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Garet" panose="020B0604020202020204" charset="0"/>
      <p:regular r:id="rId7"/>
    </p:embeddedFont>
    <p:embeddedFont>
      <p:font typeface="Garet Bold" panose="020B0604020202020204" charset="0"/>
      <p:regular r:id="rId8"/>
    </p:embeddedFont>
    <p:embeddedFont>
      <p:font typeface="Garet Light" panose="020B0604020202020204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5" y="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svg"/><Relationship Id="rId7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647091">
            <a:off x="-1571057" y="5640616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V="1">
            <a:off x="13602148" y="6161974"/>
            <a:ext cx="6763020" cy="7072439"/>
          </a:xfrm>
          <a:custGeom>
            <a:avLst/>
            <a:gdLst/>
            <a:ahLst/>
            <a:cxnLst/>
            <a:rect l="l" t="t" r="r" b="b"/>
            <a:pathLst>
              <a:path w="6763020" h="7072439">
                <a:moveTo>
                  <a:pt x="0" y="7072440"/>
                </a:moveTo>
                <a:lnTo>
                  <a:pt x="6763021" y="7072440"/>
                </a:lnTo>
                <a:lnTo>
                  <a:pt x="6763021" y="0"/>
                </a:lnTo>
                <a:lnTo>
                  <a:pt x="0" y="0"/>
                </a:lnTo>
                <a:lnTo>
                  <a:pt x="0" y="707244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6368330">
            <a:off x="15820704" y="4999821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2016" y="401101"/>
            <a:ext cx="3190344" cy="4177210"/>
          </a:xfrm>
          <a:custGeom>
            <a:avLst/>
            <a:gdLst/>
            <a:ahLst/>
            <a:cxnLst/>
            <a:rect l="l" t="t" r="r" b="b"/>
            <a:pathLst>
              <a:path w="3190344" h="4177210">
                <a:moveTo>
                  <a:pt x="0" y="0"/>
                </a:moveTo>
                <a:lnTo>
                  <a:pt x="3190344" y="0"/>
                </a:lnTo>
                <a:lnTo>
                  <a:pt x="3190344" y="4177210"/>
                </a:lnTo>
                <a:lnTo>
                  <a:pt x="0" y="4177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TextBox 6"/>
          <p:cNvSpPr txBox="1"/>
          <p:nvPr/>
        </p:nvSpPr>
        <p:spPr>
          <a:xfrm>
            <a:off x="3994195" y="2801629"/>
            <a:ext cx="11774345" cy="112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3"/>
              </a:lnSpc>
            </a:pPr>
            <a:r>
              <a:rPr lang="en-US" sz="7549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TITRE DE LA SÉANCE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9566" y="5711932"/>
            <a:ext cx="9867801" cy="114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74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PRÉSENTÉE PAR: (AJOUTER LES NOMS DES CONFÉRENCIERS ICI)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2348" y="8339534"/>
            <a:ext cx="9743303" cy="918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05"/>
              </a:lnSpc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11-14 NOVEMBRE 2026</a:t>
            </a:r>
          </a:p>
          <a:p>
            <a:pPr algn="ctr">
              <a:lnSpc>
                <a:spcPts val="3705"/>
              </a:lnSpc>
              <a:spcBef>
                <a:spcPct val="0"/>
              </a:spcBef>
            </a:pPr>
            <a:r>
              <a:rPr lang="en-US" sz="2646" spc="603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METRO TORONTO CONVENTION CENTRE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8552" y="1471350"/>
            <a:ext cx="16507847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98"/>
              </a:lnSpc>
            </a:pP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:[Nom du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/de la </a:t>
            </a:r>
            <a:r>
              <a:rPr lang="en-US" sz="257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conférencière</a:t>
            </a:r>
            <a:r>
              <a:rPr lang="en-US" sz="25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]</a:t>
            </a:r>
          </a:p>
        </p:txBody>
      </p: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2658872"/>
            <a:ext cx="6804589" cy="505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8"/>
              </a:lnSpc>
            </a:pPr>
            <a:r>
              <a:rPr lang="en-US" sz="297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Liens avec des commanditaires 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5909" y="5372761"/>
            <a:ext cx="2471613" cy="5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18"/>
              </a:lnSpc>
            </a:pPr>
            <a:r>
              <a:rPr lang="en-US" sz="201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467"/>
              </a:lnSpc>
            </a:pPr>
            <a:endParaRPr lang="en-US" sz="201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367921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524437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6992124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4419" y="3450228"/>
            <a:ext cx="10311217" cy="13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Toute relation financière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directe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, y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compris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la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réception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d’honoraires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4611" y="4507981"/>
            <a:ext cx="9284943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 dirty="0" err="1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PharmaCorp</a:t>
            </a:r>
            <a:r>
              <a:rPr lang="en-US" sz="2000" dirty="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ABC, Société canadienne du cancer </a:t>
            </a:r>
          </a:p>
          <a:p>
            <a:pPr algn="just">
              <a:lnSpc>
                <a:spcPts val="1261"/>
              </a:lnSpc>
            </a:pPr>
            <a:endParaRPr lang="en-US" sz="2000" dirty="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5101993"/>
            <a:ext cx="11212038" cy="9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La participation à des conseils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consultatifs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des services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conférenciers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3349" y="6188783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 XYZ Biopharmaceuticals Ltd.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3349" y="6979741"/>
            <a:ext cx="11455954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Brevets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médicaments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ou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dispositifs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médicaux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893" y="7609397"/>
            <a:ext cx="9497807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Widget ABC </a:t>
            </a:r>
          </a:p>
          <a:p>
            <a:pPr algn="just">
              <a:lnSpc>
                <a:spcPts val="2000"/>
              </a:lnSpc>
            </a:pPr>
            <a:endParaRPr lang="en-US" sz="2000">
              <a:solidFill>
                <a:srgbClr val="EBDDD7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8553" y="82171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893" y="8204801"/>
            <a:ext cx="6184249" cy="448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15"/>
              </a:lnSpc>
              <a:spcBef>
                <a:spcPct val="0"/>
              </a:spcBef>
            </a:pPr>
            <a:r>
              <a:rPr lang="en-US" sz="2582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Autres</a:t>
            </a:r>
            <a:r>
              <a:rPr lang="en-US" sz="2582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893" y="8834457"/>
            <a:ext cx="9320486" cy="50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sz="2000">
                <a:solidFill>
                  <a:srgbClr val="EBDDD7"/>
                </a:solidFill>
                <a:latin typeface="Garet"/>
                <a:ea typeface="Garet"/>
                <a:cs typeface="Garet"/>
                <a:sym typeface="Garet"/>
              </a:rPr>
              <a:t>liens financiers/investissements, employé(e) du Groupe hospitalier XXY, consultant(e) pour la compagnie X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834" y="289761"/>
            <a:ext cx="9752772" cy="862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67"/>
              </a:lnSpc>
            </a:pPr>
            <a:r>
              <a:rPr lang="en-US" sz="50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6038" y="209743"/>
            <a:ext cx="13335924" cy="182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SOUTIEN FINANCIER</a:t>
            </a:r>
          </a:p>
        </p:txBody>
      </p:sp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>
            <a:grpSpLocks noGrp="1" noUngrp="1" noRot="1" noMove="1" noResize="1"/>
          </p:cNvGrpSpPr>
          <p:nvPr/>
        </p:nvGrpSpPr>
        <p:grpSpPr>
          <a:xfrm>
            <a:off x="393168" y="6173856"/>
            <a:ext cx="2549535" cy="2560482"/>
            <a:chOff x="0" y="0"/>
            <a:chExt cx="963773" cy="967911"/>
          </a:xfrm>
        </p:grpSpPr>
        <p:sp>
          <p:nvSpPr>
            <p:cNvPr id="16" name="Freeform 1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TextBox 1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>
            <a:grpSpLocks noGrp="1" noUngrp="1" noRot="1" noMove="1" noResize="1"/>
          </p:cNvGrpSpPr>
          <p:nvPr/>
        </p:nvGrpSpPr>
        <p:grpSpPr>
          <a:xfrm>
            <a:off x="2683560" y="6173856"/>
            <a:ext cx="15051728" cy="2560482"/>
            <a:chOff x="0" y="0"/>
            <a:chExt cx="5689840" cy="96791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TextBox 2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2983858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2" name="TextBox 22"/>
          <p:cNvSpPr txBox="1"/>
          <p:nvPr/>
        </p:nvSpPr>
        <p:spPr>
          <a:xfrm>
            <a:off x="2891605" y="4702191"/>
            <a:ext cx="14447317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forme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soutien logistique]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11983" y="6262247"/>
            <a:ext cx="14606559" cy="1473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Conflitsd’intérêtpotentiels :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 ET/OU de l’organisation dont les produits sont discutés dans le cadre du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11983" y="7773238"/>
            <a:ext cx="14606559" cy="768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[a développé/accorde les licences d’/distribue/tire profit des ventes d’, etc.]</a:t>
            </a:r>
            <a:r>
              <a:rPr lang="en-US" sz="2000" b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un produit dont il sera question dans le cadre du programme.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71226" y="2994777"/>
            <a:ext cx="14447317" cy="11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programme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formation a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été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produit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grâce au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soutien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financier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[nom de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l’organisation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sous </a:t>
            </a:r>
            <a:r>
              <a:rPr lang="en-US" sz="2000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forme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de 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[description, par ex., subvention à </a:t>
            </a:r>
            <a:r>
              <a:rPr lang="en-US" sz="2000" b="1" dirty="0" err="1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l’éducation</a:t>
            </a:r>
            <a:r>
              <a:rPr lang="en-US" sz="2000" b="1" dirty="0">
                <a:solidFill>
                  <a:srgbClr val="FF3131"/>
                </a:solidFill>
                <a:latin typeface="Mont Bold"/>
                <a:ea typeface="Mont Bold"/>
                <a:cs typeface="Mont Bold"/>
                <a:sym typeface="Mont Bold"/>
              </a:rPr>
              <a:t>]</a:t>
            </a:r>
            <a:r>
              <a:rPr lang="en-US" sz="2000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.</a:t>
            </a: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000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767531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6988136"/>
            <a:ext cx="847074" cy="899403"/>
          </a:xfrm>
          <a:custGeom>
            <a:avLst/>
            <a:gdLst/>
            <a:ahLst/>
            <a:cxnLst/>
            <a:rect l="l" t="t" r="r" b="b"/>
            <a:pathLst>
              <a:path w="847074" h="899403">
                <a:moveTo>
                  <a:pt x="0" y="0"/>
                </a:moveTo>
                <a:lnTo>
                  <a:pt x="847074" y="0"/>
                </a:lnTo>
                <a:lnTo>
                  <a:pt x="847074" y="899402"/>
                </a:lnTo>
                <a:lnTo>
                  <a:pt x="0" y="8994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41419"/>
            <a:ext cx="7084976" cy="48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2"/>
              </a:lnSpc>
            </a:pPr>
            <a:r>
              <a:rPr lang="en-US" sz="2803" spc="36">
                <a:solidFill>
                  <a:srgbClr val="FFFFFF"/>
                </a:solidFill>
                <a:latin typeface="Garet Light"/>
                <a:ea typeface="Garet Light"/>
                <a:cs typeface="Garet Light"/>
                <a:sym typeface="Garet Light"/>
              </a:rPr>
              <a:t>Add presentation content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D5376">
                <a:alpha val="100000"/>
              </a:srgbClr>
            </a:gs>
            <a:gs pos="100000">
              <a:srgbClr val="318699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2192" y="7689710"/>
            <a:ext cx="840185" cy="840185"/>
          </a:xfrm>
          <a:custGeom>
            <a:avLst/>
            <a:gdLst/>
            <a:ahLst/>
            <a:cxnLst/>
            <a:rect l="l" t="t" r="r" b="b"/>
            <a:pathLst>
              <a:path w="840185" h="840185">
                <a:moveTo>
                  <a:pt x="0" y="0"/>
                </a:moveTo>
                <a:lnTo>
                  <a:pt x="840184" y="0"/>
                </a:lnTo>
                <a:lnTo>
                  <a:pt x="840184" y="840185"/>
                </a:lnTo>
                <a:lnTo>
                  <a:pt x="0" y="84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39498" y="6713251"/>
            <a:ext cx="2528051" cy="976460"/>
          </a:xfrm>
          <a:custGeom>
            <a:avLst/>
            <a:gdLst/>
            <a:ahLst/>
            <a:cxnLst/>
            <a:rect l="l" t="t" r="r" b="b"/>
            <a:pathLst>
              <a:path w="2528051" h="976460">
                <a:moveTo>
                  <a:pt x="0" y="0"/>
                </a:moveTo>
                <a:lnTo>
                  <a:pt x="2528050" y="0"/>
                </a:lnTo>
                <a:lnTo>
                  <a:pt x="2528050" y="976459"/>
                </a:lnTo>
                <a:lnTo>
                  <a:pt x="0" y="9764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7919" y="7896760"/>
            <a:ext cx="4200118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4035613">
            <a:off x="15284518" y="3533899"/>
            <a:ext cx="7112772" cy="7298553"/>
          </a:xfrm>
          <a:custGeom>
            <a:avLst/>
            <a:gdLst/>
            <a:ahLst/>
            <a:cxnLst/>
            <a:rect l="l" t="t" r="r" b="b"/>
            <a:pathLst>
              <a:path w="7112772" h="7298553">
                <a:moveTo>
                  <a:pt x="0" y="0"/>
                </a:moveTo>
                <a:lnTo>
                  <a:pt x="7112772" y="0"/>
                </a:lnTo>
                <a:lnTo>
                  <a:pt x="7112772" y="7298553"/>
                </a:lnTo>
                <a:lnTo>
                  <a:pt x="0" y="7298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2992" y="8773102"/>
            <a:ext cx="867698" cy="795091"/>
          </a:xfrm>
          <a:custGeom>
            <a:avLst/>
            <a:gdLst/>
            <a:ahLst/>
            <a:cxnLst/>
            <a:rect l="l" t="t" r="r" b="b"/>
            <a:pathLst>
              <a:path w="867698" h="795091">
                <a:moveTo>
                  <a:pt x="0" y="0"/>
                </a:moveTo>
                <a:lnTo>
                  <a:pt x="867698" y="0"/>
                </a:lnTo>
                <a:lnTo>
                  <a:pt x="867698" y="795091"/>
                </a:lnTo>
                <a:lnTo>
                  <a:pt x="0" y="7950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916" r="-10259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5638671"/>
            <a:ext cx="3544329" cy="1702755"/>
          </a:xfrm>
          <a:custGeom>
            <a:avLst/>
            <a:gdLst/>
            <a:ahLst/>
            <a:cxnLst/>
            <a:rect l="l" t="t" r="r" b="b"/>
            <a:pathLst>
              <a:path w="3544329" h="1702755">
                <a:moveTo>
                  <a:pt x="0" y="0"/>
                </a:moveTo>
                <a:lnTo>
                  <a:pt x="3544329" y="0"/>
                </a:lnTo>
                <a:lnTo>
                  <a:pt x="3544329" y="1702755"/>
                </a:lnTo>
                <a:lnTo>
                  <a:pt x="0" y="1702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42536" y="8921519"/>
            <a:ext cx="3301064" cy="469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2"/>
              </a:lnSpc>
              <a:spcBef>
                <a:spcPct val="0"/>
              </a:spcBef>
            </a:pPr>
            <a:r>
              <a:rPr lang="en-US" sz="2701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  <a:endParaRPr lang="en-US" sz="2701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97014" y="6791380"/>
            <a:ext cx="2013017" cy="64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#FMF2026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42654" y="733425"/>
            <a:ext cx="4066624" cy="263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591"/>
              </a:lnSpc>
            </a:pPr>
            <a:r>
              <a:rPr lang="en-US" sz="15422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30" y="3653295"/>
            <a:ext cx="15311919" cy="242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</a:pPr>
            <a:r>
              <a:rPr lang="en-US" sz="69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105284">
            <a:off x="13797549" y="-2138252"/>
            <a:ext cx="6295836" cy="6583881"/>
          </a:xfrm>
          <a:custGeom>
            <a:avLst/>
            <a:gdLst/>
            <a:ahLst/>
            <a:cxnLst/>
            <a:rect l="l" t="t" r="r" b="b"/>
            <a:pathLst>
              <a:path w="6295836" h="6583881">
                <a:moveTo>
                  <a:pt x="0" y="0"/>
                </a:moveTo>
                <a:lnTo>
                  <a:pt x="6295836" y="0"/>
                </a:lnTo>
                <a:lnTo>
                  <a:pt x="6295836" y="6583881"/>
                </a:lnTo>
                <a:lnTo>
                  <a:pt x="0" y="6583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0A53BA-9DF8-184E-F667-5D84F283D5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05" y="6713251"/>
            <a:ext cx="3000443" cy="30004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289</Words>
  <Application>Microsoft Office PowerPoint</Application>
  <PresentationFormat>Custom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Garet Bold</vt:lpstr>
      <vt:lpstr>Arial</vt:lpstr>
      <vt:lpstr>Garet Light</vt:lpstr>
      <vt:lpstr>Mont Bold</vt:lpstr>
      <vt:lpstr>League Gothic</vt:lpstr>
      <vt:lpstr>Calibri</vt:lpstr>
      <vt:lpstr>Garet</vt:lpstr>
      <vt:lpstr>Mont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2026 SLIDE TEMPLATE FRENCH</dc:title>
  <dc:creator>Deanne McKay</dc:creator>
  <cp:lastModifiedBy>Deanne McKay</cp:lastModifiedBy>
  <cp:revision>4</cp:revision>
  <dcterms:created xsi:type="dcterms:W3CDTF">2006-08-16T00:00:00Z</dcterms:created>
  <dcterms:modified xsi:type="dcterms:W3CDTF">2026-05-14T15:37:33Z</dcterms:modified>
  <dc:identifier>DAHDdVH-FXc</dc:identifier>
</cp:coreProperties>
</file>