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Garet" panose="020B0604020202020204" charset="0"/>
      <p:regular r:id="rId7"/>
    </p:embeddedFont>
    <p:embeddedFont>
      <p:font typeface="Garet Bold" panose="020B0604020202020204" charset="0"/>
      <p:regular r:id="rId8"/>
    </p:embeddedFont>
    <p:embeddedFont>
      <p:font typeface="Garet Light" panose="020B0604020202020204" charset="0"/>
      <p:regular r:id="rId9"/>
    </p:embeddedFont>
    <p:embeddedFont>
      <p:font typeface="League Gothic" panose="020B0604020202020204" charset="0"/>
      <p:regular r:id="rId10"/>
    </p:embeddedFont>
    <p:embeddedFont>
      <p:font typeface="Mont" panose="020B0604020202020204" charset="0"/>
      <p:regular r:id="rId11"/>
    </p:embeddedFont>
    <p:embeddedFont>
      <p:font typeface="Mont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453586-63CC-6CD3-F44E-0F26DE9063E4}" name="Deanne McKay" initials="DM" userId="S::dmckay@cfpc.ca::ce283bf4-3dd6-4802-9b48-07a670ae99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5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svg"/><Relationship Id="rId7" Type="http://schemas.openxmlformats.org/officeDocument/2006/relationships/image" Target="../media/image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3647091">
            <a:off x="-1633867" y="5506976"/>
            <a:ext cx="6295836" cy="6583881"/>
          </a:xfrm>
          <a:custGeom>
            <a:avLst/>
            <a:gdLst/>
            <a:ahLst/>
            <a:cxnLst/>
            <a:rect l="l" t="t" r="r" b="b"/>
            <a:pathLst>
              <a:path w="6295836" h="6583881">
                <a:moveTo>
                  <a:pt x="0" y="0"/>
                </a:moveTo>
                <a:lnTo>
                  <a:pt x="6295836" y="0"/>
                </a:lnTo>
                <a:lnTo>
                  <a:pt x="6295836" y="6583881"/>
                </a:lnTo>
                <a:lnTo>
                  <a:pt x="0" y="65838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V="1">
            <a:off x="13602148" y="6161974"/>
            <a:ext cx="6763020" cy="7072439"/>
          </a:xfrm>
          <a:custGeom>
            <a:avLst/>
            <a:gdLst/>
            <a:ahLst/>
            <a:cxnLst/>
            <a:rect l="l" t="t" r="r" b="b"/>
            <a:pathLst>
              <a:path w="6763020" h="7072439">
                <a:moveTo>
                  <a:pt x="0" y="7072440"/>
                </a:moveTo>
                <a:lnTo>
                  <a:pt x="6763021" y="7072440"/>
                </a:lnTo>
                <a:lnTo>
                  <a:pt x="6763021" y="0"/>
                </a:lnTo>
                <a:lnTo>
                  <a:pt x="0" y="0"/>
                </a:lnTo>
                <a:lnTo>
                  <a:pt x="0" y="707244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6368330">
            <a:off x="15820704" y="4999821"/>
            <a:ext cx="7112772" cy="7298553"/>
          </a:xfrm>
          <a:custGeom>
            <a:avLst/>
            <a:gdLst/>
            <a:ahLst/>
            <a:cxnLst/>
            <a:rect l="l" t="t" r="r" b="b"/>
            <a:pathLst>
              <a:path w="7112772" h="7298553">
                <a:moveTo>
                  <a:pt x="0" y="0"/>
                </a:moveTo>
                <a:lnTo>
                  <a:pt x="7112772" y="0"/>
                </a:lnTo>
                <a:lnTo>
                  <a:pt x="7112772" y="7298553"/>
                </a:lnTo>
                <a:lnTo>
                  <a:pt x="0" y="72985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2016" y="401101"/>
            <a:ext cx="3190344" cy="4177210"/>
          </a:xfrm>
          <a:custGeom>
            <a:avLst/>
            <a:gdLst/>
            <a:ahLst/>
            <a:cxnLst/>
            <a:rect l="l" t="t" r="r" b="b"/>
            <a:pathLst>
              <a:path w="3190344" h="4177210">
                <a:moveTo>
                  <a:pt x="0" y="0"/>
                </a:moveTo>
                <a:lnTo>
                  <a:pt x="3190344" y="0"/>
                </a:lnTo>
                <a:lnTo>
                  <a:pt x="3190344" y="4177210"/>
                </a:lnTo>
                <a:lnTo>
                  <a:pt x="0" y="4177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/>
          <p:nvPr/>
        </p:nvSpPr>
        <p:spPr>
          <a:xfrm>
            <a:off x="3993746" y="2782499"/>
            <a:ext cx="10547941" cy="223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3"/>
              </a:lnSpc>
            </a:pPr>
            <a:r>
              <a:rPr lang="en-US" sz="7549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ADD SESSION TITLE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33816" y="6389560"/>
            <a:ext cx="9867801" cy="56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3269" spc="745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ADD SPEAKER NAME(S) HERE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2348" y="8339534"/>
            <a:ext cx="9743303" cy="91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60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NOVEMBER 11-14, 2026</a:t>
            </a:r>
          </a:p>
          <a:p>
            <a:pPr algn="ctr">
              <a:lnSpc>
                <a:spcPts val="3705"/>
              </a:lnSpc>
              <a:spcBef>
                <a:spcPct val="0"/>
              </a:spcBef>
            </a:pPr>
            <a:r>
              <a:rPr lang="en-US" sz="2646" spc="60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METRO TORONTO CONVENTION CENTRE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2834" y="2265876"/>
            <a:ext cx="6564957" cy="50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8"/>
              </a:lnSpc>
            </a:pPr>
            <a:r>
              <a:rPr lang="en-US" sz="297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Presenter: </a:t>
            </a:r>
            <a:r>
              <a:rPr lang="en-US" sz="297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add name here</a:t>
            </a:r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3086453"/>
            <a:ext cx="9255723" cy="50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8"/>
              </a:lnSpc>
            </a:pPr>
            <a:r>
              <a:rPr lang="en-US" sz="29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Relationships with financial sponsors: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5909" y="5201311"/>
            <a:ext cx="2471613" cy="51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18"/>
              </a:lnSpc>
            </a:pPr>
            <a:r>
              <a:rPr lang="en-US" sz="2018">
                <a:solidFill>
                  <a:srgbClr val="262D51"/>
                </a:solidFill>
                <a:latin typeface="Mont"/>
                <a:ea typeface="Mont"/>
                <a:cs typeface="Mont"/>
                <a:sym typeface="Mont"/>
              </a:rPr>
              <a:t>• </a:t>
            </a:r>
          </a:p>
          <a:p>
            <a:pPr algn="just">
              <a:lnSpc>
                <a:spcPts val="1467"/>
              </a:lnSpc>
            </a:pPr>
            <a:endParaRPr lang="en-US" sz="2018">
              <a:solidFill>
                <a:srgbClr val="262D51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3950857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5816992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7162333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893" y="3893707"/>
            <a:ext cx="10311217" cy="90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Any direct financial relationships, including receipt of honoraria: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893" y="5124768"/>
            <a:ext cx="9284943" cy="40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PharmaCorp ABC, Canadian Cancer Org. </a:t>
            </a:r>
          </a:p>
          <a:p>
            <a:pPr algn="just">
              <a:lnSpc>
                <a:spcPts val="1261"/>
              </a:lnSpc>
            </a:pPr>
            <a:endParaRPr lang="en-US" sz="200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4436" y="5759842"/>
            <a:ext cx="11633042" cy="4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Membership on advisory boards or speakers’ bureaus: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893" y="6508283"/>
            <a:ext cx="9320486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XYZ Biopharmaceuticals Ltd. </a:t>
            </a:r>
          </a:p>
          <a:p>
            <a:pPr algn="just">
              <a:lnSpc>
                <a:spcPts val="2000"/>
              </a:lnSpc>
            </a:pPr>
            <a:endParaRPr lang="en-US" sz="200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893" y="7105183"/>
            <a:ext cx="6184249" cy="4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Patents for drugs or devices: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8366" y="7848434"/>
            <a:ext cx="9497807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Widget ABC </a:t>
            </a:r>
          </a:p>
          <a:p>
            <a:pPr algn="just">
              <a:lnSpc>
                <a:spcPts val="2000"/>
              </a:lnSpc>
            </a:pPr>
            <a:endParaRPr lang="en-US" sz="200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8502484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4436" y="8445334"/>
            <a:ext cx="6184249" cy="4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Other: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893" y="9188063"/>
            <a:ext cx="9320486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Financial relationships/investments Employee of XXY Hospital Group, consultant for Company X</a:t>
            </a:r>
          </a:p>
        </p:txBody>
      </p:sp>
      <p:sp>
        <p:nvSpPr>
          <p:cNvPr id="19" name="TextBox 19"/>
          <p:cNvSpPr txBox="1">
            <a:spLocks/>
          </p:cNvSpPr>
          <p:nvPr/>
        </p:nvSpPr>
        <p:spPr>
          <a:xfrm>
            <a:off x="4495800" y="175784"/>
            <a:ext cx="9041423" cy="1828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PRESENTER DISCLOSURE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76038" y="209743"/>
            <a:ext cx="13335924" cy="182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DISCLOSURE OF FINANCIAL SUPPORT</a:t>
            </a:r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393168" y="2609661"/>
            <a:ext cx="2854976" cy="1647797"/>
            <a:chOff x="0" y="0"/>
            <a:chExt cx="1079235" cy="62289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79235" cy="622899"/>
            </a:xfrm>
            <a:custGeom>
              <a:avLst/>
              <a:gdLst/>
              <a:ahLst/>
              <a:cxnLst/>
              <a:rect l="l" t="t" r="r" b="b"/>
              <a:pathLst>
                <a:path w="1079235" h="622899">
                  <a:moveTo>
                    <a:pt x="27117" y="0"/>
                  </a:moveTo>
                  <a:lnTo>
                    <a:pt x="1052118" y="0"/>
                  </a:lnTo>
                  <a:cubicBezTo>
                    <a:pt x="1067095" y="0"/>
                    <a:pt x="1079235" y="12141"/>
                    <a:pt x="1079235" y="27117"/>
                  </a:cubicBezTo>
                  <a:lnTo>
                    <a:pt x="1079235" y="595781"/>
                  </a:lnTo>
                  <a:cubicBezTo>
                    <a:pt x="1079235" y="602973"/>
                    <a:pt x="1076378" y="609871"/>
                    <a:pt x="1071293" y="614956"/>
                  </a:cubicBezTo>
                  <a:cubicBezTo>
                    <a:pt x="1066207" y="620042"/>
                    <a:pt x="1059310" y="622899"/>
                    <a:pt x="1052118" y="622899"/>
                  </a:cubicBezTo>
                  <a:lnTo>
                    <a:pt x="27117" y="622899"/>
                  </a:lnTo>
                  <a:cubicBezTo>
                    <a:pt x="12141" y="622899"/>
                    <a:pt x="0" y="610758"/>
                    <a:pt x="0" y="595781"/>
                  </a:cubicBezTo>
                  <a:lnTo>
                    <a:pt x="0" y="27117"/>
                  </a:lnTo>
                  <a:cubicBezTo>
                    <a:pt x="0" y="12141"/>
                    <a:pt x="12141" y="0"/>
                    <a:pt x="27117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1079235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2683560" y="2612187"/>
            <a:ext cx="15051728" cy="1647797"/>
            <a:chOff x="0" y="0"/>
            <a:chExt cx="5689840" cy="622898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393168" y="4393334"/>
            <a:ext cx="2549535" cy="1647797"/>
            <a:chOff x="0" y="0"/>
            <a:chExt cx="963773" cy="622898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622899"/>
            </a:xfrm>
            <a:custGeom>
              <a:avLst/>
              <a:gdLst/>
              <a:ahLst/>
              <a:cxnLst/>
              <a:rect l="l" t="t" r="r" b="b"/>
              <a:pathLst>
                <a:path w="963773" h="622899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592532"/>
                  </a:lnTo>
                  <a:cubicBezTo>
                    <a:pt x="963773" y="609303"/>
                    <a:pt x="950177" y="622899"/>
                    <a:pt x="933407" y="622899"/>
                  </a:cubicBezTo>
                  <a:lnTo>
                    <a:pt x="30366" y="622899"/>
                  </a:lnTo>
                  <a:cubicBezTo>
                    <a:pt x="13595" y="622899"/>
                    <a:pt x="0" y="609303"/>
                    <a:pt x="0" y="592532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2683560" y="4393334"/>
            <a:ext cx="15051728" cy="1647797"/>
            <a:chOff x="0" y="0"/>
            <a:chExt cx="5689840" cy="622898"/>
          </a:xfrm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393168" y="6173856"/>
            <a:ext cx="2549535" cy="2560482"/>
            <a:chOff x="0" y="0"/>
            <a:chExt cx="963773" cy="967911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967911"/>
            </a:xfrm>
            <a:custGeom>
              <a:avLst/>
              <a:gdLst/>
              <a:ahLst/>
              <a:cxnLst/>
              <a:rect l="l" t="t" r="r" b="b"/>
              <a:pathLst>
                <a:path w="963773" h="967911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937545"/>
                  </a:lnTo>
                  <a:cubicBezTo>
                    <a:pt x="963773" y="954316"/>
                    <a:pt x="950177" y="967911"/>
                    <a:pt x="933407" y="967911"/>
                  </a:cubicBezTo>
                  <a:lnTo>
                    <a:pt x="30366" y="967911"/>
                  </a:lnTo>
                  <a:cubicBezTo>
                    <a:pt x="13595" y="967911"/>
                    <a:pt x="0" y="954316"/>
                    <a:pt x="0" y="937545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>
            <a:off x="2683560" y="6173856"/>
            <a:ext cx="15051728" cy="2560482"/>
            <a:chOff x="0" y="0"/>
            <a:chExt cx="5689840" cy="967911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967911"/>
            </a:xfrm>
            <a:custGeom>
              <a:avLst/>
              <a:gdLst/>
              <a:ahLst/>
              <a:cxnLst/>
              <a:rect l="l" t="t" r="r" b="b"/>
              <a:pathLst>
                <a:path w="5689840" h="967911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962767"/>
                  </a:lnTo>
                  <a:cubicBezTo>
                    <a:pt x="5689840" y="964132"/>
                    <a:pt x="5689298" y="965440"/>
                    <a:pt x="5688334" y="966404"/>
                  </a:cubicBezTo>
                  <a:cubicBezTo>
                    <a:pt x="5687369" y="967369"/>
                    <a:pt x="5686061" y="967911"/>
                    <a:pt x="5684697" y="967911"/>
                  </a:cubicBezTo>
                  <a:lnTo>
                    <a:pt x="5144" y="967911"/>
                  </a:lnTo>
                  <a:cubicBezTo>
                    <a:pt x="3779" y="967911"/>
                    <a:pt x="2471" y="967369"/>
                    <a:pt x="1507" y="966404"/>
                  </a:cubicBezTo>
                  <a:cubicBezTo>
                    <a:pt x="542" y="965440"/>
                    <a:pt x="0" y="964132"/>
                    <a:pt x="0" y="962767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TextBox 2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983858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2" name="TextBox 22"/>
          <p:cNvSpPr txBox="1"/>
          <p:nvPr/>
        </p:nvSpPr>
        <p:spPr>
          <a:xfrm>
            <a:off x="2891605" y="4702191"/>
            <a:ext cx="14447317" cy="76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This program has received in-kind support from [organization name] in the form of [describe support here – e.g. logistical support]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11983" y="6262247"/>
            <a:ext cx="14606559" cy="112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Potential for conflict(s) of interest: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[Speaker name] has received [payment/funding, etc.] from [organization supporting this program AND/OR organization whose product(s) are being discussed in this program]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11983" y="7618775"/>
            <a:ext cx="14606559" cy="76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[Supporting organization name] [developed/licenses/distributes/benefits from the sale of, etc.] a product that will be discussed in this program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71226" y="2994777"/>
            <a:ext cx="14447317" cy="76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This program has received financial support from [organization name] in the form of [describe support here – e.g. an educational grant]</a:t>
            </a:r>
          </a:p>
        </p:txBody>
      </p:sp>
      <p:sp>
        <p:nvSpPr>
          <p:cNvPr id="26" name="Freeform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4767531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7" name="Freeform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6988136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41419"/>
            <a:ext cx="7084976" cy="48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2"/>
              </a:lnSpc>
            </a:pPr>
            <a:r>
              <a:rPr lang="en-US" sz="2803" spc="36">
                <a:solidFill>
                  <a:srgbClr val="FFFFFF"/>
                </a:solidFill>
                <a:latin typeface="Garet Light"/>
                <a:ea typeface="Garet Light"/>
                <a:cs typeface="Garet Light"/>
                <a:sym typeface="Garet Light"/>
              </a:rPr>
              <a:t>Add presentation content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2192" y="7689710"/>
            <a:ext cx="840185" cy="840185"/>
          </a:xfrm>
          <a:custGeom>
            <a:avLst/>
            <a:gdLst/>
            <a:ahLst/>
            <a:cxnLst/>
            <a:rect l="l" t="t" r="r" b="b"/>
            <a:pathLst>
              <a:path w="840185" h="840185">
                <a:moveTo>
                  <a:pt x="0" y="0"/>
                </a:moveTo>
                <a:lnTo>
                  <a:pt x="840184" y="0"/>
                </a:lnTo>
                <a:lnTo>
                  <a:pt x="840184" y="840185"/>
                </a:lnTo>
                <a:lnTo>
                  <a:pt x="0" y="840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39498" y="6713251"/>
            <a:ext cx="2528051" cy="976460"/>
          </a:xfrm>
          <a:custGeom>
            <a:avLst/>
            <a:gdLst/>
            <a:ahLst/>
            <a:cxnLst/>
            <a:rect l="l" t="t" r="r" b="b"/>
            <a:pathLst>
              <a:path w="2528051" h="976460">
                <a:moveTo>
                  <a:pt x="0" y="0"/>
                </a:moveTo>
                <a:lnTo>
                  <a:pt x="2528050" y="0"/>
                </a:lnTo>
                <a:lnTo>
                  <a:pt x="2528050" y="976459"/>
                </a:lnTo>
                <a:lnTo>
                  <a:pt x="0" y="9764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42536" y="7842502"/>
            <a:ext cx="4063064" cy="46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FamilyMedicineForum</a:t>
            </a:r>
            <a:endParaRPr lang="en-US" sz="270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4035613">
            <a:off x="15284518" y="3533899"/>
            <a:ext cx="7112772" cy="7298553"/>
          </a:xfrm>
          <a:custGeom>
            <a:avLst/>
            <a:gdLst/>
            <a:ahLst/>
            <a:cxnLst/>
            <a:rect l="l" t="t" r="r" b="b"/>
            <a:pathLst>
              <a:path w="7112772" h="7298553">
                <a:moveTo>
                  <a:pt x="0" y="0"/>
                </a:moveTo>
                <a:lnTo>
                  <a:pt x="7112772" y="0"/>
                </a:lnTo>
                <a:lnTo>
                  <a:pt x="7112772" y="7298553"/>
                </a:lnTo>
                <a:lnTo>
                  <a:pt x="0" y="72985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2992" y="8773102"/>
            <a:ext cx="867698" cy="795091"/>
          </a:xfrm>
          <a:custGeom>
            <a:avLst/>
            <a:gdLst/>
            <a:ahLst/>
            <a:cxnLst/>
            <a:rect l="l" t="t" r="r" b="b"/>
            <a:pathLst>
              <a:path w="867698" h="795091">
                <a:moveTo>
                  <a:pt x="0" y="0"/>
                </a:moveTo>
                <a:lnTo>
                  <a:pt x="867698" y="0"/>
                </a:lnTo>
                <a:lnTo>
                  <a:pt x="867698" y="795091"/>
                </a:lnTo>
                <a:lnTo>
                  <a:pt x="0" y="7950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16" r="-10259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5638671"/>
            <a:ext cx="3544329" cy="1702755"/>
          </a:xfrm>
          <a:custGeom>
            <a:avLst/>
            <a:gdLst/>
            <a:ahLst/>
            <a:cxnLst/>
            <a:rect l="l" t="t" r="r" b="b"/>
            <a:pathLst>
              <a:path w="3544329" h="1702755">
                <a:moveTo>
                  <a:pt x="0" y="0"/>
                </a:moveTo>
                <a:lnTo>
                  <a:pt x="3544329" y="0"/>
                </a:lnTo>
                <a:lnTo>
                  <a:pt x="3544329" y="1702755"/>
                </a:lnTo>
                <a:lnTo>
                  <a:pt x="0" y="1702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42536" y="8866348"/>
            <a:ext cx="3148664" cy="46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FamilyMedForum</a:t>
            </a:r>
            <a:endParaRPr lang="en-US" sz="270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9690" y="6791380"/>
            <a:ext cx="2187666" cy="64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6"/>
              </a:lnSpc>
              <a:spcBef>
                <a:spcPct val="0"/>
              </a:spcBef>
            </a:pPr>
            <a:r>
              <a:rPr lang="en-US" sz="3140" b="1" dirty="0">
                <a:solidFill>
                  <a:srgbClr val="EBDDD7"/>
                </a:solidFill>
                <a:latin typeface="Mont Bold"/>
                <a:ea typeface="Mont Bold"/>
                <a:cs typeface="Mont Bold"/>
                <a:sym typeface="Mont Bold"/>
              </a:rPr>
              <a:t>#FMF2026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90299" y="733425"/>
            <a:ext cx="6793928" cy="265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67"/>
              </a:lnSpc>
            </a:pPr>
            <a:r>
              <a:rPr lang="en-US" sz="15548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THANK YOU!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91415" y="3653295"/>
            <a:ext cx="14305170" cy="130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5"/>
              </a:lnSpc>
            </a:pPr>
            <a:r>
              <a:rPr lang="en-US" sz="763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PLEASE FILL OUT YOUR SESSION EVALUATION NOW!</a:t>
            </a:r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7105284">
            <a:off x="13797549" y="-2138252"/>
            <a:ext cx="6295836" cy="6583881"/>
          </a:xfrm>
          <a:custGeom>
            <a:avLst/>
            <a:gdLst/>
            <a:ahLst/>
            <a:cxnLst/>
            <a:rect l="l" t="t" r="r" b="b"/>
            <a:pathLst>
              <a:path w="6295836" h="6583881">
                <a:moveTo>
                  <a:pt x="0" y="0"/>
                </a:moveTo>
                <a:lnTo>
                  <a:pt x="6295836" y="0"/>
                </a:lnTo>
                <a:lnTo>
                  <a:pt x="6295836" y="6583881"/>
                </a:lnTo>
                <a:lnTo>
                  <a:pt x="0" y="65838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378EA7-AD48-208F-A5C5-C8B2DB43FA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901" y="6420662"/>
            <a:ext cx="3313104" cy="3313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237</Words>
  <Application>Microsoft Office PowerPoint</Application>
  <PresentationFormat>Custom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Garet Light</vt:lpstr>
      <vt:lpstr>Arial</vt:lpstr>
      <vt:lpstr>Mont</vt:lpstr>
      <vt:lpstr>Mont Bold</vt:lpstr>
      <vt:lpstr>Calibri</vt:lpstr>
      <vt:lpstr>Garet</vt:lpstr>
      <vt:lpstr>League Gothic</vt:lpstr>
      <vt:lpstr>Garet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FMF 2026 SLIDE TEMPLATE ENGLISH</dc:title>
  <dc:creator>Deanne McKay</dc:creator>
  <cp:lastModifiedBy>Deanne McKay</cp:lastModifiedBy>
  <cp:revision>6</cp:revision>
  <dcterms:created xsi:type="dcterms:W3CDTF">2006-08-16T00:00:00Z</dcterms:created>
  <dcterms:modified xsi:type="dcterms:W3CDTF">2026-05-14T15:35:55Z</dcterms:modified>
  <dc:identifier>DAHDFvPOg1I</dc:identifier>
</cp:coreProperties>
</file>