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8288000" cy="10287000"/>
  <p:notesSz cx="6858000" cy="9144000"/>
  <p:embeddedFontLst>
    <p:embeddedFont>
      <p:font typeface="Anton" pitchFamily="2" charset="0"/>
      <p:regular r:id="rId8"/>
    </p:embeddedFont>
    <p:embeddedFont>
      <p:font typeface="Garet" panose="020B0604020202020204" charset="0"/>
      <p:regular r:id="rId9"/>
    </p:embeddedFont>
    <p:embeddedFont>
      <p:font typeface="Garet Bold" panose="020B0604020202020204" charset="0"/>
      <p:regular r:id="rId10"/>
    </p:embeddedFont>
    <p:embeddedFont>
      <p:font typeface="Garet Light" panose="020B0604020202020204" charset="0"/>
      <p:regular r:id="rId11"/>
    </p:embeddedFont>
    <p:embeddedFont>
      <p:font typeface="League Gothic" panose="020B0604020202020204" charset="0"/>
      <p:regular r:id="rId12"/>
    </p:embeddedFont>
    <p:embeddedFont>
      <p:font typeface="Mont" panose="020B0604020202020204" charset="0"/>
      <p:regular r:id="rId13"/>
    </p:embeddedFont>
    <p:embeddedFont>
      <p:font typeface="Mont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5" y="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svg"/><Relationship Id="rId7" Type="http://schemas.openxmlformats.org/officeDocument/2006/relationships/image" Target="../media/image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3647091">
            <a:off x="-1571057" y="5640616"/>
            <a:ext cx="6295836" cy="6583881"/>
          </a:xfrm>
          <a:custGeom>
            <a:avLst/>
            <a:gdLst/>
            <a:ahLst/>
            <a:cxnLst/>
            <a:rect l="l" t="t" r="r" b="b"/>
            <a:pathLst>
              <a:path w="6295836" h="6583881">
                <a:moveTo>
                  <a:pt x="0" y="0"/>
                </a:moveTo>
                <a:lnTo>
                  <a:pt x="6295836" y="0"/>
                </a:lnTo>
                <a:lnTo>
                  <a:pt x="6295836" y="6583881"/>
                </a:lnTo>
                <a:lnTo>
                  <a:pt x="0" y="65838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 flipV="1">
            <a:off x="13602148" y="6161974"/>
            <a:ext cx="6763020" cy="7072439"/>
          </a:xfrm>
          <a:custGeom>
            <a:avLst/>
            <a:gdLst/>
            <a:ahLst/>
            <a:cxnLst/>
            <a:rect l="l" t="t" r="r" b="b"/>
            <a:pathLst>
              <a:path w="6763020" h="7072439">
                <a:moveTo>
                  <a:pt x="0" y="7072440"/>
                </a:moveTo>
                <a:lnTo>
                  <a:pt x="6763021" y="7072440"/>
                </a:lnTo>
                <a:lnTo>
                  <a:pt x="6763021" y="0"/>
                </a:lnTo>
                <a:lnTo>
                  <a:pt x="0" y="0"/>
                </a:lnTo>
                <a:lnTo>
                  <a:pt x="0" y="707244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6368330">
            <a:off x="15820704" y="4999821"/>
            <a:ext cx="7112772" cy="7298553"/>
          </a:xfrm>
          <a:custGeom>
            <a:avLst/>
            <a:gdLst/>
            <a:ahLst/>
            <a:cxnLst/>
            <a:rect l="l" t="t" r="r" b="b"/>
            <a:pathLst>
              <a:path w="7112772" h="7298553">
                <a:moveTo>
                  <a:pt x="0" y="0"/>
                </a:moveTo>
                <a:lnTo>
                  <a:pt x="7112772" y="0"/>
                </a:lnTo>
                <a:lnTo>
                  <a:pt x="7112772" y="7298553"/>
                </a:lnTo>
                <a:lnTo>
                  <a:pt x="0" y="72985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2016" y="401101"/>
            <a:ext cx="3190344" cy="4177210"/>
          </a:xfrm>
          <a:custGeom>
            <a:avLst/>
            <a:gdLst/>
            <a:ahLst/>
            <a:cxnLst/>
            <a:rect l="l" t="t" r="r" b="b"/>
            <a:pathLst>
              <a:path w="3190344" h="4177210">
                <a:moveTo>
                  <a:pt x="0" y="0"/>
                </a:moveTo>
                <a:lnTo>
                  <a:pt x="3190344" y="0"/>
                </a:lnTo>
                <a:lnTo>
                  <a:pt x="3190344" y="4177210"/>
                </a:lnTo>
                <a:lnTo>
                  <a:pt x="0" y="41772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TextBox 6"/>
          <p:cNvSpPr txBox="1"/>
          <p:nvPr/>
        </p:nvSpPr>
        <p:spPr>
          <a:xfrm>
            <a:off x="3994195" y="2801629"/>
            <a:ext cx="11774345" cy="112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3"/>
              </a:lnSpc>
            </a:pPr>
            <a:r>
              <a:rPr lang="en-US" sz="7549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TITRE DE LA SÉANCE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79566" y="5711932"/>
            <a:ext cx="9867801" cy="114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7"/>
              </a:lnSpc>
              <a:spcBef>
                <a:spcPct val="0"/>
              </a:spcBef>
            </a:pPr>
            <a:r>
              <a:rPr lang="en-US" sz="3269" spc="74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PRÉSENTÉE PAR: (AJOUTER LES NOMS DES CONFÉRENCIERS ICI)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72348" y="8339534"/>
            <a:ext cx="9743303" cy="91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60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11-14 NOVEMBRE 2026</a:t>
            </a:r>
          </a:p>
          <a:p>
            <a:pPr algn="ctr">
              <a:lnSpc>
                <a:spcPts val="3705"/>
              </a:lnSpc>
              <a:spcBef>
                <a:spcPct val="0"/>
              </a:spcBef>
            </a:pPr>
            <a:r>
              <a:rPr lang="en-US" sz="2646" spc="60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METRO TORONTO CONVENTION CENTRE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14AB92-6960-DF71-1CDE-8FB61D105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67DFE095-AAA6-C738-8D9F-66CC4805864E}"/>
              </a:ext>
            </a:extLst>
          </p:cNvPr>
          <p:cNvSpPr/>
          <p:nvPr/>
        </p:nvSpPr>
        <p:spPr>
          <a:xfrm>
            <a:off x="685800" y="876300"/>
            <a:ext cx="2993279" cy="4185651"/>
          </a:xfrm>
          <a:custGeom>
            <a:avLst/>
            <a:gdLst/>
            <a:ahLst/>
            <a:cxnLst/>
            <a:rect l="l" t="t" r="r" b="b"/>
            <a:pathLst>
              <a:path w="3545171" h="4641795">
                <a:moveTo>
                  <a:pt x="0" y="0"/>
                </a:moveTo>
                <a:lnTo>
                  <a:pt x="3545171" y="0"/>
                </a:lnTo>
                <a:lnTo>
                  <a:pt x="3545171" y="4641795"/>
                </a:lnTo>
                <a:lnTo>
                  <a:pt x="0" y="4641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C9BEF35-0F58-B281-EE4B-1D910481F370}"/>
              </a:ext>
            </a:extLst>
          </p:cNvPr>
          <p:cNvSpPr txBox="1"/>
          <p:nvPr/>
        </p:nvSpPr>
        <p:spPr>
          <a:xfrm>
            <a:off x="3810000" y="770572"/>
            <a:ext cx="13381246" cy="1267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77"/>
              </a:lnSpc>
            </a:pPr>
            <a:r>
              <a:rPr lang="fr-FR" sz="4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Atténuation des sources potentielles de partialité</a:t>
            </a:r>
            <a:r>
              <a:rPr lang="en-US" sz="4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 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CB49BF6-868B-F239-600A-3FC9D827657F}"/>
              </a:ext>
            </a:extLst>
          </p:cNvPr>
          <p:cNvSpPr txBox="1"/>
          <p:nvPr/>
        </p:nvSpPr>
        <p:spPr>
          <a:xfrm>
            <a:off x="4267200" y="2552700"/>
            <a:ext cx="13563600" cy="6554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7"/>
              </a:lnSpc>
            </a:pPr>
            <a:r>
              <a:rPr lang="fr-FR" sz="3197" b="1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Le Comité sur le FMF a atténué les sources potentielles de partialité des façons suivantes :</a:t>
            </a:r>
          </a:p>
          <a:p>
            <a:pPr>
              <a:lnSpc>
                <a:spcPts val="3357"/>
              </a:lnSpc>
            </a:pPr>
            <a:endParaRPr lang="fr-FR" sz="3197" dirty="0">
              <a:solidFill>
                <a:srgbClr val="FFFFFF"/>
              </a:solidFill>
              <a:latin typeface="Mont"/>
              <a:ea typeface="Mont"/>
              <a:cs typeface="Mont"/>
              <a:sym typeface="Mont"/>
            </a:endParaRPr>
          </a:p>
          <a:p>
            <a:pPr marL="457200" indent="-457200">
              <a:lnSpc>
                <a:spcPts val="3357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Le présentateur ou la présentatrice accepte de se conformer à toutes les normes nationales et de </a:t>
            </a:r>
            <a:r>
              <a:rPr lang="fr-FR" sz="2800" dirty="0" err="1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Mainpro</a:t>
            </a:r>
            <a:r>
              <a:rPr lang="fr-FR" sz="2800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+.</a:t>
            </a:r>
          </a:p>
          <a:p>
            <a:pPr marL="457200" indent="-457200">
              <a:lnSpc>
                <a:spcPts val="3357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Le présentateur ou la présentatrice a reçu le document Conseils pratiques sur les conflits d’intérêts.</a:t>
            </a:r>
          </a:p>
          <a:p>
            <a:pPr marL="457200" indent="-457200">
              <a:lnSpc>
                <a:spcPts val="3357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Le présentateur ou la présentatrice accepte de présenter uniquement du contenu fondé sur les données probantes ou, dans le cas contraire, de le déclarer.</a:t>
            </a:r>
          </a:p>
          <a:p>
            <a:pPr marL="457200" indent="-457200">
              <a:lnSpc>
                <a:spcPts val="3357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Le présentateur ou la présentatrice accepte de s’abstenir d’utiliser des marques de commerce dans la mesure du possible.</a:t>
            </a:r>
          </a:p>
          <a:p>
            <a:pPr marL="457200" indent="-457200">
              <a:lnSpc>
                <a:spcPts val="3357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Le présentateur ou la présentatrice accepte d’inclure des diapositives de déclaration de conflits d’intérêts ainsi qu’une mention verbale dans chaque présentation.</a:t>
            </a:r>
          </a:p>
        </p:txBody>
      </p:sp>
    </p:spTree>
    <p:extLst>
      <p:ext uri="{BB962C8B-B14F-4D97-AF65-F5344CB8AC3E}">
        <p14:creationId xmlns:p14="http://schemas.microsoft.com/office/powerpoint/2010/main" val="234450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8552" y="1471350"/>
            <a:ext cx="16507847" cy="445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98"/>
              </a:lnSpc>
            </a:pPr>
            <a:r>
              <a:rPr lang="en-US" sz="257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Conférencier</a:t>
            </a:r>
            <a:r>
              <a:rPr lang="en-US" sz="257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/</a:t>
            </a:r>
            <a:r>
              <a:rPr lang="en-US" sz="257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conférencière</a:t>
            </a:r>
            <a:r>
              <a:rPr lang="en-US" sz="257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:[Nom du </a:t>
            </a:r>
            <a:r>
              <a:rPr lang="en-US" sz="257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conférencier</a:t>
            </a:r>
            <a:r>
              <a:rPr lang="en-US" sz="257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/de la </a:t>
            </a:r>
            <a:r>
              <a:rPr lang="en-US" sz="257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conférencière</a:t>
            </a:r>
            <a:r>
              <a:rPr lang="en-US" sz="257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]</a:t>
            </a:r>
          </a:p>
        </p:txBody>
      </p: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8553" y="2658872"/>
            <a:ext cx="6804589" cy="50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8"/>
              </a:lnSpc>
            </a:pPr>
            <a:r>
              <a:rPr lang="en-US" sz="297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Liens avec des commanditaires 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5909" y="5372761"/>
            <a:ext cx="2471613" cy="510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18"/>
              </a:lnSpc>
            </a:pPr>
            <a:r>
              <a:rPr lang="en-US" sz="2018">
                <a:solidFill>
                  <a:srgbClr val="262D51"/>
                </a:solidFill>
                <a:latin typeface="Mont"/>
                <a:ea typeface="Mont"/>
                <a:cs typeface="Mont"/>
                <a:sym typeface="Mont"/>
              </a:rPr>
              <a:t>• </a:t>
            </a:r>
          </a:p>
          <a:p>
            <a:pPr algn="just">
              <a:lnSpc>
                <a:spcPts val="1467"/>
              </a:lnSpc>
            </a:pPr>
            <a:endParaRPr lang="en-US" sz="2018">
              <a:solidFill>
                <a:srgbClr val="262D51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53" y="3679214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53" y="5244374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53" y="6992124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5"/>
                </a:lnTo>
                <a:lnTo>
                  <a:pt x="0" y="4810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4419" y="3450228"/>
            <a:ext cx="10311217" cy="136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Toute relation financière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directe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, y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compris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la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réception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d’honoraires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4611" y="4507981"/>
            <a:ext cx="9284943" cy="403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 dirty="0" err="1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PharmaCorp</a:t>
            </a:r>
            <a:r>
              <a:rPr lang="en-US" sz="2000" dirty="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 ABC, Société canadienne du cancer </a:t>
            </a:r>
          </a:p>
          <a:p>
            <a:pPr algn="just">
              <a:lnSpc>
                <a:spcPts val="1261"/>
              </a:lnSpc>
            </a:pPr>
            <a:endParaRPr lang="en-US" sz="2000" dirty="0">
              <a:solidFill>
                <a:srgbClr val="EBDDD7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893" y="5101993"/>
            <a:ext cx="11212038" cy="90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La participation à des conseils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consultatifs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ou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des services de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conférenciers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: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3349" y="6188783"/>
            <a:ext cx="9320486" cy="5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 XYZ Biopharmaceuticals Ltd. </a:t>
            </a:r>
          </a:p>
          <a:p>
            <a:pPr algn="just">
              <a:lnSpc>
                <a:spcPts val="2000"/>
              </a:lnSpc>
            </a:pPr>
            <a:endParaRPr lang="en-US" sz="2000">
              <a:solidFill>
                <a:srgbClr val="EBDDD7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3349" y="6979741"/>
            <a:ext cx="11455954" cy="44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Brevets de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médicaments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ou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de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dispositifs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médicaux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893" y="7609397"/>
            <a:ext cx="9497807" cy="5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Widget ABC </a:t>
            </a:r>
          </a:p>
          <a:p>
            <a:pPr algn="just">
              <a:lnSpc>
                <a:spcPts val="2000"/>
              </a:lnSpc>
            </a:pPr>
            <a:endParaRPr lang="en-US" sz="2000">
              <a:solidFill>
                <a:srgbClr val="EBDDD7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6" name="Freeform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53" y="8217185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893" y="8204801"/>
            <a:ext cx="6184249" cy="44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5"/>
              </a:lnSpc>
              <a:spcBef>
                <a:spcPct val="0"/>
              </a:spcBef>
            </a:pP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Autres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893" y="8834457"/>
            <a:ext cx="9320486" cy="5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liens financiers/investissements, employé(e) du Groupe hospitalier XXY, consultant(e) pour la compagnie X</a:t>
            </a: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2834" y="289761"/>
            <a:ext cx="9752772" cy="862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67"/>
              </a:lnSpc>
            </a:pPr>
            <a:r>
              <a:rPr lang="en-US" sz="5048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DIVULGATION DU CONFÉRENCIER/DE LA CONFÉRENCIÈRE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76038" y="209743"/>
            <a:ext cx="13335924" cy="182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en-US" sz="1066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DIVULGATION DE SOUTIEN FINANCIER</a:t>
            </a:r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393168" y="2609661"/>
            <a:ext cx="2854976" cy="1647797"/>
            <a:chOff x="0" y="0"/>
            <a:chExt cx="1079235" cy="622898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079235" cy="622899"/>
            </a:xfrm>
            <a:custGeom>
              <a:avLst/>
              <a:gdLst/>
              <a:ahLst/>
              <a:cxnLst/>
              <a:rect l="l" t="t" r="r" b="b"/>
              <a:pathLst>
                <a:path w="1079235" h="622899">
                  <a:moveTo>
                    <a:pt x="27117" y="0"/>
                  </a:moveTo>
                  <a:lnTo>
                    <a:pt x="1052118" y="0"/>
                  </a:lnTo>
                  <a:cubicBezTo>
                    <a:pt x="1067095" y="0"/>
                    <a:pt x="1079235" y="12141"/>
                    <a:pt x="1079235" y="27117"/>
                  </a:cubicBezTo>
                  <a:lnTo>
                    <a:pt x="1079235" y="595781"/>
                  </a:lnTo>
                  <a:cubicBezTo>
                    <a:pt x="1079235" y="602973"/>
                    <a:pt x="1076378" y="609871"/>
                    <a:pt x="1071293" y="614956"/>
                  </a:cubicBezTo>
                  <a:cubicBezTo>
                    <a:pt x="1066207" y="620042"/>
                    <a:pt x="1059310" y="622899"/>
                    <a:pt x="1052118" y="622899"/>
                  </a:cubicBezTo>
                  <a:lnTo>
                    <a:pt x="27117" y="622899"/>
                  </a:lnTo>
                  <a:cubicBezTo>
                    <a:pt x="12141" y="622899"/>
                    <a:pt x="0" y="610758"/>
                    <a:pt x="0" y="595781"/>
                  </a:cubicBezTo>
                  <a:lnTo>
                    <a:pt x="0" y="27117"/>
                  </a:lnTo>
                  <a:cubicBezTo>
                    <a:pt x="0" y="12141"/>
                    <a:pt x="12141" y="0"/>
                    <a:pt x="27117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1079235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2683560" y="2612187"/>
            <a:ext cx="15051728" cy="1647797"/>
            <a:chOff x="0" y="0"/>
            <a:chExt cx="5689840" cy="622898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393168" y="4393334"/>
            <a:ext cx="2549535" cy="1647797"/>
            <a:chOff x="0" y="0"/>
            <a:chExt cx="963773" cy="622898"/>
          </a:xfrm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63773" cy="622899"/>
            </a:xfrm>
            <a:custGeom>
              <a:avLst/>
              <a:gdLst/>
              <a:ahLst/>
              <a:cxnLst/>
              <a:rect l="l" t="t" r="r" b="b"/>
              <a:pathLst>
                <a:path w="963773" h="622899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592532"/>
                  </a:lnTo>
                  <a:cubicBezTo>
                    <a:pt x="963773" y="609303"/>
                    <a:pt x="950177" y="622899"/>
                    <a:pt x="933407" y="622899"/>
                  </a:cubicBezTo>
                  <a:lnTo>
                    <a:pt x="30366" y="622899"/>
                  </a:lnTo>
                  <a:cubicBezTo>
                    <a:pt x="13595" y="622899"/>
                    <a:pt x="0" y="609303"/>
                    <a:pt x="0" y="592532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963773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2683560" y="4393334"/>
            <a:ext cx="15051728" cy="1647797"/>
            <a:chOff x="0" y="0"/>
            <a:chExt cx="5689840" cy="622898"/>
          </a:xfrm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5" name="Group 15"/>
          <p:cNvGrpSpPr>
            <a:grpSpLocks noGrp="1" noUngrp="1" noRot="1" noMove="1" noResize="1"/>
          </p:cNvGrpSpPr>
          <p:nvPr/>
        </p:nvGrpSpPr>
        <p:grpSpPr>
          <a:xfrm>
            <a:off x="393168" y="6173856"/>
            <a:ext cx="2549535" cy="2560482"/>
            <a:chOff x="0" y="0"/>
            <a:chExt cx="963773" cy="967911"/>
          </a:xfrm>
        </p:grpSpPr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63773" cy="967911"/>
            </a:xfrm>
            <a:custGeom>
              <a:avLst/>
              <a:gdLst/>
              <a:ahLst/>
              <a:cxnLst/>
              <a:rect l="l" t="t" r="r" b="b"/>
              <a:pathLst>
                <a:path w="963773" h="967911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937545"/>
                  </a:lnTo>
                  <a:cubicBezTo>
                    <a:pt x="963773" y="954316"/>
                    <a:pt x="950177" y="967911"/>
                    <a:pt x="933407" y="967911"/>
                  </a:cubicBezTo>
                  <a:lnTo>
                    <a:pt x="30366" y="967911"/>
                  </a:lnTo>
                  <a:cubicBezTo>
                    <a:pt x="13595" y="967911"/>
                    <a:pt x="0" y="954316"/>
                    <a:pt x="0" y="937545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963773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8" name="Group 18"/>
          <p:cNvGrpSpPr>
            <a:grpSpLocks noGrp="1" noUngrp="1" noRot="1" noMove="1" noResize="1"/>
          </p:cNvGrpSpPr>
          <p:nvPr/>
        </p:nvGrpSpPr>
        <p:grpSpPr>
          <a:xfrm>
            <a:off x="2683560" y="6173856"/>
            <a:ext cx="15051728" cy="2560482"/>
            <a:chOff x="0" y="0"/>
            <a:chExt cx="5689840" cy="967911"/>
          </a:xfrm>
        </p:grpSpPr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967911"/>
            </a:xfrm>
            <a:custGeom>
              <a:avLst/>
              <a:gdLst/>
              <a:ahLst/>
              <a:cxnLst/>
              <a:rect l="l" t="t" r="r" b="b"/>
              <a:pathLst>
                <a:path w="5689840" h="967911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962767"/>
                  </a:lnTo>
                  <a:cubicBezTo>
                    <a:pt x="5689840" y="964132"/>
                    <a:pt x="5689298" y="965440"/>
                    <a:pt x="5688334" y="966404"/>
                  </a:cubicBezTo>
                  <a:cubicBezTo>
                    <a:pt x="5687369" y="967369"/>
                    <a:pt x="5686061" y="967911"/>
                    <a:pt x="5684697" y="967911"/>
                  </a:cubicBezTo>
                  <a:lnTo>
                    <a:pt x="5144" y="967911"/>
                  </a:lnTo>
                  <a:cubicBezTo>
                    <a:pt x="3779" y="967911"/>
                    <a:pt x="2471" y="967369"/>
                    <a:pt x="1507" y="966404"/>
                  </a:cubicBezTo>
                  <a:cubicBezTo>
                    <a:pt x="542" y="965440"/>
                    <a:pt x="0" y="964132"/>
                    <a:pt x="0" y="962767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TextBox 2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sp>
        <p:nvSpPr>
          <p:cNvPr id="21" name="Freeform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983858"/>
            <a:ext cx="847074" cy="899403"/>
          </a:xfrm>
          <a:custGeom>
            <a:avLst/>
            <a:gdLst/>
            <a:ahLst/>
            <a:cxnLst/>
            <a:rect l="l" t="t" r="r" b="b"/>
            <a:pathLst>
              <a:path w="847074" h="899403">
                <a:moveTo>
                  <a:pt x="0" y="0"/>
                </a:moveTo>
                <a:lnTo>
                  <a:pt x="847074" y="0"/>
                </a:lnTo>
                <a:lnTo>
                  <a:pt x="847074" y="899402"/>
                </a:lnTo>
                <a:lnTo>
                  <a:pt x="0" y="8994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2" name="TextBox 22"/>
          <p:cNvSpPr txBox="1"/>
          <p:nvPr/>
        </p:nvSpPr>
        <p:spPr>
          <a:xfrm>
            <a:off x="2891605" y="4702191"/>
            <a:ext cx="14447317" cy="768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Ce programme de formation a été produit grâce au soutien non financier de </a:t>
            </a:r>
            <a:r>
              <a:rPr lang="en-US" sz="2000" b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[nom de l’organisation]</a:t>
            </a: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sous forme de </a:t>
            </a:r>
            <a:r>
              <a:rPr lang="en-US" sz="2000" b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[description, par ex., soutien logistique]</a:t>
            </a: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11983" y="6262247"/>
            <a:ext cx="14606559" cy="1473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Conflitsd’intérêtpotentiels :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[Nom du conférencier ou de la conférencière/de l’enseignant(e)] a reçu [des honoraires/des subventions, etc.]</a:t>
            </a: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de </a:t>
            </a:r>
            <a:r>
              <a:rPr lang="en-US" sz="2000" b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[nom de l’organisation appuyant le programme ET/OU de l’organisation dont les produits sont discutés dans le cadre du programme]</a:t>
            </a: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11983" y="7773238"/>
            <a:ext cx="14606559" cy="768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[Nom de l’organisation appuyant le programme]</a:t>
            </a: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</a:t>
            </a:r>
            <a:r>
              <a:rPr lang="en-US" sz="2000" b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[a développé/accorde les licences d’/distribue/tire profit des ventes d’, etc.]</a:t>
            </a: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un produit dont il sera question dans le cadre du programme.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971226" y="2994777"/>
            <a:ext cx="14447317" cy="112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Ce </a:t>
            </a:r>
            <a:r>
              <a:rPr lang="en-US" sz="2000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programme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de formation a </a:t>
            </a:r>
            <a:r>
              <a:rPr lang="en-US" sz="2000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été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produit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grâce au </a:t>
            </a:r>
            <a:r>
              <a:rPr lang="en-US" sz="2000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soutien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financier de </a:t>
            </a:r>
            <a:r>
              <a:rPr lang="en-US" sz="2000" b="1" dirty="0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[nom de </a:t>
            </a:r>
            <a:r>
              <a:rPr lang="en-US" sz="2000" b="1" dirty="0" err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l’organisation</a:t>
            </a:r>
            <a:r>
              <a:rPr lang="en-US" sz="2000" b="1" dirty="0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]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sous </a:t>
            </a:r>
            <a:r>
              <a:rPr lang="en-US" sz="2000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forme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de </a:t>
            </a:r>
            <a:r>
              <a:rPr lang="en-US" sz="2000" b="1" dirty="0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[description, par ex., subvention à </a:t>
            </a:r>
            <a:r>
              <a:rPr lang="en-US" sz="2000" b="1" dirty="0" err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l’éducation</a:t>
            </a:r>
            <a:r>
              <a:rPr lang="en-US" sz="2000" b="1" dirty="0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]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b="1" dirty="0">
              <a:solidFill>
                <a:srgbClr val="000000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26" name="Freeform 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4767531"/>
            <a:ext cx="847074" cy="899403"/>
          </a:xfrm>
          <a:custGeom>
            <a:avLst/>
            <a:gdLst/>
            <a:ahLst/>
            <a:cxnLst/>
            <a:rect l="l" t="t" r="r" b="b"/>
            <a:pathLst>
              <a:path w="847074" h="899403">
                <a:moveTo>
                  <a:pt x="0" y="0"/>
                </a:moveTo>
                <a:lnTo>
                  <a:pt x="847074" y="0"/>
                </a:lnTo>
                <a:lnTo>
                  <a:pt x="847074" y="899402"/>
                </a:lnTo>
                <a:lnTo>
                  <a:pt x="0" y="8994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7" name="Freeform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6988136"/>
            <a:ext cx="847074" cy="899403"/>
          </a:xfrm>
          <a:custGeom>
            <a:avLst/>
            <a:gdLst/>
            <a:ahLst/>
            <a:cxnLst/>
            <a:rect l="l" t="t" r="r" b="b"/>
            <a:pathLst>
              <a:path w="847074" h="899403">
                <a:moveTo>
                  <a:pt x="0" y="0"/>
                </a:moveTo>
                <a:lnTo>
                  <a:pt x="847074" y="0"/>
                </a:lnTo>
                <a:lnTo>
                  <a:pt x="847074" y="899402"/>
                </a:lnTo>
                <a:lnTo>
                  <a:pt x="0" y="8994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41419"/>
            <a:ext cx="7084976" cy="48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2"/>
              </a:lnSpc>
            </a:pPr>
            <a:r>
              <a:rPr lang="en-US" sz="2803" spc="36">
                <a:solidFill>
                  <a:srgbClr val="FFFFFF"/>
                </a:solidFill>
                <a:latin typeface="Garet Light"/>
                <a:ea typeface="Garet Light"/>
                <a:cs typeface="Garet Light"/>
                <a:sym typeface="Garet Light"/>
              </a:rPr>
              <a:t>Add presentation content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2192" y="7689710"/>
            <a:ext cx="840185" cy="840185"/>
          </a:xfrm>
          <a:custGeom>
            <a:avLst/>
            <a:gdLst/>
            <a:ahLst/>
            <a:cxnLst/>
            <a:rect l="l" t="t" r="r" b="b"/>
            <a:pathLst>
              <a:path w="840185" h="840185">
                <a:moveTo>
                  <a:pt x="0" y="0"/>
                </a:moveTo>
                <a:lnTo>
                  <a:pt x="840184" y="0"/>
                </a:lnTo>
                <a:lnTo>
                  <a:pt x="840184" y="840185"/>
                </a:lnTo>
                <a:lnTo>
                  <a:pt x="0" y="840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39498" y="6713251"/>
            <a:ext cx="2528051" cy="976460"/>
          </a:xfrm>
          <a:custGeom>
            <a:avLst/>
            <a:gdLst/>
            <a:ahLst/>
            <a:cxnLst/>
            <a:rect l="l" t="t" r="r" b="b"/>
            <a:pathLst>
              <a:path w="2528051" h="976460">
                <a:moveTo>
                  <a:pt x="0" y="0"/>
                </a:moveTo>
                <a:lnTo>
                  <a:pt x="2528050" y="0"/>
                </a:lnTo>
                <a:lnTo>
                  <a:pt x="2528050" y="976459"/>
                </a:lnTo>
                <a:lnTo>
                  <a:pt x="0" y="9764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47919" y="7896760"/>
            <a:ext cx="4200118" cy="469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701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FamilyMedicineForum</a:t>
            </a:r>
            <a:endParaRPr lang="en-US" sz="2701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4035613">
            <a:off x="15284518" y="3533899"/>
            <a:ext cx="7112772" cy="7298553"/>
          </a:xfrm>
          <a:custGeom>
            <a:avLst/>
            <a:gdLst/>
            <a:ahLst/>
            <a:cxnLst/>
            <a:rect l="l" t="t" r="r" b="b"/>
            <a:pathLst>
              <a:path w="7112772" h="7298553">
                <a:moveTo>
                  <a:pt x="0" y="0"/>
                </a:moveTo>
                <a:lnTo>
                  <a:pt x="7112772" y="0"/>
                </a:lnTo>
                <a:lnTo>
                  <a:pt x="7112772" y="7298553"/>
                </a:lnTo>
                <a:lnTo>
                  <a:pt x="0" y="72985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02992" y="8773102"/>
            <a:ext cx="867698" cy="795091"/>
          </a:xfrm>
          <a:custGeom>
            <a:avLst/>
            <a:gdLst/>
            <a:ahLst/>
            <a:cxnLst/>
            <a:rect l="l" t="t" r="r" b="b"/>
            <a:pathLst>
              <a:path w="867698" h="795091">
                <a:moveTo>
                  <a:pt x="0" y="0"/>
                </a:moveTo>
                <a:lnTo>
                  <a:pt x="867698" y="0"/>
                </a:lnTo>
                <a:lnTo>
                  <a:pt x="867698" y="795091"/>
                </a:lnTo>
                <a:lnTo>
                  <a:pt x="0" y="7950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16" r="-10259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5638671"/>
            <a:ext cx="3544329" cy="1702755"/>
          </a:xfrm>
          <a:custGeom>
            <a:avLst/>
            <a:gdLst/>
            <a:ahLst/>
            <a:cxnLst/>
            <a:rect l="l" t="t" r="r" b="b"/>
            <a:pathLst>
              <a:path w="3544329" h="1702755">
                <a:moveTo>
                  <a:pt x="0" y="0"/>
                </a:moveTo>
                <a:lnTo>
                  <a:pt x="3544329" y="0"/>
                </a:lnTo>
                <a:lnTo>
                  <a:pt x="3544329" y="1702755"/>
                </a:lnTo>
                <a:lnTo>
                  <a:pt x="0" y="1702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42536" y="8921519"/>
            <a:ext cx="3301064" cy="469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701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FamilyMedForum</a:t>
            </a:r>
            <a:endParaRPr lang="en-US" sz="2701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97014" y="6791380"/>
            <a:ext cx="2013017" cy="64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6"/>
              </a:lnSpc>
              <a:spcBef>
                <a:spcPct val="0"/>
              </a:spcBef>
            </a:pPr>
            <a:r>
              <a:rPr lang="en-US" sz="3140" b="1" dirty="0">
                <a:solidFill>
                  <a:srgbClr val="EBDDD7"/>
                </a:solidFill>
                <a:latin typeface="Mont Bold"/>
                <a:ea typeface="Mont Bold"/>
                <a:cs typeface="Mont Bold"/>
                <a:sym typeface="Mont Bold"/>
              </a:rPr>
              <a:t>#FMF2026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42654" y="733425"/>
            <a:ext cx="4066624" cy="263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1"/>
              </a:lnSpc>
            </a:pPr>
            <a:r>
              <a:rPr lang="en-US" sz="15422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MERCI !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30" y="3653295"/>
            <a:ext cx="15311919" cy="242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5"/>
              </a:lnSpc>
            </a:pPr>
            <a:r>
              <a:rPr lang="en-US" sz="693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VEUILLEZ REMPLIR L’ÉVALUATION DE LA SÉANCE DÈS MAINTENANT !</a:t>
            </a:r>
          </a:p>
        </p:txBody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7105284">
            <a:off x="13797549" y="-2138252"/>
            <a:ext cx="6295836" cy="6583881"/>
          </a:xfrm>
          <a:custGeom>
            <a:avLst/>
            <a:gdLst/>
            <a:ahLst/>
            <a:cxnLst/>
            <a:rect l="l" t="t" r="r" b="b"/>
            <a:pathLst>
              <a:path w="6295836" h="6583881">
                <a:moveTo>
                  <a:pt x="0" y="0"/>
                </a:moveTo>
                <a:lnTo>
                  <a:pt x="6295836" y="0"/>
                </a:lnTo>
                <a:lnTo>
                  <a:pt x="6295836" y="6583881"/>
                </a:lnTo>
                <a:lnTo>
                  <a:pt x="0" y="65838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19E554-0C26-8074-8581-56D7F3D5B2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05" y="6713251"/>
            <a:ext cx="3000443" cy="30004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413</Words>
  <Application>Microsoft Office PowerPoint</Application>
  <PresentationFormat>Custom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Garet Bold</vt:lpstr>
      <vt:lpstr>Garet Light</vt:lpstr>
      <vt:lpstr>Arial</vt:lpstr>
      <vt:lpstr>Anton</vt:lpstr>
      <vt:lpstr>Mont Bold</vt:lpstr>
      <vt:lpstr>League Gothic</vt:lpstr>
      <vt:lpstr>Calibri</vt:lpstr>
      <vt:lpstr>Garet</vt:lpstr>
      <vt:lpstr>Mont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FMF 2026 SLIDE TEMPLATE FRENCH</dc:title>
  <dc:creator>Deanne McKay</dc:creator>
  <cp:lastModifiedBy>Deanne McKay</cp:lastModifiedBy>
  <cp:revision>5</cp:revision>
  <dcterms:created xsi:type="dcterms:W3CDTF">2006-08-16T00:00:00Z</dcterms:created>
  <dcterms:modified xsi:type="dcterms:W3CDTF">2026-05-14T15:37:19Z</dcterms:modified>
  <dc:identifier>DAHDdVH-FXc</dc:identifier>
</cp:coreProperties>
</file>