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"/>
  </p:notesMasterIdLst>
  <p:sldIdLst>
    <p:sldId id="263" r:id="rId2"/>
    <p:sldId id="256" r:id="rId3"/>
    <p:sldId id="257" r:id="rId4"/>
    <p:sldId id="258" r:id="rId5"/>
    <p:sldId id="259" r:id="rId6"/>
    <p:sldId id="260" r:id="rId7"/>
  </p:sldIdLst>
  <p:sldSz cx="18288000" cy="10287000"/>
  <p:notesSz cx="6858000" cy="9144000"/>
  <p:embeddedFontLst>
    <p:embeddedFont>
      <p:font typeface="Garet" panose="020B0604020202020204" charset="0"/>
      <p:regular r:id="rId9"/>
    </p:embeddedFont>
    <p:embeddedFont>
      <p:font typeface="Garet Bold" panose="020B0604020202020204" charset="0"/>
      <p:regular r:id="rId10"/>
    </p:embeddedFont>
    <p:embeddedFont>
      <p:font typeface="Garet Light" panose="020B0604020202020204" charset="0"/>
      <p:regular r:id="rId11"/>
    </p:embeddedFont>
    <p:embeddedFont>
      <p:font typeface="League Gothic" panose="020B0604020202020204" charset="0"/>
      <p:regular r:id="rId12"/>
    </p:embeddedFont>
    <p:embeddedFont>
      <p:font typeface="Mont" panose="020B0604020202020204" charset="0"/>
      <p:regular r:id="rId13"/>
    </p:embeddedFont>
    <p:embeddedFont>
      <p:font typeface="Mont Bold" panose="020B0604020202020204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5" d="100"/>
          <a:sy n="45" d="100"/>
        </p:scale>
        <p:origin x="15" y="5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E29AAE-2273-4187-9307-6F93E97266B8}" type="datetimeFigureOut">
              <a:rPr lang="en-CA" smtClean="0"/>
              <a:t>2026-05-14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9C8F2B-C18A-4F40-B0A1-68831B03006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03232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sv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sv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8.svg"/><Relationship Id="rId7" Type="http://schemas.openxmlformats.org/officeDocument/2006/relationships/image" Target="../media/image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2060"/>
            </a:gs>
            <a:gs pos="100000">
              <a:srgbClr val="318699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83D9E77-BD51-4BF2-1634-4509AEF4C6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D253F3C3-2E75-528F-DF68-46FE123B8D5B}"/>
              </a:ext>
            </a:extLst>
          </p:cNvPr>
          <p:cNvSpPr/>
          <p:nvPr/>
        </p:nvSpPr>
        <p:spPr>
          <a:xfrm>
            <a:off x="762000" y="571500"/>
            <a:ext cx="2993279" cy="4185651"/>
          </a:xfrm>
          <a:custGeom>
            <a:avLst/>
            <a:gdLst/>
            <a:ahLst/>
            <a:cxnLst/>
            <a:rect l="l" t="t" r="r" b="b"/>
            <a:pathLst>
              <a:path w="3545171" h="4641795">
                <a:moveTo>
                  <a:pt x="0" y="0"/>
                </a:moveTo>
                <a:lnTo>
                  <a:pt x="3545171" y="0"/>
                </a:lnTo>
                <a:lnTo>
                  <a:pt x="3545171" y="4641795"/>
                </a:lnTo>
                <a:lnTo>
                  <a:pt x="0" y="464179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F92EB9-2E36-080D-7A17-D8F23B0F6AE4}"/>
              </a:ext>
            </a:extLst>
          </p:cNvPr>
          <p:cNvSpPr txBox="1"/>
          <p:nvPr/>
        </p:nvSpPr>
        <p:spPr>
          <a:xfrm>
            <a:off x="4267200" y="1911846"/>
            <a:ext cx="13030200" cy="6463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5400" b="1" dirty="0">
                <a:solidFill>
                  <a:srgbClr val="FFFFFF"/>
                </a:solidFill>
                <a:latin typeface="Mont Bold" panose="020B0604020202020204" charset="0"/>
                <a:ea typeface="Mont"/>
                <a:cs typeface="Mont"/>
                <a:sym typeface="Mont"/>
              </a:rPr>
              <a:t>Cette présentation est une séance auxiliaire, parrainée et financée par un fournisseur de DPC qui pourrait avoir reçu un financement externe pour la conception du programme.</a:t>
            </a:r>
          </a:p>
          <a:p>
            <a:pPr algn="ctr"/>
            <a:endParaRPr lang="fr-FR" sz="3600" b="1" dirty="0">
              <a:solidFill>
                <a:srgbClr val="FFFFFF"/>
              </a:solidFill>
              <a:latin typeface="Mont Bold" panose="020B0604020202020204" charset="0"/>
              <a:ea typeface="Mont"/>
              <a:cs typeface="Mont"/>
              <a:sym typeface="Mont"/>
            </a:endParaRPr>
          </a:p>
          <a:p>
            <a:pPr algn="ctr"/>
            <a:r>
              <a:rPr lang="fr-FR" sz="3600" b="1" dirty="0">
                <a:solidFill>
                  <a:srgbClr val="FFFFFF"/>
                </a:solidFill>
                <a:latin typeface="Mont Bold" panose="020B0604020202020204" charset="0"/>
                <a:ea typeface="Mont"/>
                <a:cs typeface="Mont"/>
                <a:sym typeface="Mont"/>
              </a:rPr>
              <a:t>Tout conflit d’intérêts sera entièrement divulgué sur les diapositives et mentionné verbalement au début de la présentation.</a:t>
            </a:r>
          </a:p>
        </p:txBody>
      </p:sp>
    </p:spTree>
    <p:extLst>
      <p:ext uri="{BB962C8B-B14F-4D97-AF65-F5344CB8AC3E}">
        <p14:creationId xmlns:p14="http://schemas.microsoft.com/office/powerpoint/2010/main" val="107341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D5376">
                <a:alpha val="100000"/>
              </a:srgbClr>
            </a:gs>
            <a:gs pos="100000">
              <a:srgbClr val="318699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-3647091">
            <a:off x="-1571057" y="5640616"/>
            <a:ext cx="6295836" cy="6583881"/>
          </a:xfrm>
          <a:custGeom>
            <a:avLst/>
            <a:gdLst/>
            <a:ahLst/>
            <a:cxnLst/>
            <a:rect l="l" t="t" r="r" b="b"/>
            <a:pathLst>
              <a:path w="6295836" h="6583881">
                <a:moveTo>
                  <a:pt x="0" y="0"/>
                </a:moveTo>
                <a:lnTo>
                  <a:pt x="6295836" y="0"/>
                </a:lnTo>
                <a:lnTo>
                  <a:pt x="6295836" y="6583881"/>
                </a:lnTo>
                <a:lnTo>
                  <a:pt x="0" y="658388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3" name="Freeform 3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-5400000" flipV="1">
            <a:off x="13602148" y="6161974"/>
            <a:ext cx="6763020" cy="7072439"/>
          </a:xfrm>
          <a:custGeom>
            <a:avLst/>
            <a:gdLst/>
            <a:ahLst/>
            <a:cxnLst/>
            <a:rect l="l" t="t" r="r" b="b"/>
            <a:pathLst>
              <a:path w="6763020" h="7072439">
                <a:moveTo>
                  <a:pt x="0" y="7072440"/>
                </a:moveTo>
                <a:lnTo>
                  <a:pt x="6763021" y="7072440"/>
                </a:lnTo>
                <a:lnTo>
                  <a:pt x="6763021" y="0"/>
                </a:lnTo>
                <a:lnTo>
                  <a:pt x="0" y="0"/>
                </a:lnTo>
                <a:lnTo>
                  <a:pt x="0" y="707244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4" name="Freeform 4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-6368330">
            <a:off x="15820704" y="4999821"/>
            <a:ext cx="7112772" cy="7298553"/>
          </a:xfrm>
          <a:custGeom>
            <a:avLst/>
            <a:gdLst/>
            <a:ahLst/>
            <a:cxnLst/>
            <a:rect l="l" t="t" r="r" b="b"/>
            <a:pathLst>
              <a:path w="7112772" h="7298553">
                <a:moveTo>
                  <a:pt x="0" y="0"/>
                </a:moveTo>
                <a:lnTo>
                  <a:pt x="7112772" y="0"/>
                </a:lnTo>
                <a:lnTo>
                  <a:pt x="7112772" y="7298553"/>
                </a:lnTo>
                <a:lnTo>
                  <a:pt x="0" y="729855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5" name="Freeform 5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62016" y="401101"/>
            <a:ext cx="3190344" cy="4177210"/>
          </a:xfrm>
          <a:custGeom>
            <a:avLst/>
            <a:gdLst/>
            <a:ahLst/>
            <a:cxnLst/>
            <a:rect l="l" t="t" r="r" b="b"/>
            <a:pathLst>
              <a:path w="3190344" h="4177210">
                <a:moveTo>
                  <a:pt x="0" y="0"/>
                </a:moveTo>
                <a:lnTo>
                  <a:pt x="3190344" y="0"/>
                </a:lnTo>
                <a:lnTo>
                  <a:pt x="3190344" y="4177210"/>
                </a:lnTo>
                <a:lnTo>
                  <a:pt x="0" y="417721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6" name="TextBox 6"/>
          <p:cNvSpPr txBox="1"/>
          <p:nvPr/>
        </p:nvSpPr>
        <p:spPr>
          <a:xfrm>
            <a:off x="3994195" y="2801629"/>
            <a:ext cx="11774345" cy="1124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33"/>
              </a:lnSpc>
            </a:pPr>
            <a:r>
              <a:rPr lang="en-US" sz="7549" b="1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TITRE DE LA SÉANCE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579566" y="5711932"/>
            <a:ext cx="9867801" cy="11428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77"/>
              </a:lnSpc>
              <a:spcBef>
                <a:spcPct val="0"/>
              </a:spcBef>
            </a:pPr>
            <a:r>
              <a:rPr lang="en-US" sz="3269" spc="745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PRÉSENTÉE PAR: (AJOUTER LES NOMS DES CONFÉRENCIERS ICI)</a:t>
            </a:r>
          </a:p>
        </p:txBody>
      </p:sp>
      <p:sp>
        <p:nvSpPr>
          <p:cNvPr id="8" name="TextBox 8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272348" y="8339534"/>
            <a:ext cx="9743303" cy="9187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05"/>
              </a:lnSpc>
            </a:pPr>
            <a:r>
              <a:rPr lang="en-US" sz="2646" spc="603" dirty="0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11-14 NOVEMBRE 2026</a:t>
            </a:r>
          </a:p>
          <a:p>
            <a:pPr algn="ctr">
              <a:lnSpc>
                <a:spcPts val="3705"/>
              </a:lnSpc>
              <a:spcBef>
                <a:spcPct val="0"/>
              </a:spcBef>
            </a:pPr>
            <a:r>
              <a:rPr lang="en-US" sz="2646" spc="603" dirty="0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 METRO TORONTO CONVENTION CENTRE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D5376">
                <a:alpha val="100000"/>
              </a:srgbClr>
            </a:gs>
            <a:gs pos="100000">
              <a:srgbClr val="318699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08552" y="1471350"/>
            <a:ext cx="16507847" cy="4451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598"/>
              </a:lnSpc>
            </a:pPr>
            <a:r>
              <a:rPr lang="en-US" sz="2570" b="1" dirty="0" err="1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Conférencier</a:t>
            </a:r>
            <a:r>
              <a:rPr lang="en-US" sz="2570" b="1" dirty="0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/</a:t>
            </a:r>
            <a:r>
              <a:rPr lang="en-US" sz="2570" b="1" dirty="0" err="1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conférencière</a:t>
            </a:r>
            <a:r>
              <a:rPr lang="en-US" sz="2570" b="1" dirty="0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:[Nom du </a:t>
            </a:r>
            <a:r>
              <a:rPr lang="en-US" sz="2570" b="1" dirty="0" err="1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conférencier</a:t>
            </a:r>
            <a:r>
              <a:rPr lang="en-US" sz="2570" b="1" dirty="0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/de la </a:t>
            </a:r>
            <a:r>
              <a:rPr lang="en-US" sz="2570" b="1" dirty="0" err="1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conférencière</a:t>
            </a:r>
            <a:r>
              <a:rPr lang="en-US" sz="2570" b="1" dirty="0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]</a:t>
            </a:r>
          </a:p>
        </p:txBody>
      </p:sp>
      <p:sp>
        <p:nvSpPr>
          <p:cNvPr id="5" name="TextBox 5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08553" y="2658872"/>
            <a:ext cx="6804589" cy="5056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158"/>
              </a:lnSpc>
            </a:pPr>
            <a:r>
              <a:rPr lang="en-US" sz="2970" b="1" dirty="0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Liens avec des commanditaires :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95909" y="5372761"/>
            <a:ext cx="2471613" cy="5109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018"/>
              </a:lnSpc>
            </a:pPr>
            <a:r>
              <a:rPr lang="en-US" sz="2018">
                <a:solidFill>
                  <a:srgbClr val="262D51"/>
                </a:solidFill>
                <a:latin typeface="Mont"/>
                <a:ea typeface="Mont"/>
                <a:cs typeface="Mont"/>
                <a:sym typeface="Mont"/>
              </a:rPr>
              <a:t>• </a:t>
            </a:r>
          </a:p>
          <a:p>
            <a:pPr algn="just">
              <a:lnSpc>
                <a:spcPts val="1467"/>
              </a:lnSpc>
            </a:pPr>
            <a:endParaRPr lang="en-US" sz="2018">
              <a:solidFill>
                <a:srgbClr val="262D51"/>
              </a:solidFill>
              <a:latin typeface="Mont"/>
              <a:ea typeface="Mont"/>
              <a:cs typeface="Mont"/>
              <a:sym typeface="Mont"/>
            </a:endParaRPr>
          </a:p>
        </p:txBody>
      </p:sp>
      <p:sp>
        <p:nvSpPr>
          <p:cNvPr id="7" name="Freeform 7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08553" y="3679214"/>
            <a:ext cx="453075" cy="481064"/>
          </a:xfrm>
          <a:custGeom>
            <a:avLst/>
            <a:gdLst/>
            <a:ahLst/>
            <a:cxnLst/>
            <a:rect l="l" t="t" r="r" b="b"/>
            <a:pathLst>
              <a:path w="453075" h="481064">
                <a:moveTo>
                  <a:pt x="0" y="0"/>
                </a:moveTo>
                <a:lnTo>
                  <a:pt x="453075" y="0"/>
                </a:lnTo>
                <a:lnTo>
                  <a:pt x="453075" y="481064"/>
                </a:lnTo>
                <a:lnTo>
                  <a:pt x="0" y="48106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8" name="Freeform 8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08553" y="5244374"/>
            <a:ext cx="453075" cy="481064"/>
          </a:xfrm>
          <a:custGeom>
            <a:avLst/>
            <a:gdLst/>
            <a:ahLst/>
            <a:cxnLst/>
            <a:rect l="l" t="t" r="r" b="b"/>
            <a:pathLst>
              <a:path w="453075" h="481064">
                <a:moveTo>
                  <a:pt x="0" y="0"/>
                </a:moveTo>
                <a:lnTo>
                  <a:pt x="453075" y="0"/>
                </a:lnTo>
                <a:lnTo>
                  <a:pt x="453075" y="481064"/>
                </a:lnTo>
                <a:lnTo>
                  <a:pt x="0" y="48106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9" name="Freeform 9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08553" y="6992124"/>
            <a:ext cx="453075" cy="481064"/>
          </a:xfrm>
          <a:custGeom>
            <a:avLst/>
            <a:gdLst/>
            <a:ahLst/>
            <a:cxnLst/>
            <a:rect l="l" t="t" r="r" b="b"/>
            <a:pathLst>
              <a:path w="453075" h="481064">
                <a:moveTo>
                  <a:pt x="0" y="0"/>
                </a:moveTo>
                <a:lnTo>
                  <a:pt x="453075" y="0"/>
                </a:lnTo>
                <a:lnTo>
                  <a:pt x="453075" y="481065"/>
                </a:lnTo>
                <a:lnTo>
                  <a:pt x="0" y="48106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10" name="TextBox 10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94419" y="3450228"/>
            <a:ext cx="10311217" cy="1362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15"/>
              </a:lnSpc>
              <a:spcBef>
                <a:spcPct val="0"/>
              </a:spcBef>
            </a:pPr>
            <a:r>
              <a:rPr lang="en-US" sz="2582" b="1" dirty="0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Toute relation financière </a:t>
            </a:r>
            <a:r>
              <a:rPr lang="en-US" sz="2582" b="1" dirty="0" err="1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directe</a:t>
            </a:r>
            <a:r>
              <a:rPr lang="en-US" sz="2582" b="1" dirty="0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, y </a:t>
            </a:r>
            <a:r>
              <a:rPr lang="en-US" sz="2582" b="1" dirty="0" err="1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compris</a:t>
            </a:r>
            <a:r>
              <a:rPr lang="en-US" sz="2582" b="1" dirty="0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 la </a:t>
            </a:r>
            <a:r>
              <a:rPr lang="en-US" sz="2582" b="1" dirty="0" err="1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réception</a:t>
            </a:r>
            <a:r>
              <a:rPr lang="en-US" sz="2582" b="1" dirty="0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 </a:t>
            </a:r>
            <a:r>
              <a:rPr lang="en-US" sz="2582" b="1" dirty="0" err="1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d’honoraires</a:t>
            </a:r>
            <a:r>
              <a:rPr lang="en-US" sz="2582" b="1" dirty="0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 :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94611" y="4507981"/>
            <a:ext cx="9284943" cy="4033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000"/>
              </a:lnSpc>
            </a:pPr>
            <a:r>
              <a:rPr lang="en-US" sz="2000" dirty="0" err="1">
                <a:solidFill>
                  <a:srgbClr val="EBDDD7"/>
                </a:solidFill>
                <a:latin typeface="Garet"/>
                <a:ea typeface="Garet"/>
                <a:cs typeface="Garet"/>
                <a:sym typeface="Garet"/>
              </a:rPr>
              <a:t>PharmaCorp</a:t>
            </a:r>
            <a:r>
              <a:rPr lang="en-US" sz="2000" dirty="0">
                <a:solidFill>
                  <a:srgbClr val="EBDDD7"/>
                </a:solidFill>
                <a:latin typeface="Garet"/>
                <a:ea typeface="Garet"/>
                <a:cs typeface="Garet"/>
                <a:sym typeface="Garet"/>
              </a:rPr>
              <a:t> ABC, Société canadienne du cancer </a:t>
            </a:r>
          </a:p>
          <a:p>
            <a:pPr algn="just">
              <a:lnSpc>
                <a:spcPts val="1261"/>
              </a:lnSpc>
            </a:pPr>
            <a:endParaRPr lang="en-US" sz="2000" dirty="0">
              <a:solidFill>
                <a:srgbClr val="EBDDD7"/>
              </a:solidFill>
              <a:latin typeface="Garet"/>
              <a:ea typeface="Garet"/>
              <a:cs typeface="Garet"/>
              <a:sym typeface="Garet"/>
            </a:endParaRPr>
          </a:p>
        </p:txBody>
      </p:sp>
      <p:sp>
        <p:nvSpPr>
          <p:cNvPr id="12" name="TextBox 12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28893" y="5101993"/>
            <a:ext cx="11212038" cy="905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15"/>
              </a:lnSpc>
              <a:spcBef>
                <a:spcPct val="0"/>
              </a:spcBef>
            </a:pPr>
            <a:r>
              <a:rPr lang="en-US" sz="2582" b="1" dirty="0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La participation à des conseils </a:t>
            </a:r>
            <a:r>
              <a:rPr lang="en-US" sz="2582" b="1" dirty="0" err="1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consultatifs</a:t>
            </a:r>
            <a:r>
              <a:rPr lang="en-US" sz="2582" b="1" dirty="0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 </a:t>
            </a:r>
            <a:r>
              <a:rPr lang="en-US" sz="2582" b="1" dirty="0" err="1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ou</a:t>
            </a:r>
            <a:r>
              <a:rPr lang="en-US" sz="2582" b="1" dirty="0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 des services de </a:t>
            </a:r>
            <a:r>
              <a:rPr lang="en-US" sz="2582" b="1" dirty="0" err="1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conférenciers</a:t>
            </a:r>
            <a:r>
              <a:rPr lang="en-US" sz="2582" b="1" dirty="0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 : 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93349" y="6188783"/>
            <a:ext cx="9320486" cy="5080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000"/>
              </a:lnSpc>
            </a:pPr>
            <a:r>
              <a:rPr lang="en-US" sz="2000">
                <a:solidFill>
                  <a:srgbClr val="EBDDD7"/>
                </a:solidFill>
                <a:latin typeface="Garet"/>
                <a:ea typeface="Garet"/>
                <a:cs typeface="Garet"/>
                <a:sym typeface="Garet"/>
              </a:rPr>
              <a:t> XYZ Biopharmaceuticals Ltd. </a:t>
            </a:r>
          </a:p>
          <a:p>
            <a:pPr algn="just">
              <a:lnSpc>
                <a:spcPts val="2000"/>
              </a:lnSpc>
            </a:pPr>
            <a:endParaRPr lang="en-US" sz="2000">
              <a:solidFill>
                <a:srgbClr val="EBDDD7"/>
              </a:solidFill>
              <a:latin typeface="Garet"/>
              <a:ea typeface="Garet"/>
              <a:cs typeface="Garet"/>
              <a:sym typeface="Garet"/>
            </a:endParaRPr>
          </a:p>
        </p:txBody>
      </p:sp>
      <p:sp>
        <p:nvSpPr>
          <p:cNvPr id="14" name="TextBox 14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93349" y="6979741"/>
            <a:ext cx="11455954" cy="448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15"/>
              </a:lnSpc>
              <a:spcBef>
                <a:spcPct val="0"/>
              </a:spcBef>
            </a:pPr>
            <a:r>
              <a:rPr lang="en-US" sz="2582" b="1" dirty="0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Brevets de </a:t>
            </a:r>
            <a:r>
              <a:rPr lang="en-US" sz="2582" b="1" dirty="0" err="1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médicaments</a:t>
            </a:r>
            <a:r>
              <a:rPr lang="en-US" sz="2582" b="1" dirty="0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 </a:t>
            </a:r>
            <a:r>
              <a:rPr lang="en-US" sz="2582" b="1" dirty="0" err="1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ou</a:t>
            </a:r>
            <a:r>
              <a:rPr lang="en-US" sz="2582" b="1" dirty="0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 de </a:t>
            </a:r>
            <a:r>
              <a:rPr lang="en-US" sz="2582" b="1" dirty="0" err="1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dispositifs</a:t>
            </a:r>
            <a:r>
              <a:rPr lang="en-US" sz="2582" b="1" dirty="0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 </a:t>
            </a:r>
            <a:r>
              <a:rPr lang="en-US" sz="2582" b="1" dirty="0" err="1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médicaux</a:t>
            </a:r>
            <a:r>
              <a:rPr lang="en-US" sz="2582" b="1" dirty="0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 :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28893" y="7609397"/>
            <a:ext cx="9497807" cy="5080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000"/>
              </a:lnSpc>
            </a:pPr>
            <a:r>
              <a:rPr lang="en-US" sz="2000">
                <a:solidFill>
                  <a:srgbClr val="EBDDD7"/>
                </a:solidFill>
                <a:latin typeface="Garet"/>
                <a:ea typeface="Garet"/>
                <a:cs typeface="Garet"/>
                <a:sym typeface="Garet"/>
              </a:rPr>
              <a:t>Widget ABC </a:t>
            </a:r>
          </a:p>
          <a:p>
            <a:pPr algn="just">
              <a:lnSpc>
                <a:spcPts val="2000"/>
              </a:lnSpc>
            </a:pPr>
            <a:endParaRPr lang="en-US" sz="2000">
              <a:solidFill>
                <a:srgbClr val="EBDDD7"/>
              </a:solidFill>
              <a:latin typeface="Garet"/>
              <a:ea typeface="Garet"/>
              <a:cs typeface="Garet"/>
              <a:sym typeface="Garet"/>
            </a:endParaRPr>
          </a:p>
        </p:txBody>
      </p:sp>
      <p:sp>
        <p:nvSpPr>
          <p:cNvPr id="16" name="Freeform 1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08553" y="8217185"/>
            <a:ext cx="453075" cy="481064"/>
          </a:xfrm>
          <a:custGeom>
            <a:avLst/>
            <a:gdLst/>
            <a:ahLst/>
            <a:cxnLst/>
            <a:rect l="l" t="t" r="r" b="b"/>
            <a:pathLst>
              <a:path w="453075" h="481064">
                <a:moveTo>
                  <a:pt x="0" y="0"/>
                </a:moveTo>
                <a:lnTo>
                  <a:pt x="453075" y="0"/>
                </a:lnTo>
                <a:lnTo>
                  <a:pt x="453075" y="481064"/>
                </a:lnTo>
                <a:lnTo>
                  <a:pt x="0" y="48106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17" name="TextBox 17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28893" y="8204801"/>
            <a:ext cx="6184249" cy="448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15"/>
              </a:lnSpc>
              <a:spcBef>
                <a:spcPct val="0"/>
              </a:spcBef>
            </a:pPr>
            <a:r>
              <a:rPr lang="en-US" sz="2582" b="1" dirty="0" err="1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Autres</a:t>
            </a:r>
            <a:r>
              <a:rPr lang="en-US" sz="2582" b="1" dirty="0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: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28893" y="8834457"/>
            <a:ext cx="9320486" cy="5080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000"/>
              </a:lnSpc>
            </a:pPr>
            <a:r>
              <a:rPr lang="en-US" sz="2000">
                <a:solidFill>
                  <a:srgbClr val="EBDDD7"/>
                </a:solidFill>
                <a:latin typeface="Garet"/>
                <a:ea typeface="Garet"/>
                <a:cs typeface="Garet"/>
                <a:sym typeface="Garet"/>
              </a:rPr>
              <a:t>liens financiers/investissements, employé(e) du Groupe hospitalier XXY, consultant(e) pour la compagnie X</a:t>
            </a:r>
          </a:p>
        </p:txBody>
      </p:sp>
      <p:sp>
        <p:nvSpPr>
          <p:cNvPr id="19" name="TextBox 19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42834" y="289761"/>
            <a:ext cx="9752772" cy="8623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67"/>
              </a:lnSpc>
            </a:pPr>
            <a:r>
              <a:rPr lang="en-US" sz="5048" dirty="0">
                <a:solidFill>
                  <a:srgbClr val="FFFFFF"/>
                </a:solidFill>
                <a:latin typeface="League Gothic"/>
                <a:ea typeface="League Gothic"/>
                <a:cs typeface="League Gothic"/>
                <a:sym typeface="League Gothic"/>
              </a:rPr>
              <a:t>DIVULGATION DU CONFÉRENCIER/DE LA CONFÉRENCIÈRE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D5376">
                <a:alpha val="100000"/>
              </a:srgbClr>
            </a:gs>
            <a:gs pos="100000">
              <a:srgbClr val="318699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476038" y="209743"/>
            <a:ext cx="13335924" cy="182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937"/>
              </a:lnSpc>
            </a:pPr>
            <a:r>
              <a:rPr lang="en-US" sz="10669" dirty="0">
                <a:solidFill>
                  <a:srgbClr val="FFFFFF"/>
                </a:solidFill>
                <a:latin typeface="League Gothic"/>
                <a:ea typeface="League Gothic"/>
                <a:cs typeface="League Gothic"/>
                <a:sym typeface="League Gothic"/>
              </a:rPr>
              <a:t>DIVULGATION DE SOUTIEN FINANCIER</a:t>
            </a:r>
          </a:p>
        </p:txBody>
      </p:sp>
      <p:grpSp>
        <p:nvGrpSpPr>
          <p:cNvPr id="3" name="Group 3"/>
          <p:cNvGrpSpPr>
            <a:grpSpLocks noGrp="1" noUngrp="1" noRot="1" noMove="1" noResize="1"/>
          </p:cNvGrpSpPr>
          <p:nvPr/>
        </p:nvGrpSpPr>
        <p:grpSpPr>
          <a:xfrm>
            <a:off x="393168" y="2609661"/>
            <a:ext cx="2854976" cy="1647797"/>
            <a:chOff x="0" y="0"/>
            <a:chExt cx="1079235" cy="622898"/>
          </a:xfrm>
        </p:grpSpPr>
        <p:sp>
          <p:nvSpPr>
            <p:cNvPr id="4" name="Freeform 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1079235" cy="622899"/>
            </a:xfrm>
            <a:custGeom>
              <a:avLst/>
              <a:gdLst/>
              <a:ahLst/>
              <a:cxnLst/>
              <a:rect l="l" t="t" r="r" b="b"/>
              <a:pathLst>
                <a:path w="1079235" h="622899">
                  <a:moveTo>
                    <a:pt x="27117" y="0"/>
                  </a:moveTo>
                  <a:lnTo>
                    <a:pt x="1052118" y="0"/>
                  </a:lnTo>
                  <a:cubicBezTo>
                    <a:pt x="1067095" y="0"/>
                    <a:pt x="1079235" y="12141"/>
                    <a:pt x="1079235" y="27117"/>
                  </a:cubicBezTo>
                  <a:lnTo>
                    <a:pt x="1079235" y="595781"/>
                  </a:lnTo>
                  <a:cubicBezTo>
                    <a:pt x="1079235" y="602973"/>
                    <a:pt x="1076378" y="609871"/>
                    <a:pt x="1071293" y="614956"/>
                  </a:cubicBezTo>
                  <a:cubicBezTo>
                    <a:pt x="1066207" y="620042"/>
                    <a:pt x="1059310" y="622899"/>
                    <a:pt x="1052118" y="622899"/>
                  </a:cubicBezTo>
                  <a:lnTo>
                    <a:pt x="27117" y="622899"/>
                  </a:lnTo>
                  <a:cubicBezTo>
                    <a:pt x="12141" y="622899"/>
                    <a:pt x="0" y="610758"/>
                    <a:pt x="0" y="595781"/>
                  </a:cubicBezTo>
                  <a:lnTo>
                    <a:pt x="0" y="27117"/>
                  </a:lnTo>
                  <a:cubicBezTo>
                    <a:pt x="0" y="12141"/>
                    <a:pt x="12141" y="0"/>
                    <a:pt x="27117" y="0"/>
                  </a:cubicBezTo>
                  <a:close/>
                </a:path>
              </a:pathLst>
            </a:custGeom>
            <a:solidFill>
              <a:srgbClr val="FF6B6B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5" name="TextBox 5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123825"/>
              <a:ext cx="1079235" cy="7467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5"/>
                </a:lnSpc>
              </a:pPr>
              <a:endParaRPr/>
            </a:p>
          </p:txBody>
        </p:sp>
      </p:grpSp>
      <p:grpSp>
        <p:nvGrpSpPr>
          <p:cNvPr id="6" name="Group 6"/>
          <p:cNvGrpSpPr>
            <a:grpSpLocks noGrp="1" noUngrp="1" noRot="1" noMove="1" noResize="1"/>
          </p:cNvGrpSpPr>
          <p:nvPr/>
        </p:nvGrpSpPr>
        <p:grpSpPr>
          <a:xfrm>
            <a:off x="2683560" y="2612187"/>
            <a:ext cx="15051728" cy="1647797"/>
            <a:chOff x="0" y="0"/>
            <a:chExt cx="5689840" cy="622898"/>
          </a:xfrm>
        </p:grpSpPr>
        <p:sp>
          <p:nvSpPr>
            <p:cNvPr id="7" name="Freeform 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5689840" cy="622899"/>
            </a:xfrm>
            <a:custGeom>
              <a:avLst/>
              <a:gdLst/>
              <a:ahLst/>
              <a:cxnLst/>
              <a:rect l="l" t="t" r="r" b="b"/>
              <a:pathLst>
                <a:path w="5689840" h="622899">
                  <a:moveTo>
                    <a:pt x="5144" y="0"/>
                  </a:moveTo>
                  <a:lnTo>
                    <a:pt x="5684697" y="0"/>
                  </a:lnTo>
                  <a:cubicBezTo>
                    <a:pt x="5686061" y="0"/>
                    <a:pt x="5687369" y="542"/>
                    <a:pt x="5688334" y="1507"/>
                  </a:cubicBezTo>
                  <a:cubicBezTo>
                    <a:pt x="5689298" y="2471"/>
                    <a:pt x="5689840" y="3779"/>
                    <a:pt x="5689840" y="5144"/>
                  </a:cubicBezTo>
                  <a:lnTo>
                    <a:pt x="5689840" y="617755"/>
                  </a:lnTo>
                  <a:cubicBezTo>
                    <a:pt x="5689840" y="619119"/>
                    <a:pt x="5689298" y="620427"/>
                    <a:pt x="5688334" y="621392"/>
                  </a:cubicBezTo>
                  <a:cubicBezTo>
                    <a:pt x="5687369" y="622357"/>
                    <a:pt x="5686061" y="622899"/>
                    <a:pt x="5684697" y="622899"/>
                  </a:cubicBezTo>
                  <a:lnTo>
                    <a:pt x="5144" y="622899"/>
                  </a:lnTo>
                  <a:cubicBezTo>
                    <a:pt x="3779" y="622899"/>
                    <a:pt x="2471" y="622357"/>
                    <a:pt x="1507" y="621392"/>
                  </a:cubicBezTo>
                  <a:cubicBezTo>
                    <a:pt x="542" y="620427"/>
                    <a:pt x="0" y="619119"/>
                    <a:pt x="0" y="617755"/>
                  </a:cubicBezTo>
                  <a:lnTo>
                    <a:pt x="0" y="5144"/>
                  </a:lnTo>
                  <a:cubicBezTo>
                    <a:pt x="0" y="3779"/>
                    <a:pt x="542" y="2471"/>
                    <a:pt x="1507" y="1507"/>
                  </a:cubicBezTo>
                  <a:cubicBezTo>
                    <a:pt x="2471" y="542"/>
                    <a:pt x="3779" y="0"/>
                    <a:pt x="5144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8" name="TextBox 8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123825"/>
              <a:ext cx="5689840" cy="7467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3315"/>
                </a:lnSpc>
              </a:pPr>
              <a:endParaRPr/>
            </a:p>
          </p:txBody>
        </p:sp>
      </p:grpSp>
      <p:grpSp>
        <p:nvGrpSpPr>
          <p:cNvPr id="9" name="Group 9"/>
          <p:cNvGrpSpPr>
            <a:grpSpLocks noGrp="1" noUngrp="1" noRot="1" noMove="1" noResize="1"/>
          </p:cNvGrpSpPr>
          <p:nvPr/>
        </p:nvGrpSpPr>
        <p:grpSpPr>
          <a:xfrm>
            <a:off x="393168" y="4393334"/>
            <a:ext cx="2549535" cy="1647797"/>
            <a:chOff x="0" y="0"/>
            <a:chExt cx="963773" cy="622898"/>
          </a:xfrm>
        </p:grpSpPr>
        <p:sp>
          <p:nvSpPr>
            <p:cNvPr id="10" name="Freeform 1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963773" cy="622899"/>
            </a:xfrm>
            <a:custGeom>
              <a:avLst/>
              <a:gdLst/>
              <a:ahLst/>
              <a:cxnLst/>
              <a:rect l="l" t="t" r="r" b="b"/>
              <a:pathLst>
                <a:path w="963773" h="622899">
                  <a:moveTo>
                    <a:pt x="30366" y="0"/>
                  </a:moveTo>
                  <a:lnTo>
                    <a:pt x="933407" y="0"/>
                  </a:lnTo>
                  <a:cubicBezTo>
                    <a:pt x="941460" y="0"/>
                    <a:pt x="949184" y="3199"/>
                    <a:pt x="954879" y="8894"/>
                  </a:cubicBezTo>
                  <a:cubicBezTo>
                    <a:pt x="960574" y="14589"/>
                    <a:pt x="963773" y="22312"/>
                    <a:pt x="963773" y="30366"/>
                  </a:cubicBezTo>
                  <a:lnTo>
                    <a:pt x="963773" y="592532"/>
                  </a:lnTo>
                  <a:cubicBezTo>
                    <a:pt x="963773" y="609303"/>
                    <a:pt x="950177" y="622899"/>
                    <a:pt x="933407" y="622899"/>
                  </a:cubicBezTo>
                  <a:lnTo>
                    <a:pt x="30366" y="622899"/>
                  </a:lnTo>
                  <a:cubicBezTo>
                    <a:pt x="13595" y="622899"/>
                    <a:pt x="0" y="609303"/>
                    <a:pt x="0" y="592532"/>
                  </a:cubicBezTo>
                  <a:lnTo>
                    <a:pt x="0" y="30366"/>
                  </a:lnTo>
                  <a:cubicBezTo>
                    <a:pt x="0" y="13595"/>
                    <a:pt x="13595" y="0"/>
                    <a:pt x="30366" y="0"/>
                  </a:cubicBezTo>
                  <a:close/>
                </a:path>
              </a:pathLst>
            </a:custGeom>
            <a:solidFill>
              <a:srgbClr val="FF6B6B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11" name="TextBox 11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123825"/>
              <a:ext cx="963773" cy="7467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5"/>
                </a:lnSpc>
              </a:pPr>
              <a:endParaRPr/>
            </a:p>
          </p:txBody>
        </p:sp>
      </p:grpSp>
      <p:grpSp>
        <p:nvGrpSpPr>
          <p:cNvPr id="12" name="Group 12"/>
          <p:cNvGrpSpPr>
            <a:grpSpLocks noGrp="1" noUngrp="1" noRot="1" noMove="1" noResize="1"/>
          </p:cNvGrpSpPr>
          <p:nvPr/>
        </p:nvGrpSpPr>
        <p:grpSpPr>
          <a:xfrm>
            <a:off x="2683560" y="4393334"/>
            <a:ext cx="15051728" cy="1647797"/>
            <a:chOff x="0" y="0"/>
            <a:chExt cx="5689840" cy="622898"/>
          </a:xfrm>
        </p:grpSpPr>
        <p:sp>
          <p:nvSpPr>
            <p:cNvPr id="13" name="Freeform 1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5689840" cy="622899"/>
            </a:xfrm>
            <a:custGeom>
              <a:avLst/>
              <a:gdLst/>
              <a:ahLst/>
              <a:cxnLst/>
              <a:rect l="l" t="t" r="r" b="b"/>
              <a:pathLst>
                <a:path w="5689840" h="622899">
                  <a:moveTo>
                    <a:pt x="5144" y="0"/>
                  </a:moveTo>
                  <a:lnTo>
                    <a:pt x="5684697" y="0"/>
                  </a:lnTo>
                  <a:cubicBezTo>
                    <a:pt x="5686061" y="0"/>
                    <a:pt x="5687369" y="542"/>
                    <a:pt x="5688334" y="1507"/>
                  </a:cubicBezTo>
                  <a:cubicBezTo>
                    <a:pt x="5689298" y="2471"/>
                    <a:pt x="5689840" y="3779"/>
                    <a:pt x="5689840" y="5144"/>
                  </a:cubicBezTo>
                  <a:lnTo>
                    <a:pt x="5689840" y="617755"/>
                  </a:lnTo>
                  <a:cubicBezTo>
                    <a:pt x="5689840" y="619119"/>
                    <a:pt x="5689298" y="620427"/>
                    <a:pt x="5688334" y="621392"/>
                  </a:cubicBezTo>
                  <a:cubicBezTo>
                    <a:pt x="5687369" y="622357"/>
                    <a:pt x="5686061" y="622899"/>
                    <a:pt x="5684697" y="622899"/>
                  </a:cubicBezTo>
                  <a:lnTo>
                    <a:pt x="5144" y="622899"/>
                  </a:lnTo>
                  <a:cubicBezTo>
                    <a:pt x="3779" y="622899"/>
                    <a:pt x="2471" y="622357"/>
                    <a:pt x="1507" y="621392"/>
                  </a:cubicBezTo>
                  <a:cubicBezTo>
                    <a:pt x="542" y="620427"/>
                    <a:pt x="0" y="619119"/>
                    <a:pt x="0" y="617755"/>
                  </a:cubicBezTo>
                  <a:lnTo>
                    <a:pt x="0" y="5144"/>
                  </a:lnTo>
                  <a:cubicBezTo>
                    <a:pt x="0" y="3779"/>
                    <a:pt x="542" y="2471"/>
                    <a:pt x="1507" y="1507"/>
                  </a:cubicBezTo>
                  <a:cubicBezTo>
                    <a:pt x="2471" y="542"/>
                    <a:pt x="3779" y="0"/>
                    <a:pt x="5144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14" name="TextBox 14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123825"/>
              <a:ext cx="5689840" cy="7467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5"/>
                </a:lnSpc>
              </a:pPr>
              <a:endParaRPr/>
            </a:p>
          </p:txBody>
        </p:sp>
      </p:grpSp>
      <p:grpSp>
        <p:nvGrpSpPr>
          <p:cNvPr id="15" name="Group 15"/>
          <p:cNvGrpSpPr>
            <a:grpSpLocks noGrp="1" noUngrp="1" noRot="1" noMove="1" noResize="1"/>
          </p:cNvGrpSpPr>
          <p:nvPr/>
        </p:nvGrpSpPr>
        <p:grpSpPr>
          <a:xfrm>
            <a:off x="393168" y="6173856"/>
            <a:ext cx="2549535" cy="2560482"/>
            <a:chOff x="0" y="0"/>
            <a:chExt cx="963773" cy="967911"/>
          </a:xfrm>
        </p:grpSpPr>
        <p:sp>
          <p:nvSpPr>
            <p:cNvPr id="16" name="Freeform 1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963773" cy="967911"/>
            </a:xfrm>
            <a:custGeom>
              <a:avLst/>
              <a:gdLst/>
              <a:ahLst/>
              <a:cxnLst/>
              <a:rect l="l" t="t" r="r" b="b"/>
              <a:pathLst>
                <a:path w="963773" h="967911">
                  <a:moveTo>
                    <a:pt x="30366" y="0"/>
                  </a:moveTo>
                  <a:lnTo>
                    <a:pt x="933407" y="0"/>
                  </a:lnTo>
                  <a:cubicBezTo>
                    <a:pt x="941460" y="0"/>
                    <a:pt x="949184" y="3199"/>
                    <a:pt x="954879" y="8894"/>
                  </a:cubicBezTo>
                  <a:cubicBezTo>
                    <a:pt x="960574" y="14589"/>
                    <a:pt x="963773" y="22312"/>
                    <a:pt x="963773" y="30366"/>
                  </a:cubicBezTo>
                  <a:lnTo>
                    <a:pt x="963773" y="937545"/>
                  </a:lnTo>
                  <a:cubicBezTo>
                    <a:pt x="963773" y="954316"/>
                    <a:pt x="950177" y="967911"/>
                    <a:pt x="933407" y="967911"/>
                  </a:cubicBezTo>
                  <a:lnTo>
                    <a:pt x="30366" y="967911"/>
                  </a:lnTo>
                  <a:cubicBezTo>
                    <a:pt x="13595" y="967911"/>
                    <a:pt x="0" y="954316"/>
                    <a:pt x="0" y="937545"/>
                  </a:cubicBezTo>
                  <a:lnTo>
                    <a:pt x="0" y="30366"/>
                  </a:lnTo>
                  <a:cubicBezTo>
                    <a:pt x="0" y="13595"/>
                    <a:pt x="13595" y="0"/>
                    <a:pt x="30366" y="0"/>
                  </a:cubicBezTo>
                  <a:close/>
                </a:path>
              </a:pathLst>
            </a:custGeom>
            <a:solidFill>
              <a:srgbClr val="FF6B6B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17" name="TextBox 17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123825"/>
              <a:ext cx="963773" cy="10917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5"/>
                </a:lnSpc>
              </a:pPr>
              <a:endParaRPr/>
            </a:p>
          </p:txBody>
        </p:sp>
      </p:grpSp>
      <p:grpSp>
        <p:nvGrpSpPr>
          <p:cNvPr id="18" name="Group 18"/>
          <p:cNvGrpSpPr>
            <a:grpSpLocks noGrp="1" noUngrp="1" noRot="1" noMove="1" noResize="1"/>
          </p:cNvGrpSpPr>
          <p:nvPr/>
        </p:nvGrpSpPr>
        <p:grpSpPr>
          <a:xfrm>
            <a:off x="2683560" y="6173856"/>
            <a:ext cx="15051728" cy="2560482"/>
            <a:chOff x="0" y="0"/>
            <a:chExt cx="5689840" cy="967911"/>
          </a:xfrm>
        </p:grpSpPr>
        <p:sp>
          <p:nvSpPr>
            <p:cNvPr id="19" name="Freeform 1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5689840" cy="967911"/>
            </a:xfrm>
            <a:custGeom>
              <a:avLst/>
              <a:gdLst/>
              <a:ahLst/>
              <a:cxnLst/>
              <a:rect l="l" t="t" r="r" b="b"/>
              <a:pathLst>
                <a:path w="5689840" h="967911">
                  <a:moveTo>
                    <a:pt x="5144" y="0"/>
                  </a:moveTo>
                  <a:lnTo>
                    <a:pt x="5684697" y="0"/>
                  </a:lnTo>
                  <a:cubicBezTo>
                    <a:pt x="5686061" y="0"/>
                    <a:pt x="5687369" y="542"/>
                    <a:pt x="5688334" y="1507"/>
                  </a:cubicBezTo>
                  <a:cubicBezTo>
                    <a:pt x="5689298" y="2471"/>
                    <a:pt x="5689840" y="3779"/>
                    <a:pt x="5689840" y="5144"/>
                  </a:cubicBezTo>
                  <a:lnTo>
                    <a:pt x="5689840" y="962767"/>
                  </a:lnTo>
                  <a:cubicBezTo>
                    <a:pt x="5689840" y="964132"/>
                    <a:pt x="5689298" y="965440"/>
                    <a:pt x="5688334" y="966404"/>
                  </a:cubicBezTo>
                  <a:cubicBezTo>
                    <a:pt x="5687369" y="967369"/>
                    <a:pt x="5686061" y="967911"/>
                    <a:pt x="5684697" y="967911"/>
                  </a:cubicBezTo>
                  <a:lnTo>
                    <a:pt x="5144" y="967911"/>
                  </a:lnTo>
                  <a:cubicBezTo>
                    <a:pt x="3779" y="967911"/>
                    <a:pt x="2471" y="967369"/>
                    <a:pt x="1507" y="966404"/>
                  </a:cubicBezTo>
                  <a:cubicBezTo>
                    <a:pt x="542" y="965440"/>
                    <a:pt x="0" y="964132"/>
                    <a:pt x="0" y="962767"/>
                  </a:cubicBezTo>
                  <a:lnTo>
                    <a:pt x="0" y="5144"/>
                  </a:lnTo>
                  <a:cubicBezTo>
                    <a:pt x="0" y="3779"/>
                    <a:pt x="542" y="2471"/>
                    <a:pt x="1507" y="1507"/>
                  </a:cubicBezTo>
                  <a:cubicBezTo>
                    <a:pt x="2471" y="542"/>
                    <a:pt x="3779" y="0"/>
                    <a:pt x="5144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20" name="TextBox 20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123825"/>
              <a:ext cx="5689840" cy="10917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5"/>
                </a:lnSpc>
              </a:pPr>
              <a:endParaRPr/>
            </a:p>
          </p:txBody>
        </p:sp>
      </p:grpSp>
      <p:sp>
        <p:nvSpPr>
          <p:cNvPr id="21" name="Freeform 21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28700" y="2983858"/>
            <a:ext cx="847074" cy="899403"/>
          </a:xfrm>
          <a:custGeom>
            <a:avLst/>
            <a:gdLst/>
            <a:ahLst/>
            <a:cxnLst/>
            <a:rect l="l" t="t" r="r" b="b"/>
            <a:pathLst>
              <a:path w="847074" h="899403">
                <a:moveTo>
                  <a:pt x="0" y="0"/>
                </a:moveTo>
                <a:lnTo>
                  <a:pt x="847074" y="0"/>
                </a:lnTo>
                <a:lnTo>
                  <a:pt x="847074" y="899402"/>
                </a:lnTo>
                <a:lnTo>
                  <a:pt x="0" y="89940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22" name="TextBox 22"/>
          <p:cNvSpPr txBox="1"/>
          <p:nvPr/>
        </p:nvSpPr>
        <p:spPr>
          <a:xfrm>
            <a:off x="2891605" y="4702191"/>
            <a:ext cx="14447317" cy="7683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en-US" sz="2000" b="1">
                <a:solidFill>
                  <a:srgbClr val="000000"/>
                </a:solidFill>
                <a:latin typeface="Mont Bold"/>
                <a:ea typeface="Mont Bold"/>
                <a:cs typeface="Mont Bold"/>
                <a:sym typeface="Mont Bold"/>
              </a:rPr>
              <a:t>Ce programme de formation a été produit grâce au soutien non financier de </a:t>
            </a:r>
            <a:r>
              <a:rPr lang="en-US" sz="2000" b="1">
                <a:solidFill>
                  <a:srgbClr val="FF3131"/>
                </a:solidFill>
                <a:latin typeface="Mont Bold"/>
                <a:ea typeface="Mont Bold"/>
                <a:cs typeface="Mont Bold"/>
                <a:sym typeface="Mont Bold"/>
              </a:rPr>
              <a:t>[nom de l’organisation]</a:t>
            </a:r>
            <a:r>
              <a:rPr lang="en-US" sz="2000" b="1">
                <a:solidFill>
                  <a:srgbClr val="000000"/>
                </a:solidFill>
                <a:latin typeface="Mont Bold"/>
                <a:ea typeface="Mont Bold"/>
                <a:cs typeface="Mont Bold"/>
                <a:sym typeface="Mont Bold"/>
              </a:rPr>
              <a:t> sous forme de </a:t>
            </a:r>
            <a:r>
              <a:rPr lang="en-US" sz="2000" b="1">
                <a:solidFill>
                  <a:srgbClr val="FF3131"/>
                </a:solidFill>
                <a:latin typeface="Mont Bold"/>
                <a:ea typeface="Mont Bold"/>
                <a:cs typeface="Mont Bold"/>
                <a:sym typeface="Mont Bold"/>
              </a:rPr>
              <a:t>[description, par ex., soutien logistique]</a:t>
            </a:r>
            <a:r>
              <a:rPr lang="en-US" sz="2000" b="1">
                <a:solidFill>
                  <a:srgbClr val="000000"/>
                </a:solidFill>
                <a:latin typeface="Mont Bold"/>
                <a:ea typeface="Mont Bold"/>
                <a:cs typeface="Mont Bold"/>
                <a:sym typeface="Mont Bold"/>
              </a:rPr>
              <a:t>.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2811983" y="6262247"/>
            <a:ext cx="14606559" cy="14731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en-US" sz="2000" b="1">
                <a:solidFill>
                  <a:srgbClr val="000000"/>
                </a:solidFill>
                <a:latin typeface="Mont Bold"/>
                <a:ea typeface="Mont Bold"/>
                <a:cs typeface="Mont Bold"/>
                <a:sym typeface="Mont Bold"/>
              </a:rPr>
              <a:t>Conflitsd’intérêtpotentiels :</a:t>
            </a:r>
          </a:p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en-US" sz="2000" b="1">
                <a:solidFill>
                  <a:srgbClr val="FF3131"/>
                </a:solidFill>
                <a:latin typeface="Mont Bold"/>
                <a:ea typeface="Mont Bold"/>
                <a:cs typeface="Mont Bold"/>
                <a:sym typeface="Mont Bold"/>
              </a:rPr>
              <a:t>[Nom du conférencier ou de la conférencière/de l’enseignant(e)] a reçu [des honoraires/des subventions, etc.]</a:t>
            </a:r>
            <a:r>
              <a:rPr lang="en-US" sz="2000" b="1">
                <a:solidFill>
                  <a:srgbClr val="000000"/>
                </a:solidFill>
                <a:latin typeface="Mont Bold"/>
                <a:ea typeface="Mont Bold"/>
                <a:cs typeface="Mont Bold"/>
                <a:sym typeface="Mont Bold"/>
              </a:rPr>
              <a:t> de </a:t>
            </a:r>
            <a:r>
              <a:rPr lang="en-US" sz="2000" b="1">
                <a:solidFill>
                  <a:srgbClr val="FF3131"/>
                </a:solidFill>
                <a:latin typeface="Mont Bold"/>
                <a:ea typeface="Mont Bold"/>
                <a:cs typeface="Mont Bold"/>
                <a:sym typeface="Mont Bold"/>
              </a:rPr>
              <a:t>[nom de l’organisation appuyant le programme ET/OU de l’organisation dont les produits sont discutés dans le cadre du programme]</a:t>
            </a:r>
            <a:r>
              <a:rPr lang="en-US" sz="2000" b="1">
                <a:solidFill>
                  <a:srgbClr val="000000"/>
                </a:solidFill>
                <a:latin typeface="Mont Bold"/>
                <a:ea typeface="Mont Bold"/>
                <a:cs typeface="Mont Bold"/>
                <a:sym typeface="Mont Bold"/>
              </a:rPr>
              <a:t>.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2811983" y="7773238"/>
            <a:ext cx="14606559" cy="7683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en-US" sz="2000" b="1">
                <a:solidFill>
                  <a:srgbClr val="FF3131"/>
                </a:solidFill>
                <a:latin typeface="Mont Bold"/>
                <a:ea typeface="Mont Bold"/>
                <a:cs typeface="Mont Bold"/>
                <a:sym typeface="Mont Bold"/>
              </a:rPr>
              <a:t>[Nom de l’organisation appuyant le programme]</a:t>
            </a:r>
            <a:r>
              <a:rPr lang="en-US" sz="2000" b="1">
                <a:solidFill>
                  <a:srgbClr val="000000"/>
                </a:solidFill>
                <a:latin typeface="Mont Bold"/>
                <a:ea typeface="Mont Bold"/>
                <a:cs typeface="Mont Bold"/>
                <a:sym typeface="Mont Bold"/>
              </a:rPr>
              <a:t> </a:t>
            </a:r>
            <a:r>
              <a:rPr lang="en-US" sz="2000" b="1">
                <a:solidFill>
                  <a:srgbClr val="FF3131"/>
                </a:solidFill>
                <a:latin typeface="Mont Bold"/>
                <a:ea typeface="Mont Bold"/>
                <a:cs typeface="Mont Bold"/>
                <a:sym typeface="Mont Bold"/>
              </a:rPr>
              <a:t>[a développé/accorde les licences d’/distribue/tire profit des ventes d’, etc.]</a:t>
            </a:r>
            <a:r>
              <a:rPr lang="en-US" sz="2000" b="1">
                <a:solidFill>
                  <a:srgbClr val="000000"/>
                </a:solidFill>
                <a:latin typeface="Mont Bold"/>
                <a:ea typeface="Mont Bold"/>
                <a:cs typeface="Mont Bold"/>
                <a:sym typeface="Mont Bold"/>
              </a:rPr>
              <a:t> un produit dont il sera question dans le cadre du programme.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2971226" y="2994777"/>
            <a:ext cx="14447317" cy="1120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en-US" sz="2000" b="1" dirty="0">
                <a:solidFill>
                  <a:srgbClr val="000000"/>
                </a:solidFill>
                <a:latin typeface="Mont Bold"/>
                <a:ea typeface="Mont Bold"/>
                <a:cs typeface="Mont Bold"/>
                <a:sym typeface="Mont Bold"/>
              </a:rPr>
              <a:t>Ce </a:t>
            </a:r>
            <a:r>
              <a:rPr lang="en-US" sz="2000" b="1" dirty="0" err="1">
                <a:solidFill>
                  <a:srgbClr val="000000"/>
                </a:solidFill>
                <a:latin typeface="Mont Bold"/>
                <a:ea typeface="Mont Bold"/>
                <a:cs typeface="Mont Bold"/>
                <a:sym typeface="Mont Bold"/>
              </a:rPr>
              <a:t>programme</a:t>
            </a:r>
            <a:r>
              <a:rPr lang="en-US" sz="2000" b="1" dirty="0">
                <a:solidFill>
                  <a:srgbClr val="000000"/>
                </a:solidFill>
                <a:latin typeface="Mont Bold"/>
                <a:ea typeface="Mont Bold"/>
                <a:cs typeface="Mont Bold"/>
                <a:sym typeface="Mont Bold"/>
              </a:rPr>
              <a:t> de formation a </a:t>
            </a:r>
            <a:r>
              <a:rPr lang="en-US" sz="2000" b="1" dirty="0" err="1">
                <a:solidFill>
                  <a:srgbClr val="000000"/>
                </a:solidFill>
                <a:latin typeface="Mont Bold"/>
                <a:ea typeface="Mont Bold"/>
                <a:cs typeface="Mont Bold"/>
                <a:sym typeface="Mont Bold"/>
              </a:rPr>
              <a:t>été</a:t>
            </a:r>
            <a:r>
              <a:rPr lang="en-US" sz="2000" b="1" dirty="0">
                <a:solidFill>
                  <a:srgbClr val="000000"/>
                </a:solidFill>
                <a:latin typeface="Mont Bold"/>
                <a:ea typeface="Mont Bold"/>
                <a:cs typeface="Mont Bold"/>
                <a:sym typeface="Mont Bold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Mont Bold"/>
                <a:ea typeface="Mont Bold"/>
                <a:cs typeface="Mont Bold"/>
                <a:sym typeface="Mont Bold"/>
              </a:rPr>
              <a:t>produit</a:t>
            </a:r>
            <a:r>
              <a:rPr lang="en-US" sz="2000" b="1" dirty="0">
                <a:solidFill>
                  <a:srgbClr val="000000"/>
                </a:solidFill>
                <a:latin typeface="Mont Bold"/>
                <a:ea typeface="Mont Bold"/>
                <a:cs typeface="Mont Bold"/>
                <a:sym typeface="Mont Bold"/>
              </a:rPr>
              <a:t> grâce au </a:t>
            </a:r>
            <a:r>
              <a:rPr lang="en-US" sz="2000" b="1" dirty="0" err="1">
                <a:solidFill>
                  <a:srgbClr val="000000"/>
                </a:solidFill>
                <a:latin typeface="Mont Bold"/>
                <a:ea typeface="Mont Bold"/>
                <a:cs typeface="Mont Bold"/>
                <a:sym typeface="Mont Bold"/>
              </a:rPr>
              <a:t>soutien</a:t>
            </a:r>
            <a:r>
              <a:rPr lang="en-US" sz="2000" b="1" dirty="0">
                <a:solidFill>
                  <a:srgbClr val="000000"/>
                </a:solidFill>
                <a:latin typeface="Mont Bold"/>
                <a:ea typeface="Mont Bold"/>
                <a:cs typeface="Mont Bold"/>
                <a:sym typeface="Mont Bold"/>
              </a:rPr>
              <a:t> financier de </a:t>
            </a:r>
            <a:r>
              <a:rPr lang="en-US" sz="2000" b="1" dirty="0">
                <a:solidFill>
                  <a:srgbClr val="FF3131"/>
                </a:solidFill>
                <a:latin typeface="Mont Bold"/>
                <a:ea typeface="Mont Bold"/>
                <a:cs typeface="Mont Bold"/>
                <a:sym typeface="Mont Bold"/>
              </a:rPr>
              <a:t>[nom de </a:t>
            </a:r>
            <a:r>
              <a:rPr lang="en-US" sz="2000" b="1" dirty="0" err="1">
                <a:solidFill>
                  <a:srgbClr val="FF3131"/>
                </a:solidFill>
                <a:latin typeface="Mont Bold"/>
                <a:ea typeface="Mont Bold"/>
                <a:cs typeface="Mont Bold"/>
                <a:sym typeface="Mont Bold"/>
              </a:rPr>
              <a:t>l’organisation</a:t>
            </a:r>
            <a:r>
              <a:rPr lang="en-US" sz="2000" b="1" dirty="0">
                <a:solidFill>
                  <a:srgbClr val="FF3131"/>
                </a:solidFill>
                <a:latin typeface="Mont Bold"/>
                <a:ea typeface="Mont Bold"/>
                <a:cs typeface="Mont Bold"/>
                <a:sym typeface="Mont Bold"/>
              </a:rPr>
              <a:t>]</a:t>
            </a:r>
            <a:r>
              <a:rPr lang="en-US" sz="2000" b="1" dirty="0">
                <a:solidFill>
                  <a:srgbClr val="000000"/>
                </a:solidFill>
                <a:latin typeface="Mont Bold"/>
                <a:ea typeface="Mont Bold"/>
                <a:cs typeface="Mont Bold"/>
                <a:sym typeface="Mont Bold"/>
              </a:rPr>
              <a:t> sous </a:t>
            </a:r>
            <a:r>
              <a:rPr lang="en-US" sz="2000" b="1" dirty="0" err="1">
                <a:solidFill>
                  <a:srgbClr val="000000"/>
                </a:solidFill>
                <a:latin typeface="Mont Bold"/>
                <a:ea typeface="Mont Bold"/>
                <a:cs typeface="Mont Bold"/>
                <a:sym typeface="Mont Bold"/>
              </a:rPr>
              <a:t>forme</a:t>
            </a:r>
            <a:r>
              <a:rPr lang="en-US" sz="2000" b="1" dirty="0">
                <a:solidFill>
                  <a:srgbClr val="000000"/>
                </a:solidFill>
                <a:latin typeface="Mont Bold"/>
                <a:ea typeface="Mont Bold"/>
                <a:cs typeface="Mont Bold"/>
                <a:sym typeface="Mont Bold"/>
              </a:rPr>
              <a:t> de </a:t>
            </a:r>
            <a:r>
              <a:rPr lang="en-US" sz="2000" b="1" dirty="0">
                <a:solidFill>
                  <a:srgbClr val="FF3131"/>
                </a:solidFill>
                <a:latin typeface="Mont Bold"/>
                <a:ea typeface="Mont Bold"/>
                <a:cs typeface="Mont Bold"/>
                <a:sym typeface="Mont Bold"/>
              </a:rPr>
              <a:t>[description, par ex., subvention à </a:t>
            </a:r>
            <a:r>
              <a:rPr lang="en-US" sz="2000" b="1" dirty="0" err="1">
                <a:solidFill>
                  <a:srgbClr val="FF3131"/>
                </a:solidFill>
                <a:latin typeface="Mont Bold"/>
                <a:ea typeface="Mont Bold"/>
                <a:cs typeface="Mont Bold"/>
                <a:sym typeface="Mont Bold"/>
              </a:rPr>
              <a:t>l’éducation</a:t>
            </a:r>
            <a:r>
              <a:rPr lang="en-US" sz="2000" b="1" dirty="0">
                <a:solidFill>
                  <a:srgbClr val="FF3131"/>
                </a:solidFill>
                <a:latin typeface="Mont Bold"/>
                <a:ea typeface="Mont Bold"/>
                <a:cs typeface="Mont Bold"/>
                <a:sym typeface="Mont Bold"/>
              </a:rPr>
              <a:t>]</a:t>
            </a:r>
            <a:r>
              <a:rPr lang="en-US" sz="2000" b="1" dirty="0">
                <a:solidFill>
                  <a:srgbClr val="000000"/>
                </a:solidFill>
                <a:latin typeface="Mont Bold"/>
                <a:ea typeface="Mont Bold"/>
                <a:cs typeface="Mont Bold"/>
                <a:sym typeface="Mont Bold"/>
              </a:rPr>
              <a:t>.</a:t>
            </a:r>
          </a:p>
          <a:p>
            <a:pPr algn="l">
              <a:lnSpc>
                <a:spcPts val="2800"/>
              </a:lnSpc>
              <a:spcBef>
                <a:spcPct val="0"/>
              </a:spcBef>
            </a:pPr>
            <a:endParaRPr lang="en-US" sz="2000" b="1" dirty="0">
              <a:solidFill>
                <a:srgbClr val="000000"/>
              </a:solidFill>
              <a:latin typeface="Mont Bold"/>
              <a:ea typeface="Mont Bold"/>
              <a:cs typeface="Mont Bold"/>
              <a:sym typeface="Mont Bold"/>
            </a:endParaRPr>
          </a:p>
        </p:txBody>
      </p:sp>
      <p:sp>
        <p:nvSpPr>
          <p:cNvPr id="26" name="Freeform 2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28700" y="4767531"/>
            <a:ext cx="847074" cy="899403"/>
          </a:xfrm>
          <a:custGeom>
            <a:avLst/>
            <a:gdLst/>
            <a:ahLst/>
            <a:cxnLst/>
            <a:rect l="l" t="t" r="r" b="b"/>
            <a:pathLst>
              <a:path w="847074" h="899403">
                <a:moveTo>
                  <a:pt x="0" y="0"/>
                </a:moveTo>
                <a:lnTo>
                  <a:pt x="847074" y="0"/>
                </a:lnTo>
                <a:lnTo>
                  <a:pt x="847074" y="899402"/>
                </a:lnTo>
                <a:lnTo>
                  <a:pt x="0" y="89940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27" name="Freeform 27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28700" y="6988136"/>
            <a:ext cx="847074" cy="899403"/>
          </a:xfrm>
          <a:custGeom>
            <a:avLst/>
            <a:gdLst/>
            <a:ahLst/>
            <a:cxnLst/>
            <a:rect l="l" t="t" r="r" b="b"/>
            <a:pathLst>
              <a:path w="847074" h="899403">
                <a:moveTo>
                  <a:pt x="0" y="0"/>
                </a:moveTo>
                <a:lnTo>
                  <a:pt x="847074" y="0"/>
                </a:lnTo>
                <a:lnTo>
                  <a:pt x="847074" y="899402"/>
                </a:lnTo>
                <a:lnTo>
                  <a:pt x="0" y="89940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D5376">
                <a:alpha val="100000"/>
              </a:srgbClr>
            </a:gs>
            <a:gs pos="100000">
              <a:srgbClr val="318699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541419"/>
            <a:ext cx="7084976" cy="4872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52"/>
              </a:lnSpc>
            </a:pPr>
            <a:r>
              <a:rPr lang="en-US" sz="2803" spc="36">
                <a:solidFill>
                  <a:srgbClr val="FFFFFF"/>
                </a:solidFill>
                <a:latin typeface="Garet Light"/>
                <a:ea typeface="Garet Light"/>
                <a:cs typeface="Garet Light"/>
                <a:sym typeface="Garet Light"/>
              </a:rPr>
              <a:t>Add presentation content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D5376">
                <a:alpha val="100000"/>
              </a:srgbClr>
            </a:gs>
            <a:gs pos="100000">
              <a:srgbClr val="318699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572192" y="7689710"/>
            <a:ext cx="840185" cy="840185"/>
          </a:xfrm>
          <a:custGeom>
            <a:avLst/>
            <a:gdLst/>
            <a:ahLst/>
            <a:cxnLst/>
            <a:rect l="l" t="t" r="r" b="b"/>
            <a:pathLst>
              <a:path w="840185" h="840185">
                <a:moveTo>
                  <a:pt x="0" y="0"/>
                </a:moveTo>
                <a:lnTo>
                  <a:pt x="840184" y="0"/>
                </a:lnTo>
                <a:lnTo>
                  <a:pt x="840184" y="840185"/>
                </a:lnTo>
                <a:lnTo>
                  <a:pt x="0" y="84018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3" name="Freeform 3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239498" y="6713251"/>
            <a:ext cx="2528051" cy="976460"/>
          </a:xfrm>
          <a:custGeom>
            <a:avLst/>
            <a:gdLst/>
            <a:ahLst/>
            <a:cxnLst/>
            <a:rect l="l" t="t" r="r" b="b"/>
            <a:pathLst>
              <a:path w="2528051" h="976460">
                <a:moveTo>
                  <a:pt x="0" y="0"/>
                </a:moveTo>
                <a:lnTo>
                  <a:pt x="2528050" y="0"/>
                </a:lnTo>
                <a:lnTo>
                  <a:pt x="2528050" y="976459"/>
                </a:lnTo>
                <a:lnTo>
                  <a:pt x="0" y="97645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4" name="TextBox 4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547919" y="7896760"/>
            <a:ext cx="4200118" cy="4694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82"/>
              </a:lnSpc>
              <a:spcBef>
                <a:spcPct val="0"/>
              </a:spcBef>
            </a:pPr>
            <a:r>
              <a:rPr lang="en-US" sz="2701" b="1" dirty="0" err="1">
                <a:solidFill>
                  <a:srgbClr val="FFFFFF"/>
                </a:solidFill>
                <a:latin typeface="Mont Bold"/>
                <a:ea typeface="Mont Bold"/>
                <a:cs typeface="Mont Bold"/>
                <a:sym typeface="Mont Bold"/>
              </a:rPr>
              <a:t>FamilyMedicineForum</a:t>
            </a:r>
            <a:endParaRPr lang="en-US" sz="2701" b="1" dirty="0">
              <a:solidFill>
                <a:srgbClr val="FFFFFF"/>
              </a:solidFill>
              <a:latin typeface="Mont Bold"/>
              <a:ea typeface="Mont Bold"/>
              <a:cs typeface="Mont Bold"/>
              <a:sym typeface="Mont Bold"/>
            </a:endParaRPr>
          </a:p>
        </p:txBody>
      </p:sp>
      <p:sp>
        <p:nvSpPr>
          <p:cNvPr id="5" name="Freeform 5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-4035613">
            <a:off x="15284518" y="3533899"/>
            <a:ext cx="7112772" cy="7298553"/>
          </a:xfrm>
          <a:custGeom>
            <a:avLst/>
            <a:gdLst/>
            <a:ahLst/>
            <a:cxnLst/>
            <a:rect l="l" t="t" r="r" b="b"/>
            <a:pathLst>
              <a:path w="7112772" h="7298553">
                <a:moveTo>
                  <a:pt x="0" y="0"/>
                </a:moveTo>
                <a:lnTo>
                  <a:pt x="7112772" y="0"/>
                </a:lnTo>
                <a:lnTo>
                  <a:pt x="7112772" y="7298553"/>
                </a:lnTo>
                <a:lnTo>
                  <a:pt x="0" y="729855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6" name="Freeform 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02992" y="8773102"/>
            <a:ext cx="867698" cy="795091"/>
          </a:xfrm>
          <a:custGeom>
            <a:avLst/>
            <a:gdLst/>
            <a:ahLst/>
            <a:cxnLst/>
            <a:rect l="l" t="t" r="r" b="b"/>
            <a:pathLst>
              <a:path w="867698" h="795091">
                <a:moveTo>
                  <a:pt x="0" y="0"/>
                </a:moveTo>
                <a:lnTo>
                  <a:pt x="867698" y="0"/>
                </a:lnTo>
                <a:lnTo>
                  <a:pt x="867698" y="795091"/>
                </a:lnTo>
                <a:lnTo>
                  <a:pt x="0" y="79509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1916" r="-10259"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7" name="Freeform 7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28700" y="5638671"/>
            <a:ext cx="3544329" cy="1702755"/>
          </a:xfrm>
          <a:custGeom>
            <a:avLst/>
            <a:gdLst/>
            <a:ahLst/>
            <a:cxnLst/>
            <a:rect l="l" t="t" r="r" b="b"/>
            <a:pathLst>
              <a:path w="3544329" h="1702755">
                <a:moveTo>
                  <a:pt x="0" y="0"/>
                </a:moveTo>
                <a:lnTo>
                  <a:pt x="3544329" y="0"/>
                </a:lnTo>
                <a:lnTo>
                  <a:pt x="3544329" y="1702755"/>
                </a:lnTo>
                <a:lnTo>
                  <a:pt x="0" y="170275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8" name="TextBox 8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642536" y="8921519"/>
            <a:ext cx="3301064" cy="4694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82"/>
              </a:lnSpc>
              <a:spcBef>
                <a:spcPct val="0"/>
              </a:spcBef>
            </a:pPr>
            <a:r>
              <a:rPr lang="en-US" sz="2701" b="1" dirty="0" err="1">
                <a:solidFill>
                  <a:srgbClr val="FFFFFF"/>
                </a:solidFill>
                <a:latin typeface="Mont Bold"/>
                <a:ea typeface="Mont Bold"/>
                <a:cs typeface="Mont Bold"/>
                <a:sym typeface="Mont Bold"/>
              </a:rPr>
              <a:t>FamilyMedForum</a:t>
            </a:r>
            <a:endParaRPr lang="en-US" sz="2701" b="1" dirty="0">
              <a:solidFill>
                <a:srgbClr val="FFFFFF"/>
              </a:solidFill>
              <a:latin typeface="Mont Bold"/>
              <a:ea typeface="Mont Bold"/>
              <a:cs typeface="Mont Bold"/>
              <a:sym typeface="Mont Bold"/>
            </a:endParaRPr>
          </a:p>
        </p:txBody>
      </p:sp>
      <p:sp>
        <p:nvSpPr>
          <p:cNvPr id="9" name="TextBox 9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497014" y="6791380"/>
            <a:ext cx="2013017" cy="6498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96"/>
              </a:lnSpc>
              <a:spcBef>
                <a:spcPct val="0"/>
              </a:spcBef>
            </a:pPr>
            <a:r>
              <a:rPr lang="en-US" sz="3140" b="1" dirty="0">
                <a:solidFill>
                  <a:srgbClr val="EBDDD7"/>
                </a:solidFill>
                <a:latin typeface="Mont Bold"/>
                <a:ea typeface="Mont Bold"/>
                <a:cs typeface="Mont Bold"/>
                <a:sym typeface="Mont Bold"/>
              </a:rPr>
              <a:t>#FMF2026</a:t>
            </a:r>
          </a:p>
        </p:txBody>
      </p:sp>
      <p:sp>
        <p:nvSpPr>
          <p:cNvPr id="10" name="TextBox 10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842654" y="733425"/>
            <a:ext cx="4066624" cy="26361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591"/>
              </a:lnSpc>
            </a:pPr>
            <a:r>
              <a:rPr lang="en-US" sz="15422" dirty="0">
                <a:solidFill>
                  <a:srgbClr val="FFFFFF"/>
                </a:solidFill>
                <a:latin typeface="League Gothic"/>
                <a:ea typeface="League Gothic"/>
                <a:cs typeface="League Gothic"/>
                <a:sym typeface="League Gothic"/>
              </a:rPr>
              <a:t>MERCI !</a:t>
            </a:r>
          </a:p>
        </p:txBody>
      </p:sp>
      <p:sp>
        <p:nvSpPr>
          <p:cNvPr id="11" name="TextBox 11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38230" y="3653295"/>
            <a:ext cx="15311919" cy="2424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15"/>
              </a:lnSpc>
            </a:pPr>
            <a:r>
              <a:rPr lang="en-US" sz="6939" dirty="0">
                <a:solidFill>
                  <a:srgbClr val="FFFFFF"/>
                </a:solidFill>
                <a:latin typeface="League Gothic"/>
                <a:ea typeface="League Gothic"/>
                <a:cs typeface="League Gothic"/>
                <a:sym typeface="League Gothic"/>
              </a:rPr>
              <a:t>VEUILLEZ REMPLIR L’ÉVALUATION DE LA SÉANCE DÈS MAINTENANT !</a:t>
            </a:r>
          </a:p>
        </p:txBody>
      </p:sp>
      <p:sp>
        <p:nvSpPr>
          <p:cNvPr id="12" name="Freeform 12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7105284">
            <a:off x="13797549" y="-2138252"/>
            <a:ext cx="6295836" cy="6583881"/>
          </a:xfrm>
          <a:custGeom>
            <a:avLst/>
            <a:gdLst/>
            <a:ahLst/>
            <a:cxnLst/>
            <a:rect l="l" t="t" r="r" b="b"/>
            <a:pathLst>
              <a:path w="6295836" h="6583881">
                <a:moveTo>
                  <a:pt x="0" y="0"/>
                </a:moveTo>
                <a:lnTo>
                  <a:pt x="6295836" y="0"/>
                </a:lnTo>
                <a:lnTo>
                  <a:pt x="6295836" y="6583881"/>
                </a:lnTo>
                <a:lnTo>
                  <a:pt x="0" y="658388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7FCB026-6BFE-3811-E3D8-3A52D828776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405" y="6713251"/>
            <a:ext cx="3000443" cy="300044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335</Words>
  <Application>Microsoft Office PowerPoint</Application>
  <PresentationFormat>Custom</PresentationFormat>
  <Paragraphs>31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Garet Bold</vt:lpstr>
      <vt:lpstr>Aptos</vt:lpstr>
      <vt:lpstr>Arial</vt:lpstr>
      <vt:lpstr>Garet Light</vt:lpstr>
      <vt:lpstr>Mont Bold</vt:lpstr>
      <vt:lpstr>League Gothic</vt:lpstr>
      <vt:lpstr>Calibri</vt:lpstr>
      <vt:lpstr>Garet</vt:lpstr>
      <vt:lpstr>Mont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FMF 2026 SLIDE TEMPLATE FRENCH</dc:title>
  <dc:creator>Deanne McKay</dc:creator>
  <cp:lastModifiedBy>Deanne McKay</cp:lastModifiedBy>
  <cp:revision>5</cp:revision>
  <dcterms:created xsi:type="dcterms:W3CDTF">2006-08-16T00:00:00Z</dcterms:created>
  <dcterms:modified xsi:type="dcterms:W3CDTF">2026-05-14T15:37:01Z</dcterms:modified>
  <dc:identifier>DAHDdVH-FXc</dc:identifier>
</cp:coreProperties>
</file>