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18288000" cy="10287000"/>
  <p:notesSz cx="6858000" cy="9144000"/>
  <p:embeddedFontLst>
    <p:embeddedFont>
      <p:font typeface="Anton" pitchFamily="2" charset="0"/>
      <p:regular r:id="rId8"/>
    </p:embeddedFont>
    <p:embeddedFont>
      <p:font typeface="League Gothic" panose="020B0604020202020204" charset="0"/>
      <p:regular r:id="rId9"/>
    </p:embeddedFont>
    <p:embeddedFont>
      <p:font typeface="Mont" panose="020B0604020202020204" charset="0"/>
      <p:regular r:id="rId10"/>
    </p:embeddedFont>
    <p:embeddedFont>
      <p:font typeface="Mont Bold" panose="020B0604020202020204" charset="0"/>
      <p:regular r:id="rId1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81677" autoAdjust="0"/>
  </p:normalViewPr>
  <p:slideViewPr>
    <p:cSldViewPr>
      <p:cViewPr varScale="1">
        <p:scale>
          <a:sx n="43" d="100"/>
          <a:sy n="43" d="100"/>
        </p:scale>
        <p:origin x="1306" y="11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19F0D0-41A1-4A7D-9B1D-1C983C8E7DA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032E13-8838-42DB-A0DD-4823EA1D8C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0353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Where a faculty/presenter has no relationships to disclose, indicate Not Applicable under Relationships with Financial Sponsors.</a:t>
            </a:r>
          </a:p>
          <a:p>
            <a:endParaRPr lang="en-US" dirty="0"/>
          </a:p>
          <a:p>
            <a:r>
              <a:rPr lang="en-US" dirty="0"/>
              <a:t>Complete this slide for the primary presenter and ALL co-presenters if applicable.</a:t>
            </a:r>
          </a:p>
          <a:p>
            <a:endParaRPr lang="en-US" dirty="0"/>
          </a:p>
          <a:p>
            <a:r>
              <a:rPr lang="en-US" dirty="0"/>
              <a:t>Reminder: Disclosures made on your COI forms should match disclosures made on the COI slide.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032E13-8838-42DB-A0DD-4823EA1D8CE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7698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Where a program has received no external financial support (e.g., monies for food, logistics assistance such as registration, AV set-up, etc.), indicate No External Support.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032E13-8838-42DB-A0DD-4823EA1D8CE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352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0.png"/><Relationship Id="rId7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2D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278705">
            <a:off x="13993106" y="6567472"/>
            <a:ext cx="3403003" cy="3007532"/>
          </a:xfrm>
          <a:custGeom>
            <a:avLst/>
            <a:gdLst/>
            <a:ahLst/>
            <a:cxnLst/>
            <a:rect l="l" t="t" r="r" b="b"/>
            <a:pathLst>
              <a:path w="3403003" h="3007532">
                <a:moveTo>
                  <a:pt x="0" y="0"/>
                </a:moveTo>
                <a:lnTo>
                  <a:pt x="3403003" y="0"/>
                </a:lnTo>
                <a:lnTo>
                  <a:pt x="3403003" y="3007532"/>
                </a:lnTo>
                <a:lnTo>
                  <a:pt x="0" y="300753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5257800" y="5850296"/>
            <a:ext cx="6296481" cy="7865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13"/>
              </a:lnSpc>
            </a:pPr>
            <a:r>
              <a:rPr lang="en-US" sz="2584" dirty="0">
                <a:solidFill>
                  <a:srgbClr val="FFFFFF"/>
                </a:solidFill>
                <a:latin typeface="Mont"/>
                <a:ea typeface="Mont"/>
                <a:cs typeface="Mont"/>
                <a:sym typeface="Mont"/>
              </a:rPr>
              <a:t>ADD SPEAKER NAME(S) HERE</a:t>
            </a:r>
          </a:p>
          <a:p>
            <a:pPr algn="l">
              <a:lnSpc>
                <a:spcPts val="2713"/>
              </a:lnSpc>
            </a:pPr>
            <a:endParaRPr lang="en-US" sz="2584" dirty="0">
              <a:solidFill>
                <a:srgbClr val="FFFFFF"/>
              </a:solidFill>
              <a:latin typeface="Mont"/>
              <a:ea typeface="Mont"/>
              <a:cs typeface="Mont"/>
              <a:sym typeface="Mont"/>
            </a:endParaRPr>
          </a:p>
        </p:txBody>
      </p:sp>
      <p:sp>
        <p:nvSpPr>
          <p:cNvPr id="5" name="TextBox 5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202903" y="8742067"/>
            <a:ext cx="8768409" cy="9657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7"/>
              </a:lnSpc>
            </a:pPr>
            <a:r>
              <a:rPr lang="en-US" sz="3197" dirty="0">
                <a:solidFill>
                  <a:srgbClr val="FFFFFF"/>
                </a:solidFill>
                <a:latin typeface="Mont"/>
                <a:ea typeface="Mont"/>
                <a:cs typeface="Mont"/>
                <a:sym typeface="Mont"/>
              </a:rPr>
              <a:t>NOVEMBER 5-8, 2025 </a:t>
            </a:r>
          </a:p>
          <a:p>
            <a:pPr algn="ctr">
              <a:lnSpc>
                <a:spcPts val="3357"/>
              </a:lnSpc>
            </a:pPr>
            <a:r>
              <a:rPr lang="en-US" sz="3197" dirty="0">
                <a:solidFill>
                  <a:srgbClr val="FFFFFF"/>
                </a:solidFill>
                <a:latin typeface="Mont"/>
                <a:ea typeface="Mont"/>
                <a:cs typeface="Mont"/>
                <a:sym typeface="Mont"/>
              </a:rPr>
              <a:t>RBC CONVENTION CENTRE WINNIPEG, MB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3159133" y="4167521"/>
            <a:ext cx="10717781" cy="14014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477"/>
              </a:lnSpc>
            </a:pPr>
            <a:r>
              <a:rPr lang="en-US" sz="8198" dirty="0">
                <a:solidFill>
                  <a:srgbClr val="FFFFFF"/>
                </a:solidFill>
                <a:latin typeface="Anton"/>
                <a:ea typeface="Anton"/>
                <a:cs typeface="Anton"/>
                <a:sym typeface="Anton"/>
              </a:rPr>
              <a:t>ADD SESSION TITLE HERE</a:t>
            </a:r>
          </a:p>
        </p:txBody>
      </p:sp>
      <p:sp>
        <p:nvSpPr>
          <p:cNvPr id="7" name="Freeform 7"/>
          <p:cNvSpPr>
            <a:spLocks noGrp="1" noRot="1" noMove="1" noResize="1" noEditPoints="1" noAdjustHandles="1" noChangeArrowheads="1" noChangeShapeType="1"/>
          </p:cNvSpPr>
          <p:nvPr/>
        </p:nvSpPr>
        <p:spPr>
          <a:xfrm rot="6615575">
            <a:off x="-4567653" y="-5736755"/>
            <a:ext cx="9658175" cy="13110644"/>
          </a:xfrm>
          <a:custGeom>
            <a:avLst/>
            <a:gdLst/>
            <a:ahLst/>
            <a:cxnLst/>
            <a:rect l="l" t="t" r="r" b="b"/>
            <a:pathLst>
              <a:path w="9658175" h="13110644">
                <a:moveTo>
                  <a:pt x="0" y="0"/>
                </a:moveTo>
                <a:lnTo>
                  <a:pt x="9658174" y="0"/>
                </a:lnTo>
                <a:lnTo>
                  <a:pt x="9658174" y="13110644"/>
                </a:lnTo>
                <a:lnTo>
                  <a:pt x="0" y="1311064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15000"/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>
            <a:spLocks noGrp="1" noRot="1" noMove="1" noResize="1" noEditPoints="1" noAdjustHandles="1" noChangeArrowheads="1" noChangeShapeType="1"/>
          </p:cNvSpPr>
          <p:nvPr/>
        </p:nvSpPr>
        <p:spPr>
          <a:xfrm rot="5916250">
            <a:off x="9766324" y="2186744"/>
            <a:ext cx="9658175" cy="13110644"/>
          </a:xfrm>
          <a:custGeom>
            <a:avLst/>
            <a:gdLst/>
            <a:ahLst/>
            <a:cxnLst/>
            <a:rect l="l" t="t" r="r" b="b"/>
            <a:pathLst>
              <a:path w="9658175" h="13110644">
                <a:moveTo>
                  <a:pt x="0" y="0"/>
                </a:moveTo>
                <a:lnTo>
                  <a:pt x="9658174" y="0"/>
                </a:lnTo>
                <a:lnTo>
                  <a:pt x="9658174" y="13110644"/>
                </a:lnTo>
                <a:lnTo>
                  <a:pt x="0" y="1311064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15000"/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3">
            <a:extLst>
              <a:ext uri="{FF2B5EF4-FFF2-40B4-BE49-F238E27FC236}">
                <a16:creationId xmlns:a16="http://schemas.microsoft.com/office/drawing/2014/main" id="{94D23D46-AD21-7293-CC82-026ED0DFE82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4197967" y="682613"/>
            <a:ext cx="2993279" cy="4185651"/>
          </a:xfrm>
          <a:custGeom>
            <a:avLst/>
            <a:gdLst/>
            <a:ahLst/>
            <a:cxnLst/>
            <a:rect l="l" t="t" r="r" b="b"/>
            <a:pathLst>
              <a:path w="3545171" h="4641795">
                <a:moveTo>
                  <a:pt x="0" y="0"/>
                </a:moveTo>
                <a:lnTo>
                  <a:pt x="3545171" y="0"/>
                </a:lnTo>
                <a:lnTo>
                  <a:pt x="3545171" y="4641795"/>
                </a:lnTo>
                <a:lnTo>
                  <a:pt x="0" y="464179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2D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9144000" y="-1411822"/>
            <a:ext cx="9658175" cy="13110644"/>
          </a:xfrm>
          <a:custGeom>
            <a:avLst/>
            <a:gdLst/>
            <a:ahLst/>
            <a:cxnLst/>
            <a:rect l="l" t="t" r="r" b="b"/>
            <a:pathLst>
              <a:path w="9658175" h="13110644">
                <a:moveTo>
                  <a:pt x="0" y="0"/>
                </a:moveTo>
                <a:lnTo>
                  <a:pt x="9658175" y="0"/>
                </a:lnTo>
                <a:lnTo>
                  <a:pt x="9658175" y="13110644"/>
                </a:lnTo>
                <a:lnTo>
                  <a:pt x="0" y="1311064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15000"/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10264169" y="196069"/>
            <a:ext cx="8023831" cy="10090931"/>
            <a:chOff x="0" y="0"/>
            <a:chExt cx="812800" cy="1022194"/>
          </a:xfrm>
        </p:grpSpPr>
        <p:sp>
          <p:nvSpPr>
            <p:cNvPr id="4" name="Freeform 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 flipH="1">
              <a:off x="0" y="0"/>
              <a:ext cx="812800" cy="1022194"/>
            </a:xfrm>
            <a:custGeom>
              <a:avLst/>
              <a:gdLst/>
              <a:ahLst/>
              <a:cxnLst/>
              <a:rect l="l" t="t" r="r" b="b"/>
              <a:pathLst>
                <a:path w="812800" h="1022194">
                  <a:moveTo>
                    <a:pt x="812800" y="0"/>
                  </a:moveTo>
                  <a:lnTo>
                    <a:pt x="0" y="0"/>
                  </a:lnTo>
                  <a:lnTo>
                    <a:pt x="0" y="1022194"/>
                  </a:lnTo>
                  <a:lnTo>
                    <a:pt x="812800" y="1022194"/>
                  </a:lnTo>
                  <a:close/>
                </a:path>
              </a:pathLst>
            </a:custGeom>
            <a:blipFill>
              <a:blip r:embed="rId4"/>
              <a:stretch>
                <a:fillRect t="-1341" b="-1341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" name="TextBox 5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93168" y="156079"/>
            <a:ext cx="9041423" cy="18284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4937"/>
              </a:lnSpc>
            </a:pPr>
            <a:r>
              <a:rPr lang="en-US" sz="10669" dirty="0">
                <a:solidFill>
                  <a:srgbClr val="FFFFFF"/>
                </a:solidFill>
                <a:latin typeface="League Gothic"/>
                <a:ea typeface="League Gothic"/>
                <a:cs typeface="League Gothic"/>
                <a:sym typeface="League Gothic"/>
              </a:rPr>
              <a:t>PRESENTER DISCLOSURE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846243" y="5309648"/>
            <a:ext cx="2471613" cy="6511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528"/>
              </a:lnSpc>
            </a:pPr>
            <a:r>
              <a:rPr lang="en-US" sz="2528">
                <a:solidFill>
                  <a:srgbClr val="262D51"/>
                </a:solidFill>
                <a:latin typeface="Mont"/>
                <a:ea typeface="Mont"/>
                <a:cs typeface="Mont"/>
                <a:sym typeface="Mont"/>
              </a:rPr>
              <a:t>• </a:t>
            </a:r>
          </a:p>
          <a:p>
            <a:pPr algn="just">
              <a:lnSpc>
                <a:spcPts val="1977"/>
              </a:lnSpc>
            </a:pPr>
            <a:endParaRPr lang="en-US" sz="2528">
              <a:solidFill>
                <a:srgbClr val="262D51"/>
              </a:solidFill>
              <a:latin typeface="Mont"/>
              <a:ea typeface="Mont"/>
              <a:cs typeface="Mont"/>
              <a:sym typeface="Mont"/>
            </a:endParaRPr>
          </a:p>
        </p:txBody>
      </p:sp>
      <p:sp>
        <p:nvSpPr>
          <p:cNvPr id="7" name="Freeform 7"/>
          <p:cNvSpPr/>
          <p:nvPr/>
        </p:nvSpPr>
        <p:spPr>
          <a:xfrm>
            <a:off x="393168" y="4059194"/>
            <a:ext cx="453075" cy="481064"/>
          </a:xfrm>
          <a:custGeom>
            <a:avLst/>
            <a:gdLst/>
            <a:ahLst/>
            <a:cxnLst/>
            <a:rect l="l" t="t" r="r" b="b"/>
            <a:pathLst>
              <a:path w="453075" h="481064">
                <a:moveTo>
                  <a:pt x="0" y="0"/>
                </a:moveTo>
                <a:lnTo>
                  <a:pt x="453075" y="0"/>
                </a:lnTo>
                <a:lnTo>
                  <a:pt x="453075" y="481065"/>
                </a:lnTo>
                <a:lnTo>
                  <a:pt x="0" y="48106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393168" y="5925329"/>
            <a:ext cx="453075" cy="481064"/>
          </a:xfrm>
          <a:custGeom>
            <a:avLst/>
            <a:gdLst/>
            <a:ahLst/>
            <a:cxnLst/>
            <a:rect l="l" t="t" r="r" b="b"/>
            <a:pathLst>
              <a:path w="453075" h="481064">
                <a:moveTo>
                  <a:pt x="0" y="0"/>
                </a:moveTo>
                <a:lnTo>
                  <a:pt x="453075" y="0"/>
                </a:lnTo>
                <a:lnTo>
                  <a:pt x="453075" y="481065"/>
                </a:lnTo>
                <a:lnTo>
                  <a:pt x="0" y="48106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393168" y="7270671"/>
            <a:ext cx="453075" cy="481064"/>
          </a:xfrm>
          <a:custGeom>
            <a:avLst/>
            <a:gdLst/>
            <a:ahLst/>
            <a:cxnLst/>
            <a:rect l="l" t="t" r="r" b="b"/>
            <a:pathLst>
              <a:path w="453075" h="481064">
                <a:moveTo>
                  <a:pt x="0" y="0"/>
                </a:moveTo>
                <a:lnTo>
                  <a:pt x="453075" y="0"/>
                </a:lnTo>
                <a:lnTo>
                  <a:pt x="453075" y="481064"/>
                </a:lnTo>
                <a:lnTo>
                  <a:pt x="0" y="48106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TextBox 10"/>
          <p:cNvSpPr txBox="1"/>
          <p:nvPr/>
        </p:nvSpPr>
        <p:spPr>
          <a:xfrm>
            <a:off x="979227" y="3887744"/>
            <a:ext cx="10311217" cy="11838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15"/>
              </a:lnSpc>
              <a:spcBef>
                <a:spcPct val="0"/>
              </a:spcBef>
            </a:pPr>
            <a:r>
              <a:rPr lang="en-US" sz="3082" b="1">
                <a:solidFill>
                  <a:srgbClr val="FFFFFF"/>
                </a:solidFill>
                <a:latin typeface="Mont Bold"/>
                <a:ea typeface="Mont Bold"/>
                <a:cs typeface="Mont Bold"/>
                <a:sym typeface="Mont Bold"/>
              </a:rPr>
              <a:t>Any direct financial relationships, including receipt of honoraria: 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979227" y="5166431"/>
            <a:ext cx="9284943" cy="6160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499"/>
              </a:lnSpc>
            </a:pPr>
            <a:r>
              <a:rPr lang="en-US" sz="2499">
                <a:solidFill>
                  <a:srgbClr val="EBDDD7"/>
                </a:solidFill>
                <a:latin typeface="Mont"/>
                <a:ea typeface="Mont"/>
                <a:cs typeface="Mont"/>
                <a:sym typeface="Mont"/>
              </a:rPr>
              <a:t>PharmaCorp ABC, Canadian Cancer Org. </a:t>
            </a:r>
          </a:p>
          <a:p>
            <a:pPr algn="just">
              <a:lnSpc>
                <a:spcPts val="1761"/>
              </a:lnSpc>
            </a:pPr>
            <a:endParaRPr lang="en-US" sz="2499">
              <a:solidFill>
                <a:srgbClr val="EBDDD7"/>
              </a:solidFill>
              <a:latin typeface="Mont"/>
              <a:ea typeface="Mont"/>
              <a:cs typeface="Mont"/>
              <a:sym typeface="Mont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014770" y="5753879"/>
            <a:ext cx="11047297" cy="6384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15"/>
              </a:lnSpc>
              <a:spcBef>
                <a:spcPct val="0"/>
              </a:spcBef>
            </a:pPr>
            <a:r>
              <a:rPr lang="en-US" sz="3082" b="1">
                <a:solidFill>
                  <a:srgbClr val="FFFFFF"/>
                </a:solidFill>
                <a:latin typeface="Mont Bold"/>
                <a:ea typeface="Mont Bold"/>
                <a:cs typeface="Mont Bold"/>
                <a:sym typeface="Mont Bold"/>
              </a:rPr>
              <a:t>Membership on advisory boards or speakers’ bureaus: 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979227" y="6549946"/>
            <a:ext cx="9320486" cy="720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499"/>
              </a:lnSpc>
            </a:pPr>
            <a:r>
              <a:rPr lang="en-US" sz="2499">
                <a:solidFill>
                  <a:srgbClr val="EBDDD7"/>
                </a:solidFill>
                <a:latin typeface="Mont"/>
                <a:ea typeface="Mont"/>
                <a:cs typeface="Mont"/>
                <a:sym typeface="Mont"/>
              </a:rPr>
              <a:t>XYZ Biopharmaceuticals Ltd. </a:t>
            </a:r>
          </a:p>
          <a:p>
            <a:pPr algn="just">
              <a:lnSpc>
                <a:spcPts val="2499"/>
              </a:lnSpc>
            </a:pPr>
            <a:endParaRPr lang="en-US" sz="2499">
              <a:solidFill>
                <a:srgbClr val="EBDDD7"/>
              </a:solidFill>
              <a:latin typeface="Mont"/>
              <a:ea typeface="Mont"/>
              <a:cs typeface="Mont"/>
              <a:sym typeface="Mont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979227" y="7099221"/>
            <a:ext cx="6184249" cy="6384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315"/>
              </a:lnSpc>
              <a:spcBef>
                <a:spcPct val="0"/>
              </a:spcBef>
            </a:pPr>
            <a:r>
              <a:rPr lang="en-US" sz="3082" b="1">
                <a:solidFill>
                  <a:srgbClr val="FFFFFF"/>
                </a:solidFill>
                <a:latin typeface="Mont Bold"/>
                <a:ea typeface="Mont Bold"/>
                <a:cs typeface="Mont Bold"/>
                <a:sym typeface="Mont Bold"/>
              </a:rPr>
              <a:t>Patents for drugs or devices: 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028700" y="7890096"/>
            <a:ext cx="9497807" cy="720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499"/>
              </a:lnSpc>
            </a:pPr>
            <a:r>
              <a:rPr lang="en-US" sz="2499">
                <a:solidFill>
                  <a:srgbClr val="EBDDD7"/>
                </a:solidFill>
                <a:latin typeface="Mont"/>
                <a:ea typeface="Mont"/>
                <a:cs typeface="Mont"/>
                <a:sym typeface="Mont"/>
              </a:rPr>
              <a:t>Widget ABC </a:t>
            </a:r>
          </a:p>
          <a:p>
            <a:pPr algn="just">
              <a:lnSpc>
                <a:spcPts val="2499"/>
              </a:lnSpc>
            </a:pPr>
            <a:endParaRPr lang="en-US" sz="2499">
              <a:solidFill>
                <a:srgbClr val="EBDDD7"/>
              </a:solidFill>
              <a:latin typeface="Mont"/>
              <a:ea typeface="Mont"/>
              <a:cs typeface="Mont"/>
              <a:sym typeface="Mont"/>
            </a:endParaRPr>
          </a:p>
        </p:txBody>
      </p:sp>
      <p:sp>
        <p:nvSpPr>
          <p:cNvPr id="16" name="Freeform 16"/>
          <p:cNvSpPr/>
          <p:nvPr/>
        </p:nvSpPr>
        <p:spPr>
          <a:xfrm>
            <a:off x="393168" y="8610821"/>
            <a:ext cx="453075" cy="481064"/>
          </a:xfrm>
          <a:custGeom>
            <a:avLst/>
            <a:gdLst/>
            <a:ahLst/>
            <a:cxnLst/>
            <a:rect l="l" t="t" r="r" b="b"/>
            <a:pathLst>
              <a:path w="453075" h="481064">
                <a:moveTo>
                  <a:pt x="0" y="0"/>
                </a:moveTo>
                <a:lnTo>
                  <a:pt x="453075" y="0"/>
                </a:lnTo>
                <a:lnTo>
                  <a:pt x="453075" y="481064"/>
                </a:lnTo>
                <a:lnTo>
                  <a:pt x="0" y="48106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TextBox 17"/>
          <p:cNvSpPr txBox="1"/>
          <p:nvPr/>
        </p:nvSpPr>
        <p:spPr>
          <a:xfrm>
            <a:off x="1014770" y="8439371"/>
            <a:ext cx="6184249" cy="6384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315"/>
              </a:lnSpc>
              <a:spcBef>
                <a:spcPct val="0"/>
              </a:spcBef>
            </a:pPr>
            <a:r>
              <a:rPr lang="en-US" sz="3082" b="1">
                <a:solidFill>
                  <a:srgbClr val="FFFFFF"/>
                </a:solidFill>
                <a:latin typeface="Mont Bold"/>
                <a:ea typeface="Mont Bold"/>
                <a:cs typeface="Mont Bold"/>
                <a:sym typeface="Mont Bold"/>
              </a:rPr>
              <a:t>Other: 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979227" y="9229725"/>
            <a:ext cx="9320486" cy="720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499"/>
              </a:lnSpc>
            </a:pPr>
            <a:r>
              <a:rPr lang="en-US" sz="2499">
                <a:solidFill>
                  <a:srgbClr val="EBDDD7"/>
                </a:solidFill>
                <a:latin typeface="Mont"/>
                <a:ea typeface="Mont"/>
                <a:cs typeface="Mont"/>
                <a:sym typeface="Mont"/>
              </a:rPr>
              <a:t>Financial relationships/investments Employee of XXY Hospital Group, consultant for Company X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393168" y="2866553"/>
            <a:ext cx="9222145" cy="7372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40"/>
              </a:lnSpc>
              <a:spcBef>
                <a:spcPct val="0"/>
              </a:spcBef>
            </a:pPr>
            <a:r>
              <a:rPr lang="en-US" sz="3600" b="1">
                <a:solidFill>
                  <a:srgbClr val="FFFFFF"/>
                </a:solidFill>
                <a:latin typeface="Mont Bold"/>
                <a:ea typeface="Mont Bold"/>
                <a:cs typeface="Mont Bold"/>
                <a:sym typeface="Mont Bold"/>
              </a:rPr>
              <a:t>Relationships with financial sponsors: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393168" y="2061475"/>
            <a:ext cx="10311217" cy="7372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40"/>
              </a:lnSpc>
              <a:spcBef>
                <a:spcPct val="0"/>
              </a:spcBef>
            </a:pPr>
            <a:r>
              <a:rPr lang="en-US" sz="3600" b="1">
                <a:solidFill>
                  <a:srgbClr val="EBDDD7"/>
                </a:solidFill>
                <a:latin typeface="Mont Bold"/>
                <a:ea typeface="Mont Bold"/>
                <a:cs typeface="Mont Bold"/>
                <a:sym typeface="Mont Bold"/>
              </a:rPr>
              <a:t>Presenter: add name here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2D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551249" y="-1728687"/>
            <a:ext cx="9658175" cy="13110644"/>
          </a:xfrm>
          <a:custGeom>
            <a:avLst/>
            <a:gdLst/>
            <a:ahLst/>
            <a:cxnLst/>
            <a:rect l="l" t="t" r="r" b="b"/>
            <a:pathLst>
              <a:path w="9658175" h="13110644">
                <a:moveTo>
                  <a:pt x="0" y="0"/>
                </a:moveTo>
                <a:lnTo>
                  <a:pt x="9658175" y="0"/>
                </a:lnTo>
                <a:lnTo>
                  <a:pt x="9658175" y="13110644"/>
                </a:lnTo>
                <a:lnTo>
                  <a:pt x="0" y="1311064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15000"/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>
            <a:grpSpLocks noGrp="1" noUngrp="1" noRot="1" noMove="1" noResize="1"/>
          </p:cNvGrpSpPr>
          <p:nvPr/>
        </p:nvGrpSpPr>
        <p:grpSpPr>
          <a:xfrm>
            <a:off x="393168" y="2609661"/>
            <a:ext cx="2854976" cy="1647797"/>
            <a:chOff x="0" y="0"/>
            <a:chExt cx="1079235" cy="622898"/>
          </a:xfrm>
        </p:grpSpPr>
        <p:sp>
          <p:nvSpPr>
            <p:cNvPr id="4" name="Freeform 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1079235" cy="622899"/>
            </a:xfrm>
            <a:custGeom>
              <a:avLst/>
              <a:gdLst/>
              <a:ahLst/>
              <a:cxnLst/>
              <a:rect l="l" t="t" r="r" b="b"/>
              <a:pathLst>
                <a:path w="1079235" h="622899">
                  <a:moveTo>
                    <a:pt x="27117" y="0"/>
                  </a:moveTo>
                  <a:lnTo>
                    <a:pt x="1052118" y="0"/>
                  </a:lnTo>
                  <a:cubicBezTo>
                    <a:pt x="1067095" y="0"/>
                    <a:pt x="1079235" y="12141"/>
                    <a:pt x="1079235" y="27117"/>
                  </a:cubicBezTo>
                  <a:lnTo>
                    <a:pt x="1079235" y="595781"/>
                  </a:lnTo>
                  <a:cubicBezTo>
                    <a:pt x="1079235" y="602973"/>
                    <a:pt x="1076378" y="609871"/>
                    <a:pt x="1071293" y="614956"/>
                  </a:cubicBezTo>
                  <a:cubicBezTo>
                    <a:pt x="1066207" y="620042"/>
                    <a:pt x="1059310" y="622899"/>
                    <a:pt x="1052118" y="622899"/>
                  </a:cubicBezTo>
                  <a:lnTo>
                    <a:pt x="27117" y="622899"/>
                  </a:lnTo>
                  <a:cubicBezTo>
                    <a:pt x="12141" y="622899"/>
                    <a:pt x="0" y="610758"/>
                    <a:pt x="0" y="595781"/>
                  </a:cubicBezTo>
                  <a:lnTo>
                    <a:pt x="0" y="27117"/>
                  </a:lnTo>
                  <a:cubicBezTo>
                    <a:pt x="0" y="12141"/>
                    <a:pt x="12141" y="0"/>
                    <a:pt x="27117" y="0"/>
                  </a:cubicBezTo>
                  <a:close/>
                </a:path>
              </a:pathLst>
            </a:custGeom>
            <a:solidFill>
              <a:srgbClr val="FF6B6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123825"/>
              <a:ext cx="1079235" cy="74672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15"/>
                </a:lnSpc>
              </a:pPr>
              <a:endParaRPr/>
            </a:p>
          </p:txBody>
        </p:sp>
      </p:grpSp>
      <p:grpSp>
        <p:nvGrpSpPr>
          <p:cNvPr id="6" name="Group 6"/>
          <p:cNvGrpSpPr>
            <a:grpSpLocks noGrp="1" noUngrp="1" noRot="1" noMove="1" noResize="1"/>
          </p:cNvGrpSpPr>
          <p:nvPr/>
        </p:nvGrpSpPr>
        <p:grpSpPr>
          <a:xfrm>
            <a:off x="2683560" y="2612187"/>
            <a:ext cx="15051728" cy="1647797"/>
            <a:chOff x="0" y="0"/>
            <a:chExt cx="5689840" cy="622898"/>
          </a:xfrm>
        </p:grpSpPr>
        <p:sp>
          <p:nvSpPr>
            <p:cNvPr id="7" name="Freeform 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5689840" cy="622899"/>
            </a:xfrm>
            <a:custGeom>
              <a:avLst/>
              <a:gdLst/>
              <a:ahLst/>
              <a:cxnLst/>
              <a:rect l="l" t="t" r="r" b="b"/>
              <a:pathLst>
                <a:path w="5689840" h="622899">
                  <a:moveTo>
                    <a:pt x="5144" y="0"/>
                  </a:moveTo>
                  <a:lnTo>
                    <a:pt x="5684697" y="0"/>
                  </a:lnTo>
                  <a:cubicBezTo>
                    <a:pt x="5686061" y="0"/>
                    <a:pt x="5687369" y="542"/>
                    <a:pt x="5688334" y="1507"/>
                  </a:cubicBezTo>
                  <a:cubicBezTo>
                    <a:pt x="5689298" y="2471"/>
                    <a:pt x="5689840" y="3779"/>
                    <a:pt x="5689840" y="5144"/>
                  </a:cubicBezTo>
                  <a:lnTo>
                    <a:pt x="5689840" y="617755"/>
                  </a:lnTo>
                  <a:cubicBezTo>
                    <a:pt x="5689840" y="619119"/>
                    <a:pt x="5689298" y="620427"/>
                    <a:pt x="5688334" y="621392"/>
                  </a:cubicBezTo>
                  <a:cubicBezTo>
                    <a:pt x="5687369" y="622357"/>
                    <a:pt x="5686061" y="622899"/>
                    <a:pt x="5684697" y="622899"/>
                  </a:cubicBezTo>
                  <a:lnTo>
                    <a:pt x="5144" y="622899"/>
                  </a:lnTo>
                  <a:cubicBezTo>
                    <a:pt x="3779" y="622899"/>
                    <a:pt x="2471" y="622357"/>
                    <a:pt x="1507" y="621392"/>
                  </a:cubicBezTo>
                  <a:cubicBezTo>
                    <a:pt x="542" y="620427"/>
                    <a:pt x="0" y="619119"/>
                    <a:pt x="0" y="617755"/>
                  </a:cubicBezTo>
                  <a:lnTo>
                    <a:pt x="0" y="5144"/>
                  </a:lnTo>
                  <a:cubicBezTo>
                    <a:pt x="0" y="3779"/>
                    <a:pt x="542" y="2471"/>
                    <a:pt x="1507" y="1507"/>
                  </a:cubicBezTo>
                  <a:cubicBezTo>
                    <a:pt x="2471" y="542"/>
                    <a:pt x="3779" y="0"/>
                    <a:pt x="5144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123825"/>
              <a:ext cx="5689840" cy="74672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l">
                <a:lnSpc>
                  <a:spcPts val="3315"/>
                </a:lnSpc>
              </a:pPr>
              <a:endParaRPr/>
            </a:p>
          </p:txBody>
        </p:sp>
      </p:grpSp>
      <p:grpSp>
        <p:nvGrpSpPr>
          <p:cNvPr id="9" name="Group 9"/>
          <p:cNvGrpSpPr>
            <a:grpSpLocks noGrp="1" noUngrp="1" noRot="1" noMove="1" noResize="1"/>
          </p:cNvGrpSpPr>
          <p:nvPr/>
        </p:nvGrpSpPr>
        <p:grpSpPr>
          <a:xfrm>
            <a:off x="393168" y="4393334"/>
            <a:ext cx="2549535" cy="1647797"/>
            <a:chOff x="0" y="0"/>
            <a:chExt cx="963773" cy="622898"/>
          </a:xfrm>
        </p:grpSpPr>
        <p:sp>
          <p:nvSpPr>
            <p:cNvPr id="10" name="Freeform 10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963773" cy="622899"/>
            </a:xfrm>
            <a:custGeom>
              <a:avLst/>
              <a:gdLst/>
              <a:ahLst/>
              <a:cxnLst/>
              <a:rect l="l" t="t" r="r" b="b"/>
              <a:pathLst>
                <a:path w="963773" h="622899">
                  <a:moveTo>
                    <a:pt x="30366" y="0"/>
                  </a:moveTo>
                  <a:lnTo>
                    <a:pt x="933407" y="0"/>
                  </a:lnTo>
                  <a:cubicBezTo>
                    <a:pt x="941460" y="0"/>
                    <a:pt x="949184" y="3199"/>
                    <a:pt x="954879" y="8894"/>
                  </a:cubicBezTo>
                  <a:cubicBezTo>
                    <a:pt x="960574" y="14589"/>
                    <a:pt x="963773" y="22312"/>
                    <a:pt x="963773" y="30366"/>
                  </a:cubicBezTo>
                  <a:lnTo>
                    <a:pt x="963773" y="592532"/>
                  </a:lnTo>
                  <a:cubicBezTo>
                    <a:pt x="963773" y="609303"/>
                    <a:pt x="950177" y="622899"/>
                    <a:pt x="933407" y="622899"/>
                  </a:cubicBezTo>
                  <a:lnTo>
                    <a:pt x="30366" y="622899"/>
                  </a:lnTo>
                  <a:cubicBezTo>
                    <a:pt x="13595" y="622899"/>
                    <a:pt x="0" y="609303"/>
                    <a:pt x="0" y="592532"/>
                  </a:cubicBezTo>
                  <a:lnTo>
                    <a:pt x="0" y="30366"/>
                  </a:lnTo>
                  <a:cubicBezTo>
                    <a:pt x="0" y="13595"/>
                    <a:pt x="13595" y="0"/>
                    <a:pt x="30366" y="0"/>
                  </a:cubicBezTo>
                  <a:close/>
                </a:path>
              </a:pathLst>
            </a:custGeom>
            <a:solidFill>
              <a:srgbClr val="FF6B6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123825"/>
              <a:ext cx="963773" cy="74672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15"/>
                </a:lnSpc>
              </a:pPr>
              <a:endParaRPr/>
            </a:p>
          </p:txBody>
        </p:sp>
      </p:grpSp>
      <p:grpSp>
        <p:nvGrpSpPr>
          <p:cNvPr id="12" name="Group 12"/>
          <p:cNvGrpSpPr>
            <a:grpSpLocks noGrp="1" noUngrp="1" noRot="1" noMove="1" noResize="1"/>
          </p:cNvGrpSpPr>
          <p:nvPr/>
        </p:nvGrpSpPr>
        <p:grpSpPr>
          <a:xfrm>
            <a:off x="2683560" y="4393334"/>
            <a:ext cx="15051728" cy="1647797"/>
            <a:chOff x="0" y="0"/>
            <a:chExt cx="5689840" cy="622898"/>
          </a:xfrm>
        </p:grpSpPr>
        <p:sp>
          <p:nvSpPr>
            <p:cNvPr id="13" name="Freeform 1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5689840" cy="622899"/>
            </a:xfrm>
            <a:custGeom>
              <a:avLst/>
              <a:gdLst/>
              <a:ahLst/>
              <a:cxnLst/>
              <a:rect l="l" t="t" r="r" b="b"/>
              <a:pathLst>
                <a:path w="5689840" h="622899">
                  <a:moveTo>
                    <a:pt x="5144" y="0"/>
                  </a:moveTo>
                  <a:lnTo>
                    <a:pt x="5684697" y="0"/>
                  </a:lnTo>
                  <a:cubicBezTo>
                    <a:pt x="5686061" y="0"/>
                    <a:pt x="5687369" y="542"/>
                    <a:pt x="5688334" y="1507"/>
                  </a:cubicBezTo>
                  <a:cubicBezTo>
                    <a:pt x="5689298" y="2471"/>
                    <a:pt x="5689840" y="3779"/>
                    <a:pt x="5689840" y="5144"/>
                  </a:cubicBezTo>
                  <a:lnTo>
                    <a:pt x="5689840" y="617755"/>
                  </a:lnTo>
                  <a:cubicBezTo>
                    <a:pt x="5689840" y="619119"/>
                    <a:pt x="5689298" y="620427"/>
                    <a:pt x="5688334" y="621392"/>
                  </a:cubicBezTo>
                  <a:cubicBezTo>
                    <a:pt x="5687369" y="622357"/>
                    <a:pt x="5686061" y="622899"/>
                    <a:pt x="5684697" y="622899"/>
                  </a:cubicBezTo>
                  <a:lnTo>
                    <a:pt x="5144" y="622899"/>
                  </a:lnTo>
                  <a:cubicBezTo>
                    <a:pt x="3779" y="622899"/>
                    <a:pt x="2471" y="622357"/>
                    <a:pt x="1507" y="621392"/>
                  </a:cubicBezTo>
                  <a:cubicBezTo>
                    <a:pt x="542" y="620427"/>
                    <a:pt x="0" y="619119"/>
                    <a:pt x="0" y="617755"/>
                  </a:cubicBezTo>
                  <a:lnTo>
                    <a:pt x="0" y="5144"/>
                  </a:lnTo>
                  <a:cubicBezTo>
                    <a:pt x="0" y="3779"/>
                    <a:pt x="542" y="2471"/>
                    <a:pt x="1507" y="1507"/>
                  </a:cubicBezTo>
                  <a:cubicBezTo>
                    <a:pt x="2471" y="542"/>
                    <a:pt x="3779" y="0"/>
                    <a:pt x="5144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TextBox 14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123825"/>
              <a:ext cx="5689840" cy="74672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15"/>
                </a:lnSpc>
              </a:pPr>
              <a:endParaRPr/>
            </a:p>
          </p:txBody>
        </p:sp>
      </p:grpSp>
      <p:grpSp>
        <p:nvGrpSpPr>
          <p:cNvPr id="15" name="Group 15"/>
          <p:cNvGrpSpPr>
            <a:grpSpLocks noGrp="1" noUngrp="1" noRot="1" noMove="1" noResize="1"/>
          </p:cNvGrpSpPr>
          <p:nvPr/>
        </p:nvGrpSpPr>
        <p:grpSpPr>
          <a:xfrm>
            <a:off x="393168" y="6173856"/>
            <a:ext cx="2549535" cy="2560482"/>
            <a:chOff x="0" y="0"/>
            <a:chExt cx="963773" cy="967911"/>
          </a:xfrm>
        </p:grpSpPr>
        <p:sp>
          <p:nvSpPr>
            <p:cNvPr id="16" name="Freeform 1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963773" cy="967911"/>
            </a:xfrm>
            <a:custGeom>
              <a:avLst/>
              <a:gdLst/>
              <a:ahLst/>
              <a:cxnLst/>
              <a:rect l="l" t="t" r="r" b="b"/>
              <a:pathLst>
                <a:path w="963773" h="967911">
                  <a:moveTo>
                    <a:pt x="30366" y="0"/>
                  </a:moveTo>
                  <a:lnTo>
                    <a:pt x="933407" y="0"/>
                  </a:lnTo>
                  <a:cubicBezTo>
                    <a:pt x="941460" y="0"/>
                    <a:pt x="949184" y="3199"/>
                    <a:pt x="954879" y="8894"/>
                  </a:cubicBezTo>
                  <a:cubicBezTo>
                    <a:pt x="960574" y="14589"/>
                    <a:pt x="963773" y="22312"/>
                    <a:pt x="963773" y="30366"/>
                  </a:cubicBezTo>
                  <a:lnTo>
                    <a:pt x="963773" y="937545"/>
                  </a:lnTo>
                  <a:cubicBezTo>
                    <a:pt x="963773" y="954316"/>
                    <a:pt x="950177" y="967911"/>
                    <a:pt x="933407" y="967911"/>
                  </a:cubicBezTo>
                  <a:lnTo>
                    <a:pt x="30366" y="967911"/>
                  </a:lnTo>
                  <a:cubicBezTo>
                    <a:pt x="13595" y="967911"/>
                    <a:pt x="0" y="954316"/>
                    <a:pt x="0" y="937545"/>
                  </a:cubicBezTo>
                  <a:lnTo>
                    <a:pt x="0" y="30366"/>
                  </a:lnTo>
                  <a:cubicBezTo>
                    <a:pt x="0" y="13595"/>
                    <a:pt x="13595" y="0"/>
                    <a:pt x="30366" y="0"/>
                  </a:cubicBezTo>
                  <a:close/>
                </a:path>
              </a:pathLst>
            </a:custGeom>
            <a:solidFill>
              <a:srgbClr val="FF6B6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TextBox 17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123825"/>
              <a:ext cx="963773" cy="109173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15"/>
                </a:lnSpc>
              </a:pPr>
              <a:endParaRPr/>
            </a:p>
          </p:txBody>
        </p:sp>
      </p:grpSp>
      <p:grpSp>
        <p:nvGrpSpPr>
          <p:cNvPr id="18" name="Group 18"/>
          <p:cNvGrpSpPr>
            <a:grpSpLocks noGrp="1" noUngrp="1" noRot="1" noMove="1" noResize="1"/>
          </p:cNvGrpSpPr>
          <p:nvPr/>
        </p:nvGrpSpPr>
        <p:grpSpPr>
          <a:xfrm>
            <a:off x="2683560" y="6173856"/>
            <a:ext cx="15051728" cy="2560482"/>
            <a:chOff x="0" y="0"/>
            <a:chExt cx="5689840" cy="967911"/>
          </a:xfrm>
        </p:grpSpPr>
        <p:sp>
          <p:nvSpPr>
            <p:cNvPr id="19" name="Freeform 1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5689840" cy="967911"/>
            </a:xfrm>
            <a:custGeom>
              <a:avLst/>
              <a:gdLst/>
              <a:ahLst/>
              <a:cxnLst/>
              <a:rect l="l" t="t" r="r" b="b"/>
              <a:pathLst>
                <a:path w="5689840" h="967911">
                  <a:moveTo>
                    <a:pt x="5144" y="0"/>
                  </a:moveTo>
                  <a:lnTo>
                    <a:pt x="5684697" y="0"/>
                  </a:lnTo>
                  <a:cubicBezTo>
                    <a:pt x="5686061" y="0"/>
                    <a:pt x="5687369" y="542"/>
                    <a:pt x="5688334" y="1507"/>
                  </a:cubicBezTo>
                  <a:cubicBezTo>
                    <a:pt x="5689298" y="2471"/>
                    <a:pt x="5689840" y="3779"/>
                    <a:pt x="5689840" y="5144"/>
                  </a:cubicBezTo>
                  <a:lnTo>
                    <a:pt x="5689840" y="962767"/>
                  </a:lnTo>
                  <a:cubicBezTo>
                    <a:pt x="5689840" y="964132"/>
                    <a:pt x="5689298" y="965440"/>
                    <a:pt x="5688334" y="966404"/>
                  </a:cubicBezTo>
                  <a:cubicBezTo>
                    <a:pt x="5687369" y="967369"/>
                    <a:pt x="5686061" y="967911"/>
                    <a:pt x="5684697" y="967911"/>
                  </a:cubicBezTo>
                  <a:lnTo>
                    <a:pt x="5144" y="967911"/>
                  </a:lnTo>
                  <a:cubicBezTo>
                    <a:pt x="3779" y="967911"/>
                    <a:pt x="2471" y="967369"/>
                    <a:pt x="1507" y="966404"/>
                  </a:cubicBezTo>
                  <a:cubicBezTo>
                    <a:pt x="542" y="965440"/>
                    <a:pt x="0" y="964132"/>
                    <a:pt x="0" y="962767"/>
                  </a:cubicBezTo>
                  <a:lnTo>
                    <a:pt x="0" y="5144"/>
                  </a:lnTo>
                  <a:cubicBezTo>
                    <a:pt x="0" y="3779"/>
                    <a:pt x="542" y="2471"/>
                    <a:pt x="1507" y="1507"/>
                  </a:cubicBezTo>
                  <a:cubicBezTo>
                    <a:pt x="2471" y="542"/>
                    <a:pt x="3779" y="0"/>
                    <a:pt x="5144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TextBox 20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123825"/>
              <a:ext cx="5689840" cy="109173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15"/>
                </a:lnSpc>
              </a:pPr>
              <a:endParaRPr/>
            </a:p>
          </p:txBody>
        </p:sp>
      </p:grpSp>
      <p:sp>
        <p:nvSpPr>
          <p:cNvPr id="21" name="Freeform 21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79903" y="2809201"/>
            <a:ext cx="1176064" cy="1248716"/>
          </a:xfrm>
          <a:custGeom>
            <a:avLst/>
            <a:gdLst/>
            <a:ahLst/>
            <a:cxnLst/>
            <a:rect l="l" t="t" r="r" b="b"/>
            <a:pathLst>
              <a:path w="1176064" h="1248716">
                <a:moveTo>
                  <a:pt x="0" y="0"/>
                </a:moveTo>
                <a:lnTo>
                  <a:pt x="1176064" y="0"/>
                </a:lnTo>
                <a:lnTo>
                  <a:pt x="1176064" y="1248716"/>
                </a:lnTo>
                <a:lnTo>
                  <a:pt x="0" y="124871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2" name="Freeform 22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79903" y="4592874"/>
            <a:ext cx="1176064" cy="1248716"/>
          </a:xfrm>
          <a:custGeom>
            <a:avLst/>
            <a:gdLst/>
            <a:ahLst/>
            <a:cxnLst/>
            <a:rect l="l" t="t" r="r" b="b"/>
            <a:pathLst>
              <a:path w="1176064" h="1248716">
                <a:moveTo>
                  <a:pt x="0" y="0"/>
                </a:moveTo>
                <a:lnTo>
                  <a:pt x="1176064" y="0"/>
                </a:lnTo>
                <a:lnTo>
                  <a:pt x="1176064" y="1248716"/>
                </a:lnTo>
                <a:lnTo>
                  <a:pt x="0" y="124871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3" name="Freeform 23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28700" y="6829739"/>
            <a:ext cx="1176064" cy="1248716"/>
          </a:xfrm>
          <a:custGeom>
            <a:avLst/>
            <a:gdLst/>
            <a:ahLst/>
            <a:cxnLst/>
            <a:rect l="l" t="t" r="r" b="b"/>
            <a:pathLst>
              <a:path w="1176064" h="1248716">
                <a:moveTo>
                  <a:pt x="0" y="0"/>
                </a:moveTo>
                <a:lnTo>
                  <a:pt x="1176064" y="0"/>
                </a:lnTo>
                <a:lnTo>
                  <a:pt x="1176064" y="1248716"/>
                </a:lnTo>
                <a:lnTo>
                  <a:pt x="0" y="124871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4" name="TextBox 24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807923" y="266846"/>
            <a:ext cx="14672154" cy="18284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4937"/>
              </a:lnSpc>
            </a:pPr>
            <a:r>
              <a:rPr lang="en-US" sz="10669" dirty="0">
                <a:solidFill>
                  <a:srgbClr val="FFFFFF"/>
                </a:solidFill>
                <a:latin typeface="League Gothic"/>
                <a:ea typeface="League Gothic"/>
                <a:cs typeface="League Gothic"/>
                <a:sym typeface="League Gothic"/>
              </a:rPr>
              <a:t>DISCLOSURE OF FINANCIAL SUPPORT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2811983" y="4704386"/>
            <a:ext cx="14447317" cy="9018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15"/>
              </a:lnSpc>
              <a:spcBef>
                <a:spcPct val="0"/>
              </a:spcBef>
            </a:pPr>
            <a:r>
              <a:rPr lang="en-US" sz="2368" b="1" dirty="0">
                <a:solidFill>
                  <a:srgbClr val="000000"/>
                </a:solidFill>
                <a:latin typeface="Mont Bold"/>
                <a:ea typeface="Mont Bold"/>
                <a:cs typeface="Mont Bold"/>
                <a:sym typeface="Mont Bold"/>
              </a:rPr>
              <a:t>This program has received in-kind support from [organization name] in the form of [describe support here – e.g. logistical support]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2811983" y="6243197"/>
            <a:ext cx="14606559" cy="13565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95"/>
              </a:lnSpc>
              <a:spcBef>
                <a:spcPct val="0"/>
              </a:spcBef>
            </a:pPr>
            <a:r>
              <a:rPr lang="en-US" sz="2568" b="1" dirty="0">
                <a:solidFill>
                  <a:srgbClr val="000000"/>
                </a:solidFill>
                <a:latin typeface="Mont Bold"/>
                <a:ea typeface="Mont Bold"/>
                <a:cs typeface="Mont Bold"/>
                <a:sym typeface="Mont Bold"/>
              </a:rPr>
              <a:t>Potential for conflict(s) of interest:</a:t>
            </a:r>
          </a:p>
          <a:p>
            <a:pPr algn="l">
              <a:lnSpc>
                <a:spcPts val="3315"/>
              </a:lnSpc>
              <a:spcBef>
                <a:spcPct val="0"/>
              </a:spcBef>
            </a:pPr>
            <a:r>
              <a:rPr lang="en-US" sz="2368" b="1" dirty="0">
                <a:solidFill>
                  <a:srgbClr val="000000"/>
                </a:solidFill>
                <a:latin typeface="Mont Bold"/>
                <a:ea typeface="Mont Bold"/>
                <a:cs typeface="Mont Bold"/>
                <a:sym typeface="Mont Bold"/>
              </a:rPr>
              <a:t>[Speaker name] has received [payment/funding, etc.] from [organization supporting this program AND/OR organization whose product(s) are being discussed in this program]</a:t>
            </a:r>
          </a:p>
        </p:txBody>
      </p:sp>
      <p:sp>
        <p:nvSpPr>
          <p:cNvPr id="27" name="Freeform 27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8077113" y="476396"/>
            <a:ext cx="9658175" cy="13110644"/>
          </a:xfrm>
          <a:custGeom>
            <a:avLst/>
            <a:gdLst/>
            <a:ahLst/>
            <a:cxnLst/>
            <a:rect l="l" t="t" r="r" b="b"/>
            <a:pathLst>
              <a:path w="9658175" h="13110644">
                <a:moveTo>
                  <a:pt x="0" y="0"/>
                </a:moveTo>
                <a:lnTo>
                  <a:pt x="9658175" y="0"/>
                </a:lnTo>
                <a:lnTo>
                  <a:pt x="9658175" y="13110645"/>
                </a:lnTo>
                <a:lnTo>
                  <a:pt x="0" y="1311064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15000"/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8" name="TextBox 28"/>
          <p:cNvSpPr txBox="1"/>
          <p:nvPr/>
        </p:nvSpPr>
        <p:spPr>
          <a:xfrm>
            <a:off x="2811983" y="7609250"/>
            <a:ext cx="14606559" cy="9018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15"/>
              </a:lnSpc>
              <a:spcBef>
                <a:spcPct val="0"/>
              </a:spcBef>
            </a:pPr>
            <a:r>
              <a:rPr lang="en-US" sz="2368" b="1" dirty="0">
                <a:solidFill>
                  <a:srgbClr val="000000"/>
                </a:solidFill>
                <a:latin typeface="Mont Bold"/>
                <a:ea typeface="Mont Bold"/>
                <a:cs typeface="Mont Bold"/>
                <a:sym typeface="Mont Bold"/>
              </a:rPr>
              <a:t>[Supporting organization name] [developed/licenses/distributes/benefits from the sale of, etc.] a product that will be discussed in this program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2811983" y="2893531"/>
            <a:ext cx="14447317" cy="9018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15"/>
              </a:lnSpc>
              <a:spcBef>
                <a:spcPct val="0"/>
              </a:spcBef>
            </a:pPr>
            <a:r>
              <a:rPr lang="en-US" sz="2368" b="1">
                <a:solidFill>
                  <a:srgbClr val="000000"/>
                </a:solidFill>
                <a:latin typeface="Mont Bold"/>
                <a:ea typeface="Mont Bold"/>
                <a:cs typeface="Mont Bold"/>
                <a:sym typeface="Mont Bold"/>
              </a:rPr>
              <a:t>This program has received financial support from [organization name] in the form of [describe support here – e.g. an educational grant]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2D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77792" y="545932"/>
            <a:ext cx="3985498" cy="4827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15"/>
              </a:lnSpc>
              <a:spcBef>
                <a:spcPct val="0"/>
              </a:spcBef>
            </a:pPr>
            <a:r>
              <a:rPr lang="en-US" sz="2368" b="1">
                <a:solidFill>
                  <a:srgbClr val="FFFFFF"/>
                </a:solidFill>
                <a:latin typeface="Mont Bold"/>
                <a:ea typeface="Mont Bold"/>
                <a:cs typeface="Mont Bold"/>
                <a:sym typeface="Mont Bold"/>
              </a:rPr>
              <a:t>Add presentation content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2D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829395" y="6418675"/>
            <a:ext cx="924193" cy="924193"/>
          </a:xfrm>
          <a:custGeom>
            <a:avLst/>
            <a:gdLst/>
            <a:ahLst/>
            <a:cxnLst/>
            <a:rect l="l" t="t" r="r" b="b"/>
            <a:pathLst>
              <a:path w="924193" h="924193">
                <a:moveTo>
                  <a:pt x="0" y="0"/>
                </a:moveTo>
                <a:lnTo>
                  <a:pt x="924193" y="0"/>
                </a:lnTo>
                <a:lnTo>
                  <a:pt x="924193" y="924192"/>
                </a:lnTo>
                <a:lnTo>
                  <a:pt x="0" y="92419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863274" y="7610393"/>
            <a:ext cx="954457" cy="874590"/>
          </a:xfrm>
          <a:custGeom>
            <a:avLst/>
            <a:gdLst/>
            <a:ahLst/>
            <a:cxnLst/>
            <a:rect l="l" t="t" r="r" b="b"/>
            <a:pathLst>
              <a:path w="954457" h="874590">
                <a:moveTo>
                  <a:pt x="0" y="0"/>
                </a:moveTo>
                <a:lnTo>
                  <a:pt x="954457" y="0"/>
                </a:lnTo>
                <a:lnTo>
                  <a:pt x="954457" y="874590"/>
                </a:lnTo>
                <a:lnTo>
                  <a:pt x="0" y="87459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1916" r="-10259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TextBox 5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29830" y="3524808"/>
            <a:ext cx="10241564" cy="26517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695"/>
              </a:lnSpc>
            </a:pPr>
            <a:r>
              <a:rPr lang="en-US" sz="7639" dirty="0">
                <a:solidFill>
                  <a:srgbClr val="FFFFFF"/>
                </a:solidFill>
                <a:latin typeface="League Gothic"/>
                <a:ea typeface="League Gothic"/>
                <a:cs typeface="League Gothic"/>
                <a:sym typeface="League Gothic"/>
              </a:rPr>
              <a:t>PLEASE FILL OUT YOUR SESSION EVALUATION NOW!</a:t>
            </a:r>
          </a:p>
        </p:txBody>
      </p:sp>
      <p:sp>
        <p:nvSpPr>
          <p:cNvPr id="6" name="Freeform 6"/>
          <p:cNvSpPr>
            <a:spLocks noGrp="1" noRot="1" noMove="1" noResize="1" noEditPoints="1" noAdjustHandles="1" noChangeArrowheads="1" noChangeShapeType="1"/>
          </p:cNvSpPr>
          <p:nvPr/>
        </p:nvSpPr>
        <p:spPr>
          <a:xfrm rot="5916250">
            <a:off x="7691666" y="-5357617"/>
            <a:ext cx="9658175" cy="13110644"/>
          </a:xfrm>
          <a:custGeom>
            <a:avLst/>
            <a:gdLst/>
            <a:ahLst/>
            <a:cxnLst/>
            <a:rect l="l" t="t" r="r" b="b"/>
            <a:pathLst>
              <a:path w="9658175" h="13110644">
                <a:moveTo>
                  <a:pt x="0" y="0"/>
                </a:moveTo>
                <a:lnTo>
                  <a:pt x="9658175" y="0"/>
                </a:lnTo>
                <a:lnTo>
                  <a:pt x="9658175" y="13110644"/>
                </a:lnTo>
                <a:lnTo>
                  <a:pt x="0" y="1311064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15000"/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571394" y="4724346"/>
            <a:ext cx="3898719" cy="1873010"/>
          </a:xfrm>
          <a:custGeom>
            <a:avLst/>
            <a:gdLst/>
            <a:ahLst/>
            <a:cxnLst/>
            <a:rect l="l" t="t" r="r" b="b"/>
            <a:pathLst>
              <a:path w="3898719" h="1873010">
                <a:moveTo>
                  <a:pt x="0" y="0"/>
                </a:moveTo>
                <a:lnTo>
                  <a:pt x="3898719" y="0"/>
                </a:lnTo>
                <a:lnTo>
                  <a:pt x="3898719" y="1873010"/>
                </a:lnTo>
                <a:lnTo>
                  <a:pt x="0" y="187301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2006760" y="6592456"/>
            <a:ext cx="4247039" cy="6103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60"/>
              </a:lnSpc>
              <a:spcBef>
                <a:spcPct val="0"/>
              </a:spcBef>
            </a:pPr>
            <a:r>
              <a:rPr lang="en-US" sz="2971" b="1" dirty="0" err="1">
                <a:solidFill>
                  <a:srgbClr val="FFFFFF"/>
                </a:solidFill>
                <a:latin typeface="Mont Bold"/>
                <a:ea typeface="Mont Bold"/>
                <a:cs typeface="Mont Bold"/>
                <a:sym typeface="Mont Bold"/>
              </a:rPr>
              <a:t>FamilyMedicineForum</a:t>
            </a:r>
            <a:endParaRPr lang="en-US" sz="2971" b="1" dirty="0">
              <a:solidFill>
                <a:srgbClr val="FFFFFF"/>
              </a:solidFill>
              <a:latin typeface="Mont Bold"/>
              <a:ea typeface="Mont Bold"/>
              <a:cs typeface="Mont Bold"/>
              <a:sym typeface="Mont Bold"/>
            </a:endParaRPr>
          </a:p>
        </p:txBody>
      </p:sp>
      <p:sp>
        <p:nvSpPr>
          <p:cNvPr id="12" name="TextBox 12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2006760" y="7779362"/>
            <a:ext cx="3316605" cy="6103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60"/>
              </a:lnSpc>
              <a:spcBef>
                <a:spcPct val="0"/>
              </a:spcBef>
            </a:pPr>
            <a:r>
              <a:rPr lang="en-US" sz="2971" b="1" dirty="0" err="1">
                <a:solidFill>
                  <a:srgbClr val="FFFFFF"/>
                </a:solidFill>
                <a:latin typeface="Mont Bold"/>
                <a:ea typeface="Mont Bold"/>
                <a:cs typeface="Mont Bold"/>
                <a:sym typeface="Mont Bold"/>
              </a:rPr>
              <a:t>FamilyMedForum</a:t>
            </a:r>
            <a:endParaRPr lang="en-US" sz="2971" b="1" dirty="0">
              <a:solidFill>
                <a:srgbClr val="FFFFFF"/>
              </a:solidFill>
              <a:latin typeface="Mont Bold"/>
              <a:ea typeface="Mont Bold"/>
              <a:cs typeface="Mont Bold"/>
              <a:sym typeface="Mont Bold"/>
            </a:endParaRPr>
          </a:p>
        </p:txBody>
      </p:sp>
      <p:sp>
        <p:nvSpPr>
          <p:cNvPr id="15" name="TextBox 15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879118" y="647700"/>
            <a:ext cx="6793928" cy="26552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767"/>
              </a:lnSpc>
            </a:pPr>
            <a:r>
              <a:rPr lang="en-US" sz="15548" dirty="0">
                <a:solidFill>
                  <a:srgbClr val="FFFFFF"/>
                </a:solidFill>
                <a:latin typeface="League Gothic"/>
                <a:ea typeface="League Gothic"/>
                <a:cs typeface="League Gothic"/>
                <a:sym typeface="League Gothic"/>
              </a:rPr>
              <a:t>THANK YOU!</a:t>
            </a:r>
          </a:p>
        </p:txBody>
      </p:sp>
      <p:sp>
        <p:nvSpPr>
          <p:cNvPr id="16" name="Freeform 3">
            <a:extLst>
              <a:ext uri="{FF2B5EF4-FFF2-40B4-BE49-F238E27FC236}">
                <a16:creationId xmlns:a16="http://schemas.microsoft.com/office/drawing/2014/main" id="{FF78D05B-E2B8-CB63-F7C5-5ECDF148DC3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4630400" y="501705"/>
            <a:ext cx="2993279" cy="4185651"/>
          </a:xfrm>
          <a:custGeom>
            <a:avLst/>
            <a:gdLst/>
            <a:ahLst/>
            <a:cxnLst/>
            <a:rect l="l" t="t" r="r" b="b"/>
            <a:pathLst>
              <a:path w="3545171" h="4641795">
                <a:moveTo>
                  <a:pt x="0" y="0"/>
                </a:moveTo>
                <a:lnTo>
                  <a:pt x="3545171" y="0"/>
                </a:lnTo>
                <a:lnTo>
                  <a:pt x="3545171" y="4641795"/>
                </a:lnTo>
                <a:lnTo>
                  <a:pt x="0" y="4641795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7" name="Picture 6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5F8AD345-BEDF-F636-0547-D0EDD707EAA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7990" y="6360300"/>
            <a:ext cx="3396184" cy="339618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322</Words>
  <Application>Microsoft Office PowerPoint</Application>
  <PresentationFormat>Custom</PresentationFormat>
  <Paragraphs>35</Paragraphs>
  <Slides>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3" baseType="lpstr">
      <vt:lpstr>Calibri</vt:lpstr>
      <vt:lpstr>League Gothic</vt:lpstr>
      <vt:lpstr>Aptos</vt:lpstr>
      <vt:lpstr>Anton</vt:lpstr>
      <vt:lpstr>Mont</vt:lpstr>
      <vt:lpstr>Arial</vt:lpstr>
      <vt:lpstr>Mont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FMF 2025 SLIDE TEMPLATE</dc:title>
  <dc:creator>Deanne McKay</dc:creator>
  <cp:lastModifiedBy>Deanne McKay</cp:lastModifiedBy>
  <cp:revision>7</cp:revision>
  <dcterms:created xsi:type="dcterms:W3CDTF">2006-08-16T00:00:00Z</dcterms:created>
  <dcterms:modified xsi:type="dcterms:W3CDTF">2025-04-02T13:12:46Z</dcterms:modified>
  <dc:identifier>DAGhtXbWXsE</dc:identifier>
</cp:coreProperties>
</file>