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8288000" cy="10287000"/>
  <p:notesSz cx="6858000" cy="9144000"/>
  <p:embeddedFontLst>
    <p:embeddedFont>
      <p:font typeface="Anton" pitchFamily="2" charset="0"/>
      <p:regular r:id="rId9"/>
    </p:embeddedFont>
    <p:embeddedFont>
      <p:font typeface="League Gothic" panose="020B0604020202020204" charset="0"/>
      <p:regular r:id="rId10"/>
    </p:embeddedFont>
    <p:embeddedFont>
      <p:font typeface="Mont" panose="020B0604020202020204" charset="0"/>
      <p:regular r:id="rId11"/>
    </p:embeddedFont>
    <p:embeddedFont>
      <p:font typeface="Mont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548" autoAdjust="0"/>
  </p:normalViewPr>
  <p:slideViewPr>
    <p:cSldViewPr>
      <p:cViewPr varScale="1">
        <p:scale>
          <a:sx n="48" d="100"/>
          <a:sy n="48" d="100"/>
        </p:scale>
        <p:origin x="10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12D40-CE17-4E22-AC4F-FD508FB0D82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0216A-D66D-4653-A6C5-29069DED8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 faculty/presenter has no relationships to disclose, indicate Not Applicable under Relationships with Financial Sponsors.</a:t>
            </a:r>
          </a:p>
          <a:p>
            <a:endParaRPr lang="en-US" dirty="0"/>
          </a:p>
          <a:p>
            <a:r>
              <a:rPr lang="en-US" dirty="0"/>
              <a:t>Complete this slide for the primary presenter and ALL co-presenters if applicable.</a:t>
            </a:r>
          </a:p>
          <a:p>
            <a:endParaRPr lang="en-US" dirty="0"/>
          </a:p>
          <a:p>
            <a:r>
              <a:rPr lang="en-US" dirty="0"/>
              <a:t>Reminder: Disclosures made on your COI forms should match disclosures made on the COI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216A-D66D-4653-A6C5-29069DED86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7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/>
              <a:t>This slide must be visually presented to the audience AND verbalized by the speaker.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216A-D66D-4653-A6C5-29069DED8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41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Where a program has received no external financial support (e.g., monies for food, logistics assistance such as registration, AV set-up, etc.), indicate No External Support.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0216A-D66D-4653-A6C5-29069DED8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2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8705">
            <a:off x="13993106" y="6567472"/>
            <a:ext cx="3403003" cy="3007532"/>
          </a:xfrm>
          <a:custGeom>
            <a:avLst/>
            <a:gdLst/>
            <a:ahLst/>
            <a:cxnLst/>
            <a:rect l="l" t="t" r="r" b="b"/>
            <a:pathLst>
              <a:path w="3403003" h="3007532">
                <a:moveTo>
                  <a:pt x="0" y="0"/>
                </a:moveTo>
                <a:lnTo>
                  <a:pt x="3403003" y="0"/>
                </a:lnTo>
                <a:lnTo>
                  <a:pt x="3403003" y="3007532"/>
                </a:lnTo>
                <a:lnTo>
                  <a:pt x="0" y="3007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257800" y="5850296"/>
            <a:ext cx="6296481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3"/>
              </a:lnSpc>
            </a:pPr>
            <a:r>
              <a:rPr lang="fr-FR" sz="2584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Présentée par: (ajouter les noms des conférenciers ici)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202903" y="8742067"/>
            <a:ext cx="8768409" cy="886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3197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5-8 NOVEMBRE 2025 </a:t>
            </a:r>
          </a:p>
          <a:p>
            <a:pPr algn="ctr">
              <a:lnSpc>
                <a:spcPts val="3357"/>
              </a:lnSpc>
            </a:pPr>
            <a:r>
              <a:rPr lang="en-US" sz="3197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RBC CONVENTION CENTRE WINNIPEG, MB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59133" y="3557173"/>
            <a:ext cx="10717781" cy="138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477"/>
              </a:lnSpc>
            </a:pPr>
            <a:r>
              <a:rPr lang="en-US" sz="8198" dirty="0" err="1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Titre</a:t>
            </a:r>
            <a:r>
              <a:rPr lang="en-US" sz="8198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 de la séance 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6615575">
            <a:off x="-4567653" y="-5736755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9766324" y="2186744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4" y="0"/>
                </a:lnTo>
                <a:lnTo>
                  <a:pt x="9658174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94D23D46-AD21-7293-CC82-026ED0DFE826}"/>
              </a:ext>
            </a:extLst>
          </p:cNvPr>
          <p:cNvSpPr/>
          <p:nvPr/>
        </p:nvSpPr>
        <p:spPr>
          <a:xfrm>
            <a:off x="14197967" y="682613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-1411822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704385" y="1181100"/>
            <a:ext cx="7583615" cy="9105900"/>
            <a:chOff x="0" y="0"/>
            <a:chExt cx="812800" cy="1022194"/>
          </a:xfrm>
        </p:grpSpPr>
        <p:sp>
          <p:nvSpPr>
            <p:cNvPr id="4" name="Freeform 4"/>
            <p:cNvSpPr/>
            <p:nvPr/>
          </p:nvSpPr>
          <p:spPr>
            <a:xfrm flipH="1">
              <a:off x="0" y="0"/>
              <a:ext cx="812800" cy="1022194"/>
            </a:xfrm>
            <a:custGeom>
              <a:avLst/>
              <a:gdLst/>
              <a:ahLst/>
              <a:cxnLst/>
              <a:rect l="l" t="t" r="r" b="b"/>
              <a:pathLst>
                <a:path w="812800" h="1022194">
                  <a:moveTo>
                    <a:pt x="812800" y="0"/>
                  </a:moveTo>
                  <a:lnTo>
                    <a:pt x="0" y="0"/>
                  </a:lnTo>
                  <a:lnTo>
                    <a:pt x="0" y="1022194"/>
                  </a:lnTo>
                  <a:lnTo>
                    <a:pt x="812800" y="1022194"/>
                  </a:lnTo>
                  <a:close/>
                </a:path>
              </a:pathLst>
            </a:custGeom>
            <a:blipFill>
              <a:blip r:embed="rId4"/>
              <a:stretch>
                <a:fillRect t="-1341" b="-13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93168" y="-221448"/>
            <a:ext cx="13399032" cy="1677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fr-FR" sz="7200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du conférencier/de la conférencière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6243" y="5309648"/>
            <a:ext cx="2471613" cy="651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28"/>
              </a:lnSpc>
            </a:pPr>
            <a:r>
              <a:rPr lang="en-US" sz="2528">
                <a:solidFill>
                  <a:srgbClr val="262D51"/>
                </a:solidFill>
                <a:latin typeface="Mont"/>
                <a:ea typeface="Mont"/>
                <a:cs typeface="Mont"/>
                <a:sym typeface="Mont"/>
              </a:rPr>
              <a:t>• </a:t>
            </a:r>
          </a:p>
          <a:p>
            <a:pPr algn="just">
              <a:lnSpc>
                <a:spcPts val="1977"/>
              </a:lnSpc>
            </a:pPr>
            <a:endParaRPr lang="en-US" sz="2528">
              <a:solidFill>
                <a:srgbClr val="262D51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03161" y="3690157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93168" y="5316271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5"/>
                </a:lnTo>
                <a:lnTo>
                  <a:pt x="0" y="4810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93168" y="6942385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14770" y="3556508"/>
            <a:ext cx="11634430" cy="1083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fr-FR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Toute relation financière directe, y compris la réception d’honoraires : </a:t>
            </a:r>
            <a:endParaRPr lang="en-US" sz="2800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79227" y="4729445"/>
            <a:ext cx="9284943" cy="91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fr-FR" sz="2499" dirty="0" err="1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PharmaCorp</a:t>
            </a:r>
            <a:r>
              <a:rPr lang="fr-FR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 ABC, Société canadienne du cancer </a:t>
            </a:r>
          </a:p>
          <a:p>
            <a:pPr algn="just">
              <a:lnSpc>
                <a:spcPts val="2499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  <a:p>
            <a:pPr algn="just">
              <a:lnSpc>
                <a:spcPts val="1761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62988" y="5184666"/>
            <a:ext cx="12777430" cy="1083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15"/>
              </a:lnSpc>
              <a:spcBef>
                <a:spcPct val="0"/>
              </a:spcBef>
            </a:pPr>
            <a:r>
              <a:rPr lang="fr-FR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La participation à des conseils consultatifs ou des services de conférenciers : </a:t>
            </a:r>
            <a:r>
              <a:rPr lang="en-US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3749" y="6358470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XYZ Biopharmaceuticals Ltd. </a:t>
            </a:r>
          </a:p>
          <a:p>
            <a:pPr algn="just">
              <a:lnSpc>
                <a:spcPts val="2499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9227" y="6815423"/>
            <a:ext cx="6184249" cy="52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Patents for drugs or devices: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16503" y="7487619"/>
            <a:ext cx="9497807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Widget ABC </a:t>
            </a:r>
          </a:p>
          <a:p>
            <a:pPr algn="just">
              <a:lnSpc>
                <a:spcPts val="2499"/>
              </a:lnSpc>
            </a:pPr>
            <a:endParaRPr lang="en-US" sz="2499" dirty="0">
              <a:solidFill>
                <a:srgbClr val="EBDDD7"/>
              </a:solidFill>
              <a:latin typeface="Mont"/>
              <a:ea typeface="Mont"/>
              <a:cs typeface="Mont"/>
              <a:sym typeface="Mont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93168" y="8076147"/>
            <a:ext cx="453075" cy="481064"/>
          </a:xfrm>
          <a:custGeom>
            <a:avLst/>
            <a:gdLst/>
            <a:ahLst/>
            <a:cxnLst/>
            <a:rect l="l" t="t" r="r" b="b"/>
            <a:pathLst>
              <a:path w="453075" h="481064">
                <a:moveTo>
                  <a:pt x="0" y="0"/>
                </a:moveTo>
                <a:lnTo>
                  <a:pt x="453075" y="0"/>
                </a:lnTo>
                <a:lnTo>
                  <a:pt x="453075" y="481064"/>
                </a:lnTo>
                <a:lnTo>
                  <a:pt x="0" y="4810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14770" y="8034746"/>
            <a:ext cx="6184249" cy="521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5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Other: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7971" y="8742807"/>
            <a:ext cx="932048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9"/>
              </a:lnSpc>
            </a:pPr>
            <a:r>
              <a:rPr lang="en-US" sz="2499" dirty="0">
                <a:solidFill>
                  <a:srgbClr val="EBDDD7"/>
                </a:solidFill>
                <a:latin typeface="Mont"/>
                <a:ea typeface="Mont"/>
                <a:cs typeface="Mont"/>
                <a:sym typeface="Mont"/>
              </a:rPr>
              <a:t>Financial relationships/investments Employee of XXY Hospital Group, consultant for Company 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3168" y="2866553"/>
            <a:ext cx="9222145" cy="61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Liens avec des commanditaires 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23148" y="1439101"/>
            <a:ext cx="10311217" cy="1229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fr-FR" sz="2800" b="1" dirty="0">
                <a:solidFill>
                  <a:srgbClr val="EBDDD7"/>
                </a:solidFill>
                <a:latin typeface="Mont Bold"/>
                <a:ea typeface="Mont Bold"/>
                <a:cs typeface="Mont Bold"/>
                <a:sym typeface="Mont Bold"/>
              </a:rPr>
              <a:t>Conférencier/conférencière : [Nom du conférencier/de la conférencière]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4BAC44-4877-8ABA-07B1-A54045194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D8658A-DA71-0534-ECCA-78A1D5923F49}"/>
              </a:ext>
            </a:extLst>
          </p:cNvPr>
          <p:cNvSpPr/>
          <p:nvPr/>
        </p:nvSpPr>
        <p:spPr>
          <a:xfrm rot="-278705">
            <a:off x="13993106" y="6567472"/>
            <a:ext cx="3403003" cy="3007532"/>
          </a:xfrm>
          <a:custGeom>
            <a:avLst/>
            <a:gdLst/>
            <a:ahLst/>
            <a:cxnLst/>
            <a:rect l="l" t="t" r="r" b="b"/>
            <a:pathLst>
              <a:path w="3403003" h="3007532">
                <a:moveTo>
                  <a:pt x="0" y="0"/>
                </a:moveTo>
                <a:lnTo>
                  <a:pt x="3403003" y="0"/>
                </a:lnTo>
                <a:lnTo>
                  <a:pt x="3403003" y="3007532"/>
                </a:lnTo>
                <a:lnTo>
                  <a:pt x="0" y="30075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C85DCA1-E9F6-975C-4215-EF3E8C2E8DDF}"/>
              </a:ext>
            </a:extLst>
          </p:cNvPr>
          <p:cNvSpPr txBox="1"/>
          <p:nvPr/>
        </p:nvSpPr>
        <p:spPr>
          <a:xfrm>
            <a:off x="387617" y="3123316"/>
            <a:ext cx="13810349" cy="6554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7"/>
              </a:lnSpc>
            </a:pPr>
            <a:r>
              <a:rPr lang="fr-FR" sz="3197" b="1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Comité sur le FMF a atténué les sources potentielles de partialité des façons suivantes :</a:t>
            </a:r>
          </a:p>
          <a:p>
            <a:pPr>
              <a:lnSpc>
                <a:spcPts val="3357"/>
              </a:lnSpc>
            </a:pPr>
            <a:endParaRPr lang="fr-FR" sz="3197" dirty="0">
              <a:solidFill>
                <a:srgbClr val="FFFFFF"/>
              </a:solidFill>
              <a:latin typeface="Mont"/>
              <a:ea typeface="Mont"/>
              <a:cs typeface="Mont"/>
              <a:sym typeface="Mont"/>
            </a:endParaRPr>
          </a:p>
          <a:p>
            <a:pPr marL="457200" indent="-457200">
              <a:lnSpc>
                <a:spcPts val="3357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présentateur ou la présentatrice accepte de se conformer à toutes les normes nationales et de </a:t>
            </a:r>
            <a:r>
              <a:rPr lang="fr-FR" sz="2800" dirty="0" err="1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Mainpro</a:t>
            </a: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+.</a:t>
            </a:r>
          </a:p>
          <a:p>
            <a:pPr marL="457200" indent="-457200">
              <a:lnSpc>
                <a:spcPts val="3357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présentateur ou la présentatrice a reçu le document Conseils pratiques sur les conflits d’intérêts.</a:t>
            </a:r>
          </a:p>
          <a:p>
            <a:pPr marL="457200" indent="-457200">
              <a:lnSpc>
                <a:spcPts val="3357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présentateur ou la présentatrice accepte de présenter uniquement du contenu fondé sur les données probantes ou, dans le cas contraire, de le déclarer.</a:t>
            </a:r>
          </a:p>
          <a:p>
            <a:pPr marL="457200" indent="-457200">
              <a:lnSpc>
                <a:spcPts val="3357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présentateur ou la présentatrice accepte de s’abstenir d’utiliser des marques de commerce dans la mesure du possible.</a:t>
            </a:r>
          </a:p>
          <a:p>
            <a:pPr marL="457200" indent="-457200">
              <a:lnSpc>
                <a:spcPts val="3357"/>
              </a:lnSpc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FFFFFF"/>
                </a:solidFill>
                <a:latin typeface="Mont"/>
                <a:ea typeface="Mont"/>
                <a:cs typeface="Mont"/>
                <a:sym typeface="Mont"/>
              </a:rPr>
              <a:t>Le présentateur ou la présentatrice accepte d’inclure des diapositives de déclaration de conflits d’intérêts ainsi qu’une mention verbale dans chaque présentation.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ED45040-F599-15FD-C025-DA87ADB3A850}"/>
              </a:ext>
            </a:extLst>
          </p:cNvPr>
          <p:cNvSpPr txBox="1"/>
          <p:nvPr/>
        </p:nvSpPr>
        <p:spPr>
          <a:xfrm>
            <a:off x="-228600" y="1269202"/>
            <a:ext cx="13381246" cy="1267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77"/>
              </a:lnSpc>
            </a:pPr>
            <a:r>
              <a:rPr lang="fr-FR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Atténuation des sources potentielles de partialité</a:t>
            </a:r>
            <a:r>
              <a:rPr lang="en-US" sz="4800" dirty="0">
                <a:solidFill>
                  <a:schemeClr val="accent3">
                    <a:lumMod val="40000"/>
                    <a:lumOff val="60000"/>
                  </a:schemeClr>
                </a:solidFill>
                <a:latin typeface="Anton"/>
                <a:ea typeface="Anton"/>
                <a:cs typeface="Anton"/>
                <a:sym typeface="Anton"/>
              </a:rPr>
              <a:t>  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5CD3D8F4-484B-D020-A6E7-612CD48968F4}"/>
              </a:ext>
            </a:extLst>
          </p:cNvPr>
          <p:cNvSpPr/>
          <p:nvPr/>
        </p:nvSpPr>
        <p:spPr>
          <a:xfrm>
            <a:off x="14197967" y="682613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7"/>
          <p:cNvSpPr/>
          <p:nvPr/>
        </p:nvSpPr>
        <p:spPr>
          <a:xfrm>
            <a:off x="8077113" y="476396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5"/>
                </a:lnTo>
                <a:lnTo>
                  <a:pt x="0" y="13110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551249" y="-1728687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393168" y="2609661"/>
            <a:ext cx="2854976" cy="1647797"/>
            <a:chOff x="0" y="0"/>
            <a:chExt cx="1079235" cy="6228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79235" cy="622899"/>
            </a:xfrm>
            <a:custGeom>
              <a:avLst/>
              <a:gdLst/>
              <a:ahLst/>
              <a:cxnLst/>
              <a:rect l="l" t="t" r="r" b="b"/>
              <a:pathLst>
                <a:path w="1079235" h="622899">
                  <a:moveTo>
                    <a:pt x="27117" y="0"/>
                  </a:moveTo>
                  <a:lnTo>
                    <a:pt x="1052118" y="0"/>
                  </a:lnTo>
                  <a:cubicBezTo>
                    <a:pt x="1067095" y="0"/>
                    <a:pt x="1079235" y="12141"/>
                    <a:pt x="1079235" y="27117"/>
                  </a:cubicBezTo>
                  <a:lnTo>
                    <a:pt x="1079235" y="595781"/>
                  </a:lnTo>
                  <a:cubicBezTo>
                    <a:pt x="1079235" y="602973"/>
                    <a:pt x="1076378" y="609871"/>
                    <a:pt x="1071293" y="614956"/>
                  </a:cubicBezTo>
                  <a:cubicBezTo>
                    <a:pt x="1066207" y="620042"/>
                    <a:pt x="1059310" y="622899"/>
                    <a:pt x="1052118" y="622899"/>
                  </a:cubicBezTo>
                  <a:lnTo>
                    <a:pt x="27117" y="622899"/>
                  </a:lnTo>
                  <a:cubicBezTo>
                    <a:pt x="12141" y="622899"/>
                    <a:pt x="0" y="610758"/>
                    <a:pt x="0" y="595781"/>
                  </a:cubicBezTo>
                  <a:lnTo>
                    <a:pt x="0" y="27117"/>
                  </a:lnTo>
                  <a:cubicBezTo>
                    <a:pt x="0" y="12141"/>
                    <a:pt x="12141" y="0"/>
                    <a:pt x="27117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1079235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83560" y="2612187"/>
            <a:ext cx="15051728" cy="1647797"/>
            <a:chOff x="0" y="0"/>
            <a:chExt cx="5689840" cy="6228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3168" y="4393334"/>
            <a:ext cx="2549535" cy="1647797"/>
            <a:chOff x="0" y="0"/>
            <a:chExt cx="963773" cy="6228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3773" cy="622899"/>
            </a:xfrm>
            <a:custGeom>
              <a:avLst/>
              <a:gdLst/>
              <a:ahLst/>
              <a:cxnLst/>
              <a:rect l="l" t="t" r="r" b="b"/>
              <a:pathLst>
                <a:path w="963773" h="622899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592532"/>
                  </a:lnTo>
                  <a:cubicBezTo>
                    <a:pt x="963773" y="609303"/>
                    <a:pt x="950177" y="622899"/>
                    <a:pt x="933407" y="622899"/>
                  </a:cubicBezTo>
                  <a:lnTo>
                    <a:pt x="30366" y="622899"/>
                  </a:lnTo>
                  <a:cubicBezTo>
                    <a:pt x="13595" y="622899"/>
                    <a:pt x="0" y="609303"/>
                    <a:pt x="0" y="592532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23825"/>
              <a:ext cx="963773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83560" y="4393334"/>
            <a:ext cx="15051728" cy="1647797"/>
            <a:chOff x="0" y="0"/>
            <a:chExt cx="5689840" cy="6228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689840" cy="622899"/>
            </a:xfrm>
            <a:custGeom>
              <a:avLst/>
              <a:gdLst/>
              <a:ahLst/>
              <a:cxnLst/>
              <a:rect l="l" t="t" r="r" b="b"/>
              <a:pathLst>
                <a:path w="5689840" h="622899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617755"/>
                  </a:lnTo>
                  <a:cubicBezTo>
                    <a:pt x="5689840" y="619119"/>
                    <a:pt x="5689298" y="620427"/>
                    <a:pt x="5688334" y="621392"/>
                  </a:cubicBezTo>
                  <a:cubicBezTo>
                    <a:pt x="5687369" y="622357"/>
                    <a:pt x="5686061" y="622899"/>
                    <a:pt x="5684697" y="622899"/>
                  </a:cubicBezTo>
                  <a:lnTo>
                    <a:pt x="5144" y="622899"/>
                  </a:lnTo>
                  <a:cubicBezTo>
                    <a:pt x="3779" y="622899"/>
                    <a:pt x="2471" y="622357"/>
                    <a:pt x="1507" y="621392"/>
                  </a:cubicBezTo>
                  <a:cubicBezTo>
                    <a:pt x="542" y="620427"/>
                    <a:pt x="0" y="619119"/>
                    <a:pt x="0" y="617755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23825"/>
              <a:ext cx="5689840" cy="746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36052" y="5730521"/>
            <a:ext cx="2600739" cy="3918714"/>
            <a:chOff x="-19356" y="-123825"/>
            <a:chExt cx="983129" cy="1094511"/>
          </a:xfrm>
        </p:grpSpPr>
        <p:sp>
          <p:nvSpPr>
            <p:cNvPr id="16" name="Freeform 16"/>
            <p:cNvSpPr/>
            <p:nvPr/>
          </p:nvSpPr>
          <p:spPr>
            <a:xfrm>
              <a:off x="-19356" y="2775"/>
              <a:ext cx="963773" cy="967911"/>
            </a:xfrm>
            <a:custGeom>
              <a:avLst/>
              <a:gdLst/>
              <a:ahLst/>
              <a:cxnLst/>
              <a:rect l="l" t="t" r="r" b="b"/>
              <a:pathLst>
                <a:path w="963773" h="967911">
                  <a:moveTo>
                    <a:pt x="30366" y="0"/>
                  </a:moveTo>
                  <a:lnTo>
                    <a:pt x="933407" y="0"/>
                  </a:lnTo>
                  <a:cubicBezTo>
                    <a:pt x="941460" y="0"/>
                    <a:pt x="949184" y="3199"/>
                    <a:pt x="954879" y="8894"/>
                  </a:cubicBezTo>
                  <a:cubicBezTo>
                    <a:pt x="960574" y="14589"/>
                    <a:pt x="963773" y="22312"/>
                    <a:pt x="963773" y="30366"/>
                  </a:cubicBezTo>
                  <a:lnTo>
                    <a:pt x="963773" y="937545"/>
                  </a:lnTo>
                  <a:cubicBezTo>
                    <a:pt x="963773" y="954316"/>
                    <a:pt x="950177" y="967911"/>
                    <a:pt x="933407" y="967911"/>
                  </a:cubicBezTo>
                  <a:lnTo>
                    <a:pt x="30366" y="967911"/>
                  </a:lnTo>
                  <a:cubicBezTo>
                    <a:pt x="13595" y="967911"/>
                    <a:pt x="0" y="954316"/>
                    <a:pt x="0" y="937545"/>
                  </a:cubicBezTo>
                  <a:lnTo>
                    <a:pt x="0" y="30366"/>
                  </a:lnTo>
                  <a:cubicBezTo>
                    <a:pt x="0" y="13595"/>
                    <a:pt x="13595" y="0"/>
                    <a:pt x="30366" y="0"/>
                  </a:cubicBezTo>
                  <a:close/>
                </a:path>
              </a:pathLst>
            </a:custGeom>
            <a:solidFill>
              <a:srgbClr val="FF6B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23825"/>
              <a:ext cx="963773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83560" y="6173856"/>
            <a:ext cx="15051728" cy="3465444"/>
            <a:chOff x="0" y="0"/>
            <a:chExt cx="5689840" cy="9679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689840" cy="967911"/>
            </a:xfrm>
            <a:custGeom>
              <a:avLst/>
              <a:gdLst/>
              <a:ahLst/>
              <a:cxnLst/>
              <a:rect l="l" t="t" r="r" b="b"/>
              <a:pathLst>
                <a:path w="5689840" h="967911">
                  <a:moveTo>
                    <a:pt x="5144" y="0"/>
                  </a:moveTo>
                  <a:lnTo>
                    <a:pt x="5684697" y="0"/>
                  </a:lnTo>
                  <a:cubicBezTo>
                    <a:pt x="5686061" y="0"/>
                    <a:pt x="5687369" y="542"/>
                    <a:pt x="5688334" y="1507"/>
                  </a:cubicBezTo>
                  <a:cubicBezTo>
                    <a:pt x="5689298" y="2471"/>
                    <a:pt x="5689840" y="3779"/>
                    <a:pt x="5689840" y="5144"/>
                  </a:cubicBezTo>
                  <a:lnTo>
                    <a:pt x="5689840" y="962767"/>
                  </a:lnTo>
                  <a:cubicBezTo>
                    <a:pt x="5689840" y="964132"/>
                    <a:pt x="5689298" y="965440"/>
                    <a:pt x="5688334" y="966404"/>
                  </a:cubicBezTo>
                  <a:cubicBezTo>
                    <a:pt x="5687369" y="967369"/>
                    <a:pt x="5686061" y="967911"/>
                    <a:pt x="5684697" y="967911"/>
                  </a:cubicBezTo>
                  <a:lnTo>
                    <a:pt x="5144" y="967911"/>
                  </a:lnTo>
                  <a:cubicBezTo>
                    <a:pt x="3779" y="967911"/>
                    <a:pt x="2471" y="967369"/>
                    <a:pt x="1507" y="966404"/>
                  </a:cubicBezTo>
                  <a:cubicBezTo>
                    <a:pt x="542" y="965440"/>
                    <a:pt x="0" y="964132"/>
                    <a:pt x="0" y="962767"/>
                  </a:cubicBezTo>
                  <a:lnTo>
                    <a:pt x="0" y="5144"/>
                  </a:lnTo>
                  <a:cubicBezTo>
                    <a:pt x="0" y="3779"/>
                    <a:pt x="542" y="2471"/>
                    <a:pt x="1507" y="1507"/>
                  </a:cubicBezTo>
                  <a:cubicBezTo>
                    <a:pt x="2471" y="542"/>
                    <a:pt x="3779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23825"/>
              <a:ext cx="5689840" cy="1091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15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079903" y="2809201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79903" y="4592874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28700" y="6829739"/>
            <a:ext cx="1176064" cy="1248716"/>
          </a:xfrm>
          <a:custGeom>
            <a:avLst/>
            <a:gdLst/>
            <a:ahLst/>
            <a:cxnLst/>
            <a:rect l="l" t="t" r="r" b="b"/>
            <a:pathLst>
              <a:path w="1176064" h="1248716">
                <a:moveTo>
                  <a:pt x="0" y="0"/>
                </a:moveTo>
                <a:lnTo>
                  <a:pt x="1176064" y="0"/>
                </a:lnTo>
                <a:lnTo>
                  <a:pt x="1176064" y="1248716"/>
                </a:lnTo>
                <a:lnTo>
                  <a:pt x="0" y="1248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3031428" y="289851"/>
            <a:ext cx="14672154" cy="1828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937"/>
              </a:lnSpc>
            </a:pP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Divulgation de </a:t>
            </a:r>
            <a:r>
              <a:rPr lang="en-US" sz="10669" dirty="0" err="1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soutien</a:t>
            </a:r>
            <a:r>
              <a:rPr lang="en-US" sz="1066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 financier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11983" y="4704386"/>
            <a:ext cx="14447317" cy="125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programme de formation a été produit grâce au soutien non financier de [nom de l’organisation] sous forme de [description, par ex., soutien logistique].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endParaRPr lang="en-US" sz="2368" b="1" dirty="0">
              <a:solidFill>
                <a:srgbClr val="00000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811983" y="6310441"/>
            <a:ext cx="14606559" cy="1716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95"/>
              </a:lnSpc>
              <a:spcBef>
                <a:spcPct val="0"/>
              </a:spcBef>
            </a:pPr>
            <a:r>
              <a:rPr lang="en-US" sz="2568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Conflits</a:t>
            </a:r>
            <a:r>
              <a:rPr lang="en-US" sz="25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568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d’intérêt</a:t>
            </a:r>
            <a:r>
              <a:rPr lang="en-US" sz="25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</a:t>
            </a:r>
            <a:r>
              <a:rPr lang="en-US" sz="2568" b="1" dirty="0" err="1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potentiels</a:t>
            </a:r>
            <a:r>
              <a:rPr lang="en-US" sz="25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 :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[Nom du conférencier ou de la conférencière/de l’enseignant(e)] a reçu [des honoraires/des subventions, etc.] de [nom de l’organisation appuyant le programme ET/OU de l’organisation dont les produits sont discutés dans le cadre du programme].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811983" y="8268243"/>
            <a:ext cx="14606559" cy="125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[Nom de l’organisation appuyant le programme] [a développé/accorde les licences d’/distribue/tire profit des ventes d’, etc.] un produit dont il sera question dans le cadre du programme.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11983" y="2893531"/>
            <a:ext cx="14447317" cy="1254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5"/>
              </a:lnSpc>
              <a:spcBef>
                <a:spcPct val="0"/>
              </a:spcBef>
            </a:pPr>
            <a:r>
              <a:rPr lang="fr-FR" sz="2368" b="1" dirty="0">
                <a:solidFill>
                  <a:srgbClr val="000000"/>
                </a:solidFill>
                <a:latin typeface="Mont Bold"/>
                <a:ea typeface="Mont Bold"/>
                <a:cs typeface="Mont Bold"/>
                <a:sym typeface="Mont Bold"/>
              </a:rPr>
              <a:t>Ce programme de formation a été produit grâce au soutien financier de [nom de l’organisation] sous forme de [description, par ex., subvention à l’éducation].</a:t>
            </a:r>
          </a:p>
          <a:p>
            <a:pPr algn="l">
              <a:lnSpc>
                <a:spcPts val="3315"/>
              </a:lnSpc>
              <a:spcBef>
                <a:spcPct val="0"/>
              </a:spcBef>
            </a:pPr>
            <a:endParaRPr lang="en-US" sz="2368" b="1" dirty="0">
              <a:solidFill>
                <a:srgbClr val="000000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7792" y="545932"/>
            <a:ext cx="3985498" cy="831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368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Contenu</a:t>
            </a:r>
            <a:r>
              <a:rPr lang="en-US" sz="2368" b="1" dirty="0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 de la </a:t>
            </a:r>
            <a:r>
              <a:rPr lang="en-US" sz="2368" b="1" dirty="0" err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présentation</a:t>
            </a:r>
            <a:endParaRPr lang="en-US" sz="2368" b="1" dirty="0">
              <a:solidFill>
                <a:srgbClr val="FFFFFF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29395" y="6418675"/>
            <a:ext cx="924193" cy="924193"/>
          </a:xfrm>
          <a:custGeom>
            <a:avLst/>
            <a:gdLst/>
            <a:ahLst/>
            <a:cxnLst/>
            <a:rect l="l" t="t" r="r" b="b"/>
            <a:pathLst>
              <a:path w="924193" h="924193">
                <a:moveTo>
                  <a:pt x="0" y="0"/>
                </a:moveTo>
                <a:lnTo>
                  <a:pt x="924193" y="0"/>
                </a:lnTo>
                <a:lnTo>
                  <a:pt x="924193" y="924192"/>
                </a:lnTo>
                <a:lnTo>
                  <a:pt x="0" y="92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863274" y="7610393"/>
            <a:ext cx="954457" cy="874590"/>
          </a:xfrm>
          <a:custGeom>
            <a:avLst/>
            <a:gdLst/>
            <a:ahLst/>
            <a:cxnLst/>
            <a:rect l="l" t="t" r="r" b="b"/>
            <a:pathLst>
              <a:path w="954457" h="874590">
                <a:moveTo>
                  <a:pt x="0" y="0"/>
                </a:moveTo>
                <a:lnTo>
                  <a:pt x="954457" y="0"/>
                </a:lnTo>
                <a:lnTo>
                  <a:pt x="954457" y="874590"/>
                </a:lnTo>
                <a:lnTo>
                  <a:pt x="0" y="874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916" r="-1025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29830" y="3524808"/>
            <a:ext cx="10241564" cy="2651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5"/>
              </a:lnSpc>
            </a:pPr>
            <a:r>
              <a:rPr lang="fr-FR" sz="7639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Veuillez remplir l’évaluation de la séance dès maintenant !</a:t>
            </a: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916250">
            <a:off x="7691666" y="-5357617"/>
            <a:ext cx="9658175" cy="13110644"/>
          </a:xfrm>
          <a:custGeom>
            <a:avLst/>
            <a:gdLst/>
            <a:ahLst/>
            <a:cxnLst/>
            <a:rect l="l" t="t" r="r" b="b"/>
            <a:pathLst>
              <a:path w="9658175" h="13110644">
                <a:moveTo>
                  <a:pt x="0" y="0"/>
                </a:moveTo>
                <a:lnTo>
                  <a:pt x="9658175" y="0"/>
                </a:lnTo>
                <a:lnTo>
                  <a:pt x="9658175" y="13110644"/>
                </a:lnTo>
                <a:lnTo>
                  <a:pt x="0" y="131106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571394" y="4724346"/>
            <a:ext cx="3898719" cy="1873010"/>
          </a:xfrm>
          <a:custGeom>
            <a:avLst/>
            <a:gdLst/>
            <a:ahLst/>
            <a:cxnLst/>
            <a:rect l="l" t="t" r="r" b="b"/>
            <a:pathLst>
              <a:path w="3898719" h="1873010">
                <a:moveTo>
                  <a:pt x="0" y="0"/>
                </a:moveTo>
                <a:lnTo>
                  <a:pt x="3898719" y="0"/>
                </a:lnTo>
                <a:lnTo>
                  <a:pt x="3898719" y="1873010"/>
                </a:lnTo>
                <a:lnTo>
                  <a:pt x="0" y="1873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2006760" y="6592456"/>
            <a:ext cx="4247039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FamilyMedicineForum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06760" y="7779362"/>
            <a:ext cx="3316605" cy="61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0"/>
              </a:lnSpc>
              <a:spcBef>
                <a:spcPct val="0"/>
              </a:spcBef>
            </a:pPr>
            <a:r>
              <a:rPr lang="en-US" sz="2971" b="1">
                <a:solidFill>
                  <a:srgbClr val="FFFFFF"/>
                </a:solidFill>
                <a:latin typeface="Mont Bold"/>
                <a:ea typeface="Mont Bold"/>
                <a:cs typeface="Mont Bold"/>
                <a:sym typeface="Mont Bold"/>
              </a:rPr>
              <a:t>FamilyMedForum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66385" y="901708"/>
            <a:ext cx="6793928" cy="265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767"/>
              </a:lnSpc>
            </a:pPr>
            <a:r>
              <a:rPr lang="en-US" sz="15548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Merci !</a:t>
            </a: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FF78D05B-E2B8-CB63-F7C5-5ECDF148DC32}"/>
              </a:ext>
            </a:extLst>
          </p:cNvPr>
          <p:cNvSpPr/>
          <p:nvPr/>
        </p:nvSpPr>
        <p:spPr>
          <a:xfrm>
            <a:off x="14630400" y="501705"/>
            <a:ext cx="2993279" cy="4185651"/>
          </a:xfrm>
          <a:custGeom>
            <a:avLst/>
            <a:gdLst/>
            <a:ahLst/>
            <a:cxnLst/>
            <a:rect l="l" t="t" r="r" b="b"/>
            <a:pathLst>
              <a:path w="3545171" h="4641795">
                <a:moveTo>
                  <a:pt x="0" y="0"/>
                </a:moveTo>
                <a:lnTo>
                  <a:pt x="3545171" y="0"/>
                </a:lnTo>
                <a:lnTo>
                  <a:pt x="3545171" y="4641795"/>
                </a:lnTo>
                <a:lnTo>
                  <a:pt x="0" y="464179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F8AD345-BEDF-F636-0547-D0EDD707E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90" y="6360300"/>
            <a:ext cx="3396184" cy="33961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507</Words>
  <Application>Microsoft Office PowerPoint</Application>
  <PresentationFormat>Custom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League Gothic</vt:lpstr>
      <vt:lpstr>Calibri</vt:lpstr>
      <vt:lpstr>Anton</vt:lpstr>
      <vt:lpstr>Aptos</vt:lpstr>
      <vt:lpstr>Mont Bold</vt:lpstr>
      <vt:lpstr>Mont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 2025 SLIDE TEMPLATE</dc:title>
  <dc:creator>Deanne McKay</dc:creator>
  <cp:lastModifiedBy>Deanne McKay</cp:lastModifiedBy>
  <cp:revision>9</cp:revision>
  <dcterms:created xsi:type="dcterms:W3CDTF">2006-08-16T00:00:00Z</dcterms:created>
  <dcterms:modified xsi:type="dcterms:W3CDTF">2025-04-02T13:14:57Z</dcterms:modified>
  <dc:identifier>DAGhtXbWXsE</dc:identifier>
</cp:coreProperties>
</file>