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6858000" cy="9144000"/>
  <p:embeddedFontLst>
    <p:embeddedFont>
      <p:font typeface="Amasis MT Pro Black" panose="02040A04050005020304" pitchFamily="18" charset="0"/>
      <p:bold r:id="rId8"/>
      <p:boldItalic r:id="rId9"/>
    </p:embeddedFont>
    <p:embeddedFont>
      <p:font typeface="Lucida Bright" panose="02040602050505020304" pitchFamily="18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90A57EDD-96F2-4D42-A9F9-BDC8F45CD2B1}">
          <p14:sldIdLst>
            <p14:sldId id="256"/>
          </p14:sldIdLst>
        </p14:section>
        <p14:section name="COI - Presenter Disclosure" id="{A66AF72D-5D57-4D2B-86A2-8BF1293BA1AD}">
          <p14:sldIdLst>
            <p14:sldId id="257"/>
          </p14:sldIdLst>
        </p14:section>
        <p14:section name="COI - Disclosure of Financial Support" id="{92659F74-0B9A-459F-8070-620D0ECBAD0E}">
          <p14:sldIdLst>
            <p14:sldId id="258"/>
          </p14:sldIdLst>
        </p14:section>
        <p14:section name="Presentation Content" id="{6794A7E6-3DFB-47A0-AD58-1B24DDDCEE5C}">
          <p14:sldIdLst>
            <p14:sldId id="259"/>
          </p14:sldIdLst>
        </p14:section>
        <p14:section name="Closing Slide" id="{6339349B-B27A-49EC-8E13-018C2CB16212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46"/>
    <a:srgbClr val="C8F6C2"/>
    <a:srgbClr val="5E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85935" autoAdjust="0"/>
  </p:normalViewPr>
  <p:slideViewPr>
    <p:cSldViewPr>
      <p:cViewPr varScale="1">
        <p:scale>
          <a:sx n="46" d="100"/>
          <a:sy n="46" d="100"/>
        </p:scale>
        <p:origin x="8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Where a faculty/presenter has no relationships to disclose, indicate Not Applicable under Relationships with Financial Sponsors.</a:t>
            </a:r>
          </a:p>
          <a:p>
            <a:endParaRPr lang="en-US" dirty="0"/>
          </a:p>
          <a:p>
            <a:r>
              <a:rPr lang="en-US" dirty="0"/>
              <a:t>Complete this slide for the primary presenter and ALL co-presenters if applicable.</a:t>
            </a:r>
          </a:p>
          <a:p>
            <a:endParaRPr lang="en-US" dirty="0"/>
          </a:p>
          <a:p>
            <a:r>
              <a:rPr lang="en-US" dirty="0"/>
              <a:t>Reminder: Disclosures made on your COI forms should match disclosures made on the COI slide.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Where a program has received no external financial support (e.g., monies for food, logistics assistance such as registration, AV set-up, etc.), indicate No External Support.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49200" y="-1328204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Slide</a:t>
            </a: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Auto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1644101" y="5364078"/>
            <a:ext cx="8414359" cy="8022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350969" y="1693390"/>
            <a:ext cx="5113607" cy="5603953"/>
          </a:xfrm>
          <a:prstGeom prst="rect">
            <a:avLst/>
          </a:prstGeom>
        </p:spPr>
      </p:pic>
      <p:pic>
        <p:nvPicPr>
          <p:cNvPr id="13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229927" y="7505700"/>
            <a:ext cx="5234649" cy="1378354"/>
          </a:xfrm>
          <a:prstGeom prst="rect">
            <a:avLst/>
          </a:prstGeom>
        </p:spPr>
      </p:pic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857291" y="2184019"/>
            <a:ext cx="8115453" cy="25685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anose="02040602050505020304" pitchFamily="18" charset="0"/>
              </a:rPr>
              <a:t>Add session title here</a:t>
            </a:r>
          </a:p>
        </p:txBody>
      </p:sp>
      <p:sp>
        <p:nvSpPr>
          <p:cNvPr id="15" name="TextBox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43007" y="5802349"/>
            <a:ext cx="6769995" cy="469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</a:pP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Add speaker name(s) here</a:t>
            </a:r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BA4A4542-D612-02DA-B6E1-6658BD40FF3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99" b="24440"/>
          <a:stretch/>
        </p:blipFill>
        <p:spPr>
          <a:xfrm>
            <a:off x="1295400" y="7065375"/>
            <a:ext cx="4800600" cy="18186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10795990" flipV="1">
            <a:off x="-52390" y="2965804"/>
            <a:ext cx="18392779" cy="21457"/>
          </a:xfrm>
          <a:prstGeom prst="line">
            <a:avLst/>
          </a:prstGeom>
          <a:ln w="28575" cap="flat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43400" y="462786"/>
            <a:ext cx="8763000" cy="10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8800"/>
              </a:lnSpc>
            </a:pP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Presenter Disclosure</a:t>
            </a:r>
          </a:p>
        </p:txBody>
      </p:sp>
      <p:sp>
        <p:nvSpPr>
          <p:cNvPr id="8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3774" y="2035528"/>
            <a:ext cx="17539426" cy="6697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999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Presenter: </a:t>
            </a:r>
            <a:r>
              <a:rPr lang="en-US" sz="3999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add name here</a:t>
            </a:r>
          </a:p>
        </p:txBody>
      </p:sp>
      <p:sp>
        <p:nvSpPr>
          <p:cNvPr id="9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4724" y="3208737"/>
            <a:ext cx="11214825" cy="6737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999" b="1" dirty="0">
                <a:solidFill>
                  <a:srgbClr val="000000"/>
                </a:solidFill>
                <a:latin typeface="Lucida Bright" panose="02040602050505020304" pitchFamily="18" charset="0"/>
              </a:rPr>
              <a:t>Relationships with financial sponsors: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13326" y="4093196"/>
            <a:ext cx="17661346" cy="49129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Any direct financial relationships, including receipt of honoraria: </a:t>
            </a:r>
            <a:r>
              <a:rPr lang="en-US" sz="3083" dirty="0" err="1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PharmaCorp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ABC, Canadian Cancer Org. </a:t>
            </a:r>
          </a:p>
          <a:p>
            <a:pPr marL="332852" lvl="1">
              <a:lnSpc>
                <a:spcPts val="4316"/>
              </a:lnSpc>
            </a:pPr>
            <a:endParaRPr lang="en-US" sz="3083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Membership on advisory boards or speakers’ bureaus: 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XYZ Biopharmaceuticals Ltd. </a:t>
            </a:r>
          </a:p>
          <a:p>
            <a:pPr marL="332852" lvl="1">
              <a:lnSpc>
                <a:spcPts val="4316"/>
              </a:lnSpc>
            </a:pPr>
            <a:endParaRPr lang="en-US" sz="3083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Patents for drugs or devices: 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Widget ABC </a:t>
            </a:r>
          </a:p>
          <a:p>
            <a:pPr marL="332852" lvl="1">
              <a:lnSpc>
                <a:spcPts val="4316"/>
              </a:lnSpc>
            </a:pPr>
            <a:endParaRPr lang="en-US" sz="3083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665703" lvl="1" indent="-332851">
              <a:lnSpc>
                <a:spcPts val="4316"/>
              </a:lnSpc>
              <a:buFont typeface="Arial"/>
              <a:buChar char="•"/>
            </a:pPr>
            <a:r>
              <a:rPr lang="en-US" sz="3083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Other: </a:t>
            </a:r>
            <a:r>
              <a:rPr lang="en-US" sz="3083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Financial relationships/investments Employee of XXY Hospital Group, consultant for Company X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C06A776-B833-5296-DB25-2206354DE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– Presenter Disclosure (1)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14600" y="519604"/>
            <a:ext cx="13487400" cy="10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8800"/>
              </a:lnSpc>
            </a:pP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Disclosure of Financial Support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CC45DFA-42C5-82E5-C887-A723AC8D1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– Presenter Disclosure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F3C15-3177-4046-6B08-249EC06A1429}"/>
              </a:ext>
            </a:extLst>
          </p:cNvPr>
          <p:cNvSpPr txBox="1"/>
          <p:nvPr/>
        </p:nvSpPr>
        <p:spPr>
          <a:xfrm>
            <a:off x="609600" y="1943100"/>
            <a:ext cx="17297400" cy="688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received financial support from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[organization name] 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in the form of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[describe support here – e.g. an educational grant]</a:t>
            </a:r>
          </a:p>
          <a:p>
            <a:pPr>
              <a:lnSpc>
                <a:spcPts val="4078"/>
              </a:lnSpc>
            </a:pPr>
            <a:endParaRPr lang="en-US" sz="32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received in-kind support from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[organization name]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in the form of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[describe support here – e.g. logistical support]</a:t>
            </a:r>
          </a:p>
          <a:p>
            <a:pPr>
              <a:lnSpc>
                <a:spcPts val="4078"/>
              </a:lnSpc>
            </a:pPr>
            <a:endParaRPr lang="en-US" sz="32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4078"/>
              </a:lnSpc>
            </a:pPr>
            <a:r>
              <a:rPr lang="en-US" sz="3200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Potential for conflict(s) of interest:</a:t>
            </a:r>
          </a:p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[Speaker name] 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has received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[payment/funding, etc.]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from </a:t>
            </a: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[organization supporting this program AND/OR organization whose product(s) are being discussed in this program]</a:t>
            </a:r>
          </a:p>
          <a:p>
            <a:pPr>
              <a:lnSpc>
                <a:spcPts val="4078"/>
              </a:lnSpc>
            </a:pPr>
            <a:endParaRPr lang="en-US" sz="32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4078"/>
              </a:lnSpc>
            </a:pPr>
            <a:r>
              <a:rPr lang="en-US" sz="32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[Supporting organization name] [developed/licenses/distributes/benefits from the sale of, etc.]</a:t>
            </a: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 a product that will be discussed in this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34C0-6A61-8C64-CA77-F4621D91D7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Presentation Content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3620352"/>
            <a:ext cx="18288000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133393" y="1028700"/>
            <a:ext cx="14173812" cy="5219700"/>
            <a:chOff x="0" y="0"/>
            <a:chExt cx="6135815" cy="2259598"/>
          </a:xfrm>
        </p:grpSpPr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071045" cy="2191018"/>
            </a:xfrm>
            <a:custGeom>
              <a:avLst/>
              <a:gdLst/>
              <a:ahLst/>
              <a:cxnLst/>
              <a:rect l="l" t="t" r="r" b="b"/>
              <a:pathLst>
                <a:path w="6071045" h="2191018">
                  <a:moveTo>
                    <a:pt x="146050" y="2191018"/>
                  </a:moveTo>
                  <a:lnTo>
                    <a:pt x="5924995" y="2191018"/>
                  </a:lnTo>
                  <a:cubicBezTo>
                    <a:pt x="6005005" y="2191018"/>
                    <a:pt x="6071045" y="2124978"/>
                    <a:pt x="6071045" y="2044968"/>
                  </a:cubicBezTo>
                  <a:lnTo>
                    <a:pt x="6071045" y="146050"/>
                  </a:lnTo>
                  <a:cubicBezTo>
                    <a:pt x="6071045" y="66040"/>
                    <a:pt x="6005005" y="0"/>
                    <a:pt x="592499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2044968"/>
                  </a:lnTo>
                  <a:cubicBezTo>
                    <a:pt x="0" y="2126248"/>
                    <a:pt x="66040" y="2191018"/>
                    <a:pt x="146050" y="219101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6135815" cy="2259598"/>
            </a:xfrm>
            <a:custGeom>
              <a:avLst/>
              <a:gdLst/>
              <a:ahLst/>
              <a:cxnLst/>
              <a:rect l="l" t="t" r="r" b="b"/>
              <a:pathLst>
                <a:path w="6135815" h="2259598">
                  <a:moveTo>
                    <a:pt x="6072315" y="74930"/>
                  </a:moveTo>
                  <a:cubicBezTo>
                    <a:pt x="6044375" y="30480"/>
                    <a:pt x="5994845" y="0"/>
                    <a:pt x="593769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2057668"/>
                  </a:lnTo>
                  <a:cubicBezTo>
                    <a:pt x="0" y="2109738"/>
                    <a:pt x="25400" y="2155458"/>
                    <a:pt x="63500" y="2184668"/>
                  </a:cubicBezTo>
                  <a:cubicBezTo>
                    <a:pt x="91440" y="2229118"/>
                    <a:pt x="140970" y="2259598"/>
                    <a:pt x="218780" y="2259598"/>
                  </a:cubicBezTo>
                  <a:lnTo>
                    <a:pt x="5977065" y="2259598"/>
                  </a:lnTo>
                  <a:cubicBezTo>
                    <a:pt x="6064695" y="2259598"/>
                    <a:pt x="6135815" y="2188478"/>
                    <a:pt x="6135815" y="2100848"/>
                  </a:cubicBezTo>
                  <a:lnTo>
                    <a:pt x="6135815" y="204941"/>
                  </a:lnTo>
                  <a:cubicBezTo>
                    <a:pt x="6135815" y="149860"/>
                    <a:pt x="6110415" y="104140"/>
                    <a:pt x="6072315" y="74930"/>
                  </a:cubicBezTo>
                  <a:close/>
                  <a:moveTo>
                    <a:pt x="12700" y="205766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5937695" y="12700"/>
                  </a:lnTo>
                  <a:cubicBezTo>
                    <a:pt x="6017705" y="12700"/>
                    <a:pt x="6083745" y="78740"/>
                    <a:pt x="6083745" y="158750"/>
                  </a:cubicBezTo>
                  <a:lnTo>
                    <a:pt x="6083745" y="2057668"/>
                  </a:lnTo>
                  <a:cubicBezTo>
                    <a:pt x="6083745" y="2137678"/>
                    <a:pt x="6017705" y="2203718"/>
                    <a:pt x="5937695" y="2203718"/>
                  </a:cubicBezTo>
                  <a:lnTo>
                    <a:pt x="158750" y="2203718"/>
                  </a:lnTo>
                  <a:cubicBezTo>
                    <a:pt x="78740" y="2203718"/>
                    <a:pt x="12700" y="2138948"/>
                    <a:pt x="12700" y="205766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" name="Picture 6" descr="Facebook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9347" y="7730052"/>
            <a:ext cx="1124046" cy="1151197"/>
          </a:xfrm>
          <a:prstGeom prst="rect">
            <a:avLst/>
          </a:prstGeom>
        </p:spPr>
      </p:pic>
      <p:pic>
        <p:nvPicPr>
          <p:cNvPr id="7" name="Picture 7" descr="Twitter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98872" y="7784724"/>
            <a:ext cx="1124046" cy="1129502"/>
          </a:xfrm>
          <a:prstGeom prst="rect">
            <a:avLst/>
          </a:prstGeom>
        </p:spPr>
      </p:pic>
      <p:pic>
        <p:nvPicPr>
          <p:cNvPr id="8" name="Picture 8" descr="Instagram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2299831" y="7773876"/>
            <a:ext cx="1124046" cy="1151197"/>
          </a:xfrm>
          <a:prstGeom prst="rect">
            <a:avLst/>
          </a:prstGeom>
        </p:spPr>
      </p:pic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0698750">
            <a:off x="15197239" y="4942867"/>
            <a:ext cx="2552396" cy="2552396"/>
          </a:xfrm>
          <a:prstGeom prst="rect">
            <a:avLst/>
          </a:prstGeom>
        </p:spPr>
      </p:pic>
      <p:sp>
        <p:nvSpPr>
          <p:cNvPr id="13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3699" y="8111409"/>
            <a:ext cx="4436642" cy="4952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5"/>
              </a:lnSpc>
            </a:pP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FamilyMedicineForum</a:t>
            </a:r>
          </a:p>
        </p:txBody>
      </p:sp>
      <p:sp>
        <p:nvSpPr>
          <p:cNvPr id="14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1449" y="8097066"/>
            <a:ext cx="3556259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</a:p>
        </p:txBody>
      </p:sp>
      <p:sp>
        <p:nvSpPr>
          <p:cNvPr id="15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16000" y="8101791"/>
            <a:ext cx="3962400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</a:p>
        </p:txBody>
      </p:sp>
      <p:sp>
        <p:nvSpPr>
          <p:cNvPr id="16" name="TextBox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544800" y="5811797"/>
            <a:ext cx="2438400" cy="6737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600" dirty="0">
                <a:solidFill>
                  <a:srgbClr val="000000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#myfmf</a:t>
            </a:r>
          </a:p>
        </p:txBody>
      </p:sp>
      <p:grpSp>
        <p:nvGrpSpPr>
          <p:cNvPr id="9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352800" y="2491837"/>
            <a:ext cx="11557292" cy="2107048"/>
            <a:chOff x="0" y="-133349"/>
            <a:chExt cx="14439805" cy="2809397"/>
          </a:xfrm>
        </p:grpSpPr>
        <p:sp>
          <p:nvSpPr>
            <p:cNvPr id="10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133349"/>
              <a:ext cx="14439805" cy="15046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8800"/>
                </a:lnSpc>
              </a:pPr>
              <a:r>
                <a:rPr lang="en-US" sz="8000" b="1" u="none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Thank you!</a:t>
              </a:r>
            </a:p>
          </p:txBody>
        </p:sp>
        <p:sp>
          <p:nvSpPr>
            <p:cNvPr id="11" name="TextBox 1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1805895"/>
              <a:ext cx="14439805" cy="87015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599"/>
                </a:lnSpc>
              </a:pPr>
              <a:r>
                <a:rPr lang="en-US" sz="3999" dirty="0">
                  <a:solidFill>
                    <a:srgbClr val="000000"/>
                  </a:solidFill>
                  <a:latin typeface="Lucida Bright" panose="02040602050505020304" pitchFamily="18" charset="0"/>
                  <a:cs typeface="Arial" panose="020B0604020202020204" pitchFamily="34" charset="0"/>
                </a:rPr>
                <a:t>Please fill out your session evaluation now!</a:t>
              </a:r>
            </a:p>
          </p:txBody>
        </p:sp>
      </p:grpSp>
      <p:sp>
        <p:nvSpPr>
          <p:cNvPr id="17" name="Title 17">
            <a:extLst>
              <a:ext uri="{FF2B5EF4-FFF2-40B4-BE49-F238E27FC236}">
                <a16:creationId xmlns:a16="http://schemas.microsoft.com/office/drawing/2014/main" id="{0ADDFBB7-70E0-EB51-92AB-9649C2A97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9834" y="-1364255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Closing Slide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333</Words>
  <Application>Microsoft Office PowerPoint</Application>
  <PresentationFormat>Custom</PresentationFormat>
  <Paragraphs>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Lucida Bright</vt:lpstr>
      <vt:lpstr>Amasis MT Pro Black</vt:lpstr>
      <vt:lpstr>Arial</vt:lpstr>
      <vt:lpstr>Office Theme</vt:lpstr>
      <vt:lpstr>Title Slide</vt:lpstr>
      <vt:lpstr>COI – Presenter Disclosure (1)</vt:lpstr>
      <vt:lpstr>COI – Presenter Disclosure (2)</vt:lpstr>
      <vt:lpstr>Presentation Content</vt:lpstr>
      <vt:lpstr>Closing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FMF 2023 COI Slide Template_Standard</dc:title>
  <dc:creator>Deanne McKay</dc:creator>
  <cp:lastModifiedBy>Deanne McKay</cp:lastModifiedBy>
  <cp:revision>23</cp:revision>
  <dcterms:created xsi:type="dcterms:W3CDTF">2006-08-16T00:00:00Z</dcterms:created>
  <dcterms:modified xsi:type="dcterms:W3CDTF">2024-01-18T13:56:03Z</dcterms:modified>
  <dc:identifier>DAFZVjthhBM</dc:identifier>
</cp:coreProperties>
</file>