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18288000" cy="10287000"/>
  <p:notesSz cx="6858000" cy="9144000"/>
  <p:embeddedFontLst>
    <p:embeddedFont>
      <p:font typeface="Amasis MT Pro Black" panose="02040A04050005020304" pitchFamily="18" charset="0"/>
      <p:bold r:id="rId9"/>
      <p:boldItalic r:id="rId10"/>
    </p:embeddedFont>
    <p:embeddedFont>
      <p:font typeface="Lucida Bright" panose="02040602050505020304" pitchFamily="18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iapositive titre" id="{90A57EDD-96F2-4D42-A9F9-BDC8F45CD2B1}">
          <p14:sldIdLst>
            <p14:sldId id="256"/>
          </p14:sldIdLst>
        </p14:section>
        <p14:section name="Déclaration pour les séances auxiliaires" id="{BD5426ED-E118-4BF7-BD61-D543877C5D05}">
          <p14:sldIdLst>
            <p14:sldId id="261"/>
          </p14:sldIdLst>
        </p14:section>
        <p14:section name="Déclaration de conflits d'intérêts - Divulgation du conférencier ou de la conférencière" id="{A66AF72D-5D57-4D2B-86A2-8BF1293BA1AD}">
          <p14:sldIdLst>
            <p14:sldId id="257"/>
          </p14:sldIdLst>
        </p14:section>
        <p14:section name="Déclaration de conflits d'intérêts - Divulgation de soutien financier" id="{92659F74-0B9A-459F-8070-620D0ECBAD0E}">
          <p14:sldIdLst>
            <p14:sldId id="258"/>
          </p14:sldIdLst>
        </p14:section>
        <p14:section name="Contenu de la présentation" id="{6794A7E6-3DFB-47A0-AD58-1B24DDDCEE5C}">
          <p14:sldIdLst>
            <p14:sldId id="259"/>
          </p14:sldIdLst>
        </p14:section>
        <p14:section name="Diapositive de fin" id="{6339349B-B27A-49EC-8E13-018C2CB16212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446"/>
    <a:srgbClr val="C8F6C2"/>
    <a:srgbClr val="5E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462" autoAdjust="0"/>
  </p:normalViewPr>
  <p:slideViewPr>
    <p:cSldViewPr>
      <p:cViewPr varScale="1">
        <p:scale>
          <a:sx n="49" d="100"/>
          <a:sy n="49" d="100"/>
        </p:scale>
        <p:origin x="250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dirty="0"/>
              <a:t>Where a faculty/presenter has no relationships to disclose, indicate Not Applicable under Relationships with Financial Sponsors.</a:t>
            </a:r>
          </a:p>
          <a:p>
            <a:endParaRPr lang="en-US" dirty="0"/>
          </a:p>
          <a:p>
            <a:r>
              <a:rPr lang="en-US" dirty="0"/>
              <a:t>Complete this slide for the primary presenter and ALL co-presenters if applicable.</a:t>
            </a:r>
          </a:p>
          <a:p>
            <a:endParaRPr lang="en-US" dirty="0"/>
          </a:p>
          <a:p>
            <a:r>
              <a:rPr lang="en-US" dirty="0"/>
              <a:t>Reminder: Disclosures made on your COI forms should match disclosures made on the COI slide.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Where a program has received no external financial support (e.g., monies for food, logistics assistance such as registration, AV set-up, etc.), indicate No External Support.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549200" y="-1328204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Diapositive titre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28700" y="1028700"/>
            <a:ext cx="16230600" cy="82296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Auto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1644101" y="5364078"/>
            <a:ext cx="8414359" cy="8022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317102" y="1495828"/>
            <a:ext cx="5113607" cy="5603953"/>
          </a:xfrm>
          <a:prstGeom prst="rect">
            <a:avLst/>
          </a:prstGeom>
        </p:spPr>
      </p:pic>
      <p:pic>
        <p:nvPicPr>
          <p:cNvPr id="13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347582" y="7281823"/>
            <a:ext cx="5113607" cy="1346482"/>
          </a:xfrm>
          <a:prstGeom prst="rect">
            <a:avLst/>
          </a:prstGeom>
        </p:spPr>
      </p:pic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857291" y="2184019"/>
            <a:ext cx="8115453" cy="25648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Bright" panose="02040602050505020304" pitchFamily="18" charset="0"/>
              </a:rPr>
              <a:t>Titre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Bright" panose="02040602050505020304" pitchFamily="18" charset="0"/>
              </a:rPr>
              <a:t> de la séance</a:t>
            </a:r>
          </a:p>
        </p:txBody>
      </p:sp>
      <p:sp>
        <p:nvSpPr>
          <p:cNvPr id="15" name="TextBox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43007" y="5802349"/>
            <a:ext cx="6769995" cy="9550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</a:pP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Présentée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par: (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ajouter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les 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noms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des 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conférenciers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ici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A25E1413-CF77-6AFD-9CAA-CF116099A84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" t="27600" r="110" b="21057"/>
          <a:stretch/>
        </p:blipFill>
        <p:spPr>
          <a:xfrm>
            <a:off x="1223205" y="7087099"/>
            <a:ext cx="4325995" cy="19677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67000" y="-1328204"/>
            <a:ext cx="12801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9758"/>
              </a:lnSpc>
            </a:pPr>
            <a:r>
              <a:rPr lang="fr-FR" sz="4400" dirty="0">
                <a:solidFill>
                  <a:srgbClr val="000000"/>
                </a:solidFill>
                <a:latin typeface="Lucida Bright" panose="02040602050505020304" pitchFamily="18" charset="0"/>
              </a:rPr>
              <a:t>Déclaration pour les séances auxiliaires</a:t>
            </a:r>
            <a:endParaRPr lang="en-US" sz="4400" dirty="0">
              <a:solidFill>
                <a:srgbClr val="000000"/>
              </a:solidFill>
              <a:latin typeface="Lucida Bright" panose="02040602050505020304" pitchFamily="18" charset="0"/>
            </a:endParaRP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28700" y="1028700"/>
            <a:ext cx="16230600" cy="82296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rgbClr val="FCF5ED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11872" y="1485900"/>
            <a:ext cx="14373309" cy="25135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758"/>
              </a:lnSpc>
            </a:pPr>
            <a:r>
              <a:rPr lang="fr-FR" sz="88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Déclaration pour les séances auxiliaires</a:t>
            </a:r>
            <a:endParaRPr lang="en-US" sz="8800" b="1" dirty="0">
              <a:solidFill>
                <a:srgbClr val="000000"/>
              </a:solidFill>
              <a:latin typeface="Lucida Bright" panose="02040602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50923E-A8B1-EA43-C5A1-09F5C17A0FF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00199" y="4342938"/>
            <a:ext cx="15087600" cy="440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3600" dirty="0">
                <a:effectLst/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Cette présentation est une séance auxiliaire, parrainée et financée par un fournisseur de DPC qui pourrait avoir reçu un financement externe pour la conception du programme.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effectLst/>
              <a:latin typeface="Lucida Bright" panose="02040602050505020304" pitchFamily="18" charset="0"/>
              <a:ea typeface="Arimo" panose="020B0604020202020204" charset="0"/>
              <a:cs typeface="Arimo" panose="020B060402020202020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3600" dirty="0">
                <a:effectLst/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Tout conflit d’intérêts sera entièrement divulgué sur les diapositives et mentionné verbalement au début de la présentation.</a:t>
            </a:r>
            <a:endParaRPr lang="en-US" sz="3600" dirty="0">
              <a:effectLst/>
              <a:latin typeface="Lucida Bright" panose="02040602050505020304" pitchFamily="18" charset="0"/>
              <a:ea typeface="Arimo" panose="020B0604020202020204" charset="0"/>
              <a:cs typeface="Arim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6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10795990" flipV="1">
            <a:off x="-104785" y="2823306"/>
            <a:ext cx="18392779" cy="21457"/>
          </a:xfrm>
          <a:prstGeom prst="line">
            <a:avLst/>
          </a:prstGeom>
          <a:ln w="28575" cap="flat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2000" y="415971"/>
            <a:ext cx="17356546" cy="9968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8800"/>
              </a:lnSpc>
            </a:pPr>
            <a:r>
              <a:rPr lang="fr-FR" sz="54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Divulgation du conférencier/de la conférencière</a:t>
            </a:r>
            <a:endParaRPr lang="en-US" sz="5400" b="1" dirty="0">
              <a:solidFill>
                <a:srgbClr val="000000"/>
              </a:solidFill>
              <a:latin typeface="Lucida Bright" panose="02040602050505020304" pitchFamily="18" charset="0"/>
            </a:endParaRPr>
          </a:p>
        </p:txBody>
      </p:sp>
      <p:sp>
        <p:nvSpPr>
          <p:cNvPr id="8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374" y="1639767"/>
            <a:ext cx="17827172" cy="7369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580"/>
              </a:lnSpc>
            </a:pPr>
            <a:r>
              <a:rPr lang="fr-FR" sz="3600" b="1" dirty="0">
                <a:latin typeface="Lucida Bright" panose="02040602050505020304" pitchFamily="18" charset="0"/>
              </a:rPr>
              <a:t>Conférencier/conférencière : </a:t>
            </a:r>
            <a:r>
              <a:rPr lang="fr-FR" sz="3600" dirty="0">
                <a:solidFill>
                  <a:srgbClr val="FF1616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[Nom du conférencier/de la conférencière]</a:t>
            </a:r>
            <a:endParaRPr lang="en-US" sz="3600" dirty="0">
              <a:solidFill>
                <a:srgbClr val="FF1616"/>
              </a:solidFill>
              <a:latin typeface="Lucida Bright" panose="02040602050505020304" pitchFamily="18" charset="0"/>
              <a:ea typeface="Arimo" panose="020B0604020202020204" charset="0"/>
              <a:cs typeface="Arimo" panose="020B0604020202020204" charset="0"/>
            </a:endParaRPr>
          </a:p>
        </p:txBody>
      </p:sp>
      <p:sp>
        <p:nvSpPr>
          <p:cNvPr id="9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374" y="2992042"/>
            <a:ext cx="11214825" cy="6457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460"/>
              </a:lnSpc>
            </a:pPr>
            <a:r>
              <a:rPr lang="en-US" sz="3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Liens avec des </a:t>
            </a:r>
            <a:r>
              <a:rPr lang="en-US" sz="36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commanditaires</a:t>
            </a:r>
            <a:r>
              <a:rPr lang="en-US" sz="3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: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83791" y="4000500"/>
            <a:ext cx="17615626" cy="44560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Toute relation financière directe, y compris la réception d’honoraires : </a:t>
            </a:r>
            <a:r>
              <a:rPr lang="fr-FR" sz="2800" dirty="0" err="1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PharmaCorp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 ABC, Société canadienne du cancer </a:t>
            </a:r>
          </a:p>
          <a:p>
            <a:pPr>
              <a:lnSpc>
                <a:spcPts val="3499"/>
              </a:lnSpc>
            </a:pPr>
            <a:endParaRPr lang="fr-FR" sz="1400" dirty="0">
              <a:solidFill>
                <a:srgbClr val="000000"/>
              </a:solidFill>
              <a:latin typeface="Lucida Bright" panose="02040602050505020304" pitchFamily="18" charset="0"/>
            </a:endParaRPr>
          </a:p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La participation à des conseils consultatifs ou des services de conférenciers : 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XYZ </a:t>
            </a:r>
            <a:r>
              <a:rPr lang="fr-FR" sz="2800" dirty="0" err="1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Biopharmaceuticals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 Ltd. </a:t>
            </a:r>
          </a:p>
          <a:p>
            <a:pPr>
              <a:lnSpc>
                <a:spcPts val="3499"/>
              </a:lnSpc>
            </a:pPr>
            <a:endParaRPr lang="fr-FR" sz="2800" dirty="0">
              <a:solidFill>
                <a:srgbClr val="000000"/>
              </a:solidFill>
              <a:latin typeface="Lucida Bright" panose="02040602050505020304" pitchFamily="18" charset="0"/>
            </a:endParaRPr>
          </a:p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Brevets de médicaments ou de dispositifs médicaux : 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Widget ABC </a:t>
            </a:r>
          </a:p>
          <a:p>
            <a:pPr>
              <a:lnSpc>
                <a:spcPts val="3499"/>
              </a:lnSpc>
            </a:pPr>
            <a:endParaRPr lang="fr-FR" sz="2800" dirty="0">
              <a:solidFill>
                <a:srgbClr val="000000"/>
              </a:solidFill>
              <a:latin typeface="Lucida Bright" panose="02040602050505020304" pitchFamily="18" charset="0"/>
            </a:endParaRPr>
          </a:p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Autres : 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liens financiers/investissements, employé(e) du Groupe hospitalier XXY, consultant(e) pour la compagnie X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8C06A776-B833-5296-DB25-2206354DE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D</a:t>
            </a:r>
            <a:r>
              <a:rPr lang="fr-FR" dirty="0" err="1"/>
              <a:t>éclaration</a:t>
            </a:r>
            <a:r>
              <a:rPr lang="fr-FR" dirty="0"/>
              <a:t> de conflit</a:t>
            </a:r>
            <a:r>
              <a:rPr lang="fr-CA" dirty="0"/>
              <a:t>s</a:t>
            </a:r>
            <a:r>
              <a:rPr lang="fr-FR" dirty="0"/>
              <a:t> d'intérêt</a:t>
            </a:r>
            <a:r>
              <a:rPr lang="fr-CA" dirty="0"/>
              <a:t> </a:t>
            </a:r>
            <a:r>
              <a:rPr lang="fr-FR" dirty="0"/>
              <a:t>(</a:t>
            </a:r>
            <a:r>
              <a:rPr lang="fr-CA" dirty="0"/>
              <a:t>1</a:t>
            </a:r>
            <a:r>
              <a:rPr lang="fr-FR" dirty="0"/>
              <a:t>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6914" y="424651"/>
            <a:ext cx="17934170" cy="11351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758"/>
              </a:lnSpc>
            </a:pP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Divulgation de </a:t>
            </a:r>
            <a:r>
              <a:rPr lang="en-US" sz="66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soutien</a:t>
            </a: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financier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CC45DFA-42C5-82E5-C887-A723AC8D1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D</a:t>
            </a:r>
            <a:r>
              <a:rPr lang="fr-FR" dirty="0" err="1"/>
              <a:t>éclaration</a:t>
            </a:r>
            <a:r>
              <a:rPr lang="fr-FR" dirty="0"/>
              <a:t> de conflit</a:t>
            </a:r>
            <a:r>
              <a:rPr lang="fr-CA" dirty="0"/>
              <a:t>s</a:t>
            </a:r>
            <a:r>
              <a:rPr lang="fr-FR" dirty="0"/>
              <a:t> d'intérêt</a:t>
            </a:r>
            <a:r>
              <a:rPr lang="fr-CA" dirty="0"/>
              <a:t> </a:t>
            </a:r>
            <a:r>
              <a:rPr lang="fr-FR" dirty="0"/>
              <a:t>(</a:t>
            </a:r>
            <a:r>
              <a:rPr lang="fr-CA" dirty="0"/>
              <a:t>2</a:t>
            </a:r>
            <a:r>
              <a:rPr lang="fr-FR" dirty="0"/>
              <a:t>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CF3C15-3177-4046-6B08-249EC06A1429}"/>
              </a:ext>
            </a:extLst>
          </p:cNvPr>
          <p:cNvSpPr txBox="1"/>
          <p:nvPr/>
        </p:nvSpPr>
        <p:spPr>
          <a:xfrm>
            <a:off x="342899" y="2035604"/>
            <a:ext cx="17602200" cy="59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83"/>
              </a:lnSpc>
            </a:pPr>
            <a:r>
              <a:rPr lang="fr-FR" sz="2400" dirty="0">
                <a:solidFill>
                  <a:srgbClr val="000000"/>
                </a:solidFill>
                <a:latin typeface="Lucida Bright" panose="02040602050505020304" pitchFamily="18" charset="0"/>
              </a:rPr>
              <a:t>Ce programme de formation a été produit grâce au soutien financier de </a:t>
            </a:r>
            <a:r>
              <a:rPr lang="fr-FR" sz="2400" dirty="0">
                <a:solidFill>
                  <a:srgbClr val="FF0000"/>
                </a:solidFill>
                <a:latin typeface="Lucida Bright" panose="02040602050505020304" pitchFamily="18" charset="0"/>
              </a:rPr>
              <a:t>[nom de l’organisation] </a:t>
            </a:r>
            <a:r>
              <a:rPr lang="fr-FR" sz="2400" dirty="0">
                <a:solidFill>
                  <a:srgbClr val="000000"/>
                </a:solidFill>
                <a:latin typeface="Lucida Bright" panose="02040602050505020304" pitchFamily="18" charset="0"/>
              </a:rPr>
              <a:t>sous forme de </a:t>
            </a:r>
          </a:p>
          <a:p>
            <a:pPr>
              <a:lnSpc>
                <a:spcPts val="3483"/>
              </a:lnSpc>
            </a:pPr>
            <a:r>
              <a:rPr lang="fr-FR" sz="2400" dirty="0">
                <a:solidFill>
                  <a:srgbClr val="FF1616"/>
                </a:solidFill>
                <a:latin typeface="Lucida Bright" panose="02040602050505020304" pitchFamily="18" charset="0"/>
              </a:rPr>
              <a:t>[description, par ex., subvention à l’éducation].</a:t>
            </a:r>
          </a:p>
          <a:p>
            <a:pPr>
              <a:lnSpc>
                <a:spcPts val="3483"/>
              </a:lnSpc>
            </a:pPr>
            <a:endParaRPr lang="en-US" sz="2400" dirty="0">
              <a:solidFill>
                <a:srgbClr val="FF1616"/>
              </a:solidFill>
              <a:latin typeface="Lucida Bright" panose="02040602050505020304" pitchFamily="18" charset="0"/>
            </a:endParaRPr>
          </a:p>
          <a:p>
            <a:pPr>
              <a:lnSpc>
                <a:spcPts val="3349"/>
              </a:lnSpc>
            </a:pPr>
            <a:r>
              <a:rPr lang="fr-FR" sz="2400" dirty="0">
                <a:solidFill>
                  <a:srgbClr val="000000"/>
                </a:solidFill>
                <a:latin typeface="Lucida Bright" panose="02040602050505020304" pitchFamily="18" charset="0"/>
              </a:rPr>
              <a:t>Ce programme de formation a été produit grâce au soutien non financier de </a:t>
            </a:r>
            <a:r>
              <a:rPr lang="fr-FR" sz="2400" dirty="0">
                <a:solidFill>
                  <a:srgbClr val="FF0000"/>
                </a:solidFill>
                <a:latin typeface="Lucida Bright" panose="02040602050505020304" pitchFamily="18" charset="0"/>
              </a:rPr>
              <a:t>[nom de l’organisation]</a:t>
            </a:r>
            <a:r>
              <a:rPr lang="fr-FR" sz="2400" dirty="0">
                <a:solidFill>
                  <a:srgbClr val="000000"/>
                </a:solidFill>
                <a:latin typeface="Lucida Bright" panose="02040602050505020304" pitchFamily="18" charset="0"/>
              </a:rPr>
              <a:t> sous forme de </a:t>
            </a:r>
          </a:p>
          <a:p>
            <a:pPr>
              <a:lnSpc>
                <a:spcPts val="3349"/>
              </a:lnSpc>
            </a:pPr>
            <a:r>
              <a:rPr lang="fr-FR" sz="2400" dirty="0">
                <a:solidFill>
                  <a:srgbClr val="FF1616"/>
                </a:solidFill>
                <a:latin typeface="Lucida Bright" panose="02040602050505020304" pitchFamily="18" charset="0"/>
              </a:rPr>
              <a:t>[description, par ex., soutien logistique].</a:t>
            </a:r>
          </a:p>
          <a:p>
            <a:pPr>
              <a:lnSpc>
                <a:spcPts val="4078"/>
              </a:lnSpc>
            </a:pPr>
            <a:endParaRPr lang="en-US" sz="24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3483"/>
              </a:lnSpc>
            </a:pPr>
            <a:r>
              <a:rPr lang="en-US" sz="24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Conflits</a:t>
            </a:r>
            <a:r>
              <a:rPr lang="en-US" sz="24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d’intérêt</a:t>
            </a:r>
            <a:r>
              <a:rPr lang="en-US" sz="24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potentiels</a:t>
            </a:r>
            <a:r>
              <a:rPr lang="en-US" sz="24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:</a:t>
            </a:r>
          </a:p>
          <a:p>
            <a:pPr>
              <a:lnSpc>
                <a:spcPts val="3483"/>
              </a:lnSpc>
            </a:pPr>
            <a:r>
              <a:rPr lang="fr-FR" sz="2400" dirty="0">
                <a:solidFill>
                  <a:srgbClr val="FF0000"/>
                </a:solidFill>
                <a:latin typeface="Lucida Bright" panose="02040602050505020304" pitchFamily="18" charset="0"/>
              </a:rPr>
              <a:t>[Nom du conférencier ou de la conférencière/de l’enseignant(e)] </a:t>
            </a:r>
            <a:r>
              <a:rPr lang="fr-FR" sz="2400" dirty="0">
                <a:latin typeface="Lucida Bright" panose="02040602050505020304" pitchFamily="18" charset="0"/>
              </a:rPr>
              <a:t>a reçu</a:t>
            </a:r>
            <a:r>
              <a:rPr lang="fr-FR" sz="2400" dirty="0">
                <a:solidFill>
                  <a:srgbClr val="FF0000"/>
                </a:solidFill>
                <a:latin typeface="Lucida Bright" panose="02040602050505020304" pitchFamily="18" charset="0"/>
              </a:rPr>
              <a:t> [des honoraires/des subventions, etc.] </a:t>
            </a:r>
            <a:r>
              <a:rPr lang="fr-FR" sz="2400" dirty="0">
                <a:latin typeface="Lucida Bright" panose="02040602050505020304" pitchFamily="18" charset="0"/>
              </a:rPr>
              <a:t>de</a:t>
            </a:r>
            <a:r>
              <a:rPr lang="fr-FR" sz="2400" dirty="0">
                <a:solidFill>
                  <a:srgbClr val="FF0000"/>
                </a:solidFill>
                <a:latin typeface="Lucida Bright" panose="02040602050505020304" pitchFamily="18" charset="0"/>
              </a:rPr>
              <a:t> [nom de l’organisation appuyant le programme ET/OU de l’organisation dont les produits sont discutés dans le cadre du programme].</a:t>
            </a:r>
          </a:p>
          <a:p>
            <a:pPr>
              <a:lnSpc>
                <a:spcPts val="3483"/>
              </a:lnSpc>
            </a:pPr>
            <a:endParaRPr lang="fr-FR" sz="2400" dirty="0">
              <a:solidFill>
                <a:srgbClr val="FF0000"/>
              </a:solidFill>
              <a:latin typeface="Lucida Bright" panose="02040602050505020304" pitchFamily="18" charset="0"/>
            </a:endParaRPr>
          </a:p>
          <a:p>
            <a:pPr>
              <a:lnSpc>
                <a:spcPts val="3483"/>
              </a:lnSpc>
            </a:pPr>
            <a:r>
              <a:rPr lang="fr-FR" sz="2400" dirty="0">
                <a:solidFill>
                  <a:srgbClr val="FF0000"/>
                </a:solidFill>
                <a:latin typeface="Lucida Bright" panose="02040602050505020304" pitchFamily="18" charset="0"/>
              </a:rPr>
              <a:t>[Nom de l’organisation appuyant le programme] [a développé/accorde les licences d’/distribue/tire profit des ventes d’, etc.] </a:t>
            </a:r>
            <a:r>
              <a:rPr lang="fr-FR" sz="2400" dirty="0">
                <a:latin typeface="Lucida Bright" panose="02040602050505020304" pitchFamily="18" charset="0"/>
              </a:rPr>
              <a:t>un produit dont il sera question dans le cadre du programme.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634C0-6A61-8C64-CA77-F4621D91D72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/>
              <a:t>Contenu</a:t>
            </a:r>
            <a:r>
              <a:rPr lang="en-US" dirty="0"/>
              <a:t> de la </a:t>
            </a:r>
            <a:r>
              <a:rPr lang="en-US" dirty="0" err="1"/>
              <a:t>présentation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3620352"/>
            <a:ext cx="18288000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133393" y="1028700"/>
            <a:ext cx="14173812" cy="5219700"/>
            <a:chOff x="0" y="0"/>
            <a:chExt cx="6135815" cy="2259598"/>
          </a:xfrm>
        </p:grpSpPr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071045" cy="2191018"/>
            </a:xfrm>
            <a:custGeom>
              <a:avLst/>
              <a:gdLst/>
              <a:ahLst/>
              <a:cxnLst/>
              <a:rect l="l" t="t" r="r" b="b"/>
              <a:pathLst>
                <a:path w="6071045" h="2191018">
                  <a:moveTo>
                    <a:pt x="146050" y="2191018"/>
                  </a:moveTo>
                  <a:lnTo>
                    <a:pt x="5924995" y="2191018"/>
                  </a:lnTo>
                  <a:cubicBezTo>
                    <a:pt x="6005005" y="2191018"/>
                    <a:pt x="6071045" y="2124978"/>
                    <a:pt x="6071045" y="2044968"/>
                  </a:cubicBezTo>
                  <a:lnTo>
                    <a:pt x="6071045" y="146050"/>
                  </a:lnTo>
                  <a:cubicBezTo>
                    <a:pt x="6071045" y="66040"/>
                    <a:pt x="6005005" y="0"/>
                    <a:pt x="592499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2044968"/>
                  </a:lnTo>
                  <a:cubicBezTo>
                    <a:pt x="0" y="2126248"/>
                    <a:pt x="66040" y="2191018"/>
                    <a:pt x="146050" y="219101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6135815" cy="2259598"/>
            </a:xfrm>
            <a:custGeom>
              <a:avLst/>
              <a:gdLst/>
              <a:ahLst/>
              <a:cxnLst/>
              <a:rect l="l" t="t" r="r" b="b"/>
              <a:pathLst>
                <a:path w="6135815" h="2259598">
                  <a:moveTo>
                    <a:pt x="6072315" y="74930"/>
                  </a:moveTo>
                  <a:cubicBezTo>
                    <a:pt x="6044375" y="30480"/>
                    <a:pt x="5994845" y="0"/>
                    <a:pt x="593769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2057668"/>
                  </a:lnTo>
                  <a:cubicBezTo>
                    <a:pt x="0" y="2109738"/>
                    <a:pt x="25400" y="2155458"/>
                    <a:pt x="63500" y="2184668"/>
                  </a:cubicBezTo>
                  <a:cubicBezTo>
                    <a:pt x="91440" y="2229118"/>
                    <a:pt x="140970" y="2259598"/>
                    <a:pt x="218780" y="2259598"/>
                  </a:cubicBezTo>
                  <a:lnTo>
                    <a:pt x="5977065" y="2259598"/>
                  </a:lnTo>
                  <a:cubicBezTo>
                    <a:pt x="6064695" y="2259598"/>
                    <a:pt x="6135815" y="2188478"/>
                    <a:pt x="6135815" y="2100848"/>
                  </a:cubicBezTo>
                  <a:lnTo>
                    <a:pt x="6135815" y="204941"/>
                  </a:lnTo>
                  <a:cubicBezTo>
                    <a:pt x="6135815" y="149860"/>
                    <a:pt x="6110415" y="104140"/>
                    <a:pt x="6072315" y="74930"/>
                  </a:cubicBezTo>
                  <a:close/>
                  <a:moveTo>
                    <a:pt x="12700" y="205766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5937695" y="12700"/>
                  </a:lnTo>
                  <a:cubicBezTo>
                    <a:pt x="6017705" y="12700"/>
                    <a:pt x="6083745" y="78740"/>
                    <a:pt x="6083745" y="158750"/>
                  </a:cubicBezTo>
                  <a:lnTo>
                    <a:pt x="6083745" y="2057668"/>
                  </a:lnTo>
                  <a:cubicBezTo>
                    <a:pt x="6083745" y="2137678"/>
                    <a:pt x="6017705" y="2203718"/>
                    <a:pt x="5937695" y="2203718"/>
                  </a:cubicBezTo>
                  <a:lnTo>
                    <a:pt x="158750" y="2203718"/>
                  </a:lnTo>
                  <a:cubicBezTo>
                    <a:pt x="78740" y="2203718"/>
                    <a:pt x="12700" y="2138948"/>
                    <a:pt x="12700" y="205766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108141" y="2040383"/>
            <a:ext cx="12071717" cy="3771414"/>
            <a:chOff x="0" y="-133349"/>
            <a:chExt cx="14439805" cy="5028552"/>
          </a:xfrm>
        </p:grpSpPr>
        <p:sp>
          <p:nvSpPr>
            <p:cNvPr id="10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133349"/>
              <a:ext cx="14439805" cy="15046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8800"/>
                </a:lnSpc>
              </a:pPr>
              <a:r>
                <a:rPr lang="en-US" sz="8000" b="1" u="none" dirty="0">
                  <a:solidFill>
                    <a:srgbClr val="000000"/>
                  </a:solidFill>
                  <a:latin typeface="Lucida Bright" panose="02040602050505020304" pitchFamily="18" charset="0"/>
                </a:rPr>
                <a:t>Merci !</a:t>
              </a:r>
            </a:p>
          </p:txBody>
        </p:sp>
        <p:sp>
          <p:nvSpPr>
            <p:cNvPr id="11" name="TextBox 1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1231" y="1805895"/>
              <a:ext cx="13868574" cy="308930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9942"/>
                </a:lnSpc>
              </a:pPr>
              <a:r>
                <a:rPr lang="fr-FR" sz="3200" dirty="0">
                  <a:solidFill>
                    <a:srgbClr val="000000"/>
                  </a:solidFill>
                  <a:latin typeface="Lucida Bright" panose="02040602050505020304" pitchFamily="18" charset="0"/>
                </a:rPr>
                <a:t>Veuillez remplir l’évaluation de la séance dès maintenant ! </a:t>
              </a:r>
            </a:p>
          </p:txBody>
        </p:sp>
      </p:grpSp>
      <p:pic>
        <p:nvPicPr>
          <p:cNvPr id="6" name="Picture 6" descr="Facebook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9347" y="7730052"/>
            <a:ext cx="1124046" cy="1151197"/>
          </a:xfrm>
          <a:prstGeom prst="rect">
            <a:avLst/>
          </a:prstGeom>
        </p:spPr>
      </p:pic>
      <p:pic>
        <p:nvPicPr>
          <p:cNvPr id="7" name="Picture 7" descr="Twitter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098872" y="7784724"/>
            <a:ext cx="1124046" cy="1129502"/>
          </a:xfrm>
          <a:prstGeom prst="rect">
            <a:avLst/>
          </a:prstGeom>
        </p:spPr>
      </p:pic>
      <p:pic>
        <p:nvPicPr>
          <p:cNvPr id="8" name="Picture 8" descr="Instagram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2299831" y="7773876"/>
            <a:ext cx="1124046" cy="1151197"/>
          </a:xfrm>
          <a:prstGeom prst="rect">
            <a:avLst/>
          </a:prstGeom>
        </p:spPr>
      </p:pic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20698750">
            <a:off x="15216816" y="4917342"/>
            <a:ext cx="2726421" cy="2726421"/>
          </a:xfrm>
          <a:prstGeom prst="rect">
            <a:avLst/>
          </a:prstGeom>
        </p:spPr>
      </p:pic>
      <p:sp>
        <p:nvSpPr>
          <p:cNvPr id="13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33699" y="8111409"/>
            <a:ext cx="4436642" cy="4952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195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FamilyMedicineForum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51449" y="8097066"/>
            <a:ext cx="3556259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16000" y="8101791"/>
            <a:ext cx="3962400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475302" y="5946139"/>
            <a:ext cx="2318117" cy="6489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600" dirty="0">
                <a:solidFill>
                  <a:srgbClr val="000000"/>
                </a:solidFill>
                <a:latin typeface="Amasis MT Pro Black" panose="02040A04050005020304" pitchFamily="18" charset="0"/>
                <a:cs typeface="Arial" panose="020B0604020202020204" pitchFamily="34" charset="0"/>
              </a:rPr>
              <a:t>#monfmf</a:t>
            </a:r>
          </a:p>
        </p:txBody>
      </p:sp>
      <p:sp>
        <p:nvSpPr>
          <p:cNvPr id="17" name="Title 17">
            <a:extLst>
              <a:ext uri="{FF2B5EF4-FFF2-40B4-BE49-F238E27FC236}">
                <a16:creationId xmlns:a16="http://schemas.microsoft.com/office/drawing/2014/main" id="{0ADDFBB7-70E0-EB51-92AB-9649C2A97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9834" y="-1364255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D</a:t>
            </a:r>
            <a:r>
              <a:rPr lang="fr-FR" dirty="0" err="1"/>
              <a:t>iapositive</a:t>
            </a:r>
            <a:r>
              <a:rPr lang="fr-FR" dirty="0"/>
              <a:t> de fin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452</Words>
  <Application>Microsoft Office PowerPoint</Application>
  <PresentationFormat>Custom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Lucida Bright</vt:lpstr>
      <vt:lpstr>Arial</vt:lpstr>
      <vt:lpstr>Amasis MT Pro Black</vt:lpstr>
      <vt:lpstr>Office Theme</vt:lpstr>
      <vt:lpstr>Diapositive titre</vt:lpstr>
      <vt:lpstr>Déclaration pour les séances auxiliaires</vt:lpstr>
      <vt:lpstr>Déclaration de conflits d'intérêt (1) </vt:lpstr>
      <vt:lpstr>Déclaration de conflits d'intérêt (2) </vt:lpstr>
      <vt:lpstr>Contenu de la présentation</vt:lpstr>
      <vt:lpstr>Diapositive de 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FMF 2023 COI Slide Template_Standard</dc:title>
  <dc:creator>Deanne McKay</dc:creator>
  <cp:lastModifiedBy>Deanne McKay</cp:lastModifiedBy>
  <cp:revision>21</cp:revision>
  <dcterms:created xsi:type="dcterms:W3CDTF">2006-08-16T00:00:00Z</dcterms:created>
  <dcterms:modified xsi:type="dcterms:W3CDTF">2024-01-17T14:28:23Z</dcterms:modified>
  <dc:identifier>DAFZVjthhBM</dc:identifier>
</cp:coreProperties>
</file>