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621" r:id="rId2"/>
    <p:sldId id="764" r:id="rId3"/>
    <p:sldId id="688" r:id="rId4"/>
    <p:sldId id="267" r:id="rId5"/>
    <p:sldId id="628" r:id="rId6"/>
    <p:sldId id="627" r:id="rId7"/>
    <p:sldId id="626" r:id="rId8"/>
    <p:sldId id="7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78" d="100"/>
          <a:sy n="78" d="100"/>
        </p:scale>
        <p:origin x="82" y="163"/>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C401AC-2121-47C7-A1E1-2489C27323F0}" type="datetimeFigureOut">
              <a:rPr lang="en-CA" smtClean="0"/>
              <a:t>2023-11-06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546565-F13B-4188-847E-62EFBA7F844D}" type="slidenum">
              <a:rPr lang="en-CA" smtClean="0"/>
              <a:t>‹#›</a:t>
            </a:fld>
            <a:endParaRPr lang="en-CA"/>
          </a:p>
        </p:txBody>
      </p:sp>
    </p:spTree>
    <p:extLst>
      <p:ext uri="{BB962C8B-B14F-4D97-AF65-F5344CB8AC3E}">
        <p14:creationId xmlns:p14="http://schemas.microsoft.com/office/powerpoint/2010/main" val="3116380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sleepfoundation.org/" TargetMode="External"/><Relationship Id="rId7" Type="http://schemas.openxmlformats.org/officeDocument/2006/relationships/hyperlink" Target="http://www.sleepandhealth.com/"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sleepresearchsociety.org/" TargetMode="External"/><Relationship Id="rId5" Type="http://schemas.openxmlformats.org/officeDocument/2006/relationships/hyperlink" Target="http://www.bettersleep.org/" TargetMode="External"/><Relationship Id="rId4" Type="http://schemas.openxmlformats.org/officeDocument/2006/relationships/hyperlink" Target="http://www.aasmnet.or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CBBCCCE-DB09-41A3-9D30-639B2C012C4F}"/>
              </a:ext>
            </a:extLst>
          </p:cNvPr>
          <p:cNvSpPr>
            <a:spLocks noGrp="1"/>
          </p:cNvSpPr>
          <p:nvPr>
            <p:ph type="body" idx="1"/>
          </p:nvPr>
        </p:nvSpPr>
        <p:spPr/>
        <p:txBody>
          <a:bodyPr>
            <a:normAutofit fontScale="25000" lnSpcReduction="20000"/>
          </a:bodyPr>
          <a:lstStyle/>
          <a:p>
            <a:pPr>
              <a:lnSpc>
                <a:spcPts val="4107"/>
              </a:lnSpc>
              <a:spcBef>
                <a:spcPct val="0"/>
              </a:spcBef>
              <a:spcAft>
                <a:spcPts val="1819"/>
              </a:spcAft>
              <a:defRPr/>
            </a:pPr>
            <a:r>
              <a:rPr lang="en-US" dirty="0" err="1">
                <a:latin typeface="Trebuchet MS" charset="0"/>
                <a:ea typeface="Trebuchet MS" charset="0"/>
                <a:cs typeface="Trebuchet MS" charset="0"/>
                <a:hlinkClick r:id="rId3"/>
              </a:rPr>
              <a:t>www.sleepfoundation.org</a:t>
            </a:r>
            <a:endParaRPr lang="en-US" dirty="0">
              <a:latin typeface="Trebuchet MS" charset="0"/>
              <a:ea typeface="Trebuchet MS" charset="0"/>
              <a:cs typeface="Trebuchet MS" charset="0"/>
            </a:endParaRPr>
          </a:p>
          <a:p>
            <a:pPr>
              <a:lnSpc>
                <a:spcPts val="4107"/>
              </a:lnSpc>
              <a:spcBef>
                <a:spcPct val="0"/>
              </a:spcBef>
              <a:spcAft>
                <a:spcPts val="1819"/>
              </a:spcAft>
              <a:defRPr/>
            </a:pPr>
            <a:r>
              <a:rPr lang="en-US" dirty="0" err="1">
                <a:latin typeface="Trebuchet MS" charset="0"/>
                <a:ea typeface="Trebuchet MS" charset="0"/>
                <a:cs typeface="Trebuchet MS" charset="0"/>
                <a:hlinkClick r:id="rId4"/>
              </a:rPr>
              <a:t>www.aasmnet.org</a:t>
            </a:r>
            <a:endParaRPr lang="en-US" dirty="0">
              <a:latin typeface="Trebuchet MS" charset="0"/>
              <a:ea typeface="Trebuchet MS" charset="0"/>
              <a:cs typeface="Trebuchet MS" charset="0"/>
            </a:endParaRPr>
          </a:p>
          <a:p>
            <a:pPr>
              <a:lnSpc>
                <a:spcPts val="4107"/>
              </a:lnSpc>
              <a:spcBef>
                <a:spcPct val="0"/>
              </a:spcBef>
              <a:spcAft>
                <a:spcPts val="1819"/>
              </a:spcAft>
              <a:defRPr/>
            </a:pPr>
            <a:r>
              <a:rPr lang="en-US" dirty="0" err="1">
                <a:latin typeface="Trebuchet MS" charset="0"/>
                <a:ea typeface="Trebuchet MS" charset="0"/>
                <a:cs typeface="Trebuchet MS" charset="0"/>
                <a:hlinkClick r:id="rId5"/>
              </a:rPr>
              <a:t>www.bettersleep.org</a:t>
            </a:r>
            <a:endParaRPr lang="en-US" dirty="0">
              <a:latin typeface="Trebuchet MS" charset="0"/>
              <a:ea typeface="Trebuchet MS" charset="0"/>
              <a:cs typeface="Trebuchet MS" charset="0"/>
            </a:endParaRPr>
          </a:p>
          <a:p>
            <a:pPr>
              <a:lnSpc>
                <a:spcPts val="4107"/>
              </a:lnSpc>
              <a:spcBef>
                <a:spcPct val="0"/>
              </a:spcBef>
              <a:spcAft>
                <a:spcPts val="1819"/>
              </a:spcAft>
              <a:defRPr/>
            </a:pPr>
            <a:r>
              <a:rPr lang="en-US" dirty="0" err="1">
                <a:latin typeface="Trebuchet MS" charset="0"/>
                <a:ea typeface="Trebuchet MS" charset="0"/>
                <a:cs typeface="Trebuchet MS" charset="0"/>
                <a:hlinkClick r:id="rId6"/>
              </a:rPr>
              <a:t>www.sleepresearchsociety.org</a:t>
            </a:r>
            <a:endParaRPr lang="en-US" dirty="0">
              <a:latin typeface="Trebuchet MS" charset="0"/>
              <a:ea typeface="Trebuchet MS" charset="0"/>
              <a:cs typeface="Trebuchet MS" charset="0"/>
            </a:endParaRPr>
          </a:p>
          <a:p>
            <a:pPr>
              <a:lnSpc>
                <a:spcPts val="4107"/>
              </a:lnSpc>
              <a:spcBef>
                <a:spcPct val="0"/>
              </a:spcBef>
              <a:spcAft>
                <a:spcPts val="1819"/>
              </a:spcAft>
              <a:defRPr/>
            </a:pPr>
            <a:r>
              <a:rPr lang="en-US" dirty="0" err="1">
                <a:latin typeface="Trebuchet MS" charset="0"/>
                <a:ea typeface="Trebuchet MS" charset="0"/>
                <a:cs typeface="Trebuchet MS" charset="0"/>
                <a:hlinkClick r:id="rId7"/>
              </a:rPr>
              <a:t>www.sleepandhealth.com</a:t>
            </a:r>
            <a:endParaRPr lang="en-US" dirty="0">
              <a:latin typeface="Trebuchet MS" charset="0"/>
              <a:ea typeface="Trebuchet MS" charset="0"/>
              <a:cs typeface="Trebuchet MS" charset="0"/>
            </a:endParaRPr>
          </a:p>
          <a:p>
            <a:pPr>
              <a:lnSpc>
                <a:spcPts val="4107"/>
              </a:lnSpc>
              <a:spcBef>
                <a:spcPct val="0"/>
              </a:spcBef>
              <a:spcAft>
                <a:spcPts val="1819"/>
              </a:spcAft>
              <a:defRPr/>
            </a:pPr>
            <a:r>
              <a:rPr lang="en-US" dirty="0" err="1">
                <a:latin typeface="Trebuchet MS" charset="0"/>
                <a:ea typeface="Trebuchet MS" charset="0"/>
                <a:cs typeface="Trebuchet MS" charset="0"/>
              </a:rPr>
              <a:t>www.kidzzzsleep.org</a:t>
            </a:r>
            <a:r>
              <a:rPr lang="en-US" dirty="0">
                <a:latin typeface="Trebuchet MS" charset="0"/>
                <a:ea typeface="Trebuchet MS" charset="0"/>
                <a:cs typeface="Trebuchet MS" charset="0"/>
              </a:rPr>
              <a:t> </a:t>
            </a:r>
            <a:endParaRPr lang="en-US" dirty="0"/>
          </a:p>
        </p:txBody>
      </p:sp>
      <p:sp>
        <p:nvSpPr>
          <p:cNvPr id="254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9893" indent="-28769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53922" indent="-229527">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16120" indent="-229527">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78318" indent="-229527">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31083" indent="-229527" defTabSz="45276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83848" indent="-229527" defTabSz="45276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36613" indent="-229527" defTabSz="45276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9378" indent="-229527" defTabSz="45276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ED2C886-892D-4C81-A93E-45F29A71D4DE}" type="slidenum">
              <a:rPr lang="en-US" altLang="en-US" smtClean="0"/>
              <a:pPr>
                <a:spcBef>
                  <a:spcPct val="0"/>
                </a:spcBef>
              </a:pPr>
              <a:t>1</a:t>
            </a:fld>
            <a:endParaRPr lang="en-US" altLang="en-US"/>
          </a:p>
        </p:txBody>
      </p:sp>
    </p:spTree>
    <p:extLst>
      <p:ext uri="{BB962C8B-B14F-4D97-AF65-F5344CB8AC3E}">
        <p14:creationId xmlns:p14="http://schemas.microsoft.com/office/powerpoint/2010/main" val="3383935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latin typeface="Arial" panose="020B0604020202020204" pitchFamily="34" charset="0"/>
                <a:ea typeface="ＭＳ Ｐゴシック" panose="020B0600070205080204" pitchFamily="34" charset="-128"/>
              </a:rPr>
              <a:t>Things to Consider when Prescribing Drugs to Treat Insomnia</a:t>
            </a:r>
          </a:p>
          <a:p>
            <a:r>
              <a:rPr lang="en-US" altLang="en-US">
                <a:latin typeface="Arial" panose="020B0604020202020204" pitchFamily="34" charset="0"/>
                <a:ea typeface="ＭＳ Ｐゴシック" panose="020B0600070205080204" pitchFamily="34" charset="-128"/>
              </a:rPr>
              <a:t>Use the minimal effective dose.</a:t>
            </a:r>
          </a:p>
          <a:p>
            <a:r>
              <a:rPr lang="en-US" altLang="en-US">
                <a:latin typeface="Arial" panose="020B0604020202020204" pitchFamily="34" charset="0"/>
                <a:ea typeface="ＭＳ Ｐゴシック" panose="020B0600070205080204" pitchFamily="34" charset="-128"/>
              </a:rPr>
              <a:t>Avoid long half-life medications, including long half-life metabolites.</a:t>
            </a:r>
          </a:p>
          <a:p>
            <a:r>
              <a:rPr lang="en-US" altLang="en-US">
                <a:latin typeface="Arial" panose="020B0604020202020204" pitchFamily="34" charset="0"/>
                <a:ea typeface="ＭＳ Ｐゴシック" panose="020B0600070205080204" pitchFamily="34" charset="-128"/>
              </a:rPr>
              <a:t>Be aware of potential interactions between drugs, including over-the-counter drugs.</a:t>
            </a:r>
          </a:p>
          <a:p>
            <a:r>
              <a:rPr lang="en-US" altLang="en-US">
                <a:latin typeface="Arial" panose="020B0604020202020204" pitchFamily="34" charset="0"/>
                <a:ea typeface="ＭＳ Ｐゴシック" panose="020B0600070205080204" pitchFamily="34" charset="-128"/>
              </a:rPr>
              <a:t>Caution patients on these medications about interaction with alcohol.</a:t>
            </a:r>
          </a:p>
          <a:p>
            <a:r>
              <a:rPr lang="en-US" altLang="en-US">
                <a:latin typeface="Arial" panose="020B0604020202020204" pitchFamily="34" charset="0"/>
                <a:ea typeface="ＭＳ Ｐゴシック" panose="020B0600070205080204" pitchFamily="34" charset="-128"/>
              </a:rPr>
              <a:t>Review potential side effects—in particular, daytime sleepiness.</a:t>
            </a:r>
          </a:p>
          <a:p>
            <a:r>
              <a:rPr lang="en-US" altLang="en-US">
                <a:latin typeface="Arial" panose="020B0604020202020204" pitchFamily="34" charset="0"/>
                <a:ea typeface="ＭＳ Ｐゴシック" panose="020B0600070205080204" pitchFamily="34" charset="-128"/>
              </a:rPr>
              <a:t>Confer with the patient to determine an appropriate period of use.</a:t>
            </a:r>
          </a:p>
          <a:p>
            <a:r>
              <a:rPr lang="en-US" altLang="en-US">
                <a:latin typeface="Arial" panose="020B0604020202020204" pitchFamily="34" charset="0"/>
                <a:ea typeface="ＭＳ Ｐゴシック" panose="020B0600070205080204" pitchFamily="34" charset="-128"/>
              </a:rPr>
              <a:t>Use a GABA agonist over other sedative-hypnotics for treatment of acute or short-term insomnia.</a:t>
            </a:r>
          </a:p>
          <a:p>
            <a:r>
              <a:rPr lang="en-US" altLang="en-US">
                <a:latin typeface="Arial" panose="020B0604020202020204" pitchFamily="34" charset="0"/>
                <a:ea typeface="ＭＳ Ｐゴシック" panose="020B0600070205080204" pitchFamily="34" charset="-128"/>
              </a:rPr>
              <a:t>Look for rebound insomnia after discontinuation.</a:t>
            </a:r>
          </a:p>
          <a:p>
            <a:r>
              <a:rPr lang="en-US" altLang="en-US">
                <a:latin typeface="Arial" panose="020B0604020202020204" pitchFamily="34" charset="0"/>
                <a:ea typeface="ＭＳ Ｐゴシック" panose="020B0600070205080204" pitchFamily="34" charset="-128"/>
              </a:rPr>
              <a:t>Consider intermittent or long-term use of hypnotic medications, depending on the clinical situation.</a:t>
            </a:r>
          </a:p>
          <a:p>
            <a:r>
              <a:rPr lang="en-US" altLang="en-US">
                <a:latin typeface="Arial" panose="020B0604020202020204" pitchFamily="34" charset="0"/>
                <a:ea typeface="ＭＳ Ｐゴシック" panose="020B0600070205080204" pitchFamily="34" charset="-128"/>
              </a:rPr>
              <a:t>Consider consultation with a sleep specialist before starting long-term therapy with hypnotic medication.</a:t>
            </a:r>
          </a:p>
          <a:p>
            <a:endParaRPr lang="en-US" altLang="en-US">
              <a:latin typeface="Arial" panose="020B0604020202020204" pitchFamily="34" charset="0"/>
              <a:ea typeface="ＭＳ Ｐゴシック" panose="020B0600070205080204" pitchFamily="34" charset="-128"/>
            </a:endParaRPr>
          </a:p>
        </p:txBody>
      </p:sp>
      <p:sp>
        <p:nvSpPr>
          <p:cNvPr id="245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57238" indent="-290513" defTabSz="93186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65225" indent="-231775" defTabSz="93186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31950" indent="-231775" defTabSz="93186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98675" indent="-231775" defTabSz="93186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55875" indent="-231775" defTabSz="93186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3013075" indent="-231775" defTabSz="93186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70275" indent="-231775" defTabSz="93186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927475" indent="-231775" defTabSz="93186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95B9800-F51A-43B4-89BC-42B56CF840E8}" type="slidenum">
              <a:rPr lang="en-US" altLang="en-US" smtClean="0">
                <a:solidFill>
                  <a:srgbClr val="000000"/>
                </a:solidFill>
                <a:latin typeface="Arial" panose="020B0604020202020204" pitchFamily="34" charset="0"/>
              </a:rPr>
              <a:pPr>
                <a:spcBef>
                  <a:spcPct val="0"/>
                </a:spcBef>
              </a:pPr>
              <a:t>8</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620964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21C34-EF68-9E49-FA87-DD562ACB3F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EDB38EE-649D-6A87-EA2C-444DB47EC1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C28E617-2198-A5D7-51F6-9B33EA62B20C}"/>
              </a:ext>
            </a:extLst>
          </p:cNvPr>
          <p:cNvSpPr>
            <a:spLocks noGrp="1"/>
          </p:cNvSpPr>
          <p:nvPr>
            <p:ph type="dt" sz="half" idx="10"/>
          </p:nvPr>
        </p:nvSpPr>
        <p:spPr/>
        <p:txBody>
          <a:bodyPr/>
          <a:lstStyle/>
          <a:p>
            <a:fld id="{8F840668-7B46-4C74-838C-1276D1605F1C}" type="datetimeFigureOut">
              <a:rPr lang="en-CA" smtClean="0"/>
              <a:t>2023-11-06</a:t>
            </a:fld>
            <a:endParaRPr lang="en-CA"/>
          </a:p>
        </p:txBody>
      </p:sp>
      <p:sp>
        <p:nvSpPr>
          <p:cNvPr id="5" name="Footer Placeholder 4">
            <a:extLst>
              <a:ext uri="{FF2B5EF4-FFF2-40B4-BE49-F238E27FC236}">
                <a16:creationId xmlns:a16="http://schemas.microsoft.com/office/drawing/2014/main" id="{164F6630-D8BA-DC1C-4484-D72B4CBC8F8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39B110C-3CA1-13E0-2194-863B1608383D}"/>
              </a:ext>
            </a:extLst>
          </p:cNvPr>
          <p:cNvSpPr>
            <a:spLocks noGrp="1"/>
          </p:cNvSpPr>
          <p:nvPr>
            <p:ph type="sldNum" sz="quarter" idx="12"/>
          </p:nvPr>
        </p:nvSpPr>
        <p:spPr/>
        <p:txBody>
          <a:bodyPr/>
          <a:lstStyle/>
          <a:p>
            <a:fld id="{9D00821B-5BE7-4970-975A-5D9FFBDE7367}" type="slidenum">
              <a:rPr lang="en-CA" smtClean="0"/>
              <a:t>‹#›</a:t>
            </a:fld>
            <a:endParaRPr lang="en-CA"/>
          </a:p>
        </p:txBody>
      </p:sp>
    </p:spTree>
    <p:extLst>
      <p:ext uri="{BB962C8B-B14F-4D97-AF65-F5344CB8AC3E}">
        <p14:creationId xmlns:p14="http://schemas.microsoft.com/office/powerpoint/2010/main" val="1870539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A6129-AFF7-39DB-ACC6-74F49052F10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14BC96E-97B6-DD38-9F49-63737603B9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14971D3-D7FC-BCF7-3FC2-1CB92D6C2AC3}"/>
              </a:ext>
            </a:extLst>
          </p:cNvPr>
          <p:cNvSpPr>
            <a:spLocks noGrp="1"/>
          </p:cNvSpPr>
          <p:nvPr>
            <p:ph type="dt" sz="half" idx="10"/>
          </p:nvPr>
        </p:nvSpPr>
        <p:spPr/>
        <p:txBody>
          <a:bodyPr/>
          <a:lstStyle/>
          <a:p>
            <a:fld id="{8F840668-7B46-4C74-838C-1276D1605F1C}" type="datetimeFigureOut">
              <a:rPr lang="en-CA" smtClean="0"/>
              <a:t>2023-11-06</a:t>
            </a:fld>
            <a:endParaRPr lang="en-CA"/>
          </a:p>
        </p:txBody>
      </p:sp>
      <p:sp>
        <p:nvSpPr>
          <p:cNvPr id="5" name="Footer Placeholder 4">
            <a:extLst>
              <a:ext uri="{FF2B5EF4-FFF2-40B4-BE49-F238E27FC236}">
                <a16:creationId xmlns:a16="http://schemas.microsoft.com/office/drawing/2014/main" id="{022F808D-E121-299F-377C-A0C782835CD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62F807-0FEA-5CF2-DD19-3D4FC1FF4437}"/>
              </a:ext>
            </a:extLst>
          </p:cNvPr>
          <p:cNvSpPr>
            <a:spLocks noGrp="1"/>
          </p:cNvSpPr>
          <p:nvPr>
            <p:ph type="sldNum" sz="quarter" idx="12"/>
          </p:nvPr>
        </p:nvSpPr>
        <p:spPr/>
        <p:txBody>
          <a:bodyPr/>
          <a:lstStyle/>
          <a:p>
            <a:fld id="{9D00821B-5BE7-4970-975A-5D9FFBDE7367}" type="slidenum">
              <a:rPr lang="en-CA" smtClean="0"/>
              <a:t>‹#›</a:t>
            </a:fld>
            <a:endParaRPr lang="en-CA"/>
          </a:p>
        </p:txBody>
      </p:sp>
    </p:spTree>
    <p:extLst>
      <p:ext uri="{BB962C8B-B14F-4D97-AF65-F5344CB8AC3E}">
        <p14:creationId xmlns:p14="http://schemas.microsoft.com/office/powerpoint/2010/main" val="1186926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5DF030-2D8F-C3E8-CA17-6D8F02C1B74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31D9DBC-B4C7-F437-4B4F-76AC232A9B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47CD6B5-F311-FFFE-69FA-3E2D574EF032}"/>
              </a:ext>
            </a:extLst>
          </p:cNvPr>
          <p:cNvSpPr>
            <a:spLocks noGrp="1"/>
          </p:cNvSpPr>
          <p:nvPr>
            <p:ph type="dt" sz="half" idx="10"/>
          </p:nvPr>
        </p:nvSpPr>
        <p:spPr/>
        <p:txBody>
          <a:bodyPr/>
          <a:lstStyle/>
          <a:p>
            <a:fld id="{8F840668-7B46-4C74-838C-1276D1605F1C}" type="datetimeFigureOut">
              <a:rPr lang="en-CA" smtClean="0"/>
              <a:t>2023-11-06</a:t>
            </a:fld>
            <a:endParaRPr lang="en-CA"/>
          </a:p>
        </p:txBody>
      </p:sp>
      <p:sp>
        <p:nvSpPr>
          <p:cNvPr id="5" name="Footer Placeholder 4">
            <a:extLst>
              <a:ext uri="{FF2B5EF4-FFF2-40B4-BE49-F238E27FC236}">
                <a16:creationId xmlns:a16="http://schemas.microsoft.com/office/drawing/2014/main" id="{562848C9-2A99-248D-A334-35E7A9EEBD1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57F5139-EC58-CD64-24DA-5559F6068D46}"/>
              </a:ext>
            </a:extLst>
          </p:cNvPr>
          <p:cNvSpPr>
            <a:spLocks noGrp="1"/>
          </p:cNvSpPr>
          <p:nvPr>
            <p:ph type="sldNum" sz="quarter" idx="12"/>
          </p:nvPr>
        </p:nvSpPr>
        <p:spPr/>
        <p:txBody>
          <a:bodyPr/>
          <a:lstStyle/>
          <a:p>
            <a:fld id="{9D00821B-5BE7-4970-975A-5D9FFBDE7367}" type="slidenum">
              <a:rPr lang="en-CA" smtClean="0"/>
              <a:t>‹#›</a:t>
            </a:fld>
            <a:endParaRPr lang="en-CA"/>
          </a:p>
        </p:txBody>
      </p:sp>
    </p:spTree>
    <p:extLst>
      <p:ext uri="{BB962C8B-B14F-4D97-AF65-F5344CB8AC3E}">
        <p14:creationId xmlns:p14="http://schemas.microsoft.com/office/powerpoint/2010/main" val="286772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103632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14400" y="4114800"/>
            <a:ext cx="103632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D53704-2F9E-4C0A-9FCC-0941A75A4CFB}"/>
              </a:ext>
            </a:extLst>
          </p:cNvPr>
          <p:cNvSpPr>
            <a:spLocks noGrp="1" noChangeArrowheads="1"/>
          </p:cNvSpPr>
          <p:nvPr>
            <p:ph type="dt" sz="half" idx="10"/>
          </p:nvPr>
        </p:nvSpPr>
        <p:spPr/>
        <p:txBody>
          <a:bodyPr rtlCol="0"/>
          <a:lstStyle>
            <a:lvl1pPr fontAlgn="auto">
              <a:spcBef>
                <a:spcPts val="0"/>
              </a:spcBef>
              <a:spcAft>
                <a:spcPts val="0"/>
              </a:spcAft>
              <a:defRPr>
                <a:solidFill>
                  <a:schemeClr val="tx1">
                    <a:tint val="75000"/>
                  </a:schemeClr>
                </a:solidFill>
                <a:latin typeface="+mn-lt"/>
                <a:ea typeface="+mn-ea"/>
                <a:cs typeface="+mn-cs"/>
              </a:defRPr>
            </a:lvl1pPr>
          </a:lstStyle>
          <a:p>
            <a:pPr>
              <a:defRPr/>
            </a:pPr>
            <a:endParaRPr lang="en-US"/>
          </a:p>
        </p:txBody>
      </p:sp>
      <p:sp>
        <p:nvSpPr>
          <p:cNvPr id="6" name="Footer Placeholder 5">
            <a:extLst>
              <a:ext uri="{FF2B5EF4-FFF2-40B4-BE49-F238E27FC236}">
                <a16:creationId xmlns:a16="http://schemas.microsoft.com/office/drawing/2014/main" id="{85B9D7B2-75AF-48A0-9B14-67BB1C031DB8}"/>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61484744-BD81-4ADD-AA2D-2EA21FB3A32A}"/>
              </a:ext>
            </a:extLst>
          </p:cNvPr>
          <p:cNvSpPr>
            <a:spLocks noGrp="1" noChangeArrowheads="1"/>
          </p:cNvSpPr>
          <p:nvPr>
            <p:ph type="sldNum" sz="quarter" idx="12"/>
          </p:nvPr>
        </p:nvSpPr>
        <p:spPr/>
        <p:txBody>
          <a:bodyPr/>
          <a:lstStyle>
            <a:lvl1pPr>
              <a:defRPr/>
            </a:lvl1pPr>
          </a:lstStyle>
          <a:p>
            <a:pPr>
              <a:defRPr/>
            </a:pPr>
            <a:fld id="{0874C63D-E59D-4880-A29F-5E4A4A327C79}" type="slidenum">
              <a:rPr lang="en-US" altLang="en-US"/>
              <a:pPr>
                <a:defRPr/>
              </a:pPr>
              <a:t>‹#›</a:t>
            </a:fld>
            <a:endParaRPr lang="en-US" altLang="en-US"/>
          </a:p>
        </p:txBody>
      </p:sp>
    </p:spTree>
    <p:extLst>
      <p:ext uri="{BB962C8B-B14F-4D97-AF65-F5344CB8AC3E}">
        <p14:creationId xmlns:p14="http://schemas.microsoft.com/office/powerpoint/2010/main" val="2536372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378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9E85F-F679-2A7E-5F4B-1F2CE901B2A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527B906-2EC7-4807-11BA-988F80EF70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24485D0-920A-3AF6-D662-9CD6E092FA71}"/>
              </a:ext>
            </a:extLst>
          </p:cNvPr>
          <p:cNvSpPr>
            <a:spLocks noGrp="1"/>
          </p:cNvSpPr>
          <p:nvPr>
            <p:ph type="dt" sz="half" idx="10"/>
          </p:nvPr>
        </p:nvSpPr>
        <p:spPr/>
        <p:txBody>
          <a:bodyPr/>
          <a:lstStyle/>
          <a:p>
            <a:fld id="{8F840668-7B46-4C74-838C-1276D1605F1C}" type="datetimeFigureOut">
              <a:rPr lang="en-CA" smtClean="0"/>
              <a:t>2023-11-06</a:t>
            </a:fld>
            <a:endParaRPr lang="en-CA"/>
          </a:p>
        </p:txBody>
      </p:sp>
      <p:sp>
        <p:nvSpPr>
          <p:cNvPr id="5" name="Footer Placeholder 4">
            <a:extLst>
              <a:ext uri="{FF2B5EF4-FFF2-40B4-BE49-F238E27FC236}">
                <a16:creationId xmlns:a16="http://schemas.microsoft.com/office/drawing/2014/main" id="{2E45E4C4-C8E1-095E-17AA-3A07F519A9E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F7EA1A6-C42B-2995-2669-24EFA5DDC60F}"/>
              </a:ext>
            </a:extLst>
          </p:cNvPr>
          <p:cNvSpPr>
            <a:spLocks noGrp="1"/>
          </p:cNvSpPr>
          <p:nvPr>
            <p:ph type="sldNum" sz="quarter" idx="12"/>
          </p:nvPr>
        </p:nvSpPr>
        <p:spPr/>
        <p:txBody>
          <a:bodyPr/>
          <a:lstStyle/>
          <a:p>
            <a:fld id="{9D00821B-5BE7-4970-975A-5D9FFBDE7367}" type="slidenum">
              <a:rPr lang="en-CA" smtClean="0"/>
              <a:t>‹#›</a:t>
            </a:fld>
            <a:endParaRPr lang="en-CA"/>
          </a:p>
        </p:txBody>
      </p:sp>
    </p:spTree>
    <p:extLst>
      <p:ext uri="{BB962C8B-B14F-4D97-AF65-F5344CB8AC3E}">
        <p14:creationId xmlns:p14="http://schemas.microsoft.com/office/powerpoint/2010/main" val="154361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4B394-5575-C7DE-582F-BF05404D21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7AA1E29-BDC0-E554-C12A-B5900843D1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7D296C-E9EC-3AAC-3ABA-D08C35A64669}"/>
              </a:ext>
            </a:extLst>
          </p:cNvPr>
          <p:cNvSpPr>
            <a:spLocks noGrp="1"/>
          </p:cNvSpPr>
          <p:nvPr>
            <p:ph type="dt" sz="half" idx="10"/>
          </p:nvPr>
        </p:nvSpPr>
        <p:spPr/>
        <p:txBody>
          <a:bodyPr/>
          <a:lstStyle/>
          <a:p>
            <a:fld id="{8F840668-7B46-4C74-838C-1276D1605F1C}" type="datetimeFigureOut">
              <a:rPr lang="en-CA" smtClean="0"/>
              <a:t>2023-11-06</a:t>
            </a:fld>
            <a:endParaRPr lang="en-CA"/>
          </a:p>
        </p:txBody>
      </p:sp>
      <p:sp>
        <p:nvSpPr>
          <p:cNvPr id="5" name="Footer Placeholder 4">
            <a:extLst>
              <a:ext uri="{FF2B5EF4-FFF2-40B4-BE49-F238E27FC236}">
                <a16:creationId xmlns:a16="http://schemas.microsoft.com/office/drawing/2014/main" id="{5220D059-04A1-5FA1-908E-C0649CB893C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6214F43-1BE3-B8CD-1802-4749187A0209}"/>
              </a:ext>
            </a:extLst>
          </p:cNvPr>
          <p:cNvSpPr>
            <a:spLocks noGrp="1"/>
          </p:cNvSpPr>
          <p:nvPr>
            <p:ph type="sldNum" sz="quarter" idx="12"/>
          </p:nvPr>
        </p:nvSpPr>
        <p:spPr/>
        <p:txBody>
          <a:bodyPr/>
          <a:lstStyle/>
          <a:p>
            <a:fld id="{9D00821B-5BE7-4970-975A-5D9FFBDE7367}" type="slidenum">
              <a:rPr lang="en-CA" smtClean="0"/>
              <a:t>‹#›</a:t>
            </a:fld>
            <a:endParaRPr lang="en-CA"/>
          </a:p>
        </p:txBody>
      </p:sp>
    </p:spTree>
    <p:extLst>
      <p:ext uri="{BB962C8B-B14F-4D97-AF65-F5344CB8AC3E}">
        <p14:creationId xmlns:p14="http://schemas.microsoft.com/office/powerpoint/2010/main" val="367383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6218E-AA8E-A617-BDC6-C3D1A1BE9D7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4138266-1A22-4A61-5384-88FA91B945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57BF9418-BFF7-24DF-F3CB-7576FFC7C2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7F78979-F86B-36CB-4A6E-61389D4AC18F}"/>
              </a:ext>
            </a:extLst>
          </p:cNvPr>
          <p:cNvSpPr>
            <a:spLocks noGrp="1"/>
          </p:cNvSpPr>
          <p:nvPr>
            <p:ph type="dt" sz="half" idx="10"/>
          </p:nvPr>
        </p:nvSpPr>
        <p:spPr/>
        <p:txBody>
          <a:bodyPr/>
          <a:lstStyle/>
          <a:p>
            <a:fld id="{8F840668-7B46-4C74-838C-1276D1605F1C}" type="datetimeFigureOut">
              <a:rPr lang="en-CA" smtClean="0"/>
              <a:t>2023-11-06</a:t>
            </a:fld>
            <a:endParaRPr lang="en-CA"/>
          </a:p>
        </p:txBody>
      </p:sp>
      <p:sp>
        <p:nvSpPr>
          <p:cNvPr id="6" name="Footer Placeholder 5">
            <a:extLst>
              <a:ext uri="{FF2B5EF4-FFF2-40B4-BE49-F238E27FC236}">
                <a16:creationId xmlns:a16="http://schemas.microsoft.com/office/drawing/2014/main" id="{5BDA41F3-2F87-84B4-AABE-F66D5436BB7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A0F387C-AEEA-23B0-B8EA-46D1687F04EF}"/>
              </a:ext>
            </a:extLst>
          </p:cNvPr>
          <p:cNvSpPr>
            <a:spLocks noGrp="1"/>
          </p:cNvSpPr>
          <p:nvPr>
            <p:ph type="sldNum" sz="quarter" idx="12"/>
          </p:nvPr>
        </p:nvSpPr>
        <p:spPr/>
        <p:txBody>
          <a:bodyPr/>
          <a:lstStyle/>
          <a:p>
            <a:fld id="{9D00821B-5BE7-4970-975A-5D9FFBDE7367}" type="slidenum">
              <a:rPr lang="en-CA" smtClean="0"/>
              <a:t>‹#›</a:t>
            </a:fld>
            <a:endParaRPr lang="en-CA"/>
          </a:p>
        </p:txBody>
      </p:sp>
    </p:spTree>
    <p:extLst>
      <p:ext uri="{BB962C8B-B14F-4D97-AF65-F5344CB8AC3E}">
        <p14:creationId xmlns:p14="http://schemas.microsoft.com/office/powerpoint/2010/main" val="1013996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1516B-BD8F-FBEA-2B02-C3EC9377A78E}"/>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B90254C-8AEB-C10C-BFBC-0039074287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5E15F2-8827-DE07-E36C-3AAC8700A6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BA9137D-B494-0BC1-914B-6FF4E7E027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372D28-8821-73C3-C14B-DFC3A047BE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6E293AE-79B2-0383-3D53-13D3970E602E}"/>
              </a:ext>
            </a:extLst>
          </p:cNvPr>
          <p:cNvSpPr>
            <a:spLocks noGrp="1"/>
          </p:cNvSpPr>
          <p:nvPr>
            <p:ph type="dt" sz="half" idx="10"/>
          </p:nvPr>
        </p:nvSpPr>
        <p:spPr/>
        <p:txBody>
          <a:bodyPr/>
          <a:lstStyle/>
          <a:p>
            <a:fld id="{8F840668-7B46-4C74-838C-1276D1605F1C}" type="datetimeFigureOut">
              <a:rPr lang="en-CA" smtClean="0"/>
              <a:t>2023-11-06</a:t>
            </a:fld>
            <a:endParaRPr lang="en-CA"/>
          </a:p>
        </p:txBody>
      </p:sp>
      <p:sp>
        <p:nvSpPr>
          <p:cNvPr id="8" name="Footer Placeholder 7">
            <a:extLst>
              <a:ext uri="{FF2B5EF4-FFF2-40B4-BE49-F238E27FC236}">
                <a16:creationId xmlns:a16="http://schemas.microsoft.com/office/drawing/2014/main" id="{3470312B-9945-8B5C-46FF-0F7BF8596421}"/>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820EAE6-3ED0-3688-F093-38BC0B0E158C}"/>
              </a:ext>
            </a:extLst>
          </p:cNvPr>
          <p:cNvSpPr>
            <a:spLocks noGrp="1"/>
          </p:cNvSpPr>
          <p:nvPr>
            <p:ph type="sldNum" sz="quarter" idx="12"/>
          </p:nvPr>
        </p:nvSpPr>
        <p:spPr/>
        <p:txBody>
          <a:bodyPr/>
          <a:lstStyle/>
          <a:p>
            <a:fld id="{9D00821B-5BE7-4970-975A-5D9FFBDE7367}" type="slidenum">
              <a:rPr lang="en-CA" smtClean="0"/>
              <a:t>‹#›</a:t>
            </a:fld>
            <a:endParaRPr lang="en-CA"/>
          </a:p>
        </p:txBody>
      </p:sp>
    </p:spTree>
    <p:extLst>
      <p:ext uri="{BB962C8B-B14F-4D97-AF65-F5344CB8AC3E}">
        <p14:creationId xmlns:p14="http://schemas.microsoft.com/office/powerpoint/2010/main" val="2083304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96613-BEC2-A2E4-C49F-C5A617D51E8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41BDBEE-4519-10B1-E94E-7DC1BF117B5A}"/>
              </a:ext>
            </a:extLst>
          </p:cNvPr>
          <p:cNvSpPr>
            <a:spLocks noGrp="1"/>
          </p:cNvSpPr>
          <p:nvPr>
            <p:ph type="dt" sz="half" idx="10"/>
          </p:nvPr>
        </p:nvSpPr>
        <p:spPr/>
        <p:txBody>
          <a:bodyPr/>
          <a:lstStyle/>
          <a:p>
            <a:fld id="{8F840668-7B46-4C74-838C-1276D1605F1C}" type="datetimeFigureOut">
              <a:rPr lang="en-CA" smtClean="0"/>
              <a:t>2023-11-06</a:t>
            </a:fld>
            <a:endParaRPr lang="en-CA"/>
          </a:p>
        </p:txBody>
      </p:sp>
      <p:sp>
        <p:nvSpPr>
          <p:cNvPr id="4" name="Footer Placeholder 3">
            <a:extLst>
              <a:ext uri="{FF2B5EF4-FFF2-40B4-BE49-F238E27FC236}">
                <a16:creationId xmlns:a16="http://schemas.microsoft.com/office/drawing/2014/main" id="{0C4DC988-826E-828B-DEEF-60FAA72813C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12CCAE34-A832-4F0A-661E-D7DB28BB331E}"/>
              </a:ext>
            </a:extLst>
          </p:cNvPr>
          <p:cNvSpPr>
            <a:spLocks noGrp="1"/>
          </p:cNvSpPr>
          <p:nvPr>
            <p:ph type="sldNum" sz="quarter" idx="12"/>
          </p:nvPr>
        </p:nvSpPr>
        <p:spPr/>
        <p:txBody>
          <a:bodyPr/>
          <a:lstStyle/>
          <a:p>
            <a:fld id="{9D00821B-5BE7-4970-975A-5D9FFBDE7367}" type="slidenum">
              <a:rPr lang="en-CA" smtClean="0"/>
              <a:t>‹#›</a:t>
            </a:fld>
            <a:endParaRPr lang="en-CA"/>
          </a:p>
        </p:txBody>
      </p:sp>
    </p:spTree>
    <p:extLst>
      <p:ext uri="{BB962C8B-B14F-4D97-AF65-F5344CB8AC3E}">
        <p14:creationId xmlns:p14="http://schemas.microsoft.com/office/powerpoint/2010/main" val="16441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BEC974-602B-199D-7312-39D1E2206DAA}"/>
              </a:ext>
            </a:extLst>
          </p:cNvPr>
          <p:cNvSpPr>
            <a:spLocks noGrp="1"/>
          </p:cNvSpPr>
          <p:nvPr>
            <p:ph type="dt" sz="half" idx="10"/>
          </p:nvPr>
        </p:nvSpPr>
        <p:spPr/>
        <p:txBody>
          <a:bodyPr/>
          <a:lstStyle/>
          <a:p>
            <a:fld id="{8F840668-7B46-4C74-838C-1276D1605F1C}" type="datetimeFigureOut">
              <a:rPr lang="en-CA" smtClean="0"/>
              <a:t>2023-11-06</a:t>
            </a:fld>
            <a:endParaRPr lang="en-CA"/>
          </a:p>
        </p:txBody>
      </p:sp>
      <p:sp>
        <p:nvSpPr>
          <p:cNvPr id="3" name="Footer Placeholder 2">
            <a:extLst>
              <a:ext uri="{FF2B5EF4-FFF2-40B4-BE49-F238E27FC236}">
                <a16:creationId xmlns:a16="http://schemas.microsoft.com/office/drawing/2014/main" id="{0F5E6BA7-A4F6-890B-535D-D3B145E4437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1594D6E-9FCF-009C-C216-557032AB00AA}"/>
              </a:ext>
            </a:extLst>
          </p:cNvPr>
          <p:cNvSpPr>
            <a:spLocks noGrp="1"/>
          </p:cNvSpPr>
          <p:nvPr>
            <p:ph type="sldNum" sz="quarter" idx="12"/>
          </p:nvPr>
        </p:nvSpPr>
        <p:spPr/>
        <p:txBody>
          <a:bodyPr/>
          <a:lstStyle/>
          <a:p>
            <a:fld id="{9D00821B-5BE7-4970-975A-5D9FFBDE7367}" type="slidenum">
              <a:rPr lang="en-CA" smtClean="0"/>
              <a:t>‹#›</a:t>
            </a:fld>
            <a:endParaRPr lang="en-CA"/>
          </a:p>
        </p:txBody>
      </p:sp>
    </p:spTree>
    <p:extLst>
      <p:ext uri="{BB962C8B-B14F-4D97-AF65-F5344CB8AC3E}">
        <p14:creationId xmlns:p14="http://schemas.microsoft.com/office/powerpoint/2010/main" val="73098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8EDAC-C053-23EA-3337-A0F2C9868D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E4D2530-3FC4-FF0B-755D-1291AEBE05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E7E1AF53-0737-98EA-2E72-680C5E4EF6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BD0B37-D289-B5A0-F02B-33E9EA6C5F9C}"/>
              </a:ext>
            </a:extLst>
          </p:cNvPr>
          <p:cNvSpPr>
            <a:spLocks noGrp="1"/>
          </p:cNvSpPr>
          <p:nvPr>
            <p:ph type="dt" sz="half" idx="10"/>
          </p:nvPr>
        </p:nvSpPr>
        <p:spPr/>
        <p:txBody>
          <a:bodyPr/>
          <a:lstStyle/>
          <a:p>
            <a:fld id="{8F840668-7B46-4C74-838C-1276D1605F1C}" type="datetimeFigureOut">
              <a:rPr lang="en-CA" smtClean="0"/>
              <a:t>2023-11-06</a:t>
            </a:fld>
            <a:endParaRPr lang="en-CA"/>
          </a:p>
        </p:txBody>
      </p:sp>
      <p:sp>
        <p:nvSpPr>
          <p:cNvPr id="6" name="Footer Placeholder 5">
            <a:extLst>
              <a:ext uri="{FF2B5EF4-FFF2-40B4-BE49-F238E27FC236}">
                <a16:creationId xmlns:a16="http://schemas.microsoft.com/office/drawing/2014/main" id="{AFB8117D-E6A6-6C3E-F7E1-E0684361E23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6202134-AF15-FD4B-5AE2-9EEBD7BCE2E4}"/>
              </a:ext>
            </a:extLst>
          </p:cNvPr>
          <p:cNvSpPr>
            <a:spLocks noGrp="1"/>
          </p:cNvSpPr>
          <p:nvPr>
            <p:ph type="sldNum" sz="quarter" idx="12"/>
          </p:nvPr>
        </p:nvSpPr>
        <p:spPr/>
        <p:txBody>
          <a:bodyPr/>
          <a:lstStyle/>
          <a:p>
            <a:fld id="{9D00821B-5BE7-4970-975A-5D9FFBDE7367}" type="slidenum">
              <a:rPr lang="en-CA" smtClean="0"/>
              <a:t>‹#›</a:t>
            </a:fld>
            <a:endParaRPr lang="en-CA"/>
          </a:p>
        </p:txBody>
      </p:sp>
    </p:spTree>
    <p:extLst>
      <p:ext uri="{BB962C8B-B14F-4D97-AF65-F5344CB8AC3E}">
        <p14:creationId xmlns:p14="http://schemas.microsoft.com/office/powerpoint/2010/main" val="1262722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2F37F-E650-78BB-79B0-16A9AA14F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C4FE062-21DA-16FE-74F9-C5EE402B6F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9643741-B844-0F1D-73D4-0F893251D5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B78CE-571F-327F-A599-D329FA03F969}"/>
              </a:ext>
            </a:extLst>
          </p:cNvPr>
          <p:cNvSpPr>
            <a:spLocks noGrp="1"/>
          </p:cNvSpPr>
          <p:nvPr>
            <p:ph type="dt" sz="half" idx="10"/>
          </p:nvPr>
        </p:nvSpPr>
        <p:spPr/>
        <p:txBody>
          <a:bodyPr/>
          <a:lstStyle/>
          <a:p>
            <a:fld id="{8F840668-7B46-4C74-838C-1276D1605F1C}" type="datetimeFigureOut">
              <a:rPr lang="en-CA" smtClean="0"/>
              <a:t>2023-11-06</a:t>
            </a:fld>
            <a:endParaRPr lang="en-CA"/>
          </a:p>
        </p:txBody>
      </p:sp>
      <p:sp>
        <p:nvSpPr>
          <p:cNvPr id="6" name="Footer Placeholder 5">
            <a:extLst>
              <a:ext uri="{FF2B5EF4-FFF2-40B4-BE49-F238E27FC236}">
                <a16:creationId xmlns:a16="http://schemas.microsoft.com/office/drawing/2014/main" id="{1488F0F8-3C60-8775-4686-7C0C2B4C48E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4572DEB-C694-B122-50A2-42950C1C3519}"/>
              </a:ext>
            </a:extLst>
          </p:cNvPr>
          <p:cNvSpPr>
            <a:spLocks noGrp="1"/>
          </p:cNvSpPr>
          <p:nvPr>
            <p:ph type="sldNum" sz="quarter" idx="12"/>
          </p:nvPr>
        </p:nvSpPr>
        <p:spPr/>
        <p:txBody>
          <a:bodyPr/>
          <a:lstStyle/>
          <a:p>
            <a:fld id="{9D00821B-5BE7-4970-975A-5D9FFBDE7367}" type="slidenum">
              <a:rPr lang="en-CA" smtClean="0"/>
              <a:t>‹#›</a:t>
            </a:fld>
            <a:endParaRPr lang="en-CA"/>
          </a:p>
        </p:txBody>
      </p:sp>
    </p:spTree>
    <p:extLst>
      <p:ext uri="{BB962C8B-B14F-4D97-AF65-F5344CB8AC3E}">
        <p14:creationId xmlns:p14="http://schemas.microsoft.com/office/powerpoint/2010/main" val="3695358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EB81DC-7488-9BAE-2E1C-9558832E82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2E45F72-5E07-9856-A452-23ABDEB346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6531B4D-322C-FB4F-0B00-BEB3D8C425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40668-7B46-4C74-838C-1276D1605F1C}" type="datetimeFigureOut">
              <a:rPr lang="en-CA" smtClean="0"/>
              <a:t>2023-11-06</a:t>
            </a:fld>
            <a:endParaRPr lang="en-CA"/>
          </a:p>
        </p:txBody>
      </p:sp>
      <p:sp>
        <p:nvSpPr>
          <p:cNvPr id="5" name="Footer Placeholder 4">
            <a:extLst>
              <a:ext uri="{FF2B5EF4-FFF2-40B4-BE49-F238E27FC236}">
                <a16:creationId xmlns:a16="http://schemas.microsoft.com/office/drawing/2014/main" id="{A8936293-E377-87C8-2712-9C918D3AFC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CE3C2C3-E360-D237-FC90-0E6EAECAB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0821B-5BE7-4970-975A-5D9FFBDE7367}" type="slidenum">
              <a:rPr lang="en-CA" smtClean="0"/>
              <a:t>‹#›</a:t>
            </a:fld>
            <a:endParaRPr lang="en-CA"/>
          </a:p>
        </p:txBody>
      </p:sp>
    </p:spTree>
    <p:extLst>
      <p:ext uri="{BB962C8B-B14F-4D97-AF65-F5344CB8AC3E}">
        <p14:creationId xmlns:p14="http://schemas.microsoft.com/office/powerpoint/2010/main" val="2157750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kidzzzsleep.org/" TargetMode="External"/><Relationship Id="rId3" Type="http://schemas.openxmlformats.org/officeDocument/2006/relationships/hyperlink" Target="http://www.sleepfoundation.org/" TargetMode="External"/><Relationship Id="rId7" Type="http://schemas.openxmlformats.org/officeDocument/2006/relationships/hyperlink" Target="http://www.sleepandhealth.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sleepresearchsociety.org/" TargetMode="External"/><Relationship Id="rId5" Type="http://schemas.openxmlformats.org/officeDocument/2006/relationships/hyperlink" Target="http://www.bettersleep.org/" TargetMode="External"/><Relationship Id="rId4" Type="http://schemas.openxmlformats.org/officeDocument/2006/relationships/hyperlink" Target="http://www.aasmnet.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womenshealthmag.com/uk/health/sleep/g25458488/best-apps-insomnia/" TargetMode="External"/><Relationship Id="rId2" Type="http://schemas.openxmlformats.org/officeDocument/2006/relationships/hyperlink" Target="https://positiveroutines.com/free-sleep-apps/" TargetMode="External"/><Relationship Id="rId1" Type="http://schemas.openxmlformats.org/officeDocument/2006/relationships/slideLayout" Target="../slideLayouts/slideLayout6.xml"/><Relationship Id="rId5" Type="http://schemas.openxmlformats.org/officeDocument/2006/relationships/hyperlink" Target="https://www.wellandgood.com/best-sleep-apps/" TargetMode="External"/><Relationship Id="rId4" Type="http://schemas.openxmlformats.org/officeDocument/2006/relationships/hyperlink" Target="https://www.goodhousekeeping.com/health/wellness/g26963663/best-sleep-app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itle 4"/>
          <p:cNvSpPr>
            <a:spLocks noGrp="1"/>
          </p:cNvSpPr>
          <p:nvPr>
            <p:ph type="title"/>
          </p:nvPr>
        </p:nvSpPr>
        <p:spPr/>
        <p:txBody>
          <a:bodyPr/>
          <a:lstStyle/>
          <a:p>
            <a:pPr eaLnBrk="1" hangingPunct="1"/>
            <a:r>
              <a:rPr lang="en-US" altLang="en-US" dirty="0">
                <a:latin typeface="Trebuchet MS" panose="020B0603020202020204" pitchFamily="34" charset="0"/>
                <a:cs typeface="Trebuchet MS" panose="020B0603020202020204" pitchFamily="34" charset="0"/>
              </a:rPr>
              <a:t>                                                              </a:t>
            </a:r>
            <a:endParaRPr lang="en-US" altLang="en-US" dirty="0">
              <a:solidFill>
                <a:schemeClr val="bg1"/>
              </a:solidFill>
              <a:latin typeface="Trebuchet MS" panose="020B0603020202020204" pitchFamily="34" charset="0"/>
              <a:cs typeface="Trebuchet MS" panose="020B0603020202020204" pitchFamily="34" charset="0"/>
            </a:endParaRPr>
          </a:p>
        </p:txBody>
      </p:sp>
      <p:sp>
        <p:nvSpPr>
          <p:cNvPr id="253955" name="Content Placeholder 5"/>
          <p:cNvSpPr>
            <a:spLocks noGrp="1"/>
          </p:cNvSpPr>
          <p:nvPr>
            <p:ph idx="1"/>
          </p:nvPr>
        </p:nvSpPr>
        <p:spPr>
          <a:xfrm>
            <a:off x="2819400" y="762000"/>
            <a:ext cx="6934200" cy="4525962"/>
          </a:xfrm>
        </p:spPr>
        <p:txBody>
          <a:bodyPr>
            <a:normAutofit fontScale="25000" lnSpcReduction="20000"/>
          </a:bodyPr>
          <a:lstStyle/>
          <a:p>
            <a:pPr marL="0" indent="0">
              <a:lnSpc>
                <a:spcPts val="4063"/>
              </a:lnSpc>
              <a:spcBef>
                <a:spcPct val="0"/>
              </a:spcBef>
              <a:spcAft>
                <a:spcPts val="1800"/>
              </a:spcAft>
              <a:buNone/>
            </a:pPr>
            <a:r>
              <a:rPr lang="en-US" sz="14400" b="1" kern="0" dirty="0">
                <a:solidFill>
                  <a:srgbClr val="000000"/>
                </a:solidFill>
                <a:latin typeface="Arial"/>
                <a:ea typeface="ＭＳ Ｐゴシック" charset="-128"/>
                <a:cs typeface="ＭＳ Ｐゴシック" charset="-128"/>
              </a:rPr>
              <a:t>On-Line Self Help Resources</a:t>
            </a:r>
          </a:p>
          <a:p>
            <a:pPr>
              <a:lnSpc>
                <a:spcPts val="4063"/>
              </a:lnSpc>
              <a:spcBef>
                <a:spcPct val="0"/>
              </a:spcBef>
              <a:spcAft>
                <a:spcPts val="1800"/>
              </a:spcAft>
            </a:pPr>
            <a:r>
              <a:rPr lang="en-US" altLang="en-US" sz="9600" dirty="0">
                <a:latin typeface="Trebuchet MS" panose="020B0603020202020204" pitchFamily="34" charset="0"/>
                <a:cs typeface="Trebuchet MS" panose="020B0603020202020204" pitchFamily="34" charset="0"/>
                <a:hlinkClick r:id="rId3"/>
              </a:rPr>
              <a:t>css-cs.ca/resources/brochures</a:t>
            </a:r>
          </a:p>
          <a:p>
            <a:pPr>
              <a:lnSpc>
                <a:spcPts val="4063"/>
              </a:lnSpc>
              <a:spcBef>
                <a:spcPct val="0"/>
              </a:spcBef>
              <a:spcAft>
                <a:spcPts val="1800"/>
              </a:spcAft>
            </a:pPr>
            <a:r>
              <a:rPr lang="en-US" altLang="en-US" sz="9600" dirty="0">
                <a:latin typeface="Trebuchet MS" panose="020B0603020202020204" pitchFamily="34" charset="0"/>
                <a:cs typeface="Trebuchet MS" panose="020B0603020202020204" pitchFamily="34" charset="0"/>
                <a:hlinkClick r:id="rId3"/>
              </a:rPr>
              <a:t>www.sleepfoundation.org</a:t>
            </a:r>
            <a:endParaRPr lang="en-US" altLang="en-US" sz="9600" dirty="0">
              <a:latin typeface="Trebuchet MS" panose="020B0603020202020204" pitchFamily="34" charset="0"/>
              <a:cs typeface="Trebuchet MS" panose="020B0603020202020204" pitchFamily="34" charset="0"/>
            </a:endParaRPr>
          </a:p>
          <a:p>
            <a:pPr>
              <a:lnSpc>
                <a:spcPts val="4063"/>
              </a:lnSpc>
              <a:spcBef>
                <a:spcPct val="0"/>
              </a:spcBef>
              <a:spcAft>
                <a:spcPts val="1800"/>
              </a:spcAft>
            </a:pPr>
            <a:r>
              <a:rPr lang="en-US" altLang="en-US" sz="9600" dirty="0">
                <a:latin typeface="Trebuchet MS" panose="020B0603020202020204" pitchFamily="34" charset="0"/>
                <a:cs typeface="Trebuchet MS" panose="020B0603020202020204" pitchFamily="34" charset="0"/>
                <a:hlinkClick r:id="rId4"/>
              </a:rPr>
              <a:t>www.aasmnet.org</a:t>
            </a:r>
            <a:endParaRPr lang="en-US" altLang="en-US" sz="9600" dirty="0">
              <a:latin typeface="Trebuchet MS" panose="020B0603020202020204" pitchFamily="34" charset="0"/>
              <a:cs typeface="Trebuchet MS" panose="020B0603020202020204" pitchFamily="34" charset="0"/>
            </a:endParaRPr>
          </a:p>
          <a:p>
            <a:pPr>
              <a:lnSpc>
                <a:spcPts val="4063"/>
              </a:lnSpc>
              <a:spcBef>
                <a:spcPct val="0"/>
              </a:spcBef>
              <a:spcAft>
                <a:spcPts val="1800"/>
              </a:spcAft>
            </a:pPr>
            <a:r>
              <a:rPr lang="en-US" altLang="en-US" sz="9600" dirty="0">
                <a:latin typeface="Trebuchet MS" panose="020B0603020202020204" pitchFamily="34" charset="0"/>
                <a:cs typeface="Trebuchet MS" panose="020B0603020202020204" pitchFamily="34" charset="0"/>
                <a:hlinkClick r:id="rId5"/>
              </a:rPr>
              <a:t>www.bettersleep.org</a:t>
            </a:r>
            <a:endParaRPr lang="en-US" altLang="en-US" sz="9600" dirty="0">
              <a:latin typeface="Trebuchet MS" panose="020B0603020202020204" pitchFamily="34" charset="0"/>
              <a:cs typeface="Trebuchet MS" panose="020B0603020202020204" pitchFamily="34" charset="0"/>
            </a:endParaRPr>
          </a:p>
          <a:p>
            <a:pPr>
              <a:lnSpc>
                <a:spcPts val="4063"/>
              </a:lnSpc>
              <a:spcBef>
                <a:spcPct val="0"/>
              </a:spcBef>
              <a:spcAft>
                <a:spcPts val="1800"/>
              </a:spcAft>
            </a:pPr>
            <a:r>
              <a:rPr lang="en-US" altLang="en-US" sz="9600" dirty="0">
                <a:latin typeface="Trebuchet MS" panose="020B0603020202020204" pitchFamily="34" charset="0"/>
                <a:cs typeface="Trebuchet MS" panose="020B0603020202020204" pitchFamily="34" charset="0"/>
                <a:hlinkClick r:id="rId6"/>
              </a:rPr>
              <a:t>www.sleepresearchsociety.org</a:t>
            </a:r>
            <a:endParaRPr lang="en-US" altLang="en-US" sz="9600" dirty="0">
              <a:latin typeface="Trebuchet MS" panose="020B0603020202020204" pitchFamily="34" charset="0"/>
              <a:cs typeface="Trebuchet MS" panose="020B0603020202020204" pitchFamily="34" charset="0"/>
            </a:endParaRPr>
          </a:p>
          <a:p>
            <a:pPr>
              <a:lnSpc>
                <a:spcPts val="4063"/>
              </a:lnSpc>
              <a:spcBef>
                <a:spcPct val="0"/>
              </a:spcBef>
              <a:spcAft>
                <a:spcPts val="1800"/>
              </a:spcAft>
            </a:pPr>
            <a:r>
              <a:rPr lang="en-US" altLang="en-US" sz="9600" dirty="0">
                <a:latin typeface="Trebuchet MS" panose="020B0603020202020204" pitchFamily="34" charset="0"/>
                <a:cs typeface="Trebuchet MS" panose="020B0603020202020204" pitchFamily="34" charset="0"/>
                <a:hlinkClick r:id="rId7"/>
              </a:rPr>
              <a:t>www.sleepandhealth.com</a:t>
            </a:r>
            <a:endParaRPr lang="en-US" altLang="en-US" sz="9600" dirty="0">
              <a:latin typeface="Trebuchet MS" panose="020B0603020202020204" pitchFamily="34" charset="0"/>
              <a:cs typeface="Trebuchet MS" panose="020B0603020202020204" pitchFamily="34" charset="0"/>
            </a:endParaRPr>
          </a:p>
          <a:p>
            <a:pPr>
              <a:lnSpc>
                <a:spcPts val="4063"/>
              </a:lnSpc>
              <a:spcBef>
                <a:spcPct val="0"/>
              </a:spcBef>
              <a:spcAft>
                <a:spcPts val="1800"/>
              </a:spcAft>
            </a:pPr>
            <a:r>
              <a:rPr lang="en-US" altLang="en-US" sz="9600" dirty="0">
                <a:latin typeface="Trebuchet MS" panose="020B0603020202020204" pitchFamily="34" charset="0"/>
                <a:cs typeface="Trebuchet MS" panose="020B0603020202020204" pitchFamily="34" charset="0"/>
                <a:hlinkClick r:id="rId8"/>
              </a:rPr>
              <a:t>www.kidzzzsleep.org</a:t>
            </a:r>
            <a:r>
              <a:rPr lang="en-US" altLang="en-US" sz="9600" dirty="0">
                <a:latin typeface="Trebuchet MS" panose="020B0603020202020204" pitchFamily="34" charset="0"/>
                <a:cs typeface="Trebuchet MS" panose="020B0603020202020204" pitchFamily="34" charset="0"/>
              </a:rPr>
              <a:t> </a:t>
            </a:r>
          </a:p>
        </p:txBody>
      </p:sp>
    </p:spTree>
    <p:extLst>
      <p:ext uri="{BB962C8B-B14F-4D97-AF65-F5344CB8AC3E}">
        <p14:creationId xmlns:p14="http://schemas.microsoft.com/office/powerpoint/2010/main" val="3533251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1DDD-47BB-C142-E0F5-53F9C9606F39}"/>
              </a:ext>
            </a:extLst>
          </p:cNvPr>
          <p:cNvSpPr>
            <a:spLocks noGrp="1"/>
          </p:cNvSpPr>
          <p:nvPr>
            <p:ph type="title"/>
          </p:nvPr>
        </p:nvSpPr>
        <p:spPr/>
        <p:txBody>
          <a:bodyPr/>
          <a:lstStyle/>
          <a:p>
            <a:r>
              <a:rPr lang="en-US" b="1" dirty="0">
                <a:solidFill>
                  <a:srgbClr val="0070C0"/>
                </a:solidFill>
              </a:rPr>
              <a:t>Web Sites providing lists of free Sleep apps</a:t>
            </a:r>
            <a:endParaRPr lang="en-CA" b="1" dirty="0">
              <a:solidFill>
                <a:srgbClr val="0070C0"/>
              </a:solidFill>
            </a:endParaRPr>
          </a:p>
        </p:txBody>
      </p:sp>
      <p:sp>
        <p:nvSpPr>
          <p:cNvPr id="4" name="TextBox 3">
            <a:extLst>
              <a:ext uri="{FF2B5EF4-FFF2-40B4-BE49-F238E27FC236}">
                <a16:creationId xmlns:a16="http://schemas.microsoft.com/office/drawing/2014/main" id="{8C8BABCF-A8D0-FD21-14D3-A4B7D4F88372}"/>
              </a:ext>
            </a:extLst>
          </p:cNvPr>
          <p:cNvSpPr txBox="1"/>
          <p:nvPr/>
        </p:nvSpPr>
        <p:spPr>
          <a:xfrm>
            <a:off x="1456481" y="1524000"/>
            <a:ext cx="9220200" cy="6093976"/>
          </a:xfrm>
          <a:prstGeom prst="rect">
            <a:avLst/>
          </a:prstGeom>
          <a:noFill/>
        </p:spPr>
        <p:txBody>
          <a:bodyPr wrap="square">
            <a:spAutoFit/>
          </a:bodyPr>
          <a:lstStyle/>
          <a:p>
            <a:pPr marL="285750" indent="-285750">
              <a:buFont typeface="Wingdings" panose="05000000000000000000" pitchFamily="2" charset="2"/>
              <a:buChar char="q"/>
              <a:defRPr/>
            </a:pPr>
            <a:r>
              <a:rPr lang="en-CA" sz="2400" dirty="0">
                <a:solidFill>
                  <a:srgbClr val="000000"/>
                </a:solidFill>
                <a:latin typeface="Arial"/>
              </a:rPr>
              <a:t>  </a:t>
            </a:r>
            <a:r>
              <a:rPr lang="en-CA" sz="2400" dirty="0">
                <a:solidFill>
                  <a:srgbClr val="000000"/>
                </a:solidFill>
                <a:latin typeface="Arial"/>
                <a:hlinkClick r:id="rId2"/>
              </a:rPr>
              <a:t>https://positiveroutines.com/free-sleep-apps/</a:t>
            </a:r>
            <a:endParaRPr lang="en-CA" sz="2400" dirty="0">
              <a:solidFill>
                <a:srgbClr val="000000"/>
              </a:solidFill>
              <a:latin typeface="Arial"/>
            </a:endParaRPr>
          </a:p>
          <a:p>
            <a:pPr>
              <a:defRPr/>
            </a:pPr>
            <a:endParaRPr lang="en-CA" sz="2400" dirty="0">
              <a:solidFill>
                <a:srgbClr val="000000"/>
              </a:solidFill>
              <a:latin typeface="Arial"/>
            </a:endParaRPr>
          </a:p>
          <a:p>
            <a:pPr marL="285750" indent="-285750">
              <a:buFont typeface="Wingdings" panose="05000000000000000000" pitchFamily="2" charset="2"/>
              <a:buChar char="q"/>
              <a:defRPr/>
            </a:pPr>
            <a:endParaRPr lang="en-CA" sz="2400" dirty="0">
              <a:solidFill>
                <a:srgbClr val="000000"/>
              </a:solidFill>
              <a:latin typeface="Arial"/>
            </a:endParaRPr>
          </a:p>
          <a:p>
            <a:pPr marL="285750" indent="-285750">
              <a:buFont typeface="Wingdings" panose="05000000000000000000" pitchFamily="2" charset="2"/>
              <a:buChar char="q"/>
              <a:defRPr/>
            </a:pPr>
            <a:r>
              <a:rPr lang="en-CA" sz="2400" dirty="0">
                <a:solidFill>
                  <a:srgbClr val="000000"/>
                </a:solidFill>
                <a:latin typeface="Arial"/>
              </a:rPr>
              <a:t>  </a:t>
            </a:r>
            <a:r>
              <a:rPr lang="en-CA" sz="2400" dirty="0">
                <a:solidFill>
                  <a:srgbClr val="000000"/>
                </a:solidFill>
                <a:latin typeface="Arial"/>
                <a:hlinkClick r:id="rId3"/>
              </a:rPr>
              <a:t>https://www.womenshealthmag.com/uk/health/sleep/g25458488/best-apps-insomnia/</a:t>
            </a:r>
            <a:endParaRPr lang="en-CA" sz="2400" dirty="0">
              <a:solidFill>
                <a:srgbClr val="000000"/>
              </a:solidFill>
              <a:latin typeface="Arial"/>
            </a:endParaRPr>
          </a:p>
          <a:p>
            <a:pPr>
              <a:defRPr/>
            </a:pPr>
            <a:endParaRPr lang="en-CA" sz="2400" dirty="0">
              <a:solidFill>
                <a:srgbClr val="000000"/>
              </a:solidFill>
              <a:latin typeface="Arial"/>
            </a:endParaRPr>
          </a:p>
          <a:p>
            <a:pPr>
              <a:defRPr/>
            </a:pPr>
            <a:endParaRPr lang="en-CA" sz="2400" dirty="0">
              <a:solidFill>
                <a:srgbClr val="000000"/>
              </a:solidFill>
              <a:latin typeface="Arial"/>
            </a:endParaRPr>
          </a:p>
          <a:p>
            <a:pPr marL="285750" indent="-285750">
              <a:buFont typeface="Wingdings" panose="05000000000000000000" pitchFamily="2" charset="2"/>
              <a:buChar char="q"/>
              <a:defRPr/>
            </a:pPr>
            <a:r>
              <a:rPr lang="en-CA" sz="2400" dirty="0">
                <a:solidFill>
                  <a:srgbClr val="000000"/>
                </a:solidFill>
                <a:latin typeface="Arial"/>
              </a:rPr>
              <a:t>  </a:t>
            </a:r>
            <a:r>
              <a:rPr lang="en-CA" sz="2400" dirty="0">
                <a:solidFill>
                  <a:srgbClr val="000000"/>
                </a:solidFill>
                <a:latin typeface="Arial"/>
                <a:hlinkClick r:id="rId4"/>
              </a:rPr>
              <a:t>https://www.goodhousekeeping.com/health/wellness/g26963663/best-sleep-apps/</a:t>
            </a:r>
            <a:endParaRPr lang="en-CA" sz="2400" dirty="0">
              <a:solidFill>
                <a:srgbClr val="000000"/>
              </a:solidFill>
              <a:latin typeface="Arial"/>
            </a:endParaRPr>
          </a:p>
          <a:p>
            <a:pPr marL="285750" indent="-285750">
              <a:buFont typeface="Wingdings" panose="05000000000000000000" pitchFamily="2" charset="2"/>
              <a:buChar char="q"/>
              <a:defRPr/>
            </a:pPr>
            <a:endParaRPr lang="en-CA" sz="2400" dirty="0">
              <a:solidFill>
                <a:srgbClr val="000000"/>
              </a:solidFill>
              <a:latin typeface="Arial"/>
            </a:endParaRPr>
          </a:p>
          <a:p>
            <a:pPr marL="285750" indent="-285750">
              <a:buFont typeface="Wingdings" panose="05000000000000000000" pitchFamily="2" charset="2"/>
              <a:buChar char="q"/>
              <a:defRPr/>
            </a:pPr>
            <a:endParaRPr lang="en-CA" sz="2400" dirty="0">
              <a:solidFill>
                <a:srgbClr val="000000"/>
              </a:solidFill>
              <a:latin typeface="Arial"/>
            </a:endParaRPr>
          </a:p>
          <a:p>
            <a:pPr marL="285750" indent="-285750">
              <a:buFont typeface="Wingdings" panose="05000000000000000000" pitchFamily="2" charset="2"/>
              <a:buChar char="q"/>
              <a:defRPr/>
            </a:pPr>
            <a:r>
              <a:rPr lang="en-CA" sz="2400" dirty="0">
                <a:solidFill>
                  <a:srgbClr val="000000"/>
                </a:solidFill>
                <a:latin typeface="Arial"/>
              </a:rPr>
              <a:t>  </a:t>
            </a:r>
            <a:r>
              <a:rPr lang="en-CA" sz="2400" dirty="0">
                <a:solidFill>
                  <a:srgbClr val="000000"/>
                </a:solidFill>
                <a:latin typeface="Arial"/>
                <a:hlinkClick r:id="rId5"/>
              </a:rPr>
              <a:t>https://www.wellandgood.com/best-sleep-apps/</a:t>
            </a:r>
            <a:endParaRPr lang="en-CA" sz="2400" dirty="0">
              <a:solidFill>
                <a:srgbClr val="000000"/>
              </a:solidFill>
              <a:latin typeface="Arial"/>
            </a:endParaRPr>
          </a:p>
          <a:p>
            <a:pPr>
              <a:defRPr/>
            </a:pPr>
            <a:endParaRPr lang="en-CA" dirty="0">
              <a:solidFill>
                <a:srgbClr val="000000"/>
              </a:solidFill>
              <a:latin typeface="Arial"/>
            </a:endParaRPr>
          </a:p>
          <a:p>
            <a:pPr marL="285750" indent="-285750">
              <a:buFont typeface="Wingdings" panose="05000000000000000000" pitchFamily="2" charset="2"/>
              <a:buChar char="q"/>
              <a:defRPr/>
            </a:pPr>
            <a:endParaRPr lang="en-CA" dirty="0">
              <a:solidFill>
                <a:srgbClr val="000000"/>
              </a:solidFill>
              <a:latin typeface="Arial"/>
            </a:endParaRPr>
          </a:p>
          <a:p>
            <a:pPr marL="285750" indent="-285750">
              <a:buFont typeface="Wingdings" panose="05000000000000000000" pitchFamily="2" charset="2"/>
              <a:buChar char="q"/>
              <a:defRPr/>
            </a:pPr>
            <a:endParaRPr lang="en-CA" dirty="0">
              <a:solidFill>
                <a:srgbClr val="000000"/>
              </a:solidFill>
              <a:latin typeface="Arial"/>
            </a:endParaRPr>
          </a:p>
        </p:txBody>
      </p:sp>
    </p:spTree>
    <p:extLst>
      <p:ext uri="{BB962C8B-B14F-4D97-AF65-F5344CB8AC3E}">
        <p14:creationId xmlns:p14="http://schemas.microsoft.com/office/powerpoint/2010/main" val="212584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Text Placeholder 2"/>
          <p:cNvSpPr>
            <a:spLocks noGrp="1"/>
          </p:cNvSpPr>
          <p:nvPr>
            <p:ph type="body" sz="half" idx="1"/>
          </p:nvPr>
        </p:nvSpPr>
        <p:spPr/>
        <p:txBody>
          <a:bodyPr/>
          <a:lstStyle/>
          <a:p>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13011"/>
            <a:ext cx="4495800" cy="6839647"/>
          </a:xfrm>
          <a:prstGeom prst="rect">
            <a:avLst/>
          </a:prstGeom>
        </p:spPr>
      </p:pic>
    </p:spTree>
    <p:extLst>
      <p:ext uri="{BB962C8B-B14F-4D97-AF65-F5344CB8AC3E}">
        <p14:creationId xmlns:p14="http://schemas.microsoft.com/office/powerpoint/2010/main" val="216166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086C61A-362F-4B5F-A9F3-EE74DD3F5B4F}"/>
              </a:ext>
            </a:extLst>
          </p:cNvPr>
          <p:cNvPicPr>
            <a:picLocks noChangeAspect="1"/>
          </p:cNvPicPr>
          <p:nvPr/>
        </p:nvPicPr>
        <p:blipFill rotWithShape="1">
          <a:blip r:embed="rId2"/>
          <a:srcRect l="5406" t="2221" r="6845" b="15556"/>
          <a:stretch/>
        </p:blipFill>
        <p:spPr>
          <a:xfrm>
            <a:off x="3918857" y="-16773"/>
            <a:ext cx="5040086" cy="6891545"/>
          </a:xfrm>
          <a:prstGeom prst="rect">
            <a:avLst/>
          </a:prstGeom>
        </p:spPr>
      </p:pic>
    </p:spTree>
    <p:extLst>
      <p:ext uri="{BB962C8B-B14F-4D97-AF65-F5344CB8AC3E}">
        <p14:creationId xmlns:p14="http://schemas.microsoft.com/office/powerpoint/2010/main" val="643581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0AD4134-A52F-4DD4-825B-408771FED44B}"/>
              </a:ext>
            </a:extLst>
          </p:cNvPr>
          <p:cNvPicPr>
            <a:picLocks noChangeAspect="1"/>
          </p:cNvPicPr>
          <p:nvPr/>
        </p:nvPicPr>
        <p:blipFill>
          <a:blip r:embed="rId2"/>
          <a:stretch>
            <a:fillRect/>
          </a:stretch>
        </p:blipFill>
        <p:spPr>
          <a:xfrm>
            <a:off x="1524000" y="0"/>
            <a:ext cx="9210964" cy="6781800"/>
          </a:xfrm>
          <a:prstGeom prst="rect">
            <a:avLst/>
          </a:prstGeom>
        </p:spPr>
      </p:pic>
    </p:spTree>
    <p:extLst>
      <p:ext uri="{BB962C8B-B14F-4D97-AF65-F5344CB8AC3E}">
        <p14:creationId xmlns:p14="http://schemas.microsoft.com/office/powerpoint/2010/main" val="923949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6421B6-112A-473E-BC26-4B46285A0537}"/>
              </a:ext>
            </a:extLst>
          </p:cNvPr>
          <p:cNvPicPr>
            <a:picLocks noChangeAspect="1"/>
          </p:cNvPicPr>
          <p:nvPr/>
        </p:nvPicPr>
        <p:blipFill>
          <a:blip r:embed="rId2"/>
          <a:stretch>
            <a:fillRect/>
          </a:stretch>
        </p:blipFill>
        <p:spPr>
          <a:xfrm>
            <a:off x="1526358" y="152400"/>
            <a:ext cx="9139285" cy="6705600"/>
          </a:xfrm>
          <a:prstGeom prst="rect">
            <a:avLst/>
          </a:prstGeom>
        </p:spPr>
      </p:pic>
    </p:spTree>
    <p:extLst>
      <p:ext uri="{BB962C8B-B14F-4D97-AF65-F5344CB8AC3E}">
        <p14:creationId xmlns:p14="http://schemas.microsoft.com/office/powerpoint/2010/main" val="1050103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6A36571-311F-44C1-B640-8DE38ADC1B2B}"/>
              </a:ext>
            </a:extLst>
          </p:cNvPr>
          <p:cNvPicPr>
            <a:picLocks noChangeAspect="1"/>
          </p:cNvPicPr>
          <p:nvPr/>
        </p:nvPicPr>
        <p:blipFill>
          <a:blip r:embed="rId2"/>
          <a:stretch>
            <a:fillRect/>
          </a:stretch>
        </p:blipFill>
        <p:spPr>
          <a:xfrm>
            <a:off x="1524000" y="0"/>
            <a:ext cx="9372600" cy="6858000"/>
          </a:xfrm>
          <a:prstGeom prst="rect">
            <a:avLst/>
          </a:prstGeom>
        </p:spPr>
      </p:pic>
    </p:spTree>
    <p:extLst>
      <p:ext uri="{BB962C8B-B14F-4D97-AF65-F5344CB8AC3E}">
        <p14:creationId xmlns:p14="http://schemas.microsoft.com/office/powerpoint/2010/main" val="2268866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itle 1"/>
          <p:cNvSpPr>
            <a:spLocks noGrp="1" noChangeArrowheads="1"/>
          </p:cNvSpPr>
          <p:nvPr>
            <p:ph type="title"/>
          </p:nvPr>
        </p:nvSpPr>
        <p:spPr/>
        <p:txBody>
          <a:bodyPr/>
          <a:lstStyle/>
          <a:p>
            <a:endParaRPr lang="en-US" altLang="en-US" dirty="0">
              <a:ea typeface="ＭＳ Ｐゴシック" panose="020B0600070205080204" pitchFamily="34" charset="-128"/>
            </a:endParaRPr>
          </a:p>
        </p:txBody>
      </p:sp>
      <p:sp>
        <p:nvSpPr>
          <p:cNvPr id="244739" name="Text Placeholder 2"/>
          <p:cNvSpPr>
            <a:spLocks noGrp="1" noChangeArrowheads="1"/>
          </p:cNvSpPr>
          <p:nvPr>
            <p:ph type="body" idx="1"/>
          </p:nvPr>
        </p:nvSpPr>
        <p:spPr>
          <a:xfrm>
            <a:off x="2961311" y="55985"/>
            <a:ext cx="7391400" cy="381000"/>
          </a:xfrm>
        </p:spPr>
        <p:txBody>
          <a:bodyPr>
            <a:noAutofit/>
          </a:bodyPr>
          <a:lstStyle/>
          <a:p>
            <a:pPr marL="0" indent="0">
              <a:spcAft>
                <a:spcPts val="800"/>
              </a:spcAft>
              <a:buNone/>
            </a:pPr>
            <a:r>
              <a:rPr lang="en-US" altLang="en-US" sz="2400" b="1" dirty="0">
                <a:solidFill>
                  <a:srgbClr val="0070C0"/>
                </a:solidFill>
                <a:ea typeface="ＭＳ Ｐゴシック" panose="020B0600070205080204" pitchFamily="34" charset="-128"/>
              </a:rPr>
              <a:t>       Things you can do to help your sleep</a:t>
            </a:r>
          </a:p>
        </p:txBody>
      </p:sp>
      <p:sp>
        <p:nvSpPr>
          <p:cNvPr id="4" name="Text Placeholder 2">
            <a:extLst>
              <a:ext uri="{FF2B5EF4-FFF2-40B4-BE49-F238E27FC236}">
                <a16:creationId xmlns:a16="http://schemas.microsoft.com/office/drawing/2014/main" id="{6E684BE4-361A-4C5A-B75F-E0EB8F9E1066}"/>
              </a:ext>
            </a:extLst>
          </p:cNvPr>
          <p:cNvSpPr txBox="1">
            <a:spLocks/>
          </p:cNvSpPr>
          <p:nvPr/>
        </p:nvSpPr>
        <p:spPr bwMode="auto">
          <a:xfrm>
            <a:off x="1524000" y="436985"/>
            <a:ext cx="9144000" cy="4343400"/>
          </a:xfrm>
          <a:prstGeom prst="rect">
            <a:avLst/>
          </a:prstGeom>
          <a:noFill/>
          <a:ln w="9525">
            <a:noFill/>
            <a:miter lim="800000"/>
            <a:headEnd/>
            <a:tailEnd/>
          </a:ln>
        </p:spPr>
        <p:txBody>
          <a:bodyPr/>
          <a:lstStyle/>
          <a:p>
            <a:r>
              <a:rPr lang="en-US" sz="1400" b="1" dirty="0">
                <a:solidFill>
                  <a:srgbClr val="000000"/>
                </a:solidFill>
                <a:latin typeface="Calibri" panose="020F0502020204030204" pitchFamily="34" charset="0"/>
              </a:rPr>
              <a:t>While there is no single thing you can do that will guarantee a good night’s sleep, doing some or all of these will help you to improve your sleep. But you need patience as some of these can take a week or two before you see their benefits </a:t>
            </a:r>
            <a:endParaRPr lang="en-US" sz="1400" dirty="0">
              <a:solidFill>
                <a:srgbClr val="000000"/>
              </a:solidFill>
              <a:latin typeface="Calibri" panose="020F0502020204030204" pitchFamily="34" charset="0"/>
            </a:endParaRPr>
          </a:p>
          <a:p>
            <a:endParaRPr lang="en-US" sz="1400" dirty="0">
              <a:solidFill>
                <a:srgbClr val="000000"/>
              </a:solidFill>
              <a:latin typeface="Calibri" panose="020F0502020204030204" pitchFamily="34" charset="0"/>
            </a:endParaRPr>
          </a:p>
          <a:p>
            <a:r>
              <a:rPr lang="en-US" sz="1400" dirty="0">
                <a:solidFill>
                  <a:srgbClr val="000000"/>
                </a:solidFill>
                <a:latin typeface="Calibri" panose="020F0502020204030204" pitchFamily="34" charset="0"/>
              </a:rPr>
              <a:t>1) </a:t>
            </a:r>
            <a:r>
              <a:rPr lang="en-US" sz="1400" dirty="0" err="1">
                <a:solidFill>
                  <a:srgbClr val="000000"/>
                </a:solidFill>
                <a:latin typeface="Calibri" panose="020F0502020204030204" pitchFamily="34" charset="0"/>
              </a:rPr>
              <a:t>Maximise</a:t>
            </a:r>
            <a:r>
              <a:rPr lang="en-US" sz="1400" dirty="0">
                <a:solidFill>
                  <a:srgbClr val="000000"/>
                </a:solidFill>
                <a:latin typeface="Calibri" panose="020F0502020204030204" pitchFamily="34" charset="0"/>
              </a:rPr>
              <a:t> the time you spend in daylight during the day </a:t>
            </a:r>
          </a:p>
          <a:p>
            <a:endParaRPr lang="en-CA" sz="1400" dirty="0">
              <a:solidFill>
                <a:srgbClr val="000000"/>
              </a:solidFill>
              <a:latin typeface="Calibri" panose="020F0502020204030204" pitchFamily="34" charset="0"/>
            </a:endParaRPr>
          </a:p>
          <a:p>
            <a:r>
              <a:rPr lang="en-US" sz="1400" dirty="0">
                <a:solidFill>
                  <a:srgbClr val="000000"/>
                </a:solidFill>
                <a:latin typeface="Calibri" panose="020F0502020204030204" pitchFamily="34" charset="0"/>
              </a:rPr>
              <a:t>2) Increase your physical activity during the day </a:t>
            </a:r>
          </a:p>
          <a:p>
            <a:endParaRPr lang="en-CA" sz="1400" dirty="0">
              <a:solidFill>
                <a:srgbClr val="000000"/>
              </a:solidFill>
              <a:latin typeface="Calibri" panose="020F0502020204030204" pitchFamily="34" charset="0"/>
            </a:endParaRPr>
          </a:p>
          <a:p>
            <a:r>
              <a:rPr lang="en-US" sz="1400" dirty="0">
                <a:solidFill>
                  <a:srgbClr val="000000"/>
                </a:solidFill>
                <a:latin typeface="Calibri" panose="020F0502020204030204" pitchFamily="34" charset="0"/>
              </a:rPr>
              <a:t>3) Have a consistent bed time and bedtime routine </a:t>
            </a:r>
          </a:p>
          <a:p>
            <a:endParaRPr lang="en-CA" sz="1400" dirty="0">
              <a:solidFill>
                <a:srgbClr val="000000"/>
              </a:solidFill>
              <a:latin typeface="Calibri" panose="020F0502020204030204" pitchFamily="34" charset="0"/>
            </a:endParaRPr>
          </a:p>
          <a:p>
            <a:r>
              <a:rPr lang="en-US" sz="1400" dirty="0">
                <a:solidFill>
                  <a:srgbClr val="000000"/>
                </a:solidFill>
                <a:latin typeface="Calibri" panose="020F0502020204030204" pitchFamily="34" charset="0"/>
              </a:rPr>
              <a:t>4) Create a cool, comfortable sleep friendly environment, including your mattress &amp; pillows, and block out light and noise if it disturbs your sleep </a:t>
            </a:r>
          </a:p>
          <a:p>
            <a:endParaRPr lang="en-CA" sz="1400" dirty="0">
              <a:solidFill>
                <a:srgbClr val="000000"/>
              </a:solidFill>
              <a:latin typeface="Calibri" panose="020F0502020204030204" pitchFamily="34" charset="0"/>
            </a:endParaRPr>
          </a:p>
          <a:p>
            <a:r>
              <a:rPr lang="en-US" sz="1400" dirty="0">
                <a:solidFill>
                  <a:srgbClr val="000000"/>
                </a:solidFill>
                <a:latin typeface="Calibri" panose="020F0502020204030204" pitchFamily="34" charset="0"/>
              </a:rPr>
              <a:t>5) Avoid using electronic screens (blue light) in the bedroom or in the hour before bed </a:t>
            </a:r>
          </a:p>
          <a:p>
            <a:endParaRPr lang="en-CA" sz="1400" dirty="0">
              <a:solidFill>
                <a:srgbClr val="000000"/>
              </a:solidFill>
              <a:latin typeface="Calibri" panose="020F0502020204030204" pitchFamily="34" charset="0"/>
            </a:endParaRPr>
          </a:p>
          <a:p>
            <a:r>
              <a:rPr lang="en-US" sz="1400" dirty="0">
                <a:solidFill>
                  <a:srgbClr val="000000"/>
                </a:solidFill>
                <a:latin typeface="Calibri" panose="020F0502020204030204" pitchFamily="34" charset="0"/>
              </a:rPr>
              <a:t>6) Avoid caffeine, alcohol, large meals and strenuous physical activity in the 3 hours before bedtime </a:t>
            </a:r>
          </a:p>
          <a:p>
            <a:endParaRPr lang="en-CA" sz="1400" dirty="0">
              <a:solidFill>
                <a:srgbClr val="000000"/>
              </a:solidFill>
              <a:latin typeface="Calibri" panose="020F0502020204030204" pitchFamily="34" charset="0"/>
            </a:endParaRPr>
          </a:p>
          <a:p>
            <a:r>
              <a:rPr lang="en-US" sz="1400" dirty="0">
                <a:solidFill>
                  <a:srgbClr val="000000"/>
                </a:solidFill>
                <a:latin typeface="Calibri" panose="020F0502020204030204" pitchFamily="34" charset="0"/>
              </a:rPr>
              <a:t>7) Use simple relaxation exercises such as 4-7-8 just before bed. Breathe out and then breathe in through your nose as you count to 4, hold your breath and count to 7, and exhale and count to 8. Repeat this 3 times. </a:t>
            </a:r>
          </a:p>
          <a:p>
            <a:endParaRPr lang="en-CA" sz="1400" dirty="0">
              <a:solidFill>
                <a:srgbClr val="000000"/>
              </a:solidFill>
              <a:latin typeface="Calibri" panose="020F0502020204030204" pitchFamily="34" charset="0"/>
            </a:endParaRPr>
          </a:p>
          <a:p>
            <a:r>
              <a:rPr lang="en-US" sz="1400" dirty="0">
                <a:solidFill>
                  <a:srgbClr val="000000"/>
                </a:solidFill>
                <a:latin typeface="Calibri" panose="020F0502020204030204" pitchFamily="34" charset="0"/>
              </a:rPr>
              <a:t>8) Keep naps to a minimum – and for no more than 20 minutes </a:t>
            </a:r>
          </a:p>
          <a:p>
            <a:endParaRPr lang="en-CA" sz="1400" dirty="0">
              <a:solidFill>
                <a:srgbClr val="000000"/>
              </a:solidFill>
              <a:latin typeface="Calibri" panose="020F0502020204030204" pitchFamily="34" charset="0"/>
            </a:endParaRPr>
          </a:p>
          <a:p>
            <a:r>
              <a:rPr lang="en-US" sz="1400" dirty="0">
                <a:solidFill>
                  <a:srgbClr val="000000"/>
                </a:solidFill>
                <a:latin typeface="Calibri" panose="020F0502020204030204" pitchFamily="34" charset="0"/>
              </a:rPr>
              <a:t>9) If you can’t get to sleep don’t fight it. Get up and do something relaxing and return to bed when you’re feeling sleepy </a:t>
            </a:r>
          </a:p>
          <a:p>
            <a:endParaRPr lang="en-CA" sz="1400" dirty="0">
              <a:solidFill>
                <a:srgbClr val="000000"/>
              </a:solidFill>
              <a:latin typeface="Calibri" panose="020F0502020204030204" pitchFamily="34" charset="0"/>
            </a:endParaRPr>
          </a:p>
          <a:p>
            <a:r>
              <a:rPr lang="en-CA" sz="1400" dirty="0">
                <a:solidFill>
                  <a:srgbClr val="000000"/>
                </a:solidFill>
                <a:latin typeface="Calibri" panose="020F0502020204030204" pitchFamily="34" charset="0"/>
              </a:rPr>
              <a:t>10) Eat 2 kiwi fruits before bedtime </a:t>
            </a:r>
          </a:p>
          <a:p>
            <a:endParaRPr lang="en-CA" sz="1400" dirty="0">
              <a:solidFill>
                <a:srgbClr val="000000"/>
              </a:solidFill>
              <a:latin typeface="Calibri" panose="020F0502020204030204" pitchFamily="34" charset="0"/>
            </a:endParaRPr>
          </a:p>
          <a:p>
            <a:r>
              <a:rPr lang="en-US" sz="1400" dirty="0">
                <a:solidFill>
                  <a:srgbClr val="000000"/>
                </a:solidFill>
                <a:latin typeface="Calibri" panose="020F0502020204030204" pitchFamily="34" charset="0"/>
              </a:rPr>
              <a:t>11) Use </a:t>
            </a:r>
            <a:r>
              <a:rPr lang="en-US" sz="1400" b="1" dirty="0">
                <a:solidFill>
                  <a:srgbClr val="000000"/>
                </a:solidFill>
                <a:latin typeface="Calibri" panose="020F0502020204030204" pitchFamily="34" charset="0"/>
              </a:rPr>
              <a:t>pre</a:t>
            </a:r>
            <a:r>
              <a:rPr lang="en-US" sz="1400" dirty="0">
                <a:solidFill>
                  <a:srgbClr val="000000"/>
                </a:solidFill>
                <a:latin typeface="Calibri" panose="020F0502020204030204" pitchFamily="34" charset="0"/>
              </a:rPr>
              <a:t>biotics (during the day) – foods that contain them it (onions, leeks, garlic, green bananas, apples, oats, flax seeds, asparagus, Jerusalem artichokes) or capsules </a:t>
            </a:r>
          </a:p>
          <a:p>
            <a:endParaRPr lang="en-CA" sz="1400" dirty="0">
              <a:solidFill>
                <a:srgbClr val="000000"/>
              </a:solidFill>
              <a:latin typeface="Calibri" panose="020F0502020204030204" pitchFamily="34" charset="0"/>
            </a:endParaRPr>
          </a:p>
          <a:p>
            <a:r>
              <a:rPr lang="en-US" sz="1400" b="1" dirty="0">
                <a:solidFill>
                  <a:srgbClr val="000000"/>
                </a:solidFill>
                <a:latin typeface="Calibri" panose="020F0502020204030204" pitchFamily="34" charset="0"/>
              </a:rPr>
              <a:t>MAKE SLEEP A PRIORITY IN YOUR LIFE AND ADJUST YOUR OTHER ROUTINES WHERE NECESSARY. DON’T ALWAYS SACRIFICE SLEEP TO ENABLE YOU TO MEET YOUR OTHER COMMITMENTS </a:t>
            </a:r>
            <a:endParaRPr lang="en-US" sz="1400" kern="0" dirty="0">
              <a:solidFill>
                <a:srgbClr val="000000"/>
              </a:solidFill>
              <a:latin typeface="Arial"/>
              <a:ea typeface="ＭＳ Ｐゴシック" charset="-128"/>
              <a:cs typeface="ＭＳ Ｐゴシック" charset="-128"/>
            </a:endParaRPr>
          </a:p>
        </p:txBody>
      </p:sp>
    </p:spTree>
    <p:extLst>
      <p:ext uri="{BB962C8B-B14F-4D97-AF65-F5344CB8AC3E}">
        <p14:creationId xmlns:p14="http://schemas.microsoft.com/office/powerpoint/2010/main" val="4248279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578</Words>
  <Application>Microsoft Office PowerPoint</Application>
  <PresentationFormat>Widescreen</PresentationFormat>
  <Paragraphs>66</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Trebuchet MS</vt:lpstr>
      <vt:lpstr>Wingdings</vt:lpstr>
      <vt:lpstr>Office Theme</vt:lpstr>
      <vt:lpstr>                                                              </vt:lpstr>
      <vt:lpstr>Web Sites providing lists of free Sleep apps</vt:lpstr>
      <vt:lpstr>PowerPoint Presentation</vt:lpstr>
      <vt:lpstr>PowerPoint Presentation</vt:lpstr>
      <vt:lpstr>PowerPoint Presentation</vt:lpstr>
      <vt:lpstr>PowerPoint Presentation</vt:lpstr>
      <vt:lpstr>PowerPoint Presentation</vt:lpstr>
      <vt:lpstr>PowerPoint Presentation</vt:lpstr>
    </vt:vector>
  </TitlesOfParts>
  <Company>Hamilton Family Health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Nick Kates</dc:creator>
  <cp:lastModifiedBy>Deanne McKay</cp:lastModifiedBy>
  <cp:revision>1</cp:revision>
  <dcterms:created xsi:type="dcterms:W3CDTF">2023-11-06T00:36:28Z</dcterms:created>
  <dcterms:modified xsi:type="dcterms:W3CDTF">2023-11-06T14:18:26Z</dcterms:modified>
</cp:coreProperties>
</file>