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860" r:id="rId4"/>
  </p:sldMasterIdLst>
  <p:notesMasterIdLst>
    <p:notesMasterId r:id="rId72"/>
  </p:notesMasterIdLst>
  <p:handoutMasterIdLst>
    <p:handoutMasterId r:id="rId73"/>
  </p:handoutMasterIdLst>
  <p:sldIdLst>
    <p:sldId id="256" r:id="rId5"/>
    <p:sldId id="258" r:id="rId6"/>
    <p:sldId id="340" r:id="rId7"/>
    <p:sldId id="710" r:id="rId8"/>
    <p:sldId id="711" r:id="rId9"/>
    <p:sldId id="641" r:id="rId10"/>
    <p:sldId id="642" r:id="rId11"/>
    <p:sldId id="694" r:id="rId12"/>
    <p:sldId id="687" r:id="rId13"/>
    <p:sldId id="267" r:id="rId14"/>
    <p:sldId id="384" r:id="rId15"/>
    <p:sldId id="385" r:id="rId16"/>
    <p:sldId id="270" r:id="rId17"/>
    <p:sldId id="712" r:id="rId18"/>
    <p:sldId id="713" r:id="rId19"/>
    <p:sldId id="686" r:id="rId20"/>
    <p:sldId id="376" r:id="rId21"/>
    <p:sldId id="645" r:id="rId22"/>
    <p:sldId id="644" r:id="rId23"/>
    <p:sldId id="702" r:id="rId24"/>
    <p:sldId id="649" r:id="rId25"/>
    <p:sldId id="695" r:id="rId26"/>
    <p:sldId id="469" r:id="rId27"/>
    <p:sldId id="709" r:id="rId28"/>
    <p:sldId id="704" r:id="rId29"/>
    <p:sldId id="703" r:id="rId30"/>
    <p:sldId id="705" r:id="rId31"/>
    <p:sldId id="706" r:id="rId32"/>
    <p:sldId id="707" r:id="rId33"/>
    <p:sldId id="708" r:id="rId34"/>
    <p:sldId id="685" r:id="rId35"/>
    <p:sldId id="659" r:id="rId36"/>
    <p:sldId id="660" r:id="rId37"/>
    <p:sldId id="661" r:id="rId38"/>
    <p:sldId id="662" r:id="rId39"/>
    <p:sldId id="654" r:id="rId40"/>
    <p:sldId id="697" r:id="rId41"/>
    <p:sldId id="266" r:id="rId42"/>
    <p:sldId id="664" r:id="rId43"/>
    <p:sldId id="665" r:id="rId44"/>
    <p:sldId id="466" r:id="rId45"/>
    <p:sldId id="372" r:id="rId46"/>
    <p:sldId id="467" r:id="rId47"/>
    <p:sldId id="666" r:id="rId48"/>
    <p:sldId id="468" r:id="rId49"/>
    <p:sldId id="690" r:id="rId50"/>
    <p:sldId id="667" r:id="rId51"/>
    <p:sldId id="264" r:id="rId52"/>
    <p:sldId id="688" r:id="rId53"/>
    <p:sldId id="668" r:id="rId54"/>
    <p:sldId id="673" r:id="rId55"/>
    <p:sldId id="669" r:id="rId56"/>
    <p:sldId id="698" r:id="rId57"/>
    <p:sldId id="676" r:id="rId58"/>
    <p:sldId id="677" r:id="rId59"/>
    <p:sldId id="678" r:id="rId60"/>
    <p:sldId id="700" r:id="rId61"/>
    <p:sldId id="699" r:id="rId62"/>
    <p:sldId id="701" r:id="rId63"/>
    <p:sldId id="681" r:id="rId64"/>
    <p:sldId id="682" r:id="rId65"/>
    <p:sldId id="683" r:id="rId66"/>
    <p:sldId id="684" r:id="rId67"/>
    <p:sldId id="691" r:id="rId68"/>
    <p:sldId id="692" r:id="rId69"/>
    <p:sldId id="347" r:id="rId70"/>
    <p:sldId id="689" r:id="rId71"/>
  </p:sldIdLst>
  <p:sldSz cx="9144000" cy="5143500" type="screen16x9"/>
  <p:notesSz cx="6858000" cy="9144000"/>
  <p:defaultTextStyle>
    <a:defPPr>
      <a:defRPr lang="fr-FR"/>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46D0485-818D-16A8-2330-7746753AB57C}" name="Louise Champagne" initials="LC" userId="S::chal3005@usherbrooke.ca::37b5917d-8b96-4c97-9e49-059750cbc1ee"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DEFE9"/>
    <a:srgbClr val="B6BAAF"/>
    <a:srgbClr val="805286"/>
    <a:srgbClr val="B45E2F"/>
    <a:srgbClr val="E6E4D8"/>
    <a:srgbClr val="E6EFCE"/>
    <a:srgbClr val="000000"/>
    <a:srgbClr val="149B9C"/>
    <a:srgbClr val="0049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178"/>
    <p:restoredTop sz="72129"/>
  </p:normalViewPr>
  <p:slideViewPr>
    <p:cSldViewPr>
      <p:cViewPr varScale="1">
        <p:scale>
          <a:sx n="57" d="100"/>
          <a:sy n="57" d="100"/>
        </p:scale>
        <p:origin x="796" y="40"/>
      </p:cViewPr>
      <p:guideLst>
        <p:guide orient="horz" pos="1620"/>
        <p:guide pos="2880"/>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99" d="100"/>
          <a:sy n="99" d="100"/>
        </p:scale>
        <p:origin x="3064"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handoutMaster" Target="handoutMasters/handoutMaster1.xml"/><Relationship Id="rId78"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CC496B-5524-4F28-B904-A046CADAA017}" type="doc">
      <dgm:prSet loTypeId="urn:microsoft.com/office/officeart/2008/layout/LinedList" loCatId="list" qsTypeId="urn:microsoft.com/office/officeart/2005/8/quickstyle/simple5" qsCatId="simple" csTypeId="urn:microsoft.com/office/officeart/2005/8/colors/accent0_1" csCatId="mainScheme" phldr="1"/>
      <dgm:spPr/>
      <dgm:t>
        <a:bodyPr/>
        <a:lstStyle/>
        <a:p>
          <a:endParaRPr lang="en-US"/>
        </a:p>
      </dgm:t>
    </dgm:pt>
    <dgm:pt modelId="{EC1EBE12-125B-48B2-B1BB-2490CEF0C06B}">
      <dgm:prSet/>
      <dgm:spPr/>
      <dgm:t>
        <a:bodyPr/>
        <a:lstStyle/>
        <a:p>
          <a:r>
            <a:rPr lang="fr-FR" b="1" dirty="0"/>
            <a:t>Rotation des superviseurs </a:t>
          </a:r>
        </a:p>
        <a:p>
          <a:r>
            <a:rPr lang="fr-FR" b="0" dirty="0"/>
            <a:t>Résultat: on travaille rarement 2x avec le même étudiant!</a:t>
          </a:r>
          <a:endParaRPr lang="en-US" b="1" dirty="0"/>
        </a:p>
      </dgm:t>
    </dgm:pt>
    <dgm:pt modelId="{3DBA20CA-E09B-4FB2-987F-95ACD1DF29DB}" type="parTrans" cxnId="{DDB8953F-7869-4829-A887-CF840097CA8E}">
      <dgm:prSet/>
      <dgm:spPr/>
      <dgm:t>
        <a:bodyPr/>
        <a:lstStyle/>
        <a:p>
          <a:endParaRPr lang="en-US"/>
        </a:p>
      </dgm:t>
    </dgm:pt>
    <dgm:pt modelId="{92CB42C3-76D4-4877-92B0-2907F8358D7C}" type="sibTrans" cxnId="{DDB8953F-7869-4829-A887-CF840097CA8E}">
      <dgm:prSet/>
      <dgm:spPr/>
      <dgm:t>
        <a:bodyPr/>
        <a:lstStyle/>
        <a:p>
          <a:endParaRPr lang="en-US"/>
        </a:p>
      </dgm:t>
    </dgm:pt>
    <dgm:pt modelId="{20607ACA-65A9-48E7-B9F8-B9D08E0E098A}">
      <dgm:prSet/>
      <dgm:spPr/>
      <dgm:t>
        <a:bodyPr/>
        <a:lstStyle/>
        <a:p>
          <a:r>
            <a:rPr lang="fr-FR" b="1" dirty="0"/>
            <a:t>Environnement particulier de l’hôpital</a:t>
          </a:r>
        </a:p>
        <a:p>
          <a:r>
            <a:rPr lang="fr-FR" b="0" dirty="0"/>
            <a:t>Pression sur le débit, impression que l’étudiant nous ralentit</a:t>
          </a:r>
          <a:endParaRPr lang="en-US" b="1" dirty="0"/>
        </a:p>
      </dgm:t>
    </dgm:pt>
    <dgm:pt modelId="{A8FB3C0E-61CC-4B4A-AFCF-684228C037A9}" type="parTrans" cxnId="{7B85E6E4-4D98-4C9B-BBEA-2D701FB17772}">
      <dgm:prSet/>
      <dgm:spPr/>
      <dgm:t>
        <a:bodyPr/>
        <a:lstStyle/>
        <a:p>
          <a:endParaRPr lang="en-US"/>
        </a:p>
      </dgm:t>
    </dgm:pt>
    <dgm:pt modelId="{2AD8151D-6379-4EDC-AABA-8155D879D7F1}" type="sibTrans" cxnId="{7B85E6E4-4D98-4C9B-BBEA-2D701FB17772}">
      <dgm:prSet/>
      <dgm:spPr/>
      <dgm:t>
        <a:bodyPr/>
        <a:lstStyle/>
        <a:p>
          <a:endParaRPr lang="en-US"/>
        </a:p>
      </dgm:t>
    </dgm:pt>
    <dgm:pt modelId="{5FE4ADE8-B3ED-4C8B-AF40-D095192BCD68}">
      <dgm:prSet/>
      <dgm:spPr/>
      <dgm:t>
        <a:bodyPr/>
        <a:lstStyle/>
        <a:p>
          <a:r>
            <a:rPr lang="fr-FR" b="1" dirty="0"/>
            <a:t>Préoccupation face à la sécurité des patients </a:t>
          </a:r>
        </a:p>
        <a:p>
          <a:r>
            <a:rPr lang="fr-FR" b="0" dirty="0"/>
            <a:t>Certains malades trop instables pour permettre de la supervision</a:t>
          </a:r>
          <a:endParaRPr lang="en-US" b="1" dirty="0"/>
        </a:p>
      </dgm:t>
    </dgm:pt>
    <dgm:pt modelId="{2FF18E1F-04FA-47A4-87BE-58465CFE27ED}" type="parTrans" cxnId="{4226CE43-AC09-47ED-8907-8DFE471791BF}">
      <dgm:prSet/>
      <dgm:spPr/>
      <dgm:t>
        <a:bodyPr/>
        <a:lstStyle/>
        <a:p>
          <a:endParaRPr lang="en-US"/>
        </a:p>
      </dgm:t>
    </dgm:pt>
    <dgm:pt modelId="{7AA630B1-DD49-49B6-880C-EB96BFDF0CDD}" type="sibTrans" cxnId="{4226CE43-AC09-47ED-8907-8DFE471791BF}">
      <dgm:prSet/>
      <dgm:spPr/>
      <dgm:t>
        <a:bodyPr/>
        <a:lstStyle/>
        <a:p>
          <a:endParaRPr lang="en-US"/>
        </a:p>
      </dgm:t>
    </dgm:pt>
    <dgm:pt modelId="{FE44372C-6E64-46C2-8107-7BAC762C6D59}">
      <dgm:prSet/>
      <dgm:spPr/>
      <dgm:t>
        <a:bodyPr/>
        <a:lstStyle/>
        <a:p>
          <a:r>
            <a:rPr lang="fr-FR" b="1" dirty="0"/>
            <a:t>Souci de former de futurs médecins compétents </a:t>
          </a:r>
        </a:p>
        <a:p>
          <a:r>
            <a:rPr lang="en-US" b="0" dirty="0"/>
            <a:t>Temps </a:t>
          </a:r>
          <a:r>
            <a:rPr lang="en-US" b="0" dirty="0" err="1"/>
            <a:t>limité</a:t>
          </a:r>
          <a:endParaRPr lang="en-US" b="1" dirty="0"/>
        </a:p>
      </dgm:t>
    </dgm:pt>
    <dgm:pt modelId="{2B8DB498-C2F3-4B9C-A424-C84146BBA862}" type="parTrans" cxnId="{7C895179-6E00-48AB-918D-C0E89C8D73A6}">
      <dgm:prSet/>
      <dgm:spPr/>
      <dgm:t>
        <a:bodyPr/>
        <a:lstStyle/>
        <a:p>
          <a:endParaRPr lang="en-US"/>
        </a:p>
      </dgm:t>
    </dgm:pt>
    <dgm:pt modelId="{B35D06BD-4C0B-4C71-87C8-1D6C701A1B0F}" type="sibTrans" cxnId="{7C895179-6E00-48AB-918D-C0E89C8D73A6}">
      <dgm:prSet/>
      <dgm:spPr/>
      <dgm:t>
        <a:bodyPr/>
        <a:lstStyle/>
        <a:p>
          <a:endParaRPr lang="en-US"/>
        </a:p>
      </dgm:t>
    </dgm:pt>
    <dgm:pt modelId="{AA635AB8-5778-184E-882E-2E3EABB0F891}" type="pres">
      <dgm:prSet presAssocID="{60CC496B-5524-4F28-B904-A046CADAA017}" presName="vert0" presStyleCnt="0">
        <dgm:presLayoutVars>
          <dgm:dir/>
          <dgm:animOne val="branch"/>
          <dgm:animLvl val="lvl"/>
        </dgm:presLayoutVars>
      </dgm:prSet>
      <dgm:spPr/>
    </dgm:pt>
    <dgm:pt modelId="{4229E676-2BF7-0645-8C82-CACCAF1C196C}" type="pres">
      <dgm:prSet presAssocID="{EC1EBE12-125B-48B2-B1BB-2490CEF0C06B}" presName="thickLine" presStyleLbl="alignNode1" presStyleIdx="0" presStyleCnt="4"/>
      <dgm:spPr/>
    </dgm:pt>
    <dgm:pt modelId="{CCC870A7-13D3-804E-BEC6-2AE7DD369DFF}" type="pres">
      <dgm:prSet presAssocID="{EC1EBE12-125B-48B2-B1BB-2490CEF0C06B}" presName="horz1" presStyleCnt="0"/>
      <dgm:spPr/>
    </dgm:pt>
    <dgm:pt modelId="{909E8136-E167-4E44-ADB5-CF3B0D18844D}" type="pres">
      <dgm:prSet presAssocID="{EC1EBE12-125B-48B2-B1BB-2490CEF0C06B}" presName="tx1" presStyleLbl="revTx" presStyleIdx="0" presStyleCnt="4"/>
      <dgm:spPr/>
    </dgm:pt>
    <dgm:pt modelId="{95AF9DF6-03BA-3A45-B30D-B8354C1C9B00}" type="pres">
      <dgm:prSet presAssocID="{EC1EBE12-125B-48B2-B1BB-2490CEF0C06B}" presName="vert1" presStyleCnt="0"/>
      <dgm:spPr/>
    </dgm:pt>
    <dgm:pt modelId="{7EEE556B-64B4-C841-86D7-8F880A95D91B}" type="pres">
      <dgm:prSet presAssocID="{20607ACA-65A9-48E7-B9F8-B9D08E0E098A}" presName="thickLine" presStyleLbl="alignNode1" presStyleIdx="1" presStyleCnt="4"/>
      <dgm:spPr/>
    </dgm:pt>
    <dgm:pt modelId="{691E859D-0D1C-D042-8C31-05828B750C7F}" type="pres">
      <dgm:prSet presAssocID="{20607ACA-65A9-48E7-B9F8-B9D08E0E098A}" presName="horz1" presStyleCnt="0"/>
      <dgm:spPr/>
    </dgm:pt>
    <dgm:pt modelId="{65B63E76-1E48-2A45-9B8C-E4050821D1C8}" type="pres">
      <dgm:prSet presAssocID="{20607ACA-65A9-48E7-B9F8-B9D08E0E098A}" presName="tx1" presStyleLbl="revTx" presStyleIdx="1" presStyleCnt="4"/>
      <dgm:spPr/>
    </dgm:pt>
    <dgm:pt modelId="{E853E459-8EF4-1348-ADB9-CBE2ED7F9840}" type="pres">
      <dgm:prSet presAssocID="{20607ACA-65A9-48E7-B9F8-B9D08E0E098A}" presName="vert1" presStyleCnt="0"/>
      <dgm:spPr/>
    </dgm:pt>
    <dgm:pt modelId="{F78D0211-A309-5645-86E3-3D602F91F3A5}" type="pres">
      <dgm:prSet presAssocID="{5FE4ADE8-B3ED-4C8B-AF40-D095192BCD68}" presName="thickLine" presStyleLbl="alignNode1" presStyleIdx="2" presStyleCnt="4"/>
      <dgm:spPr/>
    </dgm:pt>
    <dgm:pt modelId="{2A603AA5-72EE-5545-91B1-24A249696402}" type="pres">
      <dgm:prSet presAssocID="{5FE4ADE8-B3ED-4C8B-AF40-D095192BCD68}" presName="horz1" presStyleCnt="0"/>
      <dgm:spPr/>
    </dgm:pt>
    <dgm:pt modelId="{F4C1CD02-198B-5443-8A53-4C8F4215D121}" type="pres">
      <dgm:prSet presAssocID="{5FE4ADE8-B3ED-4C8B-AF40-D095192BCD68}" presName="tx1" presStyleLbl="revTx" presStyleIdx="2" presStyleCnt="4"/>
      <dgm:spPr/>
    </dgm:pt>
    <dgm:pt modelId="{A1D1412D-8E8B-EE4D-AC1F-BE6BF53857DE}" type="pres">
      <dgm:prSet presAssocID="{5FE4ADE8-B3ED-4C8B-AF40-D095192BCD68}" presName="vert1" presStyleCnt="0"/>
      <dgm:spPr/>
    </dgm:pt>
    <dgm:pt modelId="{C81C09B3-BD33-E645-84A9-A37CF89C93A7}" type="pres">
      <dgm:prSet presAssocID="{FE44372C-6E64-46C2-8107-7BAC762C6D59}" presName="thickLine" presStyleLbl="alignNode1" presStyleIdx="3" presStyleCnt="4"/>
      <dgm:spPr/>
    </dgm:pt>
    <dgm:pt modelId="{D09DE480-963E-1D43-A766-36253107E237}" type="pres">
      <dgm:prSet presAssocID="{FE44372C-6E64-46C2-8107-7BAC762C6D59}" presName="horz1" presStyleCnt="0"/>
      <dgm:spPr/>
    </dgm:pt>
    <dgm:pt modelId="{DB80C9A5-E4F4-6246-BAD0-613120BD805F}" type="pres">
      <dgm:prSet presAssocID="{FE44372C-6E64-46C2-8107-7BAC762C6D59}" presName="tx1" presStyleLbl="revTx" presStyleIdx="3" presStyleCnt="4"/>
      <dgm:spPr/>
    </dgm:pt>
    <dgm:pt modelId="{3172FB52-1BBE-9C41-AE79-3F658BB15950}" type="pres">
      <dgm:prSet presAssocID="{FE44372C-6E64-46C2-8107-7BAC762C6D59}" presName="vert1" presStyleCnt="0"/>
      <dgm:spPr/>
    </dgm:pt>
  </dgm:ptLst>
  <dgm:cxnLst>
    <dgm:cxn modelId="{12652E36-9501-6F4B-B842-4CB55B169486}" type="presOf" srcId="{20607ACA-65A9-48E7-B9F8-B9D08E0E098A}" destId="{65B63E76-1E48-2A45-9B8C-E4050821D1C8}" srcOrd="0" destOrd="0" presId="urn:microsoft.com/office/officeart/2008/layout/LinedList"/>
    <dgm:cxn modelId="{DDB8953F-7869-4829-A887-CF840097CA8E}" srcId="{60CC496B-5524-4F28-B904-A046CADAA017}" destId="{EC1EBE12-125B-48B2-B1BB-2490CEF0C06B}" srcOrd="0" destOrd="0" parTransId="{3DBA20CA-E09B-4FB2-987F-95ACD1DF29DB}" sibTransId="{92CB42C3-76D4-4877-92B0-2907F8358D7C}"/>
    <dgm:cxn modelId="{4226CE43-AC09-47ED-8907-8DFE471791BF}" srcId="{60CC496B-5524-4F28-B904-A046CADAA017}" destId="{5FE4ADE8-B3ED-4C8B-AF40-D095192BCD68}" srcOrd="2" destOrd="0" parTransId="{2FF18E1F-04FA-47A4-87BE-58465CFE27ED}" sibTransId="{7AA630B1-DD49-49B6-880C-EB96BFDF0CDD}"/>
    <dgm:cxn modelId="{7C895179-6E00-48AB-918D-C0E89C8D73A6}" srcId="{60CC496B-5524-4F28-B904-A046CADAA017}" destId="{FE44372C-6E64-46C2-8107-7BAC762C6D59}" srcOrd="3" destOrd="0" parTransId="{2B8DB498-C2F3-4B9C-A424-C84146BBA862}" sibTransId="{B35D06BD-4C0B-4C71-87C8-1D6C701A1B0F}"/>
    <dgm:cxn modelId="{9ADD29AD-A056-0C40-8809-77621327CE86}" type="presOf" srcId="{60CC496B-5524-4F28-B904-A046CADAA017}" destId="{AA635AB8-5778-184E-882E-2E3EABB0F891}" srcOrd="0" destOrd="0" presId="urn:microsoft.com/office/officeart/2008/layout/LinedList"/>
    <dgm:cxn modelId="{0FB7E9C5-9FB9-3D48-B46C-79E08AA8B3AC}" type="presOf" srcId="{5FE4ADE8-B3ED-4C8B-AF40-D095192BCD68}" destId="{F4C1CD02-198B-5443-8A53-4C8F4215D121}" srcOrd="0" destOrd="0" presId="urn:microsoft.com/office/officeart/2008/layout/LinedList"/>
    <dgm:cxn modelId="{F8B350D5-EA43-DD40-BD3A-9AA209D4E62F}" type="presOf" srcId="{FE44372C-6E64-46C2-8107-7BAC762C6D59}" destId="{DB80C9A5-E4F4-6246-BAD0-613120BD805F}" srcOrd="0" destOrd="0" presId="urn:microsoft.com/office/officeart/2008/layout/LinedList"/>
    <dgm:cxn modelId="{561E7AE2-106E-8046-B729-C5CCC1CCFACF}" type="presOf" srcId="{EC1EBE12-125B-48B2-B1BB-2490CEF0C06B}" destId="{909E8136-E167-4E44-ADB5-CF3B0D18844D}" srcOrd="0" destOrd="0" presId="urn:microsoft.com/office/officeart/2008/layout/LinedList"/>
    <dgm:cxn modelId="{7B85E6E4-4D98-4C9B-BBEA-2D701FB17772}" srcId="{60CC496B-5524-4F28-B904-A046CADAA017}" destId="{20607ACA-65A9-48E7-B9F8-B9D08E0E098A}" srcOrd="1" destOrd="0" parTransId="{A8FB3C0E-61CC-4B4A-AFCF-684228C037A9}" sibTransId="{2AD8151D-6379-4EDC-AABA-8155D879D7F1}"/>
    <dgm:cxn modelId="{D81B26FD-2D57-9141-969C-B137C2E396CF}" type="presParOf" srcId="{AA635AB8-5778-184E-882E-2E3EABB0F891}" destId="{4229E676-2BF7-0645-8C82-CACCAF1C196C}" srcOrd="0" destOrd="0" presId="urn:microsoft.com/office/officeart/2008/layout/LinedList"/>
    <dgm:cxn modelId="{0109D152-17CF-DE45-AC9C-D801646FCB79}" type="presParOf" srcId="{AA635AB8-5778-184E-882E-2E3EABB0F891}" destId="{CCC870A7-13D3-804E-BEC6-2AE7DD369DFF}" srcOrd="1" destOrd="0" presId="urn:microsoft.com/office/officeart/2008/layout/LinedList"/>
    <dgm:cxn modelId="{A3D917FD-2602-7F4E-A6E9-737AB2BE3F6C}" type="presParOf" srcId="{CCC870A7-13D3-804E-BEC6-2AE7DD369DFF}" destId="{909E8136-E167-4E44-ADB5-CF3B0D18844D}" srcOrd="0" destOrd="0" presId="urn:microsoft.com/office/officeart/2008/layout/LinedList"/>
    <dgm:cxn modelId="{6F994746-A234-434B-BBC9-1B89CBF5BB5B}" type="presParOf" srcId="{CCC870A7-13D3-804E-BEC6-2AE7DD369DFF}" destId="{95AF9DF6-03BA-3A45-B30D-B8354C1C9B00}" srcOrd="1" destOrd="0" presId="urn:microsoft.com/office/officeart/2008/layout/LinedList"/>
    <dgm:cxn modelId="{3579F905-0A81-3C47-9782-863A54794871}" type="presParOf" srcId="{AA635AB8-5778-184E-882E-2E3EABB0F891}" destId="{7EEE556B-64B4-C841-86D7-8F880A95D91B}" srcOrd="2" destOrd="0" presId="urn:microsoft.com/office/officeart/2008/layout/LinedList"/>
    <dgm:cxn modelId="{454842DC-3A32-C945-8C59-AECF423FDC7F}" type="presParOf" srcId="{AA635AB8-5778-184E-882E-2E3EABB0F891}" destId="{691E859D-0D1C-D042-8C31-05828B750C7F}" srcOrd="3" destOrd="0" presId="urn:microsoft.com/office/officeart/2008/layout/LinedList"/>
    <dgm:cxn modelId="{A23CAA0D-582B-3648-881F-2F262269F441}" type="presParOf" srcId="{691E859D-0D1C-D042-8C31-05828B750C7F}" destId="{65B63E76-1E48-2A45-9B8C-E4050821D1C8}" srcOrd="0" destOrd="0" presId="urn:microsoft.com/office/officeart/2008/layout/LinedList"/>
    <dgm:cxn modelId="{780A6B63-8397-DC44-801C-142F6E218BC9}" type="presParOf" srcId="{691E859D-0D1C-D042-8C31-05828B750C7F}" destId="{E853E459-8EF4-1348-ADB9-CBE2ED7F9840}" srcOrd="1" destOrd="0" presId="urn:microsoft.com/office/officeart/2008/layout/LinedList"/>
    <dgm:cxn modelId="{DA5B3FA8-61D4-B042-A472-177C8EA15A2B}" type="presParOf" srcId="{AA635AB8-5778-184E-882E-2E3EABB0F891}" destId="{F78D0211-A309-5645-86E3-3D602F91F3A5}" srcOrd="4" destOrd="0" presId="urn:microsoft.com/office/officeart/2008/layout/LinedList"/>
    <dgm:cxn modelId="{B9B4084B-E5FC-AF4D-88DE-3648CFD556A9}" type="presParOf" srcId="{AA635AB8-5778-184E-882E-2E3EABB0F891}" destId="{2A603AA5-72EE-5545-91B1-24A249696402}" srcOrd="5" destOrd="0" presId="urn:microsoft.com/office/officeart/2008/layout/LinedList"/>
    <dgm:cxn modelId="{878ED668-F27B-3E4C-A467-7FC2B2BDFF78}" type="presParOf" srcId="{2A603AA5-72EE-5545-91B1-24A249696402}" destId="{F4C1CD02-198B-5443-8A53-4C8F4215D121}" srcOrd="0" destOrd="0" presId="urn:microsoft.com/office/officeart/2008/layout/LinedList"/>
    <dgm:cxn modelId="{3640D3AA-E71D-6A48-AC37-096D874C5D41}" type="presParOf" srcId="{2A603AA5-72EE-5545-91B1-24A249696402}" destId="{A1D1412D-8E8B-EE4D-AC1F-BE6BF53857DE}" srcOrd="1" destOrd="0" presId="urn:microsoft.com/office/officeart/2008/layout/LinedList"/>
    <dgm:cxn modelId="{C6BAF5C4-D86C-7349-B933-B02C263BE088}" type="presParOf" srcId="{AA635AB8-5778-184E-882E-2E3EABB0F891}" destId="{C81C09B3-BD33-E645-84A9-A37CF89C93A7}" srcOrd="6" destOrd="0" presId="urn:microsoft.com/office/officeart/2008/layout/LinedList"/>
    <dgm:cxn modelId="{E35B5E42-6DCE-EF45-993F-04CB41C076E0}" type="presParOf" srcId="{AA635AB8-5778-184E-882E-2E3EABB0F891}" destId="{D09DE480-963E-1D43-A766-36253107E237}" srcOrd="7" destOrd="0" presId="urn:microsoft.com/office/officeart/2008/layout/LinedList"/>
    <dgm:cxn modelId="{2A03EDAA-5EC7-4844-86CA-DDCAD57EB6BB}" type="presParOf" srcId="{D09DE480-963E-1D43-A766-36253107E237}" destId="{DB80C9A5-E4F4-6246-BAD0-613120BD805F}" srcOrd="0" destOrd="0" presId="urn:microsoft.com/office/officeart/2008/layout/LinedList"/>
    <dgm:cxn modelId="{7FD2E2D0-C49D-3441-A669-904C5399945E}" type="presParOf" srcId="{D09DE480-963E-1D43-A766-36253107E237}" destId="{3172FB52-1BBE-9C41-AE79-3F658BB15950}"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B3714EE-8494-544C-B834-A3F440CCD025}" type="doc">
      <dgm:prSet loTypeId="urn:microsoft.com/office/officeart/2005/8/layout/hierarchy2" loCatId="" qsTypeId="urn:microsoft.com/office/officeart/2005/8/quickstyle/simple1" qsCatId="simple" csTypeId="urn:microsoft.com/office/officeart/2005/8/colors/accent1_2" csCatId="accent1" phldr="1"/>
      <dgm:spPr/>
      <dgm:t>
        <a:bodyPr/>
        <a:lstStyle/>
        <a:p>
          <a:endParaRPr lang="fr-CA"/>
        </a:p>
      </dgm:t>
    </dgm:pt>
    <dgm:pt modelId="{6F87BA87-265E-8E4B-995E-2C56FB73864C}">
      <dgm:prSet phldrT="[Texte]"/>
      <dgm:spPr/>
      <dgm:t>
        <a:bodyPr/>
        <a:lstStyle/>
        <a:p>
          <a:r>
            <a:rPr lang="fr-CA" dirty="0">
              <a:solidFill>
                <a:schemeClr val="tx1"/>
              </a:solidFill>
            </a:rPr>
            <a:t>DRS atypique</a:t>
          </a:r>
        </a:p>
      </dgm:t>
    </dgm:pt>
    <dgm:pt modelId="{85348564-0565-9E48-99E6-DF5E12A8D02A}" type="parTrans" cxnId="{6F563810-2BB5-134A-A3BB-E167F0E69396}">
      <dgm:prSet/>
      <dgm:spPr/>
      <dgm:t>
        <a:bodyPr/>
        <a:lstStyle/>
        <a:p>
          <a:endParaRPr lang="fr-CA"/>
        </a:p>
      </dgm:t>
    </dgm:pt>
    <dgm:pt modelId="{AA0F0B65-EBBF-FC46-BAF7-0C7607FD5D51}" type="sibTrans" cxnId="{6F563810-2BB5-134A-A3BB-E167F0E69396}">
      <dgm:prSet/>
      <dgm:spPr/>
      <dgm:t>
        <a:bodyPr/>
        <a:lstStyle/>
        <a:p>
          <a:endParaRPr lang="fr-CA"/>
        </a:p>
      </dgm:t>
    </dgm:pt>
    <dgm:pt modelId="{166067B8-E4A3-7E4D-BB8E-6B301CBDADCE}">
      <dgm:prSet phldrT="[Texte]"/>
      <dgm:spPr/>
      <dgm:t>
        <a:bodyPr/>
        <a:lstStyle/>
        <a:p>
          <a:r>
            <a:rPr lang="fr-CA" dirty="0" err="1">
              <a:solidFill>
                <a:schemeClr val="tx1"/>
              </a:solidFill>
            </a:rPr>
            <a:t>Tropo</a:t>
          </a:r>
          <a:r>
            <a:rPr lang="fr-CA" dirty="0">
              <a:solidFill>
                <a:schemeClr val="tx1"/>
              </a:solidFill>
            </a:rPr>
            <a:t> et </a:t>
          </a:r>
          <a:r>
            <a:rPr lang="fr-CA" dirty="0" err="1">
              <a:solidFill>
                <a:schemeClr val="tx1"/>
              </a:solidFill>
            </a:rPr>
            <a:t>Rx</a:t>
          </a:r>
          <a:r>
            <a:rPr lang="fr-CA" dirty="0">
              <a:solidFill>
                <a:schemeClr val="tx1"/>
              </a:solidFill>
            </a:rPr>
            <a:t> pulmonaire</a:t>
          </a:r>
        </a:p>
      </dgm:t>
    </dgm:pt>
    <dgm:pt modelId="{A23BE0BE-6CD9-D647-A133-8BDC479C737C}" type="parTrans" cxnId="{62D7C26C-1569-2A45-A7FB-69900242C4FC}">
      <dgm:prSet/>
      <dgm:spPr/>
      <dgm:t>
        <a:bodyPr/>
        <a:lstStyle/>
        <a:p>
          <a:endParaRPr lang="fr-CA"/>
        </a:p>
      </dgm:t>
    </dgm:pt>
    <dgm:pt modelId="{FEF6ADDF-ECE2-0248-B9A4-AC599945FDF8}" type="sibTrans" cxnId="{62D7C26C-1569-2A45-A7FB-69900242C4FC}">
      <dgm:prSet/>
      <dgm:spPr/>
      <dgm:t>
        <a:bodyPr/>
        <a:lstStyle/>
        <a:p>
          <a:endParaRPr lang="fr-CA"/>
        </a:p>
      </dgm:t>
    </dgm:pt>
    <dgm:pt modelId="{8C3635FE-414C-EE48-A55C-A90299CFE0AE}">
      <dgm:prSet phldrT="[Texte]"/>
      <dgm:spPr/>
      <dgm:t>
        <a:bodyPr/>
        <a:lstStyle/>
        <a:p>
          <a:r>
            <a:rPr lang="fr-CA" dirty="0">
              <a:solidFill>
                <a:schemeClr val="tx1"/>
              </a:solidFill>
            </a:rPr>
            <a:t>si normal: </a:t>
          </a:r>
          <a:r>
            <a:rPr lang="fr-FR" dirty="0">
              <a:solidFill>
                <a:schemeClr val="tx1"/>
              </a:solidFill>
            </a:rPr>
            <a:t>EE en externe et suivi Med Fam, contrôle des facteurs de risques à discuter avec patient, feuille sommaire à remplir</a:t>
          </a:r>
          <a:endParaRPr lang="fr-CA" dirty="0">
            <a:solidFill>
              <a:schemeClr val="tx1"/>
            </a:solidFill>
          </a:endParaRPr>
        </a:p>
      </dgm:t>
    </dgm:pt>
    <dgm:pt modelId="{6DA8EA74-4422-D14C-860F-83C79A3D7C73}" type="parTrans" cxnId="{E93F8211-A029-D949-8120-2F874C4FDE9F}">
      <dgm:prSet/>
      <dgm:spPr/>
      <dgm:t>
        <a:bodyPr/>
        <a:lstStyle/>
        <a:p>
          <a:endParaRPr lang="fr-CA"/>
        </a:p>
      </dgm:t>
    </dgm:pt>
    <dgm:pt modelId="{176EBDEB-8FD5-E146-BAFF-EE8094001F91}" type="sibTrans" cxnId="{E93F8211-A029-D949-8120-2F874C4FDE9F}">
      <dgm:prSet/>
      <dgm:spPr/>
      <dgm:t>
        <a:bodyPr/>
        <a:lstStyle/>
        <a:p>
          <a:endParaRPr lang="fr-CA"/>
        </a:p>
      </dgm:t>
    </dgm:pt>
    <dgm:pt modelId="{3AB9B02B-95CF-C547-8CF6-EBF41D408529}">
      <dgm:prSet phldrT="[Texte]"/>
      <dgm:spPr/>
      <dgm:t>
        <a:bodyPr/>
        <a:lstStyle/>
        <a:p>
          <a:r>
            <a:rPr lang="fr-CA" dirty="0">
              <a:solidFill>
                <a:schemeClr val="tx1"/>
              </a:solidFill>
            </a:rPr>
            <a:t>si anormal: admission cardio si avant 22h, feuille de transfert à prescrire et médication à prescrire</a:t>
          </a:r>
        </a:p>
      </dgm:t>
    </dgm:pt>
    <dgm:pt modelId="{D9D3B810-5A12-BD45-A017-59A3573DA02E}" type="parTrans" cxnId="{0CAEB505-A104-FD40-BD53-BEBD0E05AE4A}">
      <dgm:prSet/>
      <dgm:spPr/>
      <dgm:t>
        <a:bodyPr/>
        <a:lstStyle/>
        <a:p>
          <a:endParaRPr lang="fr-CA"/>
        </a:p>
      </dgm:t>
    </dgm:pt>
    <dgm:pt modelId="{9C1E48FA-746C-984A-8C5A-5300B5A8D73E}" type="sibTrans" cxnId="{0CAEB505-A104-FD40-BD53-BEBD0E05AE4A}">
      <dgm:prSet/>
      <dgm:spPr/>
      <dgm:t>
        <a:bodyPr/>
        <a:lstStyle/>
        <a:p>
          <a:endParaRPr lang="fr-CA"/>
        </a:p>
      </dgm:t>
    </dgm:pt>
    <dgm:pt modelId="{EDE2DBFD-E01A-FF4A-A8BB-45F66C9F46A8}" type="pres">
      <dgm:prSet presAssocID="{1B3714EE-8494-544C-B834-A3F440CCD025}" presName="diagram" presStyleCnt="0">
        <dgm:presLayoutVars>
          <dgm:chPref val="1"/>
          <dgm:dir/>
          <dgm:animOne val="branch"/>
          <dgm:animLvl val="lvl"/>
          <dgm:resizeHandles val="exact"/>
        </dgm:presLayoutVars>
      </dgm:prSet>
      <dgm:spPr/>
    </dgm:pt>
    <dgm:pt modelId="{0345FECB-DD52-D84A-A221-E6866A2A85EB}" type="pres">
      <dgm:prSet presAssocID="{6F87BA87-265E-8E4B-995E-2C56FB73864C}" presName="root1" presStyleCnt="0"/>
      <dgm:spPr/>
    </dgm:pt>
    <dgm:pt modelId="{82FAD1C5-45CF-FD42-82BE-D8B6A9EC2B93}" type="pres">
      <dgm:prSet presAssocID="{6F87BA87-265E-8E4B-995E-2C56FB73864C}" presName="LevelOneTextNode" presStyleLbl="node0" presStyleIdx="0" presStyleCnt="1">
        <dgm:presLayoutVars>
          <dgm:chPref val="3"/>
        </dgm:presLayoutVars>
      </dgm:prSet>
      <dgm:spPr/>
    </dgm:pt>
    <dgm:pt modelId="{EA48986A-6169-9249-88E0-96243C8BAA1C}" type="pres">
      <dgm:prSet presAssocID="{6F87BA87-265E-8E4B-995E-2C56FB73864C}" presName="level2hierChild" presStyleCnt="0"/>
      <dgm:spPr/>
    </dgm:pt>
    <dgm:pt modelId="{D1D42A63-B0B0-4547-B5E2-0A6A4130F8AE}" type="pres">
      <dgm:prSet presAssocID="{A23BE0BE-6CD9-D647-A133-8BDC479C737C}" presName="conn2-1" presStyleLbl="parChTrans1D2" presStyleIdx="0" presStyleCnt="1"/>
      <dgm:spPr/>
    </dgm:pt>
    <dgm:pt modelId="{421C9FAD-6B1F-A14D-BFCA-CF8949241405}" type="pres">
      <dgm:prSet presAssocID="{A23BE0BE-6CD9-D647-A133-8BDC479C737C}" presName="connTx" presStyleLbl="parChTrans1D2" presStyleIdx="0" presStyleCnt="1"/>
      <dgm:spPr/>
    </dgm:pt>
    <dgm:pt modelId="{95395132-E5C5-FB42-ADB4-435B6893AA9C}" type="pres">
      <dgm:prSet presAssocID="{166067B8-E4A3-7E4D-BB8E-6B301CBDADCE}" presName="root2" presStyleCnt="0"/>
      <dgm:spPr/>
    </dgm:pt>
    <dgm:pt modelId="{5956CB04-CAF2-C343-9DC3-9C84ACAFE36E}" type="pres">
      <dgm:prSet presAssocID="{166067B8-E4A3-7E4D-BB8E-6B301CBDADCE}" presName="LevelTwoTextNode" presStyleLbl="node2" presStyleIdx="0" presStyleCnt="1">
        <dgm:presLayoutVars>
          <dgm:chPref val="3"/>
        </dgm:presLayoutVars>
      </dgm:prSet>
      <dgm:spPr/>
    </dgm:pt>
    <dgm:pt modelId="{70009212-68A3-504B-A7B6-562E74F48FD1}" type="pres">
      <dgm:prSet presAssocID="{166067B8-E4A3-7E4D-BB8E-6B301CBDADCE}" presName="level3hierChild" presStyleCnt="0"/>
      <dgm:spPr/>
    </dgm:pt>
    <dgm:pt modelId="{A4FB9990-9A4A-D444-B386-2974083FF278}" type="pres">
      <dgm:prSet presAssocID="{6DA8EA74-4422-D14C-860F-83C79A3D7C73}" presName="conn2-1" presStyleLbl="parChTrans1D3" presStyleIdx="0" presStyleCnt="2"/>
      <dgm:spPr/>
    </dgm:pt>
    <dgm:pt modelId="{BC185EB2-AB6D-9B47-9A1B-9B7BF42A2D46}" type="pres">
      <dgm:prSet presAssocID="{6DA8EA74-4422-D14C-860F-83C79A3D7C73}" presName="connTx" presStyleLbl="parChTrans1D3" presStyleIdx="0" presStyleCnt="2"/>
      <dgm:spPr/>
    </dgm:pt>
    <dgm:pt modelId="{2D31ABB9-D1AD-104E-98F2-715E07A86A10}" type="pres">
      <dgm:prSet presAssocID="{8C3635FE-414C-EE48-A55C-A90299CFE0AE}" presName="root2" presStyleCnt="0"/>
      <dgm:spPr/>
    </dgm:pt>
    <dgm:pt modelId="{ACF6949D-D472-D44F-8D21-3A4BD84A30FE}" type="pres">
      <dgm:prSet presAssocID="{8C3635FE-414C-EE48-A55C-A90299CFE0AE}" presName="LevelTwoTextNode" presStyleLbl="node3" presStyleIdx="0" presStyleCnt="2" custScaleY="238271">
        <dgm:presLayoutVars>
          <dgm:chPref val="3"/>
        </dgm:presLayoutVars>
      </dgm:prSet>
      <dgm:spPr/>
    </dgm:pt>
    <dgm:pt modelId="{C7ECAA24-C943-2A47-A582-DF91A5122B13}" type="pres">
      <dgm:prSet presAssocID="{8C3635FE-414C-EE48-A55C-A90299CFE0AE}" presName="level3hierChild" presStyleCnt="0"/>
      <dgm:spPr/>
    </dgm:pt>
    <dgm:pt modelId="{8FA55210-02CC-2446-9D14-8D656FFAB74E}" type="pres">
      <dgm:prSet presAssocID="{D9D3B810-5A12-BD45-A017-59A3573DA02E}" presName="conn2-1" presStyleLbl="parChTrans1D3" presStyleIdx="1" presStyleCnt="2"/>
      <dgm:spPr/>
    </dgm:pt>
    <dgm:pt modelId="{FB2B9576-CE04-4C41-82B8-661F61146ECF}" type="pres">
      <dgm:prSet presAssocID="{D9D3B810-5A12-BD45-A017-59A3573DA02E}" presName="connTx" presStyleLbl="parChTrans1D3" presStyleIdx="1" presStyleCnt="2"/>
      <dgm:spPr/>
    </dgm:pt>
    <dgm:pt modelId="{96D13FE4-B0C5-B241-9A32-30C4E0E2396A}" type="pres">
      <dgm:prSet presAssocID="{3AB9B02B-95CF-C547-8CF6-EBF41D408529}" presName="root2" presStyleCnt="0"/>
      <dgm:spPr/>
    </dgm:pt>
    <dgm:pt modelId="{843A57EB-21F7-1247-A594-82AD82B445E7}" type="pres">
      <dgm:prSet presAssocID="{3AB9B02B-95CF-C547-8CF6-EBF41D408529}" presName="LevelTwoTextNode" presStyleLbl="node3" presStyleIdx="1" presStyleCnt="2" custScaleY="143635">
        <dgm:presLayoutVars>
          <dgm:chPref val="3"/>
        </dgm:presLayoutVars>
      </dgm:prSet>
      <dgm:spPr/>
    </dgm:pt>
    <dgm:pt modelId="{C25A63DB-9F6C-1D49-A06A-C28E0CF84565}" type="pres">
      <dgm:prSet presAssocID="{3AB9B02B-95CF-C547-8CF6-EBF41D408529}" presName="level3hierChild" presStyleCnt="0"/>
      <dgm:spPr/>
    </dgm:pt>
  </dgm:ptLst>
  <dgm:cxnLst>
    <dgm:cxn modelId="{0CAEB505-A104-FD40-BD53-BEBD0E05AE4A}" srcId="{166067B8-E4A3-7E4D-BB8E-6B301CBDADCE}" destId="{3AB9B02B-95CF-C547-8CF6-EBF41D408529}" srcOrd="1" destOrd="0" parTransId="{D9D3B810-5A12-BD45-A017-59A3573DA02E}" sibTransId="{9C1E48FA-746C-984A-8C5A-5300B5A8D73E}"/>
    <dgm:cxn modelId="{5BC19209-991E-6C4D-BB62-270225E18194}" type="presOf" srcId="{D9D3B810-5A12-BD45-A017-59A3573DA02E}" destId="{8FA55210-02CC-2446-9D14-8D656FFAB74E}" srcOrd="0" destOrd="0" presId="urn:microsoft.com/office/officeart/2005/8/layout/hierarchy2"/>
    <dgm:cxn modelId="{6F563810-2BB5-134A-A3BB-E167F0E69396}" srcId="{1B3714EE-8494-544C-B834-A3F440CCD025}" destId="{6F87BA87-265E-8E4B-995E-2C56FB73864C}" srcOrd="0" destOrd="0" parTransId="{85348564-0565-9E48-99E6-DF5E12A8D02A}" sibTransId="{AA0F0B65-EBBF-FC46-BAF7-0C7607FD5D51}"/>
    <dgm:cxn modelId="{E93F8211-A029-D949-8120-2F874C4FDE9F}" srcId="{166067B8-E4A3-7E4D-BB8E-6B301CBDADCE}" destId="{8C3635FE-414C-EE48-A55C-A90299CFE0AE}" srcOrd="0" destOrd="0" parTransId="{6DA8EA74-4422-D14C-860F-83C79A3D7C73}" sibTransId="{176EBDEB-8FD5-E146-BAFF-EE8094001F91}"/>
    <dgm:cxn modelId="{5ADDF82D-2EA9-974D-B2A1-90123B03C9D8}" type="presOf" srcId="{D9D3B810-5A12-BD45-A017-59A3573DA02E}" destId="{FB2B9576-CE04-4C41-82B8-661F61146ECF}" srcOrd="1" destOrd="0" presId="urn:microsoft.com/office/officeart/2005/8/layout/hierarchy2"/>
    <dgm:cxn modelId="{62D7C26C-1569-2A45-A7FB-69900242C4FC}" srcId="{6F87BA87-265E-8E4B-995E-2C56FB73864C}" destId="{166067B8-E4A3-7E4D-BB8E-6B301CBDADCE}" srcOrd="0" destOrd="0" parTransId="{A23BE0BE-6CD9-D647-A133-8BDC479C737C}" sibTransId="{FEF6ADDF-ECE2-0248-B9A4-AC599945FDF8}"/>
    <dgm:cxn modelId="{B943D44F-A3B0-F64D-A9CD-E293A19C260C}" type="presOf" srcId="{3AB9B02B-95CF-C547-8CF6-EBF41D408529}" destId="{843A57EB-21F7-1247-A594-82AD82B445E7}" srcOrd="0" destOrd="0" presId="urn:microsoft.com/office/officeart/2005/8/layout/hierarchy2"/>
    <dgm:cxn modelId="{89E59C55-93FC-6147-BF12-CC1DDC69CE51}" type="presOf" srcId="{6DA8EA74-4422-D14C-860F-83C79A3D7C73}" destId="{BC185EB2-AB6D-9B47-9A1B-9B7BF42A2D46}" srcOrd="1" destOrd="0" presId="urn:microsoft.com/office/officeart/2005/8/layout/hierarchy2"/>
    <dgm:cxn modelId="{53ACC379-BA2E-9C44-94F5-553E7B9F3AC9}" type="presOf" srcId="{A23BE0BE-6CD9-D647-A133-8BDC479C737C}" destId="{421C9FAD-6B1F-A14D-BFCA-CF8949241405}" srcOrd="1" destOrd="0" presId="urn:microsoft.com/office/officeart/2005/8/layout/hierarchy2"/>
    <dgm:cxn modelId="{2A04C090-B2DC-924C-AC1F-F9618A332306}" type="presOf" srcId="{1B3714EE-8494-544C-B834-A3F440CCD025}" destId="{EDE2DBFD-E01A-FF4A-A8BB-45F66C9F46A8}" srcOrd="0" destOrd="0" presId="urn:microsoft.com/office/officeart/2005/8/layout/hierarchy2"/>
    <dgm:cxn modelId="{0C7896BD-86DC-A949-BA54-74972706B03D}" type="presOf" srcId="{6DA8EA74-4422-D14C-860F-83C79A3D7C73}" destId="{A4FB9990-9A4A-D444-B386-2974083FF278}" srcOrd="0" destOrd="0" presId="urn:microsoft.com/office/officeart/2005/8/layout/hierarchy2"/>
    <dgm:cxn modelId="{354B6AD9-4387-1B47-A766-5D58EECB623B}" type="presOf" srcId="{A23BE0BE-6CD9-D647-A133-8BDC479C737C}" destId="{D1D42A63-B0B0-4547-B5E2-0A6A4130F8AE}" srcOrd="0" destOrd="0" presId="urn:microsoft.com/office/officeart/2005/8/layout/hierarchy2"/>
    <dgm:cxn modelId="{F67956DC-0344-DD4C-8905-96F43ACE1729}" type="presOf" srcId="{166067B8-E4A3-7E4D-BB8E-6B301CBDADCE}" destId="{5956CB04-CAF2-C343-9DC3-9C84ACAFE36E}" srcOrd="0" destOrd="0" presId="urn:microsoft.com/office/officeart/2005/8/layout/hierarchy2"/>
    <dgm:cxn modelId="{0FD8F9F0-BB30-C14C-9F21-000D4C385717}" type="presOf" srcId="{8C3635FE-414C-EE48-A55C-A90299CFE0AE}" destId="{ACF6949D-D472-D44F-8D21-3A4BD84A30FE}" srcOrd="0" destOrd="0" presId="urn:microsoft.com/office/officeart/2005/8/layout/hierarchy2"/>
    <dgm:cxn modelId="{5ACAB8F2-48C3-0142-BBBB-B4822B232F09}" type="presOf" srcId="{6F87BA87-265E-8E4B-995E-2C56FB73864C}" destId="{82FAD1C5-45CF-FD42-82BE-D8B6A9EC2B93}" srcOrd="0" destOrd="0" presId="urn:microsoft.com/office/officeart/2005/8/layout/hierarchy2"/>
    <dgm:cxn modelId="{08CD43C2-DD86-A14A-BEBB-4564FFD6183F}" type="presParOf" srcId="{EDE2DBFD-E01A-FF4A-A8BB-45F66C9F46A8}" destId="{0345FECB-DD52-D84A-A221-E6866A2A85EB}" srcOrd="0" destOrd="0" presId="urn:microsoft.com/office/officeart/2005/8/layout/hierarchy2"/>
    <dgm:cxn modelId="{7732EC37-6654-4D4C-AB16-2456A6BC9B1F}" type="presParOf" srcId="{0345FECB-DD52-D84A-A221-E6866A2A85EB}" destId="{82FAD1C5-45CF-FD42-82BE-D8B6A9EC2B93}" srcOrd="0" destOrd="0" presId="urn:microsoft.com/office/officeart/2005/8/layout/hierarchy2"/>
    <dgm:cxn modelId="{A0B399D4-DBE6-8A41-ADA2-A4A78A0E6B8A}" type="presParOf" srcId="{0345FECB-DD52-D84A-A221-E6866A2A85EB}" destId="{EA48986A-6169-9249-88E0-96243C8BAA1C}" srcOrd="1" destOrd="0" presId="urn:microsoft.com/office/officeart/2005/8/layout/hierarchy2"/>
    <dgm:cxn modelId="{4999D276-BBE1-F840-9443-93A735FD7BD0}" type="presParOf" srcId="{EA48986A-6169-9249-88E0-96243C8BAA1C}" destId="{D1D42A63-B0B0-4547-B5E2-0A6A4130F8AE}" srcOrd="0" destOrd="0" presId="urn:microsoft.com/office/officeart/2005/8/layout/hierarchy2"/>
    <dgm:cxn modelId="{CEE36EE1-DFE4-A947-B415-CBB01E2FC7DC}" type="presParOf" srcId="{D1D42A63-B0B0-4547-B5E2-0A6A4130F8AE}" destId="{421C9FAD-6B1F-A14D-BFCA-CF8949241405}" srcOrd="0" destOrd="0" presId="urn:microsoft.com/office/officeart/2005/8/layout/hierarchy2"/>
    <dgm:cxn modelId="{BD419EA7-F7D9-AF4F-A338-475DB7DD876B}" type="presParOf" srcId="{EA48986A-6169-9249-88E0-96243C8BAA1C}" destId="{95395132-E5C5-FB42-ADB4-435B6893AA9C}" srcOrd="1" destOrd="0" presId="urn:microsoft.com/office/officeart/2005/8/layout/hierarchy2"/>
    <dgm:cxn modelId="{7B33947D-E0D9-8D40-B034-0C23C8C80065}" type="presParOf" srcId="{95395132-E5C5-FB42-ADB4-435B6893AA9C}" destId="{5956CB04-CAF2-C343-9DC3-9C84ACAFE36E}" srcOrd="0" destOrd="0" presId="urn:microsoft.com/office/officeart/2005/8/layout/hierarchy2"/>
    <dgm:cxn modelId="{18FAD9A2-56C5-7A43-B805-9A0A4E9B407C}" type="presParOf" srcId="{95395132-E5C5-FB42-ADB4-435B6893AA9C}" destId="{70009212-68A3-504B-A7B6-562E74F48FD1}" srcOrd="1" destOrd="0" presId="urn:microsoft.com/office/officeart/2005/8/layout/hierarchy2"/>
    <dgm:cxn modelId="{88000D45-797E-5042-9C4A-F18F223EA3A1}" type="presParOf" srcId="{70009212-68A3-504B-A7B6-562E74F48FD1}" destId="{A4FB9990-9A4A-D444-B386-2974083FF278}" srcOrd="0" destOrd="0" presId="urn:microsoft.com/office/officeart/2005/8/layout/hierarchy2"/>
    <dgm:cxn modelId="{076CC173-417C-0241-ACA1-29CFF7F15295}" type="presParOf" srcId="{A4FB9990-9A4A-D444-B386-2974083FF278}" destId="{BC185EB2-AB6D-9B47-9A1B-9B7BF42A2D46}" srcOrd="0" destOrd="0" presId="urn:microsoft.com/office/officeart/2005/8/layout/hierarchy2"/>
    <dgm:cxn modelId="{329F8147-A346-EF45-BCED-53BBD1304853}" type="presParOf" srcId="{70009212-68A3-504B-A7B6-562E74F48FD1}" destId="{2D31ABB9-D1AD-104E-98F2-715E07A86A10}" srcOrd="1" destOrd="0" presId="urn:microsoft.com/office/officeart/2005/8/layout/hierarchy2"/>
    <dgm:cxn modelId="{555426C8-0EB6-704B-8CC6-61D1046C6ECF}" type="presParOf" srcId="{2D31ABB9-D1AD-104E-98F2-715E07A86A10}" destId="{ACF6949D-D472-D44F-8D21-3A4BD84A30FE}" srcOrd="0" destOrd="0" presId="urn:microsoft.com/office/officeart/2005/8/layout/hierarchy2"/>
    <dgm:cxn modelId="{E52A9ACD-6A6A-1841-9E72-B19F0B614669}" type="presParOf" srcId="{2D31ABB9-D1AD-104E-98F2-715E07A86A10}" destId="{C7ECAA24-C943-2A47-A582-DF91A5122B13}" srcOrd="1" destOrd="0" presId="urn:microsoft.com/office/officeart/2005/8/layout/hierarchy2"/>
    <dgm:cxn modelId="{3A43474B-37D2-1F43-AE9B-FA4CCA3BB40E}" type="presParOf" srcId="{70009212-68A3-504B-A7B6-562E74F48FD1}" destId="{8FA55210-02CC-2446-9D14-8D656FFAB74E}" srcOrd="2" destOrd="0" presId="urn:microsoft.com/office/officeart/2005/8/layout/hierarchy2"/>
    <dgm:cxn modelId="{7A2405FC-B100-D14A-8112-EC3A046A7AB6}" type="presParOf" srcId="{8FA55210-02CC-2446-9D14-8D656FFAB74E}" destId="{FB2B9576-CE04-4C41-82B8-661F61146ECF}" srcOrd="0" destOrd="0" presId="urn:microsoft.com/office/officeart/2005/8/layout/hierarchy2"/>
    <dgm:cxn modelId="{CEE8691E-22C0-1147-88AC-3943ED99BAA6}" type="presParOf" srcId="{70009212-68A3-504B-A7B6-562E74F48FD1}" destId="{96D13FE4-B0C5-B241-9A32-30C4E0E2396A}" srcOrd="3" destOrd="0" presId="urn:microsoft.com/office/officeart/2005/8/layout/hierarchy2"/>
    <dgm:cxn modelId="{266CEDB1-FEAF-FA4C-A4E3-03D228255300}" type="presParOf" srcId="{96D13FE4-B0C5-B241-9A32-30C4E0E2396A}" destId="{843A57EB-21F7-1247-A594-82AD82B445E7}" srcOrd="0" destOrd="0" presId="urn:microsoft.com/office/officeart/2005/8/layout/hierarchy2"/>
    <dgm:cxn modelId="{BF507D2B-509A-8F45-B4CA-DF127E3998A5}" type="presParOf" srcId="{96D13FE4-B0C5-B241-9A32-30C4E0E2396A}" destId="{C25A63DB-9F6C-1D49-A06A-C28E0CF84565}"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312022D-0526-1A41-81C1-10A8B959C996}" type="doc">
      <dgm:prSet loTypeId="urn:microsoft.com/office/officeart/2005/8/layout/hProcess11" loCatId="list" qsTypeId="urn:microsoft.com/office/officeart/2005/8/quickstyle/simple1" qsCatId="simple" csTypeId="urn:microsoft.com/office/officeart/2005/8/colors/accent1_2" csCatId="accent1" phldr="1"/>
      <dgm:spPr/>
    </dgm:pt>
    <dgm:pt modelId="{1CB495B5-B15C-3F49-A881-91CE3F064A07}">
      <dgm:prSet phldrT="[Texte]"/>
      <dgm:spPr/>
      <dgm:t>
        <a:bodyPr/>
        <a:lstStyle/>
        <a:p>
          <a:r>
            <a:rPr lang="fr-CA" dirty="0"/>
            <a:t>SNAPP version urgence</a:t>
          </a:r>
        </a:p>
      </dgm:t>
    </dgm:pt>
    <dgm:pt modelId="{79A01D6A-EE75-9748-B554-EB867BF0FD24}" type="parTrans" cxnId="{7516247D-E1B5-9144-AACF-6BDF94231961}">
      <dgm:prSet/>
      <dgm:spPr/>
      <dgm:t>
        <a:bodyPr/>
        <a:lstStyle/>
        <a:p>
          <a:endParaRPr lang="fr-CA"/>
        </a:p>
      </dgm:t>
    </dgm:pt>
    <dgm:pt modelId="{72684D48-8E9F-EE4E-BD94-76D09276B1A0}" type="sibTrans" cxnId="{7516247D-E1B5-9144-AACF-6BDF94231961}">
      <dgm:prSet/>
      <dgm:spPr/>
      <dgm:t>
        <a:bodyPr/>
        <a:lstStyle/>
        <a:p>
          <a:endParaRPr lang="fr-CA"/>
        </a:p>
      </dgm:t>
    </dgm:pt>
    <dgm:pt modelId="{1C4D89D3-5898-9A4D-9C2F-74F9E986EC0D}">
      <dgm:prSet phldrT="[Texte]"/>
      <dgm:spPr/>
      <dgm:t>
        <a:bodyPr/>
        <a:lstStyle/>
        <a:p>
          <a:r>
            <a:rPr lang="fr-CA" dirty="0" err="1"/>
            <a:t>Dx</a:t>
          </a:r>
          <a:r>
            <a:rPr lang="fr-CA" dirty="0"/>
            <a:t>-Plan-Orientation</a:t>
          </a:r>
        </a:p>
      </dgm:t>
    </dgm:pt>
    <dgm:pt modelId="{6C3DD47F-4C85-FB4D-84D2-940CF52D5F2F}" type="parTrans" cxnId="{71DDFD8F-98CA-EC4F-AB9B-3CC17F9E0573}">
      <dgm:prSet/>
      <dgm:spPr/>
      <dgm:t>
        <a:bodyPr/>
        <a:lstStyle/>
        <a:p>
          <a:endParaRPr lang="fr-CA"/>
        </a:p>
      </dgm:t>
    </dgm:pt>
    <dgm:pt modelId="{0F060174-F07F-154B-9BC1-02A0D0FB21D8}" type="sibTrans" cxnId="{71DDFD8F-98CA-EC4F-AB9B-3CC17F9E0573}">
      <dgm:prSet/>
      <dgm:spPr/>
      <dgm:t>
        <a:bodyPr/>
        <a:lstStyle/>
        <a:p>
          <a:endParaRPr lang="fr-CA"/>
        </a:p>
      </dgm:t>
    </dgm:pt>
    <dgm:pt modelId="{1F862BD7-F6F7-AE49-96E9-6588265DDCC5}">
      <dgm:prSet phldrT="[Texte]"/>
      <dgm:spPr/>
      <dgm:t>
        <a:bodyPr/>
        <a:lstStyle/>
        <a:p>
          <a:r>
            <a:rPr lang="fr-CA" dirty="0"/>
            <a:t>Supervision directe</a:t>
          </a:r>
        </a:p>
      </dgm:t>
    </dgm:pt>
    <dgm:pt modelId="{913067EC-0B2C-E348-836E-2B78EA3A7B37}" type="parTrans" cxnId="{BDAE9D1D-3F0D-F243-B8B6-6986F786EFFE}">
      <dgm:prSet/>
      <dgm:spPr/>
      <dgm:t>
        <a:bodyPr/>
        <a:lstStyle/>
        <a:p>
          <a:endParaRPr lang="fr-CA"/>
        </a:p>
      </dgm:t>
    </dgm:pt>
    <dgm:pt modelId="{00EAF7DA-7BED-564B-8AE4-1C4FE5A0984D}" type="sibTrans" cxnId="{BDAE9D1D-3F0D-F243-B8B6-6986F786EFFE}">
      <dgm:prSet/>
      <dgm:spPr/>
      <dgm:t>
        <a:bodyPr/>
        <a:lstStyle/>
        <a:p>
          <a:endParaRPr lang="fr-CA"/>
        </a:p>
      </dgm:t>
    </dgm:pt>
    <dgm:pt modelId="{5A1BFD48-62A2-0940-B130-0C2E4262ADC7}">
      <dgm:prSet phldrT="[Texte]"/>
      <dgm:spPr/>
      <dgm:t>
        <a:bodyPr/>
        <a:lstStyle/>
        <a:p>
          <a:r>
            <a:rPr lang="fr-CA" dirty="0"/>
            <a:t>Leader la réanimation</a:t>
          </a:r>
        </a:p>
      </dgm:t>
    </dgm:pt>
    <dgm:pt modelId="{C05EF596-0EA2-1441-89C4-702F919E6C17}" type="parTrans" cxnId="{F210D6C4-7997-AE45-A5CD-C67F09457F84}">
      <dgm:prSet/>
      <dgm:spPr/>
      <dgm:t>
        <a:bodyPr/>
        <a:lstStyle/>
        <a:p>
          <a:endParaRPr lang="fr-CA"/>
        </a:p>
      </dgm:t>
    </dgm:pt>
    <dgm:pt modelId="{1B6629BA-3C67-DF4E-A66F-1FDEAD167867}" type="sibTrans" cxnId="{F210D6C4-7997-AE45-A5CD-C67F09457F84}">
      <dgm:prSet/>
      <dgm:spPr/>
      <dgm:t>
        <a:bodyPr/>
        <a:lstStyle/>
        <a:p>
          <a:endParaRPr lang="fr-CA"/>
        </a:p>
      </dgm:t>
    </dgm:pt>
    <dgm:pt modelId="{D8C42E16-8CC1-134D-9519-FF1D1A60AA96}">
      <dgm:prSet phldrT="[Texte]"/>
      <dgm:spPr/>
      <dgm:t>
        <a:bodyPr/>
        <a:lstStyle/>
        <a:p>
          <a:r>
            <a:rPr lang="fr-CA" dirty="0"/>
            <a:t>Supervision fantôme</a:t>
          </a:r>
        </a:p>
      </dgm:t>
    </dgm:pt>
    <dgm:pt modelId="{9A609333-568A-4A49-8F2D-057EDD116286}" type="parTrans" cxnId="{2FEF15F9-CCC5-5941-B2CC-7260B480C1B9}">
      <dgm:prSet/>
      <dgm:spPr/>
      <dgm:t>
        <a:bodyPr/>
        <a:lstStyle/>
        <a:p>
          <a:endParaRPr lang="fr-CA"/>
        </a:p>
      </dgm:t>
    </dgm:pt>
    <dgm:pt modelId="{340A5841-43A8-424D-A496-0D5DABC8336F}" type="sibTrans" cxnId="{2FEF15F9-CCC5-5941-B2CC-7260B480C1B9}">
      <dgm:prSet/>
      <dgm:spPr/>
      <dgm:t>
        <a:bodyPr/>
        <a:lstStyle/>
        <a:p>
          <a:endParaRPr lang="fr-CA"/>
        </a:p>
      </dgm:t>
    </dgm:pt>
    <dgm:pt modelId="{2D58AE82-ADC0-7444-A076-93727161672F}">
      <dgm:prSet phldrT="[Texte]"/>
      <dgm:spPr/>
      <dgm:t>
        <a:bodyPr/>
        <a:lstStyle/>
        <a:p>
          <a:r>
            <a:rPr lang="fr-CA" dirty="0" err="1"/>
            <a:t>Sink</a:t>
          </a:r>
          <a:r>
            <a:rPr lang="fr-CA" dirty="0"/>
            <a:t> or </a:t>
          </a:r>
          <a:r>
            <a:rPr lang="fr-CA" dirty="0" err="1"/>
            <a:t>swim</a:t>
          </a:r>
          <a:endParaRPr lang="fr-CA" dirty="0"/>
        </a:p>
      </dgm:t>
    </dgm:pt>
    <dgm:pt modelId="{2147E1EF-D0C2-E64F-8D43-0324B8EE7681}" type="parTrans" cxnId="{13273077-5566-7A47-AD8C-1E2A9E093467}">
      <dgm:prSet/>
      <dgm:spPr/>
      <dgm:t>
        <a:bodyPr/>
        <a:lstStyle/>
        <a:p>
          <a:endParaRPr lang="fr-CA"/>
        </a:p>
      </dgm:t>
    </dgm:pt>
    <dgm:pt modelId="{44A0A293-C0FF-5749-913C-BBF103C16682}" type="sibTrans" cxnId="{13273077-5566-7A47-AD8C-1E2A9E093467}">
      <dgm:prSet/>
      <dgm:spPr/>
      <dgm:t>
        <a:bodyPr/>
        <a:lstStyle/>
        <a:p>
          <a:endParaRPr lang="fr-CA"/>
        </a:p>
      </dgm:t>
    </dgm:pt>
    <dgm:pt modelId="{439F2DE4-D858-9C4B-BA52-0C9B3E144605}" type="pres">
      <dgm:prSet presAssocID="{9312022D-0526-1A41-81C1-10A8B959C996}" presName="Name0" presStyleCnt="0">
        <dgm:presLayoutVars>
          <dgm:dir/>
          <dgm:resizeHandles val="exact"/>
        </dgm:presLayoutVars>
      </dgm:prSet>
      <dgm:spPr/>
    </dgm:pt>
    <dgm:pt modelId="{FF102BE4-77FD-014A-A615-2893E0FB28AE}" type="pres">
      <dgm:prSet presAssocID="{9312022D-0526-1A41-81C1-10A8B959C996}" presName="arrow" presStyleLbl="bgShp" presStyleIdx="0" presStyleCnt="1"/>
      <dgm:spPr/>
    </dgm:pt>
    <dgm:pt modelId="{5C0C2FEB-B144-2C42-8332-68A2DBAFF73D}" type="pres">
      <dgm:prSet presAssocID="{9312022D-0526-1A41-81C1-10A8B959C996}" presName="points" presStyleCnt="0"/>
      <dgm:spPr/>
    </dgm:pt>
    <dgm:pt modelId="{5F9B9750-75CD-6644-812C-F8DEA5A8252E}" type="pres">
      <dgm:prSet presAssocID="{1CB495B5-B15C-3F49-A881-91CE3F064A07}" presName="compositeA" presStyleCnt="0"/>
      <dgm:spPr/>
    </dgm:pt>
    <dgm:pt modelId="{083B765F-FDDD-D045-AA41-F1628FBACE5B}" type="pres">
      <dgm:prSet presAssocID="{1CB495B5-B15C-3F49-A881-91CE3F064A07}" presName="textA" presStyleLbl="revTx" presStyleIdx="0" presStyleCnt="6">
        <dgm:presLayoutVars>
          <dgm:bulletEnabled val="1"/>
        </dgm:presLayoutVars>
      </dgm:prSet>
      <dgm:spPr/>
    </dgm:pt>
    <dgm:pt modelId="{50F97F32-6C8E-A74E-B2DA-AEE50C961C11}" type="pres">
      <dgm:prSet presAssocID="{1CB495B5-B15C-3F49-A881-91CE3F064A07}" presName="circleA" presStyleLbl="node1" presStyleIdx="0" presStyleCnt="6"/>
      <dgm:spPr/>
    </dgm:pt>
    <dgm:pt modelId="{DB269AA2-0040-194A-B7F3-EC561F57539E}" type="pres">
      <dgm:prSet presAssocID="{1CB495B5-B15C-3F49-A881-91CE3F064A07}" presName="spaceA" presStyleCnt="0"/>
      <dgm:spPr/>
    </dgm:pt>
    <dgm:pt modelId="{041D81CC-4E3D-7C4A-9953-E67090A1A977}" type="pres">
      <dgm:prSet presAssocID="{72684D48-8E9F-EE4E-BD94-76D09276B1A0}" presName="space" presStyleCnt="0"/>
      <dgm:spPr/>
    </dgm:pt>
    <dgm:pt modelId="{A1536338-DD51-B044-A752-5644609AC709}" type="pres">
      <dgm:prSet presAssocID="{1C4D89D3-5898-9A4D-9C2F-74F9E986EC0D}" presName="compositeB" presStyleCnt="0"/>
      <dgm:spPr/>
    </dgm:pt>
    <dgm:pt modelId="{B894FD52-3D3F-FE4F-B035-360A2056230E}" type="pres">
      <dgm:prSet presAssocID="{1C4D89D3-5898-9A4D-9C2F-74F9E986EC0D}" presName="textB" presStyleLbl="revTx" presStyleIdx="1" presStyleCnt="6">
        <dgm:presLayoutVars>
          <dgm:bulletEnabled val="1"/>
        </dgm:presLayoutVars>
      </dgm:prSet>
      <dgm:spPr/>
    </dgm:pt>
    <dgm:pt modelId="{122FC8C4-9852-6840-91DF-BD30FF5CC97F}" type="pres">
      <dgm:prSet presAssocID="{1C4D89D3-5898-9A4D-9C2F-74F9E986EC0D}" presName="circleB" presStyleLbl="node1" presStyleIdx="1" presStyleCnt="6"/>
      <dgm:spPr/>
    </dgm:pt>
    <dgm:pt modelId="{0004A857-C2C9-F84A-A242-883B78D82275}" type="pres">
      <dgm:prSet presAssocID="{1C4D89D3-5898-9A4D-9C2F-74F9E986EC0D}" presName="spaceB" presStyleCnt="0"/>
      <dgm:spPr/>
    </dgm:pt>
    <dgm:pt modelId="{E0F79241-48AB-5F45-A9A8-1CF1C901B432}" type="pres">
      <dgm:prSet presAssocID="{0F060174-F07F-154B-9BC1-02A0D0FB21D8}" presName="space" presStyleCnt="0"/>
      <dgm:spPr/>
    </dgm:pt>
    <dgm:pt modelId="{D199733A-D415-1A48-B57A-071C54169267}" type="pres">
      <dgm:prSet presAssocID="{5A1BFD48-62A2-0940-B130-0C2E4262ADC7}" presName="compositeA" presStyleCnt="0"/>
      <dgm:spPr/>
    </dgm:pt>
    <dgm:pt modelId="{AD814B94-1101-CE4E-ADDE-29BF6C5FB23C}" type="pres">
      <dgm:prSet presAssocID="{5A1BFD48-62A2-0940-B130-0C2E4262ADC7}" presName="textA" presStyleLbl="revTx" presStyleIdx="2" presStyleCnt="6">
        <dgm:presLayoutVars>
          <dgm:bulletEnabled val="1"/>
        </dgm:presLayoutVars>
      </dgm:prSet>
      <dgm:spPr/>
    </dgm:pt>
    <dgm:pt modelId="{CAB196A7-F618-564D-8D73-E347BD786E3F}" type="pres">
      <dgm:prSet presAssocID="{5A1BFD48-62A2-0940-B130-0C2E4262ADC7}" presName="circleA" presStyleLbl="node1" presStyleIdx="2" presStyleCnt="6"/>
      <dgm:spPr/>
    </dgm:pt>
    <dgm:pt modelId="{DFEF9643-F447-DB45-BAAC-49F19642B3C8}" type="pres">
      <dgm:prSet presAssocID="{5A1BFD48-62A2-0940-B130-0C2E4262ADC7}" presName="spaceA" presStyleCnt="0"/>
      <dgm:spPr/>
    </dgm:pt>
    <dgm:pt modelId="{DE4980A6-4DBC-9343-9618-D85F64AEBF74}" type="pres">
      <dgm:prSet presAssocID="{1B6629BA-3C67-DF4E-A66F-1FDEAD167867}" presName="space" presStyleCnt="0"/>
      <dgm:spPr/>
    </dgm:pt>
    <dgm:pt modelId="{76977ABC-5860-5449-8BD7-9E5DB1A0DF1B}" type="pres">
      <dgm:prSet presAssocID="{1F862BD7-F6F7-AE49-96E9-6588265DDCC5}" presName="compositeB" presStyleCnt="0"/>
      <dgm:spPr/>
    </dgm:pt>
    <dgm:pt modelId="{E5296A8E-905E-2447-9BC9-6682749261F1}" type="pres">
      <dgm:prSet presAssocID="{1F862BD7-F6F7-AE49-96E9-6588265DDCC5}" presName="textB" presStyleLbl="revTx" presStyleIdx="3" presStyleCnt="6">
        <dgm:presLayoutVars>
          <dgm:bulletEnabled val="1"/>
        </dgm:presLayoutVars>
      </dgm:prSet>
      <dgm:spPr/>
    </dgm:pt>
    <dgm:pt modelId="{9D7AEEFA-4E98-534B-A46A-2DCBF762CB18}" type="pres">
      <dgm:prSet presAssocID="{1F862BD7-F6F7-AE49-96E9-6588265DDCC5}" presName="circleB" presStyleLbl="node1" presStyleIdx="3" presStyleCnt="6"/>
      <dgm:spPr/>
    </dgm:pt>
    <dgm:pt modelId="{1EA70B64-B9C6-4C4B-8A32-856FD989F0ED}" type="pres">
      <dgm:prSet presAssocID="{1F862BD7-F6F7-AE49-96E9-6588265DDCC5}" presName="spaceB" presStyleCnt="0"/>
      <dgm:spPr/>
    </dgm:pt>
    <dgm:pt modelId="{EE42EAB8-04BD-334A-9F82-D6DDEDA6F879}" type="pres">
      <dgm:prSet presAssocID="{00EAF7DA-7BED-564B-8AE4-1C4FE5A0984D}" presName="space" presStyleCnt="0"/>
      <dgm:spPr/>
    </dgm:pt>
    <dgm:pt modelId="{B8D10EC1-64BC-9F4C-9D20-813E9C158629}" type="pres">
      <dgm:prSet presAssocID="{D8C42E16-8CC1-134D-9519-FF1D1A60AA96}" presName="compositeA" presStyleCnt="0"/>
      <dgm:spPr/>
    </dgm:pt>
    <dgm:pt modelId="{E604BF34-F1DB-B345-9454-714C76D87B09}" type="pres">
      <dgm:prSet presAssocID="{D8C42E16-8CC1-134D-9519-FF1D1A60AA96}" presName="textA" presStyleLbl="revTx" presStyleIdx="4" presStyleCnt="6">
        <dgm:presLayoutVars>
          <dgm:bulletEnabled val="1"/>
        </dgm:presLayoutVars>
      </dgm:prSet>
      <dgm:spPr/>
    </dgm:pt>
    <dgm:pt modelId="{F8A315D5-65FE-FC47-8C2D-6DCD61DA4396}" type="pres">
      <dgm:prSet presAssocID="{D8C42E16-8CC1-134D-9519-FF1D1A60AA96}" presName="circleA" presStyleLbl="node1" presStyleIdx="4" presStyleCnt="6"/>
      <dgm:spPr/>
    </dgm:pt>
    <dgm:pt modelId="{F1F67E28-E31C-F94D-B337-FA3EBD97E883}" type="pres">
      <dgm:prSet presAssocID="{D8C42E16-8CC1-134D-9519-FF1D1A60AA96}" presName="spaceA" presStyleCnt="0"/>
      <dgm:spPr/>
    </dgm:pt>
    <dgm:pt modelId="{5F4FC3F2-BDAA-C74B-A3C6-C4A78BD6B9FC}" type="pres">
      <dgm:prSet presAssocID="{340A5841-43A8-424D-A496-0D5DABC8336F}" presName="space" presStyleCnt="0"/>
      <dgm:spPr/>
    </dgm:pt>
    <dgm:pt modelId="{9B7CB29D-A2CC-D84D-8489-2383A017422F}" type="pres">
      <dgm:prSet presAssocID="{2D58AE82-ADC0-7444-A076-93727161672F}" presName="compositeB" presStyleCnt="0"/>
      <dgm:spPr/>
    </dgm:pt>
    <dgm:pt modelId="{715B482D-08AC-B24E-B6F5-9869580417B9}" type="pres">
      <dgm:prSet presAssocID="{2D58AE82-ADC0-7444-A076-93727161672F}" presName="textB" presStyleLbl="revTx" presStyleIdx="5" presStyleCnt="6">
        <dgm:presLayoutVars>
          <dgm:bulletEnabled val="1"/>
        </dgm:presLayoutVars>
      </dgm:prSet>
      <dgm:spPr/>
    </dgm:pt>
    <dgm:pt modelId="{6C2E9D97-5DFB-CC42-ABC7-A3CEB9383D9E}" type="pres">
      <dgm:prSet presAssocID="{2D58AE82-ADC0-7444-A076-93727161672F}" presName="circleB" presStyleLbl="node1" presStyleIdx="5" presStyleCnt="6"/>
      <dgm:spPr/>
    </dgm:pt>
    <dgm:pt modelId="{AB9161CB-F643-B54F-B242-263650DE70B6}" type="pres">
      <dgm:prSet presAssocID="{2D58AE82-ADC0-7444-A076-93727161672F}" presName="spaceB" presStyleCnt="0"/>
      <dgm:spPr/>
    </dgm:pt>
  </dgm:ptLst>
  <dgm:cxnLst>
    <dgm:cxn modelId="{BDAE9D1D-3F0D-F243-B8B6-6986F786EFFE}" srcId="{9312022D-0526-1A41-81C1-10A8B959C996}" destId="{1F862BD7-F6F7-AE49-96E9-6588265DDCC5}" srcOrd="3" destOrd="0" parTransId="{913067EC-0B2C-E348-836E-2B78EA3A7B37}" sibTransId="{00EAF7DA-7BED-564B-8AE4-1C4FE5A0984D}"/>
    <dgm:cxn modelId="{C8E3E220-D7D6-D845-98C0-2F542FD50FA1}" type="presOf" srcId="{2D58AE82-ADC0-7444-A076-93727161672F}" destId="{715B482D-08AC-B24E-B6F5-9869580417B9}" srcOrd="0" destOrd="0" presId="urn:microsoft.com/office/officeart/2005/8/layout/hProcess11"/>
    <dgm:cxn modelId="{B9B5D04C-EE54-294A-83CD-538E4375B7E3}" type="presOf" srcId="{1CB495B5-B15C-3F49-A881-91CE3F064A07}" destId="{083B765F-FDDD-D045-AA41-F1628FBACE5B}" srcOrd="0" destOrd="0" presId="urn:microsoft.com/office/officeart/2005/8/layout/hProcess11"/>
    <dgm:cxn modelId="{13273077-5566-7A47-AD8C-1E2A9E093467}" srcId="{9312022D-0526-1A41-81C1-10A8B959C996}" destId="{2D58AE82-ADC0-7444-A076-93727161672F}" srcOrd="5" destOrd="0" parTransId="{2147E1EF-D0C2-E64F-8D43-0324B8EE7681}" sibTransId="{44A0A293-C0FF-5749-913C-BBF103C16682}"/>
    <dgm:cxn modelId="{7516247D-E1B5-9144-AACF-6BDF94231961}" srcId="{9312022D-0526-1A41-81C1-10A8B959C996}" destId="{1CB495B5-B15C-3F49-A881-91CE3F064A07}" srcOrd="0" destOrd="0" parTransId="{79A01D6A-EE75-9748-B554-EB867BF0FD24}" sibTransId="{72684D48-8E9F-EE4E-BD94-76D09276B1A0}"/>
    <dgm:cxn modelId="{2F7C1F84-3746-DE4A-AF61-7C2FA6E0D9BC}" type="presOf" srcId="{1C4D89D3-5898-9A4D-9C2F-74F9E986EC0D}" destId="{B894FD52-3D3F-FE4F-B035-360A2056230E}" srcOrd="0" destOrd="0" presId="urn:microsoft.com/office/officeart/2005/8/layout/hProcess11"/>
    <dgm:cxn modelId="{ADA3C485-EF01-2F42-A1FC-C8A640B93D55}" type="presOf" srcId="{1F862BD7-F6F7-AE49-96E9-6588265DDCC5}" destId="{E5296A8E-905E-2447-9BC9-6682749261F1}" srcOrd="0" destOrd="0" presId="urn:microsoft.com/office/officeart/2005/8/layout/hProcess11"/>
    <dgm:cxn modelId="{71DDFD8F-98CA-EC4F-AB9B-3CC17F9E0573}" srcId="{9312022D-0526-1A41-81C1-10A8B959C996}" destId="{1C4D89D3-5898-9A4D-9C2F-74F9E986EC0D}" srcOrd="1" destOrd="0" parTransId="{6C3DD47F-4C85-FB4D-84D2-940CF52D5F2F}" sibTransId="{0F060174-F07F-154B-9BC1-02A0D0FB21D8}"/>
    <dgm:cxn modelId="{DD04CBC3-5FD2-004F-A6FA-21EB6B8B1DD9}" type="presOf" srcId="{5A1BFD48-62A2-0940-B130-0C2E4262ADC7}" destId="{AD814B94-1101-CE4E-ADDE-29BF6C5FB23C}" srcOrd="0" destOrd="0" presId="urn:microsoft.com/office/officeart/2005/8/layout/hProcess11"/>
    <dgm:cxn modelId="{F210D6C4-7997-AE45-A5CD-C67F09457F84}" srcId="{9312022D-0526-1A41-81C1-10A8B959C996}" destId="{5A1BFD48-62A2-0940-B130-0C2E4262ADC7}" srcOrd="2" destOrd="0" parTransId="{C05EF596-0EA2-1441-89C4-702F919E6C17}" sibTransId="{1B6629BA-3C67-DF4E-A66F-1FDEAD167867}"/>
    <dgm:cxn modelId="{2BF22DF3-7081-F147-A225-907953068AF8}" type="presOf" srcId="{D8C42E16-8CC1-134D-9519-FF1D1A60AA96}" destId="{E604BF34-F1DB-B345-9454-714C76D87B09}" srcOrd="0" destOrd="0" presId="urn:microsoft.com/office/officeart/2005/8/layout/hProcess11"/>
    <dgm:cxn modelId="{2FEF15F9-CCC5-5941-B2CC-7260B480C1B9}" srcId="{9312022D-0526-1A41-81C1-10A8B959C996}" destId="{D8C42E16-8CC1-134D-9519-FF1D1A60AA96}" srcOrd="4" destOrd="0" parTransId="{9A609333-568A-4A49-8F2D-057EDD116286}" sibTransId="{340A5841-43A8-424D-A496-0D5DABC8336F}"/>
    <dgm:cxn modelId="{4D0C2CF9-9139-FF40-A25D-478AD5AB8210}" type="presOf" srcId="{9312022D-0526-1A41-81C1-10A8B959C996}" destId="{439F2DE4-D858-9C4B-BA52-0C9B3E144605}" srcOrd="0" destOrd="0" presId="urn:microsoft.com/office/officeart/2005/8/layout/hProcess11"/>
    <dgm:cxn modelId="{C18F1C77-198B-404B-B7A4-E7FCE3EF3A1D}" type="presParOf" srcId="{439F2DE4-D858-9C4B-BA52-0C9B3E144605}" destId="{FF102BE4-77FD-014A-A615-2893E0FB28AE}" srcOrd="0" destOrd="0" presId="urn:microsoft.com/office/officeart/2005/8/layout/hProcess11"/>
    <dgm:cxn modelId="{36ACC278-1E31-9546-8A56-4386B56807D9}" type="presParOf" srcId="{439F2DE4-D858-9C4B-BA52-0C9B3E144605}" destId="{5C0C2FEB-B144-2C42-8332-68A2DBAFF73D}" srcOrd="1" destOrd="0" presId="urn:microsoft.com/office/officeart/2005/8/layout/hProcess11"/>
    <dgm:cxn modelId="{169347ED-C4BA-8542-A7FE-03AA9D46ABDB}" type="presParOf" srcId="{5C0C2FEB-B144-2C42-8332-68A2DBAFF73D}" destId="{5F9B9750-75CD-6644-812C-F8DEA5A8252E}" srcOrd="0" destOrd="0" presId="urn:microsoft.com/office/officeart/2005/8/layout/hProcess11"/>
    <dgm:cxn modelId="{93AE6992-3868-B742-A22E-292612AB07C9}" type="presParOf" srcId="{5F9B9750-75CD-6644-812C-F8DEA5A8252E}" destId="{083B765F-FDDD-D045-AA41-F1628FBACE5B}" srcOrd="0" destOrd="0" presId="urn:microsoft.com/office/officeart/2005/8/layout/hProcess11"/>
    <dgm:cxn modelId="{167D1E85-BE05-8640-AFFE-9C027B717BD2}" type="presParOf" srcId="{5F9B9750-75CD-6644-812C-F8DEA5A8252E}" destId="{50F97F32-6C8E-A74E-B2DA-AEE50C961C11}" srcOrd="1" destOrd="0" presId="urn:microsoft.com/office/officeart/2005/8/layout/hProcess11"/>
    <dgm:cxn modelId="{8F4ADF77-1E9E-5F4A-9F50-00F402E643FE}" type="presParOf" srcId="{5F9B9750-75CD-6644-812C-F8DEA5A8252E}" destId="{DB269AA2-0040-194A-B7F3-EC561F57539E}" srcOrd="2" destOrd="0" presId="urn:microsoft.com/office/officeart/2005/8/layout/hProcess11"/>
    <dgm:cxn modelId="{39065971-1807-CD4A-A660-A5585B5D8C07}" type="presParOf" srcId="{5C0C2FEB-B144-2C42-8332-68A2DBAFF73D}" destId="{041D81CC-4E3D-7C4A-9953-E67090A1A977}" srcOrd="1" destOrd="0" presId="urn:microsoft.com/office/officeart/2005/8/layout/hProcess11"/>
    <dgm:cxn modelId="{47F4633A-C013-0344-8494-856FDCE9F28D}" type="presParOf" srcId="{5C0C2FEB-B144-2C42-8332-68A2DBAFF73D}" destId="{A1536338-DD51-B044-A752-5644609AC709}" srcOrd="2" destOrd="0" presId="urn:microsoft.com/office/officeart/2005/8/layout/hProcess11"/>
    <dgm:cxn modelId="{570062E0-319C-614E-B0AF-0AD07AD35EAF}" type="presParOf" srcId="{A1536338-DD51-B044-A752-5644609AC709}" destId="{B894FD52-3D3F-FE4F-B035-360A2056230E}" srcOrd="0" destOrd="0" presId="urn:microsoft.com/office/officeart/2005/8/layout/hProcess11"/>
    <dgm:cxn modelId="{CFBD4FF1-C01C-1F4C-8601-2001038F2CB4}" type="presParOf" srcId="{A1536338-DD51-B044-A752-5644609AC709}" destId="{122FC8C4-9852-6840-91DF-BD30FF5CC97F}" srcOrd="1" destOrd="0" presId="urn:microsoft.com/office/officeart/2005/8/layout/hProcess11"/>
    <dgm:cxn modelId="{B6FA9C79-6925-FD4F-B825-42A6135B5B58}" type="presParOf" srcId="{A1536338-DD51-B044-A752-5644609AC709}" destId="{0004A857-C2C9-F84A-A242-883B78D82275}" srcOrd="2" destOrd="0" presId="urn:microsoft.com/office/officeart/2005/8/layout/hProcess11"/>
    <dgm:cxn modelId="{9A968E56-63C2-D346-8F8D-560678CA626D}" type="presParOf" srcId="{5C0C2FEB-B144-2C42-8332-68A2DBAFF73D}" destId="{E0F79241-48AB-5F45-A9A8-1CF1C901B432}" srcOrd="3" destOrd="0" presId="urn:microsoft.com/office/officeart/2005/8/layout/hProcess11"/>
    <dgm:cxn modelId="{23E597CD-1B4D-B145-95F7-ADEB51478BD1}" type="presParOf" srcId="{5C0C2FEB-B144-2C42-8332-68A2DBAFF73D}" destId="{D199733A-D415-1A48-B57A-071C54169267}" srcOrd="4" destOrd="0" presId="urn:microsoft.com/office/officeart/2005/8/layout/hProcess11"/>
    <dgm:cxn modelId="{D57B14CA-8F73-CD45-9788-18C3ED346C4D}" type="presParOf" srcId="{D199733A-D415-1A48-B57A-071C54169267}" destId="{AD814B94-1101-CE4E-ADDE-29BF6C5FB23C}" srcOrd="0" destOrd="0" presId="urn:microsoft.com/office/officeart/2005/8/layout/hProcess11"/>
    <dgm:cxn modelId="{5A83F9BB-7B4B-C94C-8C86-1104A1E0F554}" type="presParOf" srcId="{D199733A-D415-1A48-B57A-071C54169267}" destId="{CAB196A7-F618-564D-8D73-E347BD786E3F}" srcOrd="1" destOrd="0" presId="urn:microsoft.com/office/officeart/2005/8/layout/hProcess11"/>
    <dgm:cxn modelId="{F83DC9C8-050B-4641-A90A-576784FA7973}" type="presParOf" srcId="{D199733A-D415-1A48-B57A-071C54169267}" destId="{DFEF9643-F447-DB45-BAAC-49F19642B3C8}" srcOrd="2" destOrd="0" presId="urn:microsoft.com/office/officeart/2005/8/layout/hProcess11"/>
    <dgm:cxn modelId="{F534CCF4-E55B-8D44-8478-3033CA6ECFB9}" type="presParOf" srcId="{5C0C2FEB-B144-2C42-8332-68A2DBAFF73D}" destId="{DE4980A6-4DBC-9343-9618-D85F64AEBF74}" srcOrd="5" destOrd="0" presId="urn:microsoft.com/office/officeart/2005/8/layout/hProcess11"/>
    <dgm:cxn modelId="{4DD1467A-5828-5A47-9B2D-9397301626EC}" type="presParOf" srcId="{5C0C2FEB-B144-2C42-8332-68A2DBAFF73D}" destId="{76977ABC-5860-5449-8BD7-9E5DB1A0DF1B}" srcOrd="6" destOrd="0" presId="urn:microsoft.com/office/officeart/2005/8/layout/hProcess11"/>
    <dgm:cxn modelId="{BE4CC4E0-6A8A-234F-B41A-53DA5A22E8A8}" type="presParOf" srcId="{76977ABC-5860-5449-8BD7-9E5DB1A0DF1B}" destId="{E5296A8E-905E-2447-9BC9-6682749261F1}" srcOrd="0" destOrd="0" presId="urn:microsoft.com/office/officeart/2005/8/layout/hProcess11"/>
    <dgm:cxn modelId="{F4FEF30D-A1B8-3B4A-BB59-06CD9F9620A4}" type="presParOf" srcId="{76977ABC-5860-5449-8BD7-9E5DB1A0DF1B}" destId="{9D7AEEFA-4E98-534B-A46A-2DCBF762CB18}" srcOrd="1" destOrd="0" presId="urn:microsoft.com/office/officeart/2005/8/layout/hProcess11"/>
    <dgm:cxn modelId="{9161E795-DC30-ED47-8EA2-2C1D20F6D86F}" type="presParOf" srcId="{76977ABC-5860-5449-8BD7-9E5DB1A0DF1B}" destId="{1EA70B64-B9C6-4C4B-8A32-856FD989F0ED}" srcOrd="2" destOrd="0" presId="urn:microsoft.com/office/officeart/2005/8/layout/hProcess11"/>
    <dgm:cxn modelId="{17985E82-C2E1-B849-80F6-404280CFDBCE}" type="presParOf" srcId="{5C0C2FEB-B144-2C42-8332-68A2DBAFF73D}" destId="{EE42EAB8-04BD-334A-9F82-D6DDEDA6F879}" srcOrd="7" destOrd="0" presId="urn:microsoft.com/office/officeart/2005/8/layout/hProcess11"/>
    <dgm:cxn modelId="{361DEDF7-52B3-194E-B2E3-D6EF3628EC24}" type="presParOf" srcId="{5C0C2FEB-B144-2C42-8332-68A2DBAFF73D}" destId="{B8D10EC1-64BC-9F4C-9D20-813E9C158629}" srcOrd="8" destOrd="0" presId="urn:microsoft.com/office/officeart/2005/8/layout/hProcess11"/>
    <dgm:cxn modelId="{3D65335C-24E4-F24D-9821-517811918DF9}" type="presParOf" srcId="{B8D10EC1-64BC-9F4C-9D20-813E9C158629}" destId="{E604BF34-F1DB-B345-9454-714C76D87B09}" srcOrd="0" destOrd="0" presId="urn:microsoft.com/office/officeart/2005/8/layout/hProcess11"/>
    <dgm:cxn modelId="{64028A7A-E05A-AE4E-B7EA-DCAC98AC449F}" type="presParOf" srcId="{B8D10EC1-64BC-9F4C-9D20-813E9C158629}" destId="{F8A315D5-65FE-FC47-8C2D-6DCD61DA4396}" srcOrd="1" destOrd="0" presId="urn:microsoft.com/office/officeart/2005/8/layout/hProcess11"/>
    <dgm:cxn modelId="{94F2ACC7-5E5C-3A40-9AE4-48D097106902}" type="presParOf" srcId="{B8D10EC1-64BC-9F4C-9D20-813E9C158629}" destId="{F1F67E28-E31C-F94D-B337-FA3EBD97E883}" srcOrd="2" destOrd="0" presId="urn:microsoft.com/office/officeart/2005/8/layout/hProcess11"/>
    <dgm:cxn modelId="{BEBFE64C-E67F-3241-AE04-960CE5DDC647}" type="presParOf" srcId="{5C0C2FEB-B144-2C42-8332-68A2DBAFF73D}" destId="{5F4FC3F2-BDAA-C74B-A3C6-C4A78BD6B9FC}" srcOrd="9" destOrd="0" presId="urn:microsoft.com/office/officeart/2005/8/layout/hProcess11"/>
    <dgm:cxn modelId="{15D5B097-7245-EB41-AE05-105D11AEEBC2}" type="presParOf" srcId="{5C0C2FEB-B144-2C42-8332-68A2DBAFF73D}" destId="{9B7CB29D-A2CC-D84D-8489-2383A017422F}" srcOrd="10" destOrd="0" presId="urn:microsoft.com/office/officeart/2005/8/layout/hProcess11"/>
    <dgm:cxn modelId="{FAE5FCDF-C734-6D4D-9F68-89C7FFF0B0A1}" type="presParOf" srcId="{9B7CB29D-A2CC-D84D-8489-2383A017422F}" destId="{715B482D-08AC-B24E-B6F5-9869580417B9}" srcOrd="0" destOrd="0" presId="urn:microsoft.com/office/officeart/2005/8/layout/hProcess11"/>
    <dgm:cxn modelId="{32B8E24A-0E26-4348-BB70-7F1326E08FAB}" type="presParOf" srcId="{9B7CB29D-A2CC-D84D-8489-2383A017422F}" destId="{6C2E9D97-5DFB-CC42-ABC7-A3CEB9383D9E}" srcOrd="1" destOrd="0" presId="urn:microsoft.com/office/officeart/2005/8/layout/hProcess11"/>
    <dgm:cxn modelId="{309CAE5B-DD83-8B43-B49B-C7ABCEE90915}" type="presParOf" srcId="{9B7CB29D-A2CC-D84D-8489-2383A017422F}" destId="{AB9161CB-F643-B54F-B242-263650DE70B6}"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312022D-0526-1A41-81C1-10A8B959C996}" type="doc">
      <dgm:prSet loTypeId="urn:microsoft.com/office/officeart/2005/8/layout/hProcess11" loCatId="list" qsTypeId="urn:microsoft.com/office/officeart/2005/8/quickstyle/simple1" qsCatId="simple" csTypeId="urn:microsoft.com/office/officeart/2005/8/colors/accent1_2" csCatId="accent1" phldr="1"/>
      <dgm:spPr/>
    </dgm:pt>
    <dgm:pt modelId="{1CB495B5-B15C-3F49-A881-91CE3F064A07}">
      <dgm:prSet phldrT="[Texte]"/>
      <dgm:spPr/>
      <dgm:t>
        <a:bodyPr/>
        <a:lstStyle/>
        <a:p>
          <a:r>
            <a:rPr lang="fr-CA" dirty="0"/>
            <a:t>SNAPP version urgence</a:t>
          </a:r>
        </a:p>
      </dgm:t>
    </dgm:pt>
    <dgm:pt modelId="{79A01D6A-EE75-9748-B554-EB867BF0FD24}" type="parTrans" cxnId="{7516247D-E1B5-9144-AACF-6BDF94231961}">
      <dgm:prSet/>
      <dgm:spPr/>
      <dgm:t>
        <a:bodyPr/>
        <a:lstStyle/>
        <a:p>
          <a:endParaRPr lang="fr-CA"/>
        </a:p>
      </dgm:t>
    </dgm:pt>
    <dgm:pt modelId="{72684D48-8E9F-EE4E-BD94-76D09276B1A0}" type="sibTrans" cxnId="{7516247D-E1B5-9144-AACF-6BDF94231961}">
      <dgm:prSet/>
      <dgm:spPr/>
      <dgm:t>
        <a:bodyPr/>
        <a:lstStyle/>
        <a:p>
          <a:endParaRPr lang="fr-CA"/>
        </a:p>
      </dgm:t>
    </dgm:pt>
    <dgm:pt modelId="{1C4D89D3-5898-9A4D-9C2F-74F9E986EC0D}">
      <dgm:prSet phldrT="[Texte]"/>
      <dgm:spPr/>
      <dgm:t>
        <a:bodyPr/>
        <a:lstStyle/>
        <a:p>
          <a:r>
            <a:rPr lang="fr-CA" dirty="0" err="1"/>
            <a:t>Dx</a:t>
          </a:r>
          <a:r>
            <a:rPr lang="fr-CA" dirty="0"/>
            <a:t>-Plan-Orientation</a:t>
          </a:r>
        </a:p>
      </dgm:t>
    </dgm:pt>
    <dgm:pt modelId="{6C3DD47F-4C85-FB4D-84D2-940CF52D5F2F}" type="parTrans" cxnId="{71DDFD8F-98CA-EC4F-AB9B-3CC17F9E0573}">
      <dgm:prSet/>
      <dgm:spPr/>
      <dgm:t>
        <a:bodyPr/>
        <a:lstStyle/>
        <a:p>
          <a:endParaRPr lang="fr-CA"/>
        </a:p>
      </dgm:t>
    </dgm:pt>
    <dgm:pt modelId="{0F060174-F07F-154B-9BC1-02A0D0FB21D8}" type="sibTrans" cxnId="{71DDFD8F-98CA-EC4F-AB9B-3CC17F9E0573}">
      <dgm:prSet/>
      <dgm:spPr/>
      <dgm:t>
        <a:bodyPr/>
        <a:lstStyle/>
        <a:p>
          <a:endParaRPr lang="fr-CA"/>
        </a:p>
      </dgm:t>
    </dgm:pt>
    <dgm:pt modelId="{1F862BD7-F6F7-AE49-96E9-6588265DDCC5}">
      <dgm:prSet phldrT="[Texte]"/>
      <dgm:spPr/>
      <dgm:t>
        <a:bodyPr/>
        <a:lstStyle/>
        <a:p>
          <a:r>
            <a:rPr lang="fr-CA" dirty="0"/>
            <a:t>Supervision directe</a:t>
          </a:r>
        </a:p>
      </dgm:t>
    </dgm:pt>
    <dgm:pt modelId="{913067EC-0B2C-E348-836E-2B78EA3A7B37}" type="parTrans" cxnId="{BDAE9D1D-3F0D-F243-B8B6-6986F786EFFE}">
      <dgm:prSet/>
      <dgm:spPr/>
      <dgm:t>
        <a:bodyPr/>
        <a:lstStyle/>
        <a:p>
          <a:endParaRPr lang="fr-CA"/>
        </a:p>
      </dgm:t>
    </dgm:pt>
    <dgm:pt modelId="{00EAF7DA-7BED-564B-8AE4-1C4FE5A0984D}" type="sibTrans" cxnId="{BDAE9D1D-3F0D-F243-B8B6-6986F786EFFE}">
      <dgm:prSet/>
      <dgm:spPr/>
      <dgm:t>
        <a:bodyPr/>
        <a:lstStyle/>
        <a:p>
          <a:endParaRPr lang="fr-CA"/>
        </a:p>
      </dgm:t>
    </dgm:pt>
    <dgm:pt modelId="{5A1BFD48-62A2-0940-B130-0C2E4262ADC7}">
      <dgm:prSet phldrT="[Texte]"/>
      <dgm:spPr/>
      <dgm:t>
        <a:bodyPr/>
        <a:lstStyle/>
        <a:p>
          <a:r>
            <a:rPr lang="fr-CA" dirty="0"/>
            <a:t>Leader la réanimation</a:t>
          </a:r>
        </a:p>
      </dgm:t>
    </dgm:pt>
    <dgm:pt modelId="{C05EF596-0EA2-1441-89C4-702F919E6C17}" type="parTrans" cxnId="{F210D6C4-7997-AE45-A5CD-C67F09457F84}">
      <dgm:prSet/>
      <dgm:spPr/>
      <dgm:t>
        <a:bodyPr/>
        <a:lstStyle/>
        <a:p>
          <a:endParaRPr lang="fr-CA"/>
        </a:p>
      </dgm:t>
    </dgm:pt>
    <dgm:pt modelId="{1B6629BA-3C67-DF4E-A66F-1FDEAD167867}" type="sibTrans" cxnId="{F210D6C4-7997-AE45-A5CD-C67F09457F84}">
      <dgm:prSet/>
      <dgm:spPr/>
      <dgm:t>
        <a:bodyPr/>
        <a:lstStyle/>
        <a:p>
          <a:endParaRPr lang="fr-CA"/>
        </a:p>
      </dgm:t>
    </dgm:pt>
    <dgm:pt modelId="{D8C42E16-8CC1-134D-9519-FF1D1A60AA96}">
      <dgm:prSet phldrT="[Texte]"/>
      <dgm:spPr/>
      <dgm:t>
        <a:bodyPr/>
        <a:lstStyle/>
        <a:p>
          <a:r>
            <a:rPr lang="fr-CA" dirty="0"/>
            <a:t>Supervision fantôme</a:t>
          </a:r>
        </a:p>
      </dgm:t>
    </dgm:pt>
    <dgm:pt modelId="{9A609333-568A-4A49-8F2D-057EDD116286}" type="parTrans" cxnId="{2FEF15F9-CCC5-5941-B2CC-7260B480C1B9}">
      <dgm:prSet/>
      <dgm:spPr/>
      <dgm:t>
        <a:bodyPr/>
        <a:lstStyle/>
        <a:p>
          <a:endParaRPr lang="fr-CA"/>
        </a:p>
      </dgm:t>
    </dgm:pt>
    <dgm:pt modelId="{340A5841-43A8-424D-A496-0D5DABC8336F}" type="sibTrans" cxnId="{2FEF15F9-CCC5-5941-B2CC-7260B480C1B9}">
      <dgm:prSet/>
      <dgm:spPr/>
      <dgm:t>
        <a:bodyPr/>
        <a:lstStyle/>
        <a:p>
          <a:endParaRPr lang="fr-CA"/>
        </a:p>
      </dgm:t>
    </dgm:pt>
    <dgm:pt modelId="{2D58AE82-ADC0-7444-A076-93727161672F}">
      <dgm:prSet phldrT="[Texte]"/>
      <dgm:spPr/>
      <dgm:t>
        <a:bodyPr/>
        <a:lstStyle/>
        <a:p>
          <a:r>
            <a:rPr lang="fr-CA" dirty="0" err="1"/>
            <a:t>Sink</a:t>
          </a:r>
          <a:r>
            <a:rPr lang="fr-CA" dirty="0"/>
            <a:t> or </a:t>
          </a:r>
          <a:r>
            <a:rPr lang="fr-CA" dirty="0" err="1"/>
            <a:t>swim</a:t>
          </a:r>
          <a:endParaRPr lang="fr-CA" dirty="0"/>
        </a:p>
      </dgm:t>
    </dgm:pt>
    <dgm:pt modelId="{2147E1EF-D0C2-E64F-8D43-0324B8EE7681}" type="parTrans" cxnId="{13273077-5566-7A47-AD8C-1E2A9E093467}">
      <dgm:prSet/>
      <dgm:spPr/>
      <dgm:t>
        <a:bodyPr/>
        <a:lstStyle/>
        <a:p>
          <a:endParaRPr lang="fr-CA"/>
        </a:p>
      </dgm:t>
    </dgm:pt>
    <dgm:pt modelId="{44A0A293-C0FF-5749-913C-BBF103C16682}" type="sibTrans" cxnId="{13273077-5566-7A47-AD8C-1E2A9E093467}">
      <dgm:prSet/>
      <dgm:spPr/>
      <dgm:t>
        <a:bodyPr/>
        <a:lstStyle/>
        <a:p>
          <a:endParaRPr lang="fr-CA"/>
        </a:p>
      </dgm:t>
    </dgm:pt>
    <dgm:pt modelId="{439F2DE4-D858-9C4B-BA52-0C9B3E144605}" type="pres">
      <dgm:prSet presAssocID="{9312022D-0526-1A41-81C1-10A8B959C996}" presName="Name0" presStyleCnt="0">
        <dgm:presLayoutVars>
          <dgm:dir/>
          <dgm:resizeHandles val="exact"/>
        </dgm:presLayoutVars>
      </dgm:prSet>
      <dgm:spPr/>
    </dgm:pt>
    <dgm:pt modelId="{FF102BE4-77FD-014A-A615-2893E0FB28AE}" type="pres">
      <dgm:prSet presAssocID="{9312022D-0526-1A41-81C1-10A8B959C996}" presName="arrow" presStyleLbl="bgShp" presStyleIdx="0" presStyleCnt="1"/>
      <dgm:spPr/>
    </dgm:pt>
    <dgm:pt modelId="{5C0C2FEB-B144-2C42-8332-68A2DBAFF73D}" type="pres">
      <dgm:prSet presAssocID="{9312022D-0526-1A41-81C1-10A8B959C996}" presName="points" presStyleCnt="0"/>
      <dgm:spPr/>
    </dgm:pt>
    <dgm:pt modelId="{5F9B9750-75CD-6644-812C-F8DEA5A8252E}" type="pres">
      <dgm:prSet presAssocID="{1CB495B5-B15C-3F49-A881-91CE3F064A07}" presName="compositeA" presStyleCnt="0"/>
      <dgm:spPr/>
    </dgm:pt>
    <dgm:pt modelId="{083B765F-FDDD-D045-AA41-F1628FBACE5B}" type="pres">
      <dgm:prSet presAssocID="{1CB495B5-B15C-3F49-A881-91CE3F064A07}" presName="textA" presStyleLbl="revTx" presStyleIdx="0" presStyleCnt="6">
        <dgm:presLayoutVars>
          <dgm:bulletEnabled val="1"/>
        </dgm:presLayoutVars>
      </dgm:prSet>
      <dgm:spPr/>
    </dgm:pt>
    <dgm:pt modelId="{50F97F32-6C8E-A74E-B2DA-AEE50C961C11}" type="pres">
      <dgm:prSet presAssocID="{1CB495B5-B15C-3F49-A881-91CE3F064A07}" presName="circleA" presStyleLbl="node1" presStyleIdx="0" presStyleCnt="6"/>
      <dgm:spPr/>
    </dgm:pt>
    <dgm:pt modelId="{DB269AA2-0040-194A-B7F3-EC561F57539E}" type="pres">
      <dgm:prSet presAssocID="{1CB495B5-B15C-3F49-A881-91CE3F064A07}" presName="spaceA" presStyleCnt="0"/>
      <dgm:spPr/>
    </dgm:pt>
    <dgm:pt modelId="{041D81CC-4E3D-7C4A-9953-E67090A1A977}" type="pres">
      <dgm:prSet presAssocID="{72684D48-8E9F-EE4E-BD94-76D09276B1A0}" presName="space" presStyleCnt="0"/>
      <dgm:spPr/>
    </dgm:pt>
    <dgm:pt modelId="{A1536338-DD51-B044-A752-5644609AC709}" type="pres">
      <dgm:prSet presAssocID="{1C4D89D3-5898-9A4D-9C2F-74F9E986EC0D}" presName="compositeB" presStyleCnt="0"/>
      <dgm:spPr/>
    </dgm:pt>
    <dgm:pt modelId="{B894FD52-3D3F-FE4F-B035-360A2056230E}" type="pres">
      <dgm:prSet presAssocID="{1C4D89D3-5898-9A4D-9C2F-74F9E986EC0D}" presName="textB" presStyleLbl="revTx" presStyleIdx="1" presStyleCnt="6">
        <dgm:presLayoutVars>
          <dgm:bulletEnabled val="1"/>
        </dgm:presLayoutVars>
      </dgm:prSet>
      <dgm:spPr/>
    </dgm:pt>
    <dgm:pt modelId="{122FC8C4-9852-6840-91DF-BD30FF5CC97F}" type="pres">
      <dgm:prSet presAssocID="{1C4D89D3-5898-9A4D-9C2F-74F9E986EC0D}" presName="circleB" presStyleLbl="node1" presStyleIdx="1" presStyleCnt="6"/>
      <dgm:spPr/>
    </dgm:pt>
    <dgm:pt modelId="{0004A857-C2C9-F84A-A242-883B78D82275}" type="pres">
      <dgm:prSet presAssocID="{1C4D89D3-5898-9A4D-9C2F-74F9E986EC0D}" presName="spaceB" presStyleCnt="0"/>
      <dgm:spPr/>
    </dgm:pt>
    <dgm:pt modelId="{E0F79241-48AB-5F45-A9A8-1CF1C901B432}" type="pres">
      <dgm:prSet presAssocID="{0F060174-F07F-154B-9BC1-02A0D0FB21D8}" presName="space" presStyleCnt="0"/>
      <dgm:spPr/>
    </dgm:pt>
    <dgm:pt modelId="{D199733A-D415-1A48-B57A-071C54169267}" type="pres">
      <dgm:prSet presAssocID="{5A1BFD48-62A2-0940-B130-0C2E4262ADC7}" presName="compositeA" presStyleCnt="0"/>
      <dgm:spPr/>
    </dgm:pt>
    <dgm:pt modelId="{AD814B94-1101-CE4E-ADDE-29BF6C5FB23C}" type="pres">
      <dgm:prSet presAssocID="{5A1BFD48-62A2-0940-B130-0C2E4262ADC7}" presName="textA" presStyleLbl="revTx" presStyleIdx="2" presStyleCnt="6">
        <dgm:presLayoutVars>
          <dgm:bulletEnabled val="1"/>
        </dgm:presLayoutVars>
      </dgm:prSet>
      <dgm:spPr/>
    </dgm:pt>
    <dgm:pt modelId="{CAB196A7-F618-564D-8D73-E347BD786E3F}" type="pres">
      <dgm:prSet presAssocID="{5A1BFD48-62A2-0940-B130-0C2E4262ADC7}" presName="circleA" presStyleLbl="node1" presStyleIdx="2" presStyleCnt="6"/>
      <dgm:spPr/>
    </dgm:pt>
    <dgm:pt modelId="{DFEF9643-F447-DB45-BAAC-49F19642B3C8}" type="pres">
      <dgm:prSet presAssocID="{5A1BFD48-62A2-0940-B130-0C2E4262ADC7}" presName="spaceA" presStyleCnt="0"/>
      <dgm:spPr/>
    </dgm:pt>
    <dgm:pt modelId="{DE4980A6-4DBC-9343-9618-D85F64AEBF74}" type="pres">
      <dgm:prSet presAssocID="{1B6629BA-3C67-DF4E-A66F-1FDEAD167867}" presName="space" presStyleCnt="0"/>
      <dgm:spPr/>
    </dgm:pt>
    <dgm:pt modelId="{76977ABC-5860-5449-8BD7-9E5DB1A0DF1B}" type="pres">
      <dgm:prSet presAssocID="{1F862BD7-F6F7-AE49-96E9-6588265DDCC5}" presName="compositeB" presStyleCnt="0"/>
      <dgm:spPr/>
    </dgm:pt>
    <dgm:pt modelId="{E5296A8E-905E-2447-9BC9-6682749261F1}" type="pres">
      <dgm:prSet presAssocID="{1F862BD7-F6F7-AE49-96E9-6588265DDCC5}" presName="textB" presStyleLbl="revTx" presStyleIdx="3" presStyleCnt="6">
        <dgm:presLayoutVars>
          <dgm:bulletEnabled val="1"/>
        </dgm:presLayoutVars>
      </dgm:prSet>
      <dgm:spPr/>
    </dgm:pt>
    <dgm:pt modelId="{9D7AEEFA-4E98-534B-A46A-2DCBF762CB18}" type="pres">
      <dgm:prSet presAssocID="{1F862BD7-F6F7-AE49-96E9-6588265DDCC5}" presName="circleB" presStyleLbl="node1" presStyleIdx="3" presStyleCnt="6"/>
      <dgm:spPr/>
    </dgm:pt>
    <dgm:pt modelId="{1EA70B64-B9C6-4C4B-8A32-856FD989F0ED}" type="pres">
      <dgm:prSet presAssocID="{1F862BD7-F6F7-AE49-96E9-6588265DDCC5}" presName="spaceB" presStyleCnt="0"/>
      <dgm:spPr/>
    </dgm:pt>
    <dgm:pt modelId="{EE42EAB8-04BD-334A-9F82-D6DDEDA6F879}" type="pres">
      <dgm:prSet presAssocID="{00EAF7DA-7BED-564B-8AE4-1C4FE5A0984D}" presName="space" presStyleCnt="0"/>
      <dgm:spPr/>
    </dgm:pt>
    <dgm:pt modelId="{B8D10EC1-64BC-9F4C-9D20-813E9C158629}" type="pres">
      <dgm:prSet presAssocID="{D8C42E16-8CC1-134D-9519-FF1D1A60AA96}" presName="compositeA" presStyleCnt="0"/>
      <dgm:spPr/>
    </dgm:pt>
    <dgm:pt modelId="{E604BF34-F1DB-B345-9454-714C76D87B09}" type="pres">
      <dgm:prSet presAssocID="{D8C42E16-8CC1-134D-9519-FF1D1A60AA96}" presName="textA" presStyleLbl="revTx" presStyleIdx="4" presStyleCnt="6">
        <dgm:presLayoutVars>
          <dgm:bulletEnabled val="1"/>
        </dgm:presLayoutVars>
      </dgm:prSet>
      <dgm:spPr/>
    </dgm:pt>
    <dgm:pt modelId="{F8A315D5-65FE-FC47-8C2D-6DCD61DA4396}" type="pres">
      <dgm:prSet presAssocID="{D8C42E16-8CC1-134D-9519-FF1D1A60AA96}" presName="circleA" presStyleLbl="node1" presStyleIdx="4" presStyleCnt="6"/>
      <dgm:spPr/>
    </dgm:pt>
    <dgm:pt modelId="{F1F67E28-E31C-F94D-B337-FA3EBD97E883}" type="pres">
      <dgm:prSet presAssocID="{D8C42E16-8CC1-134D-9519-FF1D1A60AA96}" presName="spaceA" presStyleCnt="0"/>
      <dgm:spPr/>
    </dgm:pt>
    <dgm:pt modelId="{5F4FC3F2-BDAA-C74B-A3C6-C4A78BD6B9FC}" type="pres">
      <dgm:prSet presAssocID="{340A5841-43A8-424D-A496-0D5DABC8336F}" presName="space" presStyleCnt="0"/>
      <dgm:spPr/>
    </dgm:pt>
    <dgm:pt modelId="{9B7CB29D-A2CC-D84D-8489-2383A017422F}" type="pres">
      <dgm:prSet presAssocID="{2D58AE82-ADC0-7444-A076-93727161672F}" presName="compositeB" presStyleCnt="0"/>
      <dgm:spPr/>
    </dgm:pt>
    <dgm:pt modelId="{715B482D-08AC-B24E-B6F5-9869580417B9}" type="pres">
      <dgm:prSet presAssocID="{2D58AE82-ADC0-7444-A076-93727161672F}" presName="textB" presStyleLbl="revTx" presStyleIdx="5" presStyleCnt="6">
        <dgm:presLayoutVars>
          <dgm:bulletEnabled val="1"/>
        </dgm:presLayoutVars>
      </dgm:prSet>
      <dgm:spPr/>
    </dgm:pt>
    <dgm:pt modelId="{6C2E9D97-5DFB-CC42-ABC7-A3CEB9383D9E}" type="pres">
      <dgm:prSet presAssocID="{2D58AE82-ADC0-7444-A076-93727161672F}" presName="circleB" presStyleLbl="node1" presStyleIdx="5" presStyleCnt="6"/>
      <dgm:spPr/>
    </dgm:pt>
    <dgm:pt modelId="{AB9161CB-F643-B54F-B242-263650DE70B6}" type="pres">
      <dgm:prSet presAssocID="{2D58AE82-ADC0-7444-A076-93727161672F}" presName="spaceB" presStyleCnt="0"/>
      <dgm:spPr/>
    </dgm:pt>
  </dgm:ptLst>
  <dgm:cxnLst>
    <dgm:cxn modelId="{BDAE9D1D-3F0D-F243-B8B6-6986F786EFFE}" srcId="{9312022D-0526-1A41-81C1-10A8B959C996}" destId="{1F862BD7-F6F7-AE49-96E9-6588265DDCC5}" srcOrd="3" destOrd="0" parTransId="{913067EC-0B2C-E348-836E-2B78EA3A7B37}" sibTransId="{00EAF7DA-7BED-564B-8AE4-1C4FE5A0984D}"/>
    <dgm:cxn modelId="{C8E3E220-D7D6-D845-98C0-2F542FD50FA1}" type="presOf" srcId="{2D58AE82-ADC0-7444-A076-93727161672F}" destId="{715B482D-08AC-B24E-B6F5-9869580417B9}" srcOrd="0" destOrd="0" presId="urn:microsoft.com/office/officeart/2005/8/layout/hProcess11"/>
    <dgm:cxn modelId="{B9B5D04C-EE54-294A-83CD-538E4375B7E3}" type="presOf" srcId="{1CB495B5-B15C-3F49-A881-91CE3F064A07}" destId="{083B765F-FDDD-D045-AA41-F1628FBACE5B}" srcOrd="0" destOrd="0" presId="urn:microsoft.com/office/officeart/2005/8/layout/hProcess11"/>
    <dgm:cxn modelId="{13273077-5566-7A47-AD8C-1E2A9E093467}" srcId="{9312022D-0526-1A41-81C1-10A8B959C996}" destId="{2D58AE82-ADC0-7444-A076-93727161672F}" srcOrd="5" destOrd="0" parTransId="{2147E1EF-D0C2-E64F-8D43-0324B8EE7681}" sibTransId="{44A0A293-C0FF-5749-913C-BBF103C16682}"/>
    <dgm:cxn modelId="{7516247D-E1B5-9144-AACF-6BDF94231961}" srcId="{9312022D-0526-1A41-81C1-10A8B959C996}" destId="{1CB495B5-B15C-3F49-A881-91CE3F064A07}" srcOrd="0" destOrd="0" parTransId="{79A01D6A-EE75-9748-B554-EB867BF0FD24}" sibTransId="{72684D48-8E9F-EE4E-BD94-76D09276B1A0}"/>
    <dgm:cxn modelId="{2F7C1F84-3746-DE4A-AF61-7C2FA6E0D9BC}" type="presOf" srcId="{1C4D89D3-5898-9A4D-9C2F-74F9E986EC0D}" destId="{B894FD52-3D3F-FE4F-B035-360A2056230E}" srcOrd="0" destOrd="0" presId="urn:microsoft.com/office/officeart/2005/8/layout/hProcess11"/>
    <dgm:cxn modelId="{ADA3C485-EF01-2F42-A1FC-C8A640B93D55}" type="presOf" srcId="{1F862BD7-F6F7-AE49-96E9-6588265DDCC5}" destId="{E5296A8E-905E-2447-9BC9-6682749261F1}" srcOrd="0" destOrd="0" presId="urn:microsoft.com/office/officeart/2005/8/layout/hProcess11"/>
    <dgm:cxn modelId="{71DDFD8F-98CA-EC4F-AB9B-3CC17F9E0573}" srcId="{9312022D-0526-1A41-81C1-10A8B959C996}" destId="{1C4D89D3-5898-9A4D-9C2F-74F9E986EC0D}" srcOrd="1" destOrd="0" parTransId="{6C3DD47F-4C85-FB4D-84D2-940CF52D5F2F}" sibTransId="{0F060174-F07F-154B-9BC1-02A0D0FB21D8}"/>
    <dgm:cxn modelId="{DD04CBC3-5FD2-004F-A6FA-21EB6B8B1DD9}" type="presOf" srcId="{5A1BFD48-62A2-0940-B130-0C2E4262ADC7}" destId="{AD814B94-1101-CE4E-ADDE-29BF6C5FB23C}" srcOrd="0" destOrd="0" presId="urn:microsoft.com/office/officeart/2005/8/layout/hProcess11"/>
    <dgm:cxn modelId="{F210D6C4-7997-AE45-A5CD-C67F09457F84}" srcId="{9312022D-0526-1A41-81C1-10A8B959C996}" destId="{5A1BFD48-62A2-0940-B130-0C2E4262ADC7}" srcOrd="2" destOrd="0" parTransId="{C05EF596-0EA2-1441-89C4-702F919E6C17}" sibTransId="{1B6629BA-3C67-DF4E-A66F-1FDEAD167867}"/>
    <dgm:cxn modelId="{2BF22DF3-7081-F147-A225-907953068AF8}" type="presOf" srcId="{D8C42E16-8CC1-134D-9519-FF1D1A60AA96}" destId="{E604BF34-F1DB-B345-9454-714C76D87B09}" srcOrd="0" destOrd="0" presId="urn:microsoft.com/office/officeart/2005/8/layout/hProcess11"/>
    <dgm:cxn modelId="{2FEF15F9-CCC5-5941-B2CC-7260B480C1B9}" srcId="{9312022D-0526-1A41-81C1-10A8B959C996}" destId="{D8C42E16-8CC1-134D-9519-FF1D1A60AA96}" srcOrd="4" destOrd="0" parTransId="{9A609333-568A-4A49-8F2D-057EDD116286}" sibTransId="{340A5841-43A8-424D-A496-0D5DABC8336F}"/>
    <dgm:cxn modelId="{4D0C2CF9-9139-FF40-A25D-478AD5AB8210}" type="presOf" srcId="{9312022D-0526-1A41-81C1-10A8B959C996}" destId="{439F2DE4-D858-9C4B-BA52-0C9B3E144605}" srcOrd="0" destOrd="0" presId="urn:microsoft.com/office/officeart/2005/8/layout/hProcess11"/>
    <dgm:cxn modelId="{C18F1C77-198B-404B-B7A4-E7FCE3EF3A1D}" type="presParOf" srcId="{439F2DE4-D858-9C4B-BA52-0C9B3E144605}" destId="{FF102BE4-77FD-014A-A615-2893E0FB28AE}" srcOrd="0" destOrd="0" presId="urn:microsoft.com/office/officeart/2005/8/layout/hProcess11"/>
    <dgm:cxn modelId="{36ACC278-1E31-9546-8A56-4386B56807D9}" type="presParOf" srcId="{439F2DE4-D858-9C4B-BA52-0C9B3E144605}" destId="{5C0C2FEB-B144-2C42-8332-68A2DBAFF73D}" srcOrd="1" destOrd="0" presId="urn:microsoft.com/office/officeart/2005/8/layout/hProcess11"/>
    <dgm:cxn modelId="{169347ED-C4BA-8542-A7FE-03AA9D46ABDB}" type="presParOf" srcId="{5C0C2FEB-B144-2C42-8332-68A2DBAFF73D}" destId="{5F9B9750-75CD-6644-812C-F8DEA5A8252E}" srcOrd="0" destOrd="0" presId="urn:microsoft.com/office/officeart/2005/8/layout/hProcess11"/>
    <dgm:cxn modelId="{93AE6992-3868-B742-A22E-292612AB07C9}" type="presParOf" srcId="{5F9B9750-75CD-6644-812C-F8DEA5A8252E}" destId="{083B765F-FDDD-D045-AA41-F1628FBACE5B}" srcOrd="0" destOrd="0" presId="urn:microsoft.com/office/officeart/2005/8/layout/hProcess11"/>
    <dgm:cxn modelId="{167D1E85-BE05-8640-AFFE-9C027B717BD2}" type="presParOf" srcId="{5F9B9750-75CD-6644-812C-F8DEA5A8252E}" destId="{50F97F32-6C8E-A74E-B2DA-AEE50C961C11}" srcOrd="1" destOrd="0" presId="urn:microsoft.com/office/officeart/2005/8/layout/hProcess11"/>
    <dgm:cxn modelId="{8F4ADF77-1E9E-5F4A-9F50-00F402E643FE}" type="presParOf" srcId="{5F9B9750-75CD-6644-812C-F8DEA5A8252E}" destId="{DB269AA2-0040-194A-B7F3-EC561F57539E}" srcOrd="2" destOrd="0" presId="urn:microsoft.com/office/officeart/2005/8/layout/hProcess11"/>
    <dgm:cxn modelId="{39065971-1807-CD4A-A660-A5585B5D8C07}" type="presParOf" srcId="{5C0C2FEB-B144-2C42-8332-68A2DBAFF73D}" destId="{041D81CC-4E3D-7C4A-9953-E67090A1A977}" srcOrd="1" destOrd="0" presId="urn:microsoft.com/office/officeart/2005/8/layout/hProcess11"/>
    <dgm:cxn modelId="{47F4633A-C013-0344-8494-856FDCE9F28D}" type="presParOf" srcId="{5C0C2FEB-B144-2C42-8332-68A2DBAFF73D}" destId="{A1536338-DD51-B044-A752-5644609AC709}" srcOrd="2" destOrd="0" presId="urn:microsoft.com/office/officeart/2005/8/layout/hProcess11"/>
    <dgm:cxn modelId="{570062E0-319C-614E-B0AF-0AD07AD35EAF}" type="presParOf" srcId="{A1536338-DD51-B044-A752-5644609AC709}" destId="{B894FD52-3D3F-FE4F-B035-360A2056230E}" srcOrd="0" destOrd="0" presId="urn:microsoft.com/office/officeart/2005/8/layout/hProcess11"/>
    <dgm:cxn modelId="{CFBD4FF1-C01C-1F4C-8601-2001038F2CB4}" type="presParOf" srcId="{A1536338-DD51-B044-A752-5644609AC709}" destId="{122FC8C4-9852-6840-91DF-BD30FF5CC97F}" srcOrd="1" destOrd="0" presId="urn:microsoft.com/office/officeart/2005/8/layout/hProcess11"/>
    <dgm:cxn modelId="{B6FA9C79-6925-FD4F-B825-42A6135B5B58}" type="presParOf" srcId="{A1536338-DD51-B044-A752-5644609AC709}" destId="{0004A857-C2C9-F84A-A242-883B78D82275}" srcOrd="2" destOrd="0" presId="urn:microsoft.com/office/officeart/2005/8/layout/hProcess11"/>
    <dgm:cxn modelId="{9A968E56-63C2-D346-8F8D-560678CA626D}" type="presParOf" srcId="{5C0C2FEB-B144-2C42-8332-68A2DBAFF73D}" destId="{E0F79241-48AB-5F45-A9A8-1CF1C901B432}" srcOrd="3" destOrd="0" presId="urn:microsoft.com/office/officeart/2005/8/layout/hProcess11"/>
    <dgm:cxn modelId="{23E597CD-1B4D-B145-95F7-ADEB51478BD1}" type="presParOf" srcId="{5C0C2FEB-B144-2C42-8332-68A2DBAFF73D}" destId="{D199733A-D415-1A48-B57A-071C54169267}" srcOrd="4" destOrd="0" presId="urn:microsoft.com/office/officeart/2005/8/layout/hProcess11"/>
    <dgm:cxn modelId="{D57B14CA-8F73-CD45-9788-18C3ED346C4D}" type="presParOf" srcId="{D199733A-D415-1A48-B57A-071C54169267}" destId="{AD814B94-1101-CE4E-ADDE-29BF6C5FB23C}" srcOrd="0" destOrd="0" presId="urn:microsoft.com/office/officeart/2005/8/layout/hProcess11"/>
    <dgm:cxn modelId="{5A83F9BB-7B4B-C94C-8C86-1104A1E0F554}" type="presParOf" srcId="{D199733A-D415-1A48-B57A-071C54169267}" destId="{CAB196A7-F618-564D-8D73-E347BD786E3F}" srcOrd="1" destOrd="0" presId="urn:microsoft.com/office/officeart/2005/8/layout/hProcess11"/>
    <dgm:cxn modelId="{F83DC9C8-050B-4641-A90A-576784FA7973}" type="presParOf" srcId="{D199733A-D415-1A48-B57A-071C54169267}" destId="{DFEF9643-F447-DB45-BAAC-49F19642B3C8}" srcOrd="2" destOrd="0" presId="urn:microsoft.com/office/officeart/2005/8/layout/hProcess11"/>
    <dgm:cxn modelId="{F534CCF4-E55B-8D44-8478-3033CA6ECFB9}" type="presParOf" srcId="{5C0C2FEB-B144-2C42-8332-68A2DBAFF73D}" destId="{DE4980A6-4DBC-9343-9618-D85F64AEBF74}" srcOrd="5" destOrd="0" presId="urn:microsoft.com/office/officeart/2005/8/layout/hProcess11"/>
    <dgm:cxn modelId="{4DD1467A-5828-5A47-9B2D-9397301626EC}" type="presParOf" srcId="{5C0C2FEB-B144-2C42-8332-68A2DBAFF73D}" destId="{76977ABC-5860-5449-8BD7-9E5DB1A0DF1B}" srcOrd="6" destOrd="0" presId="urn:microsoft.com/office/officeart/2005/8/layout/hProcess11"/>
    <dgm:cxn modelId="{BE4CC4E0-6A8A-234F-B41A-53DA5A22E8A8}" type="presParOf" srcId="{76977ABC-5860-5449-8BD7-9E5DB1A0DF1B}" destId="{E5296A8E-905E-2447-9BC9-6682749261F1}" srcOrd="0" destOrd="0" presId="urn:microsoft.com/office/officeart/2005/8/layout/hProcess11"/>
    <dgm:cxn modelId="{F4FEF30D-A1B8-3B4A-BB59-06CD9F9620A4}" type="presParOf" srcId="{76977ABC-5860-5449-8BD7-9E5DB1A0DF1B}" destId="{9D7AEEFA-4E98-534B-A46A-2DCBF762CB18}" srcOrd="1" destOrd="0" presId="urn:microsoft.com/office/officeart/2005/8/layout/hProcess11"/>
    <dgm:cxn modelId="{9161E795-DC30-ED47-8EA2-2C1D20F6D86F}" type="presParOf" srcId="{76977ABC-5860-5449-8BD7-9E5DB1A0DF1B}" destId="{1EA70B64-B9C6-4C4B-8A32-856FD989F0ED}" srcOrd="2" destOrd="0" presId="urn:microsoft.com/office/officeart/2005/8/layout/hProcess11"/>
    <dgm:cxn modelId="{17985E82-C2E1-B849-80F6-404280CFDBCE}" type="presParOf" srcId="{5C0C2FEB-B144-2C42-8332-68A2DBAFF73D}" destId="{EE42EAB8-04BD-334A-9F82-D6DDEDA6F879}" srcOrd="7" destOrd="0" presId="urn:microsoft.com/office/officeart/2005/8/layout/hProcess11"/>
    <dgm:cxn modelId="{361DEDF7-52B3-194E-B2E3-D6EF3628EC24}" type="presParOf" srcId="{5C0C2FEB-B144-2C42-8332-68A2DBAFF73D}" destId="{B8D10EC1-64BC-9F4C-9D20-813E9C158629}" srcOrd="8" destOrd="0" presId="urn:microsoft.com/office/officeart/2005/8/layout/hProcess11"/>
    <dgm:cxn modelId="{3D65335C-24E4-F24D-9821-517811918DF9}" type="presParOf" srcId="{B8D10EC1-64BC-9F4C-9D20-813E9C158629}" destId="{E604BF34-F1DB-B345-9454-714C76D87B09}" srcOrd="0" destOrd="0" presId="urn:microsoft.com/office/officeart/2005/8/layout/hProcess11"/>
    <dgm:cxn modelId="{64028A7A-E05A-AE4E-B7EA-DCAC98AC449F}" type="presParOf" srcId="{B8D10EC1-64BC-9F4C-9D20-813E9C158629}" destId="{F8A315D5-65FE-FC47-8C2D-6DCD61DA4396}" srcOrd="1" destOrd="0" presId="urn:microsoft.com/office/officeart/2005/8/layout/hProcess11"/>
    <dgm:cxn modelId="{94F2ACC7-5E5C-3A40-9AE4-48D097106902}" type="presParOf" srcId="{B8D10EC1-64BC-9F4C-9D20-813E9C158629}" destId="{F1F67E28-E31C-F94D-B337-FA3EBD97E883}" srcOrd="2" destOrd="0" presId="urn:microsoft.com/office/officeart/2005/8/layout/hProcess11"/>
    <dgm:cxn modelId="{BEBFE64C-E67F-3241-AE04-960CE5DDC647}" type="presParOf" srcId="{5C0C2FEB-B144-2C42-8332-68A2DBAFF73D}" destId="{5F4FC3F2-BDAA-C74B-A3C6-C4A78BD6B9FC}" srcOrd="9" destOrd="0" presId="urn:microsoft.com/office/officeart/2005/8/layout/hProcess11"/>
    <dgm:cxn modelId="{15D5B097-7245-EB41-AE05-105D11AEEBC2}" type="presParOf" srcId="{5C0C2FEB-B144-2C42-8332-68A2DBAFF73D}" destId="{9B7CB29D-A2CC-D84D-8489-2383A017422F}" srcOrd="10" destOrd="0" presId="urn:microsoft.com/office/officeart/2005/8/layout/hProcess11"/>
    <dgm:cxn modelId="{FAE5FCDF-C734-6D4D-9F68-89C7FFF0B0A1}" type="presParOf" srcId="{9B7CB29D-A2CC-D84D-8489-2383A017422F}" destId="{715B482D-08AC-B24E-B6F5-9869580417B9}" srcOrd="0" destOrd="0" presId="urn:microsoft.com/office/officeart/2005/8/layout/hProcess11"/>
    <dgm:cxn modelId="{32B8E24A-0E26-4348-BB70-7F1326E08FAB}" type="presParOf" srcId="{9B7CB29D-A2CC-D84D-8489-2383A017422F}" destId="{6C2E9D97-5DFB-CC42-ABC7-A3CEB9383D9E}" srcOrd="1" destOrd="0" presId="urn:microsoft.com/office/officeart/2005/8/layout/hProcess11"/>
    <dgm:cxn modelId="{309CAE5B-DD83-8B43-B49B-C7ABCEE90915}" type="presParOf" srcId="{9B7CB29D-A2CC-D84D-8489-2383A017422F}" destId="{AB9161CB-F643-B54F-B242-263650DE70B6}"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87F8C65-84D0-496C-BD1E-AF2A8E26F0D4}" type="doc">
      <dgm:prSet loTypeId="urn:microsoft.com/office/officeart/2008/layout/LinedList" loCatId="list" qsTypeId="urn:microsoft.com/office/officeart/2005/8/quickstyle/simple5" qsCatId="simple" csTypeId="urn:microsoft.com/office/officeart/2005/8/colors/accent1_2" csCatId="accent1" phldr="1"/>
      <dgm:spPr/>
      <dgm:t>
        <a:bodyPr/>
        <a:lstStyle/>
        <a:p>
          <a:endParaRPr lang="en-US"/>
        </a:p>
      </dgm:t>
    </dgm:pt>
    <dgm:pt modelId="{9A6987EC-5775-4374-AA75-D00F2EE7C1A4}">
      <dgm:prSet/>
      <dgm:spPr/>
      <dgm:t>
        <a:bodyPr/>
        <a:lstStyle/>
        <a:p>
          <a:r>
            <a:rPr lang="fr-FR" dirty="0"/>
            <a:t>Il est difficile d’être un superviseur à la salle l’urgence/</a:t>
          </a:r>
          <a:r>
            <a:rPr lang="fr-FR" dirty="0" err="1"/>
            <a:t>hospit</a:t>
          </a:r>
          <a:r>
            <a:rPr lang="fr-FR" dirty="0"/>
            <a:t>: la conciliation des rôles d’enseignant, protecteur du patient et d’évaluation est un défi!</a:t>
          </a:r>
          <a:endParaRPr lang="en-US" dirty="0"/>
        </a:p>
      </dgm:t>
    </dgm:pt>
    <dgm:pt modelId="{C77E0D40-4892-4B8B-A765-5745CAAB5383}" type="parTrans" cxnId="{10B9C8B2-B724-45A9-B3DC-A5A4C2C91E6D}">
      <dgm:prSet/>
      <dgm:spPr/>
      <dgm:t>
        <a:bodyPr/>
        <a:lstStyle/>
        <a:p>
          <a:endParaRPr lang="en-US"/>
        </a:p>
      </dgm:t>
    </dgm:pt>
    <dgm:pt modelId="{E1402D36-080A-47C2-9C38-B0A312A61B74}" type="sibTrans" cxnId="{10B9C8B2-B724-45A9-B3DC-A5A4C2C91E6D}">
      <dgm:prSet/>
      <dgm:spPr/>
      <dgm:t>
        <a:bodyPr/>
        <a:lstStyle/>
        <a:p>
          <a:endParaRPr lang="en-US"/>
        </a:p>
      </dgm:t>
    </dgm:pt>
    <dgm:pt modelId="{7B34C38C-E752-4A20-B5F9-C6DDFFBEA543}">
      <dgm:prSet/>
      <dgm:spPr/>
      <dgm:t>
        <a:bodyPr/>
        <a:lstStyle/>
        <a:p>
          <a:r>
            <a:rPr lang="fr-FR" dirty="0"/>
            <a:t>Il est utile de se connaître comme type de superviseur et d’adapter nos stratégies en conséquence pour rester confortable dans notre rôle</a:t>
          </a:r>
          <a:endParaRPr lang="en-US" dirty="0"/>
        </a:p>
      </dgm:t>
    </dgm:pt>
    <dgm:pt modelId="{A4E0ED8F-3721-497B-B69A-5C15CB7F1B7E}" type="parTrans" cxnId="{DFF36794-4C99-4A3D-A1E3-6CB47436D464}">
      <dgm:prSet/>
      <dgm:spPr/>
      <dgm:t>
        <a:bodyPr/>
        <a:lstStyle/>
        <a:p>
          <a:endParaRPr lang="en-US"/>
        </a:p>
      </dgm:t>
    </dgm:pt>
    <dgm:pt modelId="{956AEA15-1EDD-42BF-A94A-327667028F55}" type="sibTrans" cxnId="{DFF36794-4C99-4A3D-A1E3-6CB47436D464}">
      <dgm:prSet/>
      <dgm:spPr/>
      <dgm:t>
        <a:bodyPr/>
        <a:lstStyle/>
        <a:p>
          <a:endParaRPr lang="en-US"/>
        </a:p>
      </dgm:t>
    </dgm:pt>
    <dgm:pt modelId="{4775A2FB-B827-4E89-B87B-FE1E29825663}">
      <dgm:prSet/>
      <dgm:spPr/>
      <dgm:t>
        <a:bodyPr/>
        <a:lstStyle/>
        <a:p>
          <a:r>
            <a:rPr lang="fr-FR" dirty="0"/>
            <a:t>Tenter une nouvelle stratégie de supervision à votre prochaine journée de supervision!</a:t>
          </a:r>
          <a:endParaRPr lang="en-US" dirty="0"/>
        </a:p>
      </dgm:t>
    </dgm:pt>
    <dgm:pt modelId="{FAD7269F-958D-45B1-AFBA-6DEC3481E15B}" type="parTrans" cxnId="{FC38B7BC-F06C-4709-B69C-3372E7D187BF}">
      <dgm:prSet/>
      <dgm:spPr/>
      <dgm:t>
        <a:bodyPr/>
        <a:lstStyle/>
        <a:p>
          <a:endParaRPr lang="en-US"/>
        </a:p>
      </dgm:t>
    </dgm:pt>
    <dgm:pt modelId="{881A0810-44BB-476A-8447-42BC46BB7866}" type="sibTrans" cxnId="{FC38B7BC-F06C-4709-B69C-3372E7D187BF}">
      <dgm:prSet/>
      <dgm:spPr/>
      <dgm:t>
        <a:bodyPr/>
        <a:lstStyle/>
        <a:p>
          <a:endParaRPr lang="en-US"/>
        </a:p>
      </dgm:t>
    </dgm:pt>
    <dgm:pt modelId="{CF9207C1-1992-F648-8AB3-E91569F919E8}" type="pres">
      <dgm:prSet presAssocID="{387F8C65-84D0-496C-BD1E-AF2A8E26F0D4}" presName="vert0" presStyleCnt="0">
        <dgm:presLayoutVars>
          <dgm:dir/>
          <dgm:animOne val="branch"/>
          <dgm:animLvl val="lvl"/>
        </dgm:presLayoutVars>
      </dgm:prSet>
      <dgm:spPr/>
    </dgm:pt>
    <dgm:pt modelId="{35D85E90-9B7E-E14C-B3C5-D550911E712D}" type="pres">
      <dgm:prSet presAssocID="{9A6987EC-5775-4374-AA75-D00F2EE7C1A4}" presName="thickLine" presStyleLbl="alignNode1" presStyleIdx="0" presStyleCnt="3"/>
      <dgm:spPr/>
    </dgm:pt>
    <dgm:pt modelId="{68B62E49-2D1B-6349-A517-4E6F493EE222}" type="pres">
      <dgm:prSet presAssocID="{9A6987EC-5775-4374-AA75-D00F2EE7C1A4}" presName="horz1" presStyleCnt="0"/>
      <dgm:spPr/>
    </dgm:pt>
    <dgm:pt modelId="{F201A8C2-08C0-514B-A9B2-CE74697ECF2B}" type="pres">
      <dgm:prSet presAssocID="{9A6987EC-5775-4374-AA75-D00F2EE7C1A4}" presName="tx1" presStyleLbl="revTx" presStyleIdx="0" presStyleCnt="3"/>
      <dgm:spPr/>
    </dgm:pt>
    <dgm:pt modelId="{BEE50D83-891A-A444-BF51-AE13611FA015}" type="pres">
      <dgm:prSet presAssocID="{9A6987EC-5775-4374-AA75-D00F2EE7C1A4}" presName="vert1" presStyleCnt="0"/>
      <dgm:spPr/>
    </dgm:pt>
    <dgm:pt modelId="{51C879B9-A7B7-5044-ADBD-0667EA820994}" type="pres">
      <dgm:prSet presAssocID="{7B34C38C-E752-4A20-B5F9-C6DDFFBEA543}" presName="thickLine" presStyleLbl="alignNode1" presStyleIdx="1" presStyleCnt="3"/>
      <dgm:spPr/>
    </dgm:pt>
    <dgm:pt modelId="{E6ED5240-0BBF-3A46-868D-096C38E12D76}" type="pres">
      <dgm:prSet presAssocID="{7B34C38C-E752-4A20-B5F9-C6DDFFBEA543}" presName="horz1" presStyleCnt="0"/>
      <dgm:spPr/>
    </dgm:pt>
    <dgm:pt modelId="{14A03C09-014C-C445-8D3A-32F4AC60091C}" type="pres">
      <dgm:prSet presAssocID="{7B34C38C-E752-4A20-B5F9-C6DDFFBEA543}" presName="tx1" presStyleLbl="revTx" presStyleIdx="1" presStyleCnt="3"/>
      <dgm:spPr/>
    </dgm:pt>
    <dgm:pt modelId="{F9FC3A57-BE2A-E74C-B039-03AA728ED0F3}" type="pres">
      <dgm:prSet presAssocID="{7B34C38C-E752-4A20-B5F9-C6DDFFBEA543}" presName="vert1" presStyleCnt="0"/>
      <dgm:spPr/>
    </dgm:pt>
    <dgm:pt modelId="{B5235A3A-AB57-B945-91FE-7E5931B6F5F6}" type="pres">
      <dgm:prSet presAssocID="{4775A2FB-B827-4E89-B87B-FE1E29825663}" presName="thickLine" presStyleLbl="alignNode1" presStyleIdx="2" presStyleCnt="3"/>
      <dgm:spPr/>
    </dgm:pt>
    <dgm:pt modelId="{2084515A-C796-724E-B0F0-460A40803BBF}" type="pres">
      <dgm:prSet presAssocID="{4775A2FB-B827-4E89-B87B-FE1E29825663}" presName="horz1" presStyleCnt="0"/>
      <dgm:spPr/>
    </dgm:pt>
    <dgm:pt modelId="{5F6C70D4-32F4-5548-AF5B-ADD1492686AC}" type="pres">
      <dgm:prSet presAssocID="{4775A2FB-B827-4E89-B87B-FE1E29825663}" presName="tx1" presStyleLbl="revTx" presStyleIdx="2" presStyleCnt="3"/>
      <dgm:spPr/>
    </dgm:pt>
    <dgm:pt modelId="{81238709-F443-9246-81CB-DDDCE92BDF3E}" type="pres">
      <dgm:prSet presAssocID="{4775A2FB-B827-4E89-B87B-FE1E29825663}" presName="vert1" presStyleCnt="0"/>
      <dgm:spPr/>
    </dgm:pt>
  </dgm:ptLst>
  <dgm:cxnLst>
    <dgm:cxn modelId="{8363A11A-7059-744B-98BD-235EA34A16CD}" type="presOf" srcId="{9A6987EC-5775-4374-AA75-D00F2EE7C1A4}" destId="{F201A8C2-08C0-514B-A9B2-CE74697ECF2B}" srcOrd="0" destOrd="0" presId="urn:microsoft.com/office/officeart/2008/layout/LinedList"/>
    <dgm:cxn modelId="{D3AEE63D-16AB-3949-B901-3E63AFAECB13}" type="presOf" srcId="{7B34C38C-E752-4A20-B5F9-C6DDFFBEA543}" destId="{14A03C09-014C-C445-8D3A-32F4AC60091C}" srcOrd="0" destOrd="0" presId="urn:microsoft.com/office/officeart/2008/layout/LinedList"/>
    <dgm:cxn modelId="{3F568281-4370-9147-B730-7D420C70537D}" type="presOf" srcId="{4775A2FB-B827-4E89-B87B-FE1E29825663}" destId="{5F6C70D4-32F4-5548-AF5B-ADD1492686AC}" srcOrd="0" destOrd="0" presId="urn:microsoft.com/office/officeart/2008/layout/LinedList"/>
    <dgm:cxn modelId="{F93BD586-2F50-DA49-AED1-51FC4AD83274}" type="presOf" srcId="{387F8C65-84D0-496C-BD1E-AF2A8E26F0D4}" destId="{CF9207C1-1992-F648-8AB3-E91569F919E8}" srcOrd="0" destOrd="0" presId="urn:microsoft.com/office/officeart/2008/layout/LinedList"/>
    <dgm:cxn modelId="{DFF36794-4C99-4A3D-A1E3-6CB47436D464}" srcId="{387F8C65-84D0-496C-BD1E-AF2A8E26F0D4}" destId="{7B34C38C-E752-4A20-B5F9-C6DDFFBEA543}" srcOrd="1" destOrd="0" parTransId="{A4E0ED8F-3721-497B-B69A-5C15CB7F1B7E}" sibTransId="{956AEA15-1EDD-42BF-A94A-327667028F55}"/>
    <dgm:cxn modelId="{10B9C8B2-B724-45A9-B3DC-A5A4C2C91E6D}" srcId="{387F8C65-84D0-496C-BD1E-AF2A8E26F0D4}" destId="{9A6987EC-5775-4374-AA75-D00F2EE7C1A4}" srcOrd="0" destOrd="0" parTransId="{C77E0D40-4892-4B8B-A765-5745CAAB5383}" sibTransId="{E1402D36-080A-47C2-9C38-B0A312A61B74}"/>
    <dgm:cxn modelId="{FC38B7BC-F06C-4709-B69C-3372E7D187BF}" srcId="{387F8C65-84D0-496C-BD1E-AF2A8E26F0D4}" destId="{4775A2FB-B827-4E89-B87B-FE1E29825663}" srcOrd="2" destOrd="0" parTransId="{FAD7269F-958D-45B1-AFBA-6DEC3481E15B}" sibTransId="{881A0810-44BB-476A-8447-42BC46BB7866}"/>
    <dgm:cxn modelId="{BC0CA4D4-6C5B-A542-9A0E-3AC2B4881AC0}" type="presParOf" srcId="{CF9207C1-1992-F648-8AB3-E91569F919E8}" destId="{35D85E90-9B7E-E14C-B3C5-D550911E712D}" srcOrd="0" destOrd="0" presId="urn:microsoft.com/office/officeart/2008/layout/LinedList"/>
    <dgm:cxn modelId="{9F68D969-7C42-2B49-909F-A8C5664279ED}" type="presParOf" srcId="{CF9207C1-1992-F648-8AB3-E91569F919E8}" destId="{68B62E49-2D1B-6349-A517-4E6F493EE222}" srcOrd="1" destOrd="0" presId="urn:microsoft.com/office/officeart/2008/layout/LinedList"/>
    <dgm:cxn modelId="{D575C306-E928-8943-BC60-E678919911F6}" type="presParOf" srcId="{68B62E49-2D1B-6349-A517-4E6F493EE222}" destId="{F201A8C2-08C0-514B-A9B2-CE74697ECF2B}" srcOrd="0" destOrd="0" presId="urn:microsoft.com/office/officeart/2008/layout/LinedList"/>
    <dgm:cxn modelId="{5FBB848B-47EF-EF4F-B0F6-615F193C0738}" type="presParOf" srcId="{68B62E49-2D1B-6349-A517-4E6F493EE222}" destId="{BEE50D83-891A-A444-BF51-AE13611FA015}" srcOrd="1" destOrd="0" presId="urn:microsoft.com/office/officeart/2008/layout/LinedList"/>
    <dgm:cxn modelId="{70B13FF7-8675-154F-B9C3-6BBEA80723BF}" type="presParOf" srcId="{CF9207C1-1992-F648-8AB3-E91569F919E8}" destId="{51C879B9-A7B7-5044-ADBD-0667EA820994}" srcOrd="2" destOrd="0" presId="urn:microsoft.com/office/officeart/2008/layout/LinedList"/>
    <dgm:cxn modelId="{82DF982D-1460-E74E-AF19-5B716A89AAEE}" type="presParOf" srcId="{CF9207C1-1992-F648-8AB3-E91569F919E8}" destId="{E6ED5240-0BBF-3A46-868D-096C38E12D76}" srcOrd="3" destOrd="0" presId="urn:microsoft.com/office/officeart/2008/layout/LinedList"/>
    <dgm:cxn modelId="{53DD2067-236A-DF4A-8866-F08C4CBCCF63}" type="presParOf" srcId="{E6ED5240-0BBF-3A46-868D-096C38E12D76}" destId="{14A03C09-014C-C445-8D3A-32F4AC60091C}" srcOrd="0" destOrd="0" presId="urn:microsoft.com/office/officeart/2008/layout/LinedList"/>
    <dgm:cxn modelId="{06C94FB0-6AE8-8643-A7A0-22CB29498CCC}" type="presParOf" srcId="{E6ED5240-0BBF-3A46-868D-096C38E12D76}" destId="{F9FC3A57-BE2A-E74C-B039-03AA728ED0F3}" srcOrd="1" destOrd="0" presId="urn:microsoft.com/office/officeart/2008/layout/LinedList"/>
    <dgm:cxn modelId="{592F4C34-EC41-0F47-B55A-B75F83A86CAF}" type="presParOf" srcId="{CF9207C1-1992-F648-8AB3-E91569F919E8}" destId="{B5235A3A-AB57-B945-91FE-7E5931B6F5F6}" srcOrd="4" destOrd="0" presId="urn:microsoft.com/office/officeart/2008/layout/LinedList"/>
    <dgm:cxn modelId="{F25CC5AC-4804-3D47-A08B-473EE8CB2724}" type="presParOf" srcId="{CF9207C1-1992-F648-8AB3-E91569F919E8}" destId="{2084515A-C796-724E-B0F0-460A40803BBF}" srcOrd="5" destOrd="0" presId="urn:microsoft.com/office/officeart/2008/layout/LinedList"/>
    <dgm:cxn modelId="{3BB3DA55-2AB0-9A4F-8E32-8E4B9C264B42}" type="presParOf" srcId="{2084515A-C796-724E-B0F0-460A40803BBF}" destId="{5F6C70D4-32F4-5548-AF5B-ADD1492686AC}" srcOrd="0" destOrd="0" presId="urn:microsoft.com/office/officeart/2008/layout/LinedList"/>
    <dgm:cxn modelId="{A7818025-ACFB-3141-B35D-17B9A6DE00C3}" type="presParOf" srcId="{2084515A-C796-724E-B0F0-460A40803BBF}" destId="{81238709-F443-9246-81CB-DDDCE92BDF3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8697A29-E4E3-4A6B-AB96-D266B5FF9EDD}" type="doc">
      <dgm:prSet loTypeId="urn:microsoft.com/office/officeart/2005/8/layout/vList2" loCatId="list" qsTypeId="urn:microsoft.com/office/officeart/2005/8/quickstyle/simple3" qsCatId="simple" csTypeId="urn:microsoft.com/office/officeart/2005/8/colors/accent3_3" csCatId="accent3" phldr="1"/>
      <dgm:spPr/>
      <dgm:t>
        <a:bodyPr/>
        <a:lstStyle/>
        <a:p>
          <a:endParaRPr lang="fr-CA"/>
        </a:p>
      </dgm:t>
    </dgm:pt>
    <dgm:pt modelId="{620B7045-4BE7-4B1C-8655-F92209F2BD45}">
      <dgm:prSet custT="1"/>
      <dgm:spPr>
        <a:solidFill>
          <a:schemeClr val="accent1"/>
        </a:solidFill>
        <a:ln>
          <a:noFill/>
        </a:ln>
        <a:effectLst/>
        <a:scene3d>
          <a:camera prst="orthographicFront"/>
          <a:lightRig rig="flat" dir="t"/>
        </a:scene3d>
        <a:sp3d prstMaterial="dkEdge"/>
      </dgm:spPr>
      <dgm:t>
        <a:bodyPr/>
        <a:lstStyle/>
        <a:p>
          <a:pPr algn="ctr" rtl="0">
            <a:lnSpc>
              <a:spcPct val="100000"/>
            </a:lnSpc>
          </a:pPr>
          <a:r>
            <a:rPr lang="fr-CA" sz="2400" dirty="0">
              <a:solidFill>
                <a:srgbClr val="FFFFFF"/>
              </a:solidFill>
              <a:latin typeface="+mj-lt"/>
            </a:rPr>
            <a:t>L’évaluation est faite dans un but </a:t>
          </a:r>
          <a:r>
            <a:rPr lang="fr-CA" sz="2400" b="1" dirty="0">
              <a:solidFill>
                <a:srgbClr val="FFFFFF"/>
              </a:solidFill>
              <a:latin typeface="+mj-lt"/>
            </a:rPr>
            <a:t>d’amélioration.</a:t>
          </a:r>
          <a:r>
            <a:rPr lang="fr-CA" sz="2400" dirty="0">
              <a:solidFill>
                <a:srgbClr val="FFFFFF"/>
              </a:solidFill>
              <a:latin typeface="+mj-lt"/>
            </a:rPr>
            <a:t> </a:t>
          </a:r>
          <a:br>
            <a:rPr lang="fr-CA" sz="2400" dirty="0">
              <a:solidFill>
                <a:srgbClr val="FFFFFF"/>
              </a:solidFill>
              <a:latin typeface="+mj-lt"/>
            </a:rPr>
          </a:br>
          <a:r>
            <a:rPr lang="fr-CA" sz="2400" dirty="0">
              <a:solidFill>
                <a:srgbClr val="FFFFFF"/>
              </a:solidFill>
              <a:latin typeface="+mj-lt"/>
            </a:rPr>
            <a:t>Merci pour vos commentaires!</a:t>
          </a:r>
        </a:p>
      </dgm:t>
    </dgm:pt>
    <dgm:pt modelId="{A23CABE9-97B7-44B2-92DB-6B5133BD651B}" type="parTrans" cxnId="{5546A121-297A-40B4-83F1-3DA7AA1365ED}">
      <dgm:prSet/>
      <dgm:spPr/>
      <dgm:t>
        <a:bodyPr/>
        <a:lstStyle/>
        <a:p>
          <a:endParaRPr lang="fr-CA"/>
        </a:p>
      </dgm:t>
    </dgm:pt>
    <dgm:pt modelId="{4E4D4E75-6F10-4F7B-B597-CFC8E4FA8442}" type="sibTrans" cxnId="{5546A121-297A-40B4-83F1-3DA7AA1365ED}">
      <dgm:prSet/>
      <dgm:spPr/>
      <dgm:t>
        <a:bodyPr/>
        <a:lstStyle/>
        <a:p>
          <a:endParaRPr lang="fr-CA"/>
        </a:p>
      </dgm:t>
    </dgm:pt>
    <dgm:pt modelId="{E314964F-7E2B-425B-B88C-C37711DC989E}" type="pres">
      <dgm:prSet presAssocID="{D8697A29-E4E3-4A6B-AB96-D266B5FF9EDD}" presName="linear" presStyleCnt="0">
        <dgm:presLayoutVars>
          <dgm:animLvl val="lvl"/>
          <dgm:resizeHandles val="exact"/>
        </dgm:presLayoutVars>
      </dgm:prSet>
      <dgm:spPr/>
    </dgm:pt>
    <dgm:pt modelId="{8089377B-86C2-4CE5-9171-C3A3CE9A9661}" type="pres">
      <dgm:prSet presAssocID="{620B7045-4BE7-4B1C-8655-F92209F2BD45}" presName="parentText" presStyleLbl="node1" presStyleIdx="0" presStyleCnt="1" custScaleY="95639" custLinFactNeighborX="7670" custLinFactNeighborY="-30513">
        <dgm:presLayoutVars>
          <dgm:chMax val="0"/>
          <dgm:bulletEnabled val="1"/>
        </dgm:presLayoutVars>
      </dgm:prSet>
      <dgm:spPr/>
    </dgm:pt>
  </dgm:ptLst>
  <dgm:cxnLst>
    <dgm:cxn modelId="{5546A121-297A-40B4-83F1-3DA7AA1365ED}" srcId="{D8697A29-E4E3-4A6B-AB96-D266B5FF9EDD}" destId="{620B7045-4BE7-4B1C-8655-F92209F2BD45}" srcOrd="0" destOrd="0" parTransId="{A23CABE9-97B7-44B2-92DB-6B5133BD651B}" sibTransId="{4E4D4E75-6F10-4F7B-B597-CFC8E4FA8442}"/>
    <dgm:cxn modelId="{7EA49957-6A19-466F-BEE0-B266728C4CF3}" type="presOf" srcId="{D8697A29-E4E3-4A6B-AB96-D266B5FF9EDD}" destId="{E314964F-7E2B-425B-B88C-C37711DC989E}" srcOrd="0" destOrd="0" presId="urn:microsoft.com/office/officeart/2005/8/layout/vList2"/>
    <dgm:cxn modelId="{E3889995-34CB-4D01-9414-339329460D49}" type="presOf" srcId="{620B7045-4BE7-4B1C-8655-F92209F2BD45}" destId="{8089377B-86C2-4CE5-9171-C3A3CE9A9661}" srcOrd="0" destOrd="0" presId="urn:microsoft.com/office/officeart/2005/8/layout/vList2"/>
    <dgm:cxn modelId="{C95831F6-7D83-45F7-8B95-AADB2B1AEB9A}" type="presParOf" srcId="{E314964F-7E2B-425B-B88C-C37711DC989E}" destId="{8089377B-86C2-4CE5-9171-C3A3CE9A9661}" srcOrd="0"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2F59A00B-0DB3-504E-AADF-854587FD0271}" type="doc">
      <dgm:prSet loTypeId="urn:microsoft.com/office/officeart/2005/8/layout/matrix3" loCatId="matrix" qsTypeId="urn:microsoft.com/office/officeart/2005/8/quickstyle/simple3" qsCatId="simple" csTypeId="urn:microsoft.com/office/officeart/2005/8/colors/accent1_2" csCatId="accent1" phldr="1"/>
      <dgm:spPr/>
      <dgm:t>
        <a:bodyPr/>
        <a:lstStyle/>
        <a:p>
          <a:endParaRPr lang="fr-CA"/>
        </a:p>
      </dgm:t>
    </dgm:pt>
    <dgm:pt modelId="{D7879445-C3D1-7E4D-9851-A4EDDDC91767}">
      <dgm:prSet/>
      <dgm:spPr/>
      <dgm:t>
        <a:bodyPr/>
        <a:lstStyle/>
        <a:p>
          <a:r>
            <a:rPr lang="fr-FR" b="1"/>
            <a:t>Hx et E/P sont faits en contexte aigu réel</a:t>
          </a:r>
          <a:endParaRPr lang="fr-CA" b="1" dirty="0"/>
        </a:p>
      </dgm:t>
    </dgm:pt>
    <dgm:pt modelId="{5FD44E04-DD60-AE43-8219-49E1AC70AC13}" type="parTrans" cxnId="{3C1C71F0-50D5-E24D-A53B-307F767AAE69}">
      <dgm:prSet/>
      <dgm:spPr/>
      <dgm:t>
        <a:bodyPr/>
        <a:lstStyle/>
        <a:p>
          <a:endParaRPr lang="fr-CA"/>
        </a:p>
      </dgm:t>
    </dgm:pt>
    <dgm:pt modelId="{EB946171-B752-B94C-ABC3-37F1C7E4DFEB}" type="sibTrans" cxnId="{3C1C71F0-50D5-E24D-A53B-307F767AAE69}">
      <dgm:prSet/>
      <dgm:spPr/>
      <dgm:t>
        <a:bodyPr/>
        <a:lstStyle/>
        <a:p>
          <a:endParaRPr lang="fr-CA"/>
        </a:p>
      </dgm:t>
    </dgm:pt>
    <dgm:pt modelId="{06E97075-41F3-3046-A9C4-A20AED6A8E19}">
      <dgm:prSet/>
      <dgm:spPr/>
      <dgm:t>
        <a:bodyPr/>
        <a:lstStyle/>
        <a:p>
          <a:r>
            <a:rPr lang="fr-FR" b="1" dirty="0"/>
            <a:t>Les pathologies sont indifférenciées</a:t>
          </a:r>
          <a:endParaRPr lang="fr-CA" b="1" dirty="0"/>
        </a:p>
      </dgm:t>
    </dgm:pt>
    <dgm:pt modelId="{1617B153-748A-564C-94DD-AB4EE3735F5D}" type="parTrans" cxnId="{7E22EFB6-AF78-BF45-8581-647E11F5889A}">
      <dgm:prSet/>
      <dgm:spPr/>
      <dgm:t>
        <a:bodyPr/>
        <a:lstStyle/>
        <a:p>
          <a:endParaRPr lang="fr-CA"/>
        </a:p>
      </dgm:t>
    </dgm:pt>
    <dgm:pt modelId="{69F5DBF3-BA30-EF46-B826-2242AF91421F}" type="sibTrans" cxnId="{7E22EFB6-AF78-BF45-8581-647E11F5889A}">
      <dgm:prSet/>
      <dgm:spPr/>
      <dgm:t>
        <a:bodyPr/>
        <a:lstStyle/>
        <a:p>
          <a:endParaRPr lang="fr-CA"/>
        </a:p>
      </dgm:t>
    </dgm:pt>
    <dgm:pt modelId="{24540959-64F3-E740-AA6B-6562E50858E6}">
      <dgm:prSet/>
      <dgm:spPr/>
      <dgm:t>
        <a:bodyPr/>
        <a:lstStyle/>
        <a:p>
          <a:r>
            <a:rPr lang="fr-FR" b="1"/>
            <a:t>L’étudiant est le premier contact avec le patient</a:t>
          </a:r>
          <a:endParaRPr lang="fr-CA" b="1" dirty="0"/>
        </a:p>
      </dgm:t>
    </dgm:pt>
    <dgm:pt modelId="{F8B400F3-EDC4-674E-9BBC-5EA018BDE548}" type="parTrans" cxnId="{28289C8B-D0DA-B943-BF88-ECC96A59F294}">
      <dgm:prSet/>
      <dgm:spPr/>
      <dgm:t>
        <a:bodyPr/>
        <a:lstStyle/>
        <a:p>
          <a:endParaRPr lang="fr-CA"/>
        </a:p>
      </dgm:t>
    </dgm:pt>
    <dgm:pt modelId="{CAF1ACD4-3512-B043-BCE7-68BCDB3A05E3}" type="sibTrans" cxnId="{28289C8B-D0DA-B943-BF88-ECC96A59F294}">
      <dgm:prSet/>
      <dgm:spPr/>
      <dgm:t>
        <a:bodyPr/>
        <a:lstStyle/>
        <a:p>
          <a:endParaRPr lang="fr-CA"/>
        </a:p>
      </dgm:t>
    </dgm:pt>
    <dgm:pt modelId="{BFC55957-BAEF-354A-8EBE-095FA400D178}">
      <dgm:prSet/>
      <dgm:spPr/>
      <dgm:t>
        <a:bodyPr/>
        <a:lstStyle/>
        <a:p>
          <a:r>
            <a:rPr lang="fr-FR" b="1" dirty="0"/>
            <a:t>Les cas évoluent à l’intérieur du séjour</a:t>
          </a:r>
          <a:endParaRPr lang="fr-CA" b="1" dirty="0"/>
        </a:p>
      </dgm:t>
    </dgm:pt>
    <dgm:pt modelId="{010E552B-6BCC-A949-9E85-F02F617C980B}" type="parTrans" cxnId="{64444DCE-F7CD-B14D-A899-AE74FBB11BFC}">
      <dgm:prSet/>
      <dgm:spPr/>
      <dgm:t>
        <a:bodyPr/>
        <a:lstStyle/>
        <a:p>
          <a:endParaRPr lang="fr-CA"/>
        </a:p>
      </dgm:t>
    </dgm:pt>
    <dgm:pt modelId="{305F4C57-2560-CD48-AE6F-405B61369736}" type="sibTrans" cxnId="{64444DCE-F7CD-B14D-A899-AE74FBB11BFC}">
      <dgm:prSet/>
      <dgm:spPr/>
      <dgm:t>
        <a:bodyPr/>
        <a:lstStyle/>
        <a:p>
          <a:endParaRPr lang="fr-CA"/>
        </a:p>
      </dgm:t>
    </dgm:pt>
    <dgm:pt modelId="{D9E3A27F-20FB-8545-B229-10B2983A7190}" type="pres">
      <dgm:prSet presAssocID="{2F59A00B-0DB3-504E-AADF-854587FD0271}" presName="matrix" presStyleCnt="0">
        <dgm:presLayoutVars>
          <dgm:chMax val="1"/>
          <dgm:dir/>
          <dgm:resizeHandles val="exact"/>
        </dgm:presLayoutVars>
      </dgm:prSet>
      <dgm:spPr/>
    </dgm:pt>
    <dgm:pt modelId="{48D3A3BD-14AB-244B-B022-E60EFF1BD325}" type="pres">
      <dgm:prSet presAssocID="{2F59A00B-0DB3-504E-AADF-854587FD0271}" presName="diamond" presStyleLbl="bgShp" presStyleIdx="0" presStyleCnt="1"/>
      <dgm:spPr/>
    </dgm:pt>
    <dgm:pt modelId="{B7CD082C-6EAB-8E4E-A740-125E053E73B7}" type="pres">
      <dgm:prSet presAssocID="{2F59A00B-0DB3-504E-AADF-854587FD0271}" presName="quad1" presStyleLbl="node1" presStyleIdx="0" presStyleCnt="4">
        <dgm:presLayoutVars>
          <dgm:chMax val="0"/>
          <dgm:chPref val="0"/>
          <dgm:bulletEnabled val="1"/>
        </dgm:presLayoutVars>
      </dgm:prSet>
      <dgm:spPr/>
    </dgm:pt>
    <dgm:pt modelId="{4D45D71C-9277-4549-B361-83184BA7CE48}" type="pres">
      <dgm:prSet presAssocID="{2F59A00B-0DB3-504E-AADF-854587FD0271}" presName="quad2" presStyleLbl="node1" presStyleIdx="1" presStyleCnt="4">
        <dgm:presLayoutVars>
          <dgm:chMax val="0"/>
          <dgm:chPref val="0"/>
          <dgm:bulletEnabled val="1"/>
        </dgm:presLayoutVars>
      </dgm:prSet>
      <dgm:spPr/>
    </dgm:pt>
    <dgm:pt modelId="{358D2FCB-858F-A14C-BA72-72B0BE591A9B}" type="pres">
      <dgm:prSet presAssocID="{2F59A00B-0DB3-504E-AADF-854587FD0271}" presName="quad3" presStyleLbl="node1" presStyleIdx="2" presStyleCnt="4">
        <dgm:presLayoutVars>
          <dgm:chMax val="0"/>
          <dgm:chPref val="0"/>
          <dgm:bulletEnabled val="1"/>
        </dgm:presLayoutVars>
      </dgm:prSet>
      <dgm:spPr/>
    </dgm:pt>
    <dgm:pt modelId="{2D494ACC-D7E6-3046-BF79-366F4B709ED0}" type="pres">
      <dgm:prSet presAssocID="{2F59A00B-0DB3-504E-AADF-854587FD0271}" presName="quad4" presStyleLbl="node1" presStyleIdx="3" presStyleCnt="4">
        <dgm:presLayoutVars>
          <dgm:chMax val="0"/>
          <dgm:chPref val="0"/>
          <dgm:bulletEnabled val="1"/>
        </dgm:presLayoutVars>
      </dgm:prSet>
      <dgm:spPr/>
    </dgm:pt>
  </dgm:ptLst>
  <dgm:cxnLst>
    <dgm:cxn modelId="{F7F89E54-3848-9042-A944-92DB45F20B0E}" type="presOf" srcId="{06E97075-41F3-3046-A9C4-A20AED6A8E19}" destId="{4D45D71C-9277-4549-B361-83184BA7CE48}" srcOrd="0" destOrd="0" presId="urn:microsoft.com/office/officeart/2005/8/layout/matrix3"/>
    <dgm:cxn modelId="{28289C8B-D0DA-B943-BF88-ECC96A59F294}" srcId="{2F59A00B-0DB3-504E-AADF-854587FD0271}" destId="{24540959-64F3-E740-AA6B-6562E50858E6}" srcOrd="2" destOrd="0" parTransId="{F8B400F3-EDC4-674E-9BBC-5EA018BDE548}" sibTransId="{CAF1ACD4-3512-B043-BCE7-68BCDB3A05E3}"/>
    <dgm:cxn modelId="{DF993099-59CE-874E-BA2B-7B347833AA1A}" type="presOf" srcId="{D7879445-C3D1-7E4D-9851-A4EDDDC91767}" destId="{B7CD082C-6EAB-8E4E-A740-125E053E73B7}" srcOrd="0" destOrd="0" presId="urn:microsoft.com/office/officeart/2005/8/layout/matrix3"/>
    <dgm:cxn modelId="{7E22EFB6-AF78-BF45-8581-647E11F5889A}" srcId="{2F59A00B-0DB3-504E-AADF-854587FD0271}" destId="{06E97075-41F3-3046-A9C4-A20AED6A8E19}" srcOrd="1" destOrd="0" parTransId="{1617B153-748A-564C-94DD-AB4EE3735F5D}" sibTransId="{69F5DBF3-BA30-EF46-B826-2242AF91421F}"/>
    <dgm:cxn modelId="{BDF81CBE-0ADA-E640-AE91-C9D50FB2898A}" type="presOf" srcId="{BFC55957-BAEF-354A-8EBE-095FA400D178}" destId="{2D494ACC-D7E6-3046-BF79-366F4B709ED0}" srcOrd="0" destOrd="0" presId="urn:microsoft.com/office/officeart/2005/8/layout/matrix3"/>
    <dgm:cxn modelId="{64444DCE-F7CD-B14D-A899-AE74FBB11BFC}" srcId="{2F59A00B-0DB3-504E-AADF-854587FD0271}" destId="{BFC55957-BAEF-354A-8EBE-095FA400D178}" srcOrd="3" destOrd="0" parTransId="{010E552B-6BCC-A949-9E85-F02F617C980B}" sibTransId="{305F4C57-2560-CD48-AE6F-405B61369736}"/>
    <dgm:cxn modelId="{DBAB83D8-E945-0346-B3B9-243B11F4AB54}" type="presOf" srcId="{24540959-64F3-E740-AA6B-6562E50858E6}" destId="{358D2FCB-858F-A14C-BA72-72B0BE591A9B}" srcOrd="0" destOrd="0" presId="urn:microsoft.com/office/officeart/2005/8/layout/matrix3"/>
    <dgm:cxn modelId="{3C1C71F0-50D5-E24D-A53B-307F767AAE69}" srcId="{2F59A00B-0DB3-504E-AADF-854587FD0271}" destId="{D7879445-C3D1-7E4D-9851-A4EDDDC91767}" srcOrd="0" destOrd="0" parTransId="{5FD44E04-DD60-AE43-8219-49E1AC70AC13}" sibTransId="{EB946171-B752-B94C-ABC3-37F1C7E4DFEB}"/>
    <dgm:cxn modelId="{4FE4C9F9-6D9F-E047-A109-3BD80E93D4E5}" type="presOf" srcId="{2F59A00B-0DB3-504E-AADF-854587FD0271}" destId="{D9E3A27F-20FB-8545-B229-10B2983A7190}" srcOrd="0" destOrd="0" presId="urn:microsoft.com/office/officeart/2005/8/layout/matrix3"/>
    <dgm:cxn modelId="{F4015FD2-FF52-9E46-BDC1-67AD7687C0D6}" type="presParOf" srcId="{D9E3A27F-20FB-8545-B229-10B2983A7190}" destId="{48D3A3BD-14AB-244B-B022-E60EFF1BD325}" srcOrd="0" destOrd="0" presId="urn:microsoft.com/office/officeart/2005/8/layout/matrix3"/>
    <dgm:cxn modelId="{897384EC-A23E-C842-BF53-9B51B94C6F9E}" type="presParOf" srcId="{D9E3A27F-20FB-8545-B229-10B2983A7190}" destId="{B7CD082C-6EAB-8E4E-A740-125E053E73B7}" srcOrd="1" destOrd="0" presId="urn:microsoft.com/office/officeart/2005/8/layout/matrix3"/>
    <dgm:cxn modelId="{369CDADD-5F86-424D-965B-AC2A355954DC}" type="presParOf" srcId="{D9E3A27F-20FB-8545-B229-10B2983A7190}" destId="{4D45D71C-9277-4549-B361-83184BA7CE48}" srcOrd="2" destOrd="0" presId="urn:microsoft.com/office/officeart/2005/8/layout/matrix3"/>
    <dgm:cxn modelId="{35E23BD6-E02A-0249-BC45-0C10750C1343}" type="presParOf" srcId="{D9E3A27F-20FB-8545-B229-10B2983A7190}" destId="{358D2FCB-858F-A14C-BA72-72B0BE591A9B}" srcOrd="3" destOrd="0" presId="urn:microsoft.com/office/officeart/2005/8/layout/matrix3"/>
    <dgm:cxn modelId="{9D8A5FC4-E57B-8649-B299-E01394399013}" type="presParOf" srcId="{D9E3A27F-20FB-8545-B229-10B2983A7190}" destId="{2D494ACC-D7E6-3046-BF79-366F4B709ED0}"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E517F8D-1EEA-9E4E-A045-59ADCBA57E0D}" type="doc">
      <dgm:prSet loTypeId="urn:microsoft.com/office/officeart/2008/layout/RadialCluster" loCatId="" qsTypeId="urn:microsoft.com/office/officeart/2005/8/quickstyle/3D2" qsCatId="3D" csTypeId="urn:microsoft.com/office/officeart/2005/8/colors/accent1_2" csCatId="accent1" phldr="1"/>
      <dgm:spPr/>
      <dgm:t>
        <a:bodyPr/>
        <a:lstStyle/>
        <a:p>
          <a:endParaRPr lang="fr-FR"/>
        </a:p>
      </dgm:t>
    </dgm:pt>
    <dgm:pt modelId="{37B9ED68-F838-7A48-B063-78F417AE937F}">
      <dgm:prSet phldrT="[Texte]"/>
      <dgm:spPr>
        <a:solidFill>
          <a:schemeClr val="accent1">
            <a:lumMod val="50000"/>
          </a:schemeClr>
        </a:solidFill>
      </dgm:spPr>
      <dgm:t>
        <a:bodyPr/>
        <a:lstStyle/>
        <a:p>
          <a:r>
            <a:rPr lang="fr-FR" b="1" cap="none" spc="50" dirty="0">
              <a:ln w="0"/>
              <a:solidFill>
                <a:schemeClr val="bg1"/>
              </a:solidFill>
              <a:effectLst>
                <a:innerShdw blurRad="63500" dist="50800" dir="13500000">
                  <a:srgbClr val="000000">
                    <a:alpha val="50000"/>
                  </a:srgbClr>
                </a:innerShdw>
              </a:effectLst>
            </a:rPr>
            <a:t>Faute du résident</a:t>
          </a:r>
        </a:p>
      </dgm:t>
    </dgm:pt>
    <dgm:pt modelId="{29A6DB7E-4A3C-DB4B-9E61-C8A91B88D527}" type="parTrans" cxnId="{50C29522-6717-8540-8263-F700614A276B}">
      <dgm:prSet/>
      <dgm:spPr/>
      <dgm:t>
        <a:bodyPr/>
        <a:lstStyle/>
        <a:p>
          <a:endParaRPr lang="fr-FR"/>
        </a:p>
      </dgm:t>
    </dgm:pt>
    <dgm:pt modelId="{70DB89A8-A648-A544-BADC-7FB67E42C013}" type="sibTrans" cxnId="{50C29522-6717-8540-8263-F700614A276B}">
      <dgm:prSet/>
      <dgm:spPr/>
      <dgm:t>
        <a:bodyPr/>
        <a:lstStyle/>
        <a:p>
          <a:endParaRPr lang="fr-FR"/>
        </a:p>
      </dgm:t>
    </dgm:pt>
    <dgm:pt modelId="{A0CA85AE-8FCB-AF43-88E7-20FFE1A114CE}">
      <dgm:prSet phldrT="[Texte]" custT="1"/>
      <dgm:spPr>
        <a:solidFill>
          <a:schemeClr val="tx2">
            <a:lumMod val="60000"/>
            <a:lumOff val="40000"/>
          </a:schemeClr>
        </a:solidFill>
      </dgm:spPr>
      <dgm:t>
        <a:bodyPr/>
        <a:lstStyle/>
        <a:p>
          <a:r>
            <a:rPr lang="fr-FR" sz="2400" b="0" cap="none" spc="0">
              <a:ln w="0"/>
              <a:solidFill>
                <a:schemeClr val="tx1"/>
              </a:solidFill>
              <a:effectLst>
                <a:outerShdw blurRad="38100" dist="19050" dir="2700000" algn="tl" rotWithShape="0">
                  <a:schemeClr val="dk1">
                    <a:alpha val="40000"/>
                  </a:schemeClr>
                </a:outerShdw>
              </a:effectLst>
            </a:rPr>
            <a:t>Responsabilité du médecin-patron</a:t>
          </a:r>
          <a:endParaRPr lang="fr-FR" sz="2400" b="0" cap="none" spc="0" dirty="0">
            <a:ln w="0"/>
            <a:solidFill>
              <a:schemeClr val="tx1"/>
            </a:solidFill>
            <a:effectLst>
              <a:outerShdw blurRad="38100" dist="19050" dir="2700000" algn="tl" rotWithShape="0">
                <a:schemeClr val="dk1">
                  <a:alpha val="40000"/>
                </a:schemeClr>
              </a:outerShdw>
            </a:effectLst>
          </a:endParaRPr>
        </a:p>
      </dgm:t>
    </dgm:pt>
    <dgm:pt modelId="{935F7686-77B6-7B43-A7AA-0845004F1B34}" type="parTrans" cxnId="{D4554C32-523A-B44D-ADE4-C9DA2FF6DFD1}">
      <dgm:prSet/>
      <dgm:spPr/>
      <dgm:t>
        <a:bodyPr/>
        <a:lstStyle/>
        <a:p>
          <a:endParaRPr lang="fr-FR"/>
        </a:p>
      </dgm:t>
    </dgm:pt>
    <dgm:pt modelId="{563801CB-F2DB-6F42-9A3A-FD75F86C4437}" type="sibTrans" cxnId="{D4554C32-523A-B44D-ADE4-C9DA2FF6DFD1}">
      <dgm:prSet/>
      <dgm:spPr/>
      <dgm:t>
        <a:bodyPr/>
        <a:lstStyle/>
        <a:p>
          <a:endParaRPr lang="fr-FR"/>
        </a:p>
      </dgm:t>
    </dgm:pt>
    <dgm:pt modelId="{5CFF99AC-5011-A448-9837-11EA26131494}">
      <dgm:prSet phldrT="[Texte]" custT="1"/>
      <dgm:spPr>
        <a:solidFill>
          <a:schemeClr val="tx2">
            <a:lumMod val="60000"/>
            <a:lumOff val="40000"/>
          </a:schemeClr>
        </a:solidFill>
      </dgm:spPr>
      <dgm:t>
        <a:bodyPr/>
        <a:lstStyle/>
        <a:p>
          <a:r>
            <a:rPr lang="fr-FR" sz="2400" b="0" cap="none" spc="0">
              <a:ln w="0"/>
              <a:solidFill>
                <a:schemeClr val="tx1"/>
              </a:solidFill>
              <a:effectLst>
                <a:outerShdw blurRad="38100" dist="19050" dir="2700000" algn="tl" rotWithShape="0">
                  <a:schemeClr val="dk1">
                    <a:alpha val="40000"/>
                  </a:schemeClr>
                </a:outerShdw>
              </a:effectLst>
            </a:rPr>
            <a:t>Responsabilité de l'hôpital</a:t>
          </a:r>
          <a:endParaRPr lang="fr-FR" sz="2400" b="0" cap="none" spc="0" dirty="0">
            <a:ln w="0"/>
            <a:solidFill>
              <a:schemeClr val="tx1"/>
            </a:solidFill>
            <a:effectLst>
              <a:outerShdw blurRad="38100" dist="19050" dir="2700000" algn="tl" rotWithShape="0">
                <a:schemeClr val="dk1">
                  <a:alpha val="40000"/>
                </a:schemeClr>
              </a:outerShdw>
            </a:effectLst>
          </a:endParaRPr>
        </a:p>
      </dgm:t>
    </dgm:pt>
    <dgm:pt modelId="{A4E9CCCC-0318-A647-B983-5CA0A7461A57}" type="parTrans" cxnId="{88F75235-ABC7-4D45-A028-DE1792C31F0E}">
      <dgm:prSet/>
      <dgm:spPr/>
      <dgm:t>
        <a:bodyPr/>
        <a:lstStyle/>
        <a:p>
          <a:endParaRPr lang="fr-FR"/>
        </a:p>
      </dgm:t>
    </dgm:pt>
    <dgm:pt modelId="{1EBA33B3-D7D0-0F4D-8855-707E279CC0EF}" type="sibTrans" cxnId="{88F75235-ABC7-4D45-A028-DE1792C31F0E}">
      <dgm:prSet/>
      <dgm:spPr/>
      <dgm:t>
        <a:bodyPr/>
        <a:lstStyle/>
        <a:p>
          <a:endParaRPr lang="fr-FR"/>
        </a:p>
      </dgm:t>
    </dgm:pt>
    <dgm:pt modelId="{E2683AC1-1A9C-5746-ACD8-137E9E88EB6F}">
      <dgm:prSet phldrT="[Texte]"/>
      <dgm:spPr>
        <a:solidFill>
          <a:schemeClr val="accent6"/>
        </a:solidFill>
      </dgm:spPr>
      <dgm:t>
        <a:bodyPr/>
        <a:lstStyle/>
        <a:p>
          <a:r>
            <a:rPr lang="fr-FR" b="0" cap="none" spc="0">
              <a:ln w="0"/>
              <a:solidFill>
                <a:schemeClr val="tx1"/>
              </a:solidFill>
              <a:effectLst>
                <a:outerShdw blurRad="38100" dist="19050" dir="2700000" algn="tl" rotWithShape="0">
                  <a:schemeClr val="dk1">
                    <a:alpha val="40000"/>
                  </a:schemeClr>
                </a:outerShdw>
              </a:effectLst>
            </a:rPr>
            <a:t>Contexte de l’acte?</a:t>
          </a:r>
          <a:endParaRPr lang="fr-FR" b="0" cap="none" spc="0" dirty="0">
            <a:ln w="0"/>
            <a:solidFill>
              <a:schemeClr val="tx1"/>
            </a:solidFill>
            <a:effectLst>
              <a:outerShdw blurRad="38100" dist="19050" dir="2700000" algn="tl" rotWithShape="0">
                <a:schemeClr val="dk1">
                  <a:alpha val="40000"/>
                </a:schemeClr>
              </a:outerShdw>
            </a:effectLst>
          </a:endParaRPr>
        </a:p>
      </dgm:t>
    </dgm:pt>
    <dgm:pt modelId="{B4D57BB3-75F6-8341-9DD0-B6F4FA2AB93E}" type="parTrans" cxnId="{69C86719-D291-5542-8F08-C5624DA2D08F}">
      <dgm:prSet/>
      <dgm:spPr/>
      <dgm:t>
        <a:bodyPr/>
        <a:lstStyle/>
        <a:p>
          <a:endParaRPr lang="fr-FR"/>
        </a:p>
      </dgm:t>
    </dgm:pt>
    <dgm:pt modelId="{F6CE2A18-DA95-E445-BC89-B4C3BE8F9FA3}" type="sibTrans" cxnId="{69C86719-D291-5542-8F08-C5624DA2D08F}">
      <dgm:prSet/>
      <dgm:spPr/>
      <dgm:t>
        <a:bodyPr/>
        <a:lstStyle/>
        <a:p>
          <a:endParaRPr lang="fr-FR"/>
        </a:p>
      </dgm:t>
    </dgm:pt>
    <dgm:pt modelId="{21964DF7-AA75-3E49-BBB1-311C1A019B87}">
      <dgm:prSet phldrT="[Texte]"/>
      <dgm:spPr>
        <a:solidFill>
          <a:schemeClr val="tx2">
            <a:lumMod val="60000"/>
            <a:lumOff val="40000"/>
          </a:schemeClr>
        </a:solidFill>
      </dgm:spPr>
      <dgm:t>
        <a:bodyPr/>
        <a:lstStyle/>
        <a:p>
          <a:r>
            <a:rPr lang="fr-FR" b="0" cap="none" spc="0">
              <a:ln w="0"/>
              <a:solidFill>
                <a:schemeClr val="tx1"/>
              </a:solidFill>
              <a:effectLst>
                <a:outerShdw blurRad="38100" dist="19050" dir="2700000" algn="tl" rotWithShape="0">
                  <a:schemeClr val="dk1">
                    <a:alpha val="40000"/>
                  </a:schemeClr>
                </a:outerShdw>
              </a:effectLst>
            </a:rPr>
            <a:t>Hospitalier?</a:t>
          </a:r>
          <a:endParaRPr lang="fr-FR" b="0" cap="none" spc="0" dirty="0">
            <a:ln w="0"/>
            <a:solidFill>
              <a:schemeClr val="tx1"/>
            </a:solidFill>
            <a:effectLst>
              <a:outerShdw blurRad="38100" dist="19050" dir="2700000" algn="tl" rotWithShape="0">
                <a:schemeClr val="dk1">
                  <a:alpha val="40000"/>
                </a:schemeClr>
              </a:outerShdw>
            </a:effectLst>
          </a:endParaRPr>
        </a:p>
      </dgm:t>
    </dgm:pt>
    <dgm:pt modelId="{49E21EEA-51AF-7942-845F-8F17C4C8B640}" type="parTrans" cxnId="{243782F6-1745-C249-9D1C-652034EF68DB}">
      <dgm:prSet/>
      <dgm:spPr/>
      <dgm:t>
        <a:bodyPr/>
        <a:lstStyle/>
        <a:p>
          <a:endParaRPr lang="fr-FR"/>
        </a:p>
      </dgm:t>
    </dgm:pt>
    <dgm:pt modelId="{A728247E-D750-E24A-84AE-6BA1C00B57B0}" type="sibTrans" cxnId="{243782F6-1745-C249-9D1C-652034EF68DB}">
      <dgm:prSet/>
      <dgm:spPr/>
      <dgm:t>
        <a:bodyPr/>
        <a:lstStyle/>
        <a:p>
          <a:endParaRPr lang="fr-FR"/>
        </a:p>
      </dgm:t>
    </dgm:pt>
    <dgm:pt modelId="{50EC2D3F-2121-3B48-928A-000FF3F39894}">
      <dgm:prSet phldrT="[Texte]"/>
      <dgm:spPr>
        <a:solidFill>
          <a:schemeClr val="tx2">
            <a:lumMod val="60000"/>
            <a:lumOff val="40000"/>
          </a:schemeClr>
        </a:solidFill>
      </dgm:spPr>
      <dgm:t>
        <a:bodyPr/>
        <a:lstStyle/>
        <a:p>
          <a:r>
            <a:rPr lang="fr-FR" b="0" cap="none" spc="0">
              <a:ln w="0"/>
              <a:solidFill>
                <a:schemeClr val="tx1"/>
              </a:solidFill>
              <a:effectLst>
                <a:outerShdw blurRad="38100" dist="19050" dir="2700000" algn="tl" rotWithShape="0">
                  <a:schemeClr val="dk1">
                    <a:alpha val="40000"/>
                  </a:schemeClr>
                </a:outerShdw>
              </a:effectLst>
            </a:rPr>
            <a:t>Médical?</a:t>
          </a:r>
          <a:endParaRPr lang="fr-FR" b="0" cap="none" spc="0" dirty="0">
            <a:ln w="0"/>
            <a:solidFill>
              <a:schemeClr val="tx1"/>
            </a:solidFill>
            <a:effectLst>
              <a:outerShdw blurRad="38100" dist="19050" dir="2700000" algn="tl" rotWithShape="0">
                <a:schemeClr val="dk1">
                  <a:alpha val="40000"/>
                </a:schemeClr>
              </a:outerShdw>
            </a:effectLst>
          </a:endParaRPr>
        </a:p>
      </dgm:t>
    </dgm:pt>
    <dgm:pt modelId="{66FF23E4-FE72-F444-910A-403FAFC369D4}" type="parTrans" cxnId="{3B09967D-A18C-4F40-BE97-1AFE2D04C555}">
      <dgm:prSet/>
      <dgm:spPr/>
      <dgm:t>
        <a:bodyPr/>
        <a:lstStyle/>
        <a:p>
          <a:endParaRPr lang="fr-FR"/>
        </a:p>
      </dgm:t>
    </dgm:pt>
    <dgm:pt modelId="{8F5E23FF-F990-894E-B650-AA11126DA6BC}" type="sibTrans" cxnId="{3B09967D-A18C-4F40-BE97-1AFE2D04C555}">
      <dgm:prSet/>
      <dgm:spPr/>
      <dgm:t>
        <a:bodyPr/>
        <a:lstStyle/>
        <a:p>
          <a:endParaRPr lang="fr-FR"/>
        </a:p>
      </dgm:t>
    </dgm:pt>
    <dgm:pt modelId="{22C2D3D5-8003-164D-96F3-F7A6139B59D9}" type="pres">
      <dgm:prSet presAssocID="{2E517F8D-1EEA-9E4E-A045-59ADCBA57E0D}" presName="Name0" presStyleCnt="0">
        <dgm:presLayoutVars>
          <dgm:chMax val="1"/>
          <dgm:chPref val="1"/>
          <dgm:dir/>
          <dgm:animOne val="branch"/>
          <dgm:animLvl val="lvl"/>
        </dgm:presLayoutVars>
      </dgm:prSet>
      <dgm:spPr/>
    </dgm:pt>
    <dgm:pt modelId="{F52B6705-9719-7B46-87FB-E689255797B8}" type="pres">
      <dgm:prSet presAssocID="{37B9ED68-F838-7A48-B063-78F417AE937F}" presName="textCenter" presStyleLbl="node1" presStyleIdx="0" presStyleCnt="6" custScaleX="287450" custScaleY="61154" custLinFactY="-100000" custLinFactNeighborX="10502" custLinFactNeighborY="-106543"/>
      <dgm:spPr/>
    </dgm:pt>
    <dgm:pt modelId="{76E19538-05A7-7241-A53A-DE7E48E6A9D8}" type="pres">
      <dgm:prSet presAssocID="{37B9ED68-F838-7A48-B063-78F417AE937F}" presName="cycle_1" presStyleCnt="0"/>
      <dgm:spPr/>
    </dgm:pt>
    <dgm:pt modelId="{7662BF67-5F6E-BF4C-B1A8-04EE070E5F6D}" type="pres">
      <dgm:prSet presAssocID="{A0CA85AE-8FCB-AF43-88E7-20FFE1A114CE}" presName="childCenter1" presStyleLbl="node1" presStyleIdx="1" presStyleCnt="6" custScaleX="419811" custScaleY="113547" custLinFactNeighborX="-90982" custLinFactNeighborY="38024"/>
      <dgm:spPr/>
    </dgm:pt>
    <dgm:pt modelId="{BD7A4677-B65F-4B47-9C67-4E759168E215}" type="pres">
      <dgm:prSet presAssocID="{935F7686-77B6-7B43-A7AA-0845004F1B34}" presName="Name144" presStyleLbl="parChTrans1D2" presStyleIdx="0" presStyleCnt="3"/>
      <dgm:spPr/>
    </dgm:pt>
    <dgm:pt modelId="{E8033E97-0DCA-2A4B-8EE9-F5A489EA1DE0}" type="pres">
      <dgm:prSet presAssocID="{37B9ED68-F838-7A48-B063-78F417AE937F}" presName="cycle_2" presStyleCnt="0"/>
      <dgm:spPr/>
    </dgm:pt>
    <dgm:pt modelId="{FE076A09-46DB-C241-A2E4-4E2081CC9FBF}" type="pres">
      <dgm:prSet presAssocID="{5CFF99AC-5011-A448-9837-11EA26131494}" presName="childCenter2" presStyleLbl="node1" presStyleIdx="2" presStyleCnt="6" custScaleX="416932" custScaleY="89972" custLinFactNeighborX="42211" custLinFactNeighborY="-73242"/>
      <dgm:spPr/>
    </dgm:pt>
    <dgm:pt modelId="{8179E315-592F-6149-B0B5-91DA246404CE}" type="pres">
      <dgm:prSet presAssocID="{A4E9CCCC-0318-A647-B983-5CA0A7461A57}" presName="Name221" presStyleLbl="parChTrans1D2" presStyleIdx="1" presStyleCnt="3"/>
      <dgm:spPr/>
    </dgm:pt>
    <dgm:pt modelId="{04614890-AE57-2643-B515-B8FD43749D8F}" type="pres">
      <dgm:prSet presAssocID="{37B9ED68-F838-7A48-B063-78F417AE937F}" presName="cycle_3" presStyleCnt="0"/>
      <dgm:spPr/>
    </dgm:pt>
    <dgm:pt modelId="{1DCBEB0F-4A7E-2845-A00D-442EC587DD57}" type="pres">
      <dgm:prSet presAssocID="{E2683AC1-1A9C-5746-ACD8-137E9E88EB6F}" presName="childCenter3" presStyleLbl="node1" presStyleIdx="3" presStyleCnt="6" custScaleX="438952" custScaleY="98808" custLinFactNeighborX="14881" custLinFactNeighborY="-25266"/>
      <dgm:spPr/>
    </dgm:pt>
    <dgm:pt modelId="{A950ACF0-16D7-D142-BC64-B7B69EBCAFF2}" type="pres">
      <dgm:prSet presAssocID="{49E21EEA-51AF-7942-845F-8F17C4C8B640}" presName="Name285" presStyleLbl="parChTrans1D3" presStyleIdx="0" presStyleCnt="2"/>
      <dgm:spPr/>
    </dgm:pt>
    <dgm:pt modelId="{266E1AE0-4F32-D04F-9634-E861359A27D0}" type="pres">
      <dgm:prSet presAssocID="{21964DF7-AA75-3E49-BBB1-311C1A019B87}" presName="text3" presStyleLbl="node1" presStyleIdx="4" presStyleCnt="6" custScaleX="283436" custScaleY="123833" custRadScaleRad="234846" custRadScaleInc="-109908">
        <dgm:presLayoutVars>
          <dgm:bulletEnabled val="1"/>
        </dgm:presLayoutVars>
      </dgm:prSet>
      <dgm:spPr/>
    </dgm:pt>
    <dgm:pt modelId="{0E5599ED-7CF0-2B44-84EF-11D57A060899}" type="pres">
      <dgm:prSet presAssocID="{66FF23E4-FE72-F444-910A-403FAFC369D4}" presName="Name285" presStyleLbl="parChTrans1D3" presStyleIdx="1" presStyleCnt="2"/>
      <dgm:spPr/>
    </dgm:pt>
    <dgm:pt modelId="{011561F6-6E37-9944-8D56-7BE40E4BE316}" type="pres">
      <dgm:prSet presAssocID="{50EC2D3F-2121-3B48-928A-000FF3F39894}" presName="text3" presStyleLbl="node1" presStyleIdx="5" presStyleCnt="6" custScaleX="289754" custScaleY="125895" custRadScaleRad="151878" custRadScaleInc="-29028">
        <dgm:presLayoutVars>
          <dgm:bulletEnabled val="1"/>
        </dgm:presLayoutVars>
      </dgm:prSet>
      <dgm:spPr/>
    </dgm:pt>
    <dgm:pt modelId="{D35711EF-A797-7946-805F-02A218260147}" type="pres">
      <dgm:prSet presAssocID="{B4D57BB3-75F6-8341-9DD0-B6F4FA2AB93E}" presName="Name288" presStyleLbl="parChTrans1D2" presStyleIdx="2" presStyleCnt="3"/>
      <dgm:spPr/>
    </dgm:pt>
  </dgm:ptLst>
  <dgm:cxnLst>
    <dgm:cxn modelId="{87B8180A-83F1-5447-A360-0E2FD10E6D87}" type="presOf" srcId="{B4D57BB3-75F6-8341-9DD0-B6F4FA2AB93E}" destId="{D35711EF-A797-7946-805F-02A218260147}" srcOrd="0" destOrd="0" presId="urn:microsoft.com/office/officeart/2008/layout/RadialCluster"/>
    <dgm:cxn modelId="{69C86719-D291-5542-8F08-C5624DA2D08F}" srcId="{37B9ED68-F838-7A48-B063-78F417AE937F}" destId="{E2683AC1-1A9C-5746-ACD8-137E9E88EB6F}" srcOrd="2" destOrd="0" parTransId="{B4D57BB3-75F6-8341-9DD0-B6F4FA2AB93E}" sibTransId="{F6CE2A18-DA95-E445-BC89-B4C3BE8F9FA3}"/>
    <dgm:cxn modelId="{9734781F-49A8-BD4E-8210-6CB5CEA9AE62}" type="presOf" srcId="{50EC2D3F-2121-3B48-928A-000FF3F39894}" destId="{011561F6-6E37-9944-8D56-7BE40E4BE316}" srcOrd="0" destOrd="0" presId="urn:microsoft.com/office/officeart/2008/layout/RadialCluster"/>
    <dgm:cxn modelId="{50C29522-6717-8540-8263-F700614A276B}" srcId="{2E517F8D-1EEA-9E4E-A045-59ADCBA57E0D}" destId="{37B9ED68-F838-7A48-B063-78F417AE937F}" srcOrd="0" destOrd="0" parTransId="{29A6DB7E-4A3C-DB4B-9E61-C8A91B88D527}" sibTransId="{70DB89A8-A648-A544-BADC-7FB67E42C013}"/>
    <dgm:cxn modelId="{D4554C32-523A-B44D-ADE4-C9DA2FF6DFD1}" srcId="{37B9ED68-F838-7A48-B063-78F417AE937F}" destId="{A0CA85AE-8FCB-AF43-88E7-20FFE1A114CE}" srcOrd="0" destOrd="0" parTransId="{935F7686-77B6-7B43-A7AA-0845004F1B34}" sibTransId="{563801CB-F2DB-6F42-9A3A-FD75F86C4437}"/>
    <dgm:cxn modelId="{88F75235-ABC7-4D45-A028-DE1792C31F0E}" srcId="{37B9ED68-F838-7A48-B063-78F417AE937F}" destId="{5CFF99AC-5011-A448-9837-11EA26131494}" srcOrd="1" destOrd="0" parTransId="{A4E9CCCC-0318-A647-B983-5CA0A7461A57}" sibTransId="{1EBA33B3-D7D0-0F4D-8855-707E279CC0EF}"/>
    <dgm:cxn modelId="{EE574C65-47A0-AF40-ABE0-61D1ECFB6EB3}" type="presOf" srcId="{49E21EEA-51AF-7942-845F-8F17C4C8B640}" destId="{A950ACF0-16D7-D142-BC64-B7B69EBCAFF2}" srcOrd="0" destOrd="0" presId="urn:microsoft.com/office/officeart/2008/layout/RadialCluster"/>
    <dgm:cxn modelId="{3B09967D-A18C-4F40-BE97-1AFE2D04C555}" srcId="{E2683AC1-1A9C-5746-ACD8-137E9E88EB6F}" destId="{50EC2D3F-2121-3B48-928A-000FF3F39894}" srcOrd="1" destOrd="0" parTransId="{66FF23E4-FE72-F444-910A-403FAFC369D4}" sibTransId="{8F5E23FF-F990-894E-B650-AA11126DA6BC}"/>
    <dgm:cxn modelId="{11399283-94C8-2C42-AF99-993CECC06AA2}" type="presOf" srcId="{935F7686-77B6-7B43-A7AA-0845004F1B34}" destId="{BD7A4677-B65F-4B47-9C67-4E759168E215}" srcOrd="0" destOrd="0" presId="urn:microsoft.com/office/officeart/2008/layout/RadialCluster"/>
    <dgm:cxn modelId="{95B57D9F-B332-AF4D-9A38-344FE0655C7F}" type="presOf" srcId="{A0CA85AE-8FCB-AF43-88E7-20FFE1A114CE}" destId="{7662BF67-5F6E-BF4C-B1A8-04EE070E5F6D}" srcOrd="0" destOrd="0" presId="urn:microsoft.com/office/officeart/2008/layout/RadialCluster"/>
    <dgm:cxn modelId="{6FA4D4B2-FB2B-C94D-A3FE-A3F98AD093D4}" type="presOf" srcId="{A4E9CCCC-0318-A647-B983-5CA0A7461A57}" destId="{8179E315-592F-6149-B0B5-91DA246404CE}" srcOrd="0" destOrd="0" presId="urn:microsoft.com/office/officeart/2008/layout/RadialCluster"/>
    <dgm:cxn modelId="{75AC1ABD-4C27-1B4D-9DAE-971FD9F1E71F}" type="presOf" srcId="{E2683AC1-1A9C-5746-ACD8-137E9E88EB6F}" destId="{1DCBEB0F-4A7E-2845-A00D-442EC587DD57}" srcOrd="0" destOrd="0" presId="urn:microsoft.com/office/officeart/2008/layout/RadialCluster"/>
    <dgm:cxn modelId="{6B1F8FC2-B69C-A945-AFC6-3A48FEE3F2EC}" type="presOf" srcId="{66FF23E4-FE72-F444-910A-403FAFC369D4}" destId="{0E5599ED-7CF0-2B44-84EF-11D57A060899}" srcOrd="0" destOrd="0" presId="urn:microsoft.com/office/officeart/2008/layout/RadialCluster"/>
    <dgm:cxn modelId="{A56AC9D3-446A-EB43-9597-BEDE43FB7617}" type="presOf" srcId="{5CFF99AC-5011-A448-9837-11EA26131494}" destId="{FE076A09-46DB-C241-A2E4-4E2081CC9FBF}" srcOrd="0" destOrd="0" presId="urn:microsoft.com/office/officeart/2008/layout/RadialCluster"/>
    <dgm:cxn modelId="{1AEA35D7-9DEF-E140-85E9-3D90C75BEFDB}" type="presOf" srcId="{37B9ED68-F838-7A48-B063-78F417AE937F}" destId="{F52B6705-9719-7B46-87FB-E689255797B8}" srcOrd="0" destOrd="0" presId="urn:microsoft.com/office/officeart/2008/layout/RadialCluster"/>
    <dgm:cxn modelId="{CEDC17EF-EF5E-1E42-9E43-6388A6F3471E}" type="presOf" srcId="{2E517F8D-1EEA-9E4E-A045-59ADCBA57E0D}" destId="{22C2D3D5-8003-164D-96F3-F7A6139B59D9}" srcOrd="0" destOrd="0" presId="urn:microsoft.com/office/officeart/2008/layout/RadialCluster"/>
    <dgm:cxn modelId="{FA94EDF0-76F2-BC41-9031-42819BEB2DF6}" type="presOf" srcId="{21964DF7-AA75-3E49-BBB1-311C1A019B87}" destId="{266E1AE0-4F32-D04F-9634-E861359A27D0}" srcOrd="0" destOrd="0" presId="urn:microsoft.com/office/officeart/2008/layout/RadialCluster"/>
    <dgm:cxn modelId="{243782F6-1745-C249-9D1C-652034EF68DB}" srcId="{E2683AC1-1A9C-5746-ACD8-137E9E88EB6F}" destId="{21964DF7-AA75-3E49-BBB1-311C1A019B87}" srcOrd="0" destOrd="0" parTransId="{49E21EEA-51AF-7942-845F-8F17C4C8B640}" sibTransId="{A728247E-D750-E24A-84AE-6BA1C00B57B0}"/>
    <dgm:cxn modelId="{FB9500AB-8A63-514B-94BF-456085A6AB61}" type="presParOf" srcId="{22C2D3D5-8003-164D-96F3-F7A6139B59D9}" destId="{F52B6705-9719-7B46-87FB-E689255797B8}" srcOrd="0" destOrd="0" presId="urn:microsoft.com/office/officeart/2008/layout/RadialCluster"/>
    <dgm:cxn modelId="{C0A5BCB0-391B-6A4B-8368-1AC348C6D4EC}" type="presParOf" srcId="{22C2D3D5-8003-164D-96F3-F7A6139B59D9}" destId="{76E19538-05A7-7241-A53A-DE7E48E6A9D8}" srcOrd="1" destOrd="0" presId="urn:microsoft.com/office/officeart/2008/layout/RadialCluster"/>
    <dgm:cxn modelId="{49F94074-B4B7-AC4D-8B08-D3F27C854BDF}" type="presParOf" srcId="{76E19538-05A7-7241-A53A-DE7E48E6A9D8}" destId="{7662BF67-5F6E-BF4C-B1A8-04EE070E5F6D}" srcOrd="0" destOrd="0" presId="urn:microsoft.com/office/officeart/2008/layout/RadialCluster"/>
    <dgm:cxn modelId="{B370591C-DA01-3F41-9809-6DB615F47AE1}" type="presParOf" srcId="{22C2D3D5-8003-164D-96F3-F7A6139B59D9}" destId="{BD7A4677-B65F-4B47-9C67-4E759168E215}" srcOrd="2" destOrd="0" presId="urn:microsoft.com/office/officeart/2008/layout/RadialCluster"/>
    <dgm:cxn modelId="{2C19BEED-D6B8-ED4B-81C6-FBDB2B24F88D}" type="presParOf" srcId="{22C2D3D5-8003-164D-96F3-F7A6139B59D9}" destId="{E8033E97-0DCA-2A4B-8EE9-F5A489EA1DE0}" srcOrd="3" destOrd="0" presId="urn:microsoft.com/office/officeart/2008/layout/RadialCluster"/>
    <dgm:cxn modelId="{EB65A792-2949-9C4E-81A9-5F54C378E230}" type="presParOf" srcId="{E8033E97-0DCA-2A4B-8EE9-F5A489EA1DE0}" destId="{FE076A09-46DB-C241-A2E4-4E2081CC9FBF}" srcOrd="0" destOrd="0" presId="urn:microsoft.com/office/officeart/2008/layout/RadialCluster"/>
    <dgm:cxn modelId="{C783431A-BAF8-0C43-AFDF-3D74C295A3F5}" type="presParOf" srcId="{22C2D3D5-8003-164D-96F3-F7A6139B59D9}" destId="{8179E315-592F-6149-B0B5-91DA246404CE}" srcOrd="4" destOrd="0" presId="urn:microsoft.com/office/officeart/2008/layout/RadialCluster"/>
    <dgm:cxn modelId="{E70AE0C6-6919-0849-ABA1-BCEFD84B06F9}" type="presParOf" srcId="{22C2D3D5-8003-164D-96F3-F7A6139B59D9}" destId="{04614890-AE57-2643-B515-B8FD43749D8F}" srcOrd="5" destOrd="0" presId="urn:microsoft.com/office/officeart/2008/layout/RadialCluster"/>
    <dgm:cxn modelId="{C745D8DE-8B75-7F44-8BFC-A3D05AFA8A2A}" type="presParOf" srcId="{04614890-AE57-2643-B515-B8FD43749D8F}" destId="{1DCBEB0F-4A7E-2845-A00D-442EC587DD57}" srcOrd="0" destOrd="0" presId="urn:microsoft.com/office/officeart/2008/layout/RadialCluster"/>
    <dgm:cxn modelId="{12D73CE5-ABD5-2347-8A8D-A884B2DCF965}" type="presParOf" srcId="{04614890-AE57-2643-B515-B8FD43749D8F}" destId="{A950ACF0-16D7-D142-BC64-B7B69EBCAFF2}" srcOrd="1" destOrd="0" presId="urn:microsoft.com/office/officeart/2008/layout/RadialCluster"/>
    <dgm:cxn modelId="{BBFF102E-B7B1-A740-A80D-3E6D27C29E8A}" type="presParOf" srcId="{04614890-AE57-2643-B515-B8FD43749D8F}" destId="{266E1AE0-4F32-D04F-9634-E861359A27D0}" srcOrd="2" destOrd="0" presId="urn:microsoft.com/office/officeart/2008/layout/RadialCluster"/>
    <dgm:cxn modelId="{D67A2329-E29E-954E-B819-A94A8B0A1114}" type="presParOf" srcId="{04614890-AE57-2643-B515-B8FD43749D8F}" destId="{0E5599ED-7CF0-2B44-84EF-11D57A060899}" srcOrd="3" destOrd="0" presId="urn:microsoft.com/office/officeart/2008/layout/RadialCluster"/>
    <dgm:cxn modelId="{972D2C42-4B86-A441-BA03-91092CF0021E}" type="presParOf" srcId="{04614890-AE57-2643-B515-B8FD43749D8F}" destId="{011561F6-6E37-9944-8D56-7BE40E4BE316}" srcOrd="4" destOrd="0" presId="urn:microsoft.com/office/officeart/2008/layout/RadialCluster"/>
    <dgm:cxn modelId="{C464BA1F-56AF-464A-9975-FEC5155BC052}" type="presParOf" srcId="{22C2D3D5-8003-164D-96F3-F7A6139B59D9}" destId="{D35711EF-A797-7946-805F-02A218260147}" srcOrd="6"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2E517F8D-1EEA-9E4E-A045-59ADCBA57E0D}" type="doc">
      <dgm:prSet loTypeId="urn:microsoft.com/office/officeart/2008/layout/RadialCluster" loCatId="" qsTypeId="urn:microsoft.com/office/officeart/2005/8/quickstyle/3D2" qsCatId="3D" csTypeId="urn:microsoft.com/office/officeart/2005/8/colors/accent1_2" csCatId="accent1" phldr="1"/>
      <dgm:spPr/>
      <dgm:t>
        <a:bodyPr/>
        <a:lstStyle/>
        <a:p>
          <a:endParaRPr lang="fr-FR"/>
        </a:p>
      </dgm:t>
    </dgm:pt>
    <dgm:pt modelId="{37B9ED68-F838-7A48-B063-78F417AE937F}">
      <dgm:prSet phldrT="[Texte]"/>
      <dgm:spPr>
        <a:solidFill>
          <a:schemeClr val="accent1">
            <a:lumMod val="50000"/>
          </a:schemeClr>
        </a:solidFill>
      </dgm:spPr>
      <dgm:t>
        <a:bodyPr/>
        <a:lstStyle/>
        <a:p>
          <a:r>
            <a:rPr lang="fr-FR" b="1" cap="none" spc="50" dirty="0">
              <a:ln w="0"/>
              <a:solidFill>
                <a:schemeClr val="bg1"/>
              </a:solidFill>
              <a:effectLst>
                <a:innerShdw blurRad="63500" dist="50800" dir="13500000">
                  <a:srgbClr val="000000">
                    <a:alpha val="50000"/>
                  </a:srgbClr>
                </a:innerShdw>
              </a:effectLst>
            </a:rPr>
            <a:t>Faute du résident</a:t>
          </a:r>
        </a:p>
      </dgm:t>
    </dgm:pt>
    <dgm:pt modelId="{29A6DB7E-4A3C-DB4B-9E61-C8A91B88D527}" type="parTrans" cxnId="{50C29522-6717-8540-8263-F700614A276B}">
      <dgm:prSet/>
      <dgm:spPr/>
      <dgm:t>
        <a:bodyPr/>
        <a:lstStyle/>
        <a:p>
          <a:endParaRPr lang="fr-FR"/>
        </a:p>
      </dgm:t>
    </dgm:pt>
    <dgm:pt modelId="{70DB89A8-A648-A544-BADC-7FB67E42C013}" type="sibTrans" cxnId="{50C29522-6717-8540-8263-F700614A276B}">
      <dgm:prSet/>
      <dgm:spPr/>
      <dgm:t>
        <a:bodyPr/>
        <a:lstStyle/>
        <a:p>
          <a:endParaRPr lang="fr-FR"/>
        </a:p>
      </dgm:t>
    </dgm:pt>
    <dgm:pt modelId="{A0CA85AE-8FCB-AF43-88E7-20FFE1A114CE}">
      <dgm:prSet phldrT="[Texte]" custT="1"/>
      <dgm:spPr>
        <a:solidFill>
          <a:schemeClr val="tx2">
            <a:lumMod val="60000"/>
            <a:lumOff val="40000"/>
          </a:schemeClr>
        </a:solidFill>
      </dgm:spPr>
      <dgm:t>
        <a:bodyPr/>
        <a:lstStyle/>
        <a:p>
          <a:r>
            <a:rPr lang="fr-FR" sz="2400" b="0" cap="none" spc="0">
              <a:ln w="0"/>
              <a:solidFill>
                <a:schemeClr val="tx1"/>
              </a:solidFill>
              <a:effectLst>
                <a:outerShdw blurRad="38100" dist="19050" dir="2700000" algn="tl" rotWithShape="0">
                  <a:schemeClr val="dk1">
                    <a:alpha val="40000"/>
                  </a:schemeClr>
                </a:outerShdw>
              </a:effectLst>
            </a:rPr>
            <a:t>Responsabilité du médecin-patron</a:t>
          </a:r>
          <a:endParaRPr lang="fr-FR" sz="2400" b="0" cap="none" spc="0" dirty="0">
            <a:ln w="0"/>
            <a:solidFill>
              <a:schemeClr val="tx1"/>
            </a:solidFill>
            <a:effectLst>
              <a:outerShdw blurRad="38100" dist="19050" dir="2700000" algn="tl" rotWithShape="0">
                <a:schemeClr val="dk1">
                  <a:alpha val="40000"/>
                </a:schemeClr>
              </a:outerShdw>
            </a:effectLst>
          </a:endParaRPr>
        </a:p>
      </dgm:t>
    </dgm:pt>
    <dgm:pt modelId="{935F7686-77B6-7B43-A7AA-0845004F1B34}" type="parTrans" cxnId="{D4554C32-523A-B44D-ADE4-C9DA2FF6DFD1}">
      <dgm:prSet/>
      <dgm:spPr/>
      <dgm:t>
        <a:bodyPr/>
        <a:lstStyle/>
        <a:p>
          <a:endParaRPr lang="fr-FR"/>
        </a:p>
      </dgm:t>
    </dgm:pt>
    <dgm:pt modelId="{563801CB-F2DB-6F42-9A3A-FD75F86C4437}" type="sibTrans" cxnId="{D4554C32-523A-B44D-ADE4-C9DA2FF6DFD1}">
      <dgm:prSet/>
      <dgm:spPr/>
      <dgm:t>
        <a:bodyPr/>
        <a:lstStyle/>
        <a:p>
          <a:endParaRPr lang="fr-FR"/>
        </a:p>
      </dgm:t>
    </dgm:pt>
    <dgm:pt modelId="{5CFF99AC-5011-A448-9837-11EA26131494}">
      <dgm:prSet phldrT="[Texte]" custT="1"/>
      <dgm:spPr>
        <a:solidFill>
          <a:schemeClr val="tx2">
            <a:lumMod val="60000"/>
            <a:lumOff val="40000"/>
          </a:schemeClr>
        </a:solidFill>
      </dgm:spPr>
      <dgm:t>
        <a:bodyPr/>
        <a:lstStyle/>
        <a:p>
          <a:r>
            <a:rPr lang="fr-FR" sz="2400" b="0" cap="none" spc="0">
              <a:ln w="0"/>
              <a:solidFill>
                <a:schemeClr val="tx1"/>
              </a:solidFill>
              <a:effectLst>
                <a:outerShdw blurRad="38100" dist="19050" dir="2700000" algn="tl" rotWithShape="0">
                  <a:schemeClr val="dk1">
                    <a:alpha val="40000"/>
                  </a:schemeClr>
                </a:outerShdw>
              </a:effectLst>
            </a:rPr>
            <a:t>Responsabilité de l'hôpital</a:t>
          </a:r>
          <a:endParaRPr lang="fr-FR" sz="2400" b="0" cap="none" spc="0" dirty="0">
            <a:ln w="0"/>
            <a:solidFill>
              <a:schemeClr val="tx1"/>
            </a:solidFill>
            <a:effectLst>
              <a:outerShdw blurRad="38100" dist="19050" dir="2700000" algn="tl" rotWithShape="0">
                <a:schemeClr val="dk1">
                  <a:alpha val="40000"/>
                </a:schemeClr>
              </a:outerShdw>
            </a:effectLst>
          </a:endParaRPr>
        </a:p>
      </dgm:t>
    </dgm:pt>
    <dgm:pt modelId="{A4E9CCCC-0318-A647-B983-5CA0A7461A57}" type="parTrans" cxnId="{88F75235-ABC7-4D45-A028-DE1792C31F0E}">
      <dgm:prSet/>
      <dgm:spPr/>
      <dgm:t>
        <a:bodyPr/>
        <a:lstStyle/>
        <a:p>
          <a:endParaRPr lang="fr-FR"/>
        </a:p>
      </dgm:t>
    </dgm:pt>
    <dgm:pt modelId="{1EBA33B3-D7D0-0F4D-8855-707E279CC0EF}" type="sibTrans" cxnId="{88F75235-ABC7-4D45-A028-DE1792C31F0E}">
      <dgm:prSet/>
      <dgm:spPr/>
      <dgm:t>
        <a:bodyPr/>
        <a:lstStyle/>
        <a:p>
          <a:endParaRPr lang="fr-FR"/>
        </a:p>
      </dgm:t>
    </dgm:pt>
    <dgm:pt modelId="{E2683AC1-1A9C-5746-ACD8-137E9E88EB6F}">
      <dgm:prSet phldrT="[Texte]"/>
      <dgm:spPr>
        <a:solidFill>
          <a:schemeClr val="accent6"/>
        </a:solidFill>
      </dgm:spPr>
      <dgm:t>
        <a:bodyPr/>
        <a:lstStyle/>
        <a:p>
          <a:r>
            <a:rPr lang="fr-FR" b="0" cap="none" spc="0">
              <a:ln w="0"/>
              <a:solidFill>
                <a:schemeClr val="tx1"/>
              </a:solidFill>
              <a:effectLst>
                <a:outerShdw blurRad="38100" dist="19050" dir="2700000" algn="tl" rotWithShape="0">
                  <a:schemeClr val="dk1">
                    <a:alpha val="40000"/>
                  </a:schemeClr>
                </a:outerShdw>
              </a:effectLst>
            </a:rPr>
            <a:t>Contexte de l’acte?</a:t>
          </a:r>
          <a:endParaRPr lang="fr-FR" b="0" cap="none" spc="0" dirty="0">
            <a:ln w="0"/>
            <a:solidFill>
              <a:schemeClr val="tx1"/>
            </a:solidFill>
            <a:effectLst>
              <a:outerShdw blurRad="38100" dist="19050" dir="2700000" algn="tl" rotWithShape="0">
                <a:schemeClr val="dk1">
                  <a:alpha val="40000"/>
                </a:schemeClr>
              </a:outerShdw>
            </a:effectLst>
          </a:endParaRPr>
        </a:p>
      </dgm:t>
    </dgm:pt>
    <dgm:pt modelId="{B4D57BB3-75F6-8341-9DD0-B6F4FA2AB93E}" type="parTrans" cxnId="{69C86719-D291-5542-8F08-C5624DA2D08F}">
      <dgm:prSet/>
      <dgm:spPr/>
      <dgm:t>
        <a:bodyPr/>
        <a:lstStyle/>
        <a:p>
          <a:endParaRPr lang="fr-FR"/>
        </a:p>
      </dgm:t>
    </dgm:pt>
    <dgm:pt modelId="{F6CE2A18-DA95-E445-BC89-B4C3BE8F9FA3}" type="sibTrans" cxnId="{69C86719-D291-5542-8F08-C5624DA2D08F}">
      <dgm:prSet/>
      <dgm:spPr/>
      <dgm:t>
        <a:bodyPr/>
        <a:lstStyle/>
        <a:p>
          <a:endParaRPr lang="fr-FR"/>
        </a:p>
      </dgm:t>
    </dgm:pt>
    <dgm:pt modelId="{21964DF7-AA75-3E49-BBB1-311C1A019B87}">
      <dgm:prSet phldrT="[Texte]"/>
      <dgm:spPr>
        <a:solidFill>
          <a:schemeClr val="accent6"/>
        </a:solidFill>
      </dgm:spPr>
      <dgm:t>
        <a:bodyPr/>
        <a:lstStyle/>
        <a:p>
          <a:r>
            <a:rPr lang="fr-FR" b="0" cap="none" spc="0" dirty="0">
              <a:ln w="0"/>
              <a:solidFill>
                <a:schemeClr val="tx1"/>
              </a:solidFill>
              <a:effectLst>
                <a:outerShdw blurRad="38100" dist="19050" dir="2700000" algn="tl" rotWithShape="0">
                  <a:schemeClr val="dk1">
                    <a:alpha val="40000"/>
                  </a:schemeClr>
                </a:outerShdw>
              </a:effectLst>
            </a:rPr>
            <a:t>GARDE</a:t>
          </a:r>
        </a:p>
      </dgm:t>
    </dgm:pt>
    <dgm:pt modelId="{49E21EEA-51AF-7942-845F-8F17C4C8B640}" type="parTrans" cxnId="{243782F6-1745-C249-9D1C-652034EF68DB}">
      <dgm:prSet/>
      <dgm:spPr/>
      <dgm:t>
        <a:bodyPr/>
        <a:lstStyle/>
        <a:p>
          <a:endParaRPr lang="fr-FR"/>
        </a:p>
      </dgm:t>
    </dgm:pt>
    <dgm:pt modelId="{A728247E-D750-E24A-84AE-6BA1C00B57B0}" type="sibTrans" cxnId="{243782F6-1745-C249-9D1C-652034EF68DB}">
      <dgm:prSet/>
      <dgm:spPr/>
      <dgm:t>
        <a:bodyPr/>
        <a:lstStyle/>
        <a:p>
          <a:endParaRPr lang="fr-FR"/>
        </a:p>
      </dgm:t>
    </dgm:pt>
    <dgm:pt modelId="{50EC2D3F-2121-3B48-928A-000FF3F39894}">
      <dgm:prSet phldrT="[Texte]"/>
      <dgm:spPr>
        <a:solidFill>
          <a:schemeClr val="accent6"/>
        </a:solidFill>
      </dgm:spPr>
      <dgm:t>
        <a:bodyPr/>
        <a:lstStyle/>
        <a:p>
          <a:r>
            <a:rPr lang="fr-FR" b="0" cap="none" spc="0" dirty="0">
              <a:ln w="0"/>
              <a:solidFill>
                <a:schemeClr val="tx1"/>
              </a:solidFill>
              <a:effectLst>
                <a:outerShdw blurRad="38100" dist="19050" dir="2700000" algn="tl" rotWithShape="0">
                  <a:schemeClr val="dk1">
                    <a:alpha val="40000"/>
                  </a:schemeClr>
                </a:outerShdw>
              </a:effectLst>
            </a:rPr>
            <a:t>STAGE</a:t>
          </a:r>
        </a:p>
      </dgm:t>
    </dgm:pt>
    <dgm:pt modelId="{66FF23E4-FE72-F444-910A-403FAFC369D4}" type="parTrans" cxnId="{3B09967D-A18C-4F40-BE97-1AFE2D04C555}">
      <dgm:prSet/>
      <dgm:spPr/>
      <dgm:t>
        <a:bodyPr/>
        <a:lstStyle/>
        <a:p>
          <a:endParaRPr lang="fr-FR"/>
        </a:p>
      </dgm:t>
    </dgm:pt>
    <dgm:pt modelId="{8F5E23FF-F990-894E-B650-AA11126DA6BC}" type="sibTrans" cxnId="{3B09967D-A18C-4F40-BE97-1AFE2D04C555}">
      <dgm:prSet/>
      <dgm:spPr/>
      <dgm:t>
        <a:bodyPr/>
        <a:lstStyle/>
        <a:p>
          <a:endParaRPr lang="fr-FR"/>
        </a:p>
      </dgm:t>
    </dgm:pt>
    <dgm:pt modelId="{22C2D3D5-8003-164D-96F3-F7A6139B59D9}" type="pres">
      <dgm:prSet presAssocID="{2E517F8D-1EEA-9E4E-A045-59ADCBA57E0D}" presName="Name0" presStyleCnt="0">
        <dgm:presLayoutVars>
          <dgm:chMax val="1"/>
          <dgm:chPref val="1"/>
          <dgm:dir/>
          <dgm:animOne val="branch"/>
          <dgm:animLvl val="lvl"/>
        </dgm:presLayoutVars>
      </dgm:prSet>
      <dgm:spPr/>
    </dgm:pt>
    <dgm:pt modelId="{F52B6705-9719-7B46-87FB-E689255797B8}" type="pres">
      <dgm:prSet presAssocID="{37B9ED68-F838-7A48-B063-78F417AE937F}" presName="textCenter" presStyleLbl="node1" presStyleIdx="0" presStyleCnt="6" custScaleX="287450" custScaleY="61154" custLinFactY="-100000" custLinFactNeighborX="10502" custLinFactNeighborY="-106543"/>
      <dgm:spPr/>
    </dgm:pt>
    <dgm:pt modelId="{76E19538-05A7-7241-A53A-DE7E48E6A9D8}" type="pres">
      <dgm:prSet presAssocID="{37B9ED68-F838-7A48-B063-78F417AE937F}" presName="cycle_1" presStyleCnt="0"/>
      <dgm:spPr/>
    </dgm:pt>
    <dgm:pt modelId="{7662BF67-5F6E-BF4C-B1A8-04EE070E5F6D}" type="pres">
      <dgm:prSet presAssocID="{A0CA85AE-8FCB-AF43-88E7-20FFE1A114CE}" presName="childCenter1" presStyleLbl="node1" presStyleIdx="1" presStyleCnt="6" custScaleX="419811" custScaleY="113547" custLinFactNeighborX="-90982" custLinFactNeighborY="38024"/>
      <dgm:spPr/>
    </dgm:pt>
    <dgm:pt modelId="{BD7A4677-B65F-4B47-9C67-4E759168E215}" type="pres">
      <dgm:prSet presAssocID="{935F7686-77B6-7B43-A7AA-0845004F1B34}" presName="Name144" presStyleLbl="parChTrans1D2" presStyleIdx="0" presStyleCnt="3"/>
      <dgm:spPr/>
    </dgm:pt>
    <dgm:pt modelId="{E8033E97-0DCA-2A4B-8EE9-F5A489EA1DE0}" type="pres">
      <dgm:prSet presAssocID="{37B9ED68-F838-7A48-B063-78F417AE937F}" presName="cycle_2" presStyleCnt="0"/>
      <dgm:spPr/>
    </dgm:pt>
    <dgm:pt modelId="{FE076A09-46DB-C241-A2E4-4E2081CC9FBF}" type="pres">
      <dgm:prSet presAssocID="{5CFF99AC-5011-A448-9837-11EA26131494}" presName="childCenter2" presStyleLbl="node1" presStyleIdx="2" presStyleCnt="6" custScaleX="416932" custScaleY="89972" custLinFactNeighborX="42211" custLinFactNeighborY="-73242"/>
      <dgm:spPr/>
    </dgm:pt>
    <dgm:pt modelId="{8179E315-592F-6149-B0B5-91DA246404CE}" type="pres">
      <dgm:prSet presAssocID="{A4E9CCCC-0318-A647-B983-5CA0A7461A57}" presName="Name221" presStyleLbl="parChTrans1D2" presStyleIdx="1" presStyleCnt="3"/>
      <dgm:spPr/>
    </dgm:pt>
    <dgm:pt modelId="{04614890-AE57-2643-B515-B8FD43749D8F}" type="pres">
      <dgm:prSet presAssocID="{37B9ED68-F838-7A48-B063-78F417AE937F}" presName="cycle_3" presStyleCnt="0"/>
      <dgm:spPr/>
    </dgm:pt>
    <dgm:pt modelId="{1DCBEB0F-4A7E-2845-A00D-442EC587DD57}" type="pres">
      <dgm:prSet presAssocID="{E2683AC1-1A9C-5746-ACD8-137E9E88EB6F}" presName="childCenter3" presStyleLbl="node1" presStyleIdx="3" presStyleCnt="6" custScaleX="438952" custScaleY="98808" custLinFactNeighborX="14881" custLinFactNeighborY="-25266"/>
      <dgm:spPr/>
    </dgm:pt>
    <dgm:pt modelId="{A950ACF0-16D7-D142-BC64-B7B69EBCAFF2}" type="pres">
      <dgm:prSet presAssocID="{49E21EEA-51AF-7942-845F-8F17C4C8B640}" presName="Name285" presStyleLbl="parChTrans1D3" presStyleIdx="0" presStyleCnt="2"/>
      <dgm:spPr/>
    </dgm:pt>
    <dgm:pt modelId="{266E1AE0-4F32-D04F-9634-E861359A27D0}" type="pres">
      <dgm:prSet presAssocID="{21964DF7-AA75-3E49-BBB1-311C1A019B87}" presName="text3" presStyleLbl="node1" presStyleIdx="4" presStyleCnt="6" custScaleX="283436" custScaleY="123833" custRadScaleRad="234846" custRadScaleInc="-109908">
        <dgm:presLayoutVars>
          <dgm:bulletEnabled val="1"/>
        </dgm:presLayoutVars>
      </dgm:prSet>
      <dgm:spPr/>
    </dgm:pt>
    <dgm:pt modelId="{0E5599ED-7CF0-2B44-84EF-11D57A060899}" type="pres">
      <dgm:prSet presAssocID="{66FF23E4-FE72-F444-910A-403FAFC369D4}" presName="Name285" presStyleLbl="parChTrans1D3" presStyleIdx="1" presStyleCnt="2"/>
      <dgm:spPr/>
    </dgm:pt>
    <dgm:pt modelId="{011561F6-6E37-9944-8D56-7BE40E4BE316}" type="pres">
      <dgm:prSet presAssocID="{50EC2D3F-2121-3B48-928A-000FF3F39894}" presName="text3" presStyleLbl="node1" presStyleIdx="5" presStyleCnt="6" custScaleX="289754" custScaleY="125895" custRadScaleRad="151878" custRadScaleInc="-29028">
        <dgm:presLayoutVars>
          <dgm:bulletEnabled val="1"/>
        </dgm:presLayoutVars>
      </dgm:prSet>
      <dgm:spPr/>
    </dgm:pt>
    <dgm:pt modelId="{D35711EF-A797-7946-805F-02A218260147}" type="pres">
      <dgm:prSet presAssocID="{B4D57BB3-75F6-8341-9DD0-B6F4FA2AB93E}" presName="Name288" presStyleLbl="parChTrans1D2" presStyleIdx="2" presStyleCnt="3"/>
      <dgm:spPr/>
    </dgm:pt>
  </dgm:ptLst>
  <dgm:cxnLst>
    <dgm:cxn modelId="{87B8180A-83F1-5447-A360-0E2FD10E6D87}" type="presOf" srcId="{B4D57BB3-75F6-8341-9DD0-B6F4FA2AB93E}" destId="{D35711EF-A797-7946-805F-02A218260147}" srcOrd="0" destOrd="0" presId="urn:microsoft.com/office/officeart/2008/layout/RadialCluster"/>
    <dgm:cxn modelId="{69C86719-D291-5542-8F08-C5624DA2D08F}" srcId="{37B9ED68-F838-7A48-B063-78F417AE937F}" destId="{E2683AC1-1A9C-5746-ACD8-137E9E88EB6F}" srcOrd="2" destOrd="0" parTransId="{B4D57BB3-75F6-8341-9DD0-B6F4FA2AB93E}" sibTransId="{F6CE2A18-DA95-E445-BC89-B4C3BE8F9FA3}"/>
    <dgm:cxn modelId="{9734781F-49A8-BD4E-8210-6CB5CEA9AE62}" type="presOf" srcId="{50EC2D3F-2121-3B48-928A-000FF3F39894}" destId="{011561F6-6E37-9944-8D56-7BE40E4BE316}" srcOrd="0" destOrd="0" presId="urn:microsoft.com/office/officeart/2008/layout/RadialCluster"/>
    <dgm:cxn modelId="{50C29522-6717-8540-8263-F700614A276B}" srcId="{2E517F8D-1EEA-9E4E-A045-59ADCBA57E0D}" destId="{37B9ED68-F838-7A48-B063-78F417AE937F}" srcOrd="0" destOrd="0" parTransId="{29A6DB7E-4A3C-DB4B-9E61-C8A91B88D527}" sibTransId="{70DB89A8-A648-A544-BADC-7FB67E42C013}"/>
    <dgm:cxn modelId="{D4554C32-523A-B44D-ADE4-C9DA2FF6DFD1}" srcId="{37B9ED68-F838-7A48-B063-78F417AE937F}" destId="{A0CA85AE-8FCB-AF43-88E7-20FFE1A114CE}" srcOrd="0" destOrd="0" parTransId="{935F7686-77B6-7B43-A7AA-0845004F1B34}" sibTransId="{563801CB-F2DB-6F42-9A3A-FD75F86C4437}"/>
    <dgm:cxn modelId="{88F75235-ABC7-4D45-A028-DE1792C31F0E}" srcId="{37B9ED68-F838-7A48-B063-78F417AE937F}" destId="{5CFF99AC-5011-A448-9837-11EA26131494}" srcOrd="1" destOrd="0" parTransId="{A4E9CCCC-0318-A647-B983-5CA0A7461A57}" sibTransId="{1EBA33B3-D7D0-0F4D-8855-707E279CC0EF}"/>
    <dgm:cxn modelId="{EE574C65-47A0-AF40-ABE0-61D1ECFB6EB3}" type="presOf" srcId="{49E21EEA-51AF-7942-845F-8F17C4C8B640}" destId="{A950ACF0-16D7-D142-BC64-B7B69EBCAFF2}" srcOrd="0" destOrd="0" presId="urn:microsoft.com/office/officeart/2008/layout/RadialCluster"/>
    <dgm:cxn modelId="{3B09967D-A18C-4F40-BE97-1AFE2D04C555}" srcId="{E2683AC1-1A9C-5746-ACD8-137E9E88EB6F}" destId="{50EC2D3F-2121-3B48-928A-000FF3F39894}" srcOrd="1" destOrd="0" parTransId="{66FF23E4-FE72-F444-910A-403FAFC369D4}" sibTransId="{8F5E23FF-F990-894E-B650-AA11126DA6BC}"/>
    <dgm:cxn modelId="{11399283-94C8-2C42-AF99-993CECC06AA2}" type="presOf" srcId="{935F7686-77B6-7B43-A7AA-0845004F1B34}" destId="{BD7A4677-B65F-4B47-9C67-4E759168E215}" srcOrd="0" destOrd="0" presId="urn:microsoft.com/office/officeart/2008/layout/RadialCluster"/>
    <dgm:cxn modelId="{95B57D9F-B332-AF4D-9A38-344FE0655C7F}" type="presOf" srcId="{A0CA85AE-8FCB-AF43-88E7-20FFE1A114CE}" destId="{7662BF67-5F6E-BF4C-B1A8-04EE070E5F6D}" srcOrd="0" destOrd="0" presId="urn:microsoft.com/office/officeart/2008/layout/RadialCluster"/>
    <dgm:cxn modelId="{6FA4D4B2-FB2B-C94D-A3FE-A3F98AD093D4}" type="presOf" srcId="{A4E9CCCC-0318-A647-B983-5CA0A7461A57}" destId="{8179E315-592F-6149-B0B5-91DA246404CE}" srcOrd="0" destOrd="0" presId="urn:microsoft.com/office/officeart/2008/layout/RadialCluster"/>
    <dgm:cxn modelId="{75AC1ABD-4C27-1B4D-9DAE-971FD9F1E71F}" type="presOf" srcId="{E2683AC1-1A9C-5746-ACD8-137E9E88EB6F}" destId="{1DCBEB0F-4A7E-2845-A00D-442EC587DD57}" srcOrd="0" destOrd="0" presId="urn:microsoft.com/office/officeart/2008/layout/RadialCluster"/>
    <dgm:cxn modelId="{6B1F8FC2-B69C-A945-AFC6-3A48FEE3F2EC}" type="presOf" srcId="{66FF23E4-FE72-F444-910A-403FAFC369D4}" destId="{0E5599ED-7CF0-2B44-84EF-11D57A060899}" srcOrd="0" destOrd="0" presId="urn:microsoft.com/office/officeart/2008/layout/RadialCluster"/>
    <dgm:cxn modelId="{A56AC9D3-446A-EB43-9597-BEDE43FB7617}" type="presOf" srcId="{5CFF99AC-5011-A448-9837-11EA26131494}" destId="{FE076A09-46DB-C241-A2E4-4E2081CC9FBF}" srcOrd="0" destOrd="0" presId="urn:microsoft.com/office/officeart/2008/layout/RadialCluster"/>
    <dgm:cxn modelId="{1AEA35D7-9DEF-E140-85E9-3D90C75BEFDB}" type="presOf" srcId="{37B9ED68-F838-7A48-B063-78F417AE937F}" destId="{F52B6705-9719-7B46-87FB-E689255797B8}" srcOrd="0" destOrd="0" presId="urn:microsoft.com/office/officeart/2008/layout/RadialCluster"/>
    <dgm:cxn modelId="{CEDC17EF-EF5E-1E42-9E43-6388A6F3471E}" type="presOf" srcId="{2E517F8D-1EEA-9E4E-A045-59ADCBA57E0D}" destId="{22C2D3D5-8003-164D-96F3-F7A6139B59D9}" srcOrd="0" destOrd="0" presId="urn:microsoft.com/office/officeart/2008/layout/RadialCluster"/>
    <dgm:cxn modelId="{FA94EDF0-76F2-BC41-9031-42819BEB2DF6}" type="presOf" srcId="{21964DF7-AA75-3E49-BBB1-311C1A019B87}" destId="{266E1AE0-4F32-D04F-9634-E861359A27D0}" srcOrd="0" destOrd="0" presId="urn:microsoft.com/office/officeart/2008/layout/RadialCluster"/>
    <dgm:cxn modelId="{243782F6-1745-C249-9D1C-652034EF68DB}" srcId="{E2683AC1-1A9C-5746-ACD8-137E9E88EB6F}" destId="{21964DF7-AA75-3E49-BBB1-311C1A019B87}" srcOrd="0" destOrd="0" parTransId="{49E21EEA-51AF-7942-845F-8F17C4C8B640}" sibTransId="{A728247E-D750-E24A-84AE-6BA1C00B57B0}"/>
    <dgm:cxn modelId="{FB9500AB-8A63-514B-94BF-456085A6AB61}" type="presParOf" srcId="{22C2D3D5-8003-164D-96F3-F7A6139B59D9}" destId="{F52B6705-9719-7B46-87FB-E689255797B8}" srcOrd="0" destOrd="0" presId="urn:microsoft.com/office/officeart/2008/layout/RadialCluster"/>
    <dgm:cxn modelId="{C0A5BCB0-391B-6A4B-8368-1AC348C6D4EC}" type="presParOf" srcId="{22C2D3D5-8003-164D-96F3-F7A6139B59D9}" destId="{76E19538-05A7-7241-A53A-DE7E48E6A9D8}" srcOrd="1" destOrd="0" presId="urn:microsoft.com/office/officeart/2008/layout/RadialCluster"/>
    <dgm:cxn modelId="{49F94074-B4B7-AC4D-8B08-D3F27C854BDF}" type="presParOf" srcId="{76E19538-05A7-7241-A53A-DE7E48E6A9D8}" destId="{7662BF67-5F6E-BF4C-B1A8-04EE070E5F6D}" srcOrd="0" destOrd="0" presId="urn:microsoft.com/office/officeart/2008/layout/RadialCluster"/>
    <dgm:cxn modelId="{B370591C-DA01-3F41-9809-6DB615F47AE1}" type="presParOf" srcId="{22C2D3D5-8003-164D-96F3-F7A6139B59D9}" destId="{BD7A4677-B65F-4B47-9C67-4E759168E215}" srcOrd="2" destOrd="0" presId="urn:microsoft.com/office/officeart/2008/layout/RadialCluster"/>
    <dgm:cxn modelId="{2C19BEED-D6B8-ED4B-81C6-FBDB2B24F88D}" type="presParOf" srcId="{22C2D3D5-8003-164D-96F3-F7A6139B59D9}" destId="{E8033E97-0DCA-2A4B-8EE9-F5A489EA1DE0}" srcOrd="3" destOrd="0" presId="urn:microsoft.com/office/officeart/2008/layout/RadialCluster"/>
    <dgm:cxn modelId="{EB65A792-2949-9C4E-81A9-5F54C378E230}" type="presParOf" srcId="{E8033E97-0DCA-2A4B-8EE9-F5A489EA1DE0}" destId="{FE076A09-46DB-C241-A2E4-4E2081CC9FBF}" srcOrd="0" destOrd="0" presId="urn:microsoft.com/office/officeart/2008/layout/RadialCluster"/>
    <dgm:cxn modelId="{C783431A-BAF8-0C43-AFDF-3D74C295A3F5}" type="presParOf" srcId="{22C2D3D5-8003-164D-96F3-F7A6139B59D9}" destId="{8179E315-592F-6149-B0B5-91DA246404CE}" srcOrd="4" destOrd="0" presId="urn:microsoft.com/office/officeart/2008/layout/RadialCluster"/>
    <dgm:cxn modelId="{E70AE0C6-6919-0849-ABA1-BCEFD84B06F9}" type="presParOf" srcId="{22C2D3D5-8003-164D-96F3-F7A6139B59D9}" destId="{04614890-AE57-2643-B515-B8FD43749D8F}" srcOrd="5" destOrd="0" presId="urn:microsoft.com/office/officeart/2008/layout/RadialCluster"/>
    <dgm:cxn modelId="{C745D8DE-8B75-7F44-8BFC-A3D05AFA8A2A}" type="presParOf" srcId="{04614890-AE57-2643-B515-B8FD43749D8F}" destId="{1DCBEB0F-4A7E-2845-A00D-442EC587DD57}" srcOrd="0" destOrd="0" presId="urn:microsoft.com/office/officeart/2008/layout/RadialCluster"/>
    <dgm:cxn modelId="{12D73CE5-ABD5-2347-8A8D-A884B2DCF965}" type="presParOf" srcId="{04614890-AE57-2643-B515-B8FD43749D8F}" destId="{A950ACF0-16D7-D142-BC64-B7B69EBCAFF2}" srcOrd="1" destOrd="0" presId="urn:microsoft.com/office/officeart/2008/layout/RadialCluster"/>
    <dgm:cxn modelId="{BBFF102E-B7B1-A740-A80D-3E6D27C29E8A}" type="presParOf" srcId="{04614890-AE57-2643-B515-B8FD43749D8F}" destId="{266E1AE0-4F32-D04F-9634-E861359A27D0}" srcOrd="2" destOrd="0" presId="urn:microsoft.com/office/officeart/2008/layout/RadialCluster"/>
    <dgm:cxn modelId="{D67A2329-E29E-954E-B819-A94A8B0A1114}" type="presParOf" srcId="{04614890-AE57-2643-B515-B8FD43749D8F}" destId="{0E5599ED-7CF0-2B44-84EF-11D57A060899}" srcOrd="3" destOrd="0" presId="urn:microsoft.com/office/officeart/2008/layout/RadialCluster"/>
    <dgm:cxn modelId="{972D2C42-4B86-A441-BA03-91092CF0021E}" type="presParOf" srcId="{04614890-AE57-2643-B515-B8FD43749D8F}" destId="{011561F6-6E37-9944-8D56-7BE40E4BE316}" srcOrd="4" destOrd="0" presId="urn:microsoft.com/office/officeart/2008/layout/RadialCluster"/>
    <dgm:cxn modelId="{C464BA1F-56AF-464A-9975-FEC5155BC052}" type="presParOf" srcId="{22C2D3D5-8003-164D-96F3-F7A6139B59D9}" destId="{D35711EF-A797-7946-805F-02A218260147}" srcOrd="6"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2E517F8D-1EEA-9E4E-A045-59ADCBA57E0D}" type="doc">
      <dgm:prSet loTypeId="urn:microsoft.com/office/officeart/2008/layout/RadialCluster" loCatId="" qsTypeId="urn:microsoft.com/office/officeart/2005/8/quickstyle/3D2" qsCatId="3D" csTypeId="urn:microsoft.com/office/officeart/2005/8/colors/accent1_2" csCatId="accent1" phldr="1"/>
      <dgm:spPr/>
      <dgm:t>
        <a:bodyPr/>
        <a:lstStyle/>
        <a:p>
          <a:endParaRPr lang="fr-FR"/>
        </a:p>
      </dgm:t>
    </dgm:pt>
    <dgm:pt modelId="{37B9ED68-F838-7A48-B063-78F417AE937F}">
      <dgm:prSet phldrT="[Texte]"/>
      <dgm:spPr>
        <a:solidFill>
          <a:schemeClr val="accent1">
            <a:lumMod val="50000"/>
          </a:schemeClr>
        </a:solidFill>
      </dgm:spPr>
      <dgm:t>
        <a:bodyPr/>
        <a:lstStyle/>
        <a:p>
          <a:r>
            <a:rPr lang="fr-FR" b="1" cap="none" spc="50" dirty="0">
              <a:ln w="0"/>
              <a:solidFill>
                <a:schemeClr val="bg1"/>
              </a:solidFill>
              <a:effectLst>
                <a:innerShdw blurRad="63500" dist="50800" dir="13500000">
                  <a:srgbClr val="000000">
                    <a:alpha val="50000"/>
                  </a:srgbClr>
                </a:innerShdw>
              </a:effectLst>
            </a:rPr>
            <a:t>Faute du résident</a:t>
          </a:r>
        </a:p>
      </dgm:t>
    </dgm:pt>
    <dgm:pt modelId="{29A6DB7E-4A3C-DB4B-9E61-C8A91B88D527}" type="parTrans" cxnId="{50C29522-6717-8540-8263-F700614A276B}">
      <dgm:prSet/>
      <dgm:spPr/>
      <dgm:t>
        <a:bodyPr/>
        <a:lstStyle/>
        <a:p>
          <a:endParaRPr lang="fr-FR"/>
        </a:p>
      </dgm:t>
    </dgm:pt>
    <dgm:pt modelId="{70DB89A8-A648-A544-BADC-7FB67E42C013}" type="sibTrans" cxnId="{50C29522-6717-8540-8263-F700614A276B}">
      <dgm:prSet/>
      <dgm:spPr/>
      <dgm:t>
        <a:bodyPr/>
        <a:lstStyle/>
        <a:p>
          <a:endParaRPr lang="fr-FR"/>
        </a:p>
      </dgm:t>
    </dgm:pt>
    <dgm:pt modelId="{A0CA85AE-8FCB-AF43-88E7-20FFE1A114CE}">
      <dgm:prSet phldrT="[Texte]" custT="1"/>
      <dgm:spPr>
        <a:solidFill>
          <a:schemeClr val="tx2">
            <a:lumMod val="60000"/>
            <a:lumOff val="40000"/>
          </a:schemeClr>
        </a:solidFill>
      </dgm:spPr>
      <dgm:t>
        <a:bodyPr/>
        <a:lstStyle/>
        <a:p>
          <a:r>
            <a:rPr lang="fr-FR" sz="2400" b="0" cap="none" spc="0">
              <a:ln w="0"/>
              <a:solidFill>
                <a:schemeClr val="tx1"/>
              </a:solidFill>
              <a:effectLst>
                <a:outerShdw blurRad="38100" dist="19050" dir="2700000" algn="tl" rotWithShape="0">
                  <a:schemeClr val="dk1">
                    <a:alpha val="40000"/>
                  </a:schemeClr>
                </a:outerShdw>
              </a:effectLst>
            </a:rPr>
            <a:t>Responsabilité du médecin-patron</a:t>
          </a:r>
          <a:endParaRPr lang="fr-FR" sz="2400" b="0" cap="none" spc="0" dirty="0">
            <a:ln w="0"/>
            <a:solidFill>
              <a:schemeClr val="tx1"/>
            </a:solidFill>
            <a:effectLst>
              <a:outerShdw blurRad="38100" dist="19050" dir="2700000" algn="tl" rotWithShape="0">
                <a:schemeClr val="dk1">
                  <a:alpha val="40000"/>
                </a:schemeClr>
              </a:outerShdw>
            </a:effectLst>
          </a:endParaRPr>
        </a:p>
      </dgm:t>
    </dgm:pt>
    <dgm:pt modelId="{935F7686-77B6-7B43-A7AA-0845004F1B34}" type="parTrans" cxnId="{D4554C32-523A-B44D-ADE4-C9DA2FF6DFD1}">
      <dgm:prSet/>
      <dgm:spPr/>
      <dgm:t>
        <a:bodyPr/>
        <a:lstStyle/>
        <a:p>
          <a:endParaRPr lang="fr-FR"/>
        </a:p>
      </dgm:t>
    </dgm:pt>
    <dgm:pt modelId="{563801CB-F2DB-6F42-9A3A-FD75F86C4437}" type="sibTrans" cxnId="{D4554C32-523A-B44D-ADE4-C9DA2FF6DFD1}">
      <dgm:prSet/>
      <dgm:spPr/>
      <dgm:t>
        <a:bodyPr/>
        <a:lstStyle/>
        <a:p>
          <a:endParaRPr lang="fr-FR"/>
        </a:p>
      </dgm:t>
    </dgm:pt>
    <dgm:pt modelId="{5CFF99AC-5011-A448-9837-11EA26131494}">
      <dgm:prSet phldrT="[Texte]" custT="1"/>
      <dgm:spPr>
        <a:solidFill>
          <a:schemeClr val="tx2">
            <a:lumMod val="60000"/>
            <a:lumOff val="40000"/>
          </a:schemeClr>
        </a:solidFill>
      </dgm:spPr>
      <dgm:t>
        <a:bodyPr/>
        <a:lstStyle/>
        <a:p>
          <a:r>
            <a:rPr lang="fr-FR" sz="2400" b="0" cap="none" spc="0">
              <a:ln w="0"/>
              <a:solidFill>
                <a:schemeClr val="tx1"/>
              </a:solidFill>
              <a:effectLst>
                <a:outerShdw blurRad="38100" dist="19050" dir="2700000" algn="tl" rotWithShape="0">
                  <a:schemeClr val="dk1">
                    <a:alpha val="40000"/>
                  </a:schemeClr>
                </a:outerShdw>
              </a:effectLst>
            </a:rPr>
            <a:t>Responsabilité de l'hôpital</a:t>
          </a:r>
          <a:endParaRPr lang="fr-FR" sz="2400" b="0" cap="none" spc="0" dirty="0">
            <a:ln w="0"/>
            <a:solidFill>
              <a:schemeClr val="tx1"/>
            </a:solidFill>
            <a:effectLst>
              <a:outerShdw blurRad="38100" dist="19050" dir="2700000" algn="tl" rotWithShape="0">
                <a:schemeClr val="dk1">
                  <a:alpha val="40000"/>
                </a:schemeClr>
              </a:outerShdw>
            </a:effectLst>
          </a:endParaRPr>
        </a:p>
      </dgm:t>
    </dgm:pt>
    <dgm:pt modelId="{A4E9CCCC-0318-A647-B983-5CA0A7461A57}" type="parTrans" cxnId="{88F75235-ABC7-4D45-A028-DE1792C31F0E}">
      <dgm:prSet/>
      <dgm:spPr/>
      <dgm:t>
        <a:bodyPr/>
        <a:lstStyle/>
        <a:p>
          <a:endParaRPr lang="fr-FR"/>
        </a:p>
      </dgm:t>
    </dgm:pt>
    <dgm:pt modelId="{1EBA33B3-D7D0-0F4D-8855-707E279CC0EF}" type="sibTrans" cxnId="{88F75235-ABC7-4D45-A028-DE1792C31F0E}">
      <dgm:prSet/>
      <dgm:spPr/>
      <dgm:t>
        <a:bodyPr/>
        <a:lstStyle/>
        <a:p>
          <a:endParaRPr lang="fr-FR"/>
        </a:p>
      </dgm:t>
    </dgm:pt>
    <dgm:pt modelId="{E2683AC1-1A9C-5746-ACD8-137E9E88EB6F}">
      <dgm:prSet phldrT="[Texte]"/>
      <dgm:spPr>
        <a:solidFill>
          <a:schemeClr val="accent6"/>
        </a:solidFill>
      </dgm:spPr>
      <dgm:t>
        <a:bodyPr/>
        <a:lstStyle/>
        <a:p>
          <a:r>
            <a:rPr lang="fr-FR" b="0" cap="none" spc="0">
              <a:ln w="0"/>
              <a:solidFill>
                <a:schemeClr val="tx1"/>
              </a:solidFill>
              <a:effectLst>
                <a:outerShdw blurRad="38100" dist="19050" dir="2700000" algn="tl" rotWithShape="0">
                  <a:schemeClr val="dk1">
                    <a:alpha val="40000"/>
                  </a:schemeClr>
                </a:outerShdw>
              </a:effectLst>
            </a:rPr>
            <a:t>Contexte de l’acte?</a:t>
          </a:r>
          <a:endParaRPr lang="fr-FR" b="0" cap="none" spc="0" dirty="0">
            <a:ln w="0"/>
            <a:solidFill>
              <a:schemeClr val="tx1"/>
            </a:solidFill>
            <a:effectLst>
              <a:outerShdw blurRad="38100" dist="19050" dir="2700000" algn="tl" rotWithShape="0">
                <a:schemeClr val="dk1">
                  <a:alpha val="40000"/>
                </a:schemeClr>
              </a:outerShdw>
            </a:effectLst>
          </a:endParaRPr>
        </a:p>
      </dgm:t>
    </dgm:pt>
    <dgm:pt modelId="{B4D57BB3-75F6-8341-9DD0-B6F4FA2AB93E}" type="parTrans" cxnId="{69C86719-D291-5542-8F08-C5624DA2D08F}">
      <dgm:prSet/>
      <dgm:spPr/>
      <dgm:t>
        <a:bodyPr/>
        <a:lstStyle/>
        <a:p>
          <a:endParaRPr lang="fr-FR"/>
        </a:p>
      </dgm:t>
    </dgm:pt>
    <dgm:pt modelId="{F6CE2A18-DA95-E445-BC89-B4C3BE8F9FA3}" type="sibTrans" cxnId="{69C86719-D291-5542-8F08-C5624DA2D08F}">
      <dgm:prSet/>
      <dgm:spPr/>
      <dgm:t>
        <a:bodyPr/>
        <a:lstStyle/>
        <a:p>
          <a:endParaRPr lang="fr-FR"/>
        </a:p>
      </dgm:t>
    </dgm:pt>
    <dgm:pt modelId="{21964DF7-AA75-3E49-BBB1-311C1A019B87}">
      <dgm:prSet phldrT="[Texte]"/>
      <dgm:spPr>
        <a:solidFill>
          <a:schemeClr val="accent6"/>
        </a:solidFill>
      </dgm:spPr>
      <dgm:t>
        <a:bodyPr/>
        <a:lstStyle/>
        <a:p>
          <a:r>
            <a:rPr lang="fr-FR" b="0" cap="none" spc="0" dirty="0">
              <a:ln w="0"/>
              <a:solidFill>
                <a:schemeClr val="tx1"/>
              </a:solidFill>
              <a:effectLst>
                <a:outerShdw blurRad="38100" dist="19050" dir="2700000" algn="tl" rotWithShape="0">
                  <a:schemeClr val="dk1">
                    <a:alpha val="40000"/>
                  </a:schemeClr>
                </a:outerShdw>
              </a:effectLst>
            </a:rPr>
            <a:t>GARDE</a:t>
          </a:r>
        </a:p>
      </dgm:t>
    </dgm:pt>
    <dgm:pt modelId="{49E21EEA-51AF-7942-845F-8F17C4C8B640}" type="parTrans" cxnId="{243782F6-1745-C249-9D1C-652034EF68DB}">
      <dgm:prSet/>
      <dgm:spPr/>
      <dgm:t>
        <a:bodyPr/>
        <a:lstStyle/>
        <a:p>
          <a:endParaRPr lang="fr-FR"/>
        </a:p>
      </dgm:t>
    </dgm:pt>
    <dgm:pt modelId="{A728247E-D750-E24A-84AE-6BA1C00B57B0}" type="sibTrans" cxnId="{243782F6-1745-C249-9D1C-652034EF68DB}">
      <dgm:prSet/>
      <dgm:spPr/>
      <dgm:t>
        <a:bodyPr/>
        <a:lstStyle/>
        <a:p>
          <a:endParaRPr lang="fr-FR"/>
        </a:p>
      </dgm:t>
    </dgm:pt>
    <dgm:pt modelId="{50EC2D3F-2121-3B48-928A-000FF3F39894}">
      <dgm:prSet phldrT="[Texte]"/>
      <dgm:spPr>
        <a:solidFill>
          <a:schemeClr val="accent6"/>
        </a:solidFill>
      </dgm:spPr>
      <dgm:t>
        <a:bodyPr/>
        <a:lstStyle/>
        <a:p>
          <a:r>
            <a:rPr lang="fr-FR" b="0" cap="none" spc="0" dirty="0">
              <a:ln w="0"/>
              <a:solidFill>
                <a:schemeClr val="tx1"/>
              </a:solidFill>
              <a:effectLst>
                <a:outerShdw blurRad="38100" dist="19050" dir="2700000" algn="tl" rotWithShape="0">
                  <a:schemeClr val="dk1">
                    <a:alpha val="40000"/>
                  </a:schemeClr>
                </a:outerShdw>
              </a:effectLst>
            </a:rPr>
            <a:t>STAGE</a:t>
          </a:r>
        </a:p>
      </dgm:t>
    </dgm:pt>
    <dgm:pt modelId="{66FF23E4-FE72-F444-910A-403FAFC369D4}" type="parTrans" cxnId="{3B09967D-A18C-4F40-BE97-1AFE2D04C555}">
      <dgm:prSet/>
      <dgm:spPr/>
      <dgm:t>
        <a:bodyPr/>
        <a:lstStyle/>
        <a:p>
          <a:endParaRPr lang="fr-FR"/>
        </a:p>
      </dgm:t>
    </dgm:pt>
    <dgm:pt modelId="{8F5E23FF-F990-894E-B650-AA11126DA6BC}" type="sibTrans" cxnId="{3B09967D-A18C-4F40-BE97-1AFE2D04C555}">
      <dgm:prSet/>
      <dgm:spPr/>
      <dgm:t>
        <a:bodyPr/>
        <a:lstStyle/>
        <a:p>
          <a:endParaRPr lang="fr-FR"/>
        </a:p>
      </dgm:t>
    </dgm:pt>
    <dgm:pt modelId="{22C2D3D5-8003-164D-96F3-F7A6139B59D9}" type="pres">
      <dgm:prSet presAssocID="{2E517F8D-1EEA-9E4E-A045-59ADCBA57E0D}" presName="Name0" presStyleCnt="0">
        <dgm:presLayoutVars>
          <dgm:chMax val="1"/>
          <dgm:chPref val="1"/>
          <dgm:dir/>
          <dgm:animOne val="branch"/>
          <dgm:animLvl val="lvl"/>
        </dgm:presLayoutVars>
      </dgm:prSet>
      <dgm:spPr/>
    </dgm:pt>
    <dgm:pt modelId="{F52B6705-9719-7B46-87FB-E689255797B8}" type="pres">
      <dgm:prSet presAssocID="{37B9ED68-F838-7A48-B063-78F417AE937F}" presName="textCenter" presStyleLbl="node1" presStyleIdx="0" presStyleCnt="6" custScaleX="287450" custScaleY="61154" custLinFactY="-100000" custLinFactNeighborX="10502" custLinFactNeighborY="-106543"/>
      <dgm:spPr/>
    </dgm:pt>
    <dgm:pt modelId="{76E19538-05A7-7241-A53A-DE7E48E6A9D8}" type="pres">
      <dgm:prSet presAssocID="{37B9ED68-F838-7A48-B063-78F417AE937F}" presName="cycle_1" presStyleCnt="0"/>
      <dgm:spPr/>
    </dgm:pt>
    <dgm:pt modelId="{7662BF67-5F6E-BF4C-B1A8-04EE070E5F6D}" type="pres">
      <dgm:prSet presAssocID="{A0CA85AE-8FCB-AF43-88E7-20FFE1A114CE}" presName="childCenter1" presStyleLbl="node1" presStyleIdx="1" presStyleCnt="6" custScaleX="419811" custScaleY="113547" custLinFactNeighborX="-90982" custLinFactNeighborY="38024"/>
      <dgm:spPr/>
    </dgm:pt>
    <dgm:pt modelId="{BD7A4677-B65F-4B47-9C67-4E759168E215}" type="pres">
      <dgm:prSet presAssocID="{935F7686-77B6-7B43-A7AA-0845004F1B34}" presName="Name144" presStyleLbl="parChTrans1D2" presStyleIdx="0" presStyleCnt="3"/>
      <dgm:spPr/>
    </dgm:pt>
    <dgm:pt modelId="{E8033E97-0DCA-2A4B-8EE9-F5A489EA1DE0}" type="pres">
      <dgm:prSet presAssocID="{37B9ED68-F838-7A48-B063-78F417AE937F}" presName="cycle_2" presStyleCnt="0"/>
      <dgm:spPr/>
    </dgm:pt>
    <dgm:pt modelId="{FE076A09-46DB-C241-A2E4-4E2081CC9FBF}" type="pres">
      <dgm:prSet presAssocID="{5CFF99AC-5011-A448-9837-11EA26131494}" presName="childCenter2" presStyleLbl="node1" presStyleIdx="2" presStyleCnt="6" custScaleX="416932" custScaleY="89972" custLinFactNeighborX="42211" custLinFactNeighborY="-73242"/>
      <dgm:spPr/>
    </dgm:pt>
    <dgm:pt modelId="{8179E315-592F-6149-B0B5-91DA246404CE}" type="pres">
      <dgm:prSet presAssocID="{A4E9CCCC-0318-A647-B983-5CA0A7461A57}" presName="Name221" presStyleLbl="parChTrans1D2" presStyleIdx="1" presStyleCnt="3"/>
      <dgm:spPr/>
    </dgm:pt>
    <dgm:pt modelId="{04614890-AE57-2643-B515-B8FD43749D8F}" type="pres">
      <dgm:prSet presAssocID="{37B9ED68-F838-7A48-B063-78F417AE937F}" presName="cycle_3" presStyleCnt="0"/>
      <dgm:spPr/>
    </dgm:pt>
    <dgm:pt modelId="{1DCBEB0F-4A7E-2845-A00D-442EC587DD57}" type="pres">
      <dgm:prSet presAssocID="{E2683AC1-1A9C-5746-ACD8-137E9E88EB6F}" presName="childCenter3" presStyleLbl="node1" presStyleIdx="3" presStyleCnt="6" custScaleX="438952" custScaleY="98808" custLinFactNeighborX="14881" custLinFactNeighborY="-25266"/>
      <dgm:spPr/>
    </dgm:pt>
    <dgm:pt modelId="{A950ACF0-16D7-D142-BC64-B7B69EBCAFF2}" type="pres">
      <dgm:prSet presAssocID="{49E21EEA-51AF-7942-845F-8F17C4C8B640}" presName="Name285" presStyleLbl="parChTrans1D3" presStyleIdx="0" presStyleCnt="2"/>
      <dgm:spPr/>
    </dgm:pt>
    <dgm:pt modelId="{266E1AE0-4F32-D04F-9634-E861359A27D0}" type="pres">
      <dgm:prSet presAssocID="{21964DF7-AA75-3E49-BBB1-311C1A019B87}" presName="text3" presStyleLbl="node1" presStyleIdx="4" presStyleCnt="6" custScaleX="283436" custScaleY="123833" custRadScaleRad="234846" custRadScaleInc="-109908">
        <dgm:presLayoutVars>
          <dgm:bulletEnabled val="1"/>
        </dgm:presLayoutVars>
      </dgm:prSet>
      <dgm:spPr/>
    </dgm:pt>
    <dgm:pt modelId="{0E5599ED-7CF0-2B44-84EF-11D57A060899}" type="pres">
      <dgm:prSet presAssocID="{66FF23E4-FE72-F444-910A-403FAFC369D4}" presName="Name285" presStyleLbl="parChTrans1D3" presStyleIdx="1" presStyleCnt="2"/>
      <dgm:spPr/>
    </dgm:pt>
    <dgm:pt modelId="{011561F6-6E37-9944-8D56-7BE40E4BE316}" type="pres">
      <dgm:prSet presAssocID="{50EC2D3F-2121-3B48-928A-000FF3F39894}" presName="text3" presStyleLbl="node1" presStyleIdx="5" presStyleCnt="6" custScaleX="289754" custScaleY="125895" custRadScaleRad="151878" custRadScaleInc="-29028">
        <dgm:presLayoutVars>
          <dgm:bulletEnabled val="1"/>
        </dgm:presLayoutVars>
      </dgm:prSet>
      <dgm:spPr/>
    </dgm:pt>
    <dgm:pt modelId="{D35711EF-A797-7946-805F-02A218260147}" type="pres">
      <dgm:prSet presAssocID="{B4D57BB3-75F6-8341-9DD0-B6F4FA2AB93E}" presName="Name288" presStyleLbl="parChTrans1D2" presStyleIdx="2" presStyleCnt="3"/>
      <dgm:spPr/>
    </dgm:pt>
  </dgm:ptLst>
  <dgm:cxnLst>
    <dgm:cxn modelId="{87B8180A-83F1-5447-A360-0E2FD10E6D87}" type="presOf" srcId="{B4D57BB3-75F6-8341-9DD0-B6F4FA2AB93E}" destId="{D35711EF-A797-7946-805F-02A218260147}" srcOrd="0" destOrd="0" presId="urn:microsoft.com/office/officeart/2008/layout/RadialCluster"/>
    <dgm:cxn modelId="{69C86719-D291-5542-8F08-C5624DA2D08F}" srcId="{37B9ED68-F838-7A48-B063-78F417AE937F}" destId="{E2683AC1-1A9C-5746-ACD8-137E9E88EB6F}" srcOrd="2" destOrd="0" parTransId="{B4D57BB3-75F6-8341-9DD0-B6F4FA2AB93E}" sibTransId="{F6CE2A18-DA95-E445-BC89-B4C3BE8F9FA3}"/>
    <dgm:cxn modelId="{9734781F-49A8-BD4E-8210-6CB5CEA9AE62}" type="presOf" srcId="{50EC2D3F-2121-3B48-928A-000FF3F39894}" destId="{011561F6-6E37-9944-8D56-7BE40E4BE316}" srcOrd="0" destOrd="0" presId="urn:microsoft.com/office/officeart/2008/layout/RadialCluster"/>
    <dgm:cxn modelId="{50C29522-6717-8540-8263-F700614A276B}" srcId="{2E517F8D-1EEA-9E4E-A045-59ADCBA57E0D}" destId="{37B9ED68-F838-7A48-B063-78F417AE937F}" srcOrd="0" destOrd="0" parTransId="{29A6DB7E-4A3C-DB4B-9E61-C8A91B88D527}" sibTransId="{70DB89A8-A648-A544-BADC-7FB67E42C013}"/>
    <dgm:cxn modelId="{D4554C32-523A-B44D-ADE4-C9DA2FF6DFD1}" srcId="{37B9ED68-F838-7A48-B063-78F417AE937F}" destId="{A0CA85AE-8FCB-AF43-88E7-20FFE1A114CE}" srcOrd="0" destOrd="0" parTransId="{935F7686-77B6-7B43-A7AA-0845004F1B34}" sibTransId="{563801CB-F2DB-6F42-9A3A-FD75F86C4437}"/>
    <dgm:cxn modelId="{88F75235-ABC7-4D45-A028-DE1792C31F0E}" srcId="{37B9ED68-F838-7A48-B063-78F417AE937F}" destId="{5CFF99AC-5011-A448-9837-11EA26131494}" srcOrd="1" destOrd="0" parTransId="{A4E9CCCC-0318-A647-B983-5CA0A7461A57}" sibTransId="{1EBA33B3-D7D0-0F4D-8855-707E279CC0EF}"/>
    <dgm:cxn modelId="{EE574C65-47A0-AF40-ABE0-61D1ECFB6EB3}" type="presOf" srcId="{49E21EEA-51AF-7942-845F-8F17C4C8B640}" destId="{A950ACF0-16D7-D142-BC64-B7B69EBCAFF2}" srcOrd="0" destOrd="0" presId="urn:microsoft.com/office/officeart/2008/layout/RadialCluster"/>
    <dgm:cxn modelId="{3B09967D-A18C-4F40-BE97-1AFE2D04C555}" srcId="{E2683AC1-1A9C-5746-ACD8-137E9E88EB6F}" destId="{50EC2D3F-2121-3B48-928A-000FF3F39894}" srcOrd="1" destOrd="0" parTransId="{66FF23E4-FE72-F444-910A-403FAFC369D4}" sibTransId="{8F5E23FF-F990-894E-B650-AA11126DA6BC}"/>
    <dgm:cxn modelId="{11399283-94C8-2C42-AF99-993CECC06AA2}" type="presOf" srcId="{935F7686-77B6-7B43-A7AA-0845004F1B34}" destId="{BD7A4677-B65F-4B47-9C67-4E759168E215}" srcOrd="0" destOrd="0" presId="urn:microsoft.com/office/officeart/2008/layout/RadialCluster"/>
    <dgm:cxn modelId="{95B57D9F-B332-AF4D-9A38-344FE0655C7F}" type="presOf" srcId="{A0CA85AE-8FCB-AF43-88E7-20FFE1A114CE}" destId="{7662BF67-5F6E-BF4C-B1A8-04EE070E5F6D}" srcOrd="0" destOrd="0" presId="urn:microsoft.com/office/officeart/2008/layout/RadialCluster"/>
    <dgm:cxn modelId="{6FA4D4B2-FB2B-C94D-A3FE-A3F98AD093D4}" type="presOf" srcId="{A4E9CCCC-0318-A647-B983-5CA0A7461A57}" destId="{8179E315-592F-6149-B0B5-91DA246404CE}" srcOrd="0" destOrd="0" presId="urn:microsoft.com/office/officeart/2008/layout/RadialCluster"/>
    <dgm:cxn modelId="{75AC1ABD-4C27-1B4D-9DAE-971FD9F1E71F}" type="presOf" srcId="{E2683AC1-1A9C-5746-ACD8-137E9E88EB6F}" destId="{1DCBEB0F-4A7E-2845-A00D-442EC587DD57}" srcOrd="0" destOrd="0" presId="urn:microsoft.com/office/officeart/2008/layout/RadialCluster"/>
    <dgm:cxn modelId="{6B1F8FC2-B69C-A945-AFC6-3A48FEE3F2EC}" type="presOf" srcId="{66FF23E4-FE72-F444-910A-403FAFC369D4}" destId="{0E5599ED-7CF0-2B44-84EF-11D57A060899}" srcOrd="0" destOrd="0" presId="urn:microsoft.com/office/officeart/2008/layout/RadialCluster"/>
    <dgm:cxn modelId="{A56AC9D3-446A-EB43-9597-BEDE43FB7617}" type="presOf" srcId="{5CFF99AC-5011-A448-9837-11EA26131494}" destId="{FE076A09-46DB-C241-A2E4-4E2081CC9FBF}" srcOrd="0" destOrd="0" presId="urn:microsoft.com/office/officeart/2008/layout/RadialCluster"/>
    <dgm:cxn modelId="{1AEA35D7-9DEF-E140-85E9-3D90C75BEFDB}" type="presOf" srcId="{37B9ED68-F838-7A48-B063-78F417AE937F}" destId="{F52B6705-9719-7B46-87FB-E689255797B8}" srcOrd="0" destOrd="0" presId="urn:microsoft.com/office/officeart/2008/layout/RadialCluster"/>
    <dgm:cxn modelId="{CEDC17EF-EF5E-1E42-9E43-6388A6F3471E}" type="presOf" srcId="{2E517F8D-1EEA-9E4E-A045-59ADCBA57E0D}" destId="{22C2D3D5-8003-164D-96F3-F7A6139B59D9}" srcOrd="0" destOrd="0" presId="urn:microsoft.com/office/officeart/2008/layout/RadialCluster"/>
    <dgm:cxn modelId="{FA94EDF0-76F2-BC41-9031-42819BEB2DF6}" type="presOf" srcId="{21964DF7-AA75-3E49-BBB1-311C1A019B87}" destId="{266E1AE0-4F32-D04F-9634-E861359A27D0}" srcOrd="0" destOrd="0" presId="urn:microsoft.com/office/officeart/2008/layout/RadialCluster"/>
    <dgm:cxn modelId="{243782F6-1745-C249-9D1C-652034EF68DB}" srcId="{E2683AC1-1A9C-5746-ACD8-137E9E88EB6F}" destId="{21964DF7-AA75-3E49-BBB1-311C1A019B87}" srcOrd="0" destOrd="0" parTransId="{49E21EEA-51AF-7942-845F-8F17C4C8B640}" sibTransId="{A728247E-D750-E24A-84AE-6BA1C00B57B0}"/>
    <dgm:cxn modelId="{FB9500AB-8A63-514B-94BF-456085A6AB61}" type="presParOf" srcId="{22C2D3D5-8003-164D-96F3-F7A6139B59D9}" destId="{F52B6705-9719-7B46-87FB-E689255797B8}" srcOrd="0" destOrd="0" presId="urn:microsoft.com/office/officeart/2008/layout/RadialCluster"/>
    <dgm:cxn modelId="{C0A5BCB0-391B-6A4B-8368-1AC348C6D4EC}" type="presParOf" srcId="{22C2D3D5-8003-164D-96F3-F7A6139B59D9}" destId="{76E19538-05A7-7241-A53A-DE7E48E6A9D8}" srcOrd="1" destOrd="0" presId="urn:microsoft.com/office/officeart/2008/layout/RadialCluster"/>
    <dgm:cxn modelId="{49F94074-B4B7-AC4D-8B08-D3F27C854BDF}" type="presParOf" srcId="{76E19538-05A7-7241-A53A-DE7E48E6A9D8}" destId="{7662BF67-5F6E-BF4C-B1A8-04EE070E5F6D}" srcOrd="0" destOrd="0" presId="urn:microsoft.com/office/officeart/2008/layout/RadialCluster"/>
    <dgm:cxn modelId="{B370591C-DA01-3F41-9809-6DB615F47AE1}" type="presParOf" srcId="{22C2D3D5-8003-164D-96F3-F7A6139B59D9}" destId="{BD7A4677-B65F-4B47-9C67-4E759168E215}" srcOrd="2" destOrd="0" presId="urn:microsoft.com/office/officeart/2008/layout/RadialCluster"/>
    <dgm:cxn modelId="{2C19BEED-D6B8-ED4B-81C6-FBDB2B24F88D}" type="presParOf" srcId="{22C2D3D5-8003-164D-96F3-F7A6139B59D9}" destId="{E8033E97-0DCA-2A4B-8EE9-F5A489EA1DE0}" srcOrd="3" destOrd="0" presId="urn:microsoft.com/office/officeart/2008/layout/RadialCluster"/>
    <dgm:cxn modelId="{EB65A792-2949-9C4E-81A9-5F54C378E230}" type="presParOf" srcId="{E8033E97-0DCA-2A4B-8EE9-F5A489EA1DE0}" destId="{FE076A09-46DB-C241-A2E4-4E2081CC9FBF}" srcOrd="0" destOrd="0" presId="urn:microsoft.com/office/officeart/2008/layout/RadialCluster"/>
    <dgm:cxn modelId="{C783431A-BAF8-0C43-AFDF-3D74C295A3F5}" type="presParOf" srcId="{22C2D3D5-8003-164D-96F3-F7A6139B59D9}" destId="{8179E315-592F-6149-B0B5-91DA246404CE}" srcOrd="4" destOrd="0" presId="urn:microsoft.com/office/officeart/2008/layout/RadialCluster"/>
    <dgm:cxn modelId="{E70AE0C6-6919-0849-ABA1-BCEFD84B06F9}" type="presParOf" srcId="{22C2D3D5-8003-164D-96F3-F7A6139B59D9}" destId="{04614890-AE57-2643-B515-B8FD43749D8F}" srcOrd="5" destOrd="0" presId="urn:microsoft.com/office/officeart/2008/layout/RadialCluster"/>
    <dgm:cxn modelId="{C745D8DE-8B75-7F44-8BFC-A3D05AFA8A2A}" type="presParOf" srcId="{04614890-AE57-2643-B515-B8FD43749D8F}" destId="{1DCBEB0F-4A7E-2845-A00D-442EC587DD57}" srcOrd="0" destOrd="0" presId="urn:microsoft.com/office/officeart/2008/layout/RadialCluster"/>
    <dgm:cxn modelId="{12D73CE5-ABD5-2347-8A8D-A884B2DCF965}" type="presParOf" srcId="{04614890-AE57-2643-B515-B8FD43749D8F}" destId="{A950ACF0-16D7-D142-BC64-B7B69EBCAFF2}" srcOrd="1" destOrd="0" presId="urn:microsoft.com/office/officeart/2008/layout/RadialCluster"/>
    <dgm:cxn modelId="{BBFF102E-B7B1-A740-A80D-3E6D27C29E8A}" type="presParOf" srcId="{04614890-AE57-2643-B515-B8FD43749D8F}" destId="{266E1AE0-4F32-D04F-9634-E861359A27D0}" srcOrd="2" destOrd="0" presId="urn:microsoft.com/office/officeart/2008/layout/RadialCluster"/>
    <dgm:cxn modelId="{D67A2329-E29E-954E-B819-A94A8B0A1114}" type="presParOf" srcId="{04614890-AE57-2643-B515-B8FD43749D8F}" destId="{0E5599ED-7CF0-2B44-84EF-11D57A060899}" srcOrd="3" destOrd="0" presId="urn:microsoft.com/office/officeart/2008/layout/RadialCluster"/>
    <dgm:cxn modelId="{972D2C42-4B86-A441-BA03-91092CF0021E}" type="presParOf" srcId="{04614890-AE57-2643-B515-B8FD43749D8F}" destId="{011561F6-6E37-9944-8D56-7BE40E4BE316}" srcOrd="4" destOrd="0" presId="urn:microsoft.com/office/officeart/2008/layout/RadialCluster"/>
    <dgm:cxn modelId="{C464BA1F-56AF-464A-9975-FEC5155BC052}" type="presParOf" srcId="{22C2D3D5-8003-164D-96F3-F7A6139B59D9}" destId="{D35711EF-A797-7946-805F-02A218260147}" srcOrd="6"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C296BF09-C4E8-7E48-BE39-35D9B0F33F23}" type="doc">
      <dgm:prSet loTypeId="urn:microsoft.com/office/officeart/2005/8/layout/venn1" loCatId="" qsTypeId="urn:microsoft.com/office/officeart/2005/8/quickstyle/3d3" qsCatId="3D" csTypeId="urn:microsoft.com/office/officeart/2005/8/colors/accent1_2" csCatId="accent1" phldr="1"/>
      <dgm:spPr/>
    </dgm:pt>
    <dgm:pt modelId="{417ABFDC-A0BA-6242-ABFF-8AFA8E3AB2F2}">
      <dgm:prSet phldrT="[Texte]"/>
      <dgm:spPr/>
      <dgm:t>
        <a:bodyPr/>
        <a:lstStyle/>
        <a:p>
          <a:r>
            <a:rPr lang="fr-CA" dirty="0"/>
            <a:t>Protecteur du patient</a:t>
          </a:r>
        </a:p>
      </dgm:t>
    </dgm:pt>
    <dgm:pt modelId="{484D8B5B-346C-074D-90B8-FE4709BF7BD6}" type="parTrans" cxnId="{ED5056E8-B29D-9446-A341-4E5299045C25}">
      <dgm:prSet/>
      <dgm:spPr/>
      <dgm:t>
        <a:bodyPr/>
        <a:lstStyle/>
        <a:p>
          <a:endParaRPr lang="fr-CA"/>
        </a:p>
      </dgm:t>
    </dgm:pt>
    <dgm:pt modelId="{DC0F51F5-E2A6-054E-9D60-FC4BF4EEFB8D}" type="sibTrans" cxnId="{ED5056E8-B29D-9446-A341-4E5299045C25}">
      <dgm:prSet/>
      <dgm:spPr/>
      <dgm:t>
        <a:bodyPr/>
        <a:lstStyle/>
        <a:p>
          <a:endParaRPr lang="fr-CA"/>
        </a:p>
      </dgm:t>
    </dgm:pt>
    <dgm:pt modelId="{94B1DA44-7EA7-C943-AEB3-F93973355925}">
      <dgm:prSet phldrT="[Texte]"/>
      <dgm:spPr/>
      <dgm:t>
        <a:bodyPr/>
        <a:lstStyle/>
        <a:p>
          <a:r>
            <a:rPr lang="fr-CA" dirty="0"/>
            <a:t>Évaluateur</a:t>
          </a:r>
        </a:p>
      </dgm:t>
    </dgm:pt>
    <dgm:pt modelId="{3A48908D-EC47-B744-BC57-F8859ABE0FD7}" type="parTrans" cxnId="{EA187244-A029-6D45-A4C2-8210BF874E55}">
      <dgm:prSet/>
      <dgm:spPr/>
      <dgm:t>
        <a:bodyPr/>
        <a:lstStyle/>
        <a:p>
          <a:endParaRPr lang="fr-CA"/>
        </a:p>
      </dgm:t>
    </dgm:pt>
    <dgm:pt modelId="{69573FAF-0474-F94C-9DFB-72FDF2931743}" type="sibTrans" cxnId="{EA187244-A029-6D45-A4C2-8210BF874E55}">
      <dgm:prSet/>
      <dgm:spPr/>
      <dgm:t>
        <a:bodyPr/>
        <a:lstStyle/>
        <a:p>
          <a:endParaRPr lang="fr-CA"/>
        </a:p>
      </dgm:t>
    </dgm:pt>
    <dgm:pt modelId="{97746ED3-8079-A641-8203-056F372EB034}">
      <dgm:prSet phldrT="[Texte]"/>
      <dgm:spPr/>
      <dgm:t>
        <a:bodyPr/>
        <a:lstStyle/>
        <a:p>
          <a:r>
            <a:rPr lang="fr-CA" dirty="0"/>
            <a:t>Enseignant</a:t>
          </a:r>
        </a:p>
      </dgm:t>
    </dgm:pt>
    <dgm:pt modelId="{14D24588-3E28-804A-AAB5-D2D9219C9B71}" type="parTrans" cxnId="{FFD53AA4-6BBD-4F4A-888B-E8A72D16EAB0}">
      <dgm:prSet/>
      <dgm:spPr/>
      <dgm:t>
        <a:bodyPr/>
        <a:lstStyle/>
        <a:p>
          <a:endParaRPr lang="fr-CA"/>
        </a:p>
      </dgm:t>
    </dgm:pt>
    <dgm:pt modelId="{BFA5710F-6252-194A-A6DC-B43137E6D506}" type="sibTrans" cxnId="{FFD53AA4-6BBD-4F4A-888B-E8A72D16EAB0}">
      <dgm:prSet/>
      <dgm:spPr/>
      <dgm:t>
        <a:bodyPr/>
        <a:lstStyle/>
        <a:p>
          <a:endParaRPr lang="fr-CA"/>
        </a:p>
      </dgm:t>
    </dgm:pt>
    <dgm:pt modelId="{37269F24-EAB0-7441-A53E-AD61CBC78D16}" type="pres">
      <dgm:prSet presAssocID="{C296BF09-C4E8-7E48-BE39-35D9B0F33F23}" presName="compositeShape" presStyleCnt="0">
        <dgm:presLayoutVars>
          <dgm:chMax val="7"/>
          <dgm:dir/>
          <dgm:resizeHandles val="exact"/>
        </dgm:presLayoutVars>
      </dgm:prSet>
      <dgm:spPr/>
    </dgm:pt>
    <dgm:pt modelId="{C30D8F4D-DE5F-574F-A22A-F3EB94F51BF1}" type="pres">
      <dgm:prSet presAssocID="{417ABFDC-A0BA-6242-ABFF-8AFA8E3AB2F2}" presName="circ1" presStyleLbl="vennNode1" presStyleIdx="0" presStyleCnt="3"/>
      <dgm:spPr/>
    </dgm:pt>
    <dgm:pt modelId="{94BAFC9F-3468-EA4B-8C7F-7B22A43C9EC9}" type="pres">
      <dgm:prSet presAssocID="{417ABFDC-A0BA-6242-ABFF-8AFA8E3AB2F2}" presName="circ1Tx" presStyleLbl="revTx" presStyleIdx="0" presStyleCnt="0">
        <dgm:presLayoutVars>
          <dgm:chMax val="0"/>
          <dgm:chPref val="0"/>
          <dgm:bulletEnabled val="1"/>
        </dgm:presLayoutVars>
      </dgm:prSet>
      <dgm:spPr/>
    </dgm:pt>
    <dgm:pt modelId="{2267E881-9B27-A249-A97C-6DBB8C78BAA0}" type="pres">
      <dgm:prSet presAssocID="{94B1DA44-7EA7-C943-AEB3-F93973355925}" presName="circ2" presStyleLbl="vennNode1" presStyleIdx="1" presStyleCnt="3"/>
      <dgm:spPr/>
    </dgm:pt>
    <dgm:pt modelId="{D2F415E2-1059-2147-928C-A34C28AC0F61}" type="pres">
      <dgm:prSet presAssocID="{94B1DA44-7EA7-C943-AEB3-F93973355925}" presName="circ2Tx" presStyleLbl="revTx" presStyleIdx="0" presStyleCnt="0">
        <dgm:presLayoutVars>
          <dgm:chMax val="0"/>
          <dgm:chPref val="0"/>
          <dgm:bulletEnabled val="1"/>
        </dgm:presLayoutVars>
      </dgm:prSet>
      <dgm:spPr/>
    </dgm:pt>
    <dgm:pt modelId="{83781066-2AAC-AE45-9856-5AADDE351609}" type="pres">
      <dgm:prSet presAssocID="{97746ED3-8079-A641-8203-056F372EB034}" presName="circ3" presStyleLbl="vennNode1" presStyleIdx="2" presStyleCnt="3"/>
      <dgm:spPr/>
    </dgm:pt>
    <dgm:pt modelId="{05F8F5EB-6816-BE44-A2AF-5DDADD95A66A}" type="pres">
      <dgm:prSet presAssocID="{97746ED3-8079-A641-8203-056F372EB034}" presName="circ3Tx" presStyleLbl="revTx" presStyleIdx="0" presStyleCnt="0">
        <dgm:presLayoutVars>
          <dgm:chMax val="0"/>
          <dgm:chPref val="0"/>
          <dgm:bulletEnabled val="1"/>
        </dgm:presLayoutVars>
      </dgm:prSet>
      <dgm:spPr/>
    </dgm:pt>
  </dgm:ptLst>
  <dgm:cxnLst>
    <dgm:cxn modelId="{AC0AFE0F-74FD-1B49-8C53-1416B1FA7DD9}" type="presOf" srcId="{417ABFDC-A0BA-6242-ABFF-8AFA8E3AB2F2}" destId="{C30D8F4D-DE5F-574F-A22A-F3EB94F51BF1}" srcOrd="0" destOrd="0" presId="urn:microsoft.com/office/officeart/2005/8/layout/venn1"/>
    <dgm:cxn modelId="{AB232835-75B7-A641-9F0E-CE9709E548CC}" type="presOf" srcId="{C296BF09-C4E8-7E48-BE39-35D9B0F33F23}" destId="{37269F24-EAB0-7441-A53E-AD61CBC78D16}" srcOrd="0" destOrd="0" presId="urn:microsoft.com/office/officeart/2005/8/layout/venn1"/>
    <dgm:cxn modelId="{EA187244-A029-6D45-A4C2-8210BF874E55}" srcId="{C296BF09-C4E8-7E48-BE39-35D9B0F33F23}" destId="{94B1DA44-7EA7-C943-AEB3-F93973355925}" srcOrd="1" destOrd="0" parTransId="{3A48908D-EC47-B744-BC57-F8859ABE0FD7}" sibTransId="{69573FAF-0474-F94C-9DFB-72FDF2931743}"/>
    <dgm:cxn modelId="{C8481071-7DD2-A942-9C05-54E1388AF831}" type="presOf" srcId="{97746ED3-8079-A641-8203-056F372EB034}" destId="{83781066-2AAC-AE45-9856-5AADDE351609}" srcOrd="0" destOrd="0" presId="urn:microsoft.com/office/officeart/2005/8/layout/venn1"/>
    <dgm:cxn modelId="{E8A80C96-70C7-7B49-AF0E-1F6938A4A9C8}" type="presOf" srcId="{417ABFDC-A0BA-6242-ABFF-8AFA8E3AB2F2}" destId="{94BAFC9F-3468-EA4B-8C7F-7B22A43C9EC9}" srcOrd="1" destOrd="0" presId="urn:microsoft.com/office/officeart/2005/8/layout/venn1"/>
    <dgm:cxn modelId="{9EBF2B99-EE23-3849-9A0A-7ED71A2014ED}" type="presOf" srcId="{94B1DA44-7EA7-C943-AEB3-F93973355925}" destId="{D2F415E2-1059-2147-928C-A34C28AC0F61}" srcOrd="1" destOrd="0" presId="urn:microsoft.com/office/officeart/2005/8/layout/venn1"/>
    <dgm:cxn modelId="{FFD53AA4-6BBD-4F4A-888B-E8A72D16EAB0}" srcId="{C296BF09-C4E8-7E48-BE39-35D9B0F33F23}" destId="{97746ED3-8079-A641-8203-056F372EB034}" srcOrd="2" destOrd="0" parTransId="{14D24588-3E28-804A-AAB5-D2D9219C9B71}" sibTransId="{BFA5710F-6252-194A-A6DC-B43137E6D506}"/>
    <dgm:cxn modelId="{EA3B2BAB-B30C-9742-B5DE-596E6149F748}" type="presOf" srcId="{94B1DA44-7EA7-C943-AEB3-F93973355925}" destId="{2267E881-9B27-A249-A97C-6DBB8C78BAA0}" srcOrd="0" destOrd="0" presId="urn:microsoft.com/office/officeart/2005/8/layout/venn1"/>
    <dgm:cxn modelId="{5EA0A0C0-39AB-6D4D-BBE0-0FD6D940ECB5}" type="presOf" srcId="{97746ED3-8079-A641-8203-056F372EB034}" destId="{05F8F5EB-6816-BE44-A2AF-5DDADD95A66A}" srcOrd="1" destOrd="0" presId="urn:microsoft.com/office/officeart/2005/8/layout/venn1"/>
    <dgm:cxn modelId="{ED5056E8-B29D-9446-A341-4E5299045C25}" srcId="{C296BF09-C4E8-7E48-BE39-35D9B0F33F23}" destId="{417ABFDC-A0BA-6242-ABFF-8AFA8E3AB2F2}" srcOrd="0" destOrd="0" parTransId="{484D8B5B-346C-074D-90B8-FE4709BF7BD6}" sibTransId="{DC0F51F5-E2A6-054E-9D60-FC4BF4EEFB8D}"/>
    <dgm:cxn modelId="{8DE51EF2-1564-0B4A-9CBA-37F5AF1BA5D0}" type="presParOf" srcId="{37269F24-EAB0-7441-A53E-AD61CBC78D16}" destId="{C30D8F4D-DE5F-574F-A22A-F3EB94F51BF1}" srcOrd="0" destOrd="0" presId="urn:microsoft.com/office/officeart/2005/8/layout/venn1"/>
    <dgm:cxn modelId="{B9BDA08A-BE60-724D-BE79-6A1D437DB9FB}" type="presParOf" srcId="{37269F24-EAB0-7441-A53E-AD61CBC78D16}" destId="{94BAFC9F-3468-EA4B-8C7F-7B22A43C9EC9}" srcOrd="1" destOrd="0" presId="urn:microsoft.com/office/officeart/2005/8/layout/venn1"/>
    <dgm:cxn modelId="{56708716-345A-534F-A8E9-C3FD84BA6313}" type="presParOf" srcId="{37269F24-EAB0-7441-A53E-AD61CBC78D16}" destId="{2267E881-9B27-A249-A97C-6DBB8C78BAA0}" srcOrd="2" destOrd="0" presId="urn:microsoft.com/office/officeart/2005/8/layout/venn1"/>
    <dgm:cxn modelId="{C75EECD9-F194-A14A-8C37-D517566F3DC9}" type="presParOf" srcId="{37269F24-EAB0-7441-A53E-AD61CBC78D16}" destId="{D2F415E2-1059-2147-928C-A34C28AC0F61}" srcOrd="3" destOrd="0" presId="urn:microsoft.com/office/officeart/2005/8/layout/venn1"/>
    <dgm:cxn modelId="{C3FEFB3C-A0DE-5D42-A8DD-29BCD7E21847}" type="presParOf" srcId="{37269F24-EAB0-7441-A53E-AD61CBC78D16}" destId="{83781066-2AAC-AE45-9856-5AADDE351609}" srcOrd="4" destOrd="0" presId="urn:microsoft.com/office/officeart/2005/8/layout/venn1"/>
    <dgm:cxn modelId="{0D59EF63-A635-F94F-9960-A61E3049561F}" type="presParOf" srcId="{37269F24-EAB0-7441-A53E-AD61CBC78D16}" destId="{05F8F5EB-6816-BE44-A2AF-5DDADD95A66A}"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296BF09-C4E8-7E48-BE39-35D9B0F33F23}" type="doc">
      <dgm:prSet loTypeId="urn:microsoft.com/office/officeart/2005/8/layout/venn1" loCatId="" qsTypeId="urn:microsoft.com/office/officeart/2005/8/quickstyle/3d3" qsCatId="3D" csTypeId="urn:microsoft.com/office/officeart/2005/8/colors/accent1_2" csCatId="accent1" phldr="1"/>
      <dgm:spPr/>
    </dgm:pt>
    <dgm:pt modelId="{94B1DA44-7EA7-C943-AEB3-F93973355925}">
      <dgm:prSet phldrT="[Texte]"/>
      <dgm:spPr/>
      <dgm:t>
        <a:bodyPr/>
        <a:lstStyle/>
        <a:p>
          <a:r>
            <a:rPr lang="fr-CA" dirty="0"/>
            <a:t>Évaluateur</a:t>
          </a:r>
        </a:p>
      </dgm:t>
    </dgm:pt>
    <dgm:pt modelId="{3A48908D-EC47-B744-BC57-F8859ABE0FD7}" type="parTrans" cxnId="{EA187244-A029-6D45-A4C2-8210BF874E55}">
      <dgm:prSet/>
      <dgm:spPr/>
      <dgm:t>
        <a:bodyPr/>
        <a:lstStyle/>
        <a:p>
          <a:endParaRPr lang="fr-CA"/>
        </a:p>
      </dgm:t>
    </dgm:pt>
    <dgm:pt modelId="{69573FAF-0474-F94C-9DFB-72FDF2931743}" type="sibTrans" cxnId="{EA187244-A029-6D45-A4C2-8210BF874E55}">
      <dgm:prSet/>
      <dgm:spPr/>
      <dgm:t>
        <a:bodyPr/>
        <a:lstStyle/>
        <a:p>
          <a:endParaRPr lang="fr-CA"/>
        </a:p>
      </dgm:t>
    </dgm:pt>
    <dgm:pt modelId="{97746ED3-8079-A641-8203-056F372EB034}">
      <dgm:prSet phldrT="[Texte]"/>
      <dgm:spPr/>
      <dgm:t>
        <a:bodyPr/>
        <a:lstStyle/>
        <a:p>
          <a:r>
            <a:rPr lang="fr-CA" dirty="0"/>
            <a:t>Enseignant</a:t>
          </a:r>
        </a:p>
      </dgm:t>
    </dgm:pt>
    <dgm:pt modelId="{14D24588-3E28-804A-AAB5-D2D9219C9B71}" type="parTrans" cxnId="{FFD53AA4-6BBD-4F4A-888B-E8A72D16EAB0}">
      <dgm:prSet/>
      <dgm:spPr/>
      <dgm:t>
        <a:bodyPr/>
        <a:lstStyle/>
        <a:p>
          <a:endParaRPr lang="fr-CA"/>
        </a:p>
      </dgm:t>
    </dgm:pt>
    <dgm:pt modelId="{BFA5710F-6252-194A-A6DC-B43137E6D506}" type="sibTrans" cxnId="{FFD53AA4-6BBD-4F4A-888B-E8A72D16EAB0}">
      <dgm:prSet/>
      <dgm:spPr/>
      <dgm:t>
        <a:bodyPr/>
        <a:lstStyle/>
        <a:p>
          <a:endParaRPr lang="fr-CA"/>
        </a:p>
      </dgm:t>
    </dgm:pt>
    <dgm:pt modelId="{417ABFDC-A0BA-6242-ABFF-8AFA8E3AB2F2}">
      <dgm:prSet phldrT="[Texte]"/>
      <dgm:spPr/>
      <dgm:t>
        <a:bodyPr/>
        <a:lstStyle/>
        <a:p>
          <a:r>
            <a:rPr lang="fr-CA" dirty="0"/>
            <a:t>Protecteur du patient</a:t>
          </a:r>
        </a:p>
      </dgm:t>
    </dgm:pt>
    <dgm:pt modelId="{DC0F51F5-E2A6-054E-9D60-FC4BF4EEFB8D}" type="sibTrans" cxnId="{ED5056E8-B29D-9446-A341-4E5299045C25}">
      <dgm:prSet/>
      <dgm:spPr/>
      <dgm:t>
        <a:bodyPr/>
        <a:lstStyle/>
        <a:p>
          <a:endParaRPr lang="fr-CA"/>
        </a:p>
      </dgm:t>
    </dgm:pt>
    <dgm:pt modelId="{484D8B5B-346C-074D-90B8-FE4709BF7BD6}" type="parTrans" cxnId="{ED5056E8-B29D-9446-A341-4E5299045C25}">
      <dgm:prSet/>
      <dgm:spPr/>
      <dgm:t>
        <a:bodyPr/>
        <a:lstStyle/>
        <a:p>
          <a:endParaRPr lang="fr-CA"/>
        </a:p>
      </dgm:t>
    </dgm:pt>
    <dgm:pt modelId="{37269F24-EAB0-7441-A53E-AD61CBC78D16}" type="pres">
      <dgm:prSet presAssocID="{C296BF09-C4E8-7E48-BE39-35D9B0F33F23}" presName="compositeShape" presStyleCnt="0">
        <dgm:presLayoutVars>
          <dgm:chMax val="7"/>
          <dgm:dir/>
          <dgm:resizeHandles val="exact"/>
        </dgm:presLayoutVars>
      </dgm:prSet>
      <dgm:spPr/>
    </dgm:pt>
    <dgm:pt modelId="{C30D8F4D-DE5F-574F-A22A-F3EB94F51BF1}" type="pres">
      <dgm:prSet presAssocID="{417ABFDC-A0BA-6242-ABFF-8AFA8E3AB2F2}" presName="circ1" presStyleLbl="vennNode1" presStyleIdx="0" presStyleCnt="3"/>
      <dgm:spPr/>
    </dgm:pt>
    <dgm:pt modelId="{94BAFC9F-3468-EA4B-8C7F-7B22A43C9EC9}" type="pres">
      <dgm:prSet presAssocID="{417ABFDC-A0BA-6242-ABFF-8AFA8E3AB2F2}" presName="circ1Tx" presStyleLbl="revTx" presStyleIdx="0" presStyleCnt="0">
        <dgm:presLayoutVars>
          <dgm:chMax val="0"/>
          <dgm:chPref val="0"/>
          <dgm:bulletEnabled val="1"/>
        </dgm:presLayoutVars>
      </dgm:prSet>
      <dgm:spPr/>
    </dgm:pt>
    <dgm:pt modelId="{2267E881-9B27-A249-A97C-6DBB8C78BAA0}" type="pres">
      <dgm:prSet presAssocID="{94B1DA44-7EA7-C943-AEB3-F93973355925}" presName="circ2" presStyleLbl="vennNode1" presStyleIdx="1" presStyleCnt="3"/>
      <dgm:spPr/>
    </dgm:pt>
    <dgm:pt modelId="{D2F415E2-1059-2147-928C-A34C28AC0F61}" type="pres">
      <dgm:prSet presAssocID="{94B1DA44-7EA7-C943-AEB3-F93973355925}" presName="circ2Tx" presStyleLbl="revTx" presStyleIdx="0" presStyleCnt="0">
        <dgm:presLayoutVars>
          <dgm:chMax val="0"/>
          <dgm:chPref val="0"/>
          <dgm:bulletEnabled val="1"/>
        </dgm:presLayoutVars>
      </dgm:prSet>
      <dgm:spPr/>
    </dgm:pt>
    <dgm:pt modelId="{83781066-2AAC-AE45-9856-5AADDE351609}" type="pres">
      <dgm:prSet presAssocID="{97746ED3-8079-A641-8203-056F372EB034}" presName="circ3" presStyleLbl="vennNode1" presStyleIdx="2" presStyleCnt="3"/>
      <dgm:spPr/>
    </dgm:pt>
    <dgm:pt modelId="{05F8F5EB-6816-BE44-A2AF-5DDADD95A66A}" type="pres">
      <dgm:prSet presAssocID="{97746ED3-8079-A641-8203-056F372EB034}" presName="circ3Tx" presStyleLbl="revTx" presStyleIdx="0" presStyleCnt="0">
        <dgm:presLayoutVars>
          <dgm:chMax val="0"/>
          <dgm:chPref val="0"/>
          <dgm:bulletEnabled val="1"/>
        </dgm:presLayoutVars>
      </dgm:prSet>
      <dgm:spPr/>
    </dgm:pt>
  </dgm:ptLst>
  <dgm:cxnLst>
    <dgm:cxn modelId="{AC0AFE0F-74FD-1B49-8C53-1416B1FA7DD9}" type="presOf" srcId="{417ABFDC-A0BA-6242-ABFF-8AFA8E3AB2F2}" destId="{C30D8F4D-DE5F-574F-A22A-F3EB94F51BF1}" srcOrd="0" destOrd="0" presId="urn:microsoft.com/office/officeart/2005/8/layout/venn1"/>
    <dgm:cxn modelId="{AB232835-75B7-A641-9F0E-CE9709E548CC}" type="presOf" srcId="{C296BF09-C4E8-7E48-BE39-35D9B0F33F23}" destId="{37269F24-EAB0-7441-A53E-AD61CBC78D16}" srcOrd="0" destOrd="0" presId="urn:microsoft.com/office/officeart/2005/8/layout/venn1"/>
    <dgm:cxn modelId="{EA187244-A029-6D45-A4C2-8210BF874E55}" srcId="{C296BF09-C4E8-7E48-BE39-35D9B0F33F23}" destId="{94B1DA44-7EA7-C943-AEB3-F93973355925}" srcOrd="1" destOrd="0" parTransId="{3A48908D-EC47-B744-BC57-F8859ABE0FD7}" sibTransId="{69573FAF-0474-F94C-9DFB-72FDF2931743}"/>
    <dgm:cxn modelId="{C8481071-7DD2-A942-9C05-54E1388AF831}" type="presOf" srcId="{97746ED3-8079-A641-8203-056F372EB034}" destId="{83781066-2AAC-AE45-9856-5AADDE351609}" srcOrd="0" destOrd="0" presId="urn:microsoft.com/office/officeart/2005/8/layout/venn1"/>
    <dgm:cxn modelId="{E8A80C96-70C7-7B49-AF0E-1F6938A4A9C8}" type="presOf" srcId="{417ABFDC-A0BA-6242-ABFF-8AFA8E3AB2F2}" destId="{94BAFC9F-3468-EA4B-8C7F-7B22A43C9EC9}" srcOrd="1" destOrd="0" presId="urn:microsoft.com/office/officeart/2005/8/layout/venn1"/>
    <dgm:cxn modelId="{9EBF2B99-EE23-3849-9A0A-7ED71A2014ED}" type="presOf" srcId="{94B1DA44-7EA7-C943-AEB3-F93973355925}" destId="{D2F415E2-1059-2147-928C-A34C28AC0F61}" srcOrd="1" destOrd="0" presId="urn:microsoft.com/office/officeart/2005/8/layout/venn1"/>
    <dgm:cxn modelId="{FFD53AA4-6BBD-4F4A-888B-E8A72D16EAB0}" srcId="{C296BF09-C4E8-7E48-BE39-35D9B0F33F23}" destId="{97746ED3-8079-A641-8203-056F372EB034}" srcOrd="2" destOrd="0" parTransId="{14D24588-3E28-804A-AAB5-D2D9219C9B71}" sibTransId="{BFA5710F-6252-194A-A6DC-B43137E6D506}"/>
    <dgm:cxn modelId="{EA3B2BAB-B30C-9742-B5DE-596E6149F748}" type="presOf" srcId="{94B1DA44-7EA7-C943-AEB3-F93973355925}" destId="{2267E881-9B27-A249-A97C-6DBB8C78BAA0}" srcOrd="0" destOrd="0" presId="urn:microsoft.com/office/officeart/2005/8/layout/venn1"/>
    <dgm:cxn modelId="{5EA0A0C0-39AB-6D4D-BBE0-0FD6D940ECB5}" type="presOf" srcId="{97746ED3-8079-A641-8203-056F372EB034}" destId="{05F8F5EB-6816-BE44-A2AF-5DDADD95A66A}" srcOrd="1" destOrd="0" presId="urn:microsoft.com/office/officeart/2005/8/layout/venn1"/>
    <dgm:cxn modelId="{ED5056E8-B29D-9446-A341-4E5299045C25}" srcId="{C296BF09-C4E8-7E48-BE39-35D9B0F33F23}" destId="{417ABFDC-A0BA-6242-ABFF-8AFA8E3AB2F2}" srcOrd="0" destOrd="0" parTransId="{484D8B5B-346C-074D-90B8-FE4709BF7BD6}" sibTransId="{DC0F51F5-E2A6-054E-9D60-FC4BF4EEFB8D}"/>
    <dgm:cxn modelId="{8DE51EF2-1564-0B4A-9CBA-37F5AF1BA5D0}" type="presParOf" srcId="{37269F24-EAB0-7441-A53E-AD61CBC78D16}" destId="{C30D8F4D-DE5F-574F-A22A-F3EB94F51BF1}" srcOrd="0" destOrd="0" presId="urn:microsoft.com/office/officeart/2005/8/layout/venn1"/>
    <dgm:cxn modelId="{B9BDA08A-BE60-724D-BE79-6A1D437DB9FB}" type="presParOf" srcId="{37269F24-EAB0-7441-A53E-AD61CBC78D16}" destId="{94BAFC9F-3468-EA4B-8C7F-7B22A43C9EC9}" srcOrd="1" destOrd="0" presId="urn:microsoft.com/office/officeart/2005/8/layout/venn1"/>
    <dgm:cxn modelId="{56708716-345A-534F-A8E9-C3FD84BA6313}" type="presParOf" srcId="{37269F24-EAB0-7441-A53E-AD61CBC78D16}" destId="{2267E881-9B27-A249-A97C-6DBB8C78BAA0}" srcOrd="2" destOrd="0" presId="urn:microsoft.com/office/officeart/2005/8/layout/venn1"/>
    <dgm:cxn modelId="{C75EECD9-F194-A14A-8C37-D517566F3DC9}" type="presParOf" srcId="{37269F24-EAB0-7441-A53E-AD61CBC78D16}" destId="{D2F415E2-1059-2147-928C-A34C28AC0F61}" srcOrd="3" destOrd="0" presId="urn:microsoft.com/office/officeart/2005/8/layout/venn1"/>
    <dgm:cxn modelId="{C3FEFB3C-A0DE-5D42-A8DD-29BCD7E21847}" type="presParOf" srcId="{37269F24-EAB0-7441-A53E-AD61CBC78D16}" destId="{83781066-2AAC-AE45-9856-5AADDE351609}" srcOrd="4" destOrd="0" presId="urn:microsoft.com/office/officeart/2005/8/layout/venn1"/>
    <dgm:cxn modelId="{0D59EF63-A635-F94F-9960-A61E3049561F}" type="presParOf" srcId="{37269F24-EAB0-7441-A53E-AD61CBC78D16}" destId="{05F8F5EB-6816-BE44-A2AF-5DDADD95A66A}"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296BF09-C4E8-7E48-BE39-35D9B0F33F23}" type="doc">
      <dgm:prSet loTypeId="urn:microsoft.com/office/officeart/2005/8/layout/venn1" loCatId="" qsTypeId="urn:microsoft.com/office/officeart/2005/8/quickstyle/3d3" qsCatId="3D" csTypeId="urn:microsoft.com/office/officeart/2005/8/colors/accent1_2" csCatId="accent1" phldr="1"/>
      <dgm:spPr/>
    </dgm:pt>
    <dgm:pt modelId="{94B1DA44-7EA7-C943-AEB3-F93973355925}">
      <dgm:prSet phldrT="[Texte]"/>
      <dgm:spPr/>
      <dgm:t>
        <a:bodyPr/>
        <a:lstStyle/>
        <a:p>
          <a:r>
            <a:rPr lang="fr-CA" dirty="0"/>
            <a:t>Évaluateur</a:t>
          </a:r>
        </a:p>
      </dgm:t>
    </dgm:pt>
    <dgm:pt modelId="{3A48908D-EC47-B744-BC57-F8859ABE0FD7}" type="parTrans" cxnId="{EA187244-A029-6D45-A4C2-8210BF874E55}">
      <dgm:prSet/>
      <dgm:spPr/>
      <dgm:t>
        <a:bodyPr/>
        <a:lstStyle/>
        <a:p>
          <a:endParaRPr lang="fr-CA"/>
        </a:p>
      </dgm:t>
    </dgm:pt>
    <dgm:pt modelId="{69573FAF-0474-F94C-9DFB-72FDF2931743}" type="sibTrans" cxnId="{EA187244-A029-6D45-A4C2-8210BF874E55}">
      <dgm:prSet/>
      <dgm:spPr/>
      <dgm:t>
        <a:bodyPr/>
        <a:lstStyle/>
        <a:p>
          <a:endParaRPr lang="fr-CA"/>
        </a:p>
      </dgm:t>
    </dgm:pt>
    <dgm:pt modelId="{97746ED3-8079-A641-8203-056F372EB034}">
      <dgm:prSet phldrT="[Texte]"/>
      <dgm:spPr/>
      <dgm:t>
        <a:bodyPr/>
        <a:lstStyle/>
        <a:p>
          <a:r>
            <a:rPr lang="fr-CA" dirty="0"/>
            <a:t>Enseignant</a:t>
          </a:r>
        </a:p>
      </dgm:t>
    </dgm:pt>
    <dgm:pt modelId="{14D24588-3E28-804A-AAB5-D2D9219C9B71}" type="parTrans" cxnId="{FFD53AA4-6BBD-4F4A-888B-E8A72D16EAB0}">
      <dgm:prSet/>
      <dgm:spPr/>
      <dgm:t>
        <a:bodyPr/>
        <a:lstStyle/>
        <a:p>
          <a:endParaRPr lang="fr-CA"/>
        </a:p>
      </dgm:t>
    </dgm:pt>
    <dgm:pt modelId="{BFA5710F-6252-194A-A6DC-B43137E6D506}" type="sibTrans" cxnId="{FFD53AA4-6BBD-4F4A-888B-E8A72D16EAB0}">
      <dgm:prSet/>
      <dgm:spPr/>
      <dgm:t>
        <a:bodyPr/>
        <a:lstStyle/>
        <a:p>
          <a:endParaRPr lang="fr-CA"/>
        </a:p>
      </dgm:t>
    </dgm:pt>
    <dgm:pt modelId="{417ABFDC-A0BA-6242-ABFF-8AFA8E3AB2F2}">
      <dgm:prSet phldrT="[Texte]"/>
      <dgm:spPr/>
      <dgm:t>
        <a:bodyPr/>
        <a:lstStyle/>
        <a:p>
          <a:r>
            <a:rPr lang="fr-CA" dirty="0"/>
            <a:t>Protecteur du patient</a:t>
          </a:r>
        </a:p>
      </dgm:t>
    </dgm:pt>
    <dgm:pt modelId="{DC0F51F5-E2A6-054E-9D60-FC4BF4EEFB8D}" type="sibTrans" cxnId="{ED5056E8-B29D-9446-A341-4E5299045C25}">
      <dgm:prSet/>
      <dgm:spPr/>
      <dgm:t>
        <a:bodyPr/>
        <a:lstStyle/>
        <a:p>
          <a:endParaRPr lang="fr-CA"/>
        </a:p>
      </dgm:t>
    </dgm:pt>
    <dgm:pt modelId="{484D8B5B-346C-074D-90B8-FE4709BF7BD6}" type="parTrans" cxnId="{ED5056E8-B29D-9446-A341-4E5299045C25}">
      <dgm:prSet/>
      <dgm:spPr/>
      <dgm:t>
        <a:bodyPr/>
        <a:lstStyle/>
        <a:p>
          <a:endParaRPr lang="fr-CA"/>
        </a:p>
      </dgm:t>
    </dgm:pt>
    <dgm:pt modelId="{37269F24-EAB0-7441-A53E-AD61CBC78D16}" type="pres">
      <dgm:prSet presAssocID="{C296BF09-C4E8-7E48-BE39-35D9B0F33F23}" presName="compositeShape" presStyleCnt="0">
        <dgm:presLayoutVars>
          <dgm:chMax val="7"/>
          <dgm:dir/>
          <dgm:resizeHandles val="exact"/>
        </dgm:presLayoutVars>
      </dgm:prSet>
      <dgm:spPr/>
    </dgm:pt>
    <dgm:pt modelId="{C30D8F4D-DE5F-574F-A22A-F3EB94F51BF1}" type="pres">
      <dgm:prSet presAssocID="{417ABFDC-A0BA-6242-ABFF-8AFA8E3AB2F2}" presName="circ1" presStyleLbl="vennNode1" presStyleIdx="0" presStyleCnt="3"/>
      <dgm:spPr/>
    </dgm:pt>
    <dgm:pt modelId="{94BAFC9F-3468-EA4B-8C7F-7B22A43C9EC9}" type="pres">
      <dgm:prSet presAssocID="{417ABFDC-A0BA-6242-ABFF-8AFA8E3AB2F2}" presName="circ1Tx" presStyleLbl="revTx" presStyleIdx="0" presStyleCnt="0">
        <dgm:presLayoutVars>
          <dgm:chMax val="0"/>
          <dgm:chPref val="0"/>
          <dgm:bulletEnabled val="1"/>
        </dgm:presLayoutVars>
      </dgm:prSet>
      <dgm:spPr/>
    </dgm:pt>
    <dgm:pt modelId="{2267E881-9B27-A249-A97C-6DBB8C78BAA0}" type="pres">
      <dgm:prSet presAssocID="{94B1DA44-7EA7-C943-AEB3-F93973355925}" presName="circ2" presStyleLbl="vennNode1" presStyleIdx="1" presStyleCnt="3"/>
      <dgm:spPr/>
    </dgm:pt>
    <dgm:pt modelId="{D2F415E2-1059-2147-928C-A34C28AC0F61}" type="pres">
      <dgm:prSet presAssocID="{94B1DA44-7EA7-C943-AEB3-F93973355925}" presName="circ2Tx" presStyleLbl="revTx" presStyleIdx="0" presStyleCnt="0">
        <dgm:presLayoutVars>
          <dgm:chMax val="0"/>
          <dgm:chPref val="0"/>
          <dgm:bulletEnabled val="1"/>
        </dgm:presLayoutVars>
      </dgm:prSet>
      <dgm:spPr/>
    </dgm:pt>
    <dgm:pt modelId="{83781066-2AAC-AE45-9856-5AADDE351609}" type="pres">
      <dgm:prSet presAssocID="{97746ED3-8079-A641-8203-056F372EB034}" presName="circ3" presStyleLbl="vennNode1" presStyleIdx="2" presStyleCnt="3"/>
      <dgm:spPr/>
    </dgm:pt>
    <dgm:pt modelId="{05F8F5EB-6816-BE44-A2AF-5DDADD95A66A}" type="pres">
      <dgm:prSet presAssocID="{97746ED3-8079-A641-8203-056F372EB034}" presName="circ3Tx" presStyleLbl="revTx" presStyleIdx="0" presStyleCnt="0">
        <dgm:presLayoutVars>
          <dgm:chMax val="0"/>
          <dgm:chPref val="0"/>
          <dgm:bulletEnabled val="1"/>
        </dgm:presLayoutVars>
      </dgm:prSet>
      <dgm:spPr/>
    </dgm:pt>
  </dgm:ptLst>
  <dgm:cxnLst>
    <dgm:cxn modelId="{AC0AFE0F-74FD-1B49-8C53-1416B1FA7DD9}" type="presOf" srcId="{417ABFDC-A0BA-6242-ABFF-8AFA8E3AB2F2}" destId="{C30D8F4D-DE5F-574F-A22A-F3EB94F51BF1}" srcOrd="0" destOrd="0" presId="urn:microsoft.com/office/officeart/2005/8/layout/venn1"/>
    <dgm:cxn modelId="{AB232835-75B7-A641-9F0E-CE9709E548CC}" type="presOf" srcId="{C296BF09-C4E8-7E48-BE39-35D9B0F33F23}" destId="{37269F24-EAB0-7441-A53E-AD61CBC78D16}" srcOrd="0" destOrd="0" presId="urn:microsoft.com/office/officeart/2005/8/layout/venn1"/>
    <dgm:cxn modelId="{EA187244-A029-6D45-A4C2-8210BF874E55}" srcId="{C296BF09-C4E8-7E48-BE39-35D9B0F33F23}" destId="{94B1DA44-7EA7-C943-AEB3-F93973355925}" srcOrd="1" destOrd="0" parTransId="{3A48908D-EC47-B744-BC57-F8859ABE0FD7}" sibTransId="{69573FAF-0474-F94C-9DFB-72FDF2931743}"/>
    <dgm:cxn modelId="{C8481071-7DD2-A942-9C05-54E1388AF831}" type="presOf" srcId="{97746ED3-8079-A641-8203-056F372EB034}" destId="{83781066-2AAC-AE45-9856-5AADDE351609}" srcOrd="0" destOrd="0" presId="urn:microsoft.com/office/officeart/2005/8/layout/venn1"/>
    <dgm:cxn modelId="{E8A80C96-70C7-7B49-AF0E-1F6938A4A9C8}" type="presOf" srcId="{417ABFDC-A0BA-6242-ABFF-8AFA8E3AB2F2}" destId="{94BAFC9F-3468-EA4B-8C7F-7B22A43C9EC9}" srcOrd="1" destOrd="0" presId="urn:microsoft.com/office/officeart/2005/8/layout/venn1"/>
    <dgm:cxn modelId="{9EBF2B99-EE23-3849-9A0A-7ED71A2014ED}" type="presOf" srcId="{94B1DA44-7EA7-C943-AEB3-F93973355925}" destId="{D2F415E2-1059-2147-928C-A34C28AC0F61}" srcOrd="1" destOrd="0" presId="urn:microsoft.com/office/officeart/2005/8/layout/venn1"/>
    <dgm:cxn modelId="{FFD53AA4-6BBD-4F4A-888B-E8A72D16EAB0}" srcId="{C296BF09-C4E8-7E48-BE39-35D9B0F33F23}" destId="{97746ED3-8079-A641-8203-056F372EB034}" srcOrd="2" destOrd="0" parTransId="{14D24588-3E28-804A-AAB5-D2D9219C9B71}" sibTransId="{BFA5710F-6252-194A-A6DC-B43137E6D506}"/>
    <dgm:cxn modelId="{EA3B2BAB-B30C-9742-B5DE-596E6149F748}" type="presOf" srcId="{94B1DA44-7EA7-C943-AEB3-F93973355925}" destId="{2267E881-9B27-A249-A97C-6DBB8C78BAA0}" srcOrd="0" destOrd="0" presId="urn:microsoft.com/office/officeart/2005/8/layout/venn1"/>
    <dgm:cxn modelId="{5EA0A0C0-39AB-6D4D-BBE0-0FD6D940ECB5}" type="presOf" srcId="{97746ED3-8079-A641-8203-056F372EB034}" destId="{05F8F5EB-6816-BE44-A2AF-5DDADD95A66A}" srcOrd="1" destOrd="0" presId="urn:microsoft.com/office/officeart/2005/8/layout/venn1"/>
    <dgm:cxn modelId="{ED5056E8-B29D-9446-A341-4E5299045C25}" srcId="{C296BF09-C4E8-7E48-BE39-35D9B0F33F23}" destId="{417ABFDC-A0BA-6242-ABFF-8AFA8E3AB2F2}" srcOrd="0" destOrd="0" parTransId="{484D8B5B-346C-074D-90B8-FE4709BF7BD6}" sibTransId="{DC0F51F5-E2A6-054E-9D60-FC4BF4EEFB8D}"/>
    <dgm:cxn modelId="{8DE51EF2-1564-0B4A-9CBA-37F5AF1BA5D0}" type="presParOf" srcId="{37269F24-EAB0-7441-A53E-AD61CBC78D16}" destId="{C30D8F4D-DE5F-574F-A22A-F3EB94F51BF1}" srcOrd="0" destOrd="0" presId="urn:microsoft.com/office/officeart/2005/8/layout/venn1"/>
    <dgm:cxn modelId="{B9BDA08A-BE60-724D-BE79-6A1D437DB9FB}" type="presParOf" srcId="{37269F24-EAB0-7441-A53E-AD61CBC78D16}" destId="{94BAFC9F-3468-EA4B-8C7F-7B22A43C9EC9}" srcOrd="1" destOrd="0" presId="urn:microsoft.com/office/officeart/2005/8/layout/venn1"/>
    <dgm:cxn modelId="{56708716-345A-534F-A8E9-C3FD84BA6313}" type="presParOf" srcId="{37269F24-EAB0-7441-A53E-AD61CBC78D16}" destId="{2267E881-9B27-A249-A97C-6DBB8C78BAA0}" srcOrd="2" destOrd="0" presId="urn:microsoft.com/office/officeart/2005/8/layout/venn1"/>
    <dgm:cxn modelId="{C75EECD9-F194-A14A-8C37-D517566F3DC9}" type="presParOf" srcId="{37269F24-EAB0-7441-A53E-AD61CBC78D16}" destId="{D2F415E2-1059-2147-928C-A34C28AC0F61}" srcOrd="3" destOrd="0" presId="urn:microsoft.com/office/officeart/2005/8/layout/venn1"/>
    <dgm:cxn modelId="{C3FEFB3C-A0DE-5D42-A8DD-29BCD7E21847}" type="presParOf" srcId="{37269F24-EAB0-7441-A53E-AD61CBC78D16}" destId="{83781066-2AAC-AE45-9856-5AADDE351609}" srcOrd="4" destOrd="0" presId="urn:microsoft.com/office/officeart/2005/8/layout/venn1"/>
    <dgm:cxn modelId="{0D59EF63-A635-F94F-9960-A61E3049561F}" type="presParOf" srcId="{37269F24-EAB0-7441-A53E-AD61CBC78D16}" destId="{05F8F5EB-6816-BE44-A2AF-5DDADD95A66A}"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312022D-0526-1A41-81C1-10A8B959C996}" type="doc">
      <dgm:prSet loTypeId="urn:microsoft.com/office/officeart/2005/8/layout/hProcess11" loCatId="list" qsTypeId="urn:microsoft.com/office/officeart/2005/8/quickstyle/simple1" qsCatId="simple" csTypeId="urn:microsoft.com/office/officeart/2005/8/colors/accent1_2" csCatId="accent1" phldr="1"/>
      <dgm:spPr/>
    </dgm:pt>
    <dgm:pt modelId="{1CB495B5-B15C-3F49-A881-91CE3F064A07}">
      <dgm:prSet phldrT="[Texte]"/>
      <dgm:spPr/>
      <dgm:t>
        <a:bodyPr/>
        <a:lstStyle/>
        <a:p>
          <a:r>
            <a:rPr lang="fr-CA" dirty="0"/>
            <a:t>SNAPP version urgence</a:t>
          </a:r>
        </a:p>
      </dgm:t>
    </dgm:pt>
    <dgm:pt modelId="{79A01D6A-EE75-9748-B554-EB867BF0FD24}" type="parTrans" cxnId="{7516247D-E1B5-9144-AACF-6BDF94231961}">
      <dgm:prSet/>
      <dgm:spPr/>
      <dgm:t>
        <a:bodyPr/>
        <a:lstStyle/>
        <a:p>
          <a:endParaRPr lang="fr-CA"/>
        </a:p>
      </dgm:t>
    </dgm:pt>
    <dgm:pt modelId="{72684D48-8E9F-EE4E-BD94-76D09276B1A0}" type="sibTrans" cxnId="{7516247D-E1B5-9144-AACF-6BDF94231961}">
      <dgm:prSet/>
      <dgm:spPr/>
      <dgm:t>
        <a:bodyPr/>
        <a:lstStyle/>
        <a:p>
          <a:endParaRPr lang="fr-CA"/>
        </a:p>
      </dgm:t>
    </dgm:pt>
    <dgm:pt modelId="{1C4D89D3-5898-9A4D-9C2F-74F9E986EC0D}">
      <dgm:prSet phldrT="[Texte]"/>
      <dgm:spPr/>
      <dgm:t>
        <a:bodyPr/>
        <a:lstStyle/>
        <a:p>
          <a:r>
            <a:rPr lang="fr-CA" dirty="0" err="1"/>
            <a:t>Dx</a:t>
          </a:r>
          <a:r>
            <a:rPr lang="fr-CA" dirty="0"/>
            <a:t>-Plan-Orientation</a:t>
          </a:r>
        </a:p>
      </dgm:t>
    </dgm:pt>
    <dgm:pt modelId="{6C3DD47F-4C85-FB4D-84D2-940CF52D5F2F}" type="parTrans" cxnId="{71DDFD8F-98CA-EC4F-AB9B-3CC17F9E0573}">
      <dgm:prSet/>
      <dgm:spPr/>
      <dgm:t>
        <a:bodyPr/>
        <a:lstStyle/>
        <a:p>
          <a:endParaRPr lang="fr-CA"/>
        </a:p>
      </dgm:t>
    </dgm:pt>
    <dgm:pt modelId="{0F060174-F07F-154B-9BC1-02A0D0FB21D8}" type="sibTrans" cxnId="{71DDFD8F-98CA-EC4F-AB9B-3CC17F9E0573}">
      <dgm:prSet/>
      <dgm:spPr/>
      <dgm:t>
        <a:bodyPr/>
        <a:lstStyle/>
        <a:p>
          <a:endParaRPr lang="fr-CA"/>
        </a:p>
      </dgm:t>
    </dgm:pt>
    <dgm:pt modelId="{1F862BD7-F6F7-AE49-96E9-6588265DDCC5}">
      <dgm:prSet phldrT="[Texte]"/>
      <dgm:spPr/>
      <dgm:t>
        <a:bodyPr/>
        <a:lstStyle/>
        <a:p>
          <a:r>
            <a:rPr lang="fr-CA" dirty="0"/>
            <a:t>Supervision directe</a:t>
          </a:r>
        </a:p>
      </dgm:t>
    </dgm:pt>
    <dgm:pt modelId="{913067EC-0B2C-E348-836E-2B78EA3A7B37}" type="parTrans" cxnId="{BDAE9D1D-3F0D-F243-B8B6-6986F786EFFE}">
      <dgm:prSet/>
      <dgm:spPr/>
      <dgm:t>
        <a:bodyPr/>
        <a:lstStyle/>
        <a:p>
          <a:endParaRPr lang="fr-CA"/>
        </a:p>
      </dgm:t>
    </dgm:pt>
    <dgm:pt modelId="{00EAF7DA-7BED-564B-8AE4-1C4FE5A0984D}" type="sibTrans" cxnId="{BDAE9D1D-3F0D-F243-B8B6-6986F786EFFE}">
      <dgm:prSet/>
      <dgm:spPr/>
      <dgm:t>
        <a:bodyPr/>
        <a:lstStyle/>
        <a:p>
          <a:endParaRPr lang="fr-CA"/>
        </a:p>
      </dgm:t>
    </dgm:pt>
    <dgm:pt modelId="{5A1BFD48-62A2-0940-B130-0C2E4262ADC7}">
      <dgm:prSet phldrT="[Texte]"/>
      <dgm:spPr/>
      <dgm:t>
        <a:bodyPr/>
        <a:lstStyle/>
        <a:p>
          <a:r>
            <a:rPr lang="fr-CA" dirty="0"/>
            <a:t>Leader de l'action!</a:t>
          </a:r>
        </a:p>
      </dgm:t>
    </dgm:pt>
    <dgm:pt modelId="{C05EF596-0EA2-1441-89C4-702F919E6C17}" type="parTrans" cxnId="{F210D6C4-7997-AE45-A5CD-C67F09457F84}">
      <dgm:prSet/>
      <dgm:spPr/>
      <dgm:t>
        <a:bodyPr/>
        <a:lstStyle/>
        <a:p>
          <a:endParaRPr lang="fr-CA"/>
        </a:p>
      </dgm:t>
    </dgm:pt>
    <dgm:pt modelId="{1B6629BA-3C67-DF4E-A66F-1FDEAD167867}" type="sibTrans" cxnId="{F210D6C4-7997-AE45-A5CD-C67F09457F84}">
      <dgm:prSet/>
      <dgm:spPr/>
      <dgm:t>
        <a:bodyPr/>
        <a:lstStyle/>
        <a:p>
          <a:endParaRPr lang="fr-CA"/>
        </a:p>
      </dgm:t>
    </dgm:pt>
    <dgm:pt modelId="{D8C42E16-8CC1-134D-9519-FF1D1A60AA96}">
      <dgm:prSet phldrT="[Texte]"/>
      <dgm:spPr/>
      <dgm:t>
        <a:bodyPr/>
        <a:lstStyle/>
        <a:p>
          <a:r>
            <a:rPr lang="fr-CA" dirty="0"/>
            <a:t>Supervision fantôme</a:t>
          </a:r>
        </a:p>
      </dgm:t>
    </dgm:pt>
    <dgm:pt modelId="{9A609333-568A-4A49-8F2D-057EDD116286}" type="parTrans" cxnId="{2FEF15F9-CCC5-5941-B2CC-7260B480C1B9}">
      <dgm:prSet/>
      <dgm:spPr/>
      <dgm:t>
        <a:bodyPr/>
        <a:lstStyle/>
        <a:p>
          <a:endParaRPr lang="fr-CA"/>
        </a:p>
      </dgm:t>
    </dgm:pt>
    <dgm:pt modelId="{340A5841-43A8-424D-A496-0D5DABC8336F}" type="sibTrans" cxnId="{2FEF15F9-CCC5-5941-B2CC-7260B480C1B9}">
      <dgm:prSet/>
      <dgm:spPr/>
      <dgm:t>
        <a:bodyPr/>
        <a:lstStyle/>
        <a:p>
          <a:endParaRPr lang="fr-CA"/>
        </a:p>
      </dgm:t>
    </dgm:pt>
    <dgm:pt modelId="{2D58AE82-ADC0-7444-A076-93727161672F}">
      <dgm:prSet phldrT="[Texte]"/>
      <dgm:spPr/>
      <dgm:t>
        <a:bodyPr/>
        <a:lstStyle/>
        <a:p>
          <a:r>
            <a:rPr lang="fr-CA" dirty="0" err="1"/>
            <a:t>Sink</a:t>
          </a:r>
          <a:r>
            <a:rPr lang="fr-CA" dirty="0"/>
            <a:t> or </a:t>
          </a:r>
          <a:r>
            <a:rPr lang="fr-CA" dirty="0" err="1"/>
            <a:t>swim</a:t>
          </a:r>
          <a:endParaRPr lang="fr-CA" dirty="0"/>
        </a:p>
      </dgm:t>
    </dgm:pt>
    <dgm:pt modelId="{2147E1EF-D0C2-E64F-8D43-0324B8EE7681}" type="parTrans" cxnId="{13273077-5566-7A47-AD8C-1E2A9E093467}">
      <dgm:prSet/>
      <dgm:spPr/>
      <dgm:t>
        <a:bodyPr/>
        <a:lstStyle/>
        <a:p>
          <a:endParaRPr lang="fr-CA"/>
        </a:p>
      </dgm:t>
    </dgm:pt>
    <dgm:pt modelId="{44A0A293-C0FF-5749-913C-BBF103C16682}" type="sibTrans" cxnId="{13273077-5566-7A47-AD8C-1E2A9E093467}">
      <dgm:prSet/>
      <dgm:spPr/>
      <dgm:t>
        <a:bodyPr/>
        <a:lstStyle/>
        <a:p>
          <a:endParaRPr lang="fr-CA"/>
        </a:p>
      </dgm:t>
    </dgm:pt>
    <dgm:pt modelId="{439F2DE4-D858-9C4B-BA52-0C9B3E144605}" type="pres">
      <dgm:prSet presAssocID="{9312022D-0526-1A41-81C1-10A8B959C996}" presName="Name0" presStyleCnt="0">
        <dgm:presLayoutVars>
          <dgm:dir/>
          <dgm:resizeHandles val="exact"/>
        </dgm:presLayoutVars>
      </dgm:prSet>
      <dgm:spPr/>
    </dgm:pt>
    <dgm:pt modelId="{FF102BE4-77FD-014A-A615-2893E0FB28AE}" type="pres">
      <dgm:prSet presAssocID="{9312022D-0526-1A41-81C1-10A8B959C996}" presName="arrow" presStyleLbl="bgShp" presStyleIdx="0" presStyleCnt="1"/>
      <dgm:spPr/>
    </dgm:pt>
    <dgm:pt modelId="{5C0C2FEB-B144-2C42-8332-68A2DBAFF73D}" type="pres">
      <dgm:prSet presAssocID="{9312022D-0526-1A41-81C1-10A8B959C996}" presName="points" presStyleCnt="0"/>
      <dgm:spPr/>
    </dgm:pt>
    <dgm:pt modelId="{5F9B9750-75CD-6644-812C-F8DEA5A8252E}" type="pres">
      <dgm:prSet presAssocID="{1CB495B5-B15C-3F49-A881-91CE3F064A07}" presName="compositeA" presStyleCnt="0"/>
      <dgm:spPr/>
    </dgm:pt>
    <dgm:pt modelId="{083B765F-FDDD-D045-AA41-F1628FBACE5B}" type="pres">
      <dgm:prSet presAssocID="{1CB495B5-B15C-3F49-A881-91CE3F064A07}" presName="textA" presStyleLbl="revTx" presStyleIdx="0" presStyleCnt="6">
        <dgm:presLayoutVars>
          <dgm:bulletEnabled val="1"/>
        </dgm:presLayoutVars>
      </dgm:prSet>
      <dgm:spPr/>
    </dgm:pt>
    <dgm:pt modelId="{50F97F32-6C8E-A74E-B2DA-AEE50C961C11}" type="pres">
      <dgm:prSet presAssocID="{1CB495B5-B15C-3F49-A881-91CE3F064A07}" presName="circleA" presStyleLbl="node1" presStyleIdx="0" presStyleCnt="6"/>
      <dgm:spPr/>
    </dgm:pt>
    <dgm:pt modelId="{DB269AA2-0040-194A-B7F3-EC561F57539E}" type="pres">
      <dgm:prSet presAssocID="{1CB495B5-B15C-3F49-A881-91CE3F064A07}" presName="spaceA" presStyleCnt="0"/>
      <dgm:spPr/>
    </dgm:pt>
    <dgm:pt modelId="{041D81CC-4E3D-7C4A-9953-E67090A1A977}" type="pres">
      <dgm:prSet presAssocID="{72684D48-8E9F-EE4E-BD94-76D09276B1A0}" presName="space" presStyleCnt="0"/>
      <dgm:spPr/>
    </dgm:pt>
    <dgm:pt modelId="{A1536338-DD51-B044-A752-5644609AC709}" type="pres">
      <dgm:prSet presAssocID="{1C4D89D3-5898-9A4D-9C2F-74F9E986EC0D}" presName="compositeB" presStyleCnt="0"/>
      <dgm:spPr/>
    </dgm:pt>
    <dgm:pt modelId="{B894FD52-3D3F-FE4F-B035-360A2056230E}" type="pres">
      <dgm:prSet presAssocID="{1C4D89D3-5898-9A4D-9C2F-74F9E986EC0D}" presName="textB" presStyleLbl="revTx" presStyleIdx="1" presStyleCnt="6">
        <dgm:presLayoutVars>
          <dgm:bulletEnabled val="1"/>
        </dgm:presLayoutVars>
      </dgm:prSet>
      <dgm:spPr/>
    </dgm:pt>
    <dgm:pt modelId="{122FC8C4-9852-6840-91DF-BD30FF5CC97F}" type="pres">
      <dgm:prSet presAssocID="{1C4D89D3-5898-9A4D-9C2F-74F9E986EC0D}" presName="circleB" presStyleLbl="node1" presStyleIdx="1" presStyleCnt="6"/>
      <dgm:spPr/>
    </dgm:pt>
    <dgm:pt modelId="{0004A857-C2C9-F84A-A242-883B78D82275}" type="pres">
      <dgm:prSet presAssocID="{1C4D89D3-5898-9A4D-9C2F-74F9E986EC0D}" presName="spaceB" presStyleCnt="0"/>
      <dgm:spPr/>
    </dgm:pt>
    <dgm:pt modelId="{E0F79241-48AB-5F45-A9A8-1CF1C901B432}" type="pres">
      <dgm:prSet presAssocID="{0F060174-F07F-154B-9BC1-02A0D0FB21D8}" presName="space" presStyleCnt="0"/>
      <dgm:spPr/>
    </dgm:pt>
    <dgm:pt modelId="{D199733A-D415-1A48-B57A-071C54169267}" type="pres">
      <dgm:prSet presAssocID="{5A1BFD48-62A2-0940-B130-0C2E4262ADC7}" presName="compositeA" presStyleCnt="0"/>
      <dgm:spPr/>
    </dgm:pt>
    <dgm:pt modelId="{AD814B94-1101-CE4E-ADDE-29BF6C5FB23C}" type="pres">
      <dgm:prSet presAssocID="{5A1BFD48-62A2-0940-B130-0C2E4262ADC7}" presName="textA" presStyleLbl="revTx" presStyleIdx="2" presStyleCnt="6">
        <dgm:presLayoutVars>
          <dgm:bulletEnabled val="1"/>
        </dgm:presLayoutVars>
      </dgm:prSet>
      <dgm:spPr/>
    </dgm:pt>
    <dgm:pt modelId="{CAB196A7-F618-564D-8D73-E347BD786E3F}" type="pres">
      <dgm:prSet presAssocID="{5A1BFD48-62A2-0940-B130-0C2E4262ADC7}" presName="circleA" presStyleLbl="node1" presStyleIdx="2" presStyleCnt="6"/>
      <dgm:spPr/>
    </dgm:pt>
    <dgm:pt modelId="{DFEF9643-F447-DB45-BAAC-49F19642B3C8}" type="pres">
      <dgm:prSet presAssocID="{5A1BFD48-62A2-0940-B130-0C2E4262ADC7}" presName="spaceA" presStyleCnt="0"/>
      <dgm:spPr/>
    </dgm:pt>
    <dgm:pt modelId="{DE4980A6-4DBC-9343-9618-D85F64AEBF74}" type="pres">
      <dgm:prSet presAssocID="{1B6629BA-3C67-DF4E-A66F-1FDEAD167867}" presName="space" presStyleCnt="0"/>
      <dgm:spPr/>
    </dgm:pt>
    <dgm:pt modelId="{76977ABC-5860-5449-8BD7-9E5DB1A0DF1B}" type="pres">
      <dgm:prSet presAssocID="{1F862BD7-F6F7-AE49-96E9-6588265DDCC5}" presName="compositeB" presStyleCnt="0"/>
      <dgm:spPr/>
    </dgm:pt>
    <dgm:pt modelId="{E5296A8E-905E-2447-9BC9-6682749261F1}" type="pres">
      <dgm:prSet presAssocID="{1F862BD7-F6F7-AE49-96E9-6588265DDCC5}" presName="textB" presStyleLbl="revTx" presStyleIdx="3" presStyleCnt="6">
        <dgm:presLayoutVars>
          <dgm:bulletEnabled val="1"/>
        </dgm:presLayoutVars>
      </dgm:prSet>
      <dgm:spPr/>
    </dgm:pt>
    <dgm:pt modelId="{9D7AEEFA-4E98-534B-A46A-2DCBF762CB18}" type="pres">
      <dgm:prSet presAssocID="{1F862BD7-F6F7-AE49-96E9-6588265DDCC5}" presName="circleB" presStyleLbl="node1" presStyleIdx="3" presStyleCnt="6"/>
      <dgm:spPr/>
    </dgm:pt>
    <dgm:pt modelId="{1EA70B64-B9C6-4C4B-8A32-856FD989F0ED}" type="pres">
      <dgm:prSet presAssocID="{1F862BD7-F6F7-AE49-96E9-6588265DDCC5}" presName="spaceB" presStyleCnt="0"/>
      <dgm:spPr/>
    </dgm:pt>
    <dgm:pt modelId="{EE42EAB8-04BD-334A-9F82-D6DDEDA6F879}" type="pres">
      <dgm:prSet presAssocID="{00EAF7DA-7BED-564B-8AE4-1C4FE5A0984D}" presName="space" presStyleCnt="0"/>
      <dgm:spPr/>
    </dgm:pt>
    <dgm:pt modelId="{B8D10EC1-64BC-9F4C-9D20-813E9C158629}" type="pres">
      <dgm:prSet presAssocID="{D8C42E16-8CC1-134D-9519-FF1D1A60AA96}" presName="compositeA" presStyleCnt="0"/>
      <dgm:spPr/>
    </dgm:pt>
    <dgm:pt modelId="{E604BF34-F1DB-B345-9454-714C76D87B09}" type="pres">
      <dgm:prSet presAssocID="{D8C42E16-8CC1-134D-9519-FF1D1A60AA96}" presName="textA" presStyleLbl="revTx" presStyleIdx="4" presStyleCnt="6">
        <dgm:presLayoutVars>
          <dgm:bulletEnabled val="1"/>
        </dgm:presLayoutVars>
      </dgm:prSet>
      <dgm:spPr/>
    </dgm:pt>
    <dgm:pt modelId="{F8A315D5-65FE-FC47-8C2D-6DCD61DA4396}" type="pres">
      <dgm:prSet presAssocID="{D8C42E16-8CC1-134D-9519-FF1D1A60AA96}" presName="circleA" presStyleLbl="node1" presStyleIdx="4" presStyleCnt="6"/>
      <dgm:spPr/>
    </dgm:pt>
    <dgm:pt modelId="{F1F67E28-E31C-F94D-B337-FA3EBD97E883}" type="pres">
      <dgm:prSet presAssocID="{D8C42E16-8CC1-134D-9519-FF1D1A60AA96}" presName="spaceA" presStyleCnt="0"/>
      <dgm:spPr/>
    </dgm:pt>
    <dgm:pt modelId="{5F4FC3F2-BDAA-C74B-A3C6-C4A78BD6B9FC}" type="pres">
      <dgm:prSet presAssocID="{340A5841-43A8-424D-A496-0D5DABC8336F}" presName="space" presStyleCnt="0"/>
      <dgm:spPr/>
    </dgm:pt>
    <dgm:pt modelId="{9B7CB29D-A2CC-D84D-8489-2383A017422F}" type="pres">
      <dgm:prSet presAssocID="{2D58AE82-ADC0-7444-A076-93727161672F}" presName="compositeB" presStyleCnt="0"/>
      <dgm:spPr/>
    </dgm:pt>
    <dgm:pt modelId="{715B482D-08AC-B24E-B6F5-9869580417B9}" type="pres">
      <dgm:prSet presAssocID="{2D58AE82-ADC0-7444-A076-93727161672F}" presName="textB" presStyleLbl="revTx" presStyleIdx="5" presStyleCnt="6">
        <dgm:presLayoutVars>
          <dgm:bulletEnabled val="1"/>
        </dgm:presLayoutVars>
      </dgm:prSet>
      <dgm:spPr/>
    </dgm:pt>
    <dgm:pt modelId="{6C2E9D97-5DFB-CC42-ABC7-A3CEB9383D9E}" type="pres">
      <dgm:prSet presAssocID="{2D58AE82-ADC0-7444-A076-93727161672F}" presName="circleB" presStyleLbl="node1" presStyleIdx="5" presStyleCnt="6"/>
      <dgm:spPr/>
    </dgm:pt>
    <dgm:pt modelId="{AB9161CB-F643-B54F-B242-263650DE70B6}" type="pres">
      <dgm:prSet presAssocID="{2D58AE82-ADC0-7444-A076-93727161672F}" presName="spaceB" presStyleCnt="0"/>
      <dgm:spPr/>
    </dgm:pt>
  </dgm:ptLst>
  <dgm:cxnLst>
    <dgm:cxn modelId="{BDAE9D1D-3F0D-F243-B8B6-6986F786EFFE}" srcId="{9312022D-0526-1A41-81C1-10A8B959C996}" destId="{1F862BD7-F6F7-AE49-96E9-6588265DDCC5}" srcOrd="3" destOrd="0" parTransId="{913067EC-0B2C-E348-836E-2B78EA3A7B37}" sibTransId="{00EAF7DA-7BED-564B-8AE4-1C4FE5A0984D}"/>
    <dgm:cxn modelId="{C8E3E220-D7D6-D845-98C0-2F542FD50FA1}" type="presOf" srcId="{2D58AE82-ADC0-7444-A076-93727161672F}" destId="{715B482D-08AC-B24E-B6F5-9869580417B9}" srcOrd="0" destOrd="0" presId="urn:microsoft.com/office/officeart/2005/8/layout/hProcess11"/>
    <dgm:cxn modelId="{B9B5D04C-EE54-294A-83CD-538E4375B7E3}" type="presOf" srcId="{1CB495B5-B15C-3F49-A881-91CE3F064A07}" destId="{083B765F-FDDD-D045-AA41-F1628FBACE5B}" srcOrd="0" destOrd="0" presId="urn:microsoft.com/office/officeart/2005/8/layout/hProcess11"/>
    <dgm:cxn modelId="{13273077-5566-7A47-AD8C-1E2A9E093467}" srcId="{9312022D-0526-1A41-81C1-10A8B959C996}" destId="{2D58AE82-ADC0-7444-A076-93727161672F}" srcOrd="5" destOrd="0" parTransId="{2147E1EF-D0C2-E64F-8D43-0324B8EE7681}" sibTransId="{44A0A293-C0FF-5749-913C-BBF103C16682}"/>
    <dgm:cxn modelId="{7516247D-E1B5-9144-AACF-6BDF94231961}" srcId="{9312022D-0526-1A41-81C1-10A8B959C996}" destId="{1CB495B5-B15C-3F49-A881-91CE3F064A07}" srcOrd="0" destOrd="0" parTransId="{79A01D6A-EE75-9748-B554-EB867BF0FD24}" sibTransId="{72684D48-8E9F-EE4E-BD94-76D09276B1A0}"/>
    <dgm:cxn modelId="{2F7C1F84-3746-DE4A-AF61-7C2FA6E0D9BC}" type="presOf" srcId="{1C4D89D3-5898-9A4D-9C2F-74F9E986EC0D}" destId="{B894FD52-3D3F-FE4F-B035-360A2056230E}" srcOrd="0" destOrd="0" presId="urn:microsoft.com/office/officeart/2005/8/layout/hProcess11"/>
    <dgm:cxn modelId="{ADA3C485-EF01-2F42-A1FC-C8A640B93D55}" type="presOf" srcId="{1F862BD7-F6F7-AE49-96E9-6588265DDCC5}" destId="{E5296A8E-905E-2447-9BC9-6682749261F1}" srcOrd="0" destOrd="0" presId="urn:microsoft.com/office/officeart/2005/8/layout/hProcess11"/>
    <dgm:cxn modelId="{71DDFD8F-98CA-EC4F-AB9B-3CC17F9E0573}" srcId="{9312022D-0526-1A41-81C1-10A8B959C996}" destId="{1C4D89D3-5898-9A4D-9C2F-74F9E986EC0D}" srcOrd="1" destOrd="0" parTransId="{6C3DD47F-4C85-FB4D-84D2-940CF52D5F2F}" sibTransId="{0F060174-F07F-154B-9BC1-02A0D0FB21D8}"/>
    <dgm:cxn modelId="{DD04CBC3-5FD2-004F-A6FA-21EB6B8B1DD9}" type="presOf" srcId="{5A1BFD48-62A2-0940-B130-0C2E4262ADC7}" destId="{AD814B94-1101-CE4E-ADDE-29BF6C5FB23C}" srcOrd="0" destOrd="0" presId="urn:microsoft.com/office/officeart/2005/8/layout/hProcess11"/>
    <dgm:cxn modelId="{F210D6C4-7997-AE45-A5CD-C67F09457F84}" srcId="{9312022D-0526-1A41-81C1-10A8B959C996}" destId="{5A1BFD48-62A2-0940-B130-0C2E4262ADC7}" srcOrd="2" destOrd="0" parTransId="{C05EF596-0EA2-1441-89C4-702F919E6C17}" sibTransId="{1B6629BA-3C67-DF4E-A66F-1FDEAD167867}"/>
    <dgm:cxn modelId="{2BF22DF3-7081-F147-A225-907953068AF8}" type="presOf" srcId="{D8C42E16-8CC1-134D-9519-FF1D1A60AA96}" destId="{E604BF34-F1DB-B345-9454-714C76D87B09}" srcOrd="0" destOrd="0" presId="urn:microsoft.com/office/officeart/2005/8/layout/hProcess11"/>
    <dgm:cxn modelId="{2FEF15F9-CCC5-5941-B2CC-7260B480C1B9}" srcId="{9312022D-0526-1A41-81C1-10A8B959C996}" destId="{D8C42E16-8CC1-134D-9519-FF1D1A60AA96}" srcOrd="4" destOrd="0" parTransId="{9A609333-568A-4A49-8F2D-057EDD116286}" sibTransId="{340A5841-43A8-424D-A496-0D5DABC8336F}"/>
    <dgm:cxn modelId="{4D0C2CF9-9139-FF40-A25D-478AD5AB8210}" type="presOf" srcId="{9312022D-0526-1A41-81C1-10A8B959C996}" destId="{439F2DE4-D858-9C4B-BA52-0C9B3E144605}" srcOrd="0" destOrd="0" presId="urn:microsoft.com/office/officeart/2005/8/layout/hProcess11"/>
    <dgm:cxn modelId="{C18F1C77-198B-404B-B7A4-E7FCE3EF3A1D}" type="presParOf" srcId="{439F2DE4-D858-9C4B-BA52-0C9B3E144605}" destId="{FF102BE4-77FD-014A-A615-2893E0FB28AE}" srcOrd="0" destOrd="0" presId="urn:microsoft.com/office/officeart/2005/8/layout/hProcess11"/>
    <dgm:cxn modelId="{36ACC278-1E31-9546-8A56-4386B56807D9}" type="presParOf" srcId="{439F2DE4-D858-9C4B-BA52-0C9B3E144605}" destId="{5C0C2FEB-B144-2C42-8332-68A2DBAFF73D}" srcOrd="1" destOrd="0" presId="urn:microsoft.com/office/officeart/2005/8/layout/hProcess11"/>
    <dgm:cxn modelId="{169347ED-C4BA-8542-A7FE-03AA9D46ABDB}" type="presParOf" srcId="{5C0C2FEB-B144-2C42-8332-68A2DBAFF73D}" destId="{5F9B9750-75CD-6644-812C-F8DEA5A8252E}" srcOrd="0" destOrd="0" presId="urn:microsoft.com/office/officeart/2005/8/layout/hProcess11"/>
    <dgm:cxn modelId="{93AE6992-3868-B742-A22E-292612AB07C9}" type="presParOf" srcId="{5F9B9750-75CD-6644-812C-F8DEA5A8252E}" destId="{083B765F-FDDD-D045-AA41-F1628FBACE5B}" srcOrd="0" destOrd="0" presId="urn:microsoft.com/office/officeart/2005/8/layout/hProcess11"/>
    <dgm:cxn modelId="{167D1E85-BE05-8640-AFFE-9C027B717BD2}" type="presParOf" srcId="{5F9B9750-75CD-6644-812C-F8DEA5A8252E}" destId="{50F97F32-6C8E-A74E-B2DA-AEE50C961C11}" srcOrd="1" destOrd="0" presId="urn:microsoft.com/office/officeart/2005/8/layout/hProcess11"/>
    <dgm:cxn modelId="{8F4ADF77-1E9E-5F4A-9F50-00F402E643FE}" type="presParOf" srcId="{5F9B9750-75CD-6644-812C-F8DEA5A8252E}" destId="{DB269AA2-0040-194A-B7F3-EC561F57539E}" srcOrd="2" destOrd="0" presId="urn:microsoft.com/office/officeart/2005/8/layout/hProcess11"/>
    <dgm:cxn modelId="{39065971-1807-CD4A-A660-A5585B5D8C07}" type="presParOf" srcId="{5C0C2FEB-B144-2C42-8332-68A2DBAFF73D}" destId="{041D81CC-4E3D-7C4A-9953-E67090A1A977}" srcOrd="1" destOrd="0" presId="urn:microsoft.com/office/officeart/2005/8/layout/hProcess11"/>
    <dgm:cxn modelId="{47F4633A-C013-0344-8494-856FDCE9F28D}" type="presParOf" srcId="{5C0C2FEB-B144-2C42-8332-68A2DBAFF73D}" destId="{A1536338-DD51-B044-A752-5644609AC709}" srcOrd="2" destOrd="0" presId="urn:microsoft.com/office/officeart/2005/8/layout/hProcess11"/>
    <dgm:cxn modelId="{570062E0-319C-614E-B0AF-0AD07AD35EAF}" type="presParOf" srcId="{A1536338-DD51-B044-A752-5644609AC709}" destId="{B894FD52-3D3F-FE4F-B035-360A2056230E}" srcOrd="0" destOrd="0" presId="urn:microsoft.com/office/officeart/2005/8/layout/hProcess11"/>
    <dgm:cxn modelId="{CFBD4FF1-C01C-1F4C-8601-2001038F2CB4}" type="presParOf" srcId="{A1536338-DD51-B044-A752-5644609AC709}" destId="{122FC8C4-9852-6840-91DF-BD30FF5CC97F}" srcOrd="1" destOrd="0" presId="urn:microsoft.com/office/officeart/2005/8/layout/hProcess11"/>
    <dgm:cxn modelId="{B6FA9C79-6925-FD4F-B825-42A6135B5B58}" type="presParOf" srcId="{A1536338-DD51-B044-A752-5644609AC709}" destId="{0004A857-C2C9-F84A-A242-883B78D82275}" srcOrd="2" destOrd="0" presId="urn:microsoft.com/office/officeart/2005/8/layout/hProcess11"/>
    <dgm:cxn modelId="{9A968E56-63C2-D346-8F8D-560678CA626D}" type="presParOf" srcId="{5C0C2FEB-B144-2C42-8332-68A2DBAFF73D}" destId="{E0F79241-48AB-5F45-A9A8-1CF1C901B432}" srcOrd="3" destOrd="0" presId="urn:microsoft.com/office/officeart/2005/8/layout/hProcess11"/>
    <dgm:cxn modelId="{23E597CD-1B4D-B145-95F7-ADEB51478BD1}" type="presParOf" srcId="{5C0C2FEB-B144-2C42-8332-68A2DBAFF73D}" destId="{D199733A-D415-1A48-B57A-071C54169267}" srcOrd="4" destOrd="0" presId="urn:microsoft.com/office/officeart/2005/8/layout/hProcess11"/>
    <dgm:cxn modelId="{D57B14CA-8F73-CD45-9788-18C3ED346C4D}" type="presParOf" srcId="{D199733A-D415-1A48-B57A-071C54169267}" destId="{AD814B94-1101-CE4E-ADDE-29BF6C5FB23C}" srcOrd="0" destOrd="0" presId="urn:microsoft.com/office/officeart/2005/8/layout/hProcess11"/>
    <dgm:cxn modelId="{5A83F9BB-7B4B-C94C-8C86-1104A1E0F554}" type="presParOf" srcId="{D199733A-D415-1A48-B57A-071C54169267}" destId="{CAB196A7-F618-564D-8D73-E347BD786E3F}" srcOrd="1" destOrd="0" presId="urn:microsoft.com/office/officeart/2005/8/layout/hProcess11"/>
    <dgm:cxn modelId="{F83DC9C8-050B-4641-A90A-576784FA7973}" type="presParOf" srcId="{D199733A-D415-1A48-B57A-071C54169267}" destId="{DFEF9643-F447-DB45-BAAC-49F19642B3C8}" srcOrd="2" destOrd="0" presId="urn:microsoft.com/office/officeart/2005/8/layout/hProcess11"/>
    <dgm:cxn modelId="{F534CCF4-E55B-8D44-8478-3033CA6ECFB9}" type="presParOf" srcId="{5C0C2FEB-B144-2C42-8332-68A2DBAFF73D}" destId="{DE4980A6-4DBC-9343-9618-D85F64AEBF74}" srcOrd="5" destOrd="0" presId="urn:microsoft.com/office/officeart/2005/8/layout/hProcess11"/>
    <dgm:cxn modelId="{4DD1467A-5828-5A47-9B2D-9397301626EC}" type="presParOf" srcId="{5C0C2FEB-B144-2C42-8332-68A2DBAFF73D}" destId="{76977ABC-5860-5449-8BD7-9E5DB1A0DF1B}" srcOrd="6" destOrd="0" presId="urn:microsoft.com/office/officeart/2005/8/layout/hProcess11"/>
    <dgm:cxn modelId="{BE4CC4E0-6A8A-234F-B41A-53DA5A22E8A8}" type="presParOf" srcId="{76977ABC-5860-5449-8BD7-9E5DB1A0DF1B}" destId="{E5296A8E-905E-2447-9BC9-6682749261F1}" srcOrd="0" destOrd="0" presId="urn:microsoft.com/office/officeart/2005/8/layout/hProcess11"/>
    <dgm:cxn modelId="{F4FEF30D-A1B8-3B4A-BB59-06CD9F9620A4}" type="presParOf" srcId="{76977ABC-5860-5449-8BD7-9E5DB1A0DF1B}" destId="{9D7AEEFA-4E98-534B-A46A-2DCBF762CB18}" srcOrd="1" destOrd="0" presId="urn:microsoft.com/office/officeart/2005/8/layout/hProcess11"/>
    <dgm:cxn modelId="{9161E795-DC30-ED47-8EA2-2C1D20F6D86F}" type="presParOf" srcId="{76977ABC-5860-5449-8BD7-9E5DB1A0DF1B}" destId="{1EA70B64-B9C6-4C4B-8A32-856FD989F0ED}" srcOrd="2" destOrd="0" presId="urn:microsoft.com/office/officeart/2005/8/layout/hProcess11"/>
    <dgm:cxn modelId="{17985E82-C2E1-B849-80F6-404280CFDBCE}" type="presParOf" srcId="{5C0C2FEB-B144-2C42-8332-68A2DBAFF73D}" destId="{EE42EAB8-04BD-334A-9F82-D6DDEDA6F879}" srcOrd="7" destOrd="0" presId="urn:microsoft.com/office/officeart/2005/8/layout/hProcess11"/>
    <dgm:cxn modelId="{361DEDF7-52B3-194E-B2E3-D6EF3628EC24}" type="presParOf" srcId="{5C0C2FEB-B144-2C42-8332-68A2DBAFF73D}" destId="{B8D10EC1-64BC-9F4C-9D20-813E9C158629}" srcOrd="8" destOrd="0" presId="urn:microsoft.com/office/officeart/2005/8/layout/hProcess11"/>
    <dgm:cxn modelId="{3D65335C-24E4-F24D-9821-517811918DF9}" type="presParOf" srcId="{B8D10EC1-64BC-9F4C-9D20-813E9C158629}" destId="{E604BF34-F1DB-B345-9454-714C76D87B09}" srcOrd="0" destOrd="0" presId="urn:microsoft.com/office/officeart/2005/8/layout/hProcess11"/>
    <dgm:cxn modelId="{64028A7A-E05A-AE4E-B7EA-DCAC98AC449F}" type="presParOf" srcId="{B8D10EC1-64BC-9F4C-9D20-813E9C158629}" destId="{F8A315D5-65FE-FC47-8C2D-6DCD61DA4396}" srcOrd="1" destOrd="0" presId="urn:microsoft.com/office/officeart/2005/8/layout/hProcess11"/>
    <dgm:cxn modelId="{94F2ACC7-5E5C-3A40-9AE4-48D097106902}" type="presParOf" srcId="{B8D10EC1-64BC-9F4C-9D20-813E9C158629}" destId="{F1F67E28-E31C-F94D-B337-FA3EBD97E883}" srcOrd="2" destOrd="0" presId="urn:microsoft.com/office/officeart/2005/8/layout/hProcess11"/>
    <dgm:cxn modelId="{BEBFE64C-E67F-3241-AE04-960CE5DDC647}" type="presParOf" srcId="{5C0C2FEB-B144-2C42-8332-68A2DBAFF73D}" destId="{5F4FC3F2-BDAA-C74B-A3C6-C4A78BD6B9FC}" srcOrd="9" destOrd="0" presId="urn:microsoft.com/office/officeart/2005/8/layout/hProcess11"/>
    <dgm:cxn modelId="{15D5B097-7245-EB41-AE05-105D11AEEBC2}" type="presParOf" srcId="{5C0C2FEB-B144-2C42-8332-68A2DBAFF73D}" destId="{9B7CB29D-A2CC-D84D-8489-2383A017422F}" srcOrd="10" destOrd="0" presId="urn:microsoft.com/office/officeart/2005/8/layout/hProcess11"/>
    <dgm:cxn modelId="{FAE5FCDF-C734-6D4D-9F68-89C7FFF0B0A1}" type="presParOf" srcId="{9B7CB29D-A2CC-D84D-8489-2383A017422F}" destId="{715B482D-08AC-B24E-B6F5-9869580417B9}" srcOrd="0" destOrd="0" presId="urn:microsoft.com/office/officeart/2005/8/layout/hProcess11"/>
    <dgm:cxn modelId="{32B8E24A-0E26-4348-BB70-7F1326E08FAB}" type="presParOf" srcId="{9B7CB29D-A2CC-D84D-8489-2383A017422F}" destId="{6C2E9D97-5DFB-CC42-ABC7-A3CEB9383D9E}" srcOrd="1" destOrd="0" presId="urn:microsoft.com/office/officeart/2005/8/layout/hProcess11"/>
    <dgm:cxn modelId="{309CAE5B-DD83-8B43-B49B-C7ABCEE90915}" type="presParOf" srcId="{9B7CB29D-A2CC-D84D-8489-2383A017422F}" destId="{AB9161CB-F643-B54F-B242-263650DE70B6}"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29E676-2BF7-0645-8C82-CACCAF1C196C}">
      <dsp:nvSpPr>
        <dsp:cNvPr id="0" name=""/>
        <dsp:cNvSpPr/>
      </dsp:nvSpPr>
      <dsp:spPr>
        <a:xfrm>
          <a:off x="0" y="0"/>
          <a:ext cx="8496944" cy="0"/>
        </a:xfrm>
        <a:prstGeom prst="line">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w="9525" cap="flat" cmpd="sng" algn="ctr">
          <a:solidFill>
            <a:schemeClr val="dk1">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909E8136-E167-4E44-ADB5-CF3B0D18844D}">
      <dsp:nvSpPr>
        <dsp:cNvPr id="0" name=""/>
        <dsp:cNvSpPr/>
      </dsp:nvSpPr>
      <dsp:spPr>
        <a:xfrm>
          <a:off x="0" y="0"/>
          <a:ext cx="8496944" cy="863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fr-FR" sz="2200" b="1" kern="1200" dirty="0"/>
            <a:t>Rotation des superviseurs </a:t>
          </a:r>
        </a:p>
        <a:p>
          <a:pPr marL="0" lvl="0" indent="0" algn="l" defTabSz="977900">
            <a:lnSpc>
              <a:spcPct val="90000"/>
            </a:lnSpc>
            <a:spcBef>
              <a:spcPct val="0"/>
            </a:spcBef>
            <a:spcAft>
              <a:spcPct val="35000"/>
            </a:spcAft>
            <a:buNone/>
          </a:pPr>
          <a:r>
            <a:rPr lang="fr-FR" sz="2200" b="0" kern="1200" dirty="0"/>
            <a:t>Résultat: on travaille rarement 2x avec le même étudiant!</a:t>
          </a:r>
          <a:endParaRPr lang="en-US" sz="2200" b="1" kern="1200" dirty="0"/>
        </a:p>
      </dsp:txBody>
      <dsp:txXfrm>
        <a:off x="0" y="0"/>
        <a:ext cx="8496944" cy="863450"/>
      </dsp:txXfrm>
    </dsp:sp>
    <dsp:sp modelId="{7EEE556B-64B4-C841-86D7-8F880A95D91B}">
      <dsp:nvSpPr>
        <dsp:cNvPr id="0" name=""/>
        <dsp:cNvSpPr/>
      </dsp:nvSpPr>
      <dsp:spPr>
        <a:xfrm>
          <a:off x="0" y="863450"/>
          <a:ext cx="8496944" cy="0"/>
        </a:xfrm>
        <a:prstGeom prst="line">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w="9525" cap="flat" cmpd="sng" algn="ctr">
          <a:solidFill>
            <a:schemeClr val="dk1">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65B63E76-1E48-2A45-9B8C-E4050821D1C8}">
      <dsp:nvSpPr>
        <dsp:cNvPr id="0" name=""/>
        <dsp:cNvSpPr/>
      </dsp:nvSpPr>
      <dsp:spPr>
        <a:xfrm>
          <a:off x="0" y="863450"/>
          <a:ext cx="8496944" cy="863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fr-FR" sz="2200" b="1" kern="1200" dirty="0"/>
            <a:t>Environnement particulier de l’hôpital</a:t>
          </a:r>
        </a:p>
        <a:p>
          <a:pPr marL="0" lvl="0" indent="0" algn="l" defTabSz="977900">
            <a:lnSpc>
              <a:spcPct val="90000"/>
            </a:lnSpc>
            <a:spcBef>
              <a:spcPct val="0"/>
            </a:spcBef>
            <a:spcAft>
              <a:spcPct val="35000"/>
            </a:spcAft>
            <a:buNone/>
          </a:pPr>
          <a:r>
            <a:rPr lang="fr-FR" sz="2200" b="0" kern="1200" dirty="0"/>
            <a:t>Pression sur le débit, impression que l’étudiant nous ralentit</a:t>
          </a:r>
          <a:endParaRPr lang="en-US" sz="2200" b="1" kern="1200" dirty="0"/>
        </a:p>
      </dsp:txBody>
      <dsp:txXfrm>
        <a:off x="0" y="863450"/>
        <a:ext cx="8496944" cy="863450"/>
      </dsp:txXfrm>
    </dsp:sp>
    <dsp:sp modelId="{F78D0211-A309-5645-86E3-3D602F91F3A5}">
      <dsp:nvSpPr>
        <dsp:cNvPr id="0" name=""/>
        <dsp:cNvSpPr/>
      </dsp:nvSpPr>
      <dsp:spPr>
        <a:xfrm>
          <a:off x="0" y="1726901"/>
          <a:ext cx="8496944" cy="0"/>
        </a:xfrm>
        <a:prstGeom prst="line">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w="9525" cap="flat" cmpd="sng" algn="ctr">
          <a:solidFill>
            <a:schemeClr val="dk1">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F4C1CD02-198B-5443-8A53-4C8F4215D121}">
      <dsp:nvSpPr>
        <dsp:cNvPr id="0" name=""/>
        <dsp:cNvSpPr/>
      </dsp:nvSpPr>
      <dsp:spPr>
        <a:xfrm>
          <a:off x="0" y="1726901"/>
          <a:ext cx="8496944" cy="863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fr-FR" sz="2200" b="1" kern="1200" dirty="0"/>
            <a:t>Préoccupation face à la sécurité des patients </a:t>
          </a:r>
        </a:p>
        <a:p>
          <a:pPr marL="0" lvl="0" indent="0" algn="l" defTabSz="977900">
            <a:lnSpc>
              <a:spcPct val="90000"/>
            </a:lnSpc>
            <a:spcBef>
              <a:spcPct val="0"/>
            </a:spcBef>
            <a:spcAft>
              <a:spcPct val="35000"/>
            </a:spcAft>
            <a:buNone/>
          </a:pPr>
          <a:r>
            <a:rPr lang="fr-FR" sz="2200" b="0" kern="1200" dirty="0"/>
            <a:t>Certains malades trop instables pour permettre de la supervision</a:t>
          </a:r>
          <a:endParaRPr lang="en-US" sz="2200" b="1" kern="1200" dirty="0"/>
        </a:p>
      </dsp:txBody>
      <dsp:txXfrm>
        <a:off x="0" y="1726901"/>
        <a:ext cx="8496944" cy="863450"/>
      </dsp:txXfrm>
    </dsp:sp>
    <dsp:sp modelId="{C81C09B3-BD33-E645-84A9-A37CF89C93A7}">
      <dsp:nvSpPr>
        <dsp:cNvPr id="0" name=""/>
        <dsp:cNvSpPr/>
      </dsp:nvSpPr>
      <dsp:spPr>
        <a:xfrm>
          <a:off x="0" y="2590353"/>
          <a:ext cx="8496944" cy="0"/>
        </a:xfrm>
        <a:prstGeom prst="line">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w="9525" cap="flat" cmpd="sng" algn="ctr">
          <a:solidFill>
            <a:schemeClr val="dk1">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DB80C9A5-E4F4-6246-BAD0-613120BD805F}">
      <dsp:nvSpPr>
        <dsp:cNvPr id="0" name=""/>
        <dsp:cNvSpPr/>
      </dsp:nvSpPr>
      <dsp:spPr>
        <a:xfrm>
          <a:off x="0" y="2590352"/>
          <a:ext cx="8496944" cy="863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fr-FR" sz="2200" b="1" kern="1200" dirty="0"/>
            <a:t>Souci de former de futurs médecins compétents </a:t>
          </a:r>
        </a:p>
        <a:p>
          <a:pPr marL="0" lvl="0" indent="0" algn="l" defTabSz="977900">
            <a:lnSpc>
              <a:spcPct val="90000"/>
            </a:lnSpc>
            <a:spcBef>
              <a:spcPct val="0"/>
            </a:spcBef>
            <a:spcAft>
              <a:spcPct val="35000"/>
            </a:spcAft>
            <a:buNone/>
          </a:pPr>
          <a:r>
            <a:rPr lang="en-US" sz="2200" b="0" kern="1200" dirty="0"/>
            <a:t>Temps </a:t>
          </a:r>
          <a:r>
            <a:rPr lang="en-US" sz="2200" b="0" kern="1200" dirty="0" err="1"/>
            <a:t>limité</a:t>
          </a:r>
          <a:endParaRPr lang="en-US" sz="2200" b="1" kern="1200" dirty="0"/>
        </a:p>
      </dsp:txBody>
      <dsp:txXfrm>
        <a:off x="0" y="2590352"/>
        <a:ext cx="8496944" cy="86345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FAD1C5-45CF-FD42-82BE-D8B6A9EC2B93}">
      <dsp:nvSpPr>
        <dsp:cNvPr id="0" name=""/>
        <dsp:cNvSpPr/>
      </dsp:nvSpPr>
      <dsp:spPr>
        <a:xfrm>
          <a:off x="3325" y="1500881"/>
          <a:ext cx="1773337" cy="88666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CA" sz="1200" kern="1200" dirty="0">
              <a:solidFill>
                <a:schemeClr val="tx1"/>
              </a:solidFill>
            </a:rPr>
            <a:t>DRS atypique</a:t>
          </a:r>
        </a:p>
      </dsp:txBody>
      <dsp:txXfrm>
        <a:off x="29295" y="1526851"/>
        <a:ext cx="1721397" cy="834728"/>
      </dsp:txXfrm>
    </dsp:sp>
    <dsp:sp modelId="{D1D42A63-B0B0-4547-B5E2-0A6A4130F8AE}">
      <dsp:nvSpPr>
        <dsp:cNvPr id="0" name=""/>
        <dsp:cNvSpPr/>
      </dsp:nvSpPr>
      <dsp:spPr>
        <a:xfrm>
          <a:off x="1776663" y="1923693"/>
          <a:ext cx="709335" cy="41044"/>
        </a:xfrm>
        <a:custGeom>
          <a:avLst/>
          <a:gdLst/>
          <a:ahLst/>
          <a:cxnLst/>
          <a:rect l="0" t="0" r="0" b="0"/>
          <a:pathLst>
            <a:path>
              <a:moveTo>
                <a:pt x="0" y="20522"/>
              </a:moveTo>
              <a:lnTo>
                <a:pt x="709335" y="2052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CA" sz="500" kern="1200"/>
        </a:p>
      </dsp:txBody>
      <dsp:txXfrm>
        <a:off x="2113597" y="1926482"/>
        <a:ext cx="35466" cy="35466"/>
      </dsp:txXfrm>
    </dsp:sp>
    <dsp:sp modelId="{5956CB04-CAF2-C343-9DC3-9C84ACAFE36E}">
      <dsp:nvSpPr>
        <dsp:cNvPr id="0" name=""/>
        <dsp:cNvSpPr/>
      </dsp:nvSpPr>
      <dsp:spPr>
        <a:xfrm>
          <a:off x="2485998" y="1500881"/>
          <a:ext cx="1773337" cy="88666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CA" sz="1200" kern="1200" dirty="0" err="1">
              <a:solidFill>
                <a:schemeClr val="tx1"/>
              </a:solidFill>
            </a:rPr>
            <a:t>Tropo</a:t>
          </a:r>
          <a:r>
            <a:rPr lang="fr-CA" sz="1200" kern="1200" dirty="0">
              <a:solidFill>
                <a:schemeClr val="tx1"/>
              </a:solidFill>
            </a:rPr>
            <a:t> et </a:t>
          </a:r>
          <a:r>
            <a:rPr lang="fr-CA" sz="1200" kern="1200" dirty="0" err="1">
              <a:solidFill>
                <a:schemeClr val="tx1"/>
              </a:solidFill>
            </a:rPr>
            <a:t>Rx</a:t>
          </a:r>
          <a:r>
            <a:rPr lang="fr-CA" sz="1200" kern="1200" dirty="0">
              <a:solidFill>
                <a:schemeClr val="tx1"/>
              </a:solidFill>
            </a:rPr>
            <a:t> pulmonaire</a:t>
          </a:r>
        </a:p>
      </dsp:txBody>
      <dsp:txXfrm>
        <a:off x="2511968" y="1526851"/>
        <a:ext cx="1721397" cy="834728"/>
      </dsp:txXfrm>
    </dsp:sp>
    <dsp:sp modelId="{A4FB9990-9A4A-D444-B386-2974083FF278}">
      <dsp:nvSpPr>
        <dsp:cNvPr id="0" name=""/>
        <dsp:cNvSpPr/>
      </dsp:nvSpPr>
      <dsp:spPr>
        <a:xfrm rot="18914727">
          <a:off x="4114562" y="1572051"/>
          <a:ext cx="998881" cy="41044"/>
        </a:xfrm>
        <a:custGeom>
          <a:avLst/>
          <a:gdLst/>
          <a:ahLst/>
          <a:cxnLst/>
          <a:rect l="0" t="0" r="0" b="0"/>
          <a:pathLst>
            <a:path>
              <a:moveTo>
                <a:pt x="0" y="20522"/>
              </a:moveTo>
              <a:lnTo>
                <a:pt x="998881" y="2052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CA" sz="500" kern="1200"/>
        </a:p>
      </dsp:txBody>
      <dsp:txXfrm>
        <a:off x="4589031" y="1567602"/>
        <a:ext cx="49944" cy="49944"/>
      </dsp:txXfrm>
    </dsp:sp>
    <dsp:sp modelId="{ACF6949D-D472-D44F-8D21-3A4BD84A30FE}">
      <dsp:nvSpPr>
        <dsp:cNvPr id="0" name=""/>
        <dsp:cNvSpPr/>
      </dsp:nvSpPr>
      <dsp:spPr>
        <a:xfrm>
          <a:off x="4968670" y="184595"/>
          <a:ext cx="1773337" cy="211267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CA" sz="1200" kern="1200" dirty="0">
              <a:solidFill>
                <a:schemeClr val="tx1"/>
              </a:solidFill>
            </a:rPr>
            <a:t>si normal: </a:t>
          </a:r>
          <a:r>
            <a:rPr lang="fr-FR" sz="1200" kern="1200" dirty="0">
              <a:solidFill>
                <a:schemeClr val="tx1"/>
              </a:solidFill>
            </a:rPr>
            <a:t>EE en externe et suivi Med Fam, contrôle des facteurs de risques à discuter avec patient, feuille sommaire à remplir</a:t>
          </a:r>
          <a:endParaRPr lang="fr-CA" sz="1200" kern="1200" dirty="0">
            <a:solidFill>
              <a:schemeClr val="tx1"/>
            </a:solidFill>
          </a:endParaRPr>
        </a:p>
      </dsp:txBody>
      <dsp:txXfrm>
        <a:off x="5020609" y="236534"/>
        <a:ext cx="1669459" cy="2008796"/>
      </dsp:txXfrm>
    </dsp:sp>
    <dsp:sp modelId="{8FA55210-02CC-2446-9D14-8D656FFAB74E}">
      <dsp:nvSpPr>
        <dsp:cNvPr id="0" name=""/>
        <dsp:cNvSpPr/>
      </dsp:nvSpPr>
      <dsp:spPr>
        <a:xfrm rot="3463079">
          <a:off x="3949940" y="2485112"/>
          <a:ext cx="1328126" cy="41044"/>
        </a:xfrm>
        <a:custGeom>
          <a:avLst/>
          <a:gdLst/>
          <a:ahLst/>
          <a:cxnLst/>
          <a:rect l="0" t="0" r="0" b="0"/>
          <a:pathLst>
            <a:path>
              <a:moveTo>
                <a:pt x="0" y="20522"/>
              </a:moveTo>
              <a:lnTo>
                <a:pt x="1328126" y="2052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CA" sz="500" kern="1200"/>
        </a:p>
      </dsp:txBody>
      <dsp:txXfrm>
        <a:off x="4580800" y="2472431"/>
        <a:ext cx="66406" cy="66406"/>
      </dsp:txXfrm>
    </dsp:sp>
    <dsp:sp modelId="{843A57EB-21F7-1247-A594-82AD82B445E7}">
      <dsp:nvSpPr>
        <dsp:cNvPr id="0" name=""/>
        <dsp:cNvSpPr/>
      </dsp:nvSpPr>
      <dsp:spPr>
        <a:xfrm>
          <a:off x="4968670" y="2430270"/>
          <a:ext cx="1773337" cy="127356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CA" sz="1200" kern="1200" dirty="0">
              <a:solidFill>
                <a:schemeClr val="tx1"/>
              </a:solidFill>
            </a:rPr>
            <a:t>si anormal: admission cardio si avant 22h, feuille de transfert à prescrire et médication à prescrire</a:t>
          </a:r>
        </a:p>
      </dsp:txBody>
      <dsp:txXfrm>
        <a:off x="5005971" y="2467571"/>
        <a:ext cx="1698735" cy="119896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102BE4-77FD-014A-A615-2893E0FB28AE}">
      <dsp:nvSpPr>
        <dsp:cNvPr id="0" name=""/>
        <dsp:cNvSpPr/>
      </dsp:nvSpPr>
      <dsp:spPr>
        <a:xfrm>
          <a:off x="0" y="1620180"/>
          <a:ext cx="9152118" cy="2160240"/>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3B765F-FDDD-D045-AA41-F1628FBACE5B}">
      <dsp:nvSpPr>
        <dsp:cNvPr id="0" name=""/>
        <dsp:cNvSpPr/>
      </dsp:nvSpPr>
      <dsp:spPr>
        <a:xfrm>
          <a:off x="2262" y="0"/>
          <a:ext cx="1317181" cy="216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ctr" defTabSz="711200">
            <a:lnSpc>
              <a:spcPct val="90000"/>
            </a:lnSpc>
            <a:spcBef>
              <a:spcPct val="0"/>
            </a:spcBef>
            <a:spcAft>
              <a:spcPct val="35000"/>
            </a:spcAft>
            <a:buNone/>
          </a:pPr>
          <a:r>
            <a:rPr lang="fr-CA" sz="1600" kern="1200" dirty="0"/>
            <a:t>SNAPP version urgence</a:t>
          </a:r>
        </a:p>
      </dsp:txBody>
      <dsp:txXfrm>
        <a:off x="2262" y="0"/>
        <a:ext cx="1317181" cy="2160240"/>
      </dsp:txXfrm>
    </dsp:sp>
    <dsp:sp modelId="{50F97F32-6C8E-A74E-B2DA-AEE50C961C11}">
      <dsp:nvSpPr>
        <dsp:cNvPr id="0" name=""/>
        <dsp:cNvSpPr/>
      </dsp:nvSpPr>
      <dsp:spPr>
        <a:xfrm>
          <a:off x="390822" y="2430270"/>
          <a:ext cx="540060" cy="54006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94FD52-3D3F-FE4F-B035-360A2056230E}">
      <dsp:nvSpPr>
        <dsp:cNvPr id="0" name=""/>
        <dsp:cNvSpPr/>
      </dsp:nvSpPr>
      <dsp:spPr>
        <a:xfrm>
          <a:off x="1385302" y="3240360"/>
          <a:ext cx="1317181" cy="216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fr-CA" sz="1600" kern="1200" dirty="0" err="1"/>
            <a:t>Dx</a:t>
          </a:r>
          <a:r>
            <a:rPr lang="fr-CA" sz="1600" kern="1200" dirty="0"/>
            <a:t>-Plan-Orientation</a:t>
          </a:r>
        </a:p>
      </dsp:txBody>
      <dsp:txXfrm>
        <a:off x="1385302" y="3240360"/>
        <a:ext cx="1317181" cy="2160240"/>
      </dsp:txXfrm>
    </dsp:sp>
    <dsp:sp modelId="{122FC8C4-9852-6840-91DF-BD30FF5CC97F}">
      <dsp:nvSpPr>
        <dsp:cNvPr id="0" name=""/>
        <dsp:cNvSpPr/>
      </dsp:nvSpPr>
      <dsp:spPr>
        <a:xfrm>
          <a:off x="1773862" y="2430270"/>
          <a:ext cx="540060" cy="54006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814B94-1101-CE4E-ADDE-29BF6C5FB23C}">
      <dsp:nvSpPr>
        <dsp:cNvPr id="0" name=""/>
        <dsp:cNvSpPr/>
      </dsp:nvSpPr>
      <dsp:spPr>
        <a:xfrm>
          <a:off x="2768342" y="0"/>
          <a:ext cx="1317181" cy="216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ctr" defTabSz="711200">
            <a:lnSpc>
              <a:spcPct val="90000"/>
            </a:lnSpc>
            <a:spcBef>
              <a:spcPct val="0"/>
            </a:spcBef>
            <a:spcAft>
              <a:spcPct val="35000"/>
            </a:spcAft>
            <a:buNone/>
          </a:pPr>
          <a:r>
            <a:rPr lang="fr-CA" sz="1600" kern="1200" dirty="0"/>
            <a:t>Leader la réanimation</a:t>
          </a:r>
        </a:p>
      </dsp:txBody>
      <dsp:txXfrm>
        <a:off x="2768342" y="0"/>
        <a:ext cx="1317181" cy="2160240"/>
      </dsp:txXfrm>
    </dsp:sp>
    <dsp:sp modelId="{CAB196A7-F618-564D-8D73-E347BD786E3F}">
      <dsp:nvSpPr>
        <dsp:cNvPr id="0" name=""/>
        <dsp:cNvSpPr/>
      </dsp:nvSpPr>
      <dsp:spPr>
        <a:xfrm>
          <a:off x="3156903" y="2430270"/>
          <a:ext cx="540060" cy="54006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296A8E-905E-2447-9BC9-6682749261F1}">
      <dsp:nvSpPr>
        <dsp:cNvPr id="0" name=""/>
        <dsp:cNvSpPr/>
      </dsp:nvSpPr>
      <dsp:spPr>
        <a:xfrm>
          <a:off x="4151382" y="3240360"/>
          <a:ext cx="1317181" cy="216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fr-CA" sz="1600" kern="1200" dirty="0"/>
            <a:t>Supervision directe</a:t>
          </a:r>
        </a:p>
      </dsp:txBody>
      <dsp:txXfrm>
        <a:off x="4151382" y="3240360"/>
        <a:ext cx="1317181" cy="2160240"/>
      </dsp:txXfrm>
    </dsp:sp>
    <dsp:sp modelId="{9D7AEEFA-4E98-534B-A46A-2DCBF762CB18}">
      <dsp:nvSpPr>
        <dsp:cNvPr id="0" name=""/>
        <dsp:cNvSpPr/>
      </dsp:nvSpPr>
      <dsp:spPr>
        <a:xfrm>
          <a:off x="4539943" y="2430270"/>
          <a:ext cx="540060" cy="54006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04BF34-F1DB-B345-9454-714C76D87B09}">
      <dsp:nvSpPr>
        <dsp:cNvPr id="0" name=""/>
        <dsp:cNvSpPr/>
      </dsp:nvSpPr>
      <dsp:spPr>
        <a:xfrm>
          <a:off x="5534422" y="0"/>
          <a:ext cx="1317181" cy="216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ctr" defTabSz="711200">
            <a:lnSpc>
              <a:spcPct val="90000"/>
            </a:lnSpc>
            <a:spcBef>
              <a:spcPct val="0"/>
            </a:spcBef>
            <a:spcAft>
              <a:spcPct val="35000"/>
            </a:spcAft>
            <a:buNone/>
          </a:pPr>
          <a:r>
            <a:rPr lang="fr-CA" sz="1600" kern="1200" dirty="0"/>
            <a:t>Supervision fantôme</a:t>
          </a:r>
        </a:p>
      </dsp:txBody>
      <dsp:txXfrm>
        <a:off x="5534422" y="0"/>
        <a:ext cx="1317181" cy="2160240"/>
      </dsp:txXfrm>
    </dsp:sp>
    <dsp:sp modelId="{F8A315D5-65FE-FC47-8C2D-6DCD61DA4396}">
      <dsp:nvSpPr>
        <dsp:cNvPr id="0" name=""/>
        <dsp:cNvSpPr/>
      </dsp:nvSpPr>
      <dsp:spPr>
        <a:xfrm>
          <a:off x="5922983" y="2430270"/>
          <a:ext cx="540060" cy="54006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5B482D-08AC-B24E-B6F5-9869580417B9}">
      <dsp:nvSpPr>
        <dsp:cNvPr id="0" name=""/>
        <dsp:cNvSpPr/>
      </dsp:nvSpPr>
      <dsp:spPr>
        <a:xfrm>
          <a:off x="6917462" y="3240360"/>
          <a:ext cx="1317181" cy="216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fr-CA" sz="1600" kern="1200" dirty="0" err="1"/>
            <a:t>Sink</a:t>
          </a:r>
          <a:r>
            <a:rPr lang="fr-CA" sz="1600" kern="1200" dirty="0"/>
            <a:t> or </a:t>
          </a:r>
          <a:r>
            <a:rPr lang="fr-CA" sz="1600" kern="1200" dirty="0" err="1"/>
            <a:t>swim</a:t>
          </a:r>
          <a:endParaRPr lang="fr-CA" sz="1600" kern="1200" dirty="0"/>
        </a:p>
      </dsp:txBody>
      <dsp:txXfrm>
        <a:off x="6917462" y="3240360"/>
        <a:ext cx="1317181" cy="2160240"/>
      </dsp:txXfrm>
    </dsp:sp>
    <dsp:sp modelId="{6C2E9D97-5DFB-CC42-ABC7-A3CEB9383D9E}">
      <dsp:nvSpPr>
        <dsp:cNvPr id="0" name=""/>
        <dsp:cNvSpPr/>
      </dsp:nvSpPr>
      <dsp:spPr>
        <a:xfrm>
          <a:off x="7306023" y="2430270"/>
          <a:ext cx="540060" cy="54006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102BE4-77FD-014A-A615-2893E0FB28AE}">
      <dsp:nvSpPr>
        <dsp:cNvPr id="0" name=""/>
        <dsp:cNvSpPr/>
      </dsp:nvSpPr>
      <dsp:spPr>
        <a:xfrm>
          <a:off x="0" y="1620180"/>
          <a:ext cx="9152118" cy="2160240"/>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3B765F-FDDD-D045-AA41-F1628FBACE5B}">
      <dsp:nvSpPr>
        <dsp:cNvPr id="0" name=""/>
        <dsp:cNvSpPr/>
      </dsp:nvSpPr>
      <dsp:spPr>
        <a:xfrm>
          <a:off x="2262" y="0"/>
          <a:ext cx="1317181" cy="216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ctr" defTabSz="711200">
            <a:lnSpc>
              <a:spcPct val="90000"/>
            </a:lnSpc>
            <a:spcBef>
              <a:spcPct val="0"/>
            </a:spcBef>
            <a:spcAft>
              <a:spcPct val="35000"/>
            </a:spcAft>
            <a:buNone/>
          </a:pPr>
          <a:r>
            <a:rPr lang="fr-CA" sz="1600" kern="1200" dirty="0"/>
            <a:t>SNAPP version urgence</a:t>
          </a:r>
        </a:p>
      </dsp:txBody>
      <dsp:txXfrm>
        <a:off x="2262" y="0"/>
        <a:ext cx="1317181" cy="2160240"/>
      </dsp:txXfrm>
    </dsp:sp>
    <dsp:sp modelId="{50F97F32-6C8E-A74E-B2DA-AEE50C961C11}">
      <dsp:nvSpPr>
        <dsp:cNvPr id="0" name=""/>
        <dsp:cNvSpPr/>
      </dsp:nvSpPr>
      <dsp:spPr>
        <a:xfrm>
          <a:off x="390822" y="2430270"/>
          <a:ext cx="540060" cy="54006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94FD52-3D3F-FE4F-B035-360A2056230E}">
      <dsp:nvSpPr>
        <dsp:cNvPr id="0" name=""/>
        <dsp:cNvSpPr/>
      </dsp:nvSpPr>
      <dsp:spPr>
        <a:xfrm>
          <a:off x="1385302" y="3240360"/>
          <a:ext cx="1317181" cy="216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fr-CA" sz="1600" kern="1200" dirty="0" err="1"/>
            <a:t>Dx</a:t>
          </a:r>
          <a:r>
            <a:rPr lang="fr-CA" sz="1600" kern="1200" dirty="0"/>
            <a:t>-Plan-Orientation</a:t>
          </a:r>
        </a:p>
      </dsp:txBody>
      <dsp:txXfrm>
        <a:off x="1385302" y="3240360"/>
        <a:ext cx="1317181" cy="2160240"/>
      </dsp:txXfrm>
    </dsp:sp>
    <dsp:sp modelId="{122FC8C4-9852-6840-91DF-BD30FF5CC97F}">
      <dsp:nvSpPr>
        <dsp:cNvPr id="0" name=""/>
        <dsp:cNvSpPr/>
      </dsp:nvSpPr>
      <dsp:spPr>
        <a:xfrm>
          <a:off x="1773862" y="2430270"/>
          <a:ext cx="540060" cy="54006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814B94-1101-CE4E-ADDE-29BF6C5FB23C}">
      <dsp:nvSpPr>
        <dsp:cNvPr id="0" name=""/>
        <dsp:cNvSpPr/>
      </dsp:nvSpPr>
      <dsp:spPr>
        <a:xfrm>
          <a:off x="2768342" y="0"/>
          <a:ext cx="1317181" cy="216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ctr" defTabSz="711200">
            <a:lnSpc>
              <a:spcPct val="90000"/>
            </a:lnSpc>
            <a:spcBef>
              <a:spcPct val="0"/>
            </a:spcBef>
            <a:spcAft>
              <a:spcPct val="35000"/>
            </a:spcAft>
            <a:buNone/>
          </a:pPr>
          <a:r>
            <a:rPr lang="fr-CA" sz="1600" kern="1200" dirty="0"/>
            <a:t>Leader la réanimation</a:t>
          </a:r>
        </a:p>
      </dsp:txBody>
      <dsp:txXfrm>
        <a:off x="2768342" y="0"/>
        <a:ext cx="1317181" cy="2160240"/>
      </dsp:txXfrm>
    </dsp:sp>
    <dsp:sp modelId="{CAB196A7-F618-564D-8D73-E347BD786E3F}">
      <dsp:nvSpPr>
        <dsp:cNvPr id="0" name=""/>
        <dsp:cNvSpPr/>
      </dsp:nvSpPr>
      <dsp:spPr>
        <a:xfrm>
          <a:off x="3156903" y="2430270"/>
          <a:ext cx="540060" cy="54006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296A8E-905E-2447-9BC9-6682749261F1}">
      <dsp:nvSpPr>
        <dsp:cNvPr id="0" name=""/>
        <dsp:cNvSpPr/>
      </dsp:nvSpPr>
      <dsp:spPr>
        <a:xfrm>
          <a:off x="4151382" y="3240360"/>
          <a:ext cx="1317181" cy="216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fr-CA" sz="1600" kern="1200" dirty="0"/>
            <a:t>Supervision directe</a:t>
          </a:r>
        </a:p>
      </dsp:txBody>
      <dsp:txXfrm>
        <a:off x="4151382" y="3240360"/>
        <a:ext cx="1317181" cy="2160240"/>
      </dsp:txXfrm>
    </dsp:sp>
    <dsp:sp modelId="{9D7AEEFA-4E98-534B-A46A-2DCBF762CB18}">
      <dsp:nvSpPr>
        <dsp:cNvPr id="0" name=""/>
        <dsp:cNvSpPr/>
      </dsp:nvSpPr>
      <dsp:spPr>
        <a:xfrm>
          <a:off x="4539943" y="2430270"/>
          <a:ext cx="540060" cy="54006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04BF34-F1DB-B345-9454-714C76D87B09}">
      <dsp:nvSpPr>
        <dsp:cNvPr id="0" name=""/>
        <dsp:cNvSpPr/>
      </dsp:nvSpPr>
      <dsp:spPr>
        <a:xfrm>
          <a:off x="5534422" y="0"/>
          <a:ext cx="1317181" cy="216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ctr" defTabSz="711200">
            <a:lnSpc>
              <a:spcPct val="90000"/>
            </a:lnSpc>
            <a:spcBef>
              <a:spcPct val="0"/>
            </a:spcBef>
            <a:spcAft>
              <a:spcPct val="35000"/>
            </a:spcAft>
            <a:buNone/>
          </a:pPr>
          <a:r>
            <a:rPr lang="fr-CA" sz="1600" kern="1200" dirty="0"/>
            <a:t>Supervision fantôme</a:t>
          </a:r>
        </a:p>
      </dsp:txBody>
      <dsp:txXfrm>
        <a:off x="5534422" y="0"/>
        <a:ext cx="1317181" cy="2160240"/>
      </dsp:txXfrm>
    </dsp:sp>
    <dsp:sp modelId="{F8A315D5-65FE-FC47-8C2D-6DCD61DA4396}">
      <dsp:nvSpPr>
        <dsp:cNvPr id="0" name=""/>
        <dsp:cNvSpPr/>
      </dsp:nvSpPr>
      <dsp:spPr>
        <a:xfrm>
          <a:off x="5922983" y="2430270"/>
          <a:ext cx="540060" cy="54006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5B482D-08AC-B24E-B6F5-9869580417B9}">
      <dsp:nvSpPr>
        <dsp:cNvPr id="0" name=""/>
        <dsp:cNvSpPr/>
      </dsp:nvSpPr>
      <dsp:spPr>
        <a:xfrm>
          <a:off x="6917462" y="3240360"/>
          <a:ext cx="1317181" cy="216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fr-CA" sz="1600" kern="1200" dirty="0" err="1"/>
            <a:t>Sink</a:t>
          </a:r>
          <a:r>
            <a:rPr lang="fr-CA" sz="1600" kern="1200" dirty="0"/>
            <a:t> or </a:t>
          </a:r>
          <a:r>
            <a:rPr lang="fr-CA" sz="1600" kern="1200" dirty="0" err="1"/>
            <a:t>swim</a:t>
          </a:r>
          <a:endParaRPr lang="fr-CA" sz="1600" kern="1200" dirty="0"/>
        </a:p>
      </dsp:txBody>
      <dsp:txXfrm>
        <a:off x="6917462" y="3240360"/>
        <a:ext cx="1317181" cy="2160240"/>
      </dsp:txXfrm>
    </dsp:sp>
    <dsp:sp modelId="{6C2E9D97-5DFB-CC42-ABC7-A3CEB9383D9E}">
      <dsp:nvSpPr>
        <dsp:cNvPr id="0" name=""/>
        <dsp:cNvSpPr/>
      </dsp:nvSpPr>
      <dsp:spPr>
        <a:xfrm>
          <a:off x="7306023" y="2430270"/>
          <a:ext cx="540060" cy="54006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D85E90-9B7E-E14C-B3C5-D550911E712D}">
      <dsp:nvSpPr>
        <dsp:cNvPr id="0" name=""/>
        <dsp:cNvSpPr/>
      </dsp:nvSpPr>
      <dsp:spPr>
        <a:xfrm>
          <a:off x="0" y="1580"/>
          <a:ext cx="8208912" cy="0"/>
        </a:xfrm>
        <a:prstGeom prst="lin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F201A8C2-08C0-514B-A9B2-CE74697ECF2B}">
      <dsp:nvSpPr>
        <dsp:cNvPr id="0" name=""/>
        <dsp:cNvSpPr/>
      </dsp:nvSpPr>
      <dsp:spPr>
        <a:xfrm>
          <a:off x="0" y="1580"/>
          <a:ext cx="8208912" cy="1077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fr-FR" sz="2200" kern="1200" dirty="0"/>
            <a:t>Il est difficile d’être un superviseur à la salle l’urgence/</a:t>
          </a:r>
          <a:r>
            <a:rPr lang="fr-FR" sz="2200" kern="1200" dirty="0" err="1"/>
            <a:t>hospit</a:t>
          </a:r>
          <a:r>
            <a:rPr lang="fr-FR" sz="2200" kern="1200" dirty="0"/>
            <a:t>: la conciliation des rôles d’enseignant, protecteur du patient et d’évaluation est un défi!</a:t>
          </a:r>
          <a:endParaRPr lang="en-US" sz="2200" kern="1200" dirty="0"/>
        </a:p>
      </dsp:txBody>
      <dsp:txXfrm>
        <a:off x="0" y="1580"/>
        <a:ext cx="8208912" cy="1077693"/>
      </dsp:txXfrm>
    </dsp:sp>
    <dsp:sp modelId="{51C879B9-A7B7-5044-ADBD-0667EA820994}">
      <dsp:nvSpPr>
        <dsp:cNvPr id="0" name=""/>
        <dsp:cNvSpPr/>
      </dsp:nvSpPr>
      <dsp:spPr>
        <a:xfrm>
          <a:off x="0" y="1079273"/>
          <a:ext cx="8208912" cy="0"/>
        </a:xfrm>
        <a:prstGeom prst="lin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14A03C09-014C-C445-8D3A-32F4AC60091C}">
      <dsp:nvSpPr>
        <dsp:cNvPr id="0" name=""/>
        <dsp:cNvSpPr/>
      </dsp:nvSpPr>
      <dsp:spPr>
        <a:xfrm>
          <a:off x="0" y="1079273"/>
          <a:ext cx="8208912" cy="1077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fr-FR" sz="2200" kern="1200" dirty="0"/>
            <a:t>Il est utile de se connaître comme type de superviseur et d’adapter nos stratégies en conséquence pour rester confortable dans notre rôle</a:t>
          </a:r>
          <a:endParaRPr lang="en-US" sz="2200" kern="1200" dirty="0"/>
        </a:p>
      </dsp:txBody>
      <dsp:txXfrm>
        <a:off x="0" y="1079273"/>
        <a:ext cx="8208912" cy="1077693"/>
      </dsp:txXfrm>
    </dsp:sp>
    <dsp:sp modelId="{B5235A3A-AB57-B945-91FE-7E5931B6F5F6}">
      <dsp:nvSpPr>
        <dsp:cNvPr id="0" name=""/>
        <dsp:cNvSpPr/>
      </dsp:nvSpPr>
      <dsp:spPr>
        <a:xfrm>
          <a:off x="0" y="2156967"/>
          <a:ext cx="8208912" cy="0"/>
        </a:xfrm>
        <a:prstGeom prst="lin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5F6C70D4-32F4-5548-AF5B-ADD1492686AC}">
      <dsp:nvSpPr>
        <dsp:cNvPr id="0" name=""/>
        <dsp:cNvSpPr/>
      </dsp:nvSpPr>
      <dsp:spPr>
        <a:xfrm>
          <a:off x="0" y="2156967"/>
          <a:ext cx="8208912" cy="1077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fr-FR" sz="2200" kern="1200" dirty="0"/>
            <a:t>Tenter une nouvelle stratégie de supervision à votre prochaine journée de supervision!</a:t>
          </a:r>
          <a:endParaRPr lang="en-US" sz="2200" kern="1200" dirty="0"/>
        </a:p>
      </dsp:txBody>
      <dsp:txXfrm>
        <a:off x="0" y="2156967"/>
        <a:ext cx="8208912" cy="107769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89377B-86C2-4CE5-9171-C3A3CE9A9661}">
      <dsp:nvSpPr>
        <dsp:cNvPr id="0" name=""/>
        <dsp:cNvSpPr/>
      </dsp:nvSpPr>
      <dsp:spPr>
        <a:xfrm>
          <a:off x="0" y="257900"/>
          <a:ext cx="5829300" cy="1324867"/>
        </a:xfrm>
        <a:prstGeom prst="roundRect">
          <a:avLst/>
        </a:prstGeom>
        <a:solidFill>
          <a:schemeClr val="accent1"/>
        </a:solidFill>
        <a:ln>
          <a:noFill/>
        </a:ln>
        <a:effectLst/>
        <a:scene3d>
          <a:camera prst="orthographicFront"/>
          <a:lightRig rig="flat" dir="t"/>
        </a:scene3d>
        <a:sp3d prstMaterial="dkEdge"/>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rtl="0">
            <a:lnSpc>
              <a:spcPct val="100000"/>
            </a:lnSpc>
            <a:spcBef>
              <a:spcPct val="0"/>
            </a:spcBef>
            <a:spcAft>
              <a:spcPct val="35000"/>
            </a:spcAft>
            <a:buNone/>
          </a:pPr>
          <a:r>
            <a:rPr lang="fr-CA" sz="2400" kern="1200" dirty="0">
              <a:solidFill>
                <a:srgbClr val="FFFFFF"/>
              </a:solidFill>
              <a:latin typeface="+mj-lt"/>
            </a:rPr>
            <a:t>L’évaluation est faite dans un but </a:t>
          </a:r>
          <a:r>
            <a:rPr lang="fr-CA" sz="2400" b="1" kern="1200" dirty="0">
              <a:solidFill>
                <a:srgbClr val="FFFFFF"/>
              </a:solidFill>
              <a:latin typeface="+mj-lt"/>
            </a:rPr>
            <a:t>d’amélioration.</a:t>
          </a:r>
          <a:r>
            <a:rPr lang="fr-CA" sz="2400" kern="1200" dirty="0">
              <a:solidFill>
                <a:srgbClr val="FFFFFF"/>
              </a:solidFill>
              <a:latin typeface="+mj-lt"/>
            </a:rPr>
            <a:t> </a:t>
          </a:r>
          <a:br>
            <a:rPr lang="fr-CA" sz="2400" kern="1200" dirty="0">
              <a:solidFill>
                <a:srgbClr val="FFFFFF"/>
              </a:solidFill>
              <a:latin typeface="+mj-lt"/>
            </a:rPr>
          </a:br>
          <a:r>
            <a:rPr lang="fr-CA" sz="2400" kern="1200" dirty="0">
              <a:solidFill>
                <a:srgbClr val="FFFFFF"/>
              </a:solidFill>
              <a:latin typeface="+mj-lt"/>
            </a:rPr>
            <a:t>Merci pour vos commentaires!</a:t>
          </a:r>
        </a:p>
      </dsp:txBody>
      <dsp:txXfrm>
        <a:off x="64675" y="322575"/>
        <a:ext cx="5699950" cy="11955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D3A3BD-14AB-244B-B022-E60EFF1BD325}">
      <dsp:nvSpPr>
        <dsp:cNvPr id="0" name=""/>
        <dsp:cNvSpPr/>
      </dsp:nvSpPr>
      <dsp:spPr>
        <a:xfrm>
          <a:off x="1564290" y="0"/>
          <a:ext cx="4643818" cy="4643818"/>
        </a:xfrm>
        <a:prstGeom prst="diamond">
          <a:avLst/>
        </a:prstGeom>
        <a:solidFill>
          <a:schemeClr val="accent1">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B7CD082C-6EAB-8E4E-A740-125E053E73B7}">
      <dsp:nvSpPr>
        <dsp:cNvPr id="0" name=""/>
        <dsp:cNvSpPr/>
      </dsp:nvSpPr>
      <dsp:spPr>
        <a:xfrm>
          <a:off x="2005453" y="441162"/>
          <a:ext cx="1811089" cy="1811089"/>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1" kern="1200"/>
            <a:t>Hx et E/P sont faits en contexte aigu réel</a:t>
          </a:r>
          <a:endParaRPr lang="fr-CA" sz="1600" b="1" kern="1200" dirty="0"/>
        </a:p>
      </dsp:txBody>
      <dsp:txXfrm>
        <a:off x="2093863" y="529572"/>
        <a:ext cx="1634269" cy="1634269"/>
      </dsp:txXfrm>
    </dsp:sp>
    <dsp:sp modelId="{4D45D71C-9277-4549-B361-83184BA7CE48}">
      <dsp:nvSpPr>
        <dsp:cNvPr id="0" name=""/>
        <dsp:cNvSpPr/>
      </dsp:nvSpPr>
      <dsp:spPr>
        <a:xfrm>
          <a:off x="3955857" y="441162"/>
          <a:ext cx="1811089" cy="1811089"/>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1" kern="1200" dirty="0"/>
            <a:t>Les pathologies sont indifférenciées</a:t>
          </a:r>
          <a:endParaRPr lang="fr-CA" sz="1600" b="1" kern="1200" dirty="0"/>
        </a:p>
      </dsp:txBody>
      <dsp:txXfrm>
        <a:off x="4044267" y="529572"/>
        <a:ext cx="1634269" cy="1634269"/>
      </dsp:txXfrm>
    </dsp:sp>
    <dsp:sp modelId="{358D2FCB-858F-A14C-BA72-72B0BE591A9B}">
      <dsp:nvSpPr>
        <dsp:cNvPr id="0" name=""/>
        <dsp:cNvSpPr/>
      </dsp:nvSpPr>
      <dsp:spPr>
        <a:xfrm>
          <a:off x="2005453" y="2391566"/>
          <a:ext cx="1811089" cy="1811089"/>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1" kern="1200"/>
            <a:t>L’étudiant est le premier contact avec le patient</a:t>
          </a:r>
          <a:endParaRPr lang="fr-CA" sz="1600" b="1" kern="1200" dirty="0"/>
        </a:p>
      </dsp:txBody>
      <dsp:txXfrm>
        <a:off x="2093863" y="2479976"/>
        <a:ext cx="1634269" cy="1634269"/>
      </dsp:txXfrm>
    </dsp:sp>
    <dsp:sp modelId="{2D494ACC-D7E6-3046-BF79-366F4B709ED0}">
      <dsp:nvSpPr>
        <dsp:cNvPr id="0" name=""/>
        <dsp:cNvSpPr/>
      </dsp:nvSpPr>
      <dsp:spPr>
        <a:xfrm>
          <a:off x="3955857" y="2391566"/>
          <a:ext cx="1811089" cy="1811089"/>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1" kern="1200" dirty="0"/>
            <a:t>Les cas évoluent à l’intérieur du séjour</a:t>
          </a:r>
          <a:endParaRPr lang="fr-CA" sz="1600" b="1" kern="1200" dirty="0"/>
        </a:p>
      </dsp:txBody>
      <dsp:txXfrm>
        <a:off x="4044267" y="2479976"/>
        <a:ext cx="1634269" cy="16342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5711EF-A797-7946-805F-02A218260147}">
      <dsp:nvSpPr>
        <dsp:cNvPr id="0" name=""/>
        <dsp:cNvSpPr/>
      </dsp:nvSpPr>
      <dsp:spPr>
        <a:xfrm rot="5418262">
          <a:off x="3079213" y="1664004"/>
          <a:ext cx="1564104" cy="0"/>
        </a:xfrm>
        <a:custGeom>
          <a:avLst/>
          <a:gdLst/>
          <a:ahLst/>
          <a:cxnLst/>
          <a:rect l="0" t="0" r="0" b="0"/>
          <a:pathLst>
            <a:path>
              <a:moveTo>
                <a:pt x="0" y="0"/>
              </a:moveTo>
              <a:lnTo>
                <a:pt x="1564104" y="0"/>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179E315-592F-6149-B0B5-91DA246404CE}">
      <dsp:nvSpPr>
        <dsp:cNvPr id="0" name=""/>
        <dsp:cNvSpPr/>
      </dsp:nvSpPr>
      <dsp:spPr>
        <a:xfrm rot="1752020">
          <a:off x="4371688" y="1213778"/>
          <a:ext cx="1360277" cy="0"/>
        </a:xfrm>
        <a:custGeom>
          <a:avLst/>
          <a:gdLst/>
          <a:ahLst/>
          <a:cxnLst/>
          <a:rect l="0" t="0" r="0" b="0"/>
          <a:pathLst>
            <a:path>
              <a:moveTo>
                <a:pt x="0" y="0"/>
              </a:moveTo>
              <a:lnTo>
                <a:pt x="1360277" y="0"/>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D7A4677-B65F-4B47-9C67-4E759168E215}">
      <dsp:nvSpPr>
        <dsp:cNvPr id="0" name=""/>
        <dsp:cNvSpPr/>
      </dsp:nvSpPr>
      <dsp:spPr>
        <a:xfrm rot="9004021">
          <a:off x="2150978" y="1187405"/>
          <a:ext cx="1224250" cy="0"/>
        </a:xfrm>
        <a:custGeom>
          <a:avLst/>
          <a:gdLst/>
          <a:ahLst/>
          <a:cxnLst/>
          <a:rect l="0" t="0" r="0" b="0"/>
          <a:pathLst>
            <a:path>
              <a:moveTo>
                <a:pt x="0" y="0"/>
              </a:moveTo>
              <a:lnTo>
                <a:pt x="1224250" y="0"/>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52B6705-9719-7B46-87FB-E689255797B8}">
      <dsp:nvSpPr>
        <dsp:cNvPr id="0" name=""/>
        <dsp:cNvSpPr/>
      </dsp:nvSpPr>
      <dsp:spPr>
        <a:xfrm>
          <a:off x="2314750" y="221417"/>
          <a:ext cx="3104848" cy="660545"/>
        </a:xfrm>
        <a:prstGeom prst="roundRect">
          <a:avLst/>
        </a:prstGeom>
        <a:solidFill>
          <a:schemeClr val="accent1">
            <a:lumMod val="5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1111250">
            <a:lnSpc>
              <a:spcPct val="90000"/>
            </a:lnSpc>
            <a:spcBef>
              <a:spcPct val="0"/>
            </a:spcBef>
            <a:spcAft>
              <a:spcPct val="35000"/>
            </a:spcAft>
            <a:buNone/>
          </a:pPr>
          <a:r>
            <a:rPr lang="fr-FR" sz="2500" b="1" kern="1200" cap="none" spc="50" dirty="0">
              <a:ln w="0"/>
              <a:solidFill>
                <a:schemeClr val="bg1"/>
              </a:solidFill>
              <a:effectLst>
                <a:innerShdw blurRad="63500" dist="50800" dir="13500000">
                  <a:srgbClr val="000000">
                    <a:alpha val="50000"/>
                  </a:srgbClr>
                </a:innerShdw>
              </a:effectLst>
            </a:rPr>
            <a:t>Faute du résident</a:t>
          </a:r>
        </a:p>
      </dsp:txBody>
      <dsp:txXfrm>
        <a:off x="2346995" y="253662"/>
        <a:ext cx="3040358" cy="596055"/>
      </dsp:txXfrm>
    </dsp:sp>
    <dsp:sp modelId="{7662BF67-5F6E-BF4C-B1A8-04EE070E5F6D}">
      <dsp:nvSpPr>
        <dsp:cNvPr id="0" name=""/>
        <dsp:cNvSpPr/>
      </dsp:nvSpPr>
      <dsp:spPr>
        <a:xfrm>
          <a:off x="0" y="1492847"/>
          <a:ext cx="3038132" cy="821728"/>
        </a:xfrm>
        <a:prstGeom prst="roundRect">
          <a:avLst/>
        </a:prstGeom>
        <a:solidFill>
          <a:schemeClr val="tx2">
            <a:lumMod val="60000"/>
            <a:lumOff val="4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fr-FR" sz="2400" b="0" kern="1200" cap="none" spc="0">
              <a:ln w="0"/>
              <a:solidFill>
                <a:schemeClr val="tx1"/>
              </a:solidFill>
              <a:effectLst>
                <a:outerShdw blurRad="38100" dist="19050" dir="2700000" algn="tl" rotWithShape="0">
                  <a:schemeClr val="dk1">
                    <a:alpha val="40000"/>
                  </a:schemeClr>
                </a:outerShdw>
              </a:effectLst>
            </a:rPr>
            <a:t>Responsabilité du médecin-patron</a:t>
          </a:r>
          <a:endParaRPr lang="fr-FR" sz="2400" b="0" kern="1200" cap="none" spc="0" dirty="0">
            <a:ln w="0"/>
            <a:solidFill>
              <a:schemeClr val="tx1"/>
            </a:solidFill>
            <a:effectLst>
              <a:outerShdw blurRad="38100" dist="19050" dir="2700000" algn="tl" rotWithShape="0">
                <a:schemeClr val="dk1">
                  <a:alpha val="40000"/>
                </a:schemeClr>
              </a:outerShdw>
            </a:effectLst>
          </a:endParaRPr>
        </a:p>
      </dsp:txBody>
      <dsp:txXfrm>
        <a:off x="40113" y="1532960"/>
        <a:ext cx="2957906" cy="741502"/>
      </dsp:txXfrm>
    </dsp:sp>
    <dsp:sp modelId="{FE076A09-46DB-C241-A2E4-4E2081CC9FBF}">
      <dsp:nvSpPr>
        <dsp:cNvPr id="0" name=""/>
        <dsp:cNvSpPr/>
      </dsp:nvSpPr>
      <dsp:spPr>
        <a:xfrm>
          <a:off x="4719397" y="1545594"/>
          <a:ext cx="3017297" cy="651118"/>
        </a:xfrm>
        <a:prstGeom prst="roundRect">
          <a:avLst/>
        </a:prstGeom>
        <a:solidFill>
          <a:schemeClr val="tx2">
            <a:lumMod val="60000"/>
            <a:lumOff val="4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fr-FR" sz="2400" b="0" kern="1200" cap="none" spc="0">
              <a:ln w="0"/>
              <a:solidFill>
                <a:schemeClr val="tx1"/>
              </a:solidFill>
              <a:effectLst>
                <a:outerShdw blurRad="38100" dist="19050" dir="2700000" algn="tl" rotWithShape="0">
                  <a:schemeClr val="dk1">
                    <a:alpha val="40000"/>
                  </a:schemeClr>
                </a:outerShdw>
              </a:effectLst>
            </a:rPr>
            <a:t>Responsabilité de l'hôpital</a:t>
          </a:r>
          <a:endParaRPr lang="fr-FR" sz="2400" b="0" kern="1200" cap="none" spc="0" dirty="0">
            <a:ln w="0"/>
            <a:solidFill>
              <a:schemeClr val="tx1"/>
            </a:solidFill>
            <a:effectLst>
              <a:outerShdw blurRad="38100" dist="19050" dir="2700000" algn="tl" rotWithShape="0">
                <a:schemeClr val="dk1">
                  <a:alpha val="40000"/>
                </a:schemeClr>
              </a:outerShdw>
            </a:effectLst>
          </a:endParaRPr>
        </a:p>
      </dsp:txBody>
      <dsp:txXfrm>
        <a:off x="4751182" y="1577379"/>
        <a:ext cx="2953727" cy="587548"/>
      </dsp:txXfrm>
    </dsp:sp>
    <dsp:sp modelId="{1DCBEB0F-4A7E-2845-A00D-442EC587DD57}">
      <dsp:nvSpPr>
        <dsp:cNvPr id="0" name=""/>
        <dsp:cNvSpPr/>
      </dsp:nvSpPr>
      <dsp:spPr>
        <a:xfrm>
          <a:off x="2266885" y="2446045"/>
          <a:ext cx="3176653" cy="715064"/>
        </a:xfrm>
        <a:prstGeom prst="roundRect">
          <a:avLst/>
        </a:prstGeom>
        <a:solidFill>
          <a:schemeClr val="accent6"/>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6040" tIns="66040" rIns="66040" bIns="66040" numCol="1" spcCol="1270" anchor="ctr" anchorCtr="0">
          <a:noAutofit/>
        </a:bodyPr>
        <a:lstStyle/>
        <a:p>
          <a:pPr marL="0" lvl="0" indent="0" algn="ctr" defTabSz="1155700">
            <a:lnSpc>
              <a:spcPct val="90000"/>
            </a:lnSpc>
            <a:spcBef>
              <a:spcPct val="0"/>
            </a:spcBef>
            <a:spcAft>
              <a:spcPct val="35000"/>
            </a:spcAft>
            <a:buNone/>
          </a:pPr>
          <a:r>
            <a:rPr lang="fr-FR" sz="2600" b="0" kern="1200" cap="none" spc="0">
              <a:ln w="0"/>
              <a:solidFill>
                <a:schemeClr val="tx1"/>
              </a:solidFill>
              <a:effectLst>
                <a:outerShdw blurRad="38100" dist="19050" dir="2700000" algn="tl" rotWithShape="0">
                  <a:schemeClr val="dk1">
                    <a:alpha val="40000"/>
                  </a:schemeClr>
                </a:outerShdw>
              </a:effectLst>
            </a:rPr>
            <a:t>Contexte de l’acte?</a:t>
          </a:r>
          <a:endParaRPr lang="fr-FR" sz="2600" b="0" kern="1200" cap="none" spc="0" dirty="0">
            <a:ln w="0"/>
            <a:solidFill>
              <a:schemeClr val="tx1"/>
            </a:solidFill>
            <a:effectLst>
              <a:outerShdw blurRad="38100" dist="19050" dir="2700000" algn="tl" rotWithShape="0">
                <a:schemeClr val="dk1">
                  <a:alpha val="40000"/>
                </a:schemeClr>
              </a:outerShdw>
            </a:effectLst>
          </a:endParaRPr>
        </a:p>
      </dsp:txBody>
      <dsp:txXfrm>
        <a:off x="2301792" y="2480952"/>
        <a:ext cx="3106839" cy="645250"/>
      </dsp:txXfrm>
    </dsp:sp>
    <dsp:sp modelId="{A950ACF0-16D7-D142-BC64-B7B69EBCAFF2}">
      <dsp:nvSpPr>
        <dsp:cNvPr id="0" name=""/>
        <dsp:cNvSpPr/>
      </dsp:nvSpPr>
      <dsp:spPr>
        <a:xfrm rot="1218650">
          <a:off x="4800349" y="3277431"/>
          <a:ext cx="670221" cy="0"/>
        </a:xfrm>
        <a:custGeom>
          <a:avLst/>
          <a:gdLst/>
          <a:ahLst/>
          <a:cxnLst/>
          <a:rect l="0" t="0" r="0" b="0"/>
          <a:pathLst>
            <a:path>
              <a:moveTo>
                <a:pt x="0" y="0"/>
              </a:moveTo>
              <a:lnTo>
                <a:pt x="670221" y="0"/>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66E1AE0-4F32-D04F-9634-E861359A27D0}">
      <dsp:nvSpPr>
        <dsp:cNvPr id="0" name=""/>
        <dsp:cNvSpPr/>
      </dsp:nvSpPr>
      <dsp:spPr>
        <a:xfrm>
          <a:off x="5449734" y="3325270"/>
          <a:ext cx="2051199" cy="896167"/>
        </a:xfrm>
        <a:prstGeom prst="roundRect">
          <a:avLst/>
        </a:prstGeom>
        <a:solidFill>
          <a:schemeClr val="tx2">
            <a:lumMod val="60000"/>
            <a:lumOff val="4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8420" tIns="58420" rIns="58420" bIns="58420" numCol="1" spcCol="1270" anchor="ctr" anchorCtr="0">
          <a:noAutofit/>
        </a:bodyPr>
        <a:lstStyle/>
        <a:p>
          <a:pPr marL="0" lvl="0" indent="0" algn="ctr" defTabSz="1022350">
            <a:lnSpc>
              <a:spcPct val="90000"/>
            </a:lnSpc>
            <a:spcBef>
              <a:spcPct val="0"/>
            </a:spcBef>
            <a:spcAft>
              <a:spcPct val="35000"/>
            </a:spcAft>
            <a:buNone/>
          </a:pPr>
          <a:r>
            <a:rPr lang="fr-FR" sz="2300" b="0" kern="1200" cap="none" spc="0">
              <a:ln w="0"/>
              <a:solidFill>
                <a:schemeClr val="tx1"/>
              </a:solidFill>
              <a:effectLst>
                <a:outerShdw blurRad="38100" dist="19050" dir="2700000" algn="tl" rotWithShape="0">
                  <a:schemeClr val="dk1">
                    <a:alpha val="40000"/>
                  </a:schemeClr>
                </a:outerShdw>
              </a:effectLst>
            </a:rPr>
            <a:t>Hospitalier?</a:t>
          </a:r>
          <a:endParaRPr lang="fr-FR" sz="2300" b="0" kern="1200" cap="none" spc="0" dirty="0">
            <a:ln w="0"/>
            <a:solidFill>
              <a:schemeClr val="tx1"/>
            </a:solidFill>
            <a:effectLst>
              <a:outerShdw blurRad="38100" dist="19050" dir="2700000" algn="tl" rotWithShape="0">
                <a:schemeClr val="dk1">
                  <a:alpha val="40000"/>
                </a:schemeClr>
              </a:outerShdw>
            </a:effectLst>
          </a:endParaRPr>
        </a:p>
      </dsp:txBody>
      <dsp:txXfrm>
        <a:off x="5493481" y="3369017"/>
        <a:ext cx="1963705" cy="808673"/>
      </dsp:txXfrm>
    </dsp:sp>
    <dsp:sp modelId="{0E5599ED-7CF0-2B44-84EF-11D57A060899}">
      <dsp:nvSpPr>
        <dsp:cNvPr id="0" name=""/>
        <dsp:cNvSpPr/>
      </dsp:nvSpPr>
      <dsp:spPr>
        <a:xfrm rot="9356202">
          <a:off x="2553629" y="3267876"/>
          <a:ext cx="523689" cy="0"/>
        </a:xfrm>
        <a:custGeom>
          <a:avLst/>
          <a:gdLst/>
          <a:ahLst/>
          <a:cxnLst/>
          <a:rect l="0" t="0" r="0" b="0"/>
          <a:pathLst>
            <a:path>
              <a:moveTo>
                <a:pt x="0" y="0"/>
              </a:moveTo>
              <a:lnTo>
                <a:pt x="523689" y="0"/>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11561F6-6E37-9944-8D56-7BE40E4BE316}">
      <dsp:nvSpPr>
        <dsp:cNvPr id="0" name=""/>
        <dsp:cNvSpPr/>
      </dsp:nvSpPr>
      <dsp:spPr>
        <a:xfrm>
          <a:off x="507788" y="3374642"/>
          <a:ext cx="2096922" cy="911090"/>
        </a:xfrm>
        <a:prstGeom prst="roundRect">
          <a:avLst/>
        </a:prstGeom>
        <a:solidFill>
          <a:schemeClr val="tx2">
            <a:lumMod val="60000"/>
            <a:lumOff val="4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fr-FR" sz="2200" b="0" kern="1200" cap="none" spc="0">
              <a:ln w="0"/>
              <a:solidFill>
                <a:schemeClr val="tx1"/>
              </a:solidFill>
              <a:effectLst>
                <a:outerShdw blurRad="38100" dist="19050" dir="2700000" algn="tl" rotWithShape="0">
                  <a:schemeClr val="dk1">
                    <a:alpha val="40000"/>
                  </a:schemeClr>
                </a:outerShdw>
              </a:effectLst>
            </a:rPr>
            <a:t>Médical?</a:t>
          </a:r>
          <a:endParaRPr lang="fr-FR" sz="2200" b="0" kern="1200" cap="none" spc="0" dirty="0">
            <a:ln w="0"/>
            <a:solidFill>
              <a:schemeClr val="tx1"/>
            </a:solidFill>
            <a:effectLst>
              <a:outerShdw blurRad="38100" dist="19050" dir="2700000" algn="tl" rotWithShape="0">
                <a:schemeClr val="dk1">
                  <a:alpha val="40000"/>
                </a:schemeClr>
              </a:outerShdw>
            </a:effectLst>
          </a:endParaRPr>
        </a:p>
      </dsp:txBody>
      <dsp:txXfrm>
        <a:off x="552264" y="3419118"/>
        <a:ext cx="2007970" cy="8221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5711EF-A797-7946-805F-02A218260147}">
      <dsp:nvSpPr>
        <dsp:cNvPr id="0" name=""/>
        <dsp:cNvSpPr/>
      </dsp:nvSpPr>
      <dsp:spPr>
        <a:xfrm rot="5418262">
          <a:off x="3079213" y="1664004"/>
          <a:ext cx="1564104" cy="0"/>
        </a:xfrm>
        <a:custGeom>
          <a:avLst/>
          <a:gdLst/>
          <a:ahLst/>
          <a:cxnLst/>
          <a:rect l="0" t="0" r="0" b="0"/>
          <a:pathLst>
            <a:path>
              <a:moveTo>
                <a:pt x="0" y="0"/>
              </a:moveTo>
              <a:lnTo>
                <a:pt x="1564104" y="0"/>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179E315-592F-6149-B0B5-91DA246404CE}">
      <dsp:nvSpPr>
        <dsp:cNvPr id="0" name=""/>
        <dsp:cNvSpPr/>
      </dsp:nvSpPr>
      <dsp:spPr>
        <a:xfrm rot="1752020">
          <a:off x="4371688" y="1213778"/>
          <a:ext cx="1360277" cy="0"/>
        </a:xfrm>
        <a:custGeom>
          <a:avLst/>
          <a:gdLst/>
          <a:ahLst/>
          <a:cxnLst/>
          <a:rect l="0" t="0" r="0" b="0"/>
          <a:pathLst>
            <a:path>
              <a:moveTo>
                <a:pt x="0" y="0"/>
              </a:moveTo>
              <a:lnTo>
                <a:pt x="1360277" y="0"/>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D7A4677-B65F-4B47-9C67-4E759168E215}">
      <dsp:nvSpPr>
        <dsp:cNvPr id="0" name=""/>
        <dsp:cNvSpPr/>
      </dsp:nvSpPr>
      <dsp:spPr>
        <a:xfrm rot="9004021">
          <a:off x="2150978" y="1187405"/>
          <a:ext cx="1224250" cy="0"/>
        </a:xfrm>
        <a:custGeom>
          <a:avLst/>
          <a:gdLst/>
          <a:ahLst/>
          <a:cxnLst/>
          <a:rect l="0" t="0" r="0" b="0"/>
          <a:pathLst>
            <a:path>
              <a:moveTo>
                <a:pt x="0" y="0"/>
              </a:moveTo>
              <a:lnTo>
                <a:pt x="1224250" y="0"/>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52B6705-9719-7B46-87FB-E689255797B8}">
      <dsp:nvSpPr>
        <dsp:cNvPr id="0" name=""/>
        <dsp:cNvSpPr/>
      </dsp:nvSpPr>
      <dsp:spPr>
        <a:xfrm>
          <a:off x="2314750" y="221417"/>
          <a:ext cx="3104848" cy="660545"/>
        </a:xfrm>
        <a:prstGeom prst="roundRect">
          <a:avLst/>
        </a:prstGeom>
        <a:solidFill>
          <a:schemeClr val="accent1">
            <a:lumMod val="5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1111250">
            <a:lnSpc>
              <a:spcPct val="90000"/>
            </a:lnSpc>
            <a:spcBef>
              <a:spcPct val="0"/>
            </a:spcBef>
            <a:spcAft>
              <a:spcPct val="35000"/>
            </a:spcAft>
            <a:buNone/>
          </a:pPr>
          <a:r>
            <a:rPr lang="fr-FR" sz="2500" b="1" kern="1200" cap="none" spc="50" dirty="0">
              <a:ln w="0"/>
              <a:solidFill>
                <a:schemeClr val="bg1"/>
              </a:solidFill>
              <a:effectLst>
                <a:innerShdw blurRad="63500" dist="50800" dir="13500000">
                  <a:srgbClr val="000000">
                    <a:alpha val="50000"/>
                  </a:srgbClr>
                </a:innerShdw>
              </a:effectLst>
            </a:rPr>
            <a:t>Faute du résident</a:t>
          </a:r>
        </a:p>
      </dsp:txBody>
      <dsp:txXfrm>
        <a:off x="2346995" y="253662"/>
        <a:ext cx="3040358" cy="596055"/>
      </dsp:txXfrm>
    </dsp:sp>
    <dsp:sp modelId="{7662BF67-5F6E-BF4C-B1A8-04EE070E5F6D}">
      <dsp:nvSpPr>
        <dsp:cNvPr id="0" name=""/>
        <dsp:cNvSpPr/>
      </dsp:nvSpPr>
      <dsp:spPr>
        <a:xfrm>
          <a:off x="0" y="1492847"/>
          <a:ext cx="3038132" cy="821728"/>
        </a:xfrm>
        <a:prstGeom prst="roundRect">
          <a:avLst/>
        </a:prstGeom>
        <a:solidFill>
          <a:schemeClr val="tx2">
            <a:lumMod val="60000"/>
            <a:lumOff val="4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fr-FR" sz="2400" b="0" kern="1200" cap="none" spc="0">
              <a:ln w="0"/>
              <a:solidFill>
                <a:schemeClr val="tx1"/>
              </a:solidFill>
              <a:effectLst>
                <a:outerShdw blurRad="38100" dist="19050" dir="2700000" algn="tl" rotWithShape="0">
                  <a:schemeClr val="dk1">
                    <a:alpha val="40000"/>
                  </a:schemeClr>
                </a:outerShdw>
              </a:effectLst>
            </a:rPr>
            <a:t>Responsabilité du médecin-patron</a:t>
          </a:r>
          <a:endParaRPr lang="fr-FR" sz="2400" b="0" kern="1200" cap="none" spc="0" dirty="0">
            <a:ln w="0"/>
            <a:solidFill>
              <a:schemeClr val="tx1"/>
            </a:solidFill>
            <a:effectLst>
              <a:outerShdw blurRad="38100" dist="19050" dir="2700000" algn="tl" rotWithShape="0">
                <a:schemeClr val="dk1">
                  <a:alpha val="40000"/>
                </a:schemeClr>
              </a:outerShdw>
            </a:effectLst>
          </a:endParaRPr>
        </a:p>
      </dsp:txBody>
      <dsp:txXfrm>
        <a:off x="40113" y="1532960"/>
        <a:ext cx="2957906" cy="741502"/>
      </dsp:txXfrm>
    </dsp:sp>
    <dsp:sp modelId="{FE076A09-46DB-C241-A2E4-4E2081CC9FBF}">
      <dsp:nvSpPr>
        <dsp:cNvPr id="0" name=""/>
        <dsp:cNvSpPr/>
      </dsp:nvSpPr>
      <dsp:spPr>
        <a:xfrm>
          <a:off x="4719397" y="1545594"/>
          <a:ext cx="3017297" cy="651118"/>
        </a:xfrm>
        <a:prstGeom prst="roundRect">
          <a:avLst/>
        </a:prstGeom>
        <a:solidFill>
          <a:schemeClr val="tx2">
            <a:lumMod val="60000"/>
            <a:lumOff val="4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fr-FR" sz="2400" b="0" kern="1200" cap="none" spc="0">
              <a:ln w="0"/>
              <a:solidFill>
                <a:schemeClr val="tx1"/>
              </a:solidFill>
              <a:effectLst>
                <a:outerShdw blurRad="38100" dist="19050" dir="2700000" algn="tl" rotWithShape="0">
                  <a:schemeClr val="dk1">
                    <a:alpha val="40000"/>
                  </a:schemeClr>
                </a:outerShdw>
              </a:effectLst>
            </a:rPr>
            <a:t>Responsabilité de l'hôpital</a:t>
          </a:r>
          <a:endParaRPr lang="fr-FR" sz="2400" b="0" kern="1200" cap="none" spc="0" dirty="0">
            <a:ln w="0"/>
            <a:solidFill>
              <a:schemeClr val="tx1"/>
            </a:solidFill>
            <a:effectLst>
              <a:outerShdw blurRad="38100" dist="19050" dir="2700000" algn="tl" rotWithShape="0">
                <a:schemeClr val="dk1">
                  <a:alpha val="40000"/>
                </a:schemeClr>
              </a:outerShdw>
            </a:effectLst>
          </a:endParaRPr>
        </a:p>
      </dsp:txBody>
      <dsp:txXfrm>
        <a:off x="4751182" y="1577379"/>
        <a:ext cx="2953727" cy="587548"/>
      </dsp:txXfrm>
    </dsp:sp>
    <dsp:sp modelId="{1DCBEB0F-4A7E-2845-A00D-442EC587DD57}">
      <dsp:nvSpPr>
        <dsp:cNvPr id="0" name=""/>
        <dsp:cNvSpPr/>
      </dsp:nvSpPr>
      <dsp:spPr>
        <a:xfrm>
          <a:off x="2266885" y="2446045"/>
          <a:ext cx="3176653" cy="715064"/>
        </a:xfrm>
        <a:prstGeom prst="roundRect">
          <a:avLst/>
        </a:prstGeom>
        <a:solidFill>
          <a:schemeClr val="accent6"/>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6040" tIns="66040" rIns="66040" bIns="66040" numCol="1" spcCol="1270" anchor="ctr" anchorCtr="0">
          <a:noAutofit/>
        </a:bodyPr>
        <a:lstStyle/>
        <a:p>
          <a:pPr marL="0" lvl="0" indent="0" algn="ctr" defTabSz="1155700">
            <a:lnSpc>
              <a:spcPct val="90000"/>
            </a:lnSpc>
            <a:spcBef>
              <a:spcPct val="0"/>
            </a:spcBef>
            <a:spcAft>
              <a:spcPct val="35000"/>
            </a:spcAft>
            <a:buNone/>
          </a:pPr>
          <a:r>
            <a:rPr lang="fr-FR" sz="2600" b="0" kern="1200" cap="none" spc="0">
              <a:ln w="0"/>
              <a:solidFill>
                <a:schemeClr val="tx1"/>
              </a:solidFill>
              <a:effectLst>
                <a:outerShdw blurRad="38100" dist="19050" dir="2700000" algn="tl" rotWithShape="0">
                  <a:schemeClr val="dk1">
                    <a:alpha val="40000"/>
                  </a:schemeClr>
                </a:outerShdw>
              </a:effectLst>
            </a:rPr>
            <a:t>Contexte de l’acte?</a:t>
          </a:r>
          <a:endParaRPr lang="fr-FR" sz="2600" b="0" kern="1200" cap="none" spc="0" dirty="0">
            <a:ln w="0"/>
            <a:solidFill>
              <a:schemeClr val="tx1"/>
            </a:solidFill>
            <a:effectLst>
              <a:outerShdw blurRad="38100" dist="19050" dir="2700000" algn="tl" rotWithShape="0">
                <a:schemeClr val="dk1">
                  <a:alpha val="40000"/>
                </a:schemeClr>
              </a:outerShdw>
            </a:effectLst>
          </a:endParaRPr>
        </a:p>
      </dsp:txBody>
      <dsp:txXfrm>
        <a:off x="2301792" y="2480952"/>
        <a:ext cx="3106839" cy="645250"/>
      </dsp:txXfrm>
    </dsp:sp>
    <dsp:sp modelId="{A950ACF0-16D7-D142-BC64-B7B69EBCAFF2}">
      <dsp:nvSpPr>
        <dsp:cNvPr id="0" name=""/>
        <dsp:cNvSpPr/>
      </dsp:nvSpPr>
      <dsp:spPr>
        <a:xfrm rot="1218650">
          <a:off x="4800349" y="3277431"/>
          <a:ext cx="670221" cy="0"/>
        </a:xfrm>
        <a:custGeom>
          <a:avLst/>
          <a:gdLst/>
          <a:ahLst/>
          <a:cxnLst/>
          <a:rect l="0" t="0" r="0" b="0"/>
          <a:pathLst>
            <a:path>
              <a:moveTo>
                <a:pt x="0" y="0"/>
              </a:moveTo>
              <a:lnTo>
                <a:pt x="670221" y="0"/>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66E1AE0-4F32-D04F-9634-E861359A27D0}">
      <dsp:nvSpPr>
        <dsp:cNvPr id="0" name=""/>
        <dsp:cNvSpPr/>
      </dsp:nvSpPr>
      <dsp:spPr>
        <a:xfrm>
          <a:off x="5449734" y="3325270"/>
          <a:ext cx="2051199" cy="896167"/>
        </a:xfrm>
        <a:prstGeom prst="roundRect">
          <a:avLst/>
        </a:prstGeom>
        <a:solidFill>
          <a:schemeClr val="accent6"/>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0" tIns="88900" rIns="88900" bIns="88900" numCol="1" spcCol="1270" anchor="ctr" anchorCtr="0">
          <a:noAutofit/>
        </a:bodyPr>
        <a:lstStyle/>
        <a:p>
          <a:pPr marL="0" lvl="0" indent="0" algn="ctr" defTabSz="1555750">
            <a:lnSpc>
              <a:spcPct val="90000"/>
            </a:lnSpc>
            <a:spcBef>
              <a:spcPct val="0"/>
            </a:spcBef>
            <a:spcAft>
              <a:spcPct val="35000"/>
            </a:spcAft>
            <a:buNone/>
          </a:pPr>
          <a:r>
            <a:rPr lang="fr-FR" sz="3500" b="0" kern="1200" cap="none" spc="0" dirty="0">
              <a:ln w="0"/>
              <a:solidFill>
                <a:schemeClr val="tx1"/>
              </a:solidFill>
              <a:effectLst>
                <a:outerShdw blurRad="38100" dist="19050" dir="2700000" algn="tl" rotWithShape="0">
                  <a:schemeClr val="dk1">
                    <a:alpha val="40000"/>
                  </a:schemeClr>
                </a:outerShdw>
              </a:effectLst>
            </a:rPr>
            <a:t>GARDE</a:t>
          </a:r>
        </a:p>
      </dsp:txBody>
      <dsp:txXfrm>
        <a:off x="5493481" y="3369017"/>
        <a:ext cx="1963705" cy="808673"/>
      </dsp:txXfrm>
    </dsp:sp>
    <dsp:sp modelId="{0E5599ED-7CF0-2B44-84EF-11D57A060899}">
      <dsp:nvSpPr>
        <dsp:cNvPr id="0" name=""/>
        <dsp:cNvSpPr/>
      </dsp:nvSpPr>
      <dsp:spPr>
        <a:xfrm rot="9356202">
          <a:off x="2553629" y="3267876"/>
          <a:ext cx="523689" cy="0"/>
        </a:xfrm>
        <a:custGeom>
          <a:avLst/>
          <a:gdLst/>
          <a:ahLst/>
          <a:cxnLst/>
          <a:rect l="0" t="0" r="0" b="0"/>
          <a:pathLst>
            <a:path>
              <a:moveTo>
                <a:pt x="0" y="0"/>
              </a:moveTo>
              <a:lnTo>
                <a:pt x="523689" y="0"/>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11561F6-6E37-9944-8D56-7BE40E4BE316}">
      <dsp:nvSpPr>
        <dsp:cNvPr id="0" name=""/>
        <dsp:cNvSpPr/>
      </dsp:nvSpPr>
      <dsp:spPr>
        <a:xfrm>
          <a:off x="507788" y="3374642"/>
          <a:ext cx="2096922" cy="911090"/>
        </a:xfrm>
        <a:prstGeom prst="roundRect">
          <a:avLst/>
        </a:prstGeom>
        <a:solidFill>
          <a:schemeClr val="accent6"/>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6360" tIns="86360" rIns="86360" bIns="86360" numCol="1" spcCol="1270" anchor="ctr" anchorCtr="0">
          <a:noAutofit/>
        </a:bodyPr>
        <a:lstStyle/>
        <a:p>
          <a:pPr marL="0" lvl="0" indent="0" algn="ctr" defTabSz="1511300">
            <a:lnSpc>
              <a:spcPct val="90000"/>
            </a:lnSpc>
            <a:spcBef>
              <a:spcPct val="0"/>
            </a:spcBef>
            <a:spcAft>
              <a:spcPct val="35000"/>
            </a:spcAft>
            <a:buNone/>
          </a:pPr>
          <a:r>
            <a:rPr lang="fr-FR" sz="3400" b="0" kern="1200" cap="none" spc="0" dirty="0">
              <a:ln w="0"/>
              <a:solidFill>
                <a:schemeClr val="tx1"/>
              </a:solidFill>
              <a:effectLst>
                <a:outerShdw blurRad="38100" dist="19050" dir="2700000" algn="tl" rotWithShape="0">
                  <a:schemeClr val="dk1">
                    <a:alpha val="40000"/>
                  </a:schemeClr>
                </a:outerShdw>
              </a:effectLst>
            </a:rPr>
            <a:t>STAGE</a:t>
          </a:r>
        </a:p>
      </dsp:txBody>
      <dsp:txXfrm>
        <a:off x="552264" y="3419118"/>
        <a:ext cx="2007970" cy="82213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5711EF-A797-7946-805F-02A218260147}">
      <dsp:nvSpPr>
        <dsp:cNvPr id="0" name=""/>
        <dsp:cNvSpPr/>
      </dsp:nvSpPr>
      <dsp:spPr>
        <a:xfrm rot="5418262">
          <a:off x="3079213" y="1664004"/>
          <a:ext cx="1564104" cy="0"/>
        </a:xfrm>
        <a:custGeom>
          <a:avLst/>
          <a:gdLst/>
          <a:ahLst/>
          <a:cxnLst/>
          <a:rect l="0" t="0" r="0" b="0"/>
          <a:pathLst>
            <a:path>
              <a:moveTo>
                <a:pt x="0" y="0"/>
              </a:moveTo>
              <a:lnTo>
                <a:pt x="1564104" y="0"/>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179E315-592F-6149-B0B5-91DA246404CE}">
      <dsp:nvSpPr>
        <dsp:cNvPr id="0" name=""/>
        <dsp:cNvSpPr/>
      </dsp:nvSpPr>
      <dsp:spPr>
        <a:xfrm rot="1752020">
          <a:off x="4371688" y="1213778"/>
          <a:ext cx="1360277" cy="0"/>
        </a:xfrm>
        <a:custGeom>
          <a:avLst/>
          <a:gdLst/>
          <a:ahLst/>
          <a:cxnLst/>
          <a:rect l="0" t="0" r="0" b="0"/>
          <a:pathLst>
            <a:path>
              <a:moveTo>
                <a:pt x="0" y="0"/>
              </a:moveTo>
              <a:lnTo>
                <a:pt x="1360277" y="0"/>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D7A4677-B65F-4B47-9C67-4E759168E215}">
      <dsp:nvSpPr>
        <dsp:cNvPr id="0" name=""/>
        <dsp:cNvSpPr/>
      </dsp:nvSpPr>
      <dsp:spPr>
        <a:xfrm rot="9004021">
          <a:off x="2150978" y="1187405"/>
          <a:ext cx="1224250" cy="0"/>
        </a:xfrm>
        <a:custGeom>
          <a:avLst/>
          <a:gdLst/>
          <a:ahLst/>
          <a:cxnLst/>
          <a:rect l="0" t="0" r="0" b="0"/>
          <a:pathLst>
            <a:path>
              <a:moveTo>
                <a:pt x="0" y="0"/>
              </a:moveTo>
              <a:lnTo>
                <a:pt x="1224250" y="0"/>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52B6705-9719-7B46-87FB-E689255797B8}">
      <dsp:nvSpPr>
        <dsp:cNvPr id="0" name=""/>
        <dsp:cNvSpPr/>
      </dsp:nvSpPr>
      <dsp:spPr>
        <a:xfrm>
          <a:off x="2314750" y="221417"/>
          <a:ext cx="3104848" cy="660545"/>
        </a:xfrm>
        <a:prstGeom prst="roundRect">
          <a:avLst/>
        </a:prstGeom>
        <a:solidFill>
          <a:schemeClr val="accent1">
            <a:lumMod val="5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1111250">
            <a:lnSpc>
              <a:spcPct val="90000"/>
            </a:lnSpc>
            <a:spcBef>
              <a:spcPct val="0"/>
            </a:spcBef>
            <a:spcAft>
              <a:spcPct val="35000"/>
            </a:spcAft>
            <a:buNone/>
          </a:pPr>
          <a:r>
            <a:rPr lang="fr-FR" sz="2500" b="1" kern="1200" cap="none" spc="50" dirty="0">
              <a:ln w="0"/>
              <a:solidFill>
                <a:schemeClr val="bg1"/>
              </a:solidFill>
              <a:effectLst>
                <a:innerShdw blurRad="63500" dist="50800" dir="13500000">
                  <a:srgbClr val="000000">
                    <a:alpha val="50000"/>
                  </a:srgbClr>
                </a:innerShdw>
              </a:effectLst>
            </a:rPr>
            <a:t>Faute du résident</a:t>
          </a:r>
        </a:p>
      </dsp:txBody>
      <dsp:txXfrm>
        <a:off x="2346995" y="253662"/>
        <a:ext cx="3040358" cy="596055"/>
      </dsp:txXfrm>
    </dsp:sp>
    <dsp:sp modelId="{7662BF67-5F6E-BF4C-B1A8-04EE070E5F6D}">
      <dsp:nvSpPr>
        <dsp:cNvPr id="0" name=""/>
        <dsp:cNvSpPr/>
      </dsp:nvSpPr>
      <dsp:spPr>
        <a:xfrm>
          <a:off x="0" y="1492847"/>
          <a:ext cx="3038132" cy="821728"/>
        </a:xfrm>
        <a:prstGeom prst="roundRect">
          <a:avLst/>
        </a:prstGeom>
        <a:solidFill>
          <a:schemeClr val="tx2">
            <a:lumMod val="60000"/>
            <a:lumOff val="4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fr-FR" sz="2400" b="0" kern="1200" cap="none" spc="0">
              <a:ln w="0"/>
              <a:solidFill>
                <a:schemeClr val="tx1"/>
              </a:solidFill>
              <a:effectLst>
                <a:outerShdw blurRad="38100" dist="19050" dir="2700000" algn="tl" rotWithShape="0">
                  <a:schemeClr val="dk1">
                    <a:alpha val="40000"/>
                  </a:schemeClr>
                </a:outerShdw>
              </a:effectLst>
            </a:rPr>
            <a:t>Responsabilité du médecin-patron</a:t>
          </a:r>
          <a:endParaRPr lang="fr-FR" sz="2400" b="0" kern="1200" cap="none" spc="0" dirty="0">
            <a:ln w="0"/>
            <a:solidFill>
              <a:schemeClr val="tx1"/>
            </a:solidFill>
            <a:effectLst>
              <a:outerShdw blurRad="38100" dist="19050" dir="2700000" algn="tl" rotWithShape="0">
                <a:schemeClr val="dk1">
                  <a:alpha val="40000"/>
                </a:schemeClr>
              </a:outerShdw>
            </a:effectLst>
          </a:endParaRPr>
        </a:p>
      </dsp:txBody>
      <dsp:txXfrm>
        <a:off x="40113" y="1532960"/>
        <a:ext cx="2957906" cy="741502"/>
      </dsp:txXfrm>
    </dsp:sp>
    <dsp:sp modelId="{FE076A09-46DB-C241-A2E4-4E2081CC9FBF}">
      <dsp:nvSpPr>
        <dsp:cNvPr id="0" name=""/>
        <dsp:cNvSpPr/>
      </dsp:nvSpPr>
      <dsp:spPr>
        <a:xfrm>
          <a:off x="4719397" y="1545594"/>
          <a:ext cx="3017297" cy="651118"/>
        </a:xfrm>
        <a:prstGeom prst="roundRect">
          <a:avLst/>
        </a:prstGeom>
        <a:solidFill>
          <a:schemeClr val="tx2">
            <a:lumMod val="60000"/>
            <a:lumOff val="4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fr-FR" sz="2400" b="0" kern="1200" cap="none" spc="0">
              <a:ln w="0"/>
              <a:solidFill>
                <a:schemeClr val="tx1"/>
              </a:solidFill>
              <a:effectLst>
                <a:outerShdw blurRad="38100" dist="19050" dir="2700000" algn="tl" rotWithShape="0">
                  <a:schemeClr val="dk1">
                    <a:alpha val="40000"/>
                  </a:schemeClr>
                </a:outerShdw>
              </a:effectLst>
            </a:rPr>
            <a:t>Responsabilité de l'hôpital</a:t>
          </a:r>
          <a:endParaRPr lang="fr-FR" sz="2400" b="0" kern="1200" cap="none" spc="0" dirty="0">
            <a:ln w="0"/>
            <a:solidFill>
              <a:schemeClr val="tx1"/>
            </a:solidFill>
            <a:effectLst>
              <a:outerShdw blurRad="38100" dist="19050" dir="2700000" algn="tl" rotWithShape="0">
                <a:schemeClr val="dk1">
                  <a:alpha val="40000"/>
                </a:schemeClr>
              </a:outerShdw>
            </a:effectLst>
          </a:endParaRPr>
        </a:p>
      </dsp:txBody>
      <dsp:txXfrm>
        <a:off x="4751182" y="1577379"/>
        <a:ext cx="2953727" cy="587548"/>
      </dsp:txXfrm>
    </dsp:sp>
    <dsp:sp modelId="{1DCBEB0F-4A7E-2845-A00D-442EC587DD57}">
      <dsp:nvSpPr>
        <dsp:cNvPr id="0" name=""/>
        <dsp:cNvSpPr/>
      </dsp:nvSpPr>
      <dsp:spPr>
        <a:xfrm>
          <a:off x="2266885" y="2446045"/>
          <a:ext cx="3176653" cy="715064"/>
        </a:xfrm>
        <a:prstGeom prst="roundRect">
          <a:avLst/>
        </a:prstGeom>
        <a:solidFill>
          <a:schemeClr val="accent6"/>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6040" tIns="66040" rIns="66040" bIns="66040" numCol="1" spcCol="1270" anchor="ctr" anchorCtr="0">
          <a:noAutofit/>
        </a:bodyPr>
        <a:lstStyle/>
        <a:p>
          <a:pPr marL="0" lvl="0" indent="0" algn="ctr" defTabSz="1155700">
            <a:lnSpc>
              <a:spcPct val="90000"/>
            </a:lnSpc>
            <a:spcBef>
              <a:spcPct val="0"/>
            </a:spcBef>
            <a:spcAft>
              <a:spcPct val="35000"/>
            </a:spcAft>
            <a:buNone/>
          </a:pPr>
          <a:r>
            <a:rPr lang="fr-FR" sz="2600" b="0" kern="1200" cap="none" spc="0">
              <a:ln w="0"/>
              <a:solidFill>
                <a:schemeClr val="tx1"/>
              </a:solidFill>
              <a:effectLst>
                <a:outerShdw blurRad="38100" dist="19050" dir="2700000" algn="tl" rotWithShape="0">
                  <a:schemeClr val="dk1">
                    <a:alpha val="40000"/>
                  </a:schemeClr>
                </a:outerShdw>
              </a:effectLst>
            </a:rPr>
            <a:t>Contexte de l’acte?</a:t>
          </a:r>
          <a:endParaRPr lang="fr-FR" sz="2600" b="0" kern="1200" cap="none" spc="0" dirty="0">
            <a:ln w="0"/>
            <a:solidFill>
              <a:schemeClr val="tx1"/>
            </a:solidFill>
            <a:effectLst>
              <a:outerShdw blurRad="38100" dist="19050" dir="2700000" algn="tl" rotWithShape="0">
                <a:schemeClr val="dk1">
                  <a:alpha val="40000"/>
                </a:schemeClr>
              </a:outerShdw>
            </a:effectLst>
          </a:endParaRPr>
        </a:p>
      </dsp:txBody>
      <dsp:txXfrm>
        <a:off x="2301792" y="2480952"/>
        <a:ext cx="3106839" cy="645250"/>
      </dsp:txXfrm>
    </dsp:sp>
    <dsp:sp modelId="{A950ACF0-16D7-D142-BC64-B7B69EBCAFF2}">
      <dsp:nvSpPr>
        <dsp:cNvPr id="0" name=""/>
        <dsp:cNvSpPr/>
      </dsp:nvSpPr>
      <dsp:spPr>
        <a:xfrm rot="1218650">
          <a:off x="4800349" y="3277431"/>
          <a:ext cx="670221" cy="0"/>
        </a:xfrm>
        <a:custGeom>
          <a:avLst/>
          <a:gdLst/>
          <a:ahLst/>
          <a:cxnLst/>
          <a:rect l="0" t="0" r="0" b="0"/>
          <a:pathLst>
            <a:path>
              <a:moveTo>
                <a:pt x="0" y="0"/>
              </a:moveTo>
              <a:lnTo>
                <a:pt x="670221" y="0"/>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66E1AE0-4F32-D04F-9634-E861359A27D0}">
      <dsp:nvSpPr>
        <dsp:cNvPr id="0" name=""/>
        <dsp:cNvSpPr/>
      </dsp:nvSpPr>
      <dsp:spPr>
        <a:xfrm>
          <a:off x="5449734" y="3325270"/>
          <a:ext cx="2051199" cy="896167"/>
        </a:xfrm>
        <a:prstGeom prst="roundRect">
          <a:avLst/>
        </a:prstGeom>
        <a:solidFill>
          <a:schemeClr val="accent6"/>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0" tIns="88900" rIns="88900" bIns="88900" numCol="1" spcCol="1270" anchor="ctr" anchorCtr="0">
          <a:noAutofit/>
        </a:bodyPr>
        <a:lstStyle/>
        <a:p>
          <a:pPr marL="0" lvl="0" indent="0" algn="ctr" defTabSz="1555750">
            <a:lnSpc>
              <a:spcPct val="90000"/>
            </a:lnSpc>
            <a:spcBef>
              <a:spcPct val="0"/>
            </a:spcBef>
            <a:spcAft>
              <a:spcPct val="35000"/>
            </a:spcAft>
            <a:buNone/>
          </a:pPr>
          <a:r>
            <a:rPr lang="fr-FR" sz="3500" b="0" kern="1200" cap="none" spc="0" dirty="0">
              <a:ln w="0"/>
              <a:solidFill>
                <a:schemeClr val="tx1"/>
              </a:solidFill>
              <a:effectLst>
                <a:outerShdw blurRad="38100" dist="19050" dir="2700000" algn="tl" rotWithShape="0">
                  <a:schemeClr val="dk1">
                    <a:alpha val="40000"/>
                  </a:schemeClr>
                </a:outerShdw>
              </a:effectLst>
            </a:rPr>
            <a:t>GARDE</a:t>
          </a:r>
        </a:p>
      </dsp:txBody>
      <dsp:txXfrm>
        <a:off x="5493481" y="3369017"/>
        <a:ext cx="1963705" cy="808673"/>
      </dsp:txXfrm>
    </dsp:sp>
    <dsp:sp modelId="{0E5599ED-7CF0-2B44-84EF-11D57A060899}">
      <dsp:nvSpPr>
        <dsp:cNvPr id="0" name=""/>
        <dsp:cNvSpPr/>
      </dsp:nvSpPr>
      <dsp:spPr>
        <a:xfrm rot="9356202">
          <a:off x="2553629" y="3267876"/>
          <a:ext cx="523689" cy="0"/>
        </a:xfrm>
        <a:custGeom>
          <a:avLst/>
          <a:gdLst/>
          <a:ahLst/>
          <a:cxnLst/>
          <a:rect l="0" t="0" r="0" b="0"/>
          <a:pathLst>
            <a:path>
              <a:moveTo>
                <a:pt x="0" y="0"/>
              </a:moveTo>
              <a:lnTo>
                <a:pt x="523689" y="0"/>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11561F6-6E37-9944-8D56-7BE40E4BE316}">
      <dsp:nvSpPr>
        <dsp:cNvPr id="0" name=""/>
        <dsp:cNvSpPr/>
      </dsp:nvSpPr>
      <dsp:spPr>
        <a:xfrm>
          <a:off x="507788" y="3374642"/>
          <a:ext cx="2096922" cy="911090"/>
        </a:xfrm>
        <a:prstGeom prst="roundRect">
          <a:avLst/>
        </a:prstGeom>
        <a:solidFill>
          <a:schemeClr val="accent6"/>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6360" tIns="86360" rIns="86360" bIns="86360" numCol="1" spcCol="1270" anchor="ctr" anchorCtr="0">
          <a:noAutofit/>
        </a:bodyPr>
        <a:lstStyle/>
        <a:p>
          <a:pPr marL="0" lvl="0" indent="0" algn="ctr" defTabSz="1511300">
            <a:lnSpc>
              <a:spcPct val="90000"/>
            </a:lnSpc>
            <a:spcBef>
              <a:spcPct val="0"/>
            </a:spcBef>
            <a:spcAft>
              <a:spcPct val="35000"/>
            </a:spcAft>
            <a:buNone/>
          </a:pPr>
          <a:r>
            <a:rPr lang="fr-FR" sz="3400" b="0" kern="1200" cap="none" spc="0" dirty="0">
              <a:ln w="0"/>
              <a:solidFill>
                <a:schemeClr val="tx1"/>
              </a:solidFill>
              <a:effectLst>
                <a:outerShdw blurRad="38100" dist="19050" dir="2700000" algn="tl" rotWithShape="0">
                  <a:schemeClr val="dk1">
                    <a:alpha val="40000"/>
                  </a:schemeClr>
                </a:outerShdw>
              </a:effectLst>
            </a:rPr>
            <a:t>STAGE</a:t>
          </a:r>
        </a:p>
      </dsp:txBody>
      <dsp:txXfrm>
        <a:off x="552264" y="3419118"/>
        <a:ext cx="2007970" cy="82213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0D8F4D-DE5F-574F-A22A-F3EB94F51BF1}">
      <dsp:nvSpPr>
        <dsp:cNvPr id="0" name=""/>
        <dsp:cNvSpPr/>
      </dsp:nvSpPr>
      <dsp:spPr>
        <a:xfrm>
          <a:off x="1454389" y="45506"/>
          <a:ext cx="2184333" cy="2184333"/>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fr-CA" sz="2000" kern="1200" dirty="0"/>
            <a:t>Protecteur du patient</a:t>
          </a:r>
        </a:p>
      </dsp:txBody>
      <dsp:txXfrm>
        <a:off x="1745634" y="427765"/>
        <a:ext cx="1601844" cy="982950"/>
      </dsp:txXfrm>
    </dsp:sp>
    <dsp:sp modelId="{2267E881-9B27-A249-A97C-6DBB8C78BAA0}">
      <dsp:nvSpPr>
        <dsp:cNvPr id="0" name=""/>
        <dsp:cNvSpPr/>
      </dsp:nvSpPr>
      <dsp:spPr>
        <a:xfrm>
          <a:off x="2242570" y="1410715"/>
          <a:ext cx="2184333" cy="2184333"/>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fr-CA" sz="2000" kern="1200" dirty="0"/>
            <a:t>Évaluateur</a:t>
          </a:r>
        </a:p>
      </dsp:txBody>
      <dsp:txXfrm>
        <a:off x="2910612" y="1975001"/>
        <a:ext cx="1310600" cy="1201383"/>
      </dsp:txXfrm>
    </dsp:sp>
    <dsp:sp modelId="{83781066-2AAC-AE45-9856-5AADDE351609}">
      <dsp:nvSpPr>
        <dsp:cNvPr id="0" name=""/>
        <dsp:cNvSpPr/>
      </dsp:nvSpPr>
      <dsp:spPr>
        <a:xfrm>
          <a:off x="666209" y="1410715"/>
          <a:ext cx="2184333" cy="2184333"/>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fr-CA" sz="2000" kern="1200" dirty="0"/>
            <a:t>Enseignant</a:t>
          </a:r>
        </a:p>
      </dsp:txBody>
      <dsp:txXfrm>
        <a:off x="871900" y="1975001"/>
        <a:ext cx="1310600" cy="120138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0D8F4D-DE5F-574F-A22A-F3EB94F51BF1}">
      <dsp:nvSpPr>
        <dsp:cNvPr id="0" name=""/>
        <dsp:cNvSpPr/>
      </dsp:nvSpPr>
      <dsp:spPr>
        <a:xfrm>
          <a:off x="1371600" y="38099"/>
          <a:ext cx="1828800" cy="1828800"/>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fr-CA" sz="1700" kern="1200" dirty="0"/>
            <a:t>Protecteur du patient</a:t>
          </a:r>
        </a:p>
      </dsp:txBody>
      <dsp:txXfrm>
        <a:off x="1615440" y="358139"/>
        <a:ext cx="1341120" cy="822960"/>
      </dsp:txXfrm>
    </dsp:sp>
    <dsp:sp modelId="{2267E881-9B27-A249-A97C-6DBB8C78BAA0}">
      <dsp:nvSpPr>
        <dsp:cNvPr id="0" name=""/>
        <dsp:cNvSpPr/>
      </dsp:nvSpPr>
      <dsp:spPr>
        <a:xfrm>
          <a:off x="2031492" y="1181100"/>
          <a:ext cx="1828800" cy="1828800"/>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fr-CA" sz="1700" kern="1200" dirty="0"/>
            <a:t>Évaluateur</a:t>
          </a:r>
        </a:p>
      </dsp:txBody>
      <dsp:txXfrm>
        <a:off x="2590800" y="1653540"/>
        <a:ext cx="1097280" cy="1005840"/>
      </dsp:txXfrm>
    </dsp:sp>
    <dsp:sp modelId="{83781066-2AAC-AE45-9856-5AADDE351609}">
      <dsp:nvSpPr>
        <dsp:cNvPr id="0" name=""/>
        <dsp:cNvSpPr/>
      </dsp:nvSpPr>
      <dsp:spPr>
        <a:xfrm>
          <a:off x="711708" y="1181100"/>
          <a:ext cx="1828800" cy="1828800"/>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fr-CA" sz="1700" kern="1200" dirty="0"/>
            <a:t>Enseignant</a:t>
          </a:r>
        </a:p>
      </dsp:txBody>
      <dsp:txXfrm>
        <a:off x="883920" y="1653540"/>
        <a:ext cx="1097280" cy="100584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0D8F4D-DE5F-574F-A22A-F3EB94F51BF1}">
      <dsp:nvSpPr>
        <dsp:cNvPr id="0" name=""/>
        <dsp:cNvSpPr/>
      </dsp:nvSpPr>
      <dsp:spPr>
        <a:xfrm>
          <a:off x="1371600" y="38099"/>
          <a:ext cx="1828800" cy="1828800"/>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fr-CA" sz="1700" kern="1200" dirty="0"/>
            <a:t>Protecteur du patient</a:t>
          </a:r>
        </a:p>
      </dsp:txBody>
      <dsp:txXfrm>
        <a:off x="1615440" y="358139"/>
        <a:ext cx="1341120" cy="822960"/>
      </dsp:txXfrm>
    </dsp:sp>
    <dsp:sp modelId="{2267E881-9B27-A249-A97C-6DBB8C78BAA0}">
      <dsp:nvSpPr>
        <dsp:cNvPr id="0" name=""/>
        <dsp:cNvSpPr/>
      </dsp:nvSpPr>
      <dsp:spPr>
        <a:xfrm>
          <a:off x="2031492" y="1181100"/>
          <a:ext cx="1828800" cy="1828800"/>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fr-CA" sz="1700" kern="1200" dirty="0"/>
            <a:t>Évaluateur</a:t>
          </a:r>
        </a:p>
      </dsp:txBody>
      <dsp:txXfrm>
        <a:off x="2590800" y="1653540"/>
        <a:ext cx="1097280" cy="1005840"/>
      </dsp:txXfrm>
    </dsp:sp>
    <dsp:sp modelId="{83781066-2AAC-AE45-9856-5AADDE351609}">
      <dsp:nvSpPr>
        <dsp:cNvPr id="0" name=""/>
        <dsp:cNvSpPr/>
      </dsp:nvSpPr>
      <dsp:spPr>
        <a:xfrm>
          <a:off x="711708" y="1181100"/>
          <a:ext cx="1828800" cy="1828800"/>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fr-CA" sz="1700" kern="1200" dirty="0"/>
            <a:t>Enseignant</a:t>
          </a:r>
        </a:p>
      </dsp:txBody>
      <dsp:txXfrm>
        <a:off x="883920" y="1653540"/>
        <a:ext cx="1097280" cy="100584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102BE4-77FD-014A-A615-2893E0FB28AE}">
      <dsp:nvSpPr>
        <dsp:cNvPr id="0" name=""/>
        <dsp:cNvSpPr/>
      </dsp:nvSpPr>
      <dsp:spPr>
        <a:xfrm>
          <a:off x="0" y="1620180"/>
          <a:ext cx="9152118" cy="2160240"/>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3B765F-FDDD-D045-AA41-F1628FBACE5B}">
      <dsp:nvSpPr>
        <dsp:cNvPr id="0" name=""/>
        <dsp:cNvSpPr/>
      </dsp:nvSpPr>
      <dsp:spPr>
        <a:xfrm>
          <a:off x="2262" y="0"/>
          <a:ext cx="1317181" cy="216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ctr" defTabSz="711200">
            <a:lnSpc>
              <a:spcPct val="90000"/>
            </a:lnSpc>
            <a:spcBef>
              <a:spcPct val="0"/>
            </a:spcBef>
            <a:spcAft>
              <a:spcPct val="35000"/>
            </a:spcAft>
            <a:buNone/>
          </a:pPr>
          <a:r>
            <a:rPr lang="fr-CA" sz="1600" kern="1200" dirty="0"/>
            <a:t>SNAPP version urgence</a:t>
          </a:r>
        </a:p>
      </dsp:txBody>
      <dsp:txXfrm>
        <a:off x="2262" y="0"/>
        <a:ext cx="1317181" cy="2160240"/>
      </dsp:txXfrm>
    </dsp:sp>
    <dsp:sp modelId="{50F97F32-6C8E-A74E-B2DA-AEE50C961C11}">
      <dsp:nvSpPr>
        <dsp:cNvPr id="0" name=""/>
        <dsp:cNvSpPr/>
      </dsp:nvSpPr>
      <dsp:spPr>
        <a:xfrm>
          <a:off x="390822" y="2430270"/>
          <a:ext cx="540060" cy="54006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94FD52-3D3F-FE4F-B035-360A2056230E}">
      <dsp:nvSpPr>
        <dsp:cNvPr id="0" name=""/>
        <dsp:cNvSpPr/>
      </dsp:nvSpPr>
      <dsp:spPr>
        <a:xfrm>
          <a:off x="1385302" y="3240360"/>
          <a:ext cx="1317181" cy="216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fr-CA" sz="1600" kern="1200" dirty="0" err="1"/>
            <a:t>Dx</a:t>
          </a:r>
          <a:r>
            <a:rPr lang="fr-CA" sz="1600" kern="1200" dirty="0"/>
            <a:t>-Plan-Orientation</a:t>
          </a:r>
        </a:p>
      </dsp:txBody>
      <dsp:txXfrm>
        <a:off x="1385302" y="3240360"/>
        <a:ext cx="1317181" cy="2160240"/>
      </dsp:txXfrm>
    </dsp:sp>
    <dsp:sp modelId="{122FC8C4-9852-6840-91DF-BD30FF5CC97F}">
      <dsp:nvSpPr>
        <dsp:cNvPr id="0" name=""/>
        <dsp:cNvSpPr/>
      </dsp:nvSpPr>
      <dsp:spPr>
        <a:xfrm>
          <a:off x="1773862" y="2430270"/>
          <a:ext cx="540060" cy="54006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814B94-1101-CE4E-ADDE-29BF6C5FB23C}">
      <dsp:nvSpPr>
        <dsp:cNvPr id="0" name=""/>
        <dsp:cNvSpPr/>
      </dsp:nvSpPr>
      <dsp:spPr>
        <a:xfrm>
          <a:off x="2768342" y="0"/>
          <a:ext cx="1317181" cy="216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ctr" defTabSz="711200">
            <a:lnSpc>
              <a:spcPct val="90000"/>
            </a:lnSpc>
            <a:spcBef>
              <a:spcPct val="0"/>
            </a:spcBef>
            <a:spcAft>
              <a:spcPct val="35000"/>
            </a:spcAft>
            <a:buNone/>
          </a:pPr>
          <a:r>
            <a:rPr lang="fr-CA" sz="1600" kern="1200" dirty="0"/>
            <a:t>Leader de l'action!</a:t>
          </a:r>
        </a:p>
      </dsp:txBody>
      <dsp:txXfrm>
        <a:off x="2768342" y="0"/>
        <a:ext cx="1317181" cy="2160240"/>
      </dsp:txXfrm>
    </dsp:sp>
    <dsp:sp modelId="{CAB196A7-F618-564D-8D73-E347BD786E3F}">
      <dsp:nvSpPr>
        <dsp:cNvPr id="0" name=""/>
        <dsp:cNvSpPr/>
      </dsp:nvSpPr>
      <dsp:spPr>
        <a:xfrm>
          <a:off x="3156903" y="2430270"/>
          <a:ext cx="540060" cy="54006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296A8E-905E-2447-9BC9-6682749261F1}">
      <dsp:nvSpPr>
        <dsp:cNvPr id="0" name=""/>
        <dsp:cNvSpPr/>
      </dsp:nvSpPr>
      <dsp:spPr>
        <a:xfrm>
          <a:off x="4151382" y="3240360"/>
          <a:ext cx="1317181" cy="216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fr-CA" sz="1600" kern="1200" dirty="0"/>
            <a:t>Supervision directe</a:t>
          </a:r>
        </a:p>
      </dsp:txBody>
      <dsp:txXfrm>
        <a:off x="4151382" y="3240360"/>
        <a:ext cx="1317181" cy="2160240"/>
      </dsp:txXfrm>
    </dsp:sp>
    <dsp:sp modelId="{9D7AEEFA-4E98-534B-A46A-2DCBF762CB18}">
      <dsp:nvSpPr>
        <dsp:cNvPr id="0" name=""/>
        <dsp:cNvSpPr/>
      </dsp:nvSpPr>
      <dsp:spPr>
        <a:xfrm>
          <a:off x="4539943" y="2430270"/>
          <a:ext cx="540060" cy="54006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04BF34-F1DB-B345-9454-714C76D87B09}">
      <dsp:nvSpPr>
        <dsp:cNvPr id="0" name=""/>
        <dsp:cNvSpPr/>
      </dsp:nvSpPr>
      <dsp:spPr>
        <a:xfrm>
          <a:off x="5534422" y="0"/>
          <a:ext cx="1317181" cy="216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ctr" defTabSz="711200">
            <a:lnSpc>
              <a:spcPct val="90000"/>
            </a:lnSpc>
            <a:spcBef>
              <a:spcPct val="0"/>
            </a:spcBef>
            <a:spcAft>
              <a:spcPct val="35000"/>
            </a:spcAft>
            <a:buNone/>
          </a:pPr>
          <a:r>
            <a:rPr lang="fr-CA" sz="1600" kern="1200" dirty="0"/>
            <a:t>Supervision fantôme</a:t>
          </a:r>
        </a:p>
      </dsp:txBody>
      <dsp:txXfrm>
        <a:off x="5534422" y="0"/>
        <a:ext cx="1317181" cy="2160240"/>
      </dsp:txXfrm>
    </dsp:sp>
    <dsp:sp modelId="{F8A315D5-65FE-FC47-8C2D-6DCD61DA4396}">
      <dsp:nvSpPr>
        <dsp:cNvPr id="0" name=""/>
        <dsp:cNvSpPr/>
      </dsp:nvSpPr>
      <dsp:spPr>
        <a:xfrm>
          <a:off x="5922983" y="2430270"/>
          <a:ext cx="540060" cy="54006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5B482D-08AC-B24E-B6F5-9869580417B9}">
      <dsp:nvSpPr>
        <dsp:cNvPr id="0" name=""/>
        <dsp:cNvSpPr/>
      </dsp:nvSpPr>
      <dsp:spPr>
        <a:xfrm>
          <a:off x="6917462" y="3240360"/>
          <a:ext cx="1317181" cy="216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fr-CA" sz="1600" kern="1200" dirty="0" err="1"/>
            <a:t>Sink</a:t>
          </a:r>
          <a:r>
            <a:rPr lang="fr-CA" sz="1600" kern="1200" dirty="0"/>
            <a:t> or </a:t>
          </a:r>
          <a:r>
            <a:rPr lang="fr-CA" sz="1600" kern="1200" dirty="0" err="1"/>
            <a:t>swim</a:t>
          </a:r>
          <a:endParaRPr lang="fr-CA" sz="1600" kern="1200" dirty="0"/>
        </a:p>
      </dsp:txBody>
      <dsp:txXfrm>
        <a:off x="6917462" y="3240360"/>
        <a:ext cx="1317181" cy="2160240"/>
      </dsp:txXfrm>
    </dsp:sp>
    <dsp:sp modelId="{6C2E9D97-5DFB-CC42-ABC7-A3CEB9383D9E}">
      <dsp:nvSpPr>
        <dsp:cNvPr id="0" name=""/>
        <dsp:cNvSpPr/>
      </dsp:nvSpPr>
      <dsp:spPr>
        <a:xfrm>
          <a:off x="7306023" y="2430270"/>
          <a:ext cx="540060" cy="54006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ＭＳ Ｐゴシック" charset="0"/>
                <a:cs typeface="ＭＳ Ｐゴシック" charset="0"/>
              </a:defRPr>
            </a:lvl1pPr>
          </a:lstStyle>
          <a:p>
            <a:pPr>
              <a:defRPr/>
            </a:pPr>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0CAF17FA-651E-0E42-A6BE-D4A0484837FB}" type="datetime1">
              <a:rPr lang="fr-FR" altLang="x-none"/>
              <a:pPr>
                <a:defRPr/>
              </a:pPr>
              <a:t>31/10/2023</a:t>
            </a:fld>
            <a:endParaRPr lang="fr-FR" altLang="x-none"/>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ea typeface="ＭＳ Ｐゴシック" charset="0"/>
                <a:cs typeface="ＭＳ Ｐゴシック" charset="0"/>
              </a:defRPr>
            </a:lvl1pPr>
          </a:lstStyle>
          <a:p>
            <a:pPr>
              <a:defRPr/>
            </a:pPr>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5AB6679F-8AFA-BB4B-A1B0-55DCE4DD829D}" type="slidenum">
              <a:rPr lang="fr-FR" altLang="x-none"/>
              <a:pPr>
                <a:defRPr/>
              </a:pPr>
              <a:t>‹#›</a:t>
            </a:fld>
            <a:endParaRPr lang="fr-FR" altLang="x-none"/>
          </a:p>
        </p:txBody>
      </p:sp>
    </p:spTree>
    <p:extLst>
      <p:ext uri="{BB962C8B-B14F-4D97-AF65-F5344CB8AC3E}">
        <p14:creationId xmlns:p14="http://schemas.microsoft.com/office/powerpoint/2010/main" val="17905366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fr-FR"/>
          </a:p>
        </p:txBody>
      </p:sp>
      <p:sp>
        <p:nvSpPr>
          <p:cNvPr id="6147" name="Rectangle 3"/>
          <p:cNvSpPr>
            <a:spLocks noGrp="1" noChangeArrowheads="1"/>
          </p:cNvSpPr>
          <p:nvPr>
            <p:ph type="dt" idx="1"/>
          </p:nvPr>
        </p:nvSpPr>
        <p:spPr bwMode="auto">
          <a:xfrm>
            <a:off x="388620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ＭＳ Ｐゴシック" charset="0"/>
              </a:defRPr>
            </a:lvl1pPr>
          </a:lstStyle>
          <a:p>
            <a:pPr>
              <a:defRPr/>
            </a:pPr>
            <a:endParaRPr lang="fr-FR"/>
          </a:p>
        </p:txBody>
      </p:sp>
      <p:sp>
        <p:nvSpPr>
          <p:cNvPr id="6148"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a:noFill/>
          </a:ln>
        </p:spPr>
        <p:txBody>
          <a:bodyPr vert="horz" wrap="square" lIns="91440" tIns="45720" rIns="91440" bIns="45720" numCol="1" anchor="t" anchorCtr="0" compatLnSpc="1">
            <a:prstTxWarp prst="textNoShape">
              <a:avLst/>
            </a:prstTxWarp>
          </a:bodyPr>
          <a:lstStyle/>
          <a:p>
            <a:pPr lvl="0"/>
            <a:r>
              <a:rPr lang="fr-FR" altLang="x-none" noProof="0"/>
              <a:t>Cliquez pour modifier les styles du texte du masque</a:t>
            </a:r>
          </a:p>
          <a:p>
            <a:pPr lvl="1"/>
            <a:r>
              <a:rPr lang="fr-FR" altLang="x-none" noProof="0"/>
              <a:t>Deuxième niveau</a:t>
            </a:r>
          </a:p>
          <a:p>
            <a:pPr lvl="2"/>
            <a:r>
              <a:rPr lang="fr-FR" altLang="x-none" noProof="0"/>
              <a:t>Troisième niveau</a:t>
            </a:r>
          </a:p>
          <a:p>
            <a:pPr lvl="3"/>
            <a:r>
              <a:rPr lang="fr-FR" altLang="x-none" noProof="0"/>
              <a:t>Quatrième niveau</a:t>
            </a:r>
          </a:p>
          <a:p>
            <a:pPr lvl="4"/>
            <a:r>
              <a:rPr lang="fr-FR" altLang="x-none" noProof="0"/>
              <a:t>Cinquième niveau</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fr-FR"/>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a:defRPr sz="1200"/>
            </a:lvl1pPr>
          </a:lstStyle>
          <a:p>
            <a:pPr>
              <a:defRPr/>
            </a:pPr>
            <a:fld id="{32BA4F3A-7F2A-F149-B466-AAABF38C2E0E}" type="slidenum">
              <a:rPr lang="fr-FR" altLang="x-none"/>
              <a:pPr>
                <a:defRPr/>
              </a:pPr>
              <a:t>‹#›</a:t>
            </a:fld>
            <a:endParaRPr lang="fr-FR" altLang="x-none"/>
          </a:p>
        </p:txBody>
      </p:sp>
    </p:spTree>
    <p:extLst>
      <p:ext uri="{BB962C8B-B14F-4D97-AF65-F5344CB8AC3E}">
        <p14:creationId xmlns:p14="http://schemas.microsoft.com/office/powerpoint/2010/main" val="35274820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charset="-128"/>
      </a:defRPr>
    </a:lvl3pPr>
    <a:lvl4pPr marL="1371600" algn="l" rtl="0" eaLnBrk="0" fontAlgn="base" hangingPunct="0">
      <a:spcBef>
        <a:spcPct val="30000"/>
      </a:spcBef>
      <a:spcAft>
        <a:spcPct val="0"/>
      </a:spcAft>
      <a:defRPr sz="1200" kern="1200">
        <a:solidFill>
          <a:schemeClr val="tx1"/>
        </a:solidFill>
        <a:latin typeface="Arial" charset="0"/>
        <a:ea typeface="ヒラギノ角ゴ Pro W3"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ヒラギノ角ゴ Pro W3"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32BA4F3A-7F2A-F149-B466-AAABF38C2E0E}" type="slidenum">
              <a:rPr lang="fr-FR" altLang="x-none" smtClean="0"/>
              <a:pPr>
                <a:defRPr/>
              </a:pPr>
              <a:t>2</a:t>
            </a:fld>
            <a:endParaRPr lang="fr-FR" altLang="x-none"/>
          </a:p>
        </p:txBody>
      </p:sp>
    </p:spTree>
    <p:extLst>
      <p:ext uri="{BB962C8B-B14F-4D97-AF65-F5344CB8AC3E}">
        <p14:creationId xmlns:p14="http://schemas.microsoft.com/office/powerpoint/2010/main" val="731276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32BA4F3A-7F2A-F149-B466-AAABF38C2E0E}" type="slidenum">
              <a:rPr lang="fr-FR" altLang="x-none" smtClean="0"/>
              <a:pPr>
                <a:defRPr/>
              </a:pPr>
              <a:t>14</a:t>
            </a:fld>
            <a:endParaRPr lang="fr-FR" altLang="x-none"/>
          </a:p>
        </p:txBody>
      </p:sp>
    </p:spTree>
    <p:extLst>
      <p:ext uri="{BB962C8B-B14F-4D97-AF65-F5344CB8AC3E}">
        <p14:creationId xmlns:p14="http://schemas.microsoft.com/office/powerpoint/2010/main" val="2802527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32BA4F3A-7F2A-F149-B466-AAABF38C2E0E}" type="slidenum">
              <a:rPr lang="fr-FR" altLang="x-none" smtClean="0"/>
              <a:pPr>
                <a:defRPr/>
              </a:pPr>
              <a:t>15</a:t>
            </a:fld>
            <a:endParaRPr lang="fr-FR" altLang="x-none"/>
          </a:p>
        </p:txBody>
      </p:sp>
    </p:spTree>
    <p:extLst>
      <p:ext uri="{BB962C8B-B14F-4D97-AF65-F5344CB8AC3E}">
        <p14:creationId xmlns:p14="http://schemas.microsoft.com/office/powerpoint/2010/main" val="7236966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err="1"/>
              <a:t>They</a:t>
            </a:r>
            <a:r>
              <a:rPr lang="fr-CA" dirty="0"/>
              <a:t> </a:t>
            </a:r>
            <a:r>
              <a:rPr lang="fr-CA" dirty="0" err="1"/>
              <a:t>saw</a:t>
            </a:r>
            <a:r>
              <a:rPr lang="fr-CA" dirty="0"/>
              <a:t> </a:t>
            </a:r>
            <a:r>
              <a:rPr lang="fr-CA" dirty="0" err="1"/>
              <a:t>their</a:t>
            </a:r>
            <a:r>
              <a:rPr lang="fr-CA" dirty="0"/>
              <a:t> </a:t>
            </a:r>
            <a:r>
              <a:rPr lang="fr-CA" dirty="0" err="1"/>
              <a:t>role</a:t>
            </a:r>
            <a:r>
              <a:rPr lang="fr-CA" dirty="0"/>
              <a:t> as </a:t>
            </a:r>
            <a:r>
              <a:rPr lang="fr-CA" dirty="0" err="1"/>
              <a:t>needing</a:t>
            </a:r>
            <a:r>
              <a:rPr lang="fr-CA" dirty="0"/>
              <a:t> to “figure out how to </a:t>
            </a:r>
            <a:r>
              <a:rPr lang="fr-CA" dirty="0" err="1"/>
              <a:t>give</a:t>
            </a:r>
            <a:r>
              <a:rPr lang="fr-CA" dirty="0"/>
              <a:t> </a:t>
            </a:r>
            <a:r>
              <a:rPr lang="fr-CA" dirty="0" err="1"/>
              <a:t>trainees</a:t>
            </a:r>
            <a:r>
              <a:rPr lang="fr-CA" dirty="0"/>
              <a:t> the building blocks </a:t>
            </a:r>
            <a:r>
              <a:rPr lang="fr-CA" dirty="0" err="1"/>
              <a:t>necessary</a:t>
            </a:r>
            <a:r>
              <a:rPr lang="fr-CA" dirty="0"/>
              <a:t> for </a:t>
            </a:r>
            <a:r>
              <a:rPr lang="fr-CA" dirty="0" err="1"/>
              <a:t>them</a:t>
            </a:r>
            <a:r>
              <a:rPr lang="fr-CA" dirty="0"/>
              <a:t> to go out and </a:t>
            </a:r>
            <a:r>
              <a:rPr lang="fr-CA" dirty="0" err="1"/>
              <a:t>perform</a:t>
            </a:r>
            <a:r>
              <a:rPr lang="fr-CA" dirty="0"/>
              <a:t> at a high </a:t>
            </a:r>
            <a:r>
              <a:rPr lang="fr-CA" dirty="0" err="1"/>
              <a:t>level</a:t>
            </a:r>
            <a:r>
              <a:rPr lang="fr-CA" dirty="0"/>
              <a:t>” (P18). </a:t>
            </a:r>
          </a:p>
          <a:p>
            <a:r>
              <a:rPr lang="fr-CA" dirty="0"/>
              <a:t>Participants </a:t>
            </a:r>
            <a:r>
              <a:rPr lang="fr-CA" dirty="0" err="1"/>
              <a:t>also</a:t>
            </a:r>
            <a:r>
              <a:rPr lang="fr-CA" dirty="0"/>
              <a:t> </a:t>
            </a:r>
            <a:r>
              <a:rPr lang="fr-CA" dirty="0" err="1"/>
              <a:t>had</a:t>
            </a:r>
            <a:r>
              <a:rPr lang="fr-CA" dirty="0"/>
              <a:t> a </a:t>
            </a:r>
            <a:r>
              <a:rPr lang="fr-CA" dirty="0" err="1"/>
              <a:t>strong</a:t>
            </a:r>
            <a:r>
              <a:rPr lang="fr-CA" dirty="0"/>
              <a:t> </a:t>
            </a:r>
            <a:r>
              <a:rPr lang="fr-CA" dirty="0" err="1"/>
              <a:t>sense</a:t>
            </a:r>
            <a:r>
              <a:rPr lang="fr-CA" dirty="0"/>
              <a:t> of </a:t>
            </a:r>
            <a:r>
              <a:rPr lang="fr-CA" dirty="0" err="1"/>
              <a:t>duty</a:t>
            </a:r>
            <a:r>
              <a:rPr lang="fr-CA" dirty="0"/>
              <a:t> to </a:t>
            </a:r>
            <a:r>
              <a:rPr lang="fr-CA" dirty="0" err="1"/>
              <a:t>safeguard</a:t>
            </a:r>
            <a:r>
              <a:rPr lang="fr-CA" dirty="0"/>
              <a:t> the </a:t>
            </a:r>
            <a:r>
              <a:rPr lang="fr-CA" dirty="0" err="1"/>
              <a:t>well-being</a:t>
            </a:r>
            <a:r>
              <a:rPr lang="fr-CA" dirty="0"/>
              <a:t> of patients and </a:t>
            </a:r>
            <a:r>
              <a:rPr lang="fr-CA" dirty="0" err="1"/>
              <a:t>their</a:t>
            </a:r>
            <a:r>
              <a:rPr lang="fr-CA" dirty="0"/>
              <a:t> </a:t>
            </a:r>
            <a:r>
              <a:rPr lang="fr-CA" dirty="0" err="1"/>
              <a:t>families</a:t>
            </a:r>
            <a:r>
              <a:rPr lang="fr-CA" dirty="0"/>
              <a:t> and </a:t>
            </a:r>
            <a:r>
              <a:rPr lang="fr-CA" dirty="0" err="1"/>
              <a:t>often</a:t>
            </a:r>
            <a:r>
              <a:rPr lang="fr-CA" dirty="0"/>
              <a:t> </a:t>
            </a:r>
            <a:r>
              <a:rPr lang="fr-CA" dirty="0" err="1"/>
              <a:t>felt</a:t>
            </a:r>
            <a:r>
              <a:rPr lang="fr-CA" dirty="0"/>
              <a:t> </a:t>
            </a:r>
            <a:r>
              <a:rPr lang="fr-CA" dirty="0" err="1"/>
              <a:t>that</a:t>
            </a:r>
            <a:r>
              <a:rPr lang="fr-CA" dirty="0"/>
              <a:t> </a:t>
            </a:r>
            <a:r>
              <a:rPr lang="fr-CA" dirty="0" err="1"/>
              <a:t>teaching</a:t>
            </a:r>
            <a:r>
              <a:rPr lang="fr-CA" dirty="0"/>
              <a:t> or </a:t>
            </a:r>
            <a:r>
              <a:rPr lang="fr-CA" dirty="0" err="1"/>
              <a:t>assessing</a:t>
            </a:r>
            <a:r>
              <a:rPr lang="fr-CA" dirty="0"/>
              <a:t> </a:t>
            </a:r>
            <a:r>
              <a:rPr lang="fr-CA" dirty="0" err="1"/>
              <a:t>during</a:t>
            </a:r>
            <a:r>
              <a:rPr lang="fr-CA" dirty="0"/>
              <a:t> direct supervision “</a:t>
            </a:r>
            <a:r>
              <a:rPr lang="fr-CA" dirty="0" err="1"/>
              <a:t>is</a:t>
            </a:r>
            <a:r>
              <a:rPr lang="fr-CA" dirty="0"/>
              <a:t> </a:t>
            </a:r>
            <a:r>
              <a:rPr lang="fr-CA" dirty="0" err="1"/>
              <a:t>sometimes</a:t>
            </a:r>
            <a:r>
              <a:rPr lang="fr-CA" dirty="0"/>
              <a:t> in </a:t>
            </a:r>
            <a:r>
              <a:rPr lang="fr-CA" dirty="0" err="1"/>
              <a:t>conflict</a:t>
            </a:r>
            <a:r>
              <a:rPr lang="fr-CA" dirty="0"/>
              <a:t> </a:t>
            </a:r>
            <a:r>
              <a:rPr lang="fr-CA" dirty="0" err="1"/>
              <a:t>with</a:t>
            </a:r>
            <a:r>
              <a:rPr lang="fr-CA" dirty="0"/>
              <a:t> the </a:t>
            </a:r>
            <a:r>
              <a:rPr lang="fr-CA" dirty="0" err="1"/>
              <a:t>clinical</a:t>
            </a:r>
            <a:r>
              <a:rPr lang="fr-CA" dirty="0"/>
              <a:t> </a:t>
            </a:r>
            <a:r>
              <a:rPr lang="fr-CA" dirty="0" err="1"/>
              <a:t>work</a:t>
            </a:r>
            <a:r>
              <a:rPr lang="fr-CA" dirty="0"/>
              <a:t>” (P18) </a:t>
            </a:r>
            <a:r>
              <a:rPr lang="fr-CA" dirty="0" err="1"/>
              <a:t>that</a:t>
            </a:r>
            <a:r>
              <a:rPr lang="fr-CA" dirty="0"/>
              <a:t> </a:t>
            </a:r>
            <a:r>
              <a:rPr lang="fr-CA" dirty="0" err="1"/>
              <a:t>they</a:t>
            </a:r>
            <a:r>
              <a:rPr lang="fr-CA" dirty="0"/>
              <a:t> do—a challenge </a:t>
            </a:r>
            <a:r>
              <a:rPr lang="fr-CA" dirty="0" err="1"/>
              <a:t>perhaps</a:t>
            </a:r>
            <a:r>
              <a:rPr lang="fr-CA" dirty="0"/>
              <a:t> unique to the application of coaching to </a:t>
            </a:r>
            <a:r>
              <a:rPr lang="fr-CA" dirty="0" err="1"/>
              <a:t>medical</a:t>
            </a:r>
            <a:r>
              <a:rPr lang="fr-CA" dirty="0"/>
              <a:t> </a:t>
            </a:r>
            <a:r>
              <a:rPr lang="fr-CA" dirty="0" err="1"/>
              <a:t>education</a:t>
            </a:r>
            <a:r>
              <a:rPr lang="fr-CA" dirty="0"/>
              <a:t>. </a:t>
            </a:r>
          </a:p>
          <a:p>
            <a:r>
              <a:rPr lang="fr-CA" dirty="0" err="1"/>
              <a:t>Moving</a:t>
            </a:r>
            <a:r>
              <a:rPr lang="fr-CA" dirty="0"/>
              <a:t> the </a:t>
            </a:r>
            <a:r>
              <a:rPr lang="fr-CA" dirty="0" err="1"/>
              <a:t>department</a:t>
            </a:r>
            <a:r>
              <a:rPr lang="fr-CA" dirty="0"/>
              <a:t> volume, </a:t>
            </a:r>
            <a:r>
              <a:rPr lang="fr-CA" dirty="0" err="1"/>
              <a:t>dealing</a:t>
            </a:r>
            <a:r>
              <a:rPr lang="fr-CA" dirty="0"/>
              <a:t> </a:t>
            </a:r>
            <a:r>
              <a:rPr lang="fr-CA" dirty="0" err="1"/>
              <a:t>with</a:t>
            </a:r>
            <a:r>
              <a:rPr lang="fr-CA" dirty="0"/>
              <a:t> </a:t>
            </a:r>
            <a:r>
              <a:rPr lang="fr-CA" dirty="0" err="1"/>
              <a:t>acuity</a:t>
            </a:r>
            <a:r>
              <a:rPr lang="fr-CA" dirty="0"/>
              <a:t> </a:t>
            </a:r>
            <a:r>
              <a:rPr lang="fr-CA" dirty="0" err="1"/>
              <a:t>that</a:t>
            </a:r>
            <a:r>
              <a:rPr lang="fr-CA" dirty="0"/>
              <a:t> </a:t>
            </a:r>
            <a:r>
              <a:rPr lang="fr-CA" dirty="0" err="1"/>
              <a:t>is</a:t>
            </a:r>
            <a:r>
              <a:rPr lang="fr-CA" dirty="0"/>
              <a:t> </a:t>
            </a:r>
            <a:r>
              <a:rPr lang="fr-CA" dirty="0" err="1"/>
              <a:t>my</a:t>
            </a:r>
            <a:r>
              <a:rPr lang="fr-CA" dirty="0"/>
              <a:t> job. The senior </a:t>
            </a:r>
            <a:r>
              <a:rPr lang="fr-CA" dirty="0" err="1"/>
              <a:t>trainee</a:t>
            </a:r>
            <a:r>
              <a:rPr lang="fr-CA" dirty="0"/>
              <a:t> </a:t>
            </a:r>
            <a:r>
              <a:rPr lang="fr-CA" dirty="0" err="1"/>
              <a:t>is</a:t>
            </a:r>
            <a:r>
              <a:rPr lang="fr-CA" dirty="0"/>
              <a:t> </a:t>
            </a:r>
            <a:r>
              <a:rPr lang="fr-CA" dirty="0" err="1"/>
              <a:t>supposed</a:t>
            </a:r>
            <a:r>
              <a:rPr lang="fr-CA" dirty="0"/>
              <a:t> to focus on </a:t>
            </a:r>
            <a:r>
              <a:rPr lang="fr-CA" dirty="0" err="1"/>
              <a:t>departmental</a:t>
            </a:r>
            <a:r>
              <a:rPr lang="fr-CA" dirty="0"/>
              <a:t> flow and management. And </a:t>
            </a:r>
            <a:r>
              <a:rPr lang="fr-CA" dirty="0" err="1"/>
              <a:t>you</a:t>
            </a:r>
            <a:r>
              <a:rPr lang="fr-CA" dirty="0"/>
              <a:t> are </a:t>
            </a:r>
            <a:r>
              <a:rPr lang="fr-CA" dirty="0" err="1"/>
              <a:t>supposed</a:t>
            </a:r>
            <a:r>
              <a:rPr lang="fr-CA" dirty="0"/>
              <a:t> to </a:t>
            </a:r>
            <a:r>
              <a:rPr lang="fr-CA" dirty="0" err="1"/>
              <a:t>teach</a:t>
            </a:r>
            <a:r>
              <a:rPr lang="fr-CA" dirty="0"/>
              <a:t> </a:t>
            </a:r>
            <a:r>
              <a:rPr lang="fr-CA" dirty="0" err="1"/>
              <a:t>them</a:t>
            </a:r>
            <a:r>
              <a:rPr lang="fr-CA" dirty="0"/>
              <a:t> the </a:t>
            </a:r>
            <a:r>
              <a:rPr lang="fr-CA" dirty="0" err="1"/>
              <a:t>tips</a:t>
            </a:r>
            <a:r>
              <a:rPr lang="fr-CA" dirty="0"/>
              <a:t> and tricks </a:t>
            </a:r>
            <a:r>
              <a:rPr lang="fr-CA" dirty="0" err="1"/>
              <a:t>around</a:t>
            </a:r>
            <a:r>
              <a:rPr lang="fr-CA" dirty="0"/>
              <a:t> </a:t>
            </a:r>
            <a:r>
              <a:rPr lang="fr-CA" dirty="0" err="1"/>
              <a:t>that</a:t>
            </a:r>
            <a:r>
              <a:rPr lang="fr-CA" dirty="0"/>
              <a:t> and how to do </a:t>
            </a:r>
            <a:r>
              <a:rPr lang="fr-CA" dirty="0" err="1"/>
              <a:t>it</a:t>
            </a:r>
            <a:r>
              <a:rPr lang="fr-CA" dirty="0"/>
              <a:t>. But </a:t>
            </a:r>
            <a:r>
              <a:rPr lang="fr-CA" dirty="0" err="1"/>
              <a:t>that</a:t>
            </a:r>
            <a:r>
              <a:rPr lang="fr-CA" dirty="0"/>
              <a:t> </a:t>
            </a:r>
            <a:r>
              <a:rPr lang="fr-CA" dirty="0" err="1"/>
              <a:t>being</a:t>
            </a:r>
            <a:r>
              <a:rPr lang="fr-CA" dirty="0"/>
              <a:t> </a:t>
            </a:r>
            <a:r>
              <a:rPr lang="fr-CA" dirty="0" err="1"/>
              <a:t>said</a:t>
            </a:r>
            <a:r>
              <a:rPr lang="fr-CA" dirty="0"/>
              <a:t>, if the senior </a:t>
            </a:r>
            <a:r>
              <a:rPr lang="fr-CA" dirty="0" err="1"/>
              <a:t>trainee</a:t>
            </a:r>
            <a:r>
              <a:rPr lang="fr-CA" dirty="0"/>
              <a:t> </a:t>
            </a:r>
            <a:r>
              <a:rPr lang="fr-CA" dirty="0" err="1"/>
              <a:t>is</a:t>
            </a:r>
            <a:r>
              <a:rPr lang="fr-CA" dirty="0"/>
              <a:t> </a:t>
            </a:r>
            <a:r>
              <a:rPr lang="fr-CA" dirty="0" err="1"/>
              <a:t>overwhelmed</a:t>
            </a:r>
            <a:r>
              <a:rPr lang="fr-CA" dirty="0"/>
              <a:t> or if I </a:t>
            </a:r>
            <a:r>
              <a:rPr lang="fr-CA" dirty="0" err="1"/>
              <a:t>feel</a:t>
            </a:r>
            <a:r>
              <a:rPr lang="fr-CA" dirty="0"/>
              <a:t> </a:t>
            </a:r>
            <a:r>
              <a:rPr lang="fr-CA" dirty="0" err="1"/>
              <a:t>that</a:t>
            </a:r>
            <a:r>
              <a:rPr lang="fr-CA" dirty="0"/>
              <a:t> </a:t>
            </a:r>
            <a:r>
              <a:rPr lang="fr-CA" dirty="0" err="1"/>
              <a:t>individual</a:t>
            </a:r>
            <a:r>
              <a:rPr lang="fr-CA" dirty="0"/>
              <a:t> patient </a:t>
            </a:r>
            <a:r>
              <a:rPr lang="fr-CA" dirty="0" err="1"/>
              <a:t>careis</a:t>
            </a:r>
            <a:r>
              <a:rPr lang="fr-CA" dirty="0"/>
              <a:t> </a:t>
            </a:r>
            <a:r>
              <a:rPr lang="fr-CA" dirty="0" err="1"/>
              <a:t>being</a:t>
            </a:r>
            <a:r>
              <a:rPr lang="fr-CA" dirty="0"/>
              <a:t> </a:t>
            </a:r>
            <a:r>
              <a:rPr lang="fr-CA" dirty="0" err="1"/>
              <a:t>compromised</a:t>
            </a:r>
            <a:r>
              <a:rPr lang="fr-CA" dirty="0"/>
              <a:t> by volume or </a:t>
            </a:r>
            <a:r>
              <a:rPr lang="fr-CA" dirty="0" err="1"/>
              <a:t>acuity</a:t>
            </a:r>
            <a:r>
              <a:rPr lang="fr-CA" dirty="0"/>
              <a:t>, </a:t>
            </a:r>
            <a:r>
              <a:rPr lang="fr-CA" dirty="0" err="1"/>
              <a:t>then</a:t>
            </a:r>
            <a:r>
              <a:rPr lang="fr-CA" dirty="0"/>
              <a:t> </a:t>
            </a:r>
            <a:r>
              <a:rPr lang="fr-CA" dirty="0" err="1"/>
              <a:t>that</a:t>
            </a:r>
            <a:r>
              <a:rPr lang="fr-CA" dirty="0"/>
              <a:t> </a:t>
            </a:r>
            <a:r>
              <a:rPr lang="fr-CA" dirty="0" err="1"/>
              <a:t>is</a:t>
            </a:r>
            <a:r>
              <a:rPr lang="fr-CA" dirty="0"/>
              <a:t> </a:t>
            </a:r>
            <a:r>
              <a:rPr lang="fr-CA" dirty="0" err="1"/>
              <a:t>where</a:t>
            </a:r>
            <a:r>
              <a:rPr lang="fr-CA" dirty="0"/>
              <a:t> I </a:t>
            </a:r>
            <a:r>
              <a:rPr lang="fr-CA" dirty="0" err="1"/>
              <a:t>am</a:t>
            </a:r>
            <a:r>
              <a:rPr lang="fr-CA" dirty="0"/>
              <a:t> </a:t>
            </a:r>
            <a:r>
              <a:rPr lang="fr-CA" dirty="0" err="1"/>
              <a:t>stepping</a:t>
            </a:r>
            <a:r>
              <a:rPr lang="fr-CA" dirty="0"/>
              <a:t> in. (P03)</a:t>
            </a:r>
          </a:p>
          <a:p>
            <a:r>
              <a:rPr lang="fr-CA" dirty="0"/>
              <a:t>the </a:t>
            </a:r>
            <a:r>
              <a:rPr lang="fr-CA" dirty="0" err="1"/>
              <a:t>effect</a:t>
            </a:r>
            <a:r>
              <a:rPr lang="fr-CA" dirty="0"/>
              <a:t> of patient </a:t>
            </a:r>
            <a:r>
              <a:rPr lang="fr-CA" dirty="0" err="1"/>
              <a:t>acuity</a:t>
            </a:r>
            <a:r>
              <a:rPr lang="fr-CA" dirty="0"/>
              <a:t> and volume, </a:t>
            </a:r>
            <a:r>
              <a:rPr lang="fr-CA" dirty="0" err="1"/>
              <a:t>which</a:t>
            </a:r>
            <a:r>
              <a:rPr lang="fr-CA" dirty="0"/>
              <a:t> </a:t>
            </a:r>
            <a:r>
              <a:rPr lang="fr-CA" dirty="0" err="1"/>
              <a:t>both</a:t>
            </a:r>
            <a:r>
              <a:rPr lang="fr-CA" dirty="0"/>
              <a:t> </a:t>
            </a:r>
            <a:r>
              <a:rPr lang="fr-CA" dirty="0" err="1"/>
              <a:t>facilitated</a:t>
            </a:r>
            <a:r>
              <a:rPr lang="fr-CA" dirty="0"/>
              <a:t> </a:t>
            </a:r>
            <a:r>
              <a:rPr lang="fr-CA" dirty="0" err="1"/>
              <a:t>learning</a:t>
            </a:r>
            <a:r>
              <a:rPr lang="fr-CA" dirty="0"/>
              <a:t> </a:t>
            </a:r>
            <a:r>
              <a:rPr lang="fr-CA" dirty="0" err="1"/>
              <a:t>until</a:t>
            </a:r>
            <a:r>
              <a:rPr lang="fr-CA" dirty="0"/>
              <a:t> a </a:t>
            </a:r>
            <a:r>
              <a:rPr lang="fr-CA" dirty="0" err="1"/>
              <a:t>critical</a:t>
            </a:r>
            <a:r>
              <a:rPr lang="fr-CA" dirty="0"/>
              <a:t> point of </a:t>
            </a:r>
            <a:r>
              <a:rPr lang="fr-CA" dirty="0" err="1"/>
              <a:t>busyness</a:t>
            </a:r>
            <a:r>
              <a:rPr lang="fr-CA" dirty="0"/>
              <a:t> </a:t>
            </a:r>
            <a:r>
              <a:rPr lang="fr-CA" dirty="0" err="1"/>
              <a:t>beyond</a:t>
            </a:r>
            <a:r>
              <a:rPr lang="fr-CA" dirty="0"/>
              <a:t> </a:t>
            </a:r>
            <a:r>
              <a:rPr lang="fr-CA" dirty="0" err="1"/>
              <a:t>which</a:t>
            </a:r>
            <a:r>
              <a:rPr lang="fr-CA" dirty="0"/>
              <a:t> service provision pressures and </a:t>
            </a:r>
            <a:r>
              <a:rPr lang="fr-CA" dirty="0" err="1"/>
              <a:t>staffing</a:t>
            </a:r>
            <a:r>
              <a:rPr lang="fr-CA" dirty="0"/>
              <a:t> limitations </a:t>
            </a:r>
            <a:r>
              <a:rPr lang="fr-CA" dirty="0" err="1"/>
              <a:t>were</a:t>
            </a:r>
            <a:r>
              <a:rPr lang="fr-CA" dirty="0"/>
              <a:t> </a:t>
            </a:r>
            <a:r>
              <a:rPr lang="fr-CA" dirty="0" err="1"/>
              <a:t>perceived</a:t>
            </a:r>
            <a:r>
              <a:rPr lang="fr-CA" dirty="0"/>
              <a:t> to </a:t>
            </a:r>
            <a:r>
              <a:rPr lang="fr-CA" dirty="0" err="1"/>
              <a:t>negatively</a:t>
            </a:r>
            <a:r>
              <a:rPr lang="fr-CA" dirty="0"/>
              <a:t> impact </a:t>
            </a:r>
            <a:r>
              <a:rPr lang="fr-CA" dirty="0" err="1"/>
              <a:t>learning</a:t>
            </a:r>
            <a:r>
              <a:rPr lang="fr-CA" dirty="0"/>
              <a:t>.</a:t>
            </a:r>
          </a:p>
          <a:p>
            <a:endParaRPr lang="fr-FR" dirty="0"/>
          </a:p>
        </p:txBody>
      </p:sp>
      <p:sp>
        <p:nvSpPr>
          <p:cNvPr id="4" name="Espace réservé du numéro de diapositive 3"/>
          <p:cNvSpPr>
            <a:spLocks noGrp="1"/>
          </p:cNvSpPr>
          <p:nvPr>
            <p:ph type="sldNum" sz="quarter" idx="5"/>
          </p:nvPr>
        </p:nvSpPr>
        <p:spPr/>
        <p:txBody>
          <a:bodyPr/>
          <a:lstStyle/>
          <a:p>
            <a:fld id="{6D684F5C-3556-524B-89A2-6DCDE74A84A3}" type="slidenum">
              <a:rPr lang="fr-FR" smtClean="0"/>
              <a:t>16</a:t>
            </a:fld>
            <a:endParaRPr lang="fr-FR"/>
          </a:p>
        </p:txBody>
      </p:sp>
    </p:spTree>
    <p:extLst>
      <p:ext uri="{BB962C8B-B14F-4D97-AF65-F5344CB8AC3E}">
        <p14:creationId xmlns:p14="http://schemas.microsoft.com/office/powerpoint/2010/main" val="3532078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kern="1200" dirty="0">
                <a:solidFill>
                  <a:schemeClr val="tx1"/>
                </a:solidFill>
                <a:effectLst/>
                <a:latin typeface="+mn-lt"/>
                <a:ea typeface="+mn-ea"/>
                <a:cs typeface="+mn-cs"/>
              </a:rPr>
              <a:t>Figure 1. A </a:t>
            </a:r>
            <a:r>
              <a:rPr lang="fr-CA" sz="1200" kern="1200" dirty="0" err="1">
                <a:solidFill>
                  <a:schemeClr val="tx1"/>
                </a:solidFill>
                <a:effectLst/>
                <a:latin typeface="+mn-lt"/>
                <a:ea typeface="+mn-ea"/>
                <a:cs typeface="+mn-cs"/>
              </a:rPr>
              <a:t>conceptual</a:t>
            </a:r>
            <a:r>
              <a:rPr lang="fr-CA" sz="1200" kern="1200" dirty="0">
                <a:solidFill>
                  <a:schemeClr val="tx1"/>
                </a:solidFill>
                <a:effectLst/>
                <a:latin typeface="+mn-lt"/>
                <a:ea typeface="+mn-ea"/>
                <a:cs typeface="+mn-cs"/>
              </a:rPr>
              <a:t> model on the </a:t>
            </a:r>
            <a:r>
              <a:rPr lang="fr-CA" sz="1200" kern="1200" dirty="0" err="1">
                <a:solidFill>
                  <a:schemeClr val="tx1"/>
                </a:solidFill>
                <a:effectLst/>
                <a:latin typeface="+mn-lt"/>
                <a:ea typeface="+mn-ea"/>
                <a:cs typeface="+mn-cs"/>
              </a:rPr>
              <a:t>triality</a:t>
            </a:r>
            <a:r>
              <a:rPr lang="fr-CA" sz="1200" kern="1200" dirty="0">
                <a:solidFill>
                  <a:schemeClr val="tx1"/>
                </a:solidFill>
                <a:effectLst/>
                <a:latin typeface="+mn-lt"/>
                <a:ea typeface="+mn-ea"/>
                <a:cs typeface="+mn-cs"/>
              </a:rPr>
              <a:t> of the </a:t>
            </a:r>
            <a:r>
              <a:rPr lang="fr-CA" sz="1200" kern="1200" dirty="0" err="1">
                <a:solidFill>
                  <a:schemeClr val="tx1"/>
                </a:solidFill>
                <a:effectLst/>
                <a:latin typeface="+mn-lt"/>
                <a:ea typeface="+mn-ea"/>
                <a:cs typeface="+mn-cs"/>
              </a:rPr>
              <a:t>supervising</a:t>
            </a:r>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emergency </a:t>
            </a:r>
            <a:r>
              <a:rPr lang="fr-CA" sz="1200" kern="1200" dirty="0" err="1">
                <a:solidFill>
                  <a:schemeClr val="tx1"/>
                </a:solidFill>
                <a:effectLst/>
                <a:latin typeface="+mn-lt"/>
                <a:ea typeface="+mn-ea"/>
                <a:cs typeface="+mn-cs"/>
              </a:rPr>
              <a:t>physician</a:t>
            </a:r>
            <a:r>
              <a:rPr lang="fr-CA" sz="1200" kern="1200" dirty="0">
                <a:solidFill>
                  <a:schemeClr val="tx1"/>
                </a:solidFill>
                <a:effectLst/>
                <a:latin typeface="+mn-lt"/>
                <a:ea typeface="+mn-ea"/>
                <a:cs typeface="+mn-cs"/>
              </a:rPr>
              <a:t>: 1) </a:t>
            </a:r>
            <a:r>
              <a:rPr lang="fr-CA" sz="1200" kern="1200" dirty="0" err="1">
                <a:solidFill>
                  <a:schemeClr val="tx1"/>
                </a:solidFill>
                <a:effectLst/>
                <a:latin typeface="+mn-lt"/>
                <a:ea typeface="+mn-ea"/>
                <a:cs typeface="+mn-cs"/>
              </a:rPr>
              <a:t>providing</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proper</a:t>
            </a:r>
            <a:r>
              <a:rPr lang="fr-CA" sz="1200" kern="1200" dirty="0">
                <a:solidFill>
                  <a:schemeClr val="tx1"/>
                </a:solidFill>
                <a:effectLst/>
                <a:latin typeface="+mn-lt"/>
                <a:ea typeface="+mn-ea"/>
                <a:cs typeface="+mn-cs"/>
              </a:rPr>
              <a:t> supervision and</a:t>
            </a:r>
          </a:p>
          <a:p>
            <a:r>
              <a:rPr lang="fr-CA" sz="1200" kern="1200" dirty="0">
                <a:solidFill>
                  <a:schemeClr val="tx1"/>
                </a:solidFill>
                <a:effectLst/>
                <a:latin typeface="+mn-lt"/>
                <a:ea typeface="+mn-ea"/>
                <a:cs typeface="+mn-cs"/>
              </a:rPr>
              <a:t>surveillance to </a:t>
            </a:r>
            <a:r>
              <a:rPr lang="fr-CA" sz="1200" kern="1200" dirty="0" err="1">
                <a:solidFill>
                  <a:schemeClr val="tx1"/>
                </a:solidFill>
                <a:effectLst/>
                <a:latin typeface="+mn-lt"/>
                <a:ea typeface="+mn-ea"/>
                <a:cs typeface="+mn-cs"/>
              </a:rPr>
              <a:t>ensure</a:t>
            </a:r>
            <a:r>
              <a:rPr lang="fr-CA" sz="1200" kern="1200" dirty="0">
                <a:solidFill>
                  <a:schemeClr val="tx1"/>
                </a:solidFill>
                <a:effectLst/>
                <a:latin typeface="+mn-lt"/>
                <a:ea typeface="+mn-ea"/>
                <a:cs typeface="+mn-cs"/>
              </a:rPr>
              <a:t> patient </a:t>
            </a:r>
            <a:r>
              <a:rPr lang="fr-CA" sz="1200" kern="1200" dirty="0" err="1">
                <a:solidFill>
                  <a:schemeClr val="tx1"/>
                </a:solidFill>
                <a:effectLst/>
                <a:latin typeface="+mn-lt"/>
                <a:ea typeface="+mn-ea"/>
                <a:cs typeface="+mn-cs"/>
              </a:rPr>
              <a:t>safety</a:t>
            </a:r>
            <a:r>
              <a:rPr lang="fr-CA" sz="1200" kern="1200" dirty="0">
                <a:solidFill>
                  <a:schemeClr val="tx1"/>
                </a:solidFill>
                <a:effectLst/>
                <a:latin typeface="+mn-lt"/>
                <a:ea typeface="+mn-ea"/>
                <a:cs typeface="+mn-cs"/>
              </a:rPr>
              <a:t>, 2) </a:t>
            </a:r>
            <a:r>
              <a:rPr lang="fr-CA" sz="1200" kern="1200" dirty="0" err="1">
                <a:solidFill>
                  <a:schemeClr val="tx1"/>
                </a:solidFill>
                <a:effectLst/>
                <a:latin typeface="+mn-lt"/>
                <a:ea typeface="+mn-ea"/>
                <a:cs typeface="+mn-cs"/>
              </a:rPr>
              <a:t>fostering</a:t>
            </a:r>
            <a:r>
              <a:rPr lang="fr-CA" sz="1200" kern="1200" dirty="0">
                <a:solidFill>
                  <a:schemeClr val="tx1"/>
                </a:solidFill>
                <a:effectLst/>
                <a:latin typeface="+mn-lt"/>
                <a:ea typeface="+mn-ea"/>
                <a:cs typeface="+mn-cs"/>
              </a:rPr>
              <a:t> a </a:t>
            </a:r>
            <a:r>
              <a:rPr lang="fr-CA" sz="1200" kern="1200" dirty="0" err="1">
                <a:solidFill>
                  <a:schemeClr val="tx1"/>
                </a:solidFill>
                <a:effectLst/>
                <a:latin typeface="+mn-lt"/>
                <a:ea typeface="+mn-ea"/>
                <a:cs typeface="+mn-cs"/>
              </a:rPr>
              <a:t>learning</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environment</a:t>
            </a:r>
            <a:endParaRPr lang="fr-CA" sz="1200" kern="1200" dirty="0">
              <a:solidFill>
                <a:schemeClr val="tx1"/>
              </a:solidFill>
              <a:effectLst/>
              <a:latin typeface="+mn-lt"/>
              <a:ea typeface="+mn-ea"/>
              <a:cs typeface="+mn-cs"/>
            </a:endParaRPr>
          </a:p>
          <a:p>
            <a:r>
              <a:rPr lang="fr-CA" sz="1200" kern="1200" dirty="0" err="1">
                <a:solidFill>
                  <a:schemeClr val="tx1"/>
                </a:solidFill>
                <a:effectLst/>
                <a:latin typeface="+mn-lt"/>
                <a:ea typeface="+mn-ea"/>
                <a:cs typeface="+mn-cs"/>
              </a:rPr>
              <a:t>conducive</a:t>
            </a:r>
            <a:r>
              <a:rPr lang="fr-CA" sz="1200" kern="1200" dirty="0">
                <a:solidFill>
                  <a:schemeClr val="tx1"/>
                </a:solidFill>
                <a:effectLst/>
                <a:latin typeface="+mn-lt"/>
                <a:ea typeface="+mn-ea"/>
                <a:cs typeface="+mn-cs"/>
              </a:rPr>
              <a:t> to the </a:t>
            </a:r>
            <a:r>
              <a:rPr lang="fr-CA" sz="1200" kern="1200" dirty="0" err="1">
                <a:solidFill>
                  <a:schemeClr val="tx1"/>
                </a:solidFill>
                <a:effectLst/>
                <a:latin typeface="+mn-lt"/>
                <a:ea typeface="+mn-ea"/>
                <a:cs typeface="+mn-cs"/>
              </a:rPr>
              <a:t>trainees</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professional</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development</a:t>
            </a:r>
            <a:r>
              <a:rPr lang="fr-CA" sz="1200" kern="1200" dirty="0">
                <a:solidFill>
                  <a:schemeClr val="tx1"/>
                </a:solidFill>
                <a:effectLst/>
                <a:latin typeface="+mn-lt"/>
                <a:ea typeface="+mn-ea"/>
                <a:cs typeface="+mn-cs"/>
              </a:rPr>
              <a:t>, and 3)</a:t>
            </a:r>
          </a:p>
          <a:p>
            <a:r>
              <a:rPr lang="fr-CA" sz="1200" kern="1200" dirty="0" err="1">
                <a:solidFill>
                  <a:schemeClr val="tx1"/>
                </a:solidFill>
                <a:effectLst/>
                <a:latin typeface="+mn-lt"/>
                <a:ea typeface="+mn-ea"/>
                <a:cs typeface="+mn-cs"/>
              </a:rPr>
              <a:t>performing</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assessments</a:t>
            </a:r>
            <a:r>
              <a:rPr lang="fr-CA" sz="1200" kern="1200" dirty="0">
                <a:solidFill>
                  <a:schemeClr val="tx1"/>
                </a:solidFill>
                <a:effectLst/>
                <a:latin typeface="+mn-lt"/>
                <a:ea typeface="+mn-ea"/>
                <a:cs typeface="+mn-cs"/>
              </a:rPr>
              <a:t> for the training program. The </a:t>
            </a:r>
            <a:r>
              <a:rPr lang="fr-CA" sz="1200" kern="1200" dirty="0" err="1">
                <a:solidFill>
                  <a:schemeClr val="tx1"/>
                </a:solidFill>
                <a:effectLst/>
                <a:latin typeface="+mn-lt"/>
                <a:ea typeface="+mn-ea"/>
                <a:cs typeface="+mn-cs"/>
              </a:rPr>
              <a:t>overlapping</a:t>
            </a:r>
            <a:endParaRPr lang="fr-CA" sz="1200" kern="1200" dirty="0">
              <a:solidFill>
                <a:schemeClr val="tx1"/>
              </a:solidFill>
              <a:effectLst/>
              <a:latin typeface="+mn-lt"/>
              <a:ea typeface="+mn-ea"/>
              <a:cs typeface="+mn-cs"/>
            </a:endParaRPr>
          </a:p>
          <a:p>
            <a:r>
              <a:rPr lang="fr-CA" sz="1200" kern="1200" dirty="0" err="1">
                <a:solidFill>
                  <a:schemeClr val="tx1"/>
                </a:solidFill>
                <a:effectLst/>
                <a:latin typeface="+mn-lt"/>
                <a:ea typeface="+mn-ea"/>
                <a:cs typeface="+mn-cs"/>
              </a:rPr>
              <a:t>roles</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explained</a:t>
            </a:r>
            <a:r>
              <a:rPr lang="fr-CA" sz="1200" kern="1200" dirty="0">
                <a:solidFill>
                  <a:schemeClr val="tx1"/>
                </a:solidFill>
                <a:effectLst/>
                <a:latin typeface="+mn-lt"/>
                <a:ea typeface="+mn-ea"/>
                <a:cs typeface="+mn-cs"/>
              </a:rPr>
              <a:t> the areas of possible tension </a:t>
            </a:r>
            <a:r>
              <a:rPr lang="fr-CA" sz="1200" kern="1200" dirty="0" err="1">
                <a:solidFill>
                  <a:schemeClr val="tx1"/>
                </a:solidFill>
                <a:effectLst/>
                <a:latin typeface="+mn-lt"/>
                <a:ea typeface="+mn-ea"/>
                <a:cs typeface="+mn-cs"/>
              </a:rPr>
              <a:t>between</a:t>
            </a:r>
            <a:r>
              <a:rPr lang="fr-CA" sz="1200" kern="1200" dirty="0">
                <a:solidFill>
                  <a:schemeClr val="tx1"/>
                </a:solidFill>
                <a:effectLst/>
                <a:latin typeface="+mn-lt"/>
                <a:ea typeface="+mn-ea"/>
                <a:cs typeface="+mn-cs"/>
              </a:rPr>
              <a:t> the </a:t>
            </a:r>
            <a:r>
              <a:rPr lang="fr-CA" sz="1200" kern="1200" dirty="0" err="1">
                <a:solidFill>
                  <a:schemeClr val="tx1"/>
                </a:solidFill>
                <a:effectLst/>
                <a:latin typeface="+mn-lt"/>
                <a:ea typeface="+mn-ea"/>
                <a:cs typeface="+mn-cs"/>
              </a:rPr>
              <a:t>various</a:t>
            </a:r>
            <a:endParaRPr lang="fr-CA" sz="1200" kern="1200" dirty="0">
              <a:solidFill>
                <a:schemeClr val="tx1"/>
              </a:solidFill>
              <a:effectLst/>
              <a:latin typeface="+mn-lt"/>
              <a:ea typeface="+mn-ea"/>
              <a:cs typeface="+mn-cs"/>
            </a:endParaRPr>
          </a:p>
          <a:p>
            <a:r>
              <a:rPr lang="fr-CA" sz="1200" kern="1200" dirty="0" err="1">
                <a:solidFill>
                  <a:schemeClr val="tx1"/>
                </a:solidFill>
                <a:effectLst/>
                <a:latin typeface="+mn-lt"/>
                <a:ea typeface="+mn-ea"/>
                <a:cs typeface="+mn-cs"/>
              </a:rPr>
              <a:t>roles</a:t>
            </a:r>
            <a:r>
              <a:rPr lang="fr-CA" sz="1200" kern="1200" dirty="0">
                <a:solidFill>
                  <a:schemeClr val="tx1"/>
                </a:solidFill>
                <a:effectLst/>
                <a:latin typeface="+mn-lt"/>
                <a:ea typeface="+mn-ea"/>
                <a:cs typeface="+mn-cs"/>
              </a:rPr>
              <a:t> and have been </a:t>
            </a:r>
            <a:r>
              <a:rPr lang="fr-CA" sz="1200" kern="1200" dirty="0" err="1">
                <a:solidFill>
                  <a:schemeClr val="tx1"/>
                </a:solidFill>
                <a:effectLst/>
                <a:latin typeface="+mn-lt"/>
                <a:ea typeface="+mn-ea"/>
                <a:cs typeface="+mn-cs"/>
              </a:rPr>
              <a:t>demarcated</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with</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choice</a:t>
            </a:r>
            <a:r>
              <a:rPr lang="fr-CA" sz="1200" kern="1200" dirty="0">
                <a:solidFill>
                  <a:schemeClr val="tx1"/>
                </a:solidFill>
                <a:effectLst/>
                <a:latin typeface="+mn-lt"/>
                <a:ea typeface="+mn-ea"/>
                <a:cs typeface="+mn-cs"/>
              </a:rPr>
              <a:t> descriptions </a:t>
            </a:r>
            <a:r>
              <a:rPr lang="fr-CA" sz="1200" kern="1200" dirty="0" err="1">
                <a:solidFill>
                  <a:schemeClr val="tx1"/>
                </a:solidFill>
                <a:effectLst/>
                <a:latin typeface="+mn-lt"/>
                <a:ea typeface="+mn-ea"/>
                <a:cs typeface="+mn-cs"/>
              </a:rPr>
              <a:t>based</a:t>
            </a:r>
            <a:r>
              <a:rPr lang="fr-CA" sz="1200" kern="1200" dirty="0">
                <a:solidFill>
                  <a:schemeClr val="tx1"/>
                </a:solidFill>
                <a:effectLst/>
                <a:latin typeface="+mn-lt"/>
                <a:ea typeface="+mn-ea"/>
                <a:cs typeface="+mn-cs"/>
              </a:rPr>
              <a:t> on</a:t>
            </a:r>
          </a:p>
          <a:p>
            <a:r>
              <a:rPr lang="fr-CA" sz="1200" kern="1200" dirty="0" err="1">
                <a:solidFill>
                  <a:schemeClr val="tx1"/>
                </a:solidFill>
                <a:effectLst/>
                <a:latin typeface="+mn-lt"/>
                <a:ea typeface="+mn-ea"/>
                <a:cs typeface="+mn-cs"/>
              </a:rPr>
              <a:t>our</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analysis</a:t>
            </a:r>
            <a:r>
              <a:rPr lang="fr-CA" sz="1200" kern="1200" dirty="0">
                <a:solidFill>
                  <a:schemeClr val="tx1"/>
                </a:solidFill>
                <a:effectLst/>
                <a:latin typeface="+mn-lt"/>
                <a:ea typeface="+mn-ea"/>
                <a:cs typeface="+mn-cs"/>
              </a:rPr>
              <a:t>. At the center of </a:t>
            </a:r>
            <a:r>
              <a:rPr lang="fr-CA" sz="1200" kern="1200" dirty="0" err="1">
                <a:solidFill>
                  <a:schemeClr val="tx1"/>
                </a:solidFill>
                <a:effectLst/>
                <a:latin typeface="+mn-lt"/>
                <a:ea typeface="+mn-ea"/>
                <a:cs typeface="+mn-cs"/>
              </a:rPr>
              <a:t>our</a:t>
            </a:r>
            <a:r>
              <a:rPr lang="fr-CA" sz="1200" kern="1200" dirty="0">
                <a:solidFill>
                  <a:schemeClr val="tx1"/>
                </a:solidFill>
                <a:effectLst/>
                <a:latin typeface="+mn-lt"/>
                <a:ea typeface="+mn-ea"/>
                <a:cs typeface="+mn-cs"/>
              </a:rPr>
              <a:t> model </a:t>
            </a:r>
            <a:r>
              <a:rPr lang="fr-CA" sz="1200" kern="1200" dirty="0" err="1">
                <a:solidFill>
                  <a:schemeClr val="tx1"/>
                </a:solidFill>
                <a:effectLst/>
                <a:latin typeface="+mn-lt"/>
                <a:ea typeface="+mn-ea"/>
                <a:cs typeface="+mn-cs"/>
              </a:rPr>
              <a:t>is</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where</a:t>
            </a:r>
            <a:r>
              <a:rPr lang="fr-CA" sz="1200" kern="1200" dirty="0">
                <a:solidFill>
                  <a:schemeClr val="tx1"/>
                </a:solidFill>
                <a:effectLst/>
                <a:latin typeface="+mn-lt"/>
                <a:ea typeface="+mn-ea"/>
                <a:cs typeface="+mn-cs"/>
              </a:rPr>
              <a:t> all </a:t>
            </a:r>
            <a:r>
              <a:rPr lang="fr-CA" sz="1200" kern="1200" dirty="0" err="1">
                <a:solidFill>
                  <a:schemeClr val="tx1"/>
                </a:solidFill>
                <a:effectLst/>
                <a:latin typeface="+mn-lt"/>
                <a:ea typeface="+mn-ea"/>
                <a:cs typeface="+mn-cs"/>
              </a:rPr>
              <a:t>three</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roles</a:t>
            </a:r>
            <a:endParaRPr lang="fr-CA" sz="1200" kern="1200" dirty="0">
              <a:solidFill>
                <a:schemeClr val="tx1"/>
              </a:solidFill>
              <a:effectLst/>
              <a:latin typeface="+mn-lt"/>
              <a:ea typeface="+mn-ea"/>
              <a:cs typeface="+mn-cs"/>
            </a:endParaRPr>
          </a:p>
          <a:p>
            <a:r>
              <a:rPr lang="fr-CA" sz="1200" kern="1200" dirty="0" err="1">
                <a:solidFill>
                  <a:schemeClr val="tx1"/>
                </a:solidFill>
                <a:effectLst/>
                <a:latin typeface="+mn-lt"/>
                <a:ea typeface="+mn-ea"/>
                <a:cs typeface="+mn-cs"/>
              </a:rPr>
              <a:t>overlap</a:t>
            </a:r>
            <a:r>
              <a:rPr lang="fr-CA" sz="1200" kern="1200" dirty="0">
                <a:solidFill>
                  <a:schemeClr val="tx1"/>
                </a:solidFill>
                <a:effectLst/>
                <a:latin typeface="+mn-lt"/>
                <a:ea typeface="+mn-ea"/>
                <a:cs typeface="+mn-cs"/>
              </a:rPr>
              <a:t>.</a:t>
            </a:r>
          </a:p>
          <a:p>
            <a:endParaRPr lang="fr-FR" dirty="0"/>
          </a:p>
        </p:txBody>
      </p:sp>
      <p:sp>
        <p:nvSpPr>
          <p:cNvPr id="4" name="Espace réservé du numéro de diapositive 3"/>
          <p:cNvSpPr>
            <a:spLocks noGrp="1"/>
          </p:cNvSpPr>
          <p:nvPr>
            <p:ph type="sldNum" sz="quarter" idx="5"/>
          </p:nvPr>
        </p:nvSpPr>
        <p:spPr/>
        <p:txBody>
          <a:bodyPr/>
          <a:lstStyle/>
          <a:p>
            <a:fld id="{6D684F5C-3556-524B-89A2-6DCDE74A84A3}" type="slidenum">
              <a:rPr lang="fr-FR" smtClean="0"/>
              <a:t>17</a:t>
            </a:fld>
            <a:endParaRPr lang="fr-FR"/>
          </a:p>
        </p:txBody>
      </p:sp>
    </p:spTree>
    <p:extLst>
      <p:ext uri="{BB962C8B-B14F-4D97-AF65-F5344CB8AC3E}">
        <p14:creationId xmlns:p14="http://schemas.microsoft.com/office/powerpoint/2010/main" val="550044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kern="1200" dirty="0">
                <a:solidFill>
                  <a:schemeClr val="tx1"/>
                </a:solidFill>
                <a:effectLst/>
                <a:latin typeface="+mn-lt"/>
                <a:ea typeface="+mn-ea"/>
                <a:cs typeface="+mn-cs"/>
              </a:rPr>
              <a:t>Figure 1. A </a:t>
            </a:r>
            <a:r>
              <a:rPr lang="fr-CA" sz="1200" kern="1200" dirty="0" err="1">
                <a:solidFill>
                  <a:schemeClr val="tx1"/>
                </a:solidFill>
                <a:effectLst/>
                <a:latin typeface="+mn-lt"/>
                <a:ea typeface="+mn-ea"/>
                <a:cs typeface="+mn-cs"/>
              </a:rPr>
              <a:t>conceptual</a:t>
            </a:r>
            <a:r>
              <a:rPr lang="fr-CA" sz="1200" kern="1200" dirty="0">
                <a:solidFill>
                  <a:schemeClr val="tx1"/>
                </a:solidFill>
                <a:effectLst/>
                <a:latin typeface="+mn-lt"/>
                <a:ea typeface="+mn-ea"/>
                <a:cs typeface="+mn-cs"/>
              </a:rPr>
              <a:t> model on the </a:t>
            </a:r>
            <a:r>
              <a:rPr lang="fr-CA" sz="1200" kern="1200" dirty="0" err="1">
                <a:solidFill>
                  <a:schemeClr val="tx1"/>
                </a:solidFill>
                <a:effectLst/>
                <a:latin typeface="+mn-lt"/>
                <a:ea typeface="+mn-ea"/>
                <a:cs typeface="+mn-cs"/>
              </a:rPr>
              <a:t>triality</a:t>
            </a:r>
            <a:r>
              <a:rPr lang="fr-CA" sz="1200" kern="1200" dirty="0">
                <a:solidFill>
                  <a:schemeClr val="tx1"/>
                </a:solidFill>
                <a:effectLst/>
                <a:latin typeface="+mn-lt"/>
                <a:ea typeface="+mn-ea"/>
                <a:cs typeface="+mn-cs"/>
              </a:rPr>
              <a:t> of the </a:t>
            </a:r>
            <a:r>
              <a:rPr lang="fr-CA" sz="1200" kern="1200" dirty="0" err="1">
                <a:solidFill>
                  <a:schemeClr val="tx1"/>
                </a:solidFill>
                <a:effectLst/>
                <a:latin typeface="+mn-lt"/>
                <a:ea typeface="+mn-ea"/>
                <a:cs typeface="+mn-cs"/>
              </a:rPr>
              <a:t>supervising</a:t>
            </a:r>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emergency </a:t>
            </a:r>
            <a:r>
              <a:rPr lang="fr-CA" sz="1200" kern="1200" dirty="0" err="1">
                <a:solidFill>
                  <a:schemeClr val="tx1"/>
                </a:solidFill>
                <a:effectLst/>
                <a:latin typeface="+mn-lt"/>
                <a:ea typeface="+mn-ea"/>
                <a:cs typeface="+mn-cs"/>
              </a:rPr>
              <a:t>physician</a:t>
            </a:r>
            <a:r>
              <a:rPr lang="fr-CA" sz="1200" kern="1200" dirty="0">
                <a:solidFill>
                  <a:schemeClr val="tx1"/>
                </a:solidFill>
                <a:effectLst/>
                <a:latin typeface="+mn-lt"/>
                <a:ea typeface="+mn-ea"/>
                <a:cs typeface="+mn-cs"/>
              </a:rPr>
              <a:t>: 1) </a:t>
            </a:r>
            <a:r>
              <a:rPr lang="fr-CA" sz="1200" kern="1200" dirty="0" err="1">
                <a:solidFill>
                  <a:schemeClr val="tx1"/>
                </a:solidFill>
                <a:effectLst/>
                <a:latin typeface="+mn-lt"/>
                <a:ea typeface="+mn-ea"/>
                <a:cs typeface="+mn-cs"/>
              </a:rPr>
              <a:t>providing</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proper</a:t>
            </a:r>
            <a:r>
              <a:rPr lang="fr-CA" sz="1200" kern="1200" dirty="0">
                <a:solidFill>
                  <a:schemeClr val="tx1"/>
                </a:solidFill>
                <a:effectLst/>
                <a:latin typeface="+mn-lt"/>
                <a:ea typeface="+mn-ea"/>
                <a:cs typeface="+mn-cs"/>
              </a:rPr>
              <a:t> supervision and</a:t>
            </a:r>
          </a:p>
          <a:p>
            <a:r>
              <a:rPr lang="fr-CA" sz="1200" kern="1200" dirty="0">
                <a:solidFill>
                  <a:schemeClr val="tx1"/>
                </a:solidFill>
                <a:effectLst/>
                <a:latin typeface="+mn-lt"/>
                <a:ea typeface="+mn-ea"/>
                <a:cs typeface="+mn-cs"/>
              </a:rPr>
              <a:t>surveillance to </a:t>
            </a:r>
            <a:r>
              <a:rPr lang="fr-CA" sz="1200" kern="1200" dirty="0" err="1">
                <a:solidFill>
                  <a:schemeClr val="tx1"/>
                </a:solidFill>
                <a:effectLst/>
                <a:latin typeface="+mn-lt"/>
                <a:ea typeface="+mn-ea"/>
                <a:cs typeface="+mn-cs"/>
              </a:rPr>
              <a:t>ensure</a:t>
            </a:r>
            <a:r>
              <a:rPr lang="fr-CA" sz="1200" kern="1200" dirty="0">
                <a:solidFill>
                  <a:schemeClr val="tx1"/>
                </a:solidFill>
                <a:effectLst/>
                <a:latin typeface="+mn-lt"/>
                <a:ea typeface="+mn-ea"/>
                <a:cs typeface="+mn-cs"/>
              </a:rPr>
              <a:t> patient </a:t>
            </a:r>
            <a:r>
              <a:rPr lang="fr-CA" sz="1200" kern="1200" dirty="0" err="1">
                <a:solidFill>
                  <a:schemeClr val="tx1"/>
                </a:solidFill>
                <a:effectLst/>
                <a:latin typeface="+mn-lt"/>
                <a:ea typeface="+mn-ea"/>
                <a:cs typeface="+mn-cs"/>
              </a:rPr>
              <a:t>safety</a:t>
            </a:r>
            <a:r>
              <a:rPr lang="fr-CA" sz="1200" kern="1200" dirty="0">
                <a:solidFill>
                  <a:schemeClr val="tx1"/>
                </a:solidFill>
                <a:effectLst/>
                <a:latin typeface="+mn-lt"/>
                <a:ea typeface="+mn-ea"/>
                <a:cs typeface="+mn-cs"/>
              </a:rPr>
              <a:t>, 2) </a:t>
            </a:r>
            <a:r>
              <a:rPr lang="fr-CA" sz="1200" kern="1200" dirty="0" err="1">
                <a:solidFill>
                  <a:schemeClr val="tx1"/>
                </a:solidFill>
                <a:effectLst/>
                <a:latin typeface="+mn-lt"/>
                <a:ea typeface="+mn-ea"/>
                <a:cs typeface="+mn-cs"/>
              </a:rPr>
              <a:t>fostering</a:t>
            </a:r>
            <a:r>
              <a:rPr lang="fr-CA" sz="1200" kern="1200" dirty="0">
                <a:solidFill>
                  <a:schemeClr val="tx1"/>
                </a:solidFill>
                <a:effectLst/>
                <a:latin typeface="+mn-lt"/>
                <a:ea typeface="+mn-ea"/>
                <a:cs typeface="+mn-cs"/>
              </a:rPr>
              <a:t> a </a:t>
            </a:r>
            <a:r>
              <a:rPr lang="fr-CA" sz="1200" kern="1200" dirty="0" err="1">
                <a:solidFill>
                  <a:schemeClr val="tx1"/>
                </a:solidFill>
                <a:effectLst/>
                <a:latin typeface="+mn-lt"/>
                <a:ea typeface="+mn-ea"/>
                <a:cs typeface="+mn-cs"/>
              </a:rPr>
              <a:t>learning</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environment</a:t>
            </a:r>
            <a:endParaRPr lang="fr-CA" sz="1200" kern="1200" dirty="0">
              <a:solidFill>
                <a:schemeClr val="tx1"/>
              </a:solidFill>
              <a:effectLst/>
              <a:latin typeface="+mn-lt"/>
              <a:ea typeface="+mn-ea"/>
              <a:cs typeface="+mn-cs"/>
            </a:endParaRPr>
          </a:p>
          <a:p>
            <a:r>
              <a:rPr lang="fr-CA" sz="1200" kern="1200" dirty="0" err="1">
                <a:solidFill>
                  <a:schemeClr val="tx1"/>
                </a:solidFill>
                <a:effectLst/>
                <a:latin typeface="+mn-lt"/>
                <a:ea typeface="+mn-ea"/>
                <a:cs typeface="+mn-cs"/>
              </a:rPr>
              <a:t>conducive</a:t>
            </a:r>
            <a:r>
              <a:rPr lang="fr-CA" sz="1200" kern="1200" dirty="0">
                <a:solidFill>
                  <a:schemeClr val="tx1"/>
                </a:solidFill>
                <a:effectLst/>
                <a:latin typeface="+mn-lt"/>
                <a:ea typeface="+mn-ea"/>
                <a:cs typeface="+mn-cs"/>
              </a:rPr>
              <a:t> to the </a:t>
            </a:r>
            <a:r>
              <a:rPr lang="fr-CA" sz="1200" kern="1200" dirty="0" err="1">
                <a:solidFill>
                  <a:schemeClr val="tx1"/>
                </a:solidFill>
                <a:effectLst/>
                <a:latin typeface="+mn-lt"/>
                <a:ea typeface="+mn-ea"/>
                <a:cs typeface="+mn-cs"/>
              </a:rPr>
              <a:t>trainees</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professional</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development</a:t>
            </a:r>
            <a:r>
              <a:rPr lang="fr-CA" sz="1200" kern="1200" dirty="0">
                <a:solidFill>
                  <a:schemeClr val="tx1"/>
                </a:solidFill>
                <a:effectLst/>
                <a:latin typeface="+mn-lt"/>
                <a:ea typeface="+mn-ea"/>
                <a:cs typeface="+mn-cs"/>
              </a:rPr>
              <a:t>, and 3)</a:t>
            </a:r>
          </a:p>
          <a:p>
            <a:r>
              <a:rPr lang="fr-CA" sz="1200" kern="1200" dirty="0" err="1">
                <a:solidFill>
                  <a:schemeClr val="tx1"/>
                </a:solidFill>
                <a:effectLst/>
                <a:latin typeface="+mn-lt"/>
                <a:ea typeface="+mn-ea"/>
                <a:cs typeface="+mn-cs"/>
              </a:rPr>
              <a:t>performing</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assessments</a:t>
            </a:r>
            <a:r>
              <a:rPr lang="fr-CA" sz="1200" kern="1200" dirty="0">
                <a:solidFill>
                  <a:schemeClr val="tx1"/>
                </a:solidFill>
                <a:effectLst/>
                <a:latin typeface="+mn-lt"/>
                <a:ea typeface="+mn-ea"/>
                <a:cs typeface="+mn-cs"/>
              </a:rPr>
              <a:t> for the training program. The </a:t>
            </a:r>
            <a:r>
              <a:rPr lang="fr-CA" sz="1200" kern="1200" dirty="0" err="1">
                <a:solidFill>
                  <a:schemeClr val="tx1"/>
                </a:solidFill>
                <a:effectLst/>
                <a:latin typeface="+mn-lt"/>
                <a:ea typeface="+mn-ea"/>
                <a:cs typeface="+mn-cs"/>
              </a:rPr>
              <a:t>overlapping</a:t>
            </a:r>
            <a:endParaRPr lang="fr-CA" sz="1200" kern="1200" dirty="0">
              <a:solidFill>
                <a:schemeClr val="tx1"/>
              </a:solidFill>
              <a:effectLst/>
              <a:latin typeface="+mn-lt"/>
              <a:ea typeface="+mn-ea"/>
              <a:cs typeface="+mn-cs"/>
            </a:endParaRPr>
          </a:p>
          <a:p>
            <a:r>
              <a:rPr lang="fr-CA" sz="1200" kern="1200" dirty="0" err="1">
                <a:solidFill>
                  <a:schemeClr val="tx1"/>
                </a:solidFill>
                <a:effectLst/>
                <a:latin typeface="+mn-lt"/>
                <a:ea typeface="+mn-ea"/>
                <a:cs typeface="+mn-cs"/>
              </a:rPr>
              <a:t>roles</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explained</a:t>
            </a:r>
            <a:r>
              <a:rPr lang="fr-CA" sz="1200" kern="1200" dirty="0">
                <a:solidFill>
                  <a:schemeClr val="tx1"/>
                </a:solidFill>
                <a:effectLst/>
                <a:latin typeface="+mn-lt"/>
                <a:ea typeface="+mn-ea"/>
                <a:cs typeface="+mn-cs"/>
              </a:rPr>
              <a:t> the areas of possible tension </a:t>
            </a:r>
            <a:r>
              <a:rPr lang="fr-CA" sz="1200" kern="1200" dirty="0" err="1">
                <a:solidFill>
                  <a:schemeClr val="tx1"/>
                </a:solidFill>
                <a:effectLst/>
                <a:latin typeface="+mn-lt"/>
                <a:ea typeface="+mn-ea"/>
                <a:cs typeface="+mn-cs"/>
              </a:rPr>
              <a:t>between</a:t>
            </a:r>
            <a:r>
              <a:rPr lang="fr-CA" sz="1200" kern="1200" dirty="0">
                <a:solidFill>
                  <a:schemeClr val="tx1"/>
                </a:solidFill>
                <a:effectLst/>
                <a:latin typeface="+mn-lt"/>
                <a:ea typeface="+mn-ea"/>
                <a:cs typeface="+mn-cs"/>
              </a:rPr>
              <a:t> the </a:t>
            </a:r>
            <a:r>
              <a:rPr lang="fr-CA" sz="1200" kern="1200" dirty="0" err="1">
                <a:solidFill>
                  <a:schemeClr val="tx1"/>
                </a:solidFill>
                <a:effectLst/>
                <a:latin typeface="+mn-lt"/>
                <a:ea typeface="+mn-ea"/>
                <a:cs typeface="+mn-cs"/>
              </a:rPr>
              <a:t>various</a:t>
            </a:r>
            <a:endParaRPr lang="fr-CA" sz="1200" kern="1200" dirty="0">
              <a:solidFill>
                <a:schemeClr val="tx1"/>
              </a:solidFill>
              <a:effectLst/>
              <a:latin typeface="+mn-lt"/>
              <a:ea typeface="+mn-ea"/>
              <a:cs typeface="+mn-cs"/>
            </a:endParaRPr>
          </a:p>
          <a:p>
            <a:r>
              <a:rPr lang="fr-CA" sz="1200" kern="1200" dirty="0" err="1">
                <a:solidFill>
                  <a:schemeClr val="tx1"/>
                </a:solidFill>
                <a:effectLst/>
                <a:latin typeface="+mn-lt"/>
                <a:ea typeface="+mn-ea"/>
                <a:cs typeface="+mn-cs"/>
              </a:rPr>
              <a:t>roles</a:t>
            </a:r>
            <a:r>
              <a:rPr lang="fr-CA" sz="1200" kern="1200" dirty="0">
                <a:solidFill>
                  <a:schemeClr val="tx1"/>
                </a:solidFill>
                <a:effectLst/>
                <a:latin typeface="+mn-lt"/>
                <a:ea typeface="+mn-ea"/>
                <a:cs typeface="+mn-cs"/>
              </a:rPr>
              <a:t> and have been </a:t>
            </a:r>
            <a:r>
              <a:rPr lang="fr-CA" sz="1200" kern="1200" dirty="0" err="1">
                <a:solidFill>
                  <a:schemeClr val="tx1"/>
                </a:solidFill>
                <a:effectLst/>
                <a:latin typeface="+mn-lt"/>
                <a:ea typeface="+mn-ea"/>
                <a:cs typeface="+mn-cs"/>
              </a:rPr>
              <a:t>demarcated</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with</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choice</a:t>
            </a:r>
            <a:r>
              <a:rPr lang="fr-CA" sz="1200" kern="1200" dirty="0">
                <a:solidFill>
                  <a:schemeClr val="tx1"/>
                </a:solidFill>
                <a:effectLst/>
                <a:latin typeface="+mn-lt"/>
                <a:ea typeface="+mn-ea"/>
                <a:cs typeface="+mn-cs"/>
              </a:rPr>
              <a:t> descriptions </a:t>
            </a:r>
            <a:r>
              <a:rPr lang="fr-CA" sz="1200" kern="1200" dirty="0" err="1">
                <a:solidFill>
                  <a:schemeClr val="tx1"/>
                </a:solidFill>
                <a:effectLst/>
                <a:latin typeface="+mn-lt"/>
                <a:ea typeface="+mn-ea"/>
                <a:cs typeface="+mn-cs"/>
              </a:rPr>
              <a:t>based</a:t>
            </a:r>
            <a:r>
              <a:rPr lang="fr-CA" sz="1200" kern="1200" dirty="0">
                <a:solidFill>
                  <a:schemeClr val="tx1"/>
                </a:solidFill>
                <a:effectLst/>
                <a:latin typeface="+mn-lt"/>
                <a:ea typeface="+mn-ea"/>
                <a:cs typeface="+mn-cs"/>
              </a:rPr>
              <a:t> on</a:t>
            </a:r>
          </a:p>
          <a:p>
            <a:r>
              <a:rPr lang="fr-CA" sz="1200" kern="1200" dirty="0" err="1">
                <a:solidFill>
                  <a:schemeClr val="tx1"/>
                </a:solidFill>
                <a:effectLst/>
                <a:latin typeface="+mn-lt"/>
                <a:ea typeface="+mn-ea"/>
                <a:cs typeface="+mn-cs"/>
              </a:rPr>
              <a:t>our</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analysis</a:t>
            </a:r>
            <a:r>
              <a:rPr lang="fr-CA" sz="1200" kern="1200" dirty="0">
                <a:solidFill>
                  <a:schemeClr val="tx1"/>
                </a:solidFill>
                <a:effectLst/>
                <a:latin typeface="+mn-lt"/>
                <a:ea typeface="+mn-ea"/>
                <a:cs typeface="+mn-cs"/>
              </a:rPr>
              <a:t>. At the center of </a:t>
            </a:r>
            <a:r>
              <a:rPr lang="fr-CA" sz="1200" kern="1200" dirty="0" err="1">
                <a:solidFill>
                  <a:schemeClr val="tx1"/>
                </a:solidFill>
                <a:effectLst/>
                <a:latin typeface="+mn-lt"/>
                <a:ea typeface="+mn-ea"/>
                <a:cs typeface="+mn-cs"/>
              </a:rPr>
              <a:t>our</a:t>
            </a:r>
            <a:r>
              <a:rPr lang="fr-CA" sz="1200" kern="1200" dirty="0">
                <a:solidFill>
                  <a:schemeClr val="tx1"/>
                </a:solidFill>
                <a:effectLst/>
                <a:latin typeface="+mn-lt"/>
                <a:ea typeface="+mn-ea"/>
                <a:cs typeface="+mn-cs"/>
              </a:rPr>
              <a:t> model </a:t>
            </a:r>
            <a:r>
              <a:rPr lang="fr-CA" sz="1200" kern="1200" dirty="0" err="1">
                <a:solidFill>
                  <a:schemeClr val="tx1"/>
                </a:solidFill>
                <a:effectLst/>
                <a:latin typeface="+mn-lt"/>
                <a:ea typeface="+mn-ea"/>
                <a:cs typeface="+mn-cs"/>
              </a:rPr>
              <a:t>is</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where</a:t>
            </a:r>
            <a:r>
              <a:rPr lang="fr-CA" sz="1200" kern="1200" dirty="0">
                <a:solidFill>
                  <a:schemeClr val="tx1"/>
                </a:solidFill>
                <a:effectLst/>
                <a:latin typeface="+mn-lt"/>
                <a:ea typeface="+mn-ea"/>
                <a:cs typeface="+mn-cs"/>
              </a:rPr>
              <a:t> all </a:t>
            </a:r>
            <a:r>
              <a:rPr lang="fr-CA" sz="1200" kern="1200" dirty="0" err="1">
                <a:solidFill>
                  <a:schemeClr val="tx1"/>
                </a:solidFill>
                <a:effectLst/>
                <a:latin typeface="+mn-lt"/>
                <a:ea typeface="+mn-ea"/>
                <a:cs typeface="+mn-cs"/>
              </a:rPr>
              <a:t>three</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roles</a:t>
            </a:r>
            <a:endParaRPr lang="fr-CA" sz="1200" kern="1200" dirty="0">
              <a:solidFill>
                <a:schemeClr val="tx1"/>
              </a:solidFill>
              <a:effectLst/>
              <a:latin typeface="+mn-lt"/>
              <a:ea typeface="+mn-ea"/>
              <a:cs typeface="+mn-cs"/>
            </a:endParaRPr>
          </a:p>
          <a:p>
            <a:r>
              <a:rPr lang="fr-CA" sz="1200" kern="1200" dirty="0" err="1">
                <a:solidFill>
                  <a:schemeClr val="tx1"/>
                </a:solidFill>
                <a:effectLst/>
                <a:latin typeface="+mn-lt"/>
                <a:ea typeface="+mn-ea"/>
                <a:cs typeface="+mn-cs"/>
              </a:rPr>
              <a:t>overlap</a:t>
            </a:r>
            <a:r>
              <a:rPr lang="fr-CA" sz="1200" kern="1200" dirty="0">
                <a:solidFill>
                  <a:schemeClr val="tx1"/>
                </a:solidFill>
                <a:effectLst/>
                <a:latin typeface="+mn-lt"/>
                <a:ea typeface="+mn-ea"/>
                <a:cs typeface="+mn-cs"/>
              </a:rPr>
              <a:t>.</a:t>
            </a:r>
          </a:p>
          <a:p>
            <a:endParaRPr lang="fr-FR" dirty="0"/>
          </a:p>
        </p:txBody>
      </p:sp>
      <p:sp>
        <p:nvSpPr>
          <p:cNvPr id="4" name="Espace réservé du numéro de diapositive 3"/>
          <p:cNvSpPr>
            <a:spLocks noGrp="1"/>
          </p:cNvSpPr>
          <p:nvPr>
            <p:ph type="sldNum" sz="quarter" idx="5"/>
          </p:nvPr>
        </p:nvSpPr>
        <p:spPr/>
        <p:txBody>
          <a:bodyPr/>
          <a:lstStyle/>
          <a:p>
            <a:fld id="{6D684F5C-3556-524B-89A2-6DCDE74A84A3}" type="slidenum">
              <a:rPr lang="fr-FR" smtClean="0"/>
              <a:t>19</a:t>
            </a:fld>
            <a:endParaRPr lang="fr-FR"/>
          </a:p>
        </p:txBody>
      </p:sp>
    </p:spTree>
    <p:extLst>
      <p:ext uri="{BB962C8B-B14F-4D97-AF65-F5344CB8AC3E}">
        <p14:creationId xmlns:p14="http://schemas.microsoft.com/office/powerpoint/2010/main" val="16931743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kern="1200" dirty="0">
                <a:solidFill>
                  <a:schemeClr val="tx1"/>
                </a:solidFill>
                <a:effectLst/>
                <a:latin typeface="+mn-lt"/>
                <a:ea typeface="+mn-ea"/>
                <a:cs typeface="+mn-cs"/>
              </a:rPr>
              <a:t>Figure 1. A </a:t>
            </a:r>
            <a:r>
              <a:rPr lang="fr-CA" sz="1200" kern="1200" dirty="0" err="1">
                <a:solidFill>
                  <a:schemeClr val="tx1"/>
                </a:solidFill>
                <a:effectLst/>
                <a:latin typeface="+mn-lt"/>
                <a:ea typeface="+mn-ea"/>
                <a:cs typeface="+mn-cs"/>
              </a:rPr>
              <a:t>conceptual</a:t>
            </a:r>
            <a:r>
              <a:rPr lang="fr-CA" sz="1200" kern="1200" dirty="0">
                <a:solidFill>
                  <a:schemeClr val="tx1"/>
                </a:solidFill>
                <a:effectLst/>
                <a:latin typeface="+mn-lt"/>
                <a:ea typeface="+mn-ea"/>
                <a:cs typeface="+mn-cs"/>
              </a:rPr>
              <a:t> model on the </a:t>
            </a:r>
            <a:r>
              <a:rPr lang="fr-CA" sz="1200" kern="1200" dirty="0" err="1">
                <a:solidFill>
                  <a:schemeClr val="tx1"/>
                </a:solidFill>
                <a:effectLst/>
                <a:latin typeface="+mn-lt"/>
                <a:ea typeface="+mn-ea"/>
                <a:cs typeface="+mn-cs"/>
              </a:rPr>
              <a:t>triality</a:t>
            </a:r>
            <a:r>
              <a:rPr lang="fr-CA" sz="1200" kern="1200" dirty="0">
                <a:solidFill>
                  <a:schemeClr val="tx1"/>
                </a:solidFill>
                <a:effectLst/>
                <a:latin typeface="+mn-lt"/>
                <a:ea typeface="+mn-ea"/>
                <a:cs typeface="+mn-cs"/>
              </a:rPr>
              <a:t> of the </a:t>
            </a:r>
            <a:r>
              <a:rPr lang="fr-CA" sz="1200" kern="1200" dirty="0" err="1">
                <a:solidFill>
                  <a:schemeClr val="tx1"/>
                </a:solidFill>
                <a:effectLst/>
                <a:latin typeface="+mn-lt"/>
                <a:ea typeface="+mn-ea"/>
                <a:cs typeface="+mn-cs"/>
              </a:rPr>
              <a:t>supervising</a:t>
            </a:r>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emergency </a:t>
            </a:r>
            <a:r>
              <a:rPr lang="fr-CA" sz="1200" kern="1200" dirty="0" err="1">
                <a:solidFill>
                  <a:schemeClr val="tx1"/>
                </a:solidFill>
                <a:effectLst/>
                <a:latin typeface="+mn-lt"/>
                <a:ea typeface="+mn-ea"/>
                <a:cs typeface="+mn-cs"/>
              </a:rPr>
              <a:t>physician</a:t>
            </a:r>
            <a:r>
              <a:rPr lang="fr-CA" sz="1200" kern="1200" dirty="0">
                <a:solidFill>
                  <a:schemeClr val="tx1"/>
                </a:solidFill>
                <a:effectLst/>
                <a:latin typeface="+mn-lt"/>
                <a:ea typeface="+mn-ea"/>
                <a:cs typeface="+mn-cs"/>
              </a:rPr>
              <a:t>: 1) </a:t>
            </a:r>
            <a:r>
              <a:rPr lang="fr-CA" sz="1200" kern="1200" dirty="0" err="1">
                <a:solidFill>
                  <a:schemeClr val="tx1"/>
                </a:solidFill>
                <a:effectLst/>
                <a:latin typeface="+mn-lt"/>
                <a:ea typeface="+mn-ea"/>
                <a:cs typeface="+mn-cs"/>
              </a:rPr>
              <a:t>providing</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proper</a:t>
            </a:r>
            <a:r>
              <a:rPr lang="fr-CA" sz="1200" kern="1200" dirty="0">
                <a:solidFill>
                  <a:schemeClr val="tx1"/>
                </a:solidFill>
                <a:effectLst/>
                <a:latin typeface="+mn-lt"/>
                <a:ea typeface="+mn-ea"/>
                <a:cs typeface="+mn-cs"/>
              </a:rPr>
              <a:t> supervision and</a:t>
            </a:r>
          </a:p>
          <a:p>
            <a:r>
              <a:rPr lang="fr-CA" sz="1200" kern="1200" dirty="0">
                <a:solidFill>
                  <a:schemeClr val="tx1"/>
                </a:solidFill>
                <a:effectLst/>
                <a:latin typeface="+mn-lt"/>
                <a:ea typeface="+mn-ea"/>
                <a:cs typeface="+mn-cs"/>
              </a:rPr>
              <a:t>surveillance to </a:t>
            </a:r>
            <a:r>
              <a:rPr lang="fr-CA" sz="1200" kern="1200" dirty="0" err="1">
                <a:solidFill>
                  <a:schemeClr val="tx1"/>
                </a:solidFill>
                <a:effectLst/>
                <a:latin typeface="+mn-lt"/>
                <a:ea typeface="+mn-ea"/>
                <a:cs typeface="+mn-cs"/>
              </a:rPr>
              <a:t>ensure</a:t>
            </a:r>
            <a:r>
              <a:rPr lang="fr-CA" sz="1200" kern="1200" dirty="0">
                <a:solidFill>
                  <a:schemeClr val="tx1"/>
                </a:solidFill>
                <a:effectLst/>
                <a:latin typeface="+mn-lt"/>
                <a:ea typeface="+mn-ea"/>
                <a:cs typeface="+mn-cs"/>
              </a:rPr>
              <a:t> patient </a:t>
            </a:r>
            <a:r>
              <a:rPr lang="fr-CA" sz="1200" kern="1200" dirty="0" err="1">
                <a:solidFill>
                  <a:schemeClr val="tx1"/>
                </a:solidFill>
                <a:effectLst/>
                <a:latin typeface="+mn-lt"/>
                <a:ea typeface="+mn-ea"/>
                <a:cs typeface="+mn-cs"/>
              </a:rPr>
              <a:t>safety</a:t>
            </a:r>
            <a:r>
              <a:rPr lang="fr-CA" sz="1200" kern="1200" dirty="0">
                <a:solidFill>
                  <a:schemeClr val="tx1"/>
                </a:solidFill>
                <a:effectLst/>
                <a:latin typeface="+mn-lt"/>
                <a:ea typeface="+mn-ea"/>
                <a:cs typeface="+mn-cs"/>
              </a:rPr>
              <a:t>, 2) </a:t>
            </a:r>
            <a:r>
              <a:rPr lang="fr-CA" sz="1200" kern="1200" dirty="0" err="1">
                <a:solidFill>
                  <a:schemeClr val="tx1"/>
                </a:solidFill>
                <a:effectLst/>
                <a:latin typeface="+mn-lt"/>
                <a:ea typeface="+mn-ea"/>
                <a:cs typeface="+mn-cs"/>
              </a:rPr>
              <a:t>fostering</a:t>
            </a:r>
            <a:r>
              <a:rPr lang="fr-CA" sz="1200" kern="1200" dirty="0">
                <a:solidFill>
                  <a:schemeClr val="tx1"/>
                </a:solidFill>
                <a:effectLst/>
                <a:latin typeface="+mn-lt"/>
                <a:ea typeface="+mn-ea"/>
                <a:cs typeface="+mn-cs"/>
              </a:rPr>
              <a:t> a </a:t>
            </a:r>
            <a:r>
              <a:rPr lang="fr-CA" sz="1200" kern="1200" dirty="0" err="1">
                <a:solidFill>
                  <a:schemeClr val="tx1"/>
                </a:solidFill>
                <a:effectLst/>
                <a:latin typeface="+mn-lt"/>
                <a:ea typeface="+mn-ea"/>
                <a:cs typeface="+mn-cs"/>
              </a:rPr>
              <a:t>learning</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environment</a:t>
            </a:r>
            <a:endParaRPr lang="fr-CA" sz="1200" kern="1200" dirty="0">
              <a:solidFill>
                <a:schemeClr val="tx1"/>
              </a:solidFill>
              <a:effectLst/>
              <a:latin typeface="+mn-lt"/>
              <a:ea typeface="+mn-ea"/>
              <a:cs typeface="+mn-cs"/>
            </a:endParaRPr>
          </a:p>
          <a:p>
            <a:r>
              <a:rPr lang="fr-CA" sz="1200" kern="1200" dirty="0" err="1">
                <a:solidFill>
                  <a:schemeClr val="tx1"/>
                </a:solidFill>
                <a:effectLst/>
                <a:latin typeface="+mn-lt"/>
                <a:ea typeface="+mn-ea"/>
                <a:cs typeface="+mn-cs"/>
              </a:rPr>
              <a:t>conducive</a:t>
            </a:r>
            <a:r>
              <a:rPr lang="fr-CA" sz="1200" kern="1200" dirty="0">
                <a:solidFill>
                  <a:schemeClr val="tx1"/>
                </a:solidFill>
                <a:effectLst/>
                <a:latin typeface="+mn-lt"/>
                <a:ea typeface="+mn-ea"/>
                <a:cs typeface="+mn-cs"/>
              </a:rPr>
              <a:t> to the </a:t>
            </a:r>
            <a:r>
              <a:rPr lang="fr-CA" sz="1200" kern="1200" dirty="0" err="1">
                <a:solidFill>
                  <a:schemeClr val="tx1"/>
                </a:solidFill>
                <a:effectLst/>
                <a:latin typeface="+mn-lt"/>
                <a:ea typeface="+mn-ea"/>
                <a:cs typeface="+mn-cs"/>
              </a:rPr>
              <a:t>trainees</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professional</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development</a:t>
            </a:r>
            <a:r>
              <a:rPr lang="fr-CA" sz="1200" kern="1200" dirty="0">
                <a:solidFill>
                  <a:schemeClr val="tx1"/>
                </a:solidFill>
                <a:effectLst/>
                <a:latin typeface="+mn-lt"/>
                <a:ea typeface="+mn-ea"/>
                <a:cs typeface="+mn-cs"/>
              </a:rPr>
              <a:t>, and 3)</a:t>
            </a:r>
          </a:p>
          <a:p>
            <a:r>
              <a:rPr lang="fr-CA" sz="1200" kern="1200" dirty="0" err="1">
                <a:solidFill>
                  <a:schemeClr val="tx1"/>
                </a:solidFill>
                <a:effectLst/>
                <a:latin typeface="+mn-lt"/>
                <a:ea typeface="+mn-ea"/>
                <a:cs typeface="+mn-cs"/>
              </a:rPr>
              <a:t>performing</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assessments</a:t>
            </a:r>
            <a:r>
              <a:rPr lang="fr-CA" sz="1200" kern="1200" dirty="0">
                <a:solidFill>
                  <a:schemeClr val="tx1"/>
                </a:solidFill>
                <a:effectLst/>
                <a:latin typeface="+mn-lt"/>
                <a:ea typeface="+mn-ea"/>
                <a:cs typeface="+mn-cs"/>
              </a:rPr>
              <a:t> for the training program. The </a:t>
            </a:r>
            <a:r>
              <a:rPr lang="fr-CA" sz="1200" kern="1200" dirty="0" err="1">
                <a:solidFill>
                  <a:schemeClr val="tx1"/>
                </a:solidFill>
                <a:effectLst/>
                <a:latin typeface="+mn-lt"/>
                <a:ea typeface="+mn-ea"/>
                <a:cs typeface="+mn-cs"/>
              </a:rPr>
              <a:t>overlapping</a:t>
            </a:r>
            <a:endParaRPr lang="fr-CA" sz="1200" kern="1200" dirty="0">
              <a:solidFill>
                <a:schemeClr val="tx1"/>
              </a:solidFill>
              <a:effectLst/>
              <a:latin typeface="+mn-lt"/>
              <a:ea typeface="+mn-ea"/>
              <a:cs typeface="+mn-cs"/>
            </a:endParaRPr>
          </a:p>
          <a:p>
            <a:r>
              <a:rPr lang="fr-CA" sz="1200" kern="1200" dirty="0" err="1">
                <a:solidFill>
                  <a:schemeClr val="tx1"/>
                </a:solidFill>
                <a:effectLst/>
                <a:latin typeface="+mn-lt"/>
                <a:ea typeface="+mn-ea"/>
                <a:cs typeface="+mn-cs"/>
              </a:rPr>
              <a:t>roles</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explained</a:t>
            </a:r>
            <a:r>
              <a:rPr lang="fr-CA" sz="1200" kern="1200" dirty="0">
                <a:solidFill>
                  <a:schemeClr val="tx1"/>
                </a:solidFill>
                <a:effectLst/>
                <a:latin typeface="+mn-lt"/>
                <a:ea typeface="+mn-ea"/>
                <a:cs typeface="+mn-cs"/>
              </a:rPr>
              <a:t> the areas of possible tension </a:t>
            </a:r>
            <a:r>
              <a:rPr lang="fr-CA" sz="1200" kern="1200" dirty="0" err="1">
                <a:solidFill>
                  <a:schemeClr val="tx1"/>
                </a:solidFill>
                <a:effectLst/>
                <a:latin typeface="+mn-lt"/>
                <a:ea typeface="+mn-ea"/>
                <a:cs typeface="+mn-cs"/>
              </a:rPr>
              <a:t>between</a:t>
            </a:r>
            <a:r>
              <a:rPr lang="fr-CA" sz="1200" kern="1200" dirty="0">
                <a:solidFill>
                  <a:schemeClr val="tx1"/>
                </a:solidFill>
                <a:effectLst/>
                <a:latin typeface="+mn-lt"/>
                <a:ea typeface="+mn-ea"/>
                <a:cs typeface="+mn-cs"/>
              </a:rPr>
              <a:t> the </a:t>
            </a:r>
            <a:r>
              <a:rPr lang="fr-CA" sz="1200" kern="1200" dirty="0" err="1">
                <a:solidFill>
                  <a:schemeClr val="tx1"/>
                </a:solidFill>
                <a:effectLst/>
                <a:latin typeface="+mn-lt"/>
                <a:ea typeface="+mn-ea"/>
                <a:cs typeface="+mn-cs"/>
              </a:rPr>
              <a:t>various</a:t>
            </a:r>
            <a:endParaRPr lang="fr-CA" sz="1200" kern="1200" dirty="0">
              <a:solidFill>
                <a:schemeClr val="tx1"/>
              </a:solidFill>
              <a:effectLst/>
              <a:latin typeface="+mn-lt"/>
              <a:ea typeface="+mn-ea"/>
              <a:cs typeface="+mn-cs"/>
            </a:endParaRPr>
          </a:p>
          <a:p>
            <a:r>
              <a:rPr lang="fr-CA" sz="1200" kern="1200" dirty="0" err="1">
                <a:solidFill>
                  <a:schemeClr val="tx1"/>
                </a:solidFill>
                <a:effectLst/>
                <a:latin typeface="+mn-lt"/>
                <a:ea typeface="+mn-ea"/>
                <a:cs typeface="+mn-cs"/>
              </a:rPr>
              <a:t>roles</a:t>
            </a:r>
            <a:r>
              <a:rPr lang="fr-CA" sz="1200" kern="1200" dirty="0">
                <a:solidFill>
                  <a:schemeClr val="tx1"/>
                </a:solidFill>
                <a:effectLst/>
                <a:latin typeface="+mn-lt"/>
                <a:ea typeface="+mn-ea"/>
                <a:cs typeface="+mn-cs"/>
              </a:rPr>
              <a:t> and have been </a:t>
            </a:r>
            <a:r>
              <a:rPr lang="fr-CA" sz="1200" kern="1200" dirty="0" err="1">
                <a:solidFill>
                  <a:schemeClr val="tx1"/>
                </a:solidFill>
                <a:effectLst/>
                <a:latin typeface="+mn-lt"/>
                <a:ea typeface="+mn-ea"/>
                <a:cs typeface="+mn-cs"/>
              </a:rPr>
              <a:t>demarcated</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with</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choice</a:t>
            </a:r>
            <a:r>
              <a:rPr lang="fr-CA" sz="1200" kern="1200" dirty="0">
                <a:solidFill>
                  <a:schemeClr val="tx1"/>
                </a:solidFill>
                <a:effectLst/>
                <a:latin typeface="+mn-lt"/>
                <a:ea typeface="+mn-ea"/>
                <a:cs typeface="+mn-cs"/>
              </a:rPr>
              <a:t> descriptions </a:t>
            </a:r>
            <a:r>
              <a:rPr lang="fr-CA" sz="1200" kern="1200" dirty="0" err="1">
                <a:solidFill>
                  <a:schemeClr val="tx1"/>
                </a:solidFill>
                <a:effectLst/>
                <a:latin typeface="+mn-lt"/>
                <a:ea typeface="+mn-ea"/>
                <a:cs typeface="+mn-cs"/>
              </a:rPr>
              <a:t>based</a:t>
            </a:r>
            <a:r>
              <a:rPr lang="fr-CA" sz="1200" kern="1200" dirty="0">
                <a:solidFill>
                  <a:schemeClr val="tx1"/>
                </a:solidFill>
                <a:effectLst/>
                <a:latin typeface="+mn-lt"/>
                <a:ea typeface="+mn-ea"/>
                <a:cs typeface="+mn-cs"/>
              </a:rPr>
              <a:t> on</a:t>
            </a:r>
          </a:p>
          <a:p>
            <a:r>
              <a:rPr lang="fr-CA" sz="1200" kern="1200" dirty="0" err="1">
                <a:solidFill>
                  <a:schemeClr val="tx1"/>
                </a:solidFill>
                <a:effectLst/>
                <a:latin typeface="+mn-lt"/>
                <a:ea typeface="+mn-ea"/>
                <a:cs typeface="+mn-cs"/>
              </a:rPr>
              <a:t>our</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analysis</a:t>
            </a:r>
            <a:r>
              <a:rPr lang="fr-CA" sz="1200" kern="1200" dirty="0">
                <a:solidFill>
                  <a:schemeClr val="tx1"/>
                </a:solidFill>
                <a:effectLst/>
                <a:latin typeface="+mn-lt"/>
                <a:ea typeface="+mn-ea"/>
                <a:cs typeface="+mn-cs"/>
              </a:rPr>
              <a:t>. At the center of </a:t>
            </a:r>
            <a:r>
              <a:rPr lang="fr-CA" sz="1200" kern="1200" dirty="0" err="1">
                <a:solidFill>
                  <a:schemeClr val="tx1"/>
                </a:solidFill>
                <a:effectLst/>
                <a:latin typeface="+mn-lt"/>
                <a:ea typeface="+mn-ea"/>
                <a:cs typeface="+mn-cs"/>
              </a:rPr>
              <a:t>our</a:t>
            </a:r>
            <a:r>
              <a:rPr lang="fr-CA" sz="1200" kern="1200" dirty="0">
                <a:solidFill>
                  <a:schemeClr val="tx1"/>
                </a:solidFill>
                <a:effectLst/>
                <a:latin typeface="+mn-lt"/>
                <a:ea typeface="+mn-ea"/>
                <a:cs typeface="+mn-cs"/>
              </a:rPr>
              <a:t> model </a:t>
            </a:r>
            <a:r>
              <a:rPr lang="fr-CA" sz="1200" kern="1200" dirty="0" err="1">
                <a:solidFill>
                  <a:schemeClr val="tx1"/>
                </a:solidFill>
                <a:effectLst/>
                <a:latin typeface="+mn-lt"/>
                <a:ea typeface="+mn-ea"/>
                <a:cs typeface="+mn-cs"/>
              </a:rPr>
              <a:t>is</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where</a:t>
            </a:r>
            <a:r>
              <a:rPr lang="fr-CA" sz="1200" kern="1200" dirty="0">
                <a:solidFill>
                  <a:schemeClr val="tx1"/>
                </a:solidFill>
                <a:effectLst/>
                <a:latin typeface="+mn-lt"/>
                <a:ea typeface="+mn-ea"/>
                <a:cs typeface="+mn-cs"/>
              </a:rPr>
              <a:t> all </a:t>
            </a:r>
            <a:r>
              <a:rPr lang="fr-CA" sz="1200" kern="1200" dirty="0" err="1">
                <a:solidFill>
                  <a:schemeClr val="tx1"/>
                </a:solidFill>
                <a:effectLst/>
                <a:latin typeface="+mn-lt"/>
                <a:ea typeface="+mn-ea"/>
                <a:cs typeface="+mn-cs"/>
              </a:rPr>
              <a:t>three</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roles</a:t>
            </a:r>
            <a:endParaRPr lang="fr-CA" sz="1200" kern="1200" dirty="0">
              <a:solidFill>
                <a:schemeClr val="tx1"/>
              </a:solidFill>
              <a:effectLst/>
              <a:latin typeface="+mn-lt"/>
              <a:ea typeface="+mn-ea"/>
              <a:cs typeface="+mn-cs"/>
            </a:endParaRPr>
          </a:p>
          <a:p>
            <a:r>
              <a:rPr lang="fr-CA" sz="1200" kern="1200" dirty="0" err="1">
                <a:solidFill>
                  <a:schemeClr val="tx1"/>
                </a:solidFill>
                <a:effectLst/>
                <a:latin typeface="+mn-lt"/>
                <a:ea typeface="+mn-ea"/>
                <a:cs typeface="+mn-cs"/>
              </a:rPr>
              <a:t>overlap</a:t>
            </a:r>
            <a:r>
              <a:rPr lang="fr-CA" sz="1200" kern="1200" dirty="0">
                <a:solidFill>
                  <a:schemeClr val="tx1"/>
                </a:solidFill>
                <a:effectLst/>
                <a:latin typeface="+mn-lt"/>
                <a:ea typeface="+mn-ea"/>
                <a:cs typeface="+mn-cs"/>
              </a:rPr>
              <a:t>.</a:t>
            </a:r>
          </a:p>
          <a:p>
            <a:endParaRPr lang="fr-FR" dirty="0"/>
          </a:p>
        </p:txBody>
      </p:sp>
      <p:sp>
        <p:nvSpPr>
          <p:cNvPr id="4" name="Espace réservé du numéro de diapositive 3"/>
          <p:cNvSpPr>
            <a:spLocks noGrp="1"/>
          </p:cNvSpPr>
          <p:nvPr>
            <p:ph type="sldNum" sz="quarter" idx="5"/>
          </p:nvPr>
        </p:nvSpPr>
        <p:spPr/>
        <p:txBody>
          <a:bodyPr/>
          <a:lstStyle/>
          <a:p>
            <a:fld id="{6D684F5C-3556-524B-89A2-6DCDE74A84A3}" type="slidenum">
              <a:rPr lang="fr-FR" smtClean="0"/>
              <a:t>20</a:t>
            </a:fld>
            <a:endParaRPr lang="fr-FR"/>
          </a:p>
        </p:txBody>
      </p:sp>
    </p:spTree>
    <p:extLst>
      <p:ext uri="{BB962C8B-B14F-4D97-AF65-F5344CB8AC3E}">
        <p14:creationId xmlns:p14="http://schemas.microsoft.com/office/powerpoint/2010/main" val="34639671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Cela peut être intéressant de le faire en groupe! On l’a fait à l’urgence et on était beaucoup hands on, </a:t>
            </a:r>
            <a:r>
              <a:rPr lang="fr-FR" dirty="0" err="1"/>
              <a:t>clinical</a:t>
            </a:r>
            <a:r>
              <a:rPr lang="fr-FR" dirty="0"/>
              <a:t> </a:t>
            </a:r>
            <a:r>
              <a:rPr lang="fr-FR" dirty="0" err="1"/>
              <a:t>teaching</a:t>
            </a:r>
            <a:r>
              <a:rPr lang="fr-FR" dirty="0"/>
              <a:t>! Permet de se situer un peu par rapport aux autres</a:t>
            </a:r>
          </a:p>
        </p:txBody>
      </p:sp>
      <p:sp>
        <p:nvSpPr>
          <p:cNvPr id="4" name="Espace réservé du numéro de diapositive 3"/>
          <p:cNvSpPr>
            <a:spLocks noGrp="1"/>
          </p:cNvSpPr>
          <p:nvPr>
            <p:ph type="sldNum" sz="quarter" idx="5"/>
          </p:nvPr>
        </p:nvSpPr>
        <p:spPr/>
        <p:txBody>
          <a:bodyPr/>
          <a:lstStyle/>
          <a:p>
            <a:pPr>
              <a:defRPr/>
            </a:pPr>
            <a:fld id="{4B757508-D835-45DA-9793-5E8AE991476D}" type="slidenum">
              <a:rPr lang="fr-FR" altLang="fr-FR" smtClean="0"/>
              <a:pPr>
                <a:defRPr/>
              </a:pPr>
              <a:t>31</a:t>
            </a:fld>
            <a:endParaRPr lang="fr-FR" altLang="fr-FR"/>
          </a:p>
        </p:txBody>
      </p:sp>
    </p:spTree>
    <p:extLst>
      <p:ext uri="{BB962C8B-B14F-4D97-AF65-F5344CB8AC3E}">
        <p14:creationId xmlns:p14="http://schemas.microsoft.com/office/powerpoint/2010/main" val="39911183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kern="1200" dirty="0">
                <a:solidFill>
                  <a:schemeClr val="tx1"/>
                </a:solidFill>
                <a:effectLst/>
                <a:latin typeface="Arial" charset="0"/>
                <a:ea typeface="ＭＳ Ｐゴシック" charset="0"/>
                <a:cs typeface="ＭＳ Ｐゴシック" charset="0"/>
              </a:rPr>
              <a:t>‘</a:t>
            </a:r>
            <a:r>
              <a:rPr lang="fr-CA" sz="1200" kern="1200" dirty="0" err="1">
                <a:solidFill>
                  <a:schemeClr val="tx1"/>
                </a:solidFill>
                <a:effectLst/>
                <a:latin typeface="Arial" charset="0"/>
                <a:ea typeface="ＭＳ Ｐゴシック" charset="0"/>
                <a:cs typeface="ＭＳ Ｐゴシック" charset="0"/>
              </a:rPr>
              <a:t>micromanaging</a:t>
            </a:r>
            <a:r>
              <a:rPr lang="fr-CA" sz="1200" kern="1200" dirty="0">
                <a:solidFill>
                  <a:schemeClr val="tx1"/>
                </a:solidFill>
                <a:effectLst/>
                <a:latin typeface="Arial" charset="0"/>
                <a:ea typeface="ＭＳ Ｐゴシック" charset="0"/>
                <a:cs typeface="ＭＳ Ｐゴシック" charset="0"/>
              </a:rPr>
              <a:t> ’ </a:t>
            </a:r>
            <a:r>
              <a:rPr lang="fr-CA" sz="1200" kern="1200" dirty="0" err="1">
                <a:solidFill>
                  <a:schemeClr val="tx1"/>
                </a:solidFill>
                <a:effectLst/>
                <a:latin typeface="Arial" charset="0"/>
                <a:ea typeface="ＭＳ Ｐゴシック" charset="0"/>
                <a:cs typeface="ＭＳ Ｐゴシック" charset="0"/>
              </a:rPr>
              <a:t>delivery</a:t>
            </a:r>
            <a:r>
              <a:rPr lang="fr-CA" sz="1200" kern="1200" dirty="0">
                <a:solidFill>
                  <a:schemeClr val="tx1"/>
                </a:solidFill>
                <a:effectLst/>
                <a:latin typeface="Arial" charset="0"/>
                <a:ea typeface="ＭＳ Ｐゴシック" charset="0"/>
                <a:cs typeface="ＭＳ Ｐゴシック" charset="0"/>
              </a:rPr>
              <a:t> of care: </a:t>
            </a:r>
            <a:r>
              <a:rPr lang="fr-CA" sz="1200" kern="1200" dirty="0" err="1">
                <a:solidFill>
                  <a:schemeClr val="tx1"/>
                </a:solidFill>
                <a:effectLst/>
                <a:latin typeface="Arial" charset="0"/>
                <a:ea typeface="ＭＳ Ｐゴシック" charset="0"/>
                <a:cs typeface="ＭＳ Ｐゴシック" charset="0"/>
              </a:rPr>
              <a:t>When</a:t>
            </a:r>
            <a:r>
              <a:rPr lang="fr-CA" sz="1200" kern="1200" dirty="0">
                <a:solidFill>
                  <a:schemeClr val="tx1"/>
                </a:solidFill>
                <a:effectLst/>
                <a:latin typeface="Arial" charset="0"/>
                <a:ea typeface="ＭＳ Ｐゴシック" charset="0"/>
                <a:cs typeface="ＭＳ Ｐゴシック" charset="0"/>
              </a:rPr>
              <a:t> a </a:t>
            </a:r>
            <a:r>
              <a:rPr lang="fr-CA" sz="1200" kern="1200" dirty="0" err="1">
                <a:solidFill>
                  <a:schemeClr val="tx1"/>
                </a:solidFill>
                <a:effectLst/>
                <a:latin typeface="Arial" charset="0"/>
                <a:ea typeface="ＭＳ Ｐゴシック" charset="0"/>
                <a:cs typeface="ＭＳ Ｐゴシック" charset="0"/>
              </a:rPr>
              <a:t>supervisor</a:t>
            </a:r>
            <a:r>
              <a:rPr lang="fr-CA" sz="1200" kern="1200" dirty="0">
                <a:solidFill>
                  <a:schemeClr val="tx1"/>
                </a:solidFill>
                <a:effectLst/>
                <a:latin typeface="Arial" charset="0"/>
                <a:ea typeface="ＭＳ Ｐゴシック" charset="0"/>
                <a:cs typeface="ＭＳ Ｐゴシック" charset="0"/>
              </a:rPr>
              <a:t> expresses </a:t>
            </a:r>
            <a:r>
              <a:rPr lang="fr-CA" sz="1200" kern="1200" dirty="0" err="1">
                <a:solidFill>
                  <a:schemeClr val="tx1"/>
                </a:solidFill>
                <a:effectLst/>
                <a:latin typeface="Arial" charset="0"/>
                <a:ea typeface="ＭＳ Ｐゴシック" charset="0"/>
                <a:cs typeface="ＭＳ Ｐゴシック" charset="0"/>
              </a:rPr>
              <a:t>personal</a:t>
            </a:r>
            <a:r>
              <a:rPr lang="fr-CA" sz="1200" kern="1200" dirty="0">
                <a:solidFill>
                  <a:schemeClr val="tx1"/>
                </a:solidFill>
                <a:effectLst/>
                <a:latin typeface="Arial" charset="0"/>
                <a:ea typeface="ＭＳ Ｐゴシック" charset="0"/>
                <a:cs typeface="ＭＳ Ｐゴシック" charset="0"/>
              </a:rPr>
              <a:t> </a:t>
            </a:r>
            <a:r>
              <a:rPr lang="fr-CA" sz="1200" kern="1200" dirty="0" err="1">
                <a:solidFill>
                  <a:schemeClr val="tx1"/>
                </a:solidFill>
                <a:effectLst/>
                <a:latin typeface="Arial" charset="0"/>
                <a:ea typeface="ＭＳ Ｐゴシック" charset="0"/>
                <a:cs typeface="ＭＳ Ｐゴシック" charset="0"/>
              </a:rPr>
              <a:t>responsibility</a:t>
            </a:r>
            <a:r>
              <a:rPr lang="fr-CA" sz="1200" kern="1200" dirty="0">
                <a:solidFill>
                  <a:schemeClr val="tx1"/>
                </a:solidFill>
                <a:effectLst/>
                <a:latin typeface="Arial" charset="0"/>
                <a:ea typeface="ＭＳ Ｐゴシック" charset="0"/>
                <a:cs typeface="ＭＳ Ｐゴシック" charset="0"/>
              </a:rPr>
              <a:t> for the </a:t>
            </a:r>
            <a:r>
              <a:rPr lang="fr-CA" sz="1200" kern="1200" dirty="0" err="1">
                <a:solidFill>
                  <a:schemeClr val="tx1"/>
                </a:solidFill>
                <a:effectLst/>
                <a:latin typeface="Arial" charset="0"/>
                <a:ea typeface="ＭＳ Ｐゴシック" charset="0"/>
                <a:cs typeface="ＭＳ Ｐゴシック" charset="0"/>
              </a:rPr>
              <a:t>activities</a:t>
            </a:r>
            <a:r>
              <a:rPr lang="fr-CA" sz="1200" kern="1200" dirty="0">
                <a:solidFill>
                  <a:schemeClr val="tx1"/>
                </a:solidFill>
                <a:effectLst/>
                <a:latin typeface="Arial" charset="0"/>
                <a:ea typeface="ＭＳ Ｐゴシック" charset="0"/>
                <a:cs typeface="ＭＳ Ｐゴシック" charset="0"/>
              </a:rPr>
              <a:t> on the </a:t>
            </a:r>
            <a:r>
              <a:rPr lang="fr-CA" sz="1200" kern="1200" dirty="0" err="1">
                <a:solidFill>
                  <a:schemeClr val="tx1"/>
                </a:solidFill>
                <a:effectLst/>
                <a:latin typeface="Arial" charset="0"/>
                <a:ea typeface="ＭＳ Ｐゴシック" charset="0"/>
                <a:cs typeface="ＭＳ Ｐゴシック" charset="0"/>
              </a:rPr>
              <a:t>ward</a:t>
            </a:r>
            <a:r>
              <a:rPr lang="fr-CA" sz="1200" kern="1200" dirty="0">
                <a:solidFill>
                  <a:schemeClr val="tx1"/>
                </a:solidFill>
                <a:effectLst/>
                <a:latin typeface="Arial" charset="0"/>
                <a:ea typeface="ＭＳ Ｐゴシック" charset="0"/>
                <a:cs typeface="ＭＳ Ｐゴシック" charset="0"/>
              </a:rPr>
              <a:t> and </a:t>
            </a:r>
            <a:r>
              <a:rPr lang="fr-CA" sz="1200" kern="1200" dirty="0" err="1">
                <a:solidFill>
                  <a:schemeClr val="tx1"/>
                </a:solidFill>
                <a:effectLst/>
                <a:latin typeface="Arial" charset="0"/>
                <a:ea typeface="ＭＳ Ｐゴシック" charset="0"/>
                <a:cs typeface="ＭＳ Ｐゴシック" charset="0"/>
              </a:rPr>
              <a:t>is</a:t>
            </a:r>
            <a:r>
              <a:rPr lang="fr-CA" sz="1200" kern="1200" dirty="0">
                <a:solidFill>
                  <a:schemeClr val="tx1"/>
                </a:solidFill>
                <a:effectLst/>
                <a:latin typeface="Arial" charset="0"/>
                <a:ea typeface="ＭＳ Ｐゴシック" charset="0"/>
                <a:cs typeface="ＭＳ Ｐゴシック" charset="0"/>
              </a:rPr>
              <a:t> </a:t>
            </a:r>
            <a:r>
              <a:rPr lang="fr-CA" sz="1200" kern="1200" dirty="0" err="1">
                <a:solidFill>
                  <a:schemeClr val="tx1"/>
                </a:solidFill>
                <a:effectLst/>
                <a:latin typeface="Arial" charset="0"/>
                <a:ea typeface="ＭＳ Ｐゴシック" charset="0"/>
                <a:cs typeface="ＭＳ Ｐゴシック" charset="0"/>
              </a:rPr>
              <a:t>focused</a:t>
            </a:r>
            <a:r>
              <a:rPr lang="fr-CA" sz="1200" kern="1200" dirty="0">
                <a:solidFill>
                  <a:schemeClr val="tx1"/>
                </a:solidFill>
                <a:effectLst/>
                <a:latin typeface="Arial" charset="0"/>
                <a:ea typeface="ＭＳ Ｐゴシック" charset="0"/>
                <a:cs typeface="ＭＳ Ｐゴシック" charset="0"/>
              </a:rPr>
              <a:t> </a:t>
            </a:r>
            <a:r>
              <a:rPr lang="fr-CA" sz="1200" kern="1200" dirty="0" err="1">
                <a:solidFill>
                  <a:schemeClr val="tx1"/>
                </a:solidFill>
                <a:effectLst/>
                <a:latin typeface="Arial" charset="0"/>
                <a:ea typeface="ＭＳ Ｐゴシック" charset="0"/>
                <a:cs typeface="ＭＳ Ｐゴシック" charset="0"/>
              </a:rPr>
              <a:t>primarily</a:t>
            </a:r>
            <a:r>
              <a:rPr lang="fr-CA" sz="1200" kern="1200" dirty="0">
                <a:solidFill>
                  <a:schemeClr val="tx1"/>
                </a:solidFill>
                <a:effectLst/>
                <a:latin typeface="Arial" charset="0"/>
                <a:ea typeface="ＭＳ Ｐゴシック" charset="0"/>
                <a:cs typeface="ＭＳ Ｐゴシック" charset="0"/>
              </a:rPr>
              <a:t> on patient</a:t>
            </a:r>
          </a:p>
          <a:p>
            <a:r>
              <a:rPr lang="fr-CA" sz="1200" kern="1200" dirty="0">
                <a:solidFill>
                  <a:schemeClr val="tx1"/>
                </a:solidFill>
                <a:effectLst/>
                <a:latin typeface="Arial" charset="0"/>
                <a:ea typeface="ＭＳ Ｐゴシック" charset="0"/>
                <a:cs typeface="ＭＳ Ｐゴシック" charset="0"/>
              </a:rPr>
              <a:t>care, the </a:t>
            </a:r>
            <a:r>
              <a:rPr lang="fr-CA" sz="1200" kern="1200" dirty="0" err="1">
                <a:solidFill>
                  <a:schemeClr val="tx1"/>
                </a:solidFill>
                <a:effectLst/>
                <a:latin typeface="Arial" charset="0"/>
                <a:ea typeface="ＭＳ Ｐゴシック" charset="0"/>
                <a:cs typeface="ＭＳ Ｐゴシック" charset="0"/>
              </a:rPr>
              <a:t>priority</a:t>
            </a:r>
            <a:r>
              <a:rPr lang="fr-CA" sz="1200" kern="1200" dirty="0">
                <a:solidFill>
                  <a:schemeClr val="tx1"/>
                </a:solidFill>
                <a:effectLst/>
                <a:latin typeface="Arial" charset="0"/>
                <a:ea typeface="ＭＳ Ｐゴシック" charset="0"/>
                <a:cs typeface="ＭＳ Ｐゴシック" charset="0"/>
              </a:rPr>
              <a:t> </a:t>
            </a:r>
            <a:r>
              <a:rPr lang="fr-CA" sz="1200" kern="1200" dirty="0" err="1">
                <a:solidFill>
                  <a:schemeClr val="tx1"/>
                </a:solidFill>
                <a:effectLst/>
                <a:latin typeface="Arial" charset="0"/>
                <a:ea typeface="ＭＳ Ｐゴシック" charset="0"/>
                <a:cs typeface="ＭＳ Ｐゴシック" charset="0"/>
              </a:rPr>
              <a:t>will</a:t>
            </a:r>
            <a:r>
              <a:rPr lang="fr-CA" sz="1200" kern="1200" dirty="0">
                <a:solidFill>
                  <a:schemeClr val="tx1"/>
                </a:solidFill>
                <a:effectLst/>
                <a:latin typeface="Arial" charset="0"/>
                <a:ea typeface="ＭＳ Ｐゴシック" charset="0"/>
                <a:cs typeface="ＭＳ Ｐゴシック" charset="0"/>
              </a:rPr>
              <a:t> </a:t>
            </a:r>
            <a:r>
              <a:rPr lang="fr-CA" sz="1200" kern="1200" dirty="0" err="1">
                <a:solidFill>
                  <a:schemeClr val="tx1"/>
                </a:solidFill>
                <a:effectLst/>
                <a:latin typeface="Arial" charset="0"/>
                <a:ea typeface="ＭＳ Ｐゴシック" charset="0"/>
                <a:cs typeface="ＭＳ Ｐゴシック" charset="0"/>
              </a:rPr>
              <a:t>be</a:t>
            </a:r>
            <a:r>
              <a:rPr lang="fr-CA" sz="1200" kern="1200" dirty="0">
                <a:solidFill>
                  <a:schemeClr val="tx1"/>
                </a:solidFill>
                <a:effectLst/>
                <a:latin typeface="Arial" charset="0"/>
                <a:ea typeface="ＭＳ Ｐゴシック" charset="0"/>
                <a:cs typeface="ＭＳ Ｐゴシック" charset="0"/>
              </a:rPr>
              <a:t> patient </a:t>
            </a:r>
            <a:r>
              <a:rPr lang="fr-CA" sz="1200" kern="1200" dirty="0" err="1">
                <a:solidFill>
                  <a:schemeClr val="tx1"/>
                </a:solidFill>
                <a:effectLst/>
                <a:latin typeface="Arial" charset="0"/>
                <a:ea typeface="ＭＳ Ｐゴシック" charset="0"/>
                <a:cs typeface="ＭＳ Ｐゴシック" charset="0"/>
              </a:rPr>
              <a:t>safety</a:t>
            </a:r>
            <a:r>
              <a:rPr lang="fr-CA" sz="1200" kern="1200" dirty="0">
                <a:solidFill>
                  <a:schemeClr val="tx1"/>
                </a:solidFill>
                <a:effectLst/>
                <a:latin typeface="Arial" charset="0"/>
                <a:ea typeface="ＭＳ Ｐゴシック" charset="0"/>
                <a:cs typeface="ＭＳ Ｐゴシック" charset="0"/>
              </a:rPr>
              <a:t>. The ‘</a:t>
            </a:r>
            <a:r>
              <a:rPr lang="fr-CA" sz="1200" kern="1200" dirty="0" err="1">
                <a:solidFill>
                  <a:schemeClr val="tx1"/>
                </a:solidFill>
                <a:effectLst/>
                <a:latin typeface="Arial" charset="0"/>
                <a:ea typeface="ＭＳ Ｐゴシック" charset="0"/>
                <a:cs typeface="ＭＳ Ｐゴシック" charset="0"/>
              </a:rPr>
              <a:t>micromanaging</a:t>
            </a:r>
            <a:r>
              <a:rPr lang="fr-CA" sz="1200" kern="1200" dirty="0">
                <a:solidFill>
                  <a:schemeClr val="tx1"/>
                </a:solidFill>
                <a:effectLst/>
                <a:latin typeface="Arial" charset="0"/>
                <a:ea typeface="ＭＳ Ｐゴシック" charset="0"/>
                <a:cs typeface="ＭＳ Ｐゴシック" charset="0"/>
              </a:rPr>
              <a:t>’ </a:t>
            </a:r>
            <a:r>
              <a:rPr lang="fr-CA" sz="1200" kern="1200" dirty="0" err="1">
                <a:solidFill>
                  <a:schemeClr val="tx1"/>
                </a:solidFill>
                <a:effectLst/>
                <a:latin typeface="Arial" charset="0"/>
                <a:ea typeface="ＭＳ Ｐゴシック" charset="0"/>
                <a:cs typeface="ＭＳ Ｐゴシック" charset="0"/>
              </a:rPr>
              <a:t>delivery</a:t>
            </a:r>
            <a:r>
              <a:rPr lang="fr-CA" sz="1200" kern="1200" dirty="0">
                <a:solidFill>
                  <a:schemeClr val="tx1"/>
                </a:solidFill>
                <a:effectLst/>
                <a:latin typeface="Arial" charset="0"/>
                <a:ea typeface="ＭＳ Ｐゴシック" charset="0"/>
                <a:cs typeface="ＭＳ Ｐゴシック" charset="0"/>
              </a:rPr>
              <a:t> of care </a:t>
            </a:r>
            <a:r>
              <a:rPr lang="fr-CA" sz="1200" kern="1200" dirty="0" err="1">
                <a:solidFill>
                  <a:schemeClr val="tx1"/>
                </a:solidFill>
                <a:effectLst/>
                <a:latin typeface="Arial" charset="0"/>
                <a:ea typeface="ＭＳ Ｐゴシック" charset="0"/>
                <a:cs typeface="ＭＳ Ｐゴシック" charset="0"/>
              </a:rPr>
              <a:t>approach</a:t>
            </a:r>
            <a:r>
              <a:rPr lang="fr-CA" sz="1200" kern="1200" dirty="0">
                <a:solidFill>
                  <a:schemeClr val="tx1"/>
                </a:solidFill>
                <a:effectLst/>
                <a:latin typeface="Arial" charset="0"/>
                <a:ea typeface="ＭＳ Ｐゴシック" charset="0"/>
                <a:cs typeface="ＭＳ Ｐゴシック" charset="0"/>
              </a:rPr>
              <a:t> </a:t>
            </a:r>
            <a:r>
              <a:rPr lang="fr-CA" sz="1200" kern="1200" dirty="0" err="1">
                <a:solidFill>
                  <a:schemeClr val="tx1"/>
                </a:solidFill>
                <a:effectLst/>
                <a:latin typeface="Arial" charset="0"/>
                <a:ea typeface="ＭＳ Ｐゴシック" charset="0"/>
                <a:cs typeface="ＭＳ Ｐゴシック" charset="0"/>
              </a:rPr>
              <a:t>aligns</a:t>
            </a:r>
            <a:r>
              <a:rPr lang="fr-CA" sz="1200" kern="1200" dirty="0">
                <a:solidFill>
                  <a:schemeClr val="tx1"/>
                </a:solidFill>
                <a:effectLst/>
                <a:latin typeface="Arial" charset="0"/>
                <a:ea typeface="ＭＳ Ｐゴシック" charset="0"/>
                <a:cs typeface="ＭＳ Ｐゴシック" charset="0"/>
              </a:rPr>
              <a:t> </a:t>
            </a:r>
            <a:r>
              <a:rPr lang="fr-CA" sz="1200" kern="1200" dirty="0" err="1">
                <a:solidFill>
                  <a:schemeClr val="tx1"/>
                </a:solidFill>
                <a:effectLst/>
                <a:latin typeface="Arial" charset="0"/>
                <a:ea typeface="ＭＳ Ｐゴシック" charset="0"/>
                <a:cs typeface="ＭＳ Ｐゴシック" charset="0"/>
              </a:rPr>
              <a:t>with</a:t>
            </a:r>
            <a:r>
              <a:rPr lang="fr-CA" sz="1200" kern="1200" dirty="0">
                <a:solidFill>
                  <a:schemeClr val="tx1"/>
                </a:solidFill>
                <a:effectLst/>
                <a:latin typeface="Arial" charset="0"/>
                <a:ea typeface="ＭＳ Ｐゴシック" charset="0"/>
                <a:cs typeface="ＭＳ Ｐゴシック" charset="0"/>
              </a:rPr>
              <a:t> </a:t>
            </a:r>
            <a:r>
              <a:rPr lang="fr-CA" sz="1200" kern="1200" dirty="0" err="1">
                <a:solidFill>
                  <a:schemeClr val="tx1"/>
                </a:solidFill>
                <a:effectLst/>
                <a:latin typeface="Arial" charset="0"/>
                <a:ea typeface="ＭＳ Ｐゴシック" charset="0"/>
                <a:cs typeface="ＭＳ Ｐゴシック" charset="0"/>
              </a:rPr>
              <a:t>highly</a:t>
            </a:r>
            <a:r>
              <a:rPr lang="fr-CA" sz="1200" kern="1200" dirty="0">
                <a:solidFill>
                  <a:schemeClr val="tx1"/>
                </a:solidFill>
                <a:effectLst/>
                <a:latin typeface="Arial" charset="0"/>
                <a:ea typeface="ＭＳ Ｐゴシック" charset="0"/>
                <a:cs typeface="ＭＳ Ｐゴシック" charset="0"/>
              </a:rPr>
              <a:t> </a:t>
            </a:r>
            <a:r>
              <a:rPr lang="fr-CA" sz="1200" kern="1200" dirty="0" err="1">
                <a:solidFill>
                  <a:schemeClr val="tx1"/>
                </a:solidFill>
                <a:effectLst/>
                <a:latin typeface="Arial" charset="0"/>
                <a:ea typeface="ＭＳ Ｐゴシック" charset="0"/>
                <a:cs typeface="ＭＳ Ｐゴシック" charset="0"/>
              </a:rPr>
              <a:t>involved</a:t>
            </a:r>
            <a:r>
              <a:rPr lang="fr-CA" sz="1200" kern="1200" dirty="0">
                <a:solidFill>
                  <a:schemeClr val="tx1"/>
                </a:solidFill>
                <a:effectLst/>
                <a:latin typeface="Arial" charset="0"/>
                <a:ea typeface="ＭＳ Ｐゴシック" charset="0"/>
                <a:cs typeface="ＭＳ Ｐゴシック" charset="0"/>
              </a:rPr>
              <a:t> supervision </a:t>
            </a:r>
            <a:r>
              <a:rPr lang="fr-CA" sz="1200" kern="1200" dirty="0" err="1">
                <a:solidFill>
                  <a:schemeClr val="tx1"/>
                </a:solidFill>
                <a:effectLst/>
                <a:latin typeface="Arial" charset="0"/>
                <a:ea typeface="ＭＳ Ｐゴシック" charset="0"/>
                <a:cs typeface="ＭＳ Ｐゴシック" charset="0"/>
              </a:rPr>
              <a:t>behaviours</a:t>
            </a:r>
            <a:r>
              <a:rPr lang="fr-CA" sz="1200" kern="1200" dirty="0">
                <a:solidFill>
                  <a:schemeClr val="tx1"/>
                </a:solidFill>
                <a:effectLst/>
                <a:latin typeface="Arial" charset="0"/>
                <a:ea typeface="ＭＳ Ｐゴシック" charset="0"/>
                <a:cs typeface="ＭＳ Ｐゴシック" charset="0"/>
              </a:rPr>
              <a:t>, </a:t>
            </a:r>
            <a:r>
              <a:rPr lang="fr-CA" sz="1200" kern="1200" dirty="0" err="1">
                <a:solidFill>
                  <a:schemeClr val="tx1"/>
                </a:solidFill>
                <a:effectLst/>
                <a:latin typeface="Arial" charset="0"/>
                <a:ea typeface="ＭＳ Ｐゴシック" charset="0"/>
                <a:cs typeface="ＭＳ Ｐゴシック" charset="0"/>
              </a:rPr>
              <a:t>lower</a:t>
            </a:r>
            <a:r>
              <a:rPr lang="fr-CA" sz="1200" kern="1200" dirty="0">
                <a:solidFill>
                  <a:schemeClr val="tx1"/>
                </a:solidFill>
                <a:effectLst/>
                <a:latin typeface="Arial" charset="0"/>
                <a:ea typeface="ＭＳ Ｐゴシック" charset="0"/>
                <a:cs typeface="ＭＳ Ｐゴシック" charset="0"/>
              </a:rPr>
              <a:t> </a:t>
            </a:r>
            <a:r>
              <a:rPr lang="fr-CA" sz="1200" kern="1200" dirty="0" err="1">
                <a:solidFill>
                  <a:schemeClr val="tx1"/>
                </a:solidFill>
                <a:effectLst/>
                <a:latin typeface="Arial" charset="0"/>
                <a:ea typeface="ＭＳ Ｐゴシック" charset="0"/>
                <a:cs typeface="ＭＳ Ｐゴシック" charset="0"/>
              </a:rPr>
              <a:t>levels</a:t>
            </a:r>
            <a:r>
              <a:rPr lang="fr-CA" sz="1200" kern="1200" dirty="0">
                <a:solidFill>
                  <a:schemeClr val="tx1"/>
                </a:solidFill>
                <a:effectLst/>
                <a:latin typeface="Arial" charset="0"/>
                <a:ea typeface="ＭＳ Ｐゴシック" charset="0"/>
                <a:cs typeface="ＭＳ Ｐゴシック" charset="0"/>
              </a:rPr>
              <a:t> of </a:t>
            </a:r>
            <a:r>
              <a:rPr lang="fr-CA" sz="1200" kern="1200" dirty="0" err="1">
                <a:solidFill>
                  <a:schemeClr val="tx1"/>
                </a:solidFill>
                <a:effectLst/>
                <a:latin typeface="Arial" charset="0"/>
                <a:ea typeface="ＭＳ Ｐゴシック" charset="0"/>
                <a:cs typeface="ＭＳ Ｐゴシック" charset="0"/>
              </a:rPr>
              <a:t>entrustment</a:t>
            </a:r>
            <a:r>
              <a:rPr lang="fr-CA" sz="1200" kern="1200" dirty="0">
                <a:solidFill>
                  <a:schemeClr val="tx1"/>
                </a:solidFill>
                <a:effectLst/>
                <a:latin typeface="Arial" charset="0"/>
                <a:ea typeface="ＭＳ Ｐゴシック" charset="0"/>
                <a:cs typeface="ＭＳ Ｐゴシック" charset="0"/>
              </a:rPr>
              <a:t> and </a:t>
            </a:r>
            <a:r>
              <a:rPr lang="fr-CA" sz="1200" kern="1200" dirty="0" err="1">
                <a:solidFill>
                  <a:schemeClr val="tx1"/>
                </a:solidFill>
                <a:effectLst/>
                <a:latin typeface="Arial" charset="0"/>
                <a:ea typeface="ＭＳ Ｐゴシック" charset="0"/>
                <a:cs typeface="ＭＳ Ｐゴシック" charset="0"/>
              </a:rPr>
              <a:t>less</a:t>
            </a:r>
            <a:r>
              <a:rPr lang="fr-CA" sz="1200" kern="1200" dirty="0">
                <a:solidFill>
                  <a:schemeClr val="tx1"/>
                </a:solidFill>
                <a:effectLst/>
                <a:latin typeface="Arial" charset="0"/>
                <a:ea typeface="ＭＳ Ｐゴシック" charset="0"/>
                <a:cs typeface="ＭＳ Ｐゴシック" charset="0"/>
              </a:rPr>
              <a:t> focus on </a:t>
            </a:r>
            <a:r>
              <a:rPr lang="fr-CA" sz="1200" kern="1200" dirty="0" err="1">
                <a:solidFill>
                  <a:schemeClr val="tx1"/>
                </a:solidFill>
                <a:effectLst/>
                <a:latin typeface="Arial" charset="0"/>
                <a:ea typeface="ＭＳ Ｐゴシック" charset="0"/>
                <a:cs typeface="ＭＳ Ｐゴシック" charset="0"/>
              </a:rPr>
              <a:t>teaching</a:t>
            </a:r>
            <a:r>
              <a:rPr lang="fr-CA" sz="1200" kern="1200" dirty="0">
                <a:solidFill>
                  <a:schemeClr val="tx1"/>
                </a:solidFill>
                <a:effectLst/>
                <a:latin typeface="Arial" charset="0"/>
                <a:ea typeface="ＭＳ Ｐゴシック" charset="0"/>
                <a:cs typeface="ＭＳ Ｐゴシック" charset="0"/>
              </a:rPr>
              <a:t>.</a:t>
            </a:r>
          </a:p>
          <a:p>
            <a:endParaRPr lang="fr-CA" sz="1200" kern="1200" dirty="0">
              <a:solidFill>
                <a:schemeClr val="tx1"/>
              </a:solidFill>
              <a:effectLst/>
              <a:latin typeface="Arial" charset="0"/>
              <a:ea typeface="ＭＳ Ｐゴシック" charset="0"/>
              <a:cs typeface="ＭＳ Ｐゴシック" charset="0"/>
            </a:endParaRPr>
          </a:p>
          <a:p>
            <a:endParaRPr lang="fr-FR" dirty="0"/>
          </a:p>
        </p:txBody>
      </p:sp>
      <p:sp>
        <p:nvSpPr>
          <p:cNvPr id="4" name="Espace réservé du numéro de diapositive 3"/>
          <p:cNvSpPr>
            <a:spLocks noGrp="1"/>
          </p:cNvSpPr>
          <p:nvPr>
            <p:ph type="sldNum" sz="quarter" idx="5"/>
          </p:nvPr>
        </p:nvSpPr>
        <p:spPr/>
        <p:txBody>
          <a:bodyPr/>
          <a:lstStyle/>
          <a:p>
            <a:fld id="{6D684F5C-3556-524B-89A2-6DCDE74A84A3}" type="slidenum">
              <a:rPr lang="fr-FR" smtClean="0"/>
              <a:t>32</a:t>
            </a:fld>
            <a:endParaRPr lang="fr-FR"/>
          </a:p>
        </p:txBody>
      </p:sp>
    </p:spTree>
    <p:extLst>
      <p:ext uri="{BB962C8B-B14F-4D97-AF65-F5344CB8AC3E}">
        <p14:creationId xmlns:p14="http://schemas.microsoft.com/office/powerpoint/2010/main" val="32484727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kern="1200" dirty="0">
                <a:solidFill>
                  <a:schemeClr val="tx1"/>
                </a:solidFill>
                <a:effectLst/>
                <a:latin typeface="Arial" charset="0"/>
                <a:ea typeface="ＭＳ Ｐゴシック" charset="0"/>
                <a:cs typeface="ＭＳ Ｐゴシック" charset="0"/>
              </a:rPr>
              <a:t>« </a:t>
            </a:r>
            <a:r>
              <a:rPr lang="fr-CA" sz="1200" kern="1200" dirty="0" err="1">
                <a:solidFill>
                  <a:schemeClr val="tx1"/>
                </a:solidFill>
                <a:effectLst/>
                <a:latin typeface="Arial" charset="0"/>
                <a:ea typeface="ＭＳ Ｐゴシック" charset="0"/>
                <a:cs typeface="ＭＳ Ｐゴシック" charset="0"/>
              </a:rPr>
              <a:t>éhaffaudage</a:t>
            </a:r>
            <a:r>
              <a:rPr lang="fr-CA" sz="1200" kern="1200" dirty="0">
                <a:solidFill>
                  <a:schemeClr val="tx1"/>
                </a:solidFill>
                <a:effectLst/>
                <a:latin typeface="Arial" charset="0"/>
                <a:ea typeface="ＭＳ Ｐゴシック" charset="0"/>
                <a:cs typeface="ＭＳ Ｐゴシック" charset="0"/>
              </a:rPr>
              <a:t> d’expérience »</a:t>
            </a:r>
          </a:p>
          <a:p>
            <a:r>
              <a:rPr lang="fr-CA" sz="1200" kern="1200" dirty="0">
                <a:solidFill>
                  <a:schemeClr val="tx1"/>
                </a:solidFill>
                <a:effectLst/>
                <a:latin typeface="Arial" charset="0"/>
                <a:ea typeface="ＭＳ Ｐゴシック" charset="0"/>
                <a:cs typeface="ＭＳ Ｐゴシック" charset="0"/>
              </a:rPr>
              <a:t>‘</a:t>
            </a:r>
            <a:r>
              <a:rPr lang="fr-CA" sz="1200" kern="1200" dirty="0" err="1">
                <a:solidFill>
                  <a:schemeClr val="tx1"/>
                </a:solidFill>
                <a:effectLst/>
                <a:latin typeface="Arial" charset="0"/>
                <a:ea typeface="ＭＳ Ｐゴシック" charset="0"/>
                <a:cs typeface="ＭＳ Ｐゴシック" charset="0"/>
              </a:rPr>
              <a:t>scaffolding</a:t>
            </a:r>
            <a:r>
              <a:rPr lang="fr-CA" sz="1200" kern="1200" dirty="0">
                <a:solidFill>
                  <a:schemeClr val="tx1"/>
                </a:solidFill>
                <a:effectLst/>
                <a:latin typeface="Arial" charset="0"/>
                <a:ea typeface="ＭＳ Ｐゴシック" charset="0"/>
                <a:cs typeface="ＭＳ Ｐゴシック" charset="0"/>
              </a:rPr>
              <a:t> </a:t>
            </a:r>
            <a:r>
              <a:rPr lang="fr-CA" sz="1200" kern="1200" dirty="0" err="1">
                <a:solidFill>
                  <a:schemeClr val="tx1"/>
                </a:solidFill>
                <a:effectLst/>
                <a:latin typeface="Arial" charset="0"/>
                <a:ea typeface="ＭＳ Ｐゴシック" charset="0"/>
                <a:cs typeface="ＭＳ Ｐゴシック" charset="0"/>
              </a:rPr>
              <a:t>experiences</a:t>
            </a:r>
            <a:r>
              <a:rPr lang="fr-CA" sz="1200" kern="1200" dirty="0">
                <a:solidFill>
                  <a:schemeClr val="tx1"/>
                </a:solidFill>
                <a:effectLst/>
                <a:latin typeface="Arial" charset="0"/>
                <a:ea typeface="ＭＳ Ｐゴシック" charset="0"/>
                <a:cs typeface="ＭＳ Ｐゴシック" charset="0"/>
              </a:rPr>
              <a:t>’ </a:t>
            </a:r>
            <a:r>
              <a:rPr lang="fr-CA" sz="1200" kern="1200" dirty="0" err="1">
                <a:solidFill>
                  <a:schemeClr val="tx1"/>
                </a:solidFill>
                <a:effectLst/>
                <a:latin typeface="Arial" charset="0"/>
                <a:ea typeface="ＭＳ Ｐゴシック" charset="0"/>
                <a:cs typeface="ＭＳ Ｐゴシック" charset="0"/>
              </a:rPr>
              <a:t>learning</a:t>
            </a:r>
            <a:r>
              <a:rPr lang="fr-CA" sz="1200" kern="1200" dirty="0">
                <a:solidFill>
                  <a:schemeClr val="tx1"/>
                </a:solidFill>
                <a:effectLst/>
                <a:latin typeface="Arial" charset="0"/>
                <a:ea typeface="ＭＳ Ｐゴシック" charset="0"/>
                <a:cs typeface="ＭＳ Ｐゴシック" charset="0"/>
              </a:rPr>
              <a:t> guidance. </a:t>
            </a:r>
            <a:r>
              <a:rPr lang="fr-CA" sz="1200" kern="1200" dirty="0" err="1">
                <a:solidFill>
                  <a:schemeClr val="tx1"/>
                </a:solidFill>
                <a:effectLst/>
                <a:latin typeface="Arial" charset="0"/>
                <a:ea typeface="ＭＳ Ｐゴシック" charset="0"/>
                <a:cs typeface="ＭＳ Ｐゴシック" charset="0"/>
              </a:rPr>
              <a:t>When</a:t>
            </a:r>
            <a:r>
              <a:rPr lang="fr-CA" sz="1200" kern="1200" dirty="0">
                <a:solidFill>
                  <a:schemeClr val="tx1"/>
                </a:solidFill>
                <a:effectLst/>
                <a:latin typeface="Arial" charset="0"/>
                <a:ea typeface="ＭＳ Ｐゴシック" charset="0"/>
                <a:cs typeface="ＭＳ Ｐゴシック" charset="0"/>
              </a:rPr>
              <a:t> a </a:t>
            </a:r>
            <a:r>
              <a:rPr lang="fr-CA" sz="1200" kern="1200" dirty="0" err="1">
                <a:solidFill>
                  <a:schemeClr val="tx1"/>
                </a:solidFill>
                <a:effectLst/>
                <a:latin typeface="Arial" charset="0"/>
                <a:ea typeface="ＭＳ Ｐゴシック" charset="0"/>
                <a:cs typeface="ＭＳ Ｐゴシック" charset="0"/>
              </a:rPr>
              <a:t>supervisor</a:t>
            </a:r>
            <a:r>
              <a:rPr lang="fr-CA" sz="1200" kern="1200" dirty="0">
                <a:solidFill>
                  <a:schemeClr val="tx1"/>
                </a:solidFill>
                <a:effectLst/>
                <a:latin typeface="Arial" charset="0"/>
                <a:ea typeface="ＭＳ Ｐゴシック" charset="0"/>
                <a:cs typeface="ＭＳ Ｐゴシック" charset="0"/>
              </a:rPr>
              <a:t> assumes </a:t>
            </a:r>
            <a:r>
              <a:rPr lang="fr-CA" sz="1200" kern="1200" dirty="0" err="1">
                <a:solidFill>
                  <a:schemeClr val="tx1"/>
                </a:solidFill>
                <a:effectLst/>
                <a:latin typeface="Arial" charset="0"/>
                <a:ea typeface="ＭＳ Ｐゴシック" charset="0"/>
                <a:cs typeface="ＭＳ Ｐゴシック" charset="0"/>
              </a:rPr>
              <a:t>personal</a:t>
            </a:r>
            <a:r>
              <a:rPr lang="fr-CA" sz="1200" kern="1200" dirty="0">
                <a:solidFill>
                  <a:schemeClr val="tx1"/>
                </a:solidFill>
                <a:effectLst/>
                <a:latin typeface="Arial" charset="0"/>
                <a:ea typeface="ＭＳ Ｐゴシック" charset="0"/>
                <a:cs typeface="ＭＳ Ｐゴシック" charset="0"/>
              </a:rPr>
              <a:t> </a:t>
            </a:r>
            <a:r>
              <a:rPr lang="fr-CA" sz="1200" kern="1200" dirty="0" err="1">
                <a:solidFill>
                  <a:schemeClr val="tx1"/>
                </a:solidFill>
                <a:effectLst/>
                <a:latin typeface="Arial" charset="0"/>
                <a:ea typeface="ＭＳ Ｐゴシック" charset="0"/>
                <a:cs typeface="ＭＳ Ｐゴシック" charset="0"/>
              </a:rPr>
              <a:t>responsibility</a:t>
            </a:r>
            <a:r>
              <a:rPr lang="fr-CA" sz="1200" kern="1200" dirty="0">
                <a:solidFill>
                  <a:schemeClr val="tx1"/>
                </a:solidFill>
                <a:effectLst/>
                <a:latin typeface="Arial" charset="0"/>
                <a:ea typeface="ＭＳ Ｐゴシック" charset="0"/>
                <a:cs typeface="ＭＳ Ｐゴシック" charset="0"/>
              </a:rPr>
              <a:t> for the </a:t>
            </a:r>
            <a:r>
              <a:rPr lang="fr-CA" sz="1200" kern="1200" dirty="0" err="1">
                <a:solidFill>
                  <a:schemeClr val="tx1"/>
                </a:solidFill>
                <a:effectLst/>
                <a:latin typeface="Arial" charset="0"/>
                <a:ea typeface="ＭＳ Ｐゴシック" charset="0"/>
                <a:cs typeface="ＭＳ Ｐゴシック" charset="0"/>
              </a:rPr>
              <a:t>ward</a:t>
            </a:r>
            <a:r>
              <a:rPr lang="fr-CA" sz="1200" kern="1200" dirty="0">
                <a:solidFill>
                  <a:schemeClr val="tx1"/>
                </a:solidFill>
                <a:effectLst/>
                <a:latin typeface="Arial" charset="0"/>
                <a:ea typeface="ＭＳ Ｐゴシック" charset="0"/>
                <a:cs typeface="ＭＳ Ｐゴシック" charset="0"/>
              </a:rPr>
              <a:t> and </a:t>
            </a:r>
            <a:r>
              <a:rPr lang="fr-CA" sz="1200" kern="1200" dirty="0" err="1">
                <a:solidFill>
                  <a:schemeClr val="tx1"/>
                </a:solidFill>
                <a:effectLst/>
                <a:latin typeface="Arial" charset="0"/>
                <a:ea typeface="ＭＳ Ｐゴシック" charset="0"/>
                <a:cs typeface="ＭＳ Ｐゴシック" charset="0"/>
              </a:rPr>
              <a:t>is</a:t>
            </a:r>
            <a:r>
              <a:rPr lang="fr-CA" sz="1200" kern="1200" dirty="0">
                <a:solidFill>
                  <a:schemeClr val="tx1"/>
                </a:solidFill>
                <a:effectLst/>
                <a:latin typeface="Arial" charset="0"/>
                <a:ea typeface="ＭＳ Ｐゴシック" charset="0"/>
                <a:cs typeface="ＭＳ Ｐゴシック" charset="0"/>
              </a:rPr>
              <a:t> </a:t>
            </a:r>
            <a:r>
              <a:rPr lang="fr-CA" sz="1200" kern="1200" dirty="0" err="1">
                <a:solidFill>
                  <a:schemeClr val="tx1"/>
                </a:solidFill>
                <a:effectLst/>
                <a:latin typeface="Arial" charset="0"/>
                <a:ea typeface="ＭＳ Ｐゴシック" charset="0"/>
                <a:cs typeface="ＭＳ Ｐゴシック" charset="0"/>
              </a:rPr>
              <a:t>focused</a:t>
            </a:r>
            <a:r>
              <a:rPr lang="fr-CA" sz="1200" kern="1200" dirty="0">
                <a:solidFill>
                  <a:schemeClr val="tx1"/>
                </a:solidFill>
                <a:effectLst/>
                <a:latin typeface="Arial" charset="0"/>
                <a:ea typeface="ＭＳ Ｐゴシック" charset="0"/>
                <a:cs typeface="ＭＳ Ｐゴシック" charset="0"/>
              </a:rPr>
              <a:t> on </a:t>
            </a:r>
            <a:r>
              <a:rPr lang="fr-CA" sz="1200" kern="1200" dirty="0" err="1">
                <a:solidFill>
                  <a:schemeClr val="tx1"/>
                </a:solidFill>
                <a:effectLst/>
                <a:latin typeface="Arial" charset="0"/>
                <a:ea typeface="ＭＳ Ｐゴシック" charset="0"/>
                <a:cs typeface="ＭＳ Ｐゴシック" charset="0"/>
              </a:rPr>
              <a:t>clinical</a:t>
            </a:r>
            <a:r>
              <a:rPr lang="fr-CA" sz="1200" kern="1200" dirty="0">
                <a:solidFill>
                  <a:schemeClr val="tx1"/>
                </a:solidFill>
                <a:effectLst/>
                <a:latin typeface="Arial" charset="0"/>
                <a:ea typeface="ＭＳ Ｐゴシック" charset="0"/>
                <a:cs typeface="ＭＳ Ｐゴシック" charset="0"/>
              </a:rPr>
              <a:t> </a:t>
            </a:r>
            <a:r>
              <a:rPr lang="fr-CA" sz="1200" kern="1200" dirty="0" err="1">
                <a:solidFill>
                  <a:schemeClr val="tx1"/>
                </a:solidFill>
                <a:effectLst/>
                <a:latin typeface="Arial" charset="0"/>
                <a:ea typeface="ＭＳ Ｐゴシック" charset="0"/>
                <a:cs typeface="ＭＳ Ｐゴシック" charset="0"/>
              </a:rPr>
              <a:t>teaching</a:t>
            </a:r>
            <a:r>
              <a:rPr lang="fr-CA" sz="1200" kern="1200" dirty="0">
                <a:solidFill>
                  <a:schemeClr val="tx1"/>
                </a:solidFill>
                <a:effectLst/>
                <a:latin typeface="Arial" charset="0"/>
                <a:ea typeface="ＭＳ Ｐゴシック" charset="0"/>
                <a:cs typeface="ＭＳ Ｐゴシック" charset="0"/>
              </a:rPr>
              <a:t>, the </a:t>
            </a:r>
            <a:r>
              <a:rPr lang="fr-CA" sz="1200" kern="1200" dirty="0" err="1">
                <a:solidFill>
                  <a:schemeClr val="tx1"/>
                </a:solidFill>
                <a:effectLst/>
                <a:latin typeface="Arial" charset="0"/>
                <a:ea typeface="ＭＳ Ｐゴシック" charset="0"/>
                <a:cs typeface="ＭＳ Ｐゴシック" charset="0"/>
              </a:rPr>
              <a:t>learner’s</a:t>
            </a:r>
            <a:r>
              <a:rPr lang="fr-CA" sz="1200" kern="1200" dirty="0">
                <a:solidFill>
                  <a:schemeClr val="tx1"/>
                </a:solidFill>
                <a:effectLst/>
                <a:latin typeface="Arial" charset="0"/>
                <a:ea typeface="ＭＳ Ｐゴシック" charset="0"/>
                <a:cs typeface="ＭＳ Ｐゴシック" charset="0"/>
              </a:rPr>
              <a:t> </a:t>
            </a:r>
            <a:r>
              <a:rPr lang="fr-CA" sz="1200" kern="1200" dirty="0" err="1">
                <a:solidFill>
                  <a:schemeClr val="tx1"/>
                </a:solidFill>
                <a:effectLst/>
                <a:latin typeface="Arial" charset="0"/>
                <a:ea typeface="ＭＳ Ｐゴシック" charset="0"/>
                <a:cs typeface="ＭＳ Ｐゴシック" charset="0"/>
              </a:rPr>
              <a:t>welfare</a:t>
            </a:r>
            <a:r>
              <a:rPr lang="fr-CA" sz="1200" kern="1200" dirty="0">
                <a:solidFill>
                  <a:schemeClr val="tx1"/>
                </a:solidFill>
                <a:effectLst/>
                <a:latin typeface="Arial" charset="0"/>
                <a:ea typeface="ＭＳ Ｐゴシック" charset="0"/>
                <a:cs typeface="ＭＳ Ｐゴシック" charset="0"/>
              </a:rPr>
              <a:t> </a:t>
            </a:r>
            <a:r>
              <a:rPr lang="fr-CA" sz="1200" kern="1200" dirty="0" err="1">
                <a:solidFill>
                  <a:schemeClr val="tx1"/>
                </a:solidFill>
                <a:effectLst/>
                <a:latin typeface="Arial" charset="0"/>
                <a:ea typeface="ＭＳ Ｐゴシック" charset="0"/>
                <a:cs typeface="ＭＳ Ｐゴシック" charset="0"/>
              </a:rPr>
              <a:t>is</a:t>
            </a:r>
            <a:r>
              <a:rPr lang="fr-CA" sz="1200" kern="1200" dirty="0">
                <a:solidFill>
                  <a:schemeClr val="tx1"/>
                </a:solidFill>
                <a:effectLst/>
                <a:latin typeface="Arial" charset="0"/>
                <a:ea typeface="ＭＳ Ｐゴシック" charset="0"/>
                <a:cs typeface="ＭＳ Ｐゴシック" charset="0"/>
              </a:rPr>
              <a:t> </a:t>
            </a:r>
            <a:r>
              <a:rPr lang="fr-CA" sz="1200" kern="1200" dirty="0" err="1">
                <a:solidFill>
                  <a:schemeClr val="tx1"/>
                </a:solidFill>
                <a:effectLst/>
                <a:latin typeface="Arial" charset="0"/>
                <a:ea typeface="ＭＳ Ｐゴシック" charset="0"/>
                <a:cs typeface="ＭＳ Ｐゴシック" charset="0"/>
              </a:rPr>
              <a:t>prioritised</a:t>
            </a:r>
            <a:r>
              <a:rPr lang="fr-CA" sz="1200" kern="1200" dirty="0">
                <a:solidFill>
                  <a:schemeClr val="tx1"/>
                </a:solidFill>
                <a:effectLst/>
                <a:latin typeface="Arial" charset="0"/>
                <a:ea typeface="ＭＳ Ｐゴシック" charset="0"/>
                <a:cs typeface="ＭＳ Ｐゴシック" charset="0"/>
              </a:rPr>
              <a:t>. The ‘</a:t>
            </a:r>
            <a:r>
              <a:rPr lang="fr-CA" sz="1200" kern="1200" dirty="0" err="1">
                <a:solidFill>
                  <a:schemeClr val="tx1"/>
                </a:solidFill>
                <a:effectLst/>
                <a:latin typeface="Arial" charset="0"/>
                <a:ea typeface="ＭＳ Ｐゴシック" charset="0"/>
                <a:cs typeface="ＭＳ Ｐゴシック" charset="0"/>
              </a:rPr>
              <a:t>scaffolding</a:t>
            </a:r>
            <a:r>
              <a:rPr lang="fr-CA" sz="1200" kern="1200" dirty="0">
                <a:solidFill>
                  <a:schemeClr val="tx1"/>
                </a:solidFill>
                <a:effectLst/>
                <a:latin typeface="Arial" charset="0"/>
                <a:ea typeface="ＭＳ Ｐゴシック" charset="0"/>
                <a:cs typeface="ＭＳ Ｐゴシック" charset="0"/>
              </a:rPr>
              <a:t> </a:t>
            </a:r>
            <a:r>
              <a:rPr lang="fr-CA" sz="1200" kern="1200" dirty="0" err="1">
                <a:solidFill>
                  <a:schemeClr val="tx1"/>
                </a:solidFill>
                <a:effectLst/>
                <a:latin typeface="Arial" charset="0"/>
                <a:ea typeface="ＭＳ Ｐゴシック" charset="0"/>
                <a:cs typeface="ＭＳ Ｐゴシック" charset="0"/>
              </a:rPr>
              <a:t>experiences</a:t>
            </a:r>
            <a:r>
              <a:rPr lang="fr-CA" sz="1200" kern="1200" dirty="0">
                <a:solidFill>
                  <a:schemeClr val="tx1"/>
                </a:solidFill>
                <a:effectLst/>
                <a:latin typeface="Arial" charset="0"/>
                <a:ea typeface="ＭＳ Ｐゴシック" charset="0"/>
                <a:cs typeface="ＭＳ Ｐゴシック" charset="0"/>
              </a:rPr>
              <a:t>’ </a:t>
            </a:r>
            <a:r>
              <a:rPr lang="fr-CA" sz="1200" kern="1200" dirty="0" err="1">
                <a:solidFill>
                  <a:schemeClr val="tx1"/>
                </a:solidFill>
                <a:effectLst/>
                <a:latin typeface="Arial" charset="0"/>
                <a:ea typeface="ＭＳ Ｐゴシック" charset="0"/>
                <a:cs typeface="ＭＳ Ｐゴシック" charset="0"/>
              </a:rPr>
              <a:t>learning</a:t>
            </a:r>
            <a:r>
              <a:rPr lang="fr-CA" sz="1200" kern="1200" dirty="0">
                <a:solidFill>
                  <a:schemeClr val="tx1"/>
                </a:solidFill>
                <a:effectLst/>
                <a:latin typeface="Arial" charset="0"/>
                <a:ea typeface="ＭＳ Ｐゴシック" charset="0"/>
                <a:cs typeface="ＭＳ Ｐゴシック" charset="0"/>
              </a:rPr>
              <a:t> guidance </a:t>
            </a:r>
            <a:r>
              <a:rPr lang="fr-CA" sz="1200" kern="1200" dirty="0" err="1">
                <a:solidFill>
                  <a:schemeClr val="tx1"/>
                </a:solidFill>
                <a:effectLst/>
                <a:latin typeface="Arial" charset="0"/>
                <a:ea typeface="ＭＳ Ｐゴシック" charset="0"/>
                <a:cs typeface="ＭＳ Ｐゴシック" charset="0"/>
              </a:rPr>
              <a:t>approach</a:t>
            </a:r>
            <a:r>
              <a:rPr lang="fr-CA" sz="1200" kern="1200" dirty="0">
                <a:solidFill>
                  <a:schemeClr val="tx1"/>
                </a:solidFill>
                <a:effectLst/>
                <a:latin typeface="Arial" charset="0"/>
                <a:ea typeface="ＭＳ Ｐゴシック" charset="0"/>
                <a:cs typeface="ＭＳ Ｐゴシック" charset="0"/>
              </a:rPr>
              <a:t> </a:t>
            </a:r>
            <a:r>
              <a:rPr lang="fr-CA" sz="1200" kern="1200" dirty="0" err="1">
                <a:solidFill>
                  <a:schemeClr val="tx1"/>
                </a:solidFill>
                <a:effectLst/>
                <a:latin typeface="Arial" charset="0"/>
                <a:ea typeface="ＭＳ Ｐゴシック" charset="0"/>
                <a:cs typeface="ＭＳ Ｐゴシック" charset="0"/>
              </a:rPr>
              <a:t>aligns</a:t>
            </a:r>
            <a:r>
              <a:rPr lang="fr-CA" sz="1200" kern="1200" dirty="0">
                <a:solidFill>
                  <a:schemeClr val="tx1"/>
                </a:solidFill>
                <a:effectLst/>
                <a:latin typeface="Arial" charset="0"/>
                <a:ea typeface="ＭＳ Ｐゴシック" charset="0"/>
                <a:cs typeface="ＭＳ Ｐゴシック" charset="0"/>
              </a:rPr>
              <a:t> </a:t>
            </a:r>
            <a:r>
              <a:rPr lang="fr-CA" sz="1200" kern="1200" dirty="0" err="1">
                <a:solidFill>
                  <a:schemeClr val="tx1"/>
                </a:solidFill>
                <a:effectLst/>
                <a:latin typeface="Arial" charset="0"/>
                <a:ea typeface="ＭＳ Ｐゴシック" charset="0"/>
                <a:cs typeface="ＭＳ Ｐゴシック" charset="0"/>
              </a:rPr>
              <a:t>with</a:t>
            </a:r>
            <a:r>
              <a:rPr lang="fr-CA" sz="1200" kern="1200" dirty="0">
                <a:solidFill>
                  <a:schemeClr val="tx1"/>
                </a:solidFill>
                <a:effectLst/>
                <a:latin typeface="Arial" charset="0"/>
                <a:ea typeface="ＭＳ Ｐゴシック" charset="0"/>
                <a:cs typeface="ＭＳ Ｐゴシック" charset="0"/>
              </a:rPr>
              <a:t> </a:t>
            </a:r>
            <a:r>
              <a:rPr lang="fr-CA" sz="1200" kern="1200" dirty="0" err="1">
                <a:solidFill>
                  <a:schemeClr val="tx1"/>
                </a:solidFill>
                <a:effectLst/>
                <a:latin typeface="Arial" charset="0"/>
                <a:ea typeface="ＭＳ Ｐゴシック" charset="0"/>
                <a:cs typeface="ＭＳ Ｐゴシック" charset="0"/>
              </a:rPr>
              <a:t>highly</a:t>
            </a:r>
            <a:r>
              <a:rPr lang="fr-CA" sz="1200" kern="1200" dirty="0">
                <a:solidFill>
                  <a:schemeClr val="tx1"/>
                </a:solidFill>
                <a:effectLst/>
                <a:latin typeface="Arial" charset="0"/>
                <a:ea typeface="ＭＳ Ｐゴシック" charset="0"/>
                <a:cs typeface="ＭＳ Ｐゴシック" charset="0"/>
              </a:rPr>
              <a:t> </a:t>
            </a:r>
            <a:r>
              <a:rPr lang="fr-CA" sz="1200" kern="1200" dirty="0" err="1">
                <a:solidFill>
                  <a:schemeClr val="tx1"/>
                </a:solidFill>
                <a:effectLst/>
                <a:latin typeface="Arial" charset="0"/>
                <a:ea typeface="ＭＳ Ｐゴシック" charset="0"/>
                <a:cs typeface="ＭＳ Ｐゴシック" charset="0"/>
              </a:rPr>
              <a:t>involved</a:t>
            </a:r>
            <a:r>
              <a:rPr lang="fr-CA" sz="1200" kern="1200" dirty="0">
                <a:solidFill>
                  <a:schemeClr val="tx1"/>
                </a:solidFill>
                <a:effectLst/>
                <a:latin typeface="Arial" charset="0"/>
                <a:ea typeface="ＭＳ Ｐゴシック" charset="0"/>
                <a:cs typeface="ＭＳ Ｐゴシック" charset="0"/>
              </a:rPr>
              <a:t> supervision </a:t>
            </a:r>
            <a:r>
              <a:rPr lang="fr-CA" sz="1200" kern="1200" dirty="0" err="1">
                <a:solidFill>
                  <a:schemeClr val="tx1"/>
                </a:solidFill>
                <a:effectLst/>
                <a:latin typeface="Arial" charset="0"/>
                <a:ea typeface="ＭＳ Ｐゴシック" charset="0"/>
                <a:cs typeface="ＭＳ Ｐゴシック" charset="0"/>
              </a:rPr>
              <a:t>activities</a:t>
            </a:r>
            <a:r>
              <a:rPr lang="fr-CA" sz="1200" kern="1200" dirty="0">
                <a:solidFill>
                  <a:schemeClr val="tx1"/>
                </a:solidFill>
                <a:effectLst/>
                <a:latin typeface="Arial" charset="0"/>
                <a:ea typeface="ＭＳ Ｐゴシック" charset="0"/>
                <a:cs typeface="ＭＳ Ｐゴシック" charset="0"/>
              </a:rPr>
              <a:t>, a </a:t>
            </a:r>
            <a:r>
              <a:rPr lang="fr-CA" sz="1200" kern="1200" dirty="0" err="1">
                <a:solidFill>
                  <a:schemeClr val="tx1"/>
                </a:solidFill>
                <a:effectLst/>
                <a:latin typeface="Arial" charset="0"/>
                <a:ea typeface="ＭＳ Ｐゴシック" charset="0"/>
                <a:cs typeface="ＭＳ Ｐゴシック" charset="0"/>
              </a:rPr>
              <a:t>strong</a:t>
            </a:r>
            <a:r>
              <a:rPr lang="fr-CA" sz="1200" kern="1200" dirty="0">
                <a:solidFill>
                  <a:schemeClr val="tx1"/>
                </a:solidFill>
                <a:effectLst/>
                <a:latin typeface="Arial" charset="0"/>
                <a:ea typeface="ＭＳ Ｐゴシック" charset="0"/>
                <a:cs typeface="ＭＳ Ｐゴシック" charset="0"/>
              </a:rPr>
              <a:t> focus on </a:t>
            </a:r>
            <a:r>
              <a:rPr lang="fr-CA" sz="1200" kern="1200" dirty="0" err="1">
                <a:solidFill>
                  <a:schemeClr val="tx1"/>
                </a:solidFill>
                <a:effectLst/>
                <a:latin typeface="Arial" charset="0"/>
                <a:ea typeface="ＭＳ Ｐゴシック" charset="0"/>
                <a:cs typeface="ＭＳ Ｐゴシック" charset="0"/>
              </a:rPr>
              <a:t>teaching</a:t>
            </a:r>
            <a:r>
              <a:rPr lang="fr-CA" sz="1200" kern="1200" dirty="0">
                <a:solidFill>
                  <a:schemeClr val="tx1"/>
                </a:solidFill>
                <a:effectLst/>
                <a:latin typeface="Arial" charset="0"/>
                <a:ea typeface="ＭＳ Ｐゴシック" charset="0"/>
                <a:cs typeface="ＭＳ Ｐゴシック" charset="0"/>
              </a:rPr>
              <a:t> and </a:t>
            </a:r>
            <a:r>
              <a:rPr lang="fr-CA" sz="1200" kern="1200" dirty="0" err="1">
                <a:solidFill>
                  <a:schemeClr val="tx1"/>
                </a:solidFill>
                <a:effectLst/>
                <a:latin typeface="Arial" charset="0"/>
                <a:ea typeface="ＭＳ Ｐゴシック" charset="0"/>
                <a:cs typeface="ＭＳ Ｐゴシック" charset="0"/>
              </a:rPr>
              <a:t>lower</a:t>
            </a:r>
            <a:r>
              <a:rPr lang="fr-CA" sz="1200" kern="1200" dirty="0">
                <a:solidFill>
                  <a:schemeClr val="tx1"/>
                </a:solidFill>
                <a:effectLst/>
                <a:latin typeface="Arial" charset="0"/>
                <a:ea typeface="ＭＳ Ｐゴシック" charset="0"/>
                <a:cs typeface="ＭＳ Ｐゴシック" charset="0"/>
              </a:rPr>
              <a:t> </a:t>
            </a:r>
            <a:r>
              <a:rPr lang="fr-CA" sz="1200" kern="1200" dirty="0" err="1">
                <a:solidFill>
                  <a:schemeClr val="tx1"/>
                </a:solidFill>
                <a:effectLst/>
                <a:latin typeface="Arial" charset="0"/>
                <a:ea typeface="ＭＳ Ｐゴシック" charset="0"/>
                <a:cs typeface="ＭＳ Ｐゴシック" charset="0"/>
              </a:rPr>
              <a:t>levels</a:t>
            </a:r>
            <a:r>
              <a:rPr lang="fr-CA" sz="1200" kern="1200" dirty="0">
                <a:solidFill>
                  <a:schemeClr val="tx1"/>
                </a:solidFill>
                <a:effectLst/>
                <a:latin typeface="Arial" charset="0"/>
                <a:ea typeface="ＭＳ Ｐゴシック" charset="0"/>
                <a:cs typeface="ＭＳ Ｐゴシック" charset="0"/>
              </a:rPr>
              <a:t> of </a:t>
            </a:r>
            <a:r>
              <a:rPr lang="fr-CA" sz="1200" kern="1200" dirty="0" err="1">
                <a:solidFill>
                  <a:schemeClr val="tx1"/>
                </a:solidFill>
                <a:effectLst/>
                <a:latin typeface="Arial" charset="0"/>
                <a:ea typeface="ＭＳ Ｐゴシック" charset="0"/>
                <a:cs typeface="ＭＳ Ｐゴシック" charset="0"/>
              </a:rPr>
              <a:t>entrustment</a:t>
            </a:r>
            <a:r>
              <a:rPr lang="fr-CA" sz="1200" kern="1200" dirty="0">
                <a:solidFill>
                  <a:schemeClr val="tx1"/>
                </a:solidFill>
                <a:effectLst/>
                <a:latin typeface="Arial" charset="0"/>
                <a:ea typeface="ＭＳ Ｐゴシック" charset="0"/>
                <a:cs typeface="ＭＳ Ｐゴシック" charset="0"/>
              </a:rPr>
              <a:t>.</a:t>
            </a:r>
          </a:p>
          <a:p>
            <a:endParaRPr lang="fr-FR" dirty="0"/>
          </a:p>
        </p:txBody>
      </p:sp>
      <p:sp>
        <p:nvSpPr>
          <p:cNvPr id="4" name="Espace réservé du numéro de diapositive 3"/>
          <p:cNvSpPr>
            <a:spLocks noGrp="1"/>
          </p:cNvSpPr>
          <p:nvPr>
            <p:ph type="sldNum" sz="quarter" idx="5"/>
          </p:nvPr>
        </p:nvSpPr>
        <p:spPr/>
        <p:txBody>
          <a:bodyPr/>
          <a:lstStyle/>
          <a:p>
            <a:fld id="{6D684F5C-3556-524B-89A2-6DCDE74A84A3}" type="slidenum">
              <a:rPr lang="fr-FR" smtClean="0"/>
              <a:t>33</a:t>
            </a:fld>
            <a:endParaRPr lang="fr-FR"/>
          </a:p>
        </p:txBody>
      </p:sp>
    </p:spTree>
    <p:extLst>
      <p:ext uri="{BB962C8B-B14F-4D97-AF65-F5344CB8AC3E}">
        <p14:creationId xmlns:p14="http://schemas.microsoft.com/office/powerpoint/2010/main" val="35564130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kern="1200" dirty="0" err="1">
                <a:solidFill>
                  <a:schemeClr val="tx1"/>
                </a:solidFill>
                <a:effectLst/>
                <a:latin typeface="Arial" charset="0"/>
                <a:ea typeface="ＭＳ Ｐゴシック" charset="0"/>
                <a:cs typeface="ＭＳ Ｐゴシック" charset="0"/>
              </a:rPr>
              <a:t>When</a:t>
            </a:r>
            <a:r>
              <a:rPr lang="fr-CA" sz="1200" kern="1200" dirty="0">
                <a:solidFill>
                  <a:schemeClr val="tx1"/>
                </a:solidFill>
                <a:effectLst/>
                <a:latin typeface="Arial" charset="0"/>
                <a:ea typeface="ＭＳ Ｐゴシック" charset="0"/>
                <a:cs typeface="ＭＳ Ｐゴシック" charset="0"/>
              </a:rPr>
              <a:t> a </a:t>
            </a:r>
            <a:r>
              <a:rPr lang="fr-CA" sz="1200" kern="1200" dirty="0" err="1">
                <a:solidFill>
                  <a:schemeClr val="tx1"/>
                </a:solidFill>
                <a:effectLst/>
                <a:latin typeface="Arial" charset="0"/>
                <a:ea typeface="ＭＳ Ｐゴシック" charset="0"/>
                <a:cs typeface="ＭＳ Ｐゴシック" charset="0"/>
              </a:rPr>
              <a:t>supervisor</a:t>
            </a:r>
            <a:r>
              <a:rPr lang="fr-CA" sz="1200" kern="1200" dirty="0">
                <a:solidFill>
                  <a:schemeClr val="tx1"/>
                </a:solidFill>
                <a:effectLst/>
                <a:latin typeface="Arial" charset="0"/>
                <a:ea typeface="ＭＳ Ｐゴシック" charset="0"/>
                <a:cs typeface="ＭＳ Ｐゴシック" charset="0"/>
              </a:rPr>
              <a:t> </a:t>
            </a:r>
            <a:r>
              <a:rPr lang="fr-CA" sz="1200" kern="1200" dirty="0" err="1">
                <a:solidFill>
                  <a:schemeClr val="tx1"/>
                </a:solidFill>
                <a:effectLst/>
                <a:latin typeface="Arial" charset="0"/>
                <a:ea typeface="ＭＳ Ｐゴシック" charset="0"/>
                <a:cs typeface="ＭＳ Ｐゴシック" charset="0"/>
              </a:rPr>
              <a:t>shares</a:t>
            </a:r>
            <a:r>
              <a:rPr lang="fr-CA" sz="1200" kern="1200" dirty="0">
                <a:solidFill>
                  <a:schemeClr val="tx1"/>
                </a:solidFill>
                <a:effectLst/>
                <a:latin typeface="Arial" charset="0"/>
                <a:ea typeface="ＭＳ Ｐゴシック" charset="0"/>
                <a:cs typeface="ＭＳ Ｐゴシック" charset="0"/>
              </a:rPr>
              <a:t> </a:t>
            </a:r>
            <a:r>
              <a:rPr lang="fr-CA" sz="1200" kern="1200" dirty="0" err="1">
                <a:solidFill>
                  <a:schemeClr val="tx1"/>
                </a:solidFill>
                <a:effectLst/>
                <a:latin typeface="Arial" charset="0"/>
                <a:ea typeface="ＭＳ Ｐゴシック" charset="0"/>
                <a:cs typeface="ＭＳ Ｐゴシック" charset="0"/>
              </a:rPr>
              <a:t>responsibility</a:t>
            </a:r>
            <a:r>
              <a:rPr lang="fr-CA" sz="1200" kern="1200" dirty="0">
                <a:solidFill>
                  <a:schemeClr val="tx1"/>
                </a:solidFill>
                <a:effectLst/>
                <a:latin typeface="Arial" charset="0"/>
                <a:ea typeface="ＭＳ Ｐゴシック" charset="0"/>
                <a:cs typeface="ＭＳ Ｐゴシック" charset="0"/>
              </a:rPr>
              <a:t> for the </a:t>
            </a:r>
            <a:r>
              <a:rPr lang="fr-CA" sz="1200" kern="1200" dirty="0" err="1">
                <a:solidFill>
                  <a:schemeClr val="tx1"/>
                </a:solidFill>
                <a:effectLst/>
                <a:latin typeface="Arial" charset="0"/>
                <a:ea typeface="ＭＳ Ｐゴシック" charset="0"/>
                <a:cs typeface="ＭＳ Ｐゴシック" charset="0"/>
              </a:rPr>
              <a:t>ward</a:t>
            </a:r>
            <a:r>
              <a:rPr lang="fr-CA" sz="1200" kern="1200" dirty="0">
                <a:solidFill>
                  <a:schemeClr val="tx1"/>
                </a:solidFill>
                <a:effectLst/>
                <a:latin typeface="Arial" charset="0"/>
                <a:ea typeface="ＭＳ Ｐゴシック" charset="0"/>
                <a:cs typeface="ＭＳ Ｐゴシック" charset="0"/>
              </a:rPr>
              <a:t> </a:t>
            </a:r>
            <a:r>
              <a:rPr lang="fr-CA" sz="1200" kern="1200" dirty="0" err="1">
                <a:solidFill>
                  <a:schemeClr val="tx1"/>
                </a:solidFill>
                <a:effectLst/>
                <a:latin typeface="Arial" charset="0"/>
                <a:ea typeface="ＭＳ Ｐゴシック" charset="0"/>
                <a:cs typeface="ＭＳ Ｐゴシック" charset="0"/>
              </a:rPr>
              <a:t>with</a:t>
            </a:r>
            <a:r>
              <a:rPr lang="fr-CA" sz="1200" kern="1200" dirty="0">
                <a:solidFill>
                  <a:schemeClr val="tx1"/>
                </a:solidFill>
                <a:effectLst/>
                <a:latin typeface="Arial" charset="0"/>
                <a:ea typeface="ＭＳ Ｐゴシック" charset="0"/>
                <a:cs typeface="ＭＳ Ｐゴシック" charset="0"/>
              </a:rPr>
              <a:t> </a:t>
            </a:r>
            <a:r>
              <a:rPr lang="fr-CA" sz="1200" kern="1200" dirty="0" err="1">
                <a:solidFill>
                  <a:schemeClr val="tx1"/>
                </a:solidFill>
                <a:effectLst/>
                <a:latin typeface="Arial" charset="0"/>
                <a:ea typeface="ＭＳ Ｐゴシック" charset="0"/>
                <a:cs typeface="ＭＳ Ｐゴシック" charset="0"/>
              </a:rPr>
              <a:t>others</a:t>
            </a:r>
            <a:r>
              <a:rPr lang="fr-CA" sz="1200" kern="1200" dirty="0">
                <a:solidFill>
                  <a:schemeClr val="tx1"/>
                </a:solidFill>
                <a:effectLst/>
                <a:latin typeface="Arial" charset="0"/>
                <a:ea typeface="ＭＳ Ｐゴシック" charset="0"/>
                <a:cs typeface="ＭＳ Ｐゴシック" charset="0"/>
              </a:rPr>
              <a:t> and </a:t>
            </a:r>
            <a:r>
              <a:rPr lang="fr-CA" sz="1200" kern="1200" dirty="0" err="1">
                <a:solidFill>
                  <a:schemeClr val="tx1"/>
                </a:solidFill>
                <a:effectLst/>
                <a:latin typeface="Arial" charset="0"/>
                <a:ea typeface="ＭＳ Ｐゴシック" charset="0"/>
                <a:cs typeface="ＭＳ Ｐゴシック" charset="0"/>
              </a:rPr>
              <a:t>is</a:t>
            </a:r>
            <a:r>
              <a:rPr lang="fr-CA" sz="1200" kern="1200" dirty="0">
                <a:solidFill>
                  <a:schemeClr val="tx1"/>
                </a:solidFill>
                <a:effectLst/>
                <a:latin typeface="Arial" charset="0"/>
                <a:ea typeface="ＭＳ Ｐゴシック" charset="0"/>
                <a:cs typeface="ＭＳ Ｐゴシック" charset="0"/>
              </a:rPr>
              <a:t> </a:t>
            </a:r>
            <a:r>
              <a:rPr lang="fr-CA" sz="1200" kern="1200" dirty="0" err="1">
                <a:solidFill>
                  <a:schemeClr val="tx1"/>
                </a:solidFill>
                <a:effectLst/>
                <a:latin typeface="Arial" charset="0"/>
                <a:ea typeface="ＭＳ Ｐゴシック" charset="0"/>
                <a:cs typeface="ＭＳ Ｐゴシック" charset="0"/>
              </a:rPr>
              <a:t>focused</a:t>
            </a:r>
            <a:r>
              <a:rPr lang="fr-CA" sz="1200" kern="1200" dirty="0">
                <a:solidFill>
                  <a:schemeClr val="tx1"/>
                </a:solidFill>
                <a:effectLst/>
                <a:latin typeface="Arial" charset="0"/>
                <a:ea typeface="ＭＳ Ｐゴシック" charset="0"/>
                <a:cs typeface="ＭＳ Ｐゴシック" charset="0"/>
              </a:rPr>
              <a:t> on patient care, </a:t>
            </a:r>
            <a:r>
              <a:rPr lang="fr-CA" sz="1200" kern="1200" dirty="0" err="1">
                <a:solidFill>
                  <a:schemeClr val="tx1"/>
                </a:solidFill>
                <a:effectLst/>
                <a:latin typeface="Arial" charset="0"/>
                <a:ea typeface="ＭＳ Ｐゴシック" charset="0"/>
                <a:cs typeface="ＭＳ Ｐゴシック" charset="0"/>
              </a:rPr>
              <a:t>ward</a:t>
            </a:r>
            <a:r>
              <a:rPr lang="fr-CA" sz="1200" kern="1200" dirty="0">
                <a:solidFill>
                  <a:schemeClr val="tx1"/>
                </a:solidFill>
                <a:effectLst/>
                <a:latin typeface="Arial" charset="0"/>
                <a:ea typeface="ＭＳ Ｐゴシック" charset="0"/>
                <a:cs typeface="ＭＳ Ｐゴシック" charset="0"/>
              </a:rPr>
              <a:t> </a:t>
            </a:r>
            <a:r>
              <a:rPr lang="fr-CA" sz="1200" kern="1200" dirty="0" err="1">
                <a:solidFill>
                  <a:schemeClr val="tx1"/>
                </a:solidFill>
                <a:effectLst/>
                <a:latin typeface="Arial" charset="0"/>
                <a:ea typeface="ＭＳ Ｐゴシック" charset="0"/>
                <a:cs typeface="ＭＳ Ｐゴシック" charset="0"/>
              </a:rPr>
              <a:t>efficiency</a:t>
            </a:r>
            <a:r>
              <a:rPr lang="fr-CA" sz="1200" kern="1200" dirty="0">
                <a:solidFill>
                  <a:schemeClr val="tx1"/>
                </a:solidFill>
                <a:effectLst/>
                <a:latin typeface="Arial" charset="0"/>
                <a:ea typeface="ＭＳ Ｐゴシック" charset="0"/>
                <a:cs typeface="ＭＳ Ｐゴシック" charset="0"/>
              </a:rPr>
              <a:t> can </a:t>
            </a:r>
            <a:r>
              <a:rPr lang="fr-CA" sz="1200" kern="1200" dirty="0" err="1">
                <a:solidFill>
                  <a:schemeClr val="tx1"/>
                </a:solidFill>
                <a:effectLst/>
                <a:latin typeface="Arial" charset="0"/>
                <a:ea typeface="ＭＳ Ｐゴシック" charset="0"/>
                <a:cs typeface="ＭＳ Ｐゴシック" charset="0"/>
              </a:rPr>
              <a:t>be</a:t>
            </a:r>
            <a:r>
              <a:rPr lang="fr-CA" sz="1200" kern="1200" dirty="0">
                <a:solidFill>
                  <a:schemeClr val="tx1"/>
                </a:solidFill>
                <a:effectLst/>
                <a:latin typeface="Arial" charset="0"/>
                <a:ea typeface="ＭＳ Ｐゴシック" charset="0"/>
                <a:cs typeface="ＭＳ Ｐゴシック" charset="0"/>
              </a:rPr>
              <a:t> </a:t>
            </a:r>
            <a:r>
              <a:rPr lang="fr-CA" sz="1200" kern="1200" dirty="0" err="1">
                <a:solidFill>
                  <a:schemeClr val="tx1"/>
                </a:solidFill>
                <a:effectLst/>
                <a:latin typeface="Arial" charset="0"/>
                <a:ea typeface="ＭＳ Ｐゴシック" charset="0"/>
                <a:cs typeface="ＭＳ Ｐゴシック" charset="0"/>
              </a:rPr>
              <a:t>prioritised</a:t>
            </a:r>
            <a:r>
              <a:rPr lang="fr-CA" sz="1200" kern="1200" dirty="0">
                <a:solidFill>
                  <a:schemeClr val="tx1"/>
                </a:solidFill>
                <a:effectLst/>
                <a:latin typeface="Arial" charset="0"/>
                <a:ea typeface="ＭＳ Ｐゴシック" charset="0"/>
                <a:cs typeface="ＭＳ Ｐゴシック" charset="0"/>
              </a:rPr>
              <a:t>. The ‘</a:t>
            </a:r>
            <a:r>
              <a:rPr lang="fr-CA" sz="1200" kern="1200" dirty="0" err="1">
                <a:solidFill>
                  <a:schemeClr val="tx1"/>
                </a:solidFill>
                <a:effectLst/>
                <a:latin typeface="Arial" charset="0"/>
                <a:ea typeface="ＭＳ Ｐゴシック" charset="0"/>
                <a:cs typeface="ＭＳ Ｐゴシック" charset="0"/>
              </a:rPr>
              <a:t>divide</a:t>
            </a:r>
            <a:r>
              <a:rPr lang="fr-CA" sz="1200" kern="1200" dirty="0">
                <a:solidFill>
                  <a:schemeClr val="tx1"/>
                </a:solidFill>
                <a:effectLst/>
                <a:latin typeface="Arial" charset="0"/>
                <a:ea typeface="ＭＳ Ｐゴシック" charset="0"/>
                <a:cs typeface="ＭＳ Ｐゴシック" charset="0"/>
              </a:rPr>
              <a:t> and </a:t>
            </a:r>
            <a:r>
              <a:rPr lang="fr-CA" sz="1200" kern="1200" dirty="0" err="1">
                <a:solidFill>
                  <a:schemeClr val="tx1"/>
                </a:solidFill>
                <a:effectLst/>
                <a:latin typeface="Arial" charset="0"/>
                <a:ea typeface="ＭＳ Ｐゴシック" charset="0"/>
                <a:cs typeface="ＭＳ Ｐゴシック" charset="0"/>
              </a:rPr>
              <a:t>conquer</a:t>
            </a:r>
            <a:r>
              <a:rPr lang="fr-CA" sz="1200" kern="1200" dirty="0">
                <a:solidFill>
                  <a:schemeClr val="tx1"/>
                </a:solidFill>
                <a:effectLst/>
                <a:latin typeface="Arial" charset="0"/>
                <a:ea typeface="ＭＳ Ｐゴシック" charset="0"/>
                <a:cs typeface="ＭＳ Ｐゴシック" charset="0"/>
              </a:rPr>
              <a:t> ’ </a:t>
            </a:r>
            <a:r>
              <a:rPr lang="fr-CA" sz="1200" kern="1200" dirty="0" err="1">
                <a:solidFill>
                  <a:schemeClr val="tx1"/>
                </a:solidFill>
                <a:effectLst/>
                <a:latin typeface="Arial" charset="0"/>
                <a:ea typeface="ＭＳ Ｐゴシック" charset="0"/>
                <a:cs typeface="ＭＳ Ｐゴシック" charset="0"/>
              </a:rPr>
              <a:t>delivery</a:t>
            </a:r>
            <a:r>
              <a:rPr lang="fr-CA" sz="1200" kern="1200" dirty="0">
                <a:solidFill>
                  <a:schemeClr val="tx1"/>
                </a:solidFill>
                <a:effectLst/>
                <a:latin typeface="Arial" charset="0"/>
                <a:ea typeface="ＭＳ Ｐゴシック" charset="0"/>
                <a:cs typeface="ＭＳ Ｐゴシック" charset="0"/>
              </a:rPr>
              <a:t> of care</a:t>
            </a:r>
          </a:p>
          <a:p>
            <a:r>
              <a:rPr lang="fr-CA" sz="1200" kern="1200" dirty="0" err="1">
                <a:solidFill>
                  <a:schemeClr val="tx1"/>
                </a:solidFill>
                <a:effectLst/>
                <a:latin typeface="Arial" charset="0"/>
                <a:ea typeface="ＭＳ Ｐゴシック" charset="0"/>
                <a:cs typeface="ＭＳ Ｐゴシック" charset="0"/>
              </a:rPr>
              <a:t>approach</a:t>
            </a:r>
            <a:r>
              <a:rPr lang="fr-CA" sz="1200" kern="1200" dirty="0">
                <a:solidFill>
                  <a:schemeClr val="tx1"/>
                </a:solidFill>
                <a:effectLst/>
                <a:latin typeface="Arial" charset="0"/>
                <a:ea typeface="ＭＳ Ｐゴシック" charset="0"/>
                <a:cs typeface="ＭＳ Ｐゴシック" charset="0"/>
              </a:rPr>
              <a:t> </a:t>
            </a:r>
            <a:r>
              <a:rPr lang="fr-CA" sz="1200" kern="1200" dirty="0" err="1">
                <a:solidFill>
                  <a:schemeClr val="tx1"/>
                </a:solidFill>
                <a:effectLst/>
                <a:latin typeface="Arial" charset="0"/>
                <a:ea typeface="ＭＳ Ｐゴシック" charset="0"/>
                <a:cs typeface="ＭＳ Ｐゴシック" charset="0"/>
              </a:rPr>
              <a:t>provides</a:t>
            </a:r>
            <a:r>
              <a:rPr lang="fr-CA" sz="1200" kern="1200" dirty="0">
                <a:solidFill>
                  <a:schemeClr val="tx1"/>
                </a:solidFill>
                <a:effectLst/>
                <a:latin typeface="Arial" charset="0"/>
                <a:ea typeface="ＭＳ Ｐゴシック" charset="0"/>
                <a:cs typeface="ＭＳ Ｐゴシック" charset="0"/>
              </a:rPr>
              <a:t> an </a:t>
            </a:r>
            <a:r>
              <a:rPr lang="fr-CA" sz="1200" kern="1200" dirty="0" err="1">
                <a:solidFill>
                  <a:schemeClr val="tx1"/>
                </a:solidFill>
                <a:effectLst/>
                <a:latin typeface="Arial" charset="0"/>
                <a:ea typeface="ＭＳ Ｐゴシック" charset="0"/>
                <a:cs typeface="ＭＳ Ｐゴシック" charset="0"/>
              </a:rPr>
              <a:t>understanding</a:t>
            </a:r>
            <a:r>
              <a:rPr lang="fr-CA" sz="1200" kern="1200" dirty="0">
                <a:solidFill>
                  <a:schemeClr val="tx1"/>
                </a:solidFill>
                <a:effectLst/>
                <a:latin typeface="Arial" charset="0"/>
                <a:ea typeface="ＭＳ Ｐゴシック" charset="0"/>
                <a:cs typeface="ＭＳ Ｐゴシック" charset="0"/>
              </a:rPr>
              <a:t> for hands-off </a:t>
            </a:r>
            <a:r>
              <a:rPr lang="fr-CA" sz="1200" kern="1200" dirty="0" err="1">
                <a:solidFill>
                  <a:schemeClr val="tx1"/>
                </a:solidFill>
                <a:effectLst/>
                <a:latin typeface="Arial" charset="0"/>
                <a:ea typeface="ＭＳ Ｐゴシック" charset="0"/>
                <a:cs typeface="ＭＳ Ｐゴシック" charset="0"/>
              </a:rPr>
              <a:t>supervisors</a:t>
            </a:r>
            <a:r>
              <a:rPr lang="fr-CA" sz="1200" kern="1200" dirty="0">
                <a:solidFill>
                  <a:schemeClr val="tx1"/>
                </a:solidFill>
                <a:effectLst/>
                <a:latin typeface="Arial" charset="0"/>
                <a:ea typeface="ＭＳ Ｐゴシック" charset="0"/>
                <a:cs typeface="ＭＳ Ｐゴシック" charset="0"/>
              </a:rPr>
              <a:t> </a:t>
            </a:r>
            <a:r>
              <a:rPr lang="fr-CA" sz="1200" kern="1200" dirty="0" err="1">
                <a:solidFill>
                  <a:schemeClr val="tx1"/>
                </a:solidFill>
                <a:effectLst/>
                <a:latin typeface="Arial" charset="0"/>
                <a:ea typeface="ＭＳ Ｐゴシック" charset="0"/>
                <a:cs typeface="ＭＳ Ｐゴシック" charset="0"/>
              </a:rPr>
              <a:t>delivering</a:t>
            </a:r>
            <a:r>
              <a:rPr lang="fr-CA" sz="1200" kern="1200" dirty="0">
                <a:solidFill>
                  <a:schemeClr val="tx1"/>
                </a:solidFill>
                <a:effectLst/>
                <a:latin typeface="Arial" charset="0"/>
                <a:ea typeface="ＭＳ Ｐゴシック" charset="0"/>
                <a:cs typeface="ＭＳ Ｐゴシック" charset="0"/>
              </a:rPr>
              <a:t> direct patient care </a:t>
            </a:r>
            <a:r>
              <a:rPr lang="fr-CA" sz="1200" kern="1200" dirty="0" err="1">
                <a:solidFill>
                  <a:schemeClr val="tx1"/>
                </a:solidFill>
                <a:effectLst/>
                <a:latin typeface="Arial" charset="0"/>
                <a:ea typeface="ＭＳ Ｐゴシック" charset="0"/>
                <a:cs typeface="ＭＳ Ｐゴシック" charset="0"/>
              </a:rPr>
              <a:t>while</a:t>
            </a:r>
            <a:r>
              <a:rPr lang="fr-CA" sz="1200" kern="1200" dirty="0">
                <a:solidFill>
                  <a:schemeClr val="tx1"/>
                </a:solidFill>
                <a:effectLst/>
                <a:latin typeface="Arial" charset="0"/>
                <a:ea typeface="ＭＳ Ｐゴシック" charset="0"/>
                <a:cs typeface="ＭＳ Ｐゴシック" charset="0"/>
              </a:rPr>
              <a:t> </a:t>
            </a:r>
            <a:r>
              <a:rPr lang="fr-CA" sz="1200" kern="1200" dirty="0" err="1">
                <a:solidFill>
                  <a:schemeClr val="tx1"/>
                </a:solidFill>
                <a:effectLst/>
                <a:latin typeface="Arial" charset="0"/>
                <a:ea typeface="ＭＳ Ｐゴシック" charset="0"/>
                <a:cs typeface="ＭＳ Ｐゴシック" charset="0"/>
              </a:rPr>
              <a:t>allowing</a:t>
            </a:r>
            <a:r>
              <a:rPr lang="fr-CA" sz="1200" kern="1200" dirty="0">
                <a:solidFill>
                  <a:schemeClr val="tx1"/>
                </a:solidFill>
                <a:effectLst/>
                <a:latin typeface="Arial" charset="0"/>
                <a:ea typeface="ＭＳ Ｐゴシック" charset="0"/>
                <a:cs typeface="ＭＳ Ｐゴシック" charset="0"/>
              </a:rPr>
              <a:t> the team of </a:t>
            </a:r>
            <a:r>
              <a:rPr lang="fr-CA" sz="1200" kern="1200" dirty="0" err="1">
                <a:solidFill>
                  <a:schemeClr val="tx1"/>
                </a:solidFill>
                <a:effectLst/>
                <a:latin typeface="Arial" charset="0"/>
                <a:ea typeface="ＭＳ Ｐゴシック" charset="0"/>
                <a:cs typeface="ＭＳ Ｐゴシック" charset="0"/>
              </a:rPr>
              <a:t>trainees</a:t>
            </a:r>
            <a:r>
              <a:rPr lang="fr-CA" sz="1200" kern="1200" dirty="0">
                <a:solidFill>
                  <a:schemeClr val="tx1"/>
                </a:solidFill>
                <a:effectLst/>
                <a:latin typeface="Arial" charset="0"/>
                <a:ea typeface="ＭＳ Ｐゴシック" charset="0"/>
                <a:cs typeface="ＭＳ Ｐゴシック" charset="0"/>
              </a:rPr>
              <a:t> to care for a select </a:t>
            </a:r>
            <a:r>
              <a:rPr lang="fr-CA" sz="1200" kern="1200" dirty="0" err="1">
                <a:solidFill>
                  <a:schemeClr val="tx1"/>
                </a:solidFill>
                <a:effectLst/>
                <a:latin typeface="Arial" charset="0"/>
                <a:ea typeface="ＭＳ Ｐゴシック" charset="0"/>
                <a:cs typeface="ＭＳ Ｐゴシック" charset="0"/>
              </a:rPr>
              <a:t>subset</a:t>
            </a:r>
            <a:r>
              <a:rPr lang="fr-CA" sz="1200" kern="1200" dirty="0">
                <a:solidFill>
                  <a:schemeClr val="tx1"/>
                </a:solidFill>
                <a:effectLst/>
                <a:latin typeface="Arial" charset="0"/>
                <a:ea typeface="ＭＳ Ｐゴシック" charset="0"/>
                <a:cs typeface="ＭＳ Ｐゴシック" charset="0"/>
              </a:rPr>
              <a:t> of patients </a:t>
            </a:r>
            <a:r>
              <a:rPr lang="fr-CA" sz="1200" kern="1200" dirty="0" err="1">
                <a:solidFill>
                  <a:schemeClr val="tx1"/>
                </a:solidFill>
                <a:effectLst/>
                <a:latin typeface="Arial" charset="0"/>
                <a:ea typeface="ＭＳ Ｐゴシック" charset="0"/>
                <a:cs typeface="ＭＳ Ｐゴシック" charset="0"/>
              </a:rPr>
              <a:t>unobserved</a:t>
            </a:r>
            <a:r>
              <a:rPr lang="fr-CA" sz="1200" kern="1200" dirty="0">
                <a:solidFill>
                  <a:schemeClr val="tx1"/>
                </a:solidFill>
                <a:effectLst/>
                <a:latin typeface="Arial" charset="0"/>
                <a:ea typeface="ＭＳ Ｐゴシック" charset="0"/>
                <a:cs typeface="ＭＳ Ｐゴシック" charset="0"/>
              </a:rPr>
              <a:t>. It </a:t>
            </a:r>
            <a:r>
              <a:rPr lang="fr-CA" sz="1200" kern="1200" dirty="0" err="1">
                <a:solidFill>
                  <a:schemeClr val="tx1"/>
                </a:solidFill>
                <a:effectLst/>
                <a:latin typeface="Arial" charset="0"/>
                <a:ea typeface="ＭＳ Ｐゴシック" charset="0"/>
                <a:cs typeface="ＭＳ Ｐゴシック" charset="0"/>
              </a:rPr>
              <a:t>aligns</a:t>
            </a:r>
            <a:r>
              <a:rPr lang="fr-CA" sz="1200" kern="1200" dirty="0">
                <a:solidFill>
                  <a:schemeClr val="tx1"/>
                </a:solidFill>
                <a:effectLst/>
                <a:latin typeface="Arial" charset="0"/>
                <a:ea typeface="ＭＳ Ｐゴシック" charset="0"/>
                <a:cs typeface="ＭＳ Ｐゴシック" charset="0"/>
              </a:rPr>
              <a:t> </a:t>
            </a:r>
            <a:r>
              <a:rPr lang="fr-CA" sz="1200" kern="1200" dirty="0" err="1">
                <a:solidFill>
                  <a:schemeClr val="tx1"/>
                </a:solidFill>
                <a:effectLst/>
                <a:latin typeface="Arial" charset="0"/>
                <a:ea typeface="ＭＳ Ｐゴシック" charset="0"/>
                <a:cs typeface="ＭＳ Ｐゴシック" charset="0"/>
              </a:rPr>
              <a:t>with</a:t>
            </a:r>
            <a:r>
              <a:rPr lang="fr-CA" sz="1200" kern="1200" dirty="0">
                <a:solidFill>
                  <a:schemeClr val="tx1"/>
                </a:solidFill>
                <a:effectLst/>
                <a:latin typeface="Arial" charset="0"/>
                <a:ea typeface="ＭＳ Ｐゴシック" charset="0"/>
                <a:cs typeface="ＭＳ Ｐゴシック" charset="0"/>
              </a:rPr>
              <a:t> a high </a:t>
            </a:r>
            <a:r>
              <a:rPr lang="fr-CA" sz="1200" kern="1200" dirty="0" err="1">
                <a:solidFill>
                  <a:schemeClr val="tx1"/>
                </a:solidFill>
                <a:effectLst/>
                <a:latin typeface="Arial" charset="0"/>
                <a:ea typeface="ＭＳ Ｐゴシック" charset="0"/>
                <a:cs typeface="ＭＳ Ｐゴシック" charset="0"/>
              </a:rPr>
              <a:t>level</a:t>
            </a:r>
            <a:r>
              <a:rPr lang="fr-CA" sz="1200" kern="1200" dirty="0">
                <a:solidFill>
                  <a:schemeClr val="tx1"/>
                </a:solidFill>
                <a:effectLst/>
                <a:latin typeface="Arial" charset="0"/>
                <a:ea typeface="ＭＳ Ｐゴシック" charset="0"/>
                <a:cs typeface="ＭＳ Ｐゴシック" charset="0"/>
              </a:rPr>
              <a:t> of </a:t>
            </a:r>
            <a:r>
              <a:rPr lang="fr-CA" sz="1200" kern="1200" dirty="0" err="1">
                <a:solidFill>
                  <a:schemeClr val="tx1"/>
                </a:solidFill>
                <a:effectLst/>
                <a:latin typeface="Arial" charset="0"/>
                <a:ea typeface="ＭＳ Ｐゴシック" charset="0"/>
                <a:cs typeface="ＭＳ Ｐゴシック" charset="0"/>
              </a:rPr>
              <a:t>entrustment</a:t>
            </a:r>
            <a:r>
              <a:rPr lang="fr-CA" sz="1200" kern="1200" dirty="0">
                <a:solidFill>
                  <a:schemeClr val="tx1"/>
                </a:solidFill>
                <a:effectLst/>
                <a:latin typeface="Arial" charset="0"/>
                <a:ea typeface="ＭＳ Ｐゴシック" charset="0"/>
                <a:cs typeface="ＭＳ Ｐゴシック" charset="0"/>
              </a:rPr>
              <a:t>, focus on direct patient care and </a:t>
            </a:r>
            <a:r>
              <a:rPr lang="fr-CA" sz="1200" kern="1200" dirty="0" err="1">
                <a:solidFill>
                  <a:schemeClr val="tx1"/>
                </a:solidFill>
                <a:effectLst/>
                <a:latin typeface="Arial" charset="0"/>
                <a:ea typeface="ＭＳ Ｐゴシック" charset="0"/>
                <a:cs typeface="ＭＳ Ｐゴシック" charset="0"/>
              </a:rPr>
              <a:t>less</a:t>
            </a:r>
            <a:r>
              <a:rPr lang="fr-CA" sz="1200" kern="1200" dirty="0">
                <a:solidFill>
                  <a:schemeClr val="tx1"/>
                </a:solidFill>
                <a:effectLst/>
                <a:latin typeface="Arial" charset="0"/>
                <a:ea typeface="ＭＳ Ｐゴシック" charset="0"/>
                <a:cs typeface="ＭＳ Ｐゴシック" charset="0"/>
              </a:rPr>
              <a:t> </a:t>
            </a:r>
            <a:r>
              <a:rPr lang="fr-CA" sz="1200" kern="1200" dirty="0" err="1">
                <a:solidFill>
                  <a:schemeClr val="tx1"/>
                </a:solidFill>
                <a:effectLst/>
                <a:latin typeface="Arial" charset="0"/>
                <a:ea typeface="ＭＳ Ｐゴシック" charset="0"/>
                <a:cs typeface="ＭＳ Ｐゴシック" charset="0"/>
              </a:rPr>
              <a:t>emphasis</a:t>
            </a:r>
            <a:r>
              <a:rPr lang="fr-CA" sz="1200" kern="1200" dirty="0">
                <a:solidFill>
                  <a:schemeClr val="tx1"/>
                </a:solidFill>
                <a:effectLst/>
                <a:latin typeface="Arial" charset="0"/>
                <a:ea typeface="ＭＳ Ｐゴシック" charset="0"/>
                <a:cs typeface="ＭＳ Ｐゴシック" charset="0"/>
              </a:rPr>
              <a:t> on </a:t>
            </a:r>
            <a:r>
              <a:rPr lang="fr-CA" sz="1200" kern="1200" dirty="0" err="1">
                <a:solidFill>
                  <a:schemeClr val="tx1"/>
                </a:solidFill>
                <a:effectLst/>
                <a:latin typeface="Arial" charset="0"/>
                <a:ea typeface="ＭＳ Ｐゴシック" charset="0"/>
                <a:cs typeface="ＭＳ Ｐゴシック" charset="0"/>
              </a:rPr>
              <a:t>teaching</a:t>
            </a:r>
            <a:r>
              <a:rPr lang="fr-CA" sz="1200" kern="1200" dirty="0">
                <a:solidFill>
                  <a:schemeClr val="tx1"/>
                </a:solidFill>
                <a:effectLst/>
                <a:latin typeface="Arial" charset="0"/>
                <a:ea typeface="ＭＳ Ｐゴシック" charset="0"/>
                <a:cs typeface="ＭＳ Ｐゴシック" charset="0"/>
              </a:rPr>
              <a:t>.</a:t>
            </a:r>
          </a:p>
          <a:p>
            <a:endParaRPr lang="fr-FR" dirty="0"/>
          </a:p>
        </p:txBody>
      </p:sp>
      <p:sp>
        <p:nvSpPr>
          <p:cNvPr id="4" name="Espace réservé du numéro de diapositive 3"/>
          <p:cNvSpPr>
            <a:spLocks noGrp="1"/>
          </p:cNvSpPr>
          <p:nvPr>
            <p:ph type="sldNum" sz="quarter" idx="5"/>
          </p:nvPr>
        </p:nvSpPr>
        <p:spPr/>
        <p:txBody>
          <a:bodyPr/>
          <a:lstStyle/>
          <a:p>
            <a:fld id="{6D684F5C-3556-524B-89A2-6DCDE74A84A3}" type="slidenum">
              <a:rPr lang="fr-FR" smtClean="0"/>
              <a:t>34</a:t>
            </a:fld>
            <a:endParaRPr lang="fr-FR"/>
          </a:p>
        </p:txBody>
      </p:sp>
    </p:spTree>
    <p:extLst>
      <p:ext uri="{BB962C8B-B14F-4D97-AF65-F5344CB8AC3E}">
        <p14:creationId xmlns:p14="http://schemas.microsoft.com/office/powerpoint/2010/main" val="1740981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e l'image des diapositives 9">
            <a:extLst>
              <a:ext uri="{FF2B5EF4-FFF2-40B4-BE49-F238E27FC236}">
                <a16:creationId xmlns:a16="http://schemas.microsoft.com/office/drawing/2014/main" id="{F247AE81-7CEF-4F2F-95F8-AE6C424C2280}"/>
              </a:ext>
            </a:extLst>
          </p:cNvPr>
          <p:cNvSpPr>
            <a:spLocks noGrp="1" noRot="1" noChangeAspect="1"/>
          </p:cNvSpPr>
          <p:nvPr>
            <p:ph type="sldImg"/>
          </p:nvPr>
        </p:nvSpPr>
        <p:spPr/>
      </p:sp>
      <p:sp>
        <p:nvSpPr>
          <p:cNvPr id="11" name="Espace réservé des notes 10">
            <a:extLst>
              <a:ext uri="{FF2B5EF4-FFF2-40B4-BE49-F238E27FC236}">
                <a16:creationId xmlns:a16="http://schemas.microsoft.com/office/drawing/2014/main" id="{44F1BBB4-8BBD-410F-AA5B-A6ABFA32BAE0}"/>
              </a:ext>
            </a:extLst>
          </p:cNvPr>
          <p:cNvSpPr>
            <a:spLocks noGrp="1"/>
          </p:cNvSpPr>
          <p:nvPr>
            <p:ph type="body" idx="1"/>
          </p:nvPr>
        </p:nvSpPr>
        <p:spPr/>
        <p:txBody>
          <a:bodyPr/>
          <a:lstStyle/>
          <a:p>
            <a:endParaRPr lang="fr-CA"/>
          </a:p>
        </p:txBody>
      </p:sp>
      <p:sp>
        <p:nvSpPr>
          <p:cNvPr id="12" name="Espace réservé de la date 11">
            <a:extLst>
              <a:ext uri="{FF2B5EF4-FFF2-40B4-BE49-F238E27FC236}">
                <a16:creationId xmlns:a16="http://schemas.microsoft.com/office/drawing/2014/main" id="{55C40B1A-6EEF-4908-BB08-C8073FDE969D}"/>
              </a:ext>
            </a:extLst>
          </p:cNvPr>
          <p:cNvSpPr>
            <a:spLocks noGrp="1"/>
          </p:cNvSpPr>
          <p:nvPr>
            <p:ph type="dt" idx="1"/>
          </p:nvPr>
        </p:nvSpPr>
        <p:spPr/>
        <p:txBody>
          <a:bodyPr/>
          <a:lstStyle/>
          <a:p>
            <a:r>
              <a:rPr lang="fr-CA"/>
              <a:t>Document 1</a:t>
            </a:r>
          </a:p>
          <a:p>
            <a:r>
              <a:rPr lang="fr-CA"/>
              <a:t>Animation</a:t>
            </a:r>
            <a:endParaRPr lang="fr-CA" dirty="0"/>
          </a:p>
        </p:txBody>
      </p:sp>
      <p:sp>
        <p:nvSpPr>
          <p:cNvPr id="13" name="Espace réservé du pied de page 12">
            <a:extLst>
              <a:ext uri="{FF2B5EF4-FFF2-40B4-BE49-F238E27FC236}">
                <a16:creationId xmlns:a16="http://schemas.microsoft.com/office/drawing/2014/main" id="{92F65B13-CE77-4421-9658-C65EB15FBF9F}"/>
              </a:ext>
            </a:extLst>
          </p:cNvPr>
          <p:cNvSpPr>
            <a:spLocks noGrp="1"/>
          </p:cNvSpPr>
          <p:nvPr>
            <p:ph type="ftr" sz="quarter" idx="4"/>
          </p:nvPr>
        </p:nvSpPr>
        <p:spPr/>
        <p:txBody>
          <a:bodyPr/>
          <a:lstStyle/>
          <a:p>
            <a:r>
              <a:rPr lang="fr-CA"/>
              <a:t>Centre de pédagogie des sciences de la santé (CPSS)</a:t>
            </a:r>
            <a:endParaRPr lang="fr-CA" dirty="0"/>
          </a:p>
        </p:txBody>
      </p:sp>
      <p:sp>
        <p:nvSpPr>
          <p:cNvPr id="14" name="Espace réservé du numéro de diapositive 13">
            <a:extLst>
              <a:ext uri="{FF2B5EF4-FFF2-40B4-BE49-F238E27FC236}">
                <a16:creationId xmlns:a16="http://schemas.microsoft.com/office/drawing/2014/main" id="{34A5C21C-3FA8-4817-B27E-9597B7F4099E}"/>
              </a:ext>
            </a:extLst>
          </p:cNvPr>
          <p:cNvSpPr>
            <a:spLocks noGrp="1"/>
          </p:cNvSpPr>
          <p:nvPr>
            <p:ph type="sldNum" sz="quarter" idx="5"/>
          </p:nvPr>
        </p:nvSpPr>
        <p:spPr/>
        <p:txBody>
          <a:bodyPr/>
          <a:lstStyle/>
          <a:p>
            <a:fld id="{336F6293-EC9B-4568-B814-0D4468BD0D9C}" type="slidenum">
              <a:rPr lang="fr-CA" smtClean="0"/>
              <a:t>3</a:t>
            </a:fld>
            <a:endParaRPr lang="fr-CA"/>
          </a:p>
        </p:txBody>
      </p:sp>
      <p:sp>
        <p:nvSpPr>
          <p:cNvPr id="15" name="Espace réservé de l'en-tête 14">
            <a:extLst>
              <a:ext uri="{FF2B5EF4-FFF2-40B4-BE49-F238E27FC236}">
                <a16:creationId xmlns:a16="http://schemas.microsoft.com/office/drawing/2014/main" id="{58FFE7FB-CE13-40AD-BAC3-47056E30C1AF}"/>
              </a:ext>
            </a:extLst>
          </p:cNvPr>
          <p:cNvSpPr>
            <a:spLocks noGrp="1"/>
          </p:cNvSpPr>
          <p:nvPr>
            <p:ph type="hdr" sz="quarter"/>
          </p:nvPr>
        </p:nvSpPr>
        <p:spPr/>
        <p:txBody>
          <a:bodyPr/>
          <a:lstStyle/>
          <a:p>
            <a:r>
              <a:rPr lang="fr-CA"/>
              <a:t>L’apprentissage par problème dans le curriculum de médecine</a:t>
            </a:r>
            <a:endParaRPr lang="fr-CA" dirty="0"/>
          </a:p>
        </p:txBody>
      </p:sp>
    </p:spTree>
    <p:extLst>
      <p:ext uri="{BB962C8B-B14F-4D97-AF65-F5344CB8AC3E}">
        <p14:creationId xmlns:p14="http://schemas.microsoft.com/office/powerpoint/2010/main" val="23477870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r>
              <a:rPr lang="fr-CA" sz="1200" kern="1200" dirty="0" err="1">
                <a:solidFill>
                  <a:schemeClr val="tx1"/>
                </a:solidFill>
                <a:effectLst/>
                <a:latin typeface="Arial" charset="0"/>
                <a:ea typeface="ＭＳ Ｐゴシック" charset="0"/>
                <a:cs typeface="ＭＳ Ｐゴシック" charset="0"/>
              </a:rPr>
              <a:t>When</a:t>
            </a:r>
            <a:r>
              <a:rPr lang="fr-CA" sz="1200" kern="1200" dirty="0">
                <a:solidFill>
                  <a:schemeClr val="tx1"/>
                </a:solidFill>
                <a:effectLst/>
                <a:latin typeface="Arial" charset="0"/>
                <a:ea typeface="ＭＳ Ｐゴシック" charset="0"/>
                <a:cs typeface="ＭＳ Ｐゴシック" charset="0"/>
              </a:rPr>
              <a:t> a </a:t>
            </a:r>
            <a:r>
              <a:rPr lang="fr-CA" sz="1200" kern="1200" dirty="0" err="1">
                <a:solidFill>
                  <a:schemeClr val="tx1"/>
                </a:solidFill>
                <a:effectLst/>
                <a:latin typeface="Arial" charset="0"/>
                <a:ea typeface="ＭＳ Ｐゴシック" charset="0"/>
                <a:cs typeface="ＭＳ Ｐゴシック" charset="0"/>
              </a:rPr>
              <a:t>supervisor</a:t>
            </a:r>
            <a:r>
              <a:rPr lang="fr-CA" sz="1200" kern="1200" dirty="0">
                <a:solidFill>
                  <a:schemeClr val="tx1"/>
                </a:solidFill>
                <a:effectLst/>
                <a:latin typeface="Arial" charset="0"/>
                <a:ea typeface="ＭＳ Ｐゴシック" charset="0"/>
                <a:cs typeface="ＭＳ Ｐゴシック" charset="0"/>
              </a:rPr>
              <a:t> </a:t>
            </a:r>
            <a:r>
              <a:rPr lang="fr-CA" sz="1200" kern="1200" dirty="0" err="1">
                <a:solidFill>
                  <a:schemeClr val="tx1"/>
                </a:solidFill>
                <a:effectLst/>
                <a:latin typeface="Arial" charset="0"/>
                <a:ea typeface="ＭＳ Ｐゴシック" charset="0"/>
                <a:cs typeface="ＭＳ Ｐゴシック" charset="0"/>
              </a:rPr>
              <a:t>shares</a:t>
            </a:r>
            <a:r>
              <a:rPr lang="fr-CA" sz="1200" kern="1200" dirty="0">
                <a:solidFill>
                  <a:schemeClr val="tx1"/>
                </a:solidFill>
                <a:effectLst/>
                <a:latin typeface="Arial" charset="0"/>
                <a:ea typeface="ＭＳ Ｐゴシック" charset="0"/>
                <a:cs typeface="ＭＳ Ｐゴシック" charset="0"/>
              </a:rPr>
              <a:t> </a:t>
            </a:r>
            <a:r>
              <a:rPr lang="fr-CA" sz="1200" kern="1200" dirty="0" err="1">
                <a:solidFill>
                  <a:schemeClr val="tx1"/>
                </a:solidFill>
                <a:effectLst/>
                <a:latin typeface="Arial" charset="0"/>
                <a:ea typeface="ＭＳ Ｐゴシック" charset="0"/>
                <a:cs typeface="ＭＳ Ｐゴシック" charset="0"/>
              </a:rPr>
              <a:t>responsibility</a:t>
            </a:r>
            <a:r>
              <a:rPr lang="fr-CA" sz="1200" kern="1200" dirty="0">
                <a:solidFill>
                  <a:schemeClr val="tx1"/>
                </a:solidFill>
                <a:effectLst/>
                <a:latin typeface="Arial" charset="0"/>
                <a:ea typeface="ＭＳ Ｐゴシック" charset="0"/>
                <a:cs typeface="ＭＳ Ｐゴシック" charset="0"/>
              </a:rPr>
              <a:t> for the </a:t>
            </a:r>
            <a:r>
              <a:rPr lang="fr-CA" sz="1200" kern="1200" dirty="0" err="1">
                <a:solidFill>
                  <a:schemeClr val="tx1"/>
                </a:solidFill>
                <a:effectLst/>
                <a:latin typeface="Arial" charset="0"/>
                <a:ea typeface="ＭＳ Ｐゴシック" charset="0"/>
                <a:cs typeface="ＭＳ Ｐゴシック" charset="0"/>
              </a:rPr>
              <a:t>ward</a:t>
            </a:r>
            <a:r>
              <a:rPr lang="fr-CA" sz="1200" kern="1200" dirty="0">
                <a:solidFill>
                  <a:schemeClr val="tx1"/>
                </a:solidFill>
                <a:effectLst/>
                <a:latin typeface="Arial" charset="0"/>
                <a:ea typeface="ＭＳ Ｐゴシック" charset="0"/>
                <a:cs typeface="ＭＳ Ｐゴシック" charset="0"/>
              </a:rPr>
              <a:t> </a:t>
            </a:r>
            <a:r>
              <a:rPr lang="fr-CA" sz="1200" kern="1200" dirty="0" err="1">
                <a:solidFill>
                  <a:schemeClr val="tx1"/>
                </a:solidFill>
                <a:effectLst/>
                <a:latin typeface="Arial" charset="0"/>
                <a:ea typeface="ＭＳ Ｐゴシック" charset="0"/>
                <a:cs typeface="ＭＳ Ｐゴシック" charset="0"/>
              </a:rPr>
              <a:t>with</a:t>
            </a:r>
            <a:r>
              <a:rPr lang="fr-CA" sz="1200" kern="1200" dirty="0">
                <a:solidFill>
                  <a:schemeClr val="tx1"/>
                </a:solidFill>
                <a:effectLst/>
                <a:latin typeface="Arial" charset="0"/>
                <a:ea typeface="ＭＳ Ｐゴシック" charset="0"/>
                <a:cs typeface="ＭＳ Ｐゴシック" charset="0"/>
              </a:rPr>
              <a:t> </a:t>
            </a:r>
            <a:r>
              <a:rPr lang="fr-CA" sz="1200" kern="1200" dirty="0" err="1">
                <a:solidFill>
                  <a:schemeClr val="tx1"/>
                </a:solidFill>
                <a:effectLst/>
                <a:latin typeface="Arial" charset="0"/>
                <a:ea typeface="ＭＳ Ｐゴシック" charset="0"/>
                <a:cs typeface="ＭＳ Ｐゴシック" charset="0"/>
              </a:rPr>
              <a:t>others</a:t>
            </a:r>
            <a:r>
              <a:rPr lang="fr-CA" sz="1200" kern="1200" dirty="0">
                <a:solidFill>
                  <a:schemeClr val="tx1"/>
                </a:solidFill>
                <a:effectLst/>
                <a:latin typeface="Arial" charset="0"/>
                <a:ea typeface="ＭＳ Ｐゴシック" charset="0"/>
                <a:cs typeface="ＭＳ Ｐゴシック" charset="0"/>
              </a:rPr>
              <a:t> in the system and </a:t>
            </a:r>
            <a:r>
              <a:rPr lang="fr-CA" sz="1200" kern="1200" dirty="0" err="1">
                <a:solidFill>
                  <a:schemeClr val="tx1"/>
                </a:solidFill>
                <a:effectLst/>
                <a:latin typeface="Arial" charset="0"/>
                <a:ea typeface="ＭＳ Ｐゴシック" charset="0"/>
                <a:cs typeface="ＭＳ Ｐゴシック" charset="0"/>
              </a:rPr>
              <a:t>is</a:t>
            </a:r>
            <a:r>
              <a:rPr lang="fr-CA" sz="1200" kern="1200" dirty="0">
                <a:solidFill>
                  <a:schemeClr val="tx1"/>
                </a:solidFill>
                <a:effectLst/>
                <a:latin typeface="Arial" charset="0"/>
                <a:ea typeface="ＭＳ Ｐゴシック" charset="0"/>
                <a:cs typeface="ＭＳ Ｐゴシック" charset="0"/>
              </a:rPr>
              <a:t> </a:t>
            </a:r>
            <a:r>
              <a:rPr lang="fr-CA" sz="1200" kern="1200" dirty="0" err="1">
                <a:solidFill>
                  <a:schemeClr val="tx1"/>
                </a:solidFill>
                <a:effectLst/>
                <a:latin typeface="Arial" charset="0"/>
                <a:ea typeface="ＭＳ Ｐゴシック" charset="0"/>
                <a:cs typeface="ＭＳ Ｐゴシック" charset="0"/>
              </a:rPr>
              <a:t>focused</a:t>
            </a:r>
            <a:r>
              <a:rPr lang="fr-CA" sz="1200" kern="1200" dirty="0">
                <a:solidFill>
                  <a:schemeClr val="tx1"/>
                </a:solidFill>
                <a:effectLst/>
                <a:latin typeface="Arial" charset="0"/>
                <a:ea typeface="ＭＳ Ｐゴシック" charset="0"/>
                <a:cs typeface="ＭＳ Ｐゴシック" charset="0"/>
              </a:rPr>
              <a:t> on </a:t>
            </a:r>
            <a:r>
              <a:rPr lang="fr-CA" sz="1200" kern="1200" dirty="0" err="1">
                <a:solidFill>
                  <a:schemeClr val="tx1"/>
                </a:solidFill>
                <a:effectLst/>
                <a:latin typeface="Arial" charset="0"/>
                <a:ea typeface="ＭＳ Ｐゴシック" charset="0"/>
                <a:cs typeface="ＭＳ Ｐゴシック" charset="0"/>
              </a:rPr>
              <a:t>providing</a:t>
            </a:r>
            <a:r>
              <a:rPr lang="fr-CA" sz="1200" kern="1200" dirty="0">
                <a:solidFill>
                  <a:schemeClr val="tx1"/>
                </a:solidFill>
                <a:effectLst/>
                <a:latin typeface="Arial" charset="0"/>
                <a:ea typeface="ＭＳ Ｐゴシック" charset="0"/>
                <a:cs typeface="ＭＳ Ｐゴシック" charset="0"/>
              </a:rPr>
              <a:t> </a:t>
            </a:r>
            <a:r>
              <a:rPr lang="fr-CA" sz="1200" kern="1200" dirty="0" err="1">
                <a:solidFill>
                  <a:schemeClr val="tx1"/>
                </a:solidFill>
                <a:effectLst/>
                <a:latin typeface="Arial" charset="0"/>
                <a:ea typeface="ＭＳ Ｐゴシック" charset="0"/>
                <a:cs typeface="ＭＳ Ｐゴシック" charset="0"/>
              </a:rPr>
              <a:t>clinical</a:t>
            </a:r>
            <a:r>
              <a:rPr lang="fr-CA" sz="1200" kern="1200" dirty="0">
                <a:solidFill>
                  <a:schemeClr val="tx1"/>
                </a:solidFill>
                <a:effectLst/>
                <a:latin typeface="Arial" charset="0"/>
                <a:ea typeface="ＭＳ Ｐゴシック" charset="0"/>
                <a:cs typeface="ＭＳ Ｐゴシック" charset="0"/>
              </a:rPr>
              <a:t> </a:t>
            </a:r>
            <a:r>
              <a:rPr lang="fr-CA" sz="1200" kern="1200" dirty="0" err="1">
                <a:solidFill>
                  <a:schemeClr val="tx1"/>
                </a:solidFill>
                <a:effectLst/>
                <a:latin typeface="Arial" charset="0"/>
                <a:ea typeface="ＭＳ Ｐゴシック" charset="0"/>
                <a:cs typeface="ＭＳ Ｐゴシック" charset="0"/>
              </a:rPr>
              <a:t>teaching</a:t>
            </a:r>
            <a:r>
              <a:rPr lang="fr-CA" sz="1200" kern="1200" dirty="0">
                <a:solidFill>
                  <a:schemeClr val="tx1"/>
                </a:solidFill>
                <a:effectLst/>
                <a:latin typeface="Arial" charset="0"/>
                <a:ea typeface="ＭＳ Ｐゴシック" charset="0"/>
                <a:cs typeface="ＭＳ Ｐゴシック" charset="0"/>
              </a:rPr>
              <a:t> </a:t>
            </a:r>
            <a:r>
              <a:rPr lang="fr-CA" sz="1200" kern="1200" dirty="0" err="1">
                <a:solidFill>
                  <a:schemeClr val="tx1"/>
                </a:solidFill>
                <a:effectLst/>
                <a:latin typeface="Arial" charset="0"/>
                <a:ea typeface="ＭＳ Ｐゴシック" charset="0"/>
                <a:cs typeface="ＭＳ Ｐゴシック" charset="0"/>
              </a:rPr>
              <a:t>then</a:t>
            </a:r>
            <a:r>
              <a:rPr lang="fr-CA" sz="1200" kern="1200" dirty="0">
                <a:solidFill>
                  <a:schemeClr val="tx1"/>
                </a:solidFill>
                <a:effectLst/>
                <a:latin typeface="Arial" charset="0"/>
                <a:ea typeface="ＭＳ Ｐゴシック" charset="0"/>
                <a:cs typeface="ＭＳ Ｐゴシック" charset="0"/>
              </a:rPr>
              <a:t> </a:t>
            </a:r>
            <a:r>
              <a:rPr lang="fr-CA" sz="1200" kern="1200" dirty="0" err="1">
                <a:solidFill>
                  <a:schemeClr val="tx1"/>
                </a:solidFill>
                <a:effectLst/>
                <a:latin typeface="Arial" charset="0"/>
                <a:ea typeface="ＭＳ Ｐゴシック" charset="0"/>
                <a:cs typeface="ＭＳ Ｐゴシック" charset="0"/>
              </a:rPr>
              <a:t>learner</a:t>
            </a:r>
            <a:r>
              <a:rPr lang="fr-CA" sz="1200" kern="1200" dirty="0">
                <a:solidFill>
                  <a:schemeClr val="tx1"/>
                </a:solidFill>
                <a:effectLst/>
                <a:latin typeface="Arial" charset="0"/>
                <a:ea typeface="ＭＳ Ｐゴシック" charset="0"/>
                <a:cs typeface="ＭＳ Ｐゴシック" charset="0"/>
              </a:rPr>
              <a:t> </a:t>
            </a:r>
            <a:r>
              <a:rPr lang="fr-CA" sz="1200" kern="1200" dirty="0" err="1">
                <a:solidFill>
                  <a:schemeClr val="tx1"/>
                </a:solidFill>
                <a:effectLst/>
                <a:latin typeface="Arial" charset="0"/>
                <a:ea typeface="ＭＳ Ｐゴシック" charset="0"/>
                <a:cs typeface="ＭＳ Ｐゴシック" charset="0"/>
              </a:rPr>
              <a:t>autonomy</a:t>
            </a:r>
            <a:r>
              <a:rPr lang="fr-CA" sz="1200" kern="1200" dirty="0">
                <a:solidFill>
                  <a:schemeClr val="tx1"/>
                </a:solidFill>
                <a:effectLst/>
                <a:latin typeface="Arial" charset="0"/>
                <a:ea typeface="ＭＳ Ｐゴシック" charset="0"/>
                <a:cs typeface="ＭＳ Ｐゴシック" charset="0"/>
              </a:rPr>
              <a:t> </a:t>
            </a:r>
            <a:r>
              <a:rPr lang="fr-CA" sz="1200" kern="1200" dirty="0" err="1">
                <a:solidFill>
                  <a:schemeClr val="tx1"/>
                </a:solidFill>
                <a:effectLst/>
                <a:latin typeface="Arial" charset="0"/>
                <a:ea typeface="ＭＳ Ｐゴシック" charset="0"/>
                <a:cs typeface="ＭＳ Ｐゴシック" charset="0"/>
              </a:rPr>
              <a:t>is</a:t>
            </a:r>
            <a:r>
              <a:rPr lang="fr-CA" sz="1200" kern="1200" dirty="0">
                <a:solidFill>
                  <a:schemeClr val="tx1"/>
                </a:solidFill>
                <a:effectLst/>
                <a:latin typeface="Arial" charset="0"/>
                <a:ea typeface="ＭＳ Ｐゴシック" charset="0"/>
                <a:cs typeface="ＭＳ Ｐゴシック" charset="0"/>
              </a:rPr>
              <a:t> </a:t>
            </a:r>
            <a:r>
              <a:rPr lang="fr-CA" sz="1200" kern="1200" dirty="0" err="1">
                <a:solidFill>
                  <a:schemeClr val="tx1"/>
                </a:solidFill>
                <a:effectLst/>
                <a:latin typeface="Arial" charset="0"/>
                <a:ea typeface="ＭＳ Ｐゴシック" charset="0"/>
                <a:cs typeface="ＭＳ Ｐゴシック" charset="0"/>
              </a:rPr>
              <a:t>prioritised</a:t>
            </a:r>
            <a:r>
              <a:rPr lang="fr-CA" sz="1200" kern="1200" dirty="0">
                <a:solidFill>
                  <a:schemeClr val="tx1"/>
                </a:solidFill>
                <a:effectLst/>
                <a:latin typeface="Arial" charset="0"/>
                <a:ea typeface="ＭＳ Ｐゴシック" charset="0"/>
                <a:cs typeface="ＭＳ Ｐゴシック" charset="0"/>
              </a:rPr>
              <a:t>.  The ‘</a:t>
            </a:r>
            <a:r>
              <a:rPr lang="fr-CA" sz="1200" kern="1200" dirty="0" err="1">
                <a:solidFill>
                  <a:schemeClr val="tx1"/>
                </a:solidFill>
                <a:effectLst/>
                <a:latin typeface="Arial" charset="0"/>
                <a:ea typeface="ＭＳ Ｐゴシック" charset="0"/>
                <a:cs typeface="ＭＳ Ｐゴシック" charset="0"/>
              </a:rPr>
              <a:t>pearls</a:t>
            </a:r>
            <a:r>
              <a:rPr lang="fr-CA" sz="1200" kern="1200" dirty="0">
                <a:solidFill>
                  <a:schemeClr val="tx1"/>
                </a:solidFill>
                <a:effectLst/>
                <a:latin typeface="Arial" charset="0"/>
                <a:ea typeface="ＭＳ Ｐゴシック" charset="0"/>
                <a:cs typeface="ＭＳ Ｐゴシック" charset="0"/>
              </a:rPr>
              <a:t> of </a:t>
            </a:r>
            <a:r>
              <a:rPr lang="fr-CA" sz="1200" kern="1200" dirty="0" err="1">
                <a:solidFill>
                  <a:schemeClr val="tx1"/>
                </a:solidFill>
                <a:effectLst/>
                <a:latin typeface="Arial" charset="0"/>
                <a:ea typeface="ＭＳ Ｐゴシック" charset="0"/>
                <a:cs typeface="ＭＳ Ｐゴシック" charset="0"/>
              </a:rPr>
              <a:t>wisdom</a:t>
            </a:r>
            <a:r>
              <a:rPr lang="fr-CA" sz="1200" kern="1200" dirty="0">
                <a:solidFill>
                  <a:schemeClr val="tx1"/>
                </a:solidFill>
                <a:effectLst/>
                <a:latin typeface="Arial" charset="0"/>
                <a:ea typeface="ＭＳ Ｐゴシック" charset="0"/>
                <a:cs typeface="ＭＳ Ｐゴシック" charset="0"/>
              </a:rPr>
              <a:t>’ </a:t>
            </a:r>
            <a:r>
              <a:rPr lang="fr-CA" sz="1200" kern="1200" dirty="0" err="1">
                <a:solidFill>
                  <a:schemeClr val="tx1"/>
                </a:solidFill>
                <a:effectLst/>
                <a:latin typeface="Arial" charset="0"/>
                <a:ea typeface="ＭＳ Ｐゴシック" charset="0"/>
                <a:cs typeface="ＭＳ Ｐゴシック" charset="0"/>
              </a:rPr>
              <a:t>clinical</a:t>
            </a:r>
            <a:r>
              <a:rPr lang="fr-CA" sz="1200" kern="1200" dirty="0">
                <a:solidFill>
                  <a:schemeClr val="tx1"/>
                </a:solidFill>
                <a:effectLst/>
                <a:latin typeface="Arial" charset="0"/>
                <a:ea typeface="ＭＳ Ｐゴシック" charset="0"/>
                <a:cs typeface="ＭＳ Ｐゴシック" charset="0"/>
              </a:rPr>
              <a:t> guidance </a:t>
            </a:r>
            <a:r>
              <a:rPr lang="fr-CA" sz="1200" kern="1200" dirty="0" err="1">
                <a:solidFill>
                  <a:schemeClr val="tx1"/>
                </a:solidFill>
                <a:effectLst/>
                <a:latin typeface="Arial" charset="0"/>
                <a:ea typeface="ＭＳ Ｐゴシック" charset="0"/>
                <a:cs typeface="ＭＳ Ｐゴシック" charset="0"/>
              </a:rPr>
              <a:t>approach</a:t>
            </a:r>
            <a:r>
              <a:rPr lang="fr-CA" sz="1200" kern="1200" dirty="0">
                <a:solidFill>
                  <a:schemeClr val="tx1"/>
                </a:solidFill>
                <a:effectLst/>
                <a:latin typeface="Arial" charset="0"/>
                <a:ea typeface="ＭＳ Ｐゴシック" charset="0"/>
                <a:cs typeface="ＭＳ Ｐゴシック" charset="0"/>
              </a:rPr>
              <a:t> </a:t>
            </a:r>
            <a:r>
              <a:rPr lang="fr-CA" sz="1200" kern="1200" dirty="0" err="1">
                <a:solidFill>
                  <a:schemeClr val="tx1"/>
                </a:solidFill>
                <a:effectLst/>
                <a:latin typeface="Arial" charset="0"/>
                <a:ea typeface="ＭＳ Ｐゴシック" charset="0"/>
                <a:cs typeface="ＭＳ Ｐゴシック" charset="0"/>
              </a:rPr>
              <a:t>provides</a:t>
            </a:r>
            <a:r>
              <a:rPr lang="fr-CA" sz="1200" kern="1200" dirty="0">
                <a:solidFill>
                  <a:schemeClr val="tx1"/>
                </a:solidFill>
                <a:effectLst/>
                <a:latin typeface="Arial" charset="0"/>
                <a:ea typeface="ＭＳ Ｐゴシック" charset="0"/>
                <a:cs typeface="ＭＳ Ｐゴシック" charset="0"/>
              </a:rPr>
              <a:t> a </a:t>
            </a:r>
            <a:r>
              <a:rPr lang="fr-CA" sz="1200" kern="1200" dirty="0" err="1">
                <a:solidFill>
                  <a:schemeClr val="tx1"/>
                </a:solidFill>
                <a:effectLst/>
                <a:latin typeface="Arial" charset="0"/>
                <a:ea typeface="ＭＳ Ｐゴシック" charset="0"/>
                <a:cs typeface="ＭＳ Ｐゴシック" charset="0"/>
              </a:rPr>
              <a:t>rationale</a:t>
            </a:r>
            <a:r>
              <a:rPr lang="fr-CA" sz="1200" kern="1200" dirty="0">
                <a:solidFill>
                  <a:schemeClr val="tx1"/>
                </a:solidFill>
                <a:effectLst/>
                <a:latin typeface="Arial" charset="0"/>
                <a:ea typeface="ＭＳ Ｐゴシック" charset="0"/>
                <a:cs typeface="ＭＳ Ｐゴシック" charset="0"/>
              </a:rPr>
              <a:t> for hands-off </a:t>
            </a:r>
            <a:r>
              <a:rPr lang="fr-CA" sz="1200" kern="1200" dirty="0" err="1">
                <a:solidFill>
                  <a:schemeClr val="tx1"/>
                </a:solidFill>
                <a:effectLst/>
                <a:latin typeface="Arial" charset="0"/>
                <a:ea typeface="ＭＳ Ｐゴシック" charset="0"/>
                <a:cs typeface="ＭＳ Ｐゴシック" charset="0"/>
              </a:rPr>
              <a:t>supervisors</a:t>
            </a:r>
            <a:r>
              <a:rPr lang="fr-CA" sz="1200" kern="1200" dirty="0">
                <a:solidFill>
                  <a:schemeClr val="tx1"/>
                </a:solidFill>
                <a:effectLst/>
                <a:latin typeface="Arial" charset="0"/>
                <a:ea typeface="ＭＳ Ｐゴシック" charset="0"/>
                <a:cs typeface="ＭＳ Ｐゴシック" charset="0"/>
              </a:rPr>
              <a:t> </a:t>
            </a:r>
            <a:r>
              <a:rPr lang="fr-CA" sz="1200" kern="1200" dirty="0" err="1">
                <a:solidFill>
                  <a:schemeClr val="tx1"/>
                </a:solidFill>
                <a:effectLst/>
                <a:latin typeface="Arial" charset="0"/>
                <a:ea typeface="ＭＳ Ｐゴシック" charset="0"/>
                <a:cs typeface="ＭＳ Ｐゴシック" charset="0"/>
              </a:rPr>
              <a:t>diligently</a:t>
            </a:r>
            <a:r>
              <a:rPr lang="fr-CA" sz="1200" kern="1200" dirty="0">
                <a:solidFill>
                  <a:schemeClr val="tx1"/>
                </a:solidFill>
                <a:effectLst/>
                <a:latin typeface="Arial" charset="0"/>
                <a:ea typeface="ＭＳ Ｐゴシック" charset="0"/>
                <a:cs typeface="ＭＳ Ｐゴシック" charset="0"/>
              </a:rPr>
              <a:t> monitoring, </a:t>
            </a:r>
            <a:r>
              <a:rPr lang="fr-CA" sz="1200" kern="1200" dirty="0" err="1">
                <a:solidFill>
                  <a:schemeClr val="tx1"/>
                </a:solidFill>
                <a:effectLst/>
                <a:latin typeface="Arial" charset="0"/>
                <a:ea typeface="ＭＳ Ｐゴシック" charset="0"/>
                <a:cs typeface="ＭＳ Ｐゴシック" charset="0"/>
              </a:rPr>
              <a:t>primarily</a:t>
            </a:r>
            <a:r>
              <a:rPr lang="fr-CA" sz="1200" kern="1200" dirty="0">
                <a:solidFill>
                  <a:schemeClr val="tx1"/>
                </a:solidFill>
                <a:effectLst/>
                <a:latin typeface="Arial" charset="0"/>
                <a:ea typeface="ＭＳ Ｐゴシック" charset="0"/>
                <a:cs typeface="ＭＳ Ｐゴシック" charset="0"/>
              </a:rPr>
              <a:t> </a:t>
            </a:r>
            <a:r>
              <a:rPr lang="fr-CA" sz="1200" kern="1200" dirty="0" err="1">
                <a:solidFill>
                  <a:schemeClr val="tx1"/>
                </a:solidFill>
                <a:effectLst/>
                <a:latin typeface="Arial" charset="0"/>
                <a:ea typeface="ＭＳ Ｐゴシック" charset="0"/>
                <a:cs typeface="ＭＳ Ｐゴシック" charset="0"/>
              </a:rPr>
              <a:t>behind</a:t>
            </a:r>
            <a:r>
              <a:rPr lang="fr-CA" sz="1200" kern="1200" dirty="0">
                <a:solidFill>
                  <a:schemeClr val="tx1"/>
                </a:solidFill>
                <a:effectLst/>
                <a:latin typeface="Arial" charset="0"/>
                <a:ea typeface="ＭＳ Ｐゴシック" charset="0"/>
                <a:cs typeface="ＭＳ Ｐゴシック" charset="0"/>
              </a:rPr>
              <a:t> the </a:t>
            </a:r>
            <a:r>
              <a:rPr lang="fr-CA" sz="1200" kern="1200" dirty="0" err="1">
                <a:solidFill>
                  <a:schemeClr val="tx1"/>
                </a:solidFill>
                <a:effectLst/>
                <a:latin typeface="Arial" charset="0"/>
                <a:ea typeface="ＭＳ Ｐゴシック" charset="0"/>
                <a:cs typeface="ＭＳ Ｐゴシック" charset="0"/>
              </a:rPr>
              <a:t>scenes</a:t>
            </a:r>
            <a:r>
              <a:rPr lang="fr-CA" sz="1200" kern="1200" dirty="0">
                <a:solidFill>
                  <a:schemeClr val="tx1"/>
                </a:solidFill>
                <a:effectLst/>
                <a:latin typeface="Arial" charset="0"/>
                <a:ea typeface="ＭＳ Ｐゴシック" charset="0"/>
                <a:cs typeface="ＭＳ Ｐゴシック" charset="0"/>
              </a:rPr>
              <a:t>, in </a:t>
            </a:r>
            <a:r>
              <a:rPr lang="fr-CA" sz="1200" kern="1200" dirty="0" err="1">
                <a:solidFill>
                  <a:schemeClr val="tx1"/>
                </a:solidFill>
                <a:effectLst/>
                <a:latin typeface="Arial" charset="0"/>
                <a:ea typeface="ＭＳ Ｐゴシック" charset="0"/>
                <a:cs typeface="ＭＳ Ｐゴシック" charset="0"/>
              </a:rPr>
              <a:t>order</a:t>
            </a:r>
            <a:r>
              <a:rPr lang="fr-CA" sz="1200" kern="1200" dirty="0">
                <a:solidFill>
                  <a:schemeClr val="tx1"/>
                </a:solidFill>
                <a:effectLst/>
                <a:latin typeface="Arial" charset="0"/>
                <a:ea typeface="ＭＳ Ｐゴシック" charset="0"/>
                <a:cs typeface="ＭＳ Ｐゴシック" charset="0"/>
              </a:rPr>
              <a:t> to </a:t>
            </a:r>
            <a:r>
              <a:rPr lang="fr-CA" sz="1200" kern="1200" dirty="0" err="1">
                <a:solidFill>
                  <a:schemeClr val="tx1"/>
                </a:solidFill>
                <a:effectLst/>
                <a:latin typeface="Arial" charset="0"/>
                <a:ea typeface="ＭＳ Ｐゴシック" charset="0"/>
                <a:cs typeface="ＭＳ Ｐゴシック" charset="0"/>
              </a:rPr>
              <a:t>intervene</a:t>
            </a:r>
            <a:r>
              <a:rPr lang="fr-CA" sz="1200" kern="1200" dirty="0">
                <a:solidFill>
                  <a:schemeClr val="tx1"/>
                </a:solidFill>
                <a:effectLst/>
                <a:latin typeface="Arial" charset="0"/>
                <a:ea typeface="ＭＳ Ｐゴシック" charset="0"/>
                <a:cs typeface="ＭＳ Ｐゴシック" charset="0"/>
              </a:rPr>
              <a:t> </a:t>
            </a:r>
            <a:r>
              <a:rPr lang="fr-CA" sz="1200" kern="1200" dirty="0" err="1">
                <a:solidFill>
                  <a:schemeClr val="tx1"/>
                </a:solidFill>
                <a:effectLst/>
                <a:latin typeface="Arial" charset="0"/>
                <a:ea typeface="ＭＳ Ｐゴシック" charset="0"/>
                <a:cs typeface="ＭＳ Ｐゴシック" charset="0"/>
              </a:rPr>
              <a:t>with</a:t>
            </a:r>
            <a:r>
              <a:rPr lang="fr-CA" sz="1200" kern="1200" dirty="0">
                <a:solidFill>
                  <a:schemeClr val="tx1"/>
                </a:solidFill>
                <a:effectLst/>
                <a:latin typeface="Arial" charset="0"/>
                <a:ea typeface="ＭＳ Ｐゴシック" charset="0"/>
                <a:cs typeface="ＭＳ Ｐゴシック" charset="0"/>
              </a:rPr>
              <a:t> </a:t>
            </a:r>
            <a:r>
              <a:rPr lang="fr-CA" sz="1200" kern="1200" dirty="0" err="1">
                <a:solidFill>
                  <a:schemeClr val="tx1"/>
                </a:solidFill>
                <a:effectLst/>
                <a:latin typeface="Arial" charset="0"/>
                <a:ea typeface="ＭＳ Ｐゴシック" charset="0"/>
                <a:cs typeface="ＭＳ Ｐゴシック" charset="0"/>
              </a:rPr>
              <a:t>teaching</a:t>
            </a:r>
            <a:r>
              <a:rPr lang="fr-CA" sz="1200" kern="1200" dirty="0">
                <a:solidFill>
                  <a:schemeClr val="tx1"/>
                </a:solidFill>
                <a:effectLst/>
                <a:latin typeface="Arial" charset="0"/>
                <a:ea typeface="ＭＳ Ｐゴシック" charset="0"/>
                <a:cs typeface="ＭＳ Ｐゴシック" charset="0"/>
              </a:rPr>
              <a:t> to</a:t>
            </a:r>
          </a:p>
          <a:p>
            <a:r>
              <a:rPr lang="fr-CA" sz="1200" kern="1200" dirty="0" err="1">
                <a:solidFill>
                  <a:schemeClr val="tx1"/>
                </a:solidFill>
                <a:effectLst/>
                <a:latin typeface="Arial" charset="0"/>
                <a:ea typeface="ＭＳ Ｐゴシック" charset="0"/>
                <a:cs typeface="ＭＳ Ｐゴシック" charset="0"/>
              </a:rPr>
              <a:t>improve</a:t>
            </a:r>
            <a:r>
              <a:rPr lang="fr-CA" sz="1200" kern="1200" dirty="0">
                <a:solidFill>
                  <a:schemeClr val="tx1"/>
                </a:solidFill>
                <a:effectLst/>
                <a:latin typeface="Arial" charset="0"/>
                <a:ea typeface="ＭＳ Ｐゴシック" charset="0"/>
                <a:cs typeface="ＭＳ Ｐゴシック" charset="0"/>
              </a:rPr>
              <a:t> patient </a:t>
            </a:r>
            <a:r>
              <a:rPr lang="fr-CA" sz="1200" kern="1200" dirty="0" err="1">
                <a:solidFill>
                  <a:schemeClr val="tx1"/>
                </a:solidFill>
                <a:effectLst/>
                <a:latin typeface="Arial" charset="0"/>
                <a:ea typeface="ＭＳ Ｐゴシック" charset="0"/>
                <a:cs typeface="ＭＳ Ｐゴシック" charset="0"/>
              </a:rPr>
              <a:t>outcomes</a:t>
            </a:r>
            <a:r>
              <a:rPr lang="fr-CA" sz="1200" kern="1200" dirty="0">
                <a:solidFill>
                  <a:schemeClr val="tx1"/>
                </a:solidFill>
                <a:effectLst/>
                <a:latin typeface="Arial" charset="0"/>
                <a:ea typeface="ＭＳ Ｐゴシック" charset="0"/>
                <a:cs typeface="ＭＳ Ｐゴシック" charset="0"/>
              </a:rPr>
              <a:t> </a:t>
            </a:r>
            <a:r>
              <a:rPr lang="fr-CA" sz="1200" kern="1200" dirty="0" err="1">
                <a:solidFill>
                  <a:schemeClr val="tx1"/>
                </a:solidFill>
                <a:effectLst/>
                <a:latin typeface="Arial" charset="0"/>
                <a:ea typeface="ＭＳ Ｐゴシック" charset="0"/>
                <a:cs typeface="ＭＳ Ｐゴシック" charset="0"/>
              </a:rPr>
              <a:t>while</a:t>
            </a:r>
            <a:r>
              <a:rPr lang="fr-CA" sz="1200" kern="1200" dirty="0">
                <a:solidFill>
                  <a:schemeClr val="tx1"/>
                </a:solidFill>
                <a:effectLst/>
                <a:latin typeface="Arial" charset="0"/>
                <a:ea typeface="ＭＳ Ｐゴシック" charset="0"/>
                <a:cs typeface="ＭＳ Ｐゴシック" charset="0"/>
              </a:rPr>
              <a:t> </a:t>
            </a:r>
            <a:r>
              <a:rPr lang="fr-CA" sz="1200" kern="1200" dirty="0" err="1">
                <a:solidFill>
                  <a:schemeClr val="tx1"/>
                </a:solidFill>
                <a:effectLst/>
                <a:latin typeface="Arial" charset="0"/>
                <a:ea typeface="ＭＳ Ｐゴシック" charset="0"/>
                <a:cs typeface="ＭＳ Ｐゴシック" charset="0"/>
              </a:rPr>
              <a:t>providing</a:t>
            </a:r>
            <a:r>
              <a:rPr lang="fr-CA" sz="1200" kern="1200" dirty="0">
                <a:solidFill>
                  <a:schemeClr val="tx1"/>
                </a:solidFill>
                <a:effectLst/>
                <a:latin typeface="Arial" charset="0"/>
                <a:ea typeface="ＭＳ Ｐゴシック" charset="0"/>
                <a:cs typeface="ＭＳ Ｐゴシック" charset="0"/>
              </a:rPr>
              <a:t> a high </a:t>
            </a:r>
            <a:r>
              <a:rPr lang="fr-CA" sz="1200" kern="1200" dirty="0" err="1">
                <a:solidFill>
                  <a:schemeClr val="tx1"/>
                </a:solidFill>
                <a:effectLst/>
                <a:latin typeface="Arial" charset="0"/>
                <a:ea typeface="ＭＳ Ｐゴシック" charset="0"/>
                <a:cs typeface="ＭＳ Ｐゴシック" charset="0"/>
              </a:rPr>
              <a:t>level</a:t>
            </a:r>
            <a:r>
              <a:rPr lang="fr-CA" sz="1200" kern="1200" dirty="0">
                <a:solidFill>
                  <a:schemeClr val="tx1"/>
                </a:solidFill>
                <a:effectLst/>
                <a:latin typeface="Arial" charset="0"/>
                <a:ea typeface="ＭＳ Ｐゴシック" charset="0"/>
                <a:cs typeface="ＭＳ Ｐゴシック" charset="0"/>
              </a:rPr>
              <a:t> of </a:t>
            </a:r>
            <a:r>
              <a:rPr lang="fr-CA" sz="1200" kern="1200" dirty="0" err="1">
                <a:solidFill>
                  <a:schemeClr val="tx1"/>
                </a:solidFill>
                <a:effectLst/>
                <a:latin typeface="Arial" charset="0"/>
                <a:ea typeface="ＭＳ Ｐゴシック" charset="0"/>
                <a:cs typeface="ＭＳ Ｐゴシック" charset="0"/>
              </a:rPr>
              <a:t>entrustment</a:t>
            </a:r>
            <a:r>
              <a:rPr lang="fr-CA" sz="1200" kern="1200" dirty="0">
                <a:solidFill>
                  <a:schemeClr val="tx1"/>
                </a:solidFill>
                <a:effectLst/>
                <a:latin typeface="Arial" charset="0"/>
                <a:ea typeface="ＭＳ Ｐゴシック" charset="0"/>
                <a:cs typeface="ＭＳ Ｐゴシック" charset="0"/>
              </a:rPr>
              <a:t>. </a:t>
            </a:r>
          </a:p>
          <a:p>
            <a:endParaRPr lang="fr-CA" sz="1200" kern="1200" dirty="0">
              <a:solidFill>
                <a:schemeClr val="tx1"/>
              </a:solidFill>
              <a:effectLst/>
              <a:latin typeface="Arial" charset="0"/>
              <a:ea typeface="ＭＳ Ｐゴシック" charset="0"/>
              <a:cs typeface="ＭＳ Ｐゴシック" charset="0"/>
            </a:endParaRPr>
          </a:p>
          <a:p>
            <a:endParaRPr lang="fr-FR" dirty="0"/>
          </a:p>
        </p:txBody>
      </p:sp>
      <p:sp>
        <p:nvSpPr>
          <p:cNvPr id="4" name="Espace réservé du numéro de diapositive 3"/>
          <p:cNvSpPr>
            <a:spLocks noGrp="1"/>
          </p:cNvSpPr>
          <p:nvPr>
            <p:ph type="sldNum" sz="quarter" idx="5"/>
          </p:nvPr>
        </p:nvSpPr>
        <p:spPr/>
        <p:txBody>
          <a:bodyPr/>
          <a:lstStyle/>
          <a:p>
            <a:fld id="{6D684F5C-3556-524B-89A2-6DCDE74A84A3}" type="slidenum">
              <a:rPr lang="fr-FR" smtClean="0"/>
              <a:t>35</a:t>
            </a:fld>
            <a:endParaRPr lang="fr-FR"/>
          </a:p>
        </p:txBody>
      </p:sp>
    </p:spTree>
    <p:extLst>
      <p:ext uri="{BB962C8B-B14F-4D97-AF65-F5344CB8AC3E}">
        <p14:creationId xmlns:p14="http://schemas.microsoft.com/office/powerpoint/2010/main" val="29295605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CA" sz="1200" kern="1200" dirty="0" err="1">
                <a:solidFill>
                  <a:schemeClr val="tx1"/>
                </a:solidFill>
                <a:effectLst/>
                <a:latin typeface="Arial" charset="0"/>
                <a:ea typeface="ＭＳ Ｐゴシック" charset="0"/>
                <a:cs typeface="ＭＳ Ｐゴシック" charset="0"/>
              </a:rPr>
              <a:t>Given</a:t>
            </a:r>
            <a:r>
              <a:rPr lang="fr-CA" sz="1200" kern="1200" dirty="0">
                <a:solidFill>
                  <a:schemeClr val="tx1"/>
                </a:solidFill>
                <a:effectLst/>
                <a:latin typeface="Arial" charset="0"/>
                <a:ea typeface="ＭＳ Ｐゴシック" charset="0"/>
                <a:cs typeface="ＭＳ Ｐゴシック" charset="0"/>
              </a:rPr>
              <a:t> the </a:t>
            </a:r>
            <a:r>
              <a:rPr lang="fr-CA" sz="1200" kern="1200" dirty="0" err="1">
                <a:solidFill>
                  <a:schemeClr val="tx1"/>
                </a:solidFill>
                <a:effectLst/>
                <a:latin typeface="Arial" charset="0"/>
                <a:ea typeface="ＭＳ Ｐゴシック" charset="0"/>
                <a:cs typeface="ＭＳ Ｐゴシック" charset="0"/>
              </a:rPr>
              <a:t>fluidity</a:t>
            </a:r>
            <a:r>
              <a:rPr lang="fr-CA" sz="1200" kern="1200" dirty="0">
                <a:solidFill>
                  <a:schemeClr val="tx1"/>
                </a:solidFill>
                <a:effectLst/>
                <a:latin typeface="Arial" charset="0"/>
                <a:ea typeface="ＭＳ Ｐゴシック" charset="0"/>
                <a:cs typeface="ＭＳ Ｐゴシック" charset="0"/>
              </a:rPr>
              <a:t> in supervision, </a:t>
            </a:r>
            <a:r>
              <a:rPr lang="fr-CA" sz="1200" kern="1200" dirty="0" err="1">
                <a:solidFill>
                  <a:schemeClr val="tx1"/>
                </a:solidFill>
                <a:effectLst/>
                <a:latin typeface="Arial" charset="0"/>
                <a:ea typeface="ＭＳ Ｐゴシック" charset="0"/>
                <a:cs typeface="ＭＳ Ｐゴシック" charset="0"/>
              </a:rPr>
              <a:t>documenting</a:t>
            </a:r>
            <a:r>
              <a:rPr lang="fr-CA" sz="1200" kern="1200" dirty="0">
                <a:solidFill>
                  <a:schemeClr val="tx1"/>
                </a:solidFill>
                <a:effectLst/>
                <a:latin typeface="Arial" charset="0"/>
                <a:ea typeface="ＭＳ Ｐゴシック" charset="0"/>
                <a:cs typeface="ＭＳ Ｐゴシック" charset="0"/>
              </a:rPr>
              <a:t> changes in </a:t>
            </a:r>
            <a:r>
              <a:rPr lang="fr-CA" sz="1200" kern="1200" dirty="0" err="1">
                <a:solidFill>
                  <a:schemeClr val="tx1"/>
                </a:solidFill>
                <a:effectLst/>
                <a:latin typeface="Arial" charset="0"/>
                <a:ea typeface="ＭＳ Ｐゴシック" charset="0"/>
                <a:cs typeface="ＭＳ Ｐゴシック" charset="0"/>
              </a:rPr>
              <a:t>oversight</a:t>
            </a:r>
            <a:r>
              <a:rPr lang="fr-CA" sz="1200" kern="1200" dirty="0">
                <a:solidFill>
                  <a:schemeClr val="tx1"/>
                </a:solidFill>
                <a:effectLst/>
                <a:latin typeface="Arial" charset="0"/>
                <a:ea typeface="ＭＳ Ｐゴシック" charset="0"/>
                <a:cs typeface="ＭＳ Ｐゴシック" charset="0"/>
              </a:rPr>
              <a:t> </a:t>
            </a:r>
            <a:r>
              <a:rPr lang="fr-CA" sz="1200" kern="1200" dirty="0" err="1">
                <a:solidFill>
                  <a:schemeClr val="tx1"/>
                </a:solidFill>
                <a:effectLst/>
                <a:latin typeface="Arial" charset="0"/>
                <a:ea typeface="ＭＳ Ｐゴシック" charset="0"/>
                <a:cs typeface="ＭＳ Ｐゴシック" charset="0"/>
              </a:rPr>
              <a:t>strategies</a:t>
            </a:r>
            <a:r>
              <a:rPr lang="fr-CA" sz="1200" kern="1200" dirty="0">
                <a:solidFill>
                  <a:schemeClr val="tx1"/>
                </a:solidFill>
                <a:effectLst/>
                <a:latin typeface="Arial" charset="0"/>
                <a:ea typeface="ＭＳ Ｐゴシック" charset="0"/>
                <a:cs typeface="ＭＳ Ｐゴシック" charset="0"/>
              </a:rPr>
              <a:t>, </a:t>
            </a:r>
            <a:r>
              <a:rPr lang="fr-CA" sz="1200" kern="1200" dirty="0" err="1">
                <a:solidFill>
                  <a:schemeClr val="tx1"/>
                </a:solidFill>
                <a:effectLst/>
                <a:latin typeface="Arial" charset="0"/>
                <a:ea typeface="ＭＳ Ｐゴシック" charset="0"/>
                <a:cs typeface="ＭＳ Ｐゴシック" charset="0"/>
              </a:rPr>
              <a:t>rather</a:t>
            </a:r>
            <a:r>
              <a:rPr lang="fr-CA" sz="1200" kern="1200" dirty="0">
                <a:solidFill>
                  <a:schemeClr val="tx1"/>
                </a:solidFill>
                <a:effectLst/>
                <a:latin typeface="Arial" charset="0"/>
                <a:ea typeface="ＭＳ Ｐゴシック" charset="0"/>
                <a:cs typeface="ＭＳ Ｐゴシック" charset="0"/>
              </a:rPr>
              <a:t> </a:t>
            </a:r>
            <a:r>
              <a:rPr lang="fr-CA" sz="1200" kern="1200" dirty="0" err="1">
                <a:solidFill>
                  <a:schemeClr val="tx1"/>
                </a:solidFill>
                <a:effectLst/>
                <a:latin typeface="Arial" charset="0"/>
                <a:ea typeface="ＭＳ Ｐゴシック" charset="0"/>
                <a:cs typeface="ＭＳ Ｐゴシック" charset="0"/>
              </a:rPr>
              <a:t>than</a:t>
            </a:r>
            <a:r>
              <a:rPr lang="fr-CA" sz="1200" kern="1200" dirty="0">
                <a:solidFill>
                  <a:schemeClr val="tx1"/>
                </a:solidFill>
                <a:effectLst/>
                <a:latin typeface="Arial" charset="0"/>
                <a:ea typeface="ＭＳ Ｐゴシック" charset="0"/>
                <a:cs typeface="ＭＳ Ｐゴシック" charset="0"/>
              </a:rPr>
              <a:t> </a:t>
            </a:r>
            <a:r>
              <a:rPr lang="fr-CA" sz="1200" kern="1200" dirty="0" err="1">
                <a:solidFill>
                  <a:schemeClr val="tx1"/>
                </a:solidFill>
                <a:effectLst/>
                <a:latin typeface="Arial" charset="0"/>
                <a:ea typeface="ＭＳ Ｐゴシック" charset="0"/>
                <a:cs typeface="ＭＳ Ｐゴシック" charset="0"/>
              </a:rPr>
              <a:t>absolute</a:t>
            </a:r>
            <a:r>
              <a:rPr lang="fr-CA" sz="1200" kern="1200" dirty="0">
                <a:solidFill>
                  <a:schemeClr val="tx1"/>
                </a:solidFill>
                <a:effectLst/>
                <a:latin typeface="Arial" charset="0"/>
                <a:ea typeface="ＭＳ Ｐゴシック" charset="0"/>
                <a:cs typeface="ＭＳ Ｐゴシック" charset="0"/>
              </a:rPr>
              <a:t> </a:t>
            </a:r>
            <a:r>
              <a:rPr lang="fr-CA" sz="1200" kern="1200" dirty="0" err="1">
                <a:solidFill>
                  <a:schemeClr val="tx1"/>
                </a:solidFill>
                <a:effectLst/>
                <a:latin typeface="Arial" charset="0"/>
                <a:ea typeface="ＭＳ Ｐゴシック" charset="0"/>
                <a:cs typeface="ＭＳ Ｐゴシック" charset="0"/>
              </a:rPr>
              <a:t>levels</a:t>
            </a:r>
            <a:r>
              <a:rPr lang="fr-CA" sz="1200" kern="1200" dirty="0">
                <a:solidFill>
                  <a:schemeClr val="tx1"/>
                </a:solidFill>
                <a:effectLst/>
                <a:latin typeface="Arial" charset="0"/>
                <a:ea typeface="ＭＳ Ｐゴシック" charset="0"/>
                <a:cs typeface="ＭＳ Ｐゴシック" charset="0"/>
              </a:rPr>
              <a:t> of </a:t>
            </a:r>
            <a:r>
              <a:rPr lang="fr-CA" sz="1200" kern="1200" dirty="0" err="1">
                <a:solidFill>
                  <a:schemeClr val="tx1"/>
                </a:solidFill>
                <a:effectLst/>
                <a:latin typeface="Arial" charset="0"/>
                <a:ea typeface="ＭＳ Ｐゴシック" charset="0"/>
                <a:cs typeface="ＭＳ Ｐゴシック" charset="0"/>
              </a:rPr>
              <a:t>entrustment</a:t>
            </a:r>
            <a:r>
              <a:rPr lang="fr-CA" sz="1200" kern="1200" dirty="0">
                <a:solidFill>
                  <a:schemeClr val="tx1"/>
                </a:solidFill>
                <a:effectLst/>
                <a:latin typeface="Arial" charset="0"/>
                <a:ea typeface="ＭＳ Ｐゴシック" charset="0"/>
                <a:cs typeface="ＭＳ Ｐゴシック" charset="0"/>
              </a:rPr>
              <a:t>, </a:t>
            </a:r>
            <a:r>
              <a:rPr lang="fr-CA" sz="1200" kern="1200" dirty="0" err="1">
                <a:solidFill>
                  <a:schemeClr val="tx1"/>
                </a:solidFill>
                <a:effectLst/>
                <a:latin typeface="Arial" charset="0"/>
                <a:ea typeface="ＭＳ Ｐゴシック" charset="0"/>
                <a:cs typeface="ＭＳ Ｐゴシック" charset="0"/>
              </a:rPr>
              <a:t>may</a:t>
            </a:r>
            <a:r>
              <a:rPr lang="fr-CA" sz="1200" kern="1200" dirty="0">
                <a:solidFill>
                  <a:schemeClr val="tx1"/>
                </a:solidFill>
                <a:effectLst/>
                <a:latin typeface="Arial" charset="0"/>
                <a:ea typeface="ＭＳ Ｐゴシック" charset="0"/>
                <a:cs typeface="ＭＳ Ｐゴシック" charset="0"/>
              </a:rPr>
              <a:t> </a:t>
            </a:r>
            <a:r>
              <a:rPr lang="fr-CA" sz="1200" kern="1200" dirty="0" err="1">
                <a:solidFill>
                  <a:schemeClr val="tx1"/>
                </a:solidFill>
                <a:effectLst/>
                <a:latin typeface="Arial" charset="0"/>
                <a:ea typeface="ＭＳ Ｐゴシック" charset="0"/>
                <a:cs typeface="ＭＳ Ｐゴシック" charset="0"/>
              </a:rPr>
              <a:t>be</a:t>
            </a:r>
            <a:r>
              <a:rPr lang="fr-CA" sz="1200" kern="1200" dirty="0">
                <a:solidFill>
                  <a:schemeClr val="tx1"/>
                </a:solidFill>
                <a:effectLst/>
                <a:latin typeface="Arial" charset="0"/>
                <a:ea typeface="ＭＳ Ｐゴシック" charset="0"/>
                <a:cs typeface="ＭＳ Ｐゴシック" charset="0"/>
              </a:rPr>
              <a:t> more informative for </a:t>
            </a:r>
            <a:r>
              <a:rPr lang="fr-CA" sz="1200" kern="1200" dirty="0" err="1">
                <a:solidFill>
                  <a:schemeClr val="tx1"/>
                </a:solidFill>
                <a:effectLst/>
                <a:latin typeface="Arial" charset="0"/>
                <a:ea typeface="ＭＳ Ｐゴシック" charset="0"/>
                <a:cs typeface="ＭＳ Ｐゴシック" charset="0"/>
              </a:rPr>
              <a:t>assessment</a:t>
            </a:r>
            <a:r>
              <a:rPr lang="fr-CA" sz="1200" kern="1200" dirty="0">
                <a:solidFill>
                  <a:schemeClr val="tx1"/>
                </a:solidFill>
                <a:effectLst/>
                <a:latin typeface="Arial" charset="0"/>
                <a:ea typeface="ＭＳ Ｐゴシック" charset="0"/>
                <a:cs typeface="ＭＳ Ｐゴシック" charset="0"/>
              </a:rPr>
              <a:t> </a:t>
            </a:r>
            <a:r>
              <a:rPr lang="fr-CA" sz="1200" kern="1200" dirty="0" err="1">
                <a:solidFill>
                  <a:schemeClr val="tx1"/>
                </a:solidFill>
                <a:effectLst/>
                <a:latin typeface="Arial" charset="0"/>
                <a:ea typeface="ＭＳ Ｐゴシック" charset="0"/>
                <a:cs typeface="ＭＳ Ｐゴシック" charset="0"/>
              </a:rPr>
              <a:t>purposes</a:t>
            </a:r>
            <a:r>
              <a:rPr lang="fr-CA" sz="1200" kern="1200" dirty="0">
                <a:solidFill>
                  <a:schemeClr val="tx1"/>
                </a:solidFill>
                <a:effectLst/>
                <a:latin typeface="Arial" charset="0"/>
                <a:ea typeface="ＭＳ Ｐゴシック" charset="0"/>
                <a:cs typeface="ＭＳ Ｐゴシック"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CA" sz="1200" kern="1200" dirty="0">
              <a:solidFill>
                <a:schemeClr val="tx1"/>
              </a:solidFill>
              <a:effectLst/>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CA" dirty="0"/>
              <a:t>« </a:t>
            </a:r>
            <a:r>
              <a:rPr lang="fr-CA" dirty="0" err="1"/>
              <a:t>Both</a:t>
            </a:r>
            <a:r>
              <a:rPr lang="fr-CA" dirty="0"/>
              <a:t> hands-on and hands-off styles </a:t>
            </a:r>
            <a:r>
              <a:rPr lang="fr-CA" dirty="0" err="1"/>
              <a:t>included</a:t>
            </a:r>
            <a:r>
              <a:rPr lang="fr-CA" dirty="0"/>
              <a:t> direct observation and </a:t>
            </a:r>
            <a:r>
              <a:rPr lang="fr-CA" dirty="0" err="1"/>
              <a:t>behind</a:t>
            </a:r>
            <a:r>
              <a:rPr lang="fr-CA" dirty="0"/>
              <a:t>-the-</a:t>
            </a:r>
            <a:r>
              <a:rPr lang="fr-CA" dirty="0" err="1"/>
              <a:t>scenes</a:t>
            </a:r>
            <a:r>
              <a:rPr lang="fr-CA" dirty="0"/>
              <a:t> </a:t>
            </a:r>
            <a:r>
              <a:rPr lang="fr-CA" dirty="0" err="1"/>
              <a:t>supervisory</a:t>
            </a:r>
            <a:r>
              <a:rPr lang="fr-CA" dirty="0"/>
              <a:t> </a:t>
            </a:r>
            <a:r>
              <a:rPr lang="fr-CA" dirty="0" err="1"/>
              <a:t>activities</a:t>
            </a:r>
            <a:r>
              <a:rPr lang="fr-CA" dirty="0"/>
              <a:t> to monitor for </a:t>
            </a:r>
            <a:r>
              <a:rPr lang="fr-CA" dirty="0" err="1"/>
              <a:t>discrepancies</a:t>
            </a:r>
            <a:r>
              <a:rPr lang="fr-CA" dirty="0"/>
              <a:t> </a:t>
            </a:r>
            <a:r>
              <a:rPr lang="fr-CA" dirty="0" err="1"/>
              <a:t>that</a:t>
            </a:r>
            <a:r>
              <a:rPr lang="fr-CA" dirty="0"/>
              <a:t> </a:t>
            </a:r>
            <a:r>
              <a:rPr lang="fr-CA" dirty="0" err="1"/>
              <a:t>couldtrigger</a:t>
            </a:r>
            <a:r>
              <a:rPr lang="fr-CA" dirty="0"/>
              <a:t> responsive </a:t>
            </a:r>
            <a:r>
              <a:rPr lang="fr-CA" dirty="0" err="1"/>
              <a:t>oversight</a:t>
            </a:r>
            <a:r>
              <a:rPr lang="fr-CA" dirty="0"/>
              <a:t>. </a:t>
            </a:r>
            <a:r>
              <a:rPr lang="fr-CA" dirty="0" err="1"/>
              <a:t>Discrepancies</a:t>
            </a:r>
            <a:r>
              <a:rPr lang="fr-CA" dirty="0"/>
              <a:t> </a:t>
            </a:r>
            <a:r>
              <a:rPr lang="fr-CA" dirty="0" err="1"/>
              <a:t>included</a:t>
            </a:r>
            <a:r>
              <a:rPr lang="fr-CA" dirty="0"/>
              <a:t>: </a:t>
            </a:r>
            <a:r>
              <a:rPr lang="fr-CA" dirty="0" err="1"/>
              <a:t>omitted</a:t>
            </a:r>
            <a:r>
              <a:rPr lang="fr-CA" dirty="0"/>
              <a:t>, incorrect, vague or </a:t>
            </a:r>
            <a:r>
              <a:rPr lang="fr-CA" dirty="0" err="1"/>
              <a:t>incongruent</a:t>
            </a:r>
            <a:r>
              <a:rPr lang="fr-CA" dirty="0"/>
              <a:t> </a:t>
            </a:r>
            <a:r>
              <a:rPr lang="fr-CA" dirty="0" err="1"/>
              <a:t>findings</a:t>
            </a:r>
            <a:r>
              <a:rPr lang="fr-CA" dirty="0"/>
              <a:t>; a </a:t>
            </a:r>
            <a:r>
              <a:rPr lang="fr-CA" dirty="0" err="1"/>
              <a:t>summary</a:t>
            </a:r>
            <a:r>
              <a:rPr lang="fr-CA" dirty="0"/>
              <a:t> of the patient </a:t>
            </a:r>
            <a:r>
              <a:rPr lang="fr-CA" dirty="0" err="1"/>
              <a:t>that</a:t>
            </a:r>
            <a:r>
              <a:rPr lang="fr-CA" dirty="0"/>
              <a:t> </a:t>
            </a:r>
            <a:r>
              <a:rPr lang="fr-CA" dirty="0" err="1"/>
              <a:t>did</a:t>
            </a:r>
            <a:r>
              <a:rPr lang="fr-CA" dirty="0"/>
              <a:t> not </a:t>
            </a:r>
            <a:r>
              <a:rPr lang="fr-CA" dirty="0" err="1"/>
              <a:t>make</a:t>
            </a:r>
            <a:r>
              <a:rPr lang="fr-CA" dirty="0"/>
              <a:t> </a:t>
            </a:r>
            <a:r>
              <a:rPr lang="fr-CA" dirty="0" err="1"/>
              <a:t>sense</a:t>
            </a:r>
            <a:r>
              <a:rPr lang="fr-CA" dirty="0"/>
              <a:t>; </a:t>
            </a:r>
            <a:r>
              <a:rPr lang="fr-CA" dirty="0" err="1"/>
              <a:t>uncompleted</a:t>
            </a:r>
            <a:r>
              <a:rPr lang="fr-CA" dirty="0"/>
              <a:t> </a:t>
            </a:r>
            <a:r>
              <a:rPr lang="fr-CA" dirty="0" err="1"/>
              <a:t>tasks</a:t>
            </a:r>
            <a:r>
              <a:rPr lang="fr-CA" dirty="0"/>
              <a:t> or </a:t>
            </a:r>
            <a:r>
              <a:rPr lang="fr-CA" dirty="0" err="1"/>
              <a:t>tasks</a:t>
            </a:r>
            <a:r>
              <a:rPr lang="fr-CA" dirty="0"/>
              <a:t> </a:t>
            </a:r>
            <a:r>
              <a:rPr lang="fr-CA" dirty="0" err="1"/>
              <a:t>completed</a:t>
            </a:r>
            <a:r>
              <a:rPr lang="fr-CA" dirty="0"/>
              <a:t> </a:t>
            </a:r>
            <a:r>
              <a:rPr lang="fr-CA" dirty="0" err="1"/>
              <a:t>differently</a:t>
            </a:r>
            <a:r>
              <a:rPr lang="fr-CA" dirty="0"/>
              <a:t> </a:t>
            </a:r>
            <a:r>
              <a:rPr lang="fr-CA" dirty="0" err="1"/>
              <a:t>than</a:t>
            </a:r>
            <a:r>
              <a:rPr lang="fr-CA" dirty="0"/>
              <a:t> </a:t>
            </a:r>
            <a:r>
              <a:rPr lang="fr-CA" dirty="0" err="1"/>
              <a:t>agreed</a:t>
            </a:r>
            <a:r>
              <a:rPr lang="fr-CA" dirty="0"/>
              <a:t> </a:t>
            </a:r>
            <a:r>
              <a:rPr lang="fr-CA" dirty="0" err="1"/>
              <a:t>upon</a:t>
            </a:r>
            <a:r>
              <a:rPr lang="fr-CA" dirty="0"/>
              <a:t>, and plans </a:t>
            </a:r>
            <a:r>
              <a:rPr lang="fr-CA" dirty="0" err="1"/>
              <a:t>that</a:t>
            </a:r>
            <a:r>
              <a:rPr lang="fr-CA" dirty="0"/>
              <a:t> </a:t>
            </a:r>
            <a:r>
              <a:rPr lang="fr-CA" dirty="0" err="1"/>
              <a:t>would</a:t>
            </a:r>
            <a:r>
              <a:rPr lang="fr-CA" dirty="0"/>
              <a:t> </a:t>
            </a:r>
            <a:r>
              <a:rPr lang="fr-CA" dirty="0" err="1"/>
              <a:t>unnecessarily</a:t>
            </a:r>
            <a:r>
              <a:rPr lang="fr-CA" dirty="0"/>
              <a:t> </a:t>
            </a:r>
            <a:r>
              <a:rPr lang="fr-CA" dirty="0" err="1"/>
              <a:t>increase</a:t>
            </a:r>
            <a:r>
              <a:rPr lang="fr-CA" dirty="0"/>
              <a:t> the </a:t>
            </a:r>
            <a:r>
              <a:rPr lang="fr-CA" dirty="0" err="1"/>
              <a:t>patient’s</a:t>
            </a:r>
            <a:r>
              <a:rPr lang="fr-CA" dirty="0"/>
              <a:t> </a:t>
            </a:r>
            <a:r>
              <a:rPr lang="fr-CA" dirty="0" err="1"/>
              <a:t>length</a:t>
            </a:r>
            <a:r>
              <a:rPr lang="fr-CA" dirty="0"/>
              <a:t> of </a:t>
            </a:r>
            <a:r>
              <a:rPr lang="fr-CA" dirty="0" err="1"/>
              <a:t>stay</a:t>
            </a:r>
            <a:r>
              <a:rPr lang="fr-CA" dirty="0"/>
              <a:t> or use of </a:t>
            </a:r>
            <a:r>
              <a:rPr lang="fr-CA" dirty="0" err="1"/>
              <a:t>resources</a:t>
            </a:r>
            <a:r>
              <a:rPr lang="fr-CA" dirty="0"/>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CA" sz="1200" kern="1200" dirty="0">
              <a:solidFill>
                <a:schemeClr val="tx1"/>
              </a:solidFill>
              <a:effectLst/>
              <a:latin typeface="Arial" charset="0"/>
              <a:ea typeface="ＭＳ Ｐゴシック" charset="0"/>
              <a:cs typeface="ＭＳ Ｐゴシック" charset="0"/>
            </a:endParaRPr>
          </a:p>
          <a:p>
            <a:endParaRPr lang="fr-FR" dirty="0"/>
          </a:p>
        </p:txBody>
      </p:sp>
      <p:sp>
        <p:nvSpPr>
          <p:cNvPr id="4" name="Espace réservé du numéro de diapositive 3"/>
          <p:cNvSpPr>
            <a:spLocks noGrp="1"/>
          </p:cNvSpPr>
          <p:nvPr>
            <p:ph type="sldNum" sz="quarter" idx="5"/>
          </p:nvPr>
        </p:nvSpPr>
        <p:spPr/>
        <p:txBody>
          <a:bodyPr/>
          <a:lstStyle/>
          <a:p>
            <a:pPr>
              <a:defRPr/>
            </a:pPr>
            <a:fld id="{4B757508-D835-45DA-9793-5E8AE991476D}" type="slidenum">
              <a:rPr lang="fr-FR" altLang="fr-FR" smtClean="0"/>
              <a:pPr>
                <a:defRPr/>
              </a:pPr>
              <a:t>36</a:t>
            </a:fld>
            <a:endParaRPr lang="fr-FR" altLang="fr-FR"/>
          </a:p>
        </p:txBody>
      </p:sp>
    </p:spTree>
    <p:extLst>
      <p:ext uri="{BB962C8B-B14F-4D97-AF65-F5344CB8AC3E}">
        <p14:creationId xmlns:p14="http://schemas.microsoft.com/office/powerpoint/2010/main" val="3843609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Si vous </a:t>
            </a:r>
            <a:r>
              <a:rPr lang="fr-FR" dirty="0" err="1"/>
              <a:t>reviser</a:t>
            </a:r>
            <a:r>
              <a:rPr lang="fr-FR" dirty="0"/>
              <a:t> tout le temps de la même </a:t>
            </a:r>
            <a:r>
              <a:rPr lang="fr-FR" dirty="0" err="1"/>
              <a:t>facon</a:t>
            </a:r>
            <a:r>
              <a:rPr lang="fr-FR" dirty="0"/>
              <a:t> ce cour est pour vous!</a:t>
            </a:r>
          </a:p>
        </p:txBody>
      </p:sp>
      <p:sp>
        <p:nvSpPr>
          <p:cNvPr id="4" name="Espace réservé du numéro de diapositive 3"/>
          <p:cNvSpPr>
            <a:spLocks noGrp="1"/>
          </p:cNvSpPr>
          <p:nvPr>
            <p:ph type="sldNum" sz="quarter" idx="5"/>
          </p:nvPr>
        </p:nvSpPr>
        <p:spPr/>
        <p:txBody>
          <a:bodyPr/>
          <a:lstStyle/>
          <a:p>
            <a:pPr>
              <a:defRPr/>
            </a:pPr>
            <a:fld id="{32BA4F3A-7F2A-F149-B466-AAABF38C2E0E}" type="slidenum">
              <a:rPr lang="fr-FR" altLang="x-none" smtClean="0"/>
              <a:pPr>
                <a:defRPr/>
              </a:pPr>
              <a:t>37</a:t>
            </a:fld>
            <a:endParaRPr lang="fr-FR" altLang="x-none"/>
          </a:p>
        </p:txBody>
      </p:sp>
    </p:spTree>
    <p:extLst>
      <p:ext uri="{BB962C8B-B14F-4D97-AF65-F5344CB8AC3E}">
        <p14:creationId xmlns:p14="http://schemas.microsoft.com/office/powerpoint/2010/main" val="4521140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32BA4F3A-7F2A-F149-B466-AAABF38C2E0E}" type="slidenum">
              <a:rPr lang="fr-FR" altLang="x-none" smtClean="0"/>
              <a:pPr>
                <a:defRPr/>
              </a:pPr>
              <a:t>38</a:t>
            </a:fld>
            <a:endParaRPr lang="fr-FR" altLang="x-none"/>
          </a:p>
        </p:txBody>
      </p:sp>
    </p:spTree>
    <p:extLst>
      <p:ext uri="{BB962C8B-B14F-4D97-AF65-F5344CB8AC3E}">
        <p14:creationId xmlns:p14="http://schemas.microsoft.com/office/powerpoint/2010/main" val="37733879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Donc varier les expositions de l’étudiants débutant peut aider à réellement écouter le bon cas!</a:t>
            </a:r>
          </a:p>
        </p:txBody>
      </p:sp>
      <p:sp>
        <p:nvSpPr>
          <p:cNvPr id="4" name="Espace réservé du numéro de diapositive 3"/>
          <p:cNvSpPr>
            <a:spLocks noGrp="1"/>
          </p:cNvSpPr>
          <p:nvPr>
            <p:ph type="sldNum" sz="quarter" idx="5"/>
          </p:nvPr>
        </p:nvSpPr>
        <p:spPr/>
        <p:txBody>
          <a:bodyPr/>
          <a:lstStyle/>
          <a:p>
            <a:pPr>
              <a:defRPr/>
            </a:pPr>
            <a:fld id="{4B757508-D835-45DA-9793-5E8AE991476D}" type="slidenum">
              <a:rPr lang="fr-FR" altLang="fr-FR" smtClean="0"/>
              <a:pPr>
                <a:defRPr/>
              </a:pPr>
              <a:t>39</a:t>
            </a:fld>
            <a:endParaRPr lang="fr-FR" altLang="fr-FR"/>
          </a:p>
        </p:txBody>
      </p:sp>
    </p:spTree>
    <p:extLst>
      <p:ext uri="{BB962C8B-B14F-4D97-AF65-F5344CB8AC3E}">
        <p14:creationId xmlns:p14="http://schemas.microsoft.com/office/powerpoint/2010/main" val="32662951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4B757508-D835-45DA-9793-5E8AE991476D}" type="slidenum">
              <a:rPr lang="fr-FR" altLang="fr-FR" smtClean="0"/>
              <a:pPr>
                <a:defRPr/>
              </a:pPr>
              <a:t>40</a:t>
            </a:fld>
            <a:endParaRPr lang="fr-FR" altLang="fr-FR"/>
          </a:p>
        </p:txBody>
      </p:sp>
    </p:spTree>
    <p:extLst>
      <p:ext uri="{BB962C8B-B14F-4D97-AF65-F5344CB8AC3E}">
        <p14:creationId xmlns:p14="http://schemas.microsoft.com/office/powerpoint/2010/main" val="809695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4B757508-D835-45DA-9793-5E8AE991476D}" type="slidenum">
              <a:rPr lang="fr-FR" altLang="fr-FR" smtClean="0"/>
              <a:pPr>
                <a:defRPr/>
              </a:pPr>
              <a:t>41</a:t>
            </a:fld>
            <a:endParaRPr lang="fr-FR" altLang="fr-FR"/>
          </a:p>
        </p:txBody>
      </p:sp>
    </p:spTree>
    <p:extLst>
      <p:ext uri="{BB962C8B-B14F-4D97-AF65-F5344CB8AC3E}">
        <p14:creationId xmlns:p14="http://schemas.microsoft.com/office/powerpoint/2010/main" val="6658589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4B757508-D835-45DA-9793-5E8AE991476D}" type="slidenum">
              <a:rPr lang="fr-FR" altLang="fr-FR" smtClean="0"/>
              <a:pPr>
                <a:defRPr/>
              </a:pPr>
              <a:t>42</a:t>
            </a:fld>
            <a:endParaRPr lang="fr-FR" altLang="fr-FR"/>
          </a:p>
        </p:txBody>
      </p:sp>
    </p:spTree>
    <p:extLst>
      <p:ext uri="{BB962C8B-B14F-4D97-AF65-F5344CB8AC3E}">
        <p14:creationId xmlns:p14="http://schemas.microsoft.com/office/powerpoint/2010/main" val="39889819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32BA4F3A-7F2A-F149-B466-AAABF38C2E0E}" type="slidenum">
              <a:rPr lang="fr-FR" altLang="x-none" smtClean="0"/>
              <a:pPr>
                <a:defRPr/>
              </a:pPr>
              <a:t>43</a:t>
            </a:fld>
            <a:endParaRPr lang="fr-FR" altLang="x-none"/>
          </a:p>
        </p:txBody>
      </p:sp>
    </p:spTree>
    <p:extLst>
      <p:ext uri="{BB962C8B-B14F-4D97-AF65-F5344CB8AC3E}">
        <p14:creationId xmlns:p14="http://schemas.microsoft.com/office/powerpoint/2010/main" val="17337141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4B757508-D835-45DA-9793-5E8AE991476D}" type="slidenum">
              <a:rPr lang="fr-FR" altLang="fr-FR" smtClean="0"/>
              <a:pPr>
                <a:defRPr/>
              </a:pPr>
              <a:t>45</a:t>
            </a:fld>
            <a:endParaRPr lang="fr-FR" altLang="fr-FR"/>
          </a:p>
        </p:txBody>
      </p:sp>
    </p:spTree>
    <p:extLst>
      <p:ext uri="{BB962C8B-B14F-4D97-AF65-F5344CB8AC3E}">
        <p14:creationId xmlns:p14="http://schemas.microsoft.com/office/powerpoint/2010/main" val="4150819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err="1"/>
              <a:t>They</a:t>
            </a:r>
            <a:r>
              <a:rPr lang="fr-CA" dirty="0"/>
              <a:t> </a:t>
            </a:r>
            <a:r>
              <a:rPr lang="fr-CA" dirty="0" err="1"/>
              <a:t>saw</a:t>
            </a:r>
            <a:r>
              <a:rPr lang="fr-CA" dirty="0"/>
              <a:t> </a:t>
            </a:r>
            <a:r>
              <a:rPr lang="fr-CA" dirty="0" err="1"/>
              <a:t>their</a:t>
            </a:r>
            <a:r>
              <a:rPr lang="fr-CA" dirty="0"/>
              <a:t> </a:t>
            </a:r>
            <a:r>
              <a:rPr lang="fr-CA" dirty="0" err="1"/>
              <a:t>role</a:t>
            </a:r>
            <a:r>
              <a:rPr lang="fr-CA" dirty="0"/>
              <a:t> as </a:t>
            </a:r>
            <a:r>
              <a:rPr lang="fr-CA" dirty="0" err="1"/>
              <a:t>needing</a:t>
            </a:r>
            <a:r>
              <a:rPr lang="fr-CA" dirty="0"/>
              <a:t> to “figure out how to </a:t>
            </a:r>
            <a:r>
              <a:rPr lang="fr-CA" dirty="0" err="1"/>
              <a:t>give</a:t>
            </a:r>
            <a:r>
              <a:rPr lang="fr-CA" dirty="0"/>
              <a:t> </a:t>
            </a:r>
            <a:r>
              <a:rPr lang="fr-CA" dirty="0" err="1"/>
              <a:t>trainees</a:t>
            </a:r>
            <a:r>
              <a:rPr lang="fr-CA" dirty="0"/>
              <a:t> the building blocks </a:t>
            </a:r>
            <a:r>
              <a:rPr lang="fr-CA" dirty="0" err="1"/>
              <a:t>necessary</a:t>
            </a:r>
            <a:r>
              <a:rPr lang="fr-CA" dirty="0"/>
              <a:t> for </a:t>
            </a:r>
            <a:r>
              <a:rPr lang="fr-CA" dirty="0" err="1"/>
              <a:t>them</a:t>
            </a:r>
            <a:r>
              <a:rPr lang="fr-CA" dirty="0"/>
              <a:t> to go out and </a:t>
            </a:r>
            <a:r>
              <a:rPr lang="fr-CA" dirty="0" err="1"/>
              <a:t>perform</a:t>
            </a:r>
            <a:r>
              <a:rPr lang="fr-CA" dirty="0"/>
              <a:t> at a high </a:t>
            </a:r>
            <a:r>
              <a:rPr lang="fr-CA" dirty="0" err="1"/>
              <a:t>level</a:t>
            </a:r>
            <a:r>
              <a:rPr lang="fr-CA" dirty="0"/>
              <a:t>” (P18). </a:t>
            </a:r>
          </a:p>
          <a:p>
            <a:r>
              <a:rPr lang="fr-CA" dirty="0"/>
              <a:t>Participants </a:t>
            </a:r>
            <a:r>
              <a:rPr lang="fr-CA" dirty="0" err="1"/>
              <a:t>also</a:t>
            </a:r>
            <a:r>
              <a:rPr lang="fr-CA" dirty="0"/>
              <a:t> </a:t>
            </a:r>
            <a:r>
              <a:rPr lang="fr-CA" dirty="0" err="1"/>
              <a:t>had</a:t>
            </a:r>
            <a:r>
              <a:rPr lang="fr-CA" dirty="0"/>
              <a:t> a </a:t>
            </a:r>
            <a:r>
              <a:rPr lang="fr-CA" dirty="0" err="1"/>
              <a:t>strong</a:t>
            </a:r>
            <a:r>
              <a:rPr lang="fr-CA" dirty="0"/>
              <a:t> </a:t>
            </a:r>
            <a:r>
              <a:rPr lang="fr-CA" dirty="0" err="1"/>
              <a:t>sense</a:t>
            </a:r>
            <a:r>
              <a:rPr lang="fr-CA" dirty="0"/>
              <a:t> of </a:t>
            </a:r>
            <a:r>
              <a:rPr lang="fr-CA" dirty="0" err="1"/>
              <a:t>duty</a:t>
            </a:r>
            <a:r>
              <a:rPr lang="fr-CA" dirty="0"/>
              <a:t> to </a:t>
            </a:r>
            <a:r>
              <a:rPr lang="fr-CA" dirty="0" err="1"/>
              <a:t>safeguard</a:t>
            </a:r>
            <a:r>
              <a:rPr lang="fr-CA" dirty="0"/>
              <a:t> the </a:t>
            </a:r>
            <a:r>
              <a:rPr lang="fr-CA" dirty="0" err="1"/>
              <a:t>well-being</a:t>
            </a:r>
            <a:r>
              <a:rPr lang="fr-CA" dirty="0"/>
              <a:t> of patients and </a:t>
            </a:r>
            <a:r>
              <a:rPr lang="fr-CA" dirty="0" err="1"/>
              <a:t>their</a:t>
            </a:r>
            <a:r>
              <a:rPr lang="fr-CA" dirty="0"/>
              <a:t> </a:t>
            </a:r>
            <a:r>
              <a:rPr lang="fr-CA" dirty="0" err="1"/>
              <a:t>families</a:t>
            </a:r>
            <a:r>
              <a:rPr lang="fr-CA" dirty="0"/>
              <a:t> and </a:t>
            </a:r>
            <a:r>
              <a:rPr lang="fr-CA" dirty="0" err="1"/>
              <a:t>often</a:t>
            </a:r>
            <a:r>
              <a:rPr lang="fr-CA" dirty="0"/>
              <a:t> </a:t>
            </a:r>
            <a:r>
              <a:rPr lang="fr-CA" dirty="0" err="1"/>
              <a:t>felt</a:t>
            </a:r>
            <a:r>
              <a:rPr lang="fr-CA" dirty="0"/>
              <a:t> </a:t>
            </a:r>
            <a:r>
              <a:rPr lang="fr-CA" dirty="0" err="1"/>
              <a:t>that</a:t>
            </a:r>
            <a:r>
              <a:rPr lang="fr-CA" dirty="0"/>
              <a:t> </a:t>
            </a:r>
            <a:r>
              <a:rPr lang="fr-CA" dirty="0" err="1"/>
              <a:t>teaching</a:t>
            </a:r>
            <a:r>
              <a:rPr lang="fr-CA" dirty="0"/>
              <a:t> or </a:t>
            </a:r>
            <a:r>
              <a:rPr lang="fr-CA" dirty="0" err="1"/>
              <a:t>assessing</a:t>
            </a:r>
            <a:r>
              <a:rPr lang="fr-CA" dirty="0"/>
              <a:t> </a:t>
            </a:r>
            <a:r>
              <a:rPr lang="fr-CA" dirty="0" err="1"/>
              <a:t>during</a:t>
            </a:r>
            <a:r>
              <a:rPr lang="fr-CA" dirty="0"/>
              <a:t> direct supervision “</a:t>
            </a:r>
            <a:r>
              <a:rPr lang="fr-CA" dirty="0" err="1"/>
              <a:t>is</a:t>
            </a:r>
            <a:r>
              <a:rPr lang="fr-CA" dirty="0"/>
              <a:t> </a:t>
            </a:r>
            <a:r>
              <a:rPr lang="fr-CA" dirty="0" err="1"/>
              <a:t>sometimes</a:t>
            </a:r>
            <a:r>
              <a:rPr lang="fr-CA" dirty="0"/>
              <a:t> in </a:t>
            </a:r>
            <a:r>
              <a:rPr lang="fr-CA" dirty="0" err="1"/>
              <a:t>conflict</a:t>
            </a:r>
            <a:r>
              <a:rPr lang="fr-CA" dirty="0"/>
              <a:t> </a:t>
            </a:r>
            <a:r>
              <a:rPr lang="fr-CA" dirty="0" err="1"/>
              <a:t>with</a:t>
            </a:r>
            <a:r>
              <a:rPr lang="fr-CA" dirty="0"/>
              <a:t> the </a:t>
            </a:r>
            <a:r>
              <a:rPr lang="fr-CA" dirty="0" err="1"/>
              <a:t>clinical</a:t>
            </a:r>
            <a:r>
              <a:rPr lang="fr-CA" dirty="0"/>
              <a:t> </a:t>
            </a:r>
            <a:r>
              <a:rPr lang="fr-CA" dirty="0" err="1"/>
              <a:t>work</a:t>
            </a:r>
            <a:r>
              <a:rPr lang="fr-CA" dirty="0"/>
              <a:t>” (P18) </a:t>
            </a:r>
            <a:r>
              <a:rPr lang="fr-CA" dirty="0" err="1"/>
              <a:t>that</a:t>
            </a:r>
            <a:r>
              <a:rPr lang="fr-CA" dirty="0"/>
              <a:t> </a:t>
            </a:r>
            <a:r>
              <a:rPr lang="fr-CA" dirty="0" err="1"/>
              <a:t>they</a:t>
            </a:r>
            <a:r>
              <a:rPr lang="fr-CA" dirty="0"/>
              <a:t> do—a challenge </a:t>
            </a:r>
            <a:r>
              <a:rPr lang="fr-CA" dirty="0" err="1"/>
              <a:t>perhaps</a:t>
            </a:r>
            <a:r>
              <a:rPr lang="fr-CA" dirty="0"/>
              <a:t> unique to the application of coaching to </a:t>
            </a:r>
            <a:r>
              <a:rPr lang="fr-CA" dirty="0" err="1"/>
              <a:t>medical</a:t>
            </a:r>
            <a:r>
              <a:rPr lang="fr-CA" dirty="0"/>
              <a:t> </a:t>
            </a:r>
            <a:r>
              <a:rPr lang="fr-CA" dirty="0" err="1"/>
              <a:t>education</a:t>
            </a:r>
            <a:r>
              <a:rPr lang="fr-CA" dirty="0"/>
              <a:t>. </a:t>
            </a:r>
          </a:p>
          <a:p>
            <a:r>
              <a:rPr lang="fr-CA" dirty="0" err="1"/>
              <a:t>Moving</a:t>
            </a:r>
            <a:r>
              <a:rPr lang="fr-CA" dirty="0"/>
              <a:t> the </a:t>
            </a:r>
            <a:r>
              <a:rPr lang="fr-CA" dirty="0" err="1"/>
              <a:t>department</a:t>
            </a:r>
            <a:r>
              <a:rPr lang="fr-CA" dirty="0"/>
              <a:t> volume, </a:t>
            </a:r>
            <a:r>
              <a:rPr lang="fr-CA" dirty="0" err="1"/>
              <a:t>dealing</a:t>
            </a:r>
            <a:r>
              <a:rPr lang="fr-CA" dirty="0"/>
              <a:t> </a:t>
            </a:r>
            <a:r>
              <a:rPr lang="fr-CA" dirty="0" err="1"/>
              <a:t>with</a:t>
            </a:r>
            <a:r>
              <a:rPr lang="fr-CA" dirty="0"/>
              <a:t> </a:t>
            </a:r>
            <a:r>
              <a:rPr lang="fr-CA" dirty="0" err="1"/>
              <a:t>acuity</a:t>
            </a:r>
            <a:r>
              <a:rPr lang="fr-CA" dirty="0"/>
              <a:t> </a:t>
            </a:r>
            <a:r>
              <a:rPr lang="fr-CA" dirty="0" err="1"/>
              <a:t>that</a:t>
            </a:r>
            <a:r>
              <a:rPr lang="fr-CA" dirty="0"/>
              <a:t> </a:t>
            </a:r>
            <a:r>
              <a:rPr lang="fr-CA" dirty="0" err="1"/>
              <a:t>is</a:t>
            </a:r>
            <a:r>
              <a:rPr lang="fr-CA" dirty="0"/>
              <a:t> </a:t>
            </a:r>
            <a:r>
              <a:rPr lang="fr-CA" dirty="0" err="1"/>
              <a:t>my</a:t>
            </a:r>
            <a:r>
              <a:rPr lang="fr-CA" dirty="0"/>
              <a:t> job. The senior </a:t>
            </a:r>
            <a:r>
              <a:rPr lang="fr-CA" dirty="0" err="1"/>
              <a:t>trainee</a:t>
            </a:r>
            <a:r>
              <a:rPr lang="fr-CA" dirty="0"/>
              <a:t> </a:t>
            </a:r>
            <a:r>
              <a:rPr lang="fr-CA" dirty="0" err="1"/>
              <a:t>is</a:t>
            </a:r>
            <a:r>
              <a:rPr lang="fr-CA" dirty="0"/>
              <a:t> </a:t>
            </a:r>
            <a:r>
              <a:rPr lang="fr-CA" dirty="0" err="1"/>
              <a:t>supposed</a:t>
            </a:r>
            <a:r>
              <a:rPr lang="fr-CA" dirty="0"/>
              <a:t> to focus on </a:t>
            </a:r>
            <a:r>
              <a:rPr lang="fr-CA" dirty="0" err="1"/>
              <a:t>departmental</a:t>
            </a:r>
            <a:r>
              <a:rPr lang="fr-CA" dirty="0"/>
              <a:t> flow and management. And </a:t>
            </a:r>
            <a:r>
              <a:rPr lang="fr-CA" dirty="0" err="1"/>
              <a:t>you</a:t>
            </a:r>
            <a:r>
              <a:rPr lang="fr-CA" dirty="0"/>
              <a:t> are </a:t>
            </a:r>
            <a:r>
              <a:rPr lang="fr-CA" dirty="0" err="1"/>
              <a:t>supposed</a:t>
            </a:r>
            <a:r>
              <a:rPr lang="fr-CA" dirty="0"/>
              <a:t> to </a:t>
            </a:r>
            <a:r>
              <a:rPr lang="fr-CA" dirty="0" err="1"/>
              <a:t>teach</a:t>
            </a:r>
            <a:r>
              <a:rPr lang="fr-CA" dirty="0"/>
              <a:t> </a:t>
            </a:r>
            <a:r>
              <a:rPr lang="fr-CA" dirty="0" err="1"/>
              <a:t>them</a:t>
            </a:r>
            <a:r>
              <a:rPr lang="fr-CA" dirty="0"/>
              <a:t> the </a:t>
            </a:r>
            <a:r>
              <a:rPr lang="fr-CA" dirty="0" err="1"/>
              <a:t>tips</a:t>
            </a:r>
            <a:r>
              <a:rPr lang="fr-CA" dirty="0"/>
              <a:t> and tricks </a:t>
            </a:r>
            <a:r>
              <a:rPr lang="fr-CA" dirty="0" err="1"/>
              <a:t>around</a:t>
            </a:r>
            <a:r>
              <a:rPr lang="fr-CA" dirty="0"/>
              <a:t> </a:t>
            </a:r>
            <a:r>
              <a:rPr lang="fr-CA" dirty="0" err="1"/>
              <a:t>that</a:t>
            </a:r>
            <a:r>
              <a:rPr lang="fr-CA" dirty="0"/>
              <a:t> and how to do </a:t>
            </a:r>
            <a:r>
              <a:rPr lang="fr-CA" dirty="0" err="1"/>
              <a:t>it</a:t>
            </a:r>
            <a:r>
              <a:rPr lang="fr-CA" dirty="0"/>
              <a:t>. But </a:t>
            </a:r>
            <a:r>
              <a:rPr lang="fr-CA" dirty="0" err="1"/>
              <a:t>that</a:t>
            </a:r>
            <a:r>
              <a:rPr lang="fr-CA" dirty="0"/>
              <a:t> </a:t>
            </a:r>
            <a:r>
              <a:rPr lang="fr-CA" dirty="0" err="1"/>
              <a:t>being</a:t>
            </a:r>
            <a:r>
              <a:rPr lang="fr-CA" dirty="0"/>
              <a:t> </a:t>
            </a:r>
            <a:r>
              <a:rPr lang="fr-CA" dirty="0" err="1"/>
              <a:t>said</a:t>
            </a:r>
            <a:r>
              <a:rPr lang="fr-CA" dirty="0"/>
              <a:t>, if the senior </a:t>
            </a:r>
            <a:r>
              <a:rPr lang="fr-CA" dirty="0" err="1"/>
              <a:t>trainee</a:t>
            </a:r>
            <a:r>
              <a:rPr lang="fr-CA" dirty="0"/>
              <a:t> </a:t>
            </a:r>
            <a:r>
              <a:rPr lang="fr-CA" dirty="0" err="1"/>
              <a:t>is</a:t>
            </a:r>
            <a:r>
              <a:rPr lang="fr-CA" dirty="0"/>
              <a:t> </a:t>
            </a:r>
            <a:r>
              <a:rPr lang="fr-CA" dirty="0" err="1"/>
              <a:t>overwhelmed</a:t>
            </a:r>
            <a:r>
              <a:rPr lang="fr-CA" dirty="0"/>
              <a:t> or if I </a:t>
            </a:r>
            <a:r>
              <a:rPr lang="fr-CA" dirty="0" err="1"/>
              <a:t>feel</a:t>
            </a:r>
            <a:r>
              <a:rPr lang="fr-CA" dirty="0"/>
              <a:t> </a:t>
            </a:r>
            <a:r>
              <a:rPr lang="fr-CA" dirty="0" err="1"/>
              <a:t>that</a:t>
            </a:r>
            <a:r>
              <a:rPr lang="fr-CA" dirty="0"/>
              <a:t> </a:t>
            </a:r>
            <a:r>
              <a:rPr lang="fr-CA" dirty="0" err="1"/>
              <a:t>individual</a:t>
            </a:r>
            <a:r>
              <a:rPr lang="fr-CA" dirty="0"/>
              <a:t> patient </a:t>
            </a:r>
            <a:r>
              <a:rPr lang="fr-CA" dirty="0" err="1"/>
              <a:t>careis</a:t>
            </a:r>
            <a:r>
              <a:rPr lang="fr-CA" dirty="0"/>
              <a:t> </a:t>
            </a:r>
            <a:r>
              <a:rPr lang="fr-CA" dirty="0" err="1"/>
              <a:t>being</a:t>
            </a:r>
            <a:r>
              <a:rPr lang="fr-CA" dirty="0"/>
              <a:t> </a:t>
            </a:r>
            <a:r>
              <a:rPr lang="fr-CA" dirty="0" err="1"/>
              <a:t>compromised</a:t>
            </a:r>
            <a:r>
              <a:rPr lang="fr-CA" dirty="0"/>
              <a:t> by volume or </a:t>
            </a:r>
            <a:r>
              <a:rPr lang="fr-CA" dirty="0" err="1"/>
              <a:t>acuity</a:t>
            </a:r>
            <a:r>
              <a:rPr lang="fr-CA" dirty="0"/>
              <a:t>, </a:t>
            </a:r>
            <a:r>
              <a:rPr lang="fr-CA" dirty="0" err="1"/>
              <a:t>then</a:t>
            </a:r>
            <a:r>
              <a:rPr lang="fr-CA" dirty="0"/>
              <a:t> </a:t>
            </a:r>
            <a:r>
              <a:rPr lang="fr-CA" dirty="0" err="1"/>
              <a:t>that</a:t>
            </a:r>
            <a:r>
              <a:rPr lang="fr-CA" dirty="0"/>
              <a:t> </a:t>
            </a:r>
            <a:r>
              <a:rPr lang="fr-CA" dirty="0" err="1"/>
              <a:t>is</a:t>
            </a:r>
            <a:r>
              <a:rPr lang="fr-CA" dirty="0"/>
              <a:t> </a:t>
            </a:r>
            <a:r>
              <a:rPr lang="fr-CA" dirty="0" err="1"/>
              <a:t>where</a:t>
            </a:r>
            <a:r>
              <a:rPr lang="fr-CA" dirty="0"/>
              <a:t> I </a:t>
            </a:r>
            <a:r>
              <a:rPr lang="fr-CA" dirty="0" err="1"/>
              <a:t>am</a:t>
            </a:r>
            <a:r>
              <a:rPr lang="fr-CA" dirty="0"/>
              <a:t> </a:t>
            </a:r>
            <a:r>
              <a:rPr lang="fr-CA" dirty="0" err="1"/>
              <a:t>stepping</a:t>
            </a:r>
            <a:r>
              <a:rPr lang="fr-CA" dirty="0"/>
              <a:t> in. (P03)</a:t>
            </a:r>
          </a:p>
          <a:p>
            <a:r>
              <a:rPr lang="fr-CA" dirty="0"/>
              <a:t>the </a:t>
            </a:r>
            <a:r>
              <a:rPr lang="fr-CA" dirty="0" err="1"/>
              <a:t>effect</a:t>
            </a:r>
            <a:r>
              <a:rPr lang="fr-CA" dirty="0"/>
              <a:t> of patient </a:t>
            </a:r>
            <a:r>
              <a:rPr lang="fr-CA" dirty="0" err="1"/>
              <a:t>acuity</a:t>
            </a:r>
            <a:r>
              <a:rPr lang="fr-CA" dirty="0"/>
              <a:t> and volume, </a:t>
            </a:r>
            <a:r>
              <a:rPr lang="fr-CA" dirty="0" err="1"/>
              <a:t>which</a:t>
            </a:r>
            <a:r>
              <a:rPr lang="fr-CA" dirty="0"/>
              <a:t> </a:t>
            </a:r>
            <a:r>
              <a:rPr lang="fr-CA" dirty="0" err="1"/>
              <a:t>both</a:t>
            </a:r>
            <a:r>
              <a:rPr lang="fr-CA" dirty="0"/>
              <a:t> </a:t>
            </a:r>
            <a:r>
              <a:rPr lang="fr-CA" dirty="0" err="1"/>
              <a:t>facilitated</a:t>
            </a:r>
            <a:r>
              <a:rPr lang="fr-CA" dirty="0"/>
              <a:t> </a:t>
            </a:r>
            <a:r>
              <a:rPr lang="fr-CA" dirty="0" err="1"/>
              <a:t>learning</a:t>
            </a:r>
            <a:r>
              <a:rPr lang="fr-CA" dirty="0"/>
              <a:t> </a:t>
            </a:r>
            <a:r>
              <a:rPr lang="fr-CA" dirty="0" err="1"/>
              <a:t>until</a:t>
            </a:r>
            <a:r>
              <a:rPr lang="fr-CA" dirty="0"/>
              <a:t> a </a:t>
            </a:r>
            <a:r>
              <a:rPr lang="fr-CA" dirty="0" err="1"/>
              <a:t>critical</a:t>
            </a:r>
            <a:r>
              <a:rPr lang="fr-CA" dirty="0"/>
              <a:t> point of </a:t>
            </a:r>
            <a:r>
              <a:rPr lang="fr-CA" dirty="0" err="1"/>
              <a:t>busyness</a:t>
            </a:r>
            <a:r>
              <a:rPr lang="fr-CA" dirty="0"/>
              <a:t> </a:t>
            </a:r>
            <a:r>
              <a:rPr lang="fr-CA" dirty="0" err="1"/>
              <a:t>beyond</a:t>
            </a:r>
            <a:r>
              <a:rPr lang="fr-CA" dirty="0"/>
              <a:t> </a:t>
            </a:r>
            <a:r>
              <a:rPr lang="fr-CA" dirty="0" err="1"/>
              <a:t>which</a:t>
            </a:r>
            <a:r>
              <a:rPr lang="fr-CA" dirty="0"/>
              <a:t> service provision pressures and </a:t>
            </a:r>
            <a:r>
              <a:rPr lang="fr-CA" dirty="0" err="1"/>
              <a:t>staffing</a:t>
            </a:r>
            <a:r>
              <a:rPr lang="fr-CA" dirty="0"/>
              <a:t> limitations </a:t>
            </a:r>
            <a:r>
              <a:rPr lang="fr-CA" dirty="0" err="1"/>
              <a:t>were</a:t>
            </a:r>
            <a:r>
              <a:rPr lang="fr-CA" dirty="0"/>
              <a:t> </a:t>
            </a:r>
            <a:r>
              <a:rPr lang="fr-CA" dirty="0" err="1"/>
              <a:t>perceived</a:t>
            </a:r>
            <a:r>
              <a:rPr lang="fr-CA" dirty="0"/>
              <a:t> to </a:t>
            </a:r>
            <a:r>
              <a:rPr lang="fr-CA" dirty="0" err="1"/>
              <a:t>negatively</a:t>
            </a:r>
            <a:r>
              <a:rPr lang="fr-CA" dirty="0"/>
              <a:t> impact </a:t>
            </a:r>
            <a:r>
              <a:rPr lang="fr-CA" dirty="0" err="1"/>
              <a:t>learning</a:t>
            </a:r>
            <a:r>
              <a:rPr lang="fr-CA" dirty="0"/>
              <a:t>.</a:t>
            </a:r>
          </a:p>
          <a:p>
            <a:endParaRPr lang="fr-FR" dirty="0"/>
          </a:p>
        </p:txBody>
      </p:sp>
      <p:sp>
        <p:nvSpPr>
          <p:cNvPr id="4" name="Espace réservé du numéro de diapositive 3"/>
          <p:cNvSpPr>
            <a:spLocks noGrp="1"/>
          </p:cNvSpPr>
          <p:nvPr>
            <p:ph type="sldNum" sz="quarter" idx="5"/>
          </p:nvPr>
        </p:nvSpPr>
        <p:spPr/>
        <p:txBody>
          <a:bodyPr/>
          <a:lstStyle/>
          <a:p>
            <a:fld id="{6D684F5C-3556-524B-89A2-6DCDE74A84A3}" type="slidenum">
              <a:rPr lang="fr-FR" smtClean="0"/>
              <a:t>6</a:t>
            </a:fld>
            <a:endParaRPr lang="fr-FR"/>
          </a:p>
        </p:txBody>
      </p:sp>
    </p:spTree>
    <p:extLst>
      <p:ext uri="{BB962C8B-B14F-4D97-AF65-F5344CB8AC3E}">
        <p14:creationId xmlns:p14="http://schemas.microsoft.com/office/powerpoint/2010/main" val="16482994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4B757508-D835-45DA-9793-5E8AE991476D}" type="slidenum">
              <a:rPr lang="fr-FR" altLang="fr-FR" smtClean="0"/>
              <a:pPr>
                <a:defRPr/>
              </a:pPr>
              <a:t>46</a:t>
            </a:fld>
            <a:endParaRPr lang="fr-FR" altLang="fr-FR"/>
          </a:p>
        </p:txBody>
      </p:sp>
    </p:spTree>
    <p:extLst>
      <p:ext uri="{BB962C8B-B14F-4D97-AF65-F5344CB8AC3E}">
        <p14:creationId xmlns:p14="http://schemas.microsoft.com/office/powerpoint/2010/main" val="14913189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Un peu comme si tu transférait déjà ton patient!</a:t>
            </a:r>
          </a:p>
        </p:txBody>
      </p:sp>
      <p:sp>
        <p:nvSpPr>
          <p:cNvPr id="4" name="Espace réservé du numéro de diapositive 3"/>
          <p:cNvSpPr>
            <a:spLocks noGrp="1"/>
          </p:cNvSpPr>
          <p:nvPr>
            <p:ph type="sldNum" sz="quarter" idx="5"/>
          </p:nvPr>
        </p:nvSpPr>
        <p:spPr/>
        <p:txBody>
          <a:bodyPr/>
          <a:lstStyle/>
          <a:p>
            <a:pPr>
              <a:defRPr/>
            </a:pPr>
            <a:fld id="{4B757508-D835-45DA-9793-5E8AE991476D}" type="slidenum">
              <a:rPr lang="fr-FR" altLang="fr-FR" smtClean="0"/>
              <a:pPr>
                <a:defRPr/>
              </a:pPr>
              <a:t>47</a:t>
            </a:fld>
            <a:endParaRPr lang="fr-FR" altLang="fr-FR"/>
          </a:p>
        </p:txBody>
      </p:sp>
    </p:spTree>
    <p:extLst>
      <p:ext uri="{BB962C8B-B14F-4D97-AF65-F5344CB8AC3E}">
        <p14:creationId xmlns:p14="http://schemas.microsoft.com/office/powerpoint/2010/main" val="11936730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4B757508-D835-45DA-9793-5E8AE991476D}" type="slidenum">
              <a:rPr lang="fr-FR" altLang="fr-FR" smtClean="0"/>
              <a:pPr>
                <a:defRPr/>
              </a:pPr>
              <a:t>48</a:t>
            </a:fld>
            <a:endParaRPr lang="fr-FR" altLang="fr-FR"/>
          </a:p>
        </p:txBody>
      </p:sp>
    </p:spTree>
    <p:extLst>
      <p:ext uri="{BB962C8B-B14F-4D97-AF65-F5344CB8AC3E}">
        <p14:creationId xmlns:p14="http://schemas.microsoft.com/office/powerpoint/2010/main" val="21637920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4B757508-D835-45DA-9793-5E8AE991476D}" type="slidenum">
              <a:rPr lang="fr-FR" altLang="fr-FR" smtClean="0"/>
              <a:pPr>
                <a:defRPr/>
              </a:pPr>
              <a:t>49</a:t>
            </a:fld>
            <a:endParaRPr lang="fr-FR" altLang="fr-FR"/>
          </a:p>
        </p:txBody>
      </p:sp>
    </p:spTree>
    <p:extLst>
      <p:ext uri="{BB962C8B-B14F-4D97-AF65-F5344CB8AC3E}">
        <p14:creationId xmlns:p14="http://schemas.microsoft.com/office/powerpoint/2010/main" val="28919670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4B757508-D835-45DA-9793-5E8AE991476D}" type="slidenum">
              <a:rPr lang="fr-FR" altLang="fr-FR" smtClean="0"/>
              <a:pPr>
                <a:defRPr/>
              </a:pPr>
              <a:t>50</a:t>
            </a:fld>
            <a:endParaRPr lang="fr-FR" altLang="fr-FR"/>
          </a:p>
        </p:txBody>
      </p:sp>
    </p:spTree>
    <p:extLst>
      <p:ext uri="{BB962C8B-B14F-4D97-AF65-F5344CB8AC3E}">
        <p14:creationId xmlns:p14="http://schemas.microsoft.com/office/powerpoint/2010/main" val="21592238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SPOD au programme</a:t>
            </a:r>
          </a:p>
        </p:txBody>
      </p:sp>
      <p:sp>
        <p:nvSpPr>
          <p:cNvPr id="4" name="Espace réservé du numéro de diapositive 3"/>
          <p:cNvSpPr>
            <a:spLocks noGrp="1"/>
          </p:cNvSpPr>
          <p:nvPr>
            <p:ph type="sldNum" sz="quarter" idx="5"/>
          </p:nvPr>
        </p:nvSpPr>
        <p:spPr/>
        <p:txBody>
          <a:bodyPr/>
          <a:lstStyle/>
          <a:p>
            <a:pPr>
              <a:defRPr/>
            </a:pPr>
            <a:fld id="{4B757508-D835-45DA-9793-5E8AE991476D}" type="slidenum">
              <a:rPr lang="fr-FR" altLang="fr-FR" smtClean="0"/>
              <a:pPr>
                <a:defRPr/>
              </a:pPr>
              <a:t>51</a:t>
            </a:fld>
            <a:endParaRPr lang="fr-FR" altLang="fr-FR"/>
          </a:p>
        </p:txBody>
      </p:sp>
    </p:spTree>
    <p:extLst>
      <p:ext uri="{BB962C8B-B14F-4D97-AF65-F5344CB8AC3E}">
        <p14:creationId xmlns:p14="http://schemas.microsoft.com/office/powerpoint/2010/main" val="1779952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J’ai fait ca la dernière semaine… manqué un scan de tête que ma résidente a fait, mais qu’un autre </a:t>
            </a:r>
            <a:r>
              <a:rPr lang="fr-FR" dirty="0" err="1"/>
              <a:t>urgento</a:t>
            </a:r>
            <a:r>
              <a:rPr lang="fr-FR" dirty="0"/>
              <a:t> aurait de toute </a:t>
            </a:r>
            <a:r>
              <a:rPr lang="fr-FR" dirty="0" err="1"/>
              <a:t>facon</a:t>
            </a:r>
            <a:r>
              <a:rPr lang="fr-FR" dirty="0"/>
              <a:t> fait!</a:t>
            </a:r>
          </a:p>
        </p:txBody>
      </p:sp>
      <p:sp>
        <p:nvSpPr>
          <p:cNvPr id="4" name="Espace réservé du numéro de diapositive 3"/>
          <p:cNvSpPr>
            <a:spLocks noGrp="1"/>
          </p:cNvSpPr>
          <p:nvPr>
            <p:ph type="sldNum" sz="quarter" idx="5"/>
          </p:nvPr>
        </p:nvSpPr>
        <p:spPr/>
        <p:txBody>
          <a:bodyPr/>
          <a:lstStyle/>
          <a:p>
            <a:pPr>
              <a:defRPr/>
            </a:pPr>
            <a:fld id="{4B757508-D835-45DA-9793-5E8AE991476D}" type="slidenum">
              <a:rPr lang="fr-FR" altLang="fr-FR" smtClean="0"/>
              <a:pPr>
                <a:defRPr/>
              </a:pPr>
              <a:t>52</a:t>
            </a:fld>
            <a:endParaRPr lang="fr-FR" altLang="fr-FR"/>
          </a:p>
        </p:txBody>
      </p:sp>
    </p:spTree>
    <p:extLst>
      <p:ext uri="{BB962C8B-B14F-4D97-AF65-F5344CB8AC3E}">
        <p14:creationId xmlns:p14="http://schemas.microsoft.com/office/powerpoint/2010/main" val="15406920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4B757508-D835-45DA-9793-5E8AE991476D}" type="slidenum">
              <a:rPr lang="fr-FR" altLang="fr-FR" smtClean="0"/>
              <a:pPr>
                <a:defRPr/>
              </a:pPr>
              <a:t>53</a:t>
            </a:fld>
            <a:endParaRPr lang="fr-FR" altLang="fr-FR"/>
          </a:p>
        </p:txBody>
      </p:sp>
    </p:spTree>
    <p:extLst>
      <p:ext uri="{BB962C8B-B14F-4D97-AF65-F5344CB8AC3E}">
        <p14:creationId xmlns:p14="http://schemas.microsoft.com/office/powerpoint/2010/main" val="5439941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4B757508-D835-45DA-9793-5E8AE991476D}" type="slidenum">
              <a:rPr lang="fr-FR" altLang="fr-FR" smtClean="0"/>
              <a:pPr>
                <a:defRPr/>
              </a:pPr>
              <a:t>57</a:t>
            </a:fld>
            <a:endParaRPr lang="fr-FR" altLang="fr-FR"/>
          </a:p>
        </p:txBody>
      </p:sp>
    </p:spTree>
    <p:extLst>
      <p:ext uri="{BB962C8B-B14F-4D97-AF65-F5344CB8AC3E}">
        <p14:creationId xmlns:p14="http://schemas.microsoft.com/office/powerpoint/2010/main" val="25085096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4B757508-D835-45DA-9793-5E8AE991476D}" type="slidenum">
              <a:rPr lang="fr-FR" altLang="fr-FR" smtClean="0"/>
              <a:pPr>
                <a:defRPr/>
              </a:pPr>
              <a:t>58</a:t>
            </a:fld>
            <a:endParaRPr lang="fr-FR" altLang="fr-FR"/>
          </a:p>
        </p:txBody>
      </p:sp>
    </p:spTree>
    <p:extLst>
      <p:ext uri="{BB962C8B-B14F-4D97-AF65-F5344CB8AC3E}">
        <p14:creationId xmlns:p14="http://schemas.microsoft.com/office/powerpoint/2010/main" val="2153217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4B757508-D835-45DA-9793-5E8AE991476D}" type="slidenum">
              <a:rPr lang="fr-FR" altLang="fr-FR" smtClean="0"/>
              <a:pPr>
                <a:defRPr/>
              </a:pPr>
              <a:t>7</a:t>
            </a:fld>
            <a:endParaRPr lang="fr-FR" altLang="fr-FR"/>
          </a:p>
        </p:txBody>
      </p:sp>
    </p:spTree>
    <p:extLst>
      <p:ext uri="{BB962C8B-B14F-4D97-AF65-F5344CB8AC3E}">
        <p14:creationId xmlns:p14="http://schemas.microsoft.com/office/powerpoint/2010/main" val="24401149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4B757508-D835-45DA-9793-5E8AE991476D}" type="slidenum">
              <a:rPr lang="fr-FR" altLang="fr-FR" smtClean="0"/>
              <a:pPr>
                <a:defRPr/>
              </a:pPr>
              <a:t>61</a:t>
            </a:fld>
            <a:endParaRPr lang="fr-FR" altLang="fr-FR"/>
          </a:p>
        </p:txBody>
      </p:sp>
    </p:spTree>
    <p:extLst>
      <p:ext uri="{BB962C8B-B14F-4D97-AF65-F5344CB8AC3E}">
        <p14:creationId xmlns:p14="http://schemas.microsoft.com/office/powerpoint/2010/main" val="22841682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4B757508-D835-45DA-9793-5E8AE991476D}" type="slidenum">
              <a:rPr lang="fr-FR" altLang="fr-FR" smtClean="0"/>
              <a:pPr>
                <a:defRPr/>
              </a:pPr>
              <a:t>62</a:t>
            </a:fld>
            <a:endParaRPr lang="fr-FR" altLang="fr-FR"/>
          </a:p>
        </p:txBody>
      </p:sp>
    </p:spTree>
    <p:extLst>
      <p:ext uri="{BB962C8B-B14F-4D97-AF65-F5344CB8AC3E}">
        <p14:creationId xmlns:p14="http://schemas.microsoft.com/office/powerpoint/2010/main" val="34719593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(juste à penser à ce que peut prescrire le </a:t>
            </a:r>
            <a:r>
              <a:rPr lang="fr-FR" dirty="0" err="1"/>
              <a:t>réde</a:t>
            </a:r>
            <a:r>
              <a:rPr lang="fr-FR" dirty="0"/>
              <a:t> médecine interne la nuit111</a:t>
            </a:r>
          </a:p>
          <a:p>
            <a:endParaRPr lang="fr-FR" dirty="0"/>
          </a:p>
          <a:p>
            <a:r>
              <a:rPr lang="fr-FR" dirty="0"/>
              <a:t>Barrières:</a:t>
            </a:r>
          </a:p>
          <a:p>
            <a:pPr lvl="1"/>
            <a:r>
              <a:rPr lang="fr-FR" dirty="0"/>
              <a:t>Je connais pas le résident</a:t>
            </a:r>
          </a:p>
          <a:p>
            <a:pPr lvl="2"/>
            <a:r>
              <a:rPr lang="fr-FR" dirty="0"/>
              <a:t>Pas grave tu peux l’espionner</a:t>
            </a:r>
          </a:p>
          <a:p>
            <a:pPr lvl="1"/>
            <a:r>
              <a:rPr lang="fr-FR" dirty="0"/>
              <a:t>J’ai peur pour la sécurité du patient</a:t>
            </a:r>
          </a:p>
          <a:p>
            <a:pPr lvl="2"/>
            <a:r>
              <a:rPr lang="fr-FR" dirty="0"/>
              <a:t>Pas grave tu peux l’espionner</a:t>
            </a:r>
          </a:p>
          <a:p>
            <a:pPr lvl="1"/>
            <a:r>
              <a:rPr lang="fr-FR" dirty="0"/>
              <a:t>Je me retrouve avec des tests que je voulais pas</a:t>
            </a:r>
          </a:p>
          <a:p>
            <a:pPr lvl="2"/>
            <a:r>
              <a:rPr lang="fr-FR" dirty="0"/>
              <a:t>Cela fait partie de l’apprentissage du résident et une excellente occasion d’apprendre</a:t>
            </a:r>
          </a:p>
          <a:p>
            <a:pPr lvl="1"/>
            <a:r>
              <a:rPr lang="fr-FR" dirty="0"/>
              <a:t>C’est plus long que de la supervision standard</a:t>
            </a:r>
          </a:p>
          <a:p>
            <a:pPr lvl="2"/>
            <a:r>
              <a:rPr lang="fr-FR" dirty="0"/>
              <a:t>Lorsque vous êtes jugulé avec un R3 l’objectif n’est pas de voir PLUS de patient que lors que vous êtes seul, prenez le temps de superviser</a:t>
            </a:r>
          </a:p>
          <a:p>
            <a:endParaRPr lang="fr-FR" dirty="0"/>
          </a:p>
        </p:txBody>
      </p:sp>
      <p:sp>
        <p:nvSpPr>
          <p:cNvPr id="4" name="Espace réservé du numéro de diapositive 3"/>
          <p:cNvSpPr>
            <a:spLocks noGrp="1"/>
          </p:cNvSpPr>
          <p:nvPr>
            <p:ph type="sldNum" sz="quarter" idx="5"/>
          </p:nvPr>
        </p:nvSpPr>
        <p:spPr/>
        <p:txBody>
          <a:bodyPr/>
          <a:lstStyle/>
          <a:p>
            <a:pPr>
              <a:defRPr/>
            </a:pPr>
            <a:fld id="{4B757508-D835-45DA-9793-5E8AE991476D}" type="slidenum">
              <a:rPr lang="fr-FR" altLang="fr-FR" smtClean="0"/>
              <a:pPr>
                <a:defRPr/>
              </a:pPr>
              <a:t>63</a:t>
            </a:fld>
            <a:endParaRPr lang="fr-FR" altLang="fr-FR"/>
          </a:p>
        </p:txBody>
      </p:sp>
    </p:spTree>
    <p:extLst>
      <p:ext uri="{BB962C8B-B14F-4D97-AF65-F5344CB8AC3E}">
        <p14:creationId xmlns:p14="http://schemas.microsoft.com/office/powerpoint/2010/main" val="6185269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32BA4F3A-7F2A-F149-B466-AAABF38C2E0E}" type="slidenum">
              <a:rPr lang="fr-FR" altLang="x-none" smtClean="0"/>
              <a:pPr>
                <a:defRPr/>
              </a:pPr>
              <a:t>64</a:t>
            </a:fld>
            <a:endParaRPr lang="fr-FR" altLang="x-none"/>
          </a:p>
        </p:txBody>
      </p:sp>
    </p:spTree>
    <p:extLst>
      <p:ext uri="{BB962C8B-B14F-4D97-AF65-F5344CB8AC3E}">
        <p14:creationId xmlns:p14="http://schemas.microsoft.com/office/powerpoint/2010/main" val="32913442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a:defRPr/>
            </a:pPr>
            <a:fld id="{32BA4F3A-7F2A-F149-B466-AAABF38C2E0E}" type="slidenum">
              <a:rPr lang="fr-FR" altLang="x-none" smtClean="0"/>
              <a:pPr>
                <a:defRPr/>
              </a:pPr>
              <a:t>65</a:t>
            </a:fld>
            <a:endParaRPr lang="fr-FR" altLang="x-none"/>
          </a:p>
        </p:txBody>
      </p:sp>
    </p:spTree>
    <p:extLst>
      <p:ext uri="{BB962C8B-B14F-4D97-AF65-F5344CB8AC3E}">
        <p14:creationId xmlns:p14="http://schemas.microsoft.com/office/powerpoint/2010/main" val="698615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t>Important d’avoir les</a:t>
            </a:r>
            <a:r>
              <a:rPr lang="fr-FR" baseline="0"/>
              <a:t> commentaires sur la formation</a:t>
            </a:r>
          </a:p>
          <a:p>
            <a:r>
              <a:rPr lang="fr-FR" baseline="0"/>
              <a:t>Parler des autres formations offertes à la supervision clinique plus détaillée offertes par le CPSS </a:t>
            </a:r>
            <a:endParaRPr lang="fr-FR"/>
          </a:p>
          <a:p>
            <a:endParaRPr lang="fr-CA"/>
          </a:p>
        </p:txBody>
      </p:sp>
      <p:sp>
        <p:nvSpPr>
          <p:cNvPr id="9" name="Espace réservé du pied de page 8"/>
          <p:cNvSpPr>
            <a:spLocks noGrp="1"/>
          </p:cNvSpPr>
          <p:nvPr>
            <p:ph type="ftr" sz="quarter" idx="11"/>
          </p:nvPr>
        </p:nvSpPr>
        <p:spPr/>
        <p:txBody>
          <a:bodyPr/>
          <a:lstStyle/>
          <a:p>
            <a:r>
              <a:rPr lang="fr-CA"/>
              <a:t>Centre de pédagogie des sciences de la santé (CPSS)</a:t>
            </a:r>
          </a:p>
        </p:txBody>
      </p:sp>
      <p:sp>
        <p:nvSpPr>
          <p:cNvPr id="10" name="Espace réservé de l'en-tête 9"/>
          <p:cNvSpPr>
            <a:spLocks noGrp="1"/>
          </p:cNvSpPr>
          <p:nvPr>
            <p:ph type="hdr" sz="quarter" idx="12"/>
          </p:nvPr>
        </p:nvSpPr>
        <p:spPr/>
        <p:txBody>
          <a:bodyPr/>
          <a:lstStyle/>
          <a:p>
            <a:r>
              <a:rPr lang="fr-CA"/>
              <a:t>Webinaire à l'externat 2020 - Superviser en contexte de télémédecine</a:t>
            </a:r>
          </a:p>
        </p:txBody>
      </p:sp>
      <p:sp>
        <p:nvSpPr>
          <p:cNvPr id="11" name="Espace réservé du numéro de diapositive 10"/>
          <p:cNvSpPr>
            <a:spLocks noGrp="1"/>
          </p:cNvSpPr>
          <p:nvPr>
            <p:ph type="sldNum" sz="quarter" idx="13"/>
          </p:nvPr>
        </p:nvSpPr>
        <p:spPr/>
        <p:txBody>
          <a:bodyPr/>
          <a:lstStyle/>
          <a:p>
            <a:fld id="{D4BF93E2-B078-4CF7-B445-67A0FE567595}" type="slidenum">
              <a:rPr lang="fr-CA" smtClean="0"/>
              <a:t>66</a:t>
            </a:fld>
            <a:endParaRPr lang="fr-CA"/>
          </a:p>
        </p:txBody>
      </p:sp>
      <p:sp>
        <p:nvSpPr>
          <p:cNvPr id="4" name="Espace réservé de la date 3"/>
          <p:cNvSpPr>
            <a:spLocks noGrp="1"/>
          </p:cNvSpPr>
          <p:nvPr>
            <p:ph type="dt" idx="14"/>
          </p:nvPr>
        </p:nvSpPr>
        <p:spPr/>
        <p:txBody>
          <a:bodyPr/>
          <a:lstStyle/>
          <a:p>
            <a:r>
              <a:rPr lang="fr-CA"/>
              <a:t>Document d'animation</a:t>
            </a:r>
          </a:p>
        </p:txBody>
      </p:sp>
    </p:spTree>
    <p:extLst>
      <p:ext uri="{BB962C8B-B14F-4D97-AF65-F5344CB8AC3E}">
        <p14:creationId xmlns:p14="http://schemas.microsoft.com/office/powerpoint/2010/main" val="39439081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32BA4F3A-7F2A-F149-B466-AAABF38C2E0E}" type="slidenum">
              <a:rPr lang="fr-FR" altLang="x-none" smtClean="0"/>
              <a:pPr>
                <a:defRPr/>
              </a:pPr>
              <a:t>67</a:t>
            </a:fld>
            <a:endParaRPr lang="fr-FR" altLang="x-none"/>
          </a:p>
        </p:txBody>
      </p:sp>
    </p:spTree>
    <p:extLst>
      <p:ext uri="{BB962C8B-B14F-4D97-AF65-F5344CB8AC3E}">
        <p14:creationId xmlns:p14="http://schemas.microsoft.com/office/powerpoint/2010/main" val="2039760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err="1"/>
              <a:t>They</a:t>
            </a:r>
            <a:r>
              <a:rPr lang="fr-CA" dirty="0"/>
              <a:t> </a:t>
            </a:r>
            <a:r>
              <a:rPr lang="fr-CA" dirty="0" err="1"/>
              <a:t>saw</a:t>
            </a:r>
            <a:r>
              <a:rPr lang="fr-CA" dirty="0"/>
              <a:t> </a:t>
            </a:r>
            <a:r>
              <a:rPr lang="fr-CA" dirty="0" err="1"/>
              <a:t>their</a:t>
            </a:r>
            <a:r>
              <a:rPr lang="fr-CA" dirty="0"/>
              <a:t> </a:t>
            </a:r>
            <a:r>
              <a:rPr lang="fr-CA" dirty="0" err="1"/>
              <a:t>role</a:t>
            </a:r>
            <a:r>
              <a:rPr lang="fr-CA" dirty="0"/>
              <a:t> as </a:t>
            </a:r>
            <a:r>
              <a:rPr lang="fr-CA" dirty="0" err="1"/>
              <a:t>needing</a:t>
            </a:r>
            <a:r>
              <a:rPr lang="fr-CA" dirty="0"/>
              <a:t> to “figure out how to </a:t>
            </a:r>
            <a:r>
              <a:rPr lang="fr-CA" dirty="0" err="1"/>
              <a:t>give</a:t>
            </a:r>
            <a:r>
              <a:rPr lang="fr-CA" dirty="0"/>
              <a:t> </a:t>
            </a:r>
            <a:r>
              <a:rPr lang="fr-CA" dirty="0" err="1"/>
              <a:t>trainees</a:t>
            </a:r>
            <a:r>
              <a:rPr lang="fr-CA" dirty="0"/>
              <a:t> the building blocks </a:t>
            </a:r>
            <a:r>
              <a:rPr lang="fr-CA" dirty="0" err="1"/>
              <a:t>necessary</a:t>
            </a:r>
            <a:r>
              <a:rPr lang="fr-CA" dirty="0"/>
              <a:t> for </a:t>
            </a:r>
            <a:r>
              <a:rPr lang="fr-CA" dirty="0" err="1"/>
              <a:t>them</a:t>
            </a:r>
            <a:r>
              <a:rPr lang="fr-CA" dirty="0"/>
              <a:t> to go out and </a:t>
            </a:r>
            <a:r>
              <a:rPr lang="fr-CA" dirty="0" err="1"/>
              <a:t>perform</a:t>
            </a:r>
            <a:r>
              <a:rPr lang="fr-CA" dirty="0"/>
              <a:t> at a high </a:t>
            </a:r>
            <a:r>
              <a:rPr lang="fr-CA" dirty="0" err="1"/>
              <a:t>level</a:t>
            </a:r>
            <a:r>
              <a:rPr lang="fr-CA" dirty="0"/>
              <a:t>” (P18). </a:t>
            </a:r>
          </a:p>
          <a:p>
            <a:r>
              <a:rPr lang="fr-CA" dirty="0"/>
              <a:t>Participants </a:t>
            </a:r>
            <a:r>
              <a:rPr lang="fr-CA" dirty="0" err="1"/>
              <a:t>also</a:t>
            </a:r>
            <a:r>
              <a:rPr lang="fr-CA" dirty="0"/>
              <a:t> </a:t>
            </a:r>
            <a:r>
              <a:rPr lang="fr-CA" dirty="0" err="1"/>
              <a:t>had</a:t>
            </a:r>
            <a:r>
              <a:rPr lang="fr-CA" dirty="0"/>
              <a:t> a </a:t>
            </a:r>
            <a:r>
              <a:rPr lang="fr-CA" dirty="0" err="1"/>
              <a:t>strong</a:t>
            </a:r>
            <a:r>
              <a:rPr lang="fr-CA" dirty="0"/>
              <a:t> </a:t>
            </a:r>
            <a:r>
              <a:rPr lang="fr-CA" dirty="0" err="1"/>
              <a:t>sense</a:t>
            </a:r>
            <a:r>
              <a:rPr lang="fr-CA" dirty="0"/>
              <a:t> of </a:t>
            </a:r>
            <a:r>
              <a:rPr lang="fr-CA" dirty="0" err="1"/>
              <a:t>duty</a:t>
            </a:r>
            <a:r>
              <a:rPr lang="fr-CA" dirty="0"/>
              <a:t> to </a:t>
            </a:r>
            <a:r>
              <a:rPr lang="fr-CA" dirty="0" err="1"/>
              <a:t>safeguard</a:t>
            </a:r>
            <a:r>
              <a:rPr lang="fr-CA" dirty="0"/>
              <a:t> the </a:t>
            </a:r>
            <a:r>
              <a:rPr lang="fr-CA" dirty="0" err="1"/>
              <a:t>well-being</a:t>
            </a:r>
            <a:r>
              <a:rPr lang="fr-CA" dirty="0"/>
              <a:t> of patients and </a:t>
            </a:r>
            <a:r>
              <a:rPr lang="fr-CA" dirty="0" err="1"/>
              <a:t>their</a:t>
            </a:r>
            <a:r>
              <a:rPr lang="fr-CA" dirty="0"/>
              <a:t> </a:t>
            </a:r>
            <a:r>
              <a:rPr lang="fr-CA" dirty="0" err="1"/>
              <a:t>families</a:t>
            </a:r>
            <a:r>
              <a:rPr lang="fr-CA" dirty="0"/>
              <a:t> and </a:t>
            </a:r>
            <a:r>
              <a:rPr lang="fr-CA" dirty="0" err="1"/>
              <a:t>often</a:t>
            </a:r>
            <a:r>
              <a:rPr lang="fr-CA" dirty="0"/>
              <a:t> </a:t>
            </a:r>
            <a:r>
              <a:rPr lang="fr-CA" dirty="0" err="1"/>
              <a:t>felt</a:t>
            </a:r>
            <a:r>
              <a:rPr lang="fr-CA" dirty="0"/>
              <a:t> </a:t>
            </a:r>
            <a:r>
              <a:rPr lang="fr-CA" dirty="0" err="1"/>
              <a:t>that</a:t>
            </a:r>
            <a:r>
              <a:rPr lang="fr-CA" dirty="0"/>
              <a:t> </a:t>
            </a:r>
            <a:r>
              <a:rPr lang="fr-CA" dirty="0" err="1"/>
              <a:t>teaching</a:t>
            </a:r>
            <a:r>
              <a:rPr lang="fr-CA" dirty="0"/>
              <a:t> or </a:t>
            </a:r>
            <a:r>
              <a:rPr lang="fr-CA" dirty="0" err="1"/>
              <a:t>assessing</a:t>
            </a:r>
            <a:r>
              <a:rPr lang="fr-CA" dirty="0"/>
              <a:t> </a:t>
            </a:r>
            <a:r>
              <a:rPr lang="fr-CA" dirty="0" err="1"/>
              <a:t>during</a:t>
            </a:r>
            <a:r>
              <a:rPr lang="fr-CA" dirty="0"/>
              <a:t> direct supervision “</a:t>
            </a:r>
            <a:r>
              <a:rPr lang="fr-CA" dirty="0" err="1"/>
              <a:t>is</a:t>
            </a:r>
            <a:r>
              <a:rPr lang="fr-CA" dirty="0"/>
              <a:t> </a:t>
            </a:r>
            <a:r>
              <a:rPr lang="fr-CA" dirty="0" err="1"/>
              <a:t>sometimes</a:t>
            </a:r>
            <a:r>
              <a:rPr lang="fr-CA" dirty="0"/>
              <a:t> in </a:t>
            </a:r>
            <a:r>
              <a:rPr lang="fr-CA" dirty="0" err="1"/>
              <a:t>conflict</a:t>
            </a:r>
            <a:r>
              <a:rPr lang="fr-CA" dirty="0"/>
              <a:t> </a:t>
            </a:r>
            <a:r>
              <a:rPr lang="fr-CA" dirty="0" err="1"/>
              <a:t>with</a:t>
            </a:r>
            <a:r>
              <a:rPr lang="fr-CA" dirty="0"/>
              <a:t> the </a:t>
            </a:r>
            <a:r>
              <a:rPr lang="fr-CA" dirty="0" err="1"/>
              <a:t>clinical</a:t>
            </a:r>
            <a:r>
              <a:rPr lang="fr-CA" dirty="0"/>
              <a:t> </a:t>
            </a:r>
            <a:r>
              <a:rPr lang="fr-CA" dirty="0" err="1"/>
              <a:t>work</a:t>
            </a:r>
            <a:r>
              <a:rPr lang="fr-CA" dirty="0"/>
              <a:t>” (P18) </a:t>
            </a:r>
            <a:r>
              <a:rPr lang="fr-CA" dirty="0" err="1"/>
              <a:t>that</a:t>
            </a:r>
            <a:r>
              <a:rPr lang="fr-CA" dirty="0"/>
              <a:t> </a:t>
            </a:r>
            <a:r>
              <a:rPr lang="fr-CA" dirty="0" err="1"/>
              <a:t>they</a:t>
            </a:r>
            <a:r>
              <a:rPr lang="fr-CA" dirty="0"/>
              <a:t> do—a challenge </a:t>
            </a:r>
            <a:r>
              <a:rPr lang="fr-CA" dirty="0" err="1"/>
              <a:t>perhaps</a:t>
            </a:r>
            <a:r>
              <a:rPr lang="fr-CA" dirty="0"/>
              <a:t> unique to the application of coaching to </a:t>
            </a:r>
            <a:r>
              <a:rPr lang="fr-CA" dirty="0" err="1"/>
              <a:t>medical</a:t>
            </a:r>
            <a:r>
              <a:rPr lang="fr-CA" dirty="0"/>
              <a:t> </a:t>
            </a:r>
            <a:r>
              <a:rPr lang="fr-CA" dirty="0" err="1"/>
              <a:t>education</a:t>
            </a:r>
            <a:r>
              <a:rPr lang="fr-CA" dirty="0"/>
              <a:t>. </a:t>
            </a:r>
          </a:p>
          <a:p>
            <a:r>
              <a:rPr lang="fr-CA" dirty="0" err="1"/>
              <a:t>Moving</a:t>
            </a:r>
            <a:r>
              <a:rPr lang="fr-CA" dirty="0"/>
              <a:t> the </a:t>
            </a:r>
            <a:r>
              <a:rPr lang="fr-CA" dirty="0" err="1"/>
              <a:t>department</a:t>
            </a:r>
            <a:r>
              <a:rPr lang="fr-CA" dirty="0"/>
              <a:t> volume, </a:t>
            </a:r>
            <a:r>
              <a:rPr lang="fr-CA" dirty="0" err="1"/>
              <a:t>dealing</a:t>
            </a:r>
            <a:r>
              <a:rPr lang="fr-CA" dirty="0"/>
              <a:t> </a:t>
            </a:r>
            <a:r>
              <a:rPr lang="fr-CA" dirty="0" err="1"/>
              <a:t>with</a:t>
            </a:r>
            <a:r>
              <a:rPr lang="fr-CA" dirty="0"/>
              <a:t> </a:t>
            </a:r>
            <a:r>
              <a:rPr lang="fr-CA" dirty="0" err="1"/>
              <a:t>acuity</a:t>
            </a:r>
            <a:r>
              <a:rPr lang="fr-CA" dirty="0"/>
              <a:t> </a:t>
            </a:r>
            <a:r>
              <a:rPr lang="fr-CA" dirty="0" err="1"/>
              <a:t>that</a:t>
            </a:r>
            <a:r>
              <a:rPr lang="fr-CA" dirty="0"/>
              <a:t> </a:t>
            </a:r>
            <a:r>
              <a:rPr lang="fr-CA" dirty="0" err="1"/>
              <a:t>is</a:t>
            </a:r>
            <a:r>
              <a:rPr lang="fr-CA" dirty="0"/>
              <a:t> </a:t>
            </a:r>
            <a:r>
              <a:rPr lang="fr-CA" dirty="0" err="1"/>
              <a:t>my</a:t>
            </a:r>
            <a:r>
              <a:rPr lang="fr-CA" dirty="0"/>
              <a:t> job. The senior </a:t>
            </a:r>
            <a:r>
              <a:rPr lang="fr-CA" dirty="0" err="1"/>
              <a:t>trainee</a:t>
            </a:r>
            <a:r>
              <a:rPr lang="fr-CA" dirty="0"/>
              <a:t> </a:t>
            </a:r>
            <a:r>
              <a:rPr lang="fr-CA" dirty="0" err="1"/>
              <a:t>is</a:t>
            </a:r>
            <a:r>
              <a:rPr lang="fr-CA" dirty="0"/>
              <a:t> </a:t>
            </a:r>
            <a:r>
              <a:rPr lang="fr-CA" dirty="0" err="1"/>
              <a:t>supposed</a:t>
            </a:r>
            <a:r>
              <a:rPr lang="fr-CA" dirty="0"/>
              <a:t> to focus on </a:t>
            </a:r>
            <a:r>
              <a:rPr lang="fr-CA" dirty="0" err="1"/>
              <a:t>departmental</a:t>
            </a:r>
            <a:r>
              <a:rPr lang="fr-CA" dirty="0"/>
              <a:t> flow and management. And </a:t>
            </a:r>
            <a:r>
              <a:rPr lang="fr-CA" dirty="0" err="1"/>
              <a:t>you</a:t>
            </a:r>
            <a:r>
              <a:rPr lang="fr-CA" dirty="0"/>
              <a:t> are </a:t>
            </a:r>
            <a:r>
              <a:rPr lang="fr-CA" dirty="0" err="1"/>
              <a:t>supposed</a:t>
            </a:r>
            <a:r>
              <a:rPr lang="fr-CA" dirty="0"/>
              <a:t> to </a:t>
            </a:r>
            <a:r>
              <a:rPr lang="fr-CA" dirty="0" err="1"/>
              <a:t>teach</a:t>
            </a:r>
            <a:r>
              <a:rPr lang="fr-CA" dirty="0"/>
              <a:t> </a:t>
            </a:r>
            <a:r>
              <a:rPr lang="fr-CA" dirty="0" err="1"/>
              <a:t>them</a:t>
            </a:r>
            <a:r>
              <a:rPr lang="fr-CA" dirty="0"/>
              <a:t> the </a:t>
            </a:r>
            <a:r>
              <a:rPr lang="fr-CA" dirty="0" err="1"/>
              <a:t>tips</a:t>
            </a:r>
            <a:r>
              <a:rPr lang="fr-CA" dirty="0"/>
              <a:t> and tricks </a:t>
            </a:r>
            <a:r>
              <a:rPr lang="fr-CA" dirty="0" err="1"/>
              <a:t>around</a:t>
            </a:r>
            <a:r>
              <a:rPr lang="fr-CA" dirty="0"/>
              <a:t> </a:t>
            </a:r>
            <a:r>
              <a:rPr lang="fr-CA" dirty="0" err="1"/>
              <a:t>that</a:t>
            </a:r>
            <a:r>
              <a:rPr lang="fr-CA" dirty="0"/>
              <a:t> and how to do </a:t>
            </a:r>
            <a:r>
              <a:rPr lang="fr-CA" dirty="0" err="1"/>
              <a:t>it</a:t>
            </a:r>
            <a:r>
              <a:rPr lang="fr-CA" dirty="0"/>
              <a:t>. But </a:t>
            </a:r>
            <a:r>
              <a:rPr lang="fr-CA" dirty="0" err="1"/>
              <a:t>that</a:t>
            </a:r>
            <a:r>
              <a:rPr lang="fr-CA" dirty="0"/>
              <a:t> </a:t>
            </a:r>
            <a:r>
              <a:rPr lang="fr-CA" dirty="0" err="1"/>
              <a:t>being</a:t>
            </a:r>
            <a:r>
              <a:rPr lang="fr-CA" dirty="0"/>
              <a:t> </a:t>
            </a:r>
            <a:r>
              <a:rPr lang="fr-CA" dirty="0" err="1"/>
              <a:t>said</a:t>
            </a:r>
            <a:r>
              <a:rPr lang="fr-CA" dirty="0"/>
              <a:t>, if the senior </a:t>
            </a:r>
            <a:r>
              <a:rPr lang="fr-CA" dirty="0" err="1"/>
              <a:t>trainee</a:t>
            </a:r>
            <a:r>
              <a:rPr lang="fr-CA" dirty="0"/>
              <a:t> </a:t>
            </a:r>
            <a:r>
              <a:rPr lang="fr-CA" dirty="0" err="1"/>
              <a:t>is</a:t>
            </a:r>
            <a:r>
              <a:rPr lang="fr-CA" dirty="0"/>
              <a:t> </a:t>
            </a:r>
            <a:r>
              <a:rPr lang="fr-CA" dirty="0" err="1"/>
              <a:t>overwhelmed</a:t>
            </a:r>
            <a:r>
              <a:rPr lang="fr-CA" dirty="0"/>
              <a:t> or if I </a:t>
            </a:r>
            <a:r>
              <a:rPr lang="fr-CA" dirty="0" err="1"/>
              <a:t>feel</a:t>
            </a:r>
            <a:r>
              <a:rPr lang="fr-CA" dirty="0"/>
              <a:t> </a:t>
            </a:r>
            <a:r>
              <a:rPr lang="fr-CA" dirty="0" err="1"/>
              <a:t>that</a:t>
            </a:r>
            <a:r>
              <a:rPr lang="fr-CA" dirty="0"/>
              <a:t> </a:t>
            </a:r>
            <a:r>
              <a:rPr lang="fr-CA" dirty="0" err="1"/>
              <a:t>individual</a:t>
            </a:r>
            <a:r>
              <a:rPr lang="fr-CA" dirty="0"/>
              <a:t> patient </a:t>
            </a:r>
            <a:r>
              <a:rPr lang="fr-CA" dirty="0" err="1"/>
              <a:t>careis</a:t>
            </a:r>
            <a:r>
              <a:rPr lang="fr-CA" dirty="0"/>
              <a:t> </a:t>
            </a:r>
            <a:r>
              <a:rPr lang="fr-CA" dirty="0" err="1"/>
              <a:t>being</a:t>
            </a:r>
            <a:r>
              <a:rPr lang="fr-CA" dirty="0"/>
              <a:t> </a:t>
            </a:r>
            <a:r>
              <a:rPr lang="fr-CA" dirty="0" err="1"/>
              <a:t>compromised</a:t>
            </a:r>
            <a:r>
              <a:rPr lang="fr-CA" dirty="0"/>
              <a:t> by volume or </a:t>
            </a:r>
            <a:r>
              <a:rPr lang="fr-CA" dirty="0" err="1"/>
              <a:t>acuity</a:t>
            </a:r>
            <a:r>
              <a:rPr lang="fr-CA" dirty="0"/>
              <a:t>, </a:t>
            </a:r>
            <a:r>
              <a:rPr lang="fr-CA" dirty="0" err="1"/>
              <a:t>then</a:t>
            </a:r>
            <a:r>
              <a:rPr lang="fr-CA" dirty="0"/>
              <a:t> </a:t>
            </a:r>
            <a:r>
              <a:rPr lang="fr-CA" dirty="0" err="1"/>
              <a:t>that</a:t>
            </a:r>
            <a:r>
              <a:rPr lang="fr-CA" dirty="0"/>
              <a:t> </a:t>
            </a:r>
            <a:r>
              <a:rPr lang="fr-CA" dirty="0" err="1"/>
              <a:t>is</a:t>
            </a:r>
            <a:r>
              <a:rPr lang="fr-CA" dirty="0"/>
              <a:t> </a:t>
            </a:r>
            <a:r>
              <a:rPr lang="fr-CA" dirty="0" err="1"/>
              <a:t>where</a:t>
            </a:r>
            <a:r>
              <a:rPr lang="fr-CA" dirty="0"/>
              <a:t> I </a:t>
            </a:r>
            <a:r>
              <a:rPr lang="fr-CA" dirty="0" err="1"/>
              <a:t>am</a:t>
            </a:r>
            <a:r>
              <a:rPr lang="fr-CA" dirty="0"/>
              <a:t> </a:t>
            </a:r>
            <a:r>
              <a:rPr lang="fr-CA" dirty="0" err="1"/>
              <a:t>stepping</a:t>
            </a:r>
            <a:r>
              <a:rPr lang="fr-CA" dirty="0"/>
              <a:t> in. (P03)</a:t>
            </a:r>
          </a:p>
          <a:p>
            <a:r>
              <a:rPr lang="fr-CA" dirty="0"/>
              <a:t>the </a:t>
            </a:r>
            <a:r>
              <a:rPr lang="fr-CA" dirty="0" err="1"/>
              <a:t>effect</a:t>
            </a:r>
            <a:r>
              <a:rPr lang="fr-CA" dirty="0"/>
              <a:t> of patient </a:t>
            </a:r>
            <a:r>
              <a:rPr lang="fr-CA" dirty="0" err="1"/>
              <a:t>acuity</a:t>
            </a:r>
            <a:r>
              <a:rPr lang="fr-CA" dirty="0"/>
              <a:t> and volume, </a:t>
            </a:r>
            <a:r>
              <a:rPr lang="fr-CA" dirty="0" err="1"/>
              <a:t>which</a:t>
            </a:r>
            <a:r>
              <a:rPr lang="fr-CA" dirty="0"/>
              <a:t> </a:t>
            </a:r>
            <a:r>
              <a:rPr lang="fr-CA" dirty="0" err="1"/>
              <a:t>both</a:t>
            </a:r>
            <a:r>
              <a:rPr lang="fr-CA" dirty="0"/>
              <a:t> </a:t>
            </a:r>
            <a:r>
              <a:rPr lang="fr-CA" dirty="0" err="1"/>
              <a:t>facilitated</a:t>
            </a:r>
            <a:r>
              <a:rPr lang="fr-CA" dirty="0"/>
              <a:t> </a:t>
            </a:r>
            <a:r>
              <a:rPr lang="fr-CA" dirty="0" err="1"/>
              <a:t>learning</a:t>
            </a:r>
            <a:r>
              <a:rPr lang="fr-CA" dirty="0"/>
              <a:t> </a:t>
            </a:r>
            <a:r>
              <a:rPr lang="fr-CA" dirty="0" err="1"/>
              <a:t>until</a:t>
            </a:r>
            <a:r>
              <a:rPr lang="fr-CA" dirty="0"/>
              <a:t> a </a:t>
            </a:r>
            <a:r>
              <a:rPr lang="fr-CA" dirty="0" err="1"/>
              <a:t>critical</a:t>
            </a:r>
            <a:r>
              <a:rPr lang="fr-CA" dirty="0"/>
              <a:t> point of </a:t>
            </a:r>
            <a:r>
              <a:rPr lang="fr-CA" dirty="0" err="1"/>
              <a:t>busyness</a:t>
            </a:r>
            <a:r>
              <a:rPr lang="fr-CA" dirty="0"/>
              <a:t> </a:t>
            </a:r>
            <a:r>
              <a:rPr lang="fr-CA" dirty="0" err="1"/>
              <a:t>beyond</a:t>
            </a:r>
            <a:r>
              <a:rPr lang="fr-CA" dirty="0"/>
              <a:t> </a:t>
            </a:r>
            <a:r>
              <a:rPr lang="fr-CA" dirty="0" err="1"/>
              <a:t>which</a:t>
            </a:r>
            <a:r>
              <a:rPr lang="fr-CA" dirty="0"/>
              <a:t> service provision pressures and </a:t>
            </a:r>
            <a:r>
              <a:rPr lang="fr-CA" dirty="0" err="1"/>
              <a:t>staffing</a:t>
            </a:r>
            <a:r>
              <a:rPr lang="fr-CA" dirty="0"/>
              <a:t> limitations </a:t>
            </a:r>
            <a:r>
              <a:rPr lang="fr-CA" dirty="0" err="1"/>
              <a:t>were</a:t>
            </a:r>
            <a:r>
              <a:rPr lang="fr-CA" dirty="0"/>
              <a:t> </a:t>
            </a:r>
            <a:r>
              <a:rPr lang="fr-CA" dirty="0" err="1"/>
              <a:t>perceived</a:t>
            </a:r>
            <a:r>
              <a:rPr lang="fr-CA" dirty="0"/>
              <a:t> to </a:t>
            </a:r>
            <a:r>
              <a:rPr lang="fr-CA" dirty="0" err="1"/>
              <a:t>negatively</a:t>
            </a:r>
            <a:r>
              <a:rPr lang="fr-CA" dirty="0"/>
              <a:t> impact </a:t>
            </a:r>
            <a:r>
              <a:rPr lang="fr-CA" dirty="0" err="1"/>
              <a:t>learning</a:t>
            </a:r>
            <a:r>
              <a:rPr lang="fr-CA" dirty="0"/>
              <a:t>.</a:t>
            </a:r>
          </a:p>
          <a:p>
            <a:endParaRPr lang="fr-FR" dirty="0"/>
          </a:p>
        </p:txBody>
      </p:sp>
      <p:sp>
        <p:nvSpPr>
          <p:cNvPr id="4" name="Espace réservé du numéro de diapositive 3"/>
          <p:cNvSpPr>
            <a:spLocks noGrp="1"/>
          </p:cNvSpPr>
          <p:nvPr>
            <p:ph type="sldNum" sz="quarter" idx="5"/>
          </p:nvPr>
        </p:nvSpPr>
        <p:spPr/>
        <p:txBody>
          <a:bodyPr/>
          <a:lstStyle/>
          <a:p>
            <a:fld id="{6D684F5C-3556-524B-89A2-6DCDE74A84A3}" type="slidenum">
              <a:rPr lang="fr-FR" smtClean="0"/>
              <a:t>9</a:t>
            </a:fld>
            <a:endParaRPr lang="fr-FR"/>
          </a:p>
        </p:txBody>
      </p:sp>
    </p:spTree>
    <p:extLst>
      <p:ext uri="{BB962C8B-B14F-4D97-AF65-F5344CB8AC3E}">
        <p14:creationId xmlns:p14="http://schemas.microsoft.com/office/powerpoint/2010/main" val="1521047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Donc si on résume: (MÉDICALEMENT IMPORTANT OU DANGEREUX?)</a:t>
            </a:r>
          </a:p>
        </p:txBody>
      </p:sp>
      <p:sp>
        <p:nvSpPr>
          <p:cNvPr id="4" name="Espace réservé du numéro de diapositive 3"/>
          <p:cNvSpPr>
            <a:spLocks noGrp="1"/>
          </p:cNvSpPr>
          <p:nvPr>
            <p:ph type="sldNum" sz="quarter" idx="10"/>
          </p:nvPr>
        </p:nvSpPr>
        <p:spPr/>
        <p:txBody>
          <a:bodyPr/>
          <a:lstStyle/>
          <a:p>
            <a:fld id="{43058378-A1AB-A948-9896-EDF2E1E44AE1}" type="slidenum">
              <a:rPr lang="fr-FR" smtClean="0"/>
              <a:t>10</a:t>
            </a:fld>
            <a:endParaRPr lang="fr-FR"/>
          </a:p>
        </p:txBody>
      </p:sp>
    </p:spTree>
    <p:extLst>
      <p:ext uri="{BB962C8B-B14F-4D97-AF65-F5344CB8AC3E}">
        <p14:creationId xmlns:p14="http://schemas.microsoft.com/office/powerpoint/2010/main" val="1953906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dirty="0"/>
              <a:t>limiter à de simples actes matériels, assurant que l'intervention du médecin demeure prépondérante</a:t>
            </a:r>
          </a:p>
          <a:p>
            <a:pPr marL="0" marR="0" indent="0" algn="l" defTabSz="457200" rtl="0" eaLnBrk="1" fontAlgn="auto" latinLnBrk="0" hangingPunct="1">
              <a:lnSpc>
                <a:spcPct val="100000"/>
              </a:lnSpc>
              <a:spcBef>
                <a:spcPts val="0"/>
              </a:spcBef>
              <a:spcAft>
                <a:spcPts val="0"/>
              </a:spcAft>
              <a:buClrTx/>
              <a:buSzTx/>
              <a:buFontTx/>
              <a:buNone/>
              <a:tabLst/>
              <a:defRPr/>
            </a:pPr>
            <a:endParaRPr lang="fr-CA"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fr-FR" dirty="0"/>
              <a:t>Est-ce que vous obtenez un consentement (verbal) pour :</a:t>
            </a:r>
            <a:endParaRPr lang="fr-CA"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fr-CA"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Dans l’affaire </a:t>
            </a:r>
            <a:r>
              <a:rPr lang="fr-FR" sz="1200" i="1" kern="1200" dirty="0" err="1">
                <a:solidFill>
                  <a:schemeClr val="tx1"/>
                </a:solidFill>
                <a:effectLst/>
                <a:latin typeface="+mn-lt"/>
                <a:ea typeface="+mn-ea"/>
                <a:cs typeface="+mn-cs"/>
              </a:rPr>
              <a:t>Currie</a:t>
            </a:r>
            <a:r>
              <a:rPr lang="fr-FR" sz="1200" kern="1200" dirty="0">
                <a:solidFill>
                  <a:schemeClr val="tx1"/>
                </a:solidFill>
                <a:effectLst/>
                <a:latin typeface="+mn-lt"/>
                <a:ea typeface="+mn-ea"/>
                <a:cs typeface="+mn-cs"/>
              </a:rPr>
              <a:t> c. </a:t>
            </a:r>
            <a:r>
              <a:rPr lang="fr-FR" sz="1200" i="1" kern="1200" dirty="0">
                <a:solidFill>
                  <a:schemeClr val="tx1"/>
                </a:solidFill>
                <a:effectLst/>
                <a:latin typeface="+mn-lt"/>
                <a:ea typeface="+mn-ea"/>
                <a:cs typeface="+mn-cs"/>
              </a:rPr>
              <a:t>Blundell</a:t>
            </a:r>
            <a:r>
              <a:rPr lang="fr-FR" sz="1200" kern="1200" baseline="300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 un médecin confie à son résident un acte délicat lors d’une opération cardiaque majeure sans avoir obtenu le consentement préalable de la patiente. Le juge Crépeau retient la responsabilité du patron en lien avec l’absence de consentement précisant que l’apprentissage des résidents ne devait pas se faire au détriment du droit des patients à être informé</a:t>
            </a:r>
            <a:r>
              <a:rPr lang="fr-CA" dirty="0">
                <a:effectLst/>
              </a:rPr>
              <a:t> </a:t>
            </a:r>
            <a:r>
              <a:rPr lang="en-CA" sz="1200" i="1" kern="1200" dirty="0">
                <a:solidFill>
                  <a:schemeClr val="tx1"/>
                </a:solidFill>
                <a:effectLst/>
                <a:latin typeface="+mn-lt"/>
                <a:ea typeface="+mn-ea"/>
                <a:cs typeface="+mn-cs"/>
              </a:rPr>
              <a:t>Currie</a:t>
            </a:r>
            <a:r>
              <a:rPr lang="en-CA" sz="1200" kern="1200" dirty="0">
                <a:solidFill>
                  <a:schemeClr val="tx1"/>
                </a:solidFill>
                <a:effectLst/>
                <a:latin typeface="+mn-lt"/>
                <a:ea typeface="+mn-ea"/>
                <a:cs typeface="+mn-cs"/>
              </a:rPr>
              <a:t> c. </a:t>
            </a:r>
            <a:r>
              <a:rPr lang="en-CA" sz="1200" i="1" kern="1200" dirty="0">
                <a:solidFill>
                  <a:schemeClr val="tx1"/>
                </a:solidFill>
                <a:effectLst/>
                <a:latin typeface="+mn-lt"/>
                <a:ea typeface="+mn-ea"/>
                <a:cs typeface="+mn-cs"/>
              </a:rPr>
              <a:t>Blundell</a:t>
            </a:r>
            <a:r>
              <a:rPr lang="en-CA" sz="1200" kern="1200" dirty="0">
                <a:solidFill>
                  <a:schemeClr val="tx1"/>
                </a:solidFill>
                <a:effectLst/>
                <a:latin typeface="+mn-lt"/>
                <a:ea typeface="+mn-ea"/>
                <a:cs typeface="+mn-cs"/>
              </a:rPr>
              <a:t>, [1992] R.J.Q. 764 (C.S.).</a:t>
            </a:r>
          </a:p>
          <a:p>
            <a:r>
              <a:rPr lang="fr-CA" sz="1200" kern="1200" dirty="0">
                <a:solidFill>
                  <a:schemeClr val="tx1"/>
                </a:solidFill>
                <a:effectLst/>
                <a:latin typeface="+mn-lt"/>
                <a:ea typeface="+mn-ea"/>
                <a:cs typeface="+mn-cs"/>
              </a:rPr>
              <a:t>C’est la cause </a:t>
            </a:r>
            <a:r>
              <a:rPr lang="fr-FR" sz="1200" i="1" kern="1200" dirty="0" err="1">
                <a:solidFill>
                  <a:schemeClr val="tx1"/>
                </a:solidFill>
                <a:effectLst/>
                <a:latin typeface="+mn-lt"/>
                <a:ea typeface="+mn-ea"/>
                <a:cs typeface="+mn-cs"/>
              </a:rPr>
              <a:t>Currie</a:t>
            </a:r>
            <a:r>
              <a:rPr lang="fr-FR" sz="1200" kern="1200" dirty="0">
                <a:solidFill>
                  <a:schemeClr val="tx1"/>
                </a:solidFill>
                <a:effectLst/>
                <a:latin typeface="+mn-lt"/>
                <a:ea typeface="+mn-ea"/>
                <a:cs typeface="+mn-cs"/>
              </a:rPr>
              <a:t> c. </a:t>
            </a:r>
            <a:r>
              <a:rPr lang="fr-FR" sz="1200" i="1" kern="1200" dirty="0">
                <a:solidFill>
                  <a:schemeClr val="tx1"/>
                </a:solidFill>
                <a:effectLst/>
                <a:latin typeface="+mn-lt"/>
                <a:ea typeface="+mn-ea"/>
                <a:cs typeface="+mn-cs"/>
              </a:rPr>
              <a:t>Blundell </a:t>
            </a:r>
            <a:r>
              <a:rPr lang="fr-FR" sz="1200" kern="1200" dirty="0">
                <a:solidFill>
                  <a:schemeClr val="tx1"/>
                </a:solidFill>
                <a:effectLst/>
                <a:latin typeface="+mn-lt"/>
                <a:ea typeface="+mn-ea"/>
                <a:cs typeface="+mn-cs"/>
              </a:rPr>
              <a:t>en 1992 qui alerte le Collège des médecins du Québec. Des recommandations sont alors émises aux membres qui travaillent avec des résidents, notamment à l’effet « de bien évaluer le niveau de compétence des résidents avec lesquels ils partagent les soins aux malades ». </a:t>
            </a:r>
            <a:r>
              <a:rPr lang="fr-CA" sz="1200" kern="1200" dirty="0">
                <a:solidFill>
                  <a:schemeClr val="tx1"/>
                </a:solidFill>
                <a:effectLst/>
                <a:latin typeface="+mn-lt"/>
                <a:ea typeface="+mn-ea"/>
                <a:cs typeface="+mn-cs"/>
              </a:rPr>
              <a:t>Il revient en effet au médecin-patron de juger de l’habileté de son résident à exécuter les actes médicaux qui lui sont délégués. </a:t>
            </a:r>
          </a:p>
          <a:p>
            <a:r>
              <a:rPr lang="en-CA" sz="1200" i="1" kern="1200" dirty="0">
                <a:solidFill>
                  <a:schemeClr val="tx1"/>
                </a:solidFill>
                <a:effectLst/>
                <a:latin typeface="+mn-lt"/>
                <a:ea typeface="+mn-ea"/>
                <a:cs typeface="+mn-cs"/>
              </a:rPr>
              <a:t>Currie</a:t>
            </a:r>
            <a:r>
              <a:rPr lang="en-CA" sz="1200" kern="1200" dirty="0">
                <a:solidFill>
                  <a:schemeClr val="tx1"/>
                </a:solidFill>
                <a:effectLst/>
                <a:latin typeface="+mn-lt"/>
                <a:ea typeface="+mn-ea"/>
                <a:cs typeface="+mn-cs"/>
              </a:rPr>
              <a:t> c. </a:t>
            </a:r>
            <a:r>
              <a:rPr lang="en-CA" sz="1200" i="1" kern="1200" dirty="0">
                <a:solidFill>
                  <a:schemeClr val="tx1"/>
                </a:solidFill>
                <a:effectLst/>
                <a:latin typeface="+mn-lt"/>
                <a:ea typeface="+mn-ea"/>
                <a:cs typeface="+mn-cs"/>
              </a:rPr>
              <a:t>Blundell, </a:t>
            </a:r>
            <a:r>
              <a:rPr lang="en-CA" sz="1200" kern="1200" dirty="0" err="1">
                <a:solidFill>
                  <a:schemeClr val="tx1"/>
                </a:solidFill>
                <a:effectLst/>
                <a:latin typeface="+mn-lt"/>
                <a:ea typeface="+mn-ea"/>
                <a:cs typeface="+mn-cs"/>
              </a:rPr>
              <a:t>préc</a:t>
            </a:r>
            <a:r>
              <a:rPr lang="en-CA" sz="1200" kern="1200" dirty="0">
                <a:solidFill>
                  <a:schemeClr val="tx1"/>
                </a:solidFill>
                <a:effectLst/>
                <a:latin typeface="+mn-lt"/>
                <a:ea typeface="+mn-ea"/>
                <a:cs typeface="+mn-cs"/>
              </a:rPr>
              <a:t>., note 25</a:t>
            </a:r>
            <a:r>
              <a:rPr lang="en-CA" sz="1200" i="1" kern="1200" dirty="0">
                <a:solidFill>
                  <a:schemeClr val="tx1"/>
                </a:solidFill>
                <a:effectLst/>
                <a:latin typeface="+mn-lt"/>
                <a:ea typeface="+mn-ea"/>
                <a:cs typeface="+mn-cs"/>
              </a:rPr>
              <a:t>. </a:t>
            </a:r>
            <a:endParaRPr lang="fr-CA"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Cité dans l’article de Jacques NOLS, </a:t>
            </a:r>
            <a:r>
              <a:rPr lang="fr-CA" sz="1200" kern="1200" dirty="0" err="1">
                <a:solidFill>
                  <a:schemeClr val="tx1"/>
                </a:solidFill>
                <a:effectLst/>
                <a:latin typeface="+mn-lt"/>
                <a:ea typeface="+mn-ea"/>
                <a:cs typeface="+mn-cs"/>
              </a:rPr>
              <a:t>préc</a:t>
            </a:r>
            <a:r>
              <a:rPr lang="fr-CA" sz="1200"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note 30, p.12.</a:t>
            </a:r>
            <a:endParaRPr lang="fr-CA"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fr-CA"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38F14E62-20D3-D244-A071-C25D8FDEC987}" type="slidenum">
              <a:rPr lang="fr-FR" smtClean="0"/>
              <a:t>11</a:t>
            </a:fld>
            <a:endParaRPr lang="fr-FR"/>
          </a:p>
        </p:txBody>
      </p:sp>
    </p:spTree>
    <p:extLst>
      <p:ext uri="{BB962C8B-B14F-4D97-AF65-F5344CB8AC3E}">
        <p14:creationId xmlns:p14="http://schemas.microsoft.com/office/powerpoint/2010/main" val="1881185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dirty="0"/>
              <a:t>limiter à de simples actes matériels, assurant que l'intervention du médecin demeure prépondérante</a:t>
            </a:r>
          </a:p>
          <a:p>
            <a:pPr marL="0" marR="0" indent="0" algn="l" defTabSz="457200" rtl="0" eaLnBrk="1" fontAlgn="auto" latinLnBrk="0" hangingPunct="1">
              <a:lnSpc>
                <a:spcPct val="100000"/>
              </a:lnSpc>
              <a:spcBef>
                <a:spcPts val="0"/>
              </a:spcBef>
              <a:spcAft>
                <a:spcPts val="0"/>
              </a:spcAft>
              <a:buClrTx/>
              <a:buSzTx/>
              <a:buFontTx/>
              <a:buNone/>
              <a:tabLst/>
              <a:defRPr/>
            </a:pPr>
            <a:endParaRPr lang="fr-CA"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fr-FR" dirty="0"/>
              <a:t>Est-ce que vous obtenez un consentement (verbal) pour :</a:t>
            </a:r>
            <a:endParaRPr lang="fr-CA"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fr-CA"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Dans l’affaire </a:t>
            </a:r>
            <a:r>
              <a:rPr lang="fr-FR" sz="1200" i="1" kern="1200" dirty="0" err="1">
                <a:solidFill>
                  <a:schemeClr val="tx1"/>
                </a:solidFill>
                <a:effectLst/>
                <a:latin typeface="+mn-lt"/>
                <a:ea typeface="+mn-ea"/>
                <a:cs typeface="+mn-cs"/>
              </a:rPr>
              <a:t>Currie</a:t>
            </a:r>
            <a:r>
              <a:rPr lang="fr-FR" sz="1200" kern="1200" dirty="0">
                <a:solidFill>
                  <a:schemeClr val="tx1"/>
                </a:solidFill>
                <a:effectLst/>
                <a:latin typeface="+mn-lt"/>
                <a:ea typeface="+mn-ea"/>
                <a:cs typeface="+mn-cs"/>
              </a:rPr>
              <a:t> c. </a:t>
            </a:r>
            <a:r>
              <a:rPr lang="fr-FR" sz="1200" i="1" kern="1200" dirty="0">
                <a:solidFill>
                  <a:schemeClr val="tx1"/>
                </a:solidFill>
                <a:effectLst/>
                <a:latin typeface="+mn-lt"/>
                <a:ea typeface="+mn-ea"/>
                <a:cs typeface="+mn-cs"/>
              </a:rPr>
              <a:t>Blundell</a:t>
            </a:r>
            <a:r>
              <a:rPr lang="fr-FR" sz="1200" kern="1200" baseline="300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 un médecin confie à son résident un acte délicat lors d’une opération cardiaque majeure sans avoir obtenu le consentement préalable de la patiente. Le juge Crépeau retient la responsabilité du patron en lien avec l’absence de consentement précisant que l’apprentissage des résidents ne devait pas se faire au détriment du droit des patients à être informé</a:t>
            </a:r>
            <a:r>
              <a:rPr lang="fr-CA" dirty="0">
                <a:effectLst/>
              </a:rPr>
              <a:t> </a:t>
            </a:r>
            <a:r>
              <a:rPr lang="en-CA" sz="1200" i="1" kern="1200" dirty="0">
                <a:solidFill>
                  <a:schemeClr val="tx1"/>
                </a:solidFill>
                <a:effectLst/>
                <a:latin typeface="+mn-lt"/>
                <a:ea typeface="+mn-ea"/>
                <a:cs typeface="+mn-cs"/>
              </a:rPr>
              <a:t>Currie</a:t>
            </a:r>
            <a:r>
              <a:rPr lang="en-CA" sz="1200" kern="1200" dirty="0">
                <a:solidFill>
                  <a:schemeClr val="tx1"/>
                </a:solidFill>
                <a:effectLst/>
                <a:latin typeface="+mn-lt"/>
                <a:ea typeface="+mn-ea"/>
                <a:cs typeface="+mn-cs"/>
              </a:rPr>
              <a:t> c. </a:t>
            </a:r>
            <a:r>
              <a:rPr lang="en-CA" sz="1200" i="1" kern="1200" dirty="0">
                <a:solidFill>
                  <a:schemeClr val="tx1"/>
                </a:solidFill>
                <a:effectLst/>
                <a:latin typeface="+mn-lt"/>
                <a:ea typeface="+mn-ea"/>
                <a:cs typeface="+mn-cs"/>
              </a:rPr>
              <a:t>Blundell</a:t>
            </a:r>
            <a:r>
              <a:rPr lang="en-CA" sz="1200" kern="1200" dirty="0">
                <a:solidFill>
                  <a:schemeClr val="tx1"/>
                </a:solidFill>
                <a:effectLst/>
                <a:latin typeface="+mn-lt"/>
                <a:ea typeface="+mn-ea"/>
                <a:cs typeface="+mn-cs"/>
              </a:rPr>
              <a:t>, [1992] R.J.Q. 764 (C.S.).</a:t>
            </a:r>
          </a:p>
          <a:p>
            <a:r>
              <a:rPr lang="fr-CA" sz="1200" kern="1200" dirty="0">
                <a:solidFill>
                  <a:schemeClr val="tx1"/>
                </a:solidFill>
                <a:effectLst/>
                <a:latin typeface="+mn-lt"/>
                <a:ea typeface="+mn-ea"/>
                <a:cs typeface="+mn-cs"/>
              </a:rPr>
              <a:t>C’est la cause </a:t>
            </a:r>
            <a:r>
              <a:rPr lang="fr-FR" sz="1200" i="1" kern="1200" dirty="0" err="1">
                <a:solidFill>
                  <a:schemeClr val="tx1"/>
                </a:solidFill>
                <a:effectLst/>
                <a:latin typeface="+mn-lt"/>
                <a:ea typeface="+mn-ea"/>
                <a:cs typeface="+mn-cs"/>
              </a:rPr>
              <a:t>Currie</a:t>
            </a:r>
            <a:r>
              <a:rPr lang="fr-FR" sz="1200" kern="1200" dirty="0">
                <a:solidFill>
                  <a:schemeClr val="tx1"/>
                </a:solidFill>
                <a:effectLst/>
                <a:latin typeface="+mn-lt"/>
                <a:ea typeface="+mn-ea"/>
                <a:cs typeface="+mn-cs"/>
              </a:rPr>
              <a:t> c. </a:t>
            </a:r>
            <a:r>
              <a:rPr lang="fr-FR" sz="1200" i="1" kern="1200" dirty="0">
                <a:solidFill>
                  <a:schemeClr val="tx1"/>
                </a:solidFill>
                <a:effectLst/>
                <a:latin typeface="+mn-lt"/>
                <a:ea typeface="+mn-ea"/>
                <a:cs typeface="+mn-cs"/>
              </a:rPr>
              <a:t>Blundell </a:t>
            </a:r>
            <a:r>
              <a:rPr lang="fr-FR" sz="1200" kern="1200" dirty="0">
                <a:solidFill>
                  <a:schemeClr val="tx1"/>
                </a:solidFill>
                <a:effectLst/>
                <a:latin typeface="+mn-lt"/>
                <a:ea typeface="+mn-ea"/>
                <a:cs typeface="+mn-cs"/>
              </a:rPr>
              <a:t>en 1992 qui alerte le Collège des médecins du Québec. Des recommandations sont alors émises aux membres qui travaillent avec des résidents, notamment à l’effet « de bien évaluer le niveau de compétence des résidents avec lesquels ils partagent les soins aux malades ». </a:t>
            </a:r>
            <a:r>
              <a:rPr lang="fr-CA" sz="1200" kern="1200" dirty="0">
                <a:solidFill>
                  <a:schemeClr val="tx1"/>
                </a:solidFill>
                <a:effectLst/>
                <a:latin typeface="+mn-lt"/>
                <a:ea typeface="+mn-ea"/>
                <a:cs typeface="+mn-cs"/>
              </a:rPr>
              <a:t>Il revient en effet au médecin-patron de juger de l’habileté de son résident à exécuter les actes médicaux qui lui sont délégués. </a:t>
            </a:r>
          </a:p>
          <a:p>
            <a:r>
              <a:rPr lang="en-CA" sz="1200" i="1" kern="1200" dirty="0">
                <a:solidFill>
                  <a:schemeClr val="tx1"/>
                </a:solidFill>
                <a:effectLst/>
                <a:latin typeface="+mn-lt"/>
                <a:ea typeface="+mn-ea"/>
                <a:cs typeface="+mn-cs"/>
              </a:rPr>
              <a:t>Currie</a:t>
            </a:r>
            <a:r>
              <a:rPr lang="en-CA" sz="1200" kern="1200" dirty="0">
                <a:solidFill>
                  <a:schemeClr val="tx1"/>
                </a:solidFill>
                <a:effectLst/>
                <a:latin typeface="+mn-lt"/>
                <a:ea typeface="+mn-ea"/>
                <a:cs typeface="+mn-cs"/>
              </a:rPr>
              <a:t> c. </a:t>
            </a:r>
            <a:r>
              <a:rPr lang="en-CA" sz="1200" i="1" kern="1200" dirty="0">
                <a:solidFill>
                  <a:schemeClr val="tx1"/>
                </a:solidFill>
                <a:effectLst/>
                <a:latin typeface="+mn-lt"/>
                <a:ea typeface="+mn-ea"/>
                <a:cs typeface="+mn-cs"/>
              </a:rPr>
              <a:t>Blundell, </a:t>
            </a:r>
            <a:r>
              <a:rPr lang="en-CA" sz="1200" kern="1200" dirty="0" err="1">
                <a:solidFill>
                  <a:schemeClr val="tx1"/>
                </a:solidFill>
                <a:effectLst/>
                <a:latin typeface="+mn-lt"/>
                <a:ea typeface="+mn-ea"/>
                <a:cs typeface="+mn-cs"/>
              </a:rPr>
              <a:t>préc</a:t>
            </a:r>
            <a:r>
              <a:rPr lang="en-CA" sz="1200" kern="1200" dirty="0">
                <a:solidFill>
                  <a:schemeClr val="tx1"/>
                </a:solidFill>
                <a:effectLst/>
                <a:latin typeface="+mn-lt"/>
                <a:ea typeface="+mn-ea"/>
                <a:cs typeface="+mn-cs"/>
              </a:rPr>
              <a:t>., note 25</a:t>
            </a:r>
            <a:r>
              <a:rPr lang="en-CA" sz="1200" i="1" kern="1200" dirty="0">
                <a:solidFill>
                  <a:schemeClr val="tx1"/>
                </a:solidFill>
                <a:effectLst/>
                <a:latin typeface="+mn-lt"/>
                <a:ea typeface="+mn-ea"/>
                <a:cs typeface="+mn-cs"/>
              </a:rPr>
              <a:t>. </a:t>
            </a:r>
            <a:endParaRPr lang="fr-CA"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Cité dans l’article de Jacques NOLS, </a:t>
            </a:r>
            <a:r>
              <a:rPr lang="fr-CA" sz="1200" kern="1200" dirty="0" err="1">
                <a:solidFill>
                  <a:schemeClr val="tx1"/>
                </a:solidFill>
                <a:effectLst/>
                <a:latin typeface="+mn-lt"/>
                <a:ea typeface="+mn-ea"/>
                <a:cs typeface="+mn-cs"/>
              </a:rPr>
              <a:t>préc</a:t>
            </a:r>
            <a:r>
              <a:rPr lang="fr-CA" sz="1200"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note 30, p.12.</a:t>
            </a:r>
            <a:endParaRPr lang="fr-CA"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fr-CA"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38F14E62-20D3-D244-A071-C25D8FDEC987}" type="slidenum">
              <a:rPr lang="fr-FR" smtClean="0"/>
              <a:t>12</a:t>
            </a:fld>
            <a:endParaRPr lang="fr-FR"/>
          </a:p>
        </p:txBody>
      </p:sp>
    </p:spTree>
    <p:extLst>
      <p:ext uri="{BB962C8B-B14F-4D97-AF65-F5344CB8AC3E}">
        <p14:creationId xmlns:p14="http://schemas.microsoft.com/office/powerpoint/2010/main" val="1634126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32BA4F3A-7F2A-F149-B466-AAABF38C2E0E}" type="slidenum">
              <a:rPr lang="fr-FR" altLang="x-none" smtClean="0"/>
              <a:pPr>
                <a:defRPr/>
              </a:pPr>
              <a:t>13</a:t>
            </a:fld>
            <a:endParaRPr lang="fr-FR" altLang="x-none"/>
          </a:p>
        </p:txBody>
      </p:sp>
    </p:spTree>
    <p:extLst>
      <p:ext uri="{BB962C8B-B14F-4D97-AF65-F5344CB8AC3E}">
        <p14:creationId xmlns:p14="http://schemas.microsoft.com/office/powerpoint/2010/main" val="12831156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iapo Titre 1">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56E720D-9D2F-F946-A19F-24FF2DD1F9B4}"/>
              </a:ext>
            </a:extLst>
          </p:cNvPr>
          <p:cNvPicPr>
            <a:picLocks noChangeAspect="1"/>
          </p:cNvPicPr>
          <p:nvPr userDrawn="1"/>
        </p:nvPicPr>
        <p:blipFill>
          <a:blip r:embed="rId2"/>
          <a:srcRect/>
          <a:stretch/>
        </p:blipFill>
        <p:spPr>
          <a:xfrm>
            <a:off x="0" y="0"/>
            <a:ext cx="9144000" cy="5143500"/>
          </a:xfrm>
          <a:prstGeom prst="rect">
            <a:avLst/>
          </a:prstGeom>
        </p:spPr>
      </p:pic>
      <p:sp>
        <p:nvSpPr>
          <p:cNvPr id="4099" name="Rectangle 3"/>
          <p:cNvSpPr>
            <a:spLocks noGrp="1" noChangeArrowheads="1"/>
          </p:cNvSpPr>
          <p:nvPr>
            <p:ph type="ctrTitle"/>
          </p:nvPr>
        </p:nvSpPr>
        <p:spPr>
          <a:xfrm>
            <a:off x="5004048" y="897564"/>
            <a:ext cx="3816424" cy="1890210"/>
          </a:xfrm>
        </p:spPr>
        <p:txBody>
          <a:bodyPr/>
          <a:lstStyle>
            <a:lvl1pPr algn="l">
              <a:defRPr sz="4000" b="1" i="0">
                <a:solidFill>
                  <a:srgbClr val="FFFFFF"/>
                </a:solidFill>
                <a:latin typeface="Arial Narrow"/>
                <a:cs typeface="Arial Narrow"/>
              </a:defRPr>
            </a:lvl1pPr>
          </a:lstStyle>
          <a:p>
            <a:pPr lvl="0"/>
            <a:r>
              <a:rPr lang="fr-CA" noProof="0" dirty="0"/>
              <a:t>Modifier le style du titre</a:t>
            </a:r>
            <a:endParaRPr lang="fr-FR" noProof="0" dirty="0"/>
          </a:p>
        </p:txBody>
      </p:sp>
      <p:sp>
        <p:nvSpPr>
          <p:cNvPr id="10" name="Espace réservé du texte 9"/>
          <p:cNvSpPr>
            <a:spLocks noGrp="1"/>
          </p:cNvSpPr>
          <p:nvPr>
            <p:ph type="body" sz="quarter" idx="10"/>
          </p:nvPr>
        </p:nvSpPr>
        <p:spPr>
          <a:xfrm>
            <a:off x="5004468" y="3291830"/>
            <a:ext cx="3816003" cy="1008112"/>
          </a:xfrm>
        </p:spPr>
        <p:txBody>
          <a:bodyPr/>
          <a:lstStyle>
            <a:lvl1pPr marL="0" indent="0">
              <a:spcBef>
                <a:spcPts val="500"/>
              </a:spcBef>
              <a:buFontTx/>
              <a:buNone/>
              <a:defRPr sz="1800">
                <a:solidFill>
                  <a:srgbClr val="FFFFFF"/>
                </a:solidFill>
                <a:latin typeface="Arial Narrow" charset="0"/>
                <a:ea typeface="Arial Narrow" charset="0"/>
                <a:cs typeface="Arial Narrow" charset="0"/>
              </a:defRPr>
            </a:lvl1pPr>
            <a:lvl2pPr marL="228594" indent="0">
              <a:buFontTx/>
              <a:buNone/>
              <a:defRPr>
                <a:solidFill>
                  <a:srgbClr val="FFFFFF"/>
                </a:solidFill>
              </a:defRPr>
            </a:lvl2pPr>
            <a:lvl3pPr marL="503225" indent="0">
              <a:buFontTx/>
              <a:buNone/>
              <a:defRPr>
                <a:solidFill>
                  <a:srgbClr val="FFFFFF"/>
                </a:solidFill>
              </a:defRPr>
            </a:lvl3pPr>
            <a:lvl4pPr marL="714357" indent="0">
              <a:buFontTx/>
              <a:buNone/>
              <a:defRPr>
                <a:solidFill>
                  <a:srgbClr val="FFFFFF"/>
                </a:solidFill>
              </a:defRPr>
            </a:lvl4pPr>
            <a:lvl5pPr marL="942951" indent="0">
              <a:buFontTx/>
              <a:buNone/>
              <a:defRPr>
                <a:solidFill>
                  <a:srgbClr val="FFFFFF"/>
                </a:solidFill>
              </a:defRPr>
            </a:lvl5pPr>
          </a:lstStyle>
          <a:p>
            <a:pPr lvl="0"/>
            <a:r>
              <a:rPr lang="fr-CA"/>
              <a:t>Cliquez pour modifier les styles du texte du masque</a:t>
            </a:r>
          </a:p>
        </p:txBody>
      </p:sp>
      <p:sp>
        <p:nvSpPr>
          <p:cNvPr id="11" name="ZoneTexte 10">
            <a:extLst>
              <a:ext uri="{FF2B5EF4-FFF2-40B4-BE49-F238E27FC236}">
                <a16:creationId xmlns:a16="http://schemas.microsoft.com/office/drawing/2014/main" id="{35995C48-D059-0343-8D52-AECC1486F82B}"/>
              </a:ext>
            </a:extLst>
          </p:cNvPr>
          <p:cNvSpPr txBox="1"/>
          <p:nvPr userDrawn="1"/>
        </p:nvSpPr>
        <p:spPr>
          <a:xfrm>
            <a:off x="2401124" y="4742708"/>
            <a:ext cx="3816002" cy="246221"/>
          </a:xfrm>
          <a:prstGeom prst="rect">
            <a:avLst/>
          </a:prstGeom>
          <a:noFill/>
        </p:spPr>
        <p:txBody>
          <a:bodyPr wrap="square" lIns="0" rIns="0" bIns="0" rtlCol="0" anchor="b" anchorCtr="0">
            <a:spAutoFit/>
          </a:bodyPr>
          <a:lstStyle/>
          <a:p>
            <a:pPr algn="l"/>
            <a:r>
              <a:rPr lang="fr-FR" sz="1300" dirty="0">
                <a:solidFill>
                  <a:schemeClr val="bg2"/>
                </a:solidFill>
                <a:latin typeface="Arial Narrow" charset="0"/>
                <a:ea typeface="Arial Narrow" charset="0"/>
                <a:cs typeface="Arial Narrow" charset="0"/>
              </a:rPr>
              <a:t>FACULTÉ DE MÉDECINE ET DES SCIENCES DE LA SANTÉ</a:t>
            </a:r>
          </a:p>
        </p:txBody>
      </p:sp>
      <p:pic>
        <p:nvPicPr>
          <p:cNvPr id="7" name="Image 6">
            <a:extLst>
              <a:ext uri="{FF2B5EF4-FFF2-40B4-BE49-F238E27FC236}">
                <a16:creationId xmlns:a16="http://schemas.microsoft.com/office/drawing/2014/main" id="{83EECB73-2307-1D42-9A9F-74088CB831CC}"/>
              </a:ext>
            </a:extLst>
          </p:cNvPr>
          <p:cNvPicPr>
            <a:picLocks noChangeAspect="1"/>
          </p:cNvPicPr>
          <p:nvPr userDrawn="1"/>
        </p:nvPicPr>
        <p:blipFill>
          <a:blip r:embed="rId3"/>
          <a:srcRect/>
          <a:stretch/>
        </p:blipFill>
        <p:spPr>
          <a:xfrm>
            <a:off x="7668344" y="4657686"/>
            <a:ext cx="1320568" cy="303355"/>
          </a:xfrm>
          <a:prstGeom prst="rect">
            <a:avLst/>
          </a:prstGeom>
        </p:spPr>
      </p:pic>
    </p:spTree>
    <p:extLst>
      <p:ext uri="{BB962C8B-B14F-4D97-AF65-F5344CB8AC3E}">
        <p14:creationId xmlns:p14="http://schemas.microsoft.com/office/powerpoint/2010/main" val="3124674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apo avec puc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6" name="Espace réservé du texte 1"/>
          <p:cNvSpPr>
            <a:spLocks noGrp="1"/>
          </p:cNvSpPr>
          <p:nvPr>
            <p:ph idx="1"/>
          </p:nvPr>
        </p:nvSpPr>
        <p:spPr>
          <a:xfrm>
            <a:off x="467544" y="1207717"/>
            <a:ext cx="8424614" cy="3236241"/>
          </a:xfrm>
          <a:prstGeom prst="rect">
            <a:avLst/>
          </a:prstGeom>
        </p:spPr>
        <p:txBody>
          <a:bodyPr rtlCol="0">
            <a:noAutofit/>
          </a:bodyPr>
          <a:lstStyle/>
          <a:p>
            <a:pPr lvl="0"/>
            <a:r>
              <a:rPr lang="fr-FR" noProof="0" dirty="0"/>
              <a:t>Cliquez pour modifier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p:txBody>
      </p:sp>
    </p:spTree>
    <p:extLst>
      <p:ext uri="{BB962C8B-B14F-4D97-AF65-F5344CB8AC3E}">
        <p14:creationId xmlns:p14="http://schemas.microsoft.com/office/powerpoint/2010/main" val="489423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apo 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fr-FR" dirty="0"/>
          </a:p>
        </p:txBody>
      </p:sp>
      <p:sp>
        <p:nvSpPr>
          <p:cNvPr id="6" name="Espace réservé du texte 1"/>
          <p:cNvSpPr>
            <a:spLocks noGrp="1"/>
          </p:cNvSpPr>
          <p:nvPr>
            <p:ph idx="1"/>
          </p:nvPr>
        </p:nvSpPr>
        <p:spPr>
          <a:xfrm>
            <a:off x="467544" y="1207717"/>
            <a:ext cx="8424614" cy="3236241"/>
          </a:xfrm>
          <a:prstGeom prst="rect">
            <a:avLst/>
          </a:prstGeom>
        </p:spPr>
        <p:txBody>
          <a:bodyPr rtlCol="0">
            <a:noAutofit/>
          </a:bodyPr>
          <a:lstStyle>
            <a:lvl1pPr marL="0" indent="0">
              <a:buNone/>
              <a:defRPr/>
            </a:lvl1pPr>
          </a:lstStyle>
          <a:p>
            <a:pPr lvl="0"/>
            <a:r>
              <a:rPr lang="fr-FR" noProof="0" dirty="0"/>
              <a:t>Cliquez pour modifier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p:txBody>
      </p:sp>
    </p:spTree>
    <p:extLst>
      <p:ext uri="{BB962C8B-B14F-4D97-AF65-F5344CB8AC3E}">
        <p14:creationId xmlns:p14="http://schemas.microsoft.com/office/powerpoint/2010/main" val="882178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po avec puce et photo">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fr-FR" dirty="0"/>
          </a:p>
        </p:txBody>
      </p:sp>
      <p:sp>
        <p:nvSpPr>
          <p:cNvPr id="6" name="Espace réservé du texte 1"/>
          <p:cNvSpPr>
            <a:spLocks noGrp="1"/>
          </p:cNvSpPr>
          <p:nvPr>
            <p:ph idx="1"/>
          </p:nvPr>
        </p:nvSpPr>
        <p:spPr>
          <a:xfrm>
            <a:off x="467544" y="1207717"/>
            <a:ext cx="6984776" cy="3236241"/>
          </a:xfrm>
          <a:prstGeom prst="rect">
            <a:avLst/>
          </a:prstGeom>
        </p:spPr>
        <p:txBody>
          <a:bodyPr rtlCol="0">
            <a:noAutofit/>
          </a:bodyPr>
          <a:lstStyle/>
          <a:p>
            <a:pPr lvl="0"/>
            <a:r>
              <a:rPr lang="fr-FR" noProof="0" dirty="0"/>
              <a:t>Cliquez pour modifier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p:txBody>
      </p:sp>
      <p:sp>
        <p:nvSpPr>
          <p:cNvPr id="4" name="Espace réservé de l’image 15">
            <a:extLst>
              <a:ext uri="{FF2B5EF4-FFF2-40B4-BE49-F238E27FC236}">
                <a16:creationId xmlns:a16="http://schemas.microsoft.com/office/drawing/2014/main" id="{5E4BDB22-F543-1B45-9776-CCBD5AA0BFD5}"/>
              </a:ext>
            </a:extLst>
          </p:cNvPr>
          <p:cNvSpPr>
            <a:spLocks noGrp="1"/>
          </p:cNvSpPr>
          <p:nvPr>
            <p:ph type="pic" sz="quarter" idx="13"/>
          </p:nvPr>
        </p:nvSpPr>
        <p:spPr>
          <a:xfrm>
            <a:off x="7668344" y="1207717"/>
            <a:ext cx="1475656" cy="1076001"/>
          </a:xfrm>
          <a:noFill/>
        </p:spPr>
        <p:txBody>
          <a:bodyPr/>
          <a:lstStyle/>
          <a:p>
            <a:endParaRPr lang="fr-FR" dirty="0"/>
          </a:p>
        </p:txBody>
      </p:sp>
    </p:spTree>
    <p:extLst>
      <p:ext uri="{BB962C8B-B14F-4D97-AF65-F5344CB8AC3E}">
        <p14:creationId xmlns:p14="http://schemas.microsoft.com/office/powerpoint/2010/main" val="10811745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apo avec puce et encadr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6" name="Espace réservé du texte 1"/>
          <p:cNvSpPr>
            <a:spLocks noGrp="1"/>
          </p:cNvSpPr>
          <p:nvPr>
            <p:ph idx="1"/>
          </p:nvPr>
        </p:nvSpPr>
        <p:spPr>
          <a:xfrm>
            <a:off x="467544" y="1206178"/>
            <a:ext cx="5616624" cy="3237780"/>
          </a:xfrm>
          <a:prstGeom prst="rect">
            <a:avLst/>
          </a:prstGeom>
        </p:spPr>
        <p:txBody>
          <a:bodyPr rtlCol="0">
            <a:noAutofit/>
          </a:bodyPr>
          <a:lstStyle/>
          <a:p>
            <a:pPr lvl="0"/>
            <a:r>
              <a:rPr lang="fr-FR" noProof="0" dirty="0"/>
              <a:t>Cliquez pour modifier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p:txBody>
      </p:sp>
      <p:sp>
        <p:nvSpPr>
          <p:cNvPr id="12" name="Espace réservé du contenu 2"/>
          <p:cNvSpPr>
            <a:spLocks noGrp="1"/>
          </p:cNvSpPr>
          <p:nvPr>
            <p:ph idx="10"/>
          </p:nvPr>
        </p:nvSpPr>
        <p:spPr>
          <a:xfrm>
            <a:off x="6557242" y="1421696"/>
            <a:ext cx="2119214" cy="1208615"/>
          </a:xfrm>
        </p:spPr>
        <p:txBody>
          <a:bodyPr>
            <a:noAutofit/>
          </a:bodyPr>
          <a:lstStyle>
            <a:lvl1pPr marL="0" indent="0">
              <a:spcBef>
                <a:spcPts val="800"/>
              </a:spcBef>
              <a:buNone/>
              <a:defRPr sz="2200">
                <a:solidFill>
                  <a:schemeClr val="tx1"/>
                </a:solidFill>
              </a:defRPr>
            </a:lvl1pPr>
          </a:lstStyle>
          <a:p>
            <a:pPr lvl="0"/>
            <a:r>
              <a:rPr lang="fr-FR" dirty="0"/>
              <a:t>Cliquez pour modifier les styles du texte du masque</a:t>
            </a:r>
          </a:p>
        </p:txBody>
      </p:sp>
    </p:spTree>
    <p:extLst>
      <p:ext uri="{BB962C8B-B14F-4D97-AF65-F5344CB8AC3E}">
        <p14:creationId xmlns:p14="http://schemas.microsoft.com/office/powerpoint/2010/main" val="19160347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85800" y="1534734"/>
            <a:ext cx="7772400" cy="3143250"/>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dirty="0"/>
          </a:p>
        </p:txBody>
      </p:sp>
      <p:sp>
        <p:nvSpPr>
          <p:cNvPr id="4" name="Titre 3"/>
          <p:cNvSpPr>
            <a:spLocks noGrp="1" noChangeArrowheads="1"/>
          </p:cNvSpPr>
          <p:nvPr>
            <p:ph type="title"/>
          </p:nvPr>
        </p:nvSpPr>
        <p:spPr bwMode="auto">
          <a:xfrm>
            <a:off x="685800" y="791784"/>
            <a:ext cx="6870700" cy="628650"/>
          </a:xfrm>
          <a:prstGeom prst="rect">
            <a:avLst/>
          </a:prstGeom>
          <a:noFill/>
          <a:ln w="9525">
            <a:noFill/>
            <a:miter lim="800000"/>
            <a:headEnd/>
            <a:tailEnd/>
          </a:ln>
        </p:spPr>
        <p:txBody>
          <a:bodyPr/>
          <a:lstStyle/>
          <a:p>
            <a:pPr lvl="0"/>
            <a:r>
              <a:rPr lang="fr-CA"/>
              <a:t>Modifier le style du titre</a:t>
            </a:r>
            <a:endParaRPr lang="fr-FR" dirty="0"/>
          </a:p>
        </p:txBody>
      </p:sp>
    </p:spTree>
    <p:extLst>
      <p:ext uri="{BB962C8B-B14F-4D97-AF65-F5344CB8AC3E}">
        <p14:creationId xmlns:p14="http://schemas.microsoft.com/office/powerpoint/2010/main" val="3190104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lvl2pPr marL="354509" indent="-153591">
              <a:defRPr/>
            </a:lvl2pPr>
            <a:lvl3pPr marL="503635" indent="-102692">
              <a:defRPr/>
            </a:lvl3pPr>
            <a:lvl4pPr marL="653654" indent="-112514">
              <a:defRPr/>
            </a:lvl4pPr>
            <a:lvl5pPr marL="807244" indent="-112514">
              <a:defRPr/>
            </a:lvl5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CA" dirty="0"/>
          </a:p>
        </p:txBody>
      </p:sp>
      <p:sp>
        <p:nvSpPr>
          <p:cNvPr id="7" name="Titre 6"/>
          <p:cNvSpPr>
            <a:spLocks noGrp="1"/>
          </p:cNvSpPr>
          <p:nvPr>
            <p:ph type="title"/>
          </p:nvPr>
        </p:nvSpPr>
        <p:spPr/>
        <p:txBody>
          <a:bodyPr/>
          <a:lstStyle/>
          <a:p>
            <a:r>
              <a:rPr lang="fr-CA"/>
              <a:t>Modifier le style du titre</a:t>
            </a:r>
          </a:p>
        </p:txBody>
      </p:sp>
    </p:spTree>
    <p:extLst>
      <p:ext uri="{BB962C8B-B14F-4D97-AF65-F5344CB8AC3E}">
        <p14:creationId xmlns:p14="http://schemas.microsoft.com/office/powerpoint/2010/main" val="33121740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Disposition personnalisé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85800" y="571500"/>
            <a:ext cx="7128101" cy="628650"/>
          </a:xfrm>
        </p:spPr>
        <p:txBody>
          <a:bodyPr/>
          <a:lstStyle/>
          <a:p>
            <a:r>
              <a:rPr lang="fr-CA"/>
              <a:t>Modifier le style du titre</a:t>
            </a:r>
            <a:endParaRPr lang="fr-FR"/>
          </a:p>
        </p:txBody>
      </p:sp>
      <p:sp>
        <p:nvSpPr>
          <p:cNvPr id="6" name="Espace réservé du texte 5"/>
          <p:cNvSpPr>
            <a:spLocks noGrp="1"/>
          </p:cNvSpPr>
          <p:nvPr>
            <p:ph type="body" sz="quarter" idx="10"/>
          </p:nvPr>
        </p:nvSpPr>
        <p:spPr>
          <a:xfrm>
            <a:off x="685800" y="1437085"/>
            <a:ext cx="7918648" cy="3078956"/>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Tree>
    <p:extLst>
      <p:ext uri="{BB962C8B-B14F-4D97-AF65-F5344CB8AC3E}">
        <p14:creationId xmlns:p14="http://schemas.microsoft.com/office/powerpoint/2010/main" val="1945224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Vide">
    <p:spTree>
      <p:nvGrpSpPr>
        <p:cNvPr id="1" name=""/>
        <p:cNvGrpSpPr/>
        <p:nvPr/>
      </p:nvGrpSpPr>
      <p:grpSpPr>
        <a:xfrm>
          <a:off x="0" y="0"/>
          <a:ext cx="0" cy="0"/>
          <a:chOff x="0" y="0"/>
          <a:chExt cx="0" cy="0"/>
        </a:xfrm>
      </p:grpSpPr>
      <p:sp>
        <p:nvSpPr>
          <p:cNvPr id="5" name="Rectangle 4"/>
          <p:cNvSpPr/>
          <p:nvPr/>
        </p:nvSpPr>
        <p:spPr>
          <a:xfrm>
            <a:off x="8166847" y="211931"/>
            <a:ext cx="685800" cy="2266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2" name="Date Placeholder 1"/>
          <p:cNvSpPr>
            <a:spLocks noGrp="1"/>
          </p:cNvSpPr>
          <p:nvPr>
            <p:ph type="dt" sz="half" idx="10"/>
          </p:nvPr>
        </p:nvSpPr>
        <p:spPr/>
        <p:txBody>
          <a:bodyPr/>
          <a:lstStyle/>
          <a:p>
            <a:fld id="{1BD52276-C4C3-D942-A12E-157D2444BADC}" type="datetimeFigureOut">
              <a:rPr lang="fr-FR" smtClean="0"/>
              <a:t>31/10/2023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DD939579-ED03-0E46-951A-E409BF679A66}" type="slidenum">
              <a:rPr lang="fr-FR" smtClean="0"/>
              <a:t>‹#›</a:t>
            </a:fld>
            <a:endParaRPr lang="fr-FR"/>
          </a:p>
        </p:txBody>
      </p:sp>
    </p:spTree>
    <p:extLst>
      <p:ext uri="{BB962C8B-B14F-4D97-AF65-F5344CB8AC3E}">
        <p14:creationId xmlns:p14="http://schemas.microsoft.com/office/powerpoint/2010/main" val="2913395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iapo Titre 2">
    <p:spTree>
      <p:nvGrpSpPr>
        <p:cNvPr id="1" name=""/>
        <p:cNvGrpSpPr/>
        <p:nvPr/>
      </p:nvGrpSpPr>
      <p:grpSpPr>
        <a:xfrm>
          <a:off x="0" y="0"/>
          <a:ext cx="0" cy="0"/>
          <a:chOff x="0" y="0"/>
          <a:chExt cx="0" cy="0"/>
        </a:xfrm>
      </p:grpSpPr>
      <p:pic>
        <p:nvPicPr>
          <p:cNvPr id="3" name="Image 5"/>
          <p:cNvPicPr>
            <a:picLocks noChangeAspect="1"/>
          </p:cNvPicPr>
          <p:nvPr userDrawn="1"/>
        </p:nvPicPr>
        <p:blipFill>
          <a:blip r:embed="rId2"/>
          <a:srcRect/>
          <a:stretch/>
        </p:blipFill>
        <p:spPr bwMode="auto">
          <a:xfrm>
            <a:off x="1354" y="3043"/>
            <a:ext cx="9141290" cy="514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p:cNvSpPr>
            <a:spLocks noGrp="1" noChangeArrowheads="1"/>
          </p:cNvSpPr>
          <p:nvPr>
            <p:ph type="ctrTitle"/>
          </p:nvPr>
        </p:nvSpPr>
        <p:spPr>
          <a:xfrm>
            <a:off x="395536" y="483518"/>
            <a:ext cx="5760639" cy="1458162"/>
          </a:xfrm>
        </p:spPr>
        <p:txBody>
          <a:bodyPr/>
          <a:lstStyle>
            <a:lvl1pPr algn="l">
              <a:defRPr sz="4000" b="1" i="0">
                <a:solidFill>
                  <a:srgbClr val="FFFFFF"/>
                </a:solidFill>
                <a:latin typeface="Arial Narrow"/>
                <a:cs typeface="Arial Narrow"/>
              </a:defRPr>
            </a:lvl1pPr>
          </a:lstStyle>
          <a:p>
            <a:pPr lvl="0"/>
            <a:r>
              <a:rPr lang="fr-CA" noProof="0" dirty="0"/>
              <a:t>Modifier le style du titre</a:t>
            </a:r>
            <a:endParaRPr lang="fr-FR" noProof="0" dirty="0"/>
          </a:p>
        </p:txBody>
      </p:sp>
      <p:sp>
        <p:nvSpPr>
          <p:cNvPr id="4" name="Espace réservé du texte 3"/>
          <p:cNvSpPr>
            <a:spLocks noGrp="1"/>
          </p:cNvSpPr>
          <p:nvPr>
            <p:ph type="body" sz="quarter" idx="10"/>
          </p:nvPr>
        </p:nvSpPr>
        <p:spPr>
          <a:xfrm>
            <a:off x="396127" y="2571750"/>
            <a:ext cx="3671495" cy="1584176"/>
          </a:xfrm>
        </p:spPr>
        <p:txBody>
          <a:bodyPr/>
          <a:lstStyle>
            <a:lvl1pPr marL="0" indent="0">
              <a:spcBef>
                <a:spcPts val="500"/>
              </a:spcBef>
              <a:buNone/>
              <a:defRPr sz="1800">
                <a:solidFill>
                  <a:srgbClr val="FFFFFF"/>
                </a:solidFill>
                <a:latin typeface="Arial Narrow" charset="0"/>
                <a:ea typeface="Arial Narrow" charset="0"/>
                <a:cs typeface="Arial Narrow" charset="0"/>
              </a:defRPr>
            </a:lvl1pPr>
          </a:lstStyle>
          <a:p>
            <a:pPr lvl="0"/>
            <a:r>
              <a:rPr lang="fr-CA" dirty="0"/>
              <a:t>Cliquez pour modifier les styles du texte du masque</a:t>
            </a:r>
          </a:p>
        </p:txBody>
      </p:sp>
      <p:pic>
        <p:nvPicPr>
          <p:cNvPr id="7" name="Image 6">
            <a:extLst>
              <a:ext uri="{FF2B5EF4-FFF2-40B4-BE49-F238E27FC236}">
                <a16:creationId xmlns:a16="http://schemas.microsoft.com/office/drawing/2014/main" id="{D973A9C0-62B2-0F4C-9A64-D5CC63983E7E}"/>
              </a:ext>
            </a:extLst>
          </p:cNvPr>
          <p:cNvPicPr>
            <a:picLocks noChangeAspect="1"/>
          </p:cNvPicPr>
          <p:nvPr userDrawn="1"/>
        </p:nvPicPr>
        <p:blipFill>
          <a:blip r:embed="rId3"/>
          <a:srcRect/>
          <a:stretch/>
        </p:blipFill>
        <p:spPr>
          <a:xfrm>
            <a:off x="7668344" y="4657686"/>
            <a:ext cx="1320568" cy="303354"/>
          </a:xfrm>
          <a:prstGeom prst="rect">
            <a:avLst/>
          </a:prstGeom>
        </p:spPr>
      </p:pic>
      <p:sp>
        <p:nvSpPr>
          <p:cNvPr id="9" name="ZoneTexte 8">
            <a:extLst>
              <a:ext uri="{FF2B5EF4-FFF2-40B4-BE49-F238E27FC236}">
                <a16:creationId xmlns:a16="http://schemas.microsoft.com/office/drawing/2014/main" id="{B05405C9-E569-F445-BB88-1BB9AF3A1B78}"/>
              </a:ext>
            </a:extLst>
          </p:cNvPr>
          <p:cNvSpPr txBox="1"/>
          <p:nvPr userDrawn="1"/>
        </p:nvSpPr>
        <p:spPr>
          <a:xfrm>
            <a:off x="251520" y="4742708"/>
            <a:ext cx="3888432" cy="246221"/>
          </a:xfrm>
          <a:prstGeom prst="rect">
            <a:avLst/>
          </a:prstGeom>
          <a:noFill/>
        </p:spPr>
        <p:txBody>
          <a:bodyPr wrap="square" lIns="0" rIns="0" bIns="0" rtlCol="0" anchor="b" anchorCtr="0">
            <a:spAutoFit/>
          </a:bodyPr>
          <a:lstStyle/>
          <a:p>
            <a:pPr algn="l"/>
            <a:r>
              <a:rPr lang="fr-FR" sz="1300" dirty="0">
                <a:solidFill>
                  <a:schemeClr val="bg2"/>
                </a:solidFill>
                <a:latin typeface="Arial Narrow" charset="0"/>
                <a:ea typeface="Arial Narrow" charset="0"/>
                <a:cs typeface="Arial Narrow" charset="0"/>
              </a:rPr>
              <a:t>FACULTÉ DE MÉDECINE ET DES SCIENCES DE LA SANTÉ</a:t>
            </a:r>
          </a:p>
        </p:txBody>
      </p:sp>
    </p:spTree>
    <p:extLst>
      <p:ext uri="{BB962C8B-B14F-4D97-AF65-F5344CB8AC3E}">
        <p14:creationId xmlns:p14="http://schemas.microsoft.com/office/powerpoint/2010/main" val="834125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apo Titre 3">
    <p:spTree>
      <p:nvGrpSpPr>
        <p:cNvPr id="1" name=""/>
        <p:cNvGrpSpPr/>
        <p:nvPr/>
      </p:nvGrpSpPr>
      <p:grpSpPr>
        <a:xfrm>
          <a:off x="0" y="0"/>
          <a:ext cx="0" cy="0"/>
          <a:chOff x="0" y="0"/>
          <a:chExt cx="0" cy="0"/>
        </a:xfrm>
      </p:grpSpPr>
      <p:pic>
        <p:nvPicPr>
          <p:cNvPr id="3" name="Image 5"/>
          <p:cNvPicPr>
            <a:picLocks noChangeAspect="1"/>
          </p:cNvPicPr>
          <p:nvPr userDrawn="1"/>
        </p:nvPicPr>
        <p:blipFill>
          <a:blip r:embed="rId2"/>
          <a:srcRect/>
          <a:stretch/>
        </p:blipFill>
        <p:spPr bwMode="auto">
          <a:xfrm>
            <a:off x="1354" y="0"/>
            <a:ext cx="9141289" cy="4480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p:cNvSpPr>
            <a:spLocks noGrp="1" noChangeArrowheads="1"/>
          </p:cNvSpPr>
          <p:nvPr>
            <p:ph type="ctrTitle"/>
          </p:nvPr>
        </p:nvSpPr>
        <p:spPr>
          <a:xfrm>
            <a:off x="4788024" y="195486"/>
            <a:ext cx="1872208" cy="1458162"/>
          </a:xfrm>
        </p:spPr>
        <p:txBody>
          <a:bodyPr/>
          <a:lstStyle>
            <a:lvl1pPr algn="l">
              <a:defRPr sz="2900" b="1" i="0">
                <a:solidFill>
                  <a:schemeClr val="tx2"/>
                </a:solidFill>
                <a:latin typeface="Arial Narrow"/>
                <a:cs typeface="Arial Narrow"/>
              </a:defRPr>
            </a:lvl1pPr>
          </a:lstStyle>
          <a:p>
            <a:pPr lvl="0"/>
            <a:r>
              <a:rPr lang="fr-CA" noProof="0" dirty="0"/>
              <a:t>Modifier le style du titre</a:t>
            </a:r>
            <a:endParaRPr lang="fr-FR" noProof="0" dirty="0"/>
          </a:p>
        </p:txBody>
      </p:sp>
      <p:sp>
        <p:nvSpPr>
          <p:cNvPr id="4" name="Espace réservé du texte 3"/>
          <p:cNvSpPr>
            <a:spLocks noGrp="1"/>
          </p:cNvSpPr>
          <p:nvPr>
            <p:ph type="body" sz="quarter" idx="10"/>
          </p:nvPr>
        </p:nvSpPr>
        <p:spPr>
          <a:xfrm>
            <a:off x="4788025" y="1578482"/>
            <a:ext cx="1994368" cy="633228"/>
          </a:xfrm>
        </p:spPr>
        <p:txBody>
          <a:bodyPr/>
          <a:lstStyle>
            <a:lvl1pPr marL="0" indent="0">
              <a:spcBef>
                <a:spcPts val="500"/>
              </a:spcBef>
              <a:buNone/>
              <a:defRPr sz="1800">
                <a:solidFill>
                  <a:schemeClr val="accent1"/>
                </a:solidFill>
                <a:latin typeface="Arial Narrow" charset="0"/>
                <a:ea typeface="Arial Narrow" charset="0"/>
                <a:cs typeface="Arial Narrow" charset="0"/>
              </a:defRPr>
            </a:lvl1pPr>
          </a:lstStyle>
          <a:p>
            <a:pPr lvl="0"/>
            <a:r>
              <a:rPr lang="fr-CA" dirty="0"/>
              <a:t>Cliquez pour modifier les styles du texte du masque</a:t>
            </a:r>
          </a:p>
        </p:txBody>
      </p:sp>
      <p:sp>
        <p:nvSpPr>
          <p:cNvPr id="12" name="ZoneTexte 11">
            <a:extLst>
              <a:ext uri="{FF2B5EF4-FFF2-40B4-BE49-F238E27FC236}">
                <a16:creationId xmlns:a16="http://schemas.microsoft.com/office/drawing/2014/main" id="{C3B30B36-9CFF-DC4F-A1AE-80F0EC6DAE15}"/>
              </a:ext>
            </a:extLst>
          </p:cNvPr>
          <p:cNvSpPr txBox="1"/>
          <p:nvPr userDrawn="1"/>
        </p:nvSpPr>
        <p:spPr>
          <a:xfrm>
            <a:off x="179512" y="4742708"/>
            <a:ext cx="3888432" cy="246221"/>
          </a:xfrm>
          <a:prstGeom prst="rect">
            <a:avLst/>
          </a:prstGeom>
          <a:noFill/>
        </p:spPr>
        <p:txBody>
          <a:bodyPr wrap="square" lIns="0" rIns="0" bIns="0" rtlCol="0" anchor="b" anchorCtr="0">
            <a:spAutoFit/>
          </a:bodyPr>
          <a:lstStyle/>
          <a:p>
            <a:pPr algn="l"/>
            <a:r>
              <a:rPr lang="fr-FR" sz="1300" dirty="0">
                <a:solidFill>
                  <a:schemeClr val="bg2"/>
                </a:solidFill>
                <a:latin typeface="Arial Narrow" charset="0"/>
                <a:ea typeface="Arial Narrow" charset="0"/>
                <a:cs typeface="Arial Narrow" charset="0"/>
              </a:rPr>
              <a:t>FACULTÉ DE MÉDECINE ET DES SCIENCES DE LA SANTÉ</a:t>
            </a:r>
          </a:p>
        </p:txBody>
      </p:sp>
    </p:spTree>
    <p:extLst>
      <p:ext uri="{BB962C8B-B14F-4D97-AF65-F5344CB8AC3E}">
        <p14:creationId xmlns:p14="http://schemas.microsoft.com/office/powerpoint/2010/main" val="1442011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 Titre 4">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64B5F9D-4995-D744-8E89-0E8851C4DE0F}"/>
              </a:ext>
            </a:extLst>
          </p:cNvPr>
          <p:cNvPicPr>
            <a:picLocks noChangeAspect="1"/>
          </p:cNvPicPr>
          <p:nvPr userDrawn="1"/>
        </p:nvPicPr>
        <p:blipFill>
          <a:blip r:embed="rId2"/>
          <a:srcRect/>
          <a:stretch/>
        </p:blipFill>
        <p:spPr>
          <a:xfrm>
            <a:off x="-1" y="0"/>
            <a:ext cx="9144001" cy="4481512"/>
          </a:xfrm>
          <a:prstGeom prst="rect">
            <a:avLst/>
          </a:prstGeom>
        </p:spPr>
      </p:pic>
      <p:sp>
        <p:nvSpPr>
          <p:cNvPr id="4099" name="Rectangle 3"/>
          <p:cNvSpPr>
            <a:spLocks noGrp="1" noChangeArrowheads="1"/>
          </p:cNvSpPr>
          <p:nvPr>
            <p:ph type="ctrTitle"/>
          </p:nvPr>
        </p:nvSpPr>
        <p:spPr>
          <a:xfrm>
            <a:off x="1763688" y="897564"/>
            <a:ext cx="5184576" cy="954106"/>
          </a:xfrm>
        </p:spPr>
        <p:txBody>
          <a:bodyPr/>
          <a:lstStyle>
            <a:lvl1pPr algn="l">
              <a:defRPr sz="4000" b="1" i="0">
                <a:solidFill>
                  <a:srgbClr val="FFFFFF"/>
                </a:solidFill>
                <a:latin typeface="Arial Narrow"/>
                <a:cs typeface="Arial Narrow"/>
              </a:defRPr>
            </a:lvl1pPr>
          </a:lstStyle>
          <a:p>
            <a:pPr lvl="0"/>
            <a:r>
              <a:rPr lang="fr-CA" noProof="0" dirty="0"/>
              <a:t>Modifier le style du titre</a:t>
            </a:r>
            <a:endParaRPr lang="fr-FR" noProof="0" dirty="0"/>
          </a:p>
        </p:txBody>
      </p:sp>
      <p:sp>
        <p:nvSpPr>
          <p:cNvPr id="7" name="Espace réservé du texte 6"/>
          <p:cNvSpPr>
            <a:spLocks noGrp="1"/>
          </p:cNvSpPr>
          <p:nvPr>
            <p:ph type="body" sz="quarter" idx="11"/>
          </p:nvPr>
        </p:nvSpPr>
        <p:spPr>
          <a:xfrm>
            <a:off x="1763343" y="2355726"/>
            <a:ext cx="5184596" cy="1755028"/>
          </a:xfrm>
        </p:spPr>
        <p:txBody>
          <a:bodyPr/>
          <a:lstStyle>
            <a:lvl1pPr marL="0" indent="0">
              <a:spcBef>
                <a:spcPts val="500"/>
              </a:spcBef>
              <a:buNone/>
              <a:defRPr sz="1800">
                <a:solidFill>
                  <a:srgbClr val="FFFFFF"/>
                </a:solidFill>
                <a:latin typeface="Arial Narrow" charset="0"/>
                <a:ea typeface="Arial Narrow" charset="0"/>
                <a:cs typeface="Arial Narrow" charset="0"/>
              </a:defRPr>
            </a:lvl1pPr>
          </a:lstStyle>
          <a:p>
            <a:pPr lvl="0"/>
            <a:r>
              <a:rPr lang="fr-CA" dirty="0"/>
              <a:t>Cliquez pour modifier les styles du texte du masque</a:t>
            </a:r>
          </a:p>
        </p:txBody>
      </p:sp>
      <p:sp>
        <p:nvSpPr>
          <p:cNvPr id="9" name="ZoneTexte 8">
            <a:extLst>
              <a:ext uri="{FF2B5EF4-FFF2-40B4-BE49-F238E27FC236}">
                <a16:creationId xmlns:a16="http://schemas.microsoft.com/office/drawing/2014/main" id="{1DEB78B2-261C-4742-B0C5-237866FB399A}"/>
              </a:ext>
            </a:extLst>
          </p:cNvPr>
          <p:cNvSpPr txBox="1"/>
          <p:nvPr userDrawn="1"/>
        </p:nvSpPr>
        <p:spPr>
          <a:xfrm>
            <a:off x="179512" y="4742708"/>
            <a:ext cx="3960440" cy="246221"/>
          </a:xfrm>
          <a:prstGeom prst="rect">
            <a:avLst/>
          </a:prstGeom>
          <a:noFill/>
        </p:spPr>
        <p:txBody>
          <a:bodyPr wrap="square" lIns="0" rIns="0" bIns="0" rtlCol="0" anchor="b" anchorCtr="0">
            <a:spAutoFit/>
          </a:bodyPr>
          <a:lstStyle/>
          <a:p>
            <a:pPr algn="l"/>
            <a:r>
              <a:rPr lang="fr-FR" sz="1300" dirty="0">
                <a:solidFill>
                  <a:schemeClr val="bg2"/>
                </a:solidFill>
                <a:latin typeface="Arial Narrow" charset="0"/>
                <a:ea typeface="Arial Narrow" charset="0"/>
                <a:cs typeface="Arial Narrow" charset="0"/>
              </a:rPr>
              <a:t>FACULTÉ DE MÉDECINE ET DES SCIENCES DE LA SANTÉ</a:t>
            </a:r>
          </a:p>
        </p:txBody>
      </p:sp>
    </p:spTree>
    <p:extLst>
      <p:ext uri="{BB962C8B-B14F-4D97-AF65-F5344CB8AC3E}">
        <p14:creationId xmlns:p14="http://schemas.microsoft.com/office/powerpoint/2010/main" val="3989131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apo Titre 5">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64B5F9D-4995-D744-8E89-0E8851C4DE0F}"/>
              </a:ext>
            </a:extLst>
          </p:cNvPr>
          <p:cNvPicPr>
            <a:picLocks noChangeAspect="1"/>
          </p:cNvPicPr>
          <p:nvPr userDrawn="1"/>
        </p:nvPicPr>
        <p:blipFill>
          <a:blip r:embed="rId2"/>
          <a:srcRect/>
          <a:stretch/>
        </p:blipFill>
        <p:spPr>
          <a:xfrm>
            <a:off x="1" y="0"/>
            <a:ext cx="9143998" cy="4481512"/>
          </a:xfrm>
          <a:prstGeom prst="rect">
            <a:avLst/>
          </a:prstGeom>
        </p:spPr>
      </p:pic>
      <p:sp>
        <p:nvSpPr>
          <p:cNvPr id="4099" name="Rectangle 3"/>
          <p:cNvSpPr>
            <a:spLocks noGrp="1" noChangeArrowheads="1"/>
          </p:cNvSpPr>
          <p:nvPr>
            <p:ph type="ctrTitle"/>
          </p:nvPr>
        </p:nvSpPr>
        <p:spPr>
          <a:xfrm>
            <a:off x="1526971" y="573092"/>
            <a:ext cx="7293501" cy="810090"/>
          </a:xfrm>
        </p:spPr>
        <p:txBody>
          <a:bodyPr/>
          <a:lstStyle>
            <a:lvl1pPr algn="l">
              <a:defRPr sz="4000" b="1" i="0">
                <a:solidFill>
                  <a:srgbClr val="FFFFFF"/>
                </a:solidFill>
                <a:latin typeface="Arial Narrow"/>
                <a:cs typeface="Arial Narrow"/>
              </a:defRPr>
            </a:lvl1pPr>
          </a:lstStyle>
          <a:p>
            <a:pPr lvl="0"/>
            <a:r>
              <a:rPr lang="fr-CA" noProof="0" dirty="0"/>
              <a:t>Modifier le style du titre</a:t>
            </a:r>
            <a:endParaRPr lang="fr-FR" noProof="0" dirty="0"/>
          </a:p>
        </p:txBody>
      </p:sp>
      <p:sp>
        <p:nvSpPr>
          <p:cNvPr id="7" name="Espace réservé du texte 6"/>
          <p:cNvSpPr>
            <a:spLocks noGrp="1"/>
          </p:cNvSpPr>
          <p:nvPr>
            <p:ph type="body" sz="quarter" idx="11"/>
          </p:nvPr>
        </p:nvSpPr>
        <p:spPr>
          <a:xfrm>
            <a:off x="1526626" y="1464536"/>
            <a:ext cx="7293529" cy="540544"/>
          </a:xfrm>
        </p:spPr>
        <p:txBody>
          <a:bodyPr/>
          <a:lstStyle>
            <a:lvl1pPr marL="0" indent="0">
              <a:spcBef>
                <a:spcPts val="500"/>
              </a:spcBef>
              <a:buNone/>
              <a:defRPr sz="1800">
                <a:solidFill>
                  <a:srgbClr val="FFFFFF"/>
                </a:solidFill>
                <a:latin typeface="Arial Narrow" charset="0"/>
                <a:ea typeface="Arial Narrow" charset="0"/>
                <a:cs typeface="Arial Narrow" charset="0"/>
              </a:defRPr>
            </a:lvl1pPr>
          </a:lstStyle>
          <a:p>
            <a:pPr lvl="0"/>
            <a:r>
              <a:rPr lang="fr-CA" dirty="0"/>
              <a:t>Cliquez pour modifier les styles du texte du masque</a:t>
            </a:r>
          </a:p>
        </p:txBody>
      </p:sp>
      <p:sp>
        <p:nvSpPr>
          <p:cNvPr id="6" name="ZoneTexte 5"/>
          <p:cNvSpPr txBox="1"/>
          <p:nvPr/>
        </p:nvSpPr>
        <p:spPr>
          <a:xfrm>
            <a:off x="251520" y="4515966"/>
            <a:ext cx="1728192" cy="446276"/>
          </a:xfrm>
          <a:prstGeom prst="rect">
            <a:avLst/>
          </a:prstGeom>
          <a:noFill/>
        </p:spPr>
        <p:txBody>
          <a:bodyPr wrap="square" lIns="0" rIns="0" bIns="0" rtlCol="0">
            <a:spAutoFit/>
          </a:bodyPr>
          <a:lstStyle/>
          <a:p>
            <a:pPr algn="l"/>
            <a:r>
              <a:rPr lang="fr-FR" sz="1300" dirty="0">
                <a:solidFill>
                  <a:srgbClr val="FFFFFF"/>
                </a:solidFill>
                <a:latin typeface="Arial Narrow" charset="0"/>
                <a:ea typeface="Arial Narrow" charset="0"/>
                <a:cs typeface="Arial Narrow" charset="0"/>
              </a:rPr>
              <a:t>NOM DE</a:t>
            </a:r>
            <a:br>
              <a:rPr lang="fr-FR" sz="1300" dirty="0">
                <a:solidFill>
                  <a:srgbClr val="FFFFFF"/>
                </a:solidFill>
                <a:latin typeface="Arial Narrow" charset="0"/>
                <a:ea typeface="Arial Narrow" charset="0"/>
                <a:cs typeface="Arial Narrow" charset="0"/>
              </a:rPr>
            </a:br>
            <a:r>
              <a:rPr lang="fr-FR" sz="1300" dirty="0">
                <a:solidFill>
                  <a:srgbClr val="FFFFFF"/>
                </a:solidFill>
                <a:latin typeface="Arial Narrow" charset="0"/>
                <a:ea typeface="Arial Narrow" charset="0"/>
                <a:cs typeface="Arial Narrow" charset="0"/>
              </a:rPr>
              <a:t>LA FACULTÉ</a:t>
            </a:r>
          </a:p>
        </p:txBody>
      </p:sp>
      <p:sp>
        <p:nvSpPr>
          <p:cNvPr id="8" name="Espace réservé de l’image 15">
            <a:extLst>
              <a:ext uri="{FF2B5EF4-FFF2-40B4-BE49-F238E27FC236}">
                <a16:creationId xmlns:a16="http://schemas.microsoft.com/office/drawing/2014/main" id="{71D2EFEB-EA39-B045-A2BA-B94388967196}"/>
              </a:ext>
            </a:extLst>
          </p:cNvPr>
          <p:cNvSpPr>
            <a:spLocks noGrp="1"/>
          </p:cNvSpPr>
          <p:nvPr>
            <p:ph type="pic" sz="quarter" idx="13"/>
          </p:nvPr>
        </p:nvSpPr>
        <p:spPr>
          <a:xfrm>
            <a:off x="5595" y="3321701"/>
            <a:ext cx="1334523" cy="1159811"/>
          </a:xfrm>
          <a:noFill/>
        </p:spPr>
        <p:txBody>
          <a:bodyPr/>
          <a:lstStyle/>
          <a:p>
            <a:endParaRPr lang="fr-FR" dirty="0"/>
          </a:p>
        </p:txBody>
      </p:sp>
      <p:sp>
        <p:nvSpPr>
          <p:cNvPr id="10" name="Espace réservé de l’image 15">
            <a:extLst>
              <a:ext uri="{FF2B5EF4-FFF2-40B4-BE49-F238E27FC236}">
                <a16:creationId xmlns:a16="http://schemas.microsoft.com/office/drawing/2014/main" id="{F974A666-B062-D640-81E4-684D6C446BED}"/>
              </a:ext>
            </a:extLst>
          </p:cNvPr>
          <p:cNvSpPr>
            <a:spLocks noGrp="1"/>
          </p:cNvSpPr>
          <p:nvPr>
            <p:ph type="pic" sz="quarter" idx="14"/>
          </p:nvPr>
        </p:nvSpPr>
        <p:spPr>
          <a:xfrm>
            <a:off x="5595" y="2003914"/>
            <a:ext cx="1334523" cy="1159811"/>
          </a:xfrm>
          <a:noFill/>
        </p:spPr>
        <p:txBody>
          <a:bodyPr/>
          <a:lstStyle/>
          <a:p>
            <a:endParaRPr lang="fr-FR" dirty="0"/>
          </a:p>
        </p:txBody>
      </p:sp>
      <p:sp>
        <p:nvSpPr>
          <p:cNvPr id="11" name="Espace réservé de l’image 13">
            <a:extLst>
              <a:ext uri="{FF2B5EF4-FFF2-40B4-BE49-F238E27FC236}">
                <a16:creationId xmlns:a16="http://schemas.microsoft.com/office/drawing/2014/main" id="{06EC5FAE-DC26-2946-B49E-4B9AA2163FDC}"/>
              </a:ext>
            </a:extLst>
          </p:cNvPr>
          <p:cNvSpPr>
            <a:spLocks noGrp="1"/>
          </p:cNvSpPr>
          <p:nvPr>
            <p:ph type="pic" sz="quarter" idx="12"/>
          </p:nvPr>
        </p:nvSpPr>
        <p:spPr>
          <a:xfrm>
            <a:off x="1526971" y="2813948"/>
            <a:ext cx="2304256" cy="1667564"/>
          </a:xfrm>
          <a:noFill/>
        </p:spPr>
        <p:txBody>
          <a:bodyPr/>
          <a:lstStyle/>
          <a:p>
            <a:endParaRPr lang="fr-FR" dirty="0"/>
          </a:p>
        </p:txBody>
      </p:sp>
      <p:sp>
        <p:nvSpPr>
          <p:cNvPr id="13" name="ZoneTexte 12">
            <a:extLst>
              <a:ext uri="{FF2B5EF4-FFF2-40B4-BE49-F238E27FC236}">
                <a16:creationId xmlns:a16="http://schemas.microsoft.com/office/drawing/2014/main" id="{99C23E61-744B-0644-8B11-3FE08B60FED1}"/>
              </a:ext>
            </a:extLst>
          </p:cNvPr>
          <p:cNvSpPr txBox="1"/>
          <p:nvPr userDrawn="1"/>
        </p:nvSpPr>
        <p:spPr>
          <a:xfrm>
            <a:off x="179512" y="4742708"/>
            <a:ext cx="3816424" cy="246221"/>
          </a:xfrm>
          <a:prstGeom prst="rect">
            <a:avLst/>
          </a:prstGeom>
          <a:noFill/>
        </p:spPr>
        <p:txBody>
          <a:bodyPr wrap="square" lIns="0" rIns="0" bIns="0" rtlCol="0" anchor="b" anchorCtr="0">
            <a:spAutoFit/>
          </a:bodyPr>
          <a:lstStyle/>
          <a:p>
            <a:pPr algn="l"/>
            <a:r>
              <a:rPr lang="fr-FR" sz="1300" dirty="0">
                <a:solidFill>
                  <a:schemeClr val="bg2"/>
                </a:solidFill>
                <a:latin typeface="Arial Narrow" charset="0"/>
                <a:ea typeface="Arial Narrow" charset="0"/>
                <a:cs typeface="Arial Narrow" charset="0"/>
              </a:rPr>
              <a:t>FACULTÉ DE MÉDECINE ET DES SCIENCES DE LA SANTÉ</a:t>
            </a:r>
          </a:p>
        </p:txBody>
      </p:sp>
    </p:spTree>
    <p:extLst>
      <p:ext uri="{BB962C8B-B14F-4D97-AF65-F5344CB8AC3E}">
        <p14:creationId xmlns:p14="http://schemas.microsoft.com/office/powerpoint/2010/main" val="2801722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po photo">
    <p:spTree>
      <p:nvGrpSpPr>
        <p:cNvPr id="1" name=""/>
        <p:cNvGrpSpPr/>
        <p:nvPr/>
      </p:nvGrpSpPr>
      <p:grpSpPr>
        <a:xfrm>
          <a:off x="0" y="0"/>
          <a:ext cx="0" cy="0"/>
          <a:chOff x="0" y="0"/>
          <a:chExt cx="0" cy="0"/>
        </a:xfrm>
      </p:grpSpPr>
      <p:sp>
        <p:nvSpPr>
          <p:cNvPr id="11" name="Espace réservé de l’image 13">
            <a:extLst>
              <a:ext uri="{FF2B5EF4-FFF2-40B4-BE49-F238E27FC236}">
                <a16:creationId xmlns:a16="http://schemas.microsoft.com/office/drawing/2014/main" id="{06EC5FAE-DC26-2946-B49E-4B9AA2163FDC}"/>
              </a:ext>
            </a:extLst>
          </p:cNvPr>
          <p:cNvSpPr>
            <a:spLocks noGrp="1"/>
          </p:cNvSpPr>
          <p:nvPr>
            <p:ph type="pic" sz="quarter" idx="12"/>
          </p:nvPr>
        </p:nvSpPr>
        <p:spPr>
          <a:xfrm>
            <a:off x="0" y="0"/>
            <a:ext cx="9144000" cy="5143500"/>
          </a:xfrm>
          <a:noFill/>
        </p:spPr>
        <p:txBody>
          <a:bodyPr/>
          <a:lstStyle/>
          <a:p>
            <a:endParaRPr lang="fr-FR" dirty="0"/>
          </a:p>
        </p:txBody>
      </p:sp>
      <p:sp>
        <p:nvSpPr>
          <p:cNvPr id="6" name="ZoneTexte 5"/>
          <p:cNvSpPr txBox="1"/>
          <p:nvPr/>
        </p:nvSpPr>
        <p:spPr>
          <a:xfrm>
            <a:off x="251520" y="4515966"/>
            <a:ext cx="1728192" cy="446276"/>
          </a:xfrm>
          <a:prstGeom prst="rect">
            <a:avLst/>
          </a:prstGeom>
          <a:noFill/>
        </p:spPr>
        <p:txBody>
          <a:bodyPr wrap="square" lIns="0" rIns="0" bIns="0" rtlCol="0">
            <a:spAutoFit/>
          </a:bodyPr>
          <a:lstStyle/>
          <a:p>
            <a:pPr algn="l"/>
            <a:r>
              <a:rPr lang="fr-FR" sz="1300" dirty="0">
                <a:solidFill>
                  <a:srgbClr val="FFFFFF"/>
                </a:solidFill>
                <a:latin typeface="Arial Narrow" charset="0"/>
                <a:ea typeface="Arial Narrow" charset="0"/>
                <a:cs typeface="Arial Narrow" charset="0"/>
              </a:rPr>
              <a:t>NOM DE</a:t>
            </a:r>
            <a:br>
              <a:rPr lang="fr-FR" sz="1300" dirty="0">
                <a:solidFill>
                  <a:srgbClr val="FFFFFF"/>
                </a:solidFill>
                <a:latin typeface="Arial Narrow" charset="0"/>
                <a:ea typeface="Arial Narrow" charset="0"/>
                <a:cs typeface="Arial Narrow" charset="0"/>
              </a:rPr>
            </a:br>
            <a:r>
              <a:rPr lang="fr-FR" sz="1300" dirty="0">
                <a:solidFill>
                  <a:srgbClr val="FFFFFF"/>
                </a:solidFill>
                <a:latin typeface="Arial Narrow" charset="0"/>
                <a:ea typeface="Arial Narrow" charset="0"/>
                <a:cs typeface="Arial Narrow" charset="0"/>
              </a:rPr>
              <a:t>LA FACULTÉ</a:t>
            </a:r>
          </a:p>
        </p:txBody>
      </p:sp>
      <p:sp>
        <p:nvSpPr>
          <p:cNvPr id="2" name="Rectangle 1">
            <a:extLst>
              <a:ext uri="{FF2B5EF4-FFF2-40B4-BE49-F238E27FC236}">
                <a16:creationId xmlns:a16="http://schemas.microsoft.com/office/drawing/2014/main" id="{1B25C298-0721-F847-BAFC-1EFC2F373F6D}"/>
              </a:ext>
            </a:extLst>
          </p:cNvPr>
          <p:cNvSpPr/>
          <p:nvPr userDrawn="1"/>
        </p:nvSpPr>
        <p:spPr bwMode="auto">
          <a:xfrm>
            <a:off x="7524328" y="4515966"/>
            <a:ext cx="1512168" cy="504056"/>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4099" name="Rectangle 3"/>
          <p:cNvSpPr>
            <a:spLocks noGrp="1" noChangeArrowheads="1"/>
          </p:cNvSpPr>
          <p:nvPr>
            <p:ph type="ctrTitle"/>
          </p:nvPr>
        </p:nvSpPr>
        <p:spPr>
          <a:xfrm>
            <a:off x="0" y="2166705"/>
            <a:ext cx="9143999" cy="810090"/>
          </a:xfrm>
        </p:spPr>
        <p:txBody>
          <a:bodyPr anchor="ctr" anchorCtr="0"/>
          <a:lstStyle>
            <a:lvl1pPr algn="ctr">
              <a:defRPr sz="4000" b="1" i="0">
                <a:solidFill>
                  <a:srgbClr val="FFFFFF"/>
                </a:solidFill>
                <a:latin typeface="Arial Narrow"/>
                <a:cs typeface="Arial Narrow"/>
              </a:defRPr>
            </a:lvl1pPr>
          </a:lstStyle>
          <a:p>
            <a:pPr lvl="0"/>
            <a:r>
              <a:rPr lang="fr-CA" noProof="0" dirty="0"/>
              <a:t>Modifier le style du titre</a:t>
            </a:r>
            <a:endParaRPr lang="fr-FR" noProof="0" dirty="0"/>
          </a:p>
        </p:txBody>
      </p:sp>
    </p:spTree>
    <p:extLst>
      <p:ext uri="{BB962C8B-B14F-4D97-AF65-F5344CB8AC3E}">
        <p14:creationId xmlns:p14="http://schemas.microsoft.com/office/powerpoint/2010/main" val="3580992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apo Texture 1">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711A052E-39FD-D748-8BD2-0F8C49CC432C}"/>
              </a:ext>
            </a:extLst>
          </p:cNvPr>
          <p:cNvPicPr>
            <a:picLocks noChangeAspect="1"/>
          </p:cNvPicPr>
          <p:nvPr userDrawn="1"/>
        </p:nvPicPr>
        <p:blipFill>
          <a:blip r:embed="rId2"/>
          <a:srcRect/>
          <a:stretch/>
        </p:blipFill>
        <p:spPr>
          <a:xfrm>
            <a:off x="0" y="0"/>
            <a:ext cx="9144000" cy="5143500"/>
          </a:xfrm>
          <a:prstGeom prst="rect">
            <a:avLst/>
          </a:prstGeom>
        </p:spPr>
      </p:pic>
      <p:sp>
        <p:nvSpPr>
          <p:cNvPr id="3" name="Rectangle 3">
            <a:extLst>
              <a:ext uri="{FF2B5EF4-FFF2-40B4-BE49-F238E27FC236}">
                <a16:creationId xmlns:a16="http://schemas.microsoft.com/office/drawing/2014/main" id="{EB1F931D-EF30-3C46-AC7E-A2FC3396CB5D}"/>
              </a:ext>
            </a:extLst>
          </p:cNvPr>
          <p:cNvSpPr>
            <a:spLocks noGrp="1" noChangeArrowheads="1"/>
          </p:cNvSpPr>
          <p:nvPr>
            <p:ph type="ctrTitle"/>
          </p:nvPr>
        </p:nvSpPr>
        <p:spPr>
          <a:xfrm>
            <a:off x="827585" y="2166705"/>
            <a:ext cx="7488832" cy="810090"/>
          </a:xfrm>
        </p:spPr>
        <p:txBody>
          <a:bodyPr anchor="ctr" anchorCtr="0"/>
          <a:lstStyle>
            <a:lvl1pPr algn="ctr">
              <a:defRPr sz="4000" b="1" i="0">
                <a:solidFill>
                  <a:srgbClr val="FFFFFF"/>
                </a:solidFill>
                <a:latin typeface="Arial Narrow"/>
                <a:cs typeface="Arial Narrow"/>
              </a:defRPr>
            </a:lvl1pPr>
          </a:lstStyle>
          <a:p>
            <a:pPr lvl="0"/>
            <a:r>
              <a:rPr lang="fr-CA" noProof="0" dirty="0"/>
              <a:t>Modifier le style du titre</a:t>
            </a:r>
            <a:endParaRPr lang="fr-FR" noProof="0" dirty="0"/>
          </a:p>
        </p:txBody>
      </p:sp>
    </p:spTree>
    <p:extLst>
      <p:ext uri="{BB962C8B-B14F-4D97-AF65-F5344CB8AC3E}">
        <p14:creationId xmlns:p14="http://schemas.microsoft.com/office/powerpoint/2010/main" val="62534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apo Texture 2">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711A052E-39FD-D748-8BD2-0F8C49CC432C}"/>
              </a:ext>
            </a:extLst>
          </p:cNvPr>
          <p:cNvPicPr>
            <a:picLocks noChangeAspect="1"/>
          </p:cNvPicPr>
          <p:nvPr userDrawn="1"/>
        </p:nvPicPr>
        <p:blipFill>
          <a:blip r:embed="rId2"/>
          <a:srcRect/>
          <a:stretch/>
        </p:blipFill>
        <p:spPr>
          <a:xfrm>
            <a:off x="0" y="0"/>
            <a:ext cx="9144000" cy="5143500"/>
          </a:xfrm>
          <a:prstGeom prst="rect">
            <a:avLst/>
          </a:prstGeom>
        </p:spPr>
      </p:pic>
      <p:sp>
        <p:nvSpPr>
          <p:cNvPr id="4" name="Rectangle 3">
            <a:extLst>
              <a:ext uri="{FF2B5EF4-FFF2-40B4-BE49-F238E27FC236}">
                <a16:creationId xmlns:a16="http://schemas.microsoft.com/office/drawing/2014/main" id="{CD5DA325-F112-BF4E-8D08-A779F395D6D5}"/>
              </a:ext>
            </a:extLst>
          </p:cNvPr>
          <p:cNvSpPr>
            <a:spLocks noGrp="1" noChangeArrowheads="1"/>
          </p:cNvSpPr>
          <p:nvPr>
            <p:ph type="ctrTitle"/>
          </p:nvPr>
        </p:nvSpPr>
        <p:spPr>
          <a:xfrm>
            <a:off x="3491879" y="2166705"/>
            <a:ext cx="4824537" cy="810090"/>
          </a:xfrm>
        </p:spPr>
        <p:txBody>
          <a:bodyPr anchor="ctr" anchorCtr="0"/>
          <a:lstStyle>
            <a:lvl1pPr algn="l">
              <a:defRPr sz="4000" b="1" i="0">
                <a:solidFill>
                  <a:schemeClr val="tx2"/>
                </a:solidFill>
                <a:latin typeface="Arial Narrow"/>
                <a:cs typeface="Arial Narrow"/>
              </a:defRPr>
            </a:lvl1pPr>
          </a:lstStyle>
          <a:p>
            <a:pPr lvl="0"/>
            <a:r>
              <a:rPr lang="fr-CA" noProof="0" dirty="0"/>
              <a:t>Modifier le style du titre</a:t>
            </a:r>
            <a:endParaRPr lang="fr-FR" noProof="0" dirty="0"/>
          </a:p>
        </p:txBody>
      </p:sp>
    </p:spTree>
    <p:extLst>
      <p:ext uri="{BB962C8B-B14F-4D97-AF65-F5344CB8AC3E}">
        <p14:creationId xmlns:p14="http://schemas.microsoft.com/office/powerpoint/2010/main" val="2851733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apo Section">
    <p:spTree>
      <p:nvGrpSpPr>
        <p:cNvPr id="1" name=""/>
        <p:cNvGrpSpPr/>
        <p:nvPr/>
      </p:nvGrpSpPr>
      <p:grpSpPr>
        <a:xfrm>
          <a:off x="0" y="0"/>
          <a:ext cx="0" cy="0"/>
          <a:chOff x="0" y="0"/>
          <a:chExt cx="0" cy="0"/>
        </a:xfrm>
      </p:grpSpPr>
      <p:sp>
        <p:nvSpPr>
          <p:cNvPr id="9" name="Rectangle 8"/>
          <p:cNvSpPr/>
          <p:nvPr userDrawn="1"/>
        </p:nvSpPr>
        <p:spPr bwMode="auto">
          <a:xfrm>
            <a:off x="0" y="0"/>
            <a:ext cx="9144000" cy="627534"/>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4099" name="Rectangle 3"/>
          <p:cNvSpPr>
            <a:spLocks noGrp="1" noChangeArrowheads="1"/>
          </p:cNvSpPr>
          <p:nvPr>
            <p:ph type="ctrTitle"/>
          </p:nvPr>
        </p:nvSpPr>
        <p:spPr>
          <a:xfrm>
            <a:off x="2411760" y="555526"/>
            <a:ext cx="6408712" cy="1555702"/>
          </a:xfrm>
        </p:spPr>
        <p:txBody>
          <a:bodyPr/>
          <a:lstStyle>
            <a:lvl1pPr algn="l">
              <a:defRPr sz="4000" b="1" i="0">
                <a:solidFill>
                  <a:schemeClr val="tx2"/>
                </a:solidFill>
                <a:latin typeface="Arial Narrow"/>
                <a:cs typeface="Arial Narrow"/>
              </a:defRPr>
            </a:lvl1pPr>
          </a:lstStyle>
          <a:p>
            <a:pPr lvl="0"/>
            <a:r>
              <a:rPr lang="fr-CA" noProof="0" dirty="0"/>
              <a:t>Modifier le style du titre</a:t>
            </a:r>
            <a:endParaRPr lang="fr-FR" noProof="0" dirty="0"/>
          </a:p>
        </p:txBody>
      </p:sp>
      <p:sp>
        <p:nvSpPr>
          <p:cNvPr id="7" name="Espace réservé du texte 6"/>
          <p:cNvSpPr>
            <a:spLocks noGrp="1"/>
          </p:cNvSpPr>
          <p:nvPr>
            <p:ph type="body" sz="quarter" idx="11"/>
          </p:nvPr>
        </p:nvSpPr>
        <p:spPr>
          <a:xfrm>
            <a:off x="2411418" y="2301478"/>
            <a:ext cx="6408737" cy="540544"/>
          </a:xfrm>
        </p:spPr>
        <p:txBody>
          <a:bodyPr/>
          <a:lstStyle>
            <a:lvl1pPr marL="0" indent="0">
              <a:spcBef>
                <a:spcPts val="500"/>
              </a:spcBef>
              <a:buNone/>
              <a:defRPr sz="1800">
                <a:latin typeface="Arial Narrow" charset="0"/>
                <a:ea typeface="Arial Narrow" charset="0"/>
                <a:cs typeface="Arial Narrow" charset="0"/>
              </a:defRPr>
            </a:lvl1pPr>
          </a:lstStyle>
          <a:p>
            <a:pPr lvl="0"/>
            <a:r>
              <a:rPr lang="fr-CA" dirty="0"/>
              <a:t>Cliquez pour modifier les styles du texte du masque</a:t>
            </a:r>
          </a:p>
        </p:txBody>
      </p:sp>
      <p:sp>
        <p:nvSpPr>
          <p:cNvPr id="6" name="ZoneTexte 5"/>
          <p:cNvSpPr txBox="1"/>
          <p:nvPr/>
        </p:nvSpPr>
        <p:spPr>
          <a:xfrm>
            <a:off x="251520" y="4515966"/>
            <a:ext cx="1728192" cy="446276"/>
          </a:xfrm>
          <a:prstGeom prst="rect">
            <a:avLst/>
          </a:prstGeom>
          <a:noFill/>
        </p:spPr>
        <p:txBody>
          <a:bodyPr wrap="square" lIns="0" rIns="0" bIns="0" rtlCol="0">
            <a:spAutoFit/>
          </a:bodyPr>
          <a:lstStyle/>
          <a:p>
            <a:pPr algn="l"/>
            <a:r>
              <a:rPr lang="fr-FR" sz="1300" dirty="0">
                <a:solidFill>
                  <a:srgbClr val="FFFFFF"/>
                </a:solidFill>
                <a:latin typeface="Arial Narrow" charset="0"/>
                <a:ea typeface="Arial Narrow" charset="0"/>
                <a:cs typeface="Arial Narrow" charset="0"/>
              </a:rPr>
              <a:t>NOM DE</a:t>
            </a:r>
            <a:br>
              <a:rPr lang="fr-FR" sz="1300" dirty="0">
                <a:solidFill>
                  <a:srgbClr val="FFFFFF"/>
                </a:solidFill>
                <a:latin typeface="Arial Narrow" charset="0"/>
                <a:ea typeface="Arial Narrow" charset="0"/>
                <a:cs typeface="Arial Narrow" charset="0"/>
              </a:rPr>
            </a:br>
            <a:r>
              <a:rPr lang="fr-FR" sz="1300" dirty="0">
                <a:solidFill>
                  <a:srgbClr val="FFFFFF"/>
                </a:solidFill>
                <a:latin typeface="Arial Narrow" charset="0"/>
                <a:ea typeface="Arial Narrow" charset="0"/>
                <a:cs typeface="Arial Narrow" charset="0"/>
              </a:rPr>
              <a:t>LA FACULTÉ</a:t>
            </a:r>
          </a:p>
        </p:txBody>
      </p:sp>
      <p:pic>
        <p:nvPicPr>
          <p:cNvPr id="3" name="Image 2">
            <a:extLst>
              <a:ext uri="{FF2B5EF4-FFF2-40B4-BE49-F238E27FC236}">
                <a16:creationId xmlns:a16="http://schemas.microsoft.com/office/drawing/2014/main" id="{C64B5F9D-4995-D744-8E89-0E8851C4DE0F}"/>
              </a:ext>
            </a:extLst>
          </p:cNvPr>
          <p:cNvPicPr>
            <a:picLocks noChangeAspect="1"/>
          </p:cNvPicPr>
          <p:nvPr userDrawn="1"/>
        </p:nvPicPr>
        <p:blipFill>
          <a:blip r:embed="rId2"/>
          <a:srcRect/>
          <a:stretch/>
        </p:blipFill>
        <p:spPr>
          <a:xfrm>
            <a:off x="0" y="0"/>
            <a:ext cx="2119312" cy="5143500"/>
          </a:xfrm>
          <a:prstGeom prst="rect">
            <a:avLst/>
          </a:prstGeom>
        </p:spPr>
      </p:pic>
      <p:sp>
        <p:nvSpPr>
          <p:cNvPr id="10" name="Espace réservé de l’image 13">
            <a:extLst>
              <a:ext uri="{FF2B5EF4-FFF2-40B4-BE49-F238E27FC236}">
                <a16:creationId xmlns:a16="http://schemas.microsoft.com/office/drawing/2014/main" id="{9BA42078-9637-5940-AD93-D4F935A2E177}"/>
              </a:ext>
            </a:extLst>
          </p:cNvPr>
          <p:cNvSpPr>
            <a:spLocks noGrp="1"/>
          </p:cNvSpPr>
          <p:nvPr>
            <p:ph type="pic" sz="quarter" idx="12"/>
          </p:nvPr>
        </p:nvSpPr>
        <p:spPr>
          <a:xfrm>
            <a:off x="-1" y="0"/>
            <a:ext cx="2119313" cy="1555702"/>
          </a:xfrm>
          <a:noFill/>
        </p:spPr>
        <p:txBody>
          <a:bodyPr/>
          <a:lstStyle/>
          <a:p>
            <a:endParaRPr lang="fr-FR" dirty="0"/>
          </a:p>
        </p:txBody>
      </p:sp>
      <p:sp>
        <p:nvSpPr>
          <p:cNvPr id="11" name="ZoneTexte 10">
            <a:extLst>
              <a:ext uri="{FF2B5EF4-FFF2-40B4-BE49-F238E27FC236}">
                <a16:creationId xmlns:a16="http://schemas.microsoft.com/office/drawing/2014/main" id="{88F38AA4-658D-6C48-822D-83E9A44CBAE1}"/>
              </a:ext>
            </a:extLst>
          </p:cNvPr>
          <p:cNvSpPr txBox="1"/>
          <p:nvPr userDrawn="1"/>
        </p:nvSpPr>
        <p:spPr>
          <a:xfrm>
            <a:off x="111920" y="4542653"/>
            <a:ext cx="1939800" cy="446276"/>
          </a:xfrm>
          <a:prstGeom prst="rect">
            <a:avLst/>
          </a:prstGeom>
          <a:noFill/>
        </p:spPr>
        <p:txBody>
          <a:bodyPr wrap="square" lIns="0" rIns="0" bIns="0" rtlCol="0" anchor="b" anchorCtr="0">
            <a:spAutoFit/>
          </a:bodyPr>
          <a:lstStyle/>
          <a:p>
            <a:pPr algn="l"/>
            <a:r>
              <a:rPr lang="fr-FR" sz="1300" dirty="0">
                <a:solidFill>
                  <a:srgbClr val="FFFFFF"/>
                </a:solidFill>
                <a:latin typeface="Arial Narrow" charset="0"/>
                <a:ea typeface="Arial Narrow" charset="0"/>
                <a:cs typeface="Arial Narrow" charset="0"/>
              </a:rPr>
              <a:t>FACULTÉ DE MÉDECINE ET DES SCIENCES DE LA SANTÉ</a:t>
            </a:r>
          </a:p>
        </p:txBody>
      </p:sp>
    </p:spTree>
    <p:extLst>
      <p:ext uri="{BB962C8B-B14F-4D97-AF65-F5344CB8AC3E}">
        <p14:creationId xmlns:p14="http://schemas.microsoft.com/office/powerpoint/2010/main" val="83433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467544" y="638040"/>
            <a:ext cx="8496944" cy="5143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fr-FR" dirty="0"/>
              <a:t>Cliquez et modifiez le titre</a:t>
            </a:r>
          </a:p>
        </p:txBody>
      </p:sp>
      <p:sp>
        <p:nvSpPr>
          <p:cNvPr id="1028" name="Espace réservé du texte 1"/>
          <p:cNvSpPr>
            <a:spLocks noGrp="1"/>
          </p:cNvSpPr>
          <p:nvPr>
            <p:ph type="body" idx="1"/>
          </p:nvPr>
        </p:nvSpPr>
        <p:spPr bwMode="auto">
          <a:xfrm>
            <a:off x="467544" y="1207717"/>
            <a:ext cx="8496944" cy="3236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fr-FR" altLang="fr-FR" dirty="0"/>
              <a:t>Cliquez pour modifier les styles du texte du masque</a:t>
            </a:r>
          </a:p>
          <a:p>
            <a:pPr lvl="1"/>
            <a:r>
              <a:rPr lang="fr-FR" altLang="fr-FR" dirty="0"/>
              <a:t>Deuxième niveau</a:t>
            </a:r>
          </a:p>
          <a:p>
            <a:pPr lvl="2"/>
            <a:r>
              <a:rPr lang="fr-FR" altLang="fr-FR" dirty="0"/>
              <a:t>Troisième niveau</a:t>
            </a:r>
          </a:p>
          <a:p>
            <a:pPr lvl="3"/>
            <a:r>
              <a:rPr lang="fr-FR" altLang="fr-FR" dirty="0"/>
              <a:t>Quatrième niveau</a:t>
            </a:r>
          </a:p>
          <a:p>
            <a:pPr lvl="4"/>
            <a:r>
              <a:rPr lang="fr-FR" altLang="fr-FR" dirty="0"/>
              <a:t>Cinquième niveau</a:t>
            </a:r>
          </a:p>
        </p:txBody>
      </p:sp>
      <p:sp>
        <p:nvSpPr>
          <p:cNvPr id="9" name="ZoneTexte 8"/>
          <p:cNvSpPr txBox="1"/>
          <p:nvPr/>
        </p:nvSpPr>
        <p:spPr>
          <a:xfrm>
            <a:off x="5220072" y="143172"/>
            <a:ext cx="3672086" cy="292388"/>
          </a:xfrm>
          <a:prstGeom prst="rect">
            <a:avLst/>
          </a:prstGeom>
          <a:noFill/>
        </p:spPr>
        <p:txBody>
          <a:bodyPr wrap="square" lIns="0" rIns="0" rtlCol="0">
            <a:spAutoFit/>
          </a:bodyPr>
          <a:lstStyle/>
          <a:p>
            <a:pPr algn="r"/>
            <a:r>
              <a:rPr lang="fr-FR" sz="1300" dirty="0">
                <a:solidFill>
                  <a:srgbClr val="FFFFFF"/>
                </a:solidFill>
                <a:latin typeface="Arial Narrow" charset="0"/>
                <a:ea typeface="Arial Narrow" charset="0"/>
                <a:cs typeface="Arial Narrow" charset="0"/>
              </a:rPr>
              <a:t>NOM DE LA FACULTÉ</a:t>
            </a:r>
            <a:r>
              <a:rPr lang="fr-FR" sz="1300" baseline="0" dirty="0">
                <a:solidFill>
                  <a:srgbClr val="FFFFFF"/>
                </a:solidFill>
                <a:latin typeface="Arial Narrow" charset="0"/>
                <a:ea typeface="Arial Narrow" charset="0"/>
                <a:cs typeface="Arial Narrow" charset="0"/>
              </a:rPr>
              <a:t> ICI</a:t>
            </a:r>
            <a:endParaRPr lang="fr-FR" sz="1300" dirty="0">
              <a:solidFill>
                <a:srgbClr val="FFFFFF"/>
              </a:solidFill>
              <a:latin typeface="Arial Narrow" charset="0"/>
              <a:ea typeface="Arial Narrow" charset="0"/>
              <a:cs typeface="Arial Narrow" charset="0"/>
            </a:endParaRPr>
          </a:p>
        </p:txBody>
      </p:sp>
      <p:sp>
        <p:nvSpPr>
          <p:cNvPr id="11" name="ZoneTexte 10">
            <a:extLst>
              <a:ext uri="{FF2B5EF4-FFF2-40B4-BE49-F238E27FC236}">
                <a16:creationId xmlns:a16="http://schemas.microsoft.com/office/drawing/2014/main" id="{5F7562BE-E2F0-F749-B216-CBBC35892616}"/>
              </a:ext>
            </a:extLst>
          </p:cNvPr>
          <p:cNvSpPr txBox="1"/>
          <p:nvPr userDrawn="1"/>
        </p:nvSpPr>
        <p:spPr>
          <a:xfrm>
            <a:off x="5220072" y="143172"/>
            <a:ext cx="3672086" cy="292388"/>
          </a:xfrm>
          <a:prstGeom prst="rect">
            <a:avLst/>
          </a:prstGeom>
          <a:noFill/>
        </p:spPr>
        <p:txBody>
          <a:bodyPr wrap="square" lIns="0" rIns="0" rtlCol="0">
            <a:spAutoFit/>
          </a:bodyPr>
          <a:lstStyle/>
          <a:p>
            <a:pPr algn="r"/>
            <a:r>
              <a:rPr lang="fr-FR" sz="1300" dirty="0">
                <a:solidFill>
                  <a:srgbClr val="FFFFFF"/>
                </a:solidFill>
                <a:latin typeface="Arial Narrow" charset="0"/>
                <a:ea typeface="Arial Narrow" charset="0"/>
                <a:cs typeface="Arial Narrow" charset="0"/>
              </a:rPr>
              <a:t>NOM DE LA FACULTÉ</a:t>
            </a:r>
            <a:r>
              <a:rPr lang="fr-FR" sz="1300" baseline="0" dirty="0">
                <a:solidFill>
                  <a:srgbClr val="FFFFFF"/>
                </a:solidFill>
                <a:latin typeface="Arial Narrow" charset="0"/>
                <a:ea typeface="Arial Narrow" charset="0"/>
                <a:cs typeface="Arial Narrow" charset="0"/>
              </a:rPr>
              <a:t> ICI</a:t>
            </a:r>
            <a:endParaRPr lang="fr-FR" sz="1300" dirty="0">
              <a:solidFill>
                <a:srgbClr val="FFFFFF"/>
              </a:solidFill>
              <a:latin typeface="Arial Narrow" charset="0"/>
              <a:ea typeface="Arial Narrow" charset="0"/>
              <a:cs typeface="Arial Narrow" charset="0"/>
            </a:endParaRPr>
          </a:p>
        </p:txBody>
      </p:sp>
      <p:pic>
        <p:nvPicPr>
          <p:cNvPr id="12" name="Image 11">
            <a:extLst>
              <a:ext uri="{FF2B5EF4-FFF2-40B4-BE49-F238E27FC236}">
                <a16:creationId xmlns:a16="http://schemas.microsoft.com/office/drawing/2014/main" id="{9FCA06AE-901C-FF4C-83AF-128695F04997}"/>
              </a:ext>
            </a:extLst>
          </p:cNvPr>
          <p:cNvPicPr>
            <a:picLocks noChangeAspect="1"/>
          </p:cNvPicPr>
          <p:nvPr userDrawn="1"/>
        </p:nvPicPr>
        <p:blipFill>
          <a:blip r:embed="rId19"/>
          <a:srcRect/>
          <a:stretch/>
        </p:blipFill>
        <p:spPr>
          <a:xfrm>
            <a:off x="7668344" y="4657686"/>
            <a:ext cx="1320568" cy="303355"/>
          </a:xfrm>
          <a:prstGeom prst="rect">
            <a:avLst/>
          </a:prstGeom>
        </p:spPr>
      </p:pic>
      <p:pic>
        <p:nvPicPr>
          <p:cNvPr id="3" name="Image 2">
            <a:extLst>
              <a:ext uri="{FF2B5EF4-FFF2-40B4-BE49-F238E27FC236}">
                <a16:creationId xmlns:a16="http://schemas.microsoft.com/office/drawing/2014/main" id="{0378AC47-50F7-FB49-B5A2-3EE46B51E6F4}"/>
              </a:ext>
            </a:extLst>
          </p:cNvPr>
          <p:cNvPicPr>
            <a:picLocks noChangeAspect="1"/>
          </p:cNvPicPr>
          <p:nvPr userDrawn="1"/>
        </p:nvPicPr>
        <p:blipFill>
          <a:blip r:embed="rId20"/>
          <a:srcRect/>
          <a:stretch/>
        </p:blipFill>
        <p:spPr>
          <a:xfrm>
            <a:off x="4" y="0"/>
            <a:ext cx="9143989" cy="452437"/>
          </a:xfrm>
          <a:prstGeom prst="rect">
            <a:avLst/>
          </a:prstGeom>
        </p:spPr>
      </p:pic>
      <p:sp>
        <p:nvSpPr>
          <p:cNvPr id="8" name="ZoneTexte 7">
            <a:extLst>
              <a:ext uri="{FF2B5EF4-FFF2-40B4-BE49-F238E27FC236}">
                <a16:creationId xmlns:a16="http://schemas.microsoft.com/office/drawing/2014/main" id="{136C1189-1A59-A349-8FCB-908BB977186C}"/>
              </a:ext>
            </a:extLst>
          </p:cNvPr>
          <p:cNvSpPr txBox="1"/>
          <p:nvPr userDrawn="1"/>
        </p:nvSpPr>
        <p:spPr>
          <a:xfrm>
            <a:off x="5004048" y="165289"/>
            <a:ext cx="3960440" cy="246221"/>
          </a:xfrm>
          <a:prstGeom prst="rect">
            <a:avLst/>
          </a:prstGeom>
          <a:noFill/>
        </p:spPr>
        <p:txBody>
          <a:bodyPr wrap="square" lIns="0" rIns="0" bIns="0" rtlCol="0" anchor="b" anchorCtr="0">
            <a:spAutoFit/>
          </a:bodyPr>
          <a:lstStyle/>
          <a:p>
            <a:pPr algn="r"/>
            <a:r>
              <a:rPr lang="fr-FR" sz="1300" dirty="0">
                <a:solidFill>
                  <a:srgbClr val="FFFFFF"/>
                </a:solidFill>
                <a:latin typeface="Arial Narrow" charset="0"/>
                <a:ea typeface="Arial Narrow" charset="0"/>
                <a:cs typeface="Arial Narrow" charset="0"/>
              </a:rPr>
              <a:t>FACULTÉ DE MÉDECINE ET DES SCIENCES DE LA SANTÉ</a:t>
            </a:r>
          </a:p>
        </p:txBody>
      </p:sp>
    </p:spTree>
    <p:extLst>
      <p:ext uri="{BB962C8B-B14F-4D97-AF65-F5344CB8AC3E}">
        <p14:creationId xmlns:p14="http://schemas.microsoft.com/office/powerpoint/2010/main" val="234934727"/>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4" r:id="rId3"/>
    <p:sldLayoutId id="2147483863" r:id="rId4"/>
    <p:sldLayoutId id="2147483867" r:id="rId5"/>
    <p:sldLayoutId id="2147483868" r:id="rId6"/>
    <p:sldLayoutId id="2147483869" r:id="rId7"/>
    <p:sldLayoutId id="2147483871" r:id="rId8"/>
    <p:sldLayoutId id="2147483865" r:id="rId9"/>
    <p:sldLayoutId id="2147483853" r:id="rId10"/>
    <p:sldLayoutId id="2147483854" r:id="rId11"/>
    <p:sldLayoutId id="2147483866" r:id="rId12"/>
    <p:sldLayoutId id="2147483858" r:id="rId13"/>
    <p:sldLayoutId id="2147483873" r:id="rId14"/>
    <p:sldLayoutId id="2147483874" r:id="rId15"/>
    <p:sldLayoutId id="2147483875" r:id="rId16"/>
    <p:sldLayoutId id="2147483876" r:id="rId17"/>
  </p:sldLayoutIdLst>
  <p:txStyles>
    <p:titleStyle>
      <a:lvl1pPr algn="l" rtl="0" eaLnBrk="1" fontAlgn="base" hangingPunct="1">
        <a:spcBef>
          <a:spcPct val="0"/>
        </a:spcBef>
        <a:spcAft>
          <a:spcPct val="0"/>
        </a:spcAft>
        <a:defRPr sz="2900" b="1" cap="all">
          <a:solidFill>
            <a:schemeClr val="tx2"/>
          </a:solidFill>
          <a:latin typeface="Arial Narrow"/>
          <a:ea typeface="+mj-ea"/>
          <a:cs typeface="Arial Narrow"/>
        </a:defRPr>
      </a:lvl1pPr>
      <a:lvl2pPr algn="l" rtl="0" eaLnBrk="1" fontAlgn="base" hangingPunct="1">
        <a:spcBef>
          <a:spcPct val="0"/>
        </a:spcBef>
        <a:spcAft>
          <a:spcPct val="0"/>
        </a:spcAft>
        <a:defRPr sz="2800" b="1">
          <a:solidFill>
            <a:srgbClr val="000000"/>
          </a:solidFill>
          <a:latin typeface="Arial Narrow" charset="0"/>
          <a:ea typeface="ＭＳ Ｐゴシック" charset="0"/>
          <a:cs typeface="Arial Narrow" charset="0"/>
        </a:defRPr>
      </a:lvl2pPr>
      <a:lvl3pPr algn="l" rtl="0" eaLnBrk="1" fontAlgn="base" hangingPunct="1">
        <a:spcBef>
          <a:spcPct val="0"/>
        </a:spcBef>
        <a:spcAft>
          <a:spcPct val="0"/>
        </a:spcAft>
        <a:defRPr sz="2800" b="1">
          <a:solidFill>
            <a:srgbClr val="000000"/>
          </a:solidFill>
          <a:latin typeface="Arial Narrow" charset="0"/>
          <a:ea typeface="ＭＳ Ｐゴシック" charset="0"/>
          <a:cs typeface="Arial Narrow" charset="0"/>
        </a:defRPr>
      </a:lvl3pPr>
      <a:lvl4pPr algn="l" rtl="0" eaLnBrk="1" fontAlgn="base" hangingPunct="1">
        <a:spcBef>
          <a:spcPct val="0"/>
        </a:spcBef>
        <a:spcAft>
          <a:spcPct val="0"/>
        </a:spcAft>
        <a:defRPr sz="2800" b="1">
          <a:solidFill>
            <a:srgbClr val="000000"/>
          </a:solidFill>
          <a:latin typeface="Arial Narrow" charset="0"/>
          <a:ea typeface="ＭＳ Ｐゴシック" charset="0"/>
          <a:cs typeface="Arial Narrow" charset="0"/>
        </a:defRPr>
      </a:lvl4pPr>
      <a:lvl5pPr algn="l" rtl="0" eaLnBrk="1" fontAlgn="base" hangingPunct="1">
        <a:spcBef>
          <a:spcPct val="0"/>
        </a:spcBef>
        <a:spcAft>
          <a:spcPct val="0"/>
        </a:spcAft>
        <a:defRPr sz="2800" b="1">
          <a:solidFill>
            <a:srgbClr val="000000"/>
          </a:solidFill>
          <a:latin typeface="Arial Narrow" charset="0"/>
          <a:ea typeface="ＭＳ Ｐゴシック" charset="0"/>
          <a:cs typeface="Arial Narrow" charset="0"/>
        </a:defRPr>
      </a:lvl5pPr>
      <a:lvl6pPr marL="457189" algn="ctr" rtl="0" eaLnBrk="1" fontAlgn="base" hangingPunct="1">
        <a:spcBef>
          <a:spcPct val="0"/>
        </a:spcBef>
        <a:spcAft>
          <a:spcPct val="0"/>
        </a:spcAft>
        <a:defRPr sz="4000" b="1">
          <a:solidFill>
            <a:srgbClr val="004925"/>
          </a:solidFill>
          <a:latin typeface="Arial" charset="0"/>
          <a:ea typeface="ＭＳ Ｐゴシック" charset="0"/>
          <a:cs typeface="ＭＳ Ｐゴシック" charset="0"/>
        </a:defRPr>
      </a:lvl6pPr>
      <a:lvl7pPr marL="914377" algn="ctr" rtl="0" eaLnBrk="1" fontAlgn="base" hangingPunct="1">
        <a:spcBef>
          <a:spcPct val="0"/>
        </a:spcBef>
        <a:spcAft>
          <a:spcPct val="0"/>
        </a:spcAft>
        <a:defRPr sz="4000" b="1">
          <a:solidFill>
            <a:srgbClr val="004925"/>
          </a:solidFill>
          <a:latin typeface="Arial" charset="0"/>
          <a:ea typeface="ＭＳ Ｐゴシック" charset="0"/>
          <a:cs typeface="ＭＳ Ｐゴシック" charset="0"/>
        </a:defRPr>
      </a:lvl7pPr>
      <a:lvl8pPr marL="1371566" algn="ctr" rtl="0" eaLnBrk="1" fontAlgn="base" hangingPunct="1">
        <a:spcBef>
          <a:spcPct val="0"/>
        </a:spcBef>
        <a:spcAft>
          <a:spcPct val="0"/>
        </a:spcAft>
        <a:defRPr sz="4000" b="1">
          <a:solidFill>
            <a:srgbClr val="004925"/>
          </a:solidFill>
          <a:latin typeface="Arial" charset="0"/>
          <a:ea typeface="ＭＳ Ｐゴシック" charset="0"/>
          <a:cs typeface="ＭＳ Ｐゴシック" charset="0"/>
        </a:defRPr>
      </a:lvl8pPr>
      <a:lvl9pPr marL="1828754" algn="ctr" rtl="0" eaLnBrk="1" fontAlgn="base" hangingPunct="1">
        <a:spcBef>
          <a:spcPct val="0"/>
        </a:spcBef>
        <a:spcAft>
          <a:spcPct val="0"/>
        </a:spcAft>
        <a:defRPr sz="4000" b="1">
          <a:solidFill>
            <a:srgbClr val="004925"/>
          </a:solidFill>
          <a:latin typeface="Arial" charset="0"/>
          <a:ea typeface="ＭＳ Ｐゴシック" charset="0"/>
          <a:cs typeface="ＭＳ Ｐゴシック" charset="0"/>
        </a:defRPr>
      </a:lvl9pPr>
    </p:titleStyle>
    <p:bodyStyle>
      <a:lvl1pPr marL="228594" indent="-228594" algn="l" rtl="0" eaLnBrk="1" fontAlgn="base" hangingPunct="1">
        <a:spcBef>
          <a:spcPts val="1000"/>
        </a:spcBef>
        <a:spcAft>
          <a:spcPct val="0"/>
        </a:spcAft>
        <a:buClr>
          <a:srgbClr val="00B050"/>
        </a:buClr>
        <a:buChar char="•"/>
        <a:defRPr sz="2500">
          <a:solidFill>
            <a:schemeClr val="tx1"/>
          </a:solidFill>
          <a:latin typeface="+mn-lt"/>
          <a:ea typeface="+mn-ea"/>
          <a:cs typeface="+mn-cs"/>
        </a:defRPr>
      </a:lvl1pPr>
      <a:lvl2pPr marL="501638" indent="-273044" algn="l" rtl="0" eaLnBrk="1" fontAlgn="base" hangingPunct="1">
        <a:spcBef>
          <a:spcPts val="400"/>
        </a:spcBef>
        <a:spcAft>
          <a:spcPct val="0"/>
        </a:spcAft>
        <a:buFont typeface="Lucida Grande" charset="0"/>
        <a:buChar char="-"/>
        <a:defRPr sz="2500">
          <a:solidFill>
            <a:schemeClr val="tx1"/>
          </a:solidFill>
          <a:latin typeface="+mn-lt"/>
          <a:ea typeface="+mn-ea"/>
        </a:defRPr>
      </a:lvl2pPr>
      <a:lvl3pPr marL="685783" indent="-182558" algn="l" rtl="0" eaLnBrk="1" fontAlgn="base" hangingPunct="1">
        <a:spcBef>
          <a:spcPts val="400"/>
        </a:spcBef>
        <a:spcAft>
          <a:spcPct val="0"/>
        </a:spcAft>
        <a:buFont typeface="Wingdings" charset="2"/>
        <a:buChar char="§"/>
        <a:defRPr sz="2200">
          <a:solidFill>
            <a:schemeClr val="tx1"/>
          </a:solidFill>
          <a:latin typeface="+mn-lt"/>
          <a:ea typeface="ヒラギノ角ゴ Pro W3" charset="-128"/>
          <a:cs typeface="ヒラギノ角ゴ Pro W3" charset="-128"/>
        </a:defRPr>
      </a:lvl3pPr>
      <a:lvl4pPr marL="914377" indent="-200020" algn="l" rtl="0" eaLnBrk="1" fontAlgn="base" hangingPunct="1">
        <a:spcBef>
          <a:spcPts val="400"/>
        </a:spcBef>
        <a:spcAft>
          <a:spcPct val="0"/>
        </a:spcAft>
        <a:buSzPct val="65000"/>
        <a:buFont typeface="Wingdings" charset="2"/>
        <a:buChar char="v"/>
        <a:defRPr sz="2200">
          <a:solidFill>
            <a:schemeClr val="tx1"/>
          </a:solidFill>
          <a:latin typeface="+mn-lt"/>
          <a:ea typeface="ヒラギノ角ゴ Pro W3" charset="-128"/>
        </a:defRPr>
      </a:lvl4pPr>
      <a:lvl5pPr marL="1142971" indent="-200020" algn="l" rtl="0" eaLnBrk="1" fontAlgn="base" hangingPunct="1">
        <a:spcBef>
          <a:spcPts val="400"/>
        </a:spcBef>
        <a:spcAft>
          <a:spcPct val="0"/>
        </a:spcAft>
        <a:buChar char="»"/>
        <a:defRPr sz="2200">
          <a:solidFill>
            <a:schemeClr val="tx1"/>
          </a:solidFill>
          <a:latin typeface="+mn-lt"/>
          <a:ea typeface="ヒラギノ角ゴ Pro W3" charset="-128"/>
        </a:defRPr>
      </a:lvl5pPr>
      <a:lvl6pPr marL="2514537" indent="-228594" algn="l" rtl="0" eaLnBrk="1" fontAlgn="base" hangingPunct="1">
        <a:spcBef>
          <a:spcPct val="20000"/>
        </a:spcBef>
        <a:spcAft>
          <a:spcPct val="0"/>
        </a:spcAft>
        <a:buChar char="»"/>
        <a:defRPr sz="2000">
          <a:solidFill>
            <a:schemeClr val="tx1"/>
          </a:solidFill>
          <a:latin typeface="+mn-lt"/>
          <a:ea typeface="+mn-ea"/>
        </a:defRPr>
      </a:lvl6pPr>
      <a:lvl7pPr marL="2971726" indent="-228594" algn="l" rtl="0" eaLnBrk="1" fontAlgn="base" hangingPunct="1">
        <a:spcBef>
          <a:spcPct val="20000"/>
        </a:spcBef>
        <a:spcAft>
          <a:spcPct val="0"/>
        </a:spcAft>
        <a:buChar char="»"/>
        <a:defRPr sz="2000">
          <a:solidFill>
            <a:schemeClr val="tx1"/>
          </a:solidFill>
          <a:latin typeface="+mn-lt"/>
          <a:ea typeface="+mn-ea"/>
        </a:defRPr>
      </a:lvl7pPr>
      <a:lvl8pPr marL="3428914" indent="-228594" algn="l" rtl="0" eaLnBrk="1" fontAlgn="base" hangingPunct="1">
        <a:spcBef>
          <a:spcPct val="20000"/>
        </a:spcBef>
        <a:spcAft>
          <a:spcPct val="0"/>
        </a:spcAft>
        <a:buChar char="»"/>
        <a:defRPr sz="2000">
          <a:solidFill>
            <a:schemeClr val="tx1"/>
          </a:solidFill>
          <a:latin typeface="+mn-lt"/>
          <a:ea typeface="+mn-ea"/>
        </a:defRPr>
      </a:lvl8pPr>
      <a:lvl9pPr marL="3886103" indent="-228594" algn="l" rtl="0" eaLnBrk="1" fontAlgn="base" hangingPunct="1">
        <a:spcBef>
          <a:spcPct val="20000"/>
        </a:spcBef>
        <a:spcAft>
          <a:spcPct val="0"/>
        </a:spcAft>
        <a:buChar char="»"/>
        <a:defRPr sz="2000">
          <a:solidFill>
            <a:schemeClr val="tx1"/>
          </a:solidFill>
          <a:latin typeface="+mn-lt"/>
          <a:ea typeface="+mn-ea"/>
        </a:defRPr>
      </a:lvl9pPr>
    </p:bodyStyle>
    <p:other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19.sv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21.sv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30.sv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32.sv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18" Type="http://schemas.openxmlformats.org/officeDocument/2006/relationships/image" Target="../media/image43.png"/><Relationship Id="rId3" Type="http://schemas.openxmlformats.org/officeDocument/2006/relationships/diagramData" Target="../diagrams/data9.xml"/><Relationship Id="rId7" Type="http://schemas.microsoft.com/office/2007/relationships/diagramDrawing" Target="../diagrams/drawing9.xml"/><Relationship Id="rId12" Type="http://schemas.openxmlformats.org/officeDocument/2006/relationships/image" Target="../media/image37.png"/><Relationship Id="rId17" Type="http://schemas.openxmlformats.org/officeDocument/2006/relationships/image" Target="../media/image42.svg"/><Relationship Id="rId2" Type="http://schemas.openxmlformats.org/officeDocument/2006/relationships/notesSlide" Target="../notesSlides/notesSlide25.xml"/><Relationship Id="rId16" Type="http://schemas.openxmlformats.org/officeDocument/2006/relationships/image" Target="../media/image41.png"/><Relationship Id="rId1" Type="http://schemas.openxmlformats.org/officeDocument/2006/relationships/slideLayout" Target="../slideLayouts/slideLayout14.xml"/><Relationship Id="rId6" Type="http://schemas.openxmlformats.org/officeDocument/2006/relationships/diagramColors" Target="../diagrams/colors9.xml"/><Relationship Id="rId11" Type="http://schemas.openxmlformats.org/officeDocument/2006/relationships/image" Target="../media/image36.svg"/><Relationship Id="rId5" Type="http://schemas.openxmlformats.org/officeDocument/2006/relationships/diagramQuickStyle" Target="../diagrams/quickStyle9.xml"/><Relationship Id="rId15" Type="http://schemas.openxmlformats.org/officeDocument/2006/relationships/image" Target="../media/image40.svg"/><Relationship Id="rId10" Type="http://schemas.openxmlformats.org/officeDocument/2006/relationships/image" Target="../media/image35.png"/><Relationship Id="rId19" Type="http://schemas.openxmlformats.org/officeDocument/2006/relationships/image" Target="../media/image44.svg"/><Relationship Id="rId4" Type="http://schemas.openxmlformats.org/officeDocument/2006/relationships/diagramLayout" Target="../diagrams/layout9.xml"/><Relationship Id="rId9" Type="http://schemas.openxmlformats.org/officeDocument/2006/relationships/image" Target="../media/image34.svg"/><Relationship Id="rId14" Type="http://schemas.openxmlformats.org/officeDocument/2006/relationships/image" Target="../media/image39.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21.svg"/></Relationships>
</file>

<file path=ppt/slides/_rels/slide44.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36.svg"/></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36.svg"/></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44.svg"/></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44.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10.xml"/><Relationship Id="rId4" Type="http://schemas.openxmlformats.org/officeDocument/2006/relationships/image" Target="../media/image38.svg"/></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10.xml"/><Relationship Id="rId4" Type="http://schemas.openxmlformats.org/officeDocument/2006/relationships/image" Target="../media/image38.svg"/></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40.svg"/></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40.svg"/></Relationships>
</file>

<file path=ppt/slides/_rels/slide5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18" Type="http://schemas.openxmlformats.org/officeDocument/2006/relationships/image" Target="../media/image43.png"/><Relationship Id="rId3" Type="http://schemas.openxmlformats.org/officeDocument/2006/relationships/diagramData" Target="../diagrams/data11.xml"/><Relationship Id="rId7" Type="http://schemas.microsoft.com/office/2007/relationships/diagramDrawing" Target="../diagrams/drawing11.xml"/><Relationship Id="rId12" Type="http://schemas.openxmlformats.org/officeDocument/2006/relationships/image" Target="../media/image37.png"/><Relationship Id="rId17" Type="http://schemas.openxmlformats.org/officeDocument/2006/relationships/image" Target="../media/image42.svg"/><Relationship Id="rId2" Type="http://schemas.openxmlformats.org/officeDocument/2006/relationships/notesSlide" Target="../notesSlides/notesSlide38.xml"/><Relationship Id="rId16" Type="http://schemas.openxmlformats.org/officeDocument/2006/relationships/image" Target="../media/image41.png"/><Relationship Id="rId1" Type="http://schemas.openxmlformats.org/officeDocument/2006/relationships/slideLayout" Target="../slideLayouts/slideLayout14.xml"/><Relationship Id="rId6" Type="http://schemas.openxmlformats.org/officeDocument/2006/relationships/diagramColors" Target="../diagrams/colors11.xml"/><Relationship Id="rId11" Type="http://schemas.openxmlformats.org/officeDocument/2006/relationships/image" Target="../media/image36.svg"/><Relationship Id="rId5" Type="http://schemas.openxmlformats.org/officeDocument/2006/relationships/diagramQuickStyle" Target="../diagrams/quickStyle11.xml"/><Relationship Id="rId15" Type="http://schemas.openxmlformats.org/officeDocument/2006/relationships/image" Target="../media/image40.svg"/><Relationship Id="rId10" Type="http://schemas.openxmlformats.org/officeDocument/2006/relationships/image" Target="../media/image35.png"/><Relationship Id="rId19" Type="http://schemas.openxmlformats.org/officeDocument/2006/relationships/image" Target="../media/image44.svg"/><Relationship Id="rId4" Type="http://schemas.openxmlformats.org/officeDocument/2006/relationships/diagramLayout" Target="../diagrams/layout11.xml"/><Relationship Id="rId9" Type="http://schemas.openxmlformats.org/officeDocument/2006/relationships/image" Target="../media/image34.svg"/><Relationship Id="rId14" Type="http://schemas.openxmlformats.org/officeDocument/2006/relationships/image" Target="../media/image39.png"/></Relationships>
</file>

<file path=ppt/slides/_rels/slide5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18" Type="http://schemas.openxmlformats.org/officeDocument/2006/relationships/image" Target="../media/image43.png"/><Relationship Id="rId3" Type="http://schemas.openxmlformats.org/officeDocument/2006/relationships/diagramData" Target="../diagrams/data12.xml"/><Relationship Id="rId7" Type="http://schemas.microsoft.com/office/2007/relationships/diagramDrawing" Target="../diagrams/drawing12.xml"/><Relationship Id="rId12" Type="http://schemas.openxmlformats.org/officeDocument/2006/relationships/image" Target="../media/image37.png"/><Relationship Id="rId17" Type="http://schemas.openxmlformats.org/officeDocument/2006/relationships/image" Target="../media/image42.svg"/><Relationship Id="rId2" Type="http://schemas.openxmlformats.org/officeDocument/2006/relationships/notesSlide" Target="../notesSlides/notesSlide39.xml"/><Relationship Id="rId16" Type="http://schemas.openxmlformats.org/officeDocument/2006/relationships/image" Target="../media/image41.png"/><Relationship Id="rId1" Type="http://schemas.openxmlformats.org/officeDocument/2006/relationships/slideLayout" Target="../slideLayouts/slideLayout14.xml"/><Relationship Id="rId6" Type="http://schemas.openxmlformats.org/officeDocument/2006/relationships/diagramColors" Target="../diagrams/colors12.xml"/><Relationship Id="rId11" Type="http://schemas.openxmlformats.org/officeDocument/2006/relationships/image" Target="../media/image36.svg"/><Relationship Id="rId5" Type="http://schemas.openxmlformats.org/officeDocument/2006/relationships/diagramQuickStyle" Target="../diagrams/quickStyle12.xml"/><Relationship Id="rId15" Type="http://schemas.openxmlformats.org/officeDocument/2006/relationships/image" Target="../media/image40.svg"/><Relationship Id="rId10" Type="http://schemas.openxmlformats.org/officeDocument/2006/relationships/image" Target="../media/image35.png"/><Relationship Id="rId19" Type="http://schemas.openxmlformats.org/officeDocument/2006/relationships/image" Target="../media/image44.svg"/><Relationship Id="rId4" Type="http://schemas.openxmlformats.org/officeDocument/2006/relationships/diagramLayout" Target="../diagrams/layout12.xml"/><Relationship Id="rId9" Type="http://schemas.openxmlformats.org/officeDocument/2006/relationships/image" Target="../media/image34.svg"/><Relationship Id="rId14" Type="http://schemas.openxmlformats.org/officeDocument/2006/relationships/image" Target="../media/image3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47.svg"/></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49.svg"/></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45.xml"/><Relationship Id="rId1" Type="http://schemas.openxmlformats.org/officeDocument/2006/relationships/slideLayout" Target="../slideLayouts/slideLayout15.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2">
            <a:extLst>
              <a:ext uri="{FF2B5EF4-FFF2-40B4-BE49-F238E27FC236}">
                <a16:creationId xmlns:a16="http://schemas.microsoft.com/office/drawing/2014/main" id="{43F0DC74-B783-FC17-2B2F-79E26C355FA8}"/>
              </a:ext>
              <a:ext uri="{C183D7F6-B498-43B3-948B-1728B52AA6E4}">
                <adec:decorative xmlns:adec="http://schemas.microsoft.com/office/drawing/2017/decorative" val="0"/>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45720" tIns="22860" rIns="45720" bIns="22860" numCol="1" spcCol="0" rtlCol="0" fromWordArt="0" anchor="ctr" anchorCtr="0" forceAA="0" compatLnSpc="1">
            <a:prstTxWarp prst="textNoShape">
              <a:avLst/>
            </a:prstTxWarp>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fontAlgn="auto">
              <a:spcAft>
                <a:spcPts val="0"/>
              </a:spcAft>
              <a:defRPr/>
            </a:pPr>
            <a:r>
              <a:rPr lang="fr-FR" dirty="0"/>
              <a:t>Diapositive titre</a:t>
            </a:r>
            <a:endParaRPr lang="en-US" sz="2200" b="0" cap="none" dirty="0"/>
          </a:p>
        </p:txBody>
      </p:sp>
      <p:sp>
        <p:nvSpPr>
          <p:cNvPr id="6" name="Espace réservé du texte 5">
            <a:extLst>
              <a:ext uri="{FF2B5EF4-FFF2-40B4-BE49-F238E27FC236}">
                <a16:creationId xmlns:a16="http://schemas.microsoft.com/office/drawing/2014/main" id="{DF1EB135-C85A-BBBB-8F70-666C1AC30D0A}"/>
              </a:ext>
            </a:extLst>
          </p:cNvPr>
          <p:cNvSpPr>
            <a:spLocks noGrp="1"/>
          </p:cNvSpPr>
          <p:nvPr>
            <p:ph type="body" sz="quarter" idx="10"/>
          </p:nvPr>
        </p:nvSpPr>
        <p:spPr/>
        <p:txBody>
          <a:bodyPr/>
          <a:lstStyle/>
          <a:p>
            <a:endParaRPr lang="fr-FR"/>
          </a:p>
        </p:txBody>
      </p:sp>
      <p:grpSp>
        <p:nvGrpSpPr>
          <p:cNvPr id="2" name="Group 2">
            <a:extLst>
              <a:ext uri="{C183D7F6-B498-43B3-948B-1728B52AA6E4}">
                <adec:decorative xmlns:adec="http://schemas.microsoft.com/office/drawing/2017/decorative" val="1"/>
              </a:ext>
            </a:extLst>
          </p:cNvPr>
          <p:cNvGrpSpPr>
            <a:grpSpLocks noGrp="1" noUngrp="1" noRot="1" noMove="1" noResize="1"/>
          </p:cNvGrpSpPr>
          <p:nvPr/>
        </p:nvGrpSpPr>
        <p:grpSpPr>
          <a:xfrm>
            <a:off x="514350" y="514350"/>
            <a:ext cx="8115300" cy="4114800"/>
            <a:chOff x="0" y="0"/>
            <a:chExt cx="7026195" cy="3562578"/>
          </a:xfrm>
        </p:grpSpPr>
        <p:sp>
          <p:nvSpPr>
            <p:cNvPr id="3" name="Freeform 3"/>
            <p:cNvSpPr>
              <a:spLocks noGrp="1" noRot="1" noMove="1" noResize="1" noEditPoints="1" noAdjustHandles="1" noChangeArrowheads="1" noChangeShapeType="1"/>
            </p:cNvSpPr>
            <p:nvPr/>
          </p:nvSpPr>
          <p:spPr>
            <a:xfrm>
              <a:off x="12700" y="12700"/>
              <a:ext cx="6961425" cy="3493998"/>
            </a:xfrm>
            <a:custGeom>
              <a:avLst/>
              <a:gdLst/>
              <a:ahLst/>
              <a:cxnLst/>
              <a:rect l="l" t="t" r="r" b="b"/>
              <a:pathLst>
                <a:path w="6961425" h="3493998">
                  <a:moveTo>
                    <a:pt x="146050" y="3493998"/>
                  </a:moveTo>
                  <a:lnTo>
                    <a:pt x="6815375" y="3493998"/>
                  </a:lnTo>
                  <a:cubicBezTo>
                    <a:pt x="6895385" y="3493998"/>
                    <a:pt x="6961425" y="3427957"/>
                    <a:pt x="6961425" y="3347948"/>
                  </a:cubicBezTo>
                  <a:lnTo>
                    <a:pt x="6961425" y="146050"/>
                  </a:lnTo>
                  <a:cubicBezTo>
                    <a:pt x="6961425" y="66040"/>
                    <a:pt x="6895385" y="0"/>
                    <a:pt x="6815375" y="0"/>
                  </a:cubicBezTo>
                  <a:lnTo>
                    <a:pt x="146050" y="0"/>
                  </a:lnTo>
                  <a:cubicBezTo>
                    <a:pt x="66040" y="0"/>
                    <a:pt x="0" y="66040"/>
                    <a:pt x="0" y="146050"/>
                  </a:cubicBezTo>
                  <a:lnTo>
                    <a:pt x="0" y="3347948"/>
                  </a:lnTo>
                  <a:cubicBezTo>
                    <a:pt x="0" y="3429228"/>
                    <a:pt x="66040" y="3493998"/>
                    <a:pt x="146050" y="3493998"/>
                  </a:cubicBezTo>
                  <a:close/>
                </a:path>
              </a:pathLst>
            </a:custGeom>
            <a:solidFill>
              <a:srgbClr val="FCF5ED"/>
            </a:solidFill>
          </p:spPr>
          <p:txBody>
            <a:bodyPr/>
            <a:lstStyle/>
            <a:p>
              <a:endParaRPr lang="fr-FR"/>
            </a:p>
          </p:txBody>
        </p:sp>
        <p:sp>
          <p:nvSpPr>
            <p:cNvPr id="4" name="Freeform 4"/>
            <p:cNvSpPr>
              <a:spLocks noGrp="1" noRot="1" noMove="1" noResize="1" noEditPoints="1" noAdjustHandles="1" noChangeArrowheads="1" noChangeShapeType="1"/>
            </p:cNvSpPr>
            <p:nvPr/>
          </p:nvSpPr>
          <p:spPr>
            <a:xfrm>
              <a:off x="0" y="0"/>
              <a:ext cx="7026194" cy="3562578"/>
            </a:xfrm>
            <a:custGeom>
              <a:avLst/>
              <a:gdLst/>
              <a:ahLst/>
              <a:cxnLst/>
              <a:rect l="l" t="t" r="r" b="b"/>
              <a:pathLst>
                <a:path w="7026194" h="3562578">
                  <a:moveTo>
                    <a:pt x="6962694" y="74930"/>
                  </a:moveTo>
                  <a:cubicBezTo>
                    <a:pt x="6934755" y="30480"/>
                    <a:pt x="6885225" y="0"/>
                    <a:pt x="6828075" y="0"/>
                  </a:cubicBezTo>
                  <a:lnTo>
                    <a:pt x="158750" y="0"/>
                  </a:lnTo>
                  <a:cubicBezTo>
                    <a:pt x="71120" y="0"/>
                    <a:pt x="0" y="71120"/>
                    <a:pt x="0" y="158750"/>
                  </a:cubicBezTo>
                  <a:lnTo>
                    <a:pt x="0" y="3360648"/>
                  </a:lnTo>
                  <a:cubicBezTo>
                    <a:pt x="0" y="3412718"/>
                    <a:pt x="25400" y="3458438"/>
                    <a:pt x="63500" y="3487648"/>
                  </a:cubicBezTo>
                  <a:cubicBezTo>
                    <a:pt x="91440" y="3532098"/>
                    <a:pt x="140970" y="3562578"/>
                    <a:pt x="222904" y="3562578"/>
                  </a:cubicBezTo>
                  <a:lnTo>
                    <a:pt x="6867444" y="3562578"/>
                  </a:lnTo>
                  <a:cubicBezTo>
                    <a:pt x="6955075" y="3562578"/>
                    <a:pt x="7026194" y="3491457"/>
                    <a:pt x="7026194" y="3403828"/>
                  </a:cubicBezTo>
                  <a:lnTo>
                    <a:pt x="7026194" y="211697"/>
                  </a:lnTo>
                  <a:cubicBezTo>
                    <a:pt x="7026194" y="149860"/>
                    <a:pt x="7000794" y="104140"/>
                    <a:pt x="6962694" y="74930"/>
                  </a:cubicBezTo>
                  <a:close/>
                  <a:moveTo>
                    <a:pt x="12700" y="3360648"/>
                  </a:moveTo>
                  <a:lnTo>
                    <a:pt x="12700" y="158750"/>
                  </a:lnTo>
                  <a:cubicBezTo>
                    <a:pt x="12700" y="78740"/>
                    <a:pt x="78740" y="12700"/>
                    <a:pt x="158750" y="12700"/>
                  </a:cubicBezTo>
                  <a:lnTo>
                    <a:pt x="6828075" y="12700"/>
                  </a:lnTo>
                  <a:cubicBezTo>
                    <a:pt x="6908085" y="12700"/>
                    <a:pt x="6974125" y="78740"/>
                    <a:pt x="6974125" y="158750"/>
                  </a:cubicBezTo>
                  <a:lnTo>
                    <a:pt x="6974125" y="3360648"/>
                  </a:lnTo>
                  <a:cubicBezTo>
                    <a:pt x="6974125" y="3440657"/>
                    <a:pt x="6908085" y="3506698"/>
                    <a:pt x="6828075" y="3506698"/>
                  </a:cubicBezTo>
                  <a:lnTo>
                    <a:pt x="158750" y="3506698"/>
                  </a:lnTo>
                  <a:cubicBezTo>
                    <a:pt x="78740" y="3506698"/>
                    <a:pt x="12700" y="3441928"/>
                    <a:pt x="12700" y="3360648"/>
                  </a:cubicBezTo>
                  <a:close/>
                </a:path>
              </a:pathLst>
            </a:custGeom>
            <a:solidFill>
              <a:srgbClr val="000000"/>
            </a:solidFill>
          </p:spPr>
          <p:txBody>
            <a:bodyPr/>
            <a:lstStyle/>
            <a:p>
              <a:endParaRPr lang="fr-FR"/>
            </a:p>
          </p:txBody>
        </p:sp>
      </p:grpSp>
      <p:sp>
        <p:nvSpPr>
          <p:cNvPr id="5" name="AutoShape 5">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flipV="1">
            <a:off x="822051" y="2682039"/>
            <a:ext cx="4207180" cy="4011"/>
          </a:xfrm>
          <a:prstGeom prst="line">
            <a:avLst/>
          </a:prstGeom>
          <a:ln w="28575" cap="flat">
            <a:solidFill>
              <a:srgbClr val="000000"/>
            </a:solidFill>
            <a:prstDash val="solid"/>
            <a:headEnd type="none" w="sm" len="sm"/>
            <a:tailEnd type="none" w="sm" len="sm"/>
          </a:ln>
        </p:spPr>
        <p:txBody>
          <a:bodyPr/>
          <a:lstStyle/>
          <a:p>
            <a:endParaRPr lang="fr-FR"/>
          </a:p>
        </p:txBody>
      </p:sp>
      <p:pic>
        <p:nvPicPr>
          <p:cNvPr id="12" name="Picture 12">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srcRect/>
          <a:stretch>
            <a:fillRect/>
          </a:stretch>
        </p:blipFill>
        <p:spPr>
          <a:xfrm>
            <a:off x="5658551" y="747914"/>
            <a:ext cx="2556804" cy="2801977"/>
          </a:xfrm>
          <a:prstGeom prst="rect">
            <a:avLst/>
          </a:prstGeom>
        </p:spPr>
      </p:pic>
      <p:pic>
        <p:nvPicPr>
          <p:cNvPr id="13" name="Picture 13">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rcRect/>
          <a:stretch>
            <a:fillRect/>
          </a:stretch>
        </p:blipFill>
        <p:spPr>
          <a:xfrm>
            <a:off x="5673791" y="3640912"/>
            <a:ext cx="2556804" cy="673241"/>
          </a:xfrm>
          <a:prstGeom prst="rect">
            <a:avLst/>
          </a:prstGeom>
        </p:spPr>
      </p:pic>
      <p:sp>
        <p:nvSpPr>
          <p:cNvPr id="14" name="TextBox 14">
            <a:extLst>
              <a:ext uri="{C183D7F6-B498-43B3-948B-1728B52AA6E4}">
                <adec:decorative xmlns:adec="http://schemas.microsoft.com/office/drawing/2017/decorative" val="1"/>
              </a:ext>
            </a:extLst>
          </p:cNvPr>
          <p:cNvSpPr txBox="1">
            <a:spLocks/>
          </p:cNvSpPr>
          <p:nvPr/>
        </p:nvSpPr>
        <p:spPr>
          <a:xfrm>
            <a:off x="928645" y="773882"/>
            <a:ext cx="4057727" cy="1923604"/>
          </a:xfrm>
          <a:prstGeom prst="rect">
            <a:avLst/>
          </a:prstGeom>
        </p:spPr>
        <p:txBody>
          <a:bodyPr wrap="square" lIns="0" tIns="0" rIns="0" bIns="0" rtlCol="0" anchor="t">
            <a:spAutoFit/>
          </a:bodyPr>
          <a:lstStyle/>
          <a:p>
            <a:pPr defTabSz="457200" eaLnBrk="1" fontAlgn="auto" hangingPunct="1">
              <a:lnSpc>
                <a:spcPts val="5000"/>
              </a:lnSpc>
              <a:spcBef>
                <a:spcPts val="0"/>
              </a:spcBef>
              <a:spcAft>
                <a:spcPts val="0"/>
              </a:spcAft>
              <a:defRPr/>
            </a:pPr>
            <a:r>
              <a:rPr lang="en-US" sz="4400" dirty="0" err="1">
                <a:solidFill>
                  <a:srgbClr val="000000"/>
                </a:solidFill>
                <a:latin typeface="Lucida Bright" panose="02040602050505020304" pitchFamily="18" charset="0"/>
              </a:rPr>
              <a:t>Quel</a:t>
            </a:r>
            <a:r>
              <a:rPr lang="en-US" sz="4400" dirty="0">
                <a:solidFill>
                  <a:srgbClr val="000000"/>
                </a:solidFill>
                <a:latin typeface="Lucida Bright" panose="02040602050505020304" pitchFamily="18" charset="0"/>
              </a:rPr>
              <a:t> type de </a:t>
            </a:r>
            <a:r>
              <a:rPr lang="en-US" sz="4400" dirty="0" err="1">
                <a:solidFill>
                  <a:srgbClr val="000000"/>
                </a:solidFill>
                <a:latin typeface="Lucida Bright" panose="02040602050505020304" pitchFamily="18" charset="0"/>
              </a:rPr>
              <a:t>superviseur</a:t>
            </a:r>
            <a:r>
              <a:rPr lang="en-US" sz="4400" dirty="0">
                <a:solidFill>
                  <a:srgbClr val="000000"/>
                </a:solidFill>
                <a:latin typeface="Lucida Bright" panose="02040602050505020304" pitchFamily="18" charset="0"/>
              </a:rPr>
              <a:t> </a:t>
            </a:r>
            <a:r>
              <a:rPr lang="en-US" sz="4400" dirty="0" err="1">
                <a:solidFill>
                  <a:srgbClr val="000000"/>
                </a:solidFill>
                <a:latin typeface="Lucida Bright" panose="02040602050505020304" pitchFamily="18" charset="0"/>
              </a:rPr>
              <a:t>êtes</a:t>
            </a:r>
            <a:r>
              <a:rPr lang="en-US" sz="4400" dirty="0">
                <a:solidFill>
                  <a:srgbClr val="000000"/>
                </a:solidFill>
                <a:latin typeface="Lucida Bright" panose="02040602050505020304" pitchFamily="18" charset="0"/>
              </a:rPr>
              <a:t> </a:t>
            </a:r>
            <a:r>
              <a:rPr lang="en-US" sz="4400" dirty="0" err="1">
                <a:solidFill>
                  <a:srgbClr val="000000"/>
                </a:solidFill>
                <a:latin typeface="Lucida Bright" panose="02040602050505020304" pitchFamily="18" charset="0"/>
              </a:rPr>
              <a:t>vous</a:t>
            </a:r>
            <a:r>
              <a:rPr lang="en-US" sz="4400" dirty="0">
                <a:solidFill>
                  <a:srgbClr val="000000"/>
                </a:solidFill>
                <a:latin typeface="Lucida Bright" panose="02040602050505020304" pitchFamily="18" charset="0"/>
              </a:rPr>
              <a:t>?</a:t>
            </a:r>
          </a:p>
        </p:txBody>
      </p:sp>
      <p:sp>
        <p:nvSpPr>
          <p:cNvPr id="15" name="TextBox 15">
            <a:extLst>
              <a:ext uri="{C183D7F6-B498-43B3-948B-1728B52AA6E4}">
                <adec:decorative xmlns:adec="http://schemas.microsoft.com/office/drawing/2017/decorative" val="1"/>
              </a:ext>
            </a:extLst>
          </p:cNvPr>
          <p:cNvSpPr txBox="1"/>
          <p:nvPr/>
        </p:nvSpPr>
        <p:spPr>
          <a:xfrm>
            <a:off x="928645" y="2724023"/>
            <a:ext cx="4332893" cy="1046440"/>
          </a:xfrm>
          <a:prstGeom prst="rect">
            <a:avLst/>
          </a:prstGeom>
        </p:spPr>
        <p:txBody>
          <a:bodyPr wrap="square" lIns="0" tIns="0" rIns="0" bIns="0" rtlCol="0" anchor="t">
            <a:spAutoFit/>
          </a:bodyPr>
          <a:lstStyle/>
          <a:p>
            <a:r>
              <a:rPr lang="fr-FR" altLang="fr-FR" sz="1400" dirty="0">
                <a:latin typeface="Arial Narrow" panose="020B0606020202030204" pitchFamily="34" charset="0"/>
              </a:rPr>
              <a:t>Gabrielle Trépanier MD, CCMF(MU), LL.M</a:t>
            </a:r>
          </a:p>
          <a:p>
            <a:r>
              <a:rPr lang="fr-FR" altLang="fr-FR" sz="1400" dirty="0">
                <a:latin typeface="Arial Narrow" panose="020B0606020202030204" pitchFamily="34" charset="0"/>
              </a:rPr>
              <a:t>Professeure agrégée</a:t>
            </a:r>
          </a:p>
          <a:p>
            <a:r>
              <a:rPr lang="fr-FR" altLang="fr-FR" sz="1400" dirty="0">
                <a:latin typeface="Arial Narrow" panose="020B0606020202030204" pitchFamily="34" charset="0"/>
              </a:rPr>
              <a:t>Directrice du programme de compétences avancées en médecine d’urgence</a:t>
            </a:r>
          </a:p>
          <a:p>
            <a:r>
              <a:rPr lang="fr-FR" altLang="fr-FR" sz="1200" i="1" dirty="0">
                <a:latin typeface="Arial Narrow" panose="020B0606020202030204" pitchFamily="34" charset="0"/>
              </a:rPr>
              <a:t>Avec la contribution de Louise Champagne et Annie Corriveau du CPSS</a:t>
            </a:r>
          </a:p>
        </p:txBody>
      </p:sp>
      <p:pic>
        <p:nvPicPr>
          <p:cNvPr id="18" name="Picture 17" descr="Text&#10;&#10;Description automatically generated with low confidence">
            <a:extLst>
              <a:ext uri="{FF2B5EF4-FFF2-40B4-BE49-F238E27FC236}">
                <a16:creationId xmlns:a16="http://schemas.microsoft.com/office/drawing/2014/main" id="{8FAD78BB-6AA9-B930-36B0-8CF8DA4EE163}"/>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822051" y="3808436"/>
            <a:ext cx="2302150" cy="53290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96734" y="4208949"/>
            <a:ext cx="5747763" cy="775333"/>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ln w="0"/>
                <a:solidFill>
                  <a:schemeClr val="tx1"/>
                </a:solidFill>
                <a:effectLst>
                  <a:outerShdw blurRad="38100" dist="19050" dir="2700000" algn="tl" rotWithShape="0">
                    <a:schemeClr val="dk1">
                      <a:alpha val="40000"/>
                    </a:schemeClr>
                  </a:outerShdw>
                </a:effectLst>
              </a:rPr>
              <a:t>DÉLÉGATION D’ACTES</a:t>
            </a:r>
          </a:p>
        </p:txBody>
      </p:sp>
      <p:sp>
        <p:nvSpPr>
          <p:cNvPr id="3" name="Hexagone 2"/>
          <p:cNvSpPr/>
          <p:nvPr/>
        </p:nvSpPr>
        <p:spPr>
          <a:xfrm>
            <a:off x="6200834" y="1576306"/>
            <a:ext cx="2905698" cy="1853822"/>
          </a:xfrm>
          <a:prstGeom prst="hexagon">
            <a:avLst/>
          </a:prstGeom>
          <a:solidFill>
            <a:schemeClr val="accent4">
              <a:lumMod val="40000"/>
              <a:lumOff val="6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fr-FR" sz="1600" dirty="0">
                <a:ln w="0"/>
                <a:solidFill>
                  <a:schemeClr val="tx1"/>
                </a:solidFill>
                <a:effectLst>
                  <a:outerShdw blurRad="38100" dist="19050" dir="2700000" algn="tl" rotWithShape="0">
                    <a:schemeClr val="dk1">
                      <a:alpha val="40000"/>
                    </a:schemeClr>
                  </a:outerShdw>
                </a:effectLst>
              </a:rPr>
              <a:t>CONSENTEMENT</a:t>
            </a:r>
          </a:p>
        </p:txBody>
      </p:sp>
      <p:sp>
        <p:nvSpPr>
          <p:cNvPr id="4" name="Rectangle à coins arrondis 3"/>
          <p:cNvSpPr/>
          <p:nvPr/>
        </p:nvSpPr>
        <p:spPr>
          <a:xfrm>
            <a:off x="1696734" y="221524"/>
            <a:ext cx="3798618" cy="963627"/>
          </a:xfrm>
          <a:prstGeom prst="roundRect">
            <a:avLst/>
          </a:prstGeom>
          <a:solidFill>
            <a:schemeClr val="accent1">
              <a:lumMod val="20000"/>
              <a:lumOff val="8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800" dirty="0">
                <a:ln w="0"/>
                <a:solidFill>
                  <a:schemeClr val="tx1"/>
                </a:solidFill>
                <a:effectLst>
                  <a:outerShdw blurRad="38100" dist="19050" dir="2700000" algn="tl" rotWithShape="0">
                    <a:schemeClr val="dk1">
                      <a:alpha val="40000"/>
                    </a:schemeClr>
                  </a:outerShdw>
                </a:effectLst>
              </a:rPr>
              <a:t>EST-CE UN ACTE SIMPLE?</a:t>
            </a:r>
          </a:p>
        </p:txBody>
      </p:sp>
      <p:sp>
        <p:nvSpPr>
          <p:cNvPr id="5" name="Rectangle à coins arrondis 4"/>
          <p:cNvSpPr/>
          <p:nvPr/>
        </p:nvSpPr>
        <p:spPr>
          <a:xfrm>
            <a:off x="1696734" y="1528514"/>
            <a:ext cx="3798618" cy="974704"/>
          </a:xfrm>
          <a:prstGeom prst="roundRect">
            <a:avLst/>
          </a:prstGeom>
          <a:solidFill>
            <a:schemeClr val="accent1">
              <a:lumMod val="20000"/>
              <a:lumOff val="8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800" dirty="0">
                <a:ln w="0"/>
                <a:solidFill>
                  <a:schemeClr val="tx1"/>
                </a:solidFill>
                <a:effectLst>
                  <a:outerShdw blurRad="38100" dist="19050" dir="2700000" algn="tl" rotWithShape="0">
                    <a:schemeClr val="dk1">
                      <a:alpha val="40000"/>
                    </a:schemeClr>
                  </a:outerShdw>
                </a:effectLst>
              </a:rPr>
              <a:t>RÉSIDENT SUFFISAMMENT QUALIFIÉ?</a:t>
            </a:r>
          </a:p>
        </p:txBody>
      </p:sp>
      <p:sp>
        <p:nvSpPr>
          <p:cNvPr id="6" name="Rectangle à coins arrondis 5"/>
          <p:cNvSpPr/>
          <p:nvPr/>
        </p:nvSpPr>
        <p:spPr>
          <a:xfrm>
            <a:off x="1620194" y="2823914"/>
            <a:ext cx="3798618" cy="963628"/>
          </a:xfrm>
          <a:prstGeom prst="roundRect">
            <a:avLst/>
          </a:prstGeom>
          <a:solidFill>
            <a:schemeClr val="accent1">
              <a:lumMod val="20000"/>
              <a:lumOff val="8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800" dirty="0">
                <a:ln w="0"/>
                <a:solidFill>
                  <a:schemeClr val="tx1"/>
                </a:solidFill>
                <a:effectLst>
                  <a:outerShdw blurRad="38100" dist="19050" dir="2700000" algn="tl" rotWithShape="0">
                    <a:schemeClr val="dk1">
                      <a:alpha val="40000"/>
                    </a:schemeClr>
                  </a:outerShdw>
                </a:effectLst>
              </a:rPr>
              <a:t>RÉSIDENT SUFFISAMMENT SUPERVISÉ?</a:t>
            </a:r>
          </a:p>
        </p:txBody>
      </p:sp>
      <p:sp>
        <p:nvSpPr>
          <p:cNvPr id="7" name="Ellipse 6"/>
          <p:cNvSpPr/>
          <p:nvPr/>
        </p:nvSpPr>
        <p:spPr>
          <a:xfrm>
            <a:off x="1497389" y="985780"/>
            <a:ext cx="797378" cy="764257"/>
          </a:xfrm>
          <a:prstGeom prst="ellipse">
            <a:avLst/>
          </a:prstGeom>
          <a:solidFill>
            <a:schemeClr val="accent6">
              <a:lumMod val="20000"/>
              <a:lumOff val="80000"/>
            </a:schemeClr>
          </a:solidFill>
        </p:spPr>
        <p:style>
          <a:lnRef idx="0">
            <a:schemeClr val="dk1"/>
          </a:lnRef>
          <a:fillRef idx="3">
            <a:schemeClr val="dk1"/>
          </a:fillRef>
          <a:effectRef idx="3">
            <a:schemeClr val="dk1"/>
          </a:effectRef>
          <a:fontRef idx="minor">
            <a:schemeClr val="lt1"/>
          </a:fontRef>
        </p:style>
        <p:txBody>
          <a:bodyPr rtlCol="0" anchor="ctr"/>
          <a:lstStyle/>
          <a:p>
            <a:pPr algn="ctr"/>
            <a:r>
              <a:rPr lang="fr-FR" sz="1600" dirty="0">
                <a:ln w="0"/>
                <a:solidFill>
                  <a:schemeClr val="tx1"/>
                </a:solidFill>
                <a:effectLst>
                  <a:outerShdw blurRad="38100" dist="19050" dir="2700000" algn="tl" rotWithShape="0">
                    <a:schemeClr val="dk1">
                      <a:alpha val="40000"/>
                    </a:schemeClr>
                  </a:outerShdw>
                </a:effectLst>
              </a:rPr>
              <a:t>OUI</a:t>
            </a:r>
          </a:p>
        </p:txBody>
      </p:sp>
      <p:sp>
        <p:nvSpPr>
          <p:cNvPr id="9" name="Ellipse 8"/>
          <p:cNvSpPr/>
          <p:nvPr/>
        </p:nvSpPr>
        <p:spPr>
          <a:xfrm>
            <a:off x="5008897" y="968839"/>
            <a:ext cx="785472" cy="781197"/>
          </a:xfrm>
          <a:prstGeom prst="ellipse">
            <a:avLst/>
          </a:prstGeom>
          <a:solidFill>
            <a:schemeClr val="accent6">
              <a:lumMod val="20000"/>
              <a:lumOff val="80000"/>
            </a:schemeClr>
          </a:solidFill>
          <a:ln/>
        </p:spPr>
        <p:style>
          <a:lnRef idx="0">
            <a:schemeClr val="dk1"/>
          </a:lnRef>
          <a:fillRef idx="3">
            <a:schemeClr val="dk1"/>
          </a:fillRef>
          <a:effectRef idx="3">
            <a:schemeClr val="dk1"/>
          </a:effectRef>
          <a:fontRef idx="minor">
            <a:schemeClr val="lt1"/>
          </a:fontRef>
        </p:style>
        <p:txBody>
          <a:bodyPr rtlCol="0" anchor="ctr"/>
          <a:lstStyle/>
          <a:p>
            <a:pPr algn="ctr"/>
            <a:r>
              <a:rPr lang="fr-FR" sz="1200" dirty="0">
                <a:ln w="0"/>
                <a:solidFill>
                  <a:schemeClr val="tx1"/>
                </a:solidFill>
                <a:effectLst>
                  <a:outerShdw blurRad="38100" dist="19050" dir="2700000" algn="tl" rotWithShape="0">
                    <a:schemeClr val="dk1">
                      <a:alpha val="40000"/>
                    </a:schemeClr>
                  </a:outerShdw>
                </a:effectLst>
              </a:rPr>
              <a:t>NON</a:t>
            </a:r>
          </a:p>
        </p:txBody>
      </p:sp>
      <p:sp>
        <p:nvSpPr>
          <p:cNvPr id="10" name="Ellipse 9"/>
          <p:cNvSpPr/>
          <p:nvPr/>
        </p:nvSpPr>
        <p:spPr>
          <a:xfrm>
            <a:off x="4996991" y="2121089"/>
            <a:ext cx="797378" cy="764257"/>
          </a:xfrm>
          <a:prstGeom prst="ellipse">
            <a:avLst/>
          </a:prstGeom>
          <a:solidFill>
            <a:schemeClr val="accent6">
              <a:lumMod val="20000"/>
              <a:lumOff val="80000"/>
            </a:schemeClr>
          </a:solidFill>
        </p:spPr>
        <p:style>
          <a:lnRef idx="0">
            <a:schemeClr val="dk1"/>
          </a:lnRef>
          <a:fillRef idx="3">
            <a:schemeClr val="dk1"/>
          </a:fillRef>
          <a:effectRef idx="3">
            <a:schemeClr val="dk1"/>
          </a:effectRef>
          <a:fontRef idx="minor">
            <a:schemeClr val="lt1"/>
          </a:fontRef>
        </p:style>
        <p:txBody>
          <a:bodyPr rtlCol="0" anchor="ctr"/>
          <a:lstStyle/>
          <a:p>
            <a:pPr algn="ctr"/>
            <a:r>
              <a:rPr lang="fr-FR" sz="1200" dirty="0">
                <a:ln w="0"/>
                <a:solidFill>
                  <a:schemeClr val="tx1"/>
                </a:solidFill>
                <a:effectLst>
                  <a:outerShdw blurRad="38100" dist="19050" dir="2700000" algn="tl" rotWithShape="0">
                    <a:schemeClr val="dk1">
                      <a:alpha val="40000"/>
                    </a:schemeClr>
                  </a:outerShdw>
                </a:effectLst>
              </a:rPr>
              <a:t>NON</a:t>
            </a:r>
          </a:p>
        </p:txBody>
      </p:sp>
      <p:sp>
        <p:nvSpPr>
          <p:cNvPr id="11" name="Ellipse 10"/>
          <p:cNvSpPr/>
          <p:nvPr/>
        </p:nvSpPr>
        <p:spPr>
          <a:xfrm>
            <a:off x="4996991" y="3459306"/>
            <a:ext cx="797378" cy="764257"/>
          </a:xfrm>
          <a:prstGeom prst="ellipse">
            <a:avLst/>
          </a:prstGeom>
          <a:solidFill>
            <a:schemeClr val="accent6">
              <a:lumMod val="20000"/>
              <a:lumOff val="80000"/>
            </a:schemeClr>
          </a:solidFill>
        </p:spPr>
        <p:style>
          <a:lnRef idx="0">
            <a:schemeClr val="dk1"/>
          </a:lnRef>
          <a:fillRef idx="3">
            <a:schemeClr val="dk1"/>
          </a:fillRef>
          <a:effectRef idx="3">
            <a:schemeClr val="dk1"/>
          </a:effectRef>
          <a:fontRef idx="minor">
            <a:schemeClr val="lt1"/>
          </a:fontRef>
        </p:style>
        <p:txBody>
          <a:bodyPr rtlCol="0" anchor="ctr"/>
          <a:lstStyle/>
          <a:p>
            <a:pPr algn="ctr"/>
            <a:r>
              <a:rPr lang="fr-FR" sz="1200" dirty="0">
                <a:ln w="0"/>
                <a:solidFill>
                  <a:schemeClr val="tx1"/>
                </a:solidFill>
                <a:effectLst>
                  <a:outerShdw blurRad="38100" dist="19050" dir="2700000" algn="tl" rotWithShape="0">
                    <a:schemeClr val="dk1">
                      <a:alpha val="40000"/>
                    </a:schemeClr>
                  </a:outerShdw>
                </a:effectLst>
              </a:rPr>
              <a:t>NON</a:t>
            </a:r>
          </a:p>
        </p:txBody>
      </p:sp>
      <p:sp>
        <p:nvSpPr>
          <p:cNvPr id="12" name="Ellipse 11"/>
          <p:cNvSpPr/>
          <p:nvPr/>
        </p:nvSpPr>
        <p:spPr>
          <a:xfrm>
            <a:off x="1497389" y="2244464"/>
            <a:ext cx="797378" cy="764257"/>
          </a:xfrm>
          <a:prstGeom prst="ellipse">
            <a:avLst/>
          </a:prstGeom>
          <a:solidFill>
            <a:schemeClr val="accent6">
              <a:lumMod val="20000"/>
              <a:lumOff val="80000"/>
            </a:schemeClr>
          </a:solidFill>
        </p:spPr>
        <p:style>
          <a:lnRef idx="0">
            <a:schemeClr val="dk1"/>
          </a:lnRef>
          <a:fillRef idx="3">
            <a:schemeClr val="dk1"/>
          </a:fillRef>
          <a:effectRef idx="3">
            <a:schemeClr val="dk1"/>
          </a:effectRef>
          <a:fontRef idx="minor">
            <a:schemeClr val="lt1"/>
          </a:fontRef>
        </p:style>
        <p:txBody>
          <a:bodyPr rtlCol="0" anchor="ctr"/>
          <a:lstStyle/>
          <a:p>
            <a:pPr algn="ctr"/>
            <a:r>
              <a:rPr lang="fr-FR" sz="1600" dirty="0">
                <a:ln w="0"/>
                <a:solidFill>
                  <a:schemeClr val="tx1"/>
                </a:solidFill>
                <a:effectLst>
                  <a:outerShdw blurRad="38100" dist="19050" dir="2700000" algn="tl" rotWithShape="0">
                    <a:schemeClr val="dk1">
                      <a:alpha val="40000"/>
                    </a:schemeClr>
                  </a:outerShdw>
                </a:effectLst>
              </a:rPr>
              <a:t>OUI</a:t>
            </a:r>
          </a:p>
        </p:txBody>
      </p:sp>
      <p:sp>
        <p:nvSpPr>
          <p:cNvPr id="13" name="Ellipse 12"/>
          <p:cNvSpPr/>
          <p:nvPr/>
        </p:nvSpPr>
        <p:spPr>
          <a:xfrm>
            <a:off x="1497389" y="3547916"/>
            <a:ext cx="797378" cy="764257"/>
          </a:xfrm>
          <a:prstGeom prst="ellipse">
            <a:avLst/>
          </a:prstGeom>
          <a:solidFill>
            <a:schemeClr val="accent6">
              <a:lumMod val="20000"/>
              <a:lumOff val="80000"/>
            </a:schemeClr>
          </a:solidFill>
        </p:spPr>
        <p:style>
          <a:lnRef idx="0">
            <a:schemeClr val="dk1"/>
          </a:lnRef>
          <a:fillRef idx="3">
            <a:schemeClr val="dk1"/>
          </a:fillRef>
          <a:effectRef idx="3">
            <a:schemeClr val="dk1"/>
          </a:effectRef>
          <a:fontRef idx="minor">
            <a:schemeClr val="lt1"/>
          </a:fontRef>
        </p:style>
        <p:txBody>
          <a:bodyPr rtlCol="0" anchor="ctr"/>
          <a:lstStyle/>
          <a:p>
            <a:pPr algn="ctr"/>
            <a:r>
              <a:rPr lang="fr-FR" sz="1600" dirty="0">
                <a:ln w="0"/>
                <a:solidFill>
                  <a:schemeClr val="tx1"/>
                </a:solidFill>
                <a:effectLst>
                  <a:outerShdw blurRad="38100" dist="19050" dir="2700000" algn="tl" rotWithShape="0">
                    <a:schemeClr val="dk1">
                      <a:alpha val="40000"/>
                    </a:schemeClr>
                  </a:outerShdw>
                </a:effectLst>
              </a:rPr>
              <a:t>OUI</a:t>
            </a:r>
          </a:p>
        </p:txBody>
      </p:sp>
      <p:sp>
        <p:nvSpPr>
          <p:cNvPr id="22" name="Flèche courbée vers la droite 21"/>
          <p:cNvSpPr/>
          <p:nvPr/>
        </p:nvSpPr>
        <p:spPr>
          <a:xfrm>
            <a:off x="1143000" y="1311739"/>
            <a:ext cx="431913" cy="1304198"/>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solidFill>
                <a:schemeClr val="tx1"/>
              </a:solidFill>
            </a:endParaRPr>
          </a:p>
        </p:txBody>
      </p:sp>
      <p:sp>
        <p:nvSpPr>
          <p:cNvPr id="24" name="Flèche courbée vers la droite 23"/>
          <p:cNvSpPr/>
          <p:nvPr/>
        </p:nvSpPr>
        <p:spPr>
          <a:xfrm>
            <a:off x="1143000" y="2730236"/>
            <a:ext cx="431913" cy="1304198"/>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solidFill>
                <a:schemeClr val="tx1"/>
              </a:solidFill>
            </a:endParaRPr>
          </a:p>
        </p:txBody>
      </p:sp>
      <p:sp>
        <p:nvSpPr>
          <p:cNvPr id="25" name="Flèche courbée vers la droite 24"/>
          <p:cNvSpPr/>
          <p:nvPr/>
        </p:nvSpPr>
        <p:spPr>
          <a:xfrm rot="20986101">
            <a:off x="1143000" y="4027516"/>
            <a:ext cx="553734" cy="956765"/>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solidFill>
                <a:schemeClr val="tx1"/>
              </a:solidFill>
            </a:endParaRPr>
          </a:p>
        </p:txBody>
      </p:sp>
      <p:sp>
        <p:nvSpPr>
          <p:cNvPr id="27" name="Flèche vers la droite 26"/>
          <p:cNvSpPr/>
          <p:nvPr/>
        </p:nvSpPr>
        <p:spPr>
          <a:xfrm rot="1837260">
            <a:off x="5752298" y="1454100"/>
            <a:ext cx="733806" cy="36347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28" name="Flèche vers la droite 27"/>
          <p:cNvSpPr/>
          <p:nvPr/>
        </p:nvSpPr>
        <p:spPr>
          <a:xfrm>
            <a:off x="5802628" y="2367329"/>
            <a:ext cx="398207" cy="28939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29" name="Flèche vers la droite 28"/>
          <p:cNvSpPr/>
          <p:nvPr/>
        </p:nvSpPr>
        <p:spPr>
          <a:xfrm rot="18745167">
            <a:off x="5725648" y="3366178"/>
            <a:ext cx="733806" cy="36347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1941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9" grpId="0" animBg="1"/>
      <p:bldP spid="10" grpId="0" animBg="1"/>
      <p:bldP spid="11" grpId="0" animBg="1"/>
      <p:bldP spid="12" grpId="0" animBg="1"/>
      <p:bldP spid="13" grpId="0" animBg="1"/>
      <p:bldP spid="22" grpId="0" animBg="1"/>
      <p:bldP spid="24" grpId="0" animBg="1"/>
      <p:bldP spid="25" grpId="0" animBg="1"/>
      <p:bldP spid="27" grpId="0" animBg="1"/>
      <p:bldP spid="28" grpId="0" animBg="1"/>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38382" y="582542"/>
            <a:ext cx="5667235" cy="837080"/>
          </a:xfrm>
        </p:spPr>
        <p:txBody>
          <a:bodyPr/>
          <a:lstStyle/>
          <a:p>
            <a:r>
              <a:rPr lang="fr-FR" dirty="0"/>
              <a:t>Exemple clinique</a:t>
            </a:r>
            <a:endParaRPr lang="fr-FR" b="1" dirty="0"/>
          </a:p>
        </p:txBody>
      </p:sp>
      <p:sp>
        <p:nvSpPr>
          <p:cNvPr id="3" name="Espace réservé du contenu 2"/>
          <p:cNvSpPr>
            <a:spLocks noGrp="1"/>
          </p:cNvSpPr>
          <p:nvPr>
            <p:ph idx="1"/>
          </p:nvPr>
        </p:nvSpPr>
        <p:spPr>
          <a:xfrm>
            <a:off x="748540" y="1419622"/>
            <a:ext cx="8071932" cy="4229099"/>
          </a:xfrm>
        </p:spPr>
        <p:txBody>
          <a:bodyPr>
            <a:noAutofit/>
          </a:bodyPr>
          <a:lstStyle/>
          <a:p>
            <a:pPr marL="342900" indent="-342900">
              <a:buFont typeface="+mj-lt"/>
              <a:buAutoNum type="arabicPeriod"/>
            </a:pPr>
            <a:r>
              <a:rPr lang="fr-FR" sz="1800" dirty="0"/>
              <a:t>Est-ce que vous pouvez déléguer à votre résident la réparation d'une plaie simple au bras?</a:t>
            </a:r>
          </a:p>
          <a:p>
            <a:pPr marL="514350" lvl="1" indent="-342900">
              <a:buFont typeface="+mj-lt"/>
              <a:buAutoNum type="alphaUcPeriod"/>
            </a:pPr>
            <a:r>
              <a:rPr lang="fr-FR" sz="1650" b="1" dirty="0"/>
              <a:t>OUI, c’est un acte simple qu’on peut déléguer si le résident est suffisamment formé et supervisé</a:t>
            </a:r>
          </a:p>
          <a:p>
            <a:pPr marL="514350" lvl="1" indent="-342900">
              <a:buFont typeface="+mj-lt"/>
              <a:buAutoNum type="alphaUcPeriod"/>
            </a:pPr>
            <a:r>
              <a:rPr lang="fr-FR" sz="1650" dirty="0"/>
              <a:t>NON</a:t>
            </a:r>
          </a:p>
          <a:p>
            <a:pPr marL="342900" indent="-342900">
              <a:buFont typeface="+mj-lt"/>
              <a:buAutoNum type="arabicPeriod"/>
            </a:pPr>
            <a:r>
              <a:rPr lang="fr-FR" sz="1800" dirty="0"/>
              <a:t>Est-ce que vous pouvez déléguer à votre résident la réparation d'une plaie complexe au visage d’un enfant?</a:t>
            </a:r>
          </a:p>
          <a:p>
            <a:pPr marL="514350" lvl="1" indent="-342900">
              <a:buFont typeface="+mj-lt"/>
              <a:buAutoNum type="alphaUcPeriod"/>
            </a:pPr>
            <a:r>
              <a:rPr lang="fr-FR" sz="1650" dirty="0"/>
              <a:t>OUI</a:t>
            </a:r>
          </a:p>
          <a:p>
            <a:pPr marL="514350" lvl="1" indent="-342900">
              <a:buFont typeface="+mj-lt"/>
              <a:buAutoNum type="alphaUcPeriod"/>
            </a:pPr>
            <a:r>
              <a:rPr lang="fr-FR" sz="1650" b="1" dirty="0"/>
              <a:t>NON, geste complexe je dois demander le consentement du patient avant de déléguer l’acte a un résident suffisamment compétent et adéquatement supervisé</a:t>
            </a:r>
          </a:p>
        </p:txBody>
      </p:sp>
    </p:spTree>
    <p:extLst>
      <p:ext uri="{BB962C8B-B14F-4D97-AF65-F5344CB8AC3E}">
        <p14:creationId xmlns:p14="http://schemas.microsoft.com/office/powerpoint/2010/main" val="1128949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47664" y="483518"/>
            <a:ext cx="5667235" cy="837080"/>
          </a:xfrm>
        </p:spPr>
        <p:txBody>
          <a:bodyPr/>
          <a:lstStyle/>
          <a:p>
            <a:r>
              <a:rPr lang="fr-FR" dirty="0"/>
              <a:t>Exemple clinique</a:t>
            </a:r>
            <a:endParaRPr lang="fr-FR" b="1" dirty="0"/>
          </a:p>
        </p:txBody>
      </p:sp>
      <p:sp>
        <p:nvSpPr>
          <p:cNvPr id="3" name="Espace réservé du contenu 2"/>
          <p:cNvSpPr>
            <a:spLocks noGrp="1"/>
          </p:cNvSpPr>
          <p:nvPr>
            <p:ph idx="1"/>
          </p:nvPr>
        </p:nvSpPr>
        <p:spPr>
          <a:xfrm>
            <a:off x="395536" y="1020819"/>
            <a:ext cx="7776864" cy="4122681"/>
          </a:xfrm>
        </p:spPr>
        <p:txBody>
          <a:bodyPr>
            <a:noAutofit/>
          </a:bodyPr>
          <a:lstStyle/>
          <a:p>
            <a:pPr marL="342900" indent="-342900">
              <a:buFont typeface="+mj-lt"/>
              <a:buAutoNum type="arabicPeriod" startAt="3"/>
            </a:pPr>
            <a:r>
              <a:rPr lang="fr-FR" sz="1800" dirty="0"/>
              <a:t>Est-ce que vous pouvez déléguer à votre résident l'intubation d'un patient victime de la route instable? </a:t>
            </a:r>
          </a:p>
          <a:p>
            <a:pPr marL="514350" lvl="1" indent="-342900">
              <a:buFont typeface="+mj-lt"/>
              <a:buAutoNum type="alphaUcPeriod"/>
            </a:pPr>
            <a:r>
              <a:rPr lang="fr-FR" sz="1650" b="1" dirty="0"/>
              <a:t>OUI, c’est un acte qui peut être considérer simple dans le contexte de prise en charge globale d’un patient polytraumatisé qu’on peut déléguer si le résident est suffisamment formé et supervisé</a:t>
            </a:r>
          </a:p>
          <a:p>
            <a:pPr marL="514350" lvl="1" indent="-342900">
              <a:buFont typeface="+mj-lt"/>
              <a:buAutoNum type="alphaUcPeriod"/>
            </a:pPr>
            <a:r>
              <a:rPr lang="fr-FR" sz="1650" dirty="0"/>
              <a:t>NON</a:t>
            </a:r>
          </a:p>
          <a:p>
            <a:pPr marL="514350" lvl="1" indent="-342900">
              <a:buFont typeface="+mj-lt"/>
              <a:buAutoNum type="alphaUcPeriod"/>
            </a:pPr>
            <a:endParaRPr lang="fr-FR" sz="1650" dirty="0"/>
          </a:p>
          <a:p>
            <a:pPr marL="342900" indent="-342900">
              <a:buFont typeface="+mj-lt"/>
              <a:buAutoNum type="arabicPeriod" startAt="3"/>
            </a:pPr>
            <a:r>
              <a:rPr lang="fr-FR" sz="1800" dirty="0"/>
              <a:t>Est-ce que vous pouvez déléguer à votre résident une intubation d'un patient qui souffre d'</a:t>
            </a:r>
            <a:r>
              <a:rPr lang="fr-FR" sz="1800" dirty="0" err="1"/>
              <a:t>angioedème</a:t>
            </a:r>
            <a:r>
              <a:rPr lang="fr-FR" sz="1800" dirty="0"/>
              <a:t>? </a:t>
            </a:r>
          </a:p>
          <a:p>
            <a:pPr marL="514350" lvl="1" indent="-342900">
              <a:buFont typeface="+mj-lt"/>
              <a:buAutoNum type="alphaUcPeriod"/>
            </a:pPr>
            <a:r>
              <a:rPr lang="fr-FR" sz="1650" dirty="0"/>
              <a:t>OUI</a:t>
            </a:r>
          </a:p>
          <a:p>
            <a:pPr marL="514350" lvl="1" indent="-342900">
              <a:buFont typeface="+mj-lt"/>
              <a:buAutoNum type="alphaUcPeriod"/>
            </a:pPr>
            <a:r>
              <a:rPr lang="fr-FR" sz="1650" b="1" dirty="0"/>
              <a:t>NON, geste potentiellement dangereux, contexte apprentissage, et pas de  consentement possible!</a:t>
            </a:r>
          </a:p>
        </p:txBody>
      </p:sp>
    </p:spTree>
    <p:extLst>
      <p:ext uri="{BB962C8B-B14F-4D97-AF65-F5344CB8AC3E}">
        <p14:creationId xmlns:p14="http://schemas.microsoft.com/office/powerpoint/2010/main" val="288492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e 1"/>
          <p:cNvGraphicFramePr/>
          <p:nvPr>
            <p:extLst>
              <p:ext uri="{D42A27DB-BD31-4B8C-83A1-F6EECF244321}">
                <p14:modId xmlns:p14="http://schemas.microsoft.com/office/powerpoint/2010/main" val="2591397775"/>
              </p:ext>
            </p:extLst>
          </p:nvPr>
        </p:nvGraphicFramePr>
        <p:xfrm>
          <a:off x="539552" y="339502"/>
          <a:ext cx="7833122" cy="5143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lèche vers le haut 2"/>
          <p:cNvSpPr/>
          <p:nvPr/>
        </p:nvSpPr>
        <p:spPr>
          <a:xfrm>
            <a:off x="1803011" y="2718868"/>
            <a:ext cx="363474" cy="919195"/>
          </a:xfrm>
          <a:prstGeom prst="upArrow">
            <a:avLst/>
          </a:prstGeom>
          <a:solidFill>
            <a:schemeClr val="accent1">
              <a:lumMod val="50000"/>
            </a:schemeClr>
          </a:solidFill>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fr-FR" sz="1800"/>
          </a:p>
        </p:txBody>
      </p:sp>
      <p:sp>
        <p:nvSpPr>
          <p:cNvPr id="4" name="Flèche vers le haut 3"/>
          <p:cNvSpPr/>
          <p:nvPr/>
        </p:nvSpPr>
        <p:spPr>
          <a:xfrm>
            <a:off x="6948264" y="2571750"/>
            <a:ext cx="363474" cy="1055275"/>
          </a:xfrm>
          <a:prstGeom prst="upArrow">
            <a:avLst/>
          </a:prstGeom>
          <a:solidFill>
            <a:schemeClr val="accent1">
              <a:lumMod val="50000"/>
            </a:schemeClr>
          </a:solidFill>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1412432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e 1"/>
          <p:cNvGraphicFramePr/>
          <p:nvPr>
            <p:extLst>
              <p:ext uri="{D42A27DB-BD31-4B8C-83A1-F6EECF244321}">
                <p14:modId xmlns:p14="http://schemas.microsoft.com/office/powerpoint/2010/main" val="3195199596"/>
              </p:ext>
            </p:extLst>
          </p:nvPr>
        </p:nvGraphicFramePr>
        <p:xfrm>
          <a:off x="539552" y="339502"/>
          <a:ext cx="7833122" cy="5143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lèche vers le haut 2"/>
          <p:cNvSpPr/>
          <p:nvPr/>
        </p:nvSpPr>
        <p:spPr>
          <a:xfrm>
            <a:off x="1803011" y="2718868"/>
            <a:ext cx="363474" cy="919195"/>
          </a:xfrm>
          <a:prstGeom prst="upArrow">
            <a:avLst/>
          </a:prstGeom>
          <a:solidFill>
            <a:schemeClr val="accent1">
              <a:lumMod val="50000"/>
            </a:schemeClr>
          </a:solidFill>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fr-FR" sz="1800"/>
          </a:p>
        </p:txBody>
      </p:sp>
      <p:sp>
        <p:nvSpPr>
          <p:cNvPr id="4" name="Flèche vers le haut 3"/>
          <p:cNvSpPr/>
          <p:nvPr/>
        </p:nvSpPr>
        <p:spPr>
          <a:xfrm>
            <a:off x="6948264" y="2571750"/>
            <a:ext cx="363474" cy="1055275"/>
          </a:xfrm>
          <a:prstGeom prst="upArrow">
            <a:avLst/>
          </a:prstGeom>
          <a:solidFill>
            <a:schemeClr val="accent1">
              <a:lumMod val="50000"/>
            </a:schemeClr>
          </a:solidFill>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148089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e 1"/>
          <p:cNvGraphicFramePr/>
          <p:nvPr/>
        </p:nvGraphicFramePr>
        <p:xfrm>
          <a:off x="539552" y="339502"/>
          <a:ext cx="7833122" cy="5143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lèche vers le haut 2"/>
          <p:cNvSpPr/>
          <p:nvPr/>
        </p:nvSpPr>
        <p:spPr>
          <a:xfrm>
            <a:off x="1803011" y="2718868"/>
            <a:ext cx="363474" cy="919195"/>
          </a:xfrm>
          <a:prstGeom prst="upArrow">
            <a:avLst/>
          </a:prstGeom>
          <a:solidFill>
            <a:schemeClr val="accent1">
              <a:lumMod val="50000"/>
            </a:schemeClr>
          </a:solidFill>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fr-FR" sz="1800"/>
          </a:p>
        </p:txBody>
      </p:sp>
      <p:sp>
        <p:nvSpPr>
          <p:cNvPr id="4" name="Flèche vers le haut 3"/>
          <p:cNvSpPr/>
          <p:nvPr/>
        </p:nvSpPr>
        <p:spPr>
          <a:xfrm>
            <a:off x="6948264" y="2571750"/>
            <a:ext cx="363474" cy="1055275"/>
          </a:xfrm>
          <a:prstGeom prst="upArrow">
            <a:avLst/>
          </a:prstGeom>
          <a:solidFill>
            <a:schemeClr val="accent1">
              <a:lumMod val="50000"/>
            </a:schemeClr>
          </a:solidFill>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fr-FR" sz="1800"/>
          </a:p>
        </p:txBody>
      </p:sp>
      <p:pic>
        <p:nvPicPr>
          <p:cNvPr id="7" name="Graphique 6" descr="Warning contour">
            <a:extLst>
              <a:ext uri="{FF2B5EF4-FFF2-40B4-BE49-F238E27FC236}">
                <a16:creationId xmlns:a16="http://schemas.microsoft.com/office/drawing/2014/main" id="{BB8DF072-75D5-3262-59EF-29FEDB26B61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90048" y="3180863"/>
            <a:ext cx="914400" cy="914400"/>
          </a:xfrm>
          <a:prstGeom prst="rect">
            <a:avLst/>
          </a:prstGeom>
        </p:spPr>
      </p:pic>
    </p:spTree>
    <p:extLst>
      <p:ext uri="{BB962C8B-B14F-4D97-AF65-F5344CB8AC3E}">
        <p14:creationId xmlns:p14="http://schemas.microsoft.com/office/powerpoint/2010/main" val="18973598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A378B2-5367-4F41-95BB-C6469B962021}"/>
              </a:ext>
            </a:extLst>
          </p:cNvPr>
          <p:cNvSpPr>
            <a:spLocks noGrp="1"/>
          </p:cNvSpPr>
          <p:nvPr>
            <p:ph type="title"/>
          </p:nvPr>
        </p:nvSpPr>
        <p:spPr/>
        <p:txBody>
          <a:bodyPr/>
          <a:lstStyle/>
          <a:p>
            <a:r>
              <a:rPr lang="fr-FR" dirty="0"/>
              <a:t>En stage Le résident pratique la médecine toujours sous votre responsabilité!</a:t>
            </a:r>
          </a:p>
        </p:txBody>
      </p:sp>
      <p:sp>
        <p:nvSpPr>
          <p:cNvPr id="3" name="Espace réservé du contenu 2">
            <a:extLst>
              <a:ext uri="{FF2B5EF4-FFF2-40B4-BE49-F238E27FC236}">
                <a16:creationId xmlns:a16="http://schemas.microsoft.com/office/drawing/2014/main" id="{B0189148-C651-A945-9ADB-CACC8D680B2B}"/>
              </a:ext>
            </a:extLst>
          </p:cNvPr>
          <p:cNvSpPr>
            <a:spLocks noGrp="1"/>
          </p:cNvSpPr>
          <p:nvPr>
            <p:ph idx="1"/>
          </p:nvPr>
        </p:nvSpPr>
        <p:spPr>
          <a:xfrm>
            <a:off x="323528" y="1923678"/>
            <a:ext cx="6660579" cy="3096344"/>
          </a:xfrm>
        </p:spPr>
        <p:txBody>
          <a:bodyPr/>
          <a:lstStyle/>
          <a:p>
            <a:r>
              <a:rPr lang="fr-FR" dirty="0"/>
              <a:t>Vous êtes responsables de </a:t>
            </a:r>
            <a:r>
              <a:rPr lang="fr-FR" b="1" dirty="0"/>
              <a:t>tous les gestes médicaux et cléricaux de votre résident</a:t>
            </a:r>
          </a:p>
          <a:p>
            <a:pPr lvl="1"/>
            <a:r>
              <a:rPr lang="fr-FR" sz="2400" i="1" dirty="0"/>
              <a:t>De son côté le résident doit respecter le code de déontologie et les politiques de l’hôpital</a:t>
            </a:r>
          </a:p>
          <a:p>
            <a:pPr marL="0" indent="0">
              <a:buNone/>
            </a:pPr>
            <a:endParaRPr lang="fr-FR" sz="1500" b="1" dirty="0"/>
          </a:p>
        </p:txBody>
      </p:sp>
      <p:sp>
        <p:nvSpPr>
          <p:cNvPr id="5" name="ZoneTexte 4">
            <a:extLst>
              <a:ext uri="{FF2B5EF4-FFF2-40B4-BE49-F238E27FC236}">
                <a16:creationId xmlns:a16="http://schemas.microsoft.com/office/drawing/2014/main" id="{BF8AFC3D-AE95-6743-814F-CE7E531753BB}"/>
              </a:ext>
            </a:extLst>
          </p:cNvPr>
          <p:cNvSpPr txBox="1"/>
          <p:nvPr/>
        </p:nvSpPr>
        <p:spPr>
          <a:xfrm>
            <a:off x="2843808" y="4165552"/>
            <a:ext cx="4429647" cy="73866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2100" dirty="0"/>
              <a:t>Comment on se positionne comme superviseur?</a:t>
            </a:r>
          </a:p>
        </p:txBody>
      </p:sp>
      <p:pic>
        <p:nvPicPr>
          <p:cNvPr id="6" name="Graphique 5" descr="Warning contour">
            <a:extLst>
              <a:ext uri="{FF2B5EF4-FFF2-40B4-BE49-F238E27FC236}">
                <a16:creationId xmlns:a16="http://schemas.microsoft.com/office/drawing/2014/main" id="{C87A9B16-7904-6447-9A53-C11C2DE751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39136" y="1923678"/>
            <a:ext cx="1825352" cy="1825352"/>
          </a:xfrm>
          <a:prstGeom prst="rect">
            <a:avLst/>
          </a:prstGeom>
        </p:spPr>
      </p:pic>
    </p:spTree>
    <p:extLst>
      <p:ext uri="{BB962C8B-B14F-4D97-AF65-F5344CB8AC3E}">
        <p14:creationId xmlns:p14="http://schemas.microsoft.com/office/powerpoint/2010/main" val="1684739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1BA2DC37-17BA-2148-A619-C6AE4500623F}"/>
              </a:ext>
            </a:extLst>
          </p:cNvPr>
          <p:cNvSpPr txBox="1"/>
          <p:nvPr/>
        </p:nvSpPr>
        <p:spPr>
          <a:xfrm>
            <a:off x="6909135" y="4067425"/>
            <a:ext cx="752129" cy="300082"/>
          </a:xfrm>
          <a:prstGeom prst="rect">
            <a:avLst/>
          </a:prstGeom>
          <a:noFill/>
        </p:spPr>
        <p:txBody>
          <a:bodyPr wrap="none" rtlCol="0">
            <a:spAutoFit/>
          </a:bodyPr>
          <a:lstStyle/>
          <a:p>
            <a:r>
              <a:rPr lang="fr-FR" sz="1350" dirty="0"/>
              <a:t>Li 2019</a:t>
            </a:r>
          </a:p>
        </p:txBody>
      </p:sp>
      <p:graphicFrame>
        <p:nvGraphicFramePr>
          <p:cNvPr id="6" name="Diagramme 5">
            <a:extLst>
              <a:ext uri="{FF2B5EF4-FFF2-40B4-BE49-F238E27FC236}">
                <a16:creationId xmlns:a16="http://schemas.microsoft.com/office/drawing/2014/main" id="{65FDE605-2597-7B48-AF73-C2A5C96D60A1}"/>
              </a:ext>
            </a:extLst>
          </p:cNvPr>
          <p:cNvGraphicFramePr/>
          <p:nvPr>
            <p:extLst>
              <p:ext uri="{D42A27DB-BD31-4B8C-83A1-F6EECF244321}">
                <p14:modId xmlns:p14="http://schemas.microsoft.com/office/powerpoint/2010/main" val="2145235790"/>
              </p:ext>
            </p:extLst>
          </p:nvPr>
        </p:nvGraphicFramePr>
        <p:xfrm>
          <a:off x="1907704" y="1019426"/>
          <a:ext cx="5093113" cy="36405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re 2">
            <a:extLst>
              <a:ext uri="{FF2B5EF4-FFF2-40B4-BE49-F238E27FC236}">
                <a16:creationId xmlns:a16="http://schemas.microsoft.com/office/drawing/2014/main" id="{56D30557-63F8-0042-8F00-CF60CA88079A}"/>
              </a:ext>
            </a:extLst>
          </p:cNvPr>
          <p:cNvSpPr>
            <a:spLocks noGrp="1"/>
          </p:cNvSpPr>
          <p:nvPr>
            <p:ph type="title"/>
          </p:nvPr>
        </p:nvSpPr>
        <p:spPr/>
        <p:txBody>
          <a:bodyPr/>
          <a:lstStyle/>
          <a:p>
            <a:r>
              <a:rPr lang="fr-FR" sz="2400" dirty="0"/>
              <a:t>Les différents rôles du superviseur</a:t>
            </a:r>
            <a:br>
              <a:rPr lang="fr-FR" sz="2400" dirty="0"/>
            </a:br>
            <a:endParaRPr lang="fr-FR" sz="2400" dirty="0"/>
          </a:p>
        </p:txBody>
      </p:sp>
    </p:spTree>
    <p:extLst>
      <p:ext uri="{BB962C8B-B14F-4D97-AF65-F5344CB8AC3E}">
        <p14:creationId xmlns:p14="http://schemas.microsoft.com/office/powerpoint/2010/main" val="36370472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637AAB-A4EE-3F42-BC53-20B5FE5576D1}"/>
              </a:ext>
            </a:extLst>
          </p:cNvPr>
          <p:cNvSpPr>
            <a:spLocks noGrp="1"/>
          </p:cNvSpPr>
          <p:nvPr>
            <p:ph type="title"/>
          </p:nvPr>
        </p:nvSpPr>
        <p:spPr>
          <a:xfrm>
            <a:off x="467544" y="638040"/>
            <a:ext cx="8496944" cy="514350"/>
          </a:xfrm>
        </p:spPr>
        <p:txBody>
          <a:bodyPr wrap="square" anchor="t">
            <a:normAutofit/>
          </a:bodyPr>
          <a:lstStyle/>
          <a:p>
            <a:r>
              <a:rPr lang="fr-FR" dirty="0"/>
              <a:t>Cas clinique	</a:t>
            </a:r>
          </a:p>
        </p:txBody>
      </p:sp>
      <p:sp>
        <p:nvSpPr>
          <p:cNvPr id="3" name="Espace réservé du contenu 2">
            <a:extLst>
              <a:ext uri="{FF2B5EF4-FFF2-40B4-BE49-F238E27FC236}">
                <a16:creationId xmlns:a16="http://schemas.microsoft.com/office/drawing/2014/main" id="{31A64B25-B81F-C340-9F76-D9DD6E418A3E}"/>
              </a:ext>
            </a:extLst>
          </p:cNvPr>
          <p:cNvSpPr>
            <a:spLocks noGrp="1"/>
          </p:cNvSpPr>
          <p:nvPr>
            <p:ph idx="1"/>
          </p:nvPr>
        </p:nvSpPr>
        <p:spPr>
          <a:xfrm>
            <a:off x="467544" y="1207717"/>
            <a:ext cx="6984776" cy="3236241"/>
          </a:xfrm>
        </p:spPr>
        <p:txBody>
          <a:bodyPr wrap="square" anchor="t">
            <a:normAutofit/>
          </a:bodyPr>
          <a:lstStyle/>
          <a:p>
            <a:pPr algn="just">
              <a:lnSpc>
                <a:spcPct val="90000"/>
              </a:lnSpc>
            </a:pPr>
            <a:r>
              <a:rPr lang="fr-FR" sz="1900" dirty="0"/>
              <a:t>Vous supervisez un résident qui vient d’évaluer une patiente de 32 ans avec une dyspnée non spécifique. Celui-ci prend l’initiative de demander un D-dimère dans son bilan initial sans vous le demander. </a:t>
            </a:r>
          </a:p>
          <a:p>
            <a:pPr algn="just">
              <a:lnSpc>
                <a:spcPct val="90000"/>
              </a:lnSpc>
            </a:pPr>
            <a:r>
              <a:rPr lang="fr-FR" sz="1900" dirty="0"/>
              <a:t>Malheureusement vous révisez le cas 1h plus tard et le D-dimère revient positif! Vous êtes fâché, car le D-dimère n’était pas indiqué chez cette patiente et là vous vous sentez peu coincé pour la conduite pour la suite des choses.</a:t>
            </a:r>
          </a:p>
          <a:p>
            <a:pPr algn="just">
              <a:lnSpc>
                <a:spcPct val="90000"/>
              </a:lnSpc>
            </a:pPr>
            <a:endParaRPr lang="fr-FR" sz="1900" dirty="0"/>
          </a:p>
          <a:p>
            <a:pPr marL="0" indent="0" algn="just">
              <a:lnSpc>
                <a:spcPct val="90000"/>
              </a:lnSpc>
              <a:buNone/>
            </a:pPr>
            <a:r>
              <a:rPr lang="fr-FR" sz="1900" dirty="0"/>
              <a:t>				Comment réagissez-vous?</a:t>
            </a:r>
          </a:p>
        </p:txBody>
      </p:sp>
      <p:pic>
        <p:nvPicPr>
          <p:cNvPr id="7" name="Graphique 6" descr="Doctor female avec un remplissage uni">
            <a:extLst>
              <a:ext uri="{FF2B5EF4-FFF2-40B4-BE49-F238E27FC236}">
                <a16:creationId xmlns:a16="http://schemas.microsoft.com/office/drawing/2014/main" id="{FA75E30A-9636-C642-AA36-F996877C1B2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17626" y="555526"/>
            <a:ext cx="1524331" cy="1524331"/>
          </a:xfrm>
          <a:prstGeom prst="rect">
            <a:avLst/>
          </a:prstGeom>
        </p:spPr>
      </p:pic>
    </p:spTree>
    <p:extLst>
      <p:ext uri="{BB962C8B-B14F-4D97-AF65-F5344CB8AC3E}">
        <p14:creationId xmlns:p14="http://schemas.microsoft.com/office/powerpoint/2010/main" val="18024120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1BA2DC37-17BA-2148-A619-C6AE4500623F}"/>
              </a:ext>
            </a:extLst>
          </p:cNvPr>
          <p:cNvSpPr txBox="1"/>
          <p:nvPr/>
        </p:nvSpPr>
        <p:spPr>
          <a:xfrm>
            <a:off x="6909135" y="4067425"/>
            <a:ext cx="752129" cy="300082"/>
          </a:xfrm>
          <a:prstGeom prst="rect">
            <a:avLst/>
          </a:prstGeom>
          <a:noFill/>
        </p:spPr>
        <p:txBody>
          <a:bodyPr wrap="none" rtlCol="0">
            <a:spAutoFit/>
          </a:bodyPr>
          <a:lstStyle/>
          <a:p>
            <a:r>
              <a:rPr lang="fr-FR" sz="1350" dirty="0"/>
              <a:t>Li 2019</a:t>
            </a:r>
          </a:p>
        </p:txBody>
      </p:sp>
      <p:graphicFrame>
        <p:nvGraphicFramePr>
          <p:cNvPr id="6" name="Diagramme 5">
            <a:extLst>
              <a:ext uri="{FF2B5EF4-FFF2-40B4-BE49-F238E27FC236}">
                <a16:creationId xmlns:a16="http://schemas.microsoft.com/office/drawing/2014/main" id="{65FDE605-2597-7B48-AF73-C2A5C96D60A1}"/>
              </a:ext>
            </a:extLst>
          </p:cNvPr>
          <p:cNvGraphicFramePr/>
          <p:nvPr>
            <p:extLst>
              <p:ext uri="{D42A27DB-BD31-4B8C-83A1-F6EECF244321}">
                <p14:modId xmlns:p14="http://schemas.microsoft.com/office/powerpoint/2010/main" val="2157587203"/>
              </p:ext>
            </p:extLst>
          </p:nvPr>
        </p:nvGraphicFramePr>
        <p:xfrm>
          <a:off x="2627784" y="1396142"/>
          <a:ext cx="4572000" cy="30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ZoneTexte 2">
            <a:extLst>
              <a:ext uri="{FF2B5EF4-FFF2-40B4-BE49-F238E27FC236}">
                <a16:creationId xmlns:a16="http://schemas.microsoft.com/office/drawing/2014/main" id="{7968E69F-8CD0-2648-91B7-E554C0F66FD5}"/>
              </a:ext>
            </a:extLst>
          </p:cNvPr>
          <p:cNvSpPr txBox="1"/>
          <p:nvPr/>
        </p:nvSpPr>
        <p:spPr>
          <a:xfrm>
            <a:off x="453958" y="1381821"/>
            <a:ext cx="2605874" cy="1169551"/>
          </a:xfrm>
          <a:prstGeom prst="rect">
            <a:avLst/>
          </a:prstGeom>
          <a:solidFill>
            <a:schemeClr val="accent2">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fr-FR" sz="1400" dirty="0"/>
              <a:t>La patiente va subir une imagerie avec de la radiation pour un examen qui n’était même pas indiqué de prime abord!</a:t>
            </a:r>
          </a:p>
        </p:txBody>
      </p:sp>
      <p:sp>
        <p:nvSpPr>
          <p:cNvPr id="7" name="Flèche vers la droite 6">
            <a:extLst>
              <a:ext uri="{FF2B5EF4-FFF2-40B4-BE49-F238E27FC236}">
                <a16:creationId xmlns:a16="http://schemas.microsoft.com/office/drawing/2014/main" id="{AFCC7CC3-F8C2-C14F-81FE-D8510E8E12A7}"/>
              </a:ext>
            </a:extLst>
          </p:cNvPr>
          <p:cNvSpPr/>
          <p:nvPr/>
        </p:nvSpPr>
        <p:spPr>
          <a:xfrm>
            <a:off x="3228695" y="2139702"/>
            <a:ext cx="396302" cy="2951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8" name="ZoneTexte 7">
            <a:extLst>
              <a:ext uri="{FF2B5EF4-FFF2-40B4-BE49-F238E27FC236}">
                <a16:creationId xmlns:a16="http://schemas.microsoft.com/office/drawing/2014/main" id="{C1F3D685-4B46-8449-93AE-F98DEF805FAD}"/>
              </a:ext>
            </a:extLst>
          </p:cNvPr>
          <p:cNvSpPr txBox="1"/>
          <p:nvPr/>
        </p:nvSpPr>
        <p:spPr>
          <a:xfrm>
            <a:off x="2327729" y="574984"/>
            <a:ext cx="5298245" cy="40011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fr-FR" sz="2000" b="1" dirty="0"/>
              <a:t>Quel rôle avez-vous tendance à assumer?</a:t>
            </a:r>
          </a:p>
        </p:txBody>
      </p:sp>
      <p:sp>
        <p:nvSpPr>
          <p:cNvPr id="9" name="ZoneTexte 8">
            <a:extLst>
              <a:ext uri="{FF2B5EF4-FFF2-40B4-BE49-F238E27FC236}">
                <a16:creationId xmlns:a16="http://schemas.microsoft.com/office/drawing/2014/main" id="{9CEE29E7-C270-CA4A-93CA-EB2C94A144C2}"/>
              </a:ext>
            </a:extLst>
          </p:cNvPr>
          <p:cNvSpPr txBox="1"/>
          <p:nvPr/>
        </p:nvSpPr>
        <p:spPr>
          <a:xfrm>
            <a:off x="283994" y="3067790"/>
            <a:ext cx="2232248" cy="1577355"/>
          </a:xfrm>
          <a:prstGeom prst="rect">
            <a:avLst/>
          </a:prstGeom>
          <a:solidFill>
            <a:schemeClr val="accent2">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lIns="68580" tIns="34290" rIns="68580" bIns="34290" rtlCol="0" anchor="t">
            <a:spAutoFit/>
          </a:bodyPr>
          <a:lstStyle/>
          <a:p>
            <a:r>
              <a:rPr lang="fr-FR" sz="1400" dirty="0"/>
              <a:t>Quelle belle occasion d’apprentissage! Au nombre de D-dimères que j’ai demandé et que j’ai regretté après, on va pouvoir aborder les conséquences de ce test.</a:t>
            </a:r>
          </a:p>
        </p:txBody>
      </p:sp>
      <p:sp>
        <p:nvSpPr>
          <p:cNvPr id="11" name="ZoneTexte 10">
            <a:extLst>
              <a:ext uri="{FF2B5EF4-FFF2-40B4-BE49-F238E27FC236}">
                <a16:creationId xmlns:a16="http://schemas.microsoft.com/office/drawing/2014/main" id="{C5ACD78E-76AC-984C-901B-B55E328BE2D0}"/>
              </a:ext>
            </a:extLst>
          </p:cNvPr>
          <p:cNvSpPr txBox="1"/>
          <p:nvPr/>
        </p:nvSpPr>
        <p:spPr>
          <a:xfrm>
            <a:off x="6415171" y="1154428"/>
            <a:ext cx="2728829" cy="1577355"/>
          </a:xfrm>
          <a:prstGeom prst="rect">
            <a:avLst/>
          </a:prstGeom>
          <a:solidFill>
            <a:schemeClr val="accent2">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lIns="68580" tIns="34290" rIns="68580" bIns="34290" rtlCol="0" anchor="t">
            <a:spAutoFit/>
          </a:bodyPr>
          <a:lstStyle/>
          <a:p>
            <a:r>
              <a:rPr lang="fr-FR" sz="1400" dirty="0"/>
              <a:t>OMG! C’est une connaissance de base de maitriser les règles de décision clinique pour les D-dimères. Ce résident a des manquements importants dans ses connaissances, il ne devrait pas réussir son stage!</a:t>
            </a:r>
          </a:p>
        </p:txBody>
      </p:sp>
      <p:sp>
        <p:nvSpPr>
          <p:cNvPr id="12" name="Flèche vers la droite 11">
            <a:extLst>
              <a:ext uri="{FF2B5EF4-FFF2-40B4-BE49-F238E27FC236}">
                <a16:creationId xmlns:a16="http://schemas.microsoft.com/office/drawing/2014/main" id="{291BF13E-288E-0D42-8944-8E92817FECBD}"/>
              </a:ext>
            </a:extLst>
          </p:cNvPr>
          <p:cNvSpPr/>
          <p:nvPr/>
        </p:nvSpPr>
        <p:spPr>
          <a:xfrm>
            <a:off x="2768787" y="3356374"/>
            <a:ext cx="396302" cy="2951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3" name="Flèche vers la droite 12">
            <a:extLst>
              <a:ext uri="{FF2B5EF4-FFF2-40B4-BE49-F238E27FC236}">
                <a16:creationId xmlns:a16="http://schemas.microsoft.com/office/drawing/2014/main" id="{90C2DDC0-553E-3B4B-87D3-DDDBE74691CE}"/>
              </a:ext>
            </a:extLst>
          </p:cNvPr>
          <p:cNvSpPr/>
          <p:nvPr/>
        </p:nvSpPr>
        <p:spPr>
          <a:xfrm rot="9350056">
            <a:off x="6631267" y="2920230"/>
            <a:ext cx="396302" cy="2951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Tree>
    <p:extLst>
      <p:ext uri="{BB962C8B-B14F-4D97-AF65-F5344CB8AC3E}">
        <p14:creationId xmlns:p14="http://schemas.microsoft.com/office/powerpoint/2010/main" val="409885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Espace réservé du contenu 1"/>
          <p:cNvSpPr>
            <a:spLocks noGrp="1"/>
          </p:cNvSpPr>
          <p:nvPr>
            <p:ph idx="1"/>
          </p:nvPr>
        </p:nvSpPr>
        <p:spPr>
          <a:xfrm>
            <a:off x="300326" y="1265620"/>
            <a:ext cx="8520146" cy="3143250"/>
          </a:xfrm>
        </p:spPr>
        <p:txBody>
          <a:bodyPr/>
          <a:lstStyle/>
          <a:p>
            <a:pPr marL="0" indent="0">
              <a:buNone/>
            </a:pPr>
            <a:r>
              <a:rPr lang="fr-FR" altLang="fr-FR" sz="1800" b="1" i="1" dirty="0">
                <a:latin typeface="Calibri" panose="020F0502020204030204" pitchFamily="34" charset="0"/>
                <a:cs typeface="Calibri" panose="020F0502020204030204" pitchFamily="34" charset="0"/>
              </a:rPr>
              <a:t>À la suite de cette formation, les participantes et participants seront en mesure de:</a:t>
            </a:r>
          </a:p>
          <a:p>
            <a:endParaRPr lang="fr-FR" altLang="fr-FR" sz="675" b="1" i="1" dirty="0">
              <a:latin typeface="Calibri" panose="020F0502020204030204" pitchFamily="34" charset="0"/>
              <a:cs typeface="Calibri" panose="020F0502020204030204" pitchFamily="34" charset="0"/>
            </a:endParaRPr>
          </a:p>
          <a:p>
            <a:pPr marL="457200" indent="-457200">
              <a:buFont typeface="+mj-lt"/>
              <a:buAutoNum type="arabicPeriod"/>
            </a:pPr>
            <a:r>
              <a:rPr lang="fr-FR" altLang="fr-FR" dirty="0">
                <a:latin typeface="Calibri" panose="020F0502020204030204" pitchFamily="34" charset="0"/>
                <a:cs typeface="Calibri" panose="020F0502020204030204" pitchFamily="34" charset="0"/>
              </a:rPr>
              <a:t>Déterminer quel type de superviseur vous êtes</a:t>
            </a:r>
          </a:p>
          <a:p>
            <a:pPr marL="457200" indent="-457200">
              <a:buFont typeface="+mj-lt"/>
              <a:buAutoNum type="arabicPeriod"/>
            </a:pPr>
            <a:r>
              <a:rPr lang="fr-FR" altLang="fr-FR" dirty="0">
                <a:latin typeface="Calibri" panose="020F0502020204030204" pitchFamily="34" charset="0"/>
                <a:cs typeface="Calibri" panose="020F0502020204030204" pitchFamily="34" charset="0"/>
              </a:rPr>
              <a:t>Utiliser des stratégies de supervision adaptées au niveau de formation du résident</a:t>
            </a:r>
          </a:p>
          <a:p>
            <a:pPr marL="457200" indent="-457200">
              <a:buFont typeface="+mj-lt"/>
              <a:buAutoNum type="arabicPeriod"/>
            </a:pPr>
            <a:r>
              <a:rPr lang="fr-FR" altLang="fr-FR" dirty="0">
                <a:latin typeface="Calibri" panose="020F0502020204030204" pitchFamily="34" charset="0"/>
                <a:cs typeface="Calibri" panose="020F0502020204030204" pitchFamily="34" charset="0"/>
              </a:rPr>
              <a:t>Appliquer de nouvelles stratégies de supervision tout en assurant la sécurité des patients.</a:t>
            </a:r>
          </a:p>
        </p:txBody>
      </p:sp>
      <p:sp>
        <p:nvSpPr>
          <p:cNvPr id="3" name="Titre 2"/>
          <p:cNvSpPr>
            <a:spLocks noGrp="1"/>
          </p:cNvSpPr>
          <p:nvPr>
            <p:ph type="title"/>
          </p:nvPr>
        </p:nvSpPr>
        <p:spPr>
          <a:xfrm>
            <a:off x="323528" y="724644"/>
            <a:ext cx="5153025" cy="628650"/>
          </a:xfrm>
        </p:spPr>
        <p:txBody>
          <a:bodyPr/>
          <a:lstStyle/>
          <a:p>
            <a:pPr>
              <a:defRPr/>
            </a:pPr>
            <a:r>
              <a:rPr lang="fr-FR" dirty="0"/>
              <a:t>objectifs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1BA2DC37-17BA-2148-A619-C6AE4500623F}"/>
              </a:ext>
            </a:extLst>
          </p:cNvPr>
          <p:cNvSpPr txBox="1"/>
          <p:nvPr/>
        </p:nvSpPr>
        <p:spPr>
          <a:xfrm>
            <a:off x="6909135" y="4067425"/>
            <a:ext cx="752129" cy="300082"/>
          </a:xfrm>
          <a:prstGeom prst="rect">
            <a:avLst/>
          </a:prstGeom>
          <a:noFill/>
        </p:spPr>
        <p:txBody>
          <a:bodyPr wrap="none" rtlCol="0">
            <a:spAutoFit/>
          </a:bodyPr>
          <a:lstStyle/>
          <a:p>
            <a:r>
              <a:rPr lang="fr-FR" sz="1350" dirty="0"/>
              <a:t>Li 2019</a:t>
            </a:r>
          </a:p>
        </p:txBody>
      </p:sp>
      <p:graphicFrame>
        <p:nvGraphicFramePr>
          <p:cNvPr id="6" name="Diagramme 5">
            <a:extLst>
              <a:ext uri="{FF2B5EF4-FFF2-40B4-BE49-F238E27FC236}">
                <a16:creationId xmlns:a16="http://schemas.microsoft.com/office/drawing/2014/main" id="{65FDE605-2597-7B48-AF73-C2A5C96D60A1}"/>
              </a:ext>
            </a:extLst>
          </p:cNvPr>
          <p:cNvGraphicFramePr/>
          <p:nvPr/>
        </p:nvGraphicFramePr>
        <p:xfrm>
          <a:off x="2627784" y="1396142"/>
          <a:ext cx="4572000" cy="30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ZoneTexte 7">
            <a:extLst>
              <a:ext uri="{FF2B5EF4-FFF2-40B4-BE49-F238E27FC236}">
                <a16:creationId xmlns:a16="http://schemas.microsoft.com/office/drawing/2014/main" id="{C1F3D685-4B46-8449-93AE-F98DEF805FAD}"/>
              </a:ext>
            </a:extLst>
          </p:cNvPr>
          <p:cNvSpPr txBox="1"/>
          <p:nvPr/>
        </p:nvSpPr>
        <p:spPr>
          <a:xfrm>
            <a:off x="2327729" y="574984"/>
            <a:ext cx="5298245" cy="40011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fr-FR" sz="2000" b="1" dirty="0"/>
              <a:t>Quel rôle avez-vous tendance à assumer?</a:t>
            </a:r>
          </a:p>
        </p:txBody>
      </p:sp>
      <p:sp>
        <p:nvSpPr>
          <p:cNvPr id="14" name="Multiplication 13">
            <a:extLst>
              <a:ext uri="{FF2B5EF4-FFF2-40B4-BE49-F238E27FC236}">
                <a16:creationId xmlns:a16="http://schemas.microsoft.com/office/drawing/2014/main" id="{436C5098-79D2-D34D-99C2-4B1C48499910}"/>
              </a:ext>
            </a:extLst>
          </p:cNvPr>
          <p:cNvSpPr/>
          <p:nvPr/>
        </p:nvSpPr>
        <p:spPr>
          <a:xfrm>
            <a:off x="5350735" y="2211710"/>
            <a:ext cx="2254146" cy="2487431"/>
          </a:xfrm>
          <a:prstGeom prst="mathMultiply">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b="1">
              <a:ln w="22225">
                <a:solidFill>
                  <a:schemeClr val="accent2"/>
                </a:solidFill>
                <a:prstDash val="solid"/>
              </a:ln>
              <a:solidFill>
                <a:schemeClr val="accent2">
                  <a:lumMod val="40000"/>
                  <a:lumOff val="60000"/>
                </a:schemeClr>
              </a:solidFill>
            </a:endParaRPr>
          </a:p>
        </p:txBody>
      </p:sp>
      <p:sp>
        <p:nvSpPr>
          <p:cNvPr id="15" name="ZoneTexte 14">
            <a:extLst>
              <a:ext uri="{FF2B5EF4-FFF2-40B4-BE49-F238E27FC236}">
                <a16:creationId xmlns:a16="http://schemas.microsoft.com/office/drawing/2014/main" id="{791F2CD0-7F04-7947-AD64-5B16374EA9A7}"/>
              </a:ext>
            </a:extLst>
          </p:cNvPr>
          <p:cNvSpPr txBox="1"/>
          <p:nvPr/>
        </p:nvSpPr>
        <p:spPr>
          <a:xfrm>
            <a:off x="6012160" y="1790662"/>
            <a:ext cx="3062625" cy="507831"/>
          </a:xfrm>
          <a:prstGeom prst="rect">
            <a:avLst/>
          </a:prstGeom>
          <a:solidFill>
            <a:schemeClr val="accent6">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fr-FR" sz="1350" dirty="0"/>
              <a:t>ATTENTION: Une journée de stage n’est pas une évaluation de stage</a:t>
            </a:r>
          </a:p>
        </p:txBody>
      </p:sp>
    </p:spTree>
    <p:extLst>
      <p:ext uri="{BB962C8B-B14F-4D97-AF65-F5344CB8AC3E}">
        <p14:creationId xmlns:p14="http://schemas.microsoft.com/office/powerpoint/2010/main" val="20136300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48CDC6-A8E7-BB49-B898-0E05E52E572B}"/>
              </a:ext>
            </a:extLst>
          </p:cNvPr>
          <p:cNvSpPr>
            <a:spLocks noGrp="1"/>
          </p:cNvSpPr>
          <p:nvPr>
            <p:ph type="title"/>
          </p:nvPr>
        </p:nvSpPr>
        <p:spPr/>
        <p:txBody>
          <a:bodyPr/>
          <a:lstStyle/>
          <a:p>
            <a:r>
              <a:rPr lang="fr-FR" dirty="0"/>
              <a:t>Pourquoi adapter notre supervision?</a:t>
            </a:r>
          </a:p>
        </p:txBody>
      </p:sp>
      <p:sp>
        <p:nvSpPr>
          <p:cNvPr id="3" name="Espace réservé du contenu 2">
            <a:extLst>
              <a:ext uri="{FF2B5EF4-FFF2-40B4-BE49-F238E27FC236}">
                <a16:creationId xmlns:a16="http://schemas.microsoft.com/office/drawing/2014/main" id="{C5CE3243-D953-DC40-A7B7-4D9C134262BE}"/>
              </a:ext>
            </a:extLst>
          </p:cNvPr>
          <p:cNvSpPr>
            <a:spLocks noGrp="1"/>
          </p:cNvSpPr>
          <p:nvPr>
            <p:ph idx="1"/>
          </p:nvPr>
        </p:nvSpPr>
        <p:spPr/>
        <p:txBody>
          <a:bodyPr/>
          <a:lstStyle/>
          <a:p>
            <a:r>
              <a:rPr lang="fr-FR" dirty="0"/>
              <a:t>Les résidents ont besoin de prendre de plus en plus de responsabilités pour progresser dans leur programme de résidence </a:t>
            </a:r>
            <a:r>
              <a:rPr lang="fr-FR" i="1" dirty="0"/>
              <a:t>(norme agrément)</a:t>
            </a:r>
          </a:p>
          <a:p>
            <a:r>
              <a:rPr lang="fr-FR" dirty="0"/>
              <a:t>Critique des finissants qu’ils n’ont pas expérimenté de la « pratique autonome » en stage </a:t>
            </a:r>
            <a:r>
              <a:rPr lang="fr-FR" i="1" dirty="0"/>
              <a:t>(évaluation de programme)</a:t>
            </a:r>
          </a:p>
          <a:p>
            <a:r>
              <a:rPr lang="fr-FR" dirty="0"/>
              <a:t>Les résidents doivent apprendre à superviser </a:t>
            </a:r>
            <a:r>
              <a:rPr lang="fr-FR" i="1" dirty="0"/>
              <a:t>(</a:t>
            </a:r>
            <a:r>
              <a:rPr lang="fr-FR" i="1" dirty="0" err="1"/>
              <a:t>CanMEDS</a:t>
            </a:r>
            <a:r>
              <a:rPr lang="fr-FR" i="1" dirty="0"/>
              <a:t>)</a:t>
            </a:r>
          </a:p>
        </p:txBody>
      </p:sp>
      <p:sp>
        <p:nvSpPr>
          <p:cNvPr id="4" name="ZoneTexte 3">
            <a:extLst>
              <a:ext uri="{FF2B5EF4-FFF2-40B4-BE49-F238E27FC236}">
                <a16:creationId xmlns:a16="http://schemas.microsoft.com/office/drawing/2014/main" id="{B1F5F9A6-84B1-0F44-8CCD-4E048E697ED2}"/>
              </a:ext>
            </a:extLst>
          </p:cNvPr>
          <p:cNvSpPr txBox="1"/>
          <p:nvPr/>
        </p:nvSpPr>
        <p:spPr>
          <a:xfrm>
            <a:off x="6151589" y="4293980"/>
            <a:ext cx="1492716" cy="507831"/>
          </a:xfrm>
          <a:prstGeom prst="rect">
            <a:avLst/>
          </a:prstGeom>
          <a:noFill/>
        </p:spPr>
        <p:txBody>
          <a:bodyPr wrap="none" rtlCol="0">
            <a:spAutoFit/>
          </a:bodyPr>
          <a:lstStyle/>
          <a:p>
            <a:r>
              <a:rPr lang="fr-FR" sz="1350" dirty="0"/>
              <a:t>(</a:t>
            </a:r>
            <a:r>
              <a:rPr lang="fr-CA" sz="1350" dirty="0" err="1"/>
              <a:t>Kilminster</a:t>
            </a:r>
            <a:r>
              <a:rPr lang="fr-CA" sz="1350" dirty="0"/>
              <a:t> 2007)</a:t>
            </a:r>
          </a:p>
          <a:p>
            <a:endParaRPr lang="fr-FR" sz="1350" dirty="0"/>
          </a:p>
        </p:txBody>
      </p:sp>
    </p:spTree>
    <p:extLst>
      <p:ext uri="{BB962C8B-B14F-4D97-AF65-F5344CB8AC3E}">
        <p14:creationId xmlns:p14="http://schemas.microsoft.com/office/powerpoint/2010/main" val="3962549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F11B39-9100-3D4D-83CE-391950BC5069}"/>
              </a:ext>
            </a:extLst>
          </p:cNvPr>
          <p:cNvSpPr>
            <a:spLocks noChangeArrowheads="1"/>
          </p:cNvSpPr>
          <p:nvPr/>
        </p:nvSpPr>
        <p:spPr bwMode="auto">
          <a:xfrm>
            <a:off x="3347864" y="2260800"/>
            <a:ext cx="5796135" cy="648072"/>
          </a:xfrm>
          <a:prstGeom prst="rect">
            <a:avLst/>
          </a:prstGeom>
          <a:solidFill>
            <a:srgbClr val="FFFFFF"/>
          </a:solidFill>
          <a:ln>
            <a:noFill/>
          </a:ln>
        </p:spPr>
        <p:txBody>
          <a:bodyPr wrap="none" lIns="0" tIns="0" rIns="0" bIns="0"/>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defRPr/>
            </a:pPr>
            <a:endParaRPr lang="fr-FR" altLang="fr-FR">
              <a:solidFill>
                <a:srgbClr val="000000"/>
              </a:solidFill>
            </a:endParaRPr>
          </a:p>
        </p:txBody>
      </p:sp>
      <p:sp>
        <p:nvSpPr>
          <p:cNvPr id="4" name="Titre 3">
            <a:extLst>
              <a:ext uri="{FF2B5EF4-FFF2-40B4-BE49-F238E27FC236}">
                <a16:creationId xmlns:a16="http://schemas.microsoft.com/office/drawing/2014/main" id="{C1F08CCB-D26D-6740-A0B7-733E514E2794}"/>
              </a:ext>
            </a:extLst>
          </p:cNvPr>
          <p:cNvSpPr>
            <a:spLocks noGrp="1"/>
          </p:cNvSpPr>
          <p:nvPr>
            <p:ph type="ctrTitle"/>
          </p:nvPr>
        </p:nvSpPr>
        <p:spPr>
          <a:xfrm>
            <a:off x="3491880" y="2355726"/>
            <a:ext cx="5328592" cy="810090"/>
          </a:xfrm>
        </p:spPr>
        <p:txBody>
          <a:bodyPr/>
          <a:lstStyle/>
          <a:p>
            <a:r>
              <a:rPr lang="fr-FR" sz="2200" dirty="0"/>
              <a:t>Quel type de superviseur êtes-vous?</a:t>
            </a:r>
            <a:br>
              <a:rPr lang="fr-FR" sz="2200" dirty="0"/>
            </a:br>
            <a:endParaRPr lang="fr-FR" sz="2200" dirty="0"/>
          </a:p>
        </p:txBody>
      </p:sp>
    </p:spTree>
    <p:extLst>
      <p:ext uri="{BB962C8B-B14F-4D97-AF65-F5344CB8AC3E}">
        <p14:creationId xmlns:p14="http://schemas.microsoft.com/office/powerpoint/2010/main" val="27811117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vision de cas a la salle d'urgence" descr="révision de cas a la salle d'urgence">
            <a:hlinkClick r:id="" action="ppaction://media"/>
            <a:extLst>
              <a:ext uri="{FF2B5EF4-FFF2-40B4-BE49-F238E27FC236}">
                <a16:creationId xmlns:a16="http://schemas.microsoft.com/office/drawing/2014/main" id="{08877DF6-9E27-5B44-8645-5FF848F368B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87043" y="519903"/>
            <a:ext cx="2169914" cy="3857625"/>
          </a:xfrm>
          <a:prstGeom prst="rect">
            <a:avLst/>
          </a:prstGeom>
        </p:spPr>
      </p:pic>
      <p:sp>
        <p:nvSpPr>
          <p:cNvPr id="3" name="ZoneTexte 2">
            <a:extLst>
              <a:ext uri="{FF2B5EF4-FFF2-40B4-BE49-F238E27FC236}">
                <a16:creationId xmlns:a16="http://schemas.microsoft.com/office/drawing/2014/main" id="{3B6E3BD0-ED3F-A3BC-104A-5BAD16AED7B3}"/>
              </a:ext>
            </a:extLst>
          </p:cNvPr>
          <p:cNvSpPr txBox="1"/>
          <p:nvPr/>
        </p:nvSpPr>
        <p:spPr>
          <a:xfrm>
            <a:off x="1115616" y="4620511"/>
            <a:ext cx="6552728" cy="461665"/>
          </a:xfrm>
          <a:prstGeom prst="rect">
            <a:avLst/>
          </a:prstGeom>
          <a:noFill/>
        </p:spPr>
        <p:txBody>
          <a:bodyPr wrap="square">
            <a:spAutoFit/>
          </a:bodyPr>
          <a:lstStyle/>
          <a:p>
            <a:r>
              <a:rPr lang="fr-FR" dirty="0"/>
              <a:t>https://</a:t>
            </a:r>
            <a:r>
              <a:rPr lang="fr-FR" dirty="0" err="1"/>
              <a:t>www.youtube.com</a:t>
            </a:r>
            <a:r>
              <a:rPr lang="fr-FR" dirty="0"/>
              <a:t>/@</a:t>
            </a:r>
            <a:r>
              <a:rPr lang="fr-FR" dirty="0" err="1"/>
              <a:t>DGlaucomflecken</a:t>
            </a:r>
            <a:endParaRPr lang="fr-FR" dirty="0"/>
          </a:p>
        </p:txBody>
      </p:sp>
    </p:spTree>
    <p:extLst>
      <p:ext uri="{BB962C8B-B14F-4D97-AF65-F5344CB8AC3E}">
        <p14:creationId xmlns:p14="http://schemas.microsoft.com/office/powerpoint/2010/main" val="3585940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3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A0D5D6-E8BA-3B2E-21A7-E7C5CC3C9576}"/>
              </a:ext>
            </a:extLst>
          </p:cNvPr>
          <p:cNvSpPr>
            <a:spLocks noGrp="1"/>
          </p:cNvSpPr>
          <p:nvPr>
            <p:ph type="title"/>
          </p:nvPr>
        </p:nvSpPr>
        <p:spPr/>
        <p:txBody>
          <a:bodyPr/>
          <a:lstStyle/>
          <a:p>
            <a:r>
              <a:rPr lang="fr-FR" dirty="0"/>
              <a:t>Retour sur le sondage</a:t>
            </a:r>
          </a:p>
        </p:txBody>
      </p:sp>
      <p:sp>
        <p:nvSpPr>
          <p:cNvPr id="3" name="Espace réservé du contenu 2">
            <a:extLst>
              <a:ext uri="{FF2B5EF4-FFF2-40B4-BE49-F238E27FC236}">
                <a16:creationId xmlns:a16="http://schemas.microsoft.com/office/drawing/2014/main" id="{04F27753-577C-DC70-8BD3-BD3018141B9F}"/>
              </a:ext>
            </a:extLst>
          </p:cNvPr>
          <p:cNvSpPr>
            <a:spLocks noGrp="1"/>
          </p:cNvSpPr>
          <p:nvPr>
            <p:ph idx="1"/>
          </p:nvPr>
        </p:nvSpPr>
        <p:spPr/>
        <p:txBody>
          <a:bodyPr/>
          <a:lstStyle/>
          <a:p>
            <a:pPr marL="0" indent="0">
              <a:buNone/>
            </a:pPr>
            <a:r>
              <a:rPr lang="fr-FR" dirty="0"/>
              <a:t>AVERTISSEMENT:</a:t>
            </a:r>
          </a:p>
          <a:p>
            <a:pPr algn="just"/>
            <a:r>
              <a:rPr lang="fr-CA" sz="2400" dirty="0">
                <a:effectLst/>
                <a:latin typeface="Calibri" panose="020F0502020204030204" pitchFamily="34" charset="0"/>
                <a:ea typeface="Rockwell" panose="02060603020205020403" pitchFamily="18" charset="77"/>
              </a:rPr>
              <a:t>Ce sondage vise à préciser votre tendance en supervision. Tous les types de superviseurs sont valides et il n’y a pas de bonne ou mauvaise réponse. Votre type de supervision variera selon le niveau du résident, veuillez répondre au questionnaire en vous mettant dans la situation d’un résident junior. Bien que ce sondage soit basé sur des études scientifiques il se veut ludique et n’a aucune prétention d’être « </a:t>
            </a:r>
            <a:r>
              <a:rPr lang="fr-CA" sz="2400" dirty="0" err="1">
                <a:effectLst/>
                <a:latin typeface="Calibri" panose="020F0502020204030204" pitchFamily="34" charset="0"/>
                <a:ea typeface="Rockwell" panose="02060603020205020403" pitchFamily="18" charset="77"/>
              </a:rPr>
              <a:t>evidence-based</a:t>
            </a:r>
            <a:r>
              <a:rPr lang="fr-CA" sz="2400" dirty="0">
                <a:effectLst/>
                <a:latin typeface="Calibri" panose="020F0502020204030204" pitchFamily="34" charset="0"/>
                <a:ea typeface="Rockwell" panose="02060603020205020403" pitchFamily="18" charset="77"/>
              </a:rPr>
              <a:t> »! </a:t>
            </a:r>
            <a:endParaRPr lang="fr-FR" sz="3200" dirty="0"/>
          </a:p>
        </p:txBody>
      </p:sp>
    </p:spTree>
    <p:extLst>
      <p:ext uri="{BB962C8B-B14F-4D97-AF65-F5344CB8AC3E}">
        <p14:creationId xmlns:p14="http://schemas.microsoft.com/office/powerpoint/2010/main" val="28117078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66F075-9C99-39E8-A662-38142DB7A3F3}"/>
              </a:ext>
            </a:extLst>
          </p:cNvPr>
          <p:cNvSpPr>
            <a:spLocks noGrp="1"/>
          </p:cNvSpPr>
          <p:nvPr>
            <p:ph type="ctrTitle"/>
          </p:nvPr>
        </p:nvSpPr>
        <p:spPr/>
        <p:txBody>
          <a:bodyPr/>
          <a:lstStyle/>
          <a:p>
            <a:r>
              <a:rPr lang="fr-FR" dirty="0"/>
              <a:t>Quiz 1ere partie: hands on ou hands off?</a:t>
            </a:r>
          </a:p>
        </p:txBody>
      </p:sp>
      <p:sp>
        <p:nvSpPr>
          <p:cNvPr id="3" name="Espace réservé du texte 2">
            <a:extLst>
              <a:ext uri="{FF2B5EF4-FFF2-40B4-BE49-F238E27FC236}">
                <a16:creationId xmlns:a16="http://schemas.microsoft.com/office/drawing/2014/main" id="{DEE64251-C6FC-CF33-2D43-FC548C34C1B4}"/>
              </a:ext>
            </a:extLst>
          </p:cNvPr>
          <p:cNvSpPr>
            <a:spLocks noGrp="1"/>
          </p:cNvSpPr>
          <p:nvPr>
            <p:ph type="body" sz="quarter" idx="11"/>
          </p:nvPr>
        </p:nvSpPr>
        <p:spPr/>
        <p:txBody>
          <a:bodyPr/>
          <a:lstStyle/>
          <a:p>
            <a:endParaRPr lang="fr-FR"/>
          </a:p>
        </p:txBody>
      </p:sp>
      <p:sp>
        <p:nvSpPr>
          <p:cNvPr id="4" name="Espace réservé pour une image  3">
            <a:extLst>
              <a:ext uri="{FF2B5EF4-FFF2-40B4-BE49-F238E27FC236}">
                <a16:creationId xmlns:a16="http://schemas.microsoft.com/office/drawing/2014/main" id="{045A3A98-5E48-3639-DC73-C07A2A2AC889}"/>
              </a:ext>
            </a:extLst>
          </p:cNvPr>
          <p:cNvSpPr>
            <a:spLocks noGrp="1"/>
          </p:cNvSpPr>
          <p:nvPr>
            <p:ph type="pic" sz="quarter" idx="12"/>
          </p:nvPr>
        </p:nvSpPr>
        <p:spPr/>
        <p:txBody>
          <a:bodyPr/>
          <a:lstStyle/>
          <a:p>
            <a:endParaRPr lang="fr-FR"/>
          </a:p>
        </p:txBody>
      </p:sp>
    </p:spTree>
    <p:extLst>
      <p:ext uri="{BB962C8B-B14F-4D97-AF65-F5344CB8AC3E}">
        <p14:creationId xmlns:p14="http://schemas.microsoft.com/office/powerpoint/2010/main" val="18573771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9E090A42-5D19-F5EF-886C-82B4DB4B8647}"/>
              </a:ext>
            </a:extLst>
          </p:cNvPr>
          <p:cNvSpPr>
            <a:spLocks noGrp="1"/>
          </p:cNvSpPr>
          <p:nvPr>
            <p:ph type="title"/>
          </p:nvPr>
        </p:nvSpPr>
        <p:spPr/>
        <p:txBody>
          <a:bodyPr/>
          <a:lstStyle/>
          <a:p>
            <a:endParaRPr lang="fr-FR"/>
          </a:p>
        </p:txBody>
      </p:sp>
      <p:sp>
        <p:nvSpPr>
          <p:cNvPr id="8" name="Espace réservé du texte 7">
            <a:extLst>
              <a:ext uri="{FF2B5EF4-FFF2-40B4-BE49-F238E27FC236}">
                <a16:creationId xmlns:a16="http://schemas.microsoft.com/office/drawing/2014/main" id="{3221F348-C17F-CD7C-21F0-7B42566008CF}"/>
              </a:ext>
            </a:extLst>
          </p:cNvPr>
          <p:cNvSpPr>
            <a:spLocks noGrp="1"/>
          </p:cNvSpPr>
          <p:nvPr>
            <p:ph type="body" sz="quarter" idx="10"/>
          </p:nvPr>
        </p:nvSpPr>
        <p:spPr/>
        <p:txBody>
          <a:bodyPr/>
          <a:lstStyle/>
          <a:p>
            <a:endParaRPr lang="fr-FR"/>
          </a:p>
        </p:txBody>
      </p:sp>
      <p:graphicFrame>
        <p:nvGraphicFramePr>
          <p:cNvPr id="4" name="Tableau 4">
            <a:extLst>
              <a:ext uri="{FF2B5EF4-FFF2-40B4-BE49-F238E27FC236}">
                <a16:creationId xmlns:a16="http://schemas.microsoft.com/office/drawing/2014/main" id="{BAECD013-9171-E4CD-DF0A-CF888242D3A4}"/>
              </a:ext>
            </a:extLst>
          </p:cNvPr>
          <p:cNvGraphicFramePr>
            <a:graphicFrameLocks noGrp="1"/>
          </p:cNvGraphicFramePr>
          <p:nvPr>
            <p:ph idx="4294967295"/>
            <p:extLst>
              <p:ext uri="{D42A27DB-BD31-4B8C-83A1-F6EECF244321}">
                <p14:modId xmlns:p14="http://schemas.microsoft.com/office/powerpoint/2010/main" val="2622473090"/>
              </p:ext>
            </p:extLst>
          </p:nvPr>
        </p:nvGraphicFramePr>
        <p:xfrm>
          <a:off x="162173" y="411510"/>
          <a:ext cx="8819654" cy="4611263"/>
        </p:xfrm>
        <a:graphic>
          <a:graphicData uri="http://schemas.openxmlformats.org/drawingml/2006/table">
            <a:tbl>
              <a:tblPr firstRow="1" bandRow="1">
                <a:tableStyleId>{21E4AEA4-8DFA-4A89-87EB-49C32662AFE0}</a:tableStyleId>
              </a:tblPr>
              <a:tblGrid>
                <a:gridCol w="4409827">
                  <a:extLst>
                    <a:ext uri="{9D8B030D-6E8A-4147-A177-3AD203B41FA5}">
                      <a16:colId xmlns:a16="http://schemas.microsoft.com/office/drawing/2014/main" val="3859441575"/>
                    </a:ext>
                  </a:extLst>
                </a:gridCol>
                <a:gridCol w="4409827">
                  <a:extLst>
                    <a:ext uri="{9D8B030D-6E8A-4147-A177-3AD203B41FA5}">
                      <a16:colId xmlns:a16="http://schemas.microsoft.com/office/drawing/2014/main" val="218085150"/>
                    </a:ext>
                  </a:extLst>
                </a:gridCol>
              </a:tblGrid>
              <a:tr h="487736">
                <a:tc gridSpan="2">
                  <a:txBody>
                    <a:bodyPr/>
                    <a:lstStyle/>
                    <a:p>
                      <a:pPr algn="ctr"/>
                      <a:r>
                        <a:rPr lang="fr-FR" sz="2400" dirty="0">
                          <a:solidFill>
                            <a:schemeClr val="tx1"/>
                          </a:solidFill>
                        </a:rPr>
                        <a:t>Hands on: la majorité du temps?</a:t>
                      </a:r>
                    </a:p>
                  </a:txBody>
                  <a:tcPr/>
                </a:tc>
                <a:tc hMerge="1">
                  <a:txBody>
                    <a:bodyPr/>
                    <a:lstStyle/>
                    <a:p>
                      <a:endParaRPr lang="fr-FR" dirty="0"/>
                    </a:p>
                  </a:txBody>
                  <a:tcPr/>
                </a:tc>
                <a:extLst>
                  <a:ext uri="{0D108BD9-81ED-4DB2-BD59-A6C34878D82A}">
                    <a16:rowId xmlns:a16="http://schemas.microsoft.com/office/drawing/2014/main" val="3226619360"/>
                  </a:ext>
                </a:extLst>
              </a:tr>
              <a:tr h="4123527">
                <a:tc>
                  <a:txBody>
                    <a:bodyPr/>
                    <a:lstStyle/>
                    <a:p>
                      <a:r>
                        <a:rPr lang="fr-CA" sz="1800" i="1" kern="1200" dirty="0">
                          <a:solidFill>
                            <a:schemeClr val="dk1"/>
                          </a:solidFill>
                          <a:effectLst/>
                        </a:rPr>
                        <a:t>« Je vérifie systématiquement les demandes d’investigation que mon résident prescrit dans le dossier »</a:t>
                      </a:r>
                      <a:r>
                        <a:rPr lang="fr-CA" i="1" dirty="0">
                          <a:effectLst/>
                        </a:rPr>
                        <a:t> </a:t>
                      </a:r>
                    </a:p>
                    <a:p>
                      <a:endParaRPr lang="fr-CA" i="1" dirty="0">
                        <a:effectLst/>
                      </a:endParaRPr>
                    </a:p>
                    <a:p>
                      <a:pPr marL="0" marR="0" lvl="0" indent="0" algn="l" defTabSz="457189" rtl="0" eaLnBrk="1" fontAlgn="auto" latinLnBrk="0" hangingPunct="1">
                        <a:lnSpc>
                          <a:spcPct val="100000"/>
                        </a:lnSpc>
                        <a:spcBef>
                          <a:spcPts val="0"/>
                        </a:spcBef>
                        <a:spcAft>
                          <a:spcPts val="0"/>
                        </a:spcAft>
                        <a:buClrTx/>
                        <a:buSzTx/>
                        <a:buFontTx/>
                        <a:buNone/>
                        <a:tabLst/>
                        <a:defRPr/>
                      </a:pPr>
                      <a:r>
                        <a:rPr lang="fr-CA" sz="1800" i="1" kern="1200" dirty="0">
                          <a:solidFill>
                            <a:schemeClr val="dk1"/>
                          </a:solidFill>
                          <a:effectLst/>
                        </a:rPr>
                        <a:t>« J’ai déjà rattrapé des erreurs de mes résidents et depuis ce temps-là je reste sur l’impression que je dois tout contrevérifier »</a:t>
                      </a:r>
                    </a:p>
                    <a:p>
                      <a:pPr marL="0" marR="0" lvl="0" indent="0" algn="l" defTabSz="457189" rtl="0" eaLnBrk="1" fontAlgn="auto" latinLnBrk="0" hangingPunct="1">
                        <a:lnSpc>
                          <a:spcPct val="100000"/>
                        </a:lnSpc>
                        <a:spcBef>
                          <a:spcPts val="0"/>
                        </a:spcBef>
                        <a:spcAft>
                          <a:spcPts val="0"/>
                        </a:spcAft>
                        <a:buClrTx/>
                        <a:buSzTx/>
                        <a:buFontTx/>
                        <a:buNone/>
                        <a:tabLst/>
                        <a:defRPr/>
                      </a:pPr>
                      <a:endParaRPr lang="fr-CA" sz="1800" i="1" kern="1200" dirty="0">
                        <a:solidFill>
                          <a:schemeClr val="dk1"/>
                        </a:solidFill>
                        <a:effectLst/>
                      </a:endParaRPr>
                    </a:p>
                    <a:p>
                      <a:pPr marL="0" marR="0" lvl="0" indent="0" algn="l" defTabSz="457189" rtl="0" eaLnBrk="1" fontAlgn="auto" latinLnBrk="0" hangingPunct="1">
                        <a:lnSpc>
                          <a:spcPct val="100000"/>
                        </a:lnSpc>
                        <a:spcBef>
                          <a:spcPts val="0"/>
                        </a:spcBef>
                        <a:spcAft>
                          <a:spcPts val="0"/>
                        </a:spcAft>
                        <a:buClrTx/>
                        <a:buSzTx/>
                        <a:buFontTx/>
                        <a:buNone/>
                        <a:tabLst/>
                        <a:defRPr/>
                      </a:pPr>
                      <a:r>
                        <a:rPr lang="fr-CA" sz="1800" i="1" kern="1200" dirty="0">
                          <a:solidFill>
                            <a:schemeClr val="dk1"/>
                          </a:solidFill>
                          <a:effectLst/>
                        </a:rPr>
                        <a:t>« Je vérifie en arrière-plan les actions de mon résident pour m’assurer que tout est bien fait  »</a:t>
                      </a:r>
                      <a:r>
                        <a:rPr lang="fr-CA" i="1" dirty="0">
                          <a:effectLst/>
                        </a:rPr>
                        <a:t> </a:t>
                      </a:r>
                      <a:r>
                        <a:rPr lang="fr-CA" sz="1800" i="1" kern="1200" dirty="0">
                          <a:solidFill>
                            <a:schemeClr val="dk1"/>
                          </a:solidFill>
                          <a:effectLst/>
                        </a:rPr>
                        <a:t> </a:t>
                      </a:r>
                    </a:p>
                    <a:p>
                      <a:endParaRPr lang="fr-FR" dirty="0"/>
                    </a:p>
                  </a:txBody>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fr-CA" sz="1800" i="1" kern="1200" dirty="0">
                          <a:solidFill>
                            <a:schemeClr val="dk1"/>
                          </a:solidFill>
                          <a:effectLst/>
                        </a:rPr>
                        <a:t>« Je suis rarement à l’aise de laisser mon résident travailler en autonomie, les situations se détériorent rapidement à l’étage/urgence »</a:t>
                      </a:r>
                    </a:p>
                    <a:p>
                      <a:pPr marL="0" marR="0" lvl="0" indent="0" algn="l" defTabSz="457189" rtl="0" eaLnBrk="1" fontAlgn="auto" latinLnBrk="0" hangingPunct="1">
                        <a:lnSpc>
                          <a:spcPct val="100000"/>
                        </a:lnSpc>
                        <a:spcBef>
                          <a:spcPts val="0"/>
                        </a:spcBef>
                        <a:spcAft>
                          <a:spcPts val="0"/>
                        </a:spcAft>
                        <a:buClrTx/>
                        <a:buSzTx/>
                        <a:buFontTx/>
                        <a:buNone/>
                        <a:tabLst/>
                        <a:defRPr/>
                      </a:pPr>
                      <a:endParaRPr lang="fr-CA" sz="1800" i="1" kern="1200" dirty="0">
                        <a:solidFill>
                          <a:schemeClr val="dk1"/>
                        </a:solidFill>
                        <a:effectLst/>
                      </a:endParaRPr>
                    </a:p>
                    <a:p>
                      <a:pPr marL="0" marR="0" lvl="0" indent="0" algn="l" defTabSz="457189" rtl="0" eaLnBrk="1" fontAlgn="auto" latinLnBrk="0" hangingPunct="1">
                        <a:lnSpc>
                          <a:spcPct val="100000"/>
                        </a:lnSpc>
                        <a:spcBef>
                          <a:spcPts val="0"/>
                        </a:spcBef>
                        <a:spcAft>
                          <a:spcPts val="0"/>
                        </a:spcAft>
                        <a:buClrTx/>
                        <a:buSzTx/>
                        <a:buFontTx/>
                        <a:buNone/>
                        <a:tabLst/>
                        <a:defRPr/>
                      </a:pPr>
                      <a:r>
                        <a:rPr lang="fr-CA" sz="1800" i="1" kern="1200" dirty="0">
                          <a:solidFill>
                            <a:schemeClr val="dk1"/>
                          </a:solidFill>
                          <a:effectLst/>
                        </a:rPr>
                        <a:t>« Je vérifie systématiquement les notes au dossier faites par mon résident »</a:t>
                      </a:r>
                    </a:p>
                    <a:p>
                      <a:pPr marL="0" marR="0" lvl="0" indent="0" algn="l" defTabSz="457189" rtl="0" eaLnBrk="1" fontAlgn="auto" latinLnBrk="0" hangingPunct="1">
                        <a:lnSpc>
                          <a:spcPct val="100000"/>
                        </a:lnSpc>
                        <a:spcBef>
                          <a:spcPts val="0"/>
                        </a:spcBef>
                        <a:spcAft>
                          <a:spcPts val="0"/>
                        </a:spcAft>
                        <a:buClrTx/>
                        <a:buSzTx/>
                        <a:buFontTx/>
                        <a:buNone/>
                        <a:tabLst/>
                        <a:defRPr/>
                      </a:pPr>
                      <a:endParaRPr lang="fr-CA" sz="1800" i="1" kern="1200" dirty="0">
                        <a:solidFill>
                          <a:schemeClr val="dk1"/>
                        </a:solidFill>
                        <a:effectLst/>
                      </a:endParaRPr>
                    </a:p>
                    <a:p>
                      <a:pPr marL="0" marR="0" lvl="0" indent="0" algn="l" defTabSz="457189" rtl="0" eaLnBrk="1" fontAlgn="auto" latinLnBrk="0" hangingPunct="1">
                        <a:lnSpc>
                          <a:spcPct val="100000"/>
                        </a:lnSpc>
                        <a:spcBef>
                          <a:spcPts val="0"/>
                        </a:spcBef>
                        <a:spcAft>
                          <a:spcPts val="0"/>
                        </a:spcAft>
                        <a:buClrTx/>
                        <a:buSzTx/>
                        <a:buFontTx/>
                        <a:buNone/>
                        <a:tabLst/>
                        <a:defRPr/>
                      </a:pPr>
                      <a:r>
                        <a:rPr lang="fr-CA" sz="1800" i="1" kern="1200" dirty="0">
                          <a:solidFill>
                            <a:schemeClr val="dk1"/>
                          </a:solidFill>
                          <a:effectLst/>
                        </a:rPr>
                        <a:t>« Je me considère très impliqué dans la supervision du travail des résidents »</a:t>
                      </a:r>
                      <a:r>
                        <a:rPr lang="fr-CA" i="1" dirty="0">
                          <a:effectLst/>
                        </a:rPr>
                        <a:t>  </a:t>
                      </a:r>
                      <a:endParaRPr lang="fr-CA" sz="1800" i="1" kern="1200" dirty="0">
                        <a:solidFill>
                          <a:schemeClr val="dk1"/>
                        </a:solidFill>
                        <a:effectLst/>
                      </a:endParaRPr>
                    </a:p>
                    <a:p>
                      <a:endParaRPr lang="fr-FR" dirty="0"/>
                    </a:p>
                  </a:txBody>
                  <a:tcPr/>
                </a:tc>
                <a:extLst>
                  <a:ext uri="{0D108BD9-81ED-4DB2-BD59-A6C34878D82A}">
                    <a16:rowId xmlns:a16="http://schemas.microsoft.com/office/drawing/2014/main" val="1039751209"/>
                  </a:ext>
                </a:extLst>
              </a:tr>
            </a:tbl>
          </a:graphicData>
        </a:graphic>
      </p:graphicFrame>
    </p:spTree>
    <p:extLst>
      <p:ext uri="{BB962C8B-B14F-4D97-AF65-F5344CB8AC3E}">
        <p14:creationId xmlns:p14="http://schemas.microsoft.com/office/powerpoint/2010/main" val="41019016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9E090A42-5D19-F5EF-886C-82B4DB4B8647}"/>
              </a:ext>
            </a:extLst>
          </p:cNvPr>
          <p:cNvSpPr>
            <a:spLocks noGrp="1"/>
          </p:cNvSpPr>
          <p:nvPr>
            <p:ph type="title"/>
          </p:nvPr>
        </p:nvSpPr>
        <p:spPr/>
        <p:txBody>
          <a:bodyPr/>
          <a:lstStyle/>
          <a:p>
            <a:endParaRPr lang="fr-FR"/>
          </a:p>
        </p:txBody>
      </p:sp>
      <p:sp>
        <p:nvSpPr>
          <p:cNvPr id="8" name="Espace réservé du texte 7">
            <a:extLst>
              <a:ext uri="{FF2B5EF4-FFF2-40B4-BE49-F238E27FC236}">
                <a16:creationId xmlns:a16="http://schemas.microsoft.com/office/drawing/2014/main" id="{3221F348-C17F-CD7C-21F0-7B42566008CF}"/>
              </a:ext>
            </a:extLst>
          </p:cNvPr>
          <p:cNvSpPr>
            <a:spLocks noGrp="1"/>
          </p:cNvSpPr>
          <p:nvPr>
            <p:ph type="body" sz="quarter" idx="10"/>
          </p:nvPr>
        </p:nvSpPr>
        <p:spPr/>
        <p:txBody>
          <a:bodyPr/>
          <a:lstStyle/>
          <a:p>
            <a:endParaRPr lang="fr-FR"/>
          </a:p>
        </p:txBody>
      </p:sp>
      <p:graphicFrame>
        <p:nvGraphicFramePr>
          <p:cNvPr id="4" name="Tableau 4">
            <a:extLst>
              <a:ext uri="{FF2B5EF4-FFF2-40B4-BE49-F238E27FC236}">
                <a16:creationId xmlns:a16="http://schemas.microsoft.com/office/drawing/2014/main" id="{BAECD013-9171-E4CD-DF0A-CF888242D3A4}"/>
              </a:ext>
            </a:extLst>
          </p:cNvPr>
          <p:cNvGraphicFramePr>
            <a:graphicFrameLocks noGrp="1"/>
          </p:cNvGraphicFramePr>
          <p:nvPr>
            <p:ph idx="4294967295"/>
            <p:extLst>
              <p:ext uri="{D42A27DB-BD31-4B8C-83A1-F6EECF244321}">
                <p14:modId xmlns:p14="http://schemas.microsoft.com/office/powerpoint/2010/main" val="3504975852"/>
              </p:ext>
            </p:extLst>
          </p:nvPr>
        </p:nvGraphicFramePr>
        <p:xfrm>
          <a:off x="162173" y="411510"/>
          <a:ext cx="8819654" cy="4611263"/>
        </p:xfrm>
        <a:graphic>
          <a:graphicData uri="http://schemas.openxmlformats.org/drawingml/2006/table">
            <a:tbl>
              <a:tblPr firstRow="1" bandRow="1">
                <a:tableStyleId>{21E4AEA4-8DFA-4A89-87EB-49C32662AFE0}</a:tableStyleId>
              </a:tblPr>
              <a:tblGrid>
                <a:gridCol w="4409827">
                  <a:extLst>
                    <a:ext uri="{9D8B030D-6E8A-4147-A177-3AD203B41FA5}">
                      <a16:colId xmlns:a16="http://schemas.microsoft.com/office/drawing/2014/main" val="3859441575"/>
                    </a:ext>
                  </a:extLst>
                </a:gridCol>
                <a:gridCol w="4409827">
                  <a:extLst>
                    <a:ext uri="{9D8B030D-6E8A-4147-A177-3AD203B41FA5}">
                      <a16:colId xmlns:a16="http://schemas.microsoft.com/office/drawing/2014/main" val="218085150"/>
                    </a:ext>
                  </a:extLst>
                </a:gridCol>
              </a:tblGrid>
              <a:tr h="487736">
                <a:tc gridSpan="2">
                  <a:txBody>
                    <a:bodyPr/>
                    <a:lstStyle/>
                    <a:p>
                      <a:pPr algn="ctr"/>
                      <a:r>
                        <a:rPr lang="fr-FR" sz="2400" dirty="0">
                          <a:solidFill>
                            <a:schemeClr val="tx1"/>
                          </a:solidFill>
                        </a:rPr>
                        <a:t>Hands off: la majorité du temps?</a:t>
                      </a:r>
                    </a:p>
                  </a:txBody>
                  <a:tcPr/>
                </a:tc>
                <a:tc hMerge="1">
                  <a:txBody>
                    <a:bodyPr/>
                    <a:lstStyle/>
                    <a:p>
                      <a:endParaRPr lang="fr-FR" dirty="0"/>
                    </a:p>
                  </a:txBody>
                  <a:tcPr/>
                </a:tc>
                <a:extLst>
                  <a:ext uri="{0D108BD9-81ED-4DB2-BD59-A6C34878D82A}">
                    <a16:rowId xmlns:a16="http://schemas.microsoft.com/office/drawing/2014/main" val="3226619360"/>
                  </a:ext>
                </a:extLst>
              </a:tr>
              <a:tr h="4123527">
                <a:tc>
                  <a:txBody>
                    <a:bodyPr/>
                    <a:lstStyle/>
                    <a:p>
                      <a:r>
                        <a:rPr lang="fr-FR" sz="2000" i="1" dirty="0"/>
                        <a:t>« </a:t>
                      </a:r>
                      <a:r>
                        <a:rPr lang="fr-CA" sz="2000" i="1" kern="1200" dirty="0">
                          <a:solidFill>
                            <a:schemeClr val="dk1"/>
                          </a:solidFill>
                          <a:effectLst/>
                          <a:latin typeface="+mn-lt"/>
                          <a:ea typeface="+mn-ea"/>
                          <a:cs typeface="+mn-cs"/>
                        </a:rPr>
                        <a:t>Je considère qu’il est difficile de blesser ou tuer un patient à l’hôpital, les infirmières notamment assurent un filet de sécurité  »</a:t>
                      </a:r>
                    </a:p>
                    <a:p>
                      <a:endParaRPr lang="fr-CA" sz="2000" i="1" kern="1200" dirty="0">
                        <a:solidFill>
                          <a:schemeClr val="dk1"/>
                        </a:solidFill>
                        <a:effectLst/>
                        <a:latin typeface="+mn-lt"/>
                        <a:ea typeface="+mn-ea"/>
                        <a:cs typeface="+mn-cs"/>
                      </a:endParaRPr>
                    </a:p>
                    <a:p>
                      <a:r>
                        <a:rPr lang="fr-CA" sz="2000" i="1" kern="1200" dirty="0">
                          <a:solidFill>
                            <a:schemeClr val="dk1"/>
                          </a:solidFill>
                          <a:effectLst/>
                          <a:latin typeface="+mn-lt"/>
                          <a:ea typeface="+mn-ea"/>
                          <a:cs typeface="+mn-cs"/>
                        </a:rPr>
                        <a:t>« Je suis à l’aise de laisser travailler mon résident en autonomie, je sais qu’il viendra me voir s’il rencontre des difficultés  »</a:t>
                      </a:r>
                      <a:r>
                        <a:rPr lang="fr-CA" sz="2000" i="1" dirty="0">
                          <a:effectLst/>
                        </a:rPr>
                        <a:t> </a:t>
                      </a:r>
                      <a:endParaRPr lang="fr-FR" sz="2000" i="1" dirty="0"/>
                    </a:p>
                  </a:txBody>
                  <a:tcPr/>
                </a:tc>
                <a:tc>
                  <a:txBody>
                    <a:bodyPr/>
                    <a:lstStyle/>
                    <a:p>
                      <a:r>
                        <a:rPr lang="fr-CA" sz="2000" i="1" kern="1200" dirty="0">
                          <a:solidFill>
                            <a:schemeClr val="dk1"/>
                          </a:solidFill>
                          <a:effectLst/>
                          <a:latin typeface="+mn-lt"/>
                          <a:ea typeface="+mn-ea"/>
                          <a:cs typeface="+mn-cs"/>
                        </a:rPr>
                        <a:t>« J’essaie de ne pas être trop présent autour du résident, car sinon il se fit sur moi pour prendre les décisions et se commet moins  »</a:t>
                      </a:r>
                    </a:p>
                    <a:p>
                      <a:endParaRPr lang="fr-CA" sz="2000" i="1" kern="1200" dirty="0">
                        <a:solidFill>
                          <a:schemeClr val="dk1"/>
                        </a:solidFill>
                        <a:effectLst/>
                        <a:latin typeface="+mn-lt"/>
                        <a:ea typeface="+mn-ea"/>
                        <a:cs typeface="+mn-cs"/>
                      </a:endParaRPr>
                    </a:p>
                    <a:p>
                      <a:r>
                        <a:rPr lang="fr-CA" sz="2000" i="1" kern="1200" dirty="0">
                          <a:solidFill>
                            <a:schemeClr val="dk1"/>
                          </a:solidFill>
                          <a:effectLst/>
                          <a:latin typeface="+mn-lt"/>
                          <a:ea typeface="+mn-ea"/>
                          <a:cs typeface="+mn-cs"/>
                        </a:rPr>
                        <a:t>« Je suis rarement au courant du patient que mon résident est en train de voir  »</a:t>
                      </a:r>
                      <a:r>
                        <a:rPr lang="fr-CA" sz="2000" i="1" dirty="0">
                          <a:effectLst/>
                        </a:rPr>
                        <a:t> </a:t>
                      </a:r>
                      <a:endParaRPr lang="fr-FR" sz="2000" i="1" dirty="0"/>
                    </a:p>
                  </a:txBody>
                  <a:tcPr/>
                </a:tc>
                <a:extLst>
                  <a:ext uri="{0D108BD9-81ED-4DB2-BD59-A6C34878D82A}">
                    <a16:rowId xmlns:a16="http://schemas.microsoft.com/office/drawing/2014/main" val="1039751209"/>
                  </a:ext>
                </a:extLst>
              </a:tr>
            </a:tbl>
          </a:graphicData>
        </a:graphic>
      </p:graphicFrame>
    </p:spTree>
    <p:extLst>
      <p:ext uri="{BB962C8B-B14F-4D97-AF65-F5344CB8AC3E}">
        <p14:creationId xmlns:p14="http://schemas.microsoft.com/office/powerpoint/2010/main" val="27619129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66F075-9C99-39E8-A662-38142DB7A3F3}"/>
              </a:ext>
            </a:extLst>
          </p:cNvPr>
          <p:cNvSpPr>
            <a:spLocks noGrp="1"/>
          </p:cNvSpPr>
          <p:nvPr>
            <p:ph type="ctrTitle"/>
          </p:nvPr>
        </p:nvSpPr>
        <p:spPr/>
        <p:txBody>
          <a:bodyPr/>
          <a:lstStyle/>
          <a:p>
            <a:r>
              <a:rPr lang="fr-FR" dirty="0"/>
              <a:t>Quiz 2e partie: Focus on </a:t>
            </a:r>
            <a:r>
              <a:rPr lang="fr-FR" dirty="0" err="1"/>
              <a:t>clinical</a:t>
            </a:r>
            <a:r>
              <a:rPr lang="fr-FR" dirty="0"/>
              <a:t> </a:t>
            </a:r>
            <a:r>
              <a:rPr lang="fr-FR" dirty="0" err="1"/>
              <a:t>teaching</a:t>
            </a:r>
            <a:r>
              <a:rPr lang="fr-FR" dirty="0"/>
              <a:t> or patient care ?</a:t>
            </a:r>
          </a:p>
        </p:txBody>
      </p:sp>
      <p:sp>
        <p:nvSpPr>
          <p:cNvPr id="3" name="Espace réservé du texte 2">
            <a:extLst>
              <a:ext uri="{FF2B5EF4-FFF2-40B4-BE49-F238E27FC236}">
                <a16:creationId xmlns:a16="http://schemas.microsoft.com/office/drawing/2014/main" id="{DEE64251-C6FC-CF33-2D43-FC548C34C1B4}"/>
              </a:ext>
            </a:extLst>
          </p:cNvPr>
          <p:cNvSpPr>
            <a:spLocks noGrp="1"/>
          </p:cNvSpPr>
          <p:nvPr>
            <p:ph type="body" sz="quarter" idx="11"/>
          </p:nvPr>
        </p:nvSpPr>
        <p:spPr/>
        <p:txBody>
          <a:bodyPr/>
          <a:lstStyle/>
          <a:p>
            <a:endParaRPr lang="fr-FR"/>
          </a:p>
        </p:txBody>
      </p:sp>
      <p:sp>
        <p:nvSpPr>
          <p:cNvPr id="4" name="Espace réservé pour une image  3">
            <a:extLst>
              <a:ext uri="{FF2B5EF4-FFF2-40B4-BE49-F238E27FC236}">
                <a16:creationId xmlns:a16="http://schemas.microsoft.com/office/drawing/2014/main" id="{045A3A98-5E48-3639-DC73-C07A2A2AC889}"/>
              </a:ext>
            </a:extLst>
          </p:cNvPr>
          <p:cNvSpPr>
            <a:spLocks noGrp="1"/>
          </p:cNvSpPr>
          <p:nvPr>
            <p:ph type="pic" sz="quarter" idx="12"/>
          </p:nvPr>
        </p:nvSpPr>
        <p:spPr/>
        <p:txBody>
          <a:bodyPr/>
          <a:lstStyle/>
          <a:p>
            <a:endParaRPr lang="fr-FR"/>
          </a:p>
        </p:txBody>
      </p:sp>
    </p:spTree>
    <p:extLst>
      <p:ext uri="{BB962C8B-B14F-4D97-AF65-F5344CB8AC3E}">
        <p14:creationId xmlns:p14="http://schemas.microsoft.com/office/powerpoint/2010/main" val="38091666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9E090A42-5D19-F5EF-886C-82B4DB4B8647}"/>
              </a:ext>
            </a:extLst>
          </p:cNvPr>
          <p:cNvSpPr>
            <a:spLocks noGrp="1"/>
          </p:cNvSpPr>
          <p:nvPr>
            <p:ph type="title"/>
          </p:nvPr>
        </p:nvSpPr>
        <p:spPr/>
        <p:txBody>
          <a:bodyPr/>
          <a:lstStyle/>
          <a:p>
            <a:endParaRPr lang="fr-FR"/>
          </a:p>
        </p:txBody>
      </p:sp>
      <p:sp>
        <p:nvSpPr>
          <p:cNvPr id="8" name="Espace réservé du texte 7">
            <a:extLst>
              <a:ext uri="{FF2B5EF4-FFF2-40B4-BE49-F238E27FC236}">
                <a16:creationId xmlns:a16="http://schemas.microsoft.com/office/drawing/2014/main" id="{3221F348-C17F-CD7C-21F0-7B42566008CF}"/>
              </a:ext>
            </a:extLst>
          </p:cNvPr>
          <p:cNvSpPr>
            <a:spLocks noGrp="1"/>
          </p:cNvSpPr>
          <p:nvPr>
            <p:ph type="body" sz="quarter" idx="10"/>
          </p:nvPr>
        </p:nvSpPr>
        <p:spPr/>
        <p:txBody>
          <a:bodyPr/>
          <a:lstStyle/>
          <a:p>
            <a:endParaRPr lang="fr-FR"/>
          </a:p>
        </p:txBody>
      </p:sp>
      <p:graphicFrame>
        <p:nvGraphicFramePr>
          <p:cNvPr id="4" name="Tableau 4">
            <a:extLst>
              <a:ext uri="{FF2B5EF4-FFF2-40B4-BE49-F238E27FC236}">
                <a16:creationId xmlns:a16="http://schemas.microsoft.com/office/drawing/2014/main" id="{BAECD013-9171-E4CD-DF0A-CF888242D3A4}"/>
              </a:ext>
            </a:extLst>
          </p:cNvPr>
          <p:cNvGraphicFramePr>
            <a:graphicFrameLocks noGrp="1"/>
          </p:cNvGraphicFramePr>
          <p:nvPr>
            <p:ph idx="4294967295"/>
            <p:extLst>
              <p:ext uri="{D42A27DB-BD31-4B8C-83A1-F6EECF244321}">
                <p14:modId xmlns:p14="http://schemas.microsoft.com/office/powerpoint/2010/main" val="1322442462"/>
              </p:ext>
            </p:extLst>
          </p:nvPr>
        </p:nvGraphicFramePr>
        <p:xfrm>
          <a:off x="162173" y="411510"/>
          <a:ext cx="8819654" cy="4611263"/>
        </p:xfrm>
        <a:graphic>
          <a:graphicData uri="http://schemas.openxmlformats.org/drawingml/2006/table">
            <a:tbl>
              <a:tblPr firstRow="1" bandRow="1">
                <a:tableStyleId>{21E4AEA4-8DFA-4A89-87EB-49C32662AFE0}</a:tableStyleId>
              </a:tblPr>
              <a:tblGrid>
                <a:gridCol w="4409827">
                  <a:extLst>
                    <a:ext uri="{9D8B030D-6E8A-4147-A177-3AD203B41FA5}">
                      <a16:colId xmlns:a16="http://schemas.microsoft.com/office/drawing/2014/main" val="3859441575"/>
                    </a:ext>
                  </a:extLst>
                </a:gridCol>
                <a:gridCol w="4409827">
                  <a:extLst>
                    <a:ext uri="{9D8B030D-6E8A-4147-A177-3AD203B41FA5}">
                      <a16:colId xmlns:a16="http://schemas.microsoft.com/office/drawing/2014/main" val="218085150"/>
                    </a:ext>
                  </a:extLst>
                </a:gridCol>
              </a:tblGrid>
              <a:tr h="487736">
                <a:tc gridSpan="2">
                  <a:txBody>
                    <a:bodyPr/>
                    <a:lstStyle/>
                    <a:p>
                      <a:pPr algn="ctr"/>
                      <a:r>
                        <a:rPr lang="fr-FR" sz="2400" dirty="0">
                          <a:solidFill>
                            <a:schemeClr val="tx1"/>
                          </a:solidFill>
                        </a:rPr>
                        <a:t>Focus on </a:t>
                      </a:r>
                      <a:r>
                        <a:rPr lang="fr-FR" sz="2400" dirty="0" err="1">
                          <a:solidFill>
                            <a:schemeClr val="tx1"/>
                          </a:solidFill>
                        </a:rPr>
                        <a:t>clinical</a:t>
                      </a:r>
                      <a:r>
                        <a:rPr lang="fr-FR" sz="2400" dirty="0">
                          <a:solidFill>
                            <a:schemeClr val="tx1"/>
                          </a:solidFill>
                        </a:rPr>
                        <a:t> </a:t>
                      </a:r>
                      <a:r>
                        <a:rPr lang="fr-FR" sz="2400" dirty="0" err="1">
                          <a:solidFill>
                            <a:schemeClr val="tx1"/>
                          </a:solidFill>
                        </a:rPr>
                        <a:t>teaching</a:t>
                      </a:r>
                      <a:r>
                        <a:rPr lang="fr-FR" sz="2400" dirty="0">
                          <a:solidFill>
                            <a:schemeClr val="tx1"/>
                          </a:solidFill>
                        </a:rPr>
                        <a:t>: la majorité du temps?</a:t>
                      </a:r>
                    </a:p>
                  </a:txBody>
                  <a:tcPr/>
                </a:tc>
                <a:tc hMerge="1">
                  <a:txBody>
                    <a:bodyPr/>
                    <a:lstStyle/>
                    <a:p>
                      <a:endParaRPr lang="fr-FR" dirty="0"/>
                    </a:p>
                  </a:txBody>
                  <a:tcPr/>
                </a:tc>
                <a:extLst>
                  <a:ext uri="{0D108BD9-81ED-4DB2-BD59-A6C34878D82A}">
                    <a16:rowId xmlns:a16="http://schemas.microsoft.com/office/drawing/2014/main" val="3226619360"/>
                  </a:ext>
                </a:extLst>
              </a:tr>
              <a:tr h="4123527">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lang="fr-CA" sz="1800" i="1" kern="1200" dirty="0">
                        <a:solidFill>
                          <a:schemeClr val="dk1"/>
                        </a:solidFill>
                        <a:effectLst/>
                      </a:endParaRPr>
                    </a:p>
                    <a:p>
                      <a:pPr marL="0" marR="0" lvl="0" indent="0" algn="l" defTabSz="457189" rtl="0" eaLnBrk="1" fontAlgn="auto" latinLnBrk="0" hangingPunct="1">
                        <a:lnSpc>
                          <a:spcPct val="100000"/>
                        </a:lnSpc>
                        <a:spcBef>
                          <a:spcPts val="0"/>
                        </a:spcBef>
                        <a:spcAft>
                          <a:spcPts val="0"/>
                        </a:spcAft>
                        <a:buClrTx/>
                        <a:buSzTx/>
                        <a:buFontTx/>
                        <a:buNone/>
                        <a:tabLst/>
                        <a:defRPr/>
                      </a:pPr>
                      <a:r>
                        <a:rPr lang="fr-CA" sz="1800" i="1" kern="1200" dirty="0">
                          <a:solidFill>
                            <a:schemeClr val="dk1"/>
                          </a:solidFill>
                          <a:effectLst/>
                          <a:latin typeface="+mn-lt"/>
                          <a:ea typeface="+mn-ea"/>
                          <a:cs typeface="+mn-cs"/>
                        </a:rPr>
                        <a:t>« Durant la journée de travail, je vais souvent assigner un cas plus intéressant à mon résident »</a:t>
                      </a:r>
                    </a:p>
                    <a:p>
                      <a:pPr marL="0" marR="0" lvl="0" indent="0" algn="l" defTabSz="457189" rtl="0" eaLnBrk="1" fontAlgn="auto" latinLnBrk="0" hangingPunct="1">
                        <a:lnSpc>
                          <a:spcPct val="100000"/>
                        </a:lnSpc>
                        <a:spcBef>
                          <a:spcPts val="0"/>
                        </a:spcBef>
                        <a:spcAft>
                          <a:spcPts val="0"/>
                        </a:spcAft>
                        <a:buClrTx/>
                        <a:buSzTx/>
                        <a:buFontTx/>
                        <a:buNone/>
                        <a:tabLst/>
                        <a:defRPr/>
                      </a:pPr>
                      <a:r>
                        <a:rPr lang="fr-CA" sz="1800" i="1" kern="1200" dirty="0">
                          <a:solidFill>
                            <a:schemeClr val="dk1"/>
                          </a:solidFill>
                          <a:effectLst/>
                          <a:latin typeface="+mn-lt"/>
                          <a:ea typeface="+mn-ea"/>
                          <a:cs typeface="+mn-cs"/>
                        </a:rPr>
                        <a:t> </a:t>
                      </a:r>
                    </a:p>
                    <a:p>
                      <a:pPr marL="0" marR="0" lvl="0" indent="0" algn="l" defTabSz="457189" rtl="0" eaLnBrk="1" fontAlgn="auto" latinLnBrk="0" hangingPunct="1">
                        <a:lnSpc>
                          <a:spcPct val="100000"/>
                        </a:lnSpc>
                        <a:spcBef>
                          <a:spcPts val="0"/>
                        </a:spcBef>
                        <a:spcAft>
                          <a:spcPts val="0"/>
                        </a:spcAft>
                        <a:buClrTx/>
                        <a:buSzTx/>
                        <a:buFontTx/>
                        <a:buNone/>
                        <a:tabLst/>
                        <a:defRPr/>
                      </a:pPr>
                      <a:r>
                        <a:rPr lang="fr-CA" sz="1800" i="1" kern="1200" dirty="0">
                          <a:solidFill>
                            <a:schemeClr val="dk1"/>
                          </a:solidFill>
                          <a:effectLst/>
                          <a:latin typeface="+mn-lt"/>
                          <a:ea typeface="+mn-ea"/>
                          <a:cs typeface="+mn-cs"/>
                        </a:rPr>
                        <a:t>« Je fais souvent des capsules d’enseignement sur des notions importantes à l’hospitalisation/urgence » </a:t>
                      </a:r>
                    </a:p>
                    <a:p>
                      <a:pPr marL="0" marR="0" lvl="0" indent="0" algn="l" defTabSz="457189" rtl="0" eaLnBrk="1" fontAlgn="auto" latinLnBrk="0" hangingPunct="1">
                        <a:lnSpc>
                          <a:spcPct val="100000"/>
                        </a:lnSpc>
                        <a:spcBef>
                          <a:spcPts val="0"/>
                        </a:spcBef>
                        <a:spcAft>
                          <a:spcPts val="0"/>
                        </a:spcAft>
                        <a:buClrTx/>
                        <a:buSzTx/>
                        <a:buFontTx/>
                        <a:buNone/>
                        <a:tabLst/>
                        <a:defRPr/>
                      </a:pPr>
                      <a:endParaRPr lang="fr-CA" sz="1800" kern="1200" dirty="0">
                        <a:solidFill>
                          <a:schemeClr val="dk1"/>
                        </a:solidFill>
                        <a:effectLst/>
                        <a:latin typeface="+mn-lt"/>
                        <a:ea typeface="+mn-ea"/>
                        <a:cs typeface="+mn-cs"/>
                      </a:endParaRPr>
                    </a:p>
                    <a:p>
                      <a:endParaRPr lang="fr-FR" dirty="0"/>
                    </a:p>
                  </a:txBody>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fr-CA" dirty="0">
                          <a:effectLst/>
                        </a:rPr>
                        <a:t> </a:t>
                      </a:r>
                      <a:endParaRPr lang="fr-CA" sz="1800" kern="1200" dirty="0">
                        <a:solidFill>
                          <a:schemeClr val="dk1"/>
                        </a:solidFill>
                        <a:effectLst/>
                      </a:endParaRPr>
                    </a:p>
                    <a:p>
                      <a:pPr marL="0" marR="0" lvl="0" indent="0" algn="l" defTabSz="457189" rtl="0" eaLnBrk="1" fontAlgn="auto" latinLnBrk="0" hangingPunct="1">
                        <a:lnSpc>
                          <a:spcPct val="100000"/>
                        </a:lnSpc>
                        <a:spcBef>
                          <a:spcPts val="0"/>
                        </a:spcBef>
                        <a:spcAft>
                          <a:spcPts val="0"/>
                        </a:spcAft>
                        <a:buClrTx/>
                        <a:buSzTx/>
                        <a:buFontTx/>
                        <a:buNone/>
                        <a:tabLst/>
                        <a:defRPr/>
                      </a:pPr>
                      <a:r>
                        <a:rPr lang="fr-CA" sz="1800" i="1" kern="1200" dirty="0">
                          <a:solidFill>
                            <a:schemeClr val="dk1"/>
                          </a:solidFill>
                          <a:effectLst/>
                          <a:latin typeface="+mn-lt"/>
                          <a:ea typeface="+mn-ea"/>
                          <a:cs typeface="+mn-cs"/>
                        </a:rPr>
                        <a:t>« Lorsqu’il y a une opportunité de faire une technique intéressante sur un de mes patients, je vais chercher le résident pour qu’il la fasse »</a:t>
                      </a:r>
                    </a:p>
                    <a:p>
                      <a:pPr marL="0" marR="0" lvl="0" indent="0" algn="l" defTabSz="457189" rtl="0" eaLnBrk="1" fontAlgn="auto" latinLnBrk="0" hangingPunct="1">
                        <a:lnSpc>
                          <a:spcPct val="100000"/>
                        </a:lnSpc>
                        <a:spcBef>
                          <a:spcPts val="0"/>
                        </a:spcBef>
                        <a:spcAft>
                          <a:spcPts val="0"/>
                        </a:spcAft>
                        <a:buClrTx/>
                        <a:buSzTx/>
                        <a:buFontTx/>
                        <a:buNone/>
                        <a:tabLst/>
                        <a:defRPr/>
                      </a:pPr>
                      <a:endParaRPr lang="fr-CA" sz="1800" i="1" kern="1200" dirty="0">
                        <a:solidFill>
                          <a:schemeClr val="dk1"/>
                        </a:solidFill>
                        <a:effectLst/>
                        <a:latin typeface="+mn-lt"/>
                        <a:ea typeface="+mn-ea"/>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lang="fr-CA" sz="1800" i="1" kern="1200" dirty="0">
                          <a:solidFill>
                            <a:schemeClr val="dk1"/>
                          </a:solidFill>
                          <a:effectLst/>
                          <a:latin typeface="+mn-lt"/>
                          <a:ea typeface="+mn-ea"/>
                          <a:cs typeface="+mn-cs"/>
                        </a:rPr>
                        <a:t>« Lorsque je supervise, j’ai tendance à prioriser l’exposition clinique de mon résident et à ralentir mon débit. »</a:t>
                      </a:r>
                    </a:p>
                    <a:p>
                      <a:pPr marL="0" marR="0" lvl="0" indent="0" algn="l" defTabSz="457189" rtl="0" eaLnBrk="1" fontAlgn="auto" latinLnBrk="0" hangingPunct="1">
                        <a:lnSpc>
                          <a:spcPct val="100000"/>
                        </a:lnSpc>
                        <a:spcBef>
                          <a:spcPts val="0"/>
                        </a:spcBef>
                        <a:spcAft>
                          <a:spcPts val="0"/>
                        </a:spcAft>
                        <a:buClrTx/>
                        <a:buSzTx/>
                        <a:buFontTx/>
                        <a:buNone/>
                        <a:tabLst/>
                        <a:defRPr/>
                      </a:pPr>
                      <a:endParaRPr lang="fr-CA" sz="1800" kern="1200" dirty="0">
                        <a:solidFill>
                          <a:schemeClr val="dk1"/>
                        </a:solidFill>
                        <a:effectLst/>
                        <a:latin typeface="+mn-lt"/>
                        <a:ea typeface="+mn-ea"/>
                        <a:cs typeface="+mn-cs"/>
                      </a:endParaRPr>
                    </a:p>
                    <a:p>
                      <a:endParaRPr lang="fr-FR" dirty="0"/>
                    </a:p>
                  </a:txBody>
                  <a:tcPr/>
                </a:tc>
                <a:extLst>
                  <a:ext uri="{0D108BD9-81ED-4DB2-BD59-A6C34878D82A}">
                    <a16:rowId xmlns:a16="http://schemas.microsoft.com/office/drawing/2014/main" val="1039751209"/>
                  </a:ext>
                </a:extLst>
              </a:tr>
            </a:tbl>
          </a:graphicData>
        </a:graphic>
      </p:graphicFrame>
    </p:spTree>
    <p:extLst>
      <p:ext uri="{BB962C8B-B14F-4D97-AF65-F5344CB8AC3E}">
        <p14:creationId xmlns:p14="http://schemas.microsoft.com/office/powerpoint/2010/main" val="3714951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657350" y="1285821"/>
            <a:ext cx="5829300" cy="2686050"/>
          </a:xfrm>
        </p:spPr>
        <p:txBody>
          <a:bodyPr/>
          <a:lstStyle/>
          <a:p>
            <a:pPr marL="200918" lvl="1" indent="0">
              <a:spcAft>
                <a:spcPts val="338"/>
              </a:spcAft>
              <a:buNone/>
            </a:pPr>
            <a:r>
              <a:rPr lang="fr-CA" sz="2800" dirty="0"/>
              <a:t>Aucun conflit à déclarer</a:t>
            </a:r>
          </a:p>
        </p:txBody>
      </p:sp>
      <p:sp>
        <p:nvSpPr>
          <p:cNvPr id="2" name="Titre 1"/>
          <p:cNvSpPr>
            <a:spLocks noGrp="1"/>
          </p:cNvSpPr>
          <p:nvPr>
            <p:ph type="title"/>
          </p:nvPr>
        </p:nvSpPr>
        <p:spPr/>
        <p:txBody>
          <a:bodyPr/>
          <a:lstStyle/>
          <a:p>
            <a:r>
              <a:rPr lang="fr-CA" dirty="0">
                <a:solidFill>
                  <a:schemeClr val="tx2"/>
                </a:solidFill>
              </a:rPr>
              <a:t>Conflit d’intérêts</a:t>
            </a:r>
          </a:p>
        </p:txBody>
      </p:sp>
    </p:spTree>
    <p:extLst>
      <p:ext uri="{BB962C8B-B14F-4D97-AF65-F5344CB8AC3E}">
        <p14:creationId xmlns:p14="http://schemas.microsoft.com/office/powerpoint/2010/main" val="33788898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9E090A42-5D19-F5EF-886C-82B4DB4B8647}"/>
              </a:ext>
            </a:extLst>
          </p:cNvPr>
          <p:cNvSpPr>
            <a:spLocks noGrp="1"/>
          </p:cNvSpPr>
          <p:nvPr>
            <p:ph type="title"/>
          </p:nvPr>
        </p:nvSpPr>
        <p:spPr/>
        <p:txBody>
          <a:bodyPr/>
          <a:lstStyle/>
          <a:p>
            <a:endParaRPr lang="fr-FR"/>
          </a:p>
        </p:txBody>
      </p:sp>
      <p:sp>
        <p:nvSpPr>
          <p:cNvPr id="8" name="Espace réservé du texte 7">
            <a:extLst>
              <a:ext uri="{FF2B5EF4-FFF2-40B4-BE49-F238E27FC236}">
                <a16:creationId xmlns:a16="http://schemas.microsoft.com/office/drawing/2014/main" id="{3221F348-C17F-CD7C-21F0-7B42566008CF}"/>
              </a:ext>
            </a:extLst>
          </p:cNvPr>
          <p:cNvSpPr>
            <a:spLocks noGrp="1"/>
          </p:cNvSpPr>
          <p:nvPr>
            <p:ph type="body" sz="quarter" idx="10"/>
          </p:nvPr>
        </p:nvSpPr>
        <p:spPr/>
        <p:txBody>
          <a:bodyPr/>
          <a:lstStyle/>
          <a:p>
            <a:endParaRPr lang="fr-FR"/>
          </a:p>
        </p:txBody>
      </p:sp>
      <p:graphicFrame>
        <p:nvGraphicFramePr>
          <p:cNvPr id="4" name="Tableau 4">
            <a:extLst>
              <a:ext uri="{FF2B5EF4-FFF2-40B4-BE49-F238E27FC236}">
                <a16:creationId xmlns:a16="http://schemas.microsoft.com/office/drawing/2014/main" id="{BAECD013-9171-E4CD-DF0A-CF888242D3A4}"/>
              </a:ext>
            </a:extLst>
          </p:cNvPr>
          <p:cNvGraphicFramePr>
            <a:graphicFrameLocks noGrp="1"/>
          </p:cNvGraphicFramePr>
          <p:nvPr>
            <p:ph idx="4294967295"/>
            <p:extLst>
              <p:ext uri="{D42A27DB-BD31-4B8C-83A1-F6EECF244321}">
                <p14:modId xmlns:p14="http://schemas.microsoft.com/office/powerpoint/2010/main" val="931394771"/>
              </p:ext>
            </p:extLst>
          </p:nvPr>
        </p:nvGraphicFramePr>
        <p:xfrm>
          <a:off x="162173" y="195486"/>
          <a:ext cx="8819654" cy="5242616"/>
        </p:xfrm>
        <a:graphic>
          <a:graphicData uri="http://schemas.openxmlformats.org/drawingml/2006/table">
            <a:tbl>
              <a:tblPr firstRow="1" bandRow="1">
                <a:tableStyleId>{21E4AEA4-8DFA-4A89-87EB-49C32662AFE0}</a:tableStyleId>
              </a:tblPr>
              <a:tblGrid>
                <a:gridCol w="4409827">
                  <a:extLst>
                    <a:ext uri="{9D8B030D-6E8A-4147-A177-3AD203B41FA5}">
                      <a16:colId xmlns:a16="http://schemas.microsoft.com/office/drawing/2014/main" val="3859441575"/>
                    </a:ext>
                  </a:extLst>
                </a:gridCol>
                <a:gridCol w="4409827">
                  <a:extLst>
                    <a:ext uri="{9D8B030D-6E8A-4147-A177-3AD203B41FA5}">
                      <a16:colId xmlns:a16="http://schemas.microsoft.com/office/drawing/2014/main" val="218085150"/>
                    </a:ext>
                  </a:extLst>
                </a:gridCol>
              </a:tblGrid>
              <a:tr h="487736">
                <a:tc gridSpan="2">
                  <a:txBody>
                    <a:bodyPr/>
                    <a:lstStyle/>
                    <a:p>
                      <a:pPr algn="ctr"/>
                      <a:r>
                        <a:rPr lang="fr-FR" sz="2400" dirty="0">
                          <a:solidFill>
                            <a:schemeClr val="tx1"/>
                          </a:solidFill>
                        </a:rPr>
                        <a:t>Focus on patient care: la majorité du temps?</a:t>
                      </a:r>
                    </a:p>
                  </a:txBody>
                  <a:tcPr/>
                </a:tc>
                <a:tc hMerge="1">
                  <a:txBody>
                    <a:bodyPr/>
                    <a:lstStyle/>
                    <a:p>
                      <a:endParaRPr lang="fr-FR" dirty="0"/>
                    </a:p>
                  </a:txBody>
                  <a:tcPr/>
                </a:tc>
                <a:extLst>
                  <a:ext uri="{0D108BD9-81ED-4DB2-BD59-A6C34878D82A}">
                    <a16:rowId xmlns:a16="http://schemas.microsoft.com/office/drawing/2014/main" val="3226619360"/>
                  </a:ext>
                </a:extLst>
              </a:tr>
              <a:tr h="4123527">
                <a:tc>
                  <a:txBody>
                    <a:bodyPr/>
                    <a:lstStyle/>
                    <a:p>
                      <a:r>
                        <a:rPr lang="fr-CA" sz="1800" i="1" kern="1200" dirty="0">
                          <a:solidFill>
                            <a:schemeClr val="dk1"/>
                          </a:solidFill>
                          <a:effectLst/>
                          <a:latin typeface="+mn-lt"/>
                          <a:ea typeface="+mn-ea"/>
                          <a:cs typeface="+mn-cs"/>
                        </a:rPr>
                        <a:t>« Je me vois comme une sorte de mécanisme de sécurité, c’est à moins de vérifier que la conduite du résident est adéquate pour mon patient »</a:t>
                      </a:r>
                      <a:r>
                        <a:rPr lang="fr-CA" i="1" dirty="0">
                          <a:effectLst/>
                        </a:rPr>
                        <a:t> </a:t>
                      </a:r>
                    </a:p>
                    <a:p>
                      <a:endParaRPr lang="fr-CA" i="1" dirty="0">
                        <a:effectLst/>
                      </a:endParaRPr>
                    </a:p>
                    <a:p>
                      <a:pPr marL="0" marR="0" lvl="0" indent="0" algn="l" defTabSz="457189" rtl="0" eaLnBrk="1" fontAlgn="auto" latinLnBrk="0" hangingPunct="1">
                        <a:lnSpc>
                          <a:spcPct val="100000"/>
                        </a:lnSpc>
                        <a:spcBef>
                          <a:spcPts val="0"/>
                        </a:spcBef>
                        <a:spcAft>
                          <a:spcPts val="0"/>
                        </a:spcAft>
                        <a:buClrTx/>
                        <a:buSzTx/>
                        <a:buFontTx/>
                        <a:buNone/>
                        <a:tabLst/>
                        <a:defRPr/>
                      </a:pPr>
                      <a:r>
                        <a:rPr lang="fr-CA" sz="1800" i="1" kern="1200" dirty="0">
                          <a:solidFill>
                            <a:schemeClr val="dk1"/>
                          </a:solidFill>
                          <a:effectLst/>
                          <a:latin typeface="+mn-lt"/>
                          <a:ea typeface="+mn-ea"/>
                          <a:cs typeface="+mn-cs"/>
                        </a:rPr>
                        <a:t>« J’ai souvent l’impression que les patients qui sont vus par les résidents n’ont pas le même niveau d’excellence de soins que si je les avais moi-même pris en charge »</a:t>
                      </a:r>
                    </a:p>
                    <a:p>
                      <a:pPr marL="0" marR="0" lvl="0" indent="0" algn="l" defTabSz="457189" rtl="0" eaLnBrk="1" fontAlgn="auto" latinLnBrk="0" hangingPunct="1">
                        <a:lnSpc>
                          <a:spcPct val="100000"/>
                        </a:lnSpc>
                        <a:spcBef>
                          <a:spcPts val="0"/>
                        </a:spcBef>
                        <a:spcAft>
                          <a:spcPts val="0"/>
                        </a:spcAft>
                        <a:buClrTx/>
                        <a:buSzTx/>
                        <a:buFontTx/>
                        <a:buNone/>
                        <a:tabLst/>
                        <a:defRPr/>
                      </a:pPr>
                      <a:endParaRPr lang="fr-CA" sz="1800" i="1" kern="1200" dirty="0">
                        <a:solidFill>
                          <a:schemeClr val="dk1"/>
                        </a:solidFill>
                        <a:effectLst/>
                        <a:latin typeface="+mn-lt"/>
                        <a:ea typeface="+mn-ea"/>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lang="fr-CA" sz="1800" i="1" kern="1200" dirty="0">
                          <a:solidFill>
                            <a:schemeClr val="dk1"/>
                          </a:solidFill>
                          <a:effectLst/>
                          <a:latin typeface="+mn-lt"/>
                          <a:ea typeface="+mn-ea"/>
                          <a:cs typeface="+mn-cs"/>
                        </a:rPr>
                        <a:t>« Pendant que le résident voit un patient, j’en profite souvent pour réviser moi-même le dossier et demander les laboratoires ou imageries pour accélérer la prise en charge »</a:t>
                      </a:r>
                    </a:p>
                    <a:p>
                      <a:endParaRPr lang="fr-FR" i="1" dirty="0"/>
                    </a:p>
                  </a:txBody>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fr-CA" i="1" dirty="0">
                          <a:effectLst/>
                        </a:rPr>
                        <a:t> </a:t>
                      </a:r>
                      <a:endParaRPr lang="fr-CA" sz="1800" i="1" kern="1200" dirty="0">
                        <a:solidFill>
                          <a:schemeClr val="dk1"/>
                        </a:solidFill>
                        <a:effectLst/>
                      </a:endParaRPr>
                    </a:p>
                    <a:p>
                      <a:pPr marL="0" marR="0" lvl="0" indent="0" algn="l" defTabSz="457189" rtl="0" eaLnBrk="1" fontAlgn="auto" latinLnBrk="0" hangingPunct="1">
                        <a:lnSpc>
                          <a:spcPct val="100000"/>
                        </a:lnSpc>
                        <a:spcBef>
                          <a:spcPts val="0"/>
                        </a:spcBef>
                        <a:spcAft>
                          <a:spcPts val="0"/>
                        </a:spcAft>
                        <a:buClrTx/>
                        <a:buSzTx/>
                        <a:buFontTx/>
                        <a:buNone/>
                        <a:tabLst/>
                        <a:defRPr/>
                      </a:pPr>
                      <a:r>
                        <a:rPr lang="fr-CA" sz="1800" i="1" kern="1200" dirty="0">
                          <a:solidFill>
                            <a:schemeClr val="dk1"/>
                          </a:solidFill>
                          <a:effectLst/>
                          <a:latin typeface="+mn-lt"/>
                          <a:ea typeface="+mn-ea"/>
                          <a:cs typeface="+mn-cs"/>
                        </a:rPr>
                        <a:t>« Lorsque mon résident commet une erreur, j’ai tendance à être rapidement inquiet pour mon patient et les répercussions »</a:t>
                      </a:r>
                    </a:p>
                    <a:p>
                      <a:pPr marL="0" marR="0" lvl="0" indent="0" algn="l" defTabSz="457189" rtl="0" eaLnBrk="1" fontAlgn="auto" latinLnBrk="0" hangingPunct="1">
                        <a:lnSpc>
                          <a:spcPct val="100000"/>
                        </a:lnSpc>
                        <a:spcBef>
                          <a:spcPts val="0"/>
                        </a:spcBef>
                        <a:spcAft>
                          <a:spcPts val="0"/>
                        </a:spcAft>
                        <a:buClrTx/>
                        <a:buSzTx/>
                        <a:buFontTx/>
                        <a:buNone/>
                        <a:tabLst/>
                        <a:defRPr/>
                      </a:pPr>
                      <a:endParaRPr lang="fr-CA" sz="1800" i="1" kern="1200" dirty="0">
                        <a:solidFill>
                          <a:schemeClr val="dk1"/>
                        </a:solidFill>
                        <a:effectLst/>
                        <a:latin typeface="+mn-lt"/>
                        <a:ea typeface="+mn-ea"/>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lang="fr-CA" sz="1800" i="1" kern="1200" dirty="0">
                          <a:solidFill>
                            <a:schemeClr val="dk1"/>
                          </a:solidFill>
                          <a:effectLst/>
                          <a:latin typeface="+mn-lt"/>
                          <a:ea typeface="+mn-ea"/>
                          <a:cs typeface="+mn-cs"/>
                        </a:rPr>
                        <a:t>« J’ai souvent l’impression que le résident me ralentit et que la qualité des soins diminue »</a:t>
                      </a:r>
                    </a:p>
                    <a:p>
                      <a:pPr marL="0" marR="0" lvl="0" indent="0" algn="l" defTabSz="457189" rtl="0" eaLnBrk="1" fontAlgn="auto" latinLnBrk="0" hangingPunct="1">
                        <a:lnSpc>
                          <a:spcPct val="100000"/>
                        </a:lnSpc>
                        <a:spcBef>
                          <a:spcPts val="0"/>
                        </a:spcBef>
                        <a:spcAft>
                          <a:spcPts val="0"/>
                        </a:spcAft>
                        <a:buClrTx/>
                        <a:buSzTx/>
                        <a:buFontTx/>
                        <a:buNone/>
                        <a:tabLst/>
                        <a:defRPr/>
                      </a:pPr>
                      <a:endParaRPr lang="fr-CA" sz="1800" i="1" kern="1200" dirty="0">
                        <a:solidFill>
                          <a:schemeClr val="dk1"/>
                        </a:solidFill>
                        <a:effectLst/>
                        <a:latin typeface="+mn-lt"/>
                        <a:ea typeface="+mn-ea"/>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lang="fr-CA" sz="1800" i="1" kern="1200" dirty="0">
                          <a:solidFill>
                            <a:schemeClr val="dk1"/>
                          </a:solidFill>
                          <a:effectLst/>
                          <a:latin typeface="+mn-lt"/>
                          <a:ea typeface="+mn-ea"/>
                          <a:cs typeface="+mn-cs"/>
                        </a:rPr>
                        <a:t>« Lorsqu’il y a beaucoup de patients à voir, je divise les cas entre le résident et moi dans l’objectif qu’on voit le plus de patients possible »</a:t>
                      </a:r>
                    </a:p>
                    <a:p>
                      <a:pPr marL="0" marR="0" lvl="0" indent="0" algn="l" defTabSz="457189" rtl="0" eaLnBrk="1" fontAlgn="auto" latinLnBrk="0" hangingPunct="1">
                        <a:lnSpc>
                          <a:spcPct val="100000"/>
                        </a:lnSpc>
                        <a:spcBef>
                          <a:spcPts val="0"/>
                        </a:spcBef>
                        <a:spcAft>
                          <a:spcPts val="0"/>
                        </a:spcAft>
                        <a:buClrTx/>
                        <a:buSzTx/>
                        <a:buFontTx/>
                        <a:buNone/>
                        <a:tabLst/>
                        <a:defRPr/>
                      </a:pPr>
                      <a:endParaRPr lang="fr-CA" sz="1800" i="1" kern="1200" dirty="0">
                        <a:solidFill>
                          <a:schemeClr val="dk1"/>
                        </a:solidFill>
                        <a:effectLst/>
                        <a:latin typeface="+mn-lt"/>
                        <a:ea typeface="+mn-ea"/>
                        <a:cs typeface="+mn-cs"/>
                      </a:endParaRPr>
                    </a:p>
                    <a:p>
                      <a:endParaRPr lang="fr-FR" i="1" dirty="0"/>
                    </a:p>
                  </a:txBody>
                  <a:tcPr/>
                </a:tc>
                <a:extLst>
                  <a:ext uri="{0D108BD9-81ED-4DB2-BD59-A6C34878D82A}">
                    <a16:rowId xmlns:a16="http://schemas.microsoft.com/office/drawing/2014/main" val="1039751209"/>
                  </a:ext>
                </a:extLst>
              </a:tr>
            </a:tbl>
          </a:graphicData>
        </a:graphic>
      </p:graphicFrame>
    </p:spTree>
    <p:extLst>
      <p:ext uri="{BB962C8B-B14F-4D97-AF65-F5344CB8AC3E}">
        <p14:creationId xmlns:p14="http://schemas.microsoft.com/office/powerpoint/2010/main" val="22162063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a:extLst>
              <a:ext uri="{FF2B5EF4-FFF2-40B4-BE49-F238E27FC236}">
                <a16:creationId xmlns:a16="http://schemas.microsoft.com/office/drawing/2014/main" id="{E0AB4A54-D21D-1648-B463-697A0F871671}"/>
              </a:ext>
            </a:extLst>
          </p:cNvPr>
          <p:cNvGrpSpPr/>
          <p:nvPr/>
        </p:nvGrpSpPr>
        <p:grpSpPr>
          <a:xfrm>
            <a:off x="1316374" y="373097"/>
            <a:ext cx="6511253" cy="4397306"/>
            <a:chOff x="323528" y="188640"/>
            <a:chExt cx="8681670" cy="5863074"/>
          </a:xfrm>
        </p:grpSpPr>
        <p:sp>
          <p:nvSpPr>
            <p:cNvPr id="4" name="Flèche vers la droite 3">
              <a:extLst>
                <a:ext uri="{FF2B5EF4-FFF2-40B4-BE49-F238E27FC236}">
                  <a16:creationId xmlns:a16="http://schemas.microsoft.com/office/drawing/2014/main" id="{643CBCC8-DC07-AD45-95B8-0D8DD6EE3B20}"/>
                </a:ext>
              </a:extLst>
            </p:cNvPr>
            <p:cNvSpPr/>
            <p:nvPr/>
          </p:nvSpPr>
          <p:spPr>
            <a:xfrm rot="16200000">
              <a:off x="-2032568" y="2544736"/>
              <a:ext cx="5400600" cy="6884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just">
                <a:lnSpc>
                  <a:spcPct val="115000"/>
                </a:lnSpc>
                <a:spcAft>
                  <a:spcPts val="750"/>
                </a:spcAft>
              </a:pPr>
              <a:r>
                <a:rPr lang="en-US" sz="900" b="1" dirty="0">
                  <a:solidFill>
                    <a:schemeClr val="tx1"/>
                  </a:solidFill>
                  <a:ea typeface="Rockwell" panose="02060603020205020403" pitchFamily="18" charset="77"/>
                  <a:cs typeface="Times New Roman" panose="02020603050405020304" pitchFamily="18" charset="0"/>
                </a:rPr>
                <a:t>0=clinical teaching focus                                  10=patient care focus</a:t>
              </a:r>
              <a:endParaRPr lang="fr-CA" sz="900" dirty="0">
                <a:solidFill>
                  <a:schemeClr val="tx1"/>
                </a:solidFill>
                <a:ea typeface="Rockwell" panose="02060603020205020403" pitchFamily="18" charset="77"/>
                <a:cs typeface="Times New Roman" panose="02020603050405020304" pitchFamily="18" charset="0"/>
              </a:endParaRPr>
            </a:p>
          </p:txBody>
        </p:sp>
        <p:pic>
          <p:nvPicPr>
            <p:cNvPr id="5" name="Image 4">
              <a:extLst>
                <a:ext uri="{FF2B5EF4-FFF2-40B4-BE49-F238E27FC236}">
                  <a16:creationId xmlns:a16="http://schemas.microsoft.com/office/drawing/2014/main" id="{D53C2C2D-CFCB-F24E-90BE-B411048AEC4D}"/>
                </a:ext>
              </a:extLst>
            </p:cNvPr>
            <p:cNvPicPr>
              <a:picLocks noChangeAspect="1"/>
            </p:cNvPicPr>
            <p:nvPr/>
          </p:nvPicPr>
          <p:blipFill>
            <a:blip r:embed="rId3"/>
            <a:stretch>
              <a:fillRect/>
            </a:stretch>
          </p:blipFill>
          <p:spPr>
            <a:xfrm>
              <a:off x="981725" y="1016307"/>
              <a:ext cx="8023473" cy="4459343"/>
            </a:xfrm>
            <a:prstGeom prst="rect">
              <a:avLst/>
            </a:prstGeom>
          </p:spPr>
        </p:pic>
        <p:sp>
          <p:nvSpPr>
            <p:cNvPr id="6" name="Flèche vers la droite 5">
              <a:extLst>
                <a:ext uri="{FF2B5EF4-FFF2-40B4-BE49-F238E27FC236}">
                  <a16:creationId xmlns:a16="http://schemas.microsoft.com/office/drawing/2014/main" id="{6E97B3F1-2701-B24D-ACA4-CF8BC72696B9}"/>
                </a:ext>
              </a:extLst>
            </p:cNvPr>
            <p:cNvSpPr/>
            <p:nvPr/>
          </p:nvSpPr>
          <p:spPr>
            <a:xfrm>
              <a:off x="779525" y="5475650"/>
              <a:ext cx="8040948"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just">
                <a:lnSpc>
                  <a:spcPct val="115000"/>
                </a:lnSpc>
                <a:spcAft>
                  <a:spcPts val="750"/>
                </a:spcAft>
              </a:pPr>
              <a:r>
                <a:rPr lang="fr-CA" sz="900" b="1" dirty="0">
                  <a:solidFill>
                    <a:schemeClr val="tx1"/>
                  </a:solidFill>
                  <a:ea typeface="Rockwell" panose="02060603020205020403" pitchFamily="18" charset="77"/>
                  <a:cs typeface="Times New Roman" panose="02020603050405020304" pitchFamily="18" charset="0"/>
                </a:rPr>
                <a:t>0=Hands On                                                                                                                                      10=Hands off</a:t>
              </a:r>
              <a:endParaRPr lang="fr-CA" sz="900" dirty="0">
                <a:solidFill>
                  <a:schemeClr val="tx1"/>
                </a:solidFill>
                <a:ea typeface="Rockwell" panose="02060603020205020403" pitchFamily="18" charset="77"/>
                <a:cs typeface="Times New Roman" panose="02020603050405020304" pitchFamily="18" charset="0"/>
              </a:endParaRPr>
            </a:p>
          </p:txBody>
        </p:sp>
      </p:grpSp>
      <p:pic>
        <p:nvPicPr>
          <p:cNvPr id="8" name="Image 7">
            <a:extLst>
              <a:ext uri="{FF2B5EF4-FFF2-40B4-BE49-F238E27FC236}">
                <a16:creationId xmlns:a16="http://schemas.microsoft.com/office/drawing/2014/main" id="{D100303B-7B79-7945-A47B-2FFB7198654A}"/>
              </a:ext>
            </a:extLst>
          </p:cNvPr>
          <p:cNvPicPr>
            <a:picLocks noChangeAspect="1"/>
          </p:cNvPicPr>
          <p:nvPr/>
        </p:nvPicPr>
        <p:blipFill>
          <a:blip r:embed="rId4"/>
          <a:stretch>
            <a:fillRect/>
          </a:stretch>
        </p:blipFill>
        <p:spPr>
          <a:xfrm>
            <a:off x="7827626" y="4721862"/>
            <a:ext cx="1216509" cy="325470"/>
          </a:xfrm>
          <a:prstGeom prst="rect">
            <a:avLst/>
          </a:prstGeom>
        </p:spPr>
      </p:pic>
      <p:sp>
        <p:nvSpPr>
          <p:cNvPr id="9" name="Rectangle 8">
            <a:extLst>
              <a:ext uri="{FF2B5EF4-FFF2-40B4-BE49-F238E27FC236}">
                <a16:creationId xmlns:a16="http://schemas.microsoft.com/office/drawing/2014/main" id="{522E67B1-EE97-9E49-9B82-816C1DB11ECB}"/>
              </a:ext>
            </a:extLst>
          </p:cNvPr>
          <p:cNvSpPr/>
          <p:nvPr/>
        </p:nvSpPr>
        <p:spPr bwMode="auto">
          <a:xfrm>
            <a:off x="611560" y="4721862"/>
            <a:ext cx="1584176" cy="32547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305012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53C2C2D-CFCB-F24E-90BE-B411048AEC4D}"/>
              </a:ext>
            </a:extLst>
          </p:cNvPr>
          <p:cNvPicPr>
            <a:picLocks noChangeAspect="1"/>
          </p:cNvPicPr>
          <p:nvPr/>
        </p:nvPicPr>
        <p:blipFill>
          <a:blip r:embed="rId3"/>
          <a:stretch>
            <a:fillRect/>
          </a:stretch>
        </p:blipFill>
        <p:spPr>
          <a:xfrm>
            <a:off x="1339454" y="775097"/>
            <a:ext cx="6470660" cy="3596400"/>
          </a:xfrm>
          <a:prstGeom prst="rect">
            <a:avLst/>
          </a:prstGeom>
        </p:spPr>
      </p:pic>
      <p:sp>
        <p:nvSpPr>
          <p:cNvPr id="9" name="Rectangle 8">
            <a:extLst>
              <a:ext uri="{FF2B5EF4-FFF2-40B4-BE49-F238E27FC236}">
                <a16:creationId xmlns:a16="http://schemas.microsoft.com/office/drawing/2014/main" id="{0CE7575D-3A4C-1549-9DBF-D696F1EBE67B}"/>
              </a:ext>
            </a:extLst>
          </p:cNvPr>
          <p:cNvSpPr/>
          <p:nvPr/>
        </p:nvSpPr>
        <p:spPr>
          <a:xfrm>
            <a:off x="6300192" y="4524920"/>
            <a:ext cx="1223412" cy="276999"/>
          </a:xfrm>
          <a:prstGeom prst="rect">
            <a:avLst/>
          </a:prstGeom>
        </p:spPr>
        <p:txBody>
          <a:bodyPr wrap="none">
            <a:spAutoFit/>
          </a:bodyPr>
          <a:lstStyle/>
          <a:p>
            <a:pPr eaLnBrk="1" fontAlgn="auto" hangingPunct="1">
              <a:spcBef>
                <a:spcPts val="0"/>
              </a:spcBef>
              <a:spcAft>
                <a:spcPts val="0"/>
              </a:spcAft>
              <a:defRPr/>
            </a:pPr>
            <a:r>
              <a:rPr lang="fr-CA" sz="1200" dirty="0" err="1"/>
              <a:t>Gingerich</a:t>
            </a:r>
            <a:r>
              <a:rPr lang="fr-CA" sz="1200" dirty="0"/>
              <a:t> 2018</a:t>
            </a:r>
          </a:p>
        </p:txBody>
      </p:sp>
      <p:sp>
        <p:nvSpPr>
          <p:cNvPr id="8" name="ZoneTexte 7">
            <a:extLst>
              <a:ext uri="{FF2B5EF4-FFF2-40B4-BE49-F238E27FC236}">
                <a16:creationId xmlns:a16="http://schemas.microsoft.com/office/drawing/2014/main" id="{7D082220-C6C6-5149-AB10-1C742D061373}"/>
              </a:ext>
            </a:extLst>
          </p:cNvPr>
          <p:cNvSpPr txBox="1"/>
          <p:nvPr/>
        </p:nvSpPr>
        <p:spPr>
          <a:xfrm>
            <a:off x="1933029" y="2084388"/>
            <a:ext cx="5447284" cy="1708160"/>
          </a:xfrm>
          <a:prstGeom prst="rect">
            <a:avLst/>
          </a:prstGeom>
          <a:solidFill>
            <a:schemeClr val="accent6">
              <a:lumMod val="20000"/>
              <a:lumOff val="80000"/>
            </a:schemeClr>
          </a:solidFill>
        </p:spPr>
        <p:txBody>
          <a:bodyPr wrap="square" rtlCol="0">
            <a:spAutoFit/>
          </a:bodyPr>
          <a:lstStyle/>
          <a:p>
            <a:r>
              <a:rPr lang="fr-FR" sz="1500" b="1" dirty="0"/>
              <a:t>Caractéristiques principales:</a:t>
            </a:r>
          </a:p>
          <a:p>
            <a:pPr marL="257175" indent="-257175">
              <a:buFont typeface="Arial" panose="020B0604020202020204" pitchFamily="34" charset="0"/>
              <a:buChar char="•"/>
            </a:pPr>
            <a:r>
              <a:rPr lang="fr-FR" sz="1500" dirty="0"/>
              <a:t>Le superviseur se décrit comme étant le responsable de l’urgence/</a:t>
            </a:r>
            <a:r>
              <a:rPr lang="fr-FR" sz="1500" dirty="0" err="1"/>
              <a:t>hospit</a:t>
            </a:r>
            <a:endParaRPr lang="fr-FR" sz="1500" dirty="0"/>
          </a:p>
          <a:p>
            <a:pPr marL="257175" indent="-257175">
              <a:buFont typeface="Arial" panose="020B0604020202020204" pitchFamily="34" charset="0"/>
              <a:buChar char="•"/>
            </a:pPr>
            <a:r>
              <a:rPr lang="fr-FR" sz="1500" dirty="0"/>
              <a:t>Superviseur centré sur la qualité des soins au patient</a:t>
            </a:r>
          </a:p>
          <a:p>
            <a:pPr marL="257175" indent="-257175">
              <a:buFont typeface="Arial" panose="020B0604020202020204" pitchFamily="34" charset="0"/>
              <a:buChar char="•"/>
            </a:pPr>
            <a:r>
              <a:rPr lang="fr-FR" sz="1500" dirty="0"/>
              <a:t>Superviseur très impliqué dans la supervision</a:t>
            </a:r>
          </a:p>
          <a:p>
            <a:pPr marL="257175" indent="-257175">
              <a:buFont typeface="Arial" panose="020B0604020202020204" pitchFamily="34" charset="0"/>
              <a:buChar char="•"/>
            </a:pPr>
            <a:r>
              <a:rPr lang="fr-FR" sz="1500" dirty="0"/>
              <a:t>Peu de délégation</a:t>
            </a:r>
          </a:p>
          <a:p>
            <a:pPr marL="257175" indent="-257175">
              <a:buFont typeface="Arial" panose="020B0604020202020204" pitchFamily="34" charset="0"/>
              <a:buChar char="•"/>
            </a:pPr>
            <a:r>
              <a:rPr lang="fr-FR" sz="1500" dirty="0"/>
              <a:t>Peu d’enseignement direct</a:t>
            </a:r>
          </a:p>
        </p:txBody>
      </p:sp>
      <p:sp>
        <p:nvSpPr>
          <p:cNvPr id="7" name="Rectangle 6">
            <a:extLst>
              <a:ext uri="{FF2B5EF4-FFF2-40B4-BE49-F238E27FC236}">
                <a16:creationId xmlns:a16="http://schemas.microsoft.com/office/drawing/2014/main" id="{503FF155-2E8C-CC4F-BA0F-24F17194F22D}"/>
              </a:ext>
            </a:extLst>
          </p:cNvPr>
          <p:cNvSpPr/>
          <p:nvPr/>
        </p:nvSpPr>
        <p:spPr bwMode="auto">
          <a:xfrm>
            <a:off x="4831056" y="1490322"/>
            <a:ext cx="2549256" cy="594066"/>
          </a:xfrm>
          <a:prstGeom prst="rect">
            <a:avLst/>
          </a:prstGeom>
          <a:solidFill>
            <a:srgbClr val="FFFFFF"/>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a:endParaRPr lang="fr-FR" sz="1800">
              <a:solidFill>
                <a:srgbClr val="000000"/>
              </a:solidFill>
              <a:ea typeface="ＭＳ Ｐゴシック" charset="0"/>
              <a:cs typeface="ＭＳ Ｐゴシック" charset="0"/>
            </a:endParaRPr>
          </a:p>
        </p:txBody>
      </p:sp>
      <p:sp>
        <p:nvSpPr>
          <p:cNvPr id="6" name="Rectangle 5">
            <a:extLst>
              <a:ext uri="{FF2B5EF4-FFF2-40B4-BE49-F238E27FC236}">
                <a16:creationId xmlns:a16="http://schemas.microsoft.com/office/drawing/2014/main" id="{7A98D73E-F0E8-B642-8B90-3DAD818EEF1C}"/>
              </a:ext>
            </a:extLst>
          </p:cNvPr>
          <p:cNvSpPr/>
          <p:nvPr/>
        </p:nvSpPr>
        <p:spPr bwMode="auto">
          <a:xfrm>
            <a:off x="611560" y="4721862"/>
            <a:ext cx="1584176" cy="32547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rgbClr val="000000"/>
              </a:solidFill>
              <a:effectLst/>
              <a:latin typeface="Arial" charset="0"/>
              <a:ea typeface="ＭＳ Ｐゴシック" charset="0"/>
              <a:cs typeface="ＭＳ Ｐゴシック" charset="0"/>
            </a:endParaRPr>
          </a:p>
        </p:txBody>
      </p:sp>
      <p:pic>
        <p:nvPicPr>
          <p:cNvPr id="10" name="Image 9">
            <a:extLst>
              <a:ext uri="{FF2B5EF4-FFF2-40B4-BE49-F238E27FC236}">
                <a16:creationId xmlns:a16="http://schemas.microsoft.com/office/drawing/2014/main" id="{3A625003-E022-A940-8202-12554A9C3D53}"/>
              </a:ext>
            </a:extLst>
          </p:cNvPr>
          <p:cNvPicPr>
            <a:picLocks noChangeAspect="1"/>
          </p:cNvPicPr>
          <p:nvPr/>
        </p:nvPicPr>
        <p:blipFill>
          <a:blip r:embed="rId4"/>
          <a:stretch>
            <a:fillRect/>
          </a:stretch>
        </p:blipFill>
        <p:spPr>
          <a:xfrm>
            <a:off x="7827626" y="4721862"/>
            <a:ext cx="1216509" cy="325470"/>
          </a:xfrm>
          <a:prstGeom prst="rect">
            <a:avLst/>
          </a:prstGeom>
        </p:spPr>
      </p:pic>
      <p:pic>
        <p:nvPicPr>
          <p:cNvPr id="11" name="Graphique 10" descr="Star avec un remplissage uni">
            <a:extLst>
              <a:ext uri="{FF2B5EF4-FFF2-40B4-BE49-F238E27FC236}">
                <a16:creationId xmlns:a16="http://schemas.microsoft.com/office/drawing/2014/main" id="{BAF3C9D7-62AC-4D41-A824-A09B4AA0FDD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63687" y="1673773"/>
            <a:ext cx="410615" cy="410615"/>
          </a:xfrm>
          <a:prstGeom prst="rect">
            <a:avLst/>
          </a:prstGeom>
        </p:spPr>
      </p:pic>
    </p:spTree>
    <p:extLst>
      <p:ext uri="{BB962C8B-B14F-4D97-AF65-F5344CB8AC3E}">
        <p14:creationId xmlns:p14="http://schemas.microsoft.com/office/powerpoint/2010/main" val="40891495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53C2C2D-CFCB-F24E-90BE-B411048AEC4D}"/>
              </a:ext>
            </a:extLst>
          </p:cNvPr>
          <p:cNvPicPr>
            <a:picLocks noChangeAspect="1"/>
          </p:cNvPicPr>
          <p:nvPr/>
        </p:nvPicPr>
        <p:blipFill>
          <a:blip r:embed="rId3"/>
          <a:stretch>
            <a:fillRect/>
          </a:stretch>
        </p:blipFill>
        <p:spPr>
          <a:xfrm>
            <a:off x="1339454" y="775097"/>
            <a:ext cx="6470660" cy="3596400"/>
          </a:xfrm>
          <a:prstGeom prst="rect">
            <a:avLst/>
          </a:prstGeom>
        </p:spPr>
      </p:pic>
      <p:sp>
        <p:nvSpPr>
          <p:cNvPr id="9" name="Rectangle 8">
            <a:extLst>
              <a:ext uri="{FF2B5EF4-FFF2-40B4-BE49-F238E27FC236}">
                <a16:creationId xmlns:a16="http://schemas.microsoft.com/office/drawing/2014/main" id="{0CE7575D-3A4C-1549-9DBF-D696F1EBE67B}"/>
              </a:ext>
            </a:extLst>
          </p:cNvPr>
          <p:cNvSpPr/>
          <p:nvPr/>
        </p:nvSpPr>
        <p:spPr>
          <a:xfrm>
            <a:off x="6300192" y="4524920"/>
            <a:ext cx="1223412" cy="276999"/>
          </a:xfrm>
          <a:prstGeom prst="rect">
            <a:avLst/>
          </a:prstGeom>
        </p:spPr>
        <p:txBody>
          <a:bodyPr wrap="none">
            <a:spAutoFit/>
          </a:bodyPr>
          <a:lstStyle/>
          <a:p>
            <a:pPr eaLnBrk="1" fontAlgn="auto" hangingPunct="1">
              <a:spcBef>
                <a:spcPts val="0"/>
              </a:spcBef>
              <a:spcAft>
                <a:spcPts val="0"/>
              </a:spcAft>
              <a:defRPr/>
            </a:pPr>
            <a:r>
              <a:rPr lang="fr-CA" sz="1200" dirty="0" err="1"/>
              <a:t>Gingerich</a:t>
            </a:r>
            <a:r>
              <a:rPr lang="fr-CA" sz="1200" dirty="0"/>
              <a:t> 2018</a:t>
            </a:r>
          </a:p>
        </p:txBody>
      </p:sp>
      <p:sp>
        <p:nvSpPr>
          <p:cNvPr id="8" name="ZoneTexte 7">
            <a:extLst>
              <a:ext uri="{FF2B5EF4-FFF2-40B4-BE49-F238E27FC236}">
                <a16:creationId xmlns:a16="http://schemas.microsoft.com/office/drawing/2014/main" id="{7D082220-C6C6-5149-AB10-1C742D061373}"/>
              </a:ext>
            </a:extLst>
          </p:cNvPr>
          <p:cNvSpPr txBox="1"/>
          <p:nvPr/>
        </p:nvSpPr>
        <p:spPr>
          <a:xfrm>
            <a:off x="1916259" y="1167594"/>
            <a:ext cx="5447284" cy="1708160"/>
          </a:xfrm>
          <a:prstGeom prst="rect">
            <a:avLst/>
          </a:prstGeom>
          <a:solidFill>
            <a:schemeClr val="accent6">
              <a:lumMod val="20000"/>
              <a:lumOff val="80000"/>
            </a:schemeClr>
          </a:solidFill>
        </p:spPr>
        <p:txBody>
          <a:bodyPr wrap="square" rtlCol="0">
            <a:spAutoFit/>
          </a:bodyPr>
          <a:lstStyle/>
          <a:p>
            <a:r>
              <a:rPr lang="fr-FR" sz="1500" b="1" dirty="0"/>
              <a:t>Caractéristiques principales:</a:t>
            </a:r>
          </a:p>
          <a:p>
            <a:pPr marL="257175" indent="-257175">
              <a:buFont typeface="Arial" panose="020B0604020202020204" pitchFamily="34" charset="0"/>
              <a:buChar char="•"/>
            </a:pPr>
            <a:r>
              <a:rPr lang="fr-FR" sz="1500" dirty="0"/>
              <a:t>Le superviseur se décrit comme étant le responsable de l’urgence/</a:t>
            </a:r>
            <a:r>
              <a:rPr lang="fr-FR" sz="1500" dirty="0" err="1"/>
              <a:t>hospit</a:t>
            </a:r>
            <a:endParaRPr lang="fr-FR" sz="1500" dirty="0"/>
          </a:p>
          <a:p>
            <a:pPr marL="257175" indent="-257175">
              <a:buFont typeface="Arial" panose="020B0604020202020204" pitchFamily="34" charset="0"/>
              <a:buChar char="•"/>
            </a:pPr>
            <a:r>
              <a:rPr lang="fr-FR" sz="1500" dirty="0"/>
              <a:t>Superviseur très impliqué dans la supervision</a:t>
            </a:r>
          </a:p>
          <a:p>
            <a:pPr marL="257175" indent="-257175">
              <a:buFont typeface="Arial" panose="020B0604020202020204" pitchFamily="34" charset="0"/>
              <a:buChar char="•"/>
            </a:pPr>
            <a:r>
              <a:rPr lang="fr-FR" sz="1500" dirty="0"/>
              <a:t>Beaucoup d’enseignement direct (capsule, supervision directe, adapter à l’étudiant)</a:t>
            </a:r>
          </a:p>
          <a:p>
            <a:pPr marL="257175" indent="-257175">
              <a:buFont typeface="Arial" panose="020B0604020202020204" pitchFamily="34" charset="0"/>
              <a:buChar char="•"/>
            </a:pPr>
            <a:r>
              <a:rPr lang="fr-FR" sz="1500" dirty="0"/>
              <a:t>Peu de délégation</a:t>
            </a:r>
          </a:p>
        </p:txBody>
      </p:sp>
      <p:sp>
        <p:nvSpPr>
          <p:cNvPr id="7" name="Rectangle 6">
            <a:extLst>
              <a:ext uri="{FF2B5EF4-FFF2-40B4-BE49-F238E27FC236}">
                <a16:creationId xmlns:a16="http://schemas.microsoft.com/office/drawing/2014/main" id="{503FF155-2E8C-CC4F-BA0F-24F17194F22D}"/>
              </a:ext>
            </a:extLst>
          </p:cNvPr>
          <p:cNvSpPr/>
          <p:nvPr/>
        </p:nvSpPr>
        <p:spPr bwMode="auto">
          <a:xfrm>
            <a:off x="4806680" y="2898837"/>
            <a:ext cx="2549256" cy="594066"/>
          </a:xfrm>
          <a:prstGeom prst="rect">
            <a:avLst/>
          </a:prstGeom>
          <a:solidFill>
            <a:srgbClr val="FFFFFF"/>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a:endParaRPr lang="fr-FR" sz="1800">
              <a:solidFill>
                <a:srgbClr val="000000"/>
              </a:solidFill>
              <a:ea typeface="ＭＳ Ｐゴシック" charset="0"/>
              <a:cs typeface="ＭＳ Ｐゴシック" charset="0"/>
            </a:endParaRPr>
          </a:p>
        </p:txBody>
      </p:sp>
      <p:sp>
        <p:nvSpPr>
          <p:cNvPr id="6" name="Rectangle 5">
            <a:extLst>
              <a:ext uri="{FF2B5EF4-FFF2-40B4-BE49-F238E27FC236}">
                <a16:creationId xmlns:a16="http://schemas.microsoft.com/office/drawing/2014/main" id="{5CC3DF56-F6D6-AA4D-8CF1-8C4A867ED8B1}"/>
              </a:ext>
            </a:extLst>
          </p:cNvPr>
          <p:cNvSpPr/>
          <p:nvPr/>
        </p:nvSpPr>
        <p:spPr bwMode="auto">
          <a:xfrm>
            <a:off x="611560" y="4721862"/>
            <a:ext cx="1584176" cy="32547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rgbClr val="000000"/>
              </a:solidFill>
              <a:effectLst/>
              <a:latin typeface="Arial" charset="0"/>
              <a:ea typeface="ＭＳ Ｐゴシック" charset="0"/>
              <a:cs typeface="ＭＳ Ｐゴシック" charset="0"/>
            </a:endParaRPr>
          </a:p>
        </p:txBody>
      </p:sp>
      <p:pic>
        <p:nvPicPr>
          <p:cNvPr id="10" name="Image 9">
            <a:extLst>
              <a:ext uri="{FF2B5EF4-FFF2-40B4-BE49-F238E27FC236}">
                <a16:creationId xmlns:a16="http://schemas.microsoft.com/office/drawing/2014/main" id="{668091B0-D435-F844-AF39-F88C2FC860C5}"/>
              </a:ext>
            </a:extLst>
          </p:cNvPr>
          <p:cNvPicPr>
            <a:picLocks noChangeAspect="1"/>
          </p:cNvPicPr>
          <p:nvPr/>
        </p:nvPicPr>
        <p:blipFill>
          <a:blip r:embed="rId4"/>
          <a:stretch>
            <a:fillRect/>
          </a:stretch>
        </p:blipFill>
        <p:spPr>
          <a:xfrm>
            <a:off x="7827626" y="4721862"/>
            <a:ext cx="1216509" cy="325470"/>
          </a:xfrm>
          <a:prstGeom prst="rect">
            <a:avLst/>
          </a:prstGeom>
        </p:spPr>
      </p:pic>
      <p:pic>
        <p:nvPicPr>
          <p:cNvPr id="12" name="Graphique 11" descr="Star avec un remplissage uni">
            <a:extLst>
              <a:ext uri="{FF2B5EF4-FFF2-40B4-BE49-F238E27FC236}">
                <a16:creationId xmlns:a16="http://schemas.microsoft.com/office/drawing/2014/main" id="{6CFD4FE9-0512-FB43-88A2-4394BC0ADEA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10951" y="2905225"/>
            <a:ext cx="410615" cy="410615"/>
          </a:xfrm>
          <a:prstGeom prst="rect">
            <a:avLst/>
          </a:prstGeom>
        </p:spPr>
      </p:pic>
    </p:spTree>
    <p:extLst>
      <p:ext uri="{BB962C8B-B14F-4D97-AF65-F5344CB8AC3E}">
        <p14:creationId xmlns:p14="http://schemas.microsoft.com/office/powerpoint/2010/main" val="35573203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53C2C2D-CFCB-F24E-90BE-B411048AEC4D}"/>
              </a:ext>
            </a:extLst>
          </p:cNvPr>
          <p:cNvPicPr>
            <a:picLocks noChangeAspect="1"/>
          </p:cNvPicPr>
          <p:nvPr/>
        </p:nvPicPr>
        <p:blipFill>
          <a:blip r:embed="rId3"/>
          <a:stretch>
            <a:fillRect/>
          </a:stretch>
        </p:blipFill>
        <p:spPr>
          <a:xfrm>
            <a:off x="1339454" y="775097"/>
            <a:ext cx="6470660" cy="3596400"/>
          </a:xfrm>
          <a:prstGeom prst="rect">
            <a:avLst/>
          </a:prstGeom>
        </p:spPr>
      </p:pic>
      <p:sp>
        <p:nvSpPr>
          <p:cNvPr id="9" name="Rectangle 8">
            <a:extLst>
              <a:ext uri="{FF2B5EF4-FFF2-40B4-BE49-F238E27FC236}">
                <a16:creationId xmlns:a16="http://schemas.microsoft.com/office/drawing/2014/main" id="{0CE7575D-3A4C-1549-9DBF-D696F1EBE67B}"/>
              </a:ext>
            </a:extLst>
          </p:cNvPr>
          <p:cNvSpPr/>
          <p:nvPr/>
        </p:nvSpPr>
        <p:spPr>
          <a:xfrm>
            <a:off x="6300192" y="4524920"/>
            <a:ext cx="1223412" cy="276999"/>
          </a:xfrm>
          <a:prstGeom prst="rect">
            <a:avLst/>
          </a:prstGeom>
        </p:spPr>
        <p:txBody>
          <a:bodyPr wrap="none">
            <a:spAutoFit/>
          </a:bodyPr>
          <a:lstStyle/>
          <a:p>
            <a:pPr eaLnBrk="1" fontAlgn="auto" hangingPunct="1">
              <a:spcBef>
                <a:spcPts val="0"/>
              </a:spcBef>
              <a:spcAft>
                <a:spcPts val="0"/>
              </a:spcAft>
              <a:defRPr/>
            </a:pPr>
            <a:r>
              <a:rPr lang="fr-CA" sz="1200" dirty="0" err="1"/>
              <a:t>Gingerich</a:t>
            </a:r>
            <a:r>
              <a:rPr lang="fr-CA" sz="1200" dirty="0"/>
              <a:t> 2018</a:t>
            </a:r>
          </a:p>
        </p:txBody>
      </p:sp>
      <p:sp>
        <p:nvSpPr>
          <p:cNvPr id="8" name="ZoneTexte 7">
            <a:extLst>
              <a:ext uri="{FF2B5EF4-FFF2-40B4-BE49-F238E27FC236}">
                <a16:creationId xmlns:a16="http://schemas.microsoft.com/office/drawing/2014/main" id="{7D082220-C6C6-5149-AB10-1C742D061373}"/>
              </a:ext>
            </a:extLst>
          </p:cNvPr>
          <p:cNvSpPr txBox="1"/>
          <p:nvPr/>
        </p:nvSpPr>
        <p:spPr>
          <a:xfrm>
            <a:off x="1938825" y="2137321"/>
            <a:ext cx="5447284" cy="1708160"/>
          </a:xfrm>
          <a:prstGeom prst="rect">
            <a:avLst/>
          </a:prstGeom>
          <a:solidFill>
            <a:schemeClr val="accent6">
              <a:lumMod val="20000"/>
              <a:lumOff val="80000"/>
            </a:schemeClr>
          </a:solidFill>
        </p:spPr>
        <p:txBody>
          <a:bodyPr wrap="square" rtlCol="0">
            <a:spAutoFit/>
          </a:bodyPr>
          <a:lstStyle/>
          <a:p>
            <a:r>
              <a:rPr lang="fr-FR" sz="1500" b="1" dirty="0"/>
              <a:t>Caractéristiques principales:</a:t>
            </a:r>
          </a:p>
          <a:p>
            <a:pPr marL="257175" indent="-257175">
              <a:buFont typeface="Arial" panose="020B0604020202020204" pitchFamily="34" charset="0"/>
              <a:buChar char="•"/>
            </a:pPr>
            <a:r>
              <a:rPr lang="fr-FR" sz="1500" dirty="0"/>
              <a:t>Le superviseur divise la responsabilité du département avec son résident</a:t>
            </a:r>
          </a:p>
          <a:p>
            <a:pPr marL="257175" indent="-257175">
              <a:buFont typeface="Arial" panose="020B0604020202020204" pitchFamily="34" charset="0"/>
              <a:buChar char="•"/>
            </a:pPr>
            <a:r>
              <a:rPr lang="fr-FR" sz="1500" dirty="0"/>
              <a:t>Résident travaille sans observation pour ses patients </a:t>
            </a:r>
          </a:p>
          <a:p>
            <a:pPr marL="257175" indent="-257175">
              <a:buFont typeface="Arial" panose="020B0604020202020204" pitchFamily="34" charset="0"/>
              <a:buChar char="•"/>
            </a:pPr>
            <a:r>
              <a:rPr lang="fr-FR" sz="1500" dirty="0"/>
              <a:t>Augmente l’efficacité du département</a:t>
            </a:r>
          </a:p>
          <a:p>
            <a:pPr marL="257175" indent="-257175">
              <a:buFont typeface="Arial" panose="020B0604020202020204" pitchFamily="34" charset="0"/>
              <a:buChar char="•"/>
            </a:pPr>
            <a:r>
              <a:rPr lang="fr-FR" sz="1500" dirty="0"/>
              <a:t>Haut niveau de délégation</a:t>
            </a:r>
          </a:p>
          <a:p>
            <a:pPr marL="257175" indent="-257175">
              <a:buFont typeface="Arial" panose="020B0604020202020204" pitchFamily="34" charset="0"/>
              <a:buChar char="•"/>
            </a:pPr>
            <a:r>
              <a:rPr lang="fr-FR" sz="1500" dirty="0"/>
              <a:t>Peu d’enseignement direct</a:t>
            </a:r>
          </a:p>
        </p:txBody>
      </p:sp>
      <p:sp>
        <p:nvSpPr>
          <p:cNvPr id="7" name="Rectangle 6">
            <a:extLst>
              <a:ext uri="{FF2B5EF4-FFF2-40B4-BE49-F238E27FC236}">
                <a16:creationId xmlns:a16="http://schemas.microsoft.com/office/drawing/2014/main" id="{503FF155-2E8C-CC4F-BA0F-24F17194F22D}"/>
              </a:ext>
            </a:extLst>
          </p:cNvPr>
          <p:cNvSpPr/>
          <p:nvPr/>
        </p:nvSpPr>
        <p:spPr bwMode="auto">
          <a:xfrm>
            <a:off x="1938824" y="1543255"/>
            <a:ext cx="2549256" cy="594066"/>
          </a:xfrm>
          <a:prstGeom prst="rect">
            <a:avLst/>
          </a:prstGeom>
          <a:solidFill>
            <a:srgbClr val="FFFFFF"/>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a:endParaRPr lang="fr-FR" sz="1800">
              <a:solidFill>
                <a:srgbClr val="000000"/>
              </a:solidFill>
              <a:ea typeface="ＭＳ Ｐゴシック" charset="0"/>
              <a:cs typeface="ＭＳ Ｐゴシック" charset="0"/>
            </a:endParaRPr>
          </a:p>
        </p:txBody>
      </p:sp>
      <p:sp>
        <p:nvSpPr>
          <p:cNvPr id="6" name="Rectangle 5">
            <a:extLst>
              <a:ext uri="{FF2B5EF4-FFF2-40B4-BE49-F238E27FC236}">
                <a16:creationId xmlns:a16="http://schemas.microsoft.com/office/drawing/2014/main" id="{D1913E97-F81E-8044-8E84-45664184F54B}"/>
              </a:ext>
            </a:extLst>
          </p:cNvPr>
          <p:cNvSpPr/>
          <p:nvPr/>
        </p:nvSpPr>
        <p:spPr bwMode="auto">
          <a:xfrm>
            <a:off x="611560" y="4721862"/>
            <a:ext cx="1584176" cy="32547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rgbClr val="000000"/>
              </a:solidFill>
              <a:effectLst/>
              <a:latin typeface="Arial" charset="0"/>
              <a:ea typeface="ＭＳ Ｐゴシック" charset="0"/>
              <a:cs typeface="ＭＳ Ｐゴシック" charset="0"/>
            </a:endParaRPr>
          </a:p>
        </p:txBody>
      </p:sp>
      <p:pic>
        <p:nvPicPr>
          <p:cNvPr id="10" name="Image 9">
            <a:extLst>
              <a:ext uri="{FF2B5EF4-FFF2-40B4-BE49-F238E27FC236}">
                <a16:creationId xmlns:a16="http://schemas.microsoft.com/office/drawing/2014/main" id="{A5F9393F-AAB6-C045-8EC3-3A10CAD5ADAE}"/>
              </a:ext>
            </a:extLst>
          </p:cNvPr>
          <p:cNvPicPr>
            <a:picLocks noChangeAspect="1"/>
          </p:cNvPicPr>
          <p:nvPr/>
        </p:nvPicPr>
        <p:blipFill>
          <a:blip r:embed="rId4"/>
          <a:stretch>
            <a:fillRect/>
          </a:stretch>
        </p:blipFill>
        <p:spPr>
          <a:xfrm>
            <a:off x="7827626" y="4721862"/>
            <a:ext cx="1216509" cy="325470"/>
          </a:xfrm>
          <a:prstGeom prst="rect">
            <a:avLst/>
          </a:prstGeom>
        </p:spPr>
      </p:pic>
      <p:pic>
        <p:nvPicPr>
          <p:cNvPr id="11" name="Graphique 10" descr="Star avec un remplissage uni">
            <a:extLst>
              <a:ext uri="{FF2B5EF4-FFF2-40B4-BE49-F238E27FC236}">
                <a16:creationId xmlns:a16="http://schemas.microsoft.com/office/drawing/2014/main" id="{1090A50B-E00F-8044-AF2F-B0BE0B327D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64019" y="1649994"/>
            <a:ext cx="410615" cy="410615"/>
          </a:xfrm>
          <a:prstGeom prst="rect">
            <a:avLst/>
          </a:prstGeom>
        </p:spPr>
      </p:pic>
    </p:spTree>
    <p:extLst>
      <p:ext uri="{BB962C8B-B14F-4D97-AF65-F5344CB8AC3E}">
        <p14:creationId xmlns:p14="http://schemas.microsoft.com/office/powerpoint/2010/main" val="11670333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53C2C2D-CFCB-F24E-90BE-B411048AEC4D}"/>
              </a:ext>
            </a:extLst>
          </p:cNvPr>
          <p:cNvPicPr>
            <a:picLocks noChangeAspect="1"/>
          </p:cNvPicPr>
          <p:nvPr/>
        </p:nvPicPr>
        <p:blipFill>
          <a:blip r:embed="rId3"/>
          <a:stretch>
            <a:fillRect/>
          </a:stretch>
        </p:blipFill>
        <p:spPr>
          <a:xfrm>
            <a:off x="1336670" y="773550"/>
            <a:ext cx="6470660" cy="3596400"/>
          </a:xfrm>
          <a:prstGeom prst="rect">
            <a:avLst/>
          </a:prstGeom>
        </p:spPr>
      </p:pic>
      <p:sp>
        <p:nvSpPr>
          <p:cNvPr id="9" name="Rectangle 8">
            <a:extLst>
              <a:ext uri="{FF2B5EF4-FFF2-40B4-BE49-F238E27FC236}">
                <a16:creationId xmlns:a16="http://schemas.microsoft.com/office/drawing/2014/main" id="{0CE7575D-3A4C-1549-9DBF-D696F1EBE67B}"/>
              </a:ext>
            </a:extLst>
          </p:cNvPr>
          <p:cNvSpPr/>
          <p:nvPr/>
        </p:nvSpPr>
        <p:spPr>
          <a:xfrm>
            <a:off x="6300192" y="4524920"/>
            <a:ext cx="1223412" cy="276999"/>
          </a:xfrm>
          <a:prstGeom prst="rect">
            <a:avLst/>
          </a:prstGeom>
        </p:spPr>
        <p:txBody>
          <a:bodyPr wrap="none">
            <a:spAutoFit/>
          </a:bodyPr>
          <a:lstStyle/>
          <a:p>
            <a:pPr eaLnBrk="1" fontAlgn="auto" hangingPunct="1">
              <a:spcBef>
                <a:spcPts val="0"/>
              </a:spcBef>
              <a:spcAft>
                <a:spcPts val="0"/>
              </a:spcAft>
              <a:defRPr/>
            </a:pPr>
            <a:r>
              <a:rPr lang="fr-CA" sz="1200" dirty="0" err="1"/>
              <a:t>Gingerich</a:t>
            </a:r>
            <a:r>
              <a:rPr lang="fr-CA" sz="1200" dirty="0"/>
              <a:t> 2018</a:t>
            </a:r>
          </a:p>
        </p:txBody>
      </p:sp>
      <p:sp>
        <p:nvSpPr>
          <p:cNvPr id="8" name="ZoneTexte 7">
            <a:extLst>
              <a:ext uri="{FF2B5EF4-FFF2-40B4-BE49-F238E27FC236}">
                <a16:creationId xmlns:a16="http://schemas.microsoft.com/office/drawing/2014/main" id="{7D082220-C6C6-5149-AB10-1C742D061373}"/>
              </a:ext>
            </a:extLst>
          </p:cNvPr>
          <p:cNvSpPr txBox="1"/>
          <p:nvPr/>
        </p:nvSpPr>
        <p:spPr>
          <a:xfrm>
            <a:off x="1902386" y="1167594"/>
            <a:ext cx="5447284" cy="1708160"/>
          </a:xfrm>
          <a:prstGeom prst="rect">
            <a:avLst/>
          </a:prstGeom>
          <a:solidFill>
            <a:schemeClr val="accent6">
              <a:lumMod val="20000"/>
              <a:lumOff val="80000"/>
            </a:schemeClr>
          </a:solidFill>
        </p:spPr>
        <p:txBody>
          <a:bodyPr wrap="square" rtlCol="0">
            <a:spAutoFit/>
          </a:bodyPr>
          <a:lstStyle/>
          <a:p>
            <a:r>
              <a:rPr lang="fr-FR" sz="1500" b="1" dirty="0"/>
              <a:t>Caractéristiques principales:</a:t>
            </a:r>
          </a:p>
          <a:p>
            <a:pPr marL="257175" indent="-257175">
              <a:buFont typeface="Arial" panose="020B0604020202020204" pitchFamily="34" charset="0"/>
              <a:buChar char="•"/>
            </a:pPr>
            <a:r>
              <a:rPr lang="fr-FR" sz="1500" dirty="0"/>
              <a:t>Le superviseur divise la responsabilité du département avec son résident</a:t>
            </a:r>
          </a:p>
          <a:p>
            <a:pPr marL="257175" indent="-257175">
              <a:buFont typeface="Arial" panose="020B0604020202020204" pitchFamily="34" charset="0"/>
              <a:buChar char="•"/>
            </a:pPr>
            <a:r>
              <a:rPr lang="fr-FR" sz="1500" dirty="0"/>
              <a:t>Résident travaille sans la présence directe du superviseur</a:t>
            </a:r>
          </a:p>
          <a:p>
            <a:pPr marL="257175" indent="-257175">
              <a:buFont typeface="Arial" panose="020B0604020202020204" pitchFamily="34" charset="0"/>
              <a:buChar char="•"/>
            </a:pPr>
            <a:r>
              <a:rPr lang="fr-FR" sz="1500" dirty="0"/>
              <a:t>Superviseur vérifie en arrière-plan les soins et intervient au besoin avec un enseignement ciblé</a:t>
            </a:r>
          </a:p>
          <a:p>
            <a:pPr marL="257175" indent="-257175">
              <a:buFont typeface="Arial" panose="020B0604020202020204" pitchFamily="34" charset="0"/>
              <a:buChar char="•"/>
            </a:pPr>
            <a:r>
              <a:rPr lang="fr-FR" sz="1500" dirty="0"/>
              <a:t>Haut niveau de délégation</a:t>
            </a:r>
          </a:p>
        </p:txBody>
      </p:sp>
      <p:sp>
        <p:nvSpPr>
          <p:cNvPr id="7" name="Rectangle 6">
            <a:extLst>
              <a:ext uri="{FF2B5EF4-FFF2-40B4-BE49-F238E27FC236}">
                <a16:creationId xmlns:a16="http://schemas.microsoft.com/office/drawing/2014/main" id="{503FF155-2E8C-CC4F-BA0F-24F17194F22D}"/>
              </a:ext>
            </a:extLst>
          </p:cNvPr>
          <p:cNvSpPr/>
          <p:nvPr/>
        </p:nvSpPr>
        <p:spPr bwMode="auto">
          <a:xfrm>
            <a:off x="1913578" y="2893371"/>
            <a:ext cx="2658422" cy="542476"/>
          </a:xfrm>
          <a:prstGeom prst="rect">
            <a:avLst/>
          </a:prstGeom>
          <a:solidFill>
            <a:srgbClr val="FFFFFF"/>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a:endParaRPr lang="fr-FR" sz="1800">
              <a:solidFill>
                <a:srgbClr val="000000"/>
              </a:solidFill>
              <a:ea typeface="ＭＳ Ｐゴシック" charset="0"/>
              <a:cs typeface="ＭＳ Ｐゴシック" charset="0"/>
            </a:endParaRPr>
          </a:p>
        </p:txBody>
      </p:sp>
      <p:sp>
        <p:nvSpPr>
          <p:cNvPr id="6" name="Rectangle 5">
            <a:extLst>
              <a:ext uri="{FF2B5EF4-FFF2-40B4-BE49-F238E27FC236}">
                <a16:creationId xmlns:a16="http://schemas.microsoft.com/office/drawing/2014/main" id="{5DFCF8EB-34EC-1E4B-AC45-47B509A2EAC0}"/>
              </a:ext>
            </a:extLst>
          </p:cNvPr>
          <p:cNvSpPr/>
          <p:nvPr/>
        </p:nvSpPr>
        <p:spPr bwMode="auto">
          <a:xfrm>
            <a:off x="611560" y="4721862"/>
            <a:ext cx="1584176" cy="32547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rgbClr val="000000"/>
              </a:solidFill>
              <a:effectLst/>
              <a:latin typeface="Arial" charset="0"/>
              <a:ea typeface="ＭＳ Ｐゴシック" charset="0"/>
              <a:cs typeface="ＭＳ Ｐゴシック" charset="0"/>
            </a:endParaRPr>
          </a:p>
        </p:txBody>
      </p:sp>
      <p:pic>
        <p:nvPicPr>
          <p:cNvPr id="10" name="Image 9">
            <a:extLst>
              <a:ext uri="{FF2B5EF4-FFF2-40B4-BE49-F238E27FC236}">
                <a16:creationId xmlns:a16="http://schemas.microsoft.com/office/drawing/2014/main" id="{E2C4150E-C8DB-EA40-B6D2-DED7767053C2}"/>
              </a:ext>
            </a:extLst>
          </p:cNvPr>
          <p:cNvPicPr>
            <a:picLocks noChangeAspect="1"/>
          </p:cNvPicPr>
          <p:nvPr/>
        </p:nvPicPr>
        <p:blipFill>
          <a:blip r:embed="rId4"/>
          <a:stretch>
            <a:fillRect/>
          </a:stretch>
        </p:blipFill>
        <p:spPr>
          <a:xfrm>
            <a:off x="7827626" y="4721862"/>
            <a:ext cx="1216509" cy="325470"/>
          </a:xfrm>
          <a:prstGeom prst="rect">
            <a:avLst/>
          </a:prstGeom>
        </p:spPr>
      </p:pic>
      <p:pic>
        <p:nvPicPr>
          <p:cNvPr id="11" name="Graphique 10" descr="Star avec un remplissage uni">
            <a:extLst>
              <a:ext uri="{FF2B5EF4-FFF2-40B4-BE49-F238E27FC236}">
                <a16:creationId xmlns:a16="http://schemas.microsoft.com/office/drawing/2014/main" id="{5A2721BB-7D1F-8C45-B15F-0F938BBD144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24018" y="2875754"/>
            <a:ext cx="410615" cy="410615"/>
          </a:xfrm>
          <a:prstGeom prst="rect">
            <a:avLst/>
          </a:prstGeom>
        </p:spPr>
      </p:pic>
    </p:spTree>
    <p:extLst>
      <p:ext uri="{BB962C8B-B14F-4D97-AF65-F5344CB8AC3E}">
        <p14:creationId xmlns:p14="http://schemas.microsoft.com/office/powerpoint/2010/main" val="36854744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23DE20-FDFB-2C43-88A0-4D981036D76E}"/>
              </a:ext>
            </a:extLst>
          </p:cNvPr>
          <p:cNvSpPr>
            <a:spLocks noGrp="1"/>
          </p:cNvSpPr>
          <p:nvPr>
            <p:ph type="title"/>
          </p:nvPr>
        </p:nvSpPr>
        <p:spPr/>
        <p:txBody>
          <a:bodyPr/>
          <a:lstStyle/>
          <a:p>
            <a:r>
              <a:rPr lang="fr-FR" dirty="0"/>
              <a:t>Stratégies de supervision</a:t>
            </a:r>
          </a:p>
        </p:txBody>
      </p:sp>
      <p:sp>
        <p:nvSpPr>
          <p:cNvPr id="3" name="Espace réservé du texte 2">
            <a:extLst>
              <a:ext uri="{FF2B5EF4-FFF2-40B4-BE49-F238E27FC236}">
                <a16:creationId xmlns:a16="http://schemas.microsoft.com/office/drawing/2014/main" id="{1977482E-F119-5343-8883-EED72B14F486}"/>
              </a:ext>
            </a:extLst>
          </p:cNvPr>
          <p:cNvSpPr>
            <a:spLocks noGrp="1"/>
          </p:cNvSpPr>
          <p:nvPr>
            <p:ph idx="1"/>
          </p:nvPr>
        </p:nvSpPr>
        <p:spPr>
          <a:xfrm>
            <a:off x="467544" y="1401744"/>
            <a:ext cx="6552728" cy="3236241"/>
          </a:xfrm>
        </p:spPr>
        <p:txBody>
          <a:bodyPr/>
          <a:lstStyle/>
          <a:p>
            <a:r>
              <a:rPr lang="fr-FR" dirty="0"/>
              <a:t>Autant les approches Hands-On que Hands-Off recourent à des techniques de supervision directe et de surveillance en arrière-plan</a:t>
            </a:r>
          </a:p>
          <a:p>
            <a:endParaRPr lang="fr-FR" dirty="0"/>
          </a:p>
          <a:p>
            <a:r>
              <a:rPr lang="fr-FR" dirty="0"/>
              <a:t>Au lieu de parler de « niveau de délégation » on peut parler de stratégie de supervision!</a:t>
            </a:r>
          </a:p>
          <a:p>
            <a:pPr marL="0" indent="0">
              <a:buNone/>
            </a:pPr>
            <a:endParaRPr lang="fr-FR" dirty="0"/>
          </a:p>
        </p:txBody>
      </p:sp>
      <p:sp>
        <p:nvSpPr>
          <p:cNvPr id="4" name="Rectangle 3">
            <a:extLst>
              <a:ext uri="{FF2B5EF4-FFF2-40B4-BE49-F238E27FC236}">
                <a16:creationId xmlns:a16="http://schemas.microsoft.com/office/drawing/2014/main" id="{BF970425-40D1-E541-ABCB-B08E605618B9}"/>
              </a:ext>
            </a:extLst>
          </p:cNvPr>
          <p:cNvSpPr/>
          <p:nvPr/>
        </p:nvSpPr>
        <p:spPr>
          <a:xfrm>
            <a:off x="6300192" y="4524920"/>
            <a:ext cx="1223412" cy="276999"/>
          </a:xfrm>
          <a:prstGeom prst="rect">
            <a:avLst/>
          </a:prstGeom>
        </p:spPr>
        <p:txBody>
          <a:bodyPr wrap="none">
            <a:spAutoFit/>
          </a:bodyPr>
          <a:lstStyle/>
          <a:p>
            <a:pPr eaLnBrk="1" fontAlgn="auto" hangingPunct="1">
              <a:spcBef>
                <a:spcPts val="0"/>
              </a:spcBef>
              <a:spcAft>
                <a:spcPts val="0"/>
              </a:spcAft>
              <a:defRPr/>
            </a:pPr>
            <a:r>
              <a:rPr lang="fr-CA" sz="1200" dirty="0" err="1"/>
              <a:t>Gingerich</a:t>
            </a:r>
            <a:r>
              <a:rPr lang="fr-CA" sz="1200" dirty="0"/>
              <a:t> 2018</a:t>
            </a:r>
          </a:p>
        </p:txBody>
      </p:sp>
      <p:pic>
        <p:nvPicPr>
          <p:cNvPr id="10" name="Graphique 9" descr="Lightbulb and gear contour">
            <a:extLst>
              <a:ext uri="{FF2B5EF4-FFF2-40B4-BE49-F238E27FC236}">
                <a16:creationId xmlns:a16="http://schemas.microsoft.com/office/drawing/2014/main" id="{FEDB548E-A450-7642-A8E7-0971D89D79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58724" y="1563638"/>
            <a:ext cx="1705764" cy="1705764"/>
          </a:xfrm>
          <a:prstGeom prst="rect">
            <a:avLst/>
          </a:prstGeom>
        </p:spPr>
      </p:pic>
    </p:spTree>
    <p:extLst>
      <p:ext uri="{BB962C8B-B14F-4D97-AF65-F5344CB8AC3E}">
        <p14:creationId xmlns:p14="http://schemas.microsoft.com/office/powerpoint/2010/main" val="38725560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F11B39-9100-3D4D-83CE-391950BC5069}"/>
              </a:ext>
            </a:extLst>
          </p:cNvPr>
          <p:cNvSpPr>
            <a:spLocks noChangeArrowheads="1"/>
          </p:cNvSpPr>
          <p:nvPr/>
        </p:nvSpPr>
        <p:spPr bwMode="auto">
          <a:xfrm>
            <a:off x="3347864" y="2260800"/>
            <a:ext cx="5796135" cy="648072"/>
          </a:xfrm>
          <a:prstGeom prst="rect">
            <a:avLst/>
          </a:prstGeom>
          <a:solidFill>
            <a:srgbClr val="FFFFFF"/>
          </a:solidFill>
          <a:ln>
            <a:noFill/>
          </a:ln>
        </p:spPr>
        <p:txBody>
          <a:bodyPr wrap="none" lIns="0" tIns="0" rIns="0" bIns="0"/>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defRPr/>
            </a:pPr>
            <a:endParaRPr lang="fr-FR" altLang="fr-FR">
              <a:solidFill>
                <a:srgbClr val="000000"/>
              </a:solidFill>
            </a:endParaRPr>
          </a:p>
        </p:txBody>
      </p:sp>
      <p:sp>
        <p:nvSpPr>
          <p:cNvPr id="4" name="Titre 3">
            <a:extLst>
              <a:ext uri="{FF2B5EF4-FFF2-40B4-BE49-F238E27FC236}">
                <a16:creationId xmlns:a16="http://schemas.microsoft.com/office/drawing/2014/main" id="{C1F08CCB-D26D-6740-A0B7-733E514E2794}"/>
              </a:ext>
            </a:extLst>
          </p:cNvPr>
          <p:cNvSpPr>
            <a:spLocks noGrp="1"/>
          </p:cNvSpPr>
          <p:nvPr>
            <p:ph type="ctrTitle"/>
          </p:nvPr>
        </p:nvSpPr>
        <p:spPr>
          <a:xfrm>
            <a:off x="3491880" y="2355726"/>
            <a:ext cx="5328592" cy="810090"/>
          </a:xfrm>
        </p:spPr>
        <p:txBody>
          <a:bodyPr/>
          <a:lstStyle/>
          <a:p>
            <a:r>
              <a:rPr lang="fr-FR" sz="2200" dirty="0"/>
              <a:t>Stratégies de supervision </a:t>
            </a:r>
            <a:br>
              <a:rPr lang="fr-FR" sz="2200" dirty="0"/>
            </a:br>
            <a:endParaRPr lang="fr-FR" sz="2200" dirty="0"/>
          </a:p>
        </p:txBody>
      </p:sp>
    </p:spTree>
    <p:extLst>
      <p:ext uri="{BB962C8B-B14F-4D97-AF65-F5344CB8AC3E}">
        <p14:creationId xmlns:p14="http://schemas.microsoft.com/office/powerpoint/2010/main" val="28905736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140825-3F31-4747-A932-442F9B3EF95C}"/>
              </a:ext>
            </a:extLst>
          </p:cNvPr>
          <p:cNvSpPr>
            <a:spLocks noGrp="1"/>
          </p:cNvSpPr>
          <p:nvPr>
            <p:ph type="title"/>
          </p:nvPr>
        </p:nvSpPr>
        <p:spPr/>
        <p:txBody>
          <a:bodyPr/>
          <a:lstStyle/>
          <a:p>
            <a:r>
              <a:rPr lang="fr-FR" dirty="0"/>
              <a:t>Apprenant débutant: trucs</a:t>
            </a:r>
          </a:p>
        </p:txBody>
      </p:sp>
      <p:sp>
        <p:nvSpPr>
          <p:cNvPr id="3" name="Espace réservé du contenu 2">
            <a:extLst>
              <a:ext uri="{FF2B5EF4-FFF2-40B4-BE49-F238E27FC236}">
                <a16:creationId xmlns:a16="http://schemas.microsoft.com/office/drawing/2014/main" id="{BF638A3E-AA8D-C548-AD63-9D5D6E0D1E1C}"/>
              </a:ext>
            </a:extLst>
          </p:cNvPr>
          <p:cNvSpPr>
            <a:spLocks noGrp="1"/>
          </p:cNvSpPr>
          <p:nvPr>
            <p:ph idx="1"/>
          </p:nvPr>
        </p:nvSpPr>
        <p:spPr>
          <a:xfrm>
            <a:off x="497858" y="1249069"/>
            <a:ext cx="8178598" cy="3276364"/>
          </a:xfrm>
        </p:spPr>
        <p:txBody>
          <a:bodyPr/>
          <a:lstStyle/>
          <a:p>
            <a:r>
              <a:rPr lang="fr-FR" dirty="0"/>
              <a:t>Choisir des cas adaptés pour le niveau</a:t>
            </a:r>
          </a:p>
          <a:p>
            <a:r>
              <a:rPr lang="fr-FR" dirty="0"/>
              <a:t>Coaching Pré-entrevue!</a:t>
            </a:r>
          </a:p>
          <a:p>
            <a:pPr lvl="1"/>
            <a:r>
              <a:rPr lang="fr-FR" sz="2000" dirty="0"/>
              <a:t>Au moins, faire nommer les DDX </a:t>
            </a:r>
          </a:p>
          <a:p>
            <a:r>
              <a:rPr lang="fr-FR" dirty="0"/>
              <a:t>Prescrire en avance</a:t>
            </a:r>
          </a:p>
          <a:p>
            <a:r>
              <a:rPr lang="fr-FR" dirty="0"/>
              <a:t>L’envoyer en observation</a:t>
            </a:r>
          </a:p>
          <a:p>
            <a:r>
              <a:rPr lang="fr-FR" dirty="0"/>
              <a:t>Faire une observation active de vous </a:t>
            </a:r>
            <a:r>
              <a:rPr lang="fr-FR" i="1" dirty="0"/>
              <a:t>(ex: écrire la note pendant la rencontre)</a:t>
            </a:r>
          </a:p>
          <a:p>
            <a:r>
              <a:rPr lang="fr-FR" dirty="0"/>
              <a:t>L’ÉCOUTER….</a:t>
            </a:r>
          </a:p>
        </p:txBody>
      </p:sp>
      <p:pic>
        <p:nvPicPr>
          <p:cNvPr id="5" name="Graphique 4" descr="Clipboard Partially Checked contour">
            <a:extLst>
              <a:ext uri="{FF2B5EF4-FFF2-40B4-BE49-F238E27FC236}">
                <a16:creationId xmlns:a16="http://schemas.microsoft.com/office/drawing/2014/main" id="{8043F2D1-E57A-6444-8BE1-A986033C3A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76256" y="986419"/>
            <a:ext cx="1922512" cy="1922512"/>
          </a:xfrm>
          <a:prstGeom prst="rect">
            <a:avLst/>
          </a:prstGeom>
        </p:spPr>
      </p:pic>
    </p:spTree>
    <p:extLst>
      <p:ext uri="{BB962C8B-B14F-4D97-AF65-F5344CB8AC3E}">
        <p14:creationId xmlns:p14="http://schemas.microsoft.com/office/powerpoint/2010/main" val="981694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E02D65-DE5C-4140-8878-F9DDA45FDDD1}"/>
              </a:ext>
            </a:extLst>
          </p:cNvPr>
          <p:cNvSpPr>
            <a:spLocks noGrp="1"/>
          </p:cNvSpPr>
          <p:nvPr>
            <p:ph type="title"/>
          </p:nvPr>
        </p:nvSpPr>
        <p:spPr/>
        <p:txBody>
          <a:bodyPr/>
          <a:lstStyle/>
          <a:p>
            <a:r>
              <a:rPr lang="fr-FR" dirty="0"/>
              <a:t>L’écouter….</a:t>
            </a:r>
          </a:p>
        </p:txBody>
      </p:sp>
      <p:sp>
        <p:nvSpPr>
          <p:cNvPr id="3" name="Espace réservé du texte 2">
            <a:extLst>
              <a:ext uri="{FF2B5EF4-FFF2-40B4-BE49-F238E27FC236}">
                <a16:creationId xmlns:a16="http://schemas.microsoft.com/office/drawing/2014/main" id="{32079B8A-D505-C44C-837D-C26D4107ED00}"/>
              </a:ext>
            </a:extLst>
          </p:cNvPr>
          <p:cNvSpPr>
            <a:spLocks noGrp="1"/>
          </p:cNvSpPr>
          <p:nvPr>
            <p:ph idx="1"/>
          </p:nvPr>
        </p:nvSpPr>
        <p:spPr/>
        <p:txBody>
          <a:bodyPr/>
          <a:lstStyle/>
          <a:p>
            <a:r>
              <a:rPr lang="fr-FR" dirty="0"/>
              <a:t>En moyenne l’histoire de cas dure 3min 18</a:t>
            </a:r>
          </a:p>
          <a:p>
            <a:r>
              <a:rPr lang="fr-FR" dirty="0"/>
              <a:t>Le superviseur interrompt en moyenne 2,49x/cas</a:t>
            </a:r>
          </a:p>
          <a:p>
            <a:pPr lvl="1"/>
            <a:r>
              <a:rPr lang="fr-FR" dirty="0"/>
              <a:t>20,9% pour demander de l’information déjà rapportée!</a:t>
            </a:r>
          </a:p>
          <a:p>
            <a:r>
              <a:rPr lang="fr-FR" dirty="0"/>
              <a:t>40,3% pour dire le </a:t>
            </a:r>
            <a:r>
              <a:rPr lang="fr-FR" dirty="0" err="1"/>
              <a:t>Dx</a:t>
            </a:r>
            <a:r>
              <a:rPr lang="fr-FR" dirty="0"/>
              <a:t> ou Plan avant l’étudiant!</a:t>
            </a:r>
          </a:p>
          <a:p>
            <a:pPr marL="0" indent="0">
              <a:buNone/>
            </a:pPr>
            <a:endParaRPr lang="fr-FR" dirty="0"/>
          </a:p>
          <a:p>
            <a:pPr marL="0" indent="0">
              <a:buNone/>
            </a:pPr>
            <a:r>
              <a:rPr lang="fr-FR" b="1" dirty="0"/>
              <a:t>Truc? écrire la To-Do dans le dossier en même temps</a:t>
            </a:r>
          </a:p>
        </p:txBody>
      </p:sp>
      <p:sp>
        <p:nvSpPr>
          <p:cNvPr id="4" name="ZoneTexte 3">
            <a:extLst>
              <a:ext uri="{FF2B5EF4-FFF2-40B4-BE49-F238E27FC236}">
                <a16:creationId xmlns:a16="http://schemas.microsoft.com/office/drawing/2014/main" id="{854D80D7-ED95-F247-9A46-C161DA22CD88}"/>
              </a:ext>
            </a:extLst>
          </p:cNvPr>
          <p:cNvSpPr txBox="1"/>
          <p:nvPr/>
        </p:nvSpPr>
        <p:spPr>
          <a:xfrm>
            <a:off x="5205047" y="4779499"/>
            <a:ext cx="1649875" cy="300082"/>
          </a:xfrm>
          <a:prstGeom prst="rect">
            <a:avLst/>
          </a:prstGeom>
          <a:noFill/>
        </p:spPr>
        <p:txBody>
          <a:bodyPr wrap="none" rtlCol="0">
            <a:spAutoFit/>
          </a:bodyPr>
          <a:lstStyle/>
          <a:p>
            <a:r>
              <a:rPr lang="fr-FR" sz="1350" dirty="0"/>
              <a:t>Chin et Yang, 2007</a:t>
            </a:r>
          </a:p>
        </p:txBody>
      </p:sp>
    </p:spTree>
    <p:extLst>
      <p:ext uri="{BB962C8B-B14F-4D97-AF65-F5344CB8AC3E}">
        <p14:creationId xmlns:p14="http://schemas.microsoft.com/office/powerpoint/2010/main" val="3871281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3BDBD7-9E89-0111-9FE7-9259D16BAA45}"/>
              </a:ext>
            </a:extLst>
          </p:cNvPr>
          <p:cNvSpPr>
            <a:spLocks noGrp="1"/>
          </p:cNvSpPr>
          <p:nvPr>
            <p:ph type="ctrTitle"/>
          </p:nvPr>
        </p:nvSpPr>
        <p:spPr/>
        <p:txBody>
          <a:bodyPr/>
          <a:lstStyle/>
          <a:p>
            <a:r>
              <a:rPr lang="fr-FR" dirty="0"/>
              <a:t>Vous avez 5 min pour comptabiliser le sondage</a:t>
            </a:r>
          </a:p>
        </p:txBody>
      </p:sp>
      <p:sp>
        <p:nvSpPr>
          <p:cNvPr id="3" name="Espace réservé du texte 2">
            <a:extLst>
              <a:ext uri="{FF2B5EF4-FFF2-40B4-BE49-F238E27FC236}">
                <a16:creationId xmlns:a16="http://schemas.microsoft.com/office/drawing/2014/main" id="{70BEFE56-1A72-613E-3279-07BA8C62EB31}"/>
              </a:ext>
            </a:extLst>
          </p:cNvPr>
          <p:cNvSpPr>
            <a:spLocks noGrp="1"/>
          </p:cNvSpPr>
          <p:nvPr>
            <p:ph type="body" sz="quarter" idx="11"/>
          </p:nvPr>
        </p:nvSpPr>
        <p:spPr/>
        <p:txBody>
          <a:bodyPr/>
          <a:lstStyle/>
          <a:p>
            <a:r>
              <a:rPr lang="fr-FR" dirty="0"/>
              <a:t>À tout de suite!</a:t>
            </a:r>
          </a:p>
        </p:txBody>
      </p:sp>
      <p:sp>
        <p:nvSpPr>
          <p:cNvPr id="4" name="Espace réservé pour une image  3">
            <a:extLst>
              <a:ext uri="{FF2B5EF4-FFF2-40B4-BE49-F238E27FC236}">
                <a16:creationId xmlns:a16="http://schemas.microsoft.com/office/drawing/2014/main" id="{7E5E252C-11F5-FF61-66C4-0ABFF12CBEC7}"/>
              </a:ext>
            </a:extLst>
          </p:cNvPr>
          <p:cNvSpPr>
            <a:spLocks noGrp="1"/>
          </p:cNvSpPr>
          <p:nvPr>
            <p:ph type="pic" sz="quarter" idx="12"/>
          </p:nvPr>
        </p:nvSpPr>
        <p:spPr/>
        <p:txBody>
          <a:bodyPr/>
          <a:lstStyle/>
          <a:p>
            <a:endParaRPr lang="fr-FR"/>
          </a:p>
        </p:txBody>
      </p:sp>
    </p:spTree>
    <p:extLst>
      <p:ext uri="{BB962C8B-B14F-4D97-AF65-F5344CB8AC3E}">
        <p14:creationId xmlns:p14="http://schemas.microsoft.com/office/powerpoint/2010/main" val="16464172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me 11">
            <a:extLst>
              <a:ext uri="{FF2B5EF4-FFF2-40B4-BE49-F238E27FC236}">
                <a16:creationId xmlns:a16="http://schemas.microsoft.com/office/drawing/2014/main" id="{B5164937-F8F5-A44A-9CE4-89DFCCF13B40}"/>
              </a:ext>
            </a:extLst>
          </p:cNvPr>
          <p:cNvGraphicFramePr/>
          <p:nvPr>
            <p:extLst>
              <p:ext uri="{D42A27DB-BD31-4B8C-83A1-F6EECF244321}">
                <p14:modId xmlns:p14="http://schemas.microsoft.com/office/powerpoint/2010/main" val="1176415468"/>
              </p:ext>
            </p:extLst>
          </p:nvPr>
        </p:nvGraphicFramePr>
        <p:xfrm>
          <a:off x="286" y="627534"/>
          <a:ext cx="9152118"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re 1">
            <a:extLst>
              <a:ext uri="{FF2B5EF4-FFF2-40B4-BE49-F238E27FC236}">
                <a16:creationId xmlns:a16="http://schemas.microsoft.com/office/drawing/2014/main" id="{684326A6-3B15-C745-87B8-D3D1A14B3B8F}"/>
              </a:ext>
            </a:extLst>
          </p:cNvPr>
          <p:cNvSpPr>
            <a:spLocks noGrp="1"/>
          </p:cNvSpPr>
          <p:nvPr>
            <p:ph type="title"/>
          </p:nvPr>
        </p:nvSpPr>
        <p:spPr>
          <a:xfrm>
            <a:off x="323528" y="771550"/>
            <a:ext cx="6766520" cy="483822"/>
          </a:xfrm>
        </p:spPr>
        <p:txBody>
          <a:bodyPr/>
          <a:lstStyle/>
          <a:p>
            <a:r>
              <a:rPr lang="fr-FR" dirty="0"/>
              <a:t>Techniques de supervisions </a:t>
            </a:r>
          </a:p>
        </p:txBody>
      </p:sp>
      <p:pic>
        <p:nvPicPr>
          <p:cNvPr id="14" name="Graphique 13" descr="Questions contour">
            <a:extLst>
              <a:ext uri="{FF2B5EF4-FFF2-40B4-BE49-F238E27FC236}">
                <a16:creationId xmlns:a16="http://schemas.microsoft.com/office/drawing/2014/main" id="{BBAEF2B5-D8A9-B44F-AEBB-F185A32B56E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5813" y="3081689"/>
            <a:ext cx="504934" cy="504934"/>
          </a:xfrm>
          <a:prstGeom prst="rect">
            <a:avLst/>
          </a:prstGeom>
        </p:spPr>
      </p:pic>
      <p:pic>
        <p:nvPicPr>
          <p:cNvPr id="16" name="Graphique 15" descr="Clipboard contour">
            <a:extLst>
              <a:ext uri="{FF2B5EF4-FFF2-40B4-BE49-F238E27FC236}">
                <a16:creationId xmlns:a16="http://schemas.microsoft.com/office/drawing/2014/main" id="{8994DE0A-1F79-514F-9489-E12CE771748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800131" y="3056068"/>
            <a:ext cx="504933" cy="504933"/>
          </a:xfrm>
          <a:prstGeom prst="rect">
            <a:avLst/>
          </a:prstGeom>
        </p:spPr>
      </p:pic>
      <p:pic>
        <p:nvPicPr>
          <p:cNvPr id="18" name="Graphique 17" descr="Magnifying glass contour">
            <a:extLst>
              <a:ext uri="{FF2B5EF4-FFF2-40B4-BE49-F238E27FC236}">
                <a16:creationId xmlns:a16="http://schemas.microsoft.com/office/drawing/2014/main" id="{E9C1CBA2-DDC2-7A41-AF6A-EA32446553C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572000" y="3071856"/>
            <a:ext cx="457200" cy="457200"/>
          </a:xfrm>
          <a:prstGeom prst="rect">
            <a:avLst/>
          </a:prstGeom>
        </p:spPr>
      </p:pic>
      <p:pic>
        <p:nvPicPr>
          <p:cNvPr id="20" name="Graphique 19" descr="Ghost contour">
            <a:extLst>
              <a:ext uri="{FF2B5EF4-FFF2-40B4-BE49-F238E27FC236}">
                <a16:creationId xmlns:a16="http://schemas.microsoft.com/office/drawing/2014/main" id="{6CA4BAC1-30B4-3C4C-946B-34828ED1731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923201" y="3055067"/>
            <a:ext cx="504934" cy="504934"/>
          </a:xfrm>
          <a:prstGeom prst="rect">
            <a:avLst/>
          </a:prstGeom>
        </p:spPr>
      </p:pic>
      <p:pic>
        <p:nvPicPr>
          <p:cNvPr id="24" name="Graphique 23" descr="Swimming contour">
            <a:extLst>
              <a:ext uri="{FF2B5EF4-FFF2-40B4-BE49-F238E27FC236}">
                <a16:creationId xmlns:a16="http://schemas.microsoft.com/office/drawing/2014/main" id="{80AC74D9-5943-4E4C-8DD6-DC9CA6D4189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322136" y="3033955"/>
            <a:ext cx="504934" cy="504934"/>
          </a:xfrm>
          <a:prstGeom prst="rect">
            <a:avLst/>
          </a:prstGeom>
        </p:spPr>
      </p:pic>
      <p:pic>
        <p:nvPicPr>
          <p:cNvPr id="26" name="Graphique 25" descr="Megaphone contour">
            <a:extLst>
              <a:ext uri="{FF2B5EF4-FFF2-40B4-BE49-F238E27FC236}">
                <a16:creationId xmlns:a16="http://schemas.microsoft.com/office/drawing/2014/main" id="{E42D9912-58F3-1B40-BFA9-065278BF1138}"/>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144448" y="3024122"/>
            <a:ext cx="504934" cy="504934"/>
          </a:xfrm>
          <a:prstGeom prst="rect">
            <a:avLst/>
          </a:prstGeom>
        </p:spPr>
      </p:pic>
    </p:spTree>
    <p:extLst>
      <p:ext uri="{BB962C8B-B14F-4D97-AF65-F5344CB8AC3E}">
        <p14:creationId xmlns:p14="http://schemas.microsoft.com/office/powerpoint/2010/main" val="12620797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8C88644D-7382-2D4A-AC4F-9E15E4000C8D}"/>
              </a:ext>
            </a:extLst>
          </p:cNvPr>
          <p:cNvSpPr>
            <a:spLocks noGrp="1"/>
          </p:cNvSpPr>
          <p:nvPr>
            <p:ph idx="1"/>
          </p:nvPr>
        </p:nvSpPr>
        <p:spPr>
          <a:xfrm>
            <a:off x="395536" y="1263329"/>
            <a:ext cx="8280920" cy="3564396"/>
          </a:xfrm>
        </p:spPr>
        <p:txBody>
          <a:bodyPr/>
          <a:lstStyle/>
          <a:p>
            <a:r>
              <a:rPr lang="fr-FR" dirty="0"/>
              <a:t>SNAPP et le One-minute </a:t>
            </a:r>
            <a:r>
              <a:rPr lang="fr-FR" dirty="0" err="1"/>
              <a:t>preceptor</a:t>
            </a:r>
            <a:r>
              <a:rPr lang="fr-FR" dirty="0"/>
              <a:t> (1992!)</a:t>
            </a:r>
          </a:p>
          <a:p>
            <a:r>
              <a:rPr lang="fr-FR" dirty="0"/>
              <a:t>Concept:</a:t>
            </a:r>
          </a:p>
          <a:p>
            <a:pPr lvl="1"/>
            <a:r>
              <a:rPr lang="fr-CA" sz="1950" dirty="0"/>
              <a:t>Lui demander de présenter en deux ou trois phrases la situation clinique.</a:t>
            </a:r>
          </a:p>
          <a:p>
            <a:pPr lvl="1"/>
            <a:r>
              <a:rPr lang="fr-CA" sz="1950" dirty="0"/>
              <a:t>Demander au résident d’exprimer le raisonnement qui sous-tend sa récolte de données, la formulation de ses hypothèses et son diagnostic.</a:t>
            </a:r>
          </a:p>
          <a:p>
            <a:pPr lvl="1"/>
            <a:r>
              <a:rPr lang="fr-CA" sz="1950" dirty="0"/>
              <a:t>Lui demander de prioriser les diagnostics possibles ou les plans de traitement proposés et lui faire expliquer son choix.</a:t>
            </a:r>
          </a:p>
          <a:p>
            <a:pPr lvl="1"/>
            <a:endParaRPr lang="fr-FR" dirty="0"/>
          </a:p>
        </p:txBody>
      </p:sp>
      <p:sp>
        <p:nvSpPr>
          <p:cNvPr id="3" name="Titre 2">
            <a:extLst>
              <a:ext uri="{FF2B5EF4-FFF2-40B4-BE49-F238E27FC236}">
                <a16:creationId xmlns:a16="http://schemas.microsoft.com/office/drawing/2014/main" id="{E08C2588-D626-B541-A4DD-15C5DF4C5BA7}"/>
              </a:ext>
            </a:extLst>
          </p:cNvPr>
          <p:cNvSpPr>
            <a:spLocks noGrp="1"/>
          </p:cNvSpPr>
          <p:nvPr>
            <p:ph type="title"/>
          </p:nvPr>
        </p:nvSpPr>
        <p:spPr>
          <a:xfrm>
            <a:off x="251520" y="592950"/>
            <a:ext cx="6870700" cy="628650"/>
          </a:xfrm>
        </p:spPr>
        <p:txBody>
          <a:bodyPr/>
          <a:lstStyle/>
          <a:p>
            <a:r>
              <a:rPr lang="fr-FR" dirty="0"/>
              <a:t>Apprenant qui progresse</a:t>
            </a:r>
          </a:p>
        </p:txBody>
      </p:sp>
    </p:spTree>
    <p:extLst>
      <p:ext uri="{BB962C8B-B14F-4D97-AF65-F5344CB8AC3E}">
        <p14:creationId xmlns:p14="http://schemas.microsoft.com/office/powerpoint/2010/main" val="19399944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E8B417-6AA7-CB45-85FD-BB880C4F8391}"/>
              </a:ext>
            </a:extLst>
          </p:cNvPr>
          <p:cNvSpPr>
            <a:spLocks noGrp="1"/>
          </p:cNvSpPr>
          <p:nvPr>
            <p:ph type="title"/>
          </p:nvPr>
        </p:nvSpPr>
        <p:spPr/>
        <p:txBody>
          <a:bodyPr/>
          <a:lstStyle/>
          <a:p>
            <a:endParaRPr lang="fr-FR"/>
          </a:p>
        </p:txBody>
      </p:sp>
      <p:sp>
        <p:nvSpPr>
          <p:cNvPr id="3" name="Espace réservé du texte 2">
            <a:extLst>
              <a:ext uri="{FF2B5EF4-FFF2-40B4-BE49-F238E27FC236}">
                <a16:creationId xmlns:a16="http://schemas.microsoft.com/office/drawing/2014/main" id="{2412CA2C-AFE6-BA44-AC98-27B47B88AE8E}"/>
              </a:ext>
            </a:extLst>
          </p:cNvPr>
          <p:cNvSpPr>
            <a:spLocks noGrp="1"/>
          </p:cNvSpPr>
          <p:nvPr>
            <p:ph type="body" sz="quarter" idx="10"/>
          </p:nvPr>
        </p:nvSpPr>
        <p:spPr/>
        <p:txBody>
          <a:bodyPr/>
          <a:lstStyle/>
          <a:p>
            <a:endParaRPr lang="fr-FR"/>
          </a:p>
        </p:txBody>
      </p:sp>
      <p:pic>
        <p:nvPicPr>
          <p:cNvPr id="4" name="Espace réservé du contenu 3">
            <a:extLst>
              <a:ext uri="{FF2B5EF4-FFF2-40B4-BE49-F238E27FC236}">
                <a16:creationId xmlns:a16="http://schemas.microsoft.com/office/drawing/2014/main" id="{E944786E-2366-1C4A-A0EC-0E029AD1136F}"/>
              </a:ext>
            </a:extLst>
          </p:cNvPr>
          <p:cNvPicPr>
            <a:picLocks noGrp="1" noChangeAspect="1"/>
          </p:cNvPicPr>
          <p:nvPr>
            <p:ph idx="4294967295"/>
          </p:nvPr>
        </p:nvPicPr>
        <p:blipFill>
          <a:blip r:embed="rId3"/>
          <a:stretch>
            <a:fillRect/>
          </a:stretch>
        </p:blipFill>
        <p:spPr>
          <a:xfrm>
            <a:off x="1143000" y="0"/>
            <a:ext cx="5158979" cy="5143500"/>
          </a:xfrm>
          <a:prstGeom prst="rect">
            <a:avLst/>
          </a:prstGeom>
        </p:spPr>
      </p:pic>
      <p:sp>
        <p:nvSpPr>
          <p:cNvPr id="6" name="ZoneTexte 5">
            <a:extLst>
              <a:ext uri="{FF2B5EF4-FFF2-40B4-BE49-F238E27FC236}">
                <a16:creationId xmlns:a16="http://schemas.microsoft.com/office/drawing/2014/main" id="{89922F9B-AEF0-1F48-B2E8-7BDEAD7450D5}"/>
              </a:ext>
            </a:extLst>
          </p:cNvPr>
          <p:cNvSpPr txBox="1"/>
          <p:nvPr/>
        </p:nvSpPr>
        <p:spPr>
          <a:xfrm>
            <a:off x="6504709" y="3718682"/>
            <a:ext cx="1309255" cy="1131079"/>
          </a:xfrm>
          <a:prstGeom prst="rect">
            <a:avLst/>
          </a:prstGeom>
          <a:noFill/>
        </p:spPr>
        <p:txBody>
          <a:bodyPr wrap="square">
            <a:spAutoFit/>
          </a:bodyPr>
          <a:lstStyle/>
          <a:p>
            <a:r>
              <a:rPr lang="fr-CA" sz="1350" dirty="0">
                <a:solidFill>
                  <a:srgbClr val="586464"/>
                </a:solidFill>
                <a:latin typeface="Helvetica" pitchFamily="2" charset="0"/>
              </a:rPr>
              <a:t>Le Médecin du Québec, volume 45, numéro 5, mai 2010</a:t>
            </a:r>
          </a:p>
        </p:txBody>
      </p:sp>
      <p:sp>
        <p:nvSpPr>
          <p:cNvPr id="5" name="Rectangle : coins arrondis 4">
            <a:extLst>
              <a:ext uri="{FF2B5EF4-FFF2-40B4-BE49-F238E27FC236}">
                <a16:creationId xmlns:a16="http://schemas.microsoft.com/office/drawing/2014/main" id="{A955F4FA-F981-EF49-9F70-BF1EE0ECDBFB}"/>
              </a:ext>
            </a:extLst>
          </p:cNvPr>
          <p:cNvSpPr/>
          <p:nvPr/>
        </p:nvSpPr>
        <p:spPr bwMode="auto">
          <a:xfrm>
            <a:off x="2033718" y="843558"/>
            <a:ext cx="4860540" cy="2875124"/>
          </a:xfrm>
          <a:prstGeom prst="round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a:r>
              <a:rPr lang="fr-FR" sz="1800" dirty="0">
                <a:solidFill>
                  <a:srgbClr val="000000"/>
                </a:solidFill>
                <a:ea typeface="ＭＳ Ｐゴシック" charset="0"/>
                <a:cs typeface="ＭＳ Ｐゴシック" charset="0"/>
              </a:rPr>
              <a:t>Principal avantage?</a:t>
            </a:r>
          </a:p>
          <a:p>
            <a:pPr marL="257175" indent="-257175" defTabSz="685800">
              <a:buFont typeface="Arial" panose="020B0604020202020204" pitchFamily="34" charset="0"/>
              <a:buChar char="•"/>
            </a:pPr>
            <a:r>
              <a:rPr lang="fr-FR" sz="1800" dirty="0">
                <a:solidFill>
                  <a:srgbClr val="000000"/>
                </a:solidFill>
                <a:ea typeface="ＭＳ Ｐゴシック" charset="0"/>
                <a:cs typeface="ＭＳ Ｐゴシック" charset="0"/>
              </a:rPr>
              <a:t>Le diagnostic et la conduite du résident ne seront pas influencés par</a:t>
            </a:r>
          </a:p>
          <a:p>
            <a:pPr marL="600075" lvl="1" indent="-257175">
              <a:buFont typeface="Wingdings" pitchFamily="2" charset="2"/>
              <a:buChar char="ü"/>
            </a:pPr>
            <a:r>
              <a:rPr lang="fr-FR" sz="1800" dirty="0">
                <a:solidFill>
                  <a:srgbClr val="000000"/>
                </a:solidFill>
                <a:ea typeface="ＭＳ Ｐゴシック" charset="0"/>
                <a:cs typeface="ＭＳ Ｐゴシック" charset="0"/>
              </a:rPr>
              <a:t>Raison de consultation </a:t>
            </a:r>
          </a:p>
          <a:p>
            <a:pPr marL="600075" lvl="1" indent="-257175">
              <a:buFont typeface="Wingdings" pitchFamily="2" charset="2"/>
              <a:buChar char="ü"/>
            </a:pPr>
            <a:r>
              <a:rPr lang="fr-FR" sz="1800" dirty="0">
                <a:solidFill>
                  <a:srgbClr val="000000"/>
                </a:solidFill>
                <a:ea typeface="ＭＳ Ｐゴシック" charset="0"/>
                <a:cs typeface="ＭＳ Ｐゴシック" charset="0"/>
              </a:rPr>
              <a:t>Le non verbal du superviseur</a:t>
            </a:r>
          </a:p>
          <a:p>
            <a:pPr marL="600075" lvl="1" indent="-257175">
              <a:buFont typeface="Wingdings" pitchFamily="2" charset="2"/>
              <a:buChar char="ü"/>
            </a:pPr>
            <a:r>
              <a:rPr lang="fr-FR" sz="1800" dirty="0">
                <a:solidFill>
                  <a:srgbClr val="000000"/>
                </a:solidFill>
                <a:ea typeface="ＭＳ Ｐゴシック" charset="0"/>
                <a:cs typeface="ＭＳ Ｐゴシック" charset="0"/>
              </a:rPr>
              <a:t>L’avis de l’infirmière</a:t>
            </a:r>
          </a:p>
          <a:p>
            <a:pPr marL="600075" lvl="1" indent="-257175">
              <a:buFont typeface="Wingdings" pitchFamily="2" charset="2"/>
              <a:buChar char="ü"/>
            </a:pPr>
            <a:r>
              <a:rPr lang="fr-FR" sz="1800" dirty="0">
                <a:solidFill>
                  <a:srgbClr val="000000"/>
                </a:solidFill>
                <a:ea typeface="ＭＳ Ｐゴシック" charset="0"/>
                <a:cs typeface="ＭＳ Ｐゴシック" charset="0"/>
              </a:rPr>
              <a:t>L’opinion du patient</a:t>
            </a:r>
          </a:p>
          <a:p>
            <a:pPr marL="257175" indent="-257175">
              <a:buFont typeface="Arial" panose="020B0604020202020204" pitchFamily="34" charset="0"/>
              <a:buChar char="•"/>
            </a:pPr>
            <a:r>
              <a:rPr lang="fr-FR" sz="1800" dirty="0">
                <a:solidFill>
                  <a:srgbClr val="000000"/>
                </a:solidFill>
                <a:ea typeface="ＭＳ Ｐゴシック" charset="0"/>
                <a:cs typeface="ＭＳ Ｐゴシック" charset="0"/>
              </a:rPr>
              <a:t>Il doit se commettre!</a:t>
            </a:r>
          </a:p>
        </p:txBody>
      </p:sp>
    </p:spTree>
    <p:extLst>
      <p:ext uri="{BB962C8B-B14F-4D97-AF65-F5344CB8AC3E}">
        <p14:creationId xmlns:p14="http://schemas.microsoft.com/office/powerpoint/2010/main" val="212939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F1839D7-9212-2544-8805-F9228A389D12}"/>
              </a:ext>
            </a:extLst>
          </p:cNvPr>
          <p:cNvSpPr>
            <a:spLocks noGrp="1"/>
          </p:cNvSpPr>
          <p:nvPr>
            <p:ph type="title"/>
          </p:nvPr>
        </p:nvSpPr>
        <p:spPr>
          <a:xfrm>
            <a:off x="653196" y="699541"/>
            <a:ext cx="8496944" cy="1010195"/>
          </a:xfrm>
        </p:spPr>
        <p:txBody>
          <a:bodyPr wrap="square" anchor="t">
            <a:normAutofit/>
          </a:bodyPr>
          <a:lstStyle/>
          <a:p>
            <a:r>
              <a:rPr lang="fr-FR" sz="3600" dirty="0"/>
              <a:t>Attention	</a:t>
            </a:r>
          </a:p>
        </p:txBody>
      </p:sp>
      <p:sp>
        <p:nvSpPr>
          <p:cNvPr id="2" name="Espace réservé du contenu 1">
            <a:extLst>
              <a:ext uri="{FF2B5EF4-FFF2-40B4-BE49-F238E27FC236}">
                <a16:creationId xmlns:a16="http://schemas.microsoft.com/office/drawing/2014/main" id="{64C4E00E-38D1-9E40-89EB-B7026B7EE1F0}"/>
              </a:ext>
            </a:extLst>
          </p:cNvPr>
          <p:cNvSpPr>
            <a:spLocks noGrp="1"/>
          </p:cNvSpPr>
          <p:nvPr>
            <p:ph idx="1"/>
          </p:nvPr>
        </p:nvSpPr>
        <p:spPr>
          <a:xfrm>
            <a:off x="467544" y="1905720"/>
            <a:ext cx="5616624" cy="3237780"/>
          </a:xfrm>
        </p:spPr>
        <p:txBody>
          <a:bodyPr wrap="square" anchor="t">
            <a:normAutofit/>
          </a:bodyPr>
          <a:lstStyle/>
          <a:p>
            <a:r>
              <a:rPr lang="fr-FR" dirty="0"/>
              <a:t>Ne pas utiliser avec un apprenant débutant ou en difficulté = augmentation de la charge mentale!</a:t>
            </a:r>
          </a:p>
          <a:p>
            <a:endParaRPr lang="fr-FR" dirty="0"/>
          </a:p>
        </p:txBody>
      </p:sp>
      <p:pic>
        <p:nvPicPr>
          <p:cNvPr id="5" name="Graphique 4" descr="Warning contour">
            <a:extLst>
              <a:ext uri="{FF2B5EF4-FFF2-40B4-BE49-F238E27FC236}">
                <a16:creationId xmlns:a16="http://schemas.microsoft.com/office/drawing/2014/main" id="{F944C250-19CA-CE4C-83D8-0DDB408A2A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57963" y="1709737"/>
            <a:ext cx="2117725" cy="2117725"/>
          </a:xfrm>
          <a:prstGeom prst="rect">
            <a:avLst/>
          </a:prstGeom>
        </p:spPr>
      </p:pic>
    </p:spTree>
    <p:extLst>
      <p:ext uri="{BB962C8B-B14F-4D97-AF65-F5344CB8AC3E}">
        <p14:creationId xmlns:p14="http://schemas.microsoft.com/office/powerpoint/2010/main" val="31448148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9EFA82-3AA4-9341-8C27-76BDA3268FBA}"/>
              </a:ext>
            </a:extLst>
          </p:cNvPr>
          <p:cNvSpPr>
            <a:spLocks noGrp="1"/>
          </p:cNvSpPr>
          <p:nvPr>
            <p:ph type="title"/>
          </p:nvPr>
        </p:nvSpPr>
        <p:spPr>
          <a:xfrm>
            <a:off x="467544" y="638040"/>
            <a:ext cx="8496944" cy="514350"/>
          </a:xfrm>
        </p:spPr>
        <p:txBody>
          <a:bodyPr wrap="square" anchor="t">
            <a:normAutofit/>
          </a:bodyPr>
          <a:lstStyle/>
          <a:p>
            <a:r>
              <a:rPr lang="fr-FR" dirty="0"/>
              <a:t>Version « urgence » du SNAPP!</a:t>
            </a:r>
          </a:p>
        </p:txBody>
      </p:sp>
      <p:sp>
        <p:nvSpPr>
          <p:cNvPr id="3" name="Espace réservé du contenu 2">
            <a:extLst>
              <a:ext uri="{FF2B5EF4-FFF2-40B4-BE49-F238E27FC236}">
                <a16:creationId xmlns:a16="http://schemas.microsoft.com/office/drawing/2014/main" id="{C7067DAC-0619-D14D-A3DB-A851C86E6508}"/>
              </a:ext>
            </a:extLst>
          </p:cNvPr>
          <p:cNvSpPr>
            <a:spLocks noGrp="1"/>
          </p:cNvSpPr>
          <p:nvPr>
            <p:ph idx="1"/>
          </p:nvPr>
        </p:nvSpPr>
        <p:spPr>
          <a:xfrm>
            <a:off x="457866" y="1563638"/>
            <a:ext cx="5616624" cy="3237780"/>
          </a:xfrm>
        </p:spPr>
        <p:txBody>
          <a:bodyPr wrap="square" anchor="t">
            <a:normAutofit/>
          </a:bodyPr>
          <a:lstStyle/>
          <a:p>
            <a:pPr marL="385763" indent="-385763">
              <a:buFont typeface="+mj-lt"/>
              <a:buAutoNum type="arabicPeriod"/>
            </a:pPr>
            <a:r>
              <a:rPr lang="fr-FR" dirty="0"/>
              <a:t>Demander au résident de résumer la raison de consultation en 2-3 phrases</a:t>
            </a:r>
          </a:p>
          <a:p>
            <a:pPr marL="385763" indent="-385763">
              <a:buFont typeface="+mj-lt"/>
              <a:buAutoNum type="arabicPeriod"/>
            </a:pPr>
            <a:r>
              <a:rPr lang="fr-FR" dirty="0"/>
              <a:t>Qu’est-ce que le patient a et pourquoi?</a:t>
            </a:r>
          </a:p>
        </p:txBody>
      </p:sp>
      <p:pic>
        <p:nvPicPr>
          <p:cNvPr id="11" name="Graphique 10" descr="Questions contour">
            <a:extLst>
              <a:ext uri="{FF2B5EF4-FFF2-40B4-BE49-F238E27FC236}">
                <a16:creationId xmlns:a16="http://schemas.microsoft.com/office/drawing/2014/main" id="{3E984EE6-54ED-B048-819B-19B0544778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57963" y="1709737"/>
            <a:ext cx="2117725" cy="2117725"/>
          </a:xfrm>
          <a:prstGeom prst="rect">
            <a:avLst/>
          </a:prstGeom>
        </p:spPr>
      </p:pic>
    </p:spTree>
    <p:extLst>
      <p:ext uri="{BB962C8B-B14F-4D97-AF65-F5344CB8AC3E}">
        <p14:creationId xmlns:p14="http://schemas.microsoft.com/office/powerpoint/2010/main" val="8756358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28077CD0-5D32-F745-995B-64B79B099216}"/>
              </a:ext>
            </a:extLst>
          </p:cNvPr>
          <p:cNvSpPr>
            <a:spLocks noGrp="1"/>
          </p:cNvSpPr>
          <p:nvPr>
            <p:ph idx="1"/>
          </p:nvPr>
        </p:nvSpPr>
        <p:spPr>
          <a:xfrm>
            <a:off x="667604" y="1563638"/>
            <a:ext cx="6280660" cy="3312368"/>
          </a:xfrm>
        </p:spPr>
        <p:txBody>
          <a:bodyPr/>
          <a:lstStyle/>
          <a:p>
            <a:r>
              <a:rPr lang="fr-FR" b="1" dirty="0"/>
              <a:t>Objectifs: </a:t>
            </a:r>
            <a:r>
              <a:rPr lang="fr-FR" dirty="0"/>
              <a:t>le résident doit se projeter dans l’orientation finale du patient dès le début</a:t>
            </a:r>
          </a:p>
          <a:p>
            <a:pPr lvl="1"/>
            <a:r>
              <a:rPr lang="fr-FR" sz="2000" dirty="0"/>
              <a:t>Shift du focus de voir le plus de patients possibles le plus vite possible</a:t>
            </a:r>
          </a:p>
          <a:p>
            <a:pPr lvl="1"/>
            <a:r>
              <a:rPr lang="fr-FR" sz="2000" dirty="0"/>
              <a:t>Pour chaque </a:t>
            </a:r>
            <a:r>
              <a:rPr lang="fr-FR" sz="2000" dirty="0" err="1"/>
              <a:t>Dx</a:t>
            </a:r>
            <a:r>
              <a:rPr lang="fr-FR" sz="2000" dirty="0"/>
              <a:t> le résident indique son plan (investigation imagerie) ET l’orientation selon le résultat</a:t>
            </a:r>
          </a:p>
        </p:txBody>
      </p:sp>
      <p:sp>
        <p:nvSpPr>
          <p:cNvPr id="3" name="Titre 2">
            <a:extLst>
              <a:ext uri="{FF2B5EF4-FFF2-40B4-BE49-F238E27FC236}">
                <a16:creationId xmlns:a16="http://schemas.microsoft.com/office/drawing/2014/main" id="{EBB23EAB-17F0-6E42-80AB-7225AA4D9694}"/>
              </a:ext>
            </a:extLst>
          </p:cNvPr>
          <p:cNvSpPr>
            <a:spLocks noGrp="1"/>
          </p:cNvSpPr>
          <p:nvPr>
            <p:ph type="title"/>
          </p:nvPr>
        </p:nvSpPr>
        <p:spPr/>
        <p:txBody>
          <a:bodyPr/>
          <a:lstStyle/>
          <a:p>
            <a:r>
              <a:rPr lang="fr-FR" dirty="0" err="1"/>
              <a:t>Dx</a:t>
            </a:r>
            <a:r>
              <a:rPr lang="fr-FR" dirty="0"/>
              <a:t>-Plan-orientation</a:t>
            </a:r>
          </a:p>
        </p:txBody>
      </p:sp>
      <p:pic>
        <p:nvPicPr>
          <p:cNvPr id="4" name="Graphique 3" descr="Clipboard contour">
            <a:extLst>
              <a:ext uri="{FF2B5EF4-FFF2-40B4-BE49-F238E27FC236}">
                <a16:creationId xmlns:a16="http://schemas.microsoft.com/office/drawing/2014/main" id="{0578F8E8-A075-CE4B-BD76-D3825CDD3A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48264" y="1420434"/>
            <a:ext cx="2016224" cy="2016224"/>
          </a:xfrm>
          <a:prstGeom prst="rect">
            <a:avLst/>
          </a:prstGeom>
        </p:spPr>
      </p:pic>
    </p:spTree>
    <p:extLst>
      <p:ext uri="{BB962C8B-B14F-4D97-AF65-F5344CB8AC3E}">
        <p14:creationId xmlns:p14="http://schemas.microsoft.com/office/powerpoint/2010/main" val="11943014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BB23EAB-17F0-6E42-80AB-7225AA4D9694}"/>
              </a:ext>
            </a:extLst>
          </p:cNvPr>
          <p:cNvSpPr>
            <a:spLocks noGrp="1"/>
          </p:cNvSpPr>
          <p:nvPr>
            <p:ph type="title"/>
          </p:nvPr>
        </p:nvSpPr>
        <p:spPr>
          <a:xfrm>
            <a:off x="467544" y="638040"/>
            <a:ext cx="8496944" cy="514350"/>
          </a:xfrm>
        </p:spPr>
        <p:txBody>
          <a:bodyPr wrap="square" anchor="t">
            <a:normAutofit/>
          </a:bodyPr>
          <a:lstStyle/>
          <a:p>
            <a:r>
              <a:rPr lang="fr-FR" dirty="0" err="1"/>
              <a:t>Dx</a:t>
            </a:r>
            <a:r>
              <a:rPr lang="fr-FR" dirty="0"/>
              <a:t>-Plan-orientation</a:t>
            </a:r>
          </a:p>
        </p:txBody>
      </p:sp>
      <p:sp>
        <p:nvSpPr>
          <p:cNvPr id="2" name="Espace réservé du contenu 1">
            <a:extLst>
              <a:ext uri="{FF2B5EF4-FFF2-40B4-BE49-F238E27FC236}">
                <a16:creationId xmlns:a16="http://schemas.microsoft.com/office/drawing/2014/main" id="{28077CD0-5D32-F745-995B-64B79B099216}"/>
              </a:ext>
            </a:extLst>
          </p:cNvPr>
          <p:cNvSpPr>
            <a:spLocks noGrp="1"/>
          </p:cNvSpPr>
          <p:nvPr>
            <p:ph idx="1"/>
          </p:nvPr>
        </p:nvSpPr>
        <p:spPr>
          <a:xfrm>
            <a:off x="467544" y="1206178"/>
            <a:ext cx="5688632" cy="3525812"/>
          </a:xfrm>
        </p:spPr>
        <p:txBody>
          <a:bodyPr wrap="square" anchor="t">
            <a:normAutofit/>
          </a:bodyPr>
          <a:lstStyle/>
          <a:p>
            <a:r>
              <a:rPr lang="fr-FR" b="1" dirty="0"/>
              <a:t>Avantage: </a:t>
            </a:r>
          </a:p>
          <a:p>
            <a:pPr lvl="1"/>
            <a:r>
              <a:rPr lang="fr-FR" dirty="0"/>
              <a:t>Permet de réviser « 1 seule fois »</a:t>
            </a:r>
          </a:p>
          <a:p>
            <a:pPr lvl="1"/>
            <a:r>
              <a:rPr lang="fr-FR" dirty="0"/>
              <a:t>Introduction à la gestion clinique</a:t>
            </a:r>
          </a:p>
          <a:p>
            <a:pPr lvl="1"/>
            <a:r>
              <a:rPr lang="fr-FR" dirty="0"/>
              <a:t>Reflète plus la pratique d’un clinicien autonome et prépare pour la vraie vie!</a:t>
            </a:r>
          </a:p>
          <a:p>
            <a:pPr lvl="1"/>
            <a:r>
              <a:rPr lang="fr-FR" dirty="0"/>
              <a:t>Simulation d’un « transfert » de patron à patron</a:t>
            </a:r>
          </a:p>
        </p:txBody>
      </p:sp>
      <p:pic>
        <p:nvPicPr>
          <p:cNvPr id="4" name="Graphique 3" descr="Clipboard contour">
            <a:extLst>
              <a:ext uri="{FF2B5EF4-FFF2-40B4-BE49-F238E27FC236}">
                <a16:creationId xmlns:a16="http://schemas.microsoft.com/office/drawing/2014/main" id="{044F17FC-DD1B-9F40-BA94-AA81F5C954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57963" y="1709737"/>
            <a:ext cx="2117725" cy="2117725"/>
          </a:xfrm>
          <a:prstGeom prst="rect">
            <a:avLst/>
          </a:prstGeom>
        </p:spPr>
      </p:pic>
    </p:spTree>
    <p:extLst>
      <p:ext uri="{BB962C8B-B14F-4D97-AF65-F5344CB8AC3E}">
        <p14:creationId xmlns:p14="http://schemas.microsoft.com/office/powerpoint/2010/main" val="31611805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BB23EAB-17F0-6E42-80AB-7225AA4D9694}"/>
              </a:ext>
            </a:extLst>
          </p:cNvPr>
          <p:cNvSpPr>
            <a:spLocks noGrp="1"/>
          </p:cNvSpPr>
          <p:nvPr>
            <p:ph type="title"/>
          </p:nvPr>
        </p:nvSpPr>
        <p:spPr>
          <a:xfrm>
            <a:off x="1547664" y="771550"/>
            <a:ext cx="6870700" cy="628650"/>
          </a:xfrm>
        </p:spPr>
        <p:txBody>
          <a:bodyPr/>
          <a:lstStyle/>
          <a:p>
            <a:r>
              <a:rPr lang="fr-FR" dirty="0" err="1"/>
              <a:t>Dx</a:t>
            </a:r>
            <a:r>
              <a:rPr lang="fr-FR" dirty="0"/>
              <a:t>                     Plan                   orientation</a:t>
            </a:r>
          </a:p>
        </p:txBody>
      </p:sp>
      <p:graphicFrame>
        <p:nvGraphicFramePr>
          <p:cNvPr id="4" name="Diagramme 3">
            <a:extLst>
              <a:ext uri="{FF2B5EF4-FFF2-40B4-BE49-F238E27FC236}">
                <a16:creationId xmlns:a16="http://schemas.microsoft.com/office/drawing/2014/main" id="{39C8F276-CC1B-E14D-8CEA-46C660203369}"/>
              </a:ext>
            </a:extLst>
          </p:cNvPr>
          <p:cNvGraphicFramePr/>
          <p:nvPr>
            <p:extLst>
              <p:ext uri="{D42A27DB-BD31-4B8C-83A1-F6EECF244321}">
                <p14:modId xmlns:p14="http://schemas.microsoft.com/office/powerpoint/2010/main" val="2545825126"/>
              </p:ext>
            </p:extLst>
          </p:nvPr>
        </p:nvGraphicFramePr>
        <p:xfrm>
          <a:off x="1175038" y="1167594"/>
          <a:ext cx="6745334" cy="3888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444416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638040"/>
            <a:ext cx="8496944" cy="514350"/>
          </a:xfrm>
        </p:spPr>
        <p:txBody>
          <a:bodyPr wrap="square" anchor="t">
            <a:normAutofit/>
          </a:bodyPr>
          <a:lstStyle/>
          <a:p>
            <a:pPr>
              <a:defRPr/>
            </a:pPr>
            <a:r>
              <a:rPr lang="fr-FR" dirty="0"/>
              <a:t>Leader de l’action</a:t>
            </a:r>
          </a:p>
        </p:txBody>
      </p:sp>
      <p:sp>
        <p:nvSpPr>
          <p:cNvPr id="10242" name="Espace réservé du texte 2"/>
          <p:cNvSpPr>
            <a:spLocks noGrp="1"/>
          </p:cNvSpPr>
          <p:nvPr>
            <p:ph idx="1"/>
          </p:nvPr>
        </p:nvSpPr>
        <p:spPr>
          <a:xfrm>
            <a:off x="467544" y="1267680"/>
            <a:ext cx="5616624" cy="3237780"/>
          </a:xfrm>
        </p:spPr>
        <p:txBody>
          <a:bodyPr wrap="square" anchor="t">
            <a:normAutofit/>
          </a:bodyPr>
          <a:lstStyle/>
          <a:p>
            <a:pPr marL="0" indent="0">
              <a:buNone/>
            </a:pPr>
            <a:r>
              <a:rPr lang="fr-FR" sz="2300" b="1" dirty="0"/>
              <a:t>Stratégies:</a:t>
            </a:r>
          </a:p>
          <a:p>
            <a:r>
              <a:rPr lang="fr-FR" sz="2300" dirty="0"/>
              <a:t>Préciser à l’avance le rôle attendu</a:t>
            </a:r>
          </a:p>
          <a:p>
            <a:pPr lvl="1"/>
            <a:r>
              <a:rPr lang="fr-FR" sz="2000" dirty="0"/>
              <a:t>Réviser l’approche du résident</a:t>
            </a:r>
          </a:p>
          <a:p>
            <a:r>
              <a:rPr lang="fr-FR" sz="2300" dirty="0"/>
              <a:t>Aider le résident à rentrer dans l’action</a:t>
            </a:r>
          </a:p>
          <a:p>
            <a:pPr lvl="1"/>
            <a:r>
              <a:rPr lang="fr-FR" sz="2000" dirty="0"/>
              <a:t>Présenter le résident à l’équipe avant l’arrivée du patient</a:t>
            </a:r>
          </a:p>
          <a:p>
            <a:pPr lvl="1"/>
            <a:r>
              <a:rPr lang="fr-FR" sz="2000" dirty="0"/>
              <a:t>C’est le résident qui parle aux ambulanciers / prend le transfert</a:t>
            </a:r>
          </a:p>
          <a:p>
            <a:pPr marL="0" indent="0">
              <a:buNone/>
            </a:pPr>
            <a:endParaRPr lang="fr-FR" altLang="fr-FR" sz="2300" dirty="0"/>
          </a:p>
        </p:txBody>
      </p:sp>
      <p:pic>
        <p:nvPicPr>
          <p:cNvPr id="4" name="Graphique 3" descr="Megaphone contour">
            <a:extLst>
              <a:ext uri="{FF2B5EF4-FFF2-40B4-BE49-F238E27FC236}">
                <a16:creationId xmlns:a16="http://schemas.microsoft.com/office/drawing/2014/main" id="{56BE270F-868E-5F43-B254-76D01E9138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57963" y="1709737"/>
            <a:ext cx="2117725" cy="2117725"/>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771550"/>
            <a:ext cx="8496944" cy="514350"/>
          </a:xfrm>
        </p:spPr>
        <p:txBody>
          <a:bodyPr wrap="square" anchor="t">
            <a:normAutofit/>
          </a:bodyPr>
          <a:lstStyle/>
          <a:p>
            <a:pPr>
              <a:defRPr/>
            </a:pPr>
            <a:r>
              <a:rPr lang="fr-FR" dirty="0"/>
              <a:t>Leader de l’action!</a:t>
            </a:r>
          </a:p>
        </p:txBody>
      </p:sp>
      <p:sp>
        <p:nvSpPr>
          <p:cNvPr id="10242" name="Espace réservé du texte 2"/>
          <p:cNvSpPr>
            <a:spLocks noGrp="1"/>
          </p:cNvSpPr>
          <p:nvPr>
            <p:ph idx="1"/>
          </p:nvPr>
        </p:nvSpPr>
        <p:spPr>
          <a:xfrm>
            <a:off x="467544" y="1491630"/>
            <a:ext cx="5616624" cy="3237780"/>
          </a:xfrm>
        </p:spPr>
        <p:txBody>
          <a:bodyPr wrap="square" anchor="t">
            <a:normAutofit/>
          </a:bodyPr>
          <a:lstStyle/>
          <a:p>
            <a:pPr>
              <a:lnSpc>
                <a:spcPct val="90000"/>
              </a:lnSpc>
            </a:pPr>
            <a:r>
              <a:rPr lang="fr-FR" sz="2100" dirty="0"/>
              <a:t>Stratégies à essayer selon le contexte:</a:t>
            </a:r>
          </a:p>
          <a:p>
            <a:pPr lvl="1">
              <a:lnSpc>
                <a:spcPct val="90000"/>
              </a:lnSpc>
            </a:pPr>
            <a:r>
              <a:rPr lang="fr-FR" sz="2000" dirty="0"/>
              <a:t>Laissez 5-10 minutes d’autonomie complète?</a:t>
            </a:r>
          </a:p>
          <a:p>
            <a:pPr lvl="1">
              <a:lnSpc>
                <a:spcPct val="90000"/>
              </a:lnSpc>
            </a:pPr>
            <a:r>
              <a:rPr lang="fr-FR" sz="2000" dirty="0"/>
              <a:t>Restez derrière le rideau?</a:t>
            </a:r>
          </a:p>
          <a:p>
            <a:pPr lvl="1">
              <a:lnSpc>
                <a:spcPct val="90000"/>
              </a:lnSpc>
            </a:pPr>
            <a:r>
              <a:rPr lang="fr-FR" sz="2000" dirty="0"/>
              <a:t>Jouez le rôle du médecin 2? (pas toujours déléguer les techniques…)</a:t>
            </a:r>
          </a:p>
          <a:p>
            <a:pPr>
              <a:lnSpc>
                <a:spcPct val="90000"/>
              </a:lnSpc>
            </a:pPr>
            <a:r>
              <a:rPr lang="fr-FR" sz="2100" dirty="0"/>
              <a:t>Ce sont des opportunités d’apprentissage à ne pas manquer!</a:t>
            </a:r>
          </a:p>
          <a:p>
            <a:pPr>
              <a:lnSpc>
                <a:spcPct val="90000"/>
              </a:lnSpc>
            </a:pPr>
            <a:r>
              <a:rPr lang="fr-FR" sz="2100" dirty="0"/>
              <a:t>Prévoir un débriefing.</a:t>
            </a:r>
          </a:p>
          <a:p>
            <a:pPr>
              <a:lnSpc>
                <a:spcPct val="90000"/>
              </a:lnSpc>
            </a:pPr>
            <a:endParaRPr lang="fr-FR" altLang="fr-FR" sz="2100" dirty="0"/>
          </a:p>
        </p:txBody>
      </p:sp>
      <p:pic>
        <p:nvPicPr>
          <p:cNvPr id="4" name="Graphique 3" descr="Megaphone contour">
            <a:extLst>
              <a:ext uri="{FF2B5EF4-FFF2-40B4-BE49-F238E27FC236}">
                <a16:creationId xmlns:a16="http://schemas.microsoft.com/office/drawing/2014/main" id="{74382FB6-D271-2544-A6BA-FB4004C459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57963" y="1709737"/>
            <a:ext cx="2117725" cy="2117725"/>
          </a:xfrm>
          <a:prstGeom prst="rect">
            <a:avLst/>
          </a:prstGeom>
        </p:spPr>
      </p:pic>
    </p:spTree>
    <p:extLst>
      <p:ext uri="{BB962C8B-B14F-4D97-AF65-F5344CB8AC3E}">
        <p14:creationId xmlns:p14="http://schemas.microsoft.com/office/powerpoint/2010/main" val="547433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CB486C9D-3A37-6711-480F-A7A73B6B365B}"/>
              </a:ext>
            </a:extLst>
          </p:cNvPr>
          <p:cNvSpPr>
            <a:spLocks noGrp="1"/>
          </p:cNvSpPr>
          <p:nvPr>
            <p:ph type="title"/>
          </p:nvPr>
        </p:nvSpPr>
        <p:spPr/>
        <p:txBody>
          <a:bodyPr/>
          <a:lstStyle/>
          <a:p>
            <a:r>
              <a:rPr lang="fr-FR" dirty="0"/>
              <a:t>Quizz</a:t>
            </a:r>
          </a:p>
        </p:txBody>
      </p:sp>
      <p:sp>
        <p:nvSpPr>
          <p:cNvPr id="6" name="Espace réservé du contenu 5">
            <a:extLst>
              <a:ext uri="{FF2B5EF4-FFF2-40B4-BE49-F238E27FC236}">
                <a16:creationId xmlns:a16="http://schemas.microsoft.com/office/drawing/2014/main" id="{86F308D2-2335-A4CE-71EC-413DFE4F148A}"/>
              </a:ext>
            </a:extLst>
          </p:cNvPr>
          <p:cNvSpPr>
            <a:spLocks noGrp="1"/>
          </p:cNvSpPr>
          <p:nvPr>
            <p:ph idx="1"/>
          </p:nvPr>
        </p:nvSpPr>
        <p:spPr/>
        <p:txBody>
          <a:bodyPr/>
          <a:lstStyle/>
          <a:p>
            <a:r>
              <a:rPr lang="fr-FR" dirty="0"/>
              <a:t>Quel est votre type prédominant de superviseur?</a:t>
            </a:r>
          </a:p>
          <a:p>
            <a:pPr marL="457200" indent="-457200">
              <a:buFont typeface="+mj-lt"/>
              <a:buAutoNum type="alphaUcPeriod"/>
            </a:pPr>
            <a:r>
              <a:rPr lang="fr-FR" dirty="0"/>
              <a:t>« </a:t>
            </a:r>
            <a:r>
              <a:rPr lang="fr-FR" dirty="0" err="1"/>
              <a:t>Micromanaging</a:t>
            </a:r>
            <a:r>
              <a:rPr lang="fr-FR" dirty="0"/>
              <a:t> » </a:t>
            </a:r>
            <a:r>
              <a:rPr lang="fr-FR" dirty="0" err="1"/>
              <a:t>delivery</a:t>
            </a:r>
            <a:r>
              <a:rPr lang="fr-FR" dirty="0"/>
              <a:t> of care</a:t>
            </a:r>
          </a:p>
          <a:p>
            <a:pPr marL="457200" indent="-457200">
              <a:buFont typeface="+mj-lt"/>
              <a:buAutoNum type="alphaUcPeriod"/>
            </a:pPr>
            <a:r>
              <a:rPr lang="fr-FR" dirty="0"/>
              <a:t>« Scaffolding </a:t>
            </a:r>
            <a:r>
              <a:rPr lang="fr-FR" dirty="0" err="1"/>
              <a:t>experiences</a:t>
            </a:r>
            <a:r>
              <a:rPr lang="fr-FR" dirty="0"/>
              <a:t> » </a:t>
            </a:r>
            <a:r>
              <a:rPr lang="fr-FR" dirty="0" err="1"/>
              <a:t>learning</a:t>
            </a:r>
            <a:r>
              <a:rPr lang="fr-FR" dirty="0"/>
              <a:t> guidance</a:t>
            </a:r>
          </a:p>
          <a:p>
            <a:pPr marL="457200" indent="-457200">
              <a:buFont typeface="+mj-lt"/>
              <a:buAutoNum type="alphaUcPeriod"/>
            </a:pPr>
            <a:r>
              <a:rPr lang="fr-FR" dirty="0"/>
              <a:t>« </a:t>
            </a:r>
            <a:r>
              <a:rPr lang="fr-FR" dirty="0" err="1"/>
              <a:t>Divide</a:t>
            </a:r>
            <a:r>
              <a:rPr lang="fr-FR" dirty="0"/>
              <a:t> and </a:t>
            </a:r>
            <a:r>
              <a:rPr lang="fr-FR" dirty="0" err="1"/>
              <a:t>conquer</a:t>
            </a:r>
            <a:r>
              <a:rPr lang="fr-FR" dirty="0"/>
              <a:t> » </a:t>
            </a:r>
            <a:r>
              <a:rPr lang="fr-FR" dirty="0" err="1"/>
              <a:t>delivery</a:t>
            </a:r>
            <a:r>
              <a:rPr lang="fr-FR" dirty="0"/>
              <a:t> of care</a:t>
            </a:r>
          </a:p>
          <a:p>
            <a:pPr marL="457200" indent="-457200">
              <a:buFont typeface="+mj-lt"/>
              <a:buAutoNum type="alphaUcPeriod"/>
            </a:pPr>
            <a:r>
              <a:rPr lang="fr-FR" dirty="0"/>
              <a:t>« </a:t>
            </a:r>
            <a:r>
              <a:rPr lang="fr-FR" dirty="0" err="1"/>
              <a:t>Pearls</a:t>
            </a:r>
            <a:r>
              <a:rPr lang="fr-FR" dirty="0"/>
              <a:t> of </a:t>
            </a:r>
            <a:r>
              <a:rPr lang="fr-FR" dirty="0" err="1"/>
              <a:t>wisdom</a:t>
            </a:r>
            <a:r>
              <a:rPr lang="fr-FR" dirty="0"/>
              <a:t> » </a:t>
            </a:r>
            <a:r>
              <a:rPr lang="fr-FR" dirty="0" err="1"/>
              <a:t>clinical</a:t>
            </a:r>
            <a:r>
              <a:rPr lang="fr-FR" dirty="0"/>
              <a:t> guidance</a:t>
            </a:r>
          </a:p>
        </p:txBody>
      </p:sp>
    </p:spTree>
    <p:extLst>
      <p:ext uri="{BB962C8B-B14F-4D97-AF65-F5344CB8AC3E}">
        <p14:creationId xmlns:p14="http://schemas.microsoft.com/office/powerpoint/2010/main" val="21889021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CC5126-5568-524D-B434-70AEB4D33206}"/>
              </a:ext>
            </a:extLst>
          </p:cNvPr>
          <p:cNvSpPr>
            <a:spLocks noGrp="1"/>
          </p:cNvSpPr>
          <p:nvPr>
            <p:ph type="title"/>
          </p:nvPr>
        </p:nvSpPr>
        <p:spPr/>
        <p:txBody>
          <a:bodyPr/>
          <a:lstStyle/>
          <a:p>
            <a:r>
              <a:rPr lang="fr-FR" dirty="0"/>
              <a:t>observation directe du résident avancé</a:t>
            </a:r>
          </a:p>
        </p:txBody>
      </p:sp>
      <p:sp>
        <p:nvSpPr>
          <p:cNvPr id="3" name="Espace réservé du texte 2">
            <a:extLst>
              <a:ext uri="{FF2B5EF4-FFF2-40B4-BE49-F238E27FC236}">
                <a16:creationId xmlns:a16="http://schemas.microsoft.com/office/drawing/2014/main" id="{9872F205-02EB-394B-A9D3-EF79521BBCBE}"/>
              </a:ext>
            </a:extLst>
          </p:cNvPr>
          <p:cNvSpPr>
            <a:spLocks noGrp="1"/>
          </p:cNvSpPr>
          <p:nvPr>
            <p:ph idx="1"/>
          </p:nvPr>
        </p:nvSpPr>
        <p:spPr>
          <a:xfrm>
            <a:off x="467544" y="1207717"/>
            <a:ext cx="8352928" cy="3596281"/>
          </a:xfrm>
        </p:spPr>
        <p:txBody>
          <a:bodyPr/>
          <a:lstStyle/>
          <a:p>
            <a:pPr marL="0" indent="0">
              <a:buNone/>
            </a:pPr>
            <a:r>
              <a:rPr lang="fr-FR" dirty="0"/>
              <a:t>Technique:</a:t>
            </a:r>
          </a:p>
          <a:p>
            <a:r>
              <a:rPr lang="fr-FR" sz="1950" dirty="0"/>
              <a:t>Coaching pré: diminuer l’effet </a:t>
            </a:r>
            <a:r>
              <a:rPr lang="fr-FR" sz="1950" dirty="0" err="1"/>
              <a:t>Hawthorn</a:t>
            </a:r>
            <a:endParaRPr lang="fr-FR" sz="1950" dirty="0"/>
          </a:p>
          <a:p>
            <a:pPr lvl="1"/>
            <a:r>
              <a:rPr lang="fr-FR" sz="1950" dirty="0"/>
              <a:t>« Fait comme d’habitude en 5 min! »</a:t>
            </a:r>
          </a:p>
          <a:p>
            <a:r>
              <a:rPr lang="fr-FR" sz="1950" dirty="0"/>
              <a:t>Faire en début de journée</a:t>
            </a:r>
          </a:p>
          <a:p>
            <a:r>
              <a:rPr lang="fr-FR" sz="1950" dirty="0"/>
              <a:t>Choisir le cas observé</a:t>
            </a:r>
            <a:endParaRPr lang="fr-FR" dirty="0"/>
          </a:p>
          <a:p>
            <a:pPr marL="0" indent="0">
              <a:buNone/>
            </a:pPr>
            <a:r>
              <a:rPr lang="fr-FR" dirty="0"/>
              <a:t>Peu de temps supplémentaire avec un apprenant avancé:</a:t>
            </a:r>
          </a:p>
          <a:p>
            <a:r>
              <a:rPr lang="fr-FR" sz="1950" dirty="0"/>
              <a:t>Pas de révision de cas!</a:t>
            </a:r>
          </a:p>
          <a:p>
            <a:r>
              <a:rPr lang="fr-FR" sz="1950" dirty="0"/>
              <a:t>Vous faites la note en même temps!</a:t>
            </a:r>
          </a:p>
          <a:p>
            <a:endParaRPr lang="fr-FR" dirty="0"/>
          </a:p>
        </p:txBody>
      </p:sp>
      <p:pic>
        <p:nvPicPr>
          <p:cNvPr id="4" name="Graphique 3" descr="Magnifying glass contour">
            <a:extLst>
              <a:ext uri="{FF2B5EF4-FFF2-40B4-BE49-F238E27FC236}">
                <a16:creationId xmlns:a16="http://schemas.microsoft.com/office/drawing/2014/main" id="{C4E6B93F-9C12-7E4C-89EA-CDA8805A64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60232" y="1059582"/>
            <a:ext cx="1897360" cy="1897360"/>
          </a:xfrm>
          <a:prstGeom prst="rect">
            <a:avLst/>
          </a:prstGeom>
        </p:spPr>
      </p:pic>
    </p:spTree>
    <p:extLst>
      <p:ext uri="{BB962C8B-B14F-4D97-AF65-F5344CB8AC3E}">
        <p14:creationId xmlns:p14="http://schemas.microsoft.com/office/powerpoint/2010/main" val="40462053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CC5126-5568-524D-B434-70AEB4D33206}"/>
              </a:ext>
            </a:extLst>
          </p:cNvPr>
          <p:cNvSpPr>
            <a:spLocks noGrp="1"/>
          </p:cNvSpPr>
          <p:nvPr>
            <p:ph type="title"/>
          </p:nvPr>
        </p:nvSpPr>
        <p:spPr/>
        <p:txBody>
          <a:bodyPr/>
          <a:lstStyle/>
          <a:p>
            <a:r>
              <a:rPr lang="fr-FR" dirty="0"/>
              <a:t>observation directe du résident avancé</a:t>
            </a:r>
          </a:p>
        </p:txBody>
      </p:sp>
      <p:sp>
        <p:nvSpPr>
          <p:cNvPr id="3" name="Espace réservé du texte 2">
            <a:extLst>
              <a:ext uri="{FF2B5EF4-FFF2-40B4-BE49-F238E27FC236}">
                <a16:creationId xmlns:a16="http://schemas.microsoft.com/office/drawing/2014/main" id="{9872F205-02EB-394B-A9D3-EF79521BBCBE}"/>
              </a:ext>
            </a:extLst>
          </p:cNvPr>
          <p:cNvSpPr>
            <a:spLocks noGrp="1"/>
          </p:cNvSpPr>
          <p:nvPr>
            <p:ph idx="1"/>
          </p:nvPr>
        </p:nvSpPr>
        <p:spPr>
          <a:xfrm>
            <a:off x="467544" y="1207717"/>
            <a:ext cx="6336704" cy="3236241"/>
          </a:xfrm>
        </p:spPr>
        <p:txBody>
          <a:bodyPr/>
          <a:lstStyle/>
          <a:p>
            <a:pPr marL="0" indent="0" algn="just">
              <a:buNone/>
            </a:pPr>
            <a:r>
              <a:rPr lang="fr-FR" b="1" dirty="0"/>
              <a:t>Avantages:</a:t>
            </a:r>
          </a:p>
          <a:p>
            <a:pPr algn="just"/>
            <a:r>
              <a:rPr lang="fr-FR" dirty="0"/>
              <a:t>Permets de « connaître » votre résident avancé rapidement (professionnalisme? Technique d’entrevue?)</a:t>
            </a:r>
          </a:p>
          <a:p>
            <a:pPr algn="just"/>
            <a:r>
              <a:rPr lang="fr-CA" dirty="0"/>
              <a:t>Analyse: processus-raisonnement-maturité clinique</a:t>
            </a:r>
          </a:p>
          <a:p>
            <a:pPr algn="just"/>
            <a:r>
              <a:rPr lang="fr-FR" dirty="0"/>
              <a:t>Meilleure rétroaction au résident</a:t>
            </a:r>
          </a:p>
          <a:p>
            <a:pPr algn="just"/>
            <a:r>
              <a:rPr lang="fr-FR" dirty="0"/>
              <a:t>Permets d’évaluer ce que je peux déléguer</a:t>
            </a:r>
          </a:p>
          <a:p>
            <a:pPr algn="just"/>
            <a:endParaRPr lang="fr-FR" dirty="0"/>
          </a:p>
        </p:txBody>
      </p:sp>
      <p:pic>
        <p:nvPicPr>
          <p:cNvPr id="4" name="Graphique 3" descr="Magnifying glass contour">
            <a:extLst>
              <a:ext uri="{FF2B5EF4-FFF2-40B4-BE49-F238E27FC236}">
                <a16:creationId xmlns:a16="http://schemas.microsoft.com/office/drawing/2014/main" id="{878658FA-CDF9-F948-AB89-160E09BA61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67128" y="1152390"/>
            <a:ext cx="1897360" cy="1897360"/>
          </a:xfrm>
          <a:prstGeom prst="rect">
            <a:avLst/>
          </a:prstGeom>
        </p:spPr>
      </p:pic>
      <p:sp>
        <p:nvSpPr>
          <p:cNvPr id="5" name="ZoneTexte 4">
            <a:extLst>
              <a:ext uri="{FF2B5EF4-FFF2-40B4-BE49-F238E27FC236}">
                <a16:creationId xmlns:a16="http://schemas.microsoft.com/office/drawing/2014/main" id="{45C53A60-48D3-C149-8CF9-416B6ABB1AF8}"/>
              </a:ext>
            </a:extLst>
          </p:cNvPr>
          <p:cNvSpPr txBox="1"/>
          <p:nvPr/>
        </p:nvSpPr>
        <p:spPr>
          <a:xfrm>
            <a:off x="7095522" y="3651870"/>
            <a:ext cx="1638590" cy="461665"/>
          </a:xfrm>
          <a:prstGeom prst="rect">
            <a:avLst/>
          </a:prstGeom>
          <a:noFill/>
        </p:spPr>
        <p:txBody>
          <a:bodyPr wrap="none" rtlCol="0">
            <a:spAutoFit/>
          </a:bodyPr>
          <a:lstStyle/>
          <a:p>
            <a:r>
              <a:rPr lang="fr-FR" dirty="0"/>
              <a:t>À essayer!</a:t>
            </a:r>
          </a:p>
        </p:txBody>
      </p:sp>
    </p:spTree>
    <p:extLst>
      <p:ext uri="{BB962C8B-B14F-4D97-AF65-F5344CB8AC3E}">
        <p14:creationId xmlns:p14="http://schemas.microsoft.com/office/powerpoint/2010/main" val="26517475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F13028-4698-5F42-B55B-3ED0BD11DBEE}"/>
              </a:ext>
            </a:extLst>
          </p:cNvPr>
          <p:cNvSpPr>
            <a:spLocks noGrp="1"/>
          </p:cNvSpPr>
          <p:nvPr>
            <p:ph type="title"/>
          </p:nvPr>
        </p:nvSpPr>
        <p:spPr>
          <a:xfrm>
            <a:off x="467544" y="638040"/>
            <a:ext cx="8496944" cy="514350"/>
          </a:xfrm>
        </p:spPr>
        <p:txBody>
          <a:bodyPr wrap="square" anchor="t">
            <a:normAutofit/>
          </a:bodyPr>
          <a:lstStyle/>
          <a:p>
            <a:r>
              <a:rPr lang="fr-FR" dirty="0"/>
              <a:t>Supervision fantôme	</a:t>
            </a:r>
          </a:p>
        </p:txBody>
      </p:sp>
      <p:sp>
        <p:nvSpPr>
          <p:cNvPr id="3" name="Espace réservé du texte 2">
            <a:extLst>
              <a:ext uri="{FF2B5EF4-FFF2-40B4-BE49-F238E27FC236}">
                <a16:creationId xmlns:a16="http://schemas.microsoft.com/office/drawing/2014/main" id="{E6F305C4-4A22-084B-A8BD-C10B62E22F81}"/>
              </a:ext>
            </a:extLst>
          </p:cNvPr>
          <p:cNvSpPr>
            <a:spLocks noGrp="1"/>
          </p:cNvSpPr>
          <p:nvPr>
            <p:ph idx="1"/>
          </p:nvPr>
        </p:nvSpPr>
        <p:spPr>
          <a:xfrm>
            <a:off x="467544" y="1491630"/>
            <a:ext cx="5616624" cy="3237780"/>
          </a:xfrm>
        </p:spPr>
        <p:txBody>
          <a:bodyPr wrap="square" anchor="t">
            <a:normAutofit/>
          </a:bodyPr>
          <a:lstStyle/>
          <a:p>
            <a:pPr marL="0" indent="0">
              <a:lnSpc>
                <a:spcPct val="90000"/>
              </a:lnSpc>
              <a:buNone/>
            </a:pPr>
            <a:r>
              <a:rPr lang="fr-FR" sz="2100" dirty="0"/>
              <a:t>Qu’on soit type Hands-On ou Hands-Off on peut utiliser cette technique:</a:t>
            </a:r>
          </a:p>
          <a:p>
            <a:pPr>
              <a:lnSpc>
                <a:spcPct val="90000"/>
              </a:lnSpc>
            </a:pPr>
            <a:r>
              <a:rPr lang="fr-FR" sz="2100" dirty="0"/>
              <a:t>Pas de révision classique de cas</a:t>
            </a:r>
          </a:p>
          <a:p>
            <a:pPr>
              <a:lnSpc>
                <a:spcPct val="90000"/>
              </a:lnSpc>
            </a:pPr>
            <a:r>
              <a:rPr lang="fr-FR" sz="2100" dirty="0"/>
              <a:t>On est là seulement pour répondre aux interrogations du résident au besoin</a:t>
            </a:r>
          </a:p>
          <a:p>
            <a:pPr>
              <a:lnSpc>
                <a:spcPct val="90000"/>
              </a:lnSpc>
            </a:pPr>
            <a:r>
              <a:rPr lang="fr-FR" sz="2100" dirty="0"/>
              <a:t>Surveillance en arrière-plan de notre résident</a:t>
            </a:r>
          </a:p>
          <a:p>
            <a:pPr>
              <a:lnSpc>
                <a:spcPct val="90000"/>
              </a:lnSpc>
            </a:pPr>
            <a:r>
              <a:rPr lang="fr-FR" sz="2100" b="1" dirty="0"/>
              <a:t>Limite</a:t>
            </a:r>
            <a:r>
              <a:rPr lang="fr-FR" sz="2100" dirty="0"/>
              <a:t>: autorisation des congés de l’urgence/</a:t>
            </a:r>
            <a:r>
              <a:rPr lang="fr-FR" sz="2100" dirty="0" err="1"/>
              <a:t>hospit</a:t>
            </a:r>
            <a:r>
              <a:rPr lang="fr-FR" sz="2100" dirty="0"/>
              <a:t>…</a:t>
            </a:r>
          </a:p>
        </p:txBody>
      </p:sp>
      <p:pic>
        <p:nvPicPr>
          <p:cNvPr id="4" name="Graphique 3" descr="Ghost contour">
            <a:extLst>
              <a:ext uri="{FF2B5EF4-FFF2-40B4-BE49-F238E27FC236}">
                <a16:creationId xmlns:a16="http://schemas.microsoft.com/office/drawing/2014/main" id="{F51BB30C-06F8-C949-AD8E-946ECEEFCF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57963" y="1709737"/>
            <a:ext cx="2117725" cy="2117725"/>
          </a:xfrm>
          <a:prstGeom prst="rect">
            <a:avLst/>
          </a:prstGeom>
        </p:spPr>
      </p:pic>
    </p:spTree>
    <p:extLst>
      <p:ext uri="{BB962C8B-B14F-4D97-AF65-F5344CB8AC3E}">
        <p14:creationId xmlns:p14="http://schemas.microsoft.com/office/powerpoint/2010/main" val="42381064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F13028-4698-5F42-B55B-3ED0BD11DBEE}"/>
              </a:ext>
            </a:extLst>
          </p:cNvPr>
          <p:cNvSpPr>
            <a:spLocks noGrp="1"/>
          </p:cNvSpPr>
          <p:nvPr>
            <p:ph type="title"/>
          </p:nvPr>
        </p:nvSpPr>
        <p:spPr>
          <a:xfrm>
            <a:off x="467544" y="638040"/>
            <a:ext cx="8496944" cy="514350"/>
          </a:xfrm>
        </p:spPr>
        <p:txBody>
          <a:bodyPr wrap="square" anchor="t">
            <a:normAutofit/>
          </a:bodyPr>
          <a:lstStyle/>
          <a:p>
            <a:r>
              <a:rPr lang="fr-FR" dirty="0"/>
              <a:t>Supervision fantôme	</a:t>
            </a:r>
          </a:p>
        </p:txBody>
      </p:sp>
      <p:sp>
        <p:nvSpPr>
          <p:cNvPr id="3" name="Espace réservé du texte 2">
            <a:extLst>
              <a:ext uri="{FF2B5EF4-FFF2-40B4-BE49-F238E27FC236}">
                <a16:creationId xmlns:a16="http://schemas.microsoft.com/office/drawing/2014/main" id="{E6F305C4-4A22-084B-A8BD-C10B62E22F81}"/>
              </a:ext>
            </a:extLst>
          </p:cNvPr>
          <p:cNvSpPr>
            <a:spLocks noGrp="1"/>
          </p:cNvSpPr>
          <p:nvPr>
            <p:ph idx="1"/>
          </p:nvPr>
        </p:nvSpPr>
        <p:spPr>
          <a:xfrm>
            <a:off x="611560" y="2067694"/>
            <a:ext cx="5616624" cy="3237780"/>
          </a:xfrm>
        </p:spPr>
        <p:txBody>
          <a:bodyPr wrap="square" anchor="t">
            <a:normAutofit/>
          </a:bodyPr>
          <a:lstStyle/>
          <a:p>
            <a:pPr marL="0" indent="0">
              <a:buNone/>
            </a:pPr>
            <a:r>
              <a:rPr lang="fr-FR" b="1" dirty="0"/>
              <a:t>Le résident doit être au courant!</a:t>
            </a:r>
          </a:p>
          <a:p>
            <a:r>
              <a:rPr lang="fr-FR" dirty="0"/>
              <a:t>Sinon c’est de « l’espionnage »…</a:t>
            </a:r>
          </a:p>
        </p:txBody>
      </p:sp>
      <p:pic>
        <p:nvPicPr>
          <p:cNvPr id="4" name="Graphique 3" descr="Ghost contour">
            <a:extLst>
              <a:ext uri="{FF2B5EF4-FFF2-40B4-BE49-F238E27FC236}">
                <a16:creationId xmlns:a16="http://schemas.microsoft.com/office/drawing/2014/main" id="{F51BB30C-06F8-C949-AD8E-946ECEEFCF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57963" y="1709737"/>
            <a:ext cx="2117725" cy="2117725"/>
          </a:xfrm>
          <a:prstGeom prst="rect">
            <a:avLst/>
          </a:prstGeom>
        </p:spPr>
      </p:pic>
    </p:spTree>
    <p:extLst>
      <p:ext uri="{BB962C8B-B14F-4D97-AF65-F5344CB8AC3E}">
        <p14:creationId xmlns:p14="http://schemas.microsoft.com/office/powerpoint/2010/main" val="31034116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F13028-4698-5F42-B55B-3ED0BD11DBEE}"/>
              </a:ext>
            </a:extLst>
          </p:cNvPr>
          <p:cNvSpPr>
            <a:spLocks noGrp="1"/>
          </p:cNvSpPr>
          <p:nvPr>
            <p:ph type="title"/>
          </p:nvPr>
        </p:nvSpPr>
        <p:spPr>
          <a:xfrm>
            <a:off x="467544" y="638040"/>
            <a:ext cx="8496944" cy="514350"/>
          </a:xfrm>
        </p:spPr>
        <p:txBody>
          <a:bodyPr wrap="square" anchor="t">
            <a:normAutofit/>
          </a:bodyPr>
          <a:lstStyle/>
          <a:p>
            <a:r>
              <a:rPr lang="fr-FR" dirty="0"/>
              <a:t>Supervision fantôme	</a:t>
            </a:r>
          </a:p>
        </p:txBody>
      </p:sp>
      <p:sp>
        <p:nvSpPr>
          <p:cNvPr id="3" name="Espace réservé du texte 2">
            <a:extLst>
              <a:ext uri="{FF2B5EF4-FFF2-40B4-BE49-F238E27FC236}">
                <a16:creationId xmlns:a16="http://schemas.microsoft.com/office/drawing/2014/main" id="{E6F305C4-4A22-084B-A8BD-C10B62E22F81}"/>
              </a:ext>
            </a:extLst>
          </p:cNvPr>
          <p:cNvSpPr>
            <a:spLocks noGrp="1"/>
          </p:cNvSpPr>
          <p:nvPr>
            <p:ph idx="1"/>
          </p:nvPr>
        </p:nvSpPr>
        <p:spPr>
          <a:xfrm>
            <a:off x="454489" y="1491630"/>
            <a:ext cx="6103473" cy="3312368"/>
          </a:xfrm>
        </p:spPr>
        <p:txBody>
          <a:bodyPr wrap="square" anchor="t">
            <a:normAutofit/>
          </a:bodyPr>
          <a:lstStyle/>
          <a:p>
            <a:pPr marL="0" indent="0">
              <a:lnSpc>
                <a:spcPct val="90000"/>
              </a:lnSpc>
              <a:buNone/>
            </a:pPr>
            <a:r>
              <a:rPr lang="fr-FR" sz="1900" b="1" dirty="0"/>
              <a:t>Avantages:</a:t>
            </a:r>
            <a:endParaRPr lang="fr-FR" sz="1900" dirty="0"/>
          </a:p>
          <a:p>
            <a:pPr>
              <a:lnSpc>
                <a:spcPct val="90000"/>
              </a:lnSpc>
            </a:pPr>
            <a:r>
              <a:rPr lang="fr-FR" sz="1900" dirty="0"/>
              <a:t>Peut être utilisée autant par les Hands-On ou Hands-Off!</a:t>
            </a:r>
          </a:p>
          <a:p>
            <a:pPr>
              <a:lnSpc>
                <a:spcPct val="90000"/>
              </a:lnSpc>
            </a:pPr>
            <a:r>
              <a:rPr lang="fr-FR" sz="1900" dirty="0"/>
              <a:t>Permets de « simuler » une pratique autonome et de se commettre dans les conduites</a:t>
            </a:r>
          </a:p>
          <a:p>
            <a:pPr>
              <a:lnSpc>
                <a:spcPct val="90000"/>
              </a:lnSpc>
            </a:pPr>
            <a:r>
              <a:rPr lang="fr-FR" sz="1900" dirty="0"/>
              <a:t>Rétroaction différente orientée sur notes/prescriptions et communication patient</a:t>
            </a:r>
          </a:p>
          <a:p>
            <a:pPr>
              <a:lnSpc>
                <a:spcPct val="90000"/>
              </a:lnSpc>
            </a:pPr>
            <a:r>
              <a:rPr lang="fr-FR" sz="1900" dirty="0"/>
              <a:t>Peut être utilisée pendant une partie du quart/journée seulement</a:t>
            </a:r>
          </a:p>
        </p:txBody>
      </p:sp>
      <p:pic>
        <p:nvPicPr>
          <p:cNvPr id="4" name="Graphique 3" descr="Ghost contour">
            <a:extLst>
              <a:ext uri="{FF2B5EF4-FFF2-40B4-BE49-F238E27FC236}">
                <a16:creationId xmlns:a16="http://schemas.microsoft.com/office/drawing/2014/main" id="{EDF319C7-81BD-3B4E-8B26-59C82D6264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57963" y="1709737"/>
            <a:ext cx="2117725" cy="2117725"/>
          </a:xfrm>
          <a:prstGeom prst="rect">
            <a:avLst/>
          </a:prstGeom>
        </p:spPr>
      </p:pic>
    </p:spTree>
    <p:extLst>
      <p:ext uri="{BB962C8B-B14F-4D97-AF65-F5344CB8AC3E}">
        <p14:creationId xmlns:p14="http://schemas.microsoft.com/office/powerpoint/2010/main" val="38038205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EE1D74-4FB2-9E4E-BEA9-01538166DECE}"/>
              </a:ext>
            </a:extLst>
          </p:cNvPr>
          <p:cNvSpPr>
            <a:spLocks noGrp="1"/>
          </p:cNvSpPr>
          <p:nvPr>
            <p:ph type="title"/>
          </p:nvPr>
        </p:nvSpPr>
        <p:spPr>
          <a:xfrm>
            <a:off x="467544" y="638040"/>
            <a:ext cx="8496944" cy="514350"/>
          </a:xfrm>
        </p:spPr>
        <p:txBody>
          <a:bodyPr wrap="square" anchor="t">
            <a:normAutofit/>
          </a:bodyPr>
          <a:lstStyle/>
          <a:p>
            <a:r>
              <a:rPr lang="fr-FR" dirty="0" err="1"/>
              <a:t>Sink</a:t>
            </a:r>
            <a:r>
              <a:rPr lang="fr-FR" dirty="0"/>
              <a:t> or </a:t>
            </a:r>
            <a:r>
              <a:rPr lang="fr-FR" dirty="0" err="1"/>
              <a:t>swim</a:t>
            </a:r>
            <a:endParaRPr lang="fr-FR" dirty="0"/>
          </a:p>
        </p:txBody>
      </p:sp>
      <p:sp>
        <p:nvSpPr>
          <p:cNvPr id="3" name="Espace réservé du texte 2">
            <a:extLst>
              <a:ext uri="{FF2B5EF4-FFF2-40B4-BE49-F238E27FC236}">
                <a16:creationId xmlns:a16="http://schemas.microsoft.com/office/drawing/2014/main" id="{CD6D4AE4-172F-4848-9841-77A1247B080B}"/>
              </a:ext>
            </a:extLst>
          </p:cNvPr>
          <p:cNvSpPr>
            <a:spLocks noGrp="1"/>
          </p:cNvSpPr>
          <p:nvPr>
            <p:ph idx="1"/>
          </p:nvPr>
        </p:nvSpPr>
        <p:spPr>
          <a:xfrm>
            <a:off x="364378" y="1563638"/>
            <a:ext cx="6193585" cy="3237780"/>
          </a:xfrm>
        </p:spPr>
        <p:txBody>
          <a:bodyPr wrap="square" anchor="t">
            <a:normAutofit/>
          </a:bodyPr>
          <a:lstStyle/>
          <a:p>
            <a:r>
              <a:rPr lang="fr-FR" dirty="0"/>
              <a:t>Technique:</a:t>
            </a:r>
          </a:p>
          <a:p>
            <a:pPr lvl="1"/>
            <a:r>
              <a:rPr lang="fr-FR" dirty="0"/>
              <a:t>Une autonomie complète est laissée au résident </a:t>
            </a:r>
            <a:r>
              <a:rPr lang="fr-FR" b="1" dirty="0"/>
              <a:t>pour un temps déterminé</a:t>
            </a:r>
          </a:p>
          <a:p>
            <a:pPr lvl="1"/>
            <a:r>
              <a:rPr lang="fr-FR" dirty="0"/>
              <a:t>Le superviseur est disponible si difficulté seulement</a:t>
            </a:r>
          </a:p>
        </p:txBody>
      </p:sp>
      <p:pic>
        <p:nvPicPr>
          <p:cNvPr id="4" name="Graphique 3" descr="Swimming contour">
            <a:extLst>
              <a:ext uri="{FF2B5EF4-FFF2-40B4-BE49-F238E27FC236}">
                <a16:creationId xmlns:a16="http://schemas.microsoft.com/office/drawing/2014/main" id="{43A3BB31-78D3-2040-B73C-39687D920E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57963" y="1709737"/>
            <a:ext cx="2117725" cy="2117725"/>
          </a:xfrm>
          <a:prstGeom prst="rect">
            <a:avLst/>
          </a:prstGeom>
        </p:spPr>
      </p:pic>
    </p:spTree>
    <p:extLst>
      <p:ext uri="{BB962C8B-B14F-4D97-AF65-F5344CB8AC3E}">
        <p14:creationId xmlns:p14="http://schemas.microsoft.com/office/powerpoint/2010/main" val="8358537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EE1D74-4FB2-9E4E-BEA9-01538166DECE}"/>
              </a:ext>
            </a:extLst>
          </p:cNvPr>
          <p:cNvSpPr>
            <a:spLocks noGrp="1"/>
          </p:cNvSpPr>
          <p:nvPr>
            <p:ph type="title"/>
          </p:nvPr>
        </p:nvSpPr>
        <p:spPr>
          <a:xfrm>
            <a:off x="467544" y="638040"/>
            <a:ext cx="8496944" cy="514350"/>
          </a:xfrm>
        </p:spPr>
        <p:txBody>
          <a:bodyPr wrap="square" anchor="t">
            <a:normAutofit/>
          </a:bodyPr>
          <a:lstStyle/>
          <a:p>
            <a:r>
              <a:rPr lang="fr-FR" dirty="0" err="1"/>
              <a:t>Sink</a:t>
            </a:r>
            <a:r>
              <a:rPr lang="fr-FR" dirty="0"/>
              <a:t> or </a:t>
            </a:r>
            <a:r>
              <a:rPr lang="fr-FR" dirty="0" err="1"/>
              <a:t>swim</a:t>
            </a:r>
            <a:endParaRPr lang="fr-FR" dirty="0"/>
          </a:p>
        </p:txBody>
      </p:sp>
      <p:sp>
        <p:nvSpPr>
          <p:cNvPr id="3" name="Espace réservé du texte 2">
            <a:extLst>
              <a:ext uri="{FF2B5EF4-FFF2-40B4-BE49-F238E27FC236}">
                <a16:creationId xmlns:a16="http://schemas.microsoft.com/office/drawing/2014/main" id="{CD6D4AE4-172F-4848-9841-77A1247B080B}"/>
              </a:ext>
            </a:extLst>
          </p:cNvPr>
          <p:cNvSpPr>
            <a:spLocks noGrp="1"/>
          </p:cNvSpPr>
          <p:nvPr>
            <p:ph idx="1"/>
          </p:nvPr>
        </p:nvSpPr>
        <p:spPr>
          <a:xfrm>
            <a:off x="467544" y="1419622"/>
            <a:ext cx="5616624" cy="3237780"/>
          </a:xfrm>
        </p:spPr>
        <p:txBody>
          <a:bodyPr wrap="square" anchor="t">
            <a:normAutofit/>
          </a:bodyPr>
          <a:lstStyle/>
          <a:p>
            <a:r>
              <a:rPr lang="fr-FR" sz="2300" b="1" dirty="0"/>
              <a:t>Avantages</a:t>
            </a:r>
          </a:p>
          <a:p>
            <a:pPr lvl="1"/>
            <a:r>
              <a:rPr lang="fr-FR" sz="2300" dirty="0"/>
              <a:t>Très apprécié par les résidents avancés</a:t>
            </a:r>
          </a:p>
          <a:p>
            <a:pPr lvl="1"/>
            <a:r>
              <a:rPr lang="fr-FR" sz="2300" dirty="0"/>
              <a:t>Rapportent souvent que c’est dans ces moments qu’ils ont le plus appris</a:t>
            </a:r>
          </a:p>
          <a:p>
            <a:pPr lvl="1"/>
            <a:r>
              <a:rPr lang="fr-FR" sz="2300" dirty="0"/>
              <a:t>Permet d’apprendre les concepts de « gestion de l’urgence » et facilite la transition vers la pratique</a:t>
            </a:r>
          </a:p>
        </p:txBody>
      </p:sp>
      <p:pic>
        <p:nvPicPr>
          <p:cNvPr id="4" name="Graphique 3" descr="Swimming contour">
            <a:extLst>
              <a:ext uri="{FF2B5EF4-FFF2-40B4-BE49-F238E27FC236}">
                <a16:creationId xmlns:a16="http://schemas.microsoft.com/office/drawing/2014/main" id="{4A64E7B6-B143-CD46-B3DF-E3119340507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57963" y="1709737"/>
            <a:ext cx="2117725" cy="2117725"/>
          </a:xfrm>
          <a:prstGeom prst="rect">
            <a:avLst/>
          </a:prstGeom>
        </p:spPr>
      </p:pic>
    </p:spTree>
    <p:extLst>
      <p:ext uri="{BB962C8B-B14F-4D97-AF65-F5344CB8AC3E}">
        <p14:creationId xmlns:p14="http://schemas.microsoft.com/office/powerpoint/2010/main" val="1931122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me 11">
            <a:extLst>
              <a:ext uri="{FF2B5EF4-FFF2-40B4-BE49-F238E27FC236}">
                <a16:creationId xmlns:a16="http://schemas.microsoft.com/office/drawing/2014/main" id="{B5164937-F8F5-A44A-9CE4-89DFCCF13B40}"/>
              </a:ext>
            </a:extLst>
          </p:cNvPr>
          <p:cNvGraphicFramePr/>
          <p:nvPr>
            <p:extLst>
              <p:ext uri="{D42A27DB-BD31-4B8C-83A1-F6EECF244321}">
                <p14:modId xmlns:p14="http://schemas.microsoft.com/office/powerpoint/2010/main" val="3781877749"/>
              </p:ext>
            </p:extLst>
          </p:nvPr>
        </p:nvGraphicFramePr>
        <p:xfrm>
          <a:off x="286" y="627534"/>
          <a:ext cx="9152118"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re 1">
            <a:extLst>
              <a:ext uri="{FF2B5EF4-FFF2-40B4-BE49-F238E27FC236}">
                <a16:creationId xmlns:a16="http://schemas.microsoft.com/office/drawing/2014/main" id="{684326A6-3B15-C745-87B8-D3D1A14B3B8F}"/>
              </a:ext>
            </a:extLst>
          </p:cNvPr>
          <p:cNvSpPr>
            <a:spLocks noGrp="1"/>
          </p:cNvSpPr>
          <p:nvPr>
            <p:ph type="title"/>
          </p:nvPr>
        </p:nvSpPr>
        <p:spPr>
          <a:xfrm>
            <a:off x="323528" y="771550"/>
            <a:ext cx="6766520" cy="483822"/>
          </a:xfrm>
        </p:spPr>
        <p:txBody>
          <a:bodyPr/>
          <a:lstStyle/>
          <a:p>
            <a:r>
              <a:rPr lang="fr-FR" dirty="0"/>
              <a:t>Techniques de supervisions </a:t>
            </a:r>
          </a:p>
        </p:txBody>
      </p:sp>
      <p:pic>
        <p:nvPicPr>
          <p:cNvPr id="14" name="Graphique 13" descr="Questions contour">
            <a:extLst>
              <a:ext uri="{FF2B5EF4-FFF2-40B4-BE49-F238E27FC236}">
                <a16:creationId xmlns:a16="http://schemas.microsoft.com/office/drawing/2014/main" id="{BBAEF2B5-D8A9-B44F-AEBB-F185A32B56E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5813" y="3081689"/>
            <a:ext cx="504934" cy="504934"/>
          </a:xfrm>
          <a:prstGeom prst="rect">
            <a:avLst/>
          </a:prstGeom>
        </p:spPr>
      </p:pic>
      <p:pic>
        <p:nvPicPr>
          <p:cNvPr id="16" name="Graphique 15" descr="Clipboard contour">
            <a:extLst>
              <a:ext uri="{FF2B5EF4-FFF2-40B4-BE49-F238E27FC236}">
                <a16:creationId xmlns:a16="http://schemas.microsoft.com/office/drawing/2014/main" id="{8994DE0A-1F79-514F-9489-E12CE771748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800131" y="3056068"/>
            <a:ext cx="504933" cy="504933"/>
          </a:xfrm>
          <a:prstGeom prst="rect">
            <a:avLst/>
          </a:prstGeom>
        </p:spPr>
      </p:pic>
      <p:pic>
        <p:nvPicPr>
          <p:cNvPr id="18" name="Graphique 17" descr="Magnifying glass contour">
            <a:extLst>
              <a:ext uri="{FF2B5EF4-FFF2-40B4-BE49-F238E27FC236}">
                <a16:creationId xmlns:a16="http://schemas.microsoft.com/office/drawing/2014/main" id="{E9C1CBA2-DDC2-7A41-AF6A-EA32446553C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572000" y="3071856"/>
            <a:ext cx="457200" cy="457200"/>
          </a:xfrm>
          <a:prstGeom prst="rect">
            <a:avLst/>
          </a:prstGeom>
        </p:spPr>
      </p:pic>
      <p:pic>
        <p:nvPicPr>
          <p:cNvPr id="20" name="Graphique 19" descr="Ghost contour">
            <a:extLst>
              <a:ext uri="{FF2B5EF4-FFF2-40B4-BE49-F238E27FC236}">
                <a16:creationId xmlns:a16="http://schemas.microsoft.com/office/drawing/2014/main" id="{6CA4BAC1-30B4-3C4C-946B-34828ED1731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923201" y="3055067"/>
            <a:ext cx="504934" cy="504934"/>
          </a:xfrm>
          <a:prstGeom prst="rect">
            <a:avLst/>
          </a:prstGeom>
        </p:spPr>
      </p:pic>
      <p:pic>
        <p:nvPicPr>
          <p:cNvPr id="24" name="Graphique 23" descr="Swimming contour">
            <a:extLst>
              <a:ext uri="{FF2B5EF4-FFF2-40B4-BE49-F238E27FC236}">
                <a16:creationId xmlns:a16="http://schemas.microsoft.com/office/drawing/2014/main" id="{80AC74D9-5943-4E4C-8DD6-DC9CA6D4189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322136" y="3033955"/>
            <a:ext cx="504934" cy="504934"/>
          </a:xfrm>
          <a:prstGeom prst="rect">
            <a:avLst/>
          </a:prstGeom>
        </p:spPr>
      </p:pic>
      <p:pic>
        <p:nvPicPr>
          <p:cNvPr id="26" name="Graphique 25" descr="Megaphone contour">
            <a:extLst>
              <a:ext uri="{FF2B5EF4-FFF2-40B4-BE49-F238E27FC236}">
                <a16:creationId xmlns:a16="http://schemas.microsoft.com/office/drawing/2014/main" id="{E42D9912-58F3-1B40-BFA9-065278BF1138}"/>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144448" y="3024122"/>
            <a:ext cx="504934" cy="504934"/>
          </a:xfrm>
          <a:prstGeom prst="rect">
            <a:avLst/>
          </a:prstGeom>
        </p:spPr>
      </p:pic>
    </p:spTree>
    <p:extLst>
      <p:ext uri="{BB962C8B-B14F-4D97-AF65-F5344CB8AC3E}">
        <p14:creationId xmlns:p14="http://schemas.microsoft.com/office/powerpoint/2010/main" val="21504405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me 11">
            <a:extLst>
              <a:ext uri="{FF2B5EF4-FFF2-40B4-BE49-F238E27FC236}">
                <a16:creationId xmlns:a16="http://schemas.microsoft.com/office/drawing/2014/main" id="{B5164937-F8F5-A44A-9CE4-89DFCCF13B40}"/>
              </a:ext>
            </a:extLst>
          </p:cNvPr>
          <p:cNvGraphicFramePr/>
          <p:nvPr>
            <p:extLst>
              <p:ext uri="{D42A27DB-BD31-4B8C-83A1-F6EECF244321}">
                <p14:modId xmlns:p14="http://schemas.microsoft.com/office/powerpoint/2010/main" val="2282167959"/>
              </p:ext>
            </p:extLst>
          </p:nvPr>
        </p:nvGraphicFramePr>
        <p:xfrm>
          <a:off x="0" y="633856"/>
          <a:ext cx="9152118"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re 1">
            <a:extLst>
              <a:ext uri="{FF2B5EF4-FFF2-40B4-BE49-F238E27FC236}">
                <a16:creationId xmlns:a16="http://schemas.microsoft.com/office/drawing/2014/main" id="{684326A6-3B15-C745-87B8-D3D1A14B3B8F}"/>
              </a:ext>
            </a:extLst>
          </p:cNvPr>
          <p:cNvSpPr>
            <a:spLocks noGrp="1"/>
          </p:cNvSpPr>
          <p:nvPr>
            <p:ph type="title"/>
          </p:nvPr>
        </p:nvSpPr>
        <p:spPr>
          <a:xfrm>
            <a:off x="136755" y="917925"/>
            <a:ext cx="9036496" cy="483822"/>
          </a:xfrm>
        </p:spPr>
        <p:txBody>
          <a:bodyPr/>
          <a:lstStyle/>
          <a:p>
            <a:pPr defTabSz="685800"/>
            <a:r>
              <a:rPr lang="fr-FR" sz="2400" dirty="0">
                <a:solidFill>
                  <a:schemeClr val="bg2"/>
                </a:solidFill>
                <a:ea typeface="ＭＳ Ｐゴシック" charset="0"/>
                <a:cs typeface="ＭＳ Ｐゴシック" charset="0"/>
              </a:rPr>
              <a:t>Prise en charge du patient à  la Gestion de l’urgence/</a:t>
            </a:r>
            <a:r>
              <a:rPr lang="fr-FR" sz="2400" dirty="0" err="1">
                <a:solidFill>
                  <a:schemeClr val="bg2"/>
                </a:solidFill>
                <a:ea typeface="ＭＳ Ｐゴシック" charset="0"/>
                <a:cs typeface="ＭＳ Ｐゴシック" charset="0"/>
              </a:rPr>
              <a:t>hospit</a:t>
            </a:r>
            <a:r>
              <a:rPr lang="fr-FR" sz="2400" dirty="0">
                <a:solidFill>
                  <a:schemeClr val="bg2"/>
                </a:solidFill>
                <a:ea typeface="ＭＳ Ｐゴシック" charset="0"/>
                <a:cs typeface="ＭＳ Ｐゴシック" charset="0"/>
              </a:rPr>
              <a:t>!</a:t>
            </a:r>
          </a:p>
        </p:txBody>
      </p:sp>
      <p:pic>
        <p:nvPicPr>
          <p:cNvPr id="14" name="Graphique 13" descr="Questions contour">
            <a:extLst>
              <a:ext uri="{FF2B5EF4-FFF2-40B4-BE49-F238E27FC236}">
                <a16:creationId xmlns:a16="http://schemas.microsoft.com/office/drawing/2014/main" id="{BBAEF2B5-D8A9-B44F-AEBB-F185A32B56E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5813" y="3081689"/>
            <a:ext cx="504934" cy="504934"/>
          </a:xfrm>
          <a:prstGeom prst="rect">
            <a:avLst/>
          </a:prstGeom>
        </p:spPr>
      </p:pic>
      <p:pic>
        <p:nvPicPr>
          <p:cNvPr id="16" name="Graphique 15" descr="Clipboard contour">
            <a:extLst>
              <a:ext uri="{FF2B5EF4-FFF2-40B4-BE49-F238E27FC236}">
                <a16:creationId xmlns:a16="http://schemas.microsoft.com/office/drawing/2014/main" id="{8994DE0A-1F79-514F-9489-E12CE771748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800131" y="3056068"/>
            <a:ext cx="504933" cy="504933"/>
          </a:xfrm>
          <a:prstGeom prst="rect">
            <a:avLst/>
          </a:prstGeom>
        </p:spPr>
      </p:pic>
      <p:pic>
        <p:nvPicPr>
          <p:cNvPr id="18" name="Graphique 17" descr="Magnifying glass contour">
            <a:extLst>
              <a:ext uri="{FF2B5EF4-FFF2-40B4-BE49-F238E27FC236}">
                <a16:creationId xmlns:a16="http://schemas.microsoft.com/office/drawing/2014/main" id="{E9C1CBA2-DDC2-7A41-AF6A-EA32446553C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572000" y="3071856"/>
            <a:ext cx="457200" cy="457200"/>
          </a:xfrm>
          <a:prstGeom prst="rect">
            <a:avLst/>
          </a:prstGeom>
        </p:spPr>
      </p:pic>
      <p:pic>
        <p:nvPicPr>
          <p:cNvPr id="20" name="Graphique 19" descr="Ghost contour">
            <a:extLst>
              <a:ext uri="{FF2B5EF4-FFF2-40B4-BE49-F238E27FC236}">
                <a16:creationId xmlns:a16="http://schemas.microsoft.com/office/drawing/2014/main" id="{6CA4BAC1-30B4-3C4C-946B-34828ED1731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923201" y="3055067"/>
            <a:ext cx="504934" cy="504934"/>
          </a:xfrm>
          <a:prstGeom prst="rect">
            <a:avLst/>
          </a:prstGeom>
        </p:spPr>
      </p:pic>
      <p:pic>
        <p:nvPicPr>
          <p:cNvPr id="24" name="Graphique 23" descr="Swimming contour">
            <a:extLst>
              <a:ext uri="{FF2B5EF4-FFF2-40B4-BE49-F238E27FC236}">
                <a16:creationId xmlns:a16="http://schemas.microsoft.com/office/drawing/2014/main" id="{80AC74D9-5943-4E4C-8DD6-DC9CA6D4189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322136" y="3033955"/>
            <a:ext cx="504934" cy="504934"/>
          </a:xfrm>
          <a:prstGeom prst="rect">
            <a:avLst/>
          </a:prstGeom>
        </p:spPr>
      </p:pic>
      <p:pic>
        <p:nvPicPr>
          <p:cNvPr id="26" name="Graphique 25" descr="Megaphone contour">
            <a:extLst>
              <a:ext uri="{FF2B5EF4-FFF2-40B4-BE49-F238E27FC236}">
                <a16:creationId xmlns:a16="http://schemas.microsoft.com/office/drawing/2014/main" id="{E42D9912-58F3-1B40-BFA9-065278BF1138}"/>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144448" y="3024122"/>
            <a:ext cx="504934" cy="504934"/>
          </a:xfrm>
          <a:prstGeom prst="rect">
            <a:avLst/>
          </a:prstGeom>
        </p:spPr>
      </p:pic>
    </p:spTree>
    <p:extLst>
      <p:ext uri="{BB962C8B-B14F-4D97-AF65-F5344CB8AC3E}">
        <p14:creationId xmlns:p14="http://schemas.microsoft.com/office/powerpoint/2010/main" val="27193082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F11B39-9100-3D4D-83CE-391950BC5069}"/>
              </a:ext>
            </a:extLst>
          </p:cNvPr>
          <p:cNvSpPr>
            <a:spLocks noChangeArrowheads="1"/>
          </p:cNvSpPr>
          <p:nvPr/>
        </p:nvSpPr>
        <p:spPr bwMode="auto">
          <a:xfrm>
            <a:off x="3347864" y="2260800"/>
            <a:ext cx="5796135" cy="648072"/>
          </a:xfrm>
          <a:prstGeom prst="rect">
            <a:avLst/>
          </a:prstGeom>
          <a:solidFill>
            <a:srgbClr val="FFFFFF"/>
          </a:solidFill>
          <a:ln>
            <a:noFill/>
          </a:ln>
        </p:spPr>
        <p:txBody>
          <a:bodyPr wrap="none" lIns="0" tIns="0" rIns="0" bIns="0"/>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defRPr/>
            </a:pPr>
            <a:endParaRPr lang="fr-FR" altLang="fr-FR">
              <a:solidFill>
                <a:srgbClr val="000000"/>
              </a:solidFill>
            </a:endParaRPr>
          </a:p>
        </p:txBody>
      </p:sp>
      <p:sp>
        <p:nvSpPr>
          <p:cNvPr id="4" name="Titre 3">
            <a:extLst>
              <a:ext uri="{FF2B5EF4-FFF2-40B4-BE49-F238E27FC236}">
                <a16:creationId xmlns:a16="http://schemas.microsoft.com/office/drawing/2014/main" id="{C1F08CCB-D26D-6740-A0B7-733E514E2794}"/>
              </a:ext>
            </a:extLst>
          </p:cNvPr>
          <p:cNvSpPr>
            <a:spLocks noGrp="1"/>
          </p:cNvSpPr>
          <p:nvPr>
            <p:ph type="ctrTitle"/>
          </p:nvPr>
        </p:nvSpPr>
        <p:spPr>
          <a:xfrm>
            <a:off x="3491880" y="2355726"/>
            <a:ext cx="5256584" cy="810090"/>
          </a:xfrm>
        </p:spPr>
        <p:txBody>
          <a:bodyPr/>
          <a:lstStyle/>
          <a:p>
            <a:r>
              <a:rPr lang="fr-FR" sz="2400" dirty="0"/>
              <a:t>Vers une transition à la pratique</a:t>
            </a:r>
            <a:br>
              <a:rPr lang="fr-FR" sz="2400" dirty="0"/>
            </a:br>
            <a:endParaRPr lang="fr-FR" sz="2400" dirty="0"/>
          </a:p>
        </p:txBody>
      </p:sp>
    </p:spTree>
    <p:extLst>
      <p:ext uri="{BB962C8B-B14F-4D97-AF65-F5344CB8AC3E}">
        <p14:creationId xmlns:p14="http://schemas.microsoft.com/office/powerpoint/2010/main" val="3239765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A378B2-5367-4F41-95BB-C6469B962021}"/>
              </a:ext>
            </a:extLst>
          </p:cNvPr>
          <p:cNvSpPr>
            <a:spLocks noGrp="1"/>
          </p:cNvSpPr>
          <p:nvPr>
            <p:ph type="title"/>
          </p:nvPr>
        </p:nvSpPr>
        <p:spPr>
          <a:xfrm>
            <a:off x="467544" y="638040"/>
            <a:ext cx="8496944" cy="514350"/>
          </a:xfrm>
        </p:spPr>
        <p:txBody>
          <a:bodyPr vert="horz" wrap="square" lIns="0" tIns="0" rIns="0" bIns="0" numCol="1" anchor="t" anchorCtr="0" compatLnSpc="1">
            <a:prstTxWarp prst="textNoShape">
              <a:avLst/>
            </a:prstTxWarp>
            <a:normAutofit/>
          </a:bodyPr>
          <a:lstStyle/>
          <a:p>
            <a:r>
              <a:rPr lang="fr-FR" sz="2700" b="1" cap="all" dirty="0">
                <a:latin typeface="Arial Narrow"/>
                <a:ea typeface="+mj-ea"/>
                <a:cs typeface="Arial Narrow"/>
              </a:rPr>
              <a:t>La Supervision c’est difficile! </a:t>
            </a:r>
          </a:p>
        </p:txBody>
      </p:sp>
      <p:sp>
        <p:nvSpPr>
          <p:cNvPr id="7" name="ZoneTexte 3">
            <a:extLst>
              <a:ext uri="{FF2B5EF4-FFF2-40B4-BE49-F238E27FC236}">
                <a16:creationId xmlns:a16="http://schemas.microsoft.com/office/drawing/2014/main" id="{CAE41722-9888-D746-940D-A93DEEC0630B}"/>
              </a:ext>
            </a:extLst>
          </p:cNvPr>
          <p:cNvSpPr txBox="1">
            <a:spLocks noChangeArrowheads="1"/>
          </p:cNvSpPr>
          <p:nvPr/>
        </p:nvSpPr>
        <p:spPr bwMode="auto">
          <a:xfrm>
            <a:off x="5796136" y="4659982"/>
            <a:ext cx="2117725"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rm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ts val="800"/>
              </a:spcBef>
              <a:buClr>
                <a:srgbClr val="00B050"/>
              </a:buClr>
              <a:buNone/>
            </a:pPr>
            <a:r>
              <a:rPr lang="fr-FR" altLang="fr-FR" sz="1000" i="1" dirty="0">
                <a:latin typeface="+mn-lt"/>
                <a:ea typeface="+mn-ea"/>
                <a:cs typeface="+mn-cs"/>
              </a:rPr>
              <a:t>John A. Dent,2005 </a:t>
            </a:r>
            <a:r>
              <a:rPr lang="fr-FR" sz="1000" dirty="0">
                <a:latin typeface="+mn-lt"/>
                <a:ea typeface="+mn-ea"/>
                <a:cs typeface="+mn-cs"/>
              </a:rPr>
              <a:t>Li, 2019</a:t>
            </a:r>
          </a:p>
          <a:p>
            <a:pPr eaLnBrk="1" hangingPunct="1">
              <a:spcBef>
                <a:spcPts val="800"/>
              </a:spcBef>
              <a:buClr>
                <a:srgbClr val="00B050"/>
              </a:buClr>
              <a:buNone/>
            </a:pPr>
            <a:endParaRPr lang="fr-FR" altLang="fr-FR" sz="1000" i="1" dirty="0">
              <a:latin typeface="+mn-lt"/>
              <a:ea typeface="+mn-ea"/>
              <a:cs typeface="+mn-cs"/>
            </a:endParaRPr>
          </a:p>
        </p:txBody>
      </p:sp>
      <p:graphicFrame>
        <p:nvGraphicFramePr>
          <p:cNvPr id="11" name="Espace réservé du contenu 2">
            <a:extLst>
              <a:ext uri="{FF2B5EF4-FFF2-40B4-BE49-F238E27FC236}">
                <a16:creationId xmlns:a16="http://schemas.microsoft.com/office/drawing/2014/main" id="{6FBA5F57-B343-4C2F-8210-AA0723B8FAB4}"/>
              </a:ext>
            </a:extLst>
          </p:cNvPr>
          <p:cNvGraphicFramePr>
            <a:graphicFrameLocks noGrp="1"/>
          </p:cNvGraphicFramePr>
          <p:nvPr>
            <p:ph idx="1"/>
            <p:extLst>
              <p:ext uri="{D42A27DB-BD31-4B8C-83A1-F6EECF244321}">
                <p14:modId xmlns:p14="http://schemas.microsoft.com/office/powerpoint/2010/main" val="1543897240"/>
              </p:ext>
            </p:extLst>
          </p:nvPr>
        </p:nvGraphicFramePr>
        <p:xfrm>
          <a:off x="467544" y="1206178"/>
          <a:ext cx="8496944" cy="34538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220196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8BD98A-5D03-9948-8773-930CFF65AB76}"/>
              </a:ext>
            </a:extLst>
          </p:cNvPr>
          <p:cNvSpPr>
            <a:spLocks noGrp="1"/>
          </p:cNvSpPr>
          <p:nvPr>
            <p:ph type="title"/>
          </p:nvPr>
        </p:nvSpPr>
        <p:spPr/>
        <p:txBody>
          <a:bodyPr/>
          <a:lstStyle/>
          <a:p>
            <a:r>
              <a:rPr lang="fr-FR" dirty="0"/>
              <a:t>stage de transition à la pratique</a:t>
            </a:r>
          </a:p>
        </p:txBody>
      </p:sp>
      <p:sp>
        <p:nvSpPr>
          <p:cNvPr id="3" name="Espace réservé du texte 2">
            <a:extLst>
              <a:ext uri="{FF2B5EF4-FFF2-40B4-BE49-F238E27FC236}">
                <a16:creationId xmlns:a16="http://schemas.microsoft.com/office/drawing/2014/main" id="{F552C958-2392-874B-9687-E68DB891285B}"/>
              </a:ext>
            </a:extLst>
          </p:cNvPr>
          <p:cNvSpPr>
            <a:spLocks noGrp="1"/>
          </p:cNvSpPr>
          <p:nvPr>
            <p:ph idx="1"/>
          </p:nvPr>
        </p:nvSpPr>
        <p:spPr>
          <a:xfrm>
            <a:off x="107504" y="1207717"/>
            <a:ext cx="8784654" cy="3935783"/>
          </a:xfrm>
        </p:spPr>
        <p:txBody>
          <a:bodyPr/>
          <a:lstStyle/>
          <a:p>
            <a:r>
              <a:rPr lang="fr-FR" dirty="0"/>
              <a:t>Objectifs de gestion de l’urgence/</a:t>
            </a:r>
            <a:r>
              <a:rPr lang="fr-FR" dirty="0" err="1"/>
              <a:t>hospit</a:t>
            </a:r>
            <a:r>
              <a:rPr lang="fr-FR" dirty="0"/>
              <a:t> : à établir au début de journée</a:t>
            </a:r>
          </a:p>
          <a:p>
            <a:pPr lvl="1"/>
            <a:r>
              <a:rPr lang="fr-FR" dirty="0"/>
              <a:t>Organisation du travail clinique</a:t>
            </a:r>
          </a:p>
          <a:p>
            <a:pPr lvl="1"/>
            <a:r>
              <a:rPr lang="fr-FR" dirty="0"/>
              <a:t>Efficacité clinique, ajustement du débit</a:t>
            </a:r>
          </a:p>
          <a:p>
            <a:pPr lvl="2"/>
            <a:r>
              <a:rPr lang="fr-FR" dirty="0"/>
              <a:t>Préparation des congés et consultations</a:t>
            </a:r>
          </a:p>
          <a:p>
            <a:pPr lvl="2"/>
            <a:r>
              <a:rPr lang="fr-FR" dirty="0"/>
              <a:t>Stratégie pour régler les cas</a:t>
            </a:r>
          </a:p>
          <a:p>
            <a:pPr lvl="2"/>
            <a:r>
              <a:rPr lang="fr-FR" dirty="0"/>
              <a:t>Comment ne pas accumuler</a:t>
            </a:r>
          </a:p>
          <a:p>
            <a:pPr lvl="2"/>
            <a:r>
              <a:rPr lang="fr-FR" dirty="0"/>
              <a:t>Prise en compte des contraintes (consultation ad 16h, scan ad 22h etc..)</a:t>
            </a:r>
          </a:p>
        </p:txBody>
      </p:sp>
    </p:spTree>
    <p:extLst>
      <p:ext uri="{BB962C8B-B14F-4D97-AF65-F5344CB8AC3E}">
        <p14:creationId xmlns:p14="http://schemas.microsoft.com/office/powerpoint/2010/main" val="28233709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8BD98A-5D03-9948-8773-930CFF65AB76}"/>
              </a:ext>
            </a:extLst>
          </p:cNvPr>
          <p:cNvSpPr>
            <a:spLocks noGrp="1"/>
          </p:cNvSpPr>
          <p:nvPr>
            <p:ph type="title"/>
          </p:nvPr>
        </p:nvSpPr>
        <p:spPr/>
        <p:txBody>
          <a:bodyPr/>
          <a:lstStyle/>
          <a:p>
            <a:r>
              <a:rPr lang="fr-FR" dirty="0"/>
              <a:t>stage de transition à la pratique</a:t>
            </a:r>
          </a:p>
        </p:txBody>
      </p:sp>
      <p:sp>
        <p:nvSpPr>
          <p:cNvPr id="3" name="Espace réservé du texte 2">
            <a:extLst>
              <a:ext uri="{FF2B5EF4-FFF2-40B4-BE49-F238E27FC236}">
                <a16:creationId xmlns:a16="http://schemas.microsoft.com/office/drawing/2014/main" id="{F552C958-2392-874B-9687-E68DB891285B}"/>
              </a:ext>
            </a:extLst>
          </p:cNvPr>
          <p:cNvSpPr>
            <a:spLocks noGrp="1"/>
          </p:cNvSpPr>
          <p:nvPr>
            <p:ph idx="1"/>
          </p:nvPr>
        </p:nvSpPr>
        <p:spPr/>
        <p:txBody>
          <a:bodyPr/>
          <a:lstStyle/>
          <a:p>
            <a:r>
              <a:rPr lang="fr-FR" dirty="0"/>
              <a:t>Stratégies à tester par le résident</a:t>
            </a:r>
          </a:p>
          <a:p>
            <a:pPr lvl="1"/>
            <a:r>
              <a:rPr lang="fr-FR" sz="1950" dirty="0"/>
              <a:t>Prescription par étape (ex: les étapes de la gestion d’un fécalome…)</a:t>
            </a:r>
          </a:p>
          <a:p>
            <a:pPr lvl="1"/>
            <a:r>
              <a:rPr lang="fr-FR" sz="1950" dirty="0"/>
              <a:t>Travail par poste / étage (partager vos stratégies)</a:t>
            </a:r>
          </a:p>
          <a:p>
            <a:pPr lvl="1"/>
            <a:r>
              <a:rPr lang="fr-FR" sz="1950" dirty="0"/>
              <a:t>Survol des patients et prioriser les investigations</a:t>
            </a:r>
          </a:p>
          <a:p>
            <a:pPr lvl="1"/>
            <a:r>
              <a:rPr lang="fr-FR" sz="1950" dirty="0"/>
              <a:t>Limiter les interruptions</a:t>
            </a:r>
          </a:p>
          <a:p>
            <a:pPr lvl="1"/>
            <a:r>
              <a:rPr lang="fr-FR" sz="1950" dirty="0"/>
              <a:t>Faire le plus possible à la première visite</a:t>
            </a:r>
          </a:p>
          <a:p>
            <a:pPr lvl="1"/>
            <a:r>
              <a:rPr lang="fr-FR" sz="1950" dirty="0"/>
              <a:t>Écrire les prescriptions en premier</a:t>
            </a:r>
          </a:p>
          <a:p>
            <a:pPr lvl="1"/>
            <a:r>
              <a:rPr lang="fr-FR" sz="1950" dirty="0"/>
              <a:t>Etc…</a:t>
            </a:r>
          </a:p>
        </p:txBody>
      </p:sp>
    </p:spTree>
    <p:extLst>
      <p:ext uri="{BB962C8B-B14F-4D97-AF65-F5344CB8AC3E}">
        <p14:creationId xmlns:p14="http://schemas.microsoft.com/office/powerpoint/2010/main" val="36946483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8BD98A-5D03-9948-8773-930CFF65AB76}"/>
              </a:ext>
            </a:extLst>
          </p:cNvPr>
          <p:cNvSpPr>
            <a:spLocks noGrp="1"/>
          </p:cNvSpPr>
          <p:nvPr>
            <p:ph type="title"/>
          </p:nvPr>
        </p:nvSpPr>
        <p:spPr/>
        <p:txBody>
          <a:bodyPr/>
          <a:lstStyle/>
          <a:p>
            <a:r>
              <a:rPr lang="fr-FR" dirty="0"/>
              <a:t>stage de transition à la pratique</a:t>
            </a:r>
          </a:p>
        </p:txBody>
      </p:sp>
      <p:sp>
        <p:nvSpPr>
          <p:cNvPr id="3" name="Espace réservé du texte 2">
            <a:extLst>
              <a:ext uri="{FF2B5EF4-FFF2-40B4-BE49-F238E27FC236}">
                <a16:creationId xmlns:a16="http://schemas.microsoft.com/office/drawing/2014/main" id="{F552C958-2392-874B-9687-E68DB891285B}"/>
              </a:ext>
            </a:extLst>
          </p:cNvPr>
          <p:cNvSpPr>
            <a:spLocks noGrp="1"/>
          </p:cNvSpPr>
          <p:nvPr>
            <p:ph idx="1"/>
          </p:nvPr>
        </p:nvSpPr>
        <p:spPr>
          <a:xfrm>
            <a:off x="483987" y="1491630"/>
            <a:ext cx="8424614" cy="3236241"/>
          </a:xfrm>
        </p:spPr>
        <p:txBody>
          <a:bodyPr/>
          <a:lstStyle/>
          <a:p>
            <a:r>
              <a:rPr lang="fr-FR" sz="2400" dirty="0"/>
              <a:t>Graduellement, donnez plus de « liberté »</a:t>
            </a:r>
          </a:p>
          <a:p>
            <a:pPr lvl="1"/>
            <a:r>
              <a:rPr lang="fr-FR" sz="2400" dirty="0"/>
              <a:t>2h « sans supervision » graduellement augmenter</a:t>
            </a:r>
          </a:p>
          <a:p>
            <a:pPr lvl="1"/>
            <a:r>
              <a:rPr lang="fr-FR" sz="2400" dirty="0"/>
              <a:t>Mettre le résident en position de surcharge de travail</a:t>
            </a:r>
          </a:p>
          <a:p>
            <a:pPr lvl="1"/>
            <a:r>
              <a:rPr lang="fr-FR" sz="2400" dirty="0"/>
              <a:t>Gestion des lits</a:t>
            </a:r>
          </a:p>
          <a:p>
            <a:pPr lvl="1"/>
            <a:r>
              <a:rPr lang="fr-FR" sz="2400" dirty="0"/>
              <a:t>Gérer les transferts</a:t>
            </a:r>
          </a:p>
        </p:txBody>
      </p:sp>
    </p:spTree>
    <p:extLst>
      <p:ext uri="{BB962C8B-B14F-4D97-AF65-F5344CB8AC3E}">
        <p14:creationId xmlns:p14="http://schemas.microsoft.com/office/powerpoint/2010/main" val="31054136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8BD98A-5D03-9948-8773-930CFF65AB76}"/>
              </a:ext>
            </a:extLst>
          </p:cNvPr>
          <p:cNvSpPr>
            <a:spLocks noGrp="1"/>
          </p:cNvSpPr>
          <p:nvPr>
            <p:ph type="title"/>
          </p:nvPr>
        </p:nvSpPr>
        <p:spPr>
          <a:xfrm>
            <a:off x="467544" y="638040"/>
            <a:ext cx="8496944" cy="514350"/>
          </a:xfrm>
        </p:spPr>
        <p:txBody>
          <a:bodyPr wrap="square" anchor="t">
            <a:normAutofit/>
          </a:bodyPr>
          <a:lstStyle/>
          <a:p>
            <a:r>
              <a:rPr lang="fr-FR" dirty="0"/>
              <a:t>transition à la pratique</a:t>
            </a:r>
          </a:p>
        </p:txBody>
      </p:sp>
      <p:sp>
        <p:nvSpPr>
          <p:cNvPr id="3" name="Espace réservé du texte 2">
            <a:extLst>
              <a:ext uri="{FF2B5EF4-FFF2-40B4-BE49-F238E27FC236}">
                <a16:creationId xmlns:a16="http://schemas.microsoft.com/office/drawing/2014/main" id="{F552C958-2392-874B-9687-E68DB891285B}"/>
              </a:ext>
            </a:extLst>
          </p:cNvPr>
          <p:cNvSpPr>
            <a:spLocks noGrp="1"/>
          </p:cNvSpPr>
          <p:nvPr>
            <p:ph idx="1"/>
          </p:nvPr>
        </p:nvSpPr>
        <p:spPr>
          <a:xfrm>
            <a:off x="467544" y="1206178"/>
            <a:ext cx="6552728" cy="3237780"/>
          </a:xfrm>
        </p:spPr>
        <p:txBody>
          <a:bodyPr wrap="square" anchor="t">
            <a:normAutofit/>
          </a:bodyPr>
          <a:lstStyle/>
          <a:p>
            <a:pPr>
              <a:lnSpc>
                <a:spcPct val="90000"/>
              </a:lnSpc>
            </a:pPr>
            <a:r>
              <a:rPr lang="fr-FR" b="1" dirty="0"/>
              <a:t>Barrières:</a:t>
            </a:r>
          </a:p>
          <a:p>
            <a:pPr lvl="1">
              <a:lnSpc>
                <a:spcPct val="90000"/>
              </a:lnSpc>
            </a:pPr>
            <a:r>
              <a:rPr lang="fr-FR" dirty="0"/>
              <a:t>Je ne connais pas le résident!</a:t>
            </a:r>
          </a:p>
          <a:p>
            <a:pPr lvl="1">
              <a:lnSpc>
                <a:spcPct val="90000"/>
              </a:lnSpc>
            </a:pPr>
            <a:r>
              <a:rPr lang="fr-FR" dirty="0"/>
              <a:t>J’ai peur pour la sécurité du patient!</a:t>
            </a:r>
          </a:p>
          <a:p>
            <a:pPr lvl="1">
              <a:lnSpc>
                <a:spcPct val="90000"/>
              </a:lnSpc>
            </a:pPr>
            <a:r>
              <a:rPr lang="fr-FR" dirty="0"/>
              <a:t>Je me retrouve avec des tests que je ne voulais pas!</a:t>
            </a:r>
          </a:p>
          <a:p>
            <a:pPr lvl="1">
              <a:lnSpc>
                <a:spcPct val="90000"/>
              </a:lnSpc>
            </a:pPr>
            <a:r>
              <a:rPr lang="fr-FR" dirty="0"/>
              <a:t>C’est plus long que de la supervision standard!</a:t>
            </a:r>
          </a:p>
          <a:p>
            <a:pPr lvl="1">
              <a:lnSpc>
                <a:spcPct val="90000"/>
              </a:lnSpc>
            </a:pPr>
            <a:r>
              <a:rPr lang="fr-FR" dirty="0"/>
              <a:t>Je perds en efficacité!</a:t>
            </a:r>
          </a:p>
        </p:txBody>
      </p:sp>
      <p:pic>
        <p:nvPicPr>
          <p:cNvPr id="5" name="Graphique 4" descr="No sign contour">
            <a:extLst>
              <a:ext uri="{FF2B5EF4-FFF2-40B4-BE49-F238E27FC236}">
                <a16:creationId xmlns:a16="http://schemas.microsoft.com/office/drawing/2014/main" id="{FEBA16DA-BCB5-D447-9E6B-1E11D945BF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43912" y="1995686"/>
            <a:ext cx="1831776" cy="1831776"/>
          </a:xfrm>
          <a:prstGeom prst="rect">
            <a:avLst/>
          </a:prstGeom>
        </p:spPr>
      </p:pic>
    </p:spTree>
    <p:extLst>
      <p:ext uri="{BB962C8B-B14F-4D97-AF65-F5344CB8AC3E}">
        <p14:creationId xmlns:p14="http://schemas.microsoft.com/office/powerpoint/2010/main" val="300151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8C1D31-B754-CB4E-8EE4-D8848AE540C7}"/>
              </a:ext>
            </a:extLst>
          </p:cNvPr>
          <p:cNvSpPr>
            <a:spLocks noGrp="1"/>
          </p:cNvSpPr>
          <p:nvPr>
            <p:ph type="title"/>
          </p:nvPr>
        </p:nvSpPr>
        <p:spPr>
          <a:xfrm>
            <a:off x="467544" y="638040"/>
            <a:ext cx="8496944" cy="514350"/>
          </a:xfrm>
        </p:spPr>
        <p:txBody>
          <a:bodyPr wrap="square" anchor="t">
            <a:normAutofit/>
          </a:bodyPr>
          <a:lstStyle/>
          <a:p>
            <a:r>
              <a:rPr lang="fr-FR" dirty="0"/>
              <a:t>Message clé</a:t>
            </a:r>
          </a:p>
        </p:txBody>
      </p:sp>
      <p:graphicFrame>
        <p:nvGraphicFramePr>
          <p:cNvPr id="12" name="Espace réservé du texte 2">
            <a:extLst>
              <a:ext uri="{FF2B5EF4-FFF2-40B4-BE49-F238E27FC236}">
                <a16:creationId xmlns:a16="http://schemas.microsoft.com/office/drawing/2014/main" id="{F85C1764-5254-4FD4-A130-523F2127AD47}"/>
              </a:ext>
            </a:extLst>
          </p:cNvPr>
          <p:cNvGraphicFramePr>
            <a:graphicFrameLocks noGrp="1"/>
          </p:cNvGraphicFramePr>
          <p:nvPr>
            <p:ph idx="1"/>
            <p:extLst>
              <p:ext uri="{D42A27DB-BD31-4B8C-83A1-F6EECF244321}">
                <p14:modId xmlns:p14="http://schemas.microsoft.com/office/powerpoint/2010/main" val="2352699603"/>
              </p:ext>
            </p:extLst>
          </p:nvPr>
        </p:nvGraphicFramePr>
        <p:xfrm>
          <a:off x="467544" y="1563638"/>
          <a:ext cx="8208912" cy="32362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690840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AF438D-8EA4-C844-9118-1914290BB1FD}"/>
              </a:ext>
            </a:extLst>
          </p:cNvPr>
          <p:cNvSpPr>
            <a:spLocks noGrp="1"/>
          </p:cNvSpPr>
          <p:nvPr>
            <p:ph type="title"/>
          </p:nvPr>
        </p:nvSpPr>
        <p:spPr>
          <a:xfrm>
            <a:off x="467544" y="638040"/>
            <a:ext cx="8496944" cy="514350"/>
          </a:xfrm>
        </p:spPr>
        <p:txBody>
          <a:bodyPr wrap="square" anchor="t">
            <a:normAutofit/>
          </a:bodyPr>
          <a:lstStyle/>
          <a:p>
            <a:r>
              <a:rPr lang="fr-FR" dirty="0"/>
              <a:t>Merci!</a:t>
            </a:r>
          </a:p>
        </p:txBody>
      </p:sp>
      <p:sp>
        <p:nvSpPr>
          <p:cNvPr id="3" name="Espace réservé du texte 2">
            <a:extLst>
              <a:ext uri="{FF2B5EF4-FFF2-40B4-BE49-F238E27FC236}">
                <a16:creationId xmlns:a16="http://schemas.microsoft.com/office/drawing/2014/main" id="{6C2C0542-46F2-0C4E-BAC6-3407F9D86743}"/>
              </a:ext>
            </a:extLst>
          </p:cNvPr>
          <p:cNvSpPr>
            <a:spLocks noGrp="1"/>
          </p:cNvSpPr>
          <p:nvPr>
            <p:ph idx="1"/>
          </p:nvPr>
        </p:nvSpPr>
        <p:spPr>
          <a:xfrm>
            <a:off x="467544" y="1905720"/>
            <a:ext cx="5616624" cy="3237780"/>
          </a:xfrm>
        </p:spPr>
        <p:txBody>
          <a:bodyPr wrap="square" anchor="t">
            <a:normAutofit/>
          </a:bodyPr>
          <a:lstStyle/>
          <a:p>
            <a:r>
              <a:rPr lang="fr-FR" dirty="0"/>
              <a:t>Questions?</a:t>
            </a:r>
          </a:p>
          <a:p>
            <a:r>
              <a:rPr lang="fr-FR" dirty="0"/>
              <a:t>Je suis curieuse: quelle stratégie avez-vous le goût d’essayer?</a:t>
            </a:r>
          </a:p>
          <a:p>
            <a:r>
              <a:rPr lang="fr-FR" dirty="0"/>
              <a:t>Avez-vous déjà divulgué à votre apprenant quel était votre style de supervision?</a:t>
            </a:r>
          </a:p>
        </p:txBody>
      </p:sp>
      <p:pic>
        <p:nvPicPr>
          <p:cNvPr id="5" name="Graphique 4" descr="Help contour">
            <a:extLst>
              <a:ext uri="{FF2B5EF4-FFF2-40B4-BE49-F238E27FC236}">
                <a16:creationId xmlns:a16="http://schemas.microsoft.com/office/drawing/2014/main" id="{9A76CDD0-0907-A543-95E7-7F6A66242F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57963" y="1709737"/>
            <a:ext cx="2117725" cy="2117725"/>
          </a:xfrm>
          <a:prstGeom prst="rect">
            <a:avLst/>
          </a:prstGeom>
        </p:spPr>
      </p:pic>
    </p:spTree>
    <p:extLst>
      <p:ext uri="{BB962C8B-B14F-4D97-AF65-F5344CB8AC3E}">
        <p14:creationId xmlns:p14="http://schemas.microsoft.com/office/powerpoint/2010/main" val="35049324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Espace réservé du contenu 1"/>
          <p:cNvGraphicFramePr>
            <a:graphicFrameLocks noGrp="1"/>
          </p:cNvGraphicFramePr>
          <p:nvPr>
            <p:ph idx="1"/>
          </p:nvPr>
        </p:nvGraphicFramePr>
        <p:xfrm>
          <a:off x="1657350" y="1506141"/>
          <a:ext cx="5829300" cy="2686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0418" name="Titre 1"/>
          <p:cNvSpPr>
            <a:spLocks noGrp="1"/>
          </p:cNvSpPr>
          <p:nvPr>
            <p:ph type="title"/>
          </p:nvPr>
        </p:nvSpPr>
        <p:spPr/>
        <p:txBody>
          <a:bodyPr/>
          <a:lstStyle/>
          <a:p>
            <a:r>
              <a:rPr lang="fr-CA" dirty="0">
                <a:solidFill>
                  <a:schemeClr val="tx2"/>
                </a:solidFill>
              </a:rPr>
              <a:t>Évaluation de l’atelier</a:t>
            </a:r>
          </a:p>
        </p:txBody>
      </p:sp>
      <p:sp>
        <p:nvSpPr>
          <p:cNvPr id="3" name="Rectangle 2"/>
          <p:cNvSpPr/>
          <p:nvPr/>
        </p:nvSpPr>
        <p:spPr>
          <a:xfrm>
            <a:off x="2681790" y="1519340"/>
            <a:ext cx="3726414" cy="312045"/>
          </a:xfrm>
          <a:prstGeom prst="rect">
            <a:avLst/>
          </a:prstGeom>
        </p:spPr>
        <p:txBody>
          <a:bodyPr vert="horz">
            <a:normAutofit fontScale="85000" lnSpcReduction="10000"/>
          </a:bodyPr>
          <a:lstStyle/>
          <a:p>
            <a:pPr algn="ctr">
              <a:spcBef>
                <a:spcPct val="20000"/>
              </a:spcBef>
              <a:buClr>
                <a:schemeClr val="accent3"/>
              </a:buClr>
              <a:buSzPct val="95000"/>
            </a:pPr>
            <a:r>
              <a:rPr lang="fr-CA" sz="1800" dirty="0">
                <a:latin typeface="+mj-lt"/>
              </a:rPr>
              <a:t>Lien reçu par courriel @</a:t>
            </a:r>
            <a:r>
              <a:rPr lang="fr-CA" sz="1800" dirty="0" err="1">
                <a:latin typeface="+mj-lt"/>
              </a:rPr>
              <a:t>Usherbrooke</a:t>
            </a:r>
            <a:endParaRPr lang="fr-CA" sz="1800" dirty="0">
              <a:latin typeface="+mj-lt"/>
            </a:endParaRPr>
          </a:p>
        </p:txBody>
      </p:sp>
    </p:spTree>
    <p:extLst>
      <p:ext uri="{BB962C8B-B14F-4D97-AF65-F5344CB8AC3E}">
        <p14:creationId xmlns:p14="http://schemas.microsoft.com/office/powerpoint/2010/main" val="18977936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F041590F-7845-7C46-B4EF-872654F77C91}"/>
              </a:ext>
            </a:extLst>
          </p:cNvPr>
          <p:cNvSpPr>
            <a:spLocks noGrp="1"/>
          </p:cNvSpPr>
          <p:nvPr>
            <p:ph idx="1"/>
          </p:nvPr>
        </p:nvSpPr>
        <p:spPr/>
        <p:txBody>
          <a:bodyPr/>
          <a:lstStyle/>
          <a:p>
            <a:r>
              <a:rPr lang="en-US" sz="1200" dirty="0"/>
              <a:t>Gingerich A, Daniels V, Farrell L, Olsen SR, Kennedy T, Hatala R. Beyond hands-on and hands-off: supervisory approaches and entrustment on the inpatient ward. </a:t>
            </a:r>
            <a:r>
              <a:rPr lang="fr-CA" sz="1200" dirty="0"/>
              <a:t>Med Educ. 2018;52(10):1028-40.</a:t>
            </a:r>
          </a:p>
          <a:p>
            <a:r>
              <a:rPr lang="en-US" sz="1200" dirty="0"/>
              <a:t>Li SA, Acai A, </a:t>
            </a:r>
            <a:r>
              <a:rPr lang="en-US" sz="1200" dirty="0" err="1"/>
              <a:t>Sherbino</a:t>
            </a:r>
            <a:r>
              <a:rPr lang="en-US" sz="1200" dirty="0"/>
              <a:t> J, Chan TM. The Teacher, the Assessor, and the Patient Protector: A Conceptual Model Describing How Context Interfaces With the Supervisory Roles of Academic Emergency Physicians. </a:t>
            </a:r>
            <a:r>
              <a:rPr lang="fr-CA" sz="1200" dirty="0"/>
              <a:t>AEM Educ Train. 2021;5(1):52-62.</a:t>
            </a:r>
          </a:p>
          <a:p>
            <a:r>
              <a:rPr lang="en-US" sz="1200" dirty="0"/>
              <a:t>Sadka N, Lee V, Ryan A. Purpose, Pleasure, Pace and Contrasting Perspectives: Teaching and Learning in the Emergency Department. </a:t>
            </a:r>
            <a:r>
              <a:rPr lang="fr-CA" sz="1200" dirty="0"/>
              <a:t>AEM Educ Train. 2021;5(2):e10468.</a:t>
            </a:r>
          </a:p>
          <a:p>
            <a:r>
              <a:rPr lang="fr-CA" sz="1200" dirty="0"/>
              <a:t>Rogers RL, </a:t>
            </a:r>
            <a:r>
              <a:rPr lang="fr-CA" sz="1200" dirty="0" err="1"/>
              <a:t>Mattu</a:t>
            </a:r>
            <a:r>
              <a:rPr lang="fr-CA" sz="1200" dirty="0"/>
              <a:t> A. </a:t>
            </a:r>
            <a:r>
              <a:rPr lang="fr-CA" sz="1200" i="1" dirty="0" err="1"/>
              <a:t>Practical</a:t>
            </a:r>
            <a:r>
              <a:rPr lang="fr-CA" sz="1200" i="1" dirty="0"/>
              <a:t> </a:t>
            </a:r>
            <a:r>
              <a:rPr lang="fr-CA" sz="1200" i="1" dirty="0" err="1"/>
              <a:t>Teaching</a:t>
            </a:r>
            <a:r>
              <a:rPr lang="fr-CA" sz="1200" i="1" dirty="0"/>
              <a:t> in Emergency </a:t>
            </a:r>
            <a:r>
              <a:rPr lang="fr-CA" sz="1200" i="1" dirty="0" err="1"/>
              <a:t>Medicine</a:t>
            </a:r>
            <a:r>
              <a:rPr lang="fr-CA" sz="1200" dirty="0"/>
              <a:t>. 2nd </a:t>
            </a:r>
            <a:r>
              <a:rPr lang="fr-CA" sz="1200" dirty="0" err="1"/>
              <a:t>ed</a:t>
            </a:r>
            <a:r>
              <a:rPr lang="fr-CA" sz="1200" dirty="0"/>
              <a:t>. Chichester, West Sussex: John </a:t>
            </a:r>
            <a:r>
              <a:rPr lang="fr-CA" sz="1200" dirty="0" err="1"/>
              <a:t>Wiley</a:t>
            </a:r>
            <a:r>
              <a:rPr lang="fr-CA" sz="1200" dirty="0"/>
              <a:t> &amp; Sons; 2012.</a:t>
            </a:r>
            <a:endParaRPr lang="fr-FR" sz="1200" dirty="0"/>
          </a:p>
        </p:txBody>
      </p:sp>
      <p:sp>
        <p:nvSpPr>
          <p:cNvPr id="3" name="Titre 2">
            <a:extLst>
              <a:ext uri="{FF2B5EF4-FFF2-40B4-BE49-F238E27FC236}">
                <a16:creationId xmlns:a16="http://schemas.microsoft.com/office/drawing/2014/main" id="{475C199E-9258-E049-8B7C-8E78FB71EFBD}"/>
              </a:ext>
            </a:extLst>
          </p:cNvPr>
          <p:cNvSpPr>
            <a:spLocks noGrp="1"/>
          </p:cNvSpPr>
          <p:nvPr>
            <p:ph type="title"/>
          </p:nvPr>
        </p:nvSpPr>
        <p:spPr/>
        <p:txBody>
          <a:bodyPr/>
          <a:lstStyle/>
          <a:p>
            <a:r>
              <a:rPr lang="fr-FR" dirty="0"/>
              <a:t>références</a:t>
            </a:r>
          </a:p>
        </p:txBody>
      </p:sp>
    </p:spTree>
    <p:extLst>
      <p:ext uri="{BB962C8B-B14F-4D97-AF65-F5344CB8AC3E}">
        <p14:creationId xmlns:p14="http://schemas.microsoft.com/office/powerpoint/2010/main" val="24156958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6">
            <a:extLst>
              <a:ext uri="{FF2B5EF4-FFF2-40B4-BE49-F238E27FC236}">
                <a16:creationId xmlns:a16="http://schemas.microsoft.com/office/drawing/2014/main" id="{C9AB2FC0-7658-0E42-BE2D-D9701095F727}"/>
              </a:ext>
            </a:extLst>
          </p:cNvPr>
          <p:cNvGraphicFramePr>
            <a:graphicFrameLocks noGrp="1"/>
          </p:cNvGraphicFramePr>
          <p:nvPr>
            <p:ph idx="1"/>
            <p:extLst>
              <p:ext uri="{D42A27DB-BD31-4B8C-83A1-F6EECF244321}">
                <p14:modId xmlns:p14="http://schemas.microsoft.com/office/powerpoint/2010/main" val="2589357460"/>
              </p:ext>
            </p:extLst>
          </p:nvPr>
        </p:nvGraphicFramePr>
        <p:xfrm>
          <a:off x="1835696" y="515556"/>
          <a:ext cx="7772400" cy="46438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re 1">
            <a:extLst>
              <a:ext uri="{FF2B5EF4-FFF2-40B4-BE49-F238E27FC236}">
                <a16:creationId xmlns:a16="http://schemas.microsoft.com/office/drawing/2014/main" id="{6CF0592C-8B69-F448-9AFC-21E0409CBCD1}"/>
              </a:ext>
            </a:extLst>
          </p:cNvPr>
          <p:cNvSpPr>
            <a:spLocks noGrp="1"/>
          </p:cNvSpPr>
          <p:nvPr>
            <p:ph type="title"/>
          </p:nvPr>
        </p:nvSpPr>
        <p:spPr>
          <a:xfrm>
            <a:off x="251520" y="3219822"/>
            <a:ext cx="3168352" cy="3672408"/>
          </a:xfrm>
        </p:spPr>
        <p:txBody>
          <a:bodyPr/>
          <a:lstStyle/>
          <a:p>
            <a:r>
              <a:rPr lang="fr-FR" dirty="0"/>
              <a:t>L’hôpital est aussi un milieu d’apprentissage extraordinaire!</a:t>
            </a:r>
          </a:p>
        </p:txBody>
      </p:sp>
      <p:sp>
        <p:nvSpPr>
          <p:cNvPr id="4" name="ZoneTexte 3">
            <a:extLst>
              <a:ext uri="{FF2B5EF4-FFF2-40B4-BE49-F238E27FC236}">
                <a16:creationId xmlns:a16="http://schemas.microsoft.com/office/drawing/2014/main" id="{3E5533A7-E1C2-FB45-AADF-D5EB5CB0AF5D}"/>
              </a:ext>
            </a:extLst>
          </p:cNvPr>
          <p:cNvSpPr txBox="1">
            <a:spLocks noChangeArrowheads="1"/>
          </p:cNvSpPr>
          <p:nvPr/>
        </p:nvSpPr>
        <p:spPr bwMode="auto">
          <a:xfrm>
            <a:off x="4788024" y="4843418"/>
            <a:ext cx="276442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None/>
            </a:pPr>
            <a:r>
              <a:rPr lang="fr-CA" altLang="fr-FR" sz="675" i="1" dirty="0"/>
              <a:t>John A. Dent,2005 </a:t>
            </a:r>
            <a:r>
              <a:rPr lang="fr-FR" sz="675" dirty="0"/>
              <a:t>Li, 2019</a:t>
            </a:r>
          </a:p>
          <a:p>
            <a:pPr algn="r" eaLnBrk="1" hangingPunct="1">
              <a:spcBef>
                <a:spcPct val="0"/>
              </a:spcBef>
              <a:buFontTx/>
              <a:buNone/>
            </a:pPr>
            <a:endParaRPr lang="fr-CA" altLang="fr-FR" sz="675" i="1" dirty="0"/>
          </a:p>
        </p:txBody>
      </p:sp>
    </p:spTree>
    <p:extLst>
      <p:ext uri="{BB962C8B-B14F-4D97-AF65-F5344CB8AC3E}">
        <p14:creationId xmlns:p14="http://schemas.microsoft.com/office/powerpoint/2010/main" val="1931971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F11B39-9100-3D4D-83CE-391950BC5069}"/>
              </a:ext>
            </a:extLst>
          </p:cNvPr>
          <p:cNvSpPr>
            <a:spLocks noChangeArrowheads="1"/>
          </p:cNvSpPr>
          <p:nvPr/>
        </p:nvSpPr>
        <p:spPr bwMode="auto">
          <a:xfrm>
            <a:off x="3347864" y="2260800"/>
            <a:ext cx="5796135" cy="648072"/>
          </a:xfrm>
          <a:prstGeom prst="rect">
            <a:avLst/>
          </a:prstGeom>
          <a:solidFill>
            <a:srgbClr val="FFFFFF"/>
          </a:solidFill>
          <a:ln>
            <a:noFill/>
          </a:ln>
        </p:spPr>
        <p:txBody>
          <a:bodyPr wrap="none" lIns="0" tIns="0" rIns="0" bIns="0"/>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defRPr/>
            </a:pPr>
            <a:endParaRPr lang="fr-FR" altLang="fr-FR">
              <a:solidFill>
                <a:srgbClr val="000000"/>
              </a:solidFill>
            </a:endParaRPr>
          </a:p>
        </p:txBody>
      </p:sp>
      <p:sp>
        <p:nvSpPr>
          <p:cNvPr id="4" name="Titre 3">
            <a:extLst>
              <a:ext uri="{FF2B5EF4-FFF2-40B4-BE49-F238E27FC236}">
                <a16:creationId xmlns:a16="http://schemas.microsoft.com/office/drawing/2014/main" id="{C1F08CCB-D26D-6740-A0B7-733E514E2794}"/>
              </a:ext>
            </a:extLst>
          </p:cNvPr>
          <p:cNvSpPr>
            <a:spLocks noGrp="1"/>
          </p:cNvSpPr>
          <p:nvPr>
            <p:ph type="ctrTitle"/>
          </p:nvPr>
        </p:nvSpPr>
        <p:spPr>
          <a:xfrm>
            <a:off x="3491880" y="2355726"/>
            <a:ext cx="5328592" cy="810090"/>
          </a:xfrm>
        </p:spPr>
        <p:txBody>
          <a:bodyPr/>
          <a:lstStyle/>
          <a:p>
            <a:r>
              <a:rPr lang="fr-FR" sz="2200" dirty="0" err="1"/>
              <a:t>RaPPEL</a:t>
            </a:r>
            <a:r>
              <a:rPr lang="fr-FR" sz="2200" dirty="0"/>
              <a:t> médico-légal: la supervision</a:t>
            </a:r>
            <a:br>
              <a:rPr lang="fr-FR" sz="2200" dirty="0"/>
            </a:br>
            <a:endParaRPr lang="fr-FR" sz="2200" dirty="0"/>
          </a:p>
        </p:txBody>
      </p:sp>
    </p:spTree>
    <p:extLst>
      <p:ext uri="{BB962C8B-B14F-4D97-AF65-F5344CB8AC3E}">
        <p14:creationId xmlns:p14="http://schemas.microsoft.com/office/powerpoint/2010/main" val="3090618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A378B2-5367-4F41-95BB-C6469B962021}"/>
              </a:ext>
            </a:extLst>
          </p:cNvPr>
          <p:cNvSpPr>
            <a:spLocks noGrp="1"/>
          </p:cNvSpPr>
          <p:nvPr>
            <p:ph type="title"/>
          </p:nvPr>
        </p:nvSpPr>
        <p:spPr>
          <a:xfrm>
            <a:off x="467544" y="638040"/>
            <a:ext cx="8496944" cy="1267680"/>
          </a:xfrm>
        </p:spPr>
        <p:txBody>
          <a:bodyPr wrap="square" anchor="t">
            <a:normAutofit/>
          </a:bodyPr>
          <a:lstStyle/>
          <a:p>
            <a:pPr>
              <a:lnSpc>
                <a:spcPct val="90000"/>
              </a:lnSpc>
            </a:pPr>
            <a:r>
              <a:rPr lang="fr-FR" sz="3200" dirty="0"/>
              <a:t>La délégation d’actes est à la base de l’apprentissage de la médecine</a:t>
            </a:r>
          </a:p>
        </p:txBody>
      </p:sp>
      <p:sp>
        <p:nvSpPr>
          <p:cNvPr id="3" name="Espace réservé du contenu 2">
            <a:extLst>
              <a:ext uri="{FF2B5EF4-FFF2-40B4-BE49-F238E27FC236}">
                <a16:creationId xmlns:a16="http://schemas.microsoft.com/office/drawing/2014/main" id="{B0189148-C651-A945-9ADB-CACC8D680B2B}"/>
              </a:ext>
            </a:extLst>
          </p:cNvPr>
          <p:cNvSpPr>
            <a:spLocks noGrp="1"/>
          </p:cNvSpPr>
          <p:nvPr>
            <p:ph idx="1"/>
          </p:nvPr>
        </p:nvSpPr>
        <p:spPr>
          <a:xfrm>
            <a:off x="482844" y="1905720"/>
            <a:ext cx="5616624" cy="3237780"/>
          </a:xfrm>
        </p:spPr>
        <p:txBody>
          <a:bodyPr wrap="square" anchor="t">
            <a:normAutofit/>
          </a:bodyPr>
          <a:lstStyle/>
          <a:p>
            <a:r>
              <a:rPr lang="fr-FR" dirty="0"/>
              <a:t>Il existe des règles pour la délégation d’acte au résident sans obtenir le consentement préalable du patient:</a:t>
            </a:r>
          </a:p>
          <a:p>
            <a:r>
              <a:rPr lang="fr-FR" dirty="0"/>
              <a:t>Ainsi </a:t>
            </a:r>
            <a:r>
              <a:rPr lang="fr-FR" b="1" dirty="0"/>
              <a:t>tous les actes ne se délèguent pas!</a:t>
            </a:r>
          </a:p>
        </p:txBody>
      </p:sp>
      <p:pic>
        <p:nvPicPr>
          <p:cNvPr id="5" name="Graphique 4" descr="Gavel contour">
            <a:extLst>
              <a:ext uri="{FF2B5EF4-FFF2-40B4-BE49-F238E27FC236}">
                <a16:creationId xmlns:a16="http://schemas.microsoft.com/office/drawing/2014/main" id="{5FA100C4-BAA3-7A47-990D-24B543D16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57963" y="1709737"/>
            <a:ext cx="2117725" cy="2117725"/>
          </a:xfrm>
          <a:prstGeom prst="rect">
            <a:avLst/>
          </a:prstGeom>
        </p:spPr>
      </p:pic>
    </p:spTree>
    <p:extLst>
      <p:ext uri="{BB962C8B-B14F-4D97-AF65-F5344CB8AC3E}">
        <p14:creationId xmlns:p14="http://schemas.microsoft.com/office/powerpoint/2010/main" val="2402224084"/>
      </p:ext>
    </p:extLst>
  </p:cSld>
  <p:clrMapOvr>
    <a:masterClrMapping/>
  </p:clrMapOvr>
</p:sld>
</file>

<file path=ppt/theme/theme1.xml><?xml version="1.0" encoding="utf-8"?>
<a:theme xmlns:a="http://schemas.openxmlformats.org/drawingml/2006/main" name="ThèmeUdeS">
  <a:themeElements>
    <a:clrScheme name="ThemeUdeS_2021">
      <a:dk1>
        <a:srgbClr val="000000"/>
      </a:dk1>
      <a:lt1>
        <a:srgbClr val="00A955"/>
      </a:lt1>
      <a:dk2>
        <a:srgbClr val="48695C"/>
      </a:dk2>
      <a:lt2>
        <a:srgbClr val="447C59"/>
      </a:lt2>
      <a:accent1>
        <a:srgbClr val="3C8F58"/>
      </a:accent1>
      <a:accent2>
        <a:srgbClr val="59AD55"/>
      </a:accent2>
      <a:accent3>
        <a:srgbClr val="79B551"/>
      </a:accent3>
      <a:accent4>
        <a:srgbClr val="95C14E"/>
      </a:accent4>
      <a:accent5>
        <a:srgbClr val="717868"/>
      </a:accent5>
      <a:accent6>
        <a:srgbClr val="E5A938"/>
      </a:accent6>
      <a:hlink>
        <a:srgbClr val="1D1D1D"/>
      </a:hlink>
      <a:folHlink>
        <a:srgbClr val="9DAF8A"/>
      </a:folHlink>
    </a:clrScheme>
    <a:fontScheme name="pale">
      <a:majorFont>
        <a:latin typeface="Arial"/>
        <a:ea typeface="ＭＳ Ｐゴシック"/>
        <a:cs typeface="ＭＳ Ｐゴシック"/>
      </a:majorFont>
      <a:minorFont>
        <a:latin typeface="Arial"/>
        <a:ea typeface="ＭＳ Ｐゴシック"/>
        <a:cs typeface="ＭＳ Ｐゴシック"/>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a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al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al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al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al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al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al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al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al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al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al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al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UdeS" id="{21D65A03-64AD-0F4D-A473-D500D424A07F}" vid="{E3B1D666-46DF-864A-9622-C0FA368154B9}"/>
    </a:ext>
  </a:ext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CA3EF43E0E8924EA45FECBA00B03DD4" ma:contentTypeVersion="3" ma:contentTypeDescription="Crée un document." ma:contentTypeScope="" ma:versionID="7e61913965aa9052656c7a49ed49c197">
  <xsd:schema xmlns:xsd="http://www.w3.org/2001/XMLSchema" xmlns:xs="http://www.w3.org/2001/XMLSchema" xmlns:p="http://schemas.microsoft.com/office/2006/metadata/properties" xmlns:ns2="94560bf2-d8c4-4add-8bff-21d57be9a960" targetNamespace="http://schemas.microsoft.com/office/2006/metadata/properties" ma:root="true" ma:fieldsID="08bc642be3700469ee7f8696888bec90" ns2:_="">
    <xsd:import namespace="94560bf2-d8c4-4add-8bff-21d57be9a960"/>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560bf2-d8c4-4add-8bff-21d57be9a9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7"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6B49E1C-64F0-44D7-AECC-ABE51592ED3E}">
  <ds:schemaRefs>
    <ds:schemaRef ds:uri="http://schemas.microsoft.com/sharepoint/v3/contenttype/forms"/>
  </ds:schemaRefs>
</ds:datastoreItem>
</file>

<file path=customXml/itemProps2.xml><?xml version="1.0" encoding="utf-8"?>
<ds:datastoreItem xmlns:ds="http://schemas.openxmlformats.org/officeDocument/2006/customXml" ds:itemID="{D6B5A46E-9FAC-46BC-BAA5-E014E2257F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560bf2-d8c4-4add-8bff-21d57be9a9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DDBED3E-3408-4FDF-93BE-93393A8B14F7}">
  <ds:schemaRefs>
    <ds:schemaRef ds:uri="fed5255e-9a21-40b7-a6d3-76059c77be1d"/>
    <ds:schemaRef ds:uri="http://purl.org/dc/elements/1.1/"/>
    <ds:schemaRef ds:uri="e7573901-1075-40a0-a518-bb19a4111e1f"/>
    <ds:schemaRef ds:uri="http://schemas.microsoft.com/office/2006/documentManagement/types"/>
    <ds:schemaRef ds:uri="http://schemas.microsoft.com/office/2006/metadata/properties"/>
    <ds:schemaRef ds:uri="http://schemas.openxmlformats.org/package/2006/metadata/core-properties"/>
    <ds:schemaRef ds:uri="http://www.w3.org/XML/1998/namespace"/>
    <ds:schemaRef ds:uri="http://schemas.microsoft.com/office/infopath/2007/PartnerControl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6269</TotalTime>
  <Words>4979</Words>
  <Application>Microsoft Office PowerPoint</Application>
  <PresentationFormat>On-screen Show (16:9)</PresentationFormat>
  <Paragraphs>511</Paragraphs>
  <Slides>67</Slides>
  <Notes>46</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67</vt:i4>
      </vt:variant>
    </vt:vector>
  </HeadingPairs>
  <TitlesOfParts>
    <vt:vector size="76" baseType="lpstr">
      <vt:lpstr>Arial</vt:lpstr>
      <vt:lpstr>Arial Narrow</vt:lpstr>
      <vt:lpstr>Calibri</vt:lpstr>
      <vt:lpstr>Helvetica</vt:lpstr>
      <vt:lpstr>Lucida Bright</vt:lpstr>
      <vt:lpstr>Lucida Grande</vt:lpstr>
      <vt:lpstr>Times</vt:lpstr>
      <vt:lpstr>Wingdings</vt:lpstr>
      <vt:lpstr>ThèmeUdeS</vt:lpstr>
      <vt:lpstr>Diapositive titre</vt:lpstr>
      <vt:lpstr>objectifs</vt:lpstr>
      <vt:lpstr>Conflit d’intérêts</vt:lpstr>
      <vt:lpstr>Vous avez 5 min pour comptabiliser le sondage</vt:lpstr>
      <vt:lpstr>Quizz</vt:lpstr>
      <vt:lpstr>La Supervision c’est difficile! </vt:lpstr>
      <vt:lpstr>L’hôpital est aussi un milieu d’apprentissage extraordinaire!</vt:lpstr>
      <vt:lpstr>RaPPEL médico-légal: la supervision </vt:lpstr>
      <vt:lpstr>La délégation d’actes est à la base de l’apprentissage de la médecine</vt:lpstr>
      <vt:lpstr>PowerPoint Presentation</vt:lpstr>
      <vt:lpstr>Exemple clinique</vt:lpstr>
      <vt:lpstr>Exemple clinique</vt:lpstr>
      <vt:lpstr>PowerPoint Presentation</vt:lpstr>
      <vt:lpstr>PowerPoint Presentation</vt:lpstr>
      <vt:lpstr>PowerPoint Presentation</vt:lpstr>
      <vt:lpstr>En stage Le résident pratique la médecine toujours sous votre responsabilité!</vt:lpstr>
      <vt:lpstr>Les différents rôles du superviseur </vt:lpstr>
      <vt:lpstr>Cas clinique </vt:lpstr>
      <vt:lpstr>PowerPoint Presentation</vt:lpstr>
      <vt:lpstr>PowerPoint Presentation</vt:lpstr>
      <vt:lpstr>Pourquoi adapter notre supervision?</vt:lpstr>
      <vt:lpstr>Quel type de superviseur êtes-vous? </vt:lpstr>
      <vt:lpstr>PowerPoint Presentation</vt:lpstr>
      <vt:lpstr>Retour sur le sondage</vt:lpstr>
      <vt:lpstr>Quiz 1ere partie: hands on ou hands off?</vt:lpstr>
      <vt:lpstr>PowerPoint Presentation</vt:lpstr>
      <vt:lpstr>PowerPoint Presentation</vt:lpstr>
      <vt:lpstr>Quiz 2e partie: Focus on clinical teaching or patient care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Stratégies de supervision</vt:lpstr>
      <vt:lpstr>Stratégies de supervision  </vt:lpstr>
      <vt:lpstr>Apprenant débutant: trucs</vt:lpstr>
      <vt:lpstr>L’écouter….</vt:lpstr>
      <vt:lpstr>Techniques de supervisions </vt:lpstr>
      <vt:lpstr>Apprenant qui progresse</vt:lpstr>
      <vt:lpstr>PowerPoint Presentation</vt:lpstr>
      <vt:lpstr>Attention </vt:lpstr>
      <vt:lpstr>Version « urgence » du SNAPP!</vt:lpstr>
      <vt:lpstr>Dx-Plan-orientation</vt:lpstr>
      <vt:lpstr>Dx-Plan-orientation</vt:lpstr>
      <vt:lpstr>Dx                     Plan                   orientation</vt:lpstr>
      <vt:lpstr>Leader de l’action</vt:lpstr>
      <vt:lpstr>Leader de l’action!</vt:lpstr>
      <vt:lpstr>observation directe du résident avancé</vt:lpstr>
      <vt:lpstr>observation directe du résident avancé</vt:lpstr>
      <vt:lpstr>Supervision fantôme </vt:lpstr>
      <vt:lpstr>Supervision fantôme </vt:lpstr>
      <vt:lpstr>Supervision fantôme </vt:lpstr>
      <vt:lpstr>Sink or swim</vt:lpstr>
      <vt:lpstr>Sink or swim</vt:lpstr>
      <vt:lpstr>Techniques de supervisions </vt:lpstr>
      <vt:lpstr>Prise en charge du patient à  la Gestion de l’urgence/hospit!</vt:lpstr>
      <vt:lpstr>Vers une transition à la pratique </vt:lpstr>
      <vt:lpstr>stage de transition à la pratique</vt:lpstr>
      <vt:lpstr>stage de transition à la pratique</vt:lpstr>
      <vt:lpstr>stage de transition à la pratique</vt:lpstr>
      <vt:lpstr>transition à la pratique</vt:lpstr>
      <vt:lpstr>Message clé</vt:lpstr>
      <vt:lpstr>Merci!</vt:lpstr>
      <vt:lpstr>Évaluation de l’atelier</vt:lpstr>
      <vt:lpstr>références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Leadership créatif : pour travailler autrement dans votre organisation</dc:title>
  <dc:creator>Utilisateur de Microsoft Office</dc:creator>
  <cp:lastModifiedBy>Deanne McKay</cp:lastModifiedBy>
  <cp:revision>143</cp:revision>
  <cp:lastPrinted>2017-10-30T18:08:19Z</cp:lastPrinted>
  <dcterms:created xsi:type="dcterms:W3CDTF">2017-10-17T15:18:22Z</dcterms:created>
  <dcterms:modified xsi:type="dcterms:W3CDTF">2023-10-31T14:38:59Z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0x010100BCA3EF43E0E8924EA45FECBA00B03DD4</vt:lpwstr>
  </property>
</Properties>
</file>