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6" r:id="rId2"/>
    <p:sldId id="257" r:id="rId3"/>
    <p:sldId id="258" r:id="rId4"/>
    <p:sldId id="268" r:id="rId5"/>
    <p:sldId id="259" r:id="rId6"/>
    <p:sldId id="305" r:id="rId7"/>
    <p:sldId id="267" r:id="rId8"/>
    <p:sldId id="289" r:id="rId9"/>
    <p:sldId id="270" r:id="rId10"/>
    <p:sldId id="271" r:id="rId11"/>
    <p:sldId id="299" r:id="rId12"/>
    <p:sldId id="272" r:id="rId13"/>
    <p:sldId id="288" r:id="rId14"/>
    <p:sldId id="293" r:id="rId15"/>
    <p:sldId id="273" r:id="rId16"/>
    <p:sldId id="274" r:id="rId17"/>
    <p:sldId id="290" r:id="rId18"/>
    <p:sldId id="291" r:id="rId19"/>
    <p:sldId id="294" r:id="rId20"/>
    <p:sldId id="285" r:id="rId21"/>
    <p:sldId id="292" r:id="rId22"/>
    <p:sldId id="277" r:id="rId23"/>
    <p:sldId id="286" r:id="rId24"/>
    <p:sldId id="287" r:id="rId25"/>
    <p:sldId id="295" r:id="rId26"/>
    <p:sldId id="278" r:id="rId27"/>
    <p:sldId id="296" r:id="rId28"/>
    <p:sldId id="279" r:id="rId29"/>
    <p:sldId id="301" r:id="rId30"/>
    <p:sldId id="280" r:id="rId31"/>
    <p:sldId id="281" r:id="rId32"/>
    <p:sldId id="297" r:id="rId33"/>
    <p:sldId id="298" r:id="rId34"/>
    <p:sldId id="302" r:id="rId35"/>
    <p:sldId id="283" r:id="rId36"/>
    <p:sldId id="303" r:id="rId37"/>
    <p:sldId id="260" r:id="rId38"/>
  </p:sldIdLst>
  <p:sldSz cx="18288000" cy="10287000"/>
  <p:notesSz cx="6858000" cy="9144000"/>
  <p:embeddedFontLst>
    <p:embeddedFont>
      <p:font typeface="Amasis MT Pro Black" panose="02040A04050005020304" pitchFamily="18" charset="0"/>
      <p:bold r:id="rId40"/>
      <p:boldItalic r:id="rId41"/>
    </p:embeddedFont>
    <p:embeddedFont>
      <p:font typeface="Calibri" panose="020F0502020204030204" pitchFamily="34" charset="0"/>
      <p:regular r:id="rId42"/>
      <p:bold r:id="rId43"/>
      <p:italic r:id="rId44"/>
      <p:boldItalic r:id="rId45"/>
    </p:embeddedFont>
    <p:embeddedFont>
      <p:font typeface="Lucida Bright" panose="02040602050505020304" pitchFamily="18"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90A57EDD-96F2-4D42-A9F9-BDC8F45CD2B1}">
          <p14:sldIdLst>
            <p14:sldId id="256"/>
          </p14:sldIdLst>
        </p14:section>
        <p14:section name="COI - Presenter Disclosure" id="{A66AF72D-5D57-4D2B-86A2-8BF1293BA1AD}">
          <p14:sldIdLst>
            <p14:sldId id="257"/>
          </p14:sldIdLst>
        </p14:section>
        <p14:section name="COI - Disclosure of Financial Support" id="{92659F74-0B9A-459F-8070-620D0ECBAD0E}">
          <p14:sldIdLst>
            <p14:sldId id="258"/>
          </p14:sldIdLst>
        </p14:section>
        <p14:section name="Presentation Content" id="{6794A7E6-3DFB-47A0-AD58-1B24DDDCEE5C}">
          <p14:sldIdLst>
            <p14:sldId id="268"/>
            <p14:sldId id="259"/>
            <p14:sldId id="305"/>
            <p14:sldId id="267"/>
            <p14:sldId id="289"/>
            <p14:sldId id="270"/>
            <p14:sldId id="271"/>
            <p14:sldId id="299"/>
            <p14:sldId id="272"/>
            <p14:sldId id="288"/>
            <p14:sldId id="293"/>
            <p14:sldId id="273"/>
            <p14:sldId id="274"/>
            <p14:sldId id="290"/>
            <p14:sldId id="291"/>
            <p14:sldId id="294"/>
            <p14:sldId id="285"/>
            <p14:sldId id="292"/>
            <p14:sldId id="277"/>
            <p14:sldId id="286"/>
            <p14:sldId id="287"/>
            <p14:sldId id="295"/>
            <p14:sldId id="278"/>
            <p14:sldId id="296"/>
            <p14:sldId id="279"/>
            <p14:sldId id="301"/>
            <p14:sldId id="280"/>
            <p14:sldId id="281"/>
            <p14:sldId id="297"/>
            <p14:sldId id="298"/>
            <p14:sldId id="302"/>
            <p14:sldId id="283"/>
            <p14:sldId id="303"/>
          </p14:sldIdLst>
        </p14:section>
        <p14:section name="Closing Slide" id="{6339349B-B27A-49EC-8E13-018C2CB16212}">
          <p14:sldIdLst>
            <p14:sldId id="2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446"/>
    <a:srgbClr val="C8F6C2"/>
    <a:srgbClr val="5E8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8654" autoAdjust="0"/>
  </p:normalViewPr>
  <p:slideViewPr>
    <p:cSldViewPr>
      <p:cViewPr varScale="1">
        <p:scale>
          <a:sx n="53" d="100"/>
          <a:sy n="53" d="100"/>
        </p:scale>
        <p:origin x="120" y="4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2618071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1729764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2759918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120713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567624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65913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Where a program has received no external financial support (e.g., monies for food, logistics assistance such as registration, AV set-up, etc.), indicate No External Support.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113108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998562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500875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988662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lvl="0" indent="-342900">
              <a:buFont typeface="+mj-lt"/>
              <a:buAutoNum type="arabicPeriod"/>
            </a:pPr>
            <a:br>
              <a:rPr lang="en-CA" sz="1200" i="1" dirty="0">
                <a:solidFill>
                  <a:srgbClr val="000000"/>
                </a:solidFill>
                <a:effectLst/>
                <a:latin typeface="Arial" panose="020B0604020202020204" pitchFamily="34" charset="0"/>
                <a:ea typeface="Arial" panose="020B0604020202020204" pitchFamily="34" charset="0"/>
              </a:rPr>
            </a:br>
            <a:endParaRPr lang="en-CA" sz="1200" dirty="0">
              <a:solidFill>
                <a:srgbClr val="000000"/>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CA" sz="1200" dirty="0">
                <a:solidFill>
                  <a:srgbClr val="000000"/>
                </a:solidFill>
                <a:effectLst/>
                <a:latin typeface="Arial" panose="020B0604020202020204" pitchFamily="34" charset="0"/>
                <a:ea typeface="Arial" panose="020B0604020202020204" pitchFamily="34" charset="0"/>
              </a:rPr>
              <a:t> By the end of next year, decrease rates of delirium in admitted patients over 65 y/o from 37% to 0%.  </a:t>
            </a:r>
            <a:endParaRPr lang="en-CA" sz="1200" dirty="0"/>
          </a:p>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00127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228600" indent="-228600">
              <a:buAutoNum type="arabicPeriod"/>
            </a:pPr>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3051232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3875208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43F0DC74-B783-FC17-2B2F-79E26C355FA8}"/>
              </a:ext>
              <a:ext uri="{C183D7F6-B498-43B3-948B-1728B52AA6E4}">
                <adec:decorative xmlns:adec="http://schemas.microsoft.com/office/drawing/2017/decorative" val="0"/>
              </a:ext>
            </a:extLst>
          </p:cNvPr>
          <p:cNvSpPr txBox="1">
            <a:spLocks noGrp="1"/>
          </p:cNvSpPr>
          <p:nvPr>
            <p:ph type="title" idx="4294967295"/>
          </p:nvPr>
        </p:nvSpPr>
        <p:spPr>
          <a:xfrm>
            <a:off x="5549200" y="-1328204"/>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Title Slide</a:t>
            </a:r>
          </a:p>
        </p:txBody>
      </p:sp>
      <p:grpSp>
        <p:nvGrpSpPr>
          <p:cNvPr id="2" name="Group 2">
            <a:extLst>
              <a:ext uri="{C183D7F6-B498-43B3-948B-1728B52AA6E4}">
                <adec:decorative xmlns:adec="http://schemas.microsoft.com/office/drawing/2017/decorative" val="1"/>
              </a:ext>
            </a:extLst>
          </p:cNvPr>
          <p:cNvGrpSpPr>
            <a:grpSpLocks noGrp="1" noUngrp="1" noRot="1" noMove="1" noResize="1"/>
          </p:cNvGrpSpPr>
          <p:nvPr/>
        </p:nvGrpSpPr>
        <p:grpSpPr>
          <a:xfrm>
            <a:off x="1028700" y="1028700"/>
            <a:ext cx="16230600" cy="8229600"/>
            <a:chOff x="0" y="0"/>
            <a:chExt cx="7026195" cy="3562578"/>
          </a:xfrm>
        </p:grpSpPr>
        <p:sp>
          <p:nvSpPr>
            <p:cNvPr id="3" name="Freeform 3"/>
            <p:cNvSpPr>
              <a:spLocks noGrp="1" noRot="1" noMove="1" noResize="1" noEditPoints="1" noAdjustHandles="1" noChangeArrowheads="1" noChangeShapeType="1"/>
            </p:cNvSpPr>
            <p:nvPr/>
          </p:nvSpPr>
          <p:spPr>
            <a:xfrm>
              <a:off x="12700" y="12700"/>
              <a:ext cx="6961425" cy="3493998"/>
            </a:xfrm>
            <a:custGeom>
              <a:avLst/>
              <a:gdLst/>
              <a:ahLst/>
              <a:cxnLst/>
              <a:rect l="l" t="t" r="r" b="b"/>
              <a:pathLst>
                <a:path w="6961425" h="3493998">
                  <a:moveTo>
                    <a:pt x="146050" y="3493998"/>
                  </a:moveTo>
                  <a:lnTo>
                    <a:pt x="6815375" y="3493998"/>
                  </a:lnTo>
                  <a:cubicBezTo>
                    <a:pt x="6895385" y="3493998"/>
                    <a:pt x="6961425" y="3427957"/>
                    <a:pt x="6961425" y="3347948"/>
                  </a:cubicBezTo>
                  <a:lnTo>
                    <a:pt x="6961425" y="146050"/>
                  </a:lnTo>
                  <a:cubicBezTo>
                    <a:pt x="6961425" y="66040"/>
                    <a:pt x="6895385" y="0"/>
                    <a:pt x="6815375" y="0"/>
                  </a:cubicBezTo>
                  <a:lnTo>
                    <a:pt x="146050" y="0"/>
                  </a:lnTo>
                  <a:cubicBezTo>
                    <a:pt x="66040" y="0"/>
                    <a:pt x="0" y="66040"/>
                    <a:pt x="0" y="146050"/>
                  </a:cubicBezTo>
                  <a:lnTo>
                    <a:pt x="0" y="3347948"/>
                  </a:lnTo>
                  <a:cubicBezTo>
                    <a:pt x="0" y="3429228"/>
                    <a:pt x="66040" y="3493998"/>
                    <a:pt x="146050" y="3493998"/>
                  </a:cubicBezTo>
                  <a:close/>
                </a:path>
              </a:pathLst>
            </a:custGeom>
            <a:solidFill>
              <a:srgbClr val="FCF5ED"/>
            </a:solidFill>
          </p:spPr>
        </p:sp>
        <p:sp>
          <p:nvSpPr>
            <p:cNvPr id="4" name="Freeform 4"/>
            <p:cNvSpPr>
              <a:spLocks noGrp="1" noRot="1" noMove="1" noResize="1" noEditPoints="1" noAdjustHandles="1" noChangeArrowheads="1" noChangeShapeType="1"/>
            </p:cNvSpPr>
            <p:nvPr/>
          </p:nvSpPr>
          <p:spPr>
            <a:xfrm>
              <a:off x="0" y="0"/>
              <a:ext cx="7026194" cy="3562578"/>
            </a:xfrm>
            <a:custGeom>
              <a:avLst/>
              <a:gdLst/>
              <a:ahLst/>
              <a:cxnLst/>
              <a:rect l="l" t="t" r="r" b="b"/>
              <a:pathLst>
                <a:path w="7026194" h="3562578">
                  <a:moveTo>
                    <a:pt x="6962694" y="74930"/>
                  </a:moveTo>
                  <a:cubicBezTo>
                    <a:pt x="6934755" y="30480"/>
                    <a:pt x="6885225" y="0"/>
                    <a:pt x="6828075" y="0"/>
                  </a:cubicBezTo>
                  <a:lnTo>
                    <a:pt x="158750" y="0"/>
                  </a:lnTo>
                  <a:cubicBezTo>
                    <a:pt x="71120" y="0"/>
                    <a:pt x="0" y="71120"/>
                    <a:pt x="0" y="158750"/>
                  </a:cubicBezTo>
                  <a:lnTo>
                    <a:pt x="0" y="3360648"/>
                  </a:lnTo>
                  <a:cubicBezTo>
                    <a:pt x="0" y="3412718"/>
                    <a:pt x="25400" y="3458438"/>
                    <a:pt x="63500" y="3487648"/>
                  </a:cubicBezTo>
                  <a:cubicBezTo>
                    <a:pt x="91440" y="3532098"/>
                    <a:pt x="140970" y="3562578"/>
                    <a:pt x="222904" y="3562578"/>
                  </a:cubicBezTo>
                  <a:lnTo>
                    <a:pt x="6867444" y="3562578"/>
                  </a:lnTo>
                  <a:cubicBezTo>
                    <a:pt x="6955075" y="3562578"/>
                    <a:pt x="7026194" y="3491457"/>
                    <a:pt x="7026194" y="3403828"/>
                  </a:cubicBezTo>
                  <a:lnTo>
                    <a:pt x="7026194" y="211697"/>
                  </a:lnTo>
                  <a:cubicBezTo>
                    <a:pt x="7026194" y="149860"/>
                    <a:pt x="7000794" y="104140"/>
                    <a:pt x="6962694" y="74930"/>
                  </a:cubicBezTo>
                  <a:close/>
                  <a:moveTo>
                    <a:pt x="12700" y="3360648"/>
                  </a:moveTo>
                  <a:lnTo>
                    <a:pt x="12700" y="158750"/>
                  </a:lnTo>
                  <a:cubicBezTo>
                    <a:pt x="12700" y="78740"/>
                    <a:pt x="78740" y="12700"/>
                    <a:pt x="158750" y="12700"/>
                  </a:cubicBezTo>
                  <a:lnTo>
                    <a:pt x="6828075" y="12700"/>
                  </a:lnTo>
                  <a:cubicBezTo>
                    <a:pt x="6908085" y="12700"/>
                    <a:pt x="6974125" y="78740"/>
                    <a:pt x="6974125" y="158750"/>
                  </a:cubicBezTo>
                  <a:lnTo>
                    <a:pt x="6974125" y="3360648"/>
                  </a:lnTo>
                  <a:cubicBezTo>
                    <a:pt x="6974125" y="3440657"/>
                    <a:pt x="6908085" y="3506698"/>
                    <a:pt x="6828075" y="3506698"/>
                  </a:cubicBezTo>
                  <a:lnTo>
                    <a:pt x="158750" y="3506698"/>
                  </a:lnTo>
                  <a:cubicBezTo>
                    <a:pt x="78740" y="3506698"/>
                    <a:pt x="12700" y="3441928"/>
                    <a:pt x="12700" y="3360648"/>
                  </a:cubicBezTo>
                  <a:close/>
                </a:path>
              </a:pathLst>
            </a:custGeom>
            <a:solidFill>
              <a:srgbClr val="000000"/>
            </a:solidFill>
          </p:spPr>
        </p:sp>
      </p:grpSp>
      <p:sp>
        <p:nvSpPr>
          <p:cNvPr id="5" name="AutoShape 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1644101" y="5364078"/>
            <a:ext cx="8414359" cy="8022"/>
          </a:xfrm>
          <a:prstGeom prst="line">
            <a:avLst/>
          </a:prstGeom>
          <a:ln w="28575" cap="flat">
            <a:solidFill>
              <a:srgbClr val="000000"/>
            </a:solidFill>
            <a:prstDash val="solid"/>
            <a:headEnd type="none" w="sm" len="sm"/>
            <a:tailEnd type="none" w="sm" len="sm"/>
          </a:ln>
        </p:spPr>
      </p:sp>
      <p:pic>
        <p:nvPicPr>
          <p:cNvPr id="12" name="Picture 12">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rcRect/>
          <a:stretch>
            <a:fillRect/>
          </a:stretch>
        </p:blipFill>
        <p:spPr>
          <a:xfrm>
            <a:off x="11317102" y="1495828"/>
            <a:ext cx="5113607" cy="5603953"/>
          </a:xfrm>
          <a:prstGeom prst="rect">
            <a:avLst/>
          </a:prstGeom>
        </p:spPr>
      </p:pic>
      <p:pic>
        <p:nvPicPr>
          <p:cNvPr id="13" name="Picture 13">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rcRect/>
          <a:stretch>
            <a:fillRect/>
          </a:stretch>
        </p:blipFill>
        <p:spPr>
          <a:xfrm>
            <a:off x="11347582" y="7281823"/>
            <a:ext cx="5113607" cy="1346482"/>
          </a:xfrm>
          <a:prstGeom prst="rect">
            <a:avLst/>
          </a:prstGeom>
        </p:spPr>
      </p:pic>
      <p:sp>
        <p:nvSpPr>
          <p:cNvPr id="14" name="TextBox 14">
            <a:extLst>
              <a:ext uri="{C183D7F6-B498-43B3-948B-1728B52AA6E4}">
                <adec:decorative xmlns:adec="http://schemas.microsoft.com/office/drawing/2017/decorative" val="1"/>
              </a:ext>
            </a:extLst>
          </p:cNvPr>
          <p:cNvSpPr txBox="1">
            <a:spLocks/>
          </p:cNvSpPr>
          <p:nvPr/>
        </p:nvSpPr>
        <p:spPr>
          <a:xfrm>
            <a:off x="1793553" y="2710344"/>
            <a:ext cx="8115453" cy="2215991"/>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Lucida Bright" panose="02040602050505020304" pitchFamily="18" charset="0"/>
              </a:rPr>
              <a:t>Escape the Office: The use of virtual reality escape room as an alternative teaching strategy for QI principles in medical education</a:t>
            </a:r>
          </a:p>
        </p:txBody>
      </p:sp>
      <p:sp>
        <p:nvSpPr>
          <p:cNvPr id="15" name="TextBox 15">
            <a:extLst>
              <a:ext uri="{C183D7F6-B498-43B3-948B-1728B52AA6E4}">
                <adec:decorative xmlns:adec="http://schemas.microsoft.com/office/drawing/2017/decorative" val="1"/>
              </a:ext>
            </a:extLst>
          </p:cNvPr>
          <p:cNvSpPr txBox="1"/>
          <p:nvPr/>
        </p:nvSpPr>
        <p:spPr>
          <a:xfrm>
            <a:off x="1943007" y="5802349"/>
            <a:ext cx="6769995" cy="454933"/>
          </a:xfrm>
          <a:prstGeom prst="rect">
            <a:avLst/>
          </a:prstGeom>
        </p:spPr>
        <p:txBody>
          <a:bodyPr lIns="0" tIns="0" rIns="0" bIns="0" rtlCol="0" anchor="t">
            <a:spAutoFit/>
          </a:bodyPr>
          <a:lstStyle/>
          <a:p>
            <a:pPr>
              <a:lnSpc>
                <a:spcPts val="3919"/>
              </a:lnSpc>
            </a:pPr>
            <a:r>
              <a:rPr lang="en-US" sz="2799" dirty="0">
                <a:latin typeface="Lucida Bright" panose="02040602050505020304" pitchFamily="18" charset="0"/>
                <a:cs typeface="Arial" panose="020B0604020202020204" pitchFamily="34" charset="0"/>
              </a:rPr>
              <a:t>Dr Kheira </a:t>
            </a:r>
            <a:r>
              <a:rPr lang="en-US" sz="2799" dirty="0" err="1">
                <a:latin typeface="Lucida Bright" panose="02040602050505020304" pitchFamily="18" charset="0"/>
                <a:cs typeface="Arial" panose="020B0604020202020204" pitchFamily="34" charset="0"/>
              </a:rPr>
              <a:t>Jolin</a:t>
            </a:r>
            <a:endParaRPr lang="en-US" sz="2799" dirty="0">
              <a:latin typeface="Lucida Bright" panose="02040602050505020304" pitchFamily="18" charset="0"/>
              <a:cs typeface="Arial" panose="020B0604020202020204" pitchFamily="34" charset="0"/>
            </a:endParaRPr>
          </a:p>
        </p:txBody>
      </p:sp>
      <p:pic>
        <p:nvPicPr>
          <p:cNvPr id="18" name="Picture 17" descr="Palais des congres de Montreal logo">
            <a:extLst>
              <a:ext uri="{FF2B5EF4-FFF2-40B4-BE49-F238E27FC236}">
                <a16:creationId xmlns:a16="http://schemas.microsoft.com/office/drawing/2014/main" id="{8FAD78BB-6AA9-B930-36B0-8CF8DA4EE16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644101" y="7616871"/>
            <a:ext cx="4604299" cy="10658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p:txBody>
          <a:bodyPr/>
          <a:lstStyle/>
          <a:p>
            <a:r>
              <a:rPr lang="en-US" dirty="0"/>
              <a:t>Puzzle 1.1-  BUILD THE QI MAP</a:t>
            </a:r>
          </a:p>
        </p:txBody>
      </p:sp>
      <p:sp>
        <p:nvSpPr>
          <p:cNvPr id="5" name="Content Placeholder 4">
            <a:extLst>
              <a:ext uri="{FF2B5EF4-FFF2-40B4-BE49-F238E27FC236}">
                <a16:creationId xmlns:a16="http://schemas.microsoft.com/office/drawing/2014/main" id="{08292BA5-DC0B-E742-242B-931B90C207F4}"/>
              </a:ext>
            </a:extLst>
          </p:cNvPr>
          <p:cNvSpPr>
            <a:spLocks noGrp="1"/>
          </p:cNvSpPr>
          <p:nvPr>
            <p:ph idx="1"/>
          </p:nvPr>
        </p:nvSpPr>
        <p:spPr>
          <a:xfrm>
            <a:off x="457200" y="1600200"/>
            <a:ext cx="16535400" cy="7962900"/>
          </a:xfrm>
        </p:spPr>
        <p:txBody>
          <a:bodyPr/>
          <a:lstStyle/>
          <a:p>
            <a:pPr marL="0" indent="0">
              <a:buNone/>
            </a:pPr>
            <a:endParaRPr lang="en-CA" dirty="0"/>
          </a:p>
          <a:p>
            <a:pPr marL="0" indent="0">
              <a:buNone/>
            </a:pPr>
            <a:r>
              <a:rPr lang="en-CA" dirty="0"/>
              <a:t>Get learners situated in the virtual reality context and practice with the controllers</a:t>
            </a:r>
          </a:p>
          <a:p>
            <a:pPr marL="0" indent="0">
              <a:buNone/>
            </a:pPr>
            <a:endParaRPr lang="en-CA" dirty="0"/>
          </a:p>
          <a:p>
            <a:pPr marL="0" indent="0">
              <a:buNone/>
            </a:pPr>
            <a:r>
              <a:rPr lang="en-CA" dirty="0"/>
              <a:t>Look around the room to find puzzle pieces to assemble the “QI map”</a:t>
            </a:r>
          </a:p>
        </p:txBody>
      </p:sp>
      <p:pic>
        <p:nvPicPr>
          <p:cNvPr id="2050" name="Picture 2">
            <a:extLst>
              <a:ext uri="{FF2B5EF4-FFF2-40B4-BE49-F238E27FC236}">
                <a16:creationId xmlns:a16="http://schemas.microsoft.com/office/drawing/2014/main" id="{12DCD92C-4B0A-66F7-B637-6F6BE6AFF8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4900" y="5532438"/>
            <a:ext cx="4213224" cy="42132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18857DD-0B89-EBB1-5B62-B7CBF668CA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60" t="31482" r="14243" b="35184"/>
          <a:stretch/>
        </p:blipFill>
        <p:spPr bwMode="auto">
          <a:xfrm>
            <a:off x="457200" y="5494338"/>
            <a:ext cx="7924800" cy="421322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9.png">
            <a:extLst>
              <a:ext uri="{FF2B5EF4-FFF2-40B4-BE49-F238E27FC236}">
                <a16:creationId xmlns:a16="http://schemas.microsoft.com/office/drawing/2014/main" id="{28B1522F-5500-2673-AA20-F15F311DE02A}"/>
              </a:ext>
            </a:extLst>
          </p:cNvPr>
          <p:cNvPicPr/>
          <p:nvPr/>
        </p:nvPicPr>
        <p:blipFill>
          <a:blip r:embed="rId4"/>
          <a:srcRect/>
          <a:stretch>
            <a:fillRect/>
          </a:stretch>
        </p:blipFill>
        <p:spPr>
          <a:xfrm>
            <a:off x="13281024" y="5699443"/>
            <a:ext cx="4683126" cy="3863657"/>
          </a:xfrm>
          <a:prstGeom prst="rect">
            <a:avLst/>
          </a:prstGeom>
          <a:ln/>
        </p:spPr>
      </p:pic>
    </p:spTree>
    <p:extLst>
      <p:ext uri="{BB962C8B-B14F-4D97-AF65-F5344CB8AC3E}">
        <p14:creationId xmlns:p14="http://schemas.microsoft.com/office/powerpoint/2010/main" val="254153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609600" y="571500"/>
            <a:ext cx="8229600" cy="1143000"/>
          </a:xfrm>
        </p:spPr>
        <p:txBody>
          <a:bodyPr/>
          <a:lstStyle/>
          <a:p>
            <a:r>
              <a:rPr lang="en-US" dirty="0"/>
              <a:t>Puzzle 1.2-  FIND THE GAP</a:t>
            </a:r>
          </a:p>
        </p:txBody>
      </p:sp>
      <p:pic>
        <p:nvPicPr>
          <p:cNvPr id="13314" name="Picture 2">
            <a:extLst>
              <a:ext uri="{FF2B5EF4-FFF2-40B4-BE49-F238E27FC236}">
                <a16:creationId xmlns:a16="http://schemas.microsoft.com/office/drawing/2014/main" id="{6EDCF35A-4B5E-0E59-B324-44566B2A92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2" t="29368" r="11482"/>
          <a:stretch/>
        </p:blipFill>
        <p:spPr bwMode="auto">
          <a:xfrm>
            <a:off x="7086600" y="2171700"/>
            <a:ext cx="9296400" cy="72009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002A4429-BEFF-1123-E9F0-E59B0C2C71E8}"/>
              </a:ext>
            </a:extLst>
          </p:cNvPr>
          <p:cNvSpPr>
            <a:spLocks noGrp="1"/>
          </p:cNvSpPr>
          <p:nvPr>
            <p:ph idx="1"/>
          </p:nvPr>
        </p:nvSpPr>
        <p:spPr>
          <a:xfrm>
            <a:off x="609600" y="2552700"/>
            <a:ext cx="5943600" cy="4525963"/>
          </a:xfrm>
        </p:spPr>
        <p:txBody>
          <a:bodyPr/>
          <a:lstStyle/>
          <a:p>
            <a:pPr marL="0" indent="0">
              <a:buNone/>
            </a:pPr>
            <a:r>
              <a:rPr lang="en-CA" dirty="0"/>
              <a:t>Players are told to get the projector going </a:t>
            </a:r>
          </a:p>
          <a:p>
            <a:pPr marL="0" indent="0">
              <a:buNone/>
            </a:pPr>
            <a:r>
              <a:rPr lang="en-CA" dirty="0"/>
              <a:t>They must insert a light bulb into the projector </a:t>
            </a:r>
          </a:p>
          <a:p>
            <a:pPr marL="0" indent="0">
              <a:buNone/>
            </a:pPr>
            <a:r>
              <a:rPr lang="en-CA" dirty="0"/>
              <a:t>Find “papers” to put on the projector. </a:t>
            </a:r>
          </a:p>
          <a:p>
            <a:endParaRPr lang="en-CA" dirty="0"/>
          </a:p>
        </p:txBody>
      </p:sp>
    </p:spTree>
    <p:extLst>
      <p:ext uri="{BB962C8B-B14F-4D97-AF65-F5344CB8AC3E}">
        <p14:creationId xmlns:p14="http://schemas.microsoft.com/office/powerpoint/2010/main" val="2840170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p:txBody>
          <a:bodyPr/>
          <a:lstStyle/>
          <a:p>
            <a:r>
              <a:rPr lang="en-US" dirty="0"/>
              <a:t>Puzzle 1.2 Find the Gap</a:t>
            </a:r>
          </a:p>
        </p:txBody>
      </p:sp>
      <p:sp>
        <p:nvSpPr>
          <p:cNvPr id="5" name="Content Placeholder 4">
            <a:extLst>
              <a:ext uri="{FF2B5EF4-FFF2-40B4-BE49-F238E27FC236}">
                <a16:creationId xmlns:a16="http://schemas.microsoft.com/office/drawing/2014/main" id="{08292BA5-DC0B-E742-242B-931B90C207F4}"/>
              </a:ext>
            </a:extLst>
          </p:cNvPr>
          <p:cNvSpPr>
            <a:spLocks noGrp="1"/>
          </p:cNvSpPr>
          <p:nvPr>
            <p:ph idx="1"/>
          </p:nvPr>
        </p:nvSpPr>
        <p:spPr>
          <a:xfrm>
            <a:off x="1257300" y="1549013"/>
            <a:ext cx="16535400" cy="7962900"/>
          </a:xfrm>
        </p:spPr>
        <p:txBody>
          <a:bodyPr/>
          <a:lstStyle/>
          <a:p>
            <a:pPr marL="0" indent="0">
              <a:buNone/>
            </a:pPr>
            <a:endParaRPr lang="en-CA" dirty="0"/>
          </a:p>
          <a:p>
            <a:pPr marL="0" indent="0">
              <a:buNone/>
            </a:pPr>
            <a:r>
              <a:rPr lang="en-CA" dirty="0"/>
              <a:t>The papers each displays  a different texts:</a:t>
            </a:r>
          </a:p>
        </p:txBody>
      </p:sp>
      <p:sp>
        <p:nvSpPr>
          <p:cNvPr id="3" name="Rectangle 2" descr="fefe">
            <a:extLst>
              <a:ext uri="{FF2B5EF4-FFF2-40B4-BE49-F238E27FC236}">
                <a16:creationId xmlns:a16="http://schemas.microsoft.com/office/drawing/2014/main" id="{687DA97B-BAC7-5FEF-F4C5-8286DDF220E1}"/>
              </a:ext>
            </a:extLst>
          </p:cNvPr>
          <p:cNvSpPr/>
          <p:nvPr/>
        </p:nvSpPr>
        <p:spPr>
          <a:xfrm>
            <a:off x="609600" y="5219700"/>
            <a:ext cx="5486400" cy="46021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CA" sz="3400" dirty="0">
              <a:solidFill>
                <a:srgbClr val="172B4D"/>
              </a:solidFill>
              <a:effectLst/>
              <a:latin typeface="Arial" panose="020B0604020202020204" pitchFamily="34" charset="0"/>
              <a:ea typeface="Times New Roman" panose="02020603050405020304" pitchFamily="18" charset="0"/>
            </a:endParaRPr>
          </a:p>
          <a:p>
            <a:r>
              <a:rPr lang="en-CA" sz="3400" dirty="0">
                <a:solidFill>
                  <a:srgbClr val="172B4D"/>
                </a:solidFill>
                <a:effectLst/>
                <a:latin typeface="Arial" panose="020B0604020202020204" pitchFamily="34" charset="0"/>
                <a:ea typeface="Times New Roman" panose="02020603050405020304" pitchFamily="18" charset="0"/>
              </a:rPr>
              <a:t>Dr. Tee noted that over 90% of his admitted patients had a catheter inserted in ER. There is no process to trigger a reassessment of whether or not this is still needed.</a:t>
            </a:r>
            <a:r>
              <a:rPr lang="en-CA" sz="3400" dirty="0">
                <a:effectLst/>
                <a:latin typeface="Calibri" panose="020F0502020204030204" pitchFamily="34" charset="0"/>
                <a:ea typeface="Calibri" panose="020F0502020204030204" pitchFamily="34" charset="0"/>
              </a:rPr>
              <a:t> the answer key easily customisable?</a:t>
            </a:r>
          </a:p>
        </p:txBody>
      </p:sp>
      <p:sp>
        <p:nvSpPr>
          <p:cNvPr id="4" name="Rectangle 3" descr="fefe">
            <a:extLst>
              <a:ext uri="{FF2B5EF4-FFF2-40B4-BE49-F238E27FC236}">
                <a16:creationId xmlns:a16="http://schemas.microsoft.com/office/drawing/2014/main" id="{1DF2A1AE-34E9-2E2C-5E12-6F7532487369}"/>
              </a:ext>
            </a:extLst>
          </p:cNvPr>
          <p:cNvSpPr/>
          <p:nvPr/>
        </p:nvSpPr>
        <p:spPr>
          <a:xfrm>
            <a:off x="6400800" y="5189538"/>
            <a:ext cx="5482633" cy="46021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3400" dirty="0">
                <a:solidFill>
                  <a:srgbClr val="172B4D"/>
                </a:solidFill>
                <a:effectLst/>
                <a:latin typeface="Arial" panose="020B0604020202020204" pitchFamily="34" charset="0"/>
                <a:ea typeface="Times New Roman" panose="02020603050405020304" pitchFamily="18" charset="0"/>
              </a:rPr>
              <a:t>Dr. Tee rarely uses docusate alone as a stool softener to treat opioid-induced constipation. This is based on a recommendation from palliative care from "Choosing Wisely" Canada.</a:t>
            </a:r>
            <a:r>
              <a:rPr lang="en-CA" sz="3400" dirty="0">
                <a:effectLst/>
                <a:latin typeface="Times New Roman" panose="02020603050405020304" pitchFamily="18" charset="0"/>
                <a:ea typeface="Times New Roman" panose="02020603050405020304" pitchFamily="18" charset="0"/>
              </a:rPr>
              <a:t> </a:t>
            </a:r>
            <a:endParaRPr lang="en-CA" sz="3400" dirty="0">
              <a:effectLst/>
              <a:latin typeface="Calibri" panose="020F0502020204030204" pitchFamily="34" charset="0"/>
              <a:ea typeface="Calibri" panose="020F0502020204030204" pitchFamily="34" charset="0"/>
            </a:endParaRPr>
          </a:p>
        </p:txBody>
      </p:sp>
      <p:sp>
        <p:nvSpPr>
          <p:cNvPr id="6" name="Rectangle 5" descr="fefe">
            <a:extLst>
              <a:ext uri="{FF2B5EF4-FFF2-40B4-BE49-F238E27FC236}">
                <a16:creationId xmlns:a16="http://schemas.microsoft.com/office/drawing/2014/main" id="{B8E47455-A4D7-0EE9-C664-B8AD31F89227}"/>
              </a:ext>
            </a:extLst>
          </p:cNvPr>
          <p:cNvSpPr/>
          <p:nvPr/>
        </p:nvSpPr>
        <p:spPr>
          <a:xfrm>
            <a:off x="12119566" y="5189538"/>
            <a:ext cx="5486400" cy="46021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3400" dirty="0">
                <a:solidFill>
                  <a:srgbClr val="172B4D"/>
                </a:solidFill>
                <a:effectLst/>
                <a:latin typeface="Arial" panose="020B0604020202020204" pitchFamily="34" charset="0"/>
                <a:ea typeface="Times New Roman" panose="02020603050405020304" pitchFamily="18" charset="0"/>
              </a:rPr>
              <a:t>As per the Canadian Task Force on Preventive Health Care, the task force strongly recommends against screening for thyroid dysfunction in asymptomatic nonpregnant adults.</a:t>
            </a:r>
            <a:r>
              <a:rPr lang="en-CA" sz="1800" dirty="0">
                <a:effectLst/>
                <a:latin typeface="Calibri" panose="020F0502020204030204" pitchFamily="34" charset="0"/>
                <a:ea typeface="Calibri" panose="020F0502020204030204" pitchFamily="34" charset="0"/>
              </a:rPr>
              <a:t> key easily customisable?</a:t>
            </a:r>
          </a:p>
        </p:txBody>
      </p:sp>
      <p:sp>
        <p:nvSpPr>
          <p:cNvPr id="7" name="Oval 6">
            <a:extLst>
              <a:ext uri="{FF2B5EF4-FFF2-40B4-BE49-F238E27FC236}">
                <a16:creationId xmlns:a16="http://schemas.microsoft.com/office/drawing/2014/main" id="{C43FD184-D255-E635-B593-240215593F86}"/>
              </a:ext>
            </a:extLst>
          </p:cNvPr>
          <p:cNvSpPr/>
          <p:nvPr/>
        </p:nvSpPr>
        <p:spPr>
          <a:xfrm>
            <a:off x="2743200" y="5981700"/>
            <a:ext cx="381000" cy="533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03D408AC-ED67-98F9-D8C2-EE1D588AD8A2}"/>
              </a:ext>
            </a:extLst>
          </p:cNvPr>
          <p:cNvSpPr/>
          <p:nvPr/>
        </p:nvSpPr>
        <p:spPr>
          <a:xfrm>
            <a:off x="1181100" y="6506132"/>
            <a:ext cx="381000" cy="533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98C65900-D8C6-08BA-C903-C3C36A0CDB67}"/>
              </a:ext>
            </a:extLst>
          </p:cNvPr>
          <p:cNvSpPr/>
          <p:nvPr/>
        </p:nvSpPr>
        <p:spPr>
          <a:xfrm>
            <a:off x="2388973" y="8115300"/>
            <a:ext cx="381000" cy="533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a:extLst>
              <a:ext uri="{FF2B5EF4-FFF2-40B4-BE49-F238E27FC236}">
                <a16:creationId xmlns:a16="http://schemas.microsoft.com/office/drawing/2014/main" id="{A294A5F2-190E-EABC-431F-2DD70F9FF6BA}"/>
              </a:ext>
            </a:extLst>
          </p:cNvPr>
          <p:cNvSpPr/>
          <p:nvPr/>
        </p:nvSpPr>
        <p:spPr>
          <a:xfrm>
            <a:off x="2769973" y="8591550"/>
            <a:ext cx="381000" cy="533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DA160E8E-8D43-B81D-C2C5-B1C2F608CB87}"/>
              </a:ext>
            </a:extLst>
          </p:cNvPr>
          <p:cNvSpPr/>
          <p:nvPr/>
        </p:nvSpPr>
        <p:spPr>
          <a:xfrm>
            <a:off x="9151723" y="5925280"/>
            <a:ext cx="381000" cy="533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E6345443-278E-7F6D-ED59-5B4A80E25E05}"/>
              </a:ext>
            </a:extLst>
          </p:cNvPr>
          <p:cNvSpPr/>
          <p:nvPr/>
        </p:nvSpPr>
        <p:spPr>
          <a:xfrm>
            <a:off x="7009458" y="7021212"/>
            <a:ext cx="381000" cy="533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a:extLst>
              <a:ext uri="{FF2B5EF4-FFF2-40B4-BE49-F238E27FC236}">
                <a16:creationId xmlns:a16="http://schemas.microsoft.com/office/drawing/2014/main" id="{9D4C941C-9CC2-E586-2CB3-6A4D6A25CA81}"/>
              </a:ext>
            </a:extLst>
          </p:cNvPr>
          <p:cNvSpPr/>
          <p:nvPr/>
        </p:nvSpPr>
        <p:spPr>
          <a:xfrm>
            <a:off x="9151723" y="8005849"/>
            <a:ext cx="381000" cy="533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a:extLst>
              <a:ext uri="{FF2B5EF4-FFF2-40B4-BE49-F238E27FC236}">
                <a16:creationId xmlns:a16="http://schemas.microsoft.com/office/drawing/2014/main" id="{436D68A3-35EF-58DF-0735-66A5FD114F53}"/>
              </a:ext>
            </a:extLst>
          </p:cNvPr>
          <p:cNvSpPr/>
          <p:nvPr/>
        </p:nvSpPr>
        <p:spPr>
          <a:xfrm>
            <a:off x="8770723" y="8534400"/>
            <a:ext cx="381000" cy="533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0E5CD209-7E02-E012-59EA-8049A4C00B5C}"/>
              </a:ext>
            </a:extLst>
          </p:cNvPr>
          <p:cNvSpPr/>
          <p:nvPr/>
        </p:nvSpPr>
        <p:spPr>
          <a:xfrm>
            <a:off x="13984759" y="5910349"/>
            <a:ext cx="381000" cy="533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BABC646B-735B-5510-94DA-C23EFCD1BC74}"/>
              </a:ext>
            </a:extLst>
          </p:cNvPr>
          <p:cNvSpPr/>
          <p:nvPr/>
        </p:nvSpPr>
        <p:spPr>
          <a:xfrm>
            <a:off x="12422659" y="6434781"/>
            <a:ext cx="381000" cy="533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a:extLst>
              <a:ext uri="{FF2B5EF4-FFF2-40B4-BE49-F238E27FC236}">
                <a16:creationId xmlns:a16="http://schemas.microsoft.com/office/drawing/2014/main" id="{45C99E43-D9F2-B628-75A5-B321531F5229}"/>
              </a:ext>
            </a:extLst>
          </p:cNvPr>
          <p:cNvSpPr/>
          <p:nvPr/>
        </p:nvSpPr>
        <p:spPr>
          <a:xfrm>
            <a:off x="13630532" y="8043949"/>
            <a:ext cx="381000" cy="533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2A697987-78C8-B49B-D51F-C28371CF7B10}"/>
              </a:ext>
            </a:extLst>
          </p:cNvPr>
          <p:cNvSpPr/>
          <p:nvPr/>
        </p:nvSpPr>
        <p:spPr>
          <a:xfrm>
            <a:off x="14403859" y="8534400"/>
            <a:ext cx="381000" cy="533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8C87DE8B-125F-A9EE-5362-00642C3934E9}"/>
              </a:ext>
            </a:extLst>
          </p:cNvPr>
          <p:cNvSpPr txBox="1"/>
          <p:nvPr/>
        </p:nvSpPr>
        <p:spPr>
          <a:xfrm>
            <a:off x="2135483" y="4490951"/>
            <a:ext cx="4648200" cy="830997"/>
          </a:xfrm>
          <a:prstGeom prst="rect">
            <a:avLst/>
          </a:prstGeom>
          <a:noFill/>
        </p:spPr>
        <p:txBody>
          <a:bodyPr wrap="square" rtlCol="0">
            <a:spAutoFit/>
          </a:bodyPr>
          <a:lstStyle/>
          <a:p>
            <a:r>
              <a:rPr lang="en-CA" sz="4800" dirty="0"/>
              <a:t>GAP</a:t>
            </a:r>
          </a:p>
        </p:txBody>
      </p:sp>
      <p:sp>
        <p:nvSpPr>
          <p:cNvPr id="20" name="TextBox 19">
            <a:extLst>
              <a:ext uri="{FF2B5EF4-FFF2-40B4-BE49-F238E27FC236}">
                <a16:creationId xmlns:a16="http://schemas.microsoft.com/office/drawing/2014/main" id="{F05C2963-6A61-B80F-09E7-AECA43E3898A}"/>
              </a:ext>
            </a:extLst>
          </p:cNvPr>
          <p:cNvSpPr txBox="1"/>
          <p:nvPr/>
        </p:nvSpPr>
        <p:spPr>
          <a:xfrm>
            <a:off x="7009458" y="4420627"/>
            <a:ext cx="4648200" cy="830997"/>
          </a:xfrm>
          <a:prstGeom prst="rect">
            <a:avLst/>
          </a:prstGeom>
          <a:noFill/>
        </p:spPr>
        <p:txBody>
          <a:bodyPr wrap="square" rtlCol="0">
            <a:spAutoFit/>
          </a:bodyPr>
          <a:lstStyle/>
          <a:p>
            <a:r>
              <a:rPr lang="en-CA" sz="4800" dirty="0"/>
              <a:t>GUIDELINE</a:t>
            </a:r>
          </a:p>
        </p:txBody>
      </p:sp>
      <p:sp>
        <p:nvSpPr>
          <p:cNvPr id="21" name="TextBox 20">
            <a:extLst>
              <a:ext uri="{FF2B5EF4-FFF2-40B4-BE49-F238E27FC236}">
                <a16:creationId xmlns:a16="http://schemas.microsoft.com/office/drawing/2014/main" id="{DB364F80-90F5-5C96-2C9C-E0AAEFD18E50}"/>
              </a:ext>
            </a:extLst>
          </p:cNvPr>
          <p:cNvSpPr txBox="1"/>
          <p:nvPr/>
        </p:nvSpPr>
        <p:spPr>
          <a:xfrm>
            <a:off x="12496800" y="4448711"/>
            <a:ext cx="4648200" cy="830997"/>
          </a:xfrm>
          <a:prstGeom prst="rect">
            <a:avLst/>
          </a:prstGeom>
          <a:noFill/>
        </p:spPr>
        <p:txBody>
          <a:bodyPr wrap="square" rtlCol="0">
            <a:spAutoFit/>
          </a:bodyPr>
          <a:lstStyle/>
          <a:p>
            <a:r>
              <a:rPr lang="en-CA" sz="4800" dirty="0"/>
              <a:t>CONSENSUS</a:t>
            </a:r>
          </a:p>
        </p:txBody>
      </p:sp>
      <p:pic>
        <p:nvPicPr>
          <p:cNvPr id="2058" name="Picture 10">
            <a:extLst>
              <a:ext uri="{FF2B5EF4-FFF2-40B4-BE49-F238E27FC236}">
                <a16:creationId xmlns:a16="http://schemas.microsoft.com/office/drawing/2014/main" id="{CE9259D3-92A8-59EC-E7D7-5152CA4704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852" t="27037" r="21888" b="34768"/>
          <a:stretch/>
        </p:blipFill>
        <p:spPr bwMode="auto">
          <a:xfrm>
            <a:off x="12760987" y="204241"/>
            <a:ext cx="4758734" cy="392914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F1CE6585-9B53-2E48-C7C2-5464B549F563}"/>
              </a:ext>
            </a:extLst>
          </p:cNvPr>
          <p:cNvPicPr>
            <a:picLocks noChangeAspect="1"/>
          </p:cNvPicPr>
          <p:nvPr/>
        </p:nvPicPr>
        <p:blipFill rotWithShape="1">
          <a:blip r:embed="rId4"/>
          <a:srcRect l="40037" t="20545" r="133" b="412"/>
          <a:stretch/>
        </p:blipFill>
        <p:spPr>
          <a:xfrm>
            <a:off x="9151723" y="515830"/>
            <a:ext cx="2985758" cy="3082032"/>
          </a:xfrm>
          <a:prstGeom prst="rect">
            <a:avLst/>
          </a:prstGeom>
        </p:spPr>
      </p:pic>
    </p:spTree>
    <p:extLst>
      <p:ext uri="{BB962C8B-B14F-4D97-AF65-F5344CB8AC3E}">
        <p14:creationId xmlns:p14="http://schemas.microsoft.com/office/powerpoint/2010/main" val="83660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5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449936" y="1016681"/>
            <a:ext cx="8229600" cy="1143000"/>
          </a:xfrm>
        </p:spPr>
        <p:txBody>
          <a:bodyPr/>
          <a:lstStyle/>
          <a:p>
            <a:pPr algn="l"/>
            <a:r>
              <a:rPr lang="en-US" dirty="0"/>
              <a:t>Puzzle 1.4  </a:t>
            </a:r>
          </a:p>
        </p:txBody>
      </p:sp>
      <p:pic>
        <p:nvPicPr>
          <p:cNvPr id="3074" name="Picture 2">
            <a:extLst>
              <a:ext uri="{FF2B5EF4-FFF2-40B4-BE49-F238E27FC236}">
                <a16:creationId xmlns:a16="http://schemas.microsoft.com/office/drawing/2014/main" id="{315E358A-2880-D5A2-95A2-5FD759E831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518" t="25925" r="21852" b="11852"/>
          <a:stretch/>
        </p:blipFill>
        <p:spPr bwMode="auto">
          <a:xfrm>
            <a:off x="304800" y="2628900"/>
            <a:ext cx="3640965" cy="45647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F79974E-10F3-81FE-8116-456AC9EE75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430" t="22691" r="23941" b="15087"/>
          <a:stretch/>
        </p:blipFill>
        <p:spPr bwMode="auto">
          <a:xfrm>
            <a:off x="4092146" y="2621691"/>
            <a:ext cx="3640966" cy="456479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5383F05-2458-4822-A075-A7537EDB27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724" t="32402" r="24494" b="12783"/>
          <a:stretch/>
        </p:blipFill>
        <p:spPr bwMode="auto">
          <a:xfrm>
            <a:off x="11211001" y="2606245"/>
            <a:ext cx="3640137" cy="455758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5D3D333B-B6B1-38F6-DE89-5BD1F16EF5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706" t="33263" r="27997" b="12593"/>
          <a:stretch/>
        </p:blipFill>
        <p:spPr bwMode="auto">
          <a:xfrm>
            <a:off x="14982386" y="2621691"/>
            <a:ext cx="3055243" cy="455758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7BEAEC00-3929-B2AF-8458-3C96F9A871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865" t="25555" r="27778" b="15185"/>
          <a:stretch/>
        </p:blipFill>
        <p:spPr bwMode="auto">
          <a:xfrm>
            <a:off x="7893907" y="2599037"/>
            <a:ext cx="3185846" cy="4564794"/>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2207626-D79A-CFDF-A3BD-BC73740CF1E0}"/>
              </a:ext>
            </a:extLst>
          </p:cNvPr>
          <p:cNvSpPr/>
          <p:nvPr/>
        </p:nvSpPr>
        <p:spPr>
          <a:xfrm>
            <a:off x="2368081" y="7457238"/>
            <a:ext cx="1693921" cy="35169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6" name="Group 55">
            <a:extLst>
              <a:ext uri="{FF2B5EF4-FFF2-40B4-BE49-F238E27FC236}">
                <a16:creationId xmlns:a16="http://schemas.microsoft.com/office/drawing/2014/main" id="{99478893-76A1-4E64-5805-A2964289B0D4}"/>
              </a:ext>
            </a:extLst>
          </p:cNvPr>
          <p:cNvGrpSpPr/>
          <p:nvPr/>
        </p:nvGrpSpPr>
        <p:grpSpPr>
          <a:xfrm>
            <a:off x="514351" y="7316643"/>
            <a:ext cx="10565402" cy="2750408"/>
            <a:chOff x="514350" y="1562100"/>
            <a:chExt cx="16097252" cy="9321691"/>
          </a:xfrm>
        </p:grpSpPr>
        <p:sp>
          <p:nvSpPr>
            <p:cNvPr id="3" name="Rectangle: Rounded Corners 2">
              <a:extLst>
                <a:ext uri="{FF2B5EF4-FFF2-40B4-BE49-F238E27FC236}">
                  <a16:creationId xmlns:a16="http://schemas.microsoft.com/office/drawing/2014/main" id="{5B10D8BD-C381-4AA0-D0EA-CCD2A64A776D}"/>
                </a:ext>
              </a:extLst>
            </p:cNvPr>
            <p:cNvSpPr/>
            <p:nvPr/>
          </p:nvSpPr>
          <p:spPr>
            <a:xfrm>
              <a:off x="514350" y="27813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1</a:t>
              </a:r>
            </a:p>
          </p:txBody>
        </p:sp>
        <p:sp>
          <p:nvSpPr>
            <p:cNvPr id="4" name="Rectangle: Rounded Corners 3">
              <a:extLst>
                <a:ext uri="{FF2B5EF4-FFF2-40B4-BE49-F238E27FC236}">
                  <a16:creationId xmlns:a16="http://schemas.microsoft.com/office/drawing/2014/main" id="{ABFEEF43-4DED-564D-6D75-9B495889772C}"/>
                </a:ext>
              </a:extLst>
            </p:cNvPr>
            <p:cNvSpPr/>
            <p:nvPr/>
          </p:nvSpPr>
          <p:spPr>
            <a:xfrm>
              <a:off x="3400425" y="22479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1.2</a:t>
              </a:r>
            </a:p>
          </p:txBody>
        </p:sp>
        <p:sp>
          <p:nvSpPr>
            <p:cNvPr id="5" name="Rectangle: Rounded Corners 4">
              <a:extLst>
                <a:ext uri="{FF2B5EF4-FFF2-40B4-BE49-F238E27FC236}">
                  <a16:creationId xmlns:a16="http://schemas.microsoft.com/office/drawing/2014/main" id="{2B5AF763-46AF-A20B-3AE2-B4C19C071197}"/>
                </a:ext>
              </a:extLst>
            </p:cNvPr>
            <p:cNvSpPr/>
            <p:nvPr/>
          </p:nvSpPr>
          <p:spPr>
            <a:xfrm>
              <a:off x="3400425" y="3421062"/>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1.3</a:t>
              </a:r>
            </a:p>
          </p:txBody>
        </p:sp>
        <p:sp>
          <p:nvSpPr>
            <p:cNvPr id="6" name="Rectangle: Rounded Corners 5">
              <a:extLst>
                <a:ext uri="{FF2B5EF4-FFF2-40B4-BE49-F238E27FC236}">
                  <a16:creationId xmlns:a16="http://schemas.microsoft.com/office/drawing/2014/main" id="{B813E51D-7672-8621-7FD7-5134BA9E28B4}"/>
                </a:ext>
              </a:extLst>
            </p:cNvPr>
            <p:cNvSpPr/>
            <p:nvPr/>
          </p:nvSpPr>
          <p:spPr>
            <a:xfrm>
              <a:off x="6296797" y="2781300"/>
              <a:ext cx="2457450" cy="6858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1.4</a:t>
              </a:r>
            </a:p>
          </p:txBody>
        </p:sp>
        <p:sp>
          <p:nvSpPr>
            <p:cNvPr id="7" name="Rectangle: Rounded Corners 6">
              <a:extLst>
                <a:ext uri="{FF2B5EF4-FFF2-40B4-BE49-F238E27FC236}">
                  <a16:creationId xmlns:a16="http://schemas.microsoft.com/office/drawing/2014/main" id="{31D75483-0450-7AE7-0598-780180B467E8}"/>
                </a:ext>
              </a:extLst>
            </p:cNvPr>
            <p:cNvSpPr/>
            <p:nvPr/>
          </p:nvSpPr>
          <p:spPr>
            <a:xfrm>
              <a:off x="10370151" y="2106827"/>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2.1</a:t>
              </a:r>
            </a:p>
          </p:txBody>
        </p:sp>
        <p:sp>
          <p:nvSpPr>
            <p:cNvPr id="8" name="Rectangle: Rounded Corners 7">
              <a:extLst>
                <a:ext uri="{FF2B5EF4-FFF2-40B4-BE49-F238E27FC236}">
                  <a16:creationId xmlns:a16="http://schemas.microsoft.com/office/drawing/2014/main" id="{6CDE3F2B-130D-DEF7-5BAA-C2E1BD1EA9CF}"/>
                </a:ext>
              </a:extLst>
            </p:cNvPr>
            <p:cNvSpPr/>
            <p:nvPr/>
          </p:nvSpPr>
          <p:spPr>
            <a:xfrm>
              <a:off x="10370151" y="32385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2.2</a:t>
              </a:r>
            </a:p>
          </p:txBody>
        </p:sp>
        <p:sp>
          <p:nvSpPr>
            <p:cNvPr id="9" name="Rectangle: Rounded Corners 8">
              <a:extLst>
                <a:ext uri="{FF2B5EF4-FFF2-40B4-BE49-F238E27FC236}">
                  <a16:creationId xmlns:a16="http://schemas.microsoft.com/office/drawing/2014/main" id="{F6C12FA3-EA41-AF9C-1411-4A9540E1D8B7}"/>
                </a:ext>
              </a:extLst>
            </p:cNvPr>
            <p:cNvSpPr/>
            <p:nvPr/>
          </p:nvSpPr>
          <p:spPr>
            <a:xfrm>
              <a:off x="13315950" y="2552700"/>
              <a:ext cx="2457450" cy="685800"/>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bg1"/>
                  </a:solidFill>
                </a:rPr>
                <a:t>Puzzle 2.3</a:t>
              </a:r>
            </a:p>
          </p:txBody>
        </p:sp>
        <p:sp>
          <p:nvSpPr>
            <p:cNvPr id="10" name="Rectangle: Rounded Corners 9">
              <a:extLst>
                <a:ext uri="{FF2B5EF4-FFF2-40B4-BE49-F238E27FC236}">
                  <a16:creationId xmlns:a16="http://schemas.microsoft.com/office/drawing/2014/main" id="{DEE2FFB7-FE35-0D86-0D44-15029C02DEE4}"/>
                </a:ext>
              </a:extLst>
            </p:cNvPr>
            <p:cNvSpPr/>
            <p:nvPr/>
          </p:nvSpPr>
          <p:spPr>
            <a:xfrm>
              <a:off x="918754" y="584033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3.3</a:t>
              </a:r>
            </a:p>
          </p:txBody>
        </p:sp>
        <p:sp>
          <p:nvSpPr>
            <p:cNvPr id="11" name="Rectangle: Rounded Corners 10">
              <a:extLst>
                <a:ext uri="{FF2B5EF4-FFF2-40B4-BE49-F238E27FC236}">
                  <a16:creationId xmlns:a16="http://schemas.microsoft.com/office/drawing/2014/main" id="{C7FDD57A-B88B-8D50-6973-09DBD6D946E3}"/>
                </a:ext>
              </a:extLst>
            </p:cNvPr>
            <p:cNvSpPr/>
            <p:nvPr/>
          </p:nvSpPr>
          <p:spPr>
            <a:xfrm>
              <a:off x="4126362" y="5837239"/>
              <a:ext cx="2457450" cy="6858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3.2</a:t>
              </a:r>
            </a:p>
          </p:txBody>
        </p:sp>
        <p:sp>
          <p:nvSpPr>
            <p:cNvPr id="12" name="Rectangle: Rounded Corners 11">
              <a:extLst>
                <a:ext uri="{FF2B5EF4-FFF2-40B4-BE49-F238E27FC236}">
                  <a16:creationId xmlns:a16="http://schemas.microsoft.com/office/drawing/2014/main" id="{9F770D92-F2A5-AFCB-1E57-CA989144BD6F}"/>
                </a:ext>
              </a:extLst>
            </p:cNvPr>
            <p:cNvSpPr/>
            <p:nvPr/>
          </p:nvSpPr>
          <p:spPr>
            <a:xfrm>
              <a:off x="7305395" y="5837239"/>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3.1</a:t>
              </a:r>
            </a:p>
          </p:txBody>
        </p:sp>
        <p:cxnSp>
          <p:nvCxnSpPr>
            <p:cNvPr id="13" name="Straight Arrow Connector 12">
              <a:extLst>
                <a:ext uri="{FF2B5EF4-FFF2-40B4-BE49-F238E27FC236}">
                  <a16:creationId xmlns:a16="http://schemas.microsoft.com/office/drawing/2014/main" id="{44754E16-40C0-8DA5-726F-F17BDAA9072A}"/>
                </a:ext>
              </a:extLst>
            </p:cNvPr>
            <p:cNvCxnSpPr>
              <a:cxnSpLocks/>
            </p:cNvCxnSpPr>
            <p:nvPr/>
          </p:nvCxnSpPr>
          <p:spPr>
            <a:xfrm flipV="1">
              <a:off x="3048000" y="2895600"/>
              <a:ext cx="210073"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1F07E95-D98C-C9A3-9DB9-18A8F3D8A68D}"/>
                </a:ext>
              </a:extLst>
            </p:cNvPr>
            <p:cNvCxnSpPr>
              <a:cxnSpLocks/>
            </p:cNvCxnSpPr>
            <p:nvPr/>
          </p:nvCxnSpPr>
          <p:spPr>
            <a:xfrm>
              <a:off x="3048000" y="31242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515BEDD-AE40-C931-69AF-2DC5C3696697}"/>
                </a:ext>
              </a:extLst>
            </p:cNvPr>
            <p:cNvCxnSpPr>
              <a:cxnSpLocks/>
            </p:cNvCxnSpPr>
            <p:nvPr/>
          </p:nvCxnSpPr>
          <p:spPr>
            <a:xfrm>
              <a:off x="5955537" y="291465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3A629B1-8240-9D08-C81A-C6F52F7E0E92}"/>
                </a:ext>
              </a:extLst>
            </p:cNvPr>
            <p:cNvCxnSpPr>
              <a:cxnSpLocks/>
            </p:cNvCxnSpPr>
            <p:nvPr/>
          </p:nvCxnSpPr>
          <p:spPr>
            <a:xfrm flipV="1">
              <a:off x="5992127" y="3104566"/>
              <a:ext cx="188611" cy="209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B04916C-41E8-2C67-239A-7B39FD55D903}"/>
                </a:ext>
              </a:extLst>
            </p:cNvPr>
            <p:cNvCxnSpPr>
              <a:cxnSpLocks/>
            </p:cNvCxnSpPr>
            <p:nvPr/>
          </p:nvCxnSpPr>
          <p:spPr>
            <a:xfrm>
              <a:off x="8914792" y="3124200"/>
              <a:ext cx="10674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C6B764C-9F04-EAAD-AABD-FDE433E06BC2}"/>
                </a:ext>
              </a:extLst>
            </p:cNvPr>
            <p:cNvCxnSpPr>
              <a:cxnSpLocks/>
            </p:cNvCxnSpPr>
            <p:nvPr/>
          </p:nvCxnSpPr>
          <p:spPr>
            <a:xfrm flipV="1">
              <a:off x="10078605" y="2895600"/>
              <a:ext cx="210073"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0919089-0162-899D-2E46-5F2695EF1B2F}"/>
                </a:ext>
              </a:extLst>
            </p:cNvPr>
            <p:cNvCxnSpPr>
              <a:cxnSpLocks/>
            </p:cNvCxnSpPr>
            <p:nvPr/>
          </p:nvCxnSpPr>
          <p:spPr>
            <a:xfrm>
              <a:off x="10078605" y="31242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2337D3B-3252-DCB9-5A05-2AA0AE4E575B}"/>
                </a:ext>
              </a:extLst>
            </p:cNvPr>
            <p:cNvCxnSpPr>
              <a:cxnSpLocks/>
            </p:cNvCxnSpPr>
            <p:nvPr/>
          </p:nvCxnSpPr>
          <p:spPr>
            <a:xfrm>
              <a:off x="12972882" y="27051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CBC6D77-9A04-1A36-2595-0EA2D331DABE}"/>
                </a:ext>
              </a:extLst>
            </p:cNvPr>
            <p:cNvCxnSpPr>
              <a:cxnSpLocks/>
            </p:cNvCxnSpPr>
            <p:nvPr/>
          </p:nvCxnSpPr>
          <p:spPr>
            <a:xfrm flipV="1">
              <a:off x="12969729" y="2895600"/>
              <a:ext cx="228354" cy="208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3DB97E1-53BC-4E93-F60A-0DDFDFAE5948}"/>
                </a:ext>
              </a:extLst>
            </p:cNvPr>
            <p:cNvCxnSpPr>
              <a:cxnSpLocks/>
            </p:cNvCxnSpPr>
            <p:nvPr/>
          </p:nvCxnSpPr>
          <p:spPr>
            <a:xfrm flipH="1">
              <a:off x="6583812" y="6208970"/>
              <a:ext cx="666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92408D7-AEF9-1263-0211-40072C18DE4B}"/>
                </a:ext>
              </a:extLst>
            </p:cNvPr>
            <p:cNvSpPr txBox="1"/>
            <p:nvPr/>
          </p:nvSpPr>
          <p:spPr>
            <a:xfrm>
              <a:off x="5029200" y="7641325"/>
              <a:ext cx="6311493" cy="3242466"/>
            </a:xfrm>
            <a:prstGeom prst="rect">
              <a:avLst/>
            </a:prstGeom>
            <a:noFill/>
          </p:spPr>
          <p:txBody>
            <a:bodyPr wrap="square" rtlCol="0">
              <a:spAutoFit/>
            </a:bodyPr>
            <a:lstStyle/>
            <a:p>
              <a:r>
                <a:rPr lang="en-CA" dirty="0"/>
                <a:t>Need information from puzzle 3.1 to solve puzzle 3.2</a:t>
              </a:r>
            </a:p>
          </p:txBody>
        </p:sp>
        <p:cxnSp>
          <p:nvCxnSpPr>
            <p:cNvPr id="51" name="Straight Connector 50">
              <a:extLst>
                <a:ext uri="{FF2B5EF4-FFF2-40B4-BE49-F238E27FC236}">
                  <a16:creationId xmlns:a16="http://schemas.microsoft.com/office/drawing/2014/main" id="{8EF2A918-7FE7-BCC8-85C6-9A23B8914CCE}"/>
                </a:ext>
              </a:extLst>
            </p:cNvPr>
            <p:cNvCxnSpPr/>
            <p:nvPr/>
          </p:nvCxnSpPr>
          <p:spPr>
            <a:xfrm>
              <a:off x="8914792" y="1643963"/>
              <a:ext cx="0" cy="318907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E74EDEA-93D6-5366-CD83-C4A16CCD316F}"/>
                </a:ext>
              </a:extLst>
            </p:cNvPr>
            <p:cNvCxnSpPr/>
            <p:nvPr/>
          </p:nvCxnSpPr>
          <p:spPr>
            <a:xfrm>
              <a:off x="16383000" y="1562100"/>
              <a:ext cx="0" cy="318907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1DA40510-6BBE-B32F-54C8-8926D0838C1F}"/>
                </a:ext>
              </a:extLst>
            </p:cNvPr>
            <p:cNvCxnSpPr>
              <a:cxnSpLocks/>
            </p:cNvCxnSpPr>
            <p:nvPr/>
          </p:nvCxnSpPr>
          <p:spPr>
            <a:xfrm rot="10800000" flipV="1">
              <a:off x="10288678" y="3009898"/>
              <a:ext cx="6322924" cy="3199072"/>
            </a:xfrm>
            <a:prstGeom prst="bentConnector3">
              <a:avLst>
                <a:gd name="adj1" fmla="val -3327"/>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Arrow: Curved Up 53">
              <a:extLst>
                <a:ext uri="{FF2B5EF4-FFF2-40B4-BE49-F238E27FC236}">
                  <a16:creationId xmlns:a16="http://schemas.microsoft.com/office/drawing/2014/main" id="{8D455752-5653-CF39-9520-4522F4A348A7}"/>
                </a:ext>
              </a:extLst>
            </p:cNvPr>
            <p:cNvSpPr/>
            <p:nvPr/>
          </p:nvSpPr>
          <p:spPr>
            <a:xfrm>
              <a:off x="5355087" y="6637121"/>
              <a:ext cx="3179313" cy="890121"/>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cxnSp>
          <p:nvCxnSpPr>
            <p:cNvPr id="55" name="Straight Arrow Connector 54">
              <a:extLst>
                <a:ext uri="{FF2B5EF4-FFF2-40B4-BE49-F238E27FC236}">
                  <a16:creationId xmlns:a16="http://schemas.microsoft.com/office/drawing/2014/main" id="{6E529C8A-D97C-546F-A850-C218671E7EC2}"/>
                </a:ext>
              </a:extLst>
            </p:cNvPr>
            <p:cNvCxnSpPr>
              <a:cxnSpLocks/>
            </p:cNvCxnSpPr>
            <p:nvPr/>
          </p:nvCxnSpPr>
          <p:spPr>
            <a:xfrm flipH="1">
              <a:off x="3429000" y="6206116"/>
              <a:ext cx="666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5859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p:txBody>
          <a:bodyPr/>
          <a:lstStyle/>
          <a:p>
            <a:r>
              <a:rPr lang="en-US" dirty="0"/>
              <a:t>Puzzle 1.3 QI Vocabulary  </a:t>
            </a:r>
          </a:p>
        </p:txBody>
      </p:sp>
      <p:sp>
        <p:nvSpPr>
          <p:cNvPr id="10" name="Content Placeholder 9">
            <a:extLst>
              <a:ext uri="{FF2B5EF4-FFF2-40B4-BE49-F238E27FC236}">
                <a16:creationId xmlns:a16="http://schemas.microsoft.com/office/drawing/2014/main" id="{94BE28AF-3C40-E709-5308-408EF69ECF67}"/>
              </a:ext>
            </a:extLst>
          </p:cNvPr>
          <p:cNvSpPr>
            <a:spLocks noGrp="1"/>
          </p:cNvSpPr>
          <p:nvPr>
            <p:ph idx="1"/>
          </p:nvPr>
        </p:nvSpPr>
        <p:spPr>
          <a:xfrm>
            <a:off x="457200" y="1638300"/>
            <a:ext cx="8229600" cy="4525963"/>
          </a:xfrm>
        </p:spPr>
        <p:txBody>
          <a:bodyPr/>
          <a:lstStyle/>
          <a:p>
            <a:pPr marL="0" indent="0">
              <a:buNone/>
            </a:pPr>
            <a:r>
              <a:rPr lang="en-CA" dirty="0"/>
              <a:t>Review QI vocabulary</a:t>
            </a:r>
          </a:p>
          <a:p>
            <a:pPr marL="0" indent="0">
              <a:buNone/>
            </a:pPr>
            <a:r>
              <a:rPr lang="en-CA" dirty="0"/>
              <a:t>Prompt and letters  appear on the </a:t>
            </a:r>
          </a:p>
          <a:p>
            <a:pPr marL="0" indent="0">
              <a:buNone/>
            </a:pPr>
            <a:r>
              <a:rPr lang="en-CA" dirty="0"/>
              <a:t>Scrabble board </a:t>
            </a:r>
          </a:p>
        </p:txBody>
      </p:sp>
      <p:pic>
        <p:nvPicPr>
          <p:cNvPr id="7174" name="Picture 6">
            <a:extLst>
              <a:ext uri="{FF2B5EF4-FFF2-40B4-BE49-F238E27FC236}">
                <a16:creationId xmlns:a16="http://schemas.microsoft.com/office/drawing/2014/main" id="{A53EE000-5C03-FC31-B482-C2B549AE35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45" t="17481" b="8800"/>
          <a:stretch/>
        </p:blipFill>
        <p:spPr bwMode="auto">
          <a:xfrm>
            <a:off x="7239000" y="1370076"/>
            <a:ext cx="10669354" cy="823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138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395037" y="146228"/>
            <a:ext cx="8229600" cy="1143000"/>
          </a:xfrm>
        </p:spPr>
        <p:txBody>
          <a:bodyPr/>
          <a:lstStyle/>
          <a:p>
            <a:r>
              <a:rPr lang="en-US" dirty="0"/>
              <a:t>Puzzle 1.3 QI Vocabulary  </a:t>
            </a:r>
          </a:p>
        </p:txBody>
      </p:sp>
      <p:sp>
        <p:nvSpPr>
          <p:cNvPr id="5" name="Content Placeholder 4">
            <a:extLst>
              <a:ext uri="{FF2B5EF4-FFF2-40B4-BE49-F238E27FC236}">
                <a16:creationId xmlns:a16="http://schemas.microsoft.com/office/drawing/2014/main" id="{08292BA5-DC0B-E742-242B-931B90C207F4}"/>
              </a:ext>
            </a:extLst>
          </p:cNvPr>
          <p:cNvSpPr>
            <a:spLocks noGrp="1"/>
          </p:cNvSpPr>
          <p:nvPr>
            <p:ph idx="1"/>
          </p:nvPr>
        </p:nvSpPr>
        <p:spPr>
          <a:xfrm>
            <a:off x="419100" y="1433607"/>
            <a:ext cx="7962900" cy="7962900"/>
          </a:xfrm>
        </p:spPr>
        <p:txBody>
          <a:bodyPr>
            <a:normAutofit/>
          </a:bodyPr>
          <a:lstStyle/>
          <a:p>
            <a:pPr marL="0" indent="0" algn="just">
              <a:buNone/>
            </a:pPr>
            <a:r>
              <a:rPr lang="en-CA" dirty="0">
                <a:latin typeface="+mj-lt"/>
              </a:rPr>
              <a:t>1-</a:t>
            </a:r>
            <a:r>
              <a:rPr lang="en-US" dirty="0">
                <a:latin typeface="+mj-lt"/>
              </a:rPr>
              <a:t>A way for physicians to compare data, both internally or externally against data from other physicians, to identify care gaps and improvement opportunities- </a:t>
            </a:r>
            <a:r>
              <a:rPr lang="en-US" dirty="0">
                <a:solidFill>
                  <a:schemeClr val="accent2"/>
                </a:solidFill>
                <a:latin typeface="+mj-lt"/>
              </a:rPr>
              <a:t>MCENAKRBH</a:t>
            </a:r>
          </a:p>
          <a:p>
            <a:pPr marL="0" indent="0" algn="just">
              <a:buNone/>
            </a:pPr>
            <a:endParaRPr lang="en-US" dirty="0">
              <a:latin typeface="+mj-lt"/>
            </a:endParaRPr>
          </a:p>
          <a:p>
            <a:pPr marL="0" indent="0" algn="just">
              <a:buNone/>
            </a:pPr>
            <a:r>
              <a:rPr lang="en-US" dirty="0">
                <a:latin typeface="+mj-lt"/>
              </a:rPr>
              <a:t>2-</a:t>
            </a:r>
            <a:r>
              <a:rPr lang="en-CA" dirty="0">
                <a:effectLst/>
                <a:latin typeface="+mj-lt"/>
                <a:ea typeface="Times New Roman" panose="02020603050405020304" pitchFamily="18" charset="0"/>
              </a:rPr>
              <a:t>A group of individuals that works together to accomplish a specific objective- </a:t>
            </a:r>
            <a:r>
              <a:rPr lang="en-CA" dirty="0">
                <a:solidFill>
                  <a:schemeClr val="accent2"/>
                </a:solidFill>
                <a:effectLst/>
                <a:latin typeface="+mj-lt"/>
                <a:ea typeface="Times New Roman" panose="02020603050405020304" pitchFamily="18" charset="0"/>
              </a:rPr>
              <a:t>AEMT</a:t>
            </a:r>
          </a:p>
          <a:p>
            <a:pPr marL="0" indent="0" algn="just">
              <a:buNone/>
            </a:pPr>
            <a:endParaRPr lang="en-CA" dirty="0">
              <a:effectLst/>
              <a:latin typeface="+mj-lt"/>
              <a:ea typeface="Times New Roman" panose="02020603050405020304" pitchFamily="18" charset="0"/>
            </a:endParaRPr>
          </a:p>
          <a:p>
            <a:pPr marL="0" indent="0" algn="just">
              <a:buNone/>
            </a:pPr>
            <a:r>
              <a:rPr lang="en-CA" dirty="0">
                <a:latin typeface="+mj-lt"/>
              </a:rPr>
              <a:t>3- </a:t>
            </a:r>
            <a:r>
              <a:rPr lang="en-CA" dirty="0">
                <a:effectLst/>
                <a:latin typeface="+mj-lt"/>
                <a:ea typeface="Arial" panose="020B0604020202020204" pitchFamily="34" charset="0"/>
              </a:rPr>
              <a:t>Mechanism used to assign a quantity to quality of care by comparison to a criterion.</a:t>
            </a:r>
            <a:br>
              <a:rPr lang="en-CA" dirty="0">
                <a:effectLst/>
                <a:latin typeface="+mj-lt"/>
                <a:ea typeface="Arial" panose="020B0604020202020204" pitchFamily="34" charset="0"/>
              </a:rPr>
            </a:br>
            <a:r>
              <a:rPr lang="en-CA" dirty="0">
                <a:solidFill>
                  <a:schemeClr val="accent2"/>
                </a:solidFill>
                <a:effectLst/>
                <a:latin typeface="+mj-lt"/>
                <a:ea typeface="Arial" panose="020B0604020202020204" pitchFamily="34" charset="0"/>
              </a:rPr>
              <a:t>UEMSREA</a:t>
            </a:r>
            <a:endParaRPr lang="en-CA" dirty="0">
              <a:solidFill>
                <a:schemeClr val="accent2"/>
              </a:solidFill>
              <a:latin typeface="+mj-lt"/>
            </a:endParaRPr>
          </a:p>
          <a:p>
            <a:pPr marL="0" indent="0" algn="just">
              <a:buNone/>
            </a:pPr>
            <a:r>
              <a:rPr lang="en-CA" dirty="0">
                <a:latin typeface="+mj-lt"/>
              </a:rPr>
              <a:t>4-</a:t>
            </a:r>
            <a:r>
              <a:rPr lang="en-US" dirty="0">
                <a:latin typeface="+mj-lt"/>
              </a:rPr>
              <a:t> </a:t>
            </a:r>
            <a:r>
              <a:rPr lang="en-CA" dirty="0">
                <a:solidFill>
                  <a:srgbClr val="202124"/>
                </a:solidFill>
                <a:effectLst/>
                <a:latin typeface="+mj-lt"/>
                <a:ea typeface="Arial" panose="020B0604020202020204" pitchFamily="34" charset="0"/>
              </a:rPr>
              <a:t>Improve patient experience; Improve health outcomes, </a:t>
            </a:r>
            <a:r>
              <a:rPr lang="en-CA" dirty="0">
                <a:effectLst/>
                <a:latin typeface="+mj-lt"/>
                <a:ea typeface="Arial" panose="020B0604020202020204" pitchFamily="34" charset="0"/>
              </a:rPr>
              <a:t>Reduce cost of health care; and, Improve provider’s experience. </a:t>
            </a:r>
            <a:r>
              <a:rPr lang="en-CA" dirty="0">
                <a:solidFill>
                  <a:schemeClr val="accent2"/>
                </a:solidFill>
                <a:effectLst/>
                <a:latin typeface="+mj-lt"/>
                <a:ea typeface="Arial" panose="020B0604020202020204" pitchFamily="34" charset="0"/>
              </a:rPr>
              <a:t>UAIMIQAPLAE_DUR</a:t>
            </a:r>
            <a:endParaRPr lang="en-CA" dirty="0">
              <a:solidFill>
                <a:schemeClr val="accent2"/>
              </a:solidFill>
              <a:latin typeface="+mj-lt"/>
            </a:endParaRPr>
          </a:p>
          <a:p>
            <a:pPr marL="0" indent="0" algn="just">
              <a:buNone/>
            </a:pPr>
            <a:endParaRPr lang="en-CA" dirty="0">
              <a:latin typeface="+mj-lt"/>
            </a:endParaRPr>
          </a:p>
        </p:txBody>
      </p:sp>
      <p:grpSp>
        <p:nvGrpSpPr>
          <p:cNvPr id="8" name="Group 7">
            <a:extLst>
              <a:ext uri="{FF2B5EF4-FFF2-40B4-BE49-F238E27FC236}">
                <a16:creationId xmlns:a16="http://schemas.microsoft.com/office/drawing/2014/main" id="{90BF6380-B10A-416E-A7C7-84DA9BB5E6C2}"/>
              </a:ext>
            </a:extLst>
          </p:cNvPr>
          <p:cNvGrpSpPr/>
          <p:nvPr/>
        </p:nvGrpSpPr>
        <p:grpSpPr>
          <a:xfrm>
            <a:off x="8624637" y="993488"/>
            <a:ext cx="9412535" cy="8403019"/>
            <a:chOff x="8875465" y="1160081"/>
            <a:chExt cx="9037551" cy="7966838"/>
          </a:xfrm>
        </p:grpSpPr>
        <p:pic>
          <p:nvPicPr>
            <p:cNvPr id="4" name="Picture 3">
              <a:extLst>
                <a:ext uri="{FF2B5EF4-FFF2-40B4-BE49-F238E27FC236}">
                  <a16:creationId xmlns:a16="http://schemas.microsoft.com/office/drawing/2014/main" id="{5BBC9E8A-D228-042C-CBD2-E3321E202251}"/>
                </a:ext>
              </a:extLst>
            </p:cNvPr>
            <p:cNvPicPr>
              <a:picLocks noChangeAspect="1"/>
            </p:cNvPicPr>
            <p:nvPr/>
          </p:nvPicPr>
          <p:blipFill>
            <a:blip r:embed="rId2"/>
            <a:stretch>
              <a:fillRect/>
            </a:stretch>
          </p:blipFill>
          <p:spPr>
            <a:xfrm>
              <a:off x="8875465" y="1160081"/>
              <a:ext cx="9037551" cy="7966838"/>
            </a:xfrm>
            <a:prstGeom prst="rect">
              <a:avLst/>
            </a:prstGeom>
          </p:spPr>
        </p:pic>
        <p:sp>
          <p:nvSpPr>
            <p:cNvPr id="6" name="Rectangle 5">
              <a:extLst>
                <a:ext uri="{FF2B5EF4-FFF2-40B4-BE49-F238E27FC236}">
                  <a16:creationId xmlns:a16="http://schemas.microsoft.com/office/drawing/2014/main" id="{3363B490-DA98-4DA2-637C-7C8A5E0C8829}"/>
                </a:ext>
              </a:extLst>
            </p:cNvPr>
            <p:cNvSpPr/>
            <p:nvPr/>
          </p:nvSpPr>
          <p:spPr>
            <a:xfrm>
              <a:off x="11582400" y="4076700"/>
              <a:ext cx="1371600" cy="1447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2F767F8A-D1AA-385F-0702-2AA9ACC4D961}"/>
                </a:ext>
              </a:extLst>
            </p:cNvPr>
            <p:cNvSpPr/>
            <p:nvPr/>
          </p:nvSpPr>
          <p:spPr>
            <a:xfrm>
              <a:off x="16541416" y="1160081"/>
              <a:ext cx="1371600" cy="1447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9" name="Rectangle 8">
            <a:extLst>
              <a:ext uri="{FF2B5EF4-FFF2-40B4-BE49-F238E27FC236}">
                <a16:creationId xmlns:a16="http://schemas.microsoft.com/office/drawing/2014/main" id="{53EA7A81-122B-4FC5-26CC-3A895E57FA57}"/>
              </a:ext>
            </a:extLst>
          </p:cNvPr>
          <p:cNvSpPr/>
          <p:nvPr/>
        </p:nvSpPr>
        <p:spPr>
          <a:xfrm>
            <a:off x="14478000" y="5676900"/>
            <a:ext cx="609600" cy="6096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79754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0" y="38100"/>
            <a:ext cx="8229600" cy="1143000"/>
          </a:xfrm>
        </p:spPr>
        <p:txBody>
          <a:bodyPr/>
          <a:lstStyle/>
          <a:p>
            <a:r>
              <a:rPr lang="en-US" dirty="0"/>
              <a:t>Puzzle 1.3-Solution  </a:t>
            </a:r>
          </a:p>
        </p:txBody>
      </p:sp>
      <p:pic>
        <p:nvPicPr>
          <p:cNvPr id="4" name="Picture 3">
            <a:extLst>
              <a:ext uri="{FF2B5EF4-FFF2-40B4-BE49-F238E27FC236}">
                <a16:creationId xmlns:a16="http://schemas.microsoft.com/office/drawing/2014/main" id="{0BCF6538-1309-2BC8-99F5-21601AECAEB0}"/>
              </a:ext>
            </a:extLst>
          </p:cNvPr>
          <p:cNvPicPr>
            <a:picLocks noChangeAspect="1"/>
          </p:cNvPicPr>
          <p:nvPr/>
        </p:nvPicPr>
        <p:blipFill rotWithShape="1">
          <a:blip r:embed="rId3"/>
          <a:srcRect t="2788"/>
          <a:stretch/>
        </p:blipFill>
        <p:spPr>
          <a:xfrm>
            <a:off x="457199" y="1181100"/>
            <a:ext cx="9252597" cy="8640350"/>
          </a:xfrm>
          <a:prstGeom prst="rect">
            <a:avLst/>
          </a:prstGeom>
        </p:spPr>
      </p:pic>
      <p:sp>
        <p:nvSpPr>
          <p:cNvPr id="3" name="Rectangle 2">
            <a:extLst>
              <a:ext uri="{FF2B5EF4-FFF2-40B4-BE49-F238E27FC236}">
                <a16:creationId xmlns:a16="http://schemas.microsoft.com/office/drawing/2014/main" id="{0D89408F-984E-9542-4514-8F65234D7A2E}"/>
              </a:ext>
            </a:extLst>
          </p:cNvPr>
          <p:cNvSpPr/>
          <p:nvPr/>
        </p:nvSpPr>
        <p:spPr>
          <a:xfrm>
            <a:off x="10210800" y="1181100"/>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Reduce adverse events in ICU from 82% to 46% within the next year. </a:t>
            </a:r>
            <a:endParaRPr lang="en-CA" dirty="0"/>
          </a:p>
        </p:txBody>
      </p:sp>
      <p:sp>
        <p:nvSpPr>
          <p:cNvPr id="5" name="Rectangle 4">
            <a:extLst>
              <a:ext uri="{FF2B5EF4-FFF2-40B4-BE49-F238E27FC236}">
                <a16:creationId xmlns:a16="http://schemas.microsoft.com/office/drawing/2014/main" id="{14A7715C-EE5B-504B-A712-611D76813929}"/>
              </a:ext>
            </a:extLst>
          </p:cNvPr>
          <p:cNvSpPr/>
          <p:nvPr/>
        </p:nvSpPr>
        <p:spPr>
          <a:xfrm>
            <a:off x="12649200" y="1176528"/>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Within 9 months from now, be able to offer same day access with primary care provider</a:t>
            </a:r>
            <a:br>
              <a:rPr lang="en-US" dirty="0"/>
            </a:br>
            <a:endParaRPr lang="en-US" dirty="0"/>
          </a:p>
        </p:txBody>
      </p:sp>
      <p:sp>
        <p:nvSpPr>
          <p:cNvPr id="6" name="Rectangle 5">
            <a:extLst>
              <a:ext uri="{FF2B5EF4-FFF2-40B4-BE49-F238E27FC236}">
                <a16:creationId xmlns:a16="http://schemas.microsoft.com/office/drawing/2014/main" id="{8126B99B-435F-6233-3D33-0E04AC53697A}"/>
              </a:ext>
            </a:extLst>
          </p:cNvPr>
          <p:cNvSpPr/>
          <p:nvPr/>
        </p:nvSpPr>
        <p:spPr>
          <a:xfrm>
            <a:off x="10191379" y="4129675"/>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Transfer every patient from Emergency department to inpatient units with 3h of decision to admit </a:t>
            </a:r>
            <a:br>
              <a:rPr lang="en-US" dirty="0"/>
            </a:br>
            <a:endParaRPr lang="en-US" dirty="0"/>
          </a:p>
        </p:txBody>
      </p:sp>
      <p:sp>
        <p:nvSpPr>
          <p:cNvPr id="7" name="Rectangle 6">
            <a:extLst>
              <a:ext uri="{FF2B5EF4-FFF2-40B4-BE49-F238E27FC236}">
                <a16:creationId xmlns:a16="http://schemas.microsoft.com/office/drawing/2014/main" id="{83E10B1A-15C8-071F-87D9-CB8C027F314E}"/>
              </a:ext>
            </a:extLst>
          </p:cNvPr>
          <p:cNvSpPr/>
          <p:nvPr/>
        </p:nvSpPr>
        <p:spPr>
          <a:xfrm>
            <a:off x="12649200" y="4164727"/>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In the next 6 months, increase the amount of completed routine screening pap tests in female patients under 20 y/o to 80%. </a:t>
            </a:r>
            <a:br>
              <a:rPr lang="en-US" dirty="0"/>
            </a:br>
            <a:endParaRPr lang="en-US" dirty="0"/>
          </a:p>
        </p:txBody>
      </p:sp>
      <p:sp>
        <p:nvSpPr>
          <p:cNvPr id="8" name="Rectangle 7">
            <a:extLst>
              <a:ext uri="{FF2B5EF4-FFF2-40B4-BE49-F238E27FC236}">
                <a16:creationId xmlns:a16="http://schemas.microsoft.com/office/drawing/2014/main" id="{35B2304E-E435-72B5-302A-14F0EDCED911}"/>
              </a:ext>
            </a:extLst>
          </p:cNvPr>
          <p:cNvSpPr/>
          <p:nvPr/>
        </p:nvSpPr>
        <p:spPr>
          <a:xfrm>
            <a:off x="10210800" y="7076726"/>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 By the end of next year, decrease rates of delirium in admitted patients over 65 y/o from 37% to 0%. </a:t>
            </a:r>
            <a:endParaRPr lang="en-CA" dirty="0"/>
          </a:p>
        </p:txBody>
      </p:sp>
    </p:spTree>
    <p:extLst>
      <p:ext uri="{BB962C8B-B14F-4D97-AF65-F5344CB8AC3E}">
        <p14:creationId xmlns:p14="http://schemas.microsoft.com/office/powerpoint/2010/main" val="2939246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1143000" y="77327"/>
            <a:ext cx="8229600" cy="1143000"/>
          </a:xfrm>
        </p:spPr>
        <p:txBody>
          <a:bodyPr/>
          <a:lstStyle/>
          <a:p>
            <a:pPr algn="l"/>
            <a:r>
              <a:rPr lang="en-US" dirty="0"/>
              <a:t>Puzzle 1.4-SMART AIM</a:t>
            </a:r>
          </a:p>
        </p:txBody>
      </p:sp>
      <p:pic>
        <p:nvPicPr>
          <p:cNvPr id="5122" name="Picture 2">
            <a:extLst>
              <a:ext uri="{FF2B5EF4-FFF2-40B4-BE49-F238E27FC236}">
                <a16:creationId xmlns:a16="http://schemas.microsoft.com/office/drawing/2014/main" id="{421901A5-EF35-0D1B-7D0D-7589F165F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82" t="34803" r="21584" b="20671"/>
          <a:stretch/>
        </p:blipFill>
        <p:spPr bwMode="auto">
          <a:xfrm>
            <a:off x="502120" y="1092369"/>
            <a:ext cx="7620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615C062-E252-65D5-019B-51553D088AC8}"/>
              </a:ext>
            </a:extLst>
          </p:cNvPr>
          <p:cNvSpPr/>
          <p:nvPr/>
        </p:nvSpPr>
        <p:spPr>
          <a:xfrm>
            <a:off x="8686800" y="939911"/>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Reduce adverse events in ICU from 82% to 46% within the next year. </a:t>
            </a:r>
            <a:endParaRPr lang="en-CA" dirty="0"/>
          </a:p>
        </p:txBody>
      </p:sp>
      <p:sp>
        <p:nvSpPr>
          <p:cNvPr id="11" name="Rectangle 10">
            <a:extLst>
              <a:ext uri="{FF2B5EF4-FFF2-40B4-BE49-F238E27FC236}">
                <a16:creationId xmlns:a16="http://schemas.microsoft.com/office/drawing/2014/main" id="{2B7A8B5D-9DB5-D607-DA1C-4C529FC6F5C4}"/>
              </a:ext>
            </a:extLst>
          </p:cNvPr>
          <p:cNvSpPr/>
          <p:nvPr/>
        </p:nvSpPr>
        <p:spPr>
          <a:xfrm>
            <a:off x="11125200" y="935339"/>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Within 9 months from now, be able to offer same day access with primary care provider</a:t>
            </a:r>
            <a:br>
              <a:rPr lang="en-US" dirty="0"/>
            </a:br>
            <a:endParaRPr lang="en-US" dirty="0"/>
          </a:p>
        </p:txBody>
      </p:sp>
      <p:sp>
        <p:nvSpPr>
          <p:cNvPr id="12" name="Rectangle 11">
            <a:extLst>
              <a:ext uri="{FF2B5EF4-FFF2-40B4-BE49-F238E27FC236}">
                <a16:creationId xmlns:a16="http://schemas.microsoft.com/office/drawing/2014/main" id="{2B6F054C-08D7-4F87-ECD7-D4C174EA94C3}"/>
              </a:ext>
            </a:extLst>
          </p:cNvPr>
          <p:cNvSpPr/>
          <p:nvPr/>
        </p:nvSpPr>
        <p:spPr>
          <a:xfrm>
            <a:off x="13607407" y="935339"/>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Transfer every patient from Emergency department to inpatient units with 3h of decision to admit </a:t>
            </a:r>
            <a:br>
              <a:rPr lang="en-US" dirty="0"/>
            </a:br>
            <a:endParaRPr lang="en-US" dirty="0"/>
          </a:p>
        </p:txBody>
      </p:sp>
      <p:sp>
        <p:nvSpPr>
          <p:cNvPr id="13" name="Rectangle 12">
            <a:extLst>
              <a:ext uri="{FF2B5EF4-FFF2-40B4-BE49-F238E27FC236}">
                <a16:creationId xmlns:a16="http://schemas.microsoft.com/office/drawing/2014/main" id="{A194C834-984E-5488-B1FA-409CDCF02CA5}"/>
              </a:ext>
            </a:extLst>
          </p:cNvPr>
          <p:cNvSpPr/>
          <p:nvPr/>
        </p:nvSpPr>
        <p:spPr>
          <a:xfrm>
            <a:off x="8686800" y="3855720"/>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In the next 6 months, increase the amount of completed routine screening pap tests in female patients under 20 y/o to 80%.</a:t>
            </a:r>
            <a:br>
              <a:rPr lang="en-US" dirty="0"/>
            </a:br>
            <a:endParaRPr lang="en-US" dirty="0"/>
          </a:p>
        </p:txBody>
      </p:sp>
      <p:sp>
        <p:nvSpPr>
          <p:cNvPr id="14" name="Rectangle 13">
            <a:extLst>
              <a:ext uri="{FF2B5EF4-FFF2-40B4-BE49-F238E27FC236}">
                <a16:creationId xmlns:a16="http://schemas.microsoft.com/office/drawing/2014/main" id="{E19ED1DC-34DF-170B-214C-271C4116AF84}"/>
              </a:ext>
            </a:extLst>
          </p:cNvPr>
          <p:cNvSpPr/>
          <p:nvPr/>
        </p:nvSpPr>
        <p:spPr>
          <a:xfrm>
            <a:off x="11223871" y="3848100"/>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 By the end of next year, decrease rates of delirium in admitted patients over 65 y/o from 37% to 0%. </a:t>
            </a:r>
            <a:endParaRPr lang="en-CA" dirty="0"/>
          </a:p>
        </p:txBody>
      </p:sp>
      <p:pic>
        <p:nvPicPr>
          <p:cNvPr id="15" name="Picture 2">
            <a:extLst>
              <a:ext uri="{FF2B5EF4-FFF2-40B4-BE49-F238E27FC236}">
                <a16:creationId xmlns:a16="http://schemas.microsoft.com/office/drawing/2014/main" id="{4E7D7D8E-31E7-A757-9CD4-BFCE4FEEAB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279" t="25925" r="27075" b="11852"/>
          <a:stretch/>
        </p:blipFill>
        <p:spPr bwMode="auto">
          <a:xfrm>
            <a:off x="15810984" y="3848100"/>
            <a:ext cx="2028775" cy="30311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178A36BD-459E-28CD-79C4-8DAC556A437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430" t="22691" r="23941" b="15087"/>
          <a:stretch/>
        </p:blipFill>
        <p:spPr bwMode="auto">
          <a:xfrm>
            <a:off x="8392266" y="7009408"/>
            <a:ext cx="2417713" cy="30311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0833ED7A-9870-67FC-7183-1E6BD3B9CBF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724" t="32402" r="24494" b="12783"/>
          <a:stretch/>
        </p:blipFill>
        <p:spPr bwMode="auto">
          <a:xfrm>
            <a:off x="13259359" y="7030134"/>
            <a:ext cx="2417163" cy="30263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1AB5BF67-9E7A-B044-B7A9-88CA64F23FA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706" t="33263" r="27997" b="12593"/>
          <a:stretch/>
        </p:blipFill>
        <p:spPr bwMode="auto">
          <a:xfrm>
            <a:off x="15810985" y="7015718"/>
            <a:ext cx="2028775" cy="30263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87E664F4-F982-E34E-1BB8-68025754056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865" t="25555" r="27778" b="15185"/>
          <a:stretch/>
        </p:blipFill>
        <p:spPr bwMode="auto">
          <a:xfrm>
            <a:off x="10915867" y="7013324"/>
            <a:ext cx="2115499" cy="303116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29D4DA0E-8E1A-A3A4-19D1-7889D7932323}"/>
              </a:ext>
            </a:extLst>
          </p:cNvPr>
          <p:cNvSpPr/>
          <p:nvPr/>
        </p:nvSpPr>
        <p:spPr>
          <a:xfrm>
            <a:off x="3055959" y="8125480"/>
            <a:ext cx="1211241" cy="4711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Arrow: Up-Down 45">
            <a:extLst>
              <a:ext uri="{FF2B5EF4-FFF2-40B4-BE49-F238E27FC236}">
                <a16:creationId xmlns:a16="http://schemas.microsoft.com/office/drawing/2014/main" id="{B6A9CFD5-BEC8-7329-4D6D-D9F189F36514}"/>
              </a:ext>
            </a:extLst>
          </p:cNvPr>
          <p:cNvSpPr/>
          <p:nvPr/>
        </p:nvSpPr>
        <p:spPr>
          <a:xfrm>
            <a:off x="6364254" y="5393905"/>
            <a:ext cx="677064" cy="2022561"/>
          </a:xfrm>
          <a:prstGeom prst="up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Arrow: Up-Down 46">
            <a:extLst>
              <a:ext uri="{FF2B5EF4-FFF2-40B4-BE49-F238E27FC236}">
                <a16:creationId xmlns:a16="http://schemas.microsoft.com/office/drawing/2014/main" id="{E9DF9126-3A5A-D28D-608F-2E4D9954B2D4}"/>
              </a:ext>
            </a:extLst>
          </p:cNvPr>
          <p:cNvSpPr/>
          <p:nvPr/>
        </p:nvSpPr>
        <p:spPr>
          <a:xfrm rot="5400000">
            <a:off x="6469115" y="5373343"/>
            <a:ext cx="467342" cy="2063686"/>
          </a:xfrm>
          <a:prstGeom prst="up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8" name="image9.png">
            <a:extLst>
              <a:ext uri="{FF2B5EF4-FFF2-40B4-BE49-F238E27FC236}">
                <a16:creationId xmlns:a16="http://schemas.microsoft.com/office/drawing/2014/main" id="{4964D977-19C0-CA24-B6A8-90170C100008}"/>
              </a:ext>
            </a:extLst>
          </p:cNvPr>
          <p:cNvPicPr/>
          <p:nvPr/>
        </p:nvPicPr>
        <p:blipFill>
          <a:blip r:embed="rId8"/>
          <a:srcRect/>
          <a:stretch>
            <a:fillRect/>
          </a:stretch>
        </p:blipFill>
        <p:spPr>
          <a:xfrm>
            <a:off x="16089614" y="1631608"/>
            <a:ext cx="1846715" cy="1350661"/>
          </a:xfrm>
          <a:prstGeom prst="rect">
            <a:avLst/>
          </a:prstGeom>
          <a:ln/>
        </p:spPr>
      </p:pic>
      <p:grpSp>
        <p:nvGrpSpPr>
          <p:cNvPr id="3" name="Group 2">
            <a:extLst>
              <a:ext uri="{FF2B5EF4-FFF2-40B4-BE49-F238E27FC236}">
                <a16:creationId xmlns:a16="http://schemas.microsoft.com/office/drawing/2014/main" id="{4E689606-6CBE-EFEA-5C45-56BE3D7E802D}"/>
              </a:ext>
            </a:extLst>
          </p:cNvPr>
          <p:cNvGrpSpPr/>
          <p:nvPr/>
        </p:nvGrpSpPr>
        <p:grpSpPr>
          <a:xfrm>
            <a:off x="514351" y="8044489"/>
            <a:ext cx="7220278" cy="1903806"/>
            <a:chOff x="514350" y="1562100"/>
            <a:chExt cx="16097252" cy="8774366"/>
          </a:xfrm>
        </p:grpSpPr>
        <p:sp>
          <p:nvSpPr>
            <p:cNvPr id="4" name="Rectangle: Rounded Corners 3">
              <a:extLst>
                <a:ext uri="{FF2B5EF4-FFF2-40B4-BE49-F238E27FC236}">
                  <a16:creationId xmlns:a16="http://schemas.microsoft.com/office/drawing/2014/main" id="{36DDDBED-7B7E-D05F-45D6-E035734C7432}"/>
                </a:ext>
              </a:extLst>
            </p:cNvPr>
            <p:cNvSpPr/>
            <p:nvPr/>
          </p:nvSpPr>
          <p:spPr>
            <a:xfrm>
              <a:off x="514350" y="27813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1</a:t>
              </a:r>
            </a:p>
          </p:txBody>
        </p:sp>
        <p:sp>
          <p:nvSpPr>
            <p:cNvPr id="5" name="Rectangle: Rounded Corners 4">
              <a:extLst>
                <a:ext uri="{FF2B5EF4-FFF2-40B4-BE49-F238E27FC236}">
                  <a16:creationId xmlns:a16="http://schemas.microsoft.com/office/drawing/2014/main" id="{05B1EBB9-DC31-F022-66C5-D34A179B8B0B}"/>
                </a:ext>
              </a:extLst>
            </p:cNvPr>
            <p:cNvSpPr/>
            <p:nvPr/>
          </p:nvSpPr>
          <p:spPr>
            <a:xfrm>
              <a:off x="3400425" y="22479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1.2</a:t>
              </a:r>
            </a:p>
          </p:txBody>
        </p:sp>
        <p:sp>
          <p:nvSpPr>
            <p:cNvPr id="6" name="Rectangle: Rounded Corners 5">
              <a:extLst>
                <a:ext uri="{FF2B5EF4-FFF2-40B4-BE49-F238E27FC236}">
                  <a16:creationId xmlns:a16="http://schemas.microsoft.com/office/drawing/2014/main" id="{04B75483-D933-76E6-6E06-49F73EC03EE6}"/>
                </a:ext>
              </a:extLst>
            </p:cNvPr>
            <p:cNvSpPr/>
            <p:nvPr/>
          </p:nvSpPr>
          <p:spPr>
            <a:xfrm>
              <a:off x="3400425" y="3421062"/>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1.3</a:t>
              </a:r>
            </a:p>
          </p:txBody>
        </p:sp>
        <p:sp>
          <p:nvSpPr>
            <p:cNvPr id="7" name="Rectangle: Rounded Corners 6">
              <a:extLst>
                <a:ext uri="{FF2B5EF4-FFF2-40B4-BE49-F238E27FC236}">
                  <a16:creationId xmlns:a16="http://schemas.microsoft.com/office/drawing/2014/main" id="{CA9A6E24-5CBF-FEE5-7915-157E36D7F49F}"/>
                </a:ext>
              </a:extLst>
            </p:cNvPr>
            <p:cNvSpPr/>
            <p:nvPr/>
          </p:nvSpPr>
          <p:spPr>
            <a:xfrm>
              <a:off x="6296797" y="2781300"/>
              <a:ext cx="2457450" cy="6858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1.4</a:t>
              </a:r>
            </a:p>
          </p:txBody>
        </p:sp>
        <p:sp>
          <p:nvSpPr>
            <p:cNvPr id="8" name="Rectangle: Rounded Corners 7">
              <a:extLst>
                <a:ext uri="{FF2B5EF4-FFF2-40B4-BE49-F238E27FC236}">
                  <a16:creationId xmlns:a16="http://schemas.microsoft.com/office/drawing/2014/main" id="{61ED4AF3-CC14-2874-3B1C-49EBFA1029BA}"/>
                </a:ext>
              </a:extLst>
            </p:cNvPr>
            <p:cNvSpPr/>
            <p:nvPr/>
          </p:nvSpPr>
          <p:spPr>
            <a:xfrm>
              <a:off x="10370151" y="2106827"/>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2.1</a:t>
              </a:r>
            </a:p>
          </p:txBody>
        </p:sp>
        <p:sp>
          <p:nvSpPr>
            <p:cNvPr id="9" name="Rectangle: Rounded Corners 8">
              <a:extLst>
                <a:ext uri="{FF2B5EF4-FFF2-40B4-BE49-F238E27FC236}">
                  <a16:creationId xmlns:a16="http://schemas.microsoft.com/office/drawing/2014/main" id="{7262F106-461C-DBF9-E623-119D7B01E1D2}"/>
                </a:ext>
              </a:extLst>
            </p:cNvPr>
            <p:cNvSpPr/>
            <p:nvPr/>
          </p:nvSpPr>
          <p:spPr>
            <a:xfrm>
              <a:off x="10370151" y="32385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2.2</a:t>
              </a:r>
            </a:p>
          </p:txBody>
        </p:sp>
        <p:sp>
          <p:nvSpPr>
            <p:cNvPr id="49" name="Rectangle: Rounded Corners 48">
              <a:extLst>
                <a:ext uri="{FF2B5EF4-FFF2-40B4-BE49-F238E27FC236}">
                  <a16:creationId xmlns:a16="http://schemas.microsoft.com/office/drawing/2014/main" id="{2753D0D3-D019-33C7-6B42-CE2CE2B78E34}"/>
                </a:ext>
              </a:extLst>
            </p:cNvPr>
            <p:cNvSpPr/>
            <p:nvPr/>
          </p:nvSpPr>
          <p:spPr>
            <a:xfrm>
              <a:off x="13315950" y="2552700"/>
              <a:ext cx="2457450" cy="685800"/>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bg1"/>
                  </a:solidFill>
                </a:rPr>
                <a:t>Puzzle 2.3</a:t>
              </a:r>
            </a:p>
          </p:txBody>
        </p:sp>
        <p:sp>
          <p:nvSpPr>
            <p:cNvPr id="50" name="Rectangle: Rounded Corners 49">
              <a:extLst>
                <a:ext uri="{FF2B5EF4-FFF2-40B4-BE49-F238E27FC236}">
                  <a16:creationId xmlns:a16="http://schemas.microsoft.com/office/drawing/2014/main" id="{A56113D3-186B-6C7A-1DFB-758C30ACC550}"/>
                </a:ext>
              </a:extLst>
            </p:cNvPr>
            <p:cNvSpPr/>
            <p:nvPr/>
          </p:nvSpPr>
          <p:spPr>
            <a:xfrm>
              <a:off x="918754" y="584033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3.3</a:t>
              </a:r>
            </a:p>
          </p:txBody>
        </p:sp>
        <p:sp>
          <p:nvSpPr>
            <p:cNvPr id="51" name="Rectangle: Rounded Corners 50">
              <a:extLst>
                <a:ext uri="{FF2B5EF4-FFF2-40B4-BE49-F238E27FC236}">
                  <a16:creationId xmlns:a16="http://schemas.microsoft.com/office/drawing/2014/main" id="{4EE4402F-54C7-852D-EE55-D606B2706879}"/>
                </a:ext>
              </a:extLst>
            </p:cNvPr>
            <p:cNvSpPr/>
            <p:nvPr/>
          </p:nvSpPr>
          <p:spPr>
            <a:xfrm>
              <a:off x="4126362" y="5837239"/>
              <a:ext cx="2457450" cy="6858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3.2</a:t>
              </a:r>
            </a:p>
          </p:txBody>
        </p:sp>
        <p:sp>
          <p:nvSpPr>
            <p:cNvPr id="52" name="Rectangle: Rounded Corners 51">
              <a:extLst>
                <a:ext uri="{FF2B5EF4-FFF2-40B4-BE49-F238E27FC236}">
                  <a16:creationId xmlns:a16="http://schemas.microsoft.com/office/drawing/2014/main" id="{A954BC6C-DE5E-DD70-274A-A2CABB62E176}"/>
                </a:ext>
              </a:extLst>
            </p:cNvPr>
            <p:cNvSpPr/>
            <p:nvPr/>
          </p:nvSpPr>
          <p:spPr>
            <a:xfrm>
              <a:off x="7305395" y="5837239"/>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3.1</a:t>
              </a:r>
            </a:p>
          </p:txBody>
        </p:sp>
        <p:cxnSp>
          <p:nvCxnSpPr>
            <p:cNvPr id="53" name="Straight Arrow Connector 52">
              <a:extLst>
                <a:ext uri="{FF2B5EF4-FFF2-40B4-BE49-F238E27FC236}">
                  <a16:creationId xmlns:a16="http://schemas.microsoft.com/office/drawing/2014/main" id="{D0D4A40E-CDEA-CFCC-458F-2C5B67F5811B}"/>
                </a:ext>
              </a:extLst>
            </p:cNvPr>
            <p:cNvCxnSpPr>
              <a:cxnSpLocks/>
            </p:cNvCxnSpPr>
            <p:nvPr/>
          </p:nvCxnSpPr>
          <p:spPr>
            <a:xfrm flipV="1">
              <a:off x="3048000" y="2895600"/>
              <a:ext cx="210073"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60BAD0E-AF2C-3063-8B0B-9E3E97B2876A}"/>
                </a:ext>
              </a:extLst>
            </p:cNvPr>
            <p:cNvCxnSpPr>
              <a:cxnSpLocks/>
            </p:cNvCxnSpPr>
            <p:nvPr/>
          </p:nvCxnSpPr>
          <p:spPr>
            <a:xfrm>
              <a:off x="3048000" y="31242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3F93BE8-DA3C-522B-69E5-74DD7FCD7936}"/>
                </a:ext>
              </a:extLst>
            </p:cNvPr>
            <p:cNvCxnSpPr>
              <a:cxnSpLocks/>
            </p:cNvCxnSpPr>
            <p:nvPr/>
          </p:nvCxnSpPr>
          <p:spPr>
            <a:xfrm>
              <a:off x="5955537" y="291465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679AE6D-7C0A-59F7-232C-976B5E08AC52}"/>
                </a:ext>
              </a:extLst>
            </p:cNvPr>
            <p:cNvCxnSpPr>
              <a:cxnSpLocks/>
            </p:cNvCxnSpPr>
            <p:nvPr/>
          </p:nvCxnSpPr>
          <p:spPr>
            <a:xfrm flipV="1">
              <a:off x="5992127" y="3104566"/>
              <a:ext cx="188611" cy="209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1367B7C-D2BA-F7E2-468A-EA1513D92DF9}"/>
                </a:ext>
              </a:extLst>
            </p:cNvPr>
            <p:cNvCxnSpPr>
              <a:cxnSpLocks/>
            </p:cNvCxnSpPr>
            <p:nvPr/>
          </p:nvCxnSpPr>
          <p:spPr>
            <a:xfrm>
              <a:off x="8914792" y="3124200"/>
              <a:ext cx="10674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6C1E43E-A86A-6AA0-0927-0CAB5F4F29A3}"/>
                </a:ext>
              </a:extLst>
            </p:cNvPr>
            <p:cNvCxnSpPr>
              <a:cxnSpLocks/>
            </p:cNvCxnSpPr>
            <p:nvPr/>
          </p:nvCxnSpPr>
          <p:spPr>
            <a:xfrm flipV="1">
              <a:off x="10078605" y="2895600"/>
              <a:ext cx="210073"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A2C286A-BD3B-9DA5-F6DF-C8A02C6C9306}"/>
                </a:ext>
              </a:extLst>
            </p:cNvPr>
            <p:cNvCxnSpPr>
              <a:cxnSpLocks/>
            </p:cNvCxnSpPr>
            <p:nvPr/>
          </p:nvCxnSpPr>
          <p:spPr>
            <a:xfrm>
              <a:off x="10078605" y="31242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918DC0DA-8F8E-8C61-2FB8-38F0A2101758}"/>
                </a:ext>
              </a:extLst>
            </p:cNvPr>
            <p:cNvCxnSpPr>
              <a:cxnSpLocks/>
            </p:cNvCxnSpPr>
            <p:nvPr/>
          </p:nvCxnSpPr>
          <p:spPr>
            <a:xfrm>
              <a:off x="12972882" y="27051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0A0CFCFD-137C-1C28-9CA8-98216A2CDB48}"/>
                </a:ext>
              </a:extLst>
            </p:cNvPr>
            <p:cNvCxnSpPr>
              <a:cxnSpLocks/>
            </p:cNvCxnSpPr>
            <p:nvPr/>
          </p:nvCxnSpPr>
          <p:spPr>
            <a:xfrm flipV="1">
              <a:off x="12969729" y="2895600"/>
              <a:ext cx="228354" cy="208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3218558-1ABF-2E57-1E5F-4511027058E1}"/>
                </a:ext>
              </a:extLst>
            </p:cNvPr>
            <p:cNvCxnSpPr>
              <a:cxnSpLocks/>
            </p:cNvCxnSpPr>
            <p:nvPr/>
          </p:nvCxnSpPr>
          <p:spPr>
            <a:xfrm flipH="1">
              <a:off x="6583812" y="6208970"/>
              <a:ext cx="666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A9F221D-C530-BA9B-6FE2-DE62736B3BC4}"/>
                </a:ext>
              </a:extLst>
            </p:cNvPr>
            <p:cNvSpPr txBox="1"/>
            <p:nvPr/>
          </p:nvSpPr>
          <p:spPr>
            <a:xfrm>
              <a:off x="5029199" y="7641323"/>
              <a:ext cx="6311494" cy="2695143"/>
            </a:xfrm>
            <a:prstGeom prst="rect">
              <a:avLst/>
            </a:prstGeom>
            <a:noFill/>
          </p:spPr>
          <p:txBody>
            <a:bodyPr wrap="square" rtlCol="0">
              <a:spAutoFit/>
            </a:bodyPr>
            <a:lstStyle/>
            <a:p>
              <a:r>
                <a:rPr lang="en-CA" sz="1600" dirty="0"/>
                <a:t>Need information from puzzle 3.1 to solve puzzle 3.2</a:t>
              </a:r>
            </a:p>
          </p:txBody>
        </p:sp>
        <p:cxnSp>
          <p:nvCxnSpPr>
            <p:cNvPr id="5120" name="Straight Connector 5119">
              <a:extLst>
                <a:ext uri="{FF2B5EF4-FFF2-40B4-BE49-F238E27FC236}">
                  <a16:creationId xmlns:a16="http://schemas.microsoft.com/office/drawing/2014/main" id="{9276F616-60F3-9FD1-FFE7-2633957BB7D2}"/>
                </a:ext>
              </a:extLst>
            </p:cNvPr>
            <p:cNvCxnSpPr/>
            <p:nvPr/>
          </p:nvCxnSpPr>
          <p:spPr>
            <a:xfrm>
              <a:off x="8914792" y="1643963"/>
              <a:ext cx="0" cy="318907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121" name="Straight Connector 5120">
              <a:extLst>
                <a:ext uri="{FF2B5EF4-FFF2-40B4-BE49-F238E27FC236}">
                  <a16:creationId xmlns:a16="http://schemas.microsoft.com/office/drawing/2014/main" id="{81704441-2286-C304-6C20-D688A48D9AB5}"/>
                </a:ext>
              </a:extLst>
            </p:cNvPr>
            <p:cNvCxnSpPr/>
            <p:nvPr/>
          </p:nvCxnSpPr>
          <p:spPr>
            <a:xfrm>
              <a:off x="16383000" y="1562100"/>
              <a:ext cx="0" cy="318907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123" name="Connector: Elbow 5122">
              <a:extLst>
                <a:ext uri="{FF2B5EF4-FFF2-40B4-BE49-F238E27FC236}">
                  <a16:creationId xmlns:a16="http://schemas.microsoft.com/office/drawing/2014/main" id="{5F0DE49B-699C-97A3-A78B-84B813140B14}"/>
                </a:ext>
              </a:extLst>
            </p:cNvPr>
            <p:cNvCxnSpPr>
              <a:cxnSpLocks/>
            </p:cNvCxnSpPr>
            <p:nvPr/>
          </p:nvCxnSpPr>
          <p:spPr>
            <a:xfrm rot="10800000" flipV="1">
              <a:off x="10288678" y="3009898"/>
              <a:ext cx="6322924" cy="3199072"/>
            </a:xfrm>
            <a:prstGeom prst="bentConnector3">
              <a:avLst>
                <a:gd name="adj1" fmla="val -3327"/>
              </a:avLst>
            </a:prstGeom>
            <a:ln>
              <a:tailEnd type="triangle"/>
            </a:ln>
          </p:spPr>
          <p:style>
            <a:lnRef idx="1">
              <a:schemeClr val="accent1"/>
            </a:lnRef>
            <a:fillRef idx="0">
              <a:schemeClr val="accent1"/>
            </a:fillRef>
            <a:effectRef idx="0">
              <a:schemeClr val="accent1"/>
            </a:effectRef>
            <a:fontRef idx="minor">
              <a:schemeClr val="tx1"/>
            </a:fontRef>
          </p:style>
        </p:cxnSp>
        <p:sp>
          <p:nvSpPr>
            <p:cNvPr id="5124" name="Arrow: Curved Up 5123">
              <a:extLst>
                <a:ext uri="{FF2B5EF4-FFF2-40B4-BE49-F238E27FC236}">
                  <a16:creationId xmlns:a16="http://schemas.microsoft.com/office/drawing/2014/main" id="{0AD11F41-A0E7-9F45-00F2-0DF785D7C98A}"/>
                </a:ext>
              </a:extLst>
            </p:cNvPr>
            <p:cNvSpPr/>
            <p:nvPr/>
          </p:nvSpPr>
          <p:spPr>
            <a:xfrm>
              <a:off x="5355087" y="6637121"/>
              <a:ext cx="3179313" cy="890121"/>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00">
                <a:solidFill>
                  <a:schemeClr val="tx1"/>
                </a:solidFill>
              </a:endParaRPr>
            </a:p>
          </p:txBody>
        </p:sp>
        <p:cxnSp>
          <p:nvCxnSpPr>
            <p:cNvPr id="5125" name="Straight Arrow Connector 5124">
              <a:extLst>
                <a:ext uri="{FF2B5EF4-FFF2-40B4-BE49-F238E27FC236}">
                  <a16:creationId xmlns:a16="http://schemas.microsoft.com/office/drawing/2014/main" id="{58268E30-2790-E2C8-5D0C-3CF7427F70E4}"/>
                </a:ext>
              </a:extLst>
            </p:cNvPr>
            <p:cNvCxnSpPr>
              <a:cxnSpLocks/>
            </p:cNvCxnSpPr>
            <p:nvPr/>
          </p:nvCxnSpPr>
          <p:spPr>
            <a:xfrm flipH="1">
              <a:off x="3429000" y="6206116"/>
              <a:ext cx="666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722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1066800" y="519684"/>
            <a:ext cx="8229600" cy="1143000"/>
          </a:xfrm>
        </p:spPr>
        <p:txBody>
          <a:bodyPr/>
          <a:lstStyle/>
          <a:p>
            <a:pPr algn="l"/>
            <a:r>
              <a:rPr lang="en-US" dirty="0"/>
              <a:t>Puzzle 1.4-SMART AIM</a:t>
            </a:r>
          </a:p>
        </p:txBody>
      </p:sp>
      <p:sp>
        <p:nvSpPr>
          <p:cNvPr id="10" name="Rectangle 9">
            <a:extLst>
              <a:ext uri="{FF2B5EF4-FFF2-40B4-BE49-F238E27FC236}">
                <a16:creationId xmlns:a16="http://schemas.microsoft.com/office/drawing/2014/main" id="{6615C062-E252-65D5-019B-51553D088AC8}"/>
              </a:ext>
            </a:extLst>
          </p:cNvPr>
          <p:cNvSpPr/>
          <p:nvPr/>
        </p:nvSpPr>
        <p:spPr>
          <a:xfrm>
            <a:off x="10746250" y="6057900"/>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Reduce adverse events in ICU from 82% to 46% within the next year. </a:t>
            </a:r>
            <a:endParaRPr lang="en-CA" dirty="0"/>
          </a:p>
        </p:txBody>
      </p:sp>
      <p:sp>
        <p:nvSpPr>
          <p:cNvPr id="11" name="Rectangle 10">
            <a:extLst>
              <a:ext uri="{FF2B5EF4-FFF2-40B4-BE49-F238E27FC236}">
                <a16:creationId xmlns:a16="http://schemas.microsoft.com/office/drawing/2014/main" id="{2B7A8B5D-9DB5-D607-DA1C-4C529FC6F5C4}"/>
              </a:ext>
            </a:extLst>
          </p:cNvPr>
          <p:cNvSpPr/>
          <p:nvPr/>
        </p:nvSpPr>
        <p:spPr>
          <a:xfrm>
            <a:off x="3225411" y="6109716"/>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Within 9 months from now, be able to offer same day access with primary care provider</a:t>
            </a:r>
            <a:br>
              <a:rPr lang="en-US" dirty="0"/>
            </a:br>
            <a:endParaRPr lang="en-US" dirty="0"/>
          </a:p>
        </p:txBody>
      </p:sp>
      <p:sp>
        <p:nvSpPr>
          <p:cNvPr id="12" name="Rectangle 11">
            <a:extLst>
              <a:ext uri="{FF2B5EF4-FFF2-40B4-BE49-F238E27FC236}">
                <a16:creationId xmlns:a16="http://schemas.microsoft.com/office/drawing/2014/main" id="{2B6F054C-08D7-4F87-ECD7-D4C174EA94C3}"/>
              </a:ext>
            </a:extLst>
          </p:cNvPr>
          <p:cNvSpPr/>
          <p:nvPr/>
        </p:nvSpPr>
        <p:spPr>
          <a:xfrm>
            <a:off x="583216" y="6114215"/>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Transfer every patient from Emergency department to inpatient units within 3h of decision to admit </a:t>
            </a:r>
            <a:br>
              <a:rPr lang="en-US" dirty="0"/>
            </a:br>
            <a:endParaRPr lang="en-US" dirty="0"/>
          </a:p>
        </p:txBody>
      </p:sp>
      <p:sp>
        <p:nvSpPr>
          <p:cNvPr id="13" name="Rectangle 12">
            <a:extLst>
              <a:ext uri="{FF2B5EF4-FFF2-40B4-BE49-F238E27FC236}">
                <a16:creationId xmlns:a16="http://schemas.microsoft.com/office/drawing/2014/main" id="{A194C834-984E-5488-B1FA-409CDCF02CA5}"/>
              </a:ext>
            </a:extLst>
          </p:cNvPr>
          <p:cNvSpPr/>
          <p:nvPr/>
        </p:nvSpPr>
        <p:spPr>
          <a:xfrm>
            <a:off x="5664733" y="6057900"/>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In the next 6 months, increase the amount of completed routine screening pap tests in female patients under 20 y/o to 80%.</a:t>
            </a:r>
            <a:br>
              <a:rPr lang="en-US" dirty="0"/>
            </a:br>
            <a:endParaRPr lang="en-US" dirty="0"/>
          </a:p>
        </p:txBody>
      </p:sp>
      <p:sp>
        <p:nvSpPr>
          <p:cNvPr id="14" name="Rectangle 13">
            <a:extLst>
              <a:ext uri="{FF2B5EF4-FFF2-40B4-BE49-F238E27FC236}">
                <a16:creationId xmlns:a16="http://schemas.microsoft.com/office/drawing/2014/main" id="{E19ED1DC-34DF-170B-214C-271C4116AF84}"/>
              </a:ext>
            </a:extLst>
          </p:cNvPr>
          <p:cNvSpPr/>
          <p:nvPr/>
        </p:nvSpPr>
        <p:spPr>
          <a:xfrm>
            <a:off x="8174853" y="6057900"/>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 By the end of next year, decrease the rate of delirium in admitted patients over 65 y/o from 37% to 0%. </a:t>
            </a:r>
            <a:endParaRPr lang="en-CA" dirty="0"/>
          </a:p>
        </p:txBody>
      </p:sp>
      <p:pic>
        <p:nvPicPr>
          <p:cNvPr id="15" name="Picture 2">
            <a:extLst>
              <a:ext uri="{FF2B5EF4-FFF2-40B4-BE49-F238E27FC236}">
                <a16:creationId xmlns:a16="http://schemas.microsoft.com/office/drawing/2014/main" id="{4E7D7D8E-31E7-A757-9CD4-BFCE4FEEAB0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279" t="25925" r="27075" b="11852"/>
          <a:stretch/>
        </p:blipFill>
        <p:spPr bwMode="auto">
          <a:xfrm>
            <a:off x="10893654" y="1962842"/>
            <a:ext cx="2028775" cy="30311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178A36BD-459E-28CD-79C4-8DAC556A437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430" t="22691" r="23941" b="15087"/>
          <a:stretch/>
        </p:blipFill>
        <p:spPr bwMode="auto">
          <a:xfrm>
            <a:off x="8174853" y="1911025"/>
            <a:ext cx="2417713" cy="30311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0833ED7A-9870-67FC-7183-1E6BD3B9CBF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724" t="32402" r="24494" b="12783"/>
          <a:stretch/>
        </p:blipFill>
        <p:spPr bwMode="auto">
          <a:xfrm>
            <a:off x="3189448" y="1923431"/>
            <a:ext cx="2417163" cy="30263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1AB5BF67-9E7A-B044-B7A9-88CA64F23FA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706" t="33263" r="27997" b="12593"/>
          <a:stretch/>
        </p:blipFill>
        <p:spPr bwMode="auto">
          <a:xfrm>
            <a:off x="654864" y="1915811"/>
            <a:ext cx="2028775" cy="30263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87E664F4-F982-E34E-1BB8-68025754056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865" t="25555" r="27778" b="15185"/>
          <a:stretch/>
        </p:blipFill>
        <p:spPr bwMode="auto">
          <a:xfrm>
            <a:off x="5779602" y="1936933"/>
            <a:ext cx="2115499" cy="303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281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1066800" y="519684"/>
            <a:ext cx="8229600" cy="1143000"/>
          </a:xfrm>
        </p:spPr>
        <p:txBody>
          <a:bodyPr/>
          <a:lstStyle/>
          <a:p>
            <a:pPr algn="l"/>
            <a:r>
              <a:rPr lang="en-US" dirty="0"/>
              <a:t>Puzzle 1.4-SMART AIM</a:t>
            </a:r>
          </a:p>
        </p:txBody>
      </p:sp>
      <p:sp>
        <p:nvSpPr>
          <p:cNvPr id="10" name="Rectangle 9">
            <a:extLst>
              <a:ext uri="{FF2B5EF4-FFF2-40B4-BE49-F238E27FC236}">
                <a16:creationId xmlns:a16="http://schemas.microsoft.com/office/drawing/2014/main" id="{6615C062-E252-65D5-019B-51553D088AC8}"/>
              </a:ext>
            </a:extLst>
          </p:cNvPr>
          <p:cNvSpPr/>
          <p:nvPr/>
        </p:nvSpPr>
        <p:spPr>
          <a:xfrm>
            <a:off x="734568" y="5181600"/>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Reduce adverse events in ICU from 82% to 46% within the next year. </a:t>
            </a:r>
            <a:endParaRPr lang="en-CA" dirty="0"/>
          </a:p>
        </p:txBody>
      </p:sp>
      <p:sp>
        <p:nvSpPr>
          <p:cNvPr id="11" name="Rectangle 10">
            <a:extLst>
              <a:ext uri="{FF2B5EF4-FFF2-40B4-BE49-F238E27FC236}">
                <a16:creationId xmlns:a16="http://schemas.microsoft.com/office/drawing/2014/main" id="{2B7A8B5D-9DB5-D607-DA1C-4C529FC6F5C4}"/>
              </a:ext>
            </a:extLst>
          </p:cNvPr>
          <p:cNvSpPr/>
          <p:nvPr/>
        </p:nvSpPr>
        <p:spPr>
          <a:xfrm>
            <a:off x="3255030" y="5195316"/>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Offer patients same day access with primary care provider within 9 months - </a:t>
            </a:r>
            <a:br>
              <a:rPr lang="en-US" dirty="0"/>
            </a:br>
            <a:endParaRPr lang="en-US" dirty="0"/>
          </a:p>
        </p:txBody>
      </p:sp>
      <p:sp>
        <p:nvSpPr>
          <p:cNvPr id="12" name="Rectangle 11">
            <a:extLst>
              <a:ext uri="{FF2B5EF4-FFF2-40B4-BE49-F238E27FC236}">
                <a16:creationId xmlns:a16="http://schemas.microsoft.com/office/drawing/2014/main" id="{2B6F054C-08D7-4F87-ECD7-D4C174EA94C3}"/>
              </a:ext>
            </a:extLst>
          </p:cNvPr>
          <p:cNvSpPr/>
          <p:nvPr/>
        </p:nvSpPr>
        <p:spPr>
          <a:xfrm>
            <a:off x="10635231" y="5181600"/>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Transfer every patient from Emergency department to inpatient units with 3h of decision to admit </a:t>
            </a:r>
            <a:br>
              <a:rPr lang="en-US" dirty="0"/>
            </a:br>
            <a:endParaRPr lang="en-US" dirty="0"/>
          </a:p>
        </p:txBody>
      </p:sp>
      <p:sp>
        <p:nvSpPr>
          <p:cNvPr id="13" name="Rectangle 12">
            <a:extLst>
              <a:ext uri="{FF2B5EF4-FFF2-40B4-BE49-F238E27FC236}">
                <a16:creationId xmlns:a16="http://schemas.microsoft.com/office/drawing/2014/main" id="{A194C834-984E-5488-B1FA-409CDCF02CA5}"/>
              </a:ext>
            </a:extLst>
          </p:cNvPr>
          <p:cNvSpPr/>
          <p:nvPr/>
        </p:nvSpPr>
        <p:spPr>
          <a:xfrm>
            <a:off x="8142201" y="5190242"/>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Increase the amount of completed routine screening pap test in female patient under 20 y/o testing by 80% in the next 6 months. </a:t>
            </a:r>
            <a:br>
              <a:rPr lang="en-US" dirty="0"/>
            </a:br>
            <a:endParaRPr lang="en-US" dirty="0"/>
          </a:p>
        </p:txBody>
      </p:sp>
      <p:sp>
        <p:nvSpPr>
          <p:cNvPr id="14" name="Rectangle 13">
            <a:extLst>
              <a:ext uri="{FF2B5EF4-FFF2-40B4-BE49-F238E27FC236}">
                <a16:creationId xmlns:a16="http://schemas.microsoft.com/office/drawing/2014/main" id="{E19ED1DC-34DF-170B-214C-271C4116AF84}"/>
              </a:ext>
            </a:extLst>
          </p:cNvPr>
          <p:cNvSpPr/>
          <p:nvPr/>
        </p:nvSpPr>
        <p:spPr>
          <a:xfrm>
            <a:off x="5698615" y="5190242"/>
            <a:ext cx="2286000" cy="2743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 By the end of next year, decrease rates of delirium in admitted patients over 65 y/o from 37% to 0%. </a:t>
            </a:r>
            <a:endParaRPr lang="en-CA" dirty="0"/>
          </a:p>
        </p:txBody>
      </p:sp>
      <p:pic>
        <p:nvPicPr>
          <p:cNvPr id="15" name="Picture 2">
            <a:extLst>
              <a:ext uri="{FF2B5EF4-FFF2-40B4-BE49-F238E27FC236}">
                <a16:creationId xmlns:a16="http://schemas.microsoft.com/office/drawing/2014/main" id="{4E7D7D8E-31E7-A757-9CD4-BFCE4FEEAB0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279" t="25925" r="27075" b="11852"/>
          <a:stretch/>
        </p:blipFill>
        <p:spPr bwMode="auto">
          <a:xfrm>
            <a:off x="8411560" y="1910882"/>
            <a:ext cx="2028775" cy="30311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178A36BD-459E-28CD-79C4-8DAC556A437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430" t="22691" r="23941" b="15087"/>
          <a:stretch/>
        </p:blipFill>
        <p:spPr bwMode="auto">
          <a:xfrm>
            <a:off x="3145957" y="1915668"/>
            <a:ext cx="2417713" cy="30311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0833ED7A-9870-67FC-7183-1E6BD3B9CBF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724" t="32402" r="24494" b="12783"/>
          <a:stretch/>
        </p:blipFill>
        <p:spPr bwMode="auto">
          <a:xfrm>
            <a:off x="5814741" y="1915668"/>
            <a:ext cx="2417163" cy="30263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1AB5BF67-9E7A-B044-B7A9-88CA64F23FA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706" t="33263" r="27997" b="12593"/>
          <a:stretch/>
        </p:blipFill>
        <p:spPr bwMode="auto">
          <a:xfrm>
            <a:off x="10635231" y="1915667"/>
            <a:ext cx="2028775" cy="30263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87E664F4-F982-E34E-1BB8-68025754056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865" t="25555" r="27778" b="15185"/>
          <a:stretch/>
        </p:blipFill>
        <p:spPr bwMode="auto">
          <a:xfrm>
            <a:off x="762000" y="1915668"/>
            <a:ext cx="2115499" cy="303116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ED361DF9-53F2-46FD-E7A1-D0991F1F9A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846" t="25555" r="7044" b="39630"/>
          <a:stretch/>
        </p:blipFill>
        <p:spPr bwMode="auto">
          <a:xfrm>
            <a:off x="762000" y="2106534"/>
            <a:ext cx="12560574" cy="5671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41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2031675"/>
          </a:xfrm>
          <a:prstGeom prst="rect">
            <a:avLst/>
          </a:prstGeom>
          <a:solidFill>
            <a:schemeClr val="accent6">
              <a:lumMod val="60000"/>
              <a:lumOff val="40000"/>
            </a:schemeClr>
          </a:solidFill>
        </p:spPr>
        <p:txBody>
          <a:bodyPr/>
          <a:lstStyle/>
          <a:p>
            <a:endParaRPr lang="en-US" dirty="0"/>
          </a:p>
        </p:txBody>
      </p:sp>
      <p:sp>
        <p:nvSpPr>
          <p:cNvPr id="3" name="AutoShape 3">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4375" flipV="1">
            <a:off x="-52390" y="2019970"/>
            <a:ext cx="18392780" cy="23407"/>
          </a:xfrm>
          <a:prstGeom prst="line">
            <a:avLst/>
          </a:prstGeom>
          <a:ln w="28575" cap="flat">
            <a:solidFill>
              <a:srgbClr val="000000"/>
            </a:solidFill>
            <a:prstDash val="solid"/>
            <a:headEnd type="none" w="sm" len="sm"/>
            <a:tailEnd type="none" w="sm" len="sm"/>
          </a:ln>
        </p:spPr>
      </p:sp>
      <p:sp>
        <p:nvSpPr>
          <p:cNvPr id="4" name="AutoShape 4">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0795990" flipV="1">
            <a:off x="6" y="3368298"/>
            <a:ext cx="18392779" cy="21457"/>
          </a:xfrm>
          <a:prstGeom prst="line">
            <a:avLst/>
          </a:prstGeom>
          <a:ln w="28575" cap="flat">
            <a:solidFill>
              <a:srgbClr val="000000"/>
            </a:solidFill>
            <a:prstDash val="sysDot"/>
            <a:headEnd type="none" w="sm" len="sm"/>
            <a:tailEnd type="none" w="sm" len="sm"/>
          </a:ln>
        </p:spPr>
      </p:sp>
      <p:sp>
        <p:nvSpPr>
          <p:cNvPr id="7" name="TextBox 7"/>
          <p:cNvSpPr txBox="1">
            <a:spLocks noGrp="1" noRot="1" noMove="1" noResize="1" noEditPoints="1" noAdjustHandles="1" noChangeArrowheads="1" noChangeShapeType="1"/>
          </p:cNvSpPr>
          <p:nvPr/>
        </p:nvSpPr>
        <p:spPr>
          <a:xfrm>
            <a:off x="4343400" y="462786"/>
            <a:ext cx="8763000" cy="1069332"/>
          </a:xfrm>
          <a:prstGeom prst="rect">
            <a:avLst/>
          </a:prstGeom>
        </p:spPr>
        <p:txBody>
          <a:bodyPr wrap="square" lIns="0" tIns="0" rIns="0" bIns="0" rtlCol="0" anchor="t">
            <a:spAutoFit/>
          </a:bodyPr>
          <a:lstStyle/>
          <a:p>
            <a:pPr marL="0" lvl="0" indent="0">
              <a:lnSpc>
                <a:spcPts val="8800"/>
              </a:lnSpc>
            </a:pPr>
            <a:r>
              <a:rPr lang="en-US" sz="6600" b="1" dirty="0">
                <a:solidFill>
                  <a:srgbClr val="000000"/>
                </a:solidFill>
                <a:latin typeface="Lucida Bright" panose="02040602050505020304" pitchFamily="18" charset="0"/>
              </a:rPr>
              <a:t>Presenter Disclosure</a:t>
            </a:r>
          </a:p>
        </p:txBody>
      </p:sp>
      <p:sp>
        <p:nvSpPr>
          <p:cNvPr id="8" name="TextBox 8"/>
          <p:cNvSpPr txBox="1">
            <a:spLocks noGrp="1" noRot="1" noMove="1" noResize="1" noEditPoints="1" noAdjustHandles="1" noChangeArrowheads="1" noChangeShapeType="1"/>
          </p:cNvSpPr>
          <p:nvPr/>
        </p:nvSpPr>
        <p:spPr>
          <a:xfrm>
            <a:off x="443774" y="2348020"/>
            <a:ext cx="17539426" cy="669799"/>
          </a:xfrm>
          <a:prstGeom prst="rect">
            <a:avLst/>
          </a:prstGeom>
        </p:spPr>
        <p:txBody>
          <a:bodyPr wrap="square" lIns="0" tIns="0" rIns="0" bIns="0" rtlCol="0" anchor="t">
            <a:spAutoFit/>
          </a:bodyPr>
          <a:lstStyle/>
          <a:p>
            <a:pPr>
              <a:lnSpc>
                <a:spcPts val="5599"/>
              </a:lnSpc>
            </a:pPr>
            <a:r>
              <a:rPr lang="en-US" sz="3999" b="1" dirty="0">
                <a:solidFill>
                  <a:srgbClr val="000000"/>
                </a:solidFill>
                <a:latin typeface="Lucida Bright" panose="02040602050505020304" pitchFamily="18" charset="0"/>
                <a:cs typeface="Arial" panose="020B0604020202020204" pitchFamily="34" charset="0"/>
              </a:rPr>
              <a:t>Presenter: </a:t>
            </a:r>
            <a:r>
              <a:rPr lang="en-US" sz="3999" b="1" dirty="0">
                <a:solidFill>
                  <a:srgbClr val="C00000"/>
                </a:solidFill>
                <a:latin typeface="Lucida Bright" panose="02040602050505020304" pitchFamily="18" charset="0"/>
                <a:cs typeface="Arial" panose="020B0604020202020204" pitchFamily="34" charset="0"/>
              </a:rPr>
              <a:t>Dr Kheira </a:t>
            </a:r>
            <a:r>
              <a:rPr lang="en-US" sz="3999" b="1" dirty="0" err="1">
                <a:solidFill>
                  <a:srgbClr val="C00000"/>
                </a:solidFill>
                <a:latin typeface="Lucida Bright" panose="02040602050505020304" pitchFamily="18" charset="0"/>
                <a:cs typeface="Arial" panose="020B0604020202020204" pitchFamily="34" charset="0"/>
              </a:rPr>
              <a:t>Jolin-Dahel</a:t>
            </a:r>
            <a:endParaRPr lang="en-US" sz="3999" dirty="0">
              <a:solidFill>
                <a:srgbClr val="C00000"/>
              </a:solidFill>
              <a:latin typeface="Lucida Bright" panose="02040602050505020304" pitchFamily="18" charset="0"/>
              <a:cs typeface="Arial" panose="020B0604020202020204" pitchFamily="34" charset="0"/>
            </a:endParaRPr>
          </a:p>
        </p:txBody>
      </p:sp>
      <p:sp>
        <p:nvSpPr>
          <p:cNvPr id="9" name="TextBox 9"/>
          <p:cNvSpPr txBox="1">
            <a:spLocks noGrp="1" noRot="1" noMove="1" noResize="1" noEditPoints="1" noAdjustHandles="1" noChangeArrowheads="1" noChangeShapeType="1"/>
          </p:cNvSpPr>
          <p:nvPr/>
        </p:nvSpPr>
        <p:spPr>
          <a:xfrm>
            <a:off x="443774" y="3650232"/>
            <a:ext cx="11214825" cy="673711"/>
          </a:xfrm>
          <a:prstGeom prst="rect">
            <a:avLst/>
          </a:prstGeom>
        </p:spPr>
        <p:txBody>
          <a:bodyPr wrap="square" lIns="0" tIns="0" rIns="0" bIns="0" rtlCol="0" anchor="t">
            <a:spAutoFit/>
          </a:bodyPr>
          <a:lstStyle/>
          <a:p>
            <a:pPr>
              <a:lnSpc>
                <a:spcPts val="5599"/>
              </a:lnSpc>
            </a:pPr>
            <a:r>
              <a:rPr lang="en-US" sz="3999" b="1" dirty="0">
                <a:solidFill>
                  <a:srgbClr val="000000"/>
                </a:solidFill>
                <a:latin typeface="Lucida Bright" panose="02040602050505020304" pitchFamily="18" charset="0"/>
              </a:rPr>
              <a:t>Relationships with financial sponsors:</a:t>
            </a:r>
          </a:p>
        </p:txBody>
      </p:sp>
      <p:sp>
        <p:nvSpPr>
          <p:cNvPr id="10" name="TextBox 10"/>
          <p:cNvSpPr txBox="1"/>
          <p:nvPr/>
        </p:nvSpPr>
        <p:spPr>
          <a:xfrm>
            <a:off x="321854" y="4573692"/>
            <a:ext cx="17661346" cy="4361515"/>
          </a:xfrm>
          <a:prstGeom prst="rect">
            <a:avLst/>
          </a:prstGeom>
        </p:spPr>
        <p:txBody>
          <a:bodyPr wrap="square" lIns="0" tIns="0" rIns="0" bIns="0" rtlCol="0" anchor="t">
            <a:spAutoFit/>
          </a:bodyPr>
          <a:lstStyle/>
          <a:p>
            <a:pPr marL="332852" lvl="1">
              <a:lnSpc>
                <a:spcPts val="4316"/>
              </a:lnSpc>
            </a:pPr>
            <a:endParaRPr lang="en-US" sz="3083" dirty="0">
              <a:latin typeface="Lucida Bright" panose="02040602050505020304" pitchFamily="18" charset="0"/>
              <a:cs typeface="Arial" panose="020B0604020202020204" pitchFamily="34" charset="0"/>
            </a:endParaRPr>
          </a:p>
          <a:p>
            <a:pPr marL="790052" lvl="1" indent="-457200">
              <a:lnSpc>
                <a:spcPts val="4316"/>
              </a:lnSpc>
              <a:buFont typeface="Arial" panose="020B0604020202020204" pitchFamily="34" charset="0"/>
              <a:buChar char="•"/>
            </a:pPr>
            <a:r>
              <a:rPr lang="en-US" sz="3083" dirty="0">
                <a:latin typeface="Lucida Bright" panose="02040602050505020304" pitchFamily="18" charset="0"/>
                <a:cs typeface="Arial" panose="020B0604020202020204" pitchFamily="34" charset="0"/>
              </a:rPr>
              <a:t>University of Ottawa:</a:t>
            </a:r>
            <a:r>
              <a:rPr lang="en-US" sz="3083" dirty="0">
                <a:solidFill>
                  <a:srgbClr val="FF0000"/>
                </a:solidFill>
                <a:latin typeface="Lucida Bright" panose="02040602050505020304" pitchFamily="18" charset="0"/>
                <a:cs typeface="Arial" panose="020B0604020202020204" pitchFamily="34" charset="0"/>
              </a:rPr>
              <a:t>  </a:t>
            </a:r>
            <a:r>
              <a:rPr lang="en-US" sz="3083" dirty="0">
                <a:solidFill>
                  <a:srgbClr val="C00000"/>
                </a:solidFill>
                <a:latin typeface="Lucida Bright" panose="02040602050505020304" pitchFamily="18" charset="0"/>
                <a:cs typeface="Arial" panose="020B0604020202020204" pitchFamily="34" charset="0"/>
              </a:rPr>
              <a:t>Director or Quality Improvement</a:t>
            </a:r>
            <a:br>
              <a:rPr lang="en-US" sz="3083" dirty="0">
                <a:solidFill>
                  <a:srgbClr val="FF0000"/>
                </a:solidFill>
                <a:latin typeface="Lucida Bright" panose="02040602050505020304" pitchFamily="18" charset="0"/>
                <a:cs typeface="Arial" panose="020B0604020202020204" pitchFamily="34" charset="0"/>
              </a:rPr>
            </a:br>
            <a:endParaRPr lang="en-US" sz="3083" dirty="0">
              <a:solidFill>
                <a:srgbClr val="FF0000"/>
              </a:solidFill>
              <a:latin typeface="Lucida Bright" panose="02040602050505020304" pitchFamily="18" charset="0"/>
              <a:cs typeface="Arial" panose="020B0604020202020204" pitchFamily="34" charset="0"/>
            </a:endParaRPr>
          </a:p>
          <a:p>
            <a:pPr marL="790052" lvl="1" indent="-457200">
              <a:lnSpc>
                <a:spcPts val="4316"/>
              </a:lnSpc>
              <a:buFont typeface="Arial" panose="020B0604020202020204" pitchFamily="34" charset="0"/>
              <a:buChar char="•"/>
            </a:pPr>
            <a:r>
              <a:rPr lang="en-US" sz="3083" dirty="0">
                <a:latin typeface="Lucida Bright" panose="02040602050505020304" pitchFamily="18" charset="0"/>
                <a:cs typeface="Arial" panose="020B0604020202020204" pitchFamily="34" charset="0"/>
              </a:rPr>
              <a:t>Department of National Defense: </a:t>
            </a:r>
            <a:r>
              <a:rPr lang="en-US" sz="3083" dirty="0">
                <a:solidFill>
                  <a:srgbClr val="C00000"/>
                </a:solidFill>
                <a:latin typeface="Lucida Bright" panose="02040602050505020304" pitchFamily="18" charset="0"/>
                <a:cs typeface="Arial" panose="020B0604020202020204" pitchFamily="34" charset="0"/>
              </a:rPr>
              <a:t>Women Health Advisor </a:t>
            </a:r>
            <a:br>
              <a:rPr lang="en-US" sz="3083" dirty="0">
                <a:solidFill>
                  <a:srgbClr val="FF0000"/>
                </a:solidFill>
                <a:latin typeface="Lucida Bright" panose="02040602050505020304" pitchFamily="18" charset="0"/>
                <a:cs typeface="Arial" panose="020B0604020202020204" pitchFamily="34" charset="0"/>
              </a:rPr>
            </a:br>
            <a:endParaRPr lang="en-US" sz="3083" dirty="0">
              <a:solidFill>
                <a:srgbClr val="FF0000"/>
              </a:solidFill>
              <a:latin typeface="Lucida Bright" panose="02040602050505020304" pitchFamily="18" charset="0"/>
              <a:cs typeface="Arial" panose="020B0604020202020204" pitchFamily="34" charset="0"/>
            </a:endParaRPr>
          </a:p>
          <a:p>
            <a:pPr marL="790052" lvl="1" indent="-457200">
              <a:lnSpc>
                <a:spcPts val="4316"/>
              </a:lnSpc>
              <a:buFont typeface="Arial" panose="020B0604020202020204" pitchFamily="34" charset="0"/>
              <a:buChar char="•"/>
            </a:pPr>
            <a:r>
              <a:rPr lang="en-US" sz="3083" dirty="0">
                <a:latin typeface="Lucida Bright" panose="02040602050505020304" pitchFamily="18" charset="0"/>
                <a:cs typeface="Arial" panose="020B0604020202020204" pitchFamily="34" charset="0"/>
              </a:rPr>
              <a:t>Jasen :</a:t>
            </a:r>
            <a:r>
              <a:rPr lang="en-US" sz="3083" dirty="0">
                <a:solidFill>
                  <a:srgbClr val="FF0000"/>
                </a:solidFill>
                <a:latin typeface="Lucida Bright" panose="02040602050505020304" pitchFamily="18" charset="0"/>
                <a:cs typeface="Arial" panose="020B0604020202020204" pitchFamily="34" charset="0"/>
              </a:rPr>
              <a:t> </a:t>
            </a:r>
            <a:r>
              <a:rPr lang="en-US" sz="3083" dirty="0">
                <a:solidFill>
                  <a:srgbClr val="C00000"/>
                </a:solidFill>
                <a:latin typeface="Lucida Bright" panose="02040602050505020304" pitchFamily="18" charset="0"/>
                <a:cs typeface="Arial" panose="020B0604020202020204" pitchFamily="34" charset="0"/>
              </a:rPr>
              <a:t>Clinical Trial phase III : sub investigator</a:t>
            </a:r>
            <a:br>
              <a:rPr lang="en-US" sz="3083" dirty="0">
                <a:solidFill>
                  <a:srgbClr val="FF0000"/>
                </a:solidFill>
                <a:latin typeface="Lucida Bright" panose="02040602050505020304" pitchFamily="18" charset="0"/>
                <a:cs typeface="Arial" panose="020B0604020202020204" pitchFamily="34" charset="0"/>
              </a:rPr>
            </a:br>
            <a:endParaRPr lang="en-US" sz="3083" dirty="0">
              <a:solidFill>
                <a:srgbClr val="FF0000"/>
              </a:solidFill>
              <a:latin typeface="Lucida Bright" panose="02040602050505020304" pitchFamily="18" charset="0"/>
              <a:cs typeface="Arial" panose="020B0604020202020204" pitchFamily="34" charset="0"/>
            </a:endParaRPr>
          </a:p>
          <a:p>
            <a:pPr marL="790052" lvl="1" indent="-457200">
              <a:lnSpc>
                <a:spcPts val="4316"/>
              </a:lnSpc>
              <a:buFont typeface="Arial" panose="020B0604020202020204" pitchFamily="34" charset="0"/>
              <a:buChar char="•"/>
            </a:pPr>
            <a:r>
              <a:rPr lang="en-US" sz="3083" dirty="0">
                <a:latin typeface="Lucida Bright" panose="02040602050505020304" pitchFamily="18" charset="0"/>
                <a:cs typeface="Arial" panose="020B0604020202020204" pitchFamily="34" charset="0"/>
              </a:rPr>
              <a:t>Pfizer: </a:t>
            </a:r>
            <a:r>
              <a:rPr lang="en-US" sz="3083" dirty="0">
                <a:solidFill>
                  <a:srgbClr val="C00000"/>
                </a:solidFill>
                <a:latin typeface="Lucida Bright" panose="02040602050505020304" pitchFamily="18" charset="0"/>
                <a:cs typeface="Arial" panose="020B0604020202020204" pitchFamily="34" charset="0"/>
              </a:rPr>
              <a:t>Clinical Trial phase II: Principal investigation and sub investigator</a:t>
            </a:r>
          </a:p>
        </p:txBody>
      </p:sp>
      <p:sp>
        <p:nvSpPr>
          <p:cNvPr id="11" name="Title 2">
            <a:extLst>
              <a:ext uri="{FF2B5EF4-FFF2-40B4-BE49-F238E27FC236}">
                <a16:creationId xmlns:a16="http://schemas.microsoft.com/office/drawing/2014/main" id="{8C06A776-B833-5296-DB25-2206354DEAEC}"/>
              </a:ext>
              <a:ext uri="{C183D7F6-B498-43B3-948B-1728B52AA6E4}">
                <adec:decorative xmlns:adec="http://schemas.microsoft.com/office/drawing/2017/decorative" val="1"/>
              </a:ext>
            </a:extLst>
          </p:cNvPr>
          <p:cNvSpPr txBox="1">
            <a:spLocks noGrp="1"/>
          </p:cNvSpPr>
          <p:nvPr>
            <p:ph type="title" idx="4294967295"/>
          </p:nvPr>
        </p:nvSpPr>
        <p:spPr>
          <a:xfrm>
            <a:off x="4876800" y="-1219081"/>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COI – Presenter Disclosure (1)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p:txBody>
          <a:bodyPr/>
          <a:lstStyle/>
          <a:p>
            <a:r>
              <a:rPr lang="en-US" dirty="0"/>
              <a:t>Puzzle 1.4- Aim Statement  </a:t>
            </a:r>
          </a:p>
        </p:txBody>
      </p:sp>
      <p:sp>
        <p:nvSpPr>
          <p:cNvPr id="5" name="Content Placeholder 4">
            <a:extLst>
              <a:ext uri="{FF2B5EF4-FFF2-40B4-BE49-F238E27FC236}">
                <a16:creationId xmlns:a16="http://schemas.microsoft.com/office/drawing/2014/main" id="{08292BA5-DC0B-E742-242B-931B90C207F4}"/>
              </a:ext>
            </a:extLst>
          </p:cNvPr>
          <p:cNvSpPr>
            <a:spLocks noGrp="1"/>
          </p:cNvSpPr>
          <p:nvPr>
            <p:ph idx="1"/>
          </p:nvPr>
        </p:nvSpPr>
        <p:spPr>
          <a:xfrm>
            <a:off x="457200" y="1600200"/>
            <a:ext cx="16535400" cy="7962900"/>
          </a:xfrm>
        </p:spPr>
        <p:txBody>
          <a:bodyPr>
            <a:normAutofit lnSpcReduction="10000"/>
          </a:bodyPr>
          <a:lstStyle/>
          <a:p>
            <a:pPr marL="342900" lvl="0" indent="-342900">
              <a:buFont typeface="+mj-lt"/>
              <a:buAutoNum type="arabicPeriod"/>
            </a:pPr>
            <a:r>
              <a:rPr lang="en-CA" sz="3600" dirty="0">
                <a:solidFill>
                  <a:srgbClr val="000000"/>
                </a:solidFill>
                <a:effectLst/>
                <a:latin typeface="Arial" panose="020B0604020202020204" pitchFamily="34" charset="0"/>
                <a:ea typeface="Arial" panose="020B0604020202020204" pitchFamily="34" charset="0"/>
              </a:rPr>
              <a:t>Reduce adverse events in ICU from 82% to 46% within the next year. </a:t>
            </a:r>
            <a:r>
              <a:rPr lang="en-CA" sz="3600" i="1" dirty="0">
                <a:solidFill>
                  <a:srgbClr val="FF0000"/>
                </a:solidFill>
                <a:effectLst/>
                <a:latin typeface="Arial" panose="020B0604020202020204" pitchFamily="34" charset="0"/>
                <a:ea typeface="Arial" panose="020B0604020202020204" pitchFamily="34" charset="0"/>
              </a:rPr>
              <a:t>This aim is not specific </a:t>
            </a:r>
            <a:br>
              <a:rPr lang="en-CA" sz="3600" i="1" dirty="0">
                <a:solidFill>
                  <a:srgbClr val="000000"/>
                </a:solidFill>
                <a:effectLst/>
                <a:latin typeface="Arial" panose="020B0604020202020204" pitchFamily="34" charset="0"/>
                <a:ea typeface="Arial" panose="020B0604020202020204" pitchFamily="34" charset="0"/>
              </a:rPr>
            </a:br>
            <a:endParaRPr lang="en-CA" sz="3600" dirty="0">
              <a:solidFill>
                <a:srgbClr val="000000"/>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US" sz="3600" dirty="0">
                <a:solidFill>
                  <a:srgbClr val="000000"/>
                </a:solidFill>
                <a:effectLst/>
                <a:latin typeface="Arial" panose="020B0604020202020204" pitchFamily="34" charset="0"/>
                <a:ea typeface="Arial" panose="020B0604020202020204" pitchFamily="34" charset="0"/>
              </a:rPr>
              <a:t>Within 9 months from now, be able to offer same day access with primary care provider</a:t>
            </a:r>
            <a:r>
              <a:rPr lang="en-CA" sz="3600" dirty="0">
                <a:solidFill>
                  <a:srgbClr val="000000"/>
                </a:solidFill>
                <a:effectLst/>
                <a:latin typeface="Arial" panose="020B0604020202020204" pitchFamily="34" charset="0"/>
                <a:ea typeface="Arial" panose="020B0604020202020204" pitchFamily="34" charset="0"/>
              </a:rPr>
              <a:t>- </a:t>
            </a:r>
            <a:r>
              <a:rPr lang="en-CA" sz="3600" i="1" dirty="0">
                <a:solidFill>
                  <a:srgbClr val="FF0000"/>
                </a:solidFill>
                <a:effectLst/>
                <a:latin typeface="Arial" panose="020B0604020202020204" pitchFamily="34" charset="0"/>
                <a:ea typeface="Arial" panose="020B0604020202020204" pitchFamily="34" charset="0"/>
              </a:rPr>
              <a:t>this aim has no measure</a:t>
            </a:r>
            <a:br>
              <a:rPr lang="en-CA" sz="3600" i="1" dirty="0">
                <a:solidFill>
                  <a:srgbClr val="000000"/>
                </a:solidFill>
                <a:effectLst/>
                <a:latin typeface="Arial" panose="020B0604020202020204" pitchFamily="34" charset="0"/>
                <a:ea typeface="Arial" panose="020B0604020202020204" pitchFamily="34" charset="0"/>
              </a:rPr>
            </a:br>
            <a:endParaRPr lang="en-CA" sz="3600" dirty="0">
              <a:solidFill>
                <a:srgbClr val="000000"/>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CA" sz="3600" dirty="0">
                <a:solidFill>
                  <a:srgbClr val="000000"/>
                </a:solidFill>
                <a:effectLst/>
                <a:latin typeface="Arial" panose="020B0604020202020204" pitchFamily="34" charset="0"/>
                <a:ea typeface="Arial" panose="020B0604020202020204" pitchFamily="34" charset="0"/>
              </a:rPr>
              <a:t>Transfer every patient from Emergency department to inpatient units with 3h of decision to admit -</a:t>
            </a:r>
            <a:r>
              <a:rPr lang="en-CA" sz="3600" i="1" dirty="0">
                <a:solidFill>
                  <a:srgbClr val="000000"/>
                </a:solidFill>
                <a:effectLst/>
                <a:latin typeface="Arial" panose="020B0604020202020204" pitchFamily="34" charset="0"/>
                <a:ea typeface="Arial" panose="020B0604020202020204" pitchFamily="34" charset="0"/>
              </a:rPr>
              <a:t> </a:t>
            </a:r>
            <a:r>
              <a:rPr lang="en-CA" sz="3600" i="1" dirty="0">
                <a:solidFill>
                  <a:srgbClr val="FF0000"/>
                </a:solidFill>
                <a:effectLst/>
                <a:latin typeface="Arial" panose="020B0604020202020204" pitchFamily="34" charset="0"/>
                <a:ea typeface="Arial" panose="020B0604020202020204" pitchFamily="34" charset="0"/>
              </a:rPr>
              <a:t>this aim is not time bound </a:t>
            </a:r>
            <a:br>
              <a:rPr lang="en-CA" sz="3600" i="1" dirty="0">
                <a:solidFill>
                  <a:srgbClr val="000000"/>
                </a:solidFill>
                <a:effectLst/>
                <a:latin typeface="Arial" panose="020B0604020202020204" pitchFamily="34" charset="0"/>
                <a:ea typeface="Arial" panose="020B0604020202020204" pitchFamily="34" charset="0"/>
              </a:rPr>
            </a:br>
            <a:endParaRPr lang="en-CA" sz="3600" dirty="0">
              <a:solidFill>
                <a:srgbClr val="000000"/>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US" sz="3600" dirty="0">
                <a:solidFill>
                  <a:srgbClr val="000000"/>
                </a:solidFill>
                <a:effectLst/>
                <a:latin typeface="Arial" panose="020B0604020202020204" pitchFamily="34" charset="0"/>
                <a:ea typeface="Arial" panose="020B0604020202020204" pitchFamily="34" charset="0"/>
              </a:rPr>
              <a:t>In the next 6 months, increase the amount of completed routine screening pap tests in female patients under 20 y/o to 80%.</a:t>
            </a:r>
            <a:r>
              <a:rPr lang="en-CA" sz="3600" dirty="0">
                <a:solidFill>
                  <a:srgbClr val="000000"/>
                </a:solidFill>
                <a:effectLst/>
                <a:latin typeface="Arial" panose="020B0604020202020204" pitchFamily="34" charset="0"/>
                <a:ea typeface="Arial" panose="020B0604020202020204" pitchFamily="34" charset="0"/>
              </a:rPr>
              <a:t> - </a:t>
            </a:r>
            <a:r>
              <a:rPr lang="en-CA" sz="3600" i="1" dirty="0">
                <a:solidFill>
                  <a:srgbClr val="000000"/>
                </a:solidFill>
                <a:effectLst/>
                <a:latin typeface="Arial" panose="020B0604020202020204" pitchFamily="34" charset="0"/>
                <a:ea typeface="Arial" panose="020B0604020202020204" pitchFamily="34" charset="0"/>
              </a:rPr>
              <a:t> </a:t>
            </a:r>
            <a:r>
              <a:rPr lang="en-CA" sz="3600" i="1" dirty="0">
                <a:solidFill>
                  <a:srgbClr val="FF0000"/>
                </a:solidFill>
                <a:effectLst/>
                <a:latin typeface="Arial" panose="020B0604020202020204" pitchFamily="34" charset="0"/>
                <a:ea typeface="Arial" panose="020B0604020202020204" pitchFamily="34" charset="0"/>
              </a:rPr>
              <a:t>This aim is not relevant</a:t>
            </a:r>
            <a:br>
              <a:rPr lang="en-CA" sz="3600" i="1" dirty="0">
                <a:solidFill>
                  <a:srgbClr val="000000"/>
                </a:solidFill>
                <a:effectLst/>
                <a:latin typeface="Arial" panose="020B0604020202020204" pitchFamily="34" charset="0"/>
                <a:ea typeface="Arial" panose="020B0604020202020204" pitchFamily="34" charset="0"/>
              </a:rPr>
            </a:br>
            <a:r>
              <a:rPr lang="en-CA" sz="3600" i="1" dirty="0">
                <a:solidFill>
                  <a:srgbClr val="000000"/>
                </a:solidFill>
                <a:effectLst/>
                <a:latin typeface="Arial" panose="020B0604020202020204" pitchFamily="34" charset="0"/>
                <a:ea typeface="Arial" panose="020B0604020202020204" pitchFamily="34" charset="0"/>
              </a:rPr>
              <a:t> </a:t>
            </a:r>
            <a:endParaRPr lang="en-CA" sz="3600" dirty="0">
              <a:solidFill>
                <a:srgbClr val="000000"/>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CA" sz="3600" dirty="0">
                <a:solidFill>
                  <a:srgbClr val="000000"/>
                </a:solidFill>
                <a:effectLst/>
                <a:latin typeface="Arial" panose="020B0604020202020204" pitchFamily="34" charset="0"/>
                <a:ea typeface="Arial" panose="020B0604020202020204" pitchFamily="34" charset="0"/>
              </a:rPr>
              <a:t> By the end of next year, decrease rates of delirium in admitted patients over 65 y/o from 37% to 0%.  - </a:t>
            </a:r>
            <a:r>
              <a:rPr lang="en-CA" sz="3600" dirty="0">
                <a:solidFill>
                  <a:srgbClr val="FF0000"/>
                </a:solidFill>
                <a:effectLst/>
                <a:latin typeface="Arial" panose="020B0604020202020204" pitchFamily="34" charset="0"/>
                <a:ea typeface="Arial" panose="020B0604020202020204" pitchFamily="34" charset="0"/>
              </a:rPr>
              <a:t>This aim is not attainable</a:t>
            </a:r>
            <a:r>
              <a:rPr lang="en-CA" sz="3600" dirty="0">
                <a:solidFill>
                  <a:srgbClr val="000000"/>
                </a:solidFill>
                <a:effectLst/>
                <a:latin typeface="Arial" panose="020B0604020202020204" pitchFamily="34" charset="0"/>
                <a:ea typeface="Arial" panose="020B0604020202020204" pitchFamily="34" charset="0"/>
              </a:rPr>
              <a:t>. </a:t>
            </a:r>
            <a:endParaRPr lang="en-CA" sz="3600" dirty="0">
              <a:solidFill>
                <a:srgbClr val="000000"/>
              </a:solidFill>
              <a:effectLst/>
              <a:latin typeface="Times New Roman" panose="02020603050405020304" pitchFamily="18" charset="0"/>
              <a:ea typeface="Times New Roman" panose="02020603050405020304" pitchFamily="18" charset="0"/>
            </a:endParaRPr>
          </a:p>
          <a:p>
            <a:pPr marL="0" indent="0">
              <a:buNone/>
            </a:pPr>
            <a:endParaRPr lang="en-CA" sz="3600" dirty="0"/>
          </a:p>
        </p:txBody>
      </p:sp>
    </p:spTree>
    <p:extLst>
      <p:ext uri="{BB962C8B-B14F-4D97-AF65-F5344CB8AC3E}">
        <p14:creationId xmlns:p14="http://schemas.microsoft.com/office/powerpoint/2010/main" val="4195129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926592" y="1638300"/>
            <a:ext cx="8229600" cy="1143000"/>
          </a:xfrm>
        </p:spPr>
        <p:txBody>
          <a:bodyPr/>
          <a:lstStyle/>
          <a:p>
            <a:pPr algn="l"/>
            <a:r>
              <a:rPr lang="en-US" dirty="0"/>
              <a:t>Room 1 Completed </a:t>
            </a:r>
          </a:p>
        </p:txBody>
      </p:sp>
      <p:pic>
        <p:nvPicPr>
          <p:cNvPr id="6148" name="Picture 4">
            <a:extLst>
              <a:ext uri="{FF2B5EF4-FFF2-40B4-BE49-F238E27FC236}">
                <a16:creationId xmlns:a16="http://schemas.microsoft.com/office/drawing/2014/main" id="{7518B986-C545-6D59-E9ED-E8C80DF246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729" t="16164" b="28708"/>
          <a:stretch/>
        </p:blipFill>
        <p:spPr bwMode="auto">
          <a:xfrm>
            <a:off x="5562600" y="876300"/>
            <a:ext cx="9753600" cy="8775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435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p:txBody>
          <a:bodyPr/>
          <a:lstStyle/>
          <a:p>
            <a:r>
              <a:rPr lang="en-US" dirty="0"/>
              <a:t>Puzzle 2.1-Process Map </a:t>
            </a:r>
          </a:p>
        </p:txBody>
      </p:sp>
      <p:sp>
        <p:nvSpPr>
          <p:cNvPr id="5" name="Content Placeholder 4">
            <a:extLst>
              <a:ext uri="{FF2B5EF4-FFF2-40B4-BE49-F238E27FC236}">
                <a16:creationId xmlns:a16="http://schemas.microsoft.com/office/drawing/2014/main" id="{08292BA5-DC0B-E742-242B-931B90C207F4}"/>
              </a:ext>
            </a:extLst>
          </p:cNvPr>
          <p:cNvSpPr>
            <a:spLocks noGrp="1"/>
          </p:cNvSpPr>
          <p:nvPr>
            <p:ph idx="1"/>
          </p:nvPr>
        </p:nvSpPr>
        <p:spPr>
          <a:xfrm>
            <a:off x="457200" y="1600200"/>
            <a:ext cx="5181600" cy="7962900"/>
          </a:xfrm>
        </p:spPr>
        <p:txBody>
          <a:bodyPr/>
          <a:lstStyle/>
          <a:p>
            <a:pPr marL="0" indent="0">
              <a:buNone/>
            </a:pPr>
            <a:r>
              <a:rPr lang="en-CA" dirty="0"/>
              <a:t>Aim: Build the process map </a:t>
            </a:r>
          </a:p>
        </p:txBody>
      </p:sp>
      <p:pic>
        <p:nvPicPr>
          <p:cNvPr id="3" name="Picture 2">
            <a:extLst>
              <a:ext uri="{FF2B5EF4-FFF2-40B4-BE49-F238E27FC236}">
                <a16:creationId xmlns:a16="http://schemas.microsoft.com/office/drawing/2014/main" id="{3765864A-16B3-CBC2-69F7-A8566E7513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518" b="9259"/>
          <a:stretch/>
        </p:blipFill>
        <p:spPr bwMode="auto">
          <a:xfrm>
            <a:off x="5943600" y="1623060"/>
            <a:ext cx="11353800" cy="706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015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p:txBody>
          <a:bodyPr/>
          <a:lstStyle/>
          <a:p>
            <a:r>
              <a:rPr lang="en-US" dirty="0"/>
              <a:t>Puzzle 2.1 Process Map  </a:t>
            </a:r>
          </a:p>
        </p:txBody>
      </p:sp>
      <p:sp>
        <p:nvSpPr>
          <p:cNvPr id="10" name="Content Placeholder 9">
            <a:extLst>
              <a:ext uri="{FF2B5EF4-FFF2-40B4-BE49-F238E27FC236}">
                <a16:creationId xmlns:a16="http://schemas.microsoft.com/office/drawing/2014/main" id="{243E4879-B749-36E2-668C-49F901FADF50}"/>
              </a:ext>
            </a:extLst>
          </p:cNvPr>
          <p:cNvSpPr>
            <a:spLocks noGrp="1"/>
          </p:cNvSpPr>
          <p:nvPr>
            <p:ph sz="quarter" idx="4"/>
          </p:nvPr>
        </p:nvSpPr>
        <p:spPr>
          <a:xfrm>
            <a:off x="12573000" y="1400874"/>
            <a:ext cx="7696200" cy="5584031"/>
          </a:xfrm>
        </p:spPr>
        <p:txBody>
          <a:bodyPr>
            <a:noAutofit/>
          </a:bodyPr>
          <a:lstStyle/>
          <a:p>
            <a:pPr marL="228600" indent="-228600">
              <a:buAutoNum type="arabicPeriod"/>
            </a:pPr>
            <a:r>
              <a:rPr lang="en-CA" sz="2600" dirty="0"/>
              <a:t>Carl reviews with Dr Tee</a:t>
            </a:r>
          </a:p>
          <a:p>
            <a:pPr marL="228600" indent="-228600">
              <a:buAutoNum type="arabicPeriod"/>
            </a:pPr>
            <a:r>
              <a:rPr lang="en-CA" sz="2600" dirty="0"/>
              <a:t>Emilie checks vitals </a:t>
            </a:r>
          </a:p>
          <a:p>
            <a:pPr marL="228600" indent="-228600">
              <a:buAutoNum type="arabicPeriod"/>
            </a:pPr>
            <a:r>
              <a:rPr lang="en-CA" sz="2600" dirty="0"/>
              <a:t>Eva arrives to clinic</a:t>
            </a:r>
          </a:p>
          <a:p>
            <a:pPr marL="228600" indent="-228600">
              <a:buAutoNum type="arabicPeriod"/>
            </a:pPr>
            <a:r>
              <a:rPr lang="en-CA" sz="2600" dirty="0"/>
              <a:t>Marc checks vitals </a:t>
            </a:r>
          </a:p>
          <a:p>
            <a:pPr marL="228600" indent="-228600">
              <a:buAutoNum type="arabicPeriod"/>
            </a:pPr>
            <a:r>
              <a:rPr lang="en-CA" sz="2600" dirty="0"/>
              <a:t>Is Henry here today ?</a:t>
            </a:r>
          </a:p>
          <a:p>
            <a:pPr marL="228600" indent="-228600">
              <a:buAutoNum type="arabicPeriod"/>
            </a:pPr>
            <a:r>
              <a:rPr lang="en-CA" sz="2600" dirty="0"/>
              <a:t>Marc bring the patient to room 2</a:t>
            </a:r>
          </a:p>
          <a:p>
            <a:pPr marL="228600" indent="-228600">
              <a:buAutoNum type="arabicPeriod"/>
            </a:pPr>
            <a:r>
              <a:rPr lang="en-CA" sz="2600" dirty="0"/>
              <a:t>Eva registers at the front desk </a:t>
            </a:r>
          </a:p>
          <a:p>
            <a:pPr marL="228600" indent="-228600">
              <a:buAutoNum type="arabicPeriod"/>
            </a:pPr>
            <a:r>
              <a:rPr lang="en-CA" sz="2600" dirty="0"/>
              <a:t>Raoul sees the patient</a:t>
            </a:r>
          </a:p>
          <a:p>
            <a:pPr marL="228600" indent="-228600">
              <a:buAutoNum type="arabicPeriod"/>
            </a:pPr>
            <a:r>
              <a:rPr lang="en-CA" sz="2600" dirty="0"/>
              <a:t>Eva leaves the clinic </a:t>
            </a:r>
          </a:p>
          <a:p>
            <a:pPr marL="228600" indent="-228600">
              <a:buAutoNum type="arabicPeriod"/>
            </a:pPr>
            <a:r>
              <a:rPr lang="en-CA" sz="2600" dirty="0"/>
              <a:t>Dr Tee sees Eva </a:t>
            </a:r>
          </a:p>
          <a:p>
            <a:pPr marL="228600" indent="-228600">
              <a:buAutoNum type="arabicPeriod"/>
            </a:pPr>
            <a:r>
              <a:rPr lang="en-CA" sz="2600" dirty="0"/>
              <a:t>Is Raoul here today?</a:t>
            </a:r>
          </a:p>
          <a:p>
            <a:pPr marL="228600" indent="-228600">
              <a:buAutoNum type="arabicPeriod"/>
            </a:pPr>
            <a:r>
              <a:rPr lang="en-CA" sz="2600" dirty="0"/>
              <a:t>Raoul reviews with Dr Tee </a:t>
            </a:r>
          </a:p>
          <a:p>
            <a:pPr marL="228600" indent="-228600">
              <a:buAutoNum type="arabicPeriod"/>
            </a:pPr>
            <a:r>
              <a:rPr lang="en-CA" sz="2600" dirty="0"/>
              <a:t>Dr Tee sees Eva after the learner</a:t>
            </a:r>
          </a:p>
          <a:p>
            <a:pPr marL="228600" indent="-228600">
              <a:buAutoNum type="arabicPeriod"/>
            </a:pPr>
            <a:r>
              <a:rPr lang="en-CA" sz="2600" dirty="0"/>
              <a:t>Is Tanya here today?</a:t>
            </a:r>
          </a:p>
          <a:p>
            <a:pPr marL="228600" indent="-228600">
              <a:buAutoNum type="arabicPeriod"/>
            </a:pPr>
            <a:r>
              <a:rPr lang="en-CA" sz="2600" dirty="0"/>
              <a:t>Dr Dee sees Eva </a:t>
            </a:r>
          </a:p>
          <a:p>
            <a:pPr marL="228600" indent="-228600">
              <a:buAutoNum type="arabicPeriod"/>
            </a:pPr>
            <a:r>
              <a:rPr lang="en-CA" sz="2600" dirty="0"/>
              <a:t>Wing Sees patient </a:t>
            </a:r>
          </a:p>
          <a:p>
            <a:endParaRPr lang="en-CA" sz="2600" dirty="0"/>
          </a:p>
        </p:txBody>
      </p:sp>
      <p:pic>
        <p:nvPicPr>
          <p:cNvPr id="13" name="image1.png">
            <a:extLst>
              <a:ext uri="{FF2B5EF4-FFF2-40B4-BE49-F238E27FC236}">
                <a16:creationId xmlns:a16="http://schemas.microsoft.com/office/drawing/2014/main" id="{312D6610-B5B3-61E8-877B-19A701113A80}"/>
              </a:ext>
            </a:extLst>
          </p:cNvPr>
          <p:cNvPicPr>
            <a:picLocks noGrp="1"/>
          </p:cNvPicPr>
          <p:nvPr>
            <p:ph sz="half" idx="2"/>
          </p:nvPr>
        </p:nvPicPr>
        <p:blipFill>
          <a:blip r:embed="rId3"/>
          <a:srcRect/>
          <a:stretch>
            <a:fillRect/>
          </a:stretch>
        </p:blipFill>
        <p:spPr>
          <a:xfrm>
            <a:off x="296079" y="1697897"/>
            <a:ext cx="7397112" cy="4896047"/>
          </a:xfrm>
          <a:prstGeom prst="rect">
            <a:avLst/>
          </a:prstGeom>
          <a:ln/>
        </p:spPr>
      </p:pic>
      <p:grpSp>
        <p:nvGrpSpPr>
          <p:cNvPr id="16" name="Group 15">
            <a:extLst>
              <a:ext uri="{FF2B5EF4-FFF2-40B4-BE49-F238E27FC236}">
                <a16:creationId xmlns:a16="http://schemas.microsoft.com/office/drawing/2014/main" id="{E7197709-1417-0126-0A49-5BCD0294E8E3}"/>
              </a:ext>
            </a:extLst>
          </p:cNvPr>
          <p:cNvGrpSpPr/>
          <p:nvPr/>
        </p:nvGrpSpPr>
        <p:grpSpPr>
          <a:xfrm>
            <a:off x="382466" y="8664584"/>
            <a:ext cx="1143000" cy="990599"/>
            <a:chOff x="685800" y="8724900"/>
            <a:chExt cx="1143000" cy="990599"/>
          </a:xfrm>
        </p:grpSpPr>
        <p:sp>
          <p:nvSpPr>
            <p:cNvPr id="14" name="Flowchart: Connector 13">
              <a:extLst>
                <a:ext uri="{FF2B5EF4-FFF2-40B4-BE49-F238E27FC236}">
                  <a16:creationId xmlns:a16="http://schemas.microsoft.com/office/drawing/2014/main" id="{67C001CB-122B-DD8B-14AD-E2812659365A}"/>
                </a:ext>
              </a:extLst>
            </p:cNvPr>
            <p:cNvSpPr/>
            <p:nvPr/>
          </p:nvSpPr>
          <p:spPr>
            <a:xfrm>
              <a:off x="685800" y="8724900"/>
              <a:ext cx="1143000" cy="99059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3076DBDB-E721-D53E-5998-126A2A4A2419}"/>
                </a:ext>
              </a:extLst>
            </p:cNvPr>
            <p:cNvSpPr txBox="1"/>
            <p:nvPr/>
          </p:nvSpPr>
          <p:spPr>
            <a:xfrm>
              <a:off x="1066800" y="8866256"/>
              <a:ext cx="609600" cy="707886"/>
            </a:xfrm>
            <a:prstGeom prst="rect">
              <a:avLst/>
            </a:prstGeom>
            <a:noFill/>
          </p:spPr>
          <p:txBody>
            <a:bodyPr wrap="square" rtlCol="0">
              <a:spAutoFit/>
            </a:bodyPr>
            <a:lstStyle/>
            <a:p>
              <a:r>
                <a:rPr lang="en-CA" sz="4000" dirty="0">
                  <a:solidFill>
                    <a:schemeClr val="bg1"/>
                  </a:solidFill>
                </a:rPr>
                <a:t>9</a:t>
              </a:r>
            </a:p>
          </p:txBody>
        </p:sp>
      </p:grpSp>
      <p:grpSp>
        <p:nvGrpSpPr>
          <p:cNvPr id="17" name="Group 16">
            <a:extLst>
              <a:ext uri="{FF2B5EF4-FFF2-40B4-BE49-F238E27FC236}">
                <a16:creationId xmlns:a16="http://schemas.microsoft.com/office/drawing/2014/main" id="{561B601D-CC1A-BE6A-7DEB-339B488EACED}"/>
              </a:ext>
            </a:extLst>
          </p:cNvPr>
          <p:cNvGrpSpPr/>
          <p:nvPr/>
        </p:nvGrpSpPr>
        <p:grpSpPr>
          <a:xfrm>
            <a:off x="5503984" y="7266619"/>
            <a:ext cx="1143000" cy="990599"/>
            <a:chOff x="685800" y="8724900"/>
            <a:chExt cx="1143000" cy="990599"/>
          </a:xfrm>
          <a:solidFill>
            <a:schemeClr val="accent2"/>
          </a:solidFill>
        </p:grpSpPr>
        <p:sp>
          <p:nvSpPr>
            <p:cNvPr id="18" name="Flowchart: Connector 17">
              <a:extLst>
                <a:ext uri="{FF2B5EF4-FFF2-40B4-BE49-F238E27FC236}">
                  <a16:creationId xmlns:a16="http://schemas.microsoft.com/office/drawing/2014/main" id="{39CE4ABE-77A1-0288-FFF8-B40F8BFE6044}"/>
                </a:ext>
              </a:extLst>
            </p:cNvPr>
            <p:cNvSpPr/>
            <p:nvPr/>
          </p:nvSpPr>
          <p:spPr>
            <a:xfrm>
              <a:off x="685800" y="8724900"/>
              <a:ext cx="1143000" cy="990599"/>
            </a:xfrm>
            <a:prstGeom prst="flowChartConnector">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DE56ADD7-7913-617D-F2C8-792A4FD054D8}"/>
                </a:ext>
              </a:extLst>
            </p:cNvPr>
            <p:cNvSpPr txBox="1"/>
            <p:nvPr/>
          </p:nvSpPr>
          <p:spPr>
            <a:xfrm>
              <a:off x="1066800" y="8866256"/>
              <a:ext cx="609600" cy="707886"/>
            </a:xfrm>
            <a:prstGeom prst="rect">
              <a:avLst/>
            </a:prstGeom>
            <a:grpFill/>
          </p:spPr>
          <p:txBody>
            <a:bodyPr wrap="square" rtlCol="0">
              <a:spAutoFit/>
            </a:bodyPr>
            <a:lstStyle/>
            <a:p>
              <a:r>
                <a:rPr lang="en-CA" sz="4000" dirty="0">
                  <a:solidFill>
                    <a:schemeClr val="bg1"/>
                  </a:solidFill>
                </a:rPr>
                <a:t>5</a:t>
              </a:r>
            </a:p>
          </p:txBody>
        </p:sp>
      </p:grpSp>
      <p:grpSp>
        <p:nvGrpSpPr>
          <p:cNvPr id="20" name="Group 19">
            <a:extLst>
              <a:ext uri="{FF2B5EF4-FFF2-40B4-BE49-F238E27FC236}">
                <a16:creationId xmlns:a16="http://schemas.microsoft.com/office/drawing/2014/main" id="{388104F6-AB4B-405E-9175-E0E2287C4B3C}"/>
              </a:ext>
            </a:extLst>
          </p:cNvPr>
          <p:cNvGrpSpPr/>
          <p:nvPr/>
        </p:nvGrpSpPr>
        <p:grpSpPr>
          <a:xfrm>
            <a:off x="2851635" y="7337360"/>
            <a:ext cx="1143000" cy="990599"/>
            <a:chOff x="685800" y="8724900"/>
            <a:chExt cx="1143000" cy="990599"/>
          </a:xfrm>
        </p:grpSpPr>
        <p:sp>
          <p:nvSpPr>
            <p:cNvPr id="21" name="Flowchart: Connector 20">
              <a:extLst>
                <a:ext uri="{FF2B5EF4-FFF2-40B4-BE49-F238E27FC236}">
                  <a16:creationId xmlns:a16="http://schemas.microsoft.com/office/drawing/2014/main" id="{4D91437A-FE81-8890-B723-14A6A6F5AE3F}"/>
                </a:ext>
              </a:extLst>
            </p:cNvPr>
            <p:cNvSpPr/>
            <p:nvPr/>
          </p:nvSpPr>
          <p:spPr>
            <a:xfrm>
              <a:off x="685800" y="8724900"/>
              <a:ext cx="1143000" cy="99059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0FE7CF03-68A6-7841-03B5-ED086DAC1747}"/>
                </a:ext>
              </a:extLst>
            </p:cNvPr>
            <p:cNvSpPr txBox="1"/>
            <p:nvPr/>
          </p:nvSpPr>
          <p:spPr>
            <a:xfrm>
              <a:off x="1065331" y="8870972"/>
              <a:ext cx="609600" cy="707886"/>
            </a:xfrm>
            <a:prstGeom prst="rect">
              <a:avLst/>
            </a:prstGeom>
            <a:noFill/>
          </p:spPr>
          <p:txBody>
            <a:bodyPr wrap="square" rtlCol="0">
              <a:spAutoFit/>
            </a:bodyPr>
            <a:lstStyle/>
            <a:p>
              <a:r>
                <a:rPr lang="en-CA" sz="4000" dirty="0">
                  <a:solidFill>
                    <a:schemeClr val="bg1"/>
                  </a:solidFill>
                </a:rPr>
                <a:t>3</a:t>
              </a:r>
            </a:p>
          </p:txBody>
        </p:sp>
      </p:grpSp>
      <p:sp>
        <p:nvSpPr>
          <p:cNvPr id="23" name="Rectangle 22">
            <a:extLst>
              <a:ext uri="{FF2B5EF4-FFF2-40B4-BE49-F238E27FC236}">
                <a16:creationId xmlns:a16="http://schemas.microsoft.com/office/drawing/2014/main" id="{001EA0FF-2010-1A90-02D4-D8ADDFC4834D}"/>
              </a:ext>
            </a:extLst>
          </p:cNvPr>
          <p:cNvSpPr/>
          <p:nvPr/>
        </p:nvSpPr>
        <p:spPr>
          <a:xfrm>
            <a:off x="6875584" y="7325489"/>
            <a:ext cx="1019908" cy="8492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6</a:t>
            </a:r>
          </a:p>
        </p:txBody>
      </p:sp>
      <p:sp>
        <p:nvSpPr>
          <p:cNvPr id="24" name="Rectangle 23">
            <a:extLst>
              <a:ext uri="{FF2B5EF4-FFF2-40B4-BE49-F238E27FC236}">
                <a16:creationId xmlns:a16="http://schemas.microsoft.com/office/drawing/2014/main" id="{D22B6B4D-4A86-1B1A-688F-EBE923D0F004}"/>
              </a:ext>
            </a:extLst>
          </p:cNvPr>
          <p:cNvSpPr/>
          <p:nvPr/>
        </p:nvSpPr>
        <p:spPr>
          <a:xfrm>
            <a:off x="1730615" y="8735261"/>
            <a:ext cx="1019908" cy="8492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10</a:t>
            </a:r>
          </a:p>
        </p:txBody>
      </p:sp>
      <p:sp>
        <p:nvSpPr>
          <p:cNvPr id="25" name="Rectangle 24">
            <a:extLst>
              <a:ext uri="{FF2B5EF4-FFF2-40B4-BE49-F238E27FC236}">
                <a16:creationId xmlns:a16="http://schemas.microsoft.com/office/drawing/2014/main" id="{7CE9FEEE-4DBF-1099-E971-47FC0D0DCF71}"/>
              </a:ext>
            </a:extLst>
          </p:cNvPr>
          <p:cNvSpPr/>
          <p:nvPr/>
        </p:nvSpPr>
        <p:spPr>
          <a:xfrm>
            <a:off x="8201739" y="7305279"/>
            <a:ext cx="1019908" cy="8694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7</a:t>
            </a:r>
          </a:p>
        </p:txBody>
      </p:sp>
      <p:sp>
        <p:nvSpPr>
          <p:cNvPr id="26" name="Rectangle 25">
            <a:extLst>
              <a:ext uri="{FF2B5EF4-FFF2-40B4-BE49-F238E27FC236}">
                <a16:creationId xmlns:a16="http://schemas.microsoft.com/office/drawing/2014/main" id="{CD62E7A7-9ABE-7C87-6597-128C42C22F0F}"/>
              </a:ext>
            </a:extLst>
          </p:cNvPr>
          <p:cNvSpPr/>
          <p:nvPr/>
        </p:nvSpPr>
        <p:spPr>
          <a:xfrm>
            <a:off x="5812459" y="8616231"/>
            <a:ext cx="1019908" cy="8492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13</a:t>
            </a:r>
          </a:p>
        </p:txBody>
      </p:sp>
      <p:sp>
        <p:nvSpPr>
          <p:cNvPr id="27" name="Rectangle 26">
            <a:extLst>
              <a:ext uri="{FF2B5EF4-FFF2-40B4-BE49-F238E27FC236}">
                <a16:creationId xmlns:a16="http://schemas.microsoft.com/office/drawing/2014/main" id="{61B64802-E21D-D6C1-9E78-93A57457EAFE}"/>
              </a:ext>
            </a:extLst>
          </p:cNvPr>
          <p:cNvSpPr/>
          <p:nvPr/>
        </p:nvSpPr>
        <p:spPr>
          <a:xfrm>
            <a:off x="4421083" y="8691471"/>
            <a:ext cx="1019908" cy="849243"/>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12</a:t>
            </a:r>
          </a:p>
        </p:txBody>
      </p:sp>
      <p:sp>
        <p:nvSpPr>
          <p:cNvPr id="28" name="Rectangle 27">
            <a:extLst>
              <a:ext uri="{FF2B5EF4-FFF2-40B4-BE49-F238E27FC236}">
                <a16:creationId xmlns:a16="http://schemas.microsoft.com/office/drawing/2014/main" id="{99147F83-53F7-31FA-7D4D-2EEC64361885}"/>
              </a:ext>
            </a:extLst>
          </p:cNvPr>
          <p:cNvSpPr/>
          <p:nvPr/>
        </p:nvSpPr>
        <p:spPr>
          <a:xfrm>
            <a:off x="8631110" y="8492592"/>
            <a:ext cx="1019908" cy="84924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15</a:t>
            </a:r>
          </a:p>
        </p:txBody>
      </p:sp>
      <p:sp>
        <p:nvSpPr>
          <p:cNvPr id="29" name="Rectangle 28">
            <a:extLst>
              <a:ext uri="{FF2B5EF4-FFF2-40B4-BE49-F238E27FC236}">
                <a16:creationId xmlns:a16="http://schemas.microsoft.com/office/drawing/2014/main" id="{808C16DB-FB2F-87B6-44D9-4AEEAFB56FC1}"/>
              </a:ext>
            </a:extLst>
          </p:cNvPr>
          <p:cNvSpPr/>
          <p:nvPr/>
        </p:nvSpPr>
        <p:spPr>
          <a:xfrm>
            <a:off x="4206954" y="7359088"/>
            <a:ext cx="1019908" cy="8492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4</a:t>
            </a:r>
          </a:p>
        </p:txBody>
      </p:sp>
      <p:sp>
        <p:nvSpPr>
          <p:cNvPr id="31" name="Rectangle 30">
            <a:extLst>
              <a:ext uri="{FF2B5EF4-FFF2-40B4-BE49-F238E27FC236}">
                <a16:creationId xmlns:a16="http://schemas.microsoft.com/office/drawing/2014/main" id="{A7B7EEA6-C8E1-EFDF-1554-47F0234C9DB3}"/>
              </a:ext>
            </a:extLst>
          </p:cNvPr>
          <p:cNvSpPr/>
          <p:nvPr/>
        </p:nvSpPr>
        <p:spPr>
          <a:xfrm>
            <a:off x="9725740" y="7266618"/>
            <a:ext cx="1019908" cy="8492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8</a:t>
            </a:r>
          </a:p>
        </p:txBody>
      </p:sp>
      <p:sp>
        <p:nvSpPr>
          <p:cNvPr id="32" name="Rectangle 31">
            <a:extLst>
              <a:ext uri="{FF2B5EF4-FFF2-40B4-BE49-F238E27FC236}">
                <a16:creationId xmlns:a16="http://schemas.microsoft.com/office/drawing/2014/main" id="{2CA6DB97-7643-A3C0-9D11-5EC911F820F2}"/>
              </a:ext>
            </a:extLst>
          </p:cNvPr>
          <p:cNvSpPr/>
          <p:nvPr/>
        </p:nvSpPr>
        <p:spPr>
          <a:xfrm>
            <a:off x="383932" y="7478716"/>
            <a:ext cx="1019908" cy="84924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1</a:t>
            </a:r>
          </a:p>
        </p:txBody>
      </p:sp>
      <p:sp>
        <p:nvSpPr>
          <p:cNvPr id="36" name="Diamond 35">
            <a:extLst>
              <a:ext uri="{FF2B5EF4-FFF2-40B4-BE49-F238E27FC236}">
                <a16:creationId xmlns:a16="http://schemas.microsoft.com/office/drawing/2014/main" id="{64E9C4F2-ECC3-5096-AD97-12CF50D5B94B}"/>
              </a:ext>
            </a:extLst>
          </p:cNvPr>
          <p:cNvSpPr/>
          <p:nvPr/>
        </p:nvSpPr>
        <p:spPr>
          <a:xfrm>
            <a:off x="2955672" y="8655789"/>
            <a:ext cx="1380398" cy="1008185"/>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dirty="0"/>
              <a:t>11</a:t>
            </a:r>
          </a:p>
        </p:txBody>
      </p:sp>
      <p:sp>
        <p:nvSpPr>
          <p:cNvPr id="37" name="Diamond 36">
            <a:extLst>
              <a:ext uri="{FF2B5EF4-FFF2-40B4-BE49-F238E27FC236}">
                <a16:creationId xmlns:a16="http://schemas.microsoft.com/office/drawing/2014/main" id="{66408867-6694-9372-3B06-870DD11FA666}"/>
              </a:ext>
            </a:extLst>
          </p:cNvPr>
          <p:cNvSpPr/>
          <p:nvPr/>
        </p:nvSpPr>
        <p:spPr>
          <a:xfrm>
            <a:off x="6940032" y="8454991"/>
            <a:ext cx="1362810" cy="1008186"/>
          </a:xfrm>
          <a:prstGeom prst="diamond">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800" dirty="0"/>
              <a:t>14</a:t>
            </a:r>
          </a:p>
        </p:txBody>
      </p:sp>
      <p:sp>
        <p:nvSpPr>
          <p:cNvPr id="38" name="Diamond 37">
            <a:extLst>
              <a:ext uri="{FF2B5EF4-FFF2-40B4-BE49-F238E27FC236}">
                <a16:creationId xmlns:a16="http://schemas.microsoft.com/office/drawing/2014/main" id="{C49E5186-34E7-2ABF-5D2C-486412D9594E}"/>
              </a:ext>
            </a:extLst>
          </p:cNvPr>
          <p:cNvSpPr/>
          <p:nvPr/>
        </p:nvSpPr>
        <p:spPr>
          <a:xfrm>
            <a:off x="1612656" y="7376303"/>
            <a:ext cx="1143000" cy="1008185"/>
          </a:xfrm>
          <a:prstGeom prst="diamond">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2</a:t>
            </a:r>
          </a:p>
        </p:txBody>
      </p:sp>
      <p:sp>
        <p:nvSpPr>
          <p:cNvPr id="39" name="Diamond 38">
            <a:extLst>
              <a:ext uri="{FF2B5EF4-FFF2-40B4-BE49-F238E27FC236}">
                <a16:creationId xmlns:a16="http://schemas.microsoft.com/office/drawing/2014/main" id="{91C6232E-9318-BD22-5612-D512D1625446}"/>
              </a:ext>
            </a:extLst>
          </p:cNvPr>
          <p:cNvSpPr/>
          <p:nvPr/>
        </p:nvSpPr>
        <p:spPr>
          <a:xfrm>
            <a:off x="9973402" y="8536761"/>
            <a:ext cx="1380398" cy="1008185"/>
          </a:xfrm>
          <a:prstGeom prst="diamond">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800" dirty="0"/>
              <a:t>16</a:t>
            </a:r>
          </a:p>
        </p:txBody>
      </p:sp>
      <p:pic>
        <p:nvPicPr>
          <p:cNvPr id="3" name="Picture 2">
            <a:extLst>
              <a:ext uri="{FF2B5EF4-FFF2-40B4-BE49-F238E27FC236}">
                <a16:creationId xmlns:a16="http://schemas.microsoft.com/office/drawing/2014/main" id="{E8EDC2E1-4518-296E-8734-4EF76B299E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758" t="34021" r="8054" b="31078"/>
          <a:stretch/>
        </p:blipFill>
        <p:spPr bwMode="auto">
          <a:xfrm>
            <a:off x="7868060" y="1646285"/>
            <a:ext cx="4171540" cy="5164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52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p:txBody>
          <a:bodyPr/>
          <a:lstStyle/>
          <a:p>
            <a:r>
              <a:rPr lang="en-US" dirty="0"/>
              <a:t>Puzzle 2.1 Process Map  </a:t>
            </a:r>
          </a:p>
        </p:txBody>
      </p:sp>
      <p:sp>
        <p:nvSpPr>
          <p:cNvPr id="10" name="Content Placeholder 9">
            <a:extLst>
              <a:ext uri="{FF2B5EF4-FFF2-40B4-BE49-F238E27FC236}">
                <a16:creationId xmlns:a16="http://schemas.microsoft.com/office/drawing/2014/main" id="{243E4879-B749-36E2-668C-49F901FADF50}"/>
              </a:ext>
            </a:extLst>
          </p:cNvPr>
          <p:cNvSpPr>
            <a:spLocks noGrp="1"/>
          </p:cNvSpPr>
          <p:nvPr>
            <p:ph sz="quarter" idx="4"/>
          </p:nvPr>
        </p:nvSpPr>
        <p:spPr>
          <a:xfrm>
            <a:off x="11016765" y="1098456"/>
            <a:ext cx="7696200" cy="5584031"/>
          </a:xfrm>
        </p:spPr>
        <p:txBody>
          <a:bodyPr>
            <a:noAutofit/>
          </a:bodyPr>
          <a:lstStyle/>
          <a:p>
            <a:pPr marL="228600" indent="-228600">
              <a:buAutoNum type="arabicPeriod"/>
            </a:pPr>
            <a:r>
              <a:rPr lang="en-CA" sz="2600" dirty="0"/>
              <a:t>Carl reviews with Dr Tee</a:t>
            </a:r>
          </a:p>
          <a:p>
            <a:pPr marL="228600" indent="-228600">
              <a:buAutoNum type="arabicPeriod"/>
            </a:pPr>
            <a:r>
              <a:rPr lang="en-CA" sz="2600" dirty="0"/>
              <a:t>Emilie checks vitals </a:t>
            </a:r>
          </a:p>
          <a:p>
            <a:pPr marL="228600" indent="-228600">
              <a:buAutoNum type="arabicPeriod"/>
            </a:pPr>
            <a:r>
              <a:rPr lang="en-CA" sz="2600" dirty="0"/>
              <a:t>Eva arrives to clinic</a:t>
            </a:r>
          </a:p>
          <a:p>
            <a:pPr marL="228600" indent="-228600">
              <a:buAutoNum type="arabicPeriod"/>
            </a:pPr>
            <a:r>
              <a:rPr lang="en-CA" sz="2600" dirty="0" err="1"/>
              <a:t>Marck</a:t>
            </a:r>
            <a:r>
              <a:rPr lang="en-CA" sz="2600" dirty="0"/>
              <a:t> checks vitals </a:t>
            </a:r>
          </a:p>
          <a:p>
            <a:pPr marL="228600" indent="-228600">
              <a:buAutoNum type="arabicPeriod"/>
            </a:pPr>
            <a:r>
              <a:rPr lang="en-CA" sz="2600" dirty="0"/>
              <a:t>Is Henry here today ?</a:t>
            </a:r>
          </a:p>
          <a:p>
            <a:pPr marL="228600" indent="-228600">
              <a:buAutoNum type="arabicPeriod"/>
            </a:pPr>
            <a:r>
              <a:rPr lang="en-CA" sz="2600" dirty="0"/>
              <a:t>Marc bring the patient to room 2</a:t>
            </a:r>
          </a:p>
          <a:p>
            <a:pPr marL="228600" indent="-228600">
              <a:buAutoNum type="arabicPeriod"/>
            </a:pPr>
            <a:r>
              <a:rPr lang="en-CA" sz="2600" dirty="0"/>
              <a:t>Eva registers at the front desk </a:t>
            </a:r>
          </a:p>
          <a:p>
            <a:pPr marL="228600" indent="-228600">
              <a:buAutoNum type="arabicPeriod"/>
            </a:pPr>
            <a:r>
              <a:rPr lang="en-CA" sz="2600" dirty="0"/>
              <a:t>Raoul sees the patient</a:t>
            </a:r>
          </a:p>
          <a:p>
            <a:pPr marL="228600" indent="-228600">
              <a:buAutoNum type="arabicPeriod"/>
            </a:pPr>
            <a:r>
              <a:rPr lang="en-CA" sz="2600" dirty="0"/>
              <a:t>Eva leaves the clinic </a:t>
            </a:r>
          </a:p>
          <a:p>
            <a:pPr marL="228600" indent="-228600">
              <a:buAutoNum type="arabicPeriod"/>
            </a:pPr>
            <a:r>
              <a:rPr lang="en-CA" sz="2600" dirty="0"/>
              <a:t>Dr Tee sees Eva </a:t>
            </a:r>
          </a:p>
          <a:p>
            <a:pPr marL="228600" indent="-228600">
              <a:buAutoNum type="arabicPeriod"/>
            </a:pPr>
            <a:r>
              <a:rPr lang="en-CA" sz="2600" dirty="0"/>
              <a:t>Is Raoul here today?</a:t>
            </a:r>
          </a:p>
          <a:p>
            <a:pPr marL="228600" indent="-228600">
              <a:buAutoNum type="arabicPeriod"/>
            </a:pPr>
            <a:r>
              <a:rPr lang="en-CA" sz="2600" dirty="0"/>
              <a:t>Raoul reviews with Dr Tee </a:t>
            </a:r>
          </a:p>
          <a:p>
            <a:pPr marL="228600" indent="-228600">
              <a:buAutoNum type="arabicPeriod"/>
            </a:pPr>
            <a:r>
              <a:rPr lang="en-CA" sz="2600" dirty="0"/>
              <a:t>Dr Tee sees Eva after the learner</a:t>
            </a:r>
          </a:p>
          <a:p>
            <a:pPr marL="228600" indent="-228600">
              <a:buAutoNum type="arabicPeriod"/>
            </a:pPr>
            <a:r>
              <a:rPr lang="en-CA" sz="2600" dirty="0"/>
              <a:t>Is Tanya here today?</a:t>
            </a:r>
          </a:p>
          <a:p>
            <a:pPr marL="228600" indent="-228600">
              <a:buAutoNum type="arabicPeriod"/>
            </a:pPr>
            <a:r>
              <a:rPr lang="en-CA" sz="2600" dirty="0"/>
              <a:t>Dr Dee sees Eva </a:t>
            </a:r>
          </a:p>
          <a:p>
            <a:pPr marL="228600" indent="-228600">
              <a:buAutoNum type="arabicPeriod"/>
            </a:pPr>
            <a:r>
              <a:rPr lang="en-CA" sz="2600" dirty="0"/>
              <a:t>Wing Sees patient </a:t>
            </a:r>
          </a:p>
          <a:p>
            <a:endParaRPr lang="en-CA" sz="2600" dirty="0"/>
          </a:p>
        </p:txBody>
      </p:sp>
      <p:pic>
        <p:nvPicPr>
          <p:cNvPr id="13" name="image1.png">
            <a:extLst>
              <a:ext uri="{FF2B5EF4-FFF2-40B4-BE49-F238E27FC236}">
                <a16:creationId xmlns:a16="http://schemas.microsoft.com/office/drawing/2014/main" id="{312D6610-B5B3-61E8-877B-19A701113A80}"/>
              </a:ext>
            </a:extLst>
          </p:cNvPr>
          <p:cNvPicPr>
            <a:picLocks noGrp="1"/>
          </p:cNvPicPr>
          <p:nvPr>
            <p:ph sz="half" idx="2"/>
          </p:nvPr>
        </p:nvPicPr>
        <p:blipFill>
          <a:blip r:embed="rId3"/>
          <a:srcRect/>
          <a:stretch>
            <a:fillRect/>
          </a:stretch>
        </p:blipFill>
        <p:spPr>
          <a:xfrm>
            <a:off x="770478" y="1460082"/>
            <a:ext cx="9079832" cy="5584031"/>
          </a:xfrm>
          <a:prstGeom prst="rect">
            <a:avLst/>
          </a:prstGeom>
          <a:ln/>
        </p:spPr>
      </p:pic>
      <p:grpSp>
        <p:nvGrpSpPr>
          <p:cNvPr id="16" name="Group 15">
            <a:extLst>
              <a:ext uri="{FF2B5EF4-FFF2-40B4-BE49-F238E27FC236}">
                <a16:creationId xmlns:a16="http://schemas.microsoft.com/office/drawing/2014/main" id="{E7197709-1417-0126-0A49-5BCD0294E8E3}"/>
              </a:ext>
            </a:extLst>
          </p:cNvPr>
          <p:cNvGrpSpPr/>
          <p:nvPr/>
        </p:nvGrpSpPr>
        <p:grpSpPr>
          <a:xfrm>
            <a:off x="5156679" y="5833245"/>
            <a:ext cx="1143000" cy="990599"/>
            <a:chOff x="685800" y="8724900"/>
            <a:chExt cx="1143000" cy="990599"/>
          </a:xfrm>
        </p:grpSpPr>
        <p:sp>
          <p:nvSpPr>
            <p:cNvPr id="14" name="Flowchart: Connector 13">
              <a:extLst>
                <a:ext uri="{FF2B5EF4-FFF2-40B4-BE49-F238E27FC236}">
                  <a16:creationId xmlns:a16="http://schemas.microsoft.com/office/drawing/2014/main" id="{67C001CB-122B-DD8B-14AD-E2812659365A}"/>
                </a:ext>
              </a:extLst>
            </p:cNvPr>
            <p:cNvSpPr/>
            <p:nvPr/>
          </p:nvSpPr>
          <p:spPr>
            <a:xfrm>
              <a:off x="685800" y="8724900"/>
              <a:ext cx="1143000" cy="99059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3076DBDB-E721-D53E-5998-126A2A4A2419}"/>
                </a:ext>
              </a:extLst>
            </p:cNvPr>
            <p:cNvSpPr txBox="1"/>
            <p:nvPr/>
          </p:nvSpPr>
          <p:spPr>
            <a:xfrm>
              <a:off x="1066800" y="8866256"/>
              <a:ext cx="609600" cy="707886"/>
            </a:xfrm>
            <a:prstGeom prst="rect">
              <a:avLst/>
            </a:prstGeom>
            <a:noFill/>
          </p:spPr>
          <p:txBody>
            <a:bodyPr wrap="square" rtlCol="0">
              <a:spAutoFit/>
            </a:bodyPr>
            <a:lstStyle/>
            <a:p>
              <a:r>
                <a:rPr lang="en-CA" sz="4000" dirty="0">
                  <a:solidFill>
                    <a:schemeClr val="bg1"/>
                  </a:solidFill>
                </a:rPr>
                <a:t>9</a:t>
              </a:r>
            </a:p>
          </p:txBody>
        </p:sp>
      </p:grpSp>
      <p:grpSp>
        <p:nvGrpSpPr>
          <p:cNvPr id="17" name="Group 16">
            <a:extLst>
              <a:ext uri="{FF2B5EF4-FFF2-40B4-BE49-F238E27FC236}">
                <a16:creationId xmlns:a16="http://schemas.microsoft.com/office/drawing/2014/main" id="{561B601D-CC1A-BE6A-7DEB-339B488EACED}"/>
              </a:ext>
            </a:extLst>
          </p:cNvPr>
          <p:cNvGrpSpPr/>
          <p:nvPr/>
        </p:nvGrpSpPr>
        <p:grpSpPr>
          <a:xfrm>
            <a:off x="5503984" y="7266619"/>
            <a:ext cx="1143000" cy="990599"/>
            <a:chOff x="685800" y="8724900"/>
            <a:chExt cx="1143000" cy="990599"/>
          </a:xfrm>
          <a:solidFill>
            <a:schemeClr val="accent2"/>
          </a:solidFill>
        </p:grpSpPr>
        <p:sp>
          <p:nvSpPr>
            <p:cNvPr id="18" name="Flowchart: Connector 17">
              <a:extLst>
                <a:ext uri="{FF2B5EF4-FFF2-40B4-BE49-F238E27FC236}">
                  <a16:creationId xmlns:a16="http://schemas.microsoft.com/office/drawing/2014/main" id="{39CE4ABE-77A1-0288-FFF8-B40F8BFE6044}"/>
                </a:ext>
              </a:extLst>
            </p:cNvPr>
            <p:cNvSpPr/>
            <p:nvPr/>
          </p:nvSpPr>
          <p:spPr>
            <a:xfrm>
              <a:off x="685800" y="8724900"/>
              <a:ext cx="1143000" cy="990599"/>
            </a:xfrm>
            <a:prstGeom prst="flowChartConnector">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DE56ADD7-7913-617D-F2C8-792A4FD054D8}"/>
                </a:ext>
              </a:extLst>
            </p:cNvPr>
            <p:cNvSpPr txBox="1"/>
            <p:nvPr/>
          </p:nvSpPr>
          <p:spPr>
            <a:xfrm>
              <a:off x="1066800" y="8866256"/>
              <a:ext cx="609600" cy="707886"/>
            </a:xfrm>
            <a:prstGeom prst="rect">
              <a:avLst/>
            </a:prstGeom>
            <a:grpFill/>
          </p:spPr>
          <p:txBody>
            <a:bodyPr wrap="square" rtlCol="0">
              <a:spAutoFit/>
            </a:bodyPr>
            <a:lstStyle/>
            <a:p>
              <a:r>
                <a:rPr lang="en-CA" sz="4000" dirty="0">
                  <a:solidFill>
                    <a:schemeClr val="bg1"/>
                  </a:solidFill>
                </a:rPr>
                <a:t>5</a:t>
              </a:r>
            </a:p>
          </p:txBody>
        </p:sp>
      </p:grpSp>
      <p:grpSp>
        <p:nvGrpSpPr>
          <p:cNvPr id="20" name="Group 19">
            <a:extLst>
              <a:ext uri="{FF2B5EF4-FFF2-40B4-BE49-F238E27FC236}">
                <a16:creationId xmlns:a16="http://schemas.microsoft.com/office/drawing/2014/main" id="{388104F6-AB4B-405E-9175-E0E2287C4B3C}"/>
              </a:ext>
            </a:extLst>
          </p:cNvPr>
          <p:cNvGrpSpPr/>
          <p:nvPr/>
        </p:nvGrpSpPr>
        <p:grpSpPr>
          <a:xfrm>
            <a:off x="1310055" y="1992693"/>
            <a:ext cx="1143000" cy="990599"/>
            <a:chOff x="685800" y="8724900"/>
            <a:chExt cx="1143000" cy="990599"/>
          </a:xfrm>
        </p:grpSpPr>
        <p:sp>
          <p:nvSpPr>
            <p:cNvPr id="21" name="Flowchart: Connector 20">
              <a:extLst>
                <a:ext uri="{FF2B5EF4-FFF2-40B4-BE49-F238E27FC236}">
                  <a16:creationId xmlns:a16="http://schemas.microsoft.com/office/drawing/2014/main" id="{4D91437A-FE81-8890-B723-14A6A6F5AE3F}"/>
                </a:ext>
              </a:extLst>
            </p:cNvPr>
            <p:cNvSpPr/>
            <p:nvPr/>
          </p:nvSpPr>
          <p:spPr>
            <a:xfrm>
              <a:off x="685800" y="8724900"/>
              <a:ext cx="1143000" cy="99059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0FE7CF03-68A6-7841-03B5-ED086DAC1747}"/>
                </a:ext>
              </a:extLst>
            </p:cNvPr>
            <p:cNvSpPr txBox="1"/>
            <p:nvPr/>
          </p:nvSpPr>
          <p:spPr>
            <a:xfrm>
              <a:off x="1066800" y="8866256"/>
              <a:ext cx="609600" cy="707886"/>
            </a:xfrm>
            <a:prstGeom prst="rect">
              <a:avLst/>
            </a:prstGeom>
            <a:noFill/>
          </p:spPr>
          <p:txBody>
            <a:bodyPr wrap="square" rtlCol="0">
              <a:spAutoFit/>
            </a:bodyPr>
            <a:lstStyle/>
            <a:p>
              <a:r>
                <a:rPr lang="en-CA" sz="4000" dirty="0">
                  <a:solidFill>
                    <a:schemeClr val="bg1"/>
                  </a:solidFill>
                </a:rPr>
                <a:t>3</a:t>
              </a:r>
            </a:p>
          </p:txBody>
        </p:sp>
      </p:grpSp>
      <p:sp>
        <p:nvSpPr>
          <p:cNvPr id="23" name="Rectangle 22">
            <a:extLst>
              <a:ext uri="{FF2B5EF4-FFF2-40B4-BE49-F238E27FC236}">
                <a16:creationId xmlns:a16="http://schemas.microsoft.com/office/drawing/2014/main" id="{001EA0FF-2010-1A90-02D4-D8ADDFC4834D}"/>
              </a:ext>
            </a:extLst>
          </p:cNvPr>
          <p:cNvSpPr/>
          <p:nvPr/>
        </p:nvSpPr>
        <p:spPr>
          <a:xfrm>
            <a:off x="5226862" y="2183884"/>
            <a:ext cx="1019908" cy="8492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6</a:t>
            </a:r>
          </a:p>
        </p:txBody>
      </p:sp>
      <p:sp>
        <p:nvSpPr>
          <p:cNvPr id="24" name="Rectangle 23">
            <a:extLst>
              <a:ext uri="{FF2B5EF4-FFF2-40B4-BE49-F238E27FC236}">
                <a16:creationId xmlns:a16="http://schemas.microsoft.com/office/drawing/2014/main" id="{D22B6B4D-4A86-1B1A-688F-EBE923D0F004}"/>
              </a:ext>
            </a:extLst>
          </p:cNvPr>
          <p:cNvSpPr/>
          <p:nvPr/>
        </p:nvSpPr>
        <p:spPr>
          <a:xfrm>
            <a:off x="7170117" y="5525494"/>
            <a:ext cx="1019908" cy="8492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10</a:t>
            </a:r>
          </a:p>
        </p:txBody>
      </p:sp>
      <p:sp>
        <p:nvSpPr>
          <p:cNvPr id="25" name="Rectangle 24">
            <a:extLst>
              <a:ext uri="{FF2B5EF4-FFF2-40B4-BE49-F238E27FC236}">
                <a16:creationId xmlns:a16="http://schemas.microsoft.com/office/drawing/2014/main" id="{7CE9FEEE-4DBF-1099-E971-47FC0D0DCF71}"/>
              </a:ext>
            </a:extLst>
          </p:cNvPr>
          <p:cNvSpPr/>
          <p:nvPr/>
        </p:nvSpPr>
        <p:spPr>
          <a:xfrm>
            <a:off x="3423135" y="2134049"/>
            <a:ext cx="1019908" cy="8492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7</a:t>
            </a:r>
          </a:p>
        </p:txBody>
      </p:sp>
      <p:sp>
        <p:nvSpPr>
          <p:cNvPr id="26" name="Rectangle 25">
            <a:extLst>
              <a:ext uri="{FF2B5EF4-FFF2-40B4-BE49-F238E27FC236}">
                <a16:creationId xmlns:a16="http://schemas.microsoft.com/office/drawing/2014/main" id="{CD62E7A7-9ABE-7C87-6597-128C42C22F0F}"/>
              </a:ext>
            </a:extLst>
          </p:cNvPr>
          <p:cNvSpPr/>
          <p:nvPr/>
        </p:nvSpPr>
        <p:spPr>
          <a:xfrm>
            <a:off x="2590804" y="3743144"/>
            <a:ext cx="1019908" cy="8492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13</a:t>
            </a:r>
          </a:p>
        </p:txBody>
      </p:sp>
      <p:sp>
        <p:nvSpPr>
          <p:cNvPr id="27" name="Rectangle 26">
            <a:extLst>
              <a:ext uri="{FF2B5EF4-FFF2-40B4-BE49-F238E27FC236}">
                <a16:creationId xmlns:a16="http://schemas.microsoft.com/office/drawing/2014/main" id="{61B64802-E21D-D6C1-9E78-93A57457EAFE}"/>
              </a:ext>
            </a:extLst>
          </p:cNvPr>
          <p:cNvSpPr/>
          <p:nvPr/>
        </p:nvSpPr>
        <p:spPr>
          <a:xfrm>
            <a:off x="4484076" y="3794431"/>
            <a:ext cx="1019908" cy="849243"/>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12</a:t>
            </a:r>
          </a:p>
        </p:txBody>
      </p:sp>
      <p:sp>
        <p:nvSpPr>
          <p:cNvPr id="28" name="Rectangle 27">
            <a:extLst>
              <a:ext uri="{FF2B5EF4-FFF2-40B4-BE49-F238E27FC236}">
                <a16:creationId xmlns:a16="http://schemas.microsoft.com/office/drawing/2014/main" id="{99147F83-53F7-31FA-7D4D-2EEC64361885}"/>
              </a:ext>
            </a:extLst>
          </p:cNvPr>
          <p:cNvSpPr/>
          <p:nvPr/>
        </p:nvSpPr>
        <p:spPr>
          <a:xfrm>
            <a:off x="8631110" y="8492592"/>
            <a:ext cx="1019908" cy="84924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15</a:t>
            </a:r>
          </a:p>
        </p:txBody>
      </p:sp>
      <p:sp>
        <p:nvSpPr>
          <p:cNvPr id="29" name="Rectangle 28">
            <a:extLst>
              <a:ext uri="{FF2B5EF4-FFF2-40B4-BE49-F238E27FC236}">
                <a16:creationId xmlns:a16="http://schemas.microsoft.com/office/drawing/2014/main" id="{808C16DB-FB2F-87B6-44D9-4AEEAFB56FC1}"/>
              </a:ext>
            </a:extLst>
          </p:cNvPr>
          <p:cNvSpPr/>
          <p:nvPr/>
        </p:nvSpPr>
        <p:spPr>
          <a:xfrm>
            <a:off x="7077803" y="2063370"/>
            <a:ext cx="1019908" cy="8492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4</a:t>
            </a:r>
          </a:p>
        </p:txBody>
      </p:sp>
      <p:sp>
        <p:nvSpPr>
          <p:cNvPr id="31" name="Rectangle 30">
            <a:extLst>
              <a:ext uri="{FF2B5EF4-FFF2-40B4-BE49-F238E27FC236}">
                <a16:creationId xmlns:a16="http://schemas.microsoft.com/office/drawing/2014/main" id="{A7B7EEA6-C8E1-EFDF-1554-47F0234C9DB3}"/>
              </a:ext>
            </a:extLst>
          </p:cNvPr>
          <p:cNvSpPr/>
          <p:nvPr/>
        </p:nvSpPr>
        <p:spPr>
          <a:xfrm>
            <a:off x="6268910" y="3794432"/>
            <a:ext cx="1019908" cy="8492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8</a:t>
            </a:r>
          </a:p>
        </p:txBody>
      </p:sp>
      <p:sp>
        <p:nvSpPr>
          <p:cNvPr id="32" name="Rectangle 31">
            <a:extLst>
              <a:ext uri="{FF2B5EF4-FFF2-40B4-BE49-F238E27FC236}">
                <a16:creationId xmlns:a16="http://schemas.microsoft.com/office/drawing/2014/main" id="{2CA6DB97-7643-A3C0-9D11-5EC911F820F2}"/>
              </a:ext>
            </a:extLst>
          </p:cNvPr>
          <p:cNvSpPr/>
          <p:nvPr/>
        </p:nvSpPr>
        <p:spPr>
          <a:xfrm>
            <a:off x="383932" y="7478716"/>
            <a:ext cx="1019908" cy="84924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1</a:t>
            </a:r>
          </a:p>
        </p:txBody>
      </p:sp>
      <p:sp>
        <p:nvSpPr>
          <p:cNvPr id="36" name="Diamond 35">
            <a:extLst>
              <a:ext uri="{FF2B5EF4-FFF2-40B4-BE49-F238E27FC236}">
                <a16:creationId xmlns:a16="http://schemas.microsoft.com/office/drawing/2014/main" id="{64E9C4F2-ECC3-5096-AD97-12CF50D5B94B}"/>
              </a:ext>
            </a:extLst>
          </p:cNvPr>
          <p:cNvSpPr/>
          <p:nvPr/>
        </p:nvSpPr>
        <p:spPr>
          <a:xfrm>
            <a:off x="8270620" y="3439991"/>
            <a:ext cx="1380398" cy="1008185"/>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dirty="0"/>
              <a:t>11</a:t>
            </a:r>
          </a:p>
        </p:txBody>
      </p:sp>
      <p:sp>
        <p:nvSpPr>
          <p:cNvPr id="37" name="Diamond 36">
            <a:extLst>
              <a:ext uri="{FF2B5EF4-FFF2-40B4-BE49-F238E27FC236}">
                <a16:creationId xmlns:a16="http://schemas.microsoft.com/office/drawing/2014/main" id="{66408867-6694-9372-3B06-870DD11FA666}"/>
              </a:ext>
            </a:extLst>
          </p:cNvPr>
          <p:cNvSpPr/>
          <p:nvPr/>
        </p:nvSpPr>
        <p:spPr>
          <a:xfrm>
            <a:off x="6940032" y="8454991"/>
            <a:ext cx="1362810" cy="1008186"/>
          </a:xfrm>
          <a:prstGeom prst="diamond">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800" dirty="0"/>
              <a:t>14</a:t>
            </a:r>
          </a:p>
        </p:txBody>
      </p:sp>
      <p:sp>
        <p:nvSpPr>
          <p:cNvPr id="38" name="Diamond 37">
            <a:extLst>
              <a:ext uri="{FF2B5EF4-FFF2-40B4-BE49-F238E27FC236}">
                <a16:creationId xmlns:a16="http://schemas.microsoft.com/office/drawing/2014/main" id="{C49E5186-34E7-2ABF-5D2C-486412D9594E}"/>
              </a:ext>
            </a:extLst>
          </p:cNvPr>
          <p:cNvSpPr/>
          <p:nvPr/>
        </p:nvSpPr>
        <p:spPr>
          <a:xfrm>
            <a:off x="1612656" y="7376303"/>
            <a:ext cx="1143000" cy="1008185"/>
          </a:xfrm>
          <a:prstGeom prst="diamond">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t>2</a:t>
            </a:r>
          </a:p>
        </p:txBody>
      </p:sp>
      <p:sp>
        <p:nvSpPr>
          <p:cNvPr id="39" name="Diamond 38">
            <a:extLst>
              <a:ext uri="{FF2B5EF4-FFF2-40B4-BE49-F238E27FC236}">
                <a16:creationId xmlns:a16="http://schemas.microsoft.com/office/drawing/2014/main" id="{91C6232E-9318-BD22-5612-D512D1625446}"/>
              </a:ext>
            </a:extLst>
          </p:cNvPr>
          <p:cNvSpPr/>
          <p:nvPr/>
        </p:nvSpPr>
        <p:spPr>
          <a:xfrm>
            <a:off x="9973402" y="8536761"/>
            <a:ext cx="1380398" cy="1008185"/>
          </a:xfrm>
          <a:prstGeom prst="diamond">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800" dirty="0"/>
              <a:t>16</a:t>
            </a:r>
          </a:p>
        </p:txBody>
      </p:sp>
      <p:pic>
        <p:nvPicPr>
          <p:cNvPr id="4" name="Picture 3">
            <a:extLst>
              <a:ext uri="{FF2B5EF4-FFF2-40B4-BE49-F238E27FC236}">
                <a16:creationId xmlns:a16="http://schemas.microsoft.com/office/drawing/2014/main" id="{C666875B-AF5E-FF95-9BF2-8568725BC65A}"/>
              </a:ext>
            </a:extLst>
          </p:cNvPr>
          <p:cNvPicPr>
            <a:picLocks noChangeAspect="1"/>
          </p:cNvPicPr>
          <p:nvPr/>
        </p:nvPicPr>
        <p:blipFill>
          <a:blip r:embed="rId4"/>
          <a:stretch>
            <a:fillRect/>
          </a:stretch>
        </p:blipFill>
        <p:spPr>
          <a:xfrm>
            <a:off x="1771779" y="1460082"/>
            <a:ext cx="8654767" cy="7553250"/>
          </a:xfrm>
          <a:prstGeom prst="rect">
            <a:avLst/>
          </a:prstGeom>
        </p:spPr>
      </p:pic>
    </p:spTree>
    <p:extLst>
      <p:ext uri="{BB962C8B-B14F-4D97-AF65-F5344CB8AC3E}">
        <p14:creationId xmlns:p14="http://schemas.microsoft.com/office/powerpoint/2010/main" val="181435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914400" y="183200"/>
            <a:ext cx="8229600" cy="1143000"/>
          </a:xfrm>
        </p:spPr>
        <p:txBody>
          <a:bodyPr/>
          <a:lstStyle/>
          <a:p>
            <a:r>
              <a:rPr lang="en-US" dirty="0"/>
              <a:t>Puzzle 2.2- Worst Possible Idea</a:t>
            </a:r>
          </a:p>
        </p:txBody>
      </p:sp>
      <p:pic>
        <p:nvPicPr>
          <p:cNvPr id="9218" name="Picture 2">
            <a:extLst>
              <a:ext uri="{FF2B5EF4-FFF2-40B4-BE49-F238E27FC236}">
                <a16:creationId xmlns:a16="http://schemas.microsoft.com/office/drawing/2014/main" id="{AF320E1A-87BB-310F-83A2-69B1C459BD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08" t="40711" r="15925" b="29259"/>
          <a:stretch/>
        </p:blipFill>
        <p:spPr bwMode="auto">
          <a:xfrm>
            <a:off x="3581400" y="3712168"/>
            <a:ext cx="14173200" cy="6384332"/>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78F6DB90-A015-2A06-4BC9-349D5A0B54E3}"/>
              </a:ext>
            </a:extLst>
          </p:cNvPr>
          <p:cNvSpPr/>
          <p:nvPr/>
        </p:nvSpPr>
        <p:spPr>
          <a:xfrm>
            <a:off x="7086600" y="1049349"/>
            <a:ext cx="1726476" cy="108134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 name="Group 2">
            <a:extLst>
              <a:ext uri="{FF2B5EF4-FFF2-40B4-BE49-F238E27FC236}">
                <a16:creationId xmlns:a16="http://schemas.microsoft.com/office/drawing/2014/main" id="{14E8951F-D8F1-DC47-A19C-647ED296A387}"/>
              </a:ext>
            </a:extLst>
          </p:cNvPr>
          <p:cNvGrpSpPr/>
          <p:nvPr/>
        </p:nvGrpSpPr>
        <p:grpSpPr>
          <a:xfrm>
            <a:off x="685800" y="1189743"/>
            <a:ext cx="10565402" cy="2750408"/>
            <a:chOff x="514350" y="1562100"/>
            <a:chExt cx="16097252" cy="9321691"/>
          </a:xfrm>
        </p:grpSpPr>
        <p:sp>
          <p:nvSpPr>
            <p:cNvPr id="4" name="Rectangle: Rounded Corners 3">
              <a:extLst>
                <a:ext uri="{FF2B5EF4-FFF2-40B4-BE49-F238E27FC236}">
                  <a16:creationId xmlns:a16="http://schemas.microsoft.com/office/drawing/2014/main" id="{8C153EF3-B96E-67AF-4027-FECDAA833226}"/>
                </a:ext>
              </a:extLst>
            </p:cNvPr>
            <p:cNvSpPr/>
            <p:nvPr/>
          </p:nvSpPr>
          <p:spPr>
            <a:xfrm>
              <a:off x="514350" y="27813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1</a:t>
              </a:r>
            </a:p>
          </p:txBody>
        </p:sp>
        <p:sp>
          <p:nvSpPr>
            <p:cNvPr id="5" name="Rectangle: Rounded Corners 4">
              <a:extLst>
                <a:ext uri="{FF2B5EF4-FFF2-40B4-BE49-F238E27FC236}">
                  <a16:creationId xmlns:a16="http://schemas.microsoft.com/office/drawing/2014/main" id="{1A112936-F521-3532-DE0B-B4DB1F09C26E}"/>
                </a:ext>
              </a:extLst>
            </p:cNvPr>
            <p:cNvSpPr/>
            <p:nvPr/>
          </p:nvSpPr>
          <p:spPr>
            <a:xfrm>
              <a:off x="3400425" y="22479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1.2</a:t>
              </a:r>
            </a:p>
          </p:txBody>
        </p:sp>
        <p:sp>
          <p:nvSpPr>
            <p:cNvPr id="6" name="Rectangle: Rounded Corners 5">
              <a:extLst>
                <a:ext uri="{FF2B5EF4-FFF2-40B4-BE49-F238E27FC236}">
                  <a16:creationId xmlns:a16="http://schemas.microsoft.com/office/drawing/2014/main" id="{31D92127-EE41-DD5A-72F2-674A9C66AAC6}"/>
                </a:ext>
              </a:extLst>
            </p:cNvPr>
            <p:cNvSpPr/>
            <p:nvPr/>
          </p:nvSpPr>
          <p:spPr>
            <a:xfrm>
              <a:off x="3400425" y="3421062"/>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1.3</a:t>
              </a:r>
            </a:p>
          </p:txBody>
        </p:sp>
        <p:sp>
          <p:nvSpPr>
            <p:cNvPr id="7" name="Rectangle: Rounded Corners 6">
              <a:extLst>
                <a:ext uri="{FF2B5EF4-FFF2-40B4-BE49-F238E27FC236}">
                  <a16:creationId xmlns:a16="http://schemas.microsoft.com/office/drawing/2014/main" id="{1EBF1522-20FC-DAEA-55EF-8DA2076FC238}"/>
                </a:ext>
              </a:extLst>
            </p:cNvPr>
            <p:cNvSpPr/>
            <p:nvPr/>
          </p:nvSpPr>
          <p:spPr>
            <a:xfrm>
              <a:off x="6296797" y="2781300"/>
              <a:ext cx="2457450" cy="6858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1.4</a:t>
              </a:r>
            </a:p>
          </p:txBody>
        </p:sp>
        <p:sp>
          <p:nvSpPr>
            <p:cNvPr id="34" name="Rectangle: Rounded Corners 33">
              <a:extLst>
                <a:ext uri="{FF2B5EF4-FFF2-40B4-BE49-F238E27FC236}">
                  <a16:creationId xmlns:a16="http://schemas.microsoft.com/office/drawing/2014/main" id="{4AF37158-E22B-F5B8-1535-887D8E002C24}"/>
                </a:ext>
              </a:extLst>
            </p:cNvPr>
            <p:cNvSpPr/>
            <p:nvPr/>
          </p:nvSpPr>
          <p:spPr>
            <a:xfrm>
              <a:off x="10370151" y="2106827"/>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2.1</a:t>
              </a:r>
            </a:p>
          </p:txBody>
        </p:sp>
        <p:sp>
          <p:nvSpPr>
            <p:cNvPr id="35" name="Rectangle: Rounded Corners 34">
              <a:extLst>
                <a:ext uri="{FF2B5EF4-FFF2-40B4-BE49-F238E27FC236}">
                  <a16:creationId xmlns:a16="http://schemas.microsoft.com/office/drawing/2014/main" id="{A1A51C30-705A-A600-FA26-1AB7056A7666}"/>
                </a:ext>
              </a:extLst>
            </p:cNvPr>
            <p:cNvSpPr/>
            <p:nvPr/>
          </p:nvSpPr>
          <p:spPr>
            <a:xfrm>
              <a:off x="10370151" y="32385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2.2</a:t>
              </a:r>
            </a:p>
          </p:txBody>
        </p:sp>
        <p:sp>
          <p:nvSpPr>
            <p:cNvPr id="36" name="Rectangle: Rounded Corners 35">
              <a:extLst>
                <a:ext uri="{FF2B5EF4-FFF2-40B4-BE49-F238E27FC236}">
                  <a16:creationId xmlns:a16="http://schemas.microsoft.com/office/drawing/2014/main" id="{863347FA-29D3-31E3-2BC2-1EBF20148482}"/>
                </a:ext>
              </a:extLst>
            </p:cNvPr>
            <p:cNvSpPr/>
            <p:nvPr/>
          </p:nvSpPr>
          <p:spPr>
            <a:xfrm>
              <a:off x="13315950" y="2552700"/>
              <a:ext cx="2457450" cy="685800"/>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bg1"/>
                  </a:solidFill>
                </a:rPr>
                <a:t>Puzzle 2.3</a:t>
              </a:r>
            </a:p>
          </p:txBody>
        </p:sp>
        <p:sp>
          <p:nvSpPr>
            <p:cNvPr id="37" name="Rectangle: Rounded Corners 36">
              <a:extLst>
                <a:ext uri="{FF2B5EF4-FFF2-40B4-BE49-F238E27FC236}">
                  <a16:creationId xmlns:a16="http://schemas.microsoft.com/office/drawing/2014/main" id="{140D3C77-2E8D-1092-6C91-2F0EDAC73FB5}"/>
                </a:ext>
              </a:extLst>
            </p:cNvPr>
            <p:cNvSpPr/>
            <p:nvPr/>
          </p:nvSpPr>
          <p:spPr>
            <a:xfrm>
              <a:off x="918754" y="584033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3.3</a:t>
              </a:r>
            </a:p>
          </p:txBody>
        </p:sp>
        <p:sp>
          <p:nvSpPr>
            <p:cNvPr id="38" name="Rectangle: Rounded Corners 37">
              <a:extLst>
                <a:ext uri="{FF2B5EF4-FFF2-40B4-BE49-F238E27FC236}">
                  <a16:creationId xmlns:a16="http://schemas.microsoft.com/office/drawing/2014/main" id="{0A3D1713-99FF-3AAF-6A1E-E9C357B7149F}"/>
                </a:ext>
              </a:extLst>
            </p:cNvPr>
            <p:cNvSpPr/>
            <p:nvPr/>
          </p:nvSpPr>
          <p:spPr>
            <a:xfrm>
              <a:off x="4126362" y="5837239"/>
              <a:ext cx="2457450" cy="6858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3.2</a:t>
              </a:r>
            </a:p>
          </p:txBody>
        </p:sp>
        <p:sp>
          <p:nvSpPr>
            <p:cNvPr id="39" name="Rectangle: Rounded Corners 38">
              <a:extLst>
                <a:ext uri="{FF2B5EF4-FFF2-40B4-BE49-F238E27FC236}">
                  <a16:creationId xmlns:a16="http://schemas.microsoft.com/office/drawing/2014/main" id="{CF96AB05-7B24-2EF5-44E7-0E72351F255E}"/>
                </a:ext>
              </a:extLst>
            </p:cNvPr>
            <p:cNvSpPr/>
            <p:nvPr/>
          </p:nvSpPr>
          <p:spPr>
            <a:xfrm>
              <a:off x="7305395" y="5837239"/>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3.1</a:t>
              </a:r>
            </a:p>
          </p:txBody>
        </p:sp>
        <p:cxnSp>
          <p:nvCxnSpPr>
            <p:cNvPr id="40" name="Straight Arrow Connector 39">
              <a:extLst>
                <a:ext uri="{FF2B5EF4-FFF2-40B4-BE49-F238E27FC236}">
                  <a16:creationId xmlns:a16="http://schemas.microsoft.com/office/drawing/2014/main" id="{A7F6696D-EB1E-F768-BB01-6D8F4D90D046}"/>
                </a:ext>
              </a:extLst>
            </p:cNvPr>
            <p:cNvCxnSpPr>
              <a:cxnSpLocks/>
            </p:cNvCxnSpPr>
            <p:nvPr/>
          </p:nvCxnSpPr>
          <p:spPr>
            <a:xfrm flipV="1">
              <a:off x="3048000" y="2895600"/>
              <a:ext cx="210073"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1316B70-CF20-D2C0-7733-83633F54D588}"/>
                </a:ext>
              </a:extLst>
            </p:cNvPr>
            <p:cNvCxnSpPr>
              <a:cxnSpLocks/>
            </p:cNvCxnSpPr>
            <p:nvPr/>
          </p:nvCxnSpPr>
          <p:spPr>
            <a:xfrm>
              <a:off x="3048000" y="31242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F8D9ABF-B65D-AF98-11AA-F31E58AE72FB}"/>
                </a:ext>
              </a:extLst>
            </p:cNvPr>
            <p:cNvCxnSpPr>
              <a:cxnSpLocks/>
            </p:cNvCxnSpPr>
            <p:nvPr/>
          </p:nvCxnSpPr>
          <p:spPr>
            <a:xfrm>
              <a:off x="5955537" y="291465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6A2C712-AD13-9E34-6E31-C7C653DB2E0E}"/>
                </a:ext>
              </a:extLst>
            </p:cNvPr>
            <p:cNvCxnSpPr>
              <a:cxnSpLocks/>
            </p:cNvCxnSpPr>
            <p:nvPr/>
          </p:nvCxnSpPr>
          <p:spPr>
            <a:xfrm flipV="1">
              <a:off x="5992127" y="3104566"/>
              <a:ext cx="188611" cy="209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C8F0AD4-3F1E-83BA-24A5-6B4EB9C7961B}"/>
                </a:ext>
              </a:extLst>
            </p:cNvPr>
            <p:cNvCxnSpPr>
              <a:cxnSpLocks/>
            </p:cNvCxnSpPr>
            <p:nvPr/>
          </p:nvCxnSpPr>
          <p:spPr>
            <a:xfrm>
              <a:off x="8914792" y="3124200"/>
              <a:ext cx="10674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854A4EE-09BF-314B-E932-072364C8E78C}"/>
                </a:ext>
              </a:extLst>
            </p:cNvPr>
            <p:cNvCxnSpPr>
              <a:cxnSpLocks/>
            </p:cNvCxnSpPr>
            <p:nvPr/>
          </p:nvCxnSpPr>
          <p:spPr>
            <a:xfrm flipV="1">
              <a:off x="10078605" y="2895600"/>
              <a:ext cx="210073"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B577976-B882-F509-FAFE-AFD9F40CF8D5}"/>
                </a:ext>
              </a:extLst>
            </p:cNvPr>
            <p:cNvCxnSpPr>
              <a:cxnSpLocks/>
            </p:cNvCxnSpPr>
            <p:nvPr/>
          </p:nvCxnSpPr>
          <p:spPr>
            <a:xfrm>
              <a:off x="10078605" y="31242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98ADF2D-B8E6-3DE6-28DE-555AE644545B}"/>
                </a:ext>
              </a:extLst>
            </p:cNvPr>
            <p:cNvCxnSpPr>
              <a:cxnSpLocks/>
            </p:cNvCxnSpPr>
            <p:nvPr/>
          </p:nvCxnSpPr>
          <p:spPr>
            <a:xfrm>
              <a:off x="12972882" y="27051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EFA4D25-BC4E-5D0E-61CC-6796C97623EF}"/>
                </a:ext>
              </a:extLst>
            </p:cNvPr>
            <p:cNvCxnSpPr>
              <a:cxnSpLocks/>
            </p:cNvCxnSpPr>
            <p:nvPr/>
          </p:nvCxnSpPr>
          <p:spPr>
            <a:xfrm flipV="1">
              <a:off x="12969729" y="2895600"/>
              <a:ext cx="228354" cy="208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FB81962-5B7E-3601-4C74-AEC14B4D4E70}"/>
                </a:ext>
              </a:extLst>
            </p:cNvPr>
            <p:cNvCxnSpPr>
              <a:cxnSpLocks/>
            </p:cNvCxnSpPr>
            <p:nvPr/>
          </p:nvCxnSpPr>
          <p:spPr>
            <a:xfrm flipH="1">
              <a:off x="6583812" y="6208970"/>
              <a:ext cx="666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2662CA1-2E96-AE47-BCFE-5CD042B3D64D}"/>
                </a:ext>
              </a:extLst>
            </p:cNvPr>
            <p:cNvSpPr txBox="1"/>
            <p:nvPr/>
          </p:nvSpPr>
          <p:spPr>
            <a:xfrm>
              <a:off x="5029200" y="7641325"/>
              <a:ext cx="6311493" cy="3242466"/>
            </a:xfrm>
            <a:prstGeom prst="rect">
              <a:avLst/>
            </a:prstGeom>
            <a:noFill/>
          </p:spPr>
          <p:txBody>
            <a:bodyPr wrap="square" rtlCol="0">
              <a:spAutoFit/>
            </a:bodyPr>
            <a:lstStyle/>
            <a:p>
              <a:r>
                <a:rPr lang="en-CA" dirty="0"/>
                <a:t>Need information from puzzle 3.1 to solve puzzle 3.2</a:t>
              </a:r>
            </a:p>
          </p:txBody>
        </p:sp>
        <p:cxnSp>
          <p:nvCxnSpPr>
            <p:cNvPr id="51" name="Straight Connector 50">
              <a:extLst>
                <a:ext uri="{FF2B5EF4-FFF2-40B4-BE49-F238E27FC236}">
                  <a16:creationId xmlns:a16="http://schemas.microsoft.com/office/drawing/2014/main" id="{7252D11F-DAC3-9196-DC7E-72105BC8A597}"/>
                </a:ext>
              </a:extLst>
            </p:cNvPr>
            <p:cNvCxnSpPr/>
            <p:nvPr/>
          </p:nvCxnSpPr>
          <p:spPr>
            <a:xfrm>
              <a:off x="8914792" y="1643963"/>
              <a:ext cx="0" cy="318907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1718557-3E62-8E26-1816-EB75037E45F9}"/>
                </a:ext>
              </a:extLst>
            </p:cNvPr>
            <p:cNvCxnSpPr/>
            <p:nvPr/>
          </p:nvCxnSpPr>
          <p:spPr>
            <a:xfrm>
              <a:off x="16383000" y="1562100"/>
              <a:ext cx="0" cy="318907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A44A8C98-10CE-EF91-83EF-D85C8DDCC64A}"/>
                </a:ext>
              </a:extLst>
            </p:cNvPr>
            <p:cNvCxnSpPr>
              <a:cxnSpLocks/>
            </p:cNvCxnSpPr>
            <p:nvPr/>
          </p:nvCxnSpPr>
          <p:spPr>
            <a:xfrm rot="10800000" flipV="1">
              <a:off x="10288678" y="3009898"/>
              <a:ext cx="6322924" cy="3199072"/>
            </a:xfrm>
            <a:prstGeom prst="bentConnector3">
              <a:avLst>
                <a:gd name="adj1" fmla="val -3327"/>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Arrow: Curved Up 53">
              <a:extLst>
                <a:ext uri="{FF2B5EF4-FFF2-40B4-BE49-F238E27FC236}">
                  <a16:creationId xmlns:a16="http://schemas.microsoft.com/office/drawing/2014/main" id="{58F0E2E3-0212-A866-EB14-37E9A04B0F9B}"/>
                </a:ext>
              </a:extLst>
            </p:cNvPr>
            <p:cNvSpPr/>
            <p:nvPr/>
          </p:nvSpPr>
          <p:spPr>
            <a:xfrm>
              <a:off x="5355087" y="6637121"/>
              <a:ext cx="3179313" cy="890121"/>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cxnSp>
          <p:nvCxnSpPr>
            <p:cNvPr id="55" name="Straight Arrow Connector 54">
              <a:extLst>
                <a:ext uri="{FF2B5EF4-FFF2-40B4-BE49-F238E27FC236}">
                  <a16:creationId xmlns:a16="http://schemas.microsoft.com/office/drawing/2014/main" id="{460EB27C-2A5A-69A2-EB52-C8530571F838}"/>
                </a:ext>
              </a:extLst>
            </p:cNvPr>
            <p:cNvCxnSpPr>
              <a:cxnSpLocks/>
            </p:cNvCxnSpPr>
            <p:nvPr/>
          </p:nvCxnSpPr>
          <p:spPr>
            <a:xfrm flipH="1">
              <a:off x="3429000" y="6206116"/>
              <a:ext cx="666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9832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914400" y="239806"/>
            <a:ext cx="8229600" cy="1143000"/>
          </a:xfrm>
        </p:spPr>
        <p:txBody>
          <a:bodyPr/>
          <a:lstStyle/>
          <a:p>
            <a:r>
              <a:rPr lang="en-US" dirty="0"/>
              <a:t>Puzzle 2.2- Worst Possible Idea</a:t>
            </a:r>
          </a:p>
        </p:txBody>
      </p:sp>
      <p:sp>
        <p:nvSpPr>
          <p:cNvPr id="3" name="Content Placeholder 2">
            <a:extLst>
              <a:ext uri="{FF2B5EF4-FFF2-40B4-BE49-F238E27FC236}">
                <a16:creationId xmlns:a16="http://schemas.microsoft.com/office/drawing/2014/main" id="{94CC3F92-B8E3-0066-5BB4-0F41B93F59C5}"/>
              </a:ext>
            </a:extLst>
          </p:cNvPr>
          <p:cNvSpPr>
            <a:spLocks noGrp="1"/>
          </p:cNvSpPr>
          <p:nvPr>
            <p:ph idx="1"/>
          </p:nvPr>
        </p:nvSpPr>
        <p:spPr/>
        <p:txBody>
          <a:bodyPr/>
          <a:lstStyle/>
          <a:p>
            <a:endParaRPr lang="en-CA"/>
          </a:p>
        </p:txBody>
      </p:sp>
      <p:pic>
        <p:nvPicPr>
          <p:cNvPr id="8194" name="Picture 2">
            <a:extLst>
              <a:ext uri="{FF2B5EF4-FFF2-40B4-BE49-F238E27FC236}">
                <a16:creationId xmlns:a16="http://schemas.microsoft.com/office/drawing/2014/main" id="{02CD20D5-6584-2280-6502-B6BE75BA1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37" t="20371" r="1111" b="22593"/>
          <a:stretch/>
        </p:blipFill>
        <p:spPr bwMode="auto">
          <a:xfrm>
            <a:off x="800100" y="-37793"/>
            <a:ext cx="16687800" cy="1036258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445AED8-FFC0-3659-C8CB-F7024A4D3077}"/>
              </a:ext>
            </a:extLst>
          </p:cNvPr>
          <p:cNvSpPr/>
          <p:nvPr/>
        </p:nvSpPr>
        <p:spPr>
          <a:xfrm>
            <a:off x="5410200" y="4229100"/>
            <a:ext cx="304800" cy="609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a:extLst>
              <a:ext uri="{FF2B5EF4-FFF2-40B4-BE49-F238E27FC236}">
                <a16:creationId xmlns:a16="http://schemas.microsoft.com/office/drawing/2014/main" id="{5665714F-07EA-DB52-F9A2-626C6E795366}"/>
              </a:ext>
            </a:extLst>
          </p:cNvPr>
          <p:cNvSpPr/>
          <p:nvPr/>
        </p:nvSpPr>
        <p:spPr>
          <a:xfrm>
            <a:off x="8077200" y="6515100"/>
            <a:ext cx="533400" cy="685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a:extLst>
              <a:ext uri="{FF2B5EF4-FFF2-40B4-BE49-F238E27FC236}">
                <a16:creationId xmlns:a16="http://schemas.microsoft.com/office/drawing/2014/main" id="{4C963E28-4846-3206-3C39-9B482CEE1C50}"/>
              </a:ext>
            </a:extLst>
          </p:cNvPr>
          <p:cNvSpPr/>
          <p:nvPr/>
        </p:nvSpPr>
        <p:spPr>
          <a:xfrm>
            <a:off x="10820400" y="1382806"/>
            <a:ext cx="1143000" cy="685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a:extLst>
              <a:ext uri="{FF2B5EF4-FFF2-40B4-BE49-F238E27FC236}">
                <a16:creationId xmlns:a16="http://schemas.microsoft.com/office/drawing/2014/main" id="{85B3DD65-52DE-C895-3D8D-A3F60261EEA0}"/>
              </a:ext>
            </a:extLst>
          </p:cNvPr>
          <p:cNvSpPr/>
          <p:nvPr/>
        </p:nvSpPr>
        <p:spPr>
          <a:xfrm>
            <a:off x="14859000" y="3086100"/>
            <a:ext cx="609600" cy="82311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F84D3EA1-279E-B4B0-BDF6-F782C31D991B}"/>
              </a:ext>
            </a:extLst>
          </p:cNvPr>
          <p:cNvSpPr txBox="1"/>
          <p:nvPr/>
        </p:nvSpPr>
        <p:spPr>
          <a:xfrm>
            <a:off x="4633444" y="805567"/>
            <a:ext cx="4624856" cy="1200329"/>
          </a:xfrm>
          <a:prstGeom prst="rect">
            <a:avLst/>
          </a:prstGeom>
          <a:noFill/>
        </p:spPr>
        <p:txBody>
          <a:bodyPr wrap="none" rtlCol="0">
            <a:spAutoFit/>
          </a:bodyPr>
          <a:lstStyle/>
          <a:p>
            <a:r>
              <a:rPr lang="en-CA" sz="7200" dirty="0">
                <a:solidFill>
                  <a:schemeClr val="bg1"/>
                </a:solidFill>
              </a:rPr>
              <a:t>CODE: 4953</a:t>
            </a:r>
          </a:p>
        </p:txBody>
      </p:sp>
    </p:spTree>
    <p:extLst>
      <p:ext uri="{BB962C8B-B14F-4D97-AF65-F5344CB8AC3E}">
        <p14:creationId xmlns:p14="http://schemas.microsoft.com/office/powerpoint/2010/main" val="248743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914400" y="239806"/>
            <a:ext cx="8229600" cy="1143000"/>
          </a:xfrm>
        </p:spPr>
        <p:txBody>
          <a:bodyPr/>
          <a:lstStyle/>
          <a:p>
            <a:r>
              <a:rPr lang="en-US" dirty="0"/>
              <a:t>Puzzle 2.2- Worst Possible Idea</a:t>
            </a:r>
          </a:p>
        </p:txBody>
      </p:sp>
      <p:pic>
        <p:nvPicPr>
          <p:cNvPr id="9218" name="Picture 2">
            <a:extLst>
              <a:ext uri="{FF2B5EF4-FFF2-40B4-BE49-F238E27FC236}">
                <a16:creationId xmlns:a16="http://schemas.microsoft.com/office/drawing/2014/main" id="{AF320E1A-87BB-310F-83A2-69B1C459BD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08" t="39630" r="15925" b="29259"/>
          <a:stretch/>
        </p:blipFill>
        <p:spPr bwMode="auto">
          <a:xfrm>
            <a:off x="1295400" y="1714500"/>
            <a:ext cx="16165286" cy="7543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F44FC4C-7F03-6104-8EF2-87157EEC4001}"/>
              </a:ext>
            </a:extLst>
          </p:cNvPr>
          <p:cNvPicPr>
            <a:picLocks noChangeAspect="1"/>
          </p:cNvPicPr>
          <p:nvPr/>
        </p:nvPicPr>
        <p:blipFill>
          <a:blip r:embed="rId3"/>
          <a:stretch>
            <a:fillRect/>
          </a:stretch>
        </p:blipFill>
        <p:spPr>
          <a:xfrm>
            <a:off x="3733800" y="2355697"/>
            <a:ext cx="8963808" cy="6239663"/>
          </a:xfrm>
          <a:prstGeom prst="rect">
            <a:avLst/>
          </a:prstGeom>
        </p:spPr>
      </p:pic>
    </p:spTree>
    <p:extLst>
      <p:ext uri="{BB962C8B-B14F-4D97-AF65-F5344CB8AC3E}">
        <p14:creationId xmlns:p14="http://schemas.microsoft.com/office/powerpoint/2010/main" val="187237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449936" y="97492"/>
            <a:ext cx="8229600" cy="1143000"/>
          </a:xfrm>
        </p:spPr>
        <p:txBody>
          <a:bodyPr/>
          <a:lstStyle/>
          <a:p>
            <a:r>
              <a:rPr lang="en-US" dirty="0"/>
              <a:t>Puzzle 2.3-FISHBONE DIAGRAM </a:t>
            </a:r>
          </a:p>
        </p:txBody>
      </p:sp>
      <p:pic>
        <p:nvPicPr>
          <p:cNvPr id="6146" name="Picture 2">
            <a:extLst>
              <a:ext uri="{FF2B5EF4-FFF2-40B4-BE49-F238E27FC236}">
                <a16:creationId xmlns:a16="http://schemas.microsoft.com/office/drawing/2014/main" id="{3C49E358-A92E-381D-9B4B-ACF793307F9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158" t="38756" r="21770" b="13397"/>
          <a:stretch/>
        </p:blipFill>
        <p:spPr bwMode="auto">
          <a:xfrm>
            <a:off x="347696" y="1278195"/>
            <a:ext cx="9920254" cy="7294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2113B7-4C8B-411B-206E-386B00C1C1C3}"/>
              </a:ext>
            </a:extLst>
          </p:cNvPr>
          <p:cNvSpPr txBox="1"/>
          <p:nvPr/>
        </p:nvSpPr>
        <p:spPr>
          <a:xfrm>
            <a:off x="10591800" y="884238"/>
            <a:ext cx="6324600" cy="7294305"/>
          </a:xfrm>
          <a:prstGeom prst="rect">
            <a:avLst/>
          </a:prstGeom>
          <a:noFill/>
        </p:spPr>
        <p:txBody>
          <a:bodyPr wrap="square" rtlCol="0">
            <a:spAutoFit/>
          </a:bodyPr>
          <a:lstStyle/>
          <a:p>
            <a:pPr marL="571500" indent="-571500">
              <a:buFont typeface="Arial" panose="020B0604020202020204" pitchFamily="34" charset="0"/>
              <a:buChar char="•"/>
            </a:pPr>
            <a:r>
              <a:rPr lang="en-CA" sz="3600" dirty="0"/>
              <a:t>Not typing fast enough </a:t>
            </a:r>
            <a:br>
              <a:rPr lang="en-CA" sz="3600" dirty="0"/>
            </a:br>
            <a:endParaRPr lang="en-CA" sz="3600" dirty="0"/>
          </a:p>
          <a:p>
            <a:pPr marL="571500" indent="-571500">
              <a:buFont typeface="Arial" panose="020B0604020202020204" pitchFamily="34" charset="0"/>
              <a:buChar char="•"/>
            </a:pPr>
            <a:r>
              <a:rPr lang="en-CA" sz="3600" dirty="0"/>
              <a:t>Not booking meet and great</a:t>
            </a:r>
            <a:br>
              <a:rPr lang="en-CA" sz="3600" dirty="0"/>
            </a:br>
            <a:r>
              <a:rPr lang="en-CA" sz="3600" dirty="0"/>
              <a:t> </a:t>
            </a:r>
          </a:p>
          <a:p>
            <a:pPr marL="571500" indent="-571500">
              <a:buFont typeface="Arial" panose="020B0604020202020204" pitchFamily="34" charset="0"/>
              <a:buChar char="•"/>
            </a:pPr>
            <a:r>
              <a:rPr lang="en-CA" sz="3600" dirty="0"/>
              <a:t>Not arriving on time for appointment  </a:t>
            </a:r>
            <a:br>
              <a:rPr lang="en-CA" sz="3600" dirty="0"/>
            </a:br>
            <a:endParaRPr lang="en-CA" sz="3600" dirty="0"/>
          </a:p>
          <a:p>
            <a:pPr marL="571500" indent="-571500">
              <a:buFont typeface="Arial" panose="020B0604020202020204" pitchFamily="34" charset="0"/>
              <a:buChar char="•"/>
            </a:pPr>
            <a:r>
              <a:rPr lang="en-CA" sz="3600" dirty="0"/>
              <a:t>Not enough exam room </a:t>
            </a:r>
            <a:br>
              <a:rPr lang="en-CA" sz="3600" dirty="0"/>
            </a:br>
            <a:endParaRPr lang="en-CA" sz="3600" dirty="0"/>
          </a:p>
          <a:p>
            <a:pPr marL="571500" indent="-571500">
              <a:buFont typeface="Arial" panose="020B0604020202020204" pitchFamily="34" charset="0"/>
              <a:buChar char="•"/>
            </a:pPr>
            <a:r>
              <a:rPr lang="en-CA" sz="3600" dirty="0"/>
              <a:t>To many results to review</a:t>
            </a:r>
            <a:br>
              <a:rPr lang="en-CA" sz="3600" dirty="0"/>
            </a:br>
            <a:endParaRPr lang="en-CA" sz="3600" dirty="0"/>
          </a:p>
          <a:p>
            <a:pPr marL="571500" indent="-571500">
              <a:buFont typeface="Arial" panose="020B0604020202020204" pitchFamily="34" charset="0"/>
              <a:buChar char="•"/>
            </a:pPr>
            <a:r>
              <a:rPr lang="en-CA" sz="3600" dirty="0"/>
              <a:t>Started clinic late </a:t>
            </a:r>
          </a:p>
          <a:p>
            <a:r>
              <a:rPr lang="en-CA" sz="3600" dirty="0"/>
              <a:t>	</a:t>
            </a:r>
          </a:p>
        </p:txBody>
      </p:sp>
      <p:sp>
        <p:nvSpPr>
          <p:cNvPr id="6" name="TextBox 5">
            <a:extLst>
              <a:ext uri="{FF2B5EF4-FFF2-40B4-BE49-F238E27FC236}">
                <a16:creationId xmlns:a16="http://schemas.microsoft.com/office/drawing/2014/main" id="{839816EA-1CAC-5D37-6159-01BDAF4D2CEC}"/>
              </a:ext>
            </a:extLst>
          </p:cNvPr>
          <p:cNvSpPr txBox="1"/>
          <p:nvPr/>
        </p:nvSpPr>
        <p:spPr>
          <a:xfrm>
            <a:off x="10591800" y="876300"/>
            <a:ext cx="6324600" cy="7294305"/>
          </a:xfrm>
          <a:prstGeom prst="rect">
            <a:avLst/>
          </a:prstGeom>
          <a:noFill/>
        </p:spPr>
        <p:txBody>
          <a:bodyPr wrap="square" rtlCol="0">
            <a:spAutoFit/>
          </a:bodyPr>
          <a:lstStyle/>
          <a:p>
            <a:pPr marL="571500" indent="-571500">
              <a:buFont typeface="Arial" panose="020B0604020202020204" pitchFamily="34" charset="0"/>
              <a:buChar char="•"/>
            </a:pPr>
            <a:r>
              <a:rPr lang="en-CA" sz="3600" dirty="0"/>
              <a:t>Not typing fast enough </a:t>
            </a:r>
            <a:br>
              <a:rPr lang="en-CA" sz="3600" dirty="0"/>
            </a:br>
            <a:r>
              <a:rPr lang="en-CA" sz="3600" dirty="0"/>
              <a:t>(provider)</a:t>
            </a:r>
          </a:p>
          <a:p>
            <a:pPr marL="571500" indent="-571500">
              <a:buFont typeface="Arial" panose="020B0604020202020204" pitchFamily="34" charset="0"/>
              <a:buChar char="•"/>
            </a:pPr>
            <a:r>
              <a:rPr lang="en-CA" sz="3600" dirty="0"/>
              <a:t>Not booking meet and great</a:t>
            </a:r>
            <a:br>
              <a:rPr lang="en-CA" sz="3600" dirty="0"/>
            </a:br>
            <a:r>
              <a:rPr lang="en-CA" sz="3600" dirty="0"/>
              <a:t> (policies)</a:t>
            </a:r>
          </a:p>
          <a:p>
            <a:pPr marL="571500" indent="-571500">
              <a:buFont typeface="Arial" panose="020B0604020202020204" pitchFamily="34" charset="0"/>
              <a:buChar char="•"/>
            </a:pPr>
            <a:r>
              <a:rPr lang="en-CA" sz="3600" dirty="0"/>
              <a:t>Not arriving on time for appointment  </a:t>
            </a:r>
            <a:br>
              <a:rPr lang="en-CA" sz="3600" dirty="0"/>
            </a:br>
            <a:r>
              <a:rPr lang="en-CA" sz="3600" dirty="0"/>
              <a:t>(patient)</a:t>
            </a:r>
          </a:p>
          <a:p>
            <a:pPr marL="571500" indent="-571500">
              <a:buFont typeface="Arial" panose="020B0604020202020204" pitchFamily="34" charset="0"/>
              <a:buChar char="•"/>
            </a:pPr>
            <a:r>
              <a:rPr lang="en-CA" sz="3600" dirty="0"/>
              <a:t>Not enough exam room </a:t>
            </a:r>
            <a:br>
              <a:rPr lang="en-CA" sz="3600" dirty="0"/>
            </a:br>
            <a:r>
              <a:rPr lang="en-CA" sz="3600" dirty="0"/>
              <a:t>(place)</a:t>
            </a:r>
          </a:p>
          <a:p>
            <a:pPr marL="571500" indent="-571500">
              <a:buFont typeface="Arial" panose="020B0604020202020204" pitchFamily="34" charset="0"/>
              <a:buChar char="•"/>
            </a:pPr>
            <a:r>
              <a:rPr lang="en-CA" sz="3600" dirty="0"/>
              <a:t>To many results to review</a:t>
            </a:r>
            <a:br>
              <a:rPr lang="en-CA" sz="3600" dirty="0"/>
            </a:br>
            <a:r>
              <a:rPr lang="en-CA" sz="3600" dirty="0"/>
              <a:t>(procedure)</a:t>
            </a:r>
          </a:p>
          <a:p>
            <a:pPr marL="571500" indent="-571500">
              <a:buFont typeface="Arial" panose="020B0604020202020204" pitchFamily="34" charset="0"/>
              <a:buChar char="•"/>
            </a:pPr>
            <a:r>
              <a:rPr lang="en-CA" sz="3600" dirty="0"/>
              <a:t>Started clinic late </a:t>
            </a:r>
          </a:p>
          <a:p>
            <a:r>
              <a:rPr lang="en-CA" sz="3600" dirty="0"/>
              <a:t>	(provider)</a:t>
            </a:r>
          </a:p>
        </p:txBody>
      </p:sp>
      <p:pic>
        <p:nvPicPr>
          <p:cNvPr id="10242" name="Picture 2">
            <a:extLst>
              <a:ext uri="{FF2B5EF4-FFF2-40B4-BE49-F238E27FC236}">
                <a16:creationId xmlns:a16="http://schemas.microsoft.com/office/drawing/2014/main" id="{375716A9-4022-B33A-4F79-6A58241EDC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75" r="9259" b="2669"/>
          <a:stretch/>
        </p:blipFill>
        <p:spPr bwMode="auto">
          <a:xfrm>
            <a:off x="609600" y="1265238"/>
            <a:ext cx="9334500" cy="753586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5492584A-FC39-C829-6C71-2E18EDBAC4D4}"/>
              </a:ext>
            </a:extLst>
          </p:cNvPr>
          <p:cNvSpPr/>
          <p:nvPr/>
        </p:nvSpPr>
        <p:spPr>
          <a:xfrm>
            <a:off x="16380000" y="8338147"/>
            <a:ext cx="1693921" cy="62903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1" name="Group 30">
            <a:extLst>
              <a:ext uri="{FF2B5EF4-FFF2-40B4-BE49-F238E27FC236}">
                <a16:creationId xmlns:a16="http://schemas.microsoft.com/office/drawing/2014/main" id="{8A0CF80C-F91B-5F68-ECA6-84E7936BD571}"/>
              </a:ext>
            </a:extLst>
          </p:cNvPr>
          <p:cNvGrpSpPr/>
          <p:nvPr/>
        </p:nvGrpSpPr>
        <p:grpSpPr>
          <a:xfrm>
            <a:off x="10267951" y="8381416"/>
            <a:ext cx="8020049" cy="1556969"/>
            <a:chOff x="514350" y="1562100"/>
            <a:chExt cx="16097252" cy="9735877"/>
          </a:xfrm>
        </p:grpSpPr>
        <p:sp>
          <p:nvSpPr>
            <p:cNvPr id="32" name="Rectangle: Rounded Corners 31">
              <a:extLst>
                <a:ext uri="{FF2B5EF4-FFF2-40B4-BE49-F238E27FC236}">
                  <a16:creationId xmlns:a16="http://schemas.microsoft.com/office/drawing/2014/main" id="{A18416AB-BBA3-8C2F-86CB-ECCE7CD7D572}"/>
                </a:ext>
              </a:extLst>
            </p:cNvPr>
            <p:cNvSpPr/>
            <p:nvPr/>
          </p:nvSpPr>
          <p:spPr>
            <a:xfrm>
              <a:off x="514350" y="27813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1</a:t>
              </a:r>
            </a:p>
          </p:txBody>
        </p:sp>
        <p:sp>
          <p:nvSpPr>
            <p:cNvPr id="33" name="Rectangle: Rounded Corners 32">
              <a:extLst>
                <a:ext uri="{FF2B5EF4-FFF2-40B4-BE49-F238E27FC236}">
                  <a16:creationId xmlns:a16="http://schemas.microsoft.com/office/drawing/2014/main" id="{659983EF-02ED-6E21-2959-2223FFB982F0}"/>
                </a:ext>
              </a:extLst>
            </p:cNvPr>
            <p:cNvSpPr/>
            <p:nvPr/>
          </p:nvSpPr>
          <p:spPr>
            <a:xfrm>
              <a:off x="3400425" y="22479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1.2</a:t>
              </a:r>
            </a:p>
          </p:txBody>
        </p:sp>
        <p:sp>
          <p:nvSpPr>
            <p:cNvPr id="34" name="Rectangle: Rounded Corners 33">
              <a:extLst>
                <a:ext uri="{FF2B5EF4-FFF2-40B4-BE49-F238E27FC236}">
                  <a16:creationId xmlns:a16="http://schemas.microsoft.com/office/drawing/2014/main" id="{6D8D6AC8-5E32-A3F2-8815-1C8B884098D3}"/>
                </a:ext>
              </a:extLst>
            </p:cNvPr>
            <p:cNvSpPr/>
            <p:nvPr/>
          </p:nvSpPr>
          <p:spPr>
            <a:xfrm>
              <a:off x="3400425" y="3421062"/>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1.3</a:t>
              </a:r>
            </a:p>
          </p:txBody>
        </p:sp>
        <p:sp>
          <p:nvSpPr>
            <p:cNvPr id="35" name="Rectangle: Rounded Corners 34">
              <a:extLst>
                <a:ext uri="{FF2B5EF4-FFF2-40B4-BE49-F238E27FC236}">
                  <a16:creationId xmlns:a16="http://schemas.microsoft.com/office/drawing/2014/main" id="{EDD3DCCE-B0FD-B877-4803-BC0D416734E8}"/>
                </a:ext>
              </a:extLst>
            </p:cNvPr>
            <p:cNvSpPr/>
            <p:nvPr/>
          </p:nvSpPr>
          <p:spPr>
            <a:xfrm>
              <a:off x="6296797" y="2781300"/>
              <a:ext cx="2457450" cy="6858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1.4</a:t>
              </a:r>
            </a:p>
          </p:txBody>
        </p:sp>
        <p:sp>
          <p:nvSpPr>
            <p:cNvPr id="36" name="Rectangle: Rounded Corners 35">
              <a:extLst>
                <a:ext uri="{FF2B5EF4-FFF2-40B4-BE49-F238E27FC236}">
                  <a16:creationId xmlns:a16="http://schemas.microsoft.com/office/drawing/2014/main" id="{0EF6CE32-900C-80B5-F854-48AF8333E849}"/>
                </a:ext>
              </a:extLst>
            </p:cNvPr>
            <p:cNvSpPr/>
            <p:nvPr/>
          </p:nvSpPr>
          <p:spPr>
            <a:xfrm>
              <a:off x="10370151" y="2106827"/>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2.1</a:t>
              </a:r>
            </a:p>
          </p:txBody>
        </p:sp>
        <p:sp>
          <p:nvSpPr>
            <p:cNvPr id="37" name="Rectangle: Rounded Corners 36">
              <a:extLst>
                <a:ext uri="{FF2B5EF4-FFF2-40B4-BE49-F238E27FC236}">
                  <a16:creationId xmlns:a16="http://schemas.microsoft.com/office/drawing/2014/main" id="{B8CE0106-4C75-E22C-CAEE-A0144E05FC68}"/>
                </a:ext>
              </a:extLst>
            </p:cNvPr>
            <p:cNvSpPr/>
            <p:nvPr/>
          </p:nvSpPr>
          <p:spPr>
            <a:xfrm>
              <a:off x="10370151" y="32385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2.2</a:t>
              </a:r>
            </a:p>
          </p:txBody>
        </p:sp>
        <p:sp>
          <p:nvSpPr>
            <p:cNvPr id="38" name="Rectangle: Rounded Corners 37">
              <a:extLst>
                <a:ext uri="{FF2B5EF4-FFF2-40B4-BE49-F238E27FC236}">
                  <a16:creationId xmlns:a16="http://schemas.microsoft.com/office/drawing/2014/main" id="{54ECDC08-7483-1F0B-F112-0C5D6E1E4A33}"/>
                </a:ext>
              </a:extLst>
            </p:cNvPr>
            <p:cNvSpPr/>
            <p:nvPr/>
          </p:nvSpPr>
          <p:spPr>
            <a:xfrm>
              <a:off x="13315950" y="2552700"/>
              <a:ext cx="2457450" cy="685800"/>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bg1"/>
                  </a:solidFill>
                </a:rPr>
                <a:t>Puzzle 2.3</a:t>
              </a:r>
            </a:p>
          </p:txBody>
        </p:sp>
        <p:sp>
          <p:nvSpPr>
            <p:cNvPr id="39" name="Rectangle: Rounded Corners 38">
              <a:extLst>
                <a:ext uri="{FF2B5EF4-FFF2-40B4-BE49-F238E27FC236}">
                  <a16:creationId xmlns:a16="http://schemas.microsoft.com/office/drawing/2014/main" id="{F9C3C564-C6E5-D491-A634-E2DED7F4379D}"/>
                </a:ext>
              </a:extLst>
            </p:cNvPr>
            <p:cNvSpPr/>
            <p:nvPr/>
          </p:nvSpPr>
          <p:spPr>
            <a:xfrm>
              <a:off x="918754" y="584033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3.3</a:t>
              </a:r>
            </a:p>
          </p:txBody>
        </p:sp>
        <p:sp>
          <p:nvSpPr>
            <p:cNvPr id="40" name="Rectangle: Rounded Corners 39">
              <a:extLst>
                <a:ext uri="{FF2B5EF4-FFF2-40B4-BE49-F238E27FC236}">
                  <a16:creationId xmlns:a16="http://schemas.microsoft.com/office/drawing/2014/main" id="{D5F3CF2C-F9A9-0801-F3FE-095B1A6FC07D}"/>
                </a:ext>
              </a:extLst>
            </p:cNvPr>
            <p:cNvSpPr/>
            <p:nvPr/>
          </p:nvSpPr>
          <p:spPr>
            <a:xfrm>
              <a:off x="4126362" y="5837239"/>
              <a:ext cx="2457450" cy="6858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3.2</a:t>
              </a:r>
            </a:p>
          </p:txBody>
        </p:sp>
        <p:sp>
          <p:nvSpPr>
            <p:cNvPr id="41" name="Rectangle: Rounded Corners 40">
              <a:extLst>
                <a:ext uri="{FF2B5EF4-FFF2-40B4-BE49-F238E27FC236}">
                  <a16:creationId xmlns:a16="http://schemas.microsoft.com/office/drawing/2014/main" id="{266C619C-0B8D-9D66-2F71-3C254ACD39E5}"/>
                </a:ext>
              </a:extLst>
            </p:cNvPr>
            <p:cNvSpPr/>
            <p:nvPr/>
          </p:nvSpPr>
          <p:spPr>
            <a:xfrm>
              <a:off x="7305395" y="5837239"/>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Puzzle 3.1</a:t>
              </a:r>
            </a:p>
          </p:txBody>
        </p:sp>
        <p:cxnSp>
          <p:nvCxnSpPr>
            <p:cNvPr id="42" name="Straight Arrow Connector 41">
              <a:extLst>
                <a:ext uri="{FF2B5EF4-FFF2-40B4-BE49-F238E27FC236}">
                  <a16:creationId xmlns:a16="http://schemas.microsoft.com/office/drawing/2014/main" id="{17064A37-99E9-5811-F3A0-9E627F70F87F}"/>
                </a:ext>
              </a:extLst>
            </p:cNvPr>
            <p:cNvCxnSpPr>
              <a:cxnSpLocks/>
            </p:cNvCxnSpPr>
            <p:nvPr/>
          </p:nvCxnSpPr>
          <p:spPr>
            <a:xfrm flipV="1">
              <a:off x="3048000" y="2895600"/>
              <a:ext cx="210073"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64350F1-3BE7-A416-5EAC-479C7FEF5356}"/>
                </a:ext>
              </a:extLst>
            </p:cNvPr>
            <p:cNvCxnSpPr>
              <a:cxnSpLocks/>
            </p:cNvCxnSpPr>
            <p:nvPr/>
          </p:nvCxnSpPr>
          <p:spPr>
            <a:xfrm>
              <a:off x="3048000" y="31242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0311C46-A043-659B-A657-07D99BC18592}"/>
                </a:ext>
              </a:extLst>
            </p:cNvPr>
            <p:cNvCxnSpPr>
              <a:cxnSpLocks/>
            </p:cNvCxnSpPr>
            <p:nvPr/>
          </p:nvCxnSpPr>
          <p:spPr>
            <a:xfrm>
              <a:off x="5955537" y="291465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B1A4B51-7A6E-B5E3-37B9-1AE2FEDF1A00}"/>
                </a:ext>
              </a:extLst>
            </p:cNvPr>
            <p:cNvCxnSpPr>
              <a:cxnSpLocks/>
            </p:cNvCxnSpPr>
            <p:nvPr/>
          </p:nvCxnSpPr>
          <p:spPr>
            <a:xfrm flipV="1">
              <a:off x="5992127" y="3104566"/>
              <a:ext cx="188611" cy="209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BE43561-E0E6-FC7D-65A9-021C66F8F937}"/>
                </a:ext>
              </a:extLst>
            </p:cNvPr>
            <p:cNvCxnSpPr>
              <a:cxnSpLocks/>
            </p:cNvCxnSpPr>
            <p:nvPr/>
          </p:nvCxnSpPr>
          <p:spPr>
            <a:xfrm>
              <a:off x="8914792" y="3124200"/>
              <a:ext cx="10674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FCFCC4F-D1F3-14A1-737D-7FFDE5ED5F11}"/>
                </a:ext>
              </a:extLst>
            </p:cNvPr>
            <p:cNvCxnSpPr>
              <a:cxnSpLocks/>
            </p:cNvCxnSpPr>
            <p:nvPr/>
          </p:nvCxnSpPr>
          <p:spPr>
            <a:xfrm flipV="1">
              <a:off x="10078605" y="2895600"/>
              <a:ext cx="210073"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07BB506-FC3B-1DE8-5BEA-D5AEB30D7849}"/>
                </a:ext>
              </a:extLst>
            </p:cNvPr>
            <p:cNvCxnSpPr>
              <a:cxnSpLocks/>
            </p:cNvCxnSpPr>
            <p:nvPr/>
          </p:nvCxnSpPr>
          <p:spPr>
            <a:xfrm>
              <a:off x="10078605" y="31242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0F44E5A-C559-B021-69CE-B32D2FC9342D}"/>
                </a:ext>
              </a:extLst>
            </p:cNvPr>
            <p:cNvCxnSpPr>
              <a:cxnSpLocks/>
            </p:cNvCxnSpPr>
            <p:nvPr/>
          </p:nvCxnSpPr>
          <p:spPr>
            <a:xfrm>
              <a:off x="12972882" y="27051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3F1B5A0-E04C-75B0-AA5A-1FD62F6B79F4}"/>
                </a:ext>
              </a:extLst>
            </p:cNvPr>
            <p:cNvCxnSpPr>
              <a:cxnSpLocks/>
            </p:cNvCxnSpPr>
            <p:nvPr/>
          </p:nvCxnSpPr>
          <p:spPr>
            <a:xfrm flipV="1">
              <a:off x="12969729" y="2895600"/>
              <a:ext cx="228354" cy="208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4439663-BE90-B245-502C-99A192BFFA25}"/>
                </a:ext>
              </a:extLst>
            </p:cNvPr>
            <p:cNvCxnSpPr>
              <a:cxnSpLocks/>
            </p:cNvCxnSpPr>
            <p:nvPr/>
          </p:nvCxnSpPr>
          <p:spPr>
            <a:xfrm flipH="1">
              <a:off x="6583812" y="6208970"/>
              <a:ext cx="666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62DCFD9-E33E-7E37-44B0-F7C721C9D72F}"/>
                </a:ext>
              </a:extLst>
            </p:cNvPr>
            <p:cNvSpPr txBox="1"/>
            <p:nvPr/>
          </p:nvSpPr>
          <p:spPr>
            <a:xfrm>
              <a:off x="5029200" y="7641323"/>
              <a:ext cx="6311493" cy="3656654"/>
            </a:xfrm>
            <a:prstGeom prst="rect">
              <a:avLst/>
            </a:prstGeom>
            <a:noFill/>
          </p:spPr>
          <p:txBody>
            <a:bodyPr wrap="square" rtlCol="0">
              <a:spAutoFit/>
            </a:bodyPr>
            <a:lstStyle/>
            <a:p>
              <a:r>
                <a:rPr lang="en-CA" sz="1600" dirty="0"/>
                <a:t>Need information from puzzle 3.1 to solve puzzle 3.2</a:t>
              </a:r>
            </a:p>
          </p:txBody>
        </p:sp>
        <p:cxnSp>
          <p:nvCxnSpPr>
            <p:cNvPr id="53" name="Straight Connector 52">
              <a:extLst>
                <a:ext uri="{FF2B5EF4-FFF2-40B4-BE49-F238E27FC236}">
                  <a16:creationId xmlns:a16="http://schemas.microsoft.com/office/drawing/2014/main" id="{4F84876B-CE05-37CF-5389-C6AB0101B581}"/>
                </a:ext>
              </a:extLst>
            </p:cNvPr>
            <p:cNvCxnSpPr/>
            <p:nvPr/>
          </p:nvCxnSpPr>
          <p:spPr>
            <a:xfrm>
              <a:off x="8914792" y="1643963"/>
              <a:ext cx="0" cy="318907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B71F5D2-9703-7CE2-0140-F76FFFEB8969}"/>
                </a:ext>
              </a:extLst>
            </p:cNvPr>
            <p:cNvCxnSpPr/>
            <p:nvPr/>
          </p:nvCxnSpPr>
          <p:spPr>
            <a:xfrm>
              <a:off x="16383000" y="1562100"/>
              <a:ext cx="0" cy="318907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75C253FF-5DBF-276C-D240-6981164F3D07}"/>
                </a:ext>
              </a:extLst>
            </p:cNvPr>
            <p:cNvCxnSpPr>
              <a:cxnSpLocks/>
            </p:cNvCxnSpPr>
            <p:nvPr/>
          </p:nvCxnSpPr>
          <p:spPr>
            <a:xfrm rot="10800000" flipV="1">
              <a:off x="10288678" y="3009898"/>
              <a:ext cx="6322924" cy="3199072"/>
            </a:xfrm>
            <a:prstGeom prst="bentConnector3">
              <a:avLst>
                <a:gd name="adj1" fmla="val -3327"/>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Arrow: Curved Up 55">
              <a:extLst>
                <a:ext uri="{FF2B5EF4-FFF2-40B4-BE49-F238E27FC236}">
                  <a16:creationId xmlns:a16="http://schemas.microsoft.com/office/drawing/2014/main" id="{FC60E450-1619-8416-7D23-37E314574B8D}"/>
                </a:ext>
              </a:extLst>
            </p:cNvPr>
            <p:cNvSpPr/>
            <p:nvPr/>
          </p:nvSpPr>
          <p:spPr>
            <a:xfrm>
              <a:off x="5355087" y="6637121"/>
              <a:ext cx="3179313" cy="890121"/>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00">
                <a:solidFill>
                  <a:schemeClr val="tx1"/>
                </a:solidFill>
              </a:endParaRPr>
            </a:p>
          </p:txBody>
        </p:sp>
        <p:cxnSp>
          <p:nvCxnSpPr>
            <p:cNvPr id="57" name="Straight Arrow Connector 56">
              <a:extLst>
                <a:ext uri="{FF2B5EF4-FFF2-40B4-BE49-F238E27FC236}">
                  <a16:creationId xmlns:a16="http://schemas.microsoft.com/office/drawing/2014/main" id="{05279C72-B350-EAA4-EC23-7A1A689B529B}"/>
                </a:ext>
              </a:extLst>
            </p:cNvPr>
            <p:cNvCxnSpPr>
              <a:cxnSpLocks/>
            </p:cNvCxnSpPr>
            <p:nvPr/>
          </p:nvCxnSpPr>
          <p:spPr>
            <a:xfrm flipH="1">
              <a:off x="3429000" y="6206116"/>
              <a:ext cx="666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327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2438400" y="1447800"/>
            <a:ext cx="8229600" cy="1143000"/>
          </a:xfrm>
        </p:spPr>
        <p:txBody>
          <a:bodyPr/>
          <a:lstStyle/>
          <a:p>
            <a:r>
              <a:rPr lang="en-US" dirty="0"/>
              <a:t>Room 2 completed </a:t>
            </a:r>
          </a:p>
        </p:txBody>
      </p:sp>
      <p:pic>
        <p:nvPicPr>
          <p:cNvPr id="14338" name="Picture 2">
            <a:extLst>
              <a:ext uri="{FF2B5EF4-FFF2-40B4-BE49-F238E27FC236}">
                <a16:creationId xmlns:a16="http://schemas.microsoft.com/office/drawing/2014/main" id="{14E7C87C-B3A1-CA1F-8D66-ED256AA28D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741" b="18148"/>
          <a:stretch/>
        </p:blipFill>
        <p:spPr bwMode="auto">
          <a:xfrm>
            <a:off x="2057400" y="3009900"/>
            <a:ext cx="102870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532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2019029"/>
          </a:xfrm>
          <a:prstGeom prst="rect">
            <a:avLst/>
          </a:prstGeom>
          <a:solidFill>
            <a:schemeClr val="accent3">
              <a:lumMod val="40000"/>
              <a:lumOff val="60000"/>
            </a:schemeClr>
          </a:solidFill>
        </p:spPr>
      </p:sp>
      <p:sp>
        <p:nvSpPr>
          <p:cNvPr id="6" name="TextBox 6"/>
          <p:cNvSpPr txBox="1">
            <a:spLocks noGrp="1" noRot="1" noMove="1" noResize="1" noEditPoints="1" noAdjustHandles="1" noChangeArrowheads="1" noChangeShapeType="1"/>
          </p:cNvSpPr>
          <p:nvPr/>
        </p:nvSpPr>
        <p:spPr>
          <a:xfrm>
            <a:off x="2514600" y="519604"/>
            <a:ext cx="13487400" cy="1069332"/>
          </a:xfrm>
          <a:prstGeom prst="rect">
            <a:avLst/>
          </a:prstGeom>
        </p:spPr>
        <p:txBody>
          <a:bodyPr wrap="square" lIns="0" tIns="0" rIns="0" bIns="0" rtlCol="0" anchor="t">
            <a:spAutoFit/>
          </a:bodyPr>
          <a:lstStyle/>
          <a:p>
            <a:pPr marL="0" lvl="0" indent="0">
              <a:lnSpc>
                <a:spcPts val="8800"/>
              </a:lnSpc>
            </a:pPr>
            <a:r>
              <a:rPr lang="en-US" sz="6600" b="1" dirty="0">
                <a:solidFill>
                  <a:srgbClr val="000000"/>
                </a:solidFill>
                <a:latin typeface="Lucida Bright" panose="02040602050505020304" pitchFamily="18" charset="0"/>
              </a:rPr>
              <a:t>Disclosure of Financial Support</a:t>
            </a:r>
          </a:p>
        </p:txBody>
      </p:sp>
      <p:sp>
        <p:nvSpPr>
          <p:cNvPr id="10" name="Title 2">
            <a:extLst>
              <a:ext uri="{FF2B5EF4-FFF2-40B4-BE49-F238E27FC236}">
                <a16:creationId xmlns:a16="http://schemas.microsoft.com/office/drawing/2014/main" id="{CCC45DFA-42C5-82E5-C887-A723AC8D1286}"/>
              </a:ext>
              <a:ext uri="{C183D7F6-B498-43B3-948B-1728B52AA6E4}">
                <adec:decorative xmlns:adec="http://schemas.microsoft.com/office/drawing/2017/decorative" val="1"/>
              </a:ext>
            </a:extLst>
          </p:cNvPr>
          <p:cNvSpPr txBox="1">
            <a:spLocks noGrp="1"/>
          </p:cNvSpPr>
          <p:nvPr>
            <p:ph type="title" idx="4294967295"/>
          </p:nvPr>
        </p:nvSpPr>
        <p:spPr>
          <a:xfrm>
            <a:off x="4876800" y="-1219081"/>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COI – Presenter Disclosure (2)</a:t>
            </a:r>
          </a:p>
        </p:txBody>
      </p:sp>
      <p:sp>
        <p:nvSpPr>
          <p:cNvPr id="3" name="AutoShape 3">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4375" flipV="1">
            <a:off x="21" y="1996121"/>
            <a:ext cx="18287956" cy="45814"/>
          </a:xfrm>
          <a:prstGeom prst="line">
            <a:avLst/>
          </a:prstGeom>
          <a:ln w="28575" cap="flat">
            <a:solidFill>
              <a:srgbClr val="000000"/>
            </a:solidFill>
            <a:prstDash val="solid"/>
            <a:headEnd type="none" w="sm" len="sm"/>
            <a:tailEnd type="none" w="sm" len="sm"/>
          </a:ln>
        </p:spPr>
      </p:sp>
      <p:sp>
        <p:nvSpPr>
          <p:cNvPr id="4" name="TextBox 3">
            <a:extLst>
              <a:ext uri="{FF2B5EF4-FFF2-40B4-BE49-F238E27FC236}">
                <a16:creationId xmlns:a16="http://schemas.microsoft.com/office/drawing/2014/main" id="{41CF3C15-3177-4046-6B08-249EC06A1429}"/>
              </a:ext>
            </a:extLst>
          </p:cNvPr>
          <p:cNvSpPr txBox="1"/>
          <p:nvPr/>
        </p:nvSpPr>
        <p:spPr>
          <a:xfrm>
            <a:off x="609600" y="2324100"/>
            <a:ext cx="17297400" cy="4258410"/>
          </a:xfrm>
          <a:prstGeom prst="rect">
            <a:avLst/>
          </a:prstGeom>
          <a:noFill/>
        </p:spPr>
        <p:txBody>
          <a:bodyPr wrap="square" rtlCol="0">
            <a:spAutoFit/>
          </a:bodyPr>
          <a:lstStyle/>
          <a:p>
            <a:pPr>
              <a:lnSpc>
                <a:spcPts val="4078"/>
              </a:lnSpc>
            </a:pPr>
            <a:r>
              <a:rPr lang="en-US" sz="3200" dirty="0">
                <a:solidFill>
                  <a:srgbClr val="000000"/>
                </a:solidFill>
                <a:latin typeface="Lucida Bright" panose="02040602050505020304" pitchFamily="18" charset="0"/>
                <a:cs typeface="Arial" panose="020B0604020202020204" pitchFamily="34" charset="0"/>
              </a:rPr>
              <a:t>This program has received financial support from </a:t>
            </a:r>
            <a:r>
              <a:rPr lang="en-US" sz="3200" dirty="0">
                <a:solidFill>
                  <a:srgbClr val="C00000"/>
                </a:solidFill>
                <a:latin typeface="Lucida Bright" panose="02040602050505020304" pitchFamily="18" charset="0"/>
                <a:cs typeface="Arial" panose="020B0604020202020204" pitchFamily="34" charset="0"/>
              </a:rPr>
              <a:t>e-campus Ontario </a:t>
            </a:r>
            <a:r>
              <a:rPr lang="en-US" sz="3200" dirty="0">
                <a:solidFill>
                  <a:srgbClr val="000000"/>
                </a:solidFill>
                <a:latin typeface="Lucida Bright" panose="02040602050505020304" pitchFamily="18" charset="0"/>
                <a:cs typeface="Arial" panose="020B0604020202020204" pitchFamily="34" charset="0"/>
              </a:rPr>
              <a:t>in the form of </a:t>
            </a:r>
            <a:r>
              <a:rPr lang="en-US" sz="3200" dirty="0">
                <a:solidFill>
                  <a:srgbClr val="C00000"/>
                </a:solidFill>
                <a:latin typeface="Lucida Bright" panose="02040602050505020304" pitchFamily="18" charset="0"/>
                <a:cs typeface="Arial" panose="020B0604020202020204" pitchFamily="34" charset="0"/>
              </a:rPr>
              <a:t>an educational grant</a:t>
            </a:r>
            <a:br>
              <a:rPr lang="en-US" sz="3200" dirty="0">
                <a:solidFill>
                  <a:srgbClr val="FF1616"/>
                </a:solidFill>
                <a:latin typeface="Lucida Bright" panose="02040602050505020304" pitchFamily="18" charset="0"/>
                <a:cs typeface="Arial" panose="020B0604020202020204" pitchFamily="34" charset="0"/>
              </a:rPr>
            </a:br>
            <a:endParaRPr lang="en-US" sz="3200" dirty="0">
              <a:solidFill>
                <a:srgbClr val="FF1616"/>
              </a:solidFill>
              <a:latin typeface="Lucida Bright" panose="02040602050505020304" pitchFamily="18" charset="0"/>
              <a:cs typeface="Arial" panose="020B0604020202020204" pitchFamily="34" charset="0"/>
            </a:endParaRPr>
          </a:p>
          <a:p>
            <a:pPr>
              <a:lnSpc>
                <a:spcPts val="4078"/>
              </a:lnSpc>
            </a:pPr>
            <a:r>
              <a:rPr lang="en-US" sz="3200" dirty="0">
                <a:solidFill>
                  <a:srgbClr val="000000"/>
                </a:solidFill>
                <a:latin typeface="Lucida Bright" panose="02040602050505020304" pitchFamily="18" charset="0"/>
                <a:cs typeface="Arial" panose="020B0604020202020204" pitchFamily="34" charset="0"/>
              </a:rPr>
              <a:t>This program has received in-kind support from </a:t>
            </a:r>
            <a:r>
              <a:rPr lang="en-US" sz="3200" b="0" i="1" dirty="0">
                <a:solidFill>
                  <a:srgbClr val="C00000"/>
                </a:solidFill>
                <a:effectLst/>
                <a:latin typeface="Calibri" panose="020F0502020204030204" pitchFamily="34" charset="0"/>
              </a:rPr>
              <a:t>Department of Family Medicine, University of Ottawa in the form of human resources.</a:t>
            </a:r>
            <a:endParaRPr lang="en-US" sz="3200" dirty="0">
              <a:solidFill>
                <a:srgbClr val="C00000"/>
              </a:solidFill>
              <a:latin typeface="Lucida Bright" panose="02040602050505020304" pitchFamily="18" charset="0"/>
              <a:cs typeface="Arial" panose="020B0604020202020204" pitchFamily="34" charset="0"/>
            </a:endParaRPr>
          </a:p>
          <a:p>
            <a:pPr>
              <a:lnSpc>
                <a:spcPts val="4078"/>
              </a:lnSpc>
            </a:pPr>
            <a:endParaRPr lang="en-US" sz="3200" dirty="0">
              <a:solidFill>
                <a:srgbClr val="FF1616"/>
              </a:solidFill>
              <a:latin typeface="Lucida Bright" panose="02040602050505020304" pitchFamily="18" charset="0"/>
              <a:cs typeface="Arial" panose="020B0604020202020204" pitchFamily="34" charset="0"/>
            </a:endParaRPr>
          </a:p>
          <a:p>
            <a:pPr>
              <a:lnSpc>
                <a:spcPts val="4078"/>
              </a:lnSpc>
            </a:pPr>
            <a:r>
              <a:rPr lang="en-US" sz="3200" b="1" dirty="0">
                <a:solidFill>
                  <a:srgbClr val="000000"/>
                </a:solidFill>
                <a:latin typeface="Lucida Bright" panose="02040602050505020304" pitchFamily="18" charset="0"/>
                <a:cs typeface="Arial" panose="020B0604020202020204" pitchFamily="34" charset="0"/>
              </a:rPr>
              <a:t>Potential for conflict(s) of interest:</a:t>
            </a:r>
          </a:p>
          <a:p>
            <a:pPr>
              <a:lnSpc>
                <a:spcPts val="4078"/>
              </a:lnSpc>
            </a:pPr>
            <a:r>
              <a:rPr lang="en-US" sz="3200" dirty="0">
                <a:solidFill>
                  <a:srgbClr val="C00000"/>
                </a:solidFill>
                <a:latin typeface="Lucida Bright" panose="02040602050505020304" pitchFamily="18" charset="0"/>
                <a:cs typeface="Arial" panose="020B0604020202020204" pitchFamily="34" charset="0"/>
              </a:rPr>
              <a:t>None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p:txBody>
          <a:bodyPr/>
          <a:lstStyle/>
          <a:p>
            <a:r>
              <a:rPr lang="en-US" dirty="0"/>
              <a:t>Puzzle 3.1-Pareto Chart </a:t>
            </a:r>
          </a:p>
        </p:txBody>
      </p:sp>
      <p:sp>
        <p:nvSpPr>
          <p:cNvPr id="5" name="Content Placeholder 4">
            <a:extLst>
              <a:ext uri="{FF2B5EF4-FFF2-40B4-BE49-F238E27FC236}">
                <a16:creationId xmlns:a16="http://schemas.microsoft.com/office/drawing/2014/main" id="{08292BA5-DC0B-E742-242B-931B90C207F4}"/>
              </a:ext>
            </a:extLst>
          </p:cNvPr>
          <p:cNvSpPr>
            <a:spLocks noGrp="1"/>
          </p:cNvSpPr>
          <p:nvPr>
            <p:ph idx="1"/>
          </p:nvPr>
        </p:nvSpPr>
        <p:spPr>
          <a:xfrm>
            <a:off x="457200" y="1600200"/>
            <a:ext cx="4953000" cy="7962900"/>
          </a:xfrm>
        </p:spPr>
        <p:txBody>
          <a:bodyPr/>
          <a:lstStyle/>
          <a:p>
            <a:pPr marL="0" indent="0">
              <a:buNone/>
            </a:pPr>
            <a:r>
              <a:rPr lang="en-CA" dirty="0"/>
              <a:t>Players must reconstruct the</a:t>
            </a:r>
          </a:p>
          <a:p>
            <a:pPr marL="0" indent="0">
              <a:buNone/>
            </a:pPr>
            <a:r>
              <a:rPr lang="en-CA" dirty="0"/>
              <a:t>pareto chart </a:t>
            </a:r>
          </a:p>
          <a:p>
            <a:pPr marL="0" indent="0">
              <a:buNone/>
            </a:pPr>
            <a:endParaRPr lang="en-CA" dirty="0"/>
          </a:p>
          <a:p>
            <a:pPr marL="0" indent="0">
              <a:buNone/>
            </a:pPr>
            <a:r>
              <a:rPr lang="en-CA" dirty="0"/>
              <a:t>This unlocks the door to the </a:t>
            </a:r>
          </a:p>
          <a:p>
            <a:pPr marL="0" indent="0">
              <a:buNone/>
            </a:pPr>
            <a:r>
              <a:rPr lang="en-CA" dirty="0"/>
              <a:t>Second portion of the room </a:t>
            </a:r>
          </a:p>
        </p:txBody>
      </p:sp>
      <p:pic>
        <p:nvPicPr>
          <p:cNvPr id="7170" name="Picture 2">
            <a:extLst>
              <a:ext uri="{FF2B5EF4-FFF2-40B4-BE49-F238E27FC236}">
                <a16:creationId xmlns:a16="http://schemas.microsoft.com/office/drawing/2014/main" id="{4A860E22-DC92-4185-0272-85C3EFD8EB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74" t="38148" r="19630" b="26296"/>
          <a:stretch/>
        </p:blipFill>
        <p:spPr bwMode="auto">
          <a:xfrm>
            <a:off x="5562600" y="1600200"/>
            <a:ext cx="12477750" cy="7880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26955D0-9C27-7EB4-B281-79446283B5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1282" b="2337"/>
          <a:stretch/>
        </p:blipFill>
        <p:spPr bwMode="auto">
          <a:xfrm>
            <a:off x="10363200" y="2400301"/>
            <a:ext cx="5867400" cy="4495800"/>
          </a:xfrm>
          <a:prstGeom prst="rect">
            <a:avLst/>
          </a:prstGeom>
          <a:noFill/>
          <a:ln>
            <a:solidFill>
              <a:schemeClr val="tx1"/>
            </a:solidFill>
          </a:ln>
        </p:spPr>
      </p:pic>
      <p:pic>
        <p:nvPicPr>
          <p:cNvPr id="4" name="image11.png">
            <a:extLst>
              <a:ext uri="{FF2B5EF4-FFF2-40B4-BE49-F238E27FC236}">
                <a16:creationId xmlns:a16="http://schemas.microsoft.com/office/drawing/2014/main" id="{B4230D0A-B335-6D85-8F36-3C5EDD6DEF9A}"/>
              </a:ext>
            </a:extLst>
          </p:cNvPr>
          <p:cNvPicPr/>
          <p:nvPr/>
        </p:nvPicPr>
        <p:blipFill>
          <a:blip r:embed="rId4"/>
          <a:srcRect/>
          <a:stretch>
            <a:fillRect/>
          </a:stretch>
        </p:blipFill>
        <p:spPr>
          <a:xfrm>
            <a:off x="6010275" y="2111542"/>
            <a:ext cx="11582400" cy="6858000"/>
          </a:xfrm>
          <a:prstGeom prst="rect">
            <a:avLst/>
          </a:prstGeom>
          <a:ln/>
        </p:spPr>
      </p:pic>
    </p:spTree>
    <p:extLst>
      <p:ext uri="{BB962C8B-B14F-4D97-AF65-F5344CB8AC3E}">
        <p14:creationId xmlns:p14="http://schemas.microsoft.com/office/powerpoint/2010/main" val="38605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533400" y="125412"/>
            <a:ext cx="8229600" cy="1143000"/>
          </a:xfrm>
        </p:spPr>
        <p:txBody>
          <a:bodyPr/>
          <a:lstStyle/>
          <a:p>
            <a:r>
              <a:rPr lang="en-US" dirty="0"/>
              <a:t>Puzzle 3.2 Change Ideas </a:t>
            </a:r>
          </a:p>
        </p:txBody>
      </p:sp>
      <p:sp>
        <p:nvSpPr>
          <p:cNvPr id="5" name="Content Placeholder 4">
            <a:extLst>
              <a:ext uri="{FF2B5EF4-FFF2-40B4-BE49-F238E27FC236}">
                <a16:creationId xmlns:a16="http://schemas.microsoft.com/office/drawing/2014/main" id="{08292BA5-DC0B-E742-242B-931B90C207F4}"/>
              </a:ext>
            </a:extLst>
          </p:cNvPr>
          <p:cNvSpPr>
            <a:spLocks noGrp="1"/>
          </p:cNvSpPr>
          <p:nvPr>
            <p:ph idx="1"/>
          </p:nvPr>
        </p:nvSpPr>
        <p:spPr>
          <a:xfrm>
            <a:off x="495300" y="7091593"/>
            <a:ext cx="8611770" cy="2354262"/>
          </a:xfrm>
        </p:spPr>
        <p:txBody>
          <a:bodyPr>
            <a:normAutofit fontScale="92500" lnSpcReduction="10000"/>
          </a:bodyPr>
          <a:lstStyle/>
          <a:p>
            <a:pPr marL="0" indent="0">
              <a:buNone/>
            </a:pPr>
            <a:r>
              <a:rPr lang="en-CA" dirty="0"/>
              <a:t>Players see several clip board scattered across the room. </a:t>
            </a:r>
          </a:p>
          <a:p>
            <a:pPr marL="0" indent="0">
              <a:buNone/>
            </a:pPr>
            <a:r>
              <a:rPr lang="en-CA" dirty="0"/>
              <a:t>They have some change ideas listed on them. </a:t>
            </a:r>
          </a:p>
          <a:p>
            <a:pPr marL="0" indent="0">
              <a:buNone/>
            </a:pPr>
            <a:r>
              <a:rPr lang="en-CA" dirty="0"/>
              <a:t>Based on the bars from the Pareto chart, they must prioritize their change ideas. </a:t>
            </a:r>
          </a:p>
        </p:txBody>
      </p:sp>
      <p:pic>
        <p:nvPicPr>
          <p:cNvPr id="8194" name="Picture 2">
            <a:extLst>
              <a:ext uri="{FF2B5EF4-FFF2-40B4-BE49-F238E27FC236}">
                <a16:creationId xmlns:a16="http://schemas.microsoft.com/office/drawing/2014/main" id="{AFF27BF1-397F-2C7C-40A4-655F915521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44300" y="1314450"/>
            <a:ext cx="5265738" cy="526573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97D4E598-718F-9281-4B32-1217E5EBBE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 y="1287462"/>
            <a:ext cx="5360988" cy="536098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1DEEF16C-AFE7-C14F-D10E-D66B9F36A3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4100" y="1314450"/>
            <a:ext cx="5265738" cy="526573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97B5DA90-87DF-C2F6-DE5C-9A1BC7A28810}"/>
              </a:ext>
            </a:extLst>
          </p:cNvPr>
          <p:cNvSpPr/>
          <p:nvPr/>
        </p:nvSpPr>
        <p:spPr>
          <a:xfrm>
            <a:off x="10821323" y="8330234"/>
            <a:ext cx="1370677" cy="54706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 name="Group 2">
            <a:extLst>
              <a:ext uri="{FF2B5EF4-FFF2-40B4-BE49-F238E27FC236}">
                <a16:creationId xmlns:a16="http://schemas.microsoft.com/office/drawing/2014/main" id="{357B1388-407E-613A-55C9-885B4C030E2A}"/>
              </a:ext>
            </a:extLst>
          </p:cNvPr>
          <p:cNvGrpSpPr/>
          <p:nvPr/>
        </p:nvGrpSpPr>
        <p:grpSpPr>
          <a:xfrm>
            <a:off x="8763000" y="7200901"/>
            <a:ext cx="9041892" cy="2791902"/>
            <a:chOff x="514350" y="1562100"/>
            <a:chExt cx="16097252" cy="9321691"/>
          </a:xfrm>
        </p:grpSpPr>
        <p:sp>
          <p:nvSpPr>
            <p:cNvPr id="4" name="Rectangle: Rounded Corners 3">
              <a:extLst>
                <a:ext uri="{FF2B5EF4-FFF2-40B4-BE49-F238E27FC236}">
                  <a16:creationId xmlns:a16="http://schemas.microsoft.com/office/drawing/2014/main" id="{BD17419A-3036-E21A-D7FB-C71B1903A130}"/>
                </a:ext>
              </a:extLst>
            </p:cNvPr>
            <p:cNvSpPr/>
            <p:nvPr/>
          </p:nvSpPr>
          <p:spPr>
            <a:xfrm>
              <a:off x="514350" y="27813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1</a:t>
              </a:r>
            </a:p>
          </p:txBody>
        </p:sp>
        <p:sp>
          <p:nvSpPr>
            <p:cNvPr id="6" name="Rectangle: Rounded Corners 5">
              <a:extLst>
                <a:ext uri="{FF2B5EF4-FFF2-40B4-BE49-F238E27FC236}">
                  <a16:creationId xmlns:a16="http://schemas.microsoft.com/office/drawing/2014/main" id="{F8EE52DD-0344-88D2-7464-63315530A759}"/>
                </a:ext>
              </a:extLst>
            </p:cNvPr>
            <p:cNvSpPr/>
            <p:nvPr/>
          </p:nvSpPr>
          <p:spPr>
            <a:xfrm>
              <a:off x="3400425" y="22479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1.2</a:t>
              </a:r>
            </a:p>
          </p:txBody>
        </p:sp>
        <p:sp>
          <p:nvSpPr>
            <p:cNvPr id="7" name="Rectangle: Rounded Corners 6">
              <a:extLst>
                <a:ext uri="{FF2B5EF4-FFF2-40B4-BE49-F238E27FC236}">
                  <a16:creationId xmlns:a16="http://schemas.microsoft.com/office/drawing/2014/main" id="{6AA30B2B-78E5-3EDE-9D58-FC76DA6AD425}"/>
                </a:ext>
              </a:extLst>
            </p:cNvPr>
            <p:cNvSpPr/>
            <p:nvPr/>
          </p:nvSpPr>
          <p:spPr>
            <a:xfrm>
              <a:off x="3400425" y="3421062"/>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1.3</a:t>
              </a:r>
            </a:p>
          </p:txBody>
        </p:sp>
        <p:sp>
          <p:nvSpPr>
            <p:cNvPr id="8" name="Rectangle: Rounded Corners 7">
              <a:extLst>
                <a:ext uri="{FF2B5EF4-FFF2-40B4-BE49-F238E27FC236}">
                  <a16:creationId xmlns:a16="http://schemas.microsoft.com/office/drawing/2014/main" id="{5B419663-E077-A27C-F7CB-AE8BDA2F06DB}"/>
                </a:ext>
              </a:extLst>
            </p:cNvPr>
            <p:cNvSpPr/>
            <p:nvPr/>
          </p:nvSpPr>
          <p:spPr>
            <a:xfrm>
              <a:off x="6296797" y="2781300"/>
              <a:ext cx="2457450" cy="6858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1.4</a:t>
              </a:r>
            </a:p>
          </p:txBody>
        </p:sp>
        <p:sp>
          <p:nvSpPr>
            <p:cNvPr id="9" name="Rectangle: Rounded Corners 8">
              <a:extLst>
                <a:ext uri="{FF2B5EF4-FFF2-40B4-BE49-F238E27FC236}">
                  <a16:creationId xmlns:a16="http://schemas.microsoft.com/office/drawing/2014/main" id="{492A9B3D-1691-F4BB-80B8-BC33C118BD3F}"/>
                </a:ext>
              </a:extLst>
            </p:cNvPr>
            <p:cNvSpPr/>
            <p:nvPr/>
          </p:nvSpPr>
          <p:spPr>
            <a:xfrm>
              <a:off x="10370151" y="2106827"/>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2.1</a:t>
              </a:r>
            </a:p>
          </p:txBody>
        </p:sp>
        <p:sp>
          <p:nvSpPr>
            <p:cNvPr id="10" name="Rectangle: Rounded Corners 9">
              <a:extLst>
                <a:ext uri="{FF2B5EF4-FFF2-40B4-BE49-F238E27FC236}">
                  <a16:creationId xmlns:a16="http://schemas.microsoft.com/office/drawing/2014/main" id="{D9D7F768-1969-A2FB-D1B5-FCAF6ECDC502}"/>
                </a:ext>
              </a:extLst>
            </p:cNvPr>
            <p:cNvSpPr/>
            <p:nvPr/>
          </p:nvSpPr>
          <p:spPr>
            <a:xfrm>
              <a:off x="10370151" y="32385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2.2</a:t>
              </a:r>
            </a:p>
          </p:txBody>
        </p:sp>
        <p:sp>
          <p:nvSpPr>
            <p:cNvPr id="11" name="Rectangle: Rounded Corners 10">
              <a:extLst>
                <a:ext uri="{FF2B5EF4-FFF2-40B4-BE49-F238E27FC236}">
                  <a16:creationId xmlns:a16="http://schemas.microsoft.com/office/drawing/2014/main" id="{214750DD-4EA3-5A2E-47C3-B1EE42DFD9BA}"/>
                </a:ext>
              </a:extLst>
            </p:cNvPr>
            <p:cNvSpPr/>
            <p:nvPr/>
          </p:nvSpPr>
          <p:spPr>
            <a:xfrm>
              <a:off x="13315950" y="2552700"/>
              <a:ext cx="2457450" cy="685800"/>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bg1"/>
                  </a:solidFill>
                </a:rPr>
                <a:t>Puzzle 2.3</a:t>
              </a:r>
            </a:p>
          </p:txBody>
        </p:sp>
        <p:sp>
          <p:nvSpPr>
            <p:cNvPr id="12" name="Rectangle: Rounded Corners 11">
              <a:extLst>
                <a:ext uri="{FF2B5EF4-FFF2-40B4-BE49-F238E27FC236}">
                  <a16:creationId xmlns:a16="http://schemas.microsoft.com/office/drawing/2014/main" id="{7AA7A52D-6828-7C8D-1D6A-0211E0A2A095}"/>
                </a:ext>
              </a:extLst>
            </p:cNvPr>
            <p:cNvSpPr/>
            <p:nvPr/>
          </p:nvSpPr>
          <p:spPr>
            <a:xfrm>
              <a:off x="918754" y="584033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3.3</a:t>
              </a:r>
            </a:p>
          </p:txBody>
        </p:sp>
        <p:sp>
          <p:nvSpPr>
            <p:cNvPr id="13" name="Rectangle: Rounded Corners 12">
              <a:extLst>
                <a:ext uri="{FF2B5EF4-FFF2-40B4-BE49-F238E27FC236}">
                  <a16:creationId xmlns:a16="http://schemas.microsoft.com/office/drawing/2014/main" id="{FF21DA08-9A57-F9AD-2D7A-66A1234F1F48}"/>
                </a:ext>
              </a:extLst>
            </p:cNvPr>
            <p:cNvSpPr/>
            <p:nvPr/>
          </p:nvSpPr>
          <p:spPr>
            <a:xfrm>
              <a:off x="4126362" y="5837239"/>
              <a:ext cx="2457450" cy="6858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3.2</a:t>
              </a:r>
            </a:p>
          </p:txBody>
        </p:sp>
        <p:sp>
          <p:nvSpPr>
            <p:cNvPr id="14" name="Rectangle: Rounded Corners 13">
              <a:extLst>
                <a:ext uri="{FF2B5EF4-FFF2-40B4-BE49-F238E27FC236}">
                  <a16:creationId xmlns:a16="http://schemas.microsoft.com/office/drawing/2014/main" id="{667E44B1-3E8E-67F2-29EB-405B01A3E1D9}"/>
                </a:ext>
              </a:extLst>
            </p:cNvPr>
            <p:cNvSpPr/>
            <p:nvPr/>
          </p:nvSpPr>
          <p:spPr>
            <a:xfrm>
              <a:off x="7305395" y="5837239"/>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Puzzle 3.1</a:t>
              </a:r>
            </a:p>
          </p:txBody>
        </p:sp>
        <p:cxnSp>
          <p:nvCxnSpPr>
            <p:cNvPr id="15" name="Straight Arrow Connector 14">
              <a:extLst>
                <a:ext uri="{FF2B5EF4-FFF2-40B4-BE49-F238E27FC236}">
                  <a16:creationId xmlns:a16="http://schemas.microsoft.com/office/drawing/2014/main" id="{174A4D11-05C7-808C-237F-FE52F39CF388}"/>
                </a:ext>
              </a:extLst>
            </p:cNvPr>
            <p:cNvCxnSpPr>
              <a:cxnSpLocks/>
            </p:cNvCxnSpPr>
            <p:nvPr/>
          </p:nvCxnSpPr>
          <p:spPr>
            <a:xfrm flipV="1">
              <a:off x="3048000" y="2895600"/>
              <a:ext cx="210073"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92B9DF4-1DAF-4DE3-5411-3B0D809670CC}"/>
                </a:ext>
              </a:extLst>
            </p:cNvPr>
            <p:cNvCxnSpPr>
              <a:cxnSpLocks/>
            </p:cNvCxnSpPr>
            <p:nvPr/>
          </p:nvCxnSpPr>
          <p:spPr>
            <a:xfrm>
              <a:off x="3048000" y="31242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2DB1FCC-FA41-D74D-1C4A-EEAE34D5A679}"/>
                </a:ext>
              </a:extLst>
            </p:cNvPr>
            <p:cNvCxnSpPr>
              <a:cxnSpLocks/>
            </p:cNvCxnSpPr>
            <p:nvPr/>
          </p:nvCxnSpPr>
          <p:spPr>
            <a:xfrm>
              <a:off x="5955537" y="291465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7E69118-7B90-B57A-0343-3CF32FE34096}"/>
                </a:ext>
              </a:extLst>
            </p:cNvPr>
            <p:cNvCxnSpPr>
              <a:cxnSpLocks/>
            </p:cNvCxnSpPr>
            <p:nvPr/>
          </p:nvCxnSpPr>
          <p:spPr>
            <a:xfrm flipV="1">
              <a:off x="5992127" y="3104566"/>
              <a:ext cx="188611" cy="209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8246FEB-6BE9-0B99-C7BE-64C9E9F75031}"/>
                </a:ext>
              </a:extLst>
            </p:cNvPr>
            <p:cNvCxnSpPr>
              <a:cxnSpLocks/>
            </p:cNvCxnSpPr>
            <p:nvPr/>
          </p:nvCxnSpPr>
          <p:spPr>
            <a:xfrm>
              <a:off x="8914792" y="3124200"/>
              <a:ext cx="10674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CF0635E-A6CA-CCC3-31BC-041127F0450F}"/>
                </a:ext>
              </a:extLst>
            </p:cNvPr>
            <p:cNvCxnSpPr>
              <a:cxnSpLocks/>
            </p:cNvCxnSpPr>
            <p:nvPr/>
          </p:nvCxnSpPr>
          <p:spPr>
            <a:xfrm flipV="1">
              <a:off x="10078605" y="2895600"/>
              <a:ext cx="210073"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0C0F2AD-4B38-9E64-DE49-4107977CA3F5}"/>
                </a:ext>
              </a:extLst>
            </p:cNvPr>
            <p:cNvCxnSpPr>
              <a:cxnSpLocks/>
            </p:cNvCxnSpPr>
            <p:nvPr/>
          </p:nvCxnSpPr>
          <p:spPr>
            <a:xfrm>
              <a:off x="10078605" y="31242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56E211F-9165-3070-177B-A993C76F6B03}"/>
                </a:ext>
              </a:extLst>
            </p:cNvPr>
            <p:cNvCxnSpPr>
              <a:cxnSpLocks/>
            </p:cNvCxnSpPr>
            <p:nvPr/>
          </p:nvCxnSpPr>
          <p:spPr>
            <a:xfrm>
              <a:off x="12972882" y="27051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EA8AD34-E690-2DFB-EBCE-DD4746DEFA08}"/>
                </a:ext>
              </a:extLst>
            </p:cNvPr>
            <p:cNvCxnSpPr>
              <a:cxnSpLocks/>
            </p:cNvCxnSpPr>
            <p:nvPr/>
          </p:nvCxnSpPr>
          <p:spPr>
            <a:xfrm flipV="1">
              <a:off x="12969729" y="2895600"/>
              <a:ext cx="228354" cy="208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3ADFC03-09A1-79A5-68D7-20531DDB342F}"/>
                </a:ext>
              </a:extLst>
            </p:cNvPr>
            <p:cNvCxnSpPr>
              <a:cxnSpLocks/>
            </p:cNvCxnSpPr>
            <p:nvPr/>
          </p:nvCxnSpPr>
          <p:spPr>
            <a:xfrm flipH="1">
              <a:off x="6583812" y="6208970"/>
              <a:ext cx="666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6508566-8605-E3F6-7D8F-F160E6B6C9D5}"/>
                </a:ext>
              </a:extLst>
            </p:cNvPr>
            <p:cNvSpPr txBox="1"/>
            <p:nvPr/>
          </p:nvSpPr>
          <p:spPr>
            <a:xfrm>
              <a:off x="5029200" y="7641325"/>
              <a:ext cx="6311493" cy="3242466"/>
            </a:xfrm>
            <a:prstGeom prst="rect">
              <a:avLst/>
            </a:prstGeom>
            <a:noFill/>
          </p:spPr>
          <p:txBody>
            <a:bodyPr wrap="square" rtlCol="0">
              <a:spAutoFit/>
            </a:bodyPr>
            <a:lstStyle/>
            <a:p>
              <a:r>
                <a:rPr lang="en-CA" dirty="0"/>
                <a:t>Need information from puzzle 3.1 to solve puzzle 3.2</a:t>
              </a:r>
            </a:p>
          </p:txBody>
        </p:sp>
        <p:cxnSp>
          <p:nvCxnSpPr>
            <p:cNvPr id="26" name="Straight Connector 25">
              <a:extLst>
                <a:ext uri="{FF2B5EF4-FFF2-40B4-BE49-F238E27FC236}">
                  <a16:creationId xmlns:a16="http://schemas.microsoft.com/office/drawing/2014/main" id="{31232E13-80D1-F568-4F84-21AF6A17CCC5}"/>
                </a:ext>
              </a:extLst>
            </p:cNvPr>
            <p:cNvCxnSpPr/>
            <p:nvPr/>
          </p:nvCxnSpPr>
          <p:spPr>
            <a:xfrm>
              <a:off x="8914792" y="1643963"/>
              <a:ext cx="0" cy="318907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80E686A-B7E5-5BEB-2226-F985A9EF2B58}"/>
                </a:ext>
              </a:extLst>
            </p:cNvPr>
            <p:cNvCxnSpPr/>
            <p:nvPr/>
          </p:nvCxnSpPr>
          <p:spPr>
            <a:xfrm>
              <a:off x="16383000" y="1562100"/>
              <a:ext cx="0" cy="318907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2A17E330-BFCE-C28E-D12C-E247C6EB398C}"/>
                </a:ext>
              </a:extLst>
            </p:cNvPr>
            <p:cNvCxnSpPr>
              <a:cxnSpLocks/>
            </p:cNvCxnSpPr>
            <p:nvPr/>
          </p:nvCxnSpPr>
          <p:spPr>
            <a:xfrm rot="10800000" flipV="1">
              <a:off x="10288678" y="3009898"/>
              <a:ext cx="6322924" cy="3199072"/>
            </a:xfrm>
            <a:prstGeom prst="bentConnector3">
              <a:avLst>
                <a:gd name="adj1" fmla="val -3327"/>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Arrow: Curved Up 28">
              <a:extLst>
                <a:ext uri="{FF2B5EF4-FFF2-40B4-BE49-F238E27FC236}">
                  <a16:creationId xmlns:a16="http://schemas.microsoft.com/office/drawing/2014/main" id="{3024F81F-04EE-BDE2-1337-C7EDAEADDDEB}"/>
                </a:ext>
              </a:extLst>
            </p:cNvPr>
            <p:cNvSpPr/>
            <p:nvPr/>
          </p:nvSpPr>
          <p:spPr>
            <a:xfrm>
              <a:off x="5355087" y="6637121"/>
              <a:ext cx="3179313" cy="890121"/>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cxnSp>
          <p:nvCxnSpPr>
            <p:cNvPr id="30" name="Straight Arrow Connector 29">
              <a:extLst>
                <a:ext uri="{FF2B5EF4-FFF2-40B4-BE49-F238E27FC236}">
                  <a16:creationId xmlns:a16="http://schemas.microsoft.com/office/drawing/2014/main" id="{AFC14699-A242-5E7C-F533-7461246BA796}"/>
                </a:ext>
              </a:extLst>
            </p:cNvPr>
            <p:cNvCxnSpPr>
              <a:cxnSpLocks/>
            </p:cNvCxnSpPr>
            <p:nvPr/>
          </p:nvCxnSpPr>
          <p:spPr>
            <a:xfrm flipH="1">
              <a:off x="3429000" y="6206116"/>
              <a:ext cx="666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254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0" y="-46036"/>
            <a:ext cx="8229600" cy="1143000"/>
          </a:xfrm>
        </p:spPr>
        <p:txBody>
          <a:bodyPr/>
          <a:lstStyle/>
          <a:p>
            <a:r>
              <a:rPr lang="en-US" dirty="0"/>
              <a:t>Puzzle 3.2-CHANGE IDEA </a:t>
            </a:r>
          </a:p>
        </p:txBody>
      </p:sp>
      <p:sp>
        <p:nvSpPr>
          <p:cNvPr id="5" name="Content Placeholder 4">
            <a:extLst>
              <a:ext uri="{FF2B5EF4-FFF2-40B4-BE49-F238E27FC236}">
                <a16:creationId xmlns:a16="http://schemas.microsoft.com/office/drawing/2014/main" id="{08292BA5-DC0B-E742-242B-931B90C207F4}"/>
              </a:ext>
            </a:extLst>
          </p:cNvPr>
          <p:cNvSpPr>
            <a:spLocks noGrp="1"/>
          </p:cNvSpPr>
          <p:nvPr>
            <p:ph idx="1"/>
          </p:nvPr>
        </p:nvSpPr>
        <p:spPr>
          <a:xfrm>
            <a:off x="457200" y="1600200"/>
            <a:ext cx="4953000" cy="7962900"/>
          </a:xfrm>
        </p:spPr>
        <p:txBody>
          <a:bodyPr>
            <a:normAutofit/>
          </a:bodyPr>
          <a:lstStyle/>
          <a:p>
            <a:pPr marL="0" indent="0">
              <a:buNone/>
            </a:pPr>
            <a:br>
              <a:rPr lang="en-US" dirty="0"/>
            </a:br>
            <a:endParaRPr lang="en-US" dirty="0"/>
          </a:p>
          <a:p>
            <a:pPr marL="0" indent="0">
              <a:buNone/>
            </a:pPr>
            <a:br>
              <a:rPr lang="en-US" dirty="0"/>
            </a:br>
            <a:endParaRPr lang="en-US" dirty="0"/>
          </a:p>
          <a:p>
            <a:pPr marL="0" indent="0">
              <a:buNone/>
            </a:pPr>
            <a:br>
              <a:rPr lang="en-US" dirty="0"/>
            </a:br>
            <a:endParaRPr lang="en-US" dirty="0"/>
          </a:p>
        </p:txBody>
      </p:sp>
      <p:pic>
        <p:nvPicPr>
          <p:cNvPr id="4" name="image11.png">
            <a:extLst>
              <a:ext uri="{FF2B5EF4-FFF2-40B4-BE49-F238E27FC236}">
                <a16:creationId xmlns:a16="http://schemas.microsoft.com/office/drawing/2014/main" id="{B4230D0A-B335-6D85-8F36-3C5EDD6DEF9A}"/>
              </a:ext>
            </a:extLst>
          </p:cNvPr>
          <p:cNvPicPr/>
          <p:nvPr/>
        </p:nvPicPr>
        <p:blipFill>
          <a:blip r:embed="rId3"/>
          <a:srcRect/>
          <a:stretch>
            <a:fillRect/>
          </a:stretch>
        </p:blipFill>
        <p:spPr>
          <a:xfrm>
            <a:off x="457200" y="1066800"/>
            <a:ext cx="11506200" cy="6811962"/>
          </a:xfrm>
          <a:prstGeom prst="rect">
            <a:avLst/>
          </a:prstGeom>
          <a:ln/>
        </p:spPr>
      </p:pic>
      <p:sp>
        <p:nvSpPr>
          <p:cNvPr id="6" name="Rectangle 5">
            <a:extLst>
              <a:ext uri="{FF2B5EF4-FFF2-40B4-BE49-F238E27FC236}">
                <a16:creationId xmlns:a16="http://schemas.microsoft.com/office/drawing/2014/main" id="{48D784AA-EDC3-272E-4AE7-D3539DDF8F4A}"/>
              </a:ext>
            </a:extLst>
          </p:cNvPr>
          <p:cNvSpPr/>
          <p:nvPr/>
        </p:nvSpPr>
        <p:spPr>
          <a:xfrm>
            <a:off x="6953250" y="8077200"/>
            <a:ext cx="1981200" cy="201930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Do a 1h training to maximize your EMR efficiency </a:t>
            </a:r>
            <a:endParaRPr lang="en-CA" sz="2400" dirty="0"/>
          </a:p>
        </p:txBody>
      </p:sp>
      <p:sp>
        <p:nvSpPr>
          <p:cNvPr id="7" name="Rectangle 6">
            <a:extLst>
              <a:ext uri="{FF2B5EF4-FFF2-40B4-BE49-F238E27FC236}">
                <a16:creationId xmlns:a16="http://schemas.microsoft.com/office/drawing/2014/main" id="{F06C3E78-85A4-7283-7C44-284D3998D679}"/>
              </a:ext>
            </a:extLst>
          </p:cNvPr>
          <p:cNvSpPr/>
          <p:nvPr/>
        </p:nvSpPr>
        <p:spPr>
          <a:xfrm>
            <a:off x="9258300" y="8077200"/>
            <a:ext cx="1981200" cy="201930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Using second room to see patients </a:t>
            </a:r>
          </a:p>
        </p:txBody>
      </p:sp>
      <p:sp>
        <p:nvSpPr>
          <p:cNvPr id="8" name="Rectangle 7">
            <a:extLst>
              <a:ext uri="{FF2B5EF4-FFF2-40B4-BE49-F238E27FC236}">
                <a16:creationId xmlns:a16="http://schemas.microsoft.com/office/drawing/2014/main" id="{715F43C3-163D-3C0A-4E92-ADE285A2C807}"/>
              </a:ext>
            </a:extLst>
          </p:cNvPr>
          <p:cNvSpPr/>
          <p:nvPr/>
        </p:nvSpPr>
        <p:spPr>
          <a:xfrm>
            <a:off x="4648200" y="8077200"/>
            <a:ext cx="1981200" cy="201930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2400" dirty="0"/>
            </a:br>
            <a:r>
              <a:rPr lang="en-US" sz="2400" dirty="0"/>
              <a:t>Book Procedure for 30 min</a:t>
            </a:r>
          </a:p>
          <a:p>
            <a:pPr algn="ctr"/>
            <a:endParaRPr lang="en-US" sz="2400" dirty="0"/>
          </a:p>
        </p:txBody>
      </p:sp>
      <p:sp>
        <p:nvSpPr>
          <p:cNvPr id="9" name="Rectangle 8">
            <a:extLst>
              <a:ext uri="{FF2B5EF4-FFF2-40B4-BE49-F238E27FC236}">
                <a16:creationId xmlns:a16="http://schemas.microsoft.com/office/drawing/2014/main" id="{B15EF710-41F7-A347-D9CD-B9D530A14CCA}"/>
              </a:ext>
            </a:extLst>
          </p:cNvPr>
          <p:cNvSpPr/>
          <p:nvPr/>
        </p:nvSpPr>
        <p:spPr>
          <a:xfrm>
            <a:off x="16059150" y="8047036"/>
            <a:ext cx="1981200" cy="201930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dirty="0"/>
              <a:t>Issue reminder to patient to arrive 20 min early to their appointment </a:t>
            </a:r>
          </a:p>
        </p:txBody>
      </p:sp>
      <p:sp>
        <p:nvSpPr>
          <p:cNvPr id="10" name="Rectangle 9">
            <a:extLst>
              <a:ext uri="{FF2B5EF4-FFF2-40B4-BE49-F238E27FC236}">
                <a16:creationId xmlns:a16="http://schemas.microsoft.com/office/drawing/2014/main" id="{455A2357-CD44-7959-1687-D80BAD6B5B2A}"/>
              </a:ext>
            </a:extLst>
          </p:cNvPr>
          <p:cNvSpPr/>
          <p:nvPr/>
        </p:nvSpPr>
        <p:spPr>
          <a:xfrm>
            <a:off x="13716000" y="8066086"/>
            <a:ext cx="1981200" cy="201930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Hire a Summer coop student to update your chart </a:t>
            </a:r>
            <a:endParaRPr lang="en-CA" sz="2400" dirty="0"/>
          </a:p>
        </p:txBody>
      </p:sp>
      <p:sp>
        <p:nvSpPr>
          <p:cNvPr id="11" name="Rectangle 10">
            <a:extLst>
              <a:ext uri="{FF2B5EF4-FFF2-40B4-BE49-F238E27FC236}">
                <a16:creationId xmlns:a16="http://schemas.microsoft.com/office/drawing/2014/main" id="{224719EC-17DA-382E-FD8A-103244E5BC15}"/>
              </a:ext>
            </a:extLst>
          </p:cNvPr>
          <p:cNvSpPr/>
          <p:nvPr/>
        </p:nvSpPr>
        <p:spPr>
          <a:xfrm>
            <a:off x="11487150" y="8066086"/>
            <a:ext cx="1981200" cy="201930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All pharmacy communication must be done by fax </a:t>
            </a:r>
            <a:endParaRPr lang="en-CA" sz="2400" dirty="0"/>
          </a:p>
        </p:txBody>
      </p:sp>
      <p:sp>
        <p:nvSpPr>
          <p:cNvPr id="12" name="Rectangle 11">
            <a:extLst>
              <a:ext uri="{FF2B5EF4-FFF2-40B4-BE49-F238E27FC236}">
                <a16:creationId xmlns:a16="http://schemas.microsoft.com/office/drawing/2014/main" id="{F5B911F0-8768-44C4-9B13-28DC767E0FDF}"/>
              </a:ext>
            </a:extLst>
          </p:cNvPr>
          <p:cNvSpPr/>
          <p:nvPr/>
        </p:nvSpPr>
        <p:spPr>
          <a:xfrm>
            <a:off x="2438400" y="8066085"/>
            <a:ext cx="1981200" cy="201930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Hire a second nurse </a:t>
            </a:r>
            <a:br>
              <a:rPr lang="en-US" sz="2400" dirty="0"/>
            </a:br>
            <a:r>
              <a:rPr lang="en-US" sz="2400" dirty="0"/>
              <a:t> </a:t>
            </a:r>
          </a:p>
        </p:txBody>
      </p:sp>
      <p:sp>
        <p:nvSpPr>
          <p:cNvPr id="13" name="Rectangle 12">
            <a:extLst>
              <a:ext uri="{FF2B5EF4-FFF2-40B4-BE49-F238E27FC236}">
                <a16:creationId xmlns:a16="http://schemas.microsoft.com/office/drawing/2014/main" id="{C053F82A-ADEA-8050-121F-A75E0D51B4C4}"/>
              </a:ext>
            </a:extLst>
          </p:cNvPr>
          <p:cNvSpPr/>
          <p:nvPr/>
        </p:nvSpPr>
        <p:spPr>
          <a:xfrm>
            <a:off x="228600" y="8066086"/>
            <a:ext cx="1981200" cy="201930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Max 1 issue per visit policy </a:t>
            </a:r>
          </a:p>
        </p:txBody>
      </p:sp>
      <p:sp>
        <p:nvSpPr>
          <p:cNvPr id="14" name="TextBox 13">
            <a:extLst>
              <a:ext uri="{FF2B5EF4-FFF2-40B4-BE49-F238E27FC236}">
                <a16:creationId xmlns:a16="http://schemas.microsoft.com/office/drawing/2014/main" id="{FC47942C-04C2-0738-CF64-090F13FDE11E}"/>
              </a:ext>
            </a:extLst>
          </p:cNvPr>
          <p:cNvSpPr txBox="1"/>
          <p:nvPr/>
        </p:nvSpPr>
        <p:spPr>
          <a:xfrm>
            <a:off x="12216529" y="570301"/>
            <a:ext cx="3886200" cy="4524315"/>
          </a:xfrm>
          <a:prstGeom prst="rect">
            <a:avLst/>
          </a:prstGeom>
          <a:noFill/>
        </p:spPr>
        <p:txBody>
          <a:bodyPr wrap="square" rtlCol="0">
            <a:spAutoFit/>
          </a:bodyPr>
          <a:lstStyle/>
          <a:p>
            <a:r>
              <a:rPr lang="en-CA" sz="3200" dirty="0"/>
              <a:t>The Pareto chart and the clipboard are in different “location” therefore players must communicate with each other to arrange the change ideas in the correct order </a:t>
            </a:r>
          </a:p>
        </p:txBody>
      </p:sp>
    </p:spTree>
    <p:extLst>
      <p:ext uri="{BB962C8B-B14F-4D97-AF65-F5344CB8AC3E}">
        <p14:creationId xmlns:p14="http://schemas.microsoft.com/office/powerpoint/2010/main" val="1563929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0" y="-46036"/>
            <a:ext cx="8229600" cy="1143000"/>
          </a:xfrm>
        </p:spPr>
        <p:txBody>
          <a:bodyPr/>
          <a:lstStyle/>
          <a:p>
            <a:r>
              <a:rPr lang="en-US" dirty="0"/>
              <a:t>Puzzle 3.2-CHANGE IDEA </a:t>
            </a:r>
          </a:p>
        </p:txBody>
      </p:sp>
      <p:sp>
        <p:nvSpPr>
          <p:cNvPr id="5" name="Content Placeholder 4">
            <a:extLst>
              <a:ext uri="{FF2B5EF4-FFF2-40B4-BE49-F238E27FC236}">
                <a16:creationId xmlns:a16="http://schemas.microsoft.com/office/drawing/2014/main" id="{08292BA5-DC0B-E742-242B-931B90C207F4}"/>
              </a:ext>
            </a:extLst>
          </p:cNvPr>
          <p:cNvSpPr>
            <a:spLocks noGrp="1"/>
          </p:cNvSpPr>
          <p:nvPr>
            <p:ph idx="1"/>
          </p:nvPr>
        </p:nvSpPr>
        <p:spPr>
          <a:xfrm>
            <a:off x="457200" y="1600200"/>
            <a:ext cx="4953000" cy="7962900"/>
          </a:xfrm>
        </p:spPr>
        <p:txBody>
          <a:bodyPr>
            <a:normAutofit/>
          </a:bodyPr>
          <a:lstStyle/>
          <a:p>
            <a:pPr marL="0" indent="0">
              <a:buNone/>
            </a:pPr>
            <a:br>
              <a:rPr lang="en-US" dirty="0"/>
            </a:br>
            <a:endParaRPr lang="en-US" dirty="0"/>
          </a:p>
          <a:p>
            <a:pPr marL="0" indent="0">
              <a:buNone/>
            </a:pPr>
            <a:br>
              <a:rPr lang="en-US" dirty="0"/>
            </a:br>
            <a:endParaRPr lang="en-US" dirty="0"/>
          </a:p>
          <a:p>
            <a:pPr marL="0" indent="0">
              <a:buNone/>
            </a:pPr>
            <a:br>
              <a:rPr lang="en-US" dirty="0"/>
            </a:br>
            <a:endParaRPr lang="en-US" dirty="0"/>
          </a:p>
        </p:txBody>
      </p:sp>
      <p:pic>
        <p:nvPicPr>
          <p:cNvPr id="4" name="image11.png">
            <a:extLst>
              <a:ext uri="{FF2B5EF4-FFF2-40B4-BE49-F238E27FC236}">
                <a16:creationId xmlns:a16="http://schemas.microsoft.com/office/drawing/2014/main" id="{B4230D0A-B335-6D85-8F36-3C5EDD6DEF9A}"/>
              </a:ext>
            </a:extLst>
          </p:cNvPr>
          <p:cNvPicPr/>
          <p:nvPr/>
        </p:nvPicPr>
        <p:blipFill>
          <a:blip r:embed="rId3"/>
          <a:srcRect/>
          <a:stretch>
            <a:fillRect/>
          </a:stretch>
        </p:blipFill>
        <p:spPr>
          <a:xfrm>
            <a:off x="457199" y="1077914"/>
            <a:ext cx="11706221" cy="6800848"/>
          </a:xfrm>
          <a:prstGeom prst="rect">
            <a:avLst/>
          </a:prstGeom>
          <a:ln/>
        </p:spPr>
      </p:pic>
      <p:sp>
        <p:nvSpPr>
          <p:cNvPr id="6" name="Rectangle 5">
            <a:extLst>
              <a:ext uri="{FF2B5EF4-FFF2-40B4-BE49-F238E27FC236}">
                <a16:creationId xmlns:a16="http://schemas.microsoft.com/office/drawing/2014/main" id="{48D784AA-EDC3-272E-4AE7-D3539DDF8F4A}"/>
              </a:ext>
            </a:extLst>
          </p:cNvPr>
          <p:cNvSpPr/>
          <p:nvPr/>
        </p:nvSpPr>
        <p:spPr>
          <a:xfrm>
            <a:off x="276225" y="8054971"/>
            <a:ext cx="1981200" cy="201930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Do a 1h training to maximize your EMR efficiency </a:t>
            </a:r>
            <a:endParaRPr lang="en-CA" sz="2400" dirty="0"/>
          </a:p>
        </p:txBody>
      </p:sp>
      <p:sp>
        <p:nvSpPr>
          <p:cNvPr id="7" name="Rectangle 6">
            <a:extLst>
              <a:ext uri="{FF2B5EF4-FFF2-40B4-BE49-F238E27FC236}">
                <a16:creationId xmlns:a16="http://schemas.microsoft.com/office/drawing/2014/main" id="{F06C3E78-85A4-7283-7C44-284D3998D679}"/>
              </a:ext>
            </a:extLst>
          </p:cNvPr>
          <p:cNvSpPr/>
          <p:nvPr/>
        </p:nvSpPr>
        <p:spPr>
          <a:xfrm>
            <a:off x="2457450" y="8054971"/>
            <a:ext cx="1981200" cy="201930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Using second room to see patients </a:t>
            </a:r>
          </a:p>
        </p:txBody>
      </p:sp>
      <p:sp>
        <p:nvSpPr>
          <p:cNvPr id="8" name="Rectangle 7">
            <a:extLst>
              <a:ext uri="{FF2B5EF4-FFF2-40B4-BE49-F238E27FC236}">
                <a16:creationId xmlns:a16="http://schemas.microsoft.com/office/drawing/2014/main" id="{715F43C3-163D-3C0A-4E92-ADE285A2C807}"/>
              </a:ext>
            </a:extLst>
          </p:cNvPr>
          <p:cNvSpPr/>
          <p:nvPr/>
        </p:nvSpPr>
        <p:spPr>
          <a:xfrm>
            <a:off x="11172821" y="8104186"/>
            <a:ext cx="1981200" cy="201930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Book Procedure for 30 min</a:t>
            </a:r>
          </a:p>
        </p:txBody>
      </p:sp>
      <p:sp>
        <p:nvSpPr>
          <p:cNvPr id="9" name="Rectangle 8">
            <a:extLst>
              <a:ext uri="{FF2B5EF4-FFF2-40B4-BE49-F238E27FC236}">
                <a16:creationId xmlns:a16="http://schemas.microsoft.com/office/drawing/2014/main" id="{B15EF710-41F7-A347-D9CD-B9D530A14CCA}"/>
              </a:ext>
            </a:extLst>
          </p:cNvPr>
          <p:cNvSpPr/>
          <p:nvPr/>
        </p:nvSpPr>
        <p:spPr>
          <a:xfrm>
            <a:off x="9010647" y="8077200"/>
            <a:ext cx="1981200" cy="201930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dirty="0"/>
              <a:t> Reminder to patient to arrive 20 min early to their appointment </a:t>
            </a:r>
          </a:p>
        </p:txBody>
      </p:sp>
      <p:sp>
        <p:nvSpPr>
          <p:cNvPr id="10" name="Rectangle 9">
            <a:extLst>
              <a:ext uri="{FF2B5EF4-FFF2-40B4-BE49-F238E27FC236}">
                <a16:creationId xmlns:a16="http://schemas.microsoft.com/office/drawing/2014/main" id="{455A2357-CD44-7959-1687-D80BAD6B5B2A}"/>
              </a:ext>
            </a:extLst>
          </p:cNvPr>
          <p:cNvSpPr/>
          <p:nvPr/>
        </p:nvSpPr>
        <p:spPr>
          <a:xfrm>
            <a:off x="6848473" y="8077200"/>
            <a:ext cx="1981200" cy="201930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Hire a Summer coop student to update your chart </a:t>
            </a:r>
            <a:endParaRPr lang="en-CA" sz="2400" dirty="0"/>
          </a:p>
        </p:txBody>
      </p:sp>
      <p:sp>
        <p:nvSpPr>
          <p:cNvPr id="11" name="Rectangle 10">
            <a:extLst>
              <a:ext uri="{FF2B5EF4-FFF2-40B4-BE49-F238E27FC236}">
                <a16:creationId xmlns:a16="http://schemas.microsoft.com/office/drawing/2014/main" id="{224719EC-17DA-382E-FD8A-103244E5BC15}"/>
              </a:ext>
            </a:extLst>
          </p:cNvPr>
          <p:cNvSpPr/>
          <p:nvPr/>
        </p:nvSpPr>
        <p:spPr>
          <a:xfrm>
            <a:off x="4600574" y="8066086"/>
            <a:ext cx="2085975" cy="201930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300" dirty="0"/>
              <a:t>All pharmacy communication must be done by fax </a:t>
            </a:r>
            <a:endParaRPr lang="en-CA" sz="2300" dirty="0"/>
          </a:p>
        </p:txBody>
      </p:sp>
      <p:sp>
        <p:nvSpPr>
          <p:cNvPr id="12" name="Rectangle 11">
            <a:extLst>
              <a:ext uri="{FF2B5EF4-FFF2-40B4-BE49-F238E27FC236}">
                <a16:creationId xmlns:a16="http://schemas.microsoft.com/office/drawing/2014/main" id="{F5B911F0-8768-44C4-9B13-28DC767E0FDF}"/>
              </a:ext>
            </a:extLst>
          </p:cNvPr>
          <p:cNvSpPr/>
          <p:nvPr/>
        </p:nvSpPr>
        <p:spPr>
          <a:xfrm>
            <a:off x="13334995" y="8104186"/>
            <a:ext cx="1981200" cy="201930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Hire a second nurse </a:t>
            </a:r>
            <a:br>
              <a:rPr lang="en-US" sz="2400" dirty="0"/>
            </a:br>
            <a:r>
              <a:rPr lang="en-US" sz="2400" dirty="0"/>
              <a:t> </a:t>
            </a:r>
          </a:p>
        </p:txBody>
      </p:sp>
      <p:sp>
        <p:nvSpPr>
          <p:cNvPr id="13" name="Rectangle 12">
            <a:extLst>
              <a:ext uri="{FF2B5EF4-FFF2-40B4-BE49-F238E27FC236}">
                <a16:creationId xmlns:a16="http://schemas.microsoft.com/office/drawing/2014/main" id="{C053F82A-ADEA-8050-121F-A75E0D51B4C4}"/>
              </a:ext>
            </a:extLst>
          </p:cNvPr>
          <p:cNvSpPr/>
          <p:nvPr/>
        </p:nvSpPr>
        <p:spPr>
          <a:xfrm>
            <a:off x="15516219" y="8104186"/>
            <a:ext cx="1981200" cy="201930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Max 1 issue per visit policy </a:t>
            </a:r>
          </a:p>
        </p:txBody>
      </p:sp>
      <p:pic>
        <p:nvPicPr>
          <p:cNvPr id="3" name="image10.png">
            <a:extLst>
              <a:ext uri="{FF2B5EF4-FFF2-40B4-BE49-F238E27FC236}">
                <a16:creationId xmlns:a16="http://schemas.microsoft.com/office/drawing/2014/main" id="{975A2A43-A835-AB62-CD46-03054B92BB50}"/>
              </a:ext>
            </a:extLst>
          </p:cNvPr>
          <p:cNvPicPr/>
          <p:nvPr/>
        </p:nvPicPr>
        <p:blipFill rotWithShape="1">
          <a:blip r:embed="rId4"/>
          <a:srcRect l="55128"/>
          <a:stretch/>
        </p:blipFill>
        <p:spPr>
          <a:xfrm>
            <a:off x="12458690" y="1485900"/>
            <a:ext cx="5210181" cy="5486400"/>
          </a:xfrm>
          <a:prstGeom prst="rect">
            <a:avLst/>
          </a:prstGeom>
          <a:ln/>
        </p:spPr>
      </p:pic>
    </p:spTree>
    <p:extLst>
      <p:ext uri="{BB962C8B-B14F-4D97-AF65-F5344CB8AC3E}">
        <p14:creationId xmlns:p14="http://schemas.microsoft.com/office/powerpoint/2010/main" val="101351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p:txBody>
          <a:bodyPr/>
          <a:lstStyle/>
          <a:p>
            <a:r>
              <a:rPr lang="en-US" dirty="0"/>
              <a:t>Puzzle 3.3</a:t>
            </a:r>
          </a:p>
        </p:txBody>
      </p:sp>
      <p:sp>
        <p:nvSpPr>
          <p:cNvPr id="5" name="Content Placeholder 4">
            <a:extLst>
              <a:ext uri="{FF2B5EF4-FFF2-40B4-BE49-F238E27FC236}">
                <a16:creationId xmlns:a16="http://schemas.microsoft.com/office/drawing/2014/main" id="{08292BA5-DC0B-E742-242B-931B90C207F4}"/>
              </a:ext>
            </a:extLst>
          </p:cNvPr>
          <p:cNvSpPr>
            <a:spLocks noGrp="1"/>
          </p:cNvSpPr>
          <p:nvPr>
            <p:ph idx="1"/>
          </p:nvPr>
        </p:nvSpPr>
        <p:spPr>
          <a:xfrm>
            <a:off x="495300" y="1562100"/>
            <a:ext cx="5943600" cy="7962900"/>
          </a:xfrm>
        </p:spPr>
        <p:txBody>
          <a:bodyPr/>
          <a:lstStyle/>
          <a:p>
            <a:pPr marL="0" indent="0">
              <a:buNone/>
            </a:pPr>
            <a:r>
              <a:rPr lang="en-CA" dirty="0"/>
              <a:t>Pressing the “PDSA” button generate a run chart. </a:t>
            </a:r>
          </a:p>
          <a:p>
            <a:pPr marL="0" indent="0">
              <a:buNone/>
            </a:pPr>
            <a:endParaRPr lang="en-CA" dirty="0"/>
          </a:p>
          <a:p>
            <a:pPr marL="0" indent="0">
              <a:buNone/>
            </a:pPr>
            <a:r>
              <a:rPr lang="en-CA" dirty="0"/>
              <a:t>The “direction” of the change is the code for the directional lock </a:t>
            </a:r>
          </a:p>
        </p:txBody>
      </p:sp>
      <p:pic>
        <p:nvPicPr>
          <p:cNvPr id="9220" name="Picture 4">
            <a:extLst>
              <a:ext uri="{FF2B5EF4-FFF2-40B4-BE49-F238E27FC236}">
                <a16:creationId xmlns:a16="http://schemas.microsoft.com/office/drawing/2014/main" id="{0432F313-CF03-FC24-F48B-466BFF44E3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70" t="24732" b="14093"/>
          <a:stretch/>
        </p:blipFill>
        <p:spPr bwMode="auto">
          <a:xfrm>
            <a:off x="7086600" y="1714500"/>
            <a:ext cx="9935604" cy="650716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6DB69E0E-D2F0-8F19-C3B8-79FC162A5F24}"/>
              </a:ext>
            </a:extLst>
          </p:cNvPr>
          <p:cNvCxnSpPr>
            <a:cxnSpLocks/>
          </p:cNvCxnSpPr>
          <p:nvPr/>
        </p:nvCxnSpPr>
        <p:spPr>
          <a:xfrm flipV="1">
            <a:off x="9086850" y="3771900"/>
            <a:ext cx="0" cy="609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09167363-D265-0451-3BAE-359BBE1AB34E}"/>
              </a:ext>
            </a:extLst>
          </p:cNvPr>
          <p:cNvCxnSpPr>
            <a:cxnSpLocks/>
          </p:cNvCxnSpPr>
          <p:nvPr/>
        </p:nvCxnSpPr>
        <p:spPr>
          <a:xfrm flipV="1">
            <a:off x="9753600" y="3771900"/>
            <a:ext cx="0" cy="609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82920488-B47B-825D-51A0-6C6D51A5C9FA}"/>
              </a:ext>
            </a:extLst>
          </p:cNvPr>
          <p:cNvCxnSpPr>
            <a:cxnSpLocks/>
          </p:cNvCxnSpPr>
          <p:nvPr/>
        </p:nvCxnSpPr>
        <p:spPr>
          <a:xfrm>
            <a:off x="10820400" y="3924300"/>
            <a:ext cx="0" cy="609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83258FAD-1100-F48C-53E4-50BEFF7ED6BA}"/>
              </a:ext>
            </a:extLst>
          </p:cNvPr>
          <p:cNvCxnSpPr>
            <a:cxnSpLocks/>
          </p:cNvCxnSpPr>
          <p:nvPr/>
        </p:nvCxnSpPr>
        <p:spPr>
          <a:xfrm flipV="1">
            <a:off x="11734800" y="3924300"/>
            <a:ext cx="0" cy="609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D4F89E22-29A7-A58F-1237-AD07EAF40791}"/>
              </a:ext>
            </a:extLst>
          </p:cNvPr>
          <p:cNvCxnSpPr>
            <a:cxnSpLocks/>
          </p:cNvCxnSpPr>
          <p:nvPr/>
        </p:nvCxnSpPr>
        <p:spPr>
          <a:xfrm flipV="1">
            <a:off x="12725400" y="4076700"/>
            <a:ext cx="0" cy="609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95F18854-392A-3E09-083C-2A60D3914830}"/>
              </a:ext>
            </a:extLst>
          </p:cNvPr>
          <p:cNvCxnSpPr>
            <a:cxnSpLocks/>
          </p:cNvCxnSpPr>
          <p:nvPr/>
        </p:nvCxnSpPr>
        <p:spPr>
          <a:xfrm>
            <a:off x="12420600" y="4076700"/>
            <a:ext cx="0" cy="609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FF76EEB1-EB10-8B0F-7E5D-2C58C70ACD35}"/>
              </a:ext>
            </a:extLst>
          </p:cNvPr>
          <p:cNvCxnSpPr>
            <a:cxnSpLocks/>
          </p:cNvCxnSpPr>
          <p:nvPr/>
        </p:nvCxnSpPr>
        <p:spPr>
          <a:xfrm>
            <a:off x="10972800" y="4229100"/>
            <a:ext cx="60960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64533DAC-9490-8A3A-FDE2-CCA890D9A472}"/>
              </a:ext>
            </a:extLst>
          </p:cNvPr>
          <p:cNvCxnSpPr>
            <a:cxnSpLocks/>
          </p:cNvCxnSpPr>
          <p:nvPr/>
        </p:nvCxnSpPr>
        <p:spPr>
          <a:xfrm>
            <a:off x="12877800" y="4438650"/>
            <a:ext cx="60960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12290" name="Picture 2">
            <a:extLst>
              <a:ext uri="{FF2B5EF4-FFF2-40B4-BE49-F238E27FC236}">
                <a16:creationId xmlns:a16="http://schemas.microsoft.com/office/drawing/2014/main" id="{57168572-A54E-A473-5EB3-C692E5AF15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284" y="4533900"/>
            <a:ext cx="5177631" cy="5177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15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4572000" y="539392"/>
            <a:ext cx="8229600" cy="1143000"/>
          </a:xfrm>
        </p:spPr>
        <p:txBody>
          <a:bodyPr/>
          <a:lstStyle/>
          <a:p>
            <a:r>
              <a:rPr lang="en-US" dirty="0"/>
              <a:t>Congratulations!!!</a:t>
            </a:r>
          </a:p>
        </p:txBody>
      </p:sp>
      <p:sp>
        <p:nvSpPr>
          <p:cNvPr id="5" name="Content Placeholder 4">
            <a:extLst>
              <a:ext uri="{FF2B5EF4-FFF2-40B4-BE49-F238E27FC236}">
                <a16:creationId xmlns:a16="http://schemas.microsoft.com/office/drawing/2014/main" id="{08292BA5-DC0B-E742-242B-931B90C207F4}"/>
              </a:ext>
            </a:extLst>
          </p:cNvPr>
          <p:cNvSpPr>
            <a:spLocks noGrp="1"/>
          </p:cNvSpPr>
          <p:nvPr>
            <p:ph idx="1"/>
          </p:nvPr>
        </p:nvSpPr>
        <p:spPr>
          <a:xfrm>
            <a:off x="4533900" y="1682392"/>
            <a:ext cx="12915900" cy="990600"/>
          </a:xfrm>
        </p:spPr>
        <p:txBody>
          <a:bodyPr>
            <a:normAutofit fontScale="92500" lnSpcReduction="20000"/>
          </a:bodyPr>
          <a:lstStyle/>
          <a:p>
            <a:pPr marL="0" indent="0">
              <a:buNone/>
            </a:pPr>
            <a:r>
              <a:rPr lang="en-CA" sz="7200" dirty="0"/>
              <a:t>YOU ESCAPED THE OFFICE </a:t>
            </a:r>
          </a:p>
        </p:txBody>
      </p:sp>
      <p:pic>
        <p:nvPicPr>
          <p:cNvPr id="7" name="Picture 6">
            <a:extLst>
              <a:ext uri="{FF2B5EF4-FFF2-40B4-BE49-F238E27FC236}">
                <a16:creationId xmlns:a16="http://schemas.microsoft.com/office/drawing/2014/main" id="{8AF5189E-05CC-F144-9859-043829E8E3DA}"/>
              </a:ext>
            </a:extLst>
          </p:cNvPr>
          <p:cNvPicPr>
            <a:picLocks noChangeAspect="1"/>
          </p:cNvPicPr>
          <p:nvPr/>
        </p:nvPicPr>
        <p:blipFill>
          <a:blip r:embed="rId2"/>
          <a:stretch>
            <a:fillRect/>
          </a:stretch>
        </p:blipFill>
        <p:spPr>
          <a:xfrm>
            <a:off x="4343400" y="2672992"/>
            <a:ext cx="9829800" cy="7311266"/>
          </a:xfrm>
          <a:prstGeom prst="rect">
            <a:avLst/>
          </a:prstGeom>
        </p:spPr>
      </p:pic>
    </p:spTree>
    <p:extLst>
      <p:ext uri="{BB962C8B-B14F-4D97-AF65-F5344CB8AC3E}">
        <p14:creationId xmlns:p14="http://schemas.microsoft.com/office/powerpoint/2010/main" val="2626719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184B76B-ED94-D28D-D604-9BAA42790F8A}"/>
              </a:ext>
            </a:extLst>
          </p:cNvPr>
          <p:cNvSpPr>
            <a:spLocks noGrp="1"/>
          </p:cNvSpPr>
          <p:nvPr>
            <p:ph type="title"/>
          </p:nvPr>
        </p:nvSpPr>
        <p:spPr>
          <a:xfrm>
            <a:off x="603504" y="419100"/>
            <a:ext cx="8229600" cy="1143000"/>
          </a:xfrm>
        </p:spPr>
        <p:txBody>
          <a:bodyPr/>
          <a:lstStyle/>
          <a:p>
            <a:pPr algn="l"/>
            <a:r>
              <a:rPr lang="en-CA" dirty="0"/>
              <a:t>NEXT STEPS	</a:t>
            </a:r>
          </a:p>
        </p:txBody>
      </p:sp>
      <p:sp>
        <p:nvSpPr>
          <p:cNvPr id="12" name="Content Placeholder 11">
            <a:extLst>
              <a:ext uri="{FF2B5EF4-FFF2-40B4-BE49-F238E27FC236}">
                <a16:creationId xmlns:a16="http://schemas.microsoft.com/office/drawing/2014/main" id="{3654BD0D-E5CE-F1C2-6711-30B60BB7881C}"/>
              </a:ext>
            </a:extLst>
          </p:cNvPr>
          <p:cNvSpPr>
            <a:spLocks noGrp="1"/>
          </p:cNvSpPr>
          <p:nvPr>
            <p:ph idx="1"/>
          </p:nvPr>
        </p:nvSpPr>
        <p:spPr>
          <a:xfrm>
            <a:off x="478536" y="1943100"/>
            <a:ext cx="16764000" cy="4525963"/>
          </a:xfrm>
        </p:spPr>
        <p:txBody>
          <a:bodyPr/>
          <a:lstStyle/>
          <a:p>
            <a:r>
              <a:rPr lang="en-CA" dirty="0"/>
              <a:t>Tried on </a:t>
            </a:r>
            <a:r>
              <a:rPr lang="en-US" dirty="0"/>
              <a:t>27 individuals (3 med students, 19 family medicine residents, 4 uOttawa DFM faculty members)</a:t>
            </a:r>
            <a:br>
              <a:rPr lang="en-US" dirty="0"/>
            </a:br>
            <a:br>
              <a:rPr lang="en-US" dirty="0"/>
            </a:br>
            <a:endParaRPr lang="en-US" dirty="0"/>
          </a:p>
          <a:p>
            <a:r>
              <a:rPr lang="en-US" dirty="0"/>
              <a:t>Being implemented for all the uOttawa DFM PGY1 as part of their QI curriculum –Nov 17, 2023</a:t>
            </a:r>
            <a:br>
              <a:rPr lang="en-US" dirty="0"/>
            </a:br>
            <a:br>
              <a:rPr lang="en-US" dirty="0"/>
            </a:br>
            <a:endParaRPr lang="en-US" dirty="0"/>
          </a:p>
          <a:p>
            <a:r>
              <a:rPr lang="en-US" dirty="0"/>
              <a:t>Collecting data on learners experience </a:t>
            </a:r>
            <a:endParaRPr lang="en-CA" dirty="0"/>
          </a:p>
        </p:txBody>
      </p:sp>
    </p:spTree>
    <p:extLst>
      <p:ext uri="{BB962C8B-B14F-4D97-AF65-F5344CB8AC3E}">
        <p14:creationId xmlns:p14="http://schemas.microsoft.com/office/powerpoint/2010/main" val="2894273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620352"/>
            <a:ext cx="18288000" cy="0"/>
          </a:xfrm>
          <a:prstGeom prst="line">
            <a:avLst/>
          </a:prstGeom>
          <a:ln w="28575" cap="flat">
            <a:solidFill>
              <a:srgbClr val="000000"/>
            </a:solidFill>
            <a:prstDash val="solid"/>
            <a:headEnd type="none" w="sm" len="sm"/>
            <a:tailEnd type="none" w="sm" len="sm"/>
          </a:ln>
        </p:spPr>
      </p:sp>
      <p:grpSp>
        <p:nvGrpSpPr>
          <p:cNvPr id="3" name="Group 3">
            <a:extLst>
              <a:ext uri="{C183D7F6-B498-43B3-948B-1728B52AA6E4}">
                <adec:decorative xmlns:adec="http://schemas.microsoft.com/office/drawing/2017/decorative" val="1"/>
              </a:ext>
            </a:extLst>
          </p:cNvPr>
          <p:cNvGrpSpPr>
            <a:grpSpLocks noGrp="1" noUngrp="1" noRot="1" noMove="1" noResize="1"/>
          </p:cNvGrpSpPr>
          <p:nvPr/>
        </p:nvGrpSpPr>
        <p:grpSpPr>
          <a:xfrm>
            <a:off x="2133393" y="1028700"/>
            <a:ext cx="14173812" cy="5219700"/>
            <a:chOff x="0" y="0"/>
            <a:chExt cx="6135815" cy="2259598"/>
          </a:xfrm>
        </p:grpSpPr>
        <p:sp>
          <p:nvSpPr>
            <p:cNvPr id="4" name="Freeform 4"/>
            <p:cNvSpPr>
              <a:spLocks noGrp="1" noRot="1" noMove="1" noResize="1" noEditPoints="1" noAdjustHandles="1" noChangeArrowheads="1" noChangeShapeType="1"/>
            </p:cNvSpPr>
            <p:nvPr/>
          </p:nvSpPr>
          <p:spPr>
            <a:xfrm>
              <a:off x="12700" y="12700"/>
              <a:ext cx="6071045" cy="2191018"/>
            </a:xfrm>
            <a:custGeom>
              <a:avLst/>
              <a:gdLst/>
              <a:ahLst/>
              <a:cxnLst/>
              <a:rect l="l" t="t" r="r" b="b"/>
              <a:pathLst>
                <a:path w="6071045" h="2191018">
                  <a:moveTo>
                    <a:pt x="146050" y="2191018"/>
                  </a:moveTo>
                  <a:lnTo>
                    <a:pt x="5924995" y="2191018"/>
                  </a:lnTo>
                  <a:cubicBezTo>
                    <a:pt x="6005005" y="2191018"/>
                    <a:pt x="6071045" y="2124978"/>
                    <a:pt x="6071045" y="2044968"/>
                  </a:cubicBezTo>
                  <a:lnTo>
                    <a:pt x="6071045" y="146050"/>
                  </a:lnTo>
                  <a:cubicBezTo>
                    <a:pt x="6071045" y="66040"/>
                    <a:pt x="6005005" y="0"/>
                    <a:pt x="5924995" y="0"/>
                  </a:cubicBezTo>
                  <a:lnTo>
                    <a:pt x="146050" y="0"/>
                  </a:lnTo>
                  <a:cubicBezTo>
                    <a:pt x="66040" y="0"/>
                    <a:pt x="0" y="66040"/>
                    <a:pt x="0" y="146050"/>
                  </a:cubicBezTo>
                  <a:lnTo>
                    <a:pt x="0" y="2044968"/>
                  </a:lnTo>
                  <a:cubicBezTo>
                    <a:pt x="0" y="2126248"/>
                    <a:pt x="66040" y="2191018"/>
                    <a:pt x="146050" y="2191018"/>
                  </a:cubicBezTo>
                  <a:close/>
                </a:path>
              </a:pathLst>
            </a:custGeom>
            <a:solidFill>
              <a:srgbClr val="C8F6C2"/>
            </a:solidFill>
          </p:spPr>
          <p:txBody>
            <a:bodyPr/>
            <a:lstStyle/>
            <a:p>
              <a:endParaRPr lang="en-US" dirty="0"/>
            </a:p>
          </p:txBody>
        </p:sp>
        <p:sp>
          <p:nvSpPr>
            <p:cNvPr id="5" name="Freeform 5"/>
            <p:cNvSpPr>
              <a:spLocks noGrp="1" noRot="1" noMove="1" noResize="1" noEditPoints="1" noAdjustHandles="1" noChangeArrowheads="1" noChangeShapeType="1"/>
            </p:cNvSpPr>
            <p:nvPr/>
          </p:nvSpPr>
          <p:spPr>
            <a:xfrm>
              <a:off x="0" y="0"/>
              <a:ext cx="6135815" cy="2259598"/>
            </a:xfrm>
            <a:custGeom>
              <a:avLst/>
              <a:gdLst/>
              <a:ahLst/>
              <a:cxnLst/>
              <a:rect l="l" t="t" r="r" b="b"/>
              <a:pathLst>
                <a:path w="6135815" h="2259598">
                  <a:moveTo>
                    <a:pt x="6072315" y="74930"/>
                  </a:moveTo>
                  <a:cubicBezTo>
                    <a:pt x="6044375" y="30480"/>
                    <a:pt x="5994845" y="0"/>
                    <a:pt x="5937695" y="0"/>
                  </a:cubicBezTo>
                  <a:lnTo>
                    <a:pt x="158750" y="0"/>
                  </a:lnTo>
                  <a:cubicBezTo>
                    <a:pt x="71120" y="0"/>
                    <a:pt x="0" y="71120"/>
                    <a:pt x="0" y="158750"/>
                  </a:cubicBezTo>
                  <a:lnTo>
                    <a:pt x="0" y="2057668"/>
                  </a:lnTo>
                  <a:cubicBezTo>
                    <a:pt x="0" y="2109738"/>
                    <a:pt x="25400" y="2155458"/>
                    <a:pt x="63500" y="2184668"/>
                  </a:cubicBezTo>
                  <a:cubicBezTo>
                    <a:pt x="91440" y="2229118"/>
                    <a:pt x="140970" y="2259598"/>
                    <a:pt x="218780" y="2259598"/>
                  </a:cubicBezTo>
                  <a:lnTo>
                    <a:pt x="5977065" y="2259598"/>
                  </a:lnTo>
                  <a:cubicBezTo>
                    <a:pt x="6064695" y="2259598"/>
                    <a:pt x="6135815" y="2188478"/>
                    <a:pt x="6135815" y="2100848"/>
                  </a:cubicBezTo>
                  <a:lnTo>
                    <a:pt x="6135815" y="204941"/>
                  </a:lnTo>
                  <a:cubicBezTo>
                    <a:pt x="6135815" y="149860"/>
                    <a:pt x="6110415" y="104140"/>
                    <a:pt x="6072315" y="74930"/>
                  </a:cubicBezTo>
                  <a:close/>
                  <a:moveTo>
                    <a:pt x="12700" y="2057668"/>
                  </a:moveTo>
                  <a:lnTo>
                    <a:pt x="12700" y="158750"/>
                  </a:lnTo>
                  <a:cubicBezTo>
                    <a:pt x="12700" y="78740"/>
                    <a:pt x="78740" y="12700"/>
                    <a:pt x="158750" y="12700"/>
                  </a:cubicBezTo>
                  <a:lnTo>
                    <a:pt x="5937695" y="12700"/>
                  </a:lnTo>
                  <a:cubicBezTo>
                    <a:pt x="6017705" y="12700"/>
                    <a:pt x="6083745" y="78740"/>
                    <a:pt x="6083745" y="158750"/>
                  </a:cubicBezTo>
                  <a:lnTo>
                    <a:pt x="6083745" y="2057668"/>
                  </a:lnTo>
                  <a:cubicBezTo>
                    <a:pt x="6083745" y="2137678"/>
                    <a:pt x="6017705" y="2203718"/>
                    <a:pt x="5937695" y="2203718"/>
                  </a:cubicBezTo>
                  <a:lnTo>
                    <a:pt x="158750" y="2203718"/>
                  </a:lnTo>
                  <a:cubicBezTo>
                    <a:pt x="78740" y="2203718"/>
                    <a:pt x="12700" y="2138948"/>
                    <a:pt x="12700" y="2057668"/>
                  </a:cubicBezTo>
                  <a:close/>
                </a:path>
              </a:pathLst>
            </a:custGeom>
            <a:solidFill>
              <a:srgbClr val="000000"/>
            </a:solidFill>
          </p:spPr>
        </p:sp>
      </p:grpSp>
      <p:pic>
        <p:nvPicPr>
          <p:cNvPr id="6" name="Picture 6" descr="Facebook logo"/>
          <p:cNvPicPr>
            <a:picLocks noGrp="1" noRot="1" noChangeAspect="1" noMove="1" noResize="1" noEditPoints="1" noAdjustHandles="1" noChangeArrowheads="1" noChangeShapeType="1" noCrop="1"/>
          </p:cNvPicPr>
          <p:nvPr/>
        </p:nvPicPr>
        <p:blipFill>
          <a:blip r:embed="rId2"/>
          <a:srcRect/>
          <a:stretch>
            <a:fillRect/>
          </a:stretch>
        </p:blipFill>
        <p:spPr>
          <a:xfrm>
            <a:off x="1009347" y="7730052"/>
            <a:ext cx="1124046" cy="1151197"/>
          </a:xfrm>
          <a:prstGeom prst="rect">
            <a:avLst/>
          </a:prstGeom>
        </p:spPr>
      </p:pic>
      <p:pic>
        <p:nvPicPr>
          <p:cNvPr id="7" name="Picture 7" descr="Twitter logo"/>
          <p:cNvPicPr>
            <a:picLocks noGrp="1" noRot="1" noChangeAspect="1" noMove="1" noResize="1" noEditPoints="1" noAdjustHandles="1" noChangeArrowheads="1" noChangeShapeType="1" noCrop="1"/>
          </p:cNvPicPr>
          <p:nvPr/>
        </p:nvPicPr>
        <p:blipFill>
          <a:blip r:embed="rId3"/>
          <a:srcRect/>
          <a:stretch>
            <a:fillRect/>
          </a:stretch>
        </p:blipFill>
        <p:spPr>
          <a:xfrm>
            <a:off x="7098872" y="7784724"/>
            <a:ext cx="1124046" cy="1129502"/>
          </a:xfrm>
          <a:prstGeom prst="rect">
            <a:avLst/>
          </a:prstGeom>
        </p:spPr>
      </p:pic>
      <p:pic>
        <p:nvPicPr>
          <p:cNvPr id="8" name="Picture 8" descr="Instagram logo"/>
          <p:cNvPicPr>
            <a:picLocks noGrp="1" noRot="1" noChangeAspect="1" noMove="1" noResize="1" noEditPoints="1" noAdjustHandles="1" noChangeArrowheads="1" noChangeShapeType="1" noCrop="1"/>
          </p:cNvPicPr>
          <p:nvPr/>
        </p:nvPicPr>
        <p:blipFill>
          <a:blip r:embed="rId4"/>
          <a:srcRect/>
          <a:stretch>
            <a:fillRect/>
          </a:stretch>
        </p:blipFill>
        <p:spPr>
          <a:xfrm>
            <a:off x="12299831" y="7773876"/>
            <a:ext cx="1124046" cy="1151197"/>
          </a:xfrm>
          <a:prstGeom prst="rect">
            <a:avLst/>
          </a:prstGeom>
        </p:spPr>
      </p:pic>
      <p:pic>
        <p:nvPicPr>
          <p:cNvPr id="12" name="Picture 12">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98750">
            <a:off x="15197239" y="4942867"/>
            <a:ext cx="2552396" cy="2552396"/>
          </a:xfrm>
          <a:prstGeom prst="rect">
            <a:avLst/>
          </a:prstGeom>
        </p:spPr>
      </p:pic>
      <p:sp>
        <p:nvSpPr>
          <p:cNvPr id="13" name="TextBox 13"/>
          <p:cNvSpPr txBox="1">
            <a:spLocks noGrp="1" noRot="1" noMove="1" noResize="1" noEditPoints="1" noAdjustHandles="1" noChangeArrowheads="1" noChangeShapeType="1"/>
          </p:cNvSpPr>
          <p:nvPr/>
        </p:nvSpPr>
        <p:spPr>
          <a:xfrm>
            <a:off x="2433699" y="8111409"/>
            <a:ext cx="4436642" cy="495200"/>
          </a:xfrm>
          <a:prstGeom prst="rect">
            <a:avLst/>
          </a:prstGeom>
        </p:spPr>
        <p:txBody>
          <a:bodyPr wrap="square" lIns="0" tIns="0" rIns="0" bIns="0" rtlCol="0" anchor="t">
            <a:spAutoFit/>
          </a:bodyPr>
          <a:lstStyle/>
          <a:p>
            <a:pPr>
              <a:lnSpc>
                <a:spcPts val="4195"/>
              </a:lnSpc>
            </a:pPr>
            <a:r>
              <a:rPr lang="en-US" sz="3200" dirty="0">
                <a:solidFill>
                  <a:srgbClr val="000000"/>
                </a:solidFill>
                <a:latin typeface="Lucida Bright" panose="02040602050505020304" pitchFamily="18" charset="0"/>
                <a:cs typeface="Arial" panose="020B0604020202020204" pitchFamily="34" charset="0"/>
              </a:rPr>
              <a:t>FamilyMedicineForum</a:t>
            </a:r>
          </a:p>
        </p:txBody>
      </p:sp>
      <p:sp>
        <p:nvSpPr>
          <p:cNvPr id="14" name="TextBox 14"/>
          <p:cNvSpPr txBox="1">
            <a:spLocks noGrp="1" noRot="1" noMove="1" noResize="1" noEditPoints="1" noAdjustHandles="1" noChangeArrowheads="1" noChangeShapeType="1"/>
          </p:cNvSpPr>
          <p:nvPr/>
        </p:nvSpPr>
        <p:spPr>
          <a:xfrm>
            <a:off x="8451449" y="8097066"/>
            <a:ext cx="3556259" cy="504818"/>
          </a:xfrm>
          <a:prstGeom prst="rect">
            <a:avLst/>
          </a:prstGeom>
        </p:spPr>
        <p:txBody>
          <a:bodyPr wrap="square" lIns="0" tIns="0" rIns="0" bIns="0" rtlCol="0" anchor="t">
            <a:spAutoFit/>
          </a:bodyPr>
          <a:lstStyle/>
          <a:p>
            <a:pPr>
              <a:lnSpc>
                <a:spcPts val="4343"/>
              </a:lnSpc>
            </a:pPr>
            <a:r>
              <a:rPr lang="en-US" sz="3200" dirty="0">
                <a:solidFill>
                  <a:srgbClr val="000000"/>
                </a:solidFill>
                <a:latin typeface="Lucida Bright" panose="02040602050505020304" pitchFamily="18" charset="0"/>
                <a:cs typeface="Arial" panose="020B0604020202020204" pitchFamily="34" charset="0"/>
              </a:rPr>
              <a:t>FamilyMedForum</a:t>
            </a:r>
          </a:p>
        </p:txBody>
      </p:sp>
      <p:sp>
        <p:nvSpPr>
          <p:cNvPr id="15" name="TextBox 15"/>
          <p:cNvSpPr txBox="1">
            <a:spLocks noGrp="1" noRot="1" noMove="1" noResize="1" noEditPoints="1" noAdjustHandles="1" noChangeArrowheads="1" noChangeShapeType="1"/>
          </p:cNvSpPr>
          <p:nvPr/>
        </p:nvSpPr>
        <p:spPr>
          <a:xfrm>
            <a:off x="13716000" y="8101791"/>
            <a:ext cx="3962400" cy="504818"/>
          </a:xfrm>
          <a:prstGeom prst="rect">
            <a:avLst/>
          </a:prstGeom>
        </p:spPr>
        <p:txBody>
          <a:bodyPr wrap="square" lIns="0" tIns="0" rIns="0" bIns="0" rtlCol="0" anchor="t">
            <a:spAutoFit/>
          </a:bodyPr>
          <a:lstStyle/>
          <a:p>
            <a:pPr>
              <a:lnSpc>
                <a:spcPts val="4343"/>
              </a:lnSpc>
            </a:pPr>
            <a:r>
              <a:rPr lang="en-US" sz="3200" dirty="0">
                <a:solidFill>
                  <a:srgbClr val="000000"/>
                </a:solidFill>
                <a:latin typeface="Lucida Bright" panose="02040602050505020304" pitchFamily="18" charset="0"/>
                <a:cs typeface="Arial" panose="020B0604020202020204" pitchFamily="34" charset="0"/>
              </a:rPr>
              <a:t>FamilyMedForum</a:t>
            </a:r>
          </a:p>
        </p:txBody>
      </p:sp>
      <p:sp>
        <p:nvSpPr>
          <p:cNvPr id="16" name="TextBox 16"/>
          <p:cNvSpPr txBox="1">
            <a:spLocks noGrp="1" noRot="1" noMove="1" noResize="1" noEditPoints="1" noAdjustHandles="1" noChangeArrowheads="1" noChangeShapeType="1"/>
          </p:cNvSpPr>
          <p:nvPr/>
        </p:nvSpPr>
        <p:spPr>
          <a:xfrm>
            <a:off x="15544800" y="5811797"/>
            <a:ext cx="2438400" cy="673711"/>
          </a:xfrm>
          <a:prstGeom prst="rect">
            <a:avLst/>
          </a:prstGeom>
        </p:spPr>
        <p:txBody>
          <a:bodyPr wrap="square" lIns="0" tIns="0" rIns="0" bIns="0" rtlCol="0" anchor="t">
            <a:spAutoFit/>
          </a:bodyPr>
          <a:lstStyle/>
          <a:p>
            <a:pPr>
              <a:lnSpc>
                <a:spcPts val="5599"/>
              </a:lnSpc>
            </a:pPr>
            <a:r>
              <a:rPr lang="en-US" sz="3600" dirty="0">
                <a:solidFill>
                  <a:srgbClr val="000000"/>
                </a:solidFill>
                <a:latin typeface="Amasis MT Pro Black" panose="02040A04050005020304" pitchFamily="18" charset="0"/>
                <a:cs typeface="Arial" panose="020B0604020202020204" pitchFamily="34" charset="0"/>
              </a:rPr>
              <a:t>#myfmf</a:t>
            </a:r>
          </a:p>
        </p:txBody>
      </p:sp>
      <p:grpSp>
        <p:nvGrpSpPr>
          <p:cNvPr id="9" name="Group 9">
            <a:extLst>
              <a:ext uri="{C183D7F6-B498-43B3-948B-1728B52AA6E4}">
                <adec:decorative xmlns:adec="http://schemas.microsoft.com/office/drawing/2017/decorative" val="1"/>
              </a:ext>
            </a:extLst>
          </p:cNvPr>
          <p:cNvGrpSpPr>
            <a:grpSpLocks noGrp="1" noUngrp="1" noRot="1" noMove="1" noResize="1"/>
          </p:cNvGrpSpPr>
          <p:nvPr/>
        </p:nvGrpSpPr>
        <p:grpSpPr>
          <a:xfrm>
            <a:off x="3352800" y="2491837"/>
            <a:ext cx="11557292" cy="2107048"/>
            <a:chOff x="0" y="-133349"/>
            <a:chExt cx="14439805" cy="2809397"/>
          </a:xfrm>
        </p:grpSpPr>
        <p:sp>
          <p:nvSpPr>
            <p:cNvPr id="10" name="TextBox 10"/>
            <p:cNvSpPr txBox="1">
              <a:spLocks noGrp="1" noRot="1" noMove="1" noResize="1" noEditPoints="1" noAdjustHandles="1" noChangeArrowheads="1" noChangeShapeType="1"/>
            </p:cNvSpPr>
            <p:nvPr/>
          </p:nvSpPr>
          <p:spPr>
            <a:xfrm>
              <a:off x="0" y="-133349"/>
              <a:ext cx="14439805" cy="1504686"/>
            </a:xfrm>
            <a:prstGeom prst="rect">
              <a:avLst/>
            </a:prstGeom>
          </p:spPr>
          <p:txBody>
            <a:bodyPr lIns="0" tIns="0" rIns="0" bIns="0" rtlCol="0" anchor="t">
              <a:spAutoFit/>
            </a:bodyPr>
            <a:lstStyle/>
            <a:p>
              <a:pPr marL="0" lvl="0" indent="0" algn="ctr">
                <a:lnSpc>
                  <a:spcPts val="8800"/>
                </a:lnSpc>
              </a:pPr>
              <a:r>
                <a:rPr lang="en-US" sz="8000" b="1" u="none" dirty="0">
                  <a:solidFill>
                    <a:srgbClr val="000000"/>
                  </a:solidFill>
                  <a:latin typeface="Lucida Bright" panose="02040602050505020304" pitchFamily="18" charset="0"/>
                </a:rPr>
                <a:t>Thank you!</a:t>
              </a:r>
            </a:p>
          </p:txBody>
        </p:sp>
        <p:sp>
          <p:nvSpPr>
            <p:cNvPr id="11" name="TextBox 11"/>
            <p:cNvSpPr txBox="1">
              <a:spLocks noGrp="1" noRot="1" noMove="1" noResize="1" noEditPoints="1" noAdjustHandles="1" noChangeArrowheads="1" noChangeShapeType="1"/>
            </p:cNvSpPr>
            <p:nvPr/>
          </p:nvSpPr>
          <p:spPr>
            <a:xfrm>
              <a:off x="0" y="1805895"/>
              <a:ext cx="14439805" cy="870153"/>
            </a:xfrm>
            <a:prstGeom prst="rect">
              <a:avLst/>
            </a:prstGeom>
          </p:spPr>
          <p:txBody>
            <a:bodyPr lIns="0" tIns="0" rIns="0" bIns="0" rtlCol="0" anchor="t">
              <a:spAutoFit/>
            </a:bodyPr>
            <a:lstStyle/>
            <a:p>
              <a:pPr algn="ctr">
                <a:lnSpc>
                  <a:spcPts val="5599"/>
                </a:lnSpc>
              </a:pPr>
              <a:r>
                <a:rPr lang="en-US" sz="3999" dirty="0">
                  <a:solidFill>
                    <a:srgbClr val="000000"/>
                  </a:solidFill>
                  <a:latin typeface="Lucida Bright" panose="02040602050505020304" pitchFamily="18" charset="0"/>
                  <a:cs typeface="Arial" panose="020B0604020202020204" pitchFamily="34" charset="0"/>
                </a:rPr>
                <a:t>Please fill out your session evaluation now!</a:t>
              </a:r>
            </a:p>
          </p:txBody>
        </p:sp>
      </p:grpSp>
      <p:sp>
        <p:nvSpPr>
          <p:cNvPr id="17" name="Title 17">
            <a:extLst>
              <a:ext uri="{FF2B5EF4-FFF2-40B4-BE49-F238E27FC236}">
                <a16:creationId xmlns:a16="http://schemas.microsoft.com/office/drawing/2014/main" id="{0ADDFBB7-70E0-EB51-92AB-9649C2A97F23}"/>
              </a:ext>
              <a:ext uri="{C183D7F6-B498-43B3-948B-1728B52AA6E4}">
                <adec:decorative xmlns:adec="http://schemas.microsoft.com/office/drawing/2017/decorative" val="1"/>
              </a:ext>
            </a:extLst>
          </p:cNvPr>
          <p:cNvSpPr txBox="1">
            <a:spLocks noGrp="1"/>
          </p:cNvSpPr>
          <p:nvPr>
            <p:ph type="title" idx="4294967295"/>
          </p:nvPr>
        </p:nvSpPr>
        <p:spPr>
          <a:xfrm>
            <a:off x="4879834" y="-1364255"/>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Closing Slide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685800" y="419100"/>
            <a:ext cx="8229600" cy="1143000"/>
          </a:xfrm>
        </p:spPr>
        <p:txBody>
          <a:bodyPr/>
          <a:lstStyle/>
          <a:p>
            <a:pPr algn="l"/>
            <a:r>
              <a:rPr lang="en-US" dirty="0"/>
              <a:t>Objectives</a:t>
            </a:r>
          </a:p>
        </p:txBody>
      </p:sp>
      <p:sp>
        <p:nvSpPr>
          <p:cNvPr id="5" name="Content Placeholder 4">
            <a:extLst>
              <a:ext uri="{FF2B5EF4-FFF2-40B4-BE49-F238E27FC236}">
                <a16:creationId xmlns:a16="http://schemas.microsoft.com/office/drawing/2014/main" id="{08292BA5-DC0B-E742-242B-931B90C207F4}"/>
              </a:ext>
            </a:extLst>
          </p:cNvPr>
          <p:cNvSpPr>
            <a:spLocks noGrp="1"/>
          </p:cNvSpPr>
          <p:nvPr>
            <p:ph idx="1"/>
          </p:nvPr>
        </p:nvSpPr>
        <p:spPr>
          <a:xfrm>
            <a:off x="533400" y="2171700"/>
            <a:ext cx="15163800" cy="5676900"/>
          </a:xfrm>
        </p:spPr>
        <p:txBody>
          <a:bodyPr/>
          <a:lstStyle/>
          <a:p>
            <a:pPr marL="0" indent="0">
              <a:buNone/>
            </a:pPr>
            <a:r>
              <a:rPr lang="en-US" dirty="0"/>
              <a:t>1. Explore gamification as an educational method in family medicine residency program</a:t>
            </a:r>
            <a:br>
              <a:rPr lang="en-US" dirty="0"/>
            </a:br>
            <a:br>
              <a:rPr lang="en-US" dirty="0"/>
            </a:br>
            <a:endParaRPr lang="en-US" dirty="0"/>
          </a:p>
          <a:p>
            <a:pPr marL="0" indent="0">
              <a:buNone/>
            </a:pPr>
            <a:r>
              <a:rPr lang="en-US" dirty="0"/>
              <a:t>2. Participate a virtual reality escape room design to teach quality improvement principles</a:t>
            </a:r>
            <a:br>
              <a:rPr lang="en-US" dirty="0"/>
            </a:br>
            <a:br>
              <a:rPr lang="en-US" dirty="0"/>
            </a:br>
            <a:endParaRPr lang="en-US" dirty="0"/>
          </a:p>
          <a:p>
            <a:pPr marL="0" indent="0">
              <a:buNone/>
            </a:pPr>
            <a:r>
              <a:rPr lang="en-US" dirty="0"/>
              <a:t>3. Recognize how gamification can be use to enhance skills outlined in the Can Med roles</a:t>
            </a:r>
            <a:endParaRPr lang="en-CA" dirty="0"/>
          </a:p>
        </p:txBody>
      </p:sp>
    </p:spTree>
    <p:extLst>
      <p:ext uri="{BB962C8B-B14F-4D97-AF65-F5344CB8AC3E}">
        <p14:creationId xmlns:p14="http://schemas.microsoft.com/office/powerpoint/2010/main" val="498103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1128494" y="342900"/>
            <a:ext cx="8229600" cy="1143000"/>
          </a:xfrm>
        </p:spPr>
        <p:txBody>
          <a:bodyPr/>
          <a:lstStyle/>
          <a:p>
            <a:pPr algn="l"/>
            <a:r>
              <a:rPr lang="en-US" dirty="0"/>
              <a:t>Gamification</a:t>
            </a:r>
          </a:p>
        </p:txBody>
      </p:sp>
      <p:sp>
        <p:nvSpPr>
          <p:cNvPr id="3" name="Content Placeholder 2">
            <a:extLst>
              <a:ext uri="{FF2B5EF4-FFF2-40B4-BE49-F238E27FC236}">
                <a16:creationId xmlns:a16="http://schemas.microsoft.com/office/drawing/2014/main" id="{98C7A5D2-F383-56E6-E93B-1BDCC65620E6}"/>
              </a:ext>
            </a:extLst>
          </p:cNvPr>
          <p:cNvSpPr>
            <a:spLocks noGrp="1"/>
          </p:cNvSpPr>
          <p:nvPr>
            <p:ph idx="1"/>
          </p:nvPr>
        </p:nvSpPr>
        <p:spPr>
          <a:xfrm>
            <a:off x="1090394" y="1617227"/>
            <a:ext cx="13182600" cy="7581900"/>
          </a:xfrm>
        </p:spPr>
        <p:txBody>
          <a:bodyPr>
            <a:normAutofit/>
          </a:bodyPr>
          <a:lstStyle/>
          <a:p>
            <a:r>
              <a:rPr lang="en-CA" dirty="0"/>
              <a:t>Use of game strategies in non game setting</a:t>
            </a:r>
          </a:p>
          <a:p>
            <a:endParaRPr lang="en-CA" dirty="0"/>
          </a:p>
          <a:p>
            <a:r>
              <a:rPr lang="en-CA" dirty="0"/>
              <a:t>Trying to use gamification as a way to increase engagement of learners</a:t>
            </a:r>
            <a:br>
              <a:rPr lang="en-CA" dirty="0"/>
            </a:br>
            <a:endParaRPr lang="en-CA" dirty="0"/>
          </a:p>
          <a:p>
            <a:r>
              <a:rPr lang="en-CA" dirty="0"/>
              <a:t>Design an virtual reality escape room to test  QI knowledge</a:t>
            </a:r>
          </a:p>
          <a:p>
            <a:endParaRPr lang="en-CA" dirty="0"/>
          </a:p>
          <a:p>
            <a:r>
              <a:rPr lang="en-CA" sz="3200" dirty="0">
                <a:solidFill>
                  <a:schemeClr val="dk1"/>
                </a:solidFill>
                <a:ea typeface="Calibri"/>
                <a:cs typeface="Calibri"/>
                <a:sym typeface="Calibri"/>
              </a:rPr>
              <a:t>Allows learners to develop team work, leadership and communication abilities. </a:t>
            </a:r>
          </a:p>
          <a:p>
            <a:endParaRPr lang="en-CA" dirty="0">
              <a:solidFill>
                <a:schemeClr val="dk1"/>
              </a:solidFill>
              <a:ea typeface="Calibri"/>
              <a:cs typeface="Calibri"/>
              <a:sym typeface="Calibri"/>
            </a:endParaRPr>
          </a:p>
          <a:p>
            <a:r>
              <a:rPr lang="en-CA" dirty="0">
                <a:solidFill>
                  <a:schemeClr val="dk1"/>
                </a:solidFill>
                <a:ea typeface="Calibri"/>
                <a:cs typeface="Calibri"/>
                <a:sym typeface="Calibri"/>
              </a:rPr>
              <a:t>Learners currently received  didactic sessions on introduction to quality improvement before taking participating in the escape room.</a:t>
            </a:r>
            <a:br>
              <a:rPr lang="en-CA" dirty="0">
                <a:solidFill>
                  <a:schemeClr val="dk1"/>
                </a:solidFill>
                <a:ea typeface="Calibri"/>
                <a:cs typeface="Calibri"/>
                <a:sym typeface="Calibri"/>
              </a:rPr>
            </a:br>
            <a:endParaRPr lang="en-CA" dirty="0">
              <a:solidFill>
                <a:schemeClr val="dk1"/>
              </a:solidFill>
              <a:ea typeface="Calibri"/>
              <a:cs typeface="Calibri"/>
              <a:sym typeface="Calibri"/>
            </a:endParaRPr>
          </a:p>
        </p:txBody>
      </p:sp>
      <p:pic>
        <p:nvPicPr>
          <p:cNvPr id="7" name="Picture 6">
            <a:extLst>
              <a:ext uri="{FF2B5EF4-FFF2-40B4-BE49-F238E27FC236}">
                <a16:creationId xmlns:a16="http://schemas.microsoft.com/office/drawing/2014/main" id="{70E77506-BD19-CB31-710C-5A9EA12A0F0F}"/>
              </a:ext>
            </a:extLst>
          </p:cNvPr>
          <p:cNvPicPr>
            <a:picLocks noChangeAspect="1"/>
          </p:cNvPicPr>
          <p:nvPr/>
        </p:nvPicPr>
        <p:blipFill>
          <a:blip r:embed="rId3"/>
          <a:stretch>
            <a:fillRect/>
          </a:stretch>
        </p:blipFill>
        <p:spPr>
          <a:xfrm>
            <a:off x="14524038" y="5391150"/>
            <a:ext cx="3329206" cy="3914339"/>
          </a:xfrm>
          <a:prstGeom prst="rect">
            <a:avLst/>
          </a:prstGeom>
        </p:spPr>
      </p:pic>
      <p:sp>
        <p:nvSpPr>
          <p:cNvPr id="8" name="Rectangle 7">
            <a:extLst>
              <a:ext uri="{FF2B5EF4-FFF2-40B4-BE49-F238E27FC236}">
                <a16:creationId xmlns:a16="http://schemas.microsoft.com/office/drawing/2014/main" id="{1E10EEF0-34F4-12D3-70D9-402DFB03FD2C}"/>
              </a:ext>
            </a:extLst>
          </p:cNvPr>
          <p:cNvSpPr/>
          <p:nvPr/>
        </p:nvSpPr>
        <p:spPr>
          <a:xfrm>
            <a:off x="17297400" y="5524500"/>
            <a:ext cx="3048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1128494" y="342900"/>
            <a:ext cx="8229600" cy="1143000"/>
          </a:xfrm>
        </p:spPr>
        <p:txBody>
          <a:bodyPr/>
          <a:lstStyle/>
          <a:p>
            <a:pPr algn="l"/>
            <a:r>
              <a:rPr lang="en-US" dirty="0"/>
              <a:t>Creating the escape room </a:t>
            </a:r>
          </a:p>
        </p:txBody>
      </p:sp>
      <p:sp>
        <p:nvSpPr>
          <p:cNvPr id="3" name="Content Placeholder 2">
            <a:extLst>
              <a:ext uri="{FF2B5EF4-FFF2-40B4-BE49-F238E27FC236}">
                <a16:creationId xmlns:a16="http://schemas.microsoft.com/office/drawing/2014/main" id="{98C7A5D2-F383-56E6-E93B-1BDCC65620E6}"/>
              </a:ext>
            </a:extLst>
          </p:cNvPr>
          <p:cNvSpPr>
            <a:spLocks noGrp="1"/>
          </p:cNvSpPr>
          <p:nvPr>
            <p:ph idx="1"/>
          </p:nvPr>
        </p:nvSpPr>
        <p:spPr>
          <a:xfrm>
            <a:off x="1090394" y="1617227"/>
            <a:ext cx="15902206" cy="7581900"/>
          </a:xfrm>
        </p:spPr>
        <p:txBody>
          <a:bodyPr>
            <a:normAutofit/>
          </a:bodyPr>
          <a:lstStyle/>
          <a:p>
            <a:r>
              <a:rPr lang="en-CA" dirty="0"/>
              <a:t>Co designed with 2 medical students that received previous QI teaching </a:t>
            </a:r>
            <a:br>
              <a:rPr lang="en-CA" dirty="0"/>
            </a:br>
            <a:endParaRPr lang="en-CA" dirty="0"/>
          </a:p>
          <a:p>
            <a:r>
              <a:rPr lang="en-CA" dirty="0"/>
              <a:t>Identify QI principles we wanted to teach or reinforce </a:t>
            </a:r>
            <a:br>
              <a:rPr lang="en-CA" dirty="0"/>
            </a:br>
            <a:endParaRPr lang="en-CA" dirty="0"/>
          </a:p>
          <a:p>
            <a:r>
              <a:rPr lang="en-CA" dirty="0"/>
              <a:t>Brainstorm list of games including common puzzles seen in escape rooms but also computer games at table top games </a:t>
            </a:r>
            <a:br>
              <a:rPr lang="en-CA" dirty="0"/>
            </a:br>
            <a:endParaRPr lang="en-CA" dirty="0"/>
          </a:p>
          <a:p>
            <a:r>
              <a:rPr lang="en-CA" dirty="0"/>
              <a:t>Combined a QI concept with a game that reinforces the teaching point</a:t>
            </a:r>
          </a:p>
          <a:p>
            <a:endParaRPr lang="en-CA" dirty="0"/>
          </a:p>
          <a:p>
            <a:r>
              <a:rPr lang="en-CA" dirty="0"/>
              <a:t>Incorporated an interactive team work component to the puzzles </a:t>
            </a:r>
          </a:p>
          <a:p>
            <a:endParaRPr lang="en-CA" dirty="0"/>
          </a:p>
          <a:p>
            <a:r>
              <a:rPr lang="en-CA" dirty="0">
                <a:solidFill>
                  <a:schemeClr val="dk1"/>
                </a:solidFill>
                <a:ea typeface="Calibri"/>
                <a:cs typeface="Calibri"/>
                <a:sym typeface="Calibri"/>
              </a:rPr>
              <a:t>Our game has been translated to French </a:t>
            </a:r>
            <a:endParaRPr lang="en-CA" dirty="0"/>
          </a:p>
          <a:p>
            <a:endParaRPr lang="en-CA" dirty="0"/>
          </a:p>
        </p:txBody>
      </p:sp>
    </p:spTree>
    <p:extLst>
      <p:ext uri="{BB962C8B-B14F-4D97-AF65-F5344CB8AC3E}">
        <p14:creationId xmlns:p14="http://schemas.microsoft.com/office/powerpoint/2010/main" val="2535621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1843088" y="390526"/>
            <a:ext cx="8229600" cy="1143000"/>
          </a:xfrm>
        </p:spPr>
        <p:txBody>
          <a:bodyPr/>
          <a:lstStyle/>
          <a:p>
            <a:pPr algn="l"/>
            <a:r>
              <a:rPr lang="en-US" dirty="0"/>
              <a:t>Objectives of the escape room </a:t>
            </a:r>
          </a:p>
        </p:txBody>
      </p:sp>
      <p:sp>
        <p:nvSpPr>
          <p:cNvPr id="5" name="Content Placeholder 4">
            <a:extLst>
              <a:ext uri="{FF2B5EF4-FFF2-40B4-BE49-F238E27FC236}">
                <a16:creationId xmlns:a16="http://schemas.microsoft.com/office/drawing/2014/main" id="{08292BA5-DC0B-E742-242B-931B90C207F4}"/>
              </a:ext>
            </a:extLst>
          </p:cNvPr>
          <p:cNvSpPr>
            <a:spLocks noGrp="1"/>
          </p:cNvSpPr>
          <p:nvPr>
            <p:ph idx="1"/>
          </p:nvPr>
        </p:nvSpPr>
        <p:spPr>
          <a:xfrm>
            <a:off x="1866900" y="1614488"/>
            <a:ext cx="13677900" cy="7962900"/>
          </a:xfrm>
        </p:spPr>
        <p:txBody>
          <a:bodyPr/>
          <a:lstStyle/>
          <a:p>
            <a:pPr marL="0" marR="0" lvl="0" indent="0" eaLnBrk="0" hangingPunct="0">
              <a:spcBef>
                <a:spcPts val="515"/>
              </a:spcBef>
              <a:spcAft>
                <a:spcPts val="0"/>
              </a:spcAft>
              <a:buClr>
                <a:srgbClr val="AC8F67"/>
              </a:buClr>
              <a:buSzPts val="1250"/>
              <a:buNone/>
              <a:tabLst>
                <a:tab pos="901065" algn="l"/>
              </a:tabLst>
            </a:pPr>
            <a:r>
              <a:rPr lang="en-US" sz="3600" dirty="0">
                <a:solidFill>
                  <a:srgbClr val="292934"/>
                </a:solidFill>
                <a:effectLst/>
                <a:ea typeface="Times New Roman" panose="02020603050405020304" pitchFamily="18" charset="0"/>
                <a:cs typeface="Times New Roman" panose="02020603050405020304" pitchFamily="18" charset="0"/>
              </a:rPr>
              <a:t>1- Review basic concepts of QI:</a:t>
            </a:r>
          </a:p>
          <a:p>
            <a:pPr marL="571500" lvl="1" indent="-171450">
              <a:buFont typeface="Arial" panose="020B0604020202020204" pitchFamily="34" charset="0"/>
              <a:buChar char="•"/>
            </a:pPr>
            <a:r>
              <a:rPr lang="en-US" sz="3200" dirty="0">
                <a:cs typeface="Times New Roman" panose="02020603050405020304" pitchFamily="18" charset="0"/>
              </a:rPr>
              <a:t>QI terminology</a:t>
            </a:r>
          </a:p>
          <a:p>
            <a:pPr marL="571500" lvl="1" indent="-171450">
              <a:buFont typeface="Arial" panose="020B0604020202020204" pitchFamily="34" charset="0"/>
              <a:buChar char="•"/>
            </a:pPr>
            <a:r>
              <a:rPr lang="en-US" sz="3200" dirty="0">
                <a:cs typeface="Times New Roman" panose="02020603050405020304" pitchFamily="18" charset="0"/>
              </a:rPr>
              <a:t>Identify a gap in care</a:t>
            </a:r>
            <a:endParaRPr lang="en-CA" sz="3200" dirty="0">
              <a:cs typeface="Times New Roman" panose="02020603050405020304" pitchFamily="18" charset="0"/>
            </a:endParaRPr>
          </a:p>
          <a:p>
            <a:pPr marL="571500" lvl="1" indent="-171450">
              <a:buFont typeface="Arial" panose="020B0604020202020204" pitchFamily="34" charset="0"/>
              <a:buChar char="•"/>
            </a:pPr>
            <a:r>
              <a:rPr lang="en-US" sz="3200" dirty="0">
                <a:cs typeface="Times New Roman" panose="02020603050405020304" pitchFamily="18" charset="0"/>
              </a:rPr>
              <a:t>“SMART” aim</a:t>
            </a:r>
            <a:endParaRPr lang="en-CA" sz="3200" dirty="0">
              <a:cs typeface="Times New Roman" panose="02020603050405020304" pitchFamily="18" charset="0"/>
            </a:endParaRPr>
          </a:p>
          <a:p>
            <a:pPr marL="571500" lvl="1" indent="-171450">
              <a:buFont typeface="Arial" panose="020B0604020202020204" pitchFamily="34" charset="0"/>
              <a:buChar char="•"/>
            </a:pPr>
            <a:r>
              <a:rPr lang="en-US" sz="3200" dirty="0">
                <a:cs typeface="Times New Roman" panose="02020603050405020304" pitchFamily="18" charset="0"/>
              </a:rPr>
              <a:t>Root cause analysis tools </a:t>
            </a:r>
          </a:p>
          <a:p>
            <a:pPr marL="571500" lvl="1" indent="-171450">
              <a:buFont typeface="Arial" panose="020B0604020202020204" pitchFamily="34" charset="0"/>
              <a:buChar char="•"/>
            </a:pPr>
            <a:r>
              <a:rPr lang="en-US" sz="3200" dirty="0">
                <a:cs typeface="Times New Roman" panose="02020603050405020304" pitchFamily="18" charset="0"/>
              </a:rPr>
              <a:t>Prioritizing change ideas</a:t>
            </a:r>
            <a:endParaRPr lang="en-CA" sz="3200" dirty="0">
              <a:cs typeface="Times New Roman" panose="02020603050405020304" pitchFamily="18" charset="0"/>
            </a:endParaRPr>
          </a:p>
          <a:p>
            <a:pPr marL="571500" lvl="1" indent="-171450">
              <a:buFont typeface="Arial" panose="020B0604020202020204" pitchFamily="34" charset="0"/>
              <a:buChar char="•"/>
            </a:pPr>
            <a:r>
              <a:rPr lang="en-US" sz="3200" dirty="0">
                <a:cs typeface="Times New Roman" panose="02020603050405020304" pitchFamily="18" charset="0"/>
              </a:rPr>
              <a:t>Basic understanding of run charts </a:t>
            </a:r>
          </a:p>
          <a:p>
            <a:pPr marL="171450" indent="-171450">
              <a:buFont typeface="Arial" panose="020B0604020202020204" pitchFamily="34" charset="0"/>
              <a:buChar char="•"/>
            </a:pPr>
            <a:endParaRPr lang="en-US" dirty="0">
              <a:cs typeface="Times New Roman" panose="02020603050405020304" pitchFamily="18" charset="0"/>
            </a:endParaRPr>
          </a:p>
          <a:p>
            <a:pPr marL="0" marR="0" lvl="0" indent="0" eaLnBrk="0" hangingPunct="0">
              <a:spcBef>
                <a:spcPts val="515"/>
              </a:spcBef>
              <a:spcAft>
                <a:spcPts val="0"/>
              </a:spcAft>
              <a:buClr>
                <a:srgbClr val="AC8F67"/>
              </a:buClr>
              <a:buSzPts val="1250"/>
              <a:buNone/>
              <a:tabLst>
                <a:tab pos="901065" algn="l"/>
              </a:tabLst>
            </a:pPr>
            <a:r>
              <a:rPr lang="en-US" sz="3200" dirty="0">
                <a:solidFill>
                  <a:srgbClr val="292934"/>
                </a:solidFill>
                <a:ea typeface="Times New Roman" panose="02020603050405020304" pitchFamily="18" charset="0"/>
                <a:cs typeface="Times New Roman" panose="02020603050405020304" pitchFamily="18" charset="0"/>
              </a:rPr>
              <a:t>2- </a:t>
            </a:r>
            <a:r>
              <a:rPr lang="en-US" sz="3600" dirty="0">
                <a:solidFill>
                  <a:srgbClr val="292934"/>
                </a:solidFill>
                <a:ea typeface="Times New Roman" panose="02020603050405020304" pitchFamily="18" charset="0"/>
                <a:cs typeface="Times New Roman" panose="02020603050405020304" pitchFamily="18" charset="0"/>
              </a:rPr>
              <a:t>CanMEDS roles:</a:t>
            </a:r>
          </a:p>
          <a:p>
            <a:pPr lvl="1" eaLnBrk="0" hangingPunct="0">
              <a:spcBef>
                <a:spcPts val="515"/>
              </a:spcBef>
              <a:buClr>
                <a:srgbClr val="AC8F67"/>
              </a:buClr>
              <a:buSzPts val="1250"/>
              <a:buFont typeface="Arial" panose="020B0604020202020204" pitchFamily="34" charset="0"/>
              <a:buChar char="•"/>
              <a:tabLst>
                <a:tab pos="901065" algn="l"/>
              </a:tabLst>
            </a:pPr>
            <a:r>
              <a:rPr lang="en-US" sz="3200" dirty="0">
                <a:solidFill>
                  <a:srgbClr val="292934"/>
                </a:solidFill>
                <a:ea typeface="Times New Roman" panose="02020603050405020304" pitchFamily="18" charset="0"/>
                <a:cs typeface="Times New Roman" panose="02020603050405020304" pitchFamily="18" charset="0"/>
              </a:rPr>
              <a:t>Team work, communication &amp; leadership while working to solve various puzzles.</a:t>
            </a:r>
            <a:endParaRPr lang="en-US" sz="3200" dirty="0">
              <a:solidFill>
                <a:srgbClr val="292934"/>
              </a:solidFill>
              <a:effectLst/>
              <a:ea typeface="Times New Roman" panose="02020603050405020304" pitchFamily="18" charset="0"/>
              <a:cs typeface="Times New Roman" panose="02020603050405020304" pitchFamily="18" charset="0"/>
            </a:endParaRPr>
          </a:p>
          <a:p>
            <a:endParaRPr lang="en-CA" dirty="0"/>
          </a:p>
        </p:txBody>
      </p:sp>
      <p:pic>
        <p:nvPicPr>
          <p:cNvPr id="7" name="Graphic 6" descr="Bullseye with solid fill">
            <a:extLst>
              <a:ext uri="{FF2B5EF4-FFF2-40B4-BE49-F238E27FC236}">
                <a16:creationId xmlns:a16="http://schemas.microsoft.com/office/drawing/2014/main" id="{96EEE163-75A2-26E6-6EAE-1431658A7D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82199" y="8058150"/>
            <a:ext cx="1600200" cy="1600200"/>
          </a:xfrm>
          <a:prstGeom prst="rect">
            <a:avLst/>
          </a:prstGeom>
        </p:spPr>
      </p:pic>
      <p:pic>
        <p:nvPicPr>
          <p:cNvPr id="9" name="Graphic 8" descr="Books with solid fill">
            <a:extLst>
              <a:ext uri="{FF2B5EF4-FFF2-40B4-BE49-F238E27FC236}">
                <a16:creationId xmlns:a16="http://schemas.microsoft.com/office/drawing/2014/main" id="{4EED84B0-622E-493D-6671-E84BD49063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5599" y="7958138"/>
            <a:ext cx="1638300" cy="1638300"/>
          </a:xfrm>
          <a:prstGeom prst="rect">
            <a:avLst/>
          </a:prstGeom>
        </p:spPr>
      </p:pic>
      <p:pic>
        <p:nvPicPr>
          <p:cNvPr id="11" name="Graphic 10" descr="Upward trend with solid fill">
            <a:extLst>
              <a:ext uri="{FF2B5EF4-FFF2-40B4-BE49-F238E27FC236}">
                <a16:creationId xmlns:a16="http://schemas.microsoft.com/office/drawing/2014/main" id="{BBF2176E-EE38-E40A-D489-D4A645D8CB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563600" y="8001000"/>
            <a:ext cx="1600200" cy="1600200"/>
          </a:xfrm>
          <a:prstGeom prst="rect">
            <a:avLst/>
          </a:prstGeom>
        </p:spPr>
      </p:pic>
      <p:pic>
        <p:nvPicPr>
          <p:cNvPr id="13" name="Graphic 12" descr="Magnifying glass with solid fill">
            <a:extLst>
              <a:ext uri="{FF2B5EF4-FFF2-40B4-BE49-F238E27FC236}">
                <a16:creationId xmlns:a16="http://schemas.microsoft.com/office/drawing/2014/main" id="{F06684B1-2CBA-084C-2E4F-3561621811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57888" y="8101013"/>
            <a:ext cx="1495425" cy="1495425"/>
          </a:xfrm>
          <a:prstGeom prst="rect">
            <a:avLst/>
          </a:prstGeom>
        </p:spPr>
      </p:pic>
    </p:spTree>
    <p:extLst>
      <p:ext uri="{BB962C8B-B14F-4D97-AF65-F5344CB8AC3E}">
        <p14:creationId xmlns:p14="http://schemas.microsoft.com/office/powerpoint/2010/main" val="4279177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914400" y="438151"/>
            <a:ext cx="8229600" cy="1143000"/>
          </a:xfrm>
        </p:spPr>
        <p:txBody>
          <a:bodyPr>
            <a:normAutofit fontScale="90000"/>
          </a:bodyPr>
          <a:lstStyle/>
          <a:p>
            <a:pPr algn="l"/>
            <a:r>
              <a:rPr lang="en-US" dirty="0"/>
              <a:t>ESCAPE ROOM PUZZLEs FLOWCHART</a:t>
            </a:r>
          </a:p>
        </p:txBody>
      </p:sp>
      <p:sp>
        <p:nvSpPr>
          <p:cNvPr id="9" name="Rectangle: Rounded Corners 8">
            <a:extLst>
              <a:ext uri="{FF2B5EF4-FFF2-40B4-BE49-F238E27FC236}">
                <a16:creationId xmlns:a16="http://schemas.microsoft.com/office/drawing/2014/main" id="{812384B1-5263-3FA3-8D40-3FE48B4E916C}"/>
              </a:ext>
            </a:extLst>
          </p:cNvPr>
          <p:cNvSpPr/>
          <p:nvPr/>
        </p:nvSpPr>
        <p:spPr>
          <a:xfrm>
            <a:off x="514350" y="27813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tx1"/>
                </a:solidFill>
              </a:rPr>
              <a:t>Puzzle 1</a:t>
            </a:r>
          </a:p>
        </p:txBody>
      </p:sp>
      <p:sp>
        <p:nvSpPr>
          <p:cNvPr id="10" name="Rectangle: Rounded Corners 9">
            <a:extLst>
              <a:ext uri="{FF2B5EF4-FFF2-40B4-BE49-F238E27FC236}">
                <a16:creationId xmlns:a16="http://schemas.microsoft.com/office/drawing/2014/main" id="{A4FB7088-F9EA-FE7C-FE4B-807F54E26E13}"/>
              </a:ext>
            </a:extLst>
          </p:cNvPr>
          <p:cNvSpPr/>
          <p:nvPr/>
        </p:nvSpPr>
        <p:spPr>
          <a:xfrm>
            <a:off x="3400425" y="22479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tx1"/>
                </a:solidFill>
              </a:rPr>
              <a:t>Puzzle 1.2</a:t>
            </a:r>
          </a:p>
        </p:txBody>
      </p:sp>
      <p:sp>
        <p:nvSpPr>
          <p:cNvPr id="11" name="Rectangle: Rounded Corners 10">
            <a:extLst>
              <a:ext uri="{FF2B5EF4-FFF2-40B4-BE49-F238E27FC236}">
                <a16:creationId xmlns:a16="http://schemas.microsoft.com/office/drawing/2014/main" id="{B075E13F-851D-FAC9-3856-5126C8CB8CB1}"/>
              </a:ext>
            </a:extLst>
          </p:cNvPr>
          <p:cNvSpPr/>
          <p:nvPr/>
        </p:nvSpPr>
        <p:spPr>
          <a:xfrm>
            <a:off x="3400425" y="3421062"/>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tx1"/>
                </a:solidFill>
              </a:rPr>
              <a:t>Puzzle 1.3</a:t>
            </a:r>
          </a:p>
        </p:txBody>
      </p:sp>
      <p:sp>
        <p:nvSpPr>
          <p:cNvPr id="12" name="Rectangle: Rounded Corners 11">
            <a:extLst>
              <a:ext uri="{FF2B5EF4-FFF2-40B4-BE49-F238E27FC236}">
                <a16:creationId xmlns:a16="http://schemas.microsoft.com/office/drawing/2014/main" id="{9B47DFBD-316A-87E6-6449-92203B1B79C9}"/>
              </a:ext>
            </a:extLst>
          </p:cNvPr>
          <p:cNvSpPr/>
          <p:nvPr/>
        </p:nvSpPr>
        <p:spPr>
          <a:xfrm>
            <a:off x="6296797" y="2781300"/>
            <a:ext cx="2457450" cy="6858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tx1"/>
                </a:solidFill>
              </a:rPr>
              <a:t>Puzzle 1.4</a:t>
            </a:r>
          </a:p>
        </p:txBody>
      </p:sp>
      <p:sp>
        <p:nvSpPr>
          <p:cNvPr id="13" name="Rectangle: Rounded Corners 12">
            <a:extLst>
              <a:ext uri="{FF2B5EF4-FFF2-40B4-BE49-F238E27FC236}">
                <a16:creationId xmlns:a16="http://schemas.microsoft.com/office/drawing/2014/main" id="{627C6031-3F29-E3DB-76C8-03DFDD0F0B6F}"/>
              </a:ext>
            </a:extLst>
          </p:cNvPr>
          <p:cNvSpPr/>
          <p:nvPr/>
        </p:nvSpPr>
        <p:spPr>
          <a:xfrm>
            <a:off x="10370151" y="2106827"/>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tx1"/>
                </a:solidFill>
              </a:rPr>
              <a:t>Puzzle 2.1</a:t>
            </a:r>
          </a:p>
        </p:txBody>
      </p:sp>
      <p:sp>
        <p:nvSpPr>
          <p:cNvPr id="14" name="Rectangle: Rounded Corners 13">
            <a:extLst>
              <a:ext uri="{FF2B5EF4-FFF2-40B4-BE49-F238E27FC236}">
                <a16:creationId xmlns:a16="http://schemas.microsoft.com/office/drawing/2014/main" id="{8B2F9EF3-227A-F172-75C0-6BA749D5D1AC}"/>
              </a:ext>
            </a:extLst>
          </p:cNvPr>
          <p:cNvSpPr/>
          <p:nvPr/>
        </p:nvSpPr>
        <p:spPr>
          <a:xfrm>
            <a:off x="10370151" y="323850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tx1"/>
                </a:solidFill>
              </a:rPr>
              <a:t>Puzzle 2.2</a:t>
            </a:r>
          </a:p>
        </p:txBody>
      </p:sp>
      <p:sp>
        <p:nvSpPr>
          <p:cNvPr id="15" name="Rectangle: Rounded Corners 14">
            <a:extLst>
              <a:ext uri="{FF2B5EF4-FFF2-40B4-BE49-F238E27FC236}">
                <a16:creationId xmlns:a16="http://schemas.microsoft.com/office/drawing/2014/main" id="{235DE3CD-1F46-3246-B844-DB9C1B244FBA}"/>
              </a:ext>
            </a:extLst>
          </p:cNvPr>
          <p:cNvSpPr/>
          <p:nvPr/>
        </p:nvSpPr>
        <p:spPr>
          <a:xfrm>
            <a:off x="13315950" y="2552700"/>
            <a:ext cx="2457450" cy="685800"/>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bg1"/>
                </a:solidFill>
              </a:rPr>
              <a:t>Puzzle 2.3</a:t>
            </a:r>
          </a:p>
        </p:txBody>
      </p:sp>
      <p:sp>
        <p:nvSpPr>
          <p:cNvPr id="16" name="Rectangle: Rounded Corners 15">
            <a:extLst>
              <a:ext uri="{FF2B5EF4-FFF2-40B4-BE49-F238E27FC236}">
                <a16:creationId xmlns:a16="http://schemas.microsoft.com/office/drawing/2014/main" id="{8DED33AB-677D-C6B5-9667-CC7CB1763A19}"/>
              </a:ext>
            </a:extLst>
          </p:cNvPr>
          <p:cNvSpPr/>
          <p:nvPr/>
        </p:nvSpPr>
        <p:spPr>
          <a:xfrm>
            <a:off x="918754" y="5840330"/>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tx1"/>
                </a:solidFill>
              </a:rPr>
              <a:t>Puzzle 3.3</a:t>
            </a:r>
          </a:p>
        </p:txBody>
      </p:sp>
      <p:sp>
        <p:nvSpPr>
          <p:cNvPr id="17" name="Rectangle: Rounded Corners 16">
            <a:extLst>
              <a:ext uri="{FF2B5EF4-FFF2-40B4-BE49-F238E27FC236}">
                <a16:creationId xmlns:a16="http://schemas.microsoft.com/office/drawing/2014/main" id="{2FF1C0C8-B654-FEC8-7134-BA044501B8F1}"/>
              </a:ext>
            </a:extLst>
          </p:cNvPr>
          <p:cNvSpPr/>
          <p:nvPr/>
        </p:nvSpPr>
        <p:spPr>
          <a:xfrm>
            <a:off x="4126362" y="5837239"/>
            <a:ext cx="2457450" cy="6858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tx1"/>
                </a:solidFill>
              </a:rPr>
              <a:t>Puzzle 3.2</a:t>
            </a:r>
          </a:p>
        </p:txBody>
      </p:sp>
      <p:sp>
        <p:nvSpPr>
          <p:cNvPr id="18" name="Rectangle: Rounded Corners 17">
            <a:extLst>
              <a:ext uri="{FF2B5EF4-FFF2-40B4-BE49-F238E27FC236}">
                <a16:creationId xmlns:a16="http://schemas.microsoft.com/office/drawing/2014/main" id="{A348F457-B142-5966-0324-E5D4AA0742B1}"/>
              </a:ext>
            </a:extLst>
          </p:cNvPr>
          <p:cNvSpPr/>
          <p:nvPr/>
        </p:nvSpPr>
        <p:spPr>
          <a:xfrm>
            <a:off x="7305395" y="5837239"/>
            <a:ext cx="2457450" cy="685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000" dirty="0">
                <a:solidFill>
                  <a:schemeClr val="tx1"/>
                </a:solidFill>
              </a:rPr>
              <a:t>Puzzle 3.1</a:t>
            </a:r>
          </a:p>
        </p:txBody>
      </p:sp>
      <p:cxnSp>
        <p:nvCxnSpPr>
          <p:cNvPr id="21" name="Straight Arrow Connector 20">
            <a:extLst>
              <a:ext uri="{FF2B5EF4-FFF2-40B4-BE49-F238E27FC236}">
                <a16:creationId xmlns:a16="http://schemas.microsoft.com/office/drawing/2014/main" id="{85600E0D-D563-1BFD-0206-0E047DF90266}"/>
              </a:ext>
            </a:extLst>
          </p:cNvPr>
          <p:cNvCxnSpPr>
            <a:cxnSpLocks/>
          </p:cNvCxnSpPr>
          <p:nvPr/>
        </p:nvCxnSpPr>
        <p:spPr>
          <a:xfrm flipV="1">
            <a:off x="3048000" y="2895600"/>
            <a:ext cx="210073"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4B80499-5188-2446-6297-29EDF366A919}"/>
              </a:ext>
            </a:extLst>
          </p:cNvPr>
          <p:cNvCxnSpPr>
            <a:cxnSpLocks/>
          </p:cNvCxnSpPr>
          <p:nvPr/>
        </p:nvCxnSpPr>
        <p:spPr>
          <a:xfrm>
            <a:off x="3048000" y="31242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6DA950C-D392-7A1B-5986-65D2D846ECC5}"/>
              </a:ext>
            </a:extLst>
          </p:cNvPr>
          <p:cNvCxnSpPr>
            <a:cxnSpLocks/>
          </p:cNvCxnSpPr>
          <p:nvPr/>
        </p:nvCxnSpPr>
        <p:spPr>
          <a:xfrm>
            <a:off x="5955537" y="291465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B1C77D6-EF72-39C2-9C33-03271BDB45A9}"/>
              </a:ext>
            </a:extLst>
          </p:cNvPr>
          <p:cNvCxnSpPr>
            <a:cxnSpLocks/>
          </p:cNvCxnSpPr>
          <p:nvPr/>
        </p:nvCxnSpPr>
        <p:spPr>
          <a:xfrm flipV="1">
            <a:off x="5992127" y="3104566"/>
            <a:ext cx="188611" cy="209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2C9C412-A1D7-838D-0738-62D0113A170D}"/>
              </a:ext>
            </a:extLst>
          </p:cNvPr>
          <p:cNvCxnSpPr>
            <a:cxnSpLocks/>
          </p:cNvCxnSpPr>
          <p:nvPr/>
        </p:nvCxnSpPr>
        <p:spPr>
          <a:xfrm>
            <a:off x="8914792" y="3124200"/>
            <a:ext cx="10674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6D63CD3-3EF9-70AE-9DDB-C620DBF30D52}"/>
              </a:ext>
            </a:extLst>
          </p:cNvPr>
          <p:cNvCxnSpPr>
            <a:cxnSpLocks/>
          </p:cNvCxnSpPr>
          <p:nvPr/>
        </p:nvCxnSpPr>
        <p:spPr>
          <a:xfrm flipV="1">
            <a:off x="10078605" y="2895600"/>
            <a:ext cx="210073"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F8BA686-6FBF-8F4A-1533-C161C5016934}"/>
              </a:ext>
            </a:extLst>
          </p:cNvPr>
          <p:cNvCxnSpPr>
            <a:cxnSpLocks/>
          </p:cNvCxnSpPr>
          <p:nvPr/>
        </p:nvCxnSpPr>
        <p:spPr>
          <a:xfrm>
            <a:off x="10078605" y="31242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528B255-1C6F-AE95-6433-59C8A2CD0003}"/>
              </a:ext>
            </a:extLst>
          </p:cNvPr>
          <p:cNvCxnSpPr>
            <a:cxnSpLocks/>
          </p:cNvCxnSpPr>
          <p:nvPr/>
        </p:nvCxnSpPr>
        <p:spPr>
          <a:xfrm>
            <a:off x="12972882" y="2705100"/>
            <a:ext cx="225201"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26B40D6-6A8D-D562-787A-5A7D841AFC95}"/>
              </a:ext>
            </a:extLst>
          </p:cNvPr>
          <p:cNvCxnSpPr>
            <a:cxnSpLocks/>
          </p:cNvCxnSpPr>
          <p:nvPr/>
        </p:nvCxnSpPr>
        <p:spPr>
          <a:xfrm flipV="1">
            <a:off x="12969729" y="2895600"/>
            <a:ext cx="228354" cy="208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FB9A6F2-9466-82B6-A486-58C9329B6B53}"/>
              </a:ext>
            </a:extLst>
          </p:cNvPr>
          <p:cNvCxnSpPr>
            <a:cxnSpLocks/>
          </p:cNvCxnSpPr>
          <p:nvPr/>
        </p:nvCxnSpPr>
        <p:spPr>
          <a:xfrm flipH="1">
            <a:off x="6583812" y="6208970"/>
            <a:ext cx="666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ED77A74-3C4E-2AE1-6586-FCAB06DD957F}"/>
              </a:ext>
            </a:extLst>
          </p:cNvPr>
          <p:cNvSpPr txBox="1"/>
          <p:nvPr/>
        </p:nvSpPr>
        <p:spPr>
          <a:xfrm>
            <a:off x="5029200" y="7641324"/>
            <a:ext cx="6311493" cy="1077218"/>
          </a:xfrm>
          <a:prstGeom prst="rect">
            <a:avLst/>
          </a:prstGeom>
          <a:noFill/>
        </p:spPr>
        <p:txBody>
          <a:bodyPr wrap="square" rtlCol="0">
            <a:spAutoFit/>
          </a:bodyPr>
          <a:lstStyle/>
          <a:p>
            <a:r>
              <a:rPr lang="en-CA" sz="3200" dirty="0"/>
              <a:t>Need information from puzzle 3.1 to solve puzzle 3.2</a:t>
            </a:r>
          </a:p>
        </p:txBody>
      </p:sp>
      <p:sp>
        <p:nvSpPr>
          <p:cNvPr id="49" name="Rectangle: Rounded Corners 48">
            <a:extLst>
              <a:ext uri="{FF2B5EF4-FFF2-40B4-BE49-F238E27FC236}">
                <a16:creationId xmlns:a16="http://schemas.microsoft.com/office/drawing/2014/main" id="{C66C1427-4FDA-62A2-B491-4435808D4BCF}"/>
              </a:ext>
            </a:extLst>
          </p:cNvPr>
          <p:cNvSpPr/>
          <p:nvPr/>
        </p:nvSpPr>
        <p:spPr>
          <a:xfrm>
            <a:off x="14205174" y="8477956"/>
            <a:ext cx="3136451" cy="6858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dirty="0">
                <a:solidFill>
                  <a:schemeClr val="tx1"/>
                </a:solidFill>
              </a:rPr>
              <a:t>TEAM WORK REQUIRED</a:t>
            </a:r>
          </a:p>
        </p:txBody>
      </p:sp>
      <p:cxnSp>
        <p:nvCxnSpPr>
          <p:cNvPr id="51" name="Straight Connector 50">
            <a:extLst>
              <a:ext uri="{FF2B5EF4-FFF2-40B4-BE49-F238E27FC236}">
                <a16:creationId xmlns:a16="http://schemas.microsoft.com/office/drawing/2014/main" id="{1B0AD775-8093-A530-B3B8-FE0071C8BFE2}"/>
              </a:ext>
            </a:extLst>
          </p:cNvPr>
          <p:cNvCxnSpPr/>
          <p:nvPr/>
        </p:nvCxnSpPr>
        <p:spPr>
          <a:xfrm>
            <a:off x="8914792" y="1643963"/>
            <a:ext cx="0" cy="318907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FDC94FB-7569-750A-C828-A4DDC6255C3D}"/>
              </a:ext>
            </a:extLst>
          </p:cNvPr>
          <p:cNvCxnSpPr/>
          <p:nvPr/>
        </p:nvCxnSpPr>
        <p:spPr>
          <a:xfrm>
            <a:off x="16383000" y="1562100"/>
            <a:ext cx="0" cy="318907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F68919E1-861D-1F81-BE31-5FCF2DA75BEA}"/>
              </a:ext>
            </a:extLst>
          </p:cNvPr>
          <p:cNvCxnSpPr>
            <a:cxnSpLocks/>
          </p:cNvCxnSpPr>
          <p:nvPr/>
        </p:nvCxnSpPr>
        <p:spPr>
          <a:xfrm rot="10800000" flipV="1">
            <a:off x="10288678" y="3009898"/>
            <a:ext cx="6322924" cy="3199072"/>
          </a:xfrm>
          <a:prstGeom prst="bentConnector3">
            <a:avLst>
              <a:gd name="adj1" fmla="val -3327"/>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Arrow: Curved Up 71">
            <a:extLst>
              <a:ext uri="{FF2B5EF4-FFF2-40B4-BE49-F238E27FC236}">
                <a16:creationId xmlns:a16="http://schemas.microsoft.com/office/drawing/2014/main" id="{3CFD410F-2CCA-7CC4-A478-731D07DF5AB2}"/>
              </a:ext>
            </a:extLst>
          </p:cNvPr>
          <p:cNvSpPr/>
          <p:nvPr/>
        </p:nvSpPr>
        <p:spPr>
          <a:xfrm>
            <a:off x="5355087" y="6637121"/>
            <a:ext cx="3179313" cy="890121"/>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cxnSp>
        <p:nvCxnSpPr>
          <p:cNvPr id="5" name="Straight Arrow Connector 4">
            <a:extLst>
              <a:ext uri="{FF2B5EF4-FFF2-40B4-BE49-F238E27FC236}">
                <a16:creationId xmlns:a16="http://schemas.microsoft.com/office/drawing/2014/main" id="{FAC1598E-BE00-19DA-EFE6-7BF419B397B8}"/>
              </a:ext>
            </a:extLst>
          </p:cNvPr>
          <p:cNvCxnSpPr>
            <a:cxnSpLocks/>
          </p:cNvCxnSpPr>
          <p:nvPr/>
        </p:nvCxnSpPr>
        <p:spPr>
          <a:xfrm flipH="1">
            <a:off x="3429000" y="6206116"/>
            <a:ext cx="666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452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5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34C0-6A61-8C64-CA77-F4621D91D724}"/>
              </a:ext>
            </a:extLst>
          </p:cNvPr>
          <p:cNvSpPr>
            <a:spLocks noGrp="1"/>
          </p:cNvSpPr>
          <p:nvPr>
            <p:ph type="title"/>
          </p:nvPr>
        </p:nvSpPr>
        <p:spPr>
          <a:xfrm>
            <a:off x="0" y="-38100"/>
            <a:ext cx="18288000" cy="1744662"/>
          </a:xfrm>
          <a:solidFill>
            <a:schemeClr val="tx1"/>
          </a:solidFill>
        </p:spPr>
        <p:txBody>
          <a:bodyPr>
            <a:noAutofit/>
          </a:bodyPr>
          <a:lstStyle/>
          <a:p>
            <a:r>
              <a:rPr lang="en-US" sz="8000" dirty="0">
                <a:solidFill>
                  <a:schemeClr val="bg1"/>
                </a:solidFill>
              </a:rPr>
              <a:t>ESCAPE THE OFFICE </a:t>
            </a:r>
          </a:p>
        </p:txBody>
      </p:sp>
      <p:sp>
        <p:nvSpPr>
          <p:cNvPr id="5" name="Content Placeholder 4">
            <a:extLst>
              <a:ext uri="{FF2B5EF4-FFF2-40B4-BE49-F238E27FC236}">
                <a16:creationId xmlns:a16="http://schemas.microsoft.com/office/drawing/2014/main" id="{08292BA5-DC0B-E742-242B-931B90C207F4}"/>
              </a:ext>
            </a:extLst>
          </p:cNvPr>
          <p:cNvSpPr>
            <a:spLocks noGrp="1"/>
          </p:cNvSpPr>
          <p:nvPr>
            <p:ph idx="1"/>
          </p:nvPr>
        </p:nvSpPr>
        <p:spPr>
          <a:xfrm>
            <a:off x="990600" y="1866900"/>
            <a:ext cx="16154400" cy="8191500"/>
          </a:xfrm>
        </p:spPr>
        <p:txBody>
          <a:bodyPr>
            <a:normAutofit/>
          </a:bodyPr>
          <a:lstStyle/>
          <a:p>
            <a:pPr marL="0" indent="0" algn="just">
              <a:buNone/>
            </a:pPr>
            <a:r>
              <a:rPr lang="en-US" sz="4400" dirty="0"/>
              <a:t>It has been a long day at the office. As usual, the clinic ended up dragging longer than expected. In your dismay, you check your phone and realize that you must be home in one hour. You head to the door but notice in shock that you are locked in the clinic! You don’t remember the alarm code. You do recall that, in his infinite wisdom, the previous owner of the clinic, Dr. Kualee Tee, has spread clues in the office to be able to retrieve the alarm code. Gather the clues and escape the office on time...</a:t>
            </a:r>
          </a:p>
          <a:p>
            <a:pPr marL="0" indent="0" algn="just">
              <a:buNone/>
            </a:pPr>
            <a:endParaRPr lang="en-US" sz="4400" dirty="0"/>
          </a:p>
          <a:p>
            <a:pPr marL="0" indent="0" algn="just">
              <a:buNone/>
            </a:pPr>
            <a:r>
              <a:rPr lang="en-US" sz="4400" dirty="0"/>
              <a:t>…or be found buried under paperwork in the morning </a:t>
            </a:r>
            <a:endParaRPr lang="en-CA" sz="4400" dirty="0"/>
          </a:p>
        </p:txBody>
      </p:sp>
      <p:pic>
        <p:nvPicPr>
          <p:cNvPr id="6" name="Picture 5">
            <a:extLst>
              <a:ext uri="{FF2B5EF4-FFF2-40B4-BE49-F238E27FC236}">
                <a16:creationId xmlns:a16="http://schemas.microsoft.com/office/drawing/2014/main" id="{6465309B-EFEA-EBA4-C4B7-28FE4E523780}"/>
              </a:ext>
            </a:extLst>
          </p:cNvPr>
          <p:cNvPicPr>
            <a:picLocks noChangeAspect="1"/>
          </p:cNvPicPr>
          <p:nvPr/>
        </p:nvPicPr>
        <p:blipFill rotWithShape="1">
          <a:blip r:embed="rId2"/>
          <a:srcRect l="16248" r="17308"/>
          <a:stretch/>
        </p:blipFill>
        <p:spPr>
          <a:xfrm>
            <a:off x="13716000" y="-38100"/>
            <a:ext cx="1583943" cy="1733070"/>
          </a:xfrm>
          <a:prstGeom prst="rect">
            <a:avLst/>
          </a:prstGeom>
        </p:spPr>
      </p:pic>
      <p:pic>
        <p:nvPicPr>
          <p:cNvPr id="3" name="Picture 2">
            <a:extLst>
              <a:ext uri="{FF2B5EF4-FFF2-40B4-BE49-F238E27FC236}">
                <a16:creationId xmlns:a16="http://schemas.microsoft.com/office/drawing/2014/main" id="{06144912-B687-DDC1-0D50-4032322720A8}"/>
              </a:ext>
            </a:extLst>
          </p:cNvPr>
          <p:cNvPicPr>
            <a:picLocks noChangeAspect="1"/>
          </p:cNvPicPr>
          <p:nvPr/>
        </p:nvPicPr>
        <p:blipFill rotWithShape="1">
          <a:blip r:embed="rId3"/>
          <a:srcRect r="8749"/>
          <a:stretch/>
        </p:blipFill>
        <p:spPr>
          <a:xfrm>
            <a:off x="13944600" y="7658100"/>
            <a:ext cx="4019550" cy="2206063"/>
          </a:xfrm>
          <a:prstGeom prst="rect">
            <a:avLst/>
          </a:prstGeom>
        </p:spPr>
      </p:pic>
    </p:spTree>
    <p:extLst>
      <p:ext uri="{BB962C8B-B14F-4D97-AF65-F5344CB8AC3E}">
        <p14:creationId xmlns:p14="http://schemas.microsoft.com/office/powerpoint/2010/main" val="871212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678</TotalTime>
  <Words>2254</Words>
  <Application>Microsoft Office PowerPoint</Application>
  <PresentationFormat>Custom</PresentationFormat>
  <Paragraphs>346</Paragraphs>
  <Slides>37</Slides>
  <Notes>15</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Times New Roman</vt:lpstr>
      <vt:lpstr>Lucida Bright</vt:lpstr>
      <vt:lpstr>Calibri</vt:lpstr>
      <vt:lpstr>Arial</vt:lpstr>
      <vt:lpstr>Amasis MT Pro Black</vt:lpstr>
      <vt:lpstr>Office Theme</vt:lpstr>
      <vt:lpstr>Title Slide</vt:lpstr>
      <vt:lpstr>COI – Presenter Disclosure (1)</vt:lpstr>
      <vt:lpstr>COI – Presenter Disclosure (2)</vt:lpstr>
      <vt:lpstr>Objectives</vt:lpstr>
      <vt:lpstr>Gamification</vt:lpstr>
      <vt:lpstr>Creating the escape room </vt:lpstr>
      <vt:lpstr>Objectives of the escape room </vt:lpstr>
      <vt:lpstr>ESCAPE ROOM PUZZLEs FLOWCHART</vt:lpstr>
      <vt:lpstr>ESCAPE THE OFFICE </vt:lpstr>
      <vt:lpstr>Puzzle 1.1-  BUILD THE QI MAP</vt:lpstr>
      <vt:lpstr>Puzzle 1.2-  FIND THE GAP</vt:lpstr>
      <vt:lpstr>Puzzle 1.2 Find the Gap</vt:lpstr>
      <vt:lpstr>Puzzle 1.4  </vt:lpstr>
      <vt:lpstr>Puzzle 1.3 QI Vocabulary  </vt:lpstr>
      <vt:lpstr>Puzzle 1.3 QI Vocabulary  </vt:lpstr>
      <vt:lpstr>Puzzle 1.3-Solution  </vt:lpstr>
      <vt:lpstr>Puzzle 1.4-SMART AIM</vt:lpstr>
      <vt:lpstr>Puzzle 1.4-SMART AIM</vt:lpstr>
      <vt:lpstr>Puzzle 1.4-SMART AIM</vt:lpstr>
      <vt:lpstr>Puzzle 1.4- Aim Statement  </vt:lpstr>
      <vt:lpstr>Room 1 Completed </vt:lpstr>
      <vt:lpstr>Puzzle 2.1-Process Map </vt:lpstr>
      <vt:lpstr>Puzzle 2.1 Process Map  </vt:lpstr>
      <vt:lpstr>Puzzle 2.1 Process Map  </vt:lpstr>
      <vt:lpstr>Puzzle 2.2- Worst Possible Idea</vt:lpstr>
      <vt:lpstr>Puzzle 2.2- Worst Possible Idea</vt:lpstr>
      <vt:lpstr>Puzzle 2.2- Worst Possible Idea</vt:lpstr>
      <vt:lpstr>Puzzle 2.3-FISHBONE DIAGRAM </vt:lpstr>
      <vt:lpstr>Room 2 completed </vt:lpstr>
      <vt:lpstr>Puzzle 3.1-Pareto Chart </vt:lpstr>
      <vt:lpstr>Puzzle 3.2 Change Ideas </vt:lpstr>
      <vt:lpstr>Puzzle 3.2-CHANGE IDEA </vt:lpstr>
      <vt:lpstr>Puzzle 3.2-CHANGE IDEA </vt:lpstr>
      <vt:lpstr>Puzzle 3.3</vt:lpstr>
      <vt:lpstr>Congratulations!!!</vt:lpstr>
      <vt:lpstr>NEXT STEPS </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FMF 2023 COI Slide Template_Standard</dc:title>
  <dc:creator>Deanne McKay</dc:creator>
  <cp:lastModifiedBy>Pierre Georges De Moissac</cp:lastModifiedBy>
  <cp:revision>51</cp:revision>
  <dcterms:created xsi:type="dcterms:W3CDTF">2006-08-16T00:00:00Z</dcterms:created>
  <dcterms:modified xsi:type="dcterms:W3CDTF">2023-11-07T17:27:30Z</dcterms:modified>
  <dc:identifier>DAFZVjthhBM</dc:identifier>
</cp:coreProperties>
</file>