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6"/>
  </p:notesMasterIdLst>
  <p:handoutMasterIdLst>
    <p:handoutMasterId r:id="rId77"/>
  </p:handoutMasterIdLst>
  <p:sldIdLst>
    <p:sldId id="330" r:id="rId2"/>
    <p:sldId id="331" r:id="rId3"/>
    <p:sldId id="258" r:id="rId4"/>
    <p:sldId id="4150" r:id="rId5"/>
    <p:sldId id="4154" r:id="rId6"/>
    <p:sldId id="4155" r:id="rId7"/>
    <p:sldId id="4159" r:id="rId8"/>
    <p:sldId id="285" r:id="rId9"/>
    <p:sldId id="286" r:id="rId10"/>
    <p:sldId id="287" r:id="rId11"/>
    <p:sldId id="4165" r:id="rId12"/>
    <p:sldId id="257" r:id="rId13"/>
    <p:sldId id="261" r:id="rId14"/>
    <p:sldId id="260" r:id="rId15"/>
    <p:sldId id="264" r:id="rId16"/>
    <p:sldId id="4160" r:id="rId17"/>
    <p:sldId id="318" r:id="rId18"/>
    <p:sldId id="319" r:id="rId19"/>
    <p:sldId id="4168" r:id="rId20"/>
    <p:sldId id="263" r:id="rId21"/>
    <p:sldId id="296" r:id="rId22"/>
    <p:sldId id="295" r:id="rId23"/>
    <p:sldId id="294" r:id="rId24"/>
    <p:sldId id="4161" r:id="rId25"/>
    <p:sldId id="265" r:id="rId26"/>
    <p:sldId id="283" r:id="rId27"/>
    <p:sldId id="4156" r:id="rId28"/>
    <p:sldId id="4157" r:id="rId29"/>
    <p:sldId id="297" r:id="rId30"/>
    <p:sldId id="267" r:id="rId31"/>
    <p:sldId id="268" r:id="rId32"/>
    <p:sldId id="298" r:id="rId33"/>
    <p:sldId id="269" r:id="rId34"/>
    <p:sldId id="279" r:id="rId35"/>
    <p:sldId id="299" r:id="rId36"/>
    <p:sldId id="292" r:id="rId37"/>
    <p:sldId id="4162" r:id="rId38"/>
    <p:sldId id="274" r:id="rId39"/>
    <p:sldId id="4169" r:id="rId40"/>
    <p:sldId id="272" r:id="rId41"/>
    <p:sldId id="4170" r:id="rId42"/>
    <p:sldId id="324" r:id="rId43"/>
    <p:sldId id="320" r:id="rId44"/>
    <p:sldId id="321" r:id="rId45"/>
    <p:sldId id="322" r:id="rId46"/>
    <p:sldId id="4172" r:id="rId47"/>
    <p:sldId id="323" r:id="rId48"/>
    <p:sldId id="333" r:id="rId49"/>
    <p:sldId id="334" r:id="rId50"/>
    <p:sldId id="4163" r:id="rId51"/>
    <p:sldId id="303" r:id="rId52"/>
    <p:sldId id="308" r:id="rId53"/>
    <p:sldId id="4164" r:id="rId54"/>
    <p:sldId id="311" r:id="rId55"/>
    <p:sldId id="302" r:id="rId56"/>
    <p:sldId id="312" r:id="rId57"/>
    <p:sldId id="4167" r:id="rId58"/>
    <p:sldId id="4166" r:id="rId59"/>
    <p:sldId id="313" r:id="rId60"/>
    <p:sldId id="325" r:id="rId61"/>
    <p:sldId id="278" r:id="rId62"/>
    <p:sldId id="326" r:id="rId63"/>
    <p:sldId id="282" r:id="rId64"/>
    <p:sldId id="281" r:id="rId65"/>
    <p:sldId id="327" r:id="rId66"/>
    <p:sldId id="280" r:id="rId67"/>
    <p:sldId id="288" r:id="rId68"/>
    <p:sldId id="289" r:id="rId69"/>
    <p:sldId id="290" r:id="rId70"/>
    <p:sldId id="329" r:id="rId71"/>
    <p:sldId id="328" r:id="rId72"/>
    <p:sldId id="284" r:id="rId73"/>
    <p:sldId id="332" r:id="rId74"/>
    <p:sldId id="335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9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EDD5-4311-B01C-D6917767762B}"/>
              </c:ext>
            </c:extLst>
          </c:dPt>
          <c:dPt>
            <c:idx val="1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3-EDD5-4311-B01C-D6917767762B}"/>
              </c:ext>
            </c:extLst>
          </c:dPt>
          <c:cat>
            <c:strRef>
              <c:f>Sheet1!$A$2:$A$3</c:f>
              <c:strCache>
                <c:ptCount val="2"/>
                <c:pt idx="0">
                  <c:v>Hyperglycemia</c:v>
                </c:pt>
                <c:pt idx="1">
                  <c:v>Euglycemia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40-4444-B32F-103E63A590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695DFC-FE4F-E548-A9F3-1E5D52C7D61D}" type="doc">
      <dgm:prSet loTypeId="urn:microsoft.com/office/officeart/2005/8/layout/cycle5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7A1FB7-6B25-1A42-AC12-325AD37882EF}">
      <dgm:prSet phldrT="[Text]" custT="1"/>
      <dgm:spPr>
        <a:solidFill>
          <a:schemeClr val="accent6"/>
        </a:solidFill>
      </dgm:spPr>
      <dgm:t>
        <a:bodyPr/>
        <a:lstStyle/>
        <a:p>
          <a:pPr algn="ctr"/>
          <a:r>
            <a:rPr lang="en-US" sz="2400">
              <a:latin typeface="Arial"/>
              <a:cs typeface="Arial"/>
            </a:rPr>
            <a:t>Hyperglycemia</a:t>
          </a:r>
        </a:p>
      </dgm:t>
    </dgm:pt>
    <dgm:pt modelId="{27087109-12A2-254D-9F9C-58F3374B6E9E}" type="parTrans" cxnId="{0473C586-6185-C74C-BEDD-02671EC44C2E}">
      <dgm:prSet/>
      <dgm:spPr/>
      <dgm:t>
        <a:bodyPr/>
        <a:lstStyle/>
        <a:p>
          <a:endParaRPr lang="en-US" sz="3200">
            <a:latin typeface="Arial"/>
            <a:cs typeface="Arial"/>
          </a:endParaRPr>
        </a:p>
      </dgm:t>
    </dgm:pt>
    <dgm:pt modelId="{8C171493-5B60-A74D-A44F-9ABAC3B53976}" type="sibTrans" cxnId="{0473C586-6185-C74C-BEDD-02671EC44C2E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 sz="3200">
            <a:latin typeface="Arial"/>
            <a:cs typeface="Arial"/>
          </a:endParaRPr>
        </a:p>
      </dgm:t>
    </dgm:pt>
    <dgm:pt modelId="{48783FD8-4D79-DF40-ABDD-39D4358A73B4}">
      <dgm:prSet phldrT="[Text]" custT="1"/>
      <dgm:spPr>
        <a:solidFill>
          <a:schemeClr val="accent6"/>
        </a:solidFill>
      </dgm:spPr>
      <dgm:t>
        <a:bodyPr/>
        <a:lstStyle/>
        <a:p>
          <a:pPr algn="ctr"/>
          <a:r>
            <a:rPr lang="en-US" sz="2000">
              <a:latin typeface="Arial"/>
              <a:cs typeface="Arial"/>
            </a:rPr>
            <a:t>Acute Illness</a:t>
          </a:r>
        </a:p>
      </dgm:t>
    </dgm:pt>
    <dgm:pt modelId="{6CBD0063-D92B-8D4E-BC6C-379A714034AA}" type="parTrans" cxnId="{DEAC88CA-2518-4B4B-B46D-DBCE3F77D526}">
      <dgm:prSet/>
      <dgm:spPr/>
      <dgm:t>
        <a:bodyPr/>
        <a:lstStyle/>
        <a:p>
          <a:endParaRPr lang="en-US" sz="3200">
            <a:latin typeface="Arial"/>
            <a:cs typeface="Arial"/>
          </a:endParaRPr>
        </a:p>
      </dgm:t>
    </dgm:pt>
    <dgm:pt modelId="{707A32D5-ABE7-5C42-9311-6772105F2C11}" type="sibTrans" cxnId="{DEAC88CA-2518-4B4B-B46D-DBCE3F77D526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 sz="3200">
            <a:latin typeface="Arial"/>
            <a:cs typeface="Arial"/>
          </a:endParaRPr>
        </a:p>
      </dgm:t>
    </dgm:pt>
    <dgm:pt modelId="{4963B089-BDDB-644F-8831-EBDAEF773970}">
      <dgm:prSet phldrT="[Text]" custT="1"/>
      <dgm:spPr>
        <a:solidFill>
          <a:schemeClr val="accent6"/>
        </a:solidFill>
      </dgm:spPr>
      <dgm:t>
        <a:bodyPr/>
        <a:lstStyle/>
        <a:p>
          <a:pPr algn="ctr"/>
          <a:r>
            <a:rPr lang="en-US" sz="2000">
              <a:latin typeface="Arial"/>
              <a:cs typeface="Arial"/>
            </a:rPr>
            <a:t>Increased stress hormones, use of glucocorticoids, decreased level of activity</a:t>
          </a:r>
        </a:p>
      </dgm:t>
    </dgm:pt>
    <dgm:pt modelId="{CEE1D4AD-72C9-D640-A6F1-2A27C200AFA3}" type="parTrans" cxnId="{B2D37C1F-A477-A34F-85BA-6D3D497E4323}">
      <dgm:prSet/>
      <dgm:spPr/>
      <dgm:t>
        <a:bodyPr/>
        <a:lstStyle/>
        <a:p>
          <a:endParaRPr lang="en-US" sz="3200">
            <a:latin typeface="Arial"/>
            <a:cs typeface="Arial"/>
          </a:endParaRPr>
        </a:p>
      </dgm:t>
    </dgm:pt>
    <dgm:pt modelId="{AADE6859-DF9E-B448-A65A-FA137E93D1EF}" type="sibTrans" cxnId="{B2D37C1F-A477-A34F-85BA-6D3D497E4323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 sz="3200">
            <a:latin typeface="Arial"/>
            <a:cs typeface="Arial"/>
          </a:endParaRPr>
        </a:p>
      </dgm:t>
    </dgm:pt>
    <dgm:pt modelId="{46915A83-5659-134C-8551-CF2621EC1D11}">
      <dgm:prSet phldrT="[Text]" custT="1"/>
      <dgm:spPr>
        <a:solidFill>
          <a:schemeClr val="accent6"/>
        </a:solidFill>
      </dgm:spPr>
      <dgm:t>
        <a:bodyPr/>
        <a:lstStyle/>
        <a:p>
          <a:pPr algn="ctr"/>
          <a:r>
            <a:rPr lang="en-US" sz="2000">
              <a:latin typeface="Arial"/>
              <a:cs typeface="Arial"/>
            </a:rPr>
            <a:t>Decreased immune function, wound healing, increased oxidative stress</a:t>
          </a:r>
        </a:p>
      </dgm:t>
    </dgm:pt>
    <dgm:pt modelId="{934E9094-2247-E640-A849-84EA92194791}" type="sibTrans" cxnId="{BFA216A2-B443-DF42-A5DA-A1411422C780}">
      <dgm:prSet/>
      <dgm:spPr/>
      <dgm:t>
        <a:bodyPr/>
        <a:lstStyle/>
        <a:p>
          <a:endParaRPr lang="en-US"/>
        </a:p>
      </dgm:t>
    </dgm:pt>
    <dgm:pt modelId="{F7828901-1B7E-284B-9D9B-5939EFB62C26}" type="parTrans" cxnId="{BFA216A2-B443-DF42-A5DA-A1411422C780}">
      <dgm:prSet/>
      <dgm:spPr/>
      <dgm:t>
        <a:bodyPr/>
        <a:lstStyle/>
        <a:p>
          <a:endParaRPr lang="en-US"/>
        </a:p>
      </dgm:t>
    </dgm:pt>
    <dgm:pt modelId="{BA6CB8DE-4852-8341-844C-28875946010A}" type="pres">
      <dgm:prSet presAssocID="{3B695DFC-FE4F-E548-A9F3-1E5D52C7D61D}" presName="cycle" presStyleCnt="0">
        <dgm:presLayoutVars>
          <dgm:dir/>
          <dgm:resizeHandles val="exact"/>
        </dgm:presLayoutVars>
      </dgm:prSet>
      <dgm:spPr/>
    </dgm:pt>
    <dgm:pt modelId="{6559E7F8-A0F5-5648-AE83-1062F353DE12}" type="pres">
      <dgm:prSet presAssocID="{9A7A1FB7-6B25-1A42-AC12-325AD37882EF}" presName="node" presStyleLbl="node1" presStyleIdx="0" presStyleCnt="4" custScaleX="141030" custScaleY="65116" custRadScaleRad="107589" custRadScaleInc="-2345">
        <dgm:presLayoutVars>
          <dgm:bulletEnabled val="1"/>
        </dgm:presLayoutVars>
      </dgm:prSet>
      <dgm:spPr/>
    </dgm:pt>
    <dgm:pt modelId="{4B1BB894-CEEC-8A43-AB7F-2AD2D62DA3F5}" type="pres">
      <dgm:prSet presAssocID="{9A7A1FB7-6B25-1A42-AC12-325AD37882EF}" presName="spNode" presStyleCnt="0"/>
      <dgm:spPr/>
    </dgm:pt>
    <dgm:pt modelId="{0F3C6E21-D677-9C46-B350-40EE8366AE7A}" type="pres">
      <dgm:prSet presAssocID="{8C171493-5B60-A74D-A44F-9ABAC3B53976}" presName="sibTrans" presStyleLbl="sibTrans1D1" presStyleIdx="0" presStyleCnt="4"/>
      <dgm:spPr/>
    </dgm:pt>
    <dgm:pt modelId="{730F1DDF-40E5-1145-979F-ADD0DAFCE271}" type="pres">
      <dgm:prSet presAssocID="{46915A83-5659-134C-8551-CF2621EC1D11}" presName="node" presStyleLbl="node1" presStyleIdx="1" presStyleCnt="4" custScaleX="125677" custScaleY="165615" custRadScaleRad="147576" custRadScaleInc="-13724">
        <dgm:presLayoutVars>
          <dgm:bulletEnabled val="1"/>
        </dgm:presLayoutVars>
      </dgm:prSet>
      <dgm:spPr/>
    </dgm:pt>
    <dgm:pt modelId="{5D382E87-83E3-9F4A-8175-9AC5CFF5E2CA}" type="pres">
      <dgm:prSet presAssocID="{46915A83-5659-134C-8551-CF2621EC1D11}" presName="spNode" presStyleCnt="0"/>
      <dgm:spPr/>
    </dgm:pt>
    <dgm:pt modelId="{9C343869-791C-B449-83A7-36CEB4E30130}" type="pres">
      <dgm:prSet presAssocID="{934E9094-2247-E640-A849-84EA92194791}" presName="sibTrans" presStyleLbl="sibTrans1D1" presStyleIdx="1" presStyleCnt="4"/>
      <dgm:spPr/>
    </dgm:pt>
    <dgm:pt modelId="{A89D0F5C-9644-1546-885C-FCF4682B38E8}" type="pres">
      <dgm:prSet presAssocID="{48783FD8-4D79-DF40-ABDD-39D4358A73B4}" presName="node" presStyleLbl="node1" presStyleIdx="2" presStyleCnt="4" custScaleY="58991" custRadScaleRad="100113" custRadScaleInc="-2634">
        <dgm:presLayoutVars>
          <dgm:bulletEnabled val="1"/>
        </dgm:presLayoutVars>
      </dgm:prSet>
      <dgm:spPr/>
    </dgm:pt>
    <dgm:pt modelId="{F1E7B4BE-A397-924E-AEB4-F41339E546B5}" type="pres">
      <dgm:prSet presAssocID="{48783FD8-4D79-DF40-ABDD-39D4358A73B4}" presName="spNode" presStyleCnt="0"/>
      <dgm:spPr/>
    </dgm:pt>
    <dgm:pt modelId="{8C570F0E-7039-A447-9412-B42A579081C5}" type="pres">
      <dgm:prSet presAssocID="{707A32D5-ABE7-5C42-9311-6772105F2C11}" presName="sibTrans" presStyleLbl="sibTrans1D1" presStyleIdx="2" presStyleCnt="4"/>
      <dgm:spPr/>
    </dgm:pt>
    <dgm:pt modelId="{5727F2C6-41EE-C640-8825-7982D18E2CF0}" type="pres">
      <dgm:prSet presAssocID="{4963B089-BDDB-644F-8831-EBDAEF773970}" presName="node" presStyleLbl="node1" presStyleIdx="3" presStyleCnt="4" custScaleX="150709" custScaleY="139828" custRadScaleRad="141205" custRadScaleInc="6390">
        <dgm:presLayoutVars>
          <dgm:bulletEnabled val="1"/>
        </dgm:presLayoutVars>
      </dgm:prSet>
      <dgm:spPr/>
    </dgm:pt>
    <dgm:pt modelId="{B08A628E-41A8-4F43-9FD5-15A0A513CA65}" type="pres">
      <dgm:prSet presAssocID="{4963B089-BDDB-644F-8831-EBDAEF773970}" presName="spNode" presStyleCnt="0"/>
      <dgm:spPr/>
    </dgm:pt>
    <dgm:pt modelId="{03E397A2-BE2C-3240-8B2C-57069EDF5EBD}" type="pres">
      <dgm:prSet presAssocID="{AADE6859-DF9E-B448-A65A-FA137E93D1EF}" presName="sibTrans" presStyleLbl="sibTrans1D1" presStyleIdx="3" presStyleCnt="4"/>
      <dgm:spPr/>
    </dgm:pt>
  </dgm:ptLst>
  <dgm:cxnLst>
    <dgm:cxn modelId="{B2D37C1F-A477-A34F-85BA-6D3D497E4323}" srcId="{3B695DFC-FE4F-E548-A9F3-1E5D52C7D61D}" destId="{4963B089-BDDB-644F-8831-EBDAEF773970}" srcOrd="3" destOrd="0" parTransId="{CEE1D4AD-72C9-D640-A6F1-2A27C200AFA3}" sibTransId="{AADE6859-DF9E-B448-A65A-FA137E93D1EF}"/>
    <dgm:cxn modelId="{7186DA70-FAA4-5B4D-A400-99E7D72D7F3D}" type="presOf" srcId="{8C171493-5B60-A74D-A44F-9ABAC3B53976}" destId="{0F3C6E21-D677-9C46-B350-40EE8366AE7A}" srcOrd="0" destOrd="0" presId="urn:microsoft.com/office/officeart/2005/8/layout/cycle5"/>
    <dgm:cxn modelId="{5F178B72-07B8-9D45-856F-CF110476FFA8}" type="presOf" srcId="{AADE6859-DF9E-B448-A65A-FA137E93D1EF}" destId="{03E397A2-BE2C-3240-8B2C-57069EDF5EBD}" srcOrd="0" destOrd="0" presId="urn:microsoft.com/office/officeart/2005/8/layout/cycle5"/>
    <dgm:cxn modelId="{0473C586-6185-C74C-BEDD-02671EC44C2E}" srcId="{3B695DFC-FE4F-E548-A9F3-1E5D52C7D61D}" destId="{9A7A1FB7-6B25-1A42-AC12-325AD37882EF}" srcOrd="0" destOrd="0" parTransId="{27087109-12A2-254D-9F9C-58F3374B6E9E}" sibTransId="{8C171493-5B60-A74D-A44F-9ABAC3B53976}"/>
    <dgm:cxn modelId="{2FBF0F9C-3D59-C943-B8DC-E5F9C861F328}" type="presOf" srcId="{9A7A1FB7-6B25-1A42-AC12-325AD37882EF}" destId="{6559E7F8-A0F5-5648-AE83-1062F353DE12}" srcOrd="0" destOrd="0" presId="urn:microsoft.com/office/officeart/2005/8/layout/cycle5"/>
    <dgm:cxn modelId="{BFA216A2-B443-DF42-A5DA-A1411422C780}" srcId="{3B695DFC-FE4F-E548-A9F3-1E5D52C7D61D}" destId="{46915A83-5659-134C-8551-CF2621EC1D11}" srcOrd="1" destOrd="0" parTransId="{F7828901-1B7E-284B-9D9B-5939EFB62C26}" sibTransId="{934E9094-2247-E640-A849-84EA92194791}"/>
    <dgm:cxn modelId="{F4B36BB1-4C6B-7E48-87B3-BE7820BA4576}" type="presOf" srcId="{4963B089-BDDB-644F-8831-EBDAEF773970}" destId="{5727F2C6-41EE-C640-8825-7982D18E2CF0}" srcOrd="0" destOrd="0" presId="urn:microsoft.com/office/officeart/2005/8/layout/cycle5"/>
    <dgm:cxn modelId="{378CA7C0-C6CD-7147-86E9-D2729DDD947D}" type="presOf" srcId="{48783FD8-4D79-DF40-ABDD-39D4358A73B4}" destId="{A89D0F5C-9644-1546-885C-FCF4682B38E8}" srcOrd="0" destOrd="0" presId="urn:microsoft.com/office/officeart/2005/8/layout/cycle5"/>
    <dgm:cxn modelId="{65F7CDC2-47FB-D349-96AE-03FA88CAD291}" type="presOf" srcId="{3B695DFC-FE4F-E548-A9F3-1E5D52C7D61D}" destId="{BA6CB8DE-4852-8341-844C-28875946010A}" srcOrd="0" destOrd="0" presId="urn:microsoft.com/office/officeart/2005/8/layout/cycle5"/>
    <dgm:cxn modelId="{DEAC88CA-2518-4B4B-B46D-DBCE3F77D526}" srcId="{3B695DFC-FE4F-E548-A9F3-1E5D52C7D61D}" destId="{48783FD8-4D79-DF40-ABDD-39D4358A73B4}" srcOrd="2" destOrd="0" parTransId="{6CBD0063-D92B-8D4E-BC6C-379A714034AA}" sibTransId="{707A32D5-ABE7-5C42-9311-6772105F2C11}"/>
    <dgm:cxn modelId="{37C19DD8-8AA6-FC4F-B14E-1125A493B602}" type="presOf" srcId="{46915A83-5659-134C-8551-CF2621EC1D11}" destId="{730F1DDF-40E5-1145-979F-ADD0DAFCE271}" srcOrd="0" destOrd="0" presId="urn:microsoft.com/office/officeart/2005/8/layout/cycle5"/>
    <dgm:cxn modelId="{FAFC53E1-45D3-2545-A5AD-3EBD2845D4B1}" type="presOf" srcId="{707A32D5-ABE7-5C42-9311-6772105F2C11}" destId="{8C570F0E-7039-A447-9412-B42A579081C5}" srcOrd="0" destOrd="0" presId="urn:microsoft.com/office/officeart/2005/8/layout/cycle5"/>
    <dgm:cxn modelId="{C30078E7-83D6-CD44-908D-E498A0D5F2C0}" type="presOf" srcId="{934E9094-2247-E640-A849-84EA92194791}" destId="{9C343869-791C-B449-83A7-36CEB4E30130}" srcOrd="0" destOrd="0" presId="urn:microsoft.com/office/officeart/2005/8/layout/cycle5"/>
    <dgm:cxn modelId="{BA21913F-86B7-514C-868C-EE19EE5C08B4}" type="presParOf" srcId="{BA6CB8DE-4852-8341-844C-28875946010A}" destId="{6559E7F8-A0F5-5648-AE83-1062F353DE12}" srcOrd="0" destOrd="0" presId="urn:microsoft.com/office/officeart/2005/8/layout/cycle5"/>
    <dgm:cxn modelId="{9CF8071E-EC51-5542-8F41-AB70AEE5354B}" type="presParOf" srcId="{BA6CB8DE-4852-8341-844C-28875946010A}" destId="{4B1BB894-CEEC-8A43-AB7F-2AD2D62DA3F5}" srcOrd="1" destOrd="0" presId="urn:microsoft.com/office/officeart/2005/8/layout/cycle5"/>
    <dgm:cxn modelId="{AD0A296C-B5DF-4645-BA1B-E4F57728E0BC}" type="presParOf" srcId="{BA6CB8DE-4852-8341-844C-28875946010A}" destId="{0F3C6E21-D677-9C46-B350-40EE8366AE7A}" srcOrd="2" destOrd="0" presId="urn:microsoft.com/office/officeart/2005/8/layout/cycle5"/>
    <dgm:cxn modelId="{70CC4CFF-9F68-5046-BFFF-DB4066892CDB}" type="presParOf" srcId="{BA6CB8DE-4852-8341-844C-28875946010A}" destId="{730F1DDF-40E5-1145-979F-ADD0DAFCE271}" srcOrd="3" destOrd="0" presId="urn:microsoft.com/office/officeart/2005/8/layout/cycle5"/>
    <dgm:cxn modelId="{76DE4ACA-56BD-6144-BFC5-6B172E6DA24E}" type="presParOf" srcId="{BA6CB8DE-4852-8341-844C-28875946010A}" destId="{5D382E87-83E3-9F4A-8175-9AC5CFF5E2CA}" srcOrd="4" destOrd="0" presId="urn:microsoft.com/office/officeart/2005/8/layout/cycle5"/>
    <dgm:cxn modelId="{8FF7E0B1-85A8-5649-80BE-7789F1D0E575}" type="presParOf" srcId="{BA6CB8DE-4852-8341-844C-28875946010A}" destId="{9C343869-791C-B449-83A7-36CEB4E30130}" srcOrd="5" destOrd="0" presId="urn:microsoft.com/office/officeart/2005/8/layout/cycle5"/>
    <dgm:cxn modelId="{EAE9149A-5A82-4A49-B736-E29D4C7526E2}" type="presParOf" srcId="{BA6CB8DE-4852-8341-844C-28875946010A}" destId="{A89D0F5C-9644-1546-885C-FCF4682B38E8}" srcOrd="6" destOrd="0" presId="urn:microsoft.com/office/officeart/2005/8/layout/cycle5"/>
    <dgm:cxn modelId="{C842A61A-5C54-8642-9B0F-0C72200E0914}" type="presParOf" srcId="{BA6CB8DE-4852-8341-844C-28875946010A}" destId="{F1E7B4BE-A397-924E-AEB4-F41339E546B5}" srcOrd="7" destOrd="0" presId="urn:microsoft.com/office/officeart/2005/8/layout/cycle5"/>
    <dgm:cxn modelId="{BC31A83C-5F13-1F4E-9AE8-22C4CF6C1FCB}" type="presParOf" srcId="{BA6CB8DE-4852-8341-844C-28875946010A}" destId="{8C570F0E-7039-A447-9412-B42A579081C5}" srcOrd="8" destOrd="0" presId="urn:microsoft.com/office/officeart/2005/8/layout/cycle5"/>
    <dgm:cxn modelId="{2AFA12AF-D946-D348-8724-59620835E960}" type="presParOf" srcId="{BA6CB8DE-4852-8341-844C-28875946010A}" destId="{5727F2C6-41EE-C640-8825-7982D18E2CF0}" srcOrd="9" destOrd="0" presId="urn:microsoft.com/office/officeart/2005/8/layout/cycle5"/>
    <dgm:cxn modelId="{EDCFF9AE-A5DA-434B-8AA5-FA3C03FBD88A}" type="presParOf" srcId="{BA6CB8DE-4852-8341-844C-28875946010A}" destId="{B08A628E-41A8-4F43-9FD5-15A0A513CA65}" srcOrd="10" destOrd="0" presId="urn:microsoft.com/office/officeart/2005/8/layout/cycle5"/>
    <dgm:cxn modelId="{DD602089-F69D-7042-A44B-7B5B7566F97A}" type="presParOf" srcId="{BA6CB8DE-4852-8341-844C-28875946010A}" destId="{03E397A2-BE2C-3240-8B2C-57069EDF5EBD}" srcOrd="11" destOrd="0" presId="urn:microsoft.com/office/officeart/2005/8/layout/cycle5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59E7F8-A0F5-5648-AE83-1062F353DE12}">
      <dsp:nvSpPr>
        <dsp:cNvPr id="0" name=""/>
        <dsp:cNvSpPr/>
      </dsp:nvSpPr>
      <dsp:spPr>
        <a:xfrm>
          <a:off x="2914502" y="76204"/>
          <a:ext cx="2495698" cy="748999"/>
        </a:xfrm>
        <a:prstGeom prst="roundRect">
          <a:avLst/>
        </a:prstGeom>
        <a:solidFill>
          <a:schemeClr val="accent6"/>
        </a:solidFill>
        <a:ln>
          <a:noFill/>
        </a:ln>
        <a:effectLst>
          <a:reflection blurRad="12700" stA="26000" endPos="32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"/>
              <a:cs typeface="Arial"/>
            </a:rPr>
            <a:t>Hyperglycemia</a:t>
          </a:r>
        </a:p>
      </dsp:txBody>
      <dsp:txXfrm>
        <a:off x="2951065" y="112767"/>
        <a:ext cx="2422572" cy="675873"/>
      </dsp:txXfrm>
    </dsp:sp>
    <dsp:sp modelId="{0F3C6E21-D677-9C46-B350-40EE8366AE7A}">
      <dsp:nvSpPr>
        <dsp:cNvPr id="0" name=""/>
        <dsp:cNvSpPr/>
      </dsp:nvSpPr>
      <dsp:spPr>
        <a:xfrm>
          <a:off x="2434028" y="782092"/>
          <a:ext cx="3798832" cy="3798832"/>
        </a:xfrm>
        <a:custGeom>
          <a:avLst/>
          <a:gdLst/>
          <a:ahLst/>
          <a:cxnLst/>
          <a:rect l="0" t="0" r="0" b="0"/>
          <a:pathLst>
            <a:path>
              <a:moveTo>
                <a:pt x="2561876" y="119267"/>
              </a:moveTo>
              <a:arcTo wR="1899416" hR="1899416" stAng="17424728" swAng="1528030"/>
            </a:path>
          </a:pathLst>
        </a:custGeom>
        <a:noFill/>
        <a:ln w="9525" cap="rnd" cmpd="sng" algn="ctr">
          <a:solidFill>
            <a:schemeClr val="tx1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0F1DDF-40E5-1145-979F-ADD0DAFCE271}">
      <dsp:nvSpPr>
        <dsp:cNvPr id="0" name=""/>
        <dsp:cNvSpPr/>
      </dsp:nvSpPr>
      <dsp:spPr>
        <a:xfrm>
          <a:off x="5871287" y="1340363"/>
          <a:ext cx="2224008" cy="1904993"/>
        </a:xfrm>
        <a:prstGeom prst="roundRect">
          <a:avLst/>
        </a:prstGeom>
        <a:solidFill>
          <a:schemeClr val="accent6"/>
        </a:solidFill>
        <a:ln>
          <a:noFill/>
        </a:ln>
        <a:effectLst>
          <a:reflection blurRad="12700" stA="26000" endPos="32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cs typeface="Arial"/>
            </a:rPr>
            <a:t>Decreased immune function, wound healing, increased oxidative stress</a:t>
          </a:r>
        </a:p>
      </dsp:txBody>
      <dsp:txXfrm>
        <a:off x="5964281" y="1433357"/>
        <a:ext cx="2038020" cy="1719005"/>
      </dsp:txXfrm>
    </dsp:sp>
    <dsp:sp modelId="{9C343869-791C-B449-83A7-36CEB4E30130}">
      <dsp:nvSpPr>
        <dsp:cNvPr id="0" name=""/>
        <dsp:cNvSpPr/>
      </dsp:nvSpPr>
      <dsp:spPr>
        <a:xfrm>
          <a:off x="3358394" y="371092"/>
          <a:ext cx="3798832" cy="3798832"/>
        </a:xfrm>
        <a:custGeom>
          <a:avLst/>
          <a:gdLst/>
          <a:ahLst/>
          <a:cxnLst/>
          <a:rect l="0" t="0" r="0" b="0"/>
          <a:pathLst>
            <a:path>
              <a:moveTo>
                <a:pt x="3288268" y="3195129"/>
              </a:moveTo>
              <a:arcTo wR="1899416" hR="1899416" stAng="2580778" swAng="2379934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9D0F5C-9644-1546-885C-FCF4682B38E8}">
      <dsp:nvSpPr>
        <dsp:cNvPr id="0" name=""/>
        <dsp:cNvSpPr/>
      </dsp:nvSpPr>
      <dsp:spPr>
        <a:xfrm>
          <a:off x="3328856" y="4056221"/>
          <a:ext cx="1769622" cy="678546"/>
        </a:xfrm>
        <a:prstGeom prst="roundRect">
          <a:avLst/>
        </a:prstGeom>
        <a:solidFill>
          <a:schemeClr val="accent6"/>
        </a:solidFill>
        <a:ln>
          <a:noFill/>
        </a:ln>
        <a:effectLst>
          <a:reflection blurRad="12700" stA="26000" endPos="32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cs typeface="Arial"/>
            </a:rPr>
            <a:t>Acute Illness</a:t>
          </a:r>
        </a:p>
      </dsp:txBody>
      <dsp:txXfrm>
        <a:off x="3361980" y="4089345"/>
        <a:ext cx="1703374" cy="612298"/>
      </dsp:txXfrm>
    </dsp:sp>
    <dsp:sp modelId="{8C570F0E-7039-A447-9412-B42A579081C5}">
      <dsp:nvSpPr>
        <dsp:cNvPr id="0" name=""/>
        <dsp:cNvSpPr/>
      </dsp:nvSpPr>
      <dsp:spPr>
        <a:xfrm>
          <a:off x="1366732" y="393009"/>
          <a:ext cx="3798832" cy="3798832"/>
        </a:xfrm>
        <a:custGeom>
          <a:avLst/>
          <a:gdLst/>
          <a:ahLst/>
          <a:cxnLst/>
          <a:rect l="0" t="0" r="0" b="0"/>
          <a:pathLst>
            <a:path>
              <a:moveTo>
                <a:pt x="1566581" y="3769444"/>
              </a:moveTo>
              <a:arcTo wR="1899416" hR="1899416" stAng="6005523" swAng="2345156"/>
            </a:path>
          </a:pathLst>
        </a:custGeom>
        <a:noFill/>
        <a:ln w="9525" cap="rnd" cmpd="sng" algn="ctr">
          <a:solidFill>
            <a:schemeClr val="tx1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27F2C6-41EE-C640-8825-7982D18E2CF0}">
      <dsp:nvSpPr>
        <dsp:cNvPr id="0" name=""/>
        <dsp:cNvSpPr/>
      </dsp:nvSpPr>
      <dsp:spPr>
        <a:xfrm>
          <a:off x="173383" y="1600204"/>
          <a:ext cx="2666979" cy="1608377"/>
        </a:xfrm>
        <a:prstGeom prst="roundRect">
          <a:avLst/>
        </a:prstGeom>
        <a:solidFill>
          <a:schemeClr val="accent6"/>
        </a:solidFill>
        <a:ln>
          <a:noFill/>
        </a:ln>
        <a:effectLst>
          <a:reflection blurRad="12700" stA="26000" endPos="32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cs typeface="Arial"/>
            </a:rPr>
            <a:t>Increased stress hormones, use of glucocorticoids, decreased level of activity</a:t>
          </a:r>
        </a:p>
      </dsp:txBody>
      <dsp:txXfrm>
        <a:off x="251897" y="1678718"/>
        <a:ext cx="2509951" cy="1451349"/>
      </dsp:txXfrm>
    </dsp:sp>
    <dsp:sp modelId="{03E397A2-BE2C-3240-8B2C-57069EDF5EBD}">
      <dsp:nvSpPr>
        <dsp:cNvPr id="0" name=""/>
        <dsp:cNvSpPr/>
      </dsp:nvSpPr>
      <dsp:spPr>
        <a:xfrm>
          <a:off x="2284032" y="749726"/>
          <a:ext cx="3798832" cy="3798832"/>
        </a:xfrm>
        <a:custGeom>
          <a:avLst/>
          <a:gdLst/>
          <a:ahLst/>
          <a:cxnLst/>
          <a:rect l="0" t="0" r="0" b="0"/>
          <a:pathLst>
            <a:path>
              <a:moveTo>
                <a:pt x="474878" y="643042"/>
              </a:moveTo>
              <a:arcTo wR="1899416" hR="1899416" stAng="13284645" swAng="1469591"/>
            </a:path>
          </a:pathLst>
        </a:custGeom>
        <a:noFill/>
        <a:ln w="9525" cap="rnd" cmpd="sng" algn="ctr">
          <a:solidFill>
            <a:schemeClr val="tx1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D5EC48-9685-C340-8185-1C705505222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5C00C-D927-2747-83FA-B77C36142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10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0875CE-76FA-E648-B3F3-C3EF4433509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40D14-01F3-5A43-A1CF-3A8953FBB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85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01.11.2023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Where a faculty/presenter has no relationships to disclose, indicate Not Applicable under Relationships with Financial Sponsors. </a:t>
            </a:r>
          </a:p>
          <a:p>
            <a:pPr lvl="0"/>
            <a:endParaRPr lang="en-US"/>
          </a:p>
          <a:p>
            <a:pPr lvl="0"/>
            <a:r>
              <a:rPr lang="en-US"/>
              <a:t>Complete this slide for the primary presenter and ALL co-presenters if applicable.</a:t>
            </a:r>
          </a:p>
          <a:p>
            <a:pPr lvl="0"/>
            <a:endParaRPr lang="en-US"/>
          </a:p>
          <a:p>
            <a:pPr lvl="0"/>
            <a:r>
              <a:rPr lang="en-US"/>
              <a:t>Reminder: Disclosures made on your COI forms should match disclosures made on the COI slide.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0882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061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01.11.2023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Where a program has received no external financial support (e.g., monies for food, logistics assistance such as registration, AV set-up, etc.), indicate No External Support.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6304E-FDE3-4B4F-A3B7-EBE87F3FA5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530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6304E-FDE3-4B4F-A3B7-EBE87F3FA5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530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04A0D-8B24-D046-96CC-7499F6A20D0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09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5B31F-482F-EB42-BB03-E12ED3A3E66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95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/>
              </a:rPr>
              <a:t>Script: </a:t>
            </a:r>
            <a:r>
              <a:rPr lang="en-US" sz="1200" kern="1200">
                <a:solidFill>
                  <a:schemeClr val="tx1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Acute illness results in a number of physiologic changes (e.g., increases in</a:t>
            </a:r>
            <a:r>
              <a:rPr lang="en-US" sz="1200" kern="1200" baseline="0">
                <a:solidFill>
                  <a:schemeClr val="tx1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 </a:t>
            </a:r>
            <a:r>
              <a:rPr lang="en-US" sz="1200" kern="1200">
                <a:solidFill>
                  <a:schemeClr val="tx1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circulating concentrations of stress hormones) or therapeutic choices (e.g., glucocorticoid use) that can exacerbate hyperglycemia. Hyperglycemia, in turn, causes physiologic changes that can exacerbate acute illness, such as decreased </a:t>
            </a:r>
            <a:r>
              <a:rPr lang="en-US" sz="1200" kern="1200" err="1">
                <a:solidFill>
                  <a:schemeClr val="tx1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immunefunction</a:t>
            </a:r>
            <a:r>
              <a:rPr lang="en-US" sz="1200" kern="1200">
                <a:solidFill>
                  <a:schemeClr val="tx1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 and increased oxidative stress. This leads to a vicious cycle of worsening illness and poor glucose control.</a:t>
            </a:r>
            <a:endParaRPr lang="en-US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04A0D-8B24-D046-96CC-7499F6A20D0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2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5B31F-482F-EB42-BB03-E12ED3A3E66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49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7862" marR="0" indent="-177862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Calibri" charset="0"/>
                <a:cs typeface="ＭＳ Ｐゴシック" charset="0"/>
              </a:rPr>
              <a:t> </a:t>
            </a:r>
          </a:p>
          <a:p>
            <a:pPr marL="177862" indent="-177862"/>
            <a:endParaRPr lang="en-US">
              <a:latin typeface="Calibri" charset="0"/>
              <a:cs typeface="ＭＳ Ｐゴシック" charset="0"/>
            </a:endParaRPr>
          </a:p>
        </p:txBody>
      </p:sp>
      <p:sp>
        <p:nvSpPr>
          <p:cNvPr id="119812" name="Slide Number Placeholder 3"/>
          <p:cNvSpPr txBox="1">
            <a:spLocks noGrp="1"/>
          </p:cNvSpPr>
          <p:nvPr/>
        </p:nvSpPr>
        <p:spPr bwMode="auto">
          <a:xfrm>
            <a:off x="3884852" y="8685862"/>
            <a:ext cx="2971593" cy="45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 anchor="b"/>
          <a:lstStyle>
            <a:lvl1pPr defTabSz="4397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397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796B493-C355-4342-A28C-F581ED6E0B53}" type="slidenum">
              <a:rPr lang="en-US" sz="1200">
                <a:latin typeface="Calibri" charset="0"/>
                <a:cs typeface="Arial" charset="0"/>
              </a:rPr>
              <a:pPr algn="r" eaLnBrk="1" hangingPunct="1"/>
              <a:t>43</a:t>
            </a:fld>
            <a:endParaRPr lang="en-US" sz="1200"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661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D5B68-2953-FF47-AC37-4D159972AD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AD15-734F-AB43-B70B-06184068B0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D5B68-2953-FF47-AC37-4D159972AD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AD15-734F-AB43-B70B-06184068B0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D5B68-2953-FF47-AC37-4D159972AD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AD15-734F-AB43-B70B-06184068B0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D5B68-2953-FF47-AC37-4D159972AD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AD15-734F-AB43-B70B-06184068B0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D5B68-2953-FF47-AC37-4D159972AD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AD15-734F-AB43-B70B-06184068B0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D5B68-2953-FF47-AC37-4D159972AD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AD15-734F-AB43-B70B-06184068B0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D5B68-2953-FF47-AC37-4D159972AD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AD15-734F-AB43-B70B-06184068B0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D5B68-2953-FF47-AC37-4D159972AD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AD15-734F-AB43-B70B-06184068B0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D5B68-2953-FF47-AC37-4D159972AD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AD15-734F-AB43-B70B-06184068B0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D5B68-2953-FF47-AC37-4D159972AD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0DFBAD15-734F-AB43-B70B-06184068B0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D5B68-2953-FF47-AC37-4D159972AD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AD15-734F-AB43-B70B-06184068B0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D5B68-2953-FF47-AC37-4D159972AD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AD15-734F-AB43-B70B-06184068B0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D5B68-2953-FF47-AC37-4D159972AD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AD15-734F-AB43-B70B-06184068B0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D5B68-2953-FF47-AC37-4D159972AD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AD15-734F-AB43-B70B-06184068B0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D5B68-2953-FF47-AC37-4D159972AD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AD15-734F-AB43-B70B-06184068B0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D5B68-2953-FF47-AC37-4D159972AD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AD15-734F-AB43-B70B-06184068B0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D5B68-2953-FF47-AC37-4D159972AD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AD15-734F-AB43-B70B-06184068B0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7AD5B68-2953-FF47-AC37-4D159972AD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DFBAD15-734F-AB43-B70B-06184068B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49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>
    <p:push dir="u"/>
  </p:transition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cfpc.ca/mig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svg"/><Relationship Id="rId3" Type="http://schemas.openxmlformats.org/officeDocument/2006/relationships/image" Target="../media/image7.svg"/><Relationship Id="rId7" Type="http://schemas.openxmlformats.org/officeDocument/2006/relationships/image" Target="../media/image16.svg"/><Relationship Id="rId12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7.png"/><Relationship Id="rId5" Type="http://schemas.openxmlformats.org/officeDocument/2006/relationships/image" Target="../media/image33.svg"/><Relationship Id="rId15" Type="http://schemas.openxmlformats.org/officeDocument/2006/relationships/image" Target="../media/image18.sv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14" Type="http://schemas.openxmlformats.org/officeDocument/2006/relationships/image" Target="../media/image1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" y="1"/>
            <a:ext cx="1134475" cy="1134475"/>
          </a:xfrm>
          <a:prstGeom prst="rect">
            <a:avLst/>
          </a:prstGeom>
        </p:spPr>
      </p:pic>
      <p:pic>
        <p:nvPicPr>
          <p:cNvPr id="3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9157587" y="1011472"/>
            <a:ext cx="4045885" cy="2022942"/>
          </a:xfrm>
          <a:prstGeom prst="rect">
            <a:avLst/>
          </a:prstGeom>
        </p:spPr>
      </p:pic>
      <p:sp>
        <p:nvSpPr>
          <p:cNvPr id="4" name="AutoShap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492694"/>
            <a:ext cx="12192000" cy="2394803"/>
          </a:xfrm>
          <a:prstGeom prst="rect">
            <a:avLst/>
          </a:prstGeom>
          <a:solidFill>
            <a:srgbClr val="454699"/>
          </a:solidFill>
        </p:spPr>
      </p:sp>
      <p:pic>
        <p:nvPicPr>
          <p:cNvPr id="5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0" y="3413274"/>
            <a:ext cx="1066800" cy="1066800"/>
          </a:xfrm>
          <a:prstGeom prst="rect">
            <a:avLst/>
          </a:prstGeom>
        </p:spPr>
      </p:pic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89600" y="5715000"/>
            <a:ext cx="6307597" cy="868364"/>
            <a:chOff x="0" y="0"/>
            <a:chExt cx="3016221" cy="406400"/>
          </a:xfrm>
        </p:grpSpPr>
        <p:sp>
          <p:nvSpPr>
            <p:cNvPr id="7" name="Freeform 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7780" y="22860"/>
              <a:ext cx="2990822" cy="360680"/>
            </a:xfrm>
            <a:custGeom>
              <a:avLst/>
              <a:gdLst/>
              <a:ahLst/>
              <a:cxnLst/>
              <a:rect l="l" t="t" r="r" b="b"/>
              <a:pathLst>
                <a:path w="2990822" h="360680">
                  <a:moveTo>
                    <a:pt x="2990822" y="180340"/>
                  </a:moveTo>
                  <a:cubicBezTo>
                    <a:pt x="2990822" y="81280"/>
                    <a:pt x="2910812" y="0"/>
                    <a:pt x="2810482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2810481" y="360680"/>
                  </a:lnTo>
                  <a:cubicBezTo>
                    <a:pt x="2909542" y="360680"/>
                    <a:pt x="2990821" y="279400"/>
                    <a:pt x="2990821" y="180340"/>
                  </a:cubicBezTo>
                  <a:close/>
                </a:path>
              </a:pathLst>
            </a:custGeom>
            <a:solidFill>
              <a:srgbClr val="F8F4EB">
                <a:alpha val="11765"/>
              </a:srgbClr>
            </a:solidFill>
          </p:spPr>
        </p:sp>
      </p:grpSp>
      <p:pic>
        <p:nvPicPr>
          <p:cNvPr id="11" name="Picture 11" descr="Family Medicine Forum Logo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35083" y="546099"/>
            <a:ext cx="3057763" cy="3675748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844260" y="956972"/>
            <a:ext cx="4753849" cy="2035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374"/>
              </a:lnSpc>
            </a:pPr>
            <a:r>
              <a:rPr lang="en-CA" sz="4479" spc="-45">
                <a:solidFill>
                  <a:srgbClr val="454699"/>
                </a:solidFill>
                <a:latin typeface="Arimo Bold"/>
              </a:rPr>
              <a:t>Caring For Your Diabetic Patient In The Hospital</a:t>
            </a:r>
            <a:endParaRPr lang="en-US" sz="4479" spc="-45">
              <a:solidFill>
                <a:srgbClr val="454699"/>
              </a:solidFill>
              <a:latin typeface="Arimo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03200" y="4666897"/>
            <a:ext cx="11684000" cy="3188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23"/>
              </a:lnSpc>
            </a:pPr>
            <a:r>
              <a:rPr lang="en-US" sz="1917" spc="19">
                <a:solidFill>
                  <a:srgbClr val="F8F4EB"/>
                </a:solidFill>
                <a:latin typeface="Arimo"/>
              </a:rPr>
              <a:t>Presented by: </a:t>
            </a:r>
            <a:r>
              <a:rPr lang="en-CA" sz="1917" spc="19">
                <a:solidFill>
                  <a:srgbClr val="F8F4EB"/>
                </a:solidFill>
                <a:latin typeface="Arimo"/>
              </a:rPr>
              <a:t>Dr Benjamin Schiff</a:t>
            </a:r>
            <a:endParaRPr lang="en-US" sz="1917" spc="19">
              <a:solidFill>
                <a:srgbClr val="F8F4EB"/>
              </a:solidFill>
              <a:latin typeface="Arimo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4FF0EF-D1FF-4A09-823C-7F654AB83B75}"/>
              </a:ext>
            </a:extLst>
          </p:cNvPr>
          <p:cNvSpPr txBox="1"/>
          <p:nvPr/>
        </p:nvSpPr>
        <p:spPr>
          <a:xfrm>
            <a:off x="194803" y="6149341"/>
            <a:ext cx="2548397" cy="415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23"/>
              </a:lnSpc>
            </a:pPr>
            <a:r>
              <a:rPr lang="en-US" sz="1867" spc="19" dirty="0">
                <a:solidFill>
                  <a:srgbClr val="F8F4EB"/>
                </a:solidFill>
                <a:latin typeface="Arimo"/>
              </a:rPr>
              <a:t>Date:</a:t>
            </a:r>
            <a:r>
              <a:rPr lang="en-CA" sz="1867" spc="19" dirty="0">
                <a:solidFill>
                  <a:srgbClr val="F8F4EB"/>
                </a:solidFill>
                <a:latin typeface="Arimo"/>
              </a:rPr>
              <a:t> Nov 8</a:t>
            </a:r>
            <a:r>
              <a:rPr lang="en-CA" sz="1867" spc="19" baseline="30000" dirty="0">
                <a:solidFill>
                  <a:srgbClr val="F8F4EB"/>
                </a:solidFill>
                <a:latin typeface="Arimo"/>
              </a:rPr>
              <a:t>th</a:t>
            </a:r>
            <a:r>
              <a:rPr lang="en-CA" sz="1867" spc="19" dirty="0">
                <a:solidFill>
                  <a:srgbClr val="F8F4EB"/>
                </a:solidFill>
                <a:latin typeface="Arimo"/>
              </a:rPr>
              <a:t> 2023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519994" y="5901029"/>
            <a:ext cx="6672006" cy="408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514"/>
              </a:lnSpc>
              <a:spcBef>
                <a:spcPct val="0"/>
              </a:spcBef>
            </a:pPr>
            <a:r>
              <a:rPr lang="en-US" sz="2474">
                <a:solidFill>
                  <a:srgbClr val="FFFFFF"/>
                </a:solidFill>
                <a:latin typeface="Arimo"/>
              </a:rPr>
              <a:t>Let’s prepare for the future together!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E2D8CA6-668F-4886-83FF-E1DDD0E301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-592909"/>
            <a:ext cx="4368800" cy="363007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Session Title</a:t>
            </a:r>
          </a:p>
        </p:txBody>
      </p:sp>
    </p:spTree>
    <p:extLst>
      <p:ext uri="{BB962C8B-B14F-4D97-AF65-F5344CB8AC3E}">
        <p14:creationId xmlns:p14="http://schemas.microsoft.com/office/powerpoint/2010/main" val="4226164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2397E-7363-F941-B5C4-AB787899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240957"/>
            <a:ext cx="10018713" cy="1752599"/>
          </a:xfrm>
        </p:spPr>
        <p:txBody>
          <a:bodyPr/>
          <a:lstStyle/>
          <a:p>
            <a:r>
              <a:rPr lang="en-CA"/>
              <a:t>CASE #3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90CC5-8CEE-C246-ABB2-08A144D10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643449"/>
            <a:ext cx="10018713" cy="4147751"/>
          </a:xfrm>
        </p:spPr>
        <p:txBody>
          <a:bodyPr>
            <a:noAutofit/>
          </a:bodyPr>
          <a:lstStyle/>
          <a:p>
            <a:r>
              <a:rPr lang="en-CA" sz="2800"/>
              <a:t>75 y/o male</a:t>
            </a:r>
          </a:p>
          <a:p>
            <a:r>
              <a:rPr lang="en-CA" sz="2800"/>
              <a:t>PMHx includes DM2, DLP, HTN and COPD</a:t>
            </a:r>
          </a:p>
          <a:p>
            <a:r>
              <a:rPr lang="en-CA" sz="2800"/>
              <a:t>Meds include Metformin 500 mg TiD, </a:t>
            </a:r>
            <a:r>
              <a:rPr lang="en-CA" sz="2800" err="1"/>
              <a:t>Empagliflizin</a:t>
            </a:r>
            <a:r>
              <a:rPr lang="en-CA" sz="2800"/>
              <a:t> 10 mg Ramipril, Atorvastatin, and </a:t>
            </a:r>
            <a:r>
              <a:rPr lang="en-CA" sz="2800" err="1"/>
              <a:t>Tiotropium</a:t>
            </a:r>
            <a:endParaRPr lang="en-CA" sz="2800"/>
          </a:p>
          <a:p>
            <a:r>
              <a:rPr lang="en-CA" sz="2800"/>
              <a:t>3 days of cough, chills, yellow sputum and SOB</a:t>
            </a:r>
          </a:p>
          <a:p>
            <a:r>
              <a:rPr lang="en-CA" sz="2800"/>
              <a:t>RR 28, oxygen saturation 88%</a:t>
            </a:r>
          </a:p>
          <a:p>
            <a:r>
              <a:rPr lang="en-CA" sz="2800"/>
              <a:t>CXR shows RLL infiltrate</a:t>
            </a:r>
          </a:p>
          <a:p>
            <a:r>
              <a:rPr lang="en-CA" sz="2800"/>
              <a:t>Cr 130, WBC 14, lactate 6.3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54077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0A0C2-EEEF-1F4C-A2E8-14CF13EB4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LEARNING OBJECTIVES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1AF2F-3D90-9546-9AA8-FD95225A9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b="0" i="0">
                <a:effectLst/>
                <a:latin typeface="UICTFontTextStyleBody"/>
              </a:rPr>
              <a:t>At the end of this session, you will be able to determine the appropriate goals of care with respect to diabetes in the in-patient setting</a:t>
            </a:r>
          </a:p>
          <a:p>
            <a:r>
              <a:rPr lang="en-CA" b="0" i="0">
                <a:effectLst/>
                <a:latin typeface="UICTFontTextStyleBody"/>
              </a:rPr>
              <a:t>At the end of this session, you will be able to safely and effectively achieve glucose targets, with particular emphasis on the prescription of sliding scales</a:t>
            </a:r>
            <a:endParaRPr lang="en-CA">
              <a:effectLst/>
              <a:latin typeface=".AppleSystemUIFont"/>
            </a:endParaRPr>
          </a:p>
          <a:p>
            <a:r>
              <a:rPr lang="en-CA" b="0" i="0">
                <a:effectLst/>
                <a:latin typeface="UICTFontTextStyleBody"/>
              </a:rPr>
              <a:t>At the end of this session, you will be Identify the challenges and pitfalls  of managing diabetes in the hospital setting</a:t>
            </a:r>
            <a:endParaRPr lang="en-CA">
              <a:effectLst/>
              <a:latin typeface=".AppleSystemUIFont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0408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66816"/>
            <a:ext cx="10018713" cy="1752599"/>
          </a:xfrm>
        </p:spPr>
        <p:txBody>
          <a:bodyPr>
            <a:normAutofit/>
          </a:bodyPr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9" y="1616675"/>
            <a:ext cx="10018713" cy="4808839"/>
          </a:xfrm>
        </p:spPr>
        <p:txBody>
          <a:bodyPr>
            <a:normAutofit lnSpcReduction="10000"/>
          </a:bodyPr>
          <a:lstStyle/>
          <a:p>
            <a:pPr lvl="1"/>
            <a:r>
              <a:rPr lang="en-CA" sz="2400"/>
              <a:t>Background and Glycemic Targets</a:t>
            </a:r>
            <a:endParaRPr lang="en-US" sz="2400"/>
          </a:p>
          <a:p>
            <a:pPr lvl="1"/>
            <a:r>
              <a:rPr lang="en-US" sz="2400"/>
              <a:t>Factors Affecting Glucose </a:t>
            </a:r>
          </a:p>
          <a:p>
            <a:pPr lvl="1"/>
            <a:r>
              <a:rPr lang="en-CA" sz="2400"/>
              <a:t>Review</a:t>
            </a:r>
            <a:r>
              <a:rPr lang="en-US" sz="2400"/>
              <a:t> of medications</a:t>
            </a:r>
          </a:p>
          <a:p>
            <a:pPr lvl="1"/>
            <a:r>
              <a:rPr lang="en-US" sz="2400"/>
              <a:t>Co-morbid conditions</a:t>
            </a:r>
          </a:p>
          <a:p>
            <a:pPr lvl="1"/>
            <a:r>
              <a:rPr lang="en-US" sz="2400"/>
              <a:t>Approach to Management</a:t>
            </a:r>
          </a:p>
          <a:p>
            <a:pPr lvl="1"/>
            <a:r>
              <a:rPr lang="en-US" sz="2400"/>
              <a:t>Sliding Scale Insulin</a:t>
            </a:r>
          </a:p>
          <a:p>
            <a:pPr lvl="1"/>
            <a:r>
              <a:rPr lang="en-CA" sz="2400"/>
              <a:t>Steroids</a:t>
            </a:r>
          </a:p>
          <a:p>
            <a:pPr lvl="1"/>
            <a:r>
              <a:rPr lang="en-CA" sz="2400"/>
              <a:t>Tips and pitfalls</a:t>
            </a:r>
            <a:endParaRPr lang="en-US" sz="2400"/>
          </a:p>
          <a:p>
            <a:pPr lvl="1"/>
            <a:r>
              <a:rPr lang="en-US" sz="2400"/>
              <a:t>D/C planning</a:t>
            </a:r>
            <a:endParaRPr lang="en-CA" sz="2400"/>
          </a:p>
          <a:p>
            <a:pPr lvl="1"/>
            <a:r>
              <a:rPr lang="en-CA" sz="2400"/>
              <a:t>Take home messages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82624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33738" y="315097"/>
            <a:ext cx="10018713" cy="1752599"/>
          </a:xfrm>
        </p:spPr>
        <p:txBody>
          <a:bodyPr/>
          <a:lstStyle/>
          <a:p>
            <a:r>
              <a:rPr lang="en-CA"/>
              <a:t>In-hospital </a:t>
            </a:r>
            <a:r>
              <a:rPr lang="en-CA" err="1"/>
              <a:t>Hyperglycemia</a:t>
            </a:r>
            <a:r>
              <a:rPr lang="en-CA"/>
              <a:t> is Common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7343083" y="1828800"/>
            <a:ext cx="3975705" cy="4203357"/>
          </a:xfrm>
        </p:spPr>
        <p:txBody>
          <a:bodyPr/>
          <a:lstStyle/>
          <a:p>
            <a:r>
              <a:rPr lang="en-US"/>
              <a:t>Approximately </a:t>
            </a:r>
            <a:r>
              <a:rPr lang="en-US" b="1">
                <a:solidFill>
                  <a:srgbClr val="FF0000"/>
                </a:solidFill>
              </a:rPr>
              <a:t>1/3 </a:t>
            </a:r>
            <a:r>
              <a:rPr lang="en-US"/>
              <a:t>of in-patients have been found to have hyperglycemia</a:t>
            </a:r>
          </a:p>
          <a:p>
            <a:endParaRPr lang="en-US"/>
          </a:p>
          <a:p>
            <a:r>
              <a:rPr lang="en-US"/>
              <a:t>Many have pre-existing diabetes prior to admission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735938217"/>
              </p:ext>
            </p:extLst>
          </p:nvPr>
        </p:nvGraphicFramePr>
        <p:xfrm>
          <a:off x="2218865" y="1828800"/>
          <a:ext cx="4073059" cy="4197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60933" y="3242845"/>
            <a:ext cx="1637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FFFF"/>
                </a:solidFill>
              </a:rPr>
              <a:t>Hyperglycemia</a:t>
            </a:r>
          </a:p>
        </p:txBody>
      </p:sp>
    </p:spTree>
    <p:extLst>
      <p:ext uri="{BB962C8B-B14F-4D97-AF65-F5344CB8AC3E}">
        <p14:creationId xmlns:p14="http://schemas.microsoft.com/office/powerpoint/2010/main" val="22239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3962400" y="1970789"/>
            <a:ext cx="4038600" cy="914400"/>
          </a:xfrm>
          <a:prstGeom prst="roundRect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Hyperglycemia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2057400" y="3886200"/>
            <a:ext cx="2286000" cy="1752600"/>
          </a:xfrm>
          <a:prstGeom prst="roundRect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latin typeface="Arial" charset="0"/>
                <a:ea typeface="ＭＳ Ｐゴシック" pitchFamily="34" charset="-128"/>
              </a:rPr>
              <a:t>Increases risks of postoperative infections</a:t>
            </a:r>
            <a:r>
              <a:rPr lang="en-US" sz="2000">
                <a:ea typeface="ＭＳ Ｐゴシック" pitchFamily="34" charset="-128"/>
              </a:rPr>
              <a:t> and </a:t>
            </a:r>
            <a:r>
              <a:rPr lang="en-US" sz="2000">
                <a:latin typeface="Arial" charset="0"/>
                <a:ea typeface="ＭＳ Ｐゴシック" pitchFamily="34" charset="-128"/>
              </a:rPr>
              <a:t> delirium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4876800" y="3916154"/>
            <a:ext cx="2209800" cy="1752600"/>
          </a:xfrm>
          <a:prstGeom prst="roundRect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ea typeface="ＭＳ Ｐゴシック" pitchFamily="34" charset="-128"/>
              </a:rPr>
              <a:t>Prolonged hospital stay, resource utilization</a:t>
            </a:r>
            <a:endParaRPr lang="en-US" sz="20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7620000" y="3886200"/>
            <a:ext cx="2209800" cy="1752600"/>
          </a:xfrm>
          <a:prstGeom prst="roundRect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latin typeface="Arial" charset="0"/>
                <a:ea typeface="ＭＳ Ｐゴシック" pitchFamily="34" charset="-128"/>
              </a:rPr>
              <a:t>Increased renal dysfunction and renal allograft rejection in transplant </a:t>
            </a:r>
          </a:p>
        </p:txBody>
      </p:sp>
      <p:sp>
        <p:nvSpPr>
          <p:cNvPr id="10" name="Down Arrow 9"/>
          <p:cNvSpPr/>
          <p:nvPr/>
        </p:nvSpPr>
        <p:spPr bwMode="auto">
          <a:xfrm rot="2313354">
            <a:off x="3902306" y="2951961"/>
            <a:ext cx="475823" cy="951646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11" name="Down Arrow 10"/>
          <p:cNvSpPr/>
          <p:nvPr/>
        </p:nvSpPr>
        <p:spPr bwMode="auto">
          <a:xfrm>
            <a:off x="5715000" y="2920284"/>
            <a:ext cx="484632" cy="952650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3" name="Down Arrow 12"/>
          <p:cNvSpPr/>
          <p:nvPr/>
        </p:nvSpPr>
        <p:spPr bwMode="auto">
          <a:xfrm rot="19330956">
            <a:off x="7580626" y="2954832"/>
            <a:ext cx="430153" cy="926774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96668" y="284753"/>
            <a:ext cx="10018713" cy="1752599"/>
          </a:xfrm>
        </p:spPr>
        <p:txBody>
          <a:bodyPr/>
          <a:lstStyle/>
          <a:p>
            <a:r>
              <a:rPr lang="en-CA"/>
              <a:t>Adverse Effects of </a:t>
            </a:r>
            <a:r>
              <a:rPr lang="en-CA" err="1"/>
              <a:t>Hyperglycemia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798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2132741" y="1262150"/>
          <a:ext cx="81534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774395" y="6014431"/>
            <a:ext cx="5343458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200" err="1">
                <a:latin typeface="Arial" charset="0"/>
              </a:rPr>
              <a:t>Inzucchi</a:t>
            </a:r>
            <a:r>
              <a:rPr lang="en-US" sz="1200">
                <a:latin typeface="Arial" charset="0"/>
              </a:rPr>
              <a:t> SE. </a:t>
            </a:r>
            <a:r>
              <a:rPr lang="en-US" sz="1200" i="1">
                <a:latin typeface="Arial" charset="0"/>
              </a:rPr>
              <a:t>NEJM</a:t>
            </a:r>
            <a:r>
              <a:rPr lang="en-US" sz="1200">
                <a:latin typeface="Arial" charset="0"/>
              </a:rPr>
              <a:t> 2006;355;1903</a:t>
            </a:r>
            <a:endParaRPr lang="en-US" sz="1200" i="1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0719" y="156139"/>
            <a:ext cx="7772400" cy="1143000"/>
          </a:xfrm>
        </p:spPr>
        <p:txBody>
          <a:bodyPr/>
          <a:lstStyle/>
          <a:p>
            <a:r>
              <a:rPr lang="en-CA"/>
              <a:t>Hyperglycemia and Acute Illness</a:t>
            </a:r>
          </a:p>
        </p:txBody>
      </p:sp>
    </p:spTree>
    <p:extLst>
      <p:ext uri="{BB962C8B-B14F-4D97-AF65-F5344CB8AC3E}">
        <p14:creationId xmlns:p14="http://schemas.microsoft.com/office/powerpoint/2010/main" val="131491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A2BAA-EA16-944C-959F-7CAD0B659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946" y="1918252"/>
            <a:ext cx="10018713" cy="1752599"/>
          </a:xfrm>
        </p:spPr>
        <p:txBody>
          <a:bodyPr>
            <a:normAutofit fontScale="90000"/>
          </a:bodyPr>
          <a:lstStyle/>
          <a:p>
            <a:r>
              <a:rPr lang="en-US" dirty="0"/>
              <a:t>POLL QUESTION #2</a:t>
            </a:r>
            <a:br>
              <a:rPr lang="en-US" dirty="0"/>
            </a:br>
            <a:br>
              <a:rPr lang="en-US" dirty="0"/>
            </a:br>
            <a:r>
              <a:rPr lang="en-CA" b="1" dirty="0"/>
              <a:t>What is the target for AC glucose in non-critically </a:t>
            </a:r>
            <a:r>
              <a:rPr lang="en-CA" b="1"/>
              <a:t>ill patient</a:t>
            </a:r>
            <a:br>
              <a:rPr lang="en-CA" b="1" dirty="0"/>
            </a:br>
            <a:r>
              <a:rPr lang="en-CA" b="1" dirty="0" err="1"/>
              <a:t>Slido.com</a:t>
            </a:r>
            <a:r>
              <a:rPr lang="en-CA" b="1" dirty="0"/>
              <a:t> #3476452</a:t>
            </a:r>
            <a:br>
              <a:rPr lang="en-CA" b="1" dirty="0"/>
            </a:br>
            <a:br>
              <a:rPr lang="en-CA" b="1" dirty="0"/>
            </a:br>
            <a:br>
              <a:rPr lang="en-CA" b="1" dirty="0"/>
            </a:br>
            <a:br>
              <a:rPr lang="en-CA" b="1" dirty="0"/>
            </a:br>
            <a:br>
              <a:rPr lang="en-CA" b="1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D3196A-C182-63DC-067D-471A0807E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0" y="3765265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5295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D4E61-6A06-3345-8697-A99BB050F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In-Hospital Management of Diabetes</a:t>
            </a:r>
            <a:br>
              <a:rPr lang="en-CA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91E37-5603-E243-BEC6-46C40F948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/>
              <a:t>Diabetes Canada Clinical Practice Guideline Committee</a:t>
            </a:r>
          </a:p>
          <a:p>
            <a:r>
              <a:rPr lang="en-CA"/>
              <a:t>Malcom et al</a:t>
            </a:r>
          </a:p>
          <a:p>
            <a:r>
              <a:rPr lang="en-CA"/>
              <a:t>Can J Diabetes 42 (2018) S115-S123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5023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08F4E88-A81F-9C4E-8976-D581666961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1438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C4FAA-35D5-4FA9-E74D-47B5EB81A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American Diabetes Association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F1D49-3D70-27AD-6A23-179F3A365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Insulin therapy should be initiated for treatment of persistent hyperglycemia starting at a threshold 180 mg/dL (10.0 </a:t>
            </a:r>
            <a:r>
              <a:rPr lang="en-US" dirty="0" err="1"/>
              <a:t>mmol</a:t>
            </a:r>
            <a:r>
              <a:rPr lang="en-US" dirty="0"/>
              <a:t>/L) (checked on two occasions). </a:t>
            </a:r>
            <a:endParaRPr lang="en-CA" dirty="0"/>
          </a:p>
          <a:p>
            <a:r>
              <a:rPr lang="en-US" dirty="0"/>
              <a:t>Once insulin therapy is started, a target glucose range of 140–180 mg/dL (7.8–10.0 </a:t>
            </a:r>
            <a:r>
              <a:rPr lang="en-US" dirty="0" err="1"/>
              <a:t>mmol</a:t>
            </a:r>
            <a:r>
              <a:rPr lang="en-US" dirty="0"/>
              <a:t>/L) is recommended for the majority of critically ill and </a:t>
            </a:r>
            <a:r>
              <a:rPr lang="en-US" dirty="0" err="1"/>
              <a:t>noncritically</a:t>
            </a:r>
            <a:r>
              <a:rPr lang="en-US" dirty="0"/>
              <a:t> ill patients. </a:t>
            </a:r>
          </a:p>
        </p:txBody>
      </p:sp>
    </p:spTree>
    <p:extLst>
      <p:ext uri="{BB962C8B-B14F-4D97-AF65-F5344CB8AC3E}">
        <p14:creationId xmlns:p14="http://schemas.microsoft.com/office/powerpoint/2010/main" val="31520568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B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0"/>
            <a:ext cx="4706219" cy="6858000"/>
          </a:xfrm>
          <a:prstGeom prst="rect">
            <a:avLst/>
          </a:prstGeom>
          <a:solidFill>
            <a:srgbClr val="F8F4EB"/>
          </a:solidFill>
        </p:spPr>
      </p:sp>
      <p:pic>
        <p:nvPicPr>
          <p:cNvPr id="4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05277" y="5457057"/>
            <a:ext cx="1400943" cy="1400943"/>
          </a:xfrm>
          <a:prstGeom prst="rect">
            <a:avLst/>
          </a:prstGeom>
        </p:spPr>
      </p:pic>
      <p:pic>
        <p:nvPicPr>
          <p:cNvPr id="5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712504" y="4101455"/>
            <a:ext cx="557146" cy="557146"/>
          </a:xfrm>
          <a:prstGeom prst="rect">
            <a:avLst/>
          </a:prstGeom>
        </p:spPr>
      </p:pic>
      <p:pic>
        <p:nvPicPr>
          <p:cNvPr id="10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4706219" y="5457057"/>
            <a:ext cx="1400943" cy="1400943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7AB98A57-0E11-4A32-9C49-8BCA471E1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400000" flipH="1">
            <a:off x="476" y="0"/>
            <a:ext cx="2352633" cy="235263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61220" y="2596480"/>
            <a:ext cx="4020419" cy="1062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4334"/>
              </a:lnSpc>
              <a:spcBef>
                <a:spcPct val="0"/>
              </a:spcBef>
            </a:pPr>
            <a:r>
              <a:rPr lang="en-US" sz="3334" spc="-33">
                <a:solidFill>
                  <a:srgbClr val="454699"/>
                </a:solidFill>
                <a:latin typeface="Arimo Bold"/>
              </a:rPr>
              <a:t>Presenter Disclosure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37795" y="408230"/>
            <a:ext cx="5939300" cy="4766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3965"/>
              </a:lnSpc>
              <a:spcBef>
                <a:spcPct val="0"/>
              </a:spcBef>
            </a:pPr>
            <a:r>
              <a:rPr lang="en-US" sz="3147">
                <a:solidFill>
                  <a:srgbClr val="454699"/>
                </a:solidFill>
                <a:latin typeface="Arimo Bold"/>
              </a:rPr>
              <a:t>Presenter: </a:t>
            </a:r>
            <a:r>
              <a:rPr lang="en-CA" sz="3147">
                <a:solidFill>
                  <a:srgbClr val="FF0000"/>
                </a:solidFill>
                <a:latin typeface="Arimo Bold"/>
              </a:rPr>
              <a:t>Dr Benjamin Schiff</a:t>
            </a:r>
            <a:endParaRPr lang="en-US" sz="3147">
              <a:solidFill>
                <a:srgbClr val="FF0000"/>
              </a:solidFill>
              <a:latin typeface="Arimo Bold"/>
            </a:endParaRPr>
          </a:p>
        </p:txBody>
      </p:sp>
      <p:grpSp>
        <p:nvGrpSpPr>
          <p:cNvPr id="7" name="Group 7" descr="TextBox: Relationships with financial sponsors: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4920419" y="1422108"/>
            <a:ext cx="6966234" cy="3120708"/>
            <a:chOff x="0" y="15237"/>
            <a:chExt cx="13932468" cy="6241416"/>
          </a:xfrm>
        </p:grpSpPr>
        <p:sp>
          <p:nvSpPr>
            <p:cNvPr id="8" name="TextBox 8"/>
            <p:cNvSpPr txBox="1"/>
            <p:nvPr/>
          </p:nvSpPr>
          <p:spPr>
            <a:xfrm>
              <a:off x="0" y="15237"/>
              <a:ext cx="13511705" cy="753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940"/>
                </a:lnSpc>
                <a:spcBef>
                  <a:spcPct val="0"/>
                </a:spcBef>
              </a:pPr>
              <a:r>
                <a:rPr lang="en-US" sz="2333">
                  <a:solidFill>
                    <a:srgbClr val="454699"/>
                  </a:solidFill>
                  <a:latin typeface="Arimo Bold"/>
                </a:rPr>
                <a:t>Relationships with financial sponsors: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20763" y="981021"/>
              <a:ext cx="13511705" cy="5275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366"/>
                </a:lnSpc>
              </a:pPr>
              <a:r>
                <a:rPr lang="en-US" sz="1667">
                  <a:solidFill>
                    <a:srgbClr val="454699"/>
                  </a:solidFill>
                  <a:latin typeface="Arimo"/>
                </a:rPr>
                <a:t>•</a:t>
              </a:r>
              <a:r>
                <a:rPr lang="en-US" sz="1667">
                  <a:solidFill>
                    <a:srgbClr val="454699"/>
                  </a:solidFill>
                  <a:latin typeface="Arimo Bold"/>
                </a:rPr>
                <a:t>Any direct financial relationships, including receipt of honoraria:</a:t>
              </a:r>
              <a:r>
                <a:rPr lang="en-US" sz="1667">
                  <a:solidFill>
                    <a:srgbClr val="454699"/>
                  </a:solidFill>
                  <a:latin typeface="Arimo"/>
                </a:rPr>
                <a:t> </a:t>
              </a:r>
              <a:r>
                <a:rPr lang="en-CA" sz="1667">
                  <a:solidFill>
                    <a:srgbClr val="FF1616"/>
                  </a:solidFill>
                  <a:latin typeface="Arimo"/>
                </a:rPr>
                <a:t>None</a:t>
              </a:r>
              <a:endParaRPr lang="en-US" sz="1667">
                <a:solidFill>
                  <a:srgbClr val="FF1616"/>
                </a:solidFill>
                <a:latin typeface="Arimo"/>
              </a:endParaRPr>
            </a:p>
            <a:p>
              <a:pPr>
                <a:lnSpc>
                  <a:spcPts val="2366"/>
                </a:lnSpc>
              </a:pPr>
              <a:endParaRPr lang="en-US" sz="1667">
                <a:solidFill>
                  <a:srgbClr val="FF1616"/>
                </a:solidFill>
                <a:latin typeface="Arimo"/>
              </a:endParaRPr>
            </a:p>
            <a:p>
              <a:pPr>
                <a:lnSpc>
                  <a:spcPts val="2366"/>
                </a:lnSpc>
              </a:pPr>
              <a:r>
                <a:rPr lang="en-US" sz="1667">
                  <a:solidFill>
                    <a:srgbClr val="454699"/>
                  </a:solidFill>
                  <a:latin typeface="Arimo"/>
                </a:rPr>
                <a:t>•</a:t>
              </a:r>
              <a:r>
                <a:rPr lang="en-US" sz="1667">
                  <a:solidFill>
                    <a:srgbClr val="454699"/>
                  </a:solidFill>
                  <a:latin typeface="Arimo Bold"/>
                </a:rPr>
                <a:t>Membership on advisory boards or speakers’ bureaus: </a:t>
              </a:r>
              <a:r>
                <a:rPr lang="en-CA" sz="1667">
                  <a:solidFill>
                    <a:srgbClr val="FF1616"/>
                  </a:solidFill>
                  <a:latin typeface="Arimo"/>
                </a:rPr>
                <a:t>None</a:t>
              </a:r>
              <a:endParaRPr lang="en-US" sz="1667">
                <a:solidFill>
                  <a:srgbClr val="FF1616"/>
                </a:solidFill>
                <a:latin typeface="Arimo"/>
              </a:endParaRPr>
            </a:p>
            <a:p>
              <a:pPr>
                <a:lnSpc>
                  <a:spcPts val="2366"/>
                </a:lnSpc>
              </a:pPr>
              <a:endParaRPr lang="en-US" sz="1667">
                <a:solidFill>
                  <a:srgbClr val="FF1616"/>
                </a:solidFill>
                <a:latin typeface="Arimo"/>
              </a:endParaRPr>
            </a:p>
            <a:p>
              <a:pPr>
                <a:lnSpc>
                  <a:spcPts val="2366"/>
                </a:lnSpc>
              </a:pPr>
              <a:r>
                <a:rPr lang="en-US" sz="1667">
                  <a:solidFill>
                    <a:srgbClr val="454699"/>
                  </a:solidFill>
                  <a:latin typeface="Arimo"/>
                </a:rPr>
                <a:t>•</a:t>
              </a:r>
              <a:r>
                <a:rPr lang="en-US" sz="1667">
                  <a:solidFill>
                    <a:srgbClr val="454699"/>
                  </a:solidFill>
                  <a:latin typeface="Arimo Bold"/>
                </a:rPr>
                <a:t>Patents for drugs or devices:</a:t>
              </a:r>
              <a:r>
                <a:rPr lang="en-US" sz="1667">
                  <a:solidFill>
                    <a:srgbClr val="454699"/>
                  </a:solidFill>
                  <a:latin typeface="Arimo"/>
                </a:rPr>
                <a:t> </a:t>
              </a:r>
              <a:r>
                <a:rPr lang="en-CA" sz="1667">
                  <a:solidFill>
                    <a:srgbClr val="FF1616"/>
                  </a:solidFill>
                  <a:latin typeface="Arimo"/>
                </a:rPr>
                <a:t>None</a:t>
              </a:r>
              <a:endParaRPr lang="en-US" sz="1667">
                <a:solidFill>
                  <a:srgbClr val="FF1616"/>
                </a:solidFill>
                <a:latin typeface="Arimo"/>
              </a:endParaRPr>
            </a:p>
            <a:p>
              <a:pPr>
                <a:lnSpc>
                  <a:spcPts val="2366"/>
                </a:lnSpc>
              </a:pPr>
              <a:endParaRPr lang="en-US" sz="1667">
                <a:solidFill>
                  <a:srgbClr val="FF1616"/>
                </a:solidFill>
                <a:latin typeface="Arimo"/>
              </a:endParaRPr>
            </a:p>
            <a:p>
              <a:pPr>
                <a:lnSpc>
                  <a:spcPts val="2366"/>
                </a:lnSpc>
              </a:pPr>
              <a:r>
                <a:rPr lang="en-US" sz="1667">
                  <a:solidFill>
                    <a:srgbClr val="454699"/>
                  </a:solidFill>
                  <a:latin typeface="Arimo"/>
                </a:rPr>
                <a:t>•</a:t>
              </a:r>
              <a:r>
                <a:rPr lang="en-US" sz="1667">
                  <a:solidFill>
                    <a:srgbClr val="454699"/>
                  </a:solidFill>
                  <a:latin typeface="Arimo Bold"/>
                </a:rPr>
                <a:t>Other:</a:t>
              </a:r>
              <a:r>
                <a:rPr lang="en-CA" sz="1667">
                  <a:solidFill>
                    <a:srgbClr val="454699"/>
                  </a:solidFill>
                  <a:latin typeface="Arimo Bold"/>
                </a:rPr>
                <a:t> None</a:t>
              </a:r>
              <a:endParaRPr lang="en-US" sz="1667">
                <a:solidFill>
                  <a:srgbClr val="FF1616"/>
                </a:solidFill>
                <a:latin typeface="Arimo"/>
              </a:endParaRPr>
            </a:p>
            <a:p>
              <a:pPr marL="0" lvl="0" indent="0" algn="l">
                <a:lnSpc>
                  <a:spcPts val="2367"/>
                </a:lnSpc>
                <a:spcBef>
                  <a:spcPct val="0"/>
                </a:spcBef>
              </a:pPr>
              <a:endParaRPr lang="en-US" sz="451">
                <a:solidFill>
                  <a:srgbClr val="FF1616"/>
                </a:solidFill>
                <a:latin typeface="Arimo"/>
              </a:endParaRPr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E0BEF3E9-A3DA-4483-846F-6187E17B6F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3200" y="-824786"/>
            <a:ext cx="5486400" cy="762000"/>
          </a:xfrm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COI – Presenter Disclosure</a:t>
            </a:r>
          </a:p>
        </p:txBody>
      </p:sp>
    </p:spTree>
    <p:extLst>
      <p:ext uri="{BB962C8B-B14F-4D97-AF65-F5344CB8AC3E}">
        <p14:creationId xmlns:p14="http://schemas.microsoft.com/office/powerpoint/2010/main" val="2099431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457167"/>
            <a:ext cx="10018713" cy="1752599"/>
          </a:xfrm>
        </p:spPr>
        <p:txBody>
          <a:bodyPr/>
          <a:lstStyle/>
          <a:p>
            <a:r>
              <a:rPr lang="en-US"/>
              <a:t>FACTORS INFLUENCING GLYCEMIC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828799"/>
            <a:ext cx="10018713" cy="4399006"/>
          </a:xfrm>
        </p:spPr>
        <p:txBody>
          <a:bodyPr>
            <a:normAutofit lnSpcReduction="10000"/>
          </a:bodyPr>
          <a:lstStyle/>
          <a:p>
            <a:r>
              <a:rPr lang="en-US" sz="2800"/>
              <a:t>Diet (                 )</a:t>
            </a:r>
          </a:p>
          <a:p>
            <a:r>
              <a:rPr lang="en-US" sz="2800"/>
              <a:t>Mobility/Exercise</a:t>
            </a:r>
            <a:endParaRPr lang="en-CA" sz="2800"/>
          </a:p>
          <a:p>
            <a:r>
              <a:rPr lang="en-CA" sz="2800"/>
              <a:t>Timing of medication(s)</a:t>
            </a:r>
            <a:endParaRPr lang="en-US" sz="2800"/>
          </a:p>
          <a:p>
            <a:r>
              <a:rPr lang="en-US" sz="2800"/>
              <a:t>Acute illness</a:t>
            </a:r>
          </a:p>
          <a:p>
            <a:r>
              <a:rPr lang="en-US" sz="2800"/>
              <a:t>IV (D5W)</a:t>
            </a:r>
          </a:p>
          <a:p>
            <a:r>
              <a:rPr lang="en-US" sz="2800"/>
              <a:t>Artificial feeding (TPN)</a:t>
            </a:r>
          </a:p>
          <a:p>
            <a:r>
              <a:rPr lang="en-US" sz="2800"/>
              <a:t>Medications</a:t>
            </a:r>
          </a:p>
          <a:p>
            <a:r>
              <a:rPr lang="en-US" sz="2800"/>
              <a:t>Co-morbidities (renal failure, liver failure)</a:t>
            </a:r>
          </a:p>
        </p:txBody>
      </p:sp>
      <p:sp>
        <p:nvSpPr>
          <p:cNvPr id="4" name="Up Arrow 3"/>
          <p:cNvSpPr/>
          <p:nvPr/>
        </p:nvSpPr>
        <p:spPr>
          <a:xfrm>
            <a:off x="2673343" y="2018489"/>
            <a:ext cx="484632" cy="38255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3306256" y="2100102"/>
            <a:ext cx="484632" cy="3793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9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6E086-DC67-4647-A737-2F4204903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6401" y="618068"/>
            <a:ext cx="8574622" cy="2616199"/>
          </a:xfrm>
        </p:spPr>
        <p:txBody>
          <a:bodyPr>
            <a:normAutofit/>
          </a:bodyPr>
          <a:lstStyle/>
          <a:p>
            <a:r>
              <a:rPr lang="en-CA" sz="8000"/>
              <a:t>MEDICATIONS</a:t>
            </a:r>
            <a:br>
              <a:rPr lang="en-CA" sz="8000"/>
            </a:br>
            <a:r>
              <a:rPr lang="en-CA" sz="3600"/>
              <a:t>Canadian Diabetes Association</a:t>
            </a:r>
            <a:endParaRPr lang="en-US" sz="8000"/>
          </a:p>
        </p:txBody>
      </p:sp>
    </p:spTree>
    <p:extLst>
      <p:ext uri="{BB962C8B-B14F-4D97-AF65-F5344CB8AC3E}">
        <p14:creationId xmlns:p14="http://schemas.microsoft.com/office/powerpoint/2010/main" val="428884896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D4BDC1A-4A95-C74E-BC6C-BC7AC6424A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t="6903" b="180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05753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4274299-C122-0A4C-A539-CEB249C6A7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t="19567" b="54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5717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2E51D-CDB8-544E-BBE9-3F2F9307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371" y="1133060"/>
            <a:ext cx="10018713" cy="1752599"/>
          </a:xfrm>
        </p:spPr>
        <p:txBody>
          <a:bodyPr>
            <a:normAutofit fontScale="90000"/>
          </a:bodyPr>
          <a:lstStyle/>
          <a:p>
            <a:r>
              <a:rPr lang="en-US" dirty="0"/>
              <a:t>POLL QUESTION #3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Which Medication is Safest in the Hospital Setting?</a:t>
            </a:r>
            <a:br>
              <a:rPr lang="en-CA" dirty="0"/>
            </a:br>
            <a:br>
              <a:rPr lang="en-CA" dirty="0"/>
            </a:br>
            <a:br>
              <a:rPr lang="en-CA" dirty="0"/>
            </a:br>
            <a:r>
              <a:rPr lang="en-CA" b="1" dirty="0" err="1"/>
              <a:t>Slido.com</a:t>
            </a:r>
            <a:r>
              <a:rPr lang="en-CA" b="1" dirty="0"/>
              <a:t> #3476452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F1A529-D69A-15E3-C8E0-D290C4BD7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372" y="4099340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31820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4310" y="278027"/>
            <a:ext cx="10018713" cy="1752599"/>
          </a:xfrm>
        </p:spPr>
        <p:txBody>
          <a:bodyPr/>
          <a:lstStyle/>
          <a:p>
            <a:r>
              <a:rPr lang="en-US"/>
              <a:t> Metformin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84310" y="1618735"/>
            <a:ext cx="10018713" cy="4448433"/>
          </a:xfrm>
        </p:spPr>
        <p:txBody>
          <a:bodyPr>
            <a:normAutofit/>
          </a:bodyPr>
          <a:lstStyle/>
          <a:p>
            <a:r>
              <a:rPr lang="en-US" sz="2800"/>
              <a:t>First line in Type 2 Diabetes</a:t>
            </a:r>
            <a:r>
              <a:rPr lang="en-CA" sz="2800"/>
              <a:t>, but little evidence in hospital setting</a:t>
            </a:r>
            <a:endParaRPr lang="en-US" sz="2800"/>
          </a:p>
          <a:p>
            <a:r>
              <a:rPr lang="en-US" sz="2800"/>
              <a:t> Lactic Acidosis main concern</a:t>
            </a:r>
          </a:p>
          <a:p>
            <a:r>
              <a:rPr lang="en-US" sz="2800"/>
              <a:t>Liver disease; hold</a:t>
            </a:r>
          </a:p>
          <a:p>
            <a:r>
              <a:rPr lang="en-US" sz="2800"/>
              <a:t>Renal Failure (</a:t>
            </a:r>
            <a:r>
              <a:rPr lang="en-US" sz="2800" err="1"/>
              <a:t>CrCL</a:t>
            </a:r>
            <a:r>
              <a:rPr lang="en-US" sz="2800"/>
              <a:t>&lt;30, or 30-60 and conditions associated with </a:t>
            </a:r>
            <a:r>
              <a:rPr lang="en-US" sz="2800" err="1"/>
              <a:t>hypoperfusion</a:t>
            </a:r>
            <a:r>
              <a:rPr lang="en-US" sz="2800"/>
              <a:t>/hypoxemia); hold or adjust dose</a:t>
            </a:r>
          </a:p>
          <a:p>
            <a:r>
              <a:rPr lang="en-US" sz="2800"/>
              <a:t>Acute and/or unstable CHF; hold</a:t>
            </a:r>
          </a:p>
          <a:p>
            <a:r>
              <a:rPr lang="en-US" sz="2800"/>
              <a:t>IV contrast: Hold before and 48hr post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3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FFB02-872D-524D-8178-3393B65F3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290384"/>
            <a:ext cx="10018713" cy="1752599"/>
          </a:xfrm>
        </p:spPr>
        <p:txBody>
          <a:bodyPr/>
          <a:lstStyle/>
          <a:p>
            <a:r>
              <a:rPr lang="en-CA"/>
              <a:t>(</a:t>
            </a:r>
            <a:r>
              <a:rPr lang="en-CA" i="0" u="none" strike="noStrike">
                <a:solidFill>
                  <a:srgbClr val="333333"/>
                </a:solidFill>
                <a:effectLst/>
                <a:latin typeface="Roboto Condensed" panose="02000000000000000000" pitchFamily="2" charset="0"/>
              </a:rPr>
              <a:t>Sodium-glucose </a:t>
            </a:r>
            <a:r>
              <a:rPr lang="en-CA" i="0" u="none" strike="noStrike" err="1">
                <a:solidFill>
                  <a:srgbClr val="333333"/>
                </a:solidFill>
                <a:effectLst/>
                <a:latin typeface="Roboto Condensed" panose="02000000000000000000" pitchFamily="2" charset="0"/>
              </a:rPr>
              <a:t>Cotransporter-2</a:t>
            </a:r>
            <a:r>
              <a:rPr lang="en-CA" i="0" u="none" strike="noStrike">
                <a:solidFill>
                  <a:srgbClr val="333333"/>
                </a:solidFill>
                <a:effectLst/>
                <a:latin typeface="Roboto Condensed" panose="02000000000000000000" pitchFamily="2" charset="0"/>
              </a:rPr>
              <a:t>)</a:t>
            </a:r>
            <a:r>
              <a:rPr lang="en-CA" b="1">
                <a:solidFill>
                  <a:srgbClr val="333333"/>
                </a:solidFill>
                <a:latin typeface="Roboto Condensed" panose="02000000000000000000" pitchFamily="2" charset="0"/>
              </a:rPr>
              <a:t> </a:t>
            </a:r>
            <a:br>
              <a:rPr lang="en-CA" b="1">
                <a:solidFill>
                  <a:srgbClr val="333333"/>
                </a:solidFill>
                <a:latin typeface="Roboto Condensed" panose="02000000000000000000" pitchFamily="2" charset="0"/>
              </a:rPr>
            </a:br>
            <a:r>
              <a:rPr lang="en-CA"/>
              <a:t>SGLT2 Inhibitors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40EAF-2238-7240-A379-CE98ADDA3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894243"/>
            <a:ext cx="10018713" cy="4123039"/>
          </a:xfrm>
        </p:spPr>
        <p:txBody>
          <a:bodyPr>
            <a:normAutofit/>
          </a:bodyPr>
          <a:lstStyle/>
          <a:p>
            <a:r>
              <a:rPr lang="en-CA" sz="2800"/>
              <a:t>Have been associated with DKA (euDKA); acute illness, alcohol intake, reduced insulin dose</a:t>
            </a:r>
          </a:p>
          <a:p>
            <a:r>
              <a:rPr lang="en-CA" sz="2800"/>
              <a:t>Definitely associated with hypotension</a:t>
            </a:r>
          </a:p>
          <a:p>
            <a:r>
              <a:rPr lang="en-CA" sz="2800"/>
              <a:t>Risk of UTIs and genital infections</a:t>
            </a:r>
          </a:p>
          <a:p>
            <a:r>
              <a:rPr lang="en-CA" sz="2800"/>
              <a:t>Consider holding while in Hospital, especially if acutely ill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24952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08856-4862-644C-AC1D-0DCE04569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(</a:t>
            </a:r>
            <a:r>
              <a:rPr lang="en-CA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Dipeptidyl</a:t>
            </a:r>
            <a:r>
              <a:rPr lang="en-CA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peptidase-4) </a:t>
            </a:r>
            <a:r>
              <a:rPr lang="en-CA"/>
              <a:t>DPP-4  Inhibitors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C2DEC-F4ED-FC48-9825-4BDAF3610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/>
              <a:t>Seems to be the safest choice in hospital</a:t>
            </a:r>
          </a:p>
          <a:p>
            <a:r>
              <a:rPr lang="en-CA"/>
              <a:t>May lower the need for insulin (“</a:t>
            </a:r>
            <a:r>
              <a:rPr lang="en-CA" i="0" u="none" strike="noStrike">
                <a:solidFill>
                  <a:srgbClr val="1C1D1E"/>
                </a:solidFill>
                <a:effectLst/>
                <a:latin typeface="Open Sans" panose="020F0502020204030204" pitchFamily="34" charset="0"/>
              </a:rPr>
              <a:t>Oral </a:t>
            </a:r>
            <a:r>
              <a:rPr lang="en-CA" i="0" u="none" strike="noStrike" err="1">
                <a:solidFill>
                  <a:srgbClr val="1C1D1E"/>
                </a:solidFill>
                <a:effectLst/>
                <a:latin typeface="Open Sans" panose="020F0502020204030204" pitchFamily="34" charset="0"/>
              </a:rPr>
              <a:t>antidiabetes</a:t>
            </a:r>
            <a:r>
              <a:rPr lang="en-CA" i="0" u="none" strike="noStrike">
                <a:solidFill>
                  <a:srgbClr val="1C1D1E"/>
                </a:solidFill>
                <a:effectLst/>
                <a:latin typeface="Open Sans" panose="020F0502020204030204" pitchFamily="34" charset="0"/>
              </a:rPr>
              <a:t> agents for the management of inpatient hyperglycaemia: so far, yet so close,”, </a:t>
            </a:r>
            <a:r>
              <a:rPr lang="en-CA" i="0" u="none" strike="noStrike" err="1">
                <a:solidFill>
                  <a:srgbClr val="1C1D1E"/>
                </a:solidFill>
                <a:effectLst/>
                <a:latin typeface="Open Sans" panose="020F0502020204030204" pitchFamily="34" charset="0"/>
              </a:rPr>
              <a:t>Koufakis</a:t>
            </a:r>
            <a:r>
              <a:rPr lang="en-CA" i="0" u="none" strike="noStrike">
                <a:solidFill>
                  <a:srgbClr val="1C1D1E"/>
                </a:solidFill>
                <a:effectLst/>
                <a:latin typeface="Open Sans" panose="020F0502020204030204" pitchFamily="34" charset="0"/>
              </a:rPr>
              <a:t> et al   Diabetic Medicine May 2020</a:t>
            </a:r>
          </a:p>
        </p:txBody>
      </p:sp>
    </p:spTree>
    <p:extLst>
      <p:ext uri="{BB962C8B-B14F-4D97-AF65-F5344CB8AC3E}">
        <p14:creationId xmlns:p14="http://schemas.microsoft.com/office/powerpoint/2010/main" val="206680755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98D7F-ED91-B84A-B5AC-D4AFF7A82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Secretagogues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94785-FFAF-3C40-8ABF-765D771F4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err="1"/>
              <a:t>Sulfonylureas</a:t>
            </a:r>
            <a:r>
              <a:rPr lang="en-CA" dirty="0"/>
              <a:t> (e.g. </a:t>
            </a:r>
            <a:r>
              <a:rPr lang="en-CA" dirty="0" err="1"/>
              <a:t>Glyburide</a:t>
            </a:r>
            <a:r>
              <a:rPr lang="en-CA" dirty="0"/>
              <a:t>, </a:t>
            </a:r>
            <a:r>
              <a:rPr lang="en-CA" dirty="0" err="1"/>
              <a:t>Gliclazide</a:t>
            </a:r>
            <a:r>
              <a:rPr lang="en-CA" dirty="0"/>
              <a:t>) associated with high risk of (prolonged) hypoglycaemia, so should be avoided in most cases</a:t>
            </a:r>
          </a:p>
          <a:p>
            <a:r>
              <a:rPr lang="en-CA" dirty="0"/>
              <a:t>Non –</a:t>
            </a:r>
            <a:r>
              <a:rPr lang="en-CA" dirty="0" err="1"/>
              <a:t>Sulfonylureas</a:t>
            </a:r>
            <a:r>
              <a:rPr lang="en-CA" dirty="0"/>
              <a:t> (</a:t>
            </a:r>
            <a:r>
              <a:rPr lang="en-CA" dirty="0" err="1"/>
              <a:t>Repaglinide</a:t>
            </a:r>
            <a:r>
              <a:rPr lang="en-CA" dirty="0"/>
              <a:t>) can be considered due to their short half-life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189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A590B-E212-584C-84AD-EF70CDD91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43" y="1987550"/>
            <a:ext cx="10018713" cy="1752599"/>
          </a:xfrm>
        </p:spPr>
        <p:txBody>
          <a:bodyPr>
            <a:noAutofit/>
          </a:bodyPr>
          <a:lstStyle/>
          <a:p>
            <a:r>
              <a:rPr lang="en-CA" sz="8000"/>
              <a:t>CO-MORBID CONDITIONS</a:t>
            </a:r>
            <a:endParaRPr lang="en-US" sz="8000"/>
          </a:p>
        </p:txBody>
      </p:sp>
    </p:spTree>
    <p:extLst>
      <p:ext uri="{BB962C8B-B14F-4D97-AF65-F5344CB8AC3E}">
        <p14:creationId xmlns:p14="http://schemas.microsoft.com/office/powerpoint/2010/main" val="396745840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B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 flipH="1">
            <a:off x="11219184" y="0"/>
            <a:ext cx="972817" cy="972817"/>
          </a:xfrm>
          <a:prstGeom prst="rect">
            <a:avLst/>
          </a:prstGeom>
        </p:spPr>
      </p:pic>
      <p:pic>
        <p:nvPicPr>
          <p:cNvPr id="8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0" y="6155488"/>
            <a:ext cx="702513" cy="702513"/>
          </a:xfrm>
          <a:prstGeom prst="rect">
            <a:avLst/>
          </a:prstGeom>
        </p:spPr>
      </p:pic>
      <p:grpSp>
        <p:nvGrpSpPr>
          <p:cNvPr id="10" name="Group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02513" y="218121"/>
            <a:ext cx="6689033" cy="6288623"/>
            <a:chOff x="0" y="0"/>
            <a:chExt cx="2808217" cy="2640115"/>
          </a:xfrm>
        </p:grpSpPr>
        <p:sp>
          <p:nvSpPr>
            <p:cNvPr id="11" name="Freeform 11"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/>
            <p:nvPr/>
          </p:nvSpPr>
          <p:spPr>
            <a:xfrm>
              <a:off x="0" y="0"/>
              <a:ext cx="2808217" cy="2640115"/>
            </a:xfrm>
            <a:custGeom>
              <a:avLst/>
              <a:gdLst/>
              <a:ahLst/>
              <a:cxnLst/>
              <a:rect l="l" t="t" r="r" b="b"/>
              <a:pathLst>
                <a:path w="2808217" h="2640115">
                  <a:moveTo>
                    <a:pt x="2683757" y="2640115"/>
                  </a:moveTo>
                  <a:lnTo>
                    <a:pt x="124460" y="2640115"/>
                  </a:lnTo>
                  <a:cubicBezTo>
                    <a:pt x="55880" y="2640115"/>
                    <a:pt x="0" y="2584235"/>
                    <a:pt x="0" y="25156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83757" y="0"/>
                  </a:lnTo>
                  <a:cubicBezTo>
                    <a:pt x="2752337" y="0"/>
                    <a:pt x="2808217" y="55880"/>
                    <a:pt x="2808217" y="124460"/>
                  </a:cubicBezTo>
                  <a:lnTo>
                    <a:pt x="2808217" y="2515655"/>
                  </a:lnTo>
                  <a:cubicBezTo>
                    <a:pt x="2808217" y="2584235"/>
                    <a:pt x="2752337" y="2640115"/>
                    <a:pt x="2683757" y="2640115"/>
                  </a:cubicBezTo>
                  <a:close/>
                </a:path>
              </a:pathLst>
            </a:custGeom>
            <a:solidFill>
              <a:srgbClr val="F8F4EB"/>
            </a:solidFill>
          </p:spPr>
        </p:sp>
      </p:grpSp>
      <p:pic>
        <p:nvPicPr>
          <p:cNvPr id="19" name="Picture 4">
            <a:extLst>
              <a:ext uri="{FF2B5EF4-FFF2-40B4-BE49-F238E27FC236}">
                <a16:creationId xmlns:a16="http://schemas.microsoft.com/office/drawing/2014/main" id="{62866D02-7161-4165-8C8C-AE2F00E84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058400" y="4724400"/>
            <a:ext cx="2133600" cy="21336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571597" y="1254860"/>
            <a:ext cx="4286731" cy="4006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6300"/>
              </a:lnSpc>
            </a:pPr>
            <a:r>
              <a:rPr lang="en-US" sz="5000">
                <a:solidFill>
                  <a:srgbClr val="454699"/>
                </a:solidFill>
                <a:latin typeface="Arimo Bold"/>
              </a:rPr>
              <a:t>DISCLOSURE OF FINANCIAL SUPPORT</a:t>
            </a:r>
          </a:p>
          <a:p>
            <a:pPr marL="0" lvl="0" indent="0" algn="r">
              <a:lnSpc>
                <a:spcPts val="6300"/>
              </a:lnSpc>
              <a:spcBef>
                <a:spcPct val="0"/>
              </a:spcBef>
            </a:pPr>
            <a:endParaRPr lang="en-US" sz="5000">
              <a:solidFill>
                <a:srgbClr val="454699"/>
              </a:solidFill>
              <a:latin typeface="Arimo Bold"/>
            </a:endParaRP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C0A94923-EB3D-43FC-B9B0-BD5AEAE7301F}"/>
              </a:ext>
            </a:extLst>
          </p:cNvPr>
          <p:cNvSpPr txBox="1"/>
          <p:nvPr/>
        </p:nvSpPr>
        <p:spPr>
          <a:xfrm>
            <a:off x="871804" y="315871"/>
            <a:ext cx="6407411" cy="331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2788"/>
              </a:lnSpc>
              <a:spcBef>
                <a:spcPct val="0"/>
              </a:spcBef>
            </a:pPr>
            <a:r>
              <a:rPr lang="en-US" sz="2145" spc="-21">
                <a:solidFill>
                  <a:srgbClr val="454699"/>
                </a:solidFill>
                <a:latin typeface="Arimo Bold"/>
              </a:rPr>
              <a:t>This program has</a:t>
            </a:r>
            <a:r>
              <a:rPr lang="en-CA" sz="2145" spc="-21">
                <a:solidFill>
                  <a:srgbClr val="454699"/>
                </a:solidFill>
                <a:latin typeface="Arimo Bold"/>
              </a:rPr>
              <a:t> not</a:t>
            </a:r>
            <a:r>
              <a:rPr lang="en-US" sz="2145" spc="-21">
                <a:solidFill>
                  <a:srgbClr val="454699"/>
                </a:solidFill>
                <a:latin typeface="Arimo Bold"/>
              </a:rPr>
              <a:t> received financial support</a:t>
            </a: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8D40EFE1-BB93-42C7-B69E-FB385BEEED30}"/>
              </a:ext>
            </a:extLst>
          </p:cNvPr>
          <p:cNvSpPr txBox="1"/>
          <p:nvPr/>
        </p:nvSpPr>
        <p:spPr>
          <a:xfrm>
            <a:off x="871804" y="1617762"/>
            <a:ext cx="6407411" cy="690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2788"/>
              </a:lnSpc>
              <a:spcBef>
                <a:spcPct val="0"/>
              </a:spcBef>
            </a:pPr>
            <a:r>
              <a:rPr lang="en-US" sz="2145" spc="-21">
                <a:solidFill>
                  <a:srgbClr val="454699"/>
                </a:solidFill>
                <a:latin typeface="Arimo Bold"/>
              </a:rPr>
              <a:t>This program </a:t>
            </a:r>
            <a:r>
              <a:rPr lang="en-CA" sz="2145" spc="-21">
                <a:solidFill>
                  <a:srgbClr val="454699"/>
                </a:solidFill>
                <a:latin typeface="Arimo Bold"/>
              </a:rPr>
              <a:t> has not</a:t>
            </a:r>
            <a:r>
              <a:rPr lang="en-US" sz="2145" spc="-21">
                <a:solidFill>
                  <a:srgbClr val="454699"/>
                </a:solidFill>
                <a:latin typeface="Arimo Bold"/>
              </a:rPr>
              <a:t> received</a:t>
            </a:r>
            <a:r>
              <a:rPr lang="en-CA" sz="2145" spc="-21">
                <a:solidFill>
                  <a:srgbClr val="454699"/>
                </a:solidFill>
                <a:latin typeface="Arimo Bold"/>
              </a:rPr>
              <a:t> any</a:t>
            </a:r>
            <a:r>
              <a:rPr lang="en-US" sz="2145" spc="-21">
                <a:solidFill>
                  <a:srgbClr val="454699"/>
                </a:solidFill>
                <a:latin typeface="Arimo Bold"/>
              </a:rPr>
              <a:t> in-kind</a:t>
            </a:r>
            <a:r>
              <a:rPr lang="en-CA" sz="2145" spc="-21">
                <a:solidFill>
                  <a:srgbClr val="454699"/>
                </a:solidFill>
                <a:latin typeface="Arimo Bold"/>
              </a:rPr>
              <a:t> support</a:t>
            </a:r>
            <a:endParaRPr lang="en-US" sz="2145" spc="-21">
              <a:solidFill>
                <a:srgbClr val="454699"/>
              </a:solidFill>
              <a:latin typeface="Arimo Bold"/>
            </a:endParaRP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A46FBE8A-1B16-42A9-84E1-AEE827864702}"/>
              </a:ext>
            </a:extLst>
          </p:cNvPr>
          <p:cNvSpPr txBox="1"/>
          <p:nvPr/>
        </p:nvSpPr>
        <p:spPr>
          <a:xfrm>
            <a:off x="871804" y="2969875"/>
            <a:ext cx="6407411" cy="331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2788"/>
              </a:lnSpc>
              <a:spcBef>
                <a:spcPct val="0"/>
              </a:spcBef>
            </a:pPr>
            <a:r>
              <a:rPr lang="en-US" sz="2145" spc="-21">
                <a:solidFill>
                  <a:srgbClr val="454699"/>
                </a:solidFill>
                <a:latin typeface="Arimo Bold"/>
              </a:rPr>
              <a:t>Potential for conflict(s) of interest:</a:t>
            </a:r>
          </a:p>
        </p:txBody>
      </p:sp>
      <p:sp>
        <p:nvSpPr>
          <p:cNvPr id="25" name="TextBox 18">
            <a:extLst>
              <a:ext uri="{FF2B5EF4-FFF2-40B4-BE49-F238E27FC236}">
                <a16:creationId xmlns:a16="http://schemas.microsoft.com/office/drawing/2014/main" id="{2585040E-C02A-4E81-9011-55B6B84212D6}"/>
              </a:ext>
            </a:extLst>
          </p:cNvPr>
          <p:cNvSpPr txBox="1"/>
          <p:nvPr/>
        </p:nvSpPr>
        <p:spPr>
          <a:xfrm>
            <a:off x="871804" y="3354476"/>
            <a:ext cx="6407411" cy="587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74"/>
              </a:lnSpc>
            </a:pPr>
            <a:r>
              <a:rPr lang="en-US" sz="1742">
                <a:solidFill>
                  <a:srgbClr val="454699"/>
                </a:solidFill>
                <a:latin typeface="Arimo"/>
              </a:rPr>
              <a:t>•</a:t>
            </a:r>
            <a:r>
              <a:rPr lang="en-US" sz="1742">
                <a:solidFill>
                  <a:srgbClr val="FF1616"/>
                </a:solidFill>
                <a:latin typeface="Arimo"/>
              </a:rPr>
              <a:t>[</a:t>
            </a:r>
            <a:r>
              <a:rPr lang="en-CA" sz="1742">
                <a:solidFill>
                  <a:srgbClr val="FF1616"/>
                </a:solidFill>
                <a:latin typeface="Arimo"/>
              </a:rPr>
              <a:t>None</a:t>
            </a:r>
            <a:endParaRPr lang="en-US" sz="1740">
              <a:solidFill>
                <a:srgbClr val="454699"/>
              </a:solidFill>
              <a:latin typeface="Arimo"/>
            </a:endParaRPr>
          </a:p>
          <a:p>
            <a:pPr marL="0" lvl="0" indent="0" algn="l">
              <a:lnSpc>
                <a:spcPts val="2474"/>
              </a:lnSpc>
              <a:spcBef>
                <a:spcPct val="0"/>
              </a:spcBef>
            </a:pPr>
            <a:endParaRPr lang="en-US" sz="909">
              <a:solidFill>
                <a:srgbClr val="454699"/>
              </a:solidFill>
              <a:latin typeface="Arim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C96DF0-8247-45CB-AA43-C8B6015642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-830295"/>
            <a:ext cx="5486400" cy="762000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COI – Disclosure of Financial Support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79173"/>
            <a:ext cx="10018713" cy="1752599"/>
          </a:xfrm>
        </p:spPr>
        <p:txBody>
          <a:bodyPr/>
          <a:lstStyle/>
          <a:p>
            <a:r>
              <a:rPr lang="en-US"/>
              <a:t>Renal Failure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495169"/>
            <a:ext cx="10018713" cy="4720280"/>
          </a:xfrm>
        </p:spPr>
        <p:txBody>
          <a:bodyPr>
            <a:normAutofit/>
          </a:bodyPr>
          <a:lstStyle/>
          <a:p>
            <a:r>
              <a:rPr lang="en-US" sz="3200"/>
              <a:t>Diabetic patients at risk, even if not previously known RF</a:t>
            </a:r>
          </a:p>
          <a:p>
            <a:r>
              <a:rPr lang="en-US" sz="3200"/>
              <a:t>Common complication of acute medical illnesses</a:t>
            </a:r>
          </a:p>
          <a:p>
            <a:r>
              <a:rPr lang="en-US" sz="3200"/>
              <a:t>Increases risk of </a:t>
            </a:r>
            <a:r>
              <a:rPr lang="en-CA" sz="3200"/>
              <a:t>hypoglycaemia and acidosis</a:t>
            </a:r>
            <a:endParaRPr lang="en-US" sz="3200"/>
          </a:p>
          <a:p>
            <a:r>
              <a:rPr lang="en-US" sz="3200"/>
              <a:t>Closely monitor renal function, reassess management (diabetes meds, other nephrotoxic medications, </a:t>
            </a:r>
            <a:r>
              <a:rPr lang="en-US" sz="3200" err="1"/>
              <a:t>etc</a:t>
            </a:r>
            <a:r>
              <a:rPr lang="en-US" sz="32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69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91530"/>
            <a:ext cx="10018713" cy="1752599"/>
          </a:xfrm>
        </p:spPr>
        <p:txBody>
          <a:bodyPr/>
          <a:lstStyle/>
          <a:p>
            <a:r>
              <a:rPr lang="en-US"/>
              <a:t>Liver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715529"/>
            <a:ext cx="10018713" cy="4363995"/>
          </a:xfrm>
        </p:spPr>
        <p:txBody>
          <a:bodyPr>
            <a:normAutofit/>
          </a:bodyPr>
          <a:lstStyle/>
          <a:p>
            <a:r>
              <a:rPr lang="en-US" sz="3600"/>
              <a:t>Metformin and lactic acidosis</a:t>
            </a:r>
          </a:p>
          <a:p>
            <a:r>
              <a:rPr lang="en-US" sz="3600"/>
              <a:t>Risk of hypoglycemia (hepatic gluconeogenesis)</a:t>
            </a:r>
          </a:p>
          <a:p>
            <a:r>
              <a:rPr lang="en-US" sz="3600"/>
              <a:t>Concomitant pancreatic dysfunction (exocrine and endocrine) </a:t>
            </a:r>
          </a:p>
        </p:txBody>
      </p:sp>
    </p:spTree>
    <p:extLst>
      <p:ext uri="{BB962C8B-B14F-4D97-AF65-F5344CB8AC3E}">
        <p14:creationId xmlns:p14="http://schemas.microsoft.com/office/powerpoint/2010/main" val="116498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6A0E3-FF7E-5049-820C-D0270C72F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228" y="2114550"/>
            <a:ext cx="10018713" cy="1752599"/>
          </a:xfrm>
        </p:spPr>
        <p:txBody>
          <a:bodyPr>
            <a:normAutofit/>
          </a:bodyPr>
          <a:lstStyle/>
          <a:p>
            <a:r>
              <a:rPr lang="en-CA" sz="8000"/>
              <a:t>MANAGEMENT</a:t>
            </a:r>
            <a:endParaRPr lang="en-US" sz="8000"/>
          </a:p>
        </p:txBody>
      </p:sp>
    </p:spTree>
    <p:extLst>
      <p:ext uri="{BB962C8B-B14F-4D97-AF65-F5344CB8AC3E}">
        <p14:creationId xmlns:p14="http://schemas.microsoft.com/office/powerpoint/2010/main" val="1615366833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613" y="129746"/>
            <a:ext cx="10018713" cy="1752599"/>
          </a:xfrm>
        </p:spPr>
        <p:txBody>
          <a:bodyPr/>
          <a:lstStyle/>
          <a:p>
            <a:r>
              <a:rPr lang="en-US"/>
              <a:t>             Approach to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527" y="1786451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Complete Hx, including dietary history,</a:t>
            </a:r>
            <a:r>
              <a:rPr lang="en-CA" sz="3200" dirty="0"/>
              <a:t> home values (if available), </a:t>
            </a:r>
            <a:r>
              <a:rPr lang="en-US" sz="3200" dirty="0"/>
              <a:t>medications, diabetic complications (RF)</a:t>
            </a:r>
          </a:p>
          <a:p>
            <a:r>
              <a:rPr lang="en-US" sz="3200" dirty="0"/>
              <a:t>Labs, including Urea, Cr, K+, and HgB A1C</a:t>
            </a:r>
            <a:endParaRPr lang="en-CA" sz="3200" dirty="0"/>
          </a:p>
          <a:p>
            <a:r>
              <a:rPr lang="en-CA" sz="3200" dirty="0"/>
              <a:t>Determine goals of glycemic control ("tight" vs relaxed, short term vs long term)</a:t>
            </a:r>
          </a:p>
          <a:p>
            <a:r>
              <a:rPr lang="en-CA" sz="3200" dirty="0"/>
              <a:t>Evaluate and anticipate impact of acute illness(es) on glucose control and choice of medication</a:t>
            </a:r>
          </a:p>
          <a:p>
            <a:r>
              <a:rPr lang="en-CA" sz="3200" dirty="0"/>
              <a:t>Avoid </a:t>
            </a:r>
            <a:r>
              <a:rPr lang="en-CA" sz="3200" dirty="0" err="1"/>
              <a:t>hypoglycemia</a:t>
            </a:r>
            <a:r>
              <a:rPr lang="en-CA" sz="3200" dirty="0"/>
              <a:t> (protocol)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396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643" y="265670"/>
            <a:ext cx="10018713" cy="1752599"/>
          </a:xfrm>
        </p:spPr>
        <p:txBody>
          <a:bodyPr/>
          <a:lstStyle/>
          <a:p>
            <a:r>
              <a:rPr lang="en-US"/>
              <a:t>                   Management 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8968" y="1692875"/>
            <a:ext cx="10515600" cy="4880919"/>
          </a:xfrm>
        </p:spPr>
        <p:txBody>
          <a:bodyPr>
            <a:normAutofit/>
          </a:bodyPr>
          <a:lstStyle/>
          <a:p>
            <a:r>
              <a:rPr lang="en-US" sz="2800" dirty="0"/>
              <a:t>Diabetic diet</a:t>
            </a:r>
          </a:p>
          <a:p>
            <a:r>
              <a:rPr lang="en-US" sz="2800" dirty="0" err="1"/>
              <a:t>Accuchecks</a:t>
            </a:r>
            <a:r>
              <a:rPr lang="en-US" sz="2800" dirty="0"/>
              <a:t> (frequency and duration individualized)</a:t>
            </a:r>
          </a:p>
          <a:p>
            <a:r>
              <a:rPr lang="en-CA" sz="2800" dirty="0"/>
              <a:t>Determine which currently prescribed medications (if any) are appropriate to continue </a:t>
            </a:r>
            <a:r>
              <a:rPr lang="en-US" sz="2800" dirty="0"/>
              <a:t>(including insulin)</a:t>
            </a:r>
          </a:p>
          <a:p>
            <a:r>
              <a:rPr lang="en-US" sz="2800" dirty="0"/>
              <a:t>Reassess management</a:t>
            </a:r>
            <a:r>
              <a:rPr lang="en-CA" sz="2800" dirty="0"/>
              <a:t> as clinical situation changes</a:t>
            </a:r>
            <a:endParaRPr lang="en-US" sz="2800" dirty="0"/>
          </a:p>
          <a:p>
            <a:r>
              <a:rPr lang="en-CA" sz="2800" dirty="0"/>
              <a:t>Sliding Scale Insulin (SSI)</a:t>
            </a:r>
          </a:p>
          <a:p>
            <a:r>
              <a:rPr lang="en-CA" sz="2800" dirty="0" err="1"/>
              <a:t>SADMANS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3204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8009B77-4C71-7B43-B71A-B7D558D578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t="12784" b="3882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94539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B7DCC-DC66-4947-8EA0-A706E5D1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43" y="2048933"/>
            <a:ext cx="10018713" cy="1752599"/>
          </a:xfrm>
        </p:spPr>
        <p:txBody>
          <a:bodyPr>
            <a:normAutofit fontScale="90000"/>
          </a:bodyPr>
          <a:lstStyle/>
          <a:p>
            <a:r>
              <a:rPr lang="en-CA" sz="8000"/>
              <a:t>Sliding Scale Insulin (SSI)</a:t>
            </a:r>
            <a:endParaRPr lang="en-US" sz="8000"/>
          </a:p>
        </p:txBody>
      </p:sp>
    </p:spTree>
    <p:extLst>
      <p:ext uri="{BB962C8B-B14F-4D97-AF65-F5344CB8AC3E}">
        <p14:creationId xmlns:p14="http://schemas.microsoft.com/office/powerpoint/2010/main" val="955360109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450CC-A0EC-6148-941E-E152DD4A3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494" y="1759226"/>
            <a:ext cx="10018713" cy="1752599"/>
          </a:xfrm>
        </p:spPr>
        <p:txBody>
          <a:bodyPr>
            <a:normAutofit fontScale="90000"/>
          </a:bodyPr>
          <a:lstStyle/>
          <a:p>
            <a:r>
              <a:rPr lang="en-US" dirty="0"/>
              <a:t>POLL QUESTION #4</a:t>
            </a:r>
            <a:br>
              <a:rPr lang="en-US" dirty="0"/>
            </a:br>
            <a:br>
              <a:rPr lang="en-US" dirty="0"/>
            </a:br>
            <a:r>
              <a:rPr lang="en-CA" b="1" dirty="0"/>
              <a:t>Is Sliding Scale Insulin Alone Recommended?</a:t>
            </a:r>
            <a:br>
              <a:rPr lang="en-CA" b="1" dirty="0"/>
            </a:br>
            <a:br>
              <a:rPr lang="en-CA" b="1" dirty="0"/>
            </a:br>
            <a:r>
              <a:rPr lang="en-CA" b="1" dirty="0" err="1"/>
              <a:t>Slido.com</a:t>
            </a:r>
            <a:r>
              <a:rPr lang="en-CA" b="1" dirty="0"/>
              <a:t> #3476452</a:t>
            </a:r>
            <a:br>
              <a:rPr lang="en-CA" b="1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618329-F80D-9CDF-BD6C-69F6208A1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579" y="4338728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96597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810" y="1304839"/>
            <a:ext cx="10018713" cy="4485503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Short-acting insulin</a:t>
            </a:r>
            <a:r>
              <a:rPr lang="en-CA" sz="3200" dirty="0"/>
              <a:t> (</a:t>
            </a:r>
            <a:r>
              <a:rPr lang="en-CA" sz="3200" dirty="0" err="1"/>
              <a:t>Lispro</a:t>
            </a:r>
            <a:r>
              <a:rPr lang="en-CA" sz="3200" dirty="0"/>
              <a:t>, AKA </a:t>
            </a:r>
            <a:r>
              <a:rPr lang="en-CA" sz="3200" dirty="0" err="1"/>
              <a:t>Humolog</a:t>
            </a:r>
            <a:r>
              <a:rPr lang="en-CA" sz="3200" dirty="0"/>
              <a:t>)</a:t>
            </a:r>
            <a:endParaRPr lang="en-US" sz="3200" dirty="0"/>
          </a:p>
          <a:p>
            <a:r>
              <a:rPr lang="en-US" sz="3200" dirty="0"/>
              <a:t>Often QiD, but increased risk of hypoglycemia overnight</a:t>
            </a:r>
          </a:p>
          <a:p>
            <a:r>
              <a:rPr lang="en-CA" sz="3200" dirty="0"/>
              <a:t>Alternative is </a:t>
            </a:r>
            <a:r>
              <a:rPr lang="en-US" sz="3200" dirty="0"/>
              <a:t> TiD AC meals, </a:t>
            </a:r>
            <a:r>
              <a:rPr lang="en-CA" sz="3200" dirty="0"/>
              <a:t>+/- </a:t>
            </a:r>
            <a:r>
              <a:rPr lang="en-US" sz="3200" dirty="0"/>
              <a:t> ½ dose at HS</a:t>
            </a:r>
          </a:p>
          <a:p>
            <a:r>
              <a:rPr lang="en-US" sz="3200" dirty="0"/>
              <a:t>Both CDA and ADA recommend against using sliding scale alone</a:t>
            </a:r>
            <a:r>
              <a:rPr lang="en-CA" sz="3200" dirty="0"/>
              <a:t>..however, recent data may support its use</a:t>
            </a:r>
          </a:p>
          <a:p>
            <a:r>
              <a:rPr lang="en-CA" sz="3200" dirty="0"/>
              <a:t>Reactive as opposed to pro-active</a:t>
            </a:r>
            <a:r>
              <a:rPr lang="en-US" sz="3200" dirty="0"/>
              <a:t> </a:t>
            </a:r>
            <a:endParaRPr lang="en-CA" sz="3200" dirty="0"/>
          </a:p>
          <a:p>
            <a:r>
              <a:rPr lang="en-CA" sz="3200" dirty="0"/>
              <a:t>Preferred approach is basal-bolus or basal-correction, if control sub-optimal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0400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82407-EFC5-8E7E-FCBC-BC87F6D9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644" y="71967"/>
            <a:ext cx="10018713" cy="1752599"/>
          </a:xfrm>
        </p:spPr>
        <p:txBody>
          <a:bodyPr/>
          <a:lstStyle/>
          <a:p>
            <a:r>
              <a:rPr lang="en-CA" dirty="0"/>
              <a:t>American Diabetes Association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09BF1-EC1D-7B78-E382-1D45280B7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16.7 An insulin regimen with basal, prandial, and correction components is the preferred treatment for non–critically ill hospitalized patients with good nutritional intake. A</a:t>
            </a:r>
            <a:endParaRPr lang="en-CA" sz="3600" dirty="0"/>
          </a:p>
          <a:p>
            <a:r>
              <a:rPr lang="en-US" sz="3600" dirty="0"/>
              <a:t>16.8 Use of only a sliding scale insulin regimen in the inpatient hospital setting is strongly discouraged. A</a:t>
            </a:r>
            <a:r>
              <a:rPr lang="en-CA" sz="3600" dirty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54051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70F6A11-2D69-4803-ACA8-A019741A9F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19" t="-1476" r="-689" b="-797"/>
          <a:stretch/>
        </p:blipFill>
        <p:spPr>
          <a:xfrm>
            <a:off x="4371976" y="284540"/>
            <a:ext cx="7874380" cy="6288919"/>
          </a:xfrm>
          <a:prstGeom prst="rect">
            <a:avLst/>
          </a:prstGeom>
          <a:noFill/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05879002-5C52-42DC-A06C-ED063249F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FA1133-A629-4CEC-AC8F-484BF62A7A17}"/>
              </a:ext>
            </a:extLst>
          </p:cNvPr>
          <p:cNvSpPr/>
          <p:nvPr/>
        </p:nvSpPr>
        <p:spPr>
          <a:xfrm>
            <a:off x="372317" y="477506"/>
            <a:ext cx="921512" cy="588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82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352168"/>
            <a:ext cx="10018713" cy="1752599"/>
          </a:xfrm>
        </p:spPr>
        <p:txBody>
          <a:bodyPr>
            <a:normAutofit/>
          </a:bodyPr>
          <a:lstStyle/>
          <a:p>
            <a:r>
              <a:rPr lang="en-CA" sz="4800"/>
              <a:t>INDICATIONS</a:t>
            </a:r>
            <a:endParaRPr lang="en-US" sz="4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655805"/>
            <a:ext cx="10018713" cy="4609071"/>
          </a:xfrm>
        </p:spPr>
        <p:txBody>
          <a:bodyPr>
            <a:normAutofit/>
          </a:bodyPr>
          <a:lstStyle/>
          <a:p>
            <a:r>
              <a:rPr lang="en-US" sz="2800" dirty="0"/>
              <a:t>On home insulin</a:t>
            </a:r>
          </a:p>
          <a:p>
            <a:r>
              <a:rPr lang="en-US" sz="2800" dirty="0"/>
              <a:t>NPO</a:t>
            </a:r>
          </a:p>
          <a:p>
            <a:r>
              <a:rPr lang="en-US" sz="2800" dirty="0"/>
              <a:t>Variable PO intake</a:t>
            </a:r>
          </a:p>
          <a:p>
            <a:r>
              <a:rPr lang="en-US" sz="2800" dirty="0"/>
              <a:t>Acutely ill</a:t>
            </a:r>
          </a:p>
          <a:p>
            <a:r>
              <a:rPr lang="en-US" sz="2800" dirty="0"/>
              <a:t>Peri-operative</a:t>
            </a:r>
          </a:p>
          <a:p>
            <a:r>
              <a:rPr lang="en-US" sz="2800" dirty="0" err="1"/>
              <a:t>Co-morbities</a:t>
            </a:r>
            <a:r>
              <a:rPr lang="en-US" sz="2800" dirty="0"/>
              <a:t>, especially liver disease, renal failure</a:t>
            </a:r>
          </a:p>
          <a:p>
            <a:r>
              <a:rPr lang="en-US" sz="2800" dirty="0"/>
              <a:t>Use of steroids</a:t>
            </a:r>
            <a:endParaRPr lang="en-CA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7851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BC1AE-1448-9C6D-1E2E-42F6194BC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5400" dirty="0"/>
              <a:t>INDICATIONS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848D7-C0B1-FEE2-99B2-5AED921DD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On multiple PO medications</a:t>
            </a:r>
          </a:p>
          <a:p>
            <a:r>
              <a:rPr lang="en-CA" sz="3200" dirty="0"/>
              <a:t>Holding usual PO medications</a:t>
            </a:r>
          </a:p>
          <a:p>
            <a:r>
              <a:rPr lang="en-CA" sz="3200" dirty="0"/>
              <a:t>Glucose above target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87873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9024" y="142103"/>
            <a:ext cx="10018713" cy="1752599"/>
          </a:xfrm>
        </p:spPr>
        <p:txBody>
          <a:bodyPr/>
          <a:lstStyle/>
          <a:p>
            <a:r>
              <a:rPr lang="en-CA"/>
              <a:t>Sliding Scale Alone</a:t>
            </a:r>
          </a:p>
        </p:txBody>
      </p:sp>
      <p:graphicFrame>
        <p:nvGraphicFramePr>
          <p:cNvPr id="5" name="Group 69"/>
          <p:cNvGraphicFramePr>
            <a:graphicFrameLocks noGrp="1"/>
          </p:cNvGraphicFramePr>
          <p:nvPr/>
        </p:nvGraphicFramePr>
        <p:xfrm>
          <a:off x="4698105" y="1697281"/>
          <a:ext cx="3352800" cy="3276601"/>
        </p:xfrm>
        <a:graphic>
          <a:graphicData uri="http://schemas.openxmlformats.org/drawingml/2006/table">
            <a:tbl>
              <a:tblPr/>
              <a:tblGrid>
                <a:gridCol w="1584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8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171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BG (</a:t>
                      </a:r>
                      <a:r>
                        <a:rPr kumimoji="0" 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mmol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/L)</a:t>
                      </a:r>
                    </a:p>
                  </a:txBody>
                  <a:tcPr marL="91462" marR="91462" marT="45700" marB="457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Bolus insulin (U)</a:t>
                      </a:r>
                    </a:p>
                  </a:txBody>
                  <a:tcPr marL="91462" marR="91462" marT="45700" marB="457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905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&lt;4</a:t>
                      </a:r>
                    </a:p>
                  </a:txBody>
                  <a:tcPr marL="91462" marR="91462" marT="45700" marB="457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Call MD</a:t>
                      </a:r>
                    </a:p>
                  </a:txBody>
                  <a:tcPr marL="91462" marR="91462" marT="45700" marB="457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905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 4.1 – 10.0</a:t>
                      </a:r>
                    </a:p>
                  </a:txBody>
                  <a:tcPr marL="91462" marR="91462" marT="45700" marB="457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marL="91462" marR="91462" marT="45700" marB="457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905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 10.1 – 13.0 </a:t>
                      </a:r>
                    </a:p>
                  </a:txBody>
                  <a:tcPr marL="91462" marR="91462" marT="45700" marB="457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</a:p>
                  </a:txBody>
                  <a:tcPr marL="91462" marR="91462" marT="45700" marB="457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1905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13.1 – 16.0</a:t>
                      </a:r>
                    </a:p>
                  </a:txBody>
                  <a:tcPr marL="91462" marR="91462" marT="45700" marB="457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4</a:t>
                      </a:r>
                    </a:p>
                  </a:txBody>
                  <a:tcPr marL="91462" marR="91462" marT="45700" marB="457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905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 16.1 – 19.0</a:t>
                      </a:r>
                    </a:p>
                  </a:txBody>
                  <a:tcPr marL="91462" marR="91462" marT="45700" marB="457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6</a:t>
                      </a:r>
                    </a:p>
                  </a:txBody>
                  <a:tcPr marL="91462" marR="91462" marT="45700" marB="457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1905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 &gt;19.0</a:t>
                      </a:r>
                    </a:p>
                  </a:txBody>
                  <a:tcPr marL="91462" marR="91462" marT="45700" marB="457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Call MD</a:t>
                      </a:r>
                    </a:p>
                  </a:txBody>
                  <a:tcPr marL="91462" marR="91462" marT="45700" marB="457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861088" y="5503493"/>
            <a:ext cx="4191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200" err="1">
                <a:solidFill>
                  <a:srgbClr val="000000"/>
                </a:solidFill>
                <a:latin typeface="Arial" charset="0"/>
              </a:rPr>
              <a:t>Queale</a:t>
            </a:r>
            <a:r>
              <a:rPr lang="en-US" sz="1200">
                <a:solidFill>
                  <a:srgbClr val="000000"/>
                </a:solidFill>
                <a:latin typeface="Arial" charset="0"/>
              </a:rPr>
              <a:t> WS. et al. </a:t>
            </a:r>
            <a:r>
              <a:rPr lang="en-US" sz="1200" i="1">
                <a:solidFill>
                  <a:srgbClr val="000000"/>
                </a:solidFill>
                <a:latin typeface="Arial" charset="0"/>
              </a:rPr>
              <a:t>Arch </a:t>
            </a:r>
            <a:r>
              <a:rPr lang="en-US" sz="1200" i="1" err="1">
                <a:solidFill>
                  <a:srgbClr val="000000"/>
                </a:solidFill>
                <a:latin typeface="Arial" charset="0"/>
              </a:rPr>
              <a:t>Int</a:t>
            </a:r>
            <a:r>
              <a:rPr lang="en-US" sz="1200" i="1">
                <a:solidFill>
                  <a:srgbClr val="000000"/>
                </a:solidFill>
                <a:latin typeface="Arial" charset="0"/>
              </a:rPr>
              <a:t> Med</a:t>
            </a:r>
            <a:r>
              <a:rPr lang="en-US" sz="1200">
                <a:solidFill>
                  <a:srgbClr val="000000"/>
                </a:solidFill>
                <a:latin typeface="Arial" charset="0"/>
              </a:rPr>
              <a:t> 1997;157</a:t>
            </a:r>
          </a:p>
        </p:txBody>
      </p:sp>
    </p:spTree>
    <p:extLst>
      <p:ext uri="{BB962C8B-B14F-4D97-AF65-F5344CB8AC3E}">
        <p14:creationId xmlns:p14="http://schemas.microsoft.com/office/powerpoint/2010/main" val="169476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Line 16"/>
          <p:cNvSpPr>
            <a:spLocks noChangeShapeType="1"/>
          </p:cNvSpPr>
          <p:nvPr/>
        </p:nvSpPr>
        <p:spPr bwMode="auto">
          <a:xfrm>
            <a:off x="3094038" y="1863726"/>
            <a:ext cx="0" cy="35655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118787" name="Line 17"/>
          <p:cNvSpPr>
            <a:spLocks noChangeShapeType="1"/>
          </p:cNvSpPr>
          <p:nvPr/>
        </p:nvSpPr>
        <p:spPr bwMode="auto">
          <a:xfrm>
            <a:off x="3094038" y="5429250"/>
            <a:ext cx="4487862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118788" name="Text Box 18"/>
          <p:cNvSpPr txBox="1">
            <a:spLocks noChangeArrowheads="1"/>
          </p:cNvSpPr>
          <p:nvPr/>
        </p:nvSpPr>
        <p:spPr bwMode="auto">
          <a:xfrm>
            <a:off x="2527300" y="4538663"/>
            <a:ext cx="566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800" b="1">
                <a:latin typeface="Arial"/>
                <a:cs typeface="Arial"/>
              </a:rPr>
              <a:t>4.0</a:t>
            </a:r>
          </a:p>
        </p:txBody>
      </p:sp>
      <p:sp>
        <p:nvSpPr>
          <p:cNvPr id="118789" name="Text Box 19"/>
          <p:cNvSpPr txBox="1">
            <a:spLocks noChangeArrowheads="1"/>
          </p:cNvSpPr>
          <p:nvPr/>
        </p:nvSpPr>
        <p:spPr bwMode="auto">
          <a:xfrm>
            <a:off x="2362200" y="3000376"/>
            <a:ext cx="7318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800" b="1">
                <a:latin typeface="Arial"/>
                <a:cs typeface="Arial"/>
              </a:rPr>
              <a:t>10.0</a:t>
            </a:r>
          </a:p>
        </p:txBody>
      </p:sp>
      <p:sp>
        <p:nvSpPr>
          <p:cNvPr id="118790" name="Text Box 20"/>
          <p:cNvSpPr txBox="1">
            <a:spLocks noChangeArrowheads="1"/>
          </p:cNvSpPr>
          <p:nvPr/>
        </p:nvSpPr>
        <p:spPr bwMode="auto">
          <a:xfrm>
            <a:off x="2944814" y="5429250"/>
            <a:ext cx="1146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>
                <a:latin typeface="Arial"/>
                <a:cs typeface="Arial"/>
              </a:rPr>
              <a:t>Breakfast</a:t>
            </a:r>
          </a:p>
        </p:txBody>
      </p:sp>
      <p:sp>
        <p:nvSpPr>
          <p:cNvPr id="118791" name="Text Box 21"/>
          <p:cNvSpPr txBox="1">
            <a:spLocks noChangeArrowheads="1"/>
          </p:cNvSpPr>
          <p:nvPr/>
        </p:nvSpPr>
        <p:spPr bwMode="auto">
          <a:xfrm>
            <a:off x="4300539" y="5429250"/>
            <a:ext cx="1146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>
                <a:latin typeface="Arial"/>
                <a:cs typeface="Arial"/>
              </a:rPr>
              <a:t>Lunch</a:t>
            </a:r>
          </a:p>
        </p:txBody>
      </p:sp>
      <p:sp>
        <p:nvSpPr>
          <p:cNvPr id="118792" name="Text Box 22"/>
          <p:cNvSpPr txBox="1">
            <a:spLocks noChangeArrowheads="1"/>
          </p:cNvSpPr>
          <p:nvPr/>
        </p:nvSpPr>
        <p:spPr bwMode="auto">
          <a:xfrm>
            <a:off x="5446714" y="5429250"/>
            <a:ext cx="1146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>
                <a:latin typeface="Arial"/>
                <a:cs typeface="Arial"/>
              </a:rPr>
              <a:t>Dinner</a:t>
            </a:r>
          </a:p>
        </p:txBody>
      </p:sp>
      <p:sp>
        <p:nvSpPr>
          <p:cNvPr id="118793" name="Text Box 23"/>
          <p:cNvSpPr txBox="1">
            <a:spLocks noChangeArrowheads="1"/>
          </p:cNvSpPr>
          <p:nvPr/>
        </p:nvSpPr>
        <p:spPr bwMode="auto">
          <a:xfrm>
            <a:off x="6435726" y="5429250"/>
            <a:ext cx="1146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>
                <a:latin typeface="Arial"/>
                <a:cs typeface="Arial"/>
              </a:rPr>
              <a:t>Bedtime</a:t>
            </a:r>
          </a:p>
        </p:txBody>
      </p:sp>
      <p:graphicFrame>
        <p:nvGraphicFramePr>
          <p:cNvPr id="140357" name="Group 69"/>
          <p:cNvGraphicFramePr>
            <a:graphicFrameLocks noGrp="1"/>
          </p:cNvGraphicFramePr>
          <p:nvPr/>
        </p:nvGraphicFramePr>
        <p:xfrm>
          <a:off x="8001000" y="2676522"/>
          <a:ext cx="2438400" cy="2419460"/>
        </p:xfrm>
        <a:graphic>
          <a:graphicData uri="http://schemas.openxmlformats.org/drawingml/2006/table">
            <a:tbl>
              <a:tblPr/>
              <a:tblGrid>
                <a:gridCol w="1256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8938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BG (</a:t>
                      </a:r>
                      <a:r>
                        <a:rPr kumimoji="0" lang="en-US" sz="14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mmol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/L)</a:t>
                      </a:r>
                    </a:p>
                  </a:txBody>
                  <a:tcPr marL="91462" marR="91462" marT="45700" marB="457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Bolus insulin (U)</a:t>
                      </a:r>
                    </a:p>
                  </a:txBody>
                  <a:tcPr marL="91462" marR="91462" marT="45700" marB="457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89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&lt; 4</a:t>
                      </a:r>
                    </a:p>
                  </a:txBody>
                  <a:tcPr marL="91462" marR="91462" marT="45700" marB="457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Call MD</a:t>
                      </a:r>
                    </a:p>
                  </a:txBody>
                  <a:tcPr marL="91462" marR="91462" marT="45700" marB="457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89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 4.1 – 10.0</a:t>
                      </a:r>
                    </a:p>
                  </a:txBody>
                  <a:tcPr marL="91462" marR="91462" marT="45700" marB="457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marL="91462" marR="91462" marT="45700" marB="457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89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 10.1 – 13.0 </a:t>
                      </a:r>
                    </a:p>
                  </a:txBody>
                  <a:tcPr marL="91462" marR="91462" marT="45700" marB="457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</a:p>
                  </a:txBody>
                  <a:tcPr marL="91462" marR="91462" marT="45700" marB="457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89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13.1 – 16.0</a:t>
                      </a:r>
                    </a:p>
                  </a:txBody>
                  <a:tcPr marL="91462" marR="91462" marT="45700" marB="457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4</a:t>
                      </a:r>
                    </a:p>
                  </a:txBody>
                  <a:tcPr marL="91462" marR="91462" marT="45700" marB="457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89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 16.1 – 19.0</a:t>
                      </a:r>
                    </a:p>
                  </a:txBody>
                  <a:tcPr marL="91462" marR="91462" marT="45700" marB="457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6</a:t>
                      </a:r>
                    </a:p>
                  </a:txBody>
                  <a:tcPr marL="91462" marR="91462" marT="45700" marB="457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89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 &gt; 19.0</a:t>
                      </a:r>
                    </a:p>
                  </a:txBody>
                  <a:tcPr marL="91462" marR="91462" marT="45700" marB="457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Call MD</a:t>
                      </a:r>
                    </a:p>
                  </a:txBody>
                  <a:tcPr marL="91462" marR="91462" marT="45700" marB="457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5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" name="Group 243"/>
          <p:cNvGrpSpPr>
            <a:grpSpLocks/>
          </p:cNvGrpSpPr>
          <p:nvPr/>
        </p:nvGrpSpPr>
        <p:grpSpPr bwMode="auto">
          <a:xfrm>
            <a:off x="3211514" y="4162429"/>
            <a:ext cx="566737" cy="504826"/>
            <a:chOff x="679" y="2454"/>
            <a:chExt cx="357" cy="318"/>
          </a:xfrm>
        </p:grpSpPr>
        <p:sp>
          <p:nvSpPr>
            <p:cNvPr id="118845" name="Oval 219"/>
            <p:cNvSpPr>
              <a:spLocks noChangeArrowheads="1"/>
            </p:cNvSpPr>
            <p:nvPr/>
          </p:nvSpPr>
          <p:spPr bwMode="auto">
            <a:xfrm>
              <a:off x="802" y="2454"/>
              <a:ext cx="56" cy="10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118846" name="Text Box 220"/>
            <p:cNvSpPr txBox="1">
              <a:spLocks noChangeArrowheads="1"/>
            </p:cNvSpPr>
            <p:nvPr/>
          </p:nvSpPr>
          <p:spPr bwMode="auto">
            <a:xfrm>
              <a:off x="679" y="2559"/>
              <a:ext cx="35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>
                  <a:latin typeface="Arial"/>
                  <a:cs typeface="Arial"/>
                </a:rPr>
                <a:t>6.0</a:t>
              </a:r>
            </a:p>
          </p:txBody>
        </p:sp>
      </p:grpSp>
      <p:sp>
        <p:nvSpPr>
          <p:cNvPr id="118818" name="AutoShape 221"/>
          <p:cNvSpPr>
            <a:spLocks noChangeArrowheads="1"/>
          </p:cNvSpPr>
          <p:nvPr/>
        </p:nvSpPr>
        <p:spPr bwMode="auto">
          <a:xfrm>
            <a:off x="3114676" y="5665788"/>
            <a:ext cx="4664075" cy="506412"/>
          </a:xfrm>
          <a:prstGeom prst="rightArrow">
            <a:avLst>
              <a:gd name="adj1" fmla="val 50000"/>
              <a:gd name="adj2" fmla="val 93166"/>
            </a:avLst>
          </a:prstGeom>
          <a:solidFill>
            <a:srgbClr val="23514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118819" name="Text Box 222"/>
          <p:cNvSpPr txBox="1">
            <a:spLocks noChangeArrowheads="1"/>
          </p:cNvSpPr>
          <p:nvPr/>
        </p:nvSpPr>
        <p:spPr bwMode="auto">
          <a:xfrm>
            <a:off x="4005263" y="5734050"/>
            <a:ext cx="24304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latin typeface="Arial"/>
                <a:cs typeface="Arial"/>
              </a:rPr>
              <a:t>Bolus insulin QID</a:t>
            </a:r>
          </a:p>
        </p:txBody>
      </p:sp>
      <p:sp>
        <p:nvSpPr>
          <p:cNvPr id="1511648" name="Oval 224"/>
          <p:cNvSpPr>
            <a:spLocks noChangeArrowheads="1"/>
          </p:cNvSpPr>
          <p:nvPr/>
        </p:nvSpPr>
        <p:spPr bwMode="auto">
          <a:xfrm>
            <a:off x="4554538" y="2300289"/>
            <a:ext cx="88900" cy="166687"/>
          </a:xfrm>
          <a:prstGeom prst="ellipse">
            <a:avLst/>
          </a:prstGeom>
          <a:solidFill>
            <a:srgbClr val="A7202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511649" name="Oval 225"/>
          <p:cNvSpPr>
            <a:spLocks noChangeArrowheads="1"/>
          </p:cNvSpPr>
          <p:nvPr/>
        </p:nvSpPr>
        <p:spPr bwMode="auto">
          <a:xfrm>
            <a:off x="5667375" y="4162425"/>
            <a:ext cx="88900" cy="166688"/>
          </a:xfrm>
          <a:prstGeom prst="ellipse">
            <a:avLst/>
          </a:prstGeom>
          <a:solidFill>
            <a:srgbClr val="A7202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511650" name="Oval 226"/>
          <p:cNvSpPr>
            <a:spLocks noChangeArrowheads="1"/>
          </p:cNvSpPr>
          <p:nvPr/>
        </p:nvSpPr>
        <p:spPr bwMode="auto">
          <a:xfrm>
            <a:off x="6988175" y="1863725"/>
            <a:ext cx="88900" cy="166688"/>
          </a:xfrm>
          <a:prstGeom prst="ellipse">
            <a:avLst/>
          </a:prstGeom>
          <a:solidFill>
            <a:srgbClr val="A7202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511651" name="Oval 227"/>
          <p:cNvSpPr>
            <a:spLocks noChangeArrowheads="1"/>
          </p:cNvSpPr>
          <p:nvPr/>
        </p:nvSpPr>
        <p:spPr bwMode="auto">
          <a:xfrm>
            <a:off x="7689850" y="4924425"/>
            <a:ext cx="88900" cy="166688"/>
          </a:xfrm>
          <a:prstGeom prst="ellipse">
            <a:avLst/>
          </a:prstGeom>
          <a:solidFill>
            <a:srgbClr val="A7202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511652" name="Line 228"/>
          <p:cNvSpPr>
            <a:spLocks noChangeShapeType="1"/>
          </p:cNvSpPr>
          <p:nvPr/>
        </p:nvSpPr>
        <p:spPr bwMode="auto">
          <a:xfrm flipV="1">
            <a:off x="3495676" y="2435225"/>
            <a:ext cx="1058863" cy="172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1511653" name="Line 229"/>
          <p:cNvSpPr>
            <a:spLocks noChangeShapeType="1"/>
          </p:cNvSpPr>
          <p:nvPr/>
        </p:nvSpPr>
        <p:spPr bwMode="auto">
          <a:xfrm>
            <a:off x="4643439" y="2435225"/>
            <a:ext cx="1023937" cy="172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1511655" name="Line 231"/>
          <p:cNvSpPr>
            <a:spLocks noChangeShapeType="1"/>
          </p:cNvSpPr>
          <p:nvPr/>
        </p:nvSpPr>
        <p:spPr bwMode="auto">
          <a:xfrm flipV="1">
            <a:off x="5756275" y="2030413"/>
            <a:ext cx="1231900" cy="21320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1511657" name="Line 233"/>
          <p:cNvSpPr>
            <a:spLocks noChangeShapeType="1"/>
          </p:cNvSpPr>
          <p:nvPr/>
        </p:nvSpPr>
        <p:spPr bwMode="auto">
          <a:xfrm>
            <a:off x="7077076" y="2030413"/>
            <a:ext cx="612775" cy="28749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1511658" name="Text Box 234"/>
          <p:cNvSpPr txBox="1">
            <a:spLocks noChangeArrowheads="1"/>
          </p:cNvSpPr>
          <p:nvPr/>
        </p:nvSpPr>
        <p:spPr bwMode="auto">
          <a:xfrm>
            <a:off x="4270375" y="1995488"/>
            <a:ext cx="6826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latin typeface="Arial"/>
                <a:cs typeface="Arial"/>
              </a:rPr>
              <a:t>14.0</a:t>
            </a:r>
          </a:p>
        </p:txBody>
      </p:sp>
      <p:sp>
        <p:nvSpPr>
          <p:cNvPr id="1511659" name="Text Box 235"/>
          <p:cNvSpPr txBox="1">
            <a:spLocks noChangeArrowheads="1"/>
          </p:cNvSpPr>
          <p:nvPr/>
        </p:nvSpPr>
        <p:spPr bwMode="auto">
          <a:xfrm>
            <a:off x="5446714" y="4329113"/>
            <a:ext cx="5667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/>
                <a:cs typeface="Arial"/>
              </a:rPr>
              <a:t>6.0</a:t>
            </a:r>
          </a:p>
        </p:txBody>
      </p:sp>
      <p:sp>
        <p:nvSpPr>
          <p:cNvPr id="1511660" name="Text Box 236"/>
          <p:cNvSpPr txBox="1">
            <a:spLocks noChangeArrowheads="1"/>
          </p:cNvSpPr>
          <p:nvPr/>
        </p:nvSpPr>
        <p:spPr bwMode="auto">
          <a:xfrm>
            <a:off x="6705601" y="1558925"/>
            <a:ext cx="6540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/>
                <a:cs typeface="Arial"/>
              </a:rPr>
              <a:t>16.5</a:t>
            </a:r>
          </a:p>
        </p:txBody>
      </p:sp>
      <p:sp>
        <p:nvSpPr>
          <p:cNvPr id="118831" name="Text Box 237"/>
          <p:cNvSpPr txBox="1">
            <a:spLocks noChangeArrowheads="1"/>
          </p:cNvSpPr>
          <p:nvPr/>
        </p:nvSpPr>
        <p:spPr bwMode="auto">
          <a:xfrm>
            <a:off x="7212014" y="5091113"/>
            <a:ext cx="5667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600" b="1">
                <a:latin typeface="Arial"/>
                <a:cs typeface="Arial"/>
              </a:rPr>
              <a:t>3.0</a:t>
            </a:r>
          </a:p>
        </p:txBody>
      </p:sp>
      <p:sp>
        <p:nvSpPr>
          <p:cNvPr id="118832" name="Text Box 238"/>
          <p:cNvSpPr txBox="1">
            <a:spLocks noChangeArrowheads="1"/>
          </p:cNvSpPr>
          <p:nvPr/>
        </p:nvSpPr>
        <p:spPr bwMode="auto">
          <a:xfrm>
            <a:off x="8077201" y="2328862"/>
            <a:ext cx="22875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latin typeface="Arial"/>
                <a:cs typeface="Arial"/>
              </a:rPr>
              <a:t>Sliding Scale alone</a:t>
            </a:r>
          </a:p>
        </p:txBody>
      </p:sp>
      <p:sp>
        <p:nvSpPr>
          <p:cNvPr id="1511663" name="Text Box 239"/>
          <p:cNvSpPr txBox="1">
            <a:spLocks noChangeArrowheads="1"/>
          </p:cNvSpPr>
          <p:nvPr/>
        </p:nvSpPr>
        <p:spPr bwMode="auto">
          <a:xfrm>
            <a:off x="3048001" y="4572000"/>
            <a:ext cx="21986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/>
                <a:cs typeface="Arial"/>
              </a:rPr>
              <a:t>What do you do?</a:t>
            </a:r>
          </a:p>
        </p:txBody>
      </p:sp>
      <p:sp>
        <p:nvSpPr>
          <p:cNvPr id="1511664" name="Text Box 240"/>
          <p:cNvSpPr txBox="1">
            <a:spLocks noChangeArrowheads="1"/>
          </p:cNvSpPr>
          <p:nvPr/>
        </p:nvSpPr>
        <p:spPr bwMode="auto">
          <a:xfrm>
            <a:off x="3733801" y="1676400"/>
            <a:ext cx="19462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/>
                <a:cs typeface="Arial"/>
              </a:rPr>
              <a:t>What do you do?</a:t>
            </a:r>
          </a:p>
        </p:txBody>
      </p:sp>
      <p:sp>
        <p:nvSpPr>
          <p:cNvPr id="1511665" name="Text Box 241"/>
          <p:cNvSpPr txBox="1">
            <a:spLocks noChangeArrowheads="1"/>
          </p:cNvSpPr>
          <p:nvPr/>
        </p:nvSpPr>
        <p:spPr bwMode="auto">
          <a:xfrm>
            <a:off x="4876801" y="4572000"/>
            <a:ext cx="19843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/>
                <a:cs typeface="Arial"/>
              </a:rPr>
              <a:t>What do you do?</a:t>
            </a:r>
          </a:p>
        </p:txBody>
      </p:sp>
      <p:sp>
        <p:nvSpPr>
          <p:cNvPr id="1511666" name="Text Box 242"/>
          <p:cNvSpPr txBox="1">
            <a:spLocks noChangeArrowheads="1"/>
          </p:cNvSpPr>
          <p:nvPr/>
        </p:nvSpPr>
        <p:spPr bwMode="auto">
          <a:xfrm>
            <a:off x="7212013" y="1566446"/>
            <a:ext cx="20843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/>
                <a:cs typeface="Arial"/>
              </a:rPr>
              <a:t>What do you do?</a:t>
            </a:r>
          </a:p>
        </p:txBody>
      </p:sp>
      <p:sp>
        <p:nvSpPr>
          <p:cNvPr id="1511668" name="Text Box 244"/>
          <p:cNvSpPr txBox="1">
            <a:spLocks noChangeArrowheads="1"/>
          </p:cNvSpPr>
          <p:nvPr/>
        </p:nvSpPr>
        <p:spPr bwMode="auto">
          <a:xfrm>
            <a:off x="4808538" y="1981201"/>
            <a:ext cx="8302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008000"/>
                </a:solidFill>
                <a:latin typeface="Arial"/>
                <a:cs typeface="Arial"/>
              </a:rPr>
              <a:t>+4 U</a:t>
            </a:r>
          </a:p>
        </p:txBody>
      </p:sp>
      <p:sp>
        <p:nvSpPr>
          <p:cNvPr id="1511669" name="Text Box 245"/>
          <p:cNvSpPr txBox="1">
            <a:spLocks noChangeArrowheads="1"/>
          </p:cNvSpPr>
          <p:nvPr/>
        </p:nvSpPr>
        <p:spPr bwMode="auto">
          <a:xfrm>
            <a:off x="3208338" y="4891088"/>
            <a:ext cx="8302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008000"/>
                </a:solidFill>
                <a:latin typeface="Arial"/>
                <a:cs typeface="Arial"/>
              </a:rPr>
              <a:t>0 U</a:t>
            </a:r>
          </a:p>
        </p:txBody>
      </p:sp>
      <p:sp>
        <p:nvSpPr>
          <p:cNvPr id="1511670" name="Text Box 246"/>
          <p:cNvSpPr txBox="1">
            <a:spLocks noChangeArrowheads="1"/>
          </p:cNvSpPr>
          <p:nvPr/>
        </p:nvSpPr>
        <p:spPr bwMode="auto">
          <a:xfrm>
            <a:off x="5410201" y="4876800"/>
            <a:ext cx="8302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008000"/>
                </a:solidFill>
                <a:latin typeface="Arial"/>
                <a:cs typeface="Arial"/>
              </a:rPr>
              <a:t>0 U</a:t>
            </a:r>
          </a:p>
        </p:txBody>
      </p:sp>
      <p:sp>
        <p:nvSpPr>
          <p:cNvPr id="1511671" name="Text Box 247"/>
          <p:cNvSpPr txBox="1">
            <a:spLocks noChangeArrowheads="1"/>
          </p:cNvSpPr>
          <p:nvPr/>
        </p:nvSpPr>
        <p:spPr bwMode="auto">
          <a:xfrm>
            <a:off x="7239001" y="1828800"/>
            <a:ext cx="8302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008000"/>
                </a:solidFill>
                <a:latin typeface="Arial"/>
                <a:cs typeface="Arial"/>
              </a:rPr>
              <a:t>+6 U</a:t>
            </a:r>
          </a:p>
        </p:txBody>
      </p:sp>
      <p:sp>
        <p:nvSpPr>
          <p:cNvPr id="118841" name="Content Placeholder 2"/>
          <p:cNvSpPr txBox="1">
            <a:spLocks/>
          </p:cNvSpPr>
          <p:nvPr/>
        </p:nvSpPr>
        <p:spPr bwMode="auto">
          <a:xfrm>
            <a:off x="1775137" y="6040865"/>
            <a:ext cx="6172201" cy="29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  <a:latin typeface="Arial"/>
                <a:cs typeface="Arial"/>
              </a:rPr>
              <a:t>QID: four times daily; SSI: sliding-scale insulin; BG: blood glucose</a:t>
            </a:r>
          </a:p>
        </p:txBody>
      </p:sp>
      <p:sp>
        <p:nvSpPr>
          <p:cNvPr id="118842" name="Title 48"/>
          <p:cNvSpPr>
            <a:spLocks noGrp="1"/>
          </p:cNvSpPr>
          <p:nvPr>
            <p:ph type="title"/>
          </p:nvPr>
        </p:nvSpPr>
        <p:spPr bwMode="auto">
          <a:xfrm>
            <a:off x="2329077" y="122025"/>
            <a:ext cx="7776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cap="none">
                <a:cs typeface="Arial"/>
              </a:rPr>
              <a:t>Sliding Scale </a:t>
            </a:r>
            <a:r>
              <a:rPr lang="en-US">
                <a:cs typeface="Arial"/>
              </a:rPr>
              <a:t>I</a:t>
            </a:r>
            <a:r>
              <a:rPr lang="en-US" cap="none">
                <a:cs typeface="Arial"/>
              </a:rPr>
              <a:t>nsulin </a:t>
            </a:r>
            <a:r>
              <a:rPr lang="en-US">
                <a:cs typeface="Arial"/>
              </a:rPr>
              <a:t>A</a:t>
            </a:r>
            <a:r>
              <a:rPr lang="en-US" cap="none">
                <a:cs typeface="Arial"/>
              </a:rPr>
              <a:t>lone </a:t>
            </a:r>
            <a:r>
              <a:rPr lang="en-US">
                <a:cs typeface="Arial"/>
              </a:rPr>
              <a:t>R</a:t>
            </a:r>
            <a:r>
              <a:rPr lang="en-US" cap="none">
                <a:cs typeface="Arial"/>
              </a:rPr>
              <a:t>esults in Variable </a:t>
            </a:r>
            <a:r>
              <a:rPr lang="en-US">
                <a:cs typeface="Arial"/>
              </a:rPr>
              <a:t>G</a:t>
            </a:r>
            <a:r>
              <a:rPr lang="en-US" cap="none">
                <a:cs typeface="Arial"/>
              </a:rPr>
              <a:t>lucose </a:t>
            </a:r>
            <a:r>
              <a:rPr lang="en-US">
                <a:cs typeface="Arial"/>
              </a:rPr>
              <a:t>C</a:t>
            </a:r>
            <a:r>
              <a:rPr lang="en-US" cap="none">
                <a:cs typeface="Arial"/>
              </a:rPr>
              <a:t>ontrol</a:t>
            </a:r>
          </a:p>
        </p:txBody>
      </p:sp>
      <p:sp>
        <p:nvSpPr>
          <p:cNvPr id="118843" name="Rectangle 17"/>
          <p:cNvSpPr>
            <a:spLocks noChangeArrowheads="1"/>
          </p:cNvSpPr>
          <p:nvPr/>
        </p:nvSpPr>
        <p:spPr bwMode="auto">
          <a:xfrm>
            <a:off x="2571808" y="1646238"/>
            <a:ext cx="112701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b="1">
                <a:latin typeface="Arial"/>
                <a:cs typeface="Arial"/>
              </a:rPr>
              <a:t>BG  (mmol/L)</a:t>
            </a:r>
          </a:p>
        </p:txBody>
      </p:sp>
    </p:spTree>
    <p:extLst>
      <p:ext uri="{BB962C8B-B14F-4D97-AF65-F5344CB8AC3E}">
        <p14:creationId xmlns:p14="http://schemas.microsoft.com/office/powerpoint/2010/main" val="402800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1648" grpId="0" animBg="1"/>
      <p:bldP spid="1511649" grpId="0" animBg="1"/>
      <p:bldP spid="1511650" grpId="0" animBg="1"/>
      <p:bldP spid="1511651" grpId="0" animBg="1"/>
      <p:bldP spid="1511652" grpId="0" animBg="1"/>
      <p:bldP spid="1511653" grpId="0" animBg="1"/>
      <p:bldP spid="1511655" grpId="0" animBg="1"/>
      <p:bldP spid="1511657" grpId="0" animBg="1"/>
      <p:bldP spid="1511658" grpId="0"/>
      <p:bldP spid="1511659" grpId="0"/>
      <p:bldP spid="1511660" grpId="0"/>
      <p:bldP spid="1511663" grpId="0"/>
      <p:bldP spid="1511664" grpId="0"/>
      <p:bldP spid="1511665" grpId="0"/>
      <p:bldP spid="1511666" grpId="0"/>
      <p:bldP spid="1511668" grpId="0"/>
      <p:bldP spid="1511669" grpId="0"/>
      <p:bldP spid="1511670" grpId="0"/>
      <p:bldP spid="151167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/>
          </p:cNvSpPr>
          <p:nvPr/>
        </p:nvSpPr>
        <p:spPr bwMode="auto">
          <a:xfrm>
            <a:off x="2285786" y="374233"/>
            <a:ext cx="82296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457200"/>
            <a:r>
              <a:rPr lang="en-US" sz="2800" b="1">
                <a:solidFill>
                  <a:srgbClr val="FF0000"/>
                </a:solidFill>
                <a:latin typeface="Arial"/>
                <a:cs typeface="Arial"/>
              </a:rPr>
              <a:t>BASAL + BOLUS + CORRECTION Results in Smoother Glycemic Control</a:t>
            </a:r>
          </a:p>
        </p:txBody>
      </p:sp>
      <p:sp>
        <p:nvSpPr>
          <p:cNvPr id="249859" name="Line 3"/>
          <p:cNvSpPr>
            <a:spLocks noChangeShapeType="1"/>
          </p:cNvSpPr>
          <p:nvPr/>
        </p:nvSpPr>
        <p:spPr bwMode="auto">
          <a:xfrm>
            <a:off x="2484438" y="1597026"/>
            <a:ext cx="0" cy="3565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49860" name="Line 4"/>
          <p:cNvSpPr>
            <a:spLocks noChangeShapeType="1"/>
          </p:cNvSpPr>
          <p:nvPr/>
        </p:nvSpPr>
        <p:spPr bwMode="auto">
          <a:xfrm>
            <a:off x="2484438" y="5162550"/>
            <a:ext cx="44878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49861" name="Text Box 5"/>
          <p:cNvSpPr txBox="1">
            <a:spLocks noChangeArrowheads="1"/>
          </p:cNvSpPr>
          <p:nvPr/>
        </p:nvSpPr>
        <p:spPr bwMode="auto">
          <a:xfrm>
            <a:off x="1917700" y="4271963"/>
            <a:ext cx="566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4.0</a:t>
            </a:r>
          </a:p>
        </p:txBody>
      </p:sp>
      <p:sp>
        <p:nvSpPr>
          <p:cNvPr id="249862" name="Text Box 6"/>
          <p:cNvSpPr txBox="1">
            <a:spLocks noChangeArrowheads="1"/>
          </p:cNvSpPr>
          <p:nvPr/>
        </p:nvSpPr>
        <p:spPr bwMode="auto">
          <a:xfrm>
            <a:off x="1752600" y="2733676"/>
            <a:ext cx="7318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10.0</a:t>
            </a:r>
          </a:p>
        </p:txBody>
      </p:sp>
      <p:sp>
        <p:nvSpPr>
          <p:cNvPr id="249863" name="Text Box 7"/>
          <p:cNvSpPr txBox="1">
            <a:spLocks noChangeArrowheads="1"/>
          </p:cNvSpPr>
          <p:nvPr/>
        </p:nvSpPr>
        <p:spPr bwMode="auto">
          <a:xfrm>
            <a:off x="2335214" y="5162550"/>
            <a:ext cx="1146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  <a:latin typeface="Arial"/>
                <a:cs typeface="Arial"/>
              </a:rPr>
              <a:t>Breakfast</a:t>
            </a:r>
          </a:p>
        </p:txBody>
      </p:sp>
      <p:sp>
        <p:nvSpPr>
          <p:cNvPr id="249864" name="Text Box 8"/>
          <p:cNvSpPr txBox="1">
            <a:spLocks noChangeArrowheads="1"/>
          </p:cNvSpPr>
          <p:nvPr/>
        </p:nvSpPr>
        <p:spPr bwMode="auto">
          <a:xfrm>
            <a:off x="3690939" y="5162550"/>
            <a:ext cx="1146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  <a:latin typeface="Arial"/>
                <a:cs typeface="Arial"/>
              </a:rPr>
              <a:t>Lunch</a:t>
            </a:r>
          </a:p>
        </p:txBody>
      </p:sp>
      <p:sp>
        <p:nvSpPr>
          <p:cNvPr id="249865" name="Text Box 9"/>
          <p:cNvSpPr txBox="1">
            <a:spLocks noChangeArrowheads="1"/>
          </p:cNvSpPr>
          <p:nvPr/>
        </p:nvSpPr>
        <p:spPr bwMode="auto">
          <a:xfrm>
            <a:off x="4837114" y="5162550"/>
            <a:ext cx="1146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  <a:latin typeface="Arial"/>
                <a:cs typeface="Arial"/>
              </a:rPr>
              <a:t>Dinner</a:t>
            </a:r>
          </a:p>
        </p:txBody>
      </p:sp>
      <p:sp>
        <p:nvSpPr>
          <p:cNvPr id="249866" name="Text Box 10"/>
          <p:cNvSpPr txBox="1">
            <a:spLocks noChangeArrowheads="1"/>
          </p:cNvSpPr>
          <p:nvPr/>
        </p:nvSpPr>
        <p:spPr bwMode="auto">
          <a:xfrm>
            <a:off x="5826126" y="5162550"/>
            <a:ext cx="1146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  <a:latin typeface="Arial"/>
                <a:cs typeface="Arial"/>
              </a:rPr>
              <a:t>Bedtime</a:t>
            </a:r>
          </a:p>
        </p:txBody>
      </p:sp>
      <p:graphicFrame>
        <p:nvGraphicFramePr>
          <p:cNvPr id="1513483" name="Group 11"/>
          <p:cNvGraphicFramePr>
            <a:graphicFrameLocks noGrp="1"/>
          </p:cNvGraphicFramePr>
          <p:nvPr/>
        </p:nvGraphicFramePr>
        <p:xfrm>
          <a:off x="7354888" y="2209801"/>
          <a:ext cx="3084513" cy="2913887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4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367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BG (mmol/L)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E8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Bolus insulin (U)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E8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195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&lt; 4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Call MD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67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 4.1 – 10.0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367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 10.1 – 13.0 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118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13.1 – 16.0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67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 16.1 – 19.0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367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 &gt; 19.0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Call MD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2601914" y="3895729"/>
            <a:ext cx="566737" cy="504826"/>
            <a:chOff x="679" y="2454"/>
            <a:chExt cx="357" cy="318"/>
          </a:xfrm>
        </p:grpSpPr>
        <p:sp>
          <p:nvSpPr>
            <p:cNvPr id="249921" name="Oval 38"/>
            <p:cNvSpPr>
              <a:spLocks noChangeArrowheads="1"/>
            </p:cNvSpPr>
            <p:nvPr/>
          </p:nvSpPr>
          <p:spPr bwMode="auto">
            <a:xfrm>
              <a:off x="802" y="2454"/>
              <a:ext cx="56" cy="10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srgbClr val="C0504D"/>
                </a:solidFill>
                <a:latin typeface="Arial"/>
                <a:cs typeface="Arial"/>
              </a:endParaRPr>
            </a:p>
          </p:txBody>
        </p:sp>
        <p:sp>
          <p:nvSpPr>
            <p:cNvPr id="249922" name="Text Box 39"/>
            <p:cNvSpPr txBox="1">
              <a:spLocks noChangeArrowheads="1"/>
            </p:cNvSpPr>
            <p:nvPr/>
          </p:nvSpPr>
          <p:spPr bwMode="auto">
            <a:xfrm>
              <a:off x="679" y="2559"/>
              <a:ext cx="35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000000"/>
                  </a:solidFill>
                  <a:latin typeface="Arial"/>
                  <a:cs typeface="Arial"/>
                </a:rPr>
                <a:t>6.0</a:t>
              </a:r>
            </a:p>
          </p:txBody>
        </p:sp>
      </p:grpSp>
      <p:sp>
        <p:nvSpPr>
          <p:cNvPr id="1513514" name="Oval 42"/>
          <p:cNvSpPr>
            <a:spLocks noChangeArrowheads="1"/>
          </p:cNvSpPr>
          <p:nvPr/>
        </p:nvSpPr>
        <p:spPr bwMode="auto">
          <a:xfrm>
            <a:off x="3845430" y="3895725"/>
            <a:ext cx="99509" cy="1666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/>
            <a:endParaRPr lang="en-US" sz="2000">
              <a:solidFill>
                <a:srgbClr val="C0504D"/>
              </a:solidFill>
              <a:latin typeface="Arial"/>
              <a:cs typeface="Arial"/>
            </a:endParaRPr>
          </a:p>
        </p:txBody>
      </p:sp>
      <p:sp>
        <p:nvSpPr>
          <p:cNvPr id="1513515" name="Oval 43"/>
          <p:cNvSpPr>
            <a:spLocks noChangeArrowheads="1"/>
          </p:cNvSpPr>
          <p:nvPr/>
        </p:nvSpPr>
        <p:spPr bwMode="auto">
          <a:xfrm>
            <a:off x="4953001" y="2500312"/>
            <a:ext cx="99509" cy="1666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/>
            <a:endParaRPr lang="en-US" sz="2000">
              <a:solidFill>
                <a:srgbClr val="C0504D"/>
              </a:solidFill>
              <a:latin typeface="Arial"/>
              <a:cs typeface="Arial"/>
            </a:endParaRPr>
          </a:p>
        </p:txBody>
      </p:sp>
      <p:sp>
        <p:nvSpPr>
          <p:cNvPr id="1513522" name="Text Box 50"/>
          <p:cNvSpPr txBox="1">
            <a:spLocks noChangeArrowheads="1"/>
          </p:cNvSpPr>
          <p:nvPr/>
        </p:nvSpPr>
        <p:spPr bwMode="auto">
          <a:xfrm>
            <a:off x="4705981" y="2124075"/>
            <a:ext cx="6343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/>
                <a:cs typeface="Arial"/>
              </a:rPr>
              <a:t>12.0</a:t>
            </a:r>
          </a:p>
        </p:txBody>
      </p:sp>
      <p:sp>
        <p:nvSpPr>
          <p:cNvPr id="1513523" name="Text Box 51"/>
          <p:cNvSpPr txBox="1">
            <a:spLocks noChangeArrowheads="1"/>
          </p:cNvSpPr>
          <p:nvPr/>
        </p:nvSpPr>
        <p:spPr bwMode="auto">
          <a:xfrm>
            <a:off x="3682041" y="4062413"/>
            <a:ext cx="6343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/>
                <a:cs typeface="Arial"/>
              </a:rPr>
              <a:t>6.0</a:t>
            </a:r>
          </a:p>
        </p:txBody>
      </p:sp>
      <p:sp>
        <p:nvSpPr>
          <p:cNvPr id="249898" name="Text Box 54"/>
          <p:cNvSpPr txBox="1">
            <a:spLocks noChangeArrowheads="1"/>
          </p:cNvSpPr>
          <p:nvPr/>
        </p:nvSpPr>
        <p:spPr bwMode="auto">
          <a:xfrm>
            <a:off x="7075488" y="1752600"/>
            <a:ext cx="3579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000000"/>
                </a:solidFill>
                <a:latin typeface="Calibri" charset="0"/>
                <a:cs typeface="Arial" charset="0"/>
              </a:rPr>
              <a:t>    Correctional Insulin AC meals</a:t>
            </a:r>
          </a:p>
        </p:txBody>
      </p:sp>
      <p:sp>
        <p:nvSpPr>
          <p:cNvPr id="1513527" name="Text Box 55"/>
          <p:cNvSpPr txBox="1">
            <a:spLocks noChangeArrowheads="1"/>
          </p:cNvSpPr>
          <p:nvPr/>
        </p:nvSpPr>
        <p:spPr bwMode="auto">
          <a:xfrm>
            <a:off x="2514600" y="3276600"/>
            <a:ext cx="10668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/>
                <a:cs typeface="Arial"/>
              </a:rPr>
              <a:t>What do you do?</a:t>
            </a:r>
          </a:p>
        </p:txBody>
      </p:sp>
      <p:sp>
        <p:nvSpPr>
          <p:cNvPr id="1513528" name="Text Box 56"/>
          <p:cNvSpPr txBox="1">
            <a:spLocks noChangeArrowheads="1"/>
          </p:cNvSpPr>
          <p:nvPr/>
        </p:nvSpPr>
        <p:spPr bwMode="auto">
          <a:xfrm>
            <a:off x="4114800" y="1871246"/>
            <a:ext cx="1981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/>
                <a:cs typeface="Arial"/>
              </a:rPr>
              <a:t>What do you do?</a:t>
            </a:r>
          </a:p>
        </p:txBody>
      </p:sp>
      <p:sp>
        <p:nvSpPr>
          <p:cNvPr id="1513529" name="Text Box 57"/>
          <p:cNvSpPr txBox="1">
            <a:spLocks noChangeArrowheads="1"/>
          </p:cNvSpPr>
          <p:nvPr/>
        </p:nvSpPr>
        <p:spPr bwMode="auto">
          <a:xfrm>
            <a:off x="6172201" y="3149024"/>
            <a:ext cx="101282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/>
                <a:cs typeface="Arial"/>
              </a:rPr>
              <a:t>What do you do?</a:t>
            </a:r>
          </a:p>
        </p:txBody>
      </p:sp>
      <p:sp>
        <p:nvSpPr>
          <p:cNvPr id="1513531" name="Text Box 59"/>
          <p:cNvSpPr txBox="1">
            <a:spLocks noChangeArrowheads="1"/>
          </p:cNvSpPr>
          <p:nvPr/>
        </p:nvSpPr>
        <p:spPr bwMode="auto">
          <a:xfrm>
            <a:off x="4648200" y="1581090"/>
            <a:ext cx="106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Arial"/>
                <a:cs typeface="Arial"/>
              </a:rPr>
              <a:t>6</a:t>
            </a:r>
            <a:r>
              <a:rPr lang="en-US" sz="2000" b="1">
                <a:solidFill>
                  <a:srgbClr val="008000"/>
                </a:solidFill>
                <a:latin typeface="Arial"/>
                <a:cs typeface="Arial"/>
              </a:rPr>
              <a:t>+2 </a:t>
            </a:r>
            <a:r>
              <a:rPr lang="en-US" sz="2000" b="1">
                <a:latin typeface="Arial"/>
                <a:cs typeface="Arial"/>
              </a:rPr>
              <a:t>U</a:t>
            </a:r>
          </a:p>
        </p:txBody>
      </p:sp>
      <p:sp>
        <p:nvSpPr>
          <p:cNvPr id="1513532" name="Text Box 60"/>
          <p:cNvSpPr txBox="1">
            <a:spLocks noChangeArrowheads="1"/>
          </p:cNvSpPr>
          <p:nvPr/>
        </p:nvSpPr>
        <p:spPr bwMode="auto">
          <a:xfrm>
            <a:off x="2570164" y="2983468"/>
            <a:ext cx="8588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>
                <a:solidFill>
                  <a:srgbClr val="0000FF"/>
                </a:solidFill>
                <a:latin typeface="Arial"/>
                <a:cs typeface="Arial"/>
              </a:rPr>
              <a:t>6</a:t>
            </a:r>
            <a:r>
              <a:rPr lang="en-US" sz="1800" b="1">
                <a:solidFill>
                  <a:srgbClr val="008000"/>
                </a:solidFill>
                <a:latin typeface="Arial"/>
                <a:cs typeface="Arial"/>
              </a:rPr>
              <a:t>+0 </a:t>
            </a:r>
            <a:r>
              <a:rPr lang="en-US" sz="1800" b="1">
                <a:latin typeface="Arial"/>
                <a:cs typeface="Arial"/>
              </a:rPr>
              <a:t>U</a:t>
            </a:r>
          </a:p>
        </p:txBody>
      </p:sp>
      <p:sp>
        <p:nvSpPr>
          <p:cNvPr id="1513536" name="AutoShape 64"/>
          <p:cNvSpPr>
            <a:spLocks noChangeArrowheads="1"/>
          </p:cNvSpPr>
          <p:nvPr/>
        </p:nvSpPr>
        <p:spPr bwMode="auto">
          <a:xfrm>
            <a:off x="2403476" y="5467350"/>
            <a:ext cx="644525" cy="528638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defTabSz="457200"/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13537" name="Text Box 65"/>
          <p:cNvSpPr txBox="1">
            <a:spLocks noChangeArrowheads="1"/>
          </p:cNvSpPr>
          <p:nvPr/>
        </p:nvSpPr>
        <p:spPr bwMode="auto">
          <a:xfrm>
            <a:off x="2524126" y="5562600"/>
            <a:ext cx="600075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Arial"/>
                <a:cs typeface="Arial"/>
              </a:rPr>
              <a:t>6U</a:t>
            </a:r>
          </a:p>
        </p:txBody>
      </p:sp>
      <p:sp>
        <p:nvSpPr>
          <p:cNvPr id="1513538" name="AutoShape 66"/>
          <p:cNvSpPr>
            <a:spLocks noChangeArrowheads="1"/>
          </p:cNvSpPr>
          <p:nvPr/>
        </p:nvSpPr>
        <p:spPr bwMode="auto">
          <a:xfrm>
            <a:off x="3698876" y="5438776"/>
            <a:ext cx="644525" cy="557213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defTabSz="457200"/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13539" name="Text Box 67"/>
          <p:cNvSpPr txBox="1">
            <a:spLocks noChangeArrowheads="1"/>
          </p:cNvSpPr>
          <p:nvPr/>
        </p:nvSpPr>
        <p:spPr bwMode="auto">
          <a:xfrm>
            <a:off x="3810000" y="5562600"/>
            <a:ext cx="609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Arial"/>
                <a:cs typeface="Arial"/>
              </a:rPr>
              <a:t>6U</a:t>
            </a:r>
          </a:p>
        </p:txBody>
      </p:sp>
      <p:sp>
        <p:nvSpPr>
          <p:cNvPr id="1513540" name="AutoShape 68"/>
          <p:cNvSpPr>
            <a:spLocks noChangeArrowheads="1"/>
          </p:cNvSpPr>
          <p:nvPr/>
        </p:nvSpPr>
        <p:spPr bwMode="auto">
          <a:xfrm>
            <a:off x="4841876" y="5426075"/>
            <a:ext cx="644525" cy="5937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defTabSz="457200"/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13542" name="Line 70"/>
          <p:cNvSpPr>
            <a:spLocks noChangeShapeType="1"/>
          </p:cNvSpPr>
          <p:nvPr/>
        </p:nvSpPr>
        <p:spPr bwMode="auto">
          <a:xfrm>
            <a:off x="2770322" y="3975100"/>
            <a:ext cx="10857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Arial"/>
              <a:cs typeface="Arial"/>
            </a:endParaRPr>
          </a:p>
        </p:txBody>
      </p:sp>
      <p:sp>
        <p:nvSpPr>
          <p:cNvPr id="1513543" name="Text Box 71"/>
          <p:cNvSpPr txBox="1">
            <a:spLocks noChangeArrowheads="1"/>
          </p:cNvSpPr>
          <p:nvPr/>
        </p:nvSpPr>
        <p:spPr bwMode="auto">
          <a:xfrm>
            <a:off x="3094038" y="4267200"/>
            <a:ext cx="18589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/>
                <a:cs typeface="Arial"/>
              </a:rPr>
              <a:t>What do you do?</a:t>
            </a:r>
          </a:p>
        </p:txBody>
      </p:sp>
      <p:sp>
        <p:nvSpPr>
          <p:cNvPr id="1513544" name="Text Box 72"/>
          <p:cNvSpPr txBox="1">
            <a:spLocks noChangeArrowheads="1"/>
          </p:cNvSpPr>
          <p:nvPr/>
        </p:nvSpPr>
        <p:spPr bwMode="auto">
          <a:xfrm>
            <a:off x="3657600" y="4572000"/>
            <a:ext cx="838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b="1">
                <a:solidFill>
                  <a:srgbClr val="0000FF"/>
                </a:solidFill>
                <a:latin typeface="Arial"/>
                <a:cs typeface="Arial"/>
              </a:rPr>
              <a:t>6</a:t>
            </a:r>
            <a:r>
              <a:rPr lang="en-US" sz="1800" b="1">
                <a:solidFill>
                  <a:srgbClr val="008000"/>
                </a:solidFill>
                <a:latin typeface="Arial"/>
                <a:cs typeface="Arial"/>
              </a:rPr>
              <a:t>+0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U</a:t>
            </a:r>
          </a:p>
        </p:txBody>
      </p:sp>
      <p:sp>
        <p:nvSpPr>
          <p:cNvPr id="1513545" name="Line 73"/>
          <p:cNvSpPr>
            <a:spLocks noChangeShapeType="1"/>
          </p:cNvSpPr>
          <p:nvPr/>
        </p:nvSpPr>
        <p:spPr bwMode="auto">
          <a:xfrm flipV="1">
            <a:off x="3812135" y="2570163"/>
            <a:ext cx="1245641" cy="14049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Arial"/>
              <a:cs typeface="Arial"/>
            </a:endParaRPr>
          </a:p>
        </p:txBody>
      </p:sp>
      <p:sp>
        <p:nvSpPr>
          <p:cNvPr id="1513546" name="Oval 74"/>
          <p:cNvSpPr>
            <a:spLocks noChangeArrowheads="1"/>
          </p:cNvSpPr>
          <p:nvPr/>
        </p:nvSpPr>
        <p:spPr bwMode="auto">
          <a:xfrm>
            <a:off x="6348917" y="3808414"/>
            <a:ext cx="99509" cy="1666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/>
            <a:endParaRPr lang="en-US" sz="2000">
              <a:solidFill>
                <a:srgbClr val="C0504D"/>
              </a:solidFill>
              <a:latin typeface="Arial"/>
              <a:cs typeface="Arial"/>
            </a:endParaRPr>
          </a:p>
        </p:txBody>
      </p:sp>
      <p:sp>
        <p:nvSpPr>
          <p:cNvPr id="1513547" name="Text Box 75"/>
          <p:cNvSpPr txBox="1">
            <a:spLocks noChangeArrowheads="1"/>
          </p:cNvSpPr>
          <p:nvPr/>
        </p:nvSpPr>
        <p:spPr bwMode="auto">
          <a:xfrm>
            <a:off x="6096631" y="4029075"/>
            <a:ext cx="6343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/>
                <a:cs typeface="Arial"/>
              </a:rPr>
              <a:t>6.0</a:t>
            </a:r>
          </a:p>
        </p:txBody>
      </p:sp>
      <p:sp>
        <p:nvSpPr>
          <p:cNvPr id="1513549" name="Line 77"/>
          <p:cNvSpPr>
            <a:spLocks noChangeShapeType="1"/>
          </p:cNvSpPr>
          <p:nvPr/>
        </p:nvSpPr>
        <p:spPr bwMode="auto">
          <a:xfrm>
            <a:off x="5001937" y="2570163"/>
            <a:ext cx="1357589" cy="13255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Arial"/>
              <a:cs typeface="Arial"/>
            </a:endParaRPr>
          </a:p>
        </p:txBody>
      </p:sp>
      <p:sp>
        <p:nvSpPr>
          <p:cNvPr id="249917" name="Rectangle 80"/>
          <p:cNvSpPr>
            <a:spLocks noChangeArrowheads="1"/>
          </p:cNvSpPr>
          <p:nvPr/>
        </p:nvSpPr>
        <p:spPr bwMode="auto">
          <a:xfrm>
            <a:off x="2335213" y="6134100"/>
            <a:ext cx="3227387" cy="3429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49918" name="Text Box 81"/>
          <p:cNvSpPr txBox="1">
            <a:spLocks noChangeArrowheads="1"/>
          </p:cNvSpPr>
          <p:nvPr/>
        </p:nvSpPr>
        <p:spPr bwMode="auto">
          <a:xfrm>
            <a:off x="2362200" y="6096000"/>
            <a:ext cx="32004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ROUTINE Bolus insulin</a:t>
            </a:r>
          </a:p>
        </p:txBody>
      </p:sp>
      <p:sp>
        <p:nvSpPr>
          <p:cNvPr id="1513554" name="AutoShape 82"/>
          <p:cNvSpPr>
            <a:spLocks noChangeArrowheads="1"/>
          </p:cNvSpPr>
          <p:nvPr/>
        </p:nvSpPr>
        <p:spPr bwMode="auto">
          <a:xfrm>
            <a:off x="5562601" y="5427664"/>
            <a:ext cx="1538287" cy="66833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defTabSz="457200"/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13555" name="Text Box 83"/>
          <p:cNvSpPr txBox="1">
            <a:spLocks noChangeArrowheads="1"/>
          </p:cNvSpPr>
          <p:nvPr/>
        </p:nvSpPr>
        <p:spPr bwMode="auto">
          <a:xfrm>
            <a:off x="5890675" y="5486401"/>
            <a:ext cx="92868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latin typeface="Arial"/>
                <a:cs typeface="Arial"/>
              </a:rPr>
              <a:t>Basal insulin</a:t>
            </a:r>
          </a:p>
        </p:txBody>
      </p:sp>
      <p:sp>
        <p:nvSpPr>
          <p:cNvPr id="42" name="Text Box 67"/>
          <p:cNvSpPr txBox="1">
            <a:spLocks noChangeArrowheads="1"/>
          </p:cNvSpPr>
          <p:nvPr/>
        </p:nvSpPr>
        <p:spPr bwMode="auto">
          <a:xfrm>
            <a:off x="4953001" y="5562600"/>
            <a:ext cx="5873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Arial"/>
                <a:cs typeface="Arial"/>
              </a:rPr>
              <a:t>6U</a:t>
            </a:r>
          </a:p>
        </p:txBody>
      </p:sp>
      <p:sp>
        <p:nvSpPr>
          <p:cNvPr id="45" name="Text Box 72"/>
          <p:cNvSpPr txBox="1">
            <a:spLocks noChangeArrowheads="1"/>
          </p:cNvSpPr>
          <p:nvPr/>
        </p:nvSpPr>
        <p:spPr bwMode="auto">
          <a:xfrm>
            <a:off x="6019800" y="4343400"/>
            <a:ext cx="838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b="1">
                <a:solidFill>
                  <a:srgbClr val="FF0000"/>
                </a:solidFill>
                <a:latin typeface="Arial"/>
                <a:cs typeface="Arial"/>
              </a:rPr>
              <a:t>18</a:t>
            </a:r>
            <a:r>
              <a:rPr lang="en-US" sz="1800" b="1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U</a:t>
            </a:r>
          </a:p>
        </p:txBody>
      </p:sp>
      <p:sp>
        <p:nvSpPr>
          <p:cNvPr id="46" name="Rectangle 80"/>
          <p:cNvSpPr>
            <a:spLocks noChangeArrowheads="1"/>
          </p:cNvSpPr>
          <p:nvPr/>
        </p:nvSpPr>
        <p:spPr bwMode="auto">
          <a:xfrm>
            <a:off x="5562601" y="6134100"/>
            <a:ext cx="1600199" cy="342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Routine Basal</a:t>
            </a:r>
          </a:p>
        </p:txBody>
      </p:sp>
    </p:spTree>
    <p:extLst>
      <p:ext uri="{BB962C8B-B14F-4D97-AF65-F5344CB8AC3E}">
        <p14:creationId xmlns:p14="http://schemas.microsoft.com/office/powerpoint/2010/main" val="235834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3514" grpId="0" animBg="1"/>
      <p:bldP spid="1513515" grpId="0" animBg="1"/>
      <p:bldP spid="1513522" grpId="0"/>
      <p:bldP spid="1513523" grpId="0"/>
      <p:bldP spid="1513527" grpId="0"/>
      <p:bldP spid="1513528" grpId="0"/>
      <p:bldP spid="1513529" grpId="0"/>
      <p:bldP spid="1513531" grpId="0"/>
      <p:bldP spid="1513532" grpId="0"/>
      <p:bldP spid="1513536" grpId="0" animBg="1"/>
      <p:bldP spid="1513537" grpId="0"/>
      <p:bldP spid="1513538" grpId="0" animBg="1"/>
      <p:bldP spid="1513539" grpId="0"/>
      <p:bldP spid="1513540" grpId="0" animBg="1"/>
      <p:bldP spid="1513542" grpId="0" animBg="1"/>
      <p:bldP spid="1513543" grpId="0"/>
      <p:bldP spid="1513544" grpId="0"/>
      <p:bldP spid="1513545" grpId="0" animBg="1"/>
      <p:bldP spid="1513546" grpId="0" animBg="1"/>
      <p:bldP spid="1513547" grpId="0"/>
      <p:bldP spid="1513549" grpId="0" animBg="1"/>
      <p:bldP spid="1513554" grpId="0" animBg="1"/>
      <p:bldP spid="1513555" grpId="0"/>
      <p:bldP spid="42" grpId="0"/>
      <p:bldP spid="4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8" y="0"/>
            <a:ext cx="10515600" cy="1319402"/>
          </a:xfrm>
        </p:spPr>
        <p:txBody>
          <a:bodyPr/>
          <a:lstStyle/>
          <a:p>
            <a:r>
              <a:rPr lang="en-US"/>
              <a:t>                         Sliding Scales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1474" y="1518948"/>
            <a:ext cx="10515600" cy="5072956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I begin with basic sliding scale, and review the glycemic readings</a:t>
            </a:r>
            <a:endParaRPr lang="en-CA"/>
          </a:p>
          <a:p>
            <a:r>
              <a:rPr lang="en-CA"/>
              <a:t>I tend to use wider range at bottom end</a:t>
            </a:r>
          </a:p>
          <a:p>
            <a:endParaRPr lang="en-US"/>
          </a:p>
          <a:p>
            <a:r>
              <a:rPr lang="en-US"/>
              <a:t>Adjust the scale according to readings:</a:t>
            </a:r>
          </a:p>
          <a:p>
            <a:r>
              <a:rPr lang="en-US"/>
              <a:t>         if </a:t>
            </a:r>
            <a:r>
              <a:rPr lang="en-US" err="1"/>
              <a:t>glu</a:t>
            </a:r>
            <a:r>
              <a:rPr lang="en-US"/>
              <a:t> 10.1-13     </a:t>
            </a:r>
            <a:r>
              <a:rPr lang="en-CA"/>
              <a:t>2</a:t>
            </a:r>
            <a:r>
              <a:rPr lang="en-US"/>
              <a:t> units</a:t>
            </a:r>
          </a:p>
          <a:p>
            <a:r>
              <a:rPr lang="en-US"/>
              <a:t>                   13.1-16     </a:t>
            </a:r>
            <a:r>
              <a:rPr lang="en-CA"/>
              <a:t> 4</a:t>
            </a:r>
            <a:r>
              <a:rPr lang="en-US"/>
              <a:t> units</a:t>
            </a:r>
          </a:p>
          <a:p>
            <a:r>
              <a:rPr lang="en-US"/>
              <a:t>                   16.1-</a:t>
            </a:r>
            <a:r>
              <a:rPr lang="en-CA"/>
              <a:t>20</a:t>
            </a:r>
            <a:r>
              <a:rPr lang="en-US"/>
              <a:t>    </a:t>
            </a:r>
            <a:r>
              <a:rPr lang="en-CA"/>
              <a:t> 6 </a:t>
            </a:r>
            <a:r>
              <a:rPr lang="en-US"/>
              <a:t> units</a:t>
            </a:r>
          </a:p>
          <a:p>
            <a:r>
              <a:rPr lang="en-US"/>
              <a:t>                   18.1-22     </a:t>
            </a:r>
            <a:r>
              <a:rPr lang="en-CA"/>
              <a:t>8</a:t>
            </a:r>
            <a:r>
              <a:rPr lang="en-US"/>
              <a:t> units</a:t>
            </a:r>
          </a:p>
          <a:p>
            <a:r>
              <a:rPr lang="en-US"/>
              <a:t>                   22.1-</a:t>
            </a:r>
            <a:r>
              <a:rPr lang="en-CA"/>
              <a:t>26</a:t>
            </a:r>
            <a:r>
              <a:rPr lang="en-US"/>
              <a:t>     </a:t>
            </a:r>
            <a:r>
              <a:rPr lang="en-CA"/>
              <a:t>10</a:t>
            </a:r>
            <a:r>
              <a:rPr lang="en-US"/>
              <a:t> units</a:t>
            </a:r>
          </a:p>
          <a:p>
            <a:r>
              <a:rPr lang="en-US"/>
              <a:t>                   &gt; 26           </a:t>
            </a:r>
            <a:r>
              <a:rPr lang="en-CA"/>
              <a:t>12</a:t>
            </a:r>
            <a:r>
              <a:rPr lang="en-US"/>
              <a:t> units</a:t>
            </a:r>
          </a:p>
          <a:p>
            <a:r>
              <a:rPr lang="en-US"/>
              <a:t>Next step(s) depend on anticipated </a:t>
            </a:r>
            <a:r>
              <a:rPr lang="en-CA"/>
              <a:t>duration </a:t>
            </a:r>
            <a:r>
              <a:rPr lang="en-US"/>
              <a:t>of </a:t>
            </a:r>
            <a:r>
              <a:rPr lang="en-CA"/>
              <a:t>the need for the</a:t>
            </a:r>
            <a:r>
              <a:rPr lang="en-US"/>
              <a:t> sliding scale</a:t>
            </a:r>
          </a:p>
          <a:p>
            <a:r>
              <a:rPr lang="en-US"/>
              <a:t>I don’t necessarily include “call MD”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5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EB4E3-7E32-2B00-14FA-16BD3D1A7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APPROACH TO PRESCRIBING BASAL/BOLUS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BDED5-3ADF-F5FF-398C-B8F3DD4A5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1) Based on sliding insulin patient is receiving; divide half-half basal and bolus </a:t>
            </a:r>
          </a:p>
          <a:p>
            <a:r>
              <a:rPr lang="en-CA" dirty="0"/>
              <a:t>2) Estimate based on weight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7523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Sliding Scales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898514"/>
            <a:ext cx="10018713" cy="3124201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AC breakfast  </a:t>
            </a:r>
            <a:r>
              <a:rPr lang="en-CA" dirty="0"/>
              <a:t>     </a:t>
            </a:r>
            <a:r>
              <a:rPr lang="en-US" dirty="0"/>
              <a:t> 12        </a:t>
            </a:r>
            <a:r>
              <a:rPr lang="en-CA" dirty="0"/>
              <a:t>      </a:t>
            </a:r>
            <a:r>
              <a:rPr lang="en-US" dirty="0"/>
              <a:t>4 units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AC Lunch    </a:t>
            </a:r>
            <a:r>
              <a:rPr lang="en-CA" dirty="0"/>
              <a:t>           </a:t>
            </a:r>
            <a:r>
              <a:rPr lang="en-US" dirty="0"/>
              <a:t>20              10 units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AC supper   </a:t>
            </a:r>
            <a:r>
              <a:rPr lang="en-CA" dirty="0"/>
              <a:t>           </a:t>
            </a:r>
            <a:r>
              <a:rPr lang="en-US" dirty="0"/>
              <a:t>18              10 units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HS  </a:t>
            </a:r>
            <a:r>
              <a:rPr lang="en-CA" dirty="0"/>
              <a:t>                           </a:t>
            </a:r>
            <a:r>
              <a:rPr lang="en-US" dirty="0"/>
              <a:t>16            </a:t>
            </a:r>
            <a:r>
              <a:rPr lang="en-CA" dirty="0"/>
              <a:t> </a:t>
            </a:r>
            <a:r>
              <a:rPr lang="en-US" dirty="0"/>
              <a:t>  8 units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Total amount of insulin is 32 units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Can start with </a:t>
            </a:r>
            <a:r>
              <a:rPr lang="en-CA" dirty="0"/>
              <a:t>20 </a:t>
            </a:r>
            <a:r>
              <a:rPr lang="en-US" dirty="0"/>
              <a:t>basal</a:t>
            </a:r>
            <a:r>
              <a:rPr lang="en-CA" dirty="0"/>
              <a:t> (e.g. </a:t>
            </a:r>
            <a:r>
              <a:rPr lang="en-CA" dirty="0" err="1"/>
              <a:t>Degludec</a:t>
            </a:r>
            <a:r>
              <a:rPr lang="en-CA" dirty="0"/>
              <a:t>)</a:t>
            </a:r>
            <a:r>
              <a:rPr lang="en-US" dirty="0"/>
              <a:t> and </a:t>
            </a:r>
            <a:r>
              <a:rPr lang="en-CA" dirty="0"/>
              <a:t>8</a:t>
            </a:r>
            <a:r>
              <a:rPr lang="en-US" dirty="0"/>
              <a:t> bolus TiD</a:t>
            </a:r>
            <a:endParaRPr lang="en-CA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515327572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5C8F9-6A6B-F641-80D6-9B1BED8E3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INSULIN DOSING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4DB7F-14BE-D24A-B55E-D54112487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4000" b="0" i="0">
                <a:effectLst/>
                <a:latin typeface="Times New Roman" panose="02020603050405020304" pitchFamily="18" charset="0"/>
              </a:rPr>
              <a:t>Glucose Management in Hospitalized Patient</a:t>
            </a:r>
            <a:endParaRPr lang="en-CA" sz="4000" b="0" i="0">
              <a:solidFill>
                <a:srgbClr val="09142A"/>
              </a:solidFill>
              <a:effectLst/>
              <a:latin typeface="Roboto" panose="020F0502020204030204" pitchFamily="34" charset="0"/>
            </a:endParaRPr>
          </a:p>
          <a:p>
            <a:r>
              <a:rPr lang="en-CA" b="0" i="0" u="none" strike="noStrike">
                <a:solidFill>
                  <a:srgbClr val="09142A"/>
                </a:solidFill>
                <a:effectLst/>
                <a:latin typeface="Roboto" panose="020F0502020204030204" pitchFamily="34" charset="0"/>
              </a:rPr>
              <a:t>CHARLES KODNER, MD; LAURIE ANDERSON, MD; and KATHERINE </a:t>
            </a:r>
            <a:r>
              <a:rPr lang="en-CA" b="0" i="0" u="none" strike="noStrike" err="1">
                <a:solidFill>
                  <a:srgbClr val="09142A"/>
                </a:solidFill>
                <a:effectLst/>
                <a:latin typeface="Roboto" panose="020F0502020204030204" pitchFamily="34" charset="0"/>
              </a:rPr>
              <a:t>POHLGEERS</a:t>
            </a:r>
            <a:r>
              <a:rPr lang="en-CA" b="0" i="0" u="none" strike="noStrike">
                <a:solidFill>
                  <a:srgbClr val="09142A"/>
                </a:solidFill>
                <a:effectLst/>
                <a:latin typeface="Roboto" panose="020F0502020204030204" pitchFamily="34" charset="0"/>
              </a:rPr>
              <a:t>, MD, University of Louisville School of Medicine, Louisville, Kentucky</a:t>
            </a:r>
          </a:p>
          <a:p>
            <a:r>
              <a:rPr lang="en-CA" b="0" i="1" u="none" strike="noStrike">
                <a:solidFill>
                  <a:srgbClr val="09142A"/>
                </a:solidFill>
                <a:effectLst/>
                <a:latin typeface="Roboto" panose="020F0502020204030204" pitchFamily="34" charset="0"/>
              </a:rPr>
              <a:t>Am Fam Physician.</a:t>
            </a:r>
            <a:r>
              <a:rPr lang="en-CA" b="0" i="0" u="none" strike="noStrike">
                <a:solidFill>
                  <a:srgbClr val="09142A"/>
                </a:solidFill>
                <a:effectLst/>
                <a:latin typeface="Roboto" panose="020F0502020204030204" pitchFamily="34" charset="0"/>
              </a:rPr>
              <a:t> 2017 Nov 15;96(10):648-654.</a:t>
            </a:r>
            <a:br>
              <a:rPr lang="en-CA">
                <a:effectLst/>
              </a:rPr>
            </a:br>
            <a:endParaRPr lang="en-CA">
              <a:effectLst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26037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76000"/>
                <a:satMod val="180000"/>
              </a:schemeClr>
              <a:schemeClr val="bg1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9BD13DC-DCD1-D04C-8D32-30B126CA6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159" y="643467"/>
            <a:ext cx="7579682" cy="557106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21853863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72949-6AD8-47F0-A6D7-36249E9B1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7130" y="3865615"/>
            <a:ext cx="6328045" cy="17480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defTabSz="914400"/>
            <a:r>
              <a:rPr lang="en-US" sz="5000"/>
              <a:t>Learn more about MIGS at </a:t>
            </a:r>
            <a:r>
              <a:rPr lang="en-US" sz="5000" b="1">
                <a:hlinkClick r:id="rId2"/>
              </a:rPr>
              <a:t>www.cfpc.ca/migs</a:t>
            </a:r>
            <a:endParaRPr lang="en-US" sz="5000" b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E8574-670B-4E2A-9489-76AADAA55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 rotWithShape="1">
          <a:blip r:embed="rId3"/>
          <a:srcRect l="59708" t="50000" r="15440" b="1237"/>
          <a:stretch/>
        </p:blipFill>
        <p:spPr>
          <a:xfrm>
            <a:off x="1598132" y="3273259"/>
            <a:ext cx="2304174" cy="1397791"/>
          </a:xfrm>
          <a:prstGeom prst="rect">
            <a:avLst/>
          </a:prstGeom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D7F6BF8A-7C46-4746-8482-6ADF268A8F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477" y="1138176"/>
            <a:ext cx="2135083" cy="213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248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158D2-D1ED-F24B-960B-EEAE252E7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250" y="1676401"/>
            <a:ext cx="10018713" cy="1752599"/>
          </a:xfrm>
        </p:spPr>
        <p:txBody>
          <a:bodyPr>
            <a:normAutofit fontScale="90000"/>
          </a:bodyPr>
          <a:lstStyle/>
          <a:p>
            <a:pPr fontAlgn="base"/>
            <a:r>
              <a:rPr lang="en-US" dirty="0"/>
              <a:t>POLL QUESTION #5</a:t>
            </a:r>
            <a:br>
              <a:rPr lang="en-US" dirty="0"/>
            </a:br>
            <a:br>
              <a:rPr lang="en-US" dirty="0"/>
            </a:br>
            <a:r>
              <a:rPr lang="en-CA" b="1" dirty="0"/>
              <a:t>Which factor(s) determine who will likely require bolus or basal-bolus with SSI?</a:t>
            </a:r>
            <a:br>
              <a:rPr lang="en-CA" b="1" dirty="0"/>
            </a:br>
            <a:br>
              <a:rPr lang="en-CA" b="1" dirty="0"/>
            </a:br>
            <a:r>
              <a:rPr lang="en-CA" b="1" dirty="0" err="1"/>
              <a:t>Slido.com</a:t>
            </a:r>
            <a:r>
              <a:rPr lang="en-CA" b="1" dirty="0"/>
              <a:t> #3476452</a:t>
            </a:r>
            <a:br>
              <a:rPr lang="en-CA" b="1" dirty="0"/>
            </a:br>
            <a:br>
              <a:rPr lang="en-CA" b="1" dirty="0"/>
            </a:br>
            <a:br>
              <a:rPr lang="en-CA" b="1" dirty="0"/>
            </a:br>
            <a:br>
              <a:rPr lang="en-CA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A0BE9B-CC37-3571-25F1-F0DF355D4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177" y="3886199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28290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775FB-DF67-8B45-B4CB-3450E72877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sz="3200" b="1" i="0" u="none" strike="noStrike">
                <a:solidFill>
                  <a:srgbClr val="2D3358"/>
                </a:solidFill>
                <a:effectLst/>
                <a:latin typeface="Manrope-Bold"/>
              </a:rPr>
              <a:t>Inpatient Glycemic Control With Sliding Scale Insulin in Noncritical Patients With Type 2 Diabetes: Who Can Slide?</a:t>
            </a:r>
            <a:br>
              <a:rPr lang="en-CA" sz="3200" b="1" i="0" u="none" strike="noStrike">
                <a:solidFill>
                  <a:srgbClr val="2D3358"/>
                </a:solidFill>
                <a:effectLst/>
                <a:latin typeface="Manrope-Bold"/>
              </a:rPr>
            </a:br>
            <a:endParaRPr lang="en-US" sz="32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514360-1557-8944-90BC-CB55D212EC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b="0" i="1" u="none" strike="noStrike">
                <a:solidFill>
                  <a:srgbClr val="262626"/>
                </a:solidFill>
                <a:effectLst/>
                <a:latin typeface="Manrope"/>
              </a:rPr>
              <a:t>J. </a:t>
            </a:r>
            <a:r>
              <a:rPr lang="en-CA" b="0" i="1" u="none" strike="noStrike" err="1">
                <a:solidFill>
                  <a:srgbClr val="262626"/>
                </a:solidFill>
                <a:effectLst/>
                <a:latin typeface="Manrope"/>
              </a:rPr>
              <a:t>Hosp</a:t>
            </a:r>
            <a:r>
              <a:rPr lang="en-CA" b="0" i="1" u="none" strike="noStrike">
                <a:solidFill>
                  <a:srgbClr val="262626"/>
                </a:solidFill>
                <a:effectLst/>
                <a:latin typeface="Manrope"/>
              </a:rPr>
              <a:t>. Med</a:t>
            </a:r>
            <a:r>
              <a:rPr lang="en-CA" b="0" i="0" u="none" strike="noStrike">
                <a:solidFill>
                  <a:srgbClr val="262626"/>
                </a:solidFill>
                <a:effectLst/>
                <a:latin typeface="Manrope"/>
              </a:rPr>
              <a:t>. 2021 August;16(8):462-468</a:t>
            </a:r>
          </a:p>
          <a:p>
            <a:r>
              <a:rPr lang="en-CA" err="1"/>
              <a:t>Migdal</a:t>
            </a:r>
            <a:r>
              <a:rPr lang="en-CA"/>
              <a:t> et 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57253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551F1-AED7-0548-B617-2F8799B2F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222250"/>
            <a:ext cx="10018713" cy="1365251"/>
          </a:xfrm>
        </p:spPr>
        <p:txBody>
          <a:bodyPr/>
          <a:lstStyle/>
          <a:p>
            <a:r>
              <a:rPr lang="en-CA" dirty="0"/>
              <a:t>The Study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700AC-14DE-9A44-8987-6338D323C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000251"/>
            <a:ext cx="10018713" cy="3790950"/>
          </a:xfrm>
        </p:spPr>
        <p:txBody>
          <a:bodyPr>
            <a:noAutofit/>
          </a:bodyPr>
          <a:lstStyle/>
          <a:p>
            <a:r>
              <a:rPr lang="en-CA" sz="3200" dirty="0"/>
              <a:t>Retrospective review of charts: 25, 813, and 8,095 (31.4%) treated with Sliding Scale Insulin (SSI) alone (no basal)</a:t>
            </a:r>
          </a:p>
          <a:p>
            <a:r>
              <a:rPr lang="en-CA" sz="3200" dirty="0"/>
              <a:t>Excluded patients receiving non-insulin treatments</a:t>
            </a:r>
          </a:p>
          <a:p>
            <a:r>
              <a:rPr lang="en-CA" sz="3200" dirty="0"/>
              <a:t>Primary outcome was proportion of patients with glucose between 70-180 mg/dl (4-10) without hypo</a:t>
            </a:r>
          </a:p>
          <a:p>
            <a:r>
              <a:rPr lang="en-CA" sz="3200" dirty="0"/>
              <a:t>Main determining factor was baseline glucose and HgB A1C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47361503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123AAE-7C5D-4EC5-B570-7141C9405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E68FE8-33EE-42EC-8894-049237550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58DD75B-8302-4C40-BFF9-D9246EA64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25" y="167295"/>
            <a:ext cx="11842750" cy="652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5570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A6E5540-546A-4FE7-B738-0CBF94E97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865ADA62-317E-475C-846E-136EAC4EF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8930"/>
            <a:ext cx="10859557" cy="5565601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847E728-A352-BC49-A577-6DC42B08D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168"/>
            <a:ext cx="12022667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90530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731B9-FB1A-CE45-9C21-A65EBA40E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1331383"/>
            <a:ext cx="10018713" cy="1752599"/>
          </a:xfrm>
        </p:spPr>
        <p:txBody>
          <a:bodyPr>
            <a:normAutofit fontScale="90000"/>
          </a:bodyPr>
          <a:lstStyle/>
          <a:p>
            <a:r>
              <a:rPr lang="en-US"/>
              <a:t>Inpatient Notes: How We Treat Hyperglycemia in the Hospital</a:t>
            </a:r>
            <a:br>
              <a:rPr lang="en-CA"/>
            </a:br>
            <a:br>
              <a:rPr lang="en-CA"/>
            </a:br>
            <a:r>
              <a:rPr lang="en-US"/>
              <a:t>Francisco J. </a:t>
            </a:r>
            <a:r>
              <a:rPr lang="en-US" err="1"/>
              <a:t>Pasquel</a:t>
            </a:r>
            <a:r>
              <a:rPr lang="en-US"/>
              <a:t>, MD, MPH; and Guillermo E. </a:t>
            </a:r>
            <a:r>
              <a:rPr lang="en-US" err="1"/>
              <a:t>Umpierrez</a:t>
            </a:r>
            <a:r>
              <a:rPr lang="en-US"/>
              <a:t>, MD, CDE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B44E2-A296-454E-839A-774EFAA00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Annals of Internal Medicine • Vol. 174 No. 8 • August 2021</a:t>
            </a:r>
          </a:p>
        </p:txBody>
      </p:sp>
    </p:spTree>
    <p:extLst>
      <p:ext uri="{BB962C8B-B14F-4D97-AF65-F5344CB8AC3E}">
        <p14:creationId xmlns:p14="http://schemas.microsoft.com/office/powerpoint/2010/main" val="1791316109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EEABAAE-9068-E94F-96AA-7583DF9F04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91" b="70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72354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3270F-0B1D-01E8-ADB4-918DBF273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8" y="696382"/>
            <a:ext cx="10018713" cy="1752599"/>
          </a:xfrm>
        </p:spPr>
        <p:txBody>
          <a:bodyPr>
            <a:normAutofit fontScale="90000"/>
          </a:bodyPr>
          <a:lstStyle/>
          <a:p>
            <a:r>
              <a:rPr lang="en-CA" b="1" i="0" dirty="0">
                <a:solidFill>
                  <a:srgbClr val="000000"/>
                </a:solidFill>
                <a:effectLst/>
                <a:latin typeface="TimesNewRomanPS-BoldMT"/>
              </a:rPr>
              <a:t>Endocrine Society Clinical Practice Guideline</a:t>
            </a:r>
            <a:br>
              <a:rPr lang="en-CA" b="1" i="0" dirty="0">
                <a:solidFill>
                  <a:srgbClr val="000000"/>
                </a:solidFill>
                <a:effectLst/>
                <a:latin typeface="TimesNewRomanPS-BoldMT"/>
              </a:rPr>
            </a:br>
            <a:r>
              <a:rPr lang="en-CA" sz="2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Journal of Clinical Endocrinology &amp; Metabolism, 2022, 107, 2101–2128</a:t>
            </a:r>
            <a:br>
              <a:rPr lang="en-CA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br>
              <a:rPr lang="en-CA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45627-67FB-07CA-26A8-C81B9649A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7" y="2116667"/>
            <a:ext cx="10018713" cy="4243916"/>
          </a:xfrm>
        </p:spPr>
        <p:txBody>
          <a:bodyPr>
            <a:normAutofit/>
          </a:bodyPr>
          <a:lstStyle/>
          <a:p>
            <a:r>
              <a:rPr lang="en-CA" b="1" i="0" dirty="0">
                <a:solidFill>
                  <a:srgbClr val="000000"/>
                </a:solidFill>
                <a:effectLst/>
                <a:latin typeface="TimesNewRomanPS-BoldMT"/>
              </a:rPr>
              <a:t>Recommendation 7.1 and 7.2</a:t>
            </a:r>
            <a:endParaRPr lang="en-CA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en-C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 most adult patients with </a:t>
            </a:r>
            <a:r>
              <a:rPr lang="en-CA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hyperglycemia</a:t>
            </a:r>
            <a:r>
              <a:rPr lang="en-C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(with or without known type 2 diabetes (T2D)) hospitalized for a noncritical illness, we suggest that scheduled insulin therapy be used instead of </a:t>
            </a:r>
            <a:r>
              <a:rPr lang="en-CA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noninsulin</a:t>
            </a:r>
            <a:r>
              <a:rPr lang="en-C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therapies for glycemic management</a:t>
            </a:r>
            <a:endParaRPr lang="en-CA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en-C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 select adult patients with mild </a:t>
            </a:r>
            <a:r>
              <a:rPr lang="en-CA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hyperglycemia</a:t>
            </a:r>
            <a:r>
              <a:rPr lang="en-C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and type 2 diabetes (T2D) hospitalized for a noncritical illness, we sug­gest using either </a:t>
            </a:r>
            <a:r>
              <a:rPr lang="en-CA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dipeptidyl</a:t>
            </a:r>
            <a:r>
              <a:rPr lang="en-C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peptidase-4 inhibitor (DPP4i) with correction insulin or scheduled insulin therapy. </a:t>
            </a:r>
            <a:endParaRPr lang="en-CA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407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DA841-C478-DC69-C6D1-C3AC7DFA4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i="0" dirty="0">
                <a:solidFill>
                  <a:srgbClr val="000000"/>
                </a:solidFill>
                <a:effectLst/>
                <a:latin typeface="TimesNewRomanPS-BoldMT"/>
              </a:rPr>
              <a:t>Endocrine Society Clinical Practice Guideline</a:t>
            </a:r>
            <a:br>
              <a:rPr lang="en-CA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21D42-33CF-C145-70A3-D55BCEC79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1" y="2000250"/>
            <a:ext cx="10018713" cy="4614333"/>
          </a:xfrm>
        </p:spPr>
        <p:txBody>
          <a:bodyPr>
            <a:noAutofit/>
          </a:bodyPr>
          <a:lstStyle/>
          <a:p>
            <a:endParaRPr lang="en-CA" b="1" i="0" dirty="0">
              <a:solidFill>
                <a:srgbClr val="000000"/>
              </a:solidFill>
              <a:effectLst/>
              <a:latin typeface="TimesNewRomanPS-BoldMT"/>
            </a:endParaRPr>
          </a:p>
          <a:p>
            <a:endParaRPr lang="en-CA" b="1" i="0" dirty="0">
              <a:solidFill>
                <a:srgbClr val="000000"/>
              </a:solidFill>
              <a:effectLst/>
              <a:latin typeface="TimesNewRomanPS-BoldMT"/>
            </a:endParaRPr>
          </a:p>
          <a:p>
            <a:r>
              <a:rPr lang="en-CA" b="1" i="0" dirty="0">
                <a:solidFill>
                  <a:srgbClr val="000000"/>
                </a:solidFill>
                <a:effectLst/>
                <a:latin typeface="TimesNewRomanPS-BoldMT"/>
              </a:rPr>
              <a:t>Recommendation 10.2 </a:t>
            </a:r>
            <a:endParaRPr lang="en-CA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C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 adults with diabetes treated with diet or </a:t>
            </a:r>
            <a:r>
              <a:rPr lang="en-CA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noninsulin</a:t>
            </a:r>
            <a:r>
              <a:rPr lang="en-C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diabetes medications prior to admission, we suggest initial therapy with correctional insulin or scheduled insulin therapy to main­tain glucose targets in the range of 100 to 180 mg/dL (5.6 to 10.0 </a:t>
            </a:r>
            <a:r>
              <a:rPr lang="en-CA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mmol</a:t>
            </a:r>
            <a:r>
              <a:rPr lang="en-C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/L). </a:t>
            </a:r>
          </a:p>
          <a:p>
            <a:r>
              <a:rPr lang="en-C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For hospitalized adults started on correctional insulin alone and with persistent </a:t>
            </a:r>
            <a:r>
              <a:rPr lang="en-CA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hyperglycemia</a:t>
            </a:r>
            <a:r>
              <a:rPr lang="en-C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[≥2 </a:t>
            </a:r>
            <a:r>
              <a:rPr lang="en-CA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point­of-care</a:t>
            </a:r>
            <a:r>
              <a:rPr lang="en-C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blood glucose (POC-BG) measurements ≥ 180 mg/dL in a 24-hour period (≥10.0 </a:t>
            </a:r>
            <a:r>
              <a:rPr lang="en-CA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mmol</a:t>
            </a:r>
            <a:r>
              <a:rPr lang="en-C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/L)], we suggest addition of scheduled insulin therapy. </a:t>
            </a:r>
          </a:p>
          <a:p>
            <a:r>
              <a:rPr lang="en-C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We suggest initiation of scheduled insulin therapy for patients with confirmed admission blood glucose (BG) ≥ 180 mg/dL (≥10.0 </a:t>
            </a:r>
            <a:r>
              <a:rPr lang="en-CA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mmol</a:t>
            </a:r>
            <a:r>
              <a:rPr lang="en-C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/L). </a:t>
            </a:r>
            <a:br>
              <a:rPr lang="en-CA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en-CA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563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ABA07-6B88-C349-BB3D-66D2AE5E6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283633"/>
            <a:ext cx="10018713" cy="1752599"/>
          </a:xfrm>
        </p:spPr>
        <p:txBody>
          <a:bodyPr/>
          <a:lstStyle/>
          <a:p>
            <a:r>
              <a:rPr lang="en-CA"/>
              <a:t>IN SUMMARY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E071A-4A89-7B46-9851-353E65FDE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CA" sz="3200" dirty="0"/>
              <a:t>Sliding Scale Insulin (SSI) alone may be enough in some select patients</a:t>
            </a:r>
          </a:p>
          <a:p>
            <a:r>
              <a:rPr lang="en-CA" sz="3200" dirty="0"/>
              <a:t>Those individuals with high A1C and/or high admission glucose more likely  to require a basal/bolus approach</a:t>
            </a:r>
          </a:p>
          <a:p>
            <a:r>
              <a:rPr lang="en-CA" sz="3200" dirty="0"/>
              <a:t>Reasonable though to start with SSI alone in most patients, and transition to basal/bolus after 48 hours depending on clinical evolution</a:t>
            </a:r>
          </a:p>
          <a:p>
            <a:r>
              <a:rPr lang="en-CA" sz="3200" dirty="0"/>
              <a:t>Patients on home insulin will need at least SSI with basal on admission; dose adjustment may be necessary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503017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8DE79BB-071D-4368-AF5D-36546B1AE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095" y="2647784"/>
            <a:ext cx="4416275" cy="3090542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914400"/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Join over 5,000 of your colleagues in one or more of the 21 virtual spaces.</a:t>
            </a:r>
            <a:b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app is available for both </a:t>
            </a:r>
            <a:r>
              <a:rPr lang="en-US" sz="3600" b="1" u="sng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iOS</a:t>
            </a:r>
            <a:r>
              <a:rPr lang="en-US"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and </a:t>
            </a:r>
            <a:r>
              <a:rPr lang="en-US" sz="3600" b="1" u="sng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Android</a:t>
            </a:r>
            <a:r>
              <a:rPr lang="en-US"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08AE92ED-BA25-4677-B3CC-8603FFAB6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97" y="2129307"/>
            <a:ext cx="2477345" cy="3217333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05879002-5C52-42DC-A06C-ED063249F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9EC71654-96A5-4280-94F3-931C61A9F92C}" type="slidenum">
              <a:rPr lang="en-US">
                <a:solidFill>
                  <a:schemeClr val="bg1"/>
                </a:solidFill>
              </a:rPr>
              <a:pPr algn="ctr">
                <a:spcAft>
                  <a:spcPts val="600"/>
                </a:spcAft>
                <a:defRPr/>
              </a:pPr>
              <a:t>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0B68C63-FD23-4427-B209-FD62B1FB16A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/>
              <a:t>MiGroups</a:t>
            </a:r>
          </a:p>
        </p:txBody>
      </p:sp>
    </p:spTree>
    <p:extLst>
      <p:ext uri="{BB962C8B-B14F-4D97-AF65-F5344CB8AC3E}">
        <p14:creationId xmlns:p14="http://schemas.microsoft.com/office/powerpoint/2010/main" val="427448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4E3C3-1981-434C-B789-BBC0C6E00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4076700"/>
          </a:xfrm>
        </p:spPr>
        <p:txBody>
          <a:bodyPr>
            <a:normAutofit/>
          </a:bodyPr>
          <a:lstStyle/>
          <a:p>
            <a:r>
              <a:rPr lang="en-CA" sz="6600"/>
              <a:t>STEROIDS</a:t>
            </a:r>
            <a:endParaRPr lang="en-US" sz="6600"/>
          </a:p>
        </p:txBody>
      </p:sp>
    </p:spTree>
    <p:extLst>
      <p:ext uri="{BB962C8B-B14F-4D97-AF65-F5344CB8AC3E}">
        <p14:creationId xmlns:p14="http://schemas.microsoft.com/office/powerpoint/2010/main" val="2491758998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79173"/>
            <a:ext cx="10018713" cy="1752599"/>
          </a:xfrm>
        </p:spPr>
        <p:txBody>
          <a:bodyPr/>
          <a:lstStyle/>
          <a:p>
            <a:r>
              <a:rPr lang="en-US"/>
              <a:t>Steroids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507525"/>
            <a:ext cx="10018713" cy="4744994"/>
          </a:xfrm>
        </p:spPr>
        <p:txBody>
          <a:bodyPr>
            <a:normAutofit/>
          </a:bodyPr>
          <a:lstStyle/>
          <a:p>
            <a:r>
              <a:rPr lang="en-US" sz="3200"/>
              <a:t>Variable effect on glycemic control</a:t>
            </a:r>
          </a:p>
          <a:p>
            <a:r>
              <a:rPr lang="en-US" sz="3200"/>
              <a:t>Can cause hyperglycemia in non-diabetics</a:t>
            </a:r>
          </a:p>
          <a:p>
            <a:r>
              <a:rPr lang="en-US" sz="3200"/>
              <a:t>Particular risk with Prednisone (peak effect at 8 hours)</a:t>
            </a:r>
          </a:p>
          <a:p>
            <a:r>
              <a:rPr lang="en-US" sz="3200"/>
              <a:t>Avoid HS insulin </a:t>
            </a:r>
            <a:r>
              <a:rPr lang="en-US" sz="3200" err="1"/>
              <a:t>qD</a:t>
            </a:r>
            <a:r>
              <a:rPr lang="en-US" sz="3200"/>
              <a:t> steroids</a:t>
            </a:r>
          </a:p>
          <a:p>
            <a:r>
              <a:rPr lang="en-US" sz="3200"/>
              <a:t>Caution when changing from IV to PO</a:t>
            </a:r>
          </a:p>
          <a:p>
            <a:r>
              <a:rPr lang="en-US" sz="3200"/>
              <a:t>Can use </a:t>
            </a:r>
            <a:r>
              <a:rPr lang="en-US" sz="3200" err="1"/>
              <a:t>qD</a:t>
            </a:r>
            <a:r>
              <a:rPr lang="en-US" sz="3200"/>
              <a:t> N or NPH in AM</a:t>
            </a:r>
          </a:p>
        </p:txBody>
      </p:sp>
    </p:spTree>
    <p:extLst>
      <p:ext uri="{BB962C8B-B14F-4D97-AF65-F5344CB8AC3E}">
        <p14:creationId xmlns:p14="http://schemas.microsoft.com/office/powerpoint/2010/main" val="211113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06D88-1583-0A44-9F96-039D2313C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2499783"/>
          </a:xfrm>
        </p:spPr>
        <p:txBody>
          <a:bodyPr>
            <a:normAutofit/>
          </a:bodyPr>
          <a:lstStyle/>
          <a:p>
            <a:r>
              <a:rPr lang="en-CA" sz="6000"/>
              <a:t>TIPS AND PITFALLS</a:t>
            </a:r>
            <a:endParaRPr lang="en-US" sz="6000"/>
          </a:p>
        </p:txBody>
      </p:sp>
    </p:spTree>
    <p:extLst>
      <p:ext uri="{BB962C8B-B14F-4D97-AF65-F5344CB8AC3E}">
        <p14:creationId xmlns:p14="http://schemas.microsoft.com/office/powerpoint/2010/main" val="967108053"/>
      </p:ext>
    </p:extLst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42102"/>
            <a:ext cx="10018713" cy="1752599"/>
          </a:xfrm>
        </p:spPr>
        <p:txBody>
          <a:bodyPr/>
          <a:lstStyle/>
          <a:p>
            <a:r>
              <a:rPr lang="en-US"/>
              <a:t>Helpful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767016"/>
            <a:ext cx="10464674" cy="4374291"/>
          </a:xfrm>
        </p:spPr>
        <p:txBody>
          <a:bodyPr>
            <a:noAutofit/>
          </a:bodyPr>
          <a:lstStyle/>
          <a:p>
            <a:r>
              <a:rPr lang="en-US" sz="2800"/>
              <a:t>Ensure you know what the patient is actually taking, not just what they were prescribed</a:t>
            </a:r>
          </a:p>
          <a:p>
            <a:r>
              <a:rPr lang="en-US" sz="2800"/>
              <a:t>Review </a:t>
            </a:r>
            <a:r>
              <a:rPr lang="en-US" sz="2800" err="1"/>
              <a:t>accuchecks</a:t>
            </a:r>
            <a:r>
              <a:rPr lang="en-US" sz="2800"/>
              <a:t> early in the day BEFORE long acting insulins </a:t>
            </a:r>
          </a:p>
          <a:p>
            <a:r>
              <a:rPr lang="en-US" sz="2800"/>
              <a:t>Include in your orders fixed time(s) to reassess sliding scales, </a:t>
            </a:r>
            <a:r>
              <a:rPr lang="en-US" sz="2800" err="1"/>
              <a:t>accuchecks</a:t>
            </a:r>
            <a:r>
              <a:rPr lang="en-US" sz="2800"/>
              <a:t> </a:t>
            </a:r>
            <a:r>
              <a:rPr lang="en-US" sz="2800" err="1"/>
              <a:t>etc</a:t>
            </a:r>
            <a:r>
              <a:rPr lang="en-US" sz="2800"/>
              <a:t> as a “forced” reminder</a:t>
            </a:r>
          </a:p>
          <a:p>
            <a:r>
              <a:rPr lang="en-US" sz="2800"/>
              <a:t>Err on the side of higher glucose values, especially if you anticipate a short term admission (minimize risk of hypoglycemia, improve patient comfort) </a:t>
            </a:r>
            <a:endParaRPr lang="en-CA" sz="2800"/>
          </a:p>
          <a:p>
            <a:r>
              <a:rPr lang="en-CA" sz="2800"/>
              <a:t>Converting temporarily to short acting formulations (e.g. </a:t>
            </a:r>
            <a:r>
              <a:rPr lang="en-CA" sz="2800" err="1"/>
              <a:t>gliclazide</a:t>
            </a:r>
            <a:r>
              <a:rPr lang="en-CA" sz="2800"/>
              <a:t>)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57093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54459"/>
            <a:ext cx="10018713" cy="1752599"/>
          </a:xfrm>
        </p:spPr>
        <p:txBody>
          <a:bodyPr/>
          <a:lstStyle/>
          <a:p>
            <a:r>
              <a:rPr lang="en-US"/>
              <a:t>Pitfalls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9" y="1907058"/>
            <a:ext cx="10018713" cy="4695567"/>
          </a:xfrm>
        </p:spPr>
        <p:txBody>
          <a:bodyPr>
            <a:normAutofit lnSpcReduction="10000"/>
          </a:bodyPr>
          <a:lstStyle/>
          <a:p>
            <a:r>
              <a:rPr lang="en-US" sz="2800"/>
              <a:t>Not reviewing the actual glucose readings</a:t>
            </a:r>
          </a:p>
          <a:p>
            <a:r>
              <a:rPr lang="en-US" sz="2800"/>
              <a:t>Continuing </a:t>
            </a:r>
            <a:r>
              <a:rPr lang="en-US" sz="2800" err="1"/>
              <a:t>accuchecks</a:t>
            </a:r>
            <a:r>
              <a:rPr lang="en-US" sz="2800"/>
              <a:t> </a:t>
            </a:r>
            <a:r>
              <a:rPr lang="en-US" sz="2800" err="1"/>
              <a:t>qid</a:t>
            </a:r>
            <a:r>
              <a:rPr lang="en-US" sz="2800"/>
              <a:t> despite being in target range</a:t>
            </a:r>
          </a:p>
          <a:p>
            <a:r>
              <a:rPr lang="en-US" sz="2800"/>
              <a:t>Forgetting about IVs that continue unnecessarily</a:t>
            </a:r>
          </a:p>
          <a:p>
            <a:r>
              <a:rPr lang="en-US" sz="2800"/>
              <a:t>Not reassessing sliding scales if NPO, vomiting </a:t>
            </a:r>
            <a:r>
              <a:rPr lang="en-US" sz="2800" err="1"/>
              <a:t>etc</a:t>
            </a:r>
            <a:endParaRPr lang="en-US" sz="2800"/>
          </a:p>
          <a:p>
            <a:r>
              <a:rPr lang="en-US" sz="2800"/>
              <a:t>Using metformin with IV contrast, especially cardiac </a:t>
            </a:r>
            <a:r>
              <a:rPr lang="en-US" sz="2800" err="1"/>
              <a:t>caths</a:t>
            </a:r>
            <a:endParaRPr lang="en-CA" sz="2800"/>
          </a:p>
          <a:p>
            <a:r>
              <a:rPr lang="en-CA" sz="2800"/>
              <a:t>Not recognizing euDKA (SGLT2)</a:t>
            </a:r>
            <a:endParaRPr lang="en-US" sz="2800"/>
          </a:p>
          <a:p>
            <a:r>
              <a:rPr lang="en-US" sz="2800"/>
              <a:t>Complications associated with Acute Kidney Injury</a:t>
            </a:r>
          </a:p>
          <a:p>
            <a:r>
              <a:rPr lang="en-US" sz="2800"/>
              <a:t>Giving extra doses of short-acting insulin in between sliding scale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D26E-8CB8-3B4F-94DF-5C7EFD39A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2658533"/>
          </a:xfrm>
        </p:spPr>
        <p:txBody>
          <a:bodyPr>
            <a:normAutofit/>
          </a:bodyPr>
          <a:lstStyle/>
          <a:p>
            <a:r>
              <a:rPr lang="en-CA" sz="5400"/>
              <a:t>DISCHARGE PLANNING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45817253"/>
      </p:ext>
    </p:extLst>
  </p:cSld>
  <p:clrMapOvr>
    <a:masterClrMapping/>
  </p:clrMapOvr>
  <p:transition spd="slow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668162"/>
            <a:ext cx="10018713" cy="4707923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In most situations, resume medications as prescribed at home</a:t>
            </a:r>
          </a:p>
          <a:p>
            <a:r>
              <a:rPr lang="en-US" sz="2800" dirty="0"/>
              <a:t>Dietary </a:t>
            </a:r>
            <a:r>
              <a:rPr lang="en-US" sz="2800" dirty="0" err="1"/>
              <a:t>counselling</a:t>
            </a:r>
            <a:r>
              <a:rPr lang="en-US" sz="2800" dirty="0"/>
              <a:t>/Pt education</a:t>
            </a:r>
          </a:p>
          <a:p>
            <a:r>
              <a:rPr lang="en-US" sz="2800" dirty="0"/>
              <a:t>Consider modifying treatment if clear evidence of sub-optimal baseline control (ideally in consultation with pt’s primary care provider)</a:t>
            </a:r>
          </a:p>
          <a:p>
            <a:r>
              <a:rPr lang="en-US" sz="2800" dirty="0"/>
              <a:t>May need to modify based on sequelae of hospitalization (e.g., new renal failure, </a:t>
            </a:r>
            <a:r>
              <a:rPr lang="en-CA" sz="2800" dirty="0"/>
              <a:t>new cardiac disease,</a:t>
            </a:r>
            <a:r>
              <a:rPr lang="en-US" sz="2800" dirty="0"/>
              <a:t>new medications</a:t>
            </a:r>
            <a:r>
              <a:rPr lang="en-CA" sz="2800" dirty="0"/>
              <a:t> e.g. steroids</a:t>
            </a:r>
            <a:r>
              <a:rPr lang="en-US" sz="2800" dirty="0"/>
              <a:t>)</a:t>
            </a:r>
          </a:p>
          <a:p>
            <a:r>
              <a:rPr lang="en-US" sz="2800" dirty="0"/>
              <a:t>Ensure safe and effective transition to p</a:t>
            </a:r>
            <a:r>
              <a:rPr lang="en-CA" sz="2800" dirty="0" err="1"/>
              <a:t>atient’s</a:t>
            </a:r>
            <a:r>
              <a:rPr lang="en-CA" sz="2800" dirty="0"/>
              <a:t> primary</a:t>
            </a:r>
            <a:r>
              <a:rPr lang="en-US" sz="2800" dirty="0"/>
              <a:t> health care provider(s)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10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91F24-E7A9-A148-827B-4401DEE89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191530"/>
            <a:ext cx="10018713" cy="1752599"/>
          </a:xfrm>
        </p:spPr>
        <p:txBody>
          <a:bodyPr/>
          <a:lstStyle/>
          <a:p>
            <a:r>
              <a:rPr lang="en-CA"/>
              <a:t>CASE # 1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FA5A3-FF23-D141-BCDB-EDA878387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680519"/>
            <a:ext cx="10018713" cy="4633784"/>
          </a:xfrm>
        </p:spPr>
        <p:txBody>
          <a:bodyPr/>
          <a:lstStyle/>
          <a:p>
            <a:r>
              <a:rPr lang="en-CA" sz="2800"/>
              <a:t>60 y/o male</a:t>
            </a:r>
          </a:p>
          <a:p>
            <a:r>
              <a:rPr lang="en-CA" sz="2800"/>
              <a:t>PMHx includes DM2, HTN, and CKD</a:t>
            </a:r>
          </a:p>
          <a:p>
            <a:r>
              <a:rPr lang="en-CA" sz="2800"/>
              <a:t>Meds include </a:t>
            </a:r>
            <a:r>
              <a:rPr lang="en-CA" sz="2800" err="1"/>
              <a:t>Perendopril</a:t>
            </a:r>
            <a:r>
              <a:rPr lang="en-CA" sz="2800"/>
              <a:t>, Metformin 850 mg BiD, </a:t>
            </a:r>
            <a:r>
              <a:rPr lang="en-CA" sz="2800" err="1"/>
              <a:t>Liraglutide</a:t>
            </a:r>
            <a:r>
              <a:rPr lang="en-CA" sz="2800"/>
              <a:t> and HCTZ</a:t>
            </a:r>
          </a:p>
          <a:p>
            <a:r>
              <a:rPr lang="en-CA" sz="2800"/>
              <a:t>2 days of nausea, vomiting and diarrhea</a:t>
            </a:r>
          </a:p>
          <a:p>
            <a:r>
              <a:rPr lang="en-CA" sz="2800"/>
              <a:t>HR 110, BP 110/60</a:t>
            </a:r>
          </a:p>
          <a:p>
            <a:r>
              <a:rPr lang="en-CA" sz="2800"/>
              <a:t>Cr 180, urea 18, K+ 5.9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1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AA080-1F7D-0E4C-BB81-7B0070CA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253314"/>
            <a:ext cx="10018713" cy="1752599"/>
          </a:xfrm>
        </p:spPr>
        <p:txBody>
          <a:bodyPr/>
          <a:lstStyle/>
          <a:p>
            <a:r>
              <a:rPr lang="en-CA"/>
              <a:t>CASE #2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8998C-BAE2-B049-BF1D-69F2DE06A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729946"/>
            <a:ext cx="10018713" cy="4609069"/>
          </a:xfrm>
        </p:spPr>
        <p:txBody>
          <a:bodyPr>
            <a:normAutofit/>
          </a:bodyPr>
          <a:lstStyle/>
          <a:p>
            <a:r>
              <a:rPr lang="en-CA" sz="2800"/>
              <a:t>72 y/o female</a:t>
            </a:r>
          </a:p>
          <a:p>
            <a:r>
              <a:rPr lang="en-CA" sz="2800"/>
              <a:t>PMHx includes DM2, HTN, and breast cancer</a:t>
            </a:r>
          </a:p>
          <a:p>
            <a:r>
              <a:rPr lang="en-CA" sz="2800"/>
              <a:t>Meds include insulin </a:t>
            </a:r>
            <a:r>
              <a:rPr lang="en-CA" sz="2800" err="1"/>
              <a:t>glargine</a:t>
            </a:r>
            <a:r>
              <a:rPr lang="en-CA" sz="2800"/>
              <a:t> 28 units qHS, insulin </a:t>
            </a:r>
            <a:r>
              <a:rPr lang="en-CA" sz="2800" err="1"/>
              <a:t>lispro</a:t>
            </a:r>
            <a:r>
              <a:rPr lang="en-CA" sz="2800"/>
              <a:t> 4 units AC meals,  and </a:t>
            </a:r>
            <a:r>
              <a:rPr lang="en-CA" sz="2800" err="1"/>
              <a:t>amlodipine</a:t>
            </a:r>
            <a:endParaRPr lang="en-CA" sz="2800"/>
          </a:p>
          <a:p>
            <a:r>
              <a:rPr lang="en-CA" sz="2800"/>
              <a:t>3 days of H/A and right sided weakness</a:t>
            </a:r>
          </a:p>
          <a:p>
            <a:r>
              <a:rPr lang="en-CA" sz="2800"/>
              <a:t>CT shows solitary left-sided brain metastasis </a:t>
            </a:r>
          </a:p>
          <a:p>
            <a:r>
              <a:rPr lang="en-CA" sz="2800"/>
              <a:t>Started on dexamethasone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09744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2397E-7363-F941-B5C4-AB787899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179172"/>
            <a:ext cx="10018713" cy="1752599"/>
          </a:xfrm>
        </p:spPr>
        <p:txBody>
          <a:bodyPr/>
          <a:lstStyle/>
          <a:p>
            <a:r>
              <a:rPr lang="en-CA"/>
              <a:t>CASE #3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90CC5-8CEE-C246-ABB2-08A144D10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655805"/>
            <a:ext cx="10018713" cy="4584357"/>
          </a:xfrm>
        </p:spPr>
        <p:txBody>
          <a:bodyPr>
            <a:normAutofit/>
          </a:bodyPr>
          <a:lstStyle/>
          <a:p>
            <a:r>
              <a:rPr lang="en-CA" sz="2800"/>
              <a:t>75 y/o male</a:t>
            </a:r>
          </a:p>
          <a:p>
            <a:r>
              <a:rPr lang="en-CA" sz="2800"/>
              <a:t>PMHx includes DM2, DLP, HTN and COPD</a:t>
            </a:r>
          </a:p>
          <a:p>
            <a:r>
              <a:rPr lang="en-CA" sz="2800"/>
              <a:t>Meds include Metformin 500 mg TiD, </a:t>
            </a:r>
            <a:r>
              <a:rPr lang="en-CA" sz="2800" err="1"/>
              <a:t>Empagliflizin</a:t>
            </a:r>
            <a:r>
              <a:rPr lang="en-CA" sz="2800"/>
              <a:t> 10 mg,Ramipril, Atorvastatin, and </a:t>
            </a:r>
            <a:r>
              <a:rPr lang="en-CA" sz="2800" err="1"/>
              <a:t>Tiotropium</a:t>
            </a:r>
            <a:endParaRPr lang="en-CA" sz="2800"/>
          </a:p>
          <a:p>
            <a:r>
              <a:rPr lang="en-CA" sz="2800"/>
              <a:t>3 days of cough, chills, yellow sputum and SOB</a:t>
            </a:r>
          </a:p>
          <a:p>
            <a:r>
              <a:rPr lang="en-CA" sz="2800"/>
              <a:t>RR 28, oxygen saturation 88%</a:t>
            </a:r>
          </a:p>
          <a:p>
            <a:r>
              <a:rPr lang="en-CA" sz="2800"/>
              <a:t>CXR shows RLL infiltrate</a:t>
            </a:r>
          </a:p>
          <a:p>
            <a:r>
              <a:rPr lang="en-CA" sz="2800"/>
              <a:t>Cr 130, WBC 14, </a:t>
            </a:r>
            <a:r>
              <a:rPr lang="en-CA" sz="2800" err="1"/>
              <a:t>lactatate</a:t>
            </a:r>
            <a:r>
              <a:rPr lang="en-CA" sz="2800"/>
              <a:t> 6.3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01842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5655827-B42D-4180-88D3-D83F25E4B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ACCB06-563C-4ADE-B4D6-1FE9F723C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3955594"/>
            <a:ext cx="1828958" cy="2902407"/>
          </a:xfrm>
          <a:custGeom>
            <a:avLst/>
            <a:gdLst>
              <a:gd name="connsiteX0" fmla="*/ 0 w 1828958"/>
              <a:gd name="connsiteY0" fmla="*/ 0 h 2902407"/>
              <a:gd name="connsiteX1" fmla="*/ 1828958 w 1828958"/>
              <a:gd name="connsiteY1" fmla="*/ 2902407 h 2902407"/>
              <a:gd name="connsiteX2" fmla="*/ 1709896 w 1828958"/>
              <a:gd name="connsiteY2" fmla="*/ 2902407 h 2902407"/>
              <a:gd name="connsiteX3" fmla="*/ 0 w 1828958"/>
              <a:gd name="connsiteY3" fmla="*/ 63474 h 290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958" h="2902407">
                <a:moveTo>
                  <a:pt x="0" y="0"/>
                </a:moveTo>
                <a:lnTo>
                  <a:pt x="1828958" y="2902407"/>
                </a:lnTo>
                <a:lnTo>
                  <a:pt x="1709896" y="2902407"/>
                </a:lnTo>
                <a:lnTo>
                  <a:pt x="0" y="63474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0761ECD-D92B-46AE-82CA-640023D28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" y="3220098"/>
            <a:ext cx="2910045" cy="3637903"/>
          </a:xfrm>
          <a:custGeom>
            <a:avLst/>
            <a:gdLst>
              <a:gd name="connsiteX0" fmla="*/ 0 w 2910045"/>
              <a:gd name="connsiteY0" fmla="*/ 0 h 3637903"/>
              <a:gd name="connsiteX1" fmla="*/ 2910045 w 2910045"/>
              <a:gd name="connsiteY1" fmla="*/ 3637903 h 3637903"/>
              <a:gd name="connsiteX2" fmla="*/ 2786220 w 2910045"/>
              <a:gd name="connsiteY2" fmla="*/ 3637903 h 3637903"/>
              <a:gd name="connsiteX3" fmla="*/ 0 w 2910045"/>
              <a:gd name="connsiteY3" fmla="*/ 20366 h 363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0045" h="3637903">
                <a:moveTo>
                  <a:pt x="0" y="0"/>
                </a:moveTo>
                <a:lnTo>
                  <a:pt x="2910045" y="3637903"/>
                </a:lnTo>
                <a:lnTo>
                  <a:pt x="2786220" y="3637903"/>
                </a:lnTo>
                <a:lnTo>
                  <a:pt x="0" y="2036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928607-C55C-40FD-B2DF-6CD6A7226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" y="2845509"/>
            <a:ext cx="4149883" cy="4012491"/>
          </a:xfrm>
          <a:custGeom>
            <a:avLst/>
            <a:gdLst>
              <a:gd name="connsiteX0" fmla="*/ 0 w 4149883"/>
              <a:gd name="connsiteY0" fmla="*/ 0 h 4012491"/>
              <a:gd name="connsiteX1" fmla="*/ 4149883 w 4149883"/>
              <a:gd name="connsiteY1" fmla="*/ 4012491 h 4012491"/>
              <a:gd name="connsiteX2" fmla="*/ 2910046 w 4149883"/>
              <a:gd name="connsiteY2" fmla="*/ 4012491 h 4012491"/>
              <a:gd name="connsiteX3" fmla="*/ 0 w 4149883"/>
              <a:gd name="connsiteY3" fmla="*/ 374587 h 4012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9883" h="4012491">
                <a:moveTo>
                  <a:pt x="0" y="0"/>
                </a:moveTo>
                <a:lnTo>
                  <a:pt x="4149883" y="4012491"/>
                </a:lnTo>
                <a:lnTo>
                  <a:pt x="2910046" y="4012491"/>
                </a:lnTo>
                <a:lnTo>
                  <a:pt x="0" y="3745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00A20C1-29A4-43E0-AB15-7931F76F8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3332410"/>
            <a:ext cx="2719546" cy="3525590"/>
          </a:xfrm>
          <a:custGeom>
            <a:avLst/>
            <a:gdLst>
              <a:gd name="connsiteX0" fmla="*/ 0 w 2719546"/>
              <a:gd name="connsiteY0" fmla="*/ 0 h 3525590"/>
              <a:gd name="connsiteX1" fmla="*/ 2719546 w 2719546"/>
              <a:gd name="connsiteY1" fmla="*/ 3525590 h 3525590"/>
              <a:gd name="connsiteX2" fmla="*/ 1828959 w 2719546"/>
              <a:gd name="connsiteY2" fmla="*/ 3525590 h 3525590"/>
              <a:gd name="connsiteX3" fmla="*/ 0 w 2719546"/>
              <a:gd name="connsiteY3" fmla="*/ 623183 h 3525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9546" h="3525590">
                <a:moveTo>
                  <a:pt x="0" y="0"/>
                </a:moveTo>
                <a:lnTo>
                  <a:pt x="2719546" y="3525590"/>
                </a:lnTo>
                <a:lnTo>
                  <a:pt x="1828959" y="3525590"/>
                </a:lnTo>
                <a:lnTo>
                  <a:pt x="0" y="623183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222DDC-139E-6041-9FB0-9A018E468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43468"/>
            <a:ext cx="9144000" cy="36188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300" dirty="0"/>
              <a:t>POLL QUESTION #1</a:t>
            </a:r>
            <a:br>
              <a:rPr lang="en-US" sz="2300" dirty="0"/>
            </a:br>
            <a:br>
              <a:rPr lang="en-US" sz="2300" dirty="0"/>
            </a:br>
            <a:r>
              <a:rPr lang="en-US" sz="2300" b="1" dirty="0"/>
              <a:t>What challenges do you face managing DM in the hospital?</a:t>
            </a:r>
            <a:br>
              <a:rPr lang="en-US" sz="2300" b="1" dirty="0"/>
            </a:br>
            <a:br>
              <a:rPr lang="en-US" sz="2300" b="1" dirty="0"/>
            </a:br>
            <a:br>
              <a:rPr lang="en-US" sz="2300" b="1" dirty="0"/>
            </a:br>
            <a:r>
              <a:rPr lang="en-US" sz="2300" b="1" dirty="0"/>
              <a:t>Slid</a:t>
            </a:r>
            <a:r>
              <a:rPr lang="en-CA" sz="2300" b="1" dirty="0"/>
              <a:t>o</a:t>
            </a:r>
            <a:r>
              <a:rPr lang="en-US" sz="2300" b="1" dirty="0"/>
              <a:t>.com #3476452</a:t>
            </a:r>
            <a:br>
              <a:rPr lang="en-CA" sz="2300" b="1" dirty="0"/>
            </a:br>
            <a:br>
              <a:rPr lang="en-CA" sz="2300" b="1" dirty="0"/>
            </a:br>
            <a:br>
              <a:rPr lang="en-US" sz="2300" b="1" dirty="0"/>
            </a:br>
            <a:br>
              <a:rPr lang="en-US" sz="2300" b="1" dirty="0"/>
            </a:br>
            <a:br>
              <a:rPr lang="en-US" sz="2300" dirty="0"/>
            </a:br>
            <a:endParaRPr lang="en-US" sz="23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E6F7DD-BAC6-DB99-BA76-5D68D075D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569" y="3130713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66727"/>
      </p:ext>
    </p:extLst>
  </p:cSld>
  <p:clrMapOvr>
    <a:masterClrMapping/>
  </p:clrMapOvr>
  <p:transition spd="slow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B17DE-112C-1C4C-BE3F-4A14AFA2A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061" y="1384300"/>
            <a:ext cx="10018713" cy="1752599"/>
          </a:xfrm>
        </p:spPr>
        <p:txBody>
          <a:bodyPr>
            <a:normAutofit/>
          </a:bodyPr>
          <a:lstStyle/>
          <a:p>
            <a:r>
              <a:rPr lang="en-CA" sz="6600"/>
              <a:t>TAKE HOME MESSAGES</a:t>
            </a:r>
            <a:endParaRPr lang="en-US" sz="6600"/>
          </a:p>
        </p:txBody>
      </p:sp>
    </p:spTree>
    <p:extLst>
      <p:ext uri="{BB962C8B-B14F-4D97-AF65-F5344CB8AC3E}">
        <p14:creationId xmlns:p14="http://schemas.microsoft.com/office/powerpoint/2010/main" val="948177410"/>
      </p:ext>
    </p:extLst>
  </p:cSld>
  <p:clrMapOvr>
    <a:masterClrMapping/>
  </p:clrMapOvr>
  <p:transition spd="slow">
    <p:push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4C944-45EF-0949-A73E-1C2C11327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1167" y="635000"/>
            <a:ext cx="10816166" cy="6000749"/>
          </a:xfrm>
        </p:spPr>
        <p:txBody>
          <a:bodyPr>
            <a:normAutofit fontScale="85000" lnSpcReduction="10000"/>
          </a:bodyPr>
          <a:lstStyle/>
          <a:p>
            <a:r>
              <a:rPr lang="en-CA" sz="4600"/>
              <a:t>Endeavour to maintain patients within recommended glycemic range while avoiding </a:t>
            </a:r>
            <a:r>
              <a:rPr lang="en-CA" sz="4600" err="1"/>
              <a:t>hypoglycemia</a:t>
            </a:r>
            <a:endParaRPr lang="en-CA" sz="4600"/>
          </a:p>
          <a:p>
            <a:r>
              <a:rPr lang="en-CA" sz="4600"/>
              <a:t>Individualize use of SSI, adding basal +/- bolus as necessary (using baseline HgB A1C as a guide)</a:t>
            </a:r>
          </a:p>
          <a:p>
            <a:r>
              <a:rPr lang="en-CA" sz="4600"/>
              <a:t>Reassess </a:t>
            </a:r>
            <a:r>
              <a:rPr lang="en-CA" sz="4600" err="1"/>
              <a:t>accuchecks</a:t>
            </a:r>
            <a:r>
              <a:rPr lang="en-CA" sz="4600"/>
              <a:t>, as well as other medications, on a regular basis, especially as the clinical situation evolves</a:t>
            </a:r>
          </a:p>
          <a:p>
            <a:r>
              <a:rPr lang="en-CA" sz="4600"/>
              <a:t>Consider adding DPP-4 if not already taking</a:t>
            </a:r>
          </a:p>
          <a:p>
            <a:endParaRPr lang="en-CA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208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816E1-5BA9-5944-A86D-F55E893D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QUESTIONS?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9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B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6942" y="-1"/>
            <a:ext cx="4706219" cy="6858000"/>
          </a:xfrm>
          <a:prstGeom prst="rect">
            <a:avLst/>
          </a:prstGeom>
          <a:solidFill>
            <a:srgbClr val="F8F4EB"/>
          </a:solidFill>
        </p:spPr>
      </p:sp>
      <p:pic>
        <p:nvPicPr>
          <p:cNvPr id="3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1400943" cy="1400943"/>
          </a:xfrm>
          <a:prstGeom prst="rect">
            <a:avLst/>
          </a:prstGeom>
        </p:spPr>
      </p:pic>
      <p:pic>
        <p:nvPicPr>
          <p:cNvPr id="4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0472" y="5688381"/>
            <a:ext cx="557146" cy="557146"/>
          </a:xfrm>
          <a:prstGeom prst="rect">
            <a:avLst/>
          </a:prstGeom>
        </p:spPr>
      </p:pic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78941" y="5429419"/>
            <a:ext cx="2392259" cy="872475"/>
            <a:chOff x="0" y="0"/>
            <a:chExt cx="726425" cy="406400"/>
          </a:xfrm>
        </p:grpSpPr>
        <p:sp>
          <p:nvSpPr>
            <p:cNvPr id="6" name="Freeform 6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454699">
                <a:alpha val="7843"/>
              </a:srgbClr>
            </a:solidFill>
          </p:spPr>
        </p:sp>
      </p:grpSp>
      <p:pic>
        <p:nvPicPr>
          <p:cNvPr id="7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H="1">
            <a:off x="4706220" y="0"/>
            <a:ext cx="2015165" cy="2015165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405552" y="1460691"/>
            <a:ext cx="3940363" cy="18241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4766"/>
              </a:lnSpc>
              <a:spcBef>
                <a:spcPct val="0"/>
              </a:spcBef>
            </a:pPr>
            <a:r>
              <a:rPr lang="en-US" sz="3667" spc="-36">
                <a:solidFill>
                  <a:srgbClr val="454699"/>
                </a:solidFill>
                <a:latin typeface="Arimo Bold"/>
              </a:rPr>
              <a:t>Please fill out your </a:t>
            </a:r>
            <a:r>
              <a:rPr lang="en-US" sz="3667" spc="-13">
                <a:solidFill>
                  <a:srgbClr val="454699"/>
                </a:solidFill>
                <a:latin typeface="Arimo Bold"/>
              </a:rPr>
              <a:t>session evaluation now!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16297" y="3739430"/>
            <a:ext cx="4318873" cy="784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43"/>
              </a:lnSpc>
              <a:spcBef>
                <a:spcPct val="0"/>
              </a:spcBef>
            </a:pPr>
            <a:r>
              <a:rPr lang="en-US" sz="2284">
                <a:solidFill>
                  <a:srgbClr val="34499A"/>
                </a:solidFill>
                <a:latin typeface="Arimo Bold"/>
              </a:rPr>
              <a:t>Click this button in the agenda!</a:t>
            </a:r>
          </a:p>
        </p:txBody>
      </p:sp>
      <p:pic>
        <p:nvPicPr>
          <p:cNvPr id="26" name="Picture 25" descr="Image of the session evaluation button.">
            <a:extLst>
              <a:ext uri="{FF2B5EF4-FFF2-40B4-BE49-F238E27FC236}">
                <a16:creationId xmlns:a16="http://schemas.microsoft.com/office/drawing/2014/main" id="{548EA4BD-217B-4894-B107-214F489A44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64" y="4404959"/>
            <a:ext cx="4200891" cy="776468"/>
          </a:xfrm>
          <a:prstGeom prst="rect">
            <a:avLst/>
          </a:prstGeom>
        </p:spPr>
      </p:pic>
      <p:grpSp>
        <p:nvGrpSpPr>
          <p:cNvPr id="8" name="Group 8" descr="Facebook Logo"/>
          <p:cNvGrpSpPr>
            <a:grpSpLocks noChangeAspect="1"/>
          </p:cNvGrpSpPr>
          <p:nvPr/>
        </p:nvGrpSpPr>
        <p:grpSpPr>
          <a:xfrm>
            <a:off x="6795108" y="484208"/>
            <a:ext cx="1378994" cy="137899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130" y="0"/>
                    <a:pt x="0" y="1421130"/>
                    <a:pt x="0" y="3175000"/>
                  </a:cubicBezTo>
                  <a:lnTo>
                    <a:pt x="0" y="6350000"/>
                  </a:lnTo>
                  <a:lnTo>
                    <a:pt x="3175000" y="6350000"/>
                  </a:lnTo>
                  <a:cubicBezTo>
                    <a:pt x="4928870" y="6350000"/>
                    <a:pt x="6350000" y="4928870"/>
                    <a:pt x="6350000" y="3175000"/>
                  </a:cubicBezTo>
                  <a:cubicBezTo>
                    <a:pt x="6350000" y="1421130"/>
                    <a:pt x="4928870" y="0"/>
                    <a:pt x="3175000" y="0"/>
                  </a:cubicBezTo>
                  <a:close/>
                </a:path>
              </a:pathLst>
            </a:custGeom>
            <a:solidFill>
              <a:srgbClr val="F8F4EB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227013" y="387928"/>
              <a:ext cx="5895974" cy="5627483"/>
            </a:xfrm>
            <a:custGeom>
              <a:avLst/>
              <a:gdLst/>
              <a:ahLst/>
              <a:cxnLst/>
              <a:rect l="l" t="t" r="r" b="b"/>
              <a:pathLst>
                <a:path w="5895974" h="5627483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4"/>
                    <a:pt x="2947987" y="5622982"/>
                  </a:cubicBezTo>
                  <a:cubicBezTo>
                    <a:pt x="3954625" y="5627484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9"/>
              <a:stretch>
                <a:fillRect l="-10916" t="6179" r="-10916" b="5339"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8457638" y="1174538"/>
            <a:ext cx="3567145" cy="302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299"/>
              </a:lnSpc>
            </a:pPr>
            <a:r>
              <a:rPr lang="en-US" sz="1999" spc="-19">
                <a:solidFill>
                  <a:srgbClr val="34499A"/>
                </a:solidFill>
                <a:latin typeface="Arimo Bold"/>
              </a:rPr>
              <a:t>FamilyMedicineForum</a:t>
            </a:r>
          </a:p>
        </p:txBody>
      </p:sp>
      <p:grpSp>
        <p:nvGrpSpPr>
          <p:cNvPr id="14" name="Group 14" descr="Twitter Logo"/>
          <p:cNvGrpSpPr>
            <a:grpSpLocks noChangeAspect="1"/>
          </p:cNvGrpSpPr>
          <p:nvPr/>
        </p:nvGrpSpPr>
        <p:grpSpPr>
          <a:xfrm>
            <a:off x="6795108" y="2265622"/>
            <a:ext cx="1378994" cy="1378994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130" y="0"/>
                    <a:pt x="0" y="1421130"/>
                    <a:pt x="0" y="3175000"/>
                  </a:cubicBezTo>
                  <a:lnTo>
                    <a:pt x="0" y="6350000"/>
                  </a:lnTo>
                  <a:lnTo>
                    <a:pt x="3175000" y="6350000"/>
                  </a:lnTo>
                  <a:cubicBezTo>
                    <a:pt x="4928870" y="6350000"/>
                    <a:pt x="6350000" y="4928870"/>
                    <a:pt x="6350000" y="3175000"/>
                  </a:cubicBezTo>
                  <a:cubicBezTo>
                    <a:pt x="6350000" y="1421130"/>
                    <a:pt x="4928870" y="0"/>
                    <a:pt x="3175000" y="0"/>
                  </a:cubicBezTo>
                  <a:close/>
                </a:path>
              </a:pathLst>
            </a:custGeom>
            <a:solidFill>
              <a:srgbClr val="F8F4EB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227013" y="387928"/>
              <a:ext cx="5895974" cy="5627483"/>
            </a:xfrm>
            <a:custGeom>
              <a:avLst/>
              <a:gdLst/>
              <a:ahLst/>
              <a:cxnLst/>
              <a:rect l="l" t="t" r="r" b="b"/>
              <a:pathLst>
                <a:path w="5895974" h="5627483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4"/>
                    <a:pt x="2947987" y="5622982"/>
                  </a:cubicBezTo>
                  <a:cubicBezTo>
                    <a:pt x="3954625" y="5627484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10"/>
              <a:stretch>
                <a:fillRect l="-1914" t="6180" r="-1914" b="5339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8457638" y="2955952"/>
            <a:ext cx="3567145" cy="302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299"/>
              </a:lnSpc>
            </a:pPr>
            <a:r>
              <a:rPr lang="en-US" sz="1999" spc="-19">
                <a:solidFill>
                  <a:srgbClr val="34499A"/>
                </a:solidFill>
                <a:latin typeface="Arimo Bold"/>
              </a:rPr>
              <a:t>@FamilyMedForum</a:t>
            </a:r>
          </a:p>
        </p:txBody>
      </p:sp>
      <p:grpSp>
        <p:nvGrpSpPr>
          <p:cNvPr id="11" name="Group 11" descr="Instagram Logo"/>
          <p:cNvGrpSpPr>
            <a:grpSpLocks noChangeAspect="1"/>
          </p:cNvGrpSpPr>
          <p:nvPr/>
        </p:nvGrpSpPr>
        <p:grpSpPr>
          <a:xfrm>
            <a:off x="6795108" y="4050426"/>
            <a:ext cx="1378994" cy="1378994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130" y="0"/>
                    <a:pt x="0" y="1421130"/>
                    <a:pt x="0" y="3175000"/>
                  </a:cubicBezTo>
                  <a:lnTo>
                    <a:pt x="0" y="6350000"/>
                  </a:lnTo>
                  <a:lnTo>
                    <a:pt x="3175000" y="6350000"/>
                  </a:lnTo>
                  <a:cubicBezTo>
                    <a:pt x="4928870" y="6350000"/>
                    <a:pt x="6350000" y="4928870"/>
                    <a:pt x="6350000" y="3175000"/>
                  </a:cubicBezTo>
                  <a:cubicBezTo>
                    <a:pt x="6350000" y="1421130"/>
                    <a:pt x="4928870" y="0"/>
                    <a:pt x="3175000" y="0"/>
                  </a:cubicBezTo>
                  <a:close/>
                </a:path>
              </a:pathLst>
            </a:custGeom>
            <a:solidFill>
              <a:srgbClr val="F8F4EB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227013" y="387928"/>
              <a:ext cx="5895974" cy="5627483"/>
            </a:xfrm>
            <a:custGeom>
              <a:avLst/>
              <a:gdLst/>
              <a:ahLst/>
              <a:cxnLst/>
              <a:rect l="l" t="t" r="r" b="b"/>
              <a:pathLst>
                <a:path w="5895974" h="5627483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4"/>
                    <a:pt x="2947987" y="5622982"/>
                  </a:cubicBezTo>
                  <a:cubicBezTo>
                    <a:pt x="3954625" y="5627484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11"/>
              <a:stretch>
                <a:fillRect l="5759" t="6179" r="5759" b="5339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8457638" y="4436829"/>
            <a:ext cx="3567145" cy="302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299"/>
              </a:lnSpc>
            </a:pPr>
            <a:r>
              <a:rPr lang="en-US" sz="1999" spc="-19">
                <a:solidFill>
                  <a:srgbClr val="34499A"/>
                </a:solidFill>
                <a:latin typeface="Arimo Bold"/>
              </a:rPr>
              <a:t>FamilyMedForum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892396" y="5550710"/>
            <a:ext cx="1598811" cy="502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308"/>
              </a:lnSpc>
              <a:spcBef>
                <a:spcPct val="0"/>
              </a:spcBef>
            </a:pPr>
            <a:r>
              <a:rPr lang="en-US" sz="3033">
                <a:solidFill>
                  <a:srgbClr val="000000"/>
                </a:solidFill>
                <a:latin typeface="Arimo Bold"/>
              </a:rPr>
              <a:t> #myfmf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89E71399-DF0A-4547-B6CB-81965BD136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5551" y="-892359"/>
            <a:ext cx="5486400" cy="762000"/>
          </a:xfrm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Closing Slide</a:t>
            </a:r>
          </a:p>
        </p:txBody>
      </p:sp>
      <p:pic>
        <p:nvPicPr>
          <p:cNvPr id="17" name="Picture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6586971" y="6301895"/>
            <a:ext cx="1112210" cy="556105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997C804E-52DA-4BED-9EC8-1BA59E9BD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379200" y="6048211"/>
            <a:ext cx="814842" cy="81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632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123AAE-7C5D-4EC5-B570-7141C9405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E68FE8-33EE-42EC-8894-049237550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E3F91C1-3DF4-D64B-BEF6-EAB372253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4" y="0"/>
            <a:ext cx="1211791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8686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91F24-E7A9-A148-827B-4401DEE89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166816"/>
            <a:ext cx="10018713" cy="1752599"/>
          </a:xfrm>
        </p:spPr>
        <p:txBody>
          <a:bodyPr/>
          <a:lstStyle/>
          <a:p>
            <a:r>
              <a:rPr lang="en-CA"/>
              <a:t>CASE # 1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FA5A3-FF23-D141-BCDB-EDA878387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606378"/>
            <a:ext cx="10538814" cy="4411363"/>
          </a:xfrm>
        </p:spPr>
        <p:txBody>
          <a:bodyPr/>
          <a:lstStyle/>
          <a:p>
            <a:r>
              <a:rPr lang="en-CA" sz="2800" dirty="0"/>
              <a:t>60 y/o male</a:t>
            </a:r>
          </a:p>
          <a:p>
            <a:r>
              <a:rPr lang="en-CA" sz="2800" dirty="0"/>
              <a:t>PMHx includes DM2, HTN, and CKD</a:t>
            </a:r>
          </a:p>
          <a:p>
            <a:r>
              <a:rPr lang="en-CA" sz="2800" dirty="0"/>
              <a:t>Meds include </a:t>
            </a:r>
            <a:r>
              <a:rPr lang="en-CA" sz="2800" dirty="0" err="1"/>
              <a:t>Perendopril</a:t>
            </a:r>
            <a:r>
              <a:rPr lang="en-CA" sz="2800" dirty="0"/>
              <a:t>, Metformin 850 mg </a:t>
            </a:r>
            <a:r>
              <a:rPr lang="en-CA" sz="2800" dirty="0" err="1"/>
              <a:t>BiD</a:t>
            </a:r>
            <a:r>
              <a:rPr lang="en-CA" sz="2800" dirty="0"/>
              <a:t>, </a:t>
            </a:r>
            <a:r>
              <a:rPr lang="en-CA" sz="2800" dirty="0" err="1"/>
              <a:t>Semiglutide</a:t>
            </a:r>
            <a:r>
              <a:rPr lang="en-CA" sz="2800" dirty="0"/>
              <a:t>, and HCTZ</a:t>
            </a:r>
          </a:p>
          <a:p>
            <a:r>
              <a:rPr lang="en-CA" sz="2800" dirty="0"/>
              <a:t>2 days of nausea, vomiting and diarrhea</a:t>
            </a:r>
          </a:p>
          <a:p>
            <a:r>
              <a:rPr lang="en-CA" sz="2800" dirty="0"/>
              <a:t>HR 110, BP 110/60</a:t>
            </a:r>
          </a:p>
          <a:p>
            <a:r>
              <a:rPr lang="en-CA" sz="2800" dirty="0"/>
              <a:t>Cr 180, urea 18, K+ 5.9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5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AA080-1F7D-0E4C-BB81-7B0070CA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228600"/>
            <a:ext cx="10018713" cy="1752599"/>
          </a:xfrm>
        </p:spPr>
        <p:txBody>
          <a:bodyPr/>
          <a:lstStyle/>
          <a:p>
            <a:r>
              <a:rPr lang="en-CA"/>
              <a:t>CASE #2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8998C-BAE2-B049-BF1D-69F2DE06A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594023"/>
            <a:ext cx="10018713" cy="4197178"/>
          </a:xfrm>
        </p:spPr>
        <p:txBody>
          <a:bodyPr>
            <a:normAutofit/>
          </a:bodyPr>
          <a:lstStyle/>
          <a:p>
            <a:r>
              <a:rPr lang="en-CA" sz="2800"/>
              <a:t>72 y/o female</a:t>
            </a:r>
          </a:p>
          <a:p>
            <a:r>
              <a:rPr lang="en-CA" sz="2800"/>
              <a:t>PMHx includes DM2, HTN, and breast cancer</a:t>
            </a:r>
          </a:p>
          <a:p>
            <a:r>
              <a:rPr lang="en-CA" sz="2800"/>
              <a:t>Meds include insulin glargine 28 units qHS, insulin </a:t>
            </a:r>
            <a:r>
              <a:rPr lang="en-CA" sz="2800" err="1"/>
              <a:t>lispro</a:t>
            </a:r>
            <a:r>
              <a:rPr lang="en-CA" sz="2800"/>
              <a:t> 4 units AC meals, and amlodipine</a:t>
            </a:r>
          </a:p>
          <a:p>
            <a:r>
              <a:rPr lang="en-CA" sz="2800"/>
              <a:t>3 days of H/A and right sided weakness</a:t>
            </a:r>
          </a:p>
          <a:p>
            <a:r>
              <a:rPr lang="en-CA" sz="2800"/>
              <a:t>CT shows solitary left-sided brain metastasis </a:t>
            </a:r>
          </a:p>
          <a:p>
            <a:r>
              <a:rPr lang="en-CA" sz="2800"/>
              <a:t>Started on dexamethasone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70762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0</TotalTime>
  <Words>2947</Words>
  <Application>Microsoft Office PowerPoint</Application>
  <PresentationFormat>Widescreen</PresentationFormat>
  <Paragraphs>399</Paragraphs>
  <Slides>74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90" baseType="lpstr">
      <vt:lpstr>.AppleSystemUIFont</vt:lpstr>
      <vt:lpstr>Arial</vt:lpstr>
      <vt:lpstr>Arimo</vt:lpstr>
      <vt:lpstr>Arimo Bold</vt:lpstr>
      <vt:lpstr>Calibri</vt:lpstr>
      <vt:lpstr>Corbel</vt:lpstr>
      <vt:lpstr>Georgia</vt:lpstr>
      <vt:lpstr>Manrope</vt:lpstr>
      <vt:lpstr>Manrope-Bold</vt:lpstr>
      <vt:lpstr>Open Sans</vt:lpstr>
      <vt:lpstr>Roboto</vt:lpstr>
      <vt:lpstr>Roboto Condensed</vt:lpstr>
      <vt:lpstr>Times New Roman</vt:lpstr>
      <vt:lpstr>TimesNewRomanPS-BoldMT</vt:lpstr>
      <vt:lpstr>UICTFontTextStyleBody</vt:lpstr>
      <vt:lpstr>Parallax</vt:lpstr>
      <vt:lpstr>Session Title</vt:lpstr>
      <vt:lpstr>COI – Presenter Disclosure</vt:lpstr>
      <vt:lpstr>COI – Disclosure of Financial Support</vt:lpstr>
      <vt:lpstr>PowerPoint Presentation</vt:lpstr>
      <vt:lpstr>Learn more about MIGS at www.cfpc.ca/migs</vt:lpstr>
      <vt:lpstr>Join over 5,000 of your colleagues in one or more of the 21 virtual spaces.  The app is available for both iOS and Android.</vt:lpstr>
      <vt:lpstr>POLL QUESTION #1  What challenges do you face managing DM in the hospital?   Slido.com #3476452     </vt:lpstr>
      <vt:lpstr>CASE # 1</vt:lpstr>
      <vt:lpstr>CASE #2</vt:lpstr>
      <vt:lpstr>CASE #3</vt:lpstr>
      <vt:lpstr>LEARNING OBJECTIVES</vt:lpstr>
      <vt:lpstr>Outline</vt:lpstr>
      <vt:lpstr>In-hospital Hyperglycemia is Common</vt:lpstr>
      <vt:lpstr>Adverse Effects of Hyperglycemia</vt:lpstr>
      <vt:lpstr>Hyperglycemia and Acute Illness</vt:lpstr>
      <vt:lpstr>POLL QUESTION #2  What is the target for AC glucose in non-critically ill patient Slido.com #3476452      </vt:lpstr>
      <vt:lpstr>In-Hospital Management of Diabetes </vt:lpstr>
      <vt:lpstr>PowerPoint Presentation</vt:lpstr>
      <vt:lpstr>American Diabetes Association</vt:lpstr>
      <vt:lpstr>FACTORS INFLUENCING GLYCEMIC CONTROL</vt:lpstr>
      <vt:lpstr>MEDICATIONS Canadian Diabetes Association</vt:lpstr>
      <vt:lpstr>PowerPoint Presentation</vt:lpstr>
      <vt:lpstr>PowerPoint Presentation</vt:lpstr>
      <vt:lpstr>POLL QUESTION #3  Which Medication is Safest in the Hospital Setting?   Slido.com #3476452</vt:lpstr>
      <vt:lpstr> Metformin</vt:lpstr>
      <vt:lpstr>(Sodium-glucose Cotransporter-2)  SGLT2 Inhibitors</vt:lpstr>
      <vt:lpstr>(Dipeptidyl peptidase-4) DPP-4  Inhibitors</vt:lpstr>
      <vt:lpstr>Secretagogues</vt:lpstr>
      <vt:lpstr>CO-MORBID CONDITIONS</vt:lpstr>
      <vt:lpstr>Renal Failure</vt:lpstr>
      <vt:lpstr>Liver Disease</vt:lpstr>
      <vt:lpstr>MANAGEMENT</vt:lpstr>
      <vt:lpstr>             Approach to Management</vt:lpstr>
      <vt:lpstr>                   Management (cont’d)</vt:lpstr>
      <vt:lpstr>PowerPoint Presentation</vt:lpstr>
      <vt:lpstr>Sliding Scale Insulin (SSI)</vt:lpstr>
      <vt:lpstr>POLL QUESTION #4  Is Sliding Scale Insulin Alone Recommended?  Slido.com #3476452 </vt:lpstr>
      <vt:lpstr>PowerPoint Presentation</vt:lpstr>
      <vt:lpstr>American Diabetes Association</vt:lpstr>
      <vt:lpstr>INDICATIONS</vt:lpstr>
      <vt:lpstr>INDICATIONS</vt:lpstr>
      <vt:lpstr>Sliding Scale Alone</vt:lpstr>
      <vt:lpstr>Sliding Scale Insulin Alone Results in Variable Glucose Control</vt:lpstr>
      <vt:lpstr>PowerPoint Presentation</vt:lpstr>
      <vt:lpstr>                         Sliding Scales</vt:lpstr>
      <vt:lpstr>APPROACH TO PRESCRIBING BASAL/BOLUS</vt:lpstr>
      <vt:lpstr>Sliding Scales</vt:lpstr>
      <vt:lpstr>INSULIN DOSING</vt:lpstr>
      <vt:lpstr>PowerPoint Presentation</vt:lpstr>
      <vt:lpstr>POLL QUESTION #5  Which factor(s) determine who will likely require bolus or basal-bolus with SSI?  Slido.com #3476452    </vt:lpstr>
      <vt:lpstr>Inpatient Glycemic Control With Sliding Scale Insulin in Noncritical Patients With Type 2 Diabetes: Who Can Slide? </vt:lpstr>
      <vt:lpstr>The Study</vt:lpstr>
      <vt:lpstr>PowerPoint Presentation</vt:lpstr>
      <vt:lpstr>PowerPoint Presentation</vt:lpstr>
      <vt:lpstr>Inpatient Notes: How We Treat Hyperglycemia in the Hospital  Francisco J. Pasquel, MD, MPH; and Guillermo E. Umpierrez, MD, CDE</vt:lpstr>
      <vt:lpstr>PowerPoint Presentation</vt:lpstr>
      <vt:lpstr>Endocrine Society Clinical Practice Guideline The Journal of Clinical Endocrinology &amp; Metabolism, 2022, 107, 2101–2128  </vt:lpstr>
      <vt:lpstr>Endocrine Society Clinical Practice Guideline </vt:lpstr>
      <vt:lpstr>IN SUMMARY</vt:lpstr>
      <vt:lpstr>STEROIDS</vt:lpstr>
      <vt:lpstr>Steroids</vt:lpstr>
      <vt:lpstr>TIPS AND PITFALLS</vt:lpstr>
      <vt:lpstr>Helpful Tips</vt:lpstr>
      <vt:lpstr>Pitfalls</vt:lpstr>
      <vt:lpstr>DISCHARGE PLANNING</vt:lpstr>
      <vt:lpstr>PowerPoint Presentation</vt:lpstr>
      <vt:lpstr>CASE # 1</vt:lpstr>
      <vt:lpstr>CASE #2</vt:lpstr>
      <vt:lpstr>CASE #3</vt:lpstr>
      <vt:lpstr>TAKE HOME MESSAGES</vt:lpstr>
      <vt:lpstr>PowerPoint Presentation</vt:lpstr>
      <vt:lpstr>QUESTIONS?</vt:lpstr>
      <vt:lpstr>Closing Slide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In-Hospital Management of Diabetes</dc:title>
  <dc:creator>Benjamin Schiff, Dr</dc:creator>
  <cp:lastModifiedBy>Deanne McKay</cp:lastModifiedBy>
  <cp:revision>10</cp:revision>
  <dcterms:created xsi:type="dcterms:W3CDTF">2016-04-26T11:17:17Z</dcterms:created>
  <dcterms:modified xsi:type="dcterms:W3CDTF">2023-11-01T16:17:34Z</dcterms:modified>
</cp:coreProperties>
</file>