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3"/>
  </p:notesMasterIdLst>
  <p:handoutMasterIdLst>
    <p:handoutMasterId r:id="rId54"/>
  </p:handoutMasterIdLst>
  <p:sldIdLst>
    <p:sldId id="256" r:id="rId2"/>
    <p:sldId id="257" r:id="rId3"/>
    <p:sldId id="258" r:id="rId4"/>
    <p:sldId id="380" r:id="rId5"/>
    <p:sldId id="606" r:id="rId6"/>
    <p:sldId id="627" r:id="rId7"/>
    <p:sldId id="526" r:id="rId8"/>
    <p:sldId id="585" r:id="rId9"/>
    <p:sldId id="527" r:id="rId10"/>
    <p:sldId id="528" r:id="rId11"/>
    <p:sldId id="529" r:id="rId12"/>
    <p:sldId id="530" r:id="rId13"/>
    <p:sldId id="531" r:id="rId14"/>
    <p:sldId id="532" r:id="rId15"/>
    <p:sldId id="536" r:id="rId16"/>
    <p:sldId id="537" r:id="rId17"/>
    <p:sldId id="538" r:id="rId18"/>
    <p:sldId id="539" r:id="rId19"/>
    <p:sldId id="615" r:id="rId20"/>
    <p:sldId id="624" r:id="rId21"/>
    <p:sldId id="625" r:id="rId22"/>
    <p:sldId id="597" r:id="rId23"/>
    <p:sldId id="586" r:id="rId24"/>
    <p:sldId id="556" r:id="rId25"/>
    <p:sldId id="557" r:id="rId26"/>
    <p:sldId id="558" r:id="rId27"/>
    <p:sldId id="560" r:id="rId28"/>
    <p:sldId id="561" r:id="rId29"/>
    <p:sldId id="564" r:id="rId30"/>
    <p:sldId id="565" r:id="rId31"/>
    <p:sldId id="566" r:id="rId32"/>
    <p:sldId id="567" r:id="rId33"/>
    <p:sldId id="568" r:id="rId34"/>
    <p:sldId id="602" r:id="rId35"/>
    <p:sldId id="587" r:id="rId36"/>
    <p:sldId id="589" r:id="rId37"/>
    <p:sldId id="592" r:id="rId38"/>
    <p:sldId id="572" r:id="rId39"/>
    <p:sldId id="542" r:id="rId40"/>
    <p:sldId id="623" r:id="rId41"/>
    <p:sldId id="544" r:id="rId42"/>
    <p:sldId id="545" r:id="rId43"/>
    <p:sldId id="546" r:id="rId44"/>
    <p:sldId id="547" r:id="rId45"/>
    <p:sldId id="573" r:id="rId46"/>
    <p:sldId id="574" r:id="rId47"/>
    <p:sldId id="548" r:id="rId48"/>
    <p:sldId id="622" r:id="rId49"/>
    <p:sldId id="584" r:id="rId50"/>
    <p:sldId id="576" r:id="rId51"/>
    <p:sldId id="628" r:id="rId5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4"/>
    <p:restoredTop sz="94733"/>
  </p:normalViewPr>
  <p:slideViewPr>
    <p:cSldViewPr snapToGrid="0" snapToObjects="1">
      <p:cViewPr varScale="1">
        <p:scale>
          <a:sx n="117" d="100"/>
          <a:sy n="117" d="100"/>
        </p:scale>
        <p:origin x="1728" y="176"/>
      </p:cViewPr>
      <p:guideLst>
        <p:guide orient="horz" pos="2160"/>
        <p:guide pos="2880"/>
      </p:guideLst>
    </p:cSldViewPr>
  </p:slideViewPr>
  <p:outlineViewPr>
    <p:cViewPr>
      <p:scale>
        <a:sx n="33" d="100"/>
        <a:sy n="33" d="100"/>
      </p:scale>
      <p:origin x="0" y="-2059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D7F6ADC-F914-4C8A-96CE-9E07674FA64D}" type="datetimeFigureOut">
              <a:rPr lang="en-CA" smtClean="0"/>
              <a:t>2023-10-23</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074D575-80E1-4562-B546-B644C9F7C632}" type="slidenum">
              <a:rPr lang="en-CA" smtClean="0"/>
              <a:t>‹#›</a:t>
            </a:fld>
            <a:endParaRPr lang="en-CA"/>
          </a:p>
        </p:txBody>
      </p:sp>
    </p:spTree>
    <p:extLst>
      <p:ext uri="{BB962C8B-B14F-4D97-AF65-F5344CB8AC3E}">
        <p14:creationId xmlns:p14="http://schemas.microsoft.com/office/powerpoint/2010/main" val="28347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9CBE973-0DCB-B74D-8838-2E91CAEEFD29}" type="datetimeFigureOut">
              <a:rPr lang="en-US" smtClean="0"/>
              <a:t>10/23/2023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D2B734-55A3-4147-92F7-4AC0C092CD66}" type="slidenum">
              <a:rPr lang="en-US" smtClean="0"/>
              <a:t>‹#›</a:t>
            </a:fld>
            <a:endParaRPr lang="en-US"/>
          </a:p>
        </p:txBody>
      </p:sp>
    </p:spTree>
    <p:extLst>
      <p:ext uri="{BB962C8B-B14F-4D97-AF65-F5344CB8AC3E}">
        <p14:creationId xmlns:p14="http://schemas.microsoft.com/office/powerpoint/2010/main" val="38426975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60675" y="512763"/>
            <a:ext cx="342265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Where a faculty/presenter has no relationships to disclose, indicate Not Applicable under Relationships with Financial Sponsors.</a:t>
            </a:r>
          </a:p>
          <a:p>
            <a:endParaRPr lang="en-US" dirty="0"/>
          </a:p>
          <a:p>
            <a:r>
              <a:rPr lang="en-US" dirty="0"/>
              <a:t>Complete this slide for the primary presenter and ALL co-presenters if applicable.</a:t>
            </a:r>
          </a:p>
          <a:p>
            <a:endParaRPr lang="en-US" dirty="0"/>
          </a:p>
          <a:p>
            <a:r>
              <a:rPr lang="en-US" dirty="0"/>
              <a:t>Reminder: Disclosures made on your COI forms should match disclosures made on the COI slide.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11</a:t>
            </a:fld>
            <a:endParaRPr lang="en-US"/>
          </a:p>
        </p:txBody>
      </p:sp>
    </p:spTree>
    <p:extLst>
      <p:ext uri="{BB962C8B-B14F-4D97-AF65-F5344CB8AC3E}">
        <p14:creationId xmlns:p14="http://schemas.microsoft.com/office/powerpoint/2010/main" val="3792179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12</a:t>
            </a:fld>
            <a:endParaRPr lang="en-US"/>
          </a:p>
        </p:txBody>
      </p:sp>
    </p:spTree>
    <p:extLst>
      <p:ext uri="{BB962C8B-B14F-4D97-AF65-F5344CB8AC3E}">
        <p14:creationId xmlns:p14="http://schemas.microsoft.com/office/powerpoint/2010/main" val="91238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13</a:t>
            </a:fld>
            <a:endParaRPr lang="en-US"/>
          </a:p>
        </p:txBody>
      </p:sp>
    </p:spTree>
    <p:extLst>
      <p:ext uri="{BB962C8B-B14F-4D97-AF65-F5344CB8AC3E}">
        <p14:creationId xmlns:p14="http://schemas.microsoft.com/office/powerpoint/2010/main" val="3480046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14</a:t>
            </a:fld>
            <a:endParaRPr lang="en-US"/>
          </a:p>
        </p:txBody>
      </p:sp>
    </p:spTree>
    <p:extLst>
      <p:ext uri="{BB962C8B-B14F-4D97-AF65-F5344CB8AC3E}">
        <p14:creationId xmlns:p14="http://schemas.microsoft.com/office/powerpoint/2010/main" val="4182739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Verdana" pitchFamily="34" charset="0"/>
                <a:ea typeface="MS PGothic" pitchFamily="34" charset="-128"/>
              </a:defRPr>
            </a:lvl1pPr>
            <a:lvl2pPr marL="742909" indent="-285734">
              <a:defRPr sz="2400">
                <a:solidFill>
                  <a:schemeClr val="tx1"/>
                </a:solidFill>
                <a:latin typeface="Verdana" pitchFamily="34" charset="0"/>
                <a:ea typeface="MS PGothic" pitchFamily="34" charset="-128"/>
              </a:defRPr>
            </a:lvl2pPr>
            <a:lvl3pPr marL="1142937" indent="-228587">
              <a:defRPr sz="2400">
                <a:solidFill>
                  <a:schemeClr val="tx1"/>
                </a:solidFill>
                <a:latin typeface="Verdana" pitchFamily="34" charset="0"/>
                <a:ea typeface="MS PGothic" pitchFamily="34" charset="-128"/>
              </a:defRPr>
            </a:lvl3pPr>
            <a:lvl4pPr marL="1600111" indent="-228587">
              <a:defRPr sz="2400">
                <a:solidFill>
                  <a:schemeClr val="tx1"/>
                </a:solidFill>
                <a:latin typeface="Verdana" pitchFamily="34" charset="0"/>
                <a:ea typeface="MS PGothic" pitchFamily="34" charset="-128"/>
              </a:defRPr>
            </a:lvl4pPr>
            <a:lvl5pPr marL="2057287" indent="-228587">
              <a:defRPr sz="2400">
                <a:solidFill>
                  <a:schemeClr val="tx1"/>
                </a:solidFill>
                <a:latin typeface="Verdana" pitchFamily="34" charset="0"/>
                <a:ea typeface="MS PGothic" pitchFamily="34" charset="-128"/>
              </a:defRPr>
            </a:lvl5pPr>
            <a:lvl6pPr marL="2514461" indent="-228587" eaLnBrk="0" fontAlgn="base" hangingPunct="0">
              <a:spcBef>
                <a:spcPct val="0"/>
              </a:spcBef>
              <a:spcAft>
                <a:spcPct val="0"/>
              </a:spcAft>
              <a:defRPr sz="2400">
                <a:solidFill>
                  <a:schemeClr val="tx1"/>
                </a:solidFill>
                <a:latin typeface="Verdana" pitchFamily="34" charset="0"/>
                <a:ea typeface="MS PGothic" pitchFamily="34" charset="-128"/>
              </a:defRPr>
            </a:lvl6pPr>
            <a:lvl7pPr marL="2971635" indent="-228587" eaLnBrk="0" fontAlgn="base" hangingPunct="0">
              <a:spcBef>
                <a:spcPct val="0"/>
              </a:spcBef>
              <a:spcAft>
                <a:spcPct val="0"/>
              </a:spcAft>
              <a:defRPr sz="2400">
                <a:solidFill>
                  <a:schemeClr val="tx1"/>
                </a:solidFill>
                <a:latin typeface="Verdana" pitchFamily="34" charset="0"/>
                <a:ea typeface="MS PGothic" pitchFamily="34" charset="-128"/>
              </a:defRPr>
            </a:lvl7pPr>
            <a:lvl8pPr marL="3428811" indent="-228587" eaLnBrk="0" fontAlgn="base" hangingPunct="0">
              <a:spcBef>
                <a:spcPct val="0"/>
              </a:spcBef>
              <a:spcAft>
                <a:spcPct val="0"/>
              </a:spcAft>
              <a:defRPr sz="2400">
                <a:solidFill>
                  <a:schemeClr val="tx1"/>
                </a:solidFill>
                <a:latin typeface="Verdana" pitchFamily="34" charset="0"/>
                <a:ea typeface="MS PGothic" pitchFamily="34" charset="-128"/>
              </a:defRPr>
            </a:lvl8pPr>
            <a:lvl9pPr marL="3885985" indent="-228587"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fld id="{9D90C502-863E-4F24-997A-48E1B763DAE8}" type="slidenum">
              <a:rPr lang="en-US" altLang="en-US" sz="1200"/>
              <a:pPr>
                <a:defRPr/>
              </a:pPr>
              <a:t>15</a:t>
            </a:fld>
            <a:endParaRPr lang="en-US" altLang="en-US" sz="1200"/>
          </a:p>
        </p:txBody>
      </p:sp>
      <p:sp>
        <p:nvSpPr>
          <p:cNvPr id="158722" name="Rectangle 2"/>
          <p:cNvSpPr>
            <a:spLocks noGrp="1" noRot="1" noChangeAspect="1" noChangeArrowheads="1"/>
          </p:cNvSpPr>
          <p:nvPr>
            <p:ph type="sldImg"/>
          </p:nvPr>
        </p:nvSpPr>
        <p:spPr>
          <a:xfrm>
            <a:off x="1182688" y="698500"/>
            <a:ext cx="4645025" cy="3482975"/>
          </a:xfrm>
          <a:solidFill>
            <a:srgbClr val="FFFFFF"/>
          </a:solidFill>
          <a:ln/>
        </p:spPr>
      </p:sp>
      <p:sp>
        <p:nvSpPr>
          <p:cNvPr id="158723" name="Rectangle 3"/>
          <p:cNvSpPr>
            <a:spLocks noGrp="1" noChangeArrowheads="1"/>
          </p:cNvSpPr>
          <p:nvPr>
            <p:ph type="body" idx="1"/>
          </p:nvPr>
        </p:nvSpPr>
        <p:spPr>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ltLang="en-US" sz="800">
                <a:latin typeface="Arial" pitchFamily="34" charset="0"/>
              </a:rPr>
              <a:t>PTSD differs in its onset and duration among individuals. The presence of PTSD symptoms, plus three or more dissociative symptoms, for a period of less than one month (minimum 48 hours) is defined as </a:t>
            </a:r>
            <a:r>
              <a:rPr lang="ja-JP" altLang="en-US" sz="800">
                <a:latin typeface="Arial" pitchFamily="34" charset="0"/>
              </a:rPr>
              <a:t>“</a:t>
            </a:r>
            <a:r>
              <a:rPr lang="en-US" altLang="ja-JP" sz="800">
                <a:latin typeface="Arial" pitchFamily="34" charset="0"/>
              </a:rPr>
              <a:t>acute stress disorder.</a:t>
            </a:r>
            <a:r>
              <a:rPr lang="ja-JP" altLang="en-US" sz="800">
                <a:latin typeface="Arial" pitchFamily="34" charset="0"/>
              </a:rPr>
              <a:t>”</a:t>
            </a:r>
            <a:r>
              <a:rPr lang="en-US" altLang="ja-JP" sz="800">
                <a:latin typeface="Arial" pitchFamily="34" charset="0"/>
              </a:rPr>
              <a:t> By definition, this is not a normal response to trauma and it causes clinically significant distress or functional impairment.</a:t>
            </a:r>
            <a:r>
              <a:rPr lang="en-US" altLang="ja-JP" sz="800" baseline="30000">
                <a:latin typeface="Arial" pitchFamily="34" charset="0"/>
              </a:rPr>
              <a:t>1</a:t>
            </a:r>
            <a:r>
              <a:rPr lang="en-US" altLang="ja-JP" sz="800">
                <a:latin typeface="Arial" pitchFamily="34" charset="0"/>
              </a:rPr>
              <a:t> Severity or presence of acute stress disorder is neither a requirement for, nor a predictor of, PTSD development.</a:t>
            </a:r>
            <a:r>
              <a:rPr lang="en-US" altLang="ja-JP" sz="800" baseline="30000">
                <a:latin typeface="Arial" pitchFamily="34" charset="0"/>
              </a:rPr>
              <a:t>2</a:t>
            </a:r>
            <a:endParaRPr lang="en-US" altLang="ja-JP" sz="800">
              <a:latin typeface="Arial" pitchFamily="34" charset="0"/>
            </a:endParaRPr>
          </a:p>
          <a:p>
            <a:pPr eaLnBrk="1" hangingPunct="1">
              <a:defRPr/>
            </a:pPr>
            <a:r>
              <a:rPr lang="en-US" altLang="en-US" sz="800">
                <a:latin typeface="Arial" pitchFamily="34" charset="0"/>
              </a:rPr>
              <a:t>If symptoms persist for one to three months, the diagnosis is </a:t>
            </a:r>
            <a:r>
              <a:rPr lang="ja-JP" altLang="en-US" sz="800">
                <a:latin typeface="Arial" pitchFamily="34" charset="0"/>
              </a:rPr>
              <a:t>“</a:t>
            </a:r>
            <a:r>
              <a:rPr lang="en-US" altLang="ja-JP" sz="800">
                <a:latin typeface="Arial" pitchFamily="34" charset="0"/>
              </a:rPr>
              <a:t>acute PTSD</a:t>
            </a:r>
            <a:r>
              <a:rPr lang="ja-JP" altLang="en-US" sz="800">
                <a:latin typeface="Arial" pitchFamily="34" charset="0"/>
              </a:rPr>
              <a:t>”</a:t>
            </a:r>
            <a:r>
              <a:rPr lang="en-US" altLang="ja-JP" sz="800">
                <a:latin typeface="Arial" pitchFamily="34" charset="0"/>
              </a:rPr>
              <a:t>.</a:t>
            </a:r>
            <a:r>
              <a:rPr lang="en-US" altLang="ja-JP" sz="800" baseline="30000">
                <a:latin typeface="Arial" pitchFamily="34" charset="0"/>
              </a:rPr>
              <a:t>1</a:t>
            </a:r>
            <a:r>
              <a:rPr lang="en-US" altLang="ja-JP" sz="800">
                <a:latin typeface="Arial" pitchFamily="34" charset="0"/>
              </a:rPr>
              <a:t> If symptoms endure for longer than three months, the diagnosis shifts to </a:t>
            </a:r>
            <a:r>
              <a:rPr lang="ja-JP" altLang="en-US" sz="800">
                <a:latin typeface="Arial" pitchFamily="34" charset="0"/>
              </a:rPr>
              <a:t>“</a:t>
            </a:r>
            <a:r>
              <a:rPr lang="en-US" altLang="ja-JP" sz="800">
                <a:latin typeface="Arial" pitchFamily="34" charset="0"/>
              </a:rPr>
              <a:t>chronic PTSD</a:t>
            </a:r>
            <a:r>
              <a:rPr lang="ja-JP" altLang="en-US" sz="800">
                <a:latin typeface="Arial" pitchFamily="34" charset="0"/>
              </a:rPr>
              <a:t>”</a:t>
            </a:r>
            <a:r>
              <a:rPr lang="en-US" altLang="ja-JP" sz="800">
                <a:latin typeface="Arial" pitchFamily="34" charset="0"/>
              </a:rPr>
              <a:t>.</a:t>
            </a:r>
            <a:r>
              <a:rPr lang="en-US" altLang="ja-JP" sz="800" baseline="30000">
                <a:latin typeface="Arial" pitchFamily="34" charset="0"/>
              </a:rPr>
              <a:t>1</a:t>
            </a:r>
            <a:endParaRPr lang="en-US" altLang="ja-JP" sz="800">
              <a:latin typeface="Arial" pitchFamily="34" charset="0"/>
            </a:endParaRPr>
          </a:p>
          <a:p>
            <a:pPr eaLnBrk="1" hangingPunct="1">
              <a:defRPr/>
            </a:pPr>
            <a:r>
              <a:rPr lang="en-US" altLang="en-US" sz="800">
                <a:latin typeface="Arial" pitchFamily="34" charset="0"/>
              </a:rPr>
              <a:t>Notably, PTSD is the only psychiatric disorder for which chronicity is defined after such a short period of time. Even though chronicity is defined as symptoms persisting after three months post-trauma, studies show that more than half of those displaying PTSD symptoms meeting the criteria for chronic PTSD will recover within the next 12 months.</a:t>
            </a:r>
            <a:r>
              <a:rPr lang="en-US" altLang="en-US" sz="800" baseline="30000">
                <a:latin typeface="Arial" pitchFamily="34" charset="0"/>
              </a:rPr>
              <a:t>3</a:t>
            </a:r>
            <a:endParaRPr lang="en-US" altLang="en-US" sz="800">
              <a:latin typeface="Arial" pitchFamily="34" charset="0"/>
            </a:endParaRPr>
          </a:p>
          <a:p>
            <a:pPr eaLnBrk="1" hangingPunct="1">
              <a:defRPr/>
            </a:pPr>
            <a:r>
              <a:rPr lang="en-US" altLang="en-US" sz="800">
                <a:latin typeface="Arial" pitchFamily="34" charset="0"/>
              </a:rPr>
              <a:t>Individuals with chronic PTSD are believed to: be more sensitive to ongoing environmental stressors; respond to stress with high levels of distress, anger, isolation; and self-medicate, often with drugs or alcohol.</a:t>
            </a:r>
            <a:r>
              <a:rPr lang="en-US" altLang="en-US" sz="800" baseline="30000">
                <a:latin typeface="Arial" pitchFamily="34" charset="0"/>
              </a:rPr>
              <a:t>3</a:t>
            </a:r>
            <a:endParaRPr lang="en-US" altLang="en-US" sz="800">
              <a:latin typeface="Arial" pitchFamily="34" charset="0"/>
            </a:endParaRPr>
          </a:p>
          <a:p>
            <a:pPr eaLnBrk="1" hangingPunct="1">
              <a:defRPr/>
            </a:pPr>
            <a:r>
              <a:rPr lang="en-US" altLang="en-US" sz="800">
                <a:latin typeface="Arial" pitchFamily="34" charset="0"/>
              </a:rPr>
              <a:t>Symptoms of PTSD sometimes do not emerge until six months (or years) after the trauma, resulting in a diagnosis of </a:t>
            </a:r>
            <a:r>
              <a:rPr lang="ja-JP" altLang="en-US" sz="800">
                <a:latin typeface="Arial" pitchFamily="34" charset="0"/>
              </a:rPr>
              <a:t>“</a:t>
            </a:r>
            <a:r>
              <a:rPr lang="en-US" altLang="ja-JP" sz="800">
                <a:latin typeface="Arial" pitchFamily="34" charset="0"/>
              </a:rPr>
              <a:t>delayed onset PTSD</a:t>
            </a:r>
            <a:r>
              <a:rPr lang="ja-JP" altLang="en-US" sz="800">
                <a:latin typeface="Arial" pitchFamily="34" charset="0"/>
              </a:rPr>
              <a:t>”</a:t>
            </a:r>
            <a:r>
              <a:rPr lang="en-US" altLang="ja-JP" sz="800">
                <a:latin typeface="Arial" pitchFamily="34" charset="0"/>
              </a:rPr>
              <a:t>.</a:t>
            </a:r>
            <a:r>
              <a:rPr lang="en-US" altLang="ja-JP" sz="800" baseline="30000">
                <a:latin typeface="Arial" pitchFamily="34" charset="0"/>
              </a:rPr>
              <a:t>1</a:t>
            </a:r>
            <a:r>
              <a:rPr lang="en-US" altLang="ja-JP" sz="800">
                <a:latin typeface="Arial" pitchFamily="34" charset="0"/>
              </a:rPr>
              <a:t> Delayed onset of PTSD (&lt; 5% of all PTSD) has been associated with combat trauma</a:t>
            </a:r>
            <a:r>
              <a:rPr lang="en-US" altLang="ja-JP" sz="800" baseline="30000">
                <a:latin typeface="Arial" pitchFamily="34" charset="0"/>
              </a:rPr>
              <a:t>4</a:t>
            </a:r>
            <a:r>
              <a:rPr lang="en-US" altLang="ja-JP" sz="800">
                <a:latin typeface="Arial" pitchFamily="34" charset="0"/>
              </a:rPr>
              <a:t> and poor social support after arriving home.</a:t>
            </a:r>
            <a:r>
              <a:rPr lang="en-US" altLang="ja-JP" sz="800" baseline="30000">
                <a:latin typeface="Arial" pitchFamily="34" charset="0"/>
              </a:rPr>
              <a:t>5</a:t>
            </a:r>
            <a:r>
              <a:rPr lang="en-US" altLang="ja-JP" sz="800">
                <a:latin typeface="Arial" pitchFamily="34" charset="0"/>
              </a:rPr>
              <a:t> Occasionally, delayed appearance of </a:t>
            </a:r>
            <a:r>
              <a:rPr lang="ja-JP" altLang="en-US" sz="800">
                <a:latin typeface="Arial" pitchFamily="34" charset="0"/>
              </a:rPr>
              <a:t>“</a:t>
            </a:r>
            <a:r>
              <a:rPr lang="en-US" altLang="ja-JP" sz="800">
                <a:latin typeface="Arial" pitchFamily="34" charset="0"/>
              </a:rPr>
              <a:t>PTSD</a:t>
            </a:r>
            <a:r>
              <a:rPr lang="ja-JP" altLang="en-US" sz="800">
                <a:latin typeface="Arial" pitchFamily="34" charset="0"/>
              </a:rPr>
              <a:t>”</a:t>
            </a:r>
            <a:r>
              <a:rPr lang="en-US" altLang="ja-JP" sz="800">
                <a:latin typeface="Arial" pitchFamily="34" charset="0"/>
              </a:rPr>
              <a:t> has been linked with seeking compensation and malingering.</a:t>
            </a:r>
            <a:r>
              <a:rPr lang="en-US" altLang="ja-JP" sz="800" baseline="30000">
                <a:latin typeface="Arial" pitchFamily="34" charset="0"/>
              </a:rPr>
              <a:t>3</a:t>
            </a:r>
            <a:endParaRPr lang="en-US" altLang="ja-JP" sz="800">
              <a:latin typeface="Arial" pitchFamily="34" charset="0"/>
            </a:endParaRPr>
          </a:p>
          <a:p>
            <a:pPr eaLnBrk="1" hangingPunct="1">
              <a:defRPr/>
            </a:pPr>
            <a:endParaRPr lang="en-US" altLang="en-US" sz="600">
              <a:latin typeface="Arial" pitchFamily="34" charset="0"/>
            </a:endParaRPr>
          </a:p>
          <a:p>
            <a:pPr eaLnBrk="1" hangingPunct="1">
              <a:defRPr/>
            </a:pPr>
            <a:r>
              <a:rPr lang="en-US" altLang="en-US" sz="600" b="1">
                <a:latin typeface="Arial" pitchFamily="34" charset="0"/>
              </a:rPr>
              <a:t>References</a:t>
            </a:r>
            <a:endParaRPr lang="en-US" altLang="en-US" sz="600">
              <a:latin typeface="Arial" pitchFamily="34" charset="0"/>
            </a:endParaRPr>
          </a:p>
          <a:p>
            <a:pPr eaLnBrk="1" hangingPunct="1">
              <a:defRPr/>
            </a:pPr>
            <a:r>
              <a:rPr lang="en-US" altLang="en-US" sz="600">
                <a:latin typeface="Arial" pitchFamily="34" charset="0"/>
              </a:rPr>
              <a:t>1. American Psychiatric Association. Diagnostic and Statistical Manual of Mental Disorders, Fourth Edition. American Psychiatric Press Inc., Washington DC, 2000.</a:t>
            </a:r>
          </a:p>
          <a:p>
            <a:pPr eaLnBrk="1" hangingPunct="1">
              <a:defRPr/>
            </a:pPr>
            <a:r>
              <a:rPr lang="en-US" altLang="en-US" sz="600">
                <a:latin typeface="Arial" pitchFamily="34" charset="0"/>
              </a:rPr>
              <a:t>2. McFarlane AC. Posttraumatic stress disorder: a model of the longitudinal course and the role of risk factors. J Clin Psychiatry 2000; 61(suppl 5):15-20. </a:t>
            </a:r>
          </a:p>
          <a:p>
            <a:pPr eaLnBrk="1" hangingPunct="1">
              <a:defRPr/>
            </a:pPr>
            <a:r>
              <a:rPr lang="en-US" altLang="en-US" sz="600">
                <a:latin typeface="Arial" pitchFamily="34" charset="0"/>
              </a:rPr>
              <a:t>3. Nutt DJ, Davidson JRT, Zohar J (eds). Post-traumatic stress disorder: diagnosis, management &amp; treatment. Martin Dunitz Ltd., London, 2000. </a:t>
            </a:r>
          </a:p>
          <a:p>
            <a:pPr eaLnBrk="1" hangingPunct="1">
              <a:defRPr/>
            </a:pPr>
            <a:r>
              <a:rPr lang="en-US" altLang="en-US" sz="600">
                <a:latin typeface="Arial" pitchFamily="34" charset="0"/>
              </a:rPr>
              <a:t>4. Prigerson HG, Maciejewski PK, Rosenheck RA. Combat trauma: trauma with the highest risk of delayed onset and unresolved posttraumatic stress disorder symptoms, unemployment, and abuse among men. J Nerv Ment Dis 2001; 189:99-108. </a:t>
            </a:r>
          </a:p>
          <a:p>
            <a:pPr eaLnBrk="1" hangingPunct="1">
              <a:defRPr/>
            </a:pPr>
            <a:r>
              <a:rPr lang="en-US" altLang="en-US" sz="600">
                <a:latin typeface="Arial" pitchFamily="34" charset="0"/>
              </a:rPr>
              <a:t>5. Buckley TC, Blanchard EB, Hickling EJ. A prospective examination of delayed inset PTSD secondary to motor vehicle accidents. J Abnormal Psych 1996; 105:617-625.</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16</a:t>
            </a:fld>
            <a:endParaRPr lang="en-US"/>
          </a:p>
        </p:txBody>
      </p:sp>
    </p:spTree>
    <p:extLst>
      <p:ext uri="{BB962C8B-B14F-4D97-AF65-F5344CB8AC3E}">
        <p14:creationId xmlns:p14="http://schemas.microsoft.com/office/powerpoint/2010/main" val="1432342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17</a:t>
            </a:fld>
            <a:endParaRPr lang="en-US"/>
          </a:p>
        </p:txBody>
      </p:sp>
    </p:spTree>
    <p:extLst>
      <p:ext uri="{BB962C8B-B14F-4D97-AF65-F5344CB8AC3E}">
        <p14:creationId xmlns:p14="http://schemas.microsoft.com/office/powerpoint/2010/main" val="1946862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18</a:t>
            </a:fld>
            <a:endParaRPr lang="en-US"/>
          </a:p>
        </p:txBody>
      </p:sp>
    </p:spTree>
    <p:extLst>
      <p:ext uri="{BB962C8B-B14F-4D97-AF65-F5344CB8AC3E}">
        <p14:creationId xmlns:p14="http://schemas.microsoft.com/office/powerpoint/2010/main" val="2549163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19</a:t>
            </a:fld>
            <a:endParaRPr lang="en-US"/>
          </a:p>
        </p:txBody>
      </p:sp>
    </p:spTree>
    <p:extLst>
      <p:ext uri="{BB962C8B-B14F-4D97-AF65-F5344CB8AC3E}">
        <p14:creationId xmlns:p14="http://schemas.microsoft.com/office/powerpoint/2010/main" val="3552577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2B734-55A3-4147-92F7-4AC0C092CD66}" type="slidenum">
              <a:rPr lang="en-US" smtClean="0"/>
              <a:t>20</a:t>
            </a:fld>
            <a:endParaRPr lang="en-US"/>
          </a:p>
        </p:txBody>
      </p:sp>
    </p:spTree>
    <p:extLst>
      <p:ext uri="{BB962C8B-B14F-4D97-AF65-F5344CB8AC3E}">
        <p14:creationId xmlns:p14="http://schemas.microsoft.com/office/powerpoint/2010/main" val="221881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60675" y="512763"/>
            <a:ext cx="342265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Where a program has received no external financial support (e.g., monies for food, logistics assistance such as registration, AV set-up, etc.), indicate No External Support.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21</a:t>
            </a:fld>
            <a:endParaRPr lang="en-US"/>
          </a:p>
        </p:txBody>
      </p:sp>
    </p:spTree>
    <p:extLst>
      <p:ext uri="{BB962C8B-B14F-4D97-AF65-F5344CB8AC3E}">
        <p14:creationId xmlns:p14="http://schemas.microsoft.com/office/powerpoint/2010/main" val="1666872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22</a:t>
            </a:fld>
            <a:endParaRPr lang="en-US"/>
          </a:p>
        </p:txBody>
      </p:sp>
    </p:spTree>
    <p:extLst>
      <p:ext uri="{BB962C8B-B14F-4D97-AF65-F5344CB8AC3E}">
        <p14:creationId xmlns:p14="http://schemas.microsoft.com/office/powerpoint/2010/main" val="2401760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23</a:t>
            </a:fld>
            <a:endParaRPr lang="en-US"/>
          </a:p>
        </p:txBody>
      </p:sp>
    </p:spTree>
    <p:extLst>
      <p:ext uri="{BB962C8B-B14F-4D97-AF65-F5344CB8AC3E}">
        <p14:creationId xmlns:p14="http://schemas.microsoft.com/office/powerpoint/2010/main" val="877064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24</a:t>
            </a:fld>
            <a:endParaRPr lang="en-US"/>
          </a:p>
        </p:txBody>
      </p:sp>
    </p:spTree>
    <p:extLst>
      <p:ext uri="{BB962C8B-B14F-4D97-AF65-F5344CB8AC3E}">
        <p14:creationId xmlns:p14="http://schemas.microsoft.com/office/powerpoint/2010/main" val="2278836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25</a:t>
            </a:fld>
            <a:endParaRPr lang="en-US"/>
          </a:p>
        </p:txBody>
      </p:sp>
    </p:spTree>
    <p:extLst>
      <p:ext uri="{BB962C8B-B14F-4D97-AF65-F5344CB8AC3E}">
        <p14:creationId xmlns:p14="http://schemas.microsoft.com/office/powerpoint/2010/main" val="3373811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26</a:t>
            </a:fld>
            <a:endParaRPr lang="en-US"/>
          </a:p>
        </p:txBody>
      </p:sp>
    </p:spTree>
    <p:extLst>
      <p:ext uri="{BB962C8B-B14F-4D97-AF65-F5344CB8AC3E}">
        <p14:creationId xmlns:p14="http://schemas.microsoft.com/office/powerpoint/2010/main" val="2209977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2B734-55A3-4147-92F7-4AC0C092CD66}" type="slidenum">
              <a:rPr lang="en-US" smtClean="0"/>
              <a:t>27</a:t>
            </a:fld>
            <a:endParaRPr lang="en-US"/>
          </a:p>
        </p:txBody>
      </p:sp>
    </p:spTree>
    <p:extLst>
      <p:ext uri="{BB962C8B-B14F-4D97-AF65-F5344CB8AC3E}">
        <p14:creationId xmlns:p14="http://schemas.microsoft.com/office/powerpoint/2010/main" val="2454377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28</a:t>
            </a:fld>
            <a:endParaRPr lang="en-US"/>
          </a:p>
        </p:txBody>
      </p:sp>
    </p:spTree>
    <p:extLst>
      <p:ext uri="{BB962C8B-B14F-4D97-AF65-F5344CB8AC3E}">
        <p14:creationId xmlns:p14="http://schemas.microsoft.com/office/powerpoint/2010/main" val="35597477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29</a:t>
            </a:fld>
            <a:endParaRPr lang="en-US"/>
          </a:p>
        </p:txBody>
      </p:sp>
    </p:spTree>
    <p:extLst>
      <p:ext uri="{BB962C8B-B14F-4D97-AF65-F5344CB8AC3E}">
        <p14:creationId xmlns:p14="http://schemas.microsoft.com/office/powerpoint/2010/main" val="3422259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65225" y="703263"/>
            <a:ext cx="4681538" cy="3509962"/>
          </a:xfrm>
          <a:ln/>
          <a:extLst>
            <a:ext uri="{FAA26D3D-D897-4be2-8F04-BA451C77F1D7}">
              <ma14:placeholderFlag xmlns="" xmlns:ma14="http://schemas.microsoft.com/office/mac/drawingml/2011/main" val="1"/>
            </a:ext>
          </a:extLst>
        </p:spPr>
      </p:sp>
      <p:sp>
        <p:nvSpPr>
          <p:cNvPr id="135171" name="Rectangle 3"/>
          <p:cNvSpPr>
            <a:spLocks noGrp="1" noChangeArrowheads="1"/>
          </p:cNvSpPr>
          <p:nvPr>
            <p:ph type="body" idx="1"/>
          </p:nvPr>
        </p:nvSpPr>
        <p:spPr>
          <a:xfrm>
            <a:off x="926607" y="4452911"/>
            <a:ext cx="5170170" cy="4151101"/>
          </a:xfrm>
          <a:ln/>
        </p:spPr>
        <p:txBody>
          <a:bodyPr lIns="91435" tIns="45717" rIns="91435" bIns="45717"/>
          <a:lstStyle/>
          <a:p>
            <a:pPr>
              <a:defRPr/>
            </a:pPr>
            <a:r>
              <a:rPr lang="en-CA">
                <a:cs typeface="+mn-cs"/>
              </a:rPr>
              <a:t>Risk Factors for the development of PTSD can be broken down into three separate categories:</a:t>
            </a:r>
          </a:p>
          <a:p>
            <a:pPr>
              <a:buFontTx/>
              <a:buChar char="•"/>
              <a:defRPr/>
            </a:pPr>
            <a:r>
              <a:rPr lang="en-CA">
                <a:cs typeface="+mn-cs"/>
              </a:rPr>
              <a:t> Pre-trauma;</a:t>
            </a:r>
          </a:p>
          <a:p>
            <a:pPr>
              <a:buFontTx/>
              <a:buChar char="•"/>
              <a:defRPr/>
            </a:pPr>
            <a:r>
              <a:rPr lang="en-CA">
                <a:cs typeface="+mn-cs"/>
              </a:rPr>
              <a:t> Peri-trauma;</a:t>
            </a:r>
          </a:p>
          <a:p>
            <a:pPr>
              <a:buFontTx/>
              <a:buChar char="•"/>
              <a:defRPr/>
            </a:pPr>
            <a:r>
              <a:rPr lang="en-CA">
                <a:cs typeface="+mn-cs"/>
              </a:rPr>
              <a:t> Post-trauma.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2164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65225" y="703263"/>
            <a:ext cx="4681538" cy="3509962"/>
          </a:xfrm>
          <a:ln/>
          <a:extLst>
            <a:ext uri="{FAA26D3D-D897-4be2-8F04-BA451C77F1D7}">
              <ma14:placeholderFlag xmlns="" xmlns:ma14="http://schemas.microsoft.com/office/mac/drawingml/2011/main" val="1"/>
            </a:ext>
          </a:extLst>
        </p:spPr>
      </p:sp>
      <p:sp>
        <p:nvSpPr>
          <p:cNvPr id="137219" name="Rectangle 3"/>
          <p:cNvSpPr>
            <a:spLocks noGrp="1" noChangeArrowheads="1"/>
          </p:cNvSpPr>
          <p:nvPr>
            <p:ph type="body" idx="1"/>
          </p:nvPr>
        </p:nvSpPr>
        <p:spPr>
          <a:xfrm>
            <a:off x="926607" y="4452911"/>
            <a:ext cx="5170170" cy="4151101"/>
          </a:xfrm>
          <a:ln/>
          <a:extLst>
            <a:ext uri="{91240B29-F687-4F45-9708-019B960494DF}">
              <a14:hiddenLine xmlns:a14="http://schemas.microsoft.com/office/drawing/2010/main" w="0">
                <a:solidFill>
                  <a:schemeClr val="tx1"/>
                </a:solidFill>
                <a:miter lim="800000"/>
                <a:headEnd/>
                <a:tailEnd/>
              </a14:hiddenLine>
            </a:ext>
          </a:extLst>
        </p:spPr>
        <p:txBody>
          <a:bodyPr lIns="91435" tIns="45717" rIns="91435" bIns="45717"/>
          <a:lstStyle/>
          <a:p>
            <a:pPr>
              <a:defRPr/>
            </a:pPr>
            <a:r>
              <a:rPr lang="en-US">
                <a:cs typeface="+mn-cs"/>
              </a:rPr>
              <a:t>Current data on risk factors for PTSD are somewhat inconclusive. Available studies vary according to their diagnostic criteria for PTSD, information reported on lifetime history, trauma details and treatment, making comparisons difficult.</a:t>
            </a:r>
            <a:r>
              <a:rPr lang="en-US" baseline="30000">
                <a:cs typeface="+mn-cs"/>
              </a:rPr>
              <a:t>1</a:t>
            </a:r>
            <a:endParaRPr lang="en-US">
              <a:cs typeface="+mn-cs"/>
            </a:endParaRPr>
          </a:p>
          <a:p>
            <a:pPr>
              <a:defRPr/>
            </a:pPr>
            <a:r>
              <a:rPr lang="en-US">
                <a:cs typeface="+mn-cs"/>
              </a:rPr>
              <a:t>Different populations possess different risk levels for trauma exposure, and various risk factors may be specific to particular traumas.</a:t>
            </a:r>
          </a:p>
          <a:p>
            <a:pPr>
              <a:defRPr/>
            </a:pPr>
            <a:r>
              <a:rPr lang="en-US">
                <a:cs typeface="+mn-cs"/>
              </a:rPr>
              <a:t>The most consistent pre-trauma risk factors include female gender, past psychiatric history, reported childhood abuse, and family psychiatric history.</a:t>
            </a:r>
            <a:r>
              <a:rPr lang="en-US" baseline="30000">
                <a:cs typeface="+mn-cs"/>
              </a:rPr>
              <a:t>1</a:t>
            </a:r>
            <a:endParaRPr lang="en-US">
              <a:cs typeface="+mn-cs"/>
            </a:endParaRPr>
          </a:p>
          <a:p>
            <a:pPr>
              <a:defRPr/>
            </a:pPr>
            <a:r>
              <a:rPr lang="en-US">
                <a:cs typeface="+mn-cs"/>
              </a:rPr>
              <a:t>Preliminary research indicates that lower IQ or compromised neurodevelopmental history is a risk factor, with implications for poorer coping skills.</a:t>
            </a:r>
            <a:r>
              <a:rPr lang="en-US" baseline="30000">
                <a:cs typeface="+mn-cs"/>
              </a:rPr>
              <a:t>2</a:t>
            </a:r>
            <a:endParaRPr lang="en-US">
              <a:cs typeface="+mn-cs"/>
            </a:endParaRPr>
          </a:p>
          <a:p>
            <a:pPr>
              <a:buFontTx/>
              <a:buChar char="•"/>
              <a:defRPr/>
            </a:pPr>
            <a:endParaRPr lang="en-US">
              <a:cs typeface="+mn-cs"/>
            </a:endParaRPr>
          </a:p>
          <a:p>
            <a:pPr>
              <a:defRPr/>
            </a:pPr>
            <a:r>
              <a:rPr lang="en-US" sz="1000" b="1"/>
              <a:t>References</a:t>
            </a:r>
            <a:endParaRPr lang="en-US" sz="1000"/>
          </a:p>
          <a:p>
            <a:pPr>
              <a:defRPr/>
            </a:pPr>
            <a:r>
              <a:rPr lang="en-US" sz="1000"/>
              <a:t>1. Brewin CR, Andrews B, Valentine JD. Meta-analysis for posttraumatic stress disorder in trauma-exposed adults. J Consult Clin Psychol 2000; 68(5):748-766.</a:t>
            </a:r>
          </a:p>
          <a:p>
            <a:pPr>
              <a:defRPr/>
            </a:pPr>
            <a:r>
              <a:rPr lang="en-US" sz="1000"/>
              <a:t>2. Nutt DJ, Davidson JRT, Zohar J (eds). Post-traumatic stress disorder: diagnosis, management &amp; treatment. Martin Dunitz Ltd: London, 2000.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65225" y="703263"/>
            <a:ext cx="4681538" cy="3509962"/>
          </a:xfrm>
          <a:ln/>
          <a:extLst>
            <a:ext uri="{FAA26D3D-D897-4be2-8F04-BA451C77F1D7}">
              <ma14:placeholderFlag xmlns="" xmlns:ma14="http://schemas.microsoft.com/office/mac/drawingml/2011/main" val="1"/>
            </a:ext>
          </a:extLst>
        </p:spPr>
      </p:sp>
      <p:sp>
        <p:nvSpPr>
          <p:cNvPr id="139267" name="Rectangle 3"/>
          <p:cNvSpPr>
            <a:spLocks noGrp="1" noChangeArrowheads="1"/>
          </p:cNvSpPr>
          <p:nvPr>
            <p:ph type="body" idx="1"/>
          </p:nvPr>
        </p:nvSpPr>
        <p:spPr>
          <a:xfrm>
            <a:off x="934721" y="4415790"/>
            <a:ext cx="5170170" cy="4151101"/>
          </a:xfrm>
          <a:ln/>
        </p:spPr>
        <p:txBody>
          <a:bodyPr lIns="91435" tIns="45717" rIns="91435" bIns="45717"/>
          <a:lstStyle/>
          <a:p>
            <a:pPr>
              <a:defRPr/>
            </a:pPr>
            <a:r>
              <a:rPr lang="en-US">
                <a:cs typeface="+mn-cs"/>
              </a:rPr>
              <a:t>The predictive capacity of peri-trauma factors varies by trauma type.</a:t>
            </a:r>
          </a:p>
          <a:p>
            <a:pPr>
              <a:defRPr/>
            </a:pPr>
            <a:r>
              <a:rPr lang="en-US">
                <a:cs typeface="+mn-cs"/>
              </a:rPr>
              <a:t>Traumas related to deliberate human malice (versus natural or accidental traumas) may be stronger predictors of PTSD and decreased recovery from PTSD.</a:t>
            </a:r>
            <a:r>
              <a:rPr lang="en-US" baseline="30000">
                <a:cs typeface="+mn-cs"/>
              </a:rPr>
              <a:t>1</a:t>
            </a:r>
          </a:p>
          <a:p>
            <a:pPr>
              <a:defRPr/>
            </a:pPr>
            <a:r>
              <a:rPr lang="en-US">
                <a:cs typeface="+mn-cs"/>
              </a:rPr>
              <a:t>Trauma severity is a stronger predictor when the trauma involves combat.</a:t>
            </a:r>
            <a:r>
              <a:rPr lang="en-US" baseline="30000">
                <a:cs typeface="+mn-cs"/>
              </a:rPr>
              <a:t>1 </a:t>
            </a:r>
            <a:r>
              <a:rPr lang="en-US">
                <a:cs typeface="+mn-cs"/>
              </a:rPr>
              <a:t>The severity of acute symptoms is predictive of the development of PTSD; however, PTSD can develop (as in delayed onset PTSD) when no acute symptoms are present.</a:t>
            </a:r>
            <a:r>
              <a:rPr lang="en-US" baseline="30000">
                <a:cs typeface="+mn-cs"/>
              </a:rPr>
              <a:t>2</a:t>
            </a:r>
            <a:endParaRPr lang="en-US">
              <a:cs typeface="+mn-cs"/>
            </a:endParaRPr>
          </a:p>
          <a:p>
            <a:pPr>
              <a:defRPr/>
            </a:pPr>
            <a:r>
              <a:rPr lang="en-US">
                <a:cs typeface="+mn-cs"/>
              </a:rPr>
              <a:t>Early research suggests that acute posttraumatic symptoms of increased heart rate and persisting startle response are predictive of PTSD development.</a:t>
            </a:r>
            <a:r>
              <a:rPr lang="en-US" baseline="30000">
                <a:cs typeface="+mn-cs"/>
              </a:rPr>
              <a:t>3</a:t>
            </a:r>
            <a:endParaRPr lang="en-US">
              <a:cs typeface="+mn-cs"/>
            </a:endParaRPr>
          </a:p>
          <a:p>
            <a:pPr>
              <a:defRPr/>
            </a:pPr>
            <a:r>
              <a:rPr lang="en-US">
                <a:cs typeface="+mn-cs"/>
              </a:rPr>
              <a:t>Peri-traumatic dissociation is predictive of PTSD diagnosis lasting more than six months in duration.</a:t>
            </a:r>
            <a:r>
              <a:rPr lang="en-US" baseline="30000">
                <a:cs typeface="+mn-cs"/>
              </a:rPr>
              <a:t>4</a:t>
            </a:r>
            <a:endParaRPr lang="en-US">
              <a:cs typeface="+mn-cs"/>
            </a:endParaRPr>
          </a:p>
          <a:p>
            <a:pPr>
              <a:buFontTx/>
              <a:buChar char="•"/>
              <a:defRPr/>
            </a:pPr>
            <a:endParaRPr lang="en-US">
              <a:cs typeface="+mn-cs"/>
            </a:endParaRPr>
          </a:p>
          <a:p>
            <a:pPr>
              <a:defRPr/>
            </a:pPr>
            <a:r>
              <a:rPr lang="en-US" sz="1000" b="1"/>
              <a:t>References</a:t>
            </a:r>
            <a:endParaRPr lang="en-US" sz="1000"/>
          </a:p>
          <a:p>
            <a:pPr>
              <a:defRPr/>
            </a:pPr>
            <a:r>
              <a:rPr lang="en-US" sz="1000"/>
              <a:t>1. Brewin CR, Andrews B, Valentine JD. Meta-analysis for posttraumatic stress disorder in trauma-exposed adults. J Consult Clin Psychol 2000; 68(5):748-766.</a:t>
            </a:r>
          </a:p>
          <a:p>
            <a:pPr>
              <a:defRPr/>
            </a:pPr>
            <a:r>
              <a:rPr lang="en-US" sz="1000"/>
              <a:t>2. Yehuda R, McFarlane AC, Shalev AY. Predicting the development of posttraumatic stress disorder from the acute response to a traumatic event. Biol Psychiatry 1998; 44:1305-1313.</a:t>
            </a:r>
          </a:p>
          <a:p>
            <a:pPr>
              <a:defRPr/>
            </a:pPr>
            <a:r>
              <a:rPr lang="en-US" sz="1000"/>
              <a:t>3. Shalev AY, Sahar T, Freedman S, et al. A prospective study of heart rate response following trauma and the subsequent development of posttraumatic stress disorder. Arch Gen Psych 1998; 55:553-559.</a:t>
            </a:r>
          </a:p>
          <a:p>
            <a:pPr>
              <a:defRPr/>
            </a:pPr>
            <a:r>
              <a:rPr lang="en-US" sz="1000"/>
              <a:t>4. Yehuda R (ed). Risk Factors for Posttraumatic Stress Disorder. American Psychiatric Press Inc: Washington, DC, 1999.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65225" y="703263"/>
            <a:ext cx="4681538" cy="3509962"/>
          </a:xfrm>
          <a:ln/>
          <a:extLst>
            <a:ext uri="{FAA26D3D-D897-4be2-8F04-BA451C77F1D7}">
              <ma14:placeholderFlag xmlns="" xmlns:ma14="http://schemas.microsoft.com/office/mac/drawingml/2011/main" val="1"/>
            </a:ext>
          </a:extLst>
        </p:spPr>
      </p:sp>
      <p:sp>
        <p:nvSpPr>
          <p:cNvPr id="141315" name="Rectangle 3"/>
          <p:cNvSpPr>
            <a:spLocks noGrp="1" noChangeArrowheads="1"/>
          </p:cNvSpPr>
          <p:nvPr>
            <p:ph type="body" idx="1"/>
          </p:nvPr>
        </p:nvSpPr>
        <p:spPr>
          <a:xfrm>
            <a:off x="926607" y="4452911"/>
            <a:ext cx="5170170" cy="4151101"/>
          </a:xfrm>
          <a:ln/>
        </p:spPr>
        <p:txBody>
          <a:bodyPr lIns="91435" tIns="45717" rIns="91435" bIns="45717"/>
          <a:lstStyle/>
          <a:p>
            <a:pPr>
              <a:defRPr/>
            </a:pPr>
            <a:r>
              <a:rPr lang="en-US">
                <a:cs typeface="+mn-cs"/>
              </a:rPr>
              <a:t>Lack of social support is the primary post-trauma risk factor for developing PTSD.</a:t>
            </a:r>
            <a:r>
              <a:rPr lang="en-US" baseline="30000">
                <a:cs typeface="+mn-cs"/>
              </a:rPr>
              <a:t>1</a:t>
            </a:r>
          </a:p>
          <a:p>
            <a:pPr>
              <a:defRPr/>
            </a:pPr>
            <a:r>
              <a:rPr lang="en-US">
                <a:cs typeface="+mn-cs"/>
              </a:rPr>
              <a:t>Lack of early intervention, such as education, support, anxiety management, relief of guilt/shame, also contributes to the development of PTSD. As well, lack of early SSRI treatment can lead to the development of PTSD.</a:t>
            </a:r>
          </a:p>
          <a:p>
            <a:pPr>
              <a:defRPr/>
            </a:pPr>
            <a:endParaRPr lang="en-US">
              <a:cs typeface="+mn-cs"/>
            </a:endParaRPr>
          </a:p>
          <a:p>
            <a:pPr>
              <a:defRPr/>
            </a:pPr>
            <a:r>
              <a:rPr lang="en-US" sz="1000" b="1"/>
              <a:t>Reference</a:t>
            </a:r>
            <a:endParaRPr lang="en-US" sz="1000"/>
          </a:p>
          <a:p>
            <a:pPr>
              <a:defRPr/>
            </a:pPr>
            <a:r>
              <a:rPr lang="en-US" sz="1000"/>
              <a:t>1. Yehuda R, McFarlane AC, Shalev AY. Predicting the development of posttraumatic stress disorder from the acute response to a traumatic event. Biol Psychiatry 1998; 44:1305-1313.</a:t>
            </a:r>
          </a:p>
          <a:p>
            <a:pPr>
              <a:defRPr/>
            </a:pPr>
            <a:endParaRPr lang="en-US" sz="10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34</a:t>
            </a:fld>
            <a:endParaRPr lang="en-US"/>
          </a:p>
        </p:txBody>
      </p:sp>
    </p:spTree>
    <p:extLst>
      <p:ext uri="{BB962C8B-B14F-4D97-AF65-F5344CB8AC3E}">
        <p14:creationId xmlns:p14="http://schemas.microsoft.com/office/powerpoint/2010/main" val="37296370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35</a:t>
            </a:fld>
            <a:endParaRPr lang="en-US"/>
          </a:p>
        </p:txBody>
      </p:sp>
    </p:spTree>
    <p:extLst>
      <p:ext uri="{BB962C8B-B14F-4D97-AF65-F5344CB8AC3E}">
        <p14:creationId xmlns:p14="http://schemas.microsoft.com/office/powerpoint/2010/main" val="16651855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36</a:t>
            </a:fld>
            <a:endParaRPr lang="en-US"/>
          </a:p>
        </p:txBody>
      </p:sp>
    </p:spTree>
    <p:extLst>
      <p:ext uri="{BB962C8B-B14F-4D97-AF65-F5344CB8AC3E}">
        <p14:creationId xmlns:p14="http://schemas.microsoft.com/office/powerpoint/2010/main" val="1676463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37</a:t>
            </a:fld>
            <a:endParaRPr lang="en-US"/>
          </a:p>
        </p:txBody>
      </p:sp>
    </p:spTree>
    <p:extLst>
      <p:ext uri="{BB962C8B-B14F-4D97-AF65-F5344CB8AC3E}">
        <p14:creationId xmlns:p14="http://schemas.microsoft.com/office/powerpoint/2010/main" val="16589837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38</a:t>
            </a:fld>
            <a:endParaRPr lang="en-US"/>
          </a:p>
        </p:txBody>
      </p:sp>
    </p:spTree>
    <p:extLst>
      <p:ext uri="{BB962C8B-B14F-4D97-AF65-F5344CB8AC3E}">
        <p14:creationId xmlns:p14="http://schemas.microsoft.com/office/powerpoint/2010/main" val="4016462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39</a:t>
            </a:fld>
            <a:endParaRPr lang="en-US"/>
          </a:p>
        </p:txBody>
      </p:sp>
    </p:spTree>
    <p:extLst>
      <p:ext uri="{BB962C8B-B14F-4D97-AF65-F5344CB8AC3E}">
        <p14:creationId xmlns:p14="http://schemas.microsoft.com/office/powerpoint/2010/main" val="14642400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40</a:t>
            </a:fld>
            <a:endParaRPr lang="en-US"/>
          </a:p>
        </p:txBody>
      </p:sp>
    </p:spTree>
    <p:extLst>
      <p:ext uri="{BB962C8B-B14F-4D97-AF65-F5344CB8AC3E}">
        <p14:creationId xmlns:p14="http://schemas.microsoft.com/office/powerpoint/2010/main" val="84641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5</a:t>
            </a:fld>
            <a:endParaRPr lang="en-US"/>
          </a:p>
        </p:txBody>
      </p:sp>
    </p:spTree>
    <p:extLst>
      <p:ext uri="{BB962C8B-B14F-4D97-AF65-F5344CB8AC3E}">
        <p14:creationId xmlns:p14="http://schemas.microsoft.com/office/powerpoint/2010/main" val="5213828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41</a:t>
            </a:fld>
            <a:endParaRPr lang="en-US"/>
          </a:p>
        </p:txBody>
      </p:sp>
    </p:spTree>
    <p:extLst>
      <p:ext uri="{BB962C8B-B14F-4D97-AF65-F5344CB8AC3E}">
        <p14:creationId xmlns:p14="http://schemas.microsoft.com/office/powerpoint/2010/main" val="9732026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42</a:t>
            </a:fld>
            <a:endParaRPr lang="en-US"/>
          </a:p>
        </p:txBody>
      </p:sp>
    </p:spTree>
    <p:extLst>
      <p:ext uri="{BB962C8B-B14F-4D97-AF65-F5344CB8AC3E}">
        <p14:creationId xmlns:p14="http://schemas.microsoft.com/office/powerpoint/2010/main" val="32654557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43</a:t>
            </a:fld>
            <a:endParaRPr lang="en-US"/>
          </a:p>
        </p:txBody>
      </p:sp>
    </p:spTree>
    <p:extLst>
      <p:ext uri="{BB962C8B-B14F-4D97-AF65-F5344CB8AC3E}">
        <p14:creationId xmlns:p14="http://schemas.microsoft.com/office/powerpoint/2010/main" val="33755339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44</a:t>
            </a:fld>
            <a:endParaRPr lang="en-US"/>
          </a:p>
        </p:txBody>
      </p:sp>
    </p:spTree>
    <p:extLst>
      <p:ext uri="{BB962C8B-B14F-4D97-AF65-F5344CB8AC3E}">
        <p14:creationId xmlns:p14="http://schemas.microsoft.com/office/powerpoint/2010/main" val="33412783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45</a:t>
            </a:fld>
            <a:endParaRPr lang="en-US"/>
          </a:p>
        </p:txBody>
      </p:sp>
    </p:spTree>
    <p:extLst>
      <p:ext uri="{BB962C8B-B14F-4D97-AF65-F5344CB8AC3E}">
        <p14:creationId xmlns:p14="http://schemas.microsoft.com/office/powerpoint/2010/main" val="20854985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46</a:t>
            </a:fld>
            <a:endParaRPr lang="en-US"/>
          </a:p>
        </p:txBody>
      </p:sp>
    </p:spTree>
    <p:extLst>
      <p:ext uri="{BB962C8B-B14F-4D97-AF65-F5344CB8AC3E}">
        <p14:creationId xmlns:p14="http://schemas.microsoft.com/office/powerpoint/2010/main" val="30593048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47</a:t>
            </a:fld>
            <a:endParaRPr lang="en-US"/>
          </a:p>
        </p:txBody>
      </p:sp>
    </p:spTree>
    <p:extLst>
      <p:ext uri="{BB962C8B-B14F-4D97-AF65-F5344CB8AC3E}">
        <p14:creationId xmlns:p14="http://schemas.microsoft.com/office/powerpoint/2010/main" val="38464319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48</a:t>
            </a:fld>
            <a:endParaRPr lang="en-US"/>
          </a:p>
        </p:txBody>
      </p:sp>
    </p:spTree>
    <p:extLst>
      <p:ext uri="{BB962C8B-B14F-4D97-AF65-F5344CB8AC3E}">
        <p14:creationId xmlns:p14="http://schemas.microsoft.com/office/powerpoint/2010/main" val="20921273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49</a:t>
            </a:fld>
            <a:endParaRPr lang="en-US"/>
          </a:p>
        </p:txBody>
      </p:sp>
    </p:spTree>
    <p:extLst>
      <p:ext uri="{BB962C8B-B14F-4D97-AF65-F5344CB8AC3E}">
        <p14:creationId xmlns:p14="http://schemas.microsoft.com/office/powerpoint/2010/main" val="11224452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50</a:t>
            </a:fld>
            <a:endParaRPr lang="en-US"/>
          </a:p>
        </p:txBody>
      </p:sp>
    </p:spTree>
    <p:extLst>
      <p:ext uri="{BB962C8B-B14F-4D97-AF65-F5344CB8AC3E}">
        <p14:creationId xmlns:p14="http://schemas.microsoft.com/office/powerpoint/2010/main" val="216100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6</a:t>
            </a:fld>
            <a:endParaRPr lang="en-US"/>
          </a:p>
        </p:txBody>
      </p:sp>
    </p:spTree>
    <p:extLst>
      <p:ext uri="{BB962C8B-B14F-4D97-AF65-F5344CB8AC3E}">
        <p14:creationId xmlns:p14="http://schemas.microsoft.com/office/powerpoint/2010/main" val="361802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7</a:t>
            </a:fld>
            <a:endParaRPr lang="en-US"/>
          </a:p>
        </p:txBody>
      </p:sp>
    </p:spTree>
    <p:extLst>
      <p:ext uri="{BB962C8B-B14F-4D97-AF65-F5344CB8AC3E}">
        <p14:creationId xmlns:p14="http://schemas.microsoft.com/office/powerpoint/2010/main" val="393777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8</a:t>
            </a:fld>
            <a:endParaRPr lang="en-US"/>
          </a:p>
        </p:txBody>
      </p:sp>
    </p:spTree>
    <p:extLst>
      <p:ext uri="{BB962C8B-B14F-4D97-AF65-F5344CB8AC3E}">
        <p14:creationId xmlns:p14="http://schemas.microsoft.com/office/powerpoint/2010/main" val="2951966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9</a:t>
            </a:fld>
            <a:endParaRPr lang="en-US"/>
          </a:p>
        </p:txBody>
      </p:sp>
    </p:spTree>
    <p:extLst>
      <p:ext uri="{BB962C8B-B14F-4D97-AF65-F5344CB8AC3E}">
        <p14:creationId xmlns:p14="http://schemas.microsoft.com/office/powerpoint/2010/main" val="332599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D2B734-55A3-4147-92F7-4AC0C092CD66}" type="slidenum">
              <a:rPr lang="en-US" smtClean="0"/>
              <a:t>10</a:t>
            </a:fld>
            <a:endParaRPr lang="en-US"/>
          </a:p>
        </p:txBody>
      </p:sp>
    </p:spTree>
    <p:extLst>
      <p:ext uri="{BB962C8B-B14F-4D97-AF65-F5344CB8AC3E}">
        <p14:creationId xmlns:p14="http://schemas.microsoft.com/office/powerpoint/2010/main" val="317485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CA"/>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p:txBody>
          <a:bodyPr/>
          <a:lstStyle/>
          <a:p>
            <a:fld id="{B1A2C7D1-CED2-BA40-A597-693B8601D3D6}"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6E1C-3823-564A-A0B4-3FBD8895396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1A2C7D1-CED2-BA40-A597-693B8601D3D6}"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B1A2C7D1-CED2-BA40-A597-693B8601D3D6}"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9" name="Shape 9"/>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endParaRPr/>
          </a:p>
        </p:txBody>
      </p:sp>
      <p:sp>
        <p:nvSpPr>
          <p:cNvPr id="10" name="Shape 10"/>
          <p:cNvSpPr/>
          <p:nvPr/>
        </p:nvSpPr>
        <p:spPr>
          <a:xfrm>
            <a:off x="-1" y="0"/>
            <a:ext cx="9144002" cy="365125"/>
          </a:xfrm>
          <a:prstGeom prst="rect">
            <a:avLst/>
          </a:prstGeom>
          <a:solidFill>
            <a:srgbClr val="4F81BD"/>
          </a:solidFill>
          <a:ln w="12700">
            <a:miter lim="400000"/>
          </a:ln>
        </p:spPr>
        <p:txBody>
          <a:bodyPr lIns="0" tIns="0" rIns="0" bIns="0" anchor="ctr"/>
          <a:lstStyle/>
          <a:p>
            <a:pPr lvl="0" algn="ctr">
              <a:defRPr sz="1800">
                <a:solidFill>
                  <a:srgbClr val="FFFFFF"/>
                </a:solidFill>
              </a:defRPr>
            </a:pPr>
            <a:endParaRPr/>
          </a:p>
        </p:txBody>
      </p:sp>
      <p:sp>
        <p:nvSpPr>
          <p:cNvPr id="11" name="Shape 1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771140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1A2C7D1-CED2-BA40-A597-693B8601D3D6}"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CA"/>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1A2C7D1-CED2-BA40-A597-693B8601D3D6}"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6E1C-3823-564A-A0B4-3FBD8895396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Date Placeholder 4"/>
          <p:cNvSpPr>
            <a:spLocks noGrp="1"/>
          </p:cNvSpPr>
          <p:nvPr>
            <p:ph type="dt" sz="half" idx="10"/>
          </p:nvPr>
        </p:nvSpPr>
        <p:spPr/>
        <p:txBody>
          <a:bodyPr/>
          <a:lstStyle/>
          <a:p>
            <a:fld id="{B1A2C7D1-CED2-BA40-A597-693B8601D3D6}"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Date Placeholder 6"/>
          <p:cNvSpPr>
            <a:spLocks noGrp="1"/>
          </p:cNvSpPr>
          <p:nvPr>
            <p:ph type="dt" sz="half" idx="10"/>
          </p:nvPr>
        </p:nvSpPr>
        <p:spPr/>
        <p:txBody>
          <a:bodyPr/>
          <a:lstStyle/>
          <a:p>
            <a:fld id="{B1A2C7D1-CED2-BA40-A597-693B8601D3D6}"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16E1C-3823-564A-A0B4-3FBD8895396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B1A2C7D1-CED2-BA40-A597-693B8601D3D6}"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C7D1-CED2-BA40-A597-693B8601D3D6}"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1A2C7D1-CED2-BA40-A597-693B8601D3D6}"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6E1C-3823-564A-A0B4-3FBD8895396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1A2C7D1-CED2-BA40-A597-693B8601D3D6}"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6E1C-3823-564A-A0B4-3FBD889539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1A2C7D1-CED2-BA40-A597-693B8601D3D6}" type="datetimeFigureOut">
              <a:rPr lang="en-US" smtClean="0"/>
              <a:t>10/23/2023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F216E1C-3823-564A-A0B4-3FBD889539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a:extLst>
              <a:ext uri="{FF2B5EF4-FFF2-40B4-BE49-F238E27FC236}">
                <a16:creationId xmlns:a16="http://schemas.microsoft.com/office/drawing/2014/main" id="{43F0DC74-B783-FC17-2B2F-79E26C355FA8}"/>
              </a:ext>
              <a:ext uri="{C183D7F6-B498-43B3-948B-1728B52AA6E4}">
                <adec:decorative xmlns:adec="http://schemas.microsoft.com/office/drawing/2017/decorative" val="0"/>
              </a:ext>
            </a:extLst>
          </p:cNvPr>
          <p:cNvSpPr txBox="1">
            <a:spLocks noGrp="1"/>
          </p:cNvSpPr>
          <p:nvPr>
            <p:ph type="title" idx="4294967295"/>
          </p:nvPr>
        </p:nvSpPr>
        <p:spPr>
          <a:xfrm>
            <a:off x="2774600" y="-664102"/>
            <a:ext cx="4114800" cy="571500"/>
          </a:xfrm>
          <a:prstGeom prst="rect">
            <a:avLst/>
          </a:prstGeom>
          <a:noFill/>
          <a:ln>
            <a:noFill/>
            <a:prstDash/>
          </a:ln>
          <a:effectLst/>
        </p:spPr>
        <p:txBody>
          <a:bodyPr rot="0" spcFirstLastPara="0" vertOverflow="overflow" horzOverflow="overflow" vert="horz" wrap="square" lIns="45720" tIns="22860" rIns="45720" bIns="2286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defRPr/>
            </a:pPr>
            <a:r>
              <a:rPr lang="en-US" sz="2200" spc="0" dirty="0"/>
              <a:t>Title Slide</a:t>
            </a:r>
          </a:p>
        </p:txBody>
      </p:sp>
      <p:grpSp>
        <p:nvGrpSpPr>
          <p:cNvPr id="2" name="Group 2">
            <a:extLst>
              <a:ext uri="{C183D7F6-B498-43B3-948B-1728B52AA6E4}">
                <adec:decorative xmlns:adec="http://schemas.microsoft.com/office/drawing/2017/decorative" val="1"/>
              </a:ext>
            </a:extLst>
          </p:cNvPr>
          <p:cNvGrpSpPr>
            <a:grpSpLocks noGrp="1" noUngrp="1" noRot="1" noMove="1" noResize="1"/>
          </p:cNvGrpSpPr>
          <p:nvPr/>
        </p:nvGrpSpPr>
        <p:grpSpPr>
          <a:xfrm>
            <a:off x="514350" y="1371600"/>
            <a:ext cx="8115300" cy="4114800"/>
            <a:chOff x="0" y="0"/>
            <a:chExt cx="7026195" cy="3562578"/>
          </a:xfrm>
        </p:grpSpPr>
        <p:sp>
          <p:nvSpPr>
            <p:cNvPr id="3" name="Freeform 3"/>
            <p:cNvSpPr>
              <a:spLocks noGrp="1" noRot="1" noMove="1" noResize="1" noEditPoints="1" noAdjustHandles="1" noChangeArrowheads="1" noChangeShapeType="1"/>
            </p:cNvSpPr>
            <p:nvPr/>
          </p:nvSpPr>
          <p:spPr>
            <a:xfrm>
              <a:off x="12700" y="12700"/>
              <a:ext cx="6961425" cy="3493998"/>
            </a:xfrm>
            <a:custGeom>
              <a:avLst/>
              <a:gdLst/>
              <a:ahLst/>
              <a:cxnLst/>
              <a:rect l="l" t="t" r="r" b="b"/>
              <a:pathLst>
                <a:path w="6961425" h="3493998">
                  <a:moveTo>
                    <a:pt x="146050" y="3493998"/>
                  </a:moveTo>
                  <a:lnTo>
                    <a:pt x="6815375" y="3493998"/>
                  </a:lnTo>
                  <a:cubicBezTo>
                    <a:pt x="6895385" y="3493998"/>
                    <a:pt x="6961425" y="3427957"/>
                    <a:pt x="6961425" y="3347948"/>
                  </a:cubicBezTo>
                  <a:lnTo>
                    <a:pt x="6961425" y="146050"/>
                  </a:lnTo>
                  <a:cubicBezTo>
                    <a:pt x="6961425" y="66040"/>
                    <a:pt x="6895385" y="0"/>
                    <a:pt x="6815375" y="0"/>
                  </a:cubicBezTo>
                  <a:lnTo>
                    <a:pt x="146050" y="0"/>
                  </a:lnTo>
                  <a:cubicBezTo>
                    <a:pt x="66040" y="0"/>
                    <a:pt x="0" y="66040"/>
                    <a:pt x="0" y="146050"/>
                  </a:cubicBezTo>
                  <a:lnTo>
                    <a:pt x="0" y="3347948"/>
                  </a:lnTo>
                  <a:cubicBezTo>
                    <a:pt x="0" y="3429228"/>
                    <a:pt x="66040" y="3493998"/>
                    <a:pt x="146050" y="3493998"/>
                  </a:cubicBezTo>
                  <a:close/>
                </a:path>
              </a:pathLst>
            </a:custGeom>
            <a:solidFill>
              <a:srgbClr val="FCF5ED"/>
            </a:solidFill>
          </p:spPr>
          <p:txBody>
            <a:bodyPr/>
            <a:lstStyle/>
            <a:p>
              <a:endParaRPr lang="en-US" sz="900"/>
            </a:p>
          </p:txBody>
        </p:sp>
        <p:sp>
          <p:nvSpPr>
            <p:cNvPr id="4" name="Freeform 4"/>
            <p:cNvSpPr>
              <a:spLocks noGrp="1" noRot="1" noMove="1" noResize="1" noEditPoints="1" noAdjustHandles="1" noChangeArrowheads="1" noChangeShapeType="1"/>
            </p:cNvSpPr>
            <p:nvPr/>
          </p:nvSpPr>
          <p:spPr>
            <a:xfrm>
              <a:off x="0" y="0"/>
              <a:ext cx="7026194" cy="3562578"/>
            </a:xfrm>
            <a:custGeom>
              <a:avLst/>
              <a:gdLst/>
              <a:ahLst/>
              <a:cxnLst/>
              <a:rect l="l" t="t" r="r" b="b"/>
              <a:pathLst>
                <a:path w="7026194" h="3562578">
                  <a:moveTo>
                    <a:pt x="6962694" y="74930"/>
                  </a:moveTo>
                  <a:cubicBezTo>
                    <a:pt x="6934755" y="30480"/>
                    <a:pt x="6885225" y="0"/>
                    <a:pt x="6828075" y="0"/>
                  </a:cubicBezTo>
                  <a:lnTo>
                    <a:pt x="158750" y="0"/>
                  </a:lnTo>
                  <a:cubicBezTo>
                    <a:pt x="71120" y="0"/>
                    <a:pt x="0" y="71120"/>
                    <a:pt x="0" y="158750"/>
                  </a:cubicBezTo>
                  <a:lnTo>
                    <a:pt x="0" y="3360648"/>
                  </a:lnTo>
                  <a:cubicBezTo>
                    <a:pt x="0" y="3412718"/>
                    <a:pt x="25400" y="3458438"/>
                    <a:pt x="63500" y="3487648"/>
                  </a:cubicBezTo>
                  <a:cubicBezTo>
                    <a:pt x="91440" y="3532098"/>
                    <a:pt x="140970" y="3562578"/>
                    <a:pt x="222904" y="3562578"/>
                  </a:cubicBezTo>
                  <a:lnTo>
                    <a:pt x="6867444" y="3562578"/>
                  </a:lnTo>
                  <a:cubicBezTo>
                    <a:pt x="6955075" y="3562578"/>
                    <a:pt x="7026194" y="3491457"/>
                    <a:pt x="7026194" y="3403828"/>
                  </a:cubicBezTo>
                  <a:lnTo>
                    <a:pt x="7026194" y="211697"/>
                  </a:lnTo>
                  <a:cubicBezTo>
                    <a:pt x="7026194" y="149860"/>
                    <a:pt x="7000794" y="104140"/>
                    <a:pt x="6962694" y="74930"/>
                  </a:cubicBezTo>
                  <a:close/>
                  <a:moveTo>
                    <a:pt x="12700" y="3360648"/>
                  </a:moveTo>
                  <a:lnTo>
                    <a:pt x="12700" y="158750"/>
                  </a:lnTo>
                  <a:cubicBezTo>
                    <a:pt x="12700" y="78740"/>
                    <a:pt x="78740" y="12700"/>
                    <a:pt x="158750" y="12700"/>
                  </a:cubicBezTo>
                  <a:lnTo>
                    <a:pt x="6828075" y="12700"/>
                  </a:lnTo>
                  <a:cubicBezTo>
                    <a:pt x="6908085" y="12700"/>
                    <a:pt x="6974125" y="78740"/>
                    <a:pt x="6974125" y="158750"/>
                  </a:cubicBezTo>
                  <a:lnTo>
                    <a:pt x="6974125" y="3360648"/>
                  </a:lnTo>
                  <a:cubicBezTo>
                    <a:pt x="6974125" y="3440657"/>
                    <a:pt x="6908085" y="3506698"/>
                    <a:pt x="6828075" y="3506698"/>
                  </a:cubicBezTo>
                  <a:lnTo>
                    <a:pt x="158750" y="3506698"/>
                  </a:lnTo>
                  <a:cubicBezTo>
                    <a:pt x="78740" y="3506698"/>
                    <a:pt x="12700" y="3441928"/>
                    <a:pt x="12700" y="3360648"/>
                  </a:cubicBezTo>
                  <a:close/>
                </a:path>
              </a:pathLst>
            </a:custGeom>
            <a:solidFill>
              <a:srgbClr val="000000"/>
            </a:solidFill>
          </p:spPr>
          <p:txBody>
            <a:bodyPr/>
            <a:lstStyle/>
            <a:p>
              <a:endParaRPr lang="en-US" sz="900"/>
            </a:p>
          </p:txBody>
        </p:sp>
      </p:grpSp>
      <p:sp>
        <p:nvSpPr>
          <p:cNvPr id="5" name="AutoShape 5">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flipV="1">
            <a:off x="822051" y="3539289"/>
            <a:ext cx="4207180" cy="4011"/>
          </a:xfrm>
          <a:prstGeom prst="line">
            <a:avLst/>
          </a:prstGeom>
          <a:ln w="28575" cap="flat">
            <a:solidFill>
              <a:srgbClr val="000000"/>
            </a:solidFill>
            <a:prstDash val="solid"/>
            <a:headEnd type="none" w="sm" len="sm"/>
            <a:tailEnd type="none" w="sm" len="sm"/>
          </a:ln>
        </p:spPr>
        <p:txBody>
          <a:bodyPr/>
          <a:lstStyle/>
          <a:p>
            <a:endParaRPr lang="en-US" sz="900"/>
          </a:p>
        </p:txBody>
      </p:sp>
      <p:pic>
        <p:nvPicPr>
          <p:cNvPr id="12" name="Picture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2"/>
          <a:srcRect/>
          <a:stretch>
            <a:fillRect/>
          </a:stretch>
        </p:blipFill>
        <p:spPr>
          <a:xfrm>
            <a:off x="5658551" y="1605164"/>
            <a:ext cx="2556804" cy="2801977"/>
          </a:xfrm>
          <a:prstGeom prst="rect">
            <a:avLst/>
          </a:prstGeom>
        </p:spPr>
      </p:pic>
      <p:pic>
        <p:nvPicPr>
          <p:cNvPr id="13"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srcRect/>
          <a:stretch>
            <a:fillRect/>
          </a:stretch>
        </p:blipFill>
        <p:spPr>
          <a:xfrm>
            <a:off x="5673791" y="4498162"/>
            <a:ext cx="2556804" cy="673241"/>
          </a:xfrm>
          <a:prstGeom prst="rect">
            <a:avLst/>
          </a:prstGeom>
        </p:spPr>
      </p:pic>
      <p:sp>
        <p:nvSpPr>
          <p:cNvPr id="14" name="TextBox 14">
            <a:extLst>
              <a:ext uri="{C183D7F6-B498-43B3-948B-1728B52AA6E4}">
                <adec:decorative xmlns:adec="http://schemas.microsoft.com/office/drawing/2017/decorative" val="1"/>
              </a:ext>
            </a:extLst>
          </p:cNvPr>
          <p:cNvSpPr txBox="1">
            <a:spLocks/>
          </p:cNvSpPr>
          <p:nvPr/>
        </p:nvSpPr>
        <p:spPr>
          <a:xfrm>
            <a:off x="896777" y="1551144"/>
            <a:ext cx="4057727" cy="1923604"/>
          </a:xfrm>
          <a:prstGeom prst="rect">
            <a:avLst/>
          </a:prstGeom>
        </p:spPr>
        <p:txBody>
          <a:bodyPr wrap="square" lIns="0" tIns="0" rIns="0" bIns="0" rtlCol="0" anchor="t">
            <a:spAutoFit/>
          </a:bodyPr>
          <a:lstStyle/>
          <a:p>
            <a:pPr>
              <a:lnSpc>
                <a:spcPts val="5000"/>
              </a:lnSpc>
              <a:defRPr/>
            </a:pPr>
            <a:r>
              <a:rPr lang="en-US" sz="4400" dirty="0">
                <a:solidFill>
                  <a:srgbClr val="000000"/>
                </a:solidFill>
                <a:latin typeface="Lucida Bright" panose="02040602050505020304" pitchFamily="18" charset="0"/>
              </a:rPr>
              <a:t>Approach to PTSD in Primary Care</a:t>
            </a:r>
          </a:p>
        </p:txBody>
      </p:sp>
      <p:sp>
        <p:nvSpPr>
          <p:cNvPr id="15" name="TextBox 15">
            <a:extLst>
              <a:ext uri="{C183D7F6-B498-43B3-948B-1728B52AA6E4}">
                <adec:decorative xmlns:adec="http://schemas.microsoft.com/office/drawing/2017/decorative" val="1"/>
              </a:ext>
            </a:extLst>
          </p:cNvPr>
          <p:cNvSpPr txBox="1"/>
          <p:nvPr/>
        </p:nvSpPr>
        <p:spPr>
          <a:xfrm>
            <a:off x="896777" y="3639622"/>
            <a:ext cx="3384998" cy="232308"/>
          </a:xfrm>
          <a:prstGeom prst="rect">
            <a:avLst/>
          </a:prstGeom>
        </p:spPr>
        <p:txBody>
          <a:bodyPr lIns="0" tIns="0" rIns="0" bIns="0" rtlCol="0" anchor="t">
            <a:spAutoFit/>
          </a:bodyPr>
          <a:lstStyle/>
          <a:p>
            <a:pPr>
              <a:lnSpc>
                <a:spcPts val="1960"/>
              </a:lnSpc>
            </a:pPr>
            <a:r>
              <a:rPr lang="en-US" sz="1400" dirty="0">
                <a:latin typeface="Lucida Bright" panose="02040602050505020304" pitchFamily="18" charset="0"/>
                <a:cs typeface="Arial" panose="020B0604020202020204" pitchFamily="34" charset="0"/>
              </a:rPr>
              <a:t>Dr. Jon Davine</a:t>
            </a:r>
          </a:p>
        </p:txBody>
      </p:sp>
      <p:pic>
        <p:nvPicPr>
          <p:cNvPr id="18" name="Picture 17" descr="Palais des congres de Montreal logo">
            <a:extLst>
              <a:ext uri="{FF2B5EF4-FFF2-40B4-BE49-F238E27FC236}">
                <a16:creationId xmlns:a16="http://schemas.microsoft.com/office/drawing/2014/main" id="{8FAD78BB-6AA9-B930-36B0-8CF8DA4EE163}"/>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822051" y="4665686"/>
            <a:ext cx="2302150" cy="5329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pPr eaLnBrk="1" hangingPunct="1">
              <a:defRPr/>
            </a:pPr>
            <a:r>
              <a:rPr lang="en-US" altLang="en-US" sz="3600" dirty="0"/>
              <a:t>DSM-V Diagnosis of PTSD</a:t>
            </a:r>
            <a:br>
              <a:rPr lang="en-US" altLang="en-US" sz="3600" dirty="0"/>
            </a:br>
            <a:r>
              <a:rPr lang="en-US" altLang="en-US" sz="3600" dirty="0"/>
              <a:t>Re-experiencing</a:t>
            </a:r>
          </a:p>
        </p:txBody>
      </p:sp>
      <p:sp>
        <p:nvSpPr>
          <p:cNvPr id="98307" name="Rectangle 3"/>
          <p:cNvSpPr>
            <a:spLocks noGrp="1" noChangeArrowheads="1"/>
          </p:cNvSpPr>
          <p:nvPr>
            <p:ph type="body" idx="1"/>
          </p:nvPr>
        </p:nvSpPr>
        <p:spPr/>
        <p:txBody>
          <a:bodyPr/>
          <a:lstStyle/>
          <a:p>
            <a:pPr eaLnBrk="1" hangingPunct="1">
              <a:defRPr/>
            </a:pPr>
            <a:endParaRPr lang="en-US" altLang="en-US" dirty="0"/>
          </a:p>
          <a:p>
            <a:pPr eaLnBrk="1" hangingPunct="1">
              <a:defRPr/>
            </a:pPr>
            <a:r>
              <a:rPr lang="en-US" altLang="en-US" dirty="0"/>
              <a:t>B. One or more.</a:t>
            </a:r>
          </a:p>
          <a:p>
            <a:pPr eaLnBrk="1" hangingPunct="1">
              <a:defRPr/>
            </a:pPr>
            <a:r>
              <a:rPr lang="en-US" altLang="en-US" dirty="0"/>
              <a:t>The traumatic event is re-experienced, with intrusive symptoms:</a:t>
            </a:r>
          </a:p>
          <a:p>
            <a:pPr marL="0" indent="0" eaLnBrk="1" hangingPunct="1">
              <a:buNone/>
              <a:defRPr/>
            </a:pPr>
            <a:endParaRPr lang="en-US" altLang="en-US" dirty="0"/>
          </a:p>
          <a:p>
            <a:pPr lvl="1" eaLnBrk="1" hangingPunct="1">
              <a:defRPr/>
            </a:pPr>
            <a:r>
              <a:rPr lang="en-US" altLang="en-US" dirty="0"/>
              <a:t>Recurrent, involuntary, distressing memories</a:t>
            </a:r>
          </a:p>
          <a:p>
            <a:pPr lvl="1" eaLnBrk="1" hangingPunct="1">
              <a:defRPr/>
            </a:pPr>
            <a:r>
              <a:rPr lang="en-US" altLang="en-US" dirty="0"/>
              <a:t>Recurrent distressing dreams, related to the traumatic event</a:t>
            </a:r>
          </a:p>
          <a:p>
            <a:pPr lvl="1" eaLnBrk="1" hangingPunct="1">
              <a:defRPr/>
            </a:pPr>
            <a:r>
              <a:rPr lang="en-US" altLang="en-US" dirty="0"/>
              <a:t>Dissociative reactions (flashbacks) in which the individual feels as if the event is </a:t>
            </a:r>
            <a:r>
              <a:rPr lang="en-US" altLang="en-US" dirty="0" err="1"/>
              <a:t>recuring</a:t>
            </a:r>
            <a:endParaRPr lang="en-US" altLang="en-US" dirty="0"/>
          </a:p>
        </p:txBody>
      </p:sp>
    </p:spTree>
    <p:extLst>
      <p:ext uri="{BB962C8B-B14F-4D97-AF65-F5344CB8AC3E}">
        <p14:creationId xmlns:p14="http://schemas.microsoft.com/office/powerpoint/2010/main" val="323934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816100"/>
          </a:xfrm>
        </p:spPr>
        <p:txBody>
          <a:bodyPr>
            <a:normAutofit/>
          </a:bodyPr>
          <a:lstStyle/>
          <a:p>
            <a:pPr>
              <a:defRPr/>
            </a:pPr>
            <a:r>
              <a:rPr lang="en-US" altLang="en-US" dirty="0"/>
              <a:t>DSM-V Diagnosis of PTSD</a:t>
            </a:r>
            <a:br>
              <a:rPr lang="en-US" altLang="en-US" dirty="0"/>
            </a:br>
            <a:r>
              <a:rPr lang="en-US" altLang="en-US" dirty="0"/>
              <a:t>Triggers</a:t>
            </a:r>
          </a:p>
        </p:txBody>
      </p:sp>
      <p:sp>
        <p:nvSpPr>
          <p:cNvPr id="3" name="Content Placeholder 2"/>
          <p:cNvSpPr>
            <a:spLocks noGrp="1"/>
          </p:cNvSpPr>
          <p:nvPr>
            <p:ph idx="1"/>
          </p:nvPr>
        </p:nvSpPr>
        <p:spPr>
          <a:xfrm>
            <a:off x="457200" y="2006600"/>
            <a:ext cx="8229600" cy="4470400"/>
          </a:xfrm>
        </p:spPr>
        <p:txBody>
          <a:bodyPr/>
          <a:lstStyle/>
          <a:p>
            <a:pPr marL="342900" lvl="1" indent="-342900">
              <a:buClr>
                <a:schemeClr val="hlink"/>
              </a:buClr>
              <a:buSzPct val="60000"/>
              <a:buFont typeface="Wingdings" charset="0"/>
              <a:buChar char="n"/>
              <a:defRPr/>
            </a:pPr>
            <a:r>
              <a:rPr lang="en-US" sz="2400" dirty="0">
                <a:ea typeface="+mn-ea"/>
              </a:rPr>
              <a:t> </a:t>
            </a:r>
            <a:r>
              <a:rPr lang="en-US" sz="2400" dirty="0"/>
              <a:t>Intense or prolonged psychological distress a exposure to internal or external cues that resemble an aspect of the traumatic event</a:t>
            </a:r>
          </a:p>
          <a:p>
            <a:pPr marL="342900" lvl="1" indent="-342900">
              <a:buClr>
                <a:schemeClr val="hlink"/>
              </a:buClr>
              <a:buSzPct val="60000"/>
              <a:buFont typeface="Wingdings" charset="0"/>
              <a:buChar char="n"/>
              <a:defRPr/>
            </a:pPr>
            <a:endParaRPr lang="en-US" sz="2400" dirty="0">
              <a:ea typeface="+mn-ea"/>
            </a:endParaRPr>
          </a:p>
          <a:p>
            <a:pPr marL="342900" lvl="1" indent="-342900">
              <a:buClr>
                <a:schemeClr val="hlink"/>
              </a:buClr>
              <a:buSzPct val="60000"/>
              <a:buFont typeface="Wingdings" charset="0"/>
              <a:buChar char="n"/>
              <a:defRPr/>
            </a:pPr>
            <a:r>
              <a:rPr lang="en-US" sz="2400" dirty="0"/>
              <a:t>Marked physiological reactions to internal or external cues that symbolize or resemble an aspect of the traumatic event</a:t>
            </a:r>
            <a:endParaRPr lang="en-US" sz="2400" dirty="0">
              <a:ea typeface="+mn-ea"/>
            </a:endParaRPr>
          </a:p>
          <a:p>
            <a:pPr marL="342900" lvl="1" indent="-342900">
              <a:buClr>
                <a:schemeClr val="hlink"/>
              </a:buClr>
              <a:buSzPct val="60000"/>
              <a:buFont typeface="Wingdings" charset="0"/>
              <a:buChar char="n"/>
              <a:defRPr/>
            </a:pPr>
            <a:endParaRPr lang="en-US" sz="2400" dirty="0">
              <a:ea typeface="+mn-ea"/>
            </a:endParaRPr>
          </a:p>
          <a:p>
            <a:pPr marL="342900" lvl="1" indent="-342900">
              <a:buClr>
                <a:schemeClr val="hlink"/>
              </a:buClr>
              <a:buSzPct val="60000"/>
              <a:buFont typeface="Wingdings" charset="0"/>
              <a:buChar char="n"/>
              <a:defRPr/>
            </a:pPr>
            <a:r>
              <a:rPr lang="en-US" sz="2400" dirty="0">
                <a:ea typeface="+mn-ea"/>
              </a:rPr>
              <a:t>May include panic attacks</a:t>
            </a:r>
          </a:p>
          <a:p>
            <a:pPr>
              <a:buFont typeface="Wingdings" charset="0"/>
              <a:buChar char="n"/>
              <a:defRPr/>
            </a:pPr>
            <a:endParaRPr lang="en-US" dirty="0">
              <a:ea typeface="+mn-ea"/>
              <a:cs typeface="ＭＳ Ｐゴシック" charset="0"/>
            </a:endParaRPr>
          </a:p>
        </p:txBody>
      </p:sp>
    </p:spTree>
    <p:extLst>
      <p:ext uri="{BB962C8B-B14F-4D97-AF65-F5344CB8AC3E}">
        <p14:creationId xmlns:p14="http://schemas.microsoft.com/office/powerpoint/2010/main" val="303188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pPr eaLnBrk="1" hangingPunct="1">
              <a:defRPr/>
            </a:pPr>
            <a:r>
              <a:rPr lang="en-US" altLang="en-US" sz="3600" dirty="0"/>
              <a:t>DSM-V Diagnosis of PTSD</a:t>
            </a:r>
            <a:br>
              <a:rPr lang="en-US" altLang="en-US" sz="3600" dirty="0"/>
            </a:br>
            <a:r>
              <a:rPr lang="en-US" altLang="en-US" sz="3600" dirty="0"/>
              <a:t>C. Avoidance (one or both)</a:t>
            </a:r>
          </a:p>
        </p:txBody>
      </p:sp>
      <p:sp>
        <p:nvSpPr>
          <p:cNvPr id="99331" name="Rectangle 3"/>
          <p:cNvSpPr>
            <a:spLocks noGrp="1" noChangeArrowheads="1"/>
          </p:cNvSpPr>
          <p:nvPr>
            <p:ph type="body" idx="1"/>
          </p:nvPr>
        </p:nvSpPr>
        <p:spPr>
          <a:xfrm>
            <a:off x="393700" y="2171700"/>
            <a:ext cx="8229600" cy="5559425"/>
          </a:xfrm>
        </p:spPr>
        <p:txBody>
          <a:bodyPr/>
          <a:lstStyle/>
          <a:p>
            <a:pPr eaLnBrk="1" hangingPunct="1">
              <a:defRPr/>
            </a:pPr>
            <a:r>
              <a:rPr lang="en-US" altLang="en-US" sz="2800" dirty="0"/>
              <a:t>Persistent avoidance of memories or thoughts about the event</a:t>
            </a:r>
          </a:p>
          <a:p>
            <a:pPr eaLnBrk="1" hangingPunct="1">
              <a:defRPr/>
            </a:pPr>
            <a:r>
              <a:rPr lang="en-US" altLang="en-US" sz="2800" dirty="0"/>
              <a:t>Avoiding external reminders (people, places, activities, objects, situations), that arouse distressing memories associated with the trauma.  </a:t>
            </a:r>
          </a:p>
        </p:txBody>
      </p:sp>
    </p:spTree>
    <p:extLst>
      <p:ext uri="{BB962C8B-B14F-4D97-AF65-F5344CB8AC3E}">
        <p14:creationId xmlns:p14="http://schemas.microsoft.com/office/powerpoint/2010/main" val="426617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altLang="en-US" sz="3600" dirty="0"/>
              <a:t>DSM-V Diagnosis of PTSD</a:t>
            </a:r>
          </a:p>
        </p:txBody>
      </p:sp>
      <p:sp>
        <p:nvSpPr>
          <p:cNvPr id="100355" name="Rectangle 3"/>
          <p:cNvSpPr>
            <a:spLocks noGrp="1" noChangeArrowheads="1"/>
          </p:cNvSpPr>
          <p:nvPr>
            <p:ph type="body" idx="1"/>
          </p:nvPr>
        </p:nvSpPr>
        <p:spPr/>
        <p:txBody>
          <a:bodyPr/>
          <a:lstStyle/>
          <a:p>
            <a:pPr eaLnBrk="1" hangingPunct="1">
              <a:defRPr/>
            </a:pPr>
            <a:r>
              <a:rPr lang="en-US" altLang="en-US" sz="2800" dirty="0"/>
              <a:t>E. Persistent symptoms of increased arousal and reactivity including 2 (or more) of the following:</a:t>
            </a:r>
          </a:p>
          <a:p>
            <a:pPr lvl="1" eaLnBrk="1" hangingPunct="1">
              <a:defRPr/>
            </a:pPr>
            <a:r>
              <a:rPr lang="en-US" altLang="en-US" sz="2400" dirty="0"/>
              <a:t>Irritable </a:t>
            </a:r>
            <a:r>
              <a:rPr lang="en-US" altLang="en-US" sz="2400" dirty="0" err="1"/>
              <a:t>behaviour</a:t>
            </a:r>
            <a:r>
              <a:rPr lang="en-US" altLang="en-US" sz="2400" dirty="0"/>
              <a:t> and angry outbursts</a:t>
            </a:r>
          </a:p>
          <a:p>
            <a:pPr lvl="1" eaLnBrk="1" hangingPunct="1">
              <a:defRPr/>
            </a:pPr>
            <a:r>
              <a:rPr lang="en-US" altLang="en-US" sz="2400" dirty="0"/>
              <a:t>Reckless or self-destructive </a:t>
            </a:r>
            <a:r>
              <a:rPr lang="en-US" altLang="en-US" sz="2400" dirty="0" err="1"/>
              <a:t>behaviour</a:t>
            </a:r>
            <a:endParaRPr lang="en-US" altLang="en-US" sz="2400" dirty="0"/>
          </a:p>
          <a:p>
            <a:pPr lvl="1" eaLnBrk="1" hangingPunct="1">
              <a:defRPr/>
            </a:pPr>
            <a:r>
              <a:rPr lang="en-US" altLang="en-US" sz="2400" dirty="0" err="1"/>
              <a:t>Hypervigilance</a:t>
            </a:r>
            <a:endParaRPr lang="en-US" altLang="en-US" sz="2400" dirty="0"/>
          </a:p>
          <a:p>
            <a:pPr lvl="1" eaLnBrk="1" hangingPunct="1">
              <a:defRPr/>
            </a:pPr>
            <a:r>
              <a:rPr lang="en-US" altLang="en-US" sz="2400" dirty="0"/>
              <a:t>Exaggerated startle</a:t>
            </a:r>
          </a:p>
          <a:p>
            <a:pPr lvl="1" eaLnBrk="1" hangingPunct="1">
              <a:defRPr/>
            </a:pPr>
            <a:r>
              <a:rPr lang="en-US" altLang="en-US" sz="2400" dirty="0"/>
              <a:t>Decreased concentration</a:t>
            </a:r>
          </a:p>
          <a:p>
            <a:pPr lvl="1" eaLnBrk="1" hangingPunct="1">
              <a:defRPr/>
            </a:pPr>
            <a:r>
              <a:rPr lang="en-US" altLang="en-US" sz="2400" dirty="0"/>
              <a:t>Decreased sleep</a:t>
            </a:r>
          </a:p>
        </p:txBody>
      </p:sp>
    </p:spTree>
    <p:extLst>
      <p:ext uri="{BB962C8B-B14F-4D97-AF65-F5344CB8AC3E}">
        <p14:creationId xmlns:p14="http://schemas.microsoft.com/office/powerpoint/2010/main" val="184226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0">
            <a:normAutofit/>
          </a:bodyPr>
          <a:lstStyle/>
          <a:p>
            <a:pPr eaLnBrk="1" hangingPunct="1">
              <a:defRPr/>
            </a:pPr>
            <a:r>
              <a:rPr lang="en-US" altLang="en-US" dirty="0"/>
              <a:t>DSM-V Diagnosis of PTSD</a:t>
            </a:r>
          </a:p>
        </p:txBody>
      </p:sp>
      <p:sp>
        <p:nvSpPr>
          <p:cNvPr id="15462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endParaRPr lang="en-US" altLang="en-US" dirty="0"/>
          </a:p>
          <a:p>
            <a:pPr eaLnBrk="1" hangingPunct="1">
              <a:defRPr/>
            </a:pPr>
            <a:r>
              <a:rPr lang="en-US" altLang="en-US" dirty="0"/>
              <a:t>duration of the disturbance is more than one month</a:t>
            </a:r>
          </a:p>
          <a:p>
            <a:pPr eaLnBrk="1" hangingPunct="1">
              <a:defRPr/>
            </a:pPr>
            <a:endParaRPr lang="en-US" altLang="en-US" dirty="0"/>
          </a:p>
          <a:p>
            <a:pPr eaLnBrk="1" hangingPunct="1">
              <a:defRPr/>
            </a:pPr>
            <a:r>
              <a:rPr lang="en-US" altLang="en-US" dirty="0"/>
              <a:t>the disturbance causes clinically significant distress or impairment in social, occupational, or other important areas of functioning.</a:t>
            </a:r>
          </a:p>
        </p:txBody>
      </p:sp>
    </p:spTree>
    <p:extLst>
      <p:ext uri="{BB962C8B-B14F-4D97-AF65-F5344CB8AC3E}">
        <p14:creationId xmlns:p14="http://schemas.microsoft.com/office/powerpoint/2010/main" val="28268422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698" name="Picture 2"/>
          <p:cNvPicPr>
            <a:picLocks noChangeAspect="1" noChangeArrowheads="1"/>
          </p:cNvPicPr>
          <p:nvPr/>
        </p:nvPicPr>
        <p:blipFill>
          <a:blip r:embed="rId3"/>
          <a:srcRect/>
          <a:stretch>
            <a:fillRect/>
          </a:stretch>
        </p:blipFill>
        <p:spPr bwMode="invGray">
          <a:xfrm>
            <a:off x="812800" y="1752600"/>
            <a:ext cx="7951788"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
        <p:nvSpPr>
          <p:cNvPr id="157699" name="Rectangle 3"/>
          <p:cNvSpPr>
            <a:spLocks noGrp="1" noChangeArrowheads="1"/>
          </p:cNvSpPr>
          <p:nvPr>
            <p:ph type="title"/>
          </p:nvPr>
        </p:nvSpPr>
        <p:spPr/>
        <p:txBody>
          <a:bodyPr/>
          <a:lstStyle/>
          <a:p>
            <a:pPr eaLnBrk="1" hangingPunct="1">
              <a:defRPr/>
            </a:pPr>
            <a:r>
              <a:rPr lang="en-US" sz="3200">
                <a:ea typeface="+mj-ea"/>
                <a:cs typeface="+mj-cs"/>
              </a:rPr>
              <a:t>PTSD: Subtype Specifiers</a:t>
            </a:r>
            <a:endParaRPr lang="en-US">
              <a:ea typeface="+mj-ea"/>
              <a:cs typeface="+mj-cs"/>
            </a:endParaRPr>
          </a:p>
        </p:txBody>
      </p:sp>
      <p:sp>
        <p:nvSpPr>
          <p:cNvPr id="157700" name="Text Box 4"/>
          <p:cNvSpPr txBox="1">
            <a:spLocks noChangeArrowheads="1"/>
          </p:cNvSpPr>
          <p:nvPr/>
        </p:nvSpPr>
        <p:spPr bwMode="auto">
          <a:xfrm>
            <a:off x="2622550" y="6138863"/>
            <a:ext cx="389413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r>
              <a:rPr lang="en-US" altLang="en-US" sz="2200" b="1">
                <a:solidFill>
                  <a:srgbClr val="FFCC66"/>
                </a:solidFill>
                <a:effectLst>
                  <a:outerShdw blurRad="38100" dist="38100" dir="2700000" algn="tl">
                    <a:srgbClr val="000000"/>
                  </a:outerShdw>
                </a:effectLst>
                <a:latin typeface="Arial" pitchFamily="34" charset="0"/>
              </a:rPr>
              <a:t>Time from Trauma (months)</a:t>
            </a:r>
          </a:p>
        </p:txBody>
      </p:sp>
      <p:sp>
        <p:nvSpPr>
          <p:cNvPr id="157701" name="Text Box 5"/>
          <p:cNvSpPr txBox="1">
            <a:spLocks noChangeArrowheads="1"/>
          </p:cNvSpPr>
          <p:nvPr/>
        </p:nvSpPr>
        <p:spPr bwMode="auto">
          <a:xfrm>
            <a:off x="1625600" y="5351463"/>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r>
              <a:rPr lang="en-US" altLang="en-US" sz="2000" b="1">
                <a:solidFill>
                  <a:schemeClr val="bg1"/>
                </a:solidFill>
                <a:effectLst>
                  <a:outerShdw blurRad="38100" dist="38100" dir="2700000" algn="tl">
                    <a:srgbClr val="000000"/>
                  </a:outerShdw>
                </a:effectLst>
                <a:latin typeface="Arial" pitchFamily="34" charset="0"/>
              </a:rPr>
              <a:t>1</a:t>
            </a:r>
          </a:p>
        </p:txBody>
      </p:sp>
      <p:sp>
        <p:nvSpPr>
          <p:cNvPr id="157702" name="Text Box 6"/>
          <p:cNvSpPr txBox="1">
            <a:spLocks noChangeArrowheads="1"/>
          </p:cNvSpPr>
          <p:nvPr/>
        </p:nvSpPr>
        <p:spPr bwMode="auto">
          <a:xfrm>
            <a:off x="3565525" y="5351463"/>
            <a:ext cx="40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r>
              <a:rPr lang="en-US" altLang="en-US" sz="2000" b="1">
                <a:solidFill>
                  <a:schemeClr val="bg1"/>
                </a:solidFill>
                <a:effectLst>
                  <a:outerShdw blurRad="38100" dist="38100" dir="2700000" algn="tl">
                    <a:srgbClr val="000000"/>
                  </a:outerShdw>
                </a:effectLst>
                <a:latin typeface="Arial" pitchFamily="34" charset="0"/>
              </a:rPr>
              <a:t>3</a:t>
            </a:r>
          </a:p>
        </p:txBody>
      </p:sp>
      <p:sp>
        <p:nvSpPr>
          <p:cNvPr id="157703" name="Text Box 7"/>
          <p:cNvSpPr txBox="1">
            <a:spLocks noChangeArrowheads="1"/>
          </p:cNvSpPr>
          <p:nvPr/>
        </p:nvSpPr>
        <p:spPr bwMode="auto">
          <a:xfrm>
            <a:off x="6491288" y="5351463"/>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r>
              <a:rPr lang="en-US" altLang="en-US" sz="2000" b="1">
                <a:solidFill>
                  <a:schemeClr val="bg1"/>
                </a:solidFill>
                <a:effectLst>
                  <a:outerShdw blurRad="38100" dist="38100" dir="2700000" algn="tl">
                    <a:srgbClr val="000000"/>
                  </a:outerShdw>
                </a:effectLst>
                <a:latin typeface="Arial" pitchFamily="34" charset="0"/>
              </a:rPr>
              <a:t>6</a:t>
            </a:r>
          </a:p>
        </p:txBody>
      </p:sp>
      <p:sp>
        <p:nvSpPr>
          <p:cNvPr id="157704" name="Text Box 8"/>
          <p:cNvSpPr txBox="1">
            <a:spLocks noChangeArrowheads="1"/>
          </p:cNvSpPr>
          <p:nvPr/>
        </p:nvSpPr>
        <p:spPr bwMode="auto">
          <a:xfrm rot="-5400000">
            <a:off x="-907256" y="3248819"/>
            <a:ext cx="29495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ctr">
              <a:defRPr/>
            </a:pPr>
            <a:r>
              <a:rPr lang="en-US" altLang="en-US" sz="2200" b="1">
                <a:solidFill>
                  <a:schemeClr val="bg1"/>
                </a:solidFill>
                <a:effectLst>
                  <a:outerShdw blurRad="38100" dist="38100" dir="2700000" algn="tl">
                    <a:srgbClr val="000000"/>
                  </a:outerShdw>
                </a:effectLst>
                <a:latin typeface="Arial" pitchFamily="34" charset="0"/>
              </a:rPr>
              <a:t>PTSD </a:t>
            </a:r>
            <a:r>
              <a:rPr lang="en-US" altLang="en-US" sz="2000" b="1">
                <a:solidFill>
                  <a:schemeClr val="bg1"/>
                </a:solidFill>
                <a:effectLst>
                  <a:outerShdw blurRad="38100" dist="38100" dir="2700000" algn="tl">
                    <a:srgbClr val="000000"/>
                  </a:outerShdw>
                </a:effectLst>
                <a:latin typeface="Arial" pitchFamily="34" charset="0"/>
              </a:rPr>
              <a:t>Symptoms</a:t>
            </a:r>
          </a:p>
        </p:txBody>
      </p:sp>
      <p:sp>
        <p:nvSpPr>
          <p:cNvPr id="157705" name="Text Box 9"/>
          <p:cNvSpPr txBox="1">
            <a:spLocks noChangeArrowheads="1"/>
          </p:cNvSpPr>
          <p:nvPr/>
        </p:nvSpPr>
        <p:spPr bwMode="auto">
          <a:xfrm>
            <a:off x="515938" y="5114925"/>
            <a:ext cx="11953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ctr">
              <a:defRPr/>
            </a:pPr>
            <a:r>
              <a:rPr lang="en-US" altLang="en-US" sz="1800" b="1">
                <a:solidFill>
                  <a:srgbClr val="FFCC66"/>
                </a:solidFill>
                <a:effectLst>
                  <a:outerShdw blurRad="38100" dist="38100" dir="2700000" algn="tl">
                    <a:srgbClr val="000000"/>
                  </a:outerShdw>
                </a:effectLst>
                <a:latin typeface="Arial" pitchFamily="34" charset="0"/>
              </a:rPr>
              <a:t>Acute</a:t>
            </a:r>
          </a:p>
          <a:p>
            <a:pPr algn="ctr">
              <a:defRPr/>
            </a:pPr>
            <a:r>
              <a:rPr lang="en-US" altLang="en-US" sz="1800" b="1">
                <a:solidFill>
                  <a:srgbClr val="FFCC66"/>
                </a:solidFill>
                <a:effectLst>
                  <a:outerShdw blurRad="38100" dist="38100" dir="2700000" algn="tl">
                    <a:srgbClr val="000000"/>
                  </a:outerShdw>
                </a:effectLst>
                <a:latin typeface="Arial" pitchFamily="34" charset="0"/>
              </a:rPr>
              <a:t>Stress</a:t>
            </a:r>
          </a:p>
          <a:p>
            <a:pPr algn="ctr">
              <a:defRPr/>
            </a:pPr>
            <a:r>
              <a:rPr lang="en-US" altLang="en-US" sz="1800" b="1">
                <a:solidFill>
                  <a:srgbClr val="FFCC66"/>
                </a:solidFill>
                <a:effectLst>
                  <a:outerShdw blurRad="38100" dist="38100" dir="2700000" algn="tl">
                    <a:srgbClr val="000000"/>
                  </a:outerShdw>
                </a:effectLst>
                <a:latin typeface="Arial" pitchFamily="34" charset="0"/>
              </a:rPr>
              <a:t>Disorder</a:t>
            </a:r>
          </a:p>
        </p:txBody>
      </p:sp>
      <p:sp>
        <p:nvSpPr>
          <p:cNvPr id="157706" name="Text Box 10"/>
          <p:cNvSpPr txBox="1">
            <a:spLocks noChangeArrowheads="1"/>
          </p:cNvSpPr>
          <p:nvPr/>
        </p:nvSpPr>
        <p:spPr bwMode="auto">
          <a:xfrm>
            <a:off x="2041525" y="5114925"/>
            <a:ext cx="1549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ctr">
              <a:defRPr/>
            </a:pPr>
            <a:r>
              <a:rPr lang="en-US" altLang="en-US" sz="1800" b="1">
                <a:solidFill>
                  <a:srgbClr val="FFCC66"/>
                </a:solidFill>
                <a:effectLst>
                  <a:outerShdw blurRad="38100" dist="38100" dir="2700000" algn="tl">
                    <a:srgbClr val="000000"/>
                  </a:outerShdw>
                </a:effectLst>
                <a:latin typeface="Arial" pitchFamily="34" charset="0"/>
              </a:rPr>
              <a:t>Acute</a:t>
            </a:r>
          </a:p>
          <a:p>
            <a:pPr algn="ctr">
              <a:defRPr/>
            </a:pPr>
            <a:r>
              <a:rPr lang="en-US" altLang="en-US" sz="1800" b="1">
                <a:solidFill>
                  <a:srgbClr val="FFCC66"/>
                </a:solidFill>
                <a:effectLst>
                  <a:outerShdw blurRad="38100" dist="38100" dir="2700000" algn="tl">
                    <a:srgbClr val="000000"/>
                  </a:outerShdw>
                </a:effectLst>
                <a:latin typeface="Arial" pitchFamily="34" charset="0"/>
              </a:rPr>
              <a:t>PTSD </a:t>
            </a:r>
          </a:p>
          <a:p>
            <a:pPr algn="ctr">
              <a:defRPr/>
            </a:pPr>
            <a:r>
              <a:rPr lang="en-US" altLang="en-US" sz="1800" b="1">
                <a:solidFill>
                  <a:srgbClr val="FFCC66"/>
                </a:solidFill>
                <a:effectLst>
                  <a:outerShdw blurRad="38100" dist="38100" dir="2700000" algn="tl">
                    <a:srgbClr val="000000"/>
                  </a:outerShdw>
                </a:effectLst>
                <a:latin typeface="Arial" pitchFamily="34" charset="0"/>
              </a:rPr>
              <a:t>(&lt; 3 months)</a:t>
            </a:r>
          </a:p>
        </p:txBody>
      </p:sp>
      <p:sp>
        <p:nvSpPr>
          <p:cNvPr id="157707" name="Text Box 11"/>
          <p:cNvSpPr txBox="1">
            <a:spLocks noChangeArrowheads="1"/>
          </p:cNvSpPr>
          <p:nvPr/>
        </p:nvSpPr>
        <p:spPr bwMode="auto">
          <a:xfrm>
            <a:off x="2844800" y="533400"/>
            <a:ext cx="34051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ctr">
              <a:defRPr/>
            </a:pPr>
            <a:endParaRPr lang="en-US" altLang="en-US" b="1">
              <a:solidFill>
                <a:srgbClr val="FFCC66"/>
              </a:solidFill>
              <a:effectLst>
                <a:outerShdw blurRad="38100" dist="38100" dir="2700000" algn="tl">
                  <a:srgbClr val="000000"/>
                </a:outerShdw>
              </a:effectLst>
              <a:latin typeface="Times New Roman" pitchFamily="18" charset="0"/>
            </a:endParaRPr>
          </a:p>
          <a:p>
            <a:pPr algn="ctr">
              <a:defRPr/>
            </a:pPr>
            <a:endParaRPr lang="en-US" altLang="en-US" b="1">
              <a:solidFill>
                <a:srgbClr val="FFCC66"/>
              </a:solidFill>
              <a:effectLst>
                <a:outerShdw blurRad="38100" dist="38100" dir="2700000" algn="tl">
                  <a:srgbClr val="000000"/>
                </a:outerShdw>
              </a:effectLst>
              <a:latin typeface="Times New Roman" pitchFamily="18" charset="0"/>
            </a:endParaRPr>
          </a:p>
          <a:p>
            <a:pPr algn="ctr">
              <a:defRPr/>
            </a:pPr>
            <a:r>
              <a:rPr lang="en-US" altLang="en-US" b="1">
                <a:solidFill>
                  <a:srgbClr val="FFCC66"/>
                </a:solidFill>
                <a:effectLst>
                  <a:outerShdw blurRad="38100" dist="38100" dir="2700000" algn="tl">
                    <a:srgbClr val="000000"/>
                  </a:outerShdw>
                </a:effectLst>
                <a:latin typeface="Times New Roman" pitchFamily="18" charset="0"/>
              </a:rPr>
              <a:t>Chronic PTSD (&gt; 3 months)</a:t>
            </a:r>
          </a:p>
        </p:txBody>
      </p:sp>
      <p:sp>
        <p:nvSpPr>
          <p:cNvPr id="157708" name="Text Box 12"/>
          <p:cNvSpPr txBox="1">
            <a:spLocks noChangeArrowheads="1"/>
          </p:cNvSpPr>
          <p:nvPr/>
        </p:nvSpPr>
        <p:spPr bwMode="auto">
          <a:xfrm>
            <a:off x="7188200" y="5114925"/>
            <a:ext cx="10890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ctr">
              <a:defRPr/>
            </a:pPr>
            <a:r>
              <a:rPr lang="en-US" altLang="en-US" sz="1800" b="1">
                <a:solidFill>
                  <a:srgbClr val="FFCC66"/>
                </a:solidFill>
                <a:effectLst>
                  <a:outerShdw blurRad="38100" dist="38100" dir="2700000" algn="tl">
                    <a:srgbClr val="000000"/>
                  </a:outerShdw>
                </a:effectLst>
                <a:latin typeface="Arial" pitchFamily="34" charset="0"/>
              </a:rPr>
              <a:t>Delayed</a:t>
            </a:r>
          </a:p>
          <a:p>
            <a:pPr algn="ctr">
              <a:defRPr/>
            </a:pPr>
            <a:r>
              <a:rPr lang="en-US" altLang="en-US" sz="1800" b="1">
                <a:solidFill>
                  <a:srgbClr val="FFCC66"/>
                </a:solidFill>
                <a:effectLst>
                  <a:outerShdw blurRad="38100" dist="38100" dir="2700000" algn="tl">
                    <a:srgbClr val="000000"/>
                  </a:outerShdw>
                </a:effectLst>
                <a:latin typeface="Arial" pitchFamily="34" charset="0"/>
              </a:rPr>
              <a:t>Onset</a:t>
            </a:r>
          </a:p>
          <a:p>
            <a:pPr algn="ctr">
              <a:defRPr/>
            </a:pPr>
            <a:r>
              <a:rPr lang="en-US" altLang="en-US" sz="1800" b="1">
                <a:solidFill>
                  <a:srgbClr val="FFCC66"/>
                </a:solidFill>
                <a:effectLst>
                  <a:outerShdw blurRad="38100" dist="38100" dir="2700000" algn="tl">
                    <a:srgbClr val="000000"/>
                  </a:outerShdw>
                </a:effectLst>
                <a:latin typeface="Arial" pitchFamily="34" charset="0"/>
              </a:rPr>
              <a:t>PTSD</a:t>
            </a:r>
          </a:p>
        </p:txBody>
      </p:sp>
    </p:spTree>
    <p:extLst>
      <p:ext uri="{BB962C8B-B14F-4D97-AF65-F5344CB8AC3E}">
        <p14:creationId xmlns:p14="http://schemas.microsoft.com/office/powerpoint/2010/main" val="2243564817"/>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0">
            <a:normAutofit fontScale="90000"/>
          </a:bodyPr>
          <a:lstStyle/>
          <a:p>
            <a:pPr eaLnBrk="1" hangingPunct="1">
              <a:defRPr/>
            </a:pPr>
            <a:r>
              <a:rPr lang="en-US" altLang="en-US"/>
              <a:t>ACUTE STRESS DISORDER</a:t>
            </a:r>
            <a:br>
              <a:rPr lang="en-US" altLang="en-US"/>
            </a:br>
            <a:endParaRPr lang="en-US" altLang="en-US"/>
          </a:p>
        </p:txBody>
      </p:sp>
      <p:sp>
        <p:nvSpPr>
          <p:cNvPr id="15974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endParaRPr lang="en-US" altLang="en-US" dirty="0"/>
          </a:p>
          <a:p>
            <a:pPr eaLnBrk="1" hangingPunct="1">
              <a:defRPr/>
            </a:pPr>
            <a:r>
              <a:rPr lang="en-US" altLang="en-US" dirty="0"/>
              <a:t>The disturbance lasts for a minimum of three days and a maximum of  one month </a:t>
            </a:r>
          </a:p>
          <a:p>
            <a:pPr eaLnBrk="1" hangingPunct="1">
              <a:defRPr/>
            </a:pPr>
            <a:endParaRPr lang="en-US" altLang="en-US" dirty="0"/>
          </a:p>
          <a:p>
            <a:pPr eaLnBrk="1" hangingPunct="1">
              <a:defRPr/>
            </a:pPr>
            <a:r>
              <a:rPr lang="en-US" altLang="en-US" dirty="0"/>
              <a:t>Essentially same symptoms as PTSD</a:t>
            </a:r>
          </a:p>
        </p:txBody>
      </p:sp>
    </p:spTree>
    <p:extLst>
      <p:ext uri="{BB962C8B-B14F-4D97-AF65-F5344CB8AC3E}">
        <p14:creationId xmlns:p14="http://schemas.microsoft.com/office/powerpoint/2010/main" val="377944005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altLang="en-US"/>
              <a:t>Screening Questions</a:t>
            </a:r>
          </a:p>
        </p:txBody>
      </p:sp>
      <p:sp>
        <p:nvSpPr>
          <p:cNvPr id="101379"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altLang="en-US" sz="2400" dirty="0"/>
              <a:t>Do you find it hard to stop thinking about the event that has happened to you?</a:t>
            </a:r>
          </a:p>
          <a:p>
            <a:pPr marL="609600" indent="-609600" eaLnBrk="1" hangingPunct="1">
              <a:buFont typeface="Wingdings" pitchFamily="2" charset="2"/>
              <a:buAutoNum type="arabicPeriod"/>
              <a:defRPr/>
            </a:pPr>
            <a:r>
              <a:rPr lang="en-US" altLang="en-US" sz="2400" dirty="0"/>
              <a:t>Do you find that you have nightmares related to the event that happened to you?</a:t>
            </a:r>
          </a:p>
          <a:p>
            <a:pPr marL="609600" indent="-609600" eaLnBrk="1" hangingPunct="1">
              <a:buFont typeface="Wingdings" pitchFamily="2" charset="2"/>
              <a:buAutoNum type="arabicPeriod"/>
              <a:defRPr/>
            </a:pPr>
            <a:r>
              <a:rPr lang="en-US" altLang="en-US" sz="2400" dirty="0"/>
              <a:t>Do you find that you have flashbacks and by that I mean very vivid daydreams </a:t>
            </a:r>
            <a:r>
              <a:rPr lang="en-US" altLang="ja-JP" sz="2400" dirty="0"/>
              <a:t>about the event that has happened to you? You ar</a:t>
            </a:r>
            <a:r>
              <a:rPr lang="en-US" altLang="ja-JP" dirty="0"/>
              <a:t>e re-living it, not just thinking about it.</a:t>
            </a:r>
            <a:endParaRPr lang="en-US" altLang="ja-JP" sz="2400" dirty="0"/>
          </a:p>
          <a:p>
            <a:pPr marL="609600" indent="-609600" eaLnBrk="1" hangingPunct="1">
              <a:buFont typeface="Wingdings" pitchFamily="2" charset="2"/>
              <a:buAutoNum type="arabicPeriod"/>
              <a:defRPr/>
            </a:pPr>
            <a:r>
              <a:rPr lang="en-US" altLang="en-US" sz="2400" dirty="0"/>
              <a:t>When something happens that reminds you of the difficult event that happened to you, do you find that triggers a very large response to you?</a:t>
            </a:r>
          </a:p>
          <a:p>
            <a:pPr marL="609600" indent="-609600" eaLnBrk="1" hangingPunct="1">
              <a:buFont typeface="Wingdings" pitchFamily="2" charset="2"/>
              <a:buAutoNum type="arabicPeriod"/>
              <a:defRPr/>
            </a:pPr>
            <a:endParaRPr lang="en-US" altLang="en-US" sz="2400" dirty="0"/>
          </a:p>
        </p:txBody>
      </p:sp>
    </p:spTree>
    <p:extLst>
      <p:ext uri="{BB962C8B-B14F-4D97-AF65-F5344CB8AC3E}">
        <p14:creationId xmlns:p14="http://schemas.microsoft.com/office/powerpoint/2010/main" val="421247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altLang="en-US"/>
              <a:t>Screening Questions</a:t>
            </a:r>
          </a:p>
        </p:txBody>
      </p:sp>
      <p:sp>
        <p:nvSpPr>
          <p:cNvPr id="102403" name="Rectangle 3"/>
          <p:cNvSpPr>
            <a:spLocks noGrp="1" noChangeArrowheads="1"/>
          </p:cNvSpPr>
          <p:nvPr>
            <p:ph type="body" idx="1"/>
          </p:nvPr>
        </p:nvSpPr>
        <p:spPr/>
        <p:txBody>
          <a:bodyPr/>
          <a:lstStyle/>
          <a:p>
            <a:pPr marL="609600" indent="-609600" eaLnBrk="1" hangingPunct="1">
              <a:buFont typeface="Wingdings" pitchFamily="2" charset="2"/>
              <a:buAutoNum type="arabicPeriod" startAt="4"/>
              <a:defRPr/>
            </a:pPr>
            <a:r>
              <a:rPr lang="en-US" altLang="en-US" sz="2800" dirty="0"/>
              <a:t>Do you find that you avoid things that remind you of the very difficult event you experienced?</a:t>
            </a:r>
          </a:p>
          <a:p>
            <a:pPr marL="609600" indent="-609600" eaLnBrk="1" hangingPunct="1">
              <a:buFont typeface="Wingdings" pitchFamily="2" charset="2"/>
              <a:buAutoNum type="arabicPeriod" startAt="4"/>
              <a:defRPr/>
            </a:pPr>
            <a:r>
              <a:rPr lang="en-US" altLang="en-US" sz="2800" dirty="0"/>
              <a:t>Do you feel generally anxious since the event and have trouble sleeping or startle easily?</a:t>
            </a:r>
          </a:p>
          <a:p>
            <a:pPr marL="609600" indent="-609600" eaLnBrk="1" hangingPunct="1">
              <a:buFont typeface="Wingdings" pitchFamily="2" charset="2"/>
              <a:buAutoNum type="arabicPeriod" startAt="4"/>
              <a:defRPr/>
            </a:pPr>
            <a:r>
              <a:rPr lang="en-US" altLang="en-US" sz="2800" dirty="0"/>
              <a:t>Do you feel that this event and the way it has left you feeling still gets in the way of your life?</a:t>
            </a:r>
          </a:p>
        </p:txBody>
      </p:sp>
    </p:spTree>
    <p:extLst>
      <p:ext uri="{BB962C8B-B14F-4D97-AF65-F5344CB8AC3E}">
        <p14:creationId xmlns:p14="http://schemas.microsoft.com/office/powerpoint/2010/main" val="13931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B85AF-614F-354C-A228-60EEC4197C02}"/>
              </a:ext>
            </a:extLst>
          </p:cNvPr>
          <p:cNvSpPr>
            <a:spLocks noGrp="1"/>
          </p:cNvSpPr>
          <p:nvPr>
            <p:ph type="title"/>
          </p:nvPr>
        </p:nvSpPr>
        <p:spPr/>
        <p:txBody>
          <a:bodyPr/>
          <a:lstStyle/>
          <a:p>
            <a:r>
              <a:rPr lang="en-US" dirty="0"/>
              <a:t>PTSD Screens</a:t>
            </a:r>
          </a:p>
        </p:txBody>
      </p:sp>
      <p:sp>
        <p:nvSpPr>
          <p:cNvPr id="3" name="Content Placeholder 2">
            <a:extLst>
              <a:ext uri="{FF2B5EF4-FFF2-40B4-BE49-F238E27FC236}">
                <a16:creationId xmlns:a16="http://schemas.microsoft.com/office/drawing/2014/main" id="{046B2E4A-D0EE-854E-B444-CB9047945493}"/>
              </a:ext>
            </a:extLst>
          </p:cNvPr>
          <p:cNvSpPr>
            <a:spLocks noGrp="1"/>
          </p:cNvSpPr>
          <p:nvPr>
            <p:ph idx="1"/>
          </p:nvPr>
        </p:nvSpPr>
        <p:spPr/>
        <p:txBody>
          <a:bodyPr>
            <a:normAutofit lnSpcReduction="10000"/>
          </a:bodyPr>
          <a:lstStyle/>
          <a:p>
            <a:pPr marL="457200" indent="-457200">
              <a:buAutoNum type="arabicPeriod"/>
            </a:pPr>
            <a:r>
              <a:rPr lang="en-US" dirty="0"/>
              <a:t>“Primary Care PTSD DSM-5” (PC-PTSD-5)</a:t>
            </a:r>
            <a:br>
              <a:rPr lang="en-US" dirty="0"/>
            </a:br>
            <a:br>
              <a:rPr lang="en-US" dirty="0"/>
            </a:br>
            <a:r>
              <a:rPr lang="en-US" dirty="0"/>
              <a:t>This is a 5 item self report. If you google this they will tell you how to score, and you can download the questionnaire</a:t>
            </a:r>
          </a:p>
          <a:p>
            <a:pPr marL="457200" indent="-457200">
              <a:buAutoNum type="arabicPeriod"/>
            </a:pPr>
            <a:endParaRPr lang="en-US" dirty="0"/>
          </a:p>
          <a:p>
            <a:pPr marL="457200" indent="-457200">
              <a:buAutoNum type="arabicPeriod"/>
            </a:pPr>
            <a:endParaRPr lang="en-US" dirty="0"/>
          </a:p>
          <a:p>
            <a:pPr marL="457200" indent="-457200">
              <a:buAutoNum type="arabicPeriod"/>
            </a:pPr>
            <a:r>
              <a:rPr lang="en-US" dirty="0"/>
              <a:t>2. PTSD Checklist for the DSM-5 (PCL-5)</a:t>
            </a:r>
            <a:br>
              <a:rPr lang="en-US" dirty="0"/>
            </a:br>
            <a:br>
              <a:rPr lang="en-US" dirty="0"/>
            </a:br>
            <a:r>
              <a:rPr lang="en-US" dirty="0"/>
              <a:t>This is a 20 item self report. This can be used for both screening and following treatment results. Again, if you google this, it tells you how to score and and you can download the questionnaire.</a:t>
            </a:r>
          </a:p>
        </p:txBody>
      </p:sp>
    </p:spTree>
    <p:extLst>
      <p:ext uri="{BB962C8B-B14F-4D97-AF65-F5344CB8AC3E}">
        <p14:creationId xmlns:p14="http://schemas.microsoft.com/office/powerpoint/2010/main" val="31748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857250"/>
            <a:ext cx="9144000" cy="1015838"/>
          </a:xfrm>
          <a:prstGeom prst="rect">
            <a:avLst/>
          </a:prstGeom>
          <a:solidFill>
            <a:schemeClr val="accent6">
              <a:lumMod val="60000"/>
              <a:lumOff val="40000"/>
            </a:schemeClr>
          </a:solidFill>
        </p:spPr>
        <p:txBody>
          <a:bodyPr/>
          <a:lstStyle/>
          <a:p>
            <a:endParaRPr lang="en-US" sz="900" dirty="0"/>
          </a:p>
        </p:txBody>
      </p:sp>
      <p:sp>
        <p:nvSpPr>
          <p:cNvPr id="3" name="AutoShape 3">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rot="4375" flipV="1">
            <a:off x="-26195" y="1867235"/>
            <a:ext cx="9196390" cy="11704"/>
          </a:xfrm>
          <a:prstGeom prst="line">
            <a:avLst/>
          </a:prstGeom>
          <a:ln w="28575" cap="flat">
            <a:solidFill>
              <a:srgbClr val="000000"/>
            </a:solidFill>
            <a:prstDash val="solid"/>
            <a:headEnd type="none" w="sm" len="sm"/>
            <a:tailEnd type="none" w="sm" len="sm"/>
          </a:ln>
        </p:spPr>
        <p:txBody>
          <a:bodyPr/>
          <a:lstStyle/>
          <a:p>
            <a:endParaRPr lang="en-US" sz="900"/>
          </a:p>
        </p:txBody>
      </p:sp>
      <p:sp>
        <p:nvSpPr>
          <p:cNvPr id="4" name="AutoShape 4">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rot="-10795990" flipV="1">
            <a:off x="3" y="2541399"/>
            <a:ext cx="9196390" cy="10729"/>
          </a:xfrm>
          <a:prstGeom prst="line">
            <a:avLst/>
          </a:prstGeom>
          <a:ln w="28575" cap="flat">
            <a:solidFill>
              <a:srgbClr val="000000"/>
            </a:solidFill>
            <a:prstDash val="sysDot"/>
            <a:headEnd type="none" w="sm" len="sm"/>
            <a:tailEnd type="none" w="sm" len="sm"/>
          </a:ln>
        </p:spPr>
        <p:txBody>
          <a:bodyPr/>
          <a:lstStyle/>
          <a:p>
            <a:endParaRPr lang="en-US" sz="900"/>
          </a:p>
        </p:txBody>
      </p:sp>
      <p:sp>
        <p:nvSpPr>
          <p:cNvPr id="7" name="TextBox 7"/>
          <p:cNvSpPr txBox="1">
            <a:spLocks noGrp="1" noRot="1" noMove="1" noResize="1" noEditPoints="1" noAdjustHandles="1" noChangeArrowheads="1" noChangeShapeType="1"/>
          </p:cNvSpPr>
          <p:nvPr/>
        </p:nvSpPr>
        <p:spPr>
          <a:xfrm>
            <a:off x="2171700" y="1088643"/>
            <a:ext cx="4381500" cy="515141"/>
          </a:xfrm>
          <a:prstGeom prst="rect">
            <a:avLst/>
          </a:prstGeom>
        </p:spPr>
        <p:txBody>
          <a:bodyPr wrap="square" lIns="0" tIns="0" rIns="0" bIns="0" rtlCol="0" anchor="t">
            <a:spAutoFit/>
          </a:bodyPr>
          <a:lstStyle/>
          <a:p>
            <a:pPr>
              <a:lnSpc>
                <a:spcPts val="4400"/>
              </a:lnSpc>
            </a:pPr>
            <a:r>
              <a:rPr lang="en-US" sz="3300" b="1" dirty="0">
                <a:solidFill>
                  <a:srgbClr val="000000"/>
                </a:solidFill>
                <a:latin typeface="Lucida Bright" panose="02040602050505020304" pitchFamily="18" charset="0"/>
              </a:rPr>
              <a:t>Presenter Disclosure</a:t>
            </a:r>
          </a:p>
        </p:txBody>
      </p:sp>
      <p:sp>
        <p:nvSpPr>
          <p:cNvPr id="8" name="TextBox 8"/>
          <p:cNvSpPr txBox="1">
            <a:spLocks noGrp="1" noRot="1" noMove="1" noResize="1" noEditPoints="1" noAdjustHandles="1" noChangeArrowheads="1" noChangeShapeType="1"/>
          </p:cNvSpPr>
          <p:nvPr/>
        </p:nvSpPr>
        <p:spPr>
          <a:xfrm>
            <a:off x="221887" y="2031260"/>
            <a:ext cx="8769713" cy="326051"/>
          </a:xfrm>
          <a:prstGeom prst="rect">
            <a:avLst/>
          </a:prstGeom>
        </p:spPr>
        <p:txBody>
          <a:bodyPr wrap="square" lIns="0" tIns="0" rIns="0" bIns="0" rtlCol="0" anchor="t">
            <a:spAutoFit/>
          </a:bodyPr>
          <a:lstStyle/>
          <a:p>
            <a:pPr>
              <a:lnSpc>
                <a:spcPts val="2800"/>
              </a:lnSpc>
            </a:pPr>
            <a:r>
              <a:rPr lang="en-US" sz="2000" b="1" dirty="0">
                <a:solidFill>
                  <a:srgbClr val="000000"/>
                </a:solidFill>
                <a:latin typeface="Lucida Bright" panose="02040602050505020304" pitchFamily="18" charset="0"/>
                <a:cs typeface="Arial" panose="020B0604020202020204" pitchFamily="34" charset="0"/>
              </a:rPr>
              <a:t>Presenter: </a:t>
            </a:r>
            <a:r>
              <a:rPr lang="en-US" sz="2000" dirty="0">
                <a:solidFill>
                  <a:srgbClr val="FF1616"/>
                </a:solidFill>
                <a:latin typeface="Lucida Bright" panose="02040602050505020304" pitchFamily="18" charset="0"/>
                <a:cs typeface="Arial" panose="020B0604020202020204" pitchFamily="34" charset="0"/>
              </a:rPr>
              <a:t>Dr. Jon Davine</a:t>
            </a:r>
          </a:p>
        </p:txBody>
      </p:sp>
      <p:sp>
        <p:nvSpPr>
          <p:cNvPr id="9" name="TextBox 9"/>
          <p:cNvSpPr txBox="1">
            <a:spLocks noGrp="1" noRot="1" noMove="1" noResize="1" noEditPoints="1" noAdjustHandles="1" noChangeArrowheads="1" noChangeShapeType="1"/>
          </p:cNvSpPr>
          <p:nvPr/>
        </p:nvSpPr>
        <p:spPr>
          <a:xfrm>
            <a:off x="221887" y="2682366"/>
            <a:ext cx="5607413" cy="325025"/>
          </a:xfrm>
          <a:prstGeom prst="rect">
            <a:avLst/>
          </a:prstGeom>
        </p:spPr>
        <p:txBody>
          <a:bodyPr wrap="square" lIns="0" tIns="0" rIns="0" bIns="0" rtlCol="0" anchor="t">
            <a:spAutoFit/>
          </a:bodyPr>
          <a:lstStyle/>
          <a:p>
            <a:pPr>
              <a:lnSpc>
                <a:spcPts val="2800"/>
              </a:lnSpc>
            </a:pPr>
            <a:r>
              <a:rPr lang="en-US" sz="2000" b="1" dirty="0">
                <a:solidFill>
                  <a:srgbClr val="000000"/>
                </a:solidFill>
                <a:latin typeface="Lucida Bright" panose="02040602050505020304" pitchFamily="18" charset="0"/>
              </a:rPr>
              <a:t>Relationships with financial sponsors:</a:t>
            </a:r>
          </a:p>
        </p:txBody>
      </p:sp>
      <p:sp>
        <p:nvSpPr>
          <p:cNvPr id="10" name="TextBox 10"/>
          <p:cNvSpPr txBox="1"/>
          <p:nvPr/>
        </p:nvSpPr>
        <p:spPr>
          <a:xfrm>
            <a:off x="160927" y="3144096"/>
            <a:ext cx="8830673" cy="2226443"/>
          </a:xfrm>
          <a:prstGeom prst="rect">
            <a:avLst/>
          </a:prstGeom>
        </p:spPr>
        <p:txBody>
          <a:bodyPr wrap="square" lIns="0" tIns="0" rIns="0" bIns="0" rtlCol="0" anchor="t">
            <a:spAutoFit/>
          </a:bodyPr>
          <a:lstStyle/>
          <a:p>
            <a:pPr marL="332852" lvl="1" indent="-166426">
              <a:lnSpc>
                <a:spcPts val="2158"/>
              </a:lnSpc>
              <a:buFont typeface="Arial"/>
              <a:buChar char="•"/>
            </a:pPr>
            <a:r>
              <a:rPr lang="en-US" sz="1400" dirty="0">
                <a:solidFill>
                  <a:srgbClr val="000000"/>
                </a:solidFill>
                <a:latin typeface="Lucida Bright" panose="02040602050505020304" pitchFamily="18" charset="0"/>
                <a:cs typeface="Arial" panose="020B0604020202020204" pitchFamily="34" charset="0"/>
              </a:rPr>
              <a:t>Any direct financial relationships, including receipt of honoraria: </a:t>
            </a:r>
            <a:r>
              <a:rPr lang="en-US" sz="1400" dirty="0">
                <a:solidFill>
                  <a:srgbClr val="FF1616"/>
                </a:solidFill>
                <a:latin typeface="Lucida Bright" panose="02040602050505020304" pitchFamily="18" charset="0"/>
              </a:rPr>
              <a:t>Ontario College of Family Physicians, Touchstone Institute, McMaster University Continuing Education, </a:t>
            </a:r>
            <a:r>
              <a:rPr lang="en-US" sz="1400" dirty="0" err="1">
                <a:solidFill>
                  <a:srgbClr val="FF1616"/>
                </a:solidFill>
                <a:latin typeface="Lucida Bright" panose="02040602050505020304" pitchFamily="18" charset="0"/>
              </a:rPr>
              <a:t>CMEAway</a:t>
            </a:r>
            <a:r>
              <a:rPr lang="en-US" sz="1400" dirty="0">
                <a:solidFill>
                  <a:srgbClr val="FF1616"/>
                </a:solidFill>
                <a:latin typeface="Lucida Bright" panose="02040602050505020304" pitchFamily="18" charset="0"/>
              </a:rPr>
              <a:t> by Sea Courses, </a:t>
            </a:r>
            <a:r>
              <a:rPr lang="en-US" sz="1400" dirty="0" err="1">
                <a:solidFill>
                  <a:srgbClr val="FF1616"/>
                </a:solidFill>
                <a:latin typeface="Lucida Bright" panose="02040602050505020304" pitchFamily="18" charset="0"/>
              </a:rPr>
              <a:t>Pri</a:t>
            </a:r>
            <a:r>
              <a:rPr lang="en-US" sz="1400" dirty="0">
                <a:solidFill>
                  <a:srgbClr val="FF1616"/>
                </a:solidFill>
                <a:latin typeface="Lucida Bright" panose="02040602050505020304" pitchFamily="18" charset="0"/>
              </a:rPr>
              <a:t>-Med Canada/Humber River Hospital, University of Ottawa Dermatology, Peterborough FHT, Kitchener Waterloo Family Medicine</a:t>
            </a:r>
            <a:endParaRPr lang="en-US" sz="1400" dirty="0">
              <a:solidFill>
                <a:srgbClr val="FF1616"/>
              </a:solidFill>
              <a:latin typeface="Lucida Bright" panose="02040602050505020304" pitchFamily="18" charset="0"/>
              <a:cs typeface="Arial" panose="020B0604020202020204" pitchFamily="34" charset="0"/>
            </a:endParaRPr>
          </a:p>
          <a:p>
            <a:pPr marL="332852" lvl="1" indent="-166426">
              <a:lnSpc>
                <a:spcPts val="2158"/>
              </a:lnSpc>
              <a:buFont typeface="Arial"/>
              <a:buChar char="•"/>
            </a:pPr>
            <a:r>
              <a:rPr lang="en-US" sz="1400" dirty="0">
                <a:solidFill>
                  <a:srgbClr val="000000"/>
                </a:solidFill>
                <a:latin typeface="Lucida Bright" panose="02040602050505020304" pitchFamily="18" charset="0"/>
                <a:cs typeface="Arial" panose="020B0604020202020204" pitchFamily="34" charset="0"/>
              </a:rPr>
              <a:t>Membership on advisory boards or speakers’ bureaus: </a:t>
            </a:r>
            <a:r>
              <a:rPr lang="en-US" sz="1400" dirty="0">
                <a:solidFill>
                  <a:srgbClr val="FF1616"/>
                </a:solidFill>
                <a:latin typeface="Lucida Bright" panose="02040602050505020304" pitchFamily="18" charset="0"/>
                <a:cs typeface="Arial" panose="020B0604020202020204" pitchFamily="34" charset="0"/>
              </a:rPr>
              <a:t>NO</a:t>
            </a:r>
          </a:p>
          <a:p>
            <a:pPr marL="332852" lvl="1" indent="-166426">
              <a:lnSpc>
                <a:spcPts val="2158"/>
              </a:lnSpc>
              <a:buFont typeface="Arial"/>
              <a:buChar char="•"/>
            </a:pPr>
            <a:r>
              <a:rPr lang="en-US" sz="1400" dirty="0">
                <a:solidFill>
                  <a:srgbClr val="000000"/>
                </a:solidFill>
                <a:latin typeface="Lucida Bright" panose="02040602050505020304" pitchFamily="18" charset="0"/>
                <a:cs typeface="Arial" panose="020B0604020202020204" pitchFamily="34" charset="0"/>
              </a:rPr>
              <a:t>Patents for drugs or devices: </a:t>
            </a:r>
            <a:r>
              <a:rPr lang="en-US" sz="1400" dirty="0">
                <a:solidFill>
                  <a:srgbClr val="FF1616"/>
                </a:solidFill>
                <a:latin typeface="Lucida Bright" panose="02040602050505020304" pitchFamily="18" charset="0"/>
                <a:cs typeface="Arial" panose="020B0604020202020204" pitchFamily="34" charset="0"/>
              </a:rPr>
              <a:t>NO</a:t>
            </a:r>
          </a:p>
          <a:p>
            <a:pPr marL="332852" lvl="1" indent="-166426">
              <a:lnSpc>
                <a:spcPts val="2158"/>
              </a:lnSpc>
              <a:buFont typeface="Arial"/>
              <a:buChar char="•"/>
            </a:pPr>
            <a:r>
              <a:rPr lang="en-US" sz="1400" dirty="0">
                <a:solidFill>
                  <a:srgbClr val="000000"/>
                </a:solidFill>
                <a:latin typeface="Lucida Bright" panose="02040602050505020304" pitchFamily="18" charset="0"/>
                <a:cs typeface="Arial" panose="020B0604020202020204" pitchFamily="34" charset="0"/>
              </a:rPr>
              <a:t>Other: </a:t>
            </a:r>
            <a:r>
              <a:rPr lang="en-US" sz="1400" dirty="0">
                <a:solidFill>
                  <a:srgbClr val="FF1616"/>
                </a:solidFill>
                <a:latin typeface="Lucida Bright" panose="02040602050505020304" pitchFamily="18" charset="0"/>
              </a:rPr>
              <a:t>CAMH---Co-Editor of book, “Psychiatry in Primary Care”, Ontario Psychiatric Association---Treasurer</a:t>
            </a:r>
            <a:endParaRPr lang="en-US" sz="1400" dirty="0">
              <a:solidFill>
                <a:srgbClr val="FF1616"/>
              </a:solidFill>
              <a:latin typeface="Lucida Bright" panose="02040602050505020304" pitchFamily="18" charset="0"/>
              <a:cs typeface="Arial" panose="020B0604020202020204" pitchFamily="34" charset="0"/>
            </a:endParaRPr>
          </a:p>
        </p:txBody>
      </p:sp>
      <p:sp>
        <p:nvSpPr>
          <p:cNvPr id="11" name="Title 2">
            <a:extLst>
              <a:ext uri="{FF2B5EF4-FFF2-40B4-BE49-F238E27FC236}">
                <a16:creationId xmlns:a16="http://schemas.microsoft.com/office/drawing/2014/main" id="{8C06A776-B833-5296-DB25-2206354DEAEC}"/>
              </a:ext>
              <a:ext uri="{C183D7F6-B498-43B3-948B-1728B52AA6E4}">
                <adec:decorative xmlns:adec="http://schemas.microsoft.com/office/drawing/2017/decorative" val="1"/>
              </a:ext>
            </a:extLst>
          </p:cNvPr>
          <p:cNvSpPr txBox="1">
            <a:spLocks noGrp="1"/>
          </p:cNvSpPr>
          <p:nvPr>
            <p:ph type="title" idx="4294967295"/>
          </p:nvPr>
        </p:nvSpPr>
        <p:spPr>
          <a:xfrm>
            <a:off x="2438400" y="-609541"/>
            <a:ext cx="4114800" cy="571500"/>
          </a:xfrm>
          <a:prstGeom prst="rect">
            <a:avLst/>
          </a:prstGeom>
          <a:noFill/>
          <a:ln>
            <a:noFill/>
            <a:prstDash/>
          </a:ln>
          <a:effectLst/>
        </p:spPr>
        <p:txBody>
          <a:bodyPr rot="0" spcFirstLastPara="0" vertOverflow="overflow" horzOverflow="overflow" vert="horz" wrap="square" lIns="45720" tIns="22860" rIns="45720" bIns="2286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defRPr/>
            </a:pPr>
            <a:r>
              <a:rPr lang="en-US" sz="2200" spc="0" dirty="0"/>
              <a:t>COI – Presenter Disclosure (1)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DE97-6F9D-DA49-AC93-85956D1FC7D1}"/>
              </a:ext>
            </a:extLst>
          </p:cNvPr>
          <p:cNvSpPr>
            <a:spLocks noGrp="1"/>
          </p:cNvSpPr>
          <p:nvPr>
            <p:ph type="title"/>
          </p:nvPr>
        </p:nvSpPr>
        <p:spPr/>
        <p:txBody>
          <a:bodyPr>
            <a:normAutofit fontScale="90000"/>
          </a:bodyPr>
          <a:lstStyle/>
          <a:p>
            <a:r>
              <a:rPr lang="en-US" dirty="0"/>
              <a:t>Primary Care PTSD DSM-5 </a:t>
            </a:r>
            <a:r>
              <a:rPr lang="en-US"/>
              <a:t>(PC-PTSD-5)</a:t>
            </a:r>
            <a:endParaRPr lang="en-US" dirty="0"/>
          </a:p>
        </p:txBody>
      </p:sp>
      <p:sp>
        <p:nvSpPr>
          <p:cNvPr id="3" name="Content Placeholder 2">
            <a:extLst>
              <a:ext uri="{FF2B5EF4-FFF2-40B4-BE49-F238E27FC236}">
                <a16:creationId xmlns:a16="http://schemas.microsoft.com/office/drawing/2014/main" id="{9CDDA926-C281-EE4B-B4D6-F7BC59FCDAE5}"/>
              </a:ext>
            </a:extLst>
          </p:cNvPr>
          <p:cNvSpPr>
            <a:spLocks noGrp="1"/>
          </p:cNvSpPr>
          <p:nvPr>
            <p:ph idx="1"/>
          </p:nvPr>
        </p:nvSpPr>
        <p:spPr/>
        <p:txBody>
          <a:bodyPr/>
          <a:lstStyle/>
          <a:p>
            <a:r>
              <a:rPr lang="en-US" dirty="0"/>
              <a:t>1. Exposure to abusive, assaultive event</a:t>
            </a:r>
          </a:p>
          <a:p>
            <a:endParaRPr lang="en-US" dirty="0"/>
          </a:p>
          <a:p>
            <a:r>
              <a:rPr lang="en-US" dirty="0"/>
              <a:t>If yes, </a:t>
            </a:r>
          </a:p>
          <a:p>
            <a:endParaRPr lang="en-US" dirty="0"/>
          </a:p>
          <a:p>
            <a:r>
              <a:rPr lang="en-US" dirty="0"/>
              <a:t>5 yes or no questions, </a:t>
            </a:r>
            <a:r>
              <a:rPr lang="en-US" dirty="0" err="1"/>
              <a:t>e.g</a:t>
            </a:r>
            <a:r>
              <a:rPr lang="en-US" dirty="0"/>
              <a:t> nightmares, avoiding, on guard, numb, guilty.</a:t>
            </a:r>
          </a:p>
          <a:p>
            <a:endParaRPr lang="en-US" dirty="0"/>
          </a:p>
          <a:p>
            <a:r>
              <a:rPr lang="en-US" dirty="0"/>
              <a:t>3 or more considered positive screen</a:t>
            </a:r>
          </a:p>
        </p:txBody>
      </p:sp>
    </p:spTree>
    <p:extLst>
      <p:ext uri="{BB962C8B-B14F-4D97-AF65-F5344CB8AC3E}">
        <p14:creationId xmlns:p14="http://schemas.microsoft.com/office/powerpoint/2010/main" val="2912459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9819-EF5E-414C-A686-FF19E7704920}"/>
              </a:ext>
            </a:extLst>
          </p:cNvPr>
          <p:cNvSpPr>
            <a:spLocks noGrp="1"/>
          </p:cNvSpPr>
          <p:nvPr>
            <p:ph type="title"/>
          </p:nvPr>
        </p:nvSpPr>
        <p:spPr/>
        <p:txBody>
          <a:bodyPr/>
          <a:lstStyle/>
          <a:p>
            <a:r>
              <a:rPr lang="en-US" dirty="0"/>
              <a:t>PTSD Checklist (PCL-5)</a:t>
            </a:r>
          </a:p>
        </p:txBody>
      </p:sp>
      <p:sp>
        <p:nvSpPr>
          <p:cNvPr id="3" name="Content Placeholder 2">
            <a:extLst>
              <a:ext uri="{FF2B5EF4-FFF2-40B4-BE49-F238E27FC236}">
                <a16:creationId xmlns:a16="http://schemas.microsoft.com/office/drawing/2014/main" id="{CB6CC7C4-9944-2C4B-8C5B-4F0AC378269D}"/>
              </a:ext>
            </a:extLst>
          </p:cNvPr>
          <p:cNvSpPr>
            <a:spLocks noGrp="1"/>
          </p:cNvSpPr>
          <p:nvPr>
            <p:ph idx="1"/>
          </p:nvPr>
        </p:nvSpPr>
        <p:spPr/>
        <p:txBody>
          <a:bodyPr/>
          <a:lstStyle/>
          <a:p>
            <a:r>
              <a:rPr lang="en-US" dirty="0"/>
              <a:t>In the past month have you been bothered by…</a:t>
            </a:r>
          </a:p>
          <a:p>
            <a:endParaRPr lang="en-US" dirty="0"/>
          </a:p>
          <a:p>
            <a:r>
              <a:rPr lang="en-US" dirty="0"/>
              <a:t>20 questions, from 0 (not at all) to 4 (extremely)</a:t>
            </a:r>
          </a:p>
          <a:p>
            <a:endParaRPr lang="en-US" dirty="0"/>
          </a:p>
          <a:p>
            <a:r>
              <a:rPr lang="en-US" dirty="0"/>
              <a:t>Unwanted memories, disturbing dreams, flashbacks, triggers, avoiding, etc.</a:t>
            </a:r>
          </a:p>
          <a:p>
            <a:endParaRPr lang="en-US" dirty="0"/>
          </a:p>
          <a:p>
            <a:r>
              <a:rPr lang="en-US" dirty="0"/>
              <a:t>Scored out of 80. </a:t>
            </a:r>
          </a:p>
          <a:p>
            <a:r>
              <a:rPr lang="en-US" dirty="0"/>
              <a:t>31-33, or more is considered positive for PTSD dx. </a:t>
            </a:r>
          </a:p>
          <a:p>
            <a:endParaRPr lang="en-US" dirty="0"/>
          </a:p>
          <a:p>
            <a:r>
              <a:rPr lang="en-US" dirty="0"/>
              <a:t>This can be used for both </a:t>
            </a:r>
            <a:r>
              <a:rPr lang="en-US" dirty="0" err="1"/>
              <a:t>Dx</a:t>
            </a:r>
            <a:r>
              <a:rPr lang="en-US" dirty="0"/>
              <a:t> and following Tx results</a:t>
            </a:r>
          </a:p>
          <a:p>
            <a:endParaRPr lang="en-US" dirty="0"/>
          </a:p>
          <a:p>
            <a:endParaRPr lang="en-US" dirty="0"/>
          </a:p>
        </p:txBody>
      </p:sp>
    </p:spTree>
    <p:extLst>
      <p:ext uri="{BB962C8B-B14F-4D97-AF65-F5344CB8AC3E}">
        <p14:creationId xmlns:p14="http://schemas.microsoft.com/office/powerpoint/2010/main" val="2174492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is a hallucination NOT a hallucination</a:t>
            </a:r>
          </a:p>
        </p:txBody>
      </p:sp>
      <p:sp>
        <p:nvSpPr>
          <p:cNvPr id="3" name="Content Placeholder 2"/>
          <p:cNvSpPr>
            <a:spLocks noGrp="1"/>
          </p:cNvSpPr>
          <p:nvPr>
            <p:ph idx="1"/>
          </p:nvPr>
        </p:nvSpPr>
        <p:spPr/>
        <p:txBody>
          <a:bodyPr/>
          <a:lstStyle/>
          <a:p>
            <a:endParaRPr lang="en-US" dirty="0"/>
          </a:p>
          <a:p>
            <a:endParaRPr lang="en-US" dirty="0"/>
          </a:p>
          <a:p>
            <a:r>
              <a:rPr lang="en-US" dirty="0"/>
              <a:t>1. Hypnagogic and hypnopompic (always ask when!)</a:t>
            </a:r>
          </a:p>
          <a:p>
            <a:endParaRPr lang="en-US" dirty="0"/>
          </a:p>
          <a:p>
            <a:r>
              <a:rPr lang="en-US" dirty="0"/>
              <a:t>2. Grief Reactions (always ask who!)</a:t>
            </a:r>
          </a:p>
          <a:p>
            <a:endParaRPr lang="en-US" dirty="0"/>
          </a:p>
          <a:p>
            <a:r>
              <a:rPr lang="en-US" dirty="0"/>
              <a:t>3. PTSD flashbacks (always ask re meaning, can be any</a:t>
            </a:r>
          </a:p>
          <a:p>
            <a:pPr marL="0" indent="0">
              <a:buNone/>
            </a:pPr>
            <a:r>
              <a:rPr lang="en-US" dirty="0"/>
              <a:t>    of the 5 senses)          </a:t>
            </a:r>
          </a:p>
        </p:txBody>
      </p:sp>
    </p:spTree>
    <p:extLst>
      <p:ext uri="{BB962C8B-B14F-4D97-AF65-F5344CB8AC3E}">
        <p14:creationId xmlns:p14="http://schemas.microsoft.com/office/powerpoint/2010/main" val="3664074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PTSD Comorbidity</a:t>
            </a:r>
          </a:p>
        </p:txBody>
      </p:sp>
      <p:sp>
        <p:nvSpPr>
          <p:cNvPr id="3" name="Content Placeholder 2"/>
          <p:cNvSpPr>
            <a:spLocks noGrp="1"/>
          </p:cNvSpPr>
          <p:nvPr>
            <p:ph idx="1"/>
          </p:nvPr>
        </p:nvSpPr>
        <p:spPr/>
        <p:txBody>
          <a:bodyPr/>
          <a:lstStyle/>
          <a:p>
            <a:r>
              <a:rPr lang="en-US" dirty="0"/>
              <a:t>75% have another psychiatric disorder:</a:t>
            </a:r>
          </a:p>
          <a:p>
            <a:r>
              <a:rPr lang="en-US" dirty="0"/>
              <a:t>Anxiety Disorders</a:t>
            </a:r>
          </a:p>
          <a:p>
            <a:r>
              <a:rPr lang="en-US" dirty="0"/>
              <a:t>Depression (48%)</a:t>
            </a:r>
          </a:p>
          <a:p>
            <a:r>
              <a:rPr lang="en-US" dirty="0"/>
              <a:t>Substance use disorders, Alcohol Dependence (40%)</a:t>
            </a:r>
          </a:p>
          <a:p>
            <a:r>
              <a:rPr lang="en-US" dirty="0"/>
              <a:t>Borderline personality disorder</a:t>
            </a:r>
          </a:p>
          <a:p>
            <a:r>
              <a:rPr lang="en-US" dirty="0"/>
              <a:t>May frequently present with somatic </a:t>
            </a:r>
            <a:r>
              <a:rPr lang="en-US" dirty="0" err="1"/>
              <a:t>sx’s</a:t>
            </a:r>
            <a:r>
              <a:rPr lang="en-US" dirty="0"/>
              <a:t> or pain</a:t>
            </a:r>
          </a:p>
          <a:p>
            <a:endParaRPr lang="en-US" dirty="0"/>
          </a:p>
        </p:txBody>
      </p:sp>
    </p:spTree>
    <p:extLst>
      <p:ext uri="{BB962C8B-B14F-4D97-AF65-F5344CB8AC3E}">
        <p14:creationId xmlns:p14="http://schemas.microsoft.com/office/powerpoint/2010/main" val="3989177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p:txBody>
          <a:bodyPr/>
          <a:lstStyle/>
          <a:p>
            <a:pPr fontAlgn="auto">
              <a:spcAft>
                <a:spcPts val="0"/>
              </a:spcAft>
              <a:defRPr/>
            </a:pPr>
            <a:r>
              <a:rPr lang="en-US" dirty="0">
                <a:ea typeface="+mj-ea"/>
                <a:cs typeface="+mj-cs"/>
              </a:rPr>
              <a:t>Lifetime Prevalence Of PTSD ~10%</a:t>
            </a:r>
          </a:p>
        </p:txBody>
      </p:sp>
      <p:sp>
        <p:nvSpPr>
          <p:cNvPr id="25602" name="Rectangle 2"/>
          <p:cNvSpPr>
            <a:spLocks noGrp="1" noChangeArrowheads="1"/>
          </p:cNvSpPr>
          <p:nvPr>
            <p:ph idx="1"/>
          </p:nvPr>
        </p:nvSpPr>
        <p:spPr/>
        <p:txBody>
          <a:bodyPr/>
          <a:lstStyle/>
          <a:p>
            <a:r>
              <a:rPr lang="en-US">
                <a:latin typeface="Arial" charset="0"/>
              </a:rPr>
              <a:t>Breslan et al</a:t>
            </a:r>
            <a:r>
              <a:rPr lang="en-CA">
                <a:latin typeface="Arial" charset="0"/>
              </a:rPr>
              <a:t> ‘</a:t>
            </a:r>
            <a:r>
              <a:rPr lang="en-US" altLang="ja-JP">
                <a:latin typeface="Arial" charset="0"/>
              </a:rPr>
              <a:t>91</a:t>
            </a:r>
          </a:p>
          <a:p>
            <a:pPr lvl="1"/>
            <a:r>
              <a:rPr lang="en-US">
                <a:latin typeface="Arial" charset="0"/>
              </a:rPr>
              <a:t>9.2%</a:t>
            </a:r>
          </a:p>
          <a:p>
            <a:r>
              <a:rPr lang="en-US">
                <a:latin typeface="Arial" charset="0"/>
              </a:rPr>
              <a:t>National Comorbidity Survey ‘</a:t>
            </a:r>
            <a:r>
              <a:rPr lang="en-US" altLang="ja-JP">
                <a:latin typeface="Arial" charset="0"/>
              </a:rPr>
              <a:t>91 (NCS)</a:t>
            </a:r>
          </a:p>
          <a:p>
            <a:pPr lvl="1"/>
            <a:r>
              <a:rPr lang="en-US">
                <a:latin typeface="Arial" charset="0"/>
              </a:rPr>
              <a:t>8.7%</a:t>
            </a:r>
          </a:p>
          <a:p>
            <a:pPr lvl="1"/>
            <a:r>
              <a:rPr lang="en-US">
                <a:latin typeface="Arial" charset="0"/>
              </a:rPr>
              <a:t>5-6% males</a:t>
            </a:r>
          </a:p>
          <a:p>
            <a:pPr lvl="1"/>
            <a:r>
              <a:rPr lang="en-US">
                <a:latin typeface="Arial" charset="0"/>
              </a:rPr>
              <a:t>10-14% females</a:t>
            </a:r>
          </a:p>
          <a:p>
            <a:r>
              <a:rPr lang="en-US">
                <a:latin typeface="Arial" charset="0"/>
              </a:rPr>
              <a:t>Detroit Area Survey of Trauma ‘96</a:t>
            </a:r>
          </a:p>
          <a:p>
            <a:pPr lvl="1"/>
            <a:r>
              <a:rPr lang="en-US">
                <a:latin typeface="Arial" charset="0"/>
              </a:rPr>
              <a:t>14%</a:t>
            </a:r>
          </a:p>
          <a:p>
            <a:pPr lvl="1"/>
            <a:r>
              <a:rPr lang="en-US">
                <a:latin typeface="Arial" charset="0"/>
              </a:rPr>
              <a:t>10% males</a:t>
            </a:r>
          </a:p>
          <a:p>
            <a:pPr lvl="1"/>
            <a:r>
              <a:rPr lang="en-US">
                <a:latin typeface="Arial" charset="0"/>
              </a:rPr>
              <a:t>18% females</a:t>
            </a:r>
          </a:p>
        </p:txBody>
      </p:sp>
    </p:spTree>
    <p:extLst>
      <p:ext uri="{BB962C8B-B14F-4D97-AF65-F5344CB8AC3E}">
        <p14:creationId xmlns:p14="http://schemas.microsoft.com/office/powerpoint/2010/main" val="21055163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fontAlgn="auto">
              <a:spcAft>
                <a:spcPts val="0"/>
              </a:spcAft>
              <a:defRPr/>
            </a:pPr>
            <a:r>
              <a:rPr lang="en-US" dirty="0">
                <a:ea typeface="+mj-ea"/>
                <a:cs typeface="+mj-cs"/>
              </a:rPr>
              <a:t>Exposure To Traumatic Events</a:t>
            </a:r>
          </a:p>
        </p:txBody>
      </p:sp>
      <p:sp>
        <p:nvSpPr>
          <p:cNvPr id="26626" name="Rectangle 3"/>
          <p:cNvSpPr>
            <a:spLocks noGrp="1" noChangeArrowheads="1"/>
          </p:cNvSpPr>
          <p:nvPr>
            <p:ph idx="1"/>
          </p:nvPr>
        </p:nvSpPr>
        <p:spPr>
          <a:xfrm>
            <a:off x="457200" y="2504048"/>
            <a:ext cx="8229600" cy="3972951"/>
          </a:xfrm>
        </p:spPr>
        <p:txBody>
          <a:bodyPr/>
          <a:lstStyle/>
          <a:p>
            <a:r>
              <a:rPr lang="en-US" sz="2800" dirty="0">
                <a:latin typeface="Arial" charset="0"/>
              </a:rPr>
              <a:t>Lifetime exposure to traumatic events</a:t>
            </a:r>
          </a:p>
          <a:p>
            <a:pPr lvl="1"/>
            <a:r>
              <a:rPr lang="en-US" sz="2800" dirty="0">
                <a:latin typeface="Arial" charset="0"/>
              </a:rPr>
              <a:t>40-69%</a:t>
            </a:r>
          </a:p>
          <a:p>
            <a:pPr lvl="1"/>
            <a:r>
              <a:rPr lang="en-US" sz="2800" dirty="0">
                <a:latin typeface="Arial" charset="0"/>
              </a:rPr>
              <a:t>10% get PTSD</a:t>
            </a:r>
          </a:p>
          <a:p>
            <a:r>
              <a:rPr lang="en-US" sz="2800" dirty="0">
                <a:latin typeface="Arial" charset="0"/>
              </a:rPr>
              <a:t>Higher in males/females</a:t>
            </a:r>
          </a:p>
          <a:p>
            <a:pPr lvl="1"/>
            <a:r>
              <a:rPr lang="en-US" sz="2800" dirty="0">
                <a:latin typeface="Arial" charset="0"/>
              </a:rPr>
              <a:t>1.2 M : 1 F</a:t>
            </a:r>
          </a:p>
          <a:p>
            <a:endParaRPr lang="en-US" dirty="0">
              <a:latin typeface="Arial" charset="0"/>
            </a:endParaRPr>
          </a:p>
        </p:txBody>
      </p:sp>
    </p:spTree>
    <p:extLst>
      <p:ext uri="{BB962C8B-B14F-4D97-AF65-F5344CB8AC3E}">
        <p14:creationId xmlns:p14="http://schemas.microsoft.com/office/powerpoint/2010/main" val="3966984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dirty="0">
                <a:ea typeface="+mj-ea"/>
                <a:cs typeface="+mj-cs"/>
              </a:rPr>
              <a:t>Exposure To Trauma</a:t>
            </a:r>
          </a:p>
        </p:txBody>
      </p:sp>
      <p:sp>
        <p:nvSpPr>
          <p:cNvPr id="20483" name="Rectangle 3"/>
          <p:cNvSpPr>
            <a:spLocks noGrp="1" noChangeArrowheads="1"/>
          </p:cNvSpPr>
          <p:nvPr>
            <p:ph idx="1"/>
          </p:nvPr>
        </p:nvSpPr>
        <p:spPr/>
        <p:txBody>
          <a:bodyPr rtlCol="0">
            <a:normAutofit fontScale="92500" lnSpcReduction="10000"/>
          </a:bodyPr>
          <a:lstStyle/>
          <a:p>
            <a:pPr marL="0" indent="0" fontAlgn="auto">
              <a:spcAft>
                <a:spcPts val="0"/>
              </a:spcAft>
              <a:buFont typeface="Arial" pitchFamily="34" charset="0"/>
              <a:buNone/>
              <a:defRPr/>
            </a:pPr>
            <a:r>
              <a:rPr lang="en-US" sz="2400" b="1" dirty="0">
                <a:ea typeface="+mn-ea"/>
                <a:cs typeface="+mn-cs"/>
              </a:rPr>
              <a:t>Trauma type			                   NCS</a:t>
            </a:r>
          </a:p>
          <a:p>
            <a:pPr lvl="1" indent="-182880" fontAlgn="auto">
              <a:spcAft>
                <a:spcPts val="0"/>
              </a:spcAft>
              <a:buFontTx/>
              <a:buNone/>
              <a:defRPr/>
            </a:pPr>
            <a:r>
              <a:rPr lang="en-US" dirty="0">
                <a:ea typeface="+mn-ea"/>
              </a:rPr>
              <a:t>						Male      Female</a:t>
            </a:r>
          </a:p>
          <a:p>
            <a:pPr marL="182880" indent="-182880" fontAlgn="auto">
              <a:spcAft>
                <a:spcPts val="0"/>
              </a:spcAft>
              <a:buFontTx/>
              <a:buNone/>
              <a:defRPr/>
            </a:pPr>
            <a:r>
              <a:rPr lang="en-US" sz="2400" dirty="0">
                <a:ea typeface="+mn-ea"/>
                <a:cs typeface="+mn-cs"/>
              </a:rPr>
              <a:t>Rape					0.7		9.2</a:t>
            </a:r>
          </a:p>
          <a:p>
            <a:pPr marL="182880" indent="-182880" fontAlgn="auto">
              <a:spcAft>
                <a:spcPts val="0"/>
              </a:spcAft>
              <a:buFontTx/>
              <a:buNone/>
              <a:defRPr/>
            </a:pPr>
            <a:r>
              <a:rPr lang="en-US" sz="2400" dirty="0">
                <a:ea typeface="+mn-ea"/>
                <a:cs typeface="+mn-cs"/>
              </a:rPr>
              <a:t>Sexual Assault			2.8		12.3</a:t>
            </a:r>
          </a:p>
          <a:p>
            <a:pPr marL="182880" indent="-182880" fontAlgn="auto">
              <a:spcAft>
                <a:spcPts val="0"/>
              </a:spcAft>
              <a:buFontTx/>
              <a:buNone/>
              <a:defRPr/>
            </a:pPr>
            <a:r>
              <a:rPr lang="en-US" sz="2400" dirty="0">
                <a:ea typeface="+mn-ea"/>
                <a:cs typeface="+mn-cs"/>
              </a:rPr>
              <a:t>Combat				6.4		0.0</a:t>
            </a:r>
          </a:p>
          <a:p>
            <a:pPr marL="182880" indent="-182880" fontAlgn="auto">
              <a:spcAft>
                <a:spcPts val="0"/>
              </a:spcAft>
              <a:buFontTx/>
              <a:buNone/>
              <a:defRPr/>
            </a:pPr>
            <a:r>
              <a:rPr lang="en-US" sz="2400" dirty="0">
                <a:ea typeface="+mn-ea"/>
                <a:cs typeface="+mn-cs"/>
              </a:rPr>
              <a:t>Witnessing Violence		            35.6		14.5</a:t>
            </a:r>
          </a:p>
          <a:p>
            <a:pPr marL="182880" indent="-182880" fontAlgn="auto">
              <a:spcAft>
                <a:spcPts val="0"/>
              </a:spcAft>
              <a:buFontTx/>
              <a:buNone/>
              <a:defRPr/>
            </a:pPr>
            <a:r>
              <a:rPr lang="en-US" sz="2400" dirty="0">
                <a:ea typeface="+mn-ea"/>
                <a:cs typeface="+mn-cs"/>
              </a:rPr>
              <a:t>Accidents				25.0		13.8</a:t>
            </a:r>
          </a:p>
          <a:p>
            <a:pPr marL="182880" indent="-182880" fontAlgn="auto">
              <a:spcAft>
                <a:spcPts val="0"/>
              </a:spcAft>
              <a:buFontTx/>
              <a:buNone/>
              <a:defRPr/>
            </a:pPr>
            <a:r>
              <a:rPr lang="en-US" sz="2400" dirty="0">
                <a:ea typeface="+mn-ea"/>
                <a:cs typeface="+mn-cs"/>
              </a:rPr>
              <a:t>Car Accidents			            32.8		23.5</a:t>
            </a:r>
          </a:p>
          <a:p>
            <a:pPr marL="182880" indent="-182880" fontAlgn="auto">
              <a:spcAft>
                <a:spcPts val="0"/>
              </a:spcAft>
              <a:buFontTx/>
              <a:buNone/>
              <a:defRPr/>
            </a:pPr>
            <a:r>
              <a:rPr lang="en-US" sz="2400" dirty="0">
                <a:ea typeface="+mn-ea"/>
                <a:cs typeface="+mn-cs"/>
              </a:rPr>
              <a:t>Threatened with a weapon		19.0		6.8</a:t>
            </a:r>
          </a:p>
          <a:p>
            <a:pPr marL="182880" indent="-182880" fontAlgn="auto">
              <a:spcAft>
                <a:spcPts val="0"/>
              </a:spcAft>
              <a:buFontTx/>
              <a:buNone/>
              <a:defRPr/>
            </a:pPr>
            <a:r>
              <a:rPr lang="en-US" sz="2400" dirty="0">
                <a:ea typeface="+mn-ea"/>
                <a:cs typeface="+mn-cs"/>
              </a:rPr>
              <a:t>Physical attack			11.1		6.9</a:t>
            </a:r>
          </a:p>
          <a:p>
            <a:pPr marL="182880" indent="-182880" fontAlgn="auto">
              <a:spcAft>
                <a:spcPts val="0"/>
              </a:spcAft>
              <a:buFontTx/>
              <a:buNone/>
              <a:defRPr/>
            </a:pPr>
            <a:r>
              <a:rPr lang="en-US" sz="2400" dirty="0">
                <a:ea typeface="+mn-ea"/>
                <a:cs typeface="+mn-cs"/>
              </a:rPr>
              <a:t>Natural Disaster			18.9		15.2</a:t>
            </a:r>
          </a:p>
          <a:p>
            <a:pPr marL="182880" indent="-182880" fontAlgn="auto">
              <a:spcAft>
                <a:spcPts val="0"/>
              </a:spcAft>
              <a:buFontTx/>
              <a:buNone/>
              <a:defRPr/>
            </a:pPr>
            <a:r>
              <a:rPr lang="en-US" sz="2400" dirty="0">
                <a:ea typeface="+mn-ea"/>
                <a:cs typeface="+mn-cs"/>
              </a:rPr>
              <a:t>Learning about trauma to others	63.1		61.8</a:t>
            </a:r>
          </a:p>
          <a:p>
            <a:pPr marL="182880" indent="-182880" fontAlgn="auto">
              <a:spcAft>
                <a:spcPts val="0"/>
              </a:spcAft>
              <a:buFontTx/>
              <a:buNone/>
              <a:defRPr/>
            </a:pPr>
            <a:r>
              <a:rPr lang="en-US" sz="2400" dirty="0">
                <a:ea typeface="+mn-ea"/>
                <a:cs typeface="+mn-cs"/>
              </a:rPr>
              <a:t>Sudden unexpected death		61.1		59.0</a:t>
            </a:r>
          </a:p>
        </p:txBody>
      </p:sp>
    </p:spTree>
    <p:extLst>
      <p:ext uri="{BB962C8B-B14F-4D97-AF65-F5344CB8AC3E}">
        <p14:creationId xmlns:p14="http://schemas.microsoft.com/office/powerpoint/2010/main" val="140443102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a:ea typeface="+mj-ea"/>
                <a:cs typeface="+mj-cs"/>
              </a:rPr>
              <a:t>Conditional Risk Of PTSD</a:t>
            </a:r>
          </a:p>
        </p:txBody>
      </p:sp>
      <p:sp>
        <p:nvSpPr>
          <p:cNvPr id="29698" name="Rectangle 3"/>
          <p:cNvSpPr>
            <a:spLocks noGrp="1" noChangeArrowheads="1"/>
          </p:cNvSpPr>
          <p:nvPr>
            <p:ph idx="1"/>
          </p:nvPr>
        </p:nvSpPr>
        <p:spPr/>
        <p:txBody>
          <a:bodyPr/>
          <a:lstStyle/>
          <a:p>
            <a:r>
              <a:rPr lang="en-US" dirty="0">
                <a:latin typeface="Arial" charset="0"/>
              </a:rPr>
              <a:t>9.2% (DSM-V)</a:t>
            </a:r>
          </a:p>
          <a:p>
            <a:r>
              <a:rPr lang="en-US" dirty="0">
                <a:latin typeface="Arial" charset="0"/>
              </a:rPr>
              <a:t>Females &gt; males  2:1 (adjusted for trauma type)</a:t>
            </a:r>
          </a:p>
          <a:p>
            <a:pPr marL="0" indent="0">
              <a:buNone/>
            </a:pPr>
            <a:endParaRPr lang="en-US" dirty="0">
              <a:latin typeface="Arial" charset="0"/>
            </a:endParaRPr>
          </a:p>
        </p:txBody>
      </p:sp>
    </p:spTree>
    <p:extLst>
      <p:ext uri="{BB962C8B-B14F-4D97-AF65-F5344CB8AC3E}">
        <p14:creationId xmlns:p14="http://schemas.microsoft.com/office/powerpoint/2010/main" val="23434264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dirty="0">
                <a:ea typeface="+mj-ea"/>
                <a:cs typeface="+mj-cs"/>
              </a:rPr>
              <a:t>Conditional Risk For PTSD</a:t>
            </a:r>
          </a:p>
        </p:txBody>
      </p:sp>
      <p:sp>
        <p:nvSpPr>
          <p:cNvPr id="23555" name="Rectangle 3"/>
          <p:cNvSpPr>
            <a:spLocks noGrp="1" noChangeArrowheads="1"/>
          </p:cNvSpPr>
          <p:nvPr>
            <p:ph idx="1"/>
          </p:nvPr>
        </p:nvSpPr>
        <p:spPr>
          <a:xfrm>
            <a:off x="1456267" y="1752600"/>
            <a:ext cx="7044267" cy="4648200"/>
          </a:xfrm>
        </p:spPr>
        <p:txBody>
          <a:bodyPr rtlCol="0">
            <a:normAutofit lnSpcReduction="10000"/>
          </a:bodyPr>
          <a:lstStyle/>
          <a:p>
            <a:pPr marL="0" indent="0" fontAlgn="auto">
              <a:lnSpc>
                <a:spcPct val="90000"/>
              </a:lnSpc>
              <a:spcAft>
                <a:spcPts val="0"/>
              </a:spcAft>
              <a:buFont typeface="Arial" pitchFamily="34" charset="0"/>
              <a:buNone/>
              <a:defRPr/>
            </a:pPr>
            <a:r>
              <a:rPr lang="en-US" dirty="0">
                <a:ea typeface="+mn-ea"/>
                <a:cs typeface="+mn-cs"/>
              </a:rPr>
              <a:t>Trauma Type		                 %PTSD    </a:t>
            </a:r>
          </a:p>
          <a:p>
            <a:pPr marL="182880" indent="-182880" fontAlgn="auto">
              <a:lnSpc>
                <a:spcPct val="90000"/>
              </a:lnSpc>
              <a:spcAft>
                <a:spcPts val="0"/>
              </a:spcAft>
              <a:buFontTx/>
              <a:buNone/>
              <a:defRPr/>
            </a:pPr>
            <a:endParaRPr lang="en-US" sz="2400" dirty="0">
              <a:ea typeface="+mn-ea"/>
              <a:cs typeface="+mn-cs"/>
            </a:endParaRPr>
          </a:p>
          <a:p>
            <a:pPr marL="182880" indent="-182880" fontAlgn="auto">
              <a:lnSpc>
                <a:spcPct val="90000"/>
              </a:lnSpc>
              <a:spcAft>
                <a:spcPts val="0"/>
              </a:spcAft>
              <a:buFontTx/>
              <a:buNone/>
              <a:defRPr/>
            </a:pPr>
            <a:r>
              <a:rPr lang="en-US" sz="2400" dirty="0">
                <a:ea typeface="+mn-ea"/>
                <a:cs typeface="+mn-cs"/>
              </a:rPr>
              <a:t>Assaultive violence			20.9		</a:t>
            </a:r>
          </a:p>
          <a:p>
            <a:pPr marL="182880" indent="-182880" fontAlgn="auto">
              <a:lnSpc>
                <a:spcPct val="90000"/>
              </a:lnSpc>
              <a:spcAft>
                <a:spcPts val="0"/>
              </a:spcAft>
              <a:buFontTx/>
              <a:buNone/>
              <a:defRPr/>
            </a:pPr>
            <a:r>
              <a:rPr lang="en-US" sz="2400" dirty="0">
                <a:ea typeface="+mn-ea"/>
                <a:cs typeface="+mn-cs"/>
              </a:rPr>
              <a:t>Raped					49.0 	</a:t>
            </a:r>
          </a:p>
          <a:p>
            <a:pPr marL="182880" indent="-182880" fontAlgn="auto">
              <a:lnSpc>
                <a:spcPct val="90000"/>
              </a:lnSpc>
              <a:spcAft>
                <a:spcPts val="0"/>
              </a:spcAft>
              <a:buFontTx/>
              <a:buNone/>
              <a:defRPr/>
            </a:pPr>
            <a:r>
              <a:rPr lang="en-US" sz="2400" dirty="0">
                <a:ea typeface="+mn-ea"/>
                <a:cs typeface="+mn-cs"/>
              </a:rPr>
              <a:t>Shot or stabbed			15.4		</a:t>
            </a:r>
          </a:p>
          <a:p>
            <a:pPr marL="182880" indent="-182880" fontAlgn="auto">
              <a:lnSpc>
                <a:spcPct val="90000"/>
              </a:lnSpc>
              <a:spcAft>
                <a:spcPts val="0"/>
              </a:spcAft>
              <a:buFontTx/>
              <a:buNone/>
              <a:defRPr/>
            </a:pPr>
            <a:r>
              <a:rPr lang="en-US" sz="2400" dirty="0">
                <a:ea typeface="+mn-ea"/>
                <a:cs typeface="+mn-cs"/>
              </a:rPr>
              <a:t>Badly beaten up			31.9		</a:t>
            </a:r>
          </a:p>
          <a:p>
            <a:pPr marL="182880" indent="-182880" fontAlgn="auto">
              <a:lnSpc>
                <a:spcPct val="90000"/>
              </a:lnSpc>
              <a:spcAft>
                <a:spcPts val="0"/>
              </a:spcAft>
              <a:buFontTx/>
              <a:buNone/>
              <a:defRPr/>
            </a:pPr>
            <a:r>
              <a:rPr lang="en-US" sz="2400" dirty="0">
                <a:ea typeface="+mn-ea"/>
                <a:cs typeface="+mn-cs"/>
              </a:rPr>
              <a:t>Serious car accident		6.1		</a:t>
            </a:r>
          </a:p>
          <a:p>
            <a:pPr marL="182880" indent="-182880" fontAlgn="auto">
              <a:lnSpc>
                <a:spcPct val="90000"/>
              </a:lnSpc>
              <a:spcAft>
                <a:spcPts val="0"/>
              </a:spcAft>
              <a:buFontTx/>
              <a:buNone/>
              <a:defRPr/>
            </a:pPr>
            <a:r>
              <a:rPr lang="en-US" sz="2400" dirty="0">
                <a:ea typeface="+mn-ea"/>
                <a:cs typeface="+mn-cs"/>
              </a:rPr>
              <a:t>Learning about trauma</a:t>
            </a:r>
          </a:p>
          <a:p>
            <a:pPr marL="182880" indent="-182880" fontAlgn="auto">
              <a:lnSpc>
                <a:spcPct val="90000"/>
              </a:lnSpc>
              <a:spcAft>
                <a:spcPts val="0"/>
              </a:spcAft>
              <a:buFontTx/>
              <a:buNone/>
              <a:defRPr/>
            </a:pPr>
            <a:r>
              <a:rPr lang="en-US" sz="2400" dirty="0">
                <a:ea typeface="+mn-ea"/>
                <a:cs typeface="+mn-cs"/>
              </a:rPr>
              <a:t>  to others				0.2		</a:t>
            </a:r>
          </a:p>
          <a:p>
            <a:pPr marL="182880" indent="-182880" fontAlgn="auto">
              <a:lnSpc>
                <a:spcPct val="90000"/>
              </a:lnSpc>
              <a:spcAft>
                <a:spcPts val="0"/>
              </a:spcAft>
              <a:buFontTx/>
              <a:buNone/>
              <a:defRPr/>
            </a:pPr>
            <a:r>
              <a:rPr lang="en-US" sz="2400" dirty="0">
                <a:ea typeface="+mn-ea"/>
                <a:cs typeface="+mn-cs"/>
              </a:rPr>
              <a:t>Sudden unexpected death</a:t>
            </a:r>
          </a:p>
          <a:p>
            <a:pPr marL="182880" indent="-182880" fontAlgn="auto">
              <a:lnSpc>
                <a:spcPct val="90000"/>
              </a:lnSpc>
              <a:spcAft>
                <a:spcPts val="0"/>
              </a:spcAft>
              <a:buFontTx/>
              <a:buNone/>
              <a:defRPr/>
            </a:pPr>
            <a:r>
              <a:rPr lang="en-US" sz="2400" dirty="0">
                <a:ea typeface="+mn-ea"/>
                <a:cs typeface="+mn-cs"/>
              </a:rPr>
              <a:t>  of a close friend or relative 	14.3		</a:t>
            </a:r>
          </a:p>
          <a:p>
            <a:pPr marL="182880" indent="-182880" fontAlgn="auto">
              <a:lnSpc>
                <a:spcPct val="90000"/>
              </a:lnSpc>
              <a:spcAft>
                <a:spcPts val="0"/>
              </a:spcAft>
              <a:buFontTx/>
              <a:buNone/>
              <a:defRPr/>
            </a:pPr>
            <a:r>
              <a:rPr lang="en-US" sz="2400" dirty="0">
                <a:ea typeface="+mn-ea"/>
                <a:cs typeface="+mn-cs"/>
              </a:rPr>
              <a:t>Any trauma				9.2		</a:t>
            </a:r>
          </a:p>
        </p:txBody>
      </p:sp>
    </p:spTree>
    <p:extLst>
      <p:ext uri="{BB962C8B-B14F-4D97-AF65-F5344CB8AC3E}">
        <p14:creationId xmlns:p14="http://schemas.microsoft.com/office/powerpoint/2010/main" val="61682116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dirty="0">
                <a:ea typeface="+mj-ea"/>
                <a:cs typeface="+mj-cs"/>
              </a:rPr>
              <a:t>Most Common Precipitating Events</a:t>
            </a:r>
          </a:p>
        </p:txBody>
      </p:sp>
      <p:sp>
        <p:nvSpPr>
          <p:cNvPr id="34818" name="Rectangle 3"/>
          <p:cNvSpPr>
            <a:spLocks noGrp="1" noChangeArrowheads="1"/>
          </p:cNvSpPr>
          <p:nvPr>
            <p:ph idx="1"/>
          </p:nvPr>
        </p:nvSpPr>
        <p:spPr/>
        <p:txBody>
          <a:bodyPr/>
          <a:lstStyle/>
          <a:p>
            <a:r>
              <a:rPr lang="en-US" dirty="0">
                <a:latin typeface="Arial" charset="0"/>
              </a:rPr>
              <a:t>Sudden unexpected death of loved one </a:t>
            </a:r>
          </a:p>
          <a:p>
            <a:r>
              <a:rPr lang="en-US" dirty="0">
                <a:latin typeface="Arial" charset="0"/>
              </a:rPr>
              <a:t>39% of PTSD in men; 27% in women. Most common cause of PTSD</a:t>
            </a:r>
          </a:p>
          <a:p>
            <a:r>
              <a:rPr lang="en-US" dirty="0">
                <a:latin typeface="Arial" charset="0"/>
              </a:rPr>
              <a:t>Sexual assault</a:t>
            </a:r>
          </a:p>
          <a:p>
            <a:r>
              <a:rPr lang="en-US" dirty="0">
                <a:latin typeface="Arial" charset="0"/>
              </a:rPr>
              <a:t>Serious illness or injury to someone close</a:t>
            </a:r>
          </a:p>
          <a:p>
            <a:r>
              <a:rPr lang="en-US" dirty="0">
                <a:latin typeface="Arial" charset="0"/>
              </a:rPr>
              <a:t>Having a child with serious illness</a:t>
            </a:r>
          </a:p>
          <a:p>
            <a:r>
              <a:rPr lang="en-US" dirty="0">
                <a:latin typeface="Arial" charset="0"/>
              </a:rPr>
              <a:t>Being beaten by a partner or caregiver</a:t>
            </a:r>
          </a:p>
          <a:p>
            <a:r>
              <a:rPr lang="en-US" dirty="0">
                <a:latin typeface="Arial" charset="0"/>
              </a:rPr>
              <a:t>MVA’s</a:t>
            </a:r>
          </a:p>
          <a:p>
            <a:endParaRPr lang="en-US" dirty="0">
              <a:latin typeface="Arial" charset="0"/>
            </a:endParaRPr>
          </a:p>
          <a:p>
            <a:endParaRPr lang="en-US" dirty="0">
              <a:latin typeface="Arial" charset="0"/>
            </a:endParaRPr>
          </a:p>
          <a:p>
            <a:pPr marL="274320" lvl="1" indent="0">
              <a:buNone/>
            </a:pPr>
            <a:endParaRPr lang="en-US" dirty="0">
              <a:latin typeface="Arial" charset="0"/>
            </a:endParaRPr>
          </a:p>
        </p:txBody>
      </p:sp>
    </p:spTree>
    <p:extLst>
      <p:ext uri="{BB962C8B-B14F-4D97-AF65-F5344CB8AC3E}">
        <p14:creationId xmlns:p14="http://schemas.microsoft.com/office/powerpoint/2010/main" val="41106751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857250"/>
            <a:ext cx="9144000" cy="1009515"/>
          </a:xfrm>
          <a:prstGeom prst="rect">
            <a:avLst/>
          </a:prstGeom>
          <a:solidFill>
            <a:schemeClr val="accent3">
              <a:lumMod val="40000"/>
              <a:lumOff val="60000"/>
            </a:schemeClr>
          </a:solidFill>
        </p:spPr>
        <p:txBody>
          <a:bodyPr/>
          <a:lstStyle/>
          <a:p>
            <a:endParaRPr lang="en-US" sz="900"/>
          </a:p>
        </p:txBody>
      </p:sp>
      <p:sp>
        <p:nvSpPr>
          <p:cNvPr id="6" name="TextBox 6"/>
          <p:cNvSpPr txBox="1">
            <a:spLocks noGrp="1" noRot="1" noMove="1" noResize="1" noEditPoints="1" noAdjustHandles="1" noChangeArrowheads="1" noChangeShapeType="1"/>
          </p:cNvSpPr>
          <p:nvPr/>
        </p:nvSpPr>
        <p:spPr>
          <a:xfrm>
            <a:off x="1257300" y="1117052"/>
            <a:ext cx="6743700" cy="515141"/>
          </a:xfrm>
          <a:prstGeom prst="rect">
            <a:avLst/>
          </a:prstGeom>
        </p:spPr>
        <p:txBody>
          <a:bodyPr wrap="square" lIns="0" tIns="0" rIns="0" bIns="0" rtlCol="0" anchor="t">
            <a:spAutoFit/>
          </a:bodyPr>
          <a:lstStyle/>
          <a:p>
            <a:pPr>
              <a:lnSpc>
                <a:spcPts val="4400"/>
              </a:lnSpc>
            </a:pPr>
            <a:r>
              <a:rPr lang="en-US" sz="3300" b="1" dirty="0">
                <a:solidFill>
                  <a:srgbClr val="000000"/>
                </a:solidFill>
                <a:latin typeface="Lucida Bright" panose="02040602050505020304" pitchFamily="18" charset="0"/>
              </a:rPr>
              <a:t>Disclosure of Financial Support</a:t>
            </a:r>
          </a:p>
        </p:txBody>
      </p:sp>
      <p:sp>
        <p:nvSpPr>
          <p:cNvPr id="10" name="Title 2">
            <a:extLst>
              <a:ext uri="{FF2B5EF4-FFF2-40B4-BE49-F238E27FC236}">
                <a16:creationId xmlns:a16="http://schemas.microsoft.com/office/drawing/2014/main" id="{CCC45DFA-42C5-82E5-C887-A723AC8D1286}"/>
              </a:ext>
              <a:ext uri="{C183D7F6-B498-43B3-948B-1728B52AA6E4}">
                <adec:decorative xmlns:adec="http://schemas.microsoft.com/office/drawing/2017/decorative" val="1"/>
              </a:ext>
            </a:extLst>
          </p:cNvPr>
          <p:cNvSpPr txBox="1">
            <a:spLocks noGrp="1"/>
          </p:cNvSpPr>
          <p:nvPr>
            <p:ph type="title" idx="4294967295"/>
          </p:nvPr>
        </p:nvSpPr>
        <p:spPr>
          <a:xfrm>
            <a:off x="2438400" y="-609541"/>
            <a:ext cx="4114800" cy="571500"/>
          </a:xfrm>
          <a:prstGeom prst="rect">
            <a:avLst/>
          </a:prstGeom>
          <a:noFill/>
          <a:ln>
            <a:noFill/>
            <a:prstDash/>
          </a:ln>
          <a:effectLst/>
        </p:spPr>
        <p:txBody>
          <a:bodyPr rot="0" spcFirstLastPara="0" vertOverflow="overflow" horzOverflow="overflow" vert="horz" wrap="square" lIns="45720" tIns="22860" rIns="45720" bIns="2286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defRPr/>
            </a:pPr>
            <a:r>
              <a:rPr lang="en-US" sz="2200" spc="0" dirty="0"/>
              <a:t>COI – Presenter Disclosure (2)</a:t>
            </a:r>
          </a:p>
        </p:txBody>
      </p:sp>
      <p:sp>
        <p:nvSpPr>
          <p:cNvPr id="3" name="AutoShape 3">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rot="4375" flipV="1">
            <a:off x="11" y="1855311"/>
            <a:ext cx="9143978" cy="22907"/>
          </a:xfrm>
          <a:prstGeom prst="line">
            <a:avLst/>
          </a:prstGeom>
          <a:ln w="28575" cap="flat">
            <a:solidFill>
              <a:srgbClr val="000000"/>
            </a:solidFill>
            <a:prstDash val="solid"/>
            <a:headEnd type="none" w="sm" len="sm"/>
            <a:tailEnd type="none" w="sm" len="sm"/>
          </a:ln>
        </p:spPr>
        <p:txBody>
          <a:bodyPr/>
          <a:lstStyle/>
          <a:p>
            <a:endParaRPr lang="en-US" sz="900"/>
          </a:p>
        </p:txBody>
      </p:sp>
      <p:sp>
        <p:nvSpPr>
          <p:cNvPr id="4" name="TextBox 3">
            <a:extLst>
              <a:ext uri="{FF2B5EF4-FFF2-40B4-BE49-F238E27FC236}">
                <a16:creationId xmlns:a16="http://schemas.microsoft.com/office/drawing/2014/main" id="{41CF3C15-3177-4046-6B08-249EC06A1429}"/>
              </a:ext>
            </a:extLst>
          </p:cNvPr>
          <p:cNvSpPr txBox="1"/>
          <p:nvPr/>
        </p:nvSpPr>
        <p:spPr>
          <a:xfrm>
            <a:off x="304800" y="2019300"/>
            <a:ext cx="8648700" cy="1612686"/>
          </a:xfrm>
          <a:prstGeom prst="rect">
            <a:avLst/>
          </a:prstGeom>
          <a:noFill/>
        </p:spPr>
        <p:txBody>
          <a:bodyPr wrap="square" rtlCol="0">
            <a:spAutoFit/>
          </a:bodyPr>
          <a:lstStyle/>
          <a:p>
            <a:pPr>
              <a:lnSpc>
                <a:spcPts val="2039"/>
              </a:lnSpc>
            </a:pPr>
            <a:r>
              <a:rPr lang="en-US" sz="1600" dirty="0">
                <a:solidFill>
                  <a:srgbClr val="000000"/>
                </a:solidFill>
                <a:latin typeface="Lucida Bright" panose="02040602050505020304" pitchFamily="18" charset="0"/>
                <a:cs typeface="Arial" panose="020B0604020202020204" pitchFamily="34" charset="0"/>
              </a:rPr>
              <a:t>This program has NOT received financial support</a:t>
            </a:r>
          </a:p>
          <a:p>
            <a:pPr>
              <a:lnSpc>
                <a:spcPts val="2039"/>
              </a:lnSpc>
            </a:pPr>
            <a:endParaRPr lang="en-US" sz="1600" dirty="0">
              <a:solidFill>
                <a:srgbClr val="FF1616"/>
              </a:solidFill>
              <a:latin typeface="Lucida Bright" panose="02040602050505020304" pitchFamily="18" charset="0"/>
              <a:cs typeface="Arial" panose="020B0604020202020204" pitchFamily="34" charset="0"/>
            </a:endParaRPr>
          </a:p>
          <a:p>
            <a:pPr>
              <a:lnSpc>
                <a:spcPts val="2039"/>
              </a:lnSpc>
            </a:pPr>
            <a:r>
              <a:rPr lang="en-US" sz="1600" dirty="0">
                <a:solidFill>
                  <a:srgbClr val="000000"/>
                </a:solidFill>
                <a:latin typeface="Lucida Bright" panose="02040602050505020304" pitchFamily="18" charset="0"/>
                <a:cs typeface="Arial" panose="020B0604020202020204" pitchFamily="34" charset="0"/>
              </a:rPr>
              <a:t>This program has NOT received in-kind support</a:t>
            </a:r>
          </a:p>
          <a:p>
            <a:pPr>
              <a:lnSpc>
                <a:spcPts val="2039"/>
              </a:lnSpc>
            </a:pPr>
            <a:endParaRPr lang="en-US" sz="1600" dirty="0">
              <a:solidFill>
                <a:srgbClr val="FF1616"/>
              </a:solidFill>
              <a:latin typeface="Lucida Bright" panose="02040602050505020304" pitchFamily="18" charset="0"/>
              <a:cs typeface="Arial" panose="020B0604020202020204" pitchFamily="34" charset="0"/>
            </a:endParaRPr>
          </a:p>
          <a:p>
            <a:pPr>
              <a:lnSpc>
                <a:spcPts val="2039"/>
              </a:lnSpc>
            </a:pPr>
            <a:r>
              <a:rPr lang="en-US" sz="1600" b="1" dirty="0">
                <a:solidFill>
                  <a:srgbClr val="000000"/>
                </a:solidFill>
                <a:latin typeface="Lucida Bright" panose="02040602050505020304" pitchFamily="18" charset="0"/>
                <a:cs typeface="Arial" panose="020B0604020202020204" pitchFamily="34" charset="0"/>
              </a:rPr>
              <a:t>Potential for conflict(s) of interest:</a:t>
            </a:r>
          </a:p>
          <a:p>
            <a:pPr>
              <a:lnSpc>
                <a:spcPts val="2039"/>
              </a:lnSpc>
            </a:pPr>
            <a:r>
              <a:rPr lang="en-US" sz="1600" dirty="0">
                <a:solidFill>
                  <a:srgbClr val="FF1616"/>
                </a:solidFill>
                <a:latin typeface="Lucida Bright" panose="02040602050505020304" pitchFamily="18" charset="0"/>
                <a:cs typeface="Arial" panose="020B0604020202020204" pitchFamily="34" charset="0"/>
              </a:rPr>
              <a:t>Dr. Jon Davine </a:t>
            </a:r>
            <a:r>
              <a:rPr lang="en-US" sz="1600" dirty="0">
                <a:solidFill>
                  <a:srgbClr val="000000"/>
                </a:solidFill>
                <a:latin typeface="Lucida Bright" panose="02040602050505020304" pitchFamily="18" charset="0"/>
                <a:cs typeface="Arial" panose="020B0604020202020204" pitchFamily="34" charset="0"/>
              </a:rPr>
              <a:t>has NOT received funding for this program</a:t>
            </a:r>
            <a:endParaRPr lang="en-US" sz="1600" dirty="0">
              <a:solidFill>
                <a:srgbClr val="FF1616"/>
              </a:solidFill>
              <a:latin typeface="Lucida Bright" panose="02040602050505020304" pitchFamily="18"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422400" y="0"/>
            <a:ext cx="6985000" cy="1752600"/>
          </a:xfrm>
        </p:spPr>
        <p:txBody>
          <a:bodyPr/>
          <a:lstStyle/>
          <a:p>
            <a:pPr fontAlgn="auto">
              <a:spcAft>
                <a:spcPts val="0"/>
              </a:spcAft>
              <a:defRPr/>
            </a:pPr>
            <a:r>
              <a:rPr lang="en-US" sz="3600">
                <a:ea typeface="+mj-ea"/>
                <a:cs typeface="+mj-cs"/>
              </a:rPr>
              <a:t>Risk Factors for PTSD Development</a:t>
            </a:r>
            <a:endParaRPr lang="en-US">
              <a:ea typeface="+mj-ea"/>
              <a:cs typeface="+mj-cs"/>
            </a:endParaRPr>
          </a:p>
        </p:txBody>
      </p:sp>
      <p:sp>
        <p:nvSpPr>
          <p:cNvPr id="134147" name="AutoShape 3"/>
          <p:cNvSpPr>
            <a:spLocks noChangeArrowheads="1"/>
          </p:cNvSpPr>
          <p:nvPr/>
        </p:nvSpPr>
        <p:spPr bwMode="auto">
          <a:xfrm>
            <a:off x="4241800" y="2921001"/>
            <a:ext cx="660400" cy="1744663"/>
          </a:xfrm>
          <a:prstGeom prst="downArrow">
            <a:avLst>
              <a:gd name="adj1" fmla="val 50000"/>
              <a:gd name="adj2" fmla="val 58707"/>
            </a:avLst>
          </a:prstGeom>
          <a:gradFill rotWithShape="0">
            <a:gsLst>
              <a:gs pos="0">
                <a:srgbClr val="C08142">
                  <a:gamma/>
                  <a:shade val="0"/>
                  <a:invGamma/>
                </a:srgbClr>
              </a:gs>
              <a:gs pos="100000">
                <a:srgbClr val="C08142"/>
              </a:gs>
            </a:gsLst>
            <a:lin ang="5400000" scaled="1"/>
          </a:gra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effectLst>
                <a:outerShdw blurRad="38100" dist="38100" dir="2700000" algn="tl">
                  <a:srgbClr val="000000">
                    <a:alpha val="43137"/>
                  </a:srgbClr>
                </a:outerShdw>
              </a:effectLst>
              <a:cs typeface="+mn-cs"/>
            </a:endParaRPr>
          </a:p>
        </p:txBody>
      </p:sp>
      <p:sp>
        <p:nvSpPr>
          <p:cNvPr id="134148" name="Oval 4"/>
          <p:cNvSpPr>
            <a:spLocks noChangeArrowheads="1"/>
          </p:cNvSpPr>
          <p:nvPr/>
        </p:nvSpPr>
        <p:spPr bwMode="invGray">
          <a:xfrm>
            <a:off x="3657600" y="1219200"/>
            <a:ext cx="1828800" cy="1828800"/>
          </a:xfrm>
          <a:prstGeom prst="ellipse">
            <a:avLst/>
          </a:prstGeom>
          <a:gradFill rotWithShape="0">
            <a:gsLst>
              <a:gs pos="0">
                <a:srgbClr val="C08142"/>
              </a:gs>
              <a:gs pos="100000">
                <a:srgbClr val="C08142">
                  <a:gamma/>
                  <a:shade val="36078"/>
                  <a:invGamma/>
                </a:srgbClr>
              </a:gs>
            </a:gsLst>
            <a:path path="rect">
              <a:fillToRect r="100000" b="100000"/>
            </a:path>
          </a:gradFill>
          <a:ln w="19050">
            <a:solidFill>
              <a:srgbClr val="C08142"/>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Peri-</a:t>
            </a:r>
          </a:p>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Trauma</a:t>
            </a:r>
          </a:p>
        </p:txBody>
      </p:sp>
      <p:sp>
        <p:nvSpPr>
          <p:cNvPr id="134149" name="Rectangle 5"/>
          <p:cNvSpPr>
            <a:spLocks noChangeArrowheads="1"/>
          </p:cNvSpPr>
          <p:nvPr/>
        </p:nvSpPr>
        <p:spPr bwMode="invGray">
          <a:xfrm>
            <a:off x="3124200" y="5072063"/>
            <a:ext cx="2895600" cy="876300"/>
          </a:xfrm>
          <a:prstGeom prst="rect">
            <a:avLst/>
          </a:prstGeom>
          <a:gradFill rotWithShape="0">
            <a:gsLst>
              <a:gs pos="0">
                <a:srgbClr val="6F4429"/>
              </a:gs>
              <a:gs pos="50000">
                <a:srgbClr val="6F4429">
                  <a:gamma/>
                  <a:shade val="0"/>
                  <a:invGamma/>
                </a:srgbClr>
              </a:gs>
              <a:gs pos="100000">
                <a:srgbClr val="6F4429"/>
              </a:gs>
            </a:gsLst>
            <a:lin ang="5400000" scaled="1"/>
          </a:gradFill>
          <a:ln w="19050">
            <a:solidFill>
              <a:srgbClr val="C0814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spcBef>
                <a:spcPct val="0"/>
              </a:spcBef>
              <a:buClrTx/>
              <a:buSzTx/>
              <a:buFontTx/>
              <a:buNone/>
              <a:defRPr/>
            </a:pPr>
            <a:r>
              <a:rPr lang="en-US" sz="3600">
                <a:solidFill>
                  <a:srgbClr val="FF9933"/>
                </a:solidFill>
                <a:latin typeface="Arial" charset="0"/>
                <a:cs typeface="+mn-cs"/>
              </a:rPr>
              <a:t>PTSD</a:t>
            </a:r>
          </a:p>
        </p:txBody>
      </p:sp>
      <p:sp>
        <p:nvSpPr>
          <p:cNvPr id="134150" name="AutoShape 6"/>
          <p:cNvSpPr>
            <a:spLocks noChangeArrowheads="1"/>
          </p:cNvSpPr>
          <p:nvPr/>
        </p:nvSpPr>
        <p:spPr bwMode="auto">
          <a:xfrm rot="-2700000">
            <a:off x="2771422" y="3367088"/>
            <a:ext cx="660400" cy="1744662"/>
          </a:xfrm>
          <a:prstGeom prst="downArrow">
            <a:avLst>
              <a:gd name="adj1" fmla="val 50000"/>
              <a:gd name="adj2" fmla="val 58707"/>
            </a:avLst>
          </a:prstGeom>
          <a:gradFill rotWithShape="0">
            <a:gsLst>
              <a:gs pos="0">
                <a:srgbClr val="C08142">
                  <a:gamma/>
                  <a:shade val="0"/>
                  <a:invGamma/>
                </a:srgbClr>
              </a:gs>
              <a:gs pos="100000">
                <a:srgbClr val="C08142"/>
              </a:gs>
            </a:gsLst>
            <a:lin ang="5400000" scaled="1"/>
          </a:gra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effectLst>
                <a:outerShdw blurRad="38100" dist="38100" dir="2700000" algn="tl">
                  <a:srgbClr val="000000">
                    <a:alpha val="43137"/>
                  </a:srgbClr>
                </a:outerShdw>
              </a:effectLst>
              <a:cs typeface="+mn-cs"/>
            </a:endParaRPr>
          </a:p>
        </p:txBody>
      </p:sp>
      <p:sp>
        <p:nvSpPr>
          <p:cNvPr id="134151" name="AutoShape 7"/>
          <p:cNvSpPr>
            <a:spLocks noChangeArrowheads="1"/>
          </p:cNvSpPr>
          <p:nvPr/>
        </p:nvSpPr>
        <p:spPr bwMode="auto">
          <a:xfrm rot="2700000">
            <a:off x="5755923" y="3366559"/>
            <a:ext cx="660400" cy="1744133"/>
          </a:xfrm>
          <a:prstGeom prst="downArrow">
            <a:avLst>
              <a:gd name="adj1" fmla="val 50000"/>
              <a:gd name="adj2" fmla="val 74279"/>
            </a:avLst>
          </a:prstGeom>
          <a:gradFill rotWithShape="0">
            <a:gsLst>
              <a:gs pos="0">
                <a:srgbClr val="C08142">
                  <a:gamma/>
                  <a:shade val="0"/>
                  <a:invGamma/>
                </a:srgbClr>
              </a:gs>
              <a:gs pos="100000">
                <a:srgbClr val="C08142"/>
              </a:gs>
            </a:gsLst>
            <a:lin ang="5400000" scaled="1"/>
          </a:gra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effectLst>
                <a:outerShdw blurRad="38100" dist="38100" dir="2700000" algn="tl">
                  <a:srgbClr val="000000">
                    <a:alpha val="43137"/>
                  </a:srgbClr>
                </a:outerShdw>
              </a:effectLst>
              <a:cs typeface="+mn-cs"/>
            </a:endParaRPr>
          </a:p>
        </p:txBody>
      </p:sp>
      <p:sp>
        <p:nvSpPr>
          <p:cNvPr id="134152" name="Oval 8"/>
          <p:cNvSpPr>
            <a:spLocks noChangeArrowheads="1"/>
          </p:cNvSpPr>
          <p:nvPr/>
        </p:nvSpPr>
        <p:spPr bwMode="invGray">
          <a:xfrm>
            <a:off x="6340123" y="2033588"/>
            <a:ext cx="1828800" cy="1828800"/>
          </a:xfrm>
          <a:prstGeom prst="ellipse">
            <a:avLst/>
          </a:prstGeom>
          <a:gradFill rotWithShape="0">
            <a:gsLst>
              <a:gs pos="0">
                <a:srgbClr val="C08142"/>
              </a:gs>
              <a:gs pos="100000">
                <a:srgbClr val="C08142">
                  <a:gamma/>
                  <a:shade val="36078"/>
                  <a:invGamma/>
                </a:srgbClr>
              </a:gs>
            </a:gsLst>
            <a:path path="rect">
              <a:fillToRect r="100000" b="100000"/>
            </a:path>
          </a:gradFill>
          <a:ln w="19050">
            <a:solidFill>
              <a:srgbClr val="C08142"/>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Post-</a:t>
            </a:r>
          </a:p>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Trauma</a:t>
            </a:r>
          </a:p>
        </p:txBody>
      </p:sp>
      <p:sp>
        <p:nvSpPr>
          <p:cNvPr id="134153" name="Oval 9"/>
          <p:cNvSpPr>
            <a:spLocks noChangeArrowheads="1"/>
          </p:cNvSpPr>
          <p:nvPr/>
        </p:nvSpPr>
        <p:spPr bwMode="invGray">
          <a:xfrm>
            <a:off x="976489" y="2033588"/>
            <a:ext cx="1828800" cy="1828800"/>
          </a:xfrm>
          <a:prstGeom prst="ellipse">
            <a:avLst/>
          </a:prstGeom>
          <a:gradFill rotWithShape="0">
            <a:gsLst>
              <a:gs pos="0">
                <a:srgbClr val="C08142"/>
              </a:gs>
              <a:gs pos="100000">
                <a:srgbClr val="C08142">
                  <a:gamma/>
                  <a:shade val="36078"/>
                  <a:invGamma/>
                </a:srgbClr>
              </a:gs>
            </a:gsLst>
            <a:path path="rect">
              <a:fillToRect r="100000" b="100000"/>
            </a:path>
          </a:gradFill>
          <a:ln w="19050">
            <a:solidFill>
              <a:srgbClr val="C08142"/>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pPr>
              <a:spcBef>
                <a:spcPct val="0"/>
              </a:spcBef>
              <a:buClrTx/>
              <a:buSzTx/>
              <a:buFontTx/>
              <a:buNone/>
              <a:defRPr/>
            </a:pPr>
            <a:endParaRPr lang="en-US" sz="2500">
              <a:solidFill>
                <a:schemeClr val="bg1"/>
              </a:solidFill>
              <a:effectLst>
                <a:outerShdw blurRad="38100" dist="38100" dir="2700000" algn="tl">
                  <a:srgbClr val="000000"/>
                </a:outerShdw>
              </a:effectLst>
              <a:latin typeface="Arial" charset="0"/>
              <a:cs typeface="+mn-cs"/>
            </a:endParaRPr>
          </a:p>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Pre-</a:t>
            </a:r>
          </a:p>
          <a:p>
            <a:pPr>
              <a:spcBef>
                <a:spcPct val="0"/>
              </a:spcBef>
              <a:buClrTx/>
              <a:buSzTx/>
              <a:buFontTx/>
              <a:buNone/>
              <a:defRPr/>
            </a:pPr>
            <a:r>
              <a:rPr lang="en-US" sz="2500">
                <a:solidFill>
                  <a:schemeClr val="bg1"/>
                </a:solidFill>
                <a:effectLst>
                  <a:outerShdw blurRad="38100" dist="38100" dir="2700000" algn="tl">
                    <a:srgbClr val="000000"/>
                  </a:outerShdw>
                </a:effectLst>
                <a:latin typeface="Arial" charset="0"/>
                <a:cs typeface="+mn-cs"/>
              </a:rPr>
              <a:t>Trauma</a:t>
            </a:r>
          </a:p>
          <a:p>
            <a:pPr>
              <a:spcBef>
                <a:spcPct val="0"/>
              </a:spcBef>
              <a:buClrTx/>
              <a:buSzTx/>
              <a:buFontTx/>
              <a:buNone/>
              <a:defRPr/>
            </a:pPr>
            <a:endParaRPr lang="en-US" sz="2500">
              <a:solidFill>
                <a:schemeClr val="bg1"/>
              </a:solidFill>
              <a:effectLst>
                <a:outerShdw blurRad="38100" dist="38100" dir="2700000" algn="tl">
                  <a:srgbClr val="000000"/>
                </a:outerShdw>
              </a:effectLst>
              <a:latin typeface="Arial" charset="0"/>
              <a:cs typeface="+mn-cs"/>
            </a:endParaRPr>
          </a:p>
        </p:txBody>
      </p:sp>
    </p:spTree>
    <p:extLst>
      <p:ext uri="{BB962C8B-B14F-4D97-AF65-F5344CB8AC3E}">
        <p14:creationId xmlns:p14="http://schemas.microsoft.com/office/powerpoint/2010/main" val="165462035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fontAlgn="auto">
              <a:spcAft>
                <a:spcPts val="0"/>
              </a:spcAft>
              <a:defRPr/>
            </a:pPr>
            <a:r>
              <a:rPr lang="en-US">
                <a:ea typeface="+mj-ea"/>
                <a:cs typeface="+mj-cs"/>
              </a:rPr>
              <a:t>Pre-Trauma Risk Factors</a:t>
            </a:r>
          </a:p>
        </p:txBody>
      </p:sp>
      <p:sp>
        <p:nvSpPr>
          <p:cNvPr id="37890" name="Rectangle 3"/>
          <p:cNvSpPr>
            <a:spLocks noGrp="1" noChangeArrowheads="1"/>
          </p:cNvSpPr>
          <p:nvPr>
            <p:ph idx="1"/>
          </p:nvPr>
        </p:nvSpPr>
        <p:spPr>
          <a:xfrm>
            <a:off x="457200" y="2053882"/>
            <a:ext cx="8229600" cy="4423117"/>
          </a:xfrm>
        </p:spPr>
        <p:txBody>
          <a:bodyPr/>
          <a:lstStyle/>
          <a:p>
            <a:r>
              <a:rPr lang="en-US" sz="2800" dirty="0">
                <a:latin typeface="Arial" charset="0"/>
              </a:rPr>
              <a:t>Female gender</a:t>
            </a:r>
          </a:p>
          <a:p>
            <a:endParaRPr lang="en-US" sz="2800" dirty="0">
              <a:latin typeface="Arial" charset="0"/>
            </a:endParaRPr>
          </a:p>
          <a:p>
            <a:r>
              <a:rPr lang="en-US" sz="2800" dirty="0">
                <a:latin typeface="Arial" charset="0"/>
              </a:rPr>
              <a:t>Previous trauma / younger age at time of trauma</a:t>
            </a:r>
          </a:p>
          <a:p>
            <a:endParaRPr lang="en-US" sz="2800" dirty="0">
              <a:latin typeface="Arial" charset="0"/>
            </a:endParaRPr>
          </a:p>
          <a:p>
            <a:r>
              <a:rPr lang="en-US" sz="2800" dirty="0">
                <a:latin typeface="Arial" charset="0"/>
              </a:rPr>
              <a:t>Childhood abuse</a:t>
            </a:r>
          </a:p>
          <a:p>
            <a:endParaRPr lang="en-US" sz="2800" dirty="0">
              <a:latin typeface="Arial" charset="0"/>
            </a:endParaRPr>
          </a:p>
          <a:p>
            <a:r>
              <a:rPr lang="en-US" sz="2800" dirty="0">
                <a:latin typeface="Arial" charset="0"/>
              </a:rPr>
              <a:t>Borderline Personality Issues</a:t>
            </a:r>
          </a:p>
          <a:p>
            <a:endParaRPr lang="en-US" dirty="0">
              <a:latin typeface="Arial" charset="0"/>
            </a:endParaRPr>
          </a:p>
        </p:txBody>
      </p:sp>
      <p:sp>
        <p:nvSpPr>
          <p:cNvPr id="136196" name="Text Box 4"/>
          <p:cNvSpPr txBox="1">
            <a:spLocks noChangeArrowheads="1"/>
          </p:cNvSpPr>
          <p:nvPr/>
        </p:nvSpPr>
        <p:spPr bwMode="auto">
          <a:xfrm>
            <a:off x="3390900" y="6243638"/>
            <a:ext cx="1846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spcBef>
                <a:spcPct val="0"/>
              </a:spcBef>
              <a:buClrTx/>
              <a:buSzTx/>
              <a:buFontTx/>
              <a:buNone/>
              <a:defRPr/>
            </a:pPr>
            <a:endParaRPr lang="en-CA" sz="2800" b="0" i="1">
              <a:latin typeface="Arial Narrow" charset="0"/>
              <a:cs typeface="+mn-cs"/>
            </a:endParaRPr>
          </a:p>
        </p:txBody>
      </p:sp>
      <p:sp>
        <p:nvSpPr>
          <p:cNvPr id="136197" name="Text Box 5"/>
          <p:cNvSpPr txBox="1">
            <a:spLocks noChangeArrowheads="1"/>
          </p:cNvSpPr>
          <p:nvPr/>
        </p:nvSpPr>
        <p:spPr bwMode="auto">
          <a:xfrm>
            <a:off x="420511" y="6478589"/>
            <a:ext cx="404706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0"/>
              </a:spcBef>
              <a:buClrTx/>
              <a:buSzTx/>
              <a:buFontTx/>
              <a:buNone/>
              <a:defRPr/>
            </a:pPr>
            <a:r>
              <a:rPr lang="en-US" sz="1200" b="0">
                <a:solidFill>
                  <a:schemeClr val="bg1"/>
                </a:solidFill>
                <a:latin typeface="Arial" charset="0"/>
                <a:cs typeface="+mn-cs"/>
              </a:rPr>
              <a:t>Brewin et al, J Consult Clin Psychol 2000</a:t>
            </a:r>
          </a:p>
        </p:txBody>
      </p:sp>
    </p:spTree>
    <p:extLst>
      <p:ext uri="{BB962C8B-B14F-4D97-AF65-F5344CB8AC3E}">
        <p14:creationId xmlns:p14="http://schemas.microsoft.com/office/powerpoint/2010/main" val="3437664242"/>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pPr fontAlgn="auto">
              <a:spcAft>
                <a:spcPts val="0"/>
              </a:spcAft>
              <a:defRPr/>
            </a:pPr>
            <a:r>
              <a:rPr lang="en-US" dirty="0" err="1">
                <a:ea typeface="+mj-ea"/>
                <a:cs typeface="+mj-cs"/>
              </a:rPr>
              <a:t>Peri</a:t>
            </a:r>
            <a:r>
              <a:rPr lang="en-US" dirty="0">
                <a:ea typeface="+mj-ea"/>
                <a:cs typeface="+mj-cs"/>
              </a:rPr>
              <a:t>-Traumatic Risk Factors Influencing PTSD</a:t>
            </a:r>
          </a:p>
        </p:txBody>
      </p:sp>
      <p:sp>
        <p:nvSpPr>
          <p:cNvPr id="39938" name="Rectangle 3"/>
          <p:cNvSpPr>
            <a:spLocks noGrp="1" noChangeArrowheads="1"/>
          </p:cNvSpPr>
          <p:nvPr>
            <p:ph idx="1"/>
          </p:nvPr>
        </p:nvSpPr>
        <p:spPr>
          <a:xfrm>
            <a:off x="457200" y="2475914"/>
            <a:ext cx="8229600" cy="4001086"/>
          </a:xfrm>
        </p:spPr>
        <p:txBody>
          <a:bodyPr>
            <a:normAutofit/>
          </a:bodyPr>
          <a:lstStyle/>
          <a:p>
            <a:r>
              <a:rPr lang="en-US" sz="2800" dirty="0">
                <a:latin typeface="Arial" charset="0"/>
              </a:rPr>
              <a:t>Nature of trauma (personal assault)</a:t>
            </a:r>
          </a:p>
          <a:p>
            <a:endParaRPr lang="en-US" sz="2800" dirty="0">
              <a:latin typeface="Arial" charset="0"/>
            </a:endParaRPr>
          </a:p>
          <a:p>
            <a:r>
              <a:rPr lang="en-US" sz="2800" dirty="0">
                <a:latin typeface="Arial" charset="0"/>
              </a:rPr>
              <a:t>Severity of trauma / chronicity of trauma</a:t>
            </a:r>
          </a:p>
        </p:txBody>
      </p:sp>
      <p:sp>
        <p:nvSpPr>
          <p:cNvPr id="138244" name="Text Box 4"/>
          <p:cNvSpPr txBox="1">
            <a:spLocks noChangeArrowheads="1"/>
          </p:cNvSpPr>
          <p:nvPr/>
        </p:nvSpPr>
        <p:spPr bwMode="auto">
          <a:xfrm>
            <a:off x="419100" y="6473825"/>
            <a:ext cx="358986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0"/>
              </a:spcBef>
              <a:buClrTx/>
              <a:buSzTx/>
              <a:buFontTx/>
              <a:buNone/>
              <a:defRPr/>
            </a:pPr>
            <a:r>
              <a:rPr lang="en-US" sz="1200" b="0">
                <a:solidFill>
                  <a:schemeClr val="bg1"/>
                </a:solidFill>
                <a:latin typeface="Arial" charset="0"/>
                <a:cs typeface="+mn-cs"/>
              </a:rPr>
              <a:t>Brewin et al, J Consult Clin Psychol 2000</a:t>
            </a:r>
          </a:p>
        </p:txBody>
      </p:sp>
    </p:spTree>
    <p:extLst>
      <p:ext uri="{BB962C8B-B14F-4D97-AF65-F5344CB8AC3E}">
        <p14:creationId xmlns:p14="http://schemas.microsoft.com/office/powerpoint/2010/main" val="432603003"/>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fontAlgn="auto">
              <a:spcAft>
                <a:spcPts val="0"/>
              </a:spcAft>
              <a:defRPr/>
            </a:pPr>
            <a:r>
              <a:rPr lang="en-US">
                <a:ea typeface="+mj-ea"/>
                <a:cs typeface="+mj-cs"/>
              </a:rPr>
              <a:t>Post-Trauma Risk Factors</a:t>
            </a:r>
          </a:p>
        </p:txBody>
      </p:sp>
      <p:sp>
        <p:nvSpPr>
          <p:cNvPr id="41986" name="Rectangle 3"/>
          <p:cNvSpPr>
            <a:spLocks noGrp="1" noChangeArrowheads="1"/>
          </p:cNvSpPr>
          <p:nvPr>
            <p:ph idx="1"/>
          </p:nvPr>
        </p:nvSpPr>
        <p:spPr>
          <a:xfrm>
            <a:off x="457200" y="2588454"/>
            <a:ext cx="8229600" cy="3888545"/>
          </a:xfrm>
        </p:spPr>
        <p:txBody>
          <a:bodyPr>
            <a:normAutofit/>
          </a:bodyPr>
          <a:lstStyle/>
          <a:p>
            <a:r>
              <a:rPr lang="en-US" sz="2800" dirty="0">
                <a:latin typeface="Arial" charset="0"/>
              </a:rPr>
              <a:t>Lack of social support  </a:t>
            </a:r>
          </a:p>
          <a:p>
            <a:endParaRPr lang="en-US" sz="2800" dirty="0">
              <a:latin typeface="Arial" charset="0"/>
            </a:endParaRPr>
          </a:p>
          <a:p>
            <a:r>
              <a:rPr lang="en-US" sz="2800" dirty="0">
                <a:latin typeface="Arial" charset="0"/>
              </a:rPr>
              <a:t>Lack of appropriate early treatment or access </a:t>
            </a:r>
            <a:br>
              <a:rPr lang="en-US" sz="2800" dirty="0">
                <a:latin typeface="Arial" charset="0"/>
              </a:rPr>
            </a:br>
            <a:r>
              <a:rPr lang="en-US" sz="2800" dirty="0">
                <a:latin typeface="Arial" charset="0"/>
              </a:rPr>
              <a:t>to services</a:t>
            </a:r>
          </a:p>
        </p:txBody>
      </p:sp>
      <p:sp>
        <p:nvSpPr>
          <p:cNvPr id="140292" name="Text Box 4"/>
          <p:cNvSpPr txBox="1">
            <a:spLocks noChangeArrowheads="1"/>
          </p:cNvSpPr>
          <p:nvPr/>
        </p:nvSpPr>
        <p:spPr bwMode="auto">
          <a:xfrm>
            <a:off x="431800" y="6473825"/>
            <a:ext cx="246662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0"/>
              </a:spcBef>
              <a:buClrTx/>
              <a:buSzTx/>
              <a:buFontTx/>
              <a:buNone/>
              <a:defRPr/>
            </a:pPr>
            <a:r>
              <a:rPr lang="en-US" sz="1200" b="0">
                <a:solidFill>
                  <a:schemeClr val="bg1"/>
                </a:solidFill>
                <a:latin typeface="Arial" charset="0"/>
                <a:cs typeface="+mn-cs"/>
              </a:rPr>
              <a:t>Yehuda et al, Biol Psychiatry1998</a:t>
            </a:r>
            <a:endParaRPr lang="en-US" sz="1200" b="0">
              <a:solidFill>
                <a:schemeClr val="bg1"/>
              </a:solidFill>
              <a:effectLst>
                <a:outerShdw blurRad="38100" dist="38100" dir="2700000" algn="tl">
                  <a:srgbClr val="000000"/>
                </a:outerShdw>
              </a:effectLst>
              <a:latin typeface="Arial" charset="0"/>
              <a:cs typeface="+mn-cs"/>
            </a:endParaRPr>
          </a:p>
        </p:txBody>
      </p:sp>
    </p:spTree>
    <p:extLst>
      <p:ext uri="{BB962C8B-B14F-4D97-AF65-F5344CB8AC3E}">
        <p14:creationId xmlns:p14="http://schemas.microsoft.com/office/powerpoint/2010/main" val="2369093205"/>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216400"/>
          </a:xfrm>
        </p:spPr>
        <p:txBody>
          <a:bodyPr>
            <a:normAutofit fontScale="90000"/>
          </a:bodyPr>
          <a:lstStyle/>
          <a:p>
            <a:r>
              <a:rPr lang="en-US" dirty="0"/>
              <a:t>Treatment Options</a:t>
            </a:r>
            <a:br>
              <a:rPr lang="en-US" dirty="0"/>
            </a:br>
            <a:br>
              <a:rPr lang="en-US" dirty="0"/>
            </a:br>
            <a:br>
              <a:rPr lang="en-US" dirty="0"/>
            </a:br>
            <a:br>
              <a:rPr lang="en-US" dirty="0"/>
            </a:br>
            <a:r>
              <a:rPr lang="en-US" dirty="0"/>
              <a:t>Canadian Clinical Practice Guidelines for the management of Anxiety, PTSD, and OCD</a:t>
            </a:r>
            <a:br>
              <a:rPr lang="en-US" dirty="0"/>
            </a:br>
            <a:r>
              <a:rPr lang="en-US" dirty="0"/>
              <a:t>	Martin Katzman, et al 2014.</a:t>
            </a:r>
            <a:br>
              <a:rPr lang="en-US" dirty="0"/>
            </a:br>
            <a:br>
              <a:rPr lang="en-US" dirty="0"/>
            </a:br>
            <a:br>
              <a:rPr lang="en-US" dirty="0"/>
            </a:br>
            <a:br>
              <a:rPr lang="en-US" dirty="0"/>
            </a:br>
            <a:r>
              <a:rPr lang="en-US" dirty="0"/>
              <a:t>NICE Guidelines (2018)</a:t>
            </a:r>
            <a:br>
              <a:rPr lang="en-US" dirty="0"/>
            </a:br>
            <a:br>
              <a:rPr lang="en-US" dirty="0"/>
            </a:br>
            <a:br>
              <a:rPr lang="en-US" dirty="0"/>
            </a:br>
            <a:endParaRPr lang="en-US" dirty="0"/>
          </a:p>
        </p:txBody>
      </p:sp>
    </p:spTree>
    <p:extLst>
      <p:ext uri="{BB962C8B-B14F-4D97-AF65-F5344CB8AC3E}">
        <p14:creationId xmlns:p14="http://schemas.microsoft.com/office/powerpoint/2010/main" val="2814508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and Early Intervention</a:t>
            </a:r>
          </a:p>
        </p:txBody>
      </p:sp>
      <p:sp>
        <p:nvSpPr>
          <p:cNvPr id="3" name="Content Placeholder 2"/>
          <p:cNvSpPr>
            <a:spLocks noGrp="1"/>
          </p:cNvSpPr>
          <p:nvPr>
            <p:ph idx="1"/>
          </p:nvPr>
        </p:nvSpPr>
        <p:spPr/>
        <p:txBody>
          <a:bodyPr/>
          <a:lstStyle/>
          <a:p>
            <a:r>
              <a:rPr lang="en-US" dirty="0"/>
              <a:t>Meta analyses do not support debriefing in individuals who have been exposed to a traumatic event, but are not suffering from psychological difficulties</a:t>
            </a:r>
          </a:p>
          <a:p>
            <a:endParaRPr lang="en-US" dirty="0"/>
          </a:p>
          <a:p>
            <a:r>
              <a:rPr lang="en-US" dirty="0"/>
              <a:t>In fact, these interventions may have an adverse effect on some individuals</a:t>
            </a:r>
          </a:p>
          <a:p>
            <a:endParaRPr lang="en-US" dirty="0"/>
          </a:p>
          <a:p>
            <a:endParaRPr lang="en-US" dirty="0"/>
          </a:p>
          <a:p>
            <a:r>
              <a:rPr lang="en-US" dirty="0"/>
              <a:t>This is supported by the NICE guidelines  (Dec. 2018)</a:t>
            </a:r>
          </a:p>
        </p:txBody>
      </p:sp>
    </p:spTree>
    <p:extLst>
      <p:ext uri="{BB962C8B-B14F-4D97-AF65-F5344CB8AC3E}">
        <p14:creationId xmlns:p14="http://schemas.microsoft.com/office/powerpoint/2010/main" val="476524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PTSD-Psychological Treatment</a:t>
            </a:r>
          </a:p>
        </p:txBody>
      </p:sp>
      <p:sp>
        <p:nvSpPr>
          <p:cNvPr id="3" name="Content Placeholder 2"/>
          <p:cNvSpPr>
            <a:spLocks noGrp="1"/>
          </p:cNvSpPr>
          <p:nvPr>
            <p:ph idx="1"/>
          </p:nvPr>
        </p:nvSpPr>
        <p:spPr/>
        <p:txBody>
          <a:bodyPr>
            <a:normAutofit lnSpcReduction="10000"/>
          </a:bodyPr>
          <a:lstStyle/>
          <a:p>
            <a:endParaRPr lang="en-US" dirty="0"/>
          </a:p>
          <a:p>
            <a:r>
              <a:rPr lang="en-US" dirty="0"/>
              <a:t>A number of treatments have been shown to be effective. These effects have also been sustained over years:</a:t>
            </a:r>
          </a:p>
          <a:p>
            <a:r>
              <a:rPr lang="en-US" dirty="0"/>
              <a:t>CBT</a:t>
            </a:r>
          </a:p>
          <a:p>
            <a:r>
              <a:rPr lang="en-US" dirty="0"/>
              <a:t>EMDR</a:t>
            </a:r>
          </a:p>
          <a:p>
            <a:r>
              <a:rPr lang="en-US" dirty="0"/>
              <a:t>Stress Management</a:t>
            </a:r>
          </a:p>
          <a:p>
            <a:r>
              <a:rPr lang="en-US" dirty="0"/>
              <a:t>Prolonged Exposure (PE), both imaginal and in vivo</a:t>
            </a:r>
          </a:p>
          <a:p>
            <a:endParaRPr lang="en-US" dirty="0"/>
          </a:p>
          <a:p>
            <a:endParaRPr lang="en-US" dirty="0"/>
          </a:p>
          <a:p>
            <a:r>
              <a:rPr lang="en-US" dirty="0"/>
              <a:t>NICE guidelines (Dec. 2018)  support CBT, EMDR, stress management, PE, CBT-insomnia, and </a:t>
            </a:r>
            <a:r>
              <a:rPr lang="en-US"/>
              <a:t>internet CBT(if not severe)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580758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Combination Meds and Psychotherapy</a:t>
            </a:r>
          </a:p>
        </p:txBody>
      </p:sp>
      <p:sp>
        <p:nvSpPr>
          <p:cNvPr id="3" name="Content Placeholder 2"/>
          <p:cNvSpPr>
            <a:spLocks noGrp="1"/>
          </p:cNvSpPr>
          <p:nvPr>
            <p:ph idx="1"/>
          </p:nvPr>
        </p:nvSpPr>
        <p:spPr/>
        <p:txBody>
          <a:bodyPr/>
          <a:lstStyle/>
          <a:p>
            <a:r>
              <a:rPr lang="en-US" dirty="0"/>
              <a:t>Research limited</a:t>
            </a:r>
          </a:p>
          <a:p>
            <a:r>
              <a:rPr lang="en-US" dirty="0"/>
              <a:t>Varying results</a:t>
            </a:r>
          </a:p>
          <a:p>
            <a:r>
              <a:rPr lang="en-US" dirty="0"/>
              <a:t>More studies needed</a:t>
            </a:r>
          </a:p>
          <a:p>
            <a:endParaRPr lang="en-US" dirty="0"/>
          </a:p>
          <a:p>
            <a:r>
              <a:rPr lang="en-US" dirty="0"/>
              <a:t>We probably recommend doing both, though not yet evidence based</a:t>
            </a:r>
          </a:p>
        </p:txBody>
      </p:sp>
    </p:spTree>
    <p:extLst>
      <p:ext uri="{BB962C8B-B14F-4D97-AF65-F5344CB8AC3E}">
        <p14:creationId xmlns:p14="http://schemas.microsoft.com/office/powerpoint/2010/main" val="4269390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fontAlgn="auto">
              <a:spcAft>
                <a:spcPts val="0"/>
              </a:spcAft>
              <a:defRPr/>
            </a:pPr>
            <a:r>
              <a:rPr lang="en-US" dirty="0">
                <a:ea typeface="+mj-ea"/>
                <a:cs typeface="+mj-cs"/>
              </a:rPr>
              <a:t>Controversy</a:t>
            </a:r>
          </a:p>
        </p:txBody>
      </p:sp>
      <p:sp>
        <p:nvSpPr>
          <p:cNvPr id="50178" name="Rectangle 3"/>
          <p:cNvSpPr>
            <a:spLocks noGrp="1" noChangeArrowheads="1"/>
          </p:cNvSpPr>
          <p:nvPr>
            <p:ph idx="1"/>
          </p:nvPr>
        </p:nvSpPr>
        <p:spPr/>
        <p:txBody>
          <a:bodyPr/>
          <a:lstStyle/>
          <a:p>
            <a:r>
              <a:rPr lang="en-US" u="sng">
                <a:latin typeface="Arial" charset="0"/>
              </a:rPr>
              <a:t>Must</a:t>
            </a:r>
            <a:r>
              <a:rPr lang="en-US">
                <a:latin typeface="Arial" charset="0"/>
              </a:rPr>
              <a:t> you re-explore the trauma</a:t>
            </a:r>
          </a:p>
          <a:p>
            <a:pPr lvl="1"/>
            <a:r>
              <a:rPr lang="en-US">
                <a:latin typeface="Arial" charset="0"/>
              </a:rPr>
              <a:t>No!</a:t>
            </a:r>
          </a:p>
          <a:p>
            <a:r>
              <a:rPr lang="en-US" u="sng">
                <a:latin typeface="Arial" charset="0"/>
              </a:rPr>
              <a:t>When</a:t>
            </a:r>
            <a:r>
              <a:rPr lang="en-US">
                <a:latin typeface="Arial" charset="0"/>
              </a:rPr>
              <a:t> is the most appropriate timing</a:t>
            </a:r>
          </a:p>
          <a:p>
            <a:pPr lvl="1"/>
            <a:r>
              <a:rPr lang="en-US">
                <a:latin typeface="Arial" charset="0"/>
              </a:rPr>
              <a:t>When the patient is ready</a:t>
            </a:r>
          </a:p>
        </p:txBody>
      </p:sp>
    </p:spTree>
    <p:extLst>
      <p:ext uri="{BB962C8B-B14F-4D97-AF65-F5344CB8AC3E}">
        <p14:creationId xmlns:p14="http://schemas.microsoft.com/office/powerpoint/2010/main" val="191811318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xfrm>
            <a:off x="457200" y="2514600"/>
            <a:ext cx="8229600" cy="3962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lvl="1" eaLnBrk="1" hangingPunct="1">
              <a:defRPr/>
            </a:pPr>
            <a:r>
              <a:rPr lang="en-US" altLang="en-US" sz="2800" dirty="0"/>
              <a:t>Normal to be upset and have symptoms</a:t>
            </a:r>
          </a:p>
          <a:p>
            <a:pPr lvl="1" eaLnBrk="1" hangingPunct="1">
              <a:defRPr/>
            </a:pPr>
            <a:endParaRPr lang="en-US" altLang="en-US" sz="2800" dirty="0"/>
          </a:p>
          <a:p>
            <a:pPr lvl="1" eaLnBrk="1" hangingPunct="1">
              <a:defRPr/>
            </a:pPr>
            <a:r>
              <a:rPr lang="en-US" altLang="en-US" sz="2800" dirty="0"/>
              <a:t>PTSD symptoms does not mean </a:t>
            </a:r>
            <a:r>
              <a:rPr lang="ja-JP" altLang="en-US" sz="2800" dirty="0">
                <a:latin typeface="Arial" pitchFamily="34" charset="0"/>
              </a:rPr>
              <a:t>“</a:t>
            </a:r>
            <a:r>
              <a:rPr lang="en-US" altLang="ja-JP" sz="2800" dirty="0"/>
              <a:t>going crazy</a:t>
            </a:r>
            <a:r>
              <a:rPr lang="ja-JP" altLang="en-US" sz="2800" dirty="0">
                <a:latin typeface="Arial" pitchFamily="34" charset="0"/>
              </a:rPr>
              <a:t>”</a:t>
            </a:r>
            <a:endParaRPr lang="en-US" altLang="ja-JP" sz="2800" dirty="0">
              <a:latin typeface="Arial" pitchFamily="34" charset="0"/>
            </a:endParaRPr>
          </a:p>
          <a:p>
            <a:pPr lvl="1" eaLnBrk="1" hangingPunct="1">
              <a:defRPr/>
            </a:pPr>
            <a:endParaRPr lang="en-US" altLang="en-US" sz="2800" dirty="0"/>
          </a:p>
          <a:p>
            <a:pPr lvl="1" eaLnBrk="1" hangingPunct="1">
              <a:defRPr/>
            </a:pPr>
            <a:r>
              <a:rPr lang="en-US" altLang="en-US" sz="2800" dirty="0"/>
              <a:t>This is a common condition (10%), that is often quite treatable</a:t>
            </a:r>
          </a:p>
        </p:txBody>
      </p:sp>
      <p:sp>
        <p:nvSpPr>
          <p:cNvPr id="160771" name="Rectangle 3"/>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0">
            <a:normAutofit fontScale="90000"/>
          </a:bodyPr>
          <a:lstStyle/>
          <a:p>
            <a:pPr eaLnBrk="1" hangingPunct="1">
              <a:defRPr/>
            </a:pPr>
            <a:r>
              <a:rPr lang="en-US" sz="3600">
                <a:ea typeface="+mj-ea"/>
                <a:cs typeface="+mj-cs"/>
              </a:rPr>
              <a:t>CBT - Psychoeducation/Supportive Counselling</a:t>
            </a:r>
            <a:endParaRPr lang="en-US">
              <a:ea typeface="+mj-ea"/>
              <a:cs typeface="+mj-cs"/>
            </a:endParaRPr>
          </a:p>
        </p:txBody>
      </p:sp>
    </p:spTree>
    <p:extLst>
      <p:ext uri="{BB962C8B-B14F-4D97-AF65-F5344CB8AC3E}">
        <p14:creationId xmlns:p14="http://schemas.microsoft.com/office/powerpoint/2010/main" val="8573477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flag.jpg" descr="flag"/>
          <p:cNvPicPr/>
          <p:nvPr/>
        </p:nvPicPr>
        <p:blipFill>
          <a:blip r:embed="rId3"/>
          <a:stretch>
            <a:fillRect/>
          </a:stretch>
        </p:blipFill>
        <p:spPr>
          <a:xfrm>
            <a:off x="-990600" y="0"/>
            <a:ext cx="10744200" cy="6705600"/>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4C51-2D87-5947-B733-8D7900088283}"/>
              </a:ext>
            </a:extLst>
          </p:cNvPr>
          <p:cNvSpPr>
            <a:spLocks noGrp="1"/>
          </p:cNvSpPr>
          <p:nvPr>
            <p:ph type="title"/>
          </p:nvPr>
        </p:nvSpPr>
        <p:spPr/>
        <p:txBody>
          <a:bodyPr/>
          <a:lstStyle/>
          <a:p>
            <a:r>
              <a:rPr lang="en-US" dirty="0"/>
              <a:t>Complex PTSD</a:t>
            </a:r>
          </a:p>
        </p:txBody>
      </p:sp>
      <p:sp>
        <p:nvSpPr>
          <p:cNvPr id="3" name="Content Placeholder 2">
            <a:extLst>
              <a:ext uri="{FF2B5EF4-FFF2-40B4-BE49-F238E27FC236}">
                <a16:creationId xmlns:a16="http://schemas.microsoft.com/office/drawing/2014/main" id="{B028AC13-81C3-F74A-8B55-8E6772EA51E7}"/>
              </a:ext>
            </a:extLst>
          </p:cNvPr>
          <p:cNvSpPr>
            <a:spLocks noGrp="1"/>
          </p:cNvSpPr>
          <p:nvPr>
            <p:ph idx="1"/>
          </p:nvPr>
        </p:nvSpPr>
        <p:spPr/>
        <p:txBody>
          <a:bodyPr/>
          <a:lstStyle/>
          <a:p>
            <a:r>
              <a:rPr lang="en-US" dirty="0"/>
              <a:t>ICD-11 has subset called Complex PTSD</a:t>
            </a:r>
          </a:p>
          <a:p>
            <a:endParaRPr lang="en-US" dirty="0"/>
          </a:p>
          <a:p>
            <a:r>
              <a:rPr lang="en-US" dirty="0"/>
              <a:t>Usually horrific, threatening, prolonged, repetitive, personally assaultive</a:t>
            </a:r>
          </a:p>
          <a:p>
            <a:endParaRPr lang="en-US" dirty="0"/>
          </a:p>
          <a:p>
            <a:r>
              <a:rPr lang="en-US" dirty="0"/>
              <a:t>Often associated with severe problems in affect regulation</a:t>
            </a:r>
          </a:p>
          <a:p>
            <a:endParaRPr lang="en-US" dirty="0"/>
          </a:p>
          <a:p>
            <a:r>
              <a:rPr lang="en-US" dirty="0"/>
              <a:t>DSM-5 has “dissociative subtype”</a:t>
            </a:r>
          </a:p>
          <a:p>
            <a:endParaRPr lang="en-US" dirty="0"/>
          </a:p>
          <a:p>
            <a:r>
              <a:rPr lang="en-US" dirty="0"/>
              <a:t>Personal difficulties in relationships, deep feelings of shame, guilt</a:t>
            </a:r>
          </a:p>
        </p:txBody>
      </p:sp>
    </p:spTree>
    <p:extLst>
      <p:ext uri="{BB962C8B-B14F-4D97-AF65-F5344CB8AC3E}">
        <p14:creationId xmlns:p14="http://schemas.microsoft.com/office/powerpoint/2010/main" val="1590187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xfrm>
            <a:off x="1490663" y="1752600"/>
            <a:ext cx="6870700" cy="4572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 typeface="Wingdings" pitchFamily="2" charset="2"/>
              <a:buNone/>
              <a:defRPr/>
            </a:pPr>
            <a:r>
              <a:rPr lang="en-US" altLang="en-US" sz="2800" dirty="0"/>
              <a:t> </a:t>
            </a:r>
          </a:p>
          <a:p>
            <a:pPr eaLnBrk="1" hangingPunct="1">
              <a:defRPr/>
            </a:pPr>
            <a:r>
              <a:rPr lang="en-US" altLang="en-US" sz="2800" dirty="0"/>
              <a:t>This is healing. It gets rid of the power of the event</a:t>
            </a:r>
          </a:p>
          <a:p>
            <a:pPr eaLnBrk="1" hangingPunct="1">
              <a:defRPr/>
            </a:pPr>
            <a:r>
              <a:rPr lang="en-US" altLang="en-US" sz="2800" dirty="0"/>
              <a:t>Literally, talking about the very thing you</a:t>
            </a:r>
            <a:r>
              <a:rPr lang="ja-JP" altLang="en-US" sz="2800" dirty="0">
                <a:latin typeface="Arial" pitchFamily="34" charset="0"/>
              </a:rPr>
              <a:t>’</a:t>
            </a:r>
            <a:r>
              <a:rPr lang="en-US" altLang="ja-JP" sz="2800" dirty="0"/>
              <a:t>d rather not talk about</a:t>
            </a:r>
          </a:p>
          <a:p>
            <a:pPr eaLnBrk="1" hangingPunct="1">
              <a:defRPr/>
            </a:pPr>
            <a:r>
              <a:rPr lang="en-US" altLang="en-US" sz="2800" dirty="0"/>
              <a:t>This is the hallmark of therapy</a:t>
            </a:r>
          </a:p>
          <a:p>
            <a:pPr eaLnBrk="1" hangingPunct="1">
              <a:defRPr/>
            </a:pPr>
            <a:r>
              <a:rPr lang="en-US" altLang="en-US" sz="2800" dirty="0"/>
              <a:t>Primary Care Practitioners can do this</a:t>
            </a:r>
          </a:p>
        </p:txBody>
      </p:sp>
      <p:sp>
        <p:nvSpPr>
          <p:cNvPr id="161795" name="Rectangle 3"/>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0">
            <a:normAutofit fontScale="90000"/>
          </a:bodyPr>
          <a:lstStyle/>
          <a:p>
            <a:pPr eaLnBrk="1" hangingPunct="1">
              <a:defRPr/>
            </a:pPr>
            <a:r>
              <a:rPr lang="en-US" altLang="en-US" dirty="0"/>
              <a:t>CBT-</a:t>
            </a:r>
            <a:r>
              <a:rPr lang="en-US" altLang="en-US" dirty="0" err="1"/>
              <a:t>Imaginal</a:t>
            </a:r>
            <a:r>
              <a:rPr lang="en-US" altLang="en-US" dirty="0"/>
              <a:t> Exposure, a </a:t>
            </a:r>
            <a:r>
              <a:rPr lang="en-US" altLang="en-US" dirty="0" err="1"/>
              <a:t>Behavioural</a:t>
            </a:r>
            <a:r>
              <a:rPr lang="en-US" altLang="en-US" dirty="0"/>
              <a:t> Treatment (PE)</a:t>
            </a:r>
          </a:p>
        </p:txBody>
      </p:sp>
    </p:spTree>
    <p:extLst>
      <p:ext uri="{BB962C8B-B14F-4D97-AF65-F5344CB8AC3E}">
        <p14:creationId xmlns:p14="http://schemas.microsoft.com/office/powerpoint/2010/main" val="294845604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en-US" dirty="0"/>
              <a:t>CBT- In-Vivo Exposure Therapy (PE)</a:t>
            </a:r>
          </a:p>
        </p:txBody>
      </p:sp>
      <p:sp>
        <p:nvSpPr>
          <p:cNvPr id="162819" name="Rectangle 3"/>
          <p:cNvSpPr>
            <a:spLocks noGrp="1" noChangeArrowheads="1"/>
          </p:cNvSpPr>
          <p:nvPr>
            <p:ph type="body" idx="1"/>
          </p:nvPr>
        </p:nvSpPr>
        <p:spPr>
          <a:xfrm>
            <a:off x="457200" y="2504048"/>
            <a:ext cx="8229600" cy="3972951"/>
          </a:xfrm>
        </p:spPr>
        <p:txBody>
          <a:bodyPr>
            <a:normAutofit/>
          </a:bodyPr>
          <a:lstStyle/>
          <a:p>
            <a:pPr eaLnBrk="1" hangingPunct="1">
              <a:defRPr/>
            </a:pPr>
            <a:r>
              <a:rPr lang="en-US" altLang="en-US" sz="2800" dirty="0" err="1"/>
              <a:t>Behavioural</a:t>
            </a:r>
            <a:r>
              <a:rPr lang="en-US" altLang="en-US" sz="2800" dirty="0"/>
              <a:t> </a:t>
            </a:r>
            <a:r>
              <a:rPr lang="en-US" altLang="en-US" sz="2800" dirty="0" err="1"/>
              <a:t>homeworks</a:t>
            </a:r>
            <a:r>
              <a:rPr lang="en-US" altLang="en-US" sz="2800" dirty="0"/>
              <a:t> involve exposure to avoided activities</a:t>
            </a:r>
          </a:p>
          <a:p>
            <a:pPr eaLnBrk="1" hangingPunct="1">
              <a:defRPr/>
            </a:pPr>
            <a:r>
              <a:rPr lang="en-US" altLang="en-US" sz="2800" dirty="0"/>
              <a:t>Usually done as hierarchy</a:t>
            </a:r>
          </a:p>
          <a:p>
            <a:pPr eaLnBrk="1" hangingPunct="1">
              <a:defRPr/>
            </a:pPr>
            <a:r>
              <a:rPr lang="en-US" altLang="en-US" sz="2800" dirty="0"/>
              <a:t>Can pair it with muscle relaxation</a:t>
            </a:r>
          </a:p>
          <a:p>
            <a:pPr eaLnBrk="1" hangingPunct="1">
              <a:defRPr/>
            </a:pPr>
            <a:r>
              <a:rPr lang="en-US" altLang="en-US" sz="2800" dirty="0"/>
              <a:t>Must stay in the activity until calm. Don</a:t>
            </a:r>
            <a:r>
              <a:rPr lang="ja-JP" altLang="en-US" sz="2800">
                <a:latin typeface="Arial" pitchFamily="34" charset="0"/>
              </a:rPr>
              <a:t>’</a:t>
            </a:r>
            <a:r>
              <a:rPr lang="en-US" altLang="ja-JP" sz="2800" dirty="0"/>
              <a:t>t stop activity while still anxious</a:t>
            </a:r>
          </a:p>
          <a:p>
            <a:pPr eaLnBrk="1" hangingPunct="1">
              <a:defRPr/>
            </a:pPr>
            <a:r>
              <a:rPr lang="en-US" altLang="en-US" sz="2800" dirty="0"/>
              <a:t>E.g. driving a car after an accident</a:t>
            </a:r>
          </a:p>
        </p:txBody>
      </p:sp>
    </p:spTree>
    <p:extLst>
      <p:ext uri="{BB962C8B-B14F-4D97-AF65-F5344CB8AC3E}">
        <p14:creationId xmlns:p14="http://schemas.microsoft.com/office/powerpoint/2010/main" val="926947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altLang="en-US"/>
              <a:t>CAUTION!!</a:t>
            </a:r>
          </a:p>
        </p:txBody>
      </p:sp>
      <p:sp>
        <p:nvSpPr>
          <p:cNvPr id="164867" name="Rectangle 3"/>
          <p:cNvSpPr>
            <a:spLocks noGrp="1" noChangeArrowheads="1"/>
          </p:cNvSpPr>
          <p:nvPr>
            <p:ph type="body" idx="1"/>
          </p:nvPr>
        </p:nvSpPr>
        <p:spPr>
          <a:xfrm>
            <a:off x="457200" y="2574388"/>
            <a:ext cx="8229600" cy="3902612"/>
          </a:xfrm>
        </p:spPr>
        <p:txBody>
          <a:bodyPr>
            <a:normAutofit/>
          </a:bodyPr>
          <a:lstStyle/>
          <a:p>
            <a:pPr eaLnBrk="1" hangingPunct="1">
              <a:defRPr/>
            </a:pPr>
            <a:r>
              <a:rPr lang="en-US" altLang="en-US" sz="2800" dirty="0"/>
              <a:t>I tell people talking about the difficult event is healing…..as long as they feel ready to do it</a:t>
            </a:r>
          </a:p>
          <a:p>
            <a:pPr marL="0" indent="0" eaLnBrk="1" hangingPunct="1">
              <a:buNone/>
              <a:defRPr/>
            </a:pPr>
            <a:endParaRPr lang="en-US" altLang="en-US" sz="2800" dirty="0"/>
          </a:p>
          <a:p>
            <a:pPr eaLnBrk="1" hangingPunct="1">
              <a:defRPr/>
            </a:pPr>
            <a:r>
              <a:rPr lang="en-US" altLang="en-US" sz="2800" dirty="0"/>
              <a:t>If they feel it</a:t>
            </a:r>
            <a:r>
              <a:rPr lang="ja-JP" altLang="en-US" sz="2800" dirty="0">
                <a:latin typeface="Arial" pitchFamily="34" charset="0"/>
              </a:rPr>
              <a:t>’</a:t>
            </a:r>
            <a:r>
              <a:rPr lang="en-US" altLang="ja-JP" sz="2800" dirty="0"/>
              <a:t>s too much, I say </a:t>
            </a:r>
            <a:r>
              <a:rPr lang="ja-JP" altLang="en-US" sz="2800" dirty="0">
                <a:latin typeface="Arial" pitchFamily="34" charset="0"/>
              </a:rPr>
              <a:t>“</a:t>
            </a:r>
            <a:r>
              <a:rPr lang="en-US" altLang="ja-JP" sz="2800" dirty="0"/>
              <a:t>wait until you feel ready, and then we</a:t>
            </a:r>
            <a:r>
              <a:rPr lang="ja-JP" altLang="en-US" sz="2800" dirty="0">
                <a:latin typeface="Arial" pitchFamily="34" charset="0"/>
              </a:rPr>
              <a:t>’</a:t>
            </a:r>
            <a:r>
              <a:rPr lang="en-US" altLang="ja-JP" sz="2800" dirty="0" err="1"/>
              <a:t>ll</a:t>
            </a:r>
            <a:r>
              <a:rPr lang="en-US" altLang="ja-JP" sz="2800" dirty="0"/>
              <a:t> do it</a:t>
            </a:r>
            <a:r>
              <a:rPr lang="ja-JP" altLang="en-US" sz="2800" dirty="0">
                <a:latin typeface="Arial" pitchFamily="34" charset="0"/>
              </a:rPr>
              <a:t>”</a:t>
            </a:r>
            <a:endParaRPr lang="en-US" altLang="en-US" sz="2800" dirty="0"/>
          </a:p>
        </p:txBody>
      </p:sp>
    </p:spTree>
    <p:extLst>
      <p:ext uri="{BB962C8B-B14F-4D97-AF65-F5344CB8AC3E}">
        <p14:creationId xmlns:p14="http://schemas.microsoft.com/office/powerpoint/2010/main" val="6074694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0"/>
          <a:lstStyle/>
          <a:p>
            <a:pPr eaLnBrk="1" hangingPunct="1">
              <a:defRPr/>
            </a:pPr>
            <a:r>
              <a:rPr lang="en-US" altLang="en-US" dirty="0"/>
              <a:t>COGNITIVE THERAPY (CBT)</a:t>
            </a:r>
          </a:p>
        </p:txBody>
      </p:sp>
      <p:sp>
        <p:nvSpPr>
          <p:cNvPr id="163843" name="Rectangle 3"/>
          <p:cNvSpPr>
            <a:spLocks noGrp="1" noChangeArrowheads="1"/>
          </p:cNvSpPr>
          <p:nvPr>
            <p:ph type="body" idx="1"/>
          </p:nvPr>
        </p:nvSpPr>
        <p:spPr>
          <a:xfrm>
            <a:off x="457200" y="2813538"/>
            <a:ext cx="8229600" cy="366346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altLang="en-US" sz="2800" dirty="0"/>
              <a:t>Challenge automatic thoughts with evidence for and against</a:t>
            </a:r>
          </a:p>
          <a:p>
            <a:pPr eaLnBrk="1" hangingPunct="1">
              <a:defRPr/>
            </a:pPr>
            <a:r>
              <a:rPr lang="en-US" altLang="en-US" sz="2800" dirty="0"/>
              <a:t>Re-formulate to more realistic ones</a:t>
            </a:r>
          </a:p>
          <a:p>
            <a:pPr eaLnBrk="1" hangingPunct="1">
              <a:defRPr/>
            </a:pPr>
            <a:r>
              <a:rPr lang="en-US" altLang="en-US" sz="2800" dirty="0"/>
              <a:t>e.g. all men will assault me</a:t>
            </a:r>
          </a:p>
          <a:p>
            <a:pPr eaLnBrk="1" hangingPunct="1">
              <a:defRPr/>
            </a:pPr>
            <a:r>
              <a:rPr lang="en-US" altLang="en-US" sz="2800" dirty="0"/>
              <a:t>e.g. I will always have an accident</a:t>
            </a:r>
          </a:p>
        </p:txBody>
      </p:sp>
    </p:spTree>
    <p:extLst>
      <p:ext uri="{BB962C8B-B14F-4D97-AF65-F5344CB8AC3E}">
        <p14:creationId xmlns:p14="http://schemas.microsoft.com/office/powerpoint/2010/main" val="58201004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fontAlgn="auto">
              <a:spcAft>
                <a:spcPts val="0"/>
              </a:spcAft>
              <a:defRPr/>
            </a:pPr>
            <a:r>
              <a:rPr lang="en-US" dirty="0"/>
              <a:t>Stress</a:t>
            </a:r>
            <a:r>
              <a:rPr lang="en-US" dirty="0">
                <a:ea typeface="+mj-ea"/>
                <a:cs typeface="+mj-cs"/>
              </a:rPr>
              <a:t> Management Training</a:t>
            </a:r>
          </a:p>
        </p:txBody>
      </p:sp>
      <p:sp>
        <p:nvSpPr>
          <p:cNvPr id="2" name="Rectangle 3"/>
          <p:cNvSpPr>
            <a:spLocks noGrp="1" noChangeArrowheads="1"/>
          </p:cNvSpPr>
          <p:nvPr>
            <p:ph idx="1"/>
          </p:nvPr>
        </p:nvSpPr>
        <p:spPr>
          <a:xfrm>
            <a:off x="457200" y="2602522"/>
            <a:ext cx="8229600" cy="3874477"/>
          </a:xfrm>
        </p:spPr>
        <p:txBody>
          <a:bodyPr/>
          <a:lstStyle/>
          <a:p>
            <a:r>
              <a:rPr lang="en-US" sz="2800" dirty="0">
                <a:latin typeface="Arial" charset="0"/>
              </a:rPr>
              <a:t>Give your patient the skills to handle anxiety</a:t>
            </a:r>
          </a:p>
          <a:p>
            <a:endParaRPr lang="en-US" sz="2800" dirty="0">
              <a:latin typeface="Arial" charset="0"/>
            </a:endParaRPr>
          </a:p>
          <a:p>
            <a:pPr lvl="1"/>
            <a:r>
              <a:rPr lang="en-US" sz="2800" dirty="0">
                <a:latin typeface="Arial" charset="0"/>
              </a:rPr>
              <a:t>E.g. relaxation training, (Progressive Muscle Relaxation)</a:t>
            </a:r>
          </a:p>
          <a:p>
            <a:pPr lvl="1"/>
            <a:r>
              <a:rPr lang="en-US" sz="2800" dirty="0">
                <a:latin typeface="Arial" charset="0"/>
              </a:rPr>
              <a:t>Breathing retraining (Box </a:t>
            </a:r>
            <a:r>
              <a:rPr lang="en-US" sz="2800" dirty="0" err="1">
                <a:latin typeface="Arial" charset="0"/>
              </a:rPr>
              <a:t>breaqthing</a:t>
            </a:r>
            <a:r>
              <a:rPr lang="en-US" sz="2800">
                <a:latin typeface="Arial" charset="0"/>
              </a:rPr>
              <a:t>)</a:t>
            </a:r>
            <a:endParaRPr lang="en-US" sz="2800" dirty="0">
              <a:latin typeface="Arial" charset="0"/>
            </a:endParaRPr>
          </a:p>
        </p:txBody>
      </p:sp>
    </p:spTree>
    <p:extLst>
      <p:ext uri="{BB962C8B-B14F-4D97-AF65-F5344CB8AC3E}">
        <p14:creationId xmlns:p14="http://schemas.microsoft.com/office/powerpoint/2010/main" val="1282694355"/>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p:txBody>
          <a:bodyPr/>
          <a:lstStyle/>
          <a:p>
            <a:pPr fontAlgn="auto">
              <a:spcAft>
                <a:spcPts val="0"/>
              </a:spcAft>
              <a:defRPr/>
            </a:pPr>
            <a:r>
              <a:rPr lang="en-US">
                <a:ea typeface="+mj-ea"/>
                <a:cs typeface="+mj-cs"/>
              </a:rPr>
              <a:t>EMDR</a:t>
            </a:r>
          </a:p>
        </p:txBody>
      </p:sp>
      <p:sp>
        <p:nvSpPr>
          <p:cNvPr id="57346" name="Rectangle 2"/>
          <p:cNvSpPr>
            <a:spLocks noGrp="1" noChangeArrowheads="1"/>
          </p:cNvSpPr>
          <p:nvPr>
            <p:ph idx="1"/>
          </p:nvPr>
        </p:nvSpPr>
        <p:spPr>
          <a:xfrm>
            <a:off x="457200" y="2771334"/>
            <a:ext cx="8229600" cy="3705665"/>
          </a:xfrm>
        </p:spPr>
        <p:txBody>
          <a:bodyPr/>
          <a:lstStyle/>
          <a:p>
            <a:r>
              <a:rPr lang="en-US" sz="2800" dirty="0">
                <a:latin typeface="Arial" charset="0"/>
              </a:rPr>
              <a:t>EMDR - Eye movement desensitization and reprocessing</a:t>
            </a:r>
          </a:p>
          <a:p>
            <a:endParaRPr lang="en-US" sz="2800" dirty="0">
              <a:latin typeface="Arial" charset="0"/>
            </a:endParaRPr>
          </a:p>
          <a:p>
            <a:r>
              <a:rPr lang="en-US" sz="2800" dirty="0">
                <a:latin typeface="Arial" charset="0"/>
              </a:rPr>
              <a:t>Pairs </a:t>
            </a:r>
            <a:r>
              <a:rPr lang="en-US" sz="2800" dirty="0" err="1">
                <a:latin typeface="Arial" charset="0"/>
              </a:rPr>
              <a:t>imaginal</a:t>
            </a:r>
            <a:r>
              <a:rPr lang="en-US" sz="2800" dirty="0">
                <a:latin typeface="Arial" charset="0"/>
              </a:rPr>
              <a:t> exposure with the induction of saccadic eye movements</a:t>
            </a:r>
          </a:p>
          <a:p>
            <a:pPr marL="0" indent="0">
              <a:buNone/>
            </a:pPr>
            <a:endParaRPr lang="en-US" dirty="0">
              <a:latin typeface="Arial" charset="0"/>
            </a:endParaRPr>
          </a:p>
        </p:txBody>
      </p:sp>
    </p:spTree>
    <p:extLst>
      <p:ext uri="{BB962C8B-B14F-4D97-AF65-F5344CB8AC3E}">
        <p14:creationId xmlns:p14="http://schemas.microsoft.com/office/powerpoint/2010/main" val="10474427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pPr eaLnBrk="1" hangingPunct="1">
              <a:defRPr/>
            </a:pPr>
            <a:r>
              <a:rPr lang="en-US" altLang="en-US" sz="3200"/>
              <a:t>Recommendation for Pharmacotherapy </a:t>
            </a:r>
            <a:br>
              <a:rPr lang="en-US" altLang="en-US" sz="3200"/>
            </a:br>
            <a:r>
              <a:rPr lang="en-US" altLang="en-US" sz="3200"/>
              <a:t>for PTSD</a:t>
            </a:r>
          </a:p>
        </p:txBody>
      </p:sp>
      <p:sp>
        <p:nvSpPr>
          <p:cNvPr id="109571" name="Rectangle 3"/>
          <p:cNvSpPr>
            <a:spLocks noGrp="1" noChangeArrowheads="1"/>
          </p:cNvSpPr>
          <p:nvPr>
            <p:ph type="body" idx="1"/>
          </p:nvPr>
        </p:nvSpPr>
        <p:spPr/>
        <p:txBody>
          <a:bodyPr/>
          <a:lstStyle/>
          <a:p>
            <a:pPr eaLnBrk="1" hangingPunct="1">
              <a:buFont typeface="Wingdings" pitchFamily="2" charset="2"/>
              <a:buNone/>
              <a:defRPr/>
            </a:pPr>
            <a:r>
              <a:rPr lang="en-US" altLang="en-US" sz="2000" b="1" dirty="0"/>
              <a:t>First-line</a:t>
            </a:r>
          </a:p>
          <a:p>
            <a:pPr eaLnBrk="1" hangingPunct="1">
              <a:buFont typeface="Wingdings" pitchFamily="2" charset="2"/>
              <a:buNone/>
              <a:defRPr/>
            </a:pPr>
            <a:r>
              <a:rPr lang="en-US" altLang="en-US" sz="2000" dirty="0"/>
              <a:t>	Fluoxetine, paroxetine, sertraline, venlafaxine XR</a:t>
            </a:r>
          </a:p>
          <a:p>
            <a:pPr eaLnBrk="1" hangingPunct="1">
              <a:buFont typeface="Wingdings" pitchFamily="2" charset="2"/>
              <a:buNone/>
              <a:defRPr/>
            </a:pPr>
            <a:endParaRPr lang="en-US" altLang="en-US" sz="2000" b="1" dirty="0"/>
          </a:p>
          <a:p>
            <a:pPr eaLnBrk="1" hangingPunct="1">
              <a:buFont typeface="Wingdings" pitchFamily="2" charset="2"/>
              <a:buNone/>
              <a:defRPr/>
            </a:pPr>
            <a:r>
              <a:rPr lang="en-US" altLang="en-US" sz="2000" b="1" dirty="0"/>
              <a:t>Second-line</a:t>
            </a:r>
            <a:endParaRPr lang="en-US" altLang="en-US" sz="2000" dirty="0"/>
          </a:p>
          <a:p>
            <a:pPr eaLnBrk="1" hangingPunct="1">
              <a:buFont typeface="Wingdings" pitchFamily="2" charset="2"/>
              <a:buNone/>
              <a:defRPr/>
            </a:pPr>
            <a:r>
              <a:rPr lang="en-US" altLang="en-US" sz="2000" dirty="0"/>
              <a:t>	Fluvoxamine, mirtazapine, phenelzine</a:t>
            </a:r>
          </a:p>
          <a:p>
            <a:pPr eaLnBrk="1" hangingPunct="1">
              <a:buFont typeface="Wingdings" pitchFamily="2" charset="2"/>
              <a:buNone/>
              <a:defRPr/>
            </a:pPr>
            <a:endParaRPr lang="en-US" altLang="en-US" sz="2000" dirty="0"/>
          </a:p>
          <a:p>
            <a:pPr eaLnBrk="1" hangingPunct="1">
              <a:buFont typeface="Wingdings" pitchFamily="2" charset="2"/>
              <a:buNone/>
              <a:defRPr/>
            </a:pPr>
            <a:r>
              <a:rPr lang="en-US" altLang="en-US" sz="2000" b="1" dirty="0"/>
              <a:t>Third-line</a:t>
            </a:r>
          </a:p>
          <a:p>
            <a:pPr eaLnBrk="1" hangingPunct="1">
              <a:buFont typeface="Wingdings" pitchFamily="2" charset="2"/>
              <a:buNone/>
              <a:defRPr/>
            </a:pPr>
            <a:r>
              <a:rPr lang="en-US" altLang="en-US" sz="2000" dirty="0"/>
              <a:t>Amitriptyline, aripiprazole, bupropion SR, buspirone, carbamazepine, </a:t>
            </a:r>
            <a:r>
              <a:rPr lang="en-US" altLang="en-US" sz="2000" dirty="0" err="1"/>
              <a:t>desipramine</a:t>
            </a:r>
            <a:r>
              <a:rPr lang="en-US" altLang="en-US" sz="2000" dirty="0"/>
              <a:t>, duloxetine, escitalopram, imipramine, lamotrigine, memantine, moclobemide, quetiapine, reboxetine, risperidone, tianeptine, topiramate, trazodone</a:t>
            </a:r>
          </a:p>
          <a:p>
            <a:pPr eaLnBrk="1" hangingPunct="1">
              <a:buFont typeface="Wingdings" pitchFamily="2" charset="2"/>
              <a:buNone/>
              <a:defRPr/>
            </a:pPr>
            <a:endParaRPr lang="en-US" altLang="en-US" sz="2000" dirty="0"/>
          </a:p>
          <a:p>
            <a:pPr eaLnBrk="1" hangingPunct="1">
              <a:buFont typeface="Wingdings" pitchFamily="2" charset="2"/>
              <a:buNone/>
              <a:defRPr/>
            </a:pPr>
            <a:r>
              <a:rPr lang="en-US" altLang="en-US" sz="2000" dirty="0"/>
              <a:t>Katzman M et al, 2014.</a:t>
            </a:r>
          </a:p>
        </p:txBody>
      </p:sp>
    </p:spTree>
    <p:extLst>
      <p:ext uri="{BB962C8B-B14F-4D97-AF65-F5344CB8AC3E}">
        <p14:creationId xmlns:p14="http://schemas.microsoft.com/office/powerpoint/2010/main" val="25243092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343CF-BA10-7941-BEDF-7041B555B665}"/>
              </a:ext>
            </a:extLst>
          </p:cNvPr>
          <p:cNvSpPr>
            <a:spLocks noGrp="1"/>
          </p:cNvSpPr>
          <p:nvPr>
            <p:ph type="title"/>
          </p:nvPr>
        </p:nvSpPr>
        <p:spPr/>
        <p:txBody>
          <a:bodyPr/>
          <a:lstStyle/>
          <a:p>
            <a:r>
              <a:rPr lang="en-US" dirty="0"/>
              <a:t>NICE Guidelines (Dec. 2018)</a:t>
            </a:r>
          </a:p>
        </p:txBody>
      </p:sp>
      <p:sp>
        <p:nvSpPr>
          <p:cNvPr id="3" name="Content Placeholder 2">
            <a:extLst>
              <a:ext uri="{FF2B5EF4-FFF2-40B4-BE49-F238E27FC236}">
                <a16:creationId xmlns:a16="http://schemas.microsoft.com/office/drawing/2014/main" id="{358129AA-924E-804D-9CFA-F98A0DA8E33E}"/>
              </a:ext>
            </a:extLst>
          </p:cNvPr>
          <p:cNvSpPr>
            <a:spLocks noGrp="1"/>
          </p:cNvSpPr>
          <p:nvPr>
            <p:ph idx="1"/>
          </p:nvPr>
        </p:nvSpPr>
        <p:spPr/>
        <p:txBody>
          <a:bodyPr/>
          <a:lstStyle/>
          <a:p>
            <a:r>
              <a:rPr lang="en-US" dirty="0"/>
              <a:t>Recommend SSRI’s, using Sertraline as their example</a:t>
            </a:r>
          </a:p>
          <a:p>
            <a:endParaRPr lang="en-US" dirty="0"/>
          </a:p>
          <a:p>
            <a:r>
              <a:rPr lang="en-US" dirty="0"/>
              <a:t>Also recommend Venlafaxine</a:t>
            </a:r>
          </a:p>
          <a:p>
            <a:endParaRPr lang="en-US" dirty="0"/>
          </a:p>
          <a:p>
            <a:r>
              <a:rPr lang="en-US" dirty="0"/>
              <a:t>Recommend Risperidone if severe, psychotic, or not improving with other drugs</a:t>
            </a:r>
          </a:p>
          <a:p>
            <a:endParaRPr lang="en-US" dirty="0"/>
          </a:p>
          <a:p>
            <a:r>
              <a:rPr lang="en-US" dirty="0"/>
              <a:t>No drugs in the under 18 population</a:t>
            </a:r>
          </a:p>
          <a:p>
            <a:endParaRPr lang="en-US" dirty="0"/>
          </a:p>
          <a:p>
            <a:endParaRPr lang="en-US" dirty="0"/>
          </a:p>
        </p:txBody>
      </p:sp>
    </p:spTree>
    <p:extLst>
      <p:ext uri="{BB962C8B-B14F-4D97-AF65-F5344CB8AC3E}">
        <p14:creationId xmlns:p14="http://schemas.microsoft.com/office/powerpoint/2010/main" val="1745498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err="1"/>
              <a:t>Prazosin</a:t>
            </a:r>
            <a:r>
              <a:rPr lang="en-US" dirty="0"/>
              <a:t> has been shown to be significantly effective for reducing trauma nightmares and improving sleep quality  in patients with PTSD (Level 1 evidence)</a:t>
            </a:r>
          </a:p>
          <a:p>
            <a:endParaRPr lang="en-US" dirty="0"/>
          </a:p>
          <a:p>
            <a:r>
              <a:rPr lang="en-US" dirty="0"/>
              <a:t>Start at 1 mg. HS, can increase to 2 mg. , 5 mg., 7 mg. Watch for signs of hypotension.</a:t>
            </a:r>
          </a:p>
        </p:txBody>
      </p:sp>
    </p:spTree>
    <p:extLst>
      <p:ext uri="{BB962C8B-B14F-4D97-AF65-F5344CB8AC3E}">
        <p14:creationId xmlns:p14="http://schemas.microsoft.com/office/powerpoint/2010/main" val="4204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dirty="0"/>
              <a:t>Identify effective questioning to make the diagnosis of PTSD</a:t>
            </a:r>
          </a:p>
          <a:p>
            <a:pPr marL="0" indent="0">
              <a:buNone/>
            </a:pPr>
            <a:endParaRPr lang="en-US" dirty="0"/>
          </a:p>
          <a:p>
            <a:pPr marL="0" indent="0">
              <a:buNone/>
            </a:pPr>
            <a:r>
              <a:rPr lang="en-US" dirty="0"/>
              <a:t>Identify a number of situations that may lead to PTSD</a:t>
            </a:r>
          </a:p>
          <a:p>
            <a:pPr marL="0" indent="0">
              <a:buNone/>
            </a:pPr>
            <a:endParaRPr lang="en-US" dirty="0"/>
          </a:p>
          <a:p>
            <a:pPr marL="0" indent="0">
              <a:buNone/>
            </a:pPr>
            <a:r>
              <a:rPr lang="en-US" dirty="0"/>
              <a:t>Describe effective psychotherapeutic techniques that can be used in the medical setting</a:t>
            </a:r>
          </a:p>
          <a:p>
            <a:pPr marL="0" indent="0">
              <a:buNone/>
            </a:pPr>
            <a:endParaRPr lang="en-US" dirty="0"/>
          </a:p>
          <a:p>
            <a:pPr marL="0" indent="0">
              <a:buNone/>
            </a:pPr>
            <a:r>
              <a:rPr lang="en-US" dirty="0"/>
              <a:t>Describe  evidence-based, effective psychopharmacological therapies that can be used in primary care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7164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fontAlgn="auto">
              <a:spcAft>
                <a:spcPts val="0"/>
              </a:spcAft>
              <a:defRPr/>
            </a:pPr>
            <a:r>
              <a:rPr lang="en-US">
                <a:ea typeface="+mj-ea"/>
                <a:cs typeface="+mj-cs"/>
              </a:rPr>
              <a:t>Pharmacotherapy</a:t>
            </a:r>
          </a:p>
        </p:txBody>
      </p:sp>
      <p:sp>
        <p:nvSpPr>
          <p:cNvPr id="61442" name="Rectangle 3"/>
          <p:cNvSpPr>
            <a:spLocks noGrp="1" noChangeArrowheads="1"/>
          </p:cNvSpPr>
          <p:nvPr>
            <p:ph idx="1"/>
          </p:nvPr>
        </p:nvSpPr>
        <p:spPr/>
        <p:txBody>
          <a:bodyPr/>
          <a:lstStyle/>
          <a:p>
            <a:pPr marL="0" indent="0">
              <a:buNone/>
            </a:pPr>
            <a:endParaRPr lang="en-US" dirty="0">
              <a:latin typeface="Arial" charset="0"/>
            </a:endParaRPr>
          </a:p>
          <a:p>
            <a:pPr>
              <a:buFontTx/>
              <a:buNone/>
            </a:pPr>
            <a:endParaRPr lang="en-US" dirty="0">
              <a:latin typeface="Arial" charset="0"/>
            </a:endParaRPr>
          </a:p>
        </p:txBody>
      </p:sp>
      <p:sp>
        <p:nvSpPr>
          <p:cNvPr id="4" name="Rectangle 3">
            <a:extLst>
              <a:ext uri="{FF2B5EF4-FFF2-40B4-BE49-F238E27FC236}">
                <a16:creationId xmlns:a16="http://schemas.microsoft.com/office/drawing/2014/main" id="{20068A1F-AB4B-224E-B1D3-616D07016B7E}"/>
              </a:ext>
            </a:extLst>
          </p:cNvPr>
          <p:cNvSpPr txBox="1">
            <a:spLocks noChangeArrowheads="1"/>
          </p:cNvSpPr>
          <p:nvPr/>
        </p:nvSpPr>
        <p:spPr>
          <a:xfrm>
            <a:off x="457200" y="3123028"/>
            <a:ext cx="8229600" cy="515463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800" dirty="0">
                <a:latin typeface="Arial" charset="0"/>
              </a:rPr>
              <a:t>For insomnia, consider treatment with Trazodone 25-50mg PO QHS</a:t>
            </a:r>
          </a:p>
          <a:p>
            <a:pPr>
              <a:buFontTx/>
              <a:buNone/>
            </a:pPr>
            <a:endParaRPr lang="en-US" dirty="0">
              <a:latin typeface="Arial" charset="0"/>
            </a:endParaRPr>
          </a:p>
        </p:txBody>
      </p:sp>
    </p:spTree>
    <p:extLst>
      <p:ext uri="{BB962C8B-B14F-4D97-AF65-F5344CB8AC3E}">
        <p14:creationId xmlns:p14="http://schemas.microsoft.com/office/powerpoint/2010/main" val="1980869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2667426"/>
            <a:ext cx="9144000" cy="0"/>
          </a:xfrm>
          <a:prstGeom prst="line">
            <a:avLst/>
          </a:prstGeom>
          <a:ln w="28575" cap="flat">
            <a:solidFill>
              <a:srgbClr val="000000"/>
            </a:solidFill>
            <a:prstDash val="solid"/>
            <a:headEnd type="none" w="sm" len="sm"/>
            <a:tailEnd type="none" w="sm" len="sm"/>
          </a:ln>
        </p:spPr>
        <p:txBody>
          <a:bodyPr/>
          <a:lstStyle/>
          <a:p>
            <a:endParaRPr lang="en-US" sz="900"/>
          </a:p>
        </p:txBody>
      </p:sp>
      <p:grpSp>
        <p:nvGrpSpPr>
          <p:cNvPr id="3" name="Group 3">
            <a:extLst>
              <a:ext uri="{C183D7F6-B498-43B3-948B-1728B52AA6E4}">
                <adec:decorative xmlns:adec="http://schemas.microsoft.com/office/drawing/2017/decorative" val="1"/>
              </a:ext>
            </a:extLst>
          </p:cNvPr>
          <p:cNvGrpSpPr>
            <a:grpSpLocks noGrp="1" noUngrp="1" noRot="1" noMove="1" noResize="1"/>
          </p:cNvGrpSpPr>
          <p:nvPr/>
        </p:nvGrpSpPr>
        <p:grpSpPr>
          <a:xfrm>
            <a:off x="1066697" y="1371600"/>
            <a:ext cx="7086906" cy="2609850"/>
            <a:chOff x="0" y="0"/>
            <a:chExt cx="6135815" cy="2259598"/>
          </a:xfrm>
        </p:grpSpPr>
        <p:sp>
          <p:nvSpPr>
            <p:cNvPr id="4" name="Freeform 4"/>
            <p:cNvSpPr>
              <a:spLocks noGrp="1" noRot="1" noMove="1" noResize="1" noEditPoints="1" noAdjustHandles="1" noChangeArrowheads="1" noChangeShapeType="1"/>
            </p:cNvSpPr>
            <p:nvPr/>
          </p:nvSpPr>
          <p:spPr>
            <a:xfrm>
              <a:off x="12700" y="12700"/>
              <a:ext cx="6071045" cy="2191018"/>
            </a:xfrm>
            <a:custGeom>
              <a:avLst/>
              <a:gdLst/>
              <a:ahLst/>
              <a:cxnLst/>
              <a:rect l="l" t="t" r="r" b="b"/>
              <a:pathLst>
                <a:path w="6071045" h="2191018">
                  <a:moveTo>
                    <a:pt x="146050" y="2191018"/>
                  </a:moveTo>
                  <a:lnTo>
                    <a:pt x="5924995" y="2191018"/>
                  </a:lnTo>
                  <a:cubicBezTo>
                    <a:pt x="6005005" y="2191018"/>
                    <a:pt x="6071045" y="2124978"/>
                    <a:pt x="6071045" y="2044968"/>
                  </a:cubicBezTo>
                  <a:lnTo>
                    <a:pt x="6071045" y="146050"/>
                  </a:lnTo>
                  <a:cubicBezTo>
                    <a:pt x="6071045" y="66040"/>
                    <a:pt x="6005005" y="0"/>
                    <a:pt x="5924995" y="0"/>
                  </a:cubicBezTo>
                  <a:lnTo>
                    <a:pt x="146050" y="0"/>
                  </a:lnTo>
                  <a:cubicBezTo>
                    <a:pt x="66040" y="0"/>
                    <a:pt x="0" y="66040"/>
                    <a:pt x="0" y="146050"/>
                  </a:cubicBezTo>
                  <a:lnTo>
                    <a:pt x="0" y="2044968"/>
                  </a:lnTo>
                  <a:cubicBezTo>
                    <a:pt x="0" y="2126248"/>
                    <a:pt x="66040" y="2191018"/>
                    <a:pt x="146050" y="2191018"/>
                  </a:cubicBezTo>
                  <a:close/>
                </a:path>
              </a:pathLst>
            </a:custGeom>
            <a:solidFill>
              <a:srgbClr val="C8F6C2"/>
            </a:solidFill>
          </p:spPr>
          <p:txBody>
            <a:bodyPr/>
            <a:lstStyle/>
            <a:p>
              <a:endParaRPr lang="en-US" sz="900" dirty="0"/>
            </a:p>
          </p:txBody>
        </p:sp>
        <p:sp>
          <p:nvSpPr>
            <p:cNvPr id="5" name="Freeform 5"/>
            <p:cNvSpPr>
              <a:spLocks noGrp="1" noRot="1" noMove="1" noResize="1" noEditPoints="1" noAdjustHandles="1" noChangeArrowheads="1" noChangeShapeType="1"/>
            </p:cNvSpPr>
            <p:nvPr/>
          </p:nvSpPr>
          <p:spPr>
            <a:xfrm>
              <a:off x="0" y="0"/>
              <a:ext cx="6135815" cy="2259598"/>
            </a:xfrm>
            <a:custGeom>
              <a:avLst/>
              <a:gdLst/>
              <a:ahLst/>
              <a:cxnLst/>
              <a:rect l="l" t="t" r="r" b="b"/>
              <a:pathLst>
                <a:path w="6135815" h="2259598">
                  <a:moveTo>
                    <a:pt x="6072315" y="74930"/>
                  </a:moveTo>
                  <a:cubicBezTo>
                    <a:pt x="6044375" y="30480"/>
                    <a:pt x="5994845" y="0"/>
                    <a:pt x="5937695" y="0"/>
                  </a:cubicBezTo>
                  <a:lnTo>
                    <a:pt x="158750" y="0"/>
                  </a:lnTo>
                  <a:cubicBezTo>
                    <a:pt x="71120" y="0"/>
                    <a:pt x="0" y="71120"/>
                    <a:pt x="0" y="158750"/>
                  </a:cubicBezTo>
                  <a:lnTo>
                    <a:pt x="0" y="2057668"/>
                  </a:lnTo>
                  <a:cubicBezTo>
                    <a:pt x="0" y="2109738"/>
                    <a:pt x="25400" y="2155458"/>
                    <a:pt x="63500" y="2184668"/>
                  </a:cubicBezTo>
                  <a:cubicBezTo>
                    <a:pt x="91440" y="2229118"/>
                    <a:pt x="140970" y="2259598"/>
                    <a:pt x="218780" y="2259598"/>
                  </a:cubicBezTo>
                  <a:lnTo>
                    <a:pt x="5977065" y="2259598"/>
                  </a:lnTo>
                  <a:cubicBezTo>
                    <a:pt x="6064695" y="2259598"/>
                    <a:pt x="6135815" y="2188478"/>
                    <a:pt x="6135815" y="2100848"/>
                  </a:cubicBezTo>
                  <a:lnTo>
                    <a:pt x="6135815" y="204941"/>
                  </a:lnTo>
                  <a:cubicBezTo>
                    <a:pt x="6135815" y="149860"/>
                    <a:pt x="6110415" y="104140"/>
                    <a:pt x="6072315" y="74930"/>
                  </a:cubicBezTo>
                  <a:close/>
                  <a:moveTo>
                    <a:pt x="12700" y="2057668"/>
                  </a:moveTo>
                  <a:lnTo>
                    <a:pt x="12700" y="158750"/>
                  </a:lnTo>
                  <a:cubicBezTo>
                    <a:pt x="12700" y="78740"/>
                    <a:pt x="78740" y="12700"/>
                    <a:pt x="158750" y="12700"/>
                  </a:cubicBezTo>
                  <a:lnTo>
                    <a:pt x="5937695" y="12700"/>
                  </a:lnTo>
                  <a:cubicBezTo>
                    <a:pt x="6017705" y="12700"/>
                    <a:pt x="6083745" y="78740"/>
                    <a:pt x="6083745" y="158750"/>
                  </a:cubicBezTo>
                  <a:lnTo>
                    <a:pt x="6083745" y="2057668"/>
                  </a:lnTo>
                  <a:cubicBezTo>
                    <a:pt x="6083745" y="2137678"/>
                    <a:pt x="6017705" y="2203718"/>
                    <a:pt x="5937695" y="2203718"/>
                  </a:cubicBezTo>
                  <a:lnTo>
                    <a:pt x="158750" y="2203718"/>
                  </a:lnTo>
                  <a:cubicBezTo>
                    <a:pt x="78740" y="2203718"/>
                    <a:pt x="12700" y="2138948"/>
                    <a:pt x="12700" y="2057668"/>
                  </a:cubicBezTo>
                  <a:close/>
                </a:path>
              </a:pathLst>
            </a:custGeom>
            <a:solidFill>
              <a:srgbClr val="000000"/>
            </a:solidFill>
          </p:spPr>
          <p:txBody>
            <a:bodyPr/>
            <a:lstStyle/>
            <a:p>
              <a:endParaRPr lang="en-US" sz="900"/>
            </a:p>
          </p:txBody>
        </p:sp>
      </p:grpSp>
      <p:pic>
        <p:nvPicPr>
          <p:cNvPr id="6" name="Picture 6" descr="Facebook logo"/>
          <p:cNvPicPr>
            <a:picLocks noGrp="1" noRot="1" noChangeAspect="1" noMove="1" noResize="1" noEditPoints="1" noAdjustHandles="1" noChangeArrowheads="1" noChangeShapeType="1" noCrop="1"/>
          </p:cNvPicPr>
          <p:nvPr/>
        </p:nvPicPr>
        <p:blipFill>
          <a:blip r:embed="rId2"/>
          <a:srcRect/>
          <a:stretch>
            <a:fillRect/>
          </a:stretch>
        </p:blipFill>
        <p:spPr>
          <a:xfrm>
            <a:off x="504674" y="4722276"/>
            <a:ext cx="562023" cy="575599"/>
          </a:xfrm>
          <a:prstGeom prst="rect">
            <a:avLst/>
          </a:prstGeom>
        </p:spPr>
      </p:pic>
      <p:pic>
        <p:nvPicPr>
          <p:cNvPr id="7" name="Picture 7" descr="Twitter logo"/>
          <p:cNvPicPr>
            <a:picLocks noGrp="1" noRot="1" noChangeAspect="1" noMove="1" noResize="1" noEditPoints="1" noAdjustHandles="1" noChangeArrowheads="1" noChangeShapeType="1" noCrop="1"/>
          </p:cNvPicPr>
          <p:nvPr/>
        </p:nvPicPr>
        <p:blipFill>
          <a:blip r:embed="rId3"/>
          <a:srcRect/>
          <a:stretch>
            <a:fillRect/>
          </a:stretch>
        </p:blipFill>
        <p:spPr>
          <a:xfrm>
            <a:off x="3549436" y="4749612"/>
            <a:ext cx="562023" cy="564751"/>
          </a:xfrm>
          <a:prstGeom prst="rect">
            <a:avLst/>
          </a:prstGeom>
        </p:spPr>
      </p:pic>
      <p:pic>
        <p:nvPicPr>
          <p:cNvPr id="8" name="Picture 8" descr="Instagram logo"/>
          <p:cNvPicPr>
            <a:picLocks noGrp="1" noRot="1" noChangeAspect="1" noMove="1" noResize="1" noEditPoints="1" noAdjustHandles="1" noChangeArrowheads="1" noChangeShapeType="1" noCrop="1"/>
          </p:cNvPicPr>
          <p:nvPr/>
        </p:nvPicPr>
        <p:blipFill>
          <a:blip r:embed="rId4"/>
          <a:srcRect/>
          <a:stretch>
            <a:fillRect/>
          </a:stretch>
        </p:blipFill>
        <p:spPr>
          <a:xfrm>
            <a:off x="6149916" y="4744188"/>
            <a:ext cx="562023" cy="575599"/>
          </a:xfrm>
          <a:prstGeom prst="rect">
            <a:avLst/>
          </a:prstGeom>
        </p:spPr>
      </p:pic>
      <p:pic>
        <p:nvPicPr>
          <p:cNvPr id="12" name="Picture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rot="20698750">
            <a:off x="7598620" y="3328684"/>
            <a:ext cx="1276198" cy="1276198"/>
          </a:xfrm>
          <a:prstGeom prst="rect">
            <a:avLst/>
          </a:prstGeom>
        </p:spPr>
      </p:pic>
      <p:sp>
        <p:nvSpPr>
          <p:cNvPr id="13" name="TextBox 13"/>
          <p:cNvSpPr txBox="1">
            <a:spLocks noGrp="1" noRot="1" noMove="1" noResize="1" noEditPoints="1" noAdjustHandles="1" noChangeArrowheads="1" noChangeShapeType="1"/>
          </p:cNvSpPr>
          <p:nvPr/>
        </p:nvSpPr>
        <p:spPr>
          <a:xfrm>
            <a:off x="1216850" y="4912955"/>
            <a:ext cx="2218321" cy="247568"/>
          </a:xfrm>
          <a:prstGeom prst="rect">
            <a:avLst/>
          </a:prstGeom>
        </p:spPr>
        <p:txBody>
          <a:bodyPr wrap="square" lIns="0" tIns="0" rIns="0" bIns="0" rtlCol="0" anchor="t">
            <a:spAutoFit/>
          </a:bodyPr>
          <a:lstStyle/>
          <a:p>
            <a:pPr>
              <a:lnSpc>
                <a:spcPts val="2098"/>
              </a:lnSpc>
            </a:pPr>
            <a:r>
              <a:rPr lang="en-US" sz="1600" dirty="0">
                <a:solidFill>
                  <a:srgbClr val="000000"/>
                </a:solidFill>
                <a:latin typeface="Lucida Bright" panose="02040602050505020304" pitchFamily="18" charset="0"/>
                <a:cs typeface="Arial" panose="020B0604020202020204" pitchFamily="34" charset="0"/>
              </a:rPr>
              <a:t>FamilyMedicineForum</a:t>
            </a:r>
          </a:p>
        </p:txBody>
      </p:sp>
      <p:sp>
        <p:nvSpPr>
          <p:cNvPr id="14" name="TextBox 14"/>
          <p:cNvSpPr txBox="1">
            <a:spLocks noGrp="1" noRot="1" noMove="1" noResize="1" noEditPoints="1" noAdjustHandles="1" noChangeArrowheads="1" noChangeShapeType="1"/>
          </p:cNvSpPr>
          <p:nvPr/>
        </p:nvSpPr>
        <p:spPr>
          <a:xfrm>
            <a:off x="4225725" y="4905783"/>
            <a:ext cx="1778130" cy="257186"/>
          </a:xfrm>
          <a:prstGeom prst="rect">
            <a:avLst/>
          </a:prstGeom>
        </p:spPr>
        <p:txBody>
          <a:bodyPr wrap="square" lIns="0" tIns="0" rIns="0" bIns="0" rtlCol="0" anchor="t">
            <a:spAutoFit/>
          </a:bodyPr>
          <a:lstStyle/>
          <a:p>
            <a:pPr>
              <a:lnSpc>
                <a:spcPts val="2172"/>
              </a:lnSpc>
            </a:pPr>
            <a:r>
              <a:rPr lang="en-US" sz="1600" dirty="0">
                <a:solidFill>
                  <a:srgbClr val="000000"/>
                </a:solidFill>
                <a:latin typeface="Lucida Bright" panose="02040602050505020304" pitchFamily="18" charset="0"/>
                <a:cs typeface="Arial" panose="020B0604020202020204" pitchFamily="34" charset="0"/>
              </a:rPr>
              <a:t>FamilyMedForum</a:t>
            </a:r>
          </a:p>
        </p:txBody>
      </p:sp>
      <p:sp>
        <p:nvSpPr>
          <p:cNvPr id="15" name="TextBox 15"/>
          <p:cNvSpPr txBox="1">
            <a:spLocks noGrp="1" noRot="1" noMove="1" noResize="1" noEditPoints="1" noAdjustHandles="1" noChangeArrowheads="1" noChangeShapeType="1"/>
          </p:cNvSpPr>
          <p:nvPr/>
        </p:nvSpPr>
        <p:spPr>
          <a:xfrm>
            <a:off x="6858000" y="4908146"/>
            <a:ext cx="1981200" cy="257186"/>
          </a:xfrm>
          <a:prstGeom prst="rect">
            <a:avLst/>
          </a:prstGeom>
        </p:spPr>
        <p:txBody>
          <a:bodyPr wrap="square" lIns="0" tIns="0" rIns="0" bIns="0" rtlCol="0" anchor="t">
            <a:spAutoFit/>
          </a:bodyPr>
          <a:lstStyle/>
          <a:p>
            <a:pPr>
              <a:lnSpc>
                <a:spcPts val="2172"/>
              </a:lnSpc>
            </a:pPr>
            <a:r>
              <a:rPr lang="en-US" sz="1600" dirty="0">
                <a:solidFill>
                  <a:srgbClr val="000000"/>
                </a:solidFill>
                <a:latin typeface="Lucida Bright" panose="02040602050505020304" pitchFamily="18" charset="0"/>
                <a:cs typeface="Arial" panose="020B0604020202020204" pitchFamily="34" charset="0"/>
              </a:rPr>
              <a:t>FamilyMedForum</a:t>
            </a:r>
          </a:p>
        </p:txBody>
      </p:sp>
      <p:sp>
        <p:nvSpPr>
          <p:cNvPr id="16" name="TextBox 16"/>
          <p:cNvSpPr txBox="1">
            <a:spLocks noGrp="1" noRot="1" noMove="1" noResize="1" noEditPoints="1" noAdjustHandles="1" noChangeArrowheads="1" noChangeShapeType="1"/>
          </p:cNvSpPr>
          <p:nvPr/>
        </p:nvSpPr>
        <p:spPr>
          <a:xfrm>
            <a:off x="7772400" y="3763149"/>
            <a:ext cx="1219200" cy="324448"/>
          </a:xfrm>
          <a:prstGeom prst="rect">
            <a:avLst/>
          </a:prstGeom>
        </p:spPr>
        <p:txBody>
          <a:bodyPr wrap="square" lIns="0" tIns="0" rIns="0" bIns="0" rtlCol="0" anchor="t">
            <a:spAutoFit/>
          </a:bodyPr>
          <a:lstStyle/>
          <a:p>
            <a:pPr>
              <a:lnSpc>
                <a:spcPts val="2800"/>
              </a:lnSpc>
            </a:pPr>
            <a:r>
              <a:rPr lang="en-US" dirty="0">
                <a:solidFill>
                  <a:srgbClr val="000000"/>
                </a:solidFill>
                <a:latin typeface="Amasis MT Pro Black" panose="02040A04050005020304" pitchFamily="18" charset="0"/>
                <a:cs typeface="Arial" panose="020B0604020202020204" pitchFamily="34" charset="0"/>
              </a:rPr>
              <a:t>#myfmf</a:t>
            </a:r>
          </a:p>
        </p:txBody>
      </p:sp>
      <p:grpSp>
        <p:nvGrpSpPr>
          <p:cNvPr id="9" name="Group 9">
            <a:extLst>
              <a:ext uri="{C183D7F6-B498-43B3-948B-1728B52AA6E4}">
                <adec:decorative xmlns:adec="http://schemas.microsoft.com/office/drawing/2017/decorative" val="1"/>
              </a:ext>
            </a:extLst>
          </p:cNvPr>
          <p:cNvGrpSpPr>
            <a:grpSpLocks noGrp="1" noUngrp="1" noRot="1" noMove="1" noResize="1"/>
          </p:cNvGrpSpPr>
          <p:nvPr/>
        </p:nvGrpSpPr>
        <p:grpSpPr>
          <a:xfrm>
            <a:off x="1676400" y="2103169"/>
            <a:ext cx="5778646" cy="1053525"/>
            <a:chOff x="0" y="-133349"/>
            <a:chExt cx="14439805" cy="2809398"/>
          </a:xfrm>
        </p:grpSpPr>
        <p:sp>
          <p:nvSpPr>
            <p:cNvPr id="10" name="TextBox 10"/>
            <p:cNvSpPr txBox="1">
              <a:spLocks noGrp="1" noRot="1" noMove="1" noResize="1" noEditPoints="1" noAdjustHandles="1" noChangeArrowheads="1" noChangeShapeType="1"/>
            </p:cNvSpPr>
            <p:nvPr/>
          </p:nvSpPr>
          <p:spPr>
            <a:xfrm>
              <a:off x="0" y="-133349"/>
              <a:ext cx="14439805" cy="1504684"/>
            </a:xfrm>
            <a:prstGeom prst="rect">
              <a:avLst/>
            </a:prstGeom>
          </p:spPr>
          <p:txBody>
            <a:bodyPr lIns="0" tIns="0" rIns="0" bIns="0" rtlCol="0" anchor="t">
              <a:spAutoFit/>
            </a:bodyPr>
            <a:lstStyle/>
            <a:p>
              <a:pPr algn="ctr">
                <a:lnSpc>
                  <a:spcPts val="4400"/>
                </a:lnSpc>
              </a:pPr>
              <a:r>
                <a:rPr lang="en-US" sz="4000" b="1" dirty="0">
                  <a:solidFill>
                    <a:srgbClr val="000000"/>
                  </a:solidFill>
                  <a:latin typeface="Lucida Bright" panose="02040602050505020304" pitchFamily="18" charset="0"/>
                </a:rPr>
                <a:t>Thank you!</a:t>
              </a:r>
            </a:p>
          </p:txBody>
        </p:sp>
        <p:sp>
          <p:nvSpPr>
            <p:cNvPr id="11" name="TextBox 11"/>
            <p:cNvSpPr txBox="1">
              <a:spLocks noGrp="1" noRot="1" noMove="1" noResize="1" noEditPoints="1" noAdjustHandles="1" noChangeArrowheads="1" noChangeShapeType="1"/>
            </p:cNvSpPr>
            <p:nvPr/>
          </p:nvSpPr>
          <p:spPr>
            <a:xfrm>
              <a:off x="0" y="1805895"/>
              <a:ext cx="14439805" cy="870154"/>
            </a:xfrm>
            <a:prstGeom prst="rect">
              <a:avLst/>
            </a:prstGeom>
          </p:spPr>
          <p:txBody>
            <a:bodyPr lIns="0" tIns="0" rIns="0" bIns="0" rtlCol="0" anchor="t">
              <a:spAutoFit/>
            </a:bodyPr>
            <a:lstStyle/>
            <a:p>
              <a:pPr algn="ctr">
                <a:lnSpc>
                  <a:spcPts val="2800"/>
                </a:lnSpc>
              </a:pPr>
              <a:r>
                <a:rPr lang="en-US" sz="2000" dirty="0">
                  <a:solidFill>
                    <a:srgbClr val="000000"/>
                  </a:solidFill>
                  <a:latin typeface="Lucida Bright" panose="02040602050505020304" pitchFamily="18" charset="0"/>
                  <a:cs typeface="Arial" panose="020B0604020202020204" pitchFamily="34" charset="0"/>
                </a:rPr>
                <a:t>Please fill out your session evaluation now!</a:t>
              </a:r>
            </a:p>
          </p:txBody>
        </p:sp>
      </p:grpSp>
      <p:sp>
        <p:nvSpPr>
          <p:cNvPr id="17" name="Title 17">
            <a:extLst>
              <a:ext uri="{FF2B5EF4-FFF2-40B4-BE49-F238E27FC236}">
                <a16:creationId xmlns:a16="http://schemas.microsoft.com/office/drawing/2014/main" id="{0ADDFBB7-70E0-EB51-92AB-9649C2A97F23}"/>
              </a:ext>
              <a:ext uri="{C183D7F6-B498-43B3-948B-1728B52AA6E4}">
                <adec:decorative xmlns:adec="http://schemas.microsoft.com/office/drawing/2017/decorative" val="1"/>
              </a:ext>
            </a:extLst>
          </p:cNvPr>
          <p:cNvSpPr txBox="1">
            <a:spLocks noGrp="1"/>
          </p:cNvSpPr>
          <p:nvPr>
            <p:ph type="title" idx="4294967295"/>
          </p:nvPr>
        </p:nvSpPr>
        <p:spPr>
          <a:xfrm>
            <a:off x="2439917" y="-682128"/>
            <a:ext cx="4114800" cy="571500"/>
          </a:xfrm>
          <a:prstGeom prst="rect">
            <a:avLst/>
          </a:prstGeom>
          <a:noFill/>
          <a:ln>
            <a:noFill/>
            <a:prstDash/>
          </a:ln>
          <a:effectLst/>
        </p:spPr>
        <p:txBody>
          <a:bodyPr rot="0" spcFirstLastPara="0" vertOverflow="overflow" horzOverflow="overflow" vert="horz" wrap="square" lIns="45720" tIns="22860" rIns="45720" bIns="2286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defRPr/>
            </a:pPr>
            <a:r>
              <a:rPr lang="en-US" sz="2200" spc="0" dirty="0"/>
              <a:t>Closing Slide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Katzman 2014 Anxiety Guidelines</a:t>
            </a:r>
          </a:p>
          <a:p>
            <a:pPr marL="0" indent="0">
              <a:buNone/>
            </a:pPr>
            <a:endParaRPr lang="en-US" dirty="0"/>
          </a:p>
          <a:p>
            <a:pPr marL="0" indent="0">
              <a:buNone/>
            </a:pPr>
            <a:r>
              <a:rPr lang="en-US" dirty="0"/>
              <a:t>NICE (National Institute for Health </a:t>
            </a:r>
            <a:r>
              <a:rPr lang="en-US"/>
              <a:t>and Care </a:t>
            </a:r>
            <a:r>
              <a:rPr lang="en-US" dirty="0"/>
              <a:t>Excellence)</a:t>
            </a:r>
          </a:p>
          <a:p>
            <a:pPr marL="0" indent="0">
              <a:buNone/>
            </a:pPr>
            <a:r>
              <a:rPr lang="en-US" dirty="0"/>
              <a:t>Guidelines, December 5, 2018.</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9321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altLang="en-US" sz="3600"/>
              <a:t>Posttraumatic Stress Disorder</a:t>
            </a:r>
          </a:p>
        </p:txBody>
      </p:sp>
      <p:sp>
        <p:nvSpPr>
          <p:cNvPr id="96259" name="Rectangle 3"/>
          <p:cNvSpPr>
            <a:spLocks noGrp="1" noChangeArrowheads="1"/>
          </p:cNvSpPr>
          <p:nvPr>
            <p:ph type="body" idx="1"/>
          </p:nvPr>
        </p:nvSpPr>
        <p:spPr>
          <a:xfrm>
            <a:off x="457200" y="1600200"/>
            <a:ext cx="4953000" cy="4495800"/>
          </a:xfrm>
        </p:spPr>
        <p:txBody>
          <a:bodyPr/>
          <a:lstStyle/>
          <a:p>
            <a:pPr eaLnBrk="1" hangingPunct="1">
              <a:defRPr/>
            </a:pPr>
            <a:r>
              <a:rPr lang="en-US" altLang="en-US" dirty="0"/>
              <a:t>Lifetime prevalence in Canada 9.2%</a:t>
            </a:r>
          </a:p>
          <a:p>
            <a:pPr eaLnBrk="1" hangingPunct="1">
              <a:defRPr/>
            </a:pPr>
            <a:r>
              <a:rPr lang="en-US" altLang="en-US" dirty="0"/>
              <a:t>Onset mid to late 20</a:t>
            </a:r>
            <a:r>
              <a:rPr lang="ja-JP" altLang="en-US" dirty="0">
                <a:latin typeface="Arial" pitchFamily="34" charset="0"/>
              </a:rPr>
              <a:t>’</a:t>
            </a:r>
            <a:r>
              <a:rPr lang="en-US" altLang="ja-JP" dirty="0"/>
              <a:t>s</a:t>
            </a:r>
          </a:p>
          <a:p>
            <a:pPr eaLnBrk="1" hangingPunct="1">
              <a:defRPr/>
            </a:pPr>
            <a:r>
              <a:rPr lang="en-US" altLang="en-US" dirty="0"/>
              <a:t>Women &gt; men</a:t>
            </a:r>
          </a:p>
          <a:p>
            <a:pPr eaLnBrk="1" hangingPunct="1">
              <a:buFont typeface="Wingdings" pitchFamily="2" charset="2"/>
              <a:buNone/>
              <a:defRPr/>
            </a:pPr>
            <a:endParaRPr lang="en-US" altLang="en-US" dirty="0"/>
          </a:p>
        </p:txBody>
      </p:sp>
      <p:pic>
        <p:nvPicPr>
          <p:cNvPr id="70660" name="Picture 1" descr="ptsdIIstare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2511425"/>
            <a:ext cx="3500437"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27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PTSD</a:t>
            </a:r>
          </a:p>
        </p:txBody>
      </p:sp>
      <p:sp>
        <p:nvSpPr>
          <p:cNvPr id="3" name="Content Placeholder 2"/>
          <p:cNvSpPr>
            <a:spLocks noGrp="1"/>
          </p:cNvSpPr>
          <p:nvPr>
            <p:ph idx="1"/>
          </p:nvPr>
        </p:nvSpPr>
        <p:spPr/>
        <p:txBody>
          <a:bodyPr/>
          <a:lstStyle/>
          <a:p>
            <a:r>
              <a:rPr lang="en-US" dirty="0"/>
              <a:t>Associated with high rates of chronic pain, sleep problems, sexual dysfunction</a:t>
            </a:r>
          </a:p>
          <a:p>
            <a:r>
              <a:rPr lang="en-US" dirty="0"/>
              <a:t>Suicide attempts increase two- to three-fold</a:t>
            </a:r>
          </a:p>
          <a:p>
            <a:r>
              <a:rPr lang="en-US" dirty="0"/>
              <a:t>Increased use of mental health care</a:t>
            </a:r>
          </a:p>
        </p:txBody>
      </p:sp>
    </p:spTree>
    <p:extLst>
      <p:ext uri="{BB962C8B-B14F-4D97-AF65-F5344CB8AC3E}">
        <p14:creationId xmlns:p14="http://schemas.microsoft.com/office/powerpoint/2010/main" val="109755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altLang="en-US" sz="3600"/>
              <a:t>DSM-V Diagnosis of PTSD</a:t>
            </a:r>
          </a:p>
        </p:txBody>
      </p:sp>
      <p:sp>
        <p:nvSpPr>
          <p:cNvPr id="97283" name="Rectangle 3"/>
          <p:cNvSpPr>
            <a:spLocks noGrp="1" noChangeArrowheads="1"/>
          </p:cNvSpPr>
          <p:nvPr>
            <p:ph type="body" idx="1"/>
          </p:nvPr>
        </p:nvSpPr>
        <p:spPr/>
        <p:txBody>
          <a:bodyPr/>
          <a:lstStyle/>
          <a:p>
            <a:pPr eaLnBrk="1" hangingPunct="1">
              <a:buFont typeface="Wingdings" charset="0"/>
              <a:buChar char="n"/>
              <a:defRPr/>
            </a:pPr>
            <a:r>
              <a:rPr lang="en-US" sz="2400" dirty="0">
                <a:ea typeface="+mn-ea"/>
                <a:cs typeface="ＭＳ Ｐゴシック" charset="0"/>
              </a:rPr>
              <a:t>Applies to &gt;6 years of age</a:t>
            </a:r>
          </a:p>
          <a:p>
            <a:pPr eaLnBrk="1" hangingPunct="1">
              <a:buFont typeface="Wingdings" charset="0"/>
              <a:buChar char="n"/>
              <a:defRPr/>
            </a:pPr>
            <a:r>
              <a:rPr lang="en-US" sz="2400" dirty="0">
                <a:ea typeface="+mn-ea"/>
                <a:cs typeface="ＭＳ Ｐゴシック" charset="0"/>
              </a:rPr>
              <a:t>A. Exposure to actual or threatened death, serious injury or sexual violence by:</a:t>
            </a:r>
          </a:p>
          <a:p>
            <a:pPr lvl="1" eaLnBrk="1" hangingPunct="1">
              <a:defRPr/>
            </a:pPr>
            <a:r>
              <a:rPr lang="en-US" sz="2000" dirty="0">
                <a:ea typeface="+mn-ea"/>
              </a:rPr>
              <a:t>Directly experiencing the event</a:t>
            </a:r>
          </a:p>
          <a:p>
            <a:pPr lvl="1" eaLnBrk="1" hangingPunct="1">
              <a:defRPr/>
            </a:pPr>
            <a:r>
              <a:rPr lang="en-US" sz="2000" dirty="0">
                <a:ea typeface="+mn-ea"/>
              </a:rPr>
              <a:t>Witnessing the event in person, as it occurs to others</a:t>
            </a:r>
          </a:p>
          <a:p>
            <a:pPr lvl="1" eaLnBrk="1" hangingPunct="1">
              <a:defRPr/>
            </a:pPr>
            <a:r>
              <a:rPr lang="en-US" sz="2000" dirty="0">
                <a:ea typeface="+mn-ea"/>
              </a:rPr>
              <a:t>Learning that the traumatic event occurred to a close family member or a close friend. The event(s) must have been violent or accidental.</a:t>
            </a:r>
          </a:p>
          <a:p>
            <a:pPr lvl="1" eaLnBrk="1" hangingPunct="1">
              <a:defRPr/>
            </a:pPr>
            <a:r>
              <a:rPr lang="en-US" sz="2000" dirty="0">
                <a:ea typeface="+mn-ea"/>
              </a:rPr>
              <a:t>Experiencing repeated exposure to aversive details of traumatic events (police, 1</a:t>
            </a:r>
            <a:r>
              <a:rPr lang="en-US" sz="2000" baseline="30000" dirty="0">
                <a:ea typeface="+mn-ea"/>
              </a:rPr>
              <a:t>st</a:t>
            </a:r>
            <a:r>
              <a:rPr lang="en-US" sz="2000" dirty="0">
                <a:ea typeface="+mn-ea"/>
              </a:rPr>
              <a:t> responders). Not to exposure through electronic media</a:t>
            </a:r>
            <a:endParaRPr lang="en-US" sz="1600" dirty="0">
              <a:ea typeface="+mn-ea"/>
            </a:endParaRPr>
          </a:p>
        </p:txBody>
      </p:sp>
    </p:spTree>
    <p:extLst>
      <p:ext uri="{BB962C8B-B14F-4D97-AF65-F5344CB8AC3E}">
        <p14:creationId xmlns:p14="http://schemas.microsoft.com/office/powerpoint/2010/main" val="647141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2184</TotalTime>
  <Words>3349</Words>
  <Application>Microsoft Office PowerPoint</Application>
  <PresentationFormat>On-screen Show (4:3)</PresentationFormat>
  <Paragraphs>436</Paragraphs>
  <Slides>51</Slides>
  <Notes>49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Amasis MT Pro Black</vt:lpstr>
      <vt:lpstr>Arial</vt:lpstr>
      <vt:lpstr>Arial Narrow</vt:lpstr>
      <vt:lpstr>Calibri</vt:lpstr>
      <vt:lpstr>Lucida Bright</vt:lpstr>
      <vt:lpstr>Times New Roman</vt:lpstr>
      <vt:lpstr>Verdana</vt:lpstr>
      <vt:lpstr>Wingdings</vt:lpstr>
      <vt:lpstr>Clarity</vt:lpstr>
      <vt:lpstr>Title Slide</vt:lpstr>
      <vt:lpstr>COI – Presenter Disclosure (1)</vt:lpstr>
      <vt:lpstr>COI – Presenter Disclosure (2)</vt:lpstr>
      <vt:lpstr>PowerPoint Presentation</vt:lpstr>
      <vt:lpstr>Objectives</vt:lpstr>
      <vt:lpstr>Guidelines</vt:lpstr>
      <vt:lpstr>Posttraumatic Stress Disorder</vt:lpstr>
      <vt:lpstr>PTSD</vt:lpstr>
      <vt:lpstr>DSM-V Diagnosis of PTSD</vt:lpstr>
      <vt:lpstr>DSM-V Diagnosis of PTSD Re-experiencing</vt:lpstr>
      <vt:lpstr>DSM-V Diagnosis of PTSD Triggers</vt:lpstr>
      <vt:lpstr>DSM-V Diagnosis of PTSD C. Avoidance (one or both)</vt:lpstr>
      <vt:lpstr>DSM-V Diagnosis of PTSD</vt:lpstr>
      <vt:lpstr>DSM-V Diagnosis of PTSD</vt:lpstr>
      <vt:lpstr>PTSD: Subtype Specifiers</vt:lpstr>
      <vt:lpstr>ACUTE STRESS DISORDER </vt:lpstr>
      <vt:lpstr>Screening Questions</vt:lpstr>
      <vt:lpstr>Screening Questions</vt:lpstr>
      <vt:lpstr>PTSD Screens</vt:lpstr>
      <vt:lpstr>Primary Care PTSD DSM-5 (PC-PTSD-5)</vt:lpstr>
      <vt:lpstr>PTSD Checklist (PCL-5)</vt:lpstr>
      <vt:lpstr>When is a hallucination NOT a hallucination</vt:lpstr>
      <vt:lpstr>PTSD Comorbidity</vt:lpstr>
      <vt:lpstr>Lifetime Prevalence Of PTSD ~10%</vt:lpstr>
      <vt:lpstr>Exposure To Traumatic Events</vt:lpstr>
      <vt:lpstr>Exposure To Trauma</vt:lpstr>
      <vt:lpstr>Conditional Risk Of PTSD</vt:lpstr>
      <vt:lpstr>Conditional Risk For PTSD</vt:lpstr>
      <vt:lpstr>Most Common Precipitating Events</vt:lpstr>
      <vt:lpstr>Risk Factors for PTSD Development</vt:lpstr>
      <vt:lpstr>Pre-Trauma Risk Factors</vt:lpstr>
      <vt:lpstr>Peri-Traumatic Risk Factors Influencing PTSD</vt:lpstr>
      <vt:lpstr>Post-Trauma Risk Factors</vt:lpstr>
      <vt:lpstr>Treatment Options    Canadian Clinical Practice Guidelines for the management of Anxiety, PTSD, and OCD  Martin Katzman, et al 2014.    NICE Guidelines (2018)   </vt:lpstr>
      <vt:lpstr>Prevention and Early Intervention</vt:lpstr>
      <vt:lpstr>PTSD-Psychological Treatment</vt:lpstr>
      <vt:lpstr>Combination Meds and Psychotherapy</vt:lpstr>
      <vt:lpstr>Controversy</vt:lpstr>
      <vt:lpstr>CBT - Psychoeducation/Supportive Counselling</vt:lpstr>
      <vt:lpstr>Complex PTSD</vt:lpstr>
      <vt:lpstr>CBT-Imaginal Exposure, a Behavioural Treatment (PE)</vt:lpstr>
      <vt:lpstr>CBT- In-Vivo Exposure Therapy (PE)</vt:lpstr>
      <vt:lpstr>CAUTION!!</vt:lpstr>
      <vt:lpstr>COGNITIVE THERAPY (CBT)</vt:lpstr>
      <vt:lpstr>Stress Management Training</vt:lpstr>
      <vt:lpstr>EMDR</vt:lpstr>
      <vt:lpstr>Recommendation for Pharmacotherapy  for PTSD</vt:lpstr>
      <vt:lpstr>NICE Guidelines (Dec. 2018)</vt:lpstr>
      <vt:lpstr>Treatment</vt:lpstr>
      <vt:lpstr>Pharmacotherapy</vt:lpstr>
      <vt:lpstr>Closing Slide</vt:lpstr>
    </vt:vector>
  </TitlesOfParts>
  <Company>University of Toronto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 Tannenbaum</dc:creator>
  <cp:lastModifiedBy>Deanne McKay</cp:lastModifiedBy>
  <cp:revision>235</cp:revision>
  <cp:lastPrinted>2017-10-16T16:42:51Z</cp:lastPrinted>
  <dcterms:created xsi:type="dcterms:W3CDTF">2012-08-20T22:06:15Z</dcterms:created>
  <dcterms:modified xsi:type="dcterms:W3CDTF">2023-10-23T12:07:16Z</dcterms:modified>
</cp:coreProperties>
</file>