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57" r:id="rId4"/>
    <p:sldId id="258" r:id="rId5"/>
    <p:sldId id="471" r:id="rId6"/>
    <p:sldId id="469" r:id="rId7"/>
    <p:sldId id="266" r:id="rId8"/>
    <p:sldId id="403" r:id="rId9"/>
    <p:sldId id="404" r:id="rId10"/>
    <p:sldId id="405" r:id="rId11"/>
    <p:sldId id="406" r:id="rId12"/>
    <p:sldId id="410" r:id="rId13"/>
    <p:sldId id="2076136738" r:id="rId14"/>
    <p:sldId id="2076136739" r:id="rId15"/>
    <p:sldId id="472" r:id="rId16"/>
    <p:sldId id="468" r:id="rId17"/>
    <p:sldId id="260" r:id="rId18"/>
  </p:sldIdLst>
  <p:sldSz cx="18288000" cy="10287000"/>
  <p:notesSz cx="6858000" cy="9144000"/>
  <p:embeddedFontLst>
    <p:embeddedFont>
      <p:font typeface="Amasis MT Pro Black" panose="02040A04050005020304" pitchFamily="18" charset="0"/>
      <p:bold r:id="rId20"/>
      <p:boldItalic r:id="rId21"/>
    </p:embeddedFont>
    <p:embeddedFont>
      <p:font typeface="Calibri" panose="020F0502020204030204" pitchFamily="34"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Helvetica" panose="020B0604020202020204" pitchFamily="34" charset="0"/>
      <p:regular r:id="rId30"/>
      <p:bold r:id="rId31"/>
      <p:italic r:id="rId32"/>
      <p:boldItalic r:id="rId33"/>
    </p:embeddedFont>
    <p:embeddedFont>
      <p:font typeface="Lucida Bright" panose="02040602050505020304"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0A57EDD-96F2-4D42-A9F9-BDC8F45CD2B1}">
          <p14:sldIdLst>
            <p14:sldId id="256"/>
          </p14:sldIdLst>
        </p14:section>
        <p14:section name="COI - Presenter Disclosure" id="{A66AF72D-5D57-4D2B-86A2-8BF1293BA1AD}">
          <p14:sldIdLst>
            <p14:sldId id="257"/>
          </p14:sldIdLst>
        </p14:section>
        <p14:section name="COI - Disclosure of Financial Support" id="{92659F74-0B9A-459F-8070-620D0ECBAD0E}">
          <p14:sldIdLst>
            <p14:sldId id="258"/>
          </p14:sldIdLst>
        </p14:section>
        <p14:section name="Presentation Content" id="{6794A7E6-3DFB-47A0-AD58-1B24DDDCEE5C}">
          <p14:sldIdLst>
            <p14:sldId id="471"/>
            <p14:sldId id="469"/>
            <p14:sldId id="266"/>
            <p14:sldId id="403"/>
            <p14:sldId id="404"/>
            <p14:sldId id="405"/>
            <p14:sldId id="406"/>
            <p14:sldId id="410"/>
            <p14:sldId id="2076136738"/>
            <p14:sldId id="2076136739"/>
            <p14:sldId id="472"/>
            <p14:sldId id="468"/>
          </p14:sldIdLst>
        </p14:section>
        <p14:section name="Closing Slide" id="{6339349B-B27A-49EC-8E13-018C2CB16212}">
          <p14:sldIdLst>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6"/>
    <a:srgbClr val="C8F6C2"/>
    <a:srgbClr val="5E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462" autoAdjust="0"/>
  </p:normalViewPr>
  <p:slideViewPr>
    <p:cSldViewPr>
      <p:cViewPr varScale="1">
        <p:scale>
          <a:sx n="49" d="100"/>
          <a:sy n="49" d="100"/>
        </p:scale>
        <p:origin x="3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6 – Put it all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48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D21F8-2BAF-4E64-A448-46DF489F494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88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Overview of Interactive Toolkit</a:t>
            </a:r>
          </a:p>
          <a:p>
            <a:endParaRPr lang="en-US" u="none" dirty="0"/>
          </a:p>
          <a:p>
            <a:r>
              <a:rPr lang="en-US" u="none" dirty="0"/>
              <a:t>Our planning process guides users through: Understanding Community Characteristics, Understanding Service Requirements, Understanding Workforce Service Capacity, Assessing Alignment, Exploring the Factors at Play, Putting It All Together, and Summarizing.</a:t>
            </a:r>
          </a:p>
          <a:p>
            <a:endParaRPr lang="en-US" u="non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u="none" dirty="0"/>
              <a:t>Users can walk through each step sequentially for a given </a:t>
            </a:r>
            <a:r>
              <a:rPr lang="en-US" u="none" dirty="0" err="1"/>
              <a:t>neighbourhood</a:t>
            </a:r>
            <a:r>
              <a:rPr lang="en-US" u="none" dirty="0"/>
              <a:t>, or choose to focus on a single step across multiple </a:t>
            </a:r>
            <a:r>
              <a:rPr lang="en-US" u="none" dirty="0" err="1"/>
              <a:t>neighbourhoods</a:t>
            </a:r>
            <a:r>
              <a:rPr lang="en-US" u="none" dirty="0"/>
              <a:t>.</a:t>
            </a:r>
          </a:p>
          <a:p>
            <a:endParaRPr lang="en-US" u="none" dirty="0"/>
          </a:p>
          <a:p>
            <a:r>
              <a:rPr lang="en-US" u="none" dirty="0"/>
              <a:t>Step 5 offers the option to explore population growth and retirement scenarios, compare communities, and look at trends over time.</a:t>
            </a:r>
          </a:p>
          <a:p>
            <a:endParaRPr lang="en-US" u="none" dirty="0"/>
          </a:p>
          <a:p>
            <a:r>
              <a:rPr lang="en-US" u="none" dirty="0"/>
              <a:t>Trend analyses support evaluation of primary care initiatives. For example, we will be able to explore changes in indicators of health outcomes, utilization, and attachment in </a:t>
            </a:r>
            <a:r>
              <a:rPr lang="en-US" u="none" dirty="0" err="1"/>
              <a:t>neighbourhoods</a:t>
            </a:r>
            <a:r>
              <a:rPr lang="en-US" u="none" dirty="0"/>
              <a:t> such as Thorncliffe Park, where additional resources have been mobilized.</a:t>
            </a:r>
          </a:p>
          <a:p>
            <a:endParaRPr lang="en-US" u="none" dirty="0"/>
          </a:p>
          <a:p>
            <a:endParaRPr lang="en-US"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94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1 – Understand Community Characteristics</a:t>
            </a:r>
            <a:endParaRPr lang="en-US" dirty="0"/>
          </a:p>
          <a:p>
            <a:endParaRPr lang="en-US" dirty="0"/>
          </a:p>
          <a:p>
            <a:r>
              <a:rPr lang="en-US" dirty="0"/>
              <a:t>In Step 1, we assemble data related to population size, age structure, health status, marginalization, health services utilization, attachment, and other relevant community characteristics.</a:t>
            </a:r>
          </a:p>
          <a:p>
            <a:endParaRPr lang="en-US" dirty="0"/>
          </a:p>
          <a:p>
            <a:r>
              <a:rPr lang="en-US" dirty="0"/>
              <a:t>We can compare </a:t>
            </a:r>
            <a:r>
              <a:rPr lang="en-US" dirty="0" err="1"/>
              <a:t>neighbourhood</a:t>
            </a:r>
            <a:r>
              <a:rPr lang="en-US" dirty="0"/>
              <a:t> indicators with city benchmarks.</a:t>
            </a:r>
          </a:p>
          <a:p>
            <a:endParaRPr lang="en-US" dirty="0"/>
          </a:p>
          <a:p>
            <a:r>
              <a:rPr lang="en-US" dirty="0"/>
              <a:t>The panel on the right offers a narrative summary.</a:t>
            </a:r>
          </a:p>
          <a:p>
            <a:endParaRPr lang="en-US" dirty="0"/>
          </a:p>
          <a:p>
            <a:r>
              <a:rPr lang="en-US" dirty="0"/>
              <a:t>We also include some additional questions for dashboard users to consider.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71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2 – Understand Service Requirements</a:t>
            </a:r>
            <a:endParaRPr lang="en-US" dirty="0"/>
          </a:p>
          <a:p>
            <a:endParaRPr lang="en-US" dirty="0"/>
          </a:p>
          <a:p>
            <a:r>
              <a:rPr lang="en-US" dirty="0"/>
              <a:t>In Step 2, we estimate total service requirements, broken down into services required for residents of a given </a:t>
            </a:r>
            <a:r>
              <a:rPr lang="en-US" dirty="0" err="1"/>
              <a:t>neighbourhood</a:t>
            </a:r>
            <a:r>
              <a:rPr lang="en-US" dirty="0"/>
              <a:t>, residents of other </a:t>
            </a:r>
            <a:r>
              <a:rPr lang="en-US" dirty="0" err="1"/>
              <a:t>neighbourhoods</a:t>
            </a:r>
            <a:r>
              <a:rPr lang="en-US" dirty="0"/>
              <a:t>, and patients from outside the city.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12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3 – Understand Workforce Service Capacity</a:t>
            </a:r>
            <a:endParaRPr lang="en-US" dirty="0"/>
          </a:p>
          <a:p>
            <a:endParaRPr lang="en-US" dirty="0"/>
          </a:p>
          <a:p>
            <a:r>
              <a:rPr lang="en-US" dirty="0"/>
              <a:t>In Step 3, we look at the characteristics and capacity of the primary care workforce, including physicians and allied health professionals.  We focus on physician service capacity in the form of primary care visits, and we flag service capacity that is at risk due to physician retirement.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5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4 – Assess Alignment</a:t>
            </a:r>
            <a:endParaRPr lang="en-US" dirty="0"/>
          </a:p>
          <a:p>
            <a:endParaRPr lang="en-US" dirty="0"/>
          </a:p>
          <a:p>
            <a:r>
              <a:rPr lang="en-US" dirty="0"/>
              <a:t>In Step 4, we bring together service requirements and service capacity and assess the alignment between the two.  The gap, and how it is expected to change over time, can inform decision-making and resource allocation.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61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u="sng" dirty="0"/>
              <a:t>Step 5 – Explore the Factors at Play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4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69B1-BC4C-1A3B-7DF3-7C02ABFC05CC}"/>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2B10906-C76A-437F-257C-70C7B2FCDFB1}"/>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FF33176D-847E-375F-B2C6-0077B7BA1E75}"/>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5" name="Footer Placeholder 4">
            <a:extLst>
              <a:ext uri="{FF2B5EF4-FFF2-40B4-BE49-F238E27FC236}">
                <a16:creationId xmlns:a16="http://schemas.microsoft.com/office/drawing/2014/main" id="{D4FFDAB9-155E-FD53-095E-BB53E4A6DD44}"/>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303D46D-EE67-DA3E-D121-D13DDD2B07E9}"/>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4188638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A18C-4B22-6488-CC86-4E24FC02885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B1A712-B40A-5CA6-8344-E51F971AF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C25F3B-1FC3-0855-35A3-83CE33D104E0}"/>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5" name="Footer Placeholder 4">
            <a:extLst>
              <a:ext uri="{FF2B5EF4-FFF2-40B4-BE49-F238E27FC236}">
                <a16:creationId xmlns:a16="http://schemas.microsoft.com/office/drawing/2014/main" id="{C7917EB6-2BEE-5094-AA19-00DBE1763978}"/>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1BAD712-2ACE-C3A2-F1C2-42ADBC16532C}"/>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64644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FB65-F7E5-767E-3F93-040E03C1A23D}"/>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0C80BAD-3298-7278-CCFD-DD208ABF6A91}"/>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D0C8B-4893-BB76-3F04-61A726F4EAA8}"/>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5" name="Footer Placeholder 4">
            <a:extLst>
              <a:ext uri="{FF2B5EF4-FFF2-40B4-BE49-F238E27FC236}">
                <a16:creationId xmlns:a16="http://schemas.microsoft.com/office/drawing/2014/main" id="{C6BD5FC5-8D9D-A5B5-AB1C-B543A9BCB790}"/>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2EDAE164-D683-F924-0A78-5A1B1BD76798}"/>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391691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2C4F-1B7E-DE0D-0A17-D893F4BD625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B48BC5-B92D-B22B-D779-72837A687A6D}"/>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AE90E68-B299-A3A1-A312-EA92E8963FD7}"/>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6688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2B89-80CD-79AD-66BD-811A79076C29}"/>
              </a:ext>
            </a:extLst>
          </p:cNvPr>
          <p:cNvSpPr>
            <a:spLocks noGrp="1"/>
          </p:cNvSpPr>
          <p:nvPr>
            <p:ph type="title"/>
          </p:nvPr>
        </p:nvSpPr>
        <p:spPr>
          <a:xfrm>
            <a:off x="1260475" y="547688"/>
            <a:ext cx="15773400" cy="1989137"/>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5FFF518-97CB-E47A-C731-D6746C11EC5A}"/>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71679C-6107-837F-8D0F-C11188B66389}"/>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C433977-C170-5539-0110-88A8A162EB73}"/>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CAD4F-F5F6-34B3-1A28-BAC353ADEAE9}"/>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074CF81-400A-06C4-3715-8CDBB3863B06}"/>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8" name="Footer Placeholder 7">
            <a:extLst>
              <a:ext uri="{FF2B5EF4-FFF2-40B4-BE49-F238E27FC236}">
                <a16:creationId xmlns:a16="http://schemas.microsoft.com/office/drawing/2014/main" id="{F2919A00-F143-C424-1458-8172AA1D5956}"/>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FA543686-050C-8760-36F2-6912EB30F547}"/>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289766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E0CA-9502-D52B-B22B-513BC4E97DC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7AB1E5-92CA-9133-042D-099E4B3C2861}"/>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4" name="Footer Placeholder 3">
            <a:extLst>
              <a:ext uri="{FF2B5EF4-FFF2-40B4-BE49-F238E27FC236}">
                <a16:creationId xmlns:a16="http://schemas.microsoft.com/office/drawing/2014/main" id="{9F7C5B31-4DAA-D59B-5D2D-FCB290EA6BBD}"/>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1053FE41-268B-0DC6-A667-FF38535B0B68}"/>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202703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4E2EC-F4DE-642B-14F4-34E7BF2017C4}"/>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9799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329C-1B30-A9CC-D35B-D4DEA3581E8C}"/>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887952E-4128-965B-2295-7A3CD65DAA41}"/>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4FF9FF-2B8C-B51C-31C5-2A25FB481204}"/>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9DE4D-43C3-619D-DA7A-0076D8B73980}"/>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6" name="Footer Placeholder 5">
            <a:extLst>
              <a:ext uri="{FF2B5EF4-FFF2-40B4-BE49-F238E27FC236}">
                <a16:creationId xmlns:a16="http://schemas.microsoft.com/office/drawing/2014/main" id="{5033AF0A-0487-7E04-5651-A97EB3FE4C8A}"/>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E7B1E9BC-B434-6EB1-4F82-EDF9C156AA24}"/>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17019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EBA7-4F5D-4CA5-37AA-C9088E3E04CC}"/>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E7E5E7-C322-66FB-F64B-6B655D9D61C3}"/>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F3FDAD8B-D08A-3C86-EF74-6236235039BB}"/>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03D07-DA08-A008-998E-7A93383C9468}"/>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6" name="Footer Placeholder 5">
            <a:extLst>
              <a:ext uri="{FF2B5EF4-FFF2-40B4-BE49-F238E27FC236}">
                <a16:creationId xmlns:a16="http://schemas.microsoft.com/office/drawing/2014/main" id="{A842B43F-8C06-2BEE-FB62-4AA6166A4E85}"/>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F14EE0BC-65E2-62F8-D219-571B14B9863E}"/>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185226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8C8-285D-1507-0AA5-85D10FD3973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F424BE-CB35-4D3C-C73D-66051A07A5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72BBC7-8B5B-1388-76C2-C6B0459B1C4E}"/>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5" name="Footer Placeholder 4">
            <a:extLst>
              <a:ext uri="{FF2B5EF4-FFF2-40B4-BE49-F238E27FC236}">
                <a16:creationId xmlns:a16="http://schemas.microsoft.com/office/drawing/2014/main" id="{2C3A8DF0-050F-3A82-4ED0-2E37675FFF6C}"/>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8C55C151-29A3-1E83-D1DF-FDFF7D0E376E}"/>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107772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61996-EA36-AF47-6564-823C9FC5D4C4}"/>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CFA8BD6-B559-9A3F-32A5-2877829DE723}"/>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FD9386-850E-3484-0FFB-EC34099D2B27}"/>
              </a:ext>
            </a:extLst>
          </p:cNvPr>
          <p:cNvSpPr>
            <a:spLocks noGrp="1"/>
          </p:cNvSpPr>
          <p:nvPr>
            <p:ph type="dt" sz="half" idx="10"/>
          </p:nvPr>
        </p:nvSpPr>
        <p:spPr>
          <a:xfrm>
            <a:off x="1257300" y="9534525"/>
            <a:ext cx="4114800" cy="547688"/>
          </a:xfrm>
          <a:prstGeom prst="rect">
            <a:avLst/>
          </a:prstGeom>
        </p:spPr>
        <p:txBody>
          <a:bodyPr/>
          <a:lstStyle/>
          <a:p>
            <a:fld id="{0658789D-A931-4C93-9BEB-DA9A0A78481F}" type="datetimeFigureOut">
              <a:rPr lang="en-CA" smtClean="0"/>
              <a:t>2023-11-07</a:t>
            </a:fld>
            <a:endParaRPr lang="en-CA"/>
          </a:p>
        </p:txBody>
      </p:sp>
      <p:sp>
        <p:nvSpPr>
          <p:cNvPr id="5" name="Footer Placeholder 4">
            <a:extLst>
              <a:ext uri="{FF2B5EF4-FFF2-40B4-BE49-F238E27FC236}">
                <a16:creationId xmlns:a16="http://schemas.microsoft.com/office/drawing/2014/main" id="{72C240BA-47FC-02C6-6A2B-97C8DB8B7FD1}"/>
              </a:ext>
            </a:extLst>
          </p:cNvPr>
          <p:cNvSpPr>
            <a:spLocks noGrp="1"/>
          </p:cNvSpPr>
          <p:nvPr>
            <p:ph type="ftr" sz="quarter" idx="11"/>
          </p:nvPr>
        </p:nvSpPr>
        <p:spPr>
          <a:xfrm>
            <a:off x="6057900" y="9534525"/>
            <a:ext cx="6172200" cy="547688"/>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CEF04768-9404-50F3-0BC8-2DC6FF0800F7}"/>
              </a:ext>
            </a:extLst>
          </p:cNvPr>
          <p:cNvSpPr>
            <a:spLocks noGrp="1"/>
          </p:cNvSpPr>
          <p:nvPr>
            <p:ph type="sldNum" sz="quarter" idx="12"/>
          </p:nvPr>
        </p:nvSpPr>
        <p:spPr>
          <a:xfrm>
            <a:off x="12915900" y="9534525"/>
            <a:ext cx="4114800" cy="547688"/>
          </a:xfrm>
          <a:prstGeom prst="rect">
            <a:avLst/>
          </a:prstGeom>
        </p:spPr>
        <p:txBody>
          <a:bodyPr/>
          <a:lstStyle/>
          <a:p>
            <a:fld id="{5A1F67FB-48A2-422F-A913-17D739775E40}" type="slidenum">
              <a:rPr lang="en-CA" smtClean="0"/>
              <a:t>‹#›</a:t>
            </a:fld>
            <a:endParaRPr lang="en-CA"/>
          </a:p>
        </p:txBody>
      </p:sp>
    </p:spTree>
    <p:extLst>
      <p:ext uri="{BB962C8B-B14F-4D97-AF65-F5344CB8AC3E}">
        <p14:creationId xmlns:p14="http://schemas.microsoft.com/office/powerpoint/2010/main" val="185652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AAE29-F60A-F730-5A28-45A8E600AB1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5B83A469-B77B-6B75-FFF2-CC5F269970EC}"/>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6" name="Picture 3">
            <a:extLst>
              <a:ext uri="{FF2B5EF4-FFF2-40B4-BE49-F238E27FC236}">
                <a16:creationId xmlns:a16="http://schemas.microsoft.com/office/drawing/2014/main" id="{FBDA2E7A-C122-3D9B-E851-4F119149122B}"/>
              </a:ext>
            </a:extLst>
          </p:cNvPr>
          <p:cNvPicPr>
            <a:picLocks noChangeAspect="1"/>
          </p:cNvPicPr>
          <p:nvPr userDrawn="1"/>
        </p:nvPicPr>
        <p:blipFill>
          <a:blip r:embed="rId14"/>
          <a:srcRect/>
          <a:stretch>
            <a:fillRect/>
          </a:stretch>
        </p:blipFill>
        <p:spPr>
          <a:xfrm>
            <a:off x="16817376" y="251576"/>
            <a:ext cx="1181814" cy="1181814"/>
          </a:xfrm>
          <a:prstGeom prst="rect">
            <a:avLst/>
          </a:prstGeom>
        </p:spPr>
      </p:pic>
    </p:spTree>
    <p:extLst>
      <p:ext uri="{BB962C8B-B14F-4D97-AF65-F5344CB8AC3E}">
        <p14:creationId xmlns:p14="http://schemas.microsoft.com/office/powerpoint/2010/main" val="1375484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kern="1200">
          <a:solidFill>
            <a:srgbClr val="771D1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454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454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454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454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454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1.wdp"/><Relationship Id="rId3" Type="http://schemas.openxmlformats.org/officeDocument/2006/relationships/hyperlink" Target="https://www.cmaj.ca/content/191/42/E1147" TargetMode="External"/><Relationship Id="rId7" Type="http://schemas.openxmlformats.org/officeDocument/2006/relationships/hyperlink" Target="https://human-resources-health.biomedcentral.com/articles/10.1186/s12960-021-00595-y" TargetMode="External"/><Relationship Id="rId12" Type="http://schemas.openxmlformats.org/officeDocument/2006/relationships/image" Target="../media/image24.png"/><Relationship Id="rId17" Type="http://schemas.openxmlformats.org/officeDocument/2006/relationships/hyperlink" Target="https://heatherhollick.com/2019/06/why-use-linkedin/" TargetMode="External"/><Relationship Id="rId2" Type="http://schemas.openxmlformats.org/officeDocument/2006/relationships/image" Target="../media/image2.png"/><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hyperlink" Target="https://human-resources-health.biomedcentral.com/articles/10.1186/s12960-021-00610-2" TargetMode="External"/><Relationship Id="rId11" Type="http://schemas.openxmlformats.org/officeDocument/2006/relationships/image" Target="../media/image23.svg"/><Relationship Id="rId5" Type="http://schemas.openxmlformats.org/officeDocument/2006/relationships/hyperlink" Target="https://human-resources-health.biomedcentral.com/articles/10.1186/s12960-021-00578-z" TargetMode="External"/><Relationship Id="rId15" Type="http://schemas.microsoft.com/office/2007/relationships/hdphoto" Target="../media/hdphoto2.wdp"/><Relationship Id="rId10" Type="http://schemas.openxmlformats.org/officeDocument/2006/relationships/image" Target="../media/image22.png"/><Relationship Id="rId4" Type="http://schemas.openxmlformats.org/officeDocument/2006/relationships/hyperlink" Target="https://journals.sagepub.com/doi/full/10.1177/08404704221117263" TargetMode="External"/><Relationship Id="rId9" Type="http://schemas.openxmlformats.org/officeDocument/2006/relationships/image" Target="../media/image21.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43F0DC74-B783-FC17-2B2F-79E26C355FA8}"/>
              </a:ext>
              <a:ext uri="{C183D7F6-B498-43B3-948B-1728B52AA6E4}">
                <adec:decorative xmlns:adec="http://schemas.microsoft.com/office/drawing/2017/decorative" val="0"/>
              </a:ext>
            </a:extLst>
          </p:cNvPr>
          <p:cNvSpPr txBox="1">
            <a:spLocks noGrp="1"/>
          </p:cNvSpPr>
          <p:nvPr>
            <p:ph type="title" idx="4294967295"/>
          </p:nvPr>
        </p:nvSpPr>
        <p:spPr>
          <a:xfrm>
            <a:off x="5549200" y="-1328204"/>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Title Slide</a:t>
            </a:r>
          </a:p>
        </p:txBody>
      </p:sp>
      <p:grpSp>
        <p:nvGrpSpPr>
          <p:cNvPr id="2" name="Group 2">
            <a:extLst>
              <a:ext uri="{C183D7F6-B498-43B3-948B-1728B52AA6E4}">
                <adec:decorative xmlns:adec="http://schemas.microsoft.com/office/drawing/2017/decorative" val="1"/>
              </a:ext>
            </a:extLst>
          </p:cNvPr>
          <p:cNvGrpSpPr>
            <a:grpSpLocks noGrp="1" noUngrp="1" noRot="1" noMove="1" noResize="1"/>
          </p:cNvGrpSpPr>
          <p:nvPr/>
        </p:nvGrpSpPr>
        <p:grpSpPr>
          <a:xfrm>
            <a:off x="1028700" y="1028700"/>
            <a:ext cx="16230600" cy="8229600"/>
            <a:chOff x="0" y="0"/>
            <a:chExt cx="7026195" cy="3562578"/>
          </a:xfrm>
        </p:grpSpPr>
        <p:sp>
          <p:nvSpPr>
            <p:cNvPr id="3" name="Freeform 3"/>
            <p:cNvSpPr>
              <a:spLocks noGrp="1" noRot="1" noMove="1" noResize="1" noEditPoints="1" noAdjustHandles="1" noChangeArrowheads="1" noChangeShapeType="1"/>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sp>
        <p:sp>
          <p:nvSpPr>
            <p:cNvPr id="4" name="Freeform 4"/>
            <p:cNvSpPr>
              <a:spLocks noGrp="1" noRot="1" noMove="1" noResize="1" noEditPoints="1" noAdjustHandles="1" noChangeArrowheads="1" noChangeShapeType="1"/>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sp>
      </p:grpSp>
      <p:sp>
        <p:nvSpPr>
          <p:cNvPr id="5" name="AutoShape 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1644101" y="5364078"/>
            <a:ext cx="8414359" cy="8022"/>
          </a:xfrm>
          <a:prstGeom prst="line">
            <a:avLst/>
          </a:prstGeom>
          <a:ln w="28575" cap="flat">
            <a:solidFill>
              <a:srgbClr val="000000"/>
            </a:solidFill>
            <a:prstDash val="solid"/>
            <a:headEnd type="none" w="sm" len="sm"/>
            <a:tailEnd type="none" w="sm" len="sm"/>
          </a:ln>
        </p:spPr>
      </p:sp>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a:fillRect/>
          </a:stretch>
        </p:blipFill>
        <p:spPr>
          <a:xfrm>
            <a:off x="11317102" y="1495828"/>
            <a:ext cx="5113607" cy="5603953"/>
          </a:xfrm>
          <a:prstGeom prst="rect">
            <a:avLst/>
          </a:prstGeom>
        </p:spPr>
      </p:pic>
      <p:pic>
        <p:nvPicPr>
          <p:cNvPr id="13"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a:fillRect/>
          </a:stretch>
        </p:blipFill>
        <p:spPr>
          <a:xfrm>
            <a:off x="11347582" y="7281823"/>
            <a:ext cx="5113607" cy="1346482"/>
          </a:xfrm>
          <a:prstGeom prst="rect">
            <a:avLst/>
          </a:prstGeom>
        </p:spPr>
      </p:pic>
      <p:sp>
        <p:nvSpPr>
          <p:cNvPr id="14" name="TextBox 14">
            <a:extLst>
              <a:ext uri="{C183D7F6-B498-43B3-948B-1728B52AA6E4}">
                <adec:decorative xmlns:adec="http://schemas.microsoft.com/office/drawing/2017/decorative" val="1"/>
              </a:ext>
            </a:extLst>
          </p:cNvPr>
          <p:cNvSpPr txBox="1">
            <a:spLocks/>
          </p:cNvSpPr>
          <p:nvPr/>
        </p:nvSpPr>
        <p:spPr>
          <a:xfrm>
            <a:off x="1857291" y="2184019"/>
            <a:ext cx="8115453" cy="276998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CA" sz="6000" b="0" i="0" u="none" strike="noStrike" kern="1200" cap="none" spc="0" normalizeH="0" baseline="0" noProof="0" dirty="0">
                <a:ln>
                  <a:noFill/>
                </a:ln>
                <a:solidFill>
                  <a:srgbClr val="000000"/>
                </a:solidFill>
                <a:effectLst/>
                <a:uLnTx/>
                <a:uFillTx/>
                <a:latin typeface="Lucida Bright" panose="02040602050505020304" pitchFamily="18" charset="0"/>
              </a:rPr>
              <a:t>Integrated Primary Care Workforce Planning in Toronto </a:t>
            </a:r>
            <a:endParaRPr kumimoji="0" lang="en-US" sz="6000" b="0" i="0" u="none" strike="noStrike" kern="1200" cap="none" spc="0" normalizeH="0" baseline="0" noProof="0" dirty="0">
              <a:ln>
                <a:noFill/>
              </a:ln>
              <a:solidFill>
                <a:srgbClr val="000000"/>
              </a:solidFill>
              <a:effectLst/>
              <a:uLnTx/>
              <a:uFillTx/>
              <a:latin typeface="Lucida Bright" panose="02040602050505020304" pitchFamily="18" charset="0"/>
            </a:endParaRPr>
          </a:p>
        </p:txBody>
      </p:sp>
      <p:sp>
        <p:nvSpPr>
          <p:cNvPr id="15" name="TextBox 15">
            <a:extLst>
              <a:ext uri="{C183D7F6-B498-43B3-948B-1728B52AA6E4}">
                <adec:decorative xmlns:adec="http://schemas.microsoft.com/office/drawing/2017/decorative" val="1"/>
              </a:ext>
            </a:extLst>
          </p:cNvPr>
          <p:cNvSpPr txBox="1"/>
          <p:nvPr/>
        </p:nvSpPr>
        <p:spPr>
          <a:xfrm>
            <a:off x="1943007" y="5802349"/>
            <a:ext cx="6769995" cy="469872"/>
          </a:xfrm>
          <a:prstGeom prst="rect">
            <a:avLst/>
          </a:prstGeom>
        </p:spPr>
        <p:txBody>
          <a:bodyPr lIns="0" tIns="0" rIns="0" bIns="0" rtlCol="0" anchor="t">
            <a:spAutoFit/>
          </a:bodyPr>
          <a:lstStyle/>
          <a:p>
            <a:pPr>
              <a:lnSpc>
                <a:spcPts val="3919"/>
              </a:lnSpc>
            </a:pPr>
            <a:r>
              <a:rPr lang="en-US" sz="2799" dirty="0">
                <a:latin typeface="Lucida Bright" panose="02040602050505020304" pitchFamily="18" charset="0"/>
                <a:cs typeface="Arial" panose="020B0604020202020204" pitchFamily="34" charset="0"/>
              </a:rPr>
              <a:t>Ivy Lynn Bourgeault</a:t>
            </a:r>
          </a:p>
        </p:txBody>
      </p:sp>
      <p:pic>
        <p:nvPicPr>
          <p:cNvPr id="18" name="Picture 17" descr="Palais des congres de Montreal logo">
            <a:extLst>
              <a:ext uri="{FF2B5EF4-FFF2-40B4-BE49-F238E27FC236}">
                <a16:creationId xmlns:a16="http://schemas.microsoft.com/office/drawing/2014/main" id="{8FAD78BB-6AA9-B930-36B0-8CF8DA4EE1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644101" y="7616871"/>
            <a:ext cx="4604299" cy="10658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26BFAD30-21B4-DC0B-F6BA-429D925AEB1C}"/>
              </a:ext>
            </a:extLst>
          </p:cNvPr>
          <p:cNvPicPr>
            <a:picLocks noChangeAspect="1"/>
          </p:cNvPicPr>
          <p:nvPr/>
        </p:nvPicPr>
        <p:blipFill>
          <a:blip r:embed="rId3"/>
          <a:stretch>
            <a:fillRect/>
          </a:stretch>
        </p:blipFill>
        <p:spPr>
          <a:xfrm>
            <a:off x="719064" y="35625"/>
            <a:ext cx="17145961" cy="9309577"/>
          </a:xfrm>
          <a:prstGeom prst="rect">
            <a:avLst/>
          </a:prstGeom>
        </p:spPr>
      </p:pic>
      <p:sp>
        <p:nvSpPr>
          <p:cNvPr id="8" name="TextBox 12">
            <a:extLst>
              <a:ext uri="{FF2B5EF4-FFF2-40B4-BE49-F238E27FC236}">
                <a16:creationId xmlns:a16="http://schemas.microsoft.com/office/drawing/2014/main" id="{FA14501B-8C28-5490-1C3D-350D60B7F837}"/>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9" name="Freeform 14">
            <a:extLst>
              <a:ext uri="{FF2B5EF4-FFF2-40B4-BE49-F238E27FC236}">
                <a16:creationId xmlns:a16="http://schemas.microsoft.com/office/drawing/2014/main" id="{D0372B73-E3F8-B946-D80A-AA2FE1A4669F}"/>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0" name="Slide Number Placeholder 14">
            <a:extLst>
              <a:ext uri="{FF2B5EF4-FFF2-40B4-BE49-F238E27FC236}">
                <a16:creationId xmlns:a16="http://schemas.microsoft.com/office/drawing/2014/main" id="{27B91425-EC5D-BCA5-9A2D-7E5CE6AED7D8}"/>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114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imeline&#10;&#10;Description automatically generated">
            <a:extLst>
              <a:ext uri="{FF2B5EF4-FFF2-40B4-BE49-F238E27FC236}">
                <a16:creationId xmlns:a16="http://schemas.microsoft.com/office/drawing/2014/main" id="{31ACD4F5-46A9-CB97-FEA3-CB1FC1FD6F78}"/>
              </a:ext>
            </a:extLst>
          </p:cNvPr>
          <p:cNvPicPr>
            <a:picLocks noChangeAspect="1"/>
          </p:cNvPicPr>
          <p:nvPr/>
        </p:nvPicPr>
        <p:blipFill>
          <a:blip r:embed="rId3"/>
          <a:stretch>
            <a:fillRect/>
          </a:stretch>
        </p:blipFill>
        <p:spPr>
          <a:xfrm>
            <a:off x="791072" y="109810"/>
            <a:ext cx="17205018" cy="9355550"/>
          </a:xfrm>
          <a:prstGeom prst="rect">
            <a:avLst/>
          </a:prstGeom>
        </p:spPr>
      </p:pic>
      <p:sp>
        <p:nvSpPr>
          <p:cNvPr id="8" name="TextBox 12">
            <a:extLst>
              <a:ext uri="{FF2B5EF4-FFF2-40B4-BE49-F238E27FC236}">
                <a16:creationId xmlns:a16="http://schemas.microsoft.com/office/drawing/2014/main" id="{C8063FEF-8D0E-C740-03CA-1810AE34B64A}"/>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9" name="Freeform 14">
            <a:extLst>
              <a:ext uri="{FF2B5EF4-FFF2-40B4-BE49-F238E27FC236}">
                <a16:creationId xmlns:a16="http://schemas.microsoft.com/office/drawing/2014/main" id="{FFC08DAE-358B-E2C7-CCD8-F32373C1700D}"/>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0" name="Slide Number Placeholder 14">
            <a:extLst>
              <a:ext uri="{FF2B5EF4-FFF2-40B4-BE49-F238E27FC236}">
                <a16:creationId xmlns:a16="http://schemas.microsoft.com/office/drawing/2014/main" id="{109AA622-E978-B72D-1C02-47EEAD3F0C87}"/>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59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FB3640A-8CCC-0ADF-B869-FA447A205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41" y="-241"/>
            <a:ext cx="17336510" cy="93706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a:extLst>
              <a:ext uri="{FF2B5EF4-FFF2-40B4-BE49-F238E27FC236}">
                <a16:creationId xmlns:a16="http://schemas.microsoft.com/office/drawing/2014/main" id="{1EA604A9-D65C-5F3F-5E8B-A9B03A56CF15}"/>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8" name="Freeform 14">
            <a:extLst>
              <a:ext uri="{FF2B5EF4-FFF2-40B4-BE49-F238E27FC236}">
                <a16:creationId xmlns:a16="http://schemas.microsoft.com/office/drawing/2014/main" id="{6BA4F67E-F0BA-1735-BA4C-DCE874D9D6C9}"/>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9" name="Slide Number Placeholder 14">
            <a:extLst>
              <a:ext uri="{FF2B5EF4-FFF2-40B4-BE49-F238E27FC236}">
                <a16:creationId xmlns:a16="http://schemas.microsoft.com/office/drawing/2014/main" id="{D19C9B8B-6730-0C64-0273-482C88B83E6A}"/>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214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0431BD8-76D1-1064-15BA-79F33D54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48" y="0"/>
            <a:ext cx="17289977" cy="9416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a:extLst>
              <a:ext uri="{FF2B5EF4-FFF2-40B4-BE49-F238E27FC236}">
                <a16:creationId xmlns:a16="http://schemas.microsoft.com/office/drawing/2014/main" id="{94B6954D-E43B-DAB0-EE3F-377D12FFC374}"/>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8" name="Freeform 14">
            <a:extLst>
              <a:ext uri="{FF2B5EF4-FFF2-40B4-BE49-F238E27FC236}">
                <a16:creationId xmlns:a16="http://schemas.microsoft.com/office/drawing/2014/main" id="{5471794C-B396-C773-A866-ABF1D6454CC9}"/>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9" name="Slide Number Placeholder 14">
            <a:extLst>
              <a:ext uri="{FF2B5EF4-FFF2-40B4-BE49-F238E27FC236}">
                <a16:creationId xmlns:a16="http://schemas.microsoft.com/office/drawing/2014/main" id="{58C01C07-73BF-AB5B-8C0E-638FB0B13937}"/>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816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3">
            <a:extLst>
              <a:ext uri="{FF2B5EF4-FFF2-40B4-BE49-F238E27FC236}">
                <a16:creationId xmlns:a16="http://schemas.microsoft.com/office/drawing/2014/main" id="{6956E6A9-596D-46B9-8DF8-E7E70C2641BB}"/>
              </a:ext>
            </a:extLst>
          </p:cNvPr>
          <p:cNvSpPr/>
          <p:nvPr/>
        </p:nvSpPr>
        <p:spPr>
          <a:xfrm>
            <a:off x="-132911" y="9468901"/>
            <a:ext cx="18563908" cy="953949"/>
          </a:xfrm>
          <a:custGeom>
            <a:avLst/>
            <a:gdLst/>
            <a:ahLst/>
            <a:cxnLst/>
            <a:rect l="l" t="t" r="r" b="b"/>
            <a:pathLst>
              <a:path w="3081994" h="158375">
                <a:moveTo>
                  <a:pt x="0" y="0"/>
                </a:moveTo>
                <a:lnTo>
                  <a:pt x="3081994" y="0"/>
                </a:lnTo>
                <a:lnTo>
                  <a:pt x="3081994" y="158375"/>
                </a:lnTo>
                <a:lnTo>
                  <a:pt x="0" y="158375"/>
                </a:lnTo>
                <a:close/>
              </a:path>
            </a:pathLst>
          </a:custGeom>
          <a:solidFill>
            <a:srgbClr val="2DA1A6"/>
          </a:solidFill>
          <a:ln w="57150">
            <a:solidFill>
              <a:srgbClr val="E1800E"/>
            </a:solidFill>
          </a:ln>
        </p:spPr>
      </p:sp>
      <p:pic>
        <p:nvPicPr>
          <p:cNvPr id="3" name="Picture 3"/>
          <p:cNvPicPr>
            <a:picLocks noChangeAspect="1"/>
          </p:cNvPicPr>
          <p:nvPr/>
        </p:nvPicPr>
        <p:blipFill>
          <a:blip r:embed="rId2"/>
          <a:srcRect/>
          <a:stretch>
            <a:fillRect/>
          </a:stretch>
        </p:blipFill>
        <p:spPr>
          <a:xfrm>
            <a:off x="16817376" y="251576"/>
            <a:ext cx="1181814" cy="1181814"/>
          </a:xfrm>
          <a:prstGeom prst="rect">
            <a:avLst/>
          </a:prstGeom>
        </p:spPr>
      </p:pic>
      <p:sp>
        <p:nvSpPr>
          <p:cNvPr id="4" name="TextBox 4"/>
          <p:cNvSpPr txBox="1"/>
          <p:nvPr/>
        </p:nvSpPr>
        <p:spPr>
          <a:xfrm>
            <a:off x="1295127" y="1115134"/>
            <a:ext cx="12450103" cy="753540"/>
          </a:xfrm>
          <a:prstGeom prst="rect">
            <a:avLst/>
          </a:prstGeom>
        </p:spPr>
        <p:txBody>
          <a:bodyPr wrap="square" lIns="0" tIns="0" rIns="0" bIns="0" rtlCol="0" anchor="t">
            <a:spAutoFit/>
          </a:bodyPr>
          <a:lstStyle/>
          <a:p>
            <a:pPr marL="0" marR="0" lvl="0" indent="0" algn="l" defTabSz="914400" rtl="0" eaLnBrk="1" fontAlgn="auto" latinLnBrk="0" hangingPunct="1">
              <a:lnSpc>
                <a:spcPts val="5823"/>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771D19"/>
                </a:solidFill>
                <a:effectLst/>
                <a:uLnTx/>
                <a:uFillTx/>
                <a:latin typeface="Gill Sans MT"/>
                <a:ea typeface="+mn-ea"/>
                <a:cs typeface="+mn-cs"/>
              </a:rPr>
              <a:t>Impact Across System Stakeholders</a:t>
            </a:r>
          </a:p>
        </p:txBody>
      </p:sp>
      <p:grpSp>
        <p:nvGrpSpPr>
          <p:cNvPr id="5" name="Group 5"/>
          <p:cNvGrpSpPr/>
          <p:nvPr/>
        </p:nvGrpSpPr>
        <p:grpSpPr>
          <a:xfrm>
            <a:off x="1047750" y="2419151"/>
            <a:ext cx="15634405" cy="6442220"/>
            <a:chOff x="0" y="0"/>
            <a:chExt cx="4117703" cy="1696716"/>
          </a:xfrm>
        </p:grpSpPr>
        <p:sp>
          <p:nvSpPr>
            <p:cNvPr id="6" name="Freeform 6"/>
            <p:cNvSpPr/>
            <p:nvPr/>
          </p:nvSpPr>
          <p:spPr>
            <a:xfrm>
              <a:off x="0" y="0"/>
              <a:ext cx="4117703" cy="1696716"/>
            </a:xfrm>
            <a:custGeom>
              <a:avLst/>
              <a:gdLst/>
              <a:ahLst/>
              <a:cxnLst/>
              <a:rect l="l" t="t" r="r" b="b"/>
              <a:pathLst>
                <a:path w="4117703" h="1696716">
                  <a:moveTo>
                    <a:pt x="0" y="0"/>
                  </a:moveTo>
                  <a:lnTo>
                    <a:pt x="4117703" y="0"/>
                  </a:lnTo>
                  <a:lnTo>
                    <a:pt x="4117703" y="1696716"/>
                  </a:lnTo>
                  <a:lnTo>
                    <a:pt x="0" y="1696716"/>
                  </a:lnTo>
                  <a:close/>
                </a:path>
              </a:pathLst>
            </a:custGeom>
            <a:solidFill>
              <a:srgbClr val="FFFFFF"/>
            </a:solidFill>
          </p:spPr>
        </p:sp>
        <p:sp>
          <p:nvSpPr>
            <p:cNvPr id="7" name="TextBox 7"/>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sp>
        <p:nvSpPr>
          <p:cNvPr id="8" name="TextBox 8"/>
          <p:cNvSpPr txBox="1"/>
          <p:nvPr/>
        </p:nvSpPr>
        <p:spPr>
          <a:xfrm>
            <a:off x="1374715" y="2604658"/>
            <a:ext cx="14980474" cy="458587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45454"/>
                </a:solidFill>
                <a:effectLst/>
                <a:uLnTx/>
                <a:uFillTx/>
                <a:latin typeface="Helvetica" pitchFamily="2" charset="0"/>
                <a:ea typeface="MS PGothic"/>
                <a:cs typeface="Calibri"/>
              </a:rPr>
              <a:t>The approach helps providers, planners, stakeholders to:</a:t>
            </a:r>
          </a:p>
          <a:p>
            <a:pPr marL="457200" marR="0" lvl="0" indent="-457200" algn="l" defTabSz="914400" rtl="0" eaLnBrk="1" fontAlgn="auto" latinLnBrk="0" hangingPunct="1">
              <a:lnSpc>
                <a:spcPct val="100000"/>
              </a:lnSpc>
              <a:spcBef>
                <a:spcPts val="270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Understand more about the </a:t>
            </a: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patients they are serving</a:t>
            </a: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 </a:t>
            </a: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where they come from</a:t>
            </a: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 and their </a:t>
            </a: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primary care needs</a:t>
            </a:r>
            <a:endPar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endParaRPr>
          </a:p>
          <a:p>
            <a:pPr marL="457200" marR="0" lvl="0" indent="-457200" algn="l" defTabSz="914400" rtl="0" eaLnBrk="1" fontAlgn="auto" latinLnBrk="0" hangingPunct="1">
              <a:lnSpc>
                <a:spcPct val="100000"/>
              </a:lnSpc>
              <a:spcBef>
                <a:spcPts val="270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Estimate the </a:t>
            </a: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primary care resources needed </a:t>
            </a: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to care for patients</a:t>
            </a:r>
          </a:p>
          <a:p>
            <a:pPr marL="457200" marR="0" lvl="0" indent="-457200" algn="l" defTabSz="914400" rtl="0" eaLnBrk="1" fontAlgn="auto" latinLnBrk="0" hangingPunct="1">
              <a:lnSpc>
                <a:spcPct val="100000"/>
              </a:lnSpc>
              <a:spcBef>
                <a:spcPts val="270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Identify </a:t>
            </a: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current and future emerging needs</a:t>
            </a: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 taking into account population growth, demographic shifts, changing population characteristics, and changing workforce supply</a:t>
            </a:r>
          </a:p>
          <a:p>
            <a:pPr marL="457200" marR="0" lvl="0" indent="-457200" algn="l" defTabSz="914400" rtl="0" eaLnBrk="1" fontAlgn="auto" latinLnBrk="0" hangingPunct="1">
              <a:lnSpc>
                <a:spcPct val="100000"/>
              </a:lnSpc>
              <a:spcBef>
                <a:spcPts val="2700"/>
              </a:spcBef>
              <a:spcAft>
                <a:spcPts val="0"/>
              </a:spcAft>
              <a:buClrTx/>
              <a:buSzTx/>
              <a:buFont typeface="Wingdings" panose="05000000000000000000" pitchFamily="2" charset="2"/>
              <a:buChar char="q"/>
              <a:tabLst/>
              <a:defRPr/>
            </a:pPr>
            <a:r>
              <a:rPr kumimoji="0" lang="en-US" sz="2800" b="1" i="0" u="none" strike="noStrike" kern="1200" cap="none" spc="0" normalizeH="0" baseline="0" noProof="0" dirty="0">
                <a:ln>
                  <a:noFill/>
                </a:ln>
                <a:solidFill>
                  <a:srgbClr val="545454"/>
                </a:solidFill>
                <a:effectLst/>
                <a:uLnTx/>
                <a:uFillTx/>
                <a:latin typeface="Helvetica" pitchFamily="2" charset="0"/>
                <a:ea typeface="MS PGothic"/>
                <a:cs typeface="Calibri"/>
              </a:rPr>
              <a:t>Inform strategies to improve and transform care </a:t>
            </a:r>
            <a:r>
              <a:rPr kumimoji="0" lang="en-US" sz="2800" b="0" i="0" u="none" strike="noStrike" kern="1200" cap="none" spc="0" normalizeH="0" baseline="0" noProof="0" dirty="0">
                <a:ln>
                  <a:noFill/>
                </a:ln>
                <a:solidFill>
                  <a:srgbClr val="545454"/>
                </a:solidFill>
                <a:effectLst/>
                <a:uLnTx/>
                <a:uFillTx/>
                <a:latin typeface="Helvetica" pitchFamily="2" charset="0"/>
                <a:ea typeface="MS PGothic"/>
                <a:cs typeface="Calibri"/>
              </a:rPr>
              <a:t>by testing a range of relevant scenarios</a:t>
            </a:r>
            <a:endParaRPr kumimoji="0" lang="en-US" sz="2800" b="1" i="0" u="none" strike="noStrike" kern="1200" cap="none" spc="0" normalizeH="0" baseline="0" noProof="0" dirty="0">
              <a:ln>
                <a:noFill/>
              </a:ln>
              <a:solidFill>
                <a:srgbClr val="92278F"/>
              </a:solidFill>
              <a:effectLst/>
              <a:uLnTx/>
              <a:uFillTx/>
              <a:latin typeface="Helvetica" pitchFamily="2" charset="0"/>
              <a:ea typeface="+mn-ea"/>
              <a:cs typeface="+mn-cs"/>
            </a:endParaRPr>
          </a:p>
        </p:txBody>
      </p:sp>
      <p:sp>
        <p:nvSpPr>
          <p:cNvPr id="12" name="TextBox 12"/>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14" name="Freeform 14"/>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9" name="Slide Number Placeholder 14">
            <a:extLst>
              <a:ext uri="{FF2B5EF4-FFF2-40B4-BE49-F238E27FC236}">
                <a16:creationId xmlns:a16="http://schemas.microsoft.com/office/drawing/2014/main" id="{504E5640-6C00-E394-7858-FB3D792BEBD3}"/>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8D8EA5E6-8E9D-6C87-41FD-B2FCE175B9B7}"/>
              </a:ext>
            </a:extLst>
          </p:cNvPr>
          <p:cNvSpPr txBox="1"/>
          <p:nvPr/>
        </p:nvSpPr>
        <p:spPr>
          <a:xfrm>
            <a:off x="1047750" y="7570089"/>
            <a:ext cx="15634404" cy="1292662"/>
          </a:xfrm>
          <a:prstGeom prst="rect">
            <a:avLst/>
          </a:prstGeom>
          <a:solidFill>
            <a:schemeClr val="accent3">
              <a:lumMod val="40000"/>
              <a:lumOff val="60000"/>
            </a:schemeClr>
          </a:solid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45454"/>
                </a:solidFill>
                <a:effectLst/>
                <a:uLnTx/>
                <a:uFillTx/>
                <a:latin typeface="Calibri"/>
                <a:ea typeface="MS PGothic"/>
                <a:cs typeface="Calibri"/>
              </a:rPr>
              <a:t>Ultimate Goal: Find solutions for health system issues by moving from reactive decision-making to proactive planning</a:t>
            </a:r>
            <a:endParaRPr kumimoji="0" lang="en-US" sz="3600" b="0" i="0" u="none" strike="noStrike" kern="1200" cap="none" spc="0" normalizeH="0" baseline="0" noProof="0" dirty="0">
              <a:ln>
                <a:noFill/>
              </a:ln>
              <a:solidFill>
                <a:srgbClr val="545454"/>
              </a:solidFill>
              <a:effectLst/>
              <a:uLnTx/>
              <a:uFillTx/>
              <a:latin typeface="Calibri"/>
              <a:ea typeface="MS PGothic"/>
              <a:cs typeface="Calibri"/>
            </a:endParaRPr>
          </a:p>
        </p:txBody>
      </p:sp>
    </p:spTree>
    <p:extLst>
      <p:ext uri="{BB962C8B-B14F-4D97-AF65-F5344CB8AC3E}">
        <p14:creationId xmlns:p14="http://schemas.microsoft.com/office/powerpoint/2010/main" val="106040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3">
            <a:extLst>
              <a:ext uri="{FF2B5EF4-FFF2-40B4-BE49-F238E27FC236}">
                <a16:creationId xmlns:a16="http://schemas.microsoft.com/office/drawing/2014/main" id="{6956E6A9-596D-46B9-8DF8-E7E70C2641BB}"/>
              </a:ext>
            </a:extLst>
          </p:cNvPr>
          <p:cNvSpPr/>
          <p:nvPr/>
        </p:nvSpPr>
        <p:spPr>
          <a:xfrm>
            <a:off x="-132911" y="9468901"/>
            <a:ext cx="18563908" cy="953949"/>
          </a:xfrm>
          <a:custGeom>
            <a:avLst/>
            <a:gdLst/>
            <a:ahLst/>
            <a:cxnLst/>
            <a:rect l="l" t="t" r="r" b="b"/>
            <a:pathLst>
              <a:path w="3081994" h="158375">
                <a:moveTo>
                  <a:pt x="0" y="0"/>
                </a:moveTo>
                <a:lnTo>
                  <a:pt x="3081994" y="0"/>
                </a:lnTo>
                <a:lnTo>
                  <a:pt x="3081994" y="158375"/>
                </a:lnTo>
                <a:lnTo>
                  <a:pt x="0" y="158375"/>
                </a:lnTo>
                <a:close/>
              </a:path>
            </a:pathLst>
          </a:custGeom>
          <a:solidFill>
            <a:srgbClr val="2DA1A6"/>
          </a:solidFill>
          <a:ln w="57150">
            <a:solidFill>
              <a:srgbClr val="E1800E"/>
            </a:solidFill>
          </a:ln>
        </p:spPr>
      </p:sp>
      <p:pic>
        <p:nvPicPr>
          <p:cNvPr id="3" name="Picture 3"/>
          <p:cNvPicPr>
            <a:picLocks noChangeAspect="1"/>
          </p:cNvPicPr>
          <p:nvPr/>
        </p:nvPicPr>
        <p:blipFill>
          <a:blip r:embed="rId2"/>
          <a:srcRect/>
          <a:stretch>
            <a:fillRect/>
          </a:stretch>
        </p:blipFill>
        <p:spPr>
          <a:xfrm>
            <a:off x="16817376" y="251576"/>
            <a:ext cx="1181814" cy="1181814"/>
          </a:xfrm>
          <a:prstGeom prst="rect">
            <a:avLst/>
          </a:prstGeom>
        </p:spPr>
      </p:pic>
      <p:sp>
        <p:nvSpPr>
          <p:cNvPr id="4" name="TextBox 4"/>
          <p:cNvSpPr txBox="1"/>
          <p:nvPr/>
        </p:nvSpPr>
        <p:spPr>
          <a:xfrm>
            <a:off x="1047750" y="609436"/>
            <a:ext cx="16504377" cy="1497398"/>
          </a:xfrm>
          <a:prstGeom prst="rect">
            <a:avLst/>
          </a:prstGeom>
        </p:spPr>
        <p:txBody>
          <a:bodyPr wrap="square" lIns="0" tIns="0" rIns="0" bIns="0" rtlCol="0" anchor="t">
            <a:spAutoFit/>
          </a:bodyPr>
          <a:lstStyle/>
          <a:p>
            <a:pPr marL="0" marR="0" lvl="0" indent="0" algn="l" defTabSz="914400" rtl="0" eaLnBrk="1" fontAlgn="auto" latinLnBrk="0" hangingPunct="1">
              <a:lnSpc>
                <a:spcPts val="5823"/>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771D19"/>
                </a:solidFill>
                <a:effectLst/>
                <a:uLnTx/>
                <a:uFillTx/>
                <a:latin typeface="Gill Sans MT"/>
                <a:ea typeface="+mn-ea"/>
                <a:cs typeface="+mn-cs"/>
              </a:rPr>
              <a:t>For More Information						&amp; Connect </a:t>
            </a:r>
          </a:p>
          <a:p>
            <a:pPr marL="0" marR="0" lvl="0" indent="0" algn="l" defTabSz="914400" rtl="0" eaLnBrk="1" fontAlgn="auto" latinLnBrk="0" hangingPunct="1">
              <a:lnSpc>
                <a:spcPts val="5823"/>
              </a:lnSpc>
              <a:spcBef>
                <a:spcPts val="0"/>
              </a:spcBef>
              <a:spcAft>
                <a:spcPts val="0"/>
              </a:spcAft>
              <a:buClrTx/>
              <a:buSzTx/>
              <a:buFontTx/>
              <a:buNone/>
              <a:tabLst/>
              <a:defRPr/>
            </a:pPr>
            <a:r>
              <a:rPr lang="en-US" sz="6399" dirty="0">
                <a:solidFill>
                  <a:srgbClr val="771D19"/>
                </a:solidFill>
                <a:latin typeface="Gill Sans MT"/>
              </a:rPr>
              <a:t>													</a:t>
            </a:r>
            <a:r>
              <a:rPr kumimoji="0" lang="en-US" sz="6399" b="0" i="0" u="none" strike="noStrike" kern="1200" cap="none" spc="0" normalizeH="0" baseline="0" noProof="0" dirty="0">
                <a:ln>
                  <a:noFill/>
                </a:ln>
                <a:solidFill>
                  <a:srgbClr val="771D19"/>
                </a:solidFill>
                <a:effectLst/>
                <a:uLnTx/>
                <a:uFillTx/>
                <a:latin typeface="Gill Sans MT"/>
                <a:ea typeface="+mn-ea"/>
                <a:cs typeface="+mn-cs"/>
              </a:rPr>
              <a:t>w/CHWN</a:t>
            </a:r>
          </a:p>
        </p:txBody>
      </p:sp>
      <p:grpSp>
        <p:nvGrpSpPr>
          <p:cNvPr id="2" name="Group 1">
            <a:extLst>
              <a:ext uri="{FF2B5EF4-FFF2-40B4-BE49-F238E27FC236}">
                <a16:creationId xmlns:a16="http://schemas.microsoft.com/office/drawing/2014/main" id="{E8BC5F2F-40F6-9580-0FF8-7DC04CFA1CA2}"/>
              </a:ext>
            </a:extLst>
          </p:cNvPr>
          <p:cNvGrpSpPr/>
          <p:nvPr/>
        </p:nvGrpSpPr>
        <p:grpSpPr>
          <a:xfrm>
            <a:off x="1047750" y="1921468"/>
            <a:ext cx="15634405" cy="7110464"/>
            <a:chOff x="1047750" y="1750907"/>
            <a:chExt cx="15634405" cy="7110464"/>
          </a:xfrm>
        </p:grpSpPr>
        <p:grpSp>
          <p:nvGrpSpPr>
            <p:cNvPr id="5" name="Group 5"/>
            <p:cNvGrpSpPr/>
            <p:nvPr/>
          </p:nvGrpSpPr>
          <p:grpSpPr>
            <a:xfrm>
              <a:off x="1047750" y="1750907"/>
              <a:ext cx="15634405" cy="7110464"/>
              <a:chOff x="0" y="-28575"/>
              <a:chExt cx="4117703" cy="1725291"/>
            </a:xfrm>
          </p:grpSpPr>
          <p:sp>
            <p:nvSpPr>
              <p:cNvPr id="6" name="Freeform 6"/>
              <p:cNvSpPr/>
              <p:nvPr/>
            </p:nvSpPr>
            <p:spPr>
              <a:xfrm>
                <a:off x="0" y="0"/>
                <a:ext cx="4117703" cy="1696716"/>
              </a:xfrm>
              <a:custGeom>
                <a:avLst/>
                <a:gdLst/>
                <a:ahLst/>
                <a:cxnLst/>
                <a:rect l="l" t="t" r="r" b="b"/>
                <a:pathLst>
                  <a:path w="4117703" h="1696716">
                    <a:moveTo>
                      <a:pt x="0" y="0"/>
                    </a:moveTo>
                    <a:lnTo>
                      <a:pt x="4117703" y="0"/>
                    </a:lnTo>
                    <a:lnTo>
                      <a:pt x="4117703" y="1696716"/>
                    </a:lnTo>
                    <a:lnTo>
                      <a:pt x="0" y="1696716"/>
                    </a:lnTo>
                    <a:close/>
                  </a:path>
                </a:pathLst>
              </a:custGeom>
              <a:solidFill>
                <a:srgbClr val="FFFFFF"/>
              </a:solidFill>
            </p:spPr>
          </p:sp>
          <p:sp>
            <p:nvSpPr>
              <p:cNvPr id="7" name="TextBox 7"/>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sp>
          <p:nvSpPr>
            <p:cNvPr id="8" name="TextBox 8"/>
            <p:cNvSpPr txBox="1"/>
            <p:nvPr/>
          </p:nvSpPr>
          <p:spPr>
            <a:xfrm>
              <a:off x="1047750" y="1922293"/>
              <a:ext cx="10382250" cy="6432530"/>
            </a:xfrm>
            <a:prstGeom prst="rect">
              <a:avLst/>
            </a:prstGeom>
          </p:spPr>
          <p:txBody>
            <a:bodyPr wrap="square" lIns="0" tIns="0" rIns="0" bIns="0" rtlCol="0" anchor="t">
              <a:spAutoFit/>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CA" sz="2100" b="1" i="0" u="none" strike="noStrike" kern="1200" cap="none" spc="0" normalizeH="0" baseline="0" noProof="0" dirty="0">
                  <a:ln>
                    <a:noFill/>
                  </a:ln>
                  <a:solidFill>
                    <a:srgbClr val="545454"/>
                  </a:solidFill>
                  <a:effectLst/>
                  <a:uLnTx/>
                  <a:uFillTx/>
                  <a:latin typeface="Helvetica" pitchFamily="2" charset="0"/>
                  <a:ea typeface="+mn-ea"/>
                  <a:cs typeface="+mn-cs"/>
                </a:rPr>
                <a:t>Poor health workforce planning is costly, risky and inequitable </a:t>
              </a:r>
              <a:r>
                <a:rPr kumimoji="0" lang="en-CA" sz="2100" b="0" i="1" u="none" strike="noStrike" kern="1200" cap="none" spc="0" normalizeH="0" baseline="0" noProof="0" dirty="0">
                  <a:ln>
                    <a:noFill/>
                  </a:ln>
                  <a:solidFill>
                    <a:srgbClr val="545454"/>
                  </a:solidFill>
                  <a:effectLst/>
                  <a:uLnTx/>
                  <a:uFillTx/>
                  <a:latin typeface="Helvetica" pitchFamily="2" charset="0"/>
                  <a:ea typeface="+mn-ea"/>
                  <a:cs typeface="+mn-cs"/>
                </a:rPr>
                <a:t>Ivy </a:t>
              </a:r>
              <a:r>
                <a:rPr kumimoji="0" lang="en-CA" sz="2100" b="0" i="1" u="none" strike="noStrike" kern="1200" cap="none" spc="0" normalizeH="0" baseline="0" noProof="0" dirty="0" err="1">
                  <a:ln>
                    <a:noFill/>
                  </a:ln>
                  <a:solidFill>
                    <a:srgbClr val="545454"/>
                  </a:solidFill>
                  <a:effectLst/>
                  <a:uLnTx/>
                  <a:uFillTx/>
                  <a:latin typeface="Helvetica" pitchFamily="2" charset="0"/>
                  <a:ea typeface="+mn-ea"/>
                  <a:cs typeface="+mn-cs"/>
                </a:rPr>
                <a:t>Bourgeault</a:t>
              </a:r>
              <a:r>
                <a:rPr kumimoji="0" lang="en-CA" sz="2100" b="0" i="1" u="none" strike="noStrike" kern="1200" cap="none" spc="0" normalizeH="0" baseline="0" noProof="0" dirty="0">
                  <a:ln>
                    <a:noFill/>
                  </a:ln>
                  <a:solidFill>
                    <a:srgbClr val="545454"/>
                  </a:solidFill>
                  <a:effectLst/>
                  <a:uLnTx/>
                  <a:uFillTx/>
                  <a:latin typeface="Helvetica" pitchFamily="2" charset="0"/>
                  <a:ea typeface="+mn-ea"/>
                  <a:cs typeface="+mn-cs"/>
                </a:rPr>
                <a:t>, Sarah Simkin, Caroline Chamberland-Rowe </a:t>
              </a:r>
              <a:r>
                <a:rPr kumimoji="0" lang="en-CA" sz="2100" b="0" i="1" u="none" strike="noStrike" kern="1200" cap="none" spc="0" normalizeH="0" baseline="0" noProof="0" dirty="0">
                  <a:ln>
                    <a:noFill/>
                  </a:ln>
                  <a:solidFill>
                    <a:srgbClr val="545454"/>
                  </a:solidFill>
                  <a:effectLst/>
                  <a:uLnTx/>
                  <a:uFillTx/>
                  <a:latin typeface="Helvetica" pitchFamily="2" charset="0"/>
                  <a:ea typeface="+mn-ea"/>
                  <a:cs typeface="+mn-cs"/>
                  <a:hlinkClick r:id="rId3"/>
                </a:rPr>
                <a:t>https://www.cmaj.ca/content/191/42/E1147</a:t>
              </a:r>
              <a:r>
                <a:rPr kumimoji="0" lang="en-CA" sz="2100" b="0" i="1" u="none" strike="noStrike" kern="1200" cap="none" spc="0" normalizeH="0" baseline="0" noProof="0" dirty="0">
                  <a:ln>
                    <a:noFill/>
                  </a:ln>
                  <a:solidFill>
                    <a:srgbClr val="545454"/>
                  </a:solidFill>
                  <a:effectLst/>
                  <a:uLnTx/>
                  <a:uFillTx/>
                  <a:latin typeface="Helvetica" pitchFamily="2" charset="0"/>
                  <a:ea typeface="+mn-ea"/>
                  <a:cs typeface="+mn-cs"/>
                </a:rPr>
                <a: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dirty="0">
                  <a:ln>
                    <a:noFill/>
                  </a:ln>
                  <a:solidFill>
                    <a:srgbClr val="545454"/>
                  </a:solidFill>
                  <a:effectLst/>
                  <a:uLnTx/>
                  <a:uFillTx/>
                  <a:latin typeface="Helvetica"/>
                  <a:ea typeface="+mn-ea"/>
                  <a:cs typeface="+mn-cs"/>
                </a:rPr>
                <a:t>Implementing leading practices in regional-level primary care workforce planning: Lessons learned in Toronto  </a:t>
              </a:r>
              <a:r>
                <a:rPr kumimoji="0" lang="en-US" sz="2100" b="0" i="1" u="none" strike="noStrike" kern="1200" cap="none" spc="0" normalizeH="0" baseline="0" noProof="0" dirty="0">
                  <a:ln>
                    <a:noFill/>
                  </a:ln>
                  <a:solidFill>
                    <a:srgbClr val="545454"/>
                  </a:solidFill>
                  <a:effectLst/>
                  <a:uLnTx/>
                  <a:uFillTx/>
                  <a:latin typeface="Helvetica"/>
                  <a:ea typeface="+mn-ea"/>
                  <a:cs typeface="+mn-cs"/>
                </a:rPr>
                <a:t>Sarah Simkin, Caroline Chamberland-Rowe, Cynthia Damba, Nathalie Sava, Ting Lim and Ivy Lynn Bourgeault </a:t>
              </a:r>
              <a:r>
                <a:rPr kumimoji="0" lang="en-US" sz="2100" b="0" i="0" u="sng" strike="noStrike" kern="1200" cap="none" spc="0" normalizeH="0" baseline="0" noProof="0" dirty="0">
                  <a:ln>
                    <a:noFill/>
                  </a:ln>
                  <a:solidFill>
                    <a:srgbClr val="00617E"/>
                  </a:solidFill>
                  <a:effectLst/>
                  <a:uLnTx/>
                  <a:uFillTx/>
                  <a:latin typeface="Helvetica"/>
                  <a:ea typeface="+mn-ea"/>
                  <a:cs typeface="+mn-cs"/>
                  <a:hlinkClick r:id="rId4"/>
                </a:rPr>
                <a:t>https://journals.sagepub.com/doi/full/10.1177/08404704221117263</a:t>
              </a:r>
              <a:endParaRPr kumimoji="0" lang="en-US" sz="2100" b="0" i="0" u="sng" strike="noStrike" kern="1200" cap="none" spc="0" normalizeH="0" baseline="0" noProof="0" dirty="0">
                <a:ln>
                  <a:noFill/>
                </a:ln>
                <a:solidFill>
                  <a:srgbClr val="00617E"/>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100" b="1" i="0" u="none" strike="noStrike" kern="1200" cap="none" spc="0" normalizeH="0" baseline="0" noProof="0" dirty="0">
                  <a:ln>
                    <a:noFill/>
                  </a:ln>
                  <a:solidFill>
                    <a:srgbClr val="545454"/>
                  </a:solidFill>
                  <a:effectLst/>
                  <a:uLnTx/>
                  <a:uFillTx/>
                  <a:latin typeface="Helvetica"/>
                  <a:ea typeface="+mn-ea"/>
                  <a:cs typeface="+mn-cs"/>
                </a:rPr>
                <a:t>Co-developing an integrated primary care workforce planning approach at a regional level: overarching framework and guiding principles  </a:t>
              </a:r>
              <a:r>
                <a:rPr kumimoji="0" lang="en-CA" sz="2100" b="0" i="1" u="none" strike="noStrike" kern="1200" cap="none" spc="0" normalizeH="0" baseline="0" noProof="0" dirty="0">
                  <a:ln>
                    <a:noFill/>
                  </a:ln>
                  <a:solidFill>
                    <a:srgbClr val="545454"/>
                  </a:solidFill>
                  <a:effectLst/>
                  <a:uLnTx/>
                  <a:uFillTx/>
                  <a:latin typeface="Helvetica"/>
                  <a:ea typeface="+mn-ea"/>
                  <a:cs typeface="+mn-cs"/>
                </a:rPr>
                <a:t>Ivy Lynn Bourgeault, Caroline Chamberland-Rowe &amp; Sarah Simkin </a:t>
              </a:r>
              <a:r>
                <a:rPr kumimoji="0" lang="en-CA" sz="2100" b="0" i="0" u="sng" strike="noStrike" kern="1200" cap="none" spc="0" normalizeH="0" baseline="0" noProof="0" dirty="0">
                  <a:ln>
                    <a:noFill/>
                  </a:ln>
                  <a:solidFill>
                    <a:srgbClr val="545454"/>
                  </a:solidFill>
                  <a:effectLst/>
                  <a:uLnTx/>
                  <a:uFillTx/>
                  <a:latin typeface="Helvetica"/>
                  <a:ea typeface="+mn-ea"/>
                  <a:cs typeface="+mn-cs"/>
                  <a:hlinkClick r:id="rId5"/>
                </a:rPr>
                <a:t>https://human-resources-health.biomedcentral.com/articles/10.1186/s12960-021-00578-z</a:t>
              </a:r>
              <a:endParaRPr kumimoji="0" lang="en-CA" sz="2100" b="0" i="0" u="sng" strike="noStrike" kern="1200" cap="none" spc="0" normalizeH="0" baseline="0" noProof="0" dirty="0">
                <a:ln>
                  <a:noFill/>
                </a:ln>
                <a:solidFill>
                  <a:srgbClr val="545454"/>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100" b="1" i="0" u="none" strike="noStrike" kern="1200" cap="none" spc="0" normalizeH="0" baseline="0" noProof="0" dirty="0">
                  <a:ln>
                    <a:noFill/>
                  </a:ln>
                  <a:solidFill>
                    <a:srgbClr val="545454"/>
                  </a:solidFill>
                  <a:effectLst/>
                  <a:uLnTx/>
                  <a:uFillTx/>
                  <a:latin typeface="Helvetica"/>
                  <a:ea typeface="+mn-ea"/>
                  <a:cs typeface="+mn-cs"/>
                </a:rPr>
                <a:t>An integrated primary care workforce planning toolkit at the regional level (part 1):  qualitative tools compiled for decision-makers in Toronto, Canada  </a:t>
              </a:r>
              <a:r>
                <a:rPr kumimoji="0" lang="en-CA" sz="2100" b="0" i="1" u="none" strike="noStrike" kern="1200" cap="none" spc="0" normalizeH="0" baseline="0" noProof="0" dirty="0">
                  <a:ln>
                    <a:noFill/>
                  </a:ln>
                  <a:solidFill>
                    <a:srgbClr val="545454"/>
                  </a:solidFill>
                  <a:effectLst/>
                  <a:uLnTx/>
                  <a:uFillTx/>
                  <a:latin typeface="Helvetica"/>
                  <a:ea typeface="+mn-ea"/>
                  <a:cs typeface="+mn-cs"/>
                </a:rPr>
                <a:t>Caroline Chamberland-Rowe, Sarah Simkin &amp; Ivy Lynn Bourgeault</a:t>
              </a:r>
              <a:r>
                <a:rPr kumimoji="0" lang="en-CA" sz="2100" b="1" i="1" u="none" strike="noStrike" kern="1200" cap="none" spc="0" normalizeH="0" baseline="0" noProof="0" dirty="0">
                  <a:ln>
                    <a:noFill/>
                  </a:ln>
                  <a:solidFill>
                    <a:srgbClr val="545454"/>
                  </a:solidFill>
                  <a:effectLst/>
                  <a:uLnTx/>
                  <a:uFillTx/>
                  <a:latin typeface="Helvetica"/>
                  <a:ea typeface="+mn-ea"/>
                  <a:cs typeface="+mn-cs"/>
                </a:rPr>
                <a:t> </a:t>
              </a:r>
              <a:r>
                <a:rPr kumimoji="0" lang="en-CA" sz="2100" b="0" i="0" u="sng" strike="noStrike" kern="1200" cap="none" spc="0" normalizeH="0" baseline="0" noProof="0" dirty="0">
                  <a:ln>
                    <a:noFill/>
                  </a:ln>
                  <a:solidFill>
                    <a:srgbClr val="545454"/>
                  </a:solidFill>
                  <a:effectLst/>
                  <a:uLnTx/>
                  <a:uFillTx/>
                  <a:latin typeface="Helvetica"/>
                  <a:ea typeface="+mn-ea"/>
                  <a:cs typeface="+mn-cs"/>
                  <a:hlinkClick r:id="rId6"/>
                </a:rPr>
                <a:t>https://human-resources-health.biomedcentral.com/articles/10.1186/s12960-021-00610-2</a:t>
              </a:r>
              <a:endParaRPr kumimoji="0" lang="en-CA" sz="2100" b="0" i="0" u="sng" strike="noStrike" kern="1200" cap="none" spc="0" normalizeH="0" baseline="0" noProof="0" dirty="0">
                <a:ln>
                  <a:noFill/>
                </a:ln>
                <a:solidFill>
                  <a:srgbClr val="545454"/>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100" b="1" i="0" u="none" strike="noStrike" kern="1200" cap="none" spc="0" normalizeH="0" baseline="0" noProof="0" dirty="0">
                  <a:ln>
                    <a:noFill/>
                  </a:ln>
                  <a:solidFill>
                    <a:srgbClr val="545454"/>
                  </a:solidFill>
                  <a:effectLst/>
                  <a:uLnTx/>
                  <a:uFillTx/>
                  <a:latin typeface="Helvetica"/>
                  <a:ea typeface="+mn-ea"/>
                  <a:cs typeface="+mn-cs"/>
                </a:rPr>
                <a:t>An integrated primary care workforce planning toolkit at the regional level (part 2): quantitative tools compiled for decision-makers in Toronto, Canada  </a:t>
              </a:r>
              <a:r>
                <a:rPr kumimoji="0" lang="en-CA" sz="2100" b="0" i="1" u="none" strike="noStrike" kern="1200" cap="none" spc="0" normalizeH="0" baseline="0" noProof="0" dirty="0">
                  <a:ln>
                    <a:noFill/>
                  </a:ln>
                  <a:solidFill>
                    <a:srgbClr val="545454"/>
                  </a:solidFill>
                  <a:effectLst/>
                  <a:uLnTx/>
                  <a:uFillTx/>
                  <a:latin typeface="Helvetica"/>
                  <a:ea typeface="+mn-ea"/>
                  <a:cs typeface="+mn-cs"/>
                </a:rPr>
                <a:t>Sarah Simkin, Caroline Chamberland-Rowe &amp; Ivy Lynn Bourgeault</a:t>
              </a:r>
              <a:r>
                <a:rPr kumimoji="0" lang="en-CA" sz="2100" b="1" i="1" u="none" strike="noStrike" kern="1200" cap="none" spc="0" normalizeH="0" baseline="0" noProof="0" dirty="0">
                  <a:ln>
                    <a:noFill/>
                  </a:ln>
                  <a:solidFill>
                    <a:srgbClr val="545454"/>
                  </a:solidFill>
                  <a:effectLst/>
                  <a:uLnTx/>
                  <a:uFillTx/>
                  <a:latin typeface="Helvetica"/>
                  <a:ea typeface="+mn-ea"/>
                  <a:cs typeface="+mn-cs"/>
                </a:rPr>
                <a:t> </a:t>
              </a:r>
              <a:r>
                <a:rPr kumimoji="0" lang="en-CA" sz="2100" b="0" i="0" u="sng" strike="noStrike" kern="1200" cap="none" spc="0" normalizeH="0" baseline="0" noProof="0" dirty="0">
                  <a:ln>
                    <a:noFill/>
                  </a:ln>
                  <a:solidFill>
                    <a:srgbClr val="545454"/>
                  </a:solidFill>
                  <a:effectLst/>
                  <a:uLnTx/>
                  <a:uFillTx/>
                  <a:latin typeface="Helvetica"/>
                  <a:ea typeface="+mn-ea"/>
                  <a:cs typeface="+mn-cs"/>
                  <a:hlinkClick r:id="rId7"/>
                </a:rPr>
                <a:t>https://human-resources-health.biomedcentral.com/articles/10.1186/s12960-021-00595-y</a:t>
              </a:r>
              <a:endParaRPr kumimoji="0" lang="en-CA" sz="2100" b="0" i="0" u="sng" strike="noStrike" kern="1200" cap="none" spc="0" normalizeH="0" baseline="0" noProof="0" dirty="0">
                <a:ln>
                  <a:noFill/>
                </a:ln>
                <a:solidFill>
                  <a:srgbClr val="545454"/>
                </a:solidFill>
                <a:effectLst/>
                <a:uLnTx/>
                <a:uFillTx/>
                <a:latin typeface="Helvetica"/>
                <a:ea typeface="+mn-ea"/>
                <a:cs typeface="+mn-cs"/>
              </a:endParaRPr>
            </a:p>
          </p:txBody>
        </p:sp>
      </p:grpSp>
      <p:sp>
        <p:nvSpPr>
          <p:cNvPr id="12" name="TextBox 12"/>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14" name="Freeform 14"/>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9" name="Slide Number Placeholder 14">
            <a:extLst>
              <a:ext uri="{FF2B5EF4-FFF2-40B4-BE49-F238E27FC236}">
                <a16:creationId xmlns:a16="http://schemas.microsoft.com/office/drawing/2014/main" id="{504E5640-6C00-E394-7858-FB3D792BEBD3}"/>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
        <p:nvSpPr>
          <p:cNvPr id="10" name="Footer Placeholder 3">
            <a:extLst>
              <a:ext uri="{FF2B5EF4-FFF2-40B4-BE49-F238E27FC236}">
                <a16:creationId xmlns:a16="http://schemas.microsoft.com/office/drawing/2014/main" id="{091E694D-5458-403C-8F66-F3ED6D1D9924}"/>
              </a:ext>
            </a:extLst>
          </p:cNvPr>
          <p:cNvSpPr txBox="1">
            <a:spLocks/>
          </p:cNvSpPr>
          <p:nvPr/>
        </p:nvSpPr>
        <p:spPr>
          <a:xfrm>
            <a:off x="12801600" y="2373242"/>
            <a:ext cx="4139003" cy="4800599"/>
          </a:xfrm>
          <a:prstGeom prst="rect">
            <a:avLst/>
          </a:prstGeom>
        </p:spPr>
        <p:txBody>
          <a:bodyPr anchor="t"/>
          <a:lstStyle>
            <a:defPPr>
              <a:defRPr lang="en-US"/>
            </a:defPPr>
            <a:lvl1pPr marL="0" algn="ctr" defTabSz="914400" rtl="0" eaLnBrk="1" latinLnBrk="0" hangingPunct="1">
              <a:defRPr sz="1665" kern="1200">
                <a:solidFill>
                  <a:schemeClr val="bg1"/>
                </a:solidFill>
                <a:latin typeface="Poppins" panose="00000500000000000000" pitchFamily="2" charset="0"/>
                <a:ea typeface="+mn-ea"/>
                <a:cs typeface="Poppins" panose="000005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CA" sz="2400" dirty="0">
              <a:solidFill>
                <a:srgbClr val="545454"/>
              </a:solidFill>
              <a:latin typeface="Helvetica"/>
              <a:ea typeface="Verdana" panose="020B0604030504040204" pitchFamily="34" charset="0"/>
            </a:endParaRPr>
          </a:p>
          <a:p>
            <a:pPr algn="l"/>
            <a:r>
              <a:rPr lang="en-CA" sz="2400" dirty="0">
                <a:solidFill>
                  <a:srgbClr val="545454"/>
                </a:solidFill>
                <a:latin typeface="Helvetica"/>
                <a:ea typeface="Verdana" panose="020B0604030504040204" pitchFamily="34" charset="0"/>
              </a:rPr>
              <a:t>	www.hhr-rhs.ca 	  	       </a:t>
            </a:r>
          </a:p>
          <a:p>
            <a:pPr algn="l"/>
            <a:endParaRPr lang="en-CA" sz="2400" dirty="0">
              <a:solidFill>
                <a:srgbClr val="545454"/>
              </a:solidFill>
              <a:latin typeface="Helvetica"/>
              <a:ea typeface="Verdana" panose="020B0604030504040204" pitchFamily="34" charset="0"/>
            </a:endParaRPr>
          </a:p>
          <a:p>
            <a:pPr algn="l"/>
            <a:r>
              <a:rPr lang="en-CA" sz="2400" dirty="0">
                <a:solidFill>
                  <a:srgbClr val="545454"/>
                </a:solidFill>
                <a:latin typeface="Helvetica"/>
                <a:ea typeface="Verdana" panose="020B0604030504040204" pitchFamily="34" charset="0"/>
              </a:rPr>
              <a:t>	info@hhr-rhs.ca                       </a:t>
            </a:r>
          </a:p>
          <a:p>
            <a:pPr algn="l"/>
            <a:endParaRPr lang="en-CA" sz="2400" dirty="0">
              <a:solidFill>
                <a:srgbClr val="545454"/>
              </a:solidFill>
              <a:latin typeface="Helvetica"/>
              <a:ea typeface="Verdana" panose="020B0604030504040204" pitchFamily="34" charset="0"/>
            </a:endParaRPr>
          </a:p>
          <a:p>
            <a:pPr algn="l">
              <a:lnSpc>
                <a:spcPct val="150000"/>
              </a:lnSpc>
            </a:pPr>
            <a:r>
              <a:rPr lang="en-CA" sz="2400" dirty="0">
                <a:solidFill>
                  <a:srgbClr val="545454"/>
                </a:solidFill>
                <a:latin typeface="Helvetica"/>
                <a:ea typeface="Verdana" panose="020B0604030504040204" pitchFamily="34" charset="0"/>
              </a:rPr>
              <a:t>	@CHHRN</a:t>
            </a:r>
          </a:p>
          <a:p>
            <a:pPr algn="l"/>
            <a:endParaRPr lang="en-CA" sz="2400" dirty="0">
              <a:solidFill>
                <a:srgbClr val="545454"/>
              </a:solidFill>
              <a:latin typeface="Helvetica"/>
              <a:ea typeface="Verdana" panose="020B0604030504040204" pitchFamily="34" charset="0"/>
            </a:endParaRPr>
          </a:p>
          <a:p>
            <a:pPr algn="l"/>
            <a:r>
              <a:rPr lang="en-CA" sz="2400" dirty="0">
                <a:solidFill>
                  <a:srgbClr val="545454"/>
                </a:solidFill>
                <a:latin typeface="Helvetica"/>
                <a:ea typeface="Verdana" panose="020B0604030504040204" pitchFamily="34" charset="0"/>
              </a:rPr>
              <a:t>	chhrn1</a:t>
            </a:r>
          </a:p>
          <a:p>
            <a:pPr algn="l"/>
            <a:endParaRPr lang="en-CA" sz="2400" dirty="0">
              <a:solidFill>
                <a:srgbClr val="545454"/>
              </a:solidFill>
              <a:latin typeface="Helvetica"/>
              <a:ea typeface="Verdana" panose="020B0604030504040204" pitchFamily="34" charset="0"/>
            </a:endParaRPr>
          </a:p>
          <a:p>
            <a:pPr algn="l"/>
            <a:r>
              <a:rPr lang="en-CA" sz="2400" dirty="0">
                <a:solidFill>
                  <a:srgbClr val="545454"/>
                </a:solidFill>
                <a:latin typeface="Helvetica"/>
                <a:ea typeface="Verdana" panose="020B0604030504040204" pitchFamily="34" charset="0"/>
              </a:rPr>
              <a:t>	</a:t>
            </a:r>
            <a:r>
              <a:rPr lang="en-CA" sz="2000" dirty="0">
                <a:solidFill>
                  <a:srgbClr val="545454"/>
                </a:solidFill>
                <a:latin typeface="Helvetica"/>
                <a:ea typeface="Verdana" panose="020B0604030504040204" pitchFamily="34" charset="0"/>
              </a:rPr>
              <a:t>Canadian Health 	Workforce Network</a:t>
            </a:r>
            <a:endParaRPr lang="en-CA" sz="2400" dirty="0">
              <a:solidFill>
                <a:srgbClr val="545454"/>
              </a:solidFill>
              <a:latin typeface="Helvetica"/>
              <a:ea typeface="Verdana" panose="020B0604030504040204" pitchFamily="34" charset="0"/>
            </a:endParaRPr>
          </a:p>
        </p:txBody>
      </p:sp>
      <p:grpSp>
        <p:nvGrpSpPr>
          <p:cNvPr id="11" name="Group 10">
            <a:extLst>
              <a:ext uri="{FF2B5EF4-FFF2-40B4-BE49-F238E27FC236}">
                <a16:creationId xmlns:a16="http://schemas.microsoft.com/office/drawing/2014/main" id="{D7ABE0E1-FC3C-F227-FD05-A9DE79EC733D}"/>
              </a:ext>
            </a:extLst>
          </p:cNvPr>
          <p:cNvGrpSpPr/>
          <p:nvPr/>
        </p:nvGrpSpPr>
        <p:grpSpPr>
          <a:xfrm>
            <a:off x="12867826" y="2550889"/>
            <a:ext cx="933920" cy="4445304"/>
            <a:chOff x="8402126" y="3832793"/>
            <a:chExt cx="933920" cy="4445304"/>
          </a:xfrm>
        </p:grpSpPr>
        <p:pic>
          <p:nvPicPr>
            <p:cNvPr id="13" name="Graphic 12" descr="Envelope with solid fill">
              <a:extLst>
                <a:ext uri="{FF2B5EF4-FFF2-40B4-BE49-F238E27FC236}">
                  <a16:creationId xmlns:a16="http://schemas.microsoft.com/office/drawing/2014/main" id="{FC8704B4-551C-C88F-56DE-05EC4B22C7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5688" y="4906137"/>
              <a:ext cx="766796" cy="766796"/>
            </a:xfrm>
            <a:prstGeom prst="rect">
              <a:avLst/>
            </a:prstGeom>
          </p:spPr>
        </p:pic>
        <p:pic>
          <p:nvPicPr>
            <p:cNvPr id="15" name="Graphic 14" descr="World with solid fill">
              <a:extLst>
                <a:ext uri="{FF2B5EF4-FFF2-40B4-BE49-F238E27FC236}">
                  <a16:creationId xmlns:a16="http://schemas.microsoft.com/office/drawing/2014/main" id="{70381178-47DF-7537-A6D7-1B7FDD75D1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02126" y="3832793"/>
              <a:ext cx="933920" cy="933920"/>
            </a:xfrm>
            <a:prstGeom prst="rect">
              <a:avLst/>
            </a:prstGeom>
          </p:spPr>
        </p:pic>
        <p:pic>
          <p:nvPicPr>
            <p:cNvPr id="16" name="Picture 15">
              <a:extLst>
                <a:ext uri="{FF2B5EF4-FFF2-40B4-BE49-F238E27FC236}">
                  <a16:creationId xmlns:a16="http://schemas.microsoft.com/office/drawing/2014/main" id="{EE29EB03-B358-443F-2FDC-00F4A4D029D6}"/>
                </a:ext>
              </a:extLst>
            </p:cNvPr>
            <p:cNvPicPr>
              <a:picLocks noChangeAspect="1"/>
            </p:cNvPicPr>
            <p:nvPr/>
          </p:nvPicPr>
          <p:blipFill>
            <a:blip r:embed="rId12">
              <a:grayscl/>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8485688" y="5812357"/>
              <a:ext cx="766796" cy="766796"/>
            </a:xfrm>
            <a:prstGeom prst="rect">
              <a:avLst/>
            </a:prstGeom>
          </p:spPr>
        </p:pic>
        <p:pic>
          <p:nvPicPr>
            <p:cNvPr id="18" name="Picture 17" descr="Logo&#10;&#10;Description automatically generated">
              <a:extLst>
                <a:ext uri="{FF2B5EF4-FFF2-40B4-BE49-F238E27FC236}">
                  <a16:creationId xmlns:a16="http://schemas.microsoft.com/office/drawing/2014/main" id="{147F1406-1997-17AD-018F-5076191969D5}"/>
                </a:ext>
              </a:extLst>
            </p:cNvPr>
            <p:cNvPicPr>
              <a:picLocks noChangeAspect="1"/>
            </p:cNvPicPr>
            <p:nvPr/>
          </p:nvPicPr>
          <p:blipFill rotWithShape="1">
            <a:blip r:embed="rId14" cstate="print">
              <a:grayscl/>
              <a:alphaModFix amt="70000"/>
              <a:extLst>
                <a:ext uri="{BEBA8EAE-BF5A-486C-A8C5-ECC9F3942E4B}">
                  <a14:imgProps xmlns:a14="http://schemas.microsoft.com/office/drawing/2010/main">
                    <a14:imgLayer r:embed="rId15">
                      <a14:imgEffect>
                        <a14:backgroundRemoval t="10000" b="90000" l="10000" r="90000">
                          <a14:foregroundMark x1="48333" y1="52500" x2="46417" y2="47083"/>
                          <a14:foregroundMark x1="46833" y1="56083" x2="54750" y2="50417"/>
                          <a14:foregroundMark x1="54750" y1="50417" x2="55250" y2="50417"/>
                        </a14:backgroundRemoval>
                      </a14:imgEffect>
                    </a14:imgLayer>
                  </a14:imgProps>
                </a:ext>
                <a:ext uri="{28A0092B-C50C-407E-A947-70E740481C1C}">
                  <a14:useLocalDpi xmlns:a14="http://schemas.microsoft.com/office/drawing/2010/main" val="0"/>
                </a:ext>
              </a:extLst>
            </a:blip>
            <a:srcRect l="10416" t="20957" r="9375" b="18750"/>
            <a:stretch/>
          </p:blipFill>
          <p:spPr>
            <a:xfrm>
              <a:off x="8405572" y="6718577"/>
              <a:ext cx="927028" cy="696860"/>
            </a:xfrm>
            <a:prstGeom prst="rect">
              <a:avLst/>
            </a:prstGeom>
          </p:spPr>
        </p:pic>
        <p:pic>
          <p:nvPicPr>
            <p:cNvPr id="20" name="Picture 19" descr="Icon&#10;&#10;Description automatically generated">
              <a:extLst>
                <a:ext uri="{FF2B5EF4-FFF2-40B4-BE49-F238E27FC236}">
                  <a16:creationId xmlns:a16="http://schemas.microsoft.com/office/drawing/2014/main" id="{77963383-B3AD-FCA2-56DD-18FEA1589441}"/>
                </a:ext>
              </a:extLst>
            </p:cNvPr>
            <p:cNvPicPr>
              <a:picLocks noChangeAspect="1"/>
            </p:cNvPicPr>
            <p:nvPr/>
          </p:nvPicPr>
          <p:blipFill rotWithShape="1">
            <a:blip r:embed="rId16" cstate="print">
              <a:grayscl/>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20682" t="19578" r="22445" b="22971"/>
            <a:stretch/>
          </p:blipFill>
          <p:spPr>
            <a:xfrm>
              <a:off x="8511104" y="7554863"/>
              <a:ext cx="715964" cy="723234"/>
            </a:xfrm>
            <a:prstGeom prst="rect">
              <a:avLst/>
            </a:prstGeom>
          </p:spPr>
        </p:pic>
      </p:grpSp>
    </p:spTree>
    <p:extLst>
      <p:ext uri="{BB962C8B-B14F-4D97-AF65-F5344CB8AC3E}">
        <p14:creationId xmlns:p14="http://schemas.microsoft.com/office/powerpoint/2010/main" val="142183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620352"/>
            <a:ext cx="18288000" cy="0"/>
          </a:xfrm>
          <a:prstGeom prst="line">
            <a:avLst/>
          </a:prstGeom>
          <a:ln w="28575" cap="flat">
            <a:solidFill>
              <a:srgbClr val="000000"/>
            </a:solidFill>
            <a:prstDash val="solid"/>
            <a:headEnd type="none" w="sm" len="sm"/>
            <a:tailEnd type="none" w="sm" len="sm"/>
          </a:ln>
        </p:spPr>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2133393" y="1028700"/>
            <a:ext cx="14173812" cy="52197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endParaRPr lang="en-US" dirty="0"/>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1009347" y="7730052"/>
            <a:ext cx="1124046" cy="1151197"/>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7098872" y="7784724"/>
            <a:ext cx="1124046" cy="1129502"/>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12299831" y="7773876"/>
            <a:ext cx="1124046" cy="1151197"/>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5197239" y="4942867"/>
            <a:ext cx="2552396" cy="2552396"/>
          </a:xfrm>
          <a:prstGeom prst="rect">
            <a:avLst/>
          </a:prstGeom>
        </p:spPr>
      </p:pic>
      <p:sp>
        <p:nvSpPr>
          <p:cNvPr id="13" name="TextBox 13"/>
          <p:cNvSpPr txBox="1">
            <a:spLocks noGrp="1" noRot="1" noMove="1" noResize="1" noEditPoints="1" noAdjustHandles="1" noChangeArrowheads="1" noChangeShapeType="1"/>
          </p:cNvSpPr>
          <p:nvPr/>
        </p:nvSpPr>
        <p:spPr>
          <a:xfrm>
            <a:off x="2433699" y="8111409"/>
            <a:ext cx="4436642" cy="495200"/>
          </a:xfrm>
          <a:prstGeom prst="rect">
            <a:avLst/>
          </a:prstGeom>
        </p:spPr>
        <p:txBody>
          <a:bodyPr wrap="square" lIns="0" tIns="0" rIns="0" bIns="0" rtlCol="0" anchor="t">
            <a:spAutoFit/>
          </a:bodyPr>
          <a:lstStyle/>
          <a:p>
            <a:pPr>
              <a:lnSpc>
                <a:spcPts val="4195"/>
              </a:lnSpc>
            </a:pPr>
            <a:r>
              <a:rPr lang="en-US" sz="3200" dirty="0">
                <a:solidFill>
                  <a:srgbClr val="000000"/>
                </a:solidFill>
                <a:latin typeface="Lucida Bright" panose="02040602050505020304" pitchFamily="18" charset="0"/>
                <a:cs typeface="Arial" panose="020B0604020202020204" pitchFamily="34" charset="0"/>
              </a:rPr>
              <a:t>FamilyMedicineForum</a:t>
            </a:r>
          </a:p>
        </p:txBody>
      </p:sp>
      <p:sp>
        <p:nvSpPr>
          <p:cNvPr id="14" name="TextBox 14"/>
          <p:cNvSpPr txBox="1">
            <a:spLocks noGrp="1" noRot="1" noMove="1" noResize="1" noEditPoints="1" noAdjustHandles="1" noChangeArrowheads="1" noChangeShapeType="1"/>
          </p:cNvSpPr>
          <p:nvPr/>
        </p:nvSpPr>
        <p:spPr>
          <a:xfrm>
            <a:off x="8451449" y="8097066"/>
            <a:ext cx="3556259" cy="504818"/>
          </a:xfrm>
          <a:prstGeom prst="rect">
            <a:avLst/>
          </a:prstGeom>
        </p:spPr>
        <p:txBody>
          <a:bodyPr wrap="square" lIns="0" tIns="0" rIns="0" bIns="0" rtlCol="0" anchor="t">
            <a:spAutoFit/>
          </a:bodyPr>
          <a:lstStyle/>
          <a:p>
            <a:pPr>
              <a:lnSpc>
                <a:spcPts val="4343"/>
              </a:lnSpc>
            </a:pPr>
            <a:r>
              <a:rPr lang="en-US" sz="3200" dirty="0">
                <a:solidFill>
                  <a:srgbClr val="000000"/>
                </a:solidFill>
                <a:latin typeface="Lucida Bright" panose="02040602050505020304" pitchFamily="18" charset="0"/>
                <a:cs typeface="Arial" panose="020B0604020202020204" pitchFamily="34" charset="0"/>
              </a:rPr>
              <a:t>FamilyMedForum</a:t>
            </a:r>
          </a:p>
        </p:txBody>
      </p:sp>
      <p:sp>
        <p:nvSpPr>
          <p:cNvPr id="15" name="TextBox 15"/>
          <p:cNvSpPr txBox="1">
            <a:spLocks noGrp="1" noRot="1" noMove="1" noResize="1" noEditPoints="1" noAdjustHandles="1" noChangeArrowheads="1" noChangeShapeType="1"/>
          </p:cNvSpPr>
          <p:nvPr/>
        </p:nvSpPr>
        <p:spPr>
          <a:xfrm>
            <a:off x="13716000" y="8101791"/>
            <a:ext cx="3962400" cy="504818"/>
          </a:xfrm>
          <a:prstGeom prst="rect">
            <a:avLst/>
          </a:prstGeom>
        </p:spPr>
        <p:txBody>
          <a:bodyPr wrap="square" lIns="0" tIns="0" rIns="0" bIns="0" rtlCol="0" anchor="t">
            <a:spAutoFit/>
          </a:bodyPr>
          <a:lstStyle/>
          <a:p>
            <a:pPr>
              <a:lnSpc>
                <a:spcPts val="4343"/>
              </a:lnSpc>
            </a:pPr>
            <a:r>
              <a:rPr lang="en-US" sz="3200" dirty="0">
                <a:solidFill>
                  <a:srgbClr val="000000"/>
                </a:solidFill>
                <a:latin typeface="Lucida Bright" panose="02040602050505020304" pitchFamily="18" charset="0"/>
                <a:cs typeface="Arial" panose="020B0604020202020204" pitchFamily="34" charset="0"/>
              </a:rPr>
              <a:t>FamilyMedForum</a:t>
            </a:r>
          </a:p>
        </p:txBody>
      </p:sp>
      <p:sp>
        <p:nvSpPr>
          <p:cNvPr id="16" name="TextBox 16"/>
          <p:cNvSpPr txBox="1">
            <a:spLocks noGrp="1" noRot="1" noMove="1" noResize="1" noEditPoints="1" noAdjustHandles="1" noChangeArrowheads="1" noChangeShapeType="1"/>
          </p:cNvSpPr>
          <p:nvPr/>
        </p:nvSpPr>
        <p:spPr>
          <a:xfrm>
            <a:off x="15544800" y="5811797"/>
            <a:ext cx="2438400" cy="673711"/>
          </a:xfrm>
          <a:prstGeom prst="rect">
            <a:avLst/>
          </a:prstGeom>
        </p:spPr>
        <p:txBody>
          <a:bodyPr wrap="square" lIns="0" tIns="0" rIns="0" bIns="0" rtlCol="0" anchor="t">
            <a:spAutoFit/>
          </a:bodyPr>
          <a:lstStyle/>
          <a:p>
            <a:pPr>
              <a:lnSpc>
                <a:spcPts val="5599"/>
              </a:lnSpc>
            </a:pPr>
            <a:r>
              <a:rPr lang="en-US" sz="3600" dirty="0">
                <a:solidFill>
                  <a:srgbClr val="000000"/>
                </a:solidFill>
                <a:latin typeface="Amasis MT Pro Black" panose="02040A04050005020304" pitchFamily="18" charset="0"/>
                <a:cs typeface="Arial" panose="020B0604020202020204" pitchFamily="34" charset="0"/>
              </a:rPr>
              <a:t>#myfmf</a:t>
            </a:r>
          </a:p>
        </p:txBody>
      </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3352800" y="2491837"/>
            <a:ext cx="11557292" cy="2107048"/>
            <a:chOff x="0" y="-133349"/>
            <a:chExt cx="14439805" cy="2809397"/>
          </a:xfrm>
        </p:grpSpPr>
        <p:sp>
          <p:nvSpPr>
            <p:cNvPr id="10" name="TextBox 10"/>
            <p:cNvSpPr txBox="1">
              <a:spLocks noGrp="1" noRot="1" noMove="1" noResize="1" noEditPoints="1" noAdjustHandles="1" noChangeArrowheads="1" noChangeShapeType="1"/>
            </p:cNvSpPr>
            <p:nvPr/>
          </p:nvSpPr>
          <p:spPr>
            <a:xfrm>
              <a:off x="0" y="-133349"/>
              <a:ext cx="14439805" cy="1504686"/>
            </a:xfrm>
            <a:prstGeom prst="rect">
              <a:avLst/>
            </a:prstGeom>
          </p:spPr>
          <p:txBody>
            <a:bodyPr lIns="0" tIns="0" rIns="0" bIns="0" rtlCol="0" anchor="t">
              <a:spAutoFit/>
            </a:bodyPr>
            <a:lstStyle/>
            <a:p>
              <a:pPr marL="0" lvl="0" indent="0" algn="ctr">
                <a:lnSpc>
                  <a:spcPts val="8800"/>
                </a:lnSpc>
              </a:pPr>
              <a:r>
                <a:rPr lang="en-US" sz="8000" b="1" u="none" dirty="0">
                  <a:solidFill>
                    <a:srgbClr val="000000"/>
                  </a:solidFill>
                  <a:latin typeface="Lucida Bright" panose="02040602050505020304" pitchFamily="18" charset="0"/>
                </a:rPr>
                <a:t>Thank you!</a:t>
              </a:r>
            </a:p>
          </p:txBody>
        </p:sp>
        <p:sp>
          <p:nvSpPr>
            <p:cNvPr id="11" name="TextBox 11"/>
            <p:cNvSpPr txBox="1">
              <a:spLocks noGrp="1" noRot="1" noMove="1" noResize="1" noEditPoints="1" noAdjustHandles="1" noChangeArrowheads="1" noChangeShapeType="1"/>
            </p:cNvSpPr>
            <p:nvPr/>
          </p:nvSpPr>
          <p:spPr>
            <a:xfrm>
              <a:off x="0" y="1805895"/>
              <a:ext cx="14439805" cy="870153"/>
            </a:xfrm>
            <a:prstGeom prst="rect">
              <a:avLst/>
            </a:prstGeom>
          </p:spPr>
          <p:txBody>
            <a:bodyPr lIns="0" tIns="0" rIns="0" bIns="0" rtlCol="0" anchor="t">
              <a:spAutoFit/>
            </a:bodyPr>
            <a:lstStyle/>
            <a:p>
              <a:pPr algn="ctr">
                <a:lnSpc>
                  <a:spcPts val="5599"/>
                </a:lnSpc>
              </a:pPr>
              <a:r>
                <a:rPr lang="en-US" sz="3999" dirty="0">
                  <a:solidFill>
                    <a:srgbClr val="000000"/>
                  </a:solidFill>
                  <a:latin typeface="Lucida Bright" panose="02040602050505020304" pitchFamily="18" charset="0"/>
                  <a:cs typeface="Arial" panose="020B0604020202020204" pitchFamily="34" charset="0"/>
                </a:rPr>
                <a:t>Please fill out your session evaluation now!</a:t>
              </a:r>
            </a:p>
          </p:txBody>
        </p:sp>
      </p:gr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4879834" y="-1364255"/>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Closing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2031675"/>
          </a:xfrm>
          <a:prstGeom prst="rect">
            <a:avLst/>
          </a:prstGeom>
          <a:solidFill>
            <a:schemeClr val="accent6">
              <a:lumMod val="60000"/>
              <a:lumOff val="40000"/>
            </a:schemeClr>
          </a:solidFill>
        </p:spPr>
        <p:txBody>
          <a:bodyPr/>
          <a:lstStyle/>
          <a:p>
            <a:endParaRPr lang="en-US" dirty="0"/>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52390" y="2019970"/>
            <a:ext cx="18392780" cy="23407"/>
          </a:xfrm>
          <a:prstGeom prst="line">
            <a:avLst/>
          </a:prstGeom>
          <a:ln w="28575" cap="flat">
            <a:solidFill>
              <a:srgbClr val="000000"/>
            </a:solidFill>
            <a:prstDash val="solid"/>
            <a:headEnd type="none" w="sm" len="sm"/>
            <a:tailEnd type="none" w="sm" len="sm"/>
          </a:ln>
        </p:spPr>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6" y="3368298"/>
            <a:ext cx="18392779" cy="21457"/>
          </a:xfrm>
          <a:prstGeom prst="line">
            <a:avLst/>
          </a:prstGeom>
          <a:ln w="28575" cap="flat">
            <a:solidFill>
              <a:srgbClr val="000000"/>
            </a:solidFill>
            <a:prstDash val="sysDot"/>
            <a:headEnd type="none" w="sm" len="sm"/>
            <a:tailEnd type="none" w="sm" len="sm"/>
          </a:ln>
        </p:spPr>
      </p:sp>
      <p:sp>
        <p:nvSpPr>
          <p:cNvPr id="7" name="TextBox 7"/>
          <p:cNvSpPr txBox="1">
            <a:spLocks noGrp="1" noRot="1" noMove="1" noResize="1" noEditPoints="1" noAdjustHandles="1" noChangeArrowheads="1" noChangeShapeType="1"/>
          </p:cNvSpPr>
          <p:nvPr/>
        </p:nvSpPr>
        <p:spPr>
          <a:xfrm>
            <a:off x="4343400" y="462786"/>
            <a:ext cx="8763000" cy="1069332"/>
          </a:xfrm>
          <a:prstGeom prst="rect">
            <a:avLst/>
          </a:prstGeom>
        </p:spPr>
        <p:txBody>
          <a:bodyPr wrap="square" lIns="0" tIns="0" rIns="0" bIns="0" rtlCol="0" anchor="t">
            <a:spAutoFit/>
          </a:bodyPr>
          <a:lstStyle/>
          <a:p>
            <a:pPr marL="0" lvl="0" indent="0">
              <a:lnSpc>
                <a:spcPts val="8800"/>
              </a:lnSpc>
            </a:pPr>
            <a:r>
              <a:rPr lang="en-US" sz="6600" b="1" dirty="0">
                <a:solidFill>
                  <a:srgbClr val="000000"/>
                </a:solidFill>
                <a:latin typeface="Lucida Bright" panose="02040602050505020304" pitchFamily="18" charset="0"/>
              </a:rPr>
              <a:t>Presenter Disclosure</a:t>
            </a:r>
          </a:p>
        </p:txBody>
      </p:sp>
      <p:sp>
        <p:nvSpPr>
          <p:cNvPr id="8" name="TextBox 8"/>
          <p:cNvSpPr txBox="1">
            <a:spLocks noGrp="1" noRot="1" noMove="1" noResize="1" noEditPoints="1" noAdjustHandles="1" noChangeArrowheads="1" noChangeShapeType="1"/>
          </p:cNvSpPr>
          <p:nvPr/>
        </p:nvSpPr>
        <p:spPr>
          <a:xfrm>
            <a:off x="443774" y="2348020"/>
            <a:ext cx="17539426" cy="669799"/>
          </a:xfrm>
          <a:prstGeom prst="rect">
            <a:avLst/>
          </a:prstGeom>
        </p:spPr>
        <p:txBody>
          <a:bodyPr wrap="square" lIns="0" tIns="0" rIns="0" bIns="0" rtlCol="0" anchor="t">
            <a:spAutoFit/>
          </a:bodyPr>
          <a:lstStyle/>
          <a:p>
            <a:pPr>
              <a:lnSpc>
                <a:spcPts val="5599"/>
              </a:lnSpc>
            </a:pPr>
            <a:r>
              <a:rPr lang="en-US" sz="3999" b="1" dirty="0">
                <a:solidFill>
                  <a:srgbClr val="000000"/>
                </a:solidFill>
                <a:latin typeface="Lucida Bright" panose="02040602050505020304" pitchFamily="18" charset="0"/>
                <a:cs typeface="Arial" panose="020B0604020202020204" pitchFamily="34" charset="0"/>
              </a:rPr>
              <a:t>Presenter: Ivy Lynn Bourgeault</a:t>
            </a:r>
            <a:endParaRPr lang="en-US" sz="3999" dirty="0">
              <a:solidFill>
                <a:srgbClr val="FF1616"/>
              </a:solidFill>
              <a:latin typeface="Lucida Bright" panose="02040602050505020304" pitchFamily="18" charset="0"/>
              <a:cs typeface="Arial" panose="020B0604020202020204" pitchFamily="34" charset="0"/>
            </a:endParaRPr>
          </a:p>
        </p:txBody>
      </p:sp>
      <p:sp>
        <p:nvSpPr>
          <p:cNvPr id="9" name="TextBox 9"/>
          <p:cNvSpPr txBox="1">
            <a:spLocks noGrp="1" noRot="1" noMove="1" noResize="1" noEditPoints="1" noAdjustHandles="1" noChangeArrowheads="1" noChangeShapeType="1"/>
          </p:cNvSpPr>
          <p:nvPr/>
        </p:nvSpPr>
        <p:spPr>
          <a:xfrm>
            <a:off x="443774" y="3650232"/>
            <a:ext cx="11214825" cy="673711"/>
          </a:xfrm>
          <a:prstGeom prst="rect">
            <a:avLst/>
          </a:prstGeom>
        </p:spPr>
        <p:txBody>
          <a:bodyPr wrap="square" lIns="0" tIns="0" rIns="0" bIns="0" rtlCol="0" anchor="t">
            <a:spAutoFit/>
          </a:bodyPr>
          <a:lstStyle/>
          <a:p>
            <a:pPr>
              <a:lnSpc>
                <a:spcPts val="5599"/>
              </a:lnSpc>
            </a:pPr>
            <a:r>
              <a:rPr lang="en-US" sz="3999" b="1" dirty="0">
                <a:solidFill>
                  <a:srgbClr val="000000"/>
                </a:solidFill>
                <a:latin typeface="Lucida Bright" panose="02040602050505020304" pitchFamily="18" charset="0"/>
              </a:rPr>
              <a:t>Relationships with financial sponsors:</a:t>
            </a:r>
          </a:p>
        </p:txBody>
      </p:sp>
      <p:sp>
        <p:nvSpPr>
          <p:cNvPr id="10" name="TextBox 10"/>
          <p:cNvSpPr txBox="1"/>
          <p:nvPr/>
        </p:nvSpPr>
        <p:spPr>
          <a:xfrm>
            <a:off x="321854" y="4573692"/>
            <a:ext cx="17661346" cy="4361515"/>
          </a:xfrm>
          <a:prstGeom prst="rect">
            <a:avLst/>
          </a:prstGeom>
        </p:spPr>
        <p:txBody>
          <a:bodyPr wrap="square" lIns="0" tIns="0" rIns="0" bIns="0" rtlCol="0" anchor="t">
            <a:spAutoFit/>
          </a:bodyPr>
          <a:lstStyle/>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Any direct financial relationships, including receipt of honoraria: </a:t>
            </a:r>
            <a:r>
              <a:rPr lang="en-US" sz="3083" dirty="0">
                <a:solidFill>
                  <a:srgbClr val="FF1616"/>
                </a:solidFill>
                <a:latin typeface="Lucida Bright" panose="02040602050505020304" pitchFamily="18" charset="0"/>
                <a:cs typeface="Arial" panose="020B0604020202020204" pitchFamily="34" charset="0"/>
              </a:rPr>
              <a:t>None</a:t>
            </a: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Membership on advisory boards or speakers’ bureaus: </a:t>
            </a:r>
            <a:r>
              <a:rPr lang="en-US" sz="3083" dirty="0">
                <a:solidFill>
                  <a:srgbClr val="FF1616"/>
                </a:solidFill>
                <a:latin typeface="Lucida Bright" panose="02040602050505020304" pitchFamily="18" charset="0"/>
                <a:cs typeface="Arial" panose="020B0604020202020204" pitchFamily="34" charset="0"/>
              </a:rPr>
              <a:t>None </a:t>
            </a: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Patents for drugs or devices: </a:t>
            </a:r>
            <a:r>
              <a:rPr lang="en-US" sz="3083" dirty="0">
                <a:solidFill>
                  <a:srgbClr val="FF1616"/>
                </a:solidFill>
                <a:latin typeface="Lucida Bright" panose="02040602050505020304" pitchFamily="18" charset="0"/>
                <a:cs typeface="Arial" panose="020B0604020202020204" pitchFamily="34" charset="0"/>
              </a:rPr>
              <a:t>None </a:t>
            </a: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Other: </a:t>
            </a:r>
            <a:r>
              <a:rPr lang="en-US" sz="3083" dirty="0">
                <a:solidFill>
                  <a:srgbClr val="FF1616"/>
                </a:solidFill>
                <a:latin typeface="Lucida Bright" panose="02040602050505020304" pitchFamily="18" charset="0"/>
                <a:cs typeface="Arial" panose="020B0604020202020204" pitchFamily="34" charset="0"/>
              </a:rPr>
              <a:t>Employee of the University of Ottawa, President of Canadian Health Workforce Partners Inc.</a:t>
            </a:r>
          </a:p>
        </p:txBody>
      </p:sp>
      <p:sp>
        <p:nvSpPr>
          <p:cNvPr id="11" name="Title 2">
            <a:extLst>
              <a:ext uri="{FF2B5EF4-FFF2-40B4-BE49-F238E27FC236}">
                <a16:creationId xmlns:a16="http://schemas.microsoft.com/office/drawing/2014/main" id="{8C06A776-B833-5296-DB25-2206354DEAEC}"/>
              </a:ext>
              <a:ext uri="{C183D7F6-B498-43B3-948B-1728B52AA6E4}">
                <adec:decorative xmlns:adec="http://schemas.microsoft.com/office/drawing/2017/decorative" val="1"/>
              </a:ext>
            </a:extLst>
          </p:cNvPr>
          <p:cNvSpPr txBox="1">
            <a:spLocks noGrp="1"/>
          </p:cNvSpPr>
          <p:nvPr>
            <p:ph type="title" idx="4294967295"/>
          </p:nvPr>
        </p:nvSpPr>
        <p:spPr>
          <a:xfrm>
            <a:off x="4876800" y="-121908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COI – Presenter Disclosure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2019029"/>
          </a:xfrm>
          <a:prstGeom prst="rect">
            <a:avLst/>
          </a:prstGeom>
          <a:solidFill>
            <a:schemeClr val="accent3">
              <a:lumMod val="40000"/>
              <a:lumOff val="60000"/>
            </a:schemeClr>
          </a:solidFill>
        </p:spPr>
      </p:sp>
      <p:sp>
        <p:nvSpPr>
          <p:cNvPr id="6" name="TextBox 6"/>
          <p:cNvSpPr txBox="1">
            <a:spLocks noGrp="1" noRot="1" noMove="1" noResize="1" noEditPoints="1" noAdjustHandles="1" noChangeArrowheads="1" noChangeShapeType="1"/>
          </p:cNvSpPr>
          <p:nvPr/>
        </p:nvSpPr>
        <p:spPr>
          <a:xfrm>
            <a:off x="2514600" y="519604"/>
            <a:ext cx="13487400" cy="1069332"/>
          </a:xfrm>
          <a:prstGeom prst="rect">
            <a:avLst/>
          </a:prstGeom>
        </p:spPr>
        <p:txBody>
          <a:bodyPr wrap="square" lIns="0" tIns="0" rIns="0" bIns="0" rtlCol="0" anchor="t">
            <a:spAutoFit/>
          </a:bodyPr>
          <a:lstStyle/>
          <a:p>
            <a:pPr marL="0" lvl="0" indent="0">
              <a:lnSpc>
                <a:spcPts val="8800"/>
              </a:lnSpc>
            </a:pPr>
            <a:r>
              <a:rPr lang="en-US" sz="6600" b="1" dirty="0">
                <a:solidFill>
                  <a:srgbClr val="000000"/>
                </a:solidFill>
                <a:latin typeface="Lucida Bright" panose="02040602050505020304" pitchFamily="18" charset="0"/>
              </a:rPr>
              <a:t>Disclosure of Financial Support</a:t>
            </a:r>
          </a:p>
        </p:txBody>
      </p:sp>
      <p:sp>
        <p:nvSpPr>
          <p:cNvPr id="10" name="Title 2">
            <a:extLst>
              <a:ext uri="{FF2B5EF4-FFF2-40B4-BE49-F238E27FC236}">
                <a16:creationId xmlns:a16="http://schemas.microsoft.com/office/drawing/2014/main" id="{CCC45DFA-42C5-82E5-C887-A723AC8D1286}"/>
              </a:ext>
              <a:ext uri="{C183D7F6-B498-43B3-948B-1728B52AA6E4}">
                <adec:decorative xmlns:adec="http://schemas.microsoft.com/office/drawing/2017/decorative" val="1"/>
              </a:ext>
            </a:extLst>
          </p:cNvPr>
          <p:cNvSpPr txBox="1">
            <a:spLocks noGrp="1"/>
          </p:cNvSpPr>
          <p:nvPr>
            <p:ph type="title" idx="4294967295"/>
          </p:nvPr>
        </p:nvSpPr>
        <p:spPr>
          <a:xfrm>
            <a:off x="4876800" y="-121908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COI – Presenter Disclosure (2)</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21" y="1996121"/>
            <a:ext cx="18287956" cy="45814"/>
          </a:xfrm>
          <a:prstGeom prst="line">
            <a:avLst/>
          </a:prstGeom>
          <a:ln w="28575" cap="flat">
            <a:solidFill>
              <a:srgbClr val="000000"/>
            </a:solidFill>
            <a:prstDash val="solid"/>
            <a:headEnd type="none" w="sm" len="sm"/>
            <a:tailEnd type="none" w="sm" len="sm"/>
          </a:ln>
        </p:spPr>
      </p:sp>
      <p:sp>
        <p:nvSpPr>
          <p:cNvPr id="4" name="TextBox 3">
            <a:extLst>
              <a:ext uri="{FF2B5EF4-FFF2-40B4-BE49-F238E27FC236}">
                <a16:creationId xmlns:a16="http://schemas.microsoft.com/office/drawing/2014/main" id="{41CF3C15-3177-4046-6B08-249EC06A1429}"/>
              </a:ext>
            </a:extLst>
          </p:cNvPr>
          <p:cNvSpPr txBox="1"/>
          <p:nvPr/>
        </p:nvSpPr>
        <p:spPr>
          <a:xfrm>
            <a:off x="609600" y="2324100"/>
            <a:ext cx="17297400" cy="6361550"/>
          </a:xfrm>
          <a:prstGeom prst="rect">
            <a:avLst/>
          </a:prstGeom>
          <a:noFill/>
        </p:spPr>
        <p:txBody>
          <a:bodyPr wrap="square" rtlCol="0">
            <a:spAutoFit/>
          </a:bodyPr>
          <a:lstStyle/>
          <a:p>
            <a:pPr>
              <a:lnSpc>
                <a:spcPts val="4078"/>
              </a:lnSpc>
            </a:pPr>
            <a:r>
              <a:rPr lang="en-US" sz="3200" dirty="0">
                <a:solidFill>
                  <a:srgbClr val="000000"/>
                </a:solidFill>
                <a:latin typeface="Lucida Bright" panose="02040602050505020304" pitchFamily="18" charset="0"/>
                <a:cs typeface="Arial" panose="020B0604020202020204" pitchFamily="34" charset="0"/>
              </a:rPr>
              <a:t>This program has received financial support from </a:t>
            </a:r>
            <a:r>
              <a:rPr lang="en-US" sz="3200" dirty="0">
                <a:solidFill>
                  <a:srgbClr val="FF1616"/>
                </a:solidFill>
                <a:latin typeface="Lucida Bright" panose="02040602050505020304" pitchFamily="18" charset="0"/>
                <a:cs typeface="Arial" panose="020B0604020202020204" pitchFamily="34" charset="0"/>
              </a:rPr>
              <a:t>Service Canada </a:t>
            </a:r>
            <a:r>
              <a:rPr lang="en-US" sz="3200" dirty="0">
                <a:solidFill>
                  <a:srgbClr val="000000"/>
                </a:solidFill>
                <a:latin typeface="Lucida Bright" panose="02040602050505020304" pitchFamily="18" charset="0"/>
                <a:cs typeface="Arial" panose="020B0604020202020204" pitchFamily="34" charset="0"/>
              </a:rPr>
              <a:t>in the form of a </a:t>
            </a:r>
            <a:r>
              <a:rPr lang="en-US" sz="3200" dirty="0">
                <a:solidFill>
                  <a:srgbClr val="FF1616"/>
                </a:solidFill>
                <a:latin typeface="Lucida Bright" panose="02040602050505020304" pitchFamily="18" charset="0"/>
                <a:cs typeface="Arial" panose="020B0604020202020204" pitchFamily="34" charset="0"/>
              </a:rPr>
              <a:t>Contribution Agreement through the Foundation for Advancing Family Medicine</a:t>
            </a:r>
          </a:p>
          <a:p>
            <a:pPr>
              <a:lnSpc>
                <a:spcPts val="4078"/>
              </a:lnSpc>
            </a:pPr>
            <a:endParaRPr lang="en-US" sz="3200" dirty="0">
              <a:solidFill>
                <a:srgbClr val="FF1616"/>
              </a:solidFill>
              <a:latin typeface="Lucida Bright" panose="02040602050505020304" pitchFamily="18" charset="0"/>
              <a:cs typeface="Arial" panose="020B0604020202020204" pitchFamily="34" charset="0"/>
            </a:endParaRPr>
          </a:p>
          <a:p>
            <a:pPr>
              <a:lnSpc>
                <a:spcPts val="4078"/>
              </a:lnSpc>
            </a:pPr>
            <a:r>
              <a:rPr lang="en-US" sz="3200" dirty="0">
                <a:solidFill>
                  <a:srgbClr val="000000"/>
                </a:solidFill>
                <a:latin typeface="Lucida Bright" panose="02040602050505020304" pitchFamily="18" charset="0"/>
                <a:cs typeface="Arial" panose="020B0604020202020204" pitchFamily="34" charset="0"/>
              </a:rPr>
              <a:t>This program has received in-kind support from </a:t>
            </a:r>
            <a:r>
              <a:rPr lang="en-US" sz="3200" dirty="0">
                <a:solidFill>
                  <a:srgbClr val="FF1616"/>
                </a:solidFill>
                <a:latin typeface="Lucida Bright" panose="02040602050505020304" pitchFamily="18" charset="0"/>
                <a:cs typeface="Arial" panose="020B0604020202020204" pitchFamily="34" charset="0"/>
              </a:rPr>
              <a:t>Ontario Health, Toronto </a:t>
            </a:r>
            <a:r>
              <a:rPr lang="en-US" sz="3200" dirty="0">
                <a:solidFill>
                  <a:srgbClr val="000000"/>
                </a:solidFill>
                <a:latin typeface="Lucida Bright" panose="02040602050505020304" pitchFamily="18" charset="0"/>
                <a:cs typeface="Arial" panose="020B0604020202020204" pitchFamily="34" charset="0"/>
              </a:rPr>
              <a:t>in the form of </a:t>
            </a:r>
            <a:r>
              <a:rPr lang="en-US" sz="3200" dirty="0">
                <a:solidFill>
                  <a:srgbClr val="FF1616"/>
                </a:solidFill>
                <a:latin typeface="Lucida Bright" panose="02040602050505020304" pitchFamily="18" charset="0"/>
                <a:cs typeface="Arial" panose="020B0604020202020204" pitchFamily="34" charset="0"/>
              </a:rPr>
              <a:t>Technical and Analytic Support</a:t>
            </a:r>
          </a:p>
          <a:p>
            <a:pPr>
              <a:lnSpc>
                <a:spcPts val="4078"/>
              </a:lnSpc>
            </a:pPr>
            <a:endParaRPr lang="en-US" sz="3200" dirty="0">
              <a:solidFill>
                <a:srgbClr val="FF1616"/>
              </a:solidFill>
              <a:latin typeface="Lucida Bright" panose="02040602050505020304" pitchFamily="18" charset="0"/>
              <a:cs typeface="Arial" panose="020B0604020202020204" pitchFamily="34" charset="0"/>
            </a:endParaRPr>
          </a:p>
          <a:p>
            <a:pPr>
              <a:lnSpc>
                <a:spcPts val="4078"/>
              </a:lnSpc>
            </a:pPr>
            <a:r>
              <a:rPr lang="en-US" sz="3200" b="1" dirty="0">
                <a:solidFill>
                  <a:srgbClr val="000000"/>
                </a:solidFill>
                <a:latin typeface="Lucida Bright" panose="02040602050505020304" pitchFamily="18" charset="0"/>
                <a:cs typeface="Arial" panose="020B0604020202020204" pitchFamily="34" charset="0"/>
              </a:rPr>
              <a:t>Potential for conflict(s) of interest:</a:t>
            </a:r>
          </a:p>
          <a:p>
            <a:pPr>
              <a:lnSpc>
                <a:spcPts val="4078"/>
              </a:lnSpc>
            </a:pPr>
            <a:r>
              <a:rPr lang="en-US" sz="3200" dirty="0">
                <a:solidFill>
                  <a:srgbClr val="FF1616"/>
                </a:solidFill>
                <a:latin typeface="Lucida Bright" panose="02040602050505020304" pitchFamily="18" charset="0"/>
                <a:cs typeface="Arial" panose="020B0604020202020204" pitchFamily="34" charset="0"/>
              </a:rPr>
              <a:t>Ivy Lynn Bourgeault </a:t>
            </a:r>
            <a:r>
              <a:rPr lang="en-US" sz="3200" dirty="0">
                <a:solidFill>
                  <a:srgbClr val="000000"/>
                </a:solidFill>
                <a:latin typeface="Lucida Bright" panose="02040602050505020304" pitchFamily="18" charset="0"/>
                <a:cs typeface="Arial" panose="020B0604020202020204" pitchFamily="34" charset="0"/>
              </a:rPr>
              <a:t>has received </a:t>
            </a:r>
            <a:r>
              <a:rPr lang="en-US" sz="3200" dirty="0">
                <a:solidFill>
                  <a:srgbClr val="FF1616"/>
                </a:solidFill>
                <a:latin typeface="Lucida Bright" panose="02040602050505020304" pitchFamily="18" charset="0"/>
                <a:cs typeface="Arial" panose="020B0604020202020204" pitchFamily="34" charset="0"/>
              </a:rPr>
              <a:t>a secondment </a:t>
            </a:r>
            <a:r>
              <a:rPr lang="en-US" sz="3200" dirty="0">
                <a:solidFill>
                  <a:srgbClr val="000000"/>
                </a:solidFill>
                <a:latin typeface="Lucida Bright" panose="02040602050505020304" pitchFamily="18" charset="0"/>
                <a:cs typeface="Arial" panose="020B0604020202020204" pitchFamily="34" charset="0"/>
              </a:rPr>
              <a:t>from </a:t>
            </a:r>
            <a:r>
              <a:rPr lang="en-US" sz="3200" dirty="0">
                <a:solidFill>
                  <a:srgbClr val="FF1616"/>
                </a:solidFill>
                <a:latin typeface="Lucida Bright" panose="02040602050505020304" pitchFamily="18" charset="0"/>
                <a:cs typeface="Arial" panose="020B0604020202020204" pitchFamily="34" charset="0"/>
              </a:rPr>
              <a:t>FAFM to support this program of research </a:t>
            </a:r>
          </a:p>
          <a:p>
            <a:pPr>
              <a:lnSpc>
                <a:spcPts val="4078"/>
              </a:lnSpc>
            </a:pPr>
            <a:endParaRPr lang="en-US" sz="3200" dirty="0">
              <a:solidFill>
                <a:srgbClr val="FF1616"/>
              </a:solidFill>
              <a:latin typeface="Lucida Bright" panose="02040602050505020304" pitchFamily="18" charset="0"/>
              <a:cs typeface="Arial" panose="020B0604020202020204" pitchFamily="34" charset="0"/>
            </a:endParaRPr>
          </a:p>
          <a:p>
            <a:pPr>
              <a:lnSpc>
                <a:spcPts val="4078"/>
              </a:lnSpc>
            </a:pPr>
            <a:r>
              <a:rPr lang="en-US" sz="3200" dirty="0">
                <a:solidFill>
                  <a:srgbClr val="FF1616"/>
                </a:solidFill>
                <a:latin typeface="Lucida Bright" panose="02040602050505020304" pitchFamily="18" charset="0"/>
                <a:cs typeface="Arial" panose="020B0604020202020204" pitchFamily="34" charset="0"/>
              </a:rPr>
              <a:t>No supporting organization licenses/distributes/benefits from the integrated primary care workforce planning toolkit, </a:t>
            </a:r>
            <a:r>
              <a:rPr lang="en-US" sz="3200" dirty="0">
                <a:solidFill>
                  <a:srgbClr val="000000"/>
                </a:solidFill>
                <a:latin typeface="Lucida Bright" panose="02040602050505020304" pitchFamily="18" charset="0"/>
                <a:cs typeface="Arial" panose="020B0604020202020204" pitchFamily="34" charset="0"/>
              </a:rPr>
              <a:t>a product that will be discussed in this program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6817376" y="251576"/>
            <a:ext cx="1181814" cy="1181814"/>
          </a:xfrm>
          <a:prstGeom prst="rect">
            <a:avLst/>
          </a:prstGeom>
        </p:spPr>
      </p:pic>
      <p:sp>
        <p:nvSpPr>
          <p:cNvPr id="4" name="TextBox 4"/>
          <p:cNvSpPr txBox="1"/>
          <p:nvPr/>
        </p:nvSpPr>
        <p:spPr>
          <a:xfrm>
            <a:off x="1632760" y="755395"/>
            <a:ext cx="14597840" cy="753540"/>
          </a:xfrm>
          <a:prstGeom prst="rect">
            <a:avLst/>
          </a:prstGeom>
        </p:spPr>
        <p:txBody>
          <a:bodyPr wrap="square" lIns="0" tIns="0" rIns="0" bIns="0" rtlCol="0" anchor="t">
            <a:spAutoFit/>
          </a:bodyPr>
          <a:lstStyle/>
          <a:p>
            <a:pPr marL="0" marR="0" lvl="0" indent="0" algn="ctr" defTabSz="914400" rtl="0" eaLnBrk="1" fontAlgn="auto" latinLnBrk="0" hangingPunct="1">
              <a:lnSpc>
                <a:spcPts val="5823"/>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771D19"/>
                </a:solidFill>
                <a:effectLst/>
                <a:uLnTx/>
                <a:uFillTx/>
                <a:latin typeface="Gill Sans MT"/>
                <a:ea typeface="+mn-ea"/>
                <a:cs typeface="+mn-cs"/>
              </a:rPr>
              <a:t>Fit-for-Purpose Planning in Toronto</a:t>
            </a:r>
          </a:p>
        </p:txBody>
      </p:sp>
      <p:sp>
        <p:nvSpPr>
          <p:cNvPr id="12" name="TextBox 12"/>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14" name="Freeform 14"/>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9" name="Slide Number Placeholder 14">
            <a:extLst>
              <a:ext uri="{FF2B5EF4-FFF2-40B4-BE49-F238E27FC236}">
                <a16:creationId xmlns:a16="http://schemas.microsoft.com/office/drawing/2014/main" id="{504E5640-6C00-E394-7858-FB3D792BEBD3}"/>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
        <p:nvSpPr>
          <p:cNvPr id="2" name="Rounded Rectangle 6">
            <a:extLst>
              <a:ext uri="{FF2B5EF4-FFF2-40B4-BE49-F238E27FC236}">
                <a16:creationId xmlns:a16="http://schemas.microsoft.com/office/drawing/2014/main" id="{C70CEB63-1EF3-8E92-B49E-941DF1C83357}"/>
              </a:ext>
            </a:extLst>
          </p:cNvPr>
          <p:cNvSpPr/>
          <p:nvPr/>
        </p:nvSpPr>
        <p:spPr bwMode="auto">
          <a:xfrm>
            <a:off x="3810000" y="7052226"/>
            <a:ext cx="10439400" cy="2796235"/>
          </a:xfrm>
          <a:prstGeom prst="roundRect">
            <a:avLst/>
          </a:prstGeom>
          <a:solidFill>
            <a:schemeClr val="bg1"/>
          </a:solidFill>
          <a:ln w="9525" cap="flat" cmpd="sng" algn="ctr">
            <a:solidFill>
              <a:srgbClr val="00B2E3">
                <a:lumMod val="20000"/>
                <a:lumOff val="80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Local groups engaged in planning:</a:t>
            </a:r>
          </a:p>
          <a:p>
            <a:pPr marL="0" marR="0" lvl="1" indent="-285750" algn="ctr"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East Toronto Health Partners</a:t>
            </a:r>
          </a:p>
          <a:p>
            <a:pPr marL="0" marR="0" lvl="1" indent="-285750" algn="ctr"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M</a:t>
            </a:r>
            <a:r>
              <a:rPr kumimoji="0" lang="en-CA"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id-West Toronto OHT</a:t>
            </a:r>
          </a:p>
          <a:p>
            <a:pPr marL="0" marR="0" lvl="1" indent="-285750" algn="ctr"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North Toronto OHT</a:t>
            </a:r>
          </a:p>
          <a:p>
            <a:pPr marL="0" marR="0" lvl="1" indent="-285750" algn="ctr"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North York Health Partners</a:t>
            </a:r>
          </a:p>
          <a:p>
            <a:pPr marL="0" marR="0" lvl="1" indent="-285750" algn="ctr" defTabSz="4572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CA" sz="28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West Toronto OHT</a:t>
            </a:r>
            <a:endParaRPr kumimoji="0" lang="en-CA" sz="2000" b="0"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9" name="Title 1">
            <a:extLst>
              <a:ext uri="{FF2B5EF4-FFF2-40B4-BE49-F238E27FC236}">
                <a16:creationId xmlns:a16="http://schemas.microsoft.com/office/drawing/2014/main" id="{EB313849-235B-B5E4-616A-A2E7A9935120}"/>
              </a:ext>
            </a:extLst>
          </p:cNvPr>
          <p:cNvSpPr>
            <a:spLocks noGrp="1"/>
          </p:cNvSpPr>
          <p:nvPr/>
        </p:nvSpPr>
        <p:spPr bwMode="auto">
          <a:xfrm>
            <a:off x="4814887" y="1914509"/>
            <a:ext cx="8658225" cy="607413"/>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7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27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27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27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2700" b="1">
                <a:solidFill>
                  <a:srgbClr val="00788A"/>
                </a:solidFill>
                <a:latin typeface="Arial" charset="0"/>
                <a:ea typeface="MS PGothic" panose="020B0600070205080204" pitchFamily="34" charset="-128"/>
                <a:cs typeface="ＭＳ Ｐゴシック" charset="-128"/>
              </a:defRPr>
            </a:lvl5pPr>
            <a:lvl6pPr marL="342900" algn="ctr" rtl="0" eaLnBrk="1" fontAlgn="base" hangingPunct="1">
              <a:spcBef>
                <a:spcPct val="0"/>
              </a:spcBef>
              <a:spcAft>
                <a:spcPct val="0"/>
              </a:spcAft>
              <a:defRPr sz="2700" b="1">
                <a:solidFill>
                  <a:srgbClr val="008E8F"/>
                </a:solidFill>
                <a:latin typeface="Arial" charset="0"/>
              </a:defRPr>
            </a:lvl6pPr>
            <a:lvl7pPr marL="685800" algn="ctr" rtl="0" eaLnBrk="1" fontAlgn="base" hangingPunct="1">
              <a:spcBef>
                <a:spcPct val="0"/>
              </a:spcBef>
              <a:spcAft>
                <a:spcPct val="0"/>
              </a:spcAft>
              <a:defRPr sz="2700" b="1">
                <a:solidFill>
                  <a:srgbClr val="008E8F"/>
                </a:solidFill>
                <a:latin typeface="Arial" charset="0"/>
              </a:defRPr>
            </a:lvl7pPr>
            <a:lvl8pPr marL="1028700" algn="ctr" rtl="0" eaLnBrk="1" fontAlgn="base" hangingPunct="1">
              <a:spcBef>
                <a:spcPct val="0"/>
              </a:spcBef>
              <a:spcAft>
                <a:spcPct val="0"/>
              </a:spcAft>
              <a:defRPr sz="2700" b="1">
                <a:solidFill>
                  <a:srgbClr val="008E8F"/>
                </a:solidFill>
                <a:latin typeface="Arial" charset="0"/>
              </a:defRPr>
            </a:lvl8pPr>
            <a:lvl9pPr marL="1371600" algn="ctr" rtl="0" eaLnBrk="1" fontAlgn="base" hangingPunct="1">
              <a:spcBef>
                <a:spcPct val="0"/>
              </a:spcBef>
              <a:spcAft>
                <a:spcPct val="0"/>
              </a:spcAft>
              <a:defRPr sz="2700" b="1">
                <a:solidFill>
                  <a:srgbClr val="008E8F"/>
                </a:solidFill>
                <a:latin typeface="Arial"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S PGothic"/>
                <a:cs typeface="Calibri"/>
              </a:rPr>
              <a:t>Phase 1 – Toolkit Development (2017-2018)</a:t>
            </a:r>
          </a:p>
        </p:txBody>
      </p:sp>
      <p:sp>
        <p:nvSpPr>
          <p:cNvPr id="11" name="Title 1">
            <a:extLst>
              <a:ext uri="{FF2B5EF4-FFF2-40B4-BE49-F238E27FC236}">
                <a16:creationId xmlns:a16="http://schemas.microsoft.com/office/drawing/2014/main" id="{FC6C97F9-B220-478F-401F-DFD8B94B698D}"/>
              </a:ext>
            </a:extLst>
          </p:cNvPr>
          <p:cNvSpPr txBox="1">
            <a:spLocks/>
          </p:cNvSpPr>
          <p:nvPr/>
        </p:nvSpPr>
        <p:spPr bwMode="auto">
          <a:xfrm>
            <a:off x="3810000" y="3398481"/>
            <a:ext cx="10287000" cy="314222"/>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S PGothic"/>
                <a:cs typeface="Calibri"/>
              </a:rPr>
              <a:t>Phase 2 – Toolkit Operationalization (2019-2022)</a:t>
            </a:r>
          </a:p>
        </p:txBody>
      </p:sp>
      <p:sp>
        <p:nvSpPr>
          <p:cNvPr id="13" name="Rounded Rectangle 2">
            <a:extLst>
              <a:ext uri="{FF2B5EF4-FFF2-40B4-BE49-F238E27FC236}">
                <a16:creationId xmlns:a16="http://schemas.microsoft.com/office/drawing/2014/main" id="{3BAE8C57-6801-F2F6-F2FB-69CBC01DEB3F}"/>
              </a:ext>
            </a:extLst>
          </p:cNvPr>
          <p:cNvSpPr/>
          <p:nvPr/>
        </p:nvSpPr>
        <p:spPr bwMode="auto">
          <a:xfrm>
            <a:off x="1295128" y="4029329"/>
            <a:ext cx="15522248" cy="1166277"/>
          </a:xfrm>
          <a:prstGeom prst="roundRect">
            <a:avLst/>
          </a:prstGeom>
          <a:solidFill>
            <a:srgbClr val="00B2E3">
              <a:lumMod val="75000"/>
            </a:srgbClr>
          </a:solidFill>
          <a:ln w="9525" cap="flat" cmpd="sng" algn="ctr">
            <a:noFill/>
            <a:prstDash val="solid"/>
            <a:round/>
            <a:headEnd type="none" w="med" len="med"/>
            <a:tailEnd type="none" w="med" len="med"/>
          </a:ln>
          <a:effectLst/>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3429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Operationalization a first cycle of integrated, interprofessional, needs-based primary care workforce planning</a:t>
            </a:r>
            <a:endPar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5" name="Title 1">
            <a:extLst>
              <a:ext uri="{FF2B5EF4-FFF2-40B4-BE49-F238E27FC236}">
                <a16:creationId xmlns:a16="http://schemas.microsoft.com/office/drawing/2014/main" id="{460887AD-80CE-655F-5612-D814949F4151}"/>
              </a:ext>
            </a:extLst>
          </p:cNvPr>
          <p:cNvSpPr txBox="1">
            <a:spLocks/>
          </p:cNvSpPr>
          <p:nvPr/>
        </p:nvSpPr>
        <p:spPr bwMode="auto">
          <a:xfrm>
            <a:off x="4343400" y="5313567"/>
            <a:ext cx="9553128" cy="560600"/>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S PGothic"/>
                <a:cs typeface="Calibri"/>
              </a:rPr>
              <a:t>Phase 3 – Next Steps in Planning (2022-2024)</a:t>
            </a:r>
          </a:p>
        </p:txBody>
      </p:sp>
      <p:sp>
        <p:nvSpPr>
          <p:cNvPr id="16" name="Rounded Rectangle 2">
            <a:extLst>
              <a:ext uri="{FF2B5EF4-FFF2-40B4-BE49-F238E27FC236}">
                <a16:creationId xmlns:a16="http://schemas.microsoft.com/office/drawing/2014/main" id="{583C2590-2C66-0EAE-864A-C3FD45F49C74}"/>
              </a:ext>
            </a:extLst>
          </p:cNvPr>
          <p:cNvSpPr/>
          <p:nvPr/>
        </p:nvSpPr>
        <p:spPr bwMode="auto">
          <a:xfrm>
            <a:off x="1295128" y="6076592"/>
            <a:ext cx="15522248" cy="857673"/>
          </a:xfrm>
          <a:prstGeom prst="roundRect">
            <a:avLst/>
          </a:prstGeom>
          <a:solidFill>
            <a:srgbClr val="00B2E3">
              <a:lumMod val="50000"/>
            </a:srgbClr>
          </a:solidFill>
          <a:ln w="9525" cap="flat" cmpd="sng" algn="ctr">
            <a:noFill/>
            <a:prstDash val="solid"/>
            <a:round/>
            <a:headEnd type="none" w="med" len="med"/>
            <a:tailEnd type="none" w="med" len="med"/>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3429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Building capacity for planning in the Toronto Region and beyond</a:t>
            </a:r>
            <a:endPar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8" name="Rectangle: Rounded Corners 10">
            <a:extLst>
              <a:ext uri="{FF2B5EF4-FFF2-40B4-BE49-F238E27FC236}">
                <a16:creationId xmlns:a16="http://schemas.microsoft.com/office/drawing/2014/main" id="{C88BB125-E091-EE25-6B5C-721F36E06B10}"/>
              </a:ext>
            </a:extLst>
          </p:cNvPr>
          <p:cNvSpPr/>
          <p:nvPr/>
        </p:nvSpPr>
        <p:spPr>
          <a:xfrm>
            <a:off x="1295128" y="2624170"/>
            <a:ext cx="15522248" cy="716702"/>
          </a:xfrm>
          <a:prstGeom prst="roundRect">
            <a:avLst/>
          </a:prstGeom>
          <a:solidFill>
            <a:srgbClr val="00B2E3"/>
          </a:solidFill>
          <a:ln w="25400" cap="flat" cmpd="sng" algn="ctr">
            <a:solidFill>
              <a:srgbClr val="00B2E3"/>
            </a:solidFill>
            <a:prstDash val="solid"/>
          </a:ln>
          <a:effectLst/>
        </p:spPr>
        <p:txBody>
          <a:bodyPr lIns="68580" tIns="34290" rIns="68580" bIns="34290" rtlCol="0" anchor="ctr"/>
          <a:lstStyle>
            <a:defPPr>
              <a:defRPr lang="en-US"/>
            </a:defPPr>
            <a:lvl1pPr algn="l" defTabSz="457200" rtl="0" fontAlgn="base">
              <a:spcBef>
                <a:spcPct val="0"/>
              </a:spcBef>
              <a:spcAft>
                <a:spcPct val="0"/>
              </a:spcAft>
              <a:defRPr sz="1400" u="sng" kern="1200">
                <a:solidFill>
                  <a:schemeClr val="lt1"/>
                </a:solidFill>
                <a:latin typeface="+mn-lt"/>
                <a:ea typeface="+mn-ea"/>
                <a:cs typeface="+mn-cs"/>
              </a:defRPr>
            </a:lvl1pPr>
            <a:lvl2pPr marL="457200" algn="l" defTabSz="457200" rtl="0" fontAlgn="base">
              <a:spcBef>
                <a:spcPct val="0"/>
              </a:spcBef>
              <a:spcAft>
                <a:spcPct val="0"/>
              </a:spcAft>
              <a:defRPr sz="1400" u="sng" kern="1200">
                <a:solidFill>
                  <a:schemeClr val="lt1"/>
                </a:solidFill>
                <a:latin typeface="+mn-lt"/>
                <a:ea typeface="+mn-ea"/>
                <a:cs typeface="+mn-cs"/>
              </a:defRPr>
            </a:lvl2pPr>
            <a:lvl3pPr marL="914400" algn="l" defTabSz="457200" rtl="0" fontAlgn="base">
              <a:spcBef>
                <a:spcPct val="0"/>
              </a:spcBef>
              <a:spcAft>
                <a:spcPct val="0"/>
              </a:spcAft>
              <a:defRPr sz="1400" u="sng" kern="1200">
                <a:solidFill>
                  <a:schemeClr val="lt1"/>
                </a:solidFill>
                <a:latin typeface="+mn-lt"/>
                <a:ea typeface="+mn-ea"/>
                <a:cs typeface="+mn-cs"/>
              </a:defRPr>
            </a:lvl3pPr>
            <a:lvl4pPr marL="1371600" algn="l" defTabSz="457200" rtl="0" fontAlgn="base">
              <a:spcBef>
                <a:spcPct val="0"/>
              </a:spcBef>
              <a:spcAft>
                <a:spcPct val="0"/>
              </a:spcAft>
              <a:defRPr sz="1400" u="sng" kern="1200">
                <a:solidFill>
                  <a:schemeClr val="lt1"/>
                </a:solidFill>
                <a:latin typeface="+mn-lt"/>
                <a:ea typeface="+mn-ea"/>
                <a:cs typeface="+mn-cs"/>
              </a:defRPr>
            </a:lvl4pPr>
            <a:lvl5pPr marL="1828800" algn="l" defTabSz="457200" rtl="0" fontAlgn="base">
              <a:spcBef>
                <a:spcPct val="0"/>
              </a:spcBef>
              <a:spcAft>
                <a:spcPct val="0"/>
              </a:spcAft>
              <a:defRPr sz="1400" u="sng" kern="1200">
                <a:solidFill>
                  <a:schemeClr val="lt1"/>
                </a:solidFill>
                <a:latin typeface="+mn-lt"/>
                <a:ea typeface="+mn-ea"/>
                <a:cs typeface="+mn-cs"/>
              </a:defRPr>
            </a:lvl5pPr>
            <a:lvl6pPr marL="2286000" algn="l" defTabSz="914400" rtl="0" eaLnBrk="1" latinLnBrk="0" hangingPunct="1">
              <a:defRPr sz="1400" u="sng" kern="1200">
                <a:solidFill>
                  <a:schemeClr val="lt1"/>
                </a:solidFill>
                <a:latin typeface="+mn-lt"/>
                <a:ea typeface="+mn-ea"/>
                <a:cs typeface="+mn-cs"/>
              </a:defRPr>
            </a:lvl6pPr>
            <a:lvl7pPr marL="2743200" algn="l" defTabSz="914400" rtl="0" eaLnBrk="1" latinLnBrk="0" hangingPunct="1">
              <a:defRPr sz="1400" u="sng" kern="1200">
                <a:solidFill>
                  <a:schemeClr val="lt1"/>
                </a:solidFill>
                <a:latin typeface="+mn-lt"/>
                <a:ea typeface="+mn-ea"/>
                <a:cs typeface="+mn-cs"/>
              </a:defRPr>
            </a:lvl7pPr>
            <a:lvl8pPr marL="3200400" algn="l" defTabSz="914400" rtl="0" eaLnBrk="1" latinLnBrk="0" hangingPunct="1">
              <a:defRPr sz="1400" u="sng" kern="1200">
                <a:solidFill>
                  <a:schemeClr val="lt1"/>
                </a:solidFill>
                <a:latin typeface="+mn-lt"/>
                <a:ea typeface="+mn-ea"/>
                <a:cs typeface="+mn-cs"/>
              </a:defRPr>
            </a:lvl8pPr>
            <a:lvl9pPr marL="3657600" algn="l" defTabSz="914400" rtl="0" eaLnBrk="1" latinLnBrk="0" hangingPunct="1">
              <a:defRPr sz="1400" u="sng" kern="1200">
                <a:solidFill>
                  <a:schemeClr val="lt1"/>
                </a:solidFill>
                <a:latin typeface="+mn-lt"/>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a:ea typeface="+mn-ea"/>
                <a:cs typeface="Calibri"/>
              </a:rPr>
              <a:t>Development of a fit-for-purpose planning process and  quantitative planning model</a:t>
            </a:r>
            <a:endParaRPr kumimoji="0" lang="en-CA" sz="3200" b="0" i="0" u="none" strike="noStrike" kern="1200" cap="none" spc="0" normalizeH="0" baseline="0" noProof="0" dirty="0">
              <a:ln>
                <a:noFill/>
              </a:ln>
              <a:solidFill>
                <a:srgbClr val="FFFFFF"/>
              </a:solidFill>
              <a:effectLst/>
              <a:uLnTx/>
              <a:uFillTx/>
              <a:latin typeface="Calibri"/>
              <a:ea typeface="+mn-ea"/>
              <a:cs typeface="Calibri"/>
            </a:endParaRPr>
          </a:p>
        </p:txBody>
      </p:sp>
    </p:spTree>
    <p:extLst>
      <p:ext uri="{BB962C8B-B14F-4D97-AF65-F5344CB8AC3E}">
        <p14:creationId xmlns:p14="http://schemas.microsoft.com/office/powerpoint/2010/main" val="106997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6817376" y="251576"/>
            <a:ext cx="1181814" cy="1181814"/>
          </a:xfrm>
          <a:prstGeom prst="rect">
            <a:avLst/>
          </a:prstGeom>
        </p:spPr>
      </p:pic>
      <p:sp>
        <p:nvSpPr>
          <p:cNvPr id="4" name="TextBox 4"/>
          <p:cNvSpPr txBox="1"/>
          <p:nvPr/>
        </p:nvSpPr>
        <p:spPr>
          <a:xfrm>
            <a:off x="1295128" y="1115134"/>
            <a:ext cx="12601400" cy="753540"/>
          </a:xfrm>
          <a:prstGeom prst="rect">
            <a:avLst/>
          </a:prstGeom>
        </p:spPr>
        <p:txBody>
          <a:bodyPr wrap="square" lIns="0" tIns="0" rIns="0" bIns="0" rtlCol="0" anchor="t">
            <a:spAutoFit/>
          </a:bodyPr>
          <a:lstStyle/>
          <a:p>
            <a:pPr marL="0" marR="0" lvl="0" indent="0" algn="l" defTabSz="914400" rtl="0" eaLnBrk="1" fontAlgn="auto" latinLnBrk="0" hangingPunct="1">
              <a:lnSpc>
                <a:spcPts val="5823"/>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771D19"/>
                </a:solidFill>
                <a:effectLst/>
                <a:uLnTx/>
                <a:uFillTx/>
                <a:latin typeface="Gill Sans MT"/>
                <a:ea typeface="+mn-ea"/>
                <a:cs typeface="+mn-cs"/>
              </a:rPr>
              <a:t>Overview of the Planning Process</a:t>
            </a:r>
          </a:p>
        </p:txBody>
      </p:sp>
      <p:grpSp>
        <p:nvGrpSpPr>
          <p:cNvPr id="5" name="Group 5"/>
          <p:cNvGrpSpPr/>
          <p:nvPr/>
        </p:nvGrpSpPr>
        <p:grpSpPr>
          <a:xfrm>
            <a:off x="1047750" y="2383959"/>
            <a:ext cx="15999285" cy="6647973"/>
            <a:chOff x="0" y="-54190"/>
            <a:chExt cx="4213803" cy="1750906"/>
          </a:xfrm>
        </p:grpSpPr>
        <p:sp>
          <p:nvSpPr>
            <p:cNvPr id="6" name="Freeform 6"/>
            <p:cNvSpPr/>
            <p:nvPr/>
          </p:nvSpPr>
          <p:spPr>
            <a:xfrm>
              <a:off x="0" y="-54190"/>
              <a:ext cx="4213803" cy="1750906"/>
            </a:xfrm>
            <a:custGeom>
              <a:avLst/>
              <a:gdLst/>
              <a:ahLst/>
              <a:cxnLst/>
              <a:rect l="l" t="t" r="r" b="b"/>
              <a:pathLst>
                <a:path w="4117703" h="1696716">
                  <a:moveTo>
                    <a:pt x="0" y="0"/>
                  </a:moveTo>
                  <a:lnTo>
                    <a:pt x="4117703" y="0"/>
                  </a:lnTo>
                  <a:lnTo>
                    <a:pt x="4117703" y="1696716"/>
                  </a:lnTo>
                  <a:lnTo>
                    <a:pt x="0" y="1696716"/>
                  </a:lnTo>
                  <a:close/>
                </a:path>
              </a:pathLst>
            </a:custGeom>
            <a:solidFill>
              <a:srgbClr val="FFFFFF"/>
            </a:solidFill>
          </p:spPr>
        </p:sp>
        <p:sp>
          <p:nvSpPr>
            <p:cNvPr id="7" name="TextBox 7"/>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sp>
        <p:nvSpPr>
          <p:cNvPr id="12" name="TextBox 12"/>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14" name="Freeform 14"/>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9" name="Slide Number Placeholder 14">
            <a:extLst>
              <a:ext uri="{FF2B5EF4-FFF2-40B4-BE49-F238E27FC236}">
                <a16:creationId xmlns:a16="http://schemas.microsoft.com/office/drawing/2014/main" id="{504E5640-6C00-E394-7858-FB3D792BEBD3}"/>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62D7CC6C-58B5-B5F8-61EA-E9938A64021B}"/>
              </a:ext>
            </a:extLst>
          </p:cNvPr>
          <p:cNvPicPr>
            <a:picLocks noChangeAspect="1"/>
          </p:cNvPicPr>
          <p:nvPr/>
        </p:nvPicPr>
        <p:blipFill>
          <a:blip r:embed="rId4"/>
          <a:stretch>
            <a:fillRect/>
          </a:stretch>
        </p:blipFill>
        <p:spPr>
          <a:xfrm>
            <a:off x="5343921" y="2364562"/>
            <a:ext cx="11703114" cy="6901062"/>
          </a:xfrm>
          <a:prstGeom prst="rect">
            <a:avLst/>
          </a:prstGeom>
        </p:spPr>
      </p:pic>
      <p:sp>
        <p:nvSpPr>
          <p:cNvPr id="13" name="Rectangle 12">
            <a:extLst>
              <a:ext uri="{FF2B5EF4-FFF2-40B4-BE49-F238E27FC236}">
                <a16:creationId xmlns:a16="http://schemas.microsoft.com/office/drawing/2014/main" id="{6F07714E-896D-D4D3-3D2F-5BADF1A2AD7E}"/>
              </a:ext>
            </a:extLst>
          </p:cNvPr>
          <p:cNvSpPr/>
          <p:nvPr/>
        </p:nvSpPr>
        <p:spPr>
          <a:xfrm>
            <a:off x="1323341" y="2353950"/>
            <a:ext cx="3875977" cy="4924425"/>
          </a:xfrm>
          <a:prstGeom prst="rect">
            <a:avLst/>
          </a:prstGeom>
          <a:solidFill>
            <a:schemeClr val="accent1">
              <a:lumMod val="20000"/>
              <a:lumOff val="80000"/>
            </a:schemeClr>
          </a:solidFill>
        </p:spPr>
        <p:txBody>
          <a:bodyPr wrap="square" lIns="182880" tIns="91440" rIns="182880" bIns="9144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The planning approach is </a:t>
            </a:r>
            <a:r>
              <a:rPr kumimoji="0" lang="en-US" sz="2800" b="1" i="0" u="none" strike="noStrike" kern="1200" cap="none" spc="0" normalizeH="0" baseline="0" noProof="0" dirty="0">
                <a:ln>
                  <a:noFill/>
                </a:ln>
                <a:solidFill>
                  <a:srgbClr val="000000"/>
                </a:solidFill>
                <a:effectLst/>
                <a:uLnTx/>
                <a:uFillTx/>
                <a:latin typeface="Calibri"/>
                <a:ea typeface="MS PGothic"/>
                <a:cs typeface="Calibri"/>
              </a:rPr>
              <a:t>interactive and iterative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It includes </a:t>
            </a:r>
            <a:r>
              <a:rPr kumimoji="0" lang="en-US" sz="2800" b="1" i="1" u="none" strike="noStrike" kern="1200" cap="none" spc="0" normalizeH="0" baseline="0" noProof="0" dirty="0">
                <a:ln>
                  <a:noFill/>
                </a:ln>
                <a:solidFill>
                  <a:srgbClr val="000000"/>
                </a:solidFill>
                <a:effectLst/>
                <a:uLnTx/>
                <a:uFillTx/>
                <a:latin typeface="Calibri"/>
                <a:ea typeface="MS PGothic"/>
                <a:cs typeface="Calibri"/>
              </a:rPr>
              <a:t>horizon scanning</a:t>
            </a: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 </a:t>
            </a:r>
            <a:r>
              <a:rPr kumimoji="0" lang="en-US" sz="2800" b="1" i="1" u="none" strike="noStrike" kern="1200" cap="none" spc="0" normalizeH="0" baseline="0" noProof="0" dirty="0">
                <a:ln>
                  <a:noFill/>
                </a:ln>
                <a:solidFill>
                  <a:srgbClr val="000000"/>
                </a:solidFill>
                <a:effectLst/>
                <a:uLnTx/>
                <a:uFillTx/>
                <a:latin typeface="Calibri"/>
                <a:ea typeface="MS PGothic"/>
                <a:cs typeface="Calibri"/>
              </a:rPr>
              <a:t>scenario generation</a:t>
            </a: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 and quantitative </a:t>
            </a:r>
            <a:r>
              <a:rPr kumimoji="0" lang="en-US" sz="2800" b="1" i="1" u="none" strike="noStrike" kern="1200" cap="none" spc="0" normalizeH="0" baseline="0" noProof="0" dirty="0">
                <a:ln>
                  <a:noFill/>
                </a:ln>
                <a:solidFill>
                  <a:srgbClr val="000000"/>
                </a:solidFill>
                <a:effectLst/>
                <a:uLnTx/>
                <a:uFillTx/>
                <a:latin typeface="Calibri"/>
                <a:ea typeface="MS PGothic"/>
                <a:cs typeface="Calibri"/>
              </a:rPr>
              <a:t>workforce modelling</a:t>
            </a: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 activities, which inform </a:t>
            </a:r>
            <a:r>
              <a:rPr kumimoji="0" lang="en-US" sz="2800" b="1" i="1" u="none" strike="noStrike" kern="1200" cap="none" spc="0" normalizeH="0" baseline="0" noProof="0" dirty="0">
                <a:ln>
                  <a:noFill/>
                </a:ln>
                <a:solidFill>
                  <a:srgbClr val="000000"/>
                </a:solidFill>
                <a:effectLst/>
                <a:uLnTx/>
                <a:uFillTx/>
                <a:latin typeface="Calibri"/>
                <a:ea typeface="MS PGothic"/>
                <a:cs typeface="Calibri"/>
              </a:rPr>
              <a:t>policy analysis</a:t>
            </a: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 and decision-making</a:t>
            </a:r>
          </a:p>
        </p:txBody>
      </p:sp>
      <p:sp>
        <p:nvSpPr>
          <p:cNvPr id="15" name="Rectangle 14">
            <a:extLst>
              <a:ext uri="{FF2B5EF4-FFF2-40B4-BE49-F238E27FC236}">
                <a16:creationId xmlns:a16="http://schemas.microsoft.com/office/drawing/2014/main" id="{A5FA236C-8DF9-044B-BD3F-7B1D4C2B82E2}"/>
              </a:ext>
            </a:extLst>
          </p:cNvPr>
          <p:cNvSpPr/>
          <p:nvPr/>
        </p:nvSpPr>
        <p:spPr>
          <a:xfrm>
            <a:off x="1295128" y="7431731"/>
            <a:ext cx="3875976" cy="1477328"/>
          </a:xfrm>
          <a:prstGeom prst="rect">
            <a:avLst/>
          </a:prstGeom>
          <a:solidFill>
            <a:schemeClr val="accent1">
              <a:lumMod val="20000"/>
              <a:lumOff val="80000"/>
            </a:schemeClr>
          </a:solidFill>
        </p:spPr>
        <p:txBody>
          <a:bodyPr wrap="square" lIns="182880" tIns="91440" rIns="182880" bIns="9144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S PGothic"/>
                <a:cs typeface="Calibri"/>
              </a:rPr>
              <a:t>Engagement with stakeholders is embedded in each step </a:t>
            </a:r>
          </a:p>
        </p:txBody>
      </p:sp>
    </p:spTree>
    <p:extLst>
      <p:ext uri="{BB962C8B-B14F-4D97-AF65-F5344CB8AC3E}">
        <p14:creationId xmlns:p14="http://schemas.microsoft.com/office/powerpoint/2010/main" val="202008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23">
            <a:extLst>
              <a:ext uri="{FF2B5EF4-FFF2-40B4-BE49-F238E27FC236}">
                <a16:creationId xmlns:a16="http://schemas.microsoft.com/office/drawing/2014/main" id="{E784FC05-4DC2-9718-BA78-70779CFFF849}"/>
              </a:ext>
            </a:extLst>
          </p:cNvPr>
          <p:cNvSpPr/>
          <p:nvPr/>
        </p:nvSpPr>
        <p:spPr>
          <a:xfrm>
            <a:off x="-132911" y="9468901"/>
            <a:ext cx="18563908" cy="953949"/>
          </a:xfrm>
          <a:custGeom>
            <a:avLst/>
            <a:gdLst/>
            <a:ahLst/>
            <a:cxnLst/>
            <a:rect l="l" t="t" r="r" b="b"/>
            <a:pathLst>
              <a:path w="3081994" h="158375">
                <a:moveTo>
                  <a:pt x="0" y="0"/>
                </a:moveTo>
                <a:lnTo>
                  <a:pt x="3081994" y="0"/>
                </a:lnTo>
                <a:lnTo>
                  <a:pt x="3081994" y="158375"/>
                </a:lnTo>
                <a:lnTo>
                  <a:pt x="0" y="158375"/>
                </a:lnTo>
                <a:close/>
              </a:path>
            </a:pathLst>
          </a:custGeom>
          <a:solidFill>
            <a:srgbClr val="2DA1A6"/>
          </a:solidFill>
          <a:ln w="57150">
            <a:solidFill>
              <a:srgbClr val="E1800E"/>
            </a:solidFill>
          </a:ln>
        </p:spPr>
      </p:sp>
      <p:pic>
        <p:nvPicPr>
          <p:cNvPr id="3" name="Picture 3"/>
          <p:cNvPicPr>
            <a:picLocks noChangeAspect="1"/>
          </p:cNvPicPr>
          <p:nvPr/>
        </p:nvPicPr>
        <p:blipFill>
          <a:blip r:embed="rId2"/>
          <a:srcRect/>
          <a:stretch>
            <a:fillRect/>
          </a:stretch>
        </p:blipFill>
        <p:spPr>
          <a:xfrm>
            <a:off x="16817376" y="251576"/>
            <a:ext cx="1181814" cy="1181814"/>
          </a:xfrm>
          <a:prstGeom prst="rect">
            <a:avLst/>
          </a:prstGeom>
        </p:spPr>
      </p:pic>
      <p:grpSp>
        <p:nvGrpSpPr>
          <p:cNvPr id="31" name="Group 31"/>
          <p:cNvGrpSpPr/>
          <p:nvPr/>
        </p:nvGrpSpPr>
        <p:grpSpPr>
          <a:xfrm>
            <a:off x="7428527" y="2644603"/>
            <a:ext cx="3430945" cy="5876588"/>
            <a:chOff x="0" y="0"/>
            <a:chExt cx="4574593" cy="7835450"/>
          </a:xfrm>
        </p:grpSpPr>
        <p:grpSp>
          <p:nvGrpSpPr>
            <p:cNvPr id="32" name="Group 32"/>
            <p:cNvGrpSpPr/>
            <p:nvPr/>
          </p:nvGrpSpPr>
          <p:grpSpPr>
            <a:xfrm>
              <a:off x="0" y="663195"/>
              <a:ext cx="4574592" cy="7172255"/>
              <a:chOff x="0" y="0"/>
              <a:chExt cx="903623" cy="1416742"/>
            </a:xfrm>
          </p:grpSpPr>
          <p:sp>
            <p:nvSpPr>
              <p:cNvPr id="33" name="Freeform 33"/>
              <p:cNvSpPr/>
              <p:nvPr/>
            </p:nvSpPr>
            <p:spPr>
              <a:xfrm>
                <a:off x="0" y="0"/>
                <a:ext cx="903623" cy="1416742"/>
              </a:xfrm>
              <a:custGeom>
                <a:avLst/>
                <a:gdLst/>
                <a:ahLst/>
                <a:cxnLst/>
                <a:rect l="l" t="t" r="r" b="b"/>
                <a:pathLst>
                  <a:path w="903623" h="1416742">
                    <a:moveTo>
                      <a:pt x="0" y="0"/>
                    </a:moveTo>
                    <a:lnTo>
                      <a:pt x="903623" y="0"/>
                    </a:lnTo>
                    <a:lnTo>
                      <a:pt x="903623" y="1416742"/>
                    </a:lnTo>
                    <a:lnTo>
                      <a:pt x="0" y="1416742"/>
                    </a:lnTo>
                    <a:close/>
                  </a:path>
                </a:pathLst>
              </a:custGeom>
              <a:solidFill>
                <a:srgbClr val="FFFFFF"/>
              </a:solidFill>
            </p:spPr>
          </p:sp>
          <p:sp>
            <p:nvSpPr>
              <p:cNvPr id="34" name="TextBox 3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grpSp>
          <p:nvGrpSpPr>
            <p:cNvPr id="35" name="Group 35"/>
            <p:cNvGrpSpPr/>
            <p:nvPr/>
          </p:nvGrpSpPr>
          <p:grpSpPr>
            <a:xfrm rot="-5400000">
              <a:off x="1681226" y="-1681225"/>
              <a:ext cx="1212142" cy="4574592"/>
              <a:chOff x="0" y="3"/>
              <a:chExt cx="2771140" cy="10458206"/>
            </a:xfrm>
          </p:grpSpPr>
          <p:sp>
            <p:nvSpPr>
              <p:cNvPr id="36" name="Freeform 36"/>
              <p:cNvSpPr/>
              <p:nvPr/>
            </p:nvSpPr>
            <p:spPr>
              <a:xfrm>
                <a:off x="0" y="3"/>
                <a:ext cx="2771140" cy="10458206"/>
              </a:xfrm>
              <a:custGeom>
                <a:avLst/>
                <a:gdLst/>
                <a:ahLst/>
                <a:cxnLst/>
                <a:rect l="l" t="t" r="r" b="b"/>
                <a:pathLst>
                  <a:path w="2771140" h="10458206">
                    <a:moveTo>
                      <a:pt x="0" y="0"/>
                    </a:moveTo>
                    <a:lnTo>
                      <a:pt x="0" y="9555236"/>
                    </a:lnTo>
                    <a:lnTo>
                      <a:pt x="1384300" y="10458206"/>
                    </a:lnTo>
                    <a:lnTo>
                      <a:pt x="2771140" y="9555236"/>
                    </a:lnTo>
                    <a:lnTo>
                      <a:pt x="2771140" y="0"/>
                    </a:lnTo>
                    <a:close/>
                  </a:path>
                </a:pathLst>
              </a:custGeom>
              <a:solidFill>
                <a:srgbClr val="91CFD1"/>
              </a:solidFill>
            </p:spPr>
          </p:sp>
        </p:grpSp>
        <p:sp>
          <p:nvSpPr>
            <p:cNvPr id="38" name="TextBox 38"/>
            <p:cNvSpPr txBox="1"/>
            <p:nvPr/>
          </p:nvSpPr>
          <p:spPr>
            <a:xfrm>
              <a:off x="0" y="338432"/>
              <a:ext cx="4574590" cy="592983"/>
            </a:xfrm>
            <a:prstGeom prst="rect">
              <a:avLst/>
            </a:prstGeom>
          </p:spPr>
          <p:txBody>
            <a:bodyPr lIns="0" tIns="0" rIns="0" bIns="0" rtlCol="0" anchor="ctr">
              <a:spAutoFit/>
            </a:bodyPr>
            <a:lstStyle/>
            <a:p>
              <a:pPr marL="0" marR="0" lvl="0" indent="0" algn="ctr" defTabSz="914400" rtl="0" eaLnBrk="1" fontAlgn="auto" latinLnBrk="0" hangingPunct="1">
                <a:lnSpc>
                  <a:spcPts val="3276"/>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2</a:t>
              </a:r>
            </a:p>
          </p:txBody>
        </p:sp>
      </p:grpSp>
      <p:sp>
        <p:nvSpPr>
          <p:cNvPr id="40" name="TextBox 40"/>
          <p:cNvSpPr txBox="1"/>
          <p:nvPr/>
        </p:nvSpPr>
        <p:spPr>
          <a:xfrm>
            <a:off x="1047750" y="1013933"/>
            <a:ext cx="12416730" cy="753540"/>
          </a:xfrm>
          <a:prstGeom prst="rect">
            <a:avLst/>
          </a:prstGeom>
        </p:spPr>
        <p:txBody>
          <a:bodyPr wrap="square" lIns="0" tIns="0" rIns="0" bIns="0" rtlCol="0" anchor="t">
            <a:spAutoFit/>
          </a:bodyPr>
          <a:lstStyle/>
          <a:p>
            <a:pPr marL="0" marR="0" lvl="0" indent="0" algn="l" defTabSz="914400" rtl="0" eaLnBrk="1" fontAlgn="auto" latinLnBrk="0" hangingPunct="1">
              <a:lnSpc>
                <a:spcPts val="5823"/>
              </a:lnSpc>
              <a:spcBef>
                <a:spcPts val="0"/>
              </a:spcBef>
              <a:spcAft>
                <a:spcPts val="0"/>
              </a:spcAft>
              <a:buClrTx/>
              <a:buSzTx/>
              <a:buFontTx/>
              <a:buNone/>
              <a:tabLst/>
              <a:defRPr/>
            </a:pPr>
            <a:r>
              <a:rPr kumimoji="0" lang="en-US" sz="6399" b="0" i="0" u="none" strike="noStrike" kern="1200" cap="none" spc="0" normalizeH="0" baseline="0" noProof="0" dirty="0">
                <a:ln>
                  <a:noFill/>
                </a:ln>
                <a:solidFill>
                  <a:srgbClr val="771D19"/>
                </a:solidFill>
                <a:effectLst/>
                <a:uLnTx/>
                <a:uFillTx/>
                <a:latin typeface="Gill Sans MT"/>
                <a:ea typeface="+mn-ea"/>
                <a:cs typeface="+mn-cs"/>
              </a:rPr>
              <a:t>Planning Toolkit: Data Architecture</a:t>
            </a:r>
          </a:p>
        </p:txBody>
      </p:sp>
      <p:sp>
        <p:nvSpPr>
          <p:cNvPr id="44" name="TextBox 44"/>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545454"/>
                </a:solidFill>
                <a:effectLst/>
                <a:uLnTx/>
                <a:uFillTx/>
                <a:latin typeface="Helvetica"/>
                <a:ea typeface="+mn-ea"/>
                <a:cs typeface="+mn-cs"/>
              </a:rPr>
              <a:t>www.hhr-rhs.ca</a:t>
            </a:r>
          </a:p>
        </p:txBody>
      </p:sp>
      <p:sp>
        <p:nvSpPr>
          <p:cNvPr id="46" name="Freeform 46"/>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51" name="Slide Number Placeholder 14">
            <a:extLst>
              <a:ext uri="{FF2B5EF4-FFF2-40B4-BE49-F238E27FC236}">
                <a16:creationId xmlns:a16="http://schemas.microsoft.com/office/drawing/2014/main" id="{54C675D6-5998-7859-67C9-8EB723E07321}"/>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grpSp>
        <p:nvGrpSpPr>
          <p:cNvPr id="43" name="Group 42">
            <a:extLst>
              <a:ext uri="{FF2B5EF4-FFF2-40B4-BE49-F238E27FC236}">
                <a16:creationId xmlns:a16="http://schemas.microsoft.com/office/drawing/2014/main" id="{0F0ECB3B-B13C-C2CB-67C8-9E0DFC371FFD}"/>
              </a:ext>
            </a:extLst>
          </p:cNvPr>
          <p:cNvGrpSpPr/>
          <p:nvPr/>
        </p:nvGrpSpPr>
        <p:grpSpPr>
          <a:xfrm>
            <a:off x="12376521" y="2644603"/>
            <a:ext cx="3451774" cy="5876588"/>
            <a:chOff x="9478903" y="2701967"/>
            <a:chExt cx="3451774" cy="5876588"/>
          </a:xfrm>
        </p:grpSpPr>
        <p:grpSp>
          <p:nvGrpSpPr>
            <p:cNvPr id="4" name="Group 4"/>
            <p:cNvGrpSpPr/>
            <p:nvPr/>
          </p:nvGrpSpPr>
          <p:grpSpPr>
            <a:xfrm>
              <a:off x="9499733" y="2701967"/>
              <a:ext cx="3430944" cy="5876588"/>
              <a:chOff x="0" y="0"/>
              <a:chExt cx="4574592" cy="7835450"/>
            </a:xfrm>
          </p:grpSpPr>
          <p:grpSp>
            <p:nvGrpSpPr>
              <p:cNvPr id="5" name="Group 5"/>
              <p:cNvGrpSpPr/>
              <p:nvPr/>
            </p:nvGrpSpPr>
            <p:grpSpPr>
              <a:xfrm>
                <a:off x="0" y="663195"/>
                <a:ext cx="4574592" cy="7172255"/>
                <a:chOff x="0" y="0"/>
                <a:chExt cx="903623" cy="1416742"/>
              </a:xfrm>
            </p:grpSpPr>
            <p:sp>
              <p:nvSpPr>
                <p:cNvPr id="6" name="Freeform 6"/>
                <p:cNvSpPr/>
                <p:nvPr/>
              </p:nvSpPr>
              <p:spPr>
                <a:xfrm>
                  <a:off x="0" y="0"/>
                  <a:ext cx="903623" cy="1416742"/>
                </a:xfrm>
                <a:custGeom>
                  <a:avLst/>
                  <a:gdLst/>
                  <a:ahLst/>
                  <a:cxnLst/>
                  <a:rect l="l" t="t" r="r" b="b"/>
                  <a:pathLst>
                    <a:path w="903623" h="1416742">
                      <a:moveTo>
                        <a:pt x="0" y="0"/>
                      </a:moveTo>
                      <a:lnTo>
                        <a:pt x="903623" y="0"/>
                      </a:lnTo>
                      <a:lnTo>
                        <a:pt x="903623" y="1416742"/>
                      </a:lnTo>
                      <a:lnTo>
                        <a:pt x="0" y="1416742"/>
                      </a:lnTo>
                      <a:close/>
                    </a:path>
                  </a:pathLst>
                </a:custGeom>
                <a:solidFill>
                  <a:srgbClr val="FFFFFF"/>
                </a:solidFill>
              </p:spPr>
            </p:sp>
            <p:sp>
              <p:nvSpPr>
                <p:cNvPr id="7" name="TextBox 7"/>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grpSp>
            <p:nvGrpSpPr>
              <p:cNvPr id="8" name="Group 8"/>
              <p:cNvGrpSpPr/>
              <p:nvPr/>
            </p:nvGrpSpPr>
            <p:grpSpPr>
              <a:xfrm rot="-5400000">
                <a:off x="1681225" y="-1681225"/>
                <a:ext cx="1212142" cy="4574592"/>
                <a:chOff x="0" y="0"/>
                <a:chExt cx="2771140" cy="10458206"/>
              </a:xfrm>
            </p:grpSpPr>
            <p:sp>
              <p:nvSpPr>
                <p:cNvPr id="9" name="Freeform 9"/>
                <p:cNvSpPr/>
                <p:nvPr/>
              </p:nvSpPr>
              <p:spPr>
                <a:xfrm>
                  <a:off x="0" y="0"/>
                  <a:ext cx="2771140" cy="10458206"/>
                </a:xfrm>
                <a:custGeom>
                  <a:avLst/>
                  <a:gdLst/>
                  <a:ahLst/>
                  <a:cxnLst/>
                  <a:rect l="l" t="t" r="r" b="b"/>
                  <a:pathLst>
                    <a:path w="2771140" h="10458206">
                      <a:moveTo>
                        <a:pt x="0" y="0"/>
                      </a:moveTo>
                      <a:lnTo>
                        <a:pt x="0" y="9555236"/>
                      </a:lnTo>
                      <a:lnTo>
                        <a:pt x="1384300" y="10458206"/>
                      </a:lnTo>
                      <a:lnTo>
                        <a:pt x="2771140" y="9555236"/>
                      </a:lnTo>
                      <a:lnTo>
                        <a:pt x="2771140" y="0"/>
                      </a:lnTo>
                      <a:close/>
                    </a:path>
                  </a:pathLst>
                </a:custGeom>
                <a:solidFill>
                  <a:srgbClr val="91CFD1"/>
                </a:solidFill>
              </p:spPr>
            </p:sp>
          </p:grpSp>
          <p:sp>
            <p:nvSpPr>
              <p:cNvPr id="11" name="TextBox 11"/>
              <p:cNvSpPr txBox="1"/>
              <p:nvPr/>
            </p:nvSpPr>
            <p:spPr>
              <a:xfrm>
                <a:off x="0" y="1629119"/>
                <a:ext cx="4574592" cy="2954654"/>
              </a:xfrm>
              <a:prstGeom prst="rect">
                <a:avLst/>
              </a:prstGeom>
            </p:spPr>
            <p:txBody>
              <a:bodyPr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Interactive Dashboard Planning Platform</a:t>
                </a:r>
              </a:p>
            </p:txBody>
          </p:sp>
        </p:grpSp>
        <p:pic>
          <p:nvPicPr>
            <p:cNvPr id="2" name="Picture 27">
              <a:extLst>
                <a:ext uri="{FF2B5EF4-FFF2-40B4-BE49-F238E27FC236}">
                  <a16:creationId xmlns:a16="http://schemas.microsoft.com/office/drawing/2014/main" id="{1741C370-AC1C-EADB-2C70-EE5E285F4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95122" y="6607330"/>
              <a:ext cx="1413173" cy="1413173"/>
            </a:xfrm>
            <a:prstGeom prst="rect">
              <a:avLst/>
            </a:prstGeom>
          </p:spPr>
        </p:pic>
        <p:sp>
          <p:nvSpPr>
            <p:cNvPr id="42" name="TextBox 38">
              <a:extLst>
                <a:ext uri="{FF2B5EF4-FFF2-40B4-BE49-F238E27FC236}">
                  <a16:creationId xmlns:a16="http://schemas.microsoft.com/office/drawing/2014/main" id="{9BDB2AAE-CE5B-B3B0-A905-339E19939AA4}"/>
                </a:ext>
              </a:extLst>
            </p:cNvPr>
            <p:cNvSpPr txBox="1"/>
            <p:nvPr/>
          </p:nvSpPr>
          <p:spPr>
            <a:xfrm>
              <a:off x="9478903" y="2955791"/>
              <a:ext cx="3430943" cy="444737"/>
            </a:xfrm>
            <a:prstGeom prst="rect">
              <a:avLst/>
            </a:prstGeom>
          </p:spPr>
          <p:txBody>
            <a:bodyPr lIns="0" tIns="0" rIns="0" bIns="0" rtlCol="0" anchor="ctr">
              <a:spAutoFit/>
            </a:bodyPr>
            <a:lstStyle/>
            <a:p>
              <a:pPr marL="0" marR="0" lvl="0" indent="0" algn="ctr" defTabSz="914400" rtl="0" eaLnBrk="1" fontAlgn="auto" latinLnBrk="0" hangingPunct="1">
                <a:lnSpc>
                  <a:spcPts val="3276"/>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3</a:t>
              </a:r>
            </a:p>
          </p:txBody>
        </p:sp>
      </p:grpSp>
      <p:sp>
        <p:nvSpPr>
          <p:cNvPr id="45" name="TextBox 11">
            <a:extLst>
              <a:ext uri="{FF2B5EF4-FFF2-40B4-BE49-F238E27FC236}">
                <a16:creationId xmlns:a16="http://schemas.microsoft.com/office/drawing/2014/main" id="{2E90A0E7-1728-DBDB-9729-EF379C4037AF}"/>
              </a:ext>
            </a:extLst>
          </p:cNvPr>
          <p:cNvSpPr txBox="1"/>
          <p:nvPr/>
        </p:nvSpPr>
        <p:spPr>
          <a:xfrm>
            <a:off x="7727904" y="4129660"/>
            <a:ext cx="2832188" cy="1661993"/>
          </a:xfrm>
          <a:prstGeom prst="rect">
            <a:avLst/>
          </a:prstGeom>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Integrated Data Repository</a:t>
            </a:r>
          </a:p>
        </p:txBody>
      </p:sp>
      <p:pic>
        <p:nvPicPr>
          <p:cNvPr id="47" name="Picture 26">
            <a:extLst>
              <a:ext uri="{FF2B5EF4-FFF2-40B4-BE49-F238E27FC236}">
                <a16:creationId xmlns:a16="http://schemas.microsoft.com/office/drawing/2014/main" id="{3AE545DE-80B5-51E9-BD79-7830283CB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00151" y="6471671"/>
            <a:ext cx="1487693" cy="1487693"/>
          </a:xfrm>
          <a:prstGeom prst="rect">
            <a:avLst/>
          </a:prstGeom>
        </p:spPr>
      </p:pic>
      <p:grpSp>
        <p:nvGrpSpPr>
          <p:cNvPr id="22" name="Group 22"/>
          <p:cNvGrpSpPr/>
          <p:nvPr/>
        </p:nvGrpSpPr>
        <p:grpSpPr>
          <a:xfrm>
            <a:off x="2480535" y="2668836"/>
            <a:ext cx="3430944" cy="5876588"/>
            <a:chOff x="0" y="0"/>
            <a:chExt cx="4574592" cy="7835450"/>
          </a:xfrm>
        </p:grpSpPr>
        <p:grpSp>
          <p:nvGrpSpPr>
            <p:cNvPr id="23" name="Group 23"/>
            <p:cNvGrpSpPr/>
            <p:nvPr/>
          </p:nvGrpSpPr>
          <p:grpSpPr>
            <a:xfrm>
              <a:off x="0" y="663195"/>
              <a:ext cx="4574592" cy="7172255"/>
              <a:chOff x="0" y="0"/>
              <a:chExt cx="903623" cy="1416742"/>
            </a:xfrm>
          </p:grpSpPr>
          <p:sp>
            <p:nvSpPr>
              <p:cNvPr id="24" name="Freeform 24"/>
              <p:cNvSpPr/>
              <p:nvPr/>
            </p:nvSpPr>
            <p:spPr>
              <a:xfrm>
                <a:off x="0" y="0"/>
                <a:ext cx="903623" cy="1416742"/>
              </a:xfrm>
              <a:custGeom>
                <a:avLst/>
                <a:gdLst/>
                <a:ahLst/>
                <a:cxnLst/>
                <a:rect l="l" t="t" r="r" b="b"/>
                <a:pathLst>
                  <a:path w="903623" h="1416742">
                    <a:moveTo>
                      <a:pt x="0" y="0"/>
                    </a:moveTo>
                    <a:lnTo>
                      <a:pt x="903623" y="0"/>
                    </a:lnTo>
                    <a:lnTo>
                      <a:pt x="903623" y="1416742"/>
                    </a:lnTo>
                    <a:lnTo>
                      <a:pt x="0" y="1416742"/>
                    </a:lnTo>
                    <a:close/>
                  </a:path>
                </a:pathLst>
              </a:custGeom>
              <a:solidFill>
                <a:srgbClr val="FFFFFF"/>
              </a:solidFill>
            </p:spPr>
          </p:sp>
          <p:sp>
            <p:nvSpPr>
              <p:cNvPr id="25" name="TextBox 25"/>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3249"/>
                  </a:lnSpc>
                  <a:spcBef>
                    <a:spcPts val="0"/>
                  </a:spcBef>
                  <a:spcAft>
                    <a:spcPts val="0"/>
                  </a:spcAft>
                  <a:buClrTx/>
                  <a:buSzTx/>
                  <a:buFontTx/>
                  <a:buNone/>
                  <a:tabLst/>
                  <a:defRPr/>
                </a:pPr>
                <a:endParaRPr kumimoji="0" sz="1800" b="0" i="0" u="none" strike="noStrike" kern="1200" cap="none" spc="0" normalizeH="0" baseline="0" noProof="0">
                  <a:ln>
                    <a:noFill/>
                  </a:ln>
                  <a:solidFill>
                    <a:srgbClr val="545454"/>
                  </a:solidFill>
                  <a:effectLst/>
                  <a:uLnTx/>
                  <a:uFillTx/>
                  <a:latin typeface="Helvetica"/>
                  <a:ea typeface="+mn-ea"/>
                  <a:cs typeface="+mn-cs"/>
                </a:endParaRPr>
              </a:p>
            </p:txBody>
          </p:sp>
        </p:grpSp>
        <p:grpSp>
          <p:nvGrpSpPr>
            <p:cNvPr id="26" name="Group 26"/>
            <p:cNvGrpSpPr/>
            <p:nvPr/>
          </p:nvGrpSpPr>
          <p:grpSpPr>
            <a:xfrm rot="-5400000">
              <a:off x="1681225" y="-1681225"/>
              <a:ext cx="1212142" cy="4574592"/>
              <a:chOff x="0" y="0"/>
              <a:chExt cx="2771140" cy="10458206"/>
            </a:xfrm>
          </p:grpSpPr>
          <p:sp>
            <p:nvSpPr>
              <p:cNvPr id="27" name="Freeform 27"/>
              <p:cNvSpPr/>
              <p:nvPr/>
            </p:nvSpPr>
            <p:spPr>
              <a:xfrm>
                <a:off x="0" y="0"/>
                <a:ext cx="2771140" cy="10458206"/>
              </a:xfrm>
              <a:custGeom>
                <a:avLst/>
                <a:gdLst/>
                <a:ahLst/>
                <a:cxnLst/>
                <a:rect l="l" t="t" r="r" b="b"/>
                <a:pathLst>
                  <a:path w="2771140" h="10458206">
                    <a:moveTo>
                      <a:pt x="0" y="0"/>
                    </a:moveTo>
                    <a:lnTo>
                      <a:pt x="0" y="9555236"/>
                    </a:lnTo>
                    <a:lnTo>
                      <a:pt x="1384300" y="10458206"/>
                    </a:lnTo>
                    <a:lnTo>
                      <a:pt x="2771140" y="9555236"/>
                    </a:lnTo>
                    <a:lnTo>
                      <a:pt x="2771140" y="0"/>
                    </a:lnTo>
                    <a:close/>
                  </a:path>
                </a:pathLst>
              </a:custGeom>
              <a:solidFill>
                <a:srgbClr val="91CFD1"/>
              </a:solidFill>
            </p:spPr>
          </p:sp>
        </p:grpSp>
        <p:sp>
          <p:nvSpPr>
            <p:cNvPr id="29" name="TextBox 29"/>
            <p:cNvSpPr txBox="1"/>
            <p:nvPr/>
          </p:nvSpPr>
          <p:spPr>
            <a:xfrm>
              <a:off x="0" y="320397"/>
              <a:ext cx="4574592" cy="592983"/>
            </a:xfrm>
            <a:prstGeom prst="rect">
              <a:avLst/>
            </a:prstGeom>
          </p:spPr>
          <p:txBody>
            <a:bodyPr lIns="0" tIns="0" rIns="0" bIns="0" rtlCol="0" anchor="ctr">
              <a:spAutoFit/>
            </a:bodyPr>
            <a:lstStyle/>
            <a:p>
              <a:pPr marL="0" marR="0" lvl="0" indent="0" algn="ctr" defTabSz="914400" rtl="0" eaLnBrk="1" fontAlgn="auto" latinLnBrk="0" hangingPunct="1">
                <a:lnSpc>
                  <a:spcPts val="3276"/>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1</a:t>
              </a:r>
            </a:p>
          </p:txBody>
        </p:sp>
        <p:sp>
          <p:nvSpPr>
            <p:cNvPr id="30" name="TextBox 30"/>
            <p:cNvSpPr txBox="1"/>
            <p:nvPr/>
          </p:nvSpPr>
          <p:spPr>
            <a:xfrm>
              <a:off x="449217" y="2568478"/>
              <a:ext cx="3676157" cy="2501968"/>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45454"/>
                  </a:solidFill>
                  <a:effectLst/>
                  <a:uLnTx/>
                  <a:uFillTx/>
                  <a:latin typeface="Helvetica"/>
                  <a:ea typeface="+mn-ea"/>
                  <a:cs typeface="+mn-cs"/>
                </a:rPr>
                <a:t>Population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45454"/>
                  </a:solidFill>
                  <a:effectLst/>
                  <a:uLnTx/>
                  <a:uFillTx/>
                  <a:latin typeface="Helvetica"/>
                  <a:ea typeface="+mn-ea"/>
                  <a:cs typeface="+mn-cs"/>
                </a:rPr>
                <a:t>Workforce</a:t>
              </a:r>
              <a:endParaRPr kumimoji="0" lang="en-US" sz="800" b="1" i="0" u="none" strike="noStrike" kern="1200" cap="none" spc="0" normalizeH="0" baseline="0" noProof="0" dirty="0">
                <a:ln>
                  <a:noFill/>
                </a:ln>
                <a:solidFill>
                  <a:srgbClr val="545454"/>
                </a:solidFill>
                <a:effectLst/>
                <a:uLnTx/>
                <a:uFillTx/>
                <a:latin typeface="Helvetica"/>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45454"/>
                  </a:solidFill>
                  <a:effectLst/>
                  <a:uLnTx/>
                  <a:uFillTx/>
                  <a:latin typeface="Helvetica"/>
                  <a:ea typeface="+mn-ea"/>
                  <a:cs typeface="+mn-cs"/>
                </a:rPr>
                <a:t>Modeling</a:t>
              </a:r>
            </a:p>
          </p:txBody>
        </p:sp>
      </p:grpSp>
      <p:sp>
        <p:nvSpPr>
          <p:cNvPr id="48" name="TextBox 11">
            <a:extLst>
              <a:ext uri="{FF2B5EF4-FFF2-40B4-BE49-F238E27FC236}">
                <a16:creationId xmlns:a16="http://schemas.microsoft.com/office/drawing/2014/main" id="{B99410F7-8100-894E-BBE8-2CBEE1239ED2}"/>
              </a:ext>
            </a:extLst>
          </p:cNvPr>
          <p:cNvSpPr txBox="1"/>
          <p:nvPr/>
        </p:nvSpPr>
        <p:spPr>
          <a:xfrm>
            <a:off x="2845838" y="3892879"/>
            <a:ext cx="2832188" cy="553998"/>
          </a:xfrm>
          <a:prstGeom prst="rect">
            <a:avLst/>
          </a:prstGeom>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Helvetica"/>
                <a:ea typeface="+mn-ea"/>
                <a:cs typeface="+mn-cs"/>
              </a:rPr>
              <a:t>Source Data</a:t>
            </a:r>
          </a:p>
        </p:txBody>
      </p:sp>
      <p:pic>
        <p:nvPicPr>
          <p:cNvPr id="49" name="Picture 2">
            <a:extLst>
              <a:ext uri="{FF2B5EF4-FFF2-40B4-BE49-F238E27FC236}">
                <a16:creationId xmlns:a16="http://schemas.microsoft.com/office/drawing/2014/main" id="{D53FDBF2-9424-75BD-911E-CF08C7EE62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21770" y="6948061"/>
            <a:ext cx="1253491" cy="12534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4295-3F4A-8542-7B87-50F8C6C91A36}"/>
              </a:ext>
            </a:extLst>
          </p:cNvPr>
          <p:cNvSpPr>
            <a:spLocks noGrp="1"/>
          </p:cNvSpPr>
          <p:nvPr>
            <p:ph type="title"/>
          </p:nvPr>
        </p:nvSpPr>
        <p:spPr>
          <a:xfrm>
            <a:off x="873651" y="722027"/>
            <a:ext cx="16991374" cy="996158"/>
          </a:xfrm>
        </p:spPr>
        <p:txBody>
          <a:bodyPr>
            <a:normAutofit/>
          </a:bodyPr>
          <a:lstStyle/>
          <a:p>
            <a:r>
              <a:rPr lang="en-US" sz="6000" dirty="0">
                <a:ea typeface="MS PGothic"/>
                <a:cs typeface="Calibri"/>
              </a:rPr>
              <a:t>Interactive Workforce Planning Toolkit </a:t>
            </a:r>
            <a:endParaRPr lang="en-US" dirty="0">
              <a:solidFill>
                <a:srgbClr val="FF0000"/>
              </a:solidFill>
            </a:endParaRPr>
          </a:p>
        </p:txBody>
      </p:sp>
      <p:sp>
        <p:nvSpPr>
          <p:cNvPr id="7" name="Rectangle 6">
            <a:extLst>
              <a:ext uri="{FF2B5EF4-FFF2-40B4-BE49-F238E27FC236}">
                <a16:creationId xmlns:a16="http://schemas.microsoft.com/office/drawing/2014/main" id="{C9FFBF66-AC81-85FD-289D-1EEDF1453AF0}"/>
              </a:ext>
            </a:extLst>
          </p:cNvPr>
          <p:cNvSpPr/>
          <p:nvPr/>
        </p:nvSpPr>
        <p:spPr>
          <a:xfrm>
            <a:off x="12961621" y="1943100"/>
            <a:ext cx="5117746" cy="6656781"/>
          </a:xfrm>
          <a:prstGeom prst="rect">
            <a:avLst/>
          </a:prstGeom>
          <a:solidFill>
            <a:schemeClr val="accent1">
              <a:lumMod val="20000"/>
              <a:lumOff val="80000"/>
            </a:schemeClr>
          </a:solidFill>
          <a:ln w="3175">
            <a:solidFill>
              <a:schemeClr val="tx1">
                <a:lumMod val="60000"/>
                <a:lumOff val="40000"/>
              </a:schemeClr>
            </a:solidFill>
          </a:ln>
        </p:spPr>
        <p:txBody>
          <a:bodyPr wrap="square" lIns="182880" tIns="91440" rIns="182880" bIns="9144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S PGothic"/>
                <a:cs typeface="Calibri"/>
              </a:rPr>
              <a:t>Highlights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a:ea typeface="MS PGothic"/>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Interactive </a:t>
            </a:r>
            <a:r>
              <a:rPr lang="en-US" sz="2500" dirty="0">
                <a:solidFill>
                  <a:srgbClr val="000000"/>
                </a:solidFill>
                <a:latin typeface="Calibri"/>
                <a:ea typeface="MS PGothic"/>
                <a:cs typeface="Calibri"/>
              </a:rPr>
              <a:t>Dashboard</a:t>
            </a:r>
            <a:endParaRPr kumimoji="0" lang="en-US" sz="2500" b="0" i="0" u="none" strike="noStrike" kern="1200" cap="none" spc="0" normalizeH="0" baseline="0" noProof="0" dirty="0">
              <a:ln>
                <a:noFill/>
              </a:ln>
              <a:solidFill>
                <a:srgbClr val="000000"/>
              </a:solidFill>
              <a:effectLst/>
              <a:uLnTx/>
              <a:uFillTx/>
              <a:latin typeface="Calibri"/>
              <a:ea typeface="MS PGothic"/>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Outlines steps for conducting workforce planning</a:t>
            </a:r>
            <a:endParaRPr kumimoji="0" lang="en-US" sz="2500" b="0" i="0" u="none" strike="noStrike" kern="1200" cap="none" spc="0" normalizeH="0" baseline="0" noProof="0" dirty="0">
              <a:ln>
                <a:noFill/>
              </a:ln>
              <a:solidFill>
                <a:srgbClr val="545454"/>
              </a:solidFill>
              <a:effectLst/>
              <a:uLnTx/>
              <a:uFillTx/>
              <a:latin typeface="Helvetica"/>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Includes narrative interpretation of the data</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Includes questions to consider at each step</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Supports synthesis of various data to identify priorities</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Trend analyses support evaluation of primary care initiatives</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r>
              <a:rPr kumimoji="0" lang="en-US" sz="2500" b="0" i="0" u="none" strike="noStrike" kern="1200" cap="none" spc="0" normalizeH="0" baseline="0" noProof="0" dirty="0">
                <a:ln>
                  <a:noFill/>
                </a:ln>
                <a:solidFill>
                  <a:srgbClr val="000000"/>
                </a:solidFill>
                <a:effectLst/>
                <a:uLnTx/>
                <a:uFillTx/>
                <a:latin typeface="Calibri"/>
                <a:ea typeface="MS PGothic"/>
                <a:cs typeface="Calibri"/>
              </a:rPr>
              <a:t>Informed by feedback from users</a:t>
            </a:r>
          </a:p>
          <a:p>
            <a:pPr marL="571500" marR="0" lvl="0" indent="-57150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S PGothic"/>
              <a:cs typeface="Calibri"/>
            </a:endParaRPr>
          </a:p>
        </p:txBody>
      </p:sp>
      <p:grpSp>
        <p:nvGrpSpPr>
          <p:cNvPr id="4" name="Group 3">
            <a:extLst>
              <a:ext uri="{FF2B5EF4-FFF2-40B4-BE49-F238E27FC236}">
                <a16:creationId xmlns:a16="http://schemas.microsoft.com/office/drawing/2014/main" id="{35E71C80-2B2C-57CF-6596-1342F31EF796}"/>
              </a:ext>
            </a:extLst>
          </p:cNvPr>
          <p:cNvGrpSpPr/>
          <p:nvPr/>
        </p:nvGrpSpPr>
        <p:grpSpPr>
          <a:xfrm>
            <a:off x="-170674" y="9477123"/>
            <a:ext cx="18563908" cy="953949"/>
            <a:chOff x="-132911" y="9468901"/>
            <a:chExt cx="18563908" cy="953949"/>
          </a:xfrm>
        </p:grpSpPr>
        <p:sp>
          <p:nvSpPr>
            <p:cNvPr id="5" name="Freeform 23">
              <a:extLst>
                <a:ext uri="{FF2B5EF4-FFF2-40B4-BE49-F238E27FC236}">
                  <a16:creationId xmlns:a16="http://schemas.microsoft.com/office/drawing/2014/main" id="{553BD5F8-790A-6F15-F441-A47107651F0F}"/>
                </a:ext>
              </a:extLst>
            </p:cNvPr>
            <p:cNvSpPr/>
            <p:nvPr/>
          </p:nvSpPr>
          <p:spPr>
            <a:xfrm>
              <a:off x="-132911" y="9468901"/>
              <a:ext cx="18563908" cy="953949"/>
            </a:xfrm>
            <a:custGeom>
              <a:avLst/>
              <a:gdLst/>
              <a:ahLst/>
              <a:cxnLst/>
              <a:rect l="l" t="t" r="r" b="b"/>
              <a:pathLst>
                <a:path w="3081994" h="158375">
                  <a:moveTo>
                    <a:pt x="0" y="0"/>
                  </a:moveTo>
                  <a:lnTo>
                    <a:pt x="3081994" y="0"/>
                  </a:lnTo>
                  <a:lnTo>
                    <a:pt x="3081994" y="158375"/>
                  </a:lnTo>
                  <a:lnTo>
                    <a:pt x="0" y="158375"/>
                  </a:lnTo>
                  <a:close/>
                </a:path>
              </a:pathLst>
            </a:custGeom>
            <a:solidFill>
              <a:srgbClr val="2DA1A6"/>
            </a:solidFill>
            <a:ln w="57150">
              <a:solidFill>
                <a:srgbClr val="E1800E"/>
              </a:solidFill>
            </a:ln>
          </p:spPr>
        </p:sp>
        <p:sp>
          <p:nvSpPr>
            <p:cNvPr id="8" name="TextBox 12">
              <a:extLst>
                <a:ext uri="{FF2B5EF4-FFF2-40B4-BE49-F238E27FC236}">
                  <a16:creationId xmlns:a16="http://schemas.microsoft.com/office/drawing/2014/main" id="{FA846308-00A7-6F2B-70D9-829C44B97417}"/>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9" name="Freeform 8">
              <a:extLst>
                <a:ext uri="{FF2B5EF4-FFF2-40B4-BE49-F238E27FC236}">
                  <a16:creationId xmlns:a16="http://schemas.microsoft.com/office/drawing/2014/main" id="{E400B883-C0EC-E14D-6EC1-95F584DF6F49}"/>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0" name="Slide Number Placeholder 14">
              <a:extLst>
                <a:ext uri="{FF2B5EF4-FFF2-40B4-BE49-F238E27FC236}">
                  <a16:creationId xmlns:a16="http://schemas.microsoft.com/office/drawing/2014/main" id="{29363352-F67D-3AF7-769B-2CFC811F1B2E}"/>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grpSp>
      <p:pic>
        <p:nvPicPr>
          <p:cNvPr id="1026" name="Picture 2">
            <a:extLst>
              <a:ext uri="{FF2B5EF4-FFF2-40B4-BE49-F238E27FC236}">
                <a16:creationId xmlns:a16="http://schemas.microsoft.com/office/drawing/2014/main" id="{5626F95C-0C1E-FB1C-108E-F74ADE901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19" y="1943100"/>
            <a:ext cx="12222902" cy="665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2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5CC95D59-690B-A772-50B9-6A2D5B9BDFDD}"/>
              </a:ext>
            </a:extLst>
          </p:cNvPr>
          <p:cNvPicPr>
            <a:picLocks noChangeAspect="1"/>
          </p:cNvPicPr>
          <p:nvPr/>
        </p:nvPicPr>
        <p:blipFill>
          <a:blip r:embed="rId3"/>
          <a:stretch>
            <a:fillRect/>
          </a:stretch>
        </p:blipFill>
        <p:spPr>
          <a:xfrm>
            <a:off x="719064" y="0"/>
            <a:ext cx="17145961" cy="9391036"/>
          </a:xfrm>
          <a:prstGeom prst="rect">
            <a:avLst/>
          </a:prstGeom>
        </p:spPr>
      </p:pic>
      <p:sp>
        <p:nvSpPr>
          <p:cNvPr id="8" name="TextBox 12">
            <a:extLst>
              <a:ext uri="{FF2B5EF4-FFF2-40B4-BE49-F238E27FC236}">
                <a16:creationId xmlns:a16="http://schemas.microsoft.com/office/drawing/2014/main" id="{D32C7B64-640C-2782-730B-EEF8088B8AA8}"/>
              </a:ext>
            </a:extLst>
          </p:cNvPr>
          <p:cNvSpPr txBox="1"/>
          <p:nvPr/>
        </p:nvSpPr>
        <p:spPr>
          <a:xfrm>
            <a:off x="13745231" y="9816267"/>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9" name="Freeform 14">
            <a:extLst>
              <a:ext uri="{FF2B5EF4-FFF2-40B4-BE49-F238E27FC236}">
                <a16:creationId xmlns:a16="http://schemas.microsoft.com/office/drawing/2014/main" id="{328F57BC-1E0F-C1A1-7DCB-12BF9D3E18CF}"/>
              </a:ext>
            </a:extLst>
          </p:cNvPr>
          <p:cNvSpPr/>
          <p:nvPr/>
        </p:nvSpPr>
        <p:spPr>
          <a:xfrm>
            <a:off x="17639182" y="9639300"/>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0" name="Slide Number Placeholder 14">
            <a:extLst>
              <a:ext uri="{FF2B5EF4-FFF2-40B4-BE49-F238E27FC236}">
                <a16:creationId xmlns:a16="http://schemas.microsoft.com/office/drawing/2014/main" id="{3C1015E7-6CF3-74E6-CEDC-CAEBE660A41D}"/>
              </a:ext>
            </a:extLst>
          </p:cNvPr>
          <p:cNvSpPr txBox="1">
            <a:spLocks/>
          </p:cNvSpPr>
          <p:nvPr/>
        </p:nvSpPr>
        <p:spPr>
          <a:xfrm>
            <a:off x="17673813" y="9720343"/>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353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6C03D7E5-C6DC-6277-11A1-639C656E5202}"/>
              </a:ext>
            </a:extLst>
          </p:cNvPr>
          <p:cNvPicPr>
            <a:picLocks noChangeAspect="1"/>
          </p:cNvPicPr>
          <p:nvPr/>
        </p:nvPicPr>
        <p:blipFill>
          <a:blip r:embed="rId3"/>
          <a:stretch>
            <a:fillRect/>
          </a:stretch>
        </p:blipFill>
        <p:spPr>
          <a:xfrm>
            <a:off x="575048" y="-113085"/>
            <a:ext cx="17298988" cy="9475957"/>
          </a:xfrm>
          <a:prstGeom prst="rect">
            <a:avLst/>
          </a:prstGeom>
        </p:spPr>
      </p:pic>
      <p:sp>
        <p:nvSpPr>
          <p:cNvPr id="8" name="TextBox 12">
            <a:extLst>
              <a:ext uri="{FF2B5EF4-FFF2-40B4-BE49-F238E27FC236}">
                <a16:creationId xmlns:a16="http://schemas.microsoft.com/office/drawing/2014/main" id="{B6047751-7DFD-EC26-1481-9EFD619B9E81}"/>
              </a:ext>
            </a:extLst>
          </p:cNvPr>
          <p:cNvSpPr txBox="1"/>
          <p:nvPr/>
        </p:nvSpPr>
        <p:spPr>
          <a:xfrm>
            <a:off x="13745231" y="9848461"/>
            <a:ext cx="3645208" cy="221920"/>
          </a:xfrm>
          <a:prstGeom prst="rect">
            <a:avLst/>
          </a:prstGeom>
        </p:spPr>
        <p:txBody>
          <a:bodyPr lIns="0" tIns="0" rIns="0" bIns="0" rtlCol="0" anchor="t">
            <a:spAutoFit/>
          </a:bodyPr>
          <a:lstStyle/>
          <a:p>
            <a:pPr marL="0" marR="0" lvl="0" indent="0" algn="r" defTabSz="914400" rtl="0" eaLnBrk="1" fontAlgn="auto" latinLnBrk="0" hangingPunct="1">
              <a:lnSpc>
                <a:spcPts val="1698"/>
              </a:lnSpc>
              <a:spcBef>
                <a:spcPts val="0"/>
              </a:spcBef>
              <a:spcAft>
                <a:spcPts val="0"/>
              </a:spcAft>
              <a:buClrTx/>
              <a:buSzTx/>
              <a:buFontTx/>
              <a:buNone/>
              <a:tabLst/>
              <a:defRPr/>
            </a:pPr>
            <a:r>
              <a:rPr kumimoji="0" lang="en-US" sz="2000" b="0" i="0" u="none" strike="noStrike" kern="1200" cap="none" spc="93" normalizeH="0" baseline="0" noProof="0" dirty="0">
                <a:ln>
                  <a:noFill/>
                </a:ln>
                <a:solidFill>
                  <a:srgbClr val="000000"/>
                </a:solidFill>
                <a:effectLst/>
                <a:uLnTx/>
                <a:uFillTx/>
                <a:latin typeface="Helvetica"/>
                <a:ea typeface="+mn-ea"/>
                <a:cs typeface="+mn-cs"/>
              </a:rPr>
              <a:t>www.hhr-rhs.ca</a:t>
            </a:r>
          </a:p>
        </p:txBody>
      </p:sp>
      <p:sp>
        <p:nvSpPr>
          <p:cNvPr id="9" name="Freeform 14">
            <a:extLst>
              <a:ext uri="{FF2B5EF4-FFF2-40B4-BE49-F238E27FC236}">
                <a16:creationId xmlns:a16="http://schemas.microsoft.com/office/drawing/2014/main" id="{9007BADF-78CE-DBA2-C325-F9A66555F314}"/>
              </a:ext>
            </a:extLst>
          </p:cNvPr>
          <p:cNvSpPr/>
          <p:nvPr/>
        </p:nvSpPr>
        <p:spPr>
          <a:xfrm>
            <a:off x="17639182" y="9671494"/>
            <a:ext cx="527213" cy="527213"/>
          </a:xfrm>
          <a:custGeom>
            <a:avLst/>
            <a:gdLst/>
            <a:ahLst/>
            <a:cxnLst/>
            <a:rect l="l" t="t" r="r" b="b"/>
            <a:pathLst>
              <a:path w="812800" h="812800">
                <a:moveTo>
                  <a:pt x="0" y="0"/>
                </a:moveTo>
                <a:lnTo>
                  <a:pt x="812800" y="0"/>
                </a:lnTo>
                <a:lnTo>
                  <a:pt x="812800" y="812800"/>
                </a:lnTo>
                <a:lnTo>
                  <a:pt x="0" y="812800"/>
                </a:lnTo>
                <a:close/>
              </a:path>
            </a:pathLst>
          </a:custGeom>
          <a:solidFill>
            <a:srgbClr val="91CFD1"/>
          </a:solidFill>
        </p:spPr>
      </p:sp>
      <p:sp>
        <p:nvSpPr>
          <p:cNvPr id="10" name="Slide Number Placeholder 14">
            <a:extLst>
              <a:ext uri="{FF2B5EF4-FFF2-40B4-BE49-F238E27FC236}">
                <a16:creationId xmlns:a16="http://schemas.microsoft.com/office/drawing/2014/main" id="{1590F8F4-3D67-213E-D661-66EA0A0C9365}"/>
              </a:ext>
            </a:extLst>
          </p:cNvPr>
          <p:cNvSpPr txBox="1">
            <a:spLocks/>
          </p:cNvSpPr>
          <p:nvPr/>
        </p:nvSpPr>
        <p:spPr>
          <a:xfrm>
            <a:off x="17673813" y="9752537"/>
            <a:ext cx="45795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rgbClr val="545454"/>
                </a:solidFill>
                <a:effectLst/>
                <a:uLnTx/>
                <a:uFillTx/>
                <a:latin typeface="Helvetica"/>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545454"/>
              </a:solidFill>
              <a:effectLst/>
              <a:uLnTx/>
              <a:uFillTx/>
              <a:latin typeface="Helvetica"/>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796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WN 2022">
  <a:themeElements>
    <a:clrScheme name="CHWN">
      <a:dk1>
        <a:srgbClr val="545454"/>
      </a:dk1>
      <a:lt1>
        <a:sysClr val="window" lastClr="FFFFFF"/>
      </a:lt1>
      <a:dk2>
        <a:srgbClr val="E7E6E6"/>
      </a:dk2>
      <a:lt2>
        <a:srgbClr val="E7E6E6"/>
      </a:lt2>
      <a:accent1>
        <a:srgbClr val="771D19"/>
      </a:accent1>
      <a:accent2>
        <a:srgbClr val="2DA1A6"/>
      </a:accent2>
      <a:accent3>
        <a:srgbClr val="E1800E"/>
      </a:accent3>
      <a:accent4>
        <a:srgbClr val="91CFD1"/>
      </a:accent4>
      <a:accent5>
        <a:srgbClr val="5B9BD5"/>
      </a:accent5>
      <a:accent6>
        <a:srgbClr val="70AD47"/>
      </a:accent6>
      <a:hlink>
        <a:srgbClr val="0563C1"/>
      </a:hlink>
      <a:folHlink>
        <a:srgbClr val="48A1FA"/>
      </a:folHlink>
    </a:clrScheme>
    <a:fontScheme name="CHWN v2">
      <a:majorFont>
        <a:latin typeface="Gill Sans MT"/>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WN PPT Deck-September 2022-v2" id="{372F0B0E-9089-4637-989E-14A524C6B83F}" vid="{82EDA9C6-BEAC-4641-B85B-DDC07813F3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1279</Words>
  <Application>Microsoft Office PowerPoint</Application>
  <PresentationFormat>Custom</PresentationFormat>
  <Paragraphs>163</Paragraphs>
  <Slides>16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Lucida Bright</vt:lpstr>
      <vt:lpstr>Arial</vt:lpstr>
      <vt:lpstr>Calibri</vt:lpstr>
      <vt:lpstr>Amasis MT Pro Black</vt:lpstr>
      <vt:lpstr>Wingdings</vt:lpstr>
      <vt:lpstr>Helvetica</vt:lpstr>
      <vt:lpstr>Gill Sans MT</vt:lpstr>
      <vt:lpstr>Office Theme</vt:lpstr>
      <vt:lpstr>CHWN 2022</vt:lpstr>
      <vt:lpstr>Title Slide</vt:lpstr>
      <vt:lpstr>COI – Presenter Disclosure (1)</vt:lpstr>
      <vt:lpstr>COI – Presenter Disclosure (2)</vt:lpstr>
      <vt:lpstr>PowerPoint Presentation</vt:lpstr>
      <vt:lpstr>PowerPoint Presentation</vt:lpstr>
      <vt:lpstr>PowerPoint Presentation</vt:lpstr>
      <vt:lpstr>Interactive Workforce Planning Toolkit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FMF 2023 COI Slide Template_Standard</dc:title>
  <dc:creator>Deanne McKay</dc:creator>
  <cp:lastModifiedBy>Ivy Bourgeault</cp:lastModifiedBy>
  <cp:revision>20</cp:revision>
  <dcterms:created xsi:type="dcterms:W3CDTF">2006-08-16T00:00:00Z</dcterms:created>
  <dcterms:modified xsi:type="dcterms:W3CDTF">2023-11-08T02:17:57Z</dcterms:modified>
  <dc:identifier>DAFZVjthhBM</dc:identifier>
</cp:coreProperties>
</file>