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Lst>
  <p:notesMasterIdLst>
    <p:notesMasterId r:id="rId36"/>
  </p:notesMasterIdLst>
  <p:sldIdLst>
    <p:sldId id="262" r:id="rId5"/>
    <p:sldId id="308" r:id="rId6"/>
    <p:sldId id="309" r:id="rId7"/>
    <p:sldId id="310" r:id="rId8"/>
    <p:sldId id="268" r:id="rId9"/>
    <p:sldId id="311" r:id="rId10"/>
    <p:sldId id="270" r:id="rId11"/>
    <p:sldId id="315" r:id="rId12"/>
    <p:sldId id="313" r:id="rId13"/>
    <p:sldId id="273" r:id="rId14"/>
    <p:sldId id="275" r:id="rId15"/>
    <p:sldId id="274" r:id="rId16"/>
    <p:sldId id="278" r:id="rId17"/>
    <p:sldId id="280" r:id="rId18"/>
    <p:sldId id="281" r:id="rId19"/>
    <p:sldId id="282" r:id="rId20"/>
    <p:sldId id="299" r:id="rId21"/>
    <p:sldId id="325" r:id="rId22"/>
    <p:sldId id="285" r:id="rId23"/>
    <p:sldId id="286" r:id="rId24"/>
    <p:sldId id="316" r:id="rId25"/>
    <p:sldId id="323" r:id="rId26"/>
    <p:sldId id="318" r:id="rId27"/>
    <p:sldId id="319" r:id="rId28"/>
    <p:sldId id="294" r:id="rId29"/>
    <p:sldId id="324" r:id="rId30"/>
    <p:sldId id="302" r:id="rId31"/>
    <p:sldId id="298" r:id="rId32"/>
    <p:sldId id="322" r:id="rId33"/>
    <p:sldId id="305" r:id="rId34"/>
    <p:sldId id="265" r:id="rId35"/>
  </p:sldIdLst>
  <p:sldSz cx="9144000" cy="5143500" type="screen16x9"/>
  <p:notesSz cx="6858000" cy="9144000"/>
  <p:custDataLst>
    <p:tags r:id="rId3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427"/>
    <a:srgbClr val="740232"/>
    <a:srgbClr val="FB93EC"/>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9FDEA-DCC9-4C69-B7A7-A9D12F3EAB2B}" v="2020" dt="2023-11-06T19:23:50.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4AF7C-4F08-4294-98E6-F47F3E815DE6}" type="doc">
      <dgm:prSet loTypeId="urn:microsoft.com/office/officeart/2005/8/layout/venn1" loCatId="relationship" qsTypeId="urn:microsoft.com/office/officeart/2005/8/quickstyle/simple3" qsCatId="simple" csTypeId="urn:microsoft.com/office/officeart/2005/8/colors/accent1_2" csCatId="accent1" phldr="1"/>
      <dgm:spPr/>
    </dgm:pt>
    <dgm:pt modelId="{531B7721-E298-463C-BB0E-8C758B4278F3}">
      <dgm:prSet phldrT="[Text]" custT="1"/>
      <dgm:spPr/>
      <dgm:t>
        <a:bodyPr/>
        <a:lstStyle/>
        <a:p>
          <a:br>
            <a:rPr lang="en-CA" sz="2000"/>
          </a:br>
          <a:endParaRPr lang="en-CA" sz="1600"/>
        </a:p>
      </dgm:t>
    </dgm:pt>
    <dgm:pt modelId="{85F3D367-7724-4474-955B-E00B99DE9C9B}" type="parTrans" cxnId="{17DA8EAE-1DA2-4A98-A435-3A8C424AF0EA}">
      <dgm:prSet/>
      <dgm:spPr/>
      <dgm:t>
        <a:bodyPr/>
        <a:lstStyle/>
        <a:p>
          <a:endParaRPr lang="en-CA" sz="2000"/>
        </a:p>
      </dgm:t>
    </dgm:pt>
    <dgm:pt modelId="{F4751BD6-8C75-4EE8-83A4-9D5BF7BA8E05}" type="sibTrans" cxnId="{17DA8EAE-1DA2-4A98-A435-3A8C424AF0EA}">
      <dgm:prSet/>
      <dgm:spPr/>
      <dgm:t>
        <a:bodyPr/>
        <a:lstStyle/>
        <a:p>
          <a:endParaRPr lang="en-CA" sz="2000"/>
        </a:p>
      </dgm:t>
    </dgm:pt>
    <dgm:pt modelId="{FDB8EE6C-898F-44C0-AC22-01640D2F91F5}">
      <dgm:prSet phldrT="[Text]" custT="1"/>
      <dgm:spPr/>
      <dgm:t>
        <a:bodyPr/>
        <a:lstStyle/>
        <a:p>
          <a:br>
            <a:rPr lang="en-CA" sz="1600"/>
          </a:br>
          <a:endParaRPr lang="en-CA" sz="1600"/>
        </a:p>
      </dgm:t>
    </dgm:pt>
    <dgm:pt modelId="{822E8970-AFF7-4EB9-BE73-5BD62BCB3C9F}" type="parTrans" cxnId="{EB4E24D3-A2BC-45D3-9F68-2A8C65F8E99D}">
      <dgm:prSet/>
      <dgm:spPr/>
      <dgm:t>
        <a:bodyPr/>
        <a:lstStyle/>
        <a:p>
          <a:endParaRPr lang="en-CA" sz="2000"/>
        </a:p>
      </dgm:t>
    </dgm:pt>
    <dgm:pt modelId="{A8DCB40D-E272-422F-8942-A3FEFA9E65D4}" type="sibTrans" cxnId="{EB4E24D3-A2BC-45D3-9F68-2A8C65F8E99D}">
      <dgm:prSet/>
      <dgm:spPr/>
      <dgm:t>
        <a:bodyPr/>
        <a:lstStyle/>
        <a:p>
          <a:endParaRPr lang="en-CA" sz="2000"/>
        </a:p>
      </dgm:t>
    </dgm:pt>
    <dgm:pt modelId="{485B2507-EE6E-4504-B1B8-9B66F02F4B1C}" type="pres">
      <dgm:prSet presAssocID="{5274AF7C-4F08-4294-98E6-F47F3E815DE6}" presName="compositeShape" presStyleCnt="0">
        <dgm:presLayoutVars>
          <dgm:chMax val="7"/>
          <dgm:dir/>
          <dgm:resizeHandles val="exact"/>
        </dgm:presLayoutVars>
      </dgm:prSet>
      <dgm:spPr/>
    </dgm:pt>
    <dgm:pt modelId="{1EAE6D6A-F74C-4538-A28A-A9DDC19222E1}" type="pres">
      <dgm:prSet presAssocID="{531B7721-E298-463C-BB0E-8C758B4278F3}" presName="circ1" presStyleLbl="vennNode1" presStyleIdx="0" presStyleCnt="2" custScaleX="127746" custScaleY="90111" custLinFactNeighborX="-7988" custLinFactNeighborY="273"/>
      <dgm:spPr/>
    </dgm:pt>
    <dgm:pt modelId="{A599EA32-AA84-4B98-B1AC-F65EACE185CA}" type="pres">
      <dgm:prSet presAssocID="{531B7721-E298-463C-BB0E-8C758B4278F3}" presName="circ1Tx" presStyleLbl="revTx" presStyleIdx="0" presStyleCnt="0">
        <dgm:presLayoutVars>
          <dgm:chMax val="0"/>
          <dgm:chPref val="0"/>
          <dgm:bulletEnabled val="1"/>
        </dgm:presLayoutVars>
      </dgm:prSet>
      <dgm:spPr/>
    </dgm:pt>
    <dgm:pt modelId="{4FF44404-9BAB-42B1-8723-F71EA03339B5}" type="pres">
      <dgm:prSet presAssocID="{FDB8EE6C-898F-44C0-AC22-01640D2F91F5}" presName="circ2" presStyleLbl="vennNode1" presStyleIdx="1" presStyleCnt="2" custScaleX="128017" custScaleY="91203" custLinFactNeighborY="-941"/>
      <dgm:spPr/>
    </dgm:pt>
    <dgm:pt modelId="{7AE3FAC4-54BB-41C0-8E06-96C3D8293EC4}" type="pres">
      <dgm:prSet presAssocID="{FDB8EE6C-898F-44C0-AC22-01640D2F91F5}" presName="circ2Tx" presStyleLbl="revTx" presStyleIdx="0" presStyleCnt="0">
        <dgm:presLayoutVars>
          <dgm:chMax val="0"/>
          <dgm:chPref val="0"/>
          <dgm:bulletEnabled val="1"/>
        </dgm:presLayoutVars>
      </dgm:prSet>
      <dgm:spPr/>
    </dgm:pt>
  </dgm:ptLst>
  <dgm:cxnLst>
    <dgm:cxn modelId="{69D19311-BBF2-45B2-AE46-CDC499B12AE8}" type="presOf" srcId="{531B7721-E298-463C-BB0E-8C758B4278F3}" destId="{A599EA32-AA84-4B98-B1AC-F65EACE185CA}" srcOrd="1" destOrd="0" presId="urn:microsoft.com/office/officeart/2005/8/layout/venn1"/>
    <dgm:cxn modelId="{E7D09725-FB6D-420C-8CED-49567105B431}" type="presOf" srcId="{FDB8EE6C-898F-44C0-AC22-01640D2F91F5}" destId="{7AE3FAC4-54BB-41C0-8E06-96C3D8293EC4}" srcOrd="1" destOrd="0" presId="urn:microsoft.com/office/officeart/2005/8/layout/venn1"/>
    <dgm:cxn modelId="{17DA8EAE-1DA2-4A98-A435-3A8C424AF0EA}" srcId="{5274AF7C-4F08-4294-98E6-F47F3E815DE6}" destId="{531B7721-E298-463C-BB0E-8C758B4278F3}" srcOrd="0" destOrd="0" parTransId="{85F3D367-7724-4474-955B-E00B99DE9C9B}" sibTransId="{F4751BD6-8C75-4EE8-83A4-9D5BF7BA8E05}"/>
    <dgm:cxn modelId="{BC376AC9-D472-4449-B6A1-0EA756123B64}" type="presOf" srcId="{531B7721-E298-463C-BB0E-8C758B4278F3}" destId="{1EAE6D6A-F74C-4538-A28A-A9DDC19222E1}" srcOrd="0" destOrd="0" presId="urn:microsoft.com/office/officeart/2005/8/layout/venn1"/>
    <dgm:cxn modelId="{EB4E24D3-A2BC-45D3-9F68-2A8C65F8E99D}" srcId="{5274AF7C-4F08-4294-98E6-F47F3E815DE6}" destId="{FDB8EE6C-898F-44C0-AC22-01640D2F91F5}" srcOrd="1" destOrd="0" parTransId="{822E8970-AFF7-4EB9-BE73-5BD62BCB3C9F}" sibTransId="{A8DCB40D-E272-422F-8942-A3FEFA9E65D4}"/>
    <dgm:cxn modelId="{EBCB9AE1-45CC-41F0-93C0-43AE38E89241}" type="presOf" srcId="{5274AF7C-4F08-4294-98E6-F47F3E815DE6}" destId="{485B2507-EE6E-4504-B1B8-9B66F02F4B1C}" srcOrd="0" destOrd="0" presId="urn:microsoft.com/office/officeart/2005/8/layout/venn1"/>
    <dgm:cxn modelId="{8E1DAEE5-A9C2-45E9-934F-53ABACFA7A72}" type="presOf" srcId="{FDB8EE6C-898F-44C0-AC22-01640D2F91F5}" destId="{4FF44404-9BAB-42B1-8723-F71EA03339B5}" srcOrd="0" destOrd="0" presId="urn:microsoft.com/office/officeart/2005/8/layout/venn1"/>
    <dgm:cxn modelId="{FF23FE70-F15D-4FEB-A64A-90B64AAA7540}" type="presParOf" srcId="{485B2507-EE6E-4504-B1B8-9B66F02F4B1C}" destId="{1EAE6D6A-F74C-4538-A28A-A9DDC19222E1}" srcOrd="0" destOrd="0" presId="urn:microsoft.com/office/officeart/2005/8/layout/venn1"/>
    <dgm:cxn modelId="{87A6A4E6-BD61-460C-A0AC-A80FFCB71A9F}" type="presParOf" srcId="{485B2507-EE6E-4504-B1B8-9B66F02F4B1C}" destId="{A599EA32-AA84-4B98-B1AC-F65EACE185CA}" srcOrd="1" destOrd="0" presId="urn:microsoft.com/office/officeart/2005/8/layout/venn1"/>
    <dgm:cxn modelId="{E482FDA9-8593-4C3A-9FA0-A7E602477231}" type="presParOf" srcId="{485B2507-EE6E-4504-B1B8-9B66F02F4B1C}" destId="{4FF44404-9BAB-42B1-8723-F71EA03339B5}" srcOrd="2" destOrd="0" presId="urn:microsoft.com/office/officeart/2005/8/layout/venn1"/>
    <dgm:cxn modelId="{09B73624-3F3D-4C88-8866-A15DE77F40B8}" type="presParOf" srcId="{485B2507-EE6E-4504-B1B8-9B66F02F4B1C}" destId="{7AE3FAC4-54BB-41C0-8E06-96C3D8293EC4}" srcOrd="3"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63740-7E4E-44D3-9FD3-DD7973064E62}"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2E51E1CA-1809-44DF-969B-388E184F9840}">
      <dgm:prSet/>
      <dgm:spPr/>
      <dgm:t>
        <a:bodyPr/>
        <a:lstStyle/>
        <a:p>
          <a:r>
            <a:rPr lang="en-US" b="1"/>
            <a:t>Observation Period (14 months pre/since pandemic):</a:t>
          </a:r>
        </a:p>
      </dgm:t>
    </dgm:pt>
    <dgm:pt modelId="{A6BB5CED-3FA7-456C-B7C9-DC7123438301}" type="parTrans" cxnId="{729AB2BA-5439-4567-872E-254D01B6ECB5}">
      <dgm:prSet/>
      <dgm:spPr/>
      <dgm:t>
        <a:bodyPr/>
        <a:lstStyle/>
        <a:p>
          <a:endParaRPr lang="en-US"/>
        </a:p>
      </dgm:t>
    </dgm:pt>
    <dgm:pt modelId="{7B2B362A-6EFB-41A2-8D86-5FDB1715EA8B}" type="sibTrans" cxnId="{729AB2BA-5439-4567-872E-254D01B6ECB5}">
      <dgm:prSet/>
      <dgm:spPr/>
      <dgm:t>
        <a:bodyPr/>
        <a:lstStyle/>
        <a:p>
          <a:endParaRPr lang="en-US"/>
        </a:p>
      </dgm:t>
    </dgm:pt>
    <dgm:pt modelId="{1B65096B-1BB0-47ED-9044-B6D7407B7AB3}">
      <dgm:prSet/>
      <dgm:spPr/>
      <dgm:t>
        <a:bodyPr/>
        <a:lstStyle/>
        <a:p>
          <a:r>
            <a:rPr lang="en-US"/>
            <a:t>Pre-COVID: Feb 19, 2019 </a:t>
          </a:r>
          <a:r>
            <a:rPr lang="en-US">
              <a:sym typeface="Wingdings" panose="05000000000000000000" pitchFamily="2" charset="2"/>
            </a:rPr>
            <a:t></a:t>
          </a:r>
          <a:r>
            <a:rPr lang="en-US"/>
            <a:t> March 14, 2020</a:t>
          </a:r>
        </a:p>
      </dgm:t>
    </dgm:pt>
    <dgm:pt modelId="{43A97B12-4BE2-45B4-8BDD-DEE9423F055D}" type="parTrans" cxnId="{539CF82C-9F34-4E35-9586-4E42A1AC17D5}">
      <dgm:prSet/>
      <dgm:spPr/>
      <dgm:t>
        <a:bodyPr/>
        <a:lstStyle/>
        <a:p>
          <a:endParaRPr lang="en-US"/>
        </a:p>
      </dgm:t>
    </dgm:pt>
    <dgm:pt modelId="{C497ECED-AC97-4D30-A8CB-5729F5575D00}" type="sibTrans" cxnId="{539CF82C-9F34-4E35-9586-4E42A1AC17D5}">
      <dgm:prSet/>
      <dgm:spPr/>
      <dgm:t>
        <a:bodyPr/>
        <a:lstStyle/>
        <a:p>
          <a:endParaRPr lang="en-US"/>
        </a:p>
      </dgm:t>
    </dgm:pt>
    <dgm:pt modelId="{21D42F22-3E0C-4DE5-B1D8-6620A10EC030}">
      <dgm:prSet/>
      <dgm:spPr/>
      <dgm:t>
        <a:bodyPr/>
        <a:lstStyle/>
        <a:p>
          <a:r>
            <a:rPr lang="en-US"/>
            <a:t>Since-COVID: March 15, 2020 </a:t>
          </a:r>
          <a:r>
            <a:rPr lang="en-US">
              <a:sym typeface="Wingdings" panose="05000000000000000000" pitchFamily="2" charset="2"/>
            </a:rPr>
            <a:t></a:t>
          </a:r>
          <a:r>
            <a:rPr lang="en-US"/>
            <a:t> May 9, 2021</a:t>
          </a:r>
        </a:p>
      </dgm:t>
    </dgm:pt>
    <dgm:pt modelId="{58C98CFB-E44B-45C2-BB58-B5128DB2A2EB}" type="parTrans" cxnId="{AEACAE2B-A978-4558-AFAE-4CA591BE59F9}">
      <dgm:prSet/>
      <dgm:spPr/>
      <dgm:t>
        <a:bodyPr/>
        <a:lstStyle/>
        <a:p>
          <a:endParaRPr lang="en-US"/>
        </a:p>
      </dgm:t>
    </dgm:pt>
    <dgm:pt modelId="{CC8495D4-0BA0-4055-8363-873EC322B8FE}" type="sibTrans" cxnId="{AEACAE2B-A978-4558-AFAE-4CA591BE59F9}">
      <dgm:prSet/>
      <dgm:spPr/>
      <dgm:t>
        <a:bodyPr/>
        <a:lstStyle/>
        <a:p>
          <a:endParaRPr lang="en-US"/>
        </a:p>
      </dgm:t>
    </dgm:pt>
    <dgm:pt modelId="{56A144B5-3C86-4D44-B3AA-4F75AA8F641F}" type="pres">
      <dgm:prSet presAssocID="{47163740-7E4E-44D3-9FD3-DD7973064E62}" presName="Name0" presStyleCnt="0">
        <dgm:presLayoutVars>
          <dgm:dir/>
          <dgm:animLvl val="lvl"/>
          <dgm:resizeHandles val="exact"/>
        </dgm:presLayoutVars>
      </dgm:prSet>
      <dgm:spPr/>
    </dgm:pt>
    <dgm:pt modelId="{81232361-7919-4B5C-88B3-E2ED3DC41B79}" type="pres">
      <dgm:prSet presAssocID="{21D42F22-3E0C-4DE5-B1D8-6620A10EC030}" presName="boxAndChildren" presStyleCnt="0"/>
      <dgm:spPr/>
    </dgm:pt>
    <dgm:pt modelId="{E7F2A9DE-40A3-4887-96E3-85757E03C501}" type="pres">
      <dgm:prSet presAssocID="{21D42F22-3E0C-4DE5-B1D8-6620A10EC030}" presName="parentTextBox" presStyleLbl="node1" presStyleIdx="0" presStyleCnt="3"/>
      <dgm:spPr/>
    </dgm:pt>
    <dgm:pt modelId="{F08D0017-B266-4C0B-A7FF-B3943F91100C}" type="pres">
      <dgm:prSet presAssocID="{C497ECED-AC97-4D30-A8CB-5729F5575D00}" presName="sp" presStyleCnt="0"/>
      <dgm:spPr/>
    </dgm:pt>
    <dgm:pt modelId="{E942A80E-2AE6-4474-9A57-AC114ECC39F3}" type="pres">
      <dgm:prSet presAssocID="{1B65096B-1BB0-47ED-9044-B6D7407B7AB3}" presName="arrowAndChildren" presStyleCnt="0"/>
      <dgm:spPr/>
    </dgm:pt>
    <dgm:pt modelId="{C254CCCE-8910-490F-9288-A8F08914CFA2}" type="pres">
      <dgm:prSet presAssocID="{1B65096B-1BB0-47ED-9044-B6D7407B7AB3}" presName="parentTextArrow" presStyleLbl="node1" presStyleIdx="1" presStyleCnt="3"/>
      <dgm:spPr/>
    </dgm:pt>
    <dgm:pt modelId="{6F0D4B06-CC82-4FD6-B184-D4005EBBA1FE}" type="pres">
      <dgm:prSet presAssocID="{7B2B362A-6EFB-41A2-8D86-5FDB1715EA8B}" presName="sp" presStyleCnt="0"/>
      <dgm:spPr/>
    </dgm:pt>
    <dgm:pt modelId="{A8ABEFB9-1D2B-4A95-87F8-99D7BD2BD5A8}" type="pres">
      <dgm:prSet presAssocID="{2E51E1CA-1809-44DF-969B-388E184F9840}" presName="arrowAndChildren" presStyleCnt="0"/>
      <dgm:spPr/>
    </dgm:pt>
    <dgm:pt modelId="{9FDCEDB2-C02F-4E82-9818-8F7CA6162F6E}" type="pres">
      <dgm:prSet presAssocID="{2E51E1CA-1809-44DF-969B-388E184F9840}" presName="parentTextArrow" presStyleLbl="node1" presStyleIdx="2" presStyleCnt="3" custLinFactNeighborX="-701" custLinFactNeighborY="-30195"/>
      <dgm:spPr>
        <a:prstGeom prst="rect">
          <a:avLst/>
        </a:prstGeom>
      </dgm:spPr>
    </dgm:pt>
  </dgm:ptLst>
  <dgm:cxnLst>
    <dgm:cxn modelId="{869E4406-C6C8-4037-B7DF-658F7F691CA6}" type="presOf" srcId="{21D42F22-3E0C-4DE5-B1D8-6620A10EC030}" destId="{E7F2A9DE-40A3-4887-96E3-85757E03C501}" srcOrd="0" destOrd="0" presId="urn:microsoft.com/office/officeart/2005/8/layout/process4"/>
    <dgm:cxn modelId="{0A7C7A0A-ED0E-4DE4-BEDC-9BF0BEA29F65}" type="presOf" srcId="{47163740-7E4E-44D3-9FD3-DD7973064E62}" destId="{56A144B5-3C86-4D44-B3AA-4F75AA8F641F}" srcOrd="0" destOrd="0" presId="urn:microsoft.com/office/officeart/2005/8/layout/process4"/>
    <dgm:cxn modelId="{AEACAE2B-A978-4558-AFAE-4CA591BE59F9}" srcId="{47163740-7E4E-44D3-9FD3-DD7973064E62}" destId="{21D42F22-3E0C-4DE5-B1D8-6620A10EC030}" srcOrd="2" destOrd="0" parTransId="{58C98CFB-E44B-45C2-BB58-B5128DB2A2EB}" sibTransId="{CC8495D4-0BA0-4055-8363-873EC322B8FE}"/>
    <dgm:cxn modelId="{539CF82C-9F34-4E35-9586-4E42A1AC17D5}" srcId="{47163740-7E4E-44D3-9FD3-DD7973064E62}" destId="{1B65096B-1BB0-47ED-9044-B6D7407B7AB3}" srcOrd="1" destOrd="0" parTransId="{43A97B12-4BE2-45B4-8BDD-DEE9423F055D}" sibTransId="{C497ECED-AC97-4D30-A8CB-5729F5575D00}"/>
    <dgm:cxn modelId="{339EB3A5-A0C8-48FA-807E-DA6E5BCE2F0E}" type="presOf" srcId="{2E51E1CA-1809-44DF-969B-388E184F9840}" destId="{9FDCEDB2-C02F-4E82-9818-8F7CA6162F6E}" srcOrd="0" destOrd="0" presId="urn:microsoft.com/office/officeart/2005/8/layout/process4"/>
    <dgm:cxn modelId="{729AB2BA-5439-4567-872E-254D01B6ECB5}" srcId="{47163740-7E4E-44D3-9FD3-DD7973064E62}" destId="{2E51E1CA-1809-44DF-969B-388E184F9840}" srcOrd="0" destOrd="0" parTransId="{A6BB5CED-3FA7-456C-B7C9-DC7123438301}" sibTransId="{7B2B362A-6EFB-41A2-8D86-5FDB1715EA8B}"/>
    <dgm:cxn modelId="{296F11BC-7678-4946-ADD3-760AA86F57C9}" type="presOf" srcId="{1B65096B-1BB0-47ED-9044-B6D7407B7AB3}" destId="{C254CCCE-8910-490F-9288-A8F08914CFA2}" srcOrd="0" destOrd="0" presId="urn:microsoft.com/office/officeart/2005/8/layout/process4"/>
    <dgm:cxn modelId="{76AB25F1-2D09-4099-B586-D6FF3E3535C6}" type="presParOf" srcId="{56A144B5-3C86-4D44-B3AA-4F75AA8F641F}" destId="{81232361-7919-4B5C-88B3-E2ED3DC41B79}" srcOrd="0" destOrd="0" presId="urn:microsoft.com/office/officeart/2005/8/layout/process4"/>
    <dgm:cxn modelId="{4A11F230-E6A7-46B6-A7F7-91E8CCBB8572}" type="presParOf" srcId="{81232361-7919-4B5C-88B3-E2ED3DC41B79}" destId="{E7F2A9DE-40A3-4887-96E3-85757E03C501}" srcOrd="0" destOrd="0" presId="urn:microsoft.com/office/officeart/2005/8/layout/process4"/>
    <dgm:cxn modelId="{60467DAB-7D7F-46AE-8704-9BB512849F46}" type="presParOf" srcId="{56A144B5-3C86-4D44-B3AA-4F75AA8F641F}" destId="{F08D0017-B266-4C0B-A7FF-B3943F91100C}" srcOrd="1" destOrd="0" presId="urn:microsoft.com/office/officeart/2005/8/layout/process4"/>
    <dgm:cxn modelId="{049B7210-5476-4215-9D73-23B551A2F774}" type="presParOf" srcId="{56A144B5-3C86-4D44-B3AA-4F75AA8F641F}" destId="{E942A80E-2AE6-4474-9A57-AC114ECC39F3}" srcOrd="2" destOrd="0" presId="urn:microsoft.com/office/officeart/2005/8/layout/process4"/>
    <dgm:cxn modelId="{0B4C5344-9263-4D38-A00D-4204713D3E3C}" type="presParOf" srcId="{E942A80E-2AE6-4474-9A57-AC114ECC39F3}" destId="{C254CCCE-8910-490F-9288-A8F08914CFA2}" srcOrd="0" destOrd="0" presId="urn:microsoft.com/office/officeart/2005/8/layout/process4"/>
    <dgm:cxn modelId="{2A60D41F-B1E6-4803-9E69-E1F9B5DE96F6}" type="presParOf" srcId="{56A144B5-3C86-4D44-B3AA-4F75AA8F641F}" destId="{6F0D4B06-CC82-4FD6-B184-D4005EBBA1FE}" srcOrd="3" destOrd="0" presId="urn:microsoft.com/office/officeart/2005/8/layout/process4"/>
    <dgm:cxn modelId="{B15005B6-73C9-4A9A-B3F3-3482B33B792F}" type="presParOf" srcId="{56A144B5-3C86-4D44-B3AA-4F75AA8F641F}" destId="{A8ABEFB9-1D2B-4A95-87F8-99D7BD2BD5A8}" srcOrd="4" destOrd="0" presId="urn:microsoft.com/office/officeart/2005/8/layout/process4"/>
    <dgm:cxn modelId="{15448D04-55F8-4D76-8D8A-3DC82412D00F}" type="presParOf" srcId="{A8ABEFB9-1D2B-4A95-87F8-99D7BD2BD5A8}" destId="{9FDCEDB2-C02F-4E82-9818-8F7CA6162F6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BEA726-1C10-4FDF-A1CB-4215D4864D4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CA"/>
        </a:p>
      </dgm:t>
    </dgm:pt>
    <dgm:pt modelId="{ED57721F-18B7-4CBA-A0F7-7A8635042D45}">
      <dgm:prSet phldrT="[Text]"/>
      <dgm:spPr/>
      <dgm:t>
        <a:bodyPr/>
        <a:lstStyle/>
        <a:p>
          <a:r>
            <a:rPr lang="en-CA">
              <a:latin typeface="Times New Roman" panose="02020603050405020304" pitchFamily="18" charset="0"/>
              <a:ea typeface="Calibri" panose="020F0502020204030204" pitchFamily="34" charset="0"/>
            </a:rPr>
            <a:t>The same findings extended when stratifying changes in outcomes to all levels of patient characteristics </a:t>
          </a:r>
          <a:endParaRPr lang="en-CA"/>
        </a:p>
      </dgm:t>
    </dgm:pt>
    <dgm:pt modelId="{BAC4C2CC-B3A4-4923-A9F7-A7EA9597E51F}" type="parTrans" cxnId="{DBC667E8-83ED-41AE-B946-C79EFA7C4E99}">
      <dgm:prSet/>
      <dgm:spPr/>
      <dgm:t>
        <a:bodyPr/>
        <a:lstStyle/>
        <a:p>
          <a:endParaRPr lang="en-CA"/>
        </a:p>
      </dgm:t>
    </dgm:pt>
    <dgm:pt modelId="{D2B87C80-06D6-44D0-8217-7CAC6D56CFE3}" type="sibTrans" cxnId="{DBC667E8-83ED-41AE-B946-C79EFA7C4E99}">
      <dgm:prSet/>
      <dgm:spPr/>
      <dgm:t>
        <a:bodyPr/>
        <a:lstStyle/>
        <a:p>
          <a:endParaRPr lang="en-CA"/>
        </a:p>
      </dgm:t>
    </dgm:pt>
    <dgm:pt modelId="{334B683F-E28F-4BB5-807B-A750907770D2}">
      <dgm:prSet phldrT="[Text]"/>
      <dgm:spPr/>
      <dgm:t>
        <a:bodyPr/>
        <a:lstStyle/>
        <a:p>
          <a:r>
            <a:rPr lang="en-CA">
              <a:latin typeface="Times New Roman" panose="02020603050405020304" pitchFamily="18" charset="0"/>
              <a:ea typeface="Calibri" panose="020F0502020204030204" pitchFamily="34" charset="0"/>
            </a:rPr>
            <a:t>However, those who were older, had increasing levels of frailty, and increasing numbers of chronic conditions generally experienced lesser reductions in care</a:t>
          </a:r>
          <a:endParaRPr lang="en-CA"/>
        </a:p>
      </dgm:t>
    </dgm:pt>
    <dgm:pt modelId="{148A554D-5886-49CE-9E98-01B164695154}" type="parTrans" cxnId="{023B0B93-C7CE-4AFF-AE1A-57CDC54B6AD6}">
      <dgm:prSet/>
      <dgm:spPr/>
      <dgm:t>
        <a:bodyPr/>
        <a:lstStyle/>
        <a:p>
          <a:endParaRPr lang="en-CA"/>
        </a:p>
      </dgm:t>
    </dgm:pt>
    <dgm:pt modelId="{0629CF2B-173F-4075-98BD-9742139C083B}" type="sibTrans" cxnId="{023B0B93-C7CE-4AFF-AE1A-57CDC54B6AD6}">
      <dgm:prSet/>
      <dgm:spPr/>
      <dgm:t>
        <a:bodyPr/>
        <a:lstStyle/>
        <a:p>
          <a:endParaRPr lang="en-CA"/>
        </a:p>
      </dgm:t>
    </dgm:pt>
    <dgm:pt modelId="{363CD7C4-A643-4852-91E0-9E3A2D3C76EF}" type="pres">
      <dgm:prSet presAssocID="{9ABEA726-1C10-4FDF-A1CB-4215D4864D41}" presName="vert0" presStyleCnt="0">
        <dgm:presLayoutVars>
          <dgm:dir/>
          <dgm:animOne val="branch"/>
          <dgm:animLvl val="lvl"/>
        </dgm:presLayoutVars>
      </dgm:prSet>
      <dgm:spPr/>
    </dgm:pt>
    <dgm:pt modelId="{DB4D0B5C-8899-45B6-AEDA-161FAC2BFE91}" type="pres">
      <dgm:prSet presAssocID="{ED57721F-18B7-4CBA-A0F7-7A8635042D45}" presName="thickLine" presStyleLbl="alignNode1" presStyleIdx="0" presStyleCnt="2"/>
      <dgm:spPr/>
    </dgm:pt>
    <dgm:pt modelId="{0E95E986-4F09-4674-B3B1-E683F36F6C95}" type="pres">
      <dgm:prSet presAssocID="{ED57721F-18B7-4CBA-A0F7-7A8635042D45}" presName="horz1" presStyleCnt="0"/>
      <dgm:spPr/>
    </dgm:pt>
    <dgm:pt modelId="{B15FF5D5-A465-4852-ABDC-948D5EFD2AA5}" type="pres">
      <dgm:prSet presAssocID="{ED57721F-18B7-4CBA-A0F7-7A8635042D45}" presName="tx1" presStyleLbl="revTx" presStyleIdx="0" presStyleCnt="2"/>
      <dgm:spPr/>
    </dgm:pt>
    <dgm:pt modelId="{EEBBD2EF-D90C-4170-A248-980636C7356A}" type="pres">
      <dgm:prSet presAssocID="{ED57721F-18B7-4CBA-A0F7-7A8635042D45}" presName="vert1" presStyleCnt="0"/>
      <dgm:spPr/>
    </dgm:pt>
    <dgm:pt modelId="{CEECCE02-4C0A-485B-9825-55136B0F195E}" type="pres">
      <dgm:prSet presAssocID="{334B683F-E28F-4BB5-807B-A750907770D2}" presName="thickLine" presStyleLbl="alignNode1" presStyleIdx="1" presStyleCnt="2"/>
      <dgm:spPr/>
    </dgm:pt>
    <dgm:pt modelId="{BACB0664-B9DC-4931-877F-48E673FFA9F6}" type="pres">
      <dgm:prSet presAssocID="{334B683F-E28F-4BB5-807B-A750907770D2}" presName="horz1" presStyleCnt="0"/>
      <dgm:spPr/>
    </dgm:pt>
    <dgm:pt modelId="{C0458839-A441-4E39-A8BF-71CB4C0EAA2D}" type="pres">
      <dgm:prSet presAssocID="{334B683F-E28F-4BB5-807B-A750907770D2}" presName="tx1" presStyleLbl="revTx" presStyleIdx="1" presStyleCnt="2"/>
      <dgm:spPr/>
    </dgm:pt>
    <dgm:pt modelId="{FBB9D014-847E-4F18-8641-05017E527BF9}" type="pres">
      <dgm:prSet presAssocID="{334B683F-E28F-4BB5-807B-A750907770D2}" presName="vert1" presStyleCnt="0"/>
      <dgm:spPr/>
    </dgm:pt>
  </dgm:ptLst>
  <dgm:cxnLst>
    <dgm:cxn modelId="{929F482A-8B7C-4DA2-92FC-07268EAE9683}" type="presOf" srcId="{ED57721F-18B7-4CBA-A0F7-7A8635042D45}" destId="{B15FF5D5-A465-4852-ABDC-948D5EFD2AA5}" srcOrd="0" destOrd="0" presId="urn:microsoft.com/office/officeart/2008/layout/LinedList"/>
    <dgm:cxn modelId="{4B30B07D-C276-40E7-836E-F231D3DD42A0}" type="presOf" srcId="{9ABEA726-1C10-4FDF-A1CB-4215D4864D41}" destId="{363CD7C4-A643-4852-91E0-9E3A2D3C76EF}" srcOrd="0" destOrd="0" presId="urn:microsoft.com/office/officeart/2008/layout/LinedList"/>
    <dgm:cxn modelId="{023B0B93-C7CE-4AFF-AE1A-57CDC54B6AD6}" srcId="{9ABEA726-1C10-4FDF-A1CB-4215D4864D41}" destId="{334B683F-E28F-4BB5-807B-A750907770D2}" srcOrd="1" destOrd="0" parTransId="{148A554D-5886-49CE-9E98-01B164695154}" sibTransId="{0629CF2B-173F-4075-98BD-9742139C083B}"/>
    <dgm:cxn modelId="{0A668FCE-E111-4AAC-8035-03E68DF3C595}" type="presOf" srcId="{334B683F-E28F-4BB5-807B-A750907770D2}" destId="{C0458839-A441-4E39-A8BF-71CB4C0EAA2D}" srcOrd="0" destOrd="0" presId="urn:microsoft.com/office/officeart/2008/layout/LinedList"/>
    <dgm:cxn modelId="{DBC667E8-83ED-41AE-B946-C79EFA7C4E99}" srcId="{9ABEA726-1C10-4FDF-A1CB-4215D4864D41}" destId="{ED57721F-18B7-4CBA-A0F7-7A8635042D45}" srcOrd="0" destOrd="0" parTransId="{BAC4C2CC-B3A4-4923-A9F7-A7EA9597E51F}" sibTransId="{D2B87C80-06D6-44D0-8217-7CAC6D56CFE3}"/>
    <dgm:cxn modelId="{89D71ED3-D45A-4351-BFCF-45D1C91E9D37}" type="presParOf" srcId="{363CD7C4-A643-4852-91E0-9E3A2D3C76EF}" destId="{DB4D0B5C-8899-45B6-AEDA-161FAC2BFE91}" srcOrd="0" destOrd="0" presId="urn:microsoft.com/office/officeart/2008/layout/LinedList"/>
    <dgm:cxn modelId="{0F2C96D0-F4D2-45F3-A45A-9EA6CC4407AA}" type="presParOf" srcId="{363CD7C4-A643-4852-91E0-9E3A2D3C76EF}" destId="{0E95E986-4F09-4674-B3B1-E683F36F6C95}" srcOrd="1" destOrd="0" presId="urn:microsoft.com/office/officeart/2008/layout/LinedList"/>
    <dgm:cxn modelId="{AECD7331-0F6C-41D9-B9F4-031E69F4E3A0}" type="presParOf" srcId="{0E95E986-4F09-4674-B3B1-E683F36F6C95}" destId="{B15FF5D5-A465-4852-ABDC-948D5EFD2AA5}" srcOrd="0" destOrd="0" presId="urn:microsoft.com/office/officeart/2008/layout/LinedList"/>
    <dgm:cxn modelId="{F453D655-9DDD-4EEA-AF5B-A03C3F858DE8}" type="presParOf" srcId="{0E95E986-4F09-4674-B3B1-E683F36F6C95}" destId="{EEBBD2EF-D90C-4170-A248-980636C7356A}" srcOrd="1" destOrd="0" presId="urn:microsoft.com/office/officeart/2008/layout/LinedList"/>
    <dgm:cxn modelId="{B2600EA5-F27B-4739-8D86-7228C7639C8D}" type="presParOf" srcId="{363CD7C4-A643-4852-91E0-9E3A2D3C76EF}" destId="{CEECCE02-4C0A-485B-9825-55136B0F195E}" srcOrd="2" destOrd="0" presId="urn:microsoft.com/office/officeart/2008/layout/LinedList"/>
    <dgm:cxn modelId="{E705A723-F5D4-43B6-9460-6CDDA7EBED39}" type="presParOf" srcId="{363CD7C4-A643-4852-91E0-9E3A2D3C76EF}" destId="{BACB0664-B9DC-4931-877F-48E673FFA9F6}" srcOrd="3" destOrd="0" presId="urn:microsoft.com/office/officeart/2008/layout/LinedList"/>
    <dgm:cxn modelId="{98A1B75C-5AAB-41D3-91BB-5DBFBDDC0858}" type="presParOf" srcId="{BACB0664-B9DC-4931-877F-48E673FFA9F6}" destId="{C0458839-A441-4E39-A8BF-71CB4C0EAA2D}" srcOrd="0" destOrd="0" presId="urn:microsoft.com/office/officeart/2008/layout/LinedList"/>
    <dgm:cxn modelId="{C4F42063-E20A-4889-90F8-E113A71FB1D4}" type="presParOf" srcId="{BACB0664-B9DC-4931-877F-48E673FFA9F6}" destId="{FBB9D014-847E-4F18-8641-05017E527B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1E7FE2-32F4-45D6-8BF3-930E5426D0B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32448AA-85A7-4468-BC28-DB9AB6BB50DB}">
      <dgm:prSet custT="1"/>
      <dgm:spPr/>
      <dgm:t>
        <a:bodyPr/>
        <a:lstStyle/>
        <a:p>
          <a:r>
            <a:rPr lang="en-CA" sz="1400"/>
            <a:t>Those who are most at risk of contracting COVID-19 can take advantage of virtual-visits – digital divide may not be an issue</a:t>
          </a:r>
          <a:endParaRPr lang="en-US" sz="1400"/>
        </a:p>
      </dgm:t>
    </dgm:pt>
    <dgm:pt modelId="{8ED3F8D2-882A-41A6-8ABB-9D782E51806D}" type="parTrans" cxnId="{7F1CC28F-42D7-44A4-826A-1D9271C771D6}">
      <dgm:prSet/>
      <dgm:spPr/>
      <dgm:t>
        <a:bodyPr/>
        <a:lstStyle/>
        <a:p>
          <a:endParaRPr lang="en-US" sz="1400"/>
        </a:p>
      </dgm:t>
    </dgm:pt>
    <dgm:pt modelId="{5A6B9666-5E49-43B6-9154-844973EE9AF0}" type="sibTrans" cxnId="{7F1CC28F-42D7-44A4-826A-1D9271C771D6}">
      <dgm:prSet/>
      <dgm:spPr/>
      <dgm:t>
        <a:bodyPr/>
        <a:lstStyle/>
        <a:p>
          <a:endParaRPr lang="en-US" sz="1400"/>
        </a:p>
      </dgm:t>
    </dgm:pt>
    <dgm:pt modelId="{CC14B2B1-E704-4940-AE7B-D7F8ECB45C3A}">
      <dgm:prSet custT="1"/>
      <dgm:spPr/>
      <dgm:t>
        <a:bodyPr/>
        <a:lstStyle/>
        <a:p>
          <a:r>
            <a:rPr lang="en-US" sz="1400"/>
            <a:t>Slight mean dec in number </a:t>
          </a:r>
          <a:r>
            <a:rPr lang="en-US" sz="1400" err="1"/>
            <a:t>rx</a:t>
          </a:r>
          <a:r>
            <a:rPr lang="en-US" sz="1400"/>
            <a:t> – stable use of these meds are important for chronic conditions (DM and HTN)</a:t>
          </a:r>
        </a:p>
      </dgm:t>
    </dgm:pt>
    <dgm:pt modelId="{F7014126-D550-483A-93EA-7ABEC177C4A2}" type="parTrans" cxnId="{C2982F5F-811B-4AC3-887E-B85926CD5605}">
      <dgm:prSet/>
      <dgm:spPr/>
      <dgm:t>
        <a:bodyPr/>
        <a:lstStyle/>
        <a:p>
          <a:endParaRPr lang="en-US" sz="1400"/>
        </a:p>
      </dgm:t>
    </dgm:pt>
    <dgm:pt modelId="{0E48D34C-57AD-4E2B-895F-0D0ABFB030B3}" type="sibTrans" cxnId="{C2982F5F-811B-4AC3-887E-B85926CD5605}">
      <dgm:prSet/>
      <dgm:spPr/>
      <dgm:t>
        <a:bodyPr/>
        <a:lstStyle/>
        <a:p>
          <a:endParaRPr lang="en-US" sz="1400"/>
        </a:p>
      </dgm:t>
    </dgm:pt>
    <dgm:pt modelId="{49F0E24E-0EB3-43C0-B13C-670A8CB9EAD0}">
      <dgm:prSet custT="1"/>
      <dgm:spPr/>
      <dgm:t>
        <a:bodyPr/>
        <a:lstStyle/>
        <a:p>
          <a:r>
            <a:rPr lang="en-CA" sz="1400"/>
            <a:t>Minimal changes to disease monitoring parameters – important to </a:t>
          </a:r>
          <a:r>
            <a:rPr lang="en-US" sz="1400" b="0" i="0"/>
            <a:t>maintain longitudinal relationships with older patients with chronic conditions. </a:t>
          </a:r>
          <a:endParaRPr lang="en-US" sz="1400"/>
        </a:p>
      </dgm:t>
    </dgm:pt>
    <dgm:pt modelId="{AA754AD9-41A9-4E94-8961-395DC4E3269A}" type="parTrans" cxnId="{33EC4B6C-76ED-45E4-BD6B-868C6F3864F2}">
      <dgm:prSet/>
      <dgm:spPr/>
      <dgm:t>
        <a:bodyPr/>
        <a:lstStyle/>
        <a:p>
          <a:endParaRPr lang="en-US" sz="1400"/>
        </a:p>
      </dgm:t>
    </dgm:pt>
    <dgm:pt modelId="{4FBDBA35-43D4-47F8-BDEC-82068E88C56D}" type="sibTrans" cxnId="{33EC4B6C-76ED-45E4-BD6B-868C6F3864F2}">
      <dgm:prSet/>
      <dgm:spPr/>
      <dgm:t>
        <a:bodyPr/>
        <a:lstStyle/>
        <a:p>
          <a:endParaRPr lang="en-US" sz="1400"/>
        </a:p>
      </dgm:t>
    </dgm:pt>
    <dgm:pt modelId="{21FF16A3-D621-4B49-AEF5-2E05E58BCA98}" type="pres">
      <dgm:prSet presAssocID="{041E7FE2-32F4-45D6-8BF3-930E5426D0B7}" presName="linearFlow" presStyleCnt="0">
        <dgm:presLayoutVars>
          <dgm:dir/>
          <dgm:resizeHandles val="exact"/>
        </dgm:presLayoutVars>
      </dgm:prSet>
      <dgm:spPr/>
    </dgm:pt>
    <dgm:pt modelId="{2072CFF7-6E15-45EE-AB69-A35FAB3A6EF5}" type="pres">
      <dgm:prSet presAssocID="{C32448AA-85A7-4468-BC28-DB9AB6BB50DB}" presName="composite" presStyleCnt="0"/>
      <dgm:spPr/>
    </dgm:pt>
    <dgm:pt modelId="{6C49364F-9AB8-42CC-830F-5A6C7B0FCDDC}" type="pres">
      <dgm:prSet presAssocID="{C32448AA-85A7-4468-BC28-DB9AB6BB50D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grammer female with solid fill"/>
        </a:ext>
      </dgm:extLst>
    </dgm:pt>
    <dgm:pt modelId="{D22328D8-737B-478A-98AE-B6DC1EC960A4}" type="pres">
      <dgm:prSet presAssocID="{C32448AA-85A7-4468-BC28-DB9AB6BB50DB}" presName="txShp" presStyleLbl="node1" presStyleIdx="0" presStyleCnt="3">
        <dgm:presLayoutVars>
          <dgm:bulletEnabled val="1"/>
        </dgm:presLayoutVars>
      </dgm:prSet>
      <dgm:spPr/>
    </dgm:pt>
    <dgm:pt modelId="{39839175-AFA0-455E-9967-EEB22B798D59}" type="pres">
      <dgm:prSet presAssocID="{5A6B9666-5E49-43B6-9154-844973EE9AF0}" presName="spacing" presStyleCnt="0"/>
      <dgm:spPr/>
    </dgm:pt>
    <dgm:pt modelId="{65D41149-BACF-4C12-BABB-C58615E502F7}" type="pres">
      <dgm:prSet presAssocID="{CC14B2B1-E704-4940-AE7B-D7F8ECB45C3A}" presName="composite" presStyleCnt="0"/>
      <dgm:spPr/>
    </dgm:pt>
    <dgm:pt modelId="{8FA871CD-7EC2-4A06-9452-C9A3AD9ED6DC}" type="pres">
      <dgm:prSet presAssocID="{CC14B2B1-E704-4940-AE7B-D7F8ECB45C3A}"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n with cane outline"/>
        </a:ext>
      </dgm:extLst>
    </dgm:pt>
    <dgm:pt modelId="{25098F50-6165-49F8-886F-6F3E1C98AA55}" type="pres">
      <dgm:prSet presAssocID="{CC14B2B1-E704-4940-AE7B-D7F8ECB45C3A}" presName="txShp" presStyleLbl="node1" presStyleIdx="1" presStyleCnt="3" custLinFactNeighborX="-455" custLinFactNeighborY="-4281">
        <dgm:presLayoutVars>
          <dgm:bulletEnabled val="1"/>
        </dgm:presLayoutVars>
      </dgm:prSet>
      <dgm:spPr/>
    </dgm:pt>
    <dgm:pt modelId="{A5F38A32-0956-4CA3-9007-7C48F98F9558}" type="pres">
      <dgm:prSet presAssocID="{0E48D34C-57AD-4E2B-895F-0D0ABFB030B3}" presName="spacing" presStyleCnt="0"/>
      <dgm:spPr/>
    </dgm:pt>
    <dgm:pt modelId="{765A34B2-2FEA-483B-8445-2CA3A9D840DD}" type="pres">
      <dgm:prSet presAssocID="{49F0E24E-0EB3-43C0-B13C-670A8CB9EAD0}" presName="composite" presStyleCnt="0"/>
      <dgm:spPr/>
    </dgm:pt>
    <dgm:pt modelId="{CE84D070-B1AF-46BC-A31D-2A316CE29D3D}" type="pres">
      <dgm:prSet presAssocID="{49F0E24E-0EB3-43C0-B13C-670A8CB9EAD0}"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rt with pulse outline"/>
        </a:ext>
      </dgm:extLst>
    </dgm:pt>
    <dgm:pt modelId="{0F956460-7911-42E9-9E12-86C838373B08}" type="pres">
      <dgm:prSet presAssocID="{49F0E24E-0EB3-43C0-B13C-670A8CB9EAD0}" presName="txShp" presStyleLbl="node1" presStyleIdx="2" presStyleCnt="3">
        <dgm:presLayoutVars>
          <dgm:bulletEnabled val="1"/>
        </dgm:presLayoutVars>
      </dgm:prSet>
      <dgm:spPr/>
    </dgm:pt>
  </dgm:ptLst>
  <dgm:cxnLst>
    <dgm:cxn modelId="{76213E25-8B06-4ED0-80E0-94C1906B17DF}" type="presOf" srcId="{CC14B2B1-E704-4940-AE7B-D7F8ECB45C3A}" destId="{25098F50-6165-49F8-886F-6F3E1C98AA55}" srcOrd="0" destOrd="0" presId="urn:microsoft.com/office/officeart/2005/8/layout/vList3"/>
    <dgm:cxn modelId="{F3033A3A-B6BA-43F7-A54F-131C6B789FD6}" type="presOf" srcId="{C32448AA-85A7-4468-BC28-DB9AB6BB50DB}" destId="{D22328D8-737B-478A-98AE-B6DC1EC960A4}" srcOrd="0" destOrd="0" presId="urn:microsoft.com/office/officeart/2005/8/layout/vList3"/>
    <dgm:cxn modelId="{C2982F5F-811B-4AC3-887E-B85926CD5605}" srcId="{041E7FE2-32F4-45D6-8BF3-930E5426D0B7}" destId="{CC14B2B1-E704-4940-AE7B-D7F8ECB45C3A}" srcOrd="1" destOrd="0" parTransId="{F7014126-D550-483A-93EA-7ABEC177C4A2}" sibTransId="{0E48D34C-57AD-4E2B-895F-0D0ABFB030B3}"/>
    <dgm:cxn modelId="{DDD54B68-4E9F-4F9A-90D8-E34DFD745E42}" type="presOf" srcId="{49F0E24E-0EB3-43C0-B13C-670A8CB9EAD0}" destId="{0F956460-7911-42E9-9E12-86C838373B08}" srcOrd="0" destOrd="0" presId="urn:microsoft.com/office/officeart/2005/8/layout/vList3"/>
    <dgm:cxn modelId="{33EC4B6C-76ED-45E4-BD6B-868C6F3864F2}" srcId="{041E7FE2-32F4-45D6-8BF3-930E5426D0B7}" destId="{49F0E24E-0EB3-43C0-B13C-670A8CB9EAD0}" srcOrd="2" destOrd="0" parTransId="{AA754AD9-41A9-4E94-8961-395DC4E3269A}" sibTransId="{4FBDBA35-43D4-47F8-BDEC-82068E88C56D}"/>
    <dgm:cxn modelId="{EC1D6659-8B4E-4212-B192-9ECAD036150B}" type="presOf" srcId="{041E7FE2-32F4-45D6-8BF3-930E5426D0B7}" destId="{21FF16A3-D621-4B49-AEF5-2E05E58BCA98}" srcOrd="0" destOrd="0" presId="urn:microsoft.com/office/officeart/2005/8/layout/vList3"/>
    <dgm:cxn modelId="{7F1CC28F-42D7-44A4-826A-1D9271C771D6}" srcId="{041E7FE2-32F4-45D6-8BF3-930E5426D0B7}" destId="{C32448AA-85A7-4468-BC28-DB9AB6BB50DB}" srcOrd="0" destOrd="0" parTransId="{8ED3F8D2-882A-41A6-8ABB-9D782E51806D}" sibTransId="{5A6B9666-5E49-43B6-9154-844973EE9AF0}"/>
    <dgm:cxn modelId="{E2F3E500-DC62-42D2-9408-EA88FFBCDA53}" type="presParOf" srcId="{21FF16A3-D621-4B49-AEF5-2E05E58BCA98}" destId="{2072CFF7-6E15-45EE-AB69-A35FAB3A6EF5}" srcOrd="0" destOrd="0" presId="urn:microsoft.com/office/officeart/2005/8/layout/vList3"/>
    <dgm:cxn modelId="{E3342ADC-B3EE-4EFD-827C-E68027760FE9}" type="presParOf" srcId="{2072CFF7-6E15-45EE-AB69-A35FAB3A6EF5}" destId="{6C49364F-9AB8-42CC-830F-5A6C7B0FCDDC}" srcOrd="0" destOrd="0" presId="urn:microsoft.com/office/officeart/2005/8/layout/vList3"/>
    <dgm:cxn modelId="{533491D6-AB3A-4BDB-86A3-958EE5179C42}" type="presParOf" srcId="{2072CFF7-6E15-45EE-AB69-A35FAB3A6EF5}" destId="{D22328D8-737B-478A-98AE-B6DC1EC960A4}" srcOrd="1" destOrd="0" presId="urn:microsoft.com/office/officeart/2005/8/layout/vList3"/>
    <dgm:cxn modelId="{17D2DD20-81C9-4154-BE50-68BB4AE87C0F}" type="presParOf" srcId="{21FF16A3-D621-4B49-AEF5-2E05E58BCA98}" destId="{39839175-AFA0-455E-9967-EEB22B798D59}" srcOrd="1" destOrd="0" presId="urn:microsoft.com/office/officeart/2005/8/layout/vList3"/>
    <dgm:cxn modelId="{CEB0263E-A3F3-487D-85C1-6B9F10D94CB6}" type="presParOf" srcId="{21FF16A3-D621-4B49-AEF5-2E05E58BCA98}" destId="{65D41149-BACF-4C12-BABB-C58615E502F7}" srcOrd="2" destOrd="0" presId="urn:microsoft.com/office/officeart/2005/8/layout/vList3"/>
    <dgm:cxn modelId="{35056C96-A0F8-4B10-B095-88F74EF45C27}" type="presParOf" srcId="{65D41149-BACF-4C12-BABB-C58615E502F7}" destId="{8FA871CD-7EC2-4A06-9452-C9A3AD9ED6DC}" srcOrd="0" destOrd="0" presId="urn:microsoft.com/office/officeart/2005/8/layout/vList3"/>
    <dgm:cxn modelId="{0DBADD6A-388D-4002-B0E1-AACB66C4857A}" type="presParOf" srcId="{65D41149-BACF-4C12-BABB-C58615E502F7}" destId="{25098F50-6165-49F8-886F-6F3E1C98AA55}" srcOrd="1" destOrd="0" presId="urn:microsoft.com/office/officeart/2005/8/layout/vList3"/>
    <dgm:cxn modelId="{838DD4F4-FD3F-4249-9320-4BD9DB8BAE79}" type="presParOf" srcId="{21FF16A3-D621-4B49-AEF5-2E05E58BCA98}" destId="{A5F38A32-0956-4CA3-9007-7C48F98F9558}" srcOrd="3" destOrd="0" presId="urn:microsoft.com/office/officeart/2005/8/layout/vList3"/>
    <dgm:cxn modelId="{67C6225F-F9C4-474C-8E72-EEE11827D69A}" type="presParOf" srcId="{21FF16A3-D621-4B49-AEF5-2E05E58BCA98}" destId="{765A34B2-2FEA-483B-8445-2CA3A9D840DD}" srcOrd="4" destOrd="0" presId="urn:microsoft.com/office/officeart/2005/8/layout/vList3"/>
    <dgm:cxn modelId="{F798469D-FD7F-4AEB-8C05-C76C803F004C}" type="presParOf" srcId="{765A34B2-2FEA-483B-8445-2CA3A9D840DD}" destId="{CE84D070-B1AF-46BC-A31D-2A316CE29D3D}" srcOrd="0" destOrd="0" presId="urn:microsoft.com/office/officeart/2005/8/layout/vList3"/>
    <dgm:cxn modelId="{18AF59B6-4C88-432B-A99C-E064B934AB9E}" type="presParOf" srcId="{765A34B2-2FEA-483B-8445-2CA3A9D840DD}" destId="{0F956460-7911-42E9-9E12-86C838373B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E6D6A-F74C-4538-A28A-A9DDC19222E1}">
      <dsp:nvSpPr>
        <dsp:cNvPr id="0" name=""/>
        <dsp:cNvSpPr/>
      </dsp:nvSpPr>
      <dsp:spPr>
        <a:xfrm>
          <a:off x="-227118" y="239878"/>
          <a:ext cx="5580702" cy="3936582"/>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br>
            <a:rPr lang="en-CA" sz="2000" kern="1200"/>
          </a:br>
          <a:endParaRPr lang="en-CA" sz="1600" kern="1200"/>
        </a:p>
      </dsp:txBody>
      <dsp:txXfrm>
        <a:off x="552168" y="704086"/>
        <a:ext cx="3217702" cy="3008167"/>
      </dsp:txXfrm>
    </dsp:sp>
    <dsp:sp modelId="{4FF44404-9BAB-42B1-8723-F71EA03339B5}">
      <dsp:nvSpPr>
        <dsp:cNvPr id="0" name=""/>
        <dsp:cNvSpPr/>
      </dsp:nvSpPr>
      <dsp:spPr>
        <a:xfrm>
          <a:off x="2915497" y="162991"/>
          <a:ext cx="5592541" cy="398428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br>
            <a:rPr lang="en-CA" sz="1600" kern="1200"/>
          </a:br>
          <a:endParaRPr lang="en-CA" sz="1600" kern="1200"/>
        </a:p>
      </dsp:txBody>
      <dsp:txXfrm>
        <a:off x="4502569" y="632824"/>
        <a:ext cx="3224528" cy="3044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2A9DE-40A3-4887-96E3-85757E03C501}">
      <dsp:nvSpPr>
        <dsp:cNvPr id="0" name=""/>
        <dsp:cNvSpPr/>
      </dsp:nvSpPr>
      <dsp:spPr>
        <a:xfrm>
          <a:off x="0" y="2539052"/>
          <a:ext cx="4190275" cy="8333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Since-COVID: March 15, 2020 </a:t>
          </a:r>
          <a:r>
            <a:rPr lang="en-US" sz="2000" kern="1200">
              <a:sym typeface="Wingdings" panose="05000000000000000000" pitchFamily="2" charset="2"/>
            </a:rPr>
            <a:t></a:t>
          </a:r>
          <a:r>
            <a:rPr lang="en-US" sz="2000" kern="1200"/>
            <a:t> May 9, 2021</a:t>
          </a:r>
        </a:p>
      </dsp:txBody>
      <dsp:txXfrm>
        <a:off x="0" y="2539052"/>
        <a:ext cx="4190275" cy="833373"/>
      </dsp:txXfrm>
    </dsp:sp>
    <dsp:sp modelId="{C254CCCE-8910-490F-9288-A8F08914CFA2}">
      <dsp:nvSpPr>
        <dsp:cNvPr id="0" name=""/>
        <dsp:cNvSpPr/>
      </dsp:nvSpPr>
      <dsp:spPr>
        <a:xfrm rot="10800000">
          <a:off x="0" y="1269824"/>
          <a:ext cx="4190275" cy="128172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Pre-COVID: Feb 19, 2019 </a:t>
          </a:r>
          <a:r>
            <a:rPr lang="en-US" sz="2000" kern="1200">
              <a:sym typeface="Wingdings" panose="05000000000000000000" pitchFamily="2" charset="2"/>
            </a:rPr>
            <a:t></a:t>
          </a:r>
          <a:r>
            <a:rPr lang="en-US" sz="2000" kern="1200"/>
            <a:t> March 14, 2020</a:t>
          </a:r>
        </a:p>
      </dsp:txBody>
      <dsp:txXfrm rot="10800000">
        <a:off x="0" y="1269824"/>
        <a:ext cx="4190275" cy="832828"/>
      </dsp:txXfrm>
    </dsp:sp>
    <dsp:sp modelId="{9FDCEDB2-C02F-4E82-9818-8F7CA6162F6E}">
      <dsp:nvSpPr>
        <dsp:cNvPr id="0" name=""/>
        <dsp:cNvSpPr/>
      </dsp:nvSpPr>
      <dsp:spPr>
        <a:xfrm rot="10800000">
          <a:off x="0" y="0"/>
          <a:ext cx="4190275" cy="12817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Observation Period (14 months pre/since pandemic):</a:t>
          </a:r>
        </a:p>
      </dsp:txBody>
      <dsp:txXfrm rot="10800000">
        <a:off x="0" y="0"/>
        <a:ext cx="4190275" cy="1281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D0B5C-8899-45B6-AEDA-161FAC2BFE91}">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15FF5D5-A465-4852-ABDC-948D5EFD2AA5}">
      <dsp:nvSpPr>
        <dsp:cNvPr id="0" name=""/>
        <dsp:cNvSpPr/>
      </dsp:nvSpPr>
      <dsp:spPr>
        <a:xfrm>
          <a:off x="0" y="0"/>
          <a:ext cx="60960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latin typeface="Times New Roman" panose="02020603050405020304" pitchFamily="18" charset="0"/>
              <a:ea typeface="Calibri" panose="020F0502020204030204" pitchFamily="34" charset="0"/>
            </a:rPr>
            <a:t>The same findings extended when stratifying changes in outcomes to all levels of patient characteristics </a:t>
          </a:r>
          <a:endParaRPr lang="en-CA" sz="2700" kern="1200"/>
        </a:p>
      </dsp:txBody>
      <dsp:txXfrm>
        <a:off x="0" y="0"/>
        <a:ext cx="6096000" cy="2032000"/>
      </dsp:txXfrm>
    </dsp:sp>
    <dsp:sp modelId="{CEECCE02-4C0A-485B-9825-55136B0F195E}">
      <dsp:nvSpPr>
        <dsp:cNvPr id="0" name=""/>
        <dsp:cNvSpPr/>
      </dsp:nvSpPr>
      <dsp:spPr>
        <a:xfrm>
          <a:off x="0" y="203200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0458839-A441-4E39-A8BF-71CB4C0EAA2D}">
      <dsp:nvSpPr>
        <dsp:cNvPr id="0" name=""/>
        <dsp:cNvSpPr/>
      </dsp:nvSpPr>
      <dsp:spPr>
        <a:xfrm>
          <a:off x="0" y="2032000"/>
          <a:ext cx="60960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latin typeface="Times New Roman" panose="02020603050405020304" pitchFamily="18" charset="0"/>
              <a:ea typeface="Calibri" panose="020F0502020204030204" pitchFamily="34" charset="0"/>
            </a:rPr>
            <a:t>However, those who were older, had increasing levels of frailty, and increasing numbers of chronic conditions generally experienced lesser reductions in care</a:t>
          </a:r>
          <a:endParaRPr lang="en-CA" sz="2700" kern="1200"/>
        </a:p>
      </dsp:txBody>
      <dsp:txXfrm>
        <a:off x="0" y="2032000"/>
        <a:ext cx="6096000" cy="2032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328D8-737B-478A-98AE-B6DC1EC960A4}">
      <dsp:nvSpPr>
        <dsp:cNvPr id="0" name=""/>
        <dsp:cNvSpPr/>
      </dsp:nvSpPr>
      <dsp:spPr>
        <a:xfrm rot="10800000">
          <a:off x="1299373" y="1424"/>
          <a:ext cx="4166022" cy="10001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038" tIns="53340" rIns="99568" bIns="53340" numCol="1" spcCol="1270" anchor="ctr" anchorCtr="0">
          <a:noAutofit/>
        </a:bodyPr>
        <a:lstStyle/>
        <a:p>
          <a:pPr marL="0" lvl="0" indent="0" algn="ctr" defTabSz="622300">
            <a:lnSpc>
              <a:spcPct val="90000"/>
            </a:lnSpc>
            <a:spcBef>
              <a:spcPct val="0"/>
            </a:spcBef>
            <a:spcAft>
              <a:spcPct val="35000"/>
            </a:spcAft>
            <a:buNone/>
          </a:pPr>
          <a:r>
            <a:rPr lang="en-CA" sz="1400" kern="1200"/>
            <a:t>Those who are most at risk of contracting COVID-19 can take advantage of virtual-visits – digital divide may not be an issue</a:t>
          </a:r>
          <a:endParaRPr lang="en-US" sz="1400" kern="1200"/>
        </a:p>
      </dsp:txBody>
      <dsp:txXfrm rot="10800000">
        <a:off x="1549410" y="1424"/>
        <a:ext cx="3915985" cy="1000148"/>
      </dsp:txXfrm>
    </dsp:sp>
    <dsp:sp modelId="{6C49364F-9AB8-42CC-830F-5A6C7B0FCDDC}">
      <dsp:nvSpPr>
        <dsp:cNvPr id="0" name=""/>
        <dsp:cNvSpPr/>
      </dsp:nvSpPr>
      <dsp:spPr>
        <a:xfrm>
          <a:off x="799299" y="1424"/>
          <a:ext cx="1000148" cy="100014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098F50-6165-49F8-886F-6F3E1C98AA55}">
      <dsp:nvSpPr>
        <dsp:cNvPr id="0" name=""/>
        <dsp:cNvSpPr/>
      </dsp:nvSpPr>
      <dsp:spPr>
        <a:xfrm rot="10800000">
          <a:off x="1280418" y="1257309"/>
          <a:ext cx="4166022" cy="10001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038"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t>Slight mean dec in number </a:t>
          </a:r>
          <a:r>
            <a:rPr lang="en-US" sz="1400" kern="1200" err="1"/>
            <a:t>rx</a:t>
          </a:r>
          <a:r>
            <a:rPr lang="en-US" sz="1400" kern="1200"/>
            <a:t> – stable use of these meds are important for chronic conditions (DM and HTN)</a:t>
          </a:r>
        </a:p>
      </dsp:txBody>
      <dsp:txXfrm rot="10800000">
        <a:off x="1530455" y="1257309"/>
        <a:ext cx="3915985" cy="1000148"/>
      </dsp:txXfrm>
    </dsp:sp>
    <dsp:sp modelId="{8FA871CD-7EC2-4A06-9452-C9A3AD9ED6DC}">
      <dsp:nvSpPr>
        <dsp:cNvPr id="0" name=""/>
        <dsp:cNvSpPr/>
      </dsp:nvSpPr>
      <dsp:spPr>
        <a:xfrm>
          <a:off x="799299" y="1300125"/>
          <a:ext cx="1000148" cy="100014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56460-7911-42E9-9E12-86C838373B08}">
      <dsp:nvSpPr>
        <dsp:cNvPr id="0" name=""/>
        <dsp:cNvSpPr/>
      </dsp:nvSpPr>
      <dsp:spPr>
        <a:xfrm rot="10800000">
          <a:off x="1299373" y="2598826"/>
          <a:ext cx="4166022" cy="10001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038" tIns="53340" rIns="99568" bIns="53340" numCol="1" spcCol="1270" anchor="ctr" anchorCtr="0">
          <a:noAutofit/>
        </a:bodyPr>
        <a:lstStyle/>
        <a:p>
          <a:pPr marL="0" lvl="0" indent="0" algn="ctr" defTabSz="622300">
            <a:lnSpc>
              <a:spcPct val="90000"/>
            </a:lnSpc>
            <a:spcBef>
              <a:spcPct val="0"/>
            </a:spcBef>
            <a:spcAft>
              <a:spcPct val="35000"/>
            </a:spcAft>
            <a:buNone/>
          </a:pPr>
          <a:r>
            <a:rPr lang="en-CA" sz="1400" kern="1200"/>
            <a:t>Minimal changes to disease monitoring parameters – important to </a:t>
          </a:r>
          <a:r>
            <a:rPr lang="en-US" sz="1400" b="0" i="0" kern="1200"/>
            <a:t>maintain longitudinal relationships with older patients with chronic conditions. </a:t>
          </a:r>
          <a:endParaRPr lang="en-US" sz="1400" kern="1200"/>
        </a:p>
      </dsp:txBody>
      <dsp:txXfrm rot="10800000">
        <a:off x="1549410" y="2598826"/>
        <a:ext cx="3915985" cy="1000148"/>
      </dsp:txXfrm>
    </dsp:sp>
    <dsp:sp modelId="{CE84D070-B1AF-46BC-A31D-2A316CE29D3D}">
      <dsp:nvSpPr>
        <dsp:cNvPr id="0" name=""/>
        <dsp:cNvSpPr/>
      </dsp:nvSpPr>
      <dsp:spPr>
        <a:xfrm>
          <a:off x="799299" y="2598826"/>
          <a:ext cx="1000148" cy="100014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82282-BDE0-41CC-A7DD-0B34598A3ABA}" type="datetimeFigureOut">
              <a:rPr lang="en-CA" smtClean="0"/>
              <a:t>2023-11-07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FB6F1-C431-4FF2-981B-07A832ADF8E2}" type="slidenum">
              <a:rPr lang="en-CA" smtClean="0"/>
              <a:t>‹#›</a:t>
            </a:fld>
            <a:endParaRPr lang="en-CA"/>
          </a:p>
        </p:txBody>
      </p:sp>
    </p:spTree>
    <p:extLst>
      <p:ext uri="{BB962C8B-B14F-4D97-AF65-F5344CB8AC3E}">
        <p14:creationId xmlns:p14="http://schemas.microsoft.com/office/powerpoint/2010/main" val="49621274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13FB6F1-C431-4FF2-981B-07A832ADF8E2}" type="slidenum">
              <a:rPr lang="en-CA" smtClean="0"/>
              <a:t>1</a:t>
            </a:fld>
            <a:endParaRPr lang="en-CA"/>
          </a:p>
        </p:txBody>
      </p:sp>
    </p:spTree>
    <p:extLst>
      <p:ext uri="{BB962C8B-B14F-4D97-AF65-F5344CB8AC3E}">
        <p14:creationId xmlns:p14="http://schemas.microsoft.com/office/powerpoint/2010/main" val="421958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900">
                <a:solidFill>
                  <a:srgbClr val="FF0000"/>
                </a:solidFill>
                <a:effectLst/>
                <a:latin typeface="Times New Roman" panose="02020603050405020304" pitchFamily="18" charset="0"/>
                <a:ea typeface="Calibri" panose="020F0502020204030204" pitchFamily="34" charset="0"/>
              </a:rPr>
              <a:t>Essentially we completed descriptive analyses, and identified associations b/w pt characteristics and changes in monitoring, </a:t>
            </a:r>
            <a:r>
              <a:rPr lang="en-CA" sz="900" err="1">
                <a:solidFill>
                  <a:srgbClr val="FF0000"/>
                </a:solidFill>
                <a:effectLst/>
                <a:latin typeface="Times New Roman" panose="02020603050405020304" pitchFamily="18" charset="0"/>
                <a:ea typeface="Calibri" panose="020F0502020204030204" pitchFamily="34" charset="0"/>
              </a:rPr>
              <a:t>rx</a:t>
            </a:r>
            <a:r>
              <a:rPr lang="en-CA" sz="900">
                <a:solidFill>
                  <a:srgbClr val="FF0000"/>
                </a:solidFill>
                <a:effectLst/>
                <a:latin typeface="Times New Roman" panose="02020603050405020304" pitchFamily="18" charset="0"/>
                <a:ea typeface="Calibri" panose="020F0502020204030204" pitchFamily="34" charset="0"/>
              </a:rPr>
              <a:t> and test results using regression models.</a:t>
            </a:r>
          </a:p>
          <a:p>
            <a:pPr lvl="1"/>
            <a:r>
              <a:rPr lang="en-US" sz="900"/>
              <a:t>Labs focus for pt with DM, HT, CKD (HbA1c &amp; eGFR)</a:t>
            </a:r>
          </a:p>
          <a:p>
            <a:pPr lvl="1"/>
            <a:r>
              <a:rPr lang="en-US" sz="900"/>
              <a:t>Prescription meds focus on diabetes &amp; hypertension </a:t>
            </a:r>
            <a:r>
              <a:rPr lang="en-US" sz="900" err="1"/>
              <a:t>mgmt</a:t>
            </a:r>
            <a:endParaRPr lang="en-CA"/>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900">
              <a:solidFill>
                <a:srgbClr val="FF0000"/>
              </a:solidFill>
              <a:effectLst/>
              <a:latin typeface="Times New Roman" panose="02020603050405020304" pitchFamily="18"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CA" sz="900">
                <a:solidFill>
                  <a:srgbClr val="FF0000"/>
                </a:solidFill>
                <a:effectLst/>
                <a:latin typeface="Times New Roman" panose="02020603050405020304" pitchFamily="18" charset="0"/>
                <a:ea typeface="Calibri" panose="020F050202020403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900">
              <a:solidFill>
                <a:srgbClr val="FF0000"/>
              </a:solidFill>
              <a:effectLst/>
              <a:latin typeface="Times New Roman" panose="02020603050405020304" pitchFamily="18"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CA" sz="900">
                <a:solidFill>
                  <a:srgbClr val="FF0000"/>
                </a:solidFill>
                <a:effectLst/>
                <a:latin typeface="Times New Roman" panose="02020603050405020304" pitchFamily="18" charset="0"/>
                <a:ea typeface="Calibri" panose="020F0502020204030204" pitchFamily="34" charset="0"/>
              </a:rPr>
              <a:t>T2D is a risk factor for CVD and PVD so treating BP in pts with diabetes has more benefits in those outcomes then treating the glycemia itself</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800">
                <a:effectLst/>
                <a:latin typeface="Times New Roman" panose="02020603050405020304" pitchFamily="18" charset="0"/>
                <a:ea typeface="Calibri" panose="020F0502020204030204" pitchFamily="34" charset="0"/>
              </a:rPr>
              <a:t>Statistical significance of changes was evaluated using paired t-tests (continuous) or </a:t>
            </a:r>
            <a:r>
              <a:rPr lang="en-CA" sz="1800" err="1">
                <a:effectLst/>
                <a:latin typeface="Times New Roman" panose="02020603050405020304" pitchFamily="18" charset="0"/>
                <a:ea typeface="Calibri" panose="020F0502020204030204" pitchFamily="34" charset="0"/>
              </a:rPr>
              <a:t>McNemar’s</a:t>
            </a:r>
            <a:r>
              <a:rPr lang="en-CA" sz="1800">
                <a:effectLst/>
                <a:latin typeface="Times New Roman" panose="02020603050405020304" pitchFamily="18" charset="0"/>
                <a:ea typeface="Calibri" panose="020F0502020204030204" pitchFamily="34" charset="0"/>
              </a:rPr>
              <a:t> test for change in proportions (binary) as appropriate. To address the influence of potentially non-normally distributed outcome data on the t-tests, </a:t>
            </a:r>
            <a:r>
              <a:rPr lang="en-CA" sz="1800">
                <a:solidFill>
                  <a:srgbClr val="FF0000"/>
                </a:solidFill>
                <a:effectLst/>
                <a:latin typeface="Times New Roman" panose="02020603050405020304" pitchFamily="18" charset="0"/>
                <a:ea typeface="Calibri" panose="020F0502020204030204" pitchFamily="34" charset="0"/>
              </a:rPr>
              <a:t>we conducted a non-parametric Wilcoxon Signed Ranks test as a sensitivity analysis.</a:t>
            </a:r>
            <a:endParaRPr lang="en-CA" sz="900">
              <a:solidFill>
                <a:srgbClr val="FF0000"/>
              </a:solidFill>
              <a:effectLst/>
              <a:latin typeface="Times New Roman" panose="02020603050405020304" pitchFamily="18"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CA" sz="1800">
                <a:effectLst/>
                <a:latin typeface="Times New Roman" panose="02020603050405020304" pitchFamily="18" charset="0"/>
                <a:ea typeface="Calibri" panose="020F0502020204030204" pitchFamily="34" charset="0"/>
              </a:rPr>
              <a:t>Model significance was tested by the Likelihood Ratio test and Hosmer and </a:t>
            </a:r>
            <a:r>
              <a:rPr lang="en-CA" sz="1800" err="1">
                <a:effectLst/>
                <a:latin typeface="Times New Roman" panose="02020603050405020304" pitchFamily="18" charset="0"/>
                <a:ea typeface="Calibri" panose="020F0502020204030204" pitchFamily="34" charset="0"/>
              </a:rPr>
              <a:t>Lemeshow</a:t>
            </a:r>
            <a:r>
              <a:rPr lang="en-CA" sz="1800">
                <a:effectLst/>
                <a:latin typeface="Times New Roman" panose="02020603050405020304" pitchFamily="18" charset="0"/>
                <a:ea typeface="Calibri" panose="020F0502020204030204" pitchFamily="34" charset="0"/>
              </a:rPr>
              <a:t> test. Odds ratios, 95% CIs and p-values were reported. Complete cases were used.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900">
              <a:solidFill>
                <a:srgbClr val="FF0000"/>
              </a:solidFill>
              <a:effectLst/>
              <a:latin typeface="Times New Roman" panose="02020603050405020304" pitchFamily="18" charset="0"/>
              <a:ea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17</a:t>
            </a:fld>
            <a:endParaRPr lang="en-CA"/>
          </a:p>
        </p:txBody>
      </p:sp>
    </p:spTree>
    <p:extLst>
      <p:ext uri="{BB962C8B-B14F-4D97-AF65-F5344CB8AC3E}">
        <p14:creationId xmlns:p14="http://schemas.microsoft.com/office/powerpoint/2010/main" val="192561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-Deceased and inactive patients were on average older, had higher assessed frailty level, and had been diagnosed with a greater number of chronic conditions compared to the active. </a:t>
            </a:r>
          </a:p>
          <a:p>
            <a:pPr>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13FB6F1-C431-4FF2-981B-07A832ADF8E2}" type="slidenum">
              <a:rPr lang="en-CA" smtClean="0"/>
              <a:t>20</a:t>
            </a:fld>
            <a:endParaRPr lang="en-CA"/>
          </a:p>
        </p:txBody>
      </p:sp>
    </p:spTree>
    <p:extLst>
      <p:ext uri="{BB962C8B-B14F-4D97-AF65-F5344CB8AC3E}">
        <p14:creationId xmlns:p14="http://schemas.microsoft.com/office/powerpoint/2010/main" val="2935985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13FB6F1-C431-4FF2-981B-07A832ADF8E2}" type="slidenum">
              <a:rPr lang="en-CA" smtClean="0"/>
              <a:t>21</a:t>
            </a:fld>
            <a:endParaRPr lang="en-CA"/>
          </a:p>
        </p:txBody>
      </p:sp>
    </p:spTree>
    <p:extLst>
      <p:ext uri="{BB962C8B-B14F-4D97-AF65-F5344CB8AC3E}">
        <p14:creationId xmlns:p14="http://schemas.microsoft.com/office/powerpoint/2010/main" val="237894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Times New Roman" panose="02020603050405020304" pitchFamily="18" charset="0"/>
                <a:ea typeface="Calibri" panose="020F0502020204030204" pitchFamily="34" charset="0"/>
              </a:rPr>
              <a:t>Generally, older age, increasing level of frailty, and increasing numbers of chronic conditions were associated with lesser reductions in care. </a:t>
            </a:r>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22</a:t>
            </a:fld>
            <a:endParaRPr lang="en-CA"/>
          </a:p>
        </p:txBody>
      </p:sp>
    </p:spTree>
    <p:extLst>
      <p:ext uri="{BB962C8B-B14F-4D97-AF65-F5344CB8AC3E}">
        <p14:creationId xmlns:p14="http://schemas.microsoft.com/office/powerpoint/2010/main" val="41855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Times New Roman" panose="02020603050405020304" pitchFamily="18" charset="0"/>
                <a:ea typeface="Calibri" panose="020F0502020204030204" pitchFamily="34" charset="0"/>
              </a:rPr>
              <a:t>For HbA1c and eGFR measures, the number of tests decreased for almost all patient groups. Patients living with higher frailty levels tended to have less reduction in tests compared to patients living with low levels, both for the number of HbA1c measures (% fewer: 25.0% vs. 64.5%) and the number of eGFR measures (% fewer: 36.8% vs. 56.1%) </a:t>
            </a:r>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23</a:t>
            </a:fld>
            <a:endParaRPr lang="en-CA"/>
          </a:p>
        </p:txBody>
      </p:sp>
    </p:spTree>
    <p:extLst>
      <p:ext uri="{BB962C8B-B14F-4D97-AF65-F5344CB8AC3E}">
        <p14:creationId xmlns:p14="http://schemas.microsoft.com/office/powerpoint/2010/main" val="221046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Times New Roman" panose="02020603050405020304" pitchFamily="18" charset="0"/>
                <a:ea typeface="Calibri" panose="020F0502020204030204" pitchFamily="34" charset="0"/>
              </a:rPr>
              <a:t>The models testing associations between individual patient characteristics and odds of having fewer blood pressure measures, HbA1c tests, hypertension medication prescriptions and metformin prescriptions were not statistically significant</a:t>
            </a:r>
          </a:p>
          <a:p>
            <a:endParaRPr lang="en-CA" sz="1800">
              <a:effectLst/>
              <a:latin typeface="Times New Roman" panose="02020603050405020304" pitchFamily="18" charset="0"/>
              <a:ea typeface="Calibri" panose="020F0502020204030204" pitchFamily="34" charset="0"/>
            </a:endParaRPr>
          </a:p>
          <a:p>
            <a:r>
              <a:rPr lang="en-CA" sz="1800">
                <a:effectLst/>
                <a:latin typeface="Times New Roman" panose="02020603050405020304" pitchFamily="18" charset="0"/>
                <a:ea typeface="Calibri" panose="020F0502020204030204" pitchFamily="34" charset="0"/>
              </a:rPr>
              <a:t>When controlling for all other variables, female patients were less likely to have had a reduction in eGFR tests compared to male patients </a:t>
            </a:r>
          </a:p>
          <a:p>
            <a:r>
              <a:rPr lang="en-CA" sz="1800">
                <a:effectLst/>
                <a:latin typeface="Times New Roman" panose="02020603050405020304" pitchFamily="18" charset="0"/>
                <a:ea typeface="Calibri" panose="020F0502020204030204" pitchFamily="34" charset="0"/>
              </a:rPr>
              <a:t>Patients with 2 chronic conditions and those with 4 or more conditions were twice as likely to have reduced numbers of measures compared to those with only 1 condition </a:t>
            </a:r>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24</a:t>
            </a:fld>
            <a:endParaRPr lang="en-CA"/>
          </a:p>
        </p:txBody>
      </p:sp>
    </p:spTree>
    <p:extLst>
      <p:ext uri="{BB962C8B-B14F-4D97-AF65-F5344CB8AC3E}">
        <p14:creationId xmlns:p14="http://schemas.microsoft.com/office/powerpoint/2010/main" val="395291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Not sure if there is time for this one.</a:t>
            </a:r>
          </a:p>
        </p:txBody>
      </p:sp>
      <p:sp>
        <p:nvSpPr>
          <p:cNvPr id="4" name="Slide Number Placeholder 3"/>
          <p:cNvSpPr>
            <a:spLocks noGrp="1"/>
          </p:cNvSpPr>
          <p:nvPr>
            <p:ph type="sldNum" sz="quarter" idx="5"/>
          </p:nvPr>
        </p:nvSpPr>
        <p:spPr/>
        <p:txBody>
          <a:bodyPr/>
          <a:lstStyle/>
          <a:p>
            <a:fld id="{D13FB6F1-C431-4FF2-981B-07A832ADF8E2}" type="slidenum">
              <a:rPr lang="en-CA" smtClean="0"/>
              <a:t>26</a:t>
            </a:fld>
            <a:endParaRPr lang="en-CA"/>
          </a:p>
        </p:txBody>
      </p:sp>
    </p:spTree>
    <p:extLst>
      <p:ext uri="{BB962C8B-B14F-4D97-AF65-F5344CB8AC3E}">
        <p14:creationId xmlns:p14="http://schemas.microsoft.com/office/powerpoint/2010/main" val="2470903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sz="1800">
                <a:effectLst/>
                <a:latin typeface="Times New Roman" panose="02020603050405020304" pitchFamily="18" charset="0"/>
                <a:ea typeface="Calibri" panose="020F0502020204030204" pitchFamily="34" charset="0"/>
              </a:rPr>
            </a:br>
            <a:br>
              <a:rPr lang="en-CA" sz="1800">
                <a:effectLst/>
                <a:latin typeface="Times New Roman" panose="02020603050405020304" pitchFamily="18" charset="0"/>
                <a:ea typeface="Calibri" panose="020F0502020204030204" pitchFamily="34" charset="0"/>
              </a:rPr>
            </a:br>
            <a:r>
              <a:rPr lang="en-CA" sz="1800">
                <a:effectLst/>
                <a:latin typeface="Times New Roman" panose="02020603050405020304" pitchFamily="18" charset="0"/>
                <a:ea typeface="Calibri" panose="020F0502020204030204" pitchFamily="34" charset="0"/>
              </a:rPr>
              <a:t>-</a:t>
            </a:r>
            <a:r>
              <a:rPr lang="en-CA"/>
              <a:t>Those who are at high risk of contracting COVID-19 can take advantage of these virtual services</a:t>
            </a:r>
            <a:endParaRPr lang="en-US"/>
          </a:p>
          <a:p>
            <a:pPr lvl="0"/>
            <a:r>
              <a:rPr lang="en-CA"/>
              <a:t>-Prior studies suggest older adults are actually not reluctant towards using new tech and are satisfied with telemedicine. Also reduces “cost of physical contact”</a:t>
            </a:r>
            <a:endParaRPr lang="en-US"/>
          </a:p>
          <a:p>
            <a:endParaRPr lang="en-CA"/>
          </a:p>
          <a:p>
            <a:pPr lvl="0"/>
            <a:r>
              <a:rPr lang="en-CA"/>
              <a:t>-For lab test measures, perhaps decrease due to lack of testing capacity due to pandemic lab infrastructure changes</a:t>
            </a:r>
            <a:endParaRPr lang="en-US"/>
          </a:p>
          <a:p>
            <a:pPr lvl="0"/>
            <a:r>
              <a:rPr lang="en-CA"/>
              <a:t>-Stable use of HT and DM meds are important, this slight dec may be b/c docs prescribed extended durations</a:t>
            </a:r>
            <a:endParaRPr lang="en-US"/>
          </a:p>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27</a:t>
            </a:fld>
            <a:endParaRPr lang="en-CA"/>
          </a:p>
        </p:txBody>
      </p:sp>
    </p:spTree>
    <p:extLst>
      <p:ext uri="{BB962C8B-B14F-4D97-AF65-F5344CB8AC3E}">
        <p14:creationId xmlns:p14="http://schemas.microsoft.com/office/powerpoint/2010/main" val="297245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solidFill>
                  <a:srgbClr val="212427"/>
                </a:solidFill>
                <a:ea typeface="Tahoma" panose="020B0604030504040204" pitchFamily="34" charset="0"/>
                <a:cs typeface="Tahoma" panose="020B0604030504040204" pitchFamily="34" charset="0"/>
              </a:rPr>
              <a:t>Decrease no. of services that typically require in-person visits either to the office or lab</a:t>
            </a:r>
          </a:p>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29</a:t>
            </a:fld>
            <a:endParaRPr lang="en-CA"/>
          </a:p>
        </p:txBody>
      </p:sp>
    </p:spTree>
    <p:extLst>
      <p:ext uri="{BB962C8B-B14F-4D97-AF65-F5344CB8AC3E}">
        <p14:creationId xmlns:p14="http://schemas.microsoft.com/office/powerpoint/2010/main" val="672945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things measured in this thesis are not indicators of quality of care or if guideline appropriate care…these things measured (BP, diabetes check etc.) </a:t>
            </a:r>
            <a:br>
              <a:rPr lang="en-CA"/>
            </a:br>
            <a:r>
              <a:rPr lang="en-CA"/>
              <a:t>that are often done routinely (could be overused a bit), call them </a:t>
            </a:r>
            <a:r>
              <a:rPr lang="en-CA" b="1"/>
              <a:t>widgets of care</a:t>
            </a:r>
            <a:r>
              <a:rPr lang="en-CA"/>
              <a:t>. Done routinely to keep check on chronic conditions.</a:t>
            </a:r>
            <a:br>
              <a:rPr lang="en-CA"/>
            </a:br>
            <a:r>
              <a:rPr lang="en-CA"/>
              <a:t>Hypothesis was more broadly was about how did these routine widgets of care change over time.</a:t>
            </a:r>
            <a:br>
              <a:rPr lang="en-CA"/>
            </a:br>
            <a:endParaRPr lang="en-CA" b="0">
              <a:sym typeface="Wingdings" panose="05000000000000000000" pitchFamily="2" charset="2"/>
            </a:endParaRPr>
          </a:p>
          <a:p>
            <a:r>
              <a:rPr lang="en-CA" b="0">
                <a:sym typeface="Wingdings" panose="05000000000000000000" pitchFamily="2" charset="2"/>
              </a:rPr>
              <a:t>If any data and design a study  </a:t>
            </a:r>
            <a:br>
              <a:rPr lang="en-CA"/>
            </a:br>
            <a:r>
              <a:rPr lang="en-CA"/>
              <a:t>We may have been overdoing these widgets of care beforehand </a:t>
            </a:r>
            <a:r>
              <a:rPr lang="en-CA">
                <a:sym typeface="Wingdings" panose="05000000000000000000" pitchFamily="2" charset="2"/>
              </a:rPr>
              <a:t> other data to tell if ppl missed out on anything  hospitalizations, mortality due to inadequate care. Or follow up w/ indv patients and see if care was adequate for </a:t>
            </a:r>
            <a:r>
              <a:rPr lang="en-CA" b="1">
                <a:sym typeface="Wingdings" panose="05000000000000000000" pitchFamily="2" charset="2"/>
              </a:rPr>
              <a:t>them</a:t>
            </a:r>
            <a:r>
              <a:rPr lang="en-CA" b="0">
                <a:sym typeface="Wingdings" panose="05000000000000000000" pitchFamily="2" charset="2"/>
              </a:rPr>
              <a:t>. Even when tried to come up with quality of chronic condition management score but w/ full chart reviews</a:t>
            </a:r>
            <a:br>
              <a:rPr lang="en-CA" b="0">
                <a:sym typeface="Wingdings" panose="05000000000000000000" pitchFamily="2" charset="2"/>
              </a:rPr>
            </a:br>
            <a:r>
              <a:rPr lang="en-CA" b="0">
                <a:sym typeface="Wingdings" panose="05000000000000000000" pitchFamily="2" charset="2"/>
              </a:rPr>
              <a:t>Probability sampling -&gt; stratified sampling for pts and or docs too</a:t>
            </a:r>
          </a:p>
        </p:txBody>
      </p:sp>
      <p:sp>
        <p:nvSpPr>
          <p:cNvPr id="4" name="Slide Number Placeholder 3"/>
          <p:cNvSpPr>
            <a:spLocks noGrp="1"/>
          </p:cNvSpPr>
          <p:nvPr>
            <p:ph type="sldNum" sz="quarter" idx="5"/>
          </p:nvPr>
        </p:nvSpPr>
        <p:spPr/>
        <p:txBody>
          <a:bodyPr/>
          <a:lstStyle/>
          <a:p>
            <a:fld id="{D13FB6F1-C431-4FF2-981B-07A832ADF8E2}" type="slidenum">
              <a:rPr lang="en-CA" smtClean="0"/>
              <a:t>30</a:t>
            </a:fld>
            <a:endParaRPr lang="en-CA"/>
          </a:p>
        </p:txBody>
      </p:sp>
    </p:spTree>
    <p:extLst>
      <p:ext uri="{BB962C8B-B14F-4D97-AF65-F5344CB8AC3E}">
        <p14:creationId xmlns:p14="http://schemas.microsoft.com/office/powerpoint/2010/main" val="298389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800">
                <a:effectLst/>
                <a:latin typeface="Times New Roman" panose="02020603050405020304" pitchFamily="18" charset="0"/>
                <a:ea typeface="Times New Roman" panose="02020603050405020304" pitchFamily="18" charset="0"/>
              </a:rPr>
              <a:t>Chronic diseases and multimorbidity, </a:t>
            </a:r>
            <a:r>
              <a:rPr lang="en-CA" sz="1800">
                <a:solidFill>
                  <a:srgbClr val="FF0000"/>
                </a:solidFill>
                <a:effectLst/>
                <a:latin typeface="Times New Roman" panose="02020603050405020304" pitchFamily="18" charset="0"/>
                <a:ea typeface="Times New Roman" panose="02020603050405020304" pitchFamily="18" charset="0"/>
              </a:rPr>
              <a:t>the coexistence of 2 or more chronic conditions</a:t>
            </a:r>
            <a:r>
              <a:rPr lang="en-CA" sz="1800">
                <a:effectLst/>
                <a:latin typeface="Times New Roman" panose="02020603050405020304" pitchFamily="18" charset="0"/>
                <a:ea typeface="Times New Roman" panose="02020603050405020304" pitchFamily="18" charset="0"/>
              </a:rPr>
              <a:t>, are highly prevalent among older adults </a:t>
            </a:r>
            <a:r>
              <a:rPr lang="en-CA" sz="1800">
                <a:solidFill>
                  <a:srgbClr val="FF0000"/>
                </a:solidFill>
                <a:effectLst/>
                <a:latin typeface="Times New Roman" panose="02020603050405020304" pitchFamily="18" charset="0"/>
                <a:ea typeface="Times New Roman" panose="02020603050405020304" pitchFamily="18" charset="0"/>
              </a:rPr>
              <a:t>(≥65 years) </a:t>
            </a:r>
            <a:r>
              <a:rPr lang="en-CA" sz="1800">
                <a:effectLst/>
                <a:latin typeface="Times New Roman" panose="02020603050405020304" pitchFamily="18" charset="0"/>
                <a:ea typeface="Times New Roman" panose="02020603050405020304" pitchFamily="18" charset="0"/>
              </a:rPr>
              <a:t>globally and are responsible for most deaths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900">
              <a:effectLst/>
              <a:latin typeface="Times New Roman" panose="02020603050405020304" pitchFamily="18"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CA" sz="900">
                <a:effectLst/>
                <a:latin typeface="Times New Roman" panose="02020603050405020304" pitchFamily="18" charset="0"/>
                <a:ea typeface="Calibri" panose="020F0502020204030204" pitchFamily="34" charset="0"/>
              </a:rPr>
              <a:t>For frailty </a:t>
            </a:r>
            <a:r>
              <a:rPr lang="en-US" sz="900"/>
              <a:t>Global prevalence challenging to define b/c no consensus definition</a:t>
            </a:r>
            <a:endParaRPr lang="en-CA"/>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900">
              <a:effectLst/>
              <a:latin typeface="Times New Roman" panose="02020603050405020304" pitchFamily="18"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CA" sz="900">
                <a:effectLst/>
                <a:latin typeface="Times New Roman" panose="02020603050405020304" pitchFamily="18" charset="0"/>
                <a:ea typeface="Calibri" panose="020F0502020204030204" pitchFamily="34" charset="0"/>
              </a:rPr>
              <a:t>Frailty is not fully explained by the presence of specific health conditions as it often coexists with multimorbidity.</a:t>
            </a:r>
            <a:r>
              <a:rPr lang="en-CA" sz="900" baseline="30000">
                <a:effectLst/>
                <a:latin typeface="Times New Roman" panose="02020603050405020304" pitchFamily="18" charset="0"/>
                <a:ea typeface="Calibri" panose="020F0502020204030204" pitchFamily="34" charset="0"/>
              </a:rPr>
              <a:t> </a:t>
            </a:r>
            <a:r>
              <a:rPr lang="en-CA" sz="900">
                <a:effectLst/>
                <a:latin typeface="Times New Roman" panose="02020603050405020304" pitchFamily="18" charset="0"/>
                <a:ea typeface="Calibri" panose="020F0502020204030204" pitchFamily="34" charset="0"/>
              </a:rPr>
              <a:t>Both frailty and multimorbidity share adverse health outcomes such as diminished quality of life, higher health care use, and caregiver burden.</a:t>
            </a:r>
            <a:r>
              <a:rPr lang="en-CA" sz="900" baseline="30000">
                <a:effectLst/>
                <a:latin typeface="Times New Roman" panose="02020603050405020304" pitchFamily="18" charset="0"/>
                <a:ea typeface="Calibri" panose="020F0502020204030204" pitchFamily="34" charset="0"/>
              </a:rPr>
              <a:t> </a:t>
            </a:r>
            <a:r>
              <a:rPr lang="en-CA" sz="900">
                <a:effectLst/>
                <a:latin typeface="Times New Roman" panose="02020603050405020304" pitchFamily="18" charset="0"/>
                <a:ea typeface="Calibri" panose="020F0502020204030204" pitchFamily="34" charset="0"/>
              </a:rPr>
              <a:t> The combination of frailty and multimorbidity may exacerbate these issues</a:t>
            </a:r>
            <a:endParaRPr lang="en-CA" sz="800">
              <a:latin typeface="+mn-lt"/>
              <a:ea typeface="Tahoma" panose="020B0604030504040204" pitchFamily="34" charset="0"/>
              <a:cs typeface="Tahoma" panose="020B0604030504040204" pitchFamily="34" charset="0"/>
            </a:endParaRPr>
          </a:p>
          <a:p>
            <a:endParaRPr lang="en-CA"/>
          </a:p>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6</a:t>
            </a:fld>
            <a:endParaRPr lang="en-CA"/>
          </a:p>
        </p:txBody>
      </p:sp>
    </p:spTree>
    <p:extLst>
      <p:ext uri="{BB962C8B-B14F-4D97-AF65-F5344CB8AC3E}">
        <p14:creationId xmlns:p14="http://schemas.microsoft.com/office/powerpoint/2010/main" val="2979597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31</a:t>
            </a:fld>
            <a:endParaRPr lang="en-CA"/>
          </a:p>
        </p:txBody>
      </p:sp>
    </p:spTree>
    <p:extLst>
      <p:ext uri="{BB962C8B-B14F-4D97-AF65-F5344CB8AC3E}">
        <p14:creationId xmlns:p14="http://schemas.microsoft.com/office/powerpoint/2010/main" val="17616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-primary care</a:t>
            </a:r>
            <a:r>
              <a:rPr lang="en-CA" sz="1800">
                <a:effectLst/>
                <a:latin typeface="Times New Roman" panose="02020603050405020304" pitchFamily="18" charset="0"/>
                <a:ea typeface="Calibri" panose="020F0502020204030204" pitchFamily="34" charset="0"/>
              </a:rPr>
              <a:t> is person-centred</a:t>
            </a:r>
            <a:endParaRPr lang="en-US"/>
          </a:p>
          <a:p>
            <a:r>
              <a:rPr lang="en-US"/>
              <a:t>-naturally positioned to screen for frailty and create care plans for diagnosed patients with the main goals being to improve quality of life and functional abilities, and prevent unnecessary admission to hospitals</a:t>
            </a:r>
          </a:p>
          <a:p>
            <a:r>
              <a:rPr lang="en-US"/>
              <a:t>--With the population continuing to age globally and high prevalence of multi-morbidity and frailty, it is necessary to direct primary prevention efforts towards identifying vulnerable patients and assessing their frailty status</a:t>
            </a:r>
          </a:p>
          <a:p>
            <a:r>
              <a:rPr lang="en-US"/>
              <a:t>-Early identification of pre-frail patients is key because once the syndrome progresses it can become very challenging to reverse &amp; pts may not have choice of plausible </a:t>
            </a:r>
            <a:r>
              <a:rPr lang="en-US" err="1"/>
              <a:t>trt</a:t>
            </a:r>
            <a:r>
              <a:rPr lang="en-US"/>
              <a:t> options</a:t>
            </a:r>
          </a:p>
          <a:p>
            <a:endParaRPr lang="en-US"/>
          </a:p>
          <a:p>
            <a:r>
              <a:rPr lang="en-US"/>
              <a:t>----------------------------</a:t>
            </a:r>
          </a:p>
          <a:p>
            <a:r>
              <a:rPr lang="en-CA" sz="1800">
                <a:effectLst/>
                <a:latin typeface="Times New Roman" panose="02020603050405020304" pitchFamily="18" charset="0"/>
                <a:ea typeface="Calibri" panose="020F0502020204030204" pitchFamily="34" charset="0"/>
              </a:rPr>
              <a:t>Primary care plays a central role in the identification, management, and coordination of care for patients with multimorbidity and frailty</a:t>
            </a:r>
            <a:endParaRPr lang="en-US"/>
          </a:p>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7</a:t>
            </a:fld>
            <a:endParaRPr lang="en-CA"/>
          </a:p>
        </p:txBody>
      </p:sp>
    </p:spTree>
    <p:extLst>
      <p:ext uri="{BB962C8B-B14F-4D97-AF65-F5344CB8AC3E}">
        <p14:creationId xmlns:p14="http://schemas.microsoft.com/office/powerpoint/2010/main" val="205423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8</a:t>
            </a:fld>
            <a:endParaRPr lang="en-CA"/>
          </a:p>
        </p:txBody>
      </p:sp>
    </p:spTree>
    <p:extLst>
      <p:ext uri="{BB962C8B-B14F-4D97-AF65-F5344CB8AC3E}">
        <p14:creationId xmlns:p14="http://schemas.microsoft.com/office/powerpoint/2010/main" val="201359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a:t>-</a:t>
            </a:r>
            <a:r>
              <a:rPr lang="en-CA" sz="1800">
                <a:effectLst/>
                <a:latin typeface="Times New Roman" panose="02020603050405020304" pitchFamily="18" charset="0"/>
                <a:ea typeface="Calibri" panose="020F0502020204030204" pitchFamily="34" charset="0"/>
                <a:cs typeface="Times New Roman" panose="02020603050405020304" pitchFamily="18" charset="0"/>
              </a:rPr>
              <a:t>this inequality impacts vulnerable individuals including those who are of older age, living with disabilities, and have low SES and education levels</a:t>
            </a:r>
          </a:p>
          <a:p>
            <a:pPr>
              <a:lnSpc>
                <a:spcPct val="107000"/>
              </a:lnSpc>
              <a:spcAft>
                <a:spcPts val="800"/>
              </a:spcAft>
            </a:pPr>
            <a:r>
              <a:rPr lang="en-CA" sz="1800">
                <a:effectLst/>
                <a:latin typeface="Times New Roman" panose="02020603050405020304" pitchFamily="18" charset="0"/>
                <a:ea typeface="Calibri" panose="020F0502020204030204" pitchFamily="34" charset="0"/>
                <a:cs typeface="Times New Roman" panose="02020603050405020304" pitchFamily="18" charset="0"/>
              </a:rPr>
              <a:t>-Given the overlap in sociodemographic factors associated with frailty and the digital divide, questions arise as to how such complex clinical syndromes &amp; their comorbidities were managed during this period. </a:t>
            </a:r>
          </a:p>
          <a:p>
            <a:pPr>
              <a:lnSpc>
                <a:spcPct val="107000"/>
              </a:lnSpc>
              <a:spcAft>
                <a:spcPts val="800"/>
              </a:spcAft>
            </a:pPr>
            <a:r>
              <a:rPr lang="en-CA" sz="180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CA" sz="1800">
                <a:effectLst/>
                <a:latin typeface="Times New Roman" panose="02020603050405020304" pitchFamily="18" charset="0"/>
                <a:ea typeface="Calibri" panose="020F0502020204030204" pitchFamily="34" charset="0"/>
                <a:cs typeface="Times New Roman" panose="02020603050405020304" pitchFamily="18" charset="0"/>
              </a:rPr>
              <a:t>Caring for frail patients requires an individualized approach, and the monitoring of underlying multi-morbidity’s often requires in-person consultations (i.e., labs)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-With virtual care becoming further integrated within the healthcare system, and ageing </a:t>
            </a:r>
            <a:r>
              <a:rPr lang="en-CA" sz="1800" err="1">
                <a:effectLst/>
                <a:latin typeface="Calibri" panose="020F0502020204030204" pitchFamily="34" charset="0"/>
                <a:ea typeface="Calibri" panose="020F0502020204030204" pitchFamily="34" charset="0"/>
                <a:cs typeface="Times New Roman" panose="02020603050405020304" pitchFamily="18" charset="0"/>
              </a:rPr>
              <a:t>pop’n</a:t>
            </a:r>
            <a:r>
              <a:rPr lang="en-CA" sz="1800">
                <a:effectLst/>
                <a:latin typeface="Calibri" panose="020F0502020204030204" pitchFamily="34" charset="0"/>
                <a:ea typeface="Calibri" panose="020F0502020204030204" pitchFamily="34" charset="0"/>
                <a:cs typeface="Times New Roman" panose="02020603050405020304" pitchFamily="18" charset="0"/>
              </a:rPr>
              <a:t> this research will inform future primary virtual care processes and provide evidence to prioritize addressing pandemic-related gaps in the care of patients experiencing frailty.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10</a:t>
            </a:fld>
            <a:endParaRPr lang="en-CA"/>
          </a:p>
        </p:txBody>
      </p:sp>
    </p:spTree>
    <p:extLst>
      <p:ext uri="{BB962C8B-B14F-4D97-AF65-F5344CB8AC3E}">
        <p14:creationId xmlns:p14="http://schemas.microsoft.com/office/powerpoint/2010/main" val="352599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Times New Roman" panose="02020603050405020304" pitchFamily="18" charset="0"/>
                <a:ea typeface="Times New Roman" panose="02020603050405020304" pitchFamily="18" charset="0"/>
              </a:rPr>
              <a:t>Evidence to support the recovery from </a:t>
            </a:r>
            <a:r>
              <a:rPr lang="en-CA" sz="1800">
                <a:effectLst/>
                <a:latin typeface="Times New Roman" panose="02020603050405020304" pitchFamily="18" charset="0"/>
                <a:ea typeface="Calibri" panose="020F0502020204030204" pitchFamily="34" charset="0"/>
              </a:rPr>
              <a:t>the COVID-19 pandemic is essential to avoid further negative outcomes due to pandemic interruptions to primary care</a:t>
            </a:r>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11</a:t>
            </a:fld>
            <a:endParaRPr lang="en-CA"/>
          </a:p>
        </p:txBody>
      </p:sp>
    </p:spTree>
    <p:extLst>
      <p:ext uri="{BB962C8B-B14F-4D97-AF65-F5344CB8AC3E}">
        <p14:creationId xmlns:p14="http://schemas.microsoft.com/office/powerpoint/2010/main" val="264664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900">
                <a:effectLst/>
                <a:latin typeface="+mj-lt"/>
                <a:ea typeface="Calibri" panose="020F0502020204030204" pitchFamily="34" charset="0"/>
              </a:rPr>
              <a:t>BP, hemoglobin A1c , estimated glomerular filtration rate – these are exemplar activities</a:t>
            </a:r>
          </a:p>
          <a:p>
            <a:r>
              <a:rPr lang="en-CA" sz="900">
                <a:effectLst/>
                <a:latin typeface="+mj-lt"/>
                <a:ea typeface="Calibri" panose="020F0502020204030204" pitchFamily="34" charset="0"/>
              </a:rPr>
              <a:t>---------------------------------------------------------------------------------------------------</a:t>
            </a:r>
          </a:p>
          <a:p>
            <a:br>
              <a:rPr lang="en-CA" sz="900">
                <a:effectLst/>
                <a:latin typeface="+mj-lt"/>
                <a:ea typeface="Calibri" panose="020F0502020204030204" pitchFamily="34" charset="0"/>
              </a:rPr>
            </a:br>
            <a:r>
              <a:rPr lang="en-CA" sz="900">
                <a:effectLst/>
                <a:latin typeface="+mj-lt"/>
                <a:ea typeface="Calibri" panose="020F0502020204030204" pitchFamily="34" charset="0"/>
              </a:rPr>
              <a:t>Secondary prevention </a:t>
            </a:r>
            <a:r>
              <a:rPr lang="en-CA" sz="900">
                <a:effectLst/>
                <a:latin typeface="+mj-lt"/>
                <a:ea typeface="Calibri" panose="020F0502020204030204" pitchFamily="34" charset="0"/>
                <a:sym typeface="Wingdings" panose="05000000000000000000" pitchFamily="2" charset="2"/>
              </a:rPr>
              <a:t> still all under prevention umbrella  for ppl with the conditions: </a:t>
            </a:r>
            <a:r>
              <a:rPr lang="en-CA" sz="900" b="1">
                <a:effectLst/>
                <a:latin typeface="+mj-lt"/>
                <a:ea typeface="Calibri" panose="020F0502020204030204" pitchFamily="34" charset="0"/>
                <a:sym typeface="Wingdings" panose="05000000000000000000" pitchFamily="2" charset="2"/>
              </a:rPr>
              <a:t>monitoring</a:t>
            </a:r>
            <a:r>
              <a:rPr lang="en-CA" sz="900">
                <a:effectLst/>
                <a:latin typeface="+mj-lt"/>
                <a:ea typeface="Calibri" panose="020F0502020204030204" pitchFamily="34" charset="0"/>
                <a:sym typeface="Wingdings" panose="05000000000000000000" pitchFamily="2" charset="2"/>
              </a:rPr>
              <a:t> conditions but still part of preventing further bad things from happening. All these things are prevention still even </a:t>
            </a:r>
            <a:r>
              <a:rPr lang="en-CA" sz="900" err="1">
                <a:effectLst/>
                <a:latin typeface="+mj-lt"/>
                <a:ea typeface="Calibri" panose="020F0502020204030204" pitchFamily="34" charset="0"/>
                <a:sym typeface="Wingdings" panose="05000000000000000000" pitchFamily="2" charset="2"/>
              </a:rPr>
              <a:t>tho</a:t>
            </a:r>
            <a:r>
              <a:rPr lang="en-CA" sz="900">
                <a:effectLst/>
                <a:latin typeface="+mj-lt"/>
                <a:ea typeface="Calibri" panose="020F0502020204030204" pitchFamily="34" charset="0"/>
                <a:sym typeface="Wingdings" panose="05000000000000000000" pitchFamily="2" charset="2"/>
              </a:rPr>
              <a:t> I have said “monitoring” </a:t>
            </a:r>
          </a:p>
          <a:p>
            <a:pPr marL="171450" indent="-171450">
              <a:buFontTx/>
              <a:buChar char="-"/>
            </a:pPr>
            <a:r>
              <a:rPr lang="en-CA" sz="900">
                <a:effectLst/>
                <a:latin typeface="+mj-lt"/>
                <a:ea typeface="Calibri" panose="020F0502020204030204" pitchFamily="34" charset="0"/>
                <a:sym typeface="Wingdings" panose="05000000000000000000" pitchFamily="2" charset="2"/>
              </a:rPr>
              <a:t>dm, HT among most common chronic conditions</a:t>
            </a:r>
            <a:br>
              <a:rPr lang="en-CA" sz="900">
                <a:effectLst/>
                <a:latin typeface="+mj-lt"/>
                <a:ea typeface="Calibri" panose="020F0502020204030204" pitchFamily="34" charset="0"/>
                <a:sym typeface="Wingdings" panose="05000000000000000000" pitchFamily="2" charset="2"/>
              </a:rPr>
            </a:br>
            <a:r>
              <a:rPr lang="en-CA" sz="900">
                <a:effectLst/>
                <a:latin typeface="+mj-lt"/>
                <a:ea typeface="Calibri" panose="020F0502020204030204" pitchFamily="34" charset="0"/>
                <a:sym typeface="Wingdings" panose="05000000000000000000" pitchFamily="2" charset="2"/>
              </a:rPr>
              <a:t>-</a:t>
            </a:r>
            <a:r>
              <a:rPr lang="en-US" b="0" i="0">
                <a:solidFill>
                  <a:srgbClr val="575757"/>
                </a:solidFill>
                <a:effectLst/>
                <a:latin typeface="Merriweather" panose="00000500000000000000" pitchFamily="2" charset="0"/>
              </a:rPr>
              <a:t>Diabetes is the leading cause of kidney disease. High BP can also damage the kidneys and cause disease, very common, High blood pressure is the second leading cause of </a:t>
            </a:r>
            <a:r>
              <a:rPr lang="en-US" b="0" i="0" u="none" strike="noStrike">
                <a:solidFill>
                  <a:srgbClr val="0072BC"/>
                </a:solidFill>
                <a:effectLst/>
                <a:latin typeface="Merriweather" panose="00000500000000000000" pitchFamily="2" charset="0"/>
              </a:rPr>
              <a:t>kidney failure</a:t>
            </a:r>
          </a:p>
          <a:p>
            <a:pPr marL="171450" indent="-171450">
              <a:buFontTx/>
              <a:buChar char="-"/>
            </a:pPr>
            <a:endParaRPr lang="en-US" b="0" i="0" u="none" strike="noStrike">
              <a:solidFill>
                <a:srgbClr val="0072BC"/>
              </a:solidFill>
              <a:effectLst/>
              <a:latin typeface="Merriweather" panose="00000500000000000000" pitchFamily="2" charset="0"/>
            </a:endParaRPr>
          </a:p>
          <a:p>
            <a:pPr marL="171450" indent="-171450">
              <a:buFontTx/>
              <a:buChar char="-"/>
            </a:pPr>
            <a:r>
              <a:rPr lang="en-US" b="0" i="0">
                <a:solidFill>
                  <a:srgbClr val="000000"/>
                </a:solidFill>
                <a:effectLst/>
                <a:latin typeface="Times New Roman" panose="02020603050405020304" pitchFamily="18" charset="0"/>
              </a:rPr>
              <a:t>BP measures, HbA1c and eGFR are common measures across several conditions for primary prevention screening and/or monitoring. These were ‘exemplar’ common activities</a:t>
            </a:r>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13</a:t>
            </a:fld>
            <a:endParaRPr lang="en-CA"/>
          </a:p>
        </p:txBody>
      </p:sp>
    </p:spTree>
    <p:extLst>
      <p:ext uri="{BB962C8B-B14F-4D97-AF65-F5344CB8AC3E}">
        <p14:creationId xmlns:p14="http://schemas.microsoft.com/office/powerpoint/2010/main" val="164626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-MUSIC data is comprised of regularly updated de-identified patient-level clinical data from primary care electronic medical record (EMR) systems held by 55 primary care providers within Hamilton, Ontario, Canada. There are over 38,000 active patients represented in the MUSIC network, and they live within diverse neighbourhoods and represent a broad range of SES. The data is updated every 6 months and contributes to the Canadian Primary Care Sentinel Surveillance Network (CPCSSN) data set</a:t>
            </a:r>
          </a:p>
          <a:p>
            <a:pPr>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-The frequency and comprehensive quality of CPCSSN-MUSIC data is ideal for the study of changes in practice, through time, in response to significant environmental imperatives.</a:t>
            </a: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Times New Roman" panose="02020603050405020304" pitchFamily="18" charset="0"/>
                <a:ea typeface="Calibri" panose="020F0502020204030204" pitchFamily="34" charset="0"/>
              </a:rPr>
              <a:t>The CFS has nine levels, ranging from “very fit” to “terminally ill”. </a:t>
            </a:r>
            <a:r>
              <a:rPr lang="en-CA" sz="1800">
                <a:effectLst/>
                <a:latin typeface="Times New Roman" panose="02020603050405020304" pitchFamily="18" charset="0"/>
                <a:ea typeface="Times New Roman" panose="02020603050405020304" pitchFamily="18" charset="0"/>
              </a:rPr>
              <a:t>The CFS has </a:t>
            </a:r>
            <a:r>
              <a:rPr lang="en-CA" sz="1800">
                <a:effectLst/>
                <a:latin typeface="Times New Roman" panose="02020603050405020304" pitchFamily="18" charset="0"/>
                <a:ea typeface="Calibri" panose="020F0502020204030204" pitchFamily="34" charset="0"/>
              </a:rPr>
              <a:t>low administration time (less than 1 minute per assessment), high utility across many clinical practice domains, good inter-rater agreement between physicians and multidisciplinary teams, and correlates well with other frailty scoring instrument</a:t>
            </a:r>
          </a:p>
          <a:p>
            <a:pPr>
              <a:lnSpc>
                <a:spcPct val="107000"/>
              </a:lnSpc>
              <a:spcAft>
                <a:spcPts val="800"/>
              </a:spcAft>
            </a:pP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Times New Roman" panose="02020603050405020304" pitchFamily="18" charset="0"/>
                <a:ea typeface="Calibri" panose="020F0502020204030204" pitchFamily="34" charset="0"/>
                <a:cs typeface="Times New Roman" panose="02020603050405020304" pitchFamily="18" charset="0"/>
              </a:rPr>
              <a:t>Jan-June 2020 data collection was done (77% of pts CFS scores reported)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CA" sz="1800" b="1">
                <a:effectLst/>
                <a:latin typeface="Calibri" panose="020F0502020204030204" pitchFamily="34" charset="0"/>
                <a:ea typeface="Calibri" panose="020F0502020204030204" pitchFamily="34" charset="0"/>
                <a:cs typeface="Times New Roman" panose="02020603050405020304" pitchFamily="18" charset="0"/>
              </a:rPr>
              <a:t>CFS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200"/>
              <a:buFont typeface="Times New Roman" panose="02020603050405020304" pitchFamily="18" charset="0"/>
              <a:buChar char="-"/>
            </a:pPr>
            <a:r>
              <a:rPr lang="en-CA" sz="1800">
                <a:effectLst/>
                <a:latin typeface="Times New Roman" panose="02020603050405020304" pitchFamily="18" charset="0"/>
                <a:ea typeface="Calibri" panose="020F0502020204030204" pitchFamily="34" charset="0"/>
                <a:cs typeface="Times New Roman" panose="02020603050405020304" pitchFamily="18" charset="0"/>
              </a:rPr>
              <a:t>was first developed by Rockwood </a:t>
            </a:r>
            <a:r>
              <a:rPr lang="en-CA" sz="1800" i="1">
                <a:effectLst/>
                <a:latin typeface="Times New Roman" panose="02020603050405020304" pitchFamily="18" charset="0"/>
                <a:ea typeface="Calibri" panose="020F0502020204030204" pitchFamily="34" charset="0"/>
                <a:cs typeface="Times New Roman" panose="02020603050405020304" pitchFamily="18" charset="0"/>
              </a:rPr>
              <a:t>et al.</a:t>
            </a:r>
            <a:r>
              <a:rPr lang="en-CA" sz="1800">
                <a:effectLst/>
                <a:latin typeface="Times New Roman" panose="02020603050405020304" pitchFamily="18" charset="0"/>
                <a:ea typeface="Calibri" panose="020F0502020204030204" pitchFamily="34" charset="0"/>
                <a:cs typeface="Times New Roman" panose="02020603050405020304" pitchFamily="18" charset="0"/>
              </a:rPr>
              <a:t> in 2005 as a judgement-based tool used by healthcare professionals to measure the degree of frailty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200"/>
              <a:buFont typeface="Times New Roman" panose="02020603050405020304" pitchFamily="18" charset="0"/>
              <a:buChar char="-"/>
            </a:pPr>
            <a:r>
              <a:rPr lang="en-CA" sz="1800">
                <a:effectLst/>
                <a:latin typeface="Times New Roman" panose="02020603050405020304" pitchFamily="18" charset="0"/>
                <a:ea typeface="Calibri" panose="020F0502020204030204" pitchFamily="34" charset="0"/>
                <a:cs typeface="Times New Roman" panose="02020603050405020304" pitchFamily="18" charset="0"/>
              </a:rPr>
              <a:t>visual chart, grading frailty originally on 7 point but then 9 point updated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200"/>
              <a:buFont typeface="Times New Roman" panose="02020603050405020304" pitchFamily="18" charset="0"/>
              <a:buChar char="-"/>
            </a:pPr>
            <a:r>
              <a:rPr lang="en-CA" sz="1800">
                <a:effectLst/>
                <a:latin typeface="Times New Roman" panose="02020603050405020304" pitchFamily="18" charset="0"/>
                <a:ea typeface="Calibri" panose="020F0502020204030204" pitchFamily="34" charset="0"/>
                <a:cs typeface="Times New Roman" panose="02020603050405020304" pitchFamily="18" charset="0"/>
              </a:rPr>
              <a:t>Typically, a cut point score of  ≥5 has been used to indicate a frail state. The scale has been clinically validated for individuals ≥65 years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200"/>
              <a:buFont typeface="Times New Roman" panose="02020603050405020304" pitchFamily="18" charset="0"/>
              <a:buChar char="-"/>
            </a:pPr>
            <a:r>
              <a:rPr lang="en-CA" sz="1800">
                <a:effectLst/>
                <a:latin typeface="Times New Roman" panose="02020603050405020304" pitchFamily="18" charset="0"/>
                <a:ea typeface="Calibri" panose="020F0502020204030204" pitchFamily="34" charset="0"/>
                <a:cs typeface="Times New Roman" panose="02020603050405020304" pitchFamily="18" charset="0"/>
              </a:rPr>
              <a:t>ease of application as it focuses on criteria which are readily observed i.e., balance, use of walking aid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200"/>
              <a:buFont typeface="Times New Roman" panose="02020603050405020304" pitchFamily="18" charset="0"/>
              <a:buChar char="-"/>
            </a:pPr>
            <a:r>
              <a:rPr lang="en-CA" sz="1800">
                <a:effectLst/>
                <a:latin typeface="Times New Roman" panose="02020603050405020304" pitchFamily="18" charset="0"/>
                <a:ea typeface="Calibri" panose="020F0502020204030204" pitchFamily="34" charset="0"/>
                <a:cs typeface="Times New Roman" panose="02020603050405020304" pitchFamily="18" charset="0"/>
              </a:rPr>
              <a:t>requires practitioners to combine their clinical judgment with observable and objective measurements, it has become one of the most practical ways of screening for the presence of frailty and provides valuable data that helps to guide routine patient care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13FB6F1-C431-4FF2-981B-07A832ADF8E2}" type="slidenum">
              <a:rPr lang="en-CA" smtClean="0"/>
              <a:t>15</a:t>
            </a:fld>
            <a:endParaRPr lang="en-CA"/>
          </a:p>
        </p:txBody>
      </p:sp>
    </p:spTree>
    <p:extLst>
      <p:ext uri="{BB962C8B-B14F-4D97-AF65-F5344CB8AC3E}">
        <p14:creationId xmlns:p14="http://schemas.microsoft.com/office/powerpoint/2010/main" val="55019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Times New Roman" panose="02020603050405020304" pitchFamily="18" charset="0"/>
                <a:ea typeface="Calibri" panose="020F0502020204030204" pitchFamily="34" charset="0"/>
              </a:rPr>
              <a:t>As described previously in Mangin et al., 2022 </a:t>
            </a:r>
            <a:r>
              <a:rPr lang="en-CA" sz="1800" i="1">
                <a:effectLst/>
                <a:latin typeface="Times New Roman" panose="02020603050405020304" pitchFamily="18" charset="0"/>
                <a:ea typeface="Calibri" panose="020F0502020204030204" pitchFamily="34" charset="0"/>
              </a:rPr>
              <a:t>submitted,</a:t>
            </a:r>
            <a:r>
              <a:rPr lang="en-CA" sz="1800">
                <a:effectLst/>
                <a:latin typeface="Times New Roman" panose="02020603050405020304" pitchFamily="18" charset="0"/>
                <a:ea typeface="Calibri" panose="020F0502020204030204" pitchFamily="34" charset="0"/>
              </a:rPr>
              <a:t> appropriate data quality exclusions were applied and of the eligible patients, scores were completed for 77% of them -&gt; sample size = 2043.</a:t>
            </a:r>
          </a:p>
          <a:p>
            <a:endParaRPr lang="en-CA" sz="1800">
              <a:effectLst/>
              <a:latin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CA" sz="1800" b="1">
                <a:effectLst/>
                <a:latin typeface="Calibri" panose="020F0502020204030204" pitchFamily="34" charset="0"/>
                <a:ea typeface="Calibri" panose="020F0502020204030204" pitchFamily="34" charset="0"/>
                <a:cs typeface="Times New Roman" panose="02020603050405020304" pitchFamily="18" charset="0"/>
              </a:rPr>
              <a:t>cohort creation </a:t>
            </a:r>
            <a:r>
              <a:rPr lang="en-CA" sz="1800">
                <a:effectLst/>
                <a:latin typeface="Calibri" panose="020F0502020204030204" pitchFamily="34" charset="0"/>
                <a:ea typeface="Calibri" panose="020F0502020204030204" pitchFamily="34" charset="0"/>
                <a:cs typeface="Times New Roman" panose="02020603050405020304" pitchFamily="18" charset="0"/>
              </a:rPr>
              <a:t>-&gt; removed deceased/inactive otherwise results biased by missing data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r>
              <a:rPr lang="en-CA" sz="1800">
                <a:effectLst/>
                <a:latin typeface="Times New Roman" panose="02020603050405020304" pitchFamily="18" charset="0"/>
                <a:ea typeface="Calibri" panose="020F0502020204030204" pitchFamily="34" charset="0"/>
              </a:rPr>
              <a:t>To analyze chronic condition management, we chose hypertension, diabetes, and chronic kidney disease as exemplar conditions that are common, often co-occurring, and are managed in primary care. </a:t>
            </a:r>
          </a:p>
          <a:p>
            <a:r>
              <a:rPr lang="en-CA" sz="1800">
                <a:effectLst/>
                <a:latin typeface="Times New Roman" panose="02020603050405020304" pitchFamily="18" charset="0"/>
                <a:ea typeface="Calibri" panose="020F0502020204030204" pitchFamily="34" charset="0"/>
              </a:rPr>
              <a:t>- with potential disruptions leading to adverse cardiovascular outcomes</a:t>
            </a:r>
            <a:endParaRPr lang="en-CA"/>
          </a:p>
        </p:txBody>
      </p:sp>
      <p:sp>
        <p:nvSpPr>
          <p:cNvPr id="4" name="Slide Number Placeholder 3"/>
          <p:cNvSpPr>
            <a:spLocks noGrp="1"/>
          </p:cNvSpPr>
          <p:nvPr>
            <p:ph type="sldNum" sz="quarter" idx="5"/>
          </p:nvPr>
        </p:nvSpPr>
        <p:spPr/>
        <p:txBody>
          <a:bodyPr/>
          <a:lstStyle/>
          <a:p>
            <a:fld id="{D13FB6F1-C431-4FF2-981B-07A832ADF8E2}" type="slidenum">
              <a:rPr lang="en-CA" smtClean="0"/>
              <a:t>16</a:t>
            </a:fld>
            <a:endParaRPr lang="en-CA"/>
          </a:p>
        </p:txBody>
      </p:sp>
    </p:spTree>
    <p:extLst>
      <p:ext uri="{BB962C8B-B14F-4D97-AF65-F5344CB8AC3E}">
        <p14:creationId xmlns:p14="http://schemas.microsoft.com/office/powerpoint/2010/main" val="4152621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sp>
        <p:nvSpPr>
          <p:cNvPr id="7" name="Rectangle 6"/>
          <p:cNvSpPr/>
          <p:nvPr userDrawn="1"/>
        </p:nvSpPr>
        <p:spPr>
          <a:xfrm>
            <a:off x="1" y="0"/>
            <a:ext cx="3167844" cy="5143500"/>
          </a:xfrm>
          <a:prstGeom prst="rect">
            <a:avLst/>
          </a:prstGeom>
          <a:solidFill>
            <a:srgbClr val="740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a:t> </a:t>
            </a:r>
          </a:p>
        </p:txBody>
      </p:sp>
      <p:sp>
        <p:nvSpPr>
          <p:cNvPr id="17" name="Title 16"/>
          <p:cNvSpPr>
            <a:spLocks noGrp="1"/>
          </p:cNvSpPr>
          <p:nvPr userDrawn="1">
            <p:ph type="title" hasCustomPrompt="1"/>
          </p:nvPr>
        </p:nvSpPr>
        <p:spPr>
          <a:xfrm>
            <a:off x="3437874" y="249492"/>
            <a:ext cx="5400583" cy="1890210"/>
          </a:xfrm>
          <a:prstGeom prst="rect">
            <a:avLst/>
          </a:prstGeom>
        </p:spPr>
        <p:txBody>
          <a:bodyPr anchor="b">
            <a:normAutofit/>
          </a:bodyPr>
          <a:lstStyle>
            <a:lvl1pPr>
              <a:defRPr sz="3000" b="0"/>
            </a:lvl1pPr>
          </a:lstStyle>
          <a:p>
            <a:r>
              <a:rPr lang="en-US"/>
              <a:t>Presentation Title</a:t>
            </a:r>
            <a:endParaRPr lang="en-CA"/>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32" y="357506"/>
            <a:ext cx="2456395" cy="2105555"/>
          </a:xfrm>
          <a:prstGeom prst="rect">
            <a:avLst/>
          </a:prstGeom>
        </p:spPr>
      </p:pic>
      <p:sp>
        <p:nvSpPr>
          <p:cNvPr id="4" name="Text Placeholder 3"/>
          <p:cNvSpPr>
            <a:spLocks noGrp="1"/>
          </p:cNvSpPr>
          <p:nvPr>
            <p:ph type="body" sz="quarter" idx="10" hasCustomPrompt="1"/>
          </p:nvPr>
        </p:nvSpPr>
        <p:spPr>
          <a:xfrm>
            <a:off x="3437874" y="2296292"/>
            <a:ext cx="5400583" cy="1890210"/>
          </a:xfrm>
          <a:prstGeom prst="rect">
            <a:avLst/>
          </a:prstGeom>
        </p:spPr>
        <p:txBody>
          <a:bodyPr>
            <a:normAutofit/>
          </a:bodyPr>
          <a:lstStyle>
            <a:lvl1pPr marL="0" indent="0">
              <a:buNone/>
              <a:defRPr sz="2100"/>
            </a:lvl1pPr>
          </a:lstStyle>
          <a:p>
            <a:pPr lvl="0"/>
            <a:r>
              <a:rPr lang="en-US"/>
              <a:t>Authors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66" y="4569974"/>
            <a:ext cx="2106193" cy="324041"/>
          </a:xfrm>
          <a:prstGeom prst="rect">
            <a:avLst/>
          </a:prstGeom>
        </p:spPr>
      </p:pic>
      <p:sp>
        <p:nvSpPr>
          <p:cNvPr id="10" name="Text Placeholder 9"/>
          <p:cNvSpPr>
            <a:spLocks noGrp="1"/>
          </p:cNvSpPr>
          <p:nvPr>
            <p:ph type="body" sz="quarter" idx="11" hasCustomPrompt="1"/>
          </p:nvPr>
        </p:nvSpPr>
        <p:spPr>
          <a:xfrm>
            <a:off x="305527" y="3565412"/>
            <a:ext cx="2548080" cy="1069074"/>
          </a:xfrm>
        </p:spPr>
        <p:txBody>
          <a:bodyPr anchor="b">
            <a:normAutofit/>
          </a:bodyPr>
          <a:lstStyle>
            <a:lvl1pPr marL="0" indent="0" algn="l">
              <a:buFontTx/>
              <a:buNone/>
              <a:defRPr sz="1200">
                <a:solidFill>
                  <a:schemeClr val="bg1"/>
                </a:solidFill>
              </a:defRPr>
            </a:lvl1pPr>
            <a:lvl2pPr marL="342892" indent="0">
              <a:buFontTx/>
              <a:buNone/>
              <a:defRPr>
                <a:solidFill>
                  <a:schemeClr val="bg1"/>
                </a:solidFill>
              </a:defRPr>
            </a:lvl2pPr>
            <a:lvl3pPr marL="685783" indent="0">
              <a:buFontTx/>
              <a:buNone/>
              <a:defRPr>
                <a:solidFill>
                  <a:schemeClr val="bg1"/>
                </a:solidFill>
              </a:defRPr>
            </a:lvl3pPr>
            <a:lvl4pPr marL="1028675" indent="0">
              <a:buFontTx/>
              <a:buNone/>
              <a:defRPr>
                <a:solidFill>
                  <a:schemeClr val="bg1"/>
                </a:solidFill>
              </a:defRPr>
            </a:lvl4pPr>
            <a:lvl5pPr marL="1371566" indent="0">
              <a:buFontTx/>
              <a:buNone/>
              <a:defRPr>
                <a:solidFill>
                  <a:schemeClr val="bg1"/>
                </a:solidFill>
              </a:defRPr>
            </a:lvl5pPr>
          </a:lstStyle>
          <a:p>
            <a:pPr lvl="0"/>
            <a:r>
              <a:rPr lang="en-US"/>
              <a:t>@</a:t>
            </a:r>
            <a:r>
              <a:rPr lang="en-US" err="1"/>
              <a:t>PresentersTwitterHandle</a:t>
            </a:r>
            <a:endParaRPr lang="en-CA"/>
          </a:p>
        </p:txBody>
      </p:sp>
      <p:sp>
        <p:nvSpPr>
          <p:cNvPr id="11" name="TextBox 10"/>
          <p:cNvSpPr txBox="1"/>
          <p:nvPr userDrawn="1"/>
        </p:nvSpPr>
        <p:spPr>
          <a:xfrm>
            <a:off x="305527" y="4634489"/>
            <a:ext cx="2548080" cy="276999"/>
          </a:xfrm>
          <a:prstGeom prst="rect">
            <a:avLst/>
          </a:prstGeom>
          <a:noFill/>
          <a:ln>
            <a:noFill/>
          </a:ln>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a:solidFill>
                  <a:schemeClr val="bg1"/>
                </a:solidFill>
              </a:rPr>
              <a:t>@McMasterFamMed</a:t>
            </a:r>
            <a:endParaRPr lang="en-CA" sz="1200">
              <a:solidFill>
                <a:schemeClr val="bg1"/>
              </a:solidFill>
            </a:endParaRPr>
          </a:p>
        </p:txBody>
      </p:sp>
    </p:spTree>
    <p:extLst>
      <p:ext uri="{BB962C8B-B14F-4D97-AF65-F5344CB8AC3E}">
        <p14:creationId xmlns:p14="http://schemas.microsoft.com/office/powerpoint/2010/main" val="27626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portant Messag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277933" y="681540"/>
            <a:ext cx="6588435" cy="3510614"/>
          </a:xfrm>
        </p:spPr>
        <p:txBody>
          <a:bodyPr anchor="ctr">
            <a:normAutofit/>
          </a:bodyPr>
          <a:lstStyle>
            <a:lvl1pPr marL="0" indent="0">
              <a:buNone/>
              <a:defRPr sz="3000" b="0" i="0" baseline="0">
                <a:solidFill>
                  <a:schemeClr val="bg1"/>
                </a:solidFill>
              </a:defRPr>
            </a:lvl1pPr>
            <a:lvl2pPr marL="342892" indent="0">
              <a:buNone/>
              <a:defRPr sz="2700">
                <a:solidFill>
                  <a:schemeClr val="bg1"/>
                </a:solidFill>
              </a:defRPr>
            </a:lvl2pPr>
            <a:lvl3pPr marL="685783" indent="0">
              <a:buNone/>
              <a:defRPr sz="2400">
                <a:solidFill>
                  <a:schemeClr val="bg1"/>
                </a:solidFill>
              </a:defRPr>
            </a:lvl3pPr>
            <a:lvl4pPr marL="1028675" indent="0">
              <a:buNone/>
              <a:defRPr sz="2100">
                <a:solidFill>
                  <a:schemeClr val="bg1"/>
                </a:solidFill>
              </a:defRPr>
            </a:lvl4pPr>
            <a:lvl5pPr marL="1371566" indent="0">
              <a:buNone/>
              <a:defRPr sz="2100">
                <a:solidFill>
                  <a:schemeClr val="bg1"/>
                </a:solidFill>
              </a:defRPr>
            </a:lvl5pPr>
          </a:lstStyle>
          <a:p>
            <a:pPr lvl="0"/>
            <a:r>
              <a:rPr lang="en-US"/>
              <a:t>Space for your most important message, the one you really want your audience to leave knowing</a:t>
            </a:r>
            <a:br>
              <a:rPr lang="en-US"/>
            </a:br>
            <a:r>
              <a:rPr lang="en-US"/>
              <a:t>(use white text, for contrast)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2331" y="4663821"/>
            <a:ext cx="1495112" cy="392209"/>
          </a:xfrm>
          <a:prstGeom prst="rect">
            <a:avLst/>
          </a:prstGeom>
        </p:spPr>
      </p:pic>
    </p:spTree>
    <p:extLst>
      <p:ext uri="{BB962C8B-B14F-4D97-AF65-F5344CB8AC3E}">
        <p14:creationId xmlns:p14="http://schemas.microsoft.com/office/powerpoint/2010/main" val="170120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67846" y="1167596"/>
            <a:ext cx="5542893" cy="1453604"/>
          </a:xfrm>
          <a:prstGeom prst="rect">
            <a:avLst/>
          </a:prstGeom>
        </p:spPr>
        <p:txBody>
          <a:bodyPr anchor="b" anchorCtr="0"/>
          <a:lstStyle>
            <a:lvl1pPr algn="l">
              <a:defRPr sz="3000" b="1" cap="none" baseline="0">
                <a:solidFill>
                  <a:schemeClr val="tx1"/>
                </a:solidFill>
              </a:defRPr>
            </a:lvl1pPr>
          </a:lstStyle>
          <a:p>
            <a:r>
              <a:rPr lang="en-US"/>
              <a:t>Subsection Title</a:t>
            </a:r>
            <a:endParaRPr lang="en-CA"/>
          </a:p>
        </p:txBody>
      </p:sp>
      <p:sp>
        <p:nvSpPr>
          <p:cNvPr id="3" name="Text Placeholder 2"/>
          <p:cNvSpPr>
            <a:spLocks noGrp="1"/>
          </p:cNvSpPr>
          <p:nvPr>
            <p:ph type="body" idx="1" hasCustomPrompt="1"/>
          </p:nvPr>
        </p:nvSpPr>
        <p:spPr>
          <a:xfrm>
            <a:off x="3167846" y="2621200"/>
            <a:ext cx="5542893" cy="1125140"/>
          </a:xfrm>
          <a:prstGeom prst="rect">
            <a:avLst/>
          </a:prstGeom>
        </p:spPr>
        <p:txBody>
          <a:bodyPr anchor="t" anchorCtr="0"/>
          <a:lstStyle>
            <a:lvl1pPr marL="0" indent="0">
              <a:buNone/>
              <a:defRPr sz="1500" baseline="0">
                <a:solidFill>
                  <a:schemeClr val="tx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Subsection subtitle</a:t>
            </a:r>
          </a:p>
        </p:txBody>
      </p:sp>
      <p:sp>
        <p:nvSpPr>
          <p:cNvPr id="8" name="Rectangle 7"/>
          <p:cNvSpPr/>
          <p:nvPr userDrawn="1"/>
        </p:nvSpPr>
        <p:spPr>
          <a:xfrm>
            <a:off x="1" y="0"/>
            <a:ext cx="276334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983" y="465516"/>
            <a:ext cx="1953380" cy="1674384"/>
          </a:xfrm>
          <a:prstGeom prst="rect">
            <a:avLst/>
          </a:prstGeom>
        </p:spPr>
      </p:pic>
    </p:spTree>
    <p:extLst>
      <p:ext uri="{BB962C8B-B14F-4D97-AF65-F5344CB8AC3E}">
        <p14:creationId xmlns:p14="http://schemas.microsoft.com/office/powerpoint/2010/main" val="147702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 Partner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3569" y="1437628"/>
            <a:ext cx="1851915" cy="1296143"/>
          </a:xfrm>
          <a:prstGeom prst="rect">
            <a:avLst/>
          </a:prstGeom>
        </p:spPr>
        <p:txBody>
          <a:bodyPr>
            <a:normAutofit/>
          </a:bodyPr>
          <a:lstStyle>
            <a:lvl1pPr marL="0" indent="0">
              <a:spcBef>
                <a:spcPts val="900"/>
              </a:spcBef>
              <a:buNone/>
              <a:defRPr sz="1350" baseline="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br>
              <a:rPr lang="en-US"/>
            </a:br>
            <a:r>
              <a:rPr lang="en-US"/>
              <a:t>Consider including McMaster DFM logo here</a:t>
            </a:r>
            <a:endParaRPr lang="en-CA"/>
          </a:p>
        </p:txBody>
      </p:sp>
      <p:sp>
        <p:nvSpPr>
          <p:cNvPr id="9" name="Title 8"/>
          <p:cNvSpPr>
            <a:spLocks noGrp="1"/>
          </p:cNvSpPr>
          <p:nvPr>
            <p:ph type="title" hasCustomPrompt="1"/>
          </p:nvPr>
        </p:nvSpPr>
        <p:spPr/>
        <p:txBody>
          <a:bodyPr/>
          <a:lstStyle>
            <a:lvl1pPr>
              <a:defRPr baseline="0"/>
            </a:lvl1pPr>
          </a:lstStyle>
          <a:p>
            <a:r>
              <a:rPr lang="en-US"/>
              <a:t>Partners Title (e.g., Project Partners)</a:t>
            </a:r>
            <a:endParaRPr lang="en-CA"/>
          </a:p>
        </p:txBody>
      </p:sp>
      <p:sp>
        <p:nvSpPr>
          <p:cNvPr id="7" name="Content Placeholder 2"/>
          <p:cNvSpPr>
            <a:spLocks noGrp="1"/>
          </p:cNvSpPr>
          <p:nvPr>
            <p:ph idx="10" hasCustomPrompt="1"/>
          </p:nvPr>
        </p:nvSpPr>
        <p:spPr>
          <a:xfrm>
            <a:off x="2681791" y="1437628"/>
            <a:ext cx="1851915" cy="1296143"/>
          </a:xfrm>
          <a:prstGeom prst="rect">
            <a:avLst/>
          </a:prstGeom>
        </p:spPr>
        <p:txBody>
          <a:bodyPr>
            <a:normAutofit/>
          </a:bodyPr>
          <a:lstStyle>
            <a:lvl1pPr marL="0" indent="0">
              <a:spcBef>
                <a:spcPts val="900"/>
              </a:spcBef>
              <a:buNone/>
              <a:defRPr sz="135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endParaRPr lang="en-CA"/>
          </a:p>
        </p:txBody>
      </p:sp>
      <p:sp>
        <p:nvSpPr>
          <p:cNvPr id="8" name="Content Placeholder 2"/>
          <p:cNvSpPr>
            <a:spLocks noGrp="1"/>
          </p:cNvSpPr>
          <p:nvPr>
            <p:ph idx="11" hasCustomPrompt="1"/>
          </p:nvPr>
        </p:nvSpPr>
        <p:spPr>
          <a:xfrm>
            <a:off x="4680013" y="1437627"/>
            <a:ext cx="1851915" cy="1296143"/>
          </a:xfrm>
          <a:prstGeom prst="rect">
            <a:avLst/>
          </a:prstGeom>
        </p:spPr>
        <p:txBody>
          <a:bodyPr>
            <a:normAutofit/>
          </a:bodyPr>
          <a:lstStyle>
            <a:lvl1pPr marL="0" indent="0">
              <a:spcBef>
                <a:spcPts val="900"/>
              </a:spcBef>
              <a:buNone/>
              <a:defRPr sz="135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endParaRPr lang="en-CA"/>
          </a:p>
        </p:txBody>
      </p:sp>
      <p:sp>
        <p:nvSpPr>
          <p:cNvPr id="10" name="Content Placeholder 2"/>
          <p:cNvSpPr>
            <a:spLocks noGrp="1"/>
          </p:cNvSpPr>
          <p:nvPr>
            <p:ph idx="12" hasCustomPrompt="1"/>
          </p:nvPr>
        </p:nvSpPr>
        <p:spPr>
          <a:xfrm>
            <a:off x="6678235" y="1437627"/>
            <a:ext cx="1851915" cy="1296143"/>
          </a:xfrm>
          <a:prstGeom prst="rect">
            <a:avLst/>
          </a:prstGeom>
        </p:spPr>
        <p:txBody>
          <a:bodyPr>
            <a:normAutofit/>
          </a:bodyPr>
          <a:lstStyle>
            <a:lvl1pPr marL="0" indent="0">
              <a:spcBef>
                <a:spcPts val="900"/>
              </a:spcBef>
              <a:buNone/>
              <a:defRPr sz="135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endParaRPr lang="en-CA"/>
          </a:p>
        </p:txBody>
      </p:sp>
      <p:sp>
        <p:nvSpPr>
          <p:cNvPr id="11" name="Content Placeholder 2"/>
          <p:cNvSpPr>
            <a:spLocks noGrp="1"/>
          </p:cNvSpPr>
          <p:nvPr>
            <p:ph idx="13" hasCustomPrompt="1"/>
          </p:nvPr>
        </p:nvSpPr>
        <p:spPr>
          <a:xfrm>
            <a:off x="668895" y="2841786"/>
            <a:ext cx="1851915" cy="1296143"/>
          </a:xfrm>
          <a:prstGeom prst="rect">
            <a:avLst/>
          </a:prstGeom>
        </p:spPr>
        <p:txBody>
          <a:bodyPr>
            <a:normAutofit/>
          </a:bodyPr>
          <a:lstStyle>
            <a:lvl1pPr marL="0" indent="0">
              <a:spcBef>
                <a:spcPts val="900"/>
              </a:spcBef>
              <a:buNone/>
              <a:defRPr sz="135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endParaRPr lang="en-CA"/>
          </a:p>
        </p:txBody>
      </p:sp>
      <p:sp>
        <p:nvSpPr>
          <p:cNvPr id="12" name="Content Placeholder 2"/>
          <p:cNvSpPr>
            <a:spLocks noGrp="1"/>
          </p:cNvSpPr>
          <p:nvPr>
            <p:ph idx="14" hasCustomPrompt="1"/>
          </p:nvPr>
        </p:nvSpPr>
        <p:spPr>
          <a:xfrm>
            <a:off x="2667117" y="2841786"/>
            <a:ext cx="1851915" cy="1296143"/>
          </a:xfrm>
          <a:prstGeom prst="rect">
            <a:avLst/>
          </a:prstGeom>
        </p:spPr>
        <p:txBody>
          <a:bodyPr>
            <a:normAutofit/>
          </a:bodyPr>
          <a:lstStyle>
            <a:lvl1pPr marL="0" indent="0">
              <a:spcBef>
                <a:spcPts val="900"/>
              </a:spcBef>
              <a:buNone/>
              <a:defRPr sz="135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endParaRPr lang="en-CA"/>
          </a:p>
        </p:txBody>
      </p:sp>
      <p:sp>
        <p:nvSpPr>
          <p:cNvPr id="13" name="Content Placeholder 2"/>
          <p:cNvSpPr>
            <a:spLocks noGrp="1"/>
          </p:cNvSpPr>
          <p:nvPr>
            <p:ph idx="15" hasCustomPrompt="1"/>
          </p:nvPr>
        </p:nvSpPr>
        <p:spPr>
          <a:xfrm>
            <a:off x="4665339" y="2841785"/>
            <a:ext cx="1851915" cy="1296143"/>
          </a:xfrm>
          <a:prstGeom prst="rect">
            <a:avLst/>
          </a:prstGeom>
        </p:spPr>
        <p:txBody>
          <a:bodyPr>
            <a:normAutofit/>
          </a:bodyPr>
          <a:lstStyle>
            <a:lvl1pPr marL="0" indent="0">
              <a:spcBef>
                <a:spcPts val="900"/>
              </a:spcBef>
              <a:buNone/>
              <a:defRPr sz="135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endParaRPr lang="en-CA"/>
          </a:p>
        </p:txBody>
      </p:sp>
      <p:sp>
        <p:nvSpPr>
          <p:cNvPr id="14" name="Content Placeholder 2"/>
          <p:cNvSpPr>
            <a:spLocks noGrp="1"/>
          </p:cNvSpPr>
          <p:nvPr>
            <p:ph idx="16" hasCustomPrompt="1"/>
          </p:nvPr>
        </p:nvSpPr>
        <p:spPr>
          <a:xfrm>
            <a:off x="6663561" y="2841784"/>
            <a:ext cx="1851915" cy="1296143"/>
          </a:xfrm>
          <a:prstGeom prst="rect">
            <a:avLst/>
          </a:prstGeom>
        </p:spPr>
        <p:txBody>
          <a:bodyPr>
            <a:normAutofit/>
          </a:bodyPr>
          <a:lstStyle>
            <a:lvl1pPr marL="0" indent="0">
              <a:spcBef>
                <a:spcPts val="900"/>
              </a:spcBef>
              <a:buNone/>
              <a:defRPr sz="1350">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Partner Logo </a:t>
            </a:r>
            <a:br>
              <a:rPr lang="en-US"/>
            </a:br>
            <a:r>
              <a:rPr lang="en-US"/>
              <a:t>(adjust as necessary)</a:t>
            </a:r>
            <a:endParaRPr lang="en-CA"/>
          </a:p>
        </p:txBody>
      </p:sp>
    </p:spTree>
    <p:extLst>
      <p:ext uri="{BB962C8B-B14F-4D97-AF65-F5344CB8AC3E}">
        <p14:creationId xmlns:p14="http://schemas.microsoft.com/office/powerpoint/2010/main" val="134245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5525" y="1221602"/>
            <a:ext cx="4190275" cy="3373023"/>
          </a:xfrm>
          <a:prstGeom prst="rect">
            <a:avLst/>
          </a:prstGeom>
        </p:spPr>
        <p:txBody>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97673" y="1221602"/>
            <a:ext cx="4190275" cy="337302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itle 5"/>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644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526" y="1221600"/>
            <a:ext cx="4191863"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05526" y="1701422"/>
            <a:ext cx="4191863" cy="2893200"/>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593366" y="1221600"/>
            <a:ext cx="4193508"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93366" y="1701425"/>
            <a:ext cx="4193508" cy="2893201"/>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itle 6"/>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69494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a:prstGeom prst="rect">
            <a:avLst/>
          </a:prstGeo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04792"/>
            <a:ext cx="5111751"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4" y="1076328"/>
            <a:ext cx="3008313" cy="351829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355049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550" y="519522"/>
            <a:ext cx="2468375" cy="211582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140" y="3543858"/>
            <a:ext cx="2831987" cy="1225356"/>
          </a:xfrm>
          <a:prstGeom prst="rect">
            <a:avLst/>
          </a:prstGeom>
        </p:spPr>
      </p:pic>
    </p:spTree>
    <p:extLst>
      <p:ext uri="{BB962C8B-B14F-4D97-AF65-F5344CB8AC3E}">
        <p14:creationId xmlns:p14="http://schemas.microsoft.com/office/powerpoint/2010/main" val="360632215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528" y="1221603"/>
            <a:ext cx="8482421" cy="3340874"/>
          </a:xfrm>
          <a:prstGeom prst="rect">
            <a:avLst/>
          </a:prstGeom>
        </p:spPr>
        <p:txBody>
          <a:bodyPr/>
          <a:lstStyle>
            <a:lvl1pPr>
              <a:spcBef>
                <a:spcPts val="900"/>
              </a:spcBef>
              <a:defRPr>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8"/>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62525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528" y="303499"/>
            <a:ext cx="8482421" cy="4266474"/>
          </a:xfrm>
          <a:prstGeom prst="rect">
            <a:avLst/>
          </a:prstGeom>
        </p:spPr>
        <p:txBody>
          <a:bodyPr/>
          <a:lstStyle>
            <a:lvl1pPr>
              <a:spcBef>
                <a:spcPts val="900"/>
              </a:spcBef>
              <a:defRPr>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478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21029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525" y="1221600"/>
            <a:ext cx="4698523" cy="3618402"/>
          </a:xfrm>
          <a:prstGeom prst="rect">
            <a:avLst/>
          </a:prstGeom>
        </p:spPr>
        <p:txBody>
          <a:bodyPr/>
          <a:lstStyle>
            <a:lvl1pPr>
              <a:spcBef>
                <a:spcPts val="900"/>
              </a:spcBef>
              <a:defRPr>
                <a:solidFill>
                  <a:schemeClr val="tx1"/>
                </a:solidFill>
              </a:defRPr>
            </a:lvl1pPr>
            <a:lvl2pPr>
              <a:spcBef>
                <a:spcPts val="900"/>
              </a:spcBef>
              <a:defRPr>
                <a:solidFill>
                  <a:schemeClr val="tx1"/>
                </a:solidFill>
              </a:defRPr>
            </a:lvl2pPr>
            <a:lvl3pPr>
              <a:spcBef>
                <a:spcPts val="900"/>
              </a:spcBef>
              <a:defRPr>
                <a:solidFill>
                  <a:schemeClr val="tx1"/>
                </a:solidFill>
              </a:defRPr>
            </a:lvl3pPr>
            <a:lvl4pPr>
              <a:spcBef>
                <a:spcPts val="900"/>
              </a:spcBef>
              <a:defRPr>
                <a:solidFill>
                  <a:schemeClr val="tx1"/>
                </a:solidFill>
              </a:defRPr>
            </a:lvl4pPr>
            <a:lvl5pPr>
              <a:spcBef>
                <a:spcPts val="90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Picture Placeholder 6"/>
          <p:cNvSpPr>
            <a:spLocks noGrp="1"/>
          </p:cNvSpPr>
          <p:nvPr>
            <p:ph type="pic" sz="quarter" idx="11"/>
          </p:nvPr>
        </p:nvSpPr>
        <p:spPr>
          <a:xfrm>
            <a:off x="5166067" y="1221601"/>
            <a:ext cx="3621880" cy="3294366"/>
          </a:xfrm>
          <a:prstGeom prst="rect">
            <a:avLst/>
          </a:prstGeom>
        </p:spPr>
        <p:txBody>
          <a:bodyPr/>
          <a:lstStyle>
            <a:lvl1pPr marL="0" indent="0">
              <a:buNone/>
              <a:defRPr/>
            </a:lvl1pPr>
          </a:lstStyle>
          <a:p>
            <a:endParaRPr lang="en-CA"/>
          </a:p>
        </p:txBody>
      </p:sp>
      <p:sp>
        <p:nvSpPr>
          <p:cNvPr id="9" name="Title 8"/>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52109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iant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87474"/>
            <a:ext cx="9144000" cy="4482498"/>
          </a:xfrm>
        </p:spPr>
        <p:txBody>
          <a:bodyPr/>
          <a:lstStyle>
            <a:lvl1pPr marL="0" indent="0">
              <a:buNone/>
              <a:defRPr baseline="0"/>
            </a:lvl1pPr>
          </a:lstStyle>
          <a:p>
            <a:r>
              <a:rPr lang="en-CA"/>
              <a:t>Click icon to add picture</a:t>
            </a:r>
          </a:p>
        </p:txBody>
      </p:sp>
    </p:spTree>
    <p:extLst>
      <p:ext uri="{BB962C8B-B14F-4D97-AF65-F5344CB8AC3E}">
        <p14:creationId xmlns:p14="http://schemas.microsoft.com/office/powerpoint/2010/main" val="260027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49492"/>
            <a:ext cx="5486400" cy="3776012"/>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CA"/>
          </a:p>
        </p:txBody>
      </p:sp>
      <p:sp>
        <p:nvSpPr>
          <p:cNvPr id="4" name="Text Placeholder 3"/>
          <p:cNvSpPr>
            <a:spLocks noGrp="1"/>
          </p:cNvSpPr>
          <p:nvPr>
            <p:ph type="body" sz="half" idx="2" hasCustomPrompt="1"/>
          </p:nvPr>
        </p:nvSpPr>
        <p:spPr>
          <a:xfrm>
            <a:off x="1792288" y="4083920"/>
            <a:ext cx="5486400" cy="603647"/>
          </a:xfrm>
          <a:prstGeom prst="rect">
            <a:avLst/>
          </a:prstGeom>
        </p:spPr>
        <p:txBody>
          <a:bodyPr lIns="0" tIns="0" rIns="0" bIns="0"/>
          <a:lstStyle>
            <a:lvl1pPr marL="0" indent="0">
              <a:buNone/>
              <a:defRPr sz="1050" baseline="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Add Caption Here </a:t>
            </a:r>
            <a:br>
              <a:rPr lang="en-US"/>
            </a:br>
            <a:r>
              <a:rPr lang="en-US"/>
              <a:t>If you need a wider image, re-align this text box with the left side of the image</a:t>
            </a:r>
          </a:p>
        </p:txBody>
      </p:sp>
    </p:spTree>
    <p:extLst>
      <p:ext uri="{BB962C8B-B14F-4D97-AF65-F5344CB8AC3E}">
        <p14:creationId xmlns:p14="http://schemas.microsoft.com/office/powerpoint/2010/main" val="141215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5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4" name="Rectangle 3"/>
          <p:cNvSpPr/>
          <p:nvPr userDrawn="1"/>
        </p:nvSpPr>
        <p:spPr>
          <a:xfrm>
            <a:off x="0" y="0"/>
            <a:ext cx="9144000" cy="87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343632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42331" y="4663820"/>
            <a:ext cx="1495112" cy="392209"/>
          </a:xfrm>
          <a:prstGeom prst="rect">
            <a:avLst/>
          </a:prstGeom>
        </p:spPr>
      </p:pic>
      <p:sp>
        <p:nvSpPr>
          <p:cNvPr id="4" name="Title Placeholder 3"/>
          <p:cNvSpPr>
            <a:spLocks noGrp="1"/>
          </p:cNvSpPr>
          <p:nvPr>
            <p:ph type="title"/>
          </p:nvPr>
        </p:nvSpPr>
        <p:spPr>
          <a:xfrm>
            <a:off x="305528" y="141485"/>
            <a:ext cx="8482421" cy="102611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10" name="Text Placeholder 9"/>
          <p:cNvSpPr>
            <a:spLocks noGrp="1"/>
          </p:cNvSpPr>
          <p:nvPr>
            <p:ph type="body" idx="1"/>
          </p:nvPr>
        </p:nvSpPr>
        <p:spPr>
          <a:xfrm>
            <a:off x="302048" y="1221601"/>
            <a:ext cx="8482421" cy="33483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p:nvPr userDrawn="1"/>
        </p:nvSpPr>
        <p:spPr>
          <a:xfrm>
            <a:off x="0" y="0"/>
            <a:ext cx="9144000" cy="87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3266434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6" r:id="rId4"/>
    <p:sldLayoutId id="2147483674" r:id="rId5"/>
    <p:sldLayoutId id="2147483667" r:id="rId6"/>
    <p:sldLayoutId id="2147483669" r:id="rId7"/>
    <p:sldLayoutId id="2147483676" r:id="rId8"/>
    <p:sldLayoutId id="2147483673" r:id="rId9"/>
    <p:sldLayoutId id="2147483675" r:id="rId10"/>
    <p:sldLayoutId id="2147483663" r:id="rId11"/>
    <p:sldLayoutId id="2147483678" r:id="rId12"/>
    <p:sldLayoutId id="2147483664" r:id="rId13"/>
    <p:sldLayoutId id="2147483665" r:id="rId14"/>
    <p:sldLayoutId id="2147483668" r:id="rId15"/>
    <p:sldLayoutId id="2147483672" r:id="rId16"/>
  </p:sldLayoutIdLst>
  <p:hf hdr="0" ftr="0" dt="0"/>
  <p:txStyles>
    <p:titleStyle>
      <a:lvl1pPr algn="l" defTabSz="685783" rtl="0" eaLnBrk="1" latinLnBrk="0" hangingPunct="1">
        <a:spcBef>
          <a:spcPct val="0"/>
        </a:spcBef>
        <a:buNone/>
        <a:defRPr sz="2700" b="1" kern="1200">
          <a:solidFill>
            <a:schemeClr val="tx1"/>
          </a:solidFill>
          <a:latin typeface="+mj-lt"/>
          <a:ea typeface="+mj-ea"/>
          <a:cs typeface="+mj-cs"/>
        </a:defRPr>
      </a:lvl1pPr>
    </p:titleStyle>
    <p:bodyStyle>
      <a:lvl1pPr marL="257168" indent="-257168" algn="l" defTabSz="685783" rtl="0" eaLnBrk="1" latinLnBrk="0" hangingPunct="1">
        <a:spcBef>
          <a:spcPts val="9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ts val="9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ts val="9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ts val="9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ts val="9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xml"/><Relationship Id="rId7" Type="http://schemas.openxmlformats.org/officeDocument/2006/relationships/notesSlide" Target="../notesSlides/notesSlide1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8.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8.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8.xml"/><Relationship Id="rId5" Type="http://schemas.openxmlformats.org/officeDocument/2006/relationships/tags" Target="../tags/tag11.xml"/><Relationship Id="rId4"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437874" y="195486"/>
            <a:ext cx="5400582" cy="1890210"/>
          </a:xfrm>
        </p:spPr>
        <p:txBody>
          <a:bodyPr/>
          <a:lstStyle/>
          <a:p>
            <a:r>
              <a:rPr lang="en-CA"/>
              <a:t>Changes in Primary Care of Older Adults Since COVID-19</a:t>
            </a:r>
          </a:p>
        </p:txBody>
      </p:sp>
      <p:sp>
        <p:nvSpPr>
          <p:cNvPr id="12" name="Text Placeholder 11"/>
          <p:cNvSpPr>
            <a:spLocks noGrp="1"/>
          </p:cNvSpPr>
          <p:nvPr>
            <p:ph type="body" sz="quarter" idx="10"/>
          </p:nvPr>
        </p:nvSpPr>
        <p:spPr>
          <a:xfrm>
            <a:off x="3437874" y="2333974"/>
            <a:ext cx="5400582" cy="1890210"/>
          </a:xfrm>
        </p:spPr>
        <p:txBody>
          <a:bodyPr>
            <a:normAutofit/>
          </a:bodyPr>
          <a:lstStyle/>
          <a:p>
            <a:r>
              <a:rPr lang="en-US" sz="1500" i="1"/>
              <a:t>The association between patients’ frailty status, multimorbidity and demographic characteristics and changes in primary care for chronic conditions during the COVID-19 pandemic: A pre-post study</a:t>
            </a:r>
            <a:endParaRPr lang="en-CA" sz="1500" i="1"/>
          </a:p>
          <a:p>
            <a:r>
              <a:rPr lang="en-CA" sz="1500"/>
              <a:t>Shireen Fikree, MSc </a:t>
            </a:r>
          </a:p>
          <a:p>
            <a:r>
              <a:rPr lang="en-CA" sz="1300"/>
              <a:t>Co-authors: Shuaib Hafid, Jennifer Lawson, Gina Agarwal, Lauren E Griffith, Liisa Jaakkimainen, Dee Mangin, Michelle Howard</a:t>
            </a:r>
          </a:p>
        </p:txBody>
      </p:sp>
    </p:spTree>
    <p:extLst>
      <p:ext uri="{BB962C8B-B14F-4D97-AF65-F5344CB8AC3E}">
        <p14:creationId xmlns:p14="http://schemas.microsoft.com/office/powerpoint/2010/main" val="82289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AC0179A9-9857-D24F-603F-9FE0183617E9}"/>
              </a:ext>
            </a:extLst>
          </p:cNvPr>
          <p:cNvSpPr>
            <a:spLocks noGrp="1"/>
          </p:cNvSpPr>
          <p:nvPr>
            <p:ph sz="half" idx="1"/>
          </p:nvPr>
        </p:nvSpPr>
        <p:spPr>
          <a:xfrm>
            <a:off x="305525" y="1221602"/>
            <a:ext cx="4190275" cy="3373023"/>
          </a:xfrm>
        </p:spPr>
        <p:txBody>
          <a:bodyPr>
            <a:normAutofit lnSpcReduction="10000"/>
          </a:bodyPr>
          <a:lstStyle/>
          <a:p>
            <a:r>
              <a:rPr lang="en-US"/>
              <a:t>March 2020 </a:t>
            </a:r>
            <a:r>
              <a:rPr lang="en-US">
                <a:sym typeface="Wingdings" panose="05000000000000000000" pitchFamily="2" charset="2"/>
              </a:rPr>
              <a:t></a:t>
            </a:r>
            <a:r>
              <a:rPr lang="en-US"/>
              <a:t> clinicians temporarily switch to providing virtual care</a:t>
            </a:r>
          </a:p>
          <a:p>
            <a:r>
              <a:rPr lang="en-US"/>
              <a:t>Physician concerns over challenges providing virtual care: patients’ limited access + tech literacy </a:t>
            </a:r>
          </a:p>
          <a:p>
            <a:r>
              <a:rPr lang="en-US" i="1"/>
              <a:t>Digital divide </a:t>
            </a:r>
            <a:r>
              <a:rPr lang="en-US"/>
              <a:t>impacts older patients, those living with disabilities, and low SES</a:t>
            </a:r>
          </a:p>
        </p:txBody>
      </p:sp>
      <p:sp>
        <p:nvSpPr>
          <p:cNvPr id="3" name="Title 2">
            <a:extLst>
              <a:ext uri="{FF2B5EF4-FFF2-40B4-BE49-F238E27FC236}">
                <a16:creationId xmlns:a16="http://schemas.microsoft.com/office/drawing/2014/main" id="{916C755D-DA4B-4A1C-BDA9-CF4D503381C3}"/>
              </a:ext>
            </a:extLst>
          </p:cNvPr>
          <p:cNvSpPr>
            <a:spLocks noGrp="1"/>
          </p:cNvSpPr>
          <p:nvPr>
            <p:ph type="title"/>
          </p:nvPr>
        </p:nvSpPr>
        <p:spPr>
          <a:xfrm>
            <a:off x="305527" y="158906"/>
            <a:ext cx="8482421" cy="1026113"/>
          </a:xfrm>
        </p:spPr>
        <p:txBody>
          <a:bodyPr anchor="ctr">
            <a:normAutofit/>
          </a:bodyPr>
          <a:lstStyle/>
          <a:p>
            <a:r>
              <a:rPr lang="en-CA"/>
              <a:t>Primary Care During the COVID-19 Pandemic</a:t>
            </a:r>
          </a:p>
        </p:txBody>
      </p:sp>
      <p:pic>
        <p:nvPicPr>
          <p:cNvPr id="2054" name="Picture 6" descr="Rapid Growth in Telehealth for Cancer Care - NCI">
            <a:extLst>
              <a:ext uri="{FF2B5EF4-FFF2-40B4-BE49-F238E27FC236}">
                <a16:creationId xmlns:a16="http://schemas.microsoft.com/office/drawing/2014/main" id="{766FBF72-C2EE-4332-BCC3-42AA07E601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87574"/>
            <a:ext cx="4497364" cy="337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xEl>
                                              <p:pRg st="0" end="0"/>
                                            </p:txEl>
                                          </p:spTgt>
                                        </p:tgtEl>
                                        <p:attrNameLst>
                                          <p:attrName>style.visibility</p:attrName>
                                        </p:attrNameLst>
                                      </p:cBhvr>
                                      <p:to>
                                        <p:strVal val="visible"/>
                                      </p:to>
                                    </p:set>
                                    <p:animEffect transition="in" filter="fade">
                                      <p:cBhvr>
                                        <p:cTn id="12" dur="500"/>
                                        <p:tgtEl>
                                          <p:spTgt spid="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8587A1D-67FB-F641-A0C8-6DA8DDB02213}"/>
              </a:ext>
            </a:extLst>
          </p:cNvPr>
          <p:cNvSpPr>
            <a:spLocks noGrp="1"/>
          </p:cNvSpPr>
          <p:nvPr>
            <p:ph type="title" idx="4294967295"/>
          </p:nvPr>
        </p:nvSpPr>
        <p:spPr>
          <a:xfrm>
            <a:off x="395536" y="2058987"/>
            <a:ext cx="8483600" cy="1025525"/>
          </a:xfrm>
        </p:spPr>
        <p:txBody>
          <a:bodyPr>
            <a:normAutofit/>
          </a:bodyPr>
          <a:lstStyle/>
          <a:p>
            <a:r>
              <a:rPr lang="en-US" sz="3600"/>
              <a:t>Objective</a:t>
            </a:r>
          </a:p>
        </p:txBody>
      </p:sp>
    </p:spTree>
    <p:extLst>
      <p:ext uri="{BB962C8B-B14F-4D97-AF65-F5344CB8AC3E}">
        <p14:creationId xmlns:p14="http://schemas.microsoft.com/office/powerpoint/2010/main" val="261471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3D0239-9C19-4542-A004-F82D2B72AB5D}"/>
              </a:ext>
            </a:extLst>
          </p:cNvPr>
          <p:cNvSpPr>
            <a:spLocks noGrp="1"/>
          </p:cNvSpPr>
          <p:nvPr>
            <p:ph idx="1"/>
          </p:nvPr>
        </p:nvSpPr>
        <p:spPr/>
        <p:txBody>
          <a:bodyPr>
            <a:normAutofit/>
          </a:bodyPr>
          <a:lstStyle/>
          <a:p>
            <a:pPr marL="0" indent="0">
              <a:buNone/>
            </a:pPr>
            <a:r>
              <a:rPr lang="en-US"/>
              <a:t>To understand whether the shift from in-person to virtual care during the COVID-19 pandemic impacted primary care management of older adults (65 years+) with common chronic conditions</a:t>
            </a:r>
          </a:p>
          <a:p>
            <a:pPr marL="0" indent="0">
              <a:buNone/>
            </a:pPr>
            <a:br>
              <a:rPr lang="en-US"/>
            </a:br>
            <a:br>
              <a:rPr lang="en-US"/>
            </a:br>
            <a:endParaRPr lang="en-US"/>
          </a:p>
          <a:p>
            <a:pPr marL="0" indent="0">
              <a:buNone/>
            </a:pPr>
            <a:endParaRPr lang="en-CA"/>
          </a:p>
        </p:txBody>
      </p:sp>
    </p:spTree>
    <p:extLst>
      <p:ext uri="{BB962C8B-B14F-4D97-AF65-F5344CB8AC3E}">
        <p14:creationId xmlns:p14="http://schemas.microsoft.com/office/powerpoint/2010/main" val="56833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81AB19-F40E-4C04-9C43-45A081F01491}"/>
              </a:ext>
            </a:extLst>
          </p:cNvPr>
          <p:cNvSpPr>
            <a:spLocks noGrp="1"/>
          </p:cNvSpPr>
          <p:nvPr>
            <p:ph idx="1"/>
          </p:nvPr>
        </p:nvSpPr>
        <p:spPr/>
        <p:txBody>
          <a:bodyPr/>
          <a:lstStyle/>
          <a:p>
            <a:pPr marL="0" indent="0">
              <a:buNone/>
            </a:pPr>
            <a:r>
              <a:rPr lang="en-CA" sz="1800">
                <a:effectLst/>
                <a:latin typeface="+mj-lt"/>
                <a:ea typeface="Calibri" panose="020F0502020204030204" pitchFamily="34" charset="0"/>
              </a:rPr>
              <a:t>Among those with </a:t>
            </a:r>
            <a:r>
              <a:rPr lang="en-CA" sz="1800" b="1">
                <a:effectLst/>
                <a:latin typeface="+mj-lt"/>
                <a:ea typeface="Calibri" panose="020F0502020204030204" pitchFamily="34" charset="0"/>
              </a:rPr>
              <a:t>hypertension, diabetes and/or chronic kidney disease </a:t>
            </a:r>
            <a:r>
              <a:rPr lang="en-CA" sz="1800">
                <a:effectLst/>
                <a:latin typeface="+mj-lt"/>
                <a:ea typeface="Calibri" panose="020F0502020204030204" pitchFamily="34" charset="0"/>
              </a:rPr>
              <a:t>to what extent has the frequency of routine monitoring activities (blood pressure, number of HTN/Metformin prescriptions, HbA1c &amp; eGFR tests) changed comparing 14 months pre-pandemic to 14 months </a:t>
            </a:r>
            <a:r>
              <a:rPr lang="en-CA" sz="1800">
                <a:latin typeface="+mj-lt"/>
                <a:ea typeface="Calibri" panose="020F0502020204030204" pitchFamily="34" charset="0"/>
              </a:rPr>
              <a:t>since the </a:t>
            </a:r>
            <a:r>
              <a:rPr lang="en-CA" sz="1800">
                <a:effectLst/>
                <a:latin typeface="+mj-lt"/>
                <a:ea typeface="Calibri" panose="020F0502020204030204" pitchFamily="34" charset="0"/>
              </a:rPr>
              <a:t>pandemic. </a:t>
            </a:r>
            <a:br>
              <a:rPr lang="en-CA" sz="1800">
                <a:effectLst/>
                <a:latin typeface="+mj-lt"/>
                <a:ea typeface="Calibri" panose="020F0502020204030204" pitchFamily="34" charset="0"/>
              </a:rPr>
            </a:br>
            <a:br>
              <a:rPr lang="en-CA" sz="1800">
                <a:effectLst/>
                <a:latin typeface="+mj-lt"/>
                <a:ea typeface="Calibri" panose="020F0502020204030204" pitchFamily="34" charset="0"/>
              </a:rPr>
            </a:br>
            <a:r>
              <a:rPr lang="en-CA" sz="1800">
                <a:effectLst/>
                <a:latin typeface="+mj-lt"/>
                <a:ea typeface="Calibri" panose="020F0502020204030204" pitchFamily="34" charset="0"/>
              </a:rPr>
              <a:t>Are these changes associated with patient age, sex, neighbourhood income, </a:t>
            </a:r>
            <a:r>
              <a:rPr lang="en-CA" sz="1800"/>
              <a:t>multimorbidity</a:t>
            </a:r>
            <a:r>
              <a:rPr lang="en-CA" sz="1800">
                <a:latin typeface="+mj-lt"/>
              </a:rPr>
              <a:t>, </a:t>
            </a:r>
            <a:r>
              <a:rPr lang="en-CA" sz="1800">
                <a:effectLst/>
                <a:latin typeface="+mj-lt"/>
                <a:ea typeface="Calibri" panose="020F0502020204030204" pitchFamily="34" charset="0"/>
              </a:rPr>
              <a:t>and level of frailty? </a:t>
            </a:r>
            <a:endParaRPr lang="en-CA">
              <a:latin typeface="+mj-lt"/>
            </a:endParaRPr>
          </a:p>
        </p:txBody>
      </p:sp>
      <p:sp>
        <p:nvSpPr>
          <p:cNvPr id="3" name="Title 2">
            <a:extLst>
              <a:ext uri="{FF2B5EF4-FFF2-40B4-BE49-F238E27FC236}">
                <a16:creationId xmlns:a16="http://schemas.microsoft.com/office/drawing/2014/main" id="{37FB19BB-F20E-469D-9000-3C477DFB447F}"/>
              </a:ext>
            </a:extLst>
          </p:cNvPr>
          <p:cNvSpPr>
            <a:spLocks noGrp="1"/>
          </p:cNvSpPr>
          <p:nvPr>
            <p:ph type="title"/>
          </p:nvPr>
        </p:nvSpPr>
        <p:spPr/>
        <p:txBody>
          <a:bodyPr/>
          <a:lstStyle/>
          <a:p>
            <a:r>
              <a:rPr lang="en-CA"/>
              <a:t>Cont.</a:t>
            </a:r>
          </a:p>
        </p:txBody>
      </p:sp>
      <p:pic>
        <p:nvPicPr>
          <p:cNvPr id="6146" name="Picture 2" descr="Blood Pressure Measuring Device Healthcare Related Icon Image Vector  Illustration Design Royalty Free SVG, Cliparts, Vectors, And Stock  Illustration. Image 83173411.">
            <a:extLst>
              <a:ext uri="{FF2B5EF4-FFF2-40B4-BE49-F238E27FC236}">
                <a16:creationId xmlns:a16="http://schemas.microsoft.com/office/drawing/2014/main" id="{F108295B-7108-4571-8ADB-91F77CB50F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550" r="349" b="14451"/>
          <a:stretch/>
        </p:blipFill>
        <p:spPr bwMode="auto">
          <a:xfrm>
            <a:off x="875661" y="3639259"/>
            <a:ext cx="184521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D4F693-DA6F-4D82-80D4-0BEA53583B2E}"/>
              </a:ext>
            </a:extLst>
          </p:cNvPr>
          <p:cNvPicPr>
            <a:picLocks noChangeAspect="1"/>
          </p:cNvPicPr>
          <p:nvPr/>
        </p:nvPicPr>
        <p:blipFill rotWithShape="1">
          <a:blip r:embed="rId4"/>
          <a:srcRect l="9912" t="14146" r="6952" b="14687"/>
          <a:stretch/>
        </p:blipFill>
        <p:spPr>
          <a:xfrm>
            <a:off x="2699792" y="3744866"/>
            <a:ext cx="1872208" cy="1296144"/>
          </a:xfrm>
          <a:prstGeom prst="rect">
            <a:avLst/>
          </a:prstGeom>
        </p:spPr>
      </p:pic>
      <p:pic>
        <p:nvPicPr>
          <p:cNvPr id="5" name="Picture 4">
            <a:extLst>
              <a:ext uri="{FF2B5EF4-FFF2-40B4-BE49-F238E27FC236}">
                <a16:creationId xmlns:a16="http://schemas.microsoft.com/office/drawing/2014/main" id="{F3A3F4B5-8687-466A-B69F-706F3334034E}"/>
              </a:ext>
            </a:extLst>
          </p:cNvPr>
          <p:cNvPicPr>
            <a:picLocks noChangeAspect="1"/>
          </p:cNvPicPr>
          <p:nvPr/>
        </p:nvPicPr>
        <p:blipFill rotWithShape="1">
          <a:blip r:embed="rId5"/>
          <a:srcRect l="28517" r="28392"/>
          <a:stretch/>
        </p:blipFill>
        <p:spPr>
          <a:xfrm>
            <a:off x="4572000" y="3827280"/>
            <a:ext cx="1114264" cy="1131316"/>
          </a:xfrm>
          <a:prstGeom prst="ellipse">
            <a:avLst/>
          </a:prstGeom>
        </p:spPr>
      </p:pic>
      <p:pic>
        <p:nvPicPr>
          <p:cNvPr id="6148" name="Picture 4" descr="GFR Renal Function Test » Center Of Molecular Imaging &amp; Theranostics">
            <a:extLst>
              <a:ext uri="{FF2B5EF4-FFF2-40B4-BE49-F238E27FC236}">
                <a16:creationId xmlns:a16="http://schemas.microsoft.com/office/drawing/2014/main" id="{9E2B2A69-32E9-4172-9EA5-52B55CC35A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201" t="19760" r="9681" b="19113"/>
          <a:stretch/>
        </p:blipFill>
        <p:spPr bwMode="auto">
          <a:xfrm>
            <a:off x="6012160" y="3892838"/>
            <a:ext cx="1291207" cy="10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49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8587A1D-67FB-F641-A0C8-6DA8DDB02213}"/>
              </a:ext>
            </a:extLst>
          </p:cNvPr>
          <p:cNvSpPr>
            <a:spLocks noGrp="1"/>
          </p:cNvSpPr>
          <p:nvPr>
            <p:ph type="title" idx="4294967295"/>
          </p:nvPr>
        </p:nvSpPr>
        <p:spPr>
          <a:xfrm>
            <a:off x="395536" y="2058987"/>
            <a:ext cx="8483600" cy="1025525"/>
          </a:xfrm>
        </p:spPr>
        <p:txBody>
          <a:bodyPr>
            <a:normAutofit/>
          </a:bodyPr>
          <a:lstStyle/>
          <a:p>
            <a:r>
              <a:rPr lang="en-US" sz="3600"/>
              <a:t>Methods</a:t>
            </a:r>
          </a:p>
        </p:txBody>
      </p:sp>
    </p:spTree>
    <p:extLst>
      <p:ext uri="{BB962C8B-B14F-4D97-AF65-F5344CB8AC3E}">
        <p14:creationId xmlns:p14="http://schemas.microsoft.com/office/powerpoint/2010/main" val="359854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06D9EB-0BB6-4218-9649-BAB740C47EC9}"/>
              </a:ext>
            </a:extLst>
          </p:cNvPr>
          <p:cNvSpPr>
            <a:spLocks noGrp="1"/>
          </p:cNvSpPr>
          <p:nvPr>
            <p:ph sz="half" idx="1"/>
          </p:nvPr>
        </p:nvSpPr>
        <p:spPr>
          <a:xfrm>
            <a:off x="305525" y="1221602"/>
            <a:ext cx="4190275" cy="3373023"/>
          </a:xfrm>
        </p:spPr>
        <p:txBody>
          <a:bodyPr>
            <a:normAutofit/>
          </a:bodyPr>
          <a:lstStyle/>
          <a:p>
            <a:r>
              <a:rPr lang="en-CA" sz="1900"/>
              <a:t>Retrospective closed cohort using data from the MUSIC network</a:t>
            </a:r>
          </a:p>
          <a:p>
            <a:pPr lvl="1"/>
            <a:r>
              <a:rPr lang="en-CA" sz="1900"/>
              <a:t>Up to date pt. level clinical data from primary care EMR systems in Hamilton, ON</a:t>
            </a:r>
          </a:p>
          <a:p>
            <a:pPr lvl="1"/>
            <a:r>
              <a:rPr lang="en-CA" sz="1900"/>
              <a:t>Sub-set of pts 65 + years from 1 of 2 interprofessional academic family practices whose physician completed assessment for frailty in 2019</a:t>
            </a:r>
          </a:p>
          <a:p>
            <a:endParaRPr lang="en-CA" sz="1900"/>
          </a:p>
        </p:txBody>
      </p:sp>
      <p:pic>
        <p:nvPicPr>
          <p:cNvPr id="7" name="Picture 6" descr="Text&#10;&#10;Description automatically generated">
            <a:extLst>
              <a:ext uri="{FF2B5EF4-FFF2-40B4-BE49-F238E27FC236}">
                <a16:creationId xmlns:a16="http://schemas.microsoft.com/office/drawing/2014/main" id="{A7D5C706-B6C1-4DB6-82C7-048FAE5B16AE}"/>
              </a:ext>
            </a:extLst>
          </p:cNvPr>
          <p:cNvPicPr>
            <a:picLocks noChangeAspect="1"/>
          </p:cNvPicPr>
          <p:nvPr/>
        </p:nvPicPr>
        <p:blipFill>
          <a:blip r:embed="rId3"/>
          <a:stretch>
            <a:fillRect/>
          </a:stretch>
        </p:blipFill>
        <p:spPr>
          <a:xfrm>
            <a:off x="4597673" y="1394377"/>
            <a:ext cx="4190275" cy="3027473"/>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D349C7F4-3162-4D12-B5CE-3C2EE9796F42}"/>
              </a:ext>
            </a:extLst>
          </p:cNvPr>
          <p:cNvSpPr>
            <a:spLocks noGrp="1"/>
          </p:cNvSpPr>
          <p:nvPr>
            <p:ph type="title"/>
          </p:nvPr>
        </p:nvSpPr>
        <p:spPr>
          <a:xfrm>
            <a:off x="305528" y="141485"/>
            <a:ext cx="8482421" cy="1026113"/>
          </a:xfrm>
        </p:spPr>
        <p:txBody>
          <a:bodyPr anchor="ctr">
            <a:normAutofit/>
          </a:bodyPr>
          <a:lstStyle/>
          <a:p>
            <a:r>
              <a:rPr lang="en-CA"/>
              <a:t>Study Design</a:t>
            </a:r>
          </a:p>
        </p:txBody>
      </p:sp>
    </p:spTree>
    <p:extLst>
      <p:ext uri="{BB962C8B-B14F-4D97-AF65-F5344CB8AC3E}">
        <p14:creationId xmlns:p14="http://schemas.microsoft.com/office/powerpoint/2010/main" val="32898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B889DB-0736-AC29-412B-F90DC5FB16F1}"/>
              </a:ext>
            </a:extLst>
          </p:cNvPr>
          <p:cNvSpPr txBox="1"/>
          <p:nvPr/>
        </p:nvSpPr>
        <p:spPr>
          <a:xfrm>
            <a:off x="305525" y="1221602"/>
            <a:ext cx="4190275" cy="337302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defTabSz="685783">
              <a:spcBef>
                <a:spcPts val="900"/>
              </a:spcBef>
              <a:buFont typeface="Arial" panose="020B0604020202020204" pitchFamily="34" charset="0"/>
            </a:pPr>
            <a:r>
              <a:rPr lang="en-CA" sz="2100"/>
              <a:t>2043 patients (65 </a:t>
            </a:r>
            <a:r>
              <a:rPr lang="en-CA" sz="2100" err="1"/>
              <a:t>yrs</a:t>
            </a:r>
            <a:r>
              <a:rPr lang="en-CA" sz="2100"/>
              <a:t> and older) identified with CFS score</a:t>
            </a:r>
          </a:p>
          <a:p>
            <a:pPr defTabSz="685783">
              <a:spcBef>
                <a:spcPts val="900"/>
              </a:spcBef>
              <a:buFont typeface="Arial" panose="020B0604020202020204" pitchFamily="34" charset="0"/>
            </a:pPr>
            <a:endParaRPr lang="en-CA" sz="2100"/>
          </a:p>
          <a:p>
            <a:pPr defTabSz="685783">
              <a:spcBef>
                <a:spcPts val="900"/>
              </a:spcBef>
              <a:buFont typeface="Arial" panose="020B0604020202020204" pitchFamily="34" charset="0"/>
            </a:pPr>
            <a:r>
              <a:rPr lang="en-CA" sz="2100"/>
              <a:t>After data quality exclusions and chronic condition specification: </a:t>
            </a:r>
            <a:r>
              <a:rPr lang="en-CA" sz="2100" b="1"/>
              <a:t>658</a:t>
            </a:r>
            <a:r>
              <a:rPr lang="en-CA" sz="2100"/>
              <a:t> patients identified (32.2%)</a:t>
            </a:r>
          </a:p>
        </p:txBody>
      </p:sp>
      <p:sp>
        <p:nvSpPr>
          <p:cNvPr id="5" name="Title 4">
            <a:extLst>
              <a:ext uri="{FF2B5EF4-FFF2-40B4-BE49-F238E27FC236}">
                <a16:creationId xmlns:a16="http://schemas.microsoft.com/office/drawing/2014/main" id="{D3D24468-E597-C827-F762-BADC879FE96D}"/>
              </a:ext>
            </a:extLst>
          </p:cNvPr>
          <p:cNvSpPr>
            <a:spLocks noGrp="1"/>
          </p:cNvSpPr>
          <p:nvPr>
            <p:ph type="title"/>
          </p:nvPr>
        </p:nvSpPr>
        <p:spPr>
          <a:xfrm>
            <a:off x="305528" y="141485"/>
            <a:ext cx="8482421" cy="1026113"/>
          </a:xfrm>
        </p:spPr>
        <p:txBody>
          <a:bodyPr vert="horz" lIns="91440" tIns="45720" rIns="91440" bIns="45720" rtlCol="0" anchor="ctr">
            <a:normAutofit/>
          </a:bodyPr>
          <a:lstStyle/>
          <a:p>
            <a:r>
              <a:rPr lang="en-CA"/>
              <a:t>Cohort</a:t>
            </a:r>
          </a:p>
        </p:txBody>
      </p:sp>
      <p:graphicFrame>
        <p:nvGraphicFramePr>
          <p:cNvPr id="10" name="Content Placeholder 1">
            <a:extLst>
              <a:ext uri="{FF2B5EF4-FFF2-40B4-BE49-F238E27FC236}">
                <a16:creationId xmlns:a16="http://schemas.microsoft.com/office/drawing/2014/main" id="{04B8512B-7713-CBFB-7DD3-E5418F9556CE}"/>
              </a:ext>
            </a:extLst>
          </p:cNvPr>
          <p:cNvGraphicFramePr>
            <a:graphicFrameLocks/>
          </p:cNvGraphicFramePr>
          <p:nvPr>
            <p:extLst>
              <p:ext uri="{D42A27DB-BD31-4B8C-83A1-F6EECF244321}">
                <p14:modId xmlns:p14="http://schemas.microsoft.com/office/powerpoint/2010/main" val="4139440353"/>
              </p:ext>
            </p:extLst>
          </p:nvPr>
        </p:nvGraphicFramePr>
        <p:xfrm>
          <a:off x="4716016" y="1221601"/>
          <a:ext cx="4190275" cy="337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40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C52466E-E0BA-4D4B-4C79-DA8C71FF6CB1}"/>
              </a:ext>
            </a:extLst>
          </p:cNvPr>
          <p:cNvGraphicFramePr>
            <a:graphicFrameLocks noGrp="1"/>
          </p:cNvGraphicFramePr>
          <p:nvPr>
            <p:ph idx="1"/>
            <p:extLst>
              <p:ext uri="{D42A27DB-BD31-4B8C-83A1-F6EECF244321}">
                <p14:modId xmlns:p14="http://schemas.microsoft.com/office/powerpoint/2010/main" val="1335166003"/>
              </p:ext>
            </p:extLst>
          </p:nvPr>
        </p:nvGraphicFramePr>
        <p:xfrm>
          <a:off x="1187624" y="987574"/>
          <a:ext cx="6120680" cy="3626711"/>
        </p:xfrm>
        <a:graphic>
          <a:graphicData uri="http://schemas.openxmlformats.org/drawingml/2006/table">
            <a:tbl>
              <a:tblPr firstRow="1" bandRow="1">
                <a:tableStyleId>{5C22544A-7EE6-4342-B048-85BDC9FD1C3A}</a:tableStyleId>
              </a:tblPr>
              <a:tblGrid>
                <a:gridCol w="1826448">
                  <a:extLst>
                    <a:ext uri="{9D8B030D-6E8A-4147-A177-3AD203B41FA5}">
                      <a16:colId xmlns:a16="http://schemas.microsoft.com/office/drawing/2014/main" val="468420803"/>
                    </a:ext>
                  </a:extLst>
                </a:gridCol>
                <a:gridCol w="2147116">
                  <a:extLst>
                    <a:ext uri="{9D8B030D-6E8A-4147-A177-3AD203B41FA5}">
                      <a16:colId xmlns:a16="http://schemas.microsoft.com/office/drawing/2014/main" val="2949949882"/>
                    </a:ext>
                  </a:extLst>
                </a:gridCol>
                <a:gridCol w="2147116">
                  <a:extLst>
                    <a:ext uri="{9D8B030D-6E8A-4147-A177-3AD203B41FA5}">
                      <a16:colId xmlns:a16="http://schemas.microsoft.com/office/drawing/2014/main" val="4116184850"/>
                    </a:ext>
                  </a:extLst>
                </a:gridCol>
              </a:tblGrid>
              <a:tr h="844593">
                <a:tc>
                  <a:txBody>
                    <a:bodyPr/>
                    <a:lstStyle/>
                    <a:p>
                      <a:r>
                        <a:rPr lang="en-CA" sz="1050"/>
                        <a:t>Cohort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Chronic Disease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Outcomes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620592"/>
                  </a:ext>
                </a:extLst>
              </a:tr>
              <a:tr h="714639">
                <a:tc rowSpan="8">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sz="1050"/>
                        <a:t>Chronic Disease Specific Cohort</a:t>
                      </a:r>
                    </a:p>
                    <a:p>
                      <a:endParaRPr lang="en-CA" sz="1050"/>
                    </a:p>
                    <a:p>
                      <a:endParaRPr lang="en-CA"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Any </a:t>
                      </a:r>
                      <a:r>
                        <a:rPr lang="en-CA" sz="1050" err="1"/>
                        <a:t>pt</a:t>
                      </a:r>
                      <a:r>
                        <a:rPr lang="en-CA" sz="1050"/>
                        <a:t> with DM, HTN, or CKD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sz="1050"/>
                        <a:t>No. of </a:t>
                      </a:r>
                      <a:r>
                        <a:rPr lang="en-CA" sz="1050" b="1"/>
                        <a:t>BP measures, mean SBP/DBP</a:t>
                      </a:r>
                      <a:br>
                        <a:rPr lang="en-CA" sz="1050" b="1"/>
                      </a:br>
                      <a:endParaRPr lang="en-CA" sz="1050" b="1"/>
                    </a:p>
                    <a:p>
                      <a:endParaRPr lang="en-CA"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0086619"/>
                  </a:ext>
                </a:extLst>
              </a:tr>
              <a:tr h="245657">
                <a:tc vMerge="1">
                  <a:txBody>
                    <a:bodyPr/>
                    <a:lstStyle/>
                    <a:p>
                      <a:endParaRPr lang="en-CA" sz="1100"/>
                    </a:p>
                  </a:txBody>
                  <a:tcPr/>
                </a:tc>
                <a:tc>
                  <a:txBody>
                    <a:bodyPr/>
                    <a:lstStyle/>
                    <a:p>
                      <a:r>
                        <a:rPr lang="en-CA" sz="1050"/>
                        <a:t>HTN only, no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No. </a:t>
                      </a:r>
                      <a:r>
                        <a:rPr lang="en-CA" sz="1050" b="1"/>
                        <a:t>HTN Rx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2170682"/>
                  </a:ext>
                </a:extLst>
              </a:tr>
              <a:tr h="245657">
                <a:tc vMerge="1">
                  <a:txBody>
                    <a:bodyPr/>
                    <a:lstStyle/>
                    <a:p>
                      <a:endParaRPr lang="en-CA"/>
                    </a:p>
                  </a:txBody>
                  <a:tcPr/>
                </a:tc>
                <a:tc>
                  <a:txBody>
                    <a:bodyPr/>
                    <a:lstStyle/>
                    <a:p>
                      <a:r>
                        <a:rPr lang="en-CA" sz="1050"/>
                        <a:t>DM only, not HTN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900"/>
                    </a:p>
                  </a:txBody>
                  <a:tcPr/>
                </a:tc>
                <a:extLst>
                  <a:ext uri="{0D108BD9-81ED-4DB2-BD59-A6C34878D82A}">
                    <a16:rowId xmlns:a16="http://schemas.microsoft.com/office/drawing/2014/main" val="3942785125"/>
                  </a:ext>
                </a:extLst>
              </a:tr>
              <a:tr h="245657">
                <a:tc vMerge="1">
                  <a:txBody>
                    <a:bodyPr/>
                    <a:lstStyle/>
                    <a:p>
                      <a:endParaRPr lang="en-CA"/>
                    </a:p>
                  </a:txBody>
                  <a:tcPr/>
                </a:tc>
                <a:tc>
                  <a:txBody>
                    <a:bodyPr/>
                    <a:lstStyle/>
                    <a:p>
                      <a:r>
                        <a:rPr lang="en-CA" sz="1050"/>
                        <a:t>Any pt. with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No. </a:t>
                      </a:r>
                      <a:r>
                        <a:rPr lang="en-CA" sz="1050" b="1"/>
                        <a:t>Metformin Rx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171557"/>
                  </a:ext>
                </a:extLst>
              </a:tr>
              <a:tr h="288940">
                <a:tc vMerge="1">
                  <a:txBody>
                    <a:bodyPr/>
                    <a:lstStyle/>
                    <a:p>
                      <a:endParaRPr lang="en-CA" sz="1100"/>
                    </a:p>
                  </a:txBody>
                  <a:tcPr/>
                </a:tc>
                <a:tc rowSpan="2">
                  <a:txBody>
                    <a:bodyPr/>
                    <a:lstStyle/>
                    <a:p>
                      <a:r>
                        <a:rPr lang="en-CA" sz="1050"/>
                        <a:t>Any pt. with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a:t>Any </a:t>
                      </a:r>
                      <a:r>
                        <a:rPr lang="en-US" sz="1050" b="1"/>
                        <a:t>HbA1c test </a:t>
                      </a:r>
                      <a:r>
                        <a:rPr lang="en-US" sz="1050"/>
                        <a:t>done</a:t>
                      </a:r>
                      <a:endParaRPr lang="en-CA"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606979"/>
                  </a:ext>
                </a:extLst>
              </a:tr>
              <a:tr h="245657">
                <a:tc vMerge="1">
                  <a:txBody>
                    <a:bodyPr/>
                    <a:lstStyle/>
                    <a:p>
                      <a:endParaRPr lang="en-CA"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Mean </a:t>
                      </a:r>
                      <a:r>
                        <a:rPr lang="en-CA" sz="1050" b="1"/>
                        <a:t>HbA1c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716818"/>
                  </a:ext>
                </a:extLst>
              </a:tr>
              <a:tr h="245657">
                <a:tc vMerge="1">
                  <a:txBody>
                    <a:bodyPr/>
                    <a:lstStyle/>
                    <a:p>
                      <a:endParaRPr lang="en-CA"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CA" sz="1050"/>
                        <a:t>Any pt. with DM, HTN, or CKD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Any </a:t>
                      </a:r>
                      <a:r>
                        <a:rPr lang="en-CA" sz="1050" b="1"/>
                        <a:t>eGFR test</a:t>
                      </a:r>
                      <a:r>
                        <a:rPr lang="en-CA" sz="1050"/>
                        <a:t> 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360422"/>
                  </a:ext>
                </a:extLst>
              </a:tr>
              <a:tr h="504358">
                <a:tc vMerge="1">
                  <a:txBody>
                    <a:bodyPr/>
                    <a:lstStyle/>
                    <a:p>
                      <a:endParaRPr lang="en-CA"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050"/>
                        <a:t>Mean </a:t>
                      </a:r>
                      <a:r>
                        <a:rPr lang="en-CA" sz="1050" b="1"/>
                        <a:t>eGFR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632400"/>
                  </a:ext>
                </a:extLst>
              </a:tr>
            </a:tbl>
          </a:graphicData>
        </a:graphic>
      </p:graphicFrame>
      <p:sp>
        <p:nvSpPr>
          <p:cNvPr id="3" name="Title 2">
            <a:extLst>
              <a:ext uri="{FF2B5EF4-FFF2-40B4-BE49-F238E27FC236}">
                <a16:creationId xmlns:a16="http://schemas.microsoft.com/office/drawing/2014/main" id="{B8616B60-52E2-4231-BC1B-978B9C9C3469}"/>
              </a:ext>
            </a:extLst>
          </p:cNvPr>
          <p:cNvSpPr>
            <a:spLocks noGrp="1"/>
          </p:cNvSpPr>
          <p:nvPr>
            <p:ph type="title"/>
          </p:nvPr>
        </p:nvSpPr>
        <p:spPr/>
        <p:txBody>
          <a:bodyPr/>
          <a:lstStyle/>
          <a:p>
            <a:r>
              <a:rPr lang="en-CA"/>
              <a:t>Outcomes of Interest</a:t>
            </a:r>
          </a:p>
        </p:txBody>
      </p:sp>
      <p:sp>
        <p:nvSpPr>
          <p:cNvPr id="2" name="Rectangle 1">
            <a:extLst>
              <a:ext uri="{FF2B5EF4-FFF2-40B4-BE49-F238E27FC236}">
                <a16:creationId xmlns:a16="http://schemas.microsoft.com/office/drawing/2014/main" id="{DF638BBA-5F3E-D79A-1C33-01D35E0BFC3C}"/>
              </a:ext>
            </a:extLst>
          </p:cNvPr>
          <p:cNvSpPr/>
          <p:nvPr/>
        </p:nvSpPr>
        <p:spPr>
          <a:xfrm>
            <a:off x="5148064" y="987574"/>
            <a:ext cx="2160240" cy="362671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CA"/>
          </a:p>
        </p:txBody>
      </p:sp>
    </p:spTree>
    <p:extLst>
      <p:ext uri="{BB962C8B-B14F-4D97-AF65-F5344CB8AC3E}">
        <p14:creationId xmlns:p14="http://schemas.microsoft.com/office/powerpoint/2010/main" val="11654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D6578-07AB-B32C-EBDC-AA18BEFC1344}"/>
              </a:ext>
            </a:extLst>
          </p:cNvPr>
          <p:cNvSpPr>
            <a:spLocks noGrp="1"/>
          </p:cNvSpPr>
          <p:nvPr>
            <p:ph idx="1"/>
          </p:nvPr>
        </p:nvSpPr>
        <p:spPr/>
        <p:txBody>
          <a:bodyPr>
            <a:normAutofit fontScale="92500"/>
          </a:bodyPr>
          <a:lstStyle/>
          <a:p>
            <a:r>
              <a:rPr lang="en-CA" i="1"/>
              <a:t>Stratify</a:t>
            </a:r>
            <a:r>
              <a:rPr lang="en-CA"/>
              <a:t> outcomes by patient characteristics (age, sex, </a:t>
            </a:r>
            <a:r>
              <a:rPr lang="en-US" sz="2400"/>
              <a:t>neighborhood-level income quintile, frailty level, and condition count category)</a:t>
            </a:r>
            <a:endParaRPr lang="en-CA"/>
          </a:p>
          <a:p>
            <a:r>
              <a:rPr lang="en-US"/>
              <a:t>Binary Logistic Regression: Investigating associations between patient characteristics and reductions in frequencies of medication prescriptions, BP measures, and lab tests </a:t>
            </a:r>
          </a:p>
          <a:p>
            <a:pPr lvl="1"/>
            <a:r>
              <a:rPr lang="en-US"/>
              <a:t>Dichotomized outcomes: Were there reductions during the pandemic compared to the pre-pandemic period (yes) or the same or more (no).</a:t>
            </a:r>
            <a:endParaRPr lang="en-CA"/>
          </a:p>
        </p:txBody>
      </p:sp>
      <p:sp>
        <p:nvSpPr>
          <p:cNvPr id="3" name="Title 2">
            <a:extLst>
              <a:ext uri="{FF2B5EF4-FFF2-40B4-BE49-F238E27FC236}">
                <a16:creationId xmlns:a16="http://schemas.microsoft.com/office/drawing/2014/main" id="{F22D53E2-BE27-47D1-D000-555B2CA5A55D}"/>
              </a:ext>
            </a:extLst>
          </p:cNvPr>
          <p:cNvSpPr>
            <a:spLocks noGrp="1"/>
          </p:cNvSpPr>
          <p:nvPr>
            <p:ph type="title"/>
          </p:nvPr>
        </p:nvSpPr>
        <p:spPr/>
        <p:txBody>
          <a:bodyPr/>
          <a:lstStyle/>
          <a:p>
            <a:r>
              <a:rPr lang="en-CA"/>
              <a:t>Outcomes of Interest</a:t>
            </a:r>
          </a:p>
        </p:txBody>
      </p:sp>
    </p:spTree>
    <p:extLst>
      <p:ext uri="{BB962C8B-B14F-4D97-AF65-F5344CB8AC3E}">
        <p14:creationId xmlns:p14="http://schemas.microsoft.com/office/powerpoint/2010/main" val="141898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8587A1D-67FB-F641-A0C8-6DA8DDB02213}"/>
              </a:ext>
            </a:extLst>
          </p:cNvPr>
          <p:cNvSpPr>
            <a:spLocks noGrp="1"/>
          </p:cNvSpPr>
          <p:nvPr>
            <p:ph type="title" idx="4294967295"/>
          </p:nvPr>
        </p:nvSpPr>
        <p:spPr>
          <a:xfrm>
            <a:off x="395536" y="2058987"/>
            <a:ext cx="8483600" cy="1025525"/>
          </a:xfrm>
        </p:spPr>
        <p:txBody>
          <a:bodyPr>
            <a:normAutofit/>
          </a:bodyPr>
          <a:lstStyle/>
          <a:p>
            <a:r>
              <a:rPr lang="en-US" sz="3600"/>
              <a:t>Results</a:t>
            </a:r>
          </a:p>
        </p:txBody>
      </p:sp>
    </p:spTree>
    <p:extLst>
      <p:ext uri="{BB962C8B-B14F-4D97-AF65-F5344CB8AC3E}">
        <p14:creationId xmlns:p14="http://schemas.microsoft.com/office/powerpoint/2010/main" val="353726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E1BD05-386E-C2E1-1FAA-748AD7185D59}"/>
              </a:ext>
            </a:extLst>
          </p:cNvPr>
          <p:cNvSpPr>
            <a:spLocks noGrp="1"/>
          </p:cNvSpPr>
          <p:nvPr>
            <p:ph idx="1"/>
          </p:nvPr>
        </p:nvSpPr>
        <p:spPr/>
        <p:txBody>
          <a:bodyPr>
            <a:normAutofit fontScale="92500" lnSpcReduction="20000"/>
          </a:bodyPr>
          <a:lstStyle/>
          <a:p>
            <a:r>
              <a:rPr lang="en-US"/>
              <a:t>Relationships w/ financial sponsors: None</a:t>
            </a:r>
          </a:p>
          <a:p>
            <a:r>
              <a:rPr lang="en-US"/>
              <a:t>Any direct financial relationships, including receipt of honoraria: N/A</a:t>
            </a:r>
          </a:p>
          <a:p>
            <a:endParaRPr lang="en-US"/>
          </a:p>
          <a:p>
            <a:r>
              <a:rPr lang="en-US"/>
              <a:t>Membership on advisory boards or speakers’ bureaus: N/A</a:t>
            </a:r>
          </a:p>
          <a:p>
            <a:endParaRPr lang="en-US"/>
          </a:p>
          <a:p>
            <a:r>
              <a:rPr lang="en-US"/>
              <a:t>Patents for drugs or devices: N/A</a:t>
            </a:r>
          </a:p>
          <a:p>
            <a:endParaRPr lang="en-US"/>
          </a:p>
          <a:p>
            <a:r>
              <a:rPr lang="en-US"/>
              <a:t>Other: N/A</a:t>
            </a:r>
          </a:p>
        </p:txBody>
      </p:sp>
      <p:sp>
        <p:nvSpPr>
          <p:cNvPr id="3" name="Title 2">
            <a:extLst>
              <a:ext uri="{FF2B5EF4-FFF2-40B4-BE49-F238E27FC236}">
                <a16:creationId xmlns:a16="http://schemas.microsoft.com/office/drawing/2014/main" id="{20349AEC-5547-B64E-DC3F-FAF5073AB6A4}"/>
              </a:ext>
            </a:extLst>
          </p:cNvPr>
          <p:cNvSpPr>
            <a:spLocks noGrp="1"/>
          </p:cNvSpPr>
          <p:nvPr>
            <p:ph type="title"/>
          </p:nvPr>
        </p:nvSpPr>
        <p:spPr/>
        <p:txBody>
          <a:bodyPr/>
          <a:lstStyle/>
          <a:p>
            <a:r>
              <a:rPr lang="en-CA"/>
              <a:t>Presenter Disclosure</a:t>
            </a:r>
            <a:br>
              <a:rPr lang="en-CA"/>
            </a:br>
            <a:r>
              <a:rPr lang="en-CA"/>
              <a:t>Shireen Fikree</a:t>
            </a:r>
          </a:p>
        </p:txBody>
      </p:sp>
    </p:spTree>
    <p:extLst>
      <p:ext uri="{BB962C8B-B14F-4D97-AF65-F5344CB8AC3E}">
        <p14:creationId xmlns:p14="http://schemas.microsoft.com/office/powerpoint/2010/main" val="312204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
            <a:extLst>
              <a:ext uri="{FF2B5EF4-FFF2-40B4-BE49-F238E27FC236}">
                <a16:creationId xmlns:a16="http://schemas.microsoft.com/office/drawing/2014/main" id="{835D47B7-2243-D2A9-7B2B-13798AC7AC6F}"/>
              </a:ext>
            </a:extLst>
          </p:cNvPr>
          <p:cNvSpPr>
            <a:spLocks noGrp="1"/>
          </p:cNvSpPr>
          <p:nvPr>
            <p:ph sz="half" idx="1"/>
          </p:nvPr>
        </p:nvSpPr>
        <p:spPr>
          <a:xfrm>
            <a:off x="305525" y="1221602"/>
            <a:ext cx="4190275" cy="3373023"/>
          </a:xfrm>
        </p:spPr>
        <p:txBody>
          <a:bodyPr>
            <a:normAutofit/>
          </a:bodyPr>
          <a:lstStyle/>
          <a:p>
            <a:pPr>
              <a:lnSpc>
                <a:spcPct val="90000"/>
              </a:lnSpc>
            </a:pPr>
            <a:r>
              <a:rPr lang="en-US" sz="1800" b="1"/>
              <a:t>658</a:t>
            </a:r>
            <a:r>
              <a:rPr lang="en-US" sz="1800"/>
              <a:t> primary care patients with hypertension, diabetes, and/or chronic kidney disease</a:t>
            </a:r>
          </a:p>
          <a:p>
            <a:pPr>
              <a:lnSpc>
                <a:spcPct val="90000"/>
              </a:lnSpc>
            </a:pPr>
            <a:r>
              <a:rPr lang="en-US" sz="1800"/>
              <a:t>Mean age: 75 years</a:t>
            </a:r>
          </a:p>
          <a:p>
            <a:pPr>
              <a:lnSpc>
                <a:spcPct val="90000"/>
              </a:lnSpc>
            </a:pPr>
            <a:r>
              <a:rPr lang="en-US" sz="1800"/>
              <a:t>Approximately half (52.9%) had a frailty score of 1-3 (low)</a:t>
            </a:r>
            <a:endParaRPr lang="en-US"/>
          </a:p>
          <a:p>
            <a:pPr>
              <a:lnSpc>
                <a:spcPct val="90000"/>
              </a:lnSpc>
            </a:pPr>
            <a:r>
              <a:rPr lang="en-US" sz="1800"/>
              <a:t>Mean 4.4 chronic conditions, most common: hypertension (70.7%)</a:t>
            </a:r>
          </a:p>
          <a:p>
            <a:pPr marL="171450" indent="-171450">
              <a:lnSpc>
                <a:spcPct val="90000"/>
              </a:lnSpc>
              <a:buFontTx/>
              <a:buChar char="-"/>
            </a:pPr>
            <a:endParaRPr lang="en-US" sz="1800"/>
          </a:p>
        </p:txBody>
      </p:sp>
      <p:pic>
        <p:nvPicPr>
          <p:cNvPr id="18" name="Picture 17">
            <a:extLst>
              <a:ext uri="{FF2B5EF4-FFF2-40B4-BE49-F238E27FC236}">
                <a16:creationId xmlns:a16="http://schemas.microsoft.com/office/drawing/2014/main" id="{3ADBF66A-D0C1-E759-B351-017FCB05D2A0}"/>
              </a:ext>
            </a:extLst>
          </p:cNvPr>
          <p:cNvPicPr>
            <a:picLocks noChangeAspect="1"/>
          </p:cNvPicPr>
          <p:nvPr/>
        </p:nvPicPr>
        <p:blipFill>
          <a:blip r:embed="rId3"/>
          <a:stretch>
            <a:fillRect/>
          </a:stretch>
        </p:blipFill>
        <p:spPr>
          <a:xfrm>
            <a:off x="4860032" y="290341"/>
            <a:ext cx="4190274" cy="4830289"/>
          </a:xfrm>
          <a:prstGeom prst="rect">
            <a:avLst/>
          </a:prstGeom>
          <a:noFill/>
        </p:spPr>
      </p:pic>
      <p:sp>
        <p:nvSpPr>
          <p:cNvPr id="37" name="Title 1">
            <a:extLst>
              <a:ext uri="{FF2B5EF4-FFF2-40B4-BE49-F238E27FC236}">
                <a16:creationId xmlns:a16="http://schemas.microsoft.com/office/drawing/2014/main" id="{16706EEE-B35E-10A7-6B9C-0097FF686783}"/>
              </a:ext>
            </a:extLst>
          </p:cNvPr>
          <p:cNvSpPr>
            <a:spLocks noGrp="1"/>
          </p:cNvSpPr>
          <p:nvPr>
            <p:ph type="title"/>
          </p:nvPr>
        </p:nvSpPr>
        <p:spPr>
          <a:xfrm>
            <a:off x="305528" y="141485"/>
            <a:ext cx="8482421" cy="1026113"/>
          </a:xfrm>
        </p:spPr>
        <p:txBody>
          <a:bodyPr anchor="ctr">
            <a:normAutofit/>
          </a:bodyPr>
          <a:lstStyle/>
          <a:p>
            <a:r>
              <a:rPr lang="en-US"/>
              <a:t>Descriptive Analysis</a:t>
            </a:r>
          </a:p>
        </p:txBody>
      </p:sp>
      <p:sp>
        <p:nvSpPr>
          <p:cNvPr id="5" name="Rectangle 1">
            <a:extLst>
              <a:ext uri="{FF2B5EF4-FFF2-40B4-BE49-F238E27FC236}">
                <a16:creationId xmlns:a16="http://schemas.microsoft.com/office/drawing/2014/main" id="{829F5502-5119-1245-6D96-BA00CD003B94}"/>
              </a:ext>
            </a:extLst>
          </p:cNvPr>
          <p:cNvSpPr>
            <a:spLocks noChangeArrowheads="1"/>
          </p:cNvSpPr>
          <p:nvPr/>
        </p:nvSpPr>
        <p:spPr bwMode="auto">
          <a:xfrm>
            <a:off x="1251877" y="-1027382"/>
            <a:ext cx="125530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CA" altLang="en-US" sz="1800" b="0" i="0" u="none" strike="noStrike" cap="none" normalizeH="0" baseline="0">
                <a:ln>
                  <a:noFill/>
                </a:ln>
                <a:solidFill>
                  <a:schemeClr val="tx1"/>
                </a:solidFill>
                <a:effectLst/>
                <a:latin typeface="Arial" panose="020B0604020202020204" pitchFamily="34" charset="0"/>
              </a:rPr>
            </a:br>
            <a:endParaRPr kumimoji="0" lang="en-C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637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16706EEE-B35E-10A7-6B9C-0097FF686783}"/>
              </a:ext>
            </a:extLst>
          </p:cNvPr>
          <p:cNvSpPr>
            <a:spLocks noGrp="1"/>
          </p:cNvSpPr>
          <p:nvPr>
            <p:ph type="title"/>
          </p:nvPr>
        </p:nvSpPr>
        <p:spPr>
          <a:xfrm>
            <a:off x="305528" y="141485"/>
            <a:ext cx="8482421" cy="1026113"/>
          </a:xfrm>
        </p:spPr>
        <p:txBody>
          <a:bodyPr anchor="ctr">
            <a:normAutofit/>
          </a:bodyPr>
          <a:lstStyle/>
          <a:p>
            <a:r>
              <a:rPr lang="en-US"/>
              <a:t>Chronic disease management activities in patients</a:t>
            </a:r>
          </a:p>
        </p:txBody>
      </p:sp>
      <p:sp>
        <p:nvSpPr>
          <p:cNvPr id="5" name="Rectangle 1">
            <a:extLst>
              <a:ext uri="{FF2B5EF4-FFF2-40B4-BE49-F238E27FC236}">
                <a16:creationId xmlns:a16="http://schemas.microsoft.com/office/drawing/2014/main" id="{829F5502-5119-1245-6D96-BA00CD003B94}"/>
              </a:ext>
            </a:extLst>
          </p:cNvPr>
          <p:cNvSpPr>
            <a:spLocks noChangeArrowheads="1"/>
          </p:cNvSpPr>
          <p:nvPr/>
        </p:nvSpPr>
        <p:spPr bwMode="auto">
          <a:xfrm>
            <a:off x="1251877" y="-1027382"/>
            <a:ext cx="125530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CA" altLang="en-US" sz="1800" b="0" i="0" u="none" strike="noStrike" cap="none" normalizeH="0" baseline="0">
                <a:ln>
                  <a:noFill/>
                </a:ln>
                <a:solidFill>
                  <a:schemeClr val="tx1"/>
                </a:solidFill>
                <a:effectLst/>
                <a:latin typeface="Arial" panose="020B0604020202020204" pitchFamily="34" charset="0"/>
              </a:rPr>
            </a:br>
            <a:endParaRPr kumimoji="0" lang="en-C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52CFC120-01B2-1202-7408-E8DFCB7DDFA9}"/>
              </a:ext>
            </a:extLst>
          </p:cNvPr>
          <p:cNvGraphicFramePr>
            <a:graphicFrameLocks noGrp="1"/>
          </p:cNvGraphicFramePr>
          <p:nvPr>
            <p:extLst>
              <p:ext uri="{D42A27DB-BD31-4B8C-83A1-F6EECF244321}">
                <p14:modId xmlns:p14="http://schemas.microsoft.com/office/powerpoint/2010/main" val="4293138515"/>
              </p:ext>
            </p:extLst>
          </p:nvPr>
        </p:nvGraphicFramePr>
        <p:xfrm>
          <a:off x="118247" y="915566"/>
          <a:ext cx="8856982" cy="3672410"/>
        </p:xfrm>
        <a:graphic>
          <a:graphicData uri="http://schemas.openxmlformats.org/drawingml/2006/table">
            <a:tbl>
              <a:tblPr firstRow="1" firstCol="1" bandRow="1">
                <a:tableStyleId>{5C22544A-7EE6-4342-B048-85BDC9FD1C3A}</a:tableStyleId>
              </a:tblPr>
              <a:tblGrid>
                <a:gridCol w="2555987">
                  <a:extLst>
                    <a:ext uri="{9D8B030D-6E8A-4147-A177-3AD203B41FA5}">
                      <a16:colId xmlns:a16="http://schemas.microsoft.com/office/drawing/2014/main" val="1884961630"/>
                    </a:ext>
                  </a:extLst>
                </a:gridCol>
                <a:gridCol w="1005049">
                  <a:extLst>
                    <a:ext uri="{9D8B030D-6E8A-4147-A177-3AD203B41FA5}">
                      <a16:colId xmlns:a16="http://schemas.microsoft.com/office/drawing/2014/main" val="3714410363"/>
                    </a:ext>
                  </a:extLst>
                </a:gridCol>
                <a:gridCol w="1429768">
                  <a:extLst>
                    <a:ext uri="{9D8B030D-6E8A-4147-A177-3AD203B41FA5}">
                      <a16:colId xmlns:a16="http://schemas.microsoft.com/office/drawing/2014/main" val="593497802"/>
                    </a:ext>
                  </a:extLst>
                </a:gridCol>
                <a:gridCol w="1625426">
                  <a:extLst>
                    <a:ext uri="{9D8B030D-6E8A-4147-A177-3AD203B41FA5}">
                      <a16:colId xmlns:a16="http://schemas.microsoft.com/office/drawing/2014/main" val="1944230514"/>
                    </a:ext>
                  </a:extLst>
                </a:gridCol>
                <a:gridCol w="1631788">
                  <a:extLst>
                    <a:ext uri="{9D8B030D-6E8A-4147-A177-3AD203B41FA5}">
                      <a16:colId xmlns:a16="http://schemas.microsoft.com/office/drawing/2014/main" val="627937968"/>
                    </a:ext>
                  </a:extLst>
                </a:gridCol>
                <a:gridCol w="608964">
                  <a:extLst>
                    <a:ext uri="{9D8B030D-6E8A-4147-A177-3AD203B41FA5}">
                      <a16:colId xmlns:a16="http://schemas.microsoft.com/office/drawing/2014/main" val="1861752145"/>
                    </a:ext>
                  </a:extLst>
                </a:gridCol>
              </a:tblGrid>
              <a:tr h="386569">
                <a:tc>
                  <a:txBody>
                    <a:bodyPr/>
                    <a:lstStyle/>
                    <a:p>
                      <a:r>
                        <a:rPr lang="en-CA" sz="1200">
                          <a:effectLst/>
                        </a:rPr>
                        <a:t> </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Pre-pandemic</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During the pandemic</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Mean or percent change</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95% Confidence Interval</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P value</a:t>
                      </a:r>
                      <a:endParaRPr lang="en-CA" sz="1200">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2952562996"/>
                  </a:ext>
                </a:extLst>
              </a:tr>
              <a:tr h="193285">
                <a:tc gridSpan="6">
                  <a:txBody>
                    <a:bodyPr/>
                    <a:lstStyle/>
                    <a:p>
                      <a:r>
                        <a:rPr lang="en-CA" sz="1200">
                          <a:effectLst/>
                        </a:rPr>
                        <a:t>Processes</a:t>
                      </a:r>
                      <a:endParaRPr lang="en-CA" sz="1200">
                        <a:effectLst/>
                        <a:latin typeface="Times New Roman" panose="02020603050405020304" pitchFamily="18" charset="0"/>
                        <a:ea typeface="Calibri" panose="020F0502020204030204" pitchFamily="34" charset="0"/>
                      </a:endParaRPr>
                    </a:p>
                  </a:txBody>
                  <a:tcPr marL="31707" marR="31707"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75500233"/>
                  </a:ext>
                </a:extLst>
              </a:tr>
              <a:tr h="193285">
                <a:tc>
                  <a:txBody>
                    <a:bodyPr/>
                    <a:lstStyle/>
                    <a:p>
                      <a:r>
                        <a:rPr lang="en-CA" sz="1200" b="0">
                          <a:effectLst/>
                        </a:rPr>
                        <a:t>Blood pressure measures (mean)</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1.7</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0.6</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-1.14</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-1.28, -1.00</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b="1">
                          <a:effectLst/>
                        </a:rPr>
                        <a:t>&lt;0.001</a:t>
                      </a:r>
                      <a:endParaRPr lang="en-CA" sz="1200" b="1">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3498517838"/>
                  </a:ext>
                </a:extLst>
              </a:tr>
              <a:tr h="386569">
                <a:tc>
                  <a:txBody>
                    <a:bodyPr/>
                    <a:lstStyle/>
                    <a:p>
                      <a:r>
                        <a:rPr lang="en-CA" sz="1200" b="0">
                          <a:effectLst/>
                        </a:rPr>
                        <a:t>Any HbA1c test in those with DM (%)</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 88.0%</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65.3%</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-22.8%</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-0.29, -0.17</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b="1">
                          <a:effectLst/>
                        </a:rPr>
                        <a:t>&lt;0.001</a:t>
                      </a:r>
                      <a:endParaRPr lang="en-CA" sz="1200" b="1">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1238568066"/>
                  </a:ext>
                </a:extLst>
              </a:tr>
              <a:tr h="193285">
                <a:tc>
                  <a:txBody>
                    <a:bodyPr/>
                    <a:lstStyle/>
                    <a:p>
                      <a:r>
                        <a:rPr lang="en-CA" sz="1200" b="0">
                          <a:effectLst/>
                        </a:rPr>
                        <a:t>Any eGFR test (%)</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85.9%</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68.7%</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-17.2%</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-0.21, -0.13</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b="1">
                          <a:effectLst/>
                        </a:rPr>
                        <a:t>&lt;0.001</a:t>
                      </a:r>
                      <a:endParaRPr lang="en-CA" sz="1200" b="1">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3036488371"/>
                  </a:ext>
                </a:extLst>
              </a:tr>
              <a:tr h="193285">
                <a:tc>
                  <a:txBody>
                    <a:bodyPr/>
                    <a:lstStyle/>
                    <a:p>
                      <a:r>
                        <a:rPr lang="en-CA" sz="1200" b="0">
                          <a:effectLst/>
                        </a:rPr>
                        <a:t>Hypertension medication Rx’s</a:t>
                      </a:r>
                      <a:endParaRPr lang="en-CA" sz="1200" b="0">
                        <a:effectLst/>
                        <a:latin typeface="Times New Roman" panose="02020603050405020304" pitchFamily="18" charset="0"/>
                        <a:ea typeface="Calibri" panose="020F0502020204030204" pitchFamily="34" charset="0"/>
                      </a:endParaRPr>
                    </a:p>
                  </a:txBody>
                  <a:tcPr marL="31707" marR="31707" marT="0" marB="0"/>
                </a:tc>
                <a:tc gridSpan="5">
                  <a:txBody>
                    <a:bodyPr/>
                    <a:lstStyle/>
                    <a:p>
                      <a:pPr algn="ctr"/>
                      <a:r>
                        <a:rPr lang="en-CA" sz="1200" b="1">
                          <a:effectLst/>
                        </a:rPr>
                        <a:t> </a:t>
                      </a:r>
                      <a:endParaRPr lang="en-CA" sz="1200" b="1">
                        <a:effectLst/>
                        <a:latin typeface="Times New Roman" panose="02020603050405020304" pitchFamily="18" charset="0"/>
                        <a:ea typeface="Calibri" panose="020F0502020204030204" pitchFamily="34" charset="0"/>
                      </a:endParaRPr>
                    </a:p>
                  </a:txBody>
                  <a:tcPr marL="31707" marR="31707"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954835602"/>
                  </a:ext>
                </a:extLst>
              </a:tr>
              <a:tr h="386569">
                <a:tc>
                  <a:txBody>
                    <a:bodyPr/>
                    <a:lstStyle/>
                    <a:p>
                      <a:pPr marL="171450" indent="-171450">
                        <a:buFont typeface="Arial" panose="020B0604020202020204" pitchFamily="34" charset="0"/>
                        <a:buChar char="•"/>
                      </a:pPr>
                      <a:r>
                        <a:rPr lang="en-CA" sz="1200" b="0">
                          <a:effectLst/>
                        </a:rPr>
                        <a:t>Hypertension without DM </a:t>
                      </a:r>
                      <a:br>
                        <a:rPr lang="en-CA" sz="1200" b="0">
                          <a:effectLst/>
                        </a:rPr>
                      </a:br>
                      <a:r>
                        <a:rPr lang="en-CA" sz="1200" b="0">
                          <a:effectLst/>
                        </a:rPr>
                        <a:t>(mean)</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2.6</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2.1</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-0.48</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-0.75, -0.20</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b="1">
                          <a:effectLst/>
                        </a:rPr>
                        <a:t>&lt;0.001</a:t>
                      </a:r>
                      <a:endParaRPr lang="en-CA" sz="1200" b="1">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2058239490"/>
                  </a:ext>
                </a:extLst>
              </a:tr>
              <a:tr h="386569">
                <a:tc>
                  <a:txBody>
                    <a:bodyPr/>
                    <a:lstStyle/>
                    <a:p>
                      <a:pPr marL="171450" indent="-171450">
                        <a:buFont typeface="Arial" panose="020B0604020202020204" pitchFamily="34" charset="0"/>
                        <a:buChar char="•"/>
                      </a:pPr>
                      <a:r>
                        <a:rPr lang="en-CA" sz="1200" b="0">
                          <a:effectLst/>
                        </a:rPr>
                        <a:t>DM without hypertension </a:t>
                      </a:r>
                      <a:br>
                        <a:rPr lang="en-CA" sz="1200" b="0">
                          <a:effectLst/>
                        </a:rPr>
                      </a:br>
                      <a:r>
                        <a:rPr lang="en-CA" sz="1200" b="0">
                          <a:effectLst/>
                        </a:rPr>
                        <a:t>(mean)</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2.1</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1.7</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-0.41</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-0.76, -0.06</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b="1">
                          <a:effectLst/>
                        </a:rPr>
                        <a:t>0.023</a:t>
                      </a:r>
                      <a:endParaRPr lang="en-CA" sz="1200" b="1">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1760126500"/>
                  </a:ext>
                </a:extLst>
              </a:tr>
              <a:tr h="193285">
                <a:tc>
                  <a:txBody>
                    <a:bodyPr/>
                    <a:lstStyle/>
                    <a:p>
                      <a:r>
                        <a:rPr lang="en-CA" sz="1200" b="0">
                          <a:effectLst/>
                        </a:rPr>
                        <a:t>Metformin Rx’s (mean) </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1.2</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1.0</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-0.13</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-0.30, 0.04</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0.137</a:t>
                      </a:r>
                      <a:endParaRPr lang="en-CA" sz="1200">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1786362171"/>
                  </a:ext>
                </a:extLst>
              </a:tr>
              <a:tr h="193285">
                <a:tc gridSpan="6">
                  <a:txBody>
                    <a:bodyPr/>
                    <a:lstStyle/>
                    <a:p>
                      <a:r>
                        <a:rPr lang="en-CA" sz="1200">
                          <a:effectLst/>
                        </a:rPr>
                        <a:t>Test results</a:t>
                      </a:r>
                      <a:endParaRPr lang="en-CA" sz="1200">
                        <a:effectLst/>
                        <a:latin typeface="Times New Roman" panose="02020603050405020304" pitchFamily="18" charset="0"/>
                        <a:ea typeface="Calibri" panose="020F0502020204030204" pitchFamily="34" charset="0"/>
                      </a:endParaRPr>
                    </a:p>
                  </a:txBody>
                  <a:tcPr marL="31707" marR="31707"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93346913"/>
                  </a:ext>
                </a:extLst>
              </a:tr>
              <a:tr h="579854">
                <a:tc>
                  <a:txBody>
                    <a:bodyPr/>
                    <a:lstStyle/>
                    <a:p>
                      <a:r>
                        <a:rPr lang="en-CA" sz="1200" b="0">
                          <a:effectLst/>
                        </a:rPr>
                        <a:t>Blood pressure mmHg (mean)</a:t>
                      </a:r>
                    </a:p>
                    <a:p>
                      <a:r>
                        <a:rPr lang="en-CA" sz="1200" b="0">
                          <a:effectLst/>
                        </a:rPr>
                        <a:t>   Systolic</a:t>
                      </a:r>
                    </a:p>
                    <a:p>
                      <a:r>
                        <a:rPr lang="en-CA" sz="1200" b="0">
                          <a:effectLst/>
                        </a:rPr>
                        <a:t>   Diastolic</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 </a:t>
                      </a:r>
                      <a:br>
                        <a:rPr lang="en-CA" sz="1200">
                          <a:effectLst/>
                        </a:rPr>
                      </a:br>
                      <a:r>
                        <a:rPr lang="en-CA" sz="1200">
                          <a:effectLst/>
                        </a:rPr>
                        <a:t>135.2</a:t>
                      </a:r>
                    </a:p>
                    <a:p>
                      <a:pPr algn="ctr"/>
                      <a:r>
                        <a:rPr lang="en-CA" sz="1200">
                          <a:effectLst/>
                        </a:rPr>
                        <a:t>74.6</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 </a:t>
                      </a:r>
                      <a:br>
                        <a:rPr lang="en-CA" sz="1200">
                          <a:effectLst/>
                        </a:rPr>
                      </a:br>
                      <a:r>
                        <a:rPr lang="en-CA" sz="1200">
                          <a:effectLst/>
                        </a:rPr>
                        <a:t>133.8</a:t>
                      </a:r>
                    </a:p>
                    <a:p>
                      <a:pPr algn="ctr"/>
                      <a:r>
                        <a:rPr lang="en-CA" sz="1200">
                          <a:effectLst/>
                        </a:rPr>
                        <a:t>73.2</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br>
                        <a:rPr lang="en-CA" sz="1200">
                          <a:effectLst/>
                        </a:rPr>
                      </a:br>
                      <a:r>
                        <a:rPr lang="en-CA" sz="1200">
                          <a:effectLst/>
                        </a:rPr>
                        <a:t>-1.42 </a:t>
                      </a:r>
                      <a:br>
                        <a:rPr lang="en-CA" sz="1200">
                          <a:effectLst/>
                        </a:rPr>
                      </a:br>
                      <a:r>
                        <a:rPr lang="en-CA" sz="1200">
                          <a:effectLst/>
                        </a:rPr>
                        <a:t>-1.37</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br>
                        <a:rPr lang="en-CA" sz="1200">
                          <a:effectLst/>
                        </a:rPr>
                      </a:br>
                      <a:r>
                        <a:rPr lang="en-CA" sz="1200">
                          <a:effectLst/>
                        </a:rPr>
                        <a:t>-3.20, 0.36</a:t>
                      </a:r>
                      <a:br>
                        <a:rPr lang="en-CA" sz="1200">
                          <a:effectLst/>
                        </a:rPr>
                      </a:br>
                      <a:r>
                        <a:rPr lang="en-CA" sz="1200">
                          <a:effectLst/>
                        </a:rPr>
                        <a:t>-2.54, -0.20</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br>
                        <a:rPr lang="en-CA" sz="1200" b="1">
                          <a:effectLst/>
                        </a:rPr>
                      </a:br>
                      <a:r>
                        <a:rPr lang="en-CA" sz="1200" b="0">
                          <a:effectLst/>
                        </a:rPr>
                        <a:t>0.117</a:t>
                      </a:r>
                      <a:br>
                        <a:rPr lang="en-CA" sz="1200" b="1">
                          <a:effectLst/>
                        </a:rPr>
                      </a:br>
                      <a:r>
                        <a:rPr lang="en-CA" sz="1200" b="1">
                          <a:effectLst/>
                        </a:rPr>
                        <a:t>0.022</a:t>
                      </a:r>
                      <a:endParaRPr lang="en-CA" sz="1200" b="1">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344420685"/>
                  </a:ext>
                </a:extLst>
              </a:tr>
              <a:tr h="193285">
                <a:tc>
                  <a:txBody>
                    <a:bodyPr/>
                    <a:lstStyle/>
                    <a:p>
                      <a:r>
                        <a:rPr lang="en-CA" sz="1200" b="0">
                          <a:effectLst/>
                        </a:rPr>
                        <a:t>HbA1c % in DM only (mean)</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7.2 </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7.1</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-0.12</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-0.24, 0.01</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b="0">
                          <a:effectLst/>
                        </a:rPr>
                        <a:t>0.071</a:t>
                      </a:r>
                      <a:endParaRPr lang="en-CA" sz="1200" b="0">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3224014255"/>
                  </a:ext>
                </a:extLst>
              </a:tr>
              <a:tr h="193285">
                <a:tc>
                  <a:txBody>
                    <a:bodyPr/>
                    <a:lstStyle/>
                    <a:p>
                      <a:r>
                        <a:rPr lang="en-CA" sz="1200" b="0">
                          <a:effectLst/>
                        </a:rPr>
                        <a:t>eGFR (mL/min/1.73 m</a:t>
                      </a:r>
                      <a:r>
                        <a:rPr lang="en-CA" sz="1200" b="0" baseline="30000">
                          <a:effectLst/>
                        </a:rPr>
                        <a:t>2</a:t>
                      </a:r>
                      <a:r>
                        <a:rPr lang="en-CA" sz="1200" b="0">
                          <a:effectLst/>
                        </a:rPr>
                        <a:t>) (mean)</a:t>
                      </a:r>
                      <a:endParaRPr lang="en-CA" sz="1200" b="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64.9</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62.4</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-2.4</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a:effectLst/>
                        </a:rPr>
                        <a:t>-3.12, -1.72</a:t>
                      </a:r>
                      <a:endParaRPr lang="en-CA" sz="1200">
                        <a:effectLst/>
                        <a:latin typeface="Times New Roman" panose="02020603050405020304" pitchFamily="18" charset="0"/>
                        <a:ea typeface="Calibri" panose="020F0502020204030204" pitchFamily="34" charset="0"/>
                      </a:endParaRPr>
                    </a:p>
                  </a:txBody>
                  <a:tcPr marL="31707" marR="31707" marT="0" marB="0"/>
                </a:tc>
                <a:tc>
                  <a:txBody>
                    <a:bodyPr/>
                    <a:lstStyle/>
                    <a:p>
                      <a:pPr algn="ctr"/>
                      <a:r>
                        <a:rPr lang="en-CA" sz="1200" b="1">
                          <a:effectLst/>
                        </a:rPr>
                        <a:t>&lt;0.001</a:t>
                      </a:r>
                      <a:endParaRPr lang="en-CA" sz="1200" b="1">
                        <a:effectLst/>
                        <a:latin typeface="Times New Roman" panose="02020603050405020304" pitchFamily="18" charset="0"/>
                        <a:ea typeface="Calibri" panose="020F0502020204030204" pitchFamily="34" charset="0"/>
                      </a:endParaRPr>
                    </a:p>
                  </a:txBody>
                  <a:tcPr marL="31707" marR="31707" marT="0" marB="0"/>
                </a:tc>
                <a:extLst>
                  <a:ext uri="{0D108BD9-81ED-4DB2-BD59-A6C34878D82A}">
                    <a16:rowId xmlns:a16="http://schemas.microsoft.com/office/drawing/2014/main" val="2764751446"/>
                  </a:ext>
                </a:extLst>
              </a:tr>
            </a:tbl>
          </a:graphicData>
        </a:graphic>
      </p:graphicFrame>
    </p:spTree>
    <p:extLst>
      <p:ext uri="{BB962C8B-B14F-4D97-AF65-F5344CB8AC3E}">
        <p14:creationId xmlns:p14="http://schemas.microsoft.com/office/powerpoint/2010/main" val="3481816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3FE23-DEE8-1E1F-1135-E9DC507B2F13}"/>
              </a:ext>
            </a:extLst>
          </p:cNvPr>
          <p:cNvSpPr>
            <a:spLocks noGrp="1"/>
          </p:cNvSpPr>
          <p:nvPr>
            <p:ph type="title"/>
          </p:nvPr>
        </p:nvSpPr>
        <p:spPr/>
        <p:txBody>
          <a:bodyPr/>
          <a:lstStyle/>
          <a:p>
            <a:r>
              <a:rPr lang="en-CA"/>
              <a:t>Changes in Outcomes Stratified by Patient Characteristics </a:t>
            </a:r>
          </a:p>
        </p:txBody>
      </p:sp>
      <p:graphicFrame>
        <p:nvGraphicFramePr>
          <p:cNvPr id="6" name="Diagram 5">
            <a:extLst>
              <a:ext uri="{FF2B5EF4-FFF2-40B4-BE49-F238E27FC236}">
                <a16:creationId xmlns:a16="http://schemas.microsoft.com/office/drawing/2014/main" id="{0EAB3ADC-4D0D-3A81-C7B6-A604228C8019}"/>
              </a:ext>
            </a:extLst>
          </p:cNvPr>
          <p:cNvGraphicFramePr/>
          <p:nvPr>
            <p:extLst>
              <p:ext uri="{D42A27DB-BD31-4B8C-83A1-F6EECF244321}">
                <p14:modId xmlns:p14="http://schemas.microsoft.com/office/powerpoint/2010/main" val="907164633"/>
              </p:ext>
            </p:extLst>
          </p:nvPr>
        </p:nvGraphicFramePr>
        <p:xfrm>
          <a:off x="1619672" y="11087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68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E8EF0-BBC6-6C03-E9E3-788190A3054A}"/>
              </a:ext>
            </a:extLst>
          </p:cNvPr>
          <p:cNvSpPr>
            <a:spLocks noGrp="1"/>
          </p:cNvSpPr>
          <p:nvPr>
            <p:ph type="title"/>
          </p:nvPr>
        </p:nvSpPr>
        <p:spPr/>
        <p:txBody>
          <a:bodyPr/>
          <a:lstStyle/>
          <a:p>
            <a:r>
              <a:rPr lang="en-CA"/>
              <a:t>Changes in Outcomes Stratified by Patient Characteristics</a:t>
            </a:r>
          </a:p>
        </p:txBody>
      </p:sp>
      <p:pic>
        <p:nvPicPr>
          <p:cNvPr id="4" name="Content Placeholder 3" descr="Table&#10;&#10;Description automatically generated with low confidence">
            <a:extLst>
              <a:ext uri="{FF2B5EF4-FFF2-40B4-BE49-F238E27FC236}">
                <a16:creationId xmlns:a16="http://schemas.microsoft.com/office/drawing/2014/main" id="{F77F4E89-8CB3-3282-1D89-B11A38FF48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2450" y="1061375"/>
            <a:ext cx="5728576" cy="3918323"/>
          </a:xfrm>
          <a:prstGeom prst="rect">
            <a:avLst/>
          </a:prstGeom>
        </p:spPr>
      </p:pic>
      <p:sp>
        <p:nvSpPr>
          <p:cNvPr id="2" name="Rectangle 1">
            <a:extLst>
              <a:ext uri="{FF2B5EF4-FFF2-40B4-BE49-F238E27FC236}">
                <a16:creationId xmlns:a16="http://schemas.microsoft.com/office/drawing/2014/main" id="{4BC95132-97E7-38FB-095A-3D198650A391}"/>
              </a:ext>
            </a:extLst>
          </p:cNvPr>
          <p:cNvSpPr/>
          <p:nvPr/>
        </p:nvSpPr>
        <p:spPr>
          <a:xfrm>
            <a:off x="1835696" y="3147814"/>
            <a:ext cx="5472608" cy="144016"/>
          </a:xfrm>
          <a:prstGeom prst="rect">
            <a:avLst/>
          </a:prstGeom>
          <a:no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 name="Rectangle 4">
            <a:extLst>
              <a:ext uri="{FF2B5EF4-FFF2-40B4-BE49-F238E27FC236}">
                <a16:creationId xmlns:a16="http://schemas.microsoft.com/office/drawing/2014/main" id="{889E7E76-8F83-282F-D0FC-655603C4BB89}"/>
              </a:ext>
            </a:extLst>
          </p:cNvPr>
          <p:cNvSpPr/>
          <p:nvPr/>
        </p:nvSpPr>
        <p:spPr>
          <a:xfrm>
            <a:off x="1804076" y="2857624"/>
            <a:ext cx="5472608" cy="144016"/>
          </a:xfrm>
          <a:prstGeom prst="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CA"/>
          </a:p>
        </p:txBody>
      </p:sp>
    </p:spTree>
    <p:extLst>
      <p:ext uri="{BB962C8B-B14F-4D97-AF65-F5344CB8AC3E}">
        <p14:creationId xmlns:p14="http://schemas.microsoft.com/office/powerpoint/2010/main" val="258613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FD28ABE-18B4-E9DE-6E6F-A1A5D10490A5}"/>
              </a:ext>
            </a:extLst>
          </p:cNvPr>
          <p:cNvGraphicFramePr>
            <a:graphicFrameLocks noGrp="1"/>
          </p:cNvGraphicFramePr>
          <p:nvPr>
            <p:ph idx="1"/>
            <p:extLst>
              <p:ext uri="{D42A27DB-BD31-4B8C-83A1-F6EECF244321}">
                <p14:modId xmlns:p14="http://schemas.microsoft.com/office/powerpoint/2010/main" val="615316271"/>
              </p:ext>
            </p:extLst>
          </p:nvPr>
        </p:nvGraphicFramePr>
        <p:xfrm>
          <a:off x="305528" y="1182082"/>
          <a:ext cx="8731695" cy="3840480"/>
        </p:xfrm>
        <a:graphic>
          <a:graphicData uri="http://schemas.openxmlformats.org/drawingml/2006/table">
            <a:tbl>
              <a:tblPr firstRow="1" bandRow="1">
                <a:tableStyleId>{5C22544A-7EE6-4342-B048-85BDC9FD1C3A}</a:tableStyleId>
              </a:tblPr>
              <a:tblGrid>
                <a:gridCol w="2910565">
                  <a:extLst>
                    <a:ext uri="{9D8B030D-6E8A-4147-A177-3AD203B41FA5}">
                      <a16:colId xmlns:a16="http://schemas.microsoft.com/office/drawing/2014/main" val="3373436873"/>
                    </a:ext>
                  </a:extLst>
                </a:gridCol>
                <a:gridCol w="2910565">
                  <a:extLst>
                    <a:ext uri="{9D8B030D-6E8A-4147-A177-3AD203B41FA5}">
                      <a16:colId xmlns:a16="http://schemas.microsoft.com/office/drawing/2014/main" val="3404372121"/>
                    </a:ext>
                  </a:extLst>
                </a:gridCol>
                <a:gridCol w="2910565">
                  <a:extLst>
                    <a:ext uri="{9D8B030D-6E8A-4147-A177-3AD203B41FA5}">
                      <a16:colId xmlns:a16="http://schemas.microsoft.com/office/drawing/2014/main" val="3589379307"/>
                    </a:ext>
                  </a:extLst>
                </a:gridCol>
              </a:tblGrid>
              <a:tr h="241902">
                <a:tc>
                  <a:txBody>
                    <a:bodyPr/>
                    <a:lstStyle/>
                    <a:p>
                      <a:r>
                        <a:rPr lang="en-CA"/>
                        <a:t>Odds of having fewer:</a:t>
                      </a:r>
                    </a:p>
                  </a:txBody>
                  <a:tcPr/>
                </a:tc>
                <a:tc>
                  <a:txBody>
                    <a:bodyPr/>
                    <a:lstStyle/>
                    <a:p>
                      <a:r>
                        <a:rPr lang="en-CA"/>
                        <a:t>Model Significant?</a:t>
                      </a:r>
                    </a:p>
                  </a:txBody>
                  <a:tcPr/>
                </a:tc>
                <a:tc>
                  <a:txBody>
                    <a:bodyPr/>
                    <a:lstStyle/>
                    <a:p>
                      <a:r>
                        <a:rPr lang="en-CA"/>
                        <a:t>Results:</a:t>
                      </a:r>
                    </a:p>
                  </a:txBody>
                  <a:tcPr/>
                </a:tc>
                <a:extLst>
                  <a:ext uri="{0D108BD9-81ED-4DB2-BD59-A6C34878D82A}">
                    <a16:rowId xmlns:a16="http://schemas.microsoft.com/office/drawing/2014/main" val="1366586358"/>
                  </a:ext>
                </a:extLst>
              </a:tr>
              <a:tr h="241902">
                <a:tc>
                  <a:txBody>
                    <a:bodyPr/>
                    <a:lstStyle/>
                    <a:p>
                      <a:r>
                        <a:rPr lang="en-CA"/>
                        <a:t>BP measures</a:t>
                      </a:r>
                    </a:p>
                  </a:txBody>
                  <a:tcPr/>
                </a:tc>
                <a:tc rowSpan="4">
                  <a:txBody>
                    <a:bodyPr/>
                    <a:lstStyle/>
                    <a:p>
                      <a:r>
                        <a:rPr lang="en-CA"/>
                        <a:t>No</a:t>
                      </a:r>
                    </a:p>
                  </a:txBody>
                  <a:tcPr/>
                </a:tc>
                <a:tc rowSpan="4">
                  <a:txBody>
                    <a:bodyPr/>
                    <a:lstStyle/>
                    <a:p>
                      <a:r>
                        <a:rPr lang="en-CA"/>
                        <a:t>Not presented</a:t>
                      </a:r>
                    </a:p>
                  </a:txBody>
                  <a:tcPr/>
                </a:tc>
                <a:extLst>
                  <a:ext uri="{0D108BD9-81ED-4DB2-BD59-A6C34878D82A}">
                    <a16:rowId xmlns:a16="http://schemas.microsoft.com/office/drawing/2014/main" val="1826662101"/>
                  </a:ext>
                </a:extLst>
              </a:tr>
              <a:tr h="409373">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a:t>HTN Rx’s</a:t>
                      </a:r>
                    </a:p>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328071737"/>
                  </a:ext>
                </a:extLst>
              </a:tr>
              <a:tr h="409373">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a:t>Metformin Rx’s</a:t>
                      </a:r>
                    </a:p>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089914343"/>
                  </a:ext>
                </a:extLst>
              </a:tr>
              <a:tr h="409373">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a:t>HbA1c tests</a:t>
                      </a:r>
                    </a:p>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627937299"/>
                  </a:ext>
                </a:extLst>
              </a:tr>
              <a:tr h="1581668">
                <a:tc>
                  <a:txBody>
                    <a:bodyPr/>
                    <a:lstStyle/>
                    <a:p>
                      <a:r>
                        <a:rPr lang="en-CA"/>
                        <a:t>eGFR tests</a:t>
                      </a:r>
                    </a:p>
                  </a:txBody>
                  <a:tcPr/>
                </a:tc>
                <a:tc>
                  <a:txBody>
                    <a:bodyPr/>
                    <a:lstStyle/>
                    <a:p>
                      <a:r>
                        <a:rPr lang="en-CA"/>
                        <a:t>Yes </a:t>
                      </a:r>
                    </a:p>
                  </a:txBody>
                  <a:tcPr/>
                </a:tc>
                <a:tc>
                  <a:txBody>
                    <a:bodyPr/>
                    <a:lstStyle/>
                    <a:p>
                      <a:pPr marL="285750" indent="-285750">
                        <a:buFont typeface="Arial" panose="020B0604020202020204" pitchFamily="34" charset="0"/>
                        <a:buChar char="•"/>
                      </a:pPr>
                      <a:r>
                        <a:rPr lang="en-CA" sz="1350" b="1" kern="1200">
                          <a:solidFill>
                            <a:schemeClr val="dk1"/>
                          </a:solidFill>
                          <a:effectLst/>
                          <a:latin typeface="+mn-lt"/>
                          <a:ea typeface="+mn-ea"/>
                          <a:cs typeface="+mn-cs"/>
                        </a:rPr>
                        <a:t>Female pts were less likely to have had a reduction </a:t>
                      </a:r>
                      <a:r>
                        <a:rPr lang="en-CA" sz="1350" kern="1200">
                          <a:solidFill>
                            <a:schemeClr val="dk1"/>
                          </a:solidFill>
                          <a:effectLst/>
                          <a:latin typeface="+mn-lt"/>
                          <a:ea typeface="+mn-ea"/>
                          <a:cs typeface="+mn-cs"/>
                        </a:rPr>
                        <a:t>compared to male pts </a:t>
                      </a:r>
                    </a:p>
                    <a:p>
                      <a:pPr marL="285750" indent="-285750">
                        <a:buFont typeface="Arial" panose="020B0604020202020204" pitchFamily="34" charset="0"/>
                        <a:buChar char="•"/>
                      </a:pPr>
                      <a:r>
                        <a:rPr lang="en-CA" sz="1350" kern="1200">
                          <a:solidFill>
                            <a:schemeClr val="dk1"/>
                          </a:solidFill>
                          <a:effectLst/>
                          <a:latin typeface="+mn-lt"/>
                          <a:ea typeface="+mn-ea"/>
                          <a:cs typeface="+mn-cs"/>
                        </a:rPr>
                        <a:t>Patients with </a:t>
                      </a:r>
                      <a:r>
                        <a:rPr lang="en-CA" sz="1350" b="1" kern="1200">
                          <a:solidFill>
                            <a:schemeClr val="dk1"/>
                          </a:solidFill>
                          <a:effectLst/>
                          <a:latin typeface="+mn-lt"/>
                          <a:ea typeface="+mn-ea"/>
                          <a:cs typeface="+mn-cs"/>
                        </a:rPr>
                        <a:t>2 chronic </a:t>
                      </a:r>
                      <a:r>
                        <a:rPr lang="en-CA" sz="1350" b="1" kern="1200" err="1">
                          <a:solidFill>
                            <a:schemeClr val="dk1"/>
                          </a:solidFill>
                          <a:effectLst/>
                          <a:latin typeface="+mn-lt"/>
                          <a:ea typeface="+mn-ea"/>
                          <a:cs typeface="+mn-cs"/>
                        </a:rPr>
                        <a:t>cond’s</a:t>
                      </a:r>
                      <a:r>
                        <a:rPr lang="en-CA" sz="1350" b="1" kern="1200">
                          <a:solidFill>
                            <a:schemeClr val="dk1"/>
                          </a:solidFill>
                          <a:effectLst/>
                          <a:latin typeface="+mn-lt"/>
                          <a:ea typeface="+mn-ea"/>
                          <a:cs typeface="+mn-cs"/>
                        </a:rPr>
                        <a:t> &amp; those with 4</a:t>
                      </a:r>
                      <a:r>
                        <a:rPr lang="en-CA" sz="1350" kern="1200">
                          <a:solidFill>
                            <a:schemeClr val="dk1"/>
                          </a:solidFill>
                          <a:effectLst/>
                          <a:latin typeface="+mn-lt"/>
                          <a:ea typeface="+mn-ea"/>
                          <a:cs typeface="+mn-cs"/>
                        </a:rPr>
                        <a:t> </a:t>
                      </a:r>
                      <a:r>
                        <a:rPr lang="en-CA" sz="1350" b="1" kern="1200">
                          <a:solidFill>
                            <a:schemeClr val="dk1"/>
                          </a:solidFill>
                          <a:effectLst/>
                          <a:latin typeface="+mn-lt"/>
                          <a:ea typeface="+mn-ea"/>
                          <a:cs typeface="+mn-cs"/>
                        </a:rPr>
                        <a:t>or more </a:t>
                      </a:r>
                      <a:r>
                        <a:rPr lang="en-CA" sz="1350" kern="1200">
                          <a:solidFill>
                            <a:schemeClr val="dk1"/>
                          </a:solidFill>
                          <a:effectLst/>
                          <a:latin typeface="+mn-lt"/>
                          <a:ea typeface="+mn-ea"/>
                          <a:cs typeface="+mn-cs"/>
                        </a:rPr>
                        <a:t>were </a:t>
                      </a:r>
                      <a:r>
                        <a:rPr lang="en-CA" sz="1350" b="1" kern="1200">
                          <a:solidFill>
                            <a:schemeClr val="dk1"/>
                          </a:solidFill>
                          <a:effectLst/>
                          <a:latin typeface="+mn-lt"/>
                          <a:ea typeface="+mn-ea"/>
                          <a:cs typeface="+mn-cs"/>
                        </a:rPr>
                        <a:t>2x as likely to have had a reduction </a:t>
                      </a:r>
                      <a:r>
                        <a:rPr lang="en-CA" sz="1350" kern="1200">
                          <a:solidFill>
                            <a:schemeClr val="dk1"/>
                          </a:solidFill>
                          <a:effectLst/>
                          <a:latin typeface="+mn-lt"/>
                          <a:ea typeface="+mn-ea"/>
                          <a:cs typeface="+mn-cs"/>
                        </a:rPr>
                        <a:t>compared to those with only 1 </a:t>
                      </a:r>
                      <a:r>
                        <a:rPr lang="en-CA" sz="1350" kern="1200" err="1">
                          <a:solidFill>
                            <a:schemeClr val="dk1"/>
                          </a:solidFill>
                          <a:effectLst/>
                          <a:latin typeface="+mn-lt"/>
                          <a:ea typeface="+mn-ea"/>
                          <a:cs typeface="+mn-cs"/>
                        </a:rPr>
                        <a:t>cond</a:t>
                      </a:r>
                      <a:endParaRPr lang="en-CA"/>
                    </a:p>
                  </a:txBody>
                  <a:tcPr/>
                </a:tc>
                <a:extLst>
                  <a:ext uri="{0D108BD9-81ED-4DB2-BD59-A6C34878D82A}">
                    <a16:rowId xmlns:a16="http://schemas.microsoft.com/office/drawing/2014/main" val="3243021918"/>
                  </a:ext>
                </a:extLst>
              </a:tr>
            </a:tbl>
          </a:graphicData>
        </a:graphic>
      </p:graphicFrame>
      <p:sp>
        <p:nvSpPr>
          <p:cNvPr id="3" name="Title 2">
            <a:extLst>
              <a:ext uri="{FF2B5EF4-FFF2-40B4-BE49-F238E27FC236}">
                <a16:creationId xmlns:a16="http://schemas.microsoft.com/office/drawing/2014/main" id="{AD318402-A6E4-6E52-A0FD-0C002CE845BC}"/>
              </a:ext>
            </a:extLst>
          </p:cNvPr>
          <p:cNvSpPr>
            <a:spLocks noGrp="1"/>
          </p:cNvSpPr>
          <p:nvPr>
            <p:ph type="title"/>
          </p:nvPr>
        </p:nvSpPr>
        <p:spPr/>
        <p:txBody>
          <a:bodyPr/>
          <a:lstStyle/>
          <a:p>
            <a:r>
              <a:rPr lang="en-CA"/>
              <a:t>Association b/w Individual Pt Characteristics and Changes in Outcomes</a:t>
            </a:r>
          </a:p>
        </p:txBody>
      </p:sp>
    </p:spTree>
    <p:extLst>
      <p:ext uri="{BB962C8B-B14F-4D97-AF65-F5344CB8AC3E}">
        <p14:creationId xmlns:p14="http://schemas.microsoft.com/office/powerpoint/2010/main" val="363437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8587A1D-67FB-F641-A0C8-6DA8DDB02213}"/>
              </a:ext>
            </a:extLst>
          </p:cNvPr>
          <p:cNvSpPr>
            <a:spLocks noGrp="1"/>
          </p:cNvSpPr>
          <p:nvPr>
            <p:ph type="title" idx="4294967295"/>
          </p:nvPr>
        </p:nvSpPr>
        <p:spPr>
          <a:xfrm>
            <a:off x="395536" y="2058987"/>
            <a:ext cx="8483600" cy="1025525"/>
          </a:xfrm>
        </p:spPr>
        <p:txBody>
          <a:bodyPr>
            <a:normAutofit/>
          </a:bodyPr>
          <a:lstStyle/>
          <a:p>
            <a:r>
              <a:rPr lang="en-US" sz="3600"/>
              <a:t>Discussion</a:t>
            </a:r>
          </a:p>
        </p:txBody>
      </p:sp>
    </p:spTree>
    <p:extLst>
      <p:ext uri="{BB962C8B-B14F-4D97-AF65-F5344CB8AC3E}">
        <p14:creationId xmlns:p14="http://schemas.microsoft.com/office/powerpoint/2010/main" val="131812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BCE17-78E8-3887-4D24-0B9D5ADC2BB1}"/>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AEC3F761-5E34-5D3A-B591-6372C5E53682}"/>
              </a:ext>
            </a:extLst>
          </p:cNvPr>
          <p:cNvPicPr>
            <a:picLocks/>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EEC4449B-433C-CE3C-60B9-B20CDD66BEF6}"/>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Before this presentation, did you have any preconceived notions about the effectiveness of telemedicine in managing chronic conditions?"</a:t>
            </a:r>
            <a:endParaRPr lang="en-CA" sz="2400" b="1">
              <a:solidFill>
                <a:srgbClr val="5B5B5B"/>
              </a:solidFill>
            </a:endParaRPr>
          </a:p>
        </p:txBody>
      </p:sp>
      <p:sp>
        <p:nvSpPr>
          <p:cNvPr id="7" name="Rectangle 6">
            <a:extLst>
              <a:ext uri="{FF2B5EF4-FFF2-40B4-BE49-F238E27FC236}">
                <a16:creationId xmlns:a16="http://schemas.microsoft.com/office/drawing/2014/main" id="{93C16DA7-4550-A0B0-28DE-E118187630C1}"/>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CA" sz="1400">
              <a:solidFill>
                <a:srgbClr val="5B5B5B"/>
              </a:solidFill>
            </a:endParaRPr>
          </a:p>
        </p:txBody>
      </p:sp>
    </p:spTree>
    <p:custDataLst>
      <p:tags r:id="rId1"/>
    </p:custDataLst>
    <p:extLst>
      <p:ext uri="{BB962C8B-B14F-4D97-AF65-F5344CB8AC3E}">
        <p14:creationId xmlns:p14="http://schemas.microsoft.com/office/powerpoint/2010/main" val="3724767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F55D0B-BE50-0009-8A7A-9B75F83B3C36}"/>
              </a:ext>
            </a:extLst>
          </p:cNvPr>
          <p:cNvSpPr>
            <a:spLocks noGrp="1"/>
          </p:cNvSpPr>
          <p:nvPr>
            <p:ph type="title"/>
          </p:nvPr>
        </p:nvSpPr>
        <p:spPr>
          <a:xfrm>
            <a:off x="305528" y="141485"/>
            <a:ext cx="8482421" cy="1026113"/>
          </a:xfrm>
        </p:spPr>
        <p:txBody>
          <a:bodyPr anchor="ctr">
            <a:normAutofit/>
          </a:bodyPr>
          <a:lstStyle/>
          <a:p>
            <a:r>
              <a:rPr lang="en-CA"/>
              <a:t>Interpretations</a:t>
            </a:r>
          </a:p>
        </p:txBody>
      </p:sp>
      <p:graphicFrame>
        <p:nvGraphicFramePr>
          <p:cNvPr id="9" name="Content Placeholder 1">
            <a:extLst>
              <a:ext uri="{FF2B5EF4-FFF2-40B4-BE49-F238E27FC236}">
                <a16:creationId xmlns:a16="http://schemas.microsoft.com/office/drawing/2014/main" id="{AC8E6250-5FC8-A59E-CDE9-80B66F799749}"/>
              </a:ext>
            </a:extLst>
          </p:cNvPr>
          <p:cNvGraphicFramePr>
            <a:graphicFrameLocks noGrp="1"/>
          </p:cNvGraphicFramePr>
          <p:nvPr>
            <p:ph idx="1"/>
            <p:extLst>
              <p:ext uri="{D42A27DB-BD31-4B8C-83A1-F6EECF244321}">
                <p14:modId xmlns:p14="http://schemas.microsoft.com/office/powerpoint/2010/main" val="2691125639"/>
              </p:ext>
            </p:extLst>
          </p:nvPr>
        </p:nvGraphicFramePr>
        <p:xfrm>
          <a:off x="1439652" y="1059582"/>
          <a:ext cx="6264696"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2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6C49364F-9AB8-42CC-830F-5A6C7B0FCDDC}"/>
                                            </p:graphicEl>
                                          </p:spTgt>
                                        </p:tgtEl>
                                        <p:attrNameLst>
                                          <p:attrName>style.visibility</p:attrName>
                                        </p:attrNameLst>
                                      </p:cBhvr>
                                      <p:to>
                                        <p:strVal val="visible"/>
                                      </p:to>
                                    </p:set>
                                    <p:animEffect transition="in" filter="fade">
                                      <p:cBhvr>
                                        <p:cTn id="7" dur="500"/>
                                        <p:tgtEl>
                                          <p:spTgt spid="9">
                                            <p:graphicEl>
                                              <a:dgm id="{6C49364F-9AB8-42CC-830F-5A6C7B0FCDD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D22328D8-737B-478A-98AE-B6DC1EC960A4}"/>
                                            </p:graphicEl>
                                          </p:spTgt>
                                        </p:tgtEl>
                                        <p:attrNameLst>
                                          <p:attrName>style.visibility</p:attrName>
                                        </p:attrNameLst>
                                      </p:cBhvr>
                                      <p:to>
                                        <p:strVal val="visible"/>
                                      </p:to>
                                    </p:set>
                                    <p:animEffect transition="in" filter="fade">
                                      <p:cBhvr>
                                        <p:cTn id="10" dur="500"/>
                                        <p:tgtEl>
                                          <p:spTgt spid="9">
                                            <p:graphicEl>
                                              <a:dgm id="{D22328D8-737B-478A-98AE-B6DC1EC960A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8FA871CD-7EC2-4A06-9452-C9A3AD9ED6DC}"/>
                                            </p:graphicEl>
                                          </p:spTgt>
                                        </p:tgtEl>
                                        <p:attrNameLst>
                                          <p:attrName>style.visibility</p:attrName>
                                        </p:attrNameLst>
                                      </p:cBhvr>
                                      <p:to>
                                        <p:strVal val="visible"/>
                                      </p:to>
                                    </p:set>
                                    <p:animEffect transition="in" filter="fade">
                                      <p:cBhvr>
                                        <p:cTn id="15" dur="500"/>
                                        <p:tgtEl>
                                          <p:spTgt spid="9">
                                            <p:graphicEl>
                                              <a:dgm id="{8FA871CD-7EC2-4A06-9452-C9A3AD9ED6D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25098F50-6165-49F8-886F-6F3E1C98AA55}"/>
                                            </p:graphicEl>
                                          </p:spTgt>
                                        </p:tgtEl>
                                        <p:attrNameLst>
                                          <p:attrName>style.visibility</p:attrName>
                                        </p:attrNameLst>
                                      </p:cBhvr>
                                      <p:to>
                                        <p:strVal val="visible"/>
                                      </p:to>
                                    </p:set>
                                    <p:animEffect transition="in" filter="fade">
                                      <p:cBhvr>
                                        <p:cTn id="18" dur="500"/>
                                        <p:tgtEl>
                                          <p:spTgt spid="9">
                                            <p:graphicEl>
                                              <a:dgm id="{25098F50-6165-49F8-886F-6F3E1C98AA5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CE84D070-B1AF-46BC-A31D-2A316CE29D3D}"/>
                                            </p:graphicEl>
                                          </p:spTgt>
                                        </p:tgtEl>
                                        <p:attrNameLst>
                                          <p:attrName>style.visibility</p:attrName>
                                        </p:attrNameLst>
                                      </p:cBhvr>
                                      <p:to>
                                        <p:strVal val="visible"/>
                                      </p:to>
                                    </p:set>
                                    <p:animEffect transition="in" filter="fade">
                                      <p:cBhvr>
                                        <p:cTn id="23" dur="500"/>
                                        <p:tgtEl>
                                          <p:spTgt spid="9">
                                            <p:graphicEl>
                                              <a:dgm id="{CE84D070-B1AF-46BC-A31D-2A316CE29D3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0F956460-7911-42E9-9E12-86C838373B08}"/>
                                            </p:graphicEl>
                                          </p:spTgt>
                                        </p:tgtEl>
                                        <p:attrNameLst>
                                          <p:attrName>style.visibility</p:attrName>
                                        </p:attrNameLst>
                                      </p:cBhvr>
                                      <p:to>
                                        <p:strVal val="visible"/>
                                      </p:to>
                                    </p:set>
                                    <p:animEffect transition="in" filter="fade">
                                      <p:cBhvr>
                                        <p:cTn id="26" dur="500"/>
                                        <p:tgtEl>
                                          <p:spTgt spid="9">
                                            <p:graphicEl>
                                              <a:dgm id="{0F956460-7911-42E9-9E12-86C838373B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8587A1D-67FB-F641-A0C8-6DA8DDB02213}"/>
              </a:ext>
            </a:extLst>
          </p:cNvPr>
          <p:cNvSpPr>
            <a:spLocks noGrp="1"/>
          </p:cNvSpPr>
          <p:nvPr>
            <p:ph type="title" idx="4294967295"/>
          </p:nvPr>
        </p:nvSpPr>
        <p:spPr>
          <a:xfrm>
            <a:off x="395536" y="2058987"/>
            <a:ext cx="8483600" cy="1025525"/>
          </a:xfrm>
        </p:spPr>
        <p:txBody>
          <a:bodyPr>
            <a:normAutofit/>
          </a:bodyPr>
          <a:lstStyle/>
          <a:p>
            <a:r>
              <a:rPr lang="en-US" sz="3600"/>
              <a:t>Summary</a:t>
            </a:r>
          </a:p>
        </p:txBody>
      </p:sp>
    </p:spTree>
    <p:extLst>
      <p:ext uri="{BB962C8B-B14F-4D97-AF65-F5344CB8AC3E}">
        <p14:creationId xmlns:p14="http://schemas.microsoft.com/office/powerpoint/2010/main" val="4125578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5F2C93-9495-2CF0-1490-076AAF7EB191}"/>
              </a:ext>
            </a:extLst>
          </p:cNvPr>
          <p:cNvSpPr>
            <a:spLocks noGrp="1"/>
          </p:cNvSpPr>
          <p:nvPr>
            <p:ph idx="1"/>
          </p:nvPr>
        </p:nvSpPr>
        <p:spPr/>
        <p:txBody>
          <a:bodyPr>
            <a:normAutofit fontScale="85000" lnSpcReduction="20000"/>
          </a:bodyPr>
          <a:lstStyle/>
          <a:p>
            <a:pPr>
              <a:lnSpc>
                <a:spcPct val="90000"/>
              </a:lnSpc>
            </a:pPr>
            <a:r>
              <a:rPr lang="en-US" sz="2600"/>
              <a:t>Overall decrease in routine preventative &amp; monitoring services, but no substantial change to disease monitoring parameters</a:t>
            </a:r>
          </a:p>
          <a:p>
            <a:pPr>
              <a:lnSpc>
                <a:spcPct val="90000"/>
              </a:lnSpc>
            </a:pPr>
            <a:r>
              <a:rPr lang="en-US" sz="2600"/>
              <a:t>Generally, older age, increasing level of frailty, and increasing numbers of chronic conditions were associated with lesser reductions in care.</a:t>
            </a:r>
          </a:p>
          <a:p>
            <a:pPr>
              <a:lnSpc>
                <a:spcPct val="90000"/>
              </a:lnSpc>
            </a:pPr>
            <a:r>
              <a:rPr lang="en-US" sz="2600"/>
              <a:t>Patients living in lower income </a:t>
            </a:r>
            <a:r>
              <a:rPr lang="en-US" sz="2600" err="1"/>
              <a:t>neighbourhoods</a:t>
            </a:r>
            <a:r>
              <a:rPr lang="en-US" sz="2600"/>
              <a:t> did not experience notable changes.</a:t>
            </a:r>
            <a:endParaRPr lang="en-US" sz="1500"/>
          </a:p>
          <a:p>
            <a:pPr>
              <a:lnSpc>
                <a:spcPct val="90000"/>
              </a:lnSpc>
            </a:pPr>
            <a:endParaRPr lang="en-US" sz="1500"/>
          </a:p>
          <a:p>
            <a:pPr>
              <a:lnSpc>
                <a:spcPct val="90000"/>
              </a:lnSpc>
            </a:pPr>
            <a:endParaRPr lang="en-CA" sz="1500"/>
          </a:p>
        </p:txBody>
      </p:sp>
      <p:sp>
        <p:nvSpPr>
          <p:cNvPr id="3" name="Title 2">
            <a:extLst>
              <a:ext uri="{FF2B5EF4-FFF2-40B4-BE49-F238E27FC236}">
                <a16:creationId xmlns:a16="http://schemas.microsoft.com/office/drawing/2014/main" id="{BBAAF1B9-12E2-0625-61C7-0EB75BA7F96C}"/>
              </a:ext>
            </a:extLst>
          </p:cNvPr>
          <p:cNvSpPr>
            <a:spLocks noGrp="1"/>
          </p:cNvSpPr>
          <p:nvPr>
            <p:ph type="title"/>
          </p:nvPr>
        </p:nvSpPr>
        <p:spPr/>
        <p:txBody>
          <a:bodyPr anchor="ctr">
            <a:normAutofit/>
          </a:bodyPr>
          <a:lstStyle/>
          <a:p>
            <a:r>
              <a:rPr lang="en-CA"/>
              <a:t>Overall Messages</a:t>
            </a:r>
          </a:p>
        </p:txBody>
      </p:sp>
      <p:pic>
        <p:nvPicPr>
          <p:cNvPr id="4" name="Picture 10">
            <a:extLst>
              <a:ext uri="{FF2B5EF4-FFF2-40B4-BE49-F238E27FC236}">
                <a16:creationId xmlns:a16="http://schemas.microsoft.com/office/drawing/2014/main" id="{D8CE4C4A-0D4F-61C5-8031-C10962EABC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85" r="2" b="650"/>
          <a:stretch/>
        </p:blipFill>
        <p:spPr bwMode="auto">
          <a:xfrm>
            <a:off x="4860032" y="1241022"/>
            <a:ext cx="4193508" cy="2893201"/>
          </a:xfrm>
          <a:prstGeom prst="rect">
            <a:avLst/>
          </a:prstGeom>
          <a:solidFill>
            <a:srgbClr val="FFFFFF"/>
          </a:solidFill>
        </p:spPr>
      </p:pic>
    </p:spTree>
    <p:extLst>
      <p:ext uri="{BB962C8B-B14F-4D97-AF65-F5344CB8AC3E}">
        <p14:creationId xmlns:p14="http://schemas.microsoft.com/office/powerpoint/2010/main" val="168357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1EAA73-EDEB-4963-DD2A-32748AD9C1E5}"/>
              </a:ext>
            </a:extLst>
          </p:cNvPr>
          <p:cNvSpPr>
            <a:spLocks noGrp="1"/>
          </p:cNvSpPr>
          <p:nvPr>
            <p:ph idx="1"/>
          </p:nvPr>
        </p:nvSpPr>
        <p:spPr/>
        <p:txBody>
          <a:bodyPr>
            <a:normAutofit/>
          </a:bodyPr>
          <a:lstStyle/>
          <a:p>
            <a:r>
              <a:rPr lang="en-US"/>
              <a:t>This program has received financial support from : N/A</a:t>
            </a:r>
          </a:p>
          <a:p>
            <a:r>
              <a:rPr lang="en-US"/>
              <a:t>This program has received in-kind support from: N/A</a:t>
            </a:r>
          </a:p>
          <a:p>
            <a:r>
              <a:rPr lang="en-US"/>
              <a:t>Potential for conflict(s) of interest:</a:t>
            </a:r>
          </a:p>
          <a:p>
            <a:r>
              <a:rPr lang="en-CA"/>
              <a:t>Other: </a:t>
            </a:r>
            <a:r>
              <a:rPr lang="en-US"/>
              <a:t>Dr. Lauren Griffith is supported by the McLaughlin Foundation Professorship in Population and Public Health</a:t>
            </a:r>
          </a:p>
        </p:txBody>
      </p:sp>
      <p:sp>
        <p:nvSpPr>
          <p:cNvPr id="3" name="Title 2">
            <a:extLst>
              <a:ext uri="{FF2B5EF4-FFF2-40B4-BE49-F238E27FC236}">
                <a16:creationId xmlns:a16="http://schemas.microsoft.com/office/drawing/2014/main" id="{3FD6254B-2F88-099F-1D95-0A530E43CB43}"/>
              </a:ext>
            </a:extLst>
          </p:cNvPr>
          <p:cNvSpPr>
            <a:spLocks noGrp="1"/>
          </p:cNvSpPr>
          <p:nvPr>
            <p:ph type="title"/>
          </p:nvPr>
        </p:nvSpPr>
        <p:spPr/>
        <p:txBody>
          <a:bodyPr/>
          <a:lstStyle/>
          <a:p>
            <a:r>
              <a:rPr lang="en-CA"/>
              <a:t>Disclosure of Financial Support</a:t>
            </a:r>
          </a:p>
        </p:txBody>
      </p:sp>
    </p:spTree>
    <p:extLst>
      <p:ext uri="{BB962C8B-B14F-4D97-AF65-F5344CB8AC3E}">
        <p14:creationId xmlns:p14="http://schemas.microsoft.com/office/powerpoint/2010/main" val="199722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8587A1D-67FB-F641-A0C8-6DA8DDB02213}"/>
              </a:ext>
            </a:extLst>
          </p:cNvPr>
          <p:cNvSpPr>
            <a:spLocks noGrp="1"/>
          </p:cNvSpPr>
          <p:nvPr>
            <p:ph type="title" idx="4294967295"/>
          </p:nvPr>
        </p:nvSpPr>
        <p:spPr>
          <a:xfrm>
            <a:off x="395536" y="2058987"/>
            <a:ext cx="8483600" cy="1025525"/>
          </a:xfrm>
        </p:spPr>
        <p:txBody>
          <a:bodyPr>
            <a:normAutofit/>
          </a:bodyPr>
          <a:lstStyle/>
          <a:p>
            <a:r>
              <a:rPr lang="en-US" sz="3600"/>
              <a:t>Questions?</a:t>
            </a:r>
          </a:p>
        </p:txBody>
      </p:sp>
    </p:spTree>
    <p:extLst>
      <p:ext uri="{BB962C8B-B14F-4D97-AF65-F5344CB8AC3E}">
        <p14:creationId xmlns:p14="http://schemas.microsoft.com/office/powerpoint/2010/main" val="2374527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257455-7D69-2930-6DAC-0DD4298EACEF}"/>
              </a:ext>
            </a:extLst>
          </p:cNvPr>
          <p:cNvSpPr txBox="1"/>
          <p:nvPr/>
        </p:nvSpPr>
        <p:spPr>
          <a:xfrm>
            <a:off x="5580112" y="1203598"/>
            <a:ext cx="4392488" cy="1446550"/>
          </a:xfrm>
          <a:prstGeom prst="rect">
            <a:avLst/>
          </a:prstGeom>
          <a:noFill/>
        </p:spPr>
        <p:txBody>
          <a:bodyPr wrap="square" rtlCol="0">
            <a:spAutoFit/>
          </a:bodyPr>
          <a:lstStyle/>
          <a:p>
            <a:r>
              <a:rPr lang="en-CA" sz="4400">
                <a:latin typeface="+mj-lt"/>
              </a:rPr>
              <a:t>Thank you!</a:t>
            </a:r>
            <a:br>
              <a:rPr lang="en-CA" sz="4400">
                <a:latin typeface="+mj-lt"/>
              </a:rPr>
            </a:br>
            <a:endParaRPr lang="en-CA" sz="4400">
              <a:latin typeface="+mj-lt"/>
            </a:endParaRPr>
          </a:p>
        </p:txBody>
      </p:sp>
      <p:pic>
        <p:nvPicPr>
          <p:cNvPr id="4" name="Picture 3" descr="A qr code with black squares&#10;&#10;Description automatically generated">
            <a:extLst>
              <a:ext uri="{FF2B5EF4-FFF2-40B4-BE49-F238E27FC236}">
                <a16:creationId xmlns:a16="http://schemas.microsoft.com/office/drawing/2014/main" id="{2296B298-B761-F55D-38D4-A7DAAED56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638" y="2927196"/>
            <a:ext cx="1764198" cy="1764198"/>
          </a:xfrm>
          <a:prstGeom prst="rect">
            <a:avLst/>
          </a:prstGeom>
        </p:spPr>
      </p:pic>
      <p:sp>
        <p:nvSpPr>
          <p:cNvPr id="6" name="TextBox 5">
            <a:extLst>
              <a:ext uri="{FF2B5EF4-FFF2-40B4-BE49-F238E27FC236}">
                <a16:creationId xmlns:a16="http://schemas.microsoft.com/office/drawing/2014/main" id="{42273658-4B64-C699-7046-71B92B9E73B9}"/>
              </a:ext>
            </a:extLst>
          </p:cNvPr>
          <p:cNvSpPr txBox="1"/>
          <p:nvPr/>
        </p:nvSpPr>
        <p:spPr>
          <a:xfrm>
            <a:off x="395536" y="2930644"/>
            <a:ext cx="2391102" cy="1569660"/>
          </a:xfrm>
          <a:prstGeom prst="rect">
            <a:avLst/>
          </a:prstGeom>
          <a:noFill/>
        </p:spPr>
        <p:txBody>
          <a:bodyPr wrap="square">
            <a:spAutoFit/>
          </a:bodyPr>
          <a:lstStyle/>
          <a:p>
            <a:r>
              <a:rPr lang="en-CA" sz="3200" i="1">
                <a:latin typeface="+mj-lt"/>
              </a:rPr>
              <a:t>Please evaluate the session</a:t>
            </a:r>
            <a:endParaRPr lang="en-CA" sz="2800" i="1"/>
          </a:p>
        </p:txBody>
      </p:sp>
    </p:spTree>
    <p:extLst>
      <p:ext uri="{BB962C8B-B14F-4D97-AF65-F5344CB8AC3E}">
        <p14:creationId xmlns:p14="http://schemas.microsoft.com/office/powerpoint/2010/main" val="328574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272D2-F790-2CD5-8FF2-908C7651087D}"/>
              </a:ext>
            </a:extLst>
          </p:cNvPr>
          <p:cNvSpPr>
            <a:spLocks noGrp="1"/>
          </p:cNvSpPr>
          <p:nvPr>
            <p:ph idx="1"/>
          </p:nvPr>
        </p:nvSpPr>
        <p:spPr/>
        <p:txBody>
          <a:bodyPr/>
          <a:lstStyle/>
          <a:p>
            <a:pPr marL="0" indent="0">
              <a:buNone/>
            </a:pPr>
            <a:r>
              <a:rPr lang="en-CA"/>
              <a:t>By the end of the presentation, attendees should be able to:</a:t>
            </a:r>
          </a:p>
          <a:p>
            <a:pPr marL="457200" indent="-457200">
              <a:buAutoNum type="arabicPeriod"/>
            </a:pPr>
            <a:r>
              <a:rPr lang="en-CA"/>
              <a:t>Understand the impact of COVID-19 on chronic condition management.</a:t>
            </a:r>
          </a:p>
          <a:p>
            <a:pPr marL="457200" indent="-457200">
              <a:buAutoNum type="arabicPeriod"/>
            </a:pPr>
            <a:r>
              <a:rPr lang="en-CA"/>
              <a:t>Identify key factors influencing changes in primary care management. </a:t>
            </a:r>
          </a:p>
          <a:p>
            <a:pPr marL="457200" indent="-457200">
              <a:buAutoNum type="arabicPeriod"/>
            </a:pPr>
            <a:r>
              <a:rPr lang="en-CA"/>
              <a:t>Recognize the role of telemedicine in maintaining chronic condition care for older adults.</a:t>
            </a:r>
          </a:p>
        </p:txBody>
      </p:sp>
      <p:sp>
        <p:nvSpPr>
          <p:cNvPr id="3" name="Title 2">
            <a:extLst>
              <a:ext uri="{FF2B5EF4-FFF2-40B4-BE49-F238E27FC236}">
                <a16:creationId xmlns:a16="http://schemas.microsoft.com/office/drawing/2014/main" id="{10238E6F-1241-B756-46CB-5042D80BBFB9}"/>
              </a:ext>
            </a:extLst>
          </p:cNvPr>
          <p:cNvSpPr>
            <a:spLocks noGrp="1"/>
          </p:cNvSpPr>
          <p:nvPr>
            <p:ph type="title"/>
          </p:nvPr>
        </p:nvSpPr>
        <p:spPr/>
        <p:txBody>
          <a:bodyPr/>
          <a:lstStyle/>
          <a:p>
            <a:r>
              <a:rPr lang="en-CA"/>
              <a:t>Learning Objectives</a:t>
            </a:r>
          </a:p>
        </p:txBody>
      </p:sp>
    </p:spTree>
    <p:extLst>
      <p:ext uri="{BB962C8B-B14F-4D97-AF65-F5344CB8AC3E}">
        <p14:creationId xmlns:p14="http://schemas.microsoft.com/office/powerpoint/2010/main" val="182242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8587A1D-67FB-F641-A0C8-6DA8DDB02213}"/>
              </a:ext>
            </a:extLst>
          </p:cNvPr>
          <p:cNvSpPr>
            <a:spLocks noGrp="1"/>
          </p:cNvSpPr>
          <p:nvPr>
            <p:ph type="title" idx="4294967295"/>
          </p:nvPr>
        </p:nvSpPr>
        <p:spPr>
          <a:xfrm>
            <a:off x="395536" y="2058987"/>
            <a:ext cx="8483600" cy="1025525"/>
          </a:xfrm>
        </p:spPr>
        <p:txBody>
          <a:bodyPr>
            <a:normAutofit/>
          </a:bodyPr>
          <a:lstStyle/>
          <a:p>
            <a:r>
              <a:rPr lang="en-US" sz="3600"/>
              <a:t>Background</a:t>
            </a:r>
          </a:p>
        </p:txBody>
      </p:sp>
    </p:spTree>
    <p:extLst>
      <p:ext uri="{BB962C8B-B14F-4D97-AF65-F5344CB8AC3E}">
        <p14:creationId xmlns:p14="http://schemas.microsoft.com/office/powerpoint/2010/main" val="63355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2DA2228-FF25-A96D-06DB-412C9A97A557}"/>
              </a:ext>
            </a:extLst>
          </p:cNvPr>
          <p:cNvGraphicFramePr/>
          <p:nvPr>
            <p:extLst>
              <p:ext uri="{D42A27DB-BD31-4B8C-83A1-F6EECF244321}">
                <p14:modId xmlns:p14="http://schemas.microsoft.com/office/powerpoint/2010/main" val="677301305"/>
              </p:ext>
            </p:extLst>
          </p:nvPr>
        </p:nvGraphicFramePr>
        <p:xfrm>
          <a:off x="431540" y="751012"/>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CDE60B2-3CB5-E3C5-6BF8-4AD5F7CDFAC8}"/>
              </a:ext>
            </a:extLst>
          </p:cNvPr>
          <p:cNvSpPr txBox="1"/>
          <p:nvPr/>
        </p:nvSpPr>
        <p:spPr>
          <a:xfrm>
            <a:off x="4058128" y="1777125"/>
            <a:ext cx="1341963" cy="1384995"/>
          </a:xfrm>
          <a:prstGeom prst="rect">
            <a:avLst/>
          </a:prstGeom>
          <a:noFill/>
        </p:spPr>
        <p:txBody>
          <a:bodyPr wrap="square" rtlCol="0">
            <a:spAutoFit/>
          </a:bodyPr>
          <a:lstStyle/>
          <a:p>
            <a:r>
              <a:rPr lang="en-CA" sz="1400" i="1"/>
              <a:t>Adverse health outcomes</a:t>
            </a:r>
            <a:r>
              <a:rPr lang="en-CA" sz="1400"/>
              <a:t>: </a:t>
            </a:r>
          </a:p>
          <a:p>
            <a:pPr marL="171450" indent="-171450">
              <a:buFont typeface="Arial" panose="020B0604020202020204" pitchFamily="34" charset="0"/>
              <a:buChar char="•"/>
            </a:pPr>
            <a:r>
              <a:rPr lang="en-CA" sz="1400"/>
              <a:t>Responsible for most deaths</a:t>
            </a:r>
          </a:p>
        </p:txBody>
      </p:sp>
      <p:sp>
        <p:nvSpPr>
          <p:cNvPr id="9" name="TextBox 8">
            <a:extLst>
              <a:ext uri="{FF2B5EF4-FFF2-40B4-BE49-F238E27FC236}">
                <a16:creationId xmlns:a16="http://schemas.microsoft.com/office/drawing/2014/main" id="{A20C68FD-B7E2-EF46-DB07-2CA01F745B17}"/>
              </a:ext>
            </a:extLst>
          </p:cNvPr>
          <p:cNvSpPr txBox="1"/>
          <p:nvPr/>
        </p:nvSpPr>
        <p:spPr>
          <a:xfrm>
            <a:off x="1043608" y="1851670"/>
            <a:ext cx="2520280" cy="1377300"/>
          </a:xfrm>
          <a:prstGeom prst="rect">
            <a:avLst/>
          </a:prstGeom>
          <a:noFill/>
        </p:spPr>
        <p:txBody>
          <a:bodyPr wrap="square" rtlCol="0">
            <a:spAutoFit/>
          </a:bodyPr>
          <a:lstStyle/>
          <a:p>
            <a:pPr marL="171450" lvl="0" indent="-171450">
              <a:buFont typeface="Arial" panose="020B0604020202020204" pitchFamily="34" charset="0"/>
              <a:buChar char="•"/>
            </a:pPr>
            <a:r>
              <a:rPr lang="en-CA" sz="1400"/>
              <a:t>The coexistence of 2 or more chronic medical conditions</a:t>
            </a:r>
          </a:p>
          <a:p>
            <a:pPr marL="171450" lvl="0" indent="-171450">
              <a:buFont typeface="Arial" panose="020B0604020202020204" pitchFamily="34" charset="0"/>
              <a:buChar char="•"/>
            </a:pPr>
            <a:r>
              <a:rPr lang="en-CA" sz="1400"/>
              <a:t>Global prevalence among older adults: 55-98% </a:t>
            </a:r>
          </a:p>
          <a:p>
            <a:endParaRPr lang="en-CA"/>
          </a:p>
        </p:txBody>
      </p:sp>
      <p:sp>
        <p:nvSpPr>
          <p:cNvPr id="10" name="TextBox 9">
            <a:extLst>
              <a:ext uri="{FF2B5EF4-FFF2-40B4-BE49-F238E27FC236}">
                <a16:creationId xmlns:a16="http://schemas.microsoft.com/office/drawing/2014/main" id="{92310315-E183-9D88-F7D1-B5711C1ED6BD}"/>
              </a:ext>
            </a:extLst>
          </p:cNvPr>
          <p:cNvSpPr txBox="1"/>
          <p:nvPr/>
        </p:nvSpPr>
        <p:spPr>
          <a:xfrm>
            <a:off x="5796136" y="1779662"/>
            <a:ext cx="2808312" cy="1808187"/>
          </a:xfrm>
          <a:prstGeom prst="rect">
            <a:avLst/>
          </a:prstGeom>
          <a:noFill/>
        </p:spPr>
        <p:txBody>
          <a:bodyPr wrap="square" rtlCol="0">
            <a:spAutoFit/>
          </a:bodyPr>
          <a:lstStyle/>
          <a:p>
            <a:pPr marL="285750" lvl="0" indent="-285750">
              <a:buFont typeface="Arial" panose="020B0604020202020204" pitchFamily="34" charset="0"/>
              <a:buChar char="•"/>
            </a:pPr>
            <a:r>
              <a:rPr lang="en-US" sz="1400"/>
              <a:t>a multidimensional syndrome of reserve loss which gives rise to vulnerability and increases pt risk to adverse medical events</a:t>
            </a:r>
          </a:p>
          <a:p>
            <a:pPr marL="285750" lvl="0" indent="-285750">
              <a:buFont typeface="Arial" panose="020B0604020202020204" pitchFamily="34" charset="0"/>
              <a:buChar char="•"/>
            </a:pPr>
            <a:r>
              <a:rPr lang="en-US" sz="1400"/>
              <a:t>Global prevalence among older adults:12-24%</a:t>
            </a:r>
            <a:endParaRPr lang="en-CA" sz="1400"/>
          </a:p>
          <a:p>
            <a:endParaRPr lang="en-CA"/>
          </a:p>
        </p:txBody>
      </p:sp>
      <p:sp>
        <p:nvSpPr>
          <p:cNvPr id="11" name="TextBox 10">
            <a:extLst>
              <a:ext uri="{FF2B5EF4-FFF2-40B4-BE49-F238E27FC236}">
                <a16:creationId xmlns:a16="http://schemas.microsoft.com/office/drawing/2014/main" id="{373536EF-2AF6-9518-F4C4-EEAD0FCF8398}"/>
              </a:ext>
            </a:extLst>
          </p:cNvPr>
          <p:cNvSpPr txBox="1"/>
          <p:nvPr/>
        </p:nvSpPr>
        <p:spPr>
          <a:xfrm>
            <a:off x="1768596" y="1491630"/>
            <a:ext cx="2016224" cy="369332"/>
          </a:xfrm>
          <a:prstGeom prst="rect">
            <a:avLst/>
          </a:prstGeom>
          <a:noFill/>
        </p:spPr>
        <p:txBody>
          <a:bodyPr wrap="square" rtlCol="0">
            <a:spAutoFit/>
          </a:bodyPr>
          <a:lstStyle/>
          <a:p>
            <a:r>
              <a:rPr lang="en-CA" sz="1800" b="1" u="sng"/>
              <a:t>Multimorbidity</a:t>
            </a:r>
          </a:p>
        </p:txBody>
      </p:sp>
      <p:sp>
        <p:nvSpPr>
          <p:cNvPr id="12" name="TextBox 11">
            <a:extLst>
              <a:ext uri="{FF2B5EF4-FFF2-40B4-BE49-F238E27FC236}">
                <a16:creationId xmlns:a16="http://schemas.microsoft.com/office/drawing/2014/main" id="{652E2AB6-599A-EE5A-B7D9-43AB69A72D25}"/>
              </a:ext>
            </a:extLst>
          </p:cNvPr>
          <p:cNvSpPr txBox="1"/>
          <p:nvPr/>
        </p:nvSpPr>
        <p:spPr>
          <a:xfrm>
            <a:off x="6300192" y="1491630"/>
            <a:ext cx="2016224" cy="369332"/>
          </a:xfrm>
          <a:prstGeom prst="rect">
            <a:avLst/>
          </a:prstGeom>
          <a:noFill/>
        </p:spPr>
        <p:txBody>
          <a:bodyPr wrap="square" rtlCol="0">
            <a:spAutoFit/>
          </a:bodyPr>
          <a:lstStyle/>
          <a:p>
            <a:r>
              <a:rPr lang="en-CA" sz="1800" b="1" u="sng"/>
              <a:t>Frailty</a:t>
            </a:r>
          </a:p>
        </p:txBody>
      </p:sp>
      <p:pic>
        <p:nvPicPr>
          <p:cNvPr id="15" name="Picture 14">
            <a:extLst>
              <a:ext uri="{FF2B5EF4-FFF2-40B4-BE49-F238E27FC236}">
                <a16:creationId xmlns:a16="http://schemas.microsoft.com/office/drawing/2014/main" id="{886E4328-6626-56FA-4EAD-039733374D4E}"/>
              </a:ext>
            </a:extLst>
          </p:cNvPr>
          <p:cNvPicPr>
            <a:picLocks noChangeAspect="1"/>
          </p:cNvPicPr>
          <p:nvPr/>
        </p:nvPicPr>
        <p:blipFill>
          <a:blip r:embed="rId8"/>
          <a:stretch>
            <a:fillRect/>
          </a:stretch>
        </p:blipFill>
        <p:spPr>
          <a:xfrm>
            <a:off x="1853698" y="3218702"/>
            <a:ext cx="1206134" cy="994611"/>
          </a:xfrm>
          <a:prstGeom prst="rect">
            <a:avLst/>
          </a:prstGeom>
        </p:spPr>
      </p:pic>
      <p:pic>
        <p:nvPicPr>
          <p:cNvPr id="16" name="Picture 6" descr="Introduction to Frailty 衰弱症簡介(英文) - China Medical University Hospital">
            <a:extLst>
              <a:ext uri="{FF2B5EF4-FFF2-40B4-BE49-F238E27FC236}">
                <a16:creationId xmlns:a16="http://schemas.microsoft.com/office/drawing/2014/main" id="{E986FE97-56D3-DBC5-2B57-70089E2D310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82" t="14230" r="16262" b="10309"/>
          <a:stretch/>
        </p:blipFill>
        <p:spPr bwMode="auto">
          <a:xfrm>
            <a:off x="6352571" y="3430622"/>
            <a:ext cx="923061" cy="71874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a:extLst>
              <a:ext uri="{FF2B5EF4-FFF2-40B4-BE49-F238E27FC236}">
                <a16:creationId xmlns:a16="http://schemas.microsoft.com/office/drawing/2014/main" id="{58E6CFFF-A607-55AC-DE31-5A1E32C0EF7E}"/>
              </a:ext>
            </a:extLst>
          </p:cNvPr>
          <p:cNvSpPr>
            <a:spLocks noGrp="1"/>
          </p:cNvSpPr>
          <p:nvPr>
            <p:ph type="title"/>
          </p:nvPr>
        </p:nvSpPr>
        <p:spPr/>
        <p:txBody>
          <a:bodyPr/>
          <a:lstStyle/>
          <a:p>
            <a:r>
              <a:rPr lang="en-CA">
                <a:solidFill>
                  <a:schemeClr val="bg1"/>
                </a:solidFill>
              </a:rPr>
              <a:t>Health Implications Associated with Ageing</a:t>
            </a:r>
          </a:p>
        </p:txBody>
      </p:sp>
    </p:spTree>
    <p:extLst>
      <p:ext uri="{BB962C8B-B14F-4D97-AF65-F5344CB8AC3E}">
        <p14:creationId xmlns:p14="http://schemas.microsoft.com/office/powerpoint/2010/main" val="4830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1E7776-63CD-4021-9FEC-A3EF37C2E873}"/>
              </a:ext>
            </a:extLst>
          </p:cNvPr>
          <p:cNvSpPr>
            <a:spLocks noGrp="1"/>
          </p:cNvSpPr>
          <p:nvPr>
            <p:ph idx="1"/>
          </p:nvPr>
        </p:nvSpPr>
        <p:spPr/>
        <p:txBody>
          <a:bodyPr/>
          <a:lstStyle/>
          <a:p>
            <a:r>
              <a:rPr lang="en-CA"/>
              <a:t>Primary Care in Canada: </a:t>
            </a:r>
            <a:r>
              <a:rPr lang="en-US"/>
              <a:t>the provision of longitudinal and comprehensive personalized healthcare services</a:t>
            </a:r>
          </a:p>
          <a:p>
            <a:r>
              <a:rPr lang="en-US"/>
              <a:t>Family physician can screen, manage, and coordinate care for pts with multimorbidity and frailty</a:t>
            </a:r>
            <a:endParaRPr lang="en-CA"/>
          </a:p>
        </p:txBody>
      </p:sp>
      <p:sp>
        <p:nvSpPr>
          <p:cNvPr id="3" name="Title 2">
            <a:extLst>
              <a:ext uri="{FF2B5EF4-FFF2-40B4-BE49-F238E27FC236}">
                <a16:creationId xmlns:a16="http://schemas.microsoft.com/office/drawing/2014/main" id="{B94F6DEB-F084-49E6-8ED9-9629D9259815}"/>
              </a:ext>
            </a:extLst>
          </p:cNvPr>
          <p:cNvSpPr>
            <a:spLocks noGrp="1"/>
          </p:cNvSpPr>
          <p:nvPr>
            <p:ph type="title"/>
          </p:nvPr>
        </p:nvSpPr>
        <p:spPr/>
        <p:txBody>
          <a:bodyPr/>
          <a:lstStyle/>
          <a:p>
            <a:r>
              <a:rPr lang="en-CA"/>
              <a:t>Responding through Primary Care Efforts</a:t>
            </a:r>
          </a:p>
        </p:txBody>
      </p:sp>
    </p:spTree>
    <p:extLst>
      <p:ext uri="{BB962C8B-B14F-4D97-AF65-F5344CB8AC3E}">
        <p14:creationId xmlns:p14="http://schemas.microsoft.com/office/powerpoint/2010/main" val="42525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2C215-78C8-5126-DF33-ADBB8109868B}"/>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3072FCC3-A056-D1A4-BF27-AAB6898B2373}"/>
              </a:ext>
            </a:extLst>
          </p:cNvPr>
          <p:cNvPicPr>
            <a:picLocks/>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EA703E81-A0BC-D3D3-776C-02E73C115EBD}"/>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#1888893</a:t>
            </a:r>
            <a:endParaRPr lang="en-CA" sz="3600" b="1">
              <a:solidFill>
                <a:srgbClr val="5B5B5B"/>
              </a:solidFill>
            </a:endParaRPr>
          </a:p>
        </p:txBody>
      </p:sp>
      <p:sp>
        <p:nvSpPr>
          <p:cNvPr id="7" name="Rectangle 6">
            <a:extLst>
              <a:ext uri="{FF2B5EF4-FFF2-40B4-BE49-F238E27FC236}">
                <a16:creationId xmlns:a16="http://schemas.microsoft.com/office/drawing/2014/main" id="{7C9C0F4B-1347-8E12-A3BC-763CBC654981}"/>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endParaRPr lang="en-CA" sz="1400">
              <a:solidFill>
                <a:srgbClr val="5B5B5B"/>
              </a:solidFill>
            </a:endParaRPr>
          </a:p>
        </p:txBody>
      </p:sp>
    </p:spTree>
    <p:custDataLst>
      <p:tags r:id="rId1"/>
    </p:custDataLst>
    <p:extLst>
      <p:ext uri="{BB962C8B-B14F-4D97-AF65-F5344CB8AC3E}">
        <p14:creationId xmlns:p14="http://schemas.microsoft.com/office/powerpoint/2010/main" val="34409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289A33-F478-6D16-ED53-0E7A1CE1E0AE}"/>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C6F1B9F8-1F2C-C95B-751D-E80CAA4BE89C}"/>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CAFBD748-4764-4AA8-7D26-9D65F5E60D08}"/>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Do you believe the COVID-19 pandemic had a significant impact on older adults' access to healthcare services?</a:t>
            </a:r>
            <a:endParaRPr lang="en-CA" sz="2400" b="1">
              <a:solidFill>
                <a:srgbClr val="5B5B5B"/>
              </a:solidFill>
            </a:endParaRPr>
          </a:p>
        </p:txBody>
      </p:sp>
      <p:sp>
        <p:nvSpPr>
          <p:cNvPr id="7" name="Rectangle 6">
            <a:extLst>
              <a:ext uri="{FF2B5EF4-FFF2-40B4-BE49-F238E27FC236}">
                <a16:creationId xmlns:a16="http://schemas.microsoft.com/office/drawing/2014/main" id="{69959737-D43A-AF03-66EF-6920B473462F}"/>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CA" sz="1400">
              <a:solidFill>
                <a:srgbClr val="5B5B5B"/>
              </a:solidFill>
            </a:endParaRPr>
          </a:p>
        </p:txBody>
      </p:sp>
    </p:spTree>
    <p:custDataLst>
      <p:tags r:id="rId1"/>
    </p:custDataLst>
    <p:extLst>
      <p:ext uri="{BB962C8B-B14F-4D97-AF65-F5344CB8AC3E}">
        <p14:creationId xmlns:p14="http://schemas.microsoft.com/office/powerpoint/2010/main" val="1285417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7.1.4619"/>
  <p:tag name="SLIDO_PRESENTATION_ID" val="00000000-0000-0000-0000-000000000000"/>
  <p:tag name="SLIDO_EVENT_UUID" val="4b7970da-f5bc-4336-857a-76470b3de538"/>
  <p:tag name="SLIDO_EVENT_SECTION_UUID" val="eeae9595-1cd0-4bd5-bcab-254f9dca5c8c"/>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TkyNDQ3MDR9"/>
  <p:tag name="SLIDO_TYPE" val="SlidoPoll"/>
  <p:tag name="SLIDO_POLL_UUID" val="981bf6a6-b29f-4924-9608-08783347d103"/>
  <p:tag name="SLIDO_TIMELINE" val="W3sicG9sbFF1ZXN0aW9uVXVpZCI6ImYxNTI1MTAyLWNmYzQtNDJkMi1iOTk5LTQ2ZDQ2OWNiZWFiM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Tg2NDk2NDV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Tg2NDk2MDh9"/>
  <p:tag name="SLIDO_TYPE" val="SlidoPoll"/>
  <p:tag name="SLIDO_POLL_UUID" val="da6c3f45-bd53-4d5b-8cc7-28517ea918a5"/>
  <p:tag name="SLIDO_TIMELINE" val="W3sicG9sbFF1ZXN0aW9uVXVpZCI6ImIzYWNhNzRmLTcxMTktNDE0Yi1iZGU5LTU1N2NkYTMyZjE5Y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My_fam_med">
  <a:themeElements>
    <a:clrScheme name="McMaster">
      <a:dk1>
        <a:srgbClr val="212427"/>
      </a:dk1>
      <a:lt1>
        <a:srgbClr val="FFFFFF"/>
      </a:lt1>
      <a:dk2>
        <a:srgbClr val="5E6971"/>
      </a:dk2>
      <a:lt2>
        <a:srgbClr val="FFFFFF"/>
      </a:lt2>
      <a:accent1>
        <a:srgbClr val="7A003C"/>
      </a:accent1>
      <a:accent2>
        <a:srgbClr val="FFBC3C"/>
      </a:accent2>
      <a:accent3>
        <a:srgbClr val="CED64B"/>
      </a:accent3>
      <a:accent4>
        <a:srgbClr val="FED100"/>
      </a:accent4>
      <a:accent5>
        <a:srgbClr val="6FD3E3"/>
      </a:accent5>
      <a:accent6>
        <a:srgbClr val="A71930"/>
      </a:accent6>
      <a:hlink>
        <a:srgbClr val="691A41"/>
      </a:hlink>
      <a:folHlink>
        <a:srgbClr val="691A41"/>
      </a:folHlink>
    </a:clrScheme>
    <a:fontScheme name="McMaster - Arial Alternat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ECD201EE825343B6607583A724D44F" ma:contentTypeVersion="7" ma:contentTypeDescription="Create a new document." ma:contentTypeScope="" ma:versionID="072a8496a05e0c97a2fb24041b20994f">
  <xsd:schema xmlns:xsd="http://www.w3.org/2001/XMLSchema" xmlns:xs="http://www.w3.org/2001/XMLSchema" xmlns:p="http://schemas.microsoft.com/office/2006/metadata/properties" xmlns:ns2="b1ab7ea0-9dae-4e46-8aac-21f71ea20e14" xmlns:ns3="e9af67ed-40cb-48c3-99c9-935940e0c537" targetNamespace="http://schemas.microsoft.com/office/2006/metadata/properties" ma:root="true" ma:fieldsID="16557351089ab97664390b7ec8fd2ecf" ns2:_="" ns3:_="">
    <xsd:import namespace="b1ab7ea0-9dae-4e46-8aac-21f71ea20e14"/>
    <xsd:import namespace="e9af67ed-40cb-48c3-99c9-935940e0c5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b7ea0-9dae-4e46-8aac-21f71ea20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af67ed-40cb-48c3-99c9-935940e0c5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B63B95-D4A1-4AE2-830B-63C6AEB959E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2B452A-BDD8-466B-9B19-02C945A0BF63}">
  <ds:schemaRefs>
    <ds:schemaRef ds:uri="http://schemas.microsoft.com/sharepoint/v3/contenttype/forms"/>
  </ds:schemaRefs>
</ds:datastoreItem>
</file>

<file path=customXml/itemProps3.xml><?xml version="1.0" encoding="utf-8"?>
<ds:datastoreItem xmlns:ds="http://schemas.openxmlformats.org/officeDocument/2006/customXml" ds:itemID="{EF24A950-6130-461F-A728-77E157949511}">
  <ds:schemaRefs>
    <ds:schemaRef ds:uri="b1ab7ea0-9dae-4e46-8aac-21f71ea20e14"/>
    <ds:schemaRef ds:uri="e9af67ed-40cb-48c3-99c9-935940e0c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2920</Words>
  <Application>Microsoft Office PowerPoint</Application>
  <PresentationFormat>On-screen Show (16:9)</PresentationFormat>
  <Paragraphs>285</Paragraphs>
  <Slides>31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Merriweather</vt:lpstr>
      <vt:lpstr>Times New Roman</vt:lpstr>
      <vt:lpstr>Wingdings</vt:lpstr>
      <vt:lpstr>My_fam_med</vt:lpstr>
      <vt:lpstr>Changes in Primary Care of Older Adults Since COVID-19</vt:lpstr>
      <vt:lpstr>Presenter Disclosure Shireen Fikree</vt:lpstr>
      <vt:lpstr>Disclosure of Financial Support</vt:lpstr>
      <vt:lpstr>Learning Objectives</vt:lpstr>
      <vt:lpstr>Background</vt:lpstr>
      <vt:lpstr>Health Implications Associated with Ageing</vt:lpstr>
      <vt:lpstr>Responding through Primary Care Efforts</vt:lpstr>
      <vt:lpstr>PowerPoint Presentation</vt:lpstr>
      <vt:lpstr>PowerPoint Presentation</vt:lpstr>
      <vt:lpstr>Primary Care During the COVID-19 Pandemic</vt:lpstr>
      <vt:lpstr>Objective</vt:lpstr>
      <vt:lpstr>PowerPoint Presentation</vt:lpstr>
      <vt:lpstr>Cont.</vt:lpstr>
      <vt:lpstr>Methods</vt:lpstr>
      <vt:lpstr>Study Design</vt:lpstr>
      <vt:lpstr>Cohort</vt:lpstr>
      <vt:lpstr>Outcomes of Interest</vt:lpstr>
      <vt:lpstr>Outcomes of Interest</vt:lpstr>
      <vt:lpstr>Results</vt:lpstr>
      <vt:lpstr>Descriptive Analysis</vt:lpstr>
      <vt:lpstr>Chronic disease management activities in patients</vt:lpstr>
      <vt:lpstr>Changes in Outcomes Stratified by Patient Characteristics </vt:lpstr>
      <vt:lpstr>Changes in Outcomes Stratified by Patient Characteristics</vt:lpstr>
      <vt:lpstr>Association b/w Individual Pt Characteristics and Changes in Outcomes</vt:lpstr>
      <vt:lpstr>Discussion</vt:lpstr>
      <vt:lpstr>PowerPoint Presentation</vt:lpstr>
      <vt:lpstr>Interpretations</vt:lpstr>
      <vt:lpstr>Summary</vt:lpstr>
      <vt:lpstr>Overall Messages</vt:lpstr>
      <vt:lpstr>Questions?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Meister</dc:creator>
  <cp:lastModifiedBy>Deanne McKay</cp:lastModifiedBy>
  <cp:revision>1</cp:revision>
  <dcterms:created xsi:type="dcterms:W3CDTF">2014-04-10T17:12:44Z</dcterms:created>
  <dcterms:modified xsi:type="dcterms:W3CDTF">2023-11-07T13:31:44Z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0x0101004CECD201EE825343B6607583A724D44F</vt:lpwstr>
  </property>
  <property fmtid="{D5CDD505-2E9C-101B-9397-08002B2CF9AE}" pid="3" name="SlidoAppVersion">
    <vt:lpwstr>1.7.1.4619</vt:lpwstr>
  </property>
</Properties>
</file>