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8"/>
  </p:notesMasterIdLst>
  <p:sldIdLst>
    <p:sldId id="256" r:id="rId3"/>
    <p:sldId id="287" r:id="rId4"/>
    <p:sldId id="288" r:id="rId5"/>
    <p:sldId id="257" r:id="rId6"/>
    <p:sldId id="258" r:id="rId7"/>
    <p:sldId id="262" r:id="rId8"/>
    <p:sldId id="261" r:id="rId9"/>
    <p:sldId id="263" r:id="rId10"/>
    <p:sldId id="265" r:id="rId11"/>
    <p:sldId id="264" r:id="rId12"/>
    <p:sldId id="267" r:id="rId13"/>
    <p:sldId id="259" r:id="rId14"/>
    <p:sldId id="269" r:id="rId15"/>
    <p:sldId id="271" r:id="rId16"/>
    <p:sldId id="268" r:id="rId17"/>
    <p:sldId id="273" r:id="rId18"/>
    <p:sldId id="289" r:id="rId19"/>
    <p:sldId id="270" r:id="rId20"/>
    <p:sldId id="274" r:id="rId21"/>
    <p:sldId id="278" r:id="rId22"/>
    <p:sldId id="280" r:id="rId23"/>
    <p:sldId id="283" r:id="rId24"/>
    <p:sldId id="260" r:id="rId25"/>
    <p:sldId id="291" r:id="rId26"/>
    <p:sldId id="29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54646" autoAdjust="0"/>
  </p:normalViewPr>
  <p:slideViewPr>
    <p:cSldViewPr snapToGrid="0">
      <p:cViewPr varScale="1">
        <p:scale>
          <a:sx n="32" d="100"/>
          <a:sy n="32" d="100"/>
        </p:scale>
        <p:origin x="1704" y="24"/>
      </p:cViewPr>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FCF00-AEBD-4B09-9EEF-4B0109E0F4FB}" type="doc">
      <dgm:prSet loTypeId="urn:microsoft.com/office/officeart/2005/8/layout/chart3" loCatId="cycle" qsTypeId="urn:microsoft.com/office/officeart/2005/8/quickstyle/simple1" qsCatId="simple" csTypeId="urn:microsoft.com/office/officeart/2005/8/colors/accent1_2" csCatId="accent1" phldr="1"/>
      <dgm:spPr/>
    </dgm:pt>
    <dgm:pt modelId="{73E17B48-0B4B-4A9E-878D-C54E14046615}">
      <dgm:prSet phldrT="[Text]"/>
      <dgm:spPr/>
      <dgm:t>
        <a:bodyPr/>
        <a:lstStyle/>
        <a:p>
          <a:r>
            <a:rPr lang="en-CA" dirty="0"/>
            <a:t>O</a:t>
          </a:r>
        </a:p>
      </dgm:t>
    </dgm:pt>
    <dgm:pt modelId="{5AA4864A-016F-4F5C-93D7-E8D6C3F33285}" type="parTrans" cxnId="{CB1163CC-69C0-4F73-B1E9-AD3B162D5801}">
      <dgm:prSet/>
      <dgm:spPr/>
      <dgm:t>
        <a:bodyPr/>
        <a:lstStyle/>
        <a:p>
          <a:endParaRPr lang="en-CA"/>
        </a:p>
      </dgm:t>
    </dgm:pt>
    <dgm:pt modelId="{42312D66-9F91-467B-A216-068AE7A08D50}" type="sibTrans" cxnId="{CB1163CC-69C0-4F73-B1E9-AD3B162D5801}">
      <dgm:prSet/>
      <dgm:spPr/>
      <dgm:t>
        <a:bodyPr/>
        <a:lstStyle/>
        <a:p>
          <a:endParaRPr lang="en-CA"/>
        </a:p>
      </dgm:t>
    </dgm:pt>
    <dgm:pt modelId="{8650A295-1064-4B35-96B6-1F36BA49D43E}">
      <dgm:prSet phldrT="[Text]"/>
      <dgm:spPr/>
      <dgm:t>
        <a:bodyPr/>
        <a:lstStyle/>
        <a:p>
          <a:r>
            <a:rPr lang="en-CA" dirty="0"/>
            <a:t>M</a:t>
          </a:r>
        </a:p>
      </dgm:t>
    </dgm:pt>
    <dgm:pt modelId="{BAF5B1BD-2CC6-4023-A289-FF8A4E01AE42}" type="parTrans" cxnId="{7011E922-157B-4619-BD11-ECCF0EDCDFA4}">
      <dgm:prSet/>
      <dgm:spPr/>
      <dgm:t>
        <a:bodyPr/>
        <a:lstStyle/>
        <a:p>
          <a:endParaRPr lang="en-CA"/>
        </a:p>
      </dgm:t>
    </dgm:pt>
    <dgm:pt modelId="{2C69EC06-B408-4224-B92D-CF97BA09871D}" type="sibTrans" cxnId="{7011E922-157B-4619-BD11-ECCF0EDCDFA4}">
      <dgm:prSet/>
      <dgm:spPr/>
      <dgm:t>
        <a:bodyPr/>
        <a:lstStyle/>
        <a:p>
          <a:endParaRPr lang="en-CA"/>
        </a:p>
      </dgm:t>
    </dgm:pt>
    <dgm:pt modelId="{F878E98D-51F5-4EB2-B4F6-0300934BE3A6}">
      <dgm:prSet phldrT="[Text]"/>
      <dgm:spPr/>
      <dgm:t>
        <a:bodyPr/>
        <a:lstStyle/>
        <a:p>
          <a:r>
            <a:rPr lang="en-CA" dirty="0"/>
            <a:t>C</a:t>
          </a:r>
        </a:p>
      </dgm:t>
    </dgm:pt>
    <dgm:pt modelId="{CB0A0146-3BB9-4860-BC2A-472C276CE0D5}" type="parTrans" cxnId="{B7CF6C0E-FF18-4A46-A388-706880809E29}">
      <dgm:prSet/>
      <dgm:spPr/>
      <dgm:t>
        <a:bodyPr/>
        <a:lstStyle/>
        <a:p>
          <a:endParaRPr lang="en-CA"/>
        </a:p>
      </dgm:t>
    </dgm:pt>
    <dgm:pt modelId="{55366B81-5B19-4788-8694-1B7CA8643726}" type="sibTrans" cxnId="{B7CF6C0E-FF18-4A46-A388-706880809E29}">
      <dgm:prSet/>
      <dgm:spPr/>
      <dgm:t>
        <a:bodyPr/>
        <a:lstStyle/>
        <a:p>
          <a:endParaRPr lang="en-CA"/>
        </a:p>
      </dgm:t>
    </dgm:pt>
    <dgm:pt modelId="{A0E32803-1C57-4035-9BA5-58A443316AEF}" type="pres">
      <dgm:prSet presAssocID="{1DBFCF00-AEBD-4B09-9EEF-4B0109E0F4FB}" presName="compositeShape" presStyleCnt="0">
        <dgm:presLayoutVars>
          <dgm:chMax val="7"/>
          <dgm:dir/>
          <dgm:resizeHandles val="exact"/>
        </dgm:presLayoutVars>
      </dgm:prSet>
      <dgm:spPr/>
    </dgm:pt>
    <dgm:pt modelId="{39572054-DBEA-44ED-B95B-3B0146F017FC}" type="pres">
      <dgm:prSet presAssocID="{1DBFCF00-AEBD-4B09-9EEF-4B0109E0F4FB}" presName="wedge1" presStyleLbl="node1" presStyleIdx="0" presStyleCnt="3" custLinFactNeighborX="-8929" custLinFactNeighborY="-992"/>
      <dgm:spPr/>
    </dgm:pt>
    <dgm:pt modelId="{7FB63708-3002-4A66-8D45-D4D8F88770A6}" type="pres">
      <dgm:prSet presAssocID="{1DBFCF00-AEBD-4B09-9EEF-4B0109E0F4FB}" presName="wedge1Tx" presStyleLbl="node1" presStyleIdx="0" presStyleCnt="3">
        <dgm:presLayoutVars>
          <dgm:chMax val="0"/>
          <dgm:chPref val="0"/>
          <dgm:bulletEnabled val="1"/>
        </dgm:presLayoutVars>
      </dgm:prSet>
      <dgm:spPr/>
    </dgm:pt>
    <dgm:pt modelId="{2C8D28F9-B180-4298-BCE8-3187F73C0329}" type="pres">
      <dgm:prSet presAssocID="{1DBFCF00-AEBD-4B09-9EEF-4B0109E0F4FB}" presName="wedge2" presStyleLbl="node1" presStyleIdx="1" presStyleCnt="3" custLinFactNeighborX="-4712" custLinFactNeighborY="-3224"/>
      <dgm:spPr/>
    </dgm:pt>
    <dgm:pt modelId="{81B9FB52-E298-471F-A193-A1127F2F8C64}" type="pres">
      <dgm:prSet presAssocID="{1DBFCF00-AEBD-4B09-9EEF-4B0109E0F4FB}" presName="wedge2Tx" presStyleLbl="node1" presStyleIdx="1" presStyleCnt="3">
        <dgm:presLayoutVars>
          <dgm:chMax val="0"/>
          <dgm:chPref val="0"/>
          <dgm:bulletEnabled val="1"/>
        </dgm:presLayoutVars>
      </dgm:prSet>
      <dgm:spPr/>
    </dgm:pt>
    <dgm:pt modelId="{FE963BC0-F3FF-4615-B1EC-DF77ECDCE656}" type="pres">
      <dgm:prSet presAssocID="{1DBFCF00-AEBD-4B09-9EEF-4B0109E0F4FB}" presName="wedge3" presStyleLbl="node1" presStyleIdx="2" presStyleCnt="3" custLinFactNeighborX="-4960" custLinFactNeighborY="-3720"/>
      <dgm:spPr/>
    </dgm:pt>
    <dgm:pt modelId="{97398B90-04D2-4AF1-AB15-A5A2F5700F9B}" type="pres">
      <dgm:prSet presAssocID="{1DBFCF00-AEBD-4B09-9EEF-4B0109E0F4FB}" presName="wedge3Tx" presStyleLbl="node1" presStyleIdx="2" presStyleCnt="3">
        <dgm:presLayoutVars>
          <dgm:chMax val="0"/>
          <dgm:chPref val="0"/>
          <dgm:bulletEnabled val="1"/>
        </dgm:presLayoutVars>
      </dgm:prSet>
      <dgm:spPr/>
    </dgm:pt>
  </dgm:ptLst>
  <dgm:cxnLst>
    <dgm:cxn modelId="{B7CF6C0E-FF18-4A46-A388-706880809E29}" srcId="{1DBFCF00-AEBD-4B09-9EEF-4B0109E0F4FB}" destId="{F878E98D-51F5-4EB2-B4F6-0300934BE3A6}" srcOrd="2" destOrd="0" parTransId="{CB0A0146-3BB9-4860-BC2A-472C276CE0D5}" sibTransId="{55366B81-5B19-4788-8694-1B7CA8643726}"/>
    <dgm:cxn modelId="{7011E922-157B-4619-BD11-ECCF0EDCDFA4}" srcId="{1DBFCF00-AEBD-4B09-9EEF-4B0109E0F4FB}" destId="{8650A295-1064-4B35-96B6-1F36BA49D43E}" srcOrd="1" destOrd="0" parTransId="{BAF5B1BD-2CC6-4023-A289-FF8A4E01AE42}" sibTransId="{2C69EC06-B408-4224-B92D-CF97BA09871D}"/>
    <dgm:cxn modelId="{BF39E04D-23D1-43E7-9E7B-0D6BCF0C0817}" type="presOf" srcId="{8650A295-1064-4B35-96B6-1F36BA49D43E}" destId="{2C8D28F9-B180-4298-BCE8-3187F73C0329}" srcOrd="0" destOrd="0" presId="urn:microsoft.com/office/officeart/2005/8/layout/chart3"/>
    <dgm:cxn modelId="{ACDA9351-2CB6-4353-A8DD-1EBE50793CFA}" type="presOf" srcId="{73E17B48-0B4B-4A9E-878D-C54E14046615}" destId="{7FB63708-3002-4A66-8D45-D4D8F88770A6}" srcOrd="1" destOrd="0" presId="urn:microsoft.com/office/officeart/2005/8/layout/chart3"/>
    <dgm:cxn modelId="{5BA55659-AA6F-4B38-98C5-5E153C77BF4C}" type="presOf" srcId="{1DBFCF00-AEBD-4B09-9EEF-4B0109E0F4FB}" destId="{A0E32803-1C57-4035-9BA5-58A443316AEF}" srcOrd="0" destOrd="0" presId="urn:microsoft.com/office/officeart/2005/8/layout/chart3"/>
    <dgm:cxn modelId="{255A3980-E2BD-4BD4-AFB4-850BD9D378EE}" type="presOf" srcId="{F878E98D-51F5-4EB2-B4F6-0300934BE3A6}" destId="{FE963BC0-F3FF-4615-B1EC-DF77ECDCE656}" srcOrd="0" destOrd="0" presId="urn:microsoft.com/office/officeart/2005/8/layout/chart3"/>
    <dgm:cxn modelId="{098C5497-089D-46DC-A7FF-962DF6C30B57}" type="presOf" srcId="{73E17B48-0B4B-4A9E-878D-C54E14046615}" destId="{39572054-DBEA-44ED-B95B-3B0146F017FC}" srcOrd="0" destOrd="0" presId="urn:microsoft.com/office/officeart/2005/8/layout/chart3"/>
    <dgm:cxn modelId="{CB1163CC-69C0-4F73-B1E9-AD3B162D5801}" srcId="{1DBFCF00-AEBD-4B09-9EEF-4B0109E0F4FB}" destId="{73E17B48-0B4B-4A9E-878D-C54E14046615}" srcOrd="0" destOrd="0" parTransId="{5AA4864A-016F-4F5C-93D7-E8D6C3F33285}" sibTransId="{42312D66-9F91-467B-A216-068AE7A08D50}"/>
    <dgm:cxn modelId="{7224FCD0-1BFC-4CDB-AF12-2FFCE05D35B0}" type="presOf" srcId="{F878E98D-51F5-4EB2-B4F6-0300934BE3A6}" destId="{97398B90-04D2-4AF1-AB15-A5A2F5700F9B}" srcOrd="1" destOrd="0" presId="urn:microsoft.com/office/officeart/2005/8/layout/chart3"/>
    <dgm:cxn modelId="{90C2B5EB-C120-44A9-AF98-0E785C563A10}" type="presOf" srcId="{8650A295-1064-4B35-96B6-1F36BA49D43E}" destId="{81B9FB52-E298-471F-A193-A1127F2F8C64}" srcOrd="1" destOrd="0" presId="urn:microsoft.com/office/officeart/2005/8/layout/chart3"/>
    <dgm:cxn modelId="{9840D943-F01C-4BEC-90B6-49A78847F3D3}" type="presParOf" srcId="{A0E32803-1C57-4035-9BA5-58A443316AEF}" destId="{39572054-DBEA-44ED-B95B-3B0146F017FC}" srcOrd="0" destOrd="0" presId="urn:microsoft.com/office/officeart/2005/8/layout/chart3"/>
    <dgm:cxn modelId="{666EF6FB-746B-4325-9043-8D3BC8BA3DC8}" type="presParOf" srcId="{A0E32803-1C57-4035-9BA5-58A443316AEF}" destId="{7FB63708-3002-4A66-8D45-D4D8F88770A6}" srcOrd="1" destOrd="0" presId="urn:microsoft.com/office/officeart/2005/8/layout/chart3"/>
    <dgm:cxn modelId="{C61B0E3A-53C4-438D-A33B-56540516415E}" type="presParOf" srcId="{A0E32803-1C57-4035-9BA5-58A443316AEF}" destId="{2C8D28F9-B180-4298-BCE8-3187F73C0329}" srcOrd="2" destOrd="0" presId="urn:microsoft.com/office/officeart/2005/8/layout/chart3"/>
    <dgm:cxn modelId="{79A0F492-2E48-4211-90C4-EBA7A4A3ADBA}" type="presParOf" srcId="{A0E32803-1C57-4035-9BA5-58A443316AEF}" destId="{81B9FB52-E298-471F-A193-A1127F2F8C64}" srcOrd="3" destOrd="0" presId="urn:microsoft.com/office/officeart/2005/8/layout/chart3"/>
    <dgm:cxn modelId="{128998E6-1A22-45AD-BC60-A9812B9EB346}" type="presParOf" srcId="{A0E32803-1C57-4035-9BA5-58A443316AEF}" destId="{FE963BC0-F3FF-4615-B1EC-DF77ECDCE656}" srcOrd="4" destOrd="0" presId="urn:microsoft.com/office/officeart/2005/8/layout/chart3"/>
    <dgm:cxn modelId="{B08FBA76-7AA2-4228-84CE-9150DF2829FF}" type="presParOf" srcId="{A0E32803-1C57-4035-9BA5-58A443316AEF}" destId="{97398B90-04D2-4AF1-AB15-A5A2F5700F9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FCF00-AEBD-4B09-9EEF-4B0109E0F4FB}" type="doc">
      <dgm:prSet loTypeId="urn:microsoft.com/office/officeart/2005/8/layout/chart3" loCatId="cycle" qsTypeId="urn:microsoft.com/office/officeart/2005/8/quickstyle/simple1" qsCatId="simple" csTypeId="urn:microsoft.com/office/officeart/2005/8/colors/accent1_2" csCatId="accent1" phldr="1"/>
      <dgm:spPr/>
    </dgm:pt>
    <dgm:pt modelId="{73E17B48-0B4B-4A9E-878D-C54E14046615}">
      <dgm:prSet phldrT="[Text]"/>
      <dgm:spPr/>
      <dgm:t>
        <a:bodyPr/>
        <a:lstStyle/>
        <a:p>
          <a:r>
            <a:rPr lang="en-CA" dirty="0"/>
            <a:t>O</a:t>
          </a:r>
        </a:p>
      </dgm:t>
    </dgm:pt>
    <dgm:pt modelId="{5AA4864A-016F-4F5C-93D7-E8D6C3F33285}" type="parTrans" cxnId="{CB1163CC-69C0-4F73-B1E9-AD3B162D5801}">
      <dgm:prSet/>
      <dgm:spPr/>
      <dgm:t>
        <a:bodyPr/>
        <a:lstStyle/>
        <a:p>
          <a:endParaRPr lang="en-CA"/>
        </a:p>
      </dgm:t>
    </dgm:pt>
    <dgm:pt modelId="{42312D66-9F91-467B-A216-068AE7A08D50}" type="sibTrans" cxnId="{CB1163CC-69C0-4F73-B1E9-AD3B162D5801}">
      <dgm:prSet/>
      <dgm:spPr/>
      <dgm:t>
        <a:bodyPr/>
        <a:lstStyle/>
        <a:p>
          <a:endParaRPr lang="en-CA"/>
        </a:p>
      </dgm:t>
    </dgm:pt>
    <dgm:pt modelId="{8650A295-1064-4B35-96B6-1F36BA49D43E}">
      <dgm:prSet phldrT="[Text]"/>
      <dgm:spPr/>
      <dgm:t>
        <a:bodyPr/>
        <a:lstStyle/>
        <a:p>
          <a:r>
            <a:rPr lang="en-CA" dirty="0"/>
            <a:t>M</a:t>
          </a:r>
        </a:p>
      </dgm:t>
    </dgm:pt>
    <dgm:pt modelId="{BAF5B1BD-2CC6-4023-A289-FF8A4E01AE42}" type="parTrans" cxnId="{7011E922-157B-4619-BD11-ECCF0EDCDFA4}">
      <dgm:prSet/>
      <dgm:spPr/>
      <dgm:t>
        <a:bodyPr/>
        <a:lstStyle/>
        <a:p>
          <a:endParaRPr lang="en-CA"/>
        </a:p>
      </dgm:t>
    </dgm:pt>
    <dgm:pt modelId="{2C69EC06-B408-4224-B92D-CF97BA09871D}" type="sibTrans" cxnId="{7011E922-157B-4619-BD11-ECCF0EDCDFA4}">
      <dgm:prSet/>
      <dgm:spPr/>
      <dgm:t>
        <a:bodyPr/>
        <a:lstStyle/>
        <a:p>
          <a:endParaRPr lang="en-CA"/>
        </a:p>
      </dgm:t>
    </dgm:pt>
    <dgm:pt modelId="{F878E98D-51F5-4EB2-B4F6-0300934BE3A6}">
      <dgm:prSet phldrT="[Text]"/>
      <dgm:spPr/>
      <dgm:t>
        <a:bodyPr/>
        <a:lstStyle/>
        <a:p>
          <a:r>
            <a:rPr lang="en-CA" dirty="0"/>
            <a:t>C</a:t>
          </a:r>
        </a:p>
      </dgm:t>
    </dgm:pt>
    <dgm:pt modelId="{CB0A0146-3BB9-4860-BC2A-472C276CE0D5}" type="parTrans" cxnId="{B7CF6C0E-FF18-4A46-A388-706880809E29}">
      <dgm:prSet/>
      <dgm:spPr/>
      <dgm:t>
        <a:bodyPr/>
        <a:lstStyle/>
        <a:p>
          <a:endParaRPr lang="en-CA"/>
        </a:p>
      </dgm:t>
    </dgm:pt>
    <dgm:pt modelId="{55366B81-5B19-4788-8694-1B7CA8643726}" type="sibTrans" cxnId="{B7CF6C0E-FF18-4A46-A388-706880809E29}">
      <dgm:prSet/>
      <dgm:spPr/>
      <dgm:t>
        <a:bodyPr/>
        <a:lstStyle/>
        <a:p>
          <a:endParaRPr lang="en-CA"/>
        </a:p>
      </dgm:t>
    </dgm:pt>
    <dgm:pt modelId="{A0E32803-1C57-4035-9BA5-58A443316AEF}" type="pres">
      <dgm:prSet presAssocID="{1DBFCF00-AEBD-4B09-9EEF-4B0109E0F4FB}" presName="compositeShape" presStyleCnt="0">
        <dgm:presLayoutVars>
          <dgm:chMax val="7"/>
          <dgm:dir/>
          <dgm:resizeHandles val="exact"/>
        </dgm:presLayoutVars>
      </dgm:prSet>
      <dgm:spPr/>
    </dgm:pt>
    <dgm:pt modelId="{39572054-DBEA-44ED-B95B-3B0146F017FC}" type="pres">
      <dgm:prSet presAssocID="{1DBFCF00-AEBD-4B09-9EEF-4B0109E0F4FB}" presName="wedge1" presStyleLbl="node1" presStyleIdx="0" presStyleCnt="3" custLinFactNeighborX="-8185" custLinFactNeighborY="-2852"/>
      <dgm:spPr/>
    </dgm:pt>
    <dgm:pt modelId="{7FB63708-3002-4A66-8D45-D4D8F88770A6}" type="pres">
      <dgm:prSet presAssocID="{1DBFCF00-AEBD-4B09-9EEF-4B0109E0F4FB}" presName="wedge1Tx" presStyleLbl="node1" presStyleIdx="0" presStyleCnt="3">
        <dgm:presLayoutVars>
          <dgm:chMax val="0"/>
          <dgm:chPref val="0"/>
          <dgm:bulletEnabled val="1"/>
        </dgm:presLayoutVars>
      </dgm:prSet>
      <dgm:spPr/>
    </dgm:pt>
    <dgm:pt modelId="{2C8D28F9-B180-4298-BCE8-3187F73C0329}" type="pres">
      <dgm:prSet presAssocID="{1DBFCF00-AEBD-4B09-9EEF-4B0109E0F4FB}" presName="wedge2" presStyleLbl="node1" presStyleIdx="1" presStyleCnt="3" custLinFactNeighborX="-4712" custLinFactNeighborY="-3224"/>
      <dgm:spPr/>
    </dgm:pt>
    <dgm:pt modelId="{81B9FB52-E298-471F-A193-A1127F2F8C64}" type="pres">
      <dgm:prSet presAssocID="{1DBFCF00-AEBD-4B09-9EEF-4B0109E0F4FB}" presName="wedge2Tx" presStyleLbl="node1" presStyleIdx="1" presStyleCnt="3">
        <dgm:presLayoutVars>
          <dgm:chMax val="0"/>
          <dgm:chPref val="0"/>
          <dgm:bulletEnabled val="1"/>
        </dgm:presLayoutVars>
      </dgm:prSet>
      <dgm:spPr/>
    </dgm:pt>
    <dgm:pt modelId="{FE963BC0-F3FF-4615-B1EC-DF77ECDCE656}" type="pres">
      <dgm:prSet presAssocID="{1DBFCF00-AEBD-4B09-9EEF-4B0109E0F4FB}" presName="wedge3" presStyleLbl="node1" presStyleIdx="2" presStyleCnt="3" custLinFactNeighborX="-36397" custLinFactNeighborY="-16616"/>
      <dgm:spPr/>
    </dgm:pt>
    <dgm:pt modelId="{97398B90-04D2-4AF1-AB15-A5A2F5700F9B}" type="pres">
      <dgm:prSet presAssocID="{1DBFCF00-AEBD-4B09-9EEF-4B0109E0F4FB}" presName="wedge3Tx" presStyleLbl="node1" presStyleIdx="2" presStyleCnt="3">
        <dgm:presLayoutVars>
          <dgm:chMax val="0"/>
          <dgm:chPref val="0"/>
          <dgm:bulletEnabled val="1"/>
        </dgm:presLayoutVars>
      </dgm:prSet>
      <dgm:spPr/>
    </dgm:pt>
  </dgm:ptLst>
  <dgm:cxnLst>
    <dgm:cxn modelId="{B7CF6C0E-FF18-4A46-A388-706880809E29}" srcId="{1DBFCF00-AEBD-4B09-9EEF-4B0109E0F4FB}" destId="{F878E98D-51F5-4EB2-B4F6-0300934BE3A6}" srcOrd="2" destOrd="0" parTransId="{CB0A0146-3BB9-4860-BC2A-472C276CE0D5}" sibTransId="{55366B81-5B19-4788-8694-1B7CA8643726}"/>
    <dgm:cxn modelId="{7011E922-157B-4619-BD11-ECCF0EDCDFA4}" srcId="{1DBFCF00-AEBD-4B09-9EEF-4B0109E0F4FB}" destId="{8650A295-1064-4B35-96B6-1F36BA49D43E}" srcOrd="1" destOrd="0" parTransId="{BAF5B1BD-2CC6-4023-A289-FF8A4E01AE42}" sibTransId="{2C69EC06-B408-4224-B92D-CF97BA09871D}"/>
    <dgm:cxn modelId="{BF39E04D-23D1-43E7-9E7B-0D6BCF0C0817}" type="presOf" srcId="{8650A295-1064-4B35-96B6-1F36BA49D43E}" destId="{2C8D28F9-B180-4298-BCE8-3187F73C0329}" srcOrd="0" destOrd="0" presId="urn:microsoft.com/office/officeart/2005/8/layout/chart3"/>
    <dgm:cxn modelId="{ACDA9351-2CB6-4353-A8DD-1EBE50793CFA}" type="presOf" srcId="{73E17B48-0B4B-4A9E-878D-C54E14046615}" destId="{7FB63708-3002-4A66-8D45-D4D8F88770A6}" srcOrd="1" destOrd="0" presId="urn:microsoft.com/office/officeart/2005/8/layout/chart3"/>
    <dgm:cxn modelId="{5BA55659-AA6F-4B38-98C5-5E153C77BF4C}" type="presOf" srcId="{1DBFCF00-AEBD-4B09-9EEF-4B0109E0F4FB}" destId="{A0E32803-1C57-4035-9BA5-58A443316AEF}" srcOrd="0" destOrd="0" presId="urn:microsoft.com/office/officeart/2005/8/layout/chart3"/>
    <dgm:cxn modelId="{255A3980-E2BD-4BD4-AFB4-850BD9D378EE}" type="presOf" srcId="{F878E98D-51F5-4EB2-B4F6-0300934BE3A6}" destId="{FE963BC0-F3FF-4615-B1EC-DF77ECDCE656}" srcOrd="0" destOrd="0" presId="urn:microsoft.com/office/officeart/2005/8/layout/chart3"/>
    <dgm:cxn modelId="{098C5497-089D-46DC-A7FF-962DF6C30B57}" type="presOf" srcId="{73E17B48-0B4B-4A9E-878D-C54E14046615}" destId="{39572054-DBEA-44ED-B95B-3B0146F017FC}" srcOrd="0" destOrd="0" presId="urn:microsoft.com/office/officeart/2005/8/layout/chart3"/>
    <dgm:cxn modelId="{CB1163CC-69C0-4F73-B1E9-AD3B162D5801}" srcId="{1DBFCF00-AEBD-4B09-9EEF-4B0109E0F4FB}" destId="{73E17B48-0B4B-4A9E-878D-C54E14046615}" srcOrd="0" destOrd="0" parTransId="{5AA4864A-016F-4F5C-93D7-E8D6C3F33285}" sibTransId="{42312D66-9F91-467B-A216-068AE7A08D50}"/>
    <dgm:cxn modelId="{7224FCD0-1BFC-4CDB-AF12-2FFCE05D35B0}" type="presOf" srcId="{F878E98D-51F5-4EB2-B4F6-0300934BE3A6}" destId="{97398B90-04D2-4AF1-AB15-A5A2F5700F9B}" srcOrd="1" destOrd="0" presId="urn:microsoft.com/office/officeart/2005/8/layout/chart3"/>
    <dgm:cxn modelId="{90C2B5EB-C120-44A9-AF98-0E785C563A10}" type="presOf" srcId="{8650A295-1064-4B35-96B6-1F36BA49D43E}" destId="{81B9FB52-E298-471F-A193-A1127F2F8C64}" srcOrd="1" destOrd="0" presId="urn:microsoft.com/office/officeart/2005/8/layout/chart3"/>
    <dgm:cxn modelId="{9840D943-F01C-4BEC-90B6-49A78847F3D3}" type="presParOf" srcId="{A0E32803-1C57-4035-9BA5-58A443316AEF}" destId="{39572054-DBEA-44ED-B95B-3B0146F017FC}" srcOrd="0" destOrd="0" presId="urn:microsoft.com/office/officeart/2005/8/layout/chart3"/>
    <dgm:cxn modelId="{666EF6FB-746B-4325-9043-8D3BC8BA3DC8}" type="presParOf" srcId="{A0E32803-1C57-4035-9BA5-58A443316AEF}" destId="{7FB63708-3002-4A66-8D45-D4D8F88770A6}" srcOrd="1" destOrd="0" presId="urn:microsoft.com/office/officeart/2005/8/layout/chart3"/>
    <dgm:cxn modelId="{C61B0E3A-53C4-438D-A33B-56540516415E}" type="presParOf" srcId="{A0E32803-1C57-4035-9BA5-58A443316AEF}" destId="{2C8D28F9-B180-4298-BCE8-3187F73C0329}" srcOrd="2" destOrd="0" presId="urn:microsoft.com/office/officeart/2005/8/layout/chart3"/>
    <dgm:cxn modelId="{79A0F492-2E48-4211-90C4-EBA7A4A3ADBA}" type="presParOf" srcId="{A0E32803-1C57-4035-9BA5-58A443316AEF}" destId="{81B9FB52-E298-471F-A193-A1127F2F8C64}" srcOrd="3" destOrd="0" presId="urn:microsoft.com/office/officeart/2005/8/layout/chart3"/>
    <dgm:cxn modelId="{128998E6-1A22-45AD-BC60-A9812B9EB346}" type="presParOf" srcId="{A0E32803-1C57-4035-9BA5-58A443316AEF}" destId="{FE963BC0-F3FF-4615-B1EC-DF77ECDCE656}" srcOrd="4" destOrd="0" presId="urn:microsoft.com/office/officeart/2005/8/layout/chart3"/>
    <dgm:cxn modelId="{B08FBA76-7AA2-4228-84CE-9150DF2829FF}" type="presParOf" srcId="{A0E32803-1C57-4035-9BA5-58A443316AEF}" destId="{97398B90-04D2-4AF1-AB15-A5A2F5700F9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BFCF00-AEBD-4B09-9EEF-4B0109E0F4FB}" type="doc">
      <dgm:prSet loTypeId="urn:microsoft.com/office/officeart/2005/8/layout/chart3" loCatId="cycle" qsTypeId="urn:microsoft.com/office/officeart/2005/8/quickstyle/simple1" qsCatId="simple" csTypeId="urn:microsoft.com/office/officeart/2005/8/colors/accent1_2" csCatId="accent1" phldr="1"/>
      <dgm:spPr/>
    </dgm:pt>
    <dgm:pt modelId="{73E17B48-0B4B-4A9E-878D-C54E14046615}">
      <dgm:prSet phldrT="[Text]"/>
      <dgm:spPr/>
      <dgm:t>
        <a:bodyPr/>
        <a:lstStyle/>
        <a:p>
          <a:r>
            <a:rPr lang="en-CA" dirty="0"/>
            <a:t>O</a:t>
          </a:r>
        </a:p>
      </dgm:t>
    </dgm:pt>
    <dgm:pt modelId="{5AA4864A-016F-4F5C-93D7-E8D6C3F33285}" type="parTrans" cxnId="{CB1163CC-69C0-4F73-B1E9-AD3B162D5801}">
      <dgm:prSet/>
      <dgm:spPr/>
      <dgm:t>
        <a:bodyPr/>
        <a:lstStyle/>
        <a:p>
          <a:endParaRPr lang="en-CA"/>
        </a:p>
      </dgm:t>
    </dgm:pt>
    <dgm:pt modelId="{42312D66-9F91-467B-A216-068AE7A08D50}" type="sibTrans" cxnId="{CB1163CC-69C0-4F73-B1E9-AD3B162D5801}">
      <dgm:prSet/>
      <dgm:spPr/>
      <dgm:t>
        <a:bodyPr/>
        <a:lstStyle/>
        <a:p>
          <a:endParaRPr lang="en-CA"/>
        </a:p>
      </dgm:t>
    </dgm:pt>
    <dgm:pt modelId="{8650A295-1064-4B35-96B6-1F36BA49D43E}">
      <dgm:prSet phldrT="[Text]"/>
      <dgm:spPr/>
      <dgm:t>
        <a:bodyPr/>
        <a:lstStyle/>
        <a:p>
          <a:r>
            <a:rPr lang="en-CA" dirty="0"/>
            <a:t>M</a:t>
          </a:r>
        </a:p>
      </dgm:t>
    </dgm:pt>
    <dgm:pt modelId="{BAF5B1BD-2CC6-4023-A289-FF8A4E01AE42}" type="parTrans" cxnId="{7011E922-157B-4619-BD11-ECCF0EDCDFA4}">
      <dgm:prSet/>
      <dgm:spPr/>
      <dgm:t>
        <a:bodyPr/>
        <a:lstStyle/>
        <a:p>
          <a:endParaRPr lang="en-CA"/>
        </a:p>
      </dgm:t>
    </dgm:pt>
    <dgm:pt modelId="{2C69EC06-B408-4224-B92D-CF97BA09871D}" type="sibTrans" cxnId="{7011E922-157B-4619-BD11-ECCF0EDCDFA4}">
      <dgm:prSet/>
      <dgm:spPr/>
      <dgm:t>
        <a:bodyPr/>
        <a:lstStyle/>
        <a:p>
          <a:endParaRPr lang="en-CA"/>
        </a:p>
      </dgm:t>
    </dgm:pt>
    <dgm:pt modelId="{F878E98D-51F5-4EB2-B4F6-0300934BE3A6}">
      <dgm:prSet phldrT="[Text]"/>
      <dgm:spPr/>
      <dgm:t>
        <a:bodyPr/>
        <a:lstStyle/>
        <a:p>
          <a:r>
            <a:rPr lang="en-CA" dirty="0"/>
            <a:t>C</a:t>
          </a:r>
        </a:p>
      </dgm:t>
    </dgm:pt>
    <dgm:pt modelId="{CB0A0146-3BB9-4860-BC2A-472C276CE0D5}" type="parTrans" cxnId="{B7CF6C0E-FF18-4A46-A388-706880809E29}">
      <dgm:prSet/>
      <dgm:spPr/>
      <dgm:t>
        <a:bodyPr/>
        <a:lstStyle/>
        <a:p>
          <a:endParaRPr lang="en-CA"/>
        </a:p>
      </dgm:t>
    </dgm:pt>
    <dgm:pt modelId="{55366B81-5B19-4788-8694-1B7CA8643726}" type="sibTrans" cxnId="{B7CF6C0E-FF18-4A46-A388-706880809E29}">
      <dgm:prSet/>
      <dgm:spPr/>
      <dgm:t>
        <a:bodyPr/>
        <a:lstStyle/>
        <a:p>
          <a:endParaRPr lang="en-CA"/>
        </a:p>
      </dgm:t>
    </dgm:pt>
    <dgm:pt modelId="{A0E32803-1C57-4035-9BA5-58A443316AEF}" type="pres">
      <dgm:prSet presAssocID="{1DBFCF00-AEBD-4B09-9EEF-4B0109E0F4FB}" presName="compositeShape" presStyleCnt="0">
        <dgm:presLayoutVars>
          <dgm:chMax val="7"/>
          <dgm:dir/>
          <dgm:resizeHandles val="exact"/>
        </dgm:presLayoutVars>
      </dgm:prSet>
      <dgm:spPr/>
    </dgm:pt>
    <dgm:pt modelId="{39572054-DBEA-44ED-B95B-3B0146F017FC}" type="pres">
      <dgm:prSet presAssocID="{1DBFCF00-AEBD-4B09-9EEF-4B0109E0F4FB}" presName="wedge1" presStyleLbl="node1" presStyleIdx="0" presStyleCnt="3" custLinFactNeighborX="-8929" custLinFactNeighborY="-992"/>
      <dgm:spPr/>
    </dgm:pt>
    <dgm:pt modelId="{7FB63708-3002-4A66-8D45-D4D8F88770A6}" type="pres">
      <dgm:prSet presAssocID="{1DBFCF00-AEBD-4B09-9EEF-4B0109E0F4FB}" presName="wedge1Tx" presStyleLbl="node1" presStyleIdx="0" presStyleCnt="3">
        <dgm:presLayoutVars>
          <dgm:chMax val="0"/>
          <dgm:chPref val="0"/>
          <dgm:bulletEnabled val="1"/>
        </dgm:presLayoutVars>
      </dgm:prSet>
      <dgm:spPr/>
    </dgm:pt>
    <dgm:pt modelId="{2C8D28F9-B180-4298-BCE8-3187F73C0329}" type="pres">
      <dgm:prSet presAssocID="{1DBFCF00-AEBD-4B09-9EEF-4B0109E0F4FB}" presName="wedge2" presStyleLbl="node1" presStyleIdx="1" presStyleCnt="3" custLinFactNeighborX="-4712" custLinFactNeighborY="-3224"/>
      <dgm:spPr/>
    </dgm:pt>
    <dgm:pt modelId="{81B9FB52-E298-471F-A193-A1127F2F8C64}" type="pres">
      <dgm:prSet presAssocID="{1DBFCF00-AEBD-4B09-9EEF-4B0109E0F4FB}" presName="wedge2Tx" presStyleLbl="node1" presStyleIdx="1" presStyleCnt="3">
        <dgm:presLayoutVars>
          <dgm:chMax val="0"/>
          <dgm:chPref val="0"/>
          <dgm:bulletEnabled val="1"/>
        </dgm:presLayoutVars>
      </dgm:prSet>
      <dgm:spPr/>
    </dgm:pt>
    <dgm:pt modelId="{FE963BC0-F3FF-4615-B1EC-DF77ECDCE656}" type="pres">
      <dgm:prSet presAssocID="{1DBFCF00-AEBD-4B09-9EEF-4B0109E0F4FB}" presName="wedge3" presStyleLbl="node1" presStyleIdx="2" presStyleCnt="3" custLinFactNeighborX="-4960" custLinFactNeighborY="-3720"/>
      <dgm:spPr/>
    </dgm:pt>
    <dgm:pt modelId="{97398B90-04D2-4AF1-AB15-A5A2F5700F9B}" type="pres">
      <dgm:prSet presAssocID="{1DBFCF00-AEBD-4B09-9EEF-4B0109E0F4FB}" presName="wedge3Tx" presStyleLbl="node1" presStyleIdx="2" presStyleCnt="3">
        <dgm:presLayoutVars>
          <dgm:chMax val="0"/>
          <dgm:chPref val="0"/>
          <dgm:bulletEnabled val="1"/>
        </dgm:presLayoutVars>
      </dgm:prSet>
      <dgm:spPr/>
    </dgm:pt>
  </dgm:ptLst>
  <dgm:cxnLst>
    <dgm:cxn modelId="{B7CF6C0E-FF18-4A46-A388-706880809E29}" srcId="{1DBFCF00-AEBD-4B09-9EEF-4B0109E0F4FB}" destId="{F878E98D-51F5-4EB2-B4F6-0300934BE3A6}" srcOrd="2" destOrd="0" parTransId="{CB0A0146-3BB9-4860-BC2A-472C276CE0D5}" sibTransId="{55366B81-5B19-4788-8694-1B7CA8643726}"/>
    <dgm:cxn modelId="{7011E922-157B-4619-BD11-ECCF0EDCDFA4}" srcId="{1DBFCF00-AEBD-4B09-9EEF-4B0109E0F4FB}" destId="{8650A295-1064-4B35-96B6-1F36BA49D43E}" srcOrd="1" destOrd="0" parTransId="{BAF5B1BD-2CC6-4023-A289-FF8A4E01AE42}" sibTransId="{2C69EC06-B408-4224-B92D-CF97BA09871D}"/>
    <dgm:cxn modelId="{BF39E04D-23D1-43E7-9E7B-0D6BCF0C0817}" type="presOf" srcId="{8650A295-1064-4B35-96B6-1F36BA49D43E}" destId="{2C8D28F9-B180-4298-BCE8-3187F73C0329}" srcOrd="0" destOrd="0" presId="urn:microsoft.com/office/officeart/2005/8/layout/chart3"/>
    <dgm:cxn modelId="{ACDA9351-2CB6-4353-A8DD-1EBE50793CFA}" type="presOf" srcId="{73E17B48-0B4B-4A9E-878D-C54E14046615}" destId="{7FB63708-3002-4A66-8D45-D4D8F88770A6}" srcOrd="1" destOrd="0" presId="urn:microsoft.com/office/officeart/2005/8/layout/chart3"/>
    <dgm:cxn modelId="{5BA55659-AA6F-4B38-98C5-5E153C77BF4C}" type="presOf" srcId="{1DBFCF00-AEBD-4B09-9EEF-4B0109E0F4FB}" destId="{A0E32803-1C57-4035-9BA5-58A443316AEF}" srcOrd="0" destOrd="0" presId="urn:microsoft.com/office/officeart/2005/8/layout/chart3"/>
    <dgm:cxn modelId="{255A3980-E2BD-4BD4-AFB4-850BD9D378EE}" type="presOf" srcId="{F878E98D-51F5-4EB2-B4F6-0300934BE3A6}" destId="{FE963BC0-F3FF-4615-B1EC-DF77ECDCE656}" srcOrd="0" destOrd="0" presId="urn:microsoft.com/office/officeart/2005/8/layout/chart3"/>
    <dgm:cxn modelId="{098C5497-089D-46DC-A7FF-962DF6C30B57}" type="presOf" srcId="{73E17B48-0B4B-4A9E-878D-C54E14046615}" destId="{39572054-DBEA-44ED-B95B-3B0146F017FC}" srcOrd="0" destOrd="0" presId="urn:microsoft.com/office/officeart/2005/8/layout/chart3"/>
    <dgm:cxn modelId="{CB1163CC-69C0-4F73-B1E9-AD3B162D5801}" srcId="{1DBFCF00-AEBD-4B09-9EEF-4B0109E0F4FB}" destId="{73E17B48-0B4B-4A9E-878D-C54E14046615}" srcOrd="0" destOrd="0" parTransId="{5AA4864A-016F-4F5C-93D7-E8D6C3F33285}" sibTransId="{42312D66-9F91-467B-A216-068AE7A08D50}"/>
    <dgm:cxn modelId="{7224FCD0-1BFC-4CDB-AF12-2FFCE05D35B0}" type="presOf" srcId="{F878E98D-51F5-4EB2-B4F6-0300934BE3A6}" destId="{97398B90-04D2-4AF1-AB15-A5A2F5700F9B}" srcOrd="1" destOrd="0" presId="urn:microsoft.com/office/officeart/2005/8/layout/chart3"/>
    <dgm:cxn modelId="{90C2B5EB-C120-44A9-AF98-0E785C563A10}" type="presOf" srcId="{8650A295-1064-4B35-96B6-1F36BA49D43E}" destId="{81B9FB52-E298-471F-A193-A1127F2F8C64}" srcOrd="1" destOrd="0" presId="urn:microsoft.com/office/officeart/2005/8/layout/chart3"/>
    <dgm:cxn modelId="{9840D943-F01C-4BEC-90B6-49A78847F3D3}" type="presParOf" srcId="{A0E32803-1C57-4035-9BA5-58A443316AEF}" destId="{39572054-DBEA-44ED-B95B-3B0146F017FC}" srcOrd="0" destOrd="0" presId="urn:microsoft.com/office/officeart/2005/8/layout/chart3"/>
    <dgm:cxn modelId="{666EF6FB-746B-4325-9043-8D3BC8BA3DC8}" type="presParOf" srcId="{A0E32803-1C57-4035-9BA5-58A443316AEF}" destId="{7FB63708-3002-4A66-8D45-D4D8F88770A6}" srcOrd="1" destOrd="0" presId="urn:microsoft.com/office/officeart/2005/8/layout/chart3"/>
    <dgm:cxn modelId="{C61B0E3A-53C4-438D-A33B-56540516415E}" type="presParOf" srcId="{A0E32803-1C57-4035-9BA5-58A443316AEF}" destId="{2C8D28F9-B180-4298-BCE8-3187F73C0329}" srcOrd="2" destOrd="0" presId="urn:microsoft.com/office/officeart/2005/8/layout/chart3"/>
    <dgm:cxn modelId="{79A0F492-2E48-4211-90C4-EBA7A4A3ADBA}" type="presParOf" srcId="{A0E32803-1C57-4035-9BA5-58A443316AEF}" destId="{81B9FB52-E298-471F-A193-A1127F2F8C64}" srcOrd="3" destOrd="0" presId="urn:microsoft.com/office/officeart/2005/8/layout/chart3"/>
    <dgm:cxn modelId="{128998E6-1A22-45AD-BC60-A9812B9EB346}" type="presParOf" srcId="{A0E32803-1C57-4035-9BA5-58A443316AEF}" destId="{FE963BC0-F3FF-4615-B1EC-DF77ECDCE656}" srcOrd="4" destOrd="0" presId="urn:microsoft.com/office/officeart/2005/8/layout/chart3"/>
    <dgm:cxn modelId="{B08FBA76-7AA2-4228-84CE-9150DF2829FF}" type="presParOf" srcId="{A0E32803-1C57-4035-9BA5-58A443316AEF}" destId="{97398B90-04D2-4AF1-AB15-A5A2F5700F9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BFCF00-AEBD-4B09-9EEF-4B0109E0F4FB}" type="doc">
      <dgm:prSet loTypeId="urn:microsoft.com/office/officeart/2005/8/layout/chart3" loCatId="cycle" qsTypeId="urn:microsoft.com/office/officeart/2005/8/quickstyle/simple1" qsCatId="simple" csTypeId="urn:microsoft.com/office/officeart/2005/8/colors/accent1_2" csCatId="accent1" phldr="1"/>
      <dgm:spPr/>
    </dgm:pt>
    <dgm:pt modelId="{73E17B48-0B4B-4A9E-878D-C54E14046615}">
      <dgm:prSet phldrT="[Text]"/>
      <dgm:spPr/>
      <dgm:t>
        <a:bodyPr/>
        <a:lstStyle/>
        <a:p>
          <a:r>
            <a:rPr lang="en-CA" dirty="0"/>
            <a:t>O</a:t>
          </a:r>
        </a:p>
      </dgm:t>
    </dgm:pt>
    <dgm:pt modelId="{5AA4864A-016F-4F5C-93D7-E8D6C3F33285}" type="parTrans" cxnId="{CB1163CC-69C0-4F73-B1E9-AD3B162D5801}">
      <dgm:prSet/>
      <dgm:spPr/>
      <dgm:t>
        <a:bodyPr/>
        <a:lstStyle/>
        <a:p>
          <a:endParaRPr lang="en-CA"/>
        </a:p>
      </dgm:t>
    </dgm:pt>
    <dgm:pt modelId="{42312D66-9F91-467B-A216-068AE7A08D50}" type="sibTrans" cxnId="{CB1163CC-69C0-4F73-B1E9-AD3B162D5801}">
      <dgm:prSet/>
      <dgm:spPr/>
      <dgm:t>
        <a:bodyPr/>
        <a:lstStyle/>
        <a:p>
          <a:endParaRPr lang="en-CA"/>
        </a:p>
      </dgm:t>
    </dgm:pt>
    <dgm:pt modelId="{8650A295-1064-4B35-96B6-1F36BA49D43E}">
      <dgm:prSet phldrT="[Text]"/>
      <dgm:spPr/>
      <dgm:t>
        <a:bodyPr/>
        <a:lstStyle/>
        <a:p>
          <a:r>
            <a:rPr lang="en-CA" dirty="0"/>
            <a:t>M</a:t>
          </a:r>
        </a:p>
      </dgm:t>
    </dgm:pt>
    <dgm:pt modelId="{BAF5B1BD-2CC6-4023-A289-FF8A4E01AE42}" type="parTrans" cxnId="{7011E922-157B-4619-BD11-ECCF0EDCDFA4}">
      <dgm:prSet/>
      <dgm:spPr/>
      <dgm:t>
        <a:bodyPr/>
        <a:lstStyle/>
        <a:p>
          <a:endParaRPr lang="en-CA"/>
        </a:p>
      </dgm:t>
    </dgm:pt>
    <dgm:pt modelId="{2C69EC06-B408-4224-B92D-CF97BA09871D}" type="sibTrans" cxnId="{7011E922-157B-4619-BD11-ECCF0EDCDFA4}">
      <dgm:prSet/>
      <dgm:spPr/>
      <dgm:t>
        <a:bodyPr/>
        <a:lstStyle/>
        <a:p>
          <a:endParaRPr lang="en-CA"/>
        </a:p>
      </dgm:t>
    </dgm:pt>
    <dgm:pt modelId="{F878E98D-51F5-4EB2-B4F6-0300934BE3A6}">
      <dgm:prSet phldrT="[Text]"/>
      <dgm:spPr/>
      <dgm:t>
        <a:bodyPr/>
        <a:lstStyle/>
        <a:p>
          <a:r>
            <a:rPr lang="en-CA" dirty="0"/>
            <a:t>C</a:t>
          </a:r>
        </a:p>
      </dgm:t>
    </dgm:pt>
    <dgm:pt modelId="{CB0A0146-3BB9-4860-BC2A-472C276CE0D5}" type="parTrans" cxnId="{B7CF6C0E-FF18-4A46-A388-706880809E29}">
      <dgm:prSet/>
      <dgm:spPr/>
      <dgm:t>
        <a:bodyPr/>
        <a:lstStyle/>
        <a:p>
          <a:endParaRPr lang="en-CA"/>
        </a:p>
      </dgm:t>
    </dgm:pt>
    <dgm:pt modelId="{55366B81-5B19-4788-8694-1B7CA8643726}" type="sibTrans" cxnId="{B7CF6C0E-FF18-4A46-A388-706880809E29}">
      <dgm:prSet/>
      <dgm:spPr/>
      <dgm:t>
        <a:bodyPr/>
        <a:lstStyle/>
        <a:p>
          <a:endParaRPr lang="en-CA"/>
        </a:p>
      </dgm:t>
    </dgm:pt>
    <dgm:pt modelId="{A0E32803-1C57-4035-9BA5-58A443316AEF}" type="pres">
      <dgm:prSet presAssocID="{1DBFCF00-AEBD-4B09-9EEF-4B0109E0F4FB}" presName="compositeShape" presStyleCnt="0">
        <dgm:presLayoutVars>
          <dgm:chMax val="7"/>
          <dgm:dir/>
          <dgm:resizeHandles val="exact"/>
        </dgm:presLayoutVars>
      </dgm:prSet>
      <dgm:spPr/>
    </dgm:pt>
    <dgm:pt modelId="{39572054-DBEA-44ED-B95B-3B0146F017FC}" type="pres">
      <dgm:prSet presAssocID="{1DBFCF00-AEBD-4B09-9EEF-4B0109E0F4FB}" presName="wedge1" presStyleLbl="node1" presStyleIdx="0" presStyleCnt="3" custScaleX="99477" custLinFactNeighborX="18296" custLinFactNeighborY="-13999"/>
      <dgm:spPr/>
    </dgm:pt>
    <dgm:pt modelId="{7FB63708-3002-4A66-8D45-D4D8F88770A6}" type="pres">
      <dgm:prSet presAssocID="{1DBFCF00-AEBD-4B09-9EEF-4B0109E0F4FB}" presName="wedge1Tx" presStyleLbl="node1" presStyleIdx="0" presStyleCnt="3">
        <dgm:presLayoutVars>
          <dgm:chMax val="0"/>
          <dgm:chPref val="0"/>
          <dgm:bulletEnabled val="1"/>
        </dgm:presLayoutVars>
      </dgm:prSet>
      <dgm:spPr/>
    </dgm:pt>
    <dgm:pt modelId="{2C8D28F9-B180-4298-BCE8-3187F73C0329}" type="pres">
      <dgm:prSet presAssocID="{1DBFCF00-AEBD-4B09-9EEF-4B0109E0F4FB}" presName="wedge2" presStyleLbl="node1" presStyleIdx="1" presStyleCnt="3" custLinFactNeighborX="-4712" custLinFactNeighborY="-3224"/>
      <dgm:spPr/>
    </dgm:pt>
    <dgm:pt modelId="{81B9FB52-E298-471F-A193-A1127F2F8C64}" type="pres">
      <dgm:prSet presAssocID="{1DBFCF00-AEBD-4B09-9EEF-4B0109E0F4FB}" presName="wedge2Tx" presStyleLbl="node1" presStyleIdx="1" presStyleCnt="3">
        <dgm:presLayoutVars>
          <dgm:chMax val="0"/>
          <dgm:chPref val="0"/>
          <dgm:bulletEnabled val="1"/>
        </dgm:presLayoutVars>
      </dgm:prSet>
      <dgm:spPr/>
    </dgm:pt>
    <dgm:pt modelId="{FE963BC0-F3FF-4615-B1EC-DF77ECDCE656}" type="pres">
      <dgm:prSet presAssocID="{1DBFCF00-AEBD-4B09-9EEF-4B0109E0F4FB}" presName="wedge3" presStyleLbl="node1" presStyleIdx="2" presStyleCnt="3" custLinFactNeighborX="-4960" custLinFactNeighborY="-3720"/>
      <dgm:spPr/>
    </dgm:pt>
    <dgm:pt modelId="{97398B90-04D2-4AF1-AB15-A5A2F5700F9B}" type="pres">
      <dgm:prSet presAssocID="{1DBFCF00-AEBD-4B09-9EEF-4B0109E0F4FB}" presName="wedge3Tx" presStyleLbl="node1" presStyleIdx="2" presStyleCnt="3">
        <dgm:presLayoutVars>
          <dgm:chMax val="0"/>
          <dgm:chPref val="0"/>
          <dgm:bulletEnabled val="1"/>
        </dgm:presLayoutVars>
      </dgm:prSet>
      <dgm:spPr/>
    </dgm:pt>
  </dgm:ptLst>
  <dgm:cxnLst>
    <dgm:cxn modelId="{B7CF6C0E-FF18-4A46-A388-706880809E29}" srcId="{1DBFCF00-AEBD-4B09-9EEF-4B0109E0F4FB}" destId="{F878E98D-51F5-4EB2-B4F6-0300934BE3A6}" srcOrd="2" destOrd="0" parTransId="{CB0A0146-3BB9-4860-BC2A-472C276CE0D5}" sibTransId="{55366B81-5B19-4788-8694-1B7CA8643726}"/>
    <dgm:cxn modelId="{7011E922-157B-4619-BD11-ECCF0EDCDFA4}" srcId="{1DBFCF00-AEBD-4B09-9EEF-4B0109E0F4FB}" destId="{8650A295-1064-4B35-96B6-1F36BA49D43E}" srcOrd="1" destOrd="0" parTransId="{BAF5B1BD-2CC6-4023-A289-FF8A4E01AE42}" sibTransId="{2C69EC06-B408-4224-B92D-CF97BA09871D}"/>
    <dgm:cxn modelId="{BF39E04D-23D1-43E7-9E7B-0D6BCF0C0817}" type="presOf" srcId="{8650A295-1064-4B35-96B6-1F36BA49D43E}" destId="{2C8D28F9-B180-4298-BCE8-3187F73C0329}" srcOrd="0" destOrd="0" presId="urn:microsoft.com/office/officeart/2005/8/layout/chart3"/>
    <dgm:cxn modelId="{ACDA9351-2CB6-4353-A8DD-1EBE50793CFA}" type="presOf" srcId="{73E17B48-0B4B-4A9E-878D-C54E14046615}" destId="{7FB63708-3002-4A66-8D45-D4D8F88770A6}" srcOrd="1" destOrd="0" presId="urn:microsoft.com/office/officeart/2005/8/layout/chart3"/>
    <dgm:cxn modelId="{5BA55659-AA6F-4B38-98C5-5E153C77BF4C}" type="presOf" srcId="{1DBFCF00-AEBD-4B09-9EEF-4B0109E0F4FB}" destId="{A0E32803-1C57-4035-9BA5-58A443316AEF}" srcOrd="0" destOrd="0" presId="urn:microsoft.com/office/officeart/2005/8/layout/chart3"/>
    <dgm:cxn modelId="{255A3980-E2BD-4BD4-AFB4-850BD9D378EE}" type="presOf" srcId="{F878E98D-51F5-4EB2-B4F6-0300934BE3A6}" destId="{FE963BC0-F3FF-4615-B1EC-DF77ECDCE656}" srcOrd="0" destOrd="0" presId="urn:microsoft.com/office/officeart/2005/8/layout/chart3"/>
    <dgm:cxn modelId="{098C5497-089D-46DC-A7FF-962DF6C30B57}" type="presOf" srcId="{73E17B48-0B4B-4A9E-878D-C54E14046615}" destId="{39572054-DBEA-44ED-B95B-3B0146F017FC}" srcOrd="0" destOrd="0" presId="urn:microsoft.com/office/officeart/2005/8/layout/chart3"/>
    <dgm:cxn modelId="{CB1163CC-69C0-4F73-B1E9-AD3B162D5801}" srcId="{1DBFCF00-AEBD-4B09-9EEF-4B0109E0F4FB}" destId="{73E17B48-0B4B-4A9E-878D-C54E14046615}" srcOrd="0" destOrd="0" parTransId="{5AA4864A-016F-4F5C-93D7-E8D6C3F33285}" sibTransId="{42312D66-9F91-467B-A216-068AE7A08D50}"/>
    <dgm:cxn modelId="{7224FCD0-1BFC-4CDB-AF12-2FFCE05D35B0}" type="presOf" srcId="{F878E98D-51F5-4EB2-B4F6-0300934BE3A6}" destId="{97398B90-04D2-4AF1-AB15-A5A2F5700F9B}" srcOrd="1" destOrd="0" presId="urn:microsoft.com/office/officeart/2005/8/layout/chart3"/>
    <dgm:cxn modelId="{90C2B5EB-C120-44A9-AF98-0E785C563A10}" type="presOf" srcId="{8650A295-1064-4B35-96B6-1F36BA49D43E}" destId="{81B9FB52-E298-471F-A193-A1127F2F8C64}" srcOrd="1" destOrd="0" presId="urn:microsoft.com/office/officeart/2005/8/layout/chart3"/>
    <dgm:cxn modelId="{9840D943-F01C-4BEC-90B6-49A78847F3D3}" type="presParOf" srcId="{A0E32803-1C57-4035-9BA5-58A443316AEF}" destId="{39572054-DBEA-44ED-B95B-3B0146F017FC}" srcOrd="0" destOrd="0" presId="urn:microsoft.com/office/officeart/2005/8/layout/chart3"/>
    <dgm:cxn modelId="{666EF6FB-746B-4325-9043-8D3BC8BA3DC8}" type="presParOf" srcId="{A0E32803-1C57-4035-9BA5-58A443316AEF}" destId="{7FB63708-3002-4A66-8D45-D4D8F88770A6}" srcOrd="1" destOrd="0" presId="urn:microsoft.com/office/officeart/2005/8/layout/chart3"/>
    <dgm:cxn modelId="{C61B0E3A-53C4-438D-A33B-56540516415E}" type="presParOf" srcId="{A0E32803-1C57-4035-9BA5-58A443316AEF}" destId="{2C8D28F9-B180-4298-BCE8-3187F73C0329}" srcOrd="2" destOrd="0" presId="urn:microsoft.com/office/officeart/2005/8/layout/chart3"/>
    <dgm:cxn modelId="{79A0F492-2E48-4211-90C4-EBA7A4A3ADBA}" type="presParOf" srcId="{A0E32803-1C57-4035-9BA5-58A443316AEF}" destId="{81B9FB52-E298-471F-A193-A1127F2F8C64}" srcOrd="3" destOrd="0" presId="urn:microsoft.com/office/officeart/2005/8/layout/chart3"/>
    <dgm:cxn modelId="{128998E6-1A22-45AD-BC60-A9812B9EB346}" type="presParOf" srcId="{A0E32803-1C57-4035-9BA5-58A443316AEF}" destId="{FE963BC0-F3FF-4615-B1EC-DF77ECDCE656}" srcOrd="4" destOrd="0" presId="urn:microsoft.com/office/officeart/2005/8/layout/chart3"/>
    <dgm:cxn modelId="{B08FBA76-7AA2-4228-84CE-9150DF2829FF}" type="presParOf" srcId="{A0E32803-1C57-4035-9BA5-58A443316AEF}" destId="{97398B90-04D2-4AF1-AB15-A5A2F5700F9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BFCF00-AEBD-4B09-9EEF-4B0109E0F4FB}" type="doc">
      <dgm:prSet loTypeId="urn:microsoft.com/office/officeart/2005/8/layout/chart3" loCatId="cycle" qsTypeId="urn:microsoft.com/office/officeart/2005/8/quickstyle/simple1" qsCatId="simple" csTypeId="urn:microsoft.com/office/officeart/2005/8/colors/accent1_2" csCatId="accent1" phldr="1"/>
      <dgm:spPr/>
    </dgm:pt>
    <dgm:pt modelId="{73E17B48-0B4B-4A9E-878D-C54E14046615}">
      <dgm:prSet phldrT="[Text]"/>
      <dgm:spPr/>
      <dgm:t>
        <a:bodyPr/>
        <a:lstStyle/>
        <a:p>
          <a:r>
            <a:rPr lang="en-CA" dirty="0"/>
            <a:t>O</a:t>
          </a:r>
        </a:p>
      </dgm:t>
    </dgm:pt>
    <dgm:pt modelId="{5AA4864A-016F-4F5C-93D7-E8D6C3F33285}" type="parTrans" cxnId="{CB1163CC-69C0-4F73-B1E9-AD3B162D5801}">
      <dgm:prSet/>
      <dgm:spPr/>
      <dgm:t>
        <a:bodyPr/>
        <a:lstStyle/>
        <a:p>
          <a:endParaRPr lang="en-CA"/>
        </a:p>
      </dgm:t>
    </dgm:pt>
    <dgm:pt modelId="{42312D66-9F91-467B-A216-068AE7A08D50}" type="sibTrans" cxnId="{CB1163CC-69C0-4F73-B1E9-AD3B162D5801}">
      <dgm:prSet/>
      <dgm:spPr/>
      <dgm:t>
        <a:bodyPr/>
        <a:lstStyle/>
        <a:p>
          <a:endParaRPr lang="en-CA"/>
        </a:p>
      </dgm:t>
    </dgm:pt>
    <dgm:pt modelId="{8650A295-1064-4B35-96B6-1F36BA49D43E}">
      <dgm:prSet phldrT="[Text]"/>
      <dgm:spPr/>
      <dgm:t>
        <a:bodyPr/>
        <a:lstStyle/>
        <a:p>
          <a:r>
            <a:rPr lang="en-CA" dirty="0"/>
            <a:t>M</a:t>
          </a:r>
        </a:p>
      </dgm:t>
    </dgm:pt>
    <dgm:pt modelId="{BAF5B1BD-2CC6-4023-A289-FF8A4E01AE42}" type="parTrans" cxnId="{7011E922-157B-4619-BD11-ECCF0EDCDFA4}">
      <dgm:prSet/>
      <dgm:spPr/>
      <dgm:t>
        <a:bodyPr/>
        <a:lstStyle/>
        <a:p>
          <a:endParaRPr lang="en-CA"/>
        </a:p>
      </dgm:t>
    </dgm:pt>
    <dgm:pt modelId="{2C69EC06-B408-4224-B92D-CF97BA09871D}" type="sibTrans" cxnId="{7011E922-157B-4619-BD11-ECCF0EDCDFA4}">
      <dgm:prSet/>
      <dgm:spPr/>
      <dgm:t>
        <a:bodyPr/>
        <a:lstStyle/>
        <a:p>
          <a:endParaRPr lang="en-CA"/>
        </a:p>
      </dgm:t>
    </dgm:pt>
    <dgm:pt modelId="{F878E98D-51F5-4EB2-B4F6-0300934BE3A6}">
      <dgm:prSet phldrT="[Text]"/>
      <dgm:spPr/>
      <dgm:t>
        <a:bodyPr/>
        <a:lstStyle/>
        <a:p>
          <a:r>
            <a:rPr lang="en-CA" dirty="0"/>
            <a:t>C</a:t>
          </a:r>
        </a:p>
      </dgm:t>
    </dgm:pt>
    <dgm:pt modelId="{CB0A0146-3BB9-4860-BC2A-472C276CE0D5}" type="parTrans" cxnId="{B7CF6C0E-FF18-4A46-A388-706880809E29}">
      <dgm:prSet/>
      <dgm:spPr/>
      <dgm:t>
        <a:bodyPr/>
        <a:lstStyle/>
        <a:p>
          <a:endParaRPr lang="en-CA"/>
        </a:p>
      </dgm:t>
    </dgm:pt>
    <dgm:pt modelId="{55366B81-5B19-4788-8694-1B7CA8643726}" type="sibTrans" cxnId="{B7CF6C0E-FF18-4A46-A388-706880809E29}">
      <dgm:prSet/>
      <dgm:spPr/>
      <dgm:t>
        <a:bodyPr/>
        <a:lstStyle/>
        <a:p>
          <a:endParaRPr lang="en-CA"/>
        </a:p>
      </dgm:t>
    </dgm:pt>
    <dgm:pt modelId="{A0E32803-1C57-4035-9BA5-58A443316AEF}" type="pres">
      <dgm:prSet presAssocID="{1DBFCF00-AEBD-4B09-9EEF-4B0109E0F4FB}" presName="compositeShape" presStyleCnt="0">
        <dgm:presLayoutVars>
          <dgm:chMax val="7"/>
          <dgm:dir/>
          <dgm:resizeHandles val="exact"/>
        </dgm:presLayoutVars>
      </dgm:prSet>
      <dgm:spPr/>
    </dgm:pt>
    <dgm:pt modelId="{39572054-DBEA-44ED-B95B-3B0146F017FC}" type="pres">
      <dgm:prSet presAssocID="{1DBFCF00-AEBD-4B09-9EEF-4B0109E0F4FB}" presName="wedge1" presStyleLbl="node1" presStyleIdx="0" presStyleCnt="3" custLinFactNeighborX="-8929" custLinFactNeighborY="-992"/>
      <dgm:spPr/>
    </dgm:pt>
    <dgm:pt modelId="{7FB63708-3002-4A66-8D45-D4D8F88770A6}" type="pres">
      <dgm:prSet presAssocID="{1DBFCF00-AEBD-4B09-9EEF-4B0109E0F4FB}" presName="wedge1Tx" presStyleLbl="node1" presStyleIdx="0" presStyleCnt="3">
        <dgm:presLayoutVars>
          <dgm:chMax val="0"/>
          <dgm:chPref val="0"/>
          <dgm:bulletEnabled val="1"/>
        </dgm:presLayoutVars>
      </dgm:prSet>
      <dgm:spPr/>
    </dgm:pt>
    <dgm:pt modelId="{2C8D28F9-B180-4298-BCE8-3187F73C0329}" type="pres">
      <dgm:prSet presAssocID="{1DBFCF00-AEBD-4B09-9EEF-4B0109E0F4FB}" presName="wedge2" presStyleLbl="node1" presStyleIdx="1" presStyleCnt="3" custLinFactNeighborX="-4712" custLinFactNeighborY="-3224"/>
      <dgm:spPr/>
    </dgm:pt>
    <dgm:pt modelId="{81B9FB52-E298-471F-A193-A1127F2F8C64}" type="pres">
      <dgm:prSet presAssocID="{1DBFCF00-AEBD-4B09-9EEF-4B0109E0F4FB}" presName="wedge2Tx" presStyleLbl="node1" presStyleIdx="1" presStyleCnt="3">
        <dgm:presLayoutVars>
          <dgm:chMax val="0"/>
          <dgm:chPref val="0"/>
          <dgm:bulletEnabled val="1"/>
        </dgm:presLayoutVars>
      </dgm:prSet>
      <dgm:spPr/>
    </dgm:pt>
    <dgm:pt modelId="{FE963BC0-F3FF-4615-B1EC-DF77ECDCE656}" type="pres">
      <dgm:prSet presAssocID="{1DBFCF00-AEBD-4B09-9EEF-4B0109E0F4FB}" presName="wedge3" presStyleLbl="node1" presStyleIdx="2" presStyleCnt="3" custLinFactNeighborX="-4960" custLinFactNeighborY="-3720"/>
      <dgm:spPr/>
    </dgm:pt>
    <dgm:pt modelId="{97398B90-04D2-4AF1-AB15-A5A2F5700F9B}" type="pres">
      <dgm:prSet presAssocID="{1DBFCF00-AEBD-4B09-9EEF-4B0109E0F4FB}" presName="wedge3Tx" presStyleLbl="node1" presStyleIdx="2" presStyleCnt="3">
        <dgm:presLayoutVars>
          <dgm:chMax val="0"/>
          <dgm:chPref val="0"/>
          <dgm:bulletEnabled val="1"/>
        </dgm:presLayoutVars>
      </dgm:prSet>
      <dgm:spPr/>
    </dgm:pt>
  </dgm:ptLst>
  <dgm:cxnLst>
    <dgm:cxn modelId="{B7CF6C0E-FF18-4A46-A388-706880809E29}" srcId="{1DBFCF00-AEBD-4B09-9EEF-4B0109E0F4FB}" destId="{F878E98D-51F5-4EB2-B4F6-0300934BE3A6}" srcOrd="2" destOrd="0" parTransId="{CB0A0146-3BB9-4860-BC2A-472C276CE0D5}" sibTransId="{55366B81-5B19-4788-8694-1B7CA8643726}"/>
    <dgm:cxn modelId="{7011E922-157B-4619-BD11-ECCF0EDCDFA4}" srcId="{1DBFCF00-AEBD-4B09-9EEF-4B0109E0F4FB}" destId="{8650A295-1064-4B35-96B6-1F36BA49D43E}" srcOrd="1" destOrd="0" parTransId="{BAF5B1BD-2CC6-4023-A289-FF8A4E01AE42}" sibTransId="{2C69EC06-B408-4224-B92D-CF97BA09871D}"/>
    <dgm:cxn modelId="{BF39E04D-23D1-43E7-9E7B-0D6BCF0C0817}" type="presOf" srcId="{8650A295-1064-4B35-96B6-1F36BA49D43E}" destId="{2C8D28F9-B180-4298-BCE8-3187F73C0329}" srcOrd="0" destOrd="0" presId="urn:microsoft.com/office/officeart/2005/8/layout/chart3"/>
    <dgm:cxn modelId="{ACDA9351-2CB6-4353-A8DD-1EBE50793CFA}" type="presOf" srcId="{73E17B48-0B4B-4A9E-878D-C54E14046615}" destId="{7FB63708-3002-4A66-8D45-D4D8F88770A6}" srcOrd="1" destOrd="0" presId="urn:microsoft.com/office/officeart/2005/8/layout/chart3"/>
    <dgm:cxn modelId="{5BA55659-AA6F-4B38-98C5-5E153C77BF4C}" type="presOf" srcId="{1DBFCF00-AEBD-4B09-9EEF-4B0109E0F4FB}" destId="{A0E32803-1C57-4035-9BA5-58A443316AEF}" srcOrd="0" destOrd="0" presId="urn:microsoft.com/office/officeart/2005/8/layout/chart3"/>
    <dgm:cxn modelId="{255A3980-E2BD-4BD4-AFB4-850BD9D378EE}" type="presOf" srcId="{F878E98D-51F5-4EB2-B4F6-0300934BE3A6}" destId="{FE963BC0-F3FF-4615-B1EC-DF77ECDCE656}" srcOrd="0" destOrd="0" presId="urn:microsoft.com/office/officeart/2005/8/layout/chart3"/>
    <dgm:cxn modelId="{098C5497-089D-46DC-A7FF-962DF6C30B57}" type="presOf" srcId="{73E17B48-0B4B-4A9E-878D-C54E14046615}" destId="{39572054-DBEA-44ED-B95B-3B0146F017FC}" srcOrd="0" destOrd="0" presId="urn:microsoft.com/office/officeart/2005/8/layout/chart3"/>
    <dgm:cxn modelId="{CB1163CC-69C0-4F73-B1E9-AD3B162D5801}" srcId="{1DBFCF00-AEBD-4B09-9EEF-4B0109E0F4FB}" destId="{73E17B48-0B4B-4A9E-878D-C54E14046615}" srcOrd="0" destOrd="0" parTransId="{5AA4864A-016F-4F5C-93D7-E8D6C3F33285}" sibTransId="{42312D66-9F91-467B-A216-068AE7A08D50}"/>
    <dgm:cxn modelId="{7224FCD0-1BFC-4CDB-AF12-2FFCE05D35B0}" type="presOf" srcId="{F878E98D-51F5-4EB2-B4F6-0300934BE3A6}" destId="{97398B90-04D2-4AF1-AB15-A5A2F5700F9B}" srcOrd="1" destOrd="0" presId="urn:microsoft.com/office/officeart/2005/8/layout/chart3"/>
    <dgm:cxn modelId="{90C2B5EB-C120-44A9-AF98-0E785C563A10}" type="presOf" srcId="{8650A295-1064-4B35-96B6-1F36BA49D43E}" destId="{81B9FB52-E298-471F-A193-A1127F2F8C64}" srcOrd="1" destOrd="0" presId="urn:microsoft.com/office/officeart/2005/8/layout/chart3"/>
    <dgm:cxn modelId="{9840D943-F01C-4BEC-90B6-49A78847F3D3}" type="presParOf" srcId="{A0E32803-1C57-4035-9BA5-58A443316AEF}" destId="{39572054-DBEA-44ED-B95B-3B0146F017FC}" srcOrd="0" destOrd="0" presId="urn:microsoft.com/office/officeart/2005/8/layout/chart3"/>
    <dgm:cxn modelId="{666EF6FB-746B-4325-9043-8D3BC8BA3DC8}" type="presParOf" srcId="{A0E32803-1C57-4035-9BA5-58A443316AEF}" destId="{7FB63708-3002-4A66-8D45-D4D8F88770A6}" srcOrd="1" destOrd="0" presId="urn:microsoft.com/office/officeart/2005/8/layout/chart3"/>
    <dgm:cxn modelId="{C61B0E3A-53C4-438D-A33B-56540516415E}" type="presParOf" srcId="{A0E32803-1C57-4035-9BA5-58A443316AEF}" destId="{2C8D28F9-B180-4298-BCE8-3187F73C0329}" srcOrd="2" destOrd="0" presId="urn:microsoft.com/office/officeart/2005/8/layout/chart3"/>
    <dgm:cxn modelId="{79A0F492-2E48-4211-90C4-EBA7A4A3ADBA}" type="presParOf" srcId="{A0E32803-1C57-4035-9BA5-58A443316AEF}" destId="{81B9FB52-E298-471F-A193-A1127F2F8C64}" srcOrd="3" destOrd="0" presId="urn:microsoft.com/office/officeart/2005/8/layout/chart3"/>
    <dgm:cxn modelId="{128998E6-1A22-45AD-BC60-A9812B9EB346}" type="presParOf" srcId="{A0E32803-1C57-4035-9BA5-58A443316AEF}" destId="{FE963BC0-F3FF-4615-B1EC-DF77ECDCE656}" srcOrd="4" destOrd="0" presId="urn:microsoft.com/office/officeart/2005/8/layout/chart3"/>
    <dgm:cxn modelId="{B08FBA76-7AA2-4228-84CE-9150DF2829FF}" type="presParOf" srcId="{A0E32803-1C57-4035-9BA5-58A443316AEF}" destId="{97398B90-04D2-4AF1-AB15-A5A2F5700F9B}"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BFCF00-AEBD-4B09-9EEF-4B0109E0F4FB}" type="doc">
      <dgm:prSet loTypeId="urn:microsoft.com/office/officeart/2005/8/layout/chart3" loCatId="cycle" qsTypeId="urn:microsoft.com/office/officeart/2005/8/quickstyle/simple1" qsCatId="simple" csTypeId="urn:microsoft.com/office/officeart/2005/8/colors/accent1_2" csCatId="accent1" phldr="1"/>
      <dgm:spPr/>
    </dgm:pt>
    <dgm:pt modelId="{73E17B48-0B4B-4A9E-878D-C54E14046615}">
      <dgm:prSet phldrT="[Text]"/>
      <dgm:spPr/>
      <dgm:t>
        <a:bodyPr/>
        <a:lstStyle/>
        <a:p>
          <a:r>
            <a:rPr lang="en-CA" dirty="0"/>
            <a:t>O</a:t>
          </a:r>
        </a:p>
      </dgm:t>
    </dgm:pt>
    <dgm:pt modelId="{5AA4864A-016F-4F5C-93D7-E8D6C3F33285}" type="parTrans" cxnId="{CB1163CC-69C0-4F73-B1E9-AD3B162D5801}">
      <dgm:prSet/>
      <dgm:spPr/>
      <dgm:t>
        <a:bodyPr/>
        <a:lstStyle/>
        <a:p>
          <a:endParaRPr lang="en-CA"/>
        </a:p>
      </dgm:t>
    </dgm:pt>
    <dgm:pt modelId="{42312D66-9F91-467B-A216-068AE7A08D50}" type="sibTrans" cxnId="{CB1163CC-69C0-4F73-B1E9-AD3B162D5801}">
      <dgm:prSet/>
      <dgm:spPr/>
      <dgm:t>
        <a:bodyPr/>
        <a:lstStyle/>
        <a:p>
          <a:endParaRPr lang="en-CA"/>
        </a:p>
      </dgm:t>
    </dgm:pt>
    <dgm:pt modelId="{8650A295-1064-4B35-96B6-1F36BA49D43E}">
      <dgm:prSet phldrT="[Text]"/>
      <dgm:spPr/>
      <dgm:t>
        <a:bodyPr/>
        <a:lstStyle/>
        <a:p>
          <a:r>
            <a:rPr lang="en-CA" dirty="0"/>
            <a:t>M</a:t>
          </a:r>
        </a:p>
      </dgm:t>
    </dgm:pt>
    <dgm:pt modelId="{BAF5B1BD-2CC6-4023-A289-FF8A4E01AE42}" type="parTrans" cxnId="{7011E922-157B-4619-BD11-ECCF0EDCDFA4}">
      <dgm:prSet/>
      <dgm:spPr/>
      <dgm:t>
        <a:bodyPr/>
        <a:lstStyle/>
        <a:p>
          <a:endParaRPr lang="en-CA"/>
        </a:p>
      </dgm:t>
    </dgm:pt>
    <dgm:pt modelId="{2C69EC06-B408-4224-B92D-CF97BA09871D}" type="sibTrans" cxnId="{7011E922-157B-4619-BD11-ECCF0EDCDFA4}">
      <dgm:prSet/>
      <dgm:spPr/>
      <dgm:t>
        <a:bodyPr/>
        <a:lstStyle/>
        <a:p>
          <a:endParaRPr lang="en-CA"/>
        </a:p>
      </dgm:t>
    </dgm:pt>
    <dgm:pt modelId="{F878E98D-51F5-4EB2-B4F6-0300934BE3A6}">
      <dgm:prSet phldrT="[Text]"/>
      <dgm:spPr/>
      <dgm:t>
        <a:bodyPr/>
        <a:lstStyle/>
        <a:p>
          <a:r>
            <a:rPr lang="en-CA" dirty="0"/>
            <a:t>C</a:t>
          </a:r>
        </a:p>
      </dgm:t>
    </dgm:pt>
    <dgm:pt modelId="{CB0A0146-3BB9-4860-BC2A-472C276CE0D5}" type="parTrans" cxnId="{B7CF6C0E-FF18-4A46-A388-706880809E29}">
      <dgm:prSet/>
      <dgm:spPr/>
      <dgm:t>
        <a:bodyPr/>
        <a:lstStyle/>
        <a:p>
          <a:endParaRPr lang="en-CA"/>
        </a:p>
      </dgm:t>
    </dgm:pt>
    <dgm:pt modelId="{55366B81-5B19-4788-8694-1B7CA8643726}" type="sibTrans" cxnId="{B7CF6C0E-FF18-4A46-A388-706880809E29}">
      <dgm:prSet/>
      <dgm:spPr/>
      <dgm:t>
        <a:bodyPr/>
        <a:lstStyle/>
        <a:p>
          <a:endParaRPr lang="en-CA"/>
        </a:p>
      </dgm:t>
    </dgm:pt>
    <dgm:pt modelId="{A0E32803-1C57-4035-9BA5-58A443316AEF}" type="pres">
      <dgm:prSet presAssocID="{1DBFCF00-AEBD-4B09-9EEF-4B0109E0F4FB}" presName="compositeShape" presStyleCnt="0">
        <dgm:presLayoutVars>
          <dgm:chMax val="7"/>
          <dgm:dir/>
          <dgm:resizeHandles val="exact"/>
        </dgm:presLayoutVars>
      </dgm:prSet>
      <dgm:spPr/>
    </dgm:pt>
    <dgm:pt modelId="{39572054-DBEA-44ED-B95B-3B0146F017FC}" type="pres">
      <dgm:prSet presAssocID="{1DBFCF00-AEBD-4B09-9EEF-4B0109E0F4FB}" presName="wedge1" presStyleLbl="node1" presStyleIdx="0" presStyleCnt="3" custLinFactNeighborX="-8929" custLinFactNeighborY="-992"/>
      <dgm:spPr/>
    </dgm:pt>
    <dgm:pt modelId="{7FB63708-3002-4A66-8D45-D4D8F88770A6}" type="pres">
      <dgm:prSet presAssocID="{1DBFCF00-AEBD-4B09-9EEF-4B0109E0F4FB}" presName="wedge1Tx" presStyleLbl="node1" presStyleIdx="0" presStyleCnt="3">
        <dgm:presLayoutVars>
          <dgm:chMax val="0"/>
          <dgm:chPref val="0"/>
          <dgm:bulletEnabled val="1"/>
        </dgm:presLayoutVars>
      </dgm:prSet>
      <dgm:spPr/>
    </dgm:pt>
    <dgm:pt modelId="{2C8D28F9-B180-4298-BCE8-3187F73C0329}" type="pres">
      <dgm:prSet presAssocID="{1DBFCF00-AEBD-4B09-9EEF-4B0109E0F4FB}" presName="wedge2" presStyleLbl="node1" presStyleIdx="1" presStyleCnt="3" custLinFactNeighborX="-3549" custLinFactNeighborY="14252"/>
      <dgm:spPr/>
    </dgm:pt>
    <dgm:pt modelId="{81B9FB52-E298-471F-A193-A1127F2F8C64}" type="pres">
      <dgm:prSet presAssocID="{1DBFCF00-AEBD-4B09-9EEF-4B0109E0F4FB}" presName="wedge2Tx" presStyleLbl="node1" presStyleIdx="1" presStyleCnt="3">
        <dgm:presLayoutVars>
          <dgm:chMax val="0"/>
          <dgm:chPref val="0"/>
          <dgm:bulletEnabled val="1"/>
        </dgm:presLayoutVars>
      </dgm:prSet>
      <dgm:spPr/>
    </dgm:pt>
    <dgm:pt modelId="{FE963BC0-F3FF-4615-B1EC-DF77ECDCE656}" type="pres">
      <dgm:prSet presAssocID="{1DBFCF00-AEBD-4B09-9EEF-4B0109E0F4FB}" presName="wedge3" presStyleLbl="node1" presStyleIdx="2" presStyleCnt="3" custLinFactNeighborX="-4960" custLinFactNeighborY="-3720"/>
      <dgm:spPr/>
    </dgm:pt>
    <dgm:pt modelId="{97398B90-04D2-4AF1-AB15-A5A2F5700F9B}" type="pres">
      <dgm:prSet presAssocID="{1DBFCF00-AEBD-4B09-9EEF-4B0109E0F4FB}" presName="wedge3Tx" presStyleLbl="node1" presStyleIdx="2" presStyleCnt="3">
        <dgm:presLayoutVars>
          <dgm:chMax val="0"/>
          <dgm:chPref val="0"/>
          <dgm:bulletEnabled val="1"/>
        </dgm:presLayoutVars>
      </dgm:prSet>
      <dgm:spPr/>
    </dgm:pt>
  </dgm:ptLst>
  <dgm:cxnLst>
    <dgm:cxn modelId="{B7CF6C0E-FF18-4A46-A388-706880809E29}" srcId="{1DBFCF00-AEBD-4B09-9EEF-4B0109E0F4FB}" destId="{F878E98D-51F5-4EB2-B4F6-0300934BE3A6}" srcOrd="2" destOrd="0" parTransId="{CB0A0146-3BB9-4860-BC2A-472C276CE0D5}" sibTransId="{55366B81-5B19-4788-8694-1B7CA8643726}"/>
    <dgm:cxn modelId="{7011E922-157B-4619-BD11-ECCF0EDCDFA4}" srcId="{1DBFCF00-AEBD-4B09-9EEF-4B0109E0F4FB}" destId="{8650A295-1064-4B35-96B6-1F36BA49D43E}" srcOrd="1" destOrd="0" parTransId="{BAF5B1BD-2CC6-4023-A289-FF8A4E01AE42}" sibTransId="{2C69EC06-B408-4224-B92D-CF97BA09871D}"/>
    <dgm:cxn modelId="{BF39E04D-23D1-43E7-9E7B-0D6BCF0C0817}" type="presOf" srcId="{8650A295-1064-4B35-96B6-1F36BA49D43E}" destId="{2C8D28F9-B180-4298-BCE8-3187F73C0329}" srcOrd="0" destOrd="0" presId="urn:microsoft.com/office/officeart/2005/8/layout/chart3"/>
    <dgm:cxn modelId="{ACDA9351-2CB6-4353-A8DD-1EBE50793CFA}" type="presOf" srcId="{73E17B48-0B4B-4A9E-878D-C54E14046615}" destId="{7FB63708-3002-4A66-8D45-D4D8F88770A6}" srcOrd="1" destOrd="0" presId="urn:microsoft.com/office/officeart/2005/8/layout/chart3"/>
    <dgm:cxn modelId="{5BA55659-AA6F-4B38-98C5-5E153C77BF4C}" type="presOf" srcId="{1DBFCF00-AEBD-4B09-9EEF-4B0109E0F4FB}" destId="{A0E32803-1C57-4035-9BA5-58A443316AEF}" srcOrd="0" destOrd="0" presId="urn:microsoft.com/office/officeart/2005/8/layout/chart3"/>
    <dgm:cxn modelId="{255A3980-E2BD-4BD4-AFB4-850BD9D378EE}" type="presOf" srcId="{F878E98D-51F5-4EB2-B4F6-0300934BE3A6}" destId="{FE963BC0-F3FF-4615-B1EC-DF77ECDCE656}" srcOrd="0" destOrd="0" presId="urn:microsoft.com/office/officeart/2005/8/layout/chart3"/>
    <dgm:cxn modelId="{098C5497-089D-46DC-A7FF-962DF6C30B57}" type="presOf" srcId="{73E17B48-0B4B-4A9E-878D-C54E14046615}" destId="{39572054-DBEA-44ED-B95B-3B0146F017FC}" srcOrd="0" destOrd="0" presId="urn:microsoft.com/office/officeart/2005/8/layout/chart3"/>
    <dgm:cxn modelId="{CB1163CC-69C0-4F73-B1E9-AD3B162D5801}" srcId="{1DBFCF00-AEBD-4B09-9EEF-4B0109E0F4FB}" destId="{73E17B48-0B4B-4A9E-878D-C54E14046615}" srcOrd="0" destOrd="0" parTransId="{5AA4864A-016F-4F5C-93D7-E8D6C3F33285}" sibTransId="{42312D66-9F91-467B-A216-068AE7A08D50}"/>
    <dgm:cxn modelId="{7224FCD0-1BFC-4CDB-AF12-2FFCE05D35B0}" type="presOf" srcId="{F878E98D-51F5-4EB2-B4F6-0300934BE3A6}" destId="{97398B90-04D2-4AF1-AB15-A5A2F5700F9B}" srcOrd="1" destOrd="0" presId="urn:microsoft.com/office/officeart/2005/8/layout/chart3"/>
    <dgm:cxn modelId="{90C2B5EB-C120-44A9-AF98-0E785C563A10}" type="presOf" srcId="{8650A295-1064-4B35-96B6-1F36BA49D43E}" destId="{81B9FB52-E298-471F-A193-A1127F2F8C64}" srcOrd="1" destOrd="0" presId="urn:microsoft.com/office/officeart/2005/8/layout/chart3"/>
    <dgm:cxn modelId="{9840D943-F01C-4BEC-90B6-49A78847F3D3}" type="presParOf" srcId="{A0E32803-1C57-4035-9BA5-58A443316AEF}" destId="{39572054-DBEA-44ED-B95B-3B0146F017FC}" srcOrd="0" destOrd="0" presId="urn:microsoft.com/office/officeart/2005/8/layout/chart3"/>
    <dgm:cxn modelId="{666EF6FB-746B-4325-9043-8D3BC8BA3DC8}" type="presParOf" srcId="{A0E32803-1C57-4035-9BA5-58A443316AEF}" destId="{7FB63708-3002-4A66-8D45-D4D8F88770A6}" srcOrd="1" destOrd="0" presId="urn:microsoft.com/office/officeart/2005/8/layout/chart3"/>
    <dgm:cxn modelId="{C61B0E3A-53C4-438D-A33B-56540516415E}" type="presParOf" srcId="{A0E32803-1C57-4035-9BA5-58A443316AEF}" destId="{2C8D28F9-B180-4298-BCE8-3187F73C0329}" srcOrd="2" destOrd="0" presId="urn:microsoft.com/office/officeart/2005/8/layout/chart3"/>
    <dgm:cxn modelId="{79A0F492-2E48-4211-90C4-EBA7A4A3ADBA}" type="presParOf" srcId="{A0E32803-1C57-4035-9BA5-58A443316AEF}" destId="{81B9FB52-E298-471F-A193-A1127F2F8C64}" srcOrd="3" destOrd="0" presId="urn:microsoft.com/office/officeart/2005/8/layout/chart3"/>
    <dgm:cxn modelId="{128998E6-1A22-45AD-BC60-A9812B9EB346}" type="presParOf" srcId="{A0E32803-1C57-4035-9BA5-58A443316AEF}" destId="{FE963BC0-F3FF-4615-B1EC-DF77ECDCE656}" srcOrd="4" destOrd="0" presId="urn:microsoft.com/office/officeart/2005/8/layout/chart3"/>
    <dgm:cxn modelId="{B08FBA76-7AA2-4228-84CE-9150DF2829FF}" type="presParOf" srcId="{A0E32803-1C57-4035-9BA5-58A443316AEF}" destId="{97398B90-04D2-4AF1-AB15-A5A2F5700F9B}"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2054-DBEA-44ED-B95B-3B0146F017FC}">
      <dsp:nvSpPr>
        <dsp:cNvPr id="0" name=""/>
        <dsp:cNvSpPr/>
      </dsp:nvSpPr>
      <dsp:spPr>
        <a:xfrm>
          <a:off x="1499054" y="320607"/>
          <a:ext cx="4551680" cy="455168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O</a:t>
          </a:r>
        </a:p>
      </dsp:txBody>
      <dsp:txXfrm>
        <a:off x="3973759" y="1160500"/>
        <a:ext cx="1544320" cy="1517226"/>
      </dsp:txXfrm>
    </dsp:sp>
    <dsp:sp modelId="{2C8D28F9-B180-4298-BCE8-3187F73C0329}">
      <dsp:nvSpPr>
        <dsp:cNvPr id="0" name=""/>
        <dsp:cNvSpPr/>
      </dsp:nvSpPr>
      <dsp:spPr>
        <a:xfrm>
          <a:off x="1456370" y="354480"/>
          <a:ext cx="4551680" cy="455168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M</a:t>
          </a:r>
        </a:p>
      </dsp:txBody>
      <dsp:txXfrm>
        <a:off x="2702663" y="3226374"/>
        <a:ext cx="2059093" cy="1408853"/>
      </dsp:txXfrm>
    </dsp:sp>
    <dsp:sp modelId="{FE963BC0-F3FF-4615-B1EC-DF77ECDCE656}">
      <dsp:nvSpPr>
        <dsp:cNvPr id="0" name=""/>
        <dsp:cNvSpPr/>
      </dsp:nvSpPr>
      <dsp:spPr>
        <a:xfrm>
          <a:off x="1445082" y="331904"/>
          <a:ext cx="4551680" cy="455168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C</a:t>
          </a:r>
        </a:p>
      </dsp:txBody>
      <dsp:txXfrm>
        <a:off x="1932762" y="1225984"/>
        <a:ext cx="1544320" cy="1517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2054-DBEA-44ED-B95B-3B0146F017FC}">
      <dsp:nvSpPr>
        <dsp:cNvPr id="0" name=""/>
        <dsp:cNvSpPr/>
      </dsp:nvSpPr>
      <dsp:spPr>
        <a:xfrm>
          <a:off x="1532918" y="235946"/>
          <a:ext cx="4551680" cy="455168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O</a:t>
          </a:r>
        </a:p>
      </dsp:txBody>
      <dsp:txXfrm>
        <a:off x="4007624" y="1075839"/>
        <a:ext cx="1544320" cy="1517226"/>
      </dsp:txXfrm>
    </dsp:sp>
    <dsp:sp modelId="{2C8D28F9-B180-4298-BCE8-3187F73C0329}">
      <dsp:nvSpPr>
        <dsp:cNvPr id="0" name=""/>
        <dsp:cNvSpPr/>
      </dsp:nvSpPr>
      <dsp:spPr>
        <a:xfrm>
          <a:off x="1456370" y="354480"/>
          <a:ext cx="4551680" cy="455168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M</a:t>
          </a:r>
        </a:p>
      </dsp:txBody>
      <dsp:txXfrm>
        <a:off x="2702663" y="3226374"/>
        <a:ext cx="2059093" cy="1408853"/>
      </dsp:txXfrm>
    </dsp:sp>
    <dsp:sp modelId="{FE963BC0-F3FF-4615-B1EC-DF77ECDCE656}">
      <dsp:nvSpPr>
        <dsp:cNvPr id="0" name=""/>
        <dsp:cNvSpPr/>
      </dsp:nvSpPr>
      <dsp:spPr>
        <a:xfrm>
          <a:off x="14170" y="-255080"/>
          <a:ext cx="4551680" cy="455168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C</a:t>
          </a:r>
        </a:p>
      </dsp:txBody>
      <dsp:txXfrm>
        <a:off x="501850" y="638999"/>
        <a:ext cx="1544320" cy="1517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2054-DBEA-44ED-B95B-3B0146F017FC}">
      <dsp:nvSpPr>
        <dsp:cNvPr id="0" name=""/>
        <dsp:cNvSpPr/>
      </dsp:nvSpPr>
      <dsp:spPr>
        <a:xfrm>
          <a:off x="1499054" y="320607"/>
          <a:ext cx="4551680" cy="455168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O</a:t>
          </a:r>
        </a:p>
      </dsp:txBody>
      <dsp:txXfrm>
        <a:off x="3973759" y="1160500"/>
        <a:ext cx="1544320" cy="1517226"/>
      </dsp:txXfrm>
    </dsp:sp>
    <dsp:sp modelId="{2C8D28F9-B180-4298-BCE8-3187F73C0329}">
      <dsp:nvSpPr>
        <dsp:cNvPr id="0" name=""/>
        <dsp:cNvSpPr/>
      </dsp:nvSpPr>
      <dsp:spPr>
        <a:xfrm>
          <a:off x="1456370" y="354480"/>
          <a:ext cx="4551680" cy="455168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M</a:t>
          </a:r>
        </a:p>
      </dsp:txBody>
      <dsp:txXfrm>
        <a:off x="2702663" y="3226374"/>
        <a:ext cx="2059093" cy="1408853"/>
      </dsp:txXfrm>
    </dsp:sp>
    <dsp:sp modelId="{FE963BC0-F3FF-4615-B1EC-DF77ECDCE656}">
      <dsp:nvSpPr>
        <dsp:cNvPr id="0" name=""/>
        <dsp:cNvSpPr/>
      </dsp:nvSpPr>
      <dsp:spPr>
        <a:xfrm>
          <a:off x="1445082" y="331904"/>
          <a:ext cx="4551680" cy="455168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C</a:t>
          </a:r>
        </a:p>
      </dsp:txBody>
      <dsp:txXfrm>
        <a:off x="1932762" y="1225984"/>
        <a:ext cx="1544320" cy="1517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2054-DBEA-44ED-B95B-3B0146F017FC}">
      <dsp:nvSpPr>
        <dsp:cNvPr id="0" name=""/>
        <dsp:cNvSpPr/>
      </dsp:nvSpPr>
      <dsp:spPr>
        <a:xfrm>
          <a:off x="2756103" y="-271429"/>
          <a:ext cx="4527874" cy="455168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O</a:t>
          </a:r>
        </a:p>
      </dsp:txBody>
      <dsp:txXfrm>
        <a:off x="5217865" y="568463"/>
        <a:ext cx="1536243" cy="1517226"/>
      </dsp:txXfrm>
    </dsp:sp>
    <dsp:sp modelId="{2C8D28F9-B180-4298-BCE8-3187F73C0329}">
      <dsp:nvSpPr>
        <dsp:cNvPr id="0" name=""/>
        <dsp:cNvSpPr/>
      </dsp:nvSpPr>
      <dsp:spPr>
        <a:xfrm>
          <a:off x="1462321" y="354480"/>
          <a:ext cx="4551680" cy="455168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M</a:t>
          </a:r>
        </a:p>
      </dsp:txBody>
      <dsp:txXfrm>
        <a:off x="2708615" y="3226374"/>
        <a:ext cx="2059093" cy="1408853"/>
      </dsp:txXfrm>
    </dsp:sp>
    <dsp:sp modelId="{FE963BC0-F3FF-4615-B1EC-DF77ECDCE656}">
      <dsp:nvSpPr>
        <dsp:cNvPr id="0" name=""/>
        <dsp:cNvSpPr/>
      </dsp:nvSpPr>
      <dsp:spPr>
        <a:xfrm>
          <a:off x="1451033" y="331904"/>
          <a:ext cx="4551680" cy="455168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C</a:t>
          </a:r>
        </a:p>
      </dsp:txBody>
      <dsp:txXfrm>
        <a:off x="1938713" y="1225984"/>
        <a:ext cx="1544320" cy="1517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2054-DBEA-44ED-B95B-3B0146F017FC}">
      <dsp:nvSpPr>
        <dsp:cNvPr id="0" name=""/>
        <dsp:cNvSpPr/>
      </dsp:nvSpPr>
      <dsp:spPr>
        <a:xfrm>
          <a:off x="1499054" y="320607"/>
          <a:ext cx="4551680" cy="455168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O</a:t>
          </a:r>
        </a:p>
      </dsp:txBody>
      <dsp:txXfrm>
        <a:off x="3973759" y="1160500"/>
        <a:ext cx="1544320" cy="1517226"/>
      </dsp:txXfrm>
    </dsp:sp>
    <dsp:sp modelId="{2C8D28F9-B180-4298-BCE8-3187F73C0329}">
      <dsp:nvSpPr>
        <dsp:cNvPr id="0" name=""/>
        <dsp:cNvSpPr/>
      </dsp:nvSpPr>
      <dsp:spPr>
        <a:xfrm>
          <a:off x="1456370" y="354480"/>
          <a:ext cx="4551680" cy="455168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M</a:t>
          </a:r>
        </a:p>
      </dsp:txBody>
      <dsp:txXfrm>
        <a:off x="2702663" y="3226374"/>
        <a:ext cx="2059093" cy="1408853"/>
      </dsp:txXfrm>
    </dsp:sp>
    <dsp:sp modelId="{FE963BC0-F3FF-4615-B1EC-DF77ECDCE656}">
      <dsp:nvSpPr>
        <dsp:cNvPr id="0" name=""/>
        <dsp:cNvSpPr/>
      </dsp:nvSpPr>
      <dsp:spPr>
        <a:xfrm>
          <a:off x="1445082" y="331904"/>
          <a:ext cx="4551680" cy="455168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C</a:t>
          </a:r>
        </a:p>
      </dsp:txBody>
      <dsp:txXfrm>
        <a:off x="1932762" y="1225984"/>
        <a:ext cx="1544320" cy="15172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2054-DBEA-44ED-B95B-3B0146F017FC}">
      <dsp:nvSpPr>
        <dsp:cNvPr id="0" name=""/>
        <dsp:cNvSpPr/>
      </dsp:nvSpPr>
      <dsp:spPr>
        <a:xfrm>
          <a:off x="1499054" y="320607"/>
          <a:ext cx="4551680" cy="4551680"/>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O</a:t>
          </a:r>
        </a:p>
      </dsp:txBody>
      <dsp:txXfrm>
        <a:off x="3973759" y="1160500"/>
        <a:ext cx="1544320" cy="1517226"/>
      </dsp:txXfrm>
    </dsp:sp>
    <dsp:sp modelId="{2C8D28F9-B180-4298-BCE8-3187F73C0329}">
      <dsp:nvSpPr>
        <dsp:cNvPr id="0" name=""/>
        <dsp:cNvSpPr/>
      </dsp:nvSpPr>
      <dsp:spPr>
        <a:xfrm>
          <a:off x="1509306" y="1149932"/>
          <a:ext cx="4551680" cy="4551680"/>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M</a:t>
          </a:r>
        </a:p>
      </dsp:txBody>
      <dsp:txXfrm>
        <a:off x="2755599" y="4021825"/>
        <a:ext cx="2059093" cy="1408853"/>
      </dsp:txXfrm>
    </dsp:sp>
    <dsp:sp modelId="{FE963BC0-F3FF-4615-B1EC-DF77ECDCE656}">
      <dsp:nvSpPr>
        <dsp:cNvPr id="0" name=""/>
        <dsp:cNvSpPr/>
      </dsp:nvSpPr>
      <dsp:spPr>
        <a:xfrm>
          <a:off x="1445082" y="331904"/>
          <a:ext cx="4551680" cy="4551680"/>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C</a:t>
          </a:r>
        </a:p>
      </dsp:txBody>
      <dsp:txXfrm>
        <a:off x="1932762" y="1225984"/>
        <a:ext cx="1544320" cy="151722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6CC3-AA52-48E8-B91D-FCEA35965719}" type="datetimeFigureOut">
              <a:rPr lang="en-CA" smtClean="0"/>
              <a:t>2023-11-08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8EF3A-BCDA-4A78-9CDE-D324BDAC1A31}" type="slidenum">
              <a:rPr lang="en-CA" smtClean="0"/>
              <a:t>‹#›</a:t>
            </a:fld>
            <a:endParaRPr lang="en-CA"/>
          </a:p>
        </p:txBody>
      </p:sp>
    </p:spTree>
    <p:extLst>
      <p:ext uri="{BB962C8B-B14F-4D97-AF65-F5344CB8AC3E}">
        <p14:creationId xmlns:p14="http://schemas.microsoft.com/office/powerpoint/2010/main" val="3972683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Where a faculty/presenter has no relationships to disclose, indicate Not Applicable under Relationships with Financial Sponsors.</a:t>
            </a:r>
          </a:p>
          <a:p>
            <a:endParaRPr lang="en-US" dirty="0"/>
          </a:p>
          <a:p>
            <a:r>
              <a:rPr lang="en-US" dirty="0"/>
              <a:t>Complete this slide for the primary presenter and ALL co-presenters if applicable.</a:t>
            </a:r>
          </a:p>
          <a:p>
            <a:endParaRPr lang="en-US" dirty="0"/>
          </a:p>
          <a:p>
            <a:r>
              <a:rPr lang="en-US" dirty="0"/>
              <a:t>Reminder: Disclosures made on your COI forms should match disclosures made on the COI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 program has received no external financial support (e.g., monies for food, logistics assistance such as registration, AV set-up, etc.), indicate No External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regular"/>
              </a:rPr>
              <a:t>-The BCW is a comprehensive framework that guides understanding of multi‐level influences on </a:t>
            </a:r>
            <a:r>
              <a:rPr lang="en-US" b="0" i="0" dirty="0" err="1">
                <a:solidFill>
                  <a:srgbClr val="1C1D1E"/>
                </a:solidFill>
                <a:effectLst/>
                <a:latin typeface="Open Sans regular"/>
              </a:rPr>
              <a:t>behaviour</a:t>
            </a:r>
            <a:r>
              <a:rPr lang="en-US" b="0" i="0" dirty="0">
                <a:solidFill>
                  <a:srgbClr val="1C1D1E"/>
                </a:solidFill>
                <a:effectLst/>
                <a:latin typeface="Open Sans regular"/>
              </a:rPr>
              <a:t> (individual, social and environmental) and designing </a:t>
            </a:r>
            <a:r>
              <a:rPr lang="en-US" b="0" i="0" dirty="0" err="1">
                <a:solidFill>
                  <a:srgbClr val="1C1D1E"/>
                </a:solidFill>
                <a:effectLst/>
                <a:latin typeface="Open Sans regular"/>
              </a:rPr>
              <a:t>behaviour</a:t>
            </a:r>
            <a:r>
              <a:rPr lang="en-US" b="0" i="0" dirty="0">
                <a:solidFill>
                  <a:srgbClr val="1C1D1E"/>
                </a:solidFill>
                <a:effectLst/>
                <a:latin typeface="Open Sans regular"/>
              </a:rPr>
              <a:t> change interventions </a:t>
            </a:r>
            <a:endParaRPr lang="en-CA" dirty="0"/>
          </a:p>
          <a:p>
            <a:r>
              <a:rPr lang="en-CA" dirty="0"/>
              <a:t>-For phase 1 of this 3 phase project we are focussing on the hub of the wheel, COM  - components of behaviour change</a:t>
            </a:r>
          </a:p>
          <a:p>
            <a:r>
              <a:rPr lang="en-CA" dirty="0"/>
              <a:t>(Phase 1 – COM-B components,  Phase 2 – Intervention functions and Policy categories, Phase 3 –Implementation) </a:t>
            </a:r>
          </a:p>
        </p:txBody>
      </p:sp>
      <p:sp>
        <p:nvSpPr>
          <p:cNvPr id="4" name="Slide Number Placeholder 3"/>
          <p:cNvSpPr>
            <a:spLocks noGrp="1"/>
          </p:cNvSpPr>
          <p:nvPr>
            <p:ph type="sldNum" sz="quarter" idx="5"/>
          </p:nvPr>
        </p:nvSpPr>
        <p:spPr/>
        <p:txBody>
          <a:bodyPr/>
          <a:lstStyle/>
          <a:p>
            <a:fld id="{8BD8EF3A-BCDA-4A78-9CDE-D324BDAC1A31}" type="slidenum">
              <a:rPr lang="en-CA" smtClean="0"/>
              <a:t>9</a:t>
            </a:fld>
            <a:endParaRPr lang="en-CA"/>
          </a:p>
        </p:txBody>
      </p:sp>
    </p:spTree>
    <p:extLst>
      <p:ext uri="{BB962C8B-B14F-4D97-AF65-F5344CB8AC3E}">
        <p14:creationId xmlns:p14="http://schemas.microsoft.com/office/powerpoint/2010/main" val="56604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regular"/>
              </a:rPr>
              <a:t>Within the component of psychosocial capability all stakeholders reported lack of knowledge about the periodic health check and its prevention role. Gaps in communication skills were identified by all stakeholders, including language not being directed towards the adult with intellectual and developmental disability, at their level of understanding, or using visual accommodations. ‘I love my physician it's just sometimes questions come at such a high level that it's overwhelming for (my son)’ [FFG1, Table </a:t>
            </a:r>
            <a:r>
              <a:rPr lang="en-US" b="0" i="0" u="none" strike="noStrike" dirty="0">
                <a:solidFill>
                  <a:srgbClr val="0000FF"/>
                </a:solidFill>
                <a:effectLst/>
                <a:latin typeface="Open Sans regular"/>
              </a:rPr>
              <a:t>3</a:t>
            </a:r>
            <a:r>
              <a:rPr lang="en-US" b="0" i="0" dirty="0">
                <a:solidFill>
                  <a:srgbClr val="1C1D1E"/>
                </a:solidFill>
                <a:effectLst/>
                <a:latin typeface="Open Sans regular"/>
              </a:rPr>
              <a:t>]. The complexity of the population, lack of experience navigating a periodic health check, and understanding subsequent action plans made the thought of completing periodic health checks overwhelming for all stakeholders. DSW's commented on the need to be attentive and remember what is said, to work hard at ‘being prepared’, family used words like ‘feeling defeated’, and one mother commented on families who do not have the ‘wherewithal’ to follow through on all the details of a visit. Administration staff </a:t>
            </a:r>
            <a:r>
              <a:rPr lang="en-US" b="0" i="0" dirty="0" err="1">
                <a:solidFill>
                  <a:srgbClr val="1C1D1E"/>
                </a:solidFill>
                <a:effectLst/>
                <a:latin typeface="Open Sans regular"/>
              </a:rPr>
              <a:t>recognised</a:t>
            </a:r>
            <a:r>
              <a:rPr lang="en-US" b="0" i="0" dirty="0">
                <a:solidFill>
                  <a:srgbClr val="1C1D1E"/>
                </a:solidFill>
                <a:effectLst/>
                <a:latin typeface="Open Sans regular"/>
              </a:rPr>
              <a:t> the level of ‘</a:t>
            </a:r>
            <a:r>
              <a:rPr lang="en-US" b="0" i="0" dirty="0" err="1">
                <a:solidFill>
                  <a:srgbClr val="1C1D1E"/>
                </a:solidFill>
                <a:effectLst/>
                <a:latin typeface="Open Sans regular"/>
              </a:rPr>
              <a:t>organisation</a:t>
            </a:r>
            <a:r>
              <a:rPr lang="en-US" b="0" i="0" dirty="0">
                <a:solidFill>
                  <a:srgbClr val="1C1D1E"/>
                </a:solidFill>
                <a:effectLst/>
                <a:latin typeface="Open Sans regular"/>
              </a:rPr>
              <a:t>’ it takes family and DSW's just to get there, and physicians commented on needing confidence. ‘I think the more you do it our confidence increases. If you are rarely doing them, it's hard to build confidence or competency’ [PCP9, Table </a:t>
            </a:r>
            <a:r>
              <a:rPr lang="en-US" b="0" i="0" u="none" strike="noStrike" dirty="0">
                <a:solidFill>
                  <a:srgbClr val="0000FF"/>
                </a:solidFill>
                <a:effectLst/>
                <a:latin typeface="Open Sans regular"/>
              </a:rPr>
              <a:t>5</a:t>
            </a:r>
            <a:r>
              <a:rPr lang="en-US" b="0" i="0" dirty="0">
                <a:solidFill>
                  <a:srgbClr val="1C1D1E"/>
                </a:solidFill>
                <a:effectLst/>
                <a:latin typeface="Open Sans regular"/>
              </a:rPr>
              <a:t>]. Lack of physical exam skills and resources to support persons with physical disabilities were also identified as barriers.</a:t>
            </a:r>
            <a:endParaRPr lang="en-CA" dirty="0"/>
          </a:p>
        </p:txBody>
      </p:sp>
      <p:sp>
        <p:nvSpPr>
          <p:cNvPr id="4" name="Slide Number Placeholder 3"/>
          <p:cNvSpPr>
            <a:spLocks noGrp="1"/>
          </p:cNvSpPr>
          <p:nvPr>
            <p:ph type="sldNum" sz="quarter" idx="5"/>
          </p:nvPr>
        </p:nvSpPr>
        <p:spPr/>
        <p:txBody>
          <a:bodyPr/>
          <a:lstStyle/>
          <a:p>
            <a:fld id="{8BD8EF3A-BCDA-4A78-9CDE-D324BDAC1A31}" type="slidenum">
              <a:rPr lang="en-CA" smtClean="0"/>
              <a:t>13</a:t>
            </a:fld>
            <a:endParaRPr lang="en-CA"/>
          </a:p>
        </p:txBody>
      </p:sp>
    </p:spTree>
    <p:extLst>
      <p:ext uri="{BB962C8B-B14F-4D97-AF65-F5344CB8AC3E}">
        <p14:creationId xmlns:p14="http://schemas.microsoft.com/office/powerpoint/2010/main" val="192286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regular"/>
              </a:rPr>
              <a:t>In the component of social opportunity DSWs and family members noted an absence of rapport building and respect between stakeholders; they did not feel their role of ‘supporter, communicator, advocator’ was understood or appreciated, and adults with intellectual and developmental disabilities and their family members did not see their need for ‘continuity’ ‘sensory sensitivities’ or more ‘space’ </a:t>
            </a:r>
            <a:r>
              <a:rPr lang="en-US" b="0" i="0" dirty="0" err="1">
                <a:solidFill>
                  <a:srgbClr val="1C1D1E"/>
                </a:solidFill>
                <a:effectLst/>
                <a:latin typeface="Open Sans regular"/>
              </a:rPr>
              <a:t>recognised</a:t>
            </a:r>
            <a:r>
              <a:rPr lang="en-US" b="0" i="0" dirty="0">
                <a:solidFill>
                  <a:srgbClr val="1C1D1E"/>
                </a:solidFill>
                <a:effectLst/>
                <a:latin typeface="Open Sans regular"/>
              </a:rPr>
              <a:t>. ‘I honestly did not even want to go. I remember getting tired of going and to see new people and talking about the same stuff’ [Adult 9, Table </a:t>
            </a:r>
            <a:r>
              <a:rPr lang="en-US" b="0" i="0" u="none" strike="noStrike" dirty="0">
                <a:solidFill>
                  <a:srgbClr val="0000FF"/>
                </a:solidFill>
                <a:effectLst/>
                <a:latin typeface="Open Sans regular"/>
              </a:rPr>
              <a:t>2</a:t>
            </a:r>
            <a:r>
              <a:rPr lang="en-US" b="0" i="0" dirty="0">
                <a:solidFill>
                  <a:srgbClr val="1C1D1E"/>
                </a:solidFill>
                <a:effectLst/>
                <a:latin typeface="Open Sans regular"/>
              </a:rPr>
              <a:t>]. PCPs consistently voiced the need for time to ‘get things done in a different way’ and communicate ‘with people who are anxious or fearful’. PCPs and family saw a need for additional team members, like family practice nurses and DS</a:t>
            </a:r>
            <a:r>
              <a:rPr lang="en-US" dirty="0"/>
              <a:t>WP</a:t>
            </a:r>
            <a:r>
              <a:rPr lang="en-US" b="0" i="0" dirty="0">
                <a:solidFill>
                  <a:srgbClr val="1C1D1E"/>
                </a:solidFill>
                <a:effectLst/>
                <a:latin typeface="Open Sans regular"/>
              </a:rPr>
              <a:t>s and respite workers to support their roles, and the reality that the periodic health check is not yet a standard of care, ‘it's not normal to be doing this yet’.</a:t>
            </a:r>
            <a:endParaRPr lang="en-CA" dirty="0"/>
          </a:p>
        </p:txBody>
      </p:sp>
      <p:sp>
        <p:nvSpPr>
          <p:cNvPr id="4" name="Slide Number Placeholder 3"/>
          <p:cNvSpPr>
            <a:spLocks noGrp="1"/>
          </p:cNvSpPr>
          <p:nvPr>
            <p:ph type="sldNum" sz="quarter" idx="5"/>
          </p:nvPr>
        </p:nvSpPr>
        <p:spPr/>
        <p:txBody>
          <a:bodyPr/>
          <a:lstStyle/>
          <a:p>
            <a:fld id="{8BD8EF3A-BCDA-4A78-9CDE-D324BDAC1A31}" type="slidenum">
              <a:rPr lang="en-CA" smtClean="0"/>
              <a:t>16</a:t>
            </a:fld>
            <a:endParaRPr lang="en-CA"/>
          </a:p>
        </p:txBody>
      </p:sp>
    </p:spTree>
    <p:extLst>
      <p:ext uri="{BB962C8B-B14F-4D97-AF65-F5344CB8AC3E}">
        <p14:creationId xmlns:p14="http://schemas.microsoft.com/office/powerpoint/2010/main" val="305575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BD8EF3A-BCDA-4A78-9CDE-D324BDAC1A31}" type="slidenum">
              <a:rPr lang="en-CA" smtClean="0"/>
              <a:t>18</a:t>
            </a:fld>
            <a:endParaRPr lang="en-CA"/>
          </a:p>
        </p:txBody>
      </p:sp>
    </p:spTree>
    <p:extLst>
      <p:ext uri="{BB962C8B-B14F-4D97-AF65-F5344CB8AC3E}">
        <p14:creationId xmlns:p14="http://schemas.microsoft.com/office/powerpoint/2010/main" val="1571503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1C1D1E"/>
                </a:solidFill>
                <a:effectLst/>
                <a:latin typeface="Open Sans regular"/>
              </a:rPr>
              <a:t>Themes related to the motivation component of the COM‐B model tended to reflect the dichotomies in the data. In the domains of Belief in Capability and Belief in Consequences, all stake holders believe health checks could and should be done. ‘I just know we can get our health checks done…we just insist that they have to be done, so I feel for us they always will continue to be done’ [DSWI1, Table </a:t>
            </a:r>
            <a:r>
              <a:rPr lang="en-US" b="0" u="none" strike="noStrike" dirty="0">
                <a:solidFill>
                  <a:srgbClr val="0000FF"/>
                </a:solidFill>
                <a:effectLst/>
                <a:latin typeface="Open Sans regular"/>
              </a:rPr>
              <a:t>4</a:t>
            </a:r>
            <a:r>
              <a:rPr lang="en-US" b="0" dirty="0">
                <a:solidFill>
                  <a:srgbClr val="1C1D1E"/>
                </a:solidFill>
                <a:effectLst/>
                <a:latin typeface="Open Sans regular"/>
              </a:rPr>
              <a:t>]. ‘If they cannot express then a doctor needs to be checking on it these things are sometimes </a:t>
            </a:r>
            <a:r>
              <a:rPr lang="en-US" b="0" dirty="0" err="1">
                <a:solidFill>
                  <a:srgbClr val="1C1D1E"/>
                </a:solidFill>
                <a:effectLst/>
                <a:latin typeface="Open Sans regular"/>
              </a:rPr>
              <a:t>serious’</a:t>
            </a:r>
            <a:r>
              <a:rPr lang="en-US" b="0" dirty="0">
                <a:solidFill>
                  <a:srgbClr val="1C1D1E"/>
                </a:solidFill>
                <a:effectLst/>
                <a:latin typeface="Open Sans regular"/>
              </a:rPr>
              <a:t> [FFG2, Table </a:t>
            </a:r>
            <a:r>
              <a:rPr lang="en-US" b="0" u="none" strike="noStrike" dirty="0">
                <a:solidFill>
                  <a:srgbClr val="0000FF"/>
                </a:solidFill>
                <a:effectLst/>
                <a:latin typeface="Open Sans regular"/>
              </a:rPr>
              <a:t>3</a:t>
            </a:r>
            <a:r>
              <a:rPr lang="en-US" b="0" dirty="0">
                <a:solidFill>
                  <a:srgbClr val="1C1D1E"/>
                </a:solidFill>
                <a:effectLst/>
                <a:latin typeface="Open Sans regular"/>
              </a:rPr>
              <a:t>]. Conversely, caution arose from stakeholders' beliefs in their own ability to manage complexity within the population and work collaboratively together. Emotions were also mixed, some shared positive experiences and others negative experiences that shut down collaboration. All stakeholders except administrative staff reported challenging emotions. Family members and DSWs spoke of anxiety related to being ‘judged’ or having adults with intellectual and developmental disabilities judged as ‘a burden’. Several spoke of their own past ‘healthcare trauma’ being triggered during visits. PCPs expressed </a:t>
            </a:r>
            <a:r>
              <a:rPr lang="en-US" b="0" dirty="0" err="1">
                <a:solidFill>
                  <a:srgbClr val="1C1D1E"/>
                </a:solidFill>
                <a:effectLst/>
                <a:latin typeface="Open Sans regular"/>
              </a:rPr>
              <a:t>scepticism</a:t>
            </a:r>
            <a:r>
              <a:rPr lang="en-US" b="0" dirty="0">
                <a:solidFill>
                  <a:srgbClr val="1C1D1E"/>
                </a:solidFill>
                <a:effectLst/>
                <a:latin typeface="Open Sans regular"/>
              </a:rPr>
              <a:t> about the accessibility of the health care system to support periodic health checks and the available specialist to address new diagnosis. They felt families were ‘taken advantage of’ and made to ‘work hard just to navigate the healthcare system’. They were disappointed in their own efforts and societies' efforts to embrace this population. Several adults with intellectual and developmental disabilities pointed out the need to address inappropriate and outdated language like ‘dependent’ and ‘handicapped’. In contrast, family members, DSWs and adults with intellectual and developmental disabilities reflected </a:t>
            </a:r>
            <a:r>
              <a:rPr lang="en-US" b="0" dirty="0" err="1">
                <a:solidFill>
                  <a:srgbClr val="1C1D1E"/>
                </a:solidFill>
                <a:effectLst/>
                <a:latin typeface="Open Sans regular"/>
              </a:rPr>
              <a:t>favourably</a:t>
            </a:r>
            <a:r>
              <a:rPr lang="en-US" b="0" dirty="0">
                <a:solidFill>
                  <a:srgbClr val="1C1D1E"/>
                </a:solidFill>
                <a:effectLst/>
                <a:latin typeface="Open Sans regular"/>
              </a:rPr>
              <a:t> on primary care visits, recounting positive PCP and administrative staff relationships.</a:t>
            </a:r>
          </a:p>
          <a:p>
            <a:br>
              <a:rPr lang="en-US" dirty="0"/>
            </a:br>
            <a:endParaRPr lang="en-CA" dirty="0"/>
          </a:p>
        </p:txBody>
      </p:sp>
      <p:sp>
        <p:nvSpPr>
          <p:cNvPr id="4" name="Slide Number Placeholder 3"/>
          <p:cNvSpPr>
            <a:spLocks noGrp="1"/>
          </p:cNvSpPr>
          <p:nvPr>
            <p:ph type="sldNum" sz="quarter" idx="5"/>
          </p:nvPr>
        </p:nvSpPr>
        <p:spPr/>
        <p:txBody>
          <a:bodyPr/>
          <a:lstStyle/>
          <a:p>
            <a:fld id="{8BD8EF3A-BCDA-4A78-9CDE-D324BDAC1A31}" type="slidenum">
              <a:rPr lang="en-CA" smtClean="0"/>
              <a:t>19</a:t>
            </a:fld>
            <a:endParaRPr lang="en-CA"/>
          </a:p>
        </p:txBody>
      </p:sp>
    </p:spTree>
    <p:extLst>
      <p:ext uri="{BB962C8B-B14F-4D97-AF65-F5344CB8AC3E}">
        <p14:creationId xmlns:p14="http://schemas.microsoft.com/office/powerpoint/2010/main" val="305155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Highlights of What Needs to Change.  These are barriers that were agreed upon in all stakeholder groups</a:t>
            </a:r>
          </a:p>
          <a:p>
            <a:pPr lvl="1"/>
            <a:r>
              <a:rPr lang="en-US" sz="1200" dirty="0">
                <a:latin typeface="Calibri" panose="020F0502020204030204" pitchFamily="34" charset="0"/>
                <a:cs typeface="Calibri" panose="020F0502020204030204" pitchFamily="34" charset="0"/>
              </a:rPr>
              <a:t>C- Lack of knowledge, </a:t>
            </a:r>
            <a:r>
              <a:rPr lang="en-US" sz="1200" dirty="0">
                <a:solidFill>
                  <a:srgbClr val="FF0000"/>
                </a:solidFill>
                <a:latin typeface="Calibri" panose="020F0502020204030204" pitchFamily="34" charset="0"/>
                <a:cs typeface="Calibri" panose="020F0502020204030204" pitchFamily="34" charset="0"/>
              </a:rPr>
              <a:t>communication</a:t>
            </a:r>
            <a:r>
              <a:rPr lang="en-US" sz="1200" dirty="0">
                <a:latin typeface="Calibri" panose="020F0502020204030204" pitchFamily="34" charset="0"/>
                <a:cs typeface="Calibri" panose="020F0502020204030204" pitchFamily="34" charset="0"/>
              </a:rPr>
              <a:t>, and technology </a:t>
            </a:r>
          </a:p>
          <a:p>
            <a:pPr lvl="1"/>
            <a:r>
              <a:rPr lang="en-US" sz="1200" dirty="0">
                <a:latin typeface="Calibri" panose="020F0502020204030204" pitchFamily="34" charset="0"/>
                <a:cs typeface="Calibri" panose="020F0502020204030204" pitchFamily="34" charset="0"/>
              </a:rPr>
              <a:t>O- Lack of time, space, </a:t>
            </a:r>
            <a:r>
              <a:rPr lang="en-US" sz="1200" dirty="0">
                <a:solidFill>
                  <a:srgbClr val="FF0000"/>
                </a:solidFill>
                <a:latin typeface="Calibri" panose="020F0502020204030204" pitchFamily="34" charset="0"/>
                <a:cs typeface="Calibri" panose="020F0502020204030204" pitchFamily="34" charset="0"/>
              </a:rPr>
              <a:t>communication </a:t>
            </a:r>
            <a:r>
              <a:rPr lang="en-US" sz="1200" dirty="0">
                <a:latin typeface="Calibri" panose="020F0502020204030204" pitchFamily="34" charset="0"/>
                <a:cs typeface="Calibri" panose="020F0502020204030204" pitchFamily="34" charset="0"/>
              </a:rPr>
              <a:t>&amp; </a:t>
            </a:r>
            <a:r>
              <a:rPr lang="en-US" sz="1200" dirty="0">
                <a:solidFill>
                  <a:srgbClr val="FF0000"/>
                </a:solidFill>
                <a:latin typeface="Calibri" panose="020F0502020204030204" pitchFamily="34" charset="0"/>
                <a:cs typeface="Calibri" panose="020F0502020204030204" pitchFamily="34" charset="0"/>
              </a:rPr>
              <a:t>collaboration</a:t>
            </a:r>
            <a:r>
              <a:rPr lang="en-US" sz="1200" dirty="0">
                <a:solidFill>
                  <a:schemeClr val="bg1"/>
                </a:solidFill>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between team members</a:t>
            </a:r>
          </a:p>
          <a:p>
            <a:pPr lvl="1"/>
            <a:r>
              <a:rPr lang="en-US" sz="1200" dirty="0">
                <a:latin typeface="Calibri" panose="020F0502020204030204" pitchFamily="34" charset="0"/>
                <a:cs typeface="Calibri" panose="020F0502020204030204" pitchFamily="34" charset="0"/>
              </a:rPr>
              <a:t>M- Limited true </a:t>
            </a:r>
            <a:r>
              <a:rPr lang="en-US" sz="1200" dirty="0">
                <a:solidFill>
                  <a:srgbClr val="FF0000"/>
                </a:solidFill>
                <a:latin typeface="Calibri" panose="020F0502020204030204" pitchFamily="34" charset="0"/>
                <a:cs typeface="Calibri" panose="020F0502020204030204" pitchFamily="34" charset="0"/>
              </a:rPr>
              <a:t>collaboration</a:t>
            </a:r>
            <a:r>
              <a:rPr lang="en-US" sz="1200" dirty="0">
                <a:latin typeface="Calibri" panose="020F0502020204030204" pitchFamily="34" charset="0"/>
                <a:cs typeface="Calibri" panose="020F0502020204030204" pitchFamily="34" charset="0"/>
              </a:rPr>
              <a:t>, healthcare trauma and inappropriate</a:t>
            </a:r>
            <a:r>
              <a:rPr lang="en-US" sz="1200" dirty="0">
                <a:solidFill>
                  <a:schemeClr val="bg1"/>
                </a:solidFill>
                <a:latin typeface="Calibri" panose="020F0502020204030204" pitchFamily="34" charset="0"/>
                <a:cs typeface="Calibri" panose="020F0502020204030204" pitchFamily="34" charset="0"/>
              </a:rPr>
              <a:t> </a:t>
            </a:r>
            <a:r>
              <a:rPr lang="en-US" sz="1200" dirty="0">
                <a:solidFill>
                  <a:srgbClr val="FF0000"/>
                </a:solidFill>
                <a:latin typeface="Calibri" panose="020F0502020204030204" pitchFamily="34" charset="0"/>
                <a:cs typeface="Calibri" panose="020F0502020204030204" pitchFamily="34" charset="0"/>
              </a:rPr>
              <a:t>language</a:t>
            </a:r>
            <a:r>
              <a:rPr lang="en-US" sz="1200" dirty="0">
                <a:solidFill>
                  <a:schemeClr val="bg1"/>
                </a:solidFill>
                <a:latin typeface="Calibri" panose="020F0502020204030204" pitchFamily="34" charset="0"/>
                <a:cs typeface="Calibri" panose="020F0502020204030204" pitchFamily="34" charset="0"/>
              </a:rPr>
              <a:t> </a:t>
            </a:r>
          </a:p>
          <a:p>
            <a:r>
              <a:rPr lang="en-CA" dirty="0"/>
              <a:t>These barriers fall in the foundation of the patient medical home- </a:t>
            </a:r>
          </a:p>
          <a:p>
            <a:r>
              <a:rPr lang="en-CA" dirty="0"/>
              <a:t>There are things that can be done within the patient medical home that can facilitate the implementation of health checks</a:t>
            </a:r>
          </a:p>
          <a:p>
            <a:r>
              <a:rPr lang="en-CA" dirty="0"/>
              <a:t>Continue to do what you do well, think about ways you can improve health of people with IDD, </a:t>
            </a:r>
            <a:r>
              <a:rPr lang="en-CA" dirty="0" err="1"/>
              <a:t>partipipate</a:t>
            </a:r>
            <a:r>
              <a:rPr lang="en-CA" dirty="0"/>
              <a:t> in research, keep the needs of people with IDD at  the forefront</a:t>
            </a:r>
          </a:p>
          <a:p>
            <a:endParaRPr lang="en-CA" dirty="0"/>
          </a:p>
          <a:p>
            <a:pPr algn="l"/>
            <a:r>
              <a:rPr lang="en-US" b="0" dirty="0">
                <a:solidFill>
                  <a:srgbClr val="1F1F1F"/>
                </a:solidFill>
                <a:effectLst/>
                <a:latin typeface="Open Sans regular"/>
              </a:rPr>
              <a:t>Capability</a:t>
            </a:r>
          </a:p>
          <a:p>
            <a:r>
              <a:rPr lang="en-US" b="0" dirty="0">
                <a:solidFill>
                  <a:srgbClr val="1C1D1E"/>
                </a:solidFill>
                <a:effectLst/>
                <a:latin typeface="Open Sans regular"/>
              </a:rPr>
              <a:t>Stakeholders shared facilitators, such as increased knowledge and managing communication challenges and complexity. ‘I want my team to know why something is happening and why it's important. It's not very successful if I just say you've got to do this because’ [DSWFG1, Table </a:t>
            </a:r>
            <a:r>
              <a:rPr lang="en-US" b="0" u="none" strike="noStrike" dirty="0">
                <a:solidFill>
                  <a:srgbClr val="0000FF"/>
                </a:solidFill>
                <a:effectLst/>
                <a:latin typeface="Open Sans regular"/>
              </a:rPr>
              <a:t>4</a:t>
            </a:r>
            <a:r>
              <a:rPr lang="en-US" b="0" dirty="0">
                <a:solidFill>
                  <a:srgbClr val="1C1D1E"/>
                </a:solidFill>
                <a:effectLst/>
                <a:latin typeface="Open Sans regular"/>
              </a:rPr>
              <a:t>].</a:t>
            </a:r>
          </a:p>
          <a:p>
            <a:r>
              <a:rPr lang="en-US" b="0" dirty="0">
                <a:solidFill>
                  <a:srgbClr val="1C1D1E"/>
                </a:solidFill>
                <a:effectLst/>
                <a:latin typeface="Open Sans regular"/>
              </a:rPr>
              <a:t>They suggested clear consistent guideline messaging and visibility across government departments and public health agencies. Visual communication, automated reminders, checklists were seen as important. ‘Last time I had (my son) to the doctor's there was a series of things that I needed to do when I left there, almost like a checklist … I walked out the door and you know, I didn't really have my checklist in order’ [FFG1, Table </a:t>
            </a:r>
            <a:r>
              <a:rPr lang="en-US" b="0" u="none" strike="noStrike" dirty="0">
                <a:solidFill>
                  <a:srgbClr val="0000FF"/>
                </a:solidFill>
                <a:effectLst/>
                <a:latin typeface="Open Sans regular"/>
              </a:rPr>
              <a:t>3</a:t>
            </a:r>
            <a:r>
              <a:rPr lang="en-US" b="0" dirty="0">
                <a:solidFill>
                  <a:srgbClr val="1C1D1E"/>
                </a:solidFill>
                <a:effectLst/>
                <a:latin typeface="Open Sans regular"/>
              </a:rPr>
              <a:t>]. Promoting capability of stakeholders included knowledge about periodic health checks, action plans, support for the ‘overwhelmed’, and training around examining people in wheelchairs.</a:t>
            </a:r>
          </a:p>
          <a:p>
            <a:pPr algn="l"/>
            <a:r>
              <a:rPr lang="en-US" b="0" dirty="0">
                <a:solidFill>
                  <a:srgbClr val="1F1F1F"/>
                </a:solidFill>
                <a:effectLst/>
                <a:latin typeface="Open Sans regular"/>
              </a:rPr>
              <a:t>Opportunity</a:t>
            </a:r>
          </a:p>
          <a:p>
            <a:r>
              <a:rPr lang="en-US" b="0" dirty="0">
                <a:solidFill>
                  <a:srgbClr val="1C1D1E"/>
                </a:solidFill>
                <a:effectLst/>
                <a:latin typeface="Open Sans regular"/>
              </a:rPr>
              <a:t>Social opportunity facilitators included having all stakeholders collaborate as a team and having patient </a:t>
            </a:r>
            <a:r>
              <a:rPr lang="en-US" b="0" dirty="0" err="1">
                <a:solidFill>
                  <a:srgbClr val="1C1D1E"/>
                </a:solidFill>
                <a:effectLst/>
                <a:latin typeface="Open Sans regular"/>
              </a:rPr>
              <a:t>centred</a:t>
            </a:r>
            <a:r>
              <a:rPr lang="en-US" b="0" dirty="0">
                <a:solidFill>
                  <a:srgbClr val="1C1D1E"/>
                </a:solidFill>
                <a:effectLst/>
                <a:latin typeface="Open Sans regular"/>
              </a:rPr>
              <a:t> care for people with intellectual and developmental disabilities. ‘I would like to see the education of professionals…People have to learn the value of all human beings’ [DSWFG 2, Table </a:t>
            </a:r>
            <a:r>
              <a:rPr lang="en-US" b="0" u="none" strike="noStrike" dirty="0">
                <a:solidFill>
                  <a:srgbClr val="0000FF"/>
                </a:solidFill>
                <a:effectLst/>
                <a:latin typeface="Open Sans regular"/>
              </a:rPr>
              <a:t>4</a:t>
            </a:r>
            <a:r>
              <a:rPr lang="en-US" b="0" dirty="0">
                <a:solidFill>
                  <a:srgbClr val="1C1D1E"/>
                </a:solidFill>
                <a:effectLst/>
                <a:latin typeface="Open Sans regular"/>
              </a:rPr>
              <a:t>]. Physical opportunity highlighted changes in infrastructure including supporting physical and sensory needs and cultural shifts that align priorities in PCP's offices, like that seen in other diagnosis (e.g., diabetes), to make the periodic health check a health care norm. ‘We do diabetes checks all the time and that's ok. Nobody bats an eye at that’ [PCP5, Table </a:t>
            </a:r>
            <a:r>
              <a:rPr lang="en-US" b="0" u="none" strike="noStrike" dirty="0">
                <a:solidFill>
                  <a:srgbClr val="0000FF"/>
                </a:solidFill>
                <a:effectLst/>
                <a:latin typeface="Open Sans regular"/>
              </a:rPr>
              <a:t>5</a:t>
            </a:r>
            <a:r>
              <a:rPr lang="en-US" b="0" dirty="0">
                <a:solidFill>
                  <a:srgbClr val="1C1D1E"/>
                </a:solidFill>
                <a:effectLst/>
                <a:latin typeface="Open Sans regular"/>
              </a:rPr>
              <a:t>]. The concept of ‘working in twos’ (e.g., a Family Doctor and Family Practice Nurse [FPN], family and DSW) was </a:t>
            </a:r>
            <a:r>
              <a:rPr lang="en-US" b="0" dirty="0" err="1">
                <a:solidFill>
                  <a:srgbClr val="1C1D1E"/>
                </a:solidFill>
                <a:effectLst/>
                <a:latin typeface="Open Sans regular"/>
              </a:rPr>
              <a:t>emphasised</a:t>
            </a:r>
            <a:r>
              <a:rPr lang="en-US" b="0" dirty="0">
                <a:solidFill>
                  <a:srgbClr val="1C1D1E"/>
                </a:solidFill>
                <a:effectLst/>
                <a:latin typeface="Open Sans regular"/>
              </a:rPr>
              <a:t>. ‘I have a family practice nurse who would make sure that they were booked for it and book part of the visit with her’ [PCP1, Table </a:t>
            </a:r>
            <a:r>
              <a:rPr lang="en-US" b="0" u="none" strike="noStrike" dirty="0">
                <a:solidFill>
                  <a:srgbClr val="0000FF"/>
                </a:solidFill>
                <a:effectLst/>
                <a:latin typeface="Open Sans regular"/>
              </a:rPr>
              <a:t>5</a:t>
            </a:r>
            <a:r>
              <a:rPr lang="en-US" b="0" dirty="0">
                <a:solidFill>
                  <a:srgbClr val="1C1D1E"/>
                </a:solidFill>
                <a:effectLst/>
                <a:latin typeface="Open Sans regular"/>
              </a:rPr>
              <a:t>].</a:t>
            </a:r>
          </a:p>
          <a:p>
            <a:pPr algn="l"/>
            <a:r>
              <a:rPr lang="en-US" b="0" dirty="0">
                <a:solidFill>
                  <a:srgbClr val="1F1F1F"/>
                </a:solidFill>
                <a:effectLst/>
                <a:latin typeface="Open Sans regular"/>
              </a:rPr>
              <a:t>Motivation</a:t>
            </a:r>
          </a:p>
          <a:p>
            <a:r>
              <a:rPr lang="en-US" b="0" dirty="0">
                <a:solidFill>
                  <a:srgbClr val="1C1D1E"/>
                </a:solidFill>
                <a:effectLst/>
                <a:latin typeface="Open Sans regular"/>
              </a:rPr>
              <a:t>Stakeholders embraced the periodic health check as ‘lifesaving’ and ‘deserving’ but felt more collaborative and coordinated health promotion efforts are needed between stakeholders to make the periodic health check routine. DSWs commented on a hope that ‘there can be a shift in power. That the physician has some respect for what we do… there needs to be some education around this’ [DSWFG2, Table </a:t>
            </a:r>
            <a:r>
              <a:rPr lang="en-US" b="0" u="none" strike="noStrike" dirty="0">
                <a:solidFill>
                  <a:srgbClr val="0000FF"/>
                </a:solidFill>
                <a:effectLst/>
                <a:latin typeface="Open Sans regular"/>
              </a:rPr>
              <a:t>4</a:t>
            </a:r>
            <a:r>
              <a:rPr lang="en-US" b="0" dirty="0">
                <a:solidFill>
                  <a:srgbClr val="1C1D1E"/>
                </a:solidFill>
                <a:effectLst/>
                <a:latin typeface="Open Sans regular"/>
              </a:rPr>
              <a:t>]. Physicians </a:t>
            </a:r>
            <a:r>
              <a:rPr lang="en-US" b="0" dirty="0" err="1">
                <a:solidFill>
                  <a:srgbClr val="1C1D1E"/>
                </a:solidFill>
                <a:effectLst/>
                <a:latin typeface="Open Sans regular"/>
              </a:rPr>
              <a:t>emphasised</a:t>
            </a:r>
            <a:r>
              <a:rPr lang="en-US" b="0" dirty="0">
                <a:solidFill>
                  <a:srgbClr val="1C1D1E"/>
                </a:solidFill>
                <a:effectLst/>
                <a:latin typeface="Open Sans regular"/>
              </a:rPr>
              <a:t> the need for more than just information. ‘Let's assume that clinicians are not doing these regular health checks. Just giving them information is not going to change anything’ [PCP6, Table </a:t>
            </a:r>
            <a:r>
              <a:rPr lang="en-US" b="0" u="none" strike="noStrike" dirty="0">
                <a:solidFill>
                  <a:srgbClr val="0000FF"/>
                </a:solidFill>
                <a:effectLst/>
                <a:latin typeface="Open Sans regular"/>
              </a:rPr>
              <a:t>5</a:t>
            </a:r>
            <a:r>
              <a:rPr lang="en-US" b="0" dirty="0">
                <a:solidFill>
                  <a:srgbClr val="1C1D1E"/>
                </a:solidFill>
                <a:effectLst/>
                <a:latin typeface="Open Sans regular"/>
              </a:rPr>
              <a:t>]. Stakeholders observed multiple gaps in knowledge related to the importance of periodic health checks, their role in health equity, accessibility and being trauma informed. People with intellectual and developmental disabilities saw a need for training in politically correct language as a start to addressing a healthy primary care attachment. ‘I don't like it at the doctor's office when they say handicapped. I don't feel like I am handicapped, that sounds like I can't do things’ [Adult 1, Table </a:t>
            </a:r>
            <a:r>
              <a:rPr lang="en-US" b="0" u="none" strike="noStrike" dirty="0">
                <a:solidFill>
                  <a:srgbClr val="0000FF"/>
                </a:solidFill>
                <a:effectLst/>
                <a:latin typeface="Open Sans regular"/>
              </a:rPr>
              <a:t>2</a:t>
            </a:r>
            <a:r>
              <a:rPr lang="en-US" b="0" dirty="0">
                <a:solidFill>
                  <a:srgbClr val="1C1D1E"/>
                </a:solidFill>
                <a:effectLst/>
                <a:latin typeface="Open Sans regular"/>
              </a:rPr>
              <a:t>]. The role of the ‘healthcare overseer’, an agency personnel dedicated to monitoring client's health and advocating for annual health checks was very effective in consistently making health checks happen. They described collaborating with PCPs to find a time for the health check. This was an interesting finding and was viewed as an effective facilitator.</a:t>
            </a:r>
          </a:p>
          <a:p>
            <a:br>
              <a:rPr lang="en-US" dirty="0"/>
            </a:br>
            <a:endParaRPr lang="en-CA" dirty="0"/>
          </a:p>
        </p:txBody>
      </p:sp>
      <p:sp>
        <p:nvSpPr>
          <p:cNvPr id="4" name="Slide Number Placeholder 3"/>
          <p:cNvSpPr>
            <a:spLocks noGrp="1"/>
          </p:cNvSpPr>
          <p:nvPr>
            <p:ph type="sldNum" sz="quarter" idx="5"/>
          </p:nvPr>
        </p:nvSpPr>
        <p:spPr/>
        <p:txBody>
          <a:bodyPr/>
          <a:lstStyle/>
          <a:p>
            <a:fld id="{8BD8EF3A-BCDA-4A78-9CDE-D324BDAC1A31}" type="slidenum">
              <a:rPr lang="en-CA" smtClean="0"/>
              <a:t>20</a:t>
            </a:fld>
            <a:endParaRPr lang="en-CA"/>
          </a:p>
        </p:txBody>
      </p:sp>
    </p:spTree>
    <p:extLst>
      <p:ext uri="{BB962C8B-B14F-4D97-AF65-F5344CB8AC3E}">
        <p14:creationId xmlns:p14="http://schemas.microsoft.com/office/powerpoint/2010/main" val="2542724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11/8/2023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2466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7545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826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5263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925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171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793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453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9905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6125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852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7968300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fpc.ca/en/policy-innovation/health-policy-goverment-relations/the-patient-s-medical-ho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43F0DC74-B783-FC17-2B2F-79E26C355FA8}"/>
              </a:ext>
              <a:ext uri="{C183D7F6-B498-43B3-948B-1728B52AA6E4}">
                <adec:decorative xmlns:adec="http://schemas.microsoft.com/office/drawing/2017/decorative" val="0"/>
              </a:ext>
            </a:extLst>
          </p:cNvPr>
          <p:cNvSpPr txBox="1">
            <a:spLocks noGrp="1"/>
          </p:cNvSpPr>
          <p:nvPr>
            <p:ph type="title" idx="4294967295"/>
          </p:nvPr>
        </p:nvSpPr>
        <p:spPr>
          <a:xfrm>
            <a:off x="3699467" y="-885469"/>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defRPr/>
            </a:pPr>
            <a:r>
              <a:rPr lang="en-US" sz="2933" dirty="0"/>
              <a:t>Title Slide</a:t>
            </a:r>
          </a:p>
        </p:txBody>
      </p:sp>
      <p:grpSp>
        <p:nvGrpSpPr>
          <p:cNvPr id="9" name="Group 2">
            <a:extLst>
              <a:ext uri="{FF2B5EF4-FFF2-40B4-BE49-F238E27FC236}">
                <a16:creationId xmlns:a16="http://schemas.microsoft.com/office/drawing/2014/main" id="{39D2351C-AAD3-1E58-1B7D-818ACB60434A}"/>
              </a:ext>
              <a:ext uri="{C183D7F6-B498-43B3-948B-1728B52AA6E4}">
                <adec:decorative xmlns:adec="http://schemas.microsoft.com/office/drawing/2017/decorative" val="1"/>
              </a:ext>
            </a:extLst>
          </p:cNvPr>
          <p:cNvGrpSpPr/>
          <p:nvPr/>
        </p:nvGrpSpPr>
        <p:grpSpPr>
          <a:xfrm>
            <a:off x="685800" y="685800"/>
            <a:ext cx="10820400" cy="5486400"/>
            <a:chOff x="0" y="0"/>
            <a:chExt cx="7026195" cy="3562578"/>
          </a:xfrm>
        </p:grpSpPr>
        <p:sp>
          <p:nvSpPr>
            <p:cNvPr id="10" name="Freeform 3">
              <a:extLst>
                <a:ext uri="{FF2B5EF4-FFF2-40B4-BE49-F238E27FC236}">
                  <a16:creationId xmlns:a16="http://schemas.microsoft.com/office/drawing/2014/main" id="{564DAEEA-1D0E-4B22-70AC-75E8ED196C93}"/>
                </a:ext>
              </a:extLst>
            </p:cNvPr>
            <p:cNvSpPr/>
            <p:nvPr/>
          </p:nvSpPr>
          <p:spPr>
            <a:xfrm>
              <a:off x="12700" y="12700"/>
              <a:ext cx="6961425" cy="3493998"/>
            </a:xfrm>
            <a:custGeom>
              <a:avLst/>
              <a:gdLst/>
              <a:ahLst/>
              <a:cxnLst/>
              <a:rect l="l" t="t" r="r" b="b"/>
              <a:pathLst>
                <a:path w="6961425" h="3493998">
                  <a:moveTo>
                    <a:pt x="146050" y="3493998"/>
                  </a:moveTo>
                  <a:lnTo>
                    <a:pt x="6815375" y="3493998"/>
                  </a:lnTo>
                  <a:cubicBezTo>
                    <a:pt x="6895385" y="3493998"/>
                    <a:pt x="6961425" y="3427957"/>
                    <a:pt x="6961425" y="3347948"/>
                  </a:cubicBezTo>
                  <a:lnTo>
                    <a:pt x="6961425" y="146050"/>
                  </a:lnTo>
                  <a:cubicBezTo>
                    <a:pt x="6961425" y="66040"/>
                    <a:pt x="6895385" y="0"/>
                    <a:pt x="6815375" y="0"/>
                  </a:cubicBezTo>
                  <a:lnTo>
                    <a:pt x="146050" y="0"/>
                  </a:lnTo>
                  <a:cubicBezTo>
                    <a:pt x="66040" y="0"/>
                    <a:pt x="0" y="66040"/>
                    <a:pt x="0" y="146050"/>
                  </a:cubicBezTo>
                  <a:lnTo>
                    <a:pt x="0" y="3347948"/>
                  </a:lnTo>
                  <a:cubicBezTo>
                    <a:pt x="0" y="3429228"/>
                    <a:pt x="66040" y="3493998"/>
                    <a:pt x="146050" y="3493998"/>
                  </a:cubicBezTo>
                  <a:close/>
                </a:path>
              </a:pathLst>
            </a:custGeom>
            <a:solidFill>
              <a:srgbClr val="FCF5ED"/>
            </a:solidFill>
          </p:spPr>
          <p:txBody>
            <a:bodyPr/>
            <a:lstStyle/>
            <a:p>
              <a:endParaRPr lang="en-CA"/>
            </a:p>
          </p:txBody>
        </p:sp>
        <p:sp>
          <p:nvSpPr>
            <p:cNvPr id="11" name="Freeform 4">
              <a:extLst>
                <a:ext uri="{FF2B5EF4-FFF2-40B4-BE49-F238E27FC236}">
                  <a16:creationId xmlns:a16="http://schemas.microsoft.com/office/drawing/2014/main" id="{A4CFDAD6-EE14-64CA-0EAC-CA67E8351A7C}"/>
                </a:ext>
              </a:extLst>
            </p:cNvPr>
            <p:cNvSpPr/>
            <p:nvPr/>
          </p:nvSpPr>
          <p:spPr>
            <a:xfrm>
              <a:off x="0" y="0"/>
              <a:ext cx="7026194" cy="3562578"/>
            </a:xfrm>
            <a:custGeom>
              <a:avLst/>
              <a:gdLst/>
              <a:ahLst/>
              <a:cxnLst/>
              <a:rect l="l" t="t" r="r" b="b"/>
              <a:pathLst>
                <a:path w="7026194" h="3562578">
                  <a:moveTo>
                    <a:pt x="6962694" y="74930"/>
                  </a:moveTo>
                  <a:cubicBezTo>
                    <a:pt x="6934755" y="30480"/>
                    <a:pt x="6885225" y="0"/>
                    <a:pt x="6828075" y="0"/>
                  </a:cubicBezTo>
                  <a:lnTo>
                    <a:pt x="158750" y="0"/>
                  </a:lnTo>
                  <a:cubicBezTo>
                    <a:pt x="71120" y="0"/>
                    <a:pt x="0" y="71120"/>
                    <a:pt x="0" y="158750"/>
                  </a:cubicBezTo>
                  <a:lnTo>
                    <a:pt x="0" y="3360648"/>
                  </a:lnTo>
                  <a:cubicBezTo>
                    <a:pt x="0" y="3412718"/>
                    <a:pt x="25400" y="3458438"/>
                    <a:pt x="63500" y="3487648"/>
                  </a:cubicBezTo>
                  <a:cubicBezTo>
                    <a:pt x="91440" y="3532098"/>
                    <a:pt x="140970" y="3562578"/>
                    <a:pt x="222904" y="3562578"/>
                  </a:cubicBezTo>
                  <a:lnTo>
                    <a:pt x="6867444" y="3562578"/>
                  </a:lnTo>
                  <a:cubicBezTo>
                    <a:pt x="6955075" y="3562578"/>
                    <a:pt x="7026194" y="3491457"/>
                    <a:pt x="7026194" y="3403828"/>
                  </a:cubicBezTo>
                  <a:lnTo>
                    <a:pt x="7026194" y="211697"/>
                  </a:lnTo>
                  <a:cubicBezTo>
                    <a:pt x="7026194" y="149860"/>
                    <a:pt x="7000794" y="104140"/>
                    <a:pt x="6962694" y="74930"/>
                  </a:cubicBezTo>
                  <a:close/>
                  <a:moveTo>
                    <a:pt x="12700" y="3360648"/>
                  </a:moveTo>
                  <a:lnTo>
                    <a:pt x="12700" y="158750"/>
                  </a:lnTo>
                  <a:cubicBezTo>
                    <a:pt x="12700" y="78740"/>
                    <a:pt x="78740" y="12700"/>
                    <a:pt x="158750" y="12700"/>
                  </a:cubicBezTo>
                  <a:lnTo>
                    <a:pt x="6828075" y="12700"/>
                  </a:lnTo>
                  <a:cubicBezTo>
                    <a:pt x="6908085" y="12700"/>
                    <a:pt x="6974125" y="78740"/>
                    <a:pt x="6974125" y="158750"/>
                  </a:cubicBezTo>
                  <a:lnTo>
                    <a:pt x="6974125" y="3360648"/>
                  </a:lnTo>
                  <a:cubicBezTo>
                    <a:pt x="6974125" y="3440657"/>
                    <a:pt x="6908085" y="3506698"/>
                    <a:pt x="6828075" y="3506698"/>
                  </a:cubicBezTo>
                  <a:lnTo>
                    <a:pt x="158750" y="3506698"/>
                  </a:lnTo>
                  <a:cubicBezTo>
                    <a:pt x="78740" y="3506698"/>
                    <a:pt x="12700" y="3441928"/>
                    <a:pt x="12700" y="3360648"/>
                  </a:cubicBezTo>
                  <a:close/>
                </a:path>
              </a:pathLst>
            </a:custGeom>
            <a:solidFill>
              <a:srgbClr val="000000"/>
            </a:solidFill>
          </p:spPr>
          <p:txBody>
            <a:bodyPr/>
            <a:lstStyle/>
            <a:p>
              <a:endParaRPr lang="en-CA"/>
            </a:p>
          </p:txBody>
        </p:sp>
      </p:grpSp>
      <p:sp>
        <p:nvSpPr>
          <p:cNvPr id="17" name="AutoShape 5">
            <a:extLst>
              <a:ext uri="{FF2B5EF4-FFF2-40B4-BE49-F238E27FC236}">
                <a16:creationId xmlns:a16="http://schemas.microsoft.com/office/drawing/2014/main" id="{65DB8EDA-7AE6-16B3-4E0E-E9FD4441477C}"/>
              </a:ext>
              <a:ext uri="{C183D7F6-B498-43B3-948B-1728B52AA6E4}">
                <adec:decorative xmlns:adec="http://schemas.microsoft.com/office/drawing/2017/decorative" val="1"/>
              </a:ext>
            </a:extLst>
          </p:cNvPr>
          <p:cNvSpPr/>
          <p:nvPr/>
        </p:nvSpPr>
        <p:spPr>
          <a:xfrm flipV="1">
            <a:off x="1103774" y="3697176"/>
            <a:ext cx="5609573" cy="5348"/>
          </a:xfrm>
          <a:prstGeom prst="line">
            <a:avLst/>
          </a:prstGeom>
          <a:ln w="28575" cap="flat">
            <a:solidFill>
              <a:srgbClr val="000000"/>
            </a:solidFill>
            <a:prstDash val="solid"/>
            <a:headEnd type="none" w="sm" len="sm"/>
            <a:tailEnd type="none" w="sm" len="sm"/>
          </a:ln>
        </p:spPr>
        <p:txBody>
          <a:bodyPr/>
          <a:lstStyle/>
          <a:p>
            <a:endParaRPr lang="en-CA"/>
          </a:p>
        </p:txBody>
      </p:sp>
      <p:pic>
        <p:nvPicPr>
          <p:cNvPr id="19" name="Picture 12">
            <a:extLst>
              <a:ext uri="{FF2B5EF4-FFF2-40B4-BE49-F238E27FC236}">
                <a16:creationId xmlns:a16="http://schemas.microsoft.com/office/drawing/2014/main" id="{0261BA97-9E1A-9532-2A51-B18DF18243F3}"/>
              </a:ext>
              <a:ext uri="{C183D7F6-B498-43B3-948B-1728B52AA6E4}">
                <adec:decorative xmlns:adec="http://schemas.microsoft.com/office/drawing/2017/decorative" val="1"/>
              </a:ext>
            </a:extLst>
          </p:cNvPr>
          <p:cNvPicPr/>
          <p:nvPr/>
        </p:nvPicPr>
        <p:blipFill>
          <a:blip r:embed="rId2"/>
          <a:srcRect/>
          <a:stretch>
            <a:fillRect/>
          </a:stretch>
        </p:blipFill>
        <p:spPr>
          <a:xfrm>
            <a:off x="7544735" y="997219"/>
            <a:ext cx="3409071" cy="3735969"/>
          </a:xfrm>
          <a:prstGeom prst="rect">
            <a:avLst/>
          </a:prstGeom>
        </p:spPr>
      </p:pic>
      <p:pic>
        <p:nvPicPr>
          <p:cNvPr id="20" name="Picture 13">
            <a:extLst>
              <a:ext uri="{FF2B5EF4-FFF2-40B4-BE49-F238E27FC236}">
                <a16:creationId xmlns:a16="http://schemas.microsoft.com/office/drawing/2014/main" id="{5243933F-137E-AE7A-9745-81142F522800}"/>
              </a:ext>
              <a:ext uri="{C183D7F6-B498-43B3-948B-1728B52AA6E4}">
                <adec:decorative xmlns:adec="http://schemas.microsoft.com/office/drawing/2017/decorative" val="1"/>
              </a:ext>
            </a:extLst>
          </p:cNvPr>
          <p:cNvPicPr/>
          <p:nvPr/>
        </p:nvPicPr>
        <p:blipFill>
          <a:blip r:embed="rId3"/>
          <a:srcRect/>
          <a:stretch>
            <a:fillRect/>
          </a:stretch>
        </p:blipFill>
        <p:spPr>
          <a:xfrm>
            <a:off x="7565055" y="4854549"/>
            <a:ext cx="3409071" cy="897655"/>
          </a:xfrm>
          <a:prstGeom prst="rect">
            <a:avLst/>
          </a:prstGeom>
        </p:spPr>
      </p:pic>
      <p:sp>
        <p:nvSpPr>
          <p:cNvPr id="21" name="TextBox 14">
            <a:extLst>
              <a:ext uri="{FF2B5EF4-FFF2-40B4-BE49-F238E27FC236}">
                <a16:creationId xmlns:a16="http://schemas.microsoft.com/office/drawing/2014/main" id="{200A538F-7FFB-D825-BC54-1DBFE3794FBE}"/>
              </a:ext>
              <a:ext uri="{C183D7F6-B498-43B3-948B-1728B52AA6E4}">
                <adec:decorative xmlns:adec="http://schemas.microsoft.com/office/drawing/2017/decorative" val="1"/>
              </a:ext>
            </a:extLst>
          </p:cNvPr>
          <p:cNvSpPr txBox="1">
            <a:spLocks/>
          </p:cNvSpPr>
          <p:nvPr/>
        </p:nvSpPr>
        <p:spPr>
          <a:xfrm>
            <a:off x="1238193" y="1456013"/>
            <a:ext cx="5340737" cy="3016210"/>
          </a:xfrm>
          <a:prstGeom prst="rect">
            <a:avLst/>
          </a:prstGeom>
        </p:spPr>
        <p:txBody>
          <a:bodyPr wrap="square" lIns="0" tIns="0" rIns="0" bIns="0" rtlCol="0" anchor="t">
            <a:spAutoFit/>
          </a:bodyPr>
          <a:lstStyle/>
          <a:p>
            <a:pPr defTabSz="609630">
              <a:defRPr/>
            </a:pPr>
            <a:r>
              <a:rPr lang="en-US" sz="2800" b="1" dirty="0">
                <a:effectLst/>
                <a:latin typeface="Calibri" panose="020F0502020204030204" pitchFamily="34" charset="0"/>
                <a:ea typeface="Calibri" panose="020F0502020204030204" pitchFamily="34" charset="0"/>
                <a:cs typeface="Calibri" panose="020F0502020204030204" pitchFamily="34" charset="0"/>
              </a:rPr>
              <a:t>Toward developing an intervention to support periodic health checks for adults with intellectual and developmental disabilities: </a:t>
            </a:r>
          </a:p>
          <a:p>
            <a:pPr defTabSz="609630">
              <a:defRPr/>
            </a:pPr>
            <a:r>
              <a:rPr lang="en-US" sz="2800" b="1" i="1" dirty="0">
                <a:effectLst/>
                <a:latin typeface="Calibri" panose="020F0502020204030204" pitchFamily="34" charset="0"/>
                <a:ea typeface="Calibri" panose="020F0502020204030204" pitchFamily="34" charset="0"/>
                <a:cs typeface="Calibri" panose="020F0502020204030204" pitchFamily="34" charset="0"/>
              </a:rPr>
              <a:t>Striving</a:t>
            </a:r>
            <a:r>
              <a:rPr lang="en-US" sz="2800" b="1" i="1" dirty="0">
                <a:latin typeface="Calibri" panose="020F0502020204030204" pitchFamily="34" charset="0"/>
                <a:ea typeface="Calibri" panose="020F0502020204030204" pitchFamily="34" charset="0"/>
                <a:cs typeface="Calibri" panose="020F0502020204030204" pitchFamily="34" charset="0"/>
              </a:rPr>
              <a:t> for health equity</a:t>
            </a:r>
            <a:r>
              <a:rPr lang="en-US" sz="2800" b="1" i="1" dirty="0">
                <a:effectLst/>
                <a:latin typeface="Calibri" panose="020F0502020204030204" pitchFamily="34" charset="0"/>
                <a:ea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 </a:t>
            </a:r>
          </a:p>
          <a:p>
            <a:pPr defTabSz="609630">
              <a:defRPr/>
            </a:pPr>
            <a:endParaRPr lang="en-US" sz="2800" i="1" dirty="0">
              <a:latin typeface="Calibri" panose="020F0502020204030204" pitchFamily="34" charset="0"/>
              <a:cs typeface="Calibri" panose="020F0502020204030204" pitchFamily="34" charset="0"/>
            </a:endParaRPr>
          </a:p>
          <a:p>
            <a:pPr defTabSz="609630">
              <a:defRPr/>
            </a:pPr>
            <a:endParaRPr lang="en-US" sz="2800" i="1" dirty="0">
              <a:latin typeface="Calibri" panose="020F0502020204030204" pitchFamily="34" charset="0"/>
              <a:cs typeface="Calibri" panose="020F0502020204030204" pitchFamily="34" charset="0"/>
            </a:endParaRPr>
          </a:p>
        </p:txBody>
      </p:sp>
      <p:sp>
        <p:nvSpPr>
          <p:cNvPr id="22" name="TextBox 15">
            <a:extLst>
              <a:ext uri="{FF2B5EF4-FFF2-40B4-BE49-F238E27FC236}">
                <a16:creationId xmlns:a16="http://schemas.microsoft.com/office/drawing/2014/main" id="{B9CF196E-6E06-8DE7-C429-AD16AEB2EBA3}"/>
              </a:ext>
              <a:ext uri="{C183D7F6-B498-43B3-948B-1728B52AA6E4}">
                <adec:decorative xmlns:adec="http://schemas.microsoft.com/office/drawing/2017/decorative" val="1"/>
              </a:ext>
            </a:extLst>
          </p:cNvPr>
          <p:cNvSpPr txBox="1"/>
          <p:nvPr/>
        </p:nvSpPr>
        <p:spPr>
          <a:xfrm>
            <a:off x="1295338" y="3868233"/>
            <a:ext cx="4513330" cy="317779"/>
          </a:xfrm>
          <a:prstGeom prst="rect">
            <a:avLst/>
          </a:prstGeom>
        </p:spPr>
        <p:txBody>
          <a:bodyPr lIns="0" tIns="0" rIns="0" bIns="0" rtlCol="0" anchor="t">
            <a:spAutoFit/>
          </a:bodyPr>
          <a:lstStyle/>
          <a:p>
            <a:pPr>
              <a:lnSpc>
                <a:spcPts val="2613"/>
              </a:lnSpc>
            </a:pPr>
            <a:r>
              <a:rPr lang="en-US" sz="2000" b="1" dirty="0">
                <a:latin typeface="Calibri" panose="020F0502020204030204" pitchFamily="34" charset="0"/>
                <a:ea typeface="Calibri" panose="020F0502020204030204" pitchFamily="34" charset="0"/>
                <a:cs typeface="Times New Roman" panose="02020603050405020304" pitchFamily="18" charset="0"/>
              </a:rPr>
              <a:t>Karen McNeil and </a:t>
            </a:r>
            <a:r>
              <a:rPr lang="en-US" sz="2000" b="1" dirty="0">
                <a:latin typeface="Calibri" panose="020F0502020204030204" pitchFamily="34" charset="0"/>
                <a:cs typeface="Times New Roman" panose="02020603050405020304" pitchFamily="18" charset="0"/>
              </a:rPr>
              <a:t>Jillian Achenbach</a:t>
            </a:r>
          </a:p>
        </p:txBody>
      </p:sp>
      <p:pic>
        <p:nvPicPr>
          <p:cNvPr id="23" name="Picture 22" descr="Palais des congres de Montreal logo">
            <a:extLst>
              <a:ext uri="{FF2B5EF4-FFF2-40B4-BE49-F238E27FC236}">
                <a16:creationId xmlns:a16="http://schemas.microsoft.com/office/drawing/2014/main" id="{9C8EAFAA-DB5D-DCC6-9820-B1489C7A6E58}"/>
              </a:ext>
            </a:extLst>
          </p:cNvPr>
          <p:cNvPicPr/>
          <p:nvPr/>
        </p:nvPicPr>
        <p:blipFill>
          <a:blip r:embed="rId4">
            <a:extLst>
              <a:ext uri="{28A0092B-C50C-407E-A947-70E740481C1C}">
                <a14:useLocalDpi xmlns:a14="http://schemas.microsoft.com/office/drawing/2010/main" val="0"/>
              </a:ext>
            </a:extLst>
          </a:blip>
          <a:stretch>
            <a:fillRect/>
          </a:stretch>
        </p:blipFill>
        <p:spPr>
          <a:xfrm>
            <a:off x="1096068" y="5077914"/>
            <a:ext cx="3069533" cy="710540"/>
          </a:xfrm>
          <a:prstGeom prst="rect">
            <a:avLst/>
          </a:prstGeom>
        </p:spPr>
      </p:pic>
      <p:pic>
        <p:nvPicPr>
          <p:cNvPr id="24" name="Picture 23" descr="A logo with blue and green colors&#10;&#10;Description automatically generated">
            <a:extLst>
              <a:ext uri="{FF2B5EF4-FFF2-40B4-BE49-F238E27FC236}">
                <a16:creationId xmlns:a16="http://schemas.microsoft.com/office/drawing/2014/main" id="{52BD7353-80AA-8C49-7AC7-6CDDCBF7D10B}"/>
              </a:ext>
            </a:extLst>
          </p:cNvPr>
          <p:cNvPicPr>
            <a:picLocks noChangeAspect="1"/>
          </p:cNvPicPr>
          <p:nvPr/>
        </p:nvPicPr>
        <p:blipFill>
          <a:blip r:embed="rId5"/>
          <a:stretch>
            <a:fillRect/>
          </a:stretch>
        </p:blipFill>
        <p:spPr>
          <a:xfrm>
            <a:off x="4746721" y="4309658"/>
            <a:ext cx="2237214" cy="644610"/>
          </a:xfrm>
          <a:prstGeom prst="rect">
            <a:avLst/>
          </a:prstGeom>
        </p:spPr>
      </p:pic>
      <p:pic>
        <p:nvPicPr>
          <p:cNvPr id="25" name="Picture 24" descr="A close-up of a sign&#10;&#10;Description automatically generated">
            <a:extLst>
              <a:ext uri="{FF2B5EF4-FFF2-40B4-BE49-F238E27FC236}">
                <a16:creationId xmlns:a16="http://schemas.microsoft.com/office/drawing/2014/main" id="{19E5B065-A6C8-5DCD-CE2E-779CADB66451}"/>
              </a:ext>
            </a:extLst>
          </p:cNvPr>
          <p:cNvPicPr>
            <a:picLocks noChangeAspect="1"/>
          </p:cNvPicPr>
          <p:nvPr/>
        </p:nvPicPr>
        <p:blipFill>
          <a:blip r:embed="rId6"/>
          <a:stretch>
            <a:fillRect/>
          </a:stretch>
        </p:blipFill>
        <p:spPr>
          <a:xfrm>
            <a:off x="4746722" y="5143844"/>
            <a:ext cx="2237213" cy="6446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ACBE-6DB2-3513-36BC-E4B58B4B8F0C}"/>
              </a:ext>
            </a:extLst>
          </p:cNvPr>
          <p:cNvSpPr>
            <a:spLocks noGrp="1"/>
          </p:cNvSpPr>
          <p:nvPr>
            <p:ph type="title"/>
          </p:nvPr>
        </p:nvSpPr>
        <p:spPr/>
        <p:txBody>
          <a:bodyPr>
            <a:normAutofit/>
          </a:bodyPr>
          <a:lstStyle/>
          <a:p>
            <a:r>
              <a:rPr lang="en-CA" sz="2800" b="1" dirty="0">
                <a:latin typeface="Calibri" panose="020F0502020204030204" pitchFamily="34" charset="0"/>
                <a:cs typeface="Times New Roman" panose="02020603050405020304" pitchFamily="18" charset="0"/>
              </a:rPr>
              <a:t>Evaluation</a:t>
            </a:r>
            <a:endParaRPr lang="en-CA" sz="2800" dirty="0"/>
          </a:p>
        </p:txBody>
      </p:sp>
      <p:sp>
        <p:nvSpPr>
          <p:cNvPr id="3" name="Content Placeholder 2">
            <a:extLst>
              <a:ext uri="{FF2B5EF4-FFF2-40B4-BE49-F238E27FC236}">
                <a16:creationId xmlns:a16="http://schemas.microsoft.com/office/drawing/2014/main" id="{05D1AF2E-F130-79FD-F073-C8261C64E0BF}"/>
              </a:ext>
            </a:extLst>
          </p:cNvPr>
          <p:cNvSpPr>
            <a:spLocks noGrp="1"/>
          </p:cNvSpPr>
          <p:nvPr>
            <p:ph idx="1"/>
          </p:nvPr>
        </p:nvSpPr>
        <p:spPr>
          <a:xfrm>
            <a:off x="1141412" y="1944687"/>
            <a:ext cx="9905999" cy="3541714"/>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Barriers and facilitators were organized into </a:t>
            </a:r>
            <a:r>
              <a:rPr lang="en-US" dirty="0">
                <a:latin typeface="Calibri" panose="020F0502020204030204" pitchFamily="34" charset="0"/>
                <a:ea typeface="Calibri" panose="020F0502020204030204" pitchFamily="34" charset="0"/>
                <a:cs typeface="Times New Roman" panose="02020603050405020304" pitchFamily="18" charset="0"/>
              </a:rPr>
              <a:t>the 3</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categories of the BCW:</a:t>
            </a:r>
            <a:r>
              <a:rPr lang="en-US" dirty="0">
                <a:effectLst/>
                <a:latin typeface="Calibri" panose="020F0502020204030204" pitchFamily="34" charset="0"/>
                <a:ea typeface="Calibri" panose="020F0502020204030204" pitchFamily="34" charset="0"/>
                <a:cs typeface="Times New Roman" panose="02020603050405020304" pitchFamily="18" charset="0"/>
              </a:rPr>
              <a:t> Capability, opportunity, and motivation.</a:t>
            </a:r>
          </a:p>
          <a:p>
            <a:r>
              <a:rPr lang="en-US" dirty="0">
                <a:effectLst/>
                <a:latin typeface="Calibri" panose="020F0502020204030204" pitchFamily="34" charset="0"/>
                <a:ea typeface="Calibri" panose="020F0502020204030204" pitchFamily="34" charset="0"/>
                <a:cs typeface="Times New Roman" panose="02020603050405020304" pitchFamily="18" charset="0"/>
              </a:rPr>
              <a:t>Supporting quotes from each of the stakeholder groups were selected to provide concrete examples </a:t>
            </a:r>
            <a:r>
              <a:rPr lang="en-US" dirty="0">
                <a:latin typeface="Calibri" panose="020F0502020204030204" pitchFamily="34" charset="0"/>
                <a:ea typeface="Calibri" panose="020F0502020204030204" pitchFamily="34" charset="0"/>
                <a:cs typeface="Times New Roman" panose="02020603050405020304" pitchFamily="18" charset="0"/>
              </a:rPr>
              <a:t>of the themes identified within each category</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C</a:t>
            </a:r>
            <a:r>
              <a:rPr lang="en-US" dirty="0">
                <a:effectLst/>
                <a:latin typeface="Calibri" panose="020F0502020204030204" pitchFamily="34" charset="0"/>
                <a:ea typeface="Calibri" panose="020F0502020204030204" pitchFamily="34" charset="0"/>
                <a:cs typeface="Times New Roman" panose="02020603050405020304" pitchFamily="18" charset="0"/>
              </a:rPr>
              <a:t>ommon themes and the </a:t>
            </a:r>
            <a:r>
              <a:rPr lang="en-US" dirty="0">
                <a:latin typeface="Calibri" panose="020F0502020204030204" pitchFamily="34" charset="0"/>
                <a:ea typeface="Calibri" panose="020F0502020204030204" pitchFamily="34" charset="0"/>
                <a:cs typeface="Times New Roman" panose="02020603050405020304" pitchFamily="18" charset="0"/>
              </a:rPr>
              <a:t>concepts</a:t>
            </a:r>
            <a:r>
              <a:rPr lang="en-US" dirty="0">
                <a:effectLst/>
                <a:latin typeface="Calibri" panose="020F0502020204030204" pitchFamily="34" charset="0"/>
                <a:ea typeface="Calibri" panose="020F0502020204030204" pitchFamily="34" charset="0"/>
                <a:cs typeface="Times New Roman" panose="02020603050405020304" pitchFamily="18" charset="0"/>
              </a:rPr>
              <a:t> of “what needs to change” were identified.</a:t>
            </a:r>
          </a:p>
          <a:p>
            <a:endParaRPr lang="en-CA" dirty="0"/>
          </a:p>
        </p:txBody>
      </p:sp>
    </p:spTree>
    <p:extLst>
      <p:ext uri="{BB962C8B-B14F-4D97-AF65-F5344CB8AC3E}">
        <p14:creationId xmlns:p14="http://schemas.microsoft.com/office/powerpoint/2010/main" val="16259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A8A8E"/>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A8A8E"/>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A8A8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iness woman hands on hip">
            <a:extLst>
              <a:ext uri="{FF2B5EF4-FFF2-40B4-BE49-F238E27FC236}">
                <a16:creationId xmlns:a16="http://schemas.microsoft.com/office/drawing/2014/main" id="{97023D20-B879-3961-4231-8314E1398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101" y="120649"/>
            <a:ext cx="1809750" cy="3800475"/>
          </a:xfrm>
          <a:prstGeom prst="rect">
            <a:avLst/>
          </a:prstGeom>
        </p:spPr>
      </p:pic>
      <p:graphicFrame>
        <p:nvGraphicFramePr>
          <p:cNvPr id="7" name="Diagram 6">
            <a:extLst>
              <a:ext uri="{FF2B5EF4-FFF2-40B4-BE49-F238E27FC236}">
                <a16:creationId xmlns:a16="http://schemas.microsoft.com/office/drawing/2014/main" id="{74BE8987-321C-7FE2-320F-C73D7067F3D5}"/>
              </a:ext>
            </a:extLst>
          </p:cNvPr>
          <p:cNvGraphicFramePr/>
          <p:nvPr>
            <p:extLst>
              <p:ext uri="{D42A27DB-BD31-4B8C-83A1-F6EECF244321}">
                <p14:modId xmlns:p14="http://schemas.microsoft.com/office/powerpoint/2010/main" val="209739787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5DB7A64-F067-A244-0585-5757EC5F866D}"/>
              </a:ext>
            </a:extLst>
          </p:cNvPr>
          <p:cNvSpPr txBox="1"/>
          <p:nvPr/>
        </p:nvSpPr>
        <p:spPr>
          <a:xfrm>
            <a:off x="2494844" y="5630501"/>
            <a:ext cx="9102989" cy="1015663"/>
          </a:xfrm>
          <a:prstGeom prst="rect">
            <a:avLst/>
          </a:prstGeom>
          <a:noFill/>
        </p:spPr>
        <p:txBody>
          <a:bodyPr wrap="square" rtlCol="0">
            <a:spAutoFit/>
          </a:bodyPr>
          <a:lstStyle/>
          <a:p>
            <a:r>
              <a:rPr lang="en-CA" sz="6000" dirty="0"/>
              <a:t>Elements Influencing Behavior</a:t>
            </a:r>
          </a:p>
        </p:txBody>
      </p:sp>
    </p:spTree>
    <p:extLst>
      <p:ext uri="{BB962C8B-B14F-4D97-AF65-F5344CB8AC3E}">
        <p14:creationId xmlns:p14="http://schemas.microsoft.com/office/powerpoint/2010/main" val="112547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iness woman hands on hip">
            <a:extLst>
              <a:ext uri="{FF2B5EF4-FFF2-40B4-BE49-F238E27FC236}">
                <a16:creationId xmlns:a16="http://schemas.microsoft.com/office/drawing/2014/main" id="{97023D20-B879-3961-4231-8314E1398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101" y="120649"/>
            <a:ext cx="1809750" cy="3800475"/>
          </a:xfrm>
          <a:prstGeom prst="rect">
            <a:avLst/>
          </a:prstGeom>
        </p:spPr>
      </p:pic>
      <p:graphicFrame>
        <p:nvGraphicFramePr>
          <p:cNvPr id="7" name="Diagram 6">
            <a:extLst>
              <a:ext uri="{FF2B5EF4-FFF2-40B4-BE49-F238E27FC236}">
                <a16:creationId xmlns:a16="http://schemas.microsoft.com/office/drawing/2014/main" id="{74BE8987-321C-7FE2-320F-C73D7067F3D5}"/>
              </a:ext>
            </a:extLst>
          </p:cNvPr>
          <p:cNvGraphicFramePr/>
          <p:nvPr>
            <p:extLst>
              <p:ext uri="{D42A27DB-BD31-4B8C-83A1-F6EECF244321}">
                <p14:modId xmlns:p14="http://schemas.microsoft.com/office/powerpoint/2010/main" val="21112502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ular Callout 3">
            <a:extLst>
              <a:ext uri="{FF2B5EF4-FFF2-40B4-BE49-F238E27FC236}">
                <a16:creationId xmlns:a16="http://schemas.microsoft.com/office/drawing/2014/main" id="{63ABE849-07DF-9747-978B-795FC781B6C4}"/>
              </a:ext>
            </a:extLst>
          </p:cNvPr>
          <p:cNvSpPr/>
          <p:nvPr/>
        </p:nvSpPr>
        <p:spPr>
          <a:xfrm>
            <a:off x="499709" y="4286956"/>
            <a:ext cx="2638601" cy="14520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psychological or physical capability to complete a health check   </a:t>
            </a:r>
          </a:p>
        </p:txBody>
      </p:sp>
      <p:sp>
        <p:nvSpPr>
          <p:cNvPr id="2" name="TextBox 1">
            <a:extLst>
              <a:ext uri="{FF2B5EF4-FFF2-40B4-BE49-F238E27FC236}">
                <a16:creationId xmlns:a16="http://schemas.microsoft.com/office/drawing/2014/main" id="{43A24162-1B33-1608-7C2B-72EB50DA0199}"/>
              </a:ext>
            </a:extLst>
          </p:cNvPr>
          <p:cNvSpPr txBox="1"/>
          <p:nvPr/>
        </p:nvSpPr>
        <p:spPr>
          <a:xfrm>
            <a:off x="8782755" y="214866"/>
            <a:ext cx="3244586" cy="769441"/>
          </a:xfrm>
          <a:prstGeom prst="rect">
            <a:avLst/>
          </a:prstGeom>
          <a:noFill/>
        </p:spPr>
        <p:txBody>
          <a:bodyPr wrap="square" rtlCol="0">
            <a:spAutoFit/>
          </a:bodyPr>
          <a:lstStyle/>
          <a:p>
            <a:r>
              <a:rPr lang="en-CA" sz="4400" dirty="0"/>
              <a:t>CAPABILITY</a:t>
            </a:r>
          </a:p>
        </p:txBody>
      </p:sp>
    </p:spTree>
    <p:extLst>
      <p:ext uri="{BB962C8B-B14F-4D97-AF65-F5344CB8AC3E}">
        <p14:creationId xmlns:p14="http://schemas.microsoft.com/office/powerpoint/2010/main" val="102888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445159-00EF-81A2-7F97-9A965AE4BF93}"/>
              </a:ext>
            </a:extLst>
          </p:cNvPr>
          <p:cNvGraphicFramePr>
            <a:graphicFrameLocks noGrp="1"/>
          </p:cNvGraphicFramePr>
          <p:nvPr>
            <p:extLst>
              <p:ext uri="{D42A27DB-BD31-4B8C-83A1-F6EECF244321}">
                <p14:modId xmlns:p14="http://schemas.microsoft.com/office/powerpoint/2010/main" val="3127725076"/>
              </p:ext>
            </p:extLst>
          </p:nvPr>
        </p:nvGraphicFramePr>
        <p:xfrm>
          <a:off x="2077156" y="1606558"/>
          <a:ext cx="8765036" cy="3236101"/>
        </p:xfrm>
        <a:graphic>
          <a:graphicData uri="http://schemas.openxmlformats.org/drawingml/2006/table">
            <a:tbl>
              <a:tblPr firstRow="1" bandRow="1">
                <a:tableStyleId>{5C22544A-7EE6-4342-B048-85BDC9FD1C3A}</a:tableStyleId>
              </a:tblPr>
              <a:tblGrid>
                <a:gridCol w="2054530">
                  <a:extLst>
                    <a:ext uri="{9D8B030D-6E8A-4147-A177-3AD203B41FA5}">
                      <a16:colId xmlns:a16="http://schemas.microsoft.com/office/drawing/2014/main" val="2597953462"/>
                    </a:ext>
                  </a:extLst>
                </a:gridCol>
                <a:gridCol w="2804811">
                  <a:extLst>
                    <a:ext uri="{9D8B030D-6E8A-4147-A177-3AD203B41FA5}">
                      <a16:colId xmlns:a16="http://schemas.microsoft.com/office/drawing/2014/main" val="2342818812"/>
                    </a:ext>
                  </a:extLst>
                </a:gridCol>
                <a:gridCol w="3905695">
                  <a:extLst>
                    <a:ext uri="{9D8B030D-6E8A-4147-A177-3AD203B41FA5}">
                      <a16:colId xmlns:a16="http://schemas.microsoft.com/office/drawing/2014/main" val="1372063046"/>
                    </a:ext>
                  </a:extLst>
                </a:gridCol>
              </a:tblGrid>
              <a:tr h="858661">
                <a:tc>
                  <a:txBody>
                    <a:bodyPr/>
                    <a:lstStyle/>
                    <a:p>
                      <a:r>
                        <a:rPr lang="en-CA" dirty="0"/>
                        <a:t>COM- B Component</a:t>
                      </a:r>
                    </a:p>
                  </a:txBody>
                  <a:tcPr/>
                </a:tc>
                <a:tc>
                  <a:txBody>
                    <a:bodyPr/>
                    <a:lstStyle/>
                    <a:p>
                      <a:r>
                        <a:rPr lang="en-CA" dirty="0"/>
                        <a:t>Common Themes</a:t>
                      </a:r>
                    </a:p>
                  </a:txBody>
                  <a:tcPr/>
                </a:tc>
                <a:tc>
                  <a:txBody>
                    <a:bodyPr/>
                    <a:lstStyle/>
                    <a:p>
                      <a:r>
                        <a:rPr lang="en-CA" dirty="0"/>
                        <a:t>What Needs to Change</a:t>
                      </a:r>
                    </a:p>
                  </a:txBody>
                  <a:tcPr/>
                </a:tc>
                <a:extLst>
                  <a:ext uri="{0D108BD9-81ED-4DB2-BD59-A6C34878D82A}">
                    <a16:rowId xmlns:a16="http://schemas.microsoft.com/office/drawing/2014/main" val="3770959383"/>
                  </a:ext>
                </a:extLst>
              </a:tr>
              <a:tr h="443671">
                <a:tc>
                  <a:txBody>
                    <a:bodyPr/>
                    <a:lstStyle/>
                    <a:p>
                      <a:r>
                        <a:rPr lang="en-CA" dirty="0"/>
                        <a:t>Capability Psychological</a:t>
                      </a:r>
                    </a:p>
                  </a:txBody>
                  <a:tcPr/>
                </a:tc>
                <a:tc>
                  <a:txBody>
                    <a:bodyPr/>
                    <a:lstStyle/>
                    <a:p>
                      <a:pPr marL="285750" indent="-285750">
                        <a:buFont typeface="Arial" panose="020B0604020202020204" pitchFamily="34" charset="0"/>
                        <a:buChar char="•"/>
                      </a:pPr>
                      <a:r>
                        <a:rPr lang="en-CA" dirty="0"/>
                        <a:t>Lack of knowledge </a:t>
                      </a:r>
                    </a:p>
                    <a:p>
                      <a:pPr marL="285750" indent="-285750">
                        <a:buFont typeface="Arial" panose="020B0604020202020204" pitchFamily="34" charset="0"/>
                        <a:buChar char="•"/>
                      </a:pPr>
                      <a:r>
                        <a:rPr lang="en-CA" dirty="0"/>
                        <a:t>Communication challenges</a:t>
                      </a:r>
                    </a:p>
                    <a:p>
                      <a:pPr marL="285750" indent="-285750">
                        <a:buFont typeface="Arial" panose="020B0604020202020204" pitchFamily="34" charset="0"/>
                        <a:buChar char="•"/>
                      </a:pPr>
                      <a:r>
                        <a:rPr lang="en-CA" dirty="0"/>
                        <a:t>Lack of reminders</a:t>
                      </a:r>
                    </a:p>
                    <a:p>
                      <a:endParaRPr lang="en-CA" dirty="0"/>
                    </a:p>
                  </a:txBody>
                  <a:tcPr/>
                </a:tc>
                <a:tc>
                  <a:txBody>
                    <a:bodyPr/>
                    <a:lstStyle/>
                    <a:p>
                      <a:pPr marL="285750" indent="-285750">
                        <a:buFont typeface="Arial" panose="020B0604020202020204" pitchFamily="34" charset="0"/>
                        <a:buChar char="•"/>
                      </a:pPr>
                      <a:r>
                        <a:rPr lang="en-CA" dirty="0"/>
                        <a:t>Understand importance of PHC and who is eligible</a:t>
                      </a:r>
                    </a:p>
                    <a:p>
                      <a:pPr marL="285750" indent="-285750">
                        <a:buFont typeface="Arial" panose="020B0604020202020204" pitchFamily="34" charset="0"/>
                        <a:buChar char="•"/>
                      </a:pPr>
                      <a:r>
                        <a:rPr lang="en-CA" dirty="0"/>
                        <a:t>Improve communication skills and use communication tools</a:t>
                      </a:r>
                    </a:p>
                    <a:p>
                      <a:pPr marL="285750" indent="-285750">
                        <a:buFont typeface="Arial" panose="020B0604020202020204" pitchFamily="34" charset="0"/>
                        <a:buChar char="•"/>
                      </a:pPr>
                      <a:r>
                        <a:rPr lang="en-CA" dirty="0"/>
                        <a:t>Automated reminders on EMR</a:t>
                      </a:r>
                    </a:p>
                  </a:txBody>
                  <a:tcPr/>
                </a:tc>
                <a:extLst>
                  <a:ext uri="{0D108BD9-81ED-4DB2-BD59-A6C34878D82A}">
                    <a16:rowId xmlns:a16="http://schemas.microsoft.com/office/drawing/2014/main" val="2344943134"/>
                  </a:ext>
                </a:extLst>
              </a:tr>
              <a:tr h="417689">
                <a:tc>
                  <a:txBody>
                    <a:bodyPr/>
                    <a:lstStyle/>
                    <a:p>
                      <a:r>
                        <a:rPr lang="en-CA" dirty="0"/>
                        <a:t>Capability Physical</a:t>
                      </a:r>
                    </a:p>
                  </a:txBody>
                  <a:tcPr/>
                </a:tc>
                <a:tc>
                  <a:txBody>
                    <a:bodyPr/>
                    <a:lstStyle/>
                    <a:p>
                      <a:pPr marL="285750" indent="-285750">
                        <a:buFont typeface="Arial" panose="020B0604020202020204" pitchFamily="34" charset="0"/>
                        <a:buChar char="•"/>
                      </a:pPr>
                      <a:r>
                        <a:rPr lang="en-CA" dirty="0"/>
                        <a:t>Lack of ability to adapt and support physical exams</a:t>
                      </a:r>
                    </a:p>
                  </a:txBody>
                  <a:tcPr/>
                </a:tc>
                <a:tc>
                  <a:txBody>
                    <a:bodyPr/>
                    <a:lstStyle/>
                    <a:p>
                      <a:pPr marL="285750" indent="-285750">
                        <a:buFont typeface="Arial" panose="020B0604020202020204" pitchFamily="34" charset="0"/>
                        <a:buChar char="•"/>
                      </a:pPr>
                      <a:r>
                        <a:rPr lang="en-CA" dirty="0"/>
                        <a:t>Accessible clinics that facilitate PHCs</a:t>
                      </a:r>
                    </a:p>
                  </a:txBody>
                  <a:tcPr/>
                </a:tc>
                <a:extLst>
                  <a:ext uri="{0D108BD9-81ED-4DB2-BD59-A6C34878D82A}">
                    <a16:rowId xmlns:a16="http://schemas.microsoft.com/office/drawing/2014/main" val="3656337630"/>
                  </a:ext>
                </a:extLst>
              </a:tr>
            </a:tbl>
          </a:graphicData>
        </a:graphic>
      </p:graphicFrame>
      <p:sp>
        <p:nvSpPr>
          <p:cNvPr id="3" name="TextBox 2">
            <a:extLst>
              <a:ext uri="{FF2B5EF4-FFF2-40B4-BE49-F238E27FC236}">
                <a16:creationId xmlns:a16="http://schemas.microsoft.com/office/drawing/2014/main" id="{1FA16922-B505-2BDF-A179-88C5ACAD0ABE}"/>
              </a:ext>
            </a:extLst>
          </p:cNvPr>
          <p:cNvSpPr txBox="1"/>
          <p:nvPr/>
        </p:nvSpPr>
        <p:spPr>
          <a:xfrm>
            <a:off x="2077156" y="632382"/>
            <a:ext cx="9223022" cy="707886"/>
          </a:xfrm>
          <a:prstGeom prst="rect">
            <a:avLst/>
          </a:prstGeom>
          <a:noFill/>
        </p:spPr>
        <p:txBody>
          <a:bodyPr wrap="square" rtlCol="0">
            <a:spAutoFit/>
          </a:bodyPr>
          <a:lstStyle/>
          <a:p>
            <a:r>
              <a:rPr lang="en-CA" sz="4000" dirty="0"/>
              <a:t>CAPABILITY TO COMPLETE HEALTH CHECK </a:t>
            </a:r>
          </a:p>
        </p:txBody>
      </p:sp>
      <p:grpSp>
        <p:nvGrpSpPr>
          <p:cNvPr id="10" name="Group 9">
            <a:extLst>
              <a:ext uri="{FF2B5EF4-FFF2-40B4-BE49-F238E27FC236}">
                <a16:creationId xmlns:a16="http://schemas.microsoft.com/office/drawing/2014/main" id="{6A81B242-9B11-2C40-89C8-A9DF5EEFF237}"/>
              </a:ext>
            </a:extLst>
          </p:cNvPr>
          <p:cNvGrpSpPr/>
          <p:nvPr/>
        </p:nvGrpSpPr>
        <p:grpSpPr>
          <a:xfrm>
            <a:off x="3115734" y="2989517"/>
            <a:ext cx="5396087" cy="3236101"/>
            <a:chOff x="3115734" y="2989517"/>
            <a:chExt cx="5396087" cy="3236101"/>
          </a:xfrm>
        </p:grpSpPr>
        <p:sp>
          <p:nvSpPr>
            <p:cNvPr id="7" name="Speech Bubble: Rectangle with Corners Rounded 6">
              <a:extLst>
                <a:ext uri="{FF2B5EF4-FFF2-40B4-BE49-F238E27FC236}">
                  <a16:creationId xmlns:a16="http://schemas.microsoft.com/office/drawing/2014/main" id="{73582605-B2B8-D066-2F78-3067D89A21AF}"/>
                </a:ext>
              </a:extLst>
            </p:cNvPr>
            <p:cNvSpPr/>
            <p:nvPr/>
          </p:nvSpPr>
          <p:spPr>
            <a:xfrm>
              <a:off x="3115734" y="2989517"/>
              <a:ext cx="5396087" cy="3236101"/>
            </a:xfrm>
            <a:prstGeom prst="wedgeRoundRectCallou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09993ECA-CF87-A0DD-6F18-7DA85DA4A4D5}"/>
                </a:ext>
              </a:extLst>
            </p:cNvPr>
            <p:cNvSpPr txBox="1"/>
            <p:nvPr/>
          </p:nvSpPr>
          <p:spPr>
            <a:xfrm>
              <a:off x="3635022" y="3578739"/>
              <a:ext cx="4673600" cy="1938992"/>
            </a:xfrm>
            <a:prstGeom prst="rect">
              <a:avLst/>
            </a:prstGeom>
            <a:noFill/>
          </p:spPr>
          <p:txBody>
            <a:bodyPr wrap="square" rtlCol="0">
              <a:spAutoFit/>
            </a:bodyPr>
            <a:lstStyle/>
            <a:p>
              <a:r>
                <a:rPr lang="en-CA" sz="2400" dirty="0">
                  <a:solidFill>
                    <a:schemeClr val="bg1"/>
                  </a:solidFill>
                </a:rPr>
                <a:t>“I want my team to know why something is happening and why it’s important.  It’s not very successful if I just say you’ve got to do this because” </a:t>
              </a:r>
              <a:r>
                <a:rPr lang="en-CA" sz="2400" i="1" dirty="0">
                  <a:solidFill>
                    <a:schemeClr val="bg1"/>
                  </a:solidFill>
                </a:rPr>
                <a:t>DSWFG1</a:t>
              </a:r>
            </a:p>
          </p:txBody>
        </p:sp>
      </p:grpSp>
      <p:grpSp>
        <p:nvGrpSpPr>
          <p:cNvPr id="13" name="Group 12">
            <a:extLst>
              <a:ext uri="{FF2B5EF4-FFF2-40B4-BE49-F238E27FC236}">
                <a16:creationId xmlns:a16="http://schemas.microsoft.com/office/drawing/2014/main" id="{2D29D2D6-BC44-08F9-36A7-9D5477A6BE71}"/>
              </a:ext>
            </a:extLst>
          </p:cNvPr>
          <p:cNvGrpSpPr/>
          <p:nvPr/>
        </p:nvGrpSpPr>
        <p:grpSpPr>
          <a:xfrm>
            <a:off x="4978579" y="2518835"/>
            <a:ext cx="5396087" cy="3236101"/>
            <a:chOff x="4978579" y="2518835"/>
            <a:chExt cx="5396087" cy="3236101"/>
          </a:xfrm>
        </p:grpSpPr>
        <p:sp>
          <p:nvSpPr>
            <p:cNvPr id="11" name="Speech Bubble: Rectangle with Corners Rounded 10">
              <a:extLst>
                <a:ext uri="{FF2B5EF4-FFF2-40B4-BE49-F238E27FC236}">
                  <a16:creationId xmlns:a16="http://schemas.microsoft.com/office/drawing/2014/main" id="{516A1022-6DB1-EAF5-A2C3-0C5A9D735D73}"/>
                </a:ext>
              </a:extLst>
            </p:cNvPr>
            <p:cNvSpPr/>
            <p:nvPr/>
          </p:nvSpPr>
          <p:spPr>
            <a:xfrm>
              <a:off x="4978579" y="2518835"/>
              <a:ext cx="5396087" cy="3236101"/>
            </a:xfrm>
            <a:prstGeom prst="wedgeRoundRectCallou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53D5D187-DB37-0272-B86C-D981872CC1A1}"/>
                </a:ext>
              </a:extLst>
            </p:cNvPr>
            <p:cNvSpPr txBox="1"/>
            <p:nvPr/>
          </p:nvSpPr>
          <p:spPr>
            <a:xfrm>
              <a:off x="5211395" y="2798058"/>
              <a:ext cx="4351080" cy="2677656"/>
            </a:xfrm>
            <a:prstGeom prst="rect">
              <a:avLst/>
            </a:prstGeom>
            <a:noFill/>
          </p:spPr>
          <p:txBody>
            <a:bodyPr wrap="square" rtlCol="0">
              <a:spAutoFit/>
            </a:bodyPr>
            <a:lstStyle/>
            <a:p>
              <a:r>
                <a:rPr lang="en-CA" sz="2400" dirty="0">
                  <a:solidFill>
                    <a:schemeClr val="bg1"/>
                  </a:solidFill>
                </a:rPr>
                <a:t>“I would say I have the skills to do it, but what gets in my way is the physical limitations.  My patients are in wheelchairs and have movement disorders, so to get them out to do stuff is very, very challenging.” PCP3</a:t>
              </a:r>
            </a:p>
          </p:txBody>
        </p:sp>
      </p:grpSp>
    </p:spTree>
    <p:extLst>
      <p:ext uri="{BB962C8B-B14F-4D97-AF65-F5344CB8AC3E}">
        <p14:creationId xmlns:p14="http://schemas.microsoft.com/office/powerpoint/2010/main" val="112620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iness woman hands on hip">
            <a:extLst>
              <a:ext uri="{FF2B5EF4-FFF2-40B4-BE49-F238E27FC236}">
                <a16:creationId xmlns:a16="http://schemas.microsoft.com/office/drawing/2014/main" id="{97023D20-B879-3961-4231-8314E1398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101" y="120649"/>
            <a:ext cx="1809750" cy="3800475"/>
          </a:xfrm>
          <a:prstGeom prst="rect">
            <a:avLst/>
          </a:prstGeom>
        </p:spPr>
      </p:pic>
      <p:graphicFrame>
        <p:nvGraphicFramePr>
          <p:cNvPr id="7" name="Diagram 6">
            <a:extLst>
              <a:ext uri="{FF2B5EF4-FFF2-40B4-BE49-F238E27FC236}">
                <a16:creationId xmlns:a16="http://schemas.microsoft.com/office/drawing/2014/main" id="{74BE8987-321C-7FE2-320F-C73D7067F3D5}"/>
              </a:ext>
            </a:extLst>
          </p:cNvPr>
          <p:cNvGraphicFramePr/>
          <p:nvPr>
            <p:extLst>
              <p:ext uri="{D42A27DB-BD31-4B8C-83A1-F6EECF244321}">
                <p14:modId xmlns:p14="http://schemas.microsoft.com/office/powerpoint/2010/main" val="167866096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61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iness woman hands on hip">
            <a:extLst>
              <a:ext uri="{FF2B5EF4-FFF2-40B4-BE49-F238E27FC236}">
                <a16:creationId xmlns:a16="http://schemas.microsoft.com/office/drawing/2014/main" id="{97023D20-B879-3961-4231-8314E1398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101" y="120649"/>
            <a:ext cx="1809750" cy="3800475"/>
          </a:xfrm>
          <a:prstGeom prst="rect">
            <a:avLst/>
          </a:prstGeom>
        </p:spPr>
      </p:pic>
      <p:graphicFrame>
        <p:nvGraphicFramePr>
          <p:cNvPr id="7" name="Diagram 6">
            <a:extLst>
              <a:ext uri="{FF2B5EF4-FFF2-40B4-BE49-F238E27FC236}">
                <a16:creationId xmlns:a16="http://schemas.microsoft.com/office/drawing/2014/main" id="{74BE8987-321C-7FE2-320F-C73D7067F3D5}"/>
              </a:ext>
            </a:extLst>
          </p:cNvPr>
          <p:cNvGraphicFramePr/>
          <p:nvPr>
            <p:extLst>
              <p:ext uri="{D42A27DB-BD31-4B8C-83A1-F6EECF244321}">
                <p14:modId xmlns:p14="http://schemas.microsoft.com/office/powerpoint/2010/main" val="232507086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ular Callout 3">
            <a:extLst>
              <a:ext uri="{FF2B5EF4-FFF2-40B4-BE49-F238E27FC236}">
                <a16:creationId xmlns:a16="http://schemas.microsoft.com/office/drawing/2014/main" id="{C5AB91EB-6A39-AD75-6A58-6E79DF56EE90}"/>
              </a:ext>
            </a:extLst>
          </p:cNvPr>
          <p:cNvSpPr/>
          <p:nvPr/>
        </p:nvSpPr>
        <p:spPr>
          <a:xfrm>
            <a:off x="8500533" y="4463875"/>
            <a:ext cx="2625374" cy="155733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social or physical opportunity to complete a health check   </a:t>
            </a:r>
          </a:p>
        </p:txBody>
      </p:sp>
      <p:sp>
        <p:nvSpPr>
          <p:cNvPr id="3" name="TextBox 2">
            <a:extLst>
              <a:ext uri="{FF2B5EF4-FFF2-40B4-BE49-F238E27FC236}">
                <a16:creationId xmlns:a16="http://schemas.microsoft.com/office/drawing/2014/main" id="{68635D3F-397F-9692-5F6F-700690097946}"/>
              </a:ext>
            </a:extLst>
          </p:cNvPr>
          <p:cNvSpPr txBox="1"/>
          <p:nvPr/>
        </p:nvSpPr>
        <p:spPr>
          <a:xfrm>
            <a:off x="8376356" y="214866"/>
            <a:ext cx="3650985" cy="769441"/>
          </a:xfrm>
          <a:prstGeom prst="rect">
            <a:avLst/>
          </a:prstGeom>
          <a:noFill/>
        </p:spPr>
        <p:txBody>
          <a:bodyPr wrap="square" rtlCol="0">
            <a:spAutoFit/>
          </a:bodyPr>
          <a:lstStyle/>
          <a:p>
            <a:r>
              <a:rPr lang="en-CA" sz="4400" dirty="0"/>
              <a:t>OPPORTUNITY</a:t>
            </a:r>
          </a:p>
        </p:txBody>
      </p:sp>
    </p:spTree>
    <p:extLst>
      <p:ext uri="{BB962C8B-B14F-4D97-AF65-F5344CB8AC3E}">
        <p14:creationId xmlns:p14="http://schemas.microsoft.com/office/powerpoint/2010/main" val="34295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445159-00EF-81A2-7F97-9A965AE4BF93}"/>
              </a:ext>
            </a:extLst>
          </p:cNvPr>
          <p:cNvGraphicFramePr>
            <a:graphicFrameLocks noGrp="1"/>
          </p:cNvGraphicFramePr>
          <p:nvPr>
            <p:extLst>
              <p:ext uri="{D42A27DB-BD31-4B8C-83A1-F6EECF244321}">
                <p14:modId xmlns:p14="http://schemas.microsoft.com/office/powerpoint/2010/main" val="1375119996"/>
              </p:ext>
            </p:extLst>
          </p:nvPr>
        </p:nvGraphicFramePr>
        <p:xfrm>
          <a:off x="2289073" y="1599465"/>
          <a:ext cx="8765036" cy="2961781"/>
        </p:xfrm>
        <a:graphic>
          <a:graphicData uri="http://schemas.openxmlformats.org/drawingml/2006/table">
            <a:tbl>
              <a:tblPr firstRow="1" bandRow="1">
                <a:tableStyleId>{5C22544A-7EE6-4342-B048-85BDC9FD1C3A}</a:tableStyleId>
              </a:tblPr>
              <a:tblGrid>
                <a:gridCol w="2054530">
                  <a:extLst>
                    <a:ext uri="{9D8B030D-6E8A-4147-A177-3AD203B41FA5}">
                      <a16:colId xmlns:a16="http://schemas.microsoft.com/office/drawing/2014/main" val="2597953462"/>
                    </a:ext>
                  </a:extLst>
                </a:gridCol>
                <a:gridCol w="2804811">
                  <a:extLst>
                    <a:ext uri="{9D8B030D-6E8A-4147-A177-3AD203B41FA5}">
                      <a16:colId xmlns:a16="http://schemas.microsoft.com/office/drawing/2014/main" val="2342818812"/>
                    </a:ext>
                  </a:extLst>
                </a:gridCol>
                <a:gridCol w="3905695">
                  <a:extLst>
                    <a:ext uri="{9D8B030D-6E8A-4147-A177-3AD203B41FA5}">
                      <a16:colId xmlns:a16="http://schemas.microsoft.com/office/drawing/2014/main" val="1372063046"/>
                    </a:ext>
                  </a:extLst>
                </a:gridCol>
              </a:tblGrid>
              <a:tr h="858661">
                <a:tc>
                  <a:txBody>
                    <a:bodyPr/>
                    <a:lstStyle/>
                    <a:p>
                      <a:r>
                        <a:rPr lang="en-CA" dirty="0"/>
                        <a:t>COM- B Component</a:t>
                      </a:r>
                    </a:p>
                  </a:txBody>
                  <a:tcPr/>
                </a:tc>
                <a:tc>
                  <a:txBody>
                    <a:bodyPr/>
                    <a:lstStyle/>
                    <a:p>
                      <a:r>
                        <a:rPr lang="en-CA" dirty="0"/>
                        <a:t>Common Themes</a:t>
                      </a:r>
                    </a:p>
                  </a:txBody>
                  <a:tcPr/>
                </a:tc>
                <a:tc>
                  <a:txBody>
                    <a:bodyPr/>
                    <a:lstStyle/>
                    <a:p>
                      <a:r>
                        <a:rPr lang="en-CA" dirty="0"/>
                        <a:t>What Needs to Change</a:t>
                      </a:r>
                    </a:p>
                  </a:txBody>
                  <a:tcPr/>
                </a:tc>
                <a:extLst>
                  <a:ext uri="{0D108BD9-81ED-4DB2-BD59-A6C34878D82A}">
                    <a16:rowId xmlns:a16="http://schemas.microsoft.com/office/drawing/2014/main" val="3770959383"/>
                  </a:ext>
                </a:extLst>
              </a:tr>
              <a:tr h="443671">
                <a:tc>
                  <a:txBody>
                    <a:bodyPr/>
                    <a:lstStyle/>
                    <a:p>
                      <a:r>
                        <a:rPr lang="en-CA" dirty="0"/>
                        <a:t>Opportunity Social</a:t>
                      </a:r>
                    </a:p>
                  </a:txBody>
                  <a:tcPr/>
                </a:tc>
                <a:tc>
                  <a:txBody>
                    <a:bodyPr/>
                    <a:lstStyle/>
                    <a:p>
                      <a:pPr marL="285750" indent="-285750">
                        <a:buFont typeface="Arial" panose="020B0604020202020204" pitchFamily="34" charset="0"/>
                        <a:buChar char="•"/>
                      </a:pPr>
                      <a:r>
                        <a:rPr lang="en-CA" dirty="0"/>
                        <a:t>Lack of rapport between stakeholders</a:t>
                      </a:r>
                    </a:p>
                    <a:p>
                      <a:pPr marL="285750" indent="-285750">
                        <a:buFont typeface="Arial" panose="020B0604020202020204" pitchFamily="34" charset="0"/>
                        <a:buChar char="•"/>
                      </a:pPr>
                      <a:r>
                        <a:rPr lang="en-CA" dirty="0"/>
                        <a:t>PHC not perceived as standard of care</a:t>
                      </a:r>
                    </a:p>
                  </a:txBody>
                  <a:tcPr/>
                </a:tc>
                <a:tc>
                  <a:txBody>
                    <a:bodyPr/>
                    <a:lstStyle/>
                    <a:p>
                      <a:pPr marL="285750" indent="-285750">
                        <a:buFont typeface="Arial" panose="020B0604020202020204" pitchFamily="34" charset="0"/>
                        <a:buChar char="•"/>
                      </a:pPr>
                      <a:r>
                        <a:rPr lang="en-CA" dirty="0"/>
                        <a:t>Collaboration and communication between stakeholders</a:t>
                      </a:r>
                    </a:p>
                    <a:p>
                      <a:pPr marL="285750" indent="-285750">
                        <a:buFont typeface="Arial" panose="020B0604020202020204" pitchFamily="34" charset="0"/>
                        <a:buChar char="•"/>
                      </a:pPr>
                      <a:r>
                        <a:rPr lang="en-CA" dirty="0"/>
                        <a:t>Recognize PHC as standard of care</a:t>
                      </a:r>
                    </a:p>
                  </a:txBody>
                  <a:tcPr/>
                </a:tc>
                <a:extLst>
                  <a:ext uri="{0D108BD9-81ED-4DB2-BD59-A6C34878D82A}">
                    <a16:rowId xmlns:a16="http://schemas.microsoft.com/office/drawing/2014/main" val="2344943134"/>
                  </a:ext>
                </a:extLst>
              </a:tr>
              <a:tr h="417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Opportunity Physical</a:t>
                      </a:r>
                    </a:p>
                    <a:p>
                      <a:endParaRPr lang="en-CA" dirty="0"/>
                    </a:p>
                  </a:txBody>
                  <a:tcPr/>
                </a:tc>
                <a:tc>
                  <a:txBody>
                    <a:bodyPr/>
                    <a:lstStyle/>
                    <a:p>
                      <a:pPr marL="285750" indent="-285750">
                        <a:buFont typeface="Arial" panose="020B0604020202020204" pitchFamily="34" charset="0"/>
                        <a:buChar char="•"/>
                      </a:pPr>
                      <a:r>
                        <a:rPr lang="en-CA" dirty="0"/>
                        <a:t>Lack of time</a:t>
                      </a:r>
                    </a:p>
                    <a:p>
                      <a:pPr marL="285750" indent="-285750">
                        <a:buFont typeface="Arial" panose="020B0604020202020204" pitchFamily="34" charset="0"/>
                        <a:buChar char="•"/>
                      </a:pPr>
                      <a:r>
                        <a:rPr lang="en-CA" dirty="0"/>
                        <a:t>Lack of healthcare team </a:t>
                      </a:r>
                    </a:p>
                  </a:txBody>
                  <a:tcPr/>
                </a:tc>
                <a:tc>
                  <a:txBody>
                    <a:bodyPr/>
                    <a:lstStyle/>
                    <a:p>
                      <a:pPr marL="285750" indent="-285750">
                        <a:buFont typeface="Arial" panose="020B0604020202020204" pitchFamily="34" charset="0"/>
                        <a:buChar char="•"/>
                      </a:pPr>
                      <a:r>
                        <a:rPr lang="en-CA" dirty="0"/>
                        <a:t>Time to implement and perform PHC</a:t>
                      </a:r>
                    </a:p>
                    <a:p>
                      <a:pPr marL="285750" indent="-285750">
                        <a:buFont typeface="Arial" panose="020B0604020202020204" pitchFamily="34" charset="0"/>
                        <a:buChar char="•"/>
                      </a:pPr>
                      <a:r>
                        <a:rPr lang="en-CA" dirty="0"/>
                        <a:t>Team approach to PHC</a:t>
                      </a:r>
                    </a:p>
                  </a:txBody>
                  <a:tcPr/>
                </a:tc>
                <a:extLst>
                  <a:ext uri="{0D108BD9-81ED-4DB2-BD59-A6C34878D82A}">
                    <a16:rowId xmlns:a16="http://schemas.microsoft.com/office/drawing/2014/main" val="3656337630"/>
                  </a:ext>
                </a:extLst>
              </a:tr>
            </a:tbl>
          </a:graphicData>
        </a:graphic>
      </p:graphicFrame>
      <p:sp>
        <p:nvSpPr>
          <p:cNvPr id="3" name="TextBox 2">
            <a:extLst>
              <a:ext uri="{FF2B5EF4-FFF2-40B4-BE49-F238E27FC236}">
                <a16:creationId xmlns:a16="http://schemas.microsoft.com/office/drawing/2014/main" id="{1FA16922-B505-2BDF-A179-88C5ACAD0ABE}"/>
              </a:ext>
            </a:extLst>
          </p:cNvPr>
          <p:cNvSpPr txBox="1"/>
          <p:nvPr/>
        </p:nvSpPr>
        <p:spPr>
          <a:xfrm>
            <a:off x="2077155" y="632382"/>
            <a:ext cx="9776177" cy="707886"/>
          </a:xfrm>
          <a:prstGeom prst="rect">
            <a:avLst/>
          </a:prstGeom>
          <a:noFill/>
        </p:spPr>
        <p:txBody>
          <a:bodyPr wrap="square" rtlCol="0">
            <a:spAutoFit/>
          </a:bodyPr>
          <a:lstStyle/>
          <a:p>
            <a:r>
              <a:rPr lang="en-CA" sz="4000" dirty="0"/>
              <a:t>OPPORTUNITY TO COMPLETE HEALTH CHECK </a:t>
            </a:r>
          </a:p>
        </p:txBody>
      </p:sp>
      <p:grpSp>
        <p:nvGrpSpPr>
          <p:cNvPr id="13" name="Group 12">
            <a:extLst>
              <a:ext uri="{FF2B5EF4-FFF2-40B4-BE49-F238E27FC236}">
                <a16:creationId xmlns:a16="http://schemas.microsoft.com/office/drawing/2014/main" id="{739FCF94-8BE9-5CFF-D85A-273314C00E11}"/>
              </a:ext>
            </a:extLst>
          </p:cNvPr>
          <p:cNvGrpSpPr/>
          <p:nvPr/>
        </p:nvGrpSpPr>
        <p:grpSpPr>
          <a:xfrm>
            <a:off x="1275504" y="3112235"/>
            <a:ext cx="5396087" cy="3236101"/>
            <a:chOff x="3104445" y="3112377"/>
            <a:chExt cx="5396087" cy="3236101"/>
          </a:xfrm>
        </p:grpSpPr>
        <p:sp>
          <p:nvSpPr>
            <p:cNvPr id="14" name="Speech Bubble: Rectangle with Corners Rounded 13">
              <a:extLst>
                <a:ext uri="{FF2B5EF4-FFF2-40B4-BE49-F238E27FC236}">
                  <a16:creationId xmlns:a16="http://schemas.microsoft.com/office/drawing/2014/main" id="{FC776C48-4680-4CF5-4B27-BA8B0B0286D2}"/>
                </a:ext>
              </a:extLst>
            </p:cNvPr>
            <p:cNvSpPr/>
            <p:nvPr/>
          </p:nvSpPr>
          <p:spPr>
            <a:xfrm>
              <a:off x="3104445" y="3112377"/>
              <a:ext cx="5396087" cy="3236101"/>
            </a:xfrm>
            <a:prstGeom prst="wedgeRoundRectCallou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B6469B7E-0580-1ACE-DD05-08A8DF80B7FC}"/>
                </a:ext>
              </a:extLst>
            </p:cNvPr>
            <p:cNvSpPr txBox="1"/>
            <p:nvPr/>
          </p:nvSpPr>
          <p:spPr>
            <a:xfrm>
              <a:off x="3556000" y="3268739"/>
              <a:ext cx="4673600" cy="3046988"/>
            </a:xfrm>
            <a:prstGeom prst="rect">
              <a:avLst/>
            </a:prstGeom>
            <a:noFill/>
          </p:spPr>
          <p:txBody>
            <a:bodyPr wrap="square" rtlCol="0">
              <a:spAutoFit/>
            </a:bodyPr>
            <a:lstStyle/>
            <a:p>
              <a:r>
                <a:rPr lang="en-CA" sz="2400" dirty="0">
                  <a:solidFill>
                    <a:schemeClr val="bg1"/>
                  </a:solidFill>
                </a:rPr>
                <a:t>“The normative values maybe aren’t there yet, so if other physicians aren’t doing it, it’s not normal to be doing this yet…We do diabetes checks all the time…Nobody bats an eye.  It’s expected.  So, I think making this a very normal thing would help.” </a:t>
              </a:r>
              <a:r>
                <a:rPr lang="en-CA" sz="2400" i="1" dirty="0">
                  <a:solidFill>
                    <a:schemeClr val="bg1"/>
                  </a:solidFill>
                </a:rPr>
                <a:t>PCP 5</a:t>
              </a:r>
            </a:p>
          </p:txBody>
        </p:sp>
      </p:grpSp>
      <p:grpSp>
        <p:nvGrpSpPr>
          <p:cNvPr id="16" name="Group 15">
            <a:extLst>
              <a:ext uri="{FF2B5EF4-FFF2-40B4-BE49-F238E27FC236}">
                <a16:creationId xmlns:a16="http://schemas.microsoft.com/office/drawing/2014/main" id="{05183736-0F07-5F9C-72C8-D4A64F3AE5B2}"/>
              </a:ext>
            </a:extLst>
          </p:cNvPr>
          <p:cNvGrpSpPr/>
          <p:nvPr/>
        </p:nvGrpSpPr>
        <p:grpSpPr>
          <a:xfrm>
            <a:off x="6060420" y="2712862"/>
            <a:ext cx="5396087" cy="3236101"/>
            <a:chOff x="3549571" y="5363636"/>
            <a:chExt cx="5396087" cy="3236101"/>
          </a:xfrm>
        </p:grpSpPr>
        <p:sp>
          <p:nvSpPr>
            <p:cNvPr id="17" name="Speech Bubble: Rectangle with Corners Rounded 16">
              <a:extLst>
                <a:ext uri="{FF2B5EF4-FFF2-40B4-BE49-F238E27FC236}">
                  <a16:creationId xmlns:a16="http://schemas.microsoft.com/office/drawing/2014/main" id="{3B9B49DB-251B-C6E6-3BA5-E7C814D9C0AA}"/>
                </a:ext>
              </a:extLst>
            </p:cNvPr>
            <p:cNvSpPr/>
            <p:nvPr/>
          </p:nvSpPr>
          <p:spPr>
            <a:xfrm>
              <a:off x="3549571" y="5363636"/>
              <a:ext cx="5396087" cy="3236101"/>
            </a:xfrm>
            <a:prstGeom prst="wedgeRoundRectCallou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6E13EDD9-3E8D-865E-2B8D-E3939EBE561D}"/>
                </a:ext>
              </a:extLst>
            </p:cNvPr>
            <p:cNvSpPr txBox="1"/>
            <p:nvPr/>
          </p:nvSpPr>
          <p:spPr>
            <a:xfrm>
              <a:off x="3844652" y="5763009"/>
              <a:ext cx="4876800" cy="2308324"/>
            </a:xfrm>
            <a:prstGeom prst="rect">
              <a:avLst/>
            </a:prstGeom>
            <a:noFill/>
          </p:spPr>
          <p:txBody>
            <a:bodyPr wrap="square" rtlCol="0">
              <a:spAutoFit/>
            </a:bodyPr>
            <a:lstStyle/>
            <a:p>
              <a:r>
                <a:rPr lang="en-CA" sz="2400" dirty="0">
                  <a:solidFill>
                    <a:schemeClr val="bg1"/>
                  </a:solidFill>
                </a:rPr>
                <a:t>“The hope is there can be a shift of power.  That the physician has some respect for what we do…There needs to be some education around this…We are the voice of our clients.” </a:t>
              </a:r>
              <a:r>
                <a:rPr lang="en-CA" sz="2400" i="1" dirty="0">
                  <a:solidFill>
                    <a:schemeClr val="bg1"/>
                  </a:solidFill>
                </a:rPr>
                <a:t>DSW</a:t>
              </a:r>
              <a:r>
                <a:rPr lang="en-CA" sz="2400" dirty="0">
                  <a:solidFill>
                    <a:schemeClr val="bg1"/>
                  </a:solidFill>
                </a:rPr>
                <a:t> </a:t>
              </a:r>
              <a:r>
                <a:rPr lang="en-CA" sz="2400" i="1" dirty="0">
                  <a:solidFill>
                    <a:schemeClr val="bg1"/>
                  </a:solidFill>
                </a:rPr>
                <a:t>FG2</a:t>
              </a:r>
            </a:p>
          </p:txBody>
        </p:sp>
      </p:grpSp>
    </p:spTree>
    <p:extLst>
      <p:ext uri="{BB962C8B-B14F-4D97-AF65-F5344CB8AC3E}">
        <p14:creationId xmlns:p14="http://schemas.microsoft.com/office/powerpoint/2010/main" val="76835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iness woman hands on hip">
            <a:extLst>
              <a:ext uri="{FF2B5EF4-FFF2-40B4-BE49-F238E27FC236}">
                <a16:creationId xmlns:a16="http://schemas.microsoft.com/office/drawing/2014/main" id="{97023D20-B879-3961-4231-8314E1398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101" y="120649"/>
            <a:ext cx="1809750" cy="3800475"/>
          </a:xfrm>
          <a:prstGeom prst="rect">
            <a:avLst/>
          </a:prstGeom>
        </p:spPr>
      </p:pic>
      <p:graphicFrame>
        <p:nvGraphicFramePr>
          <p:cNvPr id="7" name="Diagram 6">
            <a:extLst>
              <a:ext uri="{FF2B5EF4-FFF2-40B4-BE49-F238E27FC236}">
                <a16:creationId xmlns:a16="http://schemas.microsoft.com/office/drawing/2014/main" id="{74BE8987-321C-7FE2-320F-C73D7067F3D5}"/>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78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siness woman hands on hip">
            <a:extLst>
              <a:ext uri="{FF2B5EF4-FFF2-40B4-BE49-F238E27FC236}">
                <a16:creationId xmlns:a16="http://schemas.microsoft.com/office/drawing/2014/main" id="{97023D20-B879-3961-4231-8314E1398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01" y="120649"/>
            <a:ext cx="1809750" cy="3800475"/>
          </a:xfrm>
          <a:prstGeom prst="rect">
            <a:avLst/>
          </a:prstGeom>
        </p:spPr>
      </p:pic>
      <p:graphicFrame>
        <p:nvGraphicFramePr>
          <p:cNvPr id="7" name="Diagram 6">
            <a:extLst>
              <a:ext uri="{FF2B5EF4-FFF2-40B4-BE49-F238E27FC236}">
                <a16:creationId xmlns:a16="http://schemas.microsoft.com/office/drawing/2014/main" id="{74BE8987-321C-7FE2-320F-C73D7067F3D5}"/>
              </a:ext>
            </a:extLst>
          </p:cNvPr>
          <p:cNvGraphicFramePr/>
          <p:nvPr>
            <p:extLst>
              <p:ext uri="{D42A27DB-BD31-4B8C-83A1-F6EECF244321}">
                <p14:modId xmlns:p14="http://schemas.microsoft.com/office/powerpoint/2010/main" val="232694491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ounded Rectangular Callout 3">
            <a:extLst>
              <a:ext uri="{FF2B5EF4-FFF2-40B4-BE49-F238E27FC236}">
                <a16:creationId xmlns:a16="http://schemas.microsoft.com/office/drawing/2014/main" id="{65AFFF21-50A4-C722-248B-22F3C6D28BE0}"/>
              </a:ext>
            </a:extLst>
          </p:cNvPr>
          <p:cNvSpPr/>
          <p:nvPr/>
        </p:nvSpPr>
        <p:spPr>
          <a:xfrm>
            <a:off x="522288" y="4422423"/>
            <a:ext cx="2675114" cy="14520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reflective or automatic motivation to complete a health check   </a:t>
            </a:r>
          </a:p>
        </p:txBody>
      </p:sp>
      <p:sp>
        <p:nvSpPr>
          <p:cNvPr id="3" name="TextBox 2">
            <a:extLst>
              <a:ext uri="{FF2B5EF4-FFF2-40B4-BE49-F238E27FC236}">
                <a16:creationId xmlns:a16="http://schemas.microsoft.com/office/drawing/2014/main" id="{55062FF0-D3EE-F675-FA76-4C62D3E9F89B}"/>
              </a:ext>
            </a:extLst>
          </p:cNvPr>
          <p:cNvSpPr txBox="1"/>
          <p:nvPr/>
        </p:nvSpPr>
        <p:spPr>
          <a:xfrm>
            <a:off x="8376356" y="214866"/>
            <a:ext cx="3650985" cy="769441"/>
          </a:xfrm>
          <a:prstGeom prst="rect">
            <a:avLst/>
          </a:prstGeom>
          <a:noFill/>
        </p:spPr>
        <p:txBody>
          <a:bodyPr wrap="square" rtlCol="0">
            <a:spAutoFit/>
          </a:bodyPr>
          <a:lstStyle/>
          <a:p>
            <a:r>
              <a:rPr lang="en-CA" sz="4400" dirty="0"/>
              <a:t>MOTIVATION</a:t>
            </a:r>
          </a:p>
        </p:txBody>
      </p:sp>
    </p:spTree>
    <p:extLst>
      <p:ext uri="{BB962C8B-B14F-4D97-AF65-F5344CB8AC3E}">
        <p14:creationId xmlns:p14="http://schemas.microsoft.com/office/powerpoint/2010/main" val="285483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1445159-00EF-81A2-7F97-9A965AE4BF93}"/>
              </a:ext>
            </a:extLst>
          </p:cNvPr>
          <p:cNvGraphicFramePr>
            <a:graphicFrameLocks noGrp="1"/>
          </p:cNvGraphicFramePr>
          <p:nvPr>
            <p:extLst>
              <p:ext uri="{D42A27DB-BD31-4B8C-83A1-F6EECF244321}">
                <p14:modId xmlns:p14="http://schemas.microsoft.com/office/powerpoint/2010/main" val="2821724690"/>
              </p:ext>
            </p:extLst>
          </p:nvPr>
        </p:nvGraphicFramePr>
        <p:xfrm>
          <a:off x="2196475" y="1810949"/>
          <a:ext cx="8765036" cy="3236101"/>
        </p:xfrm>
        <a:graphic>
          <a:graphicData uri="http://schemas.openxmlformats.org/drawingml/2006/table">
            <a:tbl>
              <a:tblPr firstRow="1" bandRow="1">
                <a:tableStyleId>{5C22544A-7EE6-4342-B048-85BDC9FD1C3A}</a:tableStyleId>
              </a:tblPr>
              <a:tblGrid>
                <a:gridCol w="2002992">
                  <a:extLst>
                    <a:ext uri="{9D8B030D-6E8A-4147-A177-3AD203B41FA5}">
                      <a16:colId xmlns:a16="http://schemas.microsoft.com/office/drawing/2014/main" val="2597953462"/>
                    </a:ext>
                  </a:extLst>
                </a:gridCol>
                <a:gridCol w="2856349">
                  <a:extLst>
                    <a:ext uri="{9D8B030D-6E8A-4147-A177-3AD203B41FA5}">
                      <a16:colId xmlns:a16="http://schemas.microsoft.com/office/drawing/2014/main" val="2342818812"/>
                    </a:ext>
                  </a:extLst>
                </a:gridCol>
                <a:gridCol w="3905695">
                  <a:extLst>
                    <a:ext uri="{9D8B030D-6E8A-4147-A177-3AD203B41FA5}">
                      <a16:colId xmlns:a16="http://schemas.microsoft.com/office/drawing/2014/main" val="1372063046"/>
                    </a:ext>
                  </a:extLst>
                </a:gridCol>
              </a:tblGrid>
              <a:tr h="858661">
                <a:tc>
                  <a:txBody>
                    <a:bodyPr/>
                    <a:lstStyle/>
                    <a:p>
                      <a:r>
                        <a:rPr lang="en-CA" dirty="0"/>
                        <a:t>COM- B Component</a:t>
                      </a:r>
                    </a:p>
                  </a:txBody>
                  <a:tcPr/>
                </a:tc>
                <a:tc>
                  <a:txBody>
                    <a:bodyPr/>
                    <a:lstStyle/>
                    <a:p>
                      <a:r>
                        <a:rPr lang="en-CA" dirty="0"/>
                        <a:t>Common Themes</a:t>
                      </a:r>
                    </a:p>
                  </a:txBody>
                  <a:tcPr/>
                </a:tc>
                <a:tc>
                  <a:txBody>
                    <a:bodyPr/>
                    <a:lstStyle/>
                    <a:p>
                      <a:r>
                        <a:rPr lang="en-CA" dirty="0"/>
                        <a:t>What Needs to Change</a:t>
                      </a:r>
                    </a:p>
                  </a:txBody>
                  <a:tcPr/>
                </a:tc>
                <a:extLst>
                  <a:ext uri="{0D108BD9-81ED-4DB2-BD59-A6C34878D82A}">
                    <a16:rowId xmlns:a16="http://schemas.microsoft.com/office/drawing/2014/main" val="3770959383"/>
                  </a:ext>
                </a:extLst>
              </a:tr>
              <a:tr h="443671">
                <a:tc>
                  <a:txBody>
                    <a:bodyPr/>
                    <a:lstStyle/>
                    <a:p>
                      <a:r>
                        <a:rPr lang="en-CA" dirty="0"/>
                        <a:t>Motivation Reflective</a:t>
                      </a:r>
                    </a:p>
                  </a:txBody>
                  <a:tcPr/>
                </a:tc>
                <a:tc>
                  <a:txBody>
                    <a:bodyPr/>
                    <a:lstStyle/>
                    <a:p>
                      <a:pPr marL="285750" indent="-285750">
                        <a:buFont typeface="Arial" panose="020B0604020202020204" pitchFamily="34" charset="0"/>
                        <a:buChar char="•"/>
                      </a:pPr>
                      <a:r>
                        <a:rPr lang="en-CA" dirty="0"/>
                        <a:t>Lack of confidence and feeling overwhelmed by complexity</a:t>
                      </a:r>
                    </a:p>
                    <a:p>
                      <a:pPr marL="285750" indent="-285750">
                        <a:buFont typeface="Arial" panose="020B0604020202020204" pitchFamily="34" charset="0"/>
                        <a:buChar char="•"/>
                      </a:pPr>
                      <a:r>
                        <a:rPr lang="en-CA" dirty="0"/>
                        <a:t>PHCs pick up on unmet needs</a:t>
                      </a:r>
                    </a:p>
                  </a:txBody>
                  <a:tcPr/>
                </a:tc>
                <a:tc>
                  <a:txBody>
                    <a:bodyPr/>
                    <a:lstStyle/>
                    <a:p>
                      <a:pPr marL="285750" indent="-285750">
                        <a:buFont typeface="Arial" panose="020B0604020202020204" pitchFamily="34" charset="0"/>
                        <a:buChar char="•"/>
                      </a:pPr>
                      <a:r>
                        <a:rPr lang="en-CA" dirty="0"/>
                        <a:t>Develop confidence in completing the PHC</a:t>
                      </a:r>
                    </a:p>
                    <a:p>
                      <a:pPr marL="285750" indent="-285750">
                        <a:buFont typeface="Arial" panose="020B0604020202020204" pitchFamily="34" charset="0"/>
                        <a:buChar char="•"/>
                      </a:pPr>
                      <a:r>
                        <a:rPr lang="en-CA" dirty="0"/>
                        <a:t>Hold the belief that PHCs improve health equity </a:t>
                      </a:r>
                    </a:p>
                  </a:txBody>
                  <a:tcPr/>
                </a:tc>
                <a:extLst>
                  <a:ext uri="{0D108BD9-81ED-4DB2-BD59-A6C34878D82A}">
                    <a16:rowId xmlns:a16="http://schemas.microsoft.com/office/drawing/2014/main" val="2344943134"/>
                  </a:ext>
                </a:extLst>
              </a:tr>
              <a:tr h="417689">
                <a:tc>
                  <a:txBody>
                    <a:bodyPr/>
                    <a:lstStyle/>
                    <a:p>
                      <a:r>
                        <a:rPr lang="en-CA" dirty="0"/>
                        <a:t>Motivation Automatic</a:t>
                      </a:r>
                    </a:p>
                  </a:txBody>
                  <a:tcPr/>
                </a:tc>
                <a:tc>
                  <a:txBody>
                    <a:bodyPr/>
                    <a:lstStyle/>
                    <a:p>
                      <a:pPr marL="285750" indent="-285750">
                        <a:buFont typeface="Arial" panose="020B0604020202020204" pitchFamily="34" charset="0"/>
                        <a:buChar char="•"/>
                      </a:pPr>
                      <a:r>
                        <a:rPr lang="en-CA" dirty="0"/>
                        <a:t>Anxiety and past health trauma</a:t>
                      </a:r>
                    </a:p>
                    <a:p>
                      <a:pPr marL="285750" indent="-285750">
                        <a:buFont typeface="Arial" panose="020B0604020202020204" pitchFamily="34" charset="0"/>
                        <a:buChar char="•"/>
                      </a:pPr>
                      <a:r>
                        <a:rPr lang="en-CA" dirty="0"/>
                        <a:t>Insensitive language</a:t>
                      </a:r>
                    </a:p>
                  </a:txBody>
                  <a:tcPr/>
                </a:tc>
                <a:tc>
                  <a:txBody>
                    <a:bodyPr/>
                    <a:lstStyle/>
                    <a:p>
                      <a:pPr marL="285750" indent="-285750">
                        <a:buFont typeface="Arial" panose="020B0604020202020204" pitchFamily="34" charset="0"/>
                        <a:buChar char="•"/>
                      </a:pPr>
                      <a:r>
                        <a:rPr lang="en-CA" dirty="0"/>
                        <a:t>Reduce anxiety and be aware of healthcare trauma</a:t>
                      </a:r>
                    </a:p>
                    <a:p>
                      <a:pPr marL="285750" indent="-285750">
                        <a:buFont typeface="Arial" panose="020B0604020202020204" pitchFamily="34" charset="0"/>
                        <a:buChar char="•"/>
                      </a:pPr>
                      <a:r>
                        <a:rPr lang="en-CA" dirty="0"/>
                        <a:t>Use appropriate language</a:t>
                      </a:r>
                    </a:p>
                  </a:txBody>
                  <a:tcPr/>
                </a:tc>
                <a:extLst>
                  <a:ext uri="{0D108BD9-81ED-4DB2-BD59-A6C34878D82A}">
                    <a16:rowId xmlns:a16="http://schemas.microsoft.com/office/drawing/2014/main" val="3656337630"/>
                  </a:ext>
                </a:extLst>
              </a:tr>
            </a:tbl>
          </a:graphicData>
        </a:graphic>
      </p:graphicFrame>
      <p:sp>
        <p:nvSpPr>
          <p:cNvPr id="3" name="TextBox 2">
            <a:extLst>
              <a:ext uri="{FF2B5EF4-FFF2-40B4-BE49-F238E27FC236}">
                <a16:creationId xmlns:a16="http://schemas.microsoft.com/office/drawing/2014/main" id="{1FA16922-B505-2BDF-A179-88C5ACAD0ABE}"/>
              </a:ext>
            </a:extLst>
          </p:cNvPr>
          <p:cNvSpPr txBox="1"/>
          <p:nvPr/>
        </p:nvSpPr>
        <p:spPr>
          <a:xfrm>
            <a:off x="2077155" y="632382"/>
            <a:ext cx="9776177" cy="707886"/>
          </a:xfrm>
          <a:prstGeom prst="rect">
            <a:avLst/>
          </a:prstGeom>
          <a:noFill/>
        </p:spPr>
        <p:txBody>
          <a:bodyPr wrap="square" rtlCol="0">
            <a:spAutoFit/>
          </a:bodyPr>
          <a:lstStyle/>
          <a:p>
            <a:r>
              <a:rPr lang="en-CA" sz="4000" dirty="0"/>
              <a:t>MOTIVATION TO COMPLETE HEALTH CHECK </a:t>
            </a:r>
          </a:p>
        </p:txBody>
      </p:sp>
      <p:sp>
        <p:nvSpPr>
          <p:cNvPr id="4" name="Speech Bubble: Rectangle with Corners Rounded 16">
            <a:extLst>
              <a:ext uri="{FF2B5EF4-FFF2-40B4-BE49-F238E27FC236}">
                <a16:creationId xmlns:a16="http://schemas.microsoft.com/office/drawing/2014/main" id="{82677A12-0428-9142-B888-8644CAB4BF61}"/>
              </a:ext>
            </a:extLst>
          </p:cNvPr>
          <p:cNvSpPr/>
          <p:nvPr/>
        </p:nvSpPr>
        <p:spPr>
          <a:xfrm>
            <a:off x="5762190" y="2556745"/>
            <a:ext cx="5396087" cy="3236101"/>
          </a:xfrm>
          <a:prstGeom prst="wedgeRoundRectCallou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2400" dirty="0">
                <a:solidFill>
                  <a:schemeClr val="bg1"/>
                </a:solidFill>
              </a:rPr>
              <a:t>“It’s the silent things that get you…Especially that he is not able to verbalize that there is any pain or something growing.” FI1</a:t>
            </a:r>
          </a:p>
        </p:txBody>
      </p:sp>
      <p:sp>
        <p:nvSpPr>
          <p:cNvPr id="5" name="Speech Bubble: Rectangle with Corners Rounded 16">
            <a:extLst>
              <a:ext uri="{FF2B5EF4-FFF2-40B4-BE49-F238E27FC236}">
                <a16:creationId xmlns:a16="http://schemas.microsoft.com/office/drawing/2014/main" id="{B0FC852E-4A10-9247-A2A7-4F92D8454957}"/>
              </a:ext>
            </a:extLst>
          </p:cNvPr>
          <p:cNvSpPr/>
          <p:nvPr/>
        </p:nvSpPr>
        <p:spPr>
          <a:xfrm>
            <a:off x="1569156" y="2556745"/>
            <a:ext cx="5396087" cy="3236101"/>
          </a:xfrm>
          <a:prstGeom prst="wedgeRoundRectCallou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“Yup. I don’t like it at the doctor’s office when they say “handicapped”. I don’t feel like I’m handicapped. That sounds like  I can’t do things.” Adult 1</a:t>
            </a:r>
          </a:p>
        </p:txBody>
      </p:sp>
    </p:spTree>
    <p:extLst>
      <p:ext uri="{BB962C8B-B14F-4D97-AF65-F5344CB8AC3E}">
        <p14:creationId xmlns:p14="http://schemas.microsoft.com/office/powerpoint/2010/main" val="325144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1354450"/>
          </a:xfrm>
          <a:prstGeom prst="rect">
            <a:avLst/>
          </a:prstGeom>
          <a:solidFill>
            <a:schemeClr val="accent6">
              <a:lumMod val="60000"/>
              <a:lumOff val="40000"/>
            </a:schemeClr>
          </a:solidFill>
        </p:spPr>
        <p:txBody>
          <a:bodyPr/>
          <a:lstStyle/>
          <a:p>
            <a:pPr defTabSz="609630"/>
            <a:endParaRPr lang="en-US" sz="1200" dirty="0">
              <a:solidFill>
                <a:prstClr val="black"/>
              </a:solidFill>
              <a:latin typeface="Calibri"/>
            </a:endParaRP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34927" y="1346647"/>
            <a:ext cx="12261853" cy="15605"/>
          </a:xfrm>
          <a:prstGeom prst="line">
            <a:avLst/>
          </a:prstGeom>
          <a:ln w="28575" cap="flat">
            <a:solidFill>
              <a:srgbClr val="000000"/>
            </a:solidFill>
            <a:prstDash val="solid"/>
            <a:headEnd type="none" w="sm" len="sm"/>
            <a:tailEnd type="none" w="sm" len="sm"/>
          </a:ln>
        </p:spPr>
        <p:txBody>
          <a:bodyPr/>
          <a:lstStyle/>
          <a:p>
            <a:endParaRPr lang="en-CA"/>
          </a:p>
        </p:txBody>
      </p:sp>
      <p:sp>
        <p:nvSpPr>
          <p:cNvPr id="4" name="AutoShape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10795990" flipV="1">
            <a:off x="4" y="2245532"/>
            <a:ext cx="12261853" cy="14305"/>
          </a:xfrm>
          <a:prstGeom prst="line">
            <a:avLst/>
          </a:prstGeom>
          <a:ln w="28575" cap="flat">
            <a:solidFill>
              <a:srgbClr val="000000"/>
            </a:solidFill>
            <a:prstDash val="sysDot"/>
            <a:headEnd type="none" w="sm" len="sm"/>
            <a:tailEnd type="none" w="sm" len="sm"/>
          </a:ln>
        </p:spPr>
        <p:txBody>
          <a:bodyPr/>
          <a:lstStyle/>
          <a:p>
            <a:endParaRPr lang="en-CA"/>
          </a:p>
        </p:txBody>
      </p:sp>
      <p:sp>
        <p:nvSpPr>
          <p:cNvPr id="7" name="TextBox 7"/>
          <p:cNvSpPr txBox="1">
            <a:spLocks noGrp="1" noRot="1" noMove="1" noResize="1" noEditPoints="1" noAdjustHandles="1" noChangeArrowheads="1" noChangeShapeType="1"/>
          </p:cNvSpPr>
          <p:nvPr/>
        </p:nvSpPr>
        <p:spPr>
          <a:xfrm>
            <a:off x="2895600" y="308524"/>
            <a:ext cx="5842000" cy="690061"/>
          </a:xfrm>
          <a:prstGeom prst="rect">
            <a:avLst/>
          </a:prstGeom>
        </p:spPr>
        <p:txBody>
          <a:bodyPr wrap="square" lIns="0" tIns="0" rIns="0" bIns="0" rtlCol="0" anchor="t">
            <a:spAutoFit/>
          </a:bodyPr>
          <a:lstStyle/>
          <a:p>
            <a:pPr defTabSz="609630">
              <a:lnSpc>
                <a:spcPts val="5867"/>
              </a:lnSpc>
            </a:pPr>
            <a:r>
              <a:rPr lang="en-US" sz="4400" b="1" dirty="0">
                <a:solidFill>
                  <a:srgbClr val="000000"/>
                </a:solidFill>
                <a:latin typeface="Lucida Bright" panose="02040602050505020304" pitchFamily="18" charset="0"/>
              </a:rPr>
              <a:t>Presenter Disclosure</a:t>
            </a:r>
          </a:p>
        </p:txBody>
      </p:sp>
      <p:sp>
        <p:nvSpPr>
          <p:cNvPr id="8" name="TextBox 8"/>
          <p:cNvSpPr txBox="1">
            <a:spLocks noGrp="1" noRot="1" noMove="1" noResize="1" noEditPoints="1" noAdjustHandles="1" noChangeArrowheads="1" noChangeShapeType="1"/>
          </p:cNvSpPr>
          <p:nvPr/>
        </p:nvSpPr>
        <p:spPr>
          <a:xfrm>
            <a:off x="295849" y="1565347"/>
            <a:ext cx="11692951" cy="431528"/>
          </a:xfrm>
          <a:prstGeom prst="rect">
            <a:avLst/>
          </a:prstGeom>
        </p:spPr>
        <p:txBody>
          <a:bodyPr wrap="square" lIns="0" tIns="0" rIns="0" bIns="0" rtlCol="0" anchor="t">
            <a:spAutoFit/>
          </a:bodyPr>
          <a:lstStyle/>
          <a:p>
            <a:pPr defTabSz="609630">
              <a:lnSpc>
                <a:spcPts val="3733"/>
              </a:lnSpc>
            </a:pPr>
            <a:r>
              <a:rPr lang="en-US" sz="2666" b="1" dirty="0">
                <a:solidFill>
                  <a:srgbClr val="000000"/>
                </a:solidFill>
                <a:latin typeface="Lucida Bright" panose="02040602050505020304" pitchFamily="18" charset="0"/>
                <a:cs typeface="Arial" panose="020B0604020202020204" pitchFamily="34" charset="0"/>
              </a:rPr>
              <a:t>Presenter: </a:t>
            </a:r>
            <a:r>
              <a:rPr lang="en-US" sz="2666" b="1" dirty="0">
                <a:solidFill>
                  <a:srgbClr val="FF1616"/>
                </a:solidFill>
                <a:latin typeface="Lucida Bright" panose="02040602050505020304" pitchFamily="18" charset="0"/>
                <a:cs typeface="Arial" panose="020B0604020202020204" pitchFamily="34" charset="0"/>
              </a:rPr>
              <a:t>Karen McNeil and Jillian Achenbach</a:t>
            </a:r>
            <a:endParaRPr lang="en-US" sz="2666" dirty="0">
              <a:solidFill>
                <a:srgbClr val="FF1616"/>
              </a:solidFill>
              <a:latin typeface="Lucida Bright" panose="02040602050505020304" pitchFamily="18" charset="0"/>
              <a:cs typeface="Arial" panose="020B0604020202020204" pitchFamily="34" charset="0"/>
            </a:endParaRPr>
          </a:p>
        </p:txBody>
      </p:sp>
      <p:sp>
        <p:nvSpPr>
          <p:cNvPr id="9" name="TextBox 9"/>
          <p:cNvSpPr txBox="1">
            <a:spLocks noGrp="1" noRot="1" noMove="1" noResize="1" noEditPoints="1" noAdjustHandles="1" noChangeArrowheads="1" noChangeShapeType="1"/>
          </p:cNvSpPr>
          <p:nvPr/>
        </p:nvSpPr>
        <p:spPr>
          <a:xfrm>
            <a:off x="295850" y="2433488"/>
            <a:ext cx="7476550" cy="430118"/>
          </a:xfrm>
          <a:prstGeom prst="rect">
            <a:avLst/>
          </a:prstGeom>
        </p:spPr>
        <p:txBody>
          <a:bodyPr wrap="square" lIns="0" tIns="0" rIns="0" bIns="0" rtlCol="0" anchor="t">
            <a:spAutoFit/>
          </a:bodyPr>
          <a:lstStyle/>
          <a:p>
            <a:pPr defTabSz="609630">
              <a:lnSpc>
                <a:spcPts val="3733"/>
              </a:lnSpc>
            </a:pPr>
            <a:r>
              <a:rPr lang="en-US" sz="2666" b="1" dirty="0">
                <a:solidFill>
                  <a:srgbClr val="000000"/>
                </a:solidFill>
                <a:latin typeface="Lucida Bright" panose="02040602050505020304" pitchFamily="18" charset="0"/>
              </a:rPr>
              <a:t>Relationships with financial sponsors:</a:t>
            </a:r>
          </a:p>
        </p:txBody>
      </p:sp>
      <p:sp>
        <p:nvSpPr>
          <p:cNvPr id="10" name="TextBox 10"/>
          <p:cNvSpPr txBox="1"/>
          <p:nvPr/>
        </p:nvSpPr>
        <p:spPr>
          <a:xfrm>
            <a:off x="214569" y="3049128"/>
            <a:ext cx="11774231" cy="2940805"/>
          </a:xfrm>
          <a:prstGeom prst="rect">
            <a:avLst/>
          </a:prstGeom>
        </p:spPr>
        <p:txBody>
          <a:bodyPr wrap="square" lIns="0" tIns="0" rIns="0" bIns="0" rtlCol="0" anchor="t">
            <a:spAutoFit/>
          </a:bodyPr>
          <a:lstStyle/>
          <a:p>
            <a:pPr marL="443824" lvl="1" indent="-221912" defTabSz="609630">
              <a:lnSpc>
                <a:spcPts val="2877"/>
              </a:lnSpc>
              <a:buFont typeface="Arial"/>
              <a:buChar char="•"/>
            </a:pPr>
            <a:r>
              <a:rPr lang="en-US" sz="2055" dirty="0">
                <a:solidFill>
                  <a:srgbClr val="000000"/>
                </a:solidFill>
                <a:latin typeface="Lucida Bright" panose="02040602050505020304" pitchFamily="18" charset="0"/>
                <a:cs typeface="Arial" panose="020B0604020202020204" pitchFamily="34" charset="0"/>
              </a:rPr>
              <a:t>Any direct financial relationships, including receipt of honoraria: </a:t>
            </a:r>
            <a:r>
              <a:rPr lang="en-US" sz="2055" dirty="0">
                <a:solidFill>
                  <a:srgbClr val="FF1616"/>
                </a:solidFill>
                <a:latin typeface="Lucida Bright" panose="02040602050505020304" pitchFamily="18" charset="0"/>
                <a:cs typeface="Arial" panose="020B0604020202020204" pitchFamily="34" charset="0"/>
              </a:rPr>
              <a:t>NSHA Research and Discovery Grant of $24 980 </a:t>
            </a:r>
          </a:p>
          <a:p>
            <a:pPr marL="443824" lvl="1" indent="-221912" defTabSz="609630">
              <a:lnSpc>
                <a:spcPts val="2877"/>
              </a:lnSpc>
              <a:buFont typeface="Arial"/>
              <a:buChar char="•"/>
            </a:pPr>
            <a:endParaRPr lang="en-US" sz="2055" dirty="0">
              <a:solidFill>
                <a:srgbClr val="FF1616"/>
              </a:solidFill>
              <a:latin typeface="Lucida Bright" panose="02040602050505020304" pitchFamily="18" charset="0"/>
              <a:cs typeface="Arial" panose="020B0604020202020204" pitchFamily="34" charset="0"/>
            </a:endParaRPr>
          </a:p>
          <a:p>
            <a:pPr marL="443824" lvl="1" indent="-221912" defTabSz="609630">
              <a:lnSpc>
                <a:spcPts val="2877"/>
              </a:lnSpc>
              <a:buFont typeface="Arial"/>
              <a:buChar char="•"/>
            </a:pPr>
            <a:r>
              <a:rPr lang="en-US" sz="2055" dirty="0">
                <a:solidFill>
                  <a:srgbClr val="000000"/>
                </a:solidFill>
                <a:latin typeface="Lucida Bright" panose="02040602050505020304" pitchFamily="18" charset="0"/>
                <a:cs typeface="Arial" panose="020B0604020202020204" pitchFamily="34" charset="0"/>
              </a:rPr>
              <a:t>Membership on advisory boards or speakers’ bureaus:</a:t>
            </a:r>
            <a:r>
              <a:rPr lang="en-US" sz="2055" dirty="0">
                <a:solidFill>
                  <a:srgbClr val="FF1616"/>
                </a:solidFill>
                <a:latin typeface="Lucida Bright" panose="02040602050505020304" pitchFamily="18" charset="0"/>
                <a:cs typeface="Arial" panose="020B0604020202020204" pitchFamily="34" charset="0"/>
              </a:rPr>
              <a:t> None </a:t>
            </a:r>
          </a:p>
          <a:p>
            <a:pPr marL="221912" lvl="1" defTabSz="609630">
              <a:lnSpc>
                <a:spcPts val="2877"/>
              </a:lnSpc>
            </a:pPr>
            <a:endParaRPr lang="en-US" sz="2055" dirty="0">
              <a:solidFill>
                <a:srgbClr val="FF1616"/>
              </a:solidFill>
              <a:latin typeface="Lucida Bright" panose="02040602050505020304" pitchFamily="18" charset="0"/>
              <a:cs typeface="Arial" panose="020B0604020202020204" pitchFamily="34" charset="0"/>
            </a:endParaRPr>
          </a:p>
          <a:p>
            <a:pPr marL="443824" lvl="1" indent="-221912" defTabSz="609630">
              <a:lnSpc>
                <a:spcPts val="2877"/>
              </a:lnSpc>
              <a:buFont typeface="Arial"/>
              <a:buChar char="•"/>
            </a:pPr>
            <a:r>
              <a:rPr lang="en-US" sz="2055" dirty="0">
                <a:solidFill>
                  <a:srgbClr val="000000"/>
                </a:solidFill>
                <a:latin typeface="Lucida Bright" panose="02040602050505020304" pitchFamily="18" charset="0"/>
                <a:cs typeface="Arial" panose="020B0604020202020204" pitchFamily="34" charset="0"/>
              </a:rPr>
              <a:t>Patents for drugs or devices: </a:t>
            </a:r>
            <a:r>
              <a:rPr lang="en-US" sz="2055" dirty="0">
                <a:solidFill>
                  <a:srgbClr val="FF1616"/>
                </a:solidFill>
                <a:latin typeface="Lucida Bright" panose="02040602050505020304" pitchFamily="18" charset="0"/>
                <a:cs typeface="Arial" panose="020B0604020202020204" pitchFamily="34" charset="0"/>
              </a:rPr>
              <a:t>None</a:t>
            </a:r>
          </a:p>
          <a:p>
            <a:pPr marL="221912" lvl="1" defTabSz="609630">
              <a:lnSpc>
                <a:spcPts val="2877"/>
              </a:lnSpc>
            </a:pPr>
            <a:endParaRPr lang="en-US" sz="2055" dirty="0">
              <a:solidFill>
                <a:srgbClr val="FF1616"/>
              </a:solidFill>
              <a:latin typeface="Lucida Bright" panose="02040602050505020304" pitchFamily="18" charset="0"/>
              <a:cs typeface="Arial" panose="020B0604020202020204" pitchFamily="34" charset="0"/>
            </a:endParaRPr>
          </a:p>
          <a:p>
            <a:pPr marL="443824" lvl="1" indent="-221912" defTabSz="609630">
              <a:lnSpc>
                <a:spcPts val="2877"/>
              </a:lnSpc>
              <a:buFont typeface="Arial"/>
              <a:buChar char="•"/>
            </a:pPr>
            <a:r>
              <a:rPr lang="en-US" sz="2055" dirty="0">
                <a:solidFill>
                  <a:srgbClr val="000000"/>
                </a:solidFill>
                <a:latin typeface="Lucida Bright" panose="02040602050505020304" pitchFamily="18" charset="0"/>
                <a:cs typeface="Arial" panose="020B0604020202020204" pitchFamily="34" charset="0"/>
              </a:rPr>
              <a:t>Other: </a:t>
            </a:r>
            <a:r>
              <a:rPr lang="en-US" sz="2055" dirty="0">
                <a:solidFill>
                  <a:srgbClr val="FF1616"/>
                </a:solidFill>
                <a:latin typeface="Lucida Bright" panose="02040602050505020304" pitchFamily="18" charset="0"/>
                <a:cs typeface="Arial" panose="020B0604020202020204" pitchFamily="34" charset="0"/>
              </a:rPr>
              <a:t>Employees of Nova Scotia Health Authority</a:t>
            </a:r>
          </a:p>
        </p:txBody>
      </p:sp>
      <p:sp>
        <p:nvSpPr>
          <p:cNvPr id="11" name="Title 2">
            <a:extLst>
              <a:ext uri="{FF2B5EF4-FFF2-40B4-BE49-F238E27FC236}">
                <a16:creationId xmlns:a16="http://schemas.microsoft.com/office/drawing/2014/main" id="{8C06A776-B833-5296-DB25-2206354DEAEC}"/>
              </a:ext>
              <a:ext uri="{C183D7F6-B498-43B3-948B-1728B52AA6E4}">
                <adec:decorative xmlns:adec="http://schemas.microsoft.com/office/drawing/2017/decorative" val="1"/>
              </a:ext>
            </a:extLst>
          </p:cNvPr>
          <p:cNvSpPr txBox="1">
            <a:spLocks noGrp="1"/>
          </p:cNvSpPr>
          <p:nvPr>
            <p:ph type="title" idx="4294967295"/>
          </p:nvPr>
        </p:nvSpPr>
        <p:spPr>
          <a:xfrm>
            <a:off x="3251200" y="-812721"/>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defRPr/>
            </a:pPr>
            <a:r>
              <a:rPr lang="en-US" sz="2933" dirty="0"/>
              <a:t>COI – Presenter Disclosure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28939-141E-E211-0194-5D7AE13F5854}"/>
              </a:ext>
            </a:extLst>
          </p:cNvPr>
          <p:cNvSpPr>
            <a:spLocks noGrp="1"/>
          </p:cNvSpPr>
          <p:nvPr>
            <p:ph type="title"/>
          </p:nvPr>
        </p:nvSpPr>
        <p:spPr>
          <a:xfrm>
            <a:off x="930833" y="509036"/>
            <a:ext cx="9905998" cy="1478570"/>
          </a:xfrm>
        </p:spPr>
        <p:txBody>
          <a:bodyPr/>
          <a:lstStyle/>
          <a:p>
            <a:r>
              <a:rPr lang="en-US" dirty="0"/>
              <a:t>Conclusions </a:t>
            </a:r>
          </a:p>
        </p:txBody>
      </p:sp>
      <p:sp>
        <p:nvSpPr>
          <p:cNvPr id="3" name="Content Placeholder 2">
            <a:extLst>
              <a:ext uri="{FF2B5EF4-FFF2-40B4-BE49-F238E27FC236}">
                <a16:creationId xmlns:a16="http://schemas.microsoft.com/office/drawing/2014/main" id="{0CFB6824-F434-B8B7-D060-795019E1572D}"/>
              </a:ext>
            </a:extLst>
          </p:cNvPr>
          <p:cNvSpPr>
            <a:spLocks noGrp="1"/>
          </p:cNvSpPr>
          <p:nvPr>
            <p:ph idx="1"/>
          </p:nvPr>
        </p:nvSpPr>
        <p:spPr>
          <a:xfrm>
            <a:off x="1272041" y="2339632"/>
            <a:ext cx="9905999" cy="4424969"/>
          </a:xfrm>
        </p:spPr>
        <p:txBody>
          <a:bodyPr>
            <a:normAutofit/>
          </a:bodyPr>
          <a:lstStyle/>
          <a:p>
            <a:endParaRPr lang="en-US" dirty="0"/>
          </a:p>
          <a:p>
            <a:pPr marL="0" indent="0">
              <a:buNone/>
            </a:pPr>
            <a:endParaRPr lang="en-US" dirty="0"/>
          </a:p>
        </p:txBody>
      </p:sp>
      <p:sp>
        <p:nvSpPr>
          <p:cNvPr id="4" name="TextBox 3">
            <a:extLst>
              <a:ext uri="{FF2B5EF4-FFF2-40B4-BE49-F238E27FC236}">
                <a16:creationId xmlns:a16="http://schemas.microsoft.com/office/drawing/2014/main" id="{1D1EA033-9148-1DCA-2E59-43BB58E36509}"/>
              </a:ext>
            </a:extLst>
          </p:cNvPr>
          <p:cNvSpPr txBox="1"/>
          <p:nvPr/>
        </p:nvSpPr>
        <p:spPr>
          <a:xfrm>
            <a:off x="826315" y="1670944"/>
            <a:ext cx="10539370" cy="4893647"/>
          </a:xfrm>
          <a:prstGeom prst="rect">
            <a:avLst/>
          </a:prstGeom>
          <a:noFill/>
        </p:spPr>
        <p:txBody>
          <a:bodyPr wrap="square">
            <a:spAutoFit/>
          </a:bodyPr>
          <a:lstStyle/>
          <a:p>
            <a:r>
              <a:rPr lang="en-US" sz="2400" dirty="0">
                <a:solidFill>
                  <a:schemeClr val="bg1"/>
                </a:solidFill>
              </a:rPr>
              <a:t> </a:t>
            </a:r>
          </a:p>
          <a:p>
            <a:r>
              <a:rPr lang="en-US" sz="2400" dirty="0">
                <a:latin typeface="Calibri" panose="020F0502020204030204" pitchFamily="34" charset="0"/>
                <a:cs typeface="Calibri" panose="020F0502020204030204" pitchFamily="34" charset="0"/>
              </a:rPr>
              <a:t>Summary of common barrier themes that need to change:</a:t>
            </a:r>
          </a:p>
          <a:p>
            <a:endParaRPr lang="en-US" sz="2400" dirty="0">
              <a:solidFill>
                <a:schemeClr val="bg1"/>
              </a:solidFill>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C- Lack of knowledge, </a:t>
            </a:r>
            <a:r>
              <a:rPr lang="en-US" sz="2400" dirty="0">
                <a:solidFill>
                  <a:srgbClr val="FF0000"/>
                </a:solidFill>
                <a:latin typeface="Calibri" panose="020F0502020204030204" pitchFamily="34" charset="0"/>
                <a:cs typeface="Calibri" panose="020F0502020204030204" pitchFamily="34" charset="0"/>
              </a:rPr>
              <a:t>communication</a:t>
            </a:r>
            <a:r>
              <a:rPr lang="en-US" sz="2400" dirty="0">
                <a:latin typeface="Calibri" panose="020F0502020204030204" pitchFamily="34" charset="0"/>
                <a:cs typeface="Calibri" panose="020F0502020204030204" pitchFamily="34" charset="0"/>
              </a:rPr>
              <a:t>, and technology </a:t>
            </a:r>
          </a:p>
          <a:p>
            <a:pPr lvl="1"/>
            <a:r>
              <a:rPr lang="en-US" sz="2400" dirty="0">
                <a:latin typeface="Calibri" panose="020F0502020204030204" pitchFamily="34" charset="0"/>
                <a:cs typeface="Calibri" panose="020F0502020204030204" pitchFamily="34" charset="0"/>
              </a:rPr>
              <a:t>O- Lack of time, space, </a:t>
            </a:r>
            <a:r>
              <a:rPr lang="en-US" sz="2400" dirty="0">
                <a:solidFill>
                  <a:srgbClr val="FF0000"/>
                </a:solidFill>
                <a:latin typeface="Calibri" panose="020F0502020204030204" pitchFamily="34" charset="0"/>
                <a:cs typeface="Calibri" panose="020F0502020204030204" pitchFamily="34" charset="0"/>
              </a:rPr>
              <a:t>communication </a:t>
            </a:r>
            <a:r>
              <a:rPr lang="en-US" sz="2400" dirty="0">
                <a:latin typeface="Calibri" panose="020F0502020204030204" pitchFamily="34" charset="0"/>
                <a:cs typeface="Calibri" panose="020F0502020204030204" pitchFamily="34" charset="0"/>
              </a:rPr>
              <a:t>&amp; </a:t>
            </a:r>
            <a:r>
              <a:rPr lang="en-US" sz="2400" dirty="0">
                <a:solidFill>
                  <a:srgbClr val="FF0000"/>
                </a:solidFill>
                <a:latin typeface="Calibri" panose="020F0502020204030204" pitchFamily="34" charset="0"/>
                <a:cs typeface="Calibri" panose="020F0502020204030204" pitchFamily="34" charset="0"/>
              </a:rPr>
              <a:t>collaboration</a:t>
            </a:r>
            <a:r>
              <a:rPr lang="en-US" sz="2400" dirty="0">
                <a:solidFill>
                  <a:schemeClr val="bg1"/>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between team members</a:t>
            </a:r>
          </a:p>
          <a:p>
            <a:pPr lvl="1"/>
            <a:r>
              <a:rPr lang="en-US" sz="2400" dirty="0">
                <a:latin typeface="Calibri" panose="020F0502020204030204" pitchFamily="34" charset="0"/>
                <a:cs typeface="Calibri" panose="020F0502020204030204" pitchFamily="34" charset="0"/>
              </a:rPr>
              <a:t>M- Limited genuine and compassionate </a:t>
            </a:r>
            <a:r>
              <a:rPr lang="en-US" sz="2400" dirty="0">
                <a:solidFill>
                  <a:srgbClr val="FF0000"/>
                </a:solidFill>
                <a:latin typeface="Calibri" panose="020F0502020204030204" pitchFamily="34" charset="0"/>
                <a:cs typeface="Calibri" panose="020F0502020204030204" pitchFamily="34" charset="0"/>
              </a:rPr>
              <a:t>collaboration</a:t>
            </a:r>
            <a:r>
              <a:rPr lang="en-US" sz="2400" dirty="0">
                <a:latin typeface="Calibri" panose="020F0502020204030204" pitchFamily="34" charset="0"/>
                <a:cs typeface="Calibri" panose="020F0502020204030204" pitchFamily="34" charset="0"/>
              </a:rPr>
              <a:t>, past healthcare trauma and inappropriate</a:t>
            </a:r>
            <a:r>
              <a:rPr lang="en-US" sz="2400" dirty="0">
                <a:solidFill>
                  <a:schemeClr val="bg1"/>
                </a:solidFill>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rPr>
              <a:t>language</a:t>
            </a:r>
            <a:endParaRPr lang="en-US" sz="2400" dirty="0">
              <a:solidFill>
                <a:schemeClr val="bg1"/>
              </a:solidFill>
              <a:latin typeface="Calibri" panose="020F0502020204030204" pitchFamily="34" charset="0"/>
              <a:cs typeface="Calibri" panose="020F0502020204030204" pitchFamily="34" charset="0"/>
            </a:endParaRPr>
          </a:p>
          <a:p>
            <a:pPr lvl="1"/>
            <a:endParaRPr lang="en-US" sz="2400" dirty="0">
              <a:solidFill>
                <a:schemeClr val="bg1"/>
              </a:solidFill>
            </a:endParaRPr>
          </a:p>
          <a:p>
            <a:pPr lvl="1"/>
            <a:endParaRPr lang="en-US" sz="2400" dirty="0">
              <a:solidFill>
                <a:schemeClr val="bg1"/>
              </a:solidFill>
            </a:endParaRPr>
          </a:p>
          <a:p>
            <a:pPr lvl="1"/>
            <a:endParaRPr lang="en-US" sz="2400" dirty="0">
              <a:solidFill>
                <a:schemeClr val="bg1"/>
              </a:solidFill>
            </a:endParaRPr>
          </a:p>
          <a:p>
            <a:pPr lvl="1"/>
            <a:endParaRPr lang="en-US" sz="2400" dirty="0">
              <a:solidFill>
                <a:schemeClr val="bg1"/>
              </a:solidFill>
            </a:endParaRPr>
          </a:p>
          <a:p>
            <a:pPr lvl="1"/>
            <a:endParaRPr lang="en-US" sz="2400" dirty="0">
              <a:solidFill>
                <a:schemeClr val="bg1"/>
              </a:solidFill>
            </a:endParaRPr>
          </a:p>
          <a:p>
            <a:pPr lvl="1"/>
            <a:endParaRPr lang="en-US" sz="2400" dirty="0">
              <a:solidFill>
                <a:schemeClr val="bg1"/>
              </a:solidFill>
            </a:endParaRPr>
          </a:p>
        </p:txBody>
      </p:sp>
    </p:spTree>
    <p:extLst>
      <p:ext uri="{BB962C8B-B14F-4D97-AF65-F5344CB8AC3E}">
        <p14:creationId xmlns:p14="http://schemas.microsoft.com/office/powerpoint/2010/main" val="157776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8199-E15C-401E-610B-9B64D0969694}"/>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5487139-3D8A-3917-A215-BCBAE850F0CC}"/>
              </a:ext>
            </a:extLst>
          </p:cNvPr>
          <p:cNvSpPr>
            <a:spLocks noGrp="1"/>
          </p:cNvSpPr>
          <p:nvPr>
            <p:ph idx="1"/>
          </p:nvPr>
        </p:nvSpPr>
        <p:spPr>
          <a:xfrm>
            <a:off x="1141412" y="1810100"/>
            <a:ext cx="9905999" cy="3541714"/>
          </a:xfrm>
        </p:spPr>
        <p:txBody>
          <a:bodyPr>
            <a:normAutofit fontScale="92500" lnSpcReduction="10000"/>
          </a:bodyPr>
          <a:lstStyle/>
          <a:p>
            <a:r>
              <a:rPr lang="en-CA" sz="2200" dirty="0">
                <a:effectLst/>
                <a:latin typeface="Calibri" panose="020F0502020204030204" pitchFamily="34" charset="0"/>
                <a:ea typeface="Calibri" panose="020F0502020204030204" pitchFamily="34" charset="0"/>
                <a:cs typeface="Calibri" panose="020F0502020204030204" pitchFamily="34" charset="0"/>
              </a:rPr>
              <a:t>Casson, I. et al., (2018) </a:t>
            </a:r>
            <a:r>
              <a:rPr lang="en-US" sz="2200" dirty="0">
                <a:effectLst/>
                <a:latin typeface="Calibri" panose="020F0502020204030204" pitchFamily="34" charset="0"/>
                <a:ea typeface="Calibri" panose="020F0502020204030204" pitchFamily="34" charset="0"/>
                <a:cs typeface="Calibri" panose="020F0502020204030204" pitchFamily="34" charset="0"/>
              </a:rPr>
              <a:t>Health checks for adults with intellectual and developmental disabilities in a family practice. </a:t>
            </a:r>
            <a:r>
              <a:rPr lang="en-US" sz="2200" i="1" dirty="0">
                <a:effectLst/>
                <a:latin typeface="Calibri" panose="020F0502020204030204" pitchFamily="34" charset="0"/>
                <a:ea typeface="Calibri" panose="020F0502020204030204" pitchFamily="34" charset="0"/>
                <a:cs typeface="Calibri" panose="020F0502020204030204" pitchFamily="34" charset="0"/>
              </a:rPr>
              <a:t>Canadian Family Physician</a:t>
            </a:r>
            <a:r>
              <a:rPr lang="en-US" sz="2200" dirty="0">
                <a:effectLst/>
                <a:latin typeface="Calibri" panose="020F0502020204030204" pitchFamily="34" charset="0"/>
                <a:ea typeface="Calibri" panose="020F0502020204030204" pitchFamily="34" charset="0"/>
                <a:cs typeface="Calibri" panose="020F0502020204030204" pitchFamily="34" charset="0"/>
              </a:rPr>
              <a:t>, 64(Suppl 2): S44-S50</a:t>
            </a:r>
            <a:endParaRPr lang="en-CA" sz="2200" dirty="0">
              <a:effectLst/>
              <a:latin typeface="Calibri" panose="020F0502020204030204" pitchFamily="34" charset="0"/>
              <a:ea typeface="Calibri" panose="020F0502020204030204" pitchFamily="34" charset="0"/>
              <a:cs typeface="Calibri" panose="020F0502020204030204" pitchFamily="34" charset="0"/>
            </a:endParaRPr>
          </a:p>
          <a:p>
            <a:pPr fontAlgn="base"/>
            <a:r>
              <a:rPr lang="en-US" sz="2200" dirty="0">
                <a:effectLst/>
                <a:latin typeface="Calibri" panose="020F0502020204030204" pitchFamily="34" charset="0"/>
                <a:ea typeface="Times New Roman" panose="02020603050405020304" pitchFamily="18" charset="0"/>
                <a:cs typeface="Calibri" panose="020F0502020204030204" pitchFamily="34" charset="0"/>
              </a:rPr>
              <a:t>College of Family Physicians of Canada, 2023.  </a:t>
            </a:r>
            <a:r>
              <a:rPr lang="en-US" sz="2200" u="none" strike="noStrike"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https://www.cfpc.ca/en/policy-innovation/health-policy-goverment-relations/the-patient-s-medical-home</a:t>
            </a:r>
            <a:r>
              <a:rPr lang="en-US" sz="2200" dirty="0">
                <a:effectLst/>
                <a:latin typeface="Calibri" panose="020F0502020204030204" pitchFamily="34" charset="0"/>
                <a:ea typeface="Times New Roman" panose="02020603050405020304" pitchFamily="18" charset="0"/>
                <a:cs typeface="Calibri" panose="020F0502020204030204" pitchFamily="34" charset="0"/>
              </a:rPr>
              <a:t> </a:t>
            </a:r>
            <a:endParaRPr lang="en-CA" sz="22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200" dirty="0">
                <a:effectLst/>
                <a:latin typeface="Calibri" panose="020F0502020204030204" pitchFamily="34" charset="0"/>
                <a:ea typeface="Times New Roman" panose="02020603050405020304" pitchFamily="18" charset="0"/>
                <a:cs typeface="Calibri" panose="020F0502020204030204" pitchFamily="34" charset="0"/>
              </a:rPr>
              <a:t>CFPC, Patients Medical Home in Canada, 2023 https://patientsmedicalhome.ca/pmh-in-canada/pmh-nova-scotia/ </a:t>
            </a:r>
          </a:p>
          <a:p>
            <a:pPr fontAlgn="base"/>
            <a:r>
              <a:rPr lang="en-US" sz="2200" dirty="0">
                <a:effectLst/>
                <a:latin typeface="Calibri" panose="020F0502020204030204" pitchFamily="34" charset="0"/>
                <a:ea typeface="Calibri" panose="020F0502020204030204" pitchFamily="34" charset="0"/>
                <a:cs typeface="Calibri" panose="020F0502020204030204" pitchFamily="34" charset="0"/>
              </a:rPr>
              <a:t> Lennox, N. et al., (2007) Effects of a comprehensive health assessment program for Australia adults with intellectual disabilities: a cluster randomized trial.</a:t>
            </a:r>
            <a:r>
              <a:rPr lang="en-US" sz="2200" i="1" dirty="0">
                <a:effectLst/>
                <a:latin typeface="Calibri" panose="020F0502020204030204" pitchFamily="34" charset="0"/>
                <a:ea typeface="Calibri" panose="020F0502020204030204" pitchFamily="34" charset="0"/>
                <a:cs typeface="Calibri" panose="020F0502020204030204" pitchFamily="34" charset="0"/>
              </a:rPr>
              <a:t> Int J Epidemiol</a:t>
            </a:r>
            <a:r>
              <a:rPr lang="en-US" sz="2200" dirty="0">
                <a:effectLst/>
                <a:latin typeface="Calibri" panose="020F0502020204030204" pitchFamily="34" charset="0"/>
                <a:ea typeface="Calibri" panose="020F0502020204030204" pitchFamily="34" charset="0"/>
                <a:cs typeface="Calibri" panose="020F0502020204030204" pitchFamily="34" charset="0"/>
              </a:rPr>
              <a:t>, 36 (1) 139-46. </a:t>
            </a:r>
            <a:endParaRPr lang="en-CA" sz="2200" dirty="0">
              <a:effectLst/>
              <a:latin typeface="Calibri" panose="020F0502020204030204" pitchFamily="34" charset="0"/>
              <a:ea typeface="Calibri" panose="020F0502020204030204" pitchFamily="34" charset="0"/>
              <a:cs typeface="Calibri" panose="020F0502020204030204" pitchFamily="34" charset="0"/>
            </a:endParaRPr>
          </a:p>
          <a:p>
            <a:pPr fontAlgn="base"/>
            <a:endParaRPr lang="en-CA"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8869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28199-E15C-401E-610B-9B64D0969694}"/>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C5487139-3D8A-3917-A215-BCBAE850F0CC}"/>
              </a:ext>
            </a:extLst>
          </p:cNvPr>
          <p:cNvSpPr>
            <a:spLocks noGrp="1"/>
          </p:cNvSpPr>
          <p:nvPr>
            <p:ph idx="1"/>
          </p:nvPr>
        </p:nvSpPr>
        <p:spPr>
          <a:xfrm>
            <a:off x="926275" y="1662545"/>
            <a:ext cx="10616541" cy="5195455"/>
          </a:xfrm>
        </p:spPr>
        <p:txBody>
          <a:bodyPr>
            <a:normAutofit/>
          </a:bodyPr>
          <a:lstStyle/>
          <a:p>
            <a:pPr>
              <a:lnSpc>
                <a:spcPct val="115000"/>
              </a:lnSpc>
            </a:pPr>
            <a:r>
              <a:rPr lang="en-US" sz="2000" dirty="0">
                <a:effectLst/>
                <a:latin typeface="Calibri" panose="020F0502020204030204" pitchFamily="34" charset="0"/>
                <a:ea typeface="Calibri" panose="020F0502020204030204" pitchFamily="34" charset="0"/>
                <a:cs typeface="Calibri" panose="020F0502020204030204" pitchFamily="34" charset="0"/>
              </a:rPr>
              <a:t>Michie, S. Atkins, l. and West, R. (2014) The </a:t>
            </a:r>
            <a:r>
              <a:rPr lang="en-US" sz="2000" dirty="0" err="1">
                <a:effectLst/>
                <a:latin typeface="Calibri" panose="020F0502020204030204" pitchFamily="34" charset="0"/>
                <a:ea typeface="Calibri" panose="020F0502020204030204" pitchFamily="34" charset="0"/>
                <a:cs typeface="Calibri" panose="020F0502020204030204" pitchFamily="34" charset="0"/>
              </a:rPr>
              <a:t>Behaviour</a:t>
            </a:r>
            <a:r>
              <a:rPr lang="en-US" sz="2000" dirty="0">
                <a:effectLst/>
                <a:latin typeface="Calibri" panose="020F0502020204030204" pitchFamily="34" charset="0"/>
                <a:ea typeface="Calibri" panose="020F0502020204030204" pitchFamily="34" charset="0"/>
                <a:cs typeface="Calibri" panose="020F0502020204030204" pitchFamily="34" charset="0"/>
              </a:rPr>
              <a:t> Change Wheel; A Guide to Designing Interventions. Great Britain: Silverback Publishing.</a:t>
            </a:r>
            <a:endParaRPr lang="en-CA" sz="20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sz="2000" dirty="0">
                <a:effectLst/>
                <a:latin typeface="Calibri" panose="020F0502020204030204" pitchFamily="34" charset="0"/>
                <a:ea typeface="Calibri" panose="020F0502020204030204" pitchFamily="34" charset="0"/>
                <a:cs typeface="Calibri" panose="020F0502020204030204" pitchFamily="34" charset="0"/>
              </a:rPr>
              <a:t>Michie, S. van </a:t>
            </a:r>
            <a:r>
              <a:rPr lang="en-US" sz="2000" dirty="0" err="1">
                <a:effectLst/>
                <a:latin typeface="Calibri" panose="020F0502020204030204" pitchFamily="34" charset="0"/>
                <a:ea typeface="Calibri" panose="020F0502020204030204" pitchFamily="34" charset="0"/>
                <a:cs typeface="Calibri" panose="020F0502020204030204" pitchFamily="34" charset="0"/>
              </a:rPr>
              <a:t>Stralen</a:t>
            </a:r>
            <a:r>
              <a:rPr lang="en-US" sz="2000" dirty="0">
                <a:effectLst/>
                <a:latin typeface="Calibri" panose="020F0502020204030204" pitchFamily="34" charset="0"/>
                <a:ea typeface="Calibri" panose="020F0502020204030204" pitchFamily="34" charset="0"/>
                <a:cs typeface="Calibri" panose="020F0502020204030204" pitchFamily="34" charset="0"/>
              </a:rPr>
              <a:t>, M. and West, R. (2011) The </a:t>
            </a:r>
            <a:r>
              <a:rPr lang="en-US" sz="2000" dirty="0" err="1">
                <a:effectLst/>
                <a:latin typeface="Calibri" panose="020F0502020204030204" pitchFamily="34" charset="0"/>
                <a:ea typeface="Calibri" panose="020F0502020204030204" pitchFamily="34" charset="0"/>
                <a:cs typeface="Calibri" panose="020F0502020204030204" pitchFamily="34" charset="0"/>
              </a:rPr>
              <a:t>behaviour</a:t>
            </a:r>
            <a:r>
              <a:rPr lang="en-US" sz="2000" dirty="0">
                <a:effectLst/>
                <a:latin typeface="Calibri" panose="020F0502020204030204" pitchFamily="34" charset="0"/>
                <a:ea typeface="Calibri" panose="020F0502020204030204" pitchFamily="34" charset="0"/>
                <a:cs typeface="Calibri" panose="020F0502020204030204" pitchFamily="34" charset="0"/>
              </a:rPr>
              <a:t> change wheel: A new method for characterizing and designing </a:t>
            </a:r>
            <a:r>
              <a:rPr lang="en-US" sz="2000" dirty="0" err="1">
                <a:effectLst/>
                <a:latin typeface="Calibri" panose="020F0502020204030204" pitchFamily="34" charset="0"/>
                <a:ea typeface="Calibri" panose="020F0502020204030204" pitchFamily="34" charset="0"/>
                <a:cs typeface="Calibri" panose="020F0502020204030204" pitchFamily="34" charset="0"/>
              </a:rPr>
              <a:t>behaviour</a:t>
            </a:r>
            <a:r>
              <a:rPr lang="en-US" sz="2000" dirty="0">
                <a:effectLst/>
                <a:latin typeface="Calibri" panose="020F0502020204030204" pitchFamily="34" charset="0"/>
                <a:ea typeface="Calibri" panose="020F0502020204030204" pitchFamily="34" charset="0"/>
                <a:cs typeface="Calibri" panose="020F0502020204030204" pitchFamily="34" charset="0"/>
              </a:rPr>
              <a:t> change interventions. </a:t>
            </a:r>
            <a:r>
              <a:rPr lang="en-US" sz="2000" i="1" dirty="0">
                <a:effectLst/>
                <a:latin typeface="Calibri" panose="020F0502020204030204" pitchFamily="34" charset="0"/>
                <a:ea typeface="Calibri" panose="020F0502020204030204" pitchFamily="34" charset="0"/>
                <a:cs typeface="Calibri" panose="020F0502020204030204" pitchFamily="34" charset="0"/>
              </a:rPr>
              <a:t>Implementation science</a:t>
            </a:r>
            <a:r>
              <a:rPr lang="en-US" sz="2000" dirty="0">
                <a:effectLst/>
                <a:latin typeface="Calibri" panose="020F0502020204030204" pitchFamily="34" charset="0"/>
                <a:ea typeface="Calibri" panose="020F0502020204030204" pitchFamily="34" charset="0"/>
                <a:cs typeface="Calibri" panose="020F0502020204030204" pitchFamily="34" charset="0"/>
              </a:rPr>
              <a:t>;6(1):42.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buSzTx/>
            </a:pPr>
            <a:r>
              <a:rPr kumimoji="0" lang="en-US" altLang="en-US"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Shooshtari</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 et al., (2020) Patterns of mortality among adults with intellectual and developmental disabilities in the Canadian province of Manitoba. </a:t>
            </a:r>
            <a:r>
              <a:rPr kumimoji="0" lang="en-US" altLang="en-US"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Journal of Policy and Practice in Intellectual Disability</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Vol 17 No. 3 pp 270-278.</a:t>
            </a:r>
            <a:endPar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fontAlgn="base"/>
            <a:r>
              <a:rPr lang="en-US" sz="2000" dirty="0">
                <a:effectLst/>
                <a:latin typeface="Calibri" panose="020F0502020204030204" pitchFamily="34" charset="0"/>
                <a:ea typeface="Calibri" panose="020F0502020204030204" pitchFamily="34" charset="0"/>
                <a:cs typeface="Calibri" panose="020F0502020204030204" pitchFamily="34" charset="0"/>
              </a:rPr>
              <a:t> Sullivan, W. et al., (2018) Primary care of adults with intellectual and developmental disabilities: 2018 Canadian consensus guidelines. </a:t>
            </a:r>
            <a:r>
              <a:rPr lang="en-US" sz="2000" i="1" dirty="0">
                <a:effectLst/>
                <a:latin typeface="Calibri" panose="020F0502020204030204" pitchFamily="34" charset="0"/>
                <a:ea typeface="Calibri" panose="020F0502020204030204" pitchFamily="34" charset="0"/>
                <a:cs typeface="Calibri" panose="020F0502020204030204" pitchFamily="34" charset="0"/>
              </a:rPr>
              <a:t>Canadian Family Physician</a:t>
            </a:r>
            <a:r>
              <a:rPr lang="en-US" sz="2000" dirty="0">
                <a:effectLst/>
                <a:latin typeface="Calibri" panose="020F0502020204030204" pitchFamily="34" charset="0"/>
                <a:ea typeface="Calibri" panose="020F0502020204030204" pitchFamily="34" charset="0"/>
                <a:cs typeface="Calibri" panose="020F0502020204030204" pitchFamily="34" charset="0"/>
              </a:rPr>
              <a:t>, 64(4):254-279.</a:t>
            </a:r>
            <a:endParaRPr lang="en-CA" sz="2000" dirty="0">
              <a:effectLst/>
              <a:latin typeface="Calibri" panose="020F0502020204030204" pitchFamily="34" charset="0"/>
              <a:ea typeface="Calibri" panose="020F0502020204030204" pitchFamily="34" charset="0"/>
              <a:cs typeface="Calibri" panose="020F0502020204030204" pitchFamily="34" charset="0"/>
            </a:endParaRPr>
          </a:p>
          <a:p>
            <a:pPr fontAlgn="base"/>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fontAlgn="base"/>
            <a:endParaRPr lang="en-CA"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0589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2413568"/>
            <a:ext cx="12192000" cy="0"/>
          </a:xfrm>
          <a:prstGeom prst="line">
            <a:avLst/>
          </a:prstGeom>
          <a:ln w="28575" cap="flat">
            <a:solidFill>
              <a:srgbClr val="000000"/>
            </a:solidFill>
            <a:prstDash val="solid"/>
            <a:headEnd type="none" w="sm" len="sm"/>
            <a:tailEnd type="none" w="sm" len="sm"/>
          </a:ln>
        </p:spPr>
        <p:txBody>
          <a:bodyPr/>
          <a:lstStyle/>
          <a:p>
            <a:endParaRPr lang="en-CA"/>
          </a:p>
        </p:txBody>
      </p:sp>
      <p:grpSp>
        <p:nvGrpSpPr>
          <p:cNvPr id="3" name="Group 3">
            <a:extLst>
              <a:ext uri="{C183D7F6-B498-43B3-948B-1728B52AA6E4}">
                <adec:decorative xmlns:adec="http://schemas.microsoft.com/office/drawing/2017/decorative" val="1"/>
              </a:ext>
            </a:extLst>
          </p:cNvPr>
          <p:cNvGrpSpPr>
            <a:grpSpLocks noGrp="1" noUngrp="1" noRot="1" noMove="1" noResize="1"/>
          </p:cNvGrpSpPr>
          <p:nvPr/>
        </p:nvGrpSpPr>
        <p:grpSpPr>
          <a:xfrm>
            <a:off x="1422262" y="685800"/>
            <a:ext cx="9449208" cy="3479800"/>
            <a:chOff x="0" y="0"/>
            <a:chExt cx="6135815" cy="2259598"/>
          </a:xfrm>
        </p:grpSpPr>
        <p:sp>
          <p:nvSpPr>
            <p:cNvPr id="4" name="Freeform 4"/>
            <p:cNvSpPr>
              <a:spLocks noGrp="1" noRot="1" noMove="1" noResize="1" noEditPoints="1" noAdjustHandles="1" noChangeArrowheads="1" noChangeShapeType="1"/>
            </p:cNvSpPr>
            <p:nvPr/>
          </p:nvSpPr>
          <p:spPr>
            <a:xfrm>
              <a:off x="12700" y="12700"/>
              <a:ext cx="6071045" cy="2191018"/>
            </a:xfrm>
            <a:custGeom>
              <a:avLst/>
              <a:gdLst/>
              <a:ahLst/>
              <a:cxnLst/>
              <a:rect l="l" t="t" r="r" b="b"/>
              <a:pathLst>
                <a:path w="6071045" h="2191018">
                  <a:moveTo>
                    <a:pt x="146050" y="2191018"/>
                  </a:moveTo>
                  <a:lnTo>
                    <a:pt x="5924995" y="2191018"/>
                  </a:lnTo>
                  <a:cubicBezTo>
                    <a:pt x="6005005" y="2191018"/>
                    <a:pt x="6071045" y="2124978"/>
                    <a:pt x="6071045" y="2044968"/>
                  </a:cubicBezTo>
                  <a:lnTo>
                    <a:pt x="6071045" y="146050"/>
                  </a:lnTo>
                  <a:cubicBezTo>
                    <a:pt x="6071045" y="66040"/>
                    <a:pt x="6005005" y="0"/>
                    <a:pt x="5924995" y="0"/>
                  </a:cubicBezTo>
                  <a:lnTo>
                    <a:pt x="146050" y="0"/>
                  </a:lnTo>
                  <a:cubicBezTo>
                    <a:pt x="66040" y="0"/>
                    <a:pt x="0" y="66040"/>
                    <a:pt x="0" y="146050"/>
                  </a:cubicBezTo>
                  <a:lnTo>
                    <a:pt x="0" y="2044968"/>
                  </a:lnTo>
                  <a:cubicBezTo>
                    <a:pt x="0" y="2126248"/>
                    <a:pt x="66040" y="2191018"/>
                    <a:pt x="146050" y="2191018"/>
                  </a:cubicBezTo>
                  <a:close/>
                </a:path>
              </a:pathLst>
            </a:custGeom>
            <a:solidFill>
              <a:srgbClr val="C8F6C2"/>
            </a:solidFill>
          </p:spPr>
          <p:txBody>
            <a:bodyPr/>
            <a:lstStyle/>
            <a:p>
              <a:pPr defTabSz="609630"/>
              <a:endParaRPr lang="en-US" sz="1200" dirty="0">
                <a:solidFill>
                  <a:prstClr val="black"/>
                </a:solidFill>
                <a:latin typeface="Calibri"/>
              </a:endParaRPr>
            </a:p>
          </p:txBody>
        </p:sp>
        <p:sp>
          <p:nvSpPr>
            <p:cNvPr id="5" name="Freeform 5"/>
            <p:cNvSpPr>
              <a:spLocks noGrp="1" noRot="1" noMove="1" noResize="1" noEditPoints="1" noAdjustHandles="1" noChangeArrowheads="1" noChangeShapeType="1"/>
            </p:cNvSpPr>
            <p:nvPr/>
          </p:nvSpPr>
          <p:spPr>
            <a:xfrm>
              <a:off x="0" y="0"/>
              <a:ext cx="6135815" cy="2259598"/>
            </a:xfrm>
            <a:custGeom>
              <a:avLst/>
              <a:gdLst/>
              <a:ahLst/>
              <a:cxnLst/>
              <a:rect l="l" t="t" r="r" b="b"/>
              <a:pathLst>
                <a:path w="6135815" h="2259598">
                  <a:moveTo>
                    <a:pt x="6072315" y="74930"/>
                  </a:moveTo>
                  <a:cubicBezTo>
                    <a:pt x="6044375" y="30480"/>
                    <a:pt x="5994845" y="0"/>
                    <a:pt x="5937695" y="0"/>
                  </a:cubicBezTo>
                  <a:lnTo>
                    <a:pt x="158750" y="0"/>
                  </a:lnTo>
                  <a:cubicBezTo>
                    <a:pt x="71120" y="0"/>
                    <a:pt x="0" y="71120"/>
                    <a:pt x="0" y="158750"/>
                  </a:cubicBezTo>
                  <a:lnTo>
                    <a:pt x="0" y="2057668"/>
                  </a:lnTo>
                  <a:cubicBezTo>
                    <a:pt x="0" y="2109738"/>
                    <a:pt x="25400" y="2155458"/>
                    <a:pt x="63500" y="2184668"/>
                  </a:cubicBezTo>
                  <a:cubicBezTo>
                    <a:pt x="91440" y="2229118"/>
                    <a:pt x="140970" y="2259598"/>
                    <a:pt x="218780" y="2259598"/>
                  </a:cubicBezTo>
                  <a:lnTo>
                    <a:pt x="5977065" y="2259598"/>
                  </a:lnTo>
                  <a:cubicBezTo>
                    <a:pt x="6064695" y="2259598"/>
                    <a:pt x="6135815" y="2188478"/>
                    <a:pt x="6135815" y="2100848"/>
                  </a:cubicBezTo>
                  <a:lnTo>
                    <a:pt x="6135815" y="204941"/>
                  </a:lnTo>
                  <a:cubicBezTo>
                    <a:pt x="6135815" y="149860"/>
                    <a:pt x="6110415" y="104140"/>
                    <a:pt x="6072315" y="74930"/>
                  </a:cubicBezTo>
                  <a:close/>
                  <a:moveTo>
                    <a:pt x="12700" y="2057668"/>
                  </a:moveTo>
                  <a:lnTo>
                    <a:pt x="12700" y="158750"/>
                  </a:lnTo>
                  <a:cubicBezTo>
                    <a:pt x="12700" y="78740"/>
                    <a:pt x="78740" y="12700"/>
                    <a:pt x="158750" y="12700"/>
                  </a:cubicBezTo>
                  <a:lnTo>
                    <a:pt x="5937695" y="12700"/>
                  </a:lnTo>
                  <a:cubicBezTo>
                    <a:pt x="6017705" y="12700"/>
                    <a:pt x="6083745" y="78740"/>
                    <a:pt x="6083745" y="158750"/>
                  </a:cubicBezTo>
                  <a:lnTo>
                    <a:pt x="6083745" y="2057668"/>
                  </a:lnTo>
                  <a:cubicBezTo>
                    <a:pt x="6083745" y="2137678"/>
                    <a:pt x="6017705" y="2203718"/>
                    <a:pt x="5937695" y="2203718"/>
                  </a:cubicBezTo>
                  <a:lnTo>
                    <a:pt x="158750" y="2203718"/>
                  </a:lnTo>
                  <a:cubicBezTo>
                    <a:pt x="78740" y="2203718"/>
                    <a:pt x="12700" y="2138948"/>
                    <a:pt x="12700" y="2057668"/>
                  </a:cubicBezTo>
                  <a:close/>
                </a:path>
              </a:pathLst>
            </a:custGeom>
            <a:solidFill>
              <a:srgbClr val="000000"/>
            </a:solidFill>
          </p:spPr>
          <p:txBody>
            <a:bodyPr/>
            <a:lstStyle/>
            <a:p>
              <a:endParaRPr lang="en-CA"/>
            </a:p>
          </p:txBody>
        </p:sp>
      </p:grpSp>
      <p:pic>
        <p:nvPicPr>
          <p:cNvPr id="6" name="Picture 6" descr="Facebook logo"/>
          <p:cNvPicPr>
            <a:picLocks noGrp="1" noRot="1" noChangeAspect="1" noMove="1" noResize="1" noEditPoints="1" noAdjustHandles="1" noChangeArrowheads="1" noChangeShapeType="1" noCrop="1"/>
          </p:cNvPicPr>
          <p:nvPr/>
        </p:nvPicPr>
        <p:blipFill>
          <a:blip r:embed="rId2"/>
          <a:srcRect/>
          <a:stretch>
            <a:fillRect/>
          </a:stretch>
        </p:blipFill>
        <p:spPr>
          <a:xfrm>
            <a:off x="672898" y="5153368"/>
            <a:ext cx="749364" cy="767465"/>
          </a:xfrm>
          <a:prstGeom prst="rect">
            <a:avLst/>
          </a:prstGeom>
        </p:spPr>
      </p:pic>
      <p:pic>
        <p:nvPicPr>
          <p:cNvPr id="7" name="Picture 7" descr="Twitter logo"/>
          <p:cNvPicPr>
            <a:picLocks noGrp="1" noRot="1" noChangeAspect="1" noMove="1" noResize="1" noEditPoints="1" noAdjustHandles="1" noChangeArrowheads="1" noChangeShapeType="1" noCrop="1"/>
          </p:cNvPicPr>
          <p:nvPr/>
        </p:nvPicPr>
        <p:blipFill>
          <a:blip r:embed="rId3"/>
          <a:srcRect/>
          <a:stretch>
            <a:fillRect/>
          </a:stretch>
        </p:blipFill>
        <p:spPr>
          <a:xfrm>
            <a:off x="4732581" y="5189816"/>
            <a:ext cx="749364" cy="753001"/>
          </a:xfrm>
          <a:prstGeom prst="rect">
            <a:avLst/>
          </a:prstGeom>
        </p:spPr>
      </p:pic>
      <p:pic>
        <p:nvPicPr>
          <p:cNvPr id="8" name="Picture 8" descr="Instagram logo"/>
          <p:cNvPicPr>
            <a:picLocks noGrp="1" noRot="1" noChangeAspect="1" noMove="1" noResize="1" noEditPoints="1" noAdjustHandles="1" noChangeArrowheads="1" noChangeShapeType="1" noCrop="1"/>
          </p:cNvPicPr>
          <p:nvPr/>
        </p:nvPicPr>
        <p:blipFill>
          <a:blip r:embed="rId4"/>
          <a:srcRect/>
          <a:stretch>
            <a:fillRect/>
          </a:stretch>
        </p:blipFill>
        <p:spPr>
          <a:xfrm>
            <a:off x="8199887" y="5182584"/>
            <a:ext cx="749364" cy="767465"/>
          </a:xfrm>
          <a:prstGeom prst="rect">
            <a:avLst/>
          </a:prstGeom>
        </p:spPr>
      </p:pic>
      <p:pic>
        <p:nvPicPr>
          <p:cNvPr id="12" name="Picture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698750">
            <a:off x="10131493" y="3295245"/>
            <a:ext cx="1701597" cy="1701597"/>
          </a:xfrm>
          <a:prstGeom prst="rect">
            <a:avLst/>
          </a:prstGeom>
        </p:spPr>
      </p:pic>
      <p:sp>
        <p:nvSpPr>
          <p:cNvPr id="13" name="TextBox 13"/>
          <p:cNvSpPr txBox="1">
            <a:spLocks noGrp="1" noRot="1" noMove="1" noResize="1" noEditPoints="1" noAdjustHandles="1" noChangeArrowheads="1" noChangeShapeType="1"/>
          </p:cNvSpPr>
          <p:nvPr/>
        </p:nvSpPr>
        <p:spPr>
          <a:xfrm>
            <a:off x="1622466" y="5407606"/>
            <a:ext cx="2957761" cy="330090"/>
          </a:xfrm>
          <a:prstGeom prst="rect">
            <a:avLst/>
          </a:prstGeom>
        </p:spPr>
        <p:txBody>
          <a:bodyPr wrap="square" lIns="0" tIns="0" rIns="0" bIns="0" rtlCol="0" anchor="t">
            <a:spAutoFit/>
          </a:bodyPr>
          <a:lstStyle/>
          <a:p>
            <a:pPr defTabSz="609630">
              <a:lnSpc>
                <a:spcPts val="2797"/>
              </a:lnSpc>
            </a:pPr>
            <a:r>
              <a:rPr lang="en-US" sz="2133" dirty="0">
                <a:solidFill>
                  <a:srgbClr val="000000"/>
                </a:solidFill>
                <a:latin typeface="Lucida Bright" panose="02040602050505020304" pitchFamily="18" charset="0"/>
                <a:cs typeface="Arial" panose="020B0604020202020204" pitchFamily="34" charset="0"/>
              </a:rPr>
              <a:t>FamilyMedicineForum</a:t>
            </a:r>
          </a:p>
        </p:txBody>
      </p:sp>
      <p:sp>
        <p:nvSpPr>
          <p:cNvPr id="14" name="TextBox 14"/>
          <p:cNvSpPr txBox="1">
            <a:spLocks noGrp="1" noRot="1" noMove="1" noResize="1" noEditPoints="1" noAdjustHandles="1" noChangeArrowheads="1" noChangeShapeType="1"/>
          </p:cNvSpPr>
          <p:nvPr/>
        </p:nvSpPr>
        <p:spPr>
          <a:xfrm>
            <a:off x="5634300" y="5398044"/>
            <a:ext cx="2370839" cy="339708"/>
          </a:xfrm>
          <a:prstGeom prst="rect">
            <a:avLst/>
          </a:prstGeom>
        </p:spPr>
        <p:txBody>
          <a:bodyPr wrap="square" lIns="0" tIns="0" rIns="0" bIns="0" rtlCol="0" anchor="t">
            <a:spAutoFit/>
          </a:bodyPr>
          <a:lstStyle/>
          <a:p>
            <a:pPr defTabSz="609630">
              <a:lnSpc>
                <a:spcPts val="2895"/>
              </a:lnSpc>
            </a:pPr>
            <a:r>
              <a:rPr lang="en-US" sz="2133" dirty="0">
                <a:solidFill>
                  <a:srgbClr val="000000"/>
                </a:solidFill>
                <a:latin typeface="Lucida Bright" panose="02040602050505020304" pitchFamily="18" charset="0"/>
                <a:cs typeface="Arial" panose="020B0604020202020204" pitchFamily="34" charset="0"/>
              </a:rPr>
              <a:t>FamilyMedForum</a:t>
            </a:r>
          </a:p>
        </p:txBody>
      </p:sp>
      <p:sp>
        <p:nvSpPr>
          <p:cNvPr id="15" name="TextBox 15"/>
          <p:cNvSpPr txBox="1">
            <a:spLocks noGrp="1" noRot="1" noMove="1" noResize="1" noEditPoints="1" noAdjustHandles="1" noChangeArrowheads="1" noChangeShapeType="1"/>
          </p:cNvSpPr>
          <p:nvPr/>
        </p:nvSpPr>
        <p:spPr>
          <a:xfrm>
            <a:off x="9144000" y="5401194"/>
            <a:ext cx="2641600" cy="339708"/>
          </a:xfrm>
          <a:prstGeom prst="rect">
            <a:avLst/>
          </a:prstGeom>
        </p:spPr>
        <p:txBody>
          <a:bodyPr wrap="square" lIns="0" tIns="0" rIns="0" bIns="0" rtlCol="0" anchor="t">
            <a:spAutoFit/>
          </a:bodyPr>
          <a:lstStyle/>
          <a:p>
            <a:pPr defTabSz="609630">
              <a:lnSpc>
                <a:spcPts val="2895"/>
              </a:lnSpc>
            </a:pPr>
            <a:r>
              <a:rPr lang="en-US" sz="2133" dirty="0">
                <a:solidFill>
                  <a:srgbClr val="000000"/>
                </a:solidFill>
                <a:latin typeface="Lucida Bright" panose="02040602050505020304" pitchFamily="18" charset="0"/>
                <a:cs typeface="Arial" panose="020B0604020202020204" pitchFamily="34" charset="0"/>
              </a:rPr>
              <a:t>FamilyMedForum</a:t>
            </a:r>
          </a:p>
        </p:txBody>
      </p:sp>
      <p:sp>
        <p:nvSpPr>
          <p:cNvPr id="16" name="TextBox 16"/>
          <p:cNvSpPr txBox="1">
            <a:spLocks noGrp="1" noRot="1" noMove="1" noResize="1" noEditPoints="1" noAdjustHandles="1" noChangeArrowheads="1" noChangeShapeType="1"/>
          </p:cNvSpPr>
          <p:nvPr/>
        </p:nvSpPr>
        <p:spPr>
          <a:xfrm>
            <a:off x="10363200" y="3874532"/>
            <a:ext cx="1625600" cy="429413"/>
          </a:xfrm>
          <a:prstGeom prst="rect">
            <a:avLst/>
          </a:prstGeom>
        </p:spPr>
        <p:txBody>
          <a:bodyPr wrap="square" lIns="0" tIns="0" rIns="0" bIns="0" rtlCol="0" anchor="t">
            <a:spAutoFit/>
          </a:bodyPr>
          <a:lstStyle/>
          <a:p>
            <a:pPr defTabSz="609630">
              <a:lnSpc>
                <a:spcPts val="3733"/>
              </a:lnSpc>
            </a:pPr>
            <a:r>
              <a:rPr lang="en-US" sz="2400" dirty="0">
                <a:solidFill>
                  <a:srgbClr val="000000"/>
                </a:solidFill>
                <a:latin typeface="Amasis MT Pro Black" panose="02040A04050005020304" pitchFamily="18" charset="0"/>
                <a:cs typeface="Arial" panose="020B0604020202020204" pitchFamily="34" charset="0"/>
              </a:rPr>
              <a:t>#myfmf</a:t>
            </a:r>
          </a:p>
        </p:txBody>
      </p:sp>
      <p:grpSp>
        <p:nvGrpSpPr>
          <p:cNvPr id="9" name="Group 9">
            <a:extLst>
              <a:ext uri="{C183D7F6-B498-43B3-948B-1728B52AA6E4}">
                <adec:decorative xmlns:adec="http://schemas.microsoft.com/office/drawing/2017/decorative" val="1"/>
              </a:ext>
            </a:extLst>
          </p:cNvPr>
          <p:cNvGrpSpPr>
            <a:grpSpLocks noGrp="1" noUngrp="1" noRot="1" noMove="1" noResize="1"/>
          </p:cNvGrpSpPr>
          <p:nvPr/>
        </p:nvGrpSpPr>
        <p:grpSpPr>
          <a:xfrm>
            <a:off x="2235200" y="1661225"/>
            <a:ext cx="7704861" cy="1401471"/>
            <a:chOff x="0" y="-133349"/>
            <a:chExt cx="14439805" cy="2802943"/>
          </a:xfrm>
        </p:grpSpPr>
        <p:sp>
          <p:nvSpPr>
            <p:cNvPr id="10" name="TextBox 10"/>
            <p:cNvSpPr txBox="1">
              <a:spLocks noGrp="1" noRot="1" noMove="1" noResize="1" noEditPoints="1" noAdjustHandles="1" noChangeArrowheads="1" noChangeShapeType="1"/>
            </p:cNvSpPr>
            <p:nvPr/>
          </p:nvSpPr>
          <p:spPr>
            <a:xfrm>
              <a:off x="0" y="-133349"/>
              <a:ext cx="14439805" cy="1513235"/>
            </a:xfrm>
            <a:prstGeom prst="rect">
              <a:avLst/>
            </a:prstGeom>
          </p:spPr>
          <p:txBody>
            <a:bodyPr lIns="0" tIns="0" rIns="0" bIns="0" rtlCol="0" anchor="t">
              <a:spAutoFit/>
            </a:bodyPr>
            <a:lstStyle/>
            <a:p>
              <a:pPr algn="ctr" defTabSz="609630">
                <a:lnSpc>
                  <a:spcPts val="5867"/>
                </a:lnSpc>
              </a:pPr>
              <a:r>
                <a:rPr lang="en-US" sz="5334" b="1" dirty="0">
                  <a:solidFill>
                    <a:srgbClr val="000000"/>
                  </a:solidFill>
                  <a:latin typeface="Lucida Bright" panose="02040602050505020304" pitchFamily="18" charset="0"/>
                </a:rPr>
                <a:t>Thank you!</a:t>
              </a:r>
            </a:p>
          </p:txBody>
        </p:sp>
        <p:sp>
          <p:nvSpPr>
            <p:cNvPr id="11" name="TextBox 11"/>
            <p:cNvSpPr txBox="1">
              <a:spLocks noGrp="1" noRot="1" noMove="1" noResize="1" noEditPoints="1" noAdjustHandles="1" noChangeArrowheads="1" noChangeShapeType="1"/>
            </p:cNvSpPr>
            <p:nvPr/>
          </p:nvSpPr>
          <p:spPr>
            <a:xfrm>
              <a:off x="0" y="1805896"/>
              <a:ext cx="14439805" cy="863698"/>
            </a:xfrm>
            <a:prstGeom prst="rect">
              <a:avLst/>
            </a:prstGeom>
          </p:spPr>
          <p:txBody>
            <a:bodyPr lIns="0" tIns="0" rIns="0" bIns="0" rtlCol="0" anchor="t">
              <a:spAutoFit/>
            </a:bodyPr>
            <a:lstStyle/>
            <a:p>
              <a:pPr algn="ctr" defTabSz="609630">
                <a:lnSpc>
                  <a:spcPts val="3733"/>
                </a:lnSpc>
              </a:pPr>
              <a:r>
                <a:rPr lang="en-US" sz="2666" dirty="0">
                  <a:solidFill>
                    <a:srgbClr val="000000"/>
                  </a:solidFill>
                  <a:latin typeface="Lucida Bright" panose="02040602050505020304" pitchFamily="18" charset="0"/>
                  <a:cs typeface="Arial" panose="020B0604020202020204" pitchFamily="34" charset="0"/>
                </a:rPr>
                <a:t>Please fill out your session evaluation now!</a:t>
              </a:r>
            </a:p>
          </p:txBody>
        </p:sp>
      </p:grpSp>
      <p:sp>
        <p:nvSpPr>
          <p:cNvPr id="17" name="Title 17">
            <a:extLst>
              <a:ext uri="{FF2B5EF4-FFF2-40B4-BE49-F238E27FC236}">
                <a16:creationId xmlns:a16="http://schemas.microsoft.com/office/drawing/2014/main" id="{0ADDFBB7-70E0-EB51-92AB-9649C2A97F23}"/>
              </a:ext>
              <a:ext uri="{C183D7F6-B498-43B3-948B-1728B52AA6E4}">
                <adec:decorative xmlns:adec="http://schemas.microsoft.com/office/drawing/2017/decorative" val="1"/>
              </a:ext>
            </a:extLst>
          </p:cNvPr>
          <p:cNvSpPr txBox="1">
            <a:spLocks noGrp="1"/>
          </p:cNvSpPr>
          <p:nvPr>
            <p:ph type="title" idx="4294967295"/>
          </p:nvPr>
        </p:nvSpPr>
        <p:spPr>
          <a:xfrm>
            <a:off x="3253223" y="-909503"/>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defRPr/>
            </a:pPr>
            <a:r>
              <a:rPr lang="en-US" sz="2933" dirty="0"/>
              <a:t>Closing Slide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7C969-1977-E0D3-2656-B37C448865E5}"/>
              </a:ext>
            </a:extLst>
          </p:cNvPr>
          <p:cNvSpPr txBox="1"/>
          <p:nvPr/>
        </p:nvSpPr>
        <p:spPr>
          <a:xfrm>
            <a:off x="972458" y="789906"/>
            <a:ext cx="10747827" cy="5447645"/>
          </a:xfrm>
          <a:prstGeom prst="rect">
            <a:avLst/>
          </a:prstGeom>
          <a:noFill/>
        </p:spPr>
        <p:txBody>
          <a:bodyPr wrap="square">
            <a:spAutoFit/>
          </a:bodyPr>
          <a:lstStyle/>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Education</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PCPs need reassurance that health checks are beneficial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PCPs need practical experience learning to care for patients with IDD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Caregivers need guidance on how help people with IDD manage their health</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Systemic changes</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 team approach must be adopted</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Sensory sensitivities must be accommodated </a:t>
            </a:r>
            <a:r>
              <a:rPr lang="en-US" sz="2400" dirty="0">
                <a:latin typeface="Calibri" panose="020F0502020204030204" pitchFamily="34" charset="0"/>
                <a:ea typeface="Calibri" panose="020F0502020204030204" pitchFamily="34" charset="0"/>
                <a:cs typeface="Times New Roman" panose="02020603050405020304" pitchFamily="18" charset="0"/>
              </a:rPr>
              <a:t>and </a:t>
            </a:r>
            <a:r>
              <a:rPr lang="en-US" sz="2400" dirty="0">
                <a:effectLst/>
                <a:latin typeface="Calibri" panose="020F0502020204030204" pitchFamily="34" charset="0"/>
                <a:ea typeface="Calibri" panose="020F0502020204030204" pitchFamily="34" charset="0"/>
                <a:cs typeface="Times New Roman" panose="02020603050405020304" pitchFamily="18" charset="0"/>
              </a:rPr>
              <a:t>communication aids used</a:t>
            </a:r>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Counselling should be avai</a:t>
            </a:r>
            <a:r>
              <a:rPr lang="en-US" sz="2400" dirty="0">
                <a:latin typeface="Calibri" panose="020F0502020204030204" pitchFamily="34" charset="0"/>
                <a:ea typeface="Calibri" panose="020F0502020204030204" pitchFamily="34" charset="0"/>
                <a:cs typeface="Times New Roman" panose="02020603050405020304" pitchFamily="18" charset="0"/>
              </a:rPr>
              <a:t>lable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address health anxiety</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PCPs need more time for complex visits and should be compensated appropriately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84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1728C7-A3B7-2E44-92EA-D5E6510A597C}"/>
              </a:ext>
            </a:extLst>
          </p:cNvPr>
          <p:cNvSpPr txBox="1"/>
          <p:nvPr/>
        </p:nvSpPr>
        <p:spPr>
          <a:xfrm>
            <a:off x="995550" y="786306"/>
            <a:ext cx="10522856" cy="6443174"/>
          </a:xfrm>
          <a:prstGeom prst="rect">
            <a:avLst/>
          </a:prstGeom>
          <a:noFill/>
        </p:spPr>
        <p:txBody>
          <a:bodyPr wrap="square">
            <a:spAutoFit/>
          </a:bodyPr>
          <a:lstStyle/>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PCP responsibilities</a:t>
            </a:r>
            <a:endParaRPr lang="en-CA"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Should recommend health checks and send reminders to patients and caregivers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Should provide a welcoming and reassuring environment</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Should respect the dignity and autonomy of people with IDD</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Should practice trauma-informed care</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Should understand and skill sets and roles of caregivers</a:t>
            </a:r>
          </a:p>
          <a:p>
            <a:pPr marL="342900" indent="-342900">
              <a:lnSpc>
                <a:spcPct val="107000"/>
              </a:lnSpc>
              <a:spcAft>
                <a:spcPts val="80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Caregiver responsibilities</a:t>
            </a:r>
            <a:endParaRPr lang="en-CA"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hould help clients feel prepared and help communicate their concerns</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hould facilitate communication with supportive decision maker/representative</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hould give feedback to PCPs that health checks are expected and valued</a:t>
            </a:r>
            <a:endParaRPr lang="en-CA" sz="2400" dirty="0"/>
          </a:p>
          <a:p>
            <a:pPr>
              <a:lnSpc>
                <a:spcPct val="107000"/>
              </a:lnSpc>
              <a:spcAft>
                <a:spcPts val="800"/>
              </a:spcAft>
            </a:pPr>
            <a:endParaRPr lang="en-CA"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638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
            <a:ext cx="12192000" cy="1346019"/>
          </a:xfrm>
          <a:prstGeom prst="rect">
            <a:avLst/>
          </a:prstGeom>
          <a:solidFill>
            <a:schemeClr val="accent3">
              <a:lumMod val="40000"/>
              <a:lumOff val="60000"/>
            </a:schemeClr>
          </a:solidFill>
        </p:spPr>
        <p:txBody>
          <a:bodyPr/>
          <a:lstStyle/>
          <a:p>
            <a:endParaRPr lang="en-CA"/>
          </a:p>
        </p:txBody>
      </p:sp>
      <p:sp>
        <p:nvSpPr>
          <p:cNvPr id="6" name="TextBox 6"/>
          <p:cNvSpPr txBox="1">
            <a:spLocks noGrp="1" noRot="1" noMove="1" noResize="1" noEditPoints="1" noAdjustHandles="1" noChangeArrowheads="1" noChangeShapeType="1"/>
          </p:cNvSpPr>
          <p:nvPr/>
        </p:nvSpPr>
        <p:spPr>
          <a:xfrm>
            <a:off x="1676400" y="346403"/>
            <a:ext cx="8991600" cy="690061"/>
          </a:xfrm>
          <a:prstGeom prst="rect">
            <a:avLst/>
          </a:prstGeom>
        </p:spPr>
        <p:txBody>
          <a:bodyPr wrap="square" lIns="0" tIns="0" rIns="0" bIns="0" rtlCol="0" anchor="t">
            <a:spAutoFit/>
          </a:bodyPr>
          <a:lstStyle/>
          <a:p>
            <a:pPr defTabSz="609630">
              <a:lnSpc>
                <a:spcPts val="5867"/>
              </a:lnSpc>
            </a:pPr>
            <a:r>
              <a:rPr lang="en-US" sz="4400" b="1" dirty="0">
                <a:solidFill>
                  <a:srgbClr val="000000"/>
                </a:solidFill>
                <a:latin typeface="Lucida Bright" panose="02040602050505020304" pitchFamily="18" charset="0"/>
              </a:rPr>
              <a:t>Disclosure of Financial Support</a:t>
            </a:r>
          </a:p>
        </p:txBody>
      </p:sp>
      <p:sp>
        <p:nvSpPr>
          <p:cNvPr id="10" name="Title 2">
            <a:extLst>
              <a:ext uri="{FF2B5EF4-FFF2-40B4-BE49-F238E27FC236}">
                <a16:creationId xmlns:a16="http://schemas.microsoft.com/office/drawing/2014/main" id="{CCC45DFA-42C5-82E5-C887-A723AC8D1286}"/>
              </a:ext>
              <a:ext uri="{C183D7F6-B498-43B3-948B-1728B52AA6E4}">
                <adec:decorative xmlns:adec="http://schemas.microsoft.com/office/drawing/2017/decorative" val="1"/>
              </a:ext>
            </a:extLst>
          </p:cNvPr>
          <p:cNvSpPr txBox="1">
            <a:spLocks noGrp="1"/>
          </p:cNvSpPr>
          <p:nvPr>
            <p:ph type="title" idx="4294967295"/>
          </p:nvPr>
        </p:nvSpPr>
        <p:spPr>
          <a:xfrm>
            <a:off x="3251200" y="-812721"/>
            <a:ext cx="5486400" cy="762000"/>
          </a:xfrm>
          <a:prstGeom prst="rect">
            <a:avLst/>
          </a:prstGeom>
          <a:noFill/>
          <a:ln>
            <a:noFill/>
            <a:prstDash/>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09630">
              <a:defRPr/>
            </a:pPr>
            <a:r>
              <a:rPr lang="en-US" sz="2933" dirty="0"/>
              <a:t>COI – Presenter Disclosure (2)</a:t>
            </a:r>
          </a:p>
        </p:txBody>
      </p:sp>
      <p:sp>
        <p:nvSpPr>
          <p:cNvPr id="3" name="AutoShape 3">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4375" flipV="1">
            <a:off x="14" y="1330747"/>
            <a:ext cx="12191971" cy="30543"/>
          </a:xfrm>
          <a:prstGeom prst="line">
            <a:avLst/>
          </a:prstGeom>
          <a:ln w="28575" cap="flat">
            <a:solidFill>
              <a:srgbClr val="000000"/>
            </a:solidFill>
            <a:prstDash val="solid"/>
            <a:headEnd type="none" w="sm" len="sm"/>
            <a:tailEnd type="none" w="sm" len="sm"/>
          </a:ln>
        </p:spPr>
        <p:txBody>
          <a:bodyPr/>
          <a:lstStyle/>
          <a:p>
            <a:endParaRPr lang="en-CA"/>
          </a:p>
        </p:txBody>
      </p:sp>
      <p:sp>
        <p:nvSpPr>
          <p:cNvPr id="4" name="TextBox 3">
            <a:extLst>
              <a:ext uri="{FF2B5EF4-FFF2-40B4-BE49-F238E27FC236}">
                <a16:creationId xmlns:a16="http://schemas.microsoft.com/office/drawing/2014/main" id="{41CF3C15-3177-4046-6B08-249EC06A1429}"/>
              </a:ext>
            </a:extLst>
          </p:cNvPr>
          <p:cNvSpPr txBox="1"/>
          <p:nvPr/>
        </p:nvSpPr>
        <p:spPr>
          <a:xfrm>
            <a:off x="406400" y="1549400"/>
            <a:ext cx="11531600" cy="1796454"/>
          </a:xfrm>
          <a:prstGeom prst="rect">
            <a:avLst/>
          </a:prstGeom>
          <a:noFill/>
        </p:spPr>
        <p:txBody>
          <a:bodyPr wrap="square" rtlCol="0">
            <a:spAutoFit/>
          </a:bodyPr>
          <a:lstStyle/>
          <a:p>
            <a:pPr defTabSz="609630">
              <a:lnSpc>
                <a:spcPts val="2719"/>
              </a:lnSpc>
            </a:pPr>
            <a:r>
              <a:rPr lang="en-US" sz="2133" dirty="0">
                <a:solidFill>
                  <a:srgbClr val="000000"/>
                </a:solidFill>
                <a:latin typeface="Lucida Bright" panose="02040602050505020304" pitchFamily="18" charset="0"/>
                <a:cs typeface="Arial" panose="020B0604020202020204" pitchFamily="34" charset="0"/>
              </a:rPr>
              <a:t>This program has not received financial support</a:t>
            </a:r>
          </a:p>
          <a:p>
            <a:pPr defTabSz="609630">
              <a:lnSpc>
                <a:spcPts val="2719"/>
              </a:lnSpc>
            </a:pPr>
            <a:endParaRPr lang="en-US" sz="2133" dirty="0">
              <a:solidFill>
                <a:srgbClr val="FF1616"/>
              </a:solidFill>
              <a:latin typeface="Lucida Bright" panose="02040602050505020304" pitchFamily="18" charset="0"/>
              <a:cs typeface="Arial" panose="020B0604020202020204" pitchFamily="34" charset="0"/>
            </a:endParaRPr>
          </a:p>
          <a:p>
            <a:pPr defTabSz="609630">
              <a:lnSpc>
                <a:spcPts val="2719"/>
              </a:lnSpc>
            </a:pPr>
            <a:r>
              <a:rPr lang="en-US" sz="2133" dirty="0">
                <a:solidFill>
                  <a:srgbClr val="000000"/>
                </a:solidFill>
                <a:latin typeface="Lucida Bright" panose="02040602050505020304" pitchFamily="18" charset="0"/>
                <a:cs typeface="Arial" panose="020B0604020202020204" pitchFamily="34" charset="0"/>
              </a:rPr>
              <a:t>This program has not received in-kind support</a:t>
            </a:r>
            <a:endParaRPr lang="en-US" sz="2133" dirty="0">
              <a:solidFill>
                <a:srgbClr val="FF1616"/>
              </a:solidFill>
              <a:latin typeface="Lucida Bright" panose="02040602050505020304" pitchFamily="18" charset="0"/>
              <a:cs typeface="Arial" panose="020B0604020202020204" pitchFamily="34" charset="0"/>
            </a:endParaRPr>
          </a:p>
          <a:p>
            <a:pPr defTabSz="609630">
              <a:lnSpc>
                <a:spcPts val="2719"/>
              </a:lnSpc>
            </a:pPr>
            <a:endParaRPr lang="en-US" sz="2133" dirty="0">
              <a:solidFill>
                <a:srgbClr val="FF1616"/>
              </a:solidFill>
              <a:latin typeface="Lucida Bright" panose="02040602050505020304" pitchFamily="18" charset="0"/>
              <a:cs typeface="Arial" panose="020B0604020202020204" pitchFamily="34" charset="0"/>
            </a:endParaRPr>
          </a:p>
          <a:p>
            <a:pPr defTabSz="609630">
              <a:lnSpc>
                <a:spcPts val="2719"/>
              </a:lnSpc>
            </a:pPr>
            <a:r>
              <a:rPr lang="en-US" sz="2133" b="1" dirty="0">
                <a:solidFill>
                  <a:srgbClr val="000000"/>
                </a:solidFill>
                <a:latin typeface="Lucida Bright" panose="02040602050505020304" pitchFamily="18" charset="0"/>
                <a:cs typeface="Arial" panose="020B0604020202020204" pitchFamily="34" charset="0"/>
              </a:rPr>
              <a:t>Potential for conflict(s) of interest: </a:t>
            </a:r>
            <a:r>
              <a:rPr lang="en-US" sz="2133" dirty="0">
                <a:solidFill>
                  <a:srgbClr val="000000"/>
                </a:solidFill>
                <a:latin typeface="Lucida Bright" panose="02040602050505020304" pitchFamily="18" charset="0"/>
                <a:cs typeface="Arial" panose="020B0604020202020204" pitchFamily="34" charset="0"/>
              </a:rPr>
              <a:t>None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ACBE-6DB2-3513-36BC-E4B58B4B8F0C}"/>
              </a:ext>
            </a:extLst>
          </p:cNvPr>
          <p:cNvSpPr>
            <a:spLocks noGrp="1"/>
          </p:cNvSpPr>
          <p:nvPr>
            <p:ph type="title"/>
          </p:nvPr>
        </p:nvSpPr>
        <p:spPr>
          <a:xfrm>
            <a:off x="1141412" y="618518"/>
            <a:ext cx="9905998" cy="1326169"/>
          </a:xfrm>
        </p:spPr>
        <p:txBody>
          <a:bodyPr>
            <a:normAutofit/>
          </a:bodyPr>
          <a:lstStyle/>
          <a:p>
            <a:r>
              <a:rPr lang="en-CA" sz="2800" b="1" dirty="0">
                <a:latin typeface="Calibri" panose="020F0502020204030204" pitchFamily="34" charset="0"/>
                <a:cs typeface="Times New Roman" panose="02020603050405020304" pitchFamily="18" charset="0"/>
              </a:rPr>
              <a:t>What is intellectual and developmental Disability?</a:t>
            </a:r>
            <a:endParaRPr lang="en-CA" sz="2800" dirty="0"/>
          </a:p>
        </p:txBody>
      </p:sp>
      <p:sp>
        <p:nvSpPr>
          <p:cNvPr id="3" name="Content Placeholder 2">
            <a:extLst>
              <a:ext uri="{FF2B5EF4-FFF2-40B4-BE49-F238E27FC236}">
                <a16:creationId xmlns:a16="http://schemas.microsoft.com/office/drawing/2014/main" id="{05D1AF2E-F130-79FD-F073-C8261C64E0BF}"/>
              </a:ext>
            </a:extLst>
          </p:cNvPr>
          <p:cNvSpPr>
            <a:spLocks noGrp="1"/>
          </p:cNvSpPr>
          <p:nvPr>
            <p:ph idx="1"/>
          </p:nvPr>
        </p:nvSpPr>
        <p:spPr>
          <a:xfrm>
            <a:off x="1141412" y="1944687"/>
            <a:ext cx="9905999" cy="3541714"/>
          </a:xfrm>
        </p:spPr>
        <p:txBody>
          <a:bodyPr>
            <a:normAutofit lnSpcReduction="10000"/>
          </a:bodyPr>
          <a:lstStyle/>
          <a:p>
            <a:pPr marL="0" lvl="0" indent="0">
              <a:lnSpc>
                <a:spcPct val="110000"/>
              </a:lnSpc>
              <a:buNone/>
            </a:pPr>
            <a:r>
              <a:rPr lang="en-US" dirty="0">
                <a:latin typeface="Calibri" panose="020F0502020204030204" pitchFamily="34" charset="0"/>
                <a:ea typeface="Calibri" panose="020F0502020204030204" pitchFamily="34" charset="0"/>
                <a:cs typeface="Calibri" panose="020F0502020204030204" pitchFamily="34" charset="0"/>
              </a:rPr>
              <a:t>An I</a:t>
            </a:r>
            <a:r>
              <a:rPr lang="en-US" dirty="0">
                <a:effectLst/>
                <a:latin typeface="Calibri" panose="020F0502020204030204" pitchFamily="34" charset="0"/>
                <a:ea typeface="Calibri" panose="020F0502020204030204" pitchFamily="34" charset="0"/>
                <a:cs typeface="Calibri" panose="020F0502020204030204" pitchFamily="34" charset="0"/>
              </a:rPr>
              <a:t>ntellectual and Developmental </a:t>
            </a:r>
            <a:r>
              <a:rPr lang="en-US" dirty="0">
                <a:latin typeface="Calibri" panose="020F0502020204030204" pitchFamily="34" charset="0"/>
                <a:ea typeface="Calibri" panose="020F0502020204030204" pitchFamily="34" charset="0"/>
                <a:cs typeface="Calibri" panose="020F0502020204030204" pitchFamily="34" charset="0"/>
              </a:rPr>
              <a:t>D</a:t>
            </a:r>
            <a:r>
              <a:rPr lang="en-US" dirty="0">
                <a:effectLst/>
                <a:latin typeface="Calibri" panose="020F0502020204030204" pitchFamily="34" charset="0"/>
                <a:ea typeface="Calibri" panose="020F0502020204030204" pitchFamily="34" charset="0"/>
                <a:cs typeface="Calibri" panose="020F0502020204030204" pitchFamily="34" charset="0"/>
              </a:rPr>
              <a:t>isability (IDD) is a lifelong limitation in intellectual functioning and adaptive skills with onset before age 18</a:t>
            </a:r>
          </a:p>
          <a:p>
            <a:pPr marL="0" lvl="0" indent="0">
              <a:lnSpc>
                <a:spcPct val="110000"/>
              </a:lnSpc>
              <a:buNone/>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0000"/>
              </a:lnSpc>
              <a:buNone/>
            </a:pPr>
            <a:r>
              <a:rPr lang="en-US" dirty="0">
                <a:effectLst/>
                <a:latin typeface="Calibri" panose="020F0502020204030204" pitchFamily="34" charset="0"/>
                <a:ea typeface="Calibri" panose="020F0502020204030204" pitchFamily="34" charset="0"/>
                <a:cs typeface="Calibri" panose="020F0502020204030204" pitchFamily="34" charset="0"/>
              </a:rPr>
              <a:t>People with Intellectual and Developmental Disabilities:</a:t>
            </a:r>
          </a:p>
          <a:p>
            <a:pPr marL="342900" lvl="0" indent="-342900">
              <a:lnSpc>
                <a:spcPct val="110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May </a:t>
            </a:r>
            <a:r>
              <a:rPr lang="en-US" dirty="0">
                <a:latin typeface="Calibri" panose="020F0502020204030204" pitchFamily="34" charset="0"/>
                <a:ea typeface="Calibri" panose="020F0502020204030204" pitchFamily="34" charset="0"/>
                <a:cs typeface="Calibri" panose="020F0502020204030204" pitchFamily="34" charset="0"/>
              </a:rPr>
              <a:t>have difficulty </a:t>
            </a:r>
            <a:r>
              <a:rPr lang="en-US" dirty="0">
                <a:effectLst/>
                <a:latin typeface="Calibri" panose="020F0502020204030204" pitchFamily="34" charset="0"/>
                <a:ea typeface="Calibri" panose="020F0502020204030204" pitchFamily="34" charset="0"/>
                <a:cs typeface="Calibri" panose="020F0502020204030204" pitchFamily="34" charset="0"/>
              </a:rPr>
              <a:t>communicating symptoms and health concerns</a:t>
            </a:r>
            <a:endParaRPr lang="en-CA"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0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Calibri" panose="020F0502020204030204" pitchFamily="34" charset="0"/>
              </a:rPr>
              <a:t>Have m</a:t>
            </a:r>
            <a:r>
              <a:rPr lang="en-US" dirty="0">
                <a:effectLst/>
                <a:latin typeface="Calibri" panose="020F0502020204030204" pitchFamily="34" charset="0"/>
                <a:ea typeface="Calibri" panose="020F0502020204030204" pitchFamily="34" charset="0"/>
                <a:cs typeface="Calibri" panose="020F0502020204030204" pitchFamily="34" charset="0"/>
              </a:rPr>
              <a:t>ortality rates are twice that of the general population </a:t>
            </a:r>
          </a:p>
          <a:p>
            <a:pPr marL="342900" lvl="0" indent="-342900">
              <a:lnSpc>
                <a:spcPct val="110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Calibri" panose="020F0502020204030204" pitchFamily="34" charset="0"/>
              </a:rPr>
              <a:t>Die on average 15- 20 years earlier </a:t>
            </a:r>
          </a:p>
          <a:p>
            <a:pPr marL="0" lvl="0" indent="0">
              <a:lnSpc>
                <a:spcPct val="115000"/>
              </a:lnSpc>
              <a:buNone/>
            </a:pPr>
            <a:endParaRPr lang="en-CA" dirty="0">
              <a:effectLst/>
              <a:latin typeface="Arial" panose="020B060402020202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6555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ACBE-6DB2-3513-36BC-E4B58B4B8F0C}"/>
              </a:ext>
            </a:extLst>
          </p:cNvPr>
          <p:cNvSpPr>
            <a:spLocks noGrp="1"/>
          </p:cNvSpPr>
          <p:nvPr>
            <p:ph type="title"/>
          </p:nvPr>
        </p:nvSpPr>
        <p:spPr>
          <a:xfrm>
            <a:off x="1141413" y="713521"/>
            <a:ext cx="9905998" cy="1478570"/>
          </a:xfrm>
        </p:spPr>
        <p:txBody>
          <a:bodyPr>
            <a:normAutofit/>
          </a:bodyPr>
          <a:lstStyle/>
          <a:p>
            <a:r>
              <a:rPr lang="en-CA" sz="2800" b="1" dirty="0">
                <a:effectLst/>
                <a:latin typeface="Calibri" panose="020F0502020204030204" pitchFamily="34" charset="0"/>
                <a:ea typeface="Calibri" panose="020F0502020204030204" pitchFamily="34" charset="0"/>
                <a:cs typeface="Times New Roman" panose="02020603050405020304" pitchFamily="18" charset="0"/>
              </a:rPr>
              <a:t>What is a periodic health check?</a:t>
            </a:r>
            <a:br>
              <a:rPr lang="en-CA" sz="2800" b="1" dirty="0">
                <a:effectLst/>
                <a:latin typeface="Calibri" panose="020F0502020204030204" pitchFamily="34" charset="0"/>
                <a:ea typeface="Calibri" panose="020F0502020204030204" pitchFamily="34" charset="0"/>
                <a:cs typeface="Times New Roman" panose="02020603050405020304" pitchFamily="18" charset="0"/>
              </a:rPr>
            </a:br>
            <a:endParaRPr lang="en-CA" sz="2800" dirty="0"/>
          </a:p>
        </p:txBody>
      </p:sp>
      <p:sp>
        <p:nvSpPr>
          <p:cNvPr id="3" name="Content Placeholder 2">
            <a:extLst>
              <a:ext uri="{FF2B5EF4-FFF2-40B4-BE49-F238E27FC236}">
                <a16:creationId xmlns:a16="http://schemas.microsoft.com/office/drawing/2014/main" id="{05D1AF2E-F130-79FD-F073-C8261C64E0BF}"/>
              </a:ext>
            </a:extLst>
          </p:cNvPr>
          <p:cNvSpPr>
            <a:spLocks noGrp="1"/>
          </p:cNvSpPr>
          <p:nvPr>
            <p:ph idx="1"/>
          </p:nvPr>
        </p:nvSpPr>
        <p:spPr>
          <a:xfrm>
            <a:off x="1141413" y="1902178"/>
            <a:ext cx="9905999" cy="4955822"/>
          </a:xfrm>
        </p:spPr>
        <p:txBody>
          <a:bodyPr>
            <a:normAutofit/>
          </a:bodyPr>
          <a:lstStyle/>
          <a:p>
            <a:pPr marL="342900" indent="-342900">
              <a:lnSpc>
                <a:spcPct val="115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 periodic health check is a comprehensive health assessment performed at a regular interval</a:t>
            </a:r>
          </a:p>
          <a:p>
            <a:pPr marL="342900" indent="-342900">
              <a:lnSpc>
                <a:spcPct val="115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Canadian Consensus Guidelines for the Primary Care of Adults with Developmental Disabilities strongly recommend periodic health checks </a:t>
            </a:r>
            <a:endParaRPr lang="en-CA"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Calibri" panose="020F0502020204030204" pitchFamily="34" charset="0"/>
              </a:rPr>
              <a:t>This recommendation </a:t>
            </a:r>
            <a:r>
              <a:rPr lang="en-CA" dirty="0">
                <a:latin typeface="Calibri" panose="020F0502020204030204" pitchFamily="34" charset="0"/>
                <a:ea typeface="Calibri" panose="020F0502020204030204" pitchFamily="34" charset="0"/>
                <a:cs typeface="Calibri" panose="020F0502020204030204" pitchFamily="34" charset="0"/>
              </a:rPr>
              <a:t>has not been widely adopted in Canada despite evidence that they are effective in identifying unmet health needs</a:t>
            </a:r>
          </a:p>
          <a:p>
            <a:pPr marL="342900" indent="-342900">
              <a:lnSpc>
                <a:spcPct val="115000"/>
              </a:lnSpc>
              <a:buFont typeface="Symbol" panose="05050102010706020507" pitchFamily="18" charset="2"/>
              <a:buChar char=""/>
            </a:pP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79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41AE83-5727-98E1-57CC-1FF6886BC8F1}"/>
              </a:ext>
            </a:extLst>
          </p:cNvPr>
          <p:cNvSpPr txBox="1"/>
          <p:nvPr/>
        </p:nvSpPr>
        <p:spPr>
          <a:xfrm>
            <a:off x="1128713" y="7715250"/>
            <a:ext cx="3237746" cy="369332"/>
          </a:xfrm>
          <a:prstGeom prst="rect">
            <a:avLst/>
          </a:prstGeom>
          <a:noFill/>
        </p:spPr>
        <p:txBody>
          <a:bodyPr wrap="none" rtlCol="0">
            <a:spAutoFit/>
          </a:bodyPr>
          <a:lstStyle/>
          <a:p>
            <a:r>
              <a:rPr lang="en-US" dirty="0">
                <a:solidFill>
                  <a:schemeClr val="bg1"/>
                </a:solidFill>
              </a:rPr>
              <a:t>Not done to date in the literature</a:t>
            </a:r>
            <a:endParaRPr lang="en-US" dirty="0"/>
          </a:p>
        </p:txBody>
      </p:sp>
      <p:sp>
        <p:nvSpPr>
          <p:cNvPr id="5" name="Title 1">
            <a:extLst>
              <a:ext uri="{FF2B5EF4-FFF2-40B4-BE49-F238E27FC236}">
                <a16:creationId xmlns:a16="http://schemas.microsoft.com/office/drawing/2014/main" id="{AF756FB3-D7D7-01F6-60DE-D8D26A6D6B05}"/>
              </a:ext>
            </a:extLst>
          </p:cNvPr>
          <p:cNvSpPr txBox="1">
            <a:spLocks/>
          </p:cNvSpPr>
          <p:nvPr/>
        </p:nvSpPr>
        <p:spPr>
          <a:xfrm>
            <a:off x="993936" y="576238"/>
            <a:ext cx="10023973" cy="1473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CA" sz="2800" b="1" dirty="0">
                <a:latin typeface="Calibri" panose="020F0502020204030204" pitchFamily="34" charset="0"/>
                <a:cs typeface="Times New Roman" panose="02020603050405020304" pitchFamily="18" charset="0"/>
              </a:rPr>
              <a:t>STUDY In a nutshell</a:t>
            </a:r>
            <a:endParaRPr lang="en-CA" sz="2800" dirty="0"/>
          </a:p>
        </p:txBody>
      </p:sp>
      <p:sp>
        <p:nvSpPr>
          <p:cNvPr id="9" name="Content Placeholder 2">
            <a:extLst>
              <a:ext uri="{FF2B5EF4-FFF2-40B4-BE49-F238E27FC236}">
                <a16:creationId xmlns:a16="http://schemas.microsoft.com/office/drawing/2014/main" id="{F809964B-9DF9-47E4-3CE1-F6CFC63AF958}"/>
              </a:ext>
            </a:extLst>
          </p:cNvPr>
          <p:cNvSpPr txBox="1">
            <a:spLocks/>
          </p:cNvSpPr>
          <p:nvPr/>
        </p:nvSpPr>
        <p:spPr>
          <a:xfrm>
            <a:off x="1281731" y="1829662"/>
            <a:ext cx="8809766" cy="47148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buFont typeface="Arial" panose="020B0604020202020204" pitchFamily="34" charset="0"/>
              <a:buNone/>
              <a:tabLst>
                <a:tab pos="810260" algn="l"/>
              </a:tabLst>
            </a:pPr>
            <a:r>
              <a:rPr lang="en-US" b="1" dirty="0">
                <a:latin typeface="Calibri" panose="020F0502020204030204" pitchFamily="34" charset="0"/>
                <a:ea typeface="Calibri" panose="020F0502020204030204" pitchFamily="34" charset="0"/>
                <a:cs typeface="Calibri" panose="020F0502020204030204" pitchFamily="34" charset="0"/>
              </a:rPr>
              <a:t>Phenomenon of Interest: </a:t>
            </a:r>
            <a:r>
              <a:rPr lang="en-US" dirty="0">
                <a:latin typeface="Calibri" panose="020F0502020204030204" pitchFamily="34" charset="0"/>
                <a:ea typeface="Calibri" panose="020F0502020204030204" pitchFamily="34" charset="0"/>
                <a:cs typeface="Calibri" panose="020F0502020204030204" pitchFamily="34" charset="0"/>
              </a:rPr>
              <a:t>Low rate of conduction of periodic health checks for adults with intellectual and developmental disabilities by their primary care providers.</a:t>
            </a:r>
          </a:p>
          <a:p>
            <a:pPr marL="0" indent="0" algn="just">
              <a:lnSpc>
                <a:spcPct val="100000"/>
              </a:lnSpc>
              <a:buFont typeface="Arial" panose="020B0604020202020204" pitchFamily="34" charset="0"/>
              <a:buNone/>
              <a:tabLst>
                <a:tab pos="810260" algn="l"/>
              </a:tabLst>
            </a:pP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0000"/>
              </a:lnSpc>
              <a:buFont typeface="Arial" panose="020B0604020202020204" pitchFamily="34" charset="0"/>
              <a:buNone/>
              <a:tabLst>
                <a:tab pos="810260" algn="l"/>
              </a:tabLst>
            </a:pPr>
            <a:r>
              <a:rPr lang="en-US" b="1" dirty="0">
                <a:latin typeface="Calibri" panose="020F0502020204030204" pitchFamily="34" charset="0"/>
                <a:ea typeface="Calibri" panose="020F0502020204030204" pitchFamily="34" charset="0"/>
                <a:cs typeface="Calibri" panose="020F0502020204030204" pitchFamily="34" charset="0"/>
              </a:rPr>
              <a:t>Research Goals:</a:t>
            </a:r>
            <a:r>
              <a:rPr lang="en-CA" b="1" dirty="0">
                <a:latin typeface="Calibri" panose="020F0502020204030204" pitchFamily="34" charset="0"/>
                <a:ea typeface="Calibri" panose="020F0502020204030204" pitchFamily="34" charset="0"/>
                <a:cs typeface="Calibri" panose="020F0502020204030204" pitchFamily="34" charset="0"/>
              </a:rPr>
              <a:t> </a:t>
            </a:r>
            <a:r>
              <a:rPr lang="en-CA" dirty="0">
                <a:latin typeface="Calibri" panose="020F0502020204030204" pitchFamily="34" charset="0"/>
                <a:ea typeface="Calibri" panose="020F0502020204030204" pitchFamily="34" charset="0"/>
                <a:cs typeface="Calibri" panose="020F0502020204030204" pitchFamily="34" charset="0"/>
              </a:rPr>
              <a:t>Use implementation science to d</a:t>
            </a:r>
            <a:r>
              <a:rPr lang="en-CA" dirty="0">
                <a:effectLst/>
                <a:latin typeface="Calibri" panose="020F0502020204030204" pitchFamily="34" charset="0"/>
                <a:ea typeface="Calibri" panose="020F0502020204030204" pitchFamily="34" charset="0"/>
                <a:cs typeface="Calibri" panose="020F0502020204030204" pitchFamily="34" charset="0"/>
              </a:rPr>
              <a:t>etermine </a:t>
            </a:r>
            <a:r>
              <a:rPr lang="en-CA" dirty="0">
                <a:latin typeface="Calibri" panose="020F0502020204030204" pitchFamily="34" charset="0"/>
                <a:ea typeface="Calibri" panose="020F0502020204030204" pitchFamily="34" charset="0"/>
                <a:cs typeface="Calibri" panose="020F0502020204030204" pitchFamily="34" charset="0"/>
              </a:rPr>
              <a:t>what influences </a:t>
            </a:r>
            <a:r>
              <a:rPr lang="en-CA" dirty="0">
                <a:effectLst/>
                <a:latin typeface="Calibri" panose="020F0502020204030204" pitchFamily="34" charset="0"/>
                <a:ea typeface="Calibri" panose="020F0502020204030204" pitchFamily="34" charset="0"/>
                <a:cs typeface="Calibri" panose="020F0502020204030204" pitchFamily="34" charset="0"/>
              </a:rPr>
              <a:t>the conduction of periodic health checks and, what needs to change to increase adoption of this practice.   </a:t>
            </a:r>
          </a:p>
          <a:p>
            <a:pPr algn="just">
              <a:lnSpc>
                <a:spcPct val="115000"/>
              </a:lnSpc>
              <a:tabLst>
                <a:tab pos="810260" algn="l"/>
              </a:tabLst>
            </a:pPr>
            <a:endParaRPr lang="en-CA" sz="1800" dirty="0">
              <a:latin typeface="Arial" panose="020B060402020202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314871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ACBE-6DB2-3513-36BC-E4B58B4B8F0C}"/>
              </a:ext>
            </a:extLst>
          </p:cNvPr>
          <p:cNvSpPr>
            <a:spLocks noGrp="1"/>
          </p:cNvSpPr>
          <p:nvPr>
            <p:ph type="title"/>
          </p:nvPr>
        </p:nvSpPr>
        <p:spPr/>
        <p:txBody>
          <a:bodyPr>
            <a:normAutofit/>
          </a:bodyPr>
          <a:lstStyle/>
          <a:p>
            <a:r>
              <a:rPr lang="en-CA" sz="2800" b="1" dirty="0">
                <a:latin typeface="Calibri" panose="020F0502020204030204" pitchFamily="34" charset="0"/>
                <a:cs typeface="Times New Roman" panose="02020603050405020304" pitchFamily="18" charset="0"/>
              </a:rPr>
              <a:t>Sample </a:t>
            </a:r>
            <a:r>
              <a:rPr lang="en-CA" sz="2800" b="1" i="1" dirty="0">
                <a:latin typeface="Calibri" panose="020F0502020204030204" pitchFamily="34" charset="0"/>
                <a:cs typeface="Times New Roman" panose="02020603050405020304" pitchFamily="18" charset="0"/>
              </a:rPr>
              <a:t>(Stakeholders)</a:t>
            </a:r>
            <a:endParaRPr lang="en-CA" sz="2800" i="1" dirty="0"/>
          </a:p>
        </p:txBody>
      </p:sp>
      <p:sp>
        <p:nvSpPr>
          <p:cNvPr id="3" name="Content Placeholder 2">
            <a:extLst>
              <a:ext uri="{FF2B5EF4-FFF2-40B4-BE49-F238E27FC236}">
                <a16:creationId xmlns:a16="http://schemas.microsoft.com/office/drawing/2014/main" id="{05D1AF2E-F130-79FD-F073-C8261C64E0BF}"/>
              </a:ext>
            </a:extLst>
          </p:cNvPr>
          <p:cNvSpPr>
            <a:spLocks noGrp="1"/>
          </p:cNvSpPr>
          <p:nvPr>
            <p:ph idx="1"/>
          </p:nvPr>
        </p:nvSpPr>
        <p:spPr>
          <a:xfrm>
            <a:off x="1265591" y="1933467"/>
            <a:ext cx="8103261" cy="3284381"/>
          </a:xfrm>
        </p:spPr>
        <p:txBody>
          <a:bodyPr>
            <a:normAutofit fontScale="47500" lnSpcReduction="20000"/>
          </a:bodyPr>
          <a:lstStyle/>
          <a:p>
            <a:pPr>
              <a:lnSpc>
                <a:spcPct val="115000"/>
              </a:lnSpc>
            </a:pPr>
            <a:r>
              <a:rPr lang="en-CA" sz="5100" dirty="0">
                <a:effectLst/>
                <a:latin typeface="Calibri" panose="020F0502020204030204" pitchFamily="34" charset="0"/>
                <a:ea typeface="Calibri" panose="020F0502020204030204" pitchFamily="34" charset="0"/>
                <a:cs typeface="Calibri" panose="020F0502020204030204" pitchFamily="34" charset="0"/>
              </a:rPr>
              <a:t>Adults with intellectual and developmental disabilities (10)</a:t>
            </a:r>
          </a:p>
          <a:p>
            <a:pPr>
              <a:lnSpc>
                <a:spcPct val="115000"/>
              </a:lnSpc>
            </a:pPr>
            <a:r>
              <a:rPr lang="en-CA" sz="5100" dirty="0">
                <a:effectLst/>
                <a:latin typeface="Calibri" panose="020F0502020204030204" pitchFamily="34" charset="0"/>
                <a:ea typeface="Calibri" panose="020F0502020204030204" pitchFamily="34" charset="0"/>
                <a:cs typeface="Calibri" panose="020F0502020204030204" pitchFamily="34" charset="0"/>
              </a:rPr>
              <a:t>Family members of adults with intellectual and developmental disabilities (8)</a:t>
            </a:r>
          </a:p>
          <a:p>
            <a:pPr>
              <a:lnSpc>
                <a:spcPct val="115000"/>
              </a:lnSpc>
            </a:pPr>
            <a:r>
              <a:rPr lang="en-CA" sz="5100" dirty="0">
                <a:effectLst/>
                <a:latin typeface="Calibri" panose="020F0502020204030204" pitchFamily="34" charset="0"/>
                <a:ea typeface="Calibri" panose="020F0502020204030204" pitchFamily="34" charset="0"/>
                <a:cs typeface="Calibri" panose="020F0502020204030204" pitchFamily="34" charset="0"/>
              </a:rPr>
              <a:t>Disability support workers (7)</a:t>
            </a:r>
          </a:p>
          <a:p>
            <a:pPr>
              <a:lnSpc>
                <a:spcPct val="115000"/>
              </a:lnSpc>
            </a:pPr>
            <a:r>
              <a:rPr lang="en-CA" sz="5100" dirty="0">
                <a:effectLst/>
                <a:latin typeface="Calibri" panose="020F0502020204030204" pitchFamily="34" charset="0"/>
                <a:ea typeface="Calibri" panose="020F0502020204030204" pitchFamily="34" charset="0"/>
                <a:cs typeface="Calibri" panose="020F0502020204030204" pitchFamily="34" charset="0"/>
              </a:rPr>
              <a:t>Primary care providers (11)</a:t>
            </a:r>
          </a:p>
          <a:p>
            <a:pPr>
              <a:lnSpc>
                <a:spcPct val="115000"/>
              </a:lnSpc>
            </a:pPr>
            <a:r>
              <a:rPr lang="en-CA" sz="5100" dirty="0">
                <a:effectLst/>
                <a:latin typeface="Calibri" panose="020F0502020204030204" pitchFamily="34" charset="0"/>
                <a:ea typeface="Calibri" panose="020F0502020204030204" pitchFamily="34" charset="0"/>
                <a:cs typeface="Calibri" panose="020F0502020204030204" pitchFamily="34" charset="0"/>
              </a:rPr>
              <a:t>Clinic administrative staff (5)</a:t>
            </a:r>
          </a:p>
          <a:p>
            <a:endParaRPr lang="en-CA" dirty="0"/>
          </a:p>
        </p:txBody>
      </p:sp>
    </p:spTree>
    <p:extLst>
      <p:ext uri="{BB962C8B-B14F-4D97-AF65-F5344CB8AC3E}">
        <p14:creationId xmlns:p14="http://schemas.microsoft.com/office/powerpoint/2010/main" val="404658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ACBE-6DB2-3513-36BC-E4B58B4B8F0C}"/>
              </a:ext>
            </a:extLst>
          </p:cNvPr>
          <p:cNvSpPr>
            <a:spLocks noGrp="1"/>
          </p:cNvSpPr>
          <p:nvPr>
            <p:ph type="title"/>
          </p:nvPr>
        </p:nvSpPr>
        <p:spPr>
          <a:xfrm>
            <a:off x="1141412" y="832831"/>
            <a:ext cx="9905998" cy="753081"/>
          </a:xfrm>
        </p:spPr>
        <p:txBody>
          <a:bodyPr>
            <a:normAutofit/>
          </a:bodyPr>
          <a:lstStyle/>
          <a:p>
            <a:r>
              <a:rPr lang="en-CA" sz="2800" b="1" dirty="0">
                <a:latin typeface="Calibri" panose="020F0502020204030204" pitchFamily="34" charset="0"/>
                <a:cs typeface="Times New Roman" panose="02020603050405020304" pitchFamily="18" charset="0"/>
              </a:rPr>
              <a:t>design</a:t>
            </a:r>
            <a:endParaRPr lang="en-CA" sz="2800" dirty="0"/>
          </a:p>
        </p:txBody>
      </p:sp>
      <p:sp>
        <p:nvSpPr>
          <p:cNvPr id="3" name="Content Placeholder 2">
            <a:extLst>
              <a:ext uri="{FF2B5EF4-FFF2-40B4-BE49-F238E27FC236}">
                <a16:creationId xmlns:a16="http://schemas.microsoft.com/office/drawing/2014/main" id="{05D1AF2E-F130-79FD-F073-C8261C64E0BF}"/>
              </a:ext>
            </a:extLst>
          </p:cNvPr>
          <p:cNvSpPr>
            <a:spLocks noGrp="1"/>
          </p:cNvSpPr>
          <p:nvPr>
            <p:ph idx="1"/>
          </p:nvPr>
        </p:nvSpPr>
        <p:spPr>
          <a:xfrm>
            <a:off x="1141412" y="1585912"/>
            <a:ext cx="9905999" cy="5272088"/>
          </a:xfrm>
        </p:spPr>
        <p:txBody>
          <a:bodyPr>
            <a:normAutofit/>
          </a:bodyPr>
          <a:lstStyle/>
          <a:p>
            <a:r>
              <a:rPr lang="en-US" dirty="0">
                <a:latin typeface="Calibri" panose="020F0502020204030204" pitchFamily="34" charset="0"/>
                <a:cs typeface="Calibri" panose="020F0502020204030204" pitchFamily="34" charset="0"/>
              </a:rPr>
              <a:t>Qualitative research using the COM-B Model to support an evidence-based </a:t>
            </a:r>
            <a:r>
              <a:rPr lang="en-US" dirty="0" err="1">
                <a:latin typeface="Calibri" panose="020F0502020204030204" pitchFamily="34" charset="0"/>
                <a:cs typeface="Calibri" panose="020F0502020204030204" pitchFamily="34" charset="0"/>
              </a:rPr>
              <a:t>behaviour</a:t>
            </a:r>
            <a:r>
              <a:rPr lang="en-US" dirty="0">
                <a:latin typeface="Calibri" panose="020F0502020204030204" pitchFamily="34" charset="0"/>
                <a:cs typeface="Calibri" panose="020F0502020204030204" pitchFamily="34" charset="0"/>
              </a:rPr>
              <a:t> change theory approach.</a:t>
            </a:r>
          </a:p>
          <a:p>
            <a:r>
              <a:rPr lang="en-US" dirty="0">
                <a:effectLst/>
                <a:latin typeface="Calibri" panose="020F0502020204030204" pitchFamily="34" charset="0"/>
                <a:ea typeface="Calibri" panose="020F0502020204030204" pitchFamily="34" charset="0"/>
                <a:cs typeface="Calibri" panose="020F0502020204030204" pitchFamily="34" charset="0"/>
              </a:rPr>
              <a:t>Data on the barriers and facilitators for the conduction of periodic heath checks were gathered from</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semi-structured interviews and focus groups. </a:t>
            </a:r>
          </a:p>
          <a:p>
            <a:r>
              <a:rPr lang="en-US" dirty="0">
                <a:effectLst/>
                <a:latin typeface="Calibri" panose="020F0502020204030204" pitchFamily="34" charset="0"/>
                <a:ea typeface="Calibri" panose="020F0502020204030204" pitchFamily="34" charset="0"/>
                <a:cs typeface="Calibri" panose="020F0502020204030204" pitchFamily="34" charset="0"/>
              </a:rPr>
              <a:t>Transcripts were coded using NVivo software </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effectLst/>
                <a:latin typeface="Calibri" panose="020F0502020204030204" pitchFamily="34" charset="0"/>
                <a:ea typeface="Calibri" panose="020F0502020204030204" pitchFamily="34" charset="0"/>
                <a:cs typeface="Calibri" panose="020F0502020204030204" pitchFamily="34" charset="0"/>
              </a:rPr>
              <a:t>Data were organized using the</a:t>
            </a:r>
            <a:r>
              <a:rPr lang="en-CA" dirty="0">
                <a:effectLst/>
                <a:latin typeface="Calibri" panose="020F0502020204030204" pitchFamily="34" charset="0"/>
                <a:ea typeface="Calibri" panose="020F0502020204030204" pitchFamily="34" charset="0"/>
                <a:cs typeface="Calibri" panose="020F0502020204030204" pitchFamily="34" charset="0"/>
              </a:rPr>
              <a:t> framework of the Behaviour Change Wheel model developed by </a:t>
            </a:r>
            <a:r>
              <a:rPr lang="en-CA" dirty="0" err="1">
                <a:effectLst/>
                <a:latin typeface="Calibri" panose="020F0502020204030204" pitchFamily="34" charset="0"/>
                <a:ea typeface="Calibri" panose="020F0502020204030204" pitchFamily="34" charset="0"/>
                <a:cs typeface="Calibri" panose="020F0502020204030204" pitchFamily="34" charset="0"/>
              </a:rPr>
              <a:t>Mitchie</a:t>
            </a:r>
            <a:r>
              <a:rPr lang="en-CA" dirty="0">
                <a:effectLst/>
                <a:latin typeface="Calibri" panose="020F0502020204030204" pitchFamily="34" charset="0"/>
                <a:ea typeface="Calibri" panose="020F0502020204030204" pitchFamily="34" charset="0"/>
                <a:cs typeface="Calibri" panose="020F0502020204030204" pitchFamily="34" charset="0"/>
              </a:rPr>
              <a:t> </a:t>
            </a:r>
            <a:r>
              <a:rPr lang="en-CA" i="1" dirty="0">
                <a:effectLst/>
                <a:latin typeface="Calibri" panose="020F0502020204030204" pitchFamily="34" charset="0"/>
                <a:ea typeface="Calibri" panose="020F0502020204030204" pitchFamily="34" charset="0"/>
                <a:cs typeface="Calibri" panose="020F0502020204030204" pitchFamily="34" charset="0"/>
              </a:rPr>
              <a:t>et al.  </a:t>
            </a:r>
            <a:endParaRPr lang="en-CA" dirty="0">
              <a:effectLst/>
              <a:latin typeface="Calibri" panose="020F0502020204030204" pitchFamily="34" charset="0"/>
              <a:ea typeface="Calibri" panose="020F0502020204030204" pitchFamily="34" charset="0"/>
              <a:cs typeface="Calibri" panose="020F0502020204030204" pitchFamily="34" charset="0"/>
            </a:endParaRPr>
          </a:p>
          <a:p>
            <a:endParaRPr lang="en-CA" dirty="0"/>
          </a:p>
        </p:txBody>
      </p:sp>
      <p:sp>
        <p:nvSpPr>
          <p:cNvPr id="4" name="TextBox 3">
            <a:extLst>
              <a:ext uri="{FF2B5EF4-FFF2-40B4-BE49-F238E27FC236}">
                <a16:creationId xmlns:a16="http://schemas.microsoft.com/office/drawing/2014/main" id="{3E7F3F89-77AC-A082-7F37-327C47323EF5}"/>
              </a:ext>
            </a:extLst>
          </p:cNvPr>
          <p:cNvSpPr txBox="1"/>
          <p:nvPr/>
        </p:nvSpPr>
        <p:spPr>
          <a:xfrm>
            <a:off x="471487" y="7900988"/>
            <a:ext cx="23596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75154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A8A8E"/>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A8A8E"/>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A8A8E"/>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A8A8E"/>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0ACBE-6DB2-3513-36BC-E4B58B4B8F0C}"/>
              </a:ext>
            </a:extLst>
          </p:cNvPr>
          <p:cNvSpPr>
            <a:spLocks noGrp="1"/>
          </p:cNvSpPr>
          <p:nvPr>
            <p:ph type="title"/>
          </p:nvPr>
        </p:nvSpPr>
        <p:spPr>
          <a:xfrm>
            <a:off x="1143001" y="496353"/>
            <a:ext cx="9905998" cy="1478570"/>
          </a:xfrm>
        </p:spPr>
        <p:txBody>
          <a:bodyPr>
            <a:normAutofit/>
          </a:bodyPr>
          <a:lstStyle/>
          <a:p>
            <a:r>
              <a:rPr lang="en-CA" sz="2800" b="1" dirty="0">
                <a:latin typeface="Calibri" panose="020F0502020204030204" pitchFamily="34" charset="0"/>
                <a:cs typeface="Times New Roman" panose="02020603050405020304" pitchFamily="18" charset="0"/>
              </a:rPr>
              <a:t>Behavior Change Wheel: </a:t>
            </a:r>
            <a:r>
              <a:rPr lang="en-CA" sz="2800" b="1" i="1" dirty="0">
                <a:latin typeface="Calibri" panose="020F0502020204030204" pitchFamily="34" charset="0"/>
                <a:cs typeface="Times New Roman" panose="02020603050405020304" pitchFamily="18" charset="0"/>
              </a:rPr>
              <a:t>COM-B model</a:t>
            </a:r>
            <a:endParaRPr lang="en-CA" sz="2800" i="1" dirty="0"/>
          </a:p>
        </p:txBody>
      </p:sp>
      <p:pic>
        <p:nvPicPr>
          <p:cNvPr id="4" name="Picture 3">
            <a:extLst>
              <a:ext uri="{FF2B5EF4-FFF2-40B4-BE49-F238E27FC236}">
                <a16:creationId xmlns:a16="http://schemas.microsoft.com/office/drawing/2014/main" id="{B978BC52-9FC3-FE6E-26A2-8E83309B09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0138" y="1622470"/>
            <a:ext cx="4844484" cy="4923241"/>
          </a:xfrm>
          <a:prstGeom prst="rect">
            <a:avLst/>
          </a:prstGeom>
          <a:noFill/>
        </p:spPr>
      </p:pic>
      <p:grpSp>
        <p:nvGrpSpPr>
          <p:cNvPr id="10" name="Group 9">
            <a:extLst>
              <a:ext uri="{FF2B5EF4-FFF2-40B4-BE49-F238E27FC236}">
                <a16:creationId xmlns:a16="http://schemas.microsoft.com/office/drawing/2014/main" id="{968549C9-3913-BD7C-DDD6-879F1627880A}"/>
              </a:ext>
            </a:extLst>
          </p:cNvPr>
          <p:cNvGrpSpPr/>
          <p:nvPr/>
        </p:nvGrpSpPr>
        <p:grpSpPr>
          <a:xfrm>
            <a:off x="7188816" y="2807364"/>
            <a:ext cx="3455988" cy="1813419"/>
            <a:chOff x="-17842" y="-41548"/>
            <a:chExt cx="4278841" cy="1458685"/>
          </a:xfrm>
        </p:grpSpPr>
        <p:sp>
          <p:nvSpPr>
            <p:cNvPr id="11" name="Text Box 26">
              <a:extLst>
                <a:ext uri="{FF2B5EF4-FFF2-40B4-BE49-F238E27FC236}">
                  <a16:creationId xmlns:a16="http://schemas.microsoft.com/office/drawing/2014/main" id="{CF49DE8A-39C6-EC5D-C042-FF8DB280A27F}"/>
                </a:ext>
              </a:extLst>
            </p:cNvPr>
            <p:cNvSpPr txBox="1"/>
            <p:nvPr/>
          </p:nvSpPr>
          <p:spPr>
            <a:xfrm>
              <a:off x="-17842" y="-41548"/>
              <a:ext cx="4278841" cy="145868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en-C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C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C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Sources of Behaviour - Phase 1</a:t>
              </a:r>
              <a:endParaRPr lang="en-CA"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C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Intervention Functions- Phase 2</a:t>
              </a:r>
              <a:endParaRPr lang="en-CA"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C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Policy Categories- Phase 2</a:t>
              </a:r>
              <a:endParaRPr lang="en-CA"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CA" sz="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CA"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CA" sz="1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Figure 1. </a:t>
              </a:r>
              <a:r>
                <a:rPr lang="en-CA"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Behaviour Change Wheel</a:t>
              </a:r>
              <a:endParaRPr lang="en-CA"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C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(Adapted from Michie, van </a:t>
              </a:r>
              <a:r>
                <a:rPr lang="en-CA" sz="1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Stralen</a:t>
              </a:r>
              <a:r>
                <a:rPr lang="en-CA"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West, 2011)</a:t>
              </a:r>
              <a:endParaRPr lang="en-CA"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2D72DE0C-FAB7-4936-C8A5-E6BDA6F77719}"/>
                </a:ext>
              </a:extLst>
            </p:cNvPr>
            <p:cNvSpPr/>
            <p:nvPr/>
          </p:nvSpPr>
          <p:spPr>
            <a:xfrm>
              <a:off x="206829" y="141514"/>
              <a:ext cx="143510" cy="143510"/>
            </a:xfrm>
            <a:prstGeom prst="rect">
              <a:avLst/>
            </a:prstGeom>
            <a:gradFill>
              <a:gsLst>
                <a:gs pos="0">
                  <a:srgbClr val="05C542"/>
                </a:gs>
                <a:gs pos="100000">
                  <a:srgbClr val="5A0000"/>
                </a:gs>
                <a:gs pos="100000">
                  <a:schemeClr val="accent1">
                    <a:lumMod val="45000"/>
                    <a:lumOff val="55000"/>
                  </a:schemeClr>
                </a:gs>
                <a:gs pos="100000">
                  <a:srgbClr val="04892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solidFill>
                  <a:schemeClr val="bg1"/>
                </a:solidFill>
              </a:endParaRPr>
            </a:p>
          </p:txBody>
        </p:sp>
        <p:sp>
          <p:nvSpPr>
            <p:cNvPr id="13" name="Rectangle 12">
              <a:extLst>
                <a:ext uri="{FF2B5EF4-FFF2-40B4-BE49-F238E27FC236}">
                  <a16:creationId xmlns:a16="http://schemas.microsoft.com/office/drawing/2014/main" id="{C31952FA-DF13-1D98-CF74-6C06423D8BE3}"/>
                </a:ext>
              </a:extLst>
            </p:cNvPr>
            <p:cNvSpPr/>
            <p:nvPr/>
          </p:nvSpPr>
          <p:spPr>
            <a:xfrm>
              <a:off x="206829" y="337457"/>
              <a:ext cx="143510" cy="143510"/>
            </a:xfrm>
            <a:prstGeom prst="rect">
              <a:avLst/>
            </a:prstGeom>
            <a:gradFill>
              <a:gsLst>
                <a:gs pos="0">
                  <a:srgbClr val="FE0100"/>
                </a:gs>
                <a:gs pos="100000">
                  <a:srgbClr val="5A0000"/>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solidFill>
                  <a:schemeClr val="bg1"/>
                </a:solidFill>
              </a:endParaRPr>
            </a:p>
          </p:txBody>
        </p:sp>
        <p:sp>
          <p:nvSpPr>
            <p:cNvPr id="14" name="Rectangle 13">
              <a:extLst>
                <a:ext uri="{FF2B5EF4-FFF2-40B4-BE49-F238E27FC236}">
                  <a16:creationId xmlns:a16="http://schemas.microsoft.com/office/drawing/2014/main" id="{838B26DD-FDB1-29DD-946A-46791BE258F7}"/>
                </a:ext>
              </a:extLst>
            </p:cNvPr>
            <p:cNvSpPr/>
            <p:nvPr/>
          </p:nvSpPr>
          <p:spPr>
            <a:xfrm>
              <a:off x="206829" y="544285"/>
              <a:ext cx="143510" cy="14351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solidFill>
                  <a:schemeClr val="bg1"/>
                </a:solidFill>
              </a:endParaRPr>
            </a:p>
          </p:txBody>
        </p:sp>
      </p:grpSp>
    </p:spTree>
    <p:extLst>
      <p:ext uri="{BB962C8B-B14F-4D97-AF65-F5344CB8AC3E}">
        <p14:creationId xmlns:p14="http://schemas.microsoft.com/office/powerpoint/2010/main" val="1525447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1440</TotalTime>
  <Words>3142</Words>
  <Application>Microsoft Office PowerPoint</Application>
  <PresentationFormat>Widescreen</PresentationFormat>
  <Paragraphs>225</Paragraphs>
  <Slides>25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Amasis MT Pro Black</vt:lpstr>
      <vt:lpstr>Arial</vt:lpstr>
      <vt:lpstr>Calibri</vt:lpstr>
      <vt:lpstr>Lucida Bright</vt:lpstr>
      <vt:lpstr>Open Sans regular</vt:lpstr>
      <vt:lpstr>Symbol</vt:lpstr>
      <vt:lpstr>Times New Roman</vt:lpstr>
      <vt:lpstr>Tw Cen MT</vt:lpstr>
      <vt:lpstr>Circuit</vt:lpstr>
      <vt:lpstr>Office Theme</vt:lpstr>
      <vt:lpstr>Title Slide</vt:lpstr>
      <vt:lpstr>COI – Presenter Disclosure (1)</vt:lpstr>
      <vt:lpstr>COI – Presenter Disclosure (2)</vt:lpstr>
      <vt:lpstr>What is intellectual and developmental Disability?</vt:lpstr>
      <vt:lpstr>What is a periodic health check? </vt:lpstr>
      <vt:lpstr>PowerPoint Presentation</vt:lpstr>
      <vt:lpstr>Sample (Stakeholders)</vt:lpstr>
      <vt:lpstr>design</vt:lpstr>
      <vt:lpstr>Behavior Change Wheel: COM-B model</vt:lpstr>
      <vt:lpstr>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References </vt:lpstr>
      <vt:lpstr>References </vt:lpstr>
      <vt:lpstr>Closing Slide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developing an intervention to support periodic health checks for adults with intellectual and developmental disabilities</dc:title>
  <dc:creator>Jillian Achenbach</dc:creator>
  <cp:lastModifiedBy>Deanne McKay</cp:lastModifiedBy>
  <cp:revision>24</cp:revision>
  <dcterms:created xsi:type="dcterms:W3CDTF">2023-09-26T14:01:10Z</dcterms:created>
  <dcterms:modified xsi:type="dcterms:W3CDTF">2023-11-08T14:09:00Z</dcterms:modified>
</cp:coreProperties>
</file>