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313" r:id="rId5"/>
    <p:sldId id="303" r:id="rId6"/>
    <p:sldId id="304" r:id="rId7"/>
    <p:sldId id="305" r:id="rId8"/>
    <p:sldId id="306" r:id="rId9"/>
    <p:sldId id="307" r:id="rId10"/>
    <p:sldId id="308" r:id="rId11"/>
    <p:sldId id="309" r:id="rId12"/>
    <p:sldId id="310" r:id="rId13"/>
    <p:sldId id="311" r:id="rId14"/>
    <p:sldId id="312" r:id="rId15"/>
    <p:sldId id="280" r:id="rId16"/>
    <p:sldId id="260" r:id="rId17"/>
  </p:sldIdLst>
  <p:sldSz cx="18288000" cy="10287000"/>
  <p:notesSz cx="6858000" cy="9144000"/>
  <p:embeddedFontLst>
    <p:embeddedFont>
      <p:font typeface="Amasis MT Pro Black" panose="02040A04050005020304" pitchFamily="18" charset="0"/>
      <p:bold r:id="rId19"/>
      <p:italic r:id="rId20"/>
      <p:boldItalic r:id="rId21"/>
    </p:embeddedFont>
    <p:embeddedFont>
      <p:font typeface="Archiv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Lucida Bright" panose="02040602050505020304" pitchFamily="18"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utfit" panose="020B0604020202020204" charset="0"/>
      <p:regular r:id="rId38"/>
      <p:bold r:id="rId39"/>
      <p:italic r:id="rId40"/>
      <p:boldItalic r:id="rId41"/>
    </p:embeddedFont>
    <p:embeddedFont>
      <p:font typeface="Raleway" pitchFamily="2"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90A57EDD-96F2-4D42-A9F9-BDC8F45CD2B1}">
          <p14:sldIdLst>
            <p14:sldId id="256"/>
          </p14:sldIdLst>
        </p14:section>
        <p14:section name="COI - Presenter Disclosure" id="{A66AF72D-5D57-4D2B-86A2-8BF1293BA1AD}">
          <p14:sldIdLst>
            <p14:sldId id="257"/>
          </p14:sldIdLst>
        </p14:section>
        <p14:section name="COI - Disclosure of Financial Support" id="{92659F74-0B9A-459F-8070-620D0ECBAD0E}">
          <p14:sldIdLst>
            <p14:sldId id="258"/>
          </p14:sldIdLst>
        </p14:section>
        <p14:section name="Presentation Content" id="{6794A7E6-3DFB-47A0-AD58-1B24DDDCEE5C}">
          <p14:sldIdLst>
            <p14:sldId id="313"/>
            <p14:sldId id="303"/>
            <p14:sldId id="304"/>
            <p14:sldId id="305"/>
            <p14:sldId id="306"/>
            <p14:sldId id="307"/>
            <p14:sldId id="308"/>
            <p14:sldId id="309"/>
            <p14:sldId id="310"/>
            <p14:sldId id="311"/>
            <p14:sldId id="312"/>
            <p14:sldId id="280"/>
          </p14:sldIdLst>
        </p14:section>
        <p14:section name="Closing Slide" id="{6339349B-B27A-49EC-8E13-018C2CB16212}">
          <p14:sldIdLst>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6"/>
    <a:srgbClr val="C8F6C2"/>
    <a:srgbClr val="5E8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7" autoAdjust="0"/>
    <p:restoredTop sz="92434" autoAdjust="0"/>
  </p:normalViewPr>
  <p:slideViewPr>
    <p:cSldViewPr>
      <p:cViewPr varScale="1">
        <p:scale>
          <a:sx n="42" d="100"/>
          <a:sy n="42" d="100"/>
        </p:scale>
        <p:origin x="6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Malnutrition is treatable and PREVENTABLE but is largely undetected.</a:t>
            </a:r>
          </a:p>
          <a:p>
            <a:r>
              <a:rPr lang="en-US" dirty="0"/>
              <a:t>Screening in the community can identify people at moderate to high nutrition risk and target them for intervention</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07963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Screening occurred during routine clinic visits, outreach assessments or check-in phone calls during the Covid-19 pandemic.</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18613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77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grpSp>
        <p:nvGrpSpPr>
          <p:cNvPr id="60" name="Google Shape;60;p4"/>
          <p:cNvGrpSpPr/>
          <p:nvPr/>
        </p:nvGrpSpPr>
        <p:grpSpPr>
          <a:xfrm rot="10800000" flipH="1">
            <a:off x="-10" y="1"/>
            <a:ext cx="18288000" cy="10286998"/>
            <a:chOff x="-5" y="0"/>
            <a:chExt cx="9144000" cy="5143499"/>
          </a:xfrm>
        </p:grpSpPr>
        <p:pic>
          <p:nvPicPr>
            <p:cNvPr id="61" name="Google Shape;61;p4"/>
            <p:cNvPicPr preferRelativeResize="0"/>
            <p:nvPr/>
          </p:nvPicPr>
          <p:blipFill rotWithShape="1">
            <a:blip r:embed="rId2">
              <a:alphaModFix/>
            </a:blip>
            <a:srcRect l="54788" t="54807" r="-5405" b="-1760"/>
            <a:stretch/>
          </p:blipFill>
          <p:spPr>
            <a:xfrm rot="10800000" flipH="1">
              <a:off x="-5" y="2728450"/>
              <a:ext cx="2487450" cy="2415049"/>
            </a:xfrm>
            <a:prstGeom prst="rect">
              <a:avLst/>
            </a:prstGeom>
            <a:noFill/>
            <a:ln>
              <a:noFill/>
            </a:ln>
          </p:spPr>
        </p:pic>
        <p:pic>
          <p:nvPicPr>
            <p:cNvPr id="62" name="Google Shape;62;p4"/>
            <p:cNvPicPr preferRelativeResize="0"/>
            <p:nvPr/>
          </p:nvPicPr>
          <p:blipFill rotWithShape="1">
            <a:blip r:embed="rId2">
              <a:alphaModFix/>
            </a:blip>
            <a:srcRect l="55486" t="58827" r="-6104" b="-5779"/>
            <a:stretch/>
          </p:blipFill>
          <p:spPr>
            <a:xfrm flipH="1">
              <a:off x="6656545" y="0"/>
              <a:ext cx="2487450" cy="2415049"/>
            </a:xfrm>
            <a:prstGeom prst="rect">
              <a:avLst/>
            </a:prstGeom>
            <a:noFill/>
            <a:ln>
              <a:noFill/>
            </a:ln>
          </p:spPr>
        </p:pic>
      </p:grpSp>
      <p:sp>
        <p:nvSpPr>
          <p:cNvPr id="63" name="Google Shape;63;p4"/>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4"/>
          <p:cNvSpPr txBox="1">
            <a:spLocks noGrp="1"/>
          </p:cNvSpPr>
          <p:nvPr>
            <p:ph type="body" idx="1"/>
          </p:nvPr>
        </p:nvSpPr>
        <p:spPr>
          <a:xfrm>
            <a:off x="1439950" y="2190150"/>
            <a:ext cx="15408000" cy="667800"/>
          </a:xfrm>
          <a:prstGeom prst="rect">
            <a:avLst/>
          </a:prstGeom>
        </p:spPr>
        <p:txBody>
          <a:bodyPr spcFirstLastPara="1" wrap="square" lIns="91425" tIns="91425" rIns="91425" bIns="91425" anchor="t" anchorCtr="0">
            <a:noAutofit/>
          </a:bodyPr>
          <a:lstStyle>
            <a:lvl1pPr marL="914400" lvl="0" indent="-635000" rtl="0">
              <a:spcBef>
                <a:spcPts val="0"/>
              </a:spcBef>
              <a:spcAft>
                <a:spcPts val="0"/>
              </a:spcAft>
              <a:buClr>
                <a:srgbClr val="434343"/>
              </a:buClr>
              <a:buSzPts val="1400"/>
              <a:buChar char="●"/>
              <a:defRPr/>
            </a:lvl1pPr>
            <a:lvl2pPr marL="1828800" lvl="1" indent="-609600" rtl="0">
              <a:lnSpc>
                <a:spcPct val="115000"/>
              </a:lnSpc>
              <a:spcBef>
                <a:spcPts val="0"/>
              </a:spcBef>
              <a:spcAft>
                <a:spcPts val="0"/>
              </a:spcAft>
              <a:buClr>
                <a:srgbClr val="434343"/>
              </a:buClr>
              <a:buSzPts val="1200"/>
              <a:buChar char="○"/>
              <a:defRPr>
                <a:solidFill>
                  <a:srgbClr val="434343"/>
                </a:solidFill>
              </a:defRPr>
            </a:lvl2pPr>
            <a:lvl3pPr marL="2743200" lvl="2" indent="-609600" rtl="0">
              <a:lnSpc>
                <a:spcPct val="115000"/>
              </a:lnSpc>
              <a:spcBef>
                <a:spcPts val="0"/>
              </a:spcBef>
              <a:spcAft>
                <a:spcPts val="0"/>
              </a:spcAft>
              <a:buClr>
                <a:srgbClr val="434343"/>
              </a:buClr>
              <a:buSzPts val="1200"/>
              <a:buChar char="■"/>
              <a:defRPr>
                <a:solidFill>
                  <a:srgbClr val="434343"/>
                </a:solidFill>
              </a:defRPr>
            </a:lvl3pPr>
            <a:lvl4pPr marL="3657600" lvl="3" indent="-609600" rtl="0">
              <a:lnSpc>
                <a:spcPct val="115000"/>
              </a:lnSpc>
              <a:spcBef>
                <a:spcPts val="0"/>
              </a:spcBef>
              <a:spcAft>
                <a:spcPts val="0"/>
              </a:spcAft>
              <a:buClr>
                <a:srgbClr val="434343"/>
              </a:buClr>
              <a:buSzPts val="1200"/>
              <a:buChar char="●"/>
              <a:defRPr>
                <a:solidFill>
                  <a:srgbClr val="434343"/>
                </a:solidFill>
              </a:defRPr>
            </a:lvl4pPr>
            <a:lvl5pPr marL="4572000" lvl="4" indent="-609600" rtl="0">
              <a:lnSpc>
                <a:spcPct val="115000"/>
              </a:lnSpc>
              <a:spcBef>
                <a:spcPts val="0"/>
              </a:spcBef>
              <a:spcAft>
                <a:spcPts val="0"/>
              </a:spcAft>
              <a:buClr>
                <a:srgbClr val="434343"/>
              </a:buClr>
              <a:buSzPts val="1200"/>
              <a:buChar char="○"/>
              <a:defRPr>
                <a:solidFill>
                  <a:srgbClr val="434343"/>
                </a:solidFill>
              </a:defRPr>
            </a:lvl5pPr>
            <a:lvl6pPr marL="5486400" lvl="5" indent="-609600" rtl="0">
              <a:lnSpc>
                <a:spcPct val="115000"/>
              </a:lnSpc>
              <a:spcBef>
                <a:spcPts val="0"/>
              </a:spcBef>
              <a:spcAft>
                <a:spcPts val="0"/>
              </a:spcAft>
              <a:buClr>
                <a:srgbClr val="434343"/>
              </a:buClr>
              <a:buSzPts val="1200"/>
              <a:buChar char="■"/>
              <a:defRPr>
                <a:solidFill>
                  <a:srgbClr val="434343"/>
                </a:solidFill>
              </a:defRPr>
            </a:lvl6pPr>
            <a:lvl7pPr marL="6400800" lvl="6" indent="-609600" rtl="0">
              <a:lnSpc>
                <a:spcPct val="115000"/>
              </a:lnSpc>
              <a:spcBef>
                <a:spcPts val="0"/>
              </a:spcBef>
              <a:spcAft>
                <a:spcPts val="0"/>
              </a:spcAft>
              <a:buClr>
                <a:srgbClr val="434343"/>
              </a:buClr>
              <a:buSzPts val="1200"/>
              <a:buChar char="●"/>
              <a:defRPr>
                <a:solidFill>
                  <a:srgbClr val="434343"/>
                </a:solidFill>
              </a:defRPr>
            </a:lvl7pPr>
            <a:lvl8pPr marL="7315200" lvl="7" indent="-609600" rtl="0">
              <a:lnSpc>
                <a:spcPct val="115000"/>
              </a:lnSpc>
              <a:spcBef>
                <a:spcPts val="0"/>
              </a:spcBef>
              <a:spcAft>
                <a:spcPts val="0"/>
              </a:spcAft>
              <a:buClr>
                <a:srgbClr val="434343"/>
              </a:buClr>
              <a:buSzPts val="1200"/>
              <a:buChar char="○"/>
              <a:defRPr>
                <a:solidFill>
                  <a:srgbClr val="434343"/>
                </a:solidFill>
              </a:defRPr>
            </a:lvl8pPr>
            <a:lvl9pPr marL="8229600" lvl="8" indent="-609600" rtl="0">
              <a:lnSpc>
                <a:spcPct val="115000"/>
              </a:lnSpc>
              <a:spcBef>
                <a:spcPts val="0"/>
              </a:spcBef>
              <a:spcAft>
                <a:spcPts val="0"/>
              </a:spcAft>
              <a:buClr>
                <a:srgbClr val="434343"/>
              </a:buClr>
              <a:buSzPts val="1200"/>
              <a:buChar char="■"/>
              <a:defRPr>
                <a:solidFill>
                  <a:srgbClr val="434343"/>
                </a:solidFill>
              </a:defRPr>
            </a:lvl9pPr>
          </a:lstStyle>
          <a:p>
            <a:endParaRPr/>
          </a:p>
        </p:txBody>
      </p:sp>
      <p:grpSp>
        <p:nvGrpSpPr>
          <p:cNvPr id="65" name="Google Shape;65;p4"/>
          <p:cNvGrpSpPr/>
          <p:nvPr/>
        </p:nvGrpSpPr>
        <p:grpSpPr>
          <a:xfrm>
            <a:off x="445858" y="9216981"/>
            <a:ext cx="1083356" cy="635822"/>
            <a:chOff x="6158275" y="1304425"/>
            <a:chExt cx="422625" cy="248000"/>
          </a:xfrm>
        </p:grpSpPr>
        <p:sp>
          <p:nvSpPr>
            <p:cNvPr id="66" name="Google Shape;66;p4"/>
            <p:cNvSpPr/>
            <p:nvPr/>
          </p:nvSpPr>
          <p:spPr>
            <a:xfrm>
              <a:off x="6158275" y="1405250"/>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67" name="Google Shape;67;p4"/>
            <p:cNvSpPr/>
            <p:nvPr/>
          </p:nvSpPr>
          <p:spPr>
            <a:xfrm>
              <a:off x="6284475" y="1304425"/>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68" name="Google Shape;68;p4"/>
            <p:cNvSpPr/>
            <p:nvPr/>
          </p:nvSpPr>
          <p:spPr>
            <a:xfrm>
              <a:off x="6284475" y="1406025"/>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69" name="Google Shape;69;p4"/>
            <p:cNvSpPr/>
            <p:nvPr/>
          </p:nvSpPr>
          <p:spPr>
            <a:xfrm>
              <a:off x="6346400" y="1504450"/>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70" name="Google Shape;70;p4"/>
            <p:cNvSpPr/>
            <p:nvPr/>
          </p:nvSpPr>
          <p:spPr>
            <a:xfrm>
              <a:off x="6409900" y="1404425"/>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71" name="Google Shape;71;p4"/>
            <p:cNvSpPr/>
            <p:nvPr/>
          </p:nvSpPr>
          <p:spPr>
            <a:xfrm>
              <a:off x="6472600" y="1506825"/>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72" name="Google Shape;72;p4"/>
            <p:cNvSpPr/>
            <p:nvPr/>
          </p:nvSpPr>
          <p:spPr>
            <a:xfrm>
              <a:off x="6535300" y="1404425"/>
              <a:ext cx="45600" cy="456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grpSp>
      <p:grpSp>
        <p:nvGrpSpPr>
          <p:cNvPr id="73" name="Google Shape;73;p4"/>
          <p:cNvGrpSpPr/>
          <p:nvPr/>
        </p:nvGrpSpPr>
        <p:grpSpPr>
          <a:xfrm>
            <a:off x="17391350" y="364850"/>
            <a:ext cx="604800" cy="604800"/>
            <a:chOff x="9177650" y="1947500"/>
            <a:chExt cx="302400" cy="302400"/>
          </a:xfrm>
        </p:grpSpPr>
        <p:sp>
          <p:nvSpPr>
            <p:cNvPr id="74" name="Google Shape;74;p4"/>
            <p:cNvSpPr/>
            <p:nvPr/>
          </p:nvSpPr>
          <p:spPr>
            <a:xfrm>
              <a:off x="9279950" y="1947500"/>
              <a:ext cx="97800" cy="302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75" name="Google Shape;75;p4"/>
            <p:cNvSpPr/>
            <p:nvPr/>
          </p:nvSpPr>
          <p:spPr>
            <a:xfrm rot="5400000">
              <a:off x="9279950" y="1947500"/>
              <a:ext cx="97800" cy="302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grpSp>
    </p:spTree>
    <p:extLst>
      <p:ext uri="{BB962C8B-B14F-4D97-AF65-F5344CB8AC3E}">
        <p14:creationId xmlns:p14="http://schemas.microsoft.com/office/powerpoint/2010/main" val="272428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6"/>
        <p:cNvGrpSpPr/>
        <p:nvPr/>
      </p:nvGrpSpPr>
      <p:grpSpPr>
        <a:xfrm>
          <a:off x="0" y="0"/>
          <a:ext cx="0" cy="0"/>
          <a:chOff x="0" y="0"/>
          <a:chExt cx="0" cy="0"/>
        </a:xfrm>
      </p:grpSpPr>
      <p:grpSp>
        <p:nvGrpSpPr>
          <p:cNvPr id="77" name="Google Shape;77;p5"/>
          <p:cNvGrpSpPr/>
          <p:nvPr/>
        </p:nvGrpSpPr>
        <p:grpSpPr>
          <a:xfrm rot="10800000" flipH="1">
            <a:off x="-10" y="1"/>
            <a:ext cx="18288000" cy="10286998"/>
            <a:chOff x="-5" y="0"/>
            <a:chExt cx="9144000" cy="5143499"/>
          </a:xfrm>
        </p:grpSpPr>
        <p:pic>
          <p:nvPicPr>
            <p:cNvPr id="78" name="Google Shape;78;p5"/>
            <p:cNvPicPr preferRelativeResize="0"/>
            <p:nvPr/>
          </p:nvPicPr>
          <p:blipFill rotWithShape="1">
            <a:blip r:embed="rId2">
              <a:alphaModFix/>
            </a:blip>
            <a:srcRect l="54788" t="54807" r="-5405" b="-1760"/>
            <a:stretch/>
          </p:blipFill>
          <p:spPr>
            <a:xfrm rot="10800000" flipH="1">
              <a:off x="-5" y="2728450"/>
              <a:ext cx="2487450" cy="2415049"/>
            </a:xfrm>
            <a:prstGeom prst="rect">
              <a:avLst/>
            </a:prstGeom>
            <a:noFill/>
            <a:ln>
              <a:noFill/>
            </a:ln>
          </p:spPr>
        </p:pic>
        <p:pic>
          <p:nvPicPr>
            <p:cNvPr id="79" name="Google Shape;79;p5"/>
            <p:cNvPicPr preferRelativeResize="0"/>
            <p:nvPr/>
          </p:nvPicPr>
          <p:blipFill rotWithShape="1">
            <a:blip r:embed="rId2">
              <a:alphaModFix/>
            </a:blip>
            <a:srcRect l="55486" t="58827" r="-6104" b="-5779"/>
            <a:stretch/>
          </p:blipFill>
          <p:spPr>
            <a:xfrm flipH="1">
              <a:off x="6656545" y="0"/>
              <a:ext cx="2487450" cy="2415049"/>
            </a:xfrm>
            <a:prstGeom prst="rect">
              <a:avLst/>
            </a:prstGeom>
            <a:noFill/>
            <a:ln>
              <a:noFill/>
            </a:ln>
          </p:spPr>
        </p:pic>
      </p:grpSp>
      <p:sp>
        <p:nvSpPr>
          <p:cNvPr id="80" name="Google Shape;80;p5"/>
          <p:cNvSpPr txBox="1">
            <a:spLocks noGrp="1"/>
          </p:cNvSpPr>
          <p:nvPr>
            <p:ph type="title"/>
          </p:nvPr>
        </p:nvSpPr>
        <p:spPr>
          <a:xfrm>
            <a:off x="1440000" y="89005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5"/>
          <p:cNvSpPr txBox="1">
            <a:spLocks noGrp="1"/>
          </p:cNvSpPr>
          <p:nvPr>
            <p:ph type="subTitle" idx="1"/>
          </p:nvPr>
        </p:nvSpPr>
        <p:spPr>
          <a:xfrm>
            <a:off x="9812826" y="5739050"/>
            <a:ext cx="5749200" cy="311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5"/>
          <p:cNvSpPr txBox="1">
            <a:spLocks noGrp="1"/>
          </p:cNvSpPr>
          <p:nvPr>
            <p:ph type="subTitle" idx="2"/>
          </p:nvPr>
        </p:nvSpPr>
        <p:spPr>
          <a:xfrm>
            <a:off x="2725950" y="5739050"/>
            <a:ext cx="5749200" cy="311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5"/>
          <p:cNvSpPr txBox="1">
            <a:spLocks noGrp="1"/>
          </p:cNvSpPr>
          <p:nvPr>
            <p:ph type="subTitle" idx="3"/>
          </p:nvPr>
        </p:nvSpPr>
        <p:spPr>
          <a:xfrm>
            <a:off x="2725950" y="4637650"/>
            <a:ext cx="5749200" cy="1117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3600" b="1">
                <a:latin typeface="Outfit"/>
                <a:ea typeface="Outfit"/>
                <a:cs typeface="Outfit"/>
                <a:sym typeface="Outfit"/>
              </a:defRPr>
            </a:lvl1pPr>
            <a:lvl2pPr lvl="1" algn="ctr" rtl="0">
              <a:lnSpc>
                <a:spcPct val="100000"/>
              </a:lnSpc>
              <a:spcBef>
                <a:spcPts val="0"/>
              </a:spcBef>
              <a:spcAft>
                <a:spcPts val="0"/>
              </a:spcAft>
              <a:buSzPts val="2400"/>
              <a:buFont typeface="Raleway"/>
              <a:buNone/>
              <a:defRPr sz="48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48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48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48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48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48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48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4800" b="1">
                <a:latin typeface="Raleway"/>
                <a:ea typeface="Raleway"/>
                <a:cs typeface="Raleway"/>
                <a:sym typeface="Raleway"/>
              </a:defRPr>
            </a:lvl9pPr>
          </a:lstStyle>
          <a:p>
            <a:endParaRPr/>
          </a:p>
        </p:txBody>
      </p:sp>
      <p:sp>
        <p:nvSpPr>
          <p:cNvPr id="84" name="Google Shape;84;p5"/>
          <p:cNvSpPr txBox="1">
            <a:spLocks noGrp="1"/>
          </p:cNvSpPr>
          <p:nvPr>
            <p:ph type="subTitle" idx="4"/>
          </p:nvPr>
        </p:nvSpPr>
        <p:spPr>
          <a:xfrm>
            <a:off x="9812852" y="4637650"/>
            <a:ext cx="5749200" cy="1117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3600" b="1">
                <a:latin typeface="Outfit"/>
                <a:ea typeface="Outfit"/>
                <a:cs typeface="Outfit"/>
                <a:sym typeface="Outfit"/>
              </a:defRPr>
            </a:lvl1pPr>
            <a:lvl2pPr lvl="1" algn="ctr" rtl="0">
              <a:lnSpc>
                <a:spcPct val="100000"/>
              </a:lnSpc>
              <a:spcBef>
                <a:spcPts val="0"/>
              </a:spcBef>
              <a:spcAft>
                <a:spcPts val="0"/>
              </a:spcAft>
              <a:buSzPts val="2400"/>
              <a:buFont typeface="Raleway"/>
              <a:buNone/>
              <a:defRPr sz="48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48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48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48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48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48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48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4800" b="1">
                <a:latin typeface="Raleway"/>
                <a:ea typeface="Raleway"/>
                <a:cs typeface="Raleway"/>
                <a:sym typeface="Raleway"/>
              </a:defRPr>
            </a:lvl9pPr>
          </a:lstStyle>
          <a:p>
            <a:endParaRPr/>
          </a:p>
        </p:txBody>
      </p:sp>
      <p:sp>
        <p:nvSpPr>
          <p:cNvPr id="85" name="Google Shape;85;p5"/>
          <p:cNvSpPr/>
          <p:nvPr/>
        </p:nvSpPr>
        <p:spPr>
          <a:xfrm>
            <a:off x="386150" y="9090751"/>
            <a:ext cx="959956" cy="778910"/>
          </a:xfrm>
          <a:custGeom>
            <a:avLst/>
            <a:gdLst/>
            <a:ahLst/>
            <a:cxnLst/>
            <a:rect l="l" t="t" r="r" b="b"/>
            <a:pathLst>
              <a:path w="19629" h="15927" extrusionOk="0">
                <a:moveTo>
                  <a:pt x="2364" y="0"/>
                </a:moveTo>
                <a:cubicBezTo>
                  <a:pt x="1091" y="0"/>
                  <a:pt x="1" y="1603"/>
                  <a:pt x="1147" y="2807"/>
                </a:cubicBezTo>
                <a:lnTo>
                  <a:pt x="6306" y="8002"/>
                </a:lnTo>
                <a:lnTo>
                  <a:pt x="1147" y="13198"/>
                </a:lnTo>
                <a:cubicBezTo>
                  <a:pt x="141" y="14406"/>
                  <a:pt x="1163" y="15926"/>
                  <a:pt x="2400" y="15926"/>
                </a:cubicBezTo>
                <a:cubicBezTo>
                  <a:pt x="2759" y="15926"/>
                  <a:pt x="3135" y="15799"/>
                  <a:pt x="3485" y="15498"/>
                </a:cubicBezTo>
                <a:lnTo>
                  <a:pt x="11019" y="8002"/>
                </a:lnTo>
                <a:lnTo>
                  <a:pt x="3485" y="469"/>
                </a:lnTo>
                <a:cubicBezTo>
                  <a:pt x="3131" y="139"/>
                  <a:pt x="2739" y="0"/>
                  <a:pt x="2364" y="0"/>
                </a:cubicBezTo>
                <a:close/>
                <a:moveTo>
                  <a:pt x="10958" y="0"/>
                </a:moveTo>
                <a:cubicBezTo>
                  <a:pt x="9676" y="0"/>
                  <a:pt x="8602" y="1603"/>
                  <a:pt x="9720" y="2807"/>
                </a:cubicBezTo>
                <a:lnTo>
                  <a:pt x="14915" y="8002"/>
                </a:lnTo>
                <a:lnTo>
                  <a:pt x="9720" y="13198"/>
                </a:lnTo>
                <a:cubicBezTo>
                  <a:pt x="8713" y="14406"/>
                  <a:pt x="9758" y="15926"/>
                  <a:pt x="11005" y="15926"/>
                </a:cubicBezTo>
                <a:cubicBezTo>
                  <a:pt x="11366" y="15926"/>
                  <a:pt x="11745" y="15799"/>
                  <a:pt x="12095" y="15498"/>
                </a:cubicBezTo>
                <a:lnTo>
                  <a:pt x="19628" y="8002"/>
                </a:lnTo>
                <a:lnTo>
                  <a:pt x="12095" y="469"/>
                </a:lnTo>
                <a:cubicBezTo>
                  <a:pt x="11732" y="139"/>
                  <a:pt x="11336" y="0"/>
                  <a:pt x="10958" y="0"/>
                </a:cubicBezTo>
                <a:close/>
              </a:path>
            </a:pathLst>
          </a:custGeom>
          <a:solidFill>
            <a:schemeClr val="l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86" name="Google Shape;86;p5"/>
          <p:cNvGrpSpPr/>
          <p:nvPr/>
        </p:nvGrpSpPr>
        <p:grpSpPr>
          <a:xfrm>
            <a:off x="17182099" y="197050"/>
            <a:ext cx="839566" cy="489844"/>
            <a:chOff x="2482649" y="3047675"/>
            <a:chExt cx="419783" cy="244922"/>
          </a:xfrm>
        </p:grpSpPr>
        <p:sp>
          <p:nvSpPr>
            <p:cNvPr id="87" name="Google Shape;87;p5"/>
            <p:cNvSpPr/>
            <p:nvPr/>
          </p:nvSpPr>
          <p:spPr>
            <a:xfrm rot="5400000">
              <a:off x="2471533" y="3059529"/>
              <a:ext cx="81692" cy="59459"/>
            </a:xfrm>
            <a:custGeom>
              <a:avLst/>
              <a:gdLst/>
              <a:ahLst/>
              <a:cxnLst/>
              <a:rect l="l" t="t" r="r" b="b"/>
              <a:pathLst>
                <a:path w="4762" h="3466" extrusionOk="0">
                  <a:moveTo>
                    <a:pt x="2390" y="1"/>
                  </a:moveTo>
                  <a:cubicBezTo>
                    <a:pt x="1014" y="1"/>
                    <a:pt x="1" y="1570"/>
                    <a:pt x="1121" y="3006"/>
                  </a:cubicBezTo>
                  <a:cubicBezTo>
                    <a:pt x="1543" y="3327"/>
                    <a:pt x="1980" y="3465"/>
                    <a:pt x="2384" y="3465"/>
                  </a:cubicBezTo>
                  <a:cubicBezTo>
                    <a:pt x="3755" y="3465"/>
                    <a:pt x="4762" y="1878"/>
                    <a:pt x="3644" y="445"/>
                  </a:cubicBezTo>
                  <a:cubicBezTo>
                    <a:pt x="3225" y="135"/>
                    <a:pt x="2792" y="1"/>
                    <a:pt x="2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 name="Google Shape;88;p5"/>
            <p:cNvSpPr/>
            <p:nvPr/>
          </p:nvSpPr>
          <p:spPr>
            <a:xfrm rot="5400000">
              <a:off x="2651317" y="3058945"/>
              <a:ext cx="81692" cy="59459"/>
            </a:xfrm>
            <a:custGeom>
              <a:avLst/>
              <a:gdLst/>
              <a:ahLst/>
              <a:cxnLst/>
              <a:rect l="l" t="t" r="r" b="b"/>
              <a:pathLst>
                <a:path w="4762" h="3466" extrusionOk="0">
                  <a:moveTo>
                    <a:pt x="2377" y="0"/>
                  </a:moveTo>
                  <a:cubicBezTo>
                    <a:pt x="1006" y="0"/>
                    <a:pt x="0" y="1588"/>
                    <a:pt x="1118" y="3021"/>
                  </a:cubicBezTo>
                  <a:cubicBezTo>
                    <a:pt x="1537" y="3331"/>
                    <a:pt x="1970" y="3465"/>
                    <a:pt x="2372" y="3465"/>
                  </a:cubicBezTo>
                  <a:cubicBezTo>
                    <a:pt x="3748" y="3465"/>
                    <a:pt x="4761" y="1896"/>
                    <a:pt x="3641" y="460"/>
                  </a:cubicBezTo>
                  <a:cubicBezTo>
                    <a:pt x="3218" y="139"/>
                    <a:pt x="2782" y="0"/>
                    <a:pt x="2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 name="Google Shape;89;p5"/>
            <p:cNvSpPr/>
            <p:nvPr/>
          </p:nvSpPr>
          <p:spPr>
            <a:xfrm rot="5400000">
              <a:off x="2831428" y="3058259"/>
              <a:ext cx="81212" cy="60042"/>
            </a:xfrm>
            <a:custGeom>
              <a:avLst/>
              <a:gdLst/>
              <a:ahLst/>
              <a:cxnLst/>
              <a:rect l="l" t="t" r="r" b="b"/>
              <a:pathLst>
                <a:path w="4734" h="3500" extrusionOk="0">
                  <a:moveTo>
                    <a:pt x="2386" y="0"/>
                  </a:moveTo>
                  <a:cubicBezTo>
                    <a:pt x="1014" y="0"/>
                    <a:pt x="1" y="1588"/>
                    <a:pt x="1089" y="3020"/>
                  </a:cubicBezTo>
                  <a:cubicBezTo>
                    <a:pt x="1519" y="3356"/>
                    <a:pt x="1963" y="3500"/>
                    <a:pt x="2374" y="3500"/>
                  </a:cubicBezTo>
                  <a:cubicBezTo>
                    <a:pt x="3736" y="3500"/>
                    <a:pt x="4734" y="1914"/>
                    <a:pt x="3650" y="460"/>
                  </a:cubicBezTo>
                  <a:cubicBezTo>
                    <a:pt x="3227" y="138"/>
                    <a:pt x="2791" y="0"/>
                    <a:pt x="2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 name="Google Shape;90;p5"/>
            <p:cNvSpPr/>
            <p:nvPr/>
          </p:nvSpPr>
          <p:spPr>
            <a:xfrm rot="5400000">
              <a:off x="2831917" y="3220708"/>
              <a:ext cx="81246" cy="59785"/>
            </a:xfrm>
            <a:custGeom>
              <a:avLst/>
              <a:gdLst/>
              <a:ahLst/>
              <a:cxnLst/>
              <a:rect l="l" t="t" r="r" b="b"/>
              <a:pathLst>
                <a:path w="4736" h="3485" extrusionOk="0">
                  <a:moveTo>
                    <a:pt x="2397" y="0"/>
                  </a:moveTo>
                  <a:cubicBezTo>
                    <a:pt x="1020" y="0"/>
                    <a:pt x="0" y="1569"/>
                    <a:pt x="1092" y="3005"/>
                  </a:cubicBezTo>
                  <a:cubicBezTo>
                    <a:pt x="1530" y="3341"/>
                    <a:pt x="1978" y="3485"/>
                    <a:pt x="2391" y="3485"/>
                  </a:cubicBezTo>
                  <a:cubicBezTo>
                    <a:pt x="3760" y="3485"/>
                    <a:pt x="4736" y="1899"/>
                    <a:pt x="3652" y="445"/>
                  </a:cubicBezTo>
                  <a:cubicBezTo>
                    <a:pt x="3233" y="134"/>
                    <a:pt x="2800"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 name="Google Shape;91;p5"/>
            <p:cNvSpPr/>
            <p:nvPr/>
          </p:nvSpPr>
          <p:spPr>
            <a:xfrm rot="5400000">
              <a:off x="2472408" y="3222261"/>
              <a:ext cx="81212" cy="59459"/>
            </a:xfrm>
            <a:custGeom>
              <a:avLst/>
              <a:gdLst/>
              <a:ahLst/>
              <a:cxnLst/>
              <a:rect l="l" t="t" r="r" b="b"/>
              <a:pathLst>
                <a:path w="4734" h="3466" extrusionOk="0">
                  <a:moveTo>
                    <a:pt x="2390" y="0"/>
                  </a:moveTo>
                  <a:cubicBezTo>
                    <a:pt x="1014" y="0"/>
                    <a:pt x="1" y="1570"/>
                    <a:pt x="1121" y="3006"/>
                  </a:cubicBezTo>
                  <a:cubicBezTo>
                    <a:pt x="1544" y="3327"/>
                    <a:pt x="1978" y="3465"/>
                    <a:pt x="2380" y="3465"/>
                  </a:cubicBezTo>
                  <a:cubicBezTo>
                    <a:pt x="3742" y="3465"/>
                    <a:pt x="4733" y="1878"/>
                    <a:pt x="3644" y="445"/>
                  </a:cubicBezTo>
                  <a:cubicBezTo>
                    <a:pt x="3225" y="134"/>
                    <a:pt x="2792" y="0"/>
                    <a:pt x="2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 name="Google Shape;92;p5"/>
            <p:cNvSpPr/>
            <p:nvPr/>
          </p:nvSpPr>
          <p:spPr>
            <a:xfrm rot="5400000">
              <a:off x="2651995" y="3221566"/>
              <a:ext cx="81692" cy="60060"/>
            </a:xfrm>
            <a:custGeom>
              <a:avLst/>
              <a:gdLst/>
              <a:ahLst/>
              <a:cxnLst/>
              <a:rect l="l" t="t" r="r" b="b"/>
              <a:pathLst>
                <a:path w="4762" h="3501" extrusionOk="0">
                  <a:moveTo>
                    <a:pt x="2360" y="1"/>
                  </a:moveTo>
                  <a:cubicBezTo>
                    <a:pt x="998" y="1"/>
                    <a:pt x="0" y="1586"/>
                    <a:pt x="1084" y="3040"/>
                  </a:cubicBezTo>
                  <a:cubicBezTo>
                    <a:pt x="1515" y="3362"/>
                    <a:pt x="1958" y="3500"/>
                    <a:pt x="2367" y="3500"/>
                  </a:cubicBezTo>
                  <a:cubicBezTo>
                    <a:pt x="3755" y="3500"/>
                    <a:pt x="4762" y="1913"/>
                    <a:pt x="3644" y="480"/>
                  </a:cubicBezTo>
                  <a:cubicBezTo>
                    <a:pt x="3214" y="145"/>
                    <a:pt x="2771" y="1"/>
                    <a:pt x="2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03825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2"/>
        <p:cNvGrpSpPr/>
        <p:nvPr/>
      </p:nvGrpSpPr>
      <p:grpSpPr>
        <a:xfrm>
          <a:off x="0" y="0"/>
          <a:ext cx="0" cy="0"/>
          <a:chOff x="0" y="0"/>
          <a:chExt cx="0" cy="0"/>
        </a:xfrm>
      </p:grpSpPr>
      <p:grpSp>
        <p:nvGrpSpPr>
          <p:cNvPr id="193" name="Google Shape;193;p14"/>
          <p:cNvGrpSpPr/>
          <p:nvPr/>
        </p:nvGrpSpPr>
        <p:grpSpPr>
          <a:xfrm rot="10800000">
            <a:off x="-10" y="1"/>
            <a:ext cx="18288000" cy="10286998"/>
            <a:chOff x="-5" y="0"/>
            <a:chExt cx="9144000" cy="5143499"/>
          </a:xfrm>
        </p:grpSpPr>
        <p:pic>
          <p:nvPicPr>
            <p:cNvPr id="194" name="Google Shape;194;p14"/>
            <p:cNvPicPr preferRelativeResize="0"/>
            <p:nvPr/>
          </p:nvPicPr>
          <p:blipFill rotWithShape="1">
            <a:blip r:embed="rId2">
              <a:alphaModFix/>
            </a:blip>
            <a:srcRect l="54788" t="54807" r="-5405" b="-1760"/>
            <a:stretch/>
          </p:blipFill>
          <p:spPr>
            <a:xfrm rot="10800000" flipH="1">
              <a:off x="-5" y="2728450"/>
              <a:ext cx="2487450" cy="2415049"/>
            </a:xfrm>
            <a:prstGeom prst="rect">
              <a:avLst/>
            </a:prstGeom>
            <a:noFill/>
            <a:ln>
              <a:noFill/>
            </a:ln>
          </p:spPr>
        </p:pic>
        <p:pic>
          <p:nvPicPr>
            <p:cNvPr id="195" name="Google Shape;195;p14"/>
            <p:cNvPicPr preferRelativeResize="0"/>
            <p:nvPr/>
          </p:nvPicPr>
          <p:blipFill rotWithShape="1">
            <a:blip r:embed="rId2">
              <a:alphaModFix/>
            </a:blip>
            <a:srcRect l="55486" t="58827" r="-6104" b="-5779"/>
            <a:stretch/>
          </p:blipFill>
          <p:spPr>
            <a:xfrm flipH="1">
              <a:off x="6656545" y="0"/>
              <a:ext cx="2487450" cy="2415049"/>
            </a:xfrm>
            <a:prstGeom prst="rect">
              <a:avLst/>
            </a:prstGeom>
            <a:noFill/>
            <a:ln>
              <a:noFill/>
            </a:ln>
          </p:spPr>
        </p:pic>
      </p:grpSp>
      <p:sp>
        <p:nvSpPr>
          <p:cNvPr id="196" name="Google Shape;196;p14"/>
          <p:cNvSpPr txBox="1">
            <a:spLocks noGrp="1"/>
          </p:cNvSpPr>
          <p:nvPr>
            <p:ph type="title"/>
          </p:nvPr>
        </p:nvSpPr>
        <p:spPr>
          <a:xfrm>
            <a:off x="1430200" y="890050"/>
            <a:ext cx="15427800" cy="114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197" name="Google Shape;197;p14"/>
          <p:cNvGrpSpPr/>
          <p:nvPr/>
        </p:nvGrpSpPr>
        <p:grpSpPr>
          <a:xfrm>
            <a:off x="353051" y="285250"/>
            <a:ext cx="17734506" cy="9710660"/>
            <a:chOff x="176525" y="142625"/>
            <a:chExt cx="8867253" cy="4855330"/>
          </a:xfrm>
        </p:grpSpPr>
        <p:grpSp>
          <p:nvGrpSpPr>
            <p:cNvPr id="198" name="Google Shape;198;p14"/>
            <p:cNvGrpSpPr/>
            <p:nvPr/>
          </p:nvGrpSpPr>
          <p:grpSpPr>
            <a:xfrm>
              <a:off x="176525" y="142625"/>
              <a:ext cx="302400" cy="302400"/>
              <a:chOff x="9177650" y="1947500"/>
              <a:chExt cx="302400" cy="302400"/>
            </a:xfrm>
          </p:grpSpPr>
          <p:sp>
            <p:nvSpPr>
              <p:cNvPr id="199" name="Google Shape;199;p14"/>
              <p:cNvSpPr/>
              <p:nvPr/>
            </p:nvSpPr>
            <p:spPr>
              <a:xfrm>
                <a:off x="9279950" y="1947500"/>
                <a:ext cx="97800" cy="302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sp>
            <p:nvSpPr>
              <p:cNvPr id="200" name="Google Shape;200;p14"/>
              <p:cNvSpPr/>
              <p:nvPr/>
            </p:nvSpPr>
            <p:spPr>
              <a:xfrm rot="5400000">
                <a:off x="9279950" y="1947500"/>
                <a:ext cx="97800" cy="302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a:latin typeface="Open Sans"/>
                  <a:ea typeface="Open Sans"/>
                  <a:cs typeface="Open Sans"/>
                  <a:sym typeface="Open Sans"/>
                </a:endParaRPr>
              </a:p>
            </p:txBody>
          </p:sp>
        </p:grpSp>
        <p:sp>
          <p:nvSpPr>
            <p:cNvPr id="201" name="Google Shape;201;p14"/>
            <p:cNvSpPr/>
            <p:nvPr/>
          </p:nvSpPr>
          <p:spPr>
            <a:xfrm>
              <a:off x="8563800" y="4608500"/>
              <a:ext cx="479978" cy="389455"/>
            </a:xfrm>
            <a:custGeom>
              <a:avLst/>
              <a:gdLst/>
              <a:ahLst/>
              <a:cxnLst/>
              <a:rect l="l" t="t" r="r" b="b"/>
              <a:pathLst>
                <a:path w="19629" h="15927" extrusionOk="0">
                  <a:moveTo>
                    <a:pt x="2364" y="0"/>
                  </a:moveTo>
                  <a:cubicBezTo>
                    <a:pt x="1091" y="0"/>
                    <a:pt x="1" y="1603"/>
                    <a:pt x="1147" y="2807"/>
                  </a:cubicBezTo>
                  <a:lnTo>
                    <a:pt x="6306" y="8002"/>
                  </a:lnTo>
                  <a:lnTo>
                    <a:pt x="1147" y="13198"/>
                  </a:lnTo>
                  <a:cubicBezTo>
                    <a:pt x="141" y="14406"/>
                    <a:pt x="1163" y="15926"/>
                    <a:pt x="2400" y="15926"/>
                  </a:cubicBezTo>
                  <a:cubicBezTo>
                    <a:pt x="2759" y="15926"/>
                    <a:pt x="3135" y="15799"/>
                    <a:pt x="3485" y="15498"/>
                  </a:cubicBezTo>
                  <a:lnTo>
                    <a:pt x="11019" y="8002"/>
                  </a:lnTo>
                  <a:lnTo>
                    <a:pt x="3485" y="469"/>
                  </a:lnTo>
                  <a:cubicBezTo>
                    <a:pt x="3131" y="139"/>
                    <a:pt x="2739" y="0"/>
                    <a:pt x="2364" y="0"/>
                  </a:cubicBezTo>
                  <a:close/>
                  <a:moveTo>
                    <a:pt x="10958" y="0"/>
                  </a:moveTo>
                  <a:cubicBezTo>
                    <a:pt x="9676" y="0"/>
                    <a:pt x="8602" y="1603"/>
                    <a:pt x="9720" y="2807"/>
                  </a:cubicBezTo>
                  <a:lnTo>
                    <a:pt x="14915" y="8002"/>
                  </a:lnTo>
                  <a:lnTo>
                    <a:pt x="9720" y="13198"/>
                  </a:lnTo>
                  <a:cubicBezTo>
                    <a:pt x="8713" y="14406"/>
                    <a:pt x="9758" y="15926"/>
                    <a:pt x="11005" y="15926"/>
                  </a:cubicBezTo>
                  <a:cubicBezTo>
                    <a:pt x="11366" y="15926"/>
                    <a:pt x="11745" y="15799"/>
                    <a:pt x="12095" y="15498"/>
                  </a:cubicBezTo>
                  <a:lnTo>
                    <a:pt x="19628" y="8002"/>
                  </a:lnTo>
                  <a:lnTo>
                    <a:pt x="12095" y="469"/>
                  </a:lnTo>
                  <a:cubicBezTo>
                    <a:pt x="11732" y="139"/>
                    <a:pt x="11336" y="0"/>
                    <a:pt x="10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32060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42"/>
        <p:cNvGrpSpPr/>
        <p:nvPr/>
      </p:nvGrpSpPr>
      <p:grpSpPr>
        <a:xfrm>
          <a:off x="0" y="0"/>
          <a:ext cx="0" cy="0"/>
          <a:chOff x="0" y="0"/>
          <a:chExt cx="0" cy="0"/>
        </a:xfrm>
      </p:grpSpPr>
      <p:grpSp>
        <p:nvGrpSpPr>
          <p:cNvPr id="343" name="Google Shape;343;p22"/>
          <p:cNvGrpSpPr/>
          <p:nvPr/>
        </p:nvGrpSpPr>
        <p:grpSpPr>
          <a:xfrm>
            <a:off x="-10" y="1"/>
            <a:ext cx="18288000" cy="10286998"/>
            <a:chOff x="-5" y="0"/>
            <a:chExt cx="9144000" cy="5143499"/>
          </a:xfrm>
        </p:grpSpPr>
        <p:pic>
          <p:nvPicPr>
            <p:cNvPr id="344" name="Google Shape;344;p22"/>
            <p:cNvPicPr preferRelativeResize="0"/>
            <p:nvPr/>
          </p:nvPicPr>
          <p:blipFill rotWithShape="1">
            <a:blip r:embed="rId2">
              <a:alphaModFix/>
            </a:blip>
            <a:srcRect l="54788" t="54807" r="-5405" b="-1760"/>
            <a:stretch/>
          </p:blipFill>
          <p:spPr>
            <a:xfrm rot="10800000" flipH="1">
              <a:off x="-5" y="2728450"/>
              <a:ext cx="2487450" cy="2415049"/>
            </a:xfrm>
            <a:prstGeom prst="rect">
              <a:avLst/>
            </a:prstGeom>
            <a:noFill/>
            <a:ln>
              <a:noFill/>
            </a:ln>
          </p:spPr>
        </p:pic>
        <p:pic>
          <p:nvPicPr>
            <p:cNvPr id="345" name="Google Shape;345;p22"/>
            <p:cNvPicPr preferRelativeResize="0"/>
            <p:nvPr/>
          </p:nvPicPr>
          <p:blipFill rotWithShape="1">
            <a:blip r:embed="rId2">
              <a:alphaModFix/>
            </a:blip>
            <a:srcRect l="55486" t="58827" r="-6104" b="-5779"/>
            <a:stretch/>
          </p:blipFill>
          <p:spPr>
            <a:xfrm flipH="1">
              <a:off x="6656545" y="0"/>
              <a:ext cx="2487450" cy="2415049"/>
            </a:xfrm>
            <a:prstGeom prst="rect">
              <a:avLst/>
            </a:prstGeom>
            <a:noFill/>
            <a:ln>
              <a:noFill/>
            </a:ln>
          </p:spPr>
        </p:pic>
      </p:grpSp>
      <p:sp>
        <p:nvSpPr>
          <p:cNvPr id="346" name="Google Shape;346;p22"/>
          <p:cNvSpPr txBox="1">
            <a:spLocks noGrp="1"/>
          </p:cNvSpPr>
          <p:nvPr>
            <p:ph type="ctrTitle"/>
          </p:nvPr>
        </p:nvSpPr>
        <p:spPr>
          <a:xfrm>
            <a:off x="4859900" y="1070000"/>
            <a:ext cx="8568000" cy="226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4400"/>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a:p>
        </p:txBody>
      </p:sp>
      <p:sp>
        <p:nvSpPr>
          <p:cNvPr id="347" name="Google Shape;347;p22"/>
          <p:cNvSpPr txBox="1">
            <a:spLocks noGrp="1"/>
          </p:cNvSpPr>
          <p:nvPr>
            <p:ph type="subTitle" idx="1"/>
          </p:nvPr>
        </p:nvSpPr>
        <p:spPr>
          <a:xfrm>
            <a:off x="4859900" y="3462050"/>
            <a:ext cx="8568000" cy="24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800"/>
            </a:lvl1pPr>
            <a:lvl2pPr lvl="1" algn="ctr" rtl="0">
              <a:lnSpc>
                <a:spcPct val="100000"/>
              </a:lnSpc>
              <a:spcBef>
                <a:spcPts val="0"/>
              </a:spcBef>
              <a:spcAft>
                <a:spcPts val="0"/>
              </a:spcAft>
              <a:buSzPts val="1800"/>
              <a:buNone/>
              <a:defRPr sz="3600"/>
            </a:lvl2pPr>
            <a:lvl3pPr lvl="2" algn="ctr" rtl="0">
              <a:lnSpc>
                <a:spcPct val="100000"/>
              </a:lnSpc>
              <a:spcBef>
                <a:spcPts val="0"/>
              </a:spcBef>
              <a:spcAft>
                <a:spcPts val="0"/>
              </a:spcAft>
              <a:buSzPts val="1800"/>
              <a:buNone/>
              <a:defRPr sz="3600"/>
            </a:lvl3pPr>
            <a:lvl4pPr lvl="3" algn="ctr" rtl="0">
              <a:lnSpc>
                <a:spcPct val="100000"/>
              </a:lnSpc>
              <a:spcBef>
                <a:spcPts val="0"/>
              </a:spcBef>
              <a:spcAft>
                <a:spcPts val="0"/>
              </a:spcAft>
              <a:buSzPts val="1800"/>
              <a:buNone/>
              <a:defRPr sz="3600"/>
            </a:lvl4pPr>
            <a:lvl5pPr lvl="4" algn="ctr" rtl="0">
              <a:lnSpc>
                <a:spcPct val="100000"/>
              </a:lnSpc>
              <a:spcBef>
                <a:spcPts val="0"/>
              </a:spcBef>
              <a:spcAft>
                <a:spcPts val="0"/>
              </a:spcAft>
              <a:buSzPts val="1800"/>
              <a:buNone/>
              <a:defRPr sz="3600"/>
            </a:lvl5pPr>
            <a:lvl6pPr lvl="5" algn="ctr" rtl="0">
              <a:lnSpc>
                <a:spcPct val="100000"/>
              </a:lnSpc>
              <a:spcBef>
                <a:spcPts val="0"/>
              </a:spcBef>
              <a:spcAft>
                <a:spcPts val="0"/>
              </a:spcAft>
              <a:buSzPts val="1800"/>
              <a:buNone/>
              <a:defRPr sz="3600"/>
            </a:lvl6pPr>
            <a:lvl7pPr lvl="6" algn="ctr" rtl="0">
              <a:lnSpc>
                <a:spcPct val="100000"/>
              </a:lnSpc>
              <a:spcBef>
                <a:spcPts val="0"/>
              </a:spcBef>
              <a:spcAft>
                <a:spcPts val="0"/>
              </a:spcAft>
              <a:buSzPts val="1800"/>
              <a:buNone/>
              <a:defRPr sz="3600"/>
            </a:lvl7pPr>
            <a:lvl8pPr lvl="7" algn="ctr" rtl="0">
              <a:lnSpc>
                <a:spcPct val="100000"/>
              </a:lnSpc>
              <a:spcBef>
                <a:spcPts val="0"/>
              </a:spcBef>
              <a:spcAft>
                <a:spcPts val="0"/>
              </a:spcAft>
              <a:buSzPts val="1800"/>
              <a:buNone/>
              <a:defRPr sz="3600"/>
            </a:lvl8pPr>
            <a:lvl9pPr lvl="8" algn="ctr" rtl="0">
              <a:lnSpc>
                <a:spcPct val="100000"/>
              </a:lnSpc>
              <a:spcBef>
                <a:spcPts val="0"/>
              </a:spcBef>
              <a:spcAft>
                <a:spcPts val="0"/>
              </a:spcAft>
              <a:buSzPts val="1800"/>
              <a:buNone/>
              <a:defRPr sz="3600"/>
            </a:lvl9pPr>
          </a:lstStyle>
          <a:p>
            <a:endParaRPr/>
          </a:p>
        </p:txBody>
      </p:sp>
      <p:sp>
        <p:nvSpPr>
          <p:cNvPr id="348" name="Google Shape;348;p22"/>
          <p:cNvSpPr txBox="1"/>
          <p:nvPr/>
        </p:nvSpPr>
        <p:spPr>
          <a:xfrm>
            <a:off x="4859900" y="6993850"/>
            <a:ext cx="8568000" cy="1231200"/>
          </a:xfrm>
          <a:prstGeom prst="rect">
            <a:avLst/>
          </a:prstGeom>
          <a:noFill/>
          <a:ln>
            <a:noFill/>
          </a:ln>
        </p:spPr>
        <p:txBody>
          <a:bodyPr spcFirstLastPara="1" wrap="square" lIns="182850" tIns="182850" rIns="182850" bIns="182850" anchor="ctr" anchorCtr="0">
            <a:noAutofit/>
          </a:bodyPr>
          <a:lstStyle/>
          <a:p>
            <a:pPr marL="0" lvl="0" indent="0" algn="ctr" rtl="0">
              <a:lnSpc>
                <a:spcPct val="100000"/>
              </a:lnSpc>
              <a:spcBef>
                <a:spcPts val="0"/>
              </a:spcBef>
              <a:spcAft>
                <a:spcPts val="0"/>
              </a:spcAft>
              <a:buNone/>
            </a:pPr>
            <a:r>
              <a:rPr lang="en" sz="2000" b="1">
                <a:solidFill>
                  <a:schemeClr val="dk2"/>
                </a:solidFill>
                <a:latin typeface="Archivo"/>
                <a:ea typeface="Archivo"/>
                <a:cs typeface="Archivo"/>
                <a:sym typeface="Archivo"/>
              </a:rPr>
              <a:t>CREDITS:</a:t>
            </a:r>
            <a:r>
              <a:rPr lang="en" sz="2000">
                <a:solidFill>
                  <a:schemeClr val="dk2"/>
                </a:solidFill>
                <a:latin typeface="Archivo"/>
                <a:ea typeface="Archivo"/>
                <a:cs typeface="Archivo"/>
                <a:sym typeface="Archivo"/>
              </a:rPr>
              <a:t> This presentation template was created by </a:t>
            </a:r>
            <a:r>
              <a:rPr lang="en" sz="2000" b="1" u="sng">
                <a:solidFill>
                  <a:schemeClr val="dk2"/>
                </a:solidFill>
                <a:latin typeface="Archivo"/>
                <a:ea typeface="Archivo"/>
                <a:cs typeface="Archivo"/>
                <a:sym typeface="Archivo"/>
                <a:hlinkClick r:id="rId3">
                  <a:extLst>
                    <a:ext uri="{A12FA001-AC4F-418D-AE19-62706E023703}">
                      <ahyp:hlinkClr xmlns:ahyp="http://schemas.microsoft.com/office/drawing/2018/hyperlinkcolor" val="tx"/>
                    </a:ext>
                  </a:extLst>
                </a:hlinkClick>
              </a:rPr>
              <a:t>Slidesgo</a:t>
            </a:r>
            <a:r>
              <a:rPr lang="en" sz="2000">
                <a:solidFill>
                  <a:schemeClr val="dk2"/>
                </a:solidFill>
                <a:latin typeface="Archivo"/>
                <a:ea typeface="Archivo"/>
                <a:cs typeface="Archivo"/>
                <a:sym typeface="Archivo"/>
              </a:rPr>
              <a:t>,</a:t>
            </a:r>
            <a:r>
              <a:rPr lang="en" sz="2000" b="1">
                <a:solidFill>
                  <a:schemeClr val="dk2"/>
                </a:solidFill>
                <a:latin typeface="Archivo"/>
                <a:ea typeface="Archivo"/>
                <a:cs typeface="Archivo"/>
                <a:sym typeface="Archivo"/>
              </a:rPr>
              <a:t> </a:t>
            </a:r>
            <a:r>
              <a:rPr lang="en" sz="2000">
                <a:solidFill>
                  <a:schemeClr val="dk2"/>
                </a:solidFill>
                <a:latin typeface="Archivo"/>
                <a:ea typeface="Archivo"/>
                <a:cs typeface="Archivo"/>
                <a:sym typeface="Archivo"/>
              </a:rPr>
              <a:t>and includes icons by </a:t>
            </a:r>
            <a:r>
              <a:rPr lang="en" sz="2000" b="1" u="sng">
                <a:solidFill>
                  <a:schemeClr val="dk2"/>
                </a:solidFill>
                <a:latin typeface="Archivo"/>
                <a:ea typeface="Archivo"/>
                <a:cs typeface="Archivo"/>
                <a:sym typeface="Archivo"/>
                <a:hlinkClick r:id="rId4">
                  <a:extLst>
                    <a:ext uri="{A12FA001-AC4F-418D-AE19-62706E023703}">
                      <ahyp:hlinkClr xmlns:ahyp="http://schemas.microsoft.com/office/drawing/2018/hyperlinkcolor" val="tx"/>
                    </a:ext>
                  </a:extLst>
                </a:hlinkClick>
              </a:rPr>
              <a:t>Flaticon</a:t>
            </a:r>
            <a:r>
              <a:rPr lang="en" sz="2000" b="1">
                <a:solidFill>
                  <a:schemeClr val="dk2"/>
                </a:solidFill>
                <a:latin typeface="Archivo"/>
                <a:ea typeface="Archivo"/>
                <a:cs typeface="Archivo"/>
                <a:sym typeface="Archivo"/>
              </a:rPr>
              <a:t> </a:t>
            </a:r>
            <a:r>
              <a:rPr lang="en" sz="2000">
                <a:solidFill>
                  <a:schemeClr val="dk2"/>
                </a:solidFill>
                <a:latin typeface="Archivo"/>
                <a:ea typeface="Archivo"/>
                <a:cs typeface="Archivo"/>
                <a:sym typeface="Archivo"/>
              </a:rPr>
              <a:t>and infographics &amp; images by </a:t>
            </a:r>
            <a:r>
              <a:rPr lang="en" sz="2000" b="1" u="sng">
                <a:solidFill>
                  <a:schemeClr val="dk2"/>
                </a:solidFill>
                <a:latin typeface="Archivo"/>
                <a:ea typeface="Archivo"/>
                <a:cs typeface="Archivo"/>
                <a:sym typeface="Archivo"/>
                <a:hlinkClick r:id="rId5">
                  <a:extLst>
                    <a:ext uri="{A12FA001-AC4F-418D-AE19-62706E023703}">
                      <ahyp:hlinkClr xmlns:ahyp="http://schemas.microsoft.com/office/drawing/2018/hyperlinkcolor" val="tx"/>
                    </a:ext>
                  </a:extLst>
                </a:hlinkClick>
              </a:rPr>
              <a:t>Freepik</a:t>
            </a:r>
            <a:endParaRPr sz="2000" b="1" u="sng">
              <a:solidFill>
                <a:schemeClr val="dk2"/>
              </a:solidFill>
              <a:highlight>
                <a:srgbClr val="DFDEFC"/>
              </a:highlight>
              <a:latin typeface="Archivo"/>
              <a:ea typeface="Archivo"/>
              <a:cs typeface="Archivo"/>
              <a:sym typeface="Archivo"/>
            </a:endParaRPr>
          </a:p>
        </p:txBody>
      </p:sp>
      <p:grpSp>
        <p:nvGrpSpPr>
          <p:cNvPr id="349" name="Google Shape;349;p22"/>
          <p:cNvGrpSpPr/>
          <p:nvPr/>
        </p:nvGrpSpPr>
        <p:grpSpPr>
          <a:xfrm>
            <a:off x="609374" y="10"/>
            <a:ext cx="16666824" cy="10607956"/>
            <a:chOff x="304687" y="5"/>
            <a:chExt cx="8333412" cy="5303978"/>
          </a:xfrm>
        </p:grpSpPr>
        <p:grpSp>
          <p:nvGrpSpPr>
            <p:cNvPr id="350" name="Google Shape;350;p22"/>
            <p:cNvGrpSpPr/>
            <p:nvPr/>
          </p:nvGrpSpPr>
          <p:grpSpPr>
            <a:xfrm>
              <a:off x="7561885" y="4850198"/>
              <a:ext cx="1076215" cy="453784"/>
              <a:chOff x="2213534" y="-681500"/>
              <a:chExt cx="2816579" cy="1187915"/>
            </a:xfrm>
          </p:grpSpPr>
          <p:sp>
            <p:nvSpPr>
              <p:cNvPr id="351" name="Google Shape;351;p22"/>
              <p:cNvSpPr/>
              <p:nvPr/>
            </p:nvSpPr>
            <p:spPr>
              <a:xfrm>
                <a:off x="3566084" y="-681500"/>
                <a:ext cx="1464029" cy="1187915"/>
              </a:xfrm>
              <a:custGeom>
                <a:avLst/>
                <a:gdLst/>
                <a:ahLst/>
                <a:cxnLst/>
                <a:rect l="l" t="t" r="r" b="b"/>
                <a:pathLst>
                  <a:path w="19629" h="15927" extrusionOk="0">
                    <a:moveTo>
                      <a:pt x="2364" y="0"/>
                    </a:moveTo>
                    <a:cubicBezTo>
                      <a:pt x="1091" y="0"/>
                      <a:pt x="1" y="1603"/>
                      <a:pt x="1147" y="2807"/>
                    </a:cubicBezTo>
                    <a:lnTo>
                      <a:pt x="6306" y="8002"/>
                    </a:lnTo>
                    <a:lnTo>
                      <a:pt x="1147" y="13198"/>
                    </a:lnTo>
                    <a:cubicBezTo>
                      <a:pt x="141" y="14406"/>
                      <a:pt x="1163" y="15926"/>
                      <a:pt x="2400" y="15926"/>
                    </a:cubicBezTo>
                    <a:cubicBezTo>
                      <a:pt x="2759" y="15926"/>
                      <a:pt x="3135" y="15799"/>
                      <a:pt x="3485" y="15498"/>
                    </a:cubicBezTo>
                    <a:lnTo>
                      <a:pt x="11019" y="8002"/>
                    </a:lnTo>
                    <a:lnTo>
                      <a:pt x="3485" y="469"/>
                    </a:lnTo>
                    <a:cubicBezTo>
                      <a:pt x="3131" y="139"/>
                      <a:pt x="2739" y="0"/>
                      <a:pt x="2364" y="0"/>
                    </a:cubicBezTo>
                    <a:close/>
                    <a:moveTo>
                      <a:pt x="10958" y="0"/>
                    </a:moveTo>
                    <a:cubicBezTo>
                      <a:pt x="9676" y="0"/>
                      <a:pt x="8602" y="1603"/>
                      <a:pt x="9720" y="2807"/>
                    </a:cubicBezTo>
                    <a:lnTo>
                      <a:pt x="14915" y="8002"/>
                    </a:lnTo>
                    <a:lnTo>
                      <a:pt x="9720" y="13198"/>
                    </a:lnTo>
                    <a:cubicBezTo>
                      <a:pt x="8713" y="14406"/>
                      <a:pt x="9758" y="15926"/>
                      <a:pt x="11005" y="15926"/>
                    </a:cubicBezTo>
                    <a:cubicBezTo>
                      <a:pt x="11366" y="15926"/>
                      <a:pt x="11745" y="15799"/>
                      <a:pt x="12095" y="15498"/>
                    </a:cubicBezTo>
                    <a:lnTo>
                      <a:pt x="19628" y="8002"/>
                    </a:lnTo>
                    <a:lnTo>
                      <a:pt x="12095" y="469"/>
                    </a:lnTo>
                    <a:cubicBezTo>
                      <a:pt x="11732" y="139"/>
                      <a:pt x="11336" y="0"/>
                      <a:pt x="10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2" name="Google Shape;352;p22"/>
              <p:cNvSpPr/>
              <p:nvPr/>
            </p:nvSpPr>
            <p:spPr>
              <a:xfrm>
                <a:off x="2213534" y="-681500"/>
                <a:ext cx="1464029" cy="1187915"/>
              </a:xfrm>
              <a:custGeom>
                <a:avLst/>
                <a:gdLst/>
                <a:ahLst/>
                <a:cxnLst/>
                <a:rect l="l" t="t" r="r" b="b"/>
                <a:pathLst>
                  <a:path w="19629" h="15927" extrusionOk="0">
                    <a:moveTo>
                      <a:pt x="2364" y="0"/>
                    </a:moveTo>
                    <a:cubicBezTo>
                      <a:pt x="1091" y="0"/>
                      <a:pt x="1" y="1603"/>
                      <a:pt x="1147" y="2807"/>
                    </a:cubicBezTo>
                    <a:lnTo>
                      <a:pt x="6306" y="8002"/>
                    </a:lnTo>
                    <a:lnTo>
                      <a:pt x="1147" y="13198"/>
                    </a:lnTo>
                    <a:cubicBezTo>
                      <a:pt x="141" y="14406"/>
                      <a:pt x="1163" y="15926"/>
                      <a:pt x="2400" y="15926"/>
                    </a:cubicBezTo>
                    <a:cubicBezTo>
                      <a:pt x="2759" y="15926"/>
                      <a:pt x="3135" y="15799"/>
                      <a:pt x="3485" y="15498"/>
                    </a:cubicBezTo>
                    <a:lnTo>
                      <a:pt x="11019" y="8002"/>
                    </a:lnTo>
                    <a:lnTo>
                      <a:pt x="3485" y="469"/>
                    </a:lnTo>
                    <a:cubicBezTo>
                      <a:pt x="3131" y="139"/>
                      <a:pt x="2739" y="0"/>
                      <a:pt x="2364" y="0"/>
                    </a:cubicBezTo>
                    <a:close/>
                    <a:moveTo>
                      <a:pt x="10958" y="0"/>
                    </a:moveTo>
                    <a:cubicBezTo>
                      <a:pt x="9676" y="0"/>
                      <a:pt x="8602" y="1603"/>
                      <a:pt x="9720" y="2807"/>
                    </a:cubicBezTo>
                    <a:lnTo>
                      <a:pt x="14915" y="8002"/>
                    </a:lnTo>
                    <a:lnTo>
                      <a:pt x="9720" y="13198"/>
                    </a:lnTo>
                    <a:cubicBezTo>
                      <a:pt x="8713" y="14406"/>
                      <a:pt x="9758" y="15926"/>
                      <a:pt x="11005" y="15926"/>
                    </a:cubicBezTo>
                    <a:cubicBezTo>
                      <a:pt x="11366" y="15926"/>
                      <a:pt x="11745" y="15799"/>
                      <a:pt x="12095" y="15498"/>
                    </a:cubicBezTo>
                    <a:lnTo>
                      <a:pt x="19628" y="8002"/>
                    </a:lnTo>
                    <a:lnTo>
                      <a:pt x="12095" y="469"/>
                    </a:lnTo>
                    <a:cubicBezTo>
                      <a:pt x="11732" y="139"/>
                      <a:pt x="11336" y="0"/>
                      <a:pt x="10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53" name="Google Shape;353;p22"/>
            <p:cNvGrpSpPr/>
            <p:nvPr/>
          </p:nvGrpSpPr>
          <p:grpSpPr>
            <a:xfrm flipH="1">
              <a:off x="304687" y="5"/>
              <a:ext cx="820826" cy="403995"/>
              <a:chOff x="2564925" y="1288200"/>
              <a:chExt cx="831300" cy="409150"/>
            </a:xfrm>
          </p:grpSpPr>
          <p:sp>
            <p:nvSpPr>
              <p:cNvPr id="354" name="Google Shape;354;p22"/>
              <p:cNvSpPr/>
              <p:nvPr/>
            </p:nvSpPr>
            <p:spPr>
              <a:xfrm>
                <a:off x="2783875" y="1288200"/>
                <a:ext cx="393400" cy="197625"/>
              </a:xfrm>
              <a:custGeom>
                <a:avLst/>
                <a:gdLst/>
                <a:ahLst/>
                <a:cxnLst/>
                <a:rect l="l" t="t" r="r" b="b"/>
                <a:pathLst>
                  <a:path w="15736" h="7905" extrusionOk="0">
                    <a:moveTo>
                      <a:pt x="1" y="0"/>
                    </a:moveTo>
                    <a:cubicBezTo>
                      <a:pt x="1" y="4342"/>
                      <a:pt x="3526" y="7867"/>
                      <a:pt x="7868" y="7905"/>
                    </a:cubicBezTo>
                    <a:cubicBezTo>
                      <a:pt x="12210" y="7905"/>
                      <a:pt x="15736" y="4342"/>
                      <a:pt x="15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5" name="Google Shape;355;p22"/>
              <p:cNvSpPr/>
              <p:nvPr/>
            </p:nvSpPr>
            <p:spPr>
              <a:xfrm>
                <a:off x="2564925" y="1289125"/>
                <a:ext cx="831300" cy="408225"/>
              </a:xfrm>
              <a:custGeom>
                <a:avLst/>
                <a:gdLst/>
                <a:ahLst/>
                <a:cxnLst/>
                <a:rect l="l" t="t" r="r" b="b"/>
                <a:pathLst>
                  <a:path w="33252" h="16329" extrusionOk="0">
                    <a:moveTo>
                      <a:pt x="1" y="0"/>
                    </a:moveTo>
                    <a:cubicBezTo>
                      <a:pt x="149" y="9055"/>
                      <a:pt x="7534" y="16329"/>
                      <a:pt x="16626" y="16329"/>
                    </a:cubicBezTo>
                    <a:cubicBezTo>
                      <a:pt x="25681" y="16329"/>
                      <a:pt x="33103" y="9055"/>
                      <a:pt x="33252" y="0"/>
                    </a:cubicBezTo>
                    <a:lnTo>
                      <a:pt x="29726" y="0"/>
                    </a:lnTo>
                    <a:cubicBezTo>
                      <a:pt x="29726" y="7237"/>
                      <a:pt x="23863" y="13100"/>
                      <a:pt x="16626" y="13100"/>
                    </a:cubicBezTo>
                    <a:cubicBezTo>
                      <a:pt x="9353" y="13100"/>
                      <a:pt x="3489" y="7237"/>
                      <a:pt x="3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spTree>
    <p:extLst>
      <p:ext uri="{BB962C8B-B14F-4D97-AF65-F5344CB8AC3E}">
        <p14:creationId xmlns:p14="http://schemas.microsoft.com/office/powerpoint/2010/main" val="64580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95"/>
        <p:cNvGrpSpPr/>
        <p:nvPr/>
      </p:nvGrpSpPr>
      <p:grpSpPr>
        <a:xfrm>
          <a:off x="0" y="0"/>
          <a:ext cx="0" cy="0"/>
          <a:chOff x="0" y="0"/>
          <a:chExt cx="0" cy="0"/>
        </a:xfrm>
      </p:grpSpPr>
      <p:sp>
        <p:nvSpPr>
          <p:cNvPr id="396" name="Google Shape;396;p27"/>
          <p:cNvSpPr txBox="1">
            <a:spLocks noGrp="1"/>
          </p:cNvSpPr>
          <p:nvPr>
            <p:ph type="title"/>
          </p:nvPr>
        </p:nvSpPr>
        <p:spPr>
          <a:xfrm>
            <a:off x="1446900" y="1022050"/>
            <a:ext cx="15394200" cy="96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961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70" r:id="rId14"/>
    <p:sldLayoutId id="2147483672" r:id="rId15"/>
    <p:sldLayoutId id="214748367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doi.org/10.1097/NT.0000000000000218"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43F0DC74-B783-FC17-2B2F-79E26C355FA8}"/>
              </a:ext>
              <a:ext uri="{C183D7F6-B498-43B3-948B-1728B52AA6E4}">
                <adec:decorative xmlns:adec="http://schemas.microsoft.com/office/drawing/2017/decorative" val="0"/>
              </a:ext>
            </a:extLst>
          </p:cNvPr>
          <p:cNvSpPr txBox="1">
            <a:spLocks noGrp="1"/>
          </p:cNvSpPr>
          <p:nvPr>
            <p:ph type="title" idx="4294967295"/>
          </p:nvPr>
        </p:nvSpPr>
        <p:spPr>
          <a:xfrm>
            <a:off x="5549200" y="-1328204"/>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Title Slide</a:t>
            </a:r>
          </a:p>
        </p:txBody>
      </p:sp>
      <p:grpSp>
        <p:nvGrpSpPr>
          <p:cNvPr id="2" name="Group 2">
            <a:extLst>
              <a:ext uri="{C183D7F6-B498-43B3-948B-1728B52AA6E4}">
                <adec:decorative xmlns:adec="http://schemas.microsoft.com/office/drawing/2017/decorative" val="1"/>
              </a:ext>
            </a:extLst>
          </p:cNvPr>
          <p:cNvGrpSpPr>
            <a:grpSpLocks noGrp="1" noUngrp="1" noRot="1" noMove="1" noResize="1"/>
          </p:cNvGrpSpPr>
          <p:nvPr/>
        </p:nvGrpSpPr>
        <p:grpSpPr>
          <a:xfrm>
            <a:off x="1028700" y="1028700"/>
            <a:ext cx="16230600" cy="8229600"/>
            <a:chOff x="0" y="0"/>
            <a:chExt cx="7026195" cy="3562578"/>
          </a:xfrm>
        </p:grpSpPr>
        <p:sp>
          <p:nvSpPr>
            <p:cNvPr id="3" name="Freeform 3"/>
            <p:cNvSpPr>
              <a:spLocks noGrp="1" noRot="1" noMove="1" noResize="1" noEditPoints="1" noAdjustHandles="1" noChangeArrowheads="1" noChangeShapeType="1"/>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txBody>
            <a:bodyPr/>
            <a:lstStyle/>
            <a:p>
              <a:endParaRPr lang="en-US"/>
            </a:p>
          </p:txBody>
        </p:sp>
        <p:sp>
          <p:nvSpPr>
            <p:cNvPr id="4" name="Freeform 4"/>
            <p:cNvSpPr>
              <a:spLocks noGrp="1" noRot="1" noMove="1" noResize="1" noEditPoints="1" noAdjustHandles="1" noChangeArrowheads="1" noChangeShapeType="1"/>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txBody>
            <a:bodyPr/>
            <a:lstStyle/>
            <a:p>
              <a:endParaRPr lang="en-US"/>
            </a:p>
          </p:txBody>
        </p:sp>
      </p:grpSp>
      <p:sp>
        <p:nvSpPr>
          <p:cNvPr id="5" name="AutoShape 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1644101" y="5364078"/>
            <a:ext cx="8414359" cy="8022"/>
          </a:xfrm>
          <a:prstGeom prst="line">
            <a:avLst/>
          </a:prstGeom>
          <a:ln w="28575" cap="flat">
            <a:solidFill>
              <a:srgbClr val="000000"/>
            </a:solidFill>
            <a:prstDash val="solid"/>
            <a:headEnd type="none" w="sm" len="sm"/>
            <a:tailEnd type="none" w="sm" len="sm"/>
          </a:ln>
        </p:spPr>
        <p:txBody>
          <a:bodyPr/>
          <a:lstStyle/>
          <a:p>
            <a:endParaRPr lang="en-US"/>
          </a:p>
        </p:txBody>
      </p:sp>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a:fillRect/>
          </a:stretch>
        </p:blipFill>
        <p:spPr>
          <a:xfrm>
            <a:off x="11317102" y="1495828"/>
            <a:ext cx="5113607" cy="5603953"/>
          </a:xfrm>
          <a:prstGeom prst="rect">
            <a:avLst/>
          </a:prstGeom>
        </p:spPr>
      </p:pic>
      <p:pic>
        <p:nvPicPr>
          <p:cNvPr id="13"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a:fillRect/>
          </a:stretch>
        </p:blipFill>
        <p:spPr>
          <a:xfrm>
            <a:off x="11347582" y="7281823"/>
            <a:ext cx="5113607" cy="1346482"/>
          </a:xfrm>
          <a:prstGeom prst="rect">
            <a:avLst/>
          </a:prstGeom>
        </p:spPr>
      </p:pic>
      <p:sp>
        <p:nvSpPr>
          <p:cNvPr id="14" name="TextBox 14">
            <a:extLst>
              <a:ext uri="{C183D7F6-B498-43B3-948B-1728B52AA6E4}">
                <adec:decorative xmlns:adec="http://schemas.microsoft.com/office/drawing/2017/decorative" val="1"/>
              </a:ext>
            </a:extLst>
          </p:cNvPr>
          <p:cNvSpPr txBox="1">
            <a:spLocks/>
          </p:cNvSpPr>
          <p:nvPr/>
        </p:nvSpPr>
        <p:spPr>
          <a:xfrm>
            <a:off x="1857291" y="2184019"/>
            <a:ext cx="8115453" cy="2369623"/>
          </a:xfrm>
          <a:prstGeom prst="rect">
            <a:avLst/>
          </a:prstGeom>
        </p:spPr>
        <p:txBody>
          <a:bodyPr wrap="square" lIns="0" tIns="0" rIns="0" bIns="0" rtlCol="0" anchor="t">
            <a:spAutoFit/>
          </a:bodyPr>
          <a:lstStyle/>
          <a:p>
            <a:pPr marL="0" marR="0" lvl="0" indent="0" algn="l" defTabSz="914400" rtl="0" eaLnBrk="1" fontAlgn="auto" latinLnBrk="0" hangingPunct="1">
              <a:lnSpc>
                <a:spcPts val="9999"/>
              </a:lnSpc>
              <a:spcBef>
                <a:spcPts val="0"/>
              </a:spcBef>
              <a:spcAft>
                <a:spcPts val="0"/>
              </a:spcAft>
              <a:buClrTx/>
              <a:buSzTx/>
              <a:buFontTx/>
              <a:buNone/>
              <a:tabLst/>
              <a:defRPr/>
            </a:pPr>
            <a:r>
              <a:rPr lang="en-US" sz="4400" dirty="0">
                <a:solidFill>
                  <a:srgbClr val="000000"/>
                </a:solidFill>
                <a:latin typeface="Lucida Bright" panose="02040602050505020304" pitchFamily="18" charset="0"/>
              </a:rPr>
              <a:t>Feasibility of Nutrition Risk Screening in Older Adults</a:t>
            </a:r>
            <a:endParaRPr kumimoji="0" lang="en-US" sz="4400" b="0" i="0" u="none" strike="noStrike" kern="1200" cap="none" spc="0" normalizeH="0" baseline="0" noProof="0" dirty="0">
              <a:ln>
                <a:noFill/>
              </a:ln>
              <a:solidFill>
                <a:srgbClr val="000000"/>
              </a:solidFill>
              <a:effectLst/>
              <a:uLnTx/>
              <a:uFillTx/>
              <a:latin typeface="Lucida Bright" panose="02040602050505020304" pitchFamily="18" charset="0"/>
            </a:endParaRPr>
          </a:p>
        </p:txBody>
      </p:sp>
      <p:sp>
        <p:nvSpPr>
          <p:cNvPr id="15" name="TextBox 15">
            <a:extLst>
              <a:ext uri="{C183D7F6-B498-43B3-948B-1728B52AA6E4}">
                <adec:decorative xmlns:adec="http://schemas.microsoft.com/office/drawing/2017/decorative" val="1"/>
              </a:ext>
            </a:extLst>
          </p:cNvPr>
          <p:cNvSpPr txBox="1"/>
          <p:nvPr/>
        </p:nvSpPr>
        <p:spPr>
          <a:xfrm>
            <a:off x="1943007" y="5802349"/>
            <a:ext cx="8665787" cy="1455142"/>
          </a:xfrm>
          <a:prstGeom prst="rect">
            <a:avLst/>
          </a:prstGeom>
        </p:spPr>
        <p:txBody>
          <a:bodyPr wrap="square" lIns="0" tIns="0" rIns="0" bIns="0" rtlCol="0" anchor="t">
            <a:spAutoFit/>
          </a:bodyPr>
          <a:lstStyle/>
          <a:p>
            <a:pPr>
              <a:lnSpc>
                <a:spcPts val="3919"/>
              </a:lnSpc>
            </a:pPr>
            <a:r>
              <a:rPr lang="en-US" sz="2799" dirty="0" err="1">
                <a:latin typeface="Lucida Bright" panose="02040602050505020304" pitchFamily="18" charset="0"/>
                <a:cs typeface="Arial" panose="020B0604020202020204" pitchFamily="34" charset="0"/>
              </a:rPr>
              <a:t>Marlis</a:t>
            </a:r>
            <a:r>
              <a:rPr lang="en-US" sz="2799" dirty="0">
                <a:latin typeface="Lucida Bright" panose="02040602050505020304" pitchFamily="18" charset="0"/>
                <a:cs typeface="Arial" panose="020B0604020202020204" pitchFamily="34" charset="0"/>
              </a:rPr>
              <a:t> Atkins RD &amp; Catherine B. Chan PhD</a:t>
            </a:r>
          </a:p>
          <a:p>
            <a:pPr>
              <a:lnSpc>
                <a:spcPts val="3919"/>
              </a:lnSpc>
            </a:pPr>
            <a:r>
              <a:rPr lang="en-US" sz="2799" dirty="0">
                <a:latin typeface="Lucida Bright" panose="02040602050505020304" pitchFamily="18" charset="0"/>
                <a:cs typeface="Arial" panose="020B0604020202020204" pitchFamily="34" charset="0"/>
              </a:rPr>
              <a:t>Alberta Health Services &amp; University of Alberta</a:t>
            </a:r>
          </a:p>
          <a:p>
            <a:pPr>
              <a:lnSpc>
                <a:spcPts val="3919"/>
              </a:lnSpc>
            </a:pPr>
            <a:r>
              <a:rPr lang="en-US" sz="2799" dirty="0">
                <a:latin typeface="Lucida Bright" panose="02040602050505020304" pitchFamily="18" charset="0"/>
                <a:cs typeface="Arial" panose="020B0604020202020204" pitchFamily="34" charset="0"/>
              </a:rPr>
              <a:t>On behalf of the COMRISK team</a:t>
            </a:r>
          </a:p>
        </p:txBody>
      </p:sp>
      <p:pic>
        <p:nvPicPr>
          <p:cNvPr id="18" name="Picture 17" descr="Palais des congres de Montreal logo">
            <a:extLst>
              <a:ext uri="{FF2B5EF4-FFF2-40B4-BE49-F238E27FC236}">
                <a16:creationId xmlns:a16="http://schemas.microsoft.com/office/drawing/2014/main" id="{8FAD78BB-6AA9-B930-36B0-8CF8DA4EE1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644101" y="7616871"/>
            <a:ext cx="4604299" cy="10658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817A1-7DBF-755F-2CCA-79F4CA5496BF}"/>
              </a:ext>
            </a:extLst>
          </p:cNvPr>
          <p:cNvSpPr>
            <a:spLocks noGrp="1"/>
          </p:cNvSpPr>
          <p:nvPr>
            <p:ph type="title"/>
          </p:nvPr>
        </p:nvSpPr>
        <p:spPr/>
        <p:txBody>
          <a:bodyPr/>
          <a:lstStyle/>
          <a:p>
            <a:r>
              <a:rPr lang="en-US" b="1" dirty="0"/>
              <a:t>Nutrition risk screening is appropriate</a:t>
            </a:r>
          </a:p>
        </p:txBody>
      </p:sp>
      <p:sp>
        <p:nvSpPr>
          <p:cNvPr id="3" name="Text Placeholder 2">
            <a:extLst>
              <a:ext uri="{FF2B5EF4-FFF2-40B4-BE49-F238E27FC236}">
                <a16:creationId xmlns:a16="http://schemas.microsoft.com/office/drawing/2014/main" id="{08DF85FE-D11A-71EE-74F2-7AB2DE22934B}"/>
              </a:ext>
            </a:extLst>
          </p:cNvPr>
          <p:cNvSpPr>
            <a:spLocks noGrp="1"/>
          </p:cNvSpPr>
          <p:nvPr>
            <p:ph type="body" idx="1"/>
          </p:nvPr>
        </p:nvSpPr>
        <p:spPr/>
        <p:txBody>
          <a:bodyPr/>
          <a:lstStyle/>
          <a:p>
            <a:r>
              <a:rPr lang="en-US" dirty="0"/>
              <a:t>Fits well with and is relevant to the setting and patient/client, overall score </a:t>
            </a:r>
            <a:r>
              <a:rPr lang="en-US" b="1" dirty="0"/>
              <a:t>6.1 </a:t>
            </a:r>
            <a:r>
              <a:rPr lang="en-US" dirty="0"/>
              <a:t>out of 7</a:t>
            </a:r>
          </a:p>
          <a:p>
            <a:endParaRPr lang="en-US" dirty="0"/>
          </a:p>
          <a:p>
            <a:r>
              <a:rPr lang="en-US" dirty="0"/>
              <a:t>SCREEN-8 is a good tool for assessing nutrition risk </a:t>
            </a:r>
          </a:p>
          <a:p>
            <a:pPr lvl="1"/>
            <a:r>
              <a:rPr lang="en-US" sz="3200" dirty="0"/>
              <a:t>Screeners: 6.7 (in person), 5.5 (phone)</a:t>
            </a:r>
          </a:p>
          <a:p>
            <a:pPr lvl="1"/>
            <a:r>
              <a:rPr lang="en-US" sz="3200" dirty="0"/>
              <a:t>Administrators: 7.0 (in person), 5.0 (phone)</a:t>
            </a:r>
          </a:p>
          <a:p>
            <a:r>
              <a:rPr lang="en-US" dirty="0"/>
              <a:t>Able to recommend community supports</a:t>
            </a:r>
          </a:p>
          <a:p>
            <a:pPr lvl="1"/>
            <a:r>
              <a:rPr lang="en-US" sz="3200" dirty="0"/>
              <a:t>Screeners: 6.0</a:t>
            </a:r>
          </a:p>
          <a:p>
            <a:r>
              <a:rPr lang="en-US" dirty="0"/>
              <a:t>No gaps in appropriate community supports</a:t>
            </a:r>
          </a:p>
          <a:p>
            <a:pPr lvl="1"/>
            <a:r>
              <a:rPr lang="en-US" sz="3200" dirty="0"/>
              <a:t>Screeners: 5.1</a:t>
            </a:r>
          </a:p>
          <a:p>
            <a:r>
              <a:rPr lang="en-US" dirty="0"/>
              <a:t>Able to identify and provide referrals</a:t>
            </a:r>
          </a:p>
          <a:p>
            <a:pPr lvl="1"/>
            <a:r>
              <a:rPr lang="en-US" sz="3200" dirty="0"/>
              <a:t>Screeners: 6.3 – community resources; 5.9 – medical services; 6.5 – nutrition services (RD)</a:t>
            </a:r>
          </a:p>
          <a:p>
            <a:r>
              <a:rPr lang="en-US" dirty="0"/>
              <a:t>Opportunity to provide education about nutrition risk</a:t>
            </a:r>
          </a:p>
          <a:p>
            <a:pPr lvl="1"/>
            <a:r>
              <a:rPr lang="en-US" sz="3200" dirty="0"/>
              <a:t>Screeners: 6.7 (in person), 6.0 (phone)</a:t>
            </a:r>
          </a:p>
        </p:txBody>
      </p:sp>
    </p:spTree>
    <p:extLst>
      <p:ext uri="{BB962C8B-B14F-4D97-AF65-F5344CB8AC3E}">
        <p14:creationId xmlns:p14="http://schemas.microsoft.com/office/powerpoint/2010/main" val="1892066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9C5A06-8D83-6CB6-2EC2-515A359FE52B}"/>
              </a:ext>
            </a:extLst>
          </p:cNvPr>
          <p:cNvSpPr>
            <a:spLocks noGrp="1"/>
          </p:cNvSpPr>
          <p:nvPr>
            <p:ph type="title"/>
          </p:nvPr>
        </p:nvSpPr>
        <p:spPr>
          <a:xfrm>
            <a:off x="-760386" y="694583"/>
            <a:ext cx="19808771" cy="1156786"/>
          </a:xfrm>
        </p:spPr>
        <p:txBody>
          <a:bodyPr/>
          <a:lstStyle/>
          <a:p>
            <a:r>
              <a:rPr lang="en-US" b="1" dirty="0">
                <a:solidFill>
                  <a:schemeClr val="tx1"/>
                </a:solidFill>
              </a:rPr>
              <a:t>Appropriateness quotes</a:t>
            </a:r>
          </a:p>
        </p:txBody>
      </p:sp>
      <p:sp>
        <p:nvSpPr>
          <p:cNvPr id="5" name="Google Shape;3716;p57">
            <a:extLst>
              <a:ext uri="{FF2B5EF4-FFF2-40B4-BE49-F238E27FC236}">
                <a16:creationId xmlns:a16="http://schemas.microsoft.com/office/drawing/2014/main" id="{02F1C40B-77A7-4EBD-3F54-86876CC37A80}"/>
              </a:ext>
            </a:extLst>
          </p:cNvPr>
          <p:cNvSpPr/>
          <p:nvPr/>
        </p:nvSpPr>
        <p:spPr>
          <a:xfrm>
            <a:off x="7157032" y="2628900"/>
            <a:ext cx="4367769" cy="4343400"/>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pPr algn="ctr"/>
            <a:r>
              <a:rPr lang="en-CA" sz="3600" dirty="0">
                <a:solidFill>
                  <a:schemeClr val="bg1"/>
                </a:solidFill>
              </a:rPr>
              <a:t>I did not feel so confident about the referral to supports in the community</a:t>
            </a:r>
            <a:endParaRPr sz="3600" dirty="0">
              <a:solidFill>
                <a:schemeClr val="bg1"/>
              </a:solidFill>
            </a:endParaRPr>
          </a:p>
        </p:txBody>
      </p:sp>
      <p:sp>
        <p:nvSpPr>
          <p:cNvPr id="6" name="Google Shape;3717;p57">
            <a:extLst>
              <a:ext uri="{FF2B5EF4-FFF2-40B4-BE49-F238E27FC236}">
                <a16:creationId xmlns:a16="http://schemas.microsoft.com/office/drawing/2014/main" id="{8C782812-99E6-DD05-F05F-244F37523271}"/>
              </a:ext>
            </a:extLst>
          </p:cNvPr>
          <p:cNvSpPr/>
          <p:nvPr/>
        </p:nvSpPr>
        <p:spPr>
          <a:xfrm>
            <a:off x="6642231" y="2008210"/>
            <a:ext cx="5407687" cy="647378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endParaRPr sz="3600"/>
          </a:p>
        </p:txBody>
      </p:sp>
      <p:sp>
        <p:nvSpPr>
          <p:cNvPr id="7" name="Google Shape;3718;p57">
            <a:extLst>
              <a:ext uri="{FF2B5EF4-FFF2-40B4-BE49-F238E27FC236}">
                <a16:creationId xmlns:a16="http://schemas.microsoft.com/office/drawing/2014/main" id="{6CB0968D-D51A-6FC9-63B2-C7B2F943C58D}"/>
              </a:ext>
            </a:extLst>
          </p:cNvPr>
          <p:cNvSpPr/>
          <p:nvPr/>
        </p:nvSpPr>
        <p:spPr>
          <a:xfrm>
            <a:off x="8600233" y="7838464"/>
            <a:ext cx="1491681" cy="880652"/>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endParaRPr sz="3600"/>
          </a:p>
        </p:txBody>
      </p:sp>
      <p:sp>
        <p:nvSpPr>
          <p:cNvPr id="8" name="Google Shape;3720;p57">
            <a:extLst>
              <a:ext uri="{FF2B5EF4-FFF2-40B4-BE49-F238E27FC236}">
                <a16:creationId xmlns:a16="http://schemas.microsoft.com/office/drawing/2014/main" id="{32432C2C-99D4-912F-6D52-F05C71D2BA86}"/>
              </a:ext>
            </a:extLst>
          </p:cNvPr>
          <p:cNvSpPr/>
          <p:nvPr/>
        </p:nvSpPr>
        <p:spPr>
          <a:xfrm>
            <a:off x="1899804" y="2628900"/>
            <a:ext cx="4348596" cy="4617414"/>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pPr algn="ctr"/>
            <a:r>
              <a:rPr lang="en-CA" sz="3600" dirty="0"/>
              <a:t>In-person visitation would be ideal</a:t>
            </a:r>
            <a:endParaRPr sz="3600" dirty="0"/>
          </a:p>
        </p:txBody>
      </p:sp>
      <p:sp>
        <p:nvSpPr>
          <p:cNvPr id="9" name="Google Shape;3721;p57">
            <a:extLst>
              <a:ext uri="{FF2B5EF4-FFF2-40B4-BE49-F238E27FC236}">
                <a16:creationId xmlns:a16="http://schemas.microsoft.com/office/drawing/2014/main" id="{7D40F931-4EAE-F919-26E5-2B47B7455E65}"/>
              </a:ext>
            </a:extLst>
          </p:cNvPr>
          <p:cNvSpPr/>
          <p:nvPr/>
        </p:nvSpPr>
        <p:spPr>
          <a:xfrm>
            <a:off x="1355021" y="2110570"/>
            <a:ext cx="5408180" cy="6473781"/>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endParaRPr sz="3600"/>
          </a:p>
        </p:txBody>
      </p:sp>
      <p:sp>
        <p:nvSpPr>
          <p:cNvPr id="10" name="Google Shape;3722;p57">
            <a:extLst>
              <a:ext uri="{FF2B5EF4-FFF2-40B4-BE49-F238E27FC236}">
                <a16:creationId xmlns:a16="http://schemas.microsoft.com/office/drawing/2014/main" id="{7EA5EABE-3DEC-6DC1-A8A4-D7CE18CF7818}"/>
              </a:ext>
            </a:extLst>
          </p:cNvPr>
          <p:cNvSpPr/>
          <p:nvPr/>
        </p:nvSpPr>
        <p:spPr>
          <a:xfrm>
            <a:off x="3299251" y="7962900"/>
            <a:ext cx="1492177" cy="880652"/>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endParaRPr sz="3600"/>
          </a:p>
        </p:txBody>
      </p:sp>
      <p:sp>
        <p:nvSpPr>
          <p:cNvPr id="11" name="Google Shape;3716;p57">
            <a:extLst>
              <a:ext uri="{FF2B5EF4-FFF2-40B4-BE49-F238E27FC236}">
                <a16:creationId xmlns:a16="http://schemas.microsoft.com/office/drawing/2014/main" id="{33A26D0F-1E81-549C-A05A-6D5FCDB0BCC1}"/>
              </a:ext>
            </a:extLst>
          </p:cNvPr>
          <p:cNvSpPr/>
          <p:nvPr/>
        </p:nvSpPr>
        <p:spPr>
          <a:xfrm>
            <a:off x="12443749" y="2628900"/>
            <a:ext cx="4247292" cy="4343400"/>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2">
              <a:lumMod val="50000"/>
            </a:schemeClr>
          </a:solidFill>
          <a:ln>
            <a:noFill/>
          </a:ln>
        </p:spPr>
        <p:txBody>
          <a:bodyPr spcFirstLastPara="1" wrap="square" lIns="182850" tIns="182850" rIns="182850" bIns="182850" anchor="ctr" anchorCtr="0">
            <a:noAutofit/>
          </a:bodyPr>
          <a:lstStyle/>
          <a:p>
            <a:pPr algn="ctr"/>
            <a:r>
              <a:rPr lang="en-CA" sz="3600" dirty="0">
                <a:solidFill>
                  <a:schemeClr val="bg1"/>
                </a:solidFill>
              </a:rPr>
              <a:t>Were able to identify but client did not want to be referred</a:t>
            </a:r>
            <a:endParaRPr sz="3600" dirty="0">
              <a:solidFill>
                <a:schemeClr val="bg1"/>
              </a:solidFill>
            </a:endParaRPr>
          </a:p>
        </p:txBody>
      </p:sp>
      <p:sp>
        <p:nvSpPr>
          <p:cNvPr id="12" name="Google Shape;3717;p57">
            <a:extLst>
              <a:ext uri="{FF2B5EF4-FFF2-40B4-BE49-F238E27FC236}">
                <a16:creationId xmlns:a16="http://schemas.microsoft.com/office/drawing/2014/main" id="{5E02C980-16D0-AFC1-8D04-62FF35496388}"/>
              </a:ext>
            </a:extLst>
          </p:cNvPr>
          <p:cNvSpPr/>
          <p:nvPr/>
        </p:nvSpPr>
        <p:spPr>
          <a:xfrm>
            <a:off x="11929441" y="2008211"/>
            <a:ext cx="5407687" cy="6473781"/>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2">
              <a:lumMod val="50000"/>
            </a:schemeClr>
          </a:solidFill>
          <a:ln>
            <a:noFill/>
          </a:ln>
        </p:spPr>
        <p:txBody>
          <a:bodyPr spcFirstLastPara="1" wrap="square" lIns="182850" tIns="182850" rIns="182850" bIns="182850" anchor="ctr" anchorCtr="0">
            <a:noAutofit/>
          </a:bodyPr>
          <a:lstStyle/>
          <a:p>
            <a:endParaRPr sz="3600"/>
          </a:p>
        </p:txBody>
      </p:sp>
      <p:sp>
        <p:nvSpPr>
          <p:cNvPr id="13" name="Google Shape;3718;p57">
            <a:extLst>
              <a:ext uri="{FF2B5EF4-FFF2-40B4-BE49-F238E27FC236}">
                <a16:creationId xmlns:a16="http://schemas.microsoft.com/office/drawing/2014/main" id="{54D33710-7B9B-F801-0F92-98130B439803}"/>
              </a:ext>
            </a:extLst>
          </p:cNvPr>
          <p:cNvSpPr/>
          <p:nvPr/>
        </p:nvSpPr>
        <p:spPr>
          <a:xfrm>
            <a:off x="13900719" y="7886700"/>
            <a:ext cx="1491681" cy="880652"/>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2">
              <a:lumMod val="50000"/>
            </a:schemeClr>
          </a:solidFill>
          <a:ln>
            <a:noFill/>
          </a:ln>
        </p:spPr>
        <p:txBody>
          <a:bodyPr spcFirstLastPara="1" wrap="square" lIns="182850" tIns="182850" rIns="182850" bIns="182850" anchor="ctr" anchorCtr="0">
            <a:noAutofit/>
          </a:bodyPr>
          <a:lstStyle/>
          <a:p>
            <a:endParaRPr sz="3600"/>
          </a:p>
        </p:txBody>
      </p:sp>
    </p:spTree>
    <p:extLst>
      <p:ext uri="{BB962C8B-B14F-4D97-AF65-F5344CB8AC3E}">
        <p14:creationId xmlns:p14="http://schemas.microsoft.com/office/powerpoint/2010/main" val="231840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0541-32B6-3F16-B279-B42F714BEA3B}"/>
              </a:ext>
            </a:extLst>
          </p:cNvPr>
          <p:cNvSpPr>
            <a:spLocks noGrp="1"/>
          </p:cNvSpPr>
          <p:nvPr>
            <p:ph type="title"/>
          </p:nvPr>
        </p:nvSpPr>
        <p:spPr/>
        <p:txBody>
          <a:bodyPr/>
          <a:lstStyle/>
          <a:p>
            <a:r>
              <a:rPr lang="en-US" b="1" dirty="0"/>
              <a:t>Screening by community-based organizations can increase capacity and accessibility</a:t>
            </a:r>
          </a:p>
        </p:txBody>
      </p:sp>
      <p:sp>
        <p:nvSpPr>
          <p:cNvPr id="12" name="Google Shape;3721;p57">
            <a:extLst>
              <a:ext uri="{FF2B5EF4-FFF2-40B4-BE49-F238E27FC236}">
                <a16:creationId xmlns:a16="http://schemas.microsoft.com/office/drawing/2014/main" id="{DD146CCD-4313-0202-B02C-62557A0CFC70}"/>
              </a:ext>
            </a:extLst>
          </p:cNvPr>
          <p:cNvSpPr/>
          <p:nvPr/>
        </p:nvSpPr>
        <p:spPr>
          <a:xfrm>
            <a:off x="6674709" y="2260671"/>
            <a:ext cx="6858000" cy="7559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endParaRPr sz="3600"/>
          </a:p>
        </p:txBody>
      </p:sp>
      <p:sp>
        <p:nvSpPr>
          <p:cNvPr id="13" name="Google Shape;3720;p57">
            <a:extLst>
              <a:ext uri="{FF2B5EF4-FFF2-40B4-BE49-F238E27FC236}">
                <a16:creationId xmlns:a16="http://schemas.microsoft.com/office/drawing/2014/main" id="{20CCAD5A-67BC-B9F9-AEBD-856BE431DB6A}"/>
              </a:ext>
            </a:extLst>
          </p:cNvPr>
          <p:cNvSpPr/>
          <p:nvPr/>
        </p:nvSpPr>
        <p:spPr>
          <a:xfrm>
            <a:off x="7409494" y="2827376"/>
            <a:ext cx="5388429" cy="5297848"/>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pPr algn="ctr"/>
            <a:r>
              <a:rPr lang="en-CA" sz="3600" dirty="0"/>
              <a:t>If we could educate organizations that have the opportunity to [screen]…it would provide better outcomes for aging in the community</a:t>
            </a:r>
            <a:endParaRPr sz="3600" dirty="0"/>
          </a:p>
        </p:txBody>
      </p:sp>
      <p:sp>
        <p:nvSpPr>
          <p:cNvPr id="14" name="Google Shape;3722;p57">
            <a:extLst>
              <a:ext uri="{FF2B5EF4-FFF2-40B4-BE49-F238E27FC236}">
                <a16:creationId xmlns:a16="http://schemas.microsoft.com/office/drawing/2014/main" id="{A1F405AB-74D9-0723-5B76-46CC2FF0E9A1}"/>
              </a:ext>
            </a:extLst>
          </p:cNvPr>
          <p:cNvSpPr/>
          <p:nvPr/>
        </p:nvSpPr>
        <p:spPr>
          <a:xfrm>
            <a:off x="9525000" y="9334500"/>
            <a:ext cx="1064967" cy="674728"/>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endParaRPr sz="3600" dirty="0"/>
          </a:p>
        </p:txBody>
      </p:sp>
      <p:pic>
        <p:nvPicPr>
          <p:cNvPr id="15" name="Graphic 14" descr="House outline">
            <a:extLst>
              <a:ext uri="{FF2B5EF4-FFF2-40B4-BE49-F238E27FC236}">
                <a16:creationId xmlns:a16="http://schemas.microsoft.com/office/drawing/2014/main" id="{DC1208E1-D273-7546-20C2-EC5DECB3D7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9209" y="2408252"/>
            <a:ext cx="2602277" cy="2602277"/>
          </a:xfrm>
          <a:prstGeom prst="rect">
            <a:avLst/>
          </a:prstGeom>
        </p:spPr>
      </p:pic>
      <p:pic>
        <p:nvPicPr>
          <p:cNvPr id="16" name="Graphic 15" descr="Man with cane with solid fill">
            <a:extLst>
              <a:ext uri="{FF2B5EF4-FFF2-40B4-BE49-F238E27FC236}">
                <a16:creationId xmlns:a16="http://schemas.microsoft.com/office/drawing/2014/main" id="{DBABEE44-269C-E5E3-839E-A1D20308E0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0316" y="3411415"/>
            <a:ext cx="1850906" cy="1850906"/>
          </a:xfrm>
          <a:prstGeom prst="rect">
            <a:avLst/>
          </a:prstGeom>
        </p:spPr>
      </p:pic>
    </p:spTree>
    <p:extLst>
      <p:ext uri="{BB962C8B-B14F-4D97-AF65-F5344CB8AC3E}">
        <p14:creationId xmlns:p14="http://schemas.microsoft.com/office/powerpoint/2010/main" val="110398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E75B-7132-BDC3-DEB0-7632EBC6A2EF}"/>
              </a:ext>
            </a:extLst>
          </p:cNvPr>
          <p:cNvSpPr>
            <a:spLocks noGrp="1"/>
          </p:cNvSpPr>
          <p:nvPr>
            <p:ph type="title"/>
          </p:nvPr>
        </p:nvSpPr>
        <p:spPr/>
        <p:txBody>
          <a:bodyPr/>
          <a:lstStyle/>
          <a:p>
            <a:r>
              <a:rPr lang="en-US" b="1" dirty="0"/>
              <a:t>Summary and Conclusions</a:t>
            </a:r>
          </a:p>
        </p:txBody>
      </p:sp>
      <p:sp>
        <p:nvSpPr>
          <p:cNvPr id="3" name="Text Placeholder 2">
            <a:extLst>
              <a:ext uri="{FF2B5EF4-FFF2-40B4-BE49-F238E27FC236}">
                <a16:creationId xmlns:a16="http://schemas.microsoft.com/office/drawing/2014/main" id="{14C09888-FE75-6BE0-3F04-12008810951D}"/>
              </a:ext>
            </a:extLst>
          </p:cNvPr>
          <p:cNvSpPr>
            <a:spLocks noGrp="1"/>
          </p:cNvSpPr>
          <p:nvPr>
            <p:ph type="body" idx="1"/>
          </p:nvPr>
        </p:nvSpPr>
        <p:spPr/>
        <p:txBody>
          <a:bodyPr/>
          <a:lstStyle/>
          <a:p>
            <a:r>
              <a:rPr lang="en-US" b="1" dirty="0"/>
              <a:t>Screening for nutrition risk in primary care </a:t>
            </a:r>
            <a:r>
              <a:rPr lang="en-US" dirty="0"/>
              <a:t>and other community settings is</a:t>
            </a:r>
          </a:p>
          <a:p>
            <a:pPr lvl="1"/>
            <a:r>
              <a:rPr lang="en-US" sz="3200" dirty="0"/>
              <a:t>Feasible</a:t>
            </a:r>
          </a:p>
          <a:p>
            <a:pPr lvl="1"/>
            <a:r>
              <a:rPr lang="en-US" sz="3200" dirty="0"/>
              <a:t>Acceptable</a:t>
            </a:r>
          </a:p>
          <a:p>
            <a:pPr lvl="1"/>
            <a:r>
              <a:rPr lang="en-US" sz="3200" dirty="0"/>
              <a:t>Appropriate</a:t>
            </a:r>
          </a:p>
          <a:p>
            <a:r>
              <a:rPr lang="en-US" dirty="0"/>
              <a:t>Community resources to alleviate financial strain and provide nutritious foods may be lacking</a:t>
            </a:r>
          </a:p>
          <a:p>
            <a:endParaRPr lang="en-US" dirty="0"/>
          </a:p>
          <a:p>
            <a:endParaRPr lang="en-US" dirty="0"/>
          </a:p>
          <a:p>
            <a:endParaRPr lang="en-US" dirty="0"/>
          </a:p>
          <a:p>
            <a:endParaRPr lang="en-US" dirty="0"/>
          </a:p>
          <a:p>
            <a:endParaRPr lang="en-US" dirty="0"/>
          </a:p>
          <a:p>
            <a:endParaRPr lang="en-US" dirty="0"/>
          </a:p>
          <a:p>
            <a:r>
              <a:rPr lang="en-US" sz="3600" dirty="0"/>
              <a:t>35% of those at </a:t>
            </a:r>
            <a:r>
              <a:rPr lang="en-US" sz="3600" b="1" dirty="0"/>
              <a:t>moderate risk </a:t>
            </a:r>
            <a:r>
              <a:rPr lang="en-US" sz="3600" dirty="0"/>
              <a:t>received a referral, the first step in preventing progression to high nutrition risk / malnutrition</a:t>
            </a:r>
          </a:p>
          <a:p>
            <a:r>
              <a:rPr lang="en-US" dirty="0"/>
              <a:t>Sustainability requires incorporation into the EMR</a:t>
            </a:r>
          </a:p>
          <a:p>
            <a:pPr lvl="1"/>
            <a:endParaRPr lang="en-US" dirty="0"/>
          </a:p>
        </p:txBody>
      </p:sp>
      <p:pic>
        <p:nvPicPr>
          <p:cNvPr id="5" name="Picture 4" descr="A close-up of a nutrition risk screen&#10;&#10;Description automatically generated">
            <a:extLst>
              <a:ext uri="{FF2B5EF4-FFF2-40B4-BE49-F238E27FC236}">
                <a16:creationId xmlns:a16="http://schemas.microsoft.com/office/drawing/2014/main" id="{340AC9C7-FE04-BCD0-F003-339C9602D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50" y="5465618"/>
            <a:ext cx="7772400" cy="2631232"/>
          </a:xfrm>
          <a:prstGeom prst="rect">
            <a:avLst/>
          </a:prstGeom>
        </p:spPr>
      </p:pic>
    </p:spTree>
    <p:extLst>
      <p:ext uri="{BB962C8B-B14F-4D97-AF65-F5344CB8AC3E}">
        <p14:creationId xmlns:p14="http://schemas.microsoft.com/office/powerpoint/2010/main" val="282956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E4CE-56C3-3217-2425-38F3877380E0}"/>
              </a:ext>
            </a:extLst>
          </p:cNvPr>
          <p:cNvSpPr>
            <a:spLocks noGrp="1"/>
          </p:cNvSpPr>
          <p:nvPr>
            <p:ph type="title"/>
          </p:nvPr>
        </p:nvSpPr>
        <p:spPr/>
        <p:txBody>
          <a:bodyPr/>
          <a:lstStyle/>
          <a:p>
            <a:pPr marL="0" indent="0">
              <a:buNone/>
            </a:pPr>
            <a:r>
              <a:rPr lang="en-US" dirty="0"/>
              <a:t>The Last Word: The Patient Perspective</a:t>
            </a:r>
            <a:br>
              <a:rPr lang="en-US" dirty="0"/>
            </a:br>
            <a:br>
              <a:rPr lang="en-US" dirty="0"/>
            </a:br>
            <a:br>
              <a:rPr lang="en-US" dirty="0"/>
            </a:br>
            <a:br>
              <a:rPr lang="en-US" dirty="0"/>
            </a:br>
            <a:br>
              <a:rPr lang="en-US" dirty="0"/>
            </a:br>
            <a:br>
              <a:rPr lang="en-US" dirty="0"/>
            </a:br>
            <a:br>
              <a:rPr lang="en-US" dirty="0"/>
            </a:br>
            <a:r>
              <a:rPr lang="en-US" dirty="0"/>
              <a:t>Get More Information</a:t>
            </a:r>
          </a:p>
        </p:txBody>
      </p:sp>
      <p:sp>
        <p:nvSpPr>
          <p:cNvPr id="3" name="Text Placeholder 2">
            <a:extLst>
              <a:ext uri="{FF2B5EF4-FFF2-40B4-BE49-F238E27FC236}">
                <a16:creationId xmlns:a16="http://schemas.microsoft.com/office/drawing/2014/main" id="{A4FCA28D-C3A3-8C26-A66D-C8344265E527}"/>
              </a:ext>
            </a:extLst>
          </p:cNvPr>
          <p:cNvSpPr>
            <a:spLocks noGrp="1"/>
          </p:cNvSpPr>
          <p:nvPr>
            <p:ph type="body" idx="1"/>
          </p:nvPr>
        </p:nvSpPr>
        <p:spPr/>
        <p:txBody>
          <a:bodyPr/>
          <a:lstStyle/>
          <a:p>
            <a:r>
              <a:rPr lang="en-US" sz="3600" dirty="0"/>
              <a:t>“It made me realize the importance of nutrition and if you need help or assistance of any type, that health services are there…It was good for me.  It’s got me sort of on track with my eating habits again and I’m even starting to put a little bit of weight on! It has improved my quality of life.”</a:t>
            </a:r>
            <a:br>
              <a:rPr lang="en-US" sz="3600" dirty="0"/>
            </a:br>
            <a:br>
              <a:rPr lang="en-US" sz="3600" dirty="0"/>
            </a:br>
            <a:r>
              <a:rPr lang="en-US" sz="3600" dirty="0"/>
              <a:t>(Patient)</a:t>
            </a:r>
            <a:br>
              <a:rPr lang="en-US" dirty="0"/>
            </a:br>
            <a:endParaRPr lang="en-US" dirty="0"/>
          </a:p>
        </p:txBody>
      </p:sp>
      <p:pic>
        <p:nvPicPr>
          <p:cNvPr id="4" name="Content Placeholder 6">
            <a:extLst>
              <a:ext uri="{FF2B5EF4-FFF2-40B4-BE49-F238E27FC236}">
                <a16:creationId xmlns:a16="http://schemas.microsoft.com/office/drawing/2014/main" id="{A9BC96E8-7A2F-5885-19BD-A98C785C72FC}"/>
              </a:ext>
            </a:extLst>
          </p:cNvPr>
          <p:cNvPicPr>
            <a:picLocks noChangeAspect="1"/>
          </p:cNvPicPr>
          <p:nvPr/>
        </p:nvPicPr>
        <p:blipFill>
          <a:blip r:embed="rId2"/>
          <a:stretch>
            <a:fillRect/>
          </a:stretch>
        </p:blipFill>
        <p:spPr>
          <a:xfrm>
            <a:off x="1676400" y="6655976"/>
            <a:ext cx="4572000" cy="3589019"/>
          </a:xfrm>
          <a:prstGeom prst="rect">
            <a:avLst/>
          </a:prstGeom>
        </p:spPr>
      </p:pic>
      <p:pic>
        <p:nvPicPr>
          <p:cNvPr id="6" name="Picture 5" descr="A close up of a sign&#10;&#10;Description automatically generated">
            <a:extLst>
              <a:ext uri="{FF2B5EF4-FFF2-40B4-BE49-F238E27FC236}">
                <a16:creationId xmlns:a16="http://schemas.microsoft.com/office/drawing/2014/main" id="{9F47F908-F467-C70D-255B-EF312604B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8700" y="6655976"/>
            <a:ext cx="4152900" cy="1257300"/>
          </a:xfrm>
          <a:prstGeom prst="rect">
            <a:avLst/>
          </a:prstGeom>
        </p:spPr>
      </p:pic>
      <p:sp>
        <p:nvSpPr>
          <p:cNvPr id="7" name="TextBox 6">
            <a:extLst>
              <a:ext uri="{FF2B5EF4-FFF2-40B4-BE49-F238E27FC236}">
                <a16:creationId xmlns:a16="http://schemas.microsoft.com/office/drawing/2014/main" id="{01120008-3A8C-D81F-56B4-58E1A5EECEEF}"/>
              </a:ext>
            </a:extLst>
          </p:cNvPr>
          <p:cNvSpPr txBox="1"/>
          <p:nvPr/>
        </p:nvSpPr>
        <p:spPr>
          <a:xfrm>
            <a:off x="12340254" y="8462364"/>
            <a:ext cx="4389791" cy="584775"/>
          </a:xfrm>
          <a:prstGeom prst="rect">
            <a:avLst/>
          </a:prstGeom>
          <a:noFill/>
        </p:spPr>
        <p:txBody>
          <a:bodyPr wrap="none" rtlCol="0">
            <a:spAutoFit/>
          </a:bodyPr>
          <a:lstStyle/>
          <a:p>
            <a:r>
              <a:rPr lang="en-US" sz="3200" dirty="0" err="1"/>
              <a:t>Nutritioncareincanada.ca</a:t>
            </a:r>
            <a:endParaRPr lang="en-US" sz="3200" dirty="0"/>
          </a:p>
        </p:txBody>
      </p:sp>
      <p:pic>
        <p:nvPicPr>
          <p:cNvPr id="10" name="Picture 9">
            <a:extLst>
              <a:ext uri="{FF2B5EF4-FFF2-40B4-BE49-F238E27FC236}">
                <a16:creationId xmlns:a16="http://schemas.microsoft.com/office/drawing/2014/main" id="{BE5D33BC-DA3C-96C0-7E25-E2CDB7F5009B}"/>
              </a:ext>
            </a:extLst>
          </p:cNvPr>
          <p:cNvPicPr>
            <a:picLocks noChangeAspect="1"/>
          </p:cNvPicPr>
          <p:nvPr/>
        </p:nvPicPr>
        <p:blipFill>
          <a:blip r:embed="rId4"/>
          <a:stretch>
            <a:fillRect/>
          </a:stretch>
        </p:blipFill>
        <p:spPr>
          <a:xfrm>
            <a:off x="6248400" y="6879495"/>
            <a:ext cx="3365500" cy="3365500"/>
          </a:xfrm>
          <a:prstGeom prst="rect">
            <a:avLst/>
          </a:prstGeom>
        </p:spPr>
      </p:pic>
    </p:spTree>
    <p:extLst>
      <p:ext uri="{BB962C8B-B14F-4D97-AF65-F5344CB8AC3E}">
        <p14:creationId xmlns:p14="http://schemas.microsoft.com/office/powerpoint/2010/main" val="125681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7"/>
          <p:cNvSpPr txBox="1">
            <a:spLocks noGrp="1"/>
          </p:cNvSpPr>
          <p:nvPr>
            <p:ph type="subTitle" idx="1"/>
          </p:nvPr>
        </p:nvSpPr>
        <p:spPr>
          <a:xfrm>
            <a:off x="4859900" y="3462050"/>
            <a:ext cx="8568000" cy="2412600"/>
          </a:xfrm>
          <a:prstGeom prst="rect">
            <a:avLst/>
          </a:prstGeom>
        </p:spPr>
        <p:txBody>
          <a:bodyPr spcFirstLastPara="1" vert="horz" wrap="square" lIns="182850" tIns="182850" rIns="182850" bIns="182850" rtlCol="0" anchor="t" anchorCtr="0">
            <a:noAutofit/>
          </a:bodyPr>
          <a:lstStyle/>
          <a:p>
            <a:pPr marL="0" indent="0"/>
            <a:r>
              <a:rPr lang="en" sz="3000" b="1" dirty="0"/>
              <a:t>Do you have any questions?</a:t>
            </a:r>
            <a:endParaRPr sz="3000" b="1" dirty="0"/>
          </a:p>
        </p:txBody>
      </p:sp>
      <p:sp>
        <p:nvSpPr>
          <p:cNvPr id="661" name="Google Shape;661;p47"/>
          <p:cNvSpPr txBox="1">
            <a:spLocks noGrp="1"/>
          </p:cNvSpPr>
          <p:nvPr>
            <p:ph type="ctrTitle"/>
          </p:nvPr>
        </p:nvSpPr>
        <p:spPr>
          <a:xfrm>
            <a:off x="4859900" y="1070000"/>
            <a:ext cx="8568000" cy="2265000"/>
          </a:xfrm>
          <a:prstGeom prst="rect">
            <a:avLst/>
          </a:prstGeom>
        </p:spPr>
        <p:txBody>
          <a:bodyPr spcFirstLastPara="1" vert="horz" wrap="square" lIns="182850" tIns="182850" rIns="182850" bIns="182850" rtlCol="0" anchor="t" anchorCtr="0">
            <a:noAutofit/>
          </a:bodyPr>
          <a:lstStyle/>
          <a:p>
            <a:r>
              <a:rPr lang="en"/>
              <a:t>THANKS</a:t>
            </a:r>
            <a:endParaRPr/>
          </a:p>
        </p:txBody>
      </p:sp>
      <p:sp>
        <p:nvSpPr>
          <p:cNvPr id="662" name="Google Shape;662;p47"/>
          <p:cNvSpPr txBox="1"/>
          <p:nvPr/>
        </p:nvSpPr>
        <p:spPr>
          <a:xfrm>
            <a:off x="5871500" y="8195916"/>
            <a:ext cx="6544800" cy="552000"/>
          </a:xfrm>
          <a:prstGeom prst="rect">
            <a:avLst/>
          </a:prstGeom>
          <a:noFill/>
          <a:ln>
            <a:noFill/>
          </a:ln>
        </p:spPr>
        <p:txBody>
          <a:bodyPr spcFirstLastPara="1" wrap="square" lIns="182850" tIns="182850" rIns="182850" bIns="182850" anchor="t" anchorCtr="0">
            <a:noAutofit/>
          </a:bodyPr>
          <a:lstStyle/>
          <a:p>
            <a:pPr algn="ctr">
              <a:spcBef>
                <a:spcPts val="600"/>
              </a:spcBef>
            </a:pPr>
            <a:r>
              <a:rPr lang="en" sz="2000">
                <a:solidFill>
                  <a:schemeClr val="dk2"/>
                </a:solidFill>
                <a:latin typeface="Archivo"/>
                <a:ea typeface="Archivo"/>
                <a:cs typeface="Archivo"/>
                <a:sym typeface="Archivo"/>
              </a:rPr>
              <a:t>Please keep this slide for attribution</a:t>
            </a:r>
            <a:endParaRPr sz="2000">
              <a:solidFill>
                <a:schemeClr val="dk2"/>
              </a:solidFill>
              <a:latin typeface="Archivo"/>
              <a:ea typeface="Archivo"/>
              <a:cs typeface="Archivo"/>
              <a:sym typeface="Archivo"/>
            </a:endParaRPr>
          </a:p>
        </p:txBody>
      </p:sp>
      <p:grpSp>
        <p:nvGrpSpPr>
          <p:cNvPr id="663" name="Google Shape;663;p47"/>
          <p:cNvGrpSpPr/>
          <p:nvPr/>
        </p:nvGrpSpPr>
        <p:grpSpPr>
          <a:xfrm>
            <a:off x="7165299" y="6001701"/>
            <a:ext cx="775362" cy="775322"/>
            <a:chOff x="266768" y="1721375"/>
            <a:chExt cx="397907" cy="397887"/>
          </a:xfrm>
        </p:grpSpPr>
        <p:sp>
          <p:nvSpPr>
            <p:cNvPr id="664" name="Google Shape;664;p4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65" name="Google Shape;665;p4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nvGrpSpPr>
          <p:cNvPr id="666" name="Google Shape;666;p47"/>
          <p:cNvGrpSpPr/>
          <p:nvPr/>
        </p:nvGrpSpPr>
        <p:grpSpPr>
          <a:xfrm>
            <a:off x="9282691" y="6001225"/>
            <a:ext cx="775322" cy="775322"/>
            <a:chOff x="1379798" y="1723250"/>
            <a:chExt cx="397887" cy="397887"/>
          </a:xfrm>
        </p:grpSpPr>
        <p:sp>
          <p:nvSpPr>
            <p:cNvPr id="667" name="Google Shape;667;p4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68" name="Google Shape;668;p4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69" name="Google Shape;669;p4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70" name="Google Shape;670;p4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nvGrpSpPr>
          <p:cNvPr id="671" name="Google Shape;671;p47"/>
          <p:cNvGrpSpPr/>
          <p:nvPr/>
        </p:nvGrpSpPr>
        <p:grpSpPr>
          <a:xfrm>
            <a:off x="8220611" y="6001225"/>
            <a:ext cx="775282" cy="775322"/>
            <a:chOff x="864491" y="1723250"/>
            <a:chExt cx="397866" cy="397887"/>
          </a:xfrm>
        </p:grpSpPr>
        <p:sp>
          <p:nvSpPr>
            <p:cNvPr id="672" name="Google Shape;672;p4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73" name="Google Shape;673;p4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74" name="Google Shape;674;p4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grpSp>
        <p:nvGrpSpPr>
          <p:cNvPr id="675" name="Google Shape;675;p47"/>
          <p:cNvGrpSpPr/>
          <p:nvPr/>
        </p:nvGrpSpPr>
        <p:grpSpPr>
          <a:xfrm>
            <a:off x="10344814" y="5999920"/>
            <a:ext cx="777932" cy="777932"/>
            <a:chOff x="1190625" y="238125"/>
            <a:chExt cx="5235075" cy="5235075"/>
          </a:xfrm>
        </p:grpSpPr>
        <p:sp>
          <p:nvSpPr>
            <p:cNvPr id="676" name="Google Shape;676;p47"/>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accent1"/>
            </a:solidFill>
            <a:ln>
              <a:noFill/>
            </a:ln>
          </p:spPr>
          <p:txBody>
            <a:bodyPr spcFirstLastPara="1" wrap="square" lIns="182850" tIns="182850" rIns="182850" bIns="182850" anchor="ctr" anchorCtr="0">
              <a:noAutofit/>
            </a:bodyPr>
            <a:lstStyle/>
            <a:p>
              <a:endParaRPr sz="3600"/>
            </a:p>
          </p:txBody>
        </p:sp>
        <p:sp>
          <p:nvSpPr>
            <p:cNvPr id="677" name="Google Shape;677;p47"/>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accent1"/>
            </a:solidFill>
            <a:ln>
              <a:noFill/>
            </a:ln>
          </p:spPr>
          <p:txBody>
            <a:bodyPr spcFirstLastPara="1" wrap="square" lIns="182850" tIns="182850" rIns="182850" bIns="182850" anchor="ctr" anchorCtr="0">
              <a:noAutofit/>
            </a:bodyPr>
            <a:lstStyle/>
            <a:p>
              <a:endParaRPr sz="3600"/>
            </a:p>
          </p:txBody>
        </p:sp>
      </p:grpSp>
      <p:sp>
        <p:nvSpPr>
          <p:cNvPr id="2" name="TextBox 1">
            <a:extLst>
              <a:ext uri="{FF2B5EF4-FFF2-40B4-BE49-F238E27FC236}">
                <a16:creationId xmlns:a16="http://schemas.microsoft.com/office/drawing/2014/main" id="{E35BA832-A7E4-A745-9E82-DA0EBC1CB2B0}"/>
              </a:ext>
            </a:extLst>
          </p:cNvPr>
          <p:cNvSpPr txBox="1"/>
          <p:nvPr/>
        </p:nvSpPr>
        <p:spPr>
          <a:xfrm>
            <a:off x="457200" y="1257300"/>
            <a:ext cx="4326569" cy="7478970"/>
          </a:xfrm>
          <a:prstGeom prst="rect">
            <a:avLst/>
          </a:prstGeom>
          <a:noFill/>
        </p:spPr>
        <p:txBody>
          <a:bodyPr wrap="none" rtlCol="0">
            <a:spAutoFit/>
          </a:bodyPr>
          <a:lstStyle/>
          <a:p>
            <a:r>
              <a:rPr lang="en-US" sz="2400" b="1" dirty="0"/>
              <a:t>The COMRISK team</a:t>
            </a:r>
          </a:p>
          <a:p>
            <a:endParaRPr lang="en-US" sz="2400" dirty="0"/>
          </a:p>
          <a:p>
            <a:r>
              <a:rPr lang="en-US" sz="2400" dirty="0"/>
              <a:t>Catherine Chan PhD – U Alberta</a:t>
            </a:r>
          </a:p>
          <a:p>
            <a:r>
              <a:rPr lang="en-US" sz="2400" dirty="0"/>
              <a:t>Rani </a:t>
            </a:r>
            <a:r>
              <a:rPr lang="en-US" sz="2400" dirty="0" err="1"/>
              <a:t>Fedoruk</a:t>
            </a:r>
            <a:r>
              <a:rPr lang="en-US" sz="2400" dirty="0"/>
              <a:t> MSc RD – U Alberta</a:t>
            </a:r>
          </a:p>
          <a:p>
            <a:r>
              <a:rPr lang="en-US" sz="2400" dirty="0" err="1"/>
              <a:t>Marlis</a:t>
            </a:r>
            <a:r>
              <a:rPr lang="en-US" sz="2400" dirty="0"/>
              <a:t> Atkins RD – AHS</a:t>
            </a:r>
          </a:p>
          <a:p>
            <a:r>
              <a:rPr lang="en-US" sz="2400" dirty="0"/>
              <a:t>Heidi </a:t>
            </a:r>
            <a:r>
              <a:rPr lang="en-US" sz="2400" dirty="0" err="1"/>
              <a:t>Olstad</a:t>
            </a:r>
            <a:r>
              <a:rPr lang="en-US" sz="2400" dirty="0"/>
              <a:t> RD – AHS</a:t>
            </a:r>
          </a:p>
          <a:p>
            <a:r>
              <a:rPr lang="en-US" sz="2400" dirty="0"/>
              <a:t>Naomi </a:t>
            </a:r>
            <a:r>
              <a:rPr lang="en-US" sz="2400" dirty="0" err="1"/>
              <a:t>Popeski</a:t>
            </a:r>
            <a:r>
              <a:rPr lang="en-US" sz="2400" dirty="0"/>
              <a:t> PhD - AHS</a:t>
            </a:r>
          </a:p>
          <a:p>
            <a:r>
              <a:rPr lang="en-US" sz="2400" dirty="0"/>
              <a:t>Lori Watts RN – RDPCN</a:t>
            </a:r>
          </a:p>
          <a:p>
            <a:r>
              <a:rPr lang="en-US" sz="2400" dirty="0"/>
              <a:t>Monica Morrison ED – GCC</a:t>
            </a:r>
          </a:p>
          <a:p>
            <a:r>
              <a:rPr lang="en-US" sz="2400" dirty="0"/>
              <a:t>Jill Ward RN – P2PPCN</a:t>
            </a:r>
          </a:p>
          <a:p>
            <a:r>
              <a:rPr lang="en-US" sz="2400" dirty="0"/>
              <a:t>Rebecca Geary RD – U Alberta</a:t>
            </a:r>
          </a:p>
          <a:p>
            <a:r>
              <a:rPr lang="en-US" sz="2400" dirty="0"/>
              <a:t>Jessica Schuller RD – U Alberta</a:t>
            </a:r>
          </a:p>
          <a:p>
            <a:r>
              <a:rPr lang="en-US" sz="2400" dirty="0"/>
              <a:t>Valerie Moore RD – U Alberta</a:t>
            </a:r>
          </a:p>
          <a:p>
            <a:r>
              <a:rPr lang="en-US" sz="2400" dirty="0"/>
              <a:t>Jessica </a:t>
            </a:r>
            <a:r>
              <a:rPr lang="en-US" sz="2400" dirty="0" err="1"/>
              <a:t>Mantik</a:t>
            </a:r>
            <a:r>
              <a:rPr lang="en-US" sz="2400" dirty="0"/>
              <a:t> RD – U Alberta</a:t>
            </a:r>
          </a:p>
          <a:p>
            <a:endParaRPr lang="en-US" sz="2400" dirty="0"/>
          </a:p>
          <a:p>
            <a:endParaRPr lang="en-US" sz="2400" dirty="0"/>
          </a:p>
          <a:p>
            <a:r>
              <a:rPr lang="en-US" sz="2400" dirty="0"/>
              <a:t>With thanks to </a:t>
            </a:r>
          </a:p>
          <a:p>
            <a:r>
              <a:rPr lang="en-US" sz="2400" dirty="0"/>
              <a:t>Heather Keller – U Waterloo</a:t>
            </a:r>
          </a:p>
          <a:p>
            <a:r>
              <a:rPr lang="en-US" sz="2400" dirty="0"/>
              <a:t>All the participants</a:t>
            </a:r>
          </a:p>
          <a:p>
            <a:endParaRPr lang="en-US" sz="2400" dirty="0"/>
          </a:p>
        </p:txBody>
      </p:sp>
    </p:spTree>
    <p:extLst>
      <p:ext uri="{BB962C8B-B14F-4D97-AF65-F5344CB8AC3E}">
        <p14:creationId xmlns:p14="http://schemas.microsoft.com/office/powerpoint/2010/main" val="29695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620352"/>
            <a:ext cx="18288000"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2133393" y="1028700"/>
            <a:ext cx="14173812" cy="52197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endParaRPr lang="en-US" dirty="0"/>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txBody>
            <a:bodyPr/>
            <a:lstStyle/>
            <a:p>
              <a:endParaRPr lang="en-US"/>
            </a:p>
          </p:txBody>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1009347" y="7730052"/>
            <a:ext cx="1124046" cy="1151197"/>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7098872" y="7784724"/>
            <a:ext cx="1124046" cy="1129502"/>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12299831" y="7773876"/>
            <a:ext cx="1124046" cy="1151197"/>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5197239" y="4942867"/>
            <a:ext cx="2552396" cy="2552396"/>
          </a:xfrm>
          <a:prstGeom prst="rect">
            <a:avLst/>
          </a:prstGeom>
        </p:spPr>
      </p:pic>
      <p:sp>
        <p:nvSpPr>
          <p:cNvPr id="13" name="TextBox 13"/>
          <p:cNvSpPr txBox="1">
            <a:spLocks noGrp="1" noRot="1" noMove="1" noResize="1" noEditPoints="1" noAdjustHandles="1" noChangeArrowheads="1" noChangeShapeType="1"/>
          </p:cNvSpPr>
          <p:nvPr/>
        </p:nvSpPr>
        <p:spPr>
          <a:xfrm>
            <a:off x="2433699" y="8111409"/>
            <a:ext cx="4436642" cy="495200"/>
          </a:xfrm>
          <a:prstGeom prst="rect">
            <a:avLst/>
          </a:prstGeom>
        </p:spPr>
        <p:txBody>
          <a:bodyPr wrap="square" lIns="0" tIns="0" rIns="0" bIns="0" rtlCol="0" anchor="t">
            <a:spAutoFit/>
          </a:bodyPr>
          <a:lstStyle/>
          <a:p>
            <a:pPr>
              <a:lnSpc>
                <a:spcPts val="4195"/>
              </a:lnSpc>
            </a:pPr>
            <a:r>
              <a:rPr lang="en-US" sz="3200" dirty="0">
                <a:solidFill>
                  <a:srgbClr val="000000"/>
                </a:solidFill>
                <a:latin typeface="Lucida Bright" panose="02040602050505020304" pitchFamily="18" charset="0"/>
                <a:cs typeface="Arial" panose="020B0604020202020204" pitchFamily="34" charset="0"/>
              </a:rPr>
              <a:t>FamilyMedicineForum</a:t>
            </a:r>
          </a:p>
        </p:txBody>
      </p:sp>
      <p:sp>
        <p:nvSpPr>
          <p:cNvPr id="14" name="TextBox 14"/>
          <p:cNvSpPr txBox="1">
            <a:spLocks noGrp="1" noRot="1" noMove="1" noResize="1" noEditPoints="1" noAdjustHandles="1" noChangeArrowheads="1" noChangeShapeType="1"/>
          </p:cNvSpPr>
          <p:nvPr/>
        </p:nvSpPr>
        <p:spPr>
          <a:xfrm>
            <a:off x="8451449" y="8097066"/>
            <a:ext cx="3556259" cy="504818"/>
          </a:xfrm>
          <a:prstGeom prst="rect">
            <a:avLst/>
          </a:prstGeom>
        </p:spPr>
        <p:txBody>
          <a:bodyPr wrap="square" lIns="0" tIns="0" rIns="0" bIns="0" rtlCol="0" anchor="t">
            <a:spAutoFit/>
          </a:bodyPr>
          <a:lstStyle/>
          <a:p>
            <a:pPr>
              <a:lnSpc>
                <a:spcPts val="4343"/>
              </a:lnSpc>
            </a:pPr>
            <a:r>
              <a:rPr lang="en-US" sz="3200" dirty="0">
                <a:solidFill>
                  <a:srgbClr val="000000"/>
                </a:solidFill>
                <a:latin typeface="Lucida Bright" panose="02040602050505020304" pitchFamily="18" charset="0"/>
                <a:cs typeface="Arial" panose="020B0604020202020204" pitchFamily="34" charset="0"/>
              </a:rPr>
              <a:t>FamilyMedForum</a:t>
            </a:r>
          </a:p>
        </p:txBody>
      </p:sp>
      <p:sp>
        <p:nvSpPr>
          <p:cNvPr id="15" name="TextBox 15"/>
          <p:cNvSpPr txBox="1">
            <a:spLocks noGrp="1" noRot="1" noMove="1" noResize="1" noEditPoints="1" noAdjustHandles="1" noChangeArrowheads="1" noChangeShapeType="1"/>
          </p:cNvSpPr>
          <p:nvPr/>
        </p:nvSpPr>
        <p:spPr>
          <a:xfrm>
            <a:off x="13716000" y="8101791"/>
            <a:ext cx="3962400" cy="504818"/>
          </a:xfrm>
          <a:prstGeom prst="rect">
            <a:avLst/>
          </a:prstGeom>
        </p:spPr>
        <p:txBody>
          <a:bodyPr wrap="square" lIns="0" tIns="0" rIns="0" bIns="0" rtlCol="0" anchor="t">
            <a:spAutoFit/>
          </a:bodyPr>
          <a:lstStyle/>
          <a:p>
            <a:pPr>
              <a:lnSpc>
                <a:spcPts val="4343"/>
              </a:lnSpc>
            </a:pPr>
            <a:r>
              <a:rPr lang="en-US" sz="3200" dirty="0">
                <a:solidFill>
                  <a:srgbClr val="000000"/>
                </a:solidFill>
                <a:latin typeface="Lucida Bright" panose="02040602050505020304" pitchFamily="18" charset="0"/>
                <a:cs typeface="Arial" panose="020B0604020202020204" pitchFamily="34" charset="0"/>
              </a:rPr>
              <a:t>FamilyMedForum</a:t>
            </a:r>
          </a:p>
        </p:txBody>
      </p:sp>
      <p:sp>
        <p:nvSpPr>
          <p:cNvPr id="16" name="TextBox 16"/>
          <p:cNvSpPr txBox="1">
            <a:spLocks noGrp="1" noRot="1" noMove="1" noResize="1" noEditPoints="1" noAdjustHandles="1" noChangeArrowheads="1" noChangeShapeType="1"/>
          </p:cNvSpPr>
          <p:nvPr/>
        </p:nvSpPr>
        <p:spPr>
          <a:xfrm>
            <a:off x="15544800" y="5811797"/>
            <a:ext cx="2438400" cy="673711"/>
          </a:xfrm>
          <a:prstGeom prst="rect">
            <a:avLst/>
          </a:prstGeom>
        </p:spPr>
        <p:txBody>
          <a:bodyPr wrap="square" lIns="0" tIns="0" rIns="0" bIns="0" rtlCol="0" anchor="t">
            <a:spAutoFit/>
          </a:bodyPr>
          <a:lstStyle/>
          <a:p>
            <a:pPr>
              <a:lnSpc>
                <a:spcPts val="5599"/>
              </a:lnSpc>
            </a:pPr>
            <a:r>
              <a:rPr lang="en-US" sz="3600" dirty="0">
                <a:solidFill>
                  <a:srgbClr val="000000"/>
                </a:solidFill>
                <a:latin typeface="Amasis MT Pro Black" panose="02040A04050005020304" pitchFamily="18" charset="0"/>
                <a:cs typeface="Arial" panose="020B0604020202020204" pitchFamily="34" charset="0"/>
              </a:rPr>
              <a:t>#myfmf</a:t>
            </a:r>
          </a:p>
        </p:txBody>
      </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3352800" y="2491837"/>
            <a:ext cx="11557292" cy="2107048"/>
            <a:chOff x="0" y="-133349"/>
            <a:chExt cx="14439805" cy="2809397"/>
          </a:xfrm>
        </p:grpSpPr>
        <p:sp>
          <p:nvSpPr>
            <p:cNvPr id="10" name="TextBox 10"/>
            <p:cNvSpPr txBox="1">
              <a:spLocks noGrp="1" noRot="1" noMove="1" noResize="1" noEditPoints="1" noAdjustHandles="1" noChangeArrowheads="1" noChangeShapeType="1"/>
            </p:cNvSpPr>
            <p:nvPr/>
          </p:nvSpPr>
          <p:spPr>
            <a:xfrm>
              <a:off x="0" y="-133349"/>
              <a:ext cx="14439805" cy="1504686"/>
            </a:xfrm>
            <a:prstGeom prst="rect">
              <a:avLst/>
            </a:prstGeom>
          </p:spPr>
          <p:txBody>
            <a:bodyPr lIns="0" tIns="0" rIns="0" bIns="0" rtlCol="0" anchor="t">
              <a:spAutoFit/>
            </a:bodyPr>
            <a:lstStyle/>
            <a:p>
              <a:pPr marL="0" lvl="0" indent="0" algn="ctr">
                <a:lnSpc>
                  <a:spcPts val="8800"/>
                </a:lnSpc>
              </a:pPr>
              <a:r>
                <a:rPr lang="en-US" sz="8000" b="1" u="none" dirty="0">
                  <a:solidFill>
                    <a:srgbClr val="000000"/>
                  </a:solidFill>
                  <a:latin typeface="Lucida Bright" panose="02040602050505020304" pitchFamily="18" charset="0"/>
                </a:rPr>
                <a:t>Thank you!</a:t>
              </a:r>
            </a:p>
          </p:txBody>
        </p:sp>
        <p:sp>
          <p:nvSpPr>
            <p:cNvPr id="11" name="TextBox 11"/>
            <p:cNvSpPr txBox="1">
              <a:spLocks noGrp="1" noRot="1" noMove="1" noResize="1" noEditPoints="1" noAdjustHandles="1" noChangeArrowheads="1" noChangeShapeType="1"/>
            </p:cNvSpPr>
            <p:nvPr/>
          </p:nvSpPr>
          <p:spPr>
            <a:xfrm>
              <a:off x="0" y="1805895"/>
              <a:ext cx="14439805" cy="870153"/>
            </a:xfrm>
            <a:prstGeom prst="rect">
              <a:avLst/>
            </a:prstGeom>
          </p:spPr>
          <p:txBody>
            <a:bodyPr lIns="0" tIns="0" rIns="0" bIns="0" rtlCol="0" anchor="t">
              <a:spAutoFit/>
            </a:bodyPr>
            <a:lstStyle/>
            <a:p>
              <a:pPr algn="ctr">
                <a:lnSpc>
                  <a:spcPts val="5599"/>
                </a:lnSpc>
              </a:pPr>
              <a:r>
                <a:rPr lang="en-US" sz="3999" dirty="0">
                  <a:solidFill>
                    <a:srgbClr val="000000"/>
                  </a:solidFill>
                  <a:latin typeface="Lucida Bright" panose="02040602050505020304" pitchFamily="18" charset="0"/>
                  <a:cs typeface="Arial" panose="020B0604020202020204" pitchFamily="34" charset="0"/>
                </a:rPr>
                <a:t>Please fill out your session evaluation now!</a:t>
              </a:r>
            </a:p>
          </p:txBody>
        </p:sp>
      </p:gr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4879834" y="-1364255"/>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Closing Slide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2031675"/>
          </a:xfrm>
          <a:prstGeom prst="rect">
            <a:avLst/>
          </a:prstGeom>
          <a:solidFill>
            <a:schemeClr val="accent6">
              <a:lumMod val="60000"/>
              <a:lumOff val="40000"/>
            </a:schemeClr>
          </a:solidFill>
        </p:spPr>
        <p:txBody>
          <a:bodyPr/>
          <a:lstStyle/>
          <a:p>
            <a:endParaRPr lang="en-US" dirty="0"/>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52390" y="2019970"/>
            <a:ext cx="18392780" cy="23407"/>
          </a:xfrm>
          <a:prstGeom prst="line">
            <a:avLst/>
          </a:prstGeom>
          <a:ln w="28575" cap="flat">
            <a:solidFill>
              <a:srgbClr val="000000"/>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6" y="3368298"/>
            <a:ext cx="18392779" cy="21457"/>
          </a:xfrm>
          <a:prstGeom prst="line">
            <a:avLst/>
          </a:prstGeom>
          <a:ln w="28575" cap="flat">
            <a:solidFill>
              <a:srgbClr val="000000"/>
            </a:solidFill>
            <a:prstDash val="sysDot"/>
            <a:headEnd type="none" w="sm" len="sm"/>
            <a:tailEnd type="none" w="sm" len="sm"/>
          </a:ln>
        </p:spPr>
        <p:txBody>
          <a:bodyPr/>
          <a:lstStyle/>
          <a:p>
            <a:endParaRPr lang="en-US"/>
          </a:p>
        </p:txBody>
      </p:sp>
      <p:sp>
        <p:nvSpPr>
          <p:cNvPr id="7" name="TextBox 7"/>
          <p:cNvSpPr txBox="1">
            <a:spLocks noGrp="1" noRot="1" noMove="1" noResize="1" noEditPoints="1" noAdjustHandles="1" noChangeArrowheads="1" noChangeShapeType="1"/>
          </p:cNvSpPr>
          <p:nvPr/>
        </p:nvSpPr>
        <p:spPr>
          <a:xfrm>
            <a:off x="4343400" y="462786"/>
            <a:ext cx="8763000" cy="1069332"/>
          </a:xfrm>
          <a:prstGeom prst="rect">
            <a:avLst/>
          </a:prstGeom>
        </p:spPr>
        <p:txBody>
          <a:bodyPr wrap="square" lIns="0" tIns="0" rIns="0" bIns="0" rtlCol="0" anchor="t">
            <a:spAutoFit/>
          </a:bodyPr>
          <a:lstStyle/>
          <a:p>
            <a:pPr marL="0" lvl="0" indent="0">
              <a:lnSpc>
                <a:spcPts val="8800"/>
              </a:lnSpc>
            </a:pPr>
            <a:r>
              <a:rPr lang="en-US" sz="6600" b="1" dirty="0">
                <a:solidFill>
                  <a:srgbClr val="000000"/>
                </a:solidFill>
                <a:latin typeface="Lucida Bright" panose="02040602050505020304" pitchFamily="18" charset="0"/>
              </a:rPr>
              <a:t>Presenter Disclosure</a:t>
            </a:r>
          </a:p>
        </p:txBody>
      </p:sp>
      <p:sp>
        <p:nvSpPr>
          <p:cNvPr id="8" name="TextBox 8"/>
          <p:cNvSpPr txBox="1">
            <a:spLocks noGrp="1" noRot="1" noMove="1" noResize="1" noEditPoints="1" noAdjustHandles="1" noChangeArrowheads="1" noChangeShapeType="1"/>
          </p:cNvSpPr>
          <p:nvPr/>
        </p:nvSpPr>
        <p:spPr>
          <a:xfrm>
            <a:off x="443774" y="2348020"/>
            <a:ext cx="17539426" cy="669799"/>
          </a:xfrm>
          <a:prstGeom prst="rect">
            <a:avLst/>
          </a:prstGeom>
        </p:spPr>
        <p:txBody>
          <a:bodyPr wrap="square" lIns="0" tIns="0" rIns="0" bIns="0" rtlCol="0" anchor="t">
            <a:spAutoFit/>
          </a:bodyPr>
          <a:lstStyle/>
          <a:p>
            <a:pPr>
              <a:lnSpc>
                <a:spcPts val="5599"/>
              </a:lnSpc>
            </a:pPr>
            <a:r>
              <a:rPr lang="en-US" sz="3999" b="1" dirty="0">
                <a:solidFill>
                  <a:srgbClr val="000000"/>
                </a:solidFill>
                <a:latin typeface="Lucida Bright" panose="02040602050505020304" pitchFamily="18" charset="0"/>
                <a:cs typeface="Arial" panose="020B0604020202020204" pitchFamily="34" charset="0"/>
              </a:rPr>
              <a:t>Presenter: </a:t>
            </a:r>
            <a:r>
              <a:rPr lang="en-US" sz="3999" dirty="0">
                <a:solidFill>
                  <a:srgbClr val="FF1616"/>
                </a:solidFill>
                <a:latin typeface="Lucida Bright" panose="02040602050505020304" pitchFamily="18" charset="0"/>
                <a:cs typeface="Arial" panose="020B0604020202020204" pitchFamily="34" charset="0"/>
              </a:rPr>
              <a:t>Catherine Chan</a:t>
            </a:r>
          </a:p>
        </p:txBody>
      </p:sp>
      <p:sp>
        <p:nvSpPr>
          <p:cNvPr id="9" name="TextBox 9"/>
          <p:cNvSpPr txBox="1">
            <a:spLocks noGrp="1" noRot="1" noMove="1" noResize="1" noEditPoints="1" noAdjustHandles="1" noChangeArrowheads="1" noChangeShapeType="1"/>
          </p:cNvSpPr>
          <p:nvPr/>
        </p:nvSpPr>
        <p:spPr>
          <a:xfrm>
            <a:off x="443774" y="3650232"/>
            <a:ext cx="11214825" cy="673711"/>
          </a:xfrm>
          <a:prstGeom prst="rect">
            <a:avLst/>
          </a:prstGeom>
        </p:spPr>
        <p:txBody>
          <a:bodyPr wrap="square" lIns="0" tIns="0" rIns="0" bIns="0" rtlCol="0" anchor="t">
            <a:spAutoFit/>
          </a:bodyPr>
          <a:lstStyle/>
          <a:p>
            <a:pPr>
              <a:lnSpc>
                <a:spcPts val="5599"/>
              </a:lnSpc>
            </a:pPr>
            <a:r>
              <a:rPr lang="en-US" sz="3999" b="1" dirty="0">
                <a:solidFill>
                  <a:srgbClr val="000000"/>
                </a:solidFill>
                <a:latin typeface="Lucida Bright" panose="02040602050505020304" pitchFamily="18" charset="0"/>
              </a:rPr>
              <a:t>Relationships with financial sponsors:</a:t>
            </a:r>
          </a:p>
        </p:txBody>
      </p:sp>
      <p:sp>
        <p:nvSpPr>
          <p:cNvPr id="10" name="TextBox 10"/>
          <p:cNvSpPr txBox="1"/>
          <p:nvPr/>
        </p:nvSpPr>
        <p:spPr>
          <a:xfrm>
            <a:off x="321854" y="4573692"/>
            <a:ext cx="17661346" cy="4361515"/>
          </a:xfrm>
          <a:prstGeom prst="rect">
            <a:avLst/>
          </a:prstGeom>
        </p:spPr>
        <p:txBody>
          <a:bodyPr wrap="square" lIns="0" tIns="0" rIns="0" bIns="0" rtlCol="0" anchor="t">
            <a:spAutoFit/>
          </a:bodyPr>
          <a:lstStyle/>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Any direct financial relationships, including receipt of honoraria: </a:t>
            </a:r>
            <a:r>
              <a:rPr lang="en-US" sz="3083" dirty="0">
                <a:solidFill>
                  <a:srgbClr val="FF1616"/>
                </a:solidFill>
                <a:latin typeface="Lucida Bright" panose="02040602050505020304" pitchFamily="18" charset="0"/>
                <a:cs typeface="Arial" panose="020B0604020202020204" pitchFamily="34" charset="0"/>
              </a:rPr>
              <a:t>Alberta Institute of </a:t>
            </a:r>
            <a:r>
              <a:rPr lang="en-US" sz="3083" dirty="0" err="1">
                <a:solidFill>
                  <a:srgbClr val="FF1616"/>
                </a:solidFill>
                <a:latin typeface="Lucida Bright" panose="02040602050505020304" pitchFamily="18" charset="0"/>
                <a:cs typeface="Arial" panose="020B0604020202020204" pitchFamily="34" charset="0"/>
              </a:rPr>
              <a:t>Agrologists</a:t>
            </a:r>
            <a:endParaRPr lang="en-US" sz="3083" dirty="0">
              <a:solidFill>
                <a:srgbClr val="FF1616"/>
              </a:solidFill>
              <a:latin typeface="Lucida Bright" panose="02040602050505020304" pitchFamily="18" charset="0"/>
              <a:cs typeface="Arial" panose="020B0604020202020204" pitchFamily="34" charset="0"/>
            </a:endParaRP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Membership on advisory boards or speakers’ bureaus: </a:t>
            </a:r>
            <a:r>
              <a:rPr lang="en-US" sz="3083" dirty="0">
                <a:solidFill>
                  <a:srgbClr val="FF1616"/>
                </a:solidFill>
                <a:latin typeface="Lucida Bright" panose="02040602050505020304" pitchFamily="18" charset="0"/>
                <a:cs typeface="Arial" panose="020B0604020202020204" pitchFamily="34" charset="0"/>
              </a:rPr>
              <a:t>None. </a:t>
            </a: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Patents for drugs or devices: </a:t>
            </a:r>
            <a:r>
              <a:rPr lang="en-US" sz="3083" dirty="0">
                <a:solidFill>
                  <a:srgbClr val="FF1616"/>
                </a:solidFill>
                <a:latin typeface="Lucida Bright" panose="02040602050505020304" pitchFamily="18" charset="0"/>
                <a:cs typeface="Arial" panose="020B0604020202020204" pitchFamily="34" charset="0"/>
              </a:rPr>
              <a:t>None </a:t>
            </a:r>
          </a:p>
          <a:p>
            <a:pPr marL="332852" lvl="1">
              <a:lnSpc>
                <a:spcPts val="4316"/>
              </a:lnSpc>
            </a:pPr>
            <a:endParaRPr lang="en-US" sz="3083" dirty="0">
              <a:solidFill>
                <a:srgbClr val="FF1616"/>
              </a:solidFill>
              <a:latin typeface="Lucida Bright" panose="02040602050505020304" pitchFamily="18" charset="0"/>
              <a:cs typeface="Arial" panose="020B0604020202020204" pitchFamily="34" charset="0"/>
            </a:endParaRPr>
          </a:p>
          <a:p>
            <a:pPr marL="665703" lvl="1" indent="-332851">
              <a:lnSpc>
                <a:spcPts val="4316"/>
              </a:lnSpc>
              <a:buFont typeface="Arial"/>
              <a:buChar char="•"/>
            </a:pPr>
            <a:r>
              <a:rPr lang="en-US" sz="3083" dirty="0">
                <a:solidFill>
                  <a:srgbClr val="000000"/>
                </a:solidFill>
                <a:latin typeface="Lucida Bright" panose="02040602050505020304" pitchFamily="18" charset="0"/>
                <a:cs typeface="Arial" panose="020B0604020202020204" pitchFamily="34" charset="0"/>
              </a:rPr>
              <a:t>Other: </a:t>
            </a:r>
            <a:r>
              <a:rPr lang="en-US" sz="3083" dirty="0">
                <a:solidFill>
                  <a:srgbClr val="FF1616"/>
                </a:solidFill>
                <a:latin typeface="Lucida Bright" panose="02040602050505020304" pitchFamily="18" charset="0"/>
                <a:cs typeface="Arial" panose="020B0604020202020204" pitchFamily="34" charset="0"/>
              </a:rPr>
              <a:t>None</a:t>
            </a:r>
          </a:p>
        </p:txBody>
      </p:sp>
      <p:sp>
        <p:nvSpPr>
          <p:cNvPr id="11" name="Title 2">
            <a:extLst>
              <a:ext uri="{FF2B5EF4-FFF2-40B4-BE49-F238E27FC236}">
                <a16:creationId xmlns:a16="http://schemas.microsoft.com/office/drawing/2014/main" id="{8C06A776-B833-5296-DB25-2206354DEAEC}"/>
              </a:ext>
              <a:ext uri="{C183D7F6-B498-43B3-948B-1728B52AA6E4}">
                <adec:decorative xmlns:adec="http://schemas.microsoft.com/office/drawing/2017/decorative" val="1"/>
              </a:ext>
            </a:extLst>
          </p:cNvPr>
          <p:cNvSpPr txBox="1">
            <a:spLocks noGrp="1"/>
          </p:cNvSpPr>
          <p:nvPr>
            <p:ph type="title" idx="4294967295"/>
          </p:nvPr>
        </p:nvSpPr>
        <p:spPr>
          <a:xfrm>
            <a:off x="4876800" y="-121908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COI – Presenter Disclosure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2019029"/>
          </a:xfrm>
          <a:prstGeom prst="rect">
            <a:avLst/>
          </a:prstGeom>
          <a:solidFill>
            <a:schemeClr val="accent3">
              <a:lumMod val="40000"/>
              <a:lumOff val="60000"/>
            </a:schemeClr>
          </a:solidFill>
        </p:spPr>
        <p:txBody>
          <a:bodyPr/>
          <a:lstStyle/>
          <a:p>
            <a:endParaRPr lang="en-US"/>
          </a:p>
        </p:txBody>
      </p:sp>
      <p:sp>
        <p:nvSpPr>
          <p:cNvPr id="6" name="TextBox 6"/>
          <p:cNvSpPr txBox="1">
            <a:spLocks noGrp="1" noRot="1" noMove="1" noResize="1" noEditPoints="1" noAdjustHandles="1" noChangeArrowheads="1" noChangeShapeType="1"/>
          </p:cNvSpPr>
          <p:nvPr/>
        </p:nvSpPr>
        <p:spPr>
          <a:xfrm>
            <a:off x="2514600" y="519604"/>
            <a:ext cx="13487400" cy="1069332"/>
          </a:xfrm>
          <a:prstGeom prst="rect">
            <a:avLst/>
          </a:prstGeom>
        </p:spPr>
        <p:txBody>
          <a:bodyPr wrap="square" lIns="0" tIns="0" rIns="0" bIns="0" rtlCol="0" anchor="t">
            <a:spAutoFit/>
          </a:bodyPr>
          <a:lstStyle/>
          <a:p>
            <a:pPr marL="0" lvl="0" indent="0">
              <a:lnSpc>
                <a:spcPts val="8800"/>
              </a:lnSpc>
            </a:pPr>
            <a:r>
              <a:rPr lang="en-US" sz="6600" b="1" dirty="0">
                <a:solidFill>
                  <a:srgbClr val="000000"/>
                </a:solidFill>
                <a:latin typeface="Lucida Bright" panose="02040602050505020304" pitchFamily="18" charset="0"/>
              </a:rPr>
              <a:t>Disclosure of Financial Support</a:t>
            </a:r>
          </a:p>
        </p:txBody>
      </p:sp>
      <p:sp>
        <p:nvSpPr>
          <p:cNvPr id="10" name="Title 2">
            <a:extLst>
              <a:ext uri="{FF2B5EF4-FFF2-40B4-BE49-F238E27FC236}">
                <a16:creationId xmlns:a16="http://schemas.microsoft.com/office/drawing/2014/main" id="{CCC45DFA-42C5-82E5-C887-A723AC8D1286}"/>
              </a:ext>
              <a:ext uri="{C183D7F6-B498-43B3-948B-1728B52AA6E4}">
                <adec:decorative xmlns:adec="http://schemas.microsoft.com/office/drawing/2017/decorative" val="1"/>
              </a:ext>
            </a:extLst>
          </p:cNvPr>
          <p:cNvSpPr txBox="1">
            <a:spLocks noGrp="1"/>
          </p:cNvSpPr>
          <p:nvPr>
            <p:ph type="title" idx="4294967295"/>
          </p:nvPr>
        </p:nvSpPr>
        <p:spPr>
          <a:xfrm>
            <a:off x="4876800" y="-1219081"/>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COI – Presenter Disclosure (2)</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21" y="1996121"/>
            <a:ext cx="18287956" cy="45814"/>
          </a:xfrm>
          <a:prstGeom prst="line">
            <a:avLst/>
          </a:prstGeom>
          <a:ln w="28575" cap="flat">
            <a:solidFill>
              <a:srgbClr val="000000"/>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41CF3C15-3177-4046-6B08-249EC06A1429}"/>
              </a:ext>
            </a:extLst>
          </p:cNvPr>
          <p:cNvSpPr txBox="1"/>
          <p:nvPr/>
        </p:nvSpPr>
        <p:spPr>
          <a:xfrm>
            <a:off x="609600" y="2324100"/>
            <a:ext cx="17297400" cy="3206840"/>
          </a:xfrm>
          <a:prstGeom prst="rect">
            <a:avLst/>
          </a:prstGeom>
          <a:noFill/>
        </p:spPr>
        <p:txBody>
          <a:bodyPr wrap="square" rtlCol="0">
            <a:spAutoFit/>
          </a:bodyPr>
          <a:lstStyle/>
          <a:p>
            <a:pPr>
              <a:lnSpc>
                <a:spcPts val="4078"/>
              </a:lnSpc>
            </a:pPr>
            <a:r>
              <a:rPr lang="en-US" sz="3200" dirty="0">
                <a:solidFill>
                  <a:srgbClr val="000000"/>
                </a:solidFill>
                <a:latin typeface="Lucida Bright" panose="02040602050505020304" pitchFamily="18" charset="0"/>
                <a:cs typeface="Arial" panose="020B0604020202020204" pitchFamily="34" charset="0"/>
              </a:rPr>
              <a:t>This program has received financial support from </a:t>
            </a:r>
            <a:r>
              <a:rPr lang="en-US" sz="3200" dirty="0">
                <a:solidFill>
                  <a:srgbClr val="FF1616"/>
                </a:solidFill>
                <a:latin typeface="Lucida Bright" panose="02040602050505020304" pitchFamily="18" charset="0"/>
                <a:cs typeface="Arial" panose="020B0604020202020204" pitchFamily="34" charset="0"/>
              </a:rPr>
              <a:t>Alberta Health Services </a:t>
            </a:r>
            <a:r>
              <a:rPr lang="en-US" sz="3200" dirty="0">
                <a:solidFill>
                  <a:srgbClr val="000000"/>
                </a:solidFill>
                <a:latin typeface="Lucida Bright" panose="02040602050505020304" pitchFamily="18" charset="0"/>
                <a:cs typeface="Arial" panose="020B0604020202020204" pitchFamily="34" charset="0"/>
              </a:rPr>
              <a:t>in the form of </a:t>
            </a:r>
            <a:r>
              <a:rPr lang="en-US" sz="3200" dirty="0">
                <a:solidFill>
                  <a:srgbClr val="FF1616"/>
                </a:solidFill>
                <a:latin typeface="Lucida Bright" panose="02040602050505020304" pitchFamily="18" charset="0"/>
                <a:cs typeface="Arial" panose="020B0604020202020204" pitchFamily="34" charset="0"/>
              </a:rPr>
              <a:t>an unrestricted research grant.</a:t>
            </a:r>
          </a:p>
          <a:p>
            <a:pPr>
              <a:lnSpc>
                <a:spcPts val="4078"/>
              </a:lnSpc>
            </a:pPr>
            <a:endParaRPr lang="en-US" sz="3200" dirty="0">
              <a:solidFill>
                <a:srgbClr val="FF1616"/>
              </a:solidFill>
              <a:latin typeface="Lucida Bright" panose="02040602050505020304" pitchFamily="18" charset="0"/>
              <a:cs typeface="Arial" panose="020B0604020202020204" pitchFamily="34" charset="0"/>
            </a:endParaRPr>
          </a:p>
          <a:p>
            <a:pPr>
              <a:lnSpc>
                <a:spcPts val="4078"/>
              </a:lnSpc>
            </a:pPr>
            <a:endParaRPr lang="en-US" sz="3200" dirty="0">
              <a:solidFill>
                <a:srgbClr val="FF1616"/>
              </a:solidFill>
              <a:latin typeface="Lucida Bright" panose="02040602050505020304" pitchFamily="18" charset="0"/>
              <a:cs typeface="Arial" panose="020B0604020202020204" pitchFamily="34" charset="0"/>
            </a:endParaRPr>
          </a:p>
          <a:p>
            <a:pPr>
              <a:lnSpc>
                <a:spcPts val="4078"/>
              </a:lnSpc>
            </a:pPr>
            <a:r>
              <a:rPr lang="en-US" sz="3200" b="1" dirty="0">
                <a:solidFill>
                  <a:srgbClr val="000000"/>
                </a:solidFill>
                <a:latin typeface="Lucida Bright" panose="02040602050505020304" pitchFamily="18" charset="0"/>
                <a:cs typeface="Arial" panose="020B0604020202020204" pitchFamily="34" charset="0"/>
              </a:rPr>
              <a:t>Potential for conflict(s) of interest:</a:t>
            </a:r>
          </a:p>
          <a:p>
            <a:pPr>
              <a:lnSpc>
                <a:spcPts val="4078"/>
              </a:lnSpc>
            </a:pPr>
            <a:r>
              <a:rPr lang="en-US" sz="3200" dirty="0">
                <a:solidFill>
                  <a:srgbClr val="FF1616"/>
                </a:solidFill>
                <a:latin typeface="Lucida Bright" panose="02040602050505020304" pitchFamily="18" charset="0"/>
                <a:cs typeface="Arial" panose="020B0604020202020204" pitchFamily="34" charset="0"/>
              </a:rPr>
              <a:t>None.</a:t>
            </a:r>
            <a:endParaRPr lang="en-US" sz="3200" dirty="0">
              <a:solidFill>
                <a:srgbClr val="000000"/>
              </a:solidFill>
              <a:latin typeface="Lucida Bright" panose="020406020505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oogle Shape;3988;p57">
            <a:extLst>
              <a:ext uri="{FF2B5EF4-FFF2-40B4-BE49-F238E27FC236}">
                <a16:creationId xmlns:a16="http://schemas.microsoft.com/office/drawing/2014/main" id="{D4BF71BB-BDCA-674B-99AF-F37BC57235E3}"/>
              </a:ext>
            </a:extLst>
          </p:cNvPr>
          <p:cNvGrpSpPr/>
          <p:nvPr/>
        </p:nvGrpSpPr>
        <p:grpSpPr>
          <a:xfrm>
            <a:off x="3276600" y="2552700"/>
            <a:ext cx="6361162" cy="6477000"/>
            <a:chOff x="2253298" y="2428317"/>
            <a:chExt cx="948701" cy="935378"/>
          </a:xfrm>
        </p:grpSpPr>
        <p:sp>
          <p:nvSpPr>
            <p:cNvPr id="38" name="Google Shape;3989;p57">
              <a:extLst>
                <a:ext uri="{FF2B5EF4-FFF2-40B4-BE49-F238E27FC236}">
                  <a16:creationId xmlns:a16="http://schemas.microsoft.com/office/drawing/2014/main" id="{9BEE1A8B-10A7-A144-9858-6C3005EDD49D}"/>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3200" dirty="0"/>
                <a:t>Nutrition Risk</a:t>
              </a:r>
              <a:endParaRPr sz="3200" dirty="0"/>
            </a:p>
          </p:txBody>
        </p:sp>
        <p:sp>
          <p:nvSpPr>
            <p:cNvPr id="39" name="Google Shape;3990;p57">
              <a:extLst>
                <a:ext uri="{FF2B5EF4-FFF2-40B4-BE49-F238E27FC236}">
                  <a16:creationId xmlns:a16="http://schemas.microsoft.com/office/drawing/2014/main" id="{C36002AF-544B-0945-94C1-72358BC9BEAA}"/>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1;p57">
              <a:extLst>
                <a:ext uri="{FF2B5EF4-FFF2-40B4-BE49-F238E27FC236}">
                  <a16:creationId xmlns:a16="http://schemas.microsoft.com/office/drawing/2014/main" id="{7FAA5A84-1ED4-034E-89B2-E41F32C6B3B9}"/>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92;p57">
              <a:extLst>
                <a:ext uri="{FF2B5EF4-FFF2-40B4-BE49-F238E27FC236}">
                  <a16:creationId xmlns:a16="http://schemas.microsoft.com/office/drawing/2014/main" id="{B1394AAD-7233-F243-A8AF-E27A68786125}"/>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93;p57">
              <a:extLst>
                <a:ext uri="{FF2B5EF4-FFF2-40B4-BE49-F238E27FC236}">
                  <a16:creationId xmlns:a16="http://schemas.microsoft.com/office/drawing/2014/main" id="{71275C8A-DA95-7746-AE7A-0556DEBE81F3}"/>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94;p57">
              <a:extLst>
                <a:ext uri="{FF2B5EF4-FFF2-40B4-BE49-F238E27FC236}">
                  <a16:creationId xmlns:a16="http://schemas.microsoft.com/office/drawing/2014/main" id="{C076B61A-2A1E-1243-8E74-13AE35AB4C50}"/>
                </a:ext>
              </a:extLst>
            </p:cNvPr>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Fluid intake</a:t>
              </a:r>
              <a:endParaRPr sz="2400" dirty="0">
                <a:solidFill>
                  <a:schemeClr val="bg1"/>
                </a:solidFill>
              </a:endParaRPr>
            </a:p>
          </p:txBody>
        </p:sp>
        <p:sp>
          <p:nvSpPr>
            <p:cNvPr id="44" name="Google Shape;3995;p57">
              <a:extLst>
                <a:ext uri="{FF2B5EF4-FFF2-40B4-BE49-F238E27FC236}">
                  <a16:creationId xmlns:a16="http://schemas.microsoft.com/office/drawing/2014/main" id="{F7B31373-275C-EB4A-8BC3-EA933BF0D0C1}"/>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Eating with others</a:t>
              </a:r>
              <a:endParaRPr sz="2400" dirty="0">
                <a:solidFill>
                  <a:schemeClr val="bg1"/>
                </a:solidFill>
              </a:endParaRPr>
            </a:p>
          </p:txBody>
        </p:sp>
        <p:sp>
          <p:nvSpPr>
            <p:cNvPr id="45" name="Google Shape;3996;p57">
              <a:extLst>
                <a:ext uri="{FF2B5EF4-FFF2-40B4-BE49-F238E27FC236}">
                  <a16:creationId xmlns:a16="http://schemas.microsoft.com/office/drawing/2014/main" id="{8F612F8C-2621-924E-8FAD-8602B3BCEFD2}"/>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Veg &amp; Fruit intake</a:t>
              </a:r>
              <a:endParaRPr sz="2400" dirty="0">
                <a:solidFill>
                  <a:schemeClr val="bg1"/>
                </a:solidFill>
              </a:endParaRPr>
            </a:p>
          </p:txBody>
        </p:sp>
        <p:sp>
          <p:nvSpPr>
            <p:cNvPr id="46" name="Google Shape;3997;p57">
              <a:extLst>
                <a:ext uri="{FF2B5EF4-FFF2-40B4-BE49-F238E27FC236}">
                  <a16:creationId xmlns:a16="http://schemas.microsoft.com/office/drawing/2014/main" id="{5E12C51A-E4C1-8148-B761-54D0089DD6B7}"/>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98;p57">
              <a:extLst>
                <a:ext uri="{FF2B5EF4-FFF2-40B4-BE49-F238E27FC236}">
                  <a16:creationId xmlns:a16="http://schemas.microsoft.com/office/drawing/2014/main" id="{BFE9FF0C-1D85-654F-B5FF-895685000CA0}"/>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99;p57">
              <a:extLst>
                <a:ext uri="{FF2B5EF4-FFF2-40B4-BE49-F238E27FC236}">
                  <a16:creationId xmlns:a16="http://schemas.microsoft.com/office/drawing/2014/main" id="{88CCCBC5-9DF9-9246-B01A-D8FAFD4B9F7E}"/>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00;p57">
              <a:extLst>
                <a:ext uri="{FF2B5EF4-FFF2-40B4-BE49-F238E27FC236}">
                  <a16:creationId xmlns:a16="http://schemas.microsoft.com/office/drawing/2014/main" id="{7841D6BE-19FF-644E-93FE-FEE3130EF7CA}"/>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01;p57">
              <a:extLst>
                <a:ext uri="{FF2B5EF4-FFF2-40B4-BE49-F238E27FC236}">
                  <a16:creationId xmlns:a16="http://schemas.microsoft.com/office/drawing/2014/main" id="{BCFC87FB-4347-7943-A428-AC7BCD4AB5A0}"/>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02;p57">
              <a:extLst>
                <a:ext uri="{FF2B5EF4-FFF2-40B4-BE49-F238E27FC236}">
                  <a16:creationId xmlns:a16="http://schemas.microsoft.com/office/drawing/2014/main" id="{DC476E91-5889-1C41-91D7-CDBF4B652A34}"/>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03;p57">
              <a:extLst>
                <a:ext uri="{FF2B5EF4-FFF2-40B4-BE49-F238E27FC236}">
                  <a16:creationId xmlns:a16="http://schemas.microsoft.com/office/drawing/2014/main" id="{1A8DBE61-39F6-FD4D-A40A-B6E57C84432C}"/>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04;p57">
              <a:extLst>
                <a:ext uri="{FF2B5EF4-FFF2-40B4-BE49-F238E27FC236}">
                  <a16:creationId xmlns:a16="http://schemas.microsoft.com/office/drawing/2014/main" id="{C4A6F309-89DB-C34D-9A53-A118A3EC2B7F}"/>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05;p57">
              <a:extLst>
                <a:ext uri="{FF2B5EF4-FFF2-40B4-BE49-F238E27FC236}">
                  <a16:creationId xmlns:a16="http://schemas.microsoft.com/office/drawing/2014/main" id="{037E1B1D-90D7-EC40-AFEC-27489A2B50C9}"/>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06;p57">
              <a:extLst>
                <a:ext uri="{FF2B5EF4-FFF2-40B4-BE49-F238E27FC236}">
                  <a16:creationId xmlns:a16="http://schemas.microsoft.com/office/drawing/2014/main" id="{BC49A3B1-E72A-404B-B2F7-99712FE61492}"/>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Skipping meals</a:t>
              </a:r>
              <a:endParaRPr sz="2400" dirty="0">
                <a:solidFill>
                  <a:schemeClr val="bg1"/>
                </a:solidFill>
              </a:endParaRPr>
            </a:p>
          </p:txBody>
        </p:sp>
        <p:sp>
          <p:nvSpPr>
            <p:cNvPr id="56" name="Google Shape;4007;p57">
              <a:extLst>
                <a:ext uri="{FF2B5EF4-FFF2-40B4-BE49-F238E27FC236}">
                  <a16:creationId xmlns:a16="http://schemas.microsoft.com/office/drawing/2014/main" id="{B1D2D07B-7D6B-CB40-B8BB-307DE225BC46}"/>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Swallowing difficulties</a:t>
              </a:r>
              <a:endParaRPr sz="2400" dirty="0">
                <a:solidFill>
                  <a:schemeClr val="bg1"/>
                </a:solidFill>
              </a:endParaRPr>
            </a:p>
          </p:txBody>
        </p:sp>
        <p:sp>
          <p:nvSpPr>
            <p:cNvPr id="57" name="Google Shape;4008;p57">
              <a:extLst>
                <a:ext uri="{FF2B5EF4-FFF2-40B4-BE49-F238E27FC236}">
                  <a16:creationId xmlns:a16="http://schemas.microsoft.com/office/drawing/2014/main" id="{46869B9C-A22C-0642-BC10-1E0BCDAF02ED}"/>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Poor appetite</a:t>
              </a:r>
              <a:endParaRPr sz="2400" dirty="0">
                <a:solidFill>
                  <a:schemeClr val="bg1"/>
                </a:solidFill>
              </a:endParaRPr>
            </a:p>
          </p:txBody>
        </p:sp>
        <p:sp>
          <p:nvSpPr>
            <p:cNvPr id="58" name="Google Shape;4009;p57">
              <a:extLst>
                <a:ext uri="{FF2B5EF4-FFF2-40B4-BE49-F238E27FC236}">
                  <a16:creationId xmlns:a16="http://schemas.microsoft.com/office/drawing/2014/main" id="{490CD6C8-233A-4C43-932A-D4F7761BBC19}"/>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10;p57">
              <a:extLst>
                <a:ext uri="{FF2B5EF4-FFF2-40B4-BE49-F238E27FC236}">
                  <a16:creationId xmlns:a16="http://schemas.microsoft.com/office/drawing/2014/main" id="{24DB19F5-3909-D64F-B6F5-A62C599C635D}"/>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11;p57">
              <a:extLst>
                <a:ext uri="{FF2B5EF4-FFF2-40B4-BE49-F238E27FC236}">
                  <a16:creationId xmlns:a16="http://schemas.microsoft.com/office/drawing/2014/main" id="{05137F4D-FC97-CA45-B708-2918BDD47584}"/>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12;p57">
              <a:extLst>
                <a:ext uri="{FF2B5EF4-FFF2-40B4-BE49-F238E27FC236}">
                  <a16:creationId xmlns:a16="http://schemas.microsoft.com/office/drawing/2014/main" id="{CA65454F-FDE5-8D4A-83D6-46B4AE12A124}"/>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13;p57">
              <a:extLst>
                <a:ext uri="{FF2B5EF4-FFF2-40B4-BE49-F238E27FC236}">
                  <a16:creationId xmlns:a16="http://schemas.microsoft.com/office/drawing/2014/main" id="{C8B8F2B9-5AA8-354A-82D1-CE9F6089A503}"/>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14;p57">
              <a:extLst>
                <a:ext uri="{FF2B5EF4-FFF2-40B4-BE49-F238E27FC236}">
                  <a16:creationId xmlns:a16="http://schemas.microsoft.com/office/drawing/2014/main" id="{3AA7D898-46A5-CA40-B9F4-41E05C9B6224}"/>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21;p57">
              <a:extLst>
                <a:ext uri="{FF2B5EF4-FFF2-40B4-BE49-F238E27FC236}">
                  <a16:creationId xmlns:a16="http://schemas.microsoft.com/office/drawing/2014/main" id="{E5113FE6-9CC7-CD49-8B33-79A6DE045739}"/>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4008;p57">
            <a:extLst>
              <a:ext uri="{FF2B5EF4-FFF2-40B4-BE49-F238E27FC236}">
                <a16:creationId xmlns:a16="http://schemas.microsoft.com/office/drawing/2014/main" id="{8D823A19-E1C9-CF4D-BD28-61326C1D26E4}"/>
              </a:ext>
            </a:extLst>
          </p:cNvPr>
          <p:cNvSpPr/>
          <p:nvPr/>
        </p:nvSpPr>
        <p:spPr>
          <a:xfrm>
            <a:off x="973663" y="2548188"/>
            <a:ext cx="1755369" cy="147108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Weight change</a:t>
            </a:r>
            <a:endParaRPr sz="2400" dirty="0">
              <a:solidFill>
                <a:schemeClr val="bg1"/>
              </a:solidFill>
            </a:endParaRPr>
          </a:p>
        </p:txBody>
      </p:sp>
      <p:sp>
        <p:nvSpPr>
          <p:cNvPr id="72" name="Google Shape;3995;p57">
            <a:extLst>
              <a:ext uri="{FF2B5EF4-FFF2-40B4-BE49-F238E27FC236}">
                <a16:creationId xmlns:a16="http://schemas.microsoft.com/office/drawing/2014/main" id="{B31A18C5-58BA-4241-B149-5AF0D113F83A}"/>
              </a:ext>
            </a:extLst>
          </p:cNvPr>
          <p:cNvSpPr/>
          <p:nvPr/>
        </p:nvSpPr>
        <p:spPr>
          <a:xfrm>
            <a:off x="10185330" y="7554178"/>
            <a:ext cx="1755369" cy="1471007"/>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Difficulties with meal preparation</a:t>
            </a:r>
            <a:endParaRPr sz="2400" dirty="0">
              <a:solidFill>
                <a:schemeClr val="bg1"/>
              </a:solidFill>
            </a:endParaRPr>
          </a:p>
        </p:txBody>
      </p:sp>
      <p:sp>
        <p:nvSpPr>
          <p:cNvPr id="73" name="Google Shape;4005;p57">
            <a:extLst>
              <a:ext uri="{FF2B5EF4-FFF2-40B4-BE49-F238E27FC236}">
                <a16:creationId xmlns:a16="http://schemas.microsoft.com/office/drawing/2014/main" id="{CFDDE986-6421-DD4E-BE15-3A26B8095F82}"/>
              </a:ext>
            </a:extLst>
          </p:cNvPr>
          <p:cNvSpPr/>
          <p:nvPr/>
        </p:nvSpPr>
        <p:spPr>
          <a:xfrm>
            <a:off x="1752600" y="4363366"/>
            <a:ext cx="4471231" cy="687829"/>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11;p57">
            <a:extLst>
              <a:ext uri="{FF2B5EF4-FFF2-40B4-BE49-F238E27FC236}">
                <a16:creationId xmlns:a16="http://schemas.microsoft.com/office/drawing/2014/main" id="{75A0BFCF-7E3A-E648-AC11-860726F6DA22}"/>
              </a:ext>
            </a:extLst>
          </p:cNvPr>
          <p:cNvSpPr/>
          <p:nvPr/>
        </p:nvSpPr>
        <p:spPr>
          <a:xfrm>
            <a:off x="1676400" y="4257420"/>
            <a:ext cx="120183" cy="124080"/>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92;p57">
            <a:extLst>
              <a:ext uri="{FF2B5EF4-FFF2-40B4-BE49-F238E27FC236}">
                <a16:creationId xmlns:a16="http://schemas.microsoft.com/office/drawing/2014/main" id="{EFD68CB5-A41D-A545-9540-39ACC2A2E2A8}"/>
              </a:ext>
            </a:extLst>
          </p:cNvPr>
          <p:cNvSpPr/>
          <p:nvPr/>
        </p:nvSpPr>
        <p:spPr>
          <a:xfrm>
            <a:off x="6995297" y="6591300"/>
            <a:ext cx="3977503" cy="780141"/>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98;p57">
            <a:extLst>
              <a:ext uri="{FF2B5EF4-FFF2-40B4-BE49-F238E27FC236}">
                <a16:creationId xmlns:a16="http://schemas.microsoft.com/office/drawing/2014/main" id="{93CE4B0F-110B-D24B-ABB4-6A047EB66186}"/>
              </a:ext>
            </a:extLst>
          </p:cNvPr>
          <p:cNvSpPr/>
          <p:nvPr/>
        </p:nvSpPr>
        <p:spPr>
          <a:xfrm>
            <a:off x="10928817" y="7353300"/>
            <a:ext cx="120183" cy="12411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04;p57">
            <a:extLst>
              <a:ext uri="{FF2B5EF4-FFF2-40B4-BE49-F238E27FC236}">
                <a16:creationId xmlns:a16="http://schemas.microsoft.com/office/drawing/2014/main" id="{2E208DFE-5D35-8243-B8AD-7CF54C55B30F}"/>
              </a:ext>
            </a:extLst>
          </p:cNvPr>
          <p:cNvSpPr/>
          <p:nvPr/>
        </p:nvSpPr>
        <p:spPr>
          <a:xfrm>
            <a:off x="8820092" y="5139941"/>
            <a:ext cx="1925780" cy="687829"/>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89;p57">
            <a:extLst>
              <a:ext uri="{FF2B5EF4-FFF2-40B4-BE49-F238E27FC236}">
                <a16:creationId xmlns:a16="http://schemas.microsoft.com/office/drawing/2014/main" id="{E34F8973-6F22-F54E-B079-8D66FEF9ED90}"/>
              </a:ext>
            </a:extLst>
          </p:cNvPr>
          <p:cNvSpPr/>
          <p:nvPr/>
        </p:nvSpPr>
        <p:spPr>
          <a:xfrm>
            <a:off x="10938518" y="4452342"/>
            <a:ext cx="4151594" cy="133890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3200" dirty="0">
                <a:solidFill>
                  <a:srgbClr val="FF0000"/>
                </a:solidFill>
              </a:rPr>
              <a:t>Malnutrition</a:t>
            </a:r>
            <a:endParaRPr sz="3200" dirty="0">
              <a:solidFill>
                <a:srgbClr val="FF0000"/>
              </a:solidFill>
            </a:endParaRPr>
          </a:p>
        </p:txBody>
      </p:sp>
      <p:sp>
        <p:nvSpPr>
          <p:cNvPr id="81" name="Google Shape;3990;p57">
            <a:extLst>
              <a:ext uri="{FF2B5EF4-FFF2-40B4-BE49-F238E27FC236}">
                <a16:creationId xmlns:a16="http://schemas.microsoft.com/office/drawing/2014/main" id="{9B3D4A4A-FD21-9943-91B0-91A2488A6D08}"/>
              </a:ext>
            </a:extLst>
          </p:cNvPr>
          <p:cNvSpPr/>
          <p:nvPr/>
        </p:nvSpPr>
        <p:spPr>
          <a:xfrm>
            <a:off x="10745872" y="4176039"/>
            <a:ext cx="1666104" cy="1856493"/>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04;p57">
            <a:extLst>
              <a:ext uri="{FF2B5EF4-FFF2-40B4-BE49-F238E27FC236}">
                <a16:creationId xmlns:a16="http://schemas.microsoft.com/office/drawing/2014/main" id="{B67F08D7-6162-1C45-9E19-FF51A96FF29C}"/>
              </a:ext>
            </a:extLst>
          </p:cNvPr>
          <p:cNvSpPr/>
          <p:nvPr/>
        </p:nvSpPr>
        <p:spPr>
          <a:xfrm>
            <a:off x="13284783" y="3604870"/>
            <a:ext cx="1925780" cy="687829"/>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07;p57">
            <a:extLst>
              <a:ext uri="{FF2B5EF4-FFF2-40B4-BE49-F238E27FC236}">
                <a16:creationId xmlns:a16="http://schemas.microsoft.com/office/drawing/2014/main" id="{B3B0CEFD-3548-D04E-A8FA-DC897E85788C}"/>
              </a:ext>
            </a:extLst>
          </p:cNvPr>
          <p:cNvSpPr/>
          <p:nvPr/>
        </p:nvSpPr>
        <p:spPr>
          <a:xfrm>
            <a:off x="12954001" y="1946604"/>
            <a:ext cx="3125648" cy="147108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Inadequate intake, impaired absorption, increased energy expenditure</a:t>
            </a:r>
            <a:endParaRPr sz="2400" dirty="0">
              <a:solidFill>
                <a:schemeClr val="bg1"/>
              </a:solidFill>
            </a:endParaRPr>
          </a:p>
        </p:txBody>
      </p:sp>
      <p:sp>
        <p:nvSpPr>
          <p:cNvPr id="84" name="Google Shape;4010;p57">
            <a:extLst>
              <a:ext uri="{FF2B5EF4-FFF2-40B4-BE49-F238E27FC236}">
                <a16:creationId xmlns:a16="http://schemas.microsoft.com/office/drawing/2014/main" id="{0024C42D-15FD-DB4F-BD77-B1EEC57E3BD9}"/>
              </a:ext>
            </a:extLst>
          </p:cNvPr>
          <p:cNvSpPr/>
          <p:nvPr/>
        </p:nvSpPr>
        <p:spPr>
          <a:xfrm>
            <a:off x="15141795" y="3551828"/>
            <a:ext cx="120183" cy="124080"/>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10;p57">
            <a:extLst>
              <a:ext uri="{FF2B5EF4-FFF2-40B4-BE49-F238E27FC236}">
                <a16:creationId xmlns:a16="http://schemas.microsoft.com/office/drawing/2014/main" id="{29F6DED1-3948-584E-96F7-99B7E38138C5}"/>
              </a:ext>
            </a:extLst>
          </p:cNvPr>
          <p:cNvSpPr/>
          <p:nvPr/>
        </p:nvSpPr>
        <p:spPr>
          <a:xfrm>
            <a:off x="13214817" y="4181220"/>
            <a:ext cx="120183" cy="124080"/>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992;p57">
            <a:extLst>
              <a:ext uri="{FF2B5EF4-FFF2-40B4-BE49-F238E27FC236}">
                <a16:creationId xmlns:a16="http://schemas.microsoft.com/office/drawing/2014/main" id="{5EC43D01-849C-1840-BB86-E2F279576602}"/>
              </a:ext>
            </a:extLst>
          </p:cNvPr>
          <p:cNvSpPr/>
          <p:nvPr/>
        </p:nvSpPr>
        <p:spPr>
          <a:xfrm>
            <a:off x="13336131" y="6021762"/>
            <a:ext cx="1925847" cy="687829"/>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998;p57">
            <a:extLst>
              <a:ext uri="{FF2B5EF4-FFF2-40B4-BE49-F238E27FC236}">
                <a16:creationId xmlns:a16="http://schemas.microsoft.com/office/drawing/2014/main" id="{8B5D2254-EC71-1B46-934E-ECA085ED14E6}"/>
              </a:ext>
            </a:extLst>
          </p:cNvPr>
          <p:cNvSpPr/>
          <p:nvPr/>
        </p:nvSpPr>
        <p:spPr>
          <a:xfrm>
            <a:off x="15193143" y="6638608"/>
            <a:ext cx="120183" cy="12411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01;p57">
            <a:extLst>
              <a:ext uri="{FF2B5EF4-FFF2-40B4-BE49-F238E27FC236}">
                <a16:creationId xmlns:a16="http://schemas.microsoft.com/office/drawing/2014/main" id="{4689D94F-2270-2945-AC83-413CB90C8C94}"/>
              </a:ext>
            </a:extLst>
          </p:cNvPr>
          <p:cNvSpPr/>
          <p:nvPr/>
        </p:nvSpPr>
        <p:spPr>
          <a:xfrm>
            <a:off x="13284736" y="5968721"/>
            <a:ext cx="120116" cy="124080"/>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07;p57">
            <a:extLst>
              <a:ext uri="{FF2B5EF4-FFF2-40B4-BE49-F238E27FC236}">
                <a16:creationId xmlns:a16="http://schemas.microsoft.com/office/drawing/2014/main" id="{C096A917-A7AE-BD41-ABDB-00C9F2C98BF9}"/>
              </a:ext>
            </a:extLst>
          </p:cNvPr>
          <p:cNvSpPr/>
          <p:nvPr/>
        </p:nvSpPr>
        <p:spPr>
          <a:xfrm>
            <a:off x="13335000" y="6968434"/>
            <a:ext cx="3125648" cy="147108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2400" dirty="0">
                <a:solidFill>
                  <a:schemeClr val="bg1"/>
                </a:solidFill>
              </a:rPr>
              <a:t>Functional change</a:t>
            </a:r>
            <a:endParaRPr sz="2400" dirty="0">
              <a:solidFill>
                <a:schemeClr val="bg1"/>
              </a:solidFill>
            </a:endParaRPr>
          </a:p>
        </p:txBody>
      </p:sp>
      <p:sp>
        <p:nvSpPr>
          <p:cNvPr id="92" name="Title 91">
            <a:extLst>
              <a:ext uri="{FF2B5EF4-FFF2-40B4-BE49-F238E27FC236}">
                <a16:creationId xmlns:a16="http://schemas.microsoft.com/office/drawing/2014/main" id="{F4547314-2772-794D-B899-1FC0FAE8F4E9}"/>
              </a:ext>
            </a:extLst>
          </p:cNvPr>
          <p:cNvSpPr>
            <a:spLocks noGrp="1"/>
          </p:cNvSpPr>
          <p:nvPr>
            <p:ph type="title"/>
          </p:nvPr>
        </p:nvSpPr>
        <p:spPr>
          <a:xfrm>
            <a:off x="1447800" y="381308"/>
            <a:ext cx="15427800" cy="1145400"/>
          </a:xfrm>
        </p:spPr>
        <p:txBody>
          <a:bodyPr/>
          <a:lstStyle/>
          <a:p>
            <a:r>
              <a:rPr lang="en-US" dirty="0"/>
              <a:t>Physical and psychosocial risk factors for malnutrition in older adults</a:t>
            </a:r>
          </a:p>
        </p:txBody>
      </p:sp>
      <p:sp>
        <p:nvSpPr>
          <p:cNvPr id="93" name="Rectangle 92">
            <a:extLst>
              <a:ext uri="{FF2B5EF4-FFF2-40B4-BE49-F238E27FC236}">
                <a16:creationId xmlns:a16="http://schemas.microsoft.com/office/drawing/2014/main" id="{8508526F-F18D-E842-BAC9-219FFDDA2906}"/>
              </a:ext>
            </a:extLst>
          </p:cNvPr>
          <p:cNvSpPr/>
          <p:nvPr/>
        </p:nvSpPr>
        <p:spPr>
          <a:xfrm>
            <a:off x="11904443" y="9714804"/>
            <a:ext cx="5224764" cy="369332"/>
          </a:xfrm>
          <a:prstGeom prst="rect">
            <a:avLst/>
          </a:prstGeom>
        </p:spPr>
        <p:txBody>
          <a:bodyPr wrap="none">
            <a:spAutoFit/>
          </a:bodyPr>
          <a:lstStyle/>
          <a:p>
            <a:r>
              <a:rPr lang="en-US" dirty="0"/>
              <a:t>Adapted from McKinley JR. Coll Physicians </a:t>
            </a:r>
            <a:r>
              <a:rPr lang="en-US" dirty="0" err="1"/>
              <a:t>Edinb</a:t>
            </a:r>
            <a:r>
              <a:rPr lang="en-US" dirty="0"/>
              <a:t> 2008</a:t>
            </a:r>
          </a:p>
        </p:txBody>
      </p:sp>
      <p:sp>
        <p:nvSpPr>
          <p:cNvPr id="94" name="Rectangle 93">
            <a:extLst>
              <a:ext uri="{FF2B5EF4-FFF2-40B4-BE49-F238E27FC236}">
                <a16:creationId xmlns:a16="http://schemas.microsoft.com/office/drawing/2014/main" id="{8DBB186D-F187-5E4B-BCB4-B307C9D876D1}"/>
              </a:ext>
            </a:extLst>
          </p:cNvPr>
          <p:cNvSpPr/>
          <p:nvPr/>
        </p:nvSpPr>
        <p:spPr>
          <a:xfrm>
            <a:off x="3655141" y="9714804"/>
            <a:ext cx="6227987" cy="369332"/>
          </a:xfrm>
          <a:prstGeom prst="rect">
            <a:avLst/>
          </a:prstGeom>
        </p:spPr>
        <p:txBody>
          <a:bodyPr wrap="none">
            <a:spAutoFit/>
          </a:bodyPr>
          <a:lstStyle/>
          <a:p>
            <a:r>
              <a:rPr lang="en-US" dirty="0"/>
              <a:t>Heather Keller    </a:t>
            </a:r>
            <a:r>
              <a:rPr lang="en-US" dirty="0" err="1"/>
              <a:t>olderadultnutritionscreening.com</a:t>
            </a:r>
            <a:r>
              <a:rPr lang="en-US" dirty="0"/>
              <a:t>/screen-tools/</a:t>
            </a:r>
          </a:p>
        </p:txBody>
      </p:sp>
    </p:spTree>
    <p:extLst>
      <p:ext uri="{BB962C8B-B14F-4D97-AF65-F5344CB8AC3E}">
        <p14:creationId xmlns:p14="http://schemas.microsoft.com/office/powerpoint/2010/main" val="196298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E86D-61C8-7226-E83E-A6CF182CE2AD}"/>
              </a:ext>
            </a:extLst>
          </p:cNvPr>
          <p:cNvSpPr>
            <a:spLocks noGrp="1"/>
          </p:cNvSpPr>
          <p:nvPr>
            <p:ph type="title"/>
          </p:nvPr>
        </p:nvSpPr>
        <p:spPr/>
        <p:txBody>
          <a:bodyPr/>
          <a:lstStyle/>
          <a:p>
            <a:r>
              <a:rPr lang="en-US" b="1" dirty="0"/>
              <a:t>Moderate-High Nutrition Risk Prevalence in Older Adults</a:t>
            </a:r>
          </a:p>
        </p:txBody>
      </p:sp>
      <p:sp>
        <p:nvSpPr>
          <p:cNvPr id="3" name="Subtitle 2">
            <a:extLst>
              <a:ext uri="{FF2B5EF4-FFF2-40B4-BE49-F238E27FC236}">
                <a16:creationId xmlns:a16="http://schemas.microsoft.com/office/drawing/2014/main" id="{D4680307-97F2-0BA5-DE48-0B9D5C2F4CF0}"/>
              </a:ext>
            </a:extLst>
          </p:cNvPr>
          <p:cNvSpPr>
            <a:spLocks noGrp="1"/>
          </p:cNvSpPr>
          <p:nvPr>
            <p:ph type="subTitle" idx="1"/>
          </p:nvPr>
        </p:nvSpPr>
        <p:spPr>
          <a:xfrm>
            <a:off x="9718367" y="6387481"/>
            <a:ext cx="5749200" cy="3110400"/>
          </a:xfrm>
        </p:spPr>
        <p:txBody>
          <a:bodyPr/>
          <a:lstStyle/>
          <a:p>
            <a:r>
              <a:rPr lang="en-US" sz="3600" dirty="0"/>
              <a:t>87.7%</a:t>
            </a:r>
          </a:p>
          <a:p>
            <a:r>
              <a:rPr lang="en-US" sz="3600" dirty="0"/>
              <a:t>(SCREEN-II)</a:t>
            </a:r>
          </a:p>
          <a:p>
            <a:endParaRPr lang="en-US" sz="3600" dirty="0"/>
          </a:p>
          <a:p>
            <a:r>
              <a:rPr lang="en-US" sz="2400" dirty="0" err="1"/>
              <a:t>Borkent</a:t>
            </a:r>
            <a:r>
              <a:rPr lang="en-US" sz="2400" dirty="0"/>
              <a:t> et al. Healthcare 8:151, 2020.</a:t>
            </a:r>
          </a:p>
        </p:txBody>
      </p:sp>
      <p:sp>
        <p:nvSpPr>
          <p:cNvPr id="4" name="Subtitle 3">
            <a:extLst>
              <a:ext uri="{FF2B5EF4-FFF2-40B4-BE49-F238E27FC236}">
                <a16:creationId xmlns:a16="http://schemas.microsoft.com/office/drawing/2014/main" id="{7E0AEDBE-DC3E-0953-FD43-4E59EEAD1769}"/>
              </a:ext>
            </a:extLst>
          </p:cNvPr>
          <p:cNvSpPr>
            <a:spLocks noGrp="1"/>
          </p:cNvSpPr>
          <p:nvPr>
            <p:ph type="subTitle" idx="2"/>
          </p:nvPr>
        </p:nvSpPr>
        <p:spPr>
          <a:xfrm>
            <a:off x="2631491" y="6387481"/>
            <a:ext cx="5749200" cy="3110400"/>
          </a:xfrm>
        </p:spPr>
        <p:txBody>
          <a:bodyPr/>
          <a:lstStyle/>
          <a:p>
            <a:r>
              <a:rPr lang="en-US" sz="3600" dirty="0"/>
              <a:t>58%</a:t>
            </a:r>
          </a:p>
          <a:p>
            <a:r>
              <a:rPr lang="en-US" sz="3600" dirty="0"/>
              <a:t>(SCREEN-8)</a:t>
            </a:r>
          </a:p>
          <a:p>
            <a:endParaRPr lang="en-US" sz="3600" dirty="0"/>
          </a:p>
          <a:p>
            <a:r>
              <a:rPr lang="en-US" sz="2400" dirty="0" err="1"/>
              <a:t>Fedoruk</a:t>
            </a:r>
            <a:r>
              <a:rPr lang="en-US" sz="2400" dirty="0"/>
              <a:t> et al. Can J Aging. In press, 2023.</a:t>
            </a:r>
          </a:p>
        </p:txBody>
      </p:sp>
      <p:sp>
        <p:nvSpPr>
          <p:cNvPr id="5" name="Subtitle 4">
            <a:extLst>
              <a:ext uri="{FF2B5EF4-FFF2-40B4-BE49-F238E27FC236}">
                <a16:creationId xmlns:a16="http://schemas.microsoft.com/office/drawing/2014/main" id="{4DB5DEB7-0D32-FBBE-6D57-590CF061F916}"/>
              </a:ext>
            </a:extLst>
          </p:cNvPr>
          <p:cNvSpPr>
            <a:spLocks noGrp="1"/>
          </p:cNvSpPr>
          <p:nvPr>
            <p:ph type="subTitle" idx="3"/>
          </p:nvPr>
        </p:nvSpPr>
        <p:spPr>
          <a:xfrm>
            <a:off x="2631491" y="5286081"/>
            <a:ext cx="5749200" cy="1117800"/>
          </a:xfrm>
        </p:spPr>
        <p:txBody>
          <a:bodyPr/>
          <a:lstStyle/>
          <a:p>
            <a:r>
              <a:rPr lang="en-US" dirty="0"/>
              <a:t>Alberta	</a:t>
            </a:r>
          </a:p>
        </p:txBody>
      </p:sp>
      <p:sp>
        <p:nvSpPr>
          <p:cNvPr id="6" name="Subtitle 5">
            <a:extLst>
              <a:ext uri="{FF2B5EF4-FFF2-40B4-BE49-F238E27FC236}">
                <a16:creationId xmlns:a16="http://schemas.microsoft.com/office/drawing/2014/main" id="{713329EE-B1CC-85D2-E416-4B89F7547C3E}"/>
              </a:ext>
            </a:extLst>
          </p:cNvPr>
          <p:cNvSpPr>
            <a:spLocks noGrp="1"/>
          </p:cNvSpPr>
          <p:nvPr>
            <p:ph type="subTitle" idx="4"/>
          </p:nvPr>
        </p:nvSpPr>
        <p:spPr>
          <a:xfrm>
            <a:off x="9718393" y="5286081"/>
            <a:ext cx="5749200" cy="1117800"/>
          </a:xfrm>
        </p:spPr>
        <p:txBody>
          <a:bodyPr/>
          <a:lstStyle/>
          <a:p>
            <a:r>
              <a:rPr lang="en-US" dirty="0"/>
              <a:t>Canada</a:t>
            </a:r>
          </a:p>
        </p:txBody>
      </p:sp>
      <p:sp>
        <p:nvSpPr>
          <p:cNvPr id="61" name="TextBox 60">
            <a:extLst>
              <a:ext uri="{FF2B5EF4-FFF2-40B4-BE49-F238E27FC236}">
                <a16:creationId xmlns:a16="http://schemas.microsoft.com/office/drawing/2014/main" id="{F17EBCCB-116A-EF3F-C424-43D5F5490B08}"/>
              </a:ext>
            </a:extLst>
          </p:cNvPr>
          <p:cNvSpPr txBox="1"/>
          <p:nvPr/>
        </p:nvSpPr>
        <p:spPr>
          <a:xfrm>
            <a:off x="7818238" y="2213519"/>
            <a:ext cx="8160079" cy="1846659"/>
          </a:xfrm>
          <a:prstGeom prst="rect">
            <a:avLst/>
          </a:prstGeom>
          <a:noFill/>
        </p:spPr>
        <p:txBody>
          <a:bodyPr wrap="square">
            <a:spAutoFit/>
          </a:bodyPr>
          <a:lstStyle/>
          <a:p>
            <a:pPr algn="ctr"/>
            <a:r>
              <a:rPr lang="en-US" sz="3800" b="1" dirty="0">
                <a:solidFill>
                  <a:srgbClr val="005CB9"/>
                </a:solidFill>
                <a:latin typeface="Arial" panose="020B0604020202020204" pitchFamily="34" charset="0"/>
                <a:cs typeface="Arial" panose="020B0604020202020204" pitchFamily="34" charset="0"/>
              </a:rPr>
              <a:t>Early identification </a:t>
            </a:r>
            <a:r>
              <a:rPr lang="en-US" sz="3800" dirty="0">
                <a:latin typeface="Arial" panose="020B0604020202020204" pitchFamily="34" charset="0"/>
                <a:cs typeface="Arial" panose="020B0604020202020204" pitchFamily="34" charset="0"/>
              </a:rPr>
              <a:t>of nutrition risk</a:t>
            </a:r>
          </a:p>
          <a:p>
            <a:pPr algn="ctr"/>
            <a:r>
              <a:rPr lang="en-US" sz="3800" dirty="0">
                <a:latin typeface="Arial" panose="020B0604020202020204" pitchFamily="34" charset="0"/>
                <a:cs typeface="Arial" panose="020B0604020202020204" pitchFamily="34" charset="0"/>
              </a:rPr>
              <a:t>can prevent frailty and increase independence.</a:t>
            </a:r>
          </a:p>
        </p:txBody>
      </p:sp>
      <p:pic>
        <p:nvPicPr>
          <p:cNvPr id="62" name="Graphic 61" descr="House outline">
            <a:extLst>
              <a:ext uri="{FF2B5EF4-FFF2-40B4-BE49-F238E27FC236}">
                <a16:creationId xmlns:a16="http://schemas.microsoft.com/office/drawing/2014/main" id="{33D1D681-866C-066E-F584-368ED5FBB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1491" y="1835711"/>
            <a:ext cx="2602277" cy="2602277"/>
          </a:xfrm>
          <a:prstGeom prst="rect">
            <a:avLst/>
          </a:prstGeom>
        </p:spPr>
      </p:pic>
      <p:pic>
        <p:nvPicPr>
          <p:cNvPr id="63" name="Graphic 62" descr="Man with cane with solid fill">
            <a:extLst>
              <a:ext uri="{FF2B5EF4-FFF2-40B4-BE49-F238E27FC236}">
                <a16:creationId xmlns:a16="http://schemas.microsoft.com/office/drawing/2014/main" id="{4F9572A9-24E1-3219-7862-6F6CC8D9A9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0550" y="2862860"/>
            <a:ext cx="1850906" cy="1850906"/>
          </a:xfrm>
          <a:prstGeom prst="rect">
            <a:avLst/>
          </a:prstGeom>
        </p:spPr>
      </p:pic>
      <p:sp>
        <p:nvSpPr>
          <p:cNvPr id="65" name="TextBox 64">
            <a:extLst>
              <a:ext uri="{FF2B5EF4-FFF2-40B4-BE49-F238E27FC236}">
                <a16:creationId xmlns:a16="http://schemas.microsoft.com/office/drawing/2014/main" id="{E8417BB3-8C23-A495-3E61-BFD8ABBFAAF0}"/>
              </a:ext>
            </a:extLst>
          </p:cNvPr>
          <p:cNvSpPr txBox="1"/>
          <p:nvPr/>
        </p:nvSpPr>
        <p:spPr>
          <a:xfrm>
            <a:off x="7818238" y="4164248"/>
            <a:ext cx="9144000" cy="369332"/>
          </a:xfrm>
          <a:prstGeom prst="rect">
            <a:avLst/>
          </a:prstGeom>
          <a:noFill/>
        </p:spPr>
        <p:txBody>
          <a:bodyPr wrap="square">
            <a:spAutoFit/>
          </a:bodyPr>
          <a:lstStyle/>
          <a:p>
            <a:r>
              <a:rPr lang="en-US" altLang="en-US" sz="1800" dirty="0" err="1">
                <a:latin typeface="Times New Roman" panose="02020603050405020304" pitchFamily="18" charset="0"/>
                <a:cs typeface="Times New Roman" panose="02020603050405020304" pitchFamily="18" charset="0"/>
              </a:rPr>
              <a:t>Laur</a:t>
            </a:r>
            <a:r>
              <a:rPr lang="en-US" altLang="en-US" sz="1800" dirty="0">
                <a:latin typeface="Times New Roman" panose="02020603050405020304" pitchFamily="18" charset="0"/>
                <a:cs typeface="Times New Roman" panose="02020603050405020304" pitchFamily="18" charset="0"/>
              </a:rPr>
              <a:t> C., Keller H. </a:t>
            </a:r>
            <a:r>
              <a:rPr lang="en-US" altLang="en-US" sz="1800" dirty="0" err="1">
                <a:latin typeface="Times New Roman" panose="02020603050405020304" pitchFamily="18" charset="0"/>
                <a:cs typeface="Times New Roman" panose="02020603050405020304" pitchFamily="18" charset="0"/>
              </a:rPr>
              <a:t>Nutr</a:t>
            </a:r>
            <a:r>
              <a:rPr lang="en-US" altLang="en-US" sz="1800" dirty="0">
                <a:latin typeface="Times New Roman" panose="02020603050405020304" pitchFamily="18" charset="0"/>
                <a:cs typeface="Times New Roman" panose="02020603050405020304" pitchFamily="18" charset="0"/>
              </a:rPr>
              <a:t>. Today. 2017: </a:t>
            </a:r>
            <a:r>
              <a:rPr lang="en-US" altLang="en-US" sz="1800" dirty="0">
                <a:solidFill>
                  <a:srgbClr val="00899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a:t>
            </a:r>
            <a:r>
              <a:rPr lang="en-US" sz="1800" b="0" i="0" dirty="0">
                <a:solidFill>
                  <a:srgbClr val="008996"/>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10.1097/NT.0000000000000218</a:t>
            </a:r>
            <a:endParaRPr lang="en-US" dirty="0"/>
          </a:p>
        </p:txBody>
      </p:sp>
    </p:spTree>
    <p:extLst>
      <p:ext uri="{BB962C8B-B14F-4D97-AF65-F5344CB8AC3E}">
        <p14:creationId xmlns:p14="http://schemas.microsoft.com/office/powerpoint/2010/main" val="327237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screen&#10;&#10;Description automatically generated">
            <a:extLst>
              <a:ext uri="{FF2B5EF4-FFF2-40B4-BE49-F238E27FC236}">
                <a16:creationId xmlns:a16="http://schemas.microsoft.com/office/drawing/2014/main" id="{460EAAE6-1914-EE8D-F796-AA8E05428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08" y="876300"/>
            <a:ext cx="16625384" cy="7080250"/>
          </a:xfrm>
          <a:prstGeom prst="rect">
            <a:avLst/>
          </a:prstGeom>
        </p:spPr>
      </p:pic>
      <p:sp>
        <p:nvSpPr>
          <p:cNvPr id="11" name="TextBox 10">
            <a:extLst>
              <a:ext uri="{FF2B5EF4-FFF2-40B4-BE49-F238E27FC236}">
                <a16:creationId xmlns:a16="http://schemas.microsoft.com/office/drawing/2014/main" id="{4978A250-851D-DAB9-A232-3AB5C39A426C}"/>
              </a:ext>
            </a:extLst>
          </p:cNvPr>
          <p:cNvSpPr txBox="1"/>
          <p:nvPr/>
        </p:nvSpPr>
        <p:spPr>
          <a:xfrm>
            <a:off x="13852757" y="9546771"/>
            <a:ext cx="3603935" cy="369332"/>
          </a:xfrm>
          <a:prstGeom prst="rect">
            <a:avLst/>
          </a:prstGeom>
          <a:noFill/>
        </p:spPr>
        <p:txBody>
          <a:bodyPr wrap="none" rtlCol="0">
            <a:spAutoFit/>
          </a:bodyPr>
          <a:lstStyle/>
          <a:p>
            <a:r>
              <a:rPr lang="en-US" dirty="0"/>
              <a:t>Reinders et al Clinical Nutrition 2019</a:t>
            </a:r>
          </a:p>
        </p:txBody>
      </p:sp>
    </p:spTree>
    <p:extLst>
      <p:ext uri="{BB962C8B-B14F-4D97-AF65-F5344CB8AC3E}">
        <p14:creationId xmlns:p14="http://schemas.microsoft.com/office/powerpoint/2010/main" val="48599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F36D-EEDA-5987-B270-BBFB2E885DAC}"/>
              </a:ext>
            </a:extLst>
          </p:cNvPr>
          <p:cNvSpPr>
            <a:spLocks noGrp="1"/>
          </p:cNvSpPr>
          <p:nvPr>
            <p:ph type="title"/>
          </p:nvPr>
        </p:nvSpPr>
        <p:spPr>
          <a:xfrm>
            <a:off x="1509265" y="872945"/>
            <a:ext cx="15408000" cy="1145400"/>
          </a:xfrm>
        </p:spPr>
        <p:txBody>
          <a:bodyPr/>
          <a:lstStyle/>
          <a:p>
            <a:r>
              <a:rPr lang="en-US" b="1" dirty="0"/>
              <a:t>COMRISK: Feasibility of screening for nutrition risk</a:t>
            </a:r>
          </a:p>
        </p:txBody>
      </p:sp>
      <p:grpSp>
        <p:nvGrpSpPr>
          <p:cNvPr id="23" name="Google Shape;81;p13">
            <a:extLst>
              <a:ext uri="{FF2B5EF4-FFF2-40B4-BE49-F238E27FC236}">
                <a16:creationId xmlns:a16="http://schemas.microsoft.com/office/drawing/2014/main" id="{B69D93EF-8EAC-D6BB-148B-FEB83EBD4BB3}"/>
              </a:ext>
            </a:extLst>
          </p:cNvPr>
          <p:cNvGrpSpPr/>
          <p:nvPr/>
        </p:nvGrpSpPr>
        <p:grpSpPr>
          <a:xfrm>
            <a:off x="3124200" y="2171700"/>
            <a:ext cx="9730449" cy="6895898"/>
            <a:chOff x="637691" y="15147094"/>
            <a:chExt cx="9730449" cy="6588249"/>
          </a:xfrm>
        </p:grpSpPr>
        <p:pic>
          <p:nvPicPr>
            <p:cNvPr id="24" name="Google Shape;82;p13">
              <a:extLst>
                <a:ext uri="{FF2B5EF4-FFF2-40B4-BE49-F238E27FC236}">
                  <a16:creationId xmlns:a16="http://schemas.microsoft.com/office/drawing/2014/main" id="{1A65704A-C6D9-6E86-643E-F326361A82A9}"/>
                </a:ext>
              </a:extLst>
            </p:cNvPr>
            <p:cNvPicPr preferRelativeResize="0"/>
            <p:nvPr/>
          </p:nvPicPr>
          <p:blipFill rotWithShape="1">
            <a:blip r:embed="rId3">
              <a:alphaModFix/>
            </a:blip>
            <a:srcRect l="13186" t="24174" r="11760" b="32142"/>
            <a:stretch/>
          </p:blipFill>
          <p:spPr>
            <a:xfrm>
              <a:off x="637691" y="15644591"/>
              <a:ext cx="8107749" cy="6090752"/>
            </a:xfrm>
            <a:prstGeom prst="rect">
              <a:avLst/>
            </a:prstGeom>
            <a:noFill/>
            <a:ln>
              <a:noFill/>
            </a:ln>
          </p:spPr>
        </p:pic>
        <p:sp>
          <p:nvSpPr>
            <p:cNvPr id="26" name="Google Shape;84;p13">
              <a:extLst>
                <a:ext uri="{FF2B5EF4-FFF2-40B4-BE49-F238E27FC236}">
                  <a16:creationId xmlns:a16="http://schemas.microsoft.com/office/drawing/2014/main" id="{76FC4940-D031-F5CA-3936-F4665A44B0A8}"/>
                </a:ext>
              </a:extLst>
            </p:cNvPr>
            <p:cNvSpPr txBox="1"/>
            <p:nvPr/>
          </p:nvSpPr>
          <p:spPr>
            <a:xfrm>
              <a:off x="2663502" y="15337290"/>
              <a:ext cx="2486111" cy="20935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2400" dirty="0">
                  <a:latin typeface="Roboto"/>
                  <a:ea typeface="Roboto"/>
                  <a:cs typeface="Roboto"/>
                  <a:sym typeface="Roboto"/>
                </a:rPr>
                <a:t>Community Dwelling Older Adults ♀ and ♂ ≥ 65 years</a:t>
              </a:r>
              <a:endParaRPr sz="2400" dirty="0">
                <a:latin typeface="Roboto"/>
                <a:ea typeface="Roboto"/>
                <a:cs typeface="Roboto"/>
                <a:sym typeface="Roboto"/>
              </a:endParaRPr>
            </a:p>
          </p:txBody>
        </p:sp>
        <p:sp>
          <p:nvSpPr>
            <p:cNvPr id="27" name="Google Shape;85;p13">
              <a:extLst>
                <a:ext uri="{FF2B5EF4-FFF2-40B4-BE49-F238E27FC236}">
                  <a16:creationId xmlns:a16="http://schemas.microsoft.com/office/drawing/2014/main" id="{495E564B-3596-1E09-ED2F-B8884B665AD8}"/>
                </a:ext>
              </a:extLst>
            </p:cNvPr>
            <p:cNvSpPr txBox="1"/>
            <p:nvPr/>
          </p:nvSpPr>
          <p:spPr>
            <a:xfrm>
              <a:off x="2653945" y="19870167"/>
              <a:ext cx="33876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2400" dirty="0">
                  <a:latin typeface="Roboto"/>
                  <a:ea typeface="Roboto"/>
                  <a:cs typeface="Roboto"/>
                  <a:sym typeface="Roboto"/>
                </a:rPr>
                <a:t>Screeners</a:t>
              </a:r>
              <a:endParaRPr sz="2400" dirty="0">
                <a:latin typeface="Roboto"/>
                <a:ea typeface="Roboto"/>
                <a:cs typeface="Roboto"/>
                <a:sym typeface="Roboto"/>
              </a:endParaRPr>
            </a:p>
          </p:txBody>
        </p:sp>
        <p:sp>
          <p:nvSpPr>
            <p:cNvPr id="28" name="Google Shape;86;p13">
              <a:extLst>
                <a:ext uri="{FF2B5EF4-FFF2-40B4-BE49-F238E27FC236}">
                  <a16:creationId xmlns:a16="http://schemas.microsoft.com/office/drawing/2014/main" id="{D317C6FE-47AD-00DE-1E87-A947937193D7}"/>
                </a:ext>
              </a:extLst>
            </p:cNvPr>
            <p:cNvSpPr txBox="1"/>
            <p:nvPr/>
          </p:nvSpPr>
          <p:spPr>
            <a:xfrm>
              <a:off x="5749250" y="15992333"/>
              <a:ext cx="1622700" cy="88210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dirty="0">
                  <a:latin typeface="Roboto"/>
                  <a:ea typeface="Roboto"/>
                  <a:cs typeface="Roboto"/>
                  <a:sym typeface="Roboto"/>
                </a:rPr>
                <a:t>GCC</a:t>
              </a:r>
              <a:r>
                <a:rPr lang="en" sz="2400" dirty="0">
                  <a:latin typeface="Roboto"/>
                  <a:ea typeface="Roboto"/>
                  <a:cs typeface="Roboto"/>
                  <a:sym typeface="Roboto"/>
                </a:rPr>
                <a:t> </a:t>
              </a:r>
              <a:endParaRPr sz="2400" dirty="0">
                <a:latin typeface="Roboto"/>
                <a:ea typeface="Roboto"/>
                <a:cs typeface="Roboto"/>
                <a:sym typeface="Roboto"/>
              </a:endParaRPr>
            </a:p>
            <a:p>
              <a:pPr marL="0" lvl="0" indent="0" algn="l" rtl="0">
                <a:lnSpc>
                  <a:spcPct val="100000"/>
                </a:lnSpc>
                <a:spcBef>
                  <a:spcPts val="0"/>
                </a:spcBef>
                <a:spcAft>
                  <a:spcPts val="0"/>
                </a:spcAft>
                <a:buNone/>
              </a:pPr>
              <a:r>
                <a:rPr lang="en" sz="2400" dirty="0">
                  <a:latin typeface="Roboto"/>
                  <a:ea typeface="Roboto"/>
                  <a:cs typeface="Roboto"/>
                  <a:sym typeface="Roboto"/>
                </a:rPr>
                <a:t>93</a:t>
              </a:r>
              <a:endParaRPr sz="2400" dirty="0">
                <a:latin typeface="Roboto"/>
                <a:ea typeface="Roboto"/>
                <a:cs typeface="Roboto"/>
                <a:sym typeface="Roboto"/>
              </a:endParaRPr>
            </a:p>
          </p:txBody>
        </p:sp>
        <p:sp>
          <p:nvSpPr>
            <p:cNvPr id="29" name="Google Shape;87;p13">
              <a:extLst>
                <a:ext uri="{FF2B5EF4-FFF2-40B4-BE49-F238E27FC236}">
                  <a16:creationId xmlns:a16="http://schemas.microsoft.com/office/drawing/2014/main" id="{CB30DC5D-FFB3-8A79-914F-3EE3C46F978A}"/>
                </a:ext>
              </a:extLst>
            </p:cNvPr>
            <p:cNvSpPr txBox="1"/>
            <p:nvPr/>
          </p:nvSpPr>
          <p:spPr>
            <a:xfrm>
              <a:off x="8745440" y="16566738"/>
              <a:ext cx="16227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dirty="0">
                  <a:latin typeface="Roboto"/>
                  <a:ea typeface="Roboto"/>
                  <a:cs typeface="Roboto"/>
                  <a:sym typeface="Roboto"/>
                </a:rPr>
                <a:t>RDPCN</a:t>
              </a:r>
              <a:endParaRPr sz="2400" b="1" dirty="0">
                <a:latin typeface="Roboto"/>
                <a:ea typeface="Roboto"/>
                <a:cs typeface="Roboto"/>
                <a:sym typeface="Roboto"/>
              </a:endParaRPr>
            </a:p>
            <a:p>
              <a:pPr marL="0" lvl="0" indent="0" algn="l" rtl="0">
                <a:lnSpc>
                  <a:spcPct val="100000"/>
                </a:lnSpc>
                <a:spcBef>
                  <a:spcPts val="0"/>
                </a:spcBef>
                <a:spcAft>
                  <a:spcPts val="0"/>
                </a:spcAft>
                <a:buNone/>
              </a:pPr>
              <a:r>
                <a:rPr lang="en" sz="2400" dirty="0">
                  <a:latin typeface="Roboto"/>
                  <a:ea typeface="Roboto"/>
                  <a:cs typeface="Roboto"/>
                  <a:sym typeface="Roboto"/>
                </a:rPr>
                <a:t>   163</a:t>
              </a:r>
              <a:endParaRPr sz="2400" dirty="0">
                <a:latin typeface="Roboto"/>
                <a:ea typeface="Roboto"/>
                <a:cs typeface="Roboto"/>
                <a:sym typeface="Roboto"/>
              </a:endParaRPr>
            </a:p>
          </p:txBody>
        </p:sp>
        <p:sp>
          <p:nvSpPr>
            <p:cNvPr id="30" name="Google Shape;88;p13">
              <a:extLst>
                <a:ext uri="{FF2B5EF4-FFF2-40B4-BE49-F238E27FC236}">
                  <a16:creationId xmlns:a16="http://schemas.microsoft.com/office/drawing/2014/main" id="{3195F312-A153-75AA-48CB-F8B9BBFEE6AD}"/>
                </a:ext>
              </a:extLst>
            </p:cNvPr>
            <p:cNvSpPr txBox="1"/>
            <p:nvPr/>
          </p:nvSpPr>
          <p:spPr>
            <a:xfrm>
              <a:off x="6688410" y="15147094"/>
              <a:ext cx="1622700" cy="88210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dirty="0">
                  <a:latin typeface="Roboto"/>
                  <a:ea typeface="Roboto"/>
                  <a:cs typeface="Roboto"/>
                  <a:sym typeface="Roboto"/>
                </a:rPr>
                <a:t>P2PCN</a:t>
              </a:r>
              <a:endParaRPr sz="2400" b="1" dirty="0">
                <a:latin typeface="Roboto"/>
                <a:ea typeface="Roboto"/>
                <a:cs typeface="Roboto"/>
                <a:sym typeface="Roboto"/>
              </a:endParaRPr>
            </a:p>
            <a:p>
              <a:pPr marL="0" lvl="0" indent="0" algn="l" rtl="0">
                <a:lnSpc>
                  <a:spcPct val="100000"/>
                </a:lnSpc>
                <a:spcBef>
                  <a:spcPts val="0"/>
                </a:spcBef>
                <a:spcAft>
                  <a:spcPts val="0"/>
                </a:spcAft>
                <a:buNone/>
              </a:pPr>
              <a:r>
                <a:rPr lang="en" sz="2400" dirty="0">
                  <a:latin typeface="Roboto"/>
                  <a:ea typeface="Roboto"/>
                  <a:cs typeface="Roboto"/>
                  <a:sym typeface="Roboto"/>
                </a:rPr>
                <a:t>  19</a:t>
              </a:r>
              <a:endParaRPr sz="2400" dirty="0">
                <a:latin typeface="Roboto"/>
                <a:ea typeface="Roboto"/>
                <a:cs typeface="Roboto"/>
                <a:sym typeface="Roboto"/>
              </a:endParaRPr>
            </a:p>
          </p:txBody>
        </p:sp>
        <p:sp>
          <p:nvSpPr>
            <p:cNvPr id="31" name="Google Shape;89;p13">
              <a:extLst>
                <a:ext uri="{FF2B5EF4-FFF2-40B4-BE49-F238E27FC236}">
                  <a16:creationId xmlns:a16="http://schemas.microsoft.com/office/drawing/2014/main" id="{04104D9C-085B-0132-6B67-1212B3423CB5}"/>
                </a:ext>
              </a:extLst>
            </p:cNvPr>
            <p:cNvSpPr txBox="1"/>
            <p:nvPr/>
          </p:nvSpPr>
          <p:spPr>
            <a:xfrm>
              <a:off x="6995051" y="18899239"/>
              <a:ext cx="16227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dirty="0">
                  <a:latin typeface="Roboto"/>
                  <a:ea typeface="Roboto"/>
                  <a:cs typeface="Roboto"/>
                  <a:sym typeface="Roboto"/>
                </a:rPr>
                <a:t>RNs </a:t>
              </a:r>
              <a:endParaRPr sz="2400" b="1" dirty="0">
                <a:latin typeface="Roboto"/>
                <a:ea typeface="Roboto"/>
                <a:cs typeface="Roboto"/>
                <a:sym typeface="Roboto"/>
              </a:endParaRPr>
            </a:p>
            <a:p>
              <a:pPr marL="0" lvl="0" indent="0" algn="l" rtl="0">
                <a:lnSpc>
                  <a:spcPct val="100000"/>
                </a:lnSpc>
                <a:spcBef>
                  <a:spcPts val="0"/>
                </a:spcBef>
                <a:spcAft>
                  <a:spcPts val="0"/>
                </a:spcAft>
                <a:buNone/>
              </a:pPr>
              <a:r>
                <a:rPr lang="en" sz="2400" dirty="0">
                  <a:latin typeface="Roboto"/>
                  <a:ea typeface="Roboto"/>
                  <a:cs typeface="Roboto"/>
                  <a:sym typeface="Roboto"/>
                </a:rPr>
                <a:t>  2</a:t>
              </a:r>
              <a:endParaRPr sz="2400" dirty="0">
                <a:latin typeface="Roboto"/>
                <a:ea typeface="Roboto"/>
                <a:cs typeface="Roboto"/>
                <a:sym typeface="Roboto"/>
              </a:endParaRPr>
            </a:p>
          </p:txBody>
        </p:sp>
        <p:sp>
          <p:nvSpPr>
            <p:cNvPr id="32" name="Google Shape;90;p13">
              <a:extLst>
                <a:ext uri="{FF2B5EF4-FFF2-40B4-BE49-F238E27FC236}">
                  <a16:creationId xmlns:a16="http://schemas.microsoft.com/office/drawing/2014/main" id="{6CA6F5D8-FDC5-28B7-05B1-AE30EEAE46C6}"/>
                </a:ext>
              </a:extLst>
            </p:cNvPr>
            <p:cNvSpPr txBox="1"/>
            <p:nvPr/>
          </p:nvSpPr>
          <p:spPr>
            <a:xfrm>
              <a:off x="4600300" y="20803482"/>
              <a:ext cx="16227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dirty="0">
                  <a:latin typeface="Roboto"/>
                  <a:ea typeface="Roboto"/>
                  <a:cs typeface="Roboto"/>
                  <a:sym typeface="Roboto"/>
                </a:rPr>
                <a:t>LPNs </a:t>
              </a:r>
              <a:endParaRPr sz="2400" b="1" dirty="0">
                <a:latin typeface="Roboto"/>
                <a:ea typeface="Roboto"/>
                <a:cs typeface="Roboto"/>
                <a:sym typeface="Roboto"/>
              </a:endParaRPr>
            </a:p>
            <a:p>
              <a:pPr marL="0" lvl="0" indent="0" algn="l" rtl="0">
                <a:lnSpc>
                  <a:spcPct val="100000"/>
                </a:lnSpc>
                <a:spcBef>
                  <a:spcPts val="0"/>
                </a:spcBef>
                <a:spcAft>
                  <a:spcPts val="0"/>
                </a:spcAft>
                <a:buNone/>
              </a:pPr>
              <a:r>
                <a:rPr lang="en" sz="2400" dirty="0">
                  <a:latin typeface="Roboto"/>
                  <a:ea typeface="Roboto"/>
                  <a:cs typeface="Roboto"/>
                  <a:sym typeface="Roboto"/>
                </a:rPr>
                <a:t>   5</a:t>
              </a:r>
              <a:endParaRPr sz="2400" dirty="0">
                <a:latin typeface="Roboto"/>
                <a:ea typeface="Roboto"/>
                <a:cs typeface="Roboto"/>
                <a:sym typeface="Roboto"/>
              </a:endParaRPr>
            </a:p>
          </p:txBody>
        </p:sp>
        <p:sp>
          <p:nvSpPr>
            <p:cNvPr id="33" name="Google Shape;91;p13">
              <a:extLst>
                <a:ext uri="{FF2B5EF4-FFF2-40B4-BE49-F238E27FC236}">
                  <a16:creationId xmlns:a16="http://schemas.microsoft.com/office/drawing/2014/main" id="{79D1D7DB-4FC4-81C6-B884-E6310BFB0D89}"/>
                </a:ext>
              </a:extLst>
            </p:cNvPr>
            <p:cNvSpPr txBox="1"/>
            <p:nvPr/>
          </p:nvSpPr>
          <p:spPr>
            <a:xfrm>
              <a:off x="7470103" y="20433866"/>
              <a:ext cx="16227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400" b="1">
                  <a:latin typeface="Roboto"/>
                  <a:ea typeface="Roboto"/>
                  <a:cs typeface="Roboto"/>
                  <a:sym typeface="Roboto"/>
                </a:rPr>
                <a:t>Outreach Workers</a:t>
              </a:r>
              <a:endParaRPr sz="2400" b="1">
                <a:latin typeface="Roboto"/>
                <a:ea typeface="Roboto"/>
                <a:cs typeface="Roboto"/>
                <a:sym typeface="Roboto"/>
              </a:endParaRPr>
            </a:p>
            <a:p>
              <a:pPr marL="0" lvl="0" indent="0" algn="l" rtl="0">
                <a:lnSpc>
                  <a:spcPct val="100000"/>
                </a:lnSpc>
                <a:spcBef>
                  <a:spcPts val="0"/>
                </a:spcBef>
                <a:spcAft>
                  <a:spcPts val="0"/>
                </a:spcAft>
                <a:buNone/>
              </a:pPr>
              <a:r>
                <a:rPr lang="en" sz="2400">
                  <a:latin typeface="Roboto"/>
                  <a:ea typeface="Roboto"/>
                  <a:cs typeface="Roboto"/>
                  <a:sym typeface="Roboto"/>
                </a:rPr>
                <a:t>      2</a:t>
              </a:r>
              <a:endParaRPr sz="2400">
                <a:latin typeface="Roboto"/>
                <a:ea typeface="Roboto"/>
                <a:cs typeface="Roboto"/>
                <a:sym typeface="Roboto"/>
              </a:endParaRPr>
            </a:p>
          </p:txBody>
        </p:sp>
        <p:sp>
          <p:nvSpPr>
            <p:cNvPr id="34" name="Google Shape;92;p13">
              <a:extLst>
                <a:ext uri="{FF2B5EF4-FFF2-40B4-BE49-F238E27FC236}">
                  <a16:creationId xmlns:a16="http://schemas.microsoft.com/office/drawing/2014/main" id="{4BB39B9B-BDAB-F2C6-30B0-389DA4A8D3F3}"/>
                </a:ext>
              </a:extLst>
            </p:cNvPr>
            <p:cNvSpPr txBox="1"/>
            <p:nvPr/>
          </p:nvSpPr>
          <p:spPr>
            <a:xfrm>
              <a:off x="4808598" y="18413538"/>
              <a:ext cx="1622700" cy="1293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2400" b="1" dirty="0">
                  <a:latin typeface="Roboto"/>
                  <a:ea typeface="Roboto"/>
                  <a:cs typeface="Roboto"/>
                  <a:sym typeface="Roboto"/>
                </a:rPr>
                <a:t>Social Worker</a:t>
              </a:r>
              <a:endParaRPr sz="2400" b="1" dirty="0">
                <a:latin typeface="Roboto"/>
                <a:ea typeface="Roboto"/>
                <a:cs typeface="Roboto"/>
                <a:sym typeface="Roboto"/>
              </a:endParaRPr>
            </a:p>
            <a:p>
              <a:pPr marL="0" lvl="0" indent="0" algn="ctr" rtl="0">
                <a:lnSpc>
                  <a:spcPct val="100000"/>
                </a:lnSpc>
                <a:spcBef>
                  <a:spcPts val="0"/>
                </a:spcBef>
                <a:spcAft>
                  <a:spcPts val="0"/>
                </a:spcAft>
                <a:buNone/>
              </a:pPr>
              <a:r>
                <a:rPr lang="en" sz="2400" dirty="0">
                  <a:latin typeface="Roboto"/>
                  <a:ea typeface="Roboto"/>
                  <a:cs typeface="Roboto"/>
                  <a:sym typeface="Roboto"/>
                </a:rPr>
                <a:t>1</a:t>
              </a:r>
              <a:endParaRPr sz="2400" dirty="0">
                <a:latin typeface="Roboto"/>
                <a:ea typeface="Roboto"/>
                <a:cs typeface="Roboto"/>
                <a:sym typeface="Roboto"/>
              </a:endParaRPr>
            </a:p>
          </p:txBody>
        </p:sp>
        <p:sp>
          <p:nvSpPr>
            <p:cNvPr id="35" name="Google Shape;93;p13">
              <a:extLst>
                <a:ext uri="{FF2B5EF4-FFF2-40B4-BE49-F238E27FC236}">
                  <a16:creationId xmlns:a16="http://schemas.microsoft.com/office/drawing/2014/main" id="{EE3B2A89-EBB1-9023-6360-5800710A4C20}"/>
                </a:ext>
              </a:extLst>
            </p:cNvPr>
            <p:cNvSpPr txBox="1"/>
            <p:nvPr/>
          </p:nvSpPr>
          <p:spPr>
            <a:xfrm>
              <a:off x="684825" y="17490138"/>
              <a:ext cx="1921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Central Alberta</a:t>
              </a:r>
              <a:endParaRPr sz="2400">
                <a:latin typeface="Roboto"/>
                <a:ea typeface="Roboto"/>
                <a:cs typeface="Roboto"/>
                <a:sym typeface="Roboto"/>
              </a:endParaRPr>
            </a:p>
          </p:txBody>
        </p:sp>
      </p:grpSp>
      <p:grpSp>
        <p:nvGrpSpPr>
          <p:cNvPr id="38" name="Google Shape;1344;p55">
            <a:extLst>
              <a:ext uri="{FF2B5EF4-FFF2-40B4-BE49-F238E27FC236}">
                <a16:creationId xmlns:a16="http://schemas.microsoft.com/office/drawing/2014/main" id="{921DF826-E1ED-07CE-3555-195DE7636986}"/>
              </a:ext>
            </a:extLst>
          </p:cNvPr>
          <p:cNvGrpSpPr/>
          <p:nvPr/>
        </p:nvGrpSpPr>
        <p:grpSpPr>
          <a:xfrm>
            <a:off x="13066748" y="6468653"/>
            <a:ext cx="2127810" cy="2196352"/>
            <a:chOff x="4049800" y="640400"/>
            <a:chExt cx="858900" cy="858900"/>
          </a:xfrm>
        </p:grpSpPr>
        <p:sp>
          <p:nvSpPr>
            <p:cNvPr id="39" name="Google Shape;1345;p55">
              <a:extLst>
                <a:ext uri="{FF2B5EF4-FFF2-40B4-BE49-F238E27FC236}">
                  <a16:creationId xmlns:a16="http://schemas.microsoft.com/office/drawing/2014/main" id="{9FC75878-4246-F9AA-0A43-1BFE1F323D53}"/>
                </a:ext>
              </a:extLst>
            </p:cNvPr>
            <p:cNvSpPr/>
            <p:nvPr/>
          </p:nvSpPr>
          <p:spPr>
            <a:xfrm>
              <a:off x="4049800" y="640400"/>
              <a:ext cx="858900" cy="858900"/>
            </a:xfrm>
            <a:prstGeom prst="donut">
              <a:avLst>
                <a:gd name="adj" fmla="val 25000"/>
              </a:avLst>
            </a:prstGeom>
            <a:solidFill>
              <a:schemeClr val="accent4">
                <a:lumMod val="60000"/>
                <a:lumOff val="40000"/>
              </a:schemeClr>
            </a:solidFill>
            <a:ln>
              <a:noFill/>
            </a:ln>
          </p:spPr>
          <p:txBody>
            <a:bodyPr spcFirstLastPara="1" wrap="square" lIns="182850" tIns="182850" rIns="182850" bIns="182850" anchor="ctr" anchorCtr="0">
              <a:noAutofit/>
            </a:bodyPr>
            <a:lstStyle/>
            <a:p>
              <a:endParaRPr sz="3600"/>
            </a:p>
          </p:txBody>
        </p:sp>
        <p:sp>
          <p:nvSpPr>
            <p:cNvPr id="40" name="Google Shape;1346;p55">
              <a:extLst>
                <a:ext uri="{FF2B5EF4-FFF2-40B4-BE49-F238E27FC236}">
                  <a16:creationId xmlns:a16="http://schemas.microsoft.com/office/drawing/2014/main" id="{70E8D1E1-8BD9-4A4E-F6CB-E2E05844ACD9}"/>
                </a:ext>
              </a:extLst>
            </p:cNvPr>
            <p:cNvSpPr/>
            <p:nvPr/>
          </p:nvSpPr>
          <p:spPr>
            <a:xfrm>
              <a:off x="4049800" y="640400"/>
              <a:ext cx="858900" cy="858900"/>
            </a:xfrm>
            <a:prstGeom prst="blockArc">
              <a:avLst>
                <a:gd name="adj1" fmla="val 7914150"/>
                <a:gd name="adj2" fmla="val 0"/>
                <a:gd name="adj3" fmla="val 25000"/>
              </a:avLst>
            </a:prstGeom>
            <a:solidFill>
              <a:schemeClr val="accent4"/>
            </a:solidFill>
            <a:ln>
              <a:noFill/>
            </a:ln>
          </p:spPr>
          <p:txBody>
            <a:bodyPr spcFirstLastPara="1" wrap="square" lIns="182850" tIns="182850" rIns="182850" bIns="182850" anchor="ctr" anchorCtr="0">
              <a:noAutofit/>
            </a:bodyPr>
            <a:lstStyle/>
            <a:p>
              <a:endParaRPr sz="3600"/>
            </a:p>
          </p:txBody>
        </p:sp>
      </p:grpSp>
      <p:sp>
        <p:nvSpPr>
          <p:cNvPr id="41" name="TextBox 40">
            <a:extLst>
              <a:ext uri="{FF2B5EF4-FFF2-40B4-BE49-F238E27FC236}">
                <a16:creationId xmlns:a16="http://schemas.microsoft.com/office/drawing/2014/main" id="{409B5CE9-E837-592D-48F0-135FBE6BEDD7}"/>
              </a:ext>
            </a:extLst>
          </p:cNvPr>
          <p:cNvSpPr txBox="1"/>
          <p:nvPr/>
        </p:nvSpPr>
        <p:spPr>
          <a:xfrm>
            <a:off x="12848118" y="5531369"/>
            <a:ext cx="3756156" cy="892552"/>
          </a:xfrm>
          <a:prstGeom prst="rect">
            <a:avLst/>
          </a:prstGeom>
          <a:noFill/>
        </p:spPr>
        <p:txBody>
          <a:bodyPr wrap="none" rtlCol="0">
            <a:spAutoFit/>
          </a:bodyPr>
          <a:lstStyle/>
          <a:p>
            <a:r>
              <a:rPr lang="en-US" sz="2400" b="1" dirty="0">
                <a:latin typeface="Roboto" panose="02000000000000000000" pitchFamily="2" charset="0"/>
                <a:ea typeface="Roboto" panose="02000000000000000000" pitchFamily="2" charset="0"/>
                <a:cs typeface="Roboto" panose="02000000000000000000" pitchFamily="2" charset="0"/>
              </a:rPr>
              <a:t>Administrators/Managers</a:t>
            </a:r>
          </a:p>
          <a:p>
            <a:r>
              <a:rPr lang="en-US" sz="2800" dirty="0"/>
              <a:t>                     6</a:t>
            </a:r>
          </a:p>
        </p:txBody>
      </p:sp>
      <p:sp>
        <p:nvSpPr>
          <p:cNvPr id="43" name="TextBox 42">
            <a:extLst>
              <a:ext uri="{FF2B5EF4-FFF2-40B4-BE49-F238E27FC236}">
                <a16:creationId xmlns:a16="http://schemas.microsoft.com/office/drawing/2014/main" id="{0C6C5792-6B3D-EE41-9892-30216CD5D50C}"/>
              </a:ext>
            </a:extLst>
          </p:cNvPr>
          <p:cNvSpPr txBox="1"/>
          <p:nvPr/>
        </p:nvSpPr>
        <p:spPr>
          <a:xfrm>
            <a:off x="13975991" y="8807969"/>
            <a:ext cx="734496" cy="830997"/>
          </a:xfrm>
          <a:prstGeom prst="rect">
            <a:avLst/>
          </a:prstGeom>
          <a:noFill/>
        </p:spPr>
        <p:txBody>
          <a:bodyPr wrap="none" rtlCol="0">
            <a:spAutoFit/>
          </a:bodyPr>
          <a:lstStyle/>
          <a:p>
            <a:r>
              <a:rPr lang="en-US" sz="2400" b="1" dirty="0">
                <a:latin typeface="Roboto" panose="02000000000000000000" pitchFamily="2" charset="0"/>
                <a:ea typeface="Roboto" panose="02000000000000000000" pitchFamily="2" charset="0"/>
                <a:cs typeface="Roboto" panose="02000000000000000000" pitchFamily="2" charset="0"/>
              </a:rPr>
              <a:t>RDs</a:t>
            </a:r>
          </a:p>
          <a:p>
            <a:r>
              <a:rPr lang="en-US" sz="2400" dirty="0">
                <a:latin typeface="Roboto" panose="02000000000000000000" pitchFamily="2" charset="0"/>
                <a:ea typeface="Roboto" panose="02000000000000000000" pitchFamily="2" charset="0"/>
                <a:cs typeface="Roboto" panose="02000000000000000000" pitchFamily="2" charset="0"/>
              </a:rPr>
              <a:t>  4</a:t>
            </a:r>
          </a:p>
        </p:txBody>
      </p:sp>
      <p:sp>
        <p:nvSpPr>
          <p:cNvPr id="44" name="TextBox 43">
            <a:extLst>
              <a:ext uri="{FF2B5EF4-FFF2-40B4-BE49-F238E27FC236}">
                <a16:creationId xmlns:a16="http://schemas.microsoft.com/office/drawing/2014/main" id="{9634C159-1B77-4830-E4AD-687E5A54AD5D}"/>
              </a:ext>
            </a:extLst>
          </p:cNvPr>
          <p:cNvSpPr txBox="1"/>
          <p:nvPr/>
        </p:nvSpPr>
        <p:spPr>
          <a:xfrm>
            <a:off x="11811000" y="7405312"/>
            <a:ext cx="797013" cy="1107996"/>
          </a:xfrm>
          <a:prstGeom prst="rect">
            <a:avLst/>
          </a:prstGeom>
          <a:noFill/>
        </p:spPr>
        <p:txBody>
          <a:bodyPr wrap="none" rtlCol="0">
            <a:spAutoFit/>
          </a:bodyPr>
          <a:lstStyle/>
          <a:p>
            <a:r>
              <a:rPr lang="en-US" sz="6600" b="1" dirty="0"/>
              <a:t> +</a:t>
            </a:r>
          </a:p>
        </p:txBody>
      </p:sp>
      <p:sp>
        <p:nvSpPr>
          <p:cNvPr id="46" name="TextBox 45">
            <a:extLst>
              <a:ext uri="{FF2B5EF4-FFF2-40B4-BE49-F238E27FC236}">
                <a16:creationId xmlns:a16="http://schemas.microsoft.com/office/drawing/2014/main" id="{F0D915C5-F605-4969-FE72-03C4C18A891D}"/>
              </a:ext>
            </a:extLst>
          </p:cNvPr>
          <p:cNvSpPr txBox="1"/>
          <p:nvPr/>
        </p:nvSpPr>
        <p:spPr>
          <a:xfrm>
            <a:off x="13106638" y="2953554"/>
            <a:ext cx="5181362" cy="369332"/>
          </a:xfrm>
          <a:prstGeom prst="rect">
            <a:avLst/>
          </a:prstGeom>
          <a:noFill/>
        </p:spPr>
        <p:txBody>
          <a:bodyPr wrap="square">
            <a:spAutoFit/>
          </a:bodyPr>
          <a:lstStyle/>
          <a:p>
            <a:r>
              <a:rPr lang="en-US" sz="1800" dirty="0" err="1"/>
              <a:t>Fedoruk</a:t>
            </a:r>
            <a:r>
              <a:rPr lang="en-US" sz="1800" dirty="0"/>
              <a:t> et al. Can J Aging. In press, 2023.</a:t>
            </a:r>
          </a:p>
        </p:txBody>
      </p:sp>
      <p:sp>
        <p:nvSpPr>
          <p:cNvPr id="3" name="TextBox 2">
            <a:extLst>
              <a:ext uri="{FF2B5EF4-FFF2-40B4-BE49-F238E27FC236}">
                <a16:creationId xmlns:a16="http://schemas.microsoft.com/office/drawing/2014/main" id="{C86B087D-1F83-3746-838A-72781CAB7312}"/>
              </a:ext>
            </a:extLst>
          </p:cNvPr>
          <p:cNvSpPr txBox="1"/>
          <p:nvPr/>
        </p:nvSpPr>
        <p:spPr>
          <a:xfrm>
            <a:off x="15758311" y="7015004"/>
            <a:ext cx="1847365" cy="1077218"/>
          </a:xfrm>
          <a:prstGeom prst="rect">
            <a:avLst/>
          </a:prstGeom>
          <a:noFill/>
        </p:spPr>
        <p:txBody>
          <a:bodyPr wrap="none" rtlCol="0">
            <a:spAutoFit/>
          </a:bodyPr>
          <a:lstStyle/>
          <a:p>
            <a:r>
              <a:rPr lang="en-US" sz="3200" dirty="0"/>
              <a:t>Feasibility</a:t>
            </a:r>
          </a:p>
          <a:p>
            <a:r>
              <a:rPr lang="en-US" sz="3200" dirty="0"/>
              <a:t>Survey</a:t>
            </a:r>
          </a:p>
        </p:txBody>
      </p:sp>
      <p:sp>
        <p:nvSpPr>
          <p:cNvPr id="25" name="TextBox 24">
            <a:extLst>
              <a:ext uri="{FF2B5EF4-FFF2-40B4-BE49-F238E27FC236}">
                <a16:creationId xmlns:a16="http://schemas.microsoft.com/office/drawing/2014/main" id="{92CA2D85-F1B8-C04F-B5F6-90F059735BD3}"/>
              </a:ext>
            </a:extLst>
          </p:cNvPr>
          <p:cNvSpPr txBox="1"/>
          <p:nvPr/>
        </p:nvSpPr>
        <p:spPr>
          <a:xfrm>
            <a:off x="7590565" y="9700305"/>
            <a:ext cx="5826556" cy="369332"/>
          </a:xfrm>
          <a:prstGeom prst="rect">
            <a:avLst/>
          </a:prstGeom>
          <a:noFill/>
        </p:spPr>
        <p:txBody>
          <a:bodyPr wrap="square">
            <a:spAutoFit/>
          </a:bodyPr>
          <a:lstStyle/>
          <a:p>
            <a:r>
              <a:rPr lang="en-US" dirty="0"/>
              <a:t>Geary</a:t>
            </a:r>
            <a:r>
              <a:rPr lang="en-US" sz="1800" dirty="0"/>
              <a:t> et al. Can J Aging. Published online, October 9 2023.</a:t>
            </a:r>
          </a:p>
        </p:txBody>
      </p:sp>
    </p:spTree>
    <p:extLst>
      <p:ext uri="{BB962C8B-B14F-4D97-AF65-F5344CB8AC3E}">
        <p14:creationId xmlns:p14="http://schemas.microsoft.com/office/powerpoint/2010/main" val="202818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BF45-6965-B211-AC81-6A172ADDE6D5}"/>
              </a:ext>
            </a:extLst>
          </p:cNvPr>
          <p:cNvSpPr>
            <a:spLocks noGrp="1"/>
          </p:cNvSpPr>
          <p:nvPr>
            <p:ph type="title"/>
          </p:nvPr>
        </p:nvSpPr>
        <p:spPr/>
        <p:txBody>
          <a:bodyPr/>
          <a:lstStyle/>
          <a:p>
            <a:r>
              <a:rPr lang="en-US" b="1" dirty="0"/>
              <a:t>Nutrition risk screening is feasible</a:t>
            </a:r>
          </a:p>
        </p:txBody>
      </p:sp>
      <p:sp>
        <p:nvSpPr>
          <p:cNvPr id="3" name="Text Placeholder 2">
            <a:extLst>
              <a:ext uri="{FF2B5EF4-FFF2-40B4-BE49-F238E27FC236}">
                <a16:creationId xmlns:a16="http://schemas.microsoft.com/office/drawing/2014/main" id="{25C19CC7-B649-AAEC-4390-5703168DD0EC}"/>
              </a:ext>
            </a:extLst>
          </p:cNvPr>
          <p:cNvSpPr>
            <a:spLocks noGrp="1"/>
          </p:cNvSpPr>
          <p:nvPr>
            <p:ph type="body" idx="1"/>
          </p:nvPr>
        </p:nvSpPr>
        <p:spPr/>
        <p:txBody>
          <a:bodyPr/>
          <a:lstStyle/>
          <a:p>
            <a:r>
              <a:rPr lang="en-US" dirty="0"/>
              <a:t>Can be successfully carried out, overall score </a:t>
            </a:r>
            <a:r>
              <a:rPr lang="en-US" b="1" dirty="0"/>
              <a:t>6.2 </a:t>
            </a:r>
            <a:r>
              <a:rPr lang="en-US" dirty="0"/>
              <a:t>out of 7</a:t>
            </a:r>
          </a:p>
          <a:p>
            <a:endParaRPr lang="en-US" dirty="0"/>
          </a:p>
          <a:p>
            <a:r>
              <a:rPr lang="en-US" dirty="0"/>
              <a:t>User friendly</a:t>
            </a:r>
          </a:p>
          <a:p>
            <a:pPr lvl="1"/>
            <a:r>
              <a:rPr lang="en-US" sz="3200" dirty="0"/>
              <a:t>Screeners: 6.3 (in person) and 6.1 (phone)</a:t>
            </a:r>
          </a:p>
          <a:p>
            <a:pPr lvl="1"/>
            <a:r>
              <a:rPr lang="en-US" sz="3200" dirty="0"/>
              <a:t>Administrators: 6.7</a:t>
            </a:r>
          </a:p>
          <a:p>
            <a:pPr lvl="1"/>
            <a:endParaRPr lang="en-US" dirty="0"/>
          </a:p>
          <a:p>
            <a:r>
              <a:rPr lang="en-US" dirty="0"/>
              <a:t>Implementable into workflow</a:t>
            </a:r>
          </a:p>
          <a:p>
            <a:pPr lvl="1"/>
            <a:r>
              <a:rPr lang="en-US" sz="3200" dirty="0"/>
              <a:t>Screeners: 6.4</a:t>
            </a:r>
          </a:p>
          <a:p>
            <a:pPr lvl="1"/>
            <a:r>
              <a:rPr lang="en-US" sz="3200" dirty="0"/>
              <a:t>Administrators: 6.7</a:t>
            </a:r>
          </a:p>
          <a:p>
            <a:pPr marL="279400" indent="0">
              <a:buNone/>
            </a:pPr>
            <a:r>
              <a:rPr lang="en-US" dirty="0"/>
              <a:t>		</a:t>
            </a:r>
          </a:p>
        </p:txBody>
      </p:sp>
      <p:grpSp>
        <p:nvGrpSpPr>
          <p:cNvPr id="4" name="Google Shape;3706;p57">
            <a:extLst>
              <a:ext uri="{FF2B5EF4-FFF2-40B4-BE49-F238E27FC236}">
                <a16:creationId xmlns:a16="http://schemas.microsoft.com/office/drawing/2014/main" id="{0CC3D9F0-E562-C8DE-5D9E-4B2029B72C18}"/>
              </a:ext>
            </a:extLst>
          </p:cNvPr>
          <p:cNvGrpSpPr/>
          <p:nvPr/>
        </p:nvGrpSpPr>
        <p:grpSpPr>
          <a:xfrm>
            <a:off x="9753600" y="3794760"/>
            <a:ext cx="8237350" cy="5625050"/>
            <a:chOff x="5194708" y="3484366"/>
            <a:chExt cx="1590291" cy="987304"/>
          </a:xfrm>
        </p:grpSpPr>
        <p:grpSp>
          <p:nvGrpSpPr>
            <p:cNvPr id="7" name="Google Shape;3715;p57">
              <a:extLst>
                <a:ext uri="{FF2B5EF4-FFF2-40B4-BE49-F238E27FC236}">
                  <a16:creationId xmlns:a16="http://schemas.microsoft.com/office/drawing/2014/main" id="{53B30486-8444-0607-E1F0-D20C8066198E}"/>
                </a:ext>
              </a:extLst>
            </p:cNvPr>
            <p:cNvGrpSpPr/>
            <p:nvPr/>
          </p:nvGrpSpPr>
          <p:grpSpPr>
            <a:xfrm>
              <a:off x="5973664" y="3484366"/>
              <a:ext cx="811335" cy="987304"/>
              <a:chOff x="1285250" y="1617275"/>
              <a:chExt cx="1090650" cy="1327200"/>
            </a:xfrm>
          </p:grpSpPr>
          <p:sp>
            <p:nvSpPr>
              <p:cNvPr id="12" name="Google Shape;3716;p57">
                <a:extLst>
                  <a:ext uri="{FF2B5EF4-FFF2-40B4-BE49-F238E27FC236}">
                    <a16:creationId xmlns:a16="http://schemas.microsoft.com/office/drawing/2014/main" id="{3CEA57BC-01AD-0153-3C9F-8937F7237E66}"/>
                  </a:ext>
                </a:extLst>
              </p:cNvPr>
              <p:cNvSpPr/>
              <p:nvPr/>
            </p:nvSpPr>
            <p:spPr>
              <a:xfrm>
                <a:off x="1452521"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pPr algn="ctr"/>
                <a:r>
                  <a:rPr lang="en-CA" sz="3600" dirty="0">
                    <a:solidFill>
                      <a:schemeClr val="bg1"/>
                    </a:solidFill>
                  </a:rPr>
                  <a:t>Support from physicians was key</a:t>
                </a:r>
                <a:endParaRPr sz="3600" dirty="0">
                  <a:solidFill>
                    <a:schemeClr val="bg1"/>
                  </a:solidFill>
                </a:endParaRPr>
              </a:p>
            </p:txBody>
          </p:sp>
          <p:sp>
            <p:nvSpPr>
              <p:cNvPr id="13" name="Google Shape;3717;p57">
                <a:extLst>
                  <a:ext uri="{FF2B5EF4-FFF2-40B4-BE49-F238E27FC236}">
                    <a16:creationId xmlns:a16="http://schemas.microsoft.com/office/drawing/2014/main" id="{502EF304-F16D-6640-2AAD-F461ED2AE6B0}"/>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endParaRPr sz="3600"/>
              </a:p>
            </p:txBody>
          </p:sp>
          <p:sp>
            <p:nvSpPr>
              <p:cNvPr id="14" name="Google Shape;3718;p57">
                <a:extLst>
                  <a:ext uri="{FF2B5EF4-FFF2-40B4-BE49-F238E27FC236}">
                    <a16:creationId xmlns:a16="http://schemas.microsoft.com/office/drawing/2014/main" id="{4685BD2F-2123-C3C5-86FD-CDAF30B6AFBB}"/>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2">
                  <a:lumMod val="75000"/>
                </a:schemeClr>
              </a:solidFill>
              <a:ln>
                <a:noFill/>
              </a:ln>
            </p:spPr>
            <p:txBody>
              <a:bodyPr spcFirstLastPara="1" wrap="square" lIns="182850" tIns="182850" rIns="182850" bIns="182850" anchor="ctr" anchorCtr="0">
                <a:noAutofit/>
              </a:bodyPr>
              <a:lstStyle/>
              <a:p>
                <a:endParaRPr sz="3600"/>
              </a:p>
            </p:txBody>
          </p:sp>
        </p:grpSp>
        <p:grpSp>
          <p:nvGrpSpPr>
            <p:cNvPr id="8" name="Google Shape;3719;p57">
              <a:extLst>
                <a:ext uri="{FF2B5EF4-FFF2-40B4-BE49-F238E27FC236}">
                  <a16:creationId xmlns:a16="http://schemas.microsoft.com/office/drawing/2014/main" id="{A7742783-7864-CDF3-6D9F-CCA1D69A4939}"/>
                </a:ext>
              </a:extLst>
            </p:cNvPr>
            <p:cNvGrpSpPr/>
            <p:nvPr/>
          </p:nvGrpSpPr>
          <p:grpSpPr>
            <a:xfrm>
              <a:off x="5194708" y="3484366"/>
              <a:ext cx="811409" cy="987304"/>
              <a:chOff x="238125" y="1617275"/>
              <a:chExt cx="1090750" cy="1327200"/>
            </a:xfrm>
          </p:grpSpPr>
          <p:sp>
            <p:nvSpPr>
              <p:cNvPr id="9" name="Google Shape;3720;p57">
                <a:extLst>
                  <a:ext uri="{FF2B5EF4-FFF2-40B4-BE49-F238E27FC236}">
                    <a16:creationId xmlns:a16="http://schemas.microsoft.com/office/drawing/2014/main" id="{F6B8AE78-14A6-16FB-3A28-F27B746BC4B7}"/>
                  </a:ext>
                </a:extLst>
              </p:cNvPr>
              <p:cNvSpPr/>
              <p:nvPr/>
            </p:nvSpPr>
            <p:spPr>
              <a:xfrm>
                <a:off x="422415" y="1773250"/>
                <a:ext cx="725792" cy="789647"/>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pPr algn="ctr"/>
                <a:r>
                  <a:rPr lang="en-CA" sz="3600" dirty="0"/>
                  <a:t>Good tool to open the conversation</a:t>
                </a:r>
                <a:endParaRPr sz="3600" dirty="0"/>
              </a:p>
            </p:txBody>
          </p:sp>
          <p:sp>
            <p:nvSpPr>
              <p:cNvPr id="10" name="Google Shape;3721;p57">
                <a:extLst>
                  <a:ext uri="{FF2B5EF4-FFF2-40B4-BE49-F238E27FC236}">
                    <a16:creationId xmlns:a16="http://schemas.microsoft.com/office/drawing/2014/main" id="{7ED9C5A0-83F4-2A4E-6FAB-0E4E2855E82F}"/>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endParaRPr sz="3600"/>
              </a:p>
            </p:txBody>
          </p:sp>
          <p:sp>
            <p:nvSpPr>
              <p:cNvPr id="11" name="Google Shape;3722;p57">
                <a:extLst>
                  <a:ext uri="{FF2B5EF4-FFF2-40B4-BE49-F238E27FC236}">
                    <a16:creationId xmlns:a16="http://schemas.microsoft.com/office/drawing/2014/main" id="{97E76C83-7F04-F3CC-FFD7-6D43FD2B9527}"/>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2">
                  <a:lumMod val="40000"/>
                  <a:lumOff val="60000"/>
                </a:schemeClr>
              </a:solidFill>
              <a:ln>
                <a:noFill/>
              </a:ln>
            </p:spPr>
            <p:txBody>
              <a:bodyPr spcFirstLastPara="1" wrap="square" lIns="182850" tIns="182850" rIns="182850" bIns="182850" anchor="ctr" anchorCtr="0">
                <a:noAutofit/>
              </a:bodyPr>
              <a:lstStyle/>
              <a:p>
                <a:endParaRPr sz="3600"/>
              </a:p>
            </p:txBody>
          </p:sp>
        </p:grpSp>
      </p:grpSp>
    </p:spTree>
    <p:extLst>
      <p:ext uri="{BB962C8B-B14F-4D97-AF65-F5344CB8AC3E}">
        <p14:creationId xmlns:p14="http://schemas.microsoft.com/office/powerpoint/2010/main" val="286864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3721;p57">
            <a:extLst>
              <a:ext uri="{FF2B5EF4-FFF2-40B4-BE49-F238E27FC236}">
                <a16:creationId xmlns:a16="http://schemas.microsoft.com/office/drawing/2014/main" id="{8DC9E7A9-01F0-BACE-7242-0CC42D523CC6}"/>
              </a:ext>
            </a:extLst>
          </p:cNvPr>
          <p:cNvSpPr/>
          <p:nvPr/>
        </p:nvSpPr>
        <p:spPr>
          <a:xfrm>
            <a:off x="10210800" y="1485900"/>
            <a:ext cx="7467600" cy="822960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endParaRPr sz="3600"/>
          </a:p>
        </p:txBody>
      </p:sp>
      <p:sp>
        <p:nvSpPr>
          <p:cNvPr id="25" name="Google Shape;3720;p57">
            <a:extLst>
              <a:ext uri="{FF2B5EF4-FFF2-40B4-BE49-F238E27FC236}">
                <a16:creationId xmlns:a16="http://schemas.microsoft.com/office/drawing/2014/main" id="{D2274598-4002-1B63-DD1A-B06EEB24E7AC}"/>
              </a:ext>
            </a:extLst>
          </p:cNvPr>
          <p:cNvSpPr/>
          <p:nvPr/>
        </p:nvSpPr>
        <p:spPr>
          <a:xfrm>
            <a:off x="11010900" y="2068873"/>
            <a:ext cx="5867400" cy="5767124"/>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pPr algn="ctr"/>
            <a:r>
              <a:rPr lang="en-CA" sz="3600" dirty="0"/>
              <a:t>An…intervention to make nutritious foods more accessible…would address the needs of older adults with limited resources</a:t>
            </a:r>
            <a:endParaRPr sz="3600" dirty="0"/>
          </a:p>
        </p:txBody>
      </p:sp>
      <p:sp>
        <p:nvSpPr>
          <p:cNvPr id="2" name="Title 1">
            <a:extLst>
              <a:ext uri="{FF2B5EF4-FFF2-40B4-BE49-F238E27FC236}">
                <a16:creationId xmlns:a16="http://schemas.microsoft.com/office/drawing/2014/main" id="{208492F2-376A-B24B-2014-AD68E35B5075}"/>
              </a:ext>
            </a:extLst>
          </p:cNvPr>
          <p:cNvSpPr>
            <a:spLocks noGrp="1"/>
          </p:cNvSpPr>
          <p:nvPr>
            <p:ph type="title"/>
          </p:nvPr>
        </p:nvSpPr>
        <p:spPr/>
        <p:txBody>
          <a:bodyPr/>
          <a:lstStyle/>
          <a:p>
            <a:r>
              <a:rPr lang="en-US" b="1" dirty="0"/>
              <a:t>Nutrition risk screening is acceptable</a:t>
            </a:r>
          </a:p>
        </p:txBody>
      </p:sp>
      <p:sp>
        <p:nvSpPr>
          <p:cNvPr id="3" name="Text Placeholder 2">
            <a:extLst>
              <a:ext uri="{FF2B5EF4-FFF2-40B4-BE49-F238E27FC236}">
                <a16:creationId xmlns:a16="http://schemas.microsoft.com/office/drawing/2014/main" id="{DC9111BB-A4B8-161F-27FD-EE3589B5DF02}"/>
              </a:ext>
            </a:extLst>
          </p:cNvPr>
          <p:cNvSpPr>
            <a:spLocks noGrp="1"/>
          </p:cNvSpPr>
          <p:nvPr>
            <p:ph type="body" idx="1"/>
          </p:nvPr>
        </p:nvSpPr>
        <p:spPr/>
        <p:txBody>
          <a:bodyPr/>
          <a:lstStyle/>
          <a:p>
            <a:r>
              <a:rPr lang="en-US" dirty="0"/>
              <a:t>Agreeable, palatable, or satisfactory, overall score </a:t>
            </a:r>
            <a:r>
              <a:rPr lang="en-US" b="1" dirty="0"/>
              <a:t>6.5 </a:t>
            </a:r>
            <a:r>
              <a:rPr lang="en-US" dirty="0"/>
              <a:t>out of 7</a:t>
            </a:r>
          </a:p>
          <a:p>
            <a:endParaRPr lang="en-US" dirty="0"/>
          </a:p>
          <a:p>
            <a:r>
              <a:rPr lang="en-US" dirty="0"/>
              <a:t>Beneficial for older adults</a:t>
            </a:r>
          </a:p>
          <a:p>
            <a:pPr lvl="1"/>
            <a:r>
              <a:rPr lang="en-US" sz="3200" dirty="0"/>
              <a:t>Screeners: 6.7</a:t>
            </a:r>
          </a:p>
          <a:p>
            <a:pPr lvl="1"/>
            <a:r>
              <a:rPr lang="en-US" sz="3200" dirty="0"/>
              <a:t>Administrators: 6.7</a:t>
            </a:r>
          </a:p>
          <a:p>
            <a:pPr lvl="1"/>
            <a:r>
              <a:rPr lang="en-US" sz="3200" dirty="0"/>
              <a:t>RDs: 6.5</a:t>
            </a:r>
          </a:p>
          <a:p>
            <a:pPr lvl="1"/>
            <a:endParaRPr lang="en-US" dirty="0"/>
          </a:p>
          <a:p>
            <a:r>
              <a:rPr lang="en-US" dirty="0"/>
              <a:t>Supports the work of the respondent</a:t>
            </a:r>
          </a:p>
          <a:p>
            <a:pPr lvl="1"/>
            <a:r>
              <a:rPr lang="en-US" sz="3200" dirty="0"/>
              <a:t>Screeners: 6.4</a:t>
            </a:r>
          </a:p>
          <a:p>
            <a:pPr lvl="1"/>
            <a:r>
              <a:rPr lang="en-US" sz="3200" dirty="0"/>
              <a:t>Administrators: 7.0</a:t>
            </a:r>
          </a:p>
          <a:p>
            <a:pPr lvl="1"/>
            <a:r>
              <a:rPr lang="en-US" sz="3200" dirty="0"/>
              <a:t>RDs: 6.8</a:t>
            </a:r>
          </a:p>
          <a:p>
            <a:endParaRPr lang="en-US" dirty="0"/>
          </a:p>
          <a:p>
            <a:pPr marL="279400" indent="0">
              <a:buNone/>
            </a:pPr>
            <a:endParaRPr lang="en-US" dirty="0"/>
          </a:p>
        </p:txBody>
      </p:sp>
      <p:sp>
        <p:nvSpPr>
          <p:cNvPr id="27" name="Google Shape;3722;p57">
            <a:extLst>
              <a:ext uri="{FF2B5EF4-FFF2-40B4-BE49-F238E27FC236}">
                <a16:creationId xmlns:a16="http://schemas.microsoft.com/office/drawing/2014/main" id="{8365EC62-283F-4E3D-F0E3-F1ECF396846F}"/>
              </a:ext>
            </a:extLst>
          </p:cNvPr>
          <p:cNvSpPr/>
          <p:nvPr/>
        </p:nvSpPr>
        <p:spPr>
          <a:xfrm>
            <a:off x="13364784" y="9211304"/>
            <a:ext cx="1159631" cy="734495"/>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5">
              <a:lumMod val="40000"/>
              <a:lumOff val="60000"/>
            </a:schemeClr>
          </a:solidFill>
          <a:ln>
            <a:noFill/>
          </a:ln>
        </p:spPr>
        <p:txBody>
          <a:bodyPr spcFirstLastPara="1" wrap="square" lIns="182850" tIns="182850" rIns="182850" bIns="182850" anchor="ctr" anchorCtr="0">
            <a:noAutofit/>
          </a:bodyPr>
          <a:lstStyle/>
          <a:p>
            <a:endParaRPr sz="3600"/>
          </a:p>
        </p:txBody>
      </p:sp>
    </p:spTree>
    <p:extLst>
      <p:ext uri="{BB962C8B-B14F-4D97-AF65-F5344CB8AC3E}">
        <p14:creationId xmlns:p14="http://schemas.microsoft.com/office/powerpoint/2010/main" val="4088682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4804</TotalTime>
  <Words>1055</Words>
  <Application>Microsoft Office PowerPoint</Application>
  <PresentationFormat>Custom</PresentationFormat>
  <Paragraphs>187</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Times New Roman</vt:lpstr>
      <vt:lpstr>Amasis MT Pro Black</vt:lpstr>
      <vt:lpstr>Roboto</vt:lpstr>
      <vt:lpstr>Calibri</vt:lpstr>
      <vt:lpstr>Arial</vt:lpstr>
      <vt:lpstr>Lucida Bright</vt:lpstr>
      <vt:lpstr>Archivo</vt:lpstr>
      <vt:lpstr>Outfit</vt:lpstr>
      <vt:lpstr>Raleway</vt:lpstr>
      <vt:lpstr>Open Sans</vt:lpstr>
      <vt:lpstr>Office Theme</vt:lpstr>
      <vt:lpstr>Title Slide</vt:lpstr>
      <vt:lpstr>COI – Presenter Disclosure (1)</vt:lpstr>
      <vt:lpstr>COI – Presenter Disclosure (2)</vt:lpstr>
      <vt:lpstr>Physical and psychosocial risk factors for malnutrition in older adults</vt:lpstr>
      <vt:lpstr>Moderate-High Nutrition Risk Prevalence in Older Adults</vt:lpstr>
      <vt:lpstr>PowerPoint Presentation</vt:lpstr>
      <vt:lpstr>COMRISK: Feasibility of screening for nutrition risk</vt:lpstr>
      <vt:lpstr>Nutrition risk screening is feasible</vt:lpstr>
      <vt:lpstr>Nutrition risk screening is acceptable</vt:lpstr>
      <vt:lpstr>Nutrition risk screening is appropriate</vt:lpstr>
      <vt:lpstr>Appropriateness quotes</vt:lpstr>
      <vt:lpstr>Screening by community-based organizations can increase capacity and accessibility</vt:lpstr>
      <vt:lpstr>Summary and Conclusions</vt:lpstr>
      <vt:lpstr>The Last Word: The Patient Perspective       Get More Information</vt:lpstr>
      <vt:lpstr>THANKS</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FMF 2023 COI Slide Template_Standard</dc:title>
  <dc:creator>Deanne McKay</dc:creator>
  <cp:lastModifiedBy>Deanne McKay</cp:lastModifiedBy>
  <cp:revision>29</cp:revision>
  <dcterms:created xsi:type="dcterms:W3CDTF">2006-08-16T00:00:00Z</dcterms:created>
  <dcterms:modified xsi:type="dcterms:W3CDTF">2023-11-07T13:30:15Z</dcterms:modified>
  <dc:identifier>DAFZVjthhBM</dc:identifier>
</cp:coreProperties>
</file>