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2" r:id="rId1"/>
  </p:sldMasterIdLst>
  <p:notesMasterIdLst>
    <p:notesMasterId r:id="rId23"/>
  </p:notesMasterIdLst>
  <p:sldIdLst>
    <p:sldId id="270" r:id="rId2"/>
    <p:sldId id="271" r:id="rId3"/>
    <p:sldId id="272" r:id="rId4"/>
    <p:sldId id="275" r:id="rId5"/>
    <p:sldId id="260" r:id="rId6"/>
    <p:sldId id="261" r:id="rId7"/>
    <p:sldId id="263" r:id="rId8"/>
    <p:sldId id="264" r:id="rId9"/>
    <p:sldId id="287" r:id="rId10"/>
    <p:sldId id="278" r:id="rId11"/>
    <p:sldId id="265" r:id="rId12"/>
    <p:sldId id="282" r:id="rId13"/>
    <p:sldId id="284" r:id="rId14"/>
    <p:sldId id="262" r:id="rId15"/>
    <p:sldId id="286" r:id="rId16"/>
    <p:sldId id="283" r:id="rId17"/>
    <p:sldId id="290" r:id="rId18"/>
    <p:sldId id="267" r:id="rId19"/>
    <p:sldId id="292" r:id="rId20"/>
    <p:sldId id="291"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257"/>
    <a:srgbClr val="E8E6E6"/>
    <a:srgbClr val="D8E4BE"/>
    <a:srgbClr val="DCE7F3"/>
    <a:srgbClr val="FBC090"/>
    <a:srgbClr val="4E81BD"/>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503FCC-5B29-8B4C-8032-6CC21C36F39E}" v="1" dt="2023-10-27T05:42:24.937"/>
  </p1510:revLst>
</p1510:revInfo>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27"/>
    <p:restoredTop sz="94694"/>
  </p:normalViewPr>
  <p:slideViewPr>
    <p:cSldViewPr snapToGrid="0">
      <p:cViewPr varScale="1">
        <p:scale>
          <a:sx n="76" d="100"/>
          <a:sy n="76" d="100"/>
        </p:scale>
        <p:origin x="51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c:v>
                </c:pt>
              </c:strCache>
            </c:strRef>
          </c:tx>
          <c:spPr>
            <a:solidFill>
              <a:schemeClr val="accent1"/>
            </a:solidFill>
            <a:ln>
              <a:noFill/>
            </a:ln>
            <a:effectLst/>
          </c:spPr>
          <c:invertIfNegative val="0"/>
          <c:cat>
            <c:strRef>
              <c:f>Sheet1!$A$2:$A$16</c:f>
              <c:strCache>
                <c:ptCount val="15"/>
                <c:pt idx="0">
                  <c:v>19-24</c:v>
                </c:pt>
                <c:pt idx="1">
                  <c:v>25-29</c:v>
                </c:pt>
                <c:pt idx="2">
                  <c:v>30-34</c:v>
                </c:pt>
                <c:pt idx="3">
                  <c:v>35-39</c:v>
                </c:pt>
                <c:pt idx="4">
                  <c:v>40-44</c:v>
                </c:pt>
                <c:pt idx="5">
                  <c:v>45-49</c:v>
                </c:pt>
                <c:pt idx="6">
                  <c:v>50-54</c:v>
                </c:pt>
                <c:pt idx="7">
                  <c:v>55-59</c:v>
                </c:pt>
                <c:pt idx="8">
                  <c:v>60-64</c:v>
                </c:pt>
                <c:pt idx="9">
                  <c:v>65-69</c:v>
                </c:pt>
                <c:pt idx="10">
                  <c:v>70-74</c:v>
                </c:pt>
                <c:pt idx="11">
                  <c:v>75-79</c:v>
                </c:pt>
                <c:pt idx="12">
                  <c:v>80-84</c:v>
                </c:pt>
                <c:pt idx="13">
                  <c:v>85-89</c:v>
                </c:pt>
                <c:pt idx="14">
                  <c:v>90+</c:v>
                </c:pt>
              </c:strCache>
            </c:strRef>
          </c:cat>
          <c:val>
            <c:numRef>
              <c:f>Sheet1!$B$2:$B$16</c:f>
              <c:numCache>
                <c:formatCode>0.00</c:formatCode>
                <c:ptCount val="15"/>
                <c:pt idx="0">
                  <c:v>0.22597864768683201</c:v>
                </c:pt>
                <c:pt idx="1">
                  <c:v>0.32045607450161101</c:v>
                </c:pt>
                <c:pt idx="2">
                  <c:v>0.387196695921528</c:v>
                </c:pt>
                <c:pt idx="3">
                  <c:v>0.53338290600735005</c:v>
                </c:pt>
                <c:pt idx="4">
                  <c:v>0.72959841040686702</c:v>
                </c:pt>
                <c:pt idx="5">
                  <c:v>0.96335506272020099</c:v>
                </c:pt>
                <c:pt idx="6">
                  <c:v>1.2887489620813699</c:v>
                </c:pt>
                <c:pt idx="7">
                  <c:v>1.7481500630109501</c:v>
                </c:pt>
                <c:pt idx="8">
                  <c:v>1.9553687920429701</c:v>
                </c:pt>
                <c:pt idx="9">
                  <c:v>2.2096044654027498</c:v>
                </c:pt>
                <c:pt idx="10">
                  <c:v>2.5085090394731</c:v>
                </c:pt>
                <c:pt idx="11">
                  <c:v>2.8360540259103799</c:v>
                </c:pt>
                <c:pt idx="12">
                  <c:v>2.9146009915240598</c:v>
                </c:pt>
                <c:pt idx="13">
                  <c:v>2.7884143348060801</c:v>
                </c:pt>
                <c:pt idx="14">
                  <c:v>1.85375598578101</c:v>
                </c:pt>
              </c:numCache>
            </c:numRef>
          </c:val>
          <c:extLst>
            <c:ext xmlns:c16="http://schemas.microsoft.com/office/drawing/2014/chart" uri="{C3380CC4-5D6E-409C-BE32-E72D297353CC}">
              <c16:uniqueId val="{00000000-0DE2-224D-8BC7-94925C04714C}"/>
            </c:ext>
          </c:extLst>
        </c:ser>
        <c:ser>
          <c:idx val="1"/>
          <c:order val="1"/>
          <c:tx>
            <c:strRef>
              <c:f>Sheet1!$C$1</c:f>
              <c:strCache>
                <c:ptCount val="1"/>
                <c:pt idx="0">
                  <c:v>Male</c:v>
                </c:pt>
              </c:strCache>
            </c:strRef>
          </c:tx>
          <c:spPr>
            <a:solidFill>
              <a:schemeClr val="accent2"/>
            </a:solidFill>
            <a:ln>
              <a:noFill/>
            </a:ln>
            <a:effectLst/>
          </c:spPr>
          <c:invertIfNegative val="0"/>
          <c:cat>
            <c:strRef>
              <c:f>Sheet1!$A$2:$A$16</c:f>
              <c:strCache>
                <c:ptCount val="15"/>
                <c:pt idx="0">
                  <c:v>19-24</c:v>
                </c:pt>
                <c:pt idx="1">
                  <c:v>25-29</c:v>
                </c:pt>
                <c:pt idx="2">
                  <c:v>30-34</c:v>
                </c:pt>
                <c:pt idx="3">
                  <c:v>35-39</c:v>
                </c:pt>
                <c:pt idx="4">
                  <c:v>40-44</c:v>
                </c:pt>
                <c:pt idx="5">
                  <c:v>45-49</c:v>
                </c:pt>
                <c:pt idx="6">
                  <c:v>50-54</c:v>
                </c:pt>
                <c:pt idx="7">
                  <c:v>55-59</c:v>
                </c:pt>
                <c:pt idx="8">
                  <c:v>60-64</c:v>
                </c:pt>
                <c:pt idx="9">
                  <c:v>65-69</c:v>
                </c:pt>
                <c:pt idx="10">
                  <c:v>70-74</c:v>
                </c:pt>
                <c:pt idx="11">
                  <c:v>75-79</c:v>
                </c:pt>
                <c:pt idx="12">
                  <c:v>80-84</c:v>
                </c:pt>
                <c:pt idx="13">
                  <c:v>85-89</c:v>
                </c:pt>
                <c:pt idx="14">
                  <c:v>90+</c:v>
                </c:pt>
              </c:strCache>
            </c:strRef>
          </c:cat>
          <c:val>
            <c:numRef>
              <c:f>Sheet1!$C$2:$C$16</c:f>
              <c:numCache>
                <c:formatCode>0.00</c:formatCode>
                <c:ptCount val="15"/>
                <c:pt idx="0">
                  <c:v>9.6690806480257296E-2</c:v>
                </c:pt>
                <c:pt idx="1">
                  <c:v>0.124417499886893</c:v>
                </c:pt>
                <c:pt idx="2">
                  <c:v>0.140578074080385</c:v>
                </c:pt>
                <c:pt idx="3">
                  <c:v>0.22219957190908099</c:v>
                </c:pt>
                <c:pt idx="4">
                  <c:v>0.24075521108318701</c:v>
                </c:pt>
                <c:pt idx="5">
                  <c:v>0.42623020693476499</c:v>
                </c:pt>
                <c:pt idx="6">
                  <c:v>0.58900523560209395</c:v>
                </c:pt>
                <c:pt idx="7">
                  <c:v>0.75004261605773004</c:v>
                </c:pt>
                <c:pt idx="8">
                  <c:v>1.09482606392371</c:v>
                </c:pt>
                <c:pt idx="9">
                  <c:v>1.1064513250646899</c:v>
                </c:pt>
                <c:pt idx="10">
                  <c:v>1.3331270467496901</c:v>
                </c:pt>
                <c:pt idx="11">
                  <c:v>1.43437466297587</c:v>
                </c:pt>
                <c:pt idx="12">
                  <c:v>1.6817978865902601</c:v>
                </c:pt>
                <c:pt idx="13">
                  <c:v>1.6787658802177801</c:v>
                </c:pt>
                <c:pt idx="14">
                  <c:v>0.89749187406005904</c:v>
                </c:pt>
              </c:numCache>
            </c:numRef>
          </c:val>
          <c:extLst>
            <c:ext xmlns:c16="http://schemas.microsoft.com/office/drawing/2014/chart" uri="{C3380CC4-5D6E-409C-BE32-E72D297353CC}">
              <c16:uniqueId val="{00000001-0DE2-224D-8BC7-94925C04714C}"/>
            </c:ext>
          </c:extLst>
        </c:ser>
        <c:ser>
          <c:idx val="2"/>
          <c:order val="2"/>
          <c:tx>
            <c:strRef>
              <c:f>Sheet1!$D$1</c:f>
              <c:strCache>
                <c:ptCount val="1"/>
                <c:pt idx="0">
                  <c:v>Total</c:v>
                </c:pt>
              </c:strCache>
            </c:strRef>
          </c:tx>
          <c:spPr>
            <a:solidFill>
              <a:schemeClr val="accent3"/>
            </a:solidFill>
            <a:ln>
              <a:noFill/>
            </a:ln>
            <a:effectLst/>
          </c:spPr>
          <c:invertIfNegative val="0"/>
          <c:cat>
            <c:strRef>
              <c:f>Sheet1!$A$2:$A$16</c:f>
              <c:strCache>
                <c:ptCount val="15"/>
                <c:pt idx="0">
                  <c:v>19-24</c:v>
                </c:pt>
                <c:pt idx="1">
                  <c:v>25-29</c:v>
                </c:pt>
                <c:pt idx="2">
                  <c:v>30-34</c:v>
                </c:pt>
                <c:pt idx="3">
                  <c:v>35-39</c:v>
                </c:pt>
                <c:pt idx="4">
                  <c:v>40-44</c:v>
                </c:pt>
                <c:pt idx="5">
                  <c:v>45-49</c:v>
                </c:pt>
                <c:pt idx="6">
                  <c:v>50-54</c:v>
                </c:pt>
                <c:pt idx="7">
                  <c:v>55-59</c:v>
                </c:pt>
                <c:pt idx="8">
                  <c:v>60-64</c:v>
                </c:pt>
                <c:pt idx="9">
                  <c:v>65-69</c:v>
                </c:pt>
                <c:pt idx="10">
                  <c:v>70-74</c:v>
                </c:pt>
                <c:pt idx="11">
                  <c:v>75-79</c:v>
                </c:pt>
                <c:pt idx="12">
                  <c:v>80-84</c:v>
                </c:pt>
                <c:pt idx="13">
                  <c:v>85-89</c:v>
                </c:pt>
                <c:pt idx="14">
                  <c:v>90+</c:v>
                </c:pt>
              </c:strCache>
            </c:strRef>
          </c:cat>
          <c:val>
            <c:numRef>
              <c:f>Sheet1!$D$2:$D$16</c:f>
              <c:numCache>
                <c:formatCode>0.00</c:formatCode>
                <c:ptCount val="15"/>
                <c:pt idx="0">
                  <c:v>0.16529543056191101</c:v>
                </c:pt>
                <c:pt idx="1">
                  <c:v>0.23400394633773899</c:v>
                </c:pt>
                <c:pt idx="2">
                  <c:v>0.28423681088069103</c:v>
                </c:pt>
                <c:pt idx="3">
                  <c:v>0.40466115924508</c:v>
                </c:pt>
                <c:pt idx="4">
                  <c:v>0.52206717145079196</c:v>
                </c:pt>
                <c:pt idx="5">
                  <c:v>0.724336182767229</c:v>
                </c:pt>
                <c:pt idx="6">
                  <c:v>0.97295859225053605</c:v>
                </c:pt>
                <c:pt idx="7">
                  <c:v>1.2878939709483099</c:v>
                </c:pt>
                <c:pt idx="8">
                  <c:v>1.5555151735417001</c:v>
                </c:pt>
                <c:pt idx="9">
                  <c:v>1.6987483993556101</c:v>
                </c:pt>
                <c:pt idx="10">
                  <c:v>1.9646552339271699</c:v>
                </c:pt>
                <c:pt idx="11">
                  <c:v>2.1895397835247401</c:v>
                </c:pt>
                <c:pt idx="12">
                  <c:v>2.3643642315263298</c:v>
                </c:pt>
                <c:pt idx="13">
                  <c:v>2.3120903639659698</c:v>
                </c:pt>
                <c:pt idx="14">
                  <c:v>1.4866979655712</c:v>
                </c:pt>
              </c:numCache>
            </c:numRef>
          </c:val>
          <c:extLst>
            <c:ext xmlns:c16="http://schemas.microsoft.com/office/drawing/2014/chart" uri="{C3380CC4-5D6E-409C-BE32-E72D297353CC}">
              <c16:uniqueId val="{00000002-0DE2-224D-8BC7-94925C04714C}"/>
            </c:ext>
          </c:extLst>
        </c:ser>
        <c:dLbls>
          <c:showLegendKey val="0"/>
          <c:showVal val="0"/>
          <c:showCatName val="0"/>
          <c:showSerName val="0"/>
          <c:showPercent val="0"/>
          <c:showBubbleSize val="0"/>
        </c:dLbls>
        <c:gapWidth val="219"/>
        <c:overlap val="-27"/>
        <c:axId val="580825343"/>
        <c:axId val="580689167"/>
      </c:barChart>
      <c:catAx>
        <c:axId val="58082534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in 2020</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0689167"/>
        <c:crosses val="autoZero"/>
        <c:auto val="1"/>
        <c:lblAlgn val="ctr"/>
        <c:lblOffset val="100"/>
        <c:noMultiLvlLbl val="0"/>
      </c:catAx>
      <c:valAx>
        <c:axId val="5806891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Prevalence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082534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0.27</c:v>
                </c:pt>
              </c:numCache>
            </c:numRef>
          </c:val>
          <c:extLst>
            <c:ext xmlns:c16="http://schemas.microsoft.com/office/drawing/2014/chart" uri="{C3380CC4-5D6E-409C-BE32-E72D297353CC}">
              <c16:uniqueId val="{00000000-4684-AD46-A49D-556D9094A598}"/>
            </c:ext>
          </c:extLst>
        </c:ser>
        <c:ser>
          <c:idx val="1"/>
          <c:order val="1"/>
          <c:tx>
            <c:strRef>
              <c:f>Sheet1!$C$1</c:f>
              <c:strCache>
                <c:ptCount val="1"/>
                <c:pt idx="0">
                  <c:v>anti-CCP</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0.13</c:v>
                </c:pt>
              </c:numCache>
            </c:numRef>
          </c:val>
          <c:extLst>
            <c:ext xmlns:c16="http://schemas.microsoft.com/office/drawing/2014/chart" uri="{C3380CC4-5D6E-409C-BE32-E72D297353CC}">
              <c16:uniqueId val="{00000001-4684-AD46-A49D-556D9094A598}"/>
            </c:ext>
          </c:extLst>
        </c:ser>
        <c:ser>
          <c:idx val="2"/>
          <c:order val="2"/>
          <c:tx>
            <c:strRef>
              <c:f>Sheet1!$D$1</c:f>
              <c:strCache>
                <c:ptCount val="1"/>
                <c:pt idx="0">
                  <c:v>ESR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0.41</c:v>
                </c:pt>
              </c:numCache>
            </c:numRef>
          </c:val>
          <c:extLst>
            <c:ext xmlns:c16="http://schemas.microsoft.com/office/drawing/2014/chart" uri="{C3380CC4-5D6E-409C-BE32-E72D297353CC}">
              <c16:uniqueId val="{00000002-4684-AD46-A49D-556D9094A598}"/>
            </c:ext>
          </c:extLst>
        </c:ser>
        <c:ser>
          <c:idx val="3"/>
          <c:order val="3"/>
          <c:tx>
            <c:strRef>
              <c:f>Sheet1!$E$1</c:f>
              <c:strCache>
                <c:ptCount val="1"/>
                <c:pt idx="0">
                  <c:v>CRP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0.56000000000000005</c:v>
                </c:pt>
              </c:numCache>
            </c:numRef>
          </c:val>
          <c:extLst>
            <c:ext xmlns:c16="http://schemas.microsoft.com/office/drawing/2014/chart" uri="{C3380CC4-5D6E-409C-BE32-E72D297353CC}">
              <c16:uniqueId val="{00000003-4684-AD46-A49D-556D9094A598}"/>
            </c:ext>
          </c:extLst>
        </c:ser>
        <c:dLbls>
          <c:dLblPos val="outEnd"/>
          <c:showLegendKey val="0"/>
          <c:showVal val="1"/>
          <c:showCatName val="0"/>
          <c:showSerName val="0"/>
          <c:showPercent val="0"/>
          <c:showBubbleSize val="0"/>
        </c:dLbls>
        <c:gapWidth val="219"/>
        <c:overlap val="-27"/>
        <c:axId val="1065832463"/>
        <c:axId val="1065848335"/>
      </c:barChart>
      <c:catAx>
        <c:axId val="1065832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5848335"/>
        <c:crosses val="autoZero"/>
        <c:auto val="1"/>
        <c:lblAlgn val="ctr"/>
        <c:lblOffset val="100"/>
        <c:noMultiLvlLbl val="0"/>
      </c:catAx>
      <c:valAx>
        <c:axId val="10658483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Proportion</a:t>
                </a:r>
                <a:r>
                  <a:rPr lang="en-US" baseline="0" dirty="0"/>
                  <a:t> of patients with RA</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5832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DMARD alone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0.10593395679880824</c:v>
                </c:pt>
              </c:numCache>
            </c:numRef>
          </c:val>
          <c:extLst>
            <c:ext xmlns:c16="http://schemas.microsoft.com/office/drawing/2014/chart" uri="{C3380CC4-5D6E-409C-BE32-E72D297353CC}">
              <c16:uniqueId val="{00000000-0AF6-5F41-B3FF-779E655EBBFC}"/>
            </c:ext>
          </c:extLst>
        </c:ser>
        <c:ser>
          <c:idx val="1"/>
          <c:order val="1"/>
          <c:tx>
            <c:strRef>
              <c:f>Sheet1!$C$1</c:f>
              <c:strCache>
                <c:ptCount val="1"/>
                <c:pt idx="0">
                  <c:v>Steroid alone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0.27220061243068772</c:v>
                </c:pt>
              </c:numCache>
            </c:numRef>
          </c:val>
          <c:extLst>
            <c:ext xmlns:c16="http://schemas.microsoft.com/office/drawing/2014/chart" uri="{C3380CC4-5D6E-409C-BE32-E72D297353CC}">
              <c16:uniqueId val="{00000001-0AF6-5F41-B3FF-779E655EBBFC}"/>
            </c:ext>
          </c:extLst>
        </c:ser>
        <c:ser>
          <c:idx val="2"/>
          <c:order val="2"/>
          <c:tx>
            <c:strRef>
              <c:f>Sheet1!$D$1</c:f>
              <c:strCache>
                <c:ptCount val="1"/>
                <c:pt idx="0">
                  <c:v>DMARD and others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0.35885127865596295</c:v>
                </c:pt>
              </c:numCache>
            </c:numRef>
          </c:val>
          <c:extLst>
            <c:ext xmlns:c16="http://schemas.microsoft.com/office/drawing/2014/chart" uri="{C3380CC4-5D6E-409C-BE32-E72D297353CC}">
              <c16:uniqueId val="{00000002-0AF6-5F41-B3FF-779E655EBBFC}"/>
            </c:ext>
          </c:extLst>
        </c:ser>
        <c:ser>
          <c:idx val="3"/>
          <c:order val="3"/>
          <c:tx>
            <c:strRef>
              <c:f>Sheet1!$E$1</c:f>
              <c:strCache>
                <c:ptCount val="1"/>
                <c:pt idx="0">
                  <c:v>Both</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0.12107920218488787</c:v>
                </c:pt>
              </c:numCache>
            </c:numRef>
          </c:val>
          <c:extLst>
            <c:ext xmlns:c16="http://schemas.microsoft.com/office/drawing/2014/chart" uri="{C3380CC4-5D6E-409C-BE32-E72D297353CC}">
              <c16:uniqueId val="{00000003-0AF6-5F41-B3FF-779E655EBBFC}"/>
            </c:ext>
          </c:extLst>
        </c:ser>
        <c:ser>
          <c:idx val="4"/>
          <c:order val="4"/>
          <c:tx>
            <c:strRef>
              <c:f>Sheet1!$F$1</c:f>
              <c:strCache>
                <c:ptCount val="1"/>
                <c:pt idx="0">
                  <c:v>None</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0.5008689894893652</c:v>
                </c:pt>
              </c:numCache>
            </c:numRef>
          </c:val>
          <c:extLst>
            <c:ext xmlns:c16="http://schemas.microsoft.com/office/drawing/2014/chart" uri="{C3380CC4-5D6E-409C-BE32-E72D297353CC}">
              <c16:uniqueId val="{00000004-0AF6-5F41-B3FF-779E655EBBFC}"/>
            </c:ext>
          </c:extLst>
        </c:ser>
        <c:dLbls>
          <c:dLblPos val="outEnd"/>
          <c:showLegendKey val="0"/>
          <c:showVal val="1"/>
          <c:showCatName val="0"/>
          <c:showSerName val="0"/>
          <c:showPercent val="0"/>
          <c:showBubbleSize val="0"/>
        </c:dLbls>
        <c:gapWidth val="219"/>
        <c:overlap val="-27"/>
        <c:axId val="1065832463"/>
        <c:axId val="1065848335"/>
      </c:barChart>
      <c:catAx>
        <c:axId val="1065832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5848335"/>
        <c:crosses val="autoZero"/>
        <c:auto val="1"/>
        <c:lblAlgn val="ctr"/>
        <c:lblOffset val="100"/>
        <c:noMultiLvlLbl val="0"/>
      </c:catAx>
      <c:valAx>
        <c:axId val="10658483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Proportion</a:t>
                </a:r>
                <a:r>
                  <a:rPr lang="en-US" baseline="0" dirty="0"/>
                  <a:t> of patients with RA</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5832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image" Target="../media/image13.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AB350A-8F90-894F-BEE0-B1A3873B92AE}"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F4B96C61-6071-E543-9711-F9CAD81C2173}">
      <dgm:prSet phldrT="[Text]"/>
      <dgm:spPr/>
      <dgm:t>
        <a:bodyPr/>
        <a:lstStyle/>
        <a:p>
          <a:r>
            <a:rPr lang="en-US" dirty="0"/>
            <a:t>C. Allyson Jones</a:t>
          </a:r>
        </a:p>
      </dgm:t>
    </dgm:pt>
    <dgm:pt modelId="{4A4CA7DD-C445-A946-A240-A31BAAE9337A}" type="parTrans" cxnId="{FA2572F9-A849-434C-98DE-7AA2C29CCA0C}">
      <dgm:prSet/>
      <dgm:spPr/>
      <dgm:t>
        <a:bodyPr/>
        <a:lstStyle/>
        <a:p>
          <a:endParaRPr lang="en-US"/>
        </a:p>
      </dgm:t>
    </dgm:pt>
    <dgm:pt modelId="{3A476791-E8B8-4541-93AE-330AF4102D88}" type="sibTrans" cxnId="{FA2572F9-A849-434C-98DE-7AA2C29CCA0C}">
      <dgm:prSet/>
      <dgm:spPr/>
      <dgm:t>
        <a:bodyPr/>
        <a:lstStyle/>
        <a:p>
          <a:endParaRPr lang="en-US"/>
        </a:p>
      </dgm:t>
    </dgm:pt>
    <dgm:pt modelId="{0C360358-8C20-9647-BE98-00CCE2380566}">
      <dgm:prSet phldrT="[Text]"/>
      <dgm:spPr/>
      <dgm:t>
        <a:bodyPr/>
        <a:lstStyle/>
        <a:p>
          <a:r>
            <a:rPr lang="en-US" dirty="0"/>
            <a:t>PhD</a:t>
          </a:r>
        </a:p>
      </dgm:t>
    </dgm:pt>
    <dgm:pt modelId="{53B31746-79FC-2740-8EA3-28C1554A7523}" type="parTrans" cxnId="{96FF7288-FF9A-A643-849B-7829932F656A}">
      <dgm:prSet/>
      <dgm:spPr/>
      <dgm:t>
        <a:bodyPr/>
        <a:lstStyle/>
        <a:p>
          <a:endParaRPr lang="en-US"/>
        </a:p>
      </dgm:t>
    </dgm:pt>
    <dgm:pt modelId="{27CF8B80-FFD6-D94C-A854-AFF1D8045263}" type="sibTrans" cxnId="{96FF7288-FF9A-A643-849B-7829932F656A}">
      <dgm:prSet/>
      <dgm:spPr/>
      <dgm:t>
        <a:bodyPr/>
        <a:lstStyle/>
        <a:p>
          <a:endParaRPr lang="en-US"/>
        </a:p>
      </dgm:t>
    </dgm:pt>
    <dgm:pt modelId="{8EFAB6FF-9F22-544B-8702-7B2C928FC0A3}">
      <dgm:prSet phldrT="[Text]"/>
      <dgm:spPr/>
      <dgm:t>
        <a:bodyPr/>
        <a:lstStyle/>
        <a:p>
          <a:r>
            <a:rPr lang="en-US" dirty="0"/>
            <a:t>Neil Drummond</a:t>
          </a:r>
        </a:p>
      </dgm:t>
    </dgm:pt>
    <dgm:pt modelId="{76326B9F-CD6F-504B-9A4D-6421B96BE228}" type="parTrans" cxnId="{822C4351-83F7-2546-B606-0D584C2445A9}">
      <dgm:prSet/>
      <dgm:spPr/>
      <dgm:t>
        <a:bodyPr/>
        <a:lstStyle/>
        <a:p>
          <a:endParaRPr lang="en-US"/>
        </a:p>
      </dgm:t>
    </dgm:pt>
    <dgm:pt modelId="{A6DC1D73-43CA-F742-B648-6A3BAE994233}" type="sibTrans" cxnId="{822C4351-83F7-2546-B606-0D584C2445A9}">
      <dgm:prSet/>
      <dgm:spPr/>
      <dgm:t>
        <a:bodyPr/>
        <a:lstStyle/>
        <a:p>
          <a:endParaRPr lang="en-US"/>
        </a:p>
      </dgm:t>
    </dgm:pt>
    <dgm:pt modelId="{B32D0018-A53B-8C43-8B31-90D6E0D66744}">
      <dgm:prSet phldrT="[Text]"/>
      <dgm:spPr/>
      <dgm:t>
        <a:bodyPr/>
        <a:lstStyle/>
        <a:p>
          <a:r>
            <a:rPr lang="en-US" dirty="0"/>
            <a:t>PhD</a:t>
          </a:r>
        </a:p>
      </dgm:t>
    </dgm:pt>
    <dgm:pt modelId="{2696C59C-D2CA-A84C-A7E4-E35F96F64A1C}" type="parTrans" cxnId="{CB88E2F8-5378-5342-B385-BFD05DC7E344}">
      <dgm:prSet/>
      <dgm:spPr/>
      <dgm:t>
        <a:bodyPr/>
        <a:lstStyle/>
        <a:p>
          <a:endParaRPr lang="en-US"/>
        </a:p>
      </dgm:t>
    </dgm:pt>
    <dgm:pt modelId="{7B323E3E-1DD3-1448-A040-D13903521A10}" type="sibTrans" cxnId="{CB88E2F8-5378-5342-B385-BFD05DC7E344}">
      <dgm:prSet/>
      <dgm:spPr/>
      <dgm:t>
        <a:bodyPr/>
        <a:lstStyle/>
        <a:p>
          <a:endParaRPr lang="en-US"/>
        </a:p>
      </dgm:t>
    </dgm:pt>
    <dgm:pt modelId="{40CDED26-14DC-4349-AD1E-E8CE35E6146F}">
      <dgm:prSet phldrT="[Text]"/>
      <dgm:spPr/>
      <dgm:t>
        <a:bodyPr/>
        <a:lstStyle/>
        <a:p>
          <a:r>
            <a:rPr lang="en-US" dirty="0"/>
            <a:t>University of Calgary</a:t>
          </a:r>
        </a:p>
      </dgm:t>
    </dgm:pt>
    <dgm:pt modelId="{5AC67FA9-4075-D14B-9DAD-E7F9B14B7F63}" type="parTrans" cxnId="{A2AF2D97-2667-654C-968D-9828576E084D}">
      <dgm:prSet/>
      <dgm:spPr/>
      <dgm:t>
        <a:bodyPr/>
        <a:lstStyle/>
        <a:p>
          <a:endParaRPr lang="en-US"/>
        </a:p>
      </dgm:t>
    </dgm:pt>
    <dgm:pt modelId="{A9939F03-1EB5-2842-AD2C-00833F40B2F2}" type="sibTrans" cxnId="{A2AF2D97-2667-654C-968D-9828576E084D}">
      <dgm:prSet/>
      <dgm:spPr/>
      <dgm:t>
        <a:bodyPr/>
        <a:lstStyle/>
        <a:p>
          <a:endParaRPr lang="en-US"/>
        </a:p>
      </dgm:t>
    </dgm:pt>
    <dgm:pt modelId="{5E47979B-8048-1D4A-A948-9C133AE7D16C}">
      <dgm:prSet phldrT="[Text]"/>
      <dgm:spPr/>
      <dgm:t>
        <a:bodyPr/>
        <a:lstStyle/>
        <a:p>
          <a:r>
            <a:rPr lang="en-US" dirty="0"/>
            <a:t>Claire E.H. Barber</a:t>
          </a:r>
        </a:p>
      </dgm:t>
    </dgm:pt>
    <dgm:pt modelId="{EAA123C4-F0DA-C24F-9CD2-B614373E37EA}" type="parTrans" cxnId="{FBFF75C7-8A22-1D49-AF2E-F8B3B18F5301}">
      <dgm:prSet/>
      <dgm:spPr/>
      <dgm:t>
        <a:bodyPr/>
        <a:lstStyle/>
        <a:p>
          <a:endParaRPr lang="en-US"/>
        </a:p>
      </dgm:t>
    </dgm:pt>
    <dgm:pt modelId="{1F59ED65-EF38-7D4B-AFAE-C53B840EB64B}" type="sibTrans" cxnId="{FBFF75C7-8A22-1D49-AF2E-F8B3B18F5301}">
      <dgm:prSet/>
      <dgm:spPr/>
      <dgm:t>
        <a:bodyPr/>
        <a:lstStyle/>
        <a:p>
          <a:endParaRPr lang="en-US"/>
        </a:p>
      </dgm:t>
    </dgm:pt>
    <dgm:pt modelId="{0852C9D9-5CC9-224A-9E1E-B550FBD244E4}">
      <dgm:prSet phldrT="[Text]"/>
      <dgm:spPr/>
      <dgm:t>
        <a:bodyPr/>
        <a:lstStyle/>
        <a:p>
          <a:r>
            <a:rPr lang="en-US" dirty="0"/>
            <a:t>MD, PhD</a:t>
          </a:r>
        </a:p>
      </dgm:t>
    </dgm:pt>
    <dgm:pt modelId="{90C13D92-BDBC-2F43-97C5-3172AA06FFD7}" type="parTrans" cxnId="{DE739B48-6C08-5A46-AA04-0C7BE506C3B8}">
      <dgm:prSet/>
      <dgm:spPr/>
      <dgm:t>
        <a:bodyPr/>
        <a:lstStyle/>
        <a:p>
          <a:endParaRPr lang="en-US"/>
        </a:p>
      </dgm:t>
    </dgm:pt>
    <dgm:pt modelId="{C19B5A43-BDC3-2A4A-8B0A-E882BAF0D372}" type="sibTrans" cxnId="{DE739B48-6C08-5A46-AA04-0C7BE506C3B8}">
      <dgm:prSet/>
      <dgm:spPr/>
      <dgm:t>
        <a:bodyPr/>
        <a:lstStyle/>
        <a:p>
          <a:endParaRPr lang="en-US"/>
        </a:p>
      </dgm:t>
    </dgm:pt>
    <dgm:pt modelId="{324E0EAD-51BD-CE4C-B0DF-23568E65A0FE}">
      <dgm:prSet phldrT="[Text]"/>
      <dgm:spPr/>
      <dgm:t>
        <a:bodyPr/>
        <a:lstStyle/>
        <a:p>
          <a:r>
            <a:rPr lang="en-US" dirty="0"/>
            <a:t>University of Calgary</a:t>
          </a:r>
        </a:p>
      </dgm:t>
    </dgm:pt>
    <dgm:pt modelId="{7900005D-7D8E-B14B-B84C-99DE5BE20C47}" type="parTrans" cxnId="{C3D65392-2C81-2448-9053-9FA6BE8C6E2E}">
      <dgm:prSet/>
      <dgm:spPr/>
      <dgm:t>
        <a:bodyPr/>
        <a:lstStyle/>
        <a:p>
          <a:endParaRPr lang="en-US"/>
        </a:p>
      </dgm:t>
    </dgm:pt>
    <dgm:pt modelId="{A2242D10-6D22-914A-8911-F241CC861BAF}" type="sibTrans" cxnId="{C3D65392-2C81-2448-9053-9FA6BE8C6E2E}">
      <dgm:prSet/>
      <dgm:spPr/>
      <dgm:t>
        <a:bodyPr/>
        <a:lstStyle/>
        <a:p>
          <a:endParaRPr lang="en-US"/>
        </a:p>
      </dgm:t>
    </dgm:pt>
    <dgm:pt modelId="{F882883F-4234-7046-A95B-2BA4237496B0}">
      <dgm:prSet phldrT="[Text]"/>
      <dgm:spPr/>
      <dgm:t>
        <a:bodyPr/>
        <a:lstStyle/>
        <a:p>
          <a:r>
            <a:rPr lang="en-US" dirty="0"/>
            <a:t>Scott Garrison</a:t>
          </a:r>
        </a:p>
      </dgm:t>
    </dgm:pt>
    <dgm:pt modelId="{B1CD8276-7A89-C049-957B-E280B750983F}" type="parTrans" cxnId="{738666AA-6ADC-9F42-A2A2-1AF9CC052076}">
      <dgm:prSet/>
      <dgm:spPr/>
      <dgm:t>
        <a:bodyPr/>
        <a:lstStyle/>
        <a:p>
          <a:endParaRPr lang="en-US"/>
        </a:p>
      </dgm:t>
    </dgm:pt>
    <dgm:pt modelId="{75BB75CA-8C6B-C74B-A3F4-443AABF3F945}" type="sibTrans" cxnId="{738666AA-6ADC-9F42-A2A2-1AF9CC052076}">
      <dgm:prSet/>
      <dgm:spPr/>
      <dgm:t>
        <a:bodyPr/>
        <a:lstStyle/>
        <a:p>
          <a:endParaRPr lang="en-US"/>
        </a:p>
      </dgm:t>
    </dgm:pt>
    <dgm:pt modelId="{9F513631-1C2C-0F49-95AB-6BDBC7EA5056}">
      <dgm:prSet phldrT="[Text]"/>
      <dgm:spPr/>
      <dgm:t>
        <a:bodyPr/>
        <a:lstStyle/>
        <a:p>
          <a:r>
            <a:rPr lang="en-US" dirty="0"/>
            <a:t>Doug Klein</a:t>
          </a:r>
        </a:p>
      </dgm:t>
    </dgm:pt>
    <dgm:pt modelId="{06C1B8DD-2A7D-1640-A2F2-2996F793C55B}" type="parTrans" cxnId="{F2705BB4-91D4-EC40-881D-1502D8E88BEA}">
      <dgm:prSet/>
      <dgm:spPr/>
      <dgm:t>
        <a:bodyPr/>
        <a:lstStyle/>
        <a:p>
          <a:endParaRPr lang="en-US"/>
        </a:p>
      </dgm:t>
    </dgm:pt>
    <dgm:pt modelId="{C81CFCD5-3227-C74E-BE40-761CDE3D9EBD}" type="sibTrans" cxnId="{F2705BB4-91D4-EC40-881D-1502D8E88BEA}">
      <dgm:prSet/>
      <dgm:spPr/>
      <dgm:t>
        <a:bodyPr/>
        <a:lstStyle/>
        <a:p>
          <a:endParaRPr lang="en-US"/>
        </a:p>
      </dgm:t>
    </dgm:pt>
    <dgm:pt modelId="{C714FF7C-7880-BA4F-B6FC-A01EE2B9304B}">
      <dgm:prSet phldrT="[Text]"/>
      <dgm:spPr/>
      <dgm:t>
        <a:bodyPr/>
        <a:lstStyle/>
        <a:p>
          <a:r>
            <a:rPr lang="en-US" dirty="0"/>
            <a:t>University of Alberta</a:t>
          </a:r>
        </a:p>
      </dgm:t>
    </dgm:pt>
    <dgm:pt modelId="{F1740C49-8AF4-664F-9E27-D50B0C89D07A}" type="parTrans" cxnId="{96B4506C-07EE-E44E-8F7C-2CEB606C19BD}">
      <dgm:prSet/>
      <dgm:spPr/>
      <dgm:t>
        <a:bodyPr/>
        <a:lstStyle/>
        <a:p>
          <a:endParaRPr lang="en-US"/>
        </a:p>
      </dgm:t>
    </dgm:pt>
    <dgm:pt modelId="{D9BE1524-1F2D-924E-87C1-BC893B9F4ECE}" type="sibTrans" cxnId="{96B4506C-07EE-E44E-8F7C-2CEB606C19BD}">
      <dgm:prSet/>
      <dgm:spPr/>
      <dgm:t>
        <a:bodyPr/>
        <a:lstStyle/>
        <a:p>
          <a:endParaRPr lang="en-US"/>
        </a:p>
      </dgm:t>
    </dgm:pt>
    <dgm:pt modelId="{070D0C4E-D230-0C4F-88BD-A9CE33BE37A1}">
      <dgm:prSet/>
      <dgm:spPr/>
      <dgm:t>
        <a:bodyPr/>
        <a:lstStyle/>
        <a:p>
          <a:r>
            <a:rPr lang="en-US" dirty="0"/>
            <a:t>MD, PhD</a:t>
          </a:r>
        </a:p>
      </dgm:t>
    </dgm:pt>
    <dgm:pt modelId="{91E10E3C-6B82-9D4F-8D2D-475D9F73712F}" type="parTrans" cxnId="{6977EBEF-053B-CA4E-AC0C-76DD2CCAC9CF}">
      <dgm:prSet/>
      <dgm:spPr/>
      <dgm:t>
        <a:bodyPr/>
        <a:lstStyle/>
        <a:p>
          <a:endParaRPr lang="en-US"/>
        </a:p>
      </dgm:t>
    </dgm:pt>
    <dgm:pt modelId="{198C912D-3E20-C64C-AF0A-445BA0F639BE}" type="sibTrans" cxnId="{6977EBEF-053B-CA4E-AC0C-76DD2CCAC9CF}">
      <dgm:prSet/>
      <dgm:spPr/>
      <dgm:t>
        <a:bodyPr/>
        <a:lstStyle/>
        <a:p>
          <a:endParaRPr lang="en-US"/>
        </a:p>
      </dgm:t>
    </dgm:pt>
    <dgm:pt modelId="{DBCA05DF-8ACA-A14B-8527-EC091D2FF9BB}">
      <dgm:prSet/>
      <dgm:spPr/>
      <dgm:t>
        <a:bodyPr/>
        <a:lstStyle/>
        <a:p>
          <a:r>
            <a:rPr lang="en-US"/>
            <a:t>University of Alberta</a:t>
          </a:r>
          <a:endParaRPr lang="en-US" dirty="0"/>
        </a:p>
      </dgm:t>
    </dgm:pt>
    <dgm:pt modelId="{31F110ED-8A98-054F-BD4A-12EFD52D63EB}" type="parTrans" cxnId="{EF9C73A3-40AF-034B-9B6F-85F473AD5235}">
      <dgm:prSet/>
      <dgm:spPr/>
      <dgm:t>
        <a:bodyPr/>
        <a:lstStyle/>
        <a:p>
          <a:endParaRPr lang="en-US"/>
        </a:p>
      </dgm:t>
    </dgm:pt>
    <dgm:pt modelId="{B2734847-1172-8C4C-B08C-04646D099ACB}" type="sibTrans" cxnId="{EF9C73A3-40AF-034B-9B6F-85F473AD5235}">
      <dgm:prSet/>
      <dgm:spPr/>
      <dgm:t>
        <a:bodyPr/>
        <a:lstStyle/>
        <a:p>
          <a:endParaRPr lang="en-US"/>
        </a:p>
      </dgm:t>
    </dgm:pt>
    <dgm:pt modelId="{26A8CF39-8CB8-EA4D-A4B8-99E65EE8302F}">
      <dgm:prSet/>
      <dgm:spPr/>
      <dgm:t>
        <a:bodyPr/>
        <a:lstStyle/>
        <a:p>
          <a:r>
            <a:rPr lang="en-US" dirty="0"/>
            <a:t>MD, PhD</a:t>
          </a:r>
        </a:p>
      </dgm:t>
    </dgm:pt>
    <dgm:pt modelId="{B24DDCA1-FBE1-7E44-A701-51BA5E02036D}" type="parTrans" cxnId="{031FED32-C14C-9745-9F96-4DA3EE3FABAF}">
      <dgm:prSet/>
      <dgm:spPr/>
      <dgm:t>
        <a:bodyPr/>
        <a:lstStyle/>
        <a:p>
          <a:endParaRPr lang="en-US"/>
        </a:p>
      </dgm:t>
    </dgm:pt>
    <dgm:pt modelId="{FD91E7CA-61BD-A442-880C-77FA049553A7}" type="sibTrans" cxnId="{031FED32-C14C-9745-9F96-4DA3EE3FABAF}">
      <dgm:prSet/>
      <dgm:spPr/>
      <dgm:t>
        <a:bodyPr/>
        <a:lstStyle/>
        <a:p>
          <a:endParaRPr lang="en-US"/>
        </a:p>
      </dgm:t>
    </dgm:pt>
    <dgm:pt modelId="{5FFBC262-9690-4245-9288-643AEFF2372C}">
      <dgm:prSet/>
      <dgm:spPr/>
      <dgm:t>
        <a:bodyPr/>
        <a:lstStyle/>
        <a:p>
          <a:r>
            <a:rPr lang="en-US" dirty="0"/>
            <a:t>University of Alberta</a:t>
          </a:r>
        </a:p>
      </dgm:t>
    </dgm:pt>
    <dgm:pt modelId="{F1BFA744-9B77-5746-A263-D9757A1DFE02}" type="parTrans" cxnId="{0EF4E4E3-5D45-0B4A-A991-69FB8F1D3441}">
      <dgm:prSet/>
      <dgm:spPr/>
      <dgm:t>
        <a:bodyPr/>
        <a:lstStyle/>
        <a:p>
          <a:endParaRPr lang="en-US"/>
        </a:p>
      </dgm:t>
    </dgm:pt>
    <dgm:pt modelId="{6ACEB580-D28E-B640-AEF7-0BF82D4F08C7}" type="sibTrans" cxnId="{0EF4E4E3-5D45-0B4A-A991-69FB8F1D3441}">
      <dgm:prSet/>
      <dgm:spPr/>
      <dgm:t>
        <a:bodyPr/>
        <a:lstStyle/>
        <a:p>
          <a:endParaRPr lang="en-US"/>
        </a:p>
      </dgm:t>
    </dgm:pt>
    <dgm:pt modelId="{0D8B2FF6-207B-9142-A98D-888A23CB3D6F}" type="pres">
      <dgm:prSet presAssocID="{6AAB350A-8F90-894F-BEE0-B1A3873B92AE}" presName="Name0" presStyleCnt="0">
        <dgm:presLayoutVars>
          <dgm:dir/>
          <dgm:animLvl val="lvl"/>
          <dgm:resizeHandles val="exact"/>
        </dgm:presLayoutVars>
      </dgm:prSet>
      <dgm:spPr/>
    </dgm:pt>
    <dgm:pt modelId="{2E640888-2FCF-4C40-8D89-F02E830F4296}" type="pres">
      <dgm:prSet presAssocID="{F4B96C61-6071-E543-9711-F9CAD81C2173}" presName="composite" presStyleCnt="0"/>
      <dgm:spPr/>
    </dgm:pt>
    <dgm:pt modelId="{817F3FDC-297B-DD4E-AA01-7AA1B64D8C0E}" type="pres">
      <dgm:prSet presAssocID="{F4B96C61-6071-E543-9711-F9CAD81C2173}" presName="parTx" presStyleLbl="alignNode1" presStyleIdx="0" presStyleCnt="5">
        <dgm:presLayoutVars>
          <dgm:chMax val="0"/>
          <dgm:chPref val="0"/>
          <dgm:bulletEnabled val="1"/>
        </dgm:presLayoutVars>
      </dgm:prSet>
      <dgm:spPr/>
    </dgm:pt>
    <dgm:pt modelId="{E60C09D8-C76D-7441-86FD-84C58451CD66}" type="pres">
      <dgm:prSet presAssocID="{F4B96C61-6071-E543-9711-F9CAD81C2173}" presName="desTx" presStyleLbl="alignAccFollowNode1" presStyleIdx="0" presStyleCnt="5">
        <dgm:presLayoutVars>
          <dgm:bulletEnabled val="1"/>
        </dgm:presLayoutVars>
      </dgm:prSet>
      <dgm:spPr/>
    </dgm:pt>
    <dgm:pt modelId="{9A10F5B1-3AF1-3144-9704-6CD2984CE2E1}" type="pres">
      <dgm:prSet presAssocID="{3A476791-E8B8-4541-93AE-330AF4102D88}" presName="space" presStyleCnt="0"/>
      <dgm:spPr/>
    </dgm:pt>
    <dgm:pt modelId="{2E2DAD68-6955-CB49-9855-752CB804BA40}" type="pres">
      <dgm:prSet presAssocID="{8EFAB6FF-9F22-544B-8702-7B2C928FC0A3}" presName="composite" presStyleCnt="0"/>
      <dgm:spPr/>
    </dgm:pt>
    <dgm:pt modelId="{1D02178B-F465-1A4C-978E-1A0928EE44D9}" type="pres">
      <dgm:prSet presAssocID="{8EFAB6FF-9F22-544B-8702-7B2C928FC0A3}" presName="parTx" presStyleLbl="alignNode1" presStyleIdx="1" presStyleCnt="5">
        <dgm:presLayoutVars>
          <dgm:chMax val="0"/>
          <dgm:chPref val="0"/>
          <dgm:bulletEnabled val="1"/>
        </dgm:presLayoutVars>
      </dgm:prSet>
      <dgm:spPr/>
    </dgm:pt>
    <dgm:pt modelId="{A582E933-88A7-3140-881B-BA2C9EA00B60}" type="pres">
      <dgm:prSet presAssocID="{8EFAB6FF-9F22-544B-8702-7B2C928FC0A3}" presName="desTx" presStyleLbl="alignAccFollowNode1" presStyleIdx="1" presStyleCnt="5">
        <dgm:presLayoutVars>
          <dgm:bulletEnabled val="1"/>
        </dgm:presLayoutVars>
      </dgm:prSet>
      <dgm:spPr/>
    </dgm:pt>
    <dgm:pt modelId="{4FE84770-1E57-524C-8F7C-30A6B4EB8908}" type="pres">
      <dgm:prSet presAssocID="{A6DC1D73-43CA-F742-B648-6A3BAE994233}" presName="space" presStyleCnt="0"/>
      <dgm:spPr/>
    </dgm:pt>
    <dgm:pt modelId="{DB272E3C-EE5D-A14D-AE67-DA35BE8DF313}" type="pres">
      <dgm:prSet presAssocID="{5E47979B-8048-1D4A-A948-9C133AE7D16C}" presName="composite" presStyleCnt="0"/>
      <dgm:spPr/>
    </dgm:pt>
    <dgm:pt modelId="{5FE3B2CA-433A-6E49-BEEF-F25CE87C57B9}" type="pres">
      <dgm:prSet presAssocID="{5E47979B-8048-1D4A-A948-9C133AE7D16C}" presName="parTx" presStyleLbl="alignNode1" presStyleIdx="2" presStyleCnt="5">
        <dgm:presLayoutVars>
          <dgm:chMax val="0"/>
          <dgm:chPref val="0"/>
          <dgm:bulletEnabled val="1"/>
        </dgm:presLayoutVars>
      </dgm:prSet>
      <dgm:spPr/>
    </dgm:pt>
    <dgm:pt modelId="{E6859B92-C7AD-4240-9E61-68A42046D9F3}" type="pres">
      <dgm:prSet presAssocID="{5E47979B-8048-1D4A-A948-9C133AE7D16C}" presName="desTx" presStyleLbl="alignAccFollowNode1" presStyleIdx="2" presStyleCnt="5">
        <dgm:presLayoutVars>
          <dgm:bulletEnabled val="1"/>
        </dgm:presLayoutVars>
      </dgm:prSet>
      <dgm:spPr/>
    </dgm:pt>
    <dgm:pt modelId="{2321EF27-5548-5E4D-BFFF-679ABF1FA76F}" type="pres">
      <dgm:prSet presAssocID="{1F59ED65-EF38-7D4B-AFAE-C53B840EB64B}" presName="space" presStyleCnt="0"/>
      <dgm:spPr/>
    </dgm:pt>
    <dgm:pt modelId="{8DD077AF-C140-9C4B-92AA-3770F2834660}" type="pres">
      <dgm:prSet presAssocID="{F882883F-4234-7046-A95B-2BA4237496B0}" presName="composite" presStyleCnt="0"/>
      <dgm:spPr/>
    </dgm:pt>
    <dgm:pt modelId="{53D8DF5B-9F9F-784F-B980-62AD81690FA7}" type="pres">
      <dgm:prSet presAssocID="{F882883F-4234-7046-A95B-2BA4237496B0}" presName="parTx" presStyleLbl="alignNode1" presStyleIdx="3" presStyleCnt="5">
        <dgm:presLayoutVars>
          <dgm:chMax val="0"/>
          <dgm:chPref val="0"/>
          <dgm:bulletEnabled val="1"/>
        </dgm:presLayoutVars>
      </dgm:prSet>
      <dgm:spPr/>
    </dgm:pt>
    <dgm:pt modelId="{B7CBEAA2-46CC-E545-9FC6-5352A265EC1B}" type="pres">
      <dgm:prSet presAssocID="{F882883F-4234-7046-A95B-2BA4237496B0}" presName="desTx" presStyleLbl="alignAccFollowNode1" presStyleIdx="3" presStyleCnt="5">
        <dgm:presLayoutVars>
          <dgm:bulletEnabled val="1"/>
        </dgm:presLayoutVars>
      </dgm:prSet>
      <dgm:spPr/>
    </dgm:pt>
    <dgm:pt modelId="{9DA1E83E-DA9F-7948-B6CD-C99F863E6697}" type="pres">
      <dgm:prSet presAssocID="{75BB75CA-8C6B-C74B-A3F4-443AABF3F945}" presName="space" presStyleCnt="0"/>
      <dgm:spPr/>
    </dgm:pt>
    <dgm:pt modelId="{76CA5EBC-5933-774F-9B7F-6FB850AEA39F}" type="pres">
      <dgm:prSet presAssocID="{9F513631-1C2C-0F49-95AB-6BDBC7EA5056}" presName="composite" presStyleCnt="0"/>
      <dgm:spPr/>
    </dgm:pt>
    <dgm:pt modelId="{8A448C3E-6806-A44F-B0D7-3072B25673B8}" type="pres">
      <dgm:prSet presAssocID="{9F513631-1C2C-0F49-95AB-6BDBC7EA5056}" presName="parTx" presStyleLbl="alignNode1" presStyleIdx="4" presStyleCnt="5">
        <dgm:presLayoutVars>
          <dgm:chMax val="0"/>
          <dgm:chPref val="0"/>
          <dgm:bulletEnabled val="1"/>
        </dgm:presLayoutVars>
      </dgm:prSet>
      <dgm:spPr/>
    </dgm:pt>
    <dgm:pt modelId="{28A355EA-B554-F242-9682-FC1853B62121}" type="pres">
      <dgm:prSet presAssocID="{9F513631-1C2C-0F49-95AB-6BDBC7EA5056}" presName="desTx" presStyleLbl="alignAccFollowNode1" presStyleIdx="4" presStyleCnt="5">
        <dgm:presLayoutVars>
          <dgm:bulletEnabled val="1"/>
        </dgm:presLayoutVars>
      </dgm:prSet>
      <dgm:spPr/>
    </dgm:pt>
  </dgm:ptLst>
  <dgm:cxnLst>
    <dgm:cxn modelId="{14EBB905-A743-0C4D-AB15-136E90EFE486}" type="presOf" srcId="{F882883F-4234-7046-A95B-2BA4237496B0}" destId="{53D8DF5B-9F9F-784F-B980-62AD81690FA7}" srcOrd="0" destOrd="0" presId="urn:microsoft.com/office/officeart/2005/8/layout/hList1"/>
    <dgm:cxn modelId="{57700C16-71AC-2047-AFF2-1865A3D7DD20}" type="presOf" srcId="{0C360358-8C20-9647-BE98-00CCE2380566}" destId="{E60C09D8-C76D-7441-86FD-84C58451CD66}" srcOrd="0" destOrd="0" presId="urn:microsoft.com/office/officeart/2005/8/layout/hList1"/>
    <dgm:cxn modelId="{8E019D17-D834-3940-ADA7-4C3605626DE2}" type="presOf" srcId="{5FFBC262-9690-4245-9288-643AEFF2372C}" destId="{28A355EA-B554-F242-9682-FC1853B62121}" srcOrd="0" destOrd="1" presId="urn:microsoft.com/office/officeart/2005/8/layout/hList1"/>
    <dgm:cxn modelId="{031FED32-C14C-9745-9F96-4DA3EE3FABAF}" srcId="{9F513631-1C2C-0F49-95AB-6BDBC7EA5056}" destId="{26A8CF39-8CB8-EA4D-A4B8-99E65EE8302F}" srcOrd="0" destOrd="0" parTransId="{B24DDCA1-FBE1-7E44-A701-51BA5E02036D}" sibTransId="{FD91E7CA-61BD-A442-880C-77FA049553A7}"/>
    <dgm:cxn modelId="{F5315D44-1FCC-F14E-8880-0E71F491127B}" type="presOf" srcId="{070D0C4E-D230-0C4F-88BD-A9CE33BE37A1}" destId="{B7CBEAA2-46CC-E545-9FC6-5352A265EC1B}" srcOrd="0" destOrd="0" presId="urn:microsoft.com/office/officeart/2005/8/layout/hList1"/>
    <dgm:cxn modelId="{DE739B48-6C08-5A46-AA04-0C7BE506C3B8}" srcId="{5E47979B-8048-1D4A-A948-9C133AE7D16C}" destId="{0852C9D9-5CC9-224A-9E1E-B550FBD244E4}" srcOrd="0" destOrd="0" parTransId="{90C13D92-BDBC-2F43-97C5-3172AA06FFD7}" sibTransId="{C19B5A43-BDC3-2A4A-8B0A-E882BAF0D372}"/>
    <dgm:cxn modelId="{96B4506C-07EE-E44E-8F7C-2CEB606C19BD}" srcId="{F4B96C61-6071-E543-9711-F9CAD81C2173}" destId="{C714FF7C-7880-BA4F-B6FC-A01EE2B9304B}" srcOrd="1" destOrd="0" parTransId="{F1740C49-8AF4-664F-9E27-D50B0C89D07A}" sibTransId="{D9BE1524-1F2D-924E-87C1-BC893B9F4ECE}"/>
    <dgm:cxn modelId="{01FECD4E-4086-8648-BF7F-3B3970661CC0}" type="presOf" srcId="{B32D0018-A53B-8C43-8B31-90D6E0D66744}" destId="{A582E933-88A7-3140-881B-BA2C9EA00B60}" srcOrd="0" destOrd="0" presId="urn:microsoft.com/office/officeart/2005/8/layout/hList1"/>
    <dgm:cxn modelId="{3372226F-76B4-5A4C-AB6B-947D1C62C630}" type="presOf" srcId="{40CDED26-14DC-4349-AD1E-E8CE35E6146F}" destId="{A582E933-88A7-3140-881B-BA2C9EA00B60}" srcOrd="0" destOrd="1" presId="urn:microsoft.com/office/officeart/2005/8/layout/hList1"/>
    <dgm:cxn modelId="{61A42751-F51E-5F4C-A9CB-CDF4A2DF1915}" type="presOf" srcId="{DBCA05DF-8ACA-A14B-8527-EC091D2FF9BB}" destId="{B7CBEAA2-46CC-E545-9FC6-5352A265EC1B}" srcOrd="0" destOrd="1" presId="urn:microsoft.com/office/officeart/2005/8/layout/hList1"/>
    <dgm:cxn modelId="{822C4351-83F7-2546-B606-0D584C2445A9}" srcId="{6AAB350A-8F90-894F-BEE0-B1A3873B92AE}" destId="{8EFAB6FF-9F22-544B-8702-7B2C928FC0A3}" srcOrd="1" destOrd="0" parTransId="{76326B9F-CD6F-504B-9A4D-6421B96BE228}" sibTransId="{A6DC1D73-43CA-F742-B648-6A3BAE994233}"/>
    <dgm:cxn modelId="{2B1A5D53-3F63-5846-9528-9546B66C7020}" type="presOf" srcId="{0852C9D9-5CC9-224A-9E1E-B550FBD244E4}" destId="{E6859B92-C7AD-4240-9E61-68A42046D9F3}" srcOrd="0" destOrd="0" presId="urn:microsoft.com/office/officeart/2005/8/layout/hList1"/>
    <dgm:cxn modelId="{96FF7288-FF9A-A643-849B-7829932F656A}" srcId="{F4B96C61-6071-E543-9711-F9CAD81C2173}" destId="{0C360358-8C20-9647-BE98-00CCE2380566}" srcOrd="0" destOrd="0" parTransId="{53B31746-79FC-2740-8EA3-28C1554A7523}" sibTransId="{27CF8B80-FFD6-D94C-A854-AFF1D8045263}"/>
    <dgm:cxn modelId="{3EEA4F89-CE9D-174C-A5CF-92F158903B39}" type="presOf" srcId="{C714FF7C-7880-BA4F-B6FC-A01EE2B9304B}" destId="{E60C09D8-C76D-7441-86FD-84C58451CD66}" srcOrd="0" destOrd="1" presId="urn:microsoft.com/office/officeart/2005/8/layout/hList1"/>
    <dgm:cxn modelId="{5335428E-F7FC-A04A-A7AA-242556D22C53}" type="presOf" srcId="{6AAB350A-8F90-894F-BEE0-B1A3873B92AE}" destId="{0D8B2FF6-207B-9142-A98D-888A23CB3D6F}" srcOrd="0" destOrd="0" presId="urn:microsoft.com/office/officeart/2005/8/layout/hList1"/>
    <dgm:cxn modelId="{C3D65392-2C81-2448-9053-9FA6BE8C6E2E}" srcId="{5E47979B-8048-1D4A-A948-9C133AE7D16C}" destId="{324E0EAD-51BD-CE4C-B0DF-23568E65A0FE}" srcOrd="1" destOrd="0" parTransId="{7900005D-7D8E-B14B-B84C-99DE5BE20C47}" sibTransId="{A2242D10-6D22-914A-8911-F241CC861BAF}"/>
    <dgm:cxn modelId="{A2AF2D97-2667-654C-968D-9828576E084D}" srcId="{8EFAB6FF-9F22-544B-8702-7B2C928FC0A3}" destId="{40CDED26-14DC-4349-AD1E-E8CE35E6146F}" srcOrd="1" destOrd="0" parTransId="{5AC67FA9-4075-D14B-9DAD-E7F9B14B7F63}" sibTransId="{A9939F03-1EB5-2842-AD2C-00833F40B2F2}"/>
    <dgm:cxn modelId="{3C62EA97-3D46-DD4B-9B94-4302C9150556}" type="presOf" srcId="{9F513631-1C2C-0F49-95AB-6BDBC7EA5056}" destId="{8A448C3E-6806-A44F-B0D7-3072B25673B8}" srcOrd="0" destOrd="0" presId="urn:microsoft.com/office/officeart/2005/8/layout/hList1"/>
    <dgm:cxn modelId="{EF9C73A3-40AF-034B-9B6F-85F473AD5235}" srcId="{F882883F-4234-7046-A95B-2BA4237496B0}" destId="{DBCA05DF-8ACA-A14B-8527-EC091D2FF9BB}" srcOrd="1" destOrd="0" parTransId="{31F110ED-8A98-054F-BD4A-12EFD52D63EB}" sibTransId="{B2734847-1172-8C4C-B08C-04646D099ACB}"/>
    <dgm:cxn modelId="{738666AA-6ADC-9F42-A2A2-1AF9CC052076}" srcId="{6AAB350A-8F90-894F-BEE0-B1A3873B92AE}" destId="{F882883F-4234-7046-A95B-2BA4237496B0}" srcOrd="3" destOrd="0" parTransId="{B1CD8276-7A89-C049-957B-E280B750983F}" sibTransId="{75BB75CA-8C6B-C74B-A3F4-443AABF3F945}"/>
    <dgm:cxn modelId="{F2705BB4-91D4-EC40-881D-1502D8E88BEA}" srcId="{6AAB350A-8F90-894F-BEE0-B1A3873B92AE}" destId="{9F513631-1C2C-0F49-95AB-6BDBC7EA5056}" srcOrd="4" destOrd="0" parTransId="{06C1B8DD-2A7D-1640-A2F2-2996F793C55B}" sibTransId="{C81CFCD5-3227-C74E-BE40-761CDE3D9EBD}"/>
    <dgm:cxn modelId="{F2E9F2B5-9C4B-6D4D-AEB1-BD685DB194CF}" type="presOf" srcId="{8EFAB6FF-9F22-544B-8702-7B2C928FC0A3}" destId="{1D02178B-F465-1A4C-978E-1A0928EE44D9}" srcOrd="0" destOrd="0" presId="urn:microsoft.com/office/officeart/2005/8/layout/hList1"/>
    <dgm:cxn modelId="{0C44D8C2-C747-EF4F-A791-D8A7EFB3AD7E}" type="presOf" srcId="{F4B96C61-6071-E543-9711-F9CAD81C2173}" destId="{817F3FDC-297B-DD4E-AA01-7AA1B64D8C0E}" srcOrd="0" destOrd="0" presId="urn:microsoft.com/office/officeart/2005/8/layout/hList1"/>
    <dgm:cxn modelId="{FBFF75C7-8A22-1D49-AF2E-F8B3B18F5301}" srcId="{6AAB350A-8F90-894F-BEE0-B1A3873B92AE}" destId="{5E47979B-8048-1D4A-A948-9C133AE7D16C}" srcOrd="2" destOrd="0" parTransId="{EAA123C4-F0DA-C24F-9CD2-B614373E37EA}" sibTransId="{1F59ED65-EF38-7D4B-AFAE-C53B840EB64B}"/>
    <dgm:cxn modelId="{956789CC-1294-5A42-9E32-8D629B9FB148}" type="presOf" srcId="{26A8CF39-8CB8-EA4D-A4B8-99E65EE8302F}" destId="{28A355EA-B554-F242-9682-FC1853B62121}" srcOrd="0" destOrd="0" presId="urn:microsoft.com/office/officeart/2005/8/layout/hList1"/>
    <dgm:cxn modelId="{625A92CF-AB3A-BB45-AF69-021B79842939}" type="presOf" srcId="{324E0EAD-51BD-CE4C-B0DF-23568E65A0FE}" destId="{E6859B92-C7AD-4240-9E61-68A42046D9F3}" srcOrd="0" destOrd="1" presId="urn:microsoft.com/office/officeart/2005/8/layout/hList1"/>
    <dgm:cxn modelId="{7FCAF8DC-9AB3-EF45-AFF6-6E16D7CCFD01}" type="presOf" srcId="{5E47979B-8048-1D4A-A948-9C133AE7D16C}" destId="{5FE3B2CA-433A-6E49-BEEF-F25CE87C57B9}" srcOrd="0" destOrd="0" presId="urn:microsoft.com/office/officeart/2005/8/layout/hList1"/>
    <dgm:cxn modelId="{0EF4E4E3-5D45-0B4A-A991-69FB8F1D3441}" srcId="{9F513631-1C2C-0F49-95AB-6BDBC7EA5056}" destId="{5FFBC262-9690-4245-9288-643AEFF2372C}" srcOrd="1" destOrd="0" parTransId="{F1BFA744-9B77-5746-A263-D9757A1DFE02}" sibTransId="{6ACEB580-D28E-B640-AEF7-0BF82D4F08C7}"/>
    <dgm:cxn modelId="{6977EBEF-053B-CA4E-AC0C-76DD2CCAC9CF}" srcId="{F882883F-4234-7046-A95B-2BA4237496B0}" destId="{070D0C4E-D230-0C4F-88BD-A9CE33BE37A1}" srcOrd="0" destOrd="0" parTransId="{91E10E3C-6B82-9D4F-8D2D-475D9F73712F}" sibTransId="{198C912D-3E20-C64C-AF0A-445BA0F639BE}"/>
    <dgm:cxn modelId="{CB88E2F8-5378-5342-B385-BFD05DC7E344}" srcId="{8EFAB6FF-9F22-544B-8702-7B2C928FC0A3}" destId="{B32D0018-A53B-8C43-8B31-90D6E0D66744}" srcOrd="0" destOrd="0" parTransId="{2696C59C-D2CA-A84C-A7E4-E35F96F64A1C}" sibTransId="{7B323E3E-1DD3-1448-A040-D13903521A10}"/>
    <dgm:cxn modelId="{FA2572F9-A849-434C-98DE-7AA2C29CCA0C}" srcId="{6AAB350A-8F90-894F-BEE0-B1A3873B92AE}" destId="{F4B96C61-6071-E543-9711-F9CAD81C2173}" srcOrd="0" destOrd="0" parTransId="{4A4CA7DD-C445-A946-A240-A31BAAE9337A}" sibTransId="{3A476791-E8B8-4541-93AE-330AF4102D88}"/>
    <dgm:cxn modelId="{A9E9BE40-7348-1E45-B122-F1378BB740F8}" type="presParOf" srcId="{0D8B2FF6-207B-9142-A98D-888A23CB3D6F}" destId="{2E640888-2FCF-4C40-8D89-F02E830F4296}" srcOrd="0" destOrd="0" presId="urn:microsoft.com/office/officeart/2005/8/layout/hList1"/>
    <dgm:cxn modelId="{FF4B91D9-E74E-C647-9176-6E17ECA0FDD5}" type="presParOf" srcId="{2E640888-2FCF-4C40-8D89-F02E830F4296}" destId="{817F3FDC-297B-DD4E-AA01-7AA1B64D8C0E}" srcOrd="0" destOrd="0" presId="urn:microsoft.com/office/officeart/2005/8/layout/hList1"/>
    <dgm:cxn modelId="{015B56E1-E825-E241-A0D5-D20AB214CA1B}" type="presParOf" srcId="{2E640888-2FCF-4C40-8D89-F02E830F4296}" destId="{E60C09D8-C76D-7441-86FD-84C58451CD66}" srcOrd="1" destOrd="0" presId="urn:microsoft.com/office/officeart/2005/8/layout/hList1"/>
    <dgm:cxn modelId="{B25F412D-E696-B14B-A333-9D30103BCFAE}" type="presParOf" srcId="{0D8B2FF6-207B-9142-A98D-888A23CB3D6F}" destId="{9A10F5B1-3AF1-3144-9704-6CD2984CE2E1}" srcOrd="1" destOrd="0" presId="urn:microsoft.com/office/officeart/2005/8/layout/hList1"/>
    <dgm:cxn modelId="{4D66E54F-E91B-6642-9AFE-C6D4F6B9804A}" type="presParOf" srcId="{0D8B2FF6-207B-9142-A98D-888A23CB3D6F}" destId="{2E2DAD68-6955-CB49-9855-752CB804BA40}" srcOrd="2" destOrd="0" presId="urn:microsoft.com/office/officeart/2005/8/layout/hList1"/>
    <dgm:cxn modelId="{6105CBBA-9A3A-F345-9A94-EDA9DFC0A236}" type="presParOf" srcId="{2E2DAD68-6955-CB49-9855-752CB804BA40}" destId="{1D02178B-F465-1A4C-978E-1A0928EE44D9}" srcOrd="0" destOrd="0" presId="urn:microsoft.com/office/officeart/2005/8/layout/hList1"/>
    <dgm:cxn modelId="{A5EEDB43-2DAF-FE44-8FB6-D9B7EA8EDDD3}" type="presParOf" srcId="{2E2DAD68-6955-CB49-9855-752CB804BA40}" destId="{A582E933-88A7-3140-881B-BA2C9EA00B60}" srcOrd="1" destOrd="0" presId="urn:microsoft.com/office/officeart/2005/8/layout/hList1"/>
    <dgm:cxn modelId="{06DAF7F6-E600-2D48-B874-BE067798F70E}" type="presParOf" srcId="{0D8B2FF6-207B-9142-A98D-888A23CB3D6F}" destId="{4FE84770-1E57-524C-8F7C-30A6B4EB8908}" srcOrd="3" destOrd="0" presId="urn:microsoft.com/office/officeart/2005/8/layout/hList1"/>
    <dgm:cxn modelId="{1581CE58-53C5-1C47-9FC6-EDFC68952469}" type="presParOf" srcId="{0D8B2FF6-207B-9142-A98D-888A23CB3D6F}" destId="{DB272E3C-EE5D-A14D-AE67-DA35BE8DF313}" srcOrd="4" destOrd="0" presId="urn:microsoft.com/office/officeart/2005/8/layout/hList1"/>
    <dgm:cxn modelId="{3FA8541E-6ABD-5544-9513-063D31211B2F}" type="presParOf" srcId="{DB272E3C-EE5D-A14D-AE67-DA35BE8DF313}" destId="{5FE3B2CA-433A-6E49-BEEF-F25CE87C57B9}" srcOrd="0" destOrd="0" presId="urn:microsoft.com/office/officeart/2005/8/layout/hList1"/>
    <dgm:cxn modelId="{90EA7FE2-B462-A045-9093-E6FE1E59EEA2}" type="presParOf" srcId="{DB272E3C-EE5D-A14D-AE67-DA35BE8DF313}" destId="{E6859B92-C7AD-4240-9E61-68A42046D9F3}" srcOrd="1" destOrd="0" presId="urn:microsoft.com/office/officeart/2005/8/layout/hList1"/>
    <dgm:cxn modelId="{882ABF2F-3B2F-BA4B-A0FF-D950555263EB}" type="presParOf" srcId="{0D8B2FF6-207B-9142-A98D-888A23CB3D6F}" destId="{2321EF27-5548-5E4D-BFFF-679ABF1FA76F}" srcOrd="5" destOrd="0" presId="urn:microsoft.com/office/officeart/2005/8/layout/hList1"/>
    <dgm:cxn modelId="{F3AE9C08-0323-C041-9BFF-4255C2D62B7E}" type="presParOf" srcId="{0D8B2FF6-207B-9142-A98D-888A23CB3D6F}" destId="{8DD077AF-C140-9C4B-92AA-3770F2834660}" srcOrd="6" destOrd="0" presId="urn:microsoft.com/office/officeart/2005/8/layout/hList1"/>
    <dgm:cxn modelId="{F28FDB01-5E65-CA4E-BF06-D3A5F64B6DB9}" type="presParOf" srcId="{8DD077AF-C140-9C4B-92AA-3770F2834660}" destId="{53D8DF5B-9F9F-784F-B980-62AD81690FA7}" srcOrd="0" destOrd="0" presId="urn:microsoft.com/office/officeart/2005/8/layout/hList1"/>
    <dgm:cxn modelId="{EE7B97D6-086F-D14D-A315-DD350068433D}" type="presParOf" srcId="{8DD077AF-C140-9C4B-92AA-3770F2834660}" destId="{B7CBEAA2-46CC-E545-9FC6-5352A265EC1B}" srcOrd="1" destOrd="0" presId="urn:microsoft.com/office/officeart/2005/8/layout/hList1"/>
    <dgm:cxn modelId="{005B52A2-86F4-B54A-8A9A-3B5FFF7EAFC5}" type="presParOf" srcId="{0D8B2FF6-207B-9142-A98D-888A23CB3D6F}" destId="{9DA1E83E-DA9F-7948-B6CD-C99F863E6697}" srcOrd="7" destOrd="0" presId="urn:microsoft.com/office/officeart/2005/8/layout/hList1"/>
    <dgm:cxn modelId="{CF80A9C4-3DCF-D647-8723-144CE6B32A12}" type="presParOf" srcId="{0D8B2FF6-207B-9142-A98D-888A23CB3D6F}" destId="{76CA5EBC-5933-774F-9B7F-6FB850AEA39F}" srcOrd="8" destOrd="0" presId="urn:microsoft.com/office/officeart/2005/8/layout/hList1"/>
    <dgm:cxn modelId="{9135BE38-5981-7F4E-9BFC-A1E04ACB697A}" type="presParOf" srcId="{76CA5EBC-5933-774F-9B7F-6FB850AEA39F}" destId="{8A448C3E-6806-A44F-B0D7-3072B25673B8}" srcOrd="0" destOrd="0" presId="urn:microsoft.com/office/officeart/2005/8/layout/hList1"/>
    <dgm:cxn modelId="{4FEA5DB3-983A-144E-9974-EBAB609FD79B}" type="presParOf" srcId="{76CA5EBC-5933-774F-9B7F-6FB850AEA39F}" destId="{28A355EA-B554-F242-9682-FC1853B6212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A478E0-43DA-5B4D-9443-6B8CA4A76A42}"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8E814364-1C71-EB43-8710-9E8189384AD5}">
      <dgm:prSet phldrT="[Text]"/>
      <dgm:spPr/>
      <dgm:t>
        <a:bodyPr/>
        <a:lstStyle/>
        <a:p>
          <a:r>
            <a:rPr lang="en-US"/>
            <a:t>Jessica Widdifield</a:t>
          </a:r>
        </a:p>
      </dgm:t>
    </dgm:pt>
    <dgm:pt modelId="{6231E4F3-AE7B-DD4C-8978-2B8CFE75A3AE}" type="parTrans" cxnId="{2D23ED12-F74C-6A43-BC3C-019F587FF94B}">
      <dgm:prSet/>
      <dgm:spPr/>
      <dgm:t>
        <a:bodyPr/>
        <a:lstStyle/>
        <a:p>
          <a:endParaRPr lang="en-US"/>
        </a:p>
      </dgm:t>
    </dgm:pt>
    <dgm:pt modelId="{211C69F4-8DB9-684A-9074-6C5F41AF48B8}" type="sibTrans" cxnId="{2D23ED12-F74C-6A43-BC3C-019F587FF94B}">
      <dgm:prSet/>
      <dgm:spPr/>
      <dgm:t>
        <a:bodyPr/>
        <a:lstStyle/>
        <a:p>
          <a:endParaRPr lang="en-US"/>
        </a:p>
      </dgm:t>
    </dgm:pt>
    <dgm:pt modelId="{3F0551C5-ECF3-1447-AFF3-4CD6DB9B4AC3}">
      <dgm:prSet/>
      <dgm:spPr/>
      <dgm:t>
        <a:bodyPr/>
        <a:lstStyle/>
        <a:p>
          <a:r>
            <a:rPr lang="en-US" dirty="0"/>
            <a:t>PhD</a:t>
          </a:r>
        </a:p>
      </dgm:t>
    </dgm:pt>
    <dgm:pt modelId="{0233793C-BA2F-654B-B482-F1DFD1E6D4B9}" type="parTrans" cxnId="{320ACE73-C1D6-E948-BA15-8C3A5C26FAA3}">
      <dgm:prSet/>
      <dgm:spPr/>
      <dgm:t>
        <a:bodyPr/>
        <a:lstStyle/>
        <a:p>
          <a:endParaRPr lang="en-US"/>
        </a:p>
      </dgm:t>
    </dgm:pt>
    <dgm:pt modelId="{3A1FFAE1-7594-F145-87A5-6677DF308A22}" type="sibTrans" cxnId="{320ACE73-C1D6-E948-BA15-8C3A5C26FAA3}">
      <dgm:prSet/>
      <dgm:spPr/>
      <dgm:t>
        <a:bodyPr/>
        <a:lstStyle/>
        <a:p>
          <a:endParaRPr lang="en-US"/>
        </a:p>
      </dgm:t>
    </dgm:pt>
    <dgm:pt modelId="{4FD01741-FDDB-EB4F-9EA8-189BA591BE54}">
      <dgm:prSet/>
      <dgm:spPr/>
      <dgm:t>
        <a:bodyPr/>
        <a:lstStyle/>
        <a:p>
          <a:r>
            <a:rPr lang="en-US" dirty="0"/>
            <a:t>University of Toronto</a:t>
          </a:r>
        </a:p>
      </dgm:t>
    </dgm:pt>
    <dgm:pt modelId="{DDA1D7FE-5D59-E34A-9EEE-ED58021AAEBC}" type="parTrans" cxnId="{7B8B3717-6B75-734F-AAD8-974200A25453}">
      <dgm:prSet/>
      <dgm:spPr/>
      <dgm:t>
        <a:bodyPr/>
        <a:lstStyle/>
        <a:p>
          <a:endParaRPr lang="en-US"/>
        </a:p>
      </dgm:t>
    </dgm:pt>
    <dgm:pt modelId="{1563768A-4ED0-E547-B260-5373EAD79D82}" type="sibTrans" cxnId="{7B8B3717-6B75-734F-AAD8-974200A25453}">
      <dgm:prSet/>
      <dgm:spPr/>
      <dgm:t>
        <a:bodyPr/>
        <a:lstStyle/>
        <a:p>
          <a:endParaRPr lang="en-US"/>
        </a:p>
      </dgm:t>
    </dgm:pt>
    <dgm:pt modelId="{3620ACF6-E038-2544-86AE-A91226ABFD97}">
      <dgm:prSet/>
      <dgm:spPr/>
      <dgm:t>
        <a:bodyPr/>
        <a:lstStyle/>
        <a:p>
          <a:r>
            <a:rPr lang="en-US" dirty="0"/>
            <a:t>Cliff Lindeman</a:t>
          </a:r>
        </a:p>
      </dgm:t>
    </dgm:pt>
    <dgm:pt modelId="{4DAD920F-F943-6248-9769-4FBBE15C3AC3}" type="parTrans" cxnId="{6B4D67AE-6FF7-DF44-8D77-1EBA7E833516}">
      <dgm:prSet/>
      <dgm:spPr/>
      <dgm:t>
        <a:bodyPr/>
        <a:lstStyle/>
        <a:p>
          <a:endParaRPr lang="en-US"/>
        </a:p>
      </dgm:t>
    </dgm:pt>
    <dgm:pt modelId="{4B4A85CF-6AB7-5C4D-BE64-8D676E738BBD}" type="sibTrans" cxnId="{6B4D67AE-6FF7-DF44-8D77-1EBA7E833516}">
      <dgm:prSet/>
      <dgm:spPr/>
      <dgm:t>
        <a:bodyPr/>
        <a:lstStyle/>
        <a:p>
          <a:endParaRPr lang="en-US"/>
        </a:p>
      </dgm:t>
    </dgm:pt>
    <dgm:pt modelId="{076C41D0-53F4-9C42-B6A0-7B829FCF9F09}">
      <dgm:prSet/>
      <dgm:spPr/>
      <dgm:t>
        <a:bodyPr/>
        <a:lstStyle/>
        <a:p>
          <a:r>
            <a:rPr lang="en-US" dirty="0"/>
            <a:t>PhD</a:t>
          </a:r>
        </a:p>
      </dgm:t>
    </dgm:pt>
    <dgm:pt modelId="{4ED78A58-14D6-4E4E-BA19-C40DA6758881}" type="parTrans" cxnId="{81AE757C-D37E-A642-9358-F71CAFB35021}">
      <dgm:prSet/>
      <dgm:spPr/>
      <dgm:t>
        <a:bodyPr/>
        <a:lstStyle/>
        <a:p>
          <a:endParaRPr lang="en-US"/>
        </a:p>
      </dgm:t>
    </dgm:pt>
    <dgm:pt modelId="{05B27F65-33BB-AF4A-A0CD-5045F73C7672}" type="sibTrans" cxnId="{81AE757C-D37E-A642-9358-F71CAFB35021}">
      <dgm:prSet/>
      <dgm:spPr/>
      <dgm:t>
        <a:bodyPr/>
        <a:lstStyle/>
        <a:p>
          <a:endParaRPr lang="en-US"/>
        </a:p>
      </dgm:t>
    </dgm:pt>
    <dgm:pt modelId="{378BFCBD-B5E3-1E44-B00A-50794929D0AE}">
      <dgm:prSet/>
      <dgm:spPr/>
      <dgm:t>
        <a:bodyPr/>
        <a:lstStyle/>
        <a:p>
          <a:r>
            <a:rPr lang="en-US" dirty="0"/>
            <a:t>University of Alberta</a:t>
          </a:r>
        </a:p>
      </dgm:t>
    </dgm:pt>
    <dgm:pt modelId="{F8AE431D-ED12-284D-BE16-B4B84EBFE1DB}" type="parTrans" cxnId="{E671E088-BE27-DA42-AF48-FB001A3168ED}">
      <dgm:prSet/>
      <dgm:spPr/>
      <dgm:t>
        <a:bodyPr/>
        <a:lstStyle/>
        <a:p>
          <a:endParaRPr lang="en-US"/>
        </a:p>
      </dgm:t>
    </dgm:pt>
    <dgm:pt modelId="{08EC30F5-EEEB-584A-BBE0-437B296163EA}" type="sibTrans" cxnId="{E671E088-BE27-DA42-AF48-FB001A3168ED}">
      <dgm:prSet/>
      <dgm:spPr/>
      <dgm:t>
        <a:bodyPr/>
        <a:lstStyle/>
        <a:p>
          <a:endParaRPr lang="en-US"/>
        </a:p>
      </dgm:t>
    </dgm:pt>
    <dgm:pt modelId="{99A9D1AA-E0F5-B646-A78A-6310F8546CAF}">
      <dgm:prSet/>
      <dgm:spPr/>
      <dgm:t>
        <a:bodyPr/>
        <a:lstStyle/>
        <a:p>
          <a:r>
            <a:rPr lang="en-US" dirty="0"/>
            <a:t>Tyler Williamson</a:t>
          </a:r>
        </a:p>
      </dgm:t>
    </dgm:pt>
    <dgm:pt modelId="{34E01CF9-3B99-9943-B032-936EF1763405}" type="parTrans" cxnId="{5300C36C-2364-6D4E-B3FE-02505092B458}">
      <dgm:prSet/>
      <dgm:spPr/>
      <dgm:t>
        <a:bodyPr/>
        <a:lstStyle/>
        <a:p>
          <a:endParaRPr lang="en-US"/>
        </a:p>
      </dgm:t>
    </dgm:pt>
    <dgm:pt modelId="{2BA287D9-21E4-564A-9A69-DD334FC5B174}" type="sibTrans" cxnId="{5300C36C-2364-6D4E-B3FE-02505092B458}">
      <dgm:prSet/>
      <dgm:spPr/>
      <dgm:t>
        <a:bodyPr/>
        <a:lstStyle/>
        <a:p>
          <a:endParaRPr lang="en-US"/>
        </a:p>
      </dgm:t>
    </dgm:pt>
    <dgm:pt modelId="{0E584466-97DC-204E-B508-F2E782662BFB}">
      <dgm:prSet/>
      <dgm:spPr/>
      <dgm:t>
        <a:bodyPr/>
        <a:lstStyle/>
        <a:p>
          <a:r>
            <a:rPr lang="en-US" dirty="0"/>
            <a:t>PhD</a:t>
          </a:r>
        </a:p>
      </dgm:t>
    </dgm:pt>
    <dgm:pt modelId="{0CD73938-B18E-1744-A2B8-C274B0319783}" type="parTrans" cxnId="{64D47B1A-C473-7341-BE58-C890607C8401}">
      <dgm:prSet/>
      <dgm:spPr/>
      <dgm:t>
        <a:bodyPr/>
        <a:lstStyle/>
        <a:p>
          <a:endParaRPr lang="en-US"/>
        </a:p>
      </dgm:t>
    </dgm:pt>
    <dgm:pt modelId="{69754126-5B7B-ED4C-8EA0-6991F4C50F5E}" type="sibTrans" cxnId="{64D47B1A-C473-7341-BE58-C890607C8401}">
      <dgm:prSet/>
      <dgm:spPr/>
      <dgm:t>
        <a:bodyPr/>
        <a:lstStyle/>
        <a:p>
          <a:endParaRPr lang="en-US"/>
        </a:p>
      </dgm:t>
    </dgm:pt>
    <dgm:pt modelId="{8952AB0D-BF20-BD43-9898-446491FB2A23}">
      <dgm:prSet/>
      <dgm:spPr/>
      <dgm:t>
        <a:bodyPr/>
        <a:lstStyle/>
        <a:p>
          <a:r>
            <a:rPr lang="en-US" dirty="0"/>
            <a:t>University of Calgary</a:t>
          </a:r>
        </a:p>
      </dgm:t>
    </dgm:pt>
    <dgm:pt modelId="{1CEB054F-BCDB-7E49-9D44-FE1718231F92}" type="parTrans" cxnId="{2BD046BC-8375-F043-9B52-5C78868DCCFF}">
      <dgm:prSet/>
      <dgm:spPr/>
      <dgm:t>
        <a:bodyPr/>
        <a:lstStyle/>
        <a:p>
          <a:endParaRPr lang="en-US"/>
        </a:p>
      </dgm:t>
    </dgm:pt>
    <dgm:pt modelId="{75DFBDA0-EC6E-7941-9D7A-CD1593F6DB47}" type="sibTrans" cxnId="{2BD046BC-8375-F043-9B52-5C78868DCCFF}">
      <dgm:prSet/>
      <dgm:spPr/>
      <dgm:t>
        <a:bodyPr/>
        <a:lstStyle/>
        <a:p>
          <a:endParaRPr lang="en-US"/>
        </a:p>
      </dgm:t>
    </dgm:pt>
    <dgm:pt modelId="{8FB90530-F70E-B54B-B43C-CE3C38C277CA}">
      <dgm:prSet/>
      <dgm:spPr/>
      <dgm:t>
        <a:bodyPr/>
        <a:lstStyle/>
        <a:p>
          <a:r>
            <a:rPr lang="en-US" dirty="0"/>
            <a:t>Cheryl </a:t>
          </a:r>
          <a:r>
            <a:rPr lang="en-US" dirty="0" err="1"/>
            <a:t>Barnabe</a:t>
          </a:r>
          <a:endParaRPr lang="en-US" dirty="0"/>
        </a:p>
      </dgm:t>
    </dgm:pt>
    <dgm:pt modelId="{0710BB70-B8B3-1345-9FB7-F3ED4D8879EC}" type="parTrans" cxnId="{7DB50FD7-A230-C049-8B74-F972272EBFAE}">
      <dgm:prSet/>
      <dgm:spPr/>
      <dgm:t>
        <a:bodyPr/>
        <a:lstStyle/>
        <a:p>
          <a:endParaRPr lang="en-US"/>
        </a:p>
      </dgm:t>
    </dgm:pt>
    <dgm:pt modelId="{3A6D3CF7-D898-6343-A3E4-2AD9F4B00244}" type="sibTrans" cxnId="{7DB50FD7-A230-C049-8B74-F972272EBFAE}">
      <dgm:prSet/>
      <dgm:spPr/>
      <dgm:t>
        <a:bodyPr/>
        <a:lstStyle/>
        <a:p>
          <a:endParaRPr lang="en-US"/>
        </a:p>
      </dgm:t>
    </dgm:pt>
    <dgm:pt modelId="{8057BC53-6785-0749-B404-A4D3205363D0}">
      <dgm:prSet/>
      <dgm:spPr/>
      <dgm:t>
        <a:bodyPr/>
        <a:lstStyle/>
        <a:p>
          <a:r>
            <a:rPr lang="en-US" dirty="0"/>
            <a:t>MD, PhD</a:t>
          </a:r>
        </a:p>
      </dgm:t>
    </dgm:pt>
    <dgm:pt modelId="{0EA4638C-6DAA-F940-BE8C-B29C315507B2}" type="parTrans" cxnId="{62CD13EC-0A39-2D46-BDB9-629535B8BBB2}">
      <dgm:prSet/>
      <dgm:spPr/>
      <dgm:t>
        <a:bodyPr/>
        <a:lstStyle/>
        <a:p>
          <a:endParaRPr lang="en-US"/>
        </a:p>
      </dgm:t>
    </dgm:pt>
    <dgm:pt modelId="{DCFE1E93-01FB-B94D-8EAF-6EF44DC52AD5}" type="sibTrans" cxnId="{62CD13EC-0A39-2D46-BDB9-629535B8BBB2}">
      <dgm:prSet/>
      <dgm:spPr/>
      <dgm:t>
        <a:bodyPr/>
        <a:lstStyle/>
        <a:p>
          <a:endParaRPr lang="en-US"/>
        </a:p>
      </dgm:t>
    </dgm:pt>
    <dgm:pt modelId="{02591423-C854-EE46-A13C-A9C9EE280B2B}">
      <dgm:prSet/>
      <dgm:spPr/>
      <dgm:t>
        <a:bodyPr/>
        <a:lstStyle/>
        <a:p>
          <a:r>
            <a:rPr lang="en-US" dirty="0"/>
            <a:t>University of Calgary</a:t>
          </a:r>
          <a:endParaRPr lang="en-US"/>
        </a:p>
      </dgm:t>
    </dgm:pt>
    <dgm:pt modelId="{8B076778-E573-3342-AA0C-B32D33A4C560}" type="parTrans" cxnId="{7DCBAD7F-9A91-604E-BF8D-DA1B5D2E4C97}">
      <dgm:prSet/>
      <dgm:spPr/>
      <dgm:t>
        <a:bodyPr/>
        <a:lstStyle/>
        <a:p>
          <a:endParaRPr lang="en-US"/>
        </a:p>
      </dgm:t>
    </dgm:pt>
    <dgm:pt modelId="{7D545F17-2A5A-E74C-915A-C5142768E32E}" type="sibTrans" cxnId="{7DCBAD7F-9A91-604E-BF8D-DA1B5D2E4C97}">
      <dgm:prSet/>
      <dgm:spPr/>
      <dgm:t>
        <a:bodyPr/>
        <a:lstStyle/>
        <a:p>
          <a:endParaRPr lang="en-US"/>
        </a:p>
      </dgm:t>
    </dgm:pt>
    <dgm:pt modelId="{C9D53186-D3E6-234A-A6D0-E32DFF0BEF8B}">
      <dgm:prSet/>
      <dgm:spPr/>
      <dgm:t>
        <a:bodyPr/>
        <a:lstStyle/>
        <a:p>
          <a:r>
            <a:rPr lang="en-US" dirty="0"/>
            <a:t>Anh N.Q. Pham</a:t>
          </a:r>
        </a:p>
      </dgm:t>
    </dgm:pt>
    <dgm:pt modelId="{7B0D0837-4C92-B94B-9C4D-5F7088E39BF6}" type="parTrans" cxnId="{28E9AAD0-E990-4B48-A8F1-477DA9BF83E3}">
      <dgm:prSet/>
      <dgm:spPr/>
      <dgm:t>
        <a:bodyPr/>
        <a:lstStyle/>
        <a:p>
          <a:endParaRPr lang="en-US"/>
        </a:p>
      </dgm:t>
    </dgm:pt>
    <dgm:pt modelId="{DE1AE865-6FCD-3B42-ACC3-6E721049044F}" type="sibTrans" cxnId="{28E9AAD0-E990-4B48-A8F1-477DA9BF83E3}">
      <dgm:prSet/>
      <dgm:spPr/>
      <dgm:t>
        <a:bodyPr/>
        <a:lstStyle/>
        <a:p>
          <a:endParaRPr lang="en-US"/>
        </a:p>
      </dgm:t>
    </dgm:pt>
    <dgm:pt modelId="{24BE55B5-6FFB-A24D-AA29-ED4D7C2E6745}">
      <dgm:prSet/>
      <dgm:spPr/>
      <dgm:t>
        <a:bodyPr/>
        <a:lstStyle/>
        <a:p>
          <a:r>
            <a:rPr lang="en-US" dirty="0"/>
            <a:t>PhD</a:t>
          </a:r>
        </a:p>
      </dgm:t>
    </dgm:pt>
    <dgm:pt modelId="{68DDECF1-EA18-0243-94CC-B1EFEE1C3129}" type="parTrans" cxnId="{20F798FC-991B-504D-AEE3-C9064A7CE8D2}">
      <dgm:prSet/>
      <dgm:spPr/>
      <dgm:t>
        <a:bodyPr/>
        <a:lstStyle/>
        <a:p>
          <a:endParaRPr lang="en-US"/>
        </a:p>
      </dgm:t>
    </dgm:pt>
    <dgm:pt modelId="{3BA5A4F8-710F-964C-8C2B-AB8115272543}" type="sibTrans" cxnId="{20F798FC-991B-504D-AEE3-C9064A7CE8D2}">
      <dgm:prSet/>
      <dgm:spPr/>
      <dgm:t>
        <a:bodyPr/>
        <a:lstStyle/>
        <a:p>
          <a:endParaRPr lang="en-US"/>
        </a:p>
      </dgm:t>
    </dgm:pt>
    <dgm:pt modelId="{8BE552A5-D07F-9A48-9336-79CD83D1C489}">
      <dgm:prSet/>
      <dgm:spPr/>
      <dgm:t>
        <a:bodyPr/>
        <a:lstStyle/>
        <a:p>
          <a:r>
            <a:rPr lang="en-US" dirty="0"/>
            <a:t>University of Alberta</a:t>
          </a:r>
        </a:p>
      </dgm:t>
    </dgm:pt>
    <dgm:pt modelId="{D32093C3-4006-BE40-BC5D-A3BB7152D90E}" type="parTrans" cxnId="{287CC79A-FF59-AD47-9AB2-5E7D5133BFA1}">
      <dgm:prSet/>
      <dgm:spPr/>
      <dgm:t>
        <a:bodyPr/>
        <a:lstStyle/>
        <a:p>
          <a:endParaRPr lang="en-US"/>
        </a:p>
      </dgm:t>
    </dgm:pt>
    <dgm:pt modelId="{CAB85DA5-92BF-ED49-A430-A884BCB126BD}" type="sibTrans" cxnId="{287CC79A-FF59-AD47-9AB2-5E7D5133BFA1}">
      <dgm:prSet/>
      <dgm:spPr/>
      <dgm:t>
        <a:bodyPr/>
        <a:lstStyle/>
        <a:p>
          <a:endParaRPr lang="en-US"/>
        </a:p>
      </dgm:t>
    </dgm:pt>
    <dgm:pt modelId="{70271677-6690-E445-AA3A-5EDF3E378F1E}" type="pres">
      <dgm:prSet presAssocID="{4BA478E0-43DA-5B4D-9443-6B8CA4A76A42}" presName="Name0" presStyleCnt="0">
        <dgm:presLayoutVars>
          <dgm:dir/>
          <dgm:animLvl val="lvl"/>
          <dgm:resizeHandles val="exact"/>
        </dgm:presLayoutVars>
      </dgm:prSet>
      <dgm:spPr/>
    </dgm:pt>
    <dgm:pt modelId="{F3495FEE-6240-5042-A1D0-B98D2D4D42F0}" type="pres">
      <dgm:prSet presAssocID="{8E814364-1C71-EB43-8710-9E8189384AD5}" presName="composite" presStyleCnt="0"/>
      <dgm:spPr/>
    </dgm:pt>
    <dgm:pt modelId="{3BA128D8-3330-2A46-887C-9AB892B679A3}" type="pres">
      <dgm:prSet presAssocID="{8E814364-1C71-EB43-8710-9E8189384AD5}" presName="parTx" presStyleLbl="alignNode1" presStyleIdx="0" presStyleCnt="5">
        <dgm:presLayoutVars>
          <dgm:chMax val="0"/>
          <dgm:chPref val="0"/>
          <dgm:bulletEnabled val="1"/>
        </dgm:presLayoutVars>
      </dgm:prSet>
      <dgm:spPr/>
    </dgm:pt>
    <dgm:pt modelId="{D5DFE489-5120-3943-A07D-477AD908920F}" type="pres">
      <dgm:prSet presAssocID="{8E814364-1C71-EB43-8710-9E8189384AD5}" presName="desTx" presStyleLbl="alignAccFollowNode1" presStyleIdx="0" presStyleCnt="5">
        <dgm:presLayoutVars>
          <dgm:bulletEnabled val="1"/>
        </dgm:presLayoutVars>
      </dgm:prSet>
      <dgm:spPr/>
    </dgm:pt>
    <dgm:pt modelId="{F469CF06-90E8-3348-91BE-5F65C09436E8}" type="pres">
      <dgm:prSet presAssocID="{211C69F4-8DB9-684A-9074-6C5F41AF48B8}" presName="space" presStyleCnt="0"/>
      <dgm:spPr/>
    </dgm:pt>
    <dgm:pt modelId="{F74F3BB1-1E2B-5E4A-A066-779E92E5C244}" type="pres">
      <dgm:prSet presAssocID="{3620ACF6-E038-2544-86AE-A91226ABFD97}" presName="composite" presStyleCnt="0"/>
      <dgm:spPr/>
    </dgm:pt>
    <dgm:pt modelId="{415CC2F8-5434-9849-816D-430089AA1AFB}" type="pres">
      <dgm:prSet presAssocID="{3620ACF6-E038-2544-86AE-A91226ABFD97}" presName="parTx" presStyleLbl="alignNode1" presStyleIdx="1" presStyleCnt="5">
        <dgm:presLayoutVars>
          <dgm:chMax val="0"/>
          <dgm:chPref val="0"/>
          <dgm:bulletEnabled val="1"/>
        </dgm:presLayoutVars>
      </dgm:prSet>
      <dgm:spPr/>
    </dgm:pt>
    <dgm:pt modelId="{42203769-BB9C-C64C-92C8-AF5D2927B703}" type="pres">
      <dgm:prSet presAssocID="{3620ACF6-E038-2544-86AE-A91226ABFD97}" presName="desTx" presStyleLbl="alignAccFollowNode1" presStyleIdx="1" presStyleCnt="5">
        <dgm:presLayoutVars>
          <dgm:bulletEnabled val="1"/>
        </dgm:presLayoutVars>
      </dgm:prSet>
      <dgm:spPr/>
    </dgm:pt>
    <dgm:pt modelId="{7E015CBE-B7B8-D942-B5FC-8BFC58ECD3FC}" type="pres">
      <dgm:prSet presAssocID="{4B4A85CF-6AB7-5C4D-BE64-8D676E738BBD}" presName="space" presStyleCnt="0"/>
      <dgm:spPr/>
    </dgm:pt>
    <dgm:pt modelId="{24331769-DE04-9344-8B1D-1950765F2465}" type="pres">
      <dgm:prSet presAssocID="{99A9D1AA-E0F5-B646-A78A-6310F8546CAF}" presName="composite" presStyleCnt="0"/>
      <dgm:spPr/>
    </dgm:pt>
    <dgm:pt modelId="{57250B6F-22A6-5740-86B3-0D2F3E5F3A00}" type="pres">
      <dgm:prSet presAssocID="{99A9D1AA-E0F5-B646-A78A-6310F8546CAF}" presName="parTx" presStyleLbl="alignNode1" presStyleIdx="2" presStyleCnt="5">
        <dgm:presLayoutVars>
          <dgm:chMax val="0"/>
          <dgm:chPref val="0"/>
          <dgm:bulletEnabled val="1"/>
        </dgm:presLayoutVars>
      </dgm:prSet>
      <dgm:spPr/>
    </dgm:pt>
    <dgm:pt modelId="{6CEBAA87-BF9E-574C-92F5-FA696D602FF0}" type="pres">
      <dgm:prSet presAssocID="{99A9D1AA-E0F5-B646-A78A-6310F8546CAF}" presName="desTx" presStyleLbl="alignAccFollowNode1" presStyleIdx="2" presStyleCnt="5">
        <dgm:presLayoutVars>
          <dgm:bulletEnabled val="1"/>
        </dgm:presLayoutVars>
      </dgm:prSet>
      <dgm:spPr/>
    </dgm:pt>
    <dgm:pt modelId="{77FACD1C-C1AF-E14B-9F8A-527FE8CFB823}" type="pres">
      <dgm:prSet presAssocID="{2BA287D9-21E4-564A-9A69-DD334FC5B174}" presName="space" presStyleCnt="0"/>
      <dgm:spPr/>
    </dgm:pt>
    <dgm:pt modelId="{BCB57423-FBEC-E74D-8F6B-5D97A2579312}" type="pres">
      <dgm:prSet presAssocID="{8FB90530-F70E-B54B-B43C-CE3C38C277CA}" presName="composite" presStyleCnt="0"/>
      <dgm:spPr/>
    </dgm:pt>
    <dgm:pt modelId="{2DD171C9-5C4E-C54C-BEDB-46DC8BA2A1A9}" type="pres">
      <dgm:prSet presAssocID="{8FB90530-F70E-B54B-B43C-CE3C38C277CA}" presName="parTx" presStyleLbl="alignNode1" presStyleIdx="3" presStyleCnt="5">
        <dgm:presLayoutVars>
          <dgm:chMax val="0"/>
          <dgm:chPref val="0"/>
          <dgm:bulletEnabled val="1"/>
        </dgm:presLayoutVars>
      </dgm:prSet>
      <dgm:spPr/>
    </dgm:pt>
    <dgm:pt modelId="{8EF62BC5-8473-934C-94CF-225C61575ADD}" type="pres">
      <dgm:prSet presAssocID="{8FB90530-F70E-B54B-B43C-CE3C38C277CA}" presName="desTx" presStyleLbl="alignAccFollowNode1" presStyleIdx="3" presStyleCnt="5">
        <dgm:presLayoutVars>
          <dgm:bulletEnabled val="1"/>
        </dgm:presLayoutVars>
      </dgm:prSet>
      <dgm:spPr/>
    </dgm:pt>
    <dgm:pt modelId="{45A4DE7D-2DE9-D341-9F37-3AF506CB89F9}" type="pres">
      <dgm:prSet presAssocID="{3A6D3CF7-D898-6343-A3E4-2AD9F4B00244}" presName="space" presStyleCnt="0"/>
      <dgm:spPr/>
    </dgm:pt>
    <dgm:pt modelId="{BC318CDB-5AA8-BF4F-8B64-1A7BE737E497}" type="pres">
      <dgm:prSet presAssocID="{C9D53186-D3E6-234A-A6D0-E32DFF0BEF8B}" presName="composite" presStyleCnt="0"/>
      <dgm:spPr/>
    </dgm:pt>
    <dgm:pt modelId="{0F80265C-230B-D548-B85E-71368C095AFE}" type="pres">
      <dgm:prSet presAssocID="{C9D53186-D3E6-234A-A6D0-E32DFF0BEF8B}" presName="parTx" presStyleLbl="alignNode1" presStyleIdx="4" presStyleCnt="5">
        <dgm:presLayoutVars>
          <dgm:chMax val="0"/>
          <dgm:chPref val="0"/>
          <dgm:bulletEnabled val="1"/>
        </dgm:presLayoutVars>
      </dgm:prSet>
      <dgm:spPr/>
    </dgm:pt>
    <dgm:pt modelId="{0E9FFF76-ED4B-8741-8472-DC9F4567A770}" type="pres">
      <dgm:prSet presAssocID="{C9D53186-D3E6-234A-A6D0-E32DFF0BEF8B}" presName="desTx" presStyleLbl="alignAccFollowNode1" presStyleIdx="4" presStyleCnt="5">
        <dgm:presLayoutVars>
          <dgm:bulletEnabled val="1"/>
        </dgm:presLayoutVars>
      </dgm:prSet>
      <dgm:spPr/>
    </dgm:pt>
  </dgm:ptLst>
  <dgm:cxnLst>
    <dgm:cxn modelId="{2D23ED12-F74C-6A43-BC3C-019F587FF94B}" srcId="{4BA478E0-43DA-5B4D-9443-6B8CA4A76A42}" destId="{8E814364-1C71-EB43-8710-9E8189384AD5}" srcOrd="0" destOrd="0" parTransId="{6231E4F3-AE7B-DD4C-8978-2B8CFE75A3AE}" sibTransId="{211C69F4-8DB9-684A-9074-6C5F41AF48B8}"/>
    <dgm:cxn modelId="{7B8B3717-6B75-734F-AAD8-974200A25453}" srcId="{8E814364-1C71-EB43-8710-9E8189384AD5}" destId="{4FD01741-FDDB-EB4F-9EA8-189BA591BE54}" srcOrd="1" destOrd="0" parTransId="{DDA1D7FE-5D59-E34A-9EEE-ED58021AAEBC}" sibTransId="{1563768A-4ED0-E547-B260-5373EAD79D82}"/>
    <dgm:cxn modelId="{64D47B1A-C473-7341-BE58-C890607C8401}" srcId="{99A9D1AA-E0F5-B646-A78A-6310F8546CAF}" destId="{0E584466-97DC-204E-B508-F2E782662BFB}" srcOrd="0" destOrd="0" parTransId="{0CD73938-B18E-1744-A2B8-C274B0319783}" sibTransId="{69754126-5B7B-ED4C-8EA0-6991F4C50F5E}"/>
    <dgm:cxn modelId="{B6425A23-0B3D-5E48-A713-B26CB12E12BD}" type="presOf" srcId="{4FD01741-FDDB-EB4F-9EA8-189BA591BE54}" destId="{D5DFE489-5120-3943-A07D-477AD908920F}" srcOrd="0" destOrd="1" presId="urn:microsoft.com/office/officeart/2005/8/layout/hList1"/>
    <dgm:cxn modelId="{20A65026-0A92-7A4E-8E71-FA4644792A1D}" type="presOf" srcId="{8952AB0D-BF20-BD43-9898-446491FB2A23}" destId="{6CEBAA87-BF9E-574C-92F5-FA696D602FF0}" srcOrd="0" destOrd="1" presId="urn:microsoft.com/office/officeart/2005/8/layout/hList1"/>
    <dgm:cxn modelId="{9825065D-1040-3D4B-94E6-75470887E966}" type="presOf" srcId="{8057BC53-6785-0749-B404-A4D3205363D0}" destId="{8EF62BC5-8473-934C-94CF-225C61575ADD}" srcOrd="0" destOrd="0" presId="urn:microsoft.com/office/officeart/2005/8/layout/hList1"/>
    <dgm:cxn modelId="{FD95DA65-A597-684E-A115-EA3688C5F8D1}" type="presOf" srcId="{3620ACF6-E038-2544-86AE-A91226ABFD97}" destId="{415CC2F8-5434-9849-816D-430089AA1AFB}" srcOrd="0" destOrd="0" presId="urn:microsoft.com/office/officeart/2005/8/layout/hList1"/>
    <dgm:cxn modelId="{5300C36C-2364-6D4E-B3FE-02505092B458}" srcId="{4BA478E0-43DA-5B4D-9443-6B8CA4A76A42}" destId="{99A9D1AA-E0F5-B646-A78A-6310F8546CAF}" srcOrd="2" destOrd="0" parTransId="{34E01CF9-3B99-9943-B032-936EF1763405}" sibTransId="{2BA287D9-21E4-564A-9A69-DD334FC5B174}"/>
    <dgm:cxn modelId="{BCF4A14D-6D1E-7740-A3BB-4AA469F32F38}" type="presOf" srcId="{8BE552A5-D07F-9A48-9336-79CD83D1C489}" destId="{0E9FFF76-ED4B-8741-8472-DC9F4567A770}" srcOrd="0" destOrd="1" presId="urn:microsoft.com/office/officeart/2005/8/layout/hList1"/>
    <dgm:cxn modelId="{A4CE6C6F-A979-D445-BEF0-881EE5FACC9D}" type="presOf" srcId="{C9D53186-D3E6-234A-A6D0-E32DFF0BEF8B}" destId="{0F80265C-230B-D548-B85E-71368C095AFE}" srcOrd="0" destOrd="0" presId="urn:microsoft.com/office/officeart/2005/8/layout/hList1"/>
    <dgm:cxn modelId="{320ACE73-C1D6-E948-BA15-8C3A5C26FAA3}" srcId="{8E814364-1C71-EB43-8710-9E8189384AD5}" destId="{3F0551C5-ECF3-1447-AFF3-4CD6DB9B4AC3}" srcOrd="0" destOrd="0" parTransId="{0233793C-BA2F-654B-B482-F1DFD1E6D4B9}" sibTransId="{3A1FFAE1-7594-F145-87A5-6677DF308A22}"/>
    <dgm:cxn modelId="{81AE757C-D37E-A642-9358-F71CAFB35021}" srcId="{3620ACF6-E038-2544-86AE-A91226ABFD97}" destId="{076C41D0-53F4-9C42-B6A0-7B829FCF9F09}" srcOrd="0" destOrd="0" parTransId="{4ED78A58-14D6-4E4E-BA19-C40DA6758881}" sibTransId="{05B27F65-33BB-AF4A-A0CD-5045F73C7672}"/>
    <dgm:cxn modelId="{7DCBAD7F-9A91-604E-BF8D-DA1B5D2E4C97}" srcId="{8FB90530-F70E-B54B-B43C-CE3C38C277CA}" destId="{02591423-C854-EE46-A13C-A9C9EE280B2B}" srcOrd="1" destOrd="0" parTransId="{8B076778-E573-3342-AA0C-B32D33A4C560}" sibTransId="{7D545F17-2A5A-E74C-915A-C5142768E32E}"/>
    <dgm:cxn modelId="{E671E088-BE27-DA42-AF48-FB001A3168ED}" srcId="{3620ACF6-E038-2544-86AE-A91226ABFD97}" destId="{378BFCBD-B5E3-1E44-B00A-50794929D0AE}" srcOrd="1" destOrd="0" parTransId="{F8AE431D-ED12-284D-BE16-B4B84EBFE1DB}" sibTransId="{08EC30F5-EEEB-584A-BBE0-437B296163EA}"/>
    <dgm:cxn modelId="{C7D0AF8E-5C14-004D-B451-F32173A5B50E}" type="presOf" srcId="{02591423-C854-EE46-A13C-A9C9EE280B2B}" destId="{8EF62BC5-8473-934C-94CF-225C61575ADD}" srcOrd="0" destOrd="1" presId="urn:microsoft.com/office/officeart/2005/8/layout/hList1"/>
    <dgm:cxn modelId="{287CC79A-FF59-AD47-9AB2-5E7D5133BFA1}" srcId="{C9D53186-D3E6-234A-A6D0-E32DFF0BEF8B}" destId="{8BE552A5-D07F-9A48-9336-79CD83D1C489}" srcOrd="1" destOrd="0" parTransId="{D32093C3-4006-BE40-BC5D-A3BB7152D90E}" sibTransId="{CAB85DA5-92BF-ED49-A430-A884BCB126BD}"/>
    <dgm:cxn modelId="{FA0716A6-1C9B-454B-99AE-6893EE5CADBC}" type="presOf" srcId="{8E814364-1C71-EB43-8710-9E8189384AD5}" destId="{3BA128D8-3330-2A46-887C-9AB892B679A3}" srcOrd="0" destOrd="0" presId="urn:microsoft.com/office/officeart/2005/8/layout/hList1"/>
    <dgm:cxn modelId="{6B4D67AE-6FF7-DF44-8D77-1EBA7E833516}" srcId="{4BA478E0-43DA-5B4D-9443-6B8CA4A76A42}" destId="{3620ACF6-E038-2544-86AE-A91226ABFD97}" srcOrd="1" destOrd="0" parTransId="{4DAD920F-F943-6248-9769-4FBBE15C3AC3}" sibTransId="{4B4A85CF-6AB7-5C4D-BE64-8D676E738BBD}"/>
    <dgm:cxn modelId="{2CF471B4-1513-454A-9593-A10519F233FA}" type="presOf" srcId="{8FB90530-F70E-B54B-B43C-CE3C38C277CA}" destId="{2DD171C9-5C4E-C54C-BEDB-46DC8BA2A1A9}" srcOrd="0" destOrd="0" presId="urn:microsoft.com/office/officeart/2005/8/layout/hList1"/>
    <dgm:cxn modelId="{4752A8B6-584D-FF47-8BE4-9E7AA4EEE443}" type="presOf" srcId="{4BA478E0-43DA-5B4D-9443-6B8CA4A76A42}" destId="{70271677-6690-E445-AA3A-5EDF3E378F1E}" srcOrd="0" destOrd="0" presId="urn:microsoft.com/office/officeart/2005/8/layout/hList1"/>
    <dgm:cxn modelId="{13604EB8-F9F7-DF49-81CE-FF604333F442}" type="presOf" srcId="{24BE55B5-6FFB-A24D-AA29-ED4D7C2E6745}" destId="{0E9FFF76-ED4B-8741-8472-DC9F4567A770}" srcOrd="0" destOrd="0" presId="urn:microsoft.com/office/officeart/2005/8/layout/hList1"/>
    <dgm:cxn modelId="{4E7226BC-3351-5E41-A1F6-A7512339C07F}" type="presOf" srcId="{0E584466-97DC-204E-B508-F2E782662BFB}" destId="{6CEBAA87-BF9E-574C-92F5-FA696D602FF0}" srcOrd="0" destOrd="0" presId="urn:microsoft.com/office/officeart/2005/8/layout/hList1"/>
    <dgm:cxn modelId="{2BD046BC-8375-F043-9B52-5C78868DCCFF}" srcId="{99A9D1AA-E0F5-B646-A78A-6310F8546CAF}" destId="{8952AB0D-BF20-BD43-9898-446491FB2A23}" srcOrd="1" destOrd="0" parTransId="{1CEB054F-BCDB-7E49-9D44-FE1718231F92}" sibTransId="{75DFBDA0-EC6E-7941-9D7A-CD1593F6DB47}"/>
    <dgm:cxn modelId="{28E9AAD0-E990-4B48-A8F1-477DA9BF83E3}" srcId="{4BA478E0-43DA-5B4D-9443-6B8CA4A76A42}" destId="{C9D53186-D3E6-234A-A6D0-E32DFF0BEF8B}" srcOrd="4" destOrd="0" parTransId="{7B0D0837-4C92-B94B-9C4D-5F7088E39BF6}" sibTransId="{DE1AE865-6FCD-3B42-ACC3-6E721049044F}"/>
    <dgm:cxn modelId="{CFAFFBD1-9B8D-3349-9B05-FF5F4AD3F69E}" type="presOf" srcId="{3F0551C5-ECF3-1447-AFF3-4CD6DB9B4AC3}" destId="{D5DFE489-5120-3943-A07D-477AD908920F}" srcOrd="0" destOrd="0" presId="urn:microsoft.com/office/officeart/2005/8/layout/hList1"/>
    <dgm:cxn modelId="{7DB50FD7-A230-C049-8B74-F972272EBFAE}" srcId="{4BA478E0-43DA-5B4D-9443-6B8CA4A76A42}" destId="{8FB90530-F70E-B54B-B43C-CE3C38C277CA}" srcOrd="3" destOrd="0" parTransId="{0710BB70-B8B3-1345-9FB7-F3ED4D8879EC}" sibTransId="{3A6D3CF7-D898-6343-A3E4-2AD9F4B00244}"/>
    <dgm:cxn modelId="{62CD13EC-0A39-2D46-BDB9-629535B8BBB2}" srcId="{8FB90530-F70E-B54B-B43C-CE3C38C277CA}" destId="{8057BC53-6785-0749-B404-A4D3205363D0}" srcOrd="0" destOrd="0" parTransId="{0EA4638C-6DAA-F940-BE8C-B29C315507B2}" sibTransId="{DCFE1E93-01FB-B94D-8EAF-6EF44DC52AD5}"/>
    <dgm:cxn modelId="{95A211F8-89DC-3241-9B17-A1DCECE2B5E4}" type="presOf" srcId="{076C41D0-53F4-9C42-B6A0-7B829FCF9F09}" destId="{42203769-BB9C-C64C-92C8-AF5D2927B703}" srcOrd="0" destOrd="0" presId="urn:microsoft.com/office/officeart/2005/8/layout/hList1"/>
    <dgm:cxn modelId="{8F17E2FB-ED73-FE4F-A1D8-5957EBE8F317}" type="presOf" srcId="{378BFCBD-B5E3-1E44-B00A-50794929D0AE}" destId="{42203769-BB9C-C64C-92C8-AF5D2927B703}" srcOrd="0" destOrd="1" presId="urn:microsoft.com/office/officeart/2005/8/layout/hList1"/>
    <dgm:cxn modelId="{20F798FC-991B-504D-AEE3-C9064A7CE8D2}" srcId="{C9D53186-D3E6-234A-A6D0-E32DFF0BEF8B}" destId="{24BE55B5-6FFB-A24D-AA29-ED4D7C2E6745}" srcOrd="0" destOrd="0" parTransId="{68DDECF1-EA18-0243-94CC-B1EFEE1C3129}" sibTransId="{3BA5A4F8-710F-964C-8C2B-AB8115272543}"/>
    <dgm:cxn modelId="{888B16FE-0FE6-DC41-9273-B615516C1BE8}" type="presOf" srcId="{99A9D1AA-E0F5-B646-A78A-6310F8546CAF}" destId="{57250B6F-22A6-5740-86B3-0D2F3E5F3A00}" srcOrd="0" destOrd="0" presId="urn:microsoft.com/office/officeart/2005/8/layout/hList1"/>
    <dgm:cxn modelId="{787085BD-4CDA-6942-9E86-A58A11FAE565}" type="presParOf" srcId="{70271677-6690-E445-AA3A-5EDF3E378F1E}" destId="{F3495FEE-6240-5042-A1D0-B98D2D4D42F0}" srcOrd="0" destOrd="0" presId="urn:microsoft.com/office/officeart/2005/8/layout/hList1"/>
    <dgm:cxn modelId="{23A41DC4-5131-724C-B77C-999B4ABA2690}" type="presParOf" srcId="{F3495FEE-6240-5042-A1D0-B98D2D4D42F0}" destId="{3BA128D8-3330-2A46-887C-9AB892B679A3}" srcOrd="0" destOrd="0" presId="urn:microsoft.com/office/officeart/2005/8/layout/hList1"/>
    <dgm:cxn modelId="{0D3D699A-8C65-684E-8A57-529EB720FE2C}" type="presParOf" srcId="{F3495FEE-6240-5042-A1D0-B98D2D4D42F0}" destId="{D5DFE489-5120-3943-A07D-477AD908920F}" srcOrd="1" destOrd="0" presId="urn:microsoft.com/office/officeart/2005/8/layout/hList1"/>
    <dgm:cxn modelId="{62D5AFA1-B7AB-994F-9DD2-A691D7A8BADF}" type="presParOf" srcId="{70271677-6690-E445-AA3A-5EDF3E378F1E}" destId="{F469CF06-90E8-3348-91BE-5F65C09436E8}" srcOrd="1" destOrd="0" presId="urn:microsoft.com/office/officeart/2005/8/layout/hList1"/>
    <dgm:cxn modelId="{0EBA32E5-3391-4A41-BFDD-A06BB699A3B8}" type="presParOf" srcId="{70271677-6690-E445-AA3A-5EDF3E378F1E}" destId="{F74F3BB1-1E2B-5E4A-A066-779E92E5C244}" srcOrd="2" destOrd="0" presId="urn:microsoft.com/office/officeart/2005/8/layout/hList1"/>
    <dgm:cxn modelId="{1F9922A3-9AEB-D04A-8399-9C255ADA237D}" type="presParOf" srcId="{F74F3BB1-1E2B-5E4A-A066-779E92E5C244}" destId="{415CC2F8-5434-9849-816D-430089AA1AFB}" srcOrd="0" destOrd="0" presId="urn:microsoft.com/office/officeart/2005/8/layout/hList1"/>
    <dgm:cxn modelId="{026034FA-6CB9-E54E-9257-1A4CE575977D}" type="presParOf" srcId="{F74F3BB1-1E2B-5E4A-A066-779E92E5C244}" destId="{42203769-BB9C-C64C-92C8-AF5D2927B703}" srcOrd="1" destOrd="0" presId="urn:microsoft.com/office/officeart/2005/8/layout/hList1"/>
    <dgm:cxn modelId="{50D7AE9F-6664-0F47-AF4C-97E00833FD4C}" type="presParOf" srcId="{70271677-6690-E445-AA3A-5EDF3E378F1E}" destId="{7E015CBE-B7B8-D942-B5FC-8BFC58ECD3FC}" srcOrd="3" destOrd="0" presId="urn:microsoft.com/office/officeart/2005/8/layout/hList1"/>
    <dgm:cxn modelId="{06B06DBE-6114-4349-9364-0861D0922E07}" type="presParOf" srcId="{70271677-6690-E445-AA3A-5EDF3E378F1E}" destId="{24331769-DE04-9344-8B1D-1950765F2465}" srcOrd="4" destOrd="0" presId="urn:microsoft.com/office/officeart/2005/8/layout/hList1"/>
    <dgm:cxn modelId="{EE759DA7-BB6C-C64A-97EF-7F012FADE490}" type="presParOf" srcId="{24331769-DE04-9344-8B1D-1950765F2465}" destId="{57250B6F-22A6-5740-86B3-0D2F3E5F3A00}" srcOrd="0" destOrd="0" presId="urn:microsoft.com/office/officeart/2005/8/layout/hList1"/>
    <dgm:cxn modelId="{5AD97CBF-F603-1243-8767-722D4772CEDA}" type="presParOf" srcId="{24331769-DE04-9344-8B1D-1950765F2465}" destId="{6CEBAA87-BF9E-574C-92F5-FA696D602FF0}" srcOrd="1" destOrd="0" presId="urn:microsoft.com/office/officeart/2005/8/layout/hList1"/>
    <dgm:cxn modelId="{7B9F9AAE-989B-9D40-A70C-DDFE767F1B40}" type="presParOf" srcId="{70271677-6690-E445-AA3A-5EDF3E378F1E}" destId="{77FACD1C-C1AF-E14B-9F8A-527FE8CFB823}" srcOrd="5" destOrd="0" presId="urn:microsoft.com/office/officeart/2005/8/layout/hList1"/>
    <dgm:cxn modelId="{73C5CF87-D5E5-2542-BCBA-19E6AB53BBBB}" type="presParOf" srcId="{70271677-6690-E445-AA3A-5EDF3E378F1E}" destId="{BCB57423-FBEC-E74D-8F6B-5D97A2579312}" srcOrd="6" destOrd="0" presId="urn:microsoft.com/office/officeart/2005/8/layout/hList1"/>
    <dgm:cxn modelId="{03B52073-5996-B940-9E19-B7713926688F}" type="presParOf" srcId="{BCB57423-FBEC-E74D-8F6B-5D97A2579312}" destId="{2DD171C9-5C4E-C54C-BEDB-46DC8BA2A1A9}" srcOrd="0" destOrd="0" presId="urn:microsoft.com/office/officeart/2005/8/layout/hList1"/>
    <dgm:cxn modelId="{336462FC-BC13-CF40-8ACB-190A48709464}" type="presParOf" srcId="{BCB57423-FBEC-E74D-8F6B-5D97A2579312}" destId="{8EF62BC5-8473-934C-94CF-225C61575ADD}" srcOrd="1" destOrd="0" presId="urn:microsoft.com/office/officeart/2005/8/layout/hList1"/>
    <dgm:cxn modelId="{48423A27-F44E-3E46-B496-A1498C2FC2D6}" type="presParOf" srcId="{70271677-6690-E445-AA3A-5EDF3E378F1E}" destId="{45A4DE7D-2DE9-D341-9F37-3AF506CB89F9}" srcOrd="7" destOrd="0" presId="urn:microsoft.com/office/officeart/2005/8/layout/hList1"/>
    <dgm:cxn modelId="{882E080A-881F-3640-8789-1120BF8DEBF3}" type="presParOf" srcId="{70271677-6690-E445-AA3A-5EDF3E378F1E}" destId="{BC318CDB-5AA8-BF4F-8B64-1A7BE737E497}" srcOrd="8" destOrd="0" presId="urn:microsoft.com/office/officeart/2005/8/layout/hList1"/>
    <dgm:cxn modelId="{A7784D6C-D5C2-F841-9FFC-EB9BA986EBB3}" type="presParOf" srcId="{BC318CDB-5AA8-BF4F-8B64-1A7BE737E497}" destId="{0F80265C-230B-D548-B85E-71368C095AFE}" srcOrd="0" destOrd="0" presId="urn:microsoft.com/office/officeart/2005/8/layout/hList1"/>
    <dgm:cxn modelId="{71A819F4-FA59-C448-ACD2-0BDE54158B4A}" type="presParOf" srcId="{BC318CDB-5AA8-BF4F-8B64-1A7BE737E497}" destId="{0E9FFF76-ED4B-8741-8472-DC9F4567A770}"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4BF65D-3427-474F-B489-8D0C456402A0}"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6D07AC8B-E040-4A6F-AEEC-BDB646247D3E}">
      <dgm:prSet/>
      <dgm:spPr/>
      <dgm:t>
        <a:bodyPr/>
        <a:lstStyle/>
        <a:p>
          <a:r>
            <a:rPr lang="en-CA" dirty="0"/>
            <a:t>Identify people with RA recorded in primary care EMR data</a:t>
          </a:r>
          <a:endParaRPr lang="en-US" dirty="0"/>
        </a:p>
      </dgm:t>
    </dgm:pt>
    <dgm:pt modelId="{19C619D4-3B43-4720-B1A5-DE6647CA4301}" type="parTrans" cxnId="{177951D6-7BC4-48C4-9274-3FD0416A2EC3}">
      <dgm:prSet/>
      <dgm:spPr/>
      <dgm:t>
        <a:bodyPr/>
        <a:lstStyle/>
        <a:p>
          <a:endParaRPr lang="en-US"/>
        </a:p>
      </dgm:t>
    </dgm:pt>
    <dgm:pt modelId="{DE0A6139-47A7-42DA-81B1-243A6C71A2C6}" type="sibTrans" cxnId="{177951D6-7BC4-48C4-9274-3FD0416A2EC3}">
      <dgm:prSet phldrT="1" phldr="0"/>
      <dgm:spPr/>
      <dgm:t>
        <a:bodyPr/>
        <a:lstStyle/>
        <a:p>
          <a:r>
            <a:rPr lang="en-US"/>
            <a:t>1</a:t>
          </a:r>
        </a:p>
      </dgm:t>
    </dgm:pt>
    <dgm:pt modelId="{9D883D4C-A2AE-412A-8B7C-3BA1955C545D}">
      <dgm:prSet/>
      <dgm:spPr/>
      <dgm:t>
        <a:bodyPr/>
        <a:lstStyle/>
        <a:p>
          <a:r>
            <a:rPr lang="en-CA" dirty="0"/>
            <a:t>Estimate the prevalence of RA recognized in primary care</a:t>
          </a:r>
          <a:endParaRPr lang="en-US" dirty="0"/>
        </a:p>
      </dgm:t>
    </dgm:pt>
    <dgm:pt modelId="{C5D2CE34-C871-4E65-AD70-03066D26A2A7}" type="parTrans" cxnId="{96F14122-DD08-4E5F-ADC7-3BE85E29FFE8}">
      <dgm:prSet/>
      <dgm:spPr/>
      <dgm:t>
        <a:bodyPr/>
        <a:lstStyle/>
        <a:p>
          <a:endParaRPr lang="en-US"/>
        </a:p>
      </dgm:t>
    </dgm:pt>
    <dgm:pt modelId="{495EED6A-FC6A-4D58-86CB-A180F42C2B7E}" type="sibTrans" cxnId="{96F14122-DD08-4E5F-ADC7-3BE85E29FFE8}">
      <dgm:prSet phldrT="2" phldr="0"/>
      <dgm:spPr/>
      <dgm:t>
        <a:bodyPr/>
        <a:lstStyle/>
        <a:p>
          <a:r>
            <a:rPr lang="en-US"/>
            <a:t>2</a:t>
          </a:r>
        </a:p>
      </dgm:t>
    </dgm:pt>
    <dgm:pt modelId="{6B0D14F7-B544-40DA-B4EB-7F11F3BF1388}">
      <dgm:prSet/>
      <dgm:spPr/>
      <dgm:t>
        <a:bodyPr/>
        <a:lstStyle/>
        <a:p>
          <a:r>
            <a:rPr lang="en-CA" dirty="0"/>
            <a:t>Describe the management of RA in primary care</a:t>
          </a:r>
          <a:endParaRPr lang="en-US" dirty="0"/>
        </a:p>
      </dgm:t>
    </dgm:pt>
    <dgm:pt modelId="{E27FAF9A-A6C5-46D5-8597-EBF580003090}" type="parTrans" cxnId="{D90B23E6-9CF1-4FBA-83D2-BAA52F834D23}">
      <dgm:prSet/>
      <dgm:spPr/>
      <dgm:t>
        <a:bodyPr/>
        <a:lstStyle/>
        <a:p>
          <a:endParaRPr lang="en-US"/>
        </a:p>
      </dgm:t>
    </dgm:pt>
    <dgm:pt modelId="{4070E34E-4263-456E-A0A0-C99B76BE83E0}" type="sibTrans" cxnId="{D90B23E6-9CF1-4FBA-83D2-BAA52F834D23}">
      <dgm:prSet phldrT="3" phldr="0"/>
      <dgm:spPr/>
      <dgm:t>
        <a:bodyPr/>
        <a:lstStyle/>
        <a:p>
          <a:r>
            <a:rPr lang="en-US"/>
            <a:t>3</a:t>
          </a:r>
        </a:p>
      </dgm:t>
    </dgm:pt>
    <dgm:pt modelId="{C50DE727-A21E-B941-93E4-D542F46011D9}" type="pres">
      <dgm:prSet presAssocID="{EA4BF65D-3427-474F-B489-8D0C456402A0}" presName="Name0" presStyleCnt="0">
        <dgm:presLayoutVars>
          <dgm:animLvl val="lvl"/>
          <dgm:resizeHandles val="exact"/>
        </dgm:presLayoutVars>
      </dgm:prSet>
      <dgm:spPr/>
    </dgm:pt>
    <dgm:pt modelId="{121B3665-22D6-7D46-82E5-D124408FF6A7}" type="pres">
      <dgm:prSet presAssocID="{6D07AC8B-E040-4A6F-AEEC-BDB646247D3E}" presName="compositeNode" presStyleCnt="0">
        <dgm:presLayoutVars>
          <dgm:bulletEnabled val="1"/>
        </dgm:presLayoutVars>
      </dgm:prSet>
      <dgm:spPr/>
    </dgm:pt>
    <dgm:pt modelId="{8962A7DC-86FC-4B4C-9BD0-03E02093DC6B}" type="pres">
      <dgm:prSet presAssocID="{6D07AC8B-E040-4A6F-AEEC-BDB646247D3E}" presName="bgRect" presStyleLbl="bgAccFollowNode1" presStyleIdx="0" presStyleCnt="3"/>
      <dgm:spPr/>
    </dgm:pt>
    <dgm:pt modelId="{3A88F858-3FD9-BE48-9B85-F8AB519DFEFE}" type="pres">
      <dgm:prSet presAssocID="{DE0A6139-47A7-42DA-81B1-243A6C71A2C6}" presName="sibTransNodeCircle" presStyleLbl="alignNode1" presStyleIdx="0" presStyleCnt="6">
        <dgm:presLayoutVars>
          <dgm:chMax val="0"/>
          <dgm:bulletEnabled/>
        </dgm:presLayoutVars>
      </dgm:prSet>
      <dgm:spPr/>
    </dgm:pt>
    <dgm:pt modelId="{534246EF-0D35-DD4B-8B91-E2A8CE71BD69}" type="pres">
      <dgm:prSet presAssocID="{6D07AC8B-E040-4A6F-AEEC-BDB646247D3E}" presName="bottomLine" presStyleLbl="alignNode1" presStyleIdx="1" presStyleCnt="6">
        <dgm:presLayoutVars/>
      </dgm:prSet>
      <dgm:spPr/>
    </dgm:pt>
    <dgm:pt modelId="{75665454-82C6-DD45-A82D-4248C24150CA}" type="pres">
      <dgm:prSet presAssocID="{6D07AC8B-E040-4A6F-AEEC-BDB646247D3E}" presName="nodeText" presStyleLbl="bgAccFollowNode1" presStyleIdx="0" presStyleCnt="3">
        <dgm:presLayoutVars>
          <dgm:bulletEnabled val="1"/>
        </dgm:presLayoutVars>
      </dgm:prSet>
      <dgm:spPr/>
    </dgm:pt>
    <dgm:pt modelId="{5CB8268F-A56C-2B4F-9CAF-F9A576E5B7BD}" type="pres">
      <dgm:prSet presAssocID="{DE0A6139-47A7-42DA-81B1-243A6C71A2C6}" presName="sibTrans" presStyleCnt="0"/>
      <dgm:spPr/>
    </dgm:pt>
    <dgm:pt modelId="{F5B2235B-CF31-5841-AEA5-843BCC203C72}" type="pres">
      <dgm:prSet presAssocID="{9D883D4C-A2AE-412A-8B7C-3BA1955C545D}" presName="compositeNode" presStyleCnt="0">
        <dgm:presLayoutVars>
          <dgm:bulletEnabled val="1"/>
        </dgm:presLayoutVars>
      </dgm:prSet>
      <dgm:spPr/>
    </dgm:pt>
    <dgm:pt modelId="{6E58B603-179C-8F46-A973-8F350FDB8718}" type="pres">
      <dgm:prSet presAssocID="{9D883D4C-A2AE-412A-8B7C-3BA1955C545D}" presName="bgRect" presStyleLbl="bgAccFollowNode1" presStyleIdx="1" presStyleCnt="3"/>
      <dgm:spPr/>
    </dgm:pt>
    <dgm:pt modelId="{1AAAFD52-7637-0442-99E9-075229D6B3B1}" type="pres">
      <dgm:prSet presAssocID="{495EED6A-FC6A-4D58-86CB-A180F42C2B7E}" presName="sibTransNodeCircle" presStyleLbl="alignNode1" presStyleIdx="2" presStyleCnt="6">
        <dgm:presLayoutVars>
          <dgm:chMax val="0"/>
          <dgm:bulletEnabled/>
        </dgm:presLayoutVars>
      </dgm:prSet>
      <dgm:spPr/>
    </dgm:pt>
    <dgm:pt modelId="{42D494F8-8F04-3F45-811C-20E663E344BB}" type="pres">
      <dgm:prSet presAssocID="{9D883D4C-A2AE-412A-8B7C-3BA1955C545D}" presName="bottomLine" presStyleLbl="alignNode1" presStyleIdx="3" presStyleCnt="6">
        <dgm:presLayoutVars/>
      </dgm:prSet>
      <dgm:spPr/>
    </dgm:pt>
    <dgm:pt modelId="{1AB22122-8C47-7A43-A57D-2877FF0808E2}" type="pres">
      <dgm:prSet presAssocID="{9D883D4C-A2AE-412A-8B7C-3BA1955C545D}" presName="nodeText" presStyleLbl="bgAccFollowNode1" presStyleIdx="1" presStyleCnt="3">
        <dgm:presLayoutVars>
          <dgm:bulletEnabled val="1"/>
        </dgm:presLayoutVars>
      </dgm:prSet>
      <dgm:spPr/>
    </dgm:pt>
    <dgm:pt modelId="{32FC74E6-7E4F-3142-9719-5145E1C7B3AC}" type="pres">
      <dgm:prSet presAssocID="{495EED6A-FC6A-4D58-86CB-A180F42C2B7E}" presName="sibTrans" presStyleCnt="0"/>
      <dgm:spPr/>
    </dgm:pt>
    <dgm:pt modelId="{B1EBB751-CC12-844D-8B6F-C91961288286}" type="pres">
      <dgm:prSet presAssocID="{6B0D14F7-B544-40DA-B4EB-7F11F3BF1388}" presName="compositeNode" presStyleCnt="0">
        <dgm:presLayoutVars>
          <dgm:bulletEnabled val="1"/>
        </dgm:presLayoutVars>
      </dgm:prSet>
      <dgm:spPr/>
    </dgm:pt>
    <dgm:pt modelId="{2661A9BF-4DF1-9545-BC6B-02FFAD003615}" type="pres">
      <dgm:prSet presAssocID="{6B0D14F7-B544-40DA-B4EB-7F11F3BF1388}" presName="bgRect" presStyleLbl="bgAccFollowNode1" presStyleIdx="2" presStyleCnt="3"/>
      <dgm:spPr/>
    </dgm:pt>
    <dgm:pt modelId="{D0D7CFB0-3DAB-5D44-805F-AB6507DF7AEA}" type="pres">
      <dgm:prSet presAssocID="{4070E34E-4263-456E-A0A0-C99B76BE83E0}" presName="sibTransNodeCircle" presStyleLbl="alignNode1" presStyleIdx="4" presStyleCnt="6">
        <dgm:presLayoutVars>
          <dgm:chMax val="0"/>
          <dgm:bulletEnabled/>
        </dgm:presLayoutVars>
      </dgm:prSet>
      <dgm:spPr/>
    </dgm:pt>
    <dgm:pt modelId="{80D9483D-8FD0-D14B-99AE-FA5E4F827F43}" type="pres">
      <dgm:prSet presAssocID="{6B0D14F7-B544-40DA-B4EB-7F11F3BF1388}" presName="bottomLine" presStyleLbl="alignNode1" presStyleIdx="5" presStyleCnt="6">
        <dgm:presLayoutVars/>
      </dgm:prSet>
      <dgm:spPr/>
    </dgm:pt>
    <dgm:pt modelId="{F00A99BF-D0C2-704A-9C5A-5BE76617C9D1}" type="pres">
      <dgm:prSet presAssocID="{6B0D14F7-B544-40DA-B4EB-7F11F3BF1388}" presName="nodeText" presStyleLbl="bgAccFollowNode1" presStyleIdx="2" presStyleCnt="3">
        <dgm:presLayoutVars>
          <dgm:bulletEnabled val="1"/>
        </dgm:presLayoutVars>
      </dgm:prSet>
      <dgm:spPr/>
    </dgm:pt>
  </dgm:ptLst>
  <dgm:cxnLst>
    <dgm:cxn modelId="{8404BA16-377D-1D4B-8B7B-B75CED722A6E}" type="presOf" srcId="{EA4BF65D-3427-474F-B489-8D0C456402A0}" destId="{C50DE727-A21E-B941-93E4-D542F46011D9}" srcOrd="0" destOrd="0" presId="urn:microsoft.com/office/officeart/2016/7/layout/BasicLinearProcessNumbered"/>
    <dgm:cxn modelId="{96F14122-DD08-4E5F-ADC7-3BE85E29FFE8}" srcId="{EA4BF65D-3427-474F-B489-8D0C456402A0}" destId="{9D883D4C-A2AE-412A-8B7C-3BA1955C545D}" srcOrd="1" destOrd="0" parTransId="{C5D2CE34-C871-4E65-AD70-03066D26A2A7}" sibTransId="{495EED6A-FC6A-4D58-86CB-A180F42C2B7E}"/>
    <dgm:cxn modelId="{00F48348-88EE-6D4A-A72F-C005EAF30D93}" type="presOf" srcId="{DE0A6139-47A7-42DA-81B1-243A6C71A2C6}" destId="{3A88F858-3FD9-BE48-9B85-F8AB519DFEFE}" srcOrd="0" destOrd="0" presId="urn:microsoft.com/office/officeart/2016/7/layout/BasicLinearProcessNumbered"/>
    <dgm:cxn modelId="{46546959-A7AC-F041-814B-85638BB255A2}" type="presOf" srcId="{4070E34E-4263-456E-A0A0-C99B76BE83E0}" destId="{D0D7CFB0-3DAB-5D44-805F-AB6507DF7AEA}" srcOrd="0" destOrd="0" presId="urn:microsoft.com/office/officeart/2016/7/layout/BasicLinearProcessNumbered"/>
    <dgm:cxn modelId="{36A07C59-0E0A-0F46-998E-0F6F2CF1BB8D}" type="presOf" srcId="{495EED6A-FC6A-4D58-86CB-A180F42C2B7E}" destId="{1AAAFD52-7637-0442-99E9-075229D6B3B1}" srcOrd="0" destOrd="0" presId="urn:microsoft.com/office/officeart/2016/7/layout/BasicLinearProcessNumbered"/>
    <dgm:cxn modelId="{F806837B-8A9D-C94D-A7A1-5827F7F54C82}" type="presOf" srcId="{9D883D4C-A2AE-412A-8B7C-3BA1955C545D}" destId="{6E58B603-179C-8F46-A973-8F350FDB8718}" srcOrd="0" destOrd="0" presId="urn:microsoft.com/office/officeart/2016/7/layout/BasicLinearProcessNumbered"/>
    <dgm:cxn modelId="{76CC74A7-4BA7-C04B-8D19-4E2B4D7D8175}" type="presOf" srcId="{6D07AC8B-E040-4A6F-AEEC-BDB646247D3E}" destId="{8962A7DC-86FC-4B4C-9BD0-03E02093DC6B}" srcOrd="0" destOrd="0" presId="urn:microsoft.com/office/officeart/2016/7/layout/BasicLinearProcessNumbered"/>
    <dgm:cxn modelId="{3A763CAF-064D-C94F-912C-709B7AD2376E}" type="presOf" srcId="{6B0D14F7-B544-40DA-B4EB-7F11F3BF1388}" destId="{2661A9BF-4DF1-9545-BC6B-02FFAD003615}" srcOrd="0" destOrd="0" presId="urn:microsoft.com/office/officeart/2016/7/layout/BasicLinearProcessNumbered"/>
    <dgm:cxn modelId="{177951D6-7BC4-48C4-9274-3FD0416A2EC3}" srcId="{EA4BF65D-3427-474F-B489-8D0C456402A0}" destId="{6D07AC8B-E040-4A6F-AEEC-BDB646247D3E}" srcOrd="0" destOrd="0" parTransId="{19C619D4-3B43-4720-B1A5-DE6647CA4301}" sibTransId="{DE0A6139-47A7-42DA-81B1-243A6C71A2C6}"/>
    <dgm:cxn modelId="{7B65C2E2-26F9-034E-B37E-B08057CB30EC}" type="presOf" srcId="{9D883D4C-A2AE-412A-8B7C-3BA1955C545D}" destId="{1AB22122-8C47-7A43-A57D-2877FF0808E2}" srcOrd="1" destOrd="0" presId="urn:microsoft.com/office/officeart/2016/7/layout/BasicLinearProcessNumbered"/>
    <dgm:cxn modelId="{D90B23E6-9CF1-4FBA-83D2-BAA52F834D23}" srcId="{EA4BF65D-3427-474F-B489-8D0C456402A0}" destId="{6B0D14F7-B544-40DA-B4EB-7F11F3BF1388}" srcOrd="2" destOrd="0" parTransId="{E27FAF9A-A6C5-46D5-8597-EBF580003090}" sibTransId="{4070E34E-4263-456E-A0A0-C99B76BE83E0}"/>
    <dgm:cxn modelId="{AC8815F3-0E13-FC4B-B27F-0E7BDE903B60}" type="presOf" srcId="{6D07AC8B-E040-4A6F-AEEC-BDB646247D3E}" destId="{75665454-82C6-DD45-A82D-4248C24150CA}" srcOrd="1" destOrd="0" presId="urn:microsoft.com/office/officeart/2016/7/layout/BasicLinearProcessNumbered"/>
    <dgm:cxn modelId="{651964FB-460E-B049-9DAA-C75AA032E4B0}" type="presOf" srcId="{6B0D14F7-B544-40DA-B4EB-7F11F3BF1388}" destId="{F00A99BF-D0C2-704A-9C5A-5BE76617C9D1}" srcOrd="1" destOrd="0" presId="urn:microsoft.com/office/officeart/2016/7/layout/BasicLinearProcessNumbered"/>
    <dgm:cxn modelId="{E8A7EC1F-DA10-5B4D-B2A3-1F39D858106C}" type="presParOf" srcId="{C50DE727-A21E-B941-93E4-D542F46011D9}" destId="{121B3665-22D6-7D46-82E5-D124408FF6A7}" srcOrd="0" destOrd="0" presId="urn:microsoft.com/office/officeart/2016/7/layout/BasicLinearProcessNumbered"/>
    <dgm:cxn modelId="{1C09ADB4-6ABD-6044-8A5C-A58C7FB5E7CE}" type="presParOf" srcId="{121B3665-22D6-7D46-82E5-D124408FF6A7}" destId="{8962A7DC-86FC-4B4C-9BD0-03E02093DC6B}" srcOrd="0" destOrd="0" presId="urn:microsoft.com/office/officeart/2016/7/layout/BasicLinearProcessNumbered"/>
    <dgm:cxn modelId="{6008281A-6988-AB44-A0FF-556C8D354CE4}" type="presParOf" srcId="{121B3665-22D6-7D46-82E5-D124408FF6A7}" destId="{3A88F858-3FD9-BE48-9B85-F8AB519DFEFE}" srcOrd="1" destOrd="0" presId="urn:microsoft.com/office/officeart/2016/7/layout/BasicLinearProcessNumbered"/>
    <dgm:cxn modelId="{2F2D18AF-FB8C-194A-BFAB-D024712DE8E4}" type="presParOf" srcId="{121B3665-22D6-7D46-82E5-D124408FF6A7}" destId="{534246EF-0D35-DD4B-8B91-E2A8CE71BD69}" srcOrd="2" destOrd="0" presId="urn:microsoft.com/office/officeart/2016/7/layout/BasicLinearProcessNumbered"/>
    <dgm:cxn modelId="{7701CDF1-4775-B443-8C32-15E0571C4589}" type="presParOf" srcId="{121B3665-22D6-7D46-82E5-D124408FF6A7}" destId="{75665454-82C6-DD45-A82D-4248C24150CA}" srcOrd="3" destOrd="0" presId="urn:microsoft.com/office/officeart/2016/7/layout/BasicLinearProcessNumbered"/>
    <dgm:cxn modelId="{7A27DB00-8F25-7E4D-9C73-4F7F1AC50526}" type="presParOf" srcId="{C50DE727-A21E-B941-93E4-D542F46011D9}" destId="{5CB8268F-A56C-2B4F-9CAF-F9A576E5B7BD}" srcOrd="1" destOrd="0" presId="urn:microsoft.com/office/officeart/2016/7/layout/BasicLinearProcessNumbered"/>
    <dgm:cxn modelId="{DB9D7D0E-B67C-724F-BBF3-42DF313F1811}" type="presParOf" srcId="{C50DE727-A21E-B941-93E4-D542F46011D9}" destId="{F5B2235B-CF31-5841-AEA5-843BCC203C72}" srcOrd="2" destOrd="0" presId="urn:microsoft.com/office/officeart/2016/7/layout/BasicLinearProcessNumbered"/>
    <dgm:cxn modelId="{219F0FF0-4639-6542-90C0-1EB7FFFC3CF2}" type="presParOf" srcId="{F5B2235B-CF31-5841-AEA5-843BCC203C72}" destId="{6E58B603-179C-8F46-A973-8F350FDB8718}" srcOrd="0" destOrd="0" presId="urn:microsoft.com/office/officeart/2016/7/layout/BasicLinearProcessNumbered"/>
    <dgm:cxn modelId="{92F8C782-93C4-BA4B-81AD-986C1DDF35FF}" type="presParOf" srcId="{F5B2235B-CF31-5841-AEA5-843BCC203C72}" destId="{1AAAFD52-7637-0442-99E9-075229D6B3B1}" srcOrd="1" destOrd="0" presId="urn:microsoft.com/office/officeart/2016/7/layout/BasicLinearProcessNumbered"/>
    <dgm:cxn modelId="{6986CB8B-8001-6140-B621-7E70C3561871}" type="presParOf" srcId="{F5B2235B-CF31-5841-AEA5-843BCC203C72}" destId="{42D494F8-8F04-3F45-811C-20E663E344BB}" srcOrd="2" destOrd="0" presId="urn:microsoft.com/office/officeart/2016/7/layout/BasicLinearProcessNumbered"/>
    <dgm:cxn modelId="{772E0806-DEB7-9B4D-AEA0-260B0A356503}" type="presParOf" srcId="{F5B2235B-CF31-5841-AEA5-843BCC203C72}" destId="{1AB22122-8C47-7A43-A57D-2877FF0808E2}" srcOrd="3" destOrd="0" presId="urn:microsoft.com/office/officeart/2016/7/layout/BasicLinearProcessNumbered"/>
    <dgm:cxn modelId="{FDB9FE5C-43C7-AB41-96EC-38BF14E3BEBF}" type="presParOf" srcId="{C50DE727-A21E-B941-93E4-D542F46011D9}" destId="{32FC74E6-7E4F-3142-9719-5145E1C7B3AC}" srcOrd="3" destOrd="0" presId="urn:microsoft.com/office/officeart/2016/7/layout/BasicLinearProcessNumbered"/>
    <dgm:cxn modelId="{7EE9097B-8D57-A046-A5B0-92B993F5D443}" type="presParOf" srcId="{C50DE727-A21E-B941-93E4-D542F46011D9}" destId="{B1EBB751-CC12-844D-8B6F-C91961288286}" srcOrd="4" destOrd="0" presId="urn:microsoft.com/office/officeart/2016/7/layout/BasicLinearProcessNumbered"/>
    <dgm:cxn modelId="{FA327EF0-A690-F443-B07C-4F1A43340480}" type="presParOf" srcId="{B1EBB751-CC12-844D-8B6F-C91961288286}" destId="{2661A9BF-4DF1-9545-BC6B-02FFAD003615}" srcOrd="0" destOrd="0" presId="urn:microsoft.com/office/officeart/2016/7/layout/BasicLinearProcessNumbered"/>
    <dgm:cxn modelId="{2935BEEB-60F0-3940-95B4-265326671FF8}" type="presParOf" srcId="{B1EBB751-CC12-844D-8B6F-C91961288286}" destId="{D0D7CFB0-3DAB-5D44-805F-AB6507DF7AEA}" srcOrd="1" destOrd="0" presId="urn:microsoft.com/office/officeart/2016/7/layout/BasicLinearProcessNumbered"/>
    <dgm:cxn modelId="{63716086-D5F8-844E-A7F8-DA6ADD0C2632}" type="presParOf" srcId="{B1EBB751-CC12-844D-8B6F-C91961288286}" destId="{80D9483D-8FD0-D14B-99AE-FA5E4F827F43}" srcOrd="2" destOrd="0" presId="urn:microsoft.com/office/officeart/2016/7/layout/BasicLinearProcessNumbered"/>
    <dgm:cxn modelId="{274EF21B-DCD2-ED4D-BD27-C9FE2E169282}" type="presParOf" srcId="{B1EBB751-CC12-844D-8B6F-C91961288286}" destId="{F00A99BF-D0C2-704A-9C5A-5BE76617C9D1}"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D4ECD8-3E77-704B-8CC6-664820CC5E79}" type="doc">
      <dgm:prSet loTypeId="urn:microsoft.com/office/officeart/2005/8/layout/lProcess3" loCatId="" qsTypeId="urn:microsoft.com/office/officeart/2005/8/quickstyle/simple1" qsCatId="simple" csTypeId="urn:microsoft.com/office/officeart/2005/8/colors/colorful1" csCatId="colorful" phldr="1"/>
      <dgm:spPr/>
      <dgm:t>
        <a:bodyPr/>
        <a:lstStyle/>
        <a:p>
          <a:endParaRPr lang="en-US"/>
        </a:p>
      </dgm:t>
    </dgm:pt>
    <dgm:pt modelId="{DB016221-5312-B64C-B275-4697C5FB78FD}">
      <dgm:prSet phldrT="[Text]"/>
      <dgm:spPr/>
      <dgm:t>
        <a:bodyPr/>
        <a:lstStyle/>
        <a:p>
          <a:r>
            <a:rPr lang="en-US" dirty="0"/>
            <a:t>Reference set</a:t>
          </a:r>
        </a:p>
      </dgm:t>
    </dgm:pt>
    <dgm:pt modelId="{9A3F95EC-7F46-1347-A10D-09467033509B}" type="parTrans" cxnId="{1A56DA7A-0587-9142-9F82-08618039C88F}">
      <dgm:prSet/>
      <dgm:spPr/>
      <dgm:t>
        <a:bodyPr/>
        <a:lstStyle/>
        <a:p>
          <a:endParaRPr lang="en-US"/>
        </a:p>
      </dgm:t>
    </dgm:pt>
    <dgm:pt modelId="{78D1D53B-E4F5-3642-955A-A62DB94E9E9E}" type="sibTrans" cxnId="{1A56DA7A-0587-9142-9F82-08618039C88F}">
      <dgm:prSet/>
      <dgm:spPr/>
      <dgm:t>
        <a:bodyPr/>
        <a:lstStyle/>
        <a:p>
          <a:endParaRPr lang="en-US"/>
        </a:p>
      </dgm:t>
    </dgm:pt>
    <dgm:pt modelId="{8FA92F9C-CF23-8E4B-881E-05F281C05725}">
      <dgm:prSet phldrT="[Text]"/>
      <dgm:spPr/>
      <dgm:t>
        <a:bodyPr/>
        <a:lstStyle/>
        <a:p>
          <a:r>
            <a:rPr lang="en-US" dirty="0"/>
            <a:t>Chart review</a:t>
          </a:r>
        </a:p>
      </dgm:t>
    </dgm:pt>
    <dgm:pt modelId="{2C9D4065-2D62-3C4D-B2E0-B85356AE4866}" type="parTrans" cxnId="{9626E661-1F36-3F49-8174-42E1E2F02B68}">
      <dgm:prSet/>
      <dgm:spPr/>
      <dgm:t>
        <a:bodyPr/>
        <a:lstStyle/>
        <a:p>
          <a:endParaRPr lang="en-US"/>
        </a:p>
      </dgm:t>
    </dgm:pt>
    <dgm:pt modelId="{F796DD39-38A5-C94F-B20C-AE02628A18DD}" type="sibTrans" cxnId="{9626E661-1F36-3F49-8174-42E1E2F02B68}">
      <dgm:prSet/>
      <dgm:spPr/>
      <dgm:t>
        <a:bodyPr/>
        <a:lstStyle/>
        <a:p>
          <a:endParaRPr lang="en-US"/>
        </a:p>
      </dgm:t>
    </dgm:pt>
    <dgm:pt modelId="{06E5029F-E977-FA4E-AD46-53DF22CD7D49}">
      <dgm:prSet phldrT="[Text]"/>
      <dgm:spPr/>
      <dgm:t>
        <a:bodyPr/>
        <a:lstStyle/>
        <a:p>
          <a:r>
            <a:rPr lang="en-US" dirty="0"/>
            <a:t>Inter-rater reliability calculation</a:t>
          </a:r>
        </a:p>
      </dgm:t>
    </dgm:pt>
    <dgm:pt modelId="{34A1E6EB-80FF-B24D-9A7A-D1DD087AD01C}" type="parTrans" cxnId="{B638252B-56A2-E04F-8F77-2622158DB7B2}">
      <dgm:prSet/>
      <dgm:spPr/>
      <dgm:t>
        <a:bodyPr/>
        <a:lstStyle/>
        <a:p>
          <a:endParaRPr lang="en-US"/>
        </a:p>
      </dgm:t>
    </dgm:pt>
    <dgm:pt modelId="{8CB17422-81CA-8246-AED9-846E1D4D94FC}" type="sibTrans" cxnId="{B638252B-56A2-E04F-8F77-2622158DB7B2}">
      <dgm:prSet/>
      <dgm:spPr/>
      <dgm:t>
        <a:bodyPr/>
        <a:lstStyle/>
        <a:p>
          <a:endParaRPr lang="en-US"/>
        </a:p>
      </dgm:t>
    </dgm:pt>
    <dgm:pt modelId="{C5949733-7EEF-874F-A477-8709DCE29137}">
      <dgm:prSet phldrT="[Text]"/>
      <dgm:spPr/>
      <dgm:t>
        <a:bodyPr/>
        <a:lstStyle/>
        <a:p>
          <a:r>
            <a:rPr lang="en-US" dirty="0"/>
            <a:t>ML algorithm</a:t>
          </a:r>
        </a:p>
      </dgm:t>
    </dgm:pt>
    <dgm:pt modelId="{B2F23616-B63C-1A45-BCB8-3F4636B03E48}" type="parTrans" cxnId="{33D3FFAD-83DB-4344-8BB3-0EEEBD048CF3}">
      <dgm:prSet/>
      <dgm:spPr/>
      <dgm:t>
        <a:bodyPr/>
        <a:lstStyle/>
        <a:p>
          <a:endParaRPr lang="en-US"/>
        </a:p>
      </dgm:t>
    </dgm:pt>
    <dgm:pt modelId="{A58017DC-6C32-F743-A43A-BECB6E7D2650}" type="sibTrans" cxnId="{33D3FFAD-83DB-4344-8BB3-0EEEBD048CF3}">
      <dgm:prSet/>
      <dgm:spPr/>
      <dgm:t>
        <a:bodyPr/>
        <a:lstStyle/>
        <a:p>
          <a:endParaRPr lang="en-US"/>
        </a:p>
      </dgm:t>
    </dgm:pt>
    <dgm:pt modelId="{079C4381-B9EF-6642-938C-5DFADA4282F3}">
      <dgm:prSet phldrT="[Text]"/>
      <dgm:spPr/>
      <dgm:t>
        <a:bodyPr/>
        <a:lstStyle/>
        <a:p>
          <a:r>
            <a:rPr lang="en-US" dirty="0"/>
            <a:t>Training</a:t>
          </a:r>
        </a:p>
      </dgm:t>
    </dgm:pt>
    <dgm:pt modelId="{02D49EAF-FCD2-0248-8CCA-27B81862C0C4}" type="parTrans" cxnId="{CC962AD2-30F8-D24D-BD27-6ED43FB5472D}">
      <dgm:prSet/>
      <dgm:spPr/>
      <dgm:t>
        <a:bodyPr/>
        <a:lstStyle/>
        <a:p>
          <a:endParaRPr lang="en-US"/>
        </a:p>
      </dgm:t>
    </dgm:pt>
    <dgm:pt modelId="{B4D99230-2EE2-B74D-8E76-D95C44B42499}" type="sibTrans" cxnId="{CC962AD2-30F8-D24D-BD27-6ED43FB5472D}">
      <dgm:prSet/>
      <dgm:spPr/>
      <dgm:t>
        <a:bodyPr/>
        <a:lstStyle/>
        <a:p>
          <a:endParaRPr lang="en-US"/>
        </a:p>
      </dgm:t>
    </dgm:pt>
    <dgm:pt modelId="{491C1641-D0BD-AD43-AFDC-0DD358E2C79E}">
      <dgm:prSet phldrT="[Text]"/>
      <dgm:spPr/>
      <dgm:t>
        <a:bodyPr/>
        <a:lstStyle/>
        <a:p>
          <a:r>
            <a:rPr lang="en-US" dirty="0"/>
            <a:t>Tuning</a:t>
          </a:r>
        </a:p>
      </dgm:t>
    </dgm:pt>
    <dgm:pt modelId="{D8CFA1D4-0866-6D45-87BC-8F4B922B3198}" type="parTrans" cxnId="{568019C3-429C-834D-A006-4625D749EFB3}">
      <dgm:prSet/>
      <dgm:spPr/>
      <dgm:t>
        <a:bodyPr/>
        <a:lstStyle/>
        <a:p>
          <a:endParaRPr lang="en-US"/>
        </a:p>
      </dgm:t>
    </dgm:pt>
    <dgm:pt modelId="{B836623D-81F4-9241-978D-0B50D2726CD7}" type="sibTrans" cxnId="{568019C3-429C-834D-A006-4625D749EFB3}">
      <dgm:prSet/>
      <dgm:spPr/>
      <dgm:t>
        <a:bodyPr/>
        <a:lstStyle/>
        <a:p>
          <a:endParaRPr lang="en-US"/>
        </a:p>
      </dgm:t>
    </dgm:pt>
    <dgm:pt modelId="{D7C8F974-ADAA-324D-9B2C-72F1AD41A7EB}">
      <dgm:prSet phldrT="[Text]"/>
      <dgm:spPr/>
      <dgm:t>
        <a:bodyPr/>
        <a:lstStyle/>
        <a:p>
          <a:r>
            <a:rPr lang="en-US" dirty="0"/>
            <a:t>Working criteria for RA </a:t>
          </a:r>
        </a:p>
      </dgm:t>
    </dgm:pt>
    <dgm:pt modelId="{AE3461AD-9283-B546-B964-678E5949F4B4}" type="parTrans" cxnId="{58F11E78-7D19-EA4E-B073-7EE043FC9133}">
      <dgm:prSet/>
      <dgm:spPr/>
      <dgm:t>
        <a:bodyPr/>
        <a:lstStyle/>
        <a:p>
          <a:endParaRPr lang="en-US"/>
        </a:p>
      </dgm:t>
    </dgm:pt>
    <dgm:pt modelId="{ACAA2581-0DBD-454B-9D28-03EA9126E41F}" type="sibTrans" cxnId="{58F11E78-7D19-EA4E-B073-7EE043FC9133}">
      <dgm:prSet/>
      <dgm:spPr/>
      <dgm:t>
        <a:bodyPr/>
        <a:lstStyle/>
        <a:p>
          <a:endParaRPr lang="en-US"/>
        </a:p>
      </dgm:t>
    </dgm:pt>
    <dgm:pt modelId="{B20D699A-FDE1-5D40-95B9-61B4395EFC06}">
      <dgm:prSet phldrT="[Text]"/>
      <dgm:spPr/>
      <dgm:t>
        <a:bodyPr/>
        <a:lstStyle/>
        <a:p>
          <a:r>
            <a:rPr lang="en-US" dirty="0"/>
            <a:t>Important variables</a:t>
          </a:r>
        </a:p>
      </dgm:t>
    </dgm:pt>
    <dgm:pt modelId="{FF03E190-1A6D-3045-BFA5-8E0DD8AC0BBD}" type="parTrans" cxnId="{C6071D6A-11E7-F94B-A205-9B429807BF34}">
      <dgm:prSet/>
      <dgm:spPr/>
      <dgm:t>
        <a:bodyPr/>
        <a:lstStyle/>
        <a:p>
          <a:endParaRPr lang="en-US"/>
        </a:p>
      </dgm:t>
    </dgm:pt>
    <dgm:pt modelId="{4C9FFF98-DA40-1D4C-AC92-04426589A7B9}" type="sibTrans" cxnId="{C6071D6A-11E7-F94B-A205-9B429807BF34}">
      <dgm:prSet/>
      <dgm:spPr/>
      <dgm:t>
        <a:bodyPr/>
        <a:lstStyle/>
        <a:p>
          <a:endParaRPr lang="en-US"/>
        </a:p>
      </dgm:t>
    </dgm:pt>
    <dgm:pt modelId="{9B5BAFCF-D5C2-1447-A7CA-7C6134049896}">
      <dgm:prSet phldrT="[Text]"/>
      <dgm:spPr/>
      <dgm:t>
        <a:bodyPr/>
        <a:lstStyle/>
        <a:p>
          <a:r>
            <a:rPr lang="en-US" dirty="0"/>
            <a:t>Extraction of important features from ML algorithms</a:t>
          </a:r>
        </a:p>
      </dgm:t>
    </dgm:pt>
    <dgm:pt modelId="{4A608FA8-377A-AF4C-BC20-BB39FA95A42A}" type="parTrans" cxnId="{37DAB4F6-4A2B-0B49-BB9A-89FC4F8C8CC9}">
      <dgm:prSet/>
      <dgm:spPr/>
      <dgm:t>
        <a:bodyPr/>
        <a:lstStyle/>
        <a:p>
          <a:endParaRPr lang="en-US"/>
        </a:p>
      </dgm:t>
    </dgm:pt>
    <dgm:pt modelId="{7904DC1F-FBC4-844C-A0A4-FC6C4BA584A6}" type="sibTrans" cxnId="{37DAB4F6-4A2B-0B49-BB9A-89FC4F8C8CC9}">
      <dgm:prSet/>
      <dgm:spPr/>
      <dgm:t>
        <a:bodyPr/>
        <a:lstStyle/>
        <a:p>
          <a:endParaRPr lang="en-US"/>
        </a:p>
      </dgm:t>
    </dgm:pt>
    <dgm:pt modelId="{1B0ADE98-B278-4942-A3C7-2A2E7545EFB3}">
      <dgm:prSet phldrT="[Text]"/>
      <dgm:spPr/>
      <dgm:t>
        <a:bodyPr/>
        <a:lstStyle/>
        <a:p>
          <a:r>
            <a:rPr lang="en-US" dirty="0"/>
            <a:t>Evaluation</a:t>
          </a:r>
        </a:p>
      </dgm:t>
    </dgm:pt>
    <dgm:pt modelId="{DCA48FC5-1BBE-2E4E-A616-D3B03D521F12}" type="parTrans" cxnId="{C1242BEA-F261-324B-868A-5210931DBF9D}">
      <dgm:prSet/>
      <dgm:spPr/>
      <dgm:t>
        <a:bodyPr/>
        <a:lstStyle/>
        <a:p>
          <a:endParaRPr lang="en-US"/>
        </a:p>
      </dgm:t>
    </dgm:pt>
    <dgm:pt modelId="{FA7377E0-C280-2B48-B2AD-CE19D70DCAFE}" type="sibTrans" cxnId="{C1242BEA-F261-324B-868A-5210931DBF9D}">
      <dgm:prSet/>
      <dgm:spPr/>
      <dgm:t>
        <a:bodyPr/>
        <a:lstStyle/>
        <a:p>
          <a:endParaRPr lang="en-US"/>
        </a:p>
      </dgm:t>
    </dgm:pt>
    <dgm:pt modelId="{5AA3751C-279C-084C-91FC-A7700526AAC6}">
      <dgm:prSet phldrT="[Text]"/>
      <dgm:spPr/>
      <dgm:t>
        <a:bodyPr/>
        <a:lstStyle/>
        <a:p>
          <a:r>
            <a:rPr lang="en-US" dirty="0"/>
            <a:t>Final case definition</a:t>
          </a:r>
        </a:p>
      </dgm:t>
    </dgm:pt>
    <dgm:pt modelId="{F3C075C6-939C-564E-8ADD-09EFB2944171}" type="parTrans" cxnId="{2CED6EB1-3AE1-6B4A-A095-A46AB10A4A73}">
      <dgm:prSet/>
      <dgm:spPr/>
      <dgm:t>
        <a:bodyPr/>
        <a:lstStyle/>
        <a:p>
          <a:endParaRPr lang="en-US"/>
        </a:p>
      </dgm:t>
    </dgm:pt>
    <dgm:pt modelId="{894E23D3-1D73-7346-A037-9534080441D1}" type="sibTrans" cxnId="{2CED6EB1-3AE1-6B4A-A095-A46AB10A4A73}">
      <dgm:prSet/>
      <dgm:spPr/>
      <dgm:t>
        <a:bodyPr/>
        <a:lstStyle/>
        <a:p>
          <a:endParaRPr lang="en-US"/>
        </a:p>
      </dgm:t>
    </dgm:pt>
    <dgm:pt modelId="{B080DF2A-7B19-7A46-9E19-96F49E560D90}">
      <dgm:prSet phldrT="[Text]"/>
      <dgm:spPr/>
      <dgm:t>
        <a:bodyPr/>
        <a:lstStyle/>
        <a:p>
          <a:r>
            <a:rPr lang="en-US" dirty="0"/>
            <a:t>Case definitions</a:t>
          </a:r>
        </a:p>
      </dgm:t>
    </dgm:pt>
    <dgm:pt modelId="{1B8B082A-B447-0843-B018-9892C7D2AFA1}" type="parTrans" cxnId="{46515890-40A6-EB41-AF1B-5BBD8ABF5EC7}">
      <dgm:prSet/>
      <dgm:spPr/>
    </dgm:pt>
    <dgm:pt modelId="{670F7002-48AE-A74F-A745-A52EC66EBF4F}" type="sibTrans" cxnId="{46515890-40A6-EB41-AF1B-5BBD8ABF5EC7}">
      <dgm:prSet/>
      <dgm:spPr/>
    </dgm:pt>
    <dgm:pt modelId="{A38CF8F2-988C-5042-949A-FA806CD6C671}">
      <dgm:prSet phldrT="[Text]"/>
      <dgm:spPr/>
      <dgm:t>
        <a:bodyPr/>
        <a:lstStyle/>
        <a:p>
          <a:r>
            <a:rPr lang="en-US" dirty="0"/>
            <a:t>Validation</a:t>
          </a:r>
        </a:p>
      </dgm:t>
    </dgm:pt>
    <dgm:pt modelId="{D240CA51-D3E0-4A44-949E-A606306CC2F8}" type="parTrans" cxnId="{8E11CA13-CC61-A547-9A04-E55B7F4B6914}">
      <dgm:prSet/>
      <dgm:spPr/>
    </dgm:pt>
    <dgm:pt modelId="{08877B74-507E-E249-A8DB-C7C23675AFD3}" type="sibTrans" cxnId="{8E11CA13-CC61-A547-9A04-E55B7F4B6914}">
      <dgm:prSet/>
      <dgm:spPr/>
    </dgm:pt>
    <dgm:pt modelId="{2061CD71-B8DA-EB40-A28C-414DB83B9349}" type="pres">
      <dgm:prSet presAssocID="{D5D4ECD8-3E77-704B-8CC6-664820CC5E79}" presName="Name0" presStyleCnt="0">
        <dgm:presLayoutVars>
          <dgm:chPref val="3"/>
          <dgm:dir/>
          <dgm:animLvl val="lvl"/>
          <dgm:resizeHandles/>
        </dgm:presLayoutVars>
      </dgm:prSet>
      <dgm:spPr/>
    </dgm:pt>
    <dgm:pt modelId="{62CD7987-2D4E-A84B-807B-7CCDD2D88A68}" type="pres">
      <dgm:prSet presAssocID="{DB016221-5312-B64C-B275-4697C5FB78FD}" presName="horFlow" presStyleCnt="0"/>
      <dgm:spPr/>
    </dgm:pt>
    <dgm:pt modelId="{A2BD9F73-D72A-C54B-81ED-58FB08CF4F60}" type="pres">
      <dgm:prSet presAssocID="{DB016221-5312-B64C-B275-4697C5FB78FD}" presName="bigChev" presStyleLbl="node1" presStyleIdx="0" presStyleCnt="4"/>
      <dgm:spPr/>
    </dgm:pt>
    <dgm:pt modelId="{37F66769-9D04-7746-B5D3-3A44517A290B}" type="pres">
      <dgm:prSet presAssocID="{AE3461AD-9283-B546-B964-678E5949F4B4}" presName="parTrans" presStyleCnt="0"/>
      <dgm:spPr/>
    </dgm:pt>
    <dgm:pt modelId="{694668B6-18FA-0046-B300-3038EBF6F447}" type="pres">
      <dgm:prSet presAssocID="{D7C8F974-ADAA-324D-9B2C-72F1AD41A7EB}" presName="node" presStyleLbl="alignAccFollowNode1" presStyleIdx="0" presStyleCnt="9">
        <dgm:presLayoutVars>
          <dgm:bulletEnabled val="1"/>
        </dgm:presLayoutVars>
      </dgm:prSet>
      <dgm:spPr/>
    </dgm:pt>
    <dgm:pt modelId="{581305E3-0C46-5B4D-AC98-1FBAE7D158A2}" type="pres">
      <dgm:prSet presAssocID="{ACAA2581-0DBD-454B-9D28-03EA9126E41F}" presName="sibTrans" presStyleCnt="0"/>
      <dgm:spPr/>
    </dgm:pt>
    <dgm:pt modelId="{D6024BCB-BA19-6643-AFE1-00C0C5C6F026}" type="pres">
      <dgm:prSet presAssocID="{8FA92F9C-CF23-8E4B-881E-05F281C05725}" presName="node" presStyleLbl="alignAccFollowNode1" presStyleIdx="1" presStyleCnt="9">
        <dgm:presLayoutVars>
          <dgm:bulletEnabled val="1"/>
        </dgm:presLayoutVars>
      </dgm:prSet>
      <dgm:spPr/>
    </dgm:pt>
    <dgm:pt modelId="{F2CA3313-9A37-0642-B98E-585AE0CDF352}" type="pres">
      <dgm:prSet presAssocID="{F796DD39-38A5-C94F-B20C-AE02628A18DD}" presName="sibTrans" presStyleCnt="0"/>
      <dgm:spPr/>
    </dgm:pt>
    <dgm:pt modelId="{A0BBCA13-FD6D-914E-9F26-3C6E1CDCA500}" type="pres">
      <dgm:prSet presAssocID="{06E5029F-E977-FA4E-AD46-53DF22CD7D49}" presName="node" presStyleLbl="alignAccFollowNode1" presStyleIdx="2" presStyleCnt="9">
        <dgm:presLayoutVars>
          <dgm:bulletEnabled val="1"/>
        </dgm:presLayoutVars>
      </dgm:prSet>
      <dgm:spPr/>
    </dgm:pt>
    <dgm:pt modelId="{9C176642-D1B3-5B4D-ACA0-70F048725A9D}" type="pres">
      <dgm:prSet presAssocID="{DB016221-5312-B64C-B275-4697C5FB78FD}" presName="vSp" presStyleCnt="0"/>
      <dgm:spPr/>
    </dgm:pt>
    <dgm:pt modelId="{BDCD6EE4-6798-9A49-B5CB-2FFE88CBB065}" type="pres">
      <dgm:prSet presAssocID="{C5949733-7EEF-874F-A477-8709DCE29137}" presName="horFlow" presStyleCnt="0"/>
      <dgm:spPr/>
    </dgm:pt>
    <dgm:pt modelId="{BE0DBF57-B8D9-2B4E-A69A-EE5BC29920D1}" type="pres">
      <dgm:prSet presAssocID="{C5949733-7EEF-874F-A477-8709DCE29137}" presName="bigChev" presStyleLbl="node1" presStyleIdx="1" presStyleCnt="4"/>
      <dgm:spPr/>
    </dgm:pt>
    <dgm:pt modelId="{721A1849-4AFE-0D4A-894B-0C8FCFB8EC59}" type="pres">
      <dgm:prSet presAssocID="{02D49EAF-FCD2-0248-8CCA-27B81862C0C4}" presName="parTrans" presStyleCnt="0"/>
      <dgm:spPr/>
    </dgm:pt>
    <dgm:pt modelId="{24CEEB6C-C04C-2E40-B8B3-AB87499EC783}" type="pres">
      <dgm:prSet presAssocID="{079C4381-B9EF-6642-938C-5DFADA4282F3}" presName="node" presStyleLbl="alignAccFollowNode1" presStyleIdx="3" presStyleCnt="9">
        <dgm:presLayoutVars>
          <dgm:bulletEnabled val="1"/>
        </dgm:presLayoutVars>
      </dgm:prSet>
      <dgm:spPr/>
    </dgm:pt>
    <dgm:pt modelId="{5D6D8178-C80F-7C47-99DD-61CAC5BD702B}" type="pres">
      <dgm:prSet presAssocID="{B4D99230-2EE2-B74D-8E76-D95C44B42499}" presName="sibTrans" presStyleCnt="0"/>
      <dgm:spPr/>
    </dgm:pt>
    <dgm:pt modelId="{27C6C96E-7A5C-2146-AE54-3F3D37FDC2B5}" type="pres">
      <dgm:prSet presAssocID="{491C1641-D0BD-AD43-AFDC-0DD358E2C79E}" presName="node" presStyleLbl="alignAccFollowNode1" presStyleIdx="4" presStyleCnt="9">
        <dgm:presLayoutVars>
          <dgm:bulletEnabled val="1"/>
        </dgm:presLayoutVars>
      </dgm:prSet>
      <dgm:spPr/>
    </dgm:pt>
    <dgm:pt modelId="{CA7F7BA4-B376-6148-9E3D-DDD6D8022FA9}" type="pres">
      <dgm:prSet presAssocID="{C5949733-7EEF-874F-A477-8709DCE29137}" presName="vSp" presStyleCnt="0"/>
      <dgm:spPr/>
    </dgm:pt>
    <dgm:pt modelId="{3C8C353B-1F4D-E347-B06C-A65EE9B9311E}" type="pres">
      <dgm:prSet presAssocID="{B20D699A-FDE1-5D40-95B9-61B4395EFC06}" presName="horFlow" presStyleCnt="0"/>
      <dgm:spPr/>
    </dgm:pt>
    <dgm:pt modelId="{8FCF805E-D0A0-4141-9FFD-F32F9CDA72C1}" type="pres">
      <dgm:prSet presAssocID="{B20D699A-FDE1-5D40-95B9-61B4395EFC06}" presName="bigChev" presStyleLbl="node1" presStyleIdx="2" presStyleCnt="4"/>
      <dgm:spPr/>
    </dgm:pt>
    <dgm:pt modelId="{7C4358C2-2B97-3944-892B-8ED8EFE9F6D0}" type="pres">
      <dgm:prSet presAssocID="{4A608FA8-377A-AF4C-BC20-BB39FA95A42A}" presName="parTrans" presStyleCnt="0"/>
      <dgm:spPr/>
    </dgm:pt>
    <dgm:pt modelId="{B0A5D920-636D-3E49-B746-DDB93034C3A3}" type="pres">
      <dgm:prSet presAssocID="{9B5BAFCF-D5C2-1447-A7CA-7C6134049896}" presName="node" presStyleLbl="alignAccFollowNode1" presStyleIdx="5" presStyleCnt="9">
        <dgm:presLayoutVars>
          <dgm:bulletEnabled val="1"/>
        </dgm:presLayoutVars>
      </dgm:prSet>
      <dgm:spPr/>
    </dgm:pt>
    <dgm:pt modelId="{AF23319A-BE0E-7E4E-9D8B-D3286785D676}" type="pres">
      <dgm:prSet presAssocID="{7904DC1F-FBC4-844C-A0A4-FC6C4BA584A6}" presName="sibTrans" presStyleCnt="0"/>
      <dgm:spPr/>
    </dgm:pt>
    <dgm:pt modelId="{6A968CE4-A8AA-1C4F-85E1-7253FA9E853F}" type="pres">
      <dgm:prSet presAssocID="{B080DF2A-7B19-7A46-9E19-96F49E560D90}" presName="node" presStyleLbl="alignAccFollowNode1" presStyleIdx="6" presStyleCnt="9">
        <dgm:presLayoutVars>
          <dgm:bulletEnabled val="1"/>
        </dgm:presLayoutVars>
      </dgm:prSet>
      <dgm:spPr/>
    </dgm:pt>
    <dgm:pt modelId="{950670E4-6293-AD4F-BBEA-0578BE8A8062}" type="pres">
      <dgm:prSet presAssocID="{670F7002-48AE-A74F-A745-A52EC66EBF4F}" presName="sibTrans" presStyleCnt="0"/>
      <dgm:spPr/>
    </dgm:pt>
    <dgm:pt modelId="{6DB2ECA8-A092-7E4D-98B5-59E6D3A92F10}" type="pres">
      <dgm:prSet presAssocID="{1B0ADE98-B278-4942-A3C7-2A2E7545EFB3}" presName="node" presStyleLbl="alignAccFollowNode1" presStyleIdx="7" presStyleCnt="9">
        <dgm:presLayoutVars>
          <dgm:bulletEnabled val="1"/>
        </dgm:presLayoutVars>
      </dgm:prSet>
      <dgm:spPr/>
    </dgm:pt>
    <dgm:pt modelId="{A2336394-3293-9D47-8D1F-0D3BB7FA163C}" type="pres">
      <dgm:prSet presAssocID="{B20D699A-FDE1-5D40-95B9-61B4395EFC06}" presName="vSp" presStyleCnt="0"/>
      <dgm:spPr/>
    </dgm:pt>
    <dgm:pt modelId="{49928BF1-5915-A141-BB3F-3703D8A968EB}" type="pres">
      <dgm:prSet presAssocID="{5AA3751C-279C-084C-91FC-A7700526AAC6}" presName="horFlow" presStyleCnt="0"/>
      <dgm:spPr/>
    </dgm:pt>
    <dgm:pt modelId="{72D97093-A403-124F-BE5C-F46F4F496254}" type="pres">
      <dgm:prSet presAssocID="{5AA3751C-279C-084C-91FC-A7700526AAC6}" presName="bigChev" presStyleLbl="node1" presStyleIdx="3" presStyleCnt="4"/>
      <dgm:spPr/>
    </dgm:pt>
    <dgm:pt modelId="{A56EFB8D-7619-0641-B8E1-0050C4732889}" type="pres">
      <dgm:prSet presAssocID="{D240CA51-D3E0-4A44-949E-A606306CC2F8}" presName="parTrans" presStyleCnt="0"/>
      <dgm:spPr/>
    </dgm:pt>
    <dgm:pt modelId="{F62ECF4D-52EB-2B46-A6CA-9FE764490BA9}" type="pres">
      <dgm:prSet presAssocID="{A38CF8F2-988C-5042-949A-FA806CD6C671}" presName="node" presStyleLbl="alignAccFollowNode1" presStyleIdx="8" presStyleCnt="9">
        <dgm:presLayoutVars>
          <dgm:bulletEnabled val="1"/>
        </dgm:presLayoutVars>
      </dgm:prSet>
      <dgm:spPr/>
    </dgm:pt>
  </dgm:ptLst>
  <dgm:cxnLst>
    <dgm:cxn modelId="{18393808-BE13-D543-9152-0F488A8FA0BD}" type="presOf" srcId="{B20D699A-FDE1-5D40-95B9-61B4395EFC06}" destId="{8FCF805E-D0A0-4141-9FFD-F32F9CDA72C1}" srcOrd="0" destOrd="0" presId="urn:microsoft.com/office/officeart/2005/8/layout/lProcess3"/>
    <dgm:cxn modelId="{8E11CA13-CC61-A547-9A04-E55B7F4B6914}" srcId="{5AA3751C-279C-084C-91FC-A7700526AAC6}" destId="{A38CF8F2-988C-5042-949A-FA806CD6C671}" srcOrd="0" destOrd="0" parTransId="{D240CA51-D3E0-4A44-949E-A606306CC2F8}" sibTransId="{08877B74-507E-E249-A8DB-C7C23675AFD3}"/>
    <dgm:cxn modelId="{7A551E22-CD6E-0B4C-9C88-8BEEFD783D30}" type="presOf" srcId="{491C1641-D0BD-AD43-AFDC-0DD358E2C79E}" destId="{27C6C96E-7A5C-2146-AE54-3F3D37FDC2B5}" srcOrd="0" destOrd="0" presId="urn:microsoft.com/office/officeart/2005/8/layout/lProcess3"/>
    <dgm:cxn modelId="{B638252B-56A2-E04F-8F77-2622158DB7B2}" srcId="{DB016221-5312-B64C-B275-4697C5FB78FD}" destId="{06E5029F-E977-FA4E-AD46-53DF22CD7D49}" srcOrd="2" destOrd="0" parTransId="{34A1E6EB-80FF-B24D-9A7A-D1DD087AD01C}" sibTransId="{8CB17422-81CA-8246-AED9-846E1D4D94FC}"/>
    <dgm:cxn modelId="{335E7838-00C2-324F-B81B-79953086318A}" type="presOf" srcId="{B080DF2A-7B19-7A46-9E19-96F49E560D90}" destId="{6A968CE4-A8AA-1C4F-85E1-7253FA9E853F}" srcOrd="0" destOrd="0" presId="urn:microsoft.com/office/officeart/2005/8/layout/lProcess3"/>
    <dgm:cxn modelId="{6181573B-D3E0-1944-9E1A-83EF4B095677}" type="presOf" srcId="{DB016221-5312-B64C-B275-4697C5FB78FD}" destId="{A2BD9F73-D72A-C54B-81ED-58FB08CF4F60}" srcOrd="0" destOrd="0" presId="urn:microsoft.com/office/officeart/2005/8/layout/lProcess3"/>
    <dgm:cxn modelId="{2061FB3E-BAD8-0047-AF9C-190006F17B70}" type="presOf" srcId="{9B5BAFCF-D5C2-1447-A7CA-7C6134049896}" destId="{B0A5D920-636D-3E49-B746-DDB93034C3A3}" srcOrd="0" destOrd="0" presId="urn:microsoft.com/office/officeart/2005/8/layout/lProcess3"/>
    <dgm:cxn modelId="{9626E661-1F36-3F49-8174-42E1E2F02B68}" srcId="{DB016221-5312-B64C-B275-4697C5FB78FD}" destId="{8FA92F9C-CF23-8E4B-881E-05F281C05725}" srcOrd="1" destOrd="0" parTransId="{2C9D4065-2D62-3C4D-B2E0-B85356AE4866}" sibTransId="{F796DD39-38A5-C94F-B20C-AE02628A18DD}"/>
    <dgm:cxn modelId="{8067BC47-D7E6-B948-990C-F1ECA2B593FE}" type="presOf" srcId="{06E5029F-E977-FA4E-AD46-53DF22CD7D49}" destId="{A0BBCA13-FD6D-914E-9F26-3C6E1CDCA500}" srcOrd="0" destOrd="0" presId="urn:microsoft.com/office/officeart/2005/8/layout/lProcess3"/>
    <dgm:cxn modelId="{C6071D6A-11E7-F94B-A205-9B429807BF34}" srcId="{D5D4ECD8-3E77-704B-8CC6-664820CC5E79}" destId="{B20D699A-FDE1-5D40-95B9-61B4395EFC06}" srcOrd="2" destOrd="0" parTransId="{FF03E190-1A6D-3045-BFA5-8E0DD8AC0BBD}" sibTransId="{4C9FFF98-DA40-1D4C-AC92-04426589A7B9}"/>
    <dgm:cxn modelId="{58F11E78-7D19-EA4E-B073-7EE043FC9133}" srcId="{DB016221-5312-B64C-B275-4697C5FB78FD}" destId="{D7C8F974-ADAA-324D-9B2C-72F1AD41A7EB}" srcOrd="0" destOrd="0" parTransId="{AE3461AD-9283-B546-B964-678E5949F4B4}" sibTransId="{ACAA2581-0DBD-454B-9D28-03EA9126E41F}"/>
    <dgm:cxn modelId="{90D4BE7A-988C-E14F-937B-9789A4828A4F}" type="presOf" srcId="{C5949733-7EEF-874F-A477-8709DCE29137}" destId="{BE0DBF57-B8D9-2B4E-A69A-EE5BC29920D1}" srcOrd="0" destOrd="0" presId="urn:microsoft.com/office/officeart/2005/8/layout/lProcess3"/>
    <dgm:cxn modelId="{1A56DA7A-0587-9142-9F82-08618039C88F}" srcId="{D5D4ECD8-3E77-704B-8CC6-664820CC5E79}" destId="{DB016221-5312-B64C-B275-4697C5FB78FD}" srcOrd="0" destOrd="0" parTransId="{9A3F95EC-7F46-1347-A10D-09467033509B}" sibTransId="{78D1D53B-E4F5-3642-955A-A62DB94E9E9E}"/>
    <dgm:cxn modelId="{A7CDDE5A-1AD4-7D4E-B97B-7F0385DB537E}" type="presOf" srcId="{D7C8F974-ADAA-324D-9B2C-72F1AD41A7EB}" destId="{694668B6-18FA-0046-B300-3038EBF6F447}" srcOrd="0" destOrd="0" presId="urn:microsoft.com/office/officeart/2005/8/layout/lProcess3"/>
    <dgm:cxn modelId="{46515890-40A6-EB41-AF1B-5BBD8ABF5EC7}" srcId="{B20D699A-FDE1-5D40-95B9-61B4395EFC06}" destId="{B080DF2A-7B19-7A46-9E19-96F49E560D90}" srcOrd="1" destOrd="0" parTransId="{1B8B082A-B447-0843-B018-9892C7D2AFA1}" sibTransId="{670F7002-48AE-A74F-A745-A52EC66EBF4F}"/>
    <dgm:cxn modelId="{4BBF0DA3-53A5-CB4A-8B92-18D10FC31BFB}" type="presOf" srcId="{A38CF8F2-988C-5042-949A-FA806CD6C671}" destId="{F62ECF4D-52EB-2B46-A6CA-9FE764490BA9}" srcOrd="0" destOrd="0" presId="urn:microsoft.com/office/officeart/2005/8/layout/lProcess3"/>
    <dgm:cxn modelId="{921EA9A4-0896-684F-A819-E90EA8247662}" type="presOf" srcId="{5AA3751C-279C-084C-91FC-A7700526AAC6}" destId="{72D97093-A403-124F-BE5C-F46F4F496254}" srcOrd="0" destOrd="0" presId="urn:microsoft.com/office/officeart/2005/8/layout/lProcess3"/>
    <dgm:cxn modelId="{33D3FFAD-83DB-4344-8BB3-0EEEBD048CF3}" srcId="{D5D4ECD8-3E77-704B-8CC6-664820CC5E79}" destId="{C5949733-7EEF-874F-A477-8709DCE29137}" srcOrd="1" destOrd="0" parTransId="{B2F23616-B63C-1A45-BCB8-3F4636B03E48}" sibTransId="{A58017DC-6C32-F743-A43A-BECB6E7D2650}"/>
    <dgm:cxn modelId="{2CED6EB1-3AE1-6B4A-A095-A46AB10A4A73}" srcId="{D5D4ECD8-3E77-704B-8CC6-664820CC5E79}" destId="{5AA3751C-279C-084C-91FC-A7700526AAC6}" srcOrd="3" destOrd="0" parTransId="{F3C075C6-939C-564E-8ADD-09EFB2944171}" sibTransId="{894E23D3-1D73-7346-A037-9534080441D1}"/>
    <dgm:cxn modelId="{E2CC1AB5-3F71-2140-8742-380B8F99EA71}" type="presOf" srcId="{1B0ADE98-B278-4942-A3C7-2A2E7545EFB3}" destId="{6DB2ECA8-A092-7E4D-98B5-59E6D3A92F10}" srcOrd="0" destOrd="0" presId="urn:microsoft.com/office/officeart/2005/8/layout/lProcess3"/>
    <dgm:cxn modelId="{51F4E1BC-2A65-0744-B97C-A41E2ECEC546}" type="presOf" srcId="{079C4381-B9EF-6642-938C-5DFADA4282F3}" destId="{24CEEB6C-C04C-2E40-B8B3-AB87499EC783}" srcOrd="0" destOrd="0" presId="urn:microsoft.com/office/officeart/2005/8/layout/lProcess3"/>
    <dgm:cxn modelId="{889C1BC1-874E-D945-8285-A72191E1B833}" type="presOf" srcId="{8FA92F9C-CF23-8E4B-881E-05F281C05725}" destId="{D6024BCB-BA19-6643-AFE1-00C0C5C6F026}" srcOrd="0" destOrd="0" presId="urn:microsoft.com/office/officeart/2005/8/layout/lProcess3"/>
    <dgm:cxn modelId="{568019C3-429C-834D-A006-4625D749EFB3}" srcId="{C5949733-7EEF-874F-A477-8709DCE29137}" destId="{491C1641-D0BD-AD43-AFDC-0DD358E2C79E}" srcOrd="1" destOrd="0" parTransId="{D8CFA1D4-0866-6D45-87BC-8F4B922B3198}" sibTransId="{B836623D-81F4-9241-978D-0B50D2726CD7}"/>
    <dgm:cxn modelId="{CC962AD2-30F8-D24D-BD27-6ED43FB5472D}" srcId="{C5949733-7EEF-874F-A477-8709DCE29137}" destId="{079C4381-B9EF-6642-938C-5DFADA4282F3}" srcOrd="0" destOrd="0" parTransId="{02D49EAF-FCD2-0248-8CCA-27B81862C0C4}" sibTransId="{B4D99230-2EE2-B74D-8E76-D95C44B42499}"/>
    <dgm:cxn modelId="{C1242BEA-F261-324B-868A-5210931DBF9D}" srcId="{B20D699A-FDE1-5D40-95B9-61B4395EFC06}" destId="{1B0ADE98-B278-4942-A3C7-2A2E7545EFB3}" srcOrd="2" destOrd="0" parTransId="{DCA48FC5-1BBE-2E4E-A616-D3B03D521F12}" sibTransId="{FA7377E0-C280-2B48-B2AD-CE19D70DCAFE}"/>
    <dgm:cxn modelId="{37DAB4F6-4A2B-0B49-BB9A-89FC4F8C8CC9}" srcId="{B20D699A-FDE1-5D40-95B9-61B4395EFC06}" destId="{9B5BAFCF-D5C2-1447-A7CA-7C6134049896}" srcOrd="0" destOrd="0" parTransId="{4A608FA8-377A-AF4C-BC20-BB39FA95A42A}" sibTransId="{7904DC1F-FBC4-844C-A0A4-FC6C4BA584A6}"/>
    <dgm:cxn modelId="{A27FADFD-55EB-1047-B982-90ABB63E0FE8}" type="presOf" srcId="{D5D4ECD8-3E77-704B-8CC6-664820CC5E79}" destId="{2061CD71-B8DA-EB40-A28C-414DB83B9349}" srcOrd="0" destOrd="0" presId="urn:microsoft.com/office/officeart/2005/8/layout/lProcess3"/>
    <dgm:cxn modelId="{BF72C10A-4E7F-AA47-8E9F-12B3D537B058}" type="presParOf" srcId="{2061CD71-B8DA-EB40-A28C-414DB83B9349}" destId="{62CD7987-2D4E-A84B-807B-7CCDD2D88A68}" srcOrd="0" destOrd="0" presId="urn:microsoft.com/office/officeart/2005/8/layout/lProcess3"/>
    <dgm:cxn modelId="{AE0C43F0-DB3A-9845-8D71-420BEE27F8A6}" type="presParOf" srcId="{62CD7987-2D4E-A84B-807B-7CCDD2D88A68}" destId="{A2BD9F73-D72A-C54B-81ED-58FB08CF4F60}" srcOrd="0" destOrd="0" presId="urn:microsoft.com/office/officeart/2005/8/layout/lProcess3"/>
    <dgm:cxn modelId="{3C4A7736-3D54-F049-A423-7BFC90A931B9}" type="presParOf" srcId="{62CD7987-2D4E-A84B-807B-7CCDD2D88A68}" destId="{37F66769-9D04-7746-B5D3-3A44517A290B}" srcOrd="1" destOrd="0" presId="urn:microsoft.com/office/officeart/2005/8/layout/lProcess3"/>
    <dgm:cxn modelId="{CBF787BA-F7C1-8746-B4EC-69D3BFBAA43C}" type="presParOf" srcId="{62CD7987-2D4E-A84B-807B-7CCDD2D88A68}" destId="{694668B6-18FA-0046-B300-3038EBF6F447}" srcOrd="2" destOrd="0" presId="urn:microsoft.com/office/officeart/2005/8/layout/lProcess3"/>
    <dgm:cxn modelId="{A5F868A2-25DD-1347-82A3-47ADF916351B}" type="presParOf" srcId="{62CD7987-2D4E-A84B-807B-7CCDD2D88A68}" destId="{581305E3-0C46-5B4D-AC98-1FBAE7D158A2}" srcOrd="3" destOrd="0" presId="urn:microsoft.com/office/officeart/2005/8/layout/lProcess3"/>
    <dgm:cxn modelId="{9280D0F0-7F0B-AF41-9510-B83030A8DFB8}" type="presParOf" srcId="{62CD7987-2D4E-A84B-807B-7CCDD2D88A68}" destId="{D6024BCB-BA19-6643-AFE1-00C0C5C6F026}" srcOrd="4" destOrd="0" presId="urn:microsoft.com/office/officeart/2005/8/layout/lProcess3"/>
    <dgm:cxn modelId="{586F3194-A7C2-FA46-8AA9-0EEE5B1B1FB0}" type="presParOf" srcId="{62CD7987-2D4E-A84B-807B-7CCDD2D88A68}" destId="{F2CA3313-9A37-0642-B98E-585AE0CDF352}" srcOrd="5" destOrd="0" presId="urn:microsoft.com/office/officeart/2005/8/layout/lProcess3"/>
    <dgm:cxn modelId="{76D983C6-DF77-9B4E-9E73-E712FEED3D94}" type="presParOf" srcId="{62CD7987-2D4E-A84B-807B-7CCDD2D88A68}" destId="{A0BBCA13-FD6D-914E-9F26-3C6E1CDCA500}" srcOrd="6" destOrd="0" presId="urn:microsoft.com/office/officeart/2005/8/layout/lProcess3"/>
    <dgm:cxn modelId="{1CC6359D-ADD4-8A41-BDF7-595B69120C73}" type="presParOf" srcId="{2061CD71-B8DA-EB40-A28C-414DB83B9349}" destId="{9C176642-D1B3-5B4D-ACA0-70F048725A9D}" srcOrd="1" destOrd="0" presId="urn:microsoft.com/office/officeart/2005/8/layout/lProcess3"/>
    <dgm:cxn modelId="{89ACFBF7-3774-9F4C-B41F-56DE4D1D8C6E}" type="presParOf" srcId="{2061CD71-B8DA-EB40-A28C-414DB83B9349}" destId="{BDCD6EE4-6798-9A49-B5CB-2FFE88CBB065}" srcOrd="2" destOrd="0" presId="urn:microsoft.com/office/officeart/2005/8/layout/lProcess3"/>
    <dgm:cxn modelId="{45D134D7-9D8E-3F49-A00A-08D95F6989D6}" type="presParOf" srcId="{BDCD6EE4-6798-9A49-B5CB-2FFE88CBB065}" destId="{BE0DBF57-B8D9-2B4E-A69A-EE5BC29920D1}" srcOrd="0" destOrd="0" presId="urn:microsoft.com/office/officeart/2005/8/layout/lProcess3"/>
    <dgm:cxn modelId="{B3C11A55-5F5A-AF4D-9C07-2A10D78A30AD}" type="presParOf" srcId="{BDCD6EE4-6798-9A49-B5CB-2FFE88CBB065}" destId="{721A1849-4AFE-0D4A-894B-0C8FCFB8EC59}" srcOrd="1" destOrd="0" presId="urn:microsoft.com/office/officeart/2005/8/layout/lProcess3"/>
    <dgm:cxn modelId="{5D8AF26A-2B8E-0C44-AF62-C06F279E9BB1}" type="presParOf" srcId="{BDCD6EE4-6798-9A49-B5CB-2FFE88CBB065}" destId="{24CEEB6C-C04C-2E40-B8B3-AB87499EC783}" srcOrd="2" destOrd="0" presId="urn:microsoft.com/office/officeart/2005/8/layout/lProcess3"/>
    <dgm:cxn modelId="{F5DD2E26-F13C-8248-AA61-9EC012F49BFD}" type="presParOf" srcId="{BDCD6EE4-6798-9A49-B5CB-2FFE88CBB065}" destId="{5D6D8178-C80F-7C47-99DD-61CAC5BD702B}" srcOrd="3" destOrd="0" presId="urn:microsoft.com/office/officeart/2005/8/layout/lProcess3"/>
    <dgm:cxn modelId="{D6839F1E-8D67-BE47-ABD6-DC6834DFC6A8}" type="presParOf" srcId="{BDCD6EE4-6798-9A49-B5CB-2FFE88CBB065}" destId="{27C6C96E-7A5C-2146-AE54-3F3D37FDC2B5}" srcOrd="4" destOrd="0" presId="urn:microsoft.com/office/officeart/2005/8/layout/lProcess3"/>
    <dgm:cxn modelId="{08B66D14-F6C1-8447-B358-1529C52EAB1E}" type="presParOf" srcId="{2061CD71-B8DA-EB40-A28C-414DB83B9349}" destId="{CA7F7BA4-B376-6148-9E3D-DDD6D8022FA9}" srcOrd="3" destOrd="0" presId="urn:microsoft.com/office/officeart/2005/8/layout/lProcess3"/>
    <dgm:cxn modelId="{A56A38C7-B0F3-3142-B1DE-3F37A784F301}" type="presParOf" srcId="{2061CD71-B8DA-EB40-A28C-414DB83B9349}" destId="{3C8C353B-1F4D-E347-B06C-A65EE9B9311E}" srcOrd="4" destOrd="0" presId="urn:microsoft.com/office/officeart/2005/8/layout/lProcess3"/>
    <dgm:cxn modelId="{6158B55C-9D96-A74F-A575-8A2DB7CC467B}" type="presParOf" srcId="{3C8C353B-1F4D-E347-B06C-A65EE9B9311E}" destId="{8FCF805E-D0A0-4141-9FFD-F32F9CDA72C1}" srcOrd="0" destOrd="0" presId="urn:microsoft.com/office/officeart/2005/8/layout/lProcess3"/>
    <dgm:cxn modelId="{22BE6018-C956-8646-A64E-5A26AC07B552}" type="presParOf" srcId="{3C8C353B-1F4D-E347-B06C-A65EE9B9311E}" destId="{7C4358C2-2B97-3944-892B-8ED8EFE9F6D0}" srcOrd="1" destOrd="0" presId="urn:microsoft.com/office/officeart/2005/8/layout/lProcess3"/>
    <dgm:cxn modelId="{4687E338-8967-5E40-81C8-20F5B78C9D0C}" type="presParOf" srcId="{3C8C353B-1F4D-E347-B06C-A65EE9B9311E}" destId="{B0A5D920-636D-3E49-B746-DDB93034C3A3}" srcOrd="2" destOrd="0" presId="urn:microsoft.com/office/officeart/2005/8/layout/lProcess3"/>
    <dgm:cxn modelId="{EC284B76-F36F-DF4E-86EF-890C74E90F91}" type="presParOf" srcId="{3C8C353B-1F4D-E347-B06C-A65EE9B9311E}" destId="{AF23319A-BE0E-7E4E-9D8B-D3286785D676}" srcOrd="3" destOrd="0" presId="urn:microsoft.com/office/officeart/2005/8/layout/lProcess3"/>
    <dgm:cxn modelId="{7674B77E-D880-524B-81E8-7DDE817CAF40}" type="presParOf" srcId="{3C8C353B-1F4D-E347-B06C-A65EE9B9311E}" destId="{6A968CE4-A8AA-1C4F-85E1-7253FA9E853F}" srcOrd="4" destOrd="0" presId="urn:microsoft.com/office/officeart/2005/8/layout/lProcess3"/>
    <dgm:cxn modelId="{0492578A-28CD-0943-8DC0-9C95C4565C7D}" type="presParOf" srcId="{3C8C353B-1F4D-E347-B06C-A65EE9B9311E}" destId="{950670E4-6293-AD4F-BBEA-0578BE8A8062}" srcOrd="5" destOrd="0" presId="urn:microsoft.com/office/officeart/2005/8/layout/lProcess3"/>
    <dgm:cxn modelId="{F393E948-D6AF-FF4C-AB19-29438ED44787}" type="presParOf" srcId="{3C8C353B-1F4D-E347-B06C-A65EE9B9311E}" destId="{6DB2ECA8-A092-7E4D-98B5-59E6D3A92F10}" srcOrd="6" destOrd="0" presId="urn:microsoft.com/office/officeart/2005/8/layout/lProcess3"/>
    <dgm:cxn modelId="{80FCC6FA-62D6-A840-8A8C-CF03E48A2167}" type="presParOf" srcId="{2061CD71-B8DA-EB40-A28C-414DB83B9349}" destId="{A2336394-3293-9D47-8D1F-0D3BB7FA163C}" srcOrd="5" destOrd="0" presId="urn:microsoft.com/office/officeart/2005/8/layout/lProcess3"/>
    <dgm:cxn modelId="{EB57E672-D674-E740-8DE2-A120CEE20671}" type="presParOf" srcId="{2061CD71-B8DA-EB40-A28C-414DB83B9349}" destId="{49928BF1-5915-A141-BB3F-3703D8A968EB}" srcOrd="6" destOrd="0" presId="urn:microsoft.com/office/officeart/2005/8/layout/lProcess3"/>
    <dgm:cxn modelId="{98FDC6ED-FF64-384A-8C69-45E80C98E555}" type="presParOf" srcId="{49928BF1-5915-A141-BB3F-3703D8A968EB}" destId="{72D97093-A403-124F-BE5C-F46F4F496254}" srcOrd="0" destOrd="0" presId="urn:microsoft.com/office/officeart/2005/8/layout/lProcess3"/>
    <dgm:cxn modelId="{00F0D1DE-8E80-9245-929F-8DFC708C2887}" type="presParOf" srcId="{49928BF1-5915-A141-BB3F-3703D8A968EB}" destId="{A56EFB8D-7619-0641-B8E1-0050C4732889}" srcOrd="1" destOrd="0" presId="urn:microsoft.com/office/officeart/2005/8/layout/lProcess3"/>
    <dgm:cxn modelId="{8CF4A317-79DF-0E4A-A444-248BD200F347}" type="presParOf" srcId="{49928BF1-5915-A141-BB3F-3703D8A968EB}" destId="{F62ECF4D-52EB-2B46-A6CA-9FE764490BA9}"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B25628-270E-7242-A4C9-11BDBE0570B4}" type="doc">
      <dgm:prSet loTypeId="urn:microsoft.com/office/officeart/2005/8/layout/hList1" loCatId="process" qsTypeId="urn:microsoft.com/office/officeart/2005/8/quickstyle/simple1" qsCatId="simple" csTypeId="urn:microsoft.com/office/officeart/2005/8/colors/colorful5" csCatId="colorful" phldr="1"/>
      <dgm:spPr/>
      <dgm:t>
        <a:bodyPr/>
        <a:lstStyle/>
        <a:p>
          <a:endParaRPr lang="en-US"/>
        </a:p>
      </dgm:t>
    </dgm:pt>
    <dgm:pt modelId="{91E0408D-AED0-AF4C-BADE-C6B048E1EA74}">
      <dgm:prSet phldrT="[Text]"/>
      <dgm:spPr/>
      <dgm:t>
        <a:bodyPr/>
        <a:lstStyle/>
        <a:p>
          <a:r>
            <a:rPr lang="en-CA" dirty="0">
              <a:effectLst/>
              <a:latin typeface="Calibri" panose="020F0502020204030204" pitchFamily="34" charset="0"/>
              <a:ea typeface="Calibri" panose="020F0502020204030204" pitchFamily="34" charset="0"/>
              <a:cs typeface="Calibri" panose="020F0502020204030204" pitchFamily="34" charset="0"/>
            </a:rPr>
            <a:t>Sensitivity</a:t>
          </a:r>
          <a:endParaRPr lang="en-US" dirty="0">
            <a:latin typeface="Calibri" panose="020F0502020204030204" pitchFamily="34" charset="0"/>
            <a:cs typeface="Calibri" panose="020F0502020204030204" pitchFamily="34" charset="0"/>
          </a:endParaRPr>
        </a:p>
      </dgm:t>
    </dgm:pt>
    <dgm:pt modelId="{5AA4A200-10AB-FA4E-9A7A-9ABF876DB6FB}" type="parTrans" cxnId="{7476A910-0AB8-C64D-93C3-B14679BDF81C}">
      <dgm:prSet/>
      <dgm:spPr/>
      <dgm:t>
        <a:bodyPr/>
        <a:lstStyle/>
        <a:p>
          <a:endParaRPr lang="en-US"/>
        </a:p>
      </dgm:t>
    </dgm:pt>
    <dgm:pt modelId="{CE52370F-6220-5246-8CE3-B76BD489CFFF}" type="sibTrans" cxnId="{7476A910-0AB8-C64D-93C3-B14679BDF81C}">
      <dgm:prSet/>
      <dgm:spPr/>
      <dgm:t>
        <a:bodyPr/>
        <a:lstStyle/>
        <a:p>
          <a:endParaRPr lang="en-US"/>
        </a:p>
      </dgm:t>
    </dgm:pt>
    <dgm:pt modelId="{F357CE18-44C1-CA41-9D47-8C3CE797B960}">
      <dgm:prSet/>
      <dgm:spPr/>
      <dgm:t>
        <a:bodyPr/>
        <a:lstStyle/>
        <a:p>
          <a:r>
            <a:rPr lang="en-CA" dirty="0">
              <a:latin typeface="Calibri" panose="020F0502020204030204" pitchFamily="34" charset="0"/>
              <a:ea typeface="Calibri" panose="020F0502020204030204" pitchFamily="34" charset="0"/>
              <a:cs typeface="Calibri" panose="020F0502020204030204" pitchFamily="34" charset="0"/>
            </a:rPr>
            <a:t>S</a:t>
          </a:r>
          <a:r>
            <a:rPr lang="en-CA" dirty="0">
              <a:effectLst/>
              <a:latin typeface="Calibri" panose="020F0502020204030204" pitchFamily="34" charset="0"/>
              <a:ea typeface="Calibri" panose="020F0502020204030204" pitchFamily="34" charset="0"/>
              <a:cs typeface="Calibri" panose="020F0502020204030204" pitchFamily="34" charset="0"/>
            </a:rPr>
            <a:t>pecificity</a:t>
          </a:r>
        </a:p>
      </dgm:t>
    </dgm:pt>
    <dgm:pt modelId="{7C560336-B4CE-C246-A667-37460DDD9F60}" type="parTrans" cxnId="{25A15FCF-F1E1-4640-AE6F-D79320F39000}">
      <dgm:prSet/>
      <dgm:spPr/>
      <dgm:t>
        <a:bodyPr/>
        <a:lstStyle/>
        <a:p>
          <a:endParaRPr lang="en-US"/>
        </a:p>
      </dgm:t>
    </dgm:pt>
    <dgm:pt modelId="{AAFBC1D5-56CE-0440-A0F3-7029253318F8}" type="sibTrans" cxnId="{25A15FCF-F1E1-4640-AE6F-D79320F39000}">
      <dgm:prSet/>
      <dgm:spPr/>
      <dgm:t>
        <a:bodyPr/>
        <a:lstStyle/>
        <a:p>
          <a:endParaRPr lang="en-US"/>
        </a:p>
      </dgm:t>
    </dgm:pt>
    <dgm:pt modelId="{A9C853FF-D92C-FA43-9EF0-DF7835EDC8C5}">
      <dgm:prSet/>
      <dgm:spPr/>
      <dgm:t>
        <a:bodyPr/>
        <a:lstStyle/>
        <a:p>
          <a:r>
            <a:rPr lang="en-CA" dirty="0">
              <a:effectLst/>
              <a:latin typeface="Calibri" panose="020F0502020204030204" pitchFamily="34" charset="0"/>
              <a:ea typeface="Calibri" panose="020F0502020204030204" pitchFamily="34" charset="0"/>
              <a:cs typeface="Calibri" panose="020F0502020204030204" pitchFamily="34" charset="0"/>
            </a:rPr>
            <a:t>Positive Predicted Value</a:t>
          </a:r>
        </a:p>
      </dgm:t>
    </dgm:pt>
    <dgm:pt modelId="{664B248E-8547-8448-B62E-7CBB5AEA64D6}" type="parTrans" cxnId="{9AF41182-1B34-4845-84C1-D5EEE7FD1B60}">
      <dgm:prSet/>
      <dgm:spPr/>
      <dgm:t>
        <a:bodyPr/>
        <a:lstStyle/>
        <a:p>
          <a:endParaRPr lang="en-US"/>
        </a:p>
      </dgm:t>
    </dgm:pt>
    <dgm:pt modelId="{188A5A60-C943-4344-863B-F9897E037104}" type="sibTrans" cxnId="{9AF41182-1B34-4845-84C1-D5EEE7FD1B60}">
      <dgm:prSet/>
      <dgm:spPr/>
      <dgm:t>
        <a:bodyPr/>
        <a:lstStyle/>
        <a:p>
          <a:endParaRPr lang="en-US"/>
        </a:p>
      </dgm:t>
    </dgm:pt>
    <dgm:pt modelId="{50DBEBBB-0E68-5F4E-A95A-729812405F68}">
      <dgm:prSet/>
      <dgm:spPr/>
      <dgm:t>
        <a:bodyPr/>
        <a:lstStyle/>
        <a:p>
          <a:r>
            <a:rPr lang="en-CA" dirty="0">
              <a:latin typeface="Calibri" panose="020F0502020204030204" pitchFamily="34" charset="0"/>
              <a:ea typeface="Calibri" panose="020F0502020204030204" pitchFamily="34" charset="0"/>
              <a:cs typeface="Calibri" panose="020F0502020204030204" pitchFamily="34" charset="0"/>
            </a:rPr>
            <a:t>Negative Predicted Value</a:t>
          </a:r>
          <a:endParaRPr lang="en-US" dirty="0">
            <a:latin typeface="Calibri" panose="020F0502020204030204" pitchFamily="34" charset="0"/>
            <a:cs typeface="Calibri" panose="020F0502020204030204" pitchFamily="34" charset="0"/>
          </a:endParaRPr>
        </a:p>
      </dgm:t>
    </dgm:pt>
    <dgm:pt modelId="{5AA3EA2C-0C96-EE4B-A837-A341E4C3D843}" type="parTrans" cxnId="{6C1ECB1A-7C42-9D48-87BB-912FD41089E3}">
      <dgm:prSet/>
      <dgm:spPr/>
      <dgm:t>
        <a:bodyPr/>
        <a:lstStyle/>
        <a:p>
          <a:endParaRPr lang="en-US"/>
        </a:p>
      </dgm:t>
    </dgm:pt>
    <dgm:pt modelId="{9589F745-3EF1-B747-9A5E-97F750CFF824}" type="sibTrans" cxnId="{6C1ECB1A-7C42-9D48-87BB-912FD41089E3}">
      <dgm:prSet/>
      <dgm:spPr/>
      <dgm:t>
        <a:bodyPr/>
        <a:lstStyle/>
        <a:p>
          <a:endParaRPr lang="en-US"/>
        </a:p>
      </dgm:t>
    </dgm:pt>
    <dgm:pt modelId="{33DBB9EF-92CA-BD43-A679-18F287EAEE49}">
      <dgm:prSet/>
      <dgm:spPr/>
      <dgm:t>
        <a:bodyPr/>
        <a:lstStyle/>
        <a:p>
          <a:pPr>
            <a:buFont typeface="Arial" panose="020B0604020202020204" pitchFamily="34" charset="0"/>
            <a:buNone/>
          </a:pPr>
          <a:r>
            <a:rPr lang="en-CA" dirty="0">
              <a:latin typeface="Calibri" panose="020F0502020204030204" pitchFamily="34" charset="0"/>
              <a:cs typeface="Calibri" panose="020F0502020204030204" pitchFamily="34" charset="0"/>
            </a:rPr>
            <a:t>81.6 (75.6-86.4)</a:t>
          </a:r>
          <a:endParaRPr lang="en-US" dirty="0">
            <a:latin typeface="Calibri" panose="020F0502020204030204" pitchFamily="34" charset="0"/>
            <a:cs typeface="Calibri" panose="020F0502020204030204" pitchFamily="34" charset="0"/>
          </a:endParaRPr>
        </a:p>
      </dgm:t>
    </dgm:pt>
    <dgm:pt modelId="{8DDFDD1F-2679-2E4E-A12B-60A1932B4AE4}" type="parTrans" cxnId="{1E1C0330-87D2-8847-ADB9-DE10E1DB7CAB}">
      <dgm:prSet/>
      <dgm:spPr/>
      <dgm:t>
        <a:bodyPr/>
        <a:lstStyle/>
        <a:p>
          <a:endParaRPr lang="en-US"/>
        </a:p>
      </dgm:t>
    </dgm:pt>
    <dgm:pt modelId="{1A256612-747A-8247-B3CC-DBBDC6C7CED2}" type="sibTrans" cxnId="{1E1C0330-87D2-8847-ADB9-DE10E1DB7CAB}">
      <dgm:prSet/>
      <dgm:spPr/>
      <dgm:t>
        <a:bodyPr/>
        <a:lstStyle/>
        <a:p>
          <a:endParaRPr lang="en-US"/>
        </a:p>
      </dgm:t>
    </dgm:pt>
    <dgm:pt modelId="{D0074F08-3E60-5646-8145-94D14898DA8A}">
      <dgm:prSet/>
      <dgm:spPr/>
      <dgm:t>
        <a:bodyPr/>
        <a:lstStyle/>
        <a:p>
          <a:pPr>
            <a:buNone/>
          </a:pPr>
          <a:r>
            <a:rPr lang="en-CA" dirty="0">
              <a:latin typeface="Calibri" panose="020F0502020204030204" pitchFamily="34" charset="0"/>
              <a:cs typeface="Calibri" panose="020F0502020204030204" pitchFamily="34" charset="0"/>
            </a:rPr>
            <a:t>98.0 (97.4-98.5)</a:t>
          </a:r>
          <a:endParaRPr lang="en-CA" dirty="0">
            <a:effectLst/>
            <a:latin typeface="Calibri" panose="020F0502020204030204" pitchFamily="34" charset="0"/>
            <a:ea typeface="Calibri" panose="020F0502020204030204" pitchFamily="34" charset="0"/>
            <a:cs typeface="Calibri" panose="020F0502020204030204" pitchFamily="34" charset="0"/>
          </a:endParaRPr>
        </a:p>
      </dgm:t>
    </dgm:pt>
    <dgm:pt modelId="{6F8FEBB1-00DC-5F44-ABD8-0504F848CF29}" type="parTrans" cxnId="{589C0194-9C7A-4247-A98C-E353CFE4B47B}">
      <dgm:prSet/>
      <dgm:spPr/>
      <dgm:t>
        <a:bodyPr/>
        <a:lstStyle/>
        <a:p>
          <a:endParaRPr lang="en-US"/>
        </a:p>
      </dgm:t>
    </dgm:pt>
    <dgm:pt modelId="{05771CA5-BFF1-FE4C-93D2-246BD53451E0}" type="sibTrans" cxnId="{589C0194-9C7A-4247-A98C-E353CFE4B47B}">
      <dgm:prSet/>
      <dgm:spPr/>
      <dgm:t>
        <a:bodyPr/>
        <a:lstStyle/>
        <a:p>
          <a:endParaRPr lang="en-US"/>
        </a:p>
      </dgm:t>
    </dgm:pt>
    <dgm:pt modelId="{A66FB5A1-2E17-2B41-8499-F3AB0FB04974}">
      <dgm:prSet/>
      <dgm:spPr/>
      <dgm:t>
        <a:bodyPr/>
        <a:lstStyle/>
        <a:p>
          <a:pPr>
            <a:buNone/>
          </a:pPr>
          <a:r>
            <a:rPr lang="en-CA" dirty="0">
              <a:latin typeface="Calibri" panose="020F0502020204030204" pitchFamily="34" charset="0"/>
              <a:cs typeface="Calibri" panose="020F0502020204030204" pitchFamily="34" charset="0"/>
            </a:rPr>
            <a:t>76.3 (70.1-81.5)</a:t>
          </a:r>
          <a:endParaRPr lang="en-CA" dirty="0">
            <a:effectLst/>
            <a:latin typeface="Calibri" panose="020F0502020204030204" pitchFamily="34" charset="0"/>
            <a:ea typeface="Calibri" panose="020F0502020204030204" pitchFamily="34" charset="0"/>
            <a:cs typeface="Calibri" panose="020F0502020204030204" pitchFamily="34" charset="0"/>
          </a:endParaRPr>
        </a:p>
      </dgm:t>
    </dgm:pt>
    <dgm:pt modelId="{EBF5E8B8-AAF4-424B-8E05-B9ABEC7DD53E}" type="parTrans" cxnId="{E63101BD-7E0A-3F45-945A-E7CFB84CB334}">
      <dgm:prSet/>
      <dgm:spPr/>
      <dgm:t>
        <a:bodyPr/>
        <a:lstStyle/>
        <a:p>
          <a:endParaRPr lang="en-US"/>
        </a:p>
      </dgm:t>
    </dgm:pt>
    <dgm:pt modelId="{C37BB3B4-37DD-AF4F-88EB-A3C57EA386A8}" type="sibTrans" cxnId="{E63101BD-7E0A-3F45-945A-E7CFB84CB334}">
      <dgm:prSet/>
      <dgm:spPr/>
      <dgm:t>
        <a:bodyPr/>
        <a:lstStyle/>
        <a:p>
          <a:endParaRPr lang="en-US"/>
        </a:p>
      </dgm:t>
    </dgm:pt>
    <dgm:pt modelId="{EE4328AC-0F94-AE49-BFF0-E501A62E0D72}">
      <dgm:prSet/>
      <dgm:spPr/>
      <dgm:t>
        <a:bodyPr/>
        <a:lstStyle/>
        <a:p>
          <a:pPr>
            <a:buNone/>
          </a:pPr>
          <a:r>
            <a:rPr lang="en-CA" dirty="0">
              <a:latin typeface="Calibri" panose="020F0502020204030204" pitchFamily="34" charset="0"/>
              <a:cs typeface="Calibri" panose="020F0502020204030204" pitchFamily="34" charset="0"/>
            </a:rPr>
            <a:t>98.6 (98.0-98.6)</a:t>
          </a:r>
          <a:endParaRPr lang="en-US" dirty="0">
            <a:latin typeface="Calibri" panose="020F0502020204030204" pitchFamily="34" charset="0"/>
            <a:cs typeface="Calibri" panose="020F0502020204030204" pitchFamily="34" charset="0"/>
          </a:endParaRPr>
        </a:p>
      </dgm:t>
    </dgm:pt>
    <dgm:pt modelId="{4901F76B-8D48-4649-9E9F-226F02CF9429}" type="parTrans" cxnId="{781D7AC5-5287-4745-83FB-0325A2BC2B83}">
      <dgm:prSet/>
      <dgm:spPr/>
      <dgm:t>
        <a:bodyPr/>
        <a:lstStyle/>
        <a:p>
          <a:endParaRPr lang="en-US"/>
        </a:p>
      </dgm:t>
    </dgm:pt>
    <dgm:pt modelId="{5D5EFD80-92CA-214A-B378-100A2FBABAE2}" type="sibTrans" cxnId="{781D7AC5-5287-4745-83FB-0325A2BC2B83}">
      <dgm:prSet/>
      <dgm:spPr/>
      <dgm:t>
        <a:bodyPr/>
        <a:lstStyle/>
        <a:p>
          <a:endParaRPr lang="en-US"/>
        </a:p>
      </dgm:t>
    </dgm:pt>
    <dgm:pt modelId="{8A98E459-8FB9-9442-B0A7-B43A573D72B4}" type="pres">
      <dgm:prSet presAssocID="{25B25628-270E-7242-A4C9-11BDBE0570B4}" presName="Name0" presStyleCnt="0">
        <dgm:presLayoutVars>
          <dgm:dir/>
          <dgm:animLvl val="lvl"/>
          <dgm:resizeHandles val="exact"/>
        </dgm:presLayoutVars>
      </dgm:prSet>
      <dgm:spPr/>
    </dgm:pt>
    <dgm:pt modelId="{17DA1339-F384-294C-9EA8-EAA3E54FB53D}" type="pres">
      <dgm:prSet presAssocID="{91E0408D-AED0-AF4C-BADE-C6B048E1EA74}" presName="composite" presStyleCnt="0"/>
      <dgm:spPr/>
    </dgm:pt>
    <dgm:pt modelId="{E97BDCC4-4344-9B4B-ADB0-AEC5D2AADA90}" type="pres">
      <dgm:prSet presAssocID="{91E0408D-AED0-AF4C-BADE-C6B048E1EA74}" presName="parTx" presStyleLbl="alignNode1" presStyleIdx="0" presStyleCnt="4">
        <dgm:presLayoutVars>
          <dgm:chMax val="0"/>
          <dgm:chPref val="0"/>
          <dgm:bulletEnabled val="1"/>
        </dgm:presLayoutVars>
      </dgm:prSet>
      <dgm:spPr/>
    </dgm:pt>
    <dgm:pt modelId="{B696A0CF-A479-654B-9A2D-60D861262E23}" type="pres">
      <dgm:prSet presAssocID="{91E0408D-AED0-AF4C-BADE-C6B048E1EA74}" presName="desTx" presStyleLbl="alignAccFollowNode1" presStyleIdx="0" presStyleCnt="4">
        <dgm:presLayoutVars>
          <dgm:bulletEnabled val="1"/>
        </dgm:presLayoutVars>
      </dgm:prSet>
      <dgm:spPr/>
    </dgm:pt>
    <dgm:pt modelId="{AA574B38-D3B0-BA4D-B370-2C11C1D50D25}" type="pres">
      <dgm:prSet presAssocID="{CE52370F-6220-5246-8CE3-B76BD489CFFF}" presName="space" presStyleCnt="0"/>
      <dgm:spPr/>
    </dgm:pt>
    <dgm:pt modelId="{6C2C46D8-8E98-0B47-894D-C7F5F705F66E}" type="pres">
      <dgm:prSet presAssocID="{F357CE18-44C1-CA41-9D47-8C3CE797B960}" presName="composite" presStyleCnt="0"/>
      <dgm:spPr/>
    </dgm:pt>
    <dgm:pt modelId="{BDD8A741-56C1-5049-9EC3-C66B5B6FB2F9}" type="pres">
      <dgm:prSet presAssocID="{F357CE18-44C1-CA41-9D47-8C3CE797B960}" presName="parTx" presStyleLbl="alignNode1" presStyleIdx="1" presStyleCnt="4">
        <dgm:presLayoutVars>
          <dgm:chMax val="0"/>
          <dgm:chPref val="0"/>
          <dgm:bulletEnabled val="1"/>
        </dgm:presLayoutVars>
      </dgm:prSet>
      <dgm:spPr/>
    </dgm:pt>
    <dgm:pt modelId="{EE019465-9F50-8843-8CF5-2734EC7FD334}" type="pres">
      <dgm:prSet presAssocID="{F357CE18-44C1-CA41-9D47-8C3CE797B960}" presName="desTx" presStyleLbl="alignAccFollowNode1" presStyleIdx="1" presStyleCnt="4">
        <dgm:presLayoutVars>
          <dgm:bulletEnabled val="1"/>
        </dgm:presLayoutVars>
      </dgm:prSet>
      <dgm:spPr/>
    </dgm:pt>
    <dgm:pt modelId="{ECF145D6-CE2B-714E-A879-7CB730C243D9}" type="pres">
      <dgm:prSet presAssocID="{AAFBC1D5-56CE-0440-A0F3-7029253318F8}" presName="space" presStyleCnt="0"/>
      <dgm:spPr/>
    </dgm:pt>
    <dgm:pt modelId="{875E369A-36DF-3949-B7D2-42F57A67EF4D}" type="pres">
      <dgm:prSet presAssocID="{A9C853FF-D92C-FA43-9EF0-DF7835EDC8C5}" presName="composite" presStyleCnt="0"/>
      <dgm:spPr/>
    </dgm:pt>
    <dgm:pt modelId="{D87BBD2D-F09D-FB45-8325-4BFD84BC247F}" type="pres">
      <dgm:prSet presAssocID="{A9C853FF-D92C-FA43-9EF0-DF7835EDC8C5}" presName="parTx" presStyleLbl="alignNode1" presStyleIdx="2" presStyleCnt="4">
        <dgm:presLayoutVars>
          <dgm:chMax val="0"/>
          <dgm:chPref val="0"/>
          <dgm:bulletEnabled val="1"/>
        </dgm:presLayoutVars>
      </dgm:prSet>
      <dgm:spPr/>
    </dgm:pt>
    <dgm:pt modelId="{998F2C06-F5C3-FA4B-9187-12004655003C}" type="pres">
      <dgm:prSet presAssocID="{A9C853FF-D92C-FA43-9EF0-DF7835EDC8C5}" presName="desTx" presStyleLbl="alignAccFollowNode1" presStyleIdx="2" presStyleCnt="4">
        <dgm:presLayoutVars>
          <dgm:bulletEnabled val="1"/>
        </dgm:presLayoutVars>
      </dgm:prSet>
      <dgm:spPr/>
    </dgm:pt>
    <dgm:pt modelId="{E59DDF5C-28C3-574E-889D-918FBA4239A0}" type="pres">
      <dgm:prSet presAssocID="{188A5A60-C943-4344-863B-F9897E037104}" presName="space" presStyleCnt="0"/>
      <dgm:spPr/>
    </dgm:pt>
    <dgm:pt modelId="{1E0850E9-13C9-5143-803A-25CAD0E9469D}" type="pres">
      <dgm:prSet presAssocID="{50DBEBBB-0E68-5F4E-A95A-729812405F68}" presName="composite" presStyleCnt="0"/>
      <dgm:spPr/>
    </dgm:pt>
    <dgm:pt modelId="{30300125-C449-184D-89DE-00F6E894AC1B}" type="pres">
      <dgm:prSet presAssocID="{50DBEBBB-0E68-5F4E-A95A-729812405F68}" presName="parTx" presStyleLbl="alignNode1" presStyleIdx="3" presStyleCnt="4">
        <dgm:presLayoutVars>
          <dgm:chMax val="0"/>
          <dgm:chPref val="0"/>
          <dgm:bulletEnabled val="1"/>
        </dgm:presLayoutVars>
      </dgm:prSet>
      <dgm:spPr/>
    </dgm:pt>
    <dgm:pt modelId="{8AA984CD-7EF4-0A4F-A6CF-77D39C92D6D0}" type="pres">
      <dgm:prSet presAssocID="{50DBEBBB-0E68-5F4E-A95A-729812405F68}" presName="desTx" presStyleLbl="alignAccFollowNode1" presStyleIdx="3" presStyleCnt="4">
        <dgm:presLayoutVars>
          <dgm:bulletEnabled val="1"/>
        </dgm:presLayoutVars>
      </dgm:prSet>
      <dgm:spPr/>
    </dgm:pt>
  </dgm:ptLst>
  <dgm:cxnLst>
    <dgm:cxn modelId="{7476A910-0AB8-C64D-93C3-B14679BDF81C}" srcId="{25B25628-270E-7242-A4C9-11BDBE0570B4}" destId="{91E0408D-AED0-AF4C-BADE-C6B048E1EA74}" srcOrd="0" destOrd="0" parTransId="{5AA4A200-10AB-FA4E-9A7A-9ABF876DB6FB}" sibTransId="{CE52370F-6220-5246-8CE3-B76BD489CFFF}"/>
    <dgm:cxn modelId="{C15E4412-A595-8C45-A4D1-2158E8E9D43C}" type="presOf" srcId="{EE4328AC-0F94-AE49-BFF0-E501A62E0D72}" destId="{8AA984CD-7EF4-0A4F-A6CF-77D39C92D6D0}" srcOrd="0" destOrd="0" presId="urn:microsoft.com/office/officeart/2005/8/layout/hList1"/>
    <dgm:cxn modelId="{DC1BF915-5090-C04E-89C9-65B75B7A23A5}" type="presOf" srcId="{25B25628-270E-7242-A4C9-11BDBE0570B4}" destId="{8A98E459-8FB9-9442-B0A7-B43A573D72B4}" srcOrd="0" destOrd="0" presId="urn:microsoft.com/office/officeart/2005/8/layout/hList1"/>
    <dgm:cxn modelId="{6C1ECB1A-7C42-9D48-87BB-912FD41089E3}" srcId="{25B25628-270E-7242-A4C9-11BDBE0570B4}" destId="{50DBEBBB-0E68-5F4E-A95A-729812405F68}" srcOrd="3" destOrd="0" parTransId="{5AA3EA2C-0C96-EE4B-A837-A341E4C3D843}" sibTransId="{9589F745-3EF1-B747-9A5E-97F750CFF824}"/>
    <dgm:cxn modelId="{7008621F-56EE-2940-AAB2-72A39216B93F}" type="presOf" srcId="{A66FB5A1-2E17-2B41-8499-F3AB0FB04974}" destId="{998F2C06-F5C3-FA4B-9187-12004655003C}" srcOrd="0" destOrd="0" presId="urn:microsoft.com/office/officeart/2005/8/layout/hList1"/>
    <dgm:cxn modelId="{BF39BD26-1138-CB4B-8A20-37792AB1A865}" type="presOf" srcId="{F357CE18-44C1-CA41-9D47-8C3CE797B960}" destId="{BDD8A741-56C1-5049-9EC3-C66B5B6FB2F9}" srcOrd="0" destOrd="0" presId="urn:microsoft.com/office/officeart/2005/8/layout/hList1"/>
    <dgm:cxn modelId="{1E1C0330-87D2-8847-ADB9-DE10E1DB7CAB}" srcId="{91E0408D-AED0-AF4C-BADE-C6B048E1EA74}" destId="{33DBB9EF-92CA-BD43-A679-18F287EAEE49}" srcOrd="0" destOrd="0" parTransId="{8DDFDD1F-2679-2E4E-A12B-60A1932B4AE4}" sibTransId="{1A256612-747A-8247-B3CC-DBBDC6C7CED2}"/>
    <dgm:cxn modelId="{BC8CAD75-74D2-4641-908C-36E394BCE477}" type="presOf" srcId="{33DBB9EF-92CA-BD43-A679-18F287EAEE49}" destId="{B696A0CF-A479-654B-9A2D-60D861262E23}" srcOrd="0" destOrd="0" presId="urn:microsoft.com/office/officeart/2005/8/layout/hList1"/>
    <dgm:cxn modelId="{0887E276-0AB8-1845-A9D5-947A511F327D}" type="presOf" srcId="{50DBEBBB-0E68-5F4E-A95A-729812405F68}" destId="{30300125-C449-184D-89DE-00F6E894AC1B}" srcOrd="0" destOrd="0" presId="urn:microsoft.com/office/officeart/2005/8/layout/hList1"/>
    <dgm:cxn modelId="{9AF41182-1B34-4845-84C1-D5EEE7FD1B60}" srcId="{25B25628-270E-7242-A4C9-11BDBE0570B4}" destId="{A9C853FF-D92C-FA43-9EF0-DF7835EDC8C5}" srcOrd="2" destOrd="0" parTransId="{664B248E-8547-8448-B62E-7CBB5AEA64D6}" sibTransId="{188A5A60-C943-4344-863B-F9897E037104}"/>
    <dgm:cxn modelId="{589C0194-9C7A-4247-A98C-E353CFE4B47B}" srcId="{F357CE18-44C1-CA41-9D47-8C3CE797B960}" destId="{D0074F08-3E60-5646-8145-94D14898DA8A}" srcOrd="0" destOrd="0" parTransId="{6F8FEBB1-00DC-5F44-ABD8-0504F848CF29}" sibTransId="{05771CA5-BFF1-FE4C-93D2-246BD53451E0}"/>
    <dgm:cxn modelId="{F0A0ABB1-1213-2345-BCE0-562C1EF65538}" type="presOf" srcId="{91E0408D-AED0-AF4C-BADE-C6B048E1EA74}" destId="{E97BDCC4-4344-9B4B-ADB0-AEC5D2AADA90}" srcOrd="0" destOrd="0" presId="urn:microsoft.com/office/officeart/2005/8/layout/hList1"/>
    <dgm:cxn modelId="{E63101BD-7E0A-3F45-945A-E7CFB84CB334}" srcId="{A9C853FF-D92C-FA43-9EF0-DF7835EDC8C5}" destId="{A66FB5A1-2E17-2B41-8499-F3AB0FB04974}" srcOrd="0" destOrd="0" parTransId="{EBF5E8B8-AAF4-424B-8E05-B9ABEC7DD53E}" sibTransId="{C37BB3B4-37DD-AF4F-88EB-A3C57EA386A8}"/>
    <dgm:cxn modelId="{781D7AC5-5287-4745-83FB-0325A2BC2B83}" srcId="{50DBEBBB-0E68-5F4E-A95A-729812405F68}" destId="{EE4328AC-0F94-AE49-BFF0-E501A62E0D72}" srcOrd="0" destOrd="0" parTransId="{4901F76B-8D48-4649-9E9F-226F02CF9429}" sibTransId="{5D5EFD80-92CA-214A-B378-100A2FBABAE2}"/>
    <dgm:cxn modelId="{25A15FCF-F1E1-4640-AE6F-D79320F39000}" srcId="{25B25628-270E-7242-A4C9-11BDBE0570B4}" destId="{F357CE18-44C1-CA41-9D47-8C3CE797B960}" srcOrd="1" destOrd="0" parTransId="{7C560336-B4CE-C246-A667-37460DDD9F60}" sibTransId="{AAFBC1D5-56CE-0440-A0F3-7029253318F8}"/>
    <dgm:cxn modelId="{7C2C21DF-659D-3845-9407-895A017C5D70}" type="presOf" srcId="{A9C853FF-D92C-FA43-9EF0-DF7835EDC8C5}" destId="{D87BBD2D-F09D-FB45-8325-4BFD84BC247F}" srcOrd="0" destOrd="0" presId="urn:microsoft.com/office/officeart/2005/8/layout/hList1"/>
    <dgm:cxn modelId="{27AFB4EF-C694-684E-A9DC-D9EAF34A1C3B}" type="presOf" srcId="{D0074F08-3E60-5646-8145-94D14898DA8A}" destId="{EE019465-9F50-8843-8CF5-2734EC7FD334}" srcOrd="0" destOrd="0" presId="urn:microsoft.com/office/officeart/2005/8/layout/hList1"/>
    <dgm:cxn modelId="{87450A04-C3FF-7349-B37C-078E063CD0F7}" type="presParOf" srcId="{8A98E459-8FB9-9442-B0A7-B43A573D72B4}" destId="{17DA1339-F384-294C-9EA8-EAA3E54FB53D}" srcOrd="0" destOrd="0" presId="urn:microsoft.com/office/officeart/2005/8/layout/hList1"/>
    <dgm:cxn modelId="{D7DC7AD8-DAC2-4047-A94F-17AC6FECBDB0}" type="presParOf" srcId="{17DA1339-F384-294C-9EA8-EAA3E54FB53D}" destId="{E97BDCC4-4344-9B4B-ADB0-AEC5D2AADA90}" srcOrd="0" destOrd="0" presId="urn:microsoft.com/office/officeart/2005/8/layout/hList1"/>
    <dgm:cxn modelId="{0838E7FB-26E9-AE40-9BD0-D5B4585AC9BB}" type="presParOf" srcId="{17DA1339-F384-294C-9EA8-EAA3E54FB53D}" destId="{B696A0CF-A479-654B-9A2D-60D861262E23}" srcOrd="1" destOrd="0" presId="urn:microsoft.com/office/officeart/2005/8/layout/hList1"/>
    <dgm:cxn modelId="{84FDF28C-0566-894B-A0A7-7DB6E7A5A9D2}" type="presParOf" srcId="{8A98E459-8FB9-9442-B0A7-B43A573D72B4}" destId="{AA574B38-D3B0-BA4D-B370-2C11C1D50D25}" srcOrd="1" destOrd="0" presId="urn:microsoft.com/office/officeart/2005/8/layout/hList1"/>
    <dgm:cxn modelId="{A18B7CF1-D5F9-024E-B31F-F7F5A3CCD911}" type="presParOf" srcId="{8A98E459-8FB9-9442-B0A7-B43A573D72B4}" destId="{6C2C46D8-8E98-0B47-894D-C7F5F705F66E}" srcOrd="2" destOrd="0" presId="urn:microsoft.com/office/officeart/2005/8/layout/hList1"/>
    <dgm:cxn modelId="{F8F7A7CB-F3DC-8A40-88B5-08B0F2D32F9B}" type="presParOf" srcId="{6C2C46D8-8E98-0B47-894D-C7F5F705F66E}" destId="{BDD8A741-56C1-5049-9EC3-C66B5B6FB2F9}" srcOrd="0" destOrd="0" presId="urn:microsoft.com/office/officeart/2005/8/layout/hList1"/>
    <dgm:cxn modelId="{911EFED4-EF83-F94D-A9A3-BAB77A9357C7}" type="presParOf" srcId="{6C2C46D8-8E98-0B47-894D-C7F5F705F66E}" destId="{EE019465-9F50-8843-8CF5-2734EC7FD334}" srcOrd="1" destOrd="0" presId="urn:microsoft.com/office/officeart/2005/8/layout/hList1"/>
    <dgm:cxn modelId="{777DE64D-D2DA-504C-A078-A3C2343810E8}" type="presParOf" srcId="{8A98E459-8FB9-9442-B0A7-B43A573D72B4}" destId="{ECF145D6-CE2B-714E-A879-7CB730C243D9}" srcOrd="3" destOrd="0" presId="urn:microsoft.com/office/officeart/2005/8/layout/hList1"/>
    <dgm:cxn modelId="{993D2EA5-A19B-5145-8989-A93BAB8E86A4}" type="presParOf" srcId="{8A98E459-8FB9-9442-B0A7-B43A573D72B4}" destId="{875E369A-36DF-3949-B7D2-42F57A67EF4D}" srcOrd="4" destOrd="0" presId="urn:microsoft.com/office/officeart/2005/8/layout/hList1"/>
    <dgm:cxn modelId="{05441DD8-F641-844D-8EB2-C96CEEFB3F32}" type="presParOf" srcId="{875E369A-36DF-3949-B7D2-42F57A67EF4D}" destId="{D87BBD2D-F09D-FB45-8325-4BFD84BC247F}" srcOrd="0" destOrd="0" presId="urn:microsoft.com/office/officeart/2005/8/layout/hList1"/>
    <dgm:cxn modelId="{E4AFCA43-CAEC-2448-A18F-5A76E9B4D0EA}" type="presParOf" srcId="{875E369A-36DF-3949-B7D2-42F57A67EF4D}" destId="{998F2C06-F5C3-FA4B-9187-12004655003C}" srcOrd="1" destOrd="0" presId="urn:microsoft.com/office/officeart/2005/8/layout/hList1"/>
    <dgm:cxn modelId="{72345454-B714-184D-9CF3-ABF67545F292}" type="presParOf" srcId="{8A98E459-8FB9-9442-B0A7-B43A573D72B4}" destId="{E59DDF5C-28C3-574E-889D-918FBA4239A0}" srcOrd="5" destOrd="0" presId="urn:microsoft.com/office/officeart/2005/8/layout/hList1"/>
    <dgm:cxn modelId="{BAEA88E4-36BA-CE46-9872-982684301CC0}" type="presParOf" srcId="{8A98E459-8FB9-9442-B0A7-B43A573D72B4}" destId="{1E0850E9-13C9-5143-803A-25CAD0E9469D}" srcOrd="6" destOrd="0" presId="urn:microsoft.com/office/officeart/2005/8/layout/hList1"/>
    <dgm:cxn modelId="{F3CB6DC1-5B34-9643-AAA7-B1C6ABD09B6B}" type="presParOf" srcId="{1E0850E9-13C9-5143-803A-25CAD0E9469D}" destId="{30300125-C449-184D-89DE-00F6E894AC1B}" srcOrd="0" destOrd="0" presId="urn:microsoft.com/office/officeart/2005/8/layout/hList1"/>
    <dgm:cxn modelId="{862B52C5-A2FD-3B42-826A-A1533A5517E8}" type="presParOf" srcId="{1E0850E9-13C9-5143-803A-25CAD0E9469D}" destId="{8AA984CD-7EF4-0A4F-A6CF-77D39C92D6D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AF8588-58D1-FD4B-AB90-C2099332BCC8}" type="doc">
      <dgm:prSet loTypeId="urn:microsoft.com/office/officeart/2005/8/layout/pList1" loCatId="" qsTypeId="urn:microsoft.com/office/officeart/2005/8/quickstyle/simple1" qsCatId="simple" csTypeId="urn:microsoft.com/office/officeart/2005/8/colors/accent1_2" csCatId="accent1" phldr="1"/>
      <dgm:spPr/>
      <dgm:t>
        <a:bodyPr/>
        <a:lstStyle/>
        <a:p>
          <a:endParaRPr lang="en-US"/>
        </a:p>
      </dgm:t>
    </dgm:pt>
    <dgm:pt modelId="{8272804F-60D0-D14A-87F4-9F626D9E51BE}">
      <dgm:prSet phldrT="[Text]"/>
      <dgm:spPr/>
      <dgm:t>
        <a:bodyPr/>
        <a:lstStyle/>
        <a:p>
          <a:r>
            <a:rPr lang="en-US" dirty="0"/>
            <a:t>Analysis: </a:t>
          </a:r>
          <a:br>
            <a:rPr lang="en-US" dirty="0"/>
          </a:br>
          <a:r>
            <a:rPr lang="en-US" dirty="0"/>
            <a:t>Data linkage</a:t>
          </a:r>
        </a:p>
      </dgm:t>
    </dgm:pt>
    <dgm:pt modelId="{ED75A94B-0E24-7847-A3FC-AD18A5A363B8}" type="parTrans" cxnId="{2ABD9501-F285-3644-B930-D94BDDF101E9}">
      <dgm:prSet/>
      <dgm:spPr/>
      <dgm:t>
        <a:bodyPr/>
        <a:lstStyle/>
        <a:p>
          <a:endParaRPr lang="en-US"/>
        </a:p>
      </dgm:t>
    </dgm:pt>
    <dgm:pt modelId="{5A9E6BC2-C802-9142-8199-D54C4DC41FE0}" type="sibTrans" cxnId="{2ABD9501-F285-3644-B930-D94BDDF101E9}">
      <dgm:prSet/>
      <dgm:spPr/>
      <dgm:t>
        <a:bodyPr/>
        <a:lstStyle/>
        <a:p>
          <a:endParaRPr lang="en-US"/>
        </a:p>
      </dgm:t>
    </dgm:pt>
    <dgm:pt modelId="{1754DE5F-FD00-2E46-969B-305D091C0FE2}">
      <dgm:prSet phldrT="[Text]"/>
      <dgm:spPr/>
      <dgm:t>
        <a:bodyPr/>
        <a:lstStyle/>
        <a:p>
          <a:r>
            <a:rPr lang="en-US" dirty="0"/>
            <a:t>Interview: Patients with RA </a:t>
          </a:r>
        </a:p>
      </dgm:t>
    </dgm:pt>
    <dgm:pt modelId="{0C6548EE-32C9-0B48-AFB4-7A7BD13E197F}" type="parTrans" cxnId="{BEDAFED0-A1E6-3944-A053-AC1869D54856}">
      <dgm:prSet/>
      <dgm:spPr/>
      <dgm:t>
        <a:bodyPr/>
        <a:lstStyle/>
        <a:p>
          <a:endParaRPr lang="en-US"/>
        </a:p>
      </dgm:t>
    </dgm:pt>
    <dgm:pt modelId="{7EF15F5A-AED7-2540-88E7-01F31F767DF0}" type="sibTrans" cxnId="{BEDAFED0-A1E6-3944-A053-AC1869D54856}">
      <dgm:prSet/>
      <dgm:spPr/>
      <dgm:t>
        <a:bodyPr/>
        <a:lstStyle/>
        <a:p>
          <a:endParaRPr lang="en-US"/>
        </a:p>
      </dgm:t>
    </dgm:pt>
    <dgm:pt modelId="{299719ED-5926-6B4C-8BE7-057D22F03A0E}">
      <dgm:prSet phldrT="[Text]"/>
      <dgm:spPr/>
      <dgm:t>
        <a:bodyPr/>
        <a:lstStyle/>
        <a:p>
          <a:r>
            <a:rPr lang="en-US" dirty="0"/>
            <a:t>Focus Group: Family physicians</a:t>
          </a:r>
        </a:p>
      </dgm:t>
    </dgm:pt>
    <dgm:pt modelId="{3A8AA263-7AE5-464F-853D-B95A375D102A}" type="parTrans" cxnId="{9142D647-77C2-FA45-9FD3-192EEEE7965F}">
      <dgm:prSet/>
      <dgm:spPr/>
      <dgm:t>
        <a:bodyPr/>
        <a:lstStyle/>
        <a:p>
          <a:endParaRPr lang="en-US"/>
        </a:p>
      </dgm:t>
    </dgm:pt>
    <dgm:pt modelId="{37FCCE59-1CBA-7147-A033-2A6D7BF7EC69}" type="sibTrans" cxnId="{9142D647-77C2-FA45-9FD3-192EEEE7965F}">
      <dgm:prSet/>
      <dgm:spPr/>
      <dgm:t>
        <a:bodyPr/>
        <a:lstStyle/>
        <a:p>
          <a:endParaRPr lang="en-US"/>
        </a:p>
      </dgm:t>
    </dgm:pt>
    <dgm:pt modelId="{9356836C-4769-D04F-8534-ABF13D40CA3E}" type="pres">
      <dgm:prSet presAssocID="{96AF8588-58D1-FD4B-AB90-C2099332BCC8}" presName="Name0" presStyleCnt="0">
        <dgm:presLayoutVars>
          <dgm:dir/>
          <dgm:resizeHandles val="exact"/>
        </dgm:presLayoutVars>
      </dgm:prSet>
      <dgm:spPr/>
    </dgm:pt>
    <dgm:pt modelId="{17877833-2577-2740-8B10-A77DA7E78430}" type="pres">
      <dgm:prSet presAssocID="{8272804F-60D0-D14A-87F4-9F626D9E51BE}" presName="compNode" presStyleCnt="0"/>
      <dgm:spPr/>
    </dgm:pt>
    <dgm:pt modelId="{14B8D6C0-C4A5-5845-8D6A-2E46F3A65832}" type="pres">
      <dgm:prSet presAssocID="{8272804F-60D0-D14A-87F4-9F626D9E51BE}" presName="pict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7CC3D45A-411D-F64E-B530-8D14AC078D92}" type="pres">
      <dgm:prSet presAssocID="{8272804F-60D0-D14A-87F4-9F626D9E51BE}" presName="textRect" presStyleLbl="revTx" presStyleIdx="0" presStyleCnt="3">
        <dgm:presLayoutVars>
          <dgm:bulletEnabled val="1"/>
        </dgm:presLayoutVars>
      </dgm:prSet>
      <dgm:spPr/>
    </dgm:pt>
    <dgm:pt modelId="{A745D958-DC46-5347-B671-5F6645656C41}" type="pres">
      <dgm:prSet presAssocID="{5A9E6BC2-C802-9142-8199-D54C4DC41FE0}" presName="sibTrans" presStyleLbl="sibTrans2D1" presStyleIdx="0" presStyleCnt="0"/>
      <dgm:spPr/>
    </dgm:pt>
    <dgm:pt modelId="{A88FB6F7-466D-714F-B925-EBFFCA3ACCB9}" type="pres">
      <dgm:prSet presAssocID="{1754DE5F-FD00-2E46-969B-305D091C0FE2}" presName="compNode" presStyleCnt="0"/>
      <dgm:spPr/>
    </dgm:pt>
    <dgm:pt modelId="{59135953-CFEC-B844-9498-414002C422AC}" type="pres">
      <dgm:prSet presAssocID="{1754DE5F-FD00-2E46-969B-305D091C0FE2}" presName="pict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C75FDFCB-81BA-BE4B-ABCF-1B2BD21ABF10}" type="pres">
      <dgm:prSet presAssocID="{1754DE5F-FD00-2E46-969B-305D091C0FE2}" presName="textRect" presStyleLbl="revTx" presStyleIdx="1" presStyleCnt="3">
        <dgm:presLayoutVars>
          <dgm:bulletEnabled val="1"/>
        </dgm:presLayoutVars>
      </dgm:prSet>
      <dgm:spPr/>
    </dgm:pt>
    <dgm:pt modelId="{18E4445E-9290-4D48-B240-FD6A20198724}" type="pres">
      <dgm:prSet presAssocID="{7EF15F5A-AED7-2540-88E7-01F31F767DF0}" presName="sibTrans" presStyleLbl="sibTrans2D1" presStyleIdx="0" presStyleCnt="0"/>
      <dgm:spPr/>
    </dgm:pt>
    <dgm:pt modelId="{60E91115-576A-934A-8974-83506EE212F8}" type="pres">
      <dgm:prSet presAssocID="{299719ED-5926-6B4C-8BE7-057D22F03A0E}" presName="compNode" presStyleCnt="0"/>
      <dgm:spPr/>
    </dgm:pt>
    <dgm:pt modelId="{5D151C30-2910-1C4F-8C2F-8EBE787CE876}" type="pres">
      <dgm:prSet presAssocID="{299719ED-5926-6B4C-8BE7-057D22F03A0E}" presName="pict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pt>
    <dgm:pt modelId="{36DE49E8-DFB2-3A4B-8FAB-B7ACC6BC26E7}" type="pres">
      <dgm:prSet presAssocID="{299719ED-5926-6B4C-8BE7-057D22F03A0E}" presName="textRect" presStyleLbl="revTx" presStyleIdx="2" presStyleCnt="3">
        <dgm:presLayoutVars>
          <dgm:bulletEnabled val="1"/>
        </dgm:presLayoutVars>
      </dgm:prSet>
      <dgm:spPr/>
    </dgm:pt>
  </dgm:ptLst>
  <dgm:cxnLst>
    <dgm:cxn modelId="{2ABD9501-F285-3644-B930-D94BDDF101E9}" srcId="{96AF8588-58D1-FD4B-AB90-C2099332BCC8}" destId="{8272804F-60D0-D14A-87F4-9F626D9E51BE}" srcOrd="0" destOrd="0" parTransId="{ED75A94B-0E24-7847-A3FC-AD18A5A363B8}" sibTransId="{5A9E6BC2-C802-9142-8199-D54C4DC41FE0}"/>
    <dgm:cxn modelId="{6F328533-08F8-F642-AE52-BED8E91A6E2E}" type="presOf" srcId="{8272804F-60D0-D14A-87F4-9F626D9E51BE}" destId="{7CC3D45A-411D-F64E-B530-8D14AC078D92}" srcOrd="0" destOrd="0" presId="urn:microsoft.com/office/officeart/2005/8/layout/pList1"/>
    <dgm:cxn modelId="{9142D647-77C2-FA45-9FD3-192EEEE7965F}" srcId="{96AF8588-58D1-FD4B-AB90-C2099332BCC8}" destId="{299719ED-5926-6B4C-8BE7-057D22F03A0E}" srcOrd="2" destOrd="0" parTransId="{3A8AA263-7AE5-464F-853D-B95A375D102A}" sibTransId="{37FCCE59-1CBA-7147-A033-2A6D7BF7EC69}"/>
    <dgm:cxn modelId="{E51EF54B-5DE1-1748-80E5-A63569709667}" type="presOf" srcId="{5A9E6BC2-C802-9142-8199-D54C4DC41FE0}" destId="{A745D958-DC46-5347-B671-5F6645656C41}" srcOrd="0" destOrd="0" presId="urn:microsoft.com/office/officeart/2005/8/layout/pList1"/>
    <dgm:cxn modelId="{E814B773-3F25-0D48-A0EF-66414F2A14A3}" type="presOf" srcId="{1754DE5F-FD00-2E46-969B-305D091C0FE2}" destId="{C75FDFCB-81BA-BE4B-ABCF-1B2BD21ABF10}" srcOrd="0" destOrd="0" presId="urn:microsoft.com/office/officeart/2005/8/layout/pList1"/>
    <dgm:cxn modelId="{62C1C554-8D65-A245-8FE7-841688AE4861}" type="presOf" srcId="{299719ED-5926-6B4C-8BE7-057D22F03A0E}" destId="{36DE49E8-DFB2-3A4B-8FAB-B7ACC6BC26E7}" srcOrd="0" destOrd="0" presId="urn:microsoft.com/office/officeart/2005/8/layout/pList1"/>
    <dgm:cxn modelId="{0ABCBBCB-3B5E-B749-9572-5C64839B287B}" type="presOf" srcId="{96AF8588-58D1-FD4B-AB90-C2099332BCC8}" destId="{9356836C-4769-D04F-8534-ABF13D40CA3E}" srcOrd="0" destOrd="0" presId="urn:microsoft.com/office/officeart/2005/8/layout/pList1"/>
    <dgm:cxn modelId="{BEDAFED0-A1E6-3944-A053-AC1869D54856}" srcId="{96AF8588-58D1-FD4B-AB90-C2099332BCC8}" destId="{1754DE5F-FD00-2E46-969B-305D091C0FE2}" srcOrd="1" destOrd="0" parTransId="{0C6548EE-32C9-0B48-AFB4-7A7BD13E197F}" sibTransId="{7EF15F5A-AED7-2540-88E7-01F31F767DF0}"/>
    <dgm:cxn modelId="{5758DCD5-CE40-7D4A-97A8-6A2DE38DF486}" type="presOf" srcId="{7EF15F5A-AED7-2540-88E7-01F31F767DF0}" destId="{18E4445E-9290-4D48-B240-FD6A20198724}" srcOrd="0" destOrd="0" presId="urn:microsoft.com/office/officeart/2005/8/layout/pList1"/>
    <dgm:cxn modelId="{63D6B9E5-7A9D-444B-8B4C-10A406121E36}" type="presParOf" srcId="{9356836C-4769-D04F-8534-ABF13D40CA3E}" destId="{17877833-2577-2740-8B10-A77DA7E78430}" srcOrd="0" destOrd="0" presId="urn:microsoft.com/office/officeart/2005/8/layout/pList1"/>
    <dgm:cxn modelId="{7F8F2EEA-FC9B-E341-AEB0-98044F6A99C3}" type="presParOf" srcId="{17877833-2577-2740-8B10-A77DA7E78430}" destId="{14B8D6C0-C4A5-5845-8D6A-2E46F3A65832}" srcOrd="0" destOrd="0" presId="urn:microsoft.com/office/officeart/2005/8/layout/pList1"/>
    <dgm:cxn modelId="{804B140A-D461-0648-ABD3-E1C51E36D361}" type="presParOf" srcId="{17877833-2577-2740-8B10-A77DA7E78430}" destId="{7CC3D45A-411D-F64E-B530-8D14AC078D92}" srcOrd="1" destOrd="0" presId="urn:microsoft.com/office/officeart/2005/8/layout/pList1"/>
    <dgm:cxn modelId="{38AA9370-BB7B-564B-B872-779ED7FFE337}" type="presParOf" srcId="{9356836C-4769-D04F-8534-ABF13D40CA3E}" destId="{A745D958-DC46-5347-B671-5F6645656C41}" srcOrd="1" destOrd="0" presId="urn:microsoft.com/office/officeart/2005/8/layout/pList1"/>
    <dgm:cxn modelId="{1D039EB8-AD96-0D45-8B82-718D7D055452}" type="presParOf" srcId="{9356836C-4769-D04F-8534-ABF13D40CA3E}" destId="{A88FB6F7-466D-714F-B925-EBFFCA3ACCB9}" srcOrd="2" destOrd="0" presId="urn:microsoft.com/office/officeart/2005/8/layout/pList1"/>
    <dgm:cxn modelId="{2F6B870A-C1BE-0144-BDE9-98DD323E8E3C}" type="presParOf" srcId="{A88FB6F7-466D-714F-B925-EBFFCA3ACCB9}" destId="{59135953-CFEC-B844-9498-414002C422AC}" srcOrd="0" destOrd="0" presId="urn:microsoft.com/office/officeart/2005/8/layout/pList1"/>
    <dgm:cxn modelId="{E48A7B1D-0322-6344-926F-540C3E42DCA6}" type="presParOf" srcId="{A88FB6F7-466D-714F-B925-EBFFCA3ACCB9}" destId="{C75FDFCB-81BA-BE4B-ABCF-1B2BD21ABF10}" srcOrd="1" destOrd="0" presId="urn:microsoft.com/office/officeart/2005/8/layout/pList1"/>
    <dgm:cxn modelId="{6C23AD4E-B78C-6044-A16F-BB296037AD0F}" type="presParOf" srcId="{9356836C-4769-D04F-8534-ABF13D40CA3E}" destId="{18E4445E-9290-4D48-B240-FD6A20198724}" srcOrd="3" destOrd="0" presId="urn:microsoft.com/office/officeart/2005/8/layout/pList1"/>
    <dgm:cxn modelId="{72BF8ED8-104F-9341-8841-D48BC472E30A}" type="presParOf" srcId="{9356836C-4769-D04F-8534-ABF13D40CA3E}" destId="{60E91115-576A-934A-8974-83506EE212F8}" srcOrd="4" destOrd="0" presId="urn:microsoft.com/office/officeart/2005/8/layout/pList1"/>
    <dgm:cxn modelId="{83204876-A546-9B4B-822B-64E864FC21D7}" type="presParOf" srcId="{60E91115-576A-934A-8974-83506EE212F8}" destId="{5D151C30-2910-1C4F-8C2F-8EBE787CE876}" srcOrd="0" destOrd="0" presId="urn:microsoft.com/office/officeart/2005/8/layout/pList1"/>
    <dgm:cxn modelId="{AECCC955-BFFA-A846-B21D-FD9719804344}" type="presParOf" srcId="{60E91115-576A-934A-8974-83506EE212F8}" destId="{36DE49E8-DFB2-3A4B-8FAB-B7ACC6BC26E7}"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F3FDC-297B-DD4E-AA01-7AA1B64D8C0E}">
      <dsp:nvSpPr>
        <dsp:cNvPr id="0" name=""/>
        <dsp:cNvSpPr/>
      </dsp:nvSpPr>
      <dsp:spPr>
        <a:xfrm>
          <a:off x="3755" y="995406"/>
          <a:ext cx="1439768" cy="55432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C. Allyson Jones</a:t>
          </a:r>
        </a:p>
      </dsp:txBody>
      <dsp:txXfrm>
        <a:off x="3755" y="995406"/>
        <a:ext cx="1439768" cy="554324"/>
      </dsp:txXfrm>
    </dsp:sp>
    <dsp:sp modelId="{E60C09D8-C76D-7441-86FD-84C58451CD66}">
      <dsp:nvSpPr>
        <dsp:cNvPr id="0" name=""/>
        <dsp:cNvSpPr/>
      </dsp:nvSpPr>
      <dsp:spPr>
        <a:xfrm>
          <a:off x="3755" y="1549731"/>
          <a:ext cx="1439768" cy="900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PhD</a:t>
          </a:r>
        </a:p>
        <a:p>
          <a:pPr marL="171450" lvl="1" indent="-171450" algn="l" defTabSz="711200">
            <a:lnSpc>
              <a:spcPct val="90000"/>
            </a:lnSpc>
            <a:spcBef>
              <a:spcPct val="0"/>
            </a:spcBef>
            <a:spcAft>
              <a:spcPct val="15000"/>
            </a:spcAft>
            <a:buChar char="•"/>
          </a:pPr>
          <a:r>
            <a:rPr lang="en-US" sz="1600" kern="1200" dirty="0"/>
            <a:t>University of Alberta</a:t>
          </a:r>
        </a:p>
      </dsp:txBody>
      <dsp:txXfrm>
        <a:off x="3755" y="1549731"/>
        <a:ext cx="1439768" cy="900360"/>
      </dsp:txXfrm>
    </dsp:sp>
    <dsp:sp modelId="{1D02178B-F465-1A4C-978E-1A0928EE44D9}">
      <dsp:nvSpPr>
        <dsp:cNvPr id="0" name=""/>
        <dsp:cNvSpPr/>
      </dsp:nvSpPr>
      <dsp:spPr>
        <a:xfrm>
          <a:off x="1645091" y="995406"/>
          <a:ext cx="1439768" cy="55432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Neil Drummond</a:t>
          </a:r>
        </a:p>
      </dsp:txBody>
      <dsp:txXfrm>
        <a:off x="1645091" y="995406"/>
        <a:ext cx="1439768" cy="554324"/>
      </dsp:txXfrm>
    </dsp:sp>
    <dsp:sp modelId="{A582E933-88A7-3140-881B-BA2C9EA00B60}">
      <dsp:nvSpPr>
        <dsp:cNvPr id="0" name=""/>
        <dsp:cNvSpPr/>
      </dsp:nvSpPr>
      <dsp:spPr>
        <a:xfrm>
          <a:off x="1645091" y="1549731"/>
          <a:ext cx="1439768" cy="900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PhD</a:t>
          </a:r>
        </a:p>
        <a:p>
          <a:pPr marL="171450" lvl="1" indent="-171450" algn="l" defTabSz="711200">
            <a:lnSpc>
              <a:spcPct val="90000"/>
            </a:lnSpc>
            <a:spcBef>
              <a:spcPct val="0"/>
            </a:spcBef>
            <a:spcAft>
              <a:spcPct val="15000"/>
            </a:spcAft>
            <a:buChar char="•"/>
          </a:pPr>
          <a:r>
            <a:rPr lang="en-US" sz="1600" kern="1200" dirty="0"/>
            <a:t>University of Calgary</a:t>
          </a:r>
        </a:p>
      </dsp:txBody>
      <dsp:txXfrm>
        <a:off x="1645091" y="1549731"/>
        <a:ext cx="1439768" cy="900360"/>
      </dsp:txXfrm>
    </dsp:sp>
    <dsp:sp modelId="{5FE3B2CA-433A-6E49-BEEF-F25CE87C57B9}">
      <dsp:nvSpPr>
        <dsp:cNvPr id="0" name=""/>
        <dsp:cNvSpPr/>
      </dsp:nvSpPr>
      <dsp:spPr>
        <a:xfrm>
          <a:off x="3286427" y="995406"/>
          <a:ext cx="1439768" cy="55432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Claire E.H. Barber</a:t>
          </a:r>
        </a:p>
      </dsp:txBody>
      <dsp:txXfrm>
        <a:off x="3286427" y="995406"/>
        <a:ext cx="1439768" cy="554324"/>
      </dsp:txXfrm>
    </dsp:sp>
    <dsp:sp modelId="{E6859B92-C7AD-4240-9E61-68A42046D9F3}">
      <dsp:nvSpPr>
        <dsp:cNvPr id="0" name=""/>
        <dsp:cNvSpPr/>
      </dsp:nvSpPr>
      <dsp:spPr>
        <a:xfrm>
          <a:off x="3286427" y="1549731"/>
          <a:ext cx="1439768" cy="900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MD, PhD</a:t>
          </a:r>
        </a:p>
        <a:p>
          <a:pPr marL="171450" lvl="1" indent="-171450" algn="l" defTabSz="711200">
            <a:lnSpc>
              <a:spcPct val="90000"/>
            </a:lnSpc>
            <a:spcBef>
              <a:spcPct val="0"/>
            </a:spcBef>
            <a:spcAft>
              <a:spcPct val="15000"/>
            </a:spcAft>
            <a:buChar char="•"/>
          </a:pPr>
          <a:r>
            <a:rPr lang="en-US" sz="1600" kern="1200" dirty="0"/>
            <a:t>University of Calgary</a:t>
          </a:r>
        </a:p>
      </dsp:txBody>
      <dsp:txXfrm>
        <a:off x="3286427" y="1549731"/>
        <a:ext cx="1439768" cy="900360"/>
      </dsp:txXfrm>
    </dsp:sp>
    <dsp:sp modelId="{53D8DF5B-9F9F-784F-B980-62AD81690FA7}">
      <dsp:nvSpPr>
        <dsp:cNvPr id="0" name=""/>
        <dsp:cNvSpPr/>
      </dsp:nvSpPr>
      <dsp:spPr>
        <a:xfrm>
          <a:off x="4927763" y="995406"/>
          <a:ext cx="1439768" cy="55432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Scott Garrison</a:t>
          </a:r>
        </a:p>
      </dsp:txBody>
      <dsp:txXfrm>
        <a:off x="4927763" y="995406"/>
        <a:ext cx="1439768" cy="554324"/>
      </dsp:txXfrm>
    </dsp:sp>
    <dsp:sp modelId="{B7CBEAA2-46CC-E545-9FC6-5352A265EC1B}">
      <dsp:nvSpPr>
        <dsp:cNvPr id="0" name=""/>
        <dsp:cNvSpPr/>
      </dsp:nvSpPr>
      <dsp:spPr>
        <a:xfrm>
          <a:off x="4927763" y="1549731"/>
          <a:ext cx="1439768" cy="900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MD, PhD</a:t>
          </a:r>
        </a:p>
        <a:p>
          <a:pPr marL="171450" lvl="1" indent="-171450" algn="l" defTabSz="711200">
            <a:lnSpc>
              <a:spcPct val="90000"/>
            </a:lnSpc>
            <a:spcBef>
              <a:spcPct val="0"/>
            </a:spcBef>
            <a:spcAft>
              <a:spcPct val="15000"/>
            </a:spcAft>
            <a:buChar char="•"/>
          </a:pPr>
          <a:r>
            <a:rPr lang="en-US" sz="1600" kern="1200"/>
            <a:t>University of Alberta</a:t>
          </a:r>
          <a:endParaRPr lang="en-US" sz="1600" kern="1200" dirty="0"/>
        </a:p>
      </dsp:txBody>
      <dsp:txXfrm>
        <a:off x="4927763" y="1549731"/>
        <a:ext cx="1439768" cy="900360"/>
      </dsp:txXfrm>
    </dsp:sp>
    <dsp:sp modelId="{8A448C3E-6806-A44F-B0D7-3072B25673B8}">
      <dsp:nvSpPr>
        <dsp:cNvPr id="0" name=""/>
        <dsp:cNvSpPr/>
      </dsp:nvSpPr>
      <dsp:spPr>
        <a:xfrm>
          <a:off x="6569099" y="995406"/>
          <a:ext cx="1439768" cy="55432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Doug Klein</a:t>
          </a:r>
        </a:p>
      </dsp:txBody>
      <dsp:txXfrm>
        <a:off x="6569099" y="995406"/>
        <a:ext cx="1439768" cy="554324"/>
      </dsp:txXfrm>
    </dsp:sp>
    <dsp:sp modelId="{28A355EA-B554-F242-9682-FC1853B62121}">
      <dsp:nvSpPr>
        <dsp:cNvPr id="0" name=""/>
        <dsp:cNvSpPr/>
      </dsp:nvSpPr>
      <dsp:spPr>
        <a:xfrm>
          <a:off x="6569099" y="1549731"/>
          <a:ext cx="1439768" cy="900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MD, PhD</a:t>
          </a:r>
        </a:p>
        <a:p>
          <a:pPr marL="171450" lvl="1" indent="-171450" algn="l" defTabSz="711200">
            <a:lnSpc>
              <a:spcPct val="90000"/>
            </a:lnSpc>
            <a:spcBef>
              <a:spcPct val="0"/>
            </a:spcBef>
            <a:spcAft>
              <a:spcPct val="15000"/>
            </a:spcAft>
            <a:buChar char="•"/>
          </a:pPr>
          <a:r>
            <a:rPr lang="en-US" sz="1600" kern="1200" dirty="0"/>
            <a:t>University of Alberta</a:t>
          </a:r>
        </a:p>
      </dsp:txBody>
      <dsp:txXfrm>
        <a:off x="6569099" y="1549731"/>
        <a:ext cx="1439768" cy="900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128D8-3330-2A46-887C-9AB892B679A3}">
      <dsp:nvSpPr>
        <dsp:cNvPr id="0" name=""/>
        <dsp:cNvSpPr/>
      </dsp:nvSpPr>
      <dsp:spPr>
        <a:xfrm>
          <a:off x="3755" y="2017530"/>
          <a:ext cx="1439768" cy="55432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Jessica Widdifield</a:t>
          </a:r>
        </a:p>
      </dsp:txBody>
      <dsp:txXfrm>
        <a:off x="3755" y="2017530"/>
        <a:ext cx="1439768" cy="554324"/>
      </dsp:txXfrm>
    </dsp:sp>
    <dsp:sp modelId="{D5DFE489-5120-3943-A07D-477AD908920F}">
      <dsp:nvSpPr>
        <dsp:cNvPr id="0" name=""/>
        <dsp:cNvSpPr/>
      </dsp:nvSpPr>
      <dsp:spPr>
        <a:xfrm>
          <a:off x="3755" y="2571855"/>
          <a:ext cx="1439768" cy="900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PhD</a:t>
          </a:r>
        </a:p>
        <a:p>
          <a:pPr marL="171450" lvl="1" indent="-171450" algn="l" defTabSz="711200">
            <a:lnSpc>
              <a:spcPct val="90000"/>
            </a:lnSpc>
            <a:spcBef>
              <a:spcPct val="0"/>
            </a:spcBef>
            <a:spcAft>
              <a:spcPct val="15000"/>
            </a:spcAft>
            <a:buChar char="•"/>
          </a:pPr>
          <a:r>
            <a:rPr lang="en-US" sz="1600" kern="1200" dirty="0"/>
            <a:t>University of Toronto</a:t>
          </a:r>
        </a:p>
      </dsp:txBody>
      <dsp:txXfrm>
        <a:off x="3755" y="2571855"/>
        <a:ext cx="1439768" cy="900360"/>
      </dsp:txXfrm>
    </dsp:sp>
    <dsp:sp modelId="{415CC2F8-5434-9849-816D-430089AA1AFB}">
      <dsp:nvSpPr>
        <dsp:cNvPr id="0" name=""/>
        <dsp:cNvSpPr/>
      </dsp:nvSpPr>
      <dsp:spPr>
        <a:xfrm>
          <a:off x="1645091" y="2017530"/>
          <a:ext cx="1439768" cy="55432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Cliff Lindeman</a:t>
          </a:r>
        </a:p>
      </dsp:txBody>
      <dsp:txXfrm>
        <a:off x="1645091" y="2017530"/>
        <a:ext cx="1439768" cy="554324"/>
      </dsp:txXfrm>
    </dsp:sp>
    <dsp:sp modelId="{42203769-BB9C-C64C-92C8-AF5D2927B703}">
      <dsp:nvSpPr>
        <dsp:cNvPr id="0" name=""/>
        <dsp:cNvSpPr/>
      </dsp:nvSpPr>
      <dsp:spPr>
        <a:xfrm>
          <a:off x="1645091" y="2571855"/>
          <a:ext cx="1439768" cy="900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PhD</a:t>
          </a:r>
        </a:p>
        <a:p>
          <a:pPr marL="171450" lvl="1" indent="-171450" algn="l" defTabSz="711200">
            <a:lnSpc>
              <a:spcPct val="90000"/>
            </a:lnSpc>
            <a:spcBef>
              <a:spcPct val="0"/>
            </a:spcBef>
            <a:spcAft>
              <a:spcPct val="15000"/>
            </a:spcAft>
            <a:buChar char="•"/>
          </a:pPr>
          <a:r>
            <a:rPr lang="en-US" sz="1600" kern="1200" dirty="0"/>
            <a:t>University of Alberta</a:t>
          </a:r>
        </a:p>
      </dsp:txBody>
      <dsp:txXfrm>
        <a:off x="1645091" y="2571855"/>
        <a:ext cx="1439768" cy="900360"/>
      </dsp:txXfrm>
    </dsp:sp>
    <dsp:sp modelId="{57250B6F-22A6-5740-86B3-0D2F3E5F3A00}">
      <dsp:nvSpPr>
        <dsp:cNvPr id="0" name=""/>
        <dsp:cNvSpPr/>
      </dsp:nvSpPr>
      <dsp:spPr>
        <a:xfrm>
          <a:off x="3286427" y="2017530"/>
          <a:ext cx="1439768" cy="55432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Tyler Williamson</a:t>
          </a:r>
        </a:p>
      </dsp:txBody>
      <dsp:txXfrm>
        <a:off x="3286427" y="2017530"/>
        <a:ext cx="1439768" cy="554324"/>
      </dsp:txXfrm>
    </dsp:sp>
    <dsp:sp modelId="{6CEBAA87-BF9E-574C-92F5-FA696D602FF0}">
      <dsp:nvSpPr>
        <dsp:cNvPr id="0" name=""/>
        <dsp:cNvSpPr/>
      </dsp:nvSpPr>
      <dsp:spPr>
        <a:xfrm>
          <a:off x="3286427" y="2571855"/>
          <a:ext cx="1439768" cy="900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PhD</a:t>
          </a:r>
        </a:p>
        <a:p>
          <a:pPr marL="171450" lvl="1" indent="-171450" algn="l" defTabSz="711200">
            <a:lnSpc>
              <a:spcPct val="90000"/>
            </a:lnSpc>
            <a:spcBef>
              <a:spcPct val="0"/>
            </a:spcBef>
            <a:spcAft>
              <a:spcPct val="15000"/>
            </a:spcAft>
            <a:buChar char="•"/>
          </a:pPr>
          <a:r>
            <a:rPr lang="en-US" sz="1600" kern="1200" dirty="0"/>
            <a:t>University of Calgary</a:t>
          </a:r>
        </a:p>
      </dsp:txBody>
      <dsp:txXfrm>
        <a:off x="3286427" y="2571855"/>
        <a:ext cx="1439768" cy="900360"/>
      </dsp:txXfrm>
    </dsp:sp>
    <dsp:sp modelId="{2DD171C9-5C4E-C54C-BEDB-46DC8BA2A1A9}">
      <dsp:nvSpPr>
        <dsp:cNvPr id="0" name=""/>
        <dsp:cNvSpPr/>
      </dsp:nvSpPr>
      <dsp:spPr>
        <a:xfrm>
          <a:off x="4927763" y="2017530"/>
          <a:ext cx="1439768" cy="55432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Cheryl </a:t>
          </a:r>
          <a:r>
            <a:rPr lang="en-US" sz="1600" kern="1200" dirty="0" err="1"/>
            <a:t>Barnabe</a:t>
          </a:r>
          <a:endParaRPr lang="en-US" sz="1600" kern="1200" dirty="0"/>
        </a:p>
      </dsp:txBody>
      <dsp:txXfrm>
        <a:off x="4927763" y="2017530"/>
        <a:ext cx="1439768" cy="554324"/>
      </dsp:txXfrm>
    </dsp:sp>
    <dsp:sp modelId="{8EF62BC5-8473-934C-94CF-225C61575ADD}">
      <dsp:nvSpPr>
        <dsp:cNvPr id="0" name=""/>
        <dsp:cNvSpPr/>
      </dsp:nvSpPr>
      <dsp:spPr>
        <a:xfrm>
          <a:off x="4927763" y="2571855"/>
          <a:ext cx="1439768" cy="900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MD, PhD</a:t>
          </a:r>
        </a:p>
        <a:p>
          <a:pPr marL="171450" lvl="1" indent="-171450" algn="l" defTabSz="711200">
            <a:lnSpc>
              <a:spcPct val="90000"/>
            </a:lnSpc>
            <a:spcBef>
              <a:spcPct val="0"/>
            </a:spcBef>
            <a:spcAft>
              <a:spcPct val="15000"/>
            </a:spcAft>
            <a:buChar char="•"/>
          </a:pPr>
          <a:r>
            <a:rPr lang="en-US" sz="1600" kern="1200" dirty="0"/>
            <a:t>University of Calgary</a:t>
          </a:r>
          <a:endParaRPr lang="en-US" sz="1600" kern="1200"/>
        </a:p>
      </dsp:txBody>
      <dsp:txXfrm>
        <a:off x="4927763" y="2571855"/>
        <a:ext cx="1439768" cy="900360"/>
      </dsp:txXfrm>
    </dsp:sp>
    <dsp:sp modelId="{0F80265C-230B-D548-B85E-71368C095AFE}">
      <dsp:nvSpPr>
        <dsp:cNvPr id="0" name=""/>
        <dsp:cNvSpPr/>
      </dsp:nvSpPr>
      <dsp:spPr>
        <a:xfrm>
          <a:off x="6569099" y="2017530"/>
          <a:ext cx="1439768" cy="55432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Anh N.Q. Pham</a:t>
          </a:r>
        </a:p>
      </dsp:txBody>
      <dsp:txXfrm>
        <a:off x="6569099" y="2017530"/>
        <a:ext cx="1439768" cy="554324"/>
      </dsp:txXfrm>
    </dsp:sp>
    <dsp:sp modelId="{0E9FFF76-ED4B-8741-8472-DC9F4567A770}">
      <dsp:nvSpPr>
        <dsp:cNvPr id="0" name=""/>
        <dsp:cNvSpPr/>
      </dsp:nvSpPr>
      <dsp:spPr>
        <a:xfrm>
          <a:off x="6569099" y="2571855"/>
          <a:ext cx="1439768" cy="900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PhD</a:t>
          </a:r>
        </a:p>
        <a:p>
          <a:pPr marL="171450" lvl="1" indent="-171450" algn="l" defTabSz="711200">
            <a:lnSpc>
              <a:spcPct val="90000"/>
            </a:lnSpc>
            <a:spcBef>
              <a:spcPct val="0"/>
            </a:spcBef>
            <a:spcAft>
              <a:spcPct val="15000"/>
            </a:spcAft>
            <a:buChar char="•"/>
          </a:pPr>
          <a:r>
            <a:rPr lang="en-US" sz="1600" kern="1200" dirty="0"/>
            <a:t>University of Alberta</a:t>
          </a:r>
        </a:p>
      </dsp:txBody>
      <dsp:txXfrm>
        <a:off x="6569099" y="2571855"/>
        <a:ext cx="1439768" cy="900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2A7DC-86FC-4B4C-9BD0-03E02093DC6B}">
      <dsp:nvSpPr>
        <dsp:cNvPr id="0" name=""/>
        <dsp:cNvSpPr/>
      </dsp:nvSpPr>
      <dsp:spPr>
        <a:xfrm>
          <a:off x="0" y="0"/>
          <a:ext cx="2415976" cy="310197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8359" tIns="330200" rIns="188359" bIns="330200" numCol="1" spcCol="1270" anchor="t" anchorCtr="0">
          <a:noAutofit/>
        </a:bodyPr>
        <a:lstStyle/>
        <a:p>
          <a:pPr marL="0" lvl="0" indent="0" algn="l" defTabSz="933450">
            <a:lnSpc>
              <a:spcPct val="90000"/>
            </a:lnSpc>
            <a:spcBef>
              <a:spcPct val="0"/>
            </a:spcBef>
            <a:spcAft>
              <a:spcPct val="35000"/>
            </a:spcAft>
            <a:buNone/>
          </a:pPr>
          <a:r>
            <a:rPr lang="en-CA" sz="2100" kern="1200" dirty="0"/>
            <a:t>Identify people with RA recorded in primary care EMR data</a:t>
          </a:r>
          <a:endParaRPr lang="en-US" sz="2100" kern="1200" dirty="0"/>
        </a:p>
      </dsp:txBody>
      <dsp:txXfrm>
        <a:off x="0" y="1178750"/>
        <a:ext cx="2415976" cy="1861185"/>
      </dsp:txXfrm>
    </dsp:sp>
    <dsp:sp modelId="{3A88F858-3FD9-BE48-9B85-F8AB519DFEFE}">
      <dsp:nvSpPr>
        <dsp:cNvPr id="0" name=""/>
        <dsp:cNvSpPr/>
      </dsp:nvSpPr>
      <dsp:spPr>
        <a:xfrm>
          <a:off x="742692" y="310197"/>
          <a:ext cx="930592" cy="930592"/>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553" tIns="12700" rIns="72553" bIns="12700" numCol="1" spcCol="1270" anchor="ctr" anchorCtr="0">
          <a:noAutofit/>
        </a:bodyPr>
        <a:lstStyle/>
        <a:p>
          <a:pPr marL="0" lvl="0" indent="0" algn="ctr" defTabSz="2089150">
            <a:lnSpc>
              <a:spcPct val="90000"/>
            </a:lnSpc>
            <a:spcBef>
              <a:spcPct val="0"/>
            </a:spcBef>
            <a:spcAft>
              <a:spcPct val="35000"/>
            </a:spcAft>
            <a:buNone/>
          </a:pPr>
          <a:r>
            <a:rPr lang="en-US" sz="4700" kern="1200"/>
            <a:t>1</a:t>
          </a:r>
        </a:p>
      </dsp:txBody>
      <dsp:txXfrm>
        <a:off x="878974" y="446479"/>
        <a:ext cx="658028" cy="658028"/>
      </dsp:txXfrm>
    </dsp:sp>
    <dsp:sp modelId="{534246EF-0D35-DD4B-8B91-E2A8CE71BD69}">
      <dsp:nvSpPr>
        <dsp:cNvPr id="0" name=""/>
        <dsp:cNvSpPr/>
      </dsp:nvSpPr>
      <dsp:spPr>
        <a:xfrm>
          <a:off x="0" y="3101903"/>
          <a:ext cx="2415976" cy="72"/>
        </a:xfrm>
        <a:prstGeom prst="rect">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58B603-179C-8F46-A973-8F350FDB8718}">
      <dsp:nvSpPr>
        <dsp:cNvPr id="0" name=""/>
        <dsp:cNvSpPr/>
      </dsp:nvSpPr>
      <dsp:spPr>
        <a:xfrm>
          <a:off x="2657574" y="0"/>
          <a:ext cx="2415976" cy="3101975"/>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8359" tIns="330200" rIns="188359" bIns="330200" numCol="1" spcCol="1270" anchor="t" anchorCtr="0">
          <a:noAutofit/>
        </a:bodyPr>
        <a:lstStyle/>
        <a:p>
          <a:pPr marL="0" lvl="0" indent="0" algn="l" defTabSz="933450">
            <a:lnSpc>
              <a:spcPct val="90000"/>
            </a:lnSpc>
            <a:spcBef>
              <a:spcPct val="0"/>
            </a:spcBef>
            <a:spcAft>
              <a:spcPct val="35000"/>
            </a:spcAft>
            <a:buNone/>
          </a:pPr>
          <a:r>
            <a:rPr lang="en-CA" sz="2100" kern="1200" dirty="0"/>
            <a:t>Estimate the prevalence of RA recognized in primary care</a:t>
          </a:r>
          <a:endParaRPr lang="en-US" sz="2100" kern="1200" dirty="0"/>
        </a:p>
      </dsp:txBody>
      <dsp:txXfrm>
        <a:off x="2657574" y="1178750"/>
        <a:ext cx="2415976" cy="1861185"/>
      </dsp:txXfrm>
    </dsp:sp>
    <dsp:sp modelId="{1AAAFD52-7637-0442-99E9-075229D6B3B1}">
      <dsp:nvSpPr>
        <dsp:cNvPr id="0" name=""/>
        <dsp:cNvSpPr/>
      </dsp:nvSpPr>
      <dsp:spPr>
        <a:xfrm>
          <a:off x="3400266" y="310197"/>
          <a:ext cx="930592" cy="930592"/>
        </a:xfrm>
        <a:prstGeom prst="ellips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553" tIns="12700" rIns="72553" bIns="12700" numCol="1" spcCol="1270" anchor="ctr" anchorCtr="0">
          <a:noAutofit/>
        </a:bodyPr>
        <a:lstStyle/>
        <a:p>
          <a:pPr marL="0" lvl="0" indent="0" algn="ctr" defTabSz="2089150">
            <a:lnSpc>
              <a:spcPct val="90000"/>
            </a:lnSpc>
            <a:spcBef>
              <a:spcPct val="0"/>
            </a:spcBef>
            <a:spcAft>
              <a:spcPct val="35000"/>
            </a:spcAft>
            <a:buNone/>
          </a:pPr>
          <a:r>
            <a:rPr lang="en-US" sz="4700" kern="1200"/>
            <a:t>2</a:t>
          </a:r>
        </a:p>
      </dsp:txBody>
      <dsp:txXfrm>
        <a:off x="3536548" y="446479"/>
        <a:ext cx="658028" cy="658028"/>
      </dsp:txXfrm>
    </dsp:sp>
    <dsp:sp modelId="{42D494F8-8F04-3F45-811C-20E663E344BB}">
      <dsp:nvSpPr>
        <dsp:cNvPr id="0" name=""/>
        <dsp:cNvSpPr/>
      </dsp:nvSpPr>
      <dsp:spPr>
        <a:xfrm>
          <a:off x="2657574" y="3101903"/>
          <a:ext cx="2415976" cy="72"/>
        </a:xfrm>
        <a:prstGeom prst="rect">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1A9BF-4DF1-9545-BC6B-02FFAD003615}">
      <dsp:nvSpPr>
        <dsp:cNvPr id="0" name=""/>
        <dsp:cNvSpPr/>
      </dsp:nvSpPr>
      <dsp:spPr>
        <a:xfrm>
          <a:off x="5315148" y="0"/>
          <a:ext cx="2415976" cy="3101975"/>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8359" tIns="330200" rIns="188359" bIns="330200" numCol="1" spcCol="1270" anchor="t" anchorCtr="0">
          <a:noAutofit/>
        </a:bodyPr>
        <a:lstStyle/>
        <a:p>
          <a:pPr marL="0" lvl="0" indent="0" algn="l" defTabSz="933450">
            <a:lnSpc>
              <a:spcPct val="90000"/>
            </a:lnSpc>
            <a:spcBef>
              <a:spcPct val="0"/>
            </a:spcBef>
            <a:spcAft>
              <a:spcPct val="35000"/>
            </a:spcAft>
            <a:buNone/>
          </a:pPr>
          <a:r>
            <a:rPr lang="en-CA" sz="2100" kern="1200" dirty="0"/>
            <a:t>Describe the management of RA in primary care</a:t>
          </a:r>
          <a:endParaRPr lang="en-US" sz="2100" kern="1200" dirty="0"/>
        </a:p>
      </dsp:txBody>
      <dsp:txXfrm>
        <a:off x="5315148" y="1178750"/>
        <a:ext cx="2415976" cy="1861185"/>
      </dsp:txXfrm>
    </dsp:sp>
    <dsp:sp modelId="{D0D7CFB0-3DAB-5D44-805F-AB6507DF7AEA}">
      <dsp:nvSpPr>
        <dsp:cNvPr id="0" name=""/>
        <dsp:cNvSpPr/>
      </dsp:nvSpPr>
      <dsp:spPr>
        <a:xfrm>
          <a:off x="6057840" y="310197"/>
          <a:ext cx="930592" cy="930592"/>
        </a:xfrm>
        <a:prstGeom prst="ellips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553" tIns="12700" rIns="72553" bIns="12700" numCol="1" spcCol="1270" anchor="ctr" anchorCtr="0">
          <a:noAutofit/>
        </a:bodyPr>
        <a:lstStyle/>
        <a:p>
          <a:pPr marL="0" lvl="0" indent="0" algn="ctr" defTabSz="2089150">
            <a:lnSpc>
              <a:spcPct val="90000"/>
            </a:lnSpc>
            <a:spcBef>
              <a:spcPct val="0"/>
            </a:spcBef>
            <a:spcAft>
              <a:spcPct val="35000"/>
            </a:spcAft>
            <a:buNone/>
          </a:pPr>
          <a:r>
            <a:rPr lang="en-US" sz="4700" kern="1200"/>
            <a:t>3</a:t>
          </a:r>
        </a:p>
      </dsp:txBody>
      <dsp:txXfrm>
        <a:off x="6194122" y="446479"/>
        <a:ext cx="658028" cy="658028"/>
      </dsp:txXfrm>
    </dsp:sp>
    <dsp:sp modelId="{80D9483D-8FD0-D14B-99AE-FA5E4F827F43}">
      <dsp:nvSpPr>
        <dsp:cNvPr id="0" name=""/>
        <dsp:cNvSpPr/>
      </dsp:nvSpPr>
      <dsp:spPr>
        <a:xfrm>
          <a:off x="5315148" y="3101903"/>
          <a:ext cx="2415976"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D9F73-D72A-C54B-81ED-58FB08CF4F60}">
      <dsp:nvSpPr>
        <dsp:cNvPr id="0" name=""/>
        <dsp:cNvSpPr/>
      </dsp:nvSpPr>
      <dsp:spPr>
        <a:xfrm>
          <a:off x="530204" y="1187"/>
          <a:ext cx="2132854" cy="853141"/>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Reference set</a:t>
          </a:r>
        </a:p>
      </dsp:txBody>
      <dsp:txXfrm>
        <a:off x="956775" y="1187"/>
        <a:ext cx="1279713" cy="853141"/>
      </dsp:txXfrm>
    </dsp:sp>
    <dsp:sp modelId="{694668B6-18FA-0046-B300-3038EBF6F447}">
      <dsp:nvSpPr>
        <dsp:cNvPr id="0" name=""/>
        <dsp:cNvSpPr/>
      </dsp:nvSpPr>
      <dsp:spPr>
        <a:xfrm>
          <a:off x="2385788" y="73704"/>
          <a:ext cx="1770269" cy="708107"/>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Working criteria for RA </a:t>
          </a:r>
        </a:p>
      </dsp:txBody>
      <dsp:txXfrm>
        <a:off x="2739842" y="73704"/>
        <a:ext cx="1062162" cy="708107"/>
      </dsp:txXfrm>
    </dsp:sp>
    <dsp:sp modelId="{D6024BCB-BA19-6643-AFE1-00C0C5C6F026}">
      <dsp:nvSpPr>
        <dsp:cNvPr id="0" name=""/>
        <dsp:cNvSpPr/>
      </dsp:nvSpPr>
      <dsp:spPr>
        <a:xfrm>
          <a:off x="3908219" y="73704"/>
          <a:ext cx="1770269" cy="708107"/>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Chart review</a:t>
          </a:r>
        </a:p>
      </dsp:txBody>
      <dsp:txXfrm>
        <a:off x="4262273" y="73704"/>
        <a:ext cx="1062162" cy="708107"/>
      </dsp:txXfrm>
    </dsp:sp>
    <dsp:sp modelId="{A0BBCA13-FD6D-914E-9F26-3C6E1CDCA500}">
      <dsp:nvSpPr>
        <dsp:cNvPr id="0" name=""/>
        <dsp:cNvSpPr/>
      </dsp:nvSpPr>
      <dsp:spPr>
        <a:xfrm>
          <a:off x="5430650" y="73704"/>
          <a:ext cx="1770269" cy="708107"/>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Inter-rater reliability calculation</a:t>
          </a:r>
        </a:p>
      </dsp:txBody>
      <dsp:txXfrm>
        <a:off x="5784704" y="73704"/>
        <a:ext cx="1062162" cy="708107"/>
      </dsp:txXfrm>
    </dsp:sp>
    <dsp:sp modelId="{BE0DBF57-B8D9-2B4E-A69A-EE5BC29920D1}">
      <dsp:nvSpPr>
        <dsp:cNvPr id="0" name=""/>
        <dsp:cNvSpPr/>
      </dsp:nvSpPr>
      <dsp:spPr>
        <a:xfrm>
          <a:off x="530204" y="973768"/>
          <a:ext cx="2132854" cy="853141"/>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ML algorithm</a:t>
          </a:r>
        </a:p>
      </dsp:txBody>
      <dsp:txXfrm>
        <a:off x="956775" y="973768"/>
        <a:ext cx="1279713" cy="853141"/>
      </dsp:txXfrm>
    </dsp:sp>
    <dsp:sp modelId="{24CEEB6C-C04C-2E40-B8B3-AB87499EC783}">
      <dsp:nvSpPr>
        <dsp:cNvPr id="0" name=""/>
        <dsp:cNvSpPr/>
      </dsp:nvSpPr>
      <dsp:spPr>
        <a:xfrm>
          <a:off x="2385788" y="1046285"/>
          <a:ext cx="1770269" cy="708107"/>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Training</a:t>
          </a:r>
        </a:p>
      </dsp:txBody>
      <dsp:txXfrm>
        <a:off x="2739842" y="1046285"/>
        <a:ext cx="1062162" cy="708107"/>
      </dsp:txXfrm>
    </dsp:sp>
    <dsp:sp modelId="{27C6C96E-7A5C-2146-AE54-3F3D37FDC2B5}">
      <dsp:nvSpPr>
        <dsp:cNvPr id="0" name=""/>
        <dsp:cNvSpPr/>
      </dsp:nvSpPr>
      <dsp:spPr>
        <a:xfrm>
          <a:off x="3908219" y="1046285"/>
          <a:ext cx="1770269" cy="708107"/>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Tuning</a:t>
          </a:r>
        </a:p>
      </dsp:txBody>
      <dsp:txXfrm>
        <a:off x="4262273" y="1046285"/>
        <a:ext cx="1062162" cy="708107"/>
      </dsp:txXfrm>
    </dsp:sp>
    <dsp:sp modelId="{8FCF805E-D0A0-4141-9FFD-F32F9CDA72C1}">
      <dsp:nvSpPr>
        <dsp:cNvPr id="0" name=""/>
        <dsp:cNvSpPr/>
      </dsp:nvSpPr>
      <dsp:spPr>
        <a:xfrm>
          <a:off x="530204" y="1946350"/>
          <a:ext cx="2132854" cy="853141"/>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Important variables</a:t>
          </a:r>
        </a:p>
      </dsp:txBody>
      <dsp:txXfrm>
        <a:off x="956775" y="1946350"/>
        <a:ext cx="1279713" cy="853141"/>
      </dsp:txXfrm>
    </dsp:sp>
    <dsp:sp modelId="{B0A5D920-636D-3E49-B746-DDB93034C3A3}">
      <dsp:nvSpPr>
        <dsp:cNvPr id="0" name=""/>
        <dsp:cNvSpPr/>
      </dsp:nvSpPr>
      <dsp:spPr>
        <a:xfrm>
          <a:off x="2385788" y="2018867"/>
          <a:ext cx="1770269" cy="708107"/>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Extraction of important features from ML algorithms</a:t>
          </a:r>
        </a:p>
      </dsp:txBody>
      <dsp:txXfrm>
        <a:off x="2739842" y="2018867"/>
        <a:ext cx="1062162" cy="708107"/>
      </dsp:txXfrm>
    </dsp:sp>
    <dsp:sp modelId="{6A968CE4-A8AA-1C4F-85E1-7253FA9E853F}">
      <dsp:nvSpPr>
        <dsp:cNvPr id="0" name=""/>
        <dsp:cNvSpPr/>
      </dsp:nvSpPr>
      <dsp:spPr>
        <a:xfrm>
          <a:off x="3908219" y="2018867"/>
          <a:ext cx="1770269" cy="708107"/>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Case definitions</a:t>
          </a:r>
        </a:p>
      </dsp:txBody>
      <dsp:txXfrm>
        <a:off x="4262273" y="2018867"/>
        <a:ext cx="1062162" cy="708107"/>
      </dsp:txXfrm>
    </dsp:sp>
    <dsp:sp modelId="{6DB2ECA8-A092-7E4D-98B5-59E6D3A92F10}">
      <dsp:nvSpPr>
        <dsp:cNvPr id="0" name=""/>
        <dsp:cNvSpPr/>
      </dsp:nvSpPr>
      <dsp:spPr>
        <a:xfrm>
          <a:off x="5430650" y="2018867"/>
          <a:ext cx="1770269" cy="708107"/>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Evaluation</a:t>
          </a:r>
        </a:p>
      </dsp:txBody>
      <dsp:txXfrm>
        <a:off x="5784704" y="2018867"/>
        <a:ext cx="1062162" cy="708107"/>
      </dsp:txXfrm>
    </dsp:sp>
    <dsp:sp modelId="{72D97093-A403-124F-BE5C-F46F4F496254}">
      <dsp:nvSpPr>
        <dsp:cNvPr id="0" name=""/>
        <dsp:cNvSpPr/>
      </dsp:nvSpPr>
      <dsp:spPr>
        <a:xfrm>
          <a:off x="530204" y="2918931"/>
          <a:ext cx="2132854" cy="85314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Final case definition</a:t>
          </a:r>
        </a:p>
      </dsp:txBody>
      <dsp:txXfrm>
        <a:off x="956775" y="2918931"/>
        <a:ext cx="1279713" cy="853141"/>
      </dsp:txXfrm>
    </dsp:sp>
    <dsp:sp modelId="{F62ECF4D-52EB-2B46-A6CA-9FE764490BA9}">
      <dsp:nvSpPr>
        <dsp:cNvPr id="0" name=""/>
        <dsp:cNvSpPr/>
      </dsp:nvSpPr>
      <dsp:spPr>
        <a:xfrm>
          <a:off x="2385788" y="2991449"/>
          <a:ext cx="1770269" cy="708107"/>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Validation</a:t>
          </a:r>
        </a:p>
      </dsp:txBody>
      <dsp:txXfrm>
        <a:off x="2739842" y="2991449"/>
        <a:ext cx="1062162" cy="708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BDCC4-4344-9B4B-ADB0-AEC5D2AADA90}">
      <dsp:nvSpPr>
        <dsp:cNvPr id="0" name=""/>
        <dsp:cNvSpPr/>
      </dsp:nvSpPr>
      <dsp:spPr>
        <a:xfrm>
          <a:off x="3865" y="121549"/>
          <a:ext cx="2324149" cy="87004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dirty="0">
              <a:effectLst/>
              <a:latin typeface="Calibri" panose="020F0502020204030204" pitchFamily="34" charset="0"/>
              <a:ea typeface="Calibri" panose="020F0502020204030204" pitchFamily="34" charset="0"/>
              <a:cs typeface="Calibri" panose="020F0502020204030204" pitchFamily="34" charset="0"/>
            </a:rPr>
            <a:t>Sensitivity</a:t>
          </a:r>
          <a:endParaRPr lang="en-US" sz="2400" kern="1200" dirty="0">
            <a:latin typeface="Calibri" panose="020F0502020204030204" pitchFamily="34" charset="0"/>
            <a:cs typeface="Calibri" panose="020F0502020204030204" pitchFamily="34" charset="0"/>
          </a:endParaRPr>
        </a:p>
      </dsp:txBody>
      <dsp:txXfrm>
        <a:off x="3865" y="121549"/>
        <a:ext cx="2324149" cy="870044"/>
      </dsp:txXfrm>
    </dsp:sp>
    <dsp:sp modelId="{B696A0CF-A479-654B-9A2D-60D861262E23}">
      <dsp:nvSpPr>
        <dsp:cNvPr id="0" name=""/>
        <dsp:cNvSpPr/>
      </dsp:nvSpPr>
      <dsp:spPr>
        <a:xfrm>
          <a:off x="3865" y="991594"/>
          <a:ext cx="2324149" cy="105408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None/>
          </a:pPr>
          <a:r>
            <a:rPr lang="en-CA" sz="2400" kern="1200" dirty="0">
              <a:latin typeface="Calibri" panose="020F0502020204030204" pitchFamily="34" charset="0"/>
              <a:cs typeface="Calibri" panose="020F0502020204030204" pitchFamily="34" charset="0"/>
            </a:rPr>
            <a:t>81.6 (75.6-86.4)</a:t>
          </a:r>
          <a:endParaRPr lang="en-US" sz="2400" kern="1200" dirty="0">
            <a:latin typeface="Calibri" panose="020F0502020204030204" pitchFamily="34" charset="0"/>
            <a:cs typeface="Calibri" panose="020F0502020204030204" pitchFamily="34" charset="0"/>
          </a:endParaRPr>
        </a:p>
      </dsp:txBody>
      <dsp:txXfrm>
        <a:off x="3865" y="991594"/>
        <a:ext cx="2324149" cy="1054080"/>
      </dsp:txXfrm>
    </dsp:sp>
    <dsp:sp modelId="{BDD8A741-56C1-5049-9EC3-C66B5B6FB2F9}">
      <dsp:nvSpPr>
        <dsp:cNvPr id="0" name=""/>
        <dsp:cNvSpPr/>
      </dsp:nvSpPr>
      <dsp:spPr>
        <a:xfrm>
          <a:off x="2653395" y="121549"/>
          <a:ext cx="2324149" cy="870044"/>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dirty="0">
              <a:latin typeface="Calibri" panose="020F0502020204030204" pitchFamily="34" charset="0"/>
              <a:ea typeface="Calibri" panose="020F0502020204030204" pitchFamily="34" charset="0"/>
              <a:cs typeface="Calibri" panose="020F0502020204030204" pitchFamily="34" charset="0"/>
            </a:rPr>
            <a:t>S</a:t>
          </a:r>
          <a:r>
            <a:rPr lang="en-CA" sz="2400" kern="1200" dirty="0">
              <a:effectLst/>
              <a:latin typeface="Calibri" panose="020F0502020204030204" pitchFamily="34" charset="0"/>
              <a:ea typeface="Calibri" panose="020F0502020204030204" pitchFamily="34" charset="0"/>
              <a:cs typeface="Calibri" panose="020F0502020204030204" pitchFamily="34" charset="0"/>
            </a:rPr>
            <a:t>pecificity</a:t>
          </a:r>
        </a:p>
      </dsp:txBody>
      <dsp:txXfrm>
        <a:off x="2653395" y="121549"/>
        <a:ext cx="2324149" cy="870044"/>
      </dsp:txXfrm>
    </dsp:sp>
    <dsp:sp modelId="{EE019465-9F50-8843-8CF5-2734EC7FD334}">
      <dsp:nvSpPr>
        <dsp:cNvPr id="0" name=""/>
        <dsp:cNvSpPr/>
      </dsp:nvSpPr>
      <dsp:spPr>
        <a:xfrm>
          <a:off x="2653395" y="991594"/>
          <a:ext cx="2324149" cy="1054080"/>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None/>
          </a:pPr>
          <a:r>
            <a:rPr lang="en-CA" sz="2400" kern="1200" dirty="0">
              <a:latin typeface="Calibri" panose="020F0502020204030204" pitchFamily="34" charset="0"/>
              <a:cs typeface="Calibri" panose="020F0502020204030204" pitchFamily="34" charset="0"/>
            </a:rPr>
            <a:t>98.0 (97.4-98.5)</a:t>
          </a:r>
          <a:endParaRPr lang="en-CA" sz="2400" kern="1200" dirty="0">
            <a:effectLst/>
            <a:latin typeface="Calibri" panose="020F0502020204030204" pitchFamily="34" charset="0"/>
            <a:ea typeface="Calibri" panose="020F0502020204030204" pitchFamily="34" charset="0"/>
            <a:cs typeface="Calibri" panose="020F0502020204030204" pitchFamily="34" charset="0"/>
          </a:endParaRPr>
        </a:p>
      </dsp:txBody>
      <dsp:txXfrm>
        <a:off x="2653395" y="991594"/>
        <a:ext cx="2324149" cy="1054080"/>
      </dsp:txXfrm>
    </dsp:sp>
    <dsp:sp modelId="{D87BBD2D-F09D-FB45-8325-4BFD84BC247F}">
      <dsp:nvSpPr>
        <dsp:cNvPr id="0" name=""/>
        <dsp:cNvSpPr/>
      </dsp:nvSpPr>
      <dsp:spPr>
        <a:xfrm>
          <a:off x="5302925" y="121549"/>
          <a:ext cx="2324149" cy="870044"/>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dirty="0">
              <a:effectLst/>
              <a:latin typeface="Calibri" panose="020F0502020204030204" pitchFamily="34" charset="0"/>
              <a:ea typeface="Calibri" panose="020F0502020204030204" pitchFamily="34" charset="0"/>
              <a:cs typeface="Calibri" panose="020F0502020204030204" pitchFamily="34" charset="0"/>
            </a:rPr>
            <a:t>Positive Predicted Value</a:t>
          </a:r>
        </a:p>
      </dsp:txBody>
      <dsp:txXfrm>
        <a:off x="5302925" y="121549"/>
        <a:ext cx="2324149" cy="870044"/>
      </dsp:txXfrm>
    </dsp:sp>
    <dsp:sp modelId="{998F2C06-F5C3-FA4B-9187-12004655003C}">
      <dsp:nvSpPr>
        <dsp:cNvPr id="0" name=""/>
        <dsp:cNvSpPr/>
      </dsp:nvSpPr>
      <dsp:spPr>
        <a:xfrm>
          <a:off x="5302925" y="991594"/>
          <a:ext cx="2324149" cy="1054080"/>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None/>
          </a:pPr>
          <a:r>
            <a:rPr lang="en-CA" sz="2400" kern="1200" dirty="0">
              <a:latin typeface="Calibri" panose="020F0502020204030204" pitchFamily="34" charset="0"/>
              <a:cs typeface="Calibri" panose="020F0502020204030204" pitchFamily="34" charset="0"/>
            </a:rPr>
            <a:t>76.3 (70.1-81.5)</a:t>
          </a:r>
          <a:endParaRPr lang="en-CA" sz="2400" kern="1200" dirty="0">
            <a:effectLst/>
            <a:latin typeface="Calibri" panose="020F0502020204030204" pitchFamily="34" charset="0"/>
            <a:ea typeface="Calibri" panose="020F0502020204030204" pitchFamily="34" charset="0"/>
            <a:cs typeface="Calibri" panose="020F0502020204030204" pitchFamily="34" charset="0"/>
          </a:endParaRPr>
        </a:p>
      </dsp:txBody>
      <dsp:txXfrm>
        <a:off x="5302925" y="991594"/>
        <a:ext cx="2324149" cy="1054080"/>
      </dsp:txXfrm>
    </dsp:sp>
    <dsp:sp modelId="{30300125-C449-184D-89DE-00F6E894AC1B}">
      <dsp:nvSpPr>
        <dsp:cNvPr id="0" name=""/>
        <dsp:cNvSpPr/>
      </dsp:nvSpPr>
      <dsp:spPr>
        <a:xfrm>
          <a:off x="7952455" y="121549"/>
          <a:ext cx="2324149" cy="870044"/>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dirty="0">
              <a:latin typeface="Calibri" panose="020F0502020204030204" pitchFamily="34" charset="0"/>
              <a:ea typeface="Calibri" panose="020F0502020204030204" pitchFamily="34" charset="0"/>
              <a:cs typeface="Calibri" panose="020F0502020204030204" pitchFamily="34" charset="0"/>
            </a:rPr>
            <a:t>Negative Predicted Value</a:t>
          </a:r>
          <a:endParaRPr lang="en-US" sz="2400" kern="1200" dirty="0">
            <a:latin typeface="Calibri" panose="020F0502020204030204" pitchFamily="34" charset="0"/>
            <a:cs typeface="Calibri" panose="020F0502020204030204" pitchFamily="34" charset="0"/>
          </a:endParaRPr>
        </a:p>
      </dsp:txBody>
      <dsp:txXfrm>
        <a:off x="7952455" y="121549"/>
        <a:ext cx="2324149" cy="870044"/>
      </dsp:txXfrm>
    </dsp:sp>
    <dsp:sp modelId="{8AA984CD-7EF4-0A4F-A6CF-77D39C92D6D0}">
      <dsp:nvSpPr>
        <dsp:cNvPr id="0" name=""/>
        <dsp:cNvSpPr/>
      </dsp:nvSpPr>
      <dsp:spPr>
        <a:xfrm>
          <a:off x="7952455" y="991594"/>
          <a:ext cx="2324149" cy="105408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None/>
          </a:pPr>
          <a:r>
            <a:rPr lang="en-CA" sz="2400" kern="1200" dirty="0">
              <a:latin typeface="Calibri" panose="020F0502020204030204" pitchFamily="34" charset="0"/>
              <a:cs typeface="Calibri" panose="020F0502020204030204" pitchFamily="34" charset="0"/>
            </a:rPr>
            <a:t>98.6 (98.0-98.6)</a:t>
          </a:r>
          <a:endParaRPr lang="en-US" sz="2400" kern="1200" dirty="0">
            <a:latin typeface="Calibri" panose="020F0502020204030204" pitchFamily="34" charset="0"/>
            <a:cs typeface="Calibri" panose="020F0502020204030204" pitchFamily="34" charset="0"/>
          </a:endParaRPr>
        </a:p>
      </dsp:txBody>
      <dsp:txXfrm>
        <a:off x="7952455" y="991594"/>
        <a:ext cx="2324149" cy="10540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8D6C0-C4A5-5845-8D6A-2E46F3A65832}">
      <dsp:nvSpPr>
        <dsp:cNvPr id="0" name=""/>
        <dsp:cNvSpPr/>
      </dsp:nvSpPr>
      <dsp:spPr>
        <a:xfrm>
          <a:off x="1522" y="271057"/>
          <a:ext cx="2414961" cy="1663908"/>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3D45A-411D-F64E-B530-8D14AC078D92}">
      <dsp:nvSpPr>
        <dsp:cNvPr id="0" name=""/>
        <dsp:cNvSpPr/>
      </dsp:nvSpPr>
      <dsp:spPr>
        <a:xfrm>
          <a:off x="1522" y="1934966"/>
          <a:ext cx="2414961" cy="89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Analysis: </a:t>
          </a:r>
          <a:br>
            <a:rPr lang="en-US" sz="2400" kern="1200" dirty="0"/>
          </a:br>
          <a:r>
            <a:rPr lang="en-US" sz="2400" kern="1200" dirty="0"/>
            <a:t>Data linkage</a:t>
          </a:r>
        </a:p>
      </dsp:txBody>
      <dsp:txXfrm>
        <a:off x="1522" y="1934966"/>
        <a:ext cx="2414961" cy="895950"/>
      </dsp:txXfrm>
    </dsp:sp>
    <dsp:sp modelId="{59135953-CFEC-B844-9498-414002C422AC}">
      <dsp:nvSpPr>
        <dsp:cNvPr id="0" name=""/>
        <dsp:cNvSpPr/>
      </dsp:nvSpPr>
      <dsp:spPr>
        <a:xfrm>
          <a:off x="2658081" y="271057"/>
          <a:ext cx="2414961" cy="1663908"/>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5FDFCB-81BA-BE4B-ABCF-1B2BD21ABF10}">
      <dsp:nvSpPr>
        <dsp:cNvPr id="0" name=""/>
        <dsp:cNvSpPr/>
      </dsp:nvSpPr>
      <dsp:spPr>
        <a:xfrm>
          <a:off x="2658081" y="1934966"/>
          <a:ext cx="2414961" cy="89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Interview: Patients with RA </a:t>
          </a:r>
        </a:p>
      </dsp:txBody>
      <dsp:txXfrm>
        <a:off x="2658081" y="1934966"/>
        <a:ext cx="2414961" cy="895950"/>
      </dsp:txXfrm>
    </dsp:sp>
    <dsp:sp modelId="{5D151C30-2910-1C4F-8C2F-8EBE787CE876}">
      <dsp:nvSpPr>
        <dsp:cNvPr id="0" name=""/>
        <dsp:cNvSpPr/>
      </dsp:nvSpPr>
      <dsp:spPr>
        <a:xfrm>
          <a:off x="5314641" y="271057"/>
          <a:ext cx="2414961" cy="1663908"/>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DE49E8-DFB2-3A4B-8FAB-B7ACC6BC26E7}">
      <dsp:nvSpPr>
        <dsp:cNvPr id="0" name=""/>
        <dsp:cNvSpPr/>
      </dsp:nvSpPr>
      <dsp:spPr>
        <a:xfrm>
          <a:off x="5314641" y="1934966"/>
          <a:ext cx="2414961" cy="89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Focus Group: Family physicians</a:t>
          </a:r>
        </a:p>
      </dsp:txBody>
      <dsp:txXfrm>
        <a:off x="5314641" y="1934966"/>
        <a:ext cx="2414961" cy="8959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EC4951-6141-FB4A-B9D1-C5ACD103ABB5}"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79D64-A047-A74B-BFD1-7519B70CDABB}" type="slidenum">
              <a:rPr lang="en-US" smtClean="0"/>
              <a:t>‹#›</a:t>
            </a:fld>
            <a:endParaRPr lang="en-US"/>
          </a:p>
        </p:txBody>
      </p:sp>
    </p:spTree>
    <p:extLst>
      <p:ext uri="{BB962C8B-B14F-4D97-AF65-F5344CB8AC3E}">
        <p14:creationId xmlns:p14="http://schemas.microsoft.com/office/powerpoint/2010/main" val="176676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Where a faculty/presenter has no relationships to disclose, indicate Not Applicable under Relationships with Financial Sponsors.</a:t>
            </a:r>
          </a:p>
          <a:p>
            <a:endParaRPr lang="en-US" dirty="0"/>
          </a:p>
          <a:p>
            <a:r>
              <a:rPr lang="en-US" dirty="0"/>
              <a:t>Complete this slide for the primary presenter and ALL co-presenters if applicable.</a:t>
            </a:r>
          </a:p>
          <a:p>
            <a:endParaRPr lang="en-US" dirty="0"/>
          </a:p>
          <a:p>
            <a:r>
              <a:rPr lang="en-US" dirty="0"/>
              <a:t>Reminder: Disclosures made on your COI forms should match disclosures made on the COI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effectLst/>
                <a:latin typeface="Calibri" panose="020F0502020204030204" pitchFamily="34" charset="0"/>
                <a:ea typeface="Calibri" panose="020F0502020204030204" pitchFamily="34" charset="0"/>
                <a:cs typeface="Times New Roman" panose="02020603050405020304" pitchFamily="18" charset="0"/>
              </a:rPr>
              <a:t>Only</a:t>
            </a:r>
            <a:r>
              <a:rPr lang="en-CA" sz="1200" dirty="0">
                <a:effectLst/>
                <a:latin typeface="Calibri" panose="020F0502020204030204" pitchFamily="34" charset="0"/>
                <a:ea typeface="Calibri" panose="020F0502020204030204" pitchFamily="34" charset="0"/>
                <a:cs typeface="Times New Roman" panose="02020603050405020304" pitchFamily="18" charset="0"/>
              </a:rPr>
              <a:t> 35.8% and</a:t>
            </a:r>
            <a:r>
              <a:rPr lang="vi-VN" sz="1200" dirty="0">
                <a:effectLst/>
                <a:latin typeface="Calibri" panose="020F0502020204030204" pitchFamily="34" charset="0"/>
                <a:ea typeface="Calibri" panose="020F0502020204030204" pitchFamily="34" charset="0"/>
                <a:cs typeface="Times New Roman" panose="02020603050405020304" pitchFamily="18" charset="0"/>
              </a:rPr>
              <a:t> 33.3% </a:t>
            </a:r>
            <a:r>
              <a:rPr lang="en-CA" sz="1200" dirty="0">
                <a:effectLst/>
                <a:latin typeface="Calibri" panose="020F0502020204030204" pitchFamily="34" charset="0"/>
                <a:ea typeface="Calibri" panose="020F0502020204030204" pitchFamily="34" charset="0"/>
                <a:cs typeface="Times New Roman" panose="02020603050405020304" pitchFamily="18" charset="0"/>
              </a:rPr>
              <a:t>of patients had documentation of a  methotrexate and prednisone</a:t>
            </a:r>
            <a:r>
              <a:rPr lang="vi-VN" sz="1200" dirty="0">
                <a:effectLst/>
                <a:latin typeface="Calibri" panose="020F0502020204030204" pitchFamily="34" charset="0"/>
                <a:ea typeface="Calibri" panose="020F0502020204030204" pitchFamily="34" charset="0"/>
                <a:cs typeface="Times New Roman" panose="02020603050405020304" pitchFamily="18" charset="0"/>
              </a:rPr>
              <a:t>, respectively.</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F4B79D64-A047-A74B-BFD1-7519B70CDABB}" type="slidenum">
              <a:rPr lang="en-US" smtClean="0"/>
              <a:t>17</a:t>
            </a:fld>
            <a:endParaRPr lang="en-US"/>
          </a:p>
        </p:txBody>
      </p:sp>
    </p:spTree>
    <p:extLst>
      <p:ext uri="{BB962C8B-B14F-4D97-AF65-F5344CB8AC3E}">
        <p14:creationId xmlns:p14="http://schemas.microsoft.com/office/powerpoint/2010/main" val="1037097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Our study identified a case definition with acceptable validation metrics for identifying RA in Canadian primary care EMR data. Although the epidemiology characteristics of RA was compatible with existing evidence (albeit lower prevalence), the under documentation of laboratory tests and RA medications raises concerns about the continuity of health information between rheumatologists and primary care.</a:t>
            </a:r>
          </a:p>
          <a:p>
            <a:endParaRPr lang="en-US" sz="1800" dirty="0"/>
          </a:p>
          <a:p>
            <a:pPr marL="342900" lvl="0" indent="-342900">
              <a:buFont typeface="Calibri" panose="020F0502020204030204" pitchFamily="34" charset="0"/>
              <a:buChar cha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Describe characteristics of patients managed and documented in primary care data.</a:t>
            </a:r>
          </a:p>
          <a:p>
            <a:pPr marL="342900" lvl="0" indent="-342900">
              <a:buFont typeface="Calibri" panose="020F0502020204030204" pitchFamily="34" charset="0"/>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Recognize salient features of the clinical management of </a:t>
            </a:r>
            <a:r>
              <a:rPr lang="vi-VN" sz="1800" dirty="0">
                <a:effectLst/>
                <a:latin typeface="Calibri" panose="020F0502020204030204" pitchFamily="34" charset="0"/>
                <a:ea typeface="Calibri" panose="020F0502020204030204" pitchFamily="34" charset="0"/>
                <a:cs typeface="Times New Roman" panose="02020603050405020304" pitchFamily="18" charset="0"/>
              </a:rPr>
              <a:t>RA</a:t>
            </a:r>
            <a:r>
              <a:rPr lang="en-CA" sz="1800" dirty="0">
                <a:effectLst/>
                <a:latin typeface="Calibri" panose="020F0502020204030204" pitchFamily="34" charset="0"/>
                <a:ea typeface="Calibri" panose="020F0502020204030204" pitchFamily="34" charset="0"/>
                <a:cs typeface="Times New Roman" panose="02020603050405020304" pitchFamily="18" charset="0"/>
              </a:rPr>
              <a:t> by community-based family physicians are used.</a:t>
            </a:r>
          </a:p>
          <a:p>
            <a:pPr marL="342900" lvl="0" indent="-342900">
              <a:buFont typeface="Calibri" panose="020F0502020204030204" pitchFamily="34" charset="0"/>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For those interested: Explain a process of developing a case definition using a machine learning approach.</a:t>
            </a:r>
          </a:p>
          <a:p>
            <a:endParaRPr lang="en-US" dirty="0"/>
          </a:p>
        </p:txBody>
      </p:sp>
      <p:sp>
        <p:nvSpPr>
          <p:cNvPr id="4" name="Slide Number Placeholder 3"/>
          <p:cNvSpPr>
            <a:spLocks noGrp="1"/>
          </p:cNvSpPr>
          <p:nvPr>
            <p:ph type="sldNum" sz="quarter" idx="5"/>
          </p:nvPr>
        </p:nvSpPr>
        <p:spPr/>
        <p:txBody>
          <a:bodyPr/>
          <a:lstStyle/>
          <a:p>
            <a:fld id="{F4B79D64-A047-A74B-BFD1-7519B70CDABB}" type="slidenum">
              <a:rPr lang="en-US" smtClean="0"/>
              <a:t>18</a:t>
            </a:fld>
            <a:endParaRPr lang="en-US"/>
          </a:p>
        </p:txBody>
      </p:sp>
    </p:spTree>
    <p:extLst>
      <p:ext uri="{BB962C8B-B14F-4D97-AF65-F5344CB8AC3E}">
        <p14:creationId xmlns:p14="http://schemas.microsoft.com/office/powerpoint/2010/main" val="73571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Where a program has received no external financial support (e.g., monies for food, logistics assistance such as registration, AV set-up, etc.), indicate No External Support.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Although rheumatoid arthritis (RA) is predominantly managed by rheumatologists, prior research has raised concerns around the under-documentation of RA management in primary care.</a:t>
            </a:r>
          </a:p>
          <a:p>
            <a:endParaRPr lang="en-US" dirty="0"/>
          </a:p>
        </p:txBody>
      </p:sp>
      <p:sp>
        <p:nvSpPr>
          <p:cNvPr id="4" name="Slide Number Placeholder 3"/>
          <p:cNvSpPr>
            <a:spLocks noGrp="1"/>
          </p:cNvSpPr>
          <p:nvPr>
            <p:ph type="sldNum" sz="quarter" idx="5"/>
          </p:nvPr>
        </p:nvSpPr>
        <p:spPr/>
        <p:txBody>
          <a:bodyPr/>
          <a:lstStyle/>
          <a:p>
            <a:fld id="{F4B79D64-A047-A74B-BFD1-7519B70CDABB}" type="slidenum">
              <a:rPr lang="en-US" smtClean="0"/>
              <a:t>5</a:t>
            </a:fld>
            <a:endParaRPr lang="en-US"/>
          </a:p>
        </p:txBody>
      </p:sp>
    </p:spTree>
    <p:extLst>
      <p:ext uri="{BB962C8B-B14F-4D97-AF65-F5344CB8AC3E}">
        <p14:creationId xmlns:p14="http://schemas.microsoft.com/office/powerpoint/2010/main" val="73174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Our objective was to to, and.</a:t>
            </a:r>
          </a:p>
          <a:p>
            <a:endParaRPr lang="en-US" dirty="0"/>
          </a:p>
        </p:txBody>
      </p:sp>
      <p:sp>
        <p:nvSpPr>
          <p:cNvPr id="4" name="Slide Number Placeholder 3"/>
          <p:cNvSpPr>
            <a:spLocks noGrp="1"/>
          </p:cNvSpPr>
          <p:nvPr>
            <p:ph type="sldNum" sz="quarter" idx="5"/>
          </p:nvPr>
        </p:nvSpPr>
        <p:spPr/>
        <p:txBody>
          <a:bodyPr/>
          <a:lstStyle/>
          <a:p>
            <a:fld id="{F4B79D64-A047-A74B-BFD1-7519B70CDABB}" type="slidenum">
              <a:rPr lang="en-US" smtClean="0"/>
              <a:t>6</a:t>
            </a:fld>
            <a:endParaRPr lang="en-US"/>
          </a:p>
        </p:txBody>
      </p:sp>
    </p:spTree>
    <p:extLst>
      <p:ext uri="{BB962C8B-B14F-4D97-AF65-F5344CB8AC3E}">
        <p14:creationId xmlns:p14="http://schemas.microsoft.com/office/powerpoint/2010/main" val="2755161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cs typeface="Times New Roman" panose="02020603050405020304" pitchFamily="18" charset="0"/>
              </a:rPr>
              <a:t>The Canadian Primary Care Sentinel Surveillance Network (CPCSSN) database contains EMR data from 245 primary care practices across Canada.</a:t>
            </a:r>
          </a:p>
          <a:p>
            <a:endParaRPr lang="en-US" dirty="0"/>
          </a:p>
        </p:txBody>
      </p:sp>
      <p:sp>
        <p:nvSpPr>
          <p:cNvPr id="4" name="Slide Number Placeholder 3"/>
          <p:cNvSpPr>
            <a:spLocks noGrp="1"/>
          </p:cNvSpPr>
          <p:nvPr>
            <p:ph type="sldNum" sz="quarter" idx="5"/>
          </p:nvPr>
        </p:nvSpPr>
        <p:spPr/>
        <p:txBody>
          <a:bodyPr/>
          <a:lstStyle/>
          <a:p>
            <a:fld id="{F4B79D64-A047-A74B-BFD1-7519B70CDABB}" type="slidenum">
              <a:rPr lang="en-US" smtClean="0"/>
              <a:t>7</a:t>
            </a:fld>
            <a:endParaRPr lang="en-US"/>
          </a:p>
        </p:txBody>
      </p:sp>
    </p:spTree>
    <p:extLst>
      <p:ext uri="{BB962C8B-B14F-4D97-AF65-F5344CB8AC3E}">
        <p14:creationId xmlns:p14="http://schemas.microsoft.com/office/powerpoint/2010/main" val="245398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Calibri" panose="020F0502020204030204" pitchFamily="34" charset="0"/>
                <a:ea typeface="Calibri" panose="020F0502020204030204" pitchFamily="34" charset="0"/>
                <a:cs typeface="Times New Roman" panose="02020603050405020304" pitchFamily="18" charset="0"/>
              </a:rPr>
              <a:t>As of 2020, CPCSSN had ~1.5 million deidentified records for people over the age of 19. All were eligible to be included in this analysis. A random sample of 5,500 EMR charts was selected for case definition development.</a:t>
            </a:r>
          </a:p>
          <a:p>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F4B79D64-A047-A74B-BFD1-7519B70CDABB}" type="slidenum">
              <a:rPr lang="en-US" smtClean="0"/>
              <a:t>8</a:t>
            </a:fld>
            <a:endParaRPr lang="en-US"/>
          </a:p>
        </p:txBody>
      </p:sp>
    </p:spTree>
    <p:extLst>
      <p:ext uri="{BB962C8B-B14F-4D97-AF65-F5344CB8AC3E}">
        <p14:creationId xmlns:p14="http://schemas.microsoft.com/office/powerpoint/2010/main" val="3321173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Calibri" panose="020F0502020204030204" pitchFamily="34" charset="0"/>
                <a:ea typeface="Calibri" panose="020F0502020204030204" pitchFamily="34" charset="0"/>
                <a:cs typeface="Times New Roman" panose="02020603050405020304" pitchFamily="18" charset="0"/>
              </a:rPr>
              <a:t>Two occurrences of ‘rheumatoid’ anywhere in a CPCSSN record OR one occurrence of ‘rheumatoid arthritis’ in the problem list/health conditions table identifies patients with sensitivity of 78.6%, specificity 99.1%, PPV 83.1%, NPV 98.8%. Use of this case definition identified an age-adjusted prevalence of 0.7%. RA was more common among females, those aged 60-79y, rural residents, and overweight or obese people. People with RA are more likely to have multi-comorbidities. </a:t>
            </a:r>
            <a:r>
              <a:rPr lang="vi-VN" sz="1800" dirty="0">
                <a:effectLst/>
                <a:latin typeface="Calibri" panose="020F0502020204030204" pitchFamily="34" charset="0"/>
                <a:ea typeface="Calibri" panose="020F0502020204030204" pitchFamily="34" charset="0"/>
                <a:cs typeface="Times New Roman" panose="02020603050405020304" pitchFamily="18" charset="0"/>
              </a:rPr>
              <a:t>Only</a:t>
            </a:r>
            <a:r>
              <a:rPr lang="en-CA" sz="1800" dirty="0">
                <a:effectLst/>
                <a:latin typeface="Calibri" panose="020F0502020204030204" pitchFamily="34" charset="0"/>
                <a:ea typeface="Calibri" panose="020F0502020204030204" pitchFamily="34" charset="0"/>
                <a:cs typeface="Times New Roman" panose="02020603050405020304" pitchFamily="18" charset="0"/>
              </a:rPr>
              <a:t> 35.8% and</a:t>
            </a:r>
            <a:r>
              <a:rPr lang="vi-VN" sz="1800" dirty="0">
                <a:effectLst/>
                <a:latin typeface="Calibri" panose="020F0502020204030204" pitchFamily="34" charset="0"/>
                <a:ea typeface="Calibri" panose="020F0502020204030204" pitchFamily="34" charset="0"/>
                <a:cs typeface="Times New Roman" panose="02020603050405020304" pitchFamily="18" charset="0"/>
              </a:rPr>
              <a:t> 33.3% </a:t>
            </a:r>
            <a:r>
              <a:rPr lang="en-CA" sz="1800" dirty="0">
                <a:effectLst/>
                <a:latin typeface="Calibri" panose="020F0502020204030204" pitchFamily="34" charset="0"/>
                <a:ea typeface="Calibri" panose="020F0502020204030204" pitchFamily="34" charset="0"/>
                <a:cs typeface="Times New Roman" panose="02020603050405020304" pitchFamily="18" charset="0"/>
              </a:rPr>
              <a:t>of patients had documentation of a  methotrexate and prednisone</a:t>
            </a:r>
            <a:r>
              <a:rPr lang="vi-VN" sz="1800" dirty="0">
                <a:effectLst/>
                <a:latin typeface="Calibri" panose="020F0502020204030204" pitchFamily="34" charset="0"/>
                <a:ea typeface="Calibri" panose="020F0502020204030204" pitchFamily="34" charset="0"/>
                <a:cs typeface="Times New Roman" panose="02020603050405020304" pitchFamily="18" charset="0"/>
              </a:rPr>
              <a:t>, respectively.</a:t>
            </a:r>
            <a:r>
              <a:rPr lang="en-CA" dirty="0">
                <a:effectLst/>
              </a:rPr>
              <a:t> </a:t>
            </a:r>
            <a:endParaRPr lang="en-US" dirty="0"/>
          </a:p>
        </p:txBody>
      </p:sp>
      <p:sp>
        <p:nvSpPr>
          <p:cNvPr id="4" name="Slide Number Placeholder 3"/>
          <p:cNvSpPr>
            <a:spLocks noGrp="1"/>
          </p:cNvSpPr>
          <p:nvPr>
            <p:ph type="sldNum" sz="quarter" idx="5"/>
          </p:nvPr>
        </p:nvSpPr>
        <p:spPr/>
        <p:txBody>
          <a:bodyPr/>
          <a:lstStyle/>
          <a:p>
            <a:fld id="{F4B79D64-A047-A74B-BFD1-7519B70CDABB}" type="slidenum">
              <a:rPr lang="en-US" smtClean="0"/>
              <a:t>11</a:t>
            </a:fld>
            <a:endParaRPr lang="en-US"/>
          </a:p>
        </p:txBody>
      </p:sp>
    </p:spTree>
    <p:extLst>
      <p:ext uri="{BB962C8B-B14F-4D97-AF65-F5344CB8AC3E}">
        <p14:creationId xmlns:p14="http://schemas.microsoft.com/office/powerpoint/2010/main" val="1736187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effectLst/>
                <a:latin typeface="Calibri" panose="020F0502020204030204" pitchFamily="34" charset="0"/>
                <a:ea typeface="Calibri" panose="020F0502020204030204" pitchFamily="34" charset="0"/>
                <a:cs typeface="Times New Roman" panose="02020603050405020304" pitchFamily="18" charset="0"/>
              </a:rPr>
              <a:t>Use of this case definition identified an age-adjusted prevalence of 0.7%. </a:t>
            </a:r>
            <a:endParaRPr lang="en-US" dirty="0"/>
          </a:p>
        </p:txBody>
      </p:sp>
      <p:sp>
        <p:nvSpPr>
          <p:cNvPr id="4" name="Slide Number Placeholder 3"/>
          <p:cNvSpPr>
            <a:spLocks noGrp="1"/>
          </p:cNvSpPr>
          <p:nvPr>
            <p:ph type="sldNum" sz="quarter" idx="5"/>
          </p:nvPr>
        </p:nvSpPr>
        <p:spPr/>
        <p:txBody>
          <a:bodyPr/>
          <a:lstStyle/>
          <a:p>
            <a:fld id="{F4B79D64-A047-A74B-BFD1-7519B70CDABB}" type="slidenum">
              <a:rPr lang="en-US" smtClean="0"/>
              <a:t>12</a:t>
            </a:fld>
            <a:endParaRPr lang="en-US"/>
          </a:p>
        </p:txBody>
      </p:sp>
    </p:spTree>
    <p:extLst>
      <p:ext uri="{BB962C8B-B14F-4D97-AF65-F5344CB8AC3E}">
        <p14:creationId xmlns:p14="http://schemas.microsoft.com/office/powerpoint/2010/main" val="607629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effectLst/>
                <a:latin typeface="Calibri" panose="020F0502020204030204" pitchFamily="34" charset="0"/>
                <a:ea typeface="Calibri" panose="020F0502020204030204" pitchFamily="34" charset="0"/>
                <a:cs typeface="Times New Roman" panose="02020603050405020304" pitchFamily="18" charset="0"/>
              </a:rPr>
              <a:t>Only</a:t>
            </a:r>
            <a:r>
              <a:rPr lang="en-CA" sz="1200" dirty="0">
                <a:effectLst/>
                <a:latin typeface="Calibri" panose="020F0502020204030204" pitchFamily="34" charset="0"/>
                <a:ea typeface="Calibri" panose="020F0502020204030204" pitchFamily="34" charset="0"/>
                <a:cs typeface="Times New Roman" panose="02020603050405020304" pitchFamily="18" charset="0"/>
              </a:rPr>
              <a:t> 35.8% and</a:t>
            </a:r>
            <a:r>
              <a:rPr lang="vi-VN" sz="1200" dirty="0">
                <a:effectLst/>
                <a:latin typeface="Calibri" panose="020F0502020204030204" pitchFamily="34" charset="0"/>
                <a:ea typeface="Calibri" panose="020F0502020204030204" pitchFamily="34" charset="0"/>
                <a:cs typeface="Times New Roman" panose="02020603050405020304" pitchFamily="18" charset="0"/>
              </a:rPr>
              <a:t> 33.3% </a:t>
            </a:r>
            <a:r>
              <a:rPr lang="en-CA" sz="1200" dirty="0">
                <a:effectLst/>
                <a:latin typeface="Calibri" panose="020F0502020204030204" pitchFamily="34" charset="0"/>
                <a:ea typeface="Calibri" panose="020F0502020204030204" pitchFamily="34" charset="0"/>
                <a:cs typeface="Times New Roman" panose="02020603050405020304" pitchFamily="18" charset="0"/>
              </a:rPr>
              <a:t>of patients had documentation of a  methotrexate and prednisone</a:t>
            </a:r>
            <a:r>
              <a:rPr lang="vi-VN" sz="1200" dirty="0">
                <a:effectLst/>
                <a:latin typeface="Calibri" panose="020F0502020204030204" pitchFamily="34" charset="0"/>
                <a:ea typeface="Calibri" panose="020F0502020204030204" pitchFamily="34" charset="0"/>
                <a:cs typeface="Times New Roman" panose="02020603050405020304" pitchFamily="18" charset="0"/>
              </a:rPr>
              <a:t>, respectively.</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F4B79D64-A047-A74B-BFD1-7519B70CDABB}" type="slidenum">
              <a:rPr lang="en-US" smtClean="0"/>
              <a:t>16</a:t>
            </a:fld>
            <a:endParaRPr lang="en-US"/>
          </a:p>
        </p:txBody>
      </p:sp>
    </p:spTree>
    <p:extLst>
      <p:ext uri="{BB962C8B-B14F-4D97-AF65-F5344CB8AC3E}">
        <p14:creationId xmlns:p14="http://schemas.microsoft.com/office/powerpoint/2010/main" val="4134344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11D89E1-D7ED-CF4A-AB53-2C830A84E9A7}" type="datetime1">
              <a:rPr lang="en-CA" smtClean="0"/>
              <a:t>2023-11-06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76395206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F106BB-75C1-4949-A483-8516DE0E39C7}" type="datetime1">
              <a:rPr lang="en-CA" smtClean="0"/>
              <a:t>2023-11-06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425187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9CDCD2-2884-8D46-B010-516F21E77BCD}" type="datetime1">
              <a:rPr lang="en-CA" smtClean="0"/>
              <a:t>2023-11-06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65589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5D334B-7C22-E340-820D-5B452B8AE59C}" type="datetime1">
              <a:rPr lang="en-CA" smtClean="0"/>
              <a:t>2023-11-06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462035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C024BD7-3C5A-D54D-9F3D-6DB6FC28639E}" type="datetime1">
              <a:rPr lang="en-CA" smtClean="0"/>
              <a:t>2023-11-06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7463441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65CE027-26D7-034F-A1E6-37F53B9ECE26}" type="datetime1">
              <a:rPr lang="en-CA" smtClean="0"/>
              <a:t>2023-11-06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55817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0B20078-BD95-374B-AE84-DD613BE9248B}" type="datetime1">
              <a:rPr lang="en-CA" smtClean="0"/>
              <a:t>2023-11-06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C0CD32-A6C8-4BA5-B3DF-D8325E32CAA4}"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5836158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D01D39-BCCD-7449-A728-24CE38F36E4C}" type="datetime1">
              <a:rPr lang="en-CA" smtClean="0"/>
              <a:t>2023-11-06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60621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51BEB-FB63-3242-BD39-8A0FE66F5E4A}" type="datetime1">
              <a:rPr lang="en-CA" smtClean="0"/>
              <a:t>2023-11-06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56998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933D03-98E4-2043-9A20-ABF93A995AC4}" type="datetime1">
              <a:rPr lang="en-CA" smtClean="0"/>
              <a:t>2023-11-06</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17866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8E72C0A1-273A-8346-BDA7-0801486B0822}" type="datetime1">
              <a:rPr lang="en-CA" smtClean="0"/>
              <a:t>2023-11-06</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21436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0B20078-BD95-374B-AE84-DD613BE9248B}" type="datetime1">
              <a:rPr lang="en-CA" smtClean="0"/>
              <a:t>2023-11-06</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4C0CD32-A6C8-4BA5-B3DF-D8325E32CAA4}" type="slidenum">
              <a:rPr lang="en-US" smtClean="0"/>
              <a:t>‹#›</a:t>
            </a:fld>
            <a:endParaRPr lang="en-US"/>
          </a:p>
        </p:txBody>
      </p:sp>
    </p:spTree>
    <p:extLst>
      <p:ext uri="{BB962C8B-B14F-4D97-AF65-F5344CB8AC3E}">
        <p14:creationId xmlns:p14="http://schemas.microsoft.com/office/powerpoint/2010/main" val="59878371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image" Target="../media/image7.png"/><Relationship Id="rId12" Type="http://schemas.openxmlformats.org/officeDocument/2006/relationships/diagramColors" Target="../diagrams/colors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QuickStyle" Target="../diagrams/quickStyle2.xml"/><Relationship Id="rId5" Type="http://schemas.openxmlformats.org/officeDocument/2006/relationships/diagramColors" Target="../diagrams/colors1.xml"/><Relationship Id="rId10" Type="http://schemas.openxmlformats.org/officeDocument/2006/relationships/diagramLayout" Target="../diagrams/layout2.xml"/><Relationship Id="rId4" Type="http://schemas.openxmlformats.org/officeDocument/2006/relationships/diagramQuickStyle" Target="../diagrams/quickStyle1.xml"/><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E81BD"/>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E11DB6-6B50-4968-E762-D0A96AD8EA57}"/>
              </a:ext>
            </a:extLst>
          </p:cNvPr>
          <p:cNvSpPr>
            <a:spLocks noGrp="1"/>
          </p:cNvSpPr>
          <p:nvPr>
            <p:ph type="sldNum" sz="quarter" idx="12"/>
          </p:nvPr>
        </p:nvSpPr>
        <p:spPr/>
        <p:txBody>
          <a:bodyPr/>
          <a:lstStyle/>
          <a:p>
            <a:fld id="{A4C0CD32-A6C8-4BA5-B3DF-D8325E32CAA4}" type="slidenum">
              <a:rPr lang="en-US" smtClean="0"/>
              <a:t>1</a:t>
            </a:fld>
            <a:endParaRPr lang="en-US"/>
          </a:p>
        </p:txBody>
      </p:sp>
      <p:sp>
        <p:nvSpPr>
          <p:cNvPr id="16" name="Title 2">
            <a:extLst>
              <a:ext uri="{FF2B5EF4-FFF2-40B4-BE49-F238E27FC236}">
                <a16:creationId xmlns:a16="http://schemas.microsoft.com/office/drawing/2014/main" id="{43F0DC74-B783-FC17-2B2F-79E26C355FA8}"/>
              </a:ext>
              <a:ext uri="{C183D7F6-B498-43B3-948B-1728B52AA6E4}">
                <adec:decorative xmlns:adec="http://schemas.microsoft.com/office/drawing/2017/decorative" val="0"/>
              </a:ext>
            </a:extLst>
          </p:cNvPr>
          <p:cNvSpPr txBox="1">
            <a:spLocks noGrp="1"/>
          </p:cNvSpPr>
          <p:nvPr>
            <p:ph type="title" idx="4294967295"/>
          </p:nvPr>
        </p:nvSpPr>
        <p:spPr>
          <a:xfrm>
            <a:off x="6705600" y="-885825"/>
            <a:ext cx="5486400" cy="762000"/>
          </a:xfrm>
          <a:prstGeom prst="rect">
            <a:avLst/>
          </a:prstGeom>
          <a:noFill/>
          <a:ln>
            <a:noFill/>
            <a:prstDash/>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09630">
              <a:lnSpc>
                <a:spcPct val="100000"/>
              </a:lnSpc>
              <a:defRPr/>
            </a:pPr>
            <a:r>
              <a:rPr lang="en-US" sz="2933" dirty="0"/>
              <a:t>Title Slide</a:t>
            </a:r>
          </a:p>
        </p:txBody>
      </p:sp>
      <p:grpSp>
        <p:nvGrpSpPr>
          <p:cNvPr id="2" name="Group 2">
            <a:extLst>
              <a:ext uri="{C183D7F6-B498-43B3-948B-1728B52AA6E4}">
                <adec:decorative xmlns:adec="http://schemas.microsoft.com/office/drawing/2017/decorative" val="1"/>
              </a:ext>
            </a:extLst>
          </p:cNvPr>
          <p:cNvGrpSpPr>
            <a:grpSpLocks noGrp="1" noUngrp="1" noRot="1" noMove="1" noResize="1"/>
          </p:cNvGrpSpPr>
          <p:nvPr/>
        </p:nvGrpSpPr>
        <p:grpSpPr>
          <a:xfrm>
            <a:off x="685800" y="685800"/>
            <a:ext cx="10820400" cy="5486400"/>
            <a:chOff x="0" y="0"/>
            <a:chExt cx="7026195" cy="3562578"/>
          </a:xfrm>
        </p:grpSpPr>
        <p:sp>
          <p:nvSpPr>
            <p:cNvPr id="3" name="Freeform 3"/>
            <p:cNvSpPr>
              <a:spLocks noGrp="1" noRot="1" noMove="1" noResize="1" noEditPoints="1" noAdjustHandles="1" noChangeArrowheads="1" noChangeShapeType="1"/>
            </p:cNvSpPr>
            <p:nvPr/>
          </p:nvSpPr>
          <p:spPr>
            <a:xfrm>
              <a:off x="12700" y="12700"/>
              <a:ext cx="6961425" cy="3493998"/>
            </a:xfrm>
            <a:custGeom>
              <a:avLst/>
              <a:gdLst/>
              <a:ahLst/>
              <a:cxnLst/>
              <a:rect l="l" t="t" r="r" b="b"/>
              <a:pathLst>
                <a:path w="6961425" h="3493998">
                  <a:moveTo>
                    <a:pt x="146050" y="3493998"/>
                  </a:moveTo>
                  <a:lnTo>
                    <a:pt x="6815375" y="3493998"/>
                  </a:lnTo>
                  <a:cubicBezTo>
                    <a:pt x="6895385" y="3493998"/>
                    <a:pt x="6961425" y="3427957"/>
                    <a:pt x="6961425" y="3347948"/>
                  </a:cubicBezTo>
                  <a:lnTo>
                    <a:pt x="6961425" y="146050"/>
                  </a:lnTo>
                  <a:cubicBezTo>
                    <a:pt x="6961425" y="66040"/>
                    <a:pt x="6895385" y="0"/>
                    <a:pt x="6815375" y="0"/>
                  </a:cubicBezTo>
                  <a:lnTo>
                    <a:pt x="146050" y="0"/>
                  </a:lnTo>
                  <a:cubicBezTo>
                    <a:pt x="66040" y="0"/>
                    <a:pt x="0" y="66040"/>
                    <a:pt x="0" y="146050"/>
                  </a:cubicBezTo>
                  <a:lnTo>
                    <a:pt x="0" y="3347948"/>
                  </a:lnTo>
                  <a:cubicBezTo>
                    <a:pt x="0" y="3429228"/>
                    <a:pt x="66040" y="3493998"/>
                    <a:pt x="146050" y="3493998"/>
                  </a:cubicBezTo>
                  <a:close/>
                </a:path>
              </a:pathLst>
            </a:custGeom>
            <a:solidFill>
              <a:srgbClr val="FCF5ED"/>
            </a:solidFill>
          </p:spPr>
          <p:txBody>
            <a:bodyPr/>
            <a:lstStyle/>
            <a:p>
              <a:endParaRPr lang="en-US"/>
            </a:p>
          </p:txBody>
        </p:sp>
        <p:sp>
          <p:nvSpPr>
            <p:cNvPr id="4" name="Freeform 4"/>
            <p:cNvSpPr>
              <a:spLocks noGrp="1" noRot="1" noMove="1" noResize="1" noEditPoints="1" noAdjustHandles="1" noChangeArrowheads="1" noChangeShapeType="1"/>
            </p:cNvSpPr>
            <p:nvPr/>
          </p:nvSpPr>
          <p:spPr>
            <a:xfrm>
              <a:off x="0" y="0"/>
              <a:ext cx="7026194" cy="3562578"/>
            </a:xfrm>
            <a:custGeom>
              <a:avLst/>
              <a:gdLst/>
              <a:ahLst/>
              <a:cxnLst/>
              <a:rect l="l" t="t" r="r" b="b"/>
              <a:pathLst>
                <a:path w="7026194" h="3562578">
                  <a:moveTo>
                    <a:pt x="6962694" y="74930"/>
                  </a:moveTo>
                  <a:cubicBezTo>
                    <a:pt x="6934755" y="30480"/>
                    <a:pt x="6885225" y="0"/>
                    <a:pt x="6828075" y="0"/>
                  </a:cubicBezTo>
                  <a:lnTo>
                    <a:pt x="158750" y="0"/>
                  </a:lnTo>
                  <a:cubicBezTo>
                    <a:pt x="71120" y="0"/>
                    <a:pt x="0" y="71120"/>
                    <a:pt x="0" y="158750"/>
                  </a:cubicBezTo>
                  <a:lnTo>
                    <a:pt x="0" y="3360648"/>
                  </a:lnTo>
                  <a:cubicBezTo>
                    <a:pt x="0" y="3412718"/>
                    <a:pt x="25400" y="3458438"/>
                    <a:pt x="63500" y="3487648"/>
                  </a:cubicBezTo>
                  <a:cubicBezTo>
                    <a:pt x="91440" y="3532098"/>
                    <a:pt x="140970" y="3562578"/>
                    <a:pt x="222904" y="3562578"/>
                  </a:cubicBezTo>
                  <a:lnTo>
                    <a:pt x="6867444" y="3562578"/>
                  </a:lnTo>
                  <a:cubicBezTo>
                    <a:pt x="6955075" y="3562578"/>
                    <a:pt x="7026194" y="3491457"/>
                    <a:pt x="7026194" y="3403828"/>
                  </a:cubicBezTo>
                  <a:lnTo>
                    <a:pt x="7026194" y="211697"/>
                  </a:lnTo>
                  <a:cubicBezTo>
                    <a:pt x="7026194" y="149860"/>
                    <a:pt x="7000794" y="104140"/>
                    <a:pt x="6962694" y="74930"/>
                  </a:cubicBezTo>
                  <a:close/>
                  <a:moveTo>
                    <a:pt x="12700" y="3360648"/>
                  </a:moveTo>
                  <a:lnTo>
                    <a:pt x="12700" y="158750"/>
                  </a:lnTo>
                  <a:cubicBezTo>
                    <a:pt x="12700" y="78740"/>
                    <a:pt x="78740" y="12700"/>
                    <a:pt x="158750" y="12700"/>
                  </a:cubicBezTo>
                  <a:lnTo>
                    <a:pt x="6828075" y="12700"/>
                  </a:lnTo>
                  <a:cubicBezTo>
                    <a:pt x="6908085" y="12700"/>
                    <a:pt x="6974125" y="78740"/>
                    <a:pt x="6974125" y="158750"/>
                  </a:cubicBezTo>
                  <a:lnTo>
                    <a:pt x="6974125" y="3360648"/>
                  </a:lnTo>
                  <a:cubicBezTo>
                    <a:pt x="6974125" y="3440657"/>
                    <a:pt x="6908085" y="3506698"/>
                    <a:pt x="6828075" y="3506698"/>
                  </a:cubicBezTo>
                  <a:lnTo>
                    <a:pt x="158750" y="3506698"/>
                  </a:lnTo>
                  <a:cubicBezTo>
                    <a:pt x="78740" y="3506698"/>
                    <a:pt x="12700" y="3441928"/>
                    <a:pt x="12700" y="3360648"/>
                  </a:cubicBezTo>
                  <a:close/>
                </a:path>
              </a:pathLst>
            </a:custGeom>
            <a:solidFill>
              <a:srgbClr val="000000"/>
            </a:solidFill>
          </p:spPr>
          <p:txBody>
            <a:bodyPr/>
            <a:lstStyle/>
            <a:p>
              <a:endParaRPr lang="en-US"/>
            </a:p>
          </p:txBody>
        </p:sp>
      </p:grpSp>
      <p:sp>
        <p:nvSpPr>
          <p:cNvPr id="5" name="AutoShape 5">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flipV="1">
            <a:off x="1096068" y="3576052"/>
            <a:ext cx="5609573" cy="5348"/>
          </a:xfrm>
          <a:prstGeom prst="line">
            <a:avLst/>
          </a:prstGeom>
          <a:ln w="28575" cap="flat">
            <a:solidFill>
              <a:srgbClr val="000000"/>
            </a:solidFill>
            <a:prstDash val="solid"/>
            <a:headEnd type="none" w="sm" len="sm"/>
            <a:tailEnd type="none" w="sm" len="sm"/>
          </a:ln>
        </p:spPr>
        <p:txBody>
          <a:bodyPr/>
          <a:lstStyle/>
          <a:p>
            <a:endParaRPr lang="en-US"/>
          </a:p>
        </p:txBody>
      </p:sp>
      <p:pic>
        <p:nvPicPr>
          <p:cNvPr id="12" name="Picture 12">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rcRect/>
          <a:stretch>
            <a:fillRect/>
          </a:stretch>
        </p:blipFill>
        <p:spPr>
          <a:xfrm>
            <a:off x="7544735" y="997219"/>
            <a:ext cx="3409071" cy="3735969"/>
          </a:xfrm>
          <a:prstGeom prst="rect">
            <a:avLst/>
          </a:prstGeom>
        </p:spPr>
      </p:pic>
      <p:pic>
        <p:nvPicPr>
          <p:cNvPr id="13" name="Picture 13">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rcRect/>
          <a:stretch>
            <a:fillRect/>
          </a:stretch>
        </p:blipFill>
        <p:spPr>
          <a:xfrm>
            <a:off x="7565055" y="4854549"/>
            <a:ext cx="3409071" cy="897655"/>
          </a:xfrm>
          <a:prstGeom prst="rect">
            <a:avLst/>
          </a:prstGeom>
        </p:spPr>
      </p:pic>
      <p:sp>
        <p:nvSpPr>
          <p:cNvPr id="14" name="TextBox 14">
            <a:extLst>
              <a:ext uri="{C183D7F6-B498-43B3-948B-1728B52AA6E4}">
                <adec:decorative xmlns:adec="http://schemas.microsoft.com/office/drawing/2017/decorative" val="1"/>
              </a:ext>
            </a:extLst>
          </p:cNvPr>
          <p:cNvSpPr txBox="1">
            <a:spLocks/>
          </p:cNvSpPr>
          <p:nvPr/>
        </p:nvSpPr>
        <p:spPr>
          <a:xfrm>
            <a:off x="1238194" y="998115"/>
            <a:ext cx="5609573" cy="2465483"/>
          </a:xfrm>
          <a:prstGeom prst="rect">
            <a:avLst/>
          </a:prstGeom>
        </p:spPr>
        <p:txBody>
          <a:bodyPr wrap="square" lIns="0" tIns="0" rIns="0" bIns="0" rtlCol="0" anchor="t">
            <a:spAutoFit/>
          </a:bodyPr>
          <a:lstStyle/>
          <a:p>
            <a:pPr defTabSz="609630">
              <a:lnSpc>
                <a:spcPts val="6666"/>
              </a:lnSpc>
              <a:defRPr/>
            </a:pPr>
            <a:r>
              <a:rPr lang="en-US" sz="3600" dirty="0">
                <a:solidFill>
                  <a:srgbClr val="000000"/>
                </a:solidFill>
                <a:latin typeface="Lucida Bright" panose="02040602050505020304" pitchFamily="18" charset="0"/>
              </a:rPr>
              <a:t>Management of </a:t>
            </a:r>
            <a:br>
              <a:rPr lang="en-US" sz="3600" dirty="0">
                <a:solidFill>
                  <a:srgbClr val="000000"/>
                </a:solidFill>
                <a:latin typeface="Lucida Bright" panose="02040602050505020304" pitchFamily="18" charset="0"/>
              </a:rPr>
            </a:br>
            <a:r>
              <a:rPr lang="en-US" sz="3600" dirty="0">
                <a:solidFill>
                  <a:srgbClr val="000000"/>
                </a:solidFill>
                <a:latin typeface="Lucida Bright" panose="02040602050505020304" pitchFamily="18" charset="0"/>
              </a:rPr>
              <a:t>Rheumatoid Arthritis in Canadian Primary Care</a:t>
            </a:r>
          </a:p>
        </p:txBody>
      </p:sp>
      <p:sp>
        <p:nvSpPr>
          <p:cNvPr id="15" name="TextBox 15">
            <a:extLst>
              <a:ext uri="{C183D7F6-B498-43B3-948B-1728B52AA6E4}">
                <adec:decorative xmlns:adec="http://schemas.microsoft.com/office/drawing/2017/decorative" val="1"/>
              </a:ext>
            </a:extLst>
          </p:cNvPr>
          <p:cNvSpPr txBox="1"/>
          <p:nvPr/>
        </p:nvSpPr>
        <p:spPr>
          <a:xfrm>
            <a:off x="1295338" y="3868233"/>
            <a:ext cx="4513330" cy="303225"/>
          </a:xfrm>
          <a:prstGeom prst="rect">
            <a:avLst/>
          </a:prstGeom>
        </p:spPr>
        <p:txBody>
          <a:bodyPr lIns="0" tIns="0" rIns="0" bIns="0" rtlCol="0" anchor="t">
            <a:spAutoFit/>
          </a:bodyPr>
          <a:lstStyle/>
          <a:p>
            <a:pPr>
              <a:lnSpc>
                <a:spcPts val="2613"/>
              </a:lnSpc>
            </a:pPr>
            <a:r>
              <a:rPr lang="en-US" sz="1866" dirty="0">
                <a:latin typeface="Lucida Bright" panose="02040602050505020304" pitchFamily="18" charset="0"/>
                <a:cs typeface="Arial" panose="020B0604020202020204" pitchFamily="34" charset="0"/>
              </a:rPr>
              <a:t>Anh N.Q. Pham, PhD</a:t>
            </a:r>
          </a:p>
        </p:txBody>
      </p:sp>
      <p:pic>
        <p:nvPicPr>
          <p:cNvPr id="18" name="Picture 17" descr="Palais des congres de Montreal logo">
            <a:extLst>
              <a:ext uri="{FF2B5EF4-FFF2-40B4-BE49-F238E27FC236}">
                <a16:creationId xmlns:a16="http://schemas.microsoft.com/office/drawing/2014/main" id="{8FAD78BB-6AA9-B930-36B0-8CF8DA4EE16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96068" y="5077914"/>
            <a:ext cx="3069533" cy="7105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5D0D-DAC0-621D-18A9-E9C5455E16FB}"/>
              </a:ext>
            </a:extLst>
          </p:cNvPr>
          <p:cNvSpPr>
            <a:spLocks noGrp="1"/>
          </p:cNvSpPr>
          <p:nvPr>
            <p:ph type="title"/>
          </p:nvPr>
        </p:nvSpPr>
        <p:spPr>
          <a:xfrm>
            <a:off x="761802" y="342306"/>
            <a:ext cx="4703816" cy="2121408"/>
          </a:xfrm>
        </p:spPr>
        <p:txBody>
          <a:bodyPr vert="horz" lIns="91440" tIns="45720" rIns="91440" bIns="45720" rtlCol="0" anchor="ctr">
            <a:normAutofit/>
          </a:bodyPr>
          <a:lstStyle/>
          <a:p>
            <a:r>
              <a:rPr lang="en-US" sz="4000" kern="1200" dirty="0">
                <a:solidFill>
                  <a:schemeClr val="tx1"/>
                </a:solidFill>
                <a:latin typeface="+mj-lt"/>
                <a:ea typeface="+mj-ea"/>
                <a:cs typeface="+mj-cs"/>
              </a:rPr>
              <a:t>Machine Learning</a:t>
            </a:r>
          </a:p>
        </p:txBody>
      </p:sp>
      <p:sp>
        <p:nvSpPr>
          <p:cNvPr id="8" name="Slide Number Placeholder 7">
            <a:extLst>
              <a:ext uri="{FF2B5EF4-FFF2-40B4-BE49-F238E27FC236}">
                <a16:creationId xmlns:a16="http://schemas.microsoft.com/office/drawing/2014/main" id="{F4461141-8781-BBFF-0273-C20213720AB5}"/>
              </a:ext>
            </a:extLst>
          </p:cNvPr>
          <p:cNvSpPr>
            <a:spLocks noGrp="1"/>
          </p:cNvSpPr>
          <p:nvPr>
            <p:ph type="sldNum" sz="quarter" idx="12"/>
          </p:nvPr>
        </p:nvSpPr>
        <p:spPr/>
        <p:txBody>
          <a:bodyPr/>
          <a:lstStyle/>
          <a:p>
            <a:fld id="{A4C0CD32-A6C8-4BA5-B3DF-D8325E32CAA4}" type="slidenum">
              <a:rPr lang="en-US" smtClean="0"/>
              <a:t>10</a:t>
            </a:fld>
            <a:endParaRPr lang="en-US"/>
          </a:p>
        </p:txBody>
      </p:sp>
      <p:pic>
        <p:nvPicPr>
          <p:cNvPr id="7" name="Picture 6" descr="A diagram of a machine learning process&#10;&#10;Description automatically generated">
            <a:extLst>
              <a:ext uri="{FF2B5EF4-FFF2-40B4-BE49-F238E27FC236}">
                <a16:creationId xmlns:a16="http://schemas.microsoft.com/office/drawing/2014/main" id="{76C444DC-FF40-86E9-08A0-CB1A0CB303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802" y="2608825"/>
            <a:ext cx="10668003" cy="2960372"/>
          </a:xfrm>
          <a:prstGeom prst="rect">
            <a:avLst/>
          </a:prstGeom>
          <a:effectLst/>
        </p:spPr>
      </p:pic>
      <p:sp>
        <p:nvSpPr>
          <p:cNvPr id="3" name="TextBox 2">
            <a:extLst>
              <a:ext uri="{FF2B5EF4-FFF2-40B4-BE49-F238E27FC236}">
                <a16:creationId xmlns:a16="http://schemas.microsoft.com/office/drawing/2014/main" id="{1D000CD9-F1BD-9522-C9CD-49C410B97F83}"/>
              </a:ext>
            </a:extLst>
          </p:cNvPr>
          <p:cNvSpPr txBox="1"/>
          <p:nvPr/>
        </p:nvSpPr>
        <p:spPr>
          <a:xfrm>
            <a:off x="2510423" y="5754469"/>
            <a:ext cx="6647024" cy="276999"/>
          </a:xfrm>
          <a:prstGeom prst="rect">
            <a:avLst/>
          </a:prstGeom>
          <a:noFill/>
        </p:spPr>
        <p:txBody>
          <a:bodyPr wrap="square">
            <a:spAutoFit/>
          </a:bodyPr>
          <a:lstStyle/>
          <a:p>
            <a:pPr marL="463550" indent="-6350" algn="ctr">
              <a:spcBef>
                <a:spcPts val="200"/>
              </a:spcBef>
              <a:spcAft>
                <a:spcPts val="525"/>
              </a:spcAft>
              <a:tabLst>
                <a:tab pos="1678305" algn="ctr"/>
              </a:tabLst>
            </a:pPr>
            <a:r>
              <a:rPr lang="en-CA" sz="1200" b="1" i="1" dirty="0">
                <a:effectLst/>
                <a:latin typeface="Arial" panose="020B0604020202020204" pitchFamily="34" charset="0"/>
                <a:ea typeface="DengXian Light" panose="02010600030101010101" pitchFamily="2" charset="-122"/>
                <a:cs typeface="Times New Roman" panose="02020603050405020304" pitchFamily="18" charset="0"/>
              </a:rPr>
              <a:t>Figure 3. Steps to develop, evaluate, and validate a case definition </a:t>
            </a:r>
            <a:endParaRPr lang="en-CA" sz="1200" b="1" dirty="0">
              <a:effectLst/>
              <a:latin typeface="Calibri Light" panose="020F0302020204030204" pitchFamily="34" charset="0"/>
              <a:ea typeface="DengXian Light"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81429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F1DA-F9D3-6197-126C-8648F639C477}"/>
              </a:ext>
            </a:extLst>
          </p:cNvPr>
          <p:cNvSpPr>
            <a:spLocks noGrp="1"/>
          </p:cNvSpPr>
          <p:nvPr>
            <p:ph type="title"/>
          </p:nvPr>
        </p:nvSpPr>
        <p:spPr/>
        <p:txBody>
          <a:bodyPr/>
          <a:lstStyle/>
          <a:p>
            <a:r>
              <a:rPr lang="en-US" dirty="0"/>
              <a:t>RA case definition</a:t>
            </a:r>
          </a:p>
        </p:txBody>
      </p:sp>
      <p:sp>
        <p:nvSpPr>
          <p:cNvPr id="3" name="Content Placeholder 2">
            <a:extLst>
              <a:ext uri="{FF2B5EF4-FFF2-40B4-BE49-F238E27FC236}">
                <a16:creationId xmlns:a16="http://schemas.microsoft.com/office/drawing/2014/main" id="{66FA087A-2120-6E8C-9678-3097835B64ED}"/>
              </a:ext>
            </a:extLst>
          </p:cNvPr>
          <p:cNvSpPr>
            <a:spLocks noGrp="1"/>
          </p:cNvSpPr>
          <p:nvPr>
            <p:ph idx="1"/>
          </p:nvPr>
        </p:nvSpPr>
        <p:spPr>
          <a:xfrm>
            <a:off x="814251" y="2328545"/>
            <a:ext cx="10515600" cy="1603375"/>
          </a:xfrm>
        </p:spPr>
        <p:txBody>
          <a:bodyPr>
            <a:noAutofit/>
          </a:bodyPr>
          <a:lstStyle/>
          <a:p>
            <a:pPr marL="0" indent="0" algn="ctr">
              <a:buNone/>
            </a:pPr>
            <a:r>
              <a:rPr lang="en-CA" sz="2200" dirty="0">
                <a:effectLst/>
                <a:latin typeface="Calibri" panose="020F0502020204030204" pitchFamily="34" charset="0"/>
                <a:ea typeface="Calibri" panose="020F0502020204030204" pitchFamily="34" charset="0"/>
                <a:cs typeface="Times New Roman" panose="02020603050405020304" pitchFamily="18" charset="0"/>
              </a:rPr>
              <a:t>At least 2 occurrences of text “rheumatoid arthritis” within 24 months in billing, encounter diagnosis, or health condition table</a:t>
            </a:r>
          </a:p>
          <a:p>
            <a:pPr marL="0" indent="0" algn="ctr">
              <a:buNone/>
            </a:pPr>
            <a:r>
              <a:rPr lang="en-CA" sz="2200" dirty="0">
                <a:effectLst/>
                <a:latin typeface="Calibri" panose="020F0502020204030204" pitchFamily="34" charset="0"/>
                <a:ea typeface="Calibri" panose="020F0502020204030204" pitchFamily="34" charset="0"/>
                <a:cs typeface="Times New Roman" panose="02020603050405020304" pitchFamily="18" charset="0"/>
              </a:rPr>
              <a:t>OR</a:t>
            </a:r>
          </a:p>
          <a:p>
            <a:pPr marL="0" indent="0" algn="ctr">
              <a:buNone/>
            </a:pPr>
            <a:r>
              <a:rPr lang="en-CA" sz="2200" dirty="0">
                <a:effectLst/>
                <a:latin typeface="Calibri" panose="020F0502020204030204" pitchFamily="34" charset="0"/>
                <a:ea typeface="Calibri" panose="020F0502020204030204" pitchFamily="34" charset="0"/>
                <a:cs typeface="Times New Roman" panose="02020603050405020304" pitchFamily="18" charset="0"/>
              </a:rPr>
              <a:t>At least 1 occurrence of text “rheumatoid arthritis” in the health condition table</a:t>
            </a:r>
          </a:p>
        </p:txBody>
      </p:sp>
      <p:sp>
        <p:nvSpPr>
          <p:cNvPr id="4" name="Slide Number Placeholder 3">
            <a:extLst>
              <a:ext uri="{FF2B5EF4-FFF2-40B4-BE49-F238E27FC236}">
                <a16:creationId xmlns:a16="http://schemas.microsoft.com/office/drawing/2014/main" id="{440A08DA-0029-A8A0-F539-B14206449B98}"/>
              </a:ext>
            </a:extLst>
          </p:cNvPr>
          <p:cNvSpPr>
            <a:spLocks noGrp="1"/>
          </p:cNvSpPr>
          <p:nvPr>
            <p:ph type="sldNum" sz="quarter" idx="12"/>
          </p:nvPr>
        </p:nvSpPr>
        <p:spPr/>
        <p:txBody>
          <a:bodyPr/>
          <a:lstStyle/>
          <a:p>
            <a:fld id="{A4C0CD32-A6C8-4BA5-B3DF-D8325E32CAA4}" type="slidenum">
              <a:rPr lang="en-US" smtClean="0"/>
              <a:t>11</a:t>
            </a:fld>
            <a:endParaRPr lang="en-US"/>
          </a:p>
        </p:txBody>
      </p:sp>
      <p:graphicFrame>
        <p:nvGraphicFramePr>
          <p:cNvPr id="5" name="Diagram 4">
            <a:extLst>
              <a:ext uri="{FF2B5EF4-FFF2-40B4-BE49-F238E27FC236}">
                <a16:creationId xmlns:a16="http://schemas.microsoft.com/office/drawing/2014/main" id="{C32D4222-E2B8-CF42-F4F7-BB696286C587}"/>
              </a:ext>
            </a:extLst>
          </p:cNvPr>
          <p:cNvGraphicFramePr/>
          <p:nvPr>
            <p:extLst>
              <p:ext uri="{D42A27DB-BD31-4B8C-83A1-F6EECF244321}">
                <p14:modId xmlns:p14="http://schemas.microsoft.com/office/powerpoint/2010/main" val="2811107285"/>
              </p:ext>
            </p:extLst>
          </p:nvPr>
        </p:nvGraphicFramePr>
        <p:xfrm>
          <a:off x="1049381" y="4133179"/>
          <a:ext cx="10280470" cy="2167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827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E03C-DFF4-0D0E-D4CE-8D1238FF266D}"/>
              </a:ext>
            </a:extLst>
          </p:cNvPr>
          <p:cNvSpPr>
            <a:spLocks noGrp="1"/>
          </p:cNvSpPr>
          <p:nvPr>
            <p:ph type="title"/>
          </p:nvPr>
        </p:nvSpPr>
        <p:spPr>
          <a:xfrm>
            <a:off x="2231136" y="964692"/>
            <a:ext cx="7729728" cy="1188720"/>
          </a:xfrm>
        </p:spPr>
        <p:txBody>
          <a:bodyPr>
            <a:normAutofit/>
          </a:bodyPr>
          <a:lstStyle/>
          <a:p>
            <a:r>
              <a:rPr lang="en-US" dirty="0"/>
              <a:t>Prevalence of </a:t>
            </a:r>
            <a:r>
              <a:rPr lang="en-US" dirty="0" err="1"/>
              <a:t>ra</a:t>
            </a:r>
            <a:r>
              <a:rPr lang="en-US" dirty="0"/>
              <a:t> in </a:t>
            </a:r>
            <a:r>
              <a:rPr lang="en-US" dirty="0" err="1"/>
              <a:t>cpcssn</a:t>
            </a:r>
            <a:endParaRPr lang="en-US" dirty="0"/>
          </a:p>
        </p:txBody>
      </p:sp>
      <p:sp>
        <p:nvSpPr>
          <p:cNvPr id="4" name="Slide Number Placeholder 3">
            <a:extLst>
              <a:ext uri="{FF2B5EF4-FFF2-40B4-BE49-F238E27FC236}">
                <a16:creationId xmlns:a16="http://schemas.microsoft.com/office/drawing/2014/main" id="{CD5B9E03-0DC9-09AC-7D20-37756B4BE612}"/>
              </a:ext>
            </a:extLst>
          </p:cNvPr>
          <p:cNvSpPr>
            <a:spLocks noGrp="1"/>
          </p:cNvSpPr>
          <p:nvPr>
            <p:ph type="sldNum" sz="quarter" idx="12"/>
          </p:nvPr>
        </p:nvSpPr>
        <p:spPr>
          <a:xfrm>
            <a:off x="10758922" y="6217920"/>
            <a:ext cx="365760" cy="365760"/>
          </a:xfrm>
        </p:spPr>
        <p:txBody>
          <a:bodyPr>
            <a:normAutofit/>
          </a:bodyPr>
          <a:lstStyle/>
          <a:p>
            <a:pPr>
              <a:lnSpc>
                <a:spcPct val="90000"/>
              </a:lnSpc>
              <a:spcAft>
                <a:spcPts val="600"/>
              </a:spcAft>
            </a:pPr>
            <a:fld id="{A4C0CD32-A6C8-4BA5-B3DF-D8325E32CAA4}" type="slidenum">
              <a:rPr lang="en-US" smtClean="0"/>
              <a:pPr>
                <a:lnSpc>
                  <a:spcPct val="90000"/>
                </a:lnSpc>
                <a:spcAft>
                  <a:spcPts val="600"/>
                </a:spcAft>
              </a:pPr>
              <a:t>12</a:t>
            </a:fld>
            <a:endParaRPr lang="en-US"/>
          </a:p>
        </p:txBody>
      </p:sp>
      <p:graphicFrame>
        <p:nvGraphicFramePr>
          <p:cNvPr id="8" name="Content Placeholder 4">
            <a:extLst>
              <a:ext uri="{FF2B5EF4-FFF2-40B4-BE49-F238E27FC236}">
                <a16:creationId xmlns:a16="http://schemas.microsoft.com/office/drawing/2014/main" id="{94AAE5BB-A493-3477-8F17-119E00D88577}"/>
              </a:ext>
            </a:extLst>
          </p:cNvPr>
          <p:cNvGraphicFramePr>
            <a:graphicFrameLocks noGrp="1"/>
          </p:cNvGraphicFramePr>
          <p:nvPr>
            <p:ph idx="1"/>
            <p:extLst>
              <p:ext uri="{D42A27DB-BD31-4B8C-83A1-F6EECF244321}">
                <p14:modId xmlns:p14="http://schemas.microsoft.com/office/powerpoint/2010/main" val="2832121731"/>
              </p:ext>
            </p:extLst>
          </p:nvPr>
        </p:nvGraphicFramePr>
        <p:xfrm>
          <a:off x="658906" y="2153410"/>
          <a:ext cx="11066929" cy="406450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D208ABA-0609-4864-F056-C7A37732E599}"/>
              </a:ext>
            </a:extLst>
          </p:cNvPr>
          <p:cNvSpPr txBox="1"/>
          <p:nvPr/>
        </p:nvSpPr>
        <p:spPr>
          <a:xfrm>
            <a:off x="1786217" y="6048160"/>
            <a:ext cx="8807823" cy="339517"/>
          </a:xfrm>
          <a:prstGeom prst="rect">
            <a:avLst/>
          </a:prstGeom>
          <a:noFill/>
        </p:spPr>
        <p:txBody>
          <a:bodyPr wrap="square">
            <a:spAutoFit/>
          </a:bodyPr>
          <a:lstStyle/>
          <a:p>
            <a:pPr marL="457200" algn="ctr">
              <a:lnSpc>
                <a:spcPct val="150000"/>
              </a:lnSpc>
            </a:pPr>
            <a:r>
              <a:rPr lang="en-CA" sz="1200" b="1" i="1" dirty="0">
                <a:effectLst/>
                <a:latin typeface="Arial" panose="020B0604020202020204" pitchFamily="34" charset="0"/>
                <a:ea typeface="Calibri" panose="020F0502020204030204" pitchFamily="34" charset="0"/>
                <a:cs typeface="Times New Roman" panose="02020603050405020304" pitchFamily="18" charset="0"/>
              </a:rPr>
              <a:t>Figure </a:t>
            </a:r>
            <a:r>
              <a:rPr lang="en-CA" sz="1200" b="1" i="1" dirty="0">
                <a:latin typeface="Arial" panose="020B0604020202020204" pitchFamily="34" charset="0"/>
                <a:ea typeface="Calibri" panose="020F0502020204030204" pitchFamily="34" charset="0"/>
                <a:cs typeface="Times New Roman" panose="02020603050405020304" pitchFamily="18" charset="0"/>
              </a:rPr>
              <a:t>4. Sex</a:t>
            </a:r>
            <a:r>
              <a:rPr lang="en-CA" sz="1200" b="1" i="1" dirty="0">
                <a:effectLst/>
                <a:latin typeface="Arial" panose="020B0604020202020204" pitchFamily="34" charset="0"/>
                <a:ea typeface="Calibri" panose="020F0502020204030204" pitchFamily="34" charset="0"/>
                <a:cs typeface="Times New Roman" panose="02020603050405020304" pitchFamily="18" charset="0"/>
              </a:rPr>
              <a:t>-specific prevalence of RA by age group, CPCSSN 2008-2020.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6929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E4E4D-C8DD-3D54-87DB-0646FF39402E}"/>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1800" dirty="0"/>
              <a:t>Characteristics of Patients with RA</a:t>
            </a:r>
          </a:p>
        </p:txBody>
      </p:sp>
      <p:sp>
        <p:nvSpPr>
          <p:cNvPr id="3" name="Slide Number Placeholder 2">
            <a:extLst>
              <a:ext uri="{FF2B5EF4-FFF2-40B4-BE49-F238E27FC236}">
                <a16:creationId xmlns:a16="http://schemas.microsoft.com/office/drawing/2014/main" id="{EB990265-207C-3C3A-F3FE-777BCCDFA911}"/>
              </a:ext>
            </a:extLst>
          </p:cNvPr>
          <p:cNvSpPr>
            <a:spLocks noGrp="1"/>
          </p:cNvSpPr>
          <p:nvPr>
            <p:ph type="sldNum" sz="quarter" idx="12"/>
          </p:nvPr>
        </p:nvSpPr>
        <p:spPr>
          <a:xfrm>
            <a:off x="11392894" y="6309361"/>
            <a:ext cx="365760" cy="365760"/>
          </a:xfrm>
        </p:spPr>
        <p:txBody>
          <a:bodyPr vert="horz" lIns="18288" tIns="45720" rIns="18288" bIns="45720" rtlCol="0" anchor="ctr">
            <a:normAutofit/>
          </a:bodyPr>
          <a:lstStyle/>
          <a:p>
            <a:pPr>
              <a:lnSpc>
                <a:spcPct val="90000"/>
              </a:lnSpc>
              <a:spcAft>
                <a:spcPts val="600"/>
              </a:spcAft>
            </a:pPr>
            <a:fld id="{8A7A6979-0714-4377-B894-6BE4C2D6E202}" type="slidenum">
              <a:rPr lang="en-US" smtClean="0"/>
              <a:pPr>
                <a:lnSpc>
                  <a:spcPct val="90000"/>
                </a:lnSpc>
                <a:spcAft>
                  <a:spcPts val="600"/>
                </a:spcAft>
              </a:pPr>
              <a:t>13</a:t>
            </a:fld>
            <a:endParaRPr lang="en-US"/>
          </a:p>
        </p:txBody>
      </p:sp>
      <p:graphicFrame>
        <p:nvGraphicFramePr>
          <p:cNvPr id="4" name="Content Placeholder 3">
            <a:extLst>
              <a:ext uri="{FF2B5EF4-FFF2-40B4-BE49-F238E27FC236}">
                <a16:creationId xmlns:a16="http://schemas.microsoft.com/office/drawing/2014/main" id="{612022E2-69DC-9A9E-AE92-ADA6E8024FDA}"/>
              </a:ext>
            </a:extLst>
          </p:cNvPr>
          <p:cNvGraphicFramePr>
            <a:graphicFrameLocks/>
          </p:cNvGraphicFramePr>
          <p:nvPr>
            <p:extLst>
              <p:ext uri="{D42A27DB-BD31-4B8C-83A1-F6EECF244321}">
                <p14:modId xmlns:p14="http://schemas.microsoft.com/office/powerpoint/2010/main" val="2794748875"/>
              </p:ext>
            </p:extLst>
          </p:nvPr>
        </p:nvGraphicFramePr>
        <p:xfrm>
          <a:off x="5458968" y="307820"/>
          <a:ext cx="5631903" cy="5849526"/>
        </p:xfrm>
        <a:graphic>
          <a:graphicData uri="http://schemas.openxmlformats.org/drawingml/2006/table">
            <a:tbl>
              <a:tblPr firstRow="1" firstCol="1" bandRow="1">
                <a:tableStyleId>{68D230F3-CF80-4859-8CE7-A43EE81993B5}</a:tableStyleId>
              </a:tblPr>
              <a:tblGrid>
                <a:gridCol w="2871941">
                  <a:extLst>
                    <a:ext uri="{9D8B030D-6E8A-4147-A177-3AD203B41FA5}">
                      <a16:colId xmlns:a16="http://schemas.microsoft.com/office/drawing/2014/main" val="3539915562"/>
                    </a:ext>
                  </a:extLst>
                </a:gridCol>
                <a:gridCol w="2759962">
                  <a:extLst>
                    <a:ext uri="{9D8B030D-6E8A-4147-A177-3AD203B41FA5}">
                      <a16:colId xmlns:a16="http://schemas.microsoft.com/office/drawing/2014/main" val="2483420114"/>
                    </a:ext>
                  </a:extLst>
                </a:gridCol>
              </a:tblGrid>
              <a:tr h="587968">
                <a:tc>
                  <a:txBody>
                    <a:bodyPr/>
                    <a:lstStyle/>
                    <a:p>
                      <a:pPr>
                        <a:lnSpc>
                          <a:spcPct val="150000"/>
                        </a:lnSpc>
                      </a:pPr>
                      <a:r>
                        <a:rPr lang="en-CA" sz="1600" dirty="0">
                          <a:effectLst/>
                        </a:rPr>
                        <a:t>Characteristic</a:t>
                      </a:r>
                      <a:endParaRPr lang="en-CA" sz="1600" dirty="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nchor="ctr"/>
                </a:tc>
                <a:tc>
                  <a:txBody>
                    <a:bodyPr/>
                    <a:lstStyle/>
                    <a:p>
                      <a:pPr algn="ctr">
                        <a:lnSpc>
                          <a:spcPct val="150000"/>
                        </a:lnSpc>
                      </a:pPr>
                      <a:r>
                        <a:rPr lang="en-CA" sz="1600">
                          <a:effectLst/>
                        </a:rPr>
                        <a:t>Prevalence of RA (n</a:t>
                      </a:r>
                      <a:r>
                        <a:rPr lang="vi-VN" sz="1600">
                          <a:effectLst/>
                        </a:rPr>
                        <a:t> (%)</a:t>
                      </a:r>
                      <a:r>
                        <a:rPr lang="en-CA" sz="1600">
                          <a:effectLst/>
                        </a:rPr>
                        <a:t>)</a:t>
                      </a:r>
                      <a:endParaRPr lang="en-CA" sz="160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nchor="ctr"/>
                </a:tc>
                <a:extLst>
                  <a:ext uri="{0D108BD9-81ED-4DB2-BD59-A6C34878D82A}">
                    <a16:rowId xmlns:a16="http://schemas.microsoft.com/office/drawing/2014/main" val="1496851188"/>
                  </a:ext>
                </a:extLst>
              </a:tr>
              <a:tr h="235739">
                <a:tc>
                  <a:txBody>
                    <a:bodyPr/>
                    <a:lstStyle/>
                    <a:p>
                      <a:pPr>
                        <a:lnSpc>
                          <a:spcPct val="150000"/>
                        </a:lnSpc>
                      </a:pPr>
                      <a:endParaRPr lang="en-CA" sz="1600" dirty="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nchor="ctr"/>
                </a:tc>
                <a:tc>
                  <a:txBody>
                    <a:bodyPr/>
                    <a:lstStyle/>
                    <a:p>
                      <a:pPr algn="ctr">
                        <a:lnSpc>
                          <a:spcPct val="150000"/>
                        </a:lnSpc>
                      </a:pPr>
                      <a:r>
                        <a:rPr lang="en-CA" sz="1600" dirty="0">
                          <a:effectLst/>
                        </a:rPr>
                        <a:t>12,083 </a:t>
                      </a:r>
                      <a:endParaRPr lang="en-CA" sz="1600" dirty="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nchor="ctr"/>
                </a:tc>
                <a:extLst>
                  <a:ext uri="{0D108BD9-81ED-4DB2-BD59-A6C34878D82A}">
                    <a16:rowId xmlns:a16="http://schemas.microsoft.com/office/drawing/2014/main" val="3721016249"/>
                  </a:ext>
                </a:extLst>
              </a:tr>
              <a:tr h="297714">
                <a:tc>
                  <a:txBody>
                    <a:bodyPr/>
                    <a:lstStyle/>
                    <a:p>
                      <a:pPr>
                        <a:lnSpc>
                          <a:spcPct val="150000"/>
                        </a:lnSpc>
                      </a:pPr>
                      <a:r>
                        <a:rPr lang="en-CA" sz="1600" dirty="0">
                          <a:effectLst/>
                        </a:rPr>
                        <a:t>Age</a:t>
                      </a:r>
                      <a:endParaRPr lang="en-CA" sz="1600" dirty="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nchor="ctr"/>
                </a:tc>
                <a:tc>
                  <a:txBody>
                    <a:bodyPr/>
                    <a:lstStyle/>
                    <a:p>
                      <a:pPr algn="ctr">
                        <a:lnSpc>
                          <a:spcPct val="150000"/>
                        </a:lnSpc>
                      </a:pPr>
                      <a:r>
                        <a:rPr lang="en-CA" sz="1600">
                          <a:effectLst/>
                        </a:rPr>
                        <a:t> </a:t>
                      </a:r>
                      <a:endParaRPr lang="en-CA" sz="160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nchor="ctr"/>
                </a:tc>
                <a:extLst>
                  <a:ext uri="{0D108BD9-81ED-4DB2-BD59-A6C34878D82A}">
                    <a16:rowId xmlns:a16="http://schemas.microsoft.com/office/drawing/2014/main" val="27577904"/>
                  </a:ext>
                </a:extLst>
              </a:tr>
              <a:tr h="425708">
                <a:tc>
                  <a:txBody>
                    <a:bodyPr/>
                    <a:lstStyle/>
                    <a:p>
                      <a:pPr>
                        <a:lnSpc>
                          <a:spcPct val="150000"/>
                        </a:lnSpc>
                      </a:pPr>
                      <a:r>
                        <a:rPr lang="en-CA" sz="1600" b="0">
                          <a:effectLst/>
                        </a:rPr>
                        <a:t>Mean (SD)</a:t>
                      </a:r>
                      <a:endParaRPr lang="en-CA" sz="1600" b="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nchor="ctr"/>
                </a:tc>
                <a:tc>
                  <a:txBody>
                    <a:bodyPr/>
                    <a:lstStyle/>
                    <a:p>
                      <a:pPr algn="ctr">
                        <a:lnSpc>
                          <a:spcPct val="150000"/>
                        </a:lnSpc>
                      </a:pPr>
                      <a:r>
                        <a:rPr lang="en-CA" sz="1600" b="0">
                          <a:effectLst/>
                        </a:rPr>
                        <a:t>65.0 (16.5)</a:t>
                      </a:r>
                      <a:endParaRPr lang="en-CA" sz="1600" b="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tc>
                <a:extLst>
                  <a:ext uri="{0D108BD9-81ED-4DB2-BD59-A6C34878D82A}">
                    <a16:rowId xmlns:a16="http://schemas.microsoft.com/office/drawing/2014/main" val="2058950270"/>
                  </a:ext>
                </a:extLst>
              </a:tr>
              <a:tr h="297714">
                <a:tc>
                  <a:txBody>
                    <a:bodyPr/>
                    <a:lstStyle/>
                    <a:p>
                      <a:pPr>
                        <a:lnSpc>
                          <a:spcPct val="150000"/>
                        </a:lnSpc>
                      </a:pPr>
                      <a:r>
                        <a:rPr lang="en-CA" sz="1600">
                          <a:effectLst/>
                        </a:rPr>
                        <a:t>Sex</a:t>
                      </a:r>
                      <a:endParaRPr lang="en-CA" sz="160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nchor="ctr"/>
                </a:tc>
                <a:tc>
                  <a:txBody>
                    <a:bodyPr/>
                    <a:lstStyle/>
                    <a:p>
                      <a:pPr algn="ctr">
                        <a:lnSpc>
                          <a:spcPct val="150000"/>
                        </a:lnSpc>
                      </a:pPr>
                      <a:r>
                        <a:rPr lang="en-CA" sz="1600">
                          <a:effectLst/>
                        </a:rPr>
                        <a:t> </a:t>
                      </a:r>
                      <a:endParaRPr lang="en-CA" sz="160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nchor="ctr"/>
                </a:tc>
                <a:extLst>
                  <a:ext uri="{0D108BD9-81ED-4DB2-BD59-A6C34878D82A}">
                    <a16:rowId xmlns:a16="http://schemas.microsoft.com/office/drawing/2014/main" val="2170077550"/>
                  </a:ext>
                </a:extLst>
              </a:tr>
              <a:tr h="297714">
                <a:tc>
                  <a:txBody>
                    <a:bodyPr/>
                    <a:lstStyle/>
                    <a:p>
                      <a:pPr>
                        <a:lnSpc>
                          <a:spcPct val="150000"/>
                        </a:lnSpc>
                      </a:pPr>
                      <a:r>
                        <a:rPr lang="en-CA" sz="1600" b="0">
                          <a:effectLst/>
                        </a:rPr>
                        <a:t>Female</a:t>
                      </a:r>
                      <a:endParaRPr lang="en-CA" sz="1600" b="0" i="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nchor="ctr"/>
                </a:tc>
                <a:tc>
                  <a:txBody>
                    <a:bodyPr/>
                    <a:lstStyle/>
                    <a:p>
                      <a:pPr algn="ctr">
                        <a:lnSpc>
                          <a:spcPct val="150000"/>
                        </a:lnSpc>
                      </a:pPr>
                      <a:r>
                        <a:rPr lang="en-CA" sz="1600" b="0">
                          <a:effectLst/>
                        </a:rPr>
                        <a:t>8,709 (1.2)</a:t>
                      </a:r>
                      <a:endParaRPr lang="en-CA" sz="1600" b="0" i="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tc>
                <a:extLst>
                  <a:ext uri="{0D108BD9-81ED-4DB2-BD59-A6C34878D82A}">
                    <a16:rowId xmlns:a16="http://schemas.microsoft.com/office/drawing/2014/main" val="1788797819"/>
                  </a:ext>
                </a:extLst>
              </a:tr>
              <a:tr h="297714">
                <a:tc>
                  <a:txBody>
                    <a:bodyPr/>
                    <a:lstStyle/>
                    <a:p>
                      <a:pPr>
                        <a:lnSpc>
                          <a:spcPct val="150000"/>
                        </a:lnSpc>
                      </a:pPr>
                      <a:r>
                        <a:rPr lang="en-CA" sz="1600" b="0" dirty="0">
                          <a:effectLst/>
                        </a:rPr>
                        <a:t>Male</a:t>
                      </a:r>
                      <a:endParaRPr lang="en-CA" sz="1600" b="0" i="0" dirty="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nchor="ctr"/>
                </a:tc>
                <a:tc>
                  <a:txBody>
                    <a:bodyPr/>
                    <a:lstStyle/>
                    <a:p>
                      <a:pPr algn="ctr">
                        <a:lnSpc>
                          <a:spcPct val="150000"/>
                        </a:lnSpc>
                      </a:pPr>
                      <a:r>
                        <a:rPr lang="en-CA" sz="1600" b="0">
                          <a:effectLst/>
                        </a:rPr>
                        <a:t>3,386 (0.6)</a:t>
                      </a:r>
                      <a:endParaRPr lang="en-CA" sz="1600" b="0" i="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tc>
                <a:extLst>
                  <a:ext uri="{0D108BD9-81ED-4DB2-BD59-A6C34878D82A}">
                    <a16:rowId xmlns:a16="http://schemas.microsoft.com/office/drawing/2014/main" val="2922915494"/>
                  </a:ext>
                </a:extLst>
              </a:tr>
              <a:tr h="297714">
                <a:tc gridSpan="2">
                  <a:txBody>
                    <a:bodyPr/>
                    <a:lstStyle/>
                    <a:p>
                      <a:pPr>
                        <a:lnSpc>
                          <a:spcPct val="150000"/>
                        </a:lnSpc>
                      </a:pPr>
                      <a:r>
                        <a:rPr lang="en-CA" sz="1600">
                          <a:effectLst/>
                        </a:rPr>
                        <a:t>Resident postal code </a:t>
                      </a:r>
                      <a:endParaRPr lang="en-CA" sz="1600">
                        <a:effectLst/>
                        <a:latin typeface="Arial" panose="020B0604020202020204" pitchFamily="34" charset="0"/>
                        <a:cs typeface="Arial" panose="020B0604020202020204" pitchFamily="34" charset="0"/>
                      </a:endParaRPr>
                    </a:p>
                  </a:txBody>
                  <a:tcPr marL="16945" marR="16945" marT="0" marB="0" anchor="ctr"/>
                </a:tc>
                <a:tc hMerge="1">
                  <a:txBody>
                    <a:bodyPr/>
                    <a:lstStyle/>
                    <a:p>
                      <a:pPr algn="ctr">
                        <a:lnSpc>
                          <a:spcPct val="150000"/>
                        </a:lnSpc>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18439" marR="18439" marT="0" marB="0" anchor="ctr"/>
                </a:tc>
                <a:extLst>
                  <a:ext uri="{0D108BD9-81ED-4DB2-BD59-A6C34878D82A}">
                    <a16:rowId xmlns:a16="http://schemas.microsoft.com/office/drawing/2014/main" val="414546171"/>
                  </a:ext>
                </a:extLst>
              </a:tr>
              <a:tr h="297714">
                <a:tc>
                  <a:txBody>
                    <a:bodyPr/>
                    <a:lstStyle/>
                    <a:p>
                      <a:pPr>
                        <a:lnSpc>
                          <a:spcPct val="150000"/>
                        </a:lnSpc>
                      </a:pPr>
                      <a:r>
                        <a:rPr lang="en-CA" sz="1600" b="0" dirty="0">
                          <a:effectLst/>
                        </a:rPr>
                        <a:t>Rural</a:t>
                      </a:r>
                      <a:endParaRPr lang="en-CA" sz="1600" b="0" dirty="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nchor="ctr"/>
                </a:tc>
                <a:tc>
                  <a:txBody>
                    <a:bodyPr/>
                    <a:lstStyle/>
                    <a:p>
                      <a:pPr algn="ctr">
                        <a:lnSpc>
                          <a:spcPct val="150000"/>
                        </a:lnSpc>
                      </a:pPr>
                      <a:r>
                        <a:rPr lang="en-CA" sz="1600" b="0">
                          <a:effectLst/>
                        </a:rPr>
                        <a:t>2,346 (1.1)</a:t>
                      </a:r>
                      <a:endParaRPr lang="en-CA" sz="1600" b="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tc>
                <a:extLst>
                  <a:ext uri="{0D108BD9-81ED-4DB2-BD59-A6C34878D82A}">
                    <a16:rowId xmlns:a16="http://schemas.microsoft.com/office/drawing/2014/main" val="3051924531"/>
                  </a:ext>
                </a:extLst>
              </a:tr>
              <a:tr h="297714">
                <a:tc>
                  <a:txBody>
                    <a:bodyPr/>
                    <a:lstStyle/>
                    <a:p>
                      <a:pPr>
                        <a:lnSpc>
                          <a:spcPct val="150000"/>
                        </a:lnSpc>
                      </a:pPr>
                      <a:r>
                        <a:rPr lang="en-CA" sz="1600" b="0" dirty="0">
                          <a:effectLst/>
                        </a:rPr>
                        <a:t>Urban</a:t>
                      </a:r>
                      <a:endParaRPr lang="en-CA" sz="1600" b="0" dirty="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nchor="ctr"/>
                </a:tc>
                <a:tc>
                  <a:txBody>
                    <a:bodyPr/>
                    <a:lstStyle/>
                    <a:p>
                      <a:pPr algn="ctr">
                        <a:lnSpc>
                          <a:spcPct val="150000"/>
                        </a:lnSpc>
                      </a:pPr>
                      <a:r>
                        <a:rPr lang="en-CA" sz="1600" b="0">
                          <a:effectLst/>
                        </a:rPr>
                        <a:t>9,432 (0.9)</a:t>
                      </a:r>
                      <a:endParaRPr lang="en-CA" sz="1600" b="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tc>
                <a:extLst>
                  <a:ext uri="{0D108BD9-81ED-4DB2-BD59-A6C34878D82A}">
                    <a16:rowId xmlns:a16="http://schemas.microsoft.com/office/drawing/2014/main" val="2072148943"/>
                  </a:ext>
                </a:extLst>
              </a:tr>
              <a:tr h="288105">
                <a:tc>
                  <a:txBody>
                    <a:bodyPr/>
                    <a:lstStyle/>
                    <a:p>
                      <a:pPr>
                        <a:lnSpc>
                          <a:spcPct val="150000"/>
                        </a:lnSpc>
                      </a:pPr>
                      <a:r>
                        <a:rPr lang="vi-VN" sz="1600">
                          <a:effectLst/>
                        </a:rPr>
                        <a:t>Deprivation category</a:t>
                      </a:r>
                      <a:endParaRPr lang="en-CA" sz="160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nchor="ctr"/>
                </a:tc>
                <a:tc>
                  <a:txBody>
                    <a:bodyPr/>
                    <a:lstStyle/>
                    <a:p>
                      <a:pPr algn="ctr">
                        <a:lnSpc>
                          <a:spcPct val="150000"/>
                        </a:lnSpc>
                      </a:pPr>
                      <a:r>
                        <a:rPr lang="en-CA" sz="1600">
                          <a:effectLst/>
                        </a:rPr>
                        <a:t> </a:t>
                      </a:r>
                      <a:endParaRPr lang="en-CA" sz="160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nchor="ctr"/>
                </a:tc>
                <a:extLst>
                  <a:ext uri="{0D108BD9-81ED-4DB2-BD59-A6C34878D82A}">
                    <a16:rowId xmlns:a16="http://schemas.microsoft.com/office/drawing/2014/main" val="1048448876"/>
                  </a:ext>
                </a:extLst>
              </a:tr>
              <a:tr h="297714">
                <a:tc>
                  <a:txBody>
                    <a:bodyPr/>
                    <a:lstStyle/>
                    <a:p>
                      <a:pPr>
                        <a:lnSpc>
                          <a:spcPct val="150000"/>
                        </a:lnSpc>
                      </a:pPr>
                      <a:r>
                        <a:rPr lang="en-CA" sz="1600" b="0">
                          <a:effectLst/>
                        </a:rPr>
                        <a:t>Q1 - Most privileged </a:t>
                      </a:r>
                      <a:endParaRPr lang="en-CA" sz="1600" b="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nchor="ctr"/>
                </a:tc>
                <a:tc>
                  <a:txBody>
                    <a:bodyPr/>
                    <a:lstStyle/>
                    <a:p>
                      <a:pPr algn="ctr">
                        <a:lnSpc>
                          <a:spcPct val="150000"/>
                        </a:lnSpc>
                      </a:pPr>
                      <a:r>
                        <a:rPr lang="en-CA" sz="1600" b="0">
                          <a:effectLst/>
                        </a:rPr>
                        <a:t>2,426 (0.8)</a:t>
                      </a:r>
                      <a:endParaRPr lang="en-CA" sz="1600" b="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tc>
                <a:extLst>
                  <a:ext uri="{0D108BD9-81ED-4DB2-BD59-A6C34878D82A}">
                    <a16:rowId xmlns:a16="http://schemas.microsoft.com/office/drawing/2014/main" val="2987329573"/>
                  </a:ext>
                </a:extLst>
              </a:tr>
              <a:tr h="297714">
                <a:tc>
                  <a:txBody>
                    <a:bodyPr/>
                    <a:lstStyle/>
                    <a:p>
                      <a:pPr>
                        <a:lnSpc>
                          <a:spcPct val="150000"/>
                        </a:lnSpc>
                      </a:pPr>
                      <a:r>
                        <a:rPr lang="en-CA" sz="1600" b="0">
                          <a:effectLst/>
                        </a:rPr>
                        <a:t>Q2 and Q3</a:t>
                      </a:r>
                      <a:endParaRPr lang="en-CA" sz="1600" b="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nchor="ctr"/>
                </a:tc>
                <a:tc>
                  <a:txBody>
                    <a:bodyPr/>
                    <a:lstStyle/>
                    <a:p>
                      <a:pPr algn="ctr">
                        <a:lnSpc>
                          <a:spcPct val="150000"/>
                        </a:lnSpc>
                      </a:pPr>
                      <a:r>
                        <a:rPr lang="en-CA" sz="1600" b="0">
                          <a:effectLst/>
                        </a:rPr>
                        <a:t>4,706 (0.9)</a:t>
                      </a:r>
                      <a:endParaRPr lang="en-CA" sz="1600" b="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tc>
                <a:extLst>
                  <a:ext uri="{0D108BD9-81ED-4DB2-BD59-A6C34878D82A}">
                    <a16:rowId xmlns:a16="http://schemas.microsoft.com/office/drawing/2014/main" val="298719629"/>
                  </a:ext>
                </a:extLst>
              </a:tr>
              <a:tr h="301910">
                <a:tc>
                  <a:txBody>
                    <a:bodyPr/>
                    <a:lstStyle/>
                    <a:p>
                      <a:pPr>
                        <a:lnSpc>
                          <a:spcPct val="150000"/>
                        </a:lnSpc>
                      </a:pPr>
                      <a:r>
                        <a:rPr lang="en-CA" sz="1600" b="0" dirty="0">
                          <a:effectLst/>
                        </a:rPr>
                        <a:t>Q4 and Q5</a:t>
                      </a:r>
                      <a:endParaRPr lang="en-CA" sz="1600" b="0" dirty="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nchor="ctr"/>
                </a:tc>
                <a:tc>
                  <a:txBody>
                    <a:bodyPr/>
                    <a:lstStyle/>
                    <a:p>
                      <a:pPr algn="ctr">
                        <a:lnSpc>
                          <a:spcPct val="150000"/>
                        </a:lnSpc>
                      </a:pPr>
                      <a:r>
                        <a:rPr lang="en-CA" sz="1600" b="0">
                          <a:effectLst/>
                        </a:rPr>
                        <a:t>4,248 (0.9)</a:t>
                      </a:r>
                      <a:endParaRPr lang="en-CA" sz="1600" b="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tc>
                <a:extLst>
                  <a:ext uri="{0D108BD9-81ED-4DB2-BD59-A6C34878D82A}">
                    <a16:rowId xmlns:a16="http://schemas.microsoft.com/office/drawing/2014/main" val="3166443022"/>
                  </a:ext>
                </a:extLst>
              </a:tr>
              <a:tr h="297714">
                <a:tc>
                  <a:txBody>
                    <a:bodyPr/>
                    <a:lstStyle/>
                    <a:p>
                      <a:pPr>
                        <a:lnSpc>
                          <a:spcPct val="150000"/>
                        </a:lnSpc>
                      </a:pPr>
                      <a:r>
                        <a:rPr lang="en-CA" sz="1600" dirty="0">
                          <a:effectLst/>
                        </a:rPr>
                        <a:t>Smoking status</a:t>
                      </a:r>
                      <a:endParaRPr lang="en-CA" sz="1600" dirty="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nchor="ctr"/>
                </a:tc>
                <a:tc>
                  <a:txBody>
                    <a:bodyPr/>
                    <a:lstStyle/>
                    <a:p>
                      <a:pPr algn="ctr">
                        <a:lnSpc>
                          <a:spcPct val="150000"/>
                        </a:lnSpc>
                      </a:pPr>
                      <a:r>
                        <a:rPr lang="en-CA" sz="1600">
                          <a:effectLst/>
                        </a:rPr>
                        <a:t> </a:t>
                      </a:r>
                      <a:endParaRPr lang="en-CA" sz="160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nchor="ctr"/>
                </a:tc>
                <a:extLst>
                  <a:ext uri="{0D108BD9-81ED-4DB2-BD59-A6C34878D82A}">
                    <a16:rowId xmlns:a16="http://schemas.microsoft.com/office/drawing/2014/main" val="3457786225"/>
                  </a:ext>
                </a:extLst>
              </a:tr>
              <a:tr h="297714">
                <a:tc>
                  <a:txBody>
                    <a:bodyPr/>
                    <a:lstStyle/>
                    <a:p>
                      <a:pPr>
                        <a:lnSpc>
                          <a:spcPct val="150000"/>
                        </a:lnSpc>
                      </a:pPr>
                      <a:r>
                        <a:rPr lang="en-CA" sz="1600" b="0" dirty="0">
                          <a:effectLst/>
                        </a:rPr>
                        <a:t>Never-smoke</a:t>
                      </a:r>
                      <a:endParaRPr lang="en-CA" sz="1600" b="0" dirty="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nchor="ctr"/>
                </a:tc>
                <a:tc>
                  <a:txBody>
                    <a:bodyPr/>
                    <a:lstStyle/>
                    <a:p>
                      <a:pPr algn="ctr">
                        <a:lnSpc>
                          <a:spcPct val="150000"/>
                        </a:lnSpc>
                      </a:pPr>
                      <a:r>
                        <a:rPr lang="vi-VN" sz="1600" b="0">
                          <a:effectLst/>
                        </a:rPr>
                        <a:t>8,215 (0.8)</a:t>
                      </a:r>
                      <a:endParaRPr lang="en-CA" sz="1600" b="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tc>
                <a:extLst>
                  <a:ext uri="{0D108BD9-81ED-4DB2-BD59-A6C34878D82A}">
                    <a16:rowId xmlns:a16="http://schemas.microsoft.com/office/drawing/2014/main" val="2107413684"/>
                  </a:ext>
                </a:extLst>
              </a:tr>
              <a:tr h="297714">
                <a:tc>
                  <a:txBody>
                    <a:bodyPr/>
                    <a:lstStyle/>
                    <a:p>
                      <a:pPr>
                        <a:lnSpc>
                          <a:spcPct val="150000"/>
                        </a:lnSpc>
                      </a:pPr>
                      <a:r>
                        <a:rPr lang="en-CA" sz="1600" b="0" dirty="0">
                          <a:effectLst/>
                        </a:rPr>
                        <a:t>Ever-smoke</a:t>
                      </a:r>
                      <a:endParaRPr lang="en-CA" sz="1600" b="0" dirty="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nchor="ctr"/>
                </a:tc>
                <a:tc>
                  <a:txBody>
                    <a:bodyPr/>
                    <a:lstStyle/>
                    <a:p>
                      <a:pPr algn="ctr">
                        <a:lnSpc>
                          <a:spcPct val="150000"/>
                        </a:lnSpc>
                      </a:pPr>
                      <a:r>
                        <a:rPr lang="vi-VN" sz="1600" b="0" dirty="0">
                          <a:effectLst/>
                        </a:rPr>
                        <a:t>3,868 (1.5)</a:t>
                      </a:r>
                      <a:endParaRPr lang="en-CA" sz="1600" b="0" dirty="0">
                        <a:effectLst/>
                        <a:latin typeface="Arial" panose="020B0604020202020204" pitchFamily="34" charset="0"/>
                        <a:ea typeface="Calibri" panose="020F0502020204030204" pitchFamily="34" charset="0"/>
                        <a:cs typeface="Arial" panose="020B0604020202020204" pitchFamily="34" charset="0"/>
                      </a:endParaRPr>
                    </a:p>
                  </a:txBody>
                  <a:tcPr marL="16945" marR="16945" marT="0" marB="0"/>
                </a:tc>
                <a:extLst>
                  <a:ext uri="{0D108BD9-81ED-4DB2-BD59-A6C34878D82A}">
                    <a16:rowId xmlns:a16="http://schemas.microsoft.com/office/drawing/2014/main" val="1249256944"/>
                  </a:ext>
                </a:extLst>
              </a:tr>
            </a:tbl>
          </a:graphicData>
        </a:graphic>
      </p:graphicFrame>
    </p:spTree>
    <p:extLst>
      <p:ext uri="{BB962C8B-B14F-4D97-AF65-F5344CB8AC3E}">
        <p14:creationId xmlns:p14="http://schemas.microsoft.com/office/powerpoint/2010/main" val="802090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FD26-1EE0-CA76-4A2B-E42D78B8ED11}"/>
              </a:ext>
            </a:extLst>
          </p:cNvPr>
          <p:cNvSpPr>
            <a:spLocks noGrp="1"/>
          </p:cNvSpPr>
          <p:nvPr>
            <p:ph type="title"/>
          </p:nvPr>
        </p:nvSpPr>
        <p:spPr>
          <a:xfrm>
            <a:off x="287728" y="2457752"/>
            <a:ext cx="4078841" cy="1627792"/>
          </a:xfrm>
        </p:spPr>
        <p:txBody>
          <a:bodyPr vert="horz" lIns="274320" tIns="182880" rIns="274320" bIns="182880" rtlCol="0" anchor="ctr" anchorCtr="1">
            <a:normAutofit fontScale="90000"/>
          </a:bodyPr>
          <a:lstStyle/>
          <a:p>
            <a:r>
              <a:rPr lang="en-US" dirty="0"/>
              <a:t>Characteristics of Providers who are seeing PATIENTS with RA</a:t>
            </a:r>
          </a:p>
        </p:txBody>
      </p:sp>
      <p:sp>
        <p:nvSpPr>
          <p:cNvPr id="3" name="Slide Number Placeholder 2">
            <a:extLst>
              <a:ext uri="{FF2B5EF4-FFF2-40B4-BE49-F238E27FC236}">
                <a16:creationId xmlns:a16="http://schemas.microsoft.com/office/drawing/2014/main" id="{72AD8493-8E1C-F688-87AB-85934C6CC6D3}"/>
              </a:ext>
            </a:extLst>
          </p:cNvPr>
          <p:cNvSpPr>
            <a:spLocks noGrp="1"/>
          </p:cNvSpPr>
          <p:nvPr>
            <p:ph type="sldNum" sz="quarter" idx="12"/>
          </p:nvPr>
        </p:nvSpPr>
        <p:spPr/>
        <p:txBody>
          <a:bodyPr/>
          <a:lstStyle/>
          <a:p>
            <a:fld id="{8A7A6979-0714-4377-B894-6BE4C2D6E202}" type="slidenum">
              <a:rPr lang="en-US" smtClean="0"/>
              <a:pPr/>
              <a:t>14</a:t>
            </a:fld>
            <a:endParaRPr lang="en-US" dirty="0"/>
          </a:p>
        </p:txBody>
      </p:sp>
      <p:graphicFrame>
        <p:nvGraphicFramePr>
          <p:cNvPr id="5" name="Table 4">
            <a:extLst>
              <a:ext uri="{FF2B5EF4-FFF2-40B4-BE49-F238E27FC236}">
                <a16:creationId xmlns:a16="http://schemas.microsoft.com/office/drawing/2014/main" id="{D118F5D7-E98E-AD5A-1759-4BE426153FFB}"/>
              </a:ext>
            </a:extLst>
          </p:cNvPr>
          <p:cNvGraphicFramePr>
            <a:graphicFrameLocks noGrp="1"/>
          </p:cNvGraphicFramePr>
          <p:nvPr>
            <p:extLst>
              <p:ext uri="{D42A27DB-BD31-4B8C-83A1-F6EECF244321}">
                <p14:modId xmlns:p14="http://schemas.microsoft.com/office/powerpoint/2010/main" val="2268842392"/>
              </p:ext>
            </p:extLst>
          </p:nvPr>
        </p:nvGraphicFramePr>
        <p:xfrm>
          <a:off x="5720578" y="606505"/>
          <a:ext cx="5221224" cy="5660285"/>
        </p:xfrm>
        <a:graphic>
          <a:graphicData uri="http://schemas.openxmlformats.org/drawingml/2006/table">
            <a:tbl>
              <a:tblPr firstRow="1" firstCol="1" bandRow="1">
                <a:tableStyleId>{68D230F3-CF80-4859-8CE7-A43EE81993B5}</a:tableStyleId>
              </a:tblPr>
              <a:tblGrid>
                <a:gridCol w="2531381">
                  <a:extLst>
                    <a:ext uri="{9D8B030D-6E8A-4147-A177-3AD203B41FA5}">
                      <a16:colId xmlns:a16="http://schemas.microsoft.com/office/drawing/2014/main" val="1598003951"/>
                    </a:ext>
                  </a:extLst>
                </a:gridCol>
                <a:gridCol w="2689843">
                  <a:extLst>
                    <a:ext uri="{9D8B030D-6E8A-4147-A177-3AD203B41FA5}">
                      <a16:colId xmlns:a16="http://schemas.microsoft.com/office/drawing/2014/main" val="1857773566"/>
                    </a:ext>
                  </a:extLst>
                </a:gridCol>
              </a:tblGrid>
              <a:tr h="451841">
                <a:tc>
                  <a:txBody>
                    <a:bodyPr/>
                    <a:lstStyle/>
                    <a:p>
                      <a:pPr>
                        <a:lnSpc>
                          <a:spcPct val="150000"/>
                        </a:lnSpc>
                      </a:pPr>
                      <a:r>
                        <a:rPr lang="en-CA" sz="2000" dirty="0">
                          <a:effectLst/>
                        </a:rPr>
                        <a:t>Characteristic</a:t>
                      </a:r>
                      <a:endParaRPr lang="en-CA" sz="2000" dirty="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nchor="ctr"/>
                </a:tc>
                <a:tc>
                  <a:txBody>
                    <a:bodyPr/>
                    <a:lstStyle/>
                    <a:p>
                      <a:pPr algn="ctr">
                        <a:lnSpc>
                          <a:spcPct val="150000"/>
                        </a:lnSpc>
                      </a:pPr>
                      <a:r>
                        <a:rPr lang="en-CA" sz="2000" dirty="0">
                          <a:effectLst/>
                        </a:rPr>
                        <a:t>n</a:t>
                      </a:r>
                      <a:r>
                        <a:rPr lang="vi-VN" sz="2000" dirty="0">
                          <a:effectLst/>
                        </a:rPr>
                        <a:t> (%)</a:t>
                      </a:r>
                      <a:endParaRPr lang="en-CA" sz="2000" dirty="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nchor="ctr"/>
                </a:tc>
                <a:extLst>
                  <a:ext uri="{0D108BD9-81ED-4DB2-BD59-A6C34878D82A}">
                    <a16:rowId xmlns:a16="http://schemas.microsoft.com/office/drawing/2014/main" val="3714230738"/>
                  </a:ext>
                </a:extLst>
              </a:tr>
              <a:tr h="425813">
                <a:tc>
                  <a:txBody>
                    <a:bodyPr/>
                    <a:lstStyle/>
                    <a:p>
                      <a:pPr>
                        <a:lnSpc>
                          <a:spcPct val="150000"/>
                        </a:lnSpc>
                      </a:pPr>
                      <a:endParaRPr lang="en-CA" sz="2000" dirty="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nchor="ctr"/>
                </a:tc>
                <a:tc>
                  <a:txBody>
                    <a:bodyPr/>
                    <a:lstStyle/>
                    <a:p>
                      <a:pPr algn="ctr">
                        <a:lnSpc>
                          <a:spcPct val="150000"/>
                        </a:lnSpc>
                      </a:pPr>
                      <a:r>
                        <a:rPr lang="en-CA" sz="2000" dirty="0">
                          <a:effectLst/>
                        </a:rPr>
                        <a:t>1153 / 1389 (83)</a:t>
                      </a:r>
                      <a:endParaRPr lang="en-CA" sz="2000" dirty="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nchor="ctr"/>
                </a:tc>
                <a:extLst>
                  <a:ext uri="{0D108BD9-81ED-4DB2-BD59-A6C34878D82A}">
                    <a16:rowId xmlns:a16="http://schemas.microsoft.com/office/drawing/2014/main" val="368914546"/>
                  </a:ext>
                </a:extLst>
              </a:tr>
              <a:tr h="425813">
                <a:tc>
                  <a:txBody>
                    <a:bodyPr/>
                    <a:lstStyle/>
                    <a:p>
                      <a:pPr>
                        <a:lnSpc>
                          <a:spcPct val="150000"/>
                        </a:lnSpc>
                      </a:pPr>
                      <a:r>
                        <a:rPr lang="en-CA" sz="2000" dirty="0">
                          <a:effectLst/>
                        </a:rPr>
                        <a:t>Provider sex</a:t>
                      </a:r>
                      <a:endParaRPr lang="en-CA" sz="2000" dirty="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nchor="ctr"/>
                </a:tc>
                <a:tc>
                  <a:txBody>
                    <a:bodyPr/>
                    <a:lstStyle/>
                    <a:p>
                      <a:pPr algn="ctr">
                        <a:lnSpc>
                          <a:spcPct val="150000"/>
                        </a:lnSpc>
                      </a:pPr>
                      <a:r>
                        <a:rPr lang="en-CA" sz="2000" dirty="0">
                          <a:effectLst/>
                        </a:rPr>
                        <a:t> </a:t>
                      </a:r>
                      <a:endParaRPr lang="en-CA" sz="2000" dirty="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nchor="ctr"/>
                </a:tc>
                <a:extLst>
                  <a:ext uri="{0D108BD9-81ED-4DB2-BD59-A6C34878D82A}">
                    <a16:rowId xmlns:a16="http://schemas.microsoft.com/office/drawing/2014/main" val="2242715227"/>
                  </a:ext>
                </a:extLst>
              </a:tr>
              <a:tr h="425813">
                <a:tc>
                  <a:txBody>
                    <a:bodyPr/>
                    <a:lstStyle/>
                    <a:p>
                      <a:pPr>
                        <a:lnSpc>
                          <a:spcPct val="150000"/>
                        </a:lnSpc>
                      </a:pPr>
                      <a:r>
                        <a:rPr lang="en-CA" sz="2000" b="0" dirty="0">
                          <a:effectLst/>
                        </a:rPr>
                        <a:t>Female</a:t>
                      </a:r>
                      <a:endParaRPr lang="en-CA" sz="2000" b="0" dirty="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nchor="ctr"/>
                </a:tc>
                <a:tc>
                  <a:txBody>
                    <a:bodyPr/>
                    <a:lstStyle/>
                    <a:p>
                      <a:pPr algn="ctr">
                        <a:lnSpc>
                          <a:spcPct val="150000"/>
                        </a:lnSpc>
                      </a:pPr>
                      <a:r>
                        <a:rPr lang="en-CA" sz="2000" b="0" dirty="0">
                          <a:effectLst/>
                        </a:rPr>
                        <a:t>649 (80)</a:t>
                      </a:r>
                      <a:endParaRPr lang="en-CA" sz="2000" b="0" dirty="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tc>
                <a:extLst>
                  <a:ext uri="{0D108BD9-81ED-4DB2-BD59-A6C34878D82A}">
                    <a16:rowId xmlns:a16="http://schemas.microsoft.com/office/drawing/2014/main" val="3174889563"/>
                  </a:ext>
                </a:extLst>
              </a:tr>
              <a:tr h="425813">
                <a:tc>
                  <a:txBody>
                    <a:bodyPr/>
                    <a:lstStyle/>
                    <a:p>
                      <a:pPr>
                        <a:lnSpc>
                          <a:spcPct val="150000"/>
                        </a:lnSpc>
                      </a:pPr>
                      <a:r>
                        <a:rPr lang="en-CA" sz="2000" b="0" dirty="0">
                          <a:effectLst/>
                        </a:rPr>
                        <a:t>Male</a:t>
                      </a:r>
                      <a:endParaRPr lang="en-CA" sz="2000" b="0" dirty="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nchor="ctr"/>
                </a:tc>
                <a:tc>
                  <a:txBody>
                    <a:bodyPr/>
                    <a:lstStyle/>
                    <a:p>
                      <a:pPr algn="ctr">
                        <a:lnSpc>
                          <a:spcPct val="150000"/>
                        </a:lnSpc>
                      </a:pPr>
                      <a:r>
                        <a:rPr lang="en-CA" sz="2000" b="0" dirty="0">
                          <a:effectLst/>
                        </a:rPr>
                        <a:t>441 (86)</a:t>
                      </a:r>
                      <a:endParaRPr lang="en-CA" sz="2000" b="0" dirty="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tc>
                <a:extLst>
                  <a:ext uri="{0D108BD9-81ED-4DB2-BD59-A6C34878D82A}">
                    <a16:rowId xmlns:a16="http://schemas.microsoft.com/office/drawing/2014/main" val="1904945074"/>
                  </a:ext>
                </a:extLst>
              </a:tr>
              <a:tr h="425813">
                <a:tc>
                  <a:txBody>
                    <a:bodyPr/>
                    <a:lstStyle/>
                    <a:p>
                      <a:pPr>
                        <a:lnSpc>
                          <a:spcPct val="150000"/>
                        </a:lnSpc>
                      </a:pPr>
                      <a:r>
                        <a:rPr lang="en-CA" sz="2000" dirty="0">
                          <a:effectLst/>
                        </a:rPr>
                        <a:t>Provider age</a:t>
                      </a:r>
                      <a:endParaRPr lang="en-CA" sz="2000" dirty="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nchor="ctr"/>
                </a:tc>
                <a:tc>
                  <a:txBody>
                    <a:bodyPr/>
                    <a:lstStyle/>
                    <a:p>
                      <a:pPr algn="ctr">
                        <a:lnSpc>
                          <a:spcPct val="150000"/>
                        </a:lnSpc>
                      </a:pPr>
                      <a:r>
                        <a:rPr lang="en-CA" sz="2000" dirty="0">
                          <a:effectLst/>
                        </a:rPr>
                        <a:t> </a:t>
                      </a:r>
                      <a:endParaRPr lang="en-CA" sz="2000" dirty="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nchor="ctr"/>
                </a:tc>
                <a:extLst>
                  <a:ext uri="{0D108BD9-81ED-4DB2-BD59-A6C34878D82A}">
                    <a16:rowId xmlns:a16="http://schemas.microsoft.com/office/drawing/2014/main" val="2863892437"/>
                  </a:ext>
                </a:extLst>
              </a:tr>
              <a:tr h="524501">
                <a:tc>
                  <a:txBody>
                    <a:bodyPr/>
                    <a:lstStyle/>
                    <a:p>
                      <a:pPr>
                        <a:lnSpc>
                          <a:spcPct val="150000"/>
                        </a:lnSpc>
                      </a:pPr>
                      <a:r>
                        <a:rPr lang="en-CA" sz="2000" b="0">
                          <a:effectLst/>
                        </a:rPr>
                        <a:t>Mean (SD)</a:t>
                      </a:r>
                      <a:endParaRPr lang="en-CA" sz="2000" b="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nchor="ctr"/>
                </a:tc>
                <a:tc>
                  <a:txBody>
                    <a:bodyPr/>
                    <a:lstStyle/>
                    <a:p>
                      <a:pPr algn="ctr">
                        <a:lnSpc>
                          <a:spcPct val="150000"/>
                        </a:lnSpc>
                      </a:pPr>
                      <a:r>
                        <a:rPr lang="en-CA" sz="2000" b="0" dirty="0">
                          <a:effectLst/>
                        </a:rPr>
                        <a:t>51.2 (10.8)</a:t>
                      </a:r>
                      <a:endParaRPr lang="en-CA" sz="2000" b="0" dirty="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tc>
                <a:extLst>
                  <a:ext uri="{0D108BD9-81ED-4DB2-BD59-A6C34878D82A}">
                    <a16:rowId xmlns:a16="http://schemas.microsoft.com/office/drawing/2014/main" val="2498022942"/>
                  </a:ext>
                </a:extLst>
              </a:tr>
              <a:tr h="425813">
                <a:tc>
                  <a:txBody>
                    <a:bodyPr/>
                    <a:lstStyle/>
                    <a:p>
                      <a:pPr>
                        <a:lnSpc>
                          <a:spcPct val="150000"/>
                        </a:lnSpc>
                      </a:pPr>
                      <a:r>
                        <a:rPr lang="en-CA" sz="2000">
                          <a:effectLst/>
                        </a:rPr>
                        <a:t>Academic clinic</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nchor="ctr"/>
                </a:tc>
                <a:tc>
                  <a:txBody>
                    <a:bodyPr/>
                    <a:lstStyle/>
                    <a:p>
                      <a:pPr algn="ctr">
                        <a:lnSpc>
                          <a:spcPct val="150000"/>
                        </a:lnSpc>
                      </a:pPr>
                      <a:r>
                        <a:rPr lang="en-CA" sz="2000" dirty="0">
                          <a:effectLst/>
                        </a:rPr>
                        <a:t> </a:t>
                      </a:r>
                      <a:endParaRPr lang="en-CA" sz="2000" dirty="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nchor="ctr"/>
                </a:tc>
                <a:extLst>
                  <a:ext uri="{0D108BD9-81ED-4DB2-BD59-A6C34878D82A}">
                    <a16:rowId xmlns:a16="http://schemas.microsoft.com/office/drawing/2014/main" val="1510999919"/>
                  </a:ext>
                </a:extLst>
              </a:tr>
              <a:tr h="425813">
                <a:tc>
                  <a:txBody>
                    <a:bodyPr/>
                    <a:lstStyle/>
                    <a:p>
                      <a:pPr>
                        <a:lnSpc>
                          <a:spcPct val="150000"/>
                        </a:lnSpc>
                      </a:pPr>
                      <a:r>
                        <a:rPr lang="en-CA" sz="2000" b="0">
                          <a:effectLst/>
                        </a:rPr>
                        <a:t>No</a:t>
                      </a:r>
                      <a:endParaRPr lang="en-CA" sz="2000" b="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nchor="ctr"/>
                </a:tc>
                <a:tc>
                  <a:txBody>
                    <a:bodyPr/>
                    <a:lstStyle/>
                    <a:p>
                      <a:pPr algn="ctr">
                        <a:lnSpc>
                          <a:spcPct val="150000"/>
                        </a:lnSpc>
                      </a:pPr>
                      <a:r>
                        <a:rPr lang="en-CA" sz="2000" b="0" dirty="0">
                          <a:effectLst/>
                        </a:rPr>
                        <a:t>158 (97)</a:t>
                      </a:r>
                      <a:endParaRPr lang="en-CA" sz="2000" b="0" dirty="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tc>
                <a:extLst>
                  <a:ext uri="{0D108BD9-81ED-4DB2-BD59-A6C34878D82A}">
                    <a16:rowId xmlns:a16="http://schemas.microsoft.com/office/drawing/2014/main" val="2487180829"/>
                  </a:ext>
                </a:extLst>
              </a:tr>
              <a:tr h="425813">
                <a:tc>
                  <a:txBody>
                    <a:bodyPr/>
                    <a:lstStyle/>
                    <a:p>
                      <a:pPr>
                        <a:lnSpc>
                          <a:spcPct val="150000"/>
                        </a:lnSpc>
                      </a:pPr>
                      <a:r>
                        <a:rPr lang="en-CA" sz="2000" b="0">
                          <a:effectLst/>
                        </a:rPr>
                        <a:t>Yes</a:t>
                      </a:r>
                      <a:endParaRPr lang="en-CA" sz="2000" b="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nchor="ctr"/>
                </a:tc>
                <a:tc>
                  <a:txBody>
                    <a:bodyPr/>
                    <a:lstStyle/>
                    <a:p>
                      <a:pPr algn="ctr">
                        <a:lnSpc>
                          <a:spcPct val="150000"/>
                        </a:lnSpc>
                      </a:pPr>
                      <a:r>
                        <a:rPr lang="en-CA" sz="2000" b="0" dirty="0">
                          <a:effectLst/>
                        </a:rPr>
                        <a:t>70 (89)</a:t>
                      </a:r>
                      <a:endParaRPr lang="en-CA" sz="2000" b="0" dirty="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tc>
                <a:extLst>
                  <a:ext uri="{0D108BD9-81ED-4DB2-BD59-A6C34878D82A}">
                    <a16:rowId xmlns:a16="http://schemas.microsoft.com/office/drawing/2014/main" val="1236110488"/>
                  </a:ext>
                </a:extLst>
              </a:tr>
              <a:tr h="425813">
                <a:tc>
                  <a:txBody>
                    <a:bodyPr/>
                    <a:lstStyle/>
                    <a:p>
                      <a:pPr>
                        <a:lnSpc>
                          <a:spcPct val="150000"/>
                        </a:lnSpc>
                      </a:pPr>
                      <a:r>
                        <a:rPr lang="en-CA" sz="2000">
                          <a:effectLst/>
                        </a:rPr>
                        <a:t>Clinic postal code</a:t>
                      </a:r>
                      <a:endParaRPr lang="en-CA" sz="200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nchor="ctr"/>
                </a:tc>
                <a:tc>
                  <a:txBody>
                    <a:bodyPr/>
                    <a:lstStyle/>
                    <a:p>
                      <a:pPr algn="ctr">
                        <a:lnSpc>
                          <a:spcPct val="150000"/>
                        </a:lnSpc>
                      </a:pPr>
                      <a:r>
                        <a:rPr lang="en-CA" sz="2000" dirty="0">
                          <a:effectLst/>
                        </a:rPr>
                        <a:t> </a:t>
                      </a:r>
                      <a:endParaRPr lang="en-CA" sz="2000" dirty="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nchor="ctr"/>
                </a:tc>
                <a:extLst>
                  <a:ext uri="{0D108BD9-81ED-4DB2-BD59-A6C34878D82A}">
                    <a16:rowId xmlns:a16="http://schemas.microsoft.com/office/drawing/2014/main" val="4116806977"/>
                  </a:ext>
                </a:extLst>
              </a:tr>
              <a:tr h="425813">
                <a:tc>
                  <a:txBody>
                    <a:bodyPr/>
                    <a:lstStyle/>
                    <a:p>
                      <a:pPr>
                        <a:lnSpc>
                          <a:spcPct val="150000"/>
                        </a:lnSpc>
                      </a:pPr>
                      <a:r>
                        <a:rPr lang="en-CA" sz="2000" b="0">
                          <a:effectLst/>
                        </a:rPr>
                        <a:t>Rural</a:t>
                      </a:r>
                      <a:endParaRPr lang="en-CA" sz="2000" b="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nchor="ctr"/>
                </a:tc>
                <a:tc>
                  <a:txBody>
                    <a:bodyPr/>
                    <a:lstStyle/>
                    <a:p>
                      <a:pPr algn="ctr">
                        <a:lnSpc>
                          <a:spcPct val="150000"/>
                        </a:lnSpc>
                      </a:pPr>
                      <a:r>
                        <a:rPr lang="en-CA" sz="2000" b="0" dirty="0">
                          <a:effectLst/>
                        </a:rPr>
                        <a:t>30 (97)</a:t>
                      </a:r>
                      <a:endParaRPr lang="en-CA" sz="2000" b="0" dirty="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tc>
                <a:extLst>
                  <a:ext uri="{0D108BD9-81ED-4DB2-BD59-A6C34878D82A}">
                    <a16:rowId xmlns:a16="http://schemas.microsoft.com/office/drawing/2014/main" val="2777118715"/>
                  </a:ext>
                </a:extLst>
              </a:tr>
              <a:tr h="425813">
                <a:tc>
                  <a:txBody>
                    <a:bodyPr/>
                    <a:lstStyle/>
                    <a:p>
                      <a:pPr>
                        <a:lnSpc>
                          <a:spcPct val="150000"/>
                        </a:lnSpc>
                      </a:pPr>
                      <a:r>
                        <a:rPr lang="en-CA" sz="2000" b="0">
                          <a:effectLst/>
                        </a:rPr>
                        <a:t>Urban</a:t>
                      </a:r>
                      <a:endParaRPr lang="en-CA" sz="2000" b="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nchor="ctr"/>
                </a:tc>
                <a:tc>
                  <a:txBody>
                    <a:bodyPr/>
                    <a:lstStyle/>
                    <a:p>
                      <a:pPr algn="ctr">
                        <a:lnSpc>
                          <a:spcPct val="150000"/>
                        </a:lnSpc>
                      </a:pPr>
                      <a:r>
                        <a:rPr lang="en-CA" sz="2000" b="0" dirty="0">
                          <a:effectLst/>
                        </a:rPr>
                        <a:t>199 (93)</a:t>
                      </a:r>
                      <a:endParaRPr lang="en-CA" sz="2000" b="0" dirty="0">
                        <a:effectLst/>
                        <a:latin typeface="Arial" panose="020B0604020202020204" pitchFamily="34" charset="0"/>
                        <a:ea typeface="Calibri" panose="020F0502020204030204" pitchFamily="34" charset="0"/>
                        <a:cs typeface="Arial" panose="020B0604020202020204" pitchFamily="34" charset="0"/>
                      </a:endParaRPr>
                    </a:p>
                  </a:txBody>
                  <a:tcPr marL="20519" marR="20519" marT="0" marB="0"/>
                </a:tc>
                <a:extLst>
                  <a:ext uri="{0D108BD9-81ED-4DB2-BD59-A6C34878D82A}">
                    <a16:rowId xmlns:a16="http://schemas.microsoft.com/office/drawing/2014/main" val="1375238694"/>
                  </a:ext>
                </a:extLst>
              </a:tr>
            </a:tbl>
          </a:graphicData>
        </a:graphic>
      </p:graphicFrame>
    </p:spTree>
    <p:extLst>
      <p:ext uri="{BB962C8B-B14F-4D97-AF65-F5344CB8AC3E}">
        <p14:creationId xmlns:p14="http://schemas.microsoft.com/office/powerpoint/2010/main" val="1578947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71BF7-F670-8293-52B2-B50A224CF6A7}"/>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a:t>Comorbid conditions</a:t>
            </a:r>
          </a:p>
        </p:txBody>
      </p:sp>
      <p:graphicFrame>
        <p:nvGraphicFramePr>
          <p:cNvPr id="4" name="Content Placeholder 3">
            <a:extLst>
              <a:ext uri="{FF2B5EF4-FFF2-40B4-BE49-F238E27FC236}">
                <a16:creationId xmlns:a16="http://schemas.microsoft.com/office/drawing/2014/main" id="{CC80B58B-DF7B-6D4C-C6F7-A451E5D80E69}"/>
              </a:ext>
            </a:extLst>
          </p:cNvPr>
          <p:cNvGraphicFramePr>
            <a:graphicFrameLocks noGrp="1"/>
          </p:cNvGraphicFramePr>
          <p:nvPr>
            <p:ph idx="1"/>
            <p:extLst>
              <p:ext uri="{D42A27DB-BD31-4B8C-83A1-F6EECF244321}">
                <p14:modId xmlns:p14="http://schemas.microsoft.com/office/powerpoint/2010/main" val="1481309008"/>
              </p:ext>
            </p:extLst>
          </p:nvPr>
        </p:nvGraphicFramePr>
        <p:xfrm>
          <a:off x="5305872" y="392252"/>
          <a:ext cx="5276960" cy="5826200"/>
        </p:xfrm>
        <a:graphic>
          <a:graphicData uri="http://schemas.openxmlformats.org/drawingml/2006/table">
            <a:tbl>
              <a:tblPr firstRow="1" firstCol="1" bandRow="1">
                <a:tableStyleId>{5FD0F851-EC5A-4D38-B0AD-8093EC10F338}</a:tableStyleId>
              </a:tblPr>
              <a:tblGrid>
                <a:gridCol w="2409896">
                  <a:extLst>
                    <a:ext uri="{9D8B030D-6E8A-4147-A177-3AD203B41FA5}">
                      <a16:colId xmlns:a16="http://schemas.microsoft.com/office/drawing/2014/main" val="2724502912"/>
                    </a:ext>
                  </a:extLst>
                </a:gridCol>
                <a:gridCol w="1310407">
                  <a:extLst>
                    <a:ext uri="{9D8B030D-6E8A-4147-A177-3AD203B41FA5}">
                      <a16:colId xmlns:a16="http://schemas.microsoft.com/office/drawing/2014/main" val="1367667832"/>
                    </a:ext>
                  </a:extLst>
                </a:gridCol>
                <a:gridCol w="1556657">
                  <a:extLst>
                    <a:ext uri="{9D8B030D-6E8A-4147-A177-3AD203B41FA5}">
                      <a16:colId xmlns:a16="http://schemas.microsoft.com/office/drawing/2014/main" val="588446723"/>
                    </a:ext>
                  </a:extLst>
                </a:gridCol>
              </a:tblGrid>
              <a:tr h="602056">
                <a:tc>
                  <a:txBody>
                    <a:bodyPr/>
                    <a:lstStyle/>
                    <a:p>
                      <a:pPr algn="ctr">
                        <a:lnSpc>
                          <a:spcPct val="150000"/>
                        </a:lnSpc>
                      </a:pPr>
                      <a:r>
                        <a:rPr lang="en-CA" sz="1200" b="1" dirty="0">
                          <a:solidFill>
                            <a:schemeClr val="tx1">
                              <a:lumMod val="75000"/>
                              <a:lumOff val="25000"/>
                            </a:schemeClr>
                          </a:solidFill>
                          <a:effectLst/>
                        </a:rPr>
                        <a:t>Conditions</a:t>
                      </a:r>
                      <a:endParaRPr lang="en-CA" sz="12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75792" marT="75792" marB="75792"/>
                </a:tc>
                <a:tc>
                  <a:txBody>
                    <a:bodyPr/>
                    <a:lstStyle/>
                    <a:p>
                      <a:pPr algn="ctr">
                        <a:lnSpc>
                          <a:spcPct val="150000"/>
                        </a:lnSpc>
                      </a:pPr>
                      <a:r>
                        <a:rPr lang="en-CA" sz="1200" dirty="0">
                          <a:solidFill>
                            <a:schemeClr val="tx1">
                              <a:lumMod val="75000"/>
                              <a:lumOff val="25000"/>
                            </a:schemeClr>
                          </a:solidFill>
                          <a:effectLst/>
                        </a:rPr>
                        <a:t>n (%)</a:t>
                      </a:r>
                      <a:endParaRPr lang="en-CA" sz="12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75792" marT="75792" marB="75792"/>
                </a:tc>
                <a:tc>
                  <a:txBody>
                    <a:bodyPr/>
                    <a:lstStyle/>
                    <a:p>
                      <a:pPr algn="ctr">
                        <a:lnSpc>
                          <a:spcPct val="150000"/>
                        </a:lnSpc>
                      </a:pPr>
                      <a:r>
                        <a:rPr lang="en-CA" sz="1200" dirty="0">
                          <a:solidFill>
                            <a:schemeClr val="tx1">
                              <a:lumMod val="75000"/>
                              <a:lumOff val="25000"/>
                            </a:schemeClr>
                          </a:solidFill>
                          <a:effectLst/>
                        </a:rPr>
                        <a:t>PR (95% CI)</a:t>
                      </a:r>
                      <a:endParaRPr lang="en-CA" sz="12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75792" marT="75792" marB="75792"/>
                </a:tc>
                <a:extLst>
                  <a:ext uri="{0D108BD9-81ED-4DB2-BD59-A6C34878D82A}">
                    <a16:rowId xmlns:a16="http://schemas.microsoft.com/office/drawing/2014/main" val="1072732223"/>
                  </a:ext>
                </a:extLst>
              </a:tr>
              <a:tr h="309380">
                <a:tc>
                  <a:txBody>
                    <a:bodyPr/>
                    <a:lstStyle/>
                    <a:p>
                      <a:pPr algn="ctr">
                        <a:lnSpc>
                          <a:spcPct val="150000"/>
                        </a:lnSpc>
                      </a:pPr>
                      <a:r>
                        <a:rPr lang="en-CA" sz="1200" b="1">
                          <a:solidFill>
                            <a:schemeClr val="tx1">
                              <a:lumMod val="75000"/>
                              <a:lumOff val="25000"/>
                            </a:schemeClr>
                          </a:solidFill>
                          <a:effectLst/>
                        </a:rPr>
                        <a:t>n</a:t>
                      </a:r>
                      <a:endParaRPr lang="en-CA" sz="12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a:solidFill>
                            <a:schemeClr val="tx1">
                              <a:lumMod val="75000"/>
                              <a:lumOff val="25000"/>
                            </a:schemeClr>
                          </a:solidFill>
                          <a:effectLst/>
                        </a:rPr>
                        <a:t>12,083</a:t>
                      </a:r>
                      <a:endParaRPr lang="en-CA"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a:solidFill>
                            <a:schemeClr val="tx1">
                              <a:lumMod val="75000"/>
                              <a:lumOff val="25000"/>
                            </a:schemeClr>
                          </a:solidFill>
                          <a:effectLst/>
                        </a:rPr>
                        <a:t> </a:t>
                      </a:r>
                      <a:endParaRPr lang="en-CA"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extLst>
                  <a:ext uri="{0D108BD9-81ED-4DB2-BD59-A6C34878D82A}">
                    <a16:rowId xmlns:a16="http://schemas.microsoft.com/office/drawing/2014/main" val="1629786689"/>
                  </a:ext>
                </a:extLst>
              </a:tr>
              <a:tr h="309380">
                <a:tc>
                  <a:txBody>
                    <a:bodyPr/>
                    <a:lstStyle/>
                    <a:p>
                      <a:pPr algn="l">
                        <a:lnSpc>
                          <a:spcPct val="150000"/>
                        </a:lnSpc>
                      </a:pPr>
                      <a:r>
                        <a:rPr lang="en-CA" sz="1200" b="1" dirty="0">
                          <a:solidFill>
                            <a:schemeClr val="tx1">
                              <a:lumMod val="75000"/>
                              <a:lumOff val="25000"/>
                            </a:schemeClr>
                          </a:solidFill>
                          <a:effectLst/>
                        </a:rPr>
                        <a:t>Hypertension </a:t>
                      </a:r>
                      <a:endParaRPr lang="en-CA" sz="12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a:solidFill>
                            <a:schemeClr val="tx1">
                              <a:lumMod val="75000"/>
                              <a:lumOff val="25000"/>
                            </a:schemeClr>
                          </a:solidFill>
                          <a:effectLst/>
                        </a:rPr>
                        <a:t>5,968 (1.9)</a:t>
                      </a:r>
                      <a:endParaRPr lang="en-CA"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a:solidFill>
                            <a:schemeClr val="tx1">
                              <a:lumMod val="75000"/>
                              <a:lumOff val="25000"/>
                            </a:schemeClr>
                          </a:solidFill>
                          <a:effectLst/>
                        </a:rPr>
                        <a:t>1.64 (1.57-1.71)</a:t>
                      </a:r>
                      <a:endParaRPr lang="en-CA"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nchor="b"/>
                </a:tc>
                <a:extLst>
                  <a:ext uri="{0D108BD9-81ED-4DB2-BD59-A6C34878D82A}">
                    <a16:rowId xmlns:a16="http://schemas.microsoft.com/office/drawing/2014/main" val="1266915672"/>
                  </a:ext>
                </a:extLst>
              </a:tr>
              <a:tr h="309380">
                <a:tc>
                  <a:txBody>
                    <a:bodyPr/>
                    <a:lstStyle/>
                    <a:p>
                      <a:pPr algn="l">
                        <a:lnSpc>
                          <a:spcPct val="150000"/>
                        </a:lnSpc>
                      </a:pPr>
                      <a:r>
                        <a:rPr lang="en-CA" sz="1200" b="1" dirty="0">
                          <a:solidFill>
                            <a:schemeClr val="tx1">
                              <a:lumMod val="75000"/>
                              <a:lumOff val="25000"/>
                            </a:schemeClr>
                          </a:solidFill>
                          <a:effectLst/>
                        </a:rPr>
                        <a:t>Diabetes </a:t>
                      </a:r>
                      <a:endParaRPr lang="en-CA" sz="12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a:solidFill>
                            <a:schemeClr val="tx1">
                              <a:lumMod val="75000"/>
                              <a:lumOff val="25000"/>
                            </a:schemeClr>
                          </a:solidFill>
                          <a:effectLst/>
                        </a:rPr>
                        <a:t>2,459 (1.7)</a:t>
                      </a:r>
                      <a:endParaRPr lang="en-CA"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a:solidFill>
                            <a:schemeClr val="tx1">
                              <a:lumMod val="75000"/>
                              <a:lumOff val="25000"/>
                            </a:schemeClr>
                          </a:solidFill>
                          <a:effectLst/>
                        </a:rPr>
                        <a:t>1.26 (1.20-1.32)</a:t>
                      </a:r>
                      <a:endParaRPr lang="en-CA"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nchor="b"/>
                </a:tc>
                <a:extLst>
                  <a:ext uri="{0D108BD9-81ED-4DB2-BD59-A6C34878D82A}">
                    <a16:rowId xmlns:a16="http://schemas.microsoft.com/office/drawing/2014/main" val="2660597797"/>
                  </a:ext>
                </a:extLst>
              </a:tr>
              <a:tr h="309380">
                <a:tc>
                  <a:txBody>
                    <a:bodyPr/>
                    <a:lstStyle/>
                    <a:p>
                      <a:pPr algn="l">
                        <a:lnSpc>
                          <a:spcPct val="150000"/>
                        </a:lnSpc>
                      </a:pPr>
                      <a:r>
                        <a:rPr lang="en-CA" sz="1200" b="1" dirty="0">
                          <a:solidFill>
                            <a:schemeClr val="tx1">
                              <a:lumMod val="75000"/>
                              <a:lumOff val="25000"/>
                            </a:schemeClr>
                          </a:solidFill>
                          <a:effectLst/>
                        </a:rPr>
                        <a:t>Depression </a:t>
                      </a:r>
                      <a:endParaRPr lang="en-CA" sz="12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a:solidFill>
                            <a:schemeClr val="tx1">
                              <a:lumMod val="75000"/>
                              <a:lumOff val="25000"/>
                            </a:schemeClr>
                          </a:solidFill>
                          <a:effectLst/>
                        </a:rPr>
                        <a:t>4,091 (1.4)</a:t>
                      </a:r>
                      <a:endParaRPr lang="en-CA"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a:solidFill>
                            <a:schemeClr val="tx1">
                              <a:lumMod val="75000"/>
                              <a:lumOff val="25000"/>
                            </a:schemeClr>
                          </a:solidFill>
                          <a:effectLst/>
                        </a:rPr>
                        <a:t>1.46 (1.41-1.52)</a:t>
                      </a:r>
                      <a:endParaRPr lang="en-CA"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nchor="b"/>
                </a:tc>
                <a:extLst>
                  <a:ext uri="{0D108BD9-81ED-4DB2-BD59-A6C34878D82A}">
                    <a16:rowId xmlns:a16="http://schemas.microsoft.com/office/drawing/2014/main" val="662423270"/>
                  </a:ext>
                </a:extLst>
              </a:tr>
              <a:tr h="309380">
                <a:tc>
                  <a:txBody>
                    <a:bodyPr/>
                    <a:lstStyle/>
                    <a:p>
                      <a:pPr algn="l">
                        <a:lnSpc>
                          <a:spcPct val="150000"/>
                        </a:lnSpc>
                      </a:pPr>
                      <a:r>
                        <a:rPr lang="en-CA" sz="1200" b="1" dirty="0">
                          <a:solidFill>
                            <a:schemeClr val="tx1">
                              <a:lumMod val="75000"/>
                              <a:lumOff val="25000"/>
                            </a:schemeClr>
                          </a:solidFill>
                          <a:effectLst/>
                        </a:rPr>
                        <a:t>COPD </a:t>
                      </a:r>
                      <a:endParaRPr lang="en-CA" sz="12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a:solidFill>
                            <a:schemeClr val="tx1">
                              <a:lumMod val="75000"/>
                              <a:lumOff val="25000"/>
                            </a:schemeClr>
                          </a:solidFill>
                          <a:effectLst/>
                        </a:rPr>
                        <a:t>1,591 (2.8)</a:t>
                      </a:r>
                      <a:endParaRPr lang="en-CA"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a:solidFill>
                            <a:schemeClr val="tx1">
                              <a:lumMod val="75000"/>
                              <a:lumOff val="25000"/>
                            </a:schemeClr>
                          </a:solidFill>
                          <a:effectLst/>
                        </a:rPr>
                        <a:t>1.65 (1.56-1.74)</a:t>
                      </a:r>
                      <a:endParaRPr lang="en-CA"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nchor="b"/>
                </a:tc>
                <a:extLst>
                  <a:ext uri="{0D108BD9-81ED-4DB2-BD59-A6C34878D82A}">
                    <a16:rowId xmlns:a16="http://schemas.microsoft.com/office/drawing/2014/main" val="4005384966"/>
                  </a:ext>
                </a:extLst>
              </a:tr>
              <a:tr h="309380">
                <a:tc>
                  <a:txBody>
                    <a:bodyPr/>
                    <a:lstStyle/>
                    <a:p>
                      <a:pPr algn="l">
                        <a:lnSpc>
                          <a:spcPct val="150000"/>
                        </a:lnSpc>
                      </a:pPr>
                      <a:r>
                        <a:rPr lang="en-CA" sz="1200" b="1" dirty="0">
                          <a:solidFill>
                            <a:schemeClr val="tx1">
                              <a:lumMod val="75000"/>
                              <a:lumOff val="25000"/>
                            </a:schemeClr>
                          </a:solidFill>
                          <a:effectLst/>
                        </a:rPr>
                        <a:t>Asthma </a:t>
                      </a:r>
                      <a:endParaRPr lang="en-CA" sz="12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a:solidFill>
                            <a:schemeClr val="tx1">
                              <a:lumMod val="75000"/>
                              <a:lumOff val="25000"/>
                            </a:schemeClr>
                          </a:solidFill>
                          <a:effectLst/>
                        </a:rPr>
                        <a:t>1,797 (1.4)</a:t>
                      </a:r>
                      <a:endParaRPr lang="en-CA"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a:solidFill>
                            <a:schemeClr val="tx1">
                              <a:lumMod val="75000"/>
                              <a:lumOff val="25000"/>
                            </a:schemeClr>
                          </a:solidFill>
                          <a:effectLst/>
                        </a:rPr>
                        <a:t>1.59 (1.51-1.67)</a:t>
                      </a:r>
                      <a:endParaRPr lang="en-CA"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nchor="b"/>
                </a:tc>
                <a:extLst>
                  <a:ext uri="{0D108BD9-81ED-4DB2-BD59-A6C34878D82A}">
                    <a16:rowId xmlns:a16="http://schemas.microsoft.com/office/drawing/2014/main" val="955312119"/>
                  </a:ext>
                </a:extLst>
              </a:tr>
              <a:tr h="309380">
                <a:tc>
                  <a:txBody>
                    <a:bodyPr/>
                    <a:lstStyle/>
                    <a:p>
                      <a:pPr algn="l">
                        <a:lnSpc>
                          <a:spcPct val="150000"/>
                        </a:lnSpc>
                      </a:pPr>
                      <a:r>
                        <a:rPr lang="en-CA" sz="1200" b="1" dirty="0">
                          <a:solidFill>
                            <a:schemeClr val="tx1">
                              <a:lumMod val="75000"/>
                              <a:lumOff val="25000"/>
                            </a:schemeClr>
                          </a:solidFill>
                          <a:effectLst/>
                        </a:rPr>
                        <a:t>Myocardial Infarction </a:t>
                      </a:r>
                      <a:endParaRPr lang="en-CA" sz="12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a:solidFill>
                            <a:schemeClr val="tx1">
                              <a:lumMod val="75000"/>
                              <a:lumOff val="25000"/>
                            </a:schemeClr>
                          </a:solidFill>
                          <a:effectLst/>
                        </a:rPr>
                        <a:t>739 (2.1)</a:t>
                      </a:r>
                      <a:endParaRPr lang="en-CA"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a:solidFill>
                            <a:schemeClr val="tx1">
                              <a:lumMod val="75000"/>
                              <a:lumOff val="25000"/>
                            </a:schemeClr>
                          </a:solidFill>
                          <a:effectLst/>
                        </a:rPr>
                        <a:t>1.34 (1.25-1.45)</a:t>
                      </a:r>
                      <a:endParaRPr lang="en-CA"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nchor="b"/>
                </a:tc>
                <a:extLst>
                  <a:ext uri="{0D108BD9-81ED-4DB2-BD59-A6C34878D82A}">
                    <a16:rowId xmlns:a16="http://schemas.microsoft.com/office/drawing/2014/main" val="3710524801"/>
                  </a:ext>
                </a:extLst>
              </a:tr>
              <a:tr h="486228">
                <a:tc>
                  <a:txBody>
                    <a:bodyPr/>
                    <a:lstStyle/>
                    <a:p>
                      <a:pPr algn="l">
                        <a:lnSpc>
                          <a:spcPct val="150000"/>
                        </a:lnSpc>
                      </a:pPr>
                      <a:r>
                        <a:rPr lang="en-CA" sz="1200" b="1" dirty="0">
                          <a:solidFill>
                            <a:schemeClr val="tx1">
                              <a:lumMod val="75000"/>
                              <a:lumOff val="25000"/>
                            </a:schemeClr>
                          </a:solidFill>
                          <a:effectLst/>
                        </a:rPr>
                        <a:t>Other cardiovascular </a:t>
                      </a:r>
                      <a:endParaRPr lang="en-CA" sz="12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a:solidFill>
                            <a:schemeClr val="tx1">
                              <a:lumMod val="75000"/>
                              <a:lumOff val="25000"/>
                            </a:schemeClr>
                          </a:solidFill>
                          <a:effectLst/>
                        </a:rPr>
                        <a:t>2,857 (2.2)</a:t>
                      </a:r>
                      <a:endParaRPr lang="en-CA"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a:solidFill>
                            <a:schemeClr val="tx1">
                              <a:lumMod val="75000"/>
                              <a:lumOff val="25000"/>
                            </a:schemeClr>
                          </a:solidFill>
                          <a:effectLst/>
                        </a:rPr>
                        <a:t>1.55 (1.48-1.63)</a:t>
                      </a:r>
                      <a:endParaRPr lang="en-CA"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nchor="b"/>
                </a:tc>
                <a:extLst>
                  <a:ext uri="{0D108BD9-81ED-4DB2-BD59-A6C34878D82A}">
                    <a16:rowId xmlns:a16="http://schemas.microsoft.com/office/drawing/2014/main" val="3620002386"/>
                  </a:ext>
                </a:extLst>
              </a:tr>
              <a:tr h="309380">
                <a:tc>
                  <a:txBody>
                    <a:bodyPr/>
                    <a:lstStyle/>
                    <a:p>
                      <a:pPr algn="l">
                        <a:lnSpc>
                          <a:spcPct val="150000"/>
                        </a:lnSpc>
                      </a:pPr>
                      <a:r>
                        <a:rPr lang="en-CA" sz="1200" b="1" dirty="0">
                          <a:solidFill>
                            <a:schemeClr val="tx1">
                              <a:lumMod val="75000"/>
                              <a:lumOff val="25000"/>
                            </a:schemeClr>
                          </a:solidFill>
                          <a:effectLst/>
                        </a:rPr>
                        <a:t>Stroke </a:t>
                      </a:r>
                      <a:endParaRPr lang="en-CA" sz="12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a:solidFill>
                            <a:schemeClr val="tx1">
                              <a:lumMod val="75000"/>
                              <a:lumOff val="25000"/>
                            </a:schemeClr>
                          </a:solidFill>
                          <a:effectLst/>
                        </a:rPr>
                        <a:t>370 (2.4)</a:t>
                      </a:r>
                      <a:endParaRPr lang="en-CA"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a:solidFill>
                            <a:schemeClr val="tx1">
                              <a:lumMod val="75000"/>
                              <a:lumOff val="25000"/>
                            </a:schemeClr>
                          </a:solidFill>
                          <a:effectLst/>
                        </a:rPr>
                        <a:t>1.21 (1.09-1.34)</a:t>
                      </a:r>
                      <a:endParaRPr lang="en-CA"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nchor="b"/>
                </a:tc>
                <a:extLst>
                  <a:ext uri="{0D108BD9-81ED-4DB2-BD59-A6C34878D82A}">
                    <a16:rowId xmlns:a16="http://schemas.microsoft.com/office/drawing/2014/main" val="1994122030"/>
                  </a:ext>
                </a:extLst>
              </a:tr>
              <a:tr h="486228">
                <a:tc>
                  <a:txBody>
                    <a:bodyPr/>
                    <a:lstStyle/>
                    <a:p>
                      <a:pPr algn="l">
                        <a:lnSpc>
                          <a:spcPct val="150000"/>
                        </a:lnSpc>
                      </a:pPr>
                      <a:r>
                        <a:rPr lang="en-CA" sz="1200" b="1" dirty="0">
                          <a:solidFill>
                            <a:schemeClr val="tx1">
                              <a:lumMod val="75000"/>
                              <a:lumOff val="25000"/>
                            </a:schemeClr>
                          </a:solidFill>
                          <a:effectLst/>
                        </a:rPr>
                        <a:t>Fracture Hip, Spine, or Leg </a:t>
                      </a:r>
                      <a:endParaRPr lang="en-CA" sz="12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a:solidFill>
                            <a:schemeClr val="tx1">
                              <a:lumMod val="75000"/>
                              <a:lumOff val="25000"/>
                            </a:schemeClr>
                          </a:solidFill>
                          <a:effectLst/>
                        </a:rPr>
                        <a:t>505 (2.7)</a:t>
                      </a:r>
                      <a:endParaRPr lang="en-CA"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a:solidFill>
                            <a:schemeClr val="tx1">
                              <a:lumMod val="75000"/>
                              <a:lumOff val="25000"/>
                            </a:schemeClr>
                          </a:solidFill>
                          <a:effectLst/>
                        </a:rPr>
                        <a:t> </a:t>
                      </a:r>
                      <a:endParaRPr lang="en-CA"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nchor="b"/>
                </a:tc>
                <a:extLst>
                  <a:ext uri="{0D108BD9-81ED-4DB2-BD59-A6C34878D82A}">
                    <a16:rowId xmlns:a16="http://schemas.microsoft.com/office/drawing/2014/main" val="1077724685"/>
                  </a:ext>
                </a:extLst>
              </a:tr>
              <a:tr h="486228">
                <a:tc>
                  <a:txBody>
                    <a:bodyPr/>
                    <a:lstStyle/>
                    <a:p>
                      <a:pPr algn="l">
                        <a:lnSpc>
                          <a:spcPct val="150000"/>
                        </a:lnSpc>
                      </a:pPr>
                      <a:r>
                        <a:rPr lang="en-CA" sz="1200" b="1" dirty="0">
                          <a:solidFill>
                            <a:schemeClr val="tx1">
                              <a:lumMod val="75000"/>
                              <a:lumOff val="25000"/>
                            </a:schemeClr>
                          </a:solidFill>
                          <a:effectLst/>
                        </a:rPr>
                        <a:t>Ulcer or stomach problem </a:t>
                      </a:r>
                      <a:endParaRPr lang="en-CA" sz="12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a:solidFill>
                            <a:schemeClr val="tx1">
                              <a:lumMod val="75000"/>
                              <a:lumOff val="25000"/>
                            </a:schemeClr>
                          </a:solidFill>
                          <a:effectLst/>
                        </a:rPr>
                        <a:t>837 (2.3)</a:t>
                      </a:r>
                      <a:endParaRPr lang="en-CA"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dirty="0">
                          <a:solidFill>
                            <a:schemeClr val="tx1">
                              <a:lumMod val="75000"/>
                              <a:lumOff val="25000"/>
                            </a:schemeClr>
                          </a:solidFill>
                          <a:effectLst/>
                        </a:rPr>
                        <a:t>1.76 (1.64-1.89)</a:t>
                      </a:r>
                      <a:endParaRPr lang="en-CA" sz="12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nchor="b"/>
                </a:tc>
                <a:extLst>
                  <a:ext uri="{0D108BD9-81ED-4DB2-BD59-A6C34878D82A}">
                    <a16:rowId xmlns:a16="http://schemas.microsoft.com/office/drawing/2014/main" val="2593241956"/>
                  </a:ext>
                </a:extLst>
              </a:tr>
              <a:tr h="309380">
                <a:tc>
                  <a:txBody>
                    <a:bodyPr/>
                    <a:lstStyle/>
                    <a:p>
                      <a:pPr algn="l">
                        <a:lnSpc>
                          <a:spcPct val="150000"/>
                        </a:lnSpc>
                      </a:pPr>
                      <a:r>
                        <a:rPr lang="en-CA" sz="1200" b="1" dirty="0">
                          <a:solidFill>
                            <a:schemeClr val="tx1">
                              <a:lumMod val="75000"/>
                              <a:lumOff val="25000"/>
                            </a:schemeClr>
                          </a:solidFill>
                          <a:effectLst/>
                        </a:rPr>
                        <a:t>Cancer </a:t>
                      </a:r>
                      <a:endParaRPr lang="en-CA" sz="12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a:solidFill>
                            <a:schemeClr val="tx1">
                              <a:lumMod val="75000"/>
                              <a:lumOff val="25000"/>
                            </a:schemeClr>
                          </a:solidFill>
                          <a:effectLst/>
                        </a:rPr>
                        <a:t>419 (1.9)</a:t>
                      </a:r>
                      <a:endParaRPr lang="en-CA"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a:solidFill>
                            <a:schemeClr val="tx1">
                              <a:lumMod val="75000"/>
                              <a:lumOff val="25000"/>
                            </a:schemeClr>
                          </a:solidFill>
                          <a:effectLst/>
                        </a:rPr>
                        <a:t>1.50 (1.37-1.66)</a:t>
                      </a:r>
                      <a:endParaRPr lang="en-CA" sz="12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nchor="b"/>
                </a:tc>
                <a:extLst>
                  <a:ext uri="{0D108BD9-81ED-4DB2-BD59-A6C34878D82A}">
                    <a16:rowId xmlns:a16="http://schemas.microsoft.com/office/drawing/2014/main" val="3613409050"/>
                  </a:ext>
                </a:extLst>
              </a:tr>
              <a:tr h="309380">
                <a:tc>
                  <a:txBody>
                    <a:bodyPr/>
                    <a:lstStyle/>
                    <a:p>
                      <a:pPr algn="l">
                        <a:lnSpc>
                          <a:spcPct val="150000"/>
                        </a:lnSpc>
                      </a:pPr>
                      <a:r>
                        <a:rPr lang="en-CA" sz="1200" b="1" dirty="0">
                          <a:solidFill>
                            <a:schemeClr val="tx1">
                              <a:lumMod val="75000"/>
                              <a:lumOff val="25000"/>
                            </a:schemeClr>
                          </a:solidFill>
                          <a:effectLst/>
                        </a:rPr>
                        <a:t>RDCI*</a:t>
                      </a:r>
                      <a:endParaRPr lang="en-CA" sz="12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dirty="0">
                          <a:solidFill>
                            <a:schemeClr val="tx1">
                              <a:lumMod val="75000"/>
                              <a:lumOff val="25000"/>
                            </a:schemeClr>
                          </a:solidFill>
                          <a:effectLst/>
                        </a:rPr>
                        <a:t> </a:t>
                      </a:r>
                      <a:endParaRPr lang="en-CA" sz="12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tc>
                <a:tc>
                  <a:txBody>
                    <a:bodyPr/>
                    <a:lstStyle/>
                    <a:p>
                      <a:pPr algn="ctr">
                        <a:lnSpc>
                          <a:spcPct val="150000"/>
                        </a:lnSpc>
                      </a:pPr>
                      <a:r>
                        <a:rPr lang="en-CA" sz="1200" dirty="0">
                          <a:solidFill>
                            <a:schemeClr val="tx1">
                              <a:lumMod val="75000"/>
                              <a:lumOff val="25000"/>
                            </a:schemeClr>
                          </a:solidFill>
                          <a:effectLst/>
                        </a:rPr>
                        <a:t>1.24 (1.23-1.26)</a:t>
                      </a:r>
                      <a:endParaRPr lang="en-CA" sz="12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320" marR="65686" marT="65686" marB="65686" anchor="b"/>
                </a:tc>
                <a:extLst>
                  <a:ext uri="{0D108BD9-81ED-4DB2-BD59-A6C34878D82A}">
                    <a16:rowId xmlns:a16="http://schemas.microsoft.com/office/drawing/2014/main" val="2684038972"/>
                  </a:ext>
                </a:extLst>
              </a:tr>
            </a:tbl>
          </a:graphicData>
        </a:graphic>
      </p:graphicFrame>
      <p:sp>
        <p:nvSpPr>
          <p:cNvPr id="3" name="Slide Number Placeholder 2">
            <a:extLst>
              <a:ext uri="{FF2B5EF4-FFF2-40B4-BE49-F238E27FC236}">
                <a16:creationId xmlns:a16="http://schemas.microsoft.com/office/drawing/2014/main" id="{78149039-3266-E308-1EAF-2F6137BC398F}"/>
              </a:ext>
            </a:extLst>
          </p:cNvPr>
          <p:cNvSpPr>
            <a:spLocks noGrp="1"/>
          </p:cNvSpPr>
          <p:nvPr>
            <p:ph type="sldNum" sz="quarter" idx="12"/>
          </p:nvPr>
        </p:nvSpPr>
        <p:spPr/>
        <p:txBody>
          <a:bodyPr/>
          <a:lstStyle/>
          <a:p>
            <a:fld id="{8A7A6979-0714-4377-B894-6BE4C2D6E202}" type="slidenum">
              <a:rPr lang="en-US" smtClean="0"/>
              <a:pPr/>
              <a:t>15</a:t>
            </a:fld>
            <a:endParaRPr lang="en-US" dirty="0"/>
          </a:p>
        </p:txBody>
      </p:sp>
      <p:sp>
        <p:nvSpPr>
          <p:cNvPr id="6" name="TextBox 5">
            <a:extLst>
              <a:ext uri="{FF2B5EF4-FFF2-40B4-BE49-F238E27FC236}">
                <a16:creationId xmlns:a16="http://schemas.microsoft.com/office/drawing/2014/main" id="{2731CD0D-97A7-145A-AE33-6F3F3EAECA99}"/>
              </a:ext>
            </a:extLst>
          </p:cNvPr>
          <p:cNvSpPr txBox="1"/>
          <p:nvPr/>
        </p:nvSpPr>
        <p:spPr>
          <a:xfrm>
            <a:off x="455695" y="5689405"/>
            <a:ext cx="4674088" cy="1015663"/>
          </a:xfrm>
          <a:prstGeom prst="rect">
            <a:avLst/>
          </a:prstGeom>
          <a:noFill/>
        </p:spPr>
        <p:txBody>
          <a:bodyPr wrap="square">
            <a:spAutoFit/>
          </a:bodyPr>
          <a:lstStyle/>
          <a:p>
            <a:r>
              <a:rPr lang="en-CA" sz="1200" b="0" i="0" dirty="0">
                <a:solidFill>
                  <a:srgbClr val="000000"/>
                </a:solidFill>
                <a:effectLst/>
                <a:latin typeface="Open Sans" panose="020F0502020204030204" pitchFamily="34" charset="0"/>
              </a:rPr>
              <a:t>*Rheumatic Disease Comorbidity Index (RDCI) </a:t>
            </a:r>
          </a:p>
          <a:p>
            <a:r>
              <a:rPr lang="en-CA" sz="1200" b="0" i="0" dirty="0">
                <a:solidFill>
                  <a:srgbClr val="000000"/>
                </a:solidFill>
                <a:effectLst/>
                <a:latin typeface="Open Sans" panose="020F0502020204030204" pitchFamily="34" charset="0"/>
              </a:rPr>
              <a:t>= 2 × lung disease </a:t>
            </a:r>
          </a:p>
          <a:p>
            <a:r>
              <a:rPr lang="en-CA" sz="1200" b="0" i="0" dirty="0">
                <a:solidFill>
                  <a:srgbClr val="000000"/>
                </a:solidFill>
                <a:effectLst/>
                <a:latin typeface="Open Sans" panose="020F0502020204030204" pitchFamily="34" charset="0"/>
              </a:rPr>
              <a:t>+ [2 × (heart attack, other CV, OR stroke) OR 1 × hypertension] </a:t>
            </a:r>
          </a:p>
          <a:p>
            <a:r>
              <a:rPr lang="en-CA" sz="1200" b="0" i="0" dirty="0">
                <a:solidFill>
                  <a:srgbClr val="000000"/>
                </a:solidFill>
                <a:effectLst/>
                <a:latin typeface="Open Sans" panose="020F0502020204030204" pitchFamily="34" charset="0"/>
              </a:rPr>
              <a:t>+ fracture + depression + diabetes + cancer + (ulcer or stomach problem) </a:t>
            </a:r>
            <a:r>
              <a:rPr lang="en-CA" sz="1200" b="0" i="1" dirty="0">
                <a:solidFill>
                  <a:srgbClr val="000000"/>
                </a:solidFill>
                <a:effectLst/>
                <a:latin typeface="Open Sans" panose="020F0502020204030204" pitchFamily="34" charset="0"/>
              </a:rPr>
              <a:t>(England et al. 2014)</a:t>
            </a:r>
            <a:endParaRPr lang="en-US" sz="1200" dirty="0"/>
          </a:p>
        </p:txBody>
      </p:sp>
    </p:spTree>
    <p:extLst>
      <p:ext uri="{BB962C8B-B14F-4D97-AF65-F5344CB8AC3E}">
        <p14:creationId xmlns:p14="http://schemas.microsoft.com/office/powerpoint/2010/main" val="1549449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9D0B8-BCD0-27A2-B24C-E3343FC75511}"/>
              </a:ext>
            </a:extLst>
          </p:cNvPr>
          <p:cNvSpPr>
            <a:spLocks noGrp="1"/>
          </p:cNvSpPr>
          <p:nvPr>
            <p:ph type="title"/>
          </p:nvPr>
        </p:nvSpPr>
        <p:spPr/>
        <p:txBody>
          <a:bodyPr/>
          <a:lstStyle/>
          <a:p>
            <a:r>
              <a:rPr lang="en-US" dirty="0"/>
              <a:t>Records of </a:t>
            </a:r>
            <a:r>
              <a:rPr lang="en-US" dirty="0" err="1"/>
              <a:t>ra</a:t>
            </a:r>
            <a:r>
              <a:rPr lang="en-US" dirty="0"/>
              <a:t> laboratory tests</a:t>
            </a:r>
          </a:p>
        </p:txBody>
      </p:sp>
      <p:graphicFrame>
        <p:nvGraphicFramePr>
          <p:cNvPr id="5" name="Content Placeholder 4">
            <a:extLst>
              <a:ext uri="{FF2B5EF4-FFF2-40B4-BE49-F238E27FC236}">
                <a16:creationId xmlns:a16="http://schemas.microsoft.com/office/drawing/2014/main" id="{96C16986-8C59-D611-8A77-799471D9ED82}"/>
              </a:ext>
            </a:extLst>
          </p:cNvPr>
          <p:cNvGraphicFramePr>
            <a:graphicFrameLocks noGrp="1"/>
          </p:cNvGraphicFramePr>
          <p:nvPr>
            <p:ph idx="1"/>
            <p:extLst>
              <p:ext uri="{D42A27DB-BD31-4B8C-83A1-F6EECF244321}">
                <p14:modId xmlns:p14="http://schemas.microsoft.com/office/powerpoint/2010/main" val="215827121"/>
              </p:ext>
            </p:extLst>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04B07C69-D04E-C0C3-6BD6-1787B7DCB543}"/>
              </a:ext>
            </a:extLst>
          </p:cNvPr>
          <p:cNvSpPr>
            <a:spLocks noGrp="1"/>
          </p:cNvSpPr>
          <p:nvPr>
            <p:ph type="sldNum" sz="quarter" idx="12"/>
          </p:nvPr>
        </p:nvSpPr>
        <p:spPr/>
        <p:txBody>
          <a:bodyPr/>
          <a:lstStyle/>
          <a:p>
            <a:fld id="{A4C0CD32-A6C8-4BA5-B3DF-D8325E32CAA4}" type="slidenum">
              <a:rPr lang="en-US" smtClean="0"/>
              <a:t>16</a:t>
            </a:fld>
            <a:endParaRPr lang="en-US"/>
          </a:p>
        </p:txBody>
      </p:sp>
      <p:sp>
        <p:nvSpPr>
          <p:cNvPr id="7" name="TextBox 6">
            <a:extLst>
              <a:ext uri="{FF2B5EF4-FFF2-40B4-BE49-F238E27FC236}">
                <a16:creationId xmlns:a16="http://schemas.microsoft.com/office/drawing/2014/main" id="{3CE1CF94-0A96-EE3F-A956-1E9D668F5755}"/>
              </a:ext>
            </a:extLst>
          </p:cNvPr>
          <p:cNvSpPr txBox="1"/>
          <p:nvPr/>
        </p:nvSpPr>
        <p:spPr>
          <a:xfrm>
            <a:off x="1692088" y="5723549"/>
            <a:ext cx="8807823" cy="339517"/>
          </a:xfrm>
          <a:prstGeom prst="rect">
            <a:avLst/>
          </a:prstGeom>
          <a:noFill/>
        </p:spPr>
        <p:txBody>
          <a:bodyPr wrap="square">
            <a:spAutoFit/>
          </a:bodyPr>
          <a:lstStyle/>
          <a:p>
            <a:pPr marL="457200" algn="ctr">
              <a:lnSpc>
                <a:spcPct val="150000"/>
              </a:lnSpc>
            </a:pPr>
            <a:r>
              <a:rPr lang="en-CA" sz="1200" b="1" i="1" dirty="0">
                <a:effectLst/>
                <a:latin typeface="Arial" panose="020B0604020202020204" pitchFamily="34" charset="0"/>
                <a:ea typeface="Calibri" panose="020F0502020204030204" pitchFamily="34" charset="0"/>
                <a:cs typeface="Times New Roman" panose="02020603050405020304" pitchFamily="18" charset="0"/>
              </a:rPr>
              <a:t>Figure </a:t>
            </a:r>
            <a:r>
              <a:rPr lang="en-CA" sz="1200" b="1" i="1" dirty="0">
                <a:latin typeface="Arial" panose="020B0604020202020204" pitchFamily="34" charset="0"/>
                <a:ea typeface="Calibri" panose="020F0502020204030204" pitchFamily="34" charset="0"/>
                <a:cs typeface="Times New Roman" panose="02020603050405020304" pitchFamily="18" charset="0"/>
              </a:rPr>
              <a:t>6. Documentation of RA laboratory tests in CPCSSN, 1990-2020</a:t>
            </a:r>
            <a:r>
              <a:rPr lang="en-CA" sz="1200" b="1" i="1" dirty="0">
                <a:effectLst/>
                <a:latin typeface="Arial" panose="020B0604020202020204" pitchFamily="34" charset="0"/>
                <a:ea typeface="Calibri" panose="020F0502020204030204" pitchFamily="34" charset="0"/>
                <a:cs typeface="Times New Roman" panose="02020603050405020304" pitchFamily="18"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7741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9D0B8-BCD0-27A2-B24C-E3343FC75511}"/>
              </a:ext>
            </a:extLst>
          </p:cNvPr>
          <p:cNvSpPr>
            <a:spLocks noGrp="1"/>
          </p:cNvSpPr>
          <p:nvPr>
            <p:ph type="title"/>
          </p:nvPr>
        </p:nvSpPr>
        <p:spPr/>
        <p:txBody>
          <a:bodyPr/>
          <a:lstStyle/>
          <a:p>
            <a:r>
              <a:rPr lang="en-US" dirty="0"/>
              <a:t>Records of </a:t>
            </a:r>
            <a:r>
              <a:rPr lang="en-US" dirty="0" err="1"/>
              <a:t>ra</a:t>
            </a:r>
            <a:r>
              <a:rPr lang="en-US"/>
              <a:t> medication</a:t>
            </a:r>
          </a:p>
        </p:txBody>
      </p:sp>
      <p:sp>
        <p:nvSpPr>
          <p:cNvPr id="4" name="Slide Number Placeholder 3">
            <a:extLst>
              <a:ext uri="{FF2B5EF4-FFF2-40B4-BE49-F238E27FC236}">
                <a16:creationId xmlns:a16="http://schemas.microsoft.com/office/drawing/2014/main" id="{04B07C69-D04E-C0C3-6BD6-1787B7DCB543}"/>
              </a:ext>
            </a:extLst>
          </p:cNvPr>
          <p:cNvSpPr>
            <a:spLocks noGrp="1"/>
          </p:cNvSpPr>
          <p:nvPr>
            <p:ph type="sldNum" sz="quarter" idx="12"/>
          </p:nvPr>
        </p:nvSpPr>
        <p:spPr/>
        <p:txBody>
          <a:bodyPr/>
          <a:lstStyle/>
          <a:p>
            <a:fld id="{A4C0CD32-A6C8-4BA5-B3DF-D8325E32CAA4}" type="slidenum">
              <a:rPr lang="en-US" smtClean="0"/>
              <a:t>17</a:t>
            </a:fld>
            <a:endParaRPr lang="en-US"/>
          </a:p>
        </p:txBody>
      </p:sp>
      <p:sp>
        <p:nvSpPr>
          <p:cNvPr id="7" name="TextBox 6">
            <a:extLst>
              <a:ext uri="{FF2B5EF4-FFF2-40B4-BE49-F238E27FC236}">
                <a16:creationId xmlns:a16="http://schemas.microsoft.com/office/drawing/2014/main" id="{3CE1CF94-0A96-EE3F-A956-1E9D668F5755}"/>
              </a:ext>
            </a:extLst>
          </p:cNvPr>
          <p:cNvSpPr txBox="1"/>
          <p:nvPr/>
        </p:nvSpPr>
        <p:spPr>
          <a:xfrm>
            <a:off x="1692088" y="5723549"/>
            <a:ext cx="8807823" cy="339517"/>
          </a:xfrm>
          <a:prstGeom prst="rect">
            <a:avLst/>
          </a:prstGeom>
          <a:noFill/>
        </p:spPr>
        <p:txBody>
          <a:bodyPr wrap="square">
            <a:spAutoFit/>
          </a:bodyPr>
          <a:lstStyle/>
          <a:p>
            <a:pPr marL="457200" algn="ctr">
              <a:lnSpc>
                <a:spcPct val="150000"/>
              </a:lnSpc>
            </a:pPr>
            <a:r>
              <a:rPr lang="en-CA" sz="1200" b="1" i="1" dirty="0">
                <a:effectLst/>
                <a:latin typeface="Arial" panose="020B0604020202020204" pitchFamily="34" charset="0"/>
                <a:ea typeface="Calibri" panose="020F0502020204030204" pitchFamily="34" charset="0"/>
                <a:cs typeface="Times New Roman" panose="02020603050405020304" pitchFamily="18" charset="0"/>
              </a:rPr>
              <a:t>Figure </a:t>
            </a:r>
            <a:r>
              <a:rPr lang="en-CA" sz="1200" b="1" i="1" dirty="0">
                <a:latin typeface="Arial" panose="020B0604020202020204" pitchFamily="34" charset="0"/>
                <a:ea typeface="Calibri" panose="020F0502020204030204" pitchFamily="34" charset="0"/>
                <a:cs typeface="Times New Roman" panose="02020603050405020304" pitchFamily="18" charset="0"/>
              </a:rPr>
              <a:t>6. Documentation of DMARDs and steroids prescription in CPCSSN, 1990-2020</a:t>
            </a:r>
            <a:r>
              <a:rPr lang="en-CA" sz="1200" b="1" i="1" dirty="0">
                <a:effectLst/>
                <a:latin typeface="Arial" panose="020B0604020202020204" pitchFamily="34" charset="0"/>
                <a:ea typeface="Calibri" panose="020F0502020204030204" pitchFamily="34" charset="0"/>
                <a:cs typeface="Times New Roman" panose="02020603050405020304" pitchFamily="18" charset="0"/>
              </a:rPr>
              <a: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Content Placeholder 4">
            <a:extLst>
              <a:ext uri="{FF2B5EF4-FFF2-40B4-BE49-F238E27FC236}">
                <a16:creationId xmlns:a16="http://schemas.microsoft.com/office/drawing/2014/main" id="{7AD48986-2D60-9545-7CFC-E566BB997D68}"/>
              </a:ext>
            </a:extLst>
          </p:cNvPr>
          <p:cNvGraphicFramePr>
            <a:graphicFrameLocks noGrp="1"/>
          </p:cNvGraphicFramePr>
          <p:nvPr>
            <p:ph idx="1"/>
            <p:extLst>
              <p:ext uri="{D42A27DB-BD31-4B8C-83A1-F6EECF244321}">
                <p14:modId xmlns:p14="http://schemas.microsoft.com/office/powerpoint/2010/main" val="1065529220"/>
              </p:ext>
            </p:extLst>
          </p:nvPr>
        </p:nvGraphicFramePr>
        <p:xfrm>
          <a:off x="2230438" y="2638425"/>
          <a:ext cx="7731125" cy="3101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5289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715E-4A13-514C-6817-CAD101884689}"/>
              </a:ext>
            </a:extLst>
          </p:cNvPr>
          <p:cNvSpPr>
            <a:spLocks noGrp="1"/>
          </p:cNvSpPr>
          <p:nvPr>
            <p:ph type="title"/>
          </p:nvPr>
        </p:nvSpPr>
        <p:spPr/>
        <p:txBody>
          <a:bodyPr/>
          <a:lstStyle/>
          <a:p>
            <a:r>
              <a:rPr lang="en-US" dirty="0"/>
              <a:t>Take away messages</a:t>
            </a:r>
          </a:p>
        </p:txBody>
      </p:sp>
      <p:sp>
        <p:nvSpPr>
          <p:cNvPr id="3" name="Content Placeholder 2">
            <a:extLst>
              <a:ext uri="{FF2B5EF4-FFF2-40B4-BE49-F238E27FC236}">
                <a16:creationId xmlns:a16="http://schemas.microsoft.com/office/drawing/2014/main" id="{49923FAD-D537-23DB-8FFC-58E04E142E5E}"/>
              </a:ext>
            </a:extLst>
          </p:cNvPr>
          <p:cNvSpPr>
            <a:spLocks noGrp="1"/>
          </p:cNvSpPr>
          <p:nvPr>
            <p:ph idx="1"/>
          </p:nvPr>
        </p:nvSpPr>
        <p:spPr/>
        <p:txBody>
          <a:bodyPr/>
          <a:lstStyle/>
          <a:p>
            <a:r>
              <a:rPr lang="en-US" dirty="0"/>
              <a:t>We successfully identified a case definition with acceptable validation metrics for identifying RA in Canadian primary care EMR data. </a:t>
            </a:r>
          </a:p>
          <a:p>
            <a:r>
              <a:rPr lang="en-US" dirty="0"/>
              <a:t>Although the epidemiology characteristics of RA was compatible with existing evidence (albeit lower prevalence), the under documentation of laboratory tests and RA medications raises concerns about the continuity of health information between rheumatologists and primary care.</a:t>
            </a:r>
          </a:p>
        </p:txBody>
      </p:sp>
      <p:sp>
        <p:nvSpPr>
          <p:cNvPr id="4" name="Slide Number Placeholder 3">
            <a:extLst>
              <a:ext uri="{FF2B5EF4-FFF2-40B4-BE49-F238E27FC236}">
                <a16:creationId xmlns:a16="http://schemas.microsoft.com/office/drawing/2014/main" id="{1E174844-A473-6044-6B3C-C2054E55A5E2}"/>
              </a:ext>
            </a:extLst>
          </p:cNvPr>
          <p:cNvSpPr>
            <a:spLocks noGrp="1"/>
          </p:cNvSpPr>
          <p:nvPr>
            <p:ph type="sldNum" sz="quarter" idx="12"/>
          </p:nvPr>
        </p:nvSpPr>
        <p:spPr/>
        <p:txBody>
          <a:bodyPr/>
          <a:lstStyle/>
          <a:p>
            <a:fld id="{A4C0CD32-A6C8-4BA5-B3DF-D8325E32CAA4}" type="slidenum">
              <a:rPr lang="en-US" smtClean="0"/>
              <a:t>18</a:t>
            </a:fld>
            <a:endParaRPr lang="en-US"/>
          </a:p>
        </p:txBody>
      </p:sp>
    </p:spTree>
    <p:extLst>
      <p:ext uri="{BB962C8B-B14F-4D97-AF65-F5344CB8AC3E}">
        <p14:creationId xmlns:p14="http://schemas.microsoft.com/office/powerpoint/2010/main" val="735587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99610-6345-CF98-10FD-B39B2590F7EB}"/>
              </a:ext>
            </a:extLst>
          </p:cNvPr>
          <p:cNvSpPr>
            <a:spLocks noGrp="1"/>
          </p:cNvSpPr>
          <p:nvPr>
            <p:ph type="title"/>
          </p:nvPr>
        </p:nvSpPr>
        <p:spPr/>
        <p:txBody>
          <a:bodyPr/>
          <a:lstStyle/>
          <a:p>
            <a:r>
              <a:rPr lang="en-US" dirty="0"/>
              <a:t>Next steps</a:t>
            </a:r>
          </a:p>
        </p:txBody>
      </p:sp>
      <p:graphicFrame>
        <p:nvGraphicFramePr>
          <p:cNvPr id="5" name="Content Placeholder 4">
            <a:extLst>
              <a:ext uri="{FF2B5EF4-FFF2-40B4-BE49-F238E27FC236}">
                <a16:creationId xmlns:a16="http://schemas.microsoft.com/office/drawing/2014/main" id="{0A314AE9-F2EC-44EC-498A-37A70CF82F90}"/>
              </a:ext>
            </a:extLst>
          </p:cNvPr>
          <p:cNvGraphicFramePr>
            <a:graphicFrameLocks noGrp="1"/>
          </p:cNvGraphicFramePr>
          <p:nvPr>
            <p:ph idx="1"/>
            <p:extLst>
              <p:ext uri="{D42A27DB-BD31-4B8C-83A1-F6EECF244321}">
                <p14:modId xmlns:p14="http://schemas.microsoft.com/office/powerpoint/2010/main" val="1505743065"/>
              </p:ext>
            </p:extLst>
          </p:nvPr>
        </p:nvGraphicFramePr>
        <p:xfrm>
          <a:off x="2230438" y="2638425"/>
          <a:ext cx="7731125"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9B94395-2675-8E1A-2D05-F06F73F63AFF}"/>
              </a:ext>
            </a:extLst>
          </p:cNvPr>
          <p:cNvSpPr>
            <a:spLocks noGrp="1"/>
          </p:cNvSpPr>
          <p:nvPr>
            <p:ph type="sldNum" sz="quarter" idx="12"/>
          </p:nvPr>
        </p:nvSpPr>
        <p:spPr/>
        <p:txBody>
          <a:bodyPr/>
          <a:lstStyle/>
          <a:p>
            <a:fld id="{A4C0CD32-A6C8-4BA5-B3DF-D8325E32CAA4}" type="slidenum">
              <a:rPr lang="en-US" smtClean="0"/>
              <a:t>19</a:t>
            </a:fld>
            <a:endParaRPr lang="en-US"/>
          </a:p>
        </p:txBody>
      </p:sp>
    </p:spTree>
    <p:extLst>
      <p:ext uri="{BB962C8B-B14F-4D97-AF65-F5344CB8AC3E}">
        <p14:creationId xmlns:p14="http://schemas.microsoft.com/office/powerpoint/2010/main" val="289219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graphicEl>
                                              <a:dgm id="{14B8D6C0-C4A5-5845-8D6A-2E46F3A65832}"/>
                                            </p:graphicEl>
                                          </p:spTgt>
                                        </p:tgtEl>
                                        <p:attrNameLst>
                                          <p:attrName>style.visibility</p:attrName>
                                        </p:attrNameLst>
                                      </p:cBhvr>
                                      <p:to>
                                        <p:strVal val="visible"/>
                                      </p:to>
                                    </p:set>
                                    <p:anim calcmode="lin" valueType="num">
                                      <p:cBhvr additive="base">
                                        <p:cTn id="7" dur="500" fill="hold"/>
                                        <p:tgtEl>
                                          <p:spTgt spid="5">
                                            <p:graphicEl>
                                              <a:dgm id="{14B8D6C0-C4A5-5845-8D6A-2E46F3A65832}"/>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graphicEl>
                                              <a:dgm id="{14B8D6C0-C4A5-5845-8D6A-2E46F3A65832}"/>
                                            </p:graphicEl>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5">
                                            <p:graphicEl>
                                              <a:dgm id="{7CC3D45A-411D-F64E-B530-8D14AC078D92}"/>
                                            </p:graphicEl>
                                          </p:spTgt>
                                        </p:tgtEl>
                                        <p:attrNameLst>
                                          <p:attrName>style.visibility</p:attrName>
                                        </p:attrNameLst>
                                      </p:cBhvr>
                                      <p:to>
                                        <p:strVal val="visible"/>
                                      </p:to>
                                    </p:set>
                                    <p:anim calcmode="lin" valueType="num">
                                      <p:cBhvr additive="base">
                                        <p:cTn id="11" dur="500" fill="hold"/>
                                        <p:tgtEl>
                                          <p:spTgt spid="5">
                                            <p:graphicEl>
                                              <a:dgm id="{7CC3D45A-411D-F64E-B530-8D14AC078D92}"/>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graphicEl>
                                              <a:dgm id="{7CC3D45A-411D-F64E-B530-8D14AC078D92}"/>
                                            </p:graphic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5">
                                            <p:graphicEl>
                                              <a:dgm id="{59135953-CFEC-B844-9498-414002C422AC}"/>
                                            </p:graphicEl>
                                          </p:spTgt>
                                        </p:tgtEl>
                                        <p:attrNameLst>
                                          <p:attrName>style.visibility</p:attrName>
                                        </p:attrNameLst>
                                      </p:cBhvr>
                                      <p:to>
                                        <p:strVal val="visible"/>
                                      </p:to>
                                    </p:set>
                                    <p:anim calcmode="lin" valueType="num">
                                      <p:cBhvr additive="base">
                                        <p:cTn id="17" dur="500" fill="hold"/>
                                        <p:tgtEl>
                                          <p:spTgt spid="5">
                                            <p:graphicEl>
                                              <a:dgm id="{59135953-CFEC-B844-9498-414002C422AC}"/>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graphicEl>
                                              <a:dgm id="{59135953-CFEC-B844-9498-414002C422AC}"/>
                                            </p:graphicEl>
                                          </p:spTgt>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5">
                                            <p:graphicEl>
                                              <a:dgm id="{C75FDFCB-81BA-BE4B-ABCF-1B2BD21ABF10}"/>
                                            </p:graphicEl>
                                          </p:spTgt>
                                        </p:tgtEl>
                                        <p:attrNameLst>
                                          <p:attrName>style.visibility</p:attrName>
                                        </p:attrNameLst>
                                      </p:cBhvr>
                                      <p:to>
                                        <p:strVal val="visible"/>
                                      </p:to>
                                    </p:set>
                                    <p:anim calcmode="lin" valueType="num">
                                      <p:cBhvr additive="base">
                                        <p:cTn id="21" dur="500" fill="hold"/>
                                        <p:tgtEl>
                                          <p:spTgt spid="5">
                                            <p:graphicEl>
                                              <a:dgm id="{C75FDFCB-81BA-BE4B-ABCF-1B2BD21ABF10}"/>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graphicEl>
                                              <a:dgm id="{C75FDFCB-81BA-BE4B-ABCF-1B2BD21ABF10}"/>
                                            </p:graphic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grpId="0" nodeType="clickEffect">
                                  <p:stCondLst>
                                    <p:cond delay="0"/>
                                  </p:stCondLst>
                                  <p:childTnLst>
                                    <p:set>
                                      <p:cBhvr>
                                        <p:cTn id="26" dur="1" fill="hold">
                                          <p:stCondLst>
                                            <p:cond delay="0"/>
                                          </p:stCondLst>
                                        </p:cTn>
                                        <p:tgtEl>
                                          <p:spTgt spid="5">
                                            <p:graphicEl>
                                              <a:dgm id="{5D151C30-2910-1C4F-8C2F-8EBE787CE876}"/>
                                            </p:graphicEl>
                                          </p:spTgt>
                                        </p:tgtEl>
                                        <p:attrNameLst>
                                          <p:attrName>style.visibility</p:attrName>
                                        </p:attrNameLst>
                                      </p:cBhvr>
                                      <p:to>
                                        <p:strVal val="visible"/>
                                      </p:to>
                                    </p:set>
                                    <p:anim calcmode="lin" valueType="num">
                                      <p:cBhvr additive="base">
                                        <p:cTn id="27" dur="500" fill="hold"/>
                                        <p:tgtEl>
                                          <p:spTgt spid="5">
                                            <p:graphicEl>
                                              <a:dgm id="{5D151C30-2910-1C4F-8C2F-8EBE787CE876}"/>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graphicEl>
                                              <a:dgm id="{5D151C30-2910-1C4F-8C2F-8EBE787CE876}"/>
                                            </p:graphicEl>
                                          </p:spTgt>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5">
                                            <p:graphicEl>
                                              <a:dgm id="{36DE49E8-DFB2-3A4B-8FAB-B7ACC6BC26E7}"/>
                                            </p:graphicEl>
                                          </p:spTgt>
                                        </p:tgtEl>
                                        <p:attrNameLst>
                                          <p:attrName>style.visibility</p:attrName>
                                        </p:attrNameLst>
                                      </p:cBhvr>
                                      <p:to>
                                        <p:strVal val="visible"/>
                                      </p:to>
                                    </p:set>
                                    <p:anim calcmode="lin" valueType="num">
                                      <p:cBhvr additive="base">
                                        <p:cTn id="31" dur="500" fill="hold"/>
                                        <p:tgtEl>
                                          <p:spTgt spid="5">
                                            <p:graphicEl>
                                              <a:dgm id="{36DE49E8-DFB2-3A4B-8FAB-B7ACC6BC26E7}"/>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graphicEl>
                                              <a:dgm id="{36DE49E8-DFB2-3A4B-8FAB-B7ACC6BC26E7}"/>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CE7F3"/>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1354450"/>
          </a:xfrm>
          <a:prstGeom prst="rect">
            <a:avLst/>
          </a:prstGeom>
          <a:solidFill>
            <a:srgbClr val="FBC090"/>
          </a:solidFill>
        </p:spPr>
        <p:txBody>
          <a:bodyPr/>
          <a:lstStyle/>
          <a:p>
            <a:endParaRPr lang="en-US" sz="1200" dirty="0"/>
          </a:p>
        </p:txBody>
      </p:sp>
      <p:sp>
        <p:nvSpPr>
          <p:cNvPr id="3" name="AutoShap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4375" flipV="1">
            <a:off x="-34927" y="1346647"/>
            <a:ext cx="12261853" cy="15605"/>
          </a:xfrm>
          <a:prstGeom prst="line">
            <a:avLst/>
          </a:prstGeom>
          <a:ln w="28575" cap="flat">
            <a:solidFill>
              <a:srgbClr val="000000"/>
            </a:solidFill>
            <a:prstDash val="solid"/>
            <a:headEnd type="none" w="sm" len="sm"/>
            <a:tailEnd type="none" w="sm" len="sm"/>
          </a:ln>
        </p:spPr>
        <p:txBody>
          <a:bodyPr/>
          <a:lstStyle/>
          <a:p>
            <a:endParaRPr lang="en-US"/>
          </a:p>
        </p:txBody>
      </p:sp>
      <p:sp>
        <p:nvSpPr>
          <p:cNvPr id="4" name="AutoShape 4">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0795990" flipV="1">
            <a:off x="4" y="2245532"/>
            <a:ext cx="12261853" cy="14305"/>
          </a:xfrm>
          <a:prstGeom prst="line">
            <a:avLst/>
          </a:prstGeom>
          <a:ln w="28575" cap="flat">
            <a:solidFill>
              <a:srgbClr val="000000"/>
            </a:solidFill>
            <a:prstDash val="sysDot"/>
            <a:headEnd type="none" w="sm" len="sm"/>
            <a:tailEnd type="none" w="sm" len="sm"/>
          </a:ln>
        </p:spPr>
        <p:txBody>
          <a:bodyPr/>
          <a:lstStyle/>
          <a:p>
            <a:endParaRPr lang="en-US"/>
          </a:p>
        </p:txBody>
      </p:sp>
      <p:sp>
        <p:nvSpPr>
          <p:cNvPr id="7" name="TextBox 7"/>
          <p:cNvSpPr txBox="1">
            <a:spLocks noGrp="1" noRot="1" noMove="1" noResize="1" noEditPoints="1" noAdjustHandles="1" noChangeArrowheads="1" noChangeShapeType="1"/>
          </p:cNvSpPr>
          <p:nvPr/>
        </p:nvSpPr>
        <p:spPr>
          <a:xfrm>
            <a:off x="2895600" y="308524"/>
            <a:ext cx="5842000" cy="690061"/>
          </a:xfrm>
          <a:prstGeom prst="rect">
            <a:avLst/>
          </a:prstGeom>
        </p:spPr>
        <p:txBody>
          <a:bodyPr wrap="square" lIns="0" tIns="0" rIns="0" bIns="0" rtlCol="0" anchor="t">
            <a:spAutoFit/>
          </a:bodyPr>
          <a:lstStyle/>
          <a:p>
            <a:pPr>
              <a:lnSpc>
                <a:spcPts val="5867"/>
              </a:lnSpc>
            </a:pPr>
            <a:r>
              <a:rPr lang="en-US" sz="4400" b="1" dirty="0">
                <a:solidFill>
                  <a:srgbClr val="000000"/>
                </a:solidFill>
                <a:latin typeface="Lucida Bright" panose="02040602050505020304" pitchFamily="18" charset="0"/>
              </a:rPr>
              <a:t>Presenter Disclosure</a:t>
            </a:r>
          </a:p>
        </p:txBody>
      </p:sp>
      <p:sp>
        <p:nvSpPr>
          <p:cNvPr id="8" name="TextBox 8"/>
          <p:cNvSpPr txBox="1">
            <a:spLocks noGrp="1" noRot="1" noMove="1" noResize="1" noEditPoints="1" noAdjustHandles="1" noChangeArrowheads="1" noChangeShapeType="1"/>
          </p:cNvSpPr>
          <p:nvPr/>
        </p:nvSpPr>
        <p:spPr>
          <a:xfrm>
            <a:off x="295849" y="1565347"/>
            <a:ext cx="11692951" cy="431528"/>
          </a:xfrm>
          <a:prstGeom prst="rect">
            <a:avLst/>
          </a:prstGeom>
        </p:spPr>
        <p:txBody>
          <a:bodyPr wrap="square" lIns="0" tIns="0" rIns="0" bIns="0" rtlCol="0" anchor="t">
            <a:spAutoFit/>
          </a:bodyPr>
          <a:lstStyle/>
          <a:p>
            <a:pPr>
              <a:lnSpc>
                <a:spcPts val="3733"/>
              </a:lnSpc>
            </a:pPr>
            <a:r>
              <a:rPr lang="en-US" sz="2666" b="1" dirty="0">
                <a:latin typeface="Lucida Bright" panose="02040602050505020304" pitchFamily="18" charset="0"/>
                <a:cs typeface="Arial" panose="020B0604020202020204" pitchFamily="34" charset="0"/>
              </a:rPr>
              <a:t>Presenter: </a:t>
            </a:r>
            <a:r>
              <a:rPr lang="en-US" sz="2666" dirty="0">
                <a:latin typeface="Lucida Bright" panose="02040602050505020304" pitchFamily="18" charset="0"/>
                <a:cs typeface="Arial" panose="020B0604020202020204" pitchFamily="34" charset="0"/>
              </a:rPr>
              <a:t>Anh N.Q. Pham</a:t>
            </a:r>
          </a:p>
        </p:txBody>
      </p:sp>
      <p:sp>
        <p:nvSpPr>
          <p:cNvPr id="9" name="TextBox 9"/>
          <p:cNvSpPr txBox="1">
            <a:spLocks noGrp="1" noRot="1" noMove="1" noResize="1" noEditPoints="1" noAdjustHandles="1" noChangeArrowheads="1" noChangeShapeType="1"/>
          </p:cNvSpPr>
          <p:nvPr/>
        </p:nvSpPr>
        <p:spPr>
          <a:xfrm>
            <a:off x="295850" y="2433488"/>
            <a:ext cx="7476550" cy="430118"/>
          </a:xfrm>
          <a:prstGeom prst="rect">
            <a:avLst/>
          </a:prstGeom>
        </p:spPr>
        <p:txBody>
          <a:bodyPr wrap="square" lIns="0" tIns="0" rIns="0" bIns="0" rtlCol="0" anchor="t">
            <a:spAutoFit/>
          </a:bodyPr>
          <a:lstStyle/>
          <a:p>
            <a:pPr>
              <a:lnSpc>
                <a:spcPts val="3733"/>
              </a:lnSpc>
            </a:pPr>
            <a:r>
              <a:rPr lang="en-US" sz="2666" b="1" dirty="0">
                <a:solidFill>
                  <a:srgbClr val="000000"/>
                </a:solidFill>
                <a:latin typeface="Lucida Bright" panose="02040602050505020304" pitchFamily="18" charset="0"/>
              </a:rPr>
              <a:t>Relationships with financial sponsors:</a:t>
            </a:r>
          </a:p>
        </p:txBody>
      </p:sp>
      <p:sp>
        <p:nvSpPr>
          <p:cNvPr id="10" name="TextBox 10"/>
          <p:cNvSpPr txBox="1"/>
          <p:nvPr/>
        </p:nvSpPr>
        <p:spPr>
          <a:xfrm>
            <a:off x="214569" y="3049128"/>
            <a:ext cx="11774231" cy="709425"/>
          </a:xfrm>
          <a:prstGeom prst="rect">
            <a:avLst/>
          </a:prstGeom>
        </p:spPr>
        <p:txBody>
          <a:bodyPr wrap="square" lIns="0" tIns="0" rIns="0" bIns="0" rtlCol="0" anchor="t">
            <a:spAutoFit/>
          </a:bodyPr>
          <a:lstStyle/>
          <a:p>
            <a:pPr marL="221912" lvl="1">
              <a:lnSpc>
                <a:spcPts val="2877"/>
              </a:lnSpc>
            </a:pPr>
            <a:r>
              <a:rPr lang="en-US" sz="2055" dirty="0" err="1">
                <a:latin typeface="Lucida Bright" panose="02040602050505020304" pitchFamily="18" charset="0"/>
                <a:cs typeface="Arial" panose="020B0604020202020204" pitchFamily="34" charset="0"/>
              </a:rPr>
              <a:t>Mitacs</a:t>
            </a:r>
            <a:r>
              <a:rPr lang="en-US" sz="2055" dirty="0">
                <a:latin typeface="Lucida Bright" panose="02040602050505020304" pitchFamily="18" charset="0"/>
                <a:cs typeface="Arial" panose="020B0604020202020204" pitchFamily="34" charset="0"/>
              </a:rPr>
              <a:t> Accelerate Postdoctoral Fellowship, funded by </a:t>
            </a:r>
            <a:r>
              <a:rPr lang="en-US" sz="2055" dirty="0" err="1">
                <a:latin typeface="Lucida Bright" panose="02040602050505020304" pitchFamily="18" charset="0"/>
                <a:cs typeface="Arial" panose="020B0604020202020204" pitchFamily="34" charset="0"/>
              </a:rPr>
              <a:t>Mitacs</a:t>
            </a:r>
            <a:r>
              <a:rPr lang="en-US" sz="2055" dirty="0">
                <a:latin typeface="Lucida Bright" panose="02040602050505020304" pitchFamily="18" charset="0"/>
                <a:cs typeface="Arial" panose="020B0604020202020204" pitchFamily="34" charset="0"/>
              </a:rPr>
              <a:t> and Alberta Bone and Joint Health Institute (ABJHI).</a:t>
            </a:r>
          </a:p>
        </p:txBody>
      </p:sp>
      <p:sp>
        <p:nvSpPr>
          <p:cNvPr id="5" name="Slide Number Placeholder 4">
            <a:extLst>
              <a:ext uri="{FF2B5EF4-FFF2-40B4-BE49-F238E27FC236}">
                <a16:creationId xmlns:a16="http://schemas.microsoft.com/office/drawing/2014/main" id="{3AF39529-FACC-4C06-5F5C-9033C0615D53}"/>
              </a:ext>
            </a:extLst>
          </p:cNvPr>
          <p:cNvSpPr>
            <a:spLocks noGrp="1"/>
          </p:cNvSpPr>
          <p:nvPr>
            <p:ph type="sldNum" sz="quarter" idx="12"/>
          </p:nvPr>
        </p:nvSpPr>
        <p:spPr/>
        <p:txBody>
          <a:bodyPr/>
          <a:lstStyle/>
          <a:p>
            <a:fld id="{A4C0CD32-A6C8-4BA5-B3DF-D8325E32CAA4}" type="slidenum">
              <a:rPr lang="en-US" smtClean="0"/>
              <a:t>2</a:t>
            </a:fld>
            <a:endParaRPr lang="en-US"/>
          </a:p>
        </p:txBody>
      </p:sp>
      <p:sp>
        <p:nvSpPr>
          <p:cNvPr id="11" name="Title 2">
            <a:extLst>
              <a:ext uri="{FF2B5EF4-FFF2-40B4-BE49-F238E27FC236}">
                <a16:creationId xmlns:a16="http://schemas.microsoft.com/office/drawing/2014/main" id="{8C06A776-B833-5296-DB25-2206354DEAEC}"/>
              </a:ext>
              <a:ext uri="{C183D7F6-B498-43B3-948B-1728B52AA6E4}">
                <adec:decorative xmlns:adec="http://schemas.microsoft.com/office/drawing/2017/decorative" val="1"/>
              </a:ext>
            </a:extLst>
          </p:cNvPr>
          <p:cNvSpPr txBox="1">
            <a:spLocks noGrp="1"/>
          </p:cNvSpPr>
          <p:nvPr>
            <p:ph type="title" idx="4294967295"/>
          </p:nvPr>
        </p:nvSpPr>
        <p:spPr>
          <a:xfrm>
            <a:off x="0" y="-812800"/>
            <a:ext cx="5486400" cy="762000"/>
          </a:xfrm>
          <a:prstGeom prst="rect">
            <a:avLst/>
          </a:prstGeom>
          <a:noFill/>
          <a:ln>
            <a:noFill/>
            <a:prstDash/>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09630">
              <a:lnSpc>
                <a:spcPct val="100000"/>
              </a:lnSpc>
              <a:defRPr/>
            </a:pPr>
            <a:r>
              <a:rPr lang="en-US" sz="2933" dirty="0"/>
              <a:t>COI – Presenter Disclosure (1)</a:t>
            </a:r>
          </a:p>
        </p:txBody>
      </p:sp>
      <p:pic>
        <p:nvPicPr>
          <p:cNvPr id="1026" name="Picture 2">
            <a:extLst>
              <a:ext uri="{FF2B5EF4-FFF2-40B4-BE49-F238E27FC236}">
                <a16:creationId xmlns:a16="http://schemas.microsoft.com/office/drawing/2014/main" id="{65D2C265-E21F-0976-2C20-9265932DD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9517" y="3944075"/>
            <a:ext cx="2377194" cy="7094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lberta Bone &amp; Joint Health Institute">
            <a:extLst>
              <a:ext uri="{FF2B5EF4-FFF2-40B4-BE49-F238E27FC236}">
                <a16:creationId xmlns:a16="http://schemas.microsoft.com/office/drawing/2014/main" id="{AB4C256A-98DD-0092-52BB-9DE76A0DC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8323" y="3944076"/>
            <a:ext cx="2540729" cy="70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C1E348-CE69-7A68-5902-15ACBFCC600D}"/>
              </a:ext>
            </a:extLst>
          </p:cNvPr>
          <p:cNvSpPr txBox="1"/>
          <p:nvPr/>
        </p:nvSpPr>
        <p:spPr>
          <a:xfrm>
            <a:off x="804672" y="2404872"/>
            <a:ext cx="3044950" cy="1627792"/>
          </a:xfrm>
          <a:prstGeom prst="rect">
            <a:avLst/>
          </a:prstGeom>
        </p:spPr>
        <p:txBody>
          <a:bodyPr vert="horz" lIns="274320" tIns="182880" rIns="274320" bIns="182880" rtlCol="0" anchor="ctr" anchorCtr="1">
            <a:normAutofit/>
          </a:bodyPr>
          <a:lstStyle/>
          <a:p>
            <a:pPr algn="ctr" defTabSz="914400">
              <a:lnSpc>
                <a:spcPct val="90000"/>
              </a:lnSpc>
              <a:spcBef>
                <a:spcPct val="0"/>
              </a:spcBef>
              <a:spcAft>
                <a:spcPts val="600"/>
              </a:spcAft>
              <a:buClr>
                <a:schemeClr val="accent2"/>
              </a:buClr>
            </a:pPr>
            <a:r>
              <a:rPr lang="en-US" sz="2800" cap="all" spc="200">
                <a:solidFill>
                  <a:srgbClr val="262626"/>
                </a:solidFill>
                <a:latin typeface="+mj-lt"/>
                <a:ea typeface="+mj-ea"/>
                <a:cs typeface="+mj-cs"/>
              </a:rPr>
              <a:t>To provide your perspective</a:t>
            </a:r>
          </a:p>
        </p:txBody>
      </p:sp>
      <p:sp>
        <p:nvSpPr>
          <p:cNvPr id="11" name="Rectangle 10">
            <a:extLst>
              <a:ext uri="{FF2B5EF4-FFF2-40B4-BE49-F238E27FC236}">
                <a16:creationId xmlns:a16="http://schemas.microsoft.com/office/drawing/2014/main" id="{5CEBAAEF-3E73-4D85-9A3C-E40FEAFAE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qr code on a white background&#10;&#10;Description automatically generated">
            <a:extLst>
              <a:ext uri="{FF2B5EF4-FFF2-40B4-BE49-F238E27FC236}">
                <a16:creationId xmlns:a16="http://schemas.microsoft.com/office/drawing/2014/main" id="{F06A92A7-897E-A0DE-4645-B977E47E5A7D}"/>
              </a:ext>
            </a:extLst>
          </p:cNvPr>
          <p:cNvPicPr>
            <a:picLocks noChangeAspect="1"/>
          </p:cNvPicPr>
          <p:nvPr/>
        </p:nvPicPr>
        <p:blipFill rotWithShape="1">
          <a:blip r:embed="rId2"/>
          <a:srcRect l="5787" r="3664"/>
          <a:stretch/>
        </p:blipFill>
        <p:spPr>
          <a:xfrm>
            <a:off x="6636005" y="640080"/>
            <a:ext cx="3574285" cy="5263134"/>
          </a:xfrm>
          <a:prstGeom prst="rect">
            <a:avLst/>
          </a:prstGeom>
        </p:spPr>
      </p:pic>
      <p:sp>
        <p:nvSpPr>
          <p:cNvPr id="2" name="Slide Number Placeholder 1">
            <a:extLst>
              <a:ext uri="{FF2B5EF4-FFF2-40B4-BE49-F238E27FC236}">
                <a16:creationId xmlns:a16="http://schemas.microsoft.com/office/drawing/2014/main" id="{65D8C12F-F20C-541A-BC14-AAFAEE1E2688}"/>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A4C0CD32-A6C8-4BA5-B3DF-D8325E32CAA4}" type="slidenum">
              <a:rPr lang="en-US" smtClean="0"/>
              <a:pPr>
                <a:lnSpc>
                  <a:spcPct val="90000"/>
                </a:lnSpc>
                <a:spcAft>
                  <a:spcPts val="600"/>
                </a:spcAft>
              </a:pPr>
              <a:t>20</a:t>
            </a:fld>
            <a:endParaRPr lang="en-US"/>
          </a:p>
        </p:txBody>
      </p:sp>
    </p:spTree>
    <p:extLst>
      <p:ext uri="{BB962C8B-B14F-4D97-AF65-F5344CB8AC3E}">
        <p14:creationId xmlns:p14="http://schemas.microsoft.com/office/powerpoint/2010/main" val="2242809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E81BD"/>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2413568"/>
            <a:ext cx="12192000" cy="0"/>
          </a:xfrm>
          <a:prstGeom prst="line">
            <a:avLst/>
          </a:prstGeom>
          <a:ln w="28575" cap="flat">
            <a:solidFill>
              <a:srgbClr val="000000"/>
            </a:solidFill>
            <a:prstDash val="solid"/>
            <a:headEnd type="none" w="sm" len="sm"/>
            <a:tailEnd type="none" w="sm" len="sm"/>
          </a:ln>
        </p:spPr>
        <p:txBody>
          <a:bodyPr/>
          <a:lstStyle/>
          <a:p>
            <a:endParaRPr lang="en-US"/>
          </a:p>
        </p:txBody>
      </p:sp>
      <p:grpSp>
        <p:nvGrpSpPr>
          <p:cNvPr id="3" name="Group 3">
            <a:extLst>
              <a:ext uri="{C183D7F6-B498-43B3-948B-1728B52AA6E4}">
                <adec:decorative xmlns:adec="http://schemas.microsoft.com/office/drawing/2017/decorative" val="1"/>
              </a:ext>
            </a:extLst>
          </p:cNvPr>
          <p:cNvGrpSpPr>
            <a:grpSpLocks noGrp="1" noUngrp="1" noRot="1" noMove="1" noResize="1"/>
          </p:cNvGrpSpPr>
          <p:nvPr/>
        </p:nvGrpSpPr>
        <p:grpSpPr>
          <a:xfrm>
            <a:off x="1422262" y="685800"/>
            <a:ext cx="9449208" cy="3479800"/>
            <a:chOff x="0" y="0"/>
            <a:chExt cx="6135815" cy="2259598"/>
          </a:xfrm>
        </p:grpSpPr>
        <p:sp>
          <p:nvSpPr>
            <p:cNvPr id="4" name="Freeform 4"/>
            <p:cNvSpPr>
              <a:spLocks noGrp="1" noRot="1" noMove="1" noResize="1" noEditPoints="1" noAdjustHandles="1" noChangeArrowheads="1" noChangeShapeType="1"/>
            </p:cNvSpPr>
            <p:nvPr/>
          </p:nvSpPr>
          <p:spPr>
            <a:xfrm>
              <a:off x="12700" y="12700"/>
              <a:ext cx="6071045" cy="2191018"/>
            </a:xfrm>
            <a:custGeom>
              <a:avLst/>
              <a:gdLst/>
              <a:ahLst/>
              <a:cxnLst/>
              <a:rect l="l" t="t" r="r" b="b"/>
              <a:pathLst>
                <a:path w="6071045" h="2191018">
                  <a:moveTo>
                    <a:pt x="146050" y="2191018"/>
                  </a:moveTo>
                  <a:lnTo>
                    <a:pt x="5924995" y="2191018"/>
                  </a:lnTo>
                  <a:cubicBezTo>
                    <a:pt x="6005005" y="2191018"/>
                    <a:pt x="6071045" y="2124978"/>
                    <a:pt x="6071045" y="2044968"/>
                  </a:cubicBezTo>
                  <a:lnTo>
                    <a:pt x="6071045" y="146050"/>
                  </a:lnTo>
                  <a:cubicBezTo>
                    <a:pt x="6071045" y="66040"/>
                    <a:pt x="6005005" y="0"/>
                    <a:pt x="5924995" y="0"/>
                  </a:cubicBezTo>
                  <a:lnTo>
                    <a:pt x="146050" y="0"/>
                  </a:lnTo>
                  <a:cubicBezTo>
                    <a:pt x="66040" y="0"/>
                    <a:pt x="0" y="66040"/>
                    <a:pt x="0" y="146050"/>
                  </a:cubicBezTo>
                  <a:lnTo>
                    <a:pt x="0" y="2044968"/>
                  </a:lnTo>
                  <a:cubicBezTo>
                    <a:pt x="0" y="2126248"/>
                    <a:pt x="66040" y="2191018"/>
                    <a:pt x="146050" y="2191018"/>
                  </a:cubicBezTo>
                  <a:close/>
                </a:path>
              </a:pathLst>
            </a:custGeom>
            <a:solidFill>
              <a:srgbClr val="C8F6C2"/>
            </a:solidFill>
          </p:spPr>
          <p:txBody>
            <a:bodyPr/>
            <a:lstStyle/>
            <a:p>
              <a:endParaRPr lang="en-US" sz="1200" dirty="0"/>
            </a:p>
          </p:txBody>
        </p:sp>
        <p:sp>
          <p:nvSpPr>
            <p:cNvPr id="5" name="Freeform 5"/>
            <p:cNvSpPr>
              <a:spLocks noGrp="1" noRot="1" noMove="1" noResize="1" noEditPoints="1" noAdjustHandles="1" noChangeArrowheads="1" noChangeShapeType="1"/>
            </p:cNvSpPr>
            <p:nvPr/>
          </p:nvSpPr>
          <p:spPr>
            <a:xfrm>
              <a:off x="0" y="0"/>
              <a:ext cx="6135815" cy="2259598"/>
            </a:xfrm>
            <a:custGeom>
              <a:avLst/>
              <a:gdLst/>
              <a:ahLst/>
              <a:cxnLst/>
              <a:rect l="l" t="t" r="r" b="b"/>
              <a:pathLst>
                <a:path w="6135815" h="2259598">
                  <a:moveTo>
                    <a:pt x="6072315" y="74930"/>
                  </a:moveTo>
                  <a:cubicBezTo>
                    <a:pt x="6044375" y="30480"/>
                    <a:pt x="5994845" y="0"/>
                    <a:pt x="5937695" y="0"/>
                  </a:cubicBezTo>
                  <a:lnTo>
                    <a:pt x="158750" y="0"/>
                  </a:lnTo>
                  <a:cubicBezTo>
                    <a:pt x="71120" y="0"/>
                    <a:pt x="0" y="71120"/>
                    <a:pt x="0" y="158750"/>
                  </a:cubicBezTo>
                  <a:lnTo>
                    <a:pt x="0" y="2057668"/>
                  </a:lnTo>
                  <a:cubicBezTo>
                    <a:pt x="0" y="2109738"/>
                    <a:pt x="25400" y="2155458"/>
                    <a:pt x="63500" y="2184668"/>
                  </a:cubicBezTo>
                  <a:cubicBezTo>
                    <a:pt x="91440" y="2229118"/>
                    <a:pt x="140970" y="2259598"/>
                    <a:pt x="218780" y="2259598"/>
                  </a:cubicBezTo>
                  <a:lnTo>
                    <a:pt x="5977065" y="2259598"/>
                  </a:lnTo>
                  <a:cubicBezTo>
                    <a:pt x="6064695" y="2259598"/>
                    <a:pt x="6135815" y="2188478"/>
                    <a:pt x="6135815" y="2100848"/>
                  </a:cubicBezTo>
                  <a:lnTo>
                    <a:pt x="6135815" y="204941"/>
                  </a:lnTo>
                  <a:cubicBezTo>
                    <a:pt x="6135815" y="149860"/>
                    <a:pt x="6110415" y="104140"/>
                    <a:pt x="6072315" y="74930"/>
                  </a:cubicBezTo>
                  <a:close/>
                  <a:moveTo>
                    <a:pt x="12700" y="2057668"/>
                  </a:moveTo>
                  <a:lnTo>
                    <a:pt x="12700" y="158750"/>
                  </a:lnTo>
                  <a:cubicBezTo>
                    <a:pt x="12700" y="78740"/>
                    <a:pt x="78740" y="12700"/>
                    <a:pt x="158750" y="12700"/>
                  </a:cubicBezTo>
                  <a:lnTo>
                    <a:pt x="5937695" y="12700"/>
                  </a:lnTo>
                  <a:cubicBezTo>
                    <a:pt x="6017705" y="12700"/>
                    <a:pt x="6083745" y="78740"/>
                    <a:pt x="6083745" y="158750"/>
                  </a:cubicBezTo>
                  <a:lnTo>
                    <a:pt x="6083745" y="2057668"/>
                  </a:lnTo>
                  <a:cubicBezTo>
                    <a:pt x="6083745" y="2137678"/>
                    <a:pt x="6017705" y="2203718"/>
                    <a:pt x="5937695" y="2203718"/>
                  </a:cubicBezTo>
                  <a:lnTo>
                    <a:pt x="158750" y="2203718"/>
                  </a:lnTo>
                  <a:cubicBezTo>
                    <a:pt x="78740" y="2203718"/>
                    <a:pt x="12700" y="2138948"/>
                    <a:pt x="12700" y="2057668"/>
                  </a:cubicBezTo>
                  <a:close/>
                </a:path>
              </a:pathLst>
            </a:custGeom>
            <a:solidFill>
              <a:srgbClr val="000000"/>
            </a:solidFill>
          </p:spPr>
          <p:txBody>
            <a:bodyPr/>
            <a:lstStyle/>
            <a:p>
              <a:endParaRPr lang="en-US"/>
            </a:p>
          </p:txBody>
        </p:sp>
      </p:grpSp>
      <p:pic>
        <p:nvPicPr>
          <p:cNvPr id="6" name="Picture 6" descr="Facebook logo"/>
          <p:cNvPicPr>
            <a:picLocks noGrp="1" noRot="1" noChangeAspect="1" noMove="1" noResize="1" noEditPoints="1" noAdjustHandles="1" noChangeArrowheads="1" noChangeShapeType="1" noCrop="1"/>
          </p:cNvPicPr>
          <p:nvPr/>
        </p:nvPicPr>
        <p:blipFill>
          <a:blip r:embed="rId2"/>
          <a:srcRect/>
          <a:stretch>
            <a:fillRect/>
          </a:stretch>
        </p:blipFill>
        <p:spPr>
          <a:xfrm>
            <a:off x="672898" y="5153368"/>
            <a:ext cx="749364" cy="767465"/>
          </a:xfrm>
          <a:prstGeom prst="rect">
            <a:avLst/>
          </a:prstGeom>
        </p:spPr>
      </p:pic>
      <p:pic>
        <p:nvPicPr>
          <p:cNvPr id="7" name="Picture 7" descr="Twitter logo"/>
          <p:cNvPicPr>
            <a:picLocks noGrp="1" noRot="1" noChangeAspect="1" noMove="1" noResize="1" noEditPoints="1" noAdjustHandles="1" noChangeArrowheads="1" noChangeShapeType="1" noCrop="1"/>
          </p:cNvPicPr>
          <p:nvPr/>
        </p:nvPicPr>
        <p:blipFill>
          <a:blip r:embed="rId3"/>
          <a:srcRect/>
          <a:stretch>
            <a:fillRect/>
          </a:stretch>
        </p:blipFill>
        <p:spPr>
          <a:xfrm>
            <a:off x="4732581" y="5189816"/>
            <a:ext cx="749364" cy="753001"/>
          </a:xfrm>
          <a:prstGeom prst="rect">
            <a:avLst/>
          </a:prstGeom>
        </p:spPr>
      </p:pic>
      <p:pic>
        <p:nvPicPr>
          <p:cNvPr id="8" name="Picture 8" descr="Instagram logo"/>
          <p:cNvPicPr>
            <a:picLocks noGrp="1" noRot="1" noChangeAspect="1" noMove="1" noResize="1" noEditPoints="1" noAdjustHandles="1" noChangeArrowheads="1" noChangeShapeType="1" noCrop="1"/>
          </p:cNvPicPr>
          <p:nvPr/>
        </p:nvPicPr>
        <p:blipFill>
          <a:blip r:embed="rId4"/>
          <a:srcRect/>
          <a:stretch>
            <a:fillRect/>
          </a:stretch>
        </p:blipFill>
        <p:spPr>
          <a:xfrm>
            <a:off x="8199887" y="5182584"/>
            <a:ext cx="749364" cy="767465"/>
          </a:xfrm>
          <a:prstGeom prst="rect">
            <a:avLst/>
          </a:prstGeom>
        </p:spPr>
      </p:pic>
      <p:pic>
        <p:nvPicPr>
          <p:cNvPr id="12" name="Picture 12">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698750">
            <a:off x="10131493" y="3295245"/>
            <a:ext cx="1701597" cy="1701597"/>
          </a:xfrm>
          <a:prstGeom prst="rect">
            <a:avLst/>
          </a:prstGeom>
        </p:spPr>
      </p:pic>
      <p:sp>
        <p:nvSpPr>
          <p:cNvPr id="13" name="TextBox 13"/>
          <p:cNvSpPr txBox="1">
            <a:spLocks noGrp="1" noRot="1" noMove="1" noResize="1" noEditPoints="1" noAdjustHandles="1" noChangeArrowheads="1" noChangeShapeType="1"/>
          </p:cNvSpPr>
          <p:nvPr/>
        </p:nvSpPr>
        <p:spPr>
          <a:xfrm>
            <a:off x="1622466" y="5407606"/>
            <a:ext cx="2957761" cy="330090"/>
          </a:xfrm>
          <a:prstGeom prst="rect">
            <a:avLst/>
          </a:prstGeom>
        </p:spPr>
        <p:txBody>
          <a:bodyPr wrap="square" lIns="0" tIns="0" rIns="0" bIns="0" rtlCol="0" anchor="t">
            <a:spAutoFit/>
          </a:bodyPr>
          <a:lstStyle/>
          <a:p>
            <a:pPr>
              <a:lnSpc>
                <a:spcPts val="2797"/>
              </a:lnSpc>
            </a:pPr>
            <a:r>
              <a:rPr lang="en-US" sz="2133" dirty="0">
                <a:solidFill>
                  <a:srgbClr val="000000"/>
                </a:solidFill>
                <a:latin typeface="Lucida Bright" panose="02040602050505020304" pitchFamily="18" charset="0"/>
                <a:cs typeface="Arial" panose="020B0604020202020204" pitchFamily="34" charset="0"/>
              </a:rPr>
              <a:t>FamilyMedicineForum</a:t>
            </a:r>
          </a:p>
        </p:txBody>
      </p:sp>
      <p:sp>
        <p:nvSpPr>
          <p:cNvPr id="14" name="TextBox 14"/>
          <p:cNvSpPr txBox="1">
            <a:spLocks noGrp="1" noRot="1" noMove="1" noResize="1" noEditPoints="1" noAdjustHandles="1" noChangeArrowheads="1" noChangeShapeType="1"/>
          </p:cNvSpPr>
          <p:nvPr/>
        </p:nvSpPr>
        <p:spPr>
          <a:xfrm>
            <a:off x="5634300" y="5398044"/>
            <a:ext cx="2370839" cy="339708"/>
          </a:xfrm>
          <a:prstGeom prst="rect">
            <a:avLst/>
          </a:prstGeom>
        </p:spPr>
        <p:txBody>
          <a:bodyPr wrap="square" lIns="0" tIns="0" rIns="0" bIns="0" rtlCol="0" anchor="t">
            <a:spAutoFit/>
          </a:bodyPr>
          <a:lstStyle/>
          <a:p>
            <a:pPr>
              <a:lnSpc>
                <a:spcPts val="2895"/>
              </a:lnSpc>
            </a:pPr>
            <a:r>
              <a:rPr lang="en-US" sz="2133" dirty="0">
                <a:solidFill>
                  <a:srgbClr val="000000"/>
                </a:solidFill>
                <a:latin typeface="Lucida Bright" panose="02040602050505020304" pitchFamily="18" charset="0"/>
                <a:cs typeface="Arial" panose="020B0604020202020204" pitchFamily="34" charset="0"/>
              </a:rPr>
              <a:t>FamilyMedForum</a:t>
            </a:r>
          </a:p>
        </p:txBody>
      </p:sp>
      <p:sp>
        <p:nvSpPr>
          <p:cNvPr id="15" name="TextBox 15"/>
          <p:cNvSpPr txBox="1">
            <a:spLocks noGrp="1" noRot="1" noMove="1" noResize="1" noEditPoints="1" noAdjustHandles="1" noChangeArrowheads="1" noChangeShapeType="1"/>
          </p:cNvSpPr>
          <p:nvPr/>
        </p:nvSpPr>
        <p:spPr>
          <a:xfrm>
            <a:off x="9144000" y="5401194"/>
            <a:ext cx="2641600" cy="339708"/>
          </a:xfrm>
          <a:prstGeom prst="rect">
            <a:avLst/>
          </a:prstGeom>
        </p:spPr>
        <p:txBody>
          <a:bodyPr wrap="square" lIns="0" tIns="0" rIns="0" bIns="0" rtlCol="0" anchor="t">
            <a:spAutoFit/>
          </a:bodyPr>
          <a:lstStyle/>
          <a:p>
            <a:pPr>
              <a:lnSpc>
                <a:spcPts val="2895"/>
              </a:lnSpc>
            </a:pPr>
            <a:r>
              <a:rPr lang="en-US" sz="2133" dirty="0">
                <a:solidFill>
                  <a:srgbClr val="000000"/>
                </a:solidFill>
                <a:latin typeface="Lucida Bright" panose="02040602050505020304" pitchFamily="18" charset="0"/>
                <a:cs typeface="Arial" panose="020B0604020202020204" pitchFamily="34" charset="0"/>
              </a:rPr>
              <a:t>FamilyMedForum</a:t>
            </a:r>
          </a:p>
        </p:txBody>
      </p:sp>
      <p:sp>
        <p:nvSpPr>
          <p:cNvPr id="16" name="TextBox 16"/>
          <p:cNvSpPr txBox="1">
            <a:spLocks noGrp="1" noRot="1" noMove="1" noResize="1" noEditPoints="1" noAdjustHandles="1" noChangeArrowheads="1" noChangeShapeType="1"/>
          </p:cNvSpPr>
          <p:nvPr/>
        </p:nvSpPr>
        <p:spPr>
          <a:xfrm>
            <a:off x="10363200" y="3874532"/>
            <a:ext cx="1625600" cy="429413"/>
          </a:xfrm>
          <a:prstGeom prst="rect">
            <a:avLst/>
          </a:prstGeom>
        </p:spPr>
        <p:txBody>
          <a:bodyPr wrap="square" lIns="0" tIns="0" rIns="0" bIns="0" rtlCol="0" anchor="t">
            <a:spAutoFit/>
          </a:bodyPr>
          <a:lstStyle/>
          <a:p>
            <a:pPr>
              <a:lnSpc>
                <a:spcPts val="3733"/>
              </a:lnSpc>
            </a:pPr>
            <a:r>
              <a:rPr lang="en-US" sz="2400" dirty="0">
                <a:solidFill>
                  <a:srgbClr val="000000"/>
                </a:solidFill>
                <a:latin typeface="Amasis MT Pro Black" panose="02040A04050005020304" pitchFamily="18" charset="0"/>
                <a:cs typeface="Arial" panose="020B0604020202020204" pitchFamily="34" charset="0"/>
              </a:rPr>
              <a:t>#myfmf</a:t>
            </a:r>
          </a:p>
        </p:txBody>
      </p:sp>
      <p:grpSp>
        <p:nvGrpSpPr>
          <p:cNvPr id="9" name="Group 9">
            <a:extLst>
              <a:ext uri="{C183D7F6-B498-43B3-948B-1728B52AA6E4}">
                <adec:decorative xmlns:adec="http://schemas.microsoft.com/office/drawing/2017/decorative" val="1"/>
              </a:ext>
            </a:extLst>
          </p:cNvPr>
          <p:cNvGrpSpPr>
            <a:grpSpLocks noGrp="1" noUngrp="1" noRot="1" noMove="1" noResize="1"/>
          </p:cNvGrpSpPr>
          <p:nvPr/>
        </p:nvGrpSpPr>
        <p:grpSpPr>
          <a:xfrm>
            <a:off x="2235200" y="1661225"/>
            <a:ext cx="7704861" cy="1401471"/>
            <a:chOff x="0" y="-133349"/>
            <a:chExt cx="14439805" cy="2802943"/>
          </a:xfrm>
        </p:grpSpPr>
        <p:sp>
          <p:nvSpPr>
            <p:cNvPr id="10" name="TextBox 10"/>
            <p:cNvSpPr txBox="1">
              <a:spLocks noGrp="1" noRot="1" noMove="1" noResize="1" noEditPoints="1" noAdjustHandles="1" noChangeArrowheads="1" noChangeShapeType="1"/>
            </p:cNvSpPr>
            <p:nvPr/>
          </p:nvSpPr>
          <p:spPr>
            <a:xfrm>
              <a:off x="0" y="-133349"/>
              <a:ext cx="14439805" cy="1513235"/>
            </a:xfrm>
            <a:prstGeom prst="rect">
              <a:avLst/>
            </a:prstGeom>
          </p:spPr>
          <p:txBody>
            <a:bodyPr lIns="0" tIns="0" rIns="0" bIns="0" rtlCol="0" anchor="t">
              <a:spAutoFit/>
            </a:bodyPr>
            <a:lstStyle/>
            <a:p>
              <a:pPr algn="ctr">
                <a:lnSpc>
                  <a:spcPts val="5867"/>
                </a:lnSpc>
              </a:pPr>
              <a:r>
                <a:rPr lang="en-US" sz="5334" b="1" dirty="0">
                  <a:solidFill>
                    <a:srgbClr val="000000"/>
                  </a:solidFill>
                  <a:latin typeface="Lucida Bright" panose="02040602050505020304" pitchFamily="18" charset="0"/>
                </a:rPr>
                <a:t>Thank you!</a:t>
              </a:r>
            </a:p>
          </p:txBody>
        </p:sp>
        <p:sp>
          <p:nvSpPr>
            <p:cNvPr id="11" name="TextBox 11"/>
            <p:cNvSpPr txBox="1">
              <a:spLocks noGrp="1" noRot="1" noMove="1" noResize="1" noEditPoints="1" noAdjustHandles="1" noChangeArrowheads="1" noChangeShapeType="1"/>
            </p:cNvSpPr>
            <p:nvPr/>
          </p:nvSpPr>
          <p:spPr>
            <a:xfrm>
              <a:off x="0" y="1805896"/>
              <a:ext cx="14439805" cy="863698"/>
            </a:xfrm>
            <a:prstGeom prst="rect">
              <a:avLst/>
            </a:prstGeom>
          </p:spPr>
          <p:txBody>
            <a:bodyPr lIns="0" tIns="0" rIns="0" bIns="0" rtlCol="0" anchor="t">
              <a:spAutoFit/>
            </a:bodyPr>
            <a:lstStyle/>
            <a:p>
              <a:pPr algn="ctr">
                <a:lnSpc>
                  <a:spcPts val="3733"/>
                </a:lnSpc>
              </a:pPr>
              <a:r>
                <a:rPr lang="en-US" sz="2666" dirty="0">
                  <a:solidFill>
                    <a:srgbClr val="000000"/>
                  </a:solidFill>
                  <a:latin typeface="Lucida Bright" panose="02040602050505020304" pitchFamily="18" charset="0"/>
                  <a:cs typeface="Arial" panose="020B0604020202020204" pitchFamily="34" charset="0"/>
                </a:rPr>
                <a:t>Please fill out your session evaluation now!</a:t>
              </a:r>
            </a:p>
          </p:txBody>
        </p:sp>
      </p:grpSp>
      <p:sp>
        <p:nvSpPr>
          <p:cNvPr id="18" name="Slide Number Placeholder 17">
            <a:extLst>
              <a:ext uri="{FF2B5EF4-FFF2-40B4-BE49-F238E27FC236}">
                <a16:creationId xmlns:a16="http://schemas.microsoft.com/office/drawing/2014/main" id="{D36F69EB-441B-E549-2EB9-6EB0F250A534}"/>
              </a:ext>
            </a:extLst>
          </p:cNvPr>
          <p:cNvSpPr>
            <a:spLocks noGrp="1"/>
          </p:cNvSpPr>
          <p:nvPr>
            <p:ph type="sldNum" sz="quarter" idx="12"/>
          </p:nvPr>
        </p:nvSpPr>
        <p:spPr/>
        <p:txBody>
          <a:bodyPr/>
          <a:lstStyle/>
          <a:p>
            <a:fld id="{A4C0CD32-A6C8-4BA5-B3DF-D8325E32CAA4}" type="slidenum">
              <a:rPr lang="en-US" smtClean="0"/>
              <a:t>21</a:t>
            </a:fld>
            <a:endParaRPr lang="en-US"/>
          </a:p>
        </p:txBody>
      </p:sp>
      <p:sp>
        <p:nvSpPr>
          <p:cNvPr id="17" name="Title 17">
            <a:extLst>
              <a:ext uri="{FF2B5EF4-FFF2-40B4-BE49-F238E27FC236}">
                <a16:creationId xmlns:a16="http://schemas.microsoft.com/office/drawing/2014/main" id="{0ADDFBB7-70E0-EB51-92AB-9649C2A97F23}"/>
              </a:ext>
              <a:ext uri="{C183D7F6-B498-43B3-948B-1728B52AA6E4}">
                <adec:decorative xmlns:adec="http://schemas.microsoft.com/office/drawing/2017/decorative" val="1"/>
              </a:ext>
            </a:extLst>
          </p:cNvPr>
          <p:cNvSpPr txBox="1">
            <a:spLocks noGrp="1"/>
          </p:cNvSpPr>
          <p:nvPr>
            <p:ph type="title" idx="4294967295"/>
          </p:nvPr>
        </p:nvSpPr>
        <p:spPr>
          <a:xfrm>
            <a:off x="0" y="-909638"/>
            <a:ext cx="5486400" cy="762000"/>
          </a:xfrm>
          <a:prstGeom prst="rect">
            <a:avLst/>
          </a:prstGeom>
          <a:noFill/>
          <a:ln>
            <a:noFill/>
            <a:prstDash/>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09630">
              <a:lnSpc>
                <a:spcPct val="100000"/>
              </a:lnSpc>
              <a:defRPr/>
            </a:pPr>
            <a:r>
              <a:rPr lang="en-US" sz="2933" dirty="0"/>
              <a:t>Closing Slide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CE7F3"/>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1"/>
            <a:ext cx="12192000" cy="1346019"/>
          </a:xfrm>
          <a:prstGeom prst="rect">
            <a:avLst/>
          </a:prstGeom>
          <a:solidFill>
            <a:srgbClr val="D8E4BE"/>
          </a:solidFill>
        </p:spPr>
        <p:txBody>
          <a:bodyPr/>
          <a:lstStyle/>
          <a:p>
            <a:endParaRPr lang="en-US"/>
          </a:p>
        </p:txBody>
      </p:sp>
      <p:sp>
        <p:nvSpPr>
          <p:cNvPr id="6" name="TextBox 6"/>
          <p:cNvSpPr txBox="1">
            <a:spLocks noGrp="1" noRot="1" noMove="1" noResize="1" noEditPoints="1" noAdjustHandles="1" noChangeArrowheads="1" noChangeShapeType="1"/>
          </p:cNvSpPr>
          <p:nvPr/>
        </p:nvSpPr>
        <p:spPr>
          <a:xfrm>
            <a:off x="1676400" y="346403"/>
            <a:ext cx="8991600" cy="690061"/>
          </a:xfrm>
          <a:prstGeom prst="rect">
            <a:avLst/>
          </a:prstGeom>
        </p:spPr>
        <p:txBody>
          <a:bodyPr wrap="square" lIns="0" tIns="0" rIns="0" bIns="0" rtlCol="0" anchor="t">
            <a:spAutoFit/>
          </a:bodyPr>
          <a:lstStyle/>
          <a:p>
            <a:pPr>
              <a:lnSpc>
                <a:spcPts val="5867"/>
              </a:lnSpc>
            </a:pPr>
            <a:r>
              <a:rPr lang="en-US" sz="4400" b="1" dirty="0">
                <a:solidFill>
                  <a:srgbClr val="000000"/>
                </a:solidFill>
                <a:latin typeface="Lucida Bright" panose="02040602050505020304" pitchFamily="18" charset="0"/>
              </a:rPr>
              <a:t>Disclosure of Financial Support</a:t>
            </a:r>
          </a:p>
        </p:txBody>
      </p:sp>
      <p:sp>
        <p:nvSpPr>
          <p:cNvPr id="5" name="Slide Number Placeholder 4">
            <a:extLst>
              <a:ext uri="{FF2B5EF4-FFF2-40B4-BE49-F238E27FC236}">
                <a16:creationId xmlns:a16="http://schemas.microsoft.com/office/drawing/2014/main" id="{19CE1981-22C4-086A-B0E9-CA4E5B0BA182}"/>
              </a:ext>
            </a:extLst>
          </p:cNvPr>
          <p:cNvSpPr>
            <a:spLocks noGrp="1"/>
          </p:cNvSpPr>
          <p:nvPr>
            <p:ph type="sldNum" sz="quarter" idx="12"/>
          </p:nvPr>
        </p:nvSpPr>
        <p:spPr/>
        <p:txBody>
          <a:bodyPr/>
          <a:lstStyle/>
          <a:p>
            <a:fld id="{A4C0CD32-A6C8-4BA5-B3DF-D8325E32CAA4}" type="slidenum">
              <a:rPr lang="en-US" smtClean="0"/>
              <a:t>3</a:t>
            </a:fld>
            <a:endParaRPr lang="en-US"/>
          </a:p>
        </p:txBody>
      </p:sp>
      <p:sp>
        <p:nvSpPr>
          <p:cNvPr id="10" name="Title 2">
            <a:extLst>
              <a:ext uri="{FF2B5EF4-FFF2-40B4-BE49-F238E27FC236}">
                <a16:creationId xmlns:a16="http://schemas.microsoft.com/office/drawing/2014/main" id="{CCC45DFA-42C5-82E5-C887-A723AC8D1286}"/>
              </a:ext>
              <a:ext uri="{C183D7F6-B498-43B3-948B-1728B52AA6E4}">
                <adec:decorative xmlns:adec="http://schemas.microsoft.com/office/drawing/2017/decorative" val="1"/>
              </a:ext>
            </a:extLst>
          </p:cNvPr>
          <p:cNvSpPr txBox="1">
            <a:spLocks noGrp="1"/>
          </p:cNvSpPr>
          <p:nvPr>
            <p:ph type="title" idx="4294967295"/>
          </p:nvPr>
        </p:nvSpPr>
        <p:spPr>
          <a:xfrm>
            <a:off x="0" y="-812800"/>
            <a:ext cx="5486400" cy="762000"/>
          </a:xfrm>
          <a:prstGeom prst="rect">
            <a:avLst/>
          </a:prstGeom>
          <a:noFill/>
          <a:ln>
            <a:noFill/>
            <a:prstDash/>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09630">
              <a:lnSpc>
                <a:spcPct val="100000"/>
              </a:lnSpc>
              <a:defRPr/>
            </a:pPr>
            <a:r>
              <a:rPr lang="en-US" sz="2933" dirty="0"/>
              <a:t>COI – Presenter Disclosure (2)</a:t>
            </a:r>
          </a:p>
        </p:txBody>
      </p:sp>
      <p:sp>
        <p:nvSpPr>
          <p:cNvPr id="3" name="AutoShap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4375" flipV="1">
            <a:off x="14" y="1330747"/>
            <a:ext cx="12191971" cy="30543"/>
          </a:xfrm>
          <a:prstGeom prst="line">
            <a:avLst/>
          </a:prstGeom>
          <a:ln w="28575" cap="flat">
            <a:solidFill>
              <a:srgbClr val="000000"/>
            </a:solidFill>
            <a:prstDash val="solid"/>
            <a:headEnd type="none" w="sm" len="sm"/>
            <a:tailEnd type="none" w="sm" len="sm"/>
          </a:ln>
        </p:spPr>
        <p:txBody>
          <a:bodyPr/>
          <a:lstStyle/>
          <a:p>
            <a:endParaRPr lang="en-US"/>
          </a:p>
        </p:txBody>
      </p:sp>
      <p:sp>
        <p:nvSpPr>
          <p:cNvPr id="4" name="TextBox 3">
            <a:extLst>
              <a:ext uri="{FF2B5EF4-FFF2-40B4-BE49-F238E27FC236}">
                <a16:creationId xmlns:a16="http://schemas.microsoft.com/office/drawing/2014/main" id="{41CF3C15-3177-4046-6B08-249EC06A1429}"/>
              </a:ext>
            </a:extLst>
          </p:cNvPr>
          <p:cNvSpPr txBox="1"/>
          <p:nvPr/>
        </p:nvSpPr>
        <p:spPr>
          <a:xfrm>
            <a:off x="406400" y="1549400"/>
            <a:ext cx="11531600" cy="1797800"/>
          </a:xfrm>
          <a:prstGeom prst="rect">
            <a:avLst/>
          </a:prstGeom>
          <a:noFill/>
        </p:spPr>
        <p:txBody>
          <a:bodyPr wrap="square" rtlCol="0">
            <a:spAutoFit/>
          </a:bodyPr>
          <a:lstStyle/>
          <a:p>
            <a:pPr>
              <a:lnSpc>
                <a:spcPts val="2719"/>
              </a:lnSpc>
            </a:pPr>
            <a:r>
              <a:rPr lang="en-US" sz="2133" dirty="0">
                <a:latin typeface="Lucida Bright" panose="02040602050505020304" pitchFamily="18" charset="0"/>
                <a:cs typeface="Arial" panose="020B0604020202020204" pitchFamily="34" charset="0"/>
              </a:rPr>
              <a:t>This program has received financial support from The Arthritis Society in the form of Strategic Operating Grant.</a:t>
            </a:r>
          </a:p>
          <a:p>
            <a:pPr>
              <a:lnSpc>
                <a:spcPts val="2719"/>
              </a:lnSpc>
            </a:pPr>
            <a:endParaRPr lang="en-US" sz="2133" dirty="0">
              <a:latin typeface="Lucida Bright" panose="02040602050505020304" pitchFamily="18" charset="0"/>
              <a:cs typeface="Arial" panose="020B0604020202020204" pitchFamily="34" charset="0"/>
            </a:endParaRPr>
          </a:p>
          <a:p>
            <a:pPr>
              <a:lnSpc>
                <a:spcPts val="2719"/>
              </a:lnSpc>
            </a:pPr>
            <a:r>
              <a:rPr lang="en-US" sz="2133" b="1" dirty="0">
                <a:latin typeface="Lucida Bright" panose="02040602050505020304" pitchFamily="18" charset="0"/>
                <a:cs typeface="Arial" panose="020B0604020202020204" pitchFamily="34" charset="0"/>
              </a:rPr>
              <a:t>Potential for conflict(s) of interest: </a:t>
            </a:r>
            <a:r>
              <a:rPr lang="en-US" sz="2133" dirty="0">
                <a:latin typeface="Lucida Bright" panose="02040602050505020304" pitchFamily="18" charset="0"/>
                <a:cs typeface="Arial" panose="020B0604020202020204" pitchFamily="34" charset="0"/>
              </a:rPr>
              <a:t>Not applicable.</a:t>
            </a:r>
          </a:p>
          <a:p>
            <a:pPr>
              <a:lnSpc>
                <a:spcPts val="2719"/>
              </a:lnSpc>
            </a:pPr>
            <a:endParaRPr lang="en-US" sz="2133" dirty="0">
              <a:latin typeface="Lucida Bright" panose="02040602050505020304" pitchFamily="18" charset="0"/>
              <a:cs typeface="Arial" panose="020B0604020202020204" pitchFamily="34" charset="0"/>
            </a:endParaRPr>
          </a:p>
        </p:txBody>
      </p:sp>
      <p:pic>
        <p:nvPicPr>
          <p:cNvPr id="7" name="Picture 2" descr="Photo">
            <a:extLst>
              <a:ext uri="{FF2B5EF4-FFF2-40B4-BE49-F238E27FC236}">
                <a16:creationId xmlns:a16="http://schemas.microsoft.com/office/drawing/2014/main" id="{08CE3E3D-E573-F43E-E88C-E4C95EE8D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704" y="2742837"/>
            <a:ext cx="3184225" cy="26047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B2E1-11B6-017F-B1F7-7EE657454102}"/>
              </a:ext>
            </a:extLst>
          </p:cNvPr>
          <p:cNvSpPr>
            <a:spLocks noGrp="1"/>
          </p:cNvSpPr>
          <p:nvPr>
            <p:ph type="title"/>
          </p:nvPr>
        </p:nvSpPr>
        <p:spPr/>
        <p:txBody>
          <a:bodyPr/>
          <a:lstStyle/>
          <a:p>
            <a:r>
              <a:rPr lang="en-US" dirty="0"/>
              <a:t>Research Team</a:t>
            </a:r>
          </a:p>
        </p:txBody>
      </p:sp>
      <p:sp>
        <p:nvSpPr>
          <p:cNvPr id="3" name="Slide Number Placeholder 2">
            <a:extLst>
              <a:ext uri="{FF2B5EF4-FFF2-40B4-BE49-F238E27FC236}">
                <a16:creationId xmlns:a16="http://schemas.microsoft.com/office/drawing/2014/main" id="{3B61E227-103D-2D6E-455E-2A891AE6DF5E}"/>
              </a:ext>
            </a:extLst>
          </p:cNvPr>
          <p:cNvSpPr>
            <a:spLocks noGrp="1"/>
          </p:cNvSpPr>
          <p:nvPr>
            <p:ph type="sldNum" sz="quarter" idx="12"/>
          </p:nvPr>
        </p:nvSpPr>
        <p:spPr/>
        <p:txBody>
          <a:bodyPr/>
          <a:lstStyle/>
          <a:p>
            <a:fld id="{A4C0CD32-A6C8-4BA5-B3DF-D8325E32CAA4}" type="slidenum">
              <a:rPr lang="en-US" smtClean="0"/>
              <a:t>4</a:t>
            </a:fld>
            <a:endParaRPr lang="en-US"/>
          </a:p>
        </p:txBody>
      </p:sp>
      <p:graphicFrame>
        <p:nvGraphicFramePr>
          <p:cNvPr id="5" name="Diagram 4">
            <a:extLst>
              <a:ext uri="{FF2B5EF4-FFF2-40B4-BE49-F238E27FC236}">
                <a16:creationId xmlns:a16="http://schemas.microsoft.com/office/drawing/2014/main" id="{E50732D2-DEEF-BC8C-1F78-5526ABFC6B24}"/>
              </a:ext>
            </a:extLst>
          </p:cNvPr>
          <p:cNvGraphicFramePr/>
          <p:nvPr>
            <p:extLst>
              <p:ext uri="{D42A27DB-BD31-4B8C-83A1-F6EECF244321}">
                <p14:modId xmlns:p14="http://schemas.microsoft.com/office/powerpoint/2010/main" val="1177540808"/>
              </p:ext>
            </p:extLst>
          </p:nvPr>
        </p:nvGraphicFramePr>
        <p:xfrm>
          <a:off x="1987997" y="1799819"/>
          <a:ext cx="8012624" cy="3445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8" descr="Marketing &amp; Communications">
            <a:extLst>
              <a:ext uri="{FF2B5EF4-FFF2-40B4-BE49-F238E27FC236}">
                <a16:creationId xmlns:a16="http://schemas.microsoft.com/office/drawing/2014/main" id="{8A6D7E55-8D59-0721-7BD4-E85BB83083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16" y="91222"/>
            <a:ext cx="2625929" cy="7176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Logos | University of Calgary">
            <a:extLst>
              <a:ext uri="{FF2B5EF4-FFF2-40B4-BE49-F238E27FC236}">
                <a16:creationId xmlns:a16="http://schemas.microsoft.com/office/drawing/2014/main" id="{BF8EADE3-7475-ACFE-D61C-678FACA974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86681" y="-404464"/>
            <a:ext cx="2503703" cy="1669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a:extLst>
              <a:ext uri="{FF2B5EF4-FFF2-40B4-BE49-F238E27FC236}">
                <a16:creationId xmlns:a16="http://schemas.microsoft.com/office/drawing/2014/main" id="{2CFADEA2-F644-C9FE-6231-A8FF06B05BDC}"/>
              </a:ext>
            </a:extLst>
          </p:cNvPr>
          <p:cNvGraphicFramePr/>
          <p:nvPr>
            <p:extLst>
              <p:ext uri="{D42A27DB-BD31-4B8C-83A1-F6EECF244321}">
                <p14:modId xmlns:p14="http://schemas.microsoft.com/office/powerpoint/2010/main" val="67986359"/>
              </p:ext>
            </p:extLst>
          </p:nvPr>
        </p:nvGraphicFramePr>
        <p:xfrm>
          <a:off x="1987997" y="2464905"/>
          <a:ext cx="8012624" cy="548974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40810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F56B-D3B9-C32A-4B4F-31B57A448101}"/>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4B3AFCC-2277-8D3B-1DF5-9C82A2825AC6}"/>
              </a:ext>
            </a:extLst>
          </p:cNvPr>
          <p:cNvSpPr>
            <a:spLocks noGrp="1"/>
          </p:cNvSpPr>
          <p:nvPr>
            <p:ph idx="1"/>
          </p:nvPr>
        </p:nvSpPr>
        <p:spPr/>
        <p:txBody>
          <a:bodyPr/>
          <a:lstStyle/>
          <a:p>
            <a:r>
              <a:rPr lang="en-US" dirty="0"/>
              <a:t>Rheumatoid Arthritis is a chronic inflammatory joint disorder with a prevalence of 1.2% in Canadian population*;</a:t>
            </a:r>
          </a:p>
          <a:p>
            <a:r>
              <a:rPr lang="en-CA" dirty="0">
                <a:latin typeface="Calibri" panose="020F0502020204030204" pitchFamily="34" charset="0"/>
                <a:ea typeface="Calibri" panose="020F0502020204030204" pitchFamily="34" charset="0"/>
                <a:cs typeface="Times New Roman" panose="02020603050405020304" pitchFamily="18" charset="0"/>
              </a:rPr>
              <a:t>P</a:t>
            </a:r>
            <a:r>
              <a:rPr lang="en-CA" sz="1800" dirty="0">
                <a:effectLst/>
                <a:latin typeface="Calibri" panose="020F0502020204030204" pitchFamily="34" charset="0"/>
                <a:ea typeface="Calibri" panose="020F0502020204030204" pitchFamily="34" charset="0"/>
                <a:cs typeface="Times New Roman" panose="02020603050405020304" pitchFamily="18" charset="0"/>
              </a:rPr>
              <a:t>redominantly diagnosed and managed by rheumatologists</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dirty="0"/>
          </a:p>
          <a:p>
            <a:r>
              <a:rPr lang="en-CA" dirty="0">
                <a:latin typeface="Calibri" panose="020F0502020204030204" pitchFamily="34" charset="0"/>
                <a:ea typeface="Calibri" panose="020F0502020204030204" pitchFamily="34" charset="0"/>
                <a:cs typeface="Times New Roman" panose="02020603050405020304" pitchFamily="18" charset="0"/>
              </a:rPr>
              <a:t>The involvement of family physicians is key to management of RA since they are often the first point of contact for patients; </a:t>
            </a:r>
          </a:p>
          <a:p>
            <a:r>
              <a:rPr lang="en-CA" dirty="0">
                <a:latin typeface="Calibri" panose="020F0502020204030204" pitchFamily="34" charset="0"/>
                <a:ea typeface="Calibri" panose="020F0502020204030204" pitchFamily="34" charset="0"/>
                <a:cs typeface="Times New Roman" panose="02020603050405020304" pitchFamily="18" charset="0"/>
              </a:rPr>
              <a:t>P</a:t>
            </a:r>
            <a:r>
              <a:rPr lang="en-CA" sz="1800" dirty="0">
                <a:effectLst/>
                <a:latin typeface="Calibri" panose="020F0502020204030204" pitchFamily="34" charset="0"/>
                <a:ea typeface="Calibri" panose="020F0502020204030204" pitchFamily="34" charset="0"/>
                <a:cs typeface="Times New Roman" panose="02020603050405020304" pitchFamily="18" charset="0"/>
              </a:rPr>
              <a:t>rior research has raised concerns around the under-documentation of RA management in primary care.</a:t>
            </a:r>
            <a:endParaRPr lang="en-US" dirty="0"/>
          </a:p>
          <a:p>
            <a:endParaRPr lang="en-US" dirty="0"/>
          </a:p>
        </p:txBody>
      </p:sp>
      <p:sp>
        <p:nvSpPr>
          <p:cNvPr id="4" name="Slide Number Placeholder 3">
            <a:extLst>
              <a:ext uri="{FF2B5EF4-FFF2-40B4-BE49-F238E27FC236}">
                <a16:creationId xmlns:a16="http://schemas.microsoft.com/office/drawing/2014/main" id="{230F400E-8283-7025-79A6-DA2DA41303C9}"/>
              </a:ext>
            </a:extLst>
          </p:cNvPr>
          <p:cNvSpPr>
            <a:spLocks noGrp="1"/>
          </p:cNvSpPr>
          <p:nvPr>
            <p:ph type="sldNum" sz="quarter" idx="12"/>
          </p:nvPr>
        </p:nvSpPr>
        <p:spPr/>
        <p:txBody>
          <a:bodyPr/>
          <a:lstStyle/>
          <a:p>
            <a:fld id="{A4C0CD32-A6C8-4BA5-B3DF-D8325E32CAA4}" type="slidenum">
              <a:rPr lang="en-US" smtClean="0"/>
              <a:t>5</a:t>
            </a:fld>
            <a:endParaRPr lang="en-US"/>
          </a:p>
        </p:txBody>
      </p:sp>
      <p:sp>
        <p:nvSpPr>
          <p:cNvPr id="5" name="TextBox 4">
            <a:extLst>
              <a:ext uri="{FF2B5EF4-FFF2-40B4-BE49-F238E27FC236}">
                <a16:creationId xmlns:a16="http://schemas.microsoft.com/office/drawing/2014/main" id="{4D165A96-53A6-DC68-239B-5BAE308FB0F9}"/>
              </a:ext>
            </a:extLst>
          </p:cNvPr>
          <p:cNvSpPr txBox="1"/>
          <p:nvPr/>
        </p:nvSpPr>
        <p:spPr>
          <a:xfrm>
            <a:off x="2487706" y="6225988"/>
            <a:ext cx="7763600" cy="276999"/>
          </a:xfrm>
          <a:prstGeom prst="rect">
            <a:avLst/>
          </a:prstGeom>
          <a:noFill/>
        </p:spPr>
        <p:txBody>
          <a:bodyPr wrap="none" rtlCol="0">
            <a:spAutoFit/>
          </a:bodyPr>
          <a:lstStyle/>
          <a:p>
            <a:r>
              <a:rPr lang="en-US" sz="1200" dirty="0"/>
              <a:t>*PHAC, 2020 (https://</a:t>
            </a:r>
            <a:r>
              <a:rPr lang="en-US" sz="1200" dirty="0" err="1"/>
              <a:t>www.canada.ca</a:t>
            </a:r>
            <a:r>
              <a:rPr lang="en-US" sz="1200" dirty="0"/>
              <a:t>/en/public-health/services/publications/diseases-conditions/rheumatoid-</a:t>
            </a:r>
            <a:r>
              <a:rPr lang="en-US" sz="1200" dirty="0" err="1"/>
              <a:t>arthritis.html</a:t>
            </a:r>
            <a:r>
              <a:rPr lang="en-US" sz="1200" dirty="0"/>
              <a:t>)</a:t>
            </a:r>
          </a:p>
        </p:txBody>
      </p:sp>
    </p:spTree>
    <p:extLst>
      <p:ext uri="{BB962C8B-B14F-4D97-AF65-F5344CB8AC3E}">
        <p14:creationId xmlns:p14="http://schemas.microsoft.com/office/powerpoint/2010/main" val="1580011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7523E-AAA1-1B25-9C16-3C0B7B47C821}"/>
              </a:ext>
            </a:extLst>
          </p:cNvPr>
          <p:cNvSpPr>
            <a:spLocks noGrp="1"/>
          </p:cNvSpPr>
          <p:nvPr>
            <p:ph type="title"/>
          </p:nvPr>
        </p:nvSpPr>
        <p:spPr/>
        <p:txBody>
          <a:bodyPr/>
          <a:lstStyle/>
          <a:p>
            <a:r>
              <a:rPr lang="en-US" dirty="0"/>
              <a:t>Objectives</a:t>
            </a:r>
          </a:p>
        </p:txBody>
      </p:sp>
      <p:graphicFrame>
        <p:nvGraphicFramePr>
          <p:cNvPr id="5" name="Content Placeholder 2">
            <a:extLst>
              <a:ext uri="{FF2B5EF4-FFF2-40B4-BE49-F238E27FC236}">
                <a16:creationId xmlns:a16="http://schemas.microsoft.com/office/drawing/2014/main" id="{0C5DBBA8-3640-7B93-A7A6-B280CBE0E265}"/>
              </a:ext>
            </a:extLst>
          </p:cNvPr>
          <p:cNvGraphicFramePr>
            <a:graphicFrameLocks noGrp="1"/>
          </p:cNvGraphicFramePr>
          <p:nvPr>
            <p:ph idx="1"/>
            <p:extLst>
              <p:ext uri="{D42A27DB-BD31-4B8C-83A1-F6EECF244321}">
                <p14:modId xmlns:p14="http://schemas.microsoft.com/office/powerpoint/2010/main" val="3803931740"/>
              </p:ext>
            </p:extLst>
          </p:nvPr>
        </p:nvGraphicFramePr>
        <p:xfrm>
          <a:off x="2230438" y="2638425"/>
          <a:ext cx="7731125" cy="310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2C113C3-FBE2-17C0-0E0E-D5379A82C242}"/>
              </a:ext>
            </a:extLst>
          </p:cNvPr>
          <p:cNvSpPr>
            <a:spLocks noGrp="1"/>
          </p:cNvSpPr>
          <p:nvPr>
            <p:ph type="sldNum" sz="quarter" idx="12"/>
          </p:nvPr>
        </p:nvSpPr>
        <p:spPr/>
        <p:txBody>
          <a:bodyPr/>
          <a:lstStyle/>
          <a:p>
            <a:fld id="{A4C0CD32-A6C8-4BA5-B3DF-D8325E32CAA4}" type="slidenum">
              <a:rPr lang="en-US" smtClean="0"/>
              <a:t>6</a:t>
            </a:fld>
            <a:endParaRPr lang="en-US"/>
          </a:p>
        </p:txBody>
      </p:sp>
    </p:spTree>
    <p:extLst>
      <p:ext uri="{BB962C8B-B14F-4D97-AF65-F5344CB8AC3E}">
        <p14:creationId xmlns:p14="http://schemas.microsoft.com/office/powerpoint/2010/main" val="1517101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map of canada with cities&#10;&#10;Description automatically generated">
            <a:extLst>
              <a:ext uri="{FF2B5EF4-FFF2-40B4-BE49-F238E27FC236}">
                <a16:creationId xmlns:a16="http://schemas.microsoft.com/office/drawing/2014/main" id="{22B2EF0C-3FA5-A5DB-4D97-947CADCED7C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87472" y="0"/>
            <a:ext cx="9061281" cy="6880813"/>
          </a:xfrm>
          <a:prstGeom prst="rect">
            <a:avLst/>
          </a:prstGeom>
        </p:spPr>
      </p:pic>
      <p:sp>
        <p:nvSpPr>
          <p:cNvPr id="7" name="5-Point Star 6">
            <a:extLst>
              <a:ext uri="{FF2B5EF4-FFF2-40B4-BE49-F238E27FC236}">
                <a16:creationId xmlns:a16="http://schemas.microsoft.com/office/drawing/2014/main" id="{83231179-149D-93EF-FB3C-F21FA4204139}"/>
              </a:ext>
            </a:extLst>
          </p:cNvPr>
          <p:cNvSpPr/>
          <p:nvPr/>
        </p:nvSpPr>
        <p:spPr>
          <a:xfrm>
            <a:off x="11257093" y="4205498"/>
            <a:ext cx="217923" cy="189472"/>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D33B42EA-E5B5-4E84-C227-A41A6697736F}"/>
              </a:ext>
            </a:extLst>
          </p:cNvPr>
          <p:cNvSpPr/>
          <p:nvPr/>
        </p:nvSpPr>
        <p:spPr>
          <a:xfrm>
            <a:off x="4002791" y="5145188"/>
            <a:ext cx="217923" cy="189472"/>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0AB80350-06CC-BEE0-A6AF-3265044213D9}"/>
              </a:ext>
            </a:extLst>
          </p:cNvPr>
          <p:cNvSpPr/>
          <p:nvPr/>
        </p:nvSpPr>
        <p:spPr>
          <a:xfrm>
            <a:off x="7809755" y="5310461"/>
            <a:ext cx="217923" cy="189472"/>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837E2EDE-E045-EF19-961D-7FD2C7CB34CB}"/>
              </a:ext>
            </a:extLst>
          </p:cNvPr>
          <p:cNvSpPr/>
          <p:nvPr/>
        </p:nvSpPr>
        <p:spPr>
          <a:xfrm>
            <a:off x="6633618" y="4639076"/>
            <a:ext cx="217923" cy="189472"/>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25B45B14-92C2-98EF-84F3-E6BD9BDC47CA}"/>
              </a:ext>
            </a:extLst>
          </p:cNvPr>
          <p:cNvSpPr/>
          <p:nvPr/>
        </p:nvSpPr>
        <p:spPr>
          <a:xfrm>
            <a:off x="9475074" y="5215725"/>
            <a:ext cx="217923" cy="189472"/>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a:extLst>
              <a:ext uri="{FF2B5EF4-FFF2-40B4-BE49-F238E27FC236}">
                <a16:creationId xmlns:a16="http://schemas.microsoft.com/office/drawing/2014/main" id="{BB4C88E6-BC03-5AD0-74E1-C6E13EBC8488}"/>
              </a:ext>
            </a:extLst>
          </p:cNvPr>
          <p:cNvSpPr/>
          <p:nvPr/>
        </p:nvSpPr>
        <p:spPr>
          <a:xfrm>
            <a:off x="10467356" y="5199250"/>
            <a:ext cx="217923" cy="189472"/>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a:extLst>
              <a:ext uri="{FF2B5EF4-FFF2-40B4-BE49-F238E27FC236}">
                <a16:creationId xmlns:a16="http://schemas.microsoft.com/office/drawing/2014/main" id="{D6FD9EDA-CC67-E10D-6FA9-91C8FD4FFD2B}"/>
              </a:ext>
            </a:extLst>
          </p:cNvPr>
          <p:cNvSpPr/>
          <p:nvPr/>
        </p:nvSpPr>
        <p:spPr>
          <a:xfrm>
            <a:off x="4866978" y="4828548"/>
            <a:ext cx="217923" cy="189472"/>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B38547-8B75-07A0-3497-2205BAF10121}"/>
              </a:ext>
            </a:extLst>
          </p:cNvPr>
          <p:cNvSpPr>
            <a:spLocks noGrp="1"/>
          </p:cNvSpPr>
          <p:nvPr>
            <p:ph type="title"/>
          </p:nvPr>
        </p:nvSpPr>
        <p:spPr>
          <a:xfrm>
            <a:off x="334238" y="272643"/>
            <a:ext cx="3236276" cy="946557"/>
          </a:xfrm>
        </p:spPr>
        <p:txBody>
          <a:bodyPr>
            <a:normAutofit/>
          </a:bodyPr>
          <a:lstStyle/>
          <a:p>
            <a:r>
              <a:rPr lang="en-US" dirty="0"/>
              <a:t>Data source</a:t>
            </a:r>
          </a:p>
        </p:txBody>
      </p:sp>
      <p:sp>
        <p:nvSpPr>
          <p:cNvPr id="18" name="Slide Number Placeholder 17">
            <a:extLst>
              <a:ext uri="{FF2B5EF4-FFF2-40B4-BE49-F238E27FC236}">
                <a16:creationId xmlns:a16="http://schemas.microsoft.com/office/drawing/2014/main" id="{E6A8B03B-26FB-B94B-127F-F55FBF980AB1}"/>
              </a:ext>
            </a:extLst>
          </p:cNvPr>
          <p:cNvSpPr>
            <a:spLocks noGrp="1"/>
          </p:cNvSpPr>
          <p:nvPr>
            <p:ph type="sldNum" sz="quarter" idx="12"/>
          </p:nvPr>
        </p:nvSpPr>
        <p:spPr/>
        <p:txBody>
          <a:bodyPr/>
          <a:lstStyle/>
          <a:p>
            <a:fld id="{A4C0CD32-A6C8-4BA5-B3DF-D8325E32CAA4}" type="slidenum">
              <a:rPr lang="en-US" smtClean="0"/>
              <a:t>7</a:t>
            </a:fld>
            <a:endParaRPr lang="en-US"/>
          </a:p>
        </p:txBody>
      </p:sp>
      <p:grpSp>
        <p:nvGrpSpPr>
          <p:cNvPr id="23" name="Group 22">
            <a:extLst>
              <a:ext uri="{FF2B5EF4-FFF2-40B4-BE49-F238E27FC236}">
                <a16:creationId xmlns:a16="http://schemas.microsoft.com/office/drawing/2014/main" id="{90ED1C43-776C-06AA-69D9-96D0CA85290F}"/>
              </a:ext>
            </a:extLst>
          </p:cNvPr>
          <p:cNvGrpSpPr/>
          <p:nvPr/>
        </p:nvGrpSpPr>
        <p:grpSpPr>
          <a:xfrm>
            <a:off x="8242168" y="194872"/>
            <a:ext cx="3982270" cy="1583970"/>
            <a:chOff x="6032578" y="4687940"/>
            <a:chExt cx="3982270" cy="1583970"/>
          </a:xfrm>
        </p:grpSpPr>
        <p:pic>
          <p:nvPicPr>
            <p:cNvPr id="24" name="Picture 2" descr="Canadian Primary Care Sentinel Surveillance Network">
              <a:extLst>
                <a:ext uri="{FF2B5EF4-FFF2-40B4-BE49-F238E27FC236}">
                  <a16:creationId xmlns:a16="http://schemas.microsoft.com/office/drawing/2014/main" id="{84413906-A6F8-92E7-441B-17E95A29BD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0242" y="4687940"/>
              <a:ext cx="1404727" cy="111841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6602B1C-866C-CDDE-C362-86493750D6D3}"/>
                </a:ext>
              </a:extLst>
            </p:cNvPr>
            <p:cNvSpPr txBox="1"/>
            <p:nvPr/>
          </p:nvSpPr>
          <p:spPr>
            <a:xfrm>
              <a:off x="6032578" y="4992692"/>
              <a:ext cx="1404727" cy="584775"/>
            </a:xfrm>
            <a:prstGeom prst="rect">
              <a:avLst/>
            </a:prstGeom>
            <a:noFill/>
          </p:spPr>
          <p:txBody>
            <a:bodyPr wrap="square" rtlCol="0">
              <a:spAutoFit/>
            </a:bodyPr>
            <a:lstStyle/>
            <a:p>
              <a:r>
                <a:rPr lang="en-US" sz="3200" b="1" dirty="0">
                  <a:solidFill>
                    <a:srgbClr val="626257"/>
                  </a:solidFill>
                  <a:latin typeface="Abadi MT Condensed Light" panose="020B0306030101010103" pitchFamily="34" charset="77"/>
                </a:rPr>
                <a:t>CPCSSN</a:t>
              </a:r>
            </a:p>
          </p:txBody>
        </p:sp>
        <p:sp>
          <p:nvSpPr>
            <p:cNvPr id="26" name="TextBox 25">
              <a:extLst>
                <a:ext uri="{FF2B5EF4-FFF2-40B4-BE49-F238E27FC236}">
                  <a16:creationId xmlns:a16="http://schemas.microsoft.com/office/drawing/2014/main" id="{D94AEA2F-5C5E-C39A-84B1-8C625ED901B6}"/>
                </a:ext>
              </a:extLst>
            </p:cNvPr>
            <p:cNvSpPr txBox="1"/>
            <p:nvPr/>
          </p:nvSpPr>
          <p:spPr>
            <a:xfrm>
              <a:off x="8610121" y="4992692"/>
              <a:ext cx="1404727" cy="584775"/>
            </a:xfrm>
            <a:prstGeom prst="rect">
              <a:avLst/>
            </a:prstGeom>
            <a:noFill/>
          </p:spPr>
          <p:txBody>
            <a:bodyPr wrap="square" rtlCol="0">
              <a:spAutoFit/>
            </a:bodyPr>
            <a:lstStyle/>
            <a:p>
              <a:r>
                <a:rPr lang="en-US" sz="3200" b="1" dirty="0">
                  <a:solidFill>
                    <a:srgbClr val="626257"/>
                  </a:solidFill>
                  <a:latin typeface="Abadi MT Condensed Light" panose="020B0306030101010103" pitchFamily="34" charset="77"/>
                </a:rPr>
                <a:t>RCSSSP</a:t>
              </a:r>
            </a:p>
          </p:txBody>
        </p:sp>
        <p:grpSp>
          <p:nvGrpSpPr>
            <p:cNvPr id="27" name="Group 26">
              <a:extLst>
                <a:ext uri="{FF2B5EF4-FFF2-40B4-BE49-F238E27FC236}">
                  <a16:creationId xmlns:a16="http://schemas.microsoft.com/office/drawing/2014/main" id="{9D17F4B1-359D-73AA-3761-870303BB8A7A}"/>
                </a:ext>
              </a:extLst>
            </p:cNvPr>
            <p:cNvGrpSpPr/>
            <p:nvPr/>
          </p:nvGrpSpPr>
          <p:grpSpPr>
            <a:xfrm>
              <a:off x="6067426" y="5810245"/>
              <a:ext cx="3750360" cy="461665"/>
              <a:chOff x="3988910" y="5721752"/>
              <a:chExt cx="3750360" cy="461665"/>
            </a:xfrm>
          </p:grpSpPr>
          <p:sp>
            <p:nvSpPr>
              <p:cNvPr id="28" name="TextBox 27">
                <a:extLst>
                  <a:ext uri="{FF2B5EF4-FFF2-40B4-BE49-F238E27FC236}">
                    <a16:creationId xmlns:a16="http://schemas.microsoft.com/office/drawing/2014/main" id="{43C0AA16-974A-1A11-B885-398D773994A2}"/>
                  </a:ext>
                </a:extLst>
              </p:cNvPr>
              <p:cNvSpPr txBox="1"/>
              <p:nvPr/>
            </p:nvSpPr>
            <p:spPr>
              <a:xfrm>
                <a:off x="3988910" y="5721752"/>
                <a:ext cx="3750360" cy="461665"/>
              </a:xfrm>
              <a:prstGeom prst="rect">
                <a:avLst/>
              </a:prstGeom>
              <a:noFill/>
            </p:spPr>
            <p:txBody>
              <a:bodyPr wrap="square" rtlCol="0">
                <a:spAutoFit/>
              </a:bodyPr>
              <a:lstStyle/>
              <a:p>
                <a:pPr algn="ctr"/>
                <a:r>
                  <a:rPr lang="en-US" sz="1200" b="1" dirty="0">
                    <a:solidFill>
                      <a:srgbClr val="626257"/>
                    </a:solidFill>
                    <a:latin typeface="Abadi MT Condensed Light" panose="020B0306030101010103" pitchFamily="34" charset="77"/>
                  </a:rPr>
                  <a:t>Canadian Primary Care Sentinel Surveillance Network</a:t>
                </a:r>
              </a:p>
              <a:p>
                <a:pPr algn="ctr"/>
                <a:r>
                  <a:rPr lang="en-US" sz="1200" b="1" dirty="0">
                    <a:solidFill>
                      <a:srgbClr val="626257"/>
                    </a:solidFill>
                    <a:latin typeface="Abadi MT Condensed Light" panose="020B0306030101010103" pitchFamily="34" charset="77"/>
                  </a:rPr>
                  <a:t>Réseau canadien de surveillance sentinelle en soins primaires</a:t>
                </a:r>
              </a:p>
            </p:txBody>
          </p:sp>
          <p:cxnSp>
            <p:nvCxnSpPr>
              <p:cNvPr id="29" name="Straight Connector 28">
                <a:extLst>
                  <a:ext uri="{FF2B5EF4-FFF2-40B4-BE49-F238E27FC236}">
                    <a16:creationId xmlns:a16="http://schemas.microsoft.com/office/drawing/2014/main" id="{26601522-B866-59BA-DDDF-3793A749DCF0}"/>
                  </a:ext>
                </a:extLst>
              </p:cNvPr>
              <p:cNvCxnSpPr/>
              <p:nvPr/>
            </p:nvCxnSpPr>
            <p:spPr>
              <a:xfrm>
                <a:off x="4341225" y="5950638"/>
                <a:ext cx="3032285" cy="0"/>
              </a:xfrm>
              <a:prstGeom prst="line">
                <a:avLst/>
              </a:prstGeom>
              <a:ln>
                <a:solidFill>
                  <a:srgbClr val="626257"/>
                </a:solidFill>
              </a:ln>
            </p:spPr>
            <p:style>
              <a:lnRef idx="1">
                <a:schemeClr val="accent1"/>
              </a:lnRef>
              <a:fillRef idx="0">
                <a:schemeClr val="accent1"/>
              </a:fillRef>
              <a:effectRef idx="0">
                <a:schemeClr val="accent1"/>
              </a:effectRef>
              <a:fontRef idx="minor">
                <a:schemeClr val="tx1"/>
              </a:fontRef>
            </p:style>
          </p:cxnSp>
        </p:grpSp>
      </p:grpSp>
      <p:sp>
        <p:nvSpPr>
          <p:cNvPr id="30" name="TextBox 29">
            <a:extLst>
              <a:ext uri="{FF2B5EF4-FFF2-40B4-BE49-F238E27FC236}">
                <a16:creationId xmlns:a16="http://schemas.microsoft.com/office/drawing/2014/main" id="{83DE4B91-F2B2-137E-A072-B273D6A0BA6D}"/>
              </a:ext>
            </a:extLst>
          </p:cNvPr>
          <p:cNvSpPr txBox="1"/>
          <p:nvPr/>
        </p:nvSpPr>
        <p:spPr>
          <a:xfrm>
            <a:off x="2036445" y="6269625"/>
            <a:ext cx="3068138" cy="276999"/>
          </a:xfrm>
          <a:prstGeom prst="rect">
            <a:avLst/>
          </a:prstGeom>
          <a:noFill/>
        </p:spPr>
        <p:txBody>
          <a:bodyPr wrap="square">
            <a:spAutoFit/>
          </a:bodyPr>
          <a:lstStyle/>
          <a:p>
            <a:pPr marL="463550" indent="-6350" algn="ctr">
              <a:spcBef>
                <a:spcPts val="200"/>
              </a:spcBef>
              <a:spcAft>
                <a:spcPts val="525"/>
              </a:spcAft>
              <a:tabLst>
                <a:tab pos="1678305" algn="ctr"/>
              </a:tabLst>
            </a:pPr>
            <a:r>
              <a:rPr lang="en-CA" sz="1200" b="1" i="1" dirty="0">
                <a:effectLst/>
                <a:latin typeface="Arial" panose="020B0604020202020204" pitchFamily="34" charset="0"/>
                <a:ea typeface="DengXian Light" panose="02010600030101010101" pitchFamily="2" charset="-122"/>
                <a:cs typeface="Times New Roman" panose="02020603050405020304" pitchFamily="18" charset="0"/>
              </a:rPr>
              <a:t>Figure 1. CPCSSN networks</a:t>
            </a:r>
            <a:endParaRPr lang="en-CA" sz="1200" b="1" dirty="0">
              <a:effectLst/>
              <a:latin typeface="Calibri Light" panose="020F0302020204030204" pitchFamily="34" charset="0"/>
              <a:ea typeface="DengXian Light"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5578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
                                        <p:tgtEl>
                                          <p:spTgt spid="23"/>
                                        </p:tgtEl>
                                      </p:cBhvr>
                                    </p:animEffect>
                                    <p:anim calcmode="lin" valueType="num">
                                      <p:cBhvr>
                                        <p:cTn id="8" dur="400" fill="hold"/>
                                        <p:tgtEl>
                                          <p:spTgt spid="23"/>
                                        </p:tgtEl>
                                        <p:attrNameLst>
                                          <p:attrName>ppt_x</p:attrName>
                                        </p:attrNameLst>
                                      </p:cBhvr>
                                      <p:tavLst>
                                        <p:tav tm="0">
                                          <p:val>
                                            <p:strVal val="#ppt_x"/>
                                          </p:val>
                                        </p:tav>
                                        <p:tav tm="100000">
                                          <p:val>
                                            <p:strVal val="#ppt_x"/>
                                          </p:val>
                                        </p:tav>
                                      </p:tavLst>
                                    </p:anim>
                                    <p:anim calcmode="lin" valueType="num">
                                      <p:cBhvr>
                                        <p:cTn id="9" dur="400" fill="hold"/>
                                        <p:tgtEl>
                                          <p:spTgt spid="2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900" decel="100000" fill="hold"/>
                                        <p:tgtEl>
                                          <p:spTgt spid="1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900" decel="100000" fill="hold"/>
                                        <p:tgtEl>
                                          <p:spTgt spid="1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900" decel="100000" fill="hold"/>
                                        <p:tgtEl>
                                          <p:spTgt spid="1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900" decel="100000" fill="hold"/>
                                        <p:tgtEl>
                                          <p:spTgt spid="11"/>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900" decel="100000" fill="hold"/>
                                        <p:tgtEl>
                                          <p:spTgt spid="1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900" decel="100000" fill="hold"/>
                                        <p:tgtEl>
                                          <p:spTgt spid="14"/>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900" decel="100000" fill="hold"/>
                                        <p:tgtEl>
                                          <p:spTgt spid="7"/>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838E-132D-8DCB-D517-2508A33EE972}"/>
              </a:ext>
            </a:extLst>
          </p:cNvPr>
          <p:cNvSpPr>
            <a:spLocks noGrp="1"/>
          </p:cNvSpPr>
          <p:nvPr>
            <p:ph type="title"/>
          </p:nvPr>
        </p:nvSpPr>
        <p:spPr>
          <a:xfrm>
            <a:off x="765077" y="643307"/>
            <a:ext cx="3044950" cy="1627792"/>
          </a:xfrm>
        </p:spPr>
        <p:txBody>
          <a:bodyPr vert="horz" lIns="274320" tIns="182880" rIns="274320" bIns="182880" rtlCol="0" anchor="ctr" anchorCtr="1">
            <a:normAutofit/>
          </a:bodyPr>
          <a:lstStyle/>
          <a:p>
            <a:r>
              <a:rPr lang="en-US" sz="2600" dirty="0">
                <a:solidFill>
                  <a:srgbClr val="262626"/>
                </a:solidFill>
              </a:rPr>
              <a:t>Participants</a:t>
            </a:r>
          </a:p>
        </p:txBody>
      </p:sp>
      <p:sp>
        <p:nvSpPr>
          <p:cNvPr id="12" name="Rectangle 11">
            <a:extLst>
              <a:ext uri="{FF2B5EF4-FFF2-40B4-BE49-F238E27FC236}">
                <a16:creationId xmlns:a16="http://schemas.microsoft.com/office/drawing/2014/main" id="{5CEBAAEF-3E73-4D85-9A3C-E40FEAFAE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flowchart of records&#10;&#10;Description automatically generated">
            <a:extLst>
              <a:ext uri="{FF2B5EF4-FFF2-40B4-BE49-F238E27FC236}">
                <a16:creationId xmlns:a16="http://schemas.microsoft.com/office/drawing/2014/main" id="{9CF4ECCF-DA01-0335-9E02-CC3171459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5474"/>
            <a:ext cx="4662922" cy="6322608"/>
          </a:xfrm>
          <a:prstGeom prst="rect">
            <a:avLst/>
          </a:prstGeom>
        </p:spPr>
      </p:pic>
      <p:sp>
        <p:nvSpPr>
          <p:cNvPr id="7" name="Slide Number Placeholder 6">
            <a:extLst>
              <a:ext uri="{FF2B5EF4-FFF2-40B4-BE49-F238E27FC236}">
                <a16:creationId xmlns:a16="http://schemas.microsoft.com/office/drawing/2014/main" id="{AAAF03AF-B0D0-9E04-5F13-8979D3F9BE3B}"/>
              </a:ext>
            </a:extLst>
          </p:cNvPr>
          <p:cNvSpPr>
            <a:spLocks noGrp="1"/>
          </p:cNvSpPr>
          <p:nvPr>
            <p:ph type="sldNum" sz="quarter" idx="12"/>
          </p:nvPr>
        </p:nvSpPr>
        <p:spPr>
          <a:xfrm>
            <a:off x="10758922" y="6217920"/>
            <a:ext cx="365760" cy="365760"/>
          </a:xfrm>
        </p:spPr>
        <p:txBody>
          <a:bodyPr vert="horz" lIns="18288" tIns="45720" rIns="18288" bIns="45720" rtlCol="0" anchor="ctr">
            <a:normAutofit/>
          </a:bodyPr>
          <a:lstStyle/>
          <a:p>
            <a:pPr>
              <a:lnSpc>
                <a:spcPct val="90000"/>
              </a:lnSpc>
              <a:spcAft>
                <a:spcPts val="600"/>
              </a:spcAft>
            </a:pPr>
            <a:fld id="{A4C0CD32-A6C8-4BA5-B3DF-D8325E32CAA4}" type="slidenum">
              <a:rPr lang="en-US" smtClean="0"/>
              <a:pPr>
                <a:lnSpc>
                  <a:spcPct val="90000"/>
                </a:lnSpc>
                <a:spcAft>
                  <a:spcPts val="600"/>
                </a:spcAft>
              </a:pPr>
              <a:t>8</a:t>
            </a:fld>
            <a:endParaRPr lang="en-US"/>
          </a:p>
        </p:txBody>
      </p:sp>
      <p:sp>
        <p:nvSpPr>
          <p:cNvPr id="8" name="TextBox 7">
            <a:extLst>
              <a:ext uri="{FF2B5EF4-FFF2-40B4-BE49-F238E27FC236}">
                <a16:creationId xmlns:a16="http://schemas.microsoft.com/office/drawing/2014/main" id="{42BE4C45-861E-347F-5B32-301E91C4E82E}"/>
              </a:ext>
            </a:extLst>
          </p:cNvPr>
          <p:cNvSpPr txBox="1"/>
          <p:nvPr/>
        </p:nvSpPr>
        <p:spPr>
          <a:xfrm>
            <a:off x="6096000" y="6400800"/>
            <a:ext cx="4341174" cy="276999"/>
          </a:xfrm>
          <a:prstGeom prst="rect">
            <a:avLst/>
          </a:prstGeom>
          <a:noFill/>
        </p:spPr>
        <p:txBody>
          <a:bodyPr wrap="square">
            <a:spAutoFit/>
          </a:bodyPr>
          <a:lstStyle/>
          <a:p>
            <a:pPr marL="463550" indent="-6350" algn="ctr">
              <a:spcBef>
                <a:spcPts val="200"/>
              </a:spcBef>
              <a:spcAft>
                <a:spcPts val="525"/>
              </a:spcAft>
              <a:tabLst>
                <a:tab pos="1678305" algn="ctr"/>
              </a:tabLst>
            </a:pPr>
            <a:r>
              <a:rPr lang="en-CA" sz="1200" b="1" i="1" dirty="0">
                <a:effectLst/>
                <a:latin typeface="Arial" panose="020B0604020202020204" pitchFamily="34" charset="0"/>
                <a:ea typeface="DengXian Light" panose="02010600030101010101" pitchFamily="2" charset="-122"/>
                <a:cs typeface="Times New Roman" panose="02020603050405020304" pitchFamily="18" charset="0"/>
              </a:rPr>
              <a:t>Figure 2. Flowchart for charts in the reference set</a:t>
            </a:r>
            <a:endParaRPr lang="en-CA" sz="1200" b="1" dirty="0">
              <a:effectLst/>
              <a:latin typeface="Calibri Light" panose="020F0302020204030204" pitchFamily="34" charset="0"/>
              <a:ea typeface="DengXian Light" panose="02010600030101010101" pitchFamily="2" charset="-122"/>
              <a:cs typeface="Times New Roman" panose="02020603050405020304" pitchFamily="18" charset="0"/>
            </a:endParaRPr>
          </a:p>
        </p:txBody>
      </p:sp>
      <p:sp>
        <p:nvSpPr>
          <p:cNvPr id="3" name="TextBox 2">
            <a:extLst>
              <a:ext uri="{FF2B5EF4-FFF2-40B4-BE49-F238E27FC236}">
                <a16:creationId xmlns:a16="http://schemas.microsoft.com/office/drawing/2014/main" id="{37AB6BAC-7DD5-8CD2-A17D-0DE185EF8DBB}"/>
              </a:ext>
            </a:extLst>
          </p:cNvPr>
          <p:cNvSpPr txBox="1"/>
          <p:nvPr/>
        </p:nvSpPr>
        <p:spPr>
          <a:xfrm>
            <a:off x="765077" y="2658214"/>
            <a:ext cx="3924408" cy="923330"/>
          </a:xfrm>
          <a:prstGeom prst="rect">
            <a:avLst/>
          </a:prstGeom>
          <a:noFill/>
        </p:spPr>
        <p:txBody>
          <a:bodyPr wrap="none" rtlCol="0">
            <a:spAutoFit/>
          </a:bodyPr>
          <a:lstStyle/>
          <a:p>
            <a:pPr marL="285750" indent="-285750">
              <a:buFont typeface="Wingdings" pitchFamily="2" charset="2"/>
              <a:buChar char="ü"/>
            </a:pPr>
            <a:r>
              <a:rPr lang="en-US" dirty="0"/>
              <a:t>Adults age 19+</a:t>
            </a:r>
          </a:p>
          <a:p>
            <a:pPr marL="285750" indent="-285750">
              <a:buFont typeface="Wingdings" pitchFamily="2" charset="2"/>
              <a:buChar char="ü"/>
            </a:pPr>
            <a:r>
              <a:rPr lang="en-US" dirty="0"/>
              <a:t>One clinical record in CPCSSN 2020</a:t>
            </a:r>
          </a:p>
          <a:p>
            <a:pPr marL="285750" indent="-285750">
              <a:buFont typeface="Wingdings" pitchFamily="2" charset="2"/>
              <a:buChar char="ü"/>
            </a:pPr>
            <a:endParaRPr lang="en-US" dirty="0"/>
          </a:p>
        </p:txBody>
      </p:sp>
    </p:spTree>
    <p:extLst>
      <p:ext uri="{BB962C8B-B14F-4D97-AF65-F5344CB8AC3E}">
        <p14:creationId xmlns:p14="http://schemas.microsoft.com/office/powerpoint/2010/main" val="368941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5DCE8-1D9E-AF77-D1A0-05536516C176}"/>
              </a:ext>
            </a:extLst>
          </p:cNvPr>
          <p:cNvSpPr>
            <a:spLocks noGrp="1"/>
          </p:cNvSpPr>
          <p:nvPr>
            <p:ph type="title"/>
          </p:nvPr>
        </p:nvSpPr>
        <p:spPr/>
        <p:txBody>
          <a:bodyPr/>
          <a:lstStyle/>
          <a:p>
            <a:r>
              <a:rPr lang="en-US" dirty="0"/>
              <a:t>Case definition development</a:t>
            </a:r>
          </a:p>
        </p:txBody>
      </p:sp>
      <p:graphicFrame>
        <p:nvGraphicFramePr>
          <p:cNvPr id="5" name="Content Placeholder 4">
            <a:extLst>
              <a:ext uri="{FF2B5EF4-FFF2-40B4-BE49-F238E27FC236}">
                <a16:creationId xmlns:a16="http://schemas.microsoft.com/office/drawing/2014/main" id="{2D36E9D3-BA57-77D9-0414-8D1AD84E62DA}"/>
              </a:ext>
            </a:extLst>
          </p:cNvPr>
          <p:cNvGraphicFramePr>
            <a:graphicFrameLocks noGrp="1"/>
          </p:cNvGraphicFramePr>
          <p:nvPr>
            <p:ph idx="1"/>
            <p:extLst>
              <p:ext uri="{D42A27DB-BD31-4B8C-83A1-F6EECF244321}">
                <p14:modId xmlns:p14="http://schemas.microsoft.com/office/powerpoint/2010/main" val="3891287796"/>
              </p:ext>
            </p:extLst>
          </p:nvPr>
        </p:nvGraphicFramePr>
        <p:xfrm>
          <a:off x="2230438" y="2638425"/>
          <a:ext cx="7731125" cy="3773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9FA78C2-119C-D1DF-4DCD-CB5B83956C30}"/>
              </a:ext>
            </a:extLst>
          </p:cNvPr>
          <p:cNvSpPr>
            <a:spLocks noGrp="1"/>
          </p:cNvSpPr>
          <p:nvPr>
            <p:ph type="sldNum" sz="quarter" idx="12"/>
          </p:nvPr>
        </p:nvSpPr>
        <p:spPr/>
        <p:txBody>
          <a:bodyPr/>
          <a:lstStyle/>
          <a:p>
            <a:fld id="{A4C0CD32-A6C8-4BA5-B3DF-D8325E32CAA4}" type="slidenum">
              <a:rPr lang="en-US" smtClean="0"/>
              <a:t>9</a:t>
            </a:fld>
            <a:endParaRPr lang="en-US"/>
          </a:p>
        </p:txBody>
      </p:sp>
    </p:spTree>
    <p:extLst>
      <p:ext uri="{BB962C8B-B14F-4D97-AF65-F5344CB8AC3E}">
        <p14:creationId xmlns:p14="http://schemas.microsoft.com/office/powerpoint/2010/main" val="485819977"/>
      </p:ext>
    </p:extLst>
  </p:cSld>
  <p:clrMapOvr>
    <a:masterClrMapping/>
  </p:clrMapOvr>
</p:sld>
</file>

<file path=ppt/theme/theme1.xml><?xml version="1.0" encoding="utf-8"?>
<a:theme xmlns:a="http://schemas.openxmlformats.org/drawingml/2006/main" name="Parce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{4CF4DAD2-81BC-FE48-9A63-B5CE6D3E74E6}tf10001120</Template>
  <TotalTime>1314</TotalTime>
  <Words>1446</Words>
  <Application>Microsoft Office PowerPoint</Application>
  <PresentationFormat>Widescreen</PresentationFormat>
  <Paragraphs>281</Paragraphs>
  <Slides>21</Slides>
  <Notes>11</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Abadi MT Condensed Light</vt:lpstr>
      <vt:lpstr>Amasis MT Pro Black</vt:lpstr>
      <vt:lpstr>Arial</vt:lpstr>
      <vt:lpstr>Calibri</vt:lpstr>
      <vt:lpstr>Calibri Light</vt:lpstr>
      <vt:lpstr>Gill Sans MT</vt:lpstr>
      <vt:lpstr>Lucida Bright</vt:lpstr>
      <vt:lpstr>Open Sans</vt:lpstr>
      <vt:lpstr>Wingdings</vt:lpstr>
      <vt:lpstr>Parcel</vt:lpstr>
      <vt:lpstr>Title Slide</vt:lpstr>
      <vt:lpstr>COI – Presenter Disclosure (1)</vt:lpstr>
      <vt:lpstr>COI – Presenter Disclosure (2)</vt:lpstr>
      <vt:lpstr>Research Team</vt:lpstr>
      <vt:lpstr>background</vt:lpstr>
      <vt:lpstr>Objectives</vt:lpstr>
      <vt:lpstr>Data source</vt:lpstr>
      <vt:lpstr>Participants</vt:lpstr>
      <vt:lpstr>Case definition development</vt:lpstr>
      <vt:lpstr>Machine Learning</vt:lpstr>
      <vt:lpstr>RA case definition</vt:lpstr>
      <vt:lpstr>Prevalence of ra in cpcssn</vt:lpstr>
      <vt:lpstr>Characteristics of Patients with RA</vt:lpstr>
      <vt:lpstr>Characteristics of Providers who are seeing PATIENTS with RA</vt:lpstr>
      <vt:lpstr>Comorbid conditions</vt:lpstr>
      <vt:lpstr>Records of ra laboratory tests</vt:lpstr>
      <vt:lpstr>Records of ra medication</vt:lpstr>
      <vt:lpstr>Take away messages</vt:lpstr>
      <vt:lpstr>Next steps</vt:lpstr>
      <vt:lpstr>PowerPoint Presentation</vt:lpstr>
      <vt:lpstr>Closing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Rheumatoid Arthritis in Canadian Primary Care</dc:title>
  <dc:creator>Anh Pham</dc:creator>
  <cp:lastModifiedBy>Deanne McKay</cp:lastModifiedBy>
  <cp:revision>55</cp:revision>
  <dcterms:created xsi:type="dcterms:W3CDTF">2023-10-13T17:15:46Z</dcterms:created>
  <dcterms:modified xsi:type="dcterms:W3CDTF">2023-11-06T19:39:35Z</dcterms:modified>
</cp:coreProperties>
</file>