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496" r:id="rId2"/>
    <p:sldId id="468" r:id="rId3"/>
    <p:sldId id="2909" r:id="rId4"/>
    <p:sldId id="2917" r:id="rId5"/>
    <p:sldId id="2898" r:id="rId6"/>
    <p:sldId id="2918" r:id="rId7"/>
    <p:sldId id="509" r:id="rId8"/>
    <p:sldId id="2759" r:id="rId9"/>
    <p:sldId id="320" r:id="rId10"/>
    <p:sldId id="2769" r:id="rId11"/>
    <p:sldId id="369" r:id="rId12"/>
    <p:sldId id="2758" r:id="rId13"/>
    <p:sldId id="263" r:id="rId14"/>
    <p:sldId id="2775" r:id="rId15"/>
    <p:sldId id="262" r:id="rId16"/>
    <p:sldId id="265" r:id="rId17"/>
    <p:sldId id="349" r:id="rId18"/>
    <p:sldId id="269" r:id="rId19"/>
    <p:sldId id="370" r:id="rId20"/>
    <p:sldId id="271" r:id="rId21"/>
    <p:sldId id="274" r:id="rId22"/>
    <p:sldId id="272" r:id="rId23"/>
    <p:sldId id="333" r:id="rId24"/>
    <p:sldId id="332" r:id="rId25"/>
    <p:sldId id="463" r:id="rId26"/>
    <p:sldId id="325" r:id="rId27"/>
    <p:sldId id="276" r:id="rId28"/>
    <p:sldId id="277" r:id="rId29"/>
    <p:sldId id="2770" r:id="rId30"/>
    <p:sldId id="2776" r:id="rId31"/>
    <p:sldId id="445" r:id="rId32"/>
    <p:sldId id="466" r:id="rId33"/>
    <p:sldId id="467" r:id="rId34"/>
    <p:sldId id="2771" r:id="rId35"/>
    <p:sldId id="532" r:id="rId36"/>
    <p:sldId id="531" r:id="rId37"/>
    <p:sldId id="2780" r:id="rId38"/>
    <p:sldId id="2773" r:id="rId39"/>
    <p:sldId id="2781" r:id="rId40"/>
    <p:sldId id="2919" r:id="rId41"/>
    <p:sldId id="2782" r:id="rId42"/>
    <p:sldId id="2777" r:id="rId43"/>
    <p:sldId id="2783" r:id="rId44"/>
    <p:sldId id="2784" r:id="rId45"/>
    <p:sldId id="279" r:id="rId46"/>
    <p:sldId id="280" r:id="rId47"/>
    <p:sldId id="367" r:id="rId48"/>
    <p:sldId id="502" r:id="rId49"/>
    <p:sldId id="2774" r:id="rId50"/>
    <p:sldId id="518" r:id="rId51"/>
    <p:sldId id="2785" r:id="rId52"/>
    <p:sldId id="158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Taylor" initials="ST" lastIdx="11" clrIdx="0">
    <p:extLst>
      <p:ext uri="{19B8F6BF-5375-455C-9EA6-DF929625EA0E}">
        <p15:presenceInfo xmlns:p15="http://schemas.microsoft.com/office/powerpoint/2012/main" userId="S::staylor@ocfp.on.ca::06dd4447-1fd3-4570-a0d7-3324e0de8f10" providerId="AD"/>
      </p:ext>
    </p:extLst>
  </p:cmAuthor>
  <p:cmAuthor id="2" name="Lauren Hargreaves" initials="LH" lastIdx="1" clrIdx="1">
    <p:extLst>
      <p:ext uri="{19B8F6BF-5375-455C-9EA6-DF929625EA0E}">
        <p15:presenceInfo xmlns:p15="http://schemas.microsoft.com/office/powerpoint/2012/main" userId="S::lhargreaves@ocfp.on.ca::701f769d-c761-4978-88d2-5b0a99f2f4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B9"/>
    <a:srgbClr val="CBE4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543"/>
    <p:restoredTop sz="84838" autoAdjust="0"/>
  </p:normalViewPr>
  <p:slideViewPr>
    <p:cSldViewPr snapToGrid="0" snapToObjects="1">
      <p:cViewPr varScale="1">
        <p:scale>
          <a:sx n="51" d="100"/>
          <a:sy n="51" d="100"/>
        </p:scale>
        <p:origin x="36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ED159C-0BAC-4970-B8C8-CEAAD078D0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552E1E-5BC2-48D7-BEE2-30E39D32C1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AA09CB-E79B-4F9D-982A-77180AE869FC}" type="datetimeFigureOut">
              <a:rPr lang="en-US" smtClean="0"/>
              <a:t>11/8/2023</a:t>
            </a:fld>
            <a:endParaRPr lang="en-US"/>
          </a:p>
        </p:txBody>
      </p:sp>
      <p:sp>
        <p:nvSpPr>
          <p:cNvPr id="4" name="Footer Placeholder 3">
            <a:extLst>
              <a:ext uri="{FF2B5EF4-FFF2-40B4-BE49-F238E27FC236}">
                <a16:creationId xmlns:a16="http://schemas.microsoft.com/office/drawing/2014/main" id="{FCD07BB0-A3C0-4099-87A3-2AFFB605F1C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C8D51CA-A9E9-498B-9270-6F52D84509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C0C1B4-F6FF-4BD7-95EB-62FACB63F597}" type="slidenum">
              <a:rPr lang="en-US" smtClean="0"/>
              <a:t>‹#›</a:t>
            </a:fld>
            <a:endParaRPr lang="en-US"/>
          </a:p>
        </p:txBody>
      </p:sp>
    </p:spTree>
    <p:extLst>
      <p:ext uri="{BB962C8B-B14F-4D97-AF65-F5344CB8AC3E}">
        <p14:creationId xmlns:p14="http://schemas.microsoft.com/office/powerpoint/2010/main" val="28933668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E26142-EE0C-2344-89D7-C3F25455F40D}"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C8553-5959-114C-BCAC-4FE2AF086DF1}" type="slidenum">
              <a:rPr lang="en-US" smtClean="0"/>
              <a:t>‹#›</a:t>
            </a:fld>
            <a:endParaRPr lang="en-US"/>
          </a:p>
        </p:txBody>
      </p:sp>
    </p:spTree>
    <p:extLst>
      <p:ext uri="{BB962C8B-B14F-4D97-AF65-F5344CB8AC3E}">
        <p14:creationId xmlns:p14="http://schemas.microsoft.com/office/powerpoint/2010/main" val="388221178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C8553-5959-114C-BCAC-4FE2AF086DF1}" type="slidenum">
              <a:rPr lang="en-US" smtClean="0"/>
              <a:t>1</a:t>
            </a:fld>
            <a:endParaRPr lang="en-US"/>
          </a:p>
        </p:txBody>
      </p:sp>
    </p:spTree>
    <p:extLst>
      <p:ext uri="{BB962C8B-B14F-4D97-AF65-F5344CB8AC3E}">
        <p14:creationId xmlns:p14="http://schemas.microsoft.com/office/powerpoint/2010/main" val="3266955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83306" rtl="0" eaLnBrk="1" fontAlgn="auto" latinLnBrk="0" hangingPunct="1">
              <a:lnSpc>
                <a:spcPct val="100000"/>
              </a:lnSpc>
              <a:spcBef>
                <a:spcPts val="0"/>
              </a:spcBef>
              <a:spcAft>
                <a:spcPts val="0"/>
              </a:spcAft>
              <a:buClrTx/>
              <a:buSzTx/>
              <a:buFontTx/>
              <a:buNone/>
              <a:tabLst/>
              <a:defRPr/>
            </a:pPr>
            <a:fld id="{6D9031A1-11FE-442F-94ED-96255B5B08C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30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Calibri" panose="020F0502020204030204"/>
                <a:ea typeface="+mn-ea"/>
                <a:cs typeface="+mn-cs"/>
              </a:rPr>
              <a:t>© 2020 Vital FM Update – not for distribution</a:t>
            </a:r>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725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KidneyWise Clinical Toolkit consists of three separate documents:</a:t>
            </a:r>
          </a:p>
          <a:p>
            <a:endParaRPr lang="en-CA" dirty="0"/>
          </a:p>
          <a:p>
            <a:r>
              <a:rPr lang="en-US" dirty="0"/>
              <a:t>1. An evidence-based </a:t>
            </a:r>
            <a:r>
              <a:rPr lang="en-US" u="sng" dirty="0"/>
              <a:t>Clinical Algorithm</a:t>
            </a:r>
            <a:r>
              <a:rPr lang="en-US" dirty="0"/>
              <a:t> that is divided into the following sections: </a:t>
            </a:r>
            <a:endParaRPr lang="en-CA" dirty="0"/>
          </a:p>
          <a:p>
            <a:pPr lvl="0"/>
            <a:r>
              <a:rPr lang="en-US" b="1" dirty="0"/>
              <a:t>Identify </a:t>
            </a:r>
            <a:r>
              <a:rPr lang="en-US" dirty="0"/>
              <a:t>– Identifies patients at higher risk of having CKD that should be tested </a:t>
            </a:r>
            <a:endParaRPr lang="en-CA" dirty="0"/>
          </a:p>
          <a:p>
            <a:pPr lvl="0"/>
            <a:r>
              <a:rPr lang="en-US" b="1" dirty="0"/>
              <a:t>Detect </a:t>
            </a:r>
            <a:r>
              <a:rPr lang="en-US" dirty="0"/>
              <a:t>– Details the types of tests that should be used to detect CKD and based on the test results, guides providers on next steps (i.e. follow-up and referral)  </a:t>
            </a:r>
            <a:endParaRPr lang="en-CA" dirty="0"/>
          </a:p>
          <a:p>
            <a:pPr lvl="0"/>
            <a:r>
              <a:rPr lang="en-US" b="1" dirty="0"/>
              <a:t>Manage</a:t>
            </a:r>
            <a:r>
              <a:rPr lang="en-US" dirty="0"/>
              <a:t> – Provides recommendations for management of CKD in primary care to reduce the risk of further disease progression </a:t>
            </a:r>
          </a:p>
          <a:p>
            <a:pPr lvl="0"/>
            <a:endParaRPr lang="en-CA" dirty="0"/>
          </a:p>
          <a:p>
            <a:r>
              <a:rPr lang="en-US" dirty="0"/>
              <a:t>2. The </a:t>
            </a:r>
            <a:r>
              <a:rPr lang="en-US" u="sng" dirty="0"/>
              <a:t>Evidence Page</a:t>
            </a:r>
            <a:r>
              <a:rPr lang="en-US" dirty="0"/>
              <a:t> offers PCPs further clinical detail regarding the algorithm content including references to clinical guidelines that were used in the development of the toolkit. </a:t>
            </a:r>
          </a:p>
          <a:p>
            <a:endParaRPr lang="en-CA" dirty="0"/>
          </a:p>
          <a:p>
            <a:r>
              <a:rPr lang="en-US" dirty="0"/>
              <a:t>3. The </a:t>
            </a:r>
            <a:r>
              <a:rPr lang="en-US" u="sng" dirty="0"/>
              <a:t>Standardized Outpatient Nephrology Referral Form</a:t>
            </a:r>
            <a:r>
              <a:rPr lang="en-US" dirty="0"/>
              <a:t> provides PCPs with referral guidance by outlining clinical scenarios that would require consultation with a nephrologist along with the appropriate investigations that should accompany the referral. </a:t>
            </a:r>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13</a:t>
            </a:fld>
            <a:endParaRPr lang="en-US" dirty="0"/>
          </a:p>
        </p:txBody>
      </p:sp>
    </p:spTree>
    <p:extLst>
      <p:ext uri="{BB962C8B-B14F-4D97-AF65-F5344CB8AC3E}">
        <p14:creationId xmlns:p14="http://schemas.microsoft.com/office/powerpoint/2010/main" val="2838420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KidneyWise Clinical Toolkit consists of three separate documents:</a:t>
            </a:r>
          </a:p>
          <a:p>
            <a:endParaRPr lang="en-CA" dirty="0"/>
          </a:p>
          <a:p>
            <a:r>
              <a:rPr lang="en-US" dirty="0"/>
              <a:t>1. An evidence-based </a:t>
            </a:r>
            <a:r>
              <a:rPr lang="en-US" u="sng" dirty="0"/>
              <a:t>Clinical Algorithm</a:t>
            </a:r>
            <a:r>
              <a:rPr lang="en-US" dirty="0"/>
              <a:t> that is divided into the following sections: </a:t>
            </a:r>
            <a:endParaRPr lang="en-CA" dirty="0"/>
          </a:p>
          <a:p>
            <a:pPr lvl="0"/>
            <a:r>
              <a:rPr lang="en-US" b="1" dirty="0"/>
              <a:t>Identify </a:t>
            </a:r>
            <a:r>
              <a:rPr lang="en-US" dirty="0"/>
              <a:t>– Identifies patients at higher risk of having CKD that should be tested </a:t>
            </a:r>
            <a:endParaRPr lang="en-CA" dirty="0"/>
          </a:p>
          <a:p>
            <a:pPr lvl="0"/>
            <a:r>
              <a:rPr lang="en-US" b="1" dirty="0"/>
              <a:t>Detect </a:t>
            </a:r>
            <a:r>
              <a:rPr lang="en-US" dirty="0"/>
              <a:t>– Details the types of tests that should be used to detect CKD and based on the test results, guides providers on next steps (i.e. follow-up and referral)  </a:t>
            </a:r>
            <a:endParaRPr lang="en-CA" dirty="0"/>
          </a:p>
          <a:p>
            <a:pPr lvl="0"/>
            <a:r>
              <a:rPr lang="en-US" b="1" dirty="0"/>
              <a:t>Manage</a:t>
            </a:r>
            <a:r>
              <a:rPr lang="en-US" dirty="0"/>
              <a:t> – Provides recommendations for management of CKD in primary care to reduce the risk of further disease progression </a:t>
            </a:r>
          </a:p>
          <a:p>
            <a:pPr lvl="0"/>
            <a:endParaRPr lang="en-CA" dirty="0"/>
          </a:p>
          <a:p>
            <a:r>
              <a:rPr lang="en-US" dirty="0"/>
              <a:t>2. The </a:t>
            </a:r>
            <a:r>
              <a:rPr lang="en-US" u="sng" dirty="0"/>
              <a:t>Evidence Page</a:t>
            </a:r>
            <a:r>
              <a:rPr lang="en-US" dirty="0"/>
              <a:t> offers PCPs further clinical detail regarding the algorithm content including references to clinical guidelines that were used in the development of the toolkit. </a:t>
            </a:r>
          </a:p>
          <a:p>
            <a:endParaRPr lang="en-CA" dirty="0"/>
          </a:p>
          <a:p>
            <a:r>
              <a:rPr lang="en-US" dirty="0"/>
              <a:t>3. The </a:t>
            </a:r>
            <a:r>
              <a:rPr lang="en-US" u="sng" dirty="0"/>
              <a:t>Standardized Outpatient Nephrology Referral Form</a:t>
            </a:r>
            <a:r>
              <a:rPr lang="en-US" dirty="0"/>
              <a:t> provides PCPs with referral guidance by outlining clinical scenarios that would require consultation with a nephrologist along with the appropriate investigations that should accompany the referral. </a:t>
            </a:r>
            <a:endParaRPr lang="en-CA" dirty="0"/>
          </a:p>
          <a:p>
            <a:endParaRPr lang="en-CA" dirty="0"/>
          </a:p>
          <a:p>
            <a:endParaRPr lang="en-CA"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14</a:t>
            </a:fld>
            <a:endParaRPr lang="en-US" dirty="0"/>
          </a:p>
        </p:txBody>
      </p:sp>
    </p:spTree>
    <p:extLst>
      <p:ext uri="{BB962C8B-B14F-4D97-AF65-F5344CB8AC3E}">
        <p14:creationId xmlns:p14="http://schemas.microsoft.com/office/powerpoint/2010/main" val="4239890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0593" eaLnBrk="0" fontAlgn="base" hangingPunct="0">
              <a:spcBef>
                <a:spcPct val="30000"/>
              </a:spcBef>
              <a:spcAft>
                <a:spcPct val="0"/>
              </a:spcAft>
              <a:defRPr/>
            </a:pPr>
            <a:r>
              <a:rPr lang="en-US" dirty="0"/>
              <a:t>HTN</a:t>
            </a:r>
            <a:r>
              <a:rPr lang="en-US" baseline="0" dirty="0"/>
              <a:t> Canada updated their guidelines in 2016, and Diabetes Canada will update their guidelines in 2018.</a:t>
            </a:r>
            <a:endParaRPr lang="en-US"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15</a:t>
            </a:fld>
            <a:endParaRPr lang="en-US" dirty="0"/>
          </a:p>
        </p:txBody>
      </p:sp>
    </p:spTree>
    <p:extLst>
      <p:ext uri="{BB962C8B-B14F-4D97-AF65-F5344CB8AC3E}">
        <p14:creationId xmlns:p14="http://schemas.microsoft.com/office/powerpoint/2010/main" val="4130676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593" eaLnBrk="0" fontAlgn="base" hangingPunct="0">
              <a:spcBef>
                <a:spcPct val="30000"/>
              </a:spcBef>
              <a:spcAft>
                <a:spcPct val="0"/>
              </a:spcAft>
              <a:defRPr/>
            </a:pPr>
            <a:r>
              <a:rPr lang="en-US" dirty="0"/>
              <a:t>There</a:t>
            </a:r>
            <a:r>
              <a:rPr lang="en-US" baseline="0" dirty="0"/>
              <a:t> are other risk factors: family History of ESRD, Connective tissue diseases (e.g. SLE)</a:t>
            </a:r>
          </a:p>
          <a:p>
            <a:pPr defTabSz="900593" eaLnBrk="0" fontAlgn="base" hangingPunct="0">
              <a:spcBef>
                <a:spcPct val="30000"/>
              </a:spcBef>
              <a:spcAft>
                <a:spcPct val="0"/>
              </a:spcAft>
              <a:defRPr/>
            </a:pPr>
            <a:endParaRPr lang="en-US" dirty="0"/>
          </a:p>
          <a:p>
            <a:pPr defTabSz="900593" eaLnBrk="0" fontAlgn="base" hangingPunct="0">
              <a:spcBef>
                <a:spcPct val="30000"/>
              </a:spcBef>
              <a:spcAft>
                <a:spcPct val="0"/>
              </a:spcAft>
              <a:defRPr/>
            </a:pPr>
            <a:r>
              <a:rPr lang="en-US" dirty="0"/>
              <a:t>Note: The ORN does not recommend screening frail elderly patients for CKD, even if they have any of the above risk factors.</a:t>
            </a:r>
            <a:r>
              <a:rPr lang="en-US" baseline="0" dirty="0"/>
              <a:t>  </a:t>
            </a:r>
            <a:r>
              <a:rPr lang="en-US" dirty="0">
                <a:solidFill>
                  <a:prstClr val="black"/>
                </a:solidFill>
                <a:latin typeface="Calibri Light"/>
                <a:cs typeface="Times New Roman" panose="02020603050405020304" pitchFamily="18" charset="0"/>
              </a:rPr>
              <a:t>First Nations Inuit Métis (FNIM) patients are at particularly high risk of CKD and progression to ESRD, mediated primarily through higher risk of the above 3 risk factors.</a:t>
            </a:r>
          </a:p>
          <a:p>
            <a:pPr defTabSz="900593" eaLnBrk="0" fontAlgn="base" hangingPunct="0">
              <a:spcBef>
                <a:spcPct val="30000"/>
              </a:spcBef>
              <a:spcAft>
                <a:spcPct val="0"/>
              </a:spcAft>
              <a:defRPr/>
            </a:pPr>
            <a:endParaRPr lang="en-US" dirty="0"/>
          </a:p>
          <a:p>
            <a:endParaRPr lang="en-CA"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16</a:t>
            </a:fld>
            <a:endParaRPr lang="en-US" dirty="0"/>
          </a:p>
        </p:txBody>
      </p:sp>
    </p:spTree>
    <p:extLst>
      <p:ext uri="{BB962C8B-B14F-4D97-AF65-F5344CB8AC3E}">
        <p14:creationId xmlns:p14="http://schemas.microsoft.com/office/powerpoint/2010/main" val="2753320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Both eGFR and urine ACR are predictors of risk for progression (and CV risk). Therefore important to measure</a:t>
            </a:r>
            <a:r>
              <a:rPr lang="en-US" baseline="0" dirty="0"/>
              <a:t> both. Urine ACR is the preferred way to detect urine protein/albumin. It is not necessary for PCPs to order a 24-hr urine for protein.</a:t>
            </a:r>
            <a:endParaRPr lang="en-US"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17</a:t>
            </a:fld>
            <a:endParaRPr lang="en-US" dirty="0"/>
          </a:p>
        </p:txBody>
      </p:sp>
    </p:spTree>
    <p:extLst>
      <p:ext uri="{BB962C8B-B14F-4D97-AF65-F5344CB8AC3E}">
        <p14:creationId xmlns:p14="http://schemas.microsoft.com/office/powerpoint/2010/main" val="1891007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fontAlgn="base">
              <a:spcBef>
                <a:spcPct val="20000"/>
              </a:spcBef>
              <a:spcAft>
                <a:spcPct val="0"/>
              </a:spcAft>
              <a:buClr>
                <a:srgbClr val="58595B"/>
              </a:buClr>
            </a:pPr>
            <a:r>
              <a:rPr lang="en-US" sz="2500" dirty="0">
                <a:solidFill>
                  <a:prstClr val="black"/>
                </a:solidFill>
                <a:latin typeface="Times New Roman" pitchFamily="18" charset="0"/>
                <a:cs typeface="Times New Roman" pitchFamily="18" charset="0"/>
              </a:rPr>
              <a:t>Assuming no inter-current illness:</a:t>
            </a:r>
          </a:p>
          <a:p>
            <a:pPr fontAlgn="base">
              <a:spcBef>
                <a:spcPct val="20000"/>
              </a:spcBef>
              <a:spcAft>
                <a:spcPct val="0"/>
              </a:spcAft>
              <a:buClr>
                <a:srgbClr val="58595B"/>
              </a:buClr>
            </a:pPr>
            <a:endParaRPr lang="en-US" sz="2500" dirty="0">
              <a:solidFill>
                <a:prstClr val="black"/>
              </a:solidFill>
              <a:latin typeface="Times New Roman" pitchFamily="18" charset="0"/>
              <a:cs typeface="Times New Roman" pitchFamily="18" charset="0"/>
            </a:endParaRPr>
          </a:p>
          <a:p>
            <a:pPr marL="337722" indent="-337722" fontAlgn="base">
              <a:spcBef>
                <a:spcPct val="20000"/>
              </a:spcBef>
              <a:spcAft>
                <a:spcPct val="0"/>
              </a:spcAft>
              <a:buClr>
                <a:srgbClr val="58595B"/>
              </a:buClr>
              <a:buFont typeface="Arial"/>
              <a:buChar char="•"/>
            </a:pPr>
            <a:r>
              <a:rPr lang="en-US" sz="2500" b="1" dirty="0">
                <a:solidFill>
                  <a:prstClr val="black"/>
                </a:solidFill>
                <a:latin typeface="Times New Roman" pitchFamily="18" charset="0"/>
                <a:cs typeface="Times New Roman" pitchFamily="18" charset="0"/>
              </a:rPr>
              <a:t>If eGFR &lt; 60, repeat in 3 months or sooner if clinical concern</a:t>
            </a:r>
          </a:p>
          <a:p>
            <a:pPr marL="788018" lvl="1" indent="-337722" fontAlgn="base">
              <a:spcBef>
                <a:spcPct val="20000"/>
              </a:spcBef>
              <a:spcAft>
                <a:spcPct val="0"/>
              </a:spcAft>
              <a:buClr>
                <a:srgbClr val="58595B"/>
              </a:buClr>
              <a:buFont typeface="Arial"/>
              <a:buChar char="•"/>
            </a:pPr>
            <a:r>
              <a:rPr lang="en-US" sz="2500" dirty="0">
                <a:solidFill>
                  <a:prstClr val="black"/>
                </a:solidFill>
                <a:latin typeface="Times New Roman" pitchFamily="18" charset="0"/>
                <a:cs typeface="Times New Roman" pitchFamily="18" charset="0"/>
              </a:rPr>
              <a:t>Rapid decline from previous eGFR result</a:t>
            </a:r>
          </a:p>
          <a:p>
            <a:pPr marL="788018" lvl="1" indent="-337722" fontAlgn="base">
              <a:spcBef>
                <a:spcPct val="20000"/>
              </a:spcBef>
              <a:spcAft>
                <a:spcPct val="0"/>
              </a:spcAft>
              <a:buClr>
                <a:srgbClr val="58595B"/>
              </a:buClr>
              <a:buFont typeface="Arial"/>
              <a:buChar char="•"/>
            </a:pPr>
            <a:r>
              <a:rPr lang="en-US" sz="2500" dirty="0">
                <a:solidFill>
                  <a:prstClr val="black"/>
                </a:solidFill>
                <a:latin typeface="Times New Roman" pitchFamily="18" charset="0"/>
                <a:cs typeface="Times New Roman" pitchFamily="18" charset="0"/>
              </a:rPr>
              <a:t>Unexpected result </a:t>
            </a:r>
            <a:r>
              <a:rPr lang="en-US" sz="2500" dirty="0">
                <a:solidFill>
                  <a:prstClr val="black"/>
                </a:solidFill>
                <a:latin typeface="Times New Roman" pitchFamily="18" charset="0"/>
                <a:cs typeface="Times New Roman" pitchFamily="18" charset="0"/>
                <a:sym typeface="Wingdings"/>
              </a:rPr>
              <a:t></a:t>
            </a:r>
            <a:r>
              <a:rPr lang="en-US" sz="2500" dirty="0">
                <a:solidFill>
                  <a:prstClr val="black"/>
                </a:solidFill>
                <a:latin typeface="Times New Roman" pitchFamily="18" charset="0"/>
                <a:cs typeface="Times New Roman" pitchFamily="18" charset="0"/>
              </a:rPr>
              <a:t> very low eGFR </a:t>
            </a:r>
          </a:p>
          <a:p>
            <a:pPr marL="337722" indent="-337722" fontAlgn="base">
              <a:spcBef>
                <a:spcPct val="20000"/>
              </a:spcBef>
              <a:spcAft>
                <a:spcPct val="0"/>
              </a:spcAft>
              <a:buClr>
                <a:srgbClr val="58595B"/>
              </a:buClr>
              <a:buFont typeface="Arial"/>
              <a:buChar char="•"/>
            </a:pPr>
            <a:r>
              <a:rPr lang="en-US" sz="2500" b="1" dirty="0">
                <a:solidFill>
                  <a:prstClr val="black"/>
                </a:solidFill>
                <a:latin typeface="Times New Roman" pitchFamily="18" charset="0"/>
                <a:cs typeface="Times New Roman" pitchFamily="18" charset="0"/>
              </a:rPr>
              <a:t>If urine ACR ≥ 3, repeat 1-2 more times over the next 3 months</a:t>
            </a:r>
          </a:p>
          <a:p>
            <a:pPr marL="788018" lvl="1" indent="-337722" fontAlgn="base">
              <a:spcBef>
                <a:spcPct val="20000"/>
              </a:spcBef>
              <a:spcAft>
                <a:spcPct val="0"/>
              </a:spcAft>
              <a:buClr>
                <a:srgbClr val="58595B"/>
              </a:buClr>
              <a:buFont typeface="Arial"/>
              <a:buChar char="•"/>
            </a:pPr>
            <a:r>
              <a:rPr lang="en-US" sz="2500" dirty="0">
                <a:solidFill>
                  <a:prstClr val="black"/>
                </a:solidFill>
                <a:latin typeface="Times New Roman" pitchFamily="18" charset="0"/>
                <a:cs typeface="Times New Roman" pitchFamily="18" charset="0"/>
              </a:rPr>
              <a:t>At least 2 out of 3 urine ACRs must be elevated to be considered abnormal</a:t>
            </a:r>
          </a:p>
          <a:p>
            <a:endParaRPr lang="en-CA" dirty="0"/>
          </a:p>
          <a:p>
            <a:endParaRPr lang="en-CA"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18</a:t>
            </a:fld>
            <a:endParaRPr lang="en-US" dirty="0"/>
          </a:p>
        </p:txBody>
      </p:sp>
    </p:spTree>
    <p:extLst>
      <p:ext uri="{BB962C8B-B14F-4D97-AF65-F5344CB8AC3E}">
        <p14:creationId xmlns:p14="http://schemas.microsoft.com/office/powerpoint/2010/main" val="1619414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lvl="1" defTabSz="900593" eaLnBrk="0" fontAlgn="base" hangingPunct="0">
              <a:spcBef>
                <a:spcPct val="30000"/>
              </a:spcBef>
              <a:spcAft>
                <a:spcPct val="0"/>
              </a:spcAft>
              <a:defRPr/>
            </a:pPr>
            <a:r>
              <a:rPr lang="en-US" sz="2300" dirty="0">
                <a:solidFill>
                  <a:prstClr val="black"/>
                </a:solidFill>
                <a:latin typeface="Times New Roman" pitchFamily="18" charset="0"/>
                <a:cs typeface="Times New Roman" pitchFamily="18" charset="0"/>
              </a:rPr>
              <a:t>-CKD is defined as abnormalities of kidney structure or function, present for &gt;3 months, with implications for health (KDIGO).</a:t>
            </a:r>
          </a:p>
          <a:p>
            <a:pPr fontAlgn="base">
              <a:spcBef>
                <a:spcPct val="20000"/>
              </a:spcBef>
              <a:spcAft>
                <a:spcPct val="0"/>
              </a:spcAft>
              <a:buClr>
                <a:srgbClr val="58595B"/>
              </a:buClr>
            </a:pPr>
            <a:endParaRPr lang="en-US" sz="2300" dirty="0">
              <a:solidFill>
                <a:prstClr val="black"/>
              </a:solidFill>
              <a:latin typeface="Times New Roman" pitchFamily="18" charset="0"/>
              <a:cs typeface="Times New Roman" pitchFamily="18" charset="0"/>
            </a:endParaRPr>
          </a:p>
          <a:p>
            <a:pPr fontAlgn="base">
              <a:spcBef>
                <a:spcPct val="20000"/>
              </a:spcBef>
              <a:spcAft>
                <a:spcPct val="0"/>
              </a:spcAft>
              <a:buClr>
                <a:srgbClr val="58595B"/>
              </a:buClr>
            </a:pPr>
            <a:r>
              <a:rPr lang="en-US" sz="2300" dirty="0">
                <a:solidFill>
                  <a:prstClr val="black"/>
                </a:solidFill>
                <a:latin typeface="Times New Roman" pitchFamily="18" charset="0"/>
                <a:cs typeface="Times New Roman" pitchFamily="18" charset="0"/>
              </a:rPr>
              <a:t>-While waiting to repeat the abnormal CKD screening tests, consider the possibility of reversible causes</a:t>
            </a:r>
          </a:p>
          <a:p>
            <a:pPr marL="788018" lvl="1" indent="-337722" fontAlgn="base">
              <a:spcBef>
                <a:spcPct val="20000"/>
              </a:spcBef>
              <a:spcAft>
                <a:spcPct val="0"/>
              </a:spcAft>
              <a:buClr>
                <a:srgbClr val="58595B"/>
              </a:buClr>
              <a:buFont typeface="Arial"/>
              <a:buChar char="•"/>
            </a:pPr>
            <a:r>
              <a:rPr lang="en-US" sz="2300" dirty="0">
                <a:solidFill>
                  <a:prstClr val="black"/>
                </a:solidFill>
                <a:latin typeface="Times New Roman" pitchFamily="18" charset="0"/>
                <a:cs typeface="Times New Roman" pitchFamily="18" charset="0"/>
              </a:rPr>
              <a:t>Infection (e.g. stop ACEI/ARB, diuretic – especially with diarrhea/vomiting/dehydration)</a:t>
            </a:r>
          </a:p>
          <a:p>
            <a:pPr marL="788018" lvl="1" indent="-337722" fontAlgn="base">
              <a:spcBef>
                <a:spcPct val="20000"/>
              </a:spcBef>
              <a:spcAft>
                <a:spcPct val="0"/>
              </a:spcAft>
              <a:buClr>
                <a:srgbClr val="58595B"/>
              </a:buClr>
              <a:buFont typeface="Arial"/>
              <a:buChar char="•"/>
            </a:pPr>
            <a:r>
              <a:rPr lang="en-US" sz="2300" dirty="0">
                <a:solidFill>
                  <a:prstClr val="black"/>
                </a:solidFill>
                <a:latin typeface="Times New Roman" pitchFamily="18" charset="0"/>
                <a:cs typeface="Times New Roman" pitchFamily="18" charset="0"/>
              </a:rPr>
              <a:t>Volume depletion (e.g. dehydration)</a:t>
            </a:r>
          </a:p>
          <a:p>
            <a:pPr marL="788018" lvl="1" indent="-337722" fontAlgn="base">
              <a:spcBef>
                <a:spcPct val="20000"/>
              </a:spcBef>
              <a:spcAft>
                <a:spcPct val="0"/>
              </a:spcAft>
              <a:buClr>
                <a:srgbClr val="58595B"/>
              </a:buClr>
              <a:buFont typeface="Arial"/>
              <a:buChar char="•"/>
            </a:pPr>
            <a:r>
              <a:rPr lang="en-US" sz="2300" dirty="0">
                <a:solidFill>
                  <a:prstClr val="black"/>
                </a:solidFill>
                <a:latin typeface="Times New Roman" pitchFamily="18" charset="0"/>
                <a:cs typeface="Times New Roman" pitchFamily="18" charset="0"/>
              </a:rPr>
              <a:t>Medications (e.g. NSAIDs, aminoglycosides, diuretics)</a:t>
            </a:r>
          </a:p>
          <a:p>
            <a:pPr marL="788018" lvl="1" indent="-337722" fontAlgn="base">
              <a:spcBef>
                <a:spcPct val="20000"/>
              </a:spcBef>
              <a:spcAft>
                <a:spcPct val="0"/>
              </a:spcAft>
              <a:buClr>
                <a:srgbClr val="58595B"/>
              </a:buClr>
              <a:buFont typeface="Arial"/>
              <a:buChar char="•"/>
            </a:pPr>
            <a:r>
              <a:rPr lang="en-US" sz="2300" dirty="0">
                <a:solidFill>
                  <a:prstClr val="black"/>
                </a:solidFill>
                <a:latin typeface="Times New Roman" pitchFamily="18" charset="0"/>
                <a:cs typeface="Times New Roman" pitchFamily="18" charset="0"/>
              </a:rPr>
              <a:t>IV contrast dye used for diagnostic imaging (consider holding diuretics, increase hydration beforehand)</a:t>
            </a:r>
          </a:p>
          <a:p>
            <a:pPr marL="788018" lvl="1" indent="-337722" fontAlgn="base">
              <a:spcBef>
                <a:spcPct val="20000"/>
              </a:spcBef>
              <a:spcAft>
                <a:spcPct val="0"/>
              </a:spcAft>
              <a:buClr>
                <a:srgbClr val="58595B"/>
              </a:buClr>
              <a:buFont typeface="Arial"/>
              <a:buChar char="•"/>
            </a:pPr>
            <a:r>
              <a:rPr lang="en-US" sz="2300" dirty="0">
                <a:solidFill>
                  <a:prstClr val="black"/>
                </a:solidFill>
                <a:latin typeface="Times New Roman" pitchFamily="18" charset="0"/>
                <a:cs typeface="Times New Roman" pitchFamily="18" charset="0"/>
              </a:rPr>
              <a:t>Obstruction (e.g. BPH/urinary retention)</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19</a:t>
            </a:fld>
            <a:endParaRPr lang="en-US" dirty="0"/>
          </a:p>
        </p:txBody>
      </p:sp>
    </p:spTree>
    <p:extLst>
      <p:ext uri="{BB962C8B-B14F-4D97-AF65-F5344CB8AC3E}">
        <p14:creationId xmlns:p14="http://schemas.microsoft.com/office/powerpoint/2010/main" val="3570919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7722" indent="-337722" defTabSz="900593" fontAlgn="base">
              <a:spcBef>
                <a:spcPct val="20000"/>
              </a:spcBef>
              <a:spcAft>
                <a:spcPct val="0"/>
              </a:spcAft>
              <a:buClr>
                <a:srgbClr val="58595B"/>
              </a:buClr>
              <a:buFont typeface="Arial" panose="020B0604020202020204" pitchFamily="34" charset="0"/>
              <a:buChar char="•"/>
              <a:defRPr/>
            </a:pPr>
            <a:r>
              <a:rPr lang="en-US" dirty="0">
                <a:solidFill>
                  <a:sysClr val="windowText" lastClr="000000"/>
                </a:solidFill>
                <a:latin typeface="Times New Roman" pitchFamily="18" charset="0"/>
                <a:cs typeface="Times New Roman" pitchFamily="18" charset="0"/>
              </a:rPr>
              <a:t>Patient does </a:t>
            </a:r>
            <a:r>
              <a:rPr lang="en-US" b="1" u="sng" dirty="0">
                <a:solidFill>
                  <a:sysClr val="windowText" lastClr="000000"/>
                </a:solidFill>
                <a:latin typeface="Times New Roman" pitchFamily="18" charset="0"/>
                <a:cs typeface="Times New Roman" pitchFamily="18" charset="0"/>
              </a:rPr>
              <a:t>not</a:t>
            </a:r>
            <a:r>
              <a:rPr lang="en-US" dirty="0">
                <a:solidFill>
                  <a:sysClr val="windowText" lastClr="000000"/>
                </a:solidFill>
                <a:latin typeface="Times New Roman" pitchFamily="18" charset="0"/>
                <a:cs typeface="Times New Roman" pitchFamily="18" charset="0"/>
              </a:rPr>
              <a:t> have CKD</a:t>
            </a:r>
          </a:p>
          <a:p>
            <a:pPr defTabSz="900593" fontAlgn="base">
              <a:spcBef>
                <a:spcPct val="20000"/>
              </a:spcBef>
              <a:spcAft>
                <a:spcPct val="0"/>
              </a:spcAft>
              <a:buClr>
                <a:srgbClr val="58595B"/>
              </a:buClr>
              <a:defRPr/>
            </a:pPr>
            <a:br>
              <a:rPr lang="en-US" dirty="0">
                <a:solidFill>
                  <a:sysClr val="windowText" lastClr="000000"/>
                </a:solidFill>
                <a:latin typeface="Times New Roman" pitchFamily="18" charset="0"/>
                <a:cs typeface="Times New Roman" pitchFamily="18" charset="0"/>
              </a:rPr>
            </a:br>
            <a:r>
              <a:rPr lang="en-US" u="sng" dirty="0">
                <a:solidFill>
                  <a:sysClr val="windowText" lastClr="000000"/>
                </a:solidFill>
                <a:latin typeface="Times New Roman" pitchFamily="18" charset="0"/>
                <a:cs typeface="Times New Roman" pitchFamily="18" charset="0"/>
              </a:rPr>
              <a:t>Follow-Up Recommendations:</a:t>
            </a:r>
          </a:p>
          <a:p>
            <a:pPr marL="337722" indent="-337722" defTabSz="900593" fontAlgn="base">
              <a:spcBef>
                <a:spcPct val="20000"/>
              </a:spcBef>
              <a:spcAft>
                <a:spcPct val="0"/>
              </a:spcAft>
              <a:buClr>
                <a:srgbClr val="58595B"/>
              </a:buClr>
              <a:buFont typeface="Arial" panose="020B0604020202020204" pitchFamily="34" charset="0"/>
              <a:buChar char="•"/>
              <a:defRPr/>
            </a:pPr>
            <a:r>
              <a:rPr lang="en-US" dirty="0">
                <a:solidFill>
                  <a:sysClr val="windowText" lastClr="000000"/>
                </a:solidFill>
                <a:latin typeface="Times New Roman" pitchFamily="18" charset="0"/>
                <a:cs typeface="Times New Roman" pitchFamily="18" charset="0"/>
              </a:rPr>
              <a:t>Re-test annually for patients with diabetes, less frequently unless clinical circumstances dictate more frequent testing</a:t>
            </a:r>
            <a:br>
              <a:rPr lang="en-US" dirty="0">
                <a:solidFill>
                  <a:sysClr val="windowText" lastClr="000000"/>
                </a:solidFill>
                <a:latin typeface="Times New Roman" pitchFamily="18" charset="0"/>
                <a:cs typeface="Times New Roman" pitchFamily="18" charset="0"/>
              </a:rPr>
            </a:br>
            <a:endParaRPr lang="en-US" dirty="0">
              <a:solidFill>
                <a:sysClr val="windowText" lastClr="000000"/>
              </a:solidFill>
              <a:latin typeface="Times New Roman" pitchFamily="18" charset="0"/>
              <a:cs typeface="Times New Roman" pitchFamily="18" charset="0"/>
            </a:endParaRPr>
          </a:p>
          <a:p>
            <a:r>
              <a:rPr lang="en-US" dirty="0"/>
              <a:t>Note:  Avoid labeling</a:t>
            </a:r>
            <a:r>
              <a:rPr lang="en-US" baseline="0" dirty="0"/>
              <a:t> a patient with CKD unless confirmed</a:t>
            </a:r>
            <a:endParaRPr lang="en-CA"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20</a:t>
            </a:fld>
            <a:endParaRPr lang="en-US" dirty="0"/>
          </a:p>
        </p:txBody>
      </p:sp>
    </p:spTree>
    <p:extLst>
      <p:ext uri="{BB962C8B-B14F-4D97-AF65-F5344CB8AC3E}">
        <p14:creationId xmlns:p14="http://schemas.microsoft.com/office/powerpoint/2010/main" val="2108262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7722" indent="-337722" defTabSz="900593" fontAlgn="base">
              <a:spcBef>
                <a:spcPct val="20000"/>
              </a:spcBef>
              <a:spcAft>
                <a:spcPct val="0"/>
              </a:spcAft>
              <a:buClr>
                <a:srgbClr val="58595B"/>
              </a:buClr>
              <a:buFont typeface="Arial" panose="020B0604020202020204" pitchFamily="34" charset="0"/>
              <a:buChar char="•"/>
              <a:defRPr/>
            </a:pPr>
            <a:r>
              <a:rPr lang="en-US" sz="2200" dirty="0">
                <a:solidFill>
                  <a:sysClr val="windowText" lastClr="000000"/>
                </a:solidFill>
                <a:latin typeface="Times New Roman" pitchFamily="18" charset="0"/>
                <a:cs typeface="Times New Roman" pitchFamily="18" charset="0"/>
              </a:rPr>
              <a:t>Patient has CKD </a:t>
            </a:r>
          </a:p>
          <a:p>
            <a:pPr marL="337722" indent="-337722" defTabSz="900593" fontAlgn="base">
              <a:spcBef>
                <a:spcPct val="20000"/>
              </a:spcBef>
              <a:spcAft>
                <a:spcPct val="0"/>
              </a:spcAft>
              <a:buClr>
                <a:srgbClr val="58595B"/>
              </a:buClr>
              <a:buFont typeface="Arial" panose="020B0604020202020204" pitchFamily="34" charset="0"/>
              <a:buChar char="•"/>
              <a:defRPr/>
            </a:pPr>
            <a:r>
              <a:rPr lang="en-US" sz="2200" dirty="0">
                <a:solidFill>
                  <a:sysClr val="windowText" lastClr="000000"/>
                </a:solidFill>
                <a:latin typeface="Times New Roman" pitchFamily="18" charset="0"/>
                <a:cs typeface="Times New Roman" pitchFamily="18" charset="0"/>
              </a:rPr>
              <a:t>Refer patient to a nephrologist</a:t>
            </a:r>
          </a:p>
          <a:p>
            <a:pPr marL="337722" indent="-337722" defTabSz="900593" fontAlgn="base">
              <a:spcBef>
                <a:spcPct val="20000"/>
              </a:spcBef>
              <a:spcAft>
                <a:spcPct val="0"/>
              </a:spcAft>
              <a:buClr>
                <a:srgbClr val="58595B"/>
              </a:buClr>
              <a:buFont typeface="Arial" panose="020B0604020202020204" pitchFamily="34" charset="0"/>
              <a:buChar char="•"/>
              <a:defRPr/>
            </a:pPr>
            <a:endParaRPr lang="en-US" sz="2200" dirty="0">
              <a:solidFill>
                <a:sysClr val="windowText" lastClr="000000"/>
              </a:solidFill>
              <a:latin typeface="Times New Roman" pitchFamily="18" charset="0"/>
              <a:cs typeface="Times New Roman" pitchFamily="18" charset="0"/>
            </a:endParaRPr>
          </a:p>
          <a:p>
            <a:pPr marL="0" lvl="1" defTabSz="900593" fontAlgn="base">
              <a:spcBef>
                <a:spcPct val="20000"/>
              </a:spcBef>
              <a:spcAft>
                <a:spcPct val="0"/>
              </a:spcAft>
              <a:buClr>
                <a:srgbClr val="58595B"/>
              </a:buClr>
              <a:defRPr/>
            </a:pPr>
            <a:r>
              <a:rPr lang="en-US" u="sng" dirty="0">
                <a:solidFill>
                  <a:sysClr val="windowText" lastClr="000000"/>
                </a:solidFill>
                <a:latin typeface="Times New Roman" pitchFamily="18" charset="0"/>
                <a:cs typeface="Times New Roman" pitchFamily="18" charset="0"/>
              </a:rPr>
              <a:t>Work-Up Recommendations: </a:t>
            </a:r>
          </a:p>
          <a:p>
            <a:pPr marL="337722" lvl="1" indent="-337722" defTabSz="900593" fontAlgn="base">
              <a:spcBef>
                <a:spcPct val="20000"/>
              </a:spcBef>
              <a:spcAft>
                <a:spcPct val="0"/>
              </a:spcAft>
              <a:buClr>
                <a:srgbClr val="58595B"/>
              </a:buClr>
              <a:buFont typeface="Arial" panose="020B0604020202020204" pitchFamily="34" charset="0"/>
              <a:buChar char="•"/>
              <a:defRPr/>
            </a:pPr>
            <a:r>
              <a:rPr lang="en-US" dirty="0">
                <a:solidFill>
                  <a:sysClr val="windowText" lastClr="000000"/>
                </a:solidFill>
                <a:latin typeface="Times New Roman" pitchFamily="18" charset="0"/>
                <a:cs typeface="Times New Roman" pitchFamily="18" charset="0"/>
              </a:rPr>
              <a:t>Consider ordering &amp; sending the following with referral:</a:t>
            </a:r>
          </a:p>
          <a:p>
            <a:pPr marL="788018" lvl="1" indent="-337722" defTabSz="900593" fontAlgn="base">
              <a:spcBef>
                <a:spcPct val="20000"/>
              </a:spcBef>
              <a:spcAft>
                <a:spcPct val="0"/>
              </a:spcAft>
              <a:buClr>
                <a:srgbClr val="58595B"/>
              </a:buClr>
              <a:buFont typeface="Arial" panose="020B0604020202020204" pitchFamily="34" charset="0"/>
              <a:buChar char="•"/>
              <a:defRPr/>
            </a:pPr>
            <a:r>
              <a:rPr lang="en-US" dirty="0">
                <a:solidFill>
                  <a:sysClr val="windowText" lastClr="000000"/>
                </a:solidFill>
                <a:latin typeface="Times New Roman" pitchFamily="18" charset="0"/>
                <a:cs typeface="Times New Roman" pitchFamily="18" charset="0"/>
              </a:rPr>
              <a:t>Urine R&amp;M, electrolytes (for albuminuria)</a:t>
            </a:r>
          </a:p>
          <a:p>
            <a:pPr marL="788018" lvl="1" indent="-337722" defTabSz="900593" fontAlgn="base">
              <a:spcBef>
                <a:spcPct val="20000"/>
              </a:spcBef>
              <a:spcAft>
                <a:spcPct val="0"/>
              </a:spcAft>
              <a:buClr>
                <a:srgbClr val="58595B"/>
              </a:buClr>
              <a:buFont typeface="Arial" panose="020B0604020202020204" pitchFamily="34" charset="0"/>
              <a:buChar char="•"/>
              <a:defRPr/>
            </a:pPr>
            <a:r>
              <a:rPr lang="en-US" dirty="0">
                <a:solidFill>
                  <a:sysClr val="windowText" lastClr="000000"/>
                </a:solidFill>
                <a:latin typeface="Times New Roman" pitchFamily="18" charset="0"/>
                <a:cs typeface="Times New Roman" pitchFamily="18" charset="0"/>
              </a:rPr>
              <a:t>Urine R&amp;M, electrolytes, CBC, serum calcium, phosphate, albumin, PTH (for low eGFR) </a:t>
            </a:r>
          </a:p>
          <a:p>
            <a:pPr marL="788018" lvl="1" indent="-337722" defTabSz="900593" fontAlgn="base">
              <a:spcBef>
                <a:spcPct val="20000"/>
              </a:spcBef>
              <a:spcAft>
                <a:spcPct val="0"/>
              </a:spcAft>
              <a:buClr>
                <a:srgbClr val="58595B"/>
              </a:buClr>
              <a:buFont typeface="Arial" panose="020B0604020202020204" pitchFamily="34" charset="0"/>
              <a:buChar char="•"/>
              <a:defRPr/>
            </a:pPr>
            <a:r>
              <a:rPr lang="en-CA" dirty="0"/>
              <a:t>In patients with low </a:t>
            </a:r>
            <a:r>
              <a:rPr lang="en-CA" dirty="0" err="1"/>
              <a:t>eGFR</a:t>
            </a:r>
            <a:r>
              <a:rPr lang="en-CA" dirty="0"/>
              <a:t> (</a:t>
            </a:r>
            <a:r>
              <a:rPr lang="en-CA" dirty="0" err="1"/>
              <a:t>ie</a:t>
            </a:r>
            <a:r>
              <a:rPr lang="en-CA" dirty="0"/>
              <a:t> &lt; 30), their</a:t>
            </a:r>
            <a:r>
              <a:rPr lang="en-CA" baseline="0" dirty="0"/>
              <a:t> risk for metabolic complications including anemia and bone mineral disorders increases – therefore these additional modest tests are recommended prior to referral.</a:t>
            </a:r>
            <a:endParaRPr lang="en-CA" dirty="0"/>
          </a:p>
          <a:p>
            <a:pPr marL="450296" lvl="1" defTabSz="900593" fontAlgn="base">
              <a:spcBef>
                <a:spcPct val="20000"/>
              </a:spcBef>
              <a:spcAft>
                <a:spcPct val="0"/>
              </a:spcAft>
              <a:buClr>
                <a:srgbClr val="58595B"/>
              </a:buClr>
              <a:defRPr/>
            </a:pPr>
            <a:endParaRPr lang="en-US" dirty="0">
              <a:solidFill>
                <a:sysClr val="windowText" lastClr="000000"/>
              </a:solidFill>
              <a:latin typeface="Times New Roman" pitchFamily="18" charset="0"/>
              <a:cs typeface="Times New Roman" pitchFamily="18" charset="0"/>
            </a:endParaRPr>
          </a:p>
          <a:p>
            <a:pPr marL="337722" indent="-337722" defTabSz="900593" fontAlgn="base">
              <a:spcBef>
                <a:spcPct val="20000"/>
              </a:spcBef>
              <a:spcAft>
                <a:spcPct val="0"/>
              </a:spcAft>
              <a:buClr>
                <a:srgbClr val="58595B"/>
              </a:buClr>
              <a:buFont typeface="Arial" panose="020B0604020202020204" pitchFamily="34" charset="0"/>
              <a:buChar char="•"/>
              <a:defRPr/>
            </a:pPr>
            <a:r>
              <a:rPr lang="en-US" sz="2200" dirty="0">
                <a:solidFill>
                  <a:sysClr val="windowText" lastClr="000000"/>
                </a:solidFill>
                <a:latin typeface="Times New Roman" pitchFamily="18" charset="0"/>
                <a:cs typeface="Times New Roman" pitchFamily="18" charset="0"/>
              </a:rPr>
              <a:t>Don’t lose relationship with your patient!</a:t>
            </a:r>
          </a:p>
          <a:p>
            <a:endParaRPr lang="en-CA"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21</a:t>
            </a:fld>
            <a:endParaRPr lang="en-US" dirty="0"/>
          </a:p>
        </p:txBody>
      </p:sp>
    </p:spTree>
    <p:extLst>
      <p:ext uri="{BB962C8B-B14F-4D97-AF65-F5344CB8AC3E}">
        <p14:creationId xmlns:p14="http://schemas.microsoft.com/office/powerpoint/2010/main" val="2546315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C4626-69B2-044A-9987-2BEF3650F1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2550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337722" indent="-337722" defTabSz="900593" fontAlgn="base">
              <a:spcBef>
                <a:spcPct val="20000"/>
              </a:spcBef>
              <a:spcAft>
                <a:spcPct val="0"/>
              </a:spcAft>
              <a:buClr>
                <a:srgbClr val="58595B"/>
              </a:buClr>
              <a:buFont typeface="Arial" panose="020B0604020202020204" pitchFamily="34" charset="0"/>
              <a:buChar char="•"/>
              <a:defRPr/>
            </a:pPr>
            <a:r>
              <a:rPr lang="en-US" sz="1600" dirty="0">
                <a:solidFill>
                  <a:sysClr val="windowText" lastClr="000000"/>
                </a:solidFill>
              </a:rPr>
              <a:t>Patient has CKD </a:t>
            </a:r>
          </a:p>
          <a:p>
            <a:pPr marL="337722" indent="-337722" defTabSz="900593" fontAlgn="base">
              <a:spcBef>
                <a:spcPct val="20000"/>
              </a:spcBef>
              <a:spcAft>
                <a:spcPct val="0"/>
              </a:spcAft>
              <a:buClr>
                <a:srgbClr val="58595B"/>
              </a:buClr>
              <a:buFont typeface="Arial" panose="020B0604020202020204" pitchFamily="34" charset="0"/>
              <a:buChar char="•"/>
              <a:defRPr/>
            </a:pPr>
            <a:r>
              <a:rPr lang="en-US" sz="1600" dirty="0">
                <a:solidFill>
                  <a:sysClr val="windowText" lastClr="000000"/>
                </a:solidFill>
              </a:rPr>
              <a:t>Work-Up: Check urine R&amp;M, electrolytes</a:t>
            </a:r>
          </a:p>
          <a:p>
            <a:pPr marL="337722" lvl="1" indent="-337722" defTabSz="900593" fontAlgn="base">
              <a:spcBef>
                <a:spcPct val="20000"/>
              </a:spcBef>
              <a:spcAft>
                <a:spcPct val="0"/>
              </a:spcAft>
              <a:buClr>
                <a:srgbClr val="58595B"/>
              </a:buClr>
              <a:buFont typeface="Arial" panose="020B0604020202020204" pitchFamily="34" charset="0"/>
              <a:buChar char="•"/>
              <a:defRPr/>
            </a:pPr>
            <a:endParaRPr lang="en-US" sz="1600" dirty="0">
              <a:solidFill>
                <a:sysClr val="windowText" lastClr="000000"/>
              </a:solidFill>
            </a:endParaRPr>
          </a:p>
          <a:p>
            <a:pPr marL="0" lvl="1" defTabSz="900593" fontAlgn="base">
              <a:spcBef>
                <a:spcPct val="20000"/>
              </a:spcBef>
              <a:spcAft>
                <a:spcPct val="0"/>
              </a:spcAft>
              <a:buClr>
                <a:srgbClr val="58595B"/>
              </a:buClr>
              <a:defRPr/>
            </a:pPr>
            <a:r>
              <a:rPr lang="en-US" sz="1600" u="sng" dirty="0">
                <a:solidFill>
                  <a:sysClr val="windowText" lastClr="000000"/>
                </a:solidFill>
              </a:rPr>
              <a:t>Follow-Up Recommendations:</a:t>
            </a:r>
          </a:p>
          <a:p>
            <a:pPr marL="675444" lvl="2" indent="-225148" defTabSz="900593" fontAlgn="base">
              <a:spcBef>
                <a:spcPct val="20000"/>
              </a:spcBef>
              <a:spcAft>
                <a:spcPct val="0"/>
              </a:spcAft>
              <a:buClr>
                <a:srgbClr val="58595B"/>
              </a:buClr>
              <a:buFont typeface="Arial" panose="020B0604020202020204" pitchFamily="34" charset="0"/>
              <a:buChar char="•"/>
              <a:defRPr/>
            </a:pPr>
            <a:r>
              <a:rPr lang="en-US" sz="1400" dirty="0">
                <a:solidFill>
                  <a:sysClr val="windowText" lastClr="000000"/>
                </a:solidFill>
                <a:latin typeface="Times New Roman" pitchFamily="18" charset="0"/>
                <a:cs typeface="Times New Roman" pitchFamily="18" charset="0"/>
              </a:rPr>
              <a:t>Serial following of eGFR and urine ACR to monitor for progression</a:t>
            </a:r>
          </a:p>
          <a:p>
            <a:pPr marL="675444" lvl="2" indent="-225148" defTabSz="900593" fontAlgn="base">
              <a:spcBef>
                <a:spcPct val="20000"/>
              </a:spcBef>
              <a:spcAft>
                <a:spcPct val="0"/>
              </a:spcAft>
              <a:buClr>
                <a:srgbClr val="58595B"/>
              </a:buClr>
              <a:buFont typeface="Arial" panose="020B0604020202020204" pitchFamily="34" charset="0"/>
              <a:buChar char="•"/>
              <a:defRPr/>
            </a:pPr>
            <a:r>
              <a:rPr lang="en-US" sz="1400" dirty="0">
                <a:solidFill>
                  <a:sysClr val="windowText" lastClr="000000"/>
                </a:solidFill>
                <a:latin typeface="Times New Roman" pitchFamily="18" charset="0"/>
                <a:cs typeface="Times New Roman" pitchFamily="18" charset="0"/>
              </a:rPr>
              <a:t>Every 6 months once diagnosis made</a:t>
            </a:r>
          </a:p>
          <a:p>
            <a:pPr marL="675444" lvl="2" indent="-225148" defTabSz="900593" fontAlgn="base">
              <a:spcBef>
                <a:spcPct val="20000"/>
              </a:spcBef>
              <a:spcAft>
                <a:spcPct val="0"/>
              </a:spcAft>
              <a:buClr>
                <a:srgbClr val="58595B"/>
              </a:buClr>
              <a:buFont typeface="Arial" panose="020B0604020202020204" pitchFamily="34" charset="0"/>
              <a:buChar char="•"/>
              <a:defRPr/>
            </a:pPr>
            <a:r>
              <a:rPr lang="en-US" sz="1400" dirty="0">
                <a:solidFill>
                  <a:sysClr val="windowText" lastClr="000000"/>
                </a:solidFill>
                <a:latin typeface="Times New Roman" pitchFamily="18" charset="0"/>
                <a:cs typeface="Times New Roman" pitchFamily="18" charset="0"/>
              </a:rPr>
              <a:t>Annually once eGFR is stable for 2 years</a:t>
            </a:r>
          </a:p>
          <a:p>
            <a:pPr marL="0" lvl="1" defTabSz="900593" fontAlgn="base">
              <a:spcBef>
                <a:spcPct val="20000"/>
              </a:spcBef>
              <a:spcAft>
                <a:spcPct val="0"/>
              </a:spcAft>
              <a:buClr>
                <a:srgbClr val="58595B"/>
              </a:buClr>
              <a:defRPr/>
            </a:pPr>
            <a:endParaRPr lang="en-US" sz="1600" dirty="0">
              <a:solidFill>
                <a:sysClr val="windowText" lastClr="000000"/>
              </a:solidFill>
              <a:latin typeface="Times New Roman" pitchFamily="18" charset="0"/>
              <a:cs typeface="Times New Roman" pitchFamily="18" charset="0"/>
            </a:endParaRPr>
          </a:p>
          <a:p>
            <a:pPr marL="0" lvl="1" defTabSz="900593" fontAlgn="base">
              <a:spcBef>
                <a:spcPct val="20000"/>
              </a:spcBef>
              <a:spcAft>
                <a:spcPct val="0"/>
              </a:spcAft>
              <a:buClr>
                <a:srgbClr val="58595B"/>
              </a:buClr>
              <a:defRPr/>
            </a:pPr>
            <a:r>
              <a:rPr lang="en-US" sz="1600" u="sng" dirty="0">
                <a:solidFill>
                  <a:sysClr val="windowText" lastClr="000000"/>
                </a:solidFill>
                <a:latin typeface="Times New Roman" pitchFamily="18" charset="0"/>
                <a:cs typeface="Times New Roman" pitchFamily="18" charset="0"/>
              </a:rPr>
              <a:t>Refer to a nephrologist if:</a:t>
            </a:r>
          </a:p>
          <a:p>
            <a:pPr marL="675444" lvl="2" indent="-225148" defTabSz="900593" fontAlgn="base">
              <a:spcBef>
                <a:spcPct val="20000"/>
              </a:spcBef>
              <a:spcAft>
                <a:spcPct val="0"/>
              </a:spcAft>
              <a:buClr>
                <a:srgbClr val="58595B"/>
              </a:buClr>
              <a:buFont typeface="Arial" panose="020B0604020202020204" pitchFamily="34" charset="0"/>
              <a:buChar char="•"/>
              <a:defRPr/>
            </a:pPr>
            <a:r>
              <a:rPr lang="en-US" sz="1400" dirty="0">
                <a:solidFill>
                  <a:sysClr val="windowText" lastClr="000000"/>
                </a:solidFill>
                <a:latin typeface="Times New Roman" pitchFamily="18" charset="0"/>
                <a:cs typeface="Times New Roman" pitchFamily="18" charset="0"/>
              </a:rPr>
              <a:t>eGFR &lt; 60 and decline ≥ 5ml/min within 6 months (confirmed on repeat testing within 2-4 weeks), or</a:t>
            </a:r>
          </a:p>
          <a:p>
            <a:pPr marL="675444" lvl="2" indent="-225148" defTabSz="900593" fontAlgn="base">
              <a:spcBef>
                <a:spcPct val="20000"/>
              </a:spcBef>
              <a:spcAft>
                <a:spcPct val="0"/>
              </a:spcAft>
              <a:buClr>
                <a:srgbClr val="58595B"/>
              </a:buClr>
              <a:buFont typeface="Arial" panose="020B0604020202020204" pitchFamily="34" charset="0"/>
              <a:buChar char="•"/>
              <a:defRPr/>
            </a:pPr>
            <a:r>
              <a:rPr lang="en-US" sz="1400" dirty="0">
                <a:solidFill>
                  <a:sysClr val="windowText" lastClr="000000"/>
                </a:solidFill>
                <a:latin typeface="Times New Roman" pitchFamily="18" charset="0"/>
                <a:cs typeface="Times New Roman" pitchFamily="18" charset="0"/>
              </a:rPr>
              <a:t>eGFR &lt; 30 or ACR &gt; 60, or</a:t>
            </a:r>
          </a:p>
          <a:p>
            <a:pPr marL="675444" lvl="2" indent="-225148" defTabSz="900593" fontAlgn="base">
              <a:spcBef>
                <a:spcPct val="20000"/>
              </a:spcBef>
              <a:spcAft>
                <a:spcPct val="0"/>
              </a:spcAft>
              <a:buClr>
                <a:srgbClr val="58595B"/>
              </a:buClr>
              <a:buFont typeface="Arial" panose="020B0604020202020204" pitchFamily="34" charset="0"/>
              <a:buChar char="•"/>
              <a:defRPr/>
            </a:pPr>
            <a:r>
              <a:rPr lang="en-US" sz="1400" dirty="0">
                <a:solidFill>
                  <a:sysClr val="windowText" lastClr="000000"/>
                </a:solidFill>
                <a:latin typeface="Times New Roman" pitchFamily="18" charset="0"/>
                <a:cs typeface="Times New Roman" pitchFamily="18" charset="0"/>
              </a:rPr>
              <a:t>eGFR &lt;45 and urine ACR between 30 and 60 on 2 occasions, at least 3 months apart</a:t>
            </a:r>
          </a:p>
          <a:p>
            <a:pPr marL="675444" lvl="2" indent="-225148" defTabSz="900593" fontAlgn="base">
              <a:spcBef>
                <a:spcPct val="20000"/>
              </a:spcBef>
              <a:spcAft>
                <a:spcPct val="0"/>
              </a:spcAft>
              <a:buClr>
                <a:srgbClr val="58595B"/>
              </a:buClr>
              <a:buFont typeface="Arial" panose="020B0604020202020204" pitchFamily="34" charset="0"/>
              <a:buChar char="•"/>
              <a:defRPr/>
            </a:pPr>
            <a:r>
              <a:rPr lang="en-US" sz="1400" dirty="0">
                <a:solidFill>
                  <a:sysClr val="windowText" lastClr="000000"/>
                </a:solidFill>
                <a:latin typeface="Times New Roman" pitchFamily="18" charset="0"/>
                <a:cs typeface="Times New Roman" pitchFamily="18" charset="0"/>
              </a:rPr>
              <a:t>Inability to achieve blood pressure targets, or</a:t>
            </a:r>
          </a:p>
          <a:p>
            <a:pPr marL="675444" lvl="2" indent="-225148" defTabSz="900593" fontAlgn="base">
              <a:spcBef>
                <a:spcPct val="20000"/>
              </a:spcBef>
              <a:spcAft>
                <a:spcPct val="0"/>
              </a:spcAft>
              <a:buClr>
                <a:srgbClr val="58595B"/>
              </a:buClr>
              <a:buFont typeface="Arial" panose="020B0604020202020204" pitchFamily="34" charset="0"/>
              <a:buChar char="•"/>
              <a:defRPr/>
            </a:pPr>
            <a:r>
              <a:rPr lang="en-US" sz="1400" dirty="0">
                <a:solidFill>
                  <a:sysClr val="windowText" lastClr="000000"/>
                </a:solidFill>
                <a:latin typeface="Times New Roman" pitchFamily="18" charset="0"/>
                <a:cs typeface="Times New Roman" pitchFamily="18" charset="0"/>
              </a:rPr>
              <a:t>Significant K+ disorder, RBC casts or hematuria (&gt; 20 RBC/</a:t>
            </a:r>
            <a:r>
              <a:rPr lang="en-US" sz="1400" dirty="0" err="1">
                <a:solidFill>
                  <a:sysClr val="windowText" lastClr="000000"/>
                </a:solidFill>
                <a:latin typeface="Times New Roman" pitchFamily="18" charset="0"/>
                <a:cs typeface="Times New Roman" pitchFamily="18" charset="0"/>
              </a:rPr>
              <a:t>hpf</a:t>
            </a:r>
            <a:r>
              <a:rPr lang="en-US" sz="1400" dirty="0">
                <a:solidFill>
                  <a:sysClr val="windowText" lastClr="000000"/>
                </a:solidFill>
                <a:latin typeface="Times New Roman" pitchFamily="18" charset="0"/>
                <a:cs typeface="Times New Roman" pitchFamily="18" charset="0"/>
              </a:rPr>
              <a:t>)</a:t>
            </a:r>
          </a:p>
          <a:p>
            <a:pPr marL="675444" lvl="2" indent="-225148" defTabSz="900593" fontAlgn="base">
              <a:spcBef>
                <a:spcPct val="20000"/>
              </a:spcBef>
              <a:spcAft>
                <a:spcPct val="0"/>
              </a:spcAft>
              <a:buClr>
                <a:srgbClr val="58595B"/>
              </a:buClr>
              <a:buFont typeface="Arial" panose="020B0604020202020204" pitchFamily="34" charset="0"/>
              <a:buChar char="•"/>
              <a:defRPr/>
            </a:pPr>
            <a:endParaRPr lang="en-US" sz="1400" dirty="0">
              <a:solidFill>
                <a:sysClr val="windowText" lastClr="000000"/>
              </a:solidFill>
              <a:latin typeface="Times New Roman" pitchFamily="18" charset="0"/>
              <a:cs typeface="Times New Roman" pitchFamily="18" charset="0"/>
            </a:endParaRPr>
          </a:p>
          <a:p>
            <a:r>
              <a:rPr lang="en-CA" dirty="0"/>
              <a:t>There is no need for exhaustive investigations at this point. </a:t>
            </a:r>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22</a:t>
            </a:fld>
            <a:endParaRPr lang="en-US" dirty="0"/>
          </a:p>
        </p:txBody>
      </p:sp>
    </p:spTree>
    <p:extLst>
      <p:ext uri="{BB962C8B-B14F-4D97-AF65-F5344CB8AC3E}">
        <p14:creationId xmlns:p14="http://schemas.microsoft.com/office/powerpoint/2010/main" val="2792738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038149-BDEE-DF4D-8284-CB5D1506C436}" type="slidenum">
              <a:rPr lang="en-US" smtClean="0"/>
              <a:t>23</a:t>
            </a:fld>
            <a:endParaRPr lang="en-US" dirty="0"/>
          </a:p>
        </p:txBody>
      </p:sp>
    </p:spTree>
    <p:extLst>
      <p:ext uri="{BB962C8B-B14F-4D97-AF65-F5344CB8AC3E}">
        <p14:creationId xmlns:p14="http://schemas.microsoft.com/office/powerpoint/2010/main" val="3106219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337722" indent="-337722" defTabSz="900593" fontAlgn="base">
              <a:spcBef>
                <a:spcPct val="20000"/>
              </a:spcBef>
              <a:spcAft>
                <a:spcPct val="0"/>
              </a:spcAft>
              <a:buClr>
                <a:srgbClr val="58595B"/>
              </a:buClr>
              <a:buFont typeface="Arial" panose="020B0604020202020204" pitchFamily="34" charset="0"/>
              <a:buChar char="•"/>
              <a:defRPr/>
            </a:pPr>
            <a:r>
              <a:rPr lang="en-US" sz="1600" dirty="0">
                <a:solidFill>
                  <a:sysClr val="windowText" lastClr="000000"/>
                </a:solidFill>
              </a:rPr>
              <a:t>Patient has CKD </a:t>
            </a:r>
          </a:p>
          <a:p>
            <a:pPr marL="337722" indent="-337722" defTabSz="900593" fontAlgn="base">
              <a:spcBef>
                <a:spcPct val="20000"/>
              </a:spcBef>
              <a:spcAft>
                <a:spcPct val="0"/>
              </a:spcAft>
              <a:buClr>
                <a:srgbClr val="58595B"/>
              </a:buClr>
              <a:buFont typeface="Arial" panose="020B0604020202020204" pitchFamily="34" charset="0"/>
              <a:buChar char="•"/>
              <a:defRPr/>
            </a:pPr>
            <a:r>
              <a:rPr lang="en-US" sz="1600" dirty="0">
                <a:solidFill>
                  <a:sysClr val="windowText" lastClr="000000"/>
                </a:solidFill>
              </a:rPr>
              <a:t>Work-Up: Check urine R&amp;M, electrolytes</a:t>
            </a:r>
          </a:p>
          <a:p>
            <a:pPr marL="337722" lvl="1" indent="-337722" defTabSz="900593" fontAlgn="base">
              <a:spcBef>
                <a:spcPct val="20000"/>
              </a:spcBef>
              <a:spcAft>
                <a:spcPct val="0"/>
              </a:spcAft>
              <a:buClr>
                <a:srgbClr val="58595B"/>
              </a:buClr>
              <a:buFont typeface="Arial" panose="020B0604020202020204" pitchFamily="34" charset="0"/>
              <a:buChar char="•"/>
              <a:defRPr/>
            </a:pPr>
            <a:endParaRPr lang="en-US" sz="1600" dirty="0">
              <a:solidFill>
                <a:sysClr val="windowText" lastClr="000000"/>
              </a:solidFill>
            </a:endParaRPr>
          </a:p>
          <a:p>
            <a:pPr marL="0" lvl="1" defTabSz="900593" fontAlgn="base">
              <a:spcBef>
                <a:spcPct val="20000"/>
              </a:spcBef>
              <a:spcAft>
                <a:spcPct val="0"/>
              </a:spcAft>
              <a:buClr>
                <a:srgbClr val="58595B"/>
              </a:buClr>
              <a:defRPr/>
            </a:pPr>
            <a:r>
              <a:rPr lang="en-US" sz="1600" u="sng" dirty="0">
                <a:solidFill>
                  <a:sysClr val="windowText" lastClr="000000"/>
                </a:solidFill>
              </a:rPr>
              <a:t>Follow-Up Recommendations:</a:t>
            </a:r>
          </a:p>
          <a:p>
            <a:pPr marL="675444" lvl="2" indent="-225148" defTabSz="900593" fontAlgn="base">
              <a:spcBef>
                <a:spcPct val="20000"/>
              </a:spcBef>
              <a:spcAft>
                <a:spcPct val="0"/>
              </a:spcAft>
              <a:buClr>
                <a:srgbClr val="58595B"/>
              </a:buClr>
              <a:buFont typeface="Arial" panose="020B0604020202020204" pitchFamily="34" charset="0"/>
              <a:buChar char="•"/>
              <a:defRPr/>
            </a:pPr>
            <a:r>
              <a:rPr lang="en-US" sz="1400" dirty="0">
                <a:solidFill>
                  <a:sysClr val="windowText" lastClr="000000"/>
                </a:solidFill>
                <a:latin typeface="Times New Roman" pitchFamily="18" charset="0"/>
                <a:cs typeface="Times New Roman" pitchFamily="18" charset="0"/>
              </a:rPr>
              <a:t>Serial following of eGFR and urine ACR to monitor for progression</a:t>
            </a:r>
          </a:p>
          <a:p>
            <a:pPr marL="675444" lvl="2" indent="-225148" defTabSz="900593" fontAlgn="base">
              <a:spcBef>
                <a:spcPct val="20000"/>
              </a:spcBef>
              <a:spcAft>
                <a:spcPct val="0"/>
              </a:spcAft>
              <a:buClr>
                <a:srgbClr val="58595B"/>
              </a:buClr>
              <a:buFont typeface="Arial" panose="020B0604020202020204" pitchFamily="34" charset="0"/>
              <a:buChar char="•"/>
              <a:defRPr/>
            </a:pPr>
            <a:r>
              <a:rPr lang="en-US" sz="1400" dirty="0">
                <a:solidFill>
                  <a:sysClr val="windowText" lastClr="000000"/>
                </a:solidFill>
                <a:latin typeface="Times New Roman" pitchFamily="18" charset="0"/>
                <a:cs typeface="Times New Roman" pitchFamily="18" charset="0"/>
              </a:rPr>
              <a:t>Every 6 months once diagnosis made</a:t>
            </a:r>
          </a:p>
          <a:p>
            <a:pPr marL="675444" lvl="2" indent="-225148" defTabSz="900593" fontAlgn="base">
              <a:spcBef>
                <a:spcPct val="20000"/>
              </a:spcBef>
              <a:spcAft>
                <a:spcPct val="0"/>
              </a:spcAft>
              <a:buClr>
                <a:srgbClr val="58595B"/>
              </a:buClr>
              <a:buFont typeface="Arial" panose="020B0604020202020204" pitchFamily="34" charset="0"/>
              <a:buChar char="•"/>
              <a:defRPr/>
            </a:pPr>
            <a:r>
              <a:rPr lang="en-US" sz="1400" dirty="0">
                <a:solidFill>
                  <a:sysClr val="windowText" lastClr="000000"/>
                </a:solidFill>
                <a:latin typeface="Times New Roman" pitchFamily="18" charset="0"/>
                <a:cs typeface="Times New Roman" pitchFamily="18" charset="0"/>
              </a:rPr>
              <a:t>Annually once eGFR is stable for 2 years</a:t>
            </a:r>
          </a:p>
          <a:p>
            <a:pPr marL="0" lvl="1" defTabSz="900593" fontAlgn="base">
              <a:spcBef>
                <a:spcPct val="20000"/>
              </a:spcBef>
              <a:spcAft>
                <a:spcPct val="0"/>
              </a:spcAft>
              <a:buClr>
                <a:srgbClr val="58595B"/>
              </a:buClr>
              <a:defRPr/>
            </a:pPr>
            <a:endParaRPr lang="en-US" sz="1600" dirty="0">
              <a:solidFill>
                <a:sysClr val="windowText" lastClr="000000"/>
              </a:solidFill>
              <a:latin typeface="Times New Roman" pitchFamily="18" charset="0"/>
              <a:cs typeface="Times New Roman" pitchFamily="18" charset="0"/>
            </a:endParaRPr>
          </a:p>
          <a:p>
            <a:pPr marL="0" lvl="1" defTabSz="900593" fontAlgn="base">
              <a:spcBef>
                <a:spcPct val="20000"/>
              </a:spcBef>
              <a:spcAft>
                <a:spcPct val="0"/>
              </a:spcAft>
              <a:buClr>
                <a:srgbClr val="58595B"/>
              </a:buClr>
              <a:defRPr/>
            </a:pPr>
            <a:r>
              <a:rPr lang="en-US" sz="1600" u="sng" dirty="0">
                <a:solidFill>
                  <a:sysClr val="windowText" lastClr="000000"/>
                </a:solidFill>
                <a:latin typeface="Times New Roman" pitchFamily="18" charset="0"/>
                <a:cs typeface="Times New Roman" pitchFamily="18" charset="0"/>
              </a:rPr>
              <a:t>Refer to a nephrologist if:</a:t>
            </a:r>
          </a:p>
          <a:p>
            <a:pPr marL="675444" lvl="2" indent="-225148" defTabSz="900593" fontAlgn="base">
              <a:spcBef>
                <a:spcPct val="20000"/>
              </a:spcBef>
              <a:spcAft>
                <a:spcPct val="0"/>
              </a:spcAft>
              <a:buClr>
                <a:srgbClr val="58595B"/>
              </a:buClr>
              <a:buFont typeface="Arial" panose="020B0604020202020204" pitchFamily="34" charset="0"/>
              <a:buChar char="•"/>
              <a:defRPr/>
            </a:pPr>
            <a:r>
              <a:rPr lang="en-US" sz="1400" dirty="0">
                <a:solidFill>
                  <a:sysClr val="windowText" lastClr="000000"/>
                </a:solidFill>
                <a:latin typeface="Times New Roman" pitchFamily="18" charset="0"/>
                <a:cs typeface="Times New Roman" pitchFamily="18" charset="0"/>
              </a:rPr>
              <a:t>eGFR &lt; 60 and decline ≥ 5ml/min within 6 months (confirmed on repeat testing within 2-4 weeks), or</a:t>
            </a:r>
          </a:p>
          <a:p>
            <a:pPr marL="675444" lvl="2" indent="-225148" defTabSz="900593" fontAlgn="base">
              <a:spcBef>
                <a:spcPct val="20000"/>
              </a:spcBef>
              <a:spcAft>
                <a:spcPct val="0"/>
              </a:spcAft>
              <a:buClr>
                <a:srgbClr val="58595B"/>
              </a:buClr>
              <a:buFont typeface="Arial" panose="020B0604020202020204" pitchFamily="34" charset="0"/>
              <a:buChar char="•"/>
              <a:defRPr/>
            </a:pPr>
            <a:r>
              <a:rPr lang="en-US" sz="1400" dirty="0">
                <a:solidFill>
                  <a:sysClr val="windowText" lastClr="000000"/>
                </a:solidFill>
                <a:latin typeface="Times New Roman" pitchFamily="18" charset="0"/>
                <a:cs typeface="Times New Roman" pitchFamily="18" charset="0"/>
              </a:rPr>
              <a:t>eGFR &lt; 30 or ACR &gt; 60, or</a:t>
            </a:r>
          </a:p>
          <a:p>
            <a:pPr marL="675444" lvl="2" indent="-225148" defTabSz="900593" fontAlgn="base">
              <a:spcBef>
                <a:spcPct val="20000"/>
              </a:spcBef>
              <a:spcAft>
                <a:spcPct val="0"/>
              </a:spcAft>
              <a:buClr>
                <a:srgbClr val="58595B"/>
              </a:buClr>
              <a:buFont typeface="Arial" panose="020B0604020202020204" pitchFamily="34" charset="0"/>
              <a:buChar char="•"/>
              <a:defRPr/>
            </a:pPr>
            <a:r>
              <a:rPr lang="en-US" sz="1400" dirty="0">
                <a:solidFill>
                  <a:sysClr val="windowText" lastClr="000000"/>
                </a:solidFill>
                <a:latin typeface="Times New Roman" pitchFamily="18" charset="0"/>
                <a:cs typeface="Times New Roman" pitchFamily="18" charset="0"/>
              </a:rPr>
              <a:t>eGFR &lt;45 and urine ACR between 30 and 60 on 2 occasions, at least 3 months apart</a:t>
            </a:r>
          </a:p>
          <a:p>
            <a:pPr marL="675444" lvl="2" indent="-225148" defTabSz="900593" fontAlgn="base">
              <a:spcBef>
                <a:spcPct val="20000"/>
              </a:spcBef>
              <a:spcAft>
                <a:spcPct val="0"/>
              </a:spcAft>
              <a:buClr>
                <a:srgbClr val="58595B"/>
              </a:buClr>
              <a:buFont typeface="Arial" panose="020B0604020202020204" pitchFamily="34" charset="0"/>
              <a:buChar char="•"/>
              <a:defRPr/>
            </a:pPr>
            <a:r>
              <a:rPr lang="en-US" sz="1400" dirty="0">
                <a:solidFill>
                  <a:sysClr val="windowText" lastClr="000000"/>
                </a:solidFill>
                <a:latin typeface="Times New Roman" pitchFamily="18" charset="0"/>
                <a:cs typeface="Times New Roman" pitchFamily="18" charset="0"/>
              </a:rPr>
              <a:t>Inability to achieve blood pressure targets, or</a:t>
            </a:r>
          </a:p>
          <a:p>
            <a:pPr marL="675444" lvl="2" indent="-225148" defTabSz="900593" fontAlgn="base">
              <a:spcBef>
                <a:spcPct val="20000"/>
              </a:spcBef>
              <a:spcAft>
                <a:spcPct val="0"/>
              </a:spcAft>
              <a:buClr>
                <a:srgbClr val="58595B"/>
              </a:buClr>
              <a:buFont typeface="Arial" panose="020B0604020202020204" pitchFamily="34" charset="0"/>
              <a:buChar char="•"/>
              <a:defRPr/>
            </a:pPr>
            <a:r>
              <a:rPr lang="en-US" sz="1400" dirty="0">
                <a:solidFill>
                  <a:sysClr val="windowText" lastClr="000000"/>
                </a:solidFill>
                <a:latin typeface="Times New Roman" pitchFamily="18" charset="0"/>
                <a:cs typeface="Times New Roman" pitchFamily="18" charset="0"/>
              </a:rPr>
              <a:t>Significant K+ disorder, RBC casts or hematuria (&gt; 20 RBC/</a:t>
            </a:r>
            <a:r>
              <a:rPr lang="en-US" sz="1400" dirty="0" err="1">
                <a:solidFill>
                  <a:sysClr val="windowText" lastClr="000000"/>
                </a:solidFill>
                <a:latin typeface="Times New Roman" pitchFamily="18" charset="0"/>
                <a:cs typeface="Times New Roman" pitchFamily="18" charset="0"/>
              </a:rPr>
              <a:t>hpf</a:t>
            </a:r>
            <a:r>
              <a:rPr lang="en-US" sz="1400" dirty="0">
                <a:solidFill>
                  <a:sysClr val="windowText" lastClr="000000"/>
                </a:solidFill>
                <a:latin typeface="Times New Roman" pitchFamily="18" charset="0"/>
                <a:cs typeface="Times New Roman" pitchFamily="18" charset="0"/>
              </a:rPr>
              <a:t>)</a:t>
            </a:r>
          </a:p>
          <a:p>
            <a:pPr marL="675444" lvl="2" indent="-225148" defTabSz="900593" fontAlgn="base">
              <a:spcBef>
                <a:spcPct val="20000"/>
              </a:spcBef>
              <a:spcAft>
                <a:spcPct val="0"/>
              </a:spcAft>
              <a:buClr>
                <a:srgbClr val="58595B"/>
              </a:buClr>
              <a:buFont typeface="Arial" panose="020B0604020202020204" pitchFamily="34" charset="0"/>
              <a:buChar char="•"/>
              <a:defRPr/>
            </a:pPr>
            <a:endParaRPr lang="en-US" sz="1400" dirty="0">
              <a:solidFill>
                <a:sysClr val="windowText" lastClr="000000"/>
              </a:solidFill>
              <a:latin typeface="Times New Roman" pitchFamily="18" charset="0"/>
              <a:cs typeface="Times New Roman" pitchFamily="18" charset="0"/>
            </a:endParaRPr>
          </a:p>
          <a:p>
            <a:r>
              <a:rPr lang="en-CA" dirty="0"/>
              <a:t>There is no need for exhaustive investigations at this point. </a:t>
            </a:r>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24</a:t>
            </a:fld>
            <a:endParaRPr lang="en-US" dirty="0"/>
          </a:p>
        </p:txBody>
      </p:sp>
    </p:spTree>
    <p:extLst>
      <p:ext uri="{BB962C8B-B14F-4D97-AF65-F5344CB8AC3E}">
        <p14:creationId xmlns:p14="http://schemas.microsoft.com/office/powerpoint/2010/main" val="998025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038149-BDEE-DF4D-8284-CB5D1506C436}" type="slidenum">
              <a:rPr lang="en-US" smtClean="0"/>
              <a:t>25</a:t>
            </a:fld>
            <a:endParaRPr lang="en-US" dirty="0"/>
          </a:p>
        </p:txBody>
      </p:sp>
    </p:spTree>
    <p:extLst>
      <p:ext uri="{BB962C8B-B14F-4D97-AF65-F5344CB8AC3E}">
        <p14:creationId xmlns:p14="http://schemas.microsoft.com/office/powerpoint/2010/main" val="1059189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038149-BDEE-DF4D-8284-CB5D1506C436}" type="slidenum">
              <a:rPr lang="en-US" smtClean="0"/>
              <a:t>26</a:t>
            </a:fld>
            <a:endParaRPr lang="en-US" dirty="0"/>
          </a:p>
        </p:txBody>
      </p:sp>
    </p:spTree>
    <p:extLst>
      <p:ext uri="{BB962C8B-B14F-4D97-AF65-F5344CB8AC3E}">
        <p14:creationId xmlns:p14="http://schemas.microsoft.com/office/powerpoint/2010/main" val="3458177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NNT</a:t>
            </a:r>
            <a:r>
              <a:rPr lang="en-CA" baseline="0" dirty="0"/>
              <a:t> = 20 for CKD vs. 35-40 without CKD using Framingham criteria – Primary Prevention</a:t>
            </a:r>
            <a:endParaRPr lang="en-CA" dirty="0"/>
          </a:p>
          <a:p>
            <a:endParaRPr lang="en-US" dirty="0"/>
          </a:p>
          <a:p>
            <a:r>
              <a:rPr lang="en-US" dirty="0"/>
              <a:t>KDIGO recommends using a moderate dose of a statin based on CV risk rather than treating to target</a:t>
            </a:r>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27</a:t>
            </a:fld>
            <a:endParaRPr lang="en-US" dirty="0"/>
          </a:p>
        </p:txBody>
      </p:sp>
    </p:spTree>
    <p:extLst>
      <p:ext uri="{BB962C8B-B14F-4D97-AF65-F5344CB8AC3E}">
        <p14:creationId xmlns:p14="http://schemas.microsoft.com/office/powerpoint/2010/main" val="1268066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b="1" dirty="0"/>
              <a:t>Minimize further kidney injury</a:t>
            </a:r>
            <a:endParaRPr lang="en-CA" dirty="0"/>
          </a:p>
          <a:p>
            <a:endParaRPr lang="en-US" dirty="0"/>
          </a:p>
          <a:p>
            <a:r>
              <a:rPr lang="en-US" dirty="0"/>
              <a:t>Consider</a:t>
            </a:r>
            <a:r>
              <a:rPr lang="en-US" baseline="0" dirty="0"/>
              <a:t> wellness visits or new patient encounters to review medications. Work with pharmacy if available. </a:t>
            </a:r>
            <a:endParaRPr lang="en-US"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28</a:t>
            </a:fld>
            <a:endParaRPr lang="en-US" dirty="0"/>
          </a:p>
        </p:txBody>
      </p:sp>
    </p:spTree>
    <p:extLst>
      <p:ext uri="{BB962C8B-B14F-4D97-AF65-F5344CB8AC3E}">
        <p14:creationId xmlns:p14="http://schemas.microsoft.com/office/powerpoint/2010/main" val="245282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works for any patient over age 75.</a:t>
            </a:r>
          </a:p>
        </p:txBody>
      </p:sp>
      <p:sp>
        <p:nvSpPr>
          <p:cNvPr id="4" name="Slide Number Placeholder 3"/>
          <p:cNvSpPr>
            <a:spLocks noGrp="1"/>
          </p:cNvSpPr>
          <p:nvPr>
            <p:ph type="sldNum" sz="quarter" idx="5"/>
          </p:nvPr>
        </p:nvSpPr>
        <p:spPr/>
        <p:txBody>
          <a:bodyPr/>
          <a:lstStyle/>
          <a:p>
            <a:fld id="{91038149-BDEE-DF4D-8284-CB5D1506C436}" type="slidenum">
              <a:rPr lang="en-US" smtClean="0"/>
              <a:t>29</a:t>
            </a:fld>
            <a:endParaRPr lang="en-US" dirty="0"/>
          </a:p>
        </p:txBody>
      </p:sp>
    </p:spTree>
    <p:extLst>
      <p:ext uri="{BB962C8B-B14F-4D97-AF65-F5344CB8AC3E}">
        <p14:creationId xmlns:p14="http://schemas.microsoft.com/office/powerpoint/2010/main" val="2776664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works for any patient over age 75.</a:t>
            </a:r>
          </a:p>
        </p:txBody>
      </p:sp>
      <p:sp>
        <p:nvSpPr>
          <p:cNvPr id="4" name="Slide Number Placeholder 3"/>
          <p:cNvSpPr>
            <a:spLocks noGrp="1"/>
          </p:cNvSpPr>
          <p:nvPr>
            <p:ph type="sldNum" sz="quarter" idx="5"/>
          </p:nvPr>
        </p:nvSpPr>
        <p:spPr/>
        <p:txBody>
          <a:bodyPr/>
          <a:lstStyle/>
          <a:p>
            <a:fld id="{91038149-BDEE-DF4D-8284-CB5D1506C436}" type="slidenum">
              <a:rPr lang="en-US" smtClean="0"/>
              <a:t>30</a:t>
            </a:fld>
            <a:endParaRPr lang="en-US" dirty="0"/>
          </a:p>
        </p:txBody>
      </p:sp>
    </p:spTree>
    <p:extLst>
      <p:ext uri="{BB962C8B-B14F-4D97-AF65-F5344CB8AC3E}">
        <p14:creationId xmlns:p14="http://schemas.microsoft.com/office/powerpoint/2010/main" val="3139433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works for any patient over age 75.</a:t>
            </a:r>
          </a:p>
        </p:txBody>
      </p:sp>
      <p:sp>
        <p:nvSpPr>
          <p:cNvPr id="4" name="Slide Number Placeholder 3"/>
          <p:cNvSpPr>
            <a:spLocks noGrp="1"/>
          </p:cNvSpPr>
          <p:nvPr>
            <p:ph type="sldNum" sz="quarter" idx="5"/>
          </p:nvPr>
        </p:nvSpPr>
        <p:spPr/>
        <p:txBody>
          <a:bodyPr/>
          <a:lstStyle/>
          <a:p>
            <a:fld id="{91038149-BDEE-DF4D-8284-CB5D1506C436}" type="slidenum">
              <a:rPr lang="en-US" smtClean="0"/>
              <a:t>31</a:t>
            </a:fld>
            <a:endParaRPr lang="en-US" dirty="0"/>
          </a:p>
        </p:txBody>
      </p:sp>
    </p:spTree>
    <p:extLst>
      <p:ext uri="{BB962C8B-B14F-4D97-AF65-F5344CB8AC3E}">
        <p14:creationId xmlns:p14="http://schemas.microsoft.com/office/powerpoint/2010/main" val="917984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C4626-69B2-044A-9987-2BEF3650F1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6052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038149-BDEE-DF4D-8284-CB5D1506C436}" type="slidenum">
              <a:rPr lang="en-US" smtClean="0"/>
              <a:t>32</a:t>
            </a:fld>
            <a:endParaRPr lang="en-US" dirty="0"/>
          </a:p>
        </p:txBody>
      </p:sp>
    </p:spTree>
    <p:extLst>
      <p:ext uri="{BB962C8B-B14F-4D97-AF65-F5344CB8AC3E}">
        <p14:creationId xmlns:p14="http://schemas.microsoft.com/office/powerpoint/2010/main" val="1073236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targets – currently examining these – SPRINT showed CV benefit in lower BP control (120 mmHg) in CKD w/out DM and high risk </a:t>
            </a:r>
            <a:r>
              <a:rPr lang="en-US" dirty="0" err="1"/>
              <a:t>framingham</a:t>
            </a:r>
            <a:r>
              <a:rPr lang="en-US" dirty="0"/>
              <a:t> patients, but</a:t>
            </a:r>
            <a:r>
              <a:rPr lang="en-US" baseline="0" dirty="0"/>
              <a:t> also showed more side effects (orthostatic hypotension) and AKI</a:t>
            </a:r>
            <a:r>
              <a:rPr lang="en-US" dirty="0"/>
              <a:t>. Accord did not show benefit in lower BP control in diabetes. </a:t>
            </a:r>
          </a:p>
        </p:txBody>
      </p:sp>
      <p:sp>
        <p:nvSpPr>
          <p:cNvPr id="4" name="Slide Number Placeholder 3"/>
          <p:cNvSpPr>
            <a:spLocks noGrp="1"/>
          </p:cNvSpPr>
          <p:nvPr>
            <p:ph type="sldNum" sz="quarter" idx="10"/>
          </p:nvPr>
        </p:nvSpPr>
        <p:spPr/>
        <p:txBody>
          <a:bodyPr/>
          <a:lstStyle/>
          <a:p>
            <a:fld id="{8A0C4626-69B2-044A-9987-2BEF3650F174}" type="slidenum">
              <a:rPr lang="en-US" smtClean="0"/>
              <a:pPr/>
              <a:t>33</a:t>
            </a:fld>
            <a:endParaRPr lang="en-US"/>
          </a:p>
        </p:txBody>
      </p:sp>
    </p:spTree>
    <p:extLst>
      <p:ext uri="{BB962C8B-B14F-4D97-AF65-F5344CB8AC3E}">
        <p14:creationId xmlns:p14="http://schemas.microsoft.com/office/powerpoint/2010/main" val="1410891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r>
              <a:rPr lang="en-US" baseline="30000" dirty="0"/>
              <a:t>st</a:t>
            </a:r>
            <a:r>
              <a:rPr lang="en-US" dirty="0"/>
              <a:t> 3 trials showed reduction in CV risk with DM + CKD; Credence showed that AND reduction in renal composite outcome</a:t>
            </a:r>
          </a:p>
          <a:p>
            <a:r>
              <a:rPr lang="en-US" dirty="0"/>
              <a:t>Credence Trial: patients with DM &amp; elevated urine ACR (100%); 60% eGFR &lt; 60. Poor glycemic control. Canagliflozin vs. Placebo.</a:t>
            </a:r>
          </a:p>
          <a:p>
            <a:r>
              <a:rPr lang="en-US" dirty="0"/>
              <a:t>Composite outcome – doubling of Cr, ESRD, CV or renal related death. All patients on Max ACEI or ARB.</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34</a:t>
            </a:fld>
            <a:endParaRPr lang="en-US" dirty="0"/>
          </a:p>
        </p:txBody>
      </p:sp>
    </p:spTree>
    <p:extLst>
      <p:ext uri="{BB962C8B-B14F-4D97-AF65-F5344CB8AC3E}">
        <p14:creationId xmlns:p14="http://schemas.microsoft.com/office/powerpoint/2010/main" val="2483610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Credence trial showed benefit for renal outcomes as a primary endpoint; other trials not designed to measure renal outcomes as primary result.</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35</a:t>
            </a:fld>
            <a:endParaRPr lang="en-US" dirty="0"/>
          </a:p>
        </p:txBody>
      </p:sp>
    </p:spTree>
    <p:extLst>
      <p:ext uri="{BB962C8B-B14F-4D97-AF65-F5344CB8AC3E}">
        <p14:creationId xmlns:p14="http://schemas.microsoft.com/office/powerpoint/2010/main" val="4270033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Credence Trial: patients with DM &amp; elevated urine ACR (100%); 60% eGFR &lt; 60. Poor glycemic control. Canagliflozin vs. Placebo.</a:t>
            </a:r>
          </a:p>
          <a:p>
            <a:r>
              <a:rPr lang="en-US" dirty="0"/>
              <a:t>Composite outcome – doubling of Cr, ESRD, CV or renal related death. All patients on Max ACEI or ARB.</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36</a:t>
            </a:fld>
            <a:endParaRPr lang="en-US" dirty="0"/>
          </a:p>
        </p:txBody>
      </p:sp>
    </p:spTree>
    <p:extLst>
      <p:ext uri="{BB962C8B-B14F-4D97-AF65-F5344CB8AC3E}">
        <p14:creationId xmlns:p14="http://schemas.microsoft.com/office/powerpoint/2010/main" val="808601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Credence Trial: patients with DM &amp; elevated urine ACR (100%); 60% eGFR &lt; 60. Poor glycemic control. Canagliflozin vs. Placebo.</a:t>
            </a:r>
          </a:p>
          <a:p>
            <a:r>
              <a:rPr lang="en-US" dirty="0"/>
              <a:t>Composite outcome – doubling of Cr, ESRD, CV or renal related death. All patients on Max ACEI or ARB.</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37</a:t>
            </a:fld>
            <a:endParaRPr lang="en-US" dirty="0"/>
          </a:p>
        </p:txBody>
      </p:sp>
    </p:spTree>
    <p:extLst>
      <p:ext uri="{BB962C8B-B14F-4D97-AF65-F5344CB8AC3E}">
        <p14:creationId xmlns:p14="http://schemas.microsoft.com/office/powerpoint/2010/main" val="1036085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Wide range of CKD patients in terms of eGFR and urine ACR</a:t>
            </a:r>
          </a:p>
          <a:p>
            <a:r>
              <a:rPr lang="en-US" dirty="0"/>
              <a:t>Composite outcome – doubling of Cr, ESRD, CV or renal related death. All patients on Max ACEI or ARB.</a:t>
            </a:r>
          </a:p>
          <a:p>
            <a:r>
              <a:rPr lang="en-US" dirty="0"/>
              <a:t>No CVD requirement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38</a:t>
            </a:fld>
            <a:endParaRPr lang="en-US" dirty="0"/>
          </a:p>
        </p:txBody>
      </p:sp>
    </p:spTree>
    <p:extLst>
      <p:ext uri="{BB962C8B-B14F-4D97-AF65-F5344CB8AC3E}">
        <p14:creationId xmlns:p14="http://schemas.microsoft.com/office/powerpoint/2010/main" val="508994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Credence trial showed benefit for renal outcomes as a primary endpoint; other trials not designed to measure renal outcomes as primary result.</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42</a:t>
            </a:fld>
            <a:endParaRPr lang="en-US" dirty="0"/>
          </a:p>
        </p:txBody>
      </p:sp>
    </p:spTree>
    <p:extLst>
      <p:ext uri="{BB962C8B-B14F-4D97-AF65-F5344CB8AC3E}">
        <p14:creationId xmlns:p14="http://schemas.microsoft.com/office/powerpoint/2010/main" val="325972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Highlight</a:t>
            </a:r>
            <a:r>
              <a:rPr lang="en-US" baseline="0" dirty="0"/>
              <a:t> </a:t>
            </a:r>
            <a:r>
              <a:rPr lang="en-US" dirty="0"/>
              <a:t>the ease of filling out the form, especially when incorporated into an EMR. Should also encourage those in the audience from ON to start</a:t>
            </a:r>
            <a:r>
              <a:rPr lang="en-US" baseline="0" dirty="0"/>
              <a:t> using it.</a:t>
            </a:r>
          </a:p>
          <a:p>
            <a:endParaRPr lang="en-US" baseline="0" dirty="0"/>
          </a:p>
          <a:p>
            <a:pPr defTabSz="900593" eaLnBrk="0" fontAlgn="base" hangingPunct="0">
              <a:spcBef>
                <a:spcPct val="30000"/>
              </a:spcBef>
              <a:spcAft>
                <a:spcPct val="0"/>
              </a:spcAft>
              <a:defRPr/>
            </a:pPr>
            <a:r>
              <a:rPr lang="en-US" dirty="0"/>
              <a:t>While the standardized outpatient nephrology referral form is not mandatory at this time, we hope PCPs and nephrologists support this initiative. Nephrologists should encourage PCP colleagues in their communities to use this form when referring patients for a nephrology consultation. Ultimately, it is our hope that PCPs and nephrologists throughout the province will adopt it for use in their clinical practice so that care can be provided in a more consistent and coordinated manner.  </a:t>
            </a:r>
            <a:endParaRPr lang="en-CA" dirty="0"/>
          </a:p>
          <a:p>
            <a:endParaRPr lang="en-US"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45</a:t>
            </a:fld>
            <a:endParaRPr lang="en-US" dirty="0"/>
          </a:p>
        </p:txBody>
      </p:sp>
    </p:spTree>
    <p:extLst>
      <p:ext uri="{BB962C8B-B14F-4D97-AF65-F5344CB8AC3E}">
        <p14:creationId xmlns:p14="http://schemas.microsoft.com/office/powerpoint/2010/main" val="3831253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outlined recommended reasons</a:t>
            </a:r>
            <a:r>
              <a:rPr lang="en-US" baseline="0" dirty="0"/>
              <a:t> for referral (on slide).</a:t>
            </a:r>
          </a:p>
          <a:p>
            <a:endParaRPr lang="en-US" baseline="0" dirty="0"/>
          </a:p>
          <a:p>
            <a:r>
              <a:rPr lang="en-US" baseline="0" dirty="0"/>
              <a:t>The recommended reasons for referral align with the Clinical Algorithm.</a:t>
            </a:r>
            <a:endParaRPr lang="en-CA"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46</a:t>
            </a:fld>
            <a:endParaRPr lang="en-US" dirty="0"/>
          </a:p>
        </p:txBody>
      </p:sp>
    </p:spTree>
    <p:extLst>
      <p:ext uri="{BB962C8B-B14F-4D97-AF65-F5344CB8AC3E}">
        <p14:creationId xmlns:p14="http://schemas.microsoft.com/office/powerpoint/2010/main" val="832893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C4626-69B2-044A-9987-2BEF3650F1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9078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aseline="0" dirty="0"/>
              <a:t>Now that we’ve discussed the structure of ORN, the next few slides will look at the clinical areas that our organization covers.  We’ve developed this informal simplified CKD patient pathway.  In an ideal world a CKD patient would be identified in primary care, managed up to a certain point, then referred to nephrologist as their disease progresses.  Once in general nephrology, CKD patients would be managed until they are progressing towards ESRD and require more intensive Multidisciplinary care and modality education which occurs in the CKD programs in a clinic that are called “pre-dialysis clinics”.</a:t>
            </a:r>
          </a:p>
          <a:p>
            <a:endParaRPr lang="en-US" baseline="0" dirty="0"/>
          </a:p>
          <a:p>
            <a:r>
              <a:rPr lang="en-US" baseline="0" dirty="0"/>
              <a:t>Once they reach ESRD, CKD patients are provided an option of selecting Dialysis, Transplant or Conservative Care.  </a:t>
            </a:r>
          </a:p>
          <a:p>
            <a:endParaRPr lang="en-US" baseline="0" dirty="0"/>
          </a:p>
          <a:p>
            <a:r>
              <a:rPr lang="en-US" baseline="0" dirty="0"/>
              <a:t>The early detection &amp; prevention of progression portfolio spans this front end of the journey (dotted red line).  This priority panel will focus on the CKD patients in the primary care space.  We have a sister panel that will be looking at the CKD patients from that point of referral into nephrology to hand-off prior to dialysis.  </a:t>
            </a:r>
          </a:p>
          <a:p>
            <a:endParaRPr lang="en-US" baseline="0" dirty="0"/>
          </a:p>
          <a:p>
            <a:r>
              <a:rPr lang="en-US" baseline="0" dirty="0"/>
              <a:t>Pause for questions</a:t>
            </a:r>
          </a:p>
          <a:p>
            <a:endParaRPr lang="en-US" baseline="0" dirty="0"/>
          </a:p>
          <a:p>
            <a:endParaRPr lang="en-CA" dirty="0"/>
          </a:p>
        </p:txBody>
      </p:sp>
      <p:sp>
        <p:nvSpPr>
          <p:cNvPr id="4" name="Slide Number Placeholder 3"/>
          <p:cNvSpPr>
            <a:spLocks noGrp="1"/>
          </p:cNvSpPr>
          <p:nvPr>
            <p:ph type="sldNum" sz="quarter" idx="10"/>
          </p:nvPr>
        </p:nvSpPr>
        <p:spPr/>
        <p:txBody>
          <a:bodyPr/>
          <a:lstStyle/>
          <a:p>
            <a:fld id="{91038149-BDEE-DF4D-8284-CB5D1506C436}" type="slidenum">
              <a:rPr lang="en-US" smtClean="0"/>
              <a:t>47</a:t>
            </a:fld>
            <a:endParaRPr lang="en-US" dirty="0"/>
          </a:p>
        </p:txBody>
      </p:sp>
    </p:spTree>
    <p:extLst>
      <p:ext uri="{BB962C8B-B14F-4D97-AF65-F5344CB8AC3E}">
        <p14:creationId xmlns:p14="http://schemas.microsoft.com/office/powerpoint/2010/main" val="1368022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ranked downloaded article in 2018</a:t>
            </a:r>
          </a:p>
        </p:txBody>
      </p:sp>
      <p:sp>
        <p:nvSpPr>
          <p:cNvPr id="4" name="Slide Number Placeholder 3"/>
          <p:cNvSpPr>
            <a:spLocks noGrp="1"/>
          </p:cNvSpPr>
          <p:nvPr>
            <p:ph type="sldNum" sz="quarter" idx="5"/>
          </p:nvPr>
        </p:nvSpPr>
        <p:spPr/>
        <p:txBody>
          <a:bodyPr/>
          <a:lstStyle/>
          <a:p>
            <a:fld id="{91038149-BDEE-DF4D-8284-CB5D1506C436}" type="slidenum">
              <a:rPr lang="en-US" smtClean="0"/>
              <a:t>48</a:t>
            </a:fld>
            <a:endParaRPr lang="en-US" dirty="0"/>
          </a:p>
        </p:txBody>
      </p:sp>
    </p:spTree>
    <p:extLst>
      <p:ext uri="{BB962C8B-B14F-4D97-AF65-F5344CB8AC3E}">
        <p14:creationId xmlns:p14="http://schemas.microsoft.com/office/powerpoint/2010/main" val="860163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ranked downloaded article in 2018</a:t>
            </a:r>
          </a:p>
        </p:txBody>
      </p:sp>
      <p:sp>
        <p:nvSpPr>
          <p:cNvPr id="4" name="Slide Number Placeholder 3"/>
          <p:cNvSpPr>
            <a:spLocks noGrp="1"/>
          </p:cNvSpPr>
          <p:nvPr>
            <p:ph type="sldNum" sz="quarter" idx="5"/>
          </p:nvPr>
        </p:nvSpPr>
        <p:spPr/>
        <p:txBody>
          <a:bodyPr/>
          <a:lstStyle/>
          <a:p>
            <a:fld id="{91038149-BDEE-DF4D-8284-CB5D1506C436}" type="slidenum">
              <a:rPr lang="en-US" smtClean="0"/>
              <a:t>49</a:t>
            </a:fld>
            <a:endParaRPr lang="en-US" dirty="0"/>
          </a:p>
        </p:txBody>
      </p:sp>
    </p:spTree>
    <p:extLst>
      <p:ext uri="{BB962C8B-B14F-4D97-AF65-F5344CB8AC3E}">
        <p14:creationId xmlns:p14="http://schemas.microsoft.com/office/powerpoint/2010/main" val="2920224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To conclude:</a:t>
            </a:r>
          </a:p>
          <a:p>
            <a:pPr marL="337722" indent="-337722" fontAlgn="base">
              <a:spcBef>
                <a:spcPct val="20000"/>
              </a:spcBef>
              <a:spcAft>
                <a:spcPct val="0"/>
              </a:spcAft>
              <a:buClr>
                <a:srgbClr val="58595B"/>
              </a:buClr>
              <a:buFont typeface="Arial"/>
              <a:buChar char="•"/>
            </a:pPr>
            <a:r>
              <a:rPr lang="en-US" sz="2500" dirty="0">
                <a:solidFill>
                  <a:prstClr val="black"/>
                </a:solidFill>
                <a:latin typeface="Times New Roman" pitchFamily="18" charset="0"/>
                <a:cs typeface="Times New Roman" pitchFamily="18" charset="0"/>
              </a:rPr>
              <a:t>CKD testing should only be applied to patients at high risk of CKD and in the absence of acute </a:t>
            </a:r>
            <a:r>
              <a:rPr lang="en-US" sz="2500" dirty="0" err="1">
                <a:solidFill>
                  <a:prstClr val="black"/>
                </a:solidFill>
                <a:latin typeface="Times New Roman" pitchFamily="18" charset="0"/>
                <a:cs typeface="Times New Roman" pitchFamily="18" charset="0"/>
              </a:rPr>
              <a:t>intercurrent</a:t>
            </a:r>
            <a:r>
              <a:rPr lang="en-US" sz="2500" dirty="0">
                <a:solidFill>
                  <a:prstClr val="black"/>
                </a:solidFill>
                <a:latin typeface="Times New Roman" pitchFamily="18" charset="0"/>
                <a:cs typeface="Times New Roman" pitchFamily="18" charset="0"/>
              </a:rPr>
              <a:t> illness – </a:t>
            </a:r>
            <a:r>
              <a:rPr lang="en-US" sz="2500" b="1" u="sng" dirty="0">
                <a:solidFill>
                  <a:prstClr val="black"/>
                </a:solidFill>
                <a:latin typeface="Times New Roman" pitchFamily="18" charset="0"/>
                <a:cs typeface="Times New Roman" pitchFamily="18" charset="0"/>
              </a:rPr>
              <a:t>Identification</a:t>
            </a:r>
          </a:p>
          <a:p>
            <a:pPr fontAlgn="base">
              <a:spcBef>
                <a:spcPct val="20000"/>
              </a:spcBef>
              <a:spcAft>
                <a:spcPct val="0"/>
              </a:spcAft>
              <a:buClr>
                <a:srgbClr val="58595B"/>
              </a:buClr>
            </a:pPr>
            <a:endParaRPr lang="en-US" sz="2500" dirty="0">
              <a:solidFill>
                <a:prstClr val="black"/>
              </a:solidFill>
              <a:latin typeface="Times New Roman" pitchFamily="18" charset="0"/>
              <a:cs typeface="Times New Roman" pitchFamily="18" charset="0"/>
            </a:endParaRPr>
          </a:p>
          <a:p>
            <a:pPr marL="337722" indent="-337722" fontAlgn="base">
              <a:spcBef>
                <a:spcPct val="20000"/>
              </a:spcBef>
              <a:spcAft>
                <a:spcPct val="0"/>
              </a:spcAft>
              <a:buClr>
                <a:srgbClr val="58595B"/>
              </a:buClr>
              <a:buFont typeface="Arial"/>
              <a:buChar char="•"/>
            </a:pPr>
            <a:r>
              <a:rPr lang="en-US" sz="2500" dirty="0">
                <a:solidFill>
                  <a:prstClr val="black"/>
                </a:solidFill>
                <a:latin typeface="Times New Roman" pitchFamily="18" charset="0"/>
                <a:cs typeface="Times New Roman" pitchFamily="18" charset="0"/>
              </a:rPr>
              <a:t>eGFR and urine ACR are the tests of choice – </a:t>
            </a:r>
            <a:r>
              <a:rPr lang="en-US" sz="2500" b="1" u="sng" dirty="0">
                <a:solidFill>
                  <a:prstClr val="black"/>
                </a:solidFill>
                <a:latin typeface="Times New Roman" pitchFamily="18" charset="0"/>
                <a:cs typeface="Times New Roman" pitchFamily="18" charset="0"/>
              </a:rPr>
              <a:t>Detection</a:t>
            </a:r>
          </a:p>
          <a:p>
            <a:pPr fontAlgn="base">
              <a:spcBef>
                <a:spcPct val="20000"/>
              </a:spcBef>
              <a:spcAft>
                <a:spcPct val="0"/>
              </a:spcAft>
              <a:buClr>
                <a:srgbClr val="58595B"/>
              </a:buClr>
            </a:pPr>
            <a:endParaRPr lang="en-US" sz="2500" dirty="0">
              <a:solidFill>
                <a:prstClr val="black"/>
              </a:solidFill>
              <a:latin typeface="Times New Roman" pitchFamily="18" charset="0"/>
              <a:cs typeface="Times New Roman" pitchFamily="18" charset="0"/>
            </a:endParaRPr>
          </a:p>
          <a:p>
            <a:pPr marL="337722" indent="-337722" fontAlgn="base">
              <a:spcBef>
                <a:spcPct val="20000"/>
              </a:spcBef>
              <a:spcAft>
                <a:spcPct val="0"/>
              </a:spcAft>
              <a:buClr>
                <a:srgbClr val="58595B"/>
              </a:buClr>
              <a:buFont typeface="Arial"/>
              <a:buChar char="•"/>
            </a:pPr>
            <a:r>
              <a:rPr lang="en-US" sz="2500" dirty="0">
                <a:solidFill>
                  <a:prstClr val="black"/>
                </a:solidFill>
                <a:latin typeface="Times New Roman" pitchFamily="18" charset="0"/>
                <a:cs typeface="Times New Roman" pitchFamily="18" charset="0"/>
              </a:rPr>
              <a:t>Most cases of CKD in primary care are low-risk and can be managed by PCPs - </a:t>
            </a:r>
            <a:r>
              <a:rPr lang="en-US" sz="2500" b="1" u="sng" dirty="0">
                <a:solidFill>
                  <a:prstClr val="black"/>
                </a:solidFill>
                <a:latin typeface="Times New Roman" pitchFamily="18" charset="0"/>
                <a:cs typeface="Times New Roman" pitchFamily="18" charset="0"/>
              </a:rPr>
              <a:t>Management</a:t>
            </a:r>
            <a:endParaRPr lang="en-US" sz="2500" dirty="0">
              <a:solidFill>
                <a:prstClr val="black"/>
              </a:solidFill>
              <a:latin typeface="Times New Roman" pitchFamily="18" charset="0"/>
              <a:cs typeface="Times New Roman" pitchFamily="18" charset="0"/>
            </a:endParaRPr>
          </a:p>
          <a:p>
            <a:pPr marL="788018" lvl="1" indent="-337722" fontAlgn="base">
              <a:spcBef>
                <a:spcPct val="20000"/>
              </a:spcBef>
              <a:spcAft>
                <a:spcPct val="0"/>
              </a:spcAft>
              <a:buClr>
                <a:srgbClr val="58595B"/>
              </a:buClr>
              <a:buFont typeface="Arial"/>
              <a:buChar char="•"/>
            </a:pPr>
            <a:r>
              <a:rPr lang="en-US" sz="2500" dirty="0">
                <a:solidFill>
                  <a:prstClr val="black"/>
                </a:solidFill>
                <a:latin typeface="Times New Roman" pitchFamily="18" charset="0"/>
                <a:cs typeface="Times New Roman" pitchFamily="18" charset="0"/>
              </a:rPr>
              <a:t>Serial follow-up to monitor for progression towards ESRD</a:t>
            </a:r>
          </a:p>
          <a:p>
            <a:pPr marL="788018" lvl="1" indent="-337722" fontAlgn="base">
              <a:spcBef>
                <a:spcPct val="20000"/>
              </a:spcBef>
              <a:spcAft>
                <a:spcPct val="0"/>
              </a:spcAft>
              <a:buClr>
                <a:srgbClr val="58595B"/>
              </a:buClr>
              <a:buFont typeface="Arial"/>
              <a:buChar char="•"/>
            </a:pPr>
            <a:r>
              <a:rPr lang="en-US" sz="2500" dirty="0">
                <a:solidFill>
                  <a:prstClr val="black"/>
                </a:solidFill>
                <a:latin typeface="Times New Roman" pitchFamily="18" charset="0"/>
                <a:cs typeface="Times New Roman" pitchFamily="18" charset="0"/>
              </a:rPr>
              <a:t>Cardiovascular disease risk reduction is a key role PCPs can play with respect to patients with CKD</a:t>
            </a:r>
          </a:p>
          <a:p>
            <a:pPr marL="788018" lvl="1" indent="-337722" fontAlgn="base">
              <a:spcBef>
                <a:spcPct val="20000"/>
              </a:spcBef>
              <a:spcAft>
                <a:spcPct val="0"/>
              </a:spcAft>
              <a:buClr>
                <a:srgbClr val="58595B"/>
              </a:buClr>
              <a:buFont typeface="Arial"/>
              <a:buChar char="•"/>
            </a:pPr>
            <a:r>
              <a:rPr lang="en-US" sz="2500" dirty="0">
                <a:solidFill>
                  <a:prstClr val="black"/>
                </a:solidFill>
                <a:latin typeface="Times New Roman" pitchFamily="18" charset="0"/>
                <a:cs typeface="Times New Roman" pitchFamily="18" charset="0"/>
              </a:rPr>
              <a:t>Refer to nephrology as appropriate</a:t>
            </a:r>
          </a:p>
          <a:p>
            <a:pPr marL="337722" indent="-337722" fontAlgn="base">
              <a:spcBef>
                <a:spcPct val="20000"/>
              </a:spcBef>
              <a:spcAft>
                <a:spcPct val="0"/>
              </a:spcAft>
              <a:buClr>
                <a:srgbClr val="58595B"/>
              </a:buClr>
              <a:buFont typeface="Arial"/>
              <a:buChar char="•"/>
            </a:pPr>
            <a:endParaRPr lang="en-US" sz="2500" dirty="0">
              <a:solidFill>
                <a:prstClr val="black"/>
              </a:solidFill>
              <a:latin typeface="Times New Roman" pitchFamily="18" charset="0"/>
              <a:cs typeface="Times New Roman" pitchFamily="18" charset="0"/>
            </a:endParaRPr>
          </a:p>
          <a:p>
            <a:pPr marL="337722" indent="-337722" fontAlgn="base">
              <a:spcBef>
                <a:spcPct val="20000"/>
              </a:spcBef>
              <a:spcAft>
                <a:spcPct val="0"/>
              </a:spcAft>
              <a:buClr>
                <a:srgbClr val="58595B"/>
              </a:buClr>
              <a:buFont typeface="Arial"/>
              <a:buChar char="•"/>
            </a:pPr>
            <a:r>
              <a:rPr lang="en-US" sz="2500" dirty="0">
                <a:solidFill>
                  <a:prstClr val="black"/>
                </a:solidFill>
                <a:latin typeface="Times New Roman" pitchFamily="18" charset="0"/>
                <a:cs typeface="Times New Roman" pitchFamily="18" charset="0"/>
              </a:rPr>
              <a:t>The KidneyWise Clinical Toolkit will make CKD care easier for PCPs and empower us to improve patient outcomes </a:t>
            </a:r>
          </a:p>
          <a:p>
            <a:endParaRPr lang="en-CA" dirty="0"/>
          </a:p>
          <a:p>
            <a:endParaRPr lang="en-CA"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50</a:t>
            </a:fld>
            <a:endParaRPr lang="en-US" dirty="0"/>
          </a:p>
        </p:txBody>
      </p:sp>
    </p:spTree>
    <p:extLst>
      <p:ext uri="{BB962C8B-B14F-4D97-AF65-F5344CB8AC3E}">
        <p14:creationId xmlns:p14="http://schemas.microsoft.com/office/powerpoint/2010/main" val="27425528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To conclude:</a:t>
            </a:r>
          </a:p>
          <a:p>
            <a:pPr marL="337722" indent="-337722" fontAlgn="base">
              <a:spcBef>
                <a:spcPct val="20000"/>
              </a:spcBef>
              <a:spcAft>
                <a:spcPct val="0"/>
              </a:spcAft>
              <a:buClr>
                <a:srgbClr val="58595B"/>
              </a:buClr>
              <a:buFont typeface="Arial"/>
              <a:buChar char="•"/>
            </a:pPr>
            <a:r>
              <a:rPr lang="en-US" sz="2500" dirty="0">
                <a:solidFill>
                  <a:prstClr val="black"/>
                </a:solidFill>
                <a:latin typeface="Times New Roman" pitchFamily="18" charset="0"/>
                <a:cs typeface="Times New Roman" pitchFamily="18" charset="0"/>
              </a:rPr>
              <a:t>CKD testing should only be applied to patients at high risk of CKD and in the absence of acute </a:t>
            </a:r>
            <a:r>
              <a:rPr lang="en-US" sz="2500" dirty="0" err="1">
                <a:solidFill>
                  <a:prstClr val="black"/>
                </a:solidFill>
                <a:latin typeface="Times New Roman" pitchFamily="18" charset="0"/>
                <a:cs typeface="Times New Roman" pitchFamily="18" charset="0"/>
              </a:rPr>
              <a:t>intercurrent</a:t>
            </a:r>
            <a:r>
              <a:rPr lang="en-US" sz="2500" dirty="0">
                <a:solidFill>
                  <a:prstClr val="black"/>
                </a:solidFill>
                <a:latin typeface="Times New Roman" pitchFamily="18" charset="0"/>
                <a:cs typeface="Times New Roman" pitchFamily="18" charset="0"/>
              </a:rPr>
              <a:t> illness – </a:t>
            </a:r>
            <a:r>
              <a:rPr lang="en-US" sz="2500" b="1" u="sng" dirty="0">
                <a:solidFill>
                  <a:prstClr val="black"/>
                </a:solidFill>
                <a:latin typeface="Times New Roman" pitchFamily="18" charset="0"/>
                <a:cs typeface="Times New Roman" pitchFamily="18" charset="0"/>
              </a:rPr>
              <a:t>Identification</a:t>
            </a:r>
          </a:p>
          <a:p>
            <a:pPr fontAlgn="base">
              <a:spcBef>
                <a:spcPct val="20000"/>
              </a:spcBef>
              <a:spcAft>
                <a:spcPct val="0"/>
              </a:spcAft>
              <a:buClr>
                <a:srgbClr val="58595B"/>
              </a:buClr>
            </a:pPr>
            <a:endParaRPr lang="en-US" sz="2500" dirty="0">
              <a:solidFill>
                <a:prstClr val="black"/>
              </a:solidFill>
              <a:latin typeface="Times New Roman" pitchFamily="18" charset="0"/>
              <a:cs typeface="Times New Roman" pitchFamily="18" charset="0"/>
            </a:endParaRPr>
          </a:p>
          <a:p>
            <a:pPr marL="337722" indent="-337722" fontAlgn="base">
              <a:spcBef>
                <a:spcPct val="20000"/>
              </a:spcBef>
              <a:spcAft>
                <a:spcPct val="0"/>
              </a:spcAft>
              <a:buClr>
                <a:srgbClr val="58595B"/>
              </a:buClr>
              <a:buFont typeface="Arial"/>
              <a:buChar char="•"/>
            </a:pPr>
            <a:r>
              <a:rPr lang="en-US" sz="2500" dirty="0">
                <a:solidFill>
                  <a:prstClr val="black"/>
                </a:solidFill>
                <a:latin typeface="Times New Roman" pitchFamily="18" charset="0"/>
                <a:cs typeface="Times New Roman" pitchFamily="18" charset="0"/>
              </a:rPr>
              <a:t>eGFR and urine ACR are the tests of choice – </a:t>
            </a:r>
            <a:r>
              <a:rPr lang="en-US" sz="2500" b="1" u="sng" dirty="0">
                <a:solidFill>
                  <a:prstClr val="black"/>
                </a:solidFill>
                <a:latin typeface="Times New Roman" pitchFamily="18" charset="0"/>
                <a:cs typeface="Times New Roman" pitchFamily="18" charset="0"/>
              </a:rPr>
              <a:t>Detection</a:t>
            </a:r>
          </a:p>
          <a:p>
            <a:pPr fontAlgn="base">
              <a:spcBef>
                <a:spcPct val="20000"/>
              </a:spcBef>
              <a:spcAft>
                <a:spcPct val="0"/>
              </a:spcAft>
              <a:buClr>
                <a:srgbClr val="58595B"/>
              </a:buClr>
            </a:pPr>
            <a:endParaRPr lang="en-US" sz="2500" dirty="0">
              <a:solidFill>
                <a:prstClr val="black"/>
              </a:solidFill>
              <a:latin typeface="Times New Roman" pitchFamily="18" charset="0"/>
              <a:cs typeface="Times New Roman" pitchFamily="18" charset="0"/>
            </a:endParaRPr>
          </a:p>
          <a:p>
            <a:pPr marL="337722" indent="-337722" fontAlgn="base">
              <a:spcBef>
                <a:spcPct val="20000"/>
              </a:spcBef>
              <a:spcAft>
                <a:spcPct val="0"/>
              </a:spcAft>
              <a:buClr>
                <a:srgbClr val="58595B"/>
              </a:buClr>
              <a:buFont typeface="Arial"/>
              <a:buChar char="•"/>
            </a:pPr>
            <a:r>
              <a:rPr lang="en-US" sz="2500" dirty="0">
                <a:solidFill>
                  <a:prstClr val="black"/>
                </a:solidFill>
                <a:latin typeface="Times New Roman" pitchFamily="18" charset="0"/>
                <a:cs typeface="Times New Roman" pitchFamily="18" charset="0"/>
              </a:rPr>
              <a:t>Most cases of CKD in primary care are low-risk and can be managed by PCPs - </a:t>
            </a:r>
            <a:r>
              <a:rPr lang="en-US" sz="2500" b="1" u="sng" dirty="0">
                <a:solidFill>
                  <a:prstClr val="black"/>
                </a:solidFill>
                <a:latin typeface="Times New Roman" pitchFamily="18" charset="0"/>
                <a:cs typeface="Times New Roman" pitchFamily="18" charset="0"/>
              </a:rPr>
              <a:t>Management</a:t>
            </a:r>
            <a:endParaRPr lang="en-US" sz="2500" dirty="0">
              <a:solidFill>
                <a:prstClr val="black"/>
              </a:solidFill>
              <a:latin typeface="Times New Roman" pitchFamily="18" charset="0"/>
              <a:cs typeface="Times New Roman" pitchFamily="18" charset="0"/>
            </a:endParaRPr>
          </a:p>
          <a:p>
            <a:pPr marL="788018" lvl="1" indent="-337722" fontAlgn="base">
              <a:spcBef>
                <a:spcPct val="20000"/>
              </a:spcBef>
              <a:spcAft>
                <a:spcPct val="0"/>
              </a:spcAft>
              <a:buClr>
                <a:srgbClr val="58595B"/>
              </a:buClr>
              <a:buFont typeface="Arial"/>
              <a:buChar char="•"/>
            </a:pPr>
            <a:r>
              <a:rPr lang="en-US" sz="2500" dirty="0">
                <a:solidFill>
                  <a:prstClr val="black"/>
                </a:solidFill>
                <a:latin typeface="Times New Roman" pitchFamily="18" charset="0"/>
                <a:cs typeface="Times New Roman" pitchFamily="18" charset="0"/>
              </a:rPr>
              <a:t>Serial follow-up to monitor for progression towards ESRD</a:t>
            </a:r>
          </a:p>
          <a:p>
            <a:pPr marL="788018" lvl="1" indent="-337722" fontAlgn="base">
              <a:spcBef>
                <a:spcPct val="20000"/>
              </a:spcBef>
              <a:spcAft>
                <a:spcPct val="0"/>
              </a:spcAft>
              <a:buClr>
                <a:srgbClr val="58595B"/>
              </a:buClr>
              <a:buFont typeface="Arial"/>
              <a:buChar char="•"/>
            </a:pPr>
            <a:r>
              <a:rPr lang="en-US" sz="2500" dirty="0">
                <a:solidFill>
                  <a:prstClr val="black"/>
                </a:solidFill>
                <a:latin typeface="Times New Roman" pitchFamily="18" charset="0"/>
                <a:cs typeface="Times New Roman" pitchFamily="18" charset="0"/>
              </a:rPr>
              <a:t>Cardiovascular disease risk reduction is a key role PCPs can play with respect to patients with CKD</a:t>
            </a:r>
          </a:p>
          <a:p>
            <a:pPr marL="788018" lvl="1" indent="-337722" fontAlgn="base">
              <a:spcBef>
                <a:spcPct val="20000"/>
              </a:spcBef>
              <a:spcAft>
                <a:spcPct val="0"/>
              </a:spcAft>
              <a:buClr>
                <a:srgbClr val="58595B"/>
              </a:buClr>
              <a:buFont typeface="Arial"/>
              <a:buChar char="•"/>
            </a:pPr>
            <a:r>
              <a:rPr lang="en-US" sz="2500" dirty="0">
                <a:solidFill>
                  <a:prstClr val="black"/>
                </a:solidFill>
                <a:latin typeface="Times New Roman" pitchFamily="18" charset="0"/>
                <a:cs typeface="Times New Roman" pitchFamily="18" charset="0"/>
              </a:rPr>
              <a:t>Refer to nephrology as appropriate</a:t>
            </a:r>
          </a:p>
          <a:p>
            <a:pPr marL="337722" indent="-337722" fontAlgn="base">
              <a:spcBef>
                <a:spcPct val="20000"/>
              </a:spcBef>
              <a:spcAft>
                <a:spcPct val="0"/>
              </a:spcAft>
              <a:buClr>
                <a:srgbClr val="58595B"/>
              </a:buClr>
              <a:buFont typeface="Arial"/>
              <a:buChar char="•"/>
            </a:pPr>
            <a:endParaRPr lang="en-US" sz="2500" dirty="0">
              <a:solidFill>
                <a:prstClr val="black"/>
              </a:solidFill>
              <a:latin typeface="Times New Roman" pitchFamily="18" charset="0"/>
              <a:cs typeface="Times New Roman" pitchFamily="18" charset="0"/>
            </a:endParaRPr>
          </a:p>
          <a:p>
            <a:pPr marL="337722" indent="-337722" fontAlgn="base">
              <a:spcBef>
                <a:spcPct val="20000"/>
              </a:spcBef>
              <a:spcAft>
                <a:spcPct val="0"/>
              </a:spcAft>
              <a:buClr>
                <a:srgbClr val="58595B"/>
              </a:buClr>
              <a:buFont typeface="Arial"/>
              <a:buChar char="•"/>
            </a:pPr>
            <a:r>
              <a:rPr lang="en-US" sz="2500" dirty="0">
                <a:solidFill>
                  <a:prstClr val="black"/>
                </a:solidFill>
                <a:latin typeface="Times New Roman" pitchFamily="18" charset="0"/>
                <a:cs typeface="Times New Roman" pitchFamily="18" charset="0"/>
              </a:rPr>
              <a:t>The KidneyWise Clinical Toolkit will make CKD care easier for PCPs and empower us to improve patient outcomes </a:t>
            </a:r>
          </a:p>
          <a:p>
            <a:endParaRPr lang="en-CA" dirty="0"/>
          </a:p>
          <a:p>
            <a:endParaRPr lang="en-CA"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51</a:t>
            </a:fld>
            <a:endParaRPr lang="en-US" dirty="0"/>
          </a:p>
        </p:txBody>
      </p:sp>
    </p:spTree>
    <p:extLst>
      <p:ext uri="{BB962C8B-B14F-4D97-AF65-F5344CB8AC3E}">
        <p14:creationId xmlns:p14="http://schemas.microsoft.com/office/powerpoint/2010/main" val="22136580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C8553-5959-114C-BCAC-4FE2AF086D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562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C4626-69B2-044A-9987-2BEF3650F17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580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a:p>
            <a:r>
              <a:rPr lang="en-US" dirty="0"/>
              <a:t> </a:t>
            </a:r>
            <a:endParaRPr lang="en-CA"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8</a:t>
            </a:fld>
            <a:endParaRPr lang="en-US" dirty="0"/>
          </a:p>
        </p:txBody>
      </p:sp>
    </p:spTree>
    <p:extLst>
      <p:ext uri="{BB962C8B-B14F-4D97-AF65-F5344CB8AC3E}">
        <p14:creationId xmlns:p14="http://schemas.microsoft.com/office/powerpoint/2010/main" val="3499619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a:p>
            <a:r>
              <a:rPr lang="en-US" dirty="0"/>
              <a:t> </a:t>
            </a:r>
            <a:endParaRPr lang="en-CA"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9</a:t>
            </a:fld>
            <a:endParaRPr lang="en-US" dirty="0"/>
          </a:p>
        </p:txBody>
      </p:sp>
    </p:spTree>
    <p:extLst>
      <p:ext uri="{BB962C8B-B14F-4D97-AF65-F5344CB8AC3E}">
        <p14:creationId xmlns:p14="http://schemas.microsoft.com/office/powerpoint/2010/main" val="2450335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a:p>
            <a:r>
              <a:rPr lang="en-US" dirty="0"/>
              <a:t> </a:t>
            </a:r>
            <a:endParaRPr lang="en-CA"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10</a:t>
            </a:fld>
            <a:endParaRPr lang="en-US" dirty="0"/>
          </a:p>
        </p:txBody>
      </p:sp>
    </p:spTree>
    <p:extLst>
      <p:ext uri="{BB962C8B-B14F-4D97-AF65-F5344CB8AC3E}">
        <p14:creationId xmlns:p14="http://schemas.microsoft.com/office/powerpoint/2010/main" val="3536449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a:p>
            <a:r>
              <a:rPr lang="en-US" dirty="0"/>
              <a:t> </a:t>
            </a:r>
            <a:endParaRPr lang="en-CA" dirty="0"/>
          </a:p>
        </p:txBody>
      </p:sp>
      <p:sp>
        <p:nvSpPr>
          <p:cNvPr id="4" name="Slide Number Placeholder 3"/>
          <p:cNvSpPr>
            <a:spLocks noGrp="1"/>
          </p:cNvSpPr>
          <p:nvPr>
            <p:ph type="sldNum" sz="quarter" idx="10"/>
          </p:nvPr>
        </p:nvSpPr>
        <p:spPr/>
        <p:txBody>
          <a:bodyPr/>
          <a:lstStyle/>
          <a:p>
            <a:pPr>
              <a:defRPr/>
            </a:pPr>
            <a:fld id="{7AA0CBA1-3330-46DD-A170-373FEC239F2D}" type="slidenum">
              <a:rPr lang="en-US" smtClean="0"/>
              <a:pPr>
                <a:defRPr/>
              </a:pPr>
              <a:t>11</a:t>
            </a:fld>
            <a:endParaRPr lang="en-US" dirty="0"/>
          </a:p>
        </p:txBody>
      </p:sp>
    </p:spTree>
    <p:extLst>
      <p:ext uri="{BB962C8B-B14F-4D97-AF65-F5344CB8AC3E}">
        <p14:creationId xmlns:p14="http://schemas.microsoft.com/office/powerpoint/2010/main" val="302464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6E3F-C20B-C644-806B-98EE9D9C6F9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B5AA7DE4-00EA-B544-8CBC-FD8B5040692A}"/>
              </a:ext>
            </a:extLst>
          </p:cNvPr>
          <p:cNvSpPr>
            <a:spLocks noGrp="1"/>
          </p:cNvSpPr>
          <p:nvPr>
            <p:ph type="subTitle" idx="1"/>
          </p:nvPr>
        </p:nvSpPr>
        <p:spPr>
          <a:xfrm>
            <a:off x="1524000" y="3602038"/>
            <a:ext cx="9144000" cy="1655762"/>
          </a:xfrm>
        </p:spPr>
        <p:txBody>
          <a:bodyPr/>
          <a:lstStyle>
            <a:lvl1pPr marL="0" indent="0" algn="ctr">
              <a:buNone/>
              <a:defRPr sz="2400" b="0" spc="-2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728AFCE-A985-9146-86EB-C1C56D2C793F}"/>
              </a:ext>
            </a:extLst>
          </p:cNvPr>
          <p:cNvSpPr>
            <a:spLocks noGrp="1"/>
          </p:cNvSpPr>
          <p:nvPr>
            <p:ph type="dt" sz="half" idx="10"/>
          </p:nvPr>
        </p:nvSpPr>
        <p:spPr/>
        <p:txBody>
          <a:bodyPr/>
          <a:lstStyle/>
          <a:p>
            <a:fld id="{8707D985-F73B-46D8-8F85-F8156EB5348C}" type="datetime4">
              <a:rPr lang="en-CA" smtClean="0"/>
              <a:t>November 8, 2023</a:t>
            </a:fld>
            <a:endParaRPr lang="en-US"/>
          </a:p>
        </p:txBody>
      </p:sp>
      <p:sp>
        <p:nvSpPr>
          <p:cNvPr id="5" name="Footer Placeholder 4">
            <a:extLst>
              <a:ext uri="{FF2B5EF4-FFF2-40B4-BE49-F238E27FC236}">
                <a16:creationId xmlns:a16="http://schemas.microsoft.com/office/drawing/2014/main" id="{B3E1902C-3C84-924C-B3F3-90EDBD244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9E7E01-C10F-A547-A513-2F6D87107EB1}"/>
              </a:ext>
            </a:extLst>
          </p:cNvPr>
          <p:cNvSpPr>
            <a:spLocks noGrp="1"/>
          </p:cNvSpPr>
          <p:nvPr>
            <p:ph type="sldNum" sz="quarter" idx="12"/>
          </p:nvPr>
        </p:nvSpPr>
        <p:spPr/>
        <p:txBody>
          <a:bodyPr/>
          <a:lstStyle/>
          <a:p>
            <a:fld id="{2F3778CF-2216-4448-AB28-E0478E1BD35B}" type="slidenum">
              <a:rPr lang="en-US" smtClean="0"/>
              <a:t>‹#›</a:t>
            </a:fld>
            <a:endParaRPr lang="en-US"/>
          </a:p>
        </p:txBody>
      </p:sp>
    </p:spTree>
    <p:extLst>
      <p:ext uri="{BB962C8B-B14F-4D97-AF65-F5344CB8AC3E}">
        <p14:creationId xmlns:p14="http://schemas.microsoft.com/office/powerpoint/2010/main" val="4158636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D43CFCA7-76CA-FD45-87E4-03CCBE325A1B}"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2302164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Basic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0" y="0"/>
            <a:ext cx="11938000" cy="1016000"/>
          </a:xfrm>
          <a:prstGeom prst="rect">
            <a:avLst/>
          </a:prstGeom>
        </p:spPr>
      </p:pic>
      <p:sp>
        <p:nvSpPr>
          <p:cNvPr id="2" name="Title 1"/>
          <p:cNvSpPr>
            <a:spLocks noGrp="1"/>
          </p:cNvSpPr>
          <p:nvPr>
            <p:ph type="title"/>
          </p:nvPr>
        </p:nvSpPr>
        <p:spPr>
          <a:xfrm>
            <a:off x="609600" y="274638"/>
            <a:ext cx="10972800" cy="741362"/>
          </a:xfrm>
        </p:spPr>
        <p:txBody>
          <a:bodyPr lIns="0" tIns="0" rIns="0" bIns="0">
            <a:noAutofit/>
          </a:bodyPr>
          <a:lstStyle>
            <a:lvl1pPr algn="l">
              <a:defRPr sz="3000">
                <a:solidFill>
                  <a:schemeClr val="bg1"/>
                </a:solidFill>
              </a:defRPr>
            </a:lvl1pPr>
          </a:lstStyle>
          <a:p>
            <a:r>
              <a:rPr lang="en-CA" dirty="0"/>
              <a:t>Click to edit Master title style</a:t>
            </a:r>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rIns="0" bIns="0"/>
          <a:lstStyle>
            <a:lvl1pPr>
              <a:defRPr sz="1200" b="1">
                <a:solidFill>
                  <a:srgbClr val="006C5B"/>
                </a:solidFill>
              </a:defRPr>
            </a:lvl1pPr>
          </a:lstStyle>
          <a:p>
            <a:fld id="{D28A7EBE-86EF-4D46-BBBA-56D187EC3882}" type="slidenum">
              <a:rPr lang="en-US" smtClean="0"/>
              <a:pPr/>
              <a:t>‹#›</a:t>
            </a:fld>
            <a:endParaRPr lang="en-US" dirty="0"/>
          </a:p>
        </p:txBody>
      </p:sp>
      <p:pic>
        <p:nvPicPr>
          <p:cNvPr id="8" name="Picture 7" descr="CCO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2667" y="6248401"/>
            <a:ext cx="2629541" cy="457199"/>
          </a:xfrm>
          <a:prstGeom prst="rect">
            <a:avLst/>
          </a:prstGeom>
        </p:spPr>
      </p:pic>
      <p:sp>
        <p:nvSpPr>
          <p:cNvPr id="4" name="Text Placeholder 3"/>
          <p:cNvSpPr>
            <a:spLocks noGrp="1"/>
          </p:cNvSpPr>
          <p:nvPr>
            <p:ph type="body" sz="quarter" idx="13"/>
          </p:nvPr>
        </p:nvSpPr>
        <p:spPr>
          <a:xfrm>
            <a:off x="609600" y="1787526"/>
            <a:ext cx="10788651" cy="3903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37297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24647A-0EDC-4A46-ABD1-F9B9CD14321A}"/>
              </a:ext>
            </a:extLst>
          </p:cNvPr>
          <p:cNvSpPr/>
          <p:nvPr userDrawn="1"/>
        </p:nvSpPr>
        <p:spPr>
          <a:xfrm>
            <a:off x="4228340" y="5393635"/>
            <a:ext cx="7963660" cy="146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0A08210-B3A4-8B4C-B17D-1E362E3EAC87}"/>
              </a:ext>
            </a:extLst>
          </p:cNvPr>
          <p:cNvSpPr/>
          <p:nvPr userDrawn="1"/>
        </p:nvSpPr>
        <p:spPr>
          <a:xfrm>
            <a:off x="-19660" y="0"/>
            <a:ext cx="424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ED6E3F-C20B-C644-806B-98EE9D9C6F93}"/>
              </a:ext>
            </a:extLst>
          </p:cNvPr>
          <p:cNvSpPr>
            <a:spLocks noGrp="1"/>
          </p:cNvSpPr>
          <p:nvPr>
            <p:ph type="ctrTitle"/>
          </p:nvPr>
        </p:nvSpPr>
        <p:spPr>
          <a:xfrm>
            <a:off x="629920" y="900000"/>
            <a:ext cx="6181697" cy="2387600"/>
          </a:xfrm>
        </p:spPr>
        <p:txBody>
          <a:bodyPr anchor="t"/>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5AA7DE4-00EA-B544-8CBC-FD8B5040692A}"/>
              </a:ext>
            </a:extLst>
          </p:cNvPr>
          <p:cNvSpPr>
            <a:spLocks noGrp="1"/>
          </p:cNvSpPr>
          <p:nvPr>
            <p:ph type="subTitle" idx="1"/>
          </p:nvPr>
        </p:nvSpPr>
        <p:spPr>
          <a:xfrm>
            <a:off x="629920" y="3359719"/>
            <a:ext cx="3141220" cy="1655762"/>
          </a:xfrm>
        </p:spPr>
        <p:txBody>
          <a:bodyPr>
            <a:normAutofit/>
          </a:bodyPr>
          <a:lstStyle>
            <a:lvl1pPr marL="0" indent="0" algn="l">
              <a:buNone/>
              <a:defRPr sz="2100" b="1" spc="-2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728AFCE-A985-9146-86EB-C1C56D2C793F}"/>
              </a:ext>
            </a:extLst>
          </p:cNvPr>
          <p:cNvSpPr>
            <a:spLocks noGrp="1"/>
          </p:cNvSpPr>
          <p:nvPr>
            <p:ph type="dt" sz="half" idx="10"/>
          </p:nvPr>
        </p:nvSpPr>
        <p:spPr>
          <a:xfrm>
            <a:off x="629920" y="5999783"/>
            <a:ext cx="2743200" cy="365125"/>
          </a:xfrm>
        </p:spPr>
        <p:txBody>
          <a:bodyPr/>
          <a:lstStyle>
            <a:lvl1pPr>
              <a:defRPr sz="1800">
                <a:solidFill>
                  <a:schemeClr val="bg1"/>
                </a:solidFill>
              </a:defRPr>
            </a:lvl1pPr>
          </a:lstStyle>
          <a:p>
            <a:fld id="{302F5A7D-6664-455D-AEAB-E0AE8568D9F1}" type="datetime4">
              <a:rPr lang="en-CA" smtClean="0"/>
              <a:t>November 8, 2023</a:t>
            </a:fld>
            <a:endParaRPr lang="en-US" dirty="0"/>
          </a:p>
        </p:txBody>
      </p:sp>
      <p:pic>
        <p:nvPicPr>
          <p:cNvPr id="10" name="Picture 9">
            <a:extLst>
              <a:ext uri="{FF2B5EF4-FFF2-40B4-BE49-F238E27FC236}">
                <a16:creationId xmlns:a16="http://schemas.microsoft.com/office/drawing/2014/main" id="{74C2C612-C6E6-5642-9663-9E4CAE993ED6}"/>
              </a:ext>
            </a:extLst>
          </p:cNvPr>
          <p:cNvPicPr>
            <a:picLocks noChangeAspect="1"/>
          </p:cNvPicPr>
          <p:nvPr userDrawn="1"/>
        </p:nvPicPr>
        <p:blipFill>
          <a:blip r:embed="rId2"/>
          <a:stretch>
            <a:fillRect/>
          </a:stretch>
        </p:blipFill>
        <p:spPr>
          <a:xfrm>
            <a:off x="8933540" y="5801346"/>
            <a:ext cx="2882900" cy="762000"/>
          </a:xfrm>
          <a:prstGeom prst="rect">
            <a:avLst/>
          </a:prstGeom>
        </p:spPr>
      </p:pic>
    </p:spTree>
    <p:extLst>
      <p:ext uri="{BB962C8B-B14F-4D97-AF65-F5344CB8AC3E}">
        <p14:creationId xmlns:p14="http://schemas.microsoft.com/office/powerpoint/2010/main" val="334504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D0F8388-9559-4B06-B49A-A2FBE0934F00}"/>
              </a:ext>
            </a:extLst>
          </p:cNvPr>
          <p:cNvGrpSpPr/>
          <p:nvPr userDrawn="1"/>
        </p:nvGrpSpPr>
        <p:grpSpPr>
          <a:xfrm rot="10800000">
            <a:off x="11035347" y="0"/>
            <a:ext cx="1173483" cy="6858000"/>
            <a:chOff x="-3" y="0"/>
            <a:chExt cx="1173483" cy="6858000"/>
          </a:xfrm>
        </p:grpSpPr>
        <p:sp>
          <p:nvSpPr>
            <p:cNvPr id="9" name="Rectangle 8">
              <a:extLst>
                <a:ext uri="{FF2B5EF4-FFF2-40B4-BE49-F238E27FC236}">
                  <a16:creationId xmlns:a16="http://schemas.microsoft.com/office/drawing/2014/main" id="{44D68CDF-7402-4D4C-AFD4-71487AC769A7}"/>
                </a:ext>
              </a:extLst>
            </p:cNvPr>
            <p:cNvSpPr/>
            <p:nvPr/>
          </p:nvSpPr>
          <p:spPr>
            <a:xfrm rot="10800000">
              <a:off x="831157" y="0"/>
              <a:ext cx="342323"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8724CE0-BF58-487D-BFDD-0BB334BAC0BB}"/>
                </a:ext>
              </a:extLst>
            </p:cNvPr>
            <p:cNvSpPr/>
            <p:nvPr/>
          </p:nvSpPr>
          <p:spPr>
            <a:xfrm rot="10800000">
              <a:off x="-3" y="0"/>
              <a:ext cx="842325" cy="6858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4F2205A-F6E9-40AF-92E0-94BA6156A8C6}"/>
                </a:ext>
              </a:extLst>
            </p:cNvPr>
            <p:cNvSpPr/>
            <p:nvPr/>
          </p:nvSpPr>
          <p:spPr>
            <a:xfrm rot="10800000">
              <a:off x="499997" y="0"/>
              <a:ext cx="342324" cy="6858000"/>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EA81E303-5E01-7E4E-A8DB-ADA6B941CF6D}"/>
              </a:ext>
            </a:extLst>
          </p:cNvPr>
          <p:cNvSpPr>
            <a:spLocks noGrp="1"/>
          </p:cNvSpPr>
          <p:nvPr>
            <p:ph type="title"/>
          </p:nvPr>
        </p:nvSpPr>
        <p:spPr>
          <a:xfrm>
            <a:off x="630000" y="491675"/>
            <a:ext cx="10236506" cy="709803"/>
          </a:xfrm>
        </p:spPr>
        <p:txBody>
          <a:bodyPr anchor="t">
            <a:normAutofit/>
          </a:bodyPr>
          <a:lstStyle>
            <a:lvl1pPr>
              <a:defRPr sz="4800">
                <a:solidFill>
                  <a:schemeClr val="tx2"/>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9839F434-1DE3-BA40-B392-F68AB8B544C2}"/>
              </a:ext>
            </a:extLst>
          </p:cNvPr>
          <p:cNvSpPr>
            <a:spLocks noGrp="1"/>
          </p:cNvSpPr>
          <p:nvPr>
            <p:ph type="ftr" sz="quarter" idx="11"/>
          </p:nvPr>
        </p:nvSpPr>
        <p:spPr>
          <a:xfrm>
            <a:off x="630000" y="6001200"/>
            <a:ext cx="4114800" cy="365125"/>
          </a:xfrm>
        </p:spPr>
        <p:txBody>
          <a:bodyPr lIns="0" rIns="0"/>
          <a:lstStyle>
            <a:lvl1pPr algn="l">
              <a:defRPr sz="180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E2F66F23-7902-3240-9524-916A9EC89B48}"/>
              </a:ext>
            </a:extLst>
          </p:cNvPr>
          <p:cNvSpPr>
            <a:spLocks noGrp="1"/>
          </p:cNvSpPr>
          <p:nvPr>
            <p:ph type="sldNum" sz="quarter" idx="12"/>
          </p:nvPr>
        </p:nvSpPr>
        <p:spPr>
          <a:xfrm>
            <a:off x="10947592" y="6001199"/>
            <a:ext cx="744255" cy="365125"/>
          </a:xfrm>
        </p:spPr>
        <p:txBody>
          <a:bodyPr/>
          <a:lstStyle>
            <a:lvl1pPr>
              <a:defRPr sz="1800">
                <a:solidFill>
                  <a:schemeClr val="bg1"/>
                </a:solidFill>
              </a:defRPr>
            </a:lvl1pPr>
          </a:lstStyle>
          <a:p>
            <a:fld id="{2F3778CF-2216-4448-AB28-E0478E1BD35B}" type="slidenum">
              <a:rPr lang="en-US" smtClean="0"/>
              <a:pPr/>
              <a:t>‹#›</a:t>
            </a:fld>
            <a:endParaRPr lang="en-US" dirty="0"/>
          </a:p>
        </p:txBody>
      </p:sp>
      <p:sp>
        <p:nvSpPr>
          <p:cNvPr id="8" name="Text Placeholder 7">
            <a:extLst>
              <a:ext uri="{FF2B5EF4-FFF2-40B4-BE49-F238E27FC236}">
                <a16:creationId xmlns:a16="http://schemas.microsoft.com/office/drawing/2014/main" id="{C27ACB47-D1D1-3B4F-A4D6-6027DF4D4B59}"/>
              </a:ext>
            </a:extLst>
          </p:cNvPr>
          <p:cNvSpPr>
            <a:spLocks noGrp="1"/>
          </p:cNvSpPr>
          <p:nvPr>
            <p:ph type="body" sz="quarter" idx="13"/>
          </p:nvPr>
        </p:nvSpPr>
        <p:spPr>
          <a:xfrm>
            <a:off x="629999" y="1568302"/>
            <a:ext cx="10233499" cy="4162797"/>
          </a:xfrm>
        </p:spPr>
        <p:txBody>
          <a:bodyPr/>
          <a:lstStyle>
            <a:lvl1pPr marL="228600" indent="-228600">
              <a:defRPr sz="2400"/>
            </a:lvl1pPr>
            <a:lvl2pPr marL="457200" indent="-142875">
              <a:defRPr sz="2000"/>
            </a:lvl2pPr>
            <a:lvl3pPr marL="744538" indent="-142875">
              <a:defRPr/>
            </a:lvl3pPr>
            <a:lvl4pPr marL="914400" indent="-142875">
              <a:defRPr/>
            </a:lvl4pPr>
            <a:lvl5pPr marL="1084263" indent="-142875">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3171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D68CDF-7402-4D4C-AFD4-71487AC769A7}"/>
              </a:ext>
            </a:extLst>
          </p:cNvPr>
          <p:cNvSpPr/>
          <p:nvPr/>
        </p:nvSpPr>
        <p:spPr>
          <a:xfrm>
            <a:off x="7880351" y="0"/>
            <a:ext cx="343051"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8724CE0-BF58-487D-BFDD-0BB334BAC0BB}"/>
              </a:ext>
            </a:extLst>
          </p:cNvPr>
          <p:cNvSpPr/>
          <p:nvPr/>
        </p:nvSpPr>
        <p:spPr>
          <a:xfrm>
            <a:off x="8223402" y="0"/>
            <a:ext cx="3968598" cy="6858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81E303-5E01-7E4E-A8DB-ADA6B941CF6D}"/>
              </a:ext>
            </a:extLst>
          </p:cNvPr>
          <p:cNvSpPr>
            <a:spLocks noGrp="1"/>
          </p:cNvSpPr>
          <p:nvPr userDrawn="1">
            <p:ph type="title"/>
          </p:nvPr>
        </p:nvSpPr>
        <p:spPr>
          <a:xfrm>
            <a:off x="630000" y="491676"/>
            <a:ext cx="7021750" cy="555632"/>
          </a:xfrm>
        </p:spPr>
        <p:txBody>
          <a:bodyPr anchor="t">
            <a:normAutofit/>
          </a:bodyPr>
          <a:lstStyle>
            <a:lvl1pPr>
              <a:defRPr sz="4000">
                <a:solidFill>
                  <a:schemeClr val="tx2"/>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9839F434-1DE3-BA40-B392-F68AB8B544C2}"/>
              </a:ext>
            </a:extLst>
          </p:cNvPr>
          <p:cNvSpPr>
            <a:spLocks noGrp="1"/>
          </p:cNvSpPr>
          <p:nvPr userDrawn="1">
            <p:ph type="ftr" sz="quarter" idx="11"/>
          </p:nvPr>
        </p:nvSpPr>
        <p:spPr>
          <a:xfrm>
            <a:off x="630000" y="6001200"/>
            <a:ext cx="4114800" cy="365125"/>
          </a:xfrm>
        </p:spPr>
        <p:txBody>
          <a:bodyPr lIns="0" rIns="0"/>
          <a:lstStyle>
            <a:lvl1pPr algn="l">
              <a:defRPr sz="180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E2F66F23-7902-3240-9524-916A9EC89B48}"/>
              </a:ext>
            </a:extLst>
          </p:cNvPr>
          <p:cNvSpPr>
            <a:spLocks noGrp="1"/>
          </p:cNvSpPr>
          <p:nvPr userDrawn="1">
            <p:ph type="sldNum" sz="quarter" idx="12"/>
          </p:nvPr>
        </p:nvSpPr>
        <p:spPr>
          <a:xfrm>
            <a:off x="10947592" y="6001199"/>
            <a:ext cx="744255" cy="365125"/>
          </a:xfrm>
        </p:spPr>
        <p:txBody>
          <a:bodyPr/>
          <a:lstStyle>
            <a:lvl1pPr>
              <a:defRPr sz="1800">
                <a:solidFill>
                  <a:schemeClr val="bg1"/>
                </a:solidFill>
              </a:defRPr>
            </a:lvl1pPr>
          </a:lstStyle>
          <a:p>
            <a:fld id="{2F3778CF-2216-4448-AB28-E0478E1BD35B}" type="slidenum">
              <a:rPr lang="en-US" smtClean="0"/>
              <a:pPr/>
              <a:t>‹#›</a:t>
            </a:fld>
            <a:endParaRPr lang="en-US" dirty="0"/>
          </a:p>
        </p:txBody>
      </p:sp>
      <p:sp>
        <p:nvSpPr>
          <p:cNvPr id="8" name="Text Placeholder 7">
            <a:extLst>
              <a:ext uri="{FF2B5EF4-FFF2-40B4-BE49-F238E27FC236}">
                <a16:creationId xmlns:a16="http://schemas.microsoft.com/office/drawing/2014/main" id="{C27ACB47-D1D1-3B4F-A4D6-6027DF4D4B59}"/>
              </a:ext>
            </a:extLst>
          </p:cNvPr>
          <p:cNvSpPr>
            <a:spLocks noGrp="1"/>
          </p:cNvSpPr>
          <p:nvPr userDrawn="1">
            <p:ph type="body" sz="quarter" idx="13"/>
          </p:nvPr>
        </p:nvSpPr>
        <p:spPr>
          <a:xfrm>
            <a:off x="630000" y="1493874"/>
            <a:ext cx="7002210" cy="4237225"/>
          </a:xfrm>
        </p:spPr>
        <p:txBody>
          <a:bodyPr/>
          <a:lstStyle>
            <a:lvl1pPr marL="228600" indent="-228600">
              <a:defRPr sz="2400"/>
            </a:lvl1pPr>
            <a:lvl2pPr marL="457200" indent="-142875">
              <a:defRPr sz="2000"/>
            </a:lvl2pPr>
            <a:lvl3pPr marL="744538" indent="-142875">
              <a:defRPr/>
            </a:lvl3pPr>
            <a:lvl4pPr marL="914400" indent="-142875">
              <a:defRPr/>
            </a:lvl4pPr>
            <a:lvl5pPr marL="1084263" indent="-142875">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3181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D68CDF-7402-4D4C-AFD4-71487AC769A7}"/>
              </a:ext>
            </a:extLst>
          </p:cNvPr>
          <p:cNvSpPr/>
          <p:nvPr/>
        </p:nvSpPr>
        <p:spPr>
          <a:xfrm>
            <a:off x="0" y="0"/>
            <a:ext cx="4114800"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8724CE0-BF58-487D-BFDD-0BB334BAC0BB}"/>
              </a:ext>
            </a:extLst>
          </p:cNvPr>
          <p:cNvSpPr/>
          <p:nvPr/>
        </p:nvSpPr>
        <p:spPr>
          <a:xfrm>
            <a:off x="4114800" y="0"/>
            <a:ext cx="418914" cy="6858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81E303-5E01-7E4E-A8DB-ADA6B941CF6D}"/>
              </a:ext>
            </a:extLst>
          </p:cNvPr>
          <p:cNvSpPr>
            <a:spLocks noGrp="1"/>
          </p:cNvSpPr>
          <p:nvPr userDrawn="1">
            <p:ph type="title"/>
          </p:nvPr>
        </p:nvSpPr>
        <p:spPr>
          <a:xfrm>
            <a:off x="4670097" y="517146"/>
            <a:ext cx="7021750" cy="590776"/>
          </a:xfrm>
        </p:spPr>
        <p:txBody>
          <a:bodyPr anchor="t">
            <a:normAutofit/>
          </a:bodyPr>
          <a:lstStyle>
            <a:lvl1pPr>
              <a:defRPr sz="4000">
                <a:solidFill>
                  <a:schemeClr val="tx2"/>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9839F434-1DE3-BA40-B392-F68AB8B544C2}"/>
              </a:ext>
            </a:extLst>
          </p:cNvPr>
          <p:cNvSpPr>
            <a:spLocks noGrp="1"/>
          </p:cNvSpPr>
          <p:nvPr userDrawn="1">
            <p:ph type="ftr" sz="quarter" idx="11"/>
          </p:nvPr>
        </p:nvSpPr>
        <p:spPr>
          <a:xfrm>
            <a:off x="630000" y="6001200"/>
            <a:ext cx="4114800" cy="365125"/>
          </a:xfrm>
        </p:spPr>
        <p:txBody>
          <a:bodyPr lIns="0" rIns="0"/>
          <a:lstStyle>
            <a:lvl1pPr algn="l">
              <a:defRPr sz="180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E2F66F23-7902-3240-9524-916A9EC89B48}"/>
              </a:ext>
            </a:extLst>
          </p:cNvPr>
          <p:cNvSpPr>
            <a:spLocks noGrp="1"/>
          </p:cNvSpPr>
          <p:nvPr userDrawn="1">
            <p:ph type="sldNum" sz="quarter" idx="12"/>
          </p:nvPr>
        </p:nvSpPr>
        <p:spPr>
          <a:xfrm>
            <a:off x="10928052" y="6017524"/>
            <a:ext cx="744255" cy="365125"/>
          </a:xfrm>
        </p:spPr>
        <p:txBody>
          <a:bodyPr/>
          <a:lstStyle>
            <a:lvl1pPr algn="r">
              <a:defRPr sz="1800">
                <a:solidFill>
                  <a:schemeClr val="tx1"/>
                </a:solidFill>
              </a:defRPr>
            </a:lvl1pPr>
          </a:lstStyle>
          <a:p>
            <a:pPr algn="r"/>
            <a:fld id="{2F3778CF-2216-4448-AB28-E0478E1BD35B}" type="slidenum">
              <a:rPr lang="en-US" smtClean="0"/>
              <a:pPr/>
              <a:t>‹#›</a:t>
            </a:fld>
            <a:endParaRPr lang="en-US" dirty="0"/>
          </a:p>
        </p:txBody>
      </p:sp>
      <p:sp>
        <p:nvSpPr>
          <p:cNvPr id="8" name="Text Placeholder 7">
            <a:extLst>
              <a:ext uri="{FF2B5EF4-FFF2-40B4-BE49-F238E27FC236}">
                <a16:creationId xmlns:a16="http://schemas.microsoft.com/office/drawing/2014/main" id="{C27ACB47-D1D1-3B4F-A4D6-6027DF4D4B59}"/>
              </a:ext>
            </a:extLst>
          </p:cNvPr>
          <p:cNvSpPr>
            <a:spLocks noGrp="1"/>
          </p:cNvSpPr>
          <p:nvPr userDrawn="1">
            <p:ph type="body" sz="quarter" idx="13"/>
          </p:nvPr>
        </p:nvSpPr>
        <p:spPr>
          <a:xfrm>
            <a:off x="4670097" y="1547037"/>
            <a:ext cx="7002210" cy="4206287"/>
          </a:xfrm>
        </p:spPr>
        <p:txBody>
          <a:bodyPr/>
          <a:lstStyle>
            <a:lvl1pPr marL="228600" indent="-228600">
              <a:defRPr sz="2400"/>
            </a:lvl1pPr>
            <a:lvl2pPr marL="457200" indent="-142875">
              <a:defRPr sz="2000"/>
            </a:lvl2pPr>
            <a:lvl3pPr marL="744538" indent="-142875">
              <a:defRPr/>
            </a:lvl3pPr>
            <a:lvl4pPr marL="914400" indent="-142875">
              <a:defRPr/>
            </a:lvl4pPr>
            <a:lvl5pPr marL="1084263" indent="-142875">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890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D0F8388-9559-4B06-B49A-A2FBE0934F00}"/>
              </a:ext>
            </a:extLst>
          </p:cNvPr>
          <p:cNvGrpSpPr/>
          <p:nvPr userDrawn="1"/>
        </p:nvGrpSpPr>
        <p:grpSpPr>
          <a:xfrm rot="16200000">
            <a:off x="5509258" y="187365"/>
            <a:ext cx="1173483" cy="12192002"/>
            <a:chOff x="-3" y="0"/>
            <a:chExt cx="1173483" cy="6858000"/>
          </a:xfrm>
        </p:grpSpPr>
        <p:sp>
          <p:nvSpPr>
            <p:cNvPr id="9" name="Rectangle 8">
              <a:extLst>
                <a:ext uri="{FF2B5EF4-FFF2-40B4-BE49-F238E27FC236}">
                  <a16:creationId xmlns:a16="http://schemas.microsoft.com/office/drawing/2014/main" id="{44D68CDF-7402-4D4C-AFD4-71487AC769A7}"/>
                </a:ext>
              </a:extLst>
            </p:cNvPr>
            <p:cNvSpPr/>
            <p:nvPr/>
          </p:nvSpPr>
          <p:spPr>
            <a:xfrm rot="10800000">
              <a:off x="831157" y="0"/>
              <a:ext cx="342323"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8724CE0-BF58-487D-BFDD-0BB334BAC0BB}"/>
                </a:ext>
              </a:extLst>
            </p:cNvPr>
            <p:cNvSpPr/>
            <p:nvPr/>
          </p:nvSpPr>
          <p:spPr>
            <a:xfrm rot="10800000">
              <a:off x="-3" y="0"/>
              <a:ext cx="842325" cy="6858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4F2205A-F6E9-40AF-92E0-94BA6156A8C6}"/>
                </a:ext>
              </a:extLst>
            </p:cNvPr>
            <p:cNvSpPr/>
            <p:nvPr/>
          </p:nvSpPr>
          <p:spPr>
            <a:xfrm rot="10800000">
              <a:off x="499997" y="0"/>
              <a:ext cx="342324" cy="6858000"/>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EA81E303-5E01-7E4E-A8DB-ADA6B941CF6D}"/>
              </a:ext>
            </a:extLst>
          </p:cNvPr>
          <p:cNvSpPr>
            <a:spLocks noGrp="1"/>
          </p:cNvSpPr>
          <p:nvPr>
            <p:ph type="title"/>
          </p:nvPr>
        </p:nvSpPr>
        <p:spPr>
          <a:xfrm>
            <a:off x="629459" y="398721"/>
            <a:ext cx="10927001" cy="728180"/>
          </a:xfrm>
        </p:spPr>
        <p:txBody>
          <a:bodyPr anchor="t">
            <a:normAutofit/>
          </a:bodyPr>
          <a:lstStyle>
            <a:lvl1pPr>
              <a:defRPr sz="4800">
                <a:solidFill>
                  <a:schemeClr val="tx2"/>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9839F434-1DE3-BA40-B392-F68AB8B544C2}"/>
              </a:ext>
            </a:extLst>
          </p:cNvPr>
          <p:cNvSpPr>
            <a:spLocks noGrp="1"/>
          </p:cNvSpPr>
          <p:nvPr>
            <p:ph type="ftr" sz="quarter" idx="11"/>
          </p:nvPr>
        </p:nvSpPr>
        <p:spPr>
          <a:xfrm>
            <a:off x="630000" y="6001200"/>
            <a:ext cx="4114800" cy="365125"/>
          </a:xfrm>
        </p:spPr>
        <p:txBody>
          <a:bodyPr lIns="0" rIns="0"/>
          <a:lstStyle>
            <a:lvl1pPr algn="l">
              <a:defRPr sz="180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E2F66F23-7902-3240-9524-916A9EC89B48}"/>
              </a:ext>
            </a:extLst>
          </p:cNvPr>
          <p:cNvSpPr>
            <a:spLocks noGrp="1"/>
          </p:cNvSpPr>
          <p:nvPr>
            <p:ph type="sldNum" sz="quarter" idx="12"/>
          </p:nvPr>
        </p:nvSpPr>
        <p:spPr>
          <a:xfrm>
            <a:off x="10866506" y="6001200"/>
            <a:ext cx="744255" cy="365125"/>
          </a:xfrm>
        </p:spPr>
        <p:txBody>
          <a:bodyPr/>
          <a:lstStyle>
            <a:lvl1pPr algn="ctr">
              <a:defRPr sz="1800">
                <a:solidFill>
                  <a:schemeClr val="bg1"/>
                </a:solidFill>
              </a:defRPr>
            </a:lvl1pPr>
          </a:lstStyle>
          <a:p>
            <a:pPr algn="r"/>
            <a:fld id="{2F3778CF-2216-4448-AB28-E0478E1BD35B}" type="slidenum">
              <a:rPr lang="en-US" smtClean="0"/>
              <a:pPr algn="r"/>
              <a:t>‹#›</a:t>
            </a:fld>
            <a:endParaRPr lang="en-US" dirty="0"/>
          </a:p>
        </p:txBody>
      </p:sp>
      <p:sp>
        <p:nvSpPr>
          <p:cNvPr id="8" name="Text Placeholder 7">
            <a:extLst>
              <a:ext uri="{FF2B5EF4-FFF2-40B4-BE49-F238E27FC236}">
                <a16:creationId xmlns:a16="http://schemas.microsoft.com/office/drawing/2014/main" id="{C27ACB47-D1D1-3B4F-A4D6-6027DF4D4B59}"/>
              </a:ext>
            </a:extLst>
          </p:cNvPr>
          <p:cNvSpPr>
            <a:spLocks noGrp="1"/>
          </p:cNvSpPr>
          <p:nvPr>
            <p:ph type="body" sz="quarter" idx="13"/>
          </p:nvPr>
        </p:nvSpPr>
        <p:spPr>
          <a:xfrm>
            <a:off x="629999" y="1536405"/>
            <a:ext cx="10927001" cy="4194694"/>
          </a:xfrm>
        </p:spPr>
        <p:txBody>
          <a:bodyPr/>
          <a:lstStyle>
            <a:lvl1pPr marL="228600" indent="-228600">
              <a:defRPr sz="2400"/>
            </a:lvl1pPr>
            <a:lvl2pPr marL="457200" indent="-142875">
              <a:defRPr sz="2400"/>
            </a:lvl2pPr>
            <a:lvl3pPr marL="744538" indent="-142875">
              <a:defRPr/>
            </a:lvl3pPr>
            <a:lvl4pPr marL="914400" indent="-142875">
              <a:defRPr/>
            </a:lvl4pPr>
            <a:lvl5pPr marL="1084263" indent="-142875">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9328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10DD3C8-863B-A74A-B1C6-AE8DE45ADC73}"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334895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A79DD373-A7A0-AA40-87A2-A185824FCF2F}" type="slidenum">
              <a:rPr lang="en-CA">
                <a:solidFill>
                  <a:srgbClr val="FFFFFF"/>
                </a:solidFill>
              </a:rPr>
              <a:pPr/>
              <a:t>‹#›</a:t>
            </a:fld>
            <a:endParaRPr lang="en-CA">
              <a:solidFill>
                <a:srgbClr val="FFFFFF"/>
              </a:solidFill>
            </a:endParaRPr>
          </a:p>
        </p:txBody>
      </p:sp>
    </p:spTree>
    <p:extLst>
      <p:ext uri="{BB962C8B-B14F-4D97-AF65-F5344CB8AC3E}">
        <p14:creationId xmlns:p14="http://schemas.microsoft.com/office/powerpoint/2010/main" val="1494917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4754880" cy="1499616"/>
          </a:xfrm>
        </p:spPr>
        <p:txBody>
          <a:bodyPr/>
          <a:lstStyle/>
          <a:p>
            <a:r>
              <a:rPr lang="en-US" dirty="0"/>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989320" y="0"/>
            <a:ext cx="6202680" cy="6858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C9EFC22-9B9C-4B3F-973A-C752DDCB1D9C}" type="datetime1">
              <a:rPr lang="en-US" smtClean="0"/>
              <a:t>11/8/2023</a:t>
            </a:fld>
            <a:endParaRPr lang="en-US" dirty="0"/>
          </a:p>
        </p:txBody>
      </p:sp>
      <p:sp>
        <p:nvSpPr>
          <p:cNvPr id="8" name="Footer Placeholder 7"/>
          <p:cNvSpPr>
            <a:spLocks noGrp="1"/>
          </p:cNvSpPr>
          <p:nvPr>
            <p:ph type="ftr" sz="quarter" idx="11"/>
          </p:nvPr>
        </p:nvSpPr>
        <p:spPr/>
        <p:txBody>
          <a:bodyPr/>
          <a:lstStyle/>
          <a:p>
            <a:r>
              <a:rPr lang="en-US"/>
              <a:t>© VitalFMupdate.com</a:t>
            </a:r>
            <a:endParaRPr lang="en-US" dirty="0"/>
          </a:p>
        </p:txBody>
      </p:sp>
      <p:sp>
        <p:nvSpPr>
          <p:cNvPr id="9" name="Slide Number Placeholder 8"/>
          <p:cNvSpPr>
            <a:spLocks noGrp="1"/>
          </p:cNvSpPr>
          <p:nvPr>
            <p:ph type="sldNum" sz="quarter" idx="12"/>
          </p:nvPr>
        </p:nvSpPr>
        <p:spPr/>
        <p:txBody>
          <a:bodyPr/>
          <a:lstStyle/>
          <a:p>
            <a:fld id="{CE9FA10A-81CB-4158-A072-E21F56C3F466}" type="slidenum">
              <a:rPr lang="en-US" smtClean="0"/>
              <a:t>‹#›</a:t>
            </a:fld>
            <a:endParaRPr lang="en-US" dirty="0"/>
          </a:p>
        </p:txBody>
      </p:sp>
    </p:spTree>
    <p:extLst>
      <p:ext uri="{BB962C8B-B14F-4D97-AF65-F5344CB8AC3E}">
        <p14:creationId xmlns:p14="http://schemas.microsoft.com/office/powerpoint/2010/main" val="400686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BDFC1F-2C74-204A-BFD7-B0D598DEAA47}"/>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14C840-11E5-2845-8758-B5CE546BDB71}"/>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0F90284-3369-BC41-A3D2-187DF31DE316}"/>
              </a:ext>
            </a:extLst>
          </p:cNvPr>
          <p:cNvSpPr>
            <a:spLocks noGrp="1"/>
          </p:cNvSpPr>
          <p:nvPr>
            <p:ph type="dt" sz="half" idx="2"/>
          </p:nvPr>
        </p:nvSpPr>
        <p:spPr>
          <a:xfrm>
            <a:off x="838200" y="6356350"/>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B69A46B8-3DF5-459E-A4C4-2CC10699DE31}" type="datetime4">
              <a:rPr lang="en-CA" smtClean="0"/>
              <a:t>November 8, 2023</a:t>
            </a:fld>
            <a:endParaRPr lang="en-US" dirty="0"/>
          </a:p>
        </p:txBody>
      </p:sp>
      <p:sp>
        <p:nvSpPr>
          <p:cNvPr id="5" name="Footer Placeholder 4">
            <a:extLst>
              <a:ext uri="{FF2B5EF4-FFF2-40B4-BE49-F238E27FC236}">
                <a16:creationId xmlns:a16="http://schemas.microsoft.com/office/drawing/2014/main" id="{70847DF7-683C-094C-BD88-7774251052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6DAAE0-B096-6A42-89C3-34491BE72CA6}"/>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1200">
                <a:solidFill>
                  <a:schemeClr val="tx1">
                    <a:tint val="75000"/>
                  </a:schemeClr>
                </a:solidFill>
              </a:defRPr>
            </a:lvl1pPr>
          </a:lstStyle>
          <a:p>
            <a:fld id="{2F3778CF-2216-4448-AB28-E0478E1BD35B}" type="slidenum">
              <a:rPr lang="en-US" smtClean="0"/>
              <a:t>‹#›</a:t>
            </a:fld>
            <a:endParaRPr lang="en-US"/>
          </a:p>
        </p:txBody>
      </p:sp>
    </p:spTree>
    <p:extLst>
      <p:ext uri="{BB962C8B-B14F-4D97-AF65-F5344CB8AC3E}">
        <p14:creationId xmlns:p14="http://schemas.microsoft.com/office/powerpoint/2010/main" val="778146943"/>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82" r:id="rId4"/>
    <p:sldLayoutId id="2147483683" r:id="rId5"/>
    <p:sldLayoutId id="2147483681" r:id="rId6"/>
    <p:sldLayoutId id="2147483692" r:id="rId7"/>
    <p:sldLayoutId id="2147483693" r:id="rId8"/>
    <p:sldLayoutId id="2147483694" r:id="rId9"/>
    <p:sldLayoutId id="2147483695" r:id="rId10"/>
    <p:sldLayoutId id="2147483696" r:id="rId11"/>
  </p:sldLayoutIdLst>
  <p:hf hdr="0" ftr="0"/>
  <p:txStyles>
    <p:titleStyle>
      <a:lvl1pPr algn="l" defTabSz="914400" rtl="0" eaLnBrk="1" latinLnBrk="0" hangingPunct="1">
        <a:lnSpc>
          <a:spcPct val="90000"/>
        </a:lnSpc>
        <a:spcBef>
          <a:spcPct val="0"/>
        </a:spcBef>
        <a:buNone/>
        <a:defRPr sz="4800" b="1" kern="1200" spc="-50" baseline="0">
          <a:solidFill>
            <a:schemeClr val="tx1"/>
          </a:solidFill>
          <a:latin typeface="+mj-lt"/>
          <a:ea typeface="+mj-ea"/>
          <a:cs typeface="+mj-cs"/>
        </a:defRPr>
      </a:lvl1pPr>
    </p:titleStyle>
    <p:bodyStyle>
      <a:lvl1pPr marL="0" indent="-144000" algn="l" defTabSz="720000" rtl="0" eaLnBrk="1" latinLnBrk="0" hangingPunct="1">
        <a:lnSpc>
          <a:spcPts val="2800"/>
        </a:lnSpc>
        <a:spcBef>
          <a:spcPts val="0"/>
        </a:spcBef>
        <a:buClr>
          <a:schemeClr val="accent1"/>
        </a:buClr>
        <a:buFont typeface="Arial" panose="020B0604020202020204" pitchFamily="34" charset="0"/>
        <a:buChar char="•"/>
        <a:defRPr sz="1800" kern="1200">
          <a:solidFill>
            <a:schemeClr val="tx1"/>
          </a:solidFill>
          <a:latin typeface="Georgia" panose="02040502050405020303" pitchFamily="18" charset="0"/>
          <a:ea typeface="+mn-ea"/>
          <a:cs typeface="+mn-cs"/>
        </a:defRPr>
      </a:lvl1pPr>
      <a:lvl2pPr marL="360000" indent="-144000" algn="l" defTabSz="720000" rtl="0" eaLnBrk="1" latinLnBrk="0" hangingPunct="1">
        <a:lnSpc>
          <a:spcPts val="2800"/>
        </a:lnSpc>
        <a:spcBef>
          <a:spcPts val="0"/>
        </a:spcBef>
        <a:buClr>
          <a:schemeClr val="accent1"/>
        </a:buClr>
        <a:buFont typeface="Arial" panose="020B0604020202020204" pitchFamily="34" charset="0"/>
        <a:buChar char="•"/>
        <a:defRPr sz="1800" kern="1200">
          <a:solidFill>
            <a:schemeClr val="tx1"/>
          </a:solidFill>
          <a:latin typeface="Georgia" panose="02040502050405020303" pitchFamily="18" charset="0"/>
          <a:ea typeface="+mn-ea"/>
          <a:cs typeface="+mn-cs"/>
        </a:defRPr>
      </a:lvl2pPr>
      <a:lvl3pPr marL="540000" indent="-144000" algn="l" defTabSz="720000" rtl="0" eaLnBrk="1" latinLnBrk="0" hangingPunct="1">
        <a:lnSpc>
          <a:spcPts val="2800"/>
        </a:lnSpc>
        <a:spcBef>
          <a:spcPts val="0"/>
        </a:spcBef>
        <a:buClr>
          <a:schemeClr val="accent1"/>
        </a:buClr>
        <a:buFont typeface="Arial" panose="020B0604020202020204" pitchFamily="34" charset="0"/>
        <a:buChar char="•"/>
        <a:defRPr sz="1800" kern="1200">
          <a:solidFill>
            <a:schemeClr val="tx1"/>
          </a:solidFill>
          <a:latin typeface="Georgia" panose="02040502050405020303" pitchFamily="18" charset="0"/>
          <a:ea typeface="+mn-ea"/>
          <a:cs typeface="+mn-cs"/>
        </a:defRPr>
      </a:lvl3pPr>
      <a:lvl4pPr marL="720000" indent="-144000" algn="l" defTabSz="720000" rtl="0" eaLnBrk="1" latinLnBrk="0" hangingPunct="1">
        <a:lnSpc>
          <a:spcPts val="2800"/>
        </a:lnSpc>
        <a:spcBef>
          <a:spcPts val="0"/>
        </a:spcBef>
        <a:buClr>
          <a:schemeClr val="accent1"/>
        </a:buClr>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900000" indent="-144000" algn="l" defTabSz="720000" rtl="0" eaLnBrk="1" latinLnBrk="0" hangingPunct="1">
        <a:lnSpc>
          <a:spcPts val="2800"/>
        </a:lnSpc>
        <a:spcBef>
          <a:spcPts val="0"/>
        </a:spcBef>
        <a:buClr>
          <a:schemeClr val="accent1"/>
        </a:buClr>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www.kidneyfailurerisk.com/"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qxmd.com/calculate/calculator_308/kidney-failure-risk-equation-4-variable"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www.canadianjournalofdiabetes.com/article/S1499-2671(20)30228-8/fulltex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829304E6-3CB9-2B49-B7C7-CCF72B1A9596}"/>
              </a:ext>
            </a:extLst>
          </p:cNvPr>
          <p:cNvPicPr>
            <a:picLocks noChangeAspect="1"/>
          </p:cNvPicPr>
          <p:nvPr/>
        </p:nvPicPr>
        <p:blipFill>
          <a:blip r:embed="rId3"/>
          <a:stretch>
            <a:fillRect/>
          </a:stretch>
        </p:blipFill>
        <p:spPr>
          <a:xfrm>
            <a:off x="-3406" y="0"/>
            <a:ext cx="4550721" cy="6858000"/>
          </a:xfrm>
          <a:prstGeom prst="rect">
            <a:avLst/>
          </a:prstGeom>
        </p:spPr>
      </p:pic>
      <p:sp>
        <p:nvSpPr>
          <p:cNvPr id="59" name="Rectangle 58">
            <a:extLst>
              <a:ext uri="{FF2B5EF4-FFF2-40B4-BE49-F238E27FC236}">
                <a16:creationId xmlns:a16="http://schemas.microsoft.com/office/drawing/2014/main" id="{45C92E52-0086-DF4C-AD61-1154629CF79F}"/>
              </a:ext>
            </a:extLst>
          </p:cNvPr>
          <p:cNvSpPr/>
          <p:nvPr/>
        </p:nvSpPr>
        <p:spPr>
          <a:xfrm>
            <a:off x="3898590" y="0"/>
            <a:ext cx="11640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FC4E0A1F-FA21-8D4F-A49A-1AF340065225}"/>
              </a:ext>
            </a:extLst>
          </p:cNvPr>
          <p:cNvGrpSpPr/>
          <p:nvPr/>
        </p:nvGrpSpPr>
        <p:grpSpPr>
          <a:xfrm rot="10800000">
            <a:off x="3889165" y="0"/>
            <a:ext cx="673483" cy="6858000"/>
            <a:chOff x="499997" y="0"/>
            <a:chExt cx="673483" cy="6858000"/>
          </a:xfrm>
        </p:grpSpPr>
        <p:sp>
          <p:nvSpPr>
            <p:cNvPr id="56" name="Rectangle 55">
              <a:extLst>
                <a:ext uri="{FF2B5EF4-FFF2-40B4-BE49-F238E27FC236}">
                  <a16:creationId xmlns:a16="http://schemas.microsoft.com/office/drawing/2014/main" id="{37A976CB-A835-A440-9A47-A0A21D00CD82}"/>
                </a:ext>
              </a:extLst>
            </p:cNvPr>
            <p:cNvSpPr/>
            <p:nvPr/>
          </p:nvSpPr>
          <p:spPr>
            <a:xfrm rot="10800000">
              <a:off x="831157" y="0"/>
              <a:ext cx="342323"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DB05A617-94E6-1B49-82BC-E58A29F93F0B}"/>
                </a:ext>
              </a:extLst>
            </p:cNvPr>
            <p:cNvSpPr/>
            <p:nvPr/>
          </p:nvSpPr>
          <p:spPr>
            <a:xfrm rot="10800000">
              <a:off x="505905" y="0"/>
              <a:ext cx="336416" cy="6858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ED7AD608-A922-FF4C-BAEC-D82CD5C2883A}"/>
                </a:ext>
              </a:extLst>
            </p:cNvPr>
            <p:cNvSpPr/>
            <p:nvPr/>
          </p:nvSpPr>
          <p:spPr>
            <a:xfrm rot="10800000">
              <a:off x="499997" y="0"/>
              <a:ext cx="342324" cy="6858000"/>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Rectangle 34">
            <a:extLst>
              <a:ext uri="{FF2B5EF4-FFF2-40B4-BE49-F238E27FC236}">
                <a16:creationId xmlns:a16="http://schemas.microsoft.com/office/drawing/2014/main" id="{F87AC880-E929-ED4B-AD3B-074249C6A16B}"/>
              </a:ext>
            </a:extLst>
          </p:cNvPr>
          <p:cNvSpPr/>
          <p:nvPr/>
        </p:nvSpPr>
        <p:spPr>
          <a:xfrm>
            <a:off x="4556740" y="0"/>
            <a:ext cx="7647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5">
            <a:extLst>
              <a:ext uri="{FF2B5EF4-FFF2-40B4-BE49-F238E27FC236}">
                <a16:creationId xmlns:a16="http://schemas.microsoft.com/office/drawing/2014/main" id="{E3D08221-E801-8346-9CBA-03EDAF37460A}"/>
              </a:ext>
            </a:extLst>
          </p:cNvPr>
          <p:cNvSpPr txBox="1">
            <a:spLocks/>
          </p:cNvSpPr>
          <p:nvPr/>
        </p:nvSpPr>
        <p:spPr>
          <a:xfrm>
            <a:off x="5663530" y="343087"/>
            <a:ext cx="5552711" cy="2219604"/>
          </a:xfrm>
          <a:prstGeom prst="rect">
            <a:avLst/>
          </a:prstGeom>
          <a:noFill/>
        </p:spPr>
        <p:txBody>
          <a:bodyPr vert="horz" lIns="0" tIns="0" rIns="0" bIns="0" rtlCol="0" anchor="b">
            <a:noAutofit/>
          </a:bodyPr>
          <a:lstStyle>
            <a:lvl1pPr algn="ctr" defTabSz="914400" rtl="0" eaLnBrk="1" latinLnBrk="0" hangingPunct="1">
              <a:lnSpc>
                <a:spcPct val="90000"/>
              </a:lnSpc>
              <a:spcBef>
                <a:spcPct val="0"/>
              </a:spcBef>
              <a:buNone/>
              <a:defRPr sz="6000" b="1" kern="1200" spc="-50" baseline="0">
                <a:solidFill>
                  <a:schemeClr val="tx1"/>
                </a:solidFill>
                <a:latin typeface="+mj-lt"/>
                <a:ea typeface="+mj-ea"/>
                <a:cs typeface="+mj-cs"/>
              </a:defRPr>
            </a:lvl1pPr>
          </a:lstStyle>
          <a:p>
            <a:r>
              <a:rPr lang="en-US" sz="3200" dirty="0" err="1">
                <a:solidFill>
                  <a:schemeClr val="bg1"/>
                </a:solidFill>
              </a:rPr>
              <a:t>KidneyWise</a:t>
            </a:r>
            <a:r>
              <a:rPr lang="en-US" sz="3200" dirty="0">
                <a:solidFill>
                  <a:schemeClr val="bg1"/>
                </a:solidFill>
              </a:rPr>
              <a:t> Update – Primary Care Essentials for Managing CKD</a:t>
            </a:r>
          </a:p>
        </p:txBody>
      </p:sp>
      <p:sp>
        <p:nvSpPr>
          <p:cNvPr id="16" name="Title 5">
            <a:extLst>
              <a:ext uri="{FF2B5EF4-FFF2-40B4-BE49-F238E27FC236}">
                <a16:creationId xmlns:a16="http://schemas.microsoft.com/office/drawing/2014/main" id="{5E0C18EF-1F4A-5547-A943-0CFF8C12DE42}"/>
              </a:ext>
            </a:extLst>
          </p:cNvPr>
          <p:cNvSpPr txBox="1">
            <a:spLocks/>
          </p:cNvSpPr>
          <p:nvPr/>
        </p:nvSpPr>
        <p:spPr>
          <a:xfrm>
            <a:off x="5384382" y="3657600"/>
            <a:ext cx="6367836" cy="1534100"/>
          </a:xfrm>
          <a:prstGeom prst="rect">
            <a:avLst/>
          </a:prstGeom>
        </p:spPr>
        <p:txBody>
          <a:bodyPr vert="horz" lIns="0" tIns="0" rIns="0" bIns="0" rtlCol="0" anchor="b">
            <a:normAutofit fontScale="25000" lnSpcReduction="20000"/>
          </a:bodyPr>
          <a:lstStyle>
            <a:lvl1pPr algn="ctr" defTabSz="914400" rtl="0" eaLnBrk="1" latinLnBrk="0" hangingPunct="1">
              <a:lnSpc>
                <a:spcPct val="90000"/>
              </a:lnSpc>
              <a:spcBef>
                <a:spcPct val="0"/>
              </a:spcBef>
              <a:buNone/>
              <a:defRPr sz="6000" b="1" kern="1200" spc="-50" baseline="0">
                <a:solidFill>
                  <a:schemeClr val="tx1"/>
                </a:solidFill>
                <a:latin typeface="+mj-lt"/>
                <a:ea typeface="+mj-ea"/>
                <a:cs typeface="+mj-cs"/>
              </a:defRPr>
            </a:lvl1pPr>
          </a:lstStyle>
          <a:p>
            <a:r>
              <a:rPr lang="en-US" sz="8000" dirty="0">
                <a:solidFill>
                  <a:schemeClr val="bg1"/>
                </a:solidFill>
                <a:cs typeface="Times New Roman" panose="02020603050405020304" pitchFamily="18" charset="0"/>
              </a:rPr>
              <a:t>Allan Grill  MD, CCFP (COE), MPH, FCFP, CCPE</a:t>
            </a:r>
          </a:p>
          <a:p>
            <a:endParaRPr lang="en-US" sz="7200" dirty="0">
              <a:solidFill>
                <a:schemeClr val="bg1"/>
              </a:solidFill>
              <a:cs typeface="Times New Roman" panose="02020603050405020304" pitchFamily="18" charset="0"/>
            </a:endParaRPr>
          </a:p>
          <a:p>
            <a:pPr>
              <a:lnSpc>
                <a:spcPts val="1860"/>
              </a:lnSpc>
            </a:pPr>
            <a:r>
              <a:rPr lang="en-US" sz="6400" dirty="0">
                <a:solidFill>
                  <a:schemeClr val="bg1"/>
                </a:solidFill>
                <a:cs typeface="Times New Roman" panose="02020603050405020304" pitchFamily="18" charset="0"/>
              </a:rPr>
              <a:t>Associate Professor (</a:t>
            </a:r>
            <a:r>
              <a:rPr lang="en-US" sz="6400" dirty="0" err="1">
                <a:solidFill>
                  <a:schemeClr val="bg1"/>
                </a:solidFill>
                <a:cs typeface="Times New Roman" panose="02020603050405020304" pitchFamily="18" charset="0"/>
              </a:rPr>
              <a:t>UofT</a:t>
            </a:r>
            <a:r>
              <a:rPr lang="en-US" sz="6400" dirty="0">
                <a:solidFill>
                  <a:schemeClr val="bg1"/>
                </a:solidFill>
                <a:cs typeface="Times New Roman" panose="02020603050405020304" pitchFamily="18" charset="0"/>
              </a:rPr>
              <a:t> – DFCM; QHS – DFM)</a:t>
            </a:r>
          </a:p>
          <a:p>
            <a:pPr>
              <a:lnSpc>
                <a:spcPts val="1860"/>
              </a:lnSpc>
            </a:pPr>
            <a:r>
              <a:rPr lang="en-US" sz="6400" dirty="0">
                <a:solidFill>
                  <a:schemeClr val="bg1"/>
                </a:solidFill>
                <a:cs typeface="Times New Roman" panose="02020603050405020304" pitchFamily="18" charset="0"/>
              </a:rPr>
              <a:t>Chief, Department of Family Medicine, Oak Valley Health</a:t>
            </a:r>
          </a:p>
          <a:p>
            <a:pPr>
              <a:lnSpc>
                <a:spcPts val="1860"/>
              </a:lnSpc>
            </a:pPr>
            <a:r>
              <a:rPr lang="en-US" sz="6400" dirty="0">
                <a:solidFill>
                  <a:schemeClr val="bg1"/>
                </a:solidFill>
                <a:cs typeface="Times New Roman" panose="02020603050405020304" pitchFamily="18" charset="0"/>
              </a:rPr>
              <a:t>Lead Physician, Markham Family Health Team</a:t>
            </a:r>
          </a:p>
          <a:p>
            <a:pPr>
              <a:lnSpc>
                <a:spcPts val="1860"/>
              </a:lnSpc>
            </a:pPr>
            <a:endParaRPr lang="en-US" sz="6400" dirty="0">
              <a:solidFill>
                <a:schemeClr val="bg1"/>
              </a:solidFill>
              <a:cs typeface="Times New Roman" panose="02020603050405020304" pitchFamily="18" charset="0"/>
            </a:endParaRPr>
          </a:p>
          <a:p>
            <a:pPr>
              <a:lnSpc>
                <a:spcPts val="1860"/>
              </a:lnSpc>
            </a:pPr>
            <a:r>
              <a:rPr lang="en-US" sz="6400" dirty="0">
                <a:solidFill>
                  <a:schemeClr val="bg1"/>
                </a:solidFill>
                <a:cs typeface="Times New Roman" panose="02020603050405020304" pitchFamily="18" charset="0"/>
              </a:rPr>
              <a:t>Family Medicine Forum, Nov. 8/23, 11:30-12:30</a:t>
            </a:r>
          </a:p>
          <a:p>
            <a:pPr>
              <a:lnSpc>
                <a:spcPts val="1160"/>
              </a:lnSpc>
            </a:pPr>
            <a:br>
              <a:rPr lang="en-US" sz="7200" i="1" dirty="0">
                <a:cs typeface="Times New Roman" panose="02020603050405020304" pitchFamily="18" charset="0"/>
              </a:rPr>
            </a:br>
            <a:endParaRPr lang="en-US" sz="7200" i="1" dirty="0">
              <a:cs typeface="Times New Roman" panose="02020603050405020304" pitchFamily="18" charset="0"/>
            </a:endParaRPr>
          </a:p>
          <a:p>
            <a:endParaRPr lang="en-US" sz="2000" dirty="0">
              <a:solidFill>
                <a:schemeClr val="bg1"/>
              </a:solidFill>
              <a:cs typeface="Times New Roman" panose="02020603050405020304" pitchFamily="18" charset="0"/>
            </a:endParaRPr>
          </a:p>
          <a:p>
            <a:endParaRPr lang="en-US" sz="2400" b="0" dirty="0">
              <a:solidFill>
                <a:schemeClr val="bg1"/>
              </a:solidFill>
            </a:endParaRPr>
          </a:p>
        </p:txBody>
      </p:sp>
      <p:pic>
        <p:nvPicPr>
          <p:cNvPr id="13" name="Picture 12">
            <a:extLst>
              <a:ext uri="{FF2B5EF4-FFF2-40B4-BE49-F238E27FC236}">
                <a16:creationId xmlns:a16="http://schemas.microsoft.com/office/drawing/2014/main" id="{85396AD9-1A71-5244-8436-C7CE44E9495D}"/>
              </a:ext>
            </a:extLst>
          </p:cNvPr>
          <p:cNvPicPr>
            <a:picLocks noChangeAspect="1"/>
          </p:cNvPicPr>
          <p:nvPr/>
        </p:nvPicPr>
        <p:blipFill rotWithShape="1">
          <a:blip r:embed="rId4">
            <a:extLst>
              <a:ext uri="{28A0092B-C50C-407E-A947-70E740481C1C}">
                <a14:useLocalDpi xmlns:a14="http://schemas.microsoft.com/office/drawing/2010/main" val="0"/>
              </a:ext>
            </a:extLst>
          </a:blip>
          <a:srcRect t="35920" b="43091"/>
          <a:stretch/>
        </p:blipFill>
        <p:spPr>
          <a:xfrm>
            <a:off x="6587986" y="5901784"/>
            <a:ext cx="3314341" cy="695640"/>
          </a:xfrm>
          <a:prstGeom prst="rect">
            <a:avLst/>
          </a:prstGeom>
        </p:spPr>
      </p:pic>
      <p:pic>
        <p:nvPicPr>
          <p:cNvPr id="3" name="Picture 2" descr="A logo for a health company&#10;&#10;Description automatically generated">
            <a:extLst>
              <a:ext uri="{FF2B5EF4-FFF2-40B4-BE49-F238E27FC236}">
                <a16:creationId xmlns:a16="http://schemas.microsoft.com/office/drawing/2014/main" id="{4662FDC7-C176-3852-41D0-D6F6414606DF}"/>
              </a:ext>
            </a:extLst>
          </p:cNvPr>
          <p:cNvPicPr>
            <a:picLocks noChangeAspect="1"/>
          </p:cNvPicPr>
          <p:nvPr/>
        </p:nvPicPr>
        <p:blipFill>
          <a:blip r:embed="rId5"/>
          <a:stretch>
            <a:fillRect/>
          </a:stretch>
        </p:blipFill>
        <p:spPr>
          <a:xfrm>
            <a:off x="4715362" y="5901784"/>
            <a:ext cx="1701698" cy="597087"/>
          </a:xfrm>
          <a:prstGeom prst="rect">
            <a:avLst/>
          </a:prstGeom>
        </p:spPr>
      </p:pic>
      <p:pic>
        <p:nvPicPr>
          <p:cNvPr id="5" name="Picture 4" descr="A logo of a university&#10;&#10;Description automatically generated">
            <a:extLst>
              <a:ext uri="{FF2B5EF4-FFF2-40B4-BE49-F238E27FC236}">
                <a16:creationId xmlns:a16="http://schemas.microsoft.com/office/drawing/2014/main" id="{73D7E64D-D96A-D7A7-A260-27F1EA5210F0}"/>
              </a:ext>
            </a:extLst>
          </p:cNvPr>
          <p:cNvPicPr>
            <a:picLocks noChangeAspect="1"/>
          </p:cNvPicPr>
          <p:nvPr/>
        </p:nvPicPr>
        <p:blipFill>
          <a:blip r:embed="rId6"/>
          <a:stretch>
            <a:fillRect/>
          </a:stretch>
        </p:blipFill>
        <p:spPr>
          <a:xfrm>
            <a:off x="10094615" y="5678904"/>
            <a:ext cx="1819257" cy="1055169"/>
          </a:xfrm>
          <a:prstGeom prst="rect">
            <a:avLst/>
          </a:prstGeom>
        </p:spPr>
      </p:pic>
    </p:spTree>
    <p:extLst>
      <p:ext uri="{BB962C8B-B14F-4D97-AF65-F5344CB8AC3E}">
        <p14:creationId xmlns:p14="http://schemas.microsoft.com/office/powerpoint/2010/main" val="560552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z="4000" dirty="0"/>
              <a:t>Prevalence of CKD</a:t>
            </a:r>
            <a:endParaRPr lang="en-CA" sz="4000" dirty="0"/>
          </a:p>
        </p:txBody>
      </p:sp>
      <p:sp>
        <p:nvSpPr>
          <p:cNvPr id="3" name="Content Placeholder 2"/>
          <p:cNvSpPr>
            <a:spLocks noGrp="1"/>
          </p:cNvSpPr>
          <p:nvPr>
            <p:ph type="body" sz="quarter" idx="13"/>
          </p:nvPr>
        </p:nvSpPr>
        <p:spPr/>
        <p:txBody>
          <a:bodyPr>
            <a:noAutofit/>
          </a:bodyPr>
          <a:lstStyle/>
          <a:p>
            <a:pPr marL="342900" indent="-342900">
              <a:spcAft>
                <a:spcPts val="600"/>
              </a:spcAft>
              <a:defRPr/>
            </a:pPr>
            <a:r>
              <a:rPr lang="en-US" sz="2800" dirty="0">
                <a:cs typeface="Times New Roman" panose="02020603050405020304" pitchFamily="18" charset="0"/>
              </a:rPr>
              <a:t>10% of North Americans have CKD</a:t>
            </a:r>
          </a:p>
          <a:p>
            <a:pPr marL="800100" lvl="1" indent="-342900">
              <a:spcAft>
                <a:spcPts val="600"/>
              </a:spcAft>
              <a:defRPr/>
            </a:pPr>
            <a:r>
              <a:rPr lang="en-US" sz="2400" dirty="0">
                <a:cs typeface="Times New Roman" panose="02020603050405020304" pitchFamily="18" charset="0"/>
              </a:rPr>
              <a:t>26 million people</a:t>
            </a:r>
          </a:p>
          <a:p>
            <a:pPr marL="342900" indent="-342900">
              <a:spcAft>
                <a:spcPts val="600"/>
              </a:spcAft>
              <a:defRPr/>
            </a:pPr>
            <a:endParaRPr lang="en-US" sz="2800" dirty="0">
              <a:cs typeface="Times New Roman" panose="02020603050405020304" pitchFamily="18" charset="0"/>
            </a:endParaRPr>
          </a:p>
          <a:p>
            <a:pPr marL="342900" indent="-342900">
              <a:spcAft>
                <a:spcPts val="600"/>
              </a:spcAft>
              <a:defRPr/>
            </a:pPr>
            <a:r>
              <a:rPr lang="en-US" sz="2800" dirty="0">
                <a:cs typeface="Times New Roman" panose="02020603050405020304" pitchFamily="18" charset="0"/>
              </a:rPr>
              <a:t>25% of North Americans &gt; age 65 have CKD</a:t>
            </a:r>
          </a:p>
          <a:p>
            <a:pPr marL="342900" indent="-342900">
              <a:spcAft>
                <a:spcPts val="600"/>
              </a:spcAft>
              <a:defRPr/>
            </a:pPr>
            <a:endParaRPr lang="en-US" sz="2800" dirty="0">
              <a:cs typeface="Times New Roman" panose="02020603050405020304" pitchFamily="18" charset="0"/>
            </a:endParaRPr>
          </a:p>
          <a:p>
            <a:pPr marL="342900" indent="-342900">
              <a:spcAft>
                <a:spcPts val="600"/>
              </a:spcAft>
              <a:defRPr/>
            </a:pPr>
            <a:r>
              <a:rPr lang="en-US" sz="2800" dirty="0">
                <a:cs typeface="Times New Roman" panose="02020603050405020304" pitchFamily="18" charset="0"/>
              </a:rPr>
              <a:t>Only 3% of CKD patients progress to ESRD</a:t>
            </a:r>
          </a:p>
          <a:p>
            <a:pPr indent="0">
              <a:spcAft>
                <a:spcPts val="600"/>
              </a:spcAft>
              <a:buNone/>
              <a:defRPr/>
            </a:pPr>
            <a:endParaRPr lang="en-US" dirty="0">
              <a:latin typeface="Myriad Pro Cond"/>
              <a:cs typeface="Times New Roman" panose="02020603050405020304" pitchFamily="18" charset="0"/>
            </a:endParaRPr>
          </a:p>
        </p:txBody>
      </p:sp>
    </p:spTree>
    <p:extLst>
      <p:ext uri="{BB962C8B-B14F-4D97-AF65-F5344CB8AC3E}">
        <p14:creationId xmlns:p14="http://schemas.microsoft.com/office/powerpoint/2010/main" val="3036004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r>
              <a:rPr lang="en-US" sz="4000" dirty="0"/>
              <a:t>Why Should CKD Be Important to Primary Care?</a:t>
            </a:r>
            <a:endParaRPr lang="en-CA" sz="4000" dirty="0"/>
          </a:p>
        </p:txBody>
      </p:sp>
      <p:sp>
        <p:nvSpPr>
          <p:cNvPr id="3" name="Content Placeholder 2"/>
          <p:cNvSpPr>
            <a:spLocks noGrp="1"/>
          </p:cNvSpPr>
          <p:nvPr>
            <p:ph type="body" sz="quarter" idx="13"/>
          </p:nvPr>
        </p:nvSpPr>
        <p:spPr/>
        <p:txBody>
          <a:bodyPr>
            <a:noAutofit/>
          </a:bodyPr>
          <a:lstStyle/>
          <a:p>
            <a:pPr marL="342900" indent="-342900">
              <a:spcAft>
                <a:spcPts val="600"/>
              </a:spcAft>
              <a:defRPr/>
            </a:pPr>
            <a:r>
              <a:rPr lang="en-US" sz="2400" dirty="0">
                <a:cs typeface="Times New Roman" panose="02020603050405020304" pitchFamily="18" charset="0"/>
              </a:rPr>
              <a:t>~ 90% of CKD cases are at low risk of progression and can be followed by a Primary Care Provider (e.g. family physician, nurse practitioner); 100% in LTC</a:t>
            </a:r>
          </a:p>
          <a:p>
            <a:pPr marL="342900" lvl="1" indent="-342900">
              <a:spcBef>
                <a:spcPts val="1000"/>
              </a:spcBef>
              <a:spcAft>
                <a:spcPts val="600"/>
              </a:spcAft>
              <a:defRPr/>
            </a:pPr>
            <a:r>
              <a:rPr lang="en-US" sz="2400" dirty="0">
                <a:cs typeface="Times New Roman" panose="02020603050405020304" pitchFamily="18" charset="0"/>
              </a:rPr>
              <a:t>Early identification and treatment can prevent/delay End Stage Renal Disease (ESRD)</a:t>
            </a:r>
          </a:p>
          <a:p>
            <a:pPr marL="800100" lvl="2" indent="-342900">
              <a:spcBef>
                <a:spcPts val="1000"/>
              </a:spcBef>
              <a:spcAft>
                <a:spcPts val="600"/>
              </a:spcAft>
              <a:defRPr/>
            </a:pPr>
            <a:r>
              <a:rPr lang="en-US" sz="2000" dirty="0">
                <a:cs typeface="Times New Roman" panose="02020603050405020304" pitchFamily="18" charset="0"/>
              </a:rPr>
              <a:t>Medication reviews can prevent AKI in LTC</a:t>
            </a:r>
          </a:p>
          <a:p>
            <a:pPr marL="342900" indent="-342900">
              <a:spcAft>
                <a:spcPts val="600"/>
              </a:spcAft>
              <a:defRPr/>
            </a:pPr>
            <a:r>
              <a:rPr lang="en-US" sz="2400" dirty="0">
                <a:cs typeface="Times New Roman" panose="02020603050405020304" pitchFamily="18" charset="0"/>
              </a:rPr>
              <a:t>Comorbid cardiovascular disease risk reduction/management (e.g. DM, CAD/CHF)</a:t>
            </a:r>
          </a:p>
          <a:p>
            <a:pPr marL="342900" indent="-342900">
              <a:spcAft>
                <a:spcPts val="600"/>
              </a:spcAft>
              <a:defRPr/>
            </a:pPr>
            <a:r>
              <a:rPr lang="en-US" sz="2400" dirty="0">
                <a:cs typeface="Times New Roman" panose="02020603050405020304" pitchFamily="18" charset="0"/>
              </a:rPr>
              <a:t>Referral of patients at increased risk of progression to advanced stages of CKD to nephrology</a:t>
            </a:r>
          </a:p>
        </p:txBody>
      </p:sp>
    </p:spTree>
    <p:extLst>
      <p:ext uri="{BB962C8B-B14F-4D97-AF65-F5344CB8AC3E}">
        <p14:creationId xmlns:p14="http://schemas.microsoft.com/office/powerpoint/2010/main" val="66129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48" t="-5092" r="15326" b="35733"/>
          <a:stretch/>
        </p:blipFill>
        <p:spPr>
          <a:xfrm>
            <a:off x="1629879" y="0"/>
            <a:ext cx="9918699" cy="7539566"/>
          </a:xfrm>
          <a:prstGeom prst="rect">
            <a:avLst/>
          </a:prstGeom>
        </p:spPr>
      </p:pic>
      <p:sp>
        <p:nvSpPr>
          <p:cNvPr id="6" name="Rectangle 5">
            <a:extLst>
              <a:ext uri="{FF2B5EF4-FFF2-40B4-BE49-F238E27FC236}">
                <a16:creationId xmlns:a16="http://schemas.microsoft.com/office/drawing/2014/main" id="{EFA4AE55-05E1-4847-82B0-F24359B65BE7}"/>
              </a:ext>
            </a:extLst>
          </p:cNvPr>
          <p:cNvSpPr/>
          <p:nvPr/>
        </p:nvSpPr>
        <p:spPr bwMode="white">
          <a:xfrm>
            <a:off x="6102263" y="0"/>
            <a:ext cx="4601030" cy="685800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dirty="0">
              <a:solidFill>
                <a:prstClr val="white"/>
              </a:solidFill>
              <a:latin typeface="Decalotype Light"/>
            </a:endParaRPr>
          </a:p>
        </p:txBody>
      </p:sp>
      <p:sp>
        <p:nvSpPr>
          <p:cNvPr id="2" name="Title 1">
            <a:extLst>
              <a:ext uri="{FF2B5EF4-FFF2-40B4-BE49-F238E27FC236}">
                <a16:creationId xmlns:a16="http://schemas.microsoft.com/office/drawing/2014/main" id="{CA4098C8-15A3-4FDA-9DD6-C46B28449FE1}"/>
              </a:ext>
            </a:extLst>
          </p:cNvPr>
          <p:cNvSpPr>
            <a:spLocks noGrp="1"/>
          </p:cNvSpPr>
          <p:nvPr>
            <p:ph type="title"/>
          </p:nvPr>
        </p:nvSpPr>
        <p:spPr/>
        <p:txBody>
          <a:bodyPr>
            <a:normAutofit fontScale="90000"/>
          </a:bodyPr>
          <a:lstStyle/>
          <a:p>
            <a:r>
              <a:rPr lang="en-US" dirty="0"/>
              <a:t>CKD AT-A-GLANCE:</a:t>
            </a:r>
            <a:br>
              <a:rPr lang="en-US" dirty="0"/>
            </a:br>
            <a:r>
              <a:rPr lang="en-US" dirty="0"/>
              <a:t>KIDNEYWISE</a:t>
            </a:r>
          </a:p>
        </p:txBody>
      </p:sp>
      <p:sp>
        <p:nvSpPr>
          <p:cNvPr id="18" name="Content Placeholder 3">
            <a:extLst>
              <a:ext uri="{FF2B5EF4-FFF2-40B4-BE49-F238E27FC236}">
                <a16:creationId xmlns:a16="http://schemas.microsoft.com/office/drawing/2014/main" id="{1BD00382-2019-4391-B093-E76E651CCCC5}"/>
              </a:ext>
            </a:extLst>
          </p:cNvPr>
          <p:cNvSpPr>
            <a:spLocks noGrp="1"/>
          </p:cNvSpPr>
          <p:nvPr>
            <p:ph sz="half" idx="2"/>
          </p:nvPr>
        </p:nvSpPr>
        <p:spPr>
          <a:xfrm>
            <a:off x="2338642" y="2179636"/>
            <a:ext cx="3566160" cy="4404044"/>
          </a:xfrm>
        </p:spPr>
        <p:txBody>
          <a:bodyPr>
            <a:normAutofit/>
          </a:bodyPr>
          <a:lstStyle/>
          <a:p>
            <a:pPr indent="0">
              <a:buNone/>
            </a:pPr>
            <a:r>
              <a:rPr lang="en-US" sz="2800" dirty="0">
                <a:solidFill>
                  <a:schemeClr val="tx2"/>
                </a:solidFill>
              </a:rPr>
              <a:t>See tool at</a:t>
            </a:r>
          </a:p>
          <a:p>
            <a:pPr indent="0">
              <a:buNone/>
            </a:pPr>
            <a:r>
              <a:rPr lang="en-US" sz="2800" dirty="0" err="1">
                <a:solidFill>
                  <a:schemeClr val="tx2"/>
                </a:solidFill>
                <a:latin typeface="Decalotype SemiBold" panose="00000700000000000000" pitchFamily="50" charset="0"/>
              </a:rPr>
              <a:t>www.kidneywise.ca</a:t>
            </a:r>
            <a:endParaRPr lang="en-US" sz="2800" dirty="0">
              <a:solidFill>
                <a:schemeClr val="tx2"/>
              </a:solidFill>
              <a:latin typeface="Decalotype SemiBold" panose="00000700000000000000" pitchFamily="50" charset="0"/>
            </a:endParaRPr>
          </a:p>
          <a:p>
            <a:pPr indent="0">
              <a:buNone/>
            </a:pPr>
            <a:endParaRPr lang="en-US" sz="2800" dirty="0">
              <a:solidFill>
                <a:schemeClr val="tx2"/>
              </a:solidFill>
            </a:endParaRPr>
          </a:p>
        </p:txBody>
      </p:sp>
      <p:pic>
        <p:nvPicPr>
          <p:cNvPr id="7" name="Picture 6"/>
          <p:cNvPicPr>
            <a:picLocks noChangeAspect="1"/>
          </p:cNvPicPr>
          <p:nvPr/>
        </p:nvPicPr>
        <p:blipFill>
          <a:blip r:embed="rId4"/>
          <a:stretch>
            <a:fillRect/>
          </a:stretch>
        </p:blipFill>
        <p:spPr>
          <a:xfrm rot="21435556">
            <a:off x="4803396" y="366763"/>
            <a:ext cx="5949676" cy="7771920"/>
          </a:xfrm>
          <a:prstGeom prst="rect">
            <a:avLst/>
          </a:prstGeom>
          <a:ln>
            <a:noFill/>
          </a:ln>
          <a:effectLst>
            <a:outerShdw blurRad="292100" dist="139700" dir="2700000" algn="tl" rotWithShape="0">
              <a:srgbClr val="333333">
                <a:alpha val="65000"/>
              </a:srgbClr>
            </a:outerShdw>
          </a:effectLst>
          <a:scene3d>
            <a:camera prst="perspectiveContrastingLeftFacing"/>
            <a:lightRig rig="threePt" dir="t"/>
          </a:scene3d>
        </p:spPr>
      </p:pic>
    </p:spTree>
    <p:extLst>
      <p:ext uri="{BB962C8B-B14F-4D97-AF65-F5344CB8AC3E}">
        <p14:creationId xmlns:p14="http://schemas.microsoft.com/office/powerpoint/2010/main" val="2473662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KidneyWise Clinical Toolkit</a:t>
            </a:r>
          </a:p>
        </p:txBody>
      </p:sp>
      <p:sp>
        <p:nvSpPr>
          <p:cNvPr id="3" name="Content Placeholder 2"/>
          <p:cNvSpPr>
            <a:spLocks noGrp="1"/>
          </p:cNvSpPr>
          <p:nvPr>
            <p:ph type="body" sz="quarter" idx="13"/>
          </p:nvPr>
        </p:nvSpPr>
        <p:spPr/>
        <p:txBody>
          <a:bodyPr>
            <a:normAutofit/>
          </a:bodyPr>
          <a:lstStyle/>
          <a:p>
            <a:pPr marL="109537" indent="0">
              <a:buNone/>
            </a:pPr>
            <a:endParaRPr lang="en-US" sz="2200" b="1" dirty="0">
              <a:latin typeface="Times New Roman" panose="02020603050405020304" pitchFamily="18" charset="0"/>
              <a:cs typeface="Times New Roman" panose="02020603050405020304" pitchFamily="18" charset="0"/>
            </a:endParaRPr>
          </a:p>
          <a:p>
            <a:pPr indent="0">
              <a:buNone/>
            </a:pPr>
            <a:endParaRPr lang="en-US" sz="2400" dirty="0">
              <a:latin typeface="Arial Narrow" panose="020B0606020202030204" pitchFamily="34" charset="0"/>
            </a:endParaRPr>
          </a:p>
        </p:txBody>
      </p:sp>
      <p:pic>
        <p:nvPicPr>
          <p:cNvPr id="5" name="Picture 4">
            <a:extLst>
              <a:ext uri="{FF2B5EF4-FFF2-40B4-BE49-F238E27FC236}">
                <a16:creationId xmlns:a16="http://schemas.microsoft.com/office/drawing/2014/main" id="{E8B428D8-2878-BD4F-843D-410ADF38FB74}"/>
              </a:ext>
            </a:extLst>
          </p:cNvPr>
          <p:cNvPicPr>
            <a:picLocks noChangeAspect="1"/>
          </p:cNvPicPr>
          <p:nvPr/>
        </p:nvPicPr>
        <p:blipFill>
          <a:blip r:embed="rId3"/>
          <a:stretch>
            <a:fillRect/>
          </a:stretch>
        </p:blipFill>
        <p:spPr>
          <a:xfrm>
            <a:off x="2348460" y="1905000"/>
            <a:ext cx="7225258" cy="4792194"/>
          </a:xfrm>
          <a:prstGeom prst="rect">
            <a:avLst/>
          </a:prstGeom>
        </p:spPr>
      </p:pic>
      <p:sp>
        <p:nvSpPr>
          <p:cNvPr id="6" name="TextBox 5">
            <a:extLst>
              <a:ext uri="{FF2B5EF4-FFF2-40B4-BE49-F238E27FC236}">
                <a16:creationId xmlns:a16="http://schemas.microsoft.com/office/drawing/2014/main" id="{F5E3EE60-8118-A04A-9CC6-54A827885906}"/>
              </a:ext>
            </a:extLst>
          </p:cNvPr>
          <p:cNvSpPr txBox="1"/>
          <p:nvPr/>
        </p:nvSpPr>
        <p:spPr>
          <a:xfrm>
            <a:off x="3682584" y="6295869"/>
            <a:ext cx="5891134" cy="369332"/>
          </a:xfrm>
          <a:prstGeom prst="rect">
            <a:avLst/>
          </a:prstGeom>
          <a:solidFill>
            <a:schemeClr val="bg1"/>
          </a:solidFill>
        </p:spPr>
        <p:txBody>
          <a:bodyPr wrap="square" rtlCol="0">
            <a:spAutoFit/>
          </a:bodyPr>
          <a:lstStyle/>
          <a:p>
            <a:endParaRPr lang="en-US" dirty="0"/>
          </a:p>
        </p:txBody>
      </p:sp>
      <p:pic>
        <p:nvPicPr>
          <p:cNvPr id="7" name="Picture 6">
            <a:extLst>
              <a:ext uri="{FF2B5EF4-FFF2-40B4-BE49-F238E27FC236}">
                <a16:creationId xmlns:a16="http://schemas.microsoft.com/office/drawing/2014/main" id="{F290DAA1-01E6-4B49-8FD5-382353C0444C}"/>
              </a:ext>
            </a:extLst>
          </p:cNvPr>
          <p:cNvPicPr>
            <a:picLocks noChangeAspect="1"/>
          </p:cNvPicPr>
          <p:nvPr/>
        </p:nvPicPr>
        <p:blipFill>
          <a:blip r:embed="rId4"/>
          <a:stretch>
            <a:fillRect/>
          </a:stretch>
        </p:blipFill>
        <p:spPr>
          <a:xfrm>
            <a:off x="5993984" y="2323164"/>
            <a:ext cx="3579734" cy="754157"/>
          </a:xfrm>
          <a:prstGeom prst="rect">
            <a:avLst/>
          </a:prstGeom>
        </p:spPr>
      </p:pic>
    </p:spTree>
    <p:extLst>
      <p:ext uri="{BB962C8B-B14F-4D97-AF65-F5344CB8AC3E}">
        <p14:creationId xmlns:p14="http://schemas.microsoft.com/office/powerpoint/2010/main" val="2359695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KidneyWise Clinical Toolkit</a:t>
            </a:r>
          </a:p>
        </p:txBody>
      </p:sp>
      <p:sp>
        <p:nvSpPr>
          <p:cNvPr id="3" name="Content Placeholder 2"/>
          <p:cNvSpPr>
            <a:spLocks noGrp="1"/>
          </p:cNvSpPr>
          <p:nvPr>
            <p:ph type="body" sz="quarter" idx="13"/>
          </p:nvPr>
        </p:nvSpPr>
        <p:spPr/>
        <p:txBody>
          <a:bodyPr>
            <a:normAutofit fontScale="85000" lnSpcReduction="10000"/>
          </a:bodyPr>
          <a:lstStyle/>
          <a:p>
            <a:pPr marL="109537" indent="0">
              <a:buNone/>
            </a:pPr>
            <a:endParaRPr lang="en-US" sz="2200" b="1" dirty="0">
              <a:latin typeface="Times New Roman" panose="02020603050405020304" pitchFamily="18" charset="0"/>
              <a:cs typeface="Times New Roman" panose="02020603050405020304" pitchFamily="18" charset="0"/>
            </a:endParaRPr>
          </a:p>
          <a:p>
            <a:pPr marL="452437" indent="-342900"/>
            <a:r>
              <a:rPr lang="en-US" sz="2200" b="1" dirty="0">
                <a:cs typeface="Times New Roman" panose="02020603050405020304" pitchFamily="18" charset="0"/>
              </a:rPr>
              <a:t>Clinical Algorithm </a:t>
            </a:r>
            <a:r>
              <a:rPr lang="en-US" sz="2200" dirty="0">
                <a:cs typeface="Times New Roman" panose="02020603050405020304" pitchFamily="18" charset="0"/>
              </a:rPr>
              <a:t>that helps with identification, detection, and management of patients with CKD and guidance on which patients may benefit from referral to a nephrologist</a:t>
            </a:r>
            <a:br>
              <a:rPr lang="en-US" sz="2200" dirty="0">
                <a:cs typeface="Times New Roman" panose="02020603050405020304" pitchFamily="18" charset="0"/>
              </a:rPr>
            </a:br>
            <a:endParaRPr lang="en-US" sz="2200" dirty="0">
              <a:cs typeface="Times New Roman" panose="02020603050405020304" pitchFamily="18" charset="0"/>
            </a:endParaRPr>
          </a:p>
          <a:p>
            <a:pPr marL="452437" indent="-342900"/>
            <a:r>
              <a:rPr lang="en-US" sz="2200" b="1" dirty="0">
                <a:cs typeface="Times New Roman" panose="02020603050405020304" pitchFamily="18" charset="0"/>
              </a:rPr>
              <a:t>Evidence Summary</a:t>
            </a:r>
            <a:r>
              <a:rPr lang="en-US" sz="2200" dirty="0">
                <a:cs typeface="Times New Roman" panose="02020603050405020304" pitchFamily="18" charset="0"/>
              </a:rPr>
              <a:t> that offers further clinical detail regarding the algorithm content, including references to clinical guidelines that were used in the development of the toolkit</a:t>
            </a:r>
            <a:br>
              <a:rPr lang="en-US" sz="2200" dirty="0">
                <a:cs typeface="Times New Roman" panose="02020603050405020304" pitchFamily="18" charset="0"/>
              </a:rPr>
            </a:br>
            <a:endParaRPr lang="en-US" sz="2200" dirty="0">
              <a:cs typeface="Times New Roman" panose="02020603050405020304" pitchFamily="18" charset="0"/>
            </a:endParaRPr>
          </a:p>
          <a:p>
            <a:pPr marL="452437" indent="-342900"/>
            <a:r>
              <a:rPr lang="en-US" sz="2200" b="1" dirty="0">
                <a:cs typeface="Times New Roman" panose="02020603050405020304" pitchFamily="18" charset="0"/>
              </a:rPr>
              <a:t>Outpatient Nephrology Referral Form</a:t>
            </a:r>
            <a:r>
              <a:rPr lang="en-US" sz="2200" dirty="0">
                <a:cs typeface="Times New Roman" panose="02020603050405020304" pitchFamily="18" charset="0"/>
              </a:rPr>
              <a:t> that provides referral guidance by outlining clinical scenarios that would require consultation with a nephrologist along with the appropriate investigations that should accompany the referral</a:t>
            </a:r>
            <a:br>
              <a:rPr lang="en-US" sz="2000" dirty="0">
                <a:cs typeface="Times New Roman" panose="02020603050405020304" pitchFamily="18" charset="0"/>
              </a:rPr>
            </a:br>
            <a:endParaRPr lang="en-US" sz="2000" dirty="0">
              <a:cs typeface="Times New Roman" panose="02020603050405020304" pitchFamily="18" charset="0"/>
            </a:endParaRPr>
          </a:p>
          <a:p>
            <a:pPr indent="0">
              <a:buNone/>
            </a:pPr>
            <a:endParaRPr lang="en-US" sz="2400" dirty="0">
              <a:latin typeface="Arial Narrow" panose="020B0606020202030204" pitchFamily="34" charset="0"/>
            </a:endParaRPr>
          </a:p>
        </p:txBody>
      </p:sp>
    </p:spTree>
    <p:extLst>
      <p:ext uri="{BB962C8B-B14F-4D97-AF65-F5344CB8AC3E}">
        <p14:creationId xmlns:p14="http://schemas.microsoft.com/office/powerpoint/2010/main" val="2349396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Guidelines Referenced</a:t>
            </a:r>
            <a:endParaRPr lang="en-CA" sz="4000" dirty="0"/>
          </a:p>
        </p:txBody>
      </p:sp>
      <p:sp>
        <p:nvSpPr>
          <p:cNvPr id="3" name="Content Placeholder 2"/>
          <p:cNvSpPr>
            <a:spLocks noGrp="1"/>
          </p:cNvSpPr>
          <p:nvPr>
            <p:ph type="body" sz="quarter" idx="13"/>
          </p:nvPr>
        </p:nvSpPr>
        <p:spPr/>
        <p:txBody>
          <a:bodyPr>
            <a:normAutofit/>
          </a:bodyPr>
          <a:lstStyle/>
          <a:p>
            <a:pPr>
              <a:spcBef>
                <a:spcPct val="0"/>
              </a:spcBef>
              <a:buClr>
                <a:srgbClr val="58595B"/>
              </a:buClr>
            </a:pPr>
            <a:r>
              <a:rPr lang="en-US" sz="2400" dirty="0">
                <a:cs typeface="Times New Roman" pitchFamily="18" charset="0"/>
              </a:rPr>
              <a:t>Kidney Disease Improving Global Outcomes CKD Guidelines</a:t>
            </a:r>
            <a:br>
              <a:rPr lang="en-US" sz="2400" dirty="0">
                <a:cs typeface="Times New Roman" pitchFamily="18" charset="0"/>
              </a:rPr>
            </a:br>
            <a:r>
              <a:rPr lang="en-US" sz="2400" dirty="0">
                <a:cs typeface="Times New Roman" pitchFamily="18" charset="0"/>
              </a:rPr>
              <a:t> </a:t>
            </a:r>
          </a:p>
          <a:p>
            <a:pPr>
              <a:spcBef>
                <a:spcPct val="0"/>
              </a:spcBef>
              <a:buClr>
                <a:srgbClr val="58595B"/>
              </a:buClr>
            </a:pPr>
            <a:r>
              <a:rPr lang="en-US" sz="2400" dirty="0">
                <a:cs typeface="Times New Roman" pitchFamily="18" charset="0"/>
              </a:rPr>
              <a:t>Hypertension Canada Guidelines </a:t>
            </a:r>
            <a:br>
              <a:rPr lang="en-US" sz="2400" dirty="0">
                <a:cs typeface="Times New Roman" pitchFamily="18" charset="0"/>
              </a:rPr>
            </a:br>
            <a:r>
              <a:rPr lang="en-US" sz="2400" dirty="0">
                <a:cs typeface="Times New Roman" pitchFamily="18" charset="0"/>
              </a:rPr>
              <a:t> </a:t>
            </a:r>
          </a:p>
          <a:p>
            <a:pPr>
              <a:spcBef>
                <a:spcPct val="0"/>
              </a:spcBef>
              <a:buClr>
                <a:srgbClr val="58595B"/>
              </a:buClr>
            </a:pPr>
            <a:r>
              <a:rPr lang="en-US" sz="2400" dirty="0">
                <a:cs typeface="Times New Roman" pitchFamily="18" charset="0"/>
              </a:rPr>
              <a:t>Canadian Cardiovascular Society Dyslipidemia Guidelines </a:t>
            </a:r>
            <a:br>
              <a:rPr lang="en-US" sz="2400" dirty="0">
                <a:cs typeface="Times New Roman" pitchFamily="18" charset="0"/>
              </a:rPr>
            </a:br>
            <a:endParaRPr lang="en-US" sz="2400" dirty="0">
              <a:cs typeface="Times New Roman" pitchFamily="18" charset="0"/>
            </a:endParaRPr>
          </a:p>
          <a:p>
            <a:pPr>
              <a:spcBef>
                <a:spcPct val="0"/>
              </a:spcBef>
              <a:buClr>
                <a:srgbClr val="58595B"/>
              </a:buClr>
            </a:pPr>
            <a:r>
              <a:rPr lang="en-US" sz="2400" dirty="0">
                <a:cs typeface="Times New Roman" pitchFamily="18" charset="0"/>
              </a:rPr>
              <a:t>Diabetes Canada Clinical Practice Guidelines </a:t>
            </a:r>
          </a:p>
          <a:p>
            <a:pPr marL="742950" lvl="1" indent="-285750" fontAlgn="base">
              <a:lnSpc>
                <a:spcPct val="100000"/>
              </a:lnSpc>
              <a:spcBef>
                <a:spcPct val="0"/>
              </a:spcBef>
              <a:spcAft>
                <a:spcPct val="0"/>
              </a:spcAft>
              <a:buClr>
                <a:srgbClr val="58595B"/>
              </a:buClr>
            </a:pPr>
            <a:r>
              <a:rPr lang="en-US" sz="2400" dirty="0" err="1">
                <a:cs typeface="Times New Roman" pitchFamily="18" charset="0"/>
              </a:rPr>
              <a:t>KidneyWise</a:t>
            </a:r>
            <a:r>
              <a:rPr lang="en-US" sz="2400" dirty="0">
                <a:cs typeface="Times New Roman" pitchFamily="18" charset="0"/>
              </a:rPr>
              <a:t> is referenced in CKD chapter</a:t>
            </a:r>
          </a:p>
          <a:p>
            <a:endParaRPr lang="en-CA" dirty="0"/>
          </a:p>
        </p:txBody>
      </p:sp>
    </p:spTree>
    <p:extLst>
      <p:ext uri="{BB962C8B-B14F-4D97-AF65-F5344CB8AC3E}">
        <p14:creationId xmlns:p14="http://schemas.microsoft.com/office/powerpoint/2010/main" val="1869887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z="4000" dirty="0"/>
              <a:t>Clinical Algorithm – Identify</a:t>
            </a:r>
          </a:p>
        </p:txBody>
      </p:sp>
      <p:sp>
        <p:nvSpPr>
          <p:cNvPr id="8" name="Text Placeholder 7">
            <a:extLst>
              <a:ext uri="{FF2B5EF4-FFF2-40B4-BE49-F238E27FC236}">
                <a16:creationId xmlns:a16="http://schemas.microsoft.com/office/drawing/2014/main" id="{B81D2605-B205-2F48-BAC5-FA15D2F96EAA}"/>
              </a:ext>
            </a:extLst>
          </p:cNvPr>
          <p:cNvSpPr>
            <a:spLocks noGrp="1"/>
          </p:cNvSpPr>
          <p:nvPr>
            <p:ph type="body" sz="quarter" idx="13"/>
          </p:nvPr>
        </p:nvSpPr>
        <p:spPr/>
        <p:txBody>
          <a:bodyPr/>
          <a:lstStyle/>
          <a:p>
            <a:endParaRPr lang="en-US"/>
          </a:p>
        </p:txBody>
      </p:sp>
      <p:sp>
        <p:nvSpPr>
          <p:cNvPr id="3" name="TextBox 2"/>
          <p:cNvSpPr txBox="1"/>
          <p:nvPr/>
        </p:nvSpPr>
        <p:spPr>
          <a:xfrm>
            <a:off x="2090986" y="3500736"/>
            <a:ext cx="8119814" cy="1015663"/>
          </a:xfrm>
          <a:prstGeom prst="rect">
            <a:avLst/>
          </a:prstGeom>
          <a:solidFill>
            <a:srgbClr val="0070C0"/>
          </a:solidFill>
          <a:ln>
            <a:solidFill>
              <a:schemeClr val="accent1"/>
            </a:solid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000" dirty="0"/>
              <a:t>Added FNIM (First Nations, Inuit, Metis) &gt; 18 years old – 2018 update</a:t>
            </a:r>
          </a:p>
          <a:p>
            <a:endParaRPr lang="en-US" sz="2000" dirty="0"/>
          </a:p>
          <a:p>
            <a:r>
              <a:rPr lang="en-US" sz="2000" dirty="0"/>
              <a:t>Added First degree relative with CKD – 2020 update</a:t>
            </a:r>
          </a:p>
        </p:txBody>
      </p:sp>
      <p:sp>
        <p:nvSpPr>
          <p:cNvPr id="6" name="TextBox 5">
            <a:extLst>
              <a:ext uri="{FF2B5EF4-FFF2-40B4-BE49-F238E27FC236}">
                <a16:creationId xmlns:a16="http://schemas.microsoft.com/office/drawing/2014/main" id="{B5F9878D-353D-DE43-911F-A8E2026B75C7}"/>
              </a:ext>
            </a:extLst>
          </p:cNvPr>
          <p:cNvSpPr txBox="1"/>
          <p:nvPr/>
        </p:nvSpPr>
        <p:spPr>
          <a:xfrm>
            <a:off x="2090986" y="4622833"/>
            <a:ext cx="8119814" cy="707886"/>
          </a:xfrm>
          <a:prstGeom prst="rect">
            <a:avLst/>
          </a:prstGeom>
          <a:solidFill>
            <a:srgbClr val="0070C0"/>
          </a:solidFill>
          <a:ln>
            <a:solidFill>
              <a:schemeClr val="accent1"/>
            </a:solid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000" dirty="0"/>
              <a:t>Do not screen if life expectancy is less than 10 years (e.g. frail elderly</a:t>
            </a:r>
          </a:p>
          <a:p>
            <a:r>
              <a:rPr lang="en-US" sz="2000" dirty="0"/>
              <a:t>population)</a:t>
            </a:r>
          </a:p>
        </p:txBody>
      </p:sp>
      <p:sp>
        <p:nvSpPr>
          <p:cNvPr id="7" name="TextBox 6">
            <a:extLst>
              <a:ext uri="{FF2B5EF4-FFF2-40B4-BE49-F238E27FC236}">
                <a16:creationId xmlns:a16="http://schemas.microsoft.com/office/drawing/2014/main" id="{25D7F412-7551-694C-B49A-F6D0C7ADAEC0}"/>
              </a:ext>
            </a:extLst>
          </p:cNvPr>
          <p:cNvSpPr txBox="1"/>
          <p:nvPr/>
        </p:nvSpPr>
        <p:spPr>
          <a:xfrm>
            <a:off x="2090986" y="1916974"/>
            <a:ext cx="8119814" cy="1477328"/>
          </a:xfrm>
          <a:prstGeom prst="rect">
            <a:avLst/>
          </a:prstGeom>
          <a:solidFill>
            <a:srgbClr val="0070C0"/>
          </a:solidFill>
          <a:ln>
            <a:solidFill>
              <a:schemeClr val="accent1"/>
            </a:solid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400" dirty="0"/>
              <a:t>Hypertension</a:t>
            </a:r>
          </a:p>
          <a:p>
            <a:r>
              <a:rPr lang="en-US" sz="2400" dirty="0"/>
              <a:t>Diabetes</a:t>
            </a:r>
          </a:p>
          <a:p>
            <a:r>
              <a:rPr lang="en-US" sz="2400" dirty="0"/>
              <a:t>Cardiovascular Disease</a:t>
            </a:r>
          </a:p>
          <a:p>
            <a:endParaRPr lang="en-US" dirty="0"/>
          </a:p>
        </p:txBody>
      </p:sp>
    </p:spTree>
    <p:extLst>
      <p:ext uri="{BB962C8B-B14F-4D97-AF65-F5344CB8AC3E}">
        <p14:creationId xmlns:p14="http://schemas.microsoft.com/office/powerpoint/2010/main" val="1338021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z="4000" dirty="0"/>
              <a:t>What Tests Should Be Ordered? - Detect</a:t>
            </a:r>
            <a:endParaRPr lang="en-CA" sz="4000" dirty="0"/>
          </a:p>
        </p:txBody>
      </p:sp>
      <p:sp>
        <p:nvSpPr>
          <p:cNvPr id="3" name="Content Placeholder 2"/>
          <p:cNvSpPr>
            <a:spLocks noGrp="1"/>
          </p:cNvSpPr>
          <p:nvPr>
            <p:ph type="body" sz="quarter" idx="13"/>
          </p:nvPr>
        </p:nvSpPr>
        <p:spPr/>
        <p:txBody>
          <a:bodyPr>
            <a:normAutofit fontScale="62500" lnSpcReduction="20000"/>
          </a:bodyPr>
          <a:lstStyle/>
          <a:p>
            <a:pPr indent="0" fontAlgn="base">
              <a:lnSpc>
                <a:spcPct val="100000"/>
              </a:lnSpc>
              <a:spcBef>
                <a:spcPct val="20000"/>
              </a:spcBef>
              <a:spcAft>
                <a:spcPct val="0"/>
              </a:spcAft>
              <a:buClr>
                <a:srgbClr val="58595B"/>
              </a:buClr>
              <a:buNone/>
            </a:pPr>
            <a:endParaRPr lang="en-US" sz="3000" dirty="0">
              <a:solidFill>
                <a:prstClr val="black"/>
              </a:solidFill>
              <a:latin typeface="Times New Roman" pitchFamily="18" charset="0"/>
              <a:cs typeface="Times New Roman" pitchFamily="18" charset="0"/>
            </a:endParaRPr>
          </a:p>
          <a:p>
            <a:pPr marL="342900" indent="-342900" fontAlgn="base">
              <a:lnSpc>
                <a:spcPct val="100000"/>
              </a:lnSpc>
              <a:spcBef>
                <a:spcPct val="20000"/>
              </a:spcBef>
              <a:spcAft>
                <a:spcPct val="0"/>
              </a:spcAft>
              <a:buClr>
                <a:srgbClr val="58595B"/>
              </a:buClr>
              <a:buFont typeface="Arial"/>
              <a:buChar char="•"/>
            </a:pPr>
            <a:r>
              <a:rPr lang="en-US" sz="3400" dirty="0">
                <a:cs typeface="Times New Roman" pitchFamily="18" charset="0"/>
              </a:rPr>
              <a:t>Creatinine/ eGFR </a:t>
            </a:r>
          </a:p>
          <a:p>
            <a:pPr marL="800100" lvl="1" indent="-342900" fontAlgn="base">
              <a:lnSpc>
                <a:spcPct val="100000"/>
              </a:lnSpc>
              <a:spcBef>
                <a:spcPct val="20000"/>
              </a:spcBef>
              <a:spcAft>
                <a:spcPct val="0"/>
              </a:spcAft>
              <a:buClr>
                <a:srgbClr val="58595B"/>
              </a:buClr>
              <a:buFont typeface="Arial"/>
              <a:buChar char="•"/>
            </a:pPr>
            <a:r>
              <a:rPr lang="en-US" sz="3400" b="1" dirty="0">
                <a:cs typeface="Times New Roman" pitchFamily="18" charset="0"/>
              </a:rPr>
              <a:t>Measure of kidney function</a:t>
            </a:r>
            <a:br>
              <a:rPr lang="en-US" sz="3400" dirty="0">
                <a:cs typeface="Times New Roman" pitchFamily="18" charset="0"/>
              </a:rPr>
            </a:br>
            <a:endParaRPr lang="en-US" sz="3400" dirty="0">
              <a:cs typeface="Times New Roman" pitchFamily="18" charset="0"/>
            </a:endParaRPr>
          </a:p>
          <a:p>
            <a:pPr marL="342900" indent="-342900" fontAlgn="base">
              <a:lnSpc>
                <a:spcPct val="100000"/>
              </a:lnSpc>
              <a:spcBef>
                <a:spcPct val="20000"/>
              </a:spcBef>
              <a:spcAft>
                <a:spcPct val="0"/>
              </a:spcAft>
              <a:buClr>
                <a:srgbClr val="58595B"/>
              </a:buClr>
              <a:buFont typeface="Arial"/>
              <a:buChar char="•"/>
            </a:pPr>
            <a:r>
              <a:rPr lang="en-US" sz="3400" dirty="0">
                <a:cs typeface="Times New Roman" pitchFamily="18" charset="0"/>
              </a:rPr>
              <a:t>Urine for ACR (albumin to creatinine ratio)</a:t>
            </a:r>
          </a:p>
          <a:p>
            <a:pPr marL="800100" lvl="1" indent="-342900" fontAlgn="base">
              <a:lnSpc>
                <a:spcPct val="100000"/>
              </a:lnSpc>
              <a:spcBef>
                <a:spcPct val="20000"/>
              </a:spcBef>
              <a:spcAft>
                <a:spcPct val="0"/>
              </a:spcAft>
              <a:buClr>
                <a:srgbClr val="58595B"/>
              </a:buClr>
              <a:buFont typeface="Arial"/>
              <a:buChar char="•"/>
            </a:pPr>
            <a:r>
              <a:rPr lang="en-US" sz="3400" b="1" dirty="0">
                <a:cs typeface="Times New Roman" pitchFamily="18" charset="0"/>
              </a:rPr>
              <a:t>Measure of kidney damage/injury (protein excreted in urine)</a:t>
            </a:r>
          </a:p>
          <a:p>
            <a:pPr marL="800100" lvl="1" indent="-342900" fontAlgn="base">
              <a:lnSpc>
                <a:spcPct val="100000"/>
              </a:lnSpc>
              <a:spcBef>
                <a:spcPct val="20000"/>
              </a:spcBef>
              <a:spcAft>
                <a:spcPct val="0"/>
              </a:spcAft>
              <a:buClr>
                <a:srgbClr val="58595B"/>
              </a:buClr>
              <a:buFont typeface="Arial"/>
              <a:buChar char="•"/>
            </a:pPr>
            <a:r>
              <a:rPr lang="en-US" sz="3400" b="1" dirty="0">
                <a:cs typeface="Times New Roman" pitchFamily="18" charset="0"/>
              </a:rPr>
              <a:t>Do not order a 24hr. urine collection</a:t>
            </a:r>
          </a:p>
          <a:p>
            <a:pPr marL="457200" lvl="1" indent="0" fontAlgn="base">
              <a:lnSpc>
                <a:spcPct val="100000"/>
              </a:lnSpc>
              <a:spcBef>
                <a:spcPct val="20000"/>
              </a:spcBef>
              <a:spcAft>
                <a:spcPct val="0"/>
              </a:spcAft>
              <a:buClr>
                <a:srgbClr val="58595B"/>
              </a:buClr>
              <a:buNone/>
            </a:pPr>
            <a:endParaRPr lang="en-US" sz="3400" b="1" dirty="0">
              <a:cs typeface="Times New Roman" pitchFamily="18" charset="0"/>
            </a:endParaRPr>
          </a:p>
          <a:p>
            <a:pPr marL="342900" indent="-342900" fontAlgn="base">
              <a:lnSpc>
                <a:spcPct val="100000"/>
              </a:lnSpc>
              <a:spcBef>
                <a:spcPct val="20000"/>
              </a:spcBef>
              <a:spcAft>
                <a:spcPct val="0"/>
              </a:spcAft>
              <a:buClr>
                <a:srgbClr val="58595B"/>
              </a:buClr>
              <a:buFont typeface="Arial"/>
              <a:buChar char="•"/>
            </a:pPr>
            <a:r>
              <a:rPr lang="en-US" sz="3400" dirty="0">
                <a:cs typeface="Times New Roman" pitchFamily="18" charset="0"/>
              </a:rPr>
              <a:t>Important Note: CKD detection should be done in the absence of acute inter-current illness</a:t>
            </a:r>
          </a:p>
          <a:p>
            <a:pPr marL="800100" lvl="1" indent="-342900" fontAlgn="base">
              <a:lnSpc>
                <a:spcPct val="100000"/>
              </a:lnSpc>
              <a:spcBef>
                <a:spcPct val="20000"/>
              </a:spcBef>
              <a:spcAft>
                <a:spcPct val="0"/>
              </a:spcAft>
              <a:buClr>
                <a:srgbClr val="58595B"/>
              </a:buClr>
              <a:buFont typeface="Arial"/>
              <a:buChar char="•"/>
            </a:pPr>
            <a:r>
              <a:rPr lang="en-US" sz="3400" dirty="0">
                <a:cs typeface="Times New Roman" pitchFamily="18" charset="0"/>
              </a:rPr>
              <a:t>Low eGFR in such scenarios may reflect AKI (acute kidney injury) and require more rapid evaluation</a:t>
            </a:r>
          </a:p>
          <a:p>
            <a:endParaRPr lang="en-CA" dirty="0"/>
          </a:p>
        </p:txBody>
      </p:sp>
    </p:spTree>
    <p:extLst>
      <p:ext uri="{BB962C8B-B14F-4D97-AF65-F5344CB8AC3E}">
        <p14:creationId xmlns:p14="http://schemas.microsoft.com/office/powerpoint/2010/main" val="584652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r>
              <a:rPr lang="fr-CA" sz="3600" dirty="0"/>
              <a:t>If The </a:t>
            </a:r>
            <a:r>
              <a:rPr lang="fr-CA" sz="3600" dirty="0" err="1"/>
              <a:t>Results</a:t>
            </a:r>
            <a:r>
              <a:rPr lang="fr-CA" sz="3600" dirty="0"/>
              <a:t> Are </a:t>
            </a:r>
            <a:r>
              <a:rPr lang="fr-CA" sz="3600" dirty="0" err="1"/>
              <a:t>Abnormal</a:t>
            </a:r>
            <a:r>
              <a:rPr lang="fr-CA" sz="3600" dirty="0"/>
              <a:t>, </a:t>
            </a:r>
            <a:r>
              <a:rPr lang="fr-CA" sz="3600" dirty="0" err="1"/>
              <a:t>When</a:t>
            </a:r>
            <a:r>
              <a:rPr lang="fr-CA" sz="3600" dirty="0"/>
              <a:t> </a:t>
            </a:r>
            <a:r>
              <a:rPr lang="fr-CA" sz="3600" dirty="0" err="1"/>
              <a:t>Should</a:t>
            </a:r>
            <a:r>
              <a:rPr lang="fr-CA" sz="3600" dirty="0"/>
              <a:t> One </a:t>
            </a:r>
            <a:r>
              <a:rPr lang="fr-CA" sz="3600" dirty="0" err="1"/>
              <a:t>Repeat</a:t>
            </a:r>
            <a:r>
              <a:rPr lang="fr-CA" sz="3600" dirty="0"/>
              <a:t> The CKD Screening Tests? - </a:t>
            </a:r>
            <a:r>
              <a:rPr lang="fr-CA" sz="3600" dirty="0" err="1"/>
              <a:t>Detect</a:t>
            </a:r>
            <a:endParaRPr lang="en-CA" sz="3600" dirty="0"/>
          </a:p>
        </p:txBody>
      </p:sp>
      <p:sp>
        <p:nvSpPr>
          <p:cNvPr id="3" name="Content Placeholder 2"/>
          <p:cNvSpPr>
            <a:spLocks noGrp="1"/>
          </p:cNvSpPr>
          <p:nvPr>
            <p:ph type="body" sz="quarter" idx="13"/>
          </p:nvPr>
        </p:nvSpPr>
        <p:spPr/>
        <p:txBody>
          <a:bodyPr>
            <a:normAutofit/>
          </a:bodyPr>
          <a:lstStyle/>
          <a:p>
            <a:pPr indent="0" fontAlgn="base">
              <a:lnSpc>
                <a:spcPct val="100000"/>
              </a:lnSpc>
              <a:spcBef>
                <a:spcPct val="20000"/>
              </a:spcBef>
              <a:spcAft>
                <a:spcPct val="0"/>
              </a:spcAft>
              <a:buClr>
                <a:srgbClr val="58595B"/>
              </a:buClr>
              <a:buNone/>
            </a:pPr>
            <a:endParaRPr lang="en-US" sz="2500" dirty="0">
              <a:cs typeface="Times New Roman" pitchFamily="18" charset="0"/>
            </a:endParaRPr>
          </a:p>
          <a:p>
            <a:pPr indent="0" fontAlgn="base">
              <a:lnSpc>
                <a:spcPct val="100000"/>
              </a:lnSpc>
              <a:spcBef>
                <a:spcPct val="20000"/>
              </a:spcBef>
              <a:spcAft>
                <a:spcPct val="0"/>
              </a:spcAft>
              <a:buClr>
                <a:srgbClr val="58595B"/>
              </a:buClr>
              <a:buNone/>
            </a:pPr>
            <a:r>
              <a:rPr lang="en-US" sz="2500" dirty="0">
                <a:cs typeface="Times New Roman" pitchFamily="18" charset="0"/>
              </a:rPr>
              <a:t>Assuming no inter-current illness:</a:t>
            </a:r>
          </a:p>
          <a:p>
            <a:pPr indent="0" fontAlgn="base">
              <a:lnSpc>
                <a:spcPct val="100000"/>
              </a:lnSpc>
              <a:spcBef>
                <a:spcPct val="20000"/>
              </a:spcBef>
              <a:spcAft>
                <a:spcPct val="0"/>
              </a:spcAft>
              <a:buClr>
                <a:srgbClr val="58595B"/>
              </a:buClr>
              <a:buNone/>
            </a:pPr>
            <a:endParaRPr lang="en-US" sz="2500" dirty="0">
              <a:cs typeface="Times New Roman" pitchFamily="18" charset="0"/>
            </a:endParaRPr>
          </a:p>
          <a:p>
            <a:pPr marL="342900" indent="-342900" fontAlgn="base">
              <a:lnSpc>
                <a:spcPct val="100000"/>
              </a:lnSpc>
              <a:spcBef>
                <a:spcPct val="20000"/>
              </a:spcBef>
              <a:spcAft>
                <a:spcPct val="0"/>
              </a:spcAft>
              <a:buClr>
                <a:srgbClr val="58595B"/>
              </a:buClr>
              <a:buFont typeface="Arial"/>
              <a:buChar char="•"/>
            </a:pPr>
            <a:r>
              <a:rPr lang="en-US" sz="2500" dirty="0">
                <a:cs typeface="Times New Roman" pitchFamily="18" charset="0"/>
              </a:rPr>
              <a:t>If eGFR &lt; 60, repeat in 3 months or sooner if clinical concern</a:t>
            </a:r>
          </a:p>
          <a:p>
            <a:pPr marL="342900" indent="-342900" fontAlgn="base">
              <a:lnSpc>
                <a:spcPct val="100000"/>
              </a:lnSpc>
              <a:spcBef>
                <a:spcPct val="20000"/>
              </a:spcBef>
              <a:spcAft>
                <a:spcPct val="0"/>
              </a:spcAft>
              <a:buClr>
                <a:srgbClr val="58595B"/>
              </a:buClr>
              <a:buFont typeface="Arial"/>
              <a:buChar char="•"/>
            </a:pPr>
            <a:r>
              <a:rPr lang="en-US" sz="2500" dirty="0">
                <a:cs typeface="Times New Roman" pitchFamily="18" charset="0"/>
              </a:rPr>
              <a:t>If urine ACR ≥ 3, repeat 1-2 more times over the next 3 months</a:t>
            </a:r>
          </a:p>
          <a:p>
            <a:pPr indent="0" fontAlgn="base">
              <a:lnSpc>
                <a:spcPct val="100000"/>
              </a:lnSpc>
              <a:spcBef>
                <a:spcPct val="20000"/>
              </a:spcBef>
              <a:spcAft>
                <a:spcPct val="0"/>
              </a:spcAft>
              <a:buClr>
                <a:srgbClr val="58595B"/>
              </a:buClr>
              <a:buNone/>
            </a:pPr>
            <a:endParaRPr lang="en-US" sz="2500" dirty="0">
              <a:solidFill>
                <a:prstClr val="black"/>
              </a:solidFill>
              <a:latin typeface="Times New Roman" pitchFamily="18" charset="0"/>
              <a:cs typeface="Times New Roman" pitchFamily="18" charset="0"/>
            </a:endParaRPr>
          </a:p>
          <a:p>
            <a:pPr indent="0" fontAlgn="base">
              <a:lnSpc>
                <a:spcPct val="100000"/>
              </a:lnSpc>
              <a:spcBef>
                <a:spcPct val="20000"/>
              </a:spcBef>
              <a:spcAft>
                <a:spcPct val="0"/>
              </a:spcAft>
              <a:buClr>
                <a:srgbClr val="58595B"/>
              </a:buClr>
              <a:buNone/>
            </a:pPr>
            <a:endParaRPr lang="en-US" sz="2500" dirty="0">
              <a:solidFill>
                <a:prstClr val="black"/>
              </a:solidFill>
              <a:latin typeface="Times New Roman" pitchFamily="18" charset="0"/>
              <a:cs typeface="Times New Roman" pitchFamily="18" charset="0"/>
            </a:endParaRPr>
          </a:p>
        </p:txBody>
      </p:sp>
      <p:sp>
        <p:nvSpPr>
          <p:cNvPr id="6" name="TextBox 5"/>
          <p:cNvSpPr txBox="1"/>
          <p:nvPr/>
        </p:nvSpPr>
        <p:spPr>
          <a:xfrm>
            <a:off x="917442" y="3974999"/>
            <a:ext cx="7607696" cy="430887"/>
          </a:xfrm>
          <a:prstGeom prst="rect">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200" dirty="0"/>
              <a:t>One test result is not enough to make the diagnosis of CKD</a:t>
            </a:r>
          </a:p>
        </p:txBody>
      </p:sp>
      <p:sp>
        <p:nvSpPr>
          <p:cNvPr id="7" name="TextBox 6"/>
          <p:cNvSpPr txBox="1"/>
          <p:nvPr/>
        </p:nvSpPr>
        <p:spPr>
          <a:xfrm>
            <a:off x="917442" y="4683772"/>
            <a:ext cx="7607696" cy="769441"/>
          </a:xfrm>
          <a:prstGeom prst="rect">
            <a:avLst/>
          </a:prstGeom>
          <a:solidFill>
            <a:srgbClr val="0070C0"/>
          </a:solidFill>
          <a:ln>
            <a:solidFill>
              <a:srgbClr val="0070C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200" dirty="0">
                <a:solidFill>
                  <a:schemeClr val="bg1"/>
                </a:solidFill>
                <a:cs typeface="Times New Roman" pitchFamily="18" charset="0"/>
              </a:rPr>
              <a:t>CKD is defined as a persistent abnormality for at least 3</a:t>
            </a:r>
          </a:p>
          <a:p>
            <a:r>
              <a:rPr lang="en-US" sz="2200" dirty="0">
                <a:solidFill>
                  <a:schemeClr val="bg1"/>
                </a:solidFill>
                <a:cs typeface="Times New Roman" pitchFamily="18" charset="0"/>
              </a:rPr>
              <a:t> months</a:t>
            </a:r>
            <a:endParaRPr lang="en-US" sz="2200" dirty="0">
              <a:solidFill>
                <a:schemeClr val="bg1"/>
              </a:solidFill>
            </a:endParaRPr>
          </a:p>
        </p:txBody>
      </p:sp>
    </p:spTree>
    <p:extLst>
      <p:ext uri="{BB962C8B-B14F-4D97-AF65-F5344CB8AC3E}">
        <p14:creationId xmlns:p14="http://schemas.microsoft.com/office/powerpoint/2010/main" val="15218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Autofit/>
          </a:bodyPr>
          <a:lstStyle/>
          <a:p>
            <a:r>
              <a:rPr lang="en-US" sz="4000" dirty="0"/>
              <a:t>What if Initial Test Results Create Clinical Concern?</a:t>
            </a:r>
            <a:endParaRPr lang="en-CA" sz="4000" dirty="0"/>
          </a:p>
        </p:txBody>
      </p:sp>
      <p:sp>
        <p:nvSpPr>
          <p:cNvPr id="3" name="Content Placeholder 2"/>
          <p:cNvSpPr>
            <a:spLocks noGrp="1"/>
          </p:cNvSpPr>
          <p:nvPr>
            <p:ph type="body" sz="quarter" idx="13"/>
          </p:nvPr>
        </p:nvSpPr>
        <p:spPr/>
        <p:txBody>
          <a:bodyPr>
            <a:normAutofit fontScale="92500" lnSpcReduction="20000"/>
          </a:bodyPr>
          <a:lstStyle/>
          <a:p>
            <a:pPr marL="342900" lvl="1" indent="-342900" fontAlgn="base">
              <a:lnSpc>
                <a:spcPct val="100000"/>
              </a:lnSpc>
              <a:spcBef>
                <a:spcPct val="20000"/>
              </a:spcBef>
              <a:spcAft>
                <a:spcPct val="0"/>
              </a:spcAft>
              <a:buClr>
                <a:srgbClr val="58595B"/>
              </a:buClr>
              <a:buFont typeface="Arial"/>
              <a:buChar char="•"/>
            </a:pPr>
            <a:endParaRPr lang="en-US" sz="2000" b="1" dirty="0">
              <a:cs typeface="Times New Roman" pitchFamily="18" charset="0"/>
            </a:endParaRPr>
          </a:p>
          <a:p>
            <a:pPr marL="342900" lvl="1" indent="-342900" fontAlgn="base">
              <a:lnSpc>
                <a:spcPct val="100000"/>
              </a:lnSpc>
              <a:spcBef>
                <a:spcPct val="20000"/>
              </a:spcBef>
              <a:spcAft>
                <a:spcPct val="0"/>
              </a:spcAft>
              <a:buClr>
                <a:srgbClr val="58595B"/>
              </a:buClr>
              <a:buFont typeface="Arial"/>
              <a:buChar char="•"/>
            </a:pPr>
            <a:r>
              <a:rPr lang="en-US" sz="2000" b="1" dirty="0">
                <a:cs typeface="Times New Roman" pitchFamily="18" charset="0"/>
              </a:rPr>
              <a:t>Clinical Concern </a:t>
            </a:r>
            <a:r>
              <a:rPr lang="en-US" sz="2000" dirty="0">
                <a:cs typeface="Times New Roman" pitchFamily="18" charset="0"/>
              </a:rPr>
              <a:t>= rapid decline from previous eGFR or unexpected eGFR/urine ACR result</a:t>
            </a:r>
          </a:p>
          <a:p>
            <a:pPr marL="342900" lvl="1" indent="-342900" fontAlgn="base">
              <a:lnSpc>
                <a:spcPct val="100000"/>
              </a:lnSpc>
              <a:spcBef>
                <a:spcPct val="20000"/>
              </a:spcBef>
              <a:spcAft>
                <a:spcPct val="0"/>
              </a:spcAft>
              <a:buClr>
                <a:srgbClr val="58595B"/>
              </a:buClr>
              <a:buFont typeface="Arial"/>
              <a:buChar char="•"/>
            </a:pPr>
            <a:r>
              <a:rPr lang="en-US" sz="2000" dirty="0">
                <a:cs typeface="Times New Roman" pitchFamily="18" charset="0"/>
              </a:rPr>
              <a:t>Repeat </a:t>
            </a:r>
            <a:r>
              <a:rPr lang="en-US" sz="2000" dirty="0" err="1">
                <a:cs typeface="Times New Roman" pitchFamily="18" charset="0"/>
              </a:rPr>
              <a:t>eGFR</a:t>
            </a:r>
            <a:r>
              <a:rPr lang="en-US" sz="2000" dirty="0">
                <a:cs typeface="Times New Roman" pitchFamily="18" charset="0"/>
              </a:rPr>
              <a:t> &amp; urine ACR sooner (e.g. 2 weeks)</a:t>
            </a:r>
          </a:p>
          <a:p>
            <a:pPr marL="342900" lvl="1" indent="-342900" fontAlgn="base">
              <a:lnSpc>
                <a:spcPct val="100000"/>
              </a:lnSpc>
              <a:spcBef>
                <a:spcPct val="20000"/>
              </a:spcBef>
              <a:spcAft>
                <a:spcPct val="0"/>
              </a:spcAft>
              <a:buClr>
                <a:srgbClr val="58595B"/>
              </a:buClr>
              <a:buFont typeface="Arial"/>
              <a:buChar char="•"/>
            </a:pPr>
            <a:r>
              <a:rPr lang="en-US" sz="2000" dirty="0">
                <a:cs typeface="Times New Roman" pitchFamily="18" charset="0"/>
              </a:rPr>
              <a:t>Always consider reversible causes prior to re-testing:</a:t>
            </a:r>
          </a:p>
          <a:p>
            <a:pPr marL="800100" lvl="2" indent="-342900" fontAlgn="base">
              <a:lnSpc>
                <a:spcPct val="100000"/>
              </a:lnSpc>
              <a:spcBef>
                <a:spcPct val="20000"/>
              </a:spcBef>
              <a:spcAft>
                <a:spcPct val="0"/>
              </a:spcAft>
              <a:buClr>
                <a:srgbClr val="58595B"/>
              </a:buClr>
              <a:buFont typeface="Arial"/>
              <a:buChar char="•"/>
            </a:pPr>
            <a:r>
              <a:rPr lang="en-US" sz="2000" dirty="0">
                <a:cs typeface="Times New Roman" pitchFamily="18" charset="0"/>
              </a:rPr>
              <a:t>Recent treatments with NSAIDs</a:t>
            </a:r>
          </a:p>
          <a:p>
            <a:pPr marL="800100" lvl="2" indent="-342900" fontAlgn="base">
              <a:lnSpc>
                <a:spcPct val="100000"/>
              </a:lnSpc>
              <a:spcBef>
                <a:spcPct val="20000"/>
              </a:spcBef>
              <a:spcAft>
                <a:spcPct val="0"/>
              </a:spcAft>
              <a:buClr>
                <a:srgbClr val="58595B"/>
              </a:buClr>
              <a:buFont typeface="Arial"/>
              <a:buChar char="•"/>
            </a:pPr>
            <a:r>
              <a:rPr lang="en-US" sz="2000" dirty="0">
                <a:cs typeface="Times New Roman" pitchFamily="18" charset="0"/>
              </a:rPr>
              <a:t>Herbal remedies</a:t>
            </a:r>
          </a:p>
          <a:p>
            <a:pPr marL="800100" lvl="2" indent="-342900" fontAlgn="base">
              <a:lnSpc>
                <a:spcPct val="100000"/>
              </a:lnSpc>
              <a:spcBef>
                <a:spcPct val="20000"/>
              </a:spcBef>
              <a:spcAft>
                <a:spcPct val="0"/>
              </a:spcAft>
              <a:buClr>
                <a:srgbClr val="58595B"/>
              </a:buClr>
              <a:buFont typeface="Arial"/>
              <a:buChar char="•"/>
            </a:pPr>
            <a:r>
              <a:rPr lang="en-US" sz="2000" dirty="0">
                <a:cs typeface="Times New Roman" pitchFamily="18" charset="0"/>
              </a:rPr>
              <a:t>Use of contrast dye for diagnostic imaging</a:t>
            </a:r>
          </a:p>
          <a:p>
            <a:pPr marL="800100" lvl="2" indent="-342900" fontAlgn="base">
              <a:lnSpc>
                <a:spcPct val="100000"/>
              </a:lnSpc>
              <a:spcBef>
                <a:spcPct val="20000"/>
              </a:spcBef>
              <a:spcAft>
                <a:spcPct val="0"/>
              </a:spcAft>
              <a:buClr>
                <a:srgbClr val="58595B"/>
              </a:buClr>
              <a:buFont typeface="Arial"/>
              <a:buChar char="•"/>
            </a:pPr>
            <a:r>
              <a:rPr lang="en-US" sz="2000" dirty="0">
                <a:cs typeface="Times New Roman" pitchFamily="18" charset="0"/>
              </a:rPr>
              <a:t>Obstruction (e.g. BPH/urinary retention)</a:t>
            </a:r>
          </a:p>
          <a:p>
            <a:pPr marL="800100" lvl="2" indent="-342900" fontAlgn="base">
              <a:lnSpc>
                <a:spcPct val="100000"/>
              </a:lnSpc>
              <a:spcBef>
                <a:spcPct val="20000"/>
              </a:spcBef>
              <a:spcAft>
                <a:spcPct val="0"/>
              </a:spcAft>
              <a:buClr>
                <a:srgbClr val="58595B"/>
              </a:buClr>
              <a:buFont typeface="Arial"/>
              <a:buChar char="•"/>
            </a:pPr>
            <a:r>
              <a:rPr lang="en-US" sz="2000" dirty="0">
                <a:cs typeface="Times New Roman" pitchFamily="18" charset="0"/>
              </a:rPr>
              <a:t>Volume depletion (e.g. dehydration due to illness; diuretics)</a:t>
            </a:r>
          </a:p>
          <a:p>
            <a:pPr marL="800100" lvl="2" indent="-342900" fontAlgn="base">
              <a:lnSpc>
                <a:spcPct val="100000"/>
              </a:lnSpc>
              <a:spcBef>
                <a:spcPct val="20000"/>
              </a:spcBef>
              <a:spcAft>
                <a:spcPct val="0"/>
              </a:spcAft>
              <a:buClr>
                <a:srgbClr val="58595B"/>
              </a:buClr>
              <a:buFont typeface="Arial"/>
              <a:buChar char="•"/>
            </a:pPr>
            <a:r>
              <a:rPr lang="en-US" sz="2000" dirty="0">
                <a:cs typeface="Times New Roman" pitchFamily="18" charset="0"/>
              </a:rPr>
              <a:t>Consider the above any time an </a:t>
            </a:r>
            <a:r>
              <a:rPr lang="en-US" sz="2000" dirty="0" err="1">
                <a:cs typeface="Times New Roman" panose="02020603050405020304" pitchFamily="18" charset="0"/>
              </a:rPr>
              <a:t>eGFR</a:t>
            </a:r>
            <a:r>
              <a:rPr lang="en-US" sz="2000" dirty="0">
                <a:cs typeface="Times New Roman" panose="02020603050405020304" pitchFamily="18" charset="0"/>
              </a:rPr>
              <a:t>/Cr is ordered and the result is unexpected (e.g. annual flu vaccine; medical w/u)</a:t>
            </a:r>
          </a:p>
          <a:p>
            <a:pPr marL="342900" lvl="1" indent="-342900" fontAlgn="base">
              <a:lnSpc>
                <a:spcPct val="100000"/>
              </a:lnSpc>
              <a:spcBef>
                <a:spcPct val="20000"/>
              </a:spcBef>
              <a:spcAft>
                <a:spcPct val="0"/>
              </a:spcAft>
              <a:buClr>
                <a:srgbClr val="58595B"/>
              </a:buClr>
              <a:buFont typeface="Arial"/>
              <a:buChar char="•"/>
            </a:pPr>
            <a:r>
              <a:rPr lang="en-US" sz="2000" dirty="0">
                <a:cs typeface="Times New Roman" panose="02020603050405020304" pitchFamily="18" charset="0"/>
              </a:rPr>
              <a:t>Renal ultrasound not recommended as part of routine CKD screening, but can be ordered to rule out a cause of AKI!</a:t>
            </a:r>
          </a:p>
          <a:p>
            <a:pPr marL="800100" lvl="2" indent="-342900" fontAlgn="base">
              <a:lnSpc>
                <a:spcPct val="100000"/>
              </a:lnSpc>
              <a:spcBef>
                <a:spcPct val="20000"/>
              </a:spcBef>
              <a:spcAft>
                <a:spcPct val="0"/>
              </a:spcAft>
              <a:buClr>
                <a:srgbClr val="58595B"/>
              </a:buClr>
              <a:buFont typeface="Arial"/>
              <a:buChar char="•"/>
            </a:pPr>
            <a:endParaRPr lang="en-US" sz="2000" dirty="0">
              <a:cs typeface="Times New Roman" panose="02020603050405020304" pitchFamily="18" charset="0"/>
            </a:endParaRPr>
          </a:p>
          <a:p>
            <a:pPr marL="457200" lvl="2" indent="0" fontAlgn="base">
              <a:lnSpc>
                <a:spcPct val="100000"/>
              </a:lnSpc>
              <a:spcBef>
                <a:spcPct val="20000"/>
              </a:spcBef>
              <a:spcAft>
                <a:spcPct val="0"/>
              </a:spcAft>
              <a:buClr>
                <a:srgbClr val="58595B"/>
              </a:buClr>
              <a:buNone/>
            </a:pPr>
            <a:endParaRPr lang="en-US" sz="2000" dirty="0">
              <a:solidFill>
                <a:prstClr val="black"/>
              </a:solidFill>
              <a:cs typeface="Times New Roman" pitchFamily="18" charset="0"/>
            </a:endParaRPr>
          </a:p>
          <a:p>
            <a:pPr indent="0">
              <a:buNone/>
            </a:pPr>
            <a:endParaRPr lang="en-CA" sz="2000" dirty="0"/>
          </a:p>
        </p:txBody>
      </p:sp>
    </p:spTree>
    <p:extLst>
      <p:ext uri="{BB962C8B-B14F-4D97-AF65-F5344CB8AC3E}">
        <p14:creationId xmlns:p14="http://schemas.microsoft.com/office/powerpoint/2010/main" val="1978412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000" dirty="0"/>
              <a:t>Faculty/Presenter Disclosure </a:t>
            </a:r>
          </a:p>
        </p:txBody>
      </p:sp>
      <p:sp>
        <p:nvSpPr>
          <p:cNvPr id="3" name="Content Placeholder 2"/>
          <p:cNvSpPr>
            <a:spLocks noGrp="1"/>
          </p:cNvSpPr>
          <p:nvPr>
            <p:ph type="body" sz="quarter" idx="13"/>
          </p:nvPr>
        </p:nvSpPr>
        <p:spPr>
          <a:xfrm>
            <a:off x="629459" y="1126901"/>
            <a:ext cx="10927001" cy="4519920"/>
          </a:xfrm>
        </p:spPr>
        <p:txBody>
          <a:bodyPr>
            <a:normAutofit fontScale="25000" lnSpcReduction="20000"/>
          </a:bodyPr>
          <a:lstStyle/>
          <a:p>
            <a:pPr>
              <a:lnSpc>
                <a:spcPct val="110000"/>
              </a:lnSpc>
            </a:pPr>
            <a:r>
              <a:rPr lang="en-CA" sz="9600" b="1" dirty="0"/>
              <a:t>Faculty</a:t>
            </a:r>
            <a:r>
              <a:rPr lang="en-CA" sz="9600" b="1" dirty="0">
                <a:solidFill>
                  <a:schemeClr val="tx1"/>
                </a:solidFill>
              </a:rPr>
              <a:t>: </a:t>
            </a:r>
            <a:r>
              <a:rPr lang="en-CA" sz="9600" dirty="0"/>
              <a:t>Dr. Allan Grill</a:t>
            </a:r>
          </a:p>
          <a:p>
            <a:pPr marL="0" indent="0">
              <a:lnSpc>
                <a:spcPct val="110000"/>
              </a:lnSpc>
              <a:buNone/>
            </a:pPr>
            <a:endParaRPr lang="en-CA" sz="9600" dirty="0"/>
          </a:p>
          <a:p>
            <a:pPr>
              <a:lnSpc>
                <a:spcPct val="110000"/>
              </a:lnSpc>
            </a:pPr>
            <a:r>
              <a:rPr lang="en-GB" sz="9600" b="1" dirty="0"/>
              <a:t>Relationships with financial sponsors:</a:t>
            </a:r>
          </a:p>
          <a:p>
            <a:pPr marL="0" indent="0">
              <a:lnSpc>
                <a:spcPct val="110000"/>
              </a:lnSpc>
              <a:buNone/>
            </a:pPr>
            <a:endParaRPr lang="en-GB" sz="9600" b="1" dirty="0"/>
          </a:p>
          <a:p>
            <a:pPr>
              <a:lnSpc>
                <a:spcPct val="110000"/>
              </a:lnSpc>
            </a:pPr>
            <a:r>
              <a:rPr lang="en-GB" sz="9600" b="1" dirty="0"/>
              <a:t>Any direct financial relationship including receipt of honoraria:</a:t>
            </a:r>
          </a:p>
          <a:p>
            <a:pPr lvl="1">
              <a:lnSpc>
                <a:spcPct val="110000"/>
              </a:lnSpc>
            </a:pPr>
            <a:r>
              <a:rPr lang="en-GB" sz="9600" dirty="0"/>
              <a:t>CADTH – Member, Canadian Drug Expert Committee</a:t>
            </a:r>
          </a:p>
          <a:p>
            <a:pPr lvl="1">
              <a:lnSpc>
                <a:spcPct val="110000"/>
              </a:lnSpc>
            </a:pPr>
            <a:r>
              <a:rPr lang="en-GB" sz="9600" dirty="0"/>
              <a:t>CFPC – Physician Advisor, Dept. of Programs &amp; Practice Support</a:t>
            </a:r>
          </a:p>
          <a:p>
            <a:pPr lvl="1">
              <a:lnSpc>
                <a:spcPct val="110000"/>
              </a:lnSpc>
            </a:pPr>
            <a:r>
              <a:rPr lang="en-GB" sz="9600" dirty="0"/>
              <a:t>Markham Family Health Team – Lead Physician</a:t>
            </a:r>
          </a:p>
          <a:p>
            <a:pPr lvl="1">
              <a:lnSpc>
                <a:spcPct val="110000"/>
              </a:lnSpc>
            </a:pPr>
            <a:r>
              <a:rPr lang="en-GB" sz="9600" dirty="0"/>
              <a:t>Markham Stouffville Hospital – Chief, Dept. of Family Medicine</a:t>
            </a:r>
          </a:p>
          <a:p>
            <a:pPr lvl="1">
              <a:lnSpc>
                <a:spcPct val="110000"/>
              </a:lnSpc>
            </a:pPr>
            <a:r>
              <a:rPr lang="en-GB" sz="9600" dirty="0"/>
              <a:t>Alpha Labs – Consultant, ON Cystatin C project </a:t>
            </a:r>
          </a:p>
          <a:p>
            <a:pPr lvl="1">
              <a:lnSpc>
                <a:spcPct val="110000"/>
              </a:lnSpc>
            </a:pPr>
            <a:r>
              <a:rPr lang="en-GB" sz="9600" dirty="0"/>
              <a:t>MPI Research – Participant stipend (paediatric vaccines)</a:t>
            </a:r>
          </a:p>
          <a:p>
            <a:pPr marL="0" indent="0">
              <a:lnSpc>
                <a:spcPct val="110000"/>
              </a:lnSpc>
              <a:buNone/>
            </a:pPr>
            <a:endParaRPr lang="en-GB" sz="9600" b="1" dirty="0"/>
          </a:p>
          <a:p>
            <a:pPr marL="0" indent="0" algn="ctr">
              <a:lnSpc>
                <a:spcPct val="110000"/>
              </a:lnSpc>
              <a:buNone/>
            </a:pPr>
            <a:r>
              <a:rPr lang="en-GB" sz="9600" b="1" dirty="0">
                <a:solidFill>
                  <a:schemeClr val="tx1"/>
                </a:solidFill>
              </a:rPr>
              <a:t>All of the above organizations are not-for-profit</a:t>
            </a:r>
          </a:p>
          <a:p>
            <a:pPr marL="0" indent="0">
              <a:buNone/>
            </a:pPr>
            <a:endParaRPr lang="en-CA" sz="8000" dirty="0"/>
          </a:p>
          <a:p>
            <a:pPr marL="0" indent="0">
              <a:buNone/>
            </a:pPr>
            <a:endParaRPr lang="en-CA" dirty="0"/>
          </a:p>
          <a:p>
            <a:pPr marL="0" indent="0">
              <a:buNone/>
            </a:pPr>
            <a:endParaRPr lang="en-CA" dirty="0"/>
          </a:p>
          <a:p>
            <a:pPr marL="0" indent="0">
              <a:buNone/>
            </a:pPr>
            <a:endParaRPr lang="en-CA" dirty="0"/>
          </a:p>
        </p:txBody>
      </p:sp>
    </p:spTree>
    <p:extLst>
      <p:ext uri="{BB962C8B-B14F-4D97-AF65-F5344CB8AC3E}">
        <p14:creationId xmlns:p14="http://schemas.microsoft.com/office/powerpoint/2010/main" val="3445892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sz="4000" dirty="0"/>
              <a:t>Interpreting The Results Three Months Later - Detect</a:t>
            </a:r>
            <a:endParaRPr lang="en-CA" sz="4000" dirty="0"/>
          </a:p>
        </p:txBody>
      </p:sp>
      <p:sp>
        <p:nvSpPr>
          <p:cNvPr id="3" name="Text Placeholder 2">
            <a:extLst>
              <a:ext uri="{FF2B5EF4-FFF2-40B4-BE49-F238E27FC236}">
                <a16:creationId xmlns:a16="http://schemas.microsoft.com/office/drawing/2014/main" id="{8C916448-96DD-E84A-AB49-AB0F22648788}"/>
              </a:ext>
            </a:extLst>
          </p:cNvPr>
          <p:cNvSpPr>
            <a:spLocks noGrp="1"/>
          </p:cNvSpPr>
          <p:nvPr>
            <p:ph type="body" sz="quarter" idx="13"/>
          </p:nvPr>
        </p:nvSpPr>
        <p:spPr/>
        <p:txBody>
          <a:bodyPr/>
          <a:lstStyle/>
          <a:p>
            <a:endParaRPr lang="en-US"/>
          </a:p>
        </p:txBody>
      </p:sp>
      <p:pic>
        <p:nvPicPr>
          <p:cNvPr id="4" name="Content Placeholder 3"/>
          <p:cNvPicPr>
            <a:picLocks noGrp="1" noChangeAspect="1"/>
          </p:cNvPicPr>
          <p:nvPr>
            <p:ph idx="4294967295"/>
          </p:nvPr>
        </p:nvPicPr>
        <p:blipFill>
          <a:blip r:embed="rId3" cstate="print"/>
          <a:stretch>
            <a:fillRect/>
          </a:stretch>
        </p:blipFill>
        <p:spPr>
          <a:xfrm>
            <a:off x="1241947" y="1978812"/>
            <a:ext cx="7289800" cy="609600"/>
          </a:xfrm>
          <a:prstGeom prst="rect">
            <a:avLst/>
          </a:prstGeom>
        </p:spPr>
      </p:pic>
      <p:sp>
        <p:nvSpPr>
          <p:cNvPr id="6" name="Content Placeholder 5"/>
          <p:cNvSpPr txBox="1">
            <a:spLocks/>
          </p:cNvSpPr>
          <p:nvPr/>
        </p:nvSpPr>
        <p:spPr bwMode="auto">
          <a:xfrm>
            <a:off x="2451100" y="2771824"/>
            <a:ext cx="6912768" cy="2604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rgbClr val="58595B"/>
              </a:buClr>
              <a:buFont typeface="Wingdings" pitchFamily="2" charset="2"/>
              <a:defRPr sz="2300" kern="1200">
                <a:solidFill>
                  <a:schemeClr val="tx1"/>
                </a:solidFill>
                <a:latin typeface="Times New Roman" pitchFamily="18" charset="0"/>
                <a:ea typeface="+mn-ea"/>
                <a:cs typeface="Times New Roman" pitchFamily="18" charset="0"/>
              </a:defRPr>
            </a:lvl1pPr>
            <a:lvl2pPr marL="800100" indent="-342900" algn="l" rtl="0" eaLnBrk="1" fontAlgn="base" hangingPunct="1">
              <a:spcBef>
                <a:spcPct val="20000"/>
              </a:spcBef>
              <a:spcAft>
                <a:spcPct val="0"/>
              </a:spcAft>
              <a:buClr>
                <a:srgbClr val="58595B"/>
              </a:buClr>
              <a:buFont typeface="Wingdings" pitchFamily="2" charset="2"/>
              <a:buChar char="§"/>
              <a:defRPr sz="22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Clr>
                <a:srgbClr val="58595B"/>
              </a:buClr>
              <a:buFont typeface="Courier New" pitchFamily="49" charset="0"/>
              <a:buChar char="o"/>
              <a:defRPr sz="22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Clr>
                <a:srgbClr val="58595B"/>
              </a:buClr>
              <a:buFont typeface="Arial" charset="0"/>
              <a:buChar char="–"/>
              <a:defRPr sz="22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Clr>
                <a:srgbClr val="58595B"/>
              </a:buClr>
              <a:buFont typeface="Arial" charset="0"/>
              <a:buChar char="•"/>
              <a:defRPr sz="22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defRPr/>
            </a:pPr>
            <a:r>
              <a:rPr lang="en-US" dirty="0">
                <a:latin typeface="+mn-lt"/>
              </a:rPr>
              <a:t>Patient does </a:t>
            </a:r>
            <a:r>
              <a:rPr lang="en-US" b="1" u="sng" dirty="0">
                <a:latin typeface="+mn-lt"/>
              </a:rPr>
              <a:t>not</a:t>
            </a:r>
            <a:r>
              <a:rPr lang="en-US" dirty="0">
                <a:latin typeface="+mn-lt"/>
              </a:rPr>
              <a:t> have CKD</a:t>
            </a:r>
          </a:p>
          <a:p>
            <a:pPr marL="0" indent="0">
              <a:defRPr/>
            </a:pPr>
            <a:br>
              <a:rPr lang="en-US" dirty="0">
                <a:latin typeface="+mn-lt"/>
              </a:rPr>
            </a:br>
            <a:r>
              <a:rPr lang="en-US" u="sng" dirty="0">
                <a:latin typeface="+mn-lt"/>
              </a:rPr>
              <a:t>Follow-Up Recommendations:</a:t>
            </a:r>
          </a:p>
          <a:p>
            <a:pPr lvl="0">
              <a:buFont typeface="Arial" panose="020B0604020202020204" pitchFamily="34" charset="0"/>
              <a:buChar char="•"/>
              <a:defRPr/>
            </a:pPr>
            <a:r>
              <a:rPr lang="en-US" dirty="0">
                <a:latin typeface="+mn-lt"/>
              </a:rPr>
              <a:t>Re-test annually for patients with diabetes, less frequently otherwise unless clinical circumstances dictate more frequent testing</a:t>
            </a:r>
            <a:br>
              <a:rPr lang="en-US" dirty="0">
                <a:latin typeface="+mn-lt"/>
              </a:rPr>
            </a:br>
            <a:endParaRPr lang="en-US" dirty="0">
              <a:latin typeface="+mn-lt"/>
            </a:endParaRPr>
          </a:p>
          <a:p>
            <a:pPr>
              <a:buFont typeface="Arial" panose="020B0604020202020204" pitchFamily="34" charset="0"/>
              <a:buChar char="•"/>
              <a:defRPr/>
            </a:pPr>
            <a:r>
              <a:rPr lang="en-US" b="1" dirty="0">
                <a:latin typeface="+mn-lt"/>
              </a:rPr>
              <a:t>Avoid labeling a patient with CKD unless confirmed</a:t>
            </a:r>
          </a:p>
          <a:p>
            <a:pPr>
              <a:buFont typeface="Arial" panose="020B0604020202020204" pitchFamily="34" charset="0"/>
              <a:buChar char="•"/>
              <a:defRPr/>
            </a:pPr>
            <a:endParaRPr lang="en-US" sz="2600" dirty="0">
              <a:solidFill>
                <a:sysClr val="windowText" lastClr="000000"/>
              </a:solidFill>
              <a:latin typeface="Arial Narrow" panose="020B0606020202030204" pitchFamily="34" charset="0"/>
            </a:endParaRPr>
          </a:p>
          <a:p>
            <a:pPr lvl="1">
              <a:buNone/>
              <a:defRPr/>
            </a:pPr>
            <a:endParaRPr lang="en-US" sz="2600" dirty="0">
              <a:solidFill>
                <a:sysClr val="windowText" lastClr="000000"/>
              </a:solidFill>
              <a:latin typeface="Arial Narrow" panose="020B0606020202030204" pitchFamily="34" charset="0"/>
            </a:endParaRPr>
          </a:p>
          <a:p>
            <a:pPr lvl="1">
              <a:buFont typeface="Arial"/>
              <a:buChar char="•"/>
              <a:defRPr/>
            </a:pPr>
            <a:endParaRPr lang="en-US" sz="2600" dirty="0">
              <a:solidFill>
                <a:sysClr val="windowText" lastClr="000000"/>
              </a:solidFill>
              <a:latin typeface="Arial Narrow" panose="020B0606020202030204" pitchFamily="34" charset="0"/>
            </a:endParaRPr>
          </a:p>
        </p:txBody>
      </p:sp>
    </p:spTree>
    <p:extLst>
      <p:ext uri="{BB962C8B-B14F-4D97-AF65-F5344CB8AC3E}">
        <p14:creationId xmlns:p14="http://schemas.microsoft.com/office/powerpoint/2010/main" val="3076887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sz="4000" dirty="0"/>
              <a:t>Interpreting The Results Three Months Later - Detect</a:t>
            </a:r>
            <a:endParaRPr lang="en-CA" sz="4000" dirty="0"/>
          </a:p>
        </p:txBody>
      </p:sp>
      <p:sp>
        <p:nvSpPr>
          <p:cNvPr id="3" name="Text Placeholder 2">
            <a:extLst>
              <a:ext uri="{FF2B5EF4-FFF2-40B4-BE49-F238E27FC236}">
                <a16:creationId xmlns:a16="http://schemas.microsoft.com/office/drawing/2014/main" id="{F38A23AA-3CAF-BD40-9135-7A60393F3B81}"/>
              </a:ext>
            </a:extLst>
          </p:cNvPr>
          <p:cNvSpPr>
            <a:spLocks noGrp="1"/>
          </p:cNvSpPr>
          <p:nvPr>
            <p:ph type="body" sz="quarter" idx="13"/>
          </p:nvPr>
        </p:nvSpPr>
        <p:spPr/>
        <p:txBody>
          <a:bodyPr/>
          <a:lstStyle/>
          <a:p>
            <a:endParaRPr lang="en-US"/>
          </a:p>
        </p:txBody>
      </p:sp>
      <p:pic>
        <p:nvPicPr>
          <p:cNvPr id="4" name="Content Placeholder 3"/>
          <p:cNvPicPr>
            <a:picLocks noGrp="1" noChangeAspect="1"/>
          </p:cNvPicPr>
          <p:nvPr>
            <p:ph idx="4294967295"/>
          </p:nvPr>
        </p:nvPicPr>
        <p:blipFill>
          <a:blip r:embed="rId3" cstate="print"/>
          <a:stretch>
            <a:fillRect/>
          </a:stretch>
        </p:blipFill>
        <p:spPr>
          <a:xfrm>
            <a:off x="1956179" y="1922795"/>
            <a:ext cx="7124700" cy="622300"/>
          </a:xfrm>
          <a:prstGeom prst="rect">
            <a:avLst/>
          </a:prstGeom>
        </p:spPr>
      </p:pic>
      <p:sp>
        <p:nvSpPr>
          <p:cNvPr id="5" name="Content Placeholder 6"/>
          <p:cNvSpPr txBox="1">
            <a:spLocks/>
          </p:cNvSpPr>
          <p:nvPr/>
        </p:nvSpPr>
        <p:spPr bwMode="auto">
          <a:xfrm>
            <a:off x="1981200" y="2082280"/>
            <a:ext cx="8473440" cy="213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rgbClr val="58595B"/>
              </a:buClr>
              <a:buFont typeface="Wingdings" pitchFamily="2" charset="2"/>
              <a:defRPr sz="2300" kern="1200">
                <a:solidFill>
                  <a:schemeClr val="tx1"/>
                </a:solidFill>
                <a:latin typeface="Times New Roman" pitchFamily="18" charset="0"/>
                <a:ea typeface="+mn-ea"/>
                <a:cs typeface="Times New Roman" pitchFamily="18" charset="0"/>
              </a:defRPr>
            </a:lvl1pPr>
            <a:lvl2pPr marL="800100" indent="-342900" algn="l" rtl="0" eaLnBrk="1" fontAlgn="base" hangingPunct="1">
              <a:spcBef>
                <a:spcPct val="20000"/>
              </a:spcBef>
              <a:spcAft>
                <a:spcPct val="0"/>
              </a:spcAft>
              <a:buClr>
                <a:srgbClr val="58595B"/>
              </a:buClr>
              <a:buFont typeface="Wingdings" pitchFamily="2" charset="2"/>
              <a:buChar char="§"/>
              <a:defRPr sz="22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Clr>
                <a:srgbClr val="58595B"/>
              </a:buClr>
              <a:buFont typeface="Courier New" pitchFamily="49" charset="0"/>
              <a:buChar char="o"/>
              <a:defRPr sz="22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Clr>
                <a:srgbClr val="58595B"/>
              </a:buClr>
              <a:buFont typeface="Arial" charset="0"/>
              <a:buChar char="–"/>
              <a:defRPr sz="22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Clr>
                <a:srgbClr val="58595B"/>
              </a:buClr>
              <a:buFont typeface="Arial" charset="0"/>
              <a:buChar char="•"/>
              <a:defRPr sz="22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defRPr/>
            </a:pPr>
            <a:endParaRPr lang="en-US" dirty="0">
              <a:solidFill>
                <a:sysClr val="windowText" lastClr="000000"/>
              </a:solidFill>
            </a:endParaRPr>
          </a:p>
          <a:p>
            <a:pPr>
              <a:buFont typeface="Arial" panose="020B0604020202020204" pitchFamily="34" charset="0"/>
              <a:buChar char="•"/>
              <a:defRPr/>
            </a:pPr>
            <a:endParaRPr lang="en-US" sz="2000" dirty="0">
              <a:solidFill>
                <a:sysClr val="windowText" lastClr="000000"/>
              </a:solidFill>
            </a:endParaRPr>
          </a:p>
          <a:p>
            <a:pPr>
              <a:buFont typeface="Arial" panose="020B0604020202020204" pitchFamily="34" charset="0"/>
              <a:buChar char="•"/>
              <a:defRPr/>
            </a:pPr>
            <a:r>
              <a:rPr lang="en-US" sz="2200" dirty="0">
                <a:latin typeface="+mn-lt"/>
              </a:rPr>
              <a:t>Patient has CKD </a:t>
            </a:r>
          </a:p>
          <a:p>
            <a:pPr>
              <a:buFont typeface="Arial" panose="020B0604020202020204" pitchFamily="34" charset="0"/>
              <a:buChar char="•"/>
              <a:defRPr/>
            </a:pPr>
            <a:r>
              <a:rPr lang="en-US" sz="2200" dirty="0">
                <a:latin typeface="+mn-lt"/>
              </a:rPr>
              <a:t>Refer patient to a nephrologist</a:t>
            </a:r>
          </a:p>
          <a:p>
            <a:pPr>
              <a:buFont typeface="Arial" panose="020B0604020202020204" pitchFamily="34" charset="0"/>
              <a:buChar char="•"/>
              <a:defRPr/>
            </a:pPr>
            <a:endParaRPr lang="en-US" sz="2200" dirty="0">
              <a:latin typeface="+mn-lt"/>
            </a:endParaRPr>
          </a:p>
          <a:p>
            <a:pPr marL="0" lvl="1" indent="0">
              <a:buNone/>
              <a:defRPr/>
            </a:pPr>
            <a:r>
              <a:rPr lang="en-US" u="sng" dirty="0">
                <a:latin typeface="+mn-lt"/>
              </a:rPr>
              <a:t>Work-Up Recommendations: </a:t>
            </a:r>
          </a:p>
          <a:p>
            <a:pPr marL="342900" lvl="1">
              <a:buFont typeface="Arial" panose="020B0604020202020204" pitchFamily="34" charset="0"/>
              <a:buChar char="•"/>
              <a:defRPr/>
            </a:pPr>
            <a:r>
              <a:rPr lang="en-US" dirty="0">
                <a:latin typeface="+mn-lt"/>
              </a:rPr>
              <a:t>Consider ordering &amp; sending the following with referral:</a:t>
            </a:r>
          </a:p>
          <a:p>
            <a:pPr lvl="1">
              <a:buFont typeface="Arial" panose="020B0604020202020204" pitchFamily="34" charset="0"/>
              <a:buChar char="•"/>
              <a:defRPr/>
            </a:pPr>
            <a:r>
              <a:rPr lang="en-US" dirty="0">
                <a:latin typeface="+mn-lt"/>
              </a:rPr>
              <a:t>Urine R&amp;M, electrolytes – update 2018</a:t>
            </a:r>
          </a:p>
          <a:p>
            <a:pPr lvl="1">
              <a:buFont typeface="Arial" panose="020B0604020202020204" pitchFamily="34" charset="0"/>
              <a:buChar char="•"/>
              <a:defRPr/>
            </a:pPr>
            <a:r>
              <a:rPr lang="en-US" dirty="0">
                <a:latin typeface="+mn-lt"/>
              </a:rPr>
              <a:t>CBC, serum calcium, phosphate, albumin – update 2018</a:t>
            </a:r>
          </a:p>
          <a:p>
            <a:pPr lvl="1">
              <a:buFont typeface="Arial" panose="020B0604020202020204" pitchFamily="34" charset="0"/>
              <a:buChar char="•"/>
              <a:defRPr/>
            </a:pPr>
            <a:endParaRPr lang="en-US" dirty="0">
              <a:latin typeface="+mn-lt"/>
            </a:endParaRPr>
          </a:p>
          <a:p>
            <a:pPr>
              <a:buFont typeface="Arial" panose="020B0604020202020204" pitchFamily="34" charset="0"/>
              <a:buChar char="•"/>
              <a:defRPr/>
            </a:pPr>
            <a:r>
              <a:rPr lang="en-US" sz="2200" dirty="0">
                <a:latin typeface="+mn-lt"/>
              </a:rPr>
              <a:t>D</a:t>
            </a:r>
            <a:r>
              <a:rPr lang="en-US" sz="2200" dirty="0" err="1">
                <a:latin typeface="+mn-lt"/>
              </a:rPr>
              <a:t>on’t</a:t>
            </a:r>
            <a:r>
              <a:rPr lang="en-US" sz="2200" dirty="0">
                <a:latin typeface="+mn-lt"/>
              </a:rPr>
              <a:t> lose relationship with your patient!</a:t>
            </a:r>
          </a:p>
          <a:p>
            <a:pPr marL="457200" lvl="1" indent="0">
              <a:buNone/>
              <a:defRPr/>
            </a:pPr>
            <a:endParaRPr lang="en-US" sz="2100" dirty="0">
              <a:solidFill>
                <a:sysClr val="windowText" lastClr="000000"/>
              </a:solidFill>
            </a:endParaRPr>
          </a:p>
          <a:p>
            <a:pPr>
              <a:defRPr/>
            </a:pPr>
            <a:endParaRPr lang="en-CA" sz="2100" dirty="0">
              <a:solidFill>
                <a:sysClr val="windowText" lastClr="000000"/>
              </a:solidFill>
            </a:endParaRPr>
          </a:p>
        </p:txBody>
      </p:sp>
    </p:spTree>
    <p:extLst>
      <p:ext uri="{BB962C8B-B14F-4D97-AF65-F5344CB8AC3E}">
        <p14:creationId xmlns:p14="http://schemas.microsoft.com/office/powerpoint/2010/main" val="3266561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sz="4000" dirty="0"/>
              <a:t>Interpreting The Results Three Months Later - Detect</a:t>
            </a:r>
            <a:endParaRPr lang="en-CA" sz="4000" dirty="0"/>
          </a:p>
        </p:txBody>
      </p:sp>
      <p:sp>
        <p:nvSpPr>
          <p:cNvPr id="3" name="Text Placeholder 2">
            <a:extLst>
              <a:ext uri="{FF2B5EF4-FFF2-40B4-BE49-F238E27FC236}">
                <a16:creationId xmlns:a16="http://schemas.microsoft.com/office/drawing/2014/main" id="{5BD4A989-3488-8847-BF66-F84035342AD3}"/>
              </a:ext>
            </a:extLst>
          </p:cNvPr>
          <p:cNvSpPr>
            <a:spLocks noGrp="1"/>
          </p:cNvSpPr>
          <p:nvPr>
            <p:ph type="body" sz="quarter" idx="13"/>
          </p:nvPr>
        </p:nvSpPr>
        <p:spPr/>
        <p:txBody>
          <a:bodyPr/>
          <a:lstStyle/>
          <a:p>
            <a:endParaRPr lang="en-US" dirty="0"/>
          </a:p>
        </p:txBody>
      </p:sp>
      <p:pic>
        <p:nvPicPr>
          <p:cNvPr id="4" name="Content Placeholder 3"/>
          <p:cNvPicPr>
            <a:picLocks noGrp="1" noChangeAspect="1"/>
          </p:cNvPicPr>
          <p:nvPr>
            <p:ph idx="4294967295"/>
          </p:nvPr>
        </p:nvPicPr>
        <p:blipFill>
          <a:blip r:embed="rId3" cstate="print"/>
          <a:stretch>
            <a:fillRect/>
          </a:stretch>
        </p:blipFill>
        <p:spPr>
          <a:xfrm>
            <a:off x="2305822" y="2107845"/>
            <a:ext cx="7137400" cy="635000"/>
          </a:xfrm>
          <a:prstGeom prst="rect">
            <a:avLst/>
          </a:prstGeom>
        </p:spPr>
      </p:pic>
      <p:sp>
        <p:nvSpPr>
          <p:cNvPr id="5" name="Content Placeholder 2"/>
          <p:cNvSpPr txBox="1">
            <a:spLocks/>
          </p:cNvSpPr>
          <p:nvPr/>
        </p:nvSpPr>
        <p:spPr bwMode="auto">
          <a:xfrm>
            <a:off x="2501320" y="2633830"/>
            <a:ext cx="8166680" cy="4044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rgbClr val="58595B"/>
              </a:buClr>
              <a:buFont typeface="Wingdings" pitchFamily="2" charset="2"/>
              <a:defRPr sz="2300" kern="1200">
                <a:solidFill>
                  <a:schemeClr val="tx1"/>
                </a:solidFill>
                <a:latin typeface="Times New Roman" pitchFamily="18" charset="0"/>
                <a:ea typeface="+mn-ea"/>
                <a:cs typeface="Times New Roman" pitchFamily="18" charset="0"/>
              </a:defRPr>
            </a:lvl1pPr>
            <a:lvl2pPr marL="800100" indent="-342900" algn="l" rtl="0" eaLnBrk="1" fontAlgn="base" hangingPunct="1">
              <a:spcBef>
                <a:spcPct val="20000"/>
              </a:spcBef>
              <a:spcAft>
                <a:spcPct val="0"/>
              </a:spcAft>
              <a:buClr>
                <a:srgbClr val="58595B"/>
              </a:buClr>
              <a:buFont typeface="Wingdings" pitchFamily="2" charset="2"/>
              <a:buChar char="§"/>
              <a:defRPr sz="22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Clr>
                <a:srgbClr val="58595B"/>
              </a:buClr>
              <a:buFont typeface="Courier New" pitchFamily="49" charset="0"/>
              <a:buChar char="o"/>
              <a:defRPr sz="22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Clr>
                <a:srgbClr val="58595B"/>
              </a:buClr>
              <a:buFont typeface="Arial" charset="0"/>
              <a:buChar char="–"/>
              <a:defRPr sz="22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Clr>
                <a:srgbClr val="58595B"/>
              </a:buClr>
              <a:buFont typeface="Arial" charset="0"/>
              <a:buChar char="•"/>
              <a:defRPr sz="22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defRPr/>
            </a:pPr>
            <a:endParaRPr lang="en-US" sz="2200" dirty="0"/>
          </a:p>
          <a:p>
            <a:pPr>
              <a:buFont typeface="Arial" panose="020B0604020202020204" pitchFamily="34" charset="0"/>
              <a:buChar char="•"/>
              <a:defRPr/>
            </a:pPr>
            <a:r>
              <a:rPr lang="en-US" sz="2400" dirty="0">
                <a:latin typeface="+mn-lt"/>
              </a:rPr>
              <a:t>Patient has CKD </a:t>
            </a:r>
          </a:p>
          <a:p>
            <a:pPr>
              <a:buFont typeface="Arial" panose="020B0604020202020204" pitchFamily="34" charset="0"/>
              <a:buChar char="•"/>
              <a:defRPr/>
            </a:pPr>
            <a:r>
              <a:rPr lang="en-US" sz="2400" dirty="0">
                <a:latin typeface="+mn-lt"/>
              </a:rPr>
              <a:t>Work-Up: Check urine R&amp;M (inflammatory causes), electrolytes</a:t>
            </a:r>
          </a:p>
          <a:p>
            <a:pPr marL="342900" lvl="1">
              <a:buFont typeface="Arial" panose="020B0604020202020204" pitchFamily="34" charset="0"/>
              <a:buChar char="•"/>
              <a:defRPr/>
            </a:pPr>
            <a:endParaRPr lang="en-US" sz="2400" dirty="0">
              <a:latin typeface="+mn-lt"/>
            </a:endParaRPr>
          </a:p>
          <a:p>
            <a:pPr marL="0" lvl="1" indent="0">
              <a:buNone/>
              <a:defRPr/>
            </a:pPr>
            <a:r>
              <a:rPr lang="en-US" sz="2400" u="sng" dirty="0">
                <a:latin typeface="+mn-lt"/>
              </a:rPr>
              <a:t>Follow-Up Recommendations:</a:t>
            </a:r>
          </a:p>
          <a:p>
            <a:pPr marL="0" lvl="1" indent="0">
              <a:buNone/>
              <a:defRPr/>
            </a:pPr>
            <a:endParaRPr lang="en-US" sz="2400" u="sng" dirty="0">
              <a:latin typeface="+mn-lt"/>
            </a:endParaRPr>
          </a:p>
          <a:p>
            <a:pPr marL="342900" lvl="1">
              <a:defRPr/>
            </a:pPr>
            <a:r>
              <a:rPr lang="en-US" sz="2400" u="sng" dirty="0">
                <a:latin typeface="+mn-lt"/>
              </a:rPr>
              <a:t>How often do you follow-up?</a:t>
            </a:r>
          </a:p>
          <a:p>
            <a:pPr marL="0" lvl="1" indent="0">
              <a:buNone/>
              <a:defRPr/>
            </a:pPr>
            <a:endParaRPr lang="en-US" sz="1600" dirty="0"/>
          </a:p>
          <a:p>
            <a:pPr>
              <a:buFont typeface="Arial" panose="020B0604020202020204" pitchFamily="34" charset="0"/>
              <a:buChar char="•"/>
              <a:defRPr/>
            </a:pPr>
            <a:endParaRPr lang="en-US" sz="1400" dirty="0">
              <a:solidFill>
                <a:sysClr val="windowText" lastClr="000000"/>
              </a:solidFill>
            </a:endParaRPr>
          </a:p>
          <a:p>
            <a:pPr>
              <a:buFont typeface="Arial" panose="020B0604020202020204" pitchFamily="34" charset="0"/>
              <a:buChar char="•"/>
              <a:defRPr/>
            </a:pPr>
            <a:endParaRPr lang="en-US" sz="1400" dirty="0">
              <a:solidFill>
                <a:sysClr val="windowText" lastClr="000000"/>
              </a:solidFill>
            </a:endParaRPr>
          </a:p>
          <a:p>
            <a:pPr>
              <a:buFont typeface="Arial" panose="020B0604020202020204" pitchFamily="34" charset="0"/>
              <a:buChar char="•"/>
              <a:defRPr/>
            </a:pPr>
            <a:endParaRPr lang="en-CA" sz="1400" dirty="0">
              <a:solidFill>
                <a:sysClr val="windowText" lastClr="000000"/>
              </a:solidFill>
            </a:endParaRPr>
          </a:p>
        </p:txBody>
      </p:sp>
    </p:spTree>
    <p:extLst>
      <p:ext uri="{BB962C8B-B14F-4D97-AF65-F5344CB8AC3E}">
        <p14:creationId xmlns:p14="http://schemas.microsoft.com/office/powerpoint/2010/main" val="175714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normAutofit/>
          </a:bodyPr>
          <a:lstStyle/>
          <a:p>
            <a:r>
              <a:rPr lang="en-US" sz="4000" dirty="0"/>
              <a:t>KDIGO CKD Follow-up Advice</a:t>
            </a:r>
          </a:p>
        </p:txBody>
      </p:sp>
      <p:sp>
        <p:nvSpPr>
          <p:cNvPr id="2" name="Text Placeholder 1">
            <a:extLst>
              <a:ext uri="{FF2B5EF4-FFF2-40B4-BE49-F238E27FC236}">
                <a16:creationId xmlns:a16="http://schemas.microsoft.com/office/drawing/2014/main" id="{0248FB56-6B51-614C-9C14-61DCD026D415}"/>
              </a:ext>
            </a:extLst>
          </p:cNvPr>
          <p:cNvSpPr>
            <a:spLocks noGrp="1"/>
          </p:cNvSpPr>
          <p:nvPr>
            <p:ph type="body" sz="quarter" idx="13"/>
          </p:nvPr>
        </p:nvSpPr>
        <p:spPr/>
        <p:txBody>
          <a:bodyPr/>
          <a:lstStyle/>
          <a:p>
            <a:endParaRPr lang="en-US" dirty="0"/>
          </a:p>
        </p:txBody>
      </p:sp>
      <p:pic>
        <p:nvPicPr>
          <p:cNvPr id="5" name="Content Placeholder 4" descr="KDIGO_Heat_Map.png"/>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756849" y="1842448"/>
            <a:ext cx="6114128" cy="4577648"/>
          </a:xfrm>
        </p:spPr>
      </p:pic>
      <p:sp>
        <p:nvSpPr>
          <p:cNvPr id="6" name="&quot;No&quot; Symbol 5"/>
          <p:cNvSpPr/>
          <p:nvPr/>
        </p:nvSpPr>
        <p:spPr>
          <a:xfrm>
            <a:off x="3944203" y="2606722"/>
            <a:ext cx="4107976" cy="3398523"/>
          </a:xfrm>
          <a:prstGeom prst="noSmoking">
            <a:avLst/>
          </a:prstGeom>
          <a:solidFill>
            <a:srgbClr val="006757"/>
          </a:solidFill>
          <a:ln>
            <a:solidFill>
              <a:srgbClr val="66006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8174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sz="4000" dirty="0"/>
              <a:t>Interpreting The Results Three Months Later - Detect</a:t>
            </a:r>
            <a:endParaRPr lang="en-CA" sz="4000" dirty="0"/>
          </a:p>
        </p:txBody>
      </p:sp>
      <p:sp>
        <p:nvSpPr>
          <p:cNvPr id="3" name="Text Placeholder 2">
            <a:extLst>
              <a:ext uri="{FF2B5EF4-FFF2-40B4-BE49-F238E27FC236}">
                <a16:creationId xmlns:a16="http://schemas.microsoft.com/office/drawing/2014/main" id="{E0066530-3664-B84F-8E8B-1E7D8A573637}"/>
              </a:ext>
            </a:extLst>
          </p:cNvPr>
          <p:cNvSpPr>
            <a:spLocks noGrp="1"/>
          </p:cNvSpPr>
          <p:nvPr>
            <p:ph type="body" sz="quarter" idx="13"/>
          </p:nvPr>
        </p:nvSpPr>
        <p:spPr/>
        <p:txBody>
          <a:bodyPr/>
          <a:lstStyle/>
          <a:p>
            <a:endParaRPr lang="en-US"/>
          </a:p>
        </p:txBody>
      </p:sp>
      <p:pic>
        <p:nvPicPr>
          <p:cNvPr id="4" name="Content Placeholder 3"/>
          <p:cNvPicPr>
            <a:picLocks noGrp="1" noChangeAspect="1"/>
          </p:cNvPicPr>
          <p:nvPr>
            <p:ph idx="4294967295"/>
          </p:nvPr>
        </p:nvPicPr>
        <p:blipFill>
          <a:blip r:embed="rId3" cstate="print"/>
          <a:stretch>
            <a:fillRect/>
          </a:stretch>
        </p:blipFill>
        <p:spPr>
          <a:xfrm>
            <a:off x="2501320" y="1876061"/>
            <a:ext cx="7137400" cy="635000"/>
          </a:xfrm>
          <a:prstGeom prst="rect">
            <a:avLst/>
          </a:prstGeom>
        </p:spPr>
      </p:pic>
      <p:sp>
        <p:nvSpPr>
          <p:cNvPr id="5" name="Content Placeholder 2"/>
          <p:cNvSpPr txBox="1">
            <a:spLocks/>
          </p:cNvSpPr>
          <p:nvPr/>
        </p:nvSpPr>
        <p:spPr bwMode="auto">
          <a:xfrm>
            <a:off x="2501320" y="2193561"/>
            <a:ext cx="8166680" cy="4044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rgbClr val="58595B"/>
              </a:buClr>
              <a:buFont typeface="Wingdings" pitchFamily="2" charset="2"/>
              <a:defRPr sz="2300" kern="1200">
                <a:solidFill>
                  <a:schemeClr val="tx1"/>
                </a:solidFill>
                <a:latin typeface="Times New Roman" pitchFamily="18" charset="0"/>
                <a:ea typeface="+mn-ea"/>
                <a:cs typeface="Times New Roman" pitchFamily="18" charset="0"/>
              </a:defRPr>
            </a:lvl1pPr>
            <a:lvl2pPr marL="800100" indent="-342900" algn="l" rtl="0" eaLnBrk="1" fontAlgn="base" hangingPunct="1">
              <a:spcBef>
                <a:spcPct val="20000"/>
              </a:spcBef>
              <a:spcAft>
                <a:spcPct val="0"/>
              </a:spcAft>
              <a:buClr>
                <a:srgbClr val="58595B"/>
              </a:buClr>
              <a:buFont typeface="Wingdings" pitchFamily="2" charset="2"/>
              <a:buChar char="§"/>
              <a:defRPr sz="22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Clr>
                <a:srgbClr val="58595B"/>
              </a:buClr>
              <a:buFont typeface="Courier New" pitchFamily="49" charset="0"/>
              <a:buChar char="o"/>
              <a:defRPr sz="22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Clr>
                <a:srgbClr val="58595B"/>
              </a:buClr>
              <a:buFont typeface="Arial" charset="0"/>
              <a:buChar char="–"/>
              <a:defRPr sz="22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Clr>
                <a:srgbClr val="58595B"/>
              </a:buClr>
              <a:buFont typeface="Arial" charset="0"/>
              <a:buChar char="•"/>
              <a:defRPr sz="22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defRPr/>
            </a:pPr>
            <a:endParaRPr lang="en-US" sz="2200" dirty="0">
              <a:solidFill>
                <a:sysClr val="windowText" lastClr="000000"/>
              </a:solidFill>
            </a:endParaRPr>
          </a:p>
          <a:p>
            <a:pPr marL="0" lvl="1" indent="0">
              <a:buNone/>
              <a:defRPr/>
            </a:pPr>
            <a:endParaRPr lang="en-US" dirty="0"/>
          </a:p>
          <a:p>
            <a:pPr marL="0" lvl="1" indent="0">
              <a:buNone/>
              <a:defRPr/>
            </a:pPr>
            <a:r>
              <a:rPr lang="en-US" sz="2800" b="1" u="sng" dirty="0">
                <a:latin typeface="+mn-lt"/>
              </a:rPr>
              <a:t>Follow-Up Recommendations:</a:t>
            </a:r>
          </a:p>
          <a:p>
            <a:pPr marL="342900" lvl="1" indent="-228600">
              <a:buFont typeface="Arial" panose="020B0604020202020204" pitchFamily="34" charset="0"/>
              <a:buChar char="•"/>
              <a:defRPr/>
            </a:pPr>
            <a:r>
              <a:rPr lang="en-US" sz="2800" b="1" dirty="0">
                <a:latin typeface="+mn-lt"/>
              </a:rPr>
              <a:t>Serial following of eGFR and urine ACR to monitor for progression</a:t>
            </a:r>
          </a:p>
          <a:p>
            <a:pPr marL="342900" lvl="1" indent="-228600">
              <a:buFont typeface="Arial" panose="020B0604020202020204" pitchFamily="34" charset="0"/>
              <a:buChar char="•"/>
              <a:defRPr/>
            </a:pPr>
            <a:r>
              <a:rPr lang="en-US" sz="2800" b="1" dirty="0">
                <a:latin typeface="+mn-lt"/>
              </a:rPr>
              <a:t>Every 6 months once diagnosis made</a:t>
            </a:r>
          </a:p>
          <a:p>
            <a:pPr marL="342900" lvl="1" indent="-228600">
              <a:buFont typeface="Arial" panose="020B0604020202020204" pitchFamily="34" charset="0"/>
              <a:buChar char="•"/>
              <a:defRPr/>
            </a:pPr>
            <a:r>
              <a:rPr lang="en-US" sz="2800" b="1" dirty="0">
                <a:latin typeface="+mn-lt"/>
              </a:rPr>
              <a:t>Annually once eGFR is stable for 2 years</a:t>
            </a:r>
          </a:p>
          <a:p>
            <a:pPr marL="0" lvl="1" indent="0">
              <a:buNone/>
              <a:defRPr/>
            </a:pPr>
            <a:endParaRPr lang="en-US" sz="1600" dirty="0"/>
          </a:p>
          <a:p>
            <a:pPr>
              <a:buFont typeface="Arial" panose="020B0604020202020204" pitchFamily="34" charset="0"/>
              <a:buChar char="•"/>
              <a:defRPr/>
            </a:pPr>
            <a:endParaRPr lang="en-US" sz="1400" dirty="0"/>
          </a:p>
          <a:p>
            <a:pPr>
              <a:buFont typeface="Arial" panose="020B0604020202020204" pitchFamily="34" charset="0"/>
              <a:buChar char="•"/>
              <a:defRPr/>
            </a:pPr>
            <a:endParaRPr lang="en-US" sz="1400" dirty="0">
              <a:solidFill>
                <a:sysClr val="windowText" lastClr="000000"/>
              </a:solidFill>
            </a:endParaRPr>
          </a:p>
          <a:p>
            <a:pPr>
              <a:buFont typeface="Arial" panose="020B0604020202020204" pitchFamily="34" charset="0"/>
              <a:buChar char="•"/>
              <a:defRPr/>
            </a:pPr>
            <a:endParaRPr lang="en-CA" sz="1400" dirty="0">
              <a:solidFill>
                <a:sysClr val="windowText" lastClr="000000"/>
              </a:solidFill>
            </a:endParaRPr>
          </a:p>
        </p:txBody>
      </p:sp>
    </p:spTree>
    <p:extLst>
      <p:ext uri="{BB962C8B-B14F-4D97-AF65-F5344CB8AC3E}">
        <p14:creationId xmlns:p14="http://schemas.microsoft.com/office/powerpoint/2010/main" val="81164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KFRE – Kidney Failure Risk Equation</a:t>
            </a:r>
            <a:endParaRPr lang="en-CA" sz="4000" dirty="0"/>
          </a:p>
        </p:txBody>
      </p:sp>
      <p:sp>
        <p:nvSpPr>
          <p:cNvPr id="4" name="Slide Number Placeholder 3"/>
          <p:cNvSpPr>
            <a:spLocks noGrp="1"/>
          </p:cNvSpPr>
          <p:nvPr>
            <p:ph type="sldNum" sz="quarter" idx="12"/>
          </p:nvPr>
        </p:nvSpPr>
        <p:spPr>
          <a:prstGeom prst="rect">
            <a:avLst/>
          </a:prstGeom>
        </p:spPr>
        <p:txBody>
          <a:bodyPr/>
          <a:lstStyle/>
          <a:p>
            <a:fld id="{81D60167-4931-47E6-BA6A-407CBD079E47}" type="slidenum">
              <a:rPr lang="en-US" spc="-1">
                <a:solidFill>
                  <a:srgbClr val="006C5B"/>
                </a:solidFill>
              </a:rPr>
              <a:pPr/>
              <a:t>25</a:t>
            </a:fld>
            <a:endParaRPr lang="en-US" spc="-1" dirty="0">
              <a:solidFill>
                <a:srgbClr val="006C5B"/>
              </a:solidFill>
            </a:endParaRPr>
          </a:p>
        </p:txBody>
      </p:sp>
      <p:sp>
        <p:nvSpPr>
          <p:cNvPr id="2" name="Text Placeholder 1"/>
          <p:cNvSpPr>
            <a:spLocks noGrp="1"/>
          </p:cNvSpPr>
          <p:nvPr>
            <p:ph type="body" sz="quarter" idx="13"/>
          </p:nvPr>
        </p:nvSpPr>
        <p:spPr/>
        <p:txBody>
          <a:bodyPr>
            <a:normAutofit/>
          </a:bodyPr>
          <a:lstStyle/>
          <a:p>
            <a:pPr marL="534434" lvl="1" indent="-311902">
              <a:lnSpc>
                <a:spcPct val="120000"/>
              </a:lnSpc>
              <a:spcBef>
                <a:spcPts val="1237"/>
              </a:spcBef>
            </a:pPr>
            <a:r>
              <a:rPr lang="en-GB" sz="2100" dirty="0">
                <a:cs typeface="Arial" panose="020B0604020202020204" pitchFamily="34" charset="0"/>
              </a:rPr>
              <a:t>Uses demographic and lab information to calculate risk of kidney disease progression resulting in kidney failure and need for renal replacement therapy (e.g. dialysis or transplant) in patents with CKD stages 3-5.</a:t>
            </a:r>
          </a:p>
          <a:p>
            <a:pPr marL="534434" lvl="1" indent="-311902">
              <a:lnSpc>
                <a:spcPct val="120000"/>
              </a:lnSpc>
              <a:spcBef>
                <a:spcPts val="1237"/>
              </a:spcBef>
            </a:pPr>
            <a:r>
              <a:rPr lang="en-GB" sz="2100" dirty="0">
                <a:cs typeface="Arial" panose="020B0604020202020204" pitchFamily="34" charset="0"/>
              </a:rPr>
              <a:t>Abbreviated KFRE consists of 4 variables - age, sex, eGFR and urine ACR</a:t>
            </a:r>
          </a:p>
          <a:p>
            <a:pPr marL="534434" lvl="1" indent="-311902">
              <a:lnSpc>
                <a:spcPct val="120000"/>
              </a:lnSpc>
              <a:spcBef>
                <a:spcPts val="1237"/>
              </a:spcBef>
            </a:pPr>
            <a:r>
              <a:rPr lang="en-GB" sz="2100" dirty="0">
                <a:cs typeface="Arial" panose="020B0604020202020204" pitchFamily="34" charset="0"/>
                <a:hlinkClick r:id="rId3"/>
              </a:rPr>
              <a:t>www.kidneyfailurerisk.com</a:t>
            </a:r>
            <a:endParaRPr lang="en-GB" sz="2100" dirty="0">
              <a:cs typeface="Arial" panose="020B0604020202020204" pitchFamily="34" charset="0"/>
            </a:endParaRPr>
          </a:p>
          <a:p>
            <a:pPr marL="534434" lvl="1" indent="-311902">
              <a:lnSpc>
                <a:spcPct val="120000"/>
              </a:lnSpc>
              <a:spcBef>
                <a:spcPts val="1237"/>
              </a:spcBef>
            </a:pPr>
            <a:r>
              <a:rPr lang="en-US" sz="2000" dirty="0">
                <a:solidFill>
                  <a:prstClr val="black"/>
                </a:solidFill>
                <a:cs typeface="Arial" panose="020B0604020202020204" pitchFamily="34" charset="0"/>
                <a:hlinkClick r:id="rId4"/>
              </a:rPr>
              <a:t>https://qxmd.com/calculate/calculator_308/kidney-failure-risk-equation-4-variable</a:t>
            </a:r>
            <a:endParaRPr lang="en-US" sz="2000" dirty="0">
              <a:solidFill>
                <a:prstClr val="black"/>
              </a:solidFill>
              <a:cs typeface="Arial" panose="020B0604020202020204" pitchFamily="34" charset="0"/>
            </a:endParaRPr>
          </a:p>
          <a:p>
            <a:pPr marL="534434" lvl="1" indent="-311902">
              <a:lnSpc>
                <a:spcPct val="120000"/>
              </a:lnSpc>
              <a:spcBef>
                <a:spcPts val="1237"/>
              </a:spcBef>
            </a:pPr>
            <a:endParaRPr lang="en-GB" sz="2100" dirty="0">
              <a:latin typeface="Arial" panose="020B0604020202020204" pitchFamily="34" charset="0"/>
              <a:cs typeface="Arial" panose="020B0604020202020204" pitchFamily="34" charset="0"/>
            </a:endParaRPr>
          </a:p>
          <a:p>
            <a:endParaRPr lang="en-CA" dirty="0"/>
          </a:p>
        </p:txBody>
      </p:sp>
    </p:spTree>
    <p:extLst>
      <p:ext uri="{BB962C8B-B14F-4D97-AF65-F5344CB8AC3E}">
        <p14:creationId xmlns:p14="http://schemas.microsoft.com/office/powerpoint/2010/main" val="398258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cs typeface="Arial" panose="020B0604020202020204" pitchFamily="34" charset="0"/>
              </a:rPr>
              <a:t>CKD Criteria for Referral to Nephrology</a:t>
            </a:r>
            <a:endParaRPr lang="en-CA" sz="4000" dirty="0"/>
          </a:p>
        </p:txBody>
      </p:sp>
      <p:sp>
        <p:nvSpPr>
          <p:cNvPr id="4" name="Slide Number Placeholder 3"/>
          <p:cNvSpPr>
            <a:spLocks noGrp="1"/>
          </p:cNvSpPr>
          <p:nvPr>
            <p:ph type="sldNum" sz="quarter" idx="12"/>
          </p:nvPr>
        </p:nvSpPr>
        <p:spPr/>
        <p:txBody>
          <a:bodyPr/>
          <a:lstStyle/>
          <a:p>
            <a:fld id="{81D60167-4931-47E6-BA6A-407CBD079E47}" type="slidenum">
              <a:rPr lang="en-US" spc="-1">
                <a:solidFill>
                  <a:srgbClr val="006C5B"/>
                </a:solidFill>
              </a:rPr>
              <a:pPr/>
              <a:t>26</a:t>
            </a:fld>
            <a:endParaRPr lang="en-US" spc="-1" dirty="0">
              <a:solidFill>
                <a:srgbClr val="006C5B"/>
              </a:solidFill>
            </a:endParaRPr>
          </a:p>
        </p:txBody>
      </p:sp>
      <p:sp>
        <p:nvSpPr>
          <p:cNvPr id="2" name="Text Placeholder 1">
            <a:extLst>
              <a:ext uri="{FF2B5EF4-FFF2-40B4-BE49-F238E27FC236}">
                <a16:creationId xmlns:a16="http://schemas.microsoft.com/office/drawing/2014/main" id="{52800D47-3D41-7348-864E-F882CB2BC849}"/>
              </a:ext>
            </a:extLst>
          </p:cNvPr>
          <p:cNvSpPr>
            <a:spLocks noGrp="1"/>
          </p:cNvSpPr>
          <p:nvPr>
            <p:ph type="body" sz="quarter" idx="13"/>
          </p:nvPr>
        </p:nvSpPr>
        <p:spPr/>
        <p:txBody>
          <a:bodyPr/>
          <a:lstStyle/>
          <a:p>
            <a:endParaRPr lang="en-US"/>
          </a:p>
        </p:txBody>
      </p:sp>
      <p:graphicFrame>
        <p:nvGraphicFramePr>
          <p:cNvPr id="5" name="Table 4"/>
          <p:cNvGraphicFramePr>
            <a:graphicFrameLocks noGrp="1"/>
          </p:cNvGraphicFramePr>
          <p:nvPr/>
        </p:nvGraphicFramePr>
        <p:xfrm>
          <a:off x="1798379" y="1689842"/>
          <a:ext cx="8467505" cy="4059763"/>
        </p:xfrm>
        <a:graphic>
          <a:graphicData uri="http://schemas.openxmlformats.org/drawingml/2006/table">
            <a:tbl>
              <a:tblPr firstRow="1" bandRow="1">
                <a:tableStyleId>{5C22544A-7EE6-4342-B048-85BDC9FD1C3A}</a:tableStyleId>
              </a:tblPr>
              <a:tblGrid>
                <a:gridCol w="6350629">
                  <a:extLst>
                    <a:ext uri="{9D8B030D-6E8A-4147-A177-3AD203B41FA5}">
                      <a16:colId xmlns:a16="http://schemas.microsoft.com/office/drawing/2014/main" val="20000"/>
                    </a:ext>
                  </a:extLst>
                </a:gridCol>
                <a:gridCol w="2116876">
                  <a:extLst>
                    <a:ext uri="{9D8B030D-6E8A-4147-A177-3AD203B41FA5}">
                      <a16:colId xmlns:a16="http://schemas.microsoft.com/office/drawing/2014/main" val="20001"/>
                    </a:ext>
                  </a:extLst>
                </a:gridCol>
              </a:tblGrid>
              <a:tr h="345846">
                <a:tc>
                  <a:txBody>
                    <a:bodyPr/>
                    <a:lstStyle/>
                    <a:p>
                      <a:r>
                        <a:rPr lang="en-US" sz="1800" dirty="0"/>
                        <a:t>Criteria</a:t>
                      </a:r>
                      <a:endParaRPr lang="en-CA" sz="1800" dirty="0"/>
                    </a:p>
                  </a:txBody>
                  <a:tcPr marL="68580" marR="68580" marT="34290" marB="34290">
                    <a:solidFill>
                      <a:srgbClr val="0070C0"/>
                    </a:solidFill>
                  </a:tcPr>
                </a:tc>
                <a:tc>
                  <a:txBody>
                    <a:bodyPr/>
                    <a:lstStyle/>
                    <a:p>
                      <a:r>
                        <a:rPr lang="en-US" sz="1800" dirty="0"/>
                        <a:t>Status</a:t>
                      </a:r>
                      <a:endParaRPr lang="en-CA" sz="1800" dirty="0"/>
                    </a:p>
                  </a:txBody>
                  <a:tcPr marL="68580" marR="68580" marT="34290" marB="34290">
                    <a:solidFill>
                      <a:srgbClr val="0070C0"/>
                    </a:solidFill>
                  </a:tcPr>
                </a:tc>
                <a:extLst>
                  <a:ext uri="{0D108BD9-81ED-4DB2-BD59-A6C34878D82A}">
                    <a16:rowId xmlns:a16="http://schemas.microsoft.com/office/drawing/2014/main" val="10000"/>
                  </a:ext>
                </a:extLst>
              </a:tr>
              <a:tr h="67577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FFFDEB"/>
                          </a:solidFill>
                        </a:rPr>
                        <a:t>eGFR &lt; 30 ml/min/1.73m</a:t>
                      </a:r>
                      <a:r>
                        <a:rPr lang="en-US" sz="1800" baseline="30000" dirty="0">
                          <a:solidFill>
                            <a:srgbClr val="FFFDEB"/>
                          </a:solidFill>
                        </a:rPr>
                        <a:t>2</a:t>
                      </a:r>
                      <a:r>
                        <a:rPr lang="en-US" sz="1800" dirty="0">
                          <a:solidFill>
                            <a:srgbClr val="FFFDEB"/>
                          </a:solidFill>
                        </a:rPr>
                        <a:t> on 2 occasions, at least 3 months apart</a:t>
                      </a:r>
                      <a:endParaRPr lang="en-US" sz="1800" dirty="0">
                        <a:solidFill>
                          <a:srgbClr val="FFFDEB"/>
                        </a:solidFill>
                        <a:latin typeface="Arial" panose="020B0604020202020204" pitchFamily="34" charset="0"/>
                        <a:cs typeface="Arial" panose="020B0604020202020204" pitchFamily="34" charset="0"/>
                      </a:endParaRPr>
                    </a:p>
                  </a:txBody>
                  <a:tcPr marL="68580" marR="68580" marT="34290" marB="34290">
                    <a:solidFill>
                      <a:srgbClr val="0070C0"/>
                    </a:solidFill>
                  </a:tcPr>
                </a:tc>
                <a:tc>
                  <a:txBody>
                    <a:bodyPr/>
                    <a:lstStyle/>
                    <a:p>
                      <a:r>
                        <a:rPr lang="en-US" sz="1800" dirty="0">
                          <a:solidFill>
                            <a:srgbClr val="FFFDEB"/>
                          </a:solidFill>
                        </a:rPr>
                        <a:t>No</a:t>
                      </a:r>
                      <a:r>
                        <a:rPr lang="en-US" sz="1800" baseline="0" dirty="0">
                          <a:solidFill>
                            <a:srgbClr val="FFFDEB"/>
                          </a:solidFill>
                        </a:rPr>
                        <a:t> change</a:t>
                      </a:r>
                      <a:endParaRPr lang="en-CA" sz="1800" dirty="0">
                        <a:solidFill>
                          <a:srgbClr val="FFFDEB"/>
                        </a:solidFill>
                      </a:endParaRPr>
                    </a:p>
                  </a:txBody>
                  <a:tcPr marL="68580" marR="68580" marT="34290" marB="34290">
                    <a:solidFill>
                      <a:srgbClr val="0070C0"/>
                    </a:solidFill>
                  </a:tcPr>
                </a:tc>
                <a:extLst>
                  <a:ext uri="{0D108BD9-81ED-4DB2-BD59-A6C34878D82A}">
                    <a16:rowId xmlns:a16="http://schemas.microsoft.com/office/drawing/2014/main" val="10001"/>
                  </a:ext>
                </a:extLst>
              </a:tr>
              <a:tr h="8915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FFFDEB"/>
                          </a:solidFill>
                        </a:rPr>
                        <a:t>Proteinuria (urine ACR &gt; 60 mg/</a:t>
                      </a:r>
                      <a:r>
                        <a:rPr lang="en-US" sz="1800" dirty="0" err="1">
                          <a:solidFill>
                            <a:srgbClr val="FFFDEB"/>
                          </a:solidFill>
                        </a:rPr>
                        <a:t>mmol</a:t>
                      </a:r>
                      <a:r>
                        <a:rPr lang="en-US" sz="1800" dirty="0">
                          <a:solidFill>
                            <a:srgbClr val="FFFDEB"/>
                          </a:solidFill>
                        </a:rPr>
                        <a:t> on at least 2 of 3 occasions), present for &gt; 3 months</a:t>
                      </a:r>
                      <a:endParaRPr lang="en-US" sz="1800" dirty="0">
                        <a:solidFill>
                          <a:srgbClr val="FFFDEB"/>
                        </a:solidFill>
                        <a:latin typeface="Arial" panose="020B0604020202020204" pitchFamily="34" charset="0"/>
                        <a:cs typeface="Arial" panose="020B0604020202020204" pitchFamily="34" charset="0"/>
                      </a:endParaRPr>
                    </a:p>
                  </a:txBody>
                  <a:tcPr marL="68580" marR="68580" marT="34290" marB="34290">
                    <a:solidFill>
                      <a:srgbClr val="0070C0"/>
                    </a:solidFill>
                  </a:tcPr>
                </a:tc>
                <a:tc>
                  <a:txBody>
                    <a:bodyPr/>
                    <a:lstStyle/>
                    <a:p>
                      <a:r>
                        <a:rPr lang="en-US" sz="1800" dirty="0">
                          <a:solidFill>
                            <a:srgbClr val="FFFDEB"/>
                          </a:solidFill>
                        </a:rPr>
                        <a:t>No change</a:t>
                      </a:r>
                      <a:endParaRPr lang="en-CA" sz="1800" dirty="0">
                        <a:solidFill>
                          <a:srgbClr val="FFFDEB"/>
                        </a:solidFill>
                      </a:endParaRPr>
                    </a:p>
                  </a:txBody>
                  <a:tcPr marL="68580" marR="68580" marT="34290" marB="34290">
                    <a:solidFill>
                      <a:srgbClr val="0070C0"/>
                    </a:solidFill>
                  </a:tcPr>
                </a:tc>
                <a:extLst>
                  <a:ext uri="{0D108BD9-81ED-4DB2-BD59-A6C34878D82A}">
                    <a16:rowId xmlns:a16="http://schemas.microsoft.com/office/drawing/2014/main" val="10002"/>
                  </a:ext>
                </a:extLst>
              </a:tr>
              <a:tr h="117764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800" dirty="0">
                          <a:solidFill>
                            <a:srgbClr val="FFFDEB"/>
                          </a:solidFill>
                        </a:rPr>
                        <a:t>eGFR &lt; 45 ml/min/1.75m</a:t>
                      </a:r>
                      <a:r>
                        <a:rPr lang="en-CA" sz="1800" baseline="30000" dirty="0">
                          <a:solidFill>
                            <a:srgbClr val="FFFDEB"/>
                          </a:solidFill>
                        </a:rPr>
                        <a:t>2</a:t>
                      </a:r>
                      <a:r>
                        <a:rPr lang="en-CA" sz="1800" dirty="0">
                          <a:solidFill>
                            <a:srgbClr val="FFFDEB"/>
                          </a:solidFill>
                        </a:rPr>
                        <a:t> </a:t>
                      </a:r>
                      <a:r>
                        <a:rPr lang="en-US" sz="1800" dirty="0">
                          <a:solidFill>
                            <a:srgbClr val="FFFDEB"/>
                          </a:solidFill>
                          <a:latin typeface="Arial" panose="020B0604020202020204" pitchFamily="34" charset="0"/>
                          <a:cs typeface="Arial" panose="020B0604020202020204" pitchFamily="34" charset="0"/>
                        </a:rPr>
                        <a:t>and decline ≥ 5ml/min within 6 months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FFFDEB"/>
                          </a:solidFill>
                          <a:latin typeface="Arial" panose="020B0604020202020204" pitchFamily="34" charset="0"/>
                          <a:cs typeface="Arial" panose="020B0604020202020204" pitchFamily="34" charset="0"/>
                        </a:rPr>
                        <a:t>(confirmed on repeat testing within 2-4 </a:t>
                      </a:r>
                      <a:r>
                        <a:rPr lang="en-US" sz="1800" dirty="0" err="1">
                          <a:solidFill>
                            <a:srgbClr val="FFFDEB"/>
                          </a:solidFill>
                          <a:latin typeface="Arial" panose="020B0604020202020204" pitchFamily="34" charset="0"/>
                          <a:cs typeface="Arial" panose="020B0604020202020204" pitchFamily="34" charset="0"/>
                        </a:rPr>
                        <a:t>wks</a:t>
                      </a:r>
                      <a:r>
                        <a:rPr lang="en-US" sz="1800" dirty="0">
                          <a:solidFill>
                            <a:srgbClr val="FFFDEB"/>
                          </a:solidFill>
                          <a:latin typeface="Arial" panose="020B0604020202020204" pitchFamily="34" charset="0"/>
                          <a:cs typeface="Arial" panose="020B0604020202020204" pitchFamily="34" charset="0"/>
                        </a:rPr>
                        <a:t>)</a:t>
                      </a:r>
                    </a:p>
                    <a:p>
                      <a:endParaRPr lang="en-CA" sz="1800" dirty="0">
                        <a:solidFill>
                          <a:srgbClr val="FFFDEB"/>
                        </a:solidFill>
                      </a:endParaRPr>
                    </a:p>
                  </a:txBody>
                  <a:tcPr marL="68580" marR="68580" marT="34290" marB="34290">
                    <a:solidFill>
                      <a:srgbClr val="0070C0"/>
                    </a:solidFill>
                  </a:tcPr>
                </a:tc>
                <a:tc>
                  <a:txBody>
                    <a:bodyPr/>
                    <a:lstStyle/>
                    <a:p>
                      <a:r>
                        <a:rPr lang="en-CA" sz="1800" dirty="0">
                          <a:solidFill>
                            <a:srgbClr val="FFFDEB"/>
                          </a:solidFill>
                        </a:rPr>
                        <a:t>Revised</a:t>
                      </a:r>
                      <a:r>
                        <a:rPr lang="en-CA" sz="1800" baseline="0" dirty="0">
                          <a:solidFill>
                            <a:srgbClr val="FFFDEB"/>
                          </a:solidFill>
                        </a:rPr>
                        <a:t> </a:t>
                      </a:r>
                      <a:endParaRPr lang="en-CA" sz="1800" dirty="0">
                        <a:solidFill>
                          <a:srgbClr val="FFFDEB"/>
                        </a:solidFill>
                      </a:endParaRPr>
                    </a:p>
                  </a:txBody>
                  <a:tcPr marL="68580" marR="68580" marT="34290" marB="34290">
                    <a:solidFill>
                      <a:srgbClr val="0070C0"/>
                    </a:solidFill>
                  </a:tcPr>
                </a:tc>
                <a:extLst>
                  <a:ext uri="{0D108BD9-81ED-4DB2-BD59-A6C34878D82A}">
                    <a16:rowId xmlns:a16="http://schemas.microsoft.com/office/drawing/2014/main" val="10003"/>
                  </a:ext>
                </a:extLst>
              </a:tr>
              <a:tr h="62311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FFFDEB"/>
                          </a:solidFill>
                          <a:latin typeface="Arial" panose="020B0604020202020204" pitchFamily="34" charset="0"/>
                          <a:cs typeface="Arial" panose="020B0604020202020204" pitchFamily="34" charset="0"/>
                        </a:rPr>
                        <a:t>eGFR &lt;45 and urine ACR between 30 and 60 on 2 occasions, at least 3 months apart</a:t>
                      </a:r>
                    </a:p>
                  </a:txBody>
                  <a:tcPr marL="68580" marR="68580" marT="34290" marB="34290">
                    <a:solidFill>
                      <a:srgbClr val="0070C0"/>
                    </a:solidFill>
                  </a:tcPr>
                </a:tc>
                <a:tc>
                  <a:txBody>
                    <a:bodyPr/>
                    <a:lstStyle/>
                    <a:p>
                      <a:r>
                        <a:rPr lang="en-CA" sz="1800" dirty="0">
                          <a:solidFill>
                            <a:srgbClr val="FFFDEB"/>
                          </a:solidFill>
                        </a:rPr>
                        <a:t>Removed</a:t>
                      </a:r>
                    </a:p>
                  </a:txBody>
                  <a:tcPr marL="68580" marR="68580" marT="34290" marB="34290">
                    <a:solidFill>
                      <a:srgbClr val="0070C0"/>
                    </a:solidFill>
                  </a:tcPr>
                </a:tc>
                <a:extLst>
                  <a:ext uri="{0D108BD9-81ED-4DB2-BD59-A6C34878D82A}">
                    <a16:rowId xmlns:a16="http://schemas.microsoft.com/office/drawing/2014/main" val="10005"/>
                  </a:ext>
                </a:extLst>
              </a:tr>
              <a:tr h="34584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FFFDEB"/>
                          </a:solidFill>
                          <a:latin typeface="Arial" panose="020B0604020202020204" pitchFamily="34" charset="0"/>
                          <a:cs typeface="Arial" panose="020B0604020202020204" pitchFamily="34" charset="0"/>
                        </a:rPr>
                        <a:t>5-year KFRE is ≥ 5% </a:t>
                      </a:r>
                    </a:p>
                  </a:txBody>
                  <a:tcPr marL="68580" marR="68580" marT="34290" marB="34290">
                    <a:solidFill>
                      <a:srgbClr val="0070C0"/>
                    </a:solidFill>
                  </a:tcPr>
                </a:tc>
                <a:tc>
                  <a:txBody>
                    <a:bodyPr/>
                    <a:lstStyle/>
                    <a:p>
                      <a:r>
                        <a:rPr lang="en-US" sz="1800" dirty="0">
                          <a:solidFill>
                            <a:srgbClr val="FFFDEB"/>
                          </a:solidFill>
                        </a:rPr>
                        <a:t>New</a:t>
                      </a:r>
                      <a:endParaRPr lang="en-CA" sz="1800" dirty="0">
                        <a:solidFill>
                          <a:srgbClr val="FFFDEB"/>
                        </a:solidFill>
                      </a:endParaRPr>
                    </a:p>
                  </a:txBody>
                  <a:tcPr marL="68580" marR="68580" marT="34290" marB="34290">
                    <a:solidFill>
                      <a:srgbClr val="0070C0"/>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74717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Clinical Algorithm – Manage </a:t>
            </a:r>
          </a:p>
        </p:txBody>
      </p:sp>
      <p:sp>
        <p:nvSpPr>
          <p:cNvPr id="3" name="Text Placeholder 2">
            <a:extLst>
              <a:ext uri="{FF2B5EF4-FFF2-40B4-BE49-F238E27FC236}">
                <a16:creationId xmlns:a16="http://schemas.microsoft.com/office/drawing/2014/main" id="{547A3C88-415A-6046-918D-7FDD3F0A3D7A}"/>
              </a:ext>
            </a:extLst>
          </p:cNvPr>
          <p:cNvSpPr>
            <a:spLocks noGrp="1"/>
          </p:cNvSpPr>
          <p:nvPr>
            <p:ph type="body" sz="quarter" idx="13"/>
          </p:nvPr>
        </p:nvSpPr>
        <p:spPr/>
        <p:txBody>
          <a:bodyPr/>
          <a:lstStyle/>
          <a:p>
            <a:endParaRPr lang="en-US"/>
          </a:p>
        </p:txBody>
      </p:sp>
      <p:pic>
        <p:nvPicPr>
          <p:cNvPr id="6" name="Content Placeholder 5">
            <a:extLst>
              <a:ext uri="{FF2B5EF4-FFF2-40B4-BE49-F238E27FC236}">
                <a16:creationId xmlns:a16="http://schemas.microsoft.com/office/drawing/2014/main" id="{62517F4F-58DE-644B-983A-87FCF57A5761}"/>
              </a:ext>
            </a:extLst>
          </p:cNvPr>
          <p:cNvPicPr>
            <a:picLocks noGrp="1" noChangeAspect="1"/>
          </p:cNvPicPr>
          <p:nvPr>
            <p:ph idx="4294967295"/>
          </p:nvPr>
        </p:nvPicPr>
        <p:blipFill>
          <a:blip r:embed="rId3"/>
          <a:stretch>
            <a:fillRect/>
          </a:stretch>
        </p:blipFill>
        <p:spPr>
          <a:xfrm>
            <a:off x="1251637" y="1895699"/>
            <a:ext cx="8047037" cy="3835400"/>
          </a:xfrm>
        </p:spPr>
      </p:pic>
    </p:spTree>
    <p:extLst>
      <p:ext uri="{BB962C8B-B14F-4D97-AF65-F5344CB8AC3E}">
        <p14:creationId xmlns:p14="http://schemas.microsoft.com/office/powerpoint/2010/main" val="1751862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Clinical Algorithm – Manage </a:t>
            </a:r>
            <a:endParaRPr lang="en-CA" sz="4000" dirty="0"/>
          </a:p>
        </p:txBody>
      </p:sp>
      <p:sp>
        <p:nvSpPr>
          <p:cNvPr id="7" name="Text Placeholder 6">
            <a:extLst>
              <a:ext uri="{FF2B5EF4-FFF2-40B4-BE49-F238E27FC236}">
                <a16:creationId xmlns:a16="http://schemas.microsoft.com/office/drawing/2014/main" id="{88776348-AD10-3741-B4AE-02EA4AB8A3E3}"/>
              </a:ext>
            </a:extLst>
          </p:cNvPr>
          <p:cNvSpPr>
            <a:spLocks noGrp="1"/>
          </p:cNvSpPr>
          <p:nvPr>
            <p:ph type="body" sz="quarter" idx="13"/>
          </p:nvPr>
        </p:nvSpPr>
        <p:spPr/>
        <p:txBody>
          <a:bodyPr/>
          <a:lstStyle/>
          <a:p>
            <a:endParaRPr lang="en-US"/>
          </a:p>
        </p:txBody>
      </p:sp>
      <p:sp>
        <p:nvSpPr>
          <p:cNvPr id="4" name="TextBox 3"/>
          <p:cNvSpPr txBox="1"/>
          <p:nvPr/>
        </p:nvSpPr>
        <p:spPr>
          <a:xfrm>
            <a:off x="1981201" y="4725144"/>
            <a:ext cx="8229600" cy="400110"/>
          </a:xfrm>
          <a:prstGeom prst="rect">
            <a:avLst/>
          </a:prstGeom>
          <a:solidFill>
            <a:srgbClr val="0070C0"/>
          </a:solidFill>
        </p:spPr>
        <p:txBody>
          <a:bodyPr wrap="square" rtlCol="0">
            <a:spAutoFit/>
          </a:bodyPr>
          <a:lstStyle/>
          <a:p>
            <a:r>
              <a:rPr lang="en-US" sz="2000" b="1" dirty="0">
                <a:solidFill>
                  <a:schemeClr val="bg1"/>
                </a:solidFill>
              </a:rPr>
              <a:t>Don’t forget to adjust dose of renally excreted medications!</a:t>
            </a:r>
            <a:endParaRPr lang="en-CA" sz="2000" b="1" dirty="0">
              <a:solidFill>
                <a:schemeClr val="bg1"/>
              </a:solidFill>
            </a:endParaRPr>
          </a:p>
        </p:txBody>
      </p:sp>
      <p:sp>
        <p:nvSpPr>
          <p:cNvPr id="5" name="TextBox 4"/>
          <p:cNvSpPr txBox="1"/>
          <p:nvPr/>
        </p:nvSpPr>
        <p:spPr>
          <a:xfrm>
            <a:off x="1981200" y="4098189"/>
            <a:ext cx="8229600" cy="430887"/>
          </a:xfrm>
          <a:prstGeom prst="rect">
            <a:avLst/>
          </a:prstGeom>
          <a:solidFill>
            <a:srgbClr val="0070C0"/>
          </a:solidFill>
        </p:spPr>
        <p:txBody>
          <a:bodyPr wrap="square" rtlCol="0">
            <a:spAutoFit/>
          </a:bodyPr>
          <a:lstStyle/>
          <a:p>
            <a:r>
              <a:rPr lang="en-US" sz="2200" b="1" dirty="0">
                <a:solidFill>
                  <a:schemeClr val="bg1"/>
                </a:solidFill>
              </a:rPr>
              <a:t>S</a:t>
            </a:r>
            <a:r>
              <a:rPr lang="en-US" sz="2200" dirty="0">
                <a:solidFill>
                  <a:schemeClr val="bg1"/>
                </a:solidFill>
              </a:rPr>
              <a:t>ulfonylureas/</a:t>
            </a:r>
            <a:r>
              <a:rPr lang="en-US" sz="2200" b="1" dirty="0">
                <a:solidFill>
                  <a:schemeClr val="bg1"/>
                </a:solidFill>
              </a:rPr>
              <a:t>A</a:t>
            </a:r>
            <a:r>
              <a:rPr lang="en-US" sz="2200" dirty="0">
                <a:solidFill>
                  <a:schemeClr val="bg1"/>
                </a:solidFill>
              </a:rPr>
              <a:t>CEIs/</a:t>
            </a:r>
            <a:r>
              <a:rPr lang="en-US" sz="2200" b="1" dirty="0">
                <a:solidFill>
                  <a:schemeClr val="bg1"/>
                </a:solidFill>
              </a:rPr>
              <a:t>D</a:t>
            </a:r>
            <a:r>
              <a:rPr lang="en-US" sz="2200" dirty="0">
                <a:solidFill>
                  <a:schemeClr val="bg1"/>
                </a:solidFill>
              </a:rPr>
              <a:t>iuretics/</a:t>
            </a:r>
            <a:r>
              <a:rPr lang="en-US" sz="2200" b="1" dirty="0">
                <a:solidFill>
                  <a:schemeClr val="bg1"/>
                </a:solidFill>
              </a:rPr>
              <a:t>M</a:t>
            </a:r>
            <a:r>
              <a:rPr lang="en-US" sz="2200" dirty="0">
                <a:solidFill>
                  <a:schemeClr val="bg1"/>
                </a:solidFill>
              </a:rPr>
              <a:t>etformin/</a:t>
            </a:r>
            <a:r>
              <a:rPr lang="en-US" sz="2200" b="1" dirty="0">
                <a:solidFill>
                  <a:schemeClr val="bg1"/>
                </a:solidFill>
              </a:rPr>
              <a:t>A</a:t>
            </a:r>
            <a:r>
              <a:rPr lang="en-US" sz="2200" dirty="0">
                <a:solidFill>
                  <a:schemeClr val="bg1"/>
                </a:solidFill>
              </a:rPr>
              <a:t>RBs/</a:t>
            </a:r>
            <a:r>
              <a:rPr lang="en-US" sz="2200" b="1" dirty="0">
                <a:solidFill>
                  <a:schemeClr val="bg1"/>
                </a:solidFill>
              </a:rPr>
              <a:t>N</a:t>
            </a:r>
            <a:r>
              <a:rPr lang="en-US" sz="2200" dirty="0">
                <a:solidFill>
                  <a:schemeClr val="bg1"/>
                </a:solidFill>
              </a:rPr>
              <a:t>SAIDs/</a:t>
            </a:r>
            <a:r>
              <a:rPr lang="en-US" sz="2200" b="1" dirty="0">
                <a:solidFill>
                  <a:schemeClr val="bg1"/>
                </a:solidFill>
              </a:rPr>
              <a:t>S</a:t>
            </a:r>
            <a:r>
              <a:rPr lang="en-US" sz="2200" dirty="0">
                <a:solidFill>
                  <a:schemeClr val="bg1"/>
                </a:solidFill>
              </a:rPr>
              <a:t>GLT2s</a:t>
            </a:r>
          </a:p>
        </p:txBody>
      </p:sp>
      <p:sp>
        <p:nvSpPr>
          <p:cNvPr id="6" name="TextBox 5"/>
          <p:cNvSpPr txBox="1"/>
          <p:nvPr/>
        </p:nvSpPr>
        <p:spPr>
          <a:xfrm>
            <a:off x="1981200" y="5409950"/>
            <a:ext cx="8229600" cy="1015663"/>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000" dirty="0"/>
              <a:t>Cockcroft-Gault formula is validated for the purpose of drug adjustment, but studies show CKD-EPI formula just as accurate as a measure of eGFR</a:t>
            </a:r>
          </a:p>
        </p:txBody>
      </p:sp>
      <p:pic>
        <p:nvPicPr>
          <p:cNvPr id="8" name="Picture 7">
            <a:extLst>
              <a:ext uri="{FF2B5EF4-FFF2-40B4-BE49-F238E27FC236}">
                <a16:creationId xmlns:a16="http://schemas.microsoft.com/office/drawing/2014/main" id="{B7774965-5BF2-B943-BD56-1626FDB8718E}"/>
              </a:ext>
            </a:extLst>
          </p:cNvPr>
          <p:cNvPicPr>
            <a:picLocks noChangeAspect="1"/>
          </p:cNvPicPr>
          <p:nvPr/>
        </p:nvPicPr>
        <p:blipFill>
          <a:blip r:embed="rId3"/>
          <a:stretch>
            <a:fillRect/>
          </a:stretch>
        </p:blipFill>
        <p:spPr>
          <a:xfrm>
            <a:off x="1981201" y="1413268"/>
            <a:ext cx="7955285" cy="2447780"/>
          </a:xfrm>
          <a:prstGeom prst="rect">
            <a:avLst/>
          </a:prstGeom>
        </p:spPr>
      </p:pic>
    </p:spTree>
    <p:extLst>
      <p:ext uri="{BB962C8B-B14F-4D97-AF65-F5344CB8AC3E}">
        <p14:creationId xmlns:p14="http://schemas.microsoft.com/office/powerpoint/2010/main" val="417412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Summary of Proposed BP Treatment Targets – HTN Canada</a:t>
            </a:r>
          </a:p>
        </p:txBody>
      </p:sp>
      <p:sp>
        <p:nvSpPr>
          <p:cNvPr id="3" name="Slide Number Placeholder 2"/>
          <p:cNvSpPr>
            <a:spLocks noGrp="1"/>
          </p:cNvSpPr>
          <p:nvPr>
            <p:ph type="sldNum" sz="quarter" idx="12"/>
          </p:nvPr>
        </p:nvSpPr>
        <p:spPr/>
        <p:txBody>
          <a:bodyPr/>
          <a:lstStyle/>
          <a:p>
            <a:fld id="{D28A7EBE-86EF-4D46-BBBA-56D187EC3882}" type="slidenum">
              <a:rPr lang="en-US" smtClean="0"/>
              <a:pPr/>
              <a:t>29</a:t>
            </a:fld>
            <a:endParaRPr lang="en-US" dirty="0"/>
          </a:p>
        </p:txBody>
      </p:sp>
      <p:sp>
        <p:nvSpPr>
          <p:cNvPr id="4" name="Text Placeholder 3">
            <a:extLst>
              <a:ext uri="{FF2B5EF4-FFF2-40B4-BE49-F238E27FC236}">
                <a16:creationId xmlns:a16="http://schemas.microsoft.com/office/drawing/2014/main" id="{0465C035-D62A-454B-AEAA-7D36BF910846}"/>
              </a:ext>
            </a:extLst>
          </p:cNvPr>
          <p:cNvSpPr>
            <a:spLocks noGrp="1"/>
          </p:cNvSpPr>
          <p:nvPr>
            <p:ph type="body" sz="quarter" idx="13"/>
          </p:nvPr>
        </p:nvSpPr>
        <p:spPr/>
        <p:txBody>
          <a:bodyPr/>
          <a:lstStyle/>
          <a:p>
            <a:endParaRPr lang="en-US" dirty="0"/>
          </a:p>
        </p:txBody>
      </p:sp>
      <p:pic>
        <p:nvPicPr>
          <p:cNvPr id="10" name="Content Placeholder 9">
            <a:extLst>
              <a:ext uri="{FF2B5EF4-FFF2-40B4-BE49-F238E27FC236}">
                <a16:creationId xmlns:a16="http://schemas.microsoft.com/office/drawing/2014/main" id="{A29B9DA0-1057-2648-9B32-629613150ECD}"/>
              </a:ext>
            </a:extLst>
          </p:cNvPr>
          <p:cNvPicPr>
            <a:picLocks noGrp="1" noChangeAspect="1"/>
          </p:cNvPicPr>
          <p:nvPr>
            <p:ph sz="half" idx="4294967295"/>
          </p:nvPr>
        </p:nvPicPr>
        <p:blipFill>
          <a:blip r:embed="rId3"/>
          <a:stretch>
            <a:fillRect/>
          </a:stretch>
        </p:blipFill>
        <p:spPr>
          <a:xfrm>
            <a:off x="3216379" y="1717390"/>
            <a:ext cx="4473575" cy="4921250"/>
          </a:xfrm>
        </p:spPr>
      </p:pic>
      <p:sp>
        <p:nvSpPr>
          <p:cNvPr id="19" name="Rectangle 18">
            <a:extLst>
              <a:ext uri="{FF2B5EF4-FFF2-40B4-BE49-F238E27FC236}">
                <a16:creationId xmlns:a16="http://schemas.microsoft.com/office/drawing/2014/main" id="{EAEE8534-C80A-4241-BA65-64EFD239286E}"/>
              </a:ext>
            </a:extLst>
          </p:cNvPr>
          <p:cNvSpPr/>
          <p:nvPr/>
        </p:nvSpPr>
        <p:spPr bwMode="auto">
          <a:xfrm>
            <a:off x="3367424" y="3418881"/>
            <a:ext cx="3967566" cy="1131376"/>
          </a:xfrm>
          <a:prstGeom prst="rect">
            <a:avLst/>
          </a:prstGeom>
          <a:noFill/>
          <a:ln w="57150">
            <a:solidFill>
              <a:srgbClr val="0070C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fontAlgn="base">
              <a:spcBef>
                <a:spcPct val="0"/>
              </a:spcBef>
              <a:spcAft>
                <a:spcPct val="0"/>
              </a:spcAft>
            </a:pPr>
            <a:endParaRPr lang="en-US">
              <a:ln w="0"/>
              <a:effectLst>
                <a:outerShdw blurRad="38100" dist="19050" dir="2700000" algn="tl" rotWithShape="0">
                  <a:schemeClr val="dk1">
                    <a:alpha val="40000"/>
                  </a:schemeClr>
                </a:outerShdw>
              </a:effectLst>
              <a:latin typeface="Tahoma" pitchFamily="-108" charset="0"/>
            </a:endParaRPr>
          </a:p>
        </p:txBody>
      </p:sp>
    </p:spTree>
    <p:extLst>
      <p:ext uri="{BB962C8B-B14F-4D97-AF65-F5344CB8AC3E}">
        <p14:creationId xmlns:p14="http://schemas.microsoft.com/office/powerpoint/2010/main" val="387437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000" dirty="0"/>
              <a:t>Faculty/Presenter Disclosure (Cont’d)</a:t>
            </a:r>
          </a:p>
        </p:txBody>
      </p:sp>
      <p:sp>
        <p:nvSpPr>
          <p:cNvPr id="3" name="Content Placeholder 2"/>
          <p:cNvSpPr>
            <a:spLocks noGrp="1"/>
          </p:cNvSpPr>
          <p:nvPr>
            <p:ph type="body" sz="quarter" idx="13"/>
          </p:nvPr>
        </p:nvSpPr>
        <p:spPr/>
        <p:txBody>
          <a:bodyPr>
            <a:normAutofit fontScale="25000" lnSpcReduction="20000"/>
          </a:bodyPr>
          <a:lstStyle/>
          <a:p>
            <a:pPr>
              <a:lnSpc>
                <a:spcPct val="100000"/>
              </a:lnSpc>
            </a:pPr>
            <a:r>
              <a:rPr lang="en-CA" sz="9600" b="1" dirty="0"/>
              <a:t>Faculty: </a:t>
            </a:r>
            <a:r>
              <a:rPr lang="en-CA" sz="9600" dirty="0"/>
              <a:t>Dr. Allan Grill</a:t>
            </a:r>
          </a:p>
          <a:p>
            <a:pPr marL="0" indent="0">
              <a:lnSpc>
                <a:spcPct val="100000"/>
              </a:lnSpc>
              <a:buNone/>
            </a:pPr>
            <a:endParaRPr lang="en-CA" sz="9600" dirty="0"/>
          </a:p>
          <a:p>
            <a:pPr>
              <a:lnSpc>
                <a:spcPct val="100000"/>
              </a:lnSpc>
            </a:pPr>
            <a:r>
              <a:rPr lang="en-GB" sz="9600" b="1" dirty="0"/>
              <a:t>Relationships with financial sponsors:</a:t>
            </a:r>
          </a:p>
          <a:p>
            <a:pPr marL="0" indent="0">
              <a:lnSpc>
                <a:spcPct val="100000"/>
              </a:lnSpc>
              <a:buNone/>
            </a:pPr>
            <a:endParaRPr lang="en-GB" sz="9600" b="1" dirty="0"/>
          </a:p>
          <a:p>
            <a:pPr>
              <a:lnSpc>
                <a:spcPct val="100000"/>
              </a:lnSpc>
            </a:pPr>
            <a:r>
              <a:rPr lang="en-GB" sz="9600" b="1" dirty="0"/>
              <a:t>Any direct financial relationship including receipt of honoraria:</a:t>
            </a:r>
          </a:p>
          <a:p>
            <a:pPr lvl="1">
              <a:lnSpc>
                <a:spcPct val="100000"/>
              </a:lnSpc>
            </a:pPr>
            <a:r>
              <a:rPr lang="en-GB" sz="9600" dirty="0"/>
              <a:t>Speaker – OCFP Family Medicine Summit 2021</a:t>
            </a:r>
          </a:p>
          <a:p>
            <a:pPr lvl="1">
              <a:lnSpc>
                <a:spcPct val="100000"/>
              </a:lnSpc>
            </a:pPr>
            <a:r>
              <a:rPr lang="en-GB" sz="9600" dirty="0"/>
              <a:t>Speaker – This Changed My Practice Live 2021 (Div. of CPD, Faculty of Medicine, University of British Columbia)</a:t>
            </a:r>
          </a:p>
          <a:p>
            <a:pPr lvl="1">
              <a:lnSpc>
                <a:spcPct val="100000"/>
              </a:lnSpc>
            </a:pPr>
            <a:r>
              <a:rPr lang="en-GB" sz="9600" dirty="0"/>
              <a:t>Speaker – </a:t>
            </a:r>
            <a:r>
              <a:rPr lang="en-GB" sz="9600" dirty="0" err="1"/>
              <a:t>PriMed</a:t>
            </a:r>
            <a:r>
              <a:rPr lang="en-GB" sz="9600" dirty="0"/>
              <a:t> Canada 2021, 2023 (HRH)</a:t>
            </a:r>
          </a:p>
          <a:p>
            <a:pPr lvl="1">
              <a:lnSpc>
                <a:spcPct val="100000"/>
              </a:lnSpc>
            </a:pPr>
            <a:r>
              <a:rPr lang="en-GB" sz="9600" dirty="0"/>
              <a:t>Speaker – ACFP Family Medicine Summit 2022</a:t>
            </a:r>
          </a:p>
          <a:p>
            <a:pPr lvl="1">
              <a:lnSpc>
                <a:spcPct val="100000"/>
              </a:lnSpc>
            </a:pPr>
            <a:r>
              <a:rPr lang="en-GB" sz="9600" dirty="0"/>
              <a:t>Speaker – North Bay Physicians LEG annual conference 2023</a:t>
            </a:r>
          </a:p>
          <a:p>
            <a:pPr marL="457189" lvl="1" indent="0">
              <a:lnSpc>
                <a:spcPct val="100000"/>
              </a:lnSpc>
              <a:buNone/>
            </a:pPr>
            <a:endParaRPr lang="en-GB" sz="9600" dirty="0"/>
          </a:p>
          <a:p>
            <a:pPr>
              <a:lnSpc>
                <a:spcPct val="100000"/>
              </a:lnSpc>
            </a:pPr>
            <a:r>
              <a:rPr lang="en-US" sz="9600" b="1" dirty="0">
                <a:ea typeface="ヒラギノ角ゴ ProN W3" charset="0"/>
                <a:cs typeface="Myriad Pro"/>
              </a:rPr>
              <a:t>Relationships with commercial interests: N/A.</a:t>
            </a:r>
          </a:p>
          <a:p>
            <a:pPr lvl="1">
              <a:lnSpc>
                <a:spcPct val="100000"/>
              </a:lnSpc>
            </a:pPr>
            <a:endParaRPr lang="en-US" sz="7600" dirty="0">
              <a:solidFill>
                <a:schemeClr val="tx1"/>
              </a:solidFill>
              <a:ea typeface="ヒラギノ角ゴ ProN W6" charset="0"/>
              <a:cs typeface="Myriad Pro"/>
            </a:endParaRPr>
          </a:p>
          <a:p>
            <a:pPr lvl="1">
              <a:lnSpc>
                <a:spcPct val="100000"/>
              </a:lnSpc>
            </a:pPr>
            <a:endParaRPr lang="en-US" sz="7600" dirty="0">
              <a:solidFill>
                <a:schemeClr val="tx1"/>
              </a:solidFill>
              <a:ea typeface="ヒラギノ角ゴ ProN W6" charset="0"/>
              <a:cs typeface="Myriad Pro"/>
            </a:endParaRPr>
          </a:p>
          <a:p>
            <a:pPr>
              <a:lnSpc>
                <a:spcPct val="100000"/>
              </a:lnSpc>
            </a:pPr>
            <a:endParaRPr lang="en-CA" dirty="0">
              <a:solidFill>
                <a:schemeClr val="tx1"/>
              </a:solidFill>
            </a:endParaRPr>
          </a:p>
          <a:p>
            <a:pPr marL="0" indent="0">
              <a:lnSpc>
                <a:spcPct val="100000"/>
              </a:lnSpc>
              <a:buNone/>
            </a:pPr>
            <a:endParaRPr lang="en-CA" dirty="0"/>
          </a:p>
          <a:p>
            <a:pPr marL="0" indent="0">
              <a:lnSpc>
                <a:spcPct val="100000"/>
              </a:lnSpc>
              <a:buNone/>
            </a:pPr>
            <a:endParaRPr lang="en-CA" dirty="0"/>
          </a:p>
        </p:txBody>
      </p:sp>
    </p:spTree>
    <p:extLst>
      <p:ext uri="{BB962C8B-B14F-4D97-AF65-F5344CB8AC3E}">
        <p14:creationId xmlns:p14="http://schemas.microsoft.com/office/powerpoint/2010/main" val="1875531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Summary of Proposed BP Treatment Targets – HTN Canada</a:t>
            </a:r>
          </a:p>
        </p:txBody>
      </p:sp>
      <p:sp>
        <p:nvSpPr>
          <p:cNvPr id="3" name="Slide Number Placeholder 2"/>
          <p:cNvSpPr>
            <a:spLocks noGrp="1"/>
          </p:cNvSpPr>
          <p:nvPr>
            <p:ph type="sldNum" sz="quarter" idx="12"/>
          </p:nvPr>
        </p:nvSpPr>
        <p:spPr/>
        <p:txBody>
          <a:bodyPr/>
          <a:lstStyle/>
          <a:p>
            <a:fld id="{D28A7EBE-86EF-4D46-BBBA-56D187EC3882}" type="slidenum">
              <a:rPr lang="en-US" smtClean="0"/>
              <a:pPr/>
              <a:t>30</a:t>
            </a:fld>
            <a:endParaRPr lang="en-US" dirty="0"/>
          </a:p>
        </p:txBody>
      </p:sp>
      <p:sp>
        <p:nvSpPr>
          <p:cNvPr id="4" name="Text Placeholder 3">
            <a:extLst>
              <a:ext uri="{FF2B5EF4-FFF2-40B4-BE49-F238E27FC236}">
                <a16:creationId xmlns:a16="http://schemas.microsoft.com/office/drawing/2014/main" id="{9F6E6B5A-2E1E-584B-9F6E-376F103A81C5}"/>
              </a:ext>
            </a:extLst>
          </p:cNvPr>
          <p:cNvSpPr>
            <a:spLocks noGrp="1"/>
          </p:cNvSpPr>
          <p:nvPr>
            <p:ph type="body" sz="quarter" idx="13"/>
          </p:nvPr>
        </p:nvSpPr>
        <p:spPr/>
        <p:txBody>
          <a:bodyPr/>
          <a:lstStyle/>
          <a:p>
            <a:endParaRPr lang="en-US"/>
          </a:p>
        </p:txBody>
      </p:sp>
      <p:pic>
        <p:nvPicPr>
          <p:cNvPr id="12" name="Content Placeholder 11">
            <a:extLst>
              <a:ext uri="{FF2B5EF4-FFF2-40B4-BE49-F238E27FC236}">
                <a16:creationId xmlns:a16="http://schemas.microsoft.com/office/drawing/2014/main" id="{6B1DEDF2-82F9-CF4A-A799-1AD72CD919C3}"/>
              </a:ext>
            </a:extLst>
          </p:cNvPr>
          <p:cNvPicPr>
            <a:picLocks noGrp="1" noChangeAspect="1"/>
          </p:cNvPicPr>
          <p:nvPr>
            <p:ph sz="half" idx="4294967295"/>
          </p:nvPr>
        </p:nvPicPr>
        <p:blipFill>
          <a:blip r:embed="rId3"/>
          <a:stretch>
            <a:fillRect/>
          </a:stretch>
        </p:blipFill>
        <p:spPr>
          <a:xfrm>
            <a:off x="1984660" y="2236261"/>
            <a:ext cx="8474075" cy="2781300"/>
          </a:xfrm>
        </p:spPr>
      </p:pic>
      <p:sp>
        <p:nvSpPr>
          <p:cNvPr id="13" name="Donut 12">
            <a:extLst>
              <a:ext uri="{FF2B5EF4-FFF2-40B4-BE49-F238E27FC236}">
                <a16:creationId xmlns:a16="http://schemas.microsoft.com/office/drawing/2014/main" id="{0020D914-37C4-174E-8305-B9895397E125}"/>
              </a:ext>
            </a:extLst>
          </p:cNvPr>
          <p:cNvSpPr/>
          <p:nvPr/>
        </p:nvSpPr>
        <p:spPr bwMode="auto">
          <a:xfrm>
            <a:off x="7511512" y="3006979"/>
            <a:ext cx="1131376" cy="619932"/>
          </a:xfrm>
          <a:prstGeom prst="don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latin typeface="Tahoma" pitchFamily="-108" charset="0"/>
            </a:endParaRPr>
          </a:p>
        </p:txBody>
      </p:sp>
    </p:spTree>
    <p:extLst>
      <p:ext uri="{BB962C8B-B14F-4D97-AF65-F5344CB8AC3E}">
        <p14:creationId xmlns:p14="http://schemas.microsoft.com/office/powerpoint/2010/main" val="154619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Summary of Proposed BP Treatment Targets - </a:t>
            </a:r>
            <a:r>
              <a:rPr lang="en-US" sz="4000" dirty="0" err="1"/>
              <a:t>KidneyWise</a:t>
            </a:r>
            <a:endParaRPr lang="en-US" sz="4000" dirty="0"/>
          </a:p>
        </p:txBody>
      </p:sp>
      <p:sp>
        <p:nvSpPr>
          <p:cNvPr id="3" name="Slide Number Placeholder 2"/>
          <p:cNvSpPr>
            <a:spLocks noGrp="1"/>
          </p:cNvSpPr>
          <p:nvPr>
            <p:ph type="sldNum" sz="quarter" idx="12"/>
          </p:nvPr>
        </p:nvSpPr>
        <p:spPr/>
        <p:txBody>
          <a:bodyPr/>
          <a:lstStyle/>
          <a:p>
            <a:fld id="{D28A7EBE-86EF-4D46-BBBA-56D187EC3882}" type="slidenum">
              <a:rPr lang="en-US" smtClean="0"/>
              <a:pPr/>
              <a:t>31</a:t>
            </a:fld>
            <a:endParaRPr lang="en-US" dirty="0"/>
          </a:p>
        </p:txBody>
      </p:sp>
      <p:sp>
        <p:nvSpPr>
          <p:cNvPr id="7" name="Text Placeholder 6">
            <a:extLst>
              <a:ext uri="{FF2B5EF4-FFF2-40B4-BE49-F238E27FC236}">
                <a16:creationId xmlns:a16="http://schemas.microsoft.com/office/drawing/2014/main" id="{F27DB515-3D95-AC4F-9FAC-DB1E99771B3A}"/>
              </a:ext>
            </a:extLst>
          </p:cNvPr>
          <p:cNvSpPr>
            <a:spLocks noGrp="1"/>
          </p:cNvSpPr>
          <p:nvPr>
            <p:ph type="body" sz="quarter" idx="13"/>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111742242"/>
              </p:ext>
            </p:extLst>
          </p:nvPr>
        </p:nvGraphicFramePr>
        <p:xfrm>
          <a:off x="1579324" y="1703325"/>
          <a:ext cx="8983745" cy="5045633"/>
        </p:xfrm>
        <a:graphic>
          <a:graphicData uri="http://schemas.openxmlformats.org/drawingml/2006/table">
            <a:tbl>
              <a:tblPr firstRow="1" bandRow="1">
                <a:tableStyleId>{5C22544A-7EE6-4342-B048-85BDC9FD1C3A}</a:tableStyleId>
              </a:tblPr>
              <a:tblGrid>
                <a:gridCol w="4454166">
                  <a:extLst>
                    <a:ext uri="{9D8B030D-6E8A-4147-A177-3AD203B41FA5}">
                      <a16:colId xmlns:a16="http://schemas.microsoft.com/office/drawing/2014/main" val="20000"/>
                    </a:ext>
                  </a:extLst>
                </a:gridCol>
                <a:gridCol w="2187018">
                  <a:extLst>
                    <a:ext uri="{9D8B030D-6E8A-4147-A177-3AD203B41FA5}">
                      <a16:colId xmlns:a16="http://schemas.microsoft.com/office/drawing/2014/main" val="20001"/>
                    </a:ext>
                  </a:extLst>
                </a:gridCol>
                <a:gridCol w="2342561">
                  <a:extLst>
                    <a:ext uri="{9D8B030D-6E8A-4147-A177-3AD203B41FA5}">
                      <a16:colId xmlns:a16="http://schemas.microsoft.com/office/drawing/2014/main" val="20002"/>
                    </a:ext>
                  </a:extLst>
                </a:gridCol>
              </a:tblGrid>
              <a:tr h="730052">
                <a:tc>
                  <a:txBody>
                    <a:bodyPr/>
                    <a:lstStyle/>
                    <a:p>
                      <a:pPr marL="0" marR="0">
                        <a:lnSpc>
                          <a:spcPct val="107000"/>
                        </a:lnSpc>
                        <a:spcBef>
                          <a:spcPts val="0"/>
                        </a:spcBef>
                        <a:spcAft>
                          <a:spcPts val="0"/>
                        </a:spcAft>
                      </a:pPr>
                      <a:r>
                        <a:rPr lang="en-US" sz="20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Patient Population</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20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Systolic BP Target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2000" b="1" dirty="0">
                          <a:solidFill>
                            <a:srgbClr val="FFFFFF"/>
                          </a:solidFill>
                          <a:effectLst/>
                          <a:latin typeface="Arial" panose="020B0604020202020204" pitchFamily="34" charset="0"/>
                          <a:ea typeface="Calibri" panose="020F0502020204030204" pitchFamily="34" charset="0"/>
                          <a:cs typeface="Arial" panose="020B0604020202020204" pitchFamily="34" charset="0"/>
                        </a:rPr>
                        <a:t>Diastolic BP Target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70C0"/>
                    </a:solidFill>
                  </a:tcPr>
                </a:tc>
                <a:extLst>
                  <a:ext uri="{0D108BD9-81ED-4DB2-BD59-A6C34878D82A}">
                    <a16:rowId xmlns:a16="http://schemas.microsoft.com/office/drawing/2014/main" val="10000"/>
                  </a:ext>
                </a:extLst>
              </a:tr>
              <a:tr h="532094">
                <a:tc>
                  <a:txBody>
                    <a:bodyPr/>
                    <a:lstStyle/>
                    <a:p>
                      <a:r>
                        <a:rPr lang="en-US" sz="2000" b="1" kern="1200" dirty="0">
                          <a:solidFill>
                            <a:schemeClr val="bg1"/>
                          </a:solidFill>
                          <a:effectLst/>
                          <a:latin typeface="Arial" panose="020B0604020202020204" pitchFamily="34" charset="0"/>
                          <a:ea typeface="+mn-ea"/>
                          <a:cs typeface="Arial" panose="020B0604020202020204" pitchFamily="34" charset="0"/>
                        </a:rPr>
                        <a:t>People with CKD (without DM)</a:t>
                      </a:r>
                      <a:endParaRPr lang="en-US" sz="2000" b="1" dirty="0">
                        <a:solidFill>
                          <a:schemeClr val="bg1"/>
                        </a:solidFill>
                        <a:latin typeface="Arial" panose="020B0604020202020204" pitchFamily="34" charset="0"/>
                        <a:cs typeface="Arial" panose="020B0604020202020204" pitchFamily="34" charset="0"/>
                      </a:endParaRPr>
                    </a:p>
                  </a:txBody>
                  <a:tcPr>
                    <a:solidFill>
                      <a:srgbClr val="0070C0"/>
                    </a:solidFill>
                  </a:tcPr>
                </a:tc>
                <a:tc>
                  <a:txBody>
                    <a:bodyPr/>
                    <a:lstStyle/>
                    <a:p>
                      <a:pPr marL="0" marR="0" algn="ctr">
                        <a:lnSpc>
                          <a:spcPct val="107000"/>
                        </a:lnSpc>
                        <a:spcBef>
                          <a:spcPts val="0"/>
                        </a:spcBef>
                        <a:spcAft>
                          <a:spcPts val="0"/>
                        </a:spcAft>
                      </a:pPr>
                      <a:r>
                        <a:rPr lang="en-US"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&lt;120 mmHg</a:t>
                      </a:r>
                      <a:endParaRPr lang="en-CA" sz="2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&lt;90 mmHg</a:t>
                      </a:r>
                      <a:endParaRPr lang="en-CA" sz="2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70C0"/>
                    </a:solidFill>
                  </a:tcPr>
                </a:tc>
                <a:extLst>
                  <a:ext uri="{0D108BD9-81ED-4DB2-BD59-A6C34878D82A}">
                    <a16:rowId xmlns:a16="http://schemas.microsoft.com/office/drawing/2014/main" val="10001"/>
                  </a:ext>
                </a:extLst>
              </a:tr>
              <a:tr h="412558">
                <a:tc>
                  <a:txBody>
                    <a:bodyPr/>
                    <a:lstStyle/>
                    <a:p>
                      <a:pPr marL="0" marR="0">
                        <a:lnSpc>
                          <a:spcPct val="107000"/>
                        </a:lnSpc>
                        <a:spcBef>
                          <a:spcPts val="0"/>
                        </a:spcBef>
                        <a:spcAft>
                          <a:spcPts val="0"/>
                        </a:spcAft>
                      </a:pPr>
                      <a:r>
                        <a:rPr lang="en-US"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People with CKD and DM</a:t>
                      </a:r>
                      <a:r>
                        <a:rPr lang="en-CA"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solidFill>
                      <a:srgbClr val="0070C0"/>
                    </a:solidFill>
                  </a:tcPr>
                </a:tc>
                <a:tc>
                  <a:txBody>
                    <a:bodyPr/>
                    <a:lstStyle/>
                    <a:p>
                      <a:pPr marL="0" marR="0" algn="ctr">
                        <a:lnSpc>
                          <a:spcPct val="107000"/>
                        </a:lnSpc>
                        <a:spcBef>
                          <a:spcPts val="0"/>
                        </a:spcBef>
                        <a:spcAft>
                          <a:spcPts val="0"/>
                        </a:spcAft>
                      </a:pPr>
                      <a:r>
                        <a:rPr lang="en-US"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&lt;130 mmHg</a:t>
                      </a:r>
                      <a:endParaRPr lang="en-CA" sz="2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&lt;80 mmHg</a:t>
                      </a:r>
                      <a:endParaRPr lang="en-CA" sz="2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70C0"/>
                    </a:solidFill>
                  </a:tcPr>
                </a:tc>
                <a:extLst>
                  <a:ext uri="{0D108BD9-81ED-4DB2-BD59-A6C34878D82A}">
                    <a16:rowId xmlns:a16="http://schemas.microsoft.com/office/drawing/2014/main" val="10002"/>
                  </a:ext>
                </a:extLst>
              </a:tr>
              <a:tr h="3370929">
                <a:tc>
                  <a:txBody>
                    <a:bodyPr/>
                    <a:lstStyle/>
                    <a:p>
                      <a:pPr marL="0" marR="0"/>
                      <a:r>
                        <a:rPr lang="en-US"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People with CKD that have any one of the following characteristics:</a:t>
                      </a:r>
                    </a:p>
                    <a:p>
                      <a:pPr marL="0" marR="0"/>
                      <a:endParaRPr lang="en-CA" sz="2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lvl="0" indent="-457200">
                        <a:lnSpc>
                          <a:spcPct val="107000"/>
                        </a:lnSpc>
                        <a:spcBef>
                          <a:spcPts val="0"/>
                        </a:spcBef>
                        <a:spcAft>
                          <a:spcPts val="0"/>
                        </a:spcAft>
                        <a:buFont typeface="Arial" panose="020B0604020202020204" pitchFamily="34" charset="0"/>
                        <a:buChar char="•"/>
                      </a:pPr>
                      <a:r>
                        <a:rPr lang="en-CA"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Frail Elderly</a:t>
                      </a:r>
                    </a:p>
                    <a:p>
                      <a:pPr marL="457200" marR="0" lvl="0" indent="-457200">
                        <a:lnSpc>
                          <a:spcPct val="107000"/>
                        </a:lnSpc>
                        <a:spcBef>
                          <a:spcPts val="0"/>
                        </a:spcBef>
                        <a:spcAft>
                          <a:spcPts val="0"/>
                        </a:spcAft>
                        <a:buFont typeface="Arial" panose="020B0604020202020204" pitchFamily="34" charset="0"/>
                        <a:buChar char="•"/>
                      </a:pPr>
                      <a:r>
                        <a:rPr lang="en-CA"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Resides in Long-Term Care/ Nursing Home</a:t>
                      </a:r>
                    </a:p>
                    <a:p>
                      <a:pPr marL="457200" marR="0" lvl="0" indent="-457200">
                        <a:lnSpc>
                          <a:spcPct val="107000"/>
                        </a:lnSpc>
                        <a:spcBef>
                          <a:spcPts val="0"/>
                        </a:spcBef>
                        <a:spcAft>
                          <a:spcPts val="0"/>
                        </a:spcAft>
                        <a:buFont typeface="Arial" panose="020B0604020202020204" pitchFamily="34" charset="0"/>
                        <a:buChar char="•"/>
                      </a:pPr>
                      <a:r>
                        <a:rPr lang="en-CA"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Polypharmacy (&gt;5 medications)*</a:t>
                      </a:r>
                    </a:p>
                    <a:p>
                      <a:pPr marL="457200" marR="0" lvl="0" indent="-457200">
                        <a:lnSpc>
                          <a:spcPct val="107000"/>
                        </a:lnSpc>
                        <a:spcBef>
                          <a:spcPts val="0"/>
                        </a:spcBef>
                        <a:spcAft>
                          <a:spcPts val="0"/>
                        </a:spcAft>
                        <a:buFont typeface="Arial" panose="020B0604020202020204" pitchFamily="34" charset="0"/>
                        <a:buChar char="•"/>
                      </a:pPr>
                      <a:r>
                        <a:rPr lang="en-US"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History of Stroke</a:t>
                      </a:r>
                      <a:endParaRPr lang="en-CA"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lvl="0" indent="-457200">
                        <a:lnSpc>
                          <a:spcPct val="107000"/>
                        </a:lnSpc>
                        <a:spcBef>
                          <a:spcPts val="0"/>
                        </a:spcBef>
                        <a:spcAft>
                          <a:spcPts val="0"/>
                        </a:spcAft>
                        <a:buFont typeface="Arial" panose="020B0604020202020204" pitchFamily="34" charset="0"/>
                        <a:buChar char="•"/>
                      </a:pPr>
                      <a:r>
                        <a:rPr lang="en-US"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Chronic</a:t>
                      </a:r>
                      <a:r>
                        <a:rPr lang="en-US" sz="200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 illness likely to limit life expectancy to &lt; 3 yrs.</a:t>
                      </a:r>
                      <a:endParaRPr lang="en-CA"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&lt;140 mmHg</a:t>
                      </a:r>
                      <a:endParaRPr lang="en-CA"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70C0"/>
                    </a:solidFill>
                  </a:tcPr>
                </a:tc>
                <a:tc>
                  <a:txBody>
                    <a:bodyPr/>
                    <a:lstStyle/>
                    <a:p>
                      <a:pPr marL="0" marR="0" algn="ctr">
                        <a:lnSpc>
                          <a:spcPct val="107000"/>
                        </a:lnSpc>
                        <a:spcBef>
                          <a:spcPts val="0"/>
                        </a:spcBef>
                        <a:spcAft>
                          <a:spcPts val="0"/>
                        </a:spcAft>
                      </a:pPr>
                      <a:r>
                        <a:rPr lang="en-US"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&lt;90 mmHg</a:t>
                      </a:r>
                      <a:endParaRPr lang="en-CA"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0070C0"/>
                    </a:solidFill>
                  </a:tcPr>
                </a:tc>
                <a:extLst>
                  <a:ext uri="{0D108BD9-81ED-4DB2-BD59-A6C34878D82A}">
                    <a16:rowId xmlns:a16="http://schemas.microsoft.com/office/drawing/2014/main" val="10003"/>
                  </a:ext>
                </a:extLst>
              </a:tr>
            </a:tbl>
          </a:graphicData>
        </a:graphic>
      </p:graphicFrame>
      <p:sp>
        <p:nvSpPr>
          <p:cNvPr id="5" name="TextBox 4">
            <a:extLst>
              <a:ext uri="{FF2B5EF4-FFF2-40B4-BE49-F238E27FC236}">
                <a16:creationId xmlns:a16="http://schemas.microsoft.com/office/drawing/2014/main" id="{3B1923AE-B08E-C245-9449-2644B3734D5E}"/>
              </a:ext>
            </a:extLst>
          </p:cNvPr>
          <p:cNvSpPr txBox="1"/>
          <p:nvPr/>
        </p:nvSpPr>
        <p:spPr>
          <a:xfrm>
            <a:off x="6278880" y="4049486"/>
            <a:ext cx="4140926" cy="92333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Need to measure BP using an oscillatory automated cuff – otherwise not generalizable to the SPRINT study</a:t>
            </a:r>
          </a:p>
        </p:txBody>
      </p:sp>
      <p:sp>
        <p:nvSpPr>
          <p:cNvPr id="6" name="TextBox 5">
            <a:extLst>
              <a:ext uri="{FF2B5EF4-FFF2-40B4-BE49-F238E27FC236}">
                <a16:creationId xmlns:a16="http://schemas.microsoft.com/office/drawing/2014/main" id="{360C9571-F18B-F04C-AC7A-BD8213CBC75C}"/>
              </a:ext>
            </a:extLst>
          </p:cNvPr>
          <p:cNvSpPr txBox="1"/>
          <p:nvPr/>
        </p:nvSpPr>
        <p:spPr>
          <a:xfrm>
            <a:off x="6278880" y="5148781"/>
            <a:ext cx="4140926" cy="36933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Also applies to any ‘high risk’ patient  </a:t>
            </a:r>
          </a:p>
        </p:txBody>
      </p:sp>
    </p:spTree>
    <p:extLst>
      <p:ext uri="{BB962C8B-B14F-4D97-AF65-F5344CB8AC3E}">
        <p14:creationId xmlns:p14="http://schemas.microsoft.com/office/powerpoint/2010/main" val="104135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C3A79-0911-1549-8292-2AD46EB8209A}"/>
              </a:ext>
            </a:extLst>
          </p:cNvPr>
          <p:cNvSpPr>
            <a:spLocks noGrp="1"/>
          </p:cNvSpPr>
          <p:nvPr>
            <p:ph type="title"/>
          </p:nvPr>
        </p:nvSpPr>
        <p:spPr>
          <a:noFill/>
        </p:spPr>
        <p:txBody>
          <a:bodyPr>
            <a:noAutofit/>
          </a:bodyPr>
          <a:lstStyle/>
          <a:p>
            <a:r>
              <a:rPr lang="en-US" sz="4000" dirty="0"/>
              <a:t>Go Slow or SPRINT? – </a:t>
            </a:r>
            <a:br>
              <a:rPr lang="en-US" sz="4000" dirty="0"/>
            </a:br>
            <a:r>
              <a:rPr lang="en-US" sz="4000" dirty="0"/>
              <a:t>you decide</a:t>
            </a:r>
          </a:p>
        </p:txBody>
      </p:sp>
      <p:sp>
        <p:nvSpPr>
          <p:cNvPr id="3" name="Text Placeholder 2">
            <a:extLst>
              <a:ext uri="{FF2B5EF4-FFF2-40B4-BE49-F238E27FC236}">
                <a16:creationId xmlns:a16="http://schemas.microsoft.com/office/drawing/2014/main" id="{AEEB09BC-B55F-2F44-9A43-6885D0008366}"/>
              </a:ext>
            </a:extLst>
          </p:cNvPr>
          <p:cNvSpPr>
            <a:spLocks noGrp="1"/>
          </p:cNvSpPr>
          <p:nvPr>
            <p:ph type="body" sz="quarter" idx="13"/>
          </p:nvPr>
        </p:nvSpPr>
        <p:spPr/>
        <p:txBody>
          <a:bodyPr/>
          <a:lstStyle/>
          <a:p>
            <a:endParaRPr lang="en-US"/>
          </a:p>
        </p:txBody>
      </p:sp>
      <p:pic>
        <p:nvPicPr>
          <p:cNvPr id="5" name="Content Placeholder 4">
            <a:extLst>
              <a:ext uri="{FF2B5EF4-FFF2-40B4-BE49-F238E27FC236}">
                <a16:creationId xmlns:a16="http://schemas.microsoft.com/office/drawing/2014/main" id="{F87B9215-E10D-E041-8713-11696A2D86BA}"/>
              </a:ext>
            </a:extLst>
          </p:cNvPr>
          <p:cNvPicPr>
            <a:picLocks noGrp="1" noChangeAspect="1"/>
          </p:cNvPicPr>
          <p:nvPr>
            <p:ph idx="4294967295"/>
          </p:nvPr>
        </p:nvPicPr>
        <p:blipFill>
          <a:blip r:embed="rId3"/>
          <a:stretch>
            <a:fillRect/>
          </a:stretch>
        </p:blipFill>
        <p:spPr>
          <a:xfrm>
            <a:off x="2265527" y="1945541"/>
            <a:ext cx="6486529" cy="3893074"/>
          </a:xfrm>
        </p:spPr>
      </p:pic>
    </p:spTree>
    <p:extLst>
      <p:ext uri="{BB962C8B-B14F-4D97-AF65-F5344CB8AC3E}">
        <p14:creationId xmlns:p14="http://schemas.microsoft.com/office/powerpoint/2010/main" val="206395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z="4000" dirty="0"/>
              <a:t>Clinical Algorithm – CKD Management </a:t>
            </a:r>
          </a:p>
        </p:txBody>
      </p:sp>
      <p:sp>
        <p:nvSpPr>
          <p:cNvPr id="4" name="Text Placeholder 3">
            <a:extLst>
              <a:ext uri="{FF2B5EF4-FFF2-40B4-BE49-F238E27FC236}">
                <a16:creationId xmlns:a16="http://schemas.microsoft.com/office/drawing/2014/main" id="{903BF61D-DBBF-DE42-BCEB-DE59C79A2B7F}"/>
              </a:ext>
            </a:extLst>
          </p:cNvPr>
          <p:cNvSpPr>
            <a:spLocks noGrp="1"/>
          </p:cNvSpPr>
          <p:nvPr>
            <p:ph type="body" sz="quarter" idx="13"/>
          </p:nvPr>
        </p:nvSpPr>
        <p:spPr/>
        <p:txBody>
          <a:bodyPr/>
          <a:lstStyle/>
          <a:p>
            <a:endParaRPr lang="en-US"/>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472155355"/>
              </p:ext>
            </p:extLst>
          </p:nvPr>
        </p:nvGraphicFramePr>
        <p:xfrm>
          <a:off x="2791482" y="2183854"/>
          <a:ext cx="7262584" cy="3322320"/>
        </p:xfrm>
        <a:graphic>
          <a:graphicData uri="http://schemas.openxmlformats.org/drawingml/2006/table">
            <a:tbl>
              <a:tblPr firstRow="1" bandRow="1">
                <a:tableStyleId>{5C22544A-7EE6-4342-B048-85BDC9FD1C3A}</a:tableStyleId>
              </a:tblPr>
              <a:tblGrid>
                <a:gridCol w="3631292">
                  <a:extLst>
                    <a:ext uri="{9D8B030D-6E8A-4147-A177-3AD203B41FA5}">
                      <a16:colId xmlns:a16="http://schemas.microsoft.com/office/drawing/2014/main" val="20000"/>
                    </a:ext>
                  </a:extLst>
                </a:gridCol>
                <a:gridCol w="3631292">
                  <a:extLst>
                    <a:ext uri="{9D8B030D-6E8A-4147-A177-3AD203B41FA5}">
                      <a16:colId xmlns:a16="http://schemas.microsoft.com/office/drawing/2014/main" val="20001"/>
                    </a:ext>
                  </a:extLst>
                </a:gridCol>
              </a:tblGrid>
              <a:tr h="1618890">
                <a:tc>
                  <a:txBody>
                    <a:bodyPr/>
                    <a:lstStyle/>
                    <a:p>
                      <a:pPr algn="ctr"/>
                      <a:r>
                        <a:rPr lang="en-US" sz="2800" dirty="0">
                          <a:solidFill>
                            <a:srgbClr val="FFFDEB"/>
                          </a:solidFill>
                        </a:rPr>
                        <a:t>If &gt; 130/80 – treat HTN based on HTN</a:t>
                      </a:r>
                      <a:r>
                        <a:rPr lang="en-US" sz="2800" baseline="0" dirty="0">
                          <a:solidFill>
                            <a:srgbClr val="FFFDEB"/>
                          </a:solidFill>
                        </a:rPr>
                        <a:t> Canada Guidelines</a:t>
                      </a:r>
                      <a:endParaRPr lang="en-US" sz="2800" dirty="0">
                        <a:solidFill>
                          <a:srgbClr val="FFFDEB"/>
                        </a:solidFill>
                      </a:endParaRPr>
                    </a:p>
                  </a:txBody>
                  <a:tcPr>
                    <a:solidFill>
                      <a:srgbClr val="0070C0"/>
                    </a:solidFill>
                  </a:tcPr>
                </a:tc>
                <a:tc>
                  <a:txBody>
                    <a:bodyPr/>
                    <a:lstStyle/>
                    <a:p>
                      <a:pPr algn="ctr"/>
                      <a:r>
                        <a:rPr lang="en-US" sz="2800" dirty="0">
                          <a:solidFill>
                            <a:srgbClr val="FFFDEB"/>
                          </a:solidFill>
                        </a:rPr>
                        <a:t>If &gt; 3 - Treat with ACEI or ARB (but watch for</a:t>
                      </a:r>
                      <a:r>
                        <a:rPr lang="en-US" sz="2800" baseline="0" dirty="0">
                          <a:solidFill>
                            <a:srgbClr val="FFFDEB"/>
                          </a:solidFill>
                        </a:rPr>
                        <a:t> hypotension)</a:t>
                      </a:r>
                      <a:endParaRPr lang="en-US" sz="2800" dirty="0">
                        <a:solidFill>
                          <a:srgbClr val="FFFDEB"/>
                        </a:solidFill>
                      </a:endParaRPr>
                    </a:p>
                  </a:txBody>
                  <a:tcPr>
                    <a:solidFill>
                      <a:srgbClr val="0070C0"/>
                    </a:solidFill>
                  </a:tcPr>
                </a:tc>
                <a:extLst>
                  <a:ext uri="{0D108BD9-81ED-4DB2-BD59-A6C34878D82A}">
                    <a16:rowId xmlns:a16="http://schemas.microsoft.com/office/drawing/2014/main" val="10000"/>
                  </a:ext>
                </a:extLst>
              </a:tr>
              <a:tr h="1324277">
                <a:tc>
                  <a:txBody>
                    <a:bodyPr/>
                    <a:lstStyle/>
                    <a:p>
                      <a:pPr algn="ctr"/>
                      <a:r>
                        <a:rPr lang="en-US" sz="2800" dirty="0">
                          <a:solidFill>
                            <a:srgbClr val="FFFDEB"/>
                          </a:solidFill>
                        </a:rPr>
                        <a:t>If &gt; 135/85 – treat HTN based on HTN</a:t>
                      </a:r>
                      <a:r>
                        <a:rPr lang="en-US" sz="2800" baseline="0" dirty="0">
                          <a:solidFill>
                            <a:srgbClr val="FFFDEB"/>
                          </a:solidFill>
                        </a:rPr>
                        <a:t> Canada Guidelines</a:t>
                      </a:r>
                      <a:endParaRPr lang="en-US" sz="2800" dirty="0">
                        <a:solidFill>
                          <a:srgbClr val="FFFDEB"/>
                        </a:solidFill>
                      </a:endParaRPr>
                    </a:p>
                  </a:txBody>
                  <a:tcPr>
                    <a:solidFill>
                      <a:srgbClr val="0070C0"/>
                    </a:solidFill>
                  </a:tcPr>
                </a:tc>
                <a:tc>
                  <a:txBody>
                    <a:bodyPr/>
                    <a:lstStyle/>
                    <a:p>
                      <a:r>
                        <a:rPr lang="en-US" sz="2400" dirty="0">
                          <a:solidFill>
                            <a:srgbClr val="FFFDEB"/>
                          </a:solidFill>
                        </a:rPr>
                        <a:t>If &gt; 30 AND</a:t>
                      </a:r>
                      <a:r>
                        <a:rPr lang="en-US" sz="2400" baseline="0" dirty="0">
                          <a:solidFill>
                            <a:srgbClr val="FFFDEB"/>
                          </a:solidFill>
                        </a:rPr>
                        <a:t> </a:t>
                      </a:r>
                      <a:r>
                        <a:rPr lang="en-US" sz="2400" dirty="0">
                          <a:solidFill>
                            <a:srgbClr val="FFFDEB"/>
                          </a:solidFill>
                        </a:rPr>
                        <a:t>BP &gt; 135/85 –</a:t>
                      </a:r>
                      <a:r>
                        <a:rPr lang="en-US" sz="2400" baseline="0" dirty="0">
                          <a:solidFill>
                            <a:srgbClr val="FFFDEB"/>
                          </a:solidFill>
                        </a:rPr>
                        <a:t> Treat HTN with ACEI or ARB </a:t>
                      </a:r>
                      <a:r>
                        <a:rPr lang="en-US" sz="2200" baseline="0" dirty="0">
                          <a:solidFill>
                            <a:srgbClr val="FFFDEB"/>
                          </a:solidFill>
                        </a:rPr>
                        <a:t>(1</a:t>
                      </a:r>
                      <a:r>
                        <a:rPr lang="en-US" sz="2200" baseline="30000" dirty="0">
                          <a:solidFill>
                            <a:srgbClr val="FFFDEB"/>
                          </a:solidFill>
                        </a:rPr>
                        <a:t>st</a:t>
                      </a:r>
                      <a:r>
                        <a:rPr lang="en-US" sz="2200" baseline="0" dirty="0">
                          <a:solidFill>
                            <a:srgbClr val="FFFDEB"/>
                          </a:solidFill>
                        </a:rPr>
                        <a:t> choice pharmacotherapy)</a:t>
                      </a:r>
                      <a:endParaRPr lang="en-US" sz="2200" dirty="0">
                        <a:solidFill>
                          <a:srgbClr val="FFFDEB"/>
                        </a:solidFill>
                      </a:endParaRPr>
                    </a:p>
                  </a:txBody>
                  <a:tcPr>
                    <a:solidFill>
                      <a:srgbClr val="0070C0"/>
                    </a:solidFill>
                  </a:tcPr>
                </a:tc>
                <a:extLst>
                  <a:ext uri="{0D108BD9-81ED-4DB2-BD59-A6C34878D82A}">
                    <a16:rowId xmlns:a16="http://schemas.microsoft.com/office/drawing/2014/main" val="10001"/>
                  </a:ext>
                </a:extLst>
              </a:tr>
            </a:tbl>
          </a:graphicData>
        </a:graphic>
      </p:graphicFrame>
      <p:sp>
        <p:nvSpPr>
          <p:cNvPr id="7" name="TextBox 6"/>
          <p:cNvSpPr txBox="1"/>
          <p:nvPr/>
        </p:nvSpPr>
        <p:spPr>
          <a:xfrm>
            <a:off x="2908216" y="1622282"/>
            <a:ext cx="3943350" cy="523220"/>
          </a:xfrm>
          <a:prstGeom prst="rect">
            <a:avLst/>
          </a:prstGeom>
          <a:noFill/>
        </p:spPr>
        <p:txBody>
          <a:bodyPr wrap="square" rtlCol="0">
            <a:spAutoFit/>
          </a:bodyPr>
          <a:lstStyle/>
          <a:p>
            <a:pPr algn="ctr"/>
            <a:r>
              <a:rPr lang="en-US" sz="2800" b="1" dirty="0">
                <a:solidFill>
                  <a:srgbClr val="0070C0"/>
                </a:solidFill>
                <a:latin typeface="Calibri"/>
              </a:rPr>
              <a:t>Blood Pressure</a:t>
            </a:r>
          </a:p>
        </p:txBody>
      </p:sp>
      <p:sp>
        <p:nvSpPr>
          <p:cNvPr id="8" name="TextBox 7"/>
          <p:cNvSpPr txBox="1"/>
          <p:nvPr/>
        </p:nvSpPr>
        <p:spPr>
          <a:xfrm>
            <a:off x="6422774" y="1622282"/>
            <a:ext cx="3943350" cy="523220"/>
          </a:xfrm>
          <a:prstGeom prst="rect">
            <a:avLst/>
          </a:prstGeom>
          <a:noFill/>
        </p:spPr>
        <p:txBody>
          <a:bodyPr wrap="square" rtlCol="0">
            <a:spAutoFit/>
          </a:bodyPr>
          <a:lstStyle/>
          <a:p>
            <a:pPr algn="ctr"/>
            <a:r>
              <a:rPr lang="en-US" sz="2800" b="1" dirty="0">
                <a:solidFill>
                  <a:srgbClr val="0070C0"/>
                </a:solidFill>
                <a:latin typeface="Calibri"/>
              </a:rPr>
              <a:t>Urine ACR</a:t>
            </a:r>
          </a:p>
        </p:txBody>
      </p:sp>
      <p:sp>
        <p:nvSpPr>
          <p:cNvPr id="9" name="TextBox 8"/>
          <p:cNvSpPr txBox="1"/>
          <p:nvPr/>
        </p:nvSpPr>
        <p:spPr>
          <a:xfrm>
            <a:off x="1599155" y="2640243"/>
            <a:ext cx="1015962" cy="954107"/>
          </a:xfrm>
          <a:prstGeom prst="rect">
            <a:avLst/>
          </a:prstGeom>
          <a:noFill/>
        </p:spPr>
        <p:txBody>
          <a:bodyPr wrap="square" rtlCol="0">
            <a:spAutoFit/>
          </a:bodyPr>
          <a:lstStyle/>
          <a:p>
            <a:r>
              <a:rPr lang="en-US" sz="2800" b="1" dirty="0">
                <a:solidFill>
                  <a:srgbClr val="0070C0"/>
                </a:solidFill>
                <a:latin typeface="Calibri"/>
              </a:rPr>
              <a:t>CKD + DM</a:t>
            </a:r>
          </a:p>
        </p:txBody>
      </p:sp>
      <p:sp>
        <p:nvSpPr>
          <p:cNvPr id="10" name="TextBox 9"/>
          <p:cNvSpPr txBox="1"/>
          <p:nvPr/>
        </p:nvSpPr>
        <p:spPr>
          <a:xfrm>
            <a:off x="1590583" y="4166089"/>
            <a:ext cx="1015962" cy="1384995"/>
          </a:xfrm>
          <a:prstGeom prst="rect">
            <a:avLst/>
          </a:prstGeom>
          <a:noFill/>
        </p:spPr>
        <p:txBody>
          <a:bodyPr wrap="square" rtlCol="0">
            <a:spAutoFit/>
          </a:bodyPr>
          <a:lstStyle/>
          <a:p>
            <a:r>
              <a:rPr lang="en-US" sz="2800" b="1" dirty="0">
                <a:solidFill>
                  <a:srgbClr val="0070C0"/>
                </a:solidFill>
                <a:latin typeface="Calibri"/>
              </a:rPr>
              <a:t>CKD (Non-DM)</a:t>
            </a:r>
          </a:p>
        </p:txBody>
      </p:sp>
      <p:sp>
        <p:nvSpPr>
          <p:cNvPr id="3" name="TextBox 2"/>
          <p:cNvSpPr txBox="1"/>
          <p:nvPr/>
        </p:nvSpPr>
        <p:spPr>
          <a:xfrm>
            <a:off x="3158029" y="5563589"/>
            <a:ext cx="3119489" cy="1200329"/>
          </a:xfrm>
          <a:prstGeom prst="rect">
            <a:avLst/>
          </a:prstGeom>
          <a:solidFill>
            <a:srgbClr val="0070C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400" b="1" dirty="0" err="1">
                <a:solidFill>
                  <a:schemeClr val="bg1"/>
                </a:solidFill>
              </a:rPr>
              <a:t>Lytes</a:t>
            </a:r>
            <a:r>
              <a:rPr lang="en-US" sz="2400" b="1" dirty="0">
                <a:solidFill>
                  <a:schemeClr val="bg1"/>
                </a:solidFill>
              </a:rPr>
              <a:t>/Cr 2 weeks after starting ACEI</a:t>
            </a:r>
          </a:p>
          <a:p>
            <a:r>
              <a:rPr lang="en-US" sz="2400" b="1" dirty="0">
                <a:solidFill>
                  <a:schemeClr val="bg1"/>
                </a:solidFill>
              </a:rPr>
              <a:t> or ARB</a:t>
            </a:r>
          </a:p>
        </p:txBody>
      </p:sp>
      <p:sp>
        <p:nvSpPr>
          <p:cNvPr id="11" name="TextBox 10">
            <a:extLst>
              <a:ext uri="{FF2B5EF4-FFF2-40B4-BE49-F238E27FC236}">
                <a16:creationId xmlns:a16="http://schemas.microsoft.com/office/drawing/2014/main" id="{0DA85046-BD5B-AD4F-8C4E-DE897A07B79D}"/>
              </a:ext>
            </a:extLst>
          </p:cNvPr>
          <p:cNvSpPr txBox="1"/>
          <p:nvPr/>
        </p:nvSpPr>
        <p:spPr>
          <a:xfrm>
            <a:off x="6644064" y="5582653"/>
            <a:ext cx="3119489" cy="1200329"/>
          </a:xfrm>
          <a:prstGeom prst="rect">
            <a:avLst/>
          </a:prstGeom>
          <a:solidFill>
            <a:srgbClr val="0070C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400" b="1" dirty="0">
                <a:solidFill>
                  <a:schemeClr val="bg1"/>
                </a:solidFill>
              </a:rPr>
              <a:t>Expect up to 25% change in eGFR/Cr levels</a:t>
            </a:r>
          </a:p>
        </p:txBody>
      </p:sp>
    </p:spTree>
    <p:extLst>
      <p:ext uri="{BB962C8B-B14F-4D97-AF65-F5344CB8AC3E}">
        <p14:creationId xmlns:p14="http://schemas.microsoft.com/office/powerpoint/2010/main" val="70074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992" y="480997"/>
            <a:ext cx="10236506" cy="709803"/>
          </a:xfrm>
          <a:noFill/>
          <a:ln>
            <a:noFill/>
          </a:ln>
        </p:spPr>
        <p:txBody>
          <a:bodyPr>
            <a:normAutofit/>
          </a:bodyPr>
          <a:lstStyle/>
          <a:p>
            <a:r>
              <a:rPr lang="en-US" sz="4000" dirty="0"/>
              <a:t>CKD + DM – Role of SGLT-2 Inhibitors </a:t>
            </a:r>
          </a:p>
        </p:txBody>
      </p:sp>
      <p:sp>
        <p:nvSpPr>
          <p:cNvPr id="4" name="Text Placeholder 3">
            <a:extLst>
              <a:ext uri="{FF2B5EF4-FFF2-40B4-BE49-F238E27FC236}">
                <a16:creationId xmlns:a16="http://schemas.microsoft.com/office/drawing/2014/main" id="{F2BB79E6-772D-024D-8F86-92B51F475CAA}"/>
              </a:ext>
            </a:extLst>
          </p:cNvPr>
          <p:cNvSpPr>
            <a:spLocks noGrp="1"/>
          </p:cNvSpPr>
          <p:nvPr>
            <p:ph type="body" sz="quarter" idx="13"/>
          </p:nvPr>
        </p:nvSpPr>
        <p:spPr/>
        <p:txBody>
          <a:bodyPr/>
          <a:lstStyle/>
          <a:p>
            <a:endParaRPr lang="en-US"/>
          </a:p>
        </p:txBody>
      </p:sp>
      <p:pic>
        <p:nvPicPr>
          <p:cNvPr id="7" name="Content Placeholder 6">
            <a:extLst>
              <a:ext uri="{FF2B5EF4-FFF2-40B4-BE49-F238E27FC236}">
                <a16:creationId xmlns:a16="http://schemas.microsoft.com/office/drawing/2014/main" id="{F16B6F6F-687A-D74D-83DC-DB786E4F3F3C}"/>
              </a:ext>
            </a:extLst>
          </p:cNvPr>
          <p:cNvPicPr>
            <a:picLocks noGrp="1" noChangeAspect="1"/>
          </p:cNvPicPr>
          <p:nvPr>
            <p:ph idx="4294967295"/>
          </p:nvPr>
        </p:nvPicPr>
        <p:blipFill>
          <a:blip r:embed="rId3"/>
          <a:stretch>
            <a:fillRect/>
          </a:stretch>
        </p:blipFill>
        <p:spPr>
          <a:xfrm>
            <a:off x="2156346" y="1865358"/>
            <a:ext cx="7658100" cy="4351338"/>
          </a:xfrm>
        </p:spPr>
      </p:pic>
      <p:sp>
        <p:nvSpPr>
          <p:cNvPr id="8" name="TextBox 7">
            <a:extLst>
              <a:ext uri="{FF2B5EF4-FFF2-40B4-BE49-F238E27FC236}">
                <a16:creationId xmlns:a16="http://schemas.microsoft.com/office/drawing/2014/main" id="{B0CF1470-7FB9-7543-8633-47D5349631E7}"/>
              </a:ext>
            </a:extLst>
          </p:cNvPr>
          <p:cNvSpPr txBox="1"/>
          <p:nvPr/>
        </p:nvSpPr>
        <p:spPr>
          <a:xfrm>
            <a:off x="6605666" y="6311899"/>
            <a:ext cx="4062335" cy="369332"/>
          </a:xfrm>
          <a:prstGeom prst="rect">
            <a:avLst/>
          </a:prstGeom>
          <a:noFill/>
        </p:spPr>
        <p:txBody>
          <a:bodyPr wrap="square" rtlCol="0">
            <a:spAutoFit/>
          </a:bodyPr>
          <a:lstStyle/>
          <a:p>
            <a:r>
              <a:rPr lang="en-CA" dirty="0"/>
              <a:t>CMAJ 2019 October 15;191:E1128-35</a:t>
            </a:r>
            <a:endParaRPr lang="en-US" dirty="0"/>
          </a:p>
        </p:txBody>
      </p:sp>
      <p:sp>
        <p:nvSpPr>
          <p:cNvPr id="3" name="Rectangle 2">
            <a:extLst>
              <a:ext uri="{FF2B5EF4-FFF2-40B4-BE49-F238E27FC236}">
                <a16:creationId xmlns:a16="http://schemas.microsoft.com/office/drawing/2014/main" id="{2FD6A64E-EABF-294E-8570-420E8EE933EE}"/>
              </a:ext>
            </a:extLst>
          </p:cNvPr>
          <p:cNvSpPr/>
          <p:nvPr/>
        </p:nvSpPr>
        <p:spPr bwMode="auto">
          <a:xfrm>
            <a:off x="8481934" y="4482059"/>
            <a:ext cx="1214204" cy="404734"/>
          </a:xfrm>
          <a:prstGeom prst="rect">
            <a:avLst/>
          </a:prstGeom>
          <a:noFill/>
          <a:ln w="571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latin typeface="Tahoma" pitchFamily="-108" charset="0"/>
            </a:endParaRPr>
          </a:p>
        </p:txBody>
      </p:sp>
      <p:sp>
        <p:nvSpPr>
          <p:cNvPr id="6" name="Rectangle 5">
            <a:extLst>
              <a:ext uri="{FF2B5EF4-FFF2-40B4-BE49-F238E27FC236}">
                <a16:creationId xmlns:a16="http://schemas.microsoft.com/office/drawing/2014/main" id="{F89F24B0-D173-F748-9BE7-A1323F656950}"/>
              </a:ext>
            </a:extLst>
          </p:cNvPr>
          <p:cNvSpPr/>
          <p:nvPr/>
        </p:nvSpPr>
        <p:spPr bwMode="auto">
          <a:xfrm>
            <a:off x="8481934" y="4886793"/>
            <a:ext cx="1214204" cy="67455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a:latin typeface="Tahoma" pitchFamily="-108" charset="0"/>
            </a:endParaRPr>
          </a:p>
        </p:txBody>
      </p:sp>
      <p:sp>
        <p:nvSpPr>
          <p:cNvPr id="5" name="Rectangle 4">
            <a:extLst>
              <a:ext uri="{FF2B5EF4-FFF2-40B4-BE49-F238E27FC236}">
                <a16:creationId xmlns:a16="http://schemas.microsoft.com/office/drawing/2014/main" id="{D33781D9-FE34-E246-A563-C2E0FB3021EF}"/>
              </a:ext>
            </a:extLst>
          </p:cNvPr>
          <p:cNvSpPr/>
          <p:nvPr/>
        </p:nvSpPr>
        <p:spPr>
          <a:xfrm>
            <a:off x="2156346" y="1865358"/>
            <a:ext cx="7658100" cy="435133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03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4000" dirty="0">
                <a:solidFill>
                  <a:schemeClr val="tx2"/>
                </a:solidFill>
              </a:rPr>
              <a:t>CKD + DM – Role of SGLT-2 Inhibitors </a:t>
            </a:r>
          </a:p>
        </p:txBody>
      </p:sp>
      <p:sp>
        <p:nvSpPr>
          <p:cNvPr id="5" name="Text Placeholder 4">
            <a:extLst>
              <a:ext uri="{FF2B5EF4-FFF2-40B4-BE49-F238E27FC236}">
                <a16:creationId xmlns:a16="http://schemas.microsoft.com/office/drawing/2014/main" id="{2057057E-A6BD-544B-8D94-F01A15DADD8B}"/>
              </a:ext>
            </a:extLst>
          </p:cNvPr>
          <p:cNvSpPr>
            <a:spLocks noGrp="1"/>
          </p:cNvSpPr>
          <p:nvPr>
            <p:ph type="body" sz="quarter" idx="13"/>
          </p:nvPr>
        </p:nvSpPr>
        <p:spPr/>
        <p:txBody>
          <a:bodyPr/>
          <a:lstStyle/>
          <a:p>
            <a:endParaRPr lang="en-US"/>
          </a:p>
        </p:txBody>
      </p:sp>
      <p:pic>
        <p:nvPicPr>
          <p:cNvPr id="6" name="Content Placeholder 5">
            <a:extLst>
              <a:ext uri="{FF2B5EF4-FFF2-40B4-BE49-F238E27FC236}">
                <a16:creationId xmlns:a16="http://schemas.microsoft.com/office/drawing/2014/main" id="{246C4EA1-E297-4F45-B591-052BABF18AA6}"/>
              </a:ext>
            </a:extLst>
          </p:cNvPr>
          <p:cNvPicPr>
            <a:picLocks noGrp="1" noChangeAspect="1"/>
          </p:cNvPicPr>
          <p:nvPr>
            <p:ph idx="4294967295"/>
          </p:nvPr>
        </p:nvPicPr>
        <p:blipFill>
          <a:blip r:embed="rId3"/>
          <a:stretch>
            <a:fillRect/>
          </a:stretch>
        </p:blipFill>
        <p:spPr>
          <a:xfrm>
            <a:off x="2152650" y="1859964"/>
            <a:ext cx="7886700" cy="4281488"/>
          </a:xfrm>
        </p:spPr>
      </p:pic>
      <p:sp>
        <p:nvSpPr>
          <p:cNvPr id="8" name="TextBox 7">
            <a:extLst>
              <a:ext uri="{FF2B5EF4-FFF2-40B4-BE49-F238E27FC236}">
                <a16:creationId xmlns:a16="http://schemas.microsoft.com/office/drawing/2014/main" id="{B0CF1470-7FB9-7543-8633-47D5349631E7}"/>
              </a:ext>
            </a:extLst>
          </p:cNvPr>
          <p:cNvSpPr txBox="1"/>
          <p:nvPr/>
        </p:nvSpPr>
        <p:spPr>
          <a:xfrm>
            <a:off x="6605666" y="6311899"/>
            <a:ext cx="4062335" cy="369332"/>
          </a:xfrm>
          <a:prstGeom prst="rect">
            <a:avLst/>
          </a:prstGeom>
          <a:noFill/>
        </p:spPr>
        <p:txBody>
          <a:bodyPr wrap="square" rtlCol="0">
            <a:spAutoFit/>
          </a:bodyPr>
          <a:lstStyle/>
          <a:p>
            <a:r>
              <a:rPr lang="en-CA" dirty="0"/>
              <a:t>CMAJ 2019 October 15;191:E1128-35</a:t>
            </a:r>
            <a:endParaRPr lang="en-US" dirty="0"/>
          </a:p>
        </p:txBody>
      </p:sp>
      <p:sp>
        <p:nvSpPr>
          <p:cNvPr id="4" name="Rectangle 3">
            <a:extLst>
              <a:ext uri="{FF2B5EF4-FFF2-40B4-BE49-F238E27FC236}">
                <a16:creationId xmlns:a16="http://schemas.microsoft.com/office/drawing/2014/main" id="{B37617B5-8239-C146-BED4-4D9AF643514D}"/>
              </a:ext>
            </a:extLst>
          </p:cNvPr>
          <p:cNvSpPr/>
          <p:nvPr/>
        </p:nvSpPr>
        <p:spPr>
          <a:xfrm>
            <a:off x="2152650" y="1859964"/>
            <a:ext cx="7886700" cy="4282661"/>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0974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4000" dirty="0"/>
              <a:t>CKD + DM – Role of SGLT-2 Inhibitors </a:t>
            </a:r>
          </a:p>
        </p:txBody>
      </p:sp>
      <p:sp>
        <p:nvSpPr>
          <p:cNvPr id="5" name="Content Placeholder 4">
            <a:extLst>
              <a:ext uri="{FF2B5EF4-FFF2-40B4-BE49-F238E27FC236}">
                <a16:creationId xmlns:a16="http://schemas.microsoft.com/office/drawing/2014/main" id="{5BCC1DDE-2ED2-E949-9A22-2FE0E5190EB0}"/>
              </a:ext>
            </a:extLst>
          </p:cNvPr>
          <p:cNvSpPr>
            <a:spLocks noGrp="1"/>
          </p:cNvSpPr>
          <p:nvPr>
            <p:ph type="body" sz="quarter" idx="13"/>
          </p:nvPr>
        </p:nvSpPr>
        <p:spPr>
          <a:noFill/>
        </p:spPr>
        <p:txBody>
          <a:bodyPr/>
          <a:lstStyle/>
          <a:p>
            <a:r>
              <a:rPr lang="en-US" dirty="0"/>
              <a:t>Diabetes Canada 2020 Update</a:t>
            </a:r>
          </a:p>
        </p:txBody>
      </p:sp>
      <p:pic>
        <p:nvPicPr>
          <p:cNvPr id="4" name="Picture 3">
            <a:extLst>
              <a:ext uri="{FF2B5EF4-FFF2-40B4-BE49-F238E27FC236}">
                <a16:creationId xmlns:a16="http://schemas.microsoft.com/office/drawing/2014/main" id="{AE79D109-3DB1-2248-933E-C3627DC5EA02}"/>
              </a:ext>
            </a:extLst>
          </p:cNvPr>
          <p:cNvPicPr>
            <a:picLocks noChangeAspect="1"/>
          </p:cNvPicPr>
          <p:nvPr/>
        </p:nvPicPr>
        <p:blipFill>
          <a:blip r:embed="rId3"/>
          <a:stretch>
            <a:fillRect/>
          </a:stretch>
        </p:blipFill>
        <p:spPr>
          <a:xfrm>
            <a:off x="3165354" y="2409669"/>
            <a:ext cx="5781423" cy="4159653"/>
          </a:xfrm>
          <a:prstGeom prst="rect">
            <a:avLst/>
          </a:prstGeom>
          <a:ln w="57150">
            <a:solidFill>
              <a:srgbClr val="0070C0"/>
            </a:solidFill>
          </a:ln>
        </p:spPr>
      </p:pic>
      <p:sp>
        <p:nvSpPr>
          <p:cNvPr id="3" name="TextBox 2">
            <a:extLst>
              <a:ext uri="{FF2B5EF4-FFF2-40B4-BE49-F238E27FC236}">
                <a16:creationId xmlns:a16="http://schemas.microsoft.com/office/drawing/2014/main" id="{77082AE0-2FBF-E44B-9781-4741C0FB4B16}"/>
              </a:ext>
            </a:extLst>
          </p:cNvPr>
          <p:cNvSpPr txBox="1"/>
          <p:nvPr/>
        </p:nvSpPr>
        <p:spPr>
          <a:xfrm>
            <a:off x="5336274" y="1485148"/>
            <a:ext cx="5431689" cy="923330"/>
          </a:xfrm>
          <a:prstGeom prst="rect">
            <a:avLst/>
          </a:prstGeom>
          <a:noFill/>
        </p:spPr>
        <p:txBody>
          <a:bodyPr wrap="square" rtlCol="0">
            <a:spAutoFit/>
          </a:bodyPr>
          <a:lstStyle/>
          <a:p>
            <a:r>
              <a:rPr lang="en-US" dirty="0">
                <a:hlinkClick r:id="rId4"/>
              </a:rPr>
              <a:t>https://www.canadianjournalofdiabetes.com/article/S1499-2671(20)30228-8/fulltext</a:t>
            </a:r>
            <a:endParaRPr lang="en-US" dirty="0"/>
          </a:p>
          <a:p>
            <a:endParaRPr lang="en-US" dirty="0"/>
          </a:p>
        </p:txBody>
      </p:sp>
    </p:spTree>
    <p:extLst>
      <p:ext uri="{BB962C8B-B14F-4D97-AF65-F5344CB8AC3E}">
        <p14:creationId xmlns:p14="http://schemas.microsoft.com/office/powerpoint/2010/main" val="2604308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4000" dirty="0"/>
              <a:t>CKD + DM – Role of SGLT-2 Inhibitors </a:t>
            </a:r>
          </a:p>
        </p:txBody>
      </p:sp>
      <p:sp>
        <p:nvSpPr>
          <p:cNvPr id="5" name="Content Placeholder 4">
            <a:extLst>
              <a:ext uri="{FF2B5EF4-FFF2-40B4-BE49-F238E27FC236}">
                <a16:creationId xmlns:a16="http://schemas.microsoft.com/office/drawing/2014/main" id="{5BCC1DDE-2ED2-E949-9A22-2FE0E5190EB0}"/>
              </a:ext>
            </a:extLst>
          </p:cNvPr>
          <p:cNvSpPr>
            <a:spLocks noGrp="1"/>
          </p:cNvSpPr>
          <p:nvPr>
            <p:ph type="body" sz="quarter" idx="13"/>
          </p:nvPr>
        </p:nvSpPr>
        <p:spPr>
          <a:noFill/>
        </p:spPr>
        <p:txBody>
          <a:bodyPr/>
          <a:lstStyle/>
          <a:p>
            <a:r>
              <a:rPr lang="en-US" dirty="0"/>
              <a:t>Diabetes Canada 2020 Update</a:t>
            </a:r>
          </a:p>
        </p:txBody>
      </p:sp>
      <p:pic>
        <p:nvPicPr>
          <p:cNvPr id="6" name="Picture 5">
            <a:extLst>
              <a:ext uri="{FF2B5EF4-FFF2-40B4-BE49-F238E27FC236}">
                <a16:creationId xmlns:a16="http://schemas.microsoft.com/office/drawing/2014/main" id="{417B7677-A57E-A240-A9CF-9EC9D9FC2910}"/>
              </a:ext>
            </a:extLst>
          </p:cNvPr>
          <p:cNvPicPr>
            <a:picLocks noChangeAspect="1"/>
          </p:cNvPicPr>
          <p:nvPr/>
        </p:nvPicPr>
        <p:blipFill>
          <a:blip r:embed="rId3"/>
          <a:stretch>
            <a:fillRect/>
          </a:stretch>
        </p:blipFill>
        <p:spPr>
          <a:xfrm>
            <a:off x="2497540" y="2006151"/>
            <a:ext cx="6127193" cy="4681176"/>
          </a:xfrm>
          <a:prstGeom prst="rect">
            <a:avLst/>
          </a:prstGeom>
        </p:spPr>
      </p:pic>
    </p:spTree>
    <p:extLst>
      <p:ext uri="{BB962C8B-B14F-4D97-AF65-F5344CB8AC3E}">
        <p14:creationId xmlns:p14="http://schemas.microsoft.com/office/powerpoint/2010/main" val="2725110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4000" dirty="0"/>
              <a:t>CKD - no DM – Role of SGLT-2 Inhibitors </a:t>
            </a:r>
          </a:p>
        </p:txBody>
      </p:sp>
      <p:sp>
        <p:nvSpPr>
          <p:cNvPr id="5" name="Content Placeholder 4">
            <a:extLst>
              <a:ext uri="{FF2B5EF4-FFF2-40B4-BE49-F238E27FC236}">
                <a16:creationId xmlns:a16="http://schemas.microsoft.com/office/drawing/2014/main" id="{5BCC1DDE-2ED2-E949-9A22-2FE0E5190EB0}"/>
              </a:ext>
            </a:extLst>
          </p:cNvPr>
          <p:cNvSpPr>
            <a:spLocks noGrp="1"/>
          </p:cNvSpPr>
          <p:nvPr>
            <p:ph type="body" sz="quarter" idx="13"/>
          </p:nvPr>
        </p:nvSpPr>
        <p:spPr>
          <a:xfrm>
            <a:off x="629999" y="1201478"/>
            <a:ext cx="10233499" cy="5443399"/>
          </a:xfrm>
          <a:noFill/>
        </p:spPr>
        <p:txBody>
          <a:bodyPr>
            <a:normAutofit/>
          </a:bodyPr>
          <a:lstStyle/>
          <a:p>
            <a:pPr lvl="1"/>
            <a:r>
              <a:rPr lang="en-US" sz="2400" b="1" dirty="0"/>
              <a:t>DAPA-CKD</a:t>
            </a:r>
            <a:r>
              <a:rPr lang="en-US" sz="2400" dirty="0"/>
              <a:t>:</a:t>
            </a:r>
          </a:p>
          <a:p>
            <a:pPr lvl="2"/>
            <a:r>
              <a:rPr lang="en-US" sz="2200" dirty="0"/>
              <a:t>Dapagliflozin vs. placebo</a:t>
            </a:r>
          </a:p>
          <a:p>
            <a:pPr lvl="2"/>
            <a:r>
              <a:rPr lang="en-US" sz="2200" b="1" dirty="0"/>
              <a:t>1/3 of patients had CKD without DM; lowest eGFR was 25 ml/min</a:t>
            </a:r>
            <a:endParaRPr lang="en-US" sz="2200" dirty="0"/>
          </a:p>
          <a:p>
            <a:pPr lvl="2"/>
            <a:r>
              <a:rPr lang="en-US" sz="2200" dirty="0"/>
              <a:t>Mean eGFR 43; </a:t>
            </a:r>
            <a:r>
              <a:rPr lang="en-US" sz="2200" b="1" dirty="0"/>
              <a:t>Heavy proteinuria </a:t>
            </a:r>
            <a:r>
              <a:rPr lang="en-US" sz="2200" dirty="0"/>
              <a:t>(Urine ACR 23-565 mg/mmol)</a:t>
            </a:r>
          </a:p>
          <a:p>
            <a:pPr lvl="2"/>
            <a:r>
              <a:rPr lang="en-US" sz="2200" dirty="0"/>
              <a:t>Primary renal composite endpoint statistically significantly reduced</a:t>
            </a:r>
          </a:p>
          <a:p>
            <a:pPr lvl="1"/>
            <a:endParaRPr lang="en-US" sz="2400" dirty="0"/>
          </a:p>
          <a:p>
            <a:pPr lvl="1"/>
            <a:r>
              <a:rPr lang="en-US" sz="2400" b="1" dirty="0"/>
              <a:t>EMPA-KIDNEY</a:t>
            </a:r>
          </a:p>
          <a:p>
            <a:pPr lvl="2"/>
            <a:r>
              <a:rPr lang="en-US" sz="2200" dirty="0"/>
              <a:t>Empagliflozin vs. placebo</a:t>
            </a:r>
          </a:p>
          <a:p>
            <a:pPr lvl="2"/>
            <a:r>
              <a:rPr lang="en-US" sz="2200" dirty="0"/>
              <a:t>54% did not have DM</a:t>
            </a:r>
          </a:p>
          <a:p>
            <a:pPr lvl="2"/>
            <a:r>
              <a:rPr lang="en-US" sz="2200" dirty="0"/>
              <a:t>Lowest eGFR was 20 ml/min</a:t>
            </a:r>
          </a:p>
          <a:p>
            <a:pPr lvl="2"/>
            <a:r>
              <a:rPr lang="en-US" sz="2200" dirty="0"/>
              <a:t>Mean urine ACR = 37 mg/mmol</a:t>
            </a:r>
          </a:p>
          <a:p>
            <a:pPr lvl="2"/>
            <a:r>
              <a:rPr lang="en-US" sz="2200" dirty="0"/>
              <a:t>Primary renal composite AND</a:t>
            </a:r>
          </a:p>
          <a:p>
            <a:pPr lvl="2"/>
            <a:r>
              <a:rPr lang="en-US" sz="2200" dirty="0"/>
              <a:t>CV related mortality</a:t>
            </a:r>
          </a:p>
          <a:p>
            <a:pPr lvl="2"/>
            <a:r>
              <a:rPr lang="en-US" sz="2200" dirty="0"/>
              <a:t>On ACEI or ARB</a:t>
            </a:r>
          </a:p>
          <a:p>
            <a:pPr lvl="2"/>
            <a:endParaRPr lang="en-US" sz="2200" dirty="0"/>
          </a:p>
          <a:p>
            <a:pPr marL="314325" lvl="1" indent="0">
              <a:buNone/>
            </a:pPr>
            <a:endParaRPr lang="en-US" sz="2400" dirty="0"/>
          </a:p>
          <a:p>
            <a:pPr marL="314325" lvl="1" indent="0">
              <a:buNone/>
            </a:pPr>
            <a:endParaRPr lang="en-US" sz="2400" dirty="0"/>
          </a:p>
        </p:txBody>
      </p:sp>
      <p:pic>
        <p:nvPicPr>
          <p:cNvPr id="4" name="Picture 3" descr="A diagram of a person's kidney&#10;&#10;Description automatically generated">
            <a:extLst>
              <a:ext uri="{FF2B5EF4-FFF2-40B4-BE49-F238E27FC236}">
                <a16:creationId xmlns:a16="http://schemas.microsoft.com/office/drawing/2014/main" id="{DBEF6685-0069-7053-0651-9A7663D58EDF}"/>
              </a:ext>
            </a:extLst>
          </p:cNvPr>
          <p:cNvPicPr>
            <a:picLocks noChangeAspect="1"/>
          </p:cNvPicPr>
          <p:nvPr/>
        </p:nvPicPr>
        <p:blipFill>
          <a:blip r:embed="rId3"/>
          <a:stretch>
            <a:fillRect/>
          </a:stretch>
        </p:blipFill>
        <p:spPr>
          <a:xfrm>
            <a:off x="5351657" y="3173819"/>
            <a:ext cx="5511842" cy="3391314"/>
          </a:xfrm>
          <a:prstGeom prst="rect">
            <a:avLst/>
          </a:prstGeom>
        </p:spPr>
      </p:pic>
    </p:spTree>
    <p:extLst>
      <p:ext uri="{BB962C8B-B14F-4D97-AF65-F5344CB8AC3E}">
        <p14:creationId xmlns:p14="http://schemas.microsoft.com/office/powerpoint/2010/main" val="266968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8DD1-34DD-CA3A-4F30-191788A814D7}"/>
              </a:ext>
            </a:extLst>
          </p:cNvPr>
          <p:cNvSpPr>
            <a:spLocks noGrp="1"/>
          </p:cNvSpPr>
          <p:nvPr>
            <p:ph type="title"/>
          </p:nvPr>
        </p:nvSpPr>
        <p:spPr/>
        <p:txBody>
          <a:bodyPr/>
          <a:lstStyle/>
          <a:p>
            <a:r>
              <a:rPr lang="en-US" dirty="0"/>
              <a:t>EMPA-KIDNEY Results I</a:t>
            </a:r>
          </a:p>
        </p:txBody>
      </p:sp>
      <p:pic>
        <p:nvPicPr>
          <p:cNvPr id="8" name="Content Placeholder 7" descr="A graph of an event&#10;&#10;Description automatically generated">
            <a:extLst>
              <a:ext uri="{FF2B5EF4-FFF2-40B4-BE49-F238E27FC236}">
                <a16:creationId xmlns:a16="http://schemas.microsoft.com/office/drawing/2014/main" id="{37F81B8F-85D9-54C8-8EE3-BDF376675F8E}"/>
              </a:ext>
            </a:extLst>
          </p:cNvPr>
          <p:cNvPicPr>
            <a:picLocks noGrp="1" noChangeAspect="1"/>
          </p:cNvPicPr>
          <p:nvPr>
            <p:ph idx="1"/>
          </p:nvPr>
        </p:nvPicPr>
        <p:blipFill>
          <a:blip r:embed="rId2"/>
          <a:stretch>
            <a:fillRect/>
          </a:stretch>
        </p:blipFill>
        <p:spPr>
          <a:xfrm>
            <a:off x="2474900" y="1372891"/>
            <a:ext cx="5501399" cy="5348584"/>
          </a:xfrm>
        </p:spPr>
      </p:pic>
      <p:sp>
        <p:nvSpPr>
          <p:cNvPr id="6" name="Slide Number Placeholder 5">
            <a:extLst>
              <a:ext uri="{FF2B5EF4-FFF2-40B4-BE49-F238E27FC236}">
                <a16:creationId xmlns:a16="http://schemas.microsoft.com/office/drawing/2014/main" id="{99387027-2491-6C7B-6B57-DE6F5F490CAE}"/>
              </a:ext>
            </a:extLst>
          </p:cNvPr>
          <p:cNvSpPr>
            <a:spLocks noGrp="1"/>
          </p:cNvSpPr>
          <p:nvPr>
            <p:ph type="sldNum" sz="quarter" idx="12"/>
          </p:nvPr>
        </p:nvSpPr>
        <p:spPr/>
        <p:txBody>
          <a:bodyPr/>
          <a:lstStyle/>
          <a:p>
            <a:fld id="{A79DD373-A7A0-AA40-87A2-A185824FCF2F}" type="slidenum">
              <a:rPr lang="en-CA" smtClean="0">
                <a:solidFill>
                  <a:srgbClr val="FFFFFF"/>
                </a:solidFill>
              </a:rPr>
              <a:pPr/>
              <a:t>39</a:t>
            </a:fld>
            <a:endParaRPr lang="en-CA">
              <a:solidFill>
                <a:srgbClr val="FFFFFF"/>
              </a:solidFill>
            </a:endParaRPr>
          </a:p>
        </p:txBody>
      </p:sp>
    </p:spTree>
    <p:extLst>
      <p:ext uri="{BB962C8B-B14F-4D97-AF65-F5344CB8AC3E}">
        <p14:creationId xmlns:p14="http://schemas.microsoft.com/office/powerpoint/2010/main" val="2263607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000" dirty="0"/>
              <a:t>Faculty/Presenter Disclosure (Cont’d)</a:t>
            </a:r>
          </a:p>
        </p:txBody>
      </p:sp>
      <p:sp>
        <p:nvSpPr>
          <p:cNvPr id="3" name="Content Placeholder 2"/>
          <p:cNvSpPr>
            <a:spLocks noGrp="1"/>
          </p:cNvSpPr>
          <p:nvPr>
            <p:ph type="body" sz="quarter" idx="13"/>
          </p:nvPr>
        </p:nvSpPr>
        <p:spPr/>
        <p:txBody>
          <a:bodyPr>
            <a:normAutofit/>
          </a:bodyPr>
          <a:lstStyle/>
          <a:p>
            <a:pPr>
              <a:lnSpc>
                <a:spcPct val="110000"/>
              </a:lnSpc>
            </a:pPr>
            <a:r>
              <a:rPr lang="en-CA" b="1" dirty="0"/>
              <a:t>Faculty: </a:t>
            </a:r>
            <a:r>
              <a:rPr lang="en-CA" dirty="0"/>
              <a:t>Dr. Allan Grill</a:t>
            </a:r>
          </a:p>
          <a:p>
            <a:pPr marL="0" indent="0">
              <a:lnSpc>
                <a:spcPct val="110000"/>
              </a:lnSpc>
              <a:buNone/>
            </a:pPr>
            <a:endParaRPr lang="en-CA" dirty="0"/>
          </a:p>
          <a:p>
            <a:pPr>
              <a:lnSpc>
                <a:spcPct val="110000"/>
              </a:lnSpc>
            </a:pPr>
            <a:r>
              <a:rPr lang="en-GB" b="1" dirty="0"/>
              <a:t>Relationships with financial sponsors:</a:t>
            </a:r>
          </a:p>
          <a:p>
            <a:pPr marL="0" indent="0">
              <a:lnSpc>
                <a:spcPct val="110000"/>
              </a:lnSpc>
              <a:buNone/>
            </a:pPr>
            <a:endParaRPr lang="en-GB" b="1" dirty="0"/>
          </a:p>
          <a:p>
            <a:pPr>
              <a:lnSpc>
                <a:spcPct val="110000"/>
              </a:lnSpc>
            </a:pPr>
            <a:r>
              <a:rPr lang="en-GB" b="1" dirty="0"/>
              <a:t>Memberships on advisory boards or speakers’ bureau: 	</a:t>
            </a:r>
          </a:p>
          <a:p>
            <a:pPr lvl="1">
              <a:lnSpc>
                <a:spcPct val="110000"/>
              </a:lnSpc>
            </a:pPr>
            <a:r>
              <a:rPr lang="en-GB" dirty="0"/>
              <a:t>Pfizer Canada – COVID-19 Prevention &amp; Treatments 2023; COVID-19 treatment management in Long-term Care Settings in Ontario</a:t>
            </a:r>
          </a:p>
          <a:p>
            <a:pPr marL="314325" lvl="1" indent="0">
              <a:lnSpc>
                <a:spcPct val="110000"/>
              </a:lnSpc>
              <a:buNone/>
            </a:pPr>
            <a:endParaRPr lang="en-GB" dirty="0"/>
          </a:p>
          <a:p>
            <a:pPr>
              <a:lnSpc>
                <a:spcPct val="110000"/>
              </a:lnSpc>
            </a:pPr>
            <a:r>
              <a:rPr lang="en-GB" b="1" dirty="0"/>
              <a:t>Patents for drugs or devices: </a:t>
            </a:r>
            <a:r>
              <a:rPr lang="en-GB" dirty="0"/>
              <a:t>N/A</a:t>
            </a:r>
          </a:p>
          <a:p>
            <a:pPr>
              <a:lnSpc>
                <a:spcPct val="110000"/>
              </a:lnSpc>
            </a:pPr>
            <a:r>
              <a:rPr lang="en-GB" b="1" dirty="0"/>
              <a:t>Other - financial relationships/investments:</a:t>
            </a:r>
            <a:r>
              <a:rPr lang="en-GB" dirty="0"/>
              <a:t> N/A</a:t>
            </a:r>
          </a:p>
          <a:p>
            <a:pPr marL="0" indent="0">
              <a:lnSpc>
                <a:spcPct val="110000"/>
              </a:lnSpc>
              <a:buNone/>
            </a:pPr>
            <a:endParaRPr lang="en-GB" sz="8000" b="1" dirty="0"/>
          </a:p>
          <a:p>
            <a:pPr marL="0" indent="0">
              <a:buNone/>
            </a:pPr>
            <a:endParaRPr lang="en-CA" sz="8000" dirty="0"/>
          </a:p>
          <a:p>
            <a:pPr marL="0" indent="0">
              <a:buNone/>
            </a:pPr>
            <a:endParaRPr lang="en-CA" dirty="0"/>
          </a:p>
          <a:p>
            <a:pPr marL="0" indent="0">
              <a:buNone/>
            </a:pPr>
            <a:endParaRPr lang="en-CA" dirty="0"/>
          </a:p>
          <a:p>
            <a:pPr marL="0" indent="0">
              <a:buNone/>
            </a:pPr>
            <a:endParaRPr lang="en-CA" dirty="0"/>
          </a:p>
        </p:txBody>
      </p:sp>
    </p:spTree>
    <p:extLst>
      <p:ext uri="{BB962C8B-B14F-4D97-AF65-F5344CB8AC3E}">
        <p14:creationId xmlns:p14="http://schemas.microsoft.com/office/powerpoint/2010/main" val="2097592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8DD1-34DD-CA3A-4F30-191788A814D7}"/>
              </a:ext>
            </a:extLst>
          </p:cNvPr>
          <p:cNvSpPr>
            <a:spLocks noGrp="1"/>
          </p:cNvSpPr>
          <p:nvPr>
            <p:ph type="title"/>
          </p:nvPr>
        </p:nvSpPr>
        <p:spPr/>
        <p:txBody>
          <a:bodyPr/>
          <a:lstStyle/>
          <a:p>
            <a:r>
              <a:rPr lang="en-US" dirty="0"/>
              <a:t>EMPA-KIDNEY Results II</a:t>
            </a:r>
          </a:p>
        </p:txBody>
      </p:sp>
      <p:pic>
        <p:nvPicPr>
          <p:cNvPr id="10" name="Content Placeholder 9" descr="A screenshot of a medical report&#10;&#10;Description automatically generated">
            <a:extLst>
              <a:ext uri="{FF2B5EF4-FFF2-40B4-BE49-F238E27FC236}">
                <a16:creationId xmlns:a16="http://schemas.microsoft.com/office/drawing/2014/main" id="{BEA2693B-0188-7585-8B0B-E2C2A3045835}"/>
              </a:ext>
            </a:extLst>
          </p:cNvPr>
          <p:cNvPicPr>
            <a:picLocks noGrp="1" noChangeAspect="1"/>
          </p:cNvPicPr>
          <p:nvPr>
            <p:ph idx="1"/>
          </p:nvPr>
        </p:nvPicPr>
        <p:blipFill>
          <a:blip r:embed="rId2"/>
          <a:stretch>
            <a:fillRect/>
          </a:stretch>
        </p:blipFill>
        <p:spPr>
          <a:xfrm>
            <a:off x="2511766" y="1304602"/>
            <a:ext cx="6098834" cy="5437834"/>
          </a:xfrm>
        </p:spPr>
      </p:pic>
      <p:sp>
        <p:nvSpPr>
          <p:cNvPr id="6" name="Slide Number Placeholder 5">
            <a:extLst>
              <a:ext uri="{FF2B5EF4-FFF2-40B4-BE49-F238E27FC236}">
                <a16:creationId xmlns:a16="http://schemas.microsoft.com/office/drawing/2014/main" id="{99387027-2491-6C7B-6B57-DE6F5F490CAE}"/>
              </a:ext>
            </a:extLst>
          </p:cNvPr>
          <p:cNvSpPr>
            <a:spLocks noGrp="1"/>
          </p:cNvSpPr>
          <p:nvPr>
            <p:ph type="sldNum" sz="quarter" idx="12"/>
          </p:nvPr>
        </p:nvSpPr>
        <p:spPr/>
        <p:txBody>
          <a:bodyPr/>
          <a:lstStyle/>
          <a:p>
            <a:fld id="{A79DD373-A7A0-AA40-87A2-A185824FCF2F}" type="slidenum">
              <a:rPr lang="en-CA" smtClean="0">
                <a:solidFill>
                  <a:srgbClr val="FFFFFF"/>
                </a:solidFill>
              </a:rPr>
              <a:pPr/>
              <a:t>40</a:t>
            </a:fld>
            <a:endParaRPr lang="en-CA">
              <a:solidFill>
                <a:srgbClr val="FFFFFF"/>
              </a:solidFill>
            </a:endParaRPr>
          </a:p>
        </p:txBody>
      </p:sp>
    </p:spTree>
    <p:extLst>
      <p:ext uri="{BB962C8B-B14F-4D97-AF65-F5344CB8AC3E}">
        <p14:creationId xmlns:p14="http://schemas.microsoft.com/office/powerpoint/2010/main" val="70344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8DD1-34DD-CA3A-4F30-191788A814D7}"/>
              </a:ext>
            </a:extLst>
          </p:cNvPr>
          <p:cNvSpPr>
            <a:spLocks noGrp="1"/>
          </p:cNvSpPr>
          <p:nvPr>
            <p:ph type="title"/>
          </p:nvPr>
        </p:nvSpPr>
        <p:spPr/>
        <p:txBody>
          <a:bodyPr/>
          <a:lstStyle/>
          <a:p>
            <a:r>
              <a:rPr lang="en-US" dirty="0"/>
              <a:t>EMPA-KIDNEY - Results</a:t>
            </a:r>
          </a:p>
        </p:txBody>
      </p:sp>
      <p:sp>
        <p:nvSpPr>
          <p:cNvPr id="6" name="Slide Number Placeholder 5">
            <a:extLst>
              <a:ext uri="{FF2B5EF4-FFF2-40B4-BE49-F238E27FC236}">
                <a16:creationId xmlns:a16="http://schemas.microsoft.com/office/drawing/2014/main" id="{99387027-2491-6C7B-6B57-DE6F5F490CAE}"/>
              </a:ext>
            </a:extLst>
          </p:cNvPr>
          <p:cNvSpPr>
            <a:spLocks noGrp="1"/>
          </p:cNvSpPr>
          <p:nvPr>
            <p:ph type="sldNum" sz="quarter" idx="12"/>
          </p:nvPr>
        </p:nvSpPr>
        <p:spPr/>
        <p:txBody>
          <a:bodyPr/>
          <a:lstStyle/>
          <a:p>
            <a:fld id="{A79DD373-A7A0-AA40-87A2-A185824FCF2F}" type="slidenum">
              <a:rPr lang="en-CA" smtClean="0">
                <a:solidFill>
                  <a:srgbClr val="FFFFFF"/>
                </a:solidFill>
              </a:rPr>
              <a:pPr/>
              <a:t>41</a:t>
            </a:fld>
            <a:endParaRPr lang="en-CA">
              <a:solidFill>
                <a:srgbClr val="FFFFFF"/>
              </a:solidFill>
            </a:endParaRPr>
          </a:p>
        </p:txBody>
      </p:sp>
      <p:sp>
        <p:nvSpPr>
          <p:cNvPr id="4" name="Content Placeholder 3">
            <a:extLst>
              <a:ext uri="{FF2B5EF4-FFF2-40B4-BE49-F238E27FC236}">
                <a16:creationId xmlns:a16="http://schemas.microsoft.com/office/drawing/2014/main" id="{798B3BC0-6C79-02AB-A517-26592239FAC7}"/>
              </a:ext>
            </a:extLst>
          </p:cNvPr>
          <p:cNvSpPr>
            <a:spLocks noGrp="1"/>
          </p:cNvSpPr>
          <p:nvPr>
            <p:ph sz="half" idx="1"/>
          </p:nvPr>
        </p:nvSpPr>
        <p:spPr/>
        <p:txBody>
          <a:bodyPr/>
          <a:lstStyle/>
          <a:p>
            <a:pPr indent="0">
              <a:buNone/>
            </a:pPr>
            <a:endParaRPr lang="en-US" dirty="0"/>
          </a:p>
          <a:p>
            <a:r>
              <a:rPr lang="en-US" dirty="0"/>
              <a:t>Are the benefits clear enough to treat every CKD patient (without diabetes) in the absence of heavy proteinuria with an SGLT2i?</a:t>
            </a:r>
          </a:p>
          <a:p>
            <a:endParaRPr lang="en-US" dirty="0"/>
          </a:p>
          <a:p>
            <a:r>
              <a:rPr lang="en-US" dirty="0"/>
              <a:t>Jury is still out.</a:t>
            </a:r>
          </a:p>
        </p:txBody>
      </p:sp>
      <p:pic>
        <p:nvPicPr>
          <p:cNvPr id="15" name="Content Placeholder 14" descr="A row of chairs in a courtroom&#10;&#10;Description automatically generated">
            <a:extLst>
              <a:ext uri="{FF2B5EF4-FFF2-40B4-BE49-F238E27FC236}">
                <a16:creationId xmlns:a16="http://schemas.microsoft.com/office/drawing/2014/main" id="{6B14F6AB-39A3-0499-039E-BC90AE9CEF68}"/>
              </a:ext>
            </a:extLst>
          </p:cNvPr>
          <p:cNvPicPr>
            <a:picLocks noGrp="1" noChangeAspect="1"/>
          </p:cNvPicPr>
          <p:nvPr>
            <p:ph sz="half" idx="2"/>
          </p:nvPr>
        </p:nvPicPr>
        <p:blipFill>
          <a:blip r:embed="rId2"/>
          <a:stretch>
            <a:fillRect/>
          </a:stretch>
        </p:blipFill>
        <p:spPr>
          <a:xfrm>
            <a:off x="6395453" y="2045776"/>
            <a:ext cx="5384800" cy="3833248"/>
          </a:xfrm>
        </p:spPr>
      </p:pic>
    </p:spTree>
    <p:extLst>
      <p:ext uri="{BB962C8B-B14F-4D97-AF65-F5344CB8AC3E}">
        <p14:creationId xmlns:p14="http://schemas.microsoft.com/office/powerpoint/2010/main" val="2269618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4000" dirty="0"/>
              <a:t>CKD &amp; SGLT-2 Inhibitors – Other Stuff</a:t>
            </a:r>
          </a:p>
        </p:txBody>
      </p:sp>
      <p:sp>
        <p:nvSpPr>
          <p:cNvPr id="4" name="Text Placeholder 3">
            <a:extLst>
              <a:ext uri="{FF2B5EF4-FFF2-40B4-BE49-F238E27FC236}">
                <a16:creationId xmlns:a16="http://schemas.microsoft.com/office/drawing/2014/main" id="{745A34E5-AF8D-3E47-AF0B-4E29D6C052D3}"/>
              </a:ext>
            </a:extLst>
          </p:cNvPr>
          <p:cNvSpPr>
            <a:spLocks noGrp="1"/>
          </p:cNvSpPr>
          <p:nvPr>
            <p:ph type="body" sz="quarter" idx="13"/>
          </p:nvPr>
        </p:nvSpPr>
        <p:spPr/>
        <p:txBody>
          <a:bodyPr/>
          <a:lstStyle/>
          <a:p>
            <a:endParaRPr lang="en-US"/>
          </a:p>
        </p:txBody>
      </p:sp>
      <p:sp>
        <p:nvSpPr>
          <p:cNvPr id="8" name="TextBox 7">
            <a:extLst>
              <a:ext uri="{FF2B5EF4-FFF2-40B4-BE49-F238E27FC236}">
                <a16:creationId xmlns:a16="http://schemas.microsoft.com/office/drawing/2014/main" id="{B0CF1470-7FB9-7543-8633-47D5349631E7}"/>
              </a:ext>
            </a:extLst>
          </p:cNvPr>
          <p:cNvSpPr txBox="1"/>
          <p:nvPr/>
        </p:nvSpPr>
        <p:spPr>
          <a:xfrm>
            <a:off x="6605666" y="6311899"/>
            <a:ext cx="4062335" cy="369332"/>
          </a:xfrm>
          <a:prstGeom prst="rect">
            <a:avLst/>
          </a:prstGeom>
          <a:noFill/>
        </p:spPr>
        <p:txBody>
          <a:bodyPr wrap="square" rtlCol="0">
            <a:spAutoFit/>
          </a:bodyPr>
          <a:lstStyle/>
          <a:p>
            <a:r>
              <a:rPr lang="en-CA" dirty="0"/>
              <a:t>CMAJ 2019 October 15;191:E1128-35</a:t>
            </a:r>
            <a:endParaRPr lang="en-US" dirty="0"/>
          </a:p>
        </p:txBody>
      </p:sp>
      <p:sp>
        <p:nvSpPr>
          <p:cNvPr id="9" name="TextBox 8">
            <a:extLst>
              <a:ext uri="{FF2B5EF4-FFF2-40B4-BE49-F238E27FC236}">
                <a16:creationId xmlns:a16="http://schemas.microsoft.com/office/drawing/2014/main" id="{BF75FD2C-57D4-B440-861B-301706A79B5A}"/>
              </a:ext>
            </a:extLst>
          </p:cNvPr>
          <p:cNvSpPr txBox="1"/>
          <p:nvPr/>
        </p:nvSpPr>
        <p:spPr>
          <a:xfrm>
            <a:off x="1864295" y="1372743"/>
            <a:ext cx="7764905" cy="2585323"/>
          </a:xfrm>
          <a:prstGeom prst="rect">
            <a:avLst/>
          </a:prstGeom>
          <a:solidFill>
            <a:srgbClr val="0070C0"/>
          </a:solidFill>
          <a:ln>
            <a:solidFill>
              <a:srgbClr val="0070C0"/>
            </a:solidFill>
          </a:ln>
        </p:spPr>
        <p:txBody>
          <a:bodyPr wrap="square" rtlCol="0">
            <a:spAutoFit/>
          </a:bodyPr>
          <a:lstStyle/>
          <a:p>
            <a:pPr marL="285750" indent="-285750">
              <a:buFont typeface="Arial" panose="020B0604020202020204" pitchFamily="34" charset="0"/>
              <a:buChar char="•"/>
            </a:pPr>
            <a:r>
              <a:rPr lang="en-US" dirty="0">
                <a:solidFill>
                  <a:schemeClr val="bg1"/>
                </a:solidFill>
              </a:rPr>
              <a:t>Side effects:</a:t>
            </a:r>
          </a:p>
          <a:p>
            <a:pPr marL="742950" lvl="1" indent="-285750">
              <a:buFont typeface="Arial" panose="020B0604020202020204" pitchFamily="34" charset="0"/>
              <a:buChar char="•"/>
            </a:pPr>
            <a:r>
              <a:rPr lang="en-US" dirty="0">
                <a:solidFill>
                  <a:schemeClr val="bg1"/>
                </a:solidFill>
              </a:rPr>
              <a:t>Mycotic genital infections; UTIs</a:t>
            </a:r>
          </a:p>
          <a:p>
            <a:pPr marL="742950" lvl="1" indent="-285750">
              <a:buFont typeface="Arial" panose="020B0604020202020204" pitchFamily="34" charset="0"/>
              <a:buChar char="•"/>
            </a:pPr>
            <a:r>
              <a:rPr lang="en-US" dirty="0">
                <a:solidFill>
                  <a:schemeClr val="bg1"/>
                </a:solidFill>
              </a:rPr>
              <a:t>DKA (rare)</a:t>
            </a:r>
          </a:p>
          <a:p>
            <a:pPr marL="742950" lvl="1" indent="-285750">
              <a:buFont typeface="Arial" panose="020B0604020202020204" pitchFamily="34" charset="0"/>
              <a:buChar char="•"/>
            </a:pPr>
            <a:r>
              <a:rPr lang="en-US" dirty="0">
                <a:solidFill>
                  <a:schemeClr val="bg1"/>
                </a:solidFill>
              </a:rPr>
              <a:t>Hypotension</a:t>
            </a:r>
          </a:p>
          <a:p>
            <a:pPr marL="742950" lvl="1" indent="-285750">
              <a:buFont typeface="Arial" panose="020B0604020202020204" pitchFamily="34" charset="0"/>
              <a:buChar char="•"/>
            </a:pPr>
            <a:r>
              <a:rPr lang="en-US" dirty="0">
                <a:solidFill>
                  <a:schemeClr val="bg1"/>
                </a:solidFill>
              </a:rPr>
              <a:t>Caution if using in combination with loop diuretics </a:t>
            </a:r>
            <a:r>
              <a:rPr lang="en-US" dirty="0">
                <a:solidFill>
                  <a:schemeClr val="bg1"/>
                </a:solidFill>
                <a:sym typeface="Wingdings" pitchFamily="2" charset="2"/>
              </a:rPr>
              <a:t> AKI secondary to volume depletion.</a:t>
            </a: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Lower limb amputation (more relevant for patients with DM)</a:t>
            </a:r>
          </a:p>
          <a:p>
            <a:pPr marL="742950" lvl="1" indent="-285750">
              <a:buFont typeface="Arial" panose="020B0604020202020204" pitchFamily="34" charset="0"/>
              <a:buChar char="•"/>
            </a:pPr>
            <a:r>
              <a:rPr lang="en-US" dirty="0">
                <a:solidFill>
                  <a:schemeClr val="bg1"/>
                </a:solidFill>
              </a:rPr>
              <a:t>Dapagliflozin contraindicated with bladder cancer</a:t>
            </a:r>
          </a:p>
          <a:p>
            <a:endParaRPr lang="en-US" dirty="0">
              <a:solidFill>
                <a:schemeClr val="bg1"/>
              </a:solidFill>
            </a:endParaRPr>
          </a:p>
        </p:txBody>
      </p:sp>
      <p:sp>
        <p:nvSpPr>
          <p:cNvPr id="11" name="TextBox 10">
            <a:extLst>
              <a:ext uri="{FF2B5EF4-FFF2-40B4-BE49-F238E27FC236}">
                <a16:creationId xmlns:a16="http://schemas.microsoft.com/office/drawing/2014/main" id="{2950A04B-C9B8-9545-B6DF-009A692E6573}"/>
              </a:ext>
            </a:extLst>
          </p:cNvPr>
          <p:cNvSpPr txBox="1"/>
          <p:nvPr/>
        </p:nvSpPr>
        <p:spPr>
          <a:xfrm>
            <a:off x="1864294" y="4153625"/>
            <a:ext cx="7764905" cy="923330"/>
          </a:xfrm>
          <a:prstGeom prst="rect">
            <a:avLst/>
          </a:prstGeom>
          <a:solidFill>
            <a:srgbClr val="0070C0"/>
          </a:solidFill>
          <a:ln>
            <a:solidFill>
              <a:srgbClr val="0070C0"/>
            </a:solidFill>
          </a:ln>
        </p:spPr>
        <p:txBody>
          <a:bodyPr wrap="square" rtlCol="0">
            <a:spAutoFit/>
          </a:bodyPr>
          <a:lstStyle/>
          <a:p>
            <a:pPr marL="285750" indent="-285750">
              <a:buFont typeface="Arial" panose="020B0604020202020204" pitchFamily="34" charset="0"/>
              <a:buChar char="•"/>
            </a:pPr>
            <a:r>
              <a:rPr lang="en-US" dirty="0">
                <a:solidFill>
                  <a:schemeClr val="bg1"/>
                </a:solidFill>
              </a:rPr>
              <a:t>Overall benefits:</a:t>
            </a:r>
          </a:p>
          <a:p>
            <a:pPr marL="742950" lvl="1" indent="-285750">
              <a:buFont typeface="Arial" panose="020B0604020202020204" pitchFamily="34" charset="0"/>
              <a:buChar char="•"/>
            </a:pPr>
            <a:r>
              <a:rPr lang="en-US" b="1" dirty="0">
                <a:solidFill>
                  <a:schemeClr val="bg1"/>
                </a:solidFill>
              </a:rPr>
              <a:t>Weight loss</a:t>
            </a:r>
            <a:r>
              <a:rPr lang="en-US" dirty="0">
                <a:solidFill>
                  <a:schemeClr val="bg1"/>
                </a:solidFill>
              </a:rPr>
              <a:t>; </a:t>
            </a:r>
            <a:r>
              <a:rPr lang="en-US" b="1" dirty="0">
                <a:solidFill>
                  <a:schemeClr val="bg1"/>
                </a:solidFill>
              </a:rPr>
              <a:t>lowers BP</a:t>
            </a:r>
            <a:r>
              <a:rPr lang="en-US" dirty="0">
                <a:solidFill>
                  <a:schemeClr val="bg1"/>
                </a:solidFill>
              </a:rPr>
              <a:t>; glycemic control; reduces proteinuria</a:t>
            </a:r>
          </a:p>
          <a:p>
            <a:pPr marL="742950" lvl="1" indent="-285750">
              <a:buFont typeface="Arial" panose="020B0604020202020204" pitchFamily="34" charset="0"/>
              <a:buChar char="•"/>
            </a:pPr>
            <a:r>
              <a:rPr lang="en-US" dirty="0">
                <a:solidFill>
                  <a:schemeClr val="bg1"/>
                </a:solidFill>
              </a:rPr>
              <a:t>Lowers risk of CV events, HHF, progression of CKD</a:t>
            </a:r>
          </a:p>
        </p:txBody>
      </p:sp>
      <p:sp>
        <p:nvSpPr>
          <p:cNvPr id="3" name="TextBox 2">
            <a:extLst>
              <a:ext uri="{FF2B5EF4-FFF2-40B4-BE49-F238E27FC236}">
                <a16:creationId xmlns:a16="http://schemas.microsoft.com/office/drawing/2014/main" id="{CEC3B349-5304-29D2-FA09-2D216469835E}"/>
              </a:ext>
            </a:extLst>
          </p:cNvPr>
          <p:cNvSpPr txBox="1"/>
          <p:nvPr/>
        </p:nvSpPr>
        <p:spPr>
          <a:xfrm>
            <a:off x="1864294" y="5376594"/>
            <a:ext cx="7764905" cy="923330"/>
          </a:xfrm>
          <a:prstGeom prst="rect">
            <a:avLst/>
          </a:prstGeom>
          <a:solidFill>
            <a:srgbClr val="0070C0"/>
          </a:solidFill>
          <a:ln>
            <a:solidFill>
              <a:srgbClr val="0070C0"/>
            </a:solidFill>
          </a:ln>
        </p:spPr>
        <p:txBody>
          <a:bodyPr wrap="square" rtlCol="0">
            <a:spAutoFit/>
          </a:bodyPr>
          <a:lstStyle/>
          <a:p>
            <a:pPr marL="285750" indent="-285750">
              <a:buFont typeface="Arial" panose="020B0604020202020204" pitchFamily="34" charset="0"/>
              <a:buChar char="•"/>
            </a:pPr>
            <a:r>
              <a:rPr lang="en-US" dirty="0">
                <a:solidFill>
                  <a:schemeClr val="bg1"/>
                </a:solidFill>
              </a:rPr>
              <a:t>Don’t forget:</a:t>
            </a:r>
          </a:p>
          <a:p>
            <a:pPr marL="742950" lvl="1" indent="-285750">
              <a:buFont typeface="Arial" panose="020B0604020202020204" pitchFamily="34" charset="0"/>
              <a:buChar char="•"/>
            </a:pPr>
            <a:r>
              <a:rPr lang="en-US" dirty="0">
                <a:solidFill>
                  <a:schemeClr val="bg1"/>
                </a:solidFill>
              </a:rPr>
              <a:t>Dose adjustment – e.g. Empagliflozin can be given until eGFR 20</a:t>
            </a:r>
          </a:p>
          <a:p>
            <a:pPr marL="742950" lvl="1" indent="-285750">
              <a:buFont typeface="Arial" panose="020B0604020202020204" pitchFamily="34" charset="0"/>
              <a:buChar char="•"/>
            </a:pPr>
            <a:r>
              <a:rPr lang="en-US" dirty="0">
                <a:solidFill>
                  <a:schemeClr val="bg1"/>
                </a:solidFill>
              </a:rPr>
              <a:t>SADMANS</a:t>
            </a:r>
          </a:p>
        </p:txBody>
      </p:sp>
    </p:spTree>
    <p:extLst>
      <p:ext uri="{BB962C8B-B14F-4D97-AF65-F5344CB8AC3E}">
        <p14:creationId xmlns:p14="http://schemas.microsoft.com/office/powerpoint/2010/main" val="289391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F4235-4816-15AA-0C98-7D88C8527EEE}"/>
              </a:ext>
            </a:extLst>
          </p:cNvPr>
          <p:cNvSpPr>
            <a:spLocks noGrp="1"/>
          </p:cNvSpPr>
          <p:nvPr>
            <p:ph type="title"/>
          </p:nvPr>
        </p:nvSpPr>
        <p:spPr/>
        <p:txBody>
          <a:bodyPr/>
          <a:lstStyle/>
          <a:p>
            <a:r>
              <a:rPr lang="en-US" dirty="0" err="1"/>
              <a:t>Finerenone</a:t>
            </a:r>
            <a:r>
              <a:rPr lang="en-US" dirty="0"/>
              <a:t> – New Kid on the Block</a:t>
            </a:r>
          </a:p>
        </p:txBody>
      </p:sp>
      <p:sp>
        <p:nvSpPr>
          <p:cNvPr id="3" name="Slide Number Placeholder 2">
            <a:extLst>
              <a:ext uri="{FF2B5EF4-FFF2-40B4-BE49-F238E27FC236}">
                <a16:creationId xmlns:a16="http://schemas.microsoft.com/office/drawing/2014/main" id="{ACF28509-52BE-88D0-BD27-A137F92F38FF}"/>
              </a:ext>
            </a:extLst>
          </p:cNvPr>
          <p:cNvSpPr>
            <a:spLocks noGrp="1"/>
          </p:cNvSpPr>
          <p:nvPr>
            <p:ph type="sldNum" sz="quarter" idx="12"/>
          </p:nvPr>
        </p:nvSpPr>
        <p:spPr/>
        <p:txBody>
          <a:bodyPr/>
          <a:lstStyle/>
          <a:p>
            <a:fld id="{2F3778CF-2216-4448-AB28-E0478E1BD35B}" type="slidenum">
              <a:rPr lang="en-US" smtClean="0"/>
              <a:pPr/>
              <a:t>43</a:t>
            </a:fld>
            <a:endParaRPr lang="en-US" dirty="0"/>
          </a:p>
        </p:txBody>
      </p:sp>
      <p:sp>
        <p:nvSpPr>
          <p:cNvPr id="4" name="Text Placeholder 3">
            <a:extLst>
              <a:ext uri="{FF2B5EF4-FFF2-40B4-BE49-F238E27FC236}">
                <a16:creationId xmlns:a16="http://schemas.microsoft.com/office/drawing/2014/main" id="{58CAA1B3-4A54-7481-9EC9-8D866974FB89}"/>
              </a:ext>
            </a:extLst>
          </p:cNvPr>
          <p:cNvSpPr>
            <a:spLocks noGrp="1"/>
          </p:cNvSpPr>
          <p:nvPr>
            <p:ph type="body" sz="quarter" idx="13"/>
          </p:nvPr>
        </p:nvSpPr>
        <p:spPr/>
        <p:txBody>
          <a:bodyPr/>
          <a:lstStyle/>
          <a:p>
            <a:r>
              <a:rPr lang="en-US" dirty="0" err="1"/>
              <a:t>Mineralcorticoid</a:t>
            </a:r>
            <a:r>
              <a:rPr lang="en-US" dirty="0"/>
              <a:t> Receptor Antagonist (MRA)</a:t>
            </a:r>
          </a:p>
          <a:p>
            <a:r>
              <a:rPr lang="en-US" dirty="0"/>
              <a:t>Health Canada indication: </a:t>
            </a:r>
          </a:p>
          <a:p>
            <a:pPr lvl="1"/>
            <a:r>
              <a:rPr lang="en-US" dirty="0"/>
              <a:t>For patients with CKD + DM</a:t>
            </a:r>
          </a:p>
          <a:p>
            <a:pPr lvl="1"/>
            <a:r>
              <a:rPr lang="en-US" dirty="0"/>
              <a:t>Adjunct to Standard of care therapy (ACEI/ARB + SGLT2i)</a:t>
            </a:r>
          </a:p>
          <a:p>
            <a:pPr lvl="1"/>
            <a:r>
              <a:rPr lang="en-US" dirty="0"/>
              <a:t>Reduce risk of ESKD, sustained decrease in eGFR (Renal benefits)</a:t>
            </a:r>
          </a:p>
          <a:p>
            <a:pPr lvl="1"/>
            <a:r>
              <a:rPr lang="en-US" dirty="0"/>
              <a:t>Reduce risk of CV death, non-fatal MI, HHF (CV benefits)</a:t>
            </a:r>
          </a:p>
          <a:p>
            <a:r>
              <a:rPr lang="en-US" dirty="0"/>
              <a:t>FIDELIO &amp; FIGARO trials – evidence supports these outcomes</a:t>
            </a:r>
          </a:p>
          <a:p>
            <a:r>
              <a:rPr lang="en-US" dirty="0"/>
              <a:t>BUT…</a:t>
            </a:r>
          </a:p>
          <a:p>
            <a:endParaRPr lang="en-US" dirty="0"/>
          </a:p>
          <a:p>
            <a:endParaRPr lang="en-US" dirty="0"/>
          </a:p>
          <a:p>
            <a:pPr lvl="1"/>
            <a:endParaRPr lang="en-US" dirty="0"/>
          </a:p>
        </p:txBody>
      </p:sp>
      <p:pic>
        <p:nvPicPr>
          <p:cNvPr id="6" name="Picture 5" descr="A box of tablets on a table&#10;&#10;Description automatically generated">
            <a:extLst>
              <a:ext uri="{FF2B5EF4-FFF2-40B4-BE49-F238E27FC236}">
                <a16:creationId xmlns:a16="http://schemas.microsoft.com/office/drawing/2014/main" id="{1A2EAD45-FF55-4C52-05E9-A02F0D23862F}"/>
              </a:ext>
            </a:extLst>
          </p:cNvPr>
          <p:cNvPicPr>
            <a:picLocks noChangeAspect="1"/>
          </p:cNvPicPr>
          <p:nvPr/>
        </p:nvPicPr>
        <p:blipFill>
          <a:blip r:embed="rId2"/>
          <a:stretch>
            <a:fillRect/>
          </a:stretch>
        </p:blipFill>
        <p:spPr>
          <a:xfrm>
            <a:off x="7563679" y="4114572"/>
            <a:ext cx="3299819" cy="2699252"/>
          </a:xfrm>
          <a:prstGeom prst="rect">
            <a:avLst/>
          </a:prstGeom>
        </p:spPr>
      </p:pic>
    </p:spTree>
    <p:extLst>
      <p:ext uri="{BB962C8B-B14F-4D97-AF65-F5344CB8AC3E}">
        <p14:creationId xmlns:p14="http://schemas.microsoft.com/office/powerpoint/2010/main" val="1923803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F4235-4816-15AA-0C98-7D88C8527EEE}"/>
              </a:ext>
            </a:extLst>
          </p:cNvPr>
          <p:cNvSpPr>
            <a:spLocks noGrp="1"/>
          </p:cNvSpPr>
          <p:nvPr>
            <p:ph type="title"/>
          </p:nvPr>
        </p:nvSpPr>
        <p:spPr/>
        <p:txBody>
          <a:bodyPr/>
          <a:lstStyle/>
          <a:p>
            <a:r>
              <a:rPr lang="en-US" dirty="0" err="1"/>
              <a:t>Finerenone</a:t>
            </a:r>
            <a:r>
              <a:rPr lang="en-US" dirty="0"/>
              <a:t> – New Kid on the Block</a:t>
            </a:r>
          </a:p>
        </p:txBody>
      </p:sp>
      <p:sp>
        <p:nvSpPr>
          <p:cNvPr id="3" name="Slide Number Placeholder 2">
            <a:extLst>
              <a:ext uri="{FF2B5EF4-FFF2-40B4-BE49-F238E27FC236}">
                <a16:creationId xmlns:a16="http://schemas.microsoft.com/office/drawing/2014/main" id="{ACF28509-52BE-88D0-BD27-A137F92F38FF}"/>
              </a:ext>
            </a:extLst>
          </p:cNvPr>
          <p:cNvSpPr>
            <a:spLocks noGrp="1"/>
          </p:cNvSpPr>
          <p:nvPr>
            <p:ph type="sldNum" sz="quarter" idx="12"/>
          </p:nvPr>
        </p:nvSpPr>
        <p:spPr/>
        <p:txBody>
          <a:bodyPr/>
          <a:lstStyle/>
          <a:p>
            <a:fld id="{2F3778CF-2216-4448-AB28-E0478E1BD35B}" type="slidenum">
              <a:rPr lang="en-US" smtClean="0"/>
              <a:pPr/>
              <a:t>44</a:t>
            </a:fld>
            <a:endParaRPr lang="en-US" dirty="0"/>
          </a:p>
        </p:txBody>
      </p:sp>
      <p:sp>
        <p:nvSpPr>
          <p:cNvPr id="4" name="Text Placeholder 3">
            <a:extLst>
              <a:ext uri="{FF2B5EF4-FFF2-40B4-BE49-F238E27FC236}">
                <a16:creationId xmlns:a16="http://schemas.microsoft.com/office/drawing/2014/main" id="{58CAA1B3-4A54-7481-9EC9-8D866974FB89}"/>
              </a:ext>
            </a:extLst>
          </p:cNvPr>
          <p:cNvSpPr>
            <a:spLocks noGrp="1"/>
          </p:cNvSpPr>
          <p:nvPr>
            <p:ph type="body" sz="quarter" idx="13"/>
          </p:nvPr>
        </p:nvSpPr>
        <p:spPr/>
        <p:txBody>
          <a:bodyPr/>
          <a:lstStyle/>
          <a:p>
            <a:r>
              <a:rPr lang="en-US" dirty="0"/>
              <a:t>BUT…</a:t>
            </a:r>
          </a:p>
          <a:p>
            <a:r>
              <a:rPr lang="en-US" dirty="0"/>
              <a:t>Only 6.7% of the patients in the trial were on ACEI/ARB AND and SGLT2i</a:t>
            </a:r>
          </a:p>
          <a:p>
            <a:pPr lvl="1"/>
            <a:r>
              <a:rPr lang="en-US" dirty="0"/>
              <a:t>So is </a:t>
            </a:r>
            <a:r>
              <a:rPr lang="en-US" dirty="0" err="1"/>
              <a:t>Finerenone</a:t>
            </a:r>
            <a:r>
              <a:rPr lang="en-US" dirty="0"/>
              <a:t> better than an SGLT2i? Is it an appropriate add-on therapy? (CONFIDENCE trial underway)</a:t>
            </a:r>
          </a:p>
          <a:p>
            <a:r>
              <a:rPr lang="en-US" dirty="0"/>
              <a:t>Renal outcome data was stronger in the FIDELIO trial</a:t>
            </a:r>
          </a:p>
          <a:p>
            <a:pPr lvl="1"/>
            <a:r>
              <a:rPr lang="en-US" dirty="0"/>
              <a:t>Mean baseline eGFR was 44 ml/min vs. 68 ml/min</a:t>
            </a:r>
          </a:p>
          <a:p>
            <a:pPr lvl="1"/>
            <a:r>
              <a:rPr lang="en-US" dirty="0"/>
              <a:t>Mean urine ACR was 92 mg/mmol vs. 35 mg/mmol</a:t>
            </a:r>
          </a:p>
          <a:p>
            <a:r>
              <a:rPr lang="en-US" dirty="0"/>
              <a:t>Again – magnitude of benefit is higher in those with more advanced CKD (with DM) and heavy proteinuria who are progressing on standard Tx</a:t>
            </a:r>
          </a:p>
          <a:p>
            <a:r>
              <a:rPr lang="en-US" dirty="0"/>
              <a:t>Conclusion: please consider consulting nephrology before you start this medication</a:t>
            </a:r>
          </a:p>
          <a:p>
            <a:endParaRPr lang="en-US" dirty="0"/>
          </a:p>
          <a:p>
            <a:endParaRPr lang="en-US" dirty="0"/>
          </a:p>
          <a:p>
            <a:pPr lvl="1"/>
            <a:endParaRPr lang="en-US" dirty="0"/>
          </a:p>
        </p:txBody>
      </p:sp>
    </p:spTree>
    <p:extLst>
      <p:ext uri="{BB962C8B-B14F-4D97-AF65-F5344CB8AC3E}">
        <p14:creationId xmlns:p14="http://schemas.microsoft.com/office/powerpoint/2010/main" val="1360208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421" y="905424"/>
            <a:ext cx="3005052" cy="3898587"/>
          </a:xfrm>
          <a:solidFill>
            <a:srgbClr val="00B2B9"/>
          </a:solidFill>
          <a:ln>
            <a:solidFill>
              <a:srgbClr val="00B2B9"/>
            </a:solidFill>
          </a:ln>
        </p:spPr>
        <p:txBody>
          <a:bodyPr>
            <a:normAutofit/>
          </a:bodyPr>
          <a:lstStyle/>
          <a:p>
            <a:r>
              <a:rPr lang="en-US" sz="3600" dirty="0">
                <a:solidFill>
                  <a:schemeClr val="bg1"/>
                </a:solidFill>
              </a:rPr>
              <a:t>Outpatient Nephrology Referral Form</a:t>
            </a:r>
          </a:p>
        </p:txBody>
      </p:sp>
      <p:sp>
        <p:nvSpPr>
          <p:cNvPr id="5" name="Text Placeholder 4">
            <a:extLst>
              <a:ext uri="{FF2B5EF4-FFF2-40B4-BE49-F238E27FC236}">
                <a16:creationId xmlns:a16="http://schemas.microsoft.com/office/drawing/2014/main" id="{500D8BEB-3819-AD4C-8CD7-D578F947D89F}"/>
              </a:ext>
            </a:extLst>
          </p:cNvPr>
          <p:cNvSpPr>
            <a:spLocks noGrp="1"/>
          </p:cNvSpPr>
          <p:nvPr>
            <p:ph type="body" sz="quarter" idx="13"/>
          </p:nvPr>
        </p:nvSpPr>
        <p:spPr/>
        <p:txBody>
          <a:bodyPr/>
          <a:lstStyle/>
          <a:p>
            <a:endParaRPr lang="en-US" dirty="0"/>
          </a:p>
        </p:txBody>
      </p:sp>
      <p:sp>
        <p:nvSpPr>
          <p:cNvPr id="3" name="TextBox 2"/>
          <p:cNvSpPr txBox="1"/>
          <p:nvPr/>
        </p:nvSpPr>
        <p:spPr>
          <a:xfrm>
            <a:off x="1919536" y="5661248"/>
            <a:ext cx="2919490" cy="369332"/>
          </a:xfrm>
          <a:prstGeom prst="rect">
            <a:avLst/>
          </a:prstGeom>
          <a:solidFill>
            <a:schemeClr val="bg1"/>
          </a:solidFill>
        </p:spPr>
        <p:txBody>
          <a:bodyPr wrap="square" rtlCol="0">
            <a:spAutoFit/>
          </a:bodyPr>
          <a:lstStyle/>
          <a:p>
            <a:endParaRPr lang="en-CA"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6950" y="5978682"/>
            <a:ext cx="2280371" cy="523333"/>
          </a:xfrm>
          <a:prstGeom prst="rect">
            <a:avLst/>
          </a:prstGeom>
        </p:spPr>
      </p:pic>
      <p:pic>
        <p:nvPicPr>
          <p:cNvPr id="7" name="Picture 6">
            <a:extLst>
              <a:ext uri="{FF2B5EF4-FFF2-40B4-BE49-F238E27FC236}">
                <a16:creationId xmlns:a16="http://schemas.microsoft.com/office/drawing/2014/main" id="{4B4DBC34-827B-D042-A346-69DE0A8F6AE3}"/>
              </a:ext>
            </a:extLst>
          </p:cNvPr>
          <p:cNvPicPr>
            <a:picLocks noChangeAspect="1"/>
          </p:cNvPicPr>
          <p:nvPr/>
        </p:nvPicPr>
        <p:blipFill>
          <a:blip r:embed="rId4"/>
          <a:stretch>
            <a:fillRect/>
          </a:stretch>
        </p:blipFill>
        <p:spPr>
          <a:xfrm>
            <a:off x="5346700" y="215900"/>
            <a:ext cx="5321300" cy="6642100"/>
          </a:xfrm>
          <a:prstGeom prst="rect">
            <a:avLst/>
          </a:prstGeom>
        </p:spPr>
      </p:pic>
    </p:spTree>
    <p:extLst>
      <p:ext uri="{BB962C8B-B14F-4D97-AF65-F5344CB8AC3E}">
        <p14:creationId xmlns:p14="http://schemas.microsoft.com/office/powerpoint/2010/main" val="1948904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4000" dirty="0"/>
              <a:t>Recommended Reasons for Referral </a:t>
            </a:r>
            <a:endParaRPr lang="en-CA" sz="4000" dirty="0"/>
          </a:p>
        </p:txBody>
      </p:sp>
      <p:sp>
        <p:nvSpPr>
          <p:cNvPr id="4" name="Text Placeholder 3">
            <a:extLst>
              <a:ext uri="{FF2B5EF4-FFF2-40B4-BE49-F238E27FC236}">
                <a16:creationId xmlns:a16="http://schemas.microsoft.com/office/drawing/2014/main" id="{5C0D7744-1809-2744-9333-6D2653AB38BD}"/>
              </a:ext>
            </a:extLst>
          </p:cNvPr>
          <p:cNvSpPr>
            <a:spLocks noGrp="1"/>
          </p:cNvSpPr>
          <p:nvPr>
            <p:ph type="body" sz="quarter" idx="13"/>
          </p:nvPr>
        </p:nvSpPr>
        <p:spPr/>
        <p:txBody>
          <a:bodyPr/>
          <a:lstStyle/>
          <a:p>
            <a:endParaRPr lang="en-US" dirty="0"/>
          </a:p>
        </p:txBody>
      </p:sp>
      <p:sp>
        <p:nvSpPr>
          <p:cNvPr id="3" name="Rectangle 2"/>
          <p:cNvSpPr/>
          <p:nvPr/>
        </p:nvSpPr>
        <p:spPr>
          <a:xfrm>
            <a:off x="2027548" y="5426147"/>
            <a:ext cx="8136904" cy="904863"/>
          </a:xfrm>
          <a:prstGeom prst="rect">
            <a:avLst/>
          </a:prstGeom>
        </p:spPr>
        <p:txBody>
          <a:bodyPr wrap="square">
            <a:spAutoFit/>
          </a:bodyPr>
          <a:lstStyle/>
          <a:p>
            <a:pPr lvl="0">
              <a:lnSpc>
                <a:spcPct val="80000"/>
              </a:lnSpc>
              <a:spcBef>
                <a:spcPct val="20000"/>
              </a:spcBef>
              <a:buClr>
                <a:srgbClr val="58595B"/>
              </a:buClr>
            </a:pPr>
            <a:r>
              <a:rPr lang="en-US" sz="2400" b="1" dirty="0">
                <a:solidFill>
                  <a:schemeClr val="tx2"/>
                </a:solidFill>
                <a:latin typeface="Times New Roman" pitchFamily="18" charset="0"/>
                <a:cs typeface="Times New Roman" pitchFamily="18" charset="0"/>
              </a:rPr>
              <a:t>Most patients with non-progressive/ low-risk CKD can be managed by primary care providers!</a:t>
            </a:r>
            <a:br>
              <a:rPr lang="en-US" dirty="0">
                <a:solidFill>
                  <a:schemeClr val="tx2"/>
                </a:solidFill>
                <a:latin typeface="Arial Narrow" panose="020B0606020202030204" pitchFamily="34" charset="0"/>
                <a:cs typeface="Times New Roman" pitchFamily="18" charset="0"/>
              </a:rPr>
            </a:br>
            <a:endParaRPr lang="en-US" dirty="0">
              <a:solidFill>
                <a:schemeClr val="tx2"/>
              </a:solidFill>
              <a:latin typeface="Arial Narrow" panose="020B0606020202030204" pitchFamily="34" charset="0"/>
              <a:cs typeface="Times New Roman" pitchFamily="18" charset="0"/>
            </a:endParaRPr>
          </a:p>
        </p:txBody>
      </p:sp>
      <p:pic>
        <p:nvPicPr>
          <p:cNvPr id="6" name="Picture 5">
            <a:extLst>
              <a:ext uri="{FF2B5EF4-FFF2-40B4-BE49-F238E27FC236}">
                <a16:creationId xmlns:a16="http://schemas.microsoft.com/office/drawing/2014/main" id="{557656F8-7089-FA4E-A13C-5E842A2A99AC}"/>
              </a:ext>
            </a:extLst>
          </p:cNvPr>
          <p:cNvPicPr>
            <a:picLocks noChangeAspect="1"/>
          </p:cNvPicPr>
          <p:nvPr/>
        </p:nvPicPr>
        <p:blipFill>
          <a:blip r:embed="rId3"/>
          <a:stretch>
            <a:fillRect/>
          </a:stretch>
        </p:blipFill>
        <p:spPr>
          <a:xfrm>
            <a:off x="1714500" y="1953479"/>
            <a:ext cx="8953500" cy="2926868"/>
          </a:xfrm>
          <a:prstGeom prst="rect">
            <a:avLst/>
          </a:prstGeom>
        </p:spPr>
      </p:pic>
    </p:spTree>
    <p:extLst>
      <p:ext uri="{BB962C8B-B14F-4D97-AF65-F5344CB8AC3E}">
        <p14:creationId xmlns:p14="http://schemas.microsoft.com/office/powerpoint/2010/main" val="332254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937" y="0"/>
            <a:ext cx="9118192" cy="1016000"/>
          </a:xfrm>
        </p:spPr>
        <p:txBody>
          <a:bodyPr/>
          <a:lstStyle/>
          <a:p>
            <a:pPr algn="ctr"/>
            <a:r>
              <a:rPr lang="en-US" dirty="0"/>
              <a:t>Simplified CKD Patient Pathway</a:t>
            </a:r>
            <a:endParaRPr lang="en-CA" dirty="0"/>
          </a:p>
        </p:txBody>
      </p:sp>
      <p:grpSp>
        <p:nvGrpSpPr>
          <p:cNvPr id="6" name="Group 5"/>
          <p:cNvGrpSpPr/>
          <p:nvPr/>
        </p:nvGrpSpPr>
        <p:grpSpPr>
          <a:xfrm>
            <a:off x="1715070" y="2121760"/>
            <a:ext cx="8927122" cy="2697217"/>
            <a:chOff x="990917" y="2301562"/>
            <a:chExt cx="7162165" cy="2543488"/>
          </a:xfrm>
        </p:grpSpPr>
        <p:grpSp>
          <p:nvGrpSpPr>
            <p:cNvPr id="9" name="Group 8"/>
            <p:cNvGrpSpPr/>
            <p:nvPr/>
          </p:nvGrpSpPr>
          <p:grpSpPr>
            <a:xfrm>
              <a:off x="990917" y="2301562"/>
              <a:ext cx="7162165" cy="2543488"/>
              <a:chOff x="0" y="288632"/>
              <a:chExt cx="7533410" cy="2543673"/>
            </a:xfrm>
          </p:grpSpPr>
          <p:sp>
            <p:nvSpPr>
              <p:cNvPr id="11" name="Right Arrow 10"/>
              <p:cNvSpPr/>
              <p:nvPr/>
            </p:nvSpPr>
            <p:spPr>
              <a:xfrm>
                <a:off x="300251" y="1241947"/>
                <a:ext cx="4843463" cy="554681"/>
              </a:xfrm>
              <a:prstGeom prst="rightArrow">
                <a:avLst/>
              </a:prstGeom>
              <a:solidFill>
                <a:sysClr val="window" lastClr="FFFFFF">
                  <a:lumMod val="95000"/>
                </a:sysClr>
              </a:solidFill>
              <a:ln w="25400" cap="flat" cmpd="sng" algn="ctr">
                <a:solidFill>
                  <a:sysClr val="window" lastClr="FFFFFF">
                    <a:lumMod val="95000"/>
                  </a:sysClr>
                </a:solidFill>
                <a:prstDash val="solid"/>
              </a:ln>
              <a:effectLst/>
            </p:spPr>
            <p:txBody>
              <a:bodyPr rtlCol="0" anchor="ctr"/>
              <a:lstStyle/>
              <a:p>
                <a:endParaRPr lang="en-CA" sz="1200" dirty="0"/>
              </a:p>
            </p:txBody>
          </p:sp>
          <p:sp>
            <p:nvSpPr>
              <p:cNvPr id="12" name="Oval 11"/>
              <p:cNvSpPr/>
              <p:nvPr/>
            </p:nvSpPr>
            <p:spPr>
              <a:xfrm>
                <a:off x="368490" y="1405720"/>
                <a:ext cx="214313" cy="214313"/>
              </a:xfrm>
              <a:prstGeom prst="ellipse">
                <a:avLst/>
              </a:prstGeom>
              <a:solidFill>
                <a:srgbClr val="7030A0"/>
              </a:solidFill>
              <a:ln w="25400" cap="flat" cmpd="sng" algn="ctr">
                <a:solidFill>
                  <a:srgbClr val="7030A0"/>
                </a:solidFill>
                <a:prstDash val="solid"/>
              </a:ln>
              <a:effectLst/>
            </p:spPr>
            <p:txBody>
              <a:bodyPr rtlCol="0" anchor="ctr"/>
              <a:lstStyle/>
              <a:p>
                <a:endParaRPr lang="en-CA" sz="1200" dirty="0"/>
              </a:p>
            </p:txBody>
          </p:sp>
          <p:sp>
            <p:nvSpPr>
              <p:cNvPr id="13" name="Oval 12"/>
              <p:cNvSpPr/>
              <p:nvPr/>
            </p:nvSpPr>
            <p:spPr>
              <a:xfrm>
                <a:off x="1105469" y="1405720"/>
                <a:ext cx="214313" cy="214313"/>
              </a:xfrm>
              <a:prstGeom prst="ellipse">
                <a:avLst/>
              </a:prstGeom>
              <a:solidFill>
                <a:srgbClr val="7030A0"/>
              </a:solidFill>
              <a:ln w="25400" cap="flat" cmpd="sng" algn="ctr">
                <a:solidFill>
                  <a:srgbClr val="7030A0"/>
                </a:solidFill>
                <a:prstDash val="solid"/>
              </a:ln>
              <a:effectLst/>
            </p:spPr>
            <p:txBody>
              <a:bodyPr rtlCol="0" anchor="ctr"/>
              <a:lstStyle/>
              <a:p>
                <a:endParaRPr lang="en-CA" sz="1200" dirty="0"/>
              </a:p>
            </p:txBody>
          </p:sp>
          <p:sp>
            <p:nvSpPr>
              <p:cNvPr id="14" name="Oval 13"/>
              <p:cNvSpPr/>
              <p:nvPr/>
            </p:nvSpPr>
            <p:spPr>
              <a:xfrm rot="10800000">
                <a:off x="1828800" y="1405720"/>
                <a:ext cx="214313" cy="214313"/>
              </a:xfrm>
              <a:prstGeom prst="ellipse">
                <a:avLst/>
              </a:prstGeom>
              <a:gradFill flip="none" rotWithShape="1">
                <a:gsLst>
                  <a:gs pos="52000">
                    <a:schemeClr val="accent1"/>
                  </a:gs>
                  <a:gs pos="50000">
                    <a:srgbClr val="7030A0"/>
                  </a:gs>
                </a:gsLst>
                <a:lin ang="10800000" scaled="1"/>
                <a:tileRect/>
              </a:gradFill>
              <a:ln w="25400" cap="flat" cmpd="sng" algn="ctr">
                <a:solidFill>
                  <a:srgbClr val="7030A0"/>
                </a:solidFill>
                <a:prstDash val="solid"/>
              </a:ln>
              <a:effectLst/>
            </p:spPr>
            <p:txBody>
              <a:bodyPr rtlCol="0" anchor="ctr"/>
              <a:lstStyle/>
              <a:p>
                <a:endParaRPr lang="en-CA" sz="1200" dirty="0"/>
              </a:p>
            </p:txBody>
          </p:sp>
          <p:sp>
            <p:nvSpPr>
              <p:cNvPr id="15" name="Oval 14"/>
              <p:cNvSpPr/>
              <p:nvPr/>
            </p:nvSpPr>
            <p:spPr>
              <a:xfrm>
                <a:off x="2784144" y="1405720"/>
                <a:ext cx="214313" cy="214313"/>
              </a:xfrm>
              <a:prstGeom prst="ellipse">
                <a:avLst/>
              </a:prstGeom>
              <a:solidFill>
                <a:schemeClr val="accent1"/>
              </a:solidFill>
              <a:ln w="25400" cap="flat" cmpd="sng" algn="ctr">
                <a:solidFill>
                  <a:schemeClr val="accent1"/>
                </a:solidFill>
                <a:prstDash val="solid"/>
              </a:ln>
              <a:effectLst/>
            </p:spPr>
            <p:txBody>
              <a:bodyPr rtlCol="0" anchor="ctr"/>
              <a:lstStyle/>
              <a:p>
                <a:endParaRPr lang="en-CA" sz="1200" dirty="0"/>
              </a:p>
            </p:txBody>
          </p:sp>
          <p:sp>
            <p:nvSpPr>
              <p:cNvPr id="16" name="TextBox 11"/>
              <p:cNvSpPr txBox="1"/>
              <p:nvPr/>
            </p:nvSpPr>
            <p:spPr>
              <a:xfrm>
                <a:off x="0" y="1678413"/>
                <a:ext cx="692150" cy="615950"/>
              </a:xfrm>
              <a:prstGeom prst="rect">
                <a:avLst/>
              </a:prstGeom>
              <a:noFill/>
            </p:spPr>
            <p:txBody>
              <a:bodyPr wrap="square" rtlCol="0">
                <a:noAutofit/>
              </a:bodyPr>
              <a:lstStyle/>
              <a:p>
                <a:pPr fontAlgn="base"/>
                <a:r>
                  <a:rPr lang="en-US" sz="1200" dirty="0">
                    <a:solidFill>
                      <a:srgbClr val="000000"/>
                    </a:solidFill>
                    <a:ea typeface="Times New Roman" panose="02020603050405020304" pitchFamily="18" charset="0"/>
                    <a:cs typeface="Arial" panose="020B0604020202020204" pitchFamily="34" charset="0"/>
                  </a:rPr>
                  <a:t>Patients at-risk of CKD</a:t>
                </a:r>
                <a:endParaRPr lang="en-CA" sz="1200" dirty="0">
                  <a:ea typeface="Times New Roman" panose="02020603050405020304" pitchFamily="18" charset="0"/>
                </a:endParaRPr>
              </a:p>
            </p:txBody>
          </p:sp>
          <p:sp>
            <p:nvSpPr>
              <p:cNvPr id="17" name="TextBox 12"/>
              <p:cNvSpPr txBox="1"/>
              <p:nvPr/>
            </p:nvSpPr>
            <p:spPr>
              <a:xfrm>
                <a:off x="573110" y="1692058"/>
                <a:ext cx="748030" cy="791210"/>
              </a:xfrm>
              <a:prstGeom prst="rect">
                <a:avLst/>
              </a:prstGeom>
              <a:noFill/>
            </p:spPr>
            <p:txBody>
              <a:bodyPr wrap="square" rtlCol="0">
                <a:noAutofit/>
              </a:bodyPr>
              <a:lstStyle/>
              <a:p>
                <a:pPr fontAlgn="base"/>
                <a:r>
                  <a:rPr lang="en-US" sz="1200" dirty="0">
                    <a:solidFill>
                      <a:srgbClr val="000000"/>
                    </a:solidFill>
                    <a:ea typeface="Times New Roman" panose="02020603050405020304" pitchFamily="18" charset="0"/>
                    <a:cs typeface="Arial" panose="020B0604020202020204" pitchFamily="34" charset="0"/>
                  </a:rPr>
                  <a:t>Patients with CKD managed by PCPs</a:t>
                </a:r>
                <a:endParaRPr lang="en-CA" sz="1200" dirty="0">
                  <a:ea typeface="Times New Roman" panose="02020603050405020304" pitchFamily="18" charset="0"/>
                </a:endParaRPr>
              </a:p>
            </p:txBody>
          </p:sp>
          <p:sp>
            <p:nvSpPr>
              <p:cNvPr id="18" name="TextBox 13"/>
              <p:cNvSpPr txBox="1"/>
              <p:nvPr/>
            </p:nvSpPr>
            <p:spPr>
              <a:xfrm>
                <a:off x="1187158" y="1719348"/>
                <a:ext cx="913765" cy="441325"/>
              </a:xfrm>
              <a:prstGeom prst="rect">
                <a:avLst/>
              </a:prstGeom>
              <a:noFill/>
            </p:spPr>
            <p:txBody>
              <a:bodyPr wrap="square" rtlCol="0">
                <a:noAutofit/>
              </a:bodyPr>
              <a:lstStyle/>
              <a:p>
                <a:pPr fontAlgn="base"/>
                <a:r>
                  <a:rPr lang="en-US" sz="1200" dirty="0">
                    <a:solidFill>
                      <a:srgbClr val="000000"/>
                    </a:solidFill>
                    <a:ea typeface="Times New Roman" panose="02020603050405020304" pitchFamily="18" charset="0"/>
                    <a:cs typeface="Arial" panose="020B0604020202020204" pitchFamily="34" charset="0"/>
                  </a:rPr>
                  <a:t>Referral to nephrologist</a:t>
                </a:r>
                <a:endParaRPr lang="en-CA" sz="1200" dirty="0">
                  <a:ea typeface="Times New Roman" panose="02020603050405020304" pitchFamily="18" charset="0"/>
                </a:endParaRPr>
              </a:p>
            </p:txBody>
          </p:sp>
          <p:sp>
            <p:nvSpPr>
              <p:cNvPr id="19" name="TextBox 14"/>
              <p:cNvSpPr txBox="1"/>
              <p:nvPr/>
            </p:nvSpPr>
            <p:spPr>
              <a:xfrm>
                <a:off x="2767951" y="1746641"/>
                <a:ext cx="904240" cy="791210"/>
              </a:xfrm>
              <a:prstGeom prst="rect">
                <a:avLst/>
              </a:prstGeom>
              <a:noFill/>
            </p:spPr>
            <p:txBody>
              <a:bodyPr wrap="square" rtlCol="0">
                <a:noAutofit/>
              </a:bodyPr>
              <a:lstStyle/>
              <a:p>
                <a:pPr fontAlgn="base"/>
                <a:r>
                  <a:rPr lang="en-US" sz="1200" dirty="0">
                    <a:solidFill>
                      <a:srgbClr val="000000"/>
                    </a:solidFill>
                    <a:ea typeface="Times New Roman" panose="02020603050405020304" pitchFamily="18" charset="0"/>
                    <a:cs typeface="Arial" panose="020B0604020202020204" pitchFamily="34" charset="0"/>
                  </a:rPr>
                  <a:t>CKD patient managed in nephrology clinic</a:t>
                </a:r>
                <a:endParaRPr lang="en-CA" sz="1200" dirty="0">
                  <a:ea typeface="Times New Roman" panose="02020603050405020304" pitchFamily="18" charset="0"/>
                </a:endParaRPr>
              </a:p>
            </p:txBody>
          </p:sp>
          <p:sp>
            <p:nvSpPr>
              <p:cNvPr id="20" name="Oval 19"/>
              <p:cNvSpPr/>
              <p:nvPr/>
            </p:nvSpPr>
            <p:spPr>
              <a:xfrm>
                <a:off x="3712192" y="1405720"/>
                <a:ext cx="214313" cy="214313"/>
              </a:xfrm>
              <a:prstGeom prst="ellipse">
                <a:avLst/>
              </a:prstGeom>
              <a:gradFill flip="none" rotWithShape="1">
                <a:gsLst>
                  <a:gs pos="53000">
                    <a:schemeClr val="accent1"/>
                  </a:gs>
                  <a:gs pos="52000">
                    <a:schemeClr val="accent2"/>
                  </a:gs>
                </a:gsLst>
                <a:lin ang="10800000" scaled="1"/>
                <a:tileRect/>
              </a:gradFill>
              <a:ln w="25400" cap="flat" cmpd="sng" algn="ctr">
                <a:solidFill>
                  <a:schemeClr val="accent1"/>
                </a:solidFill>
                <a:prstDash val="solid"/>
              </a:ln>
              <a:effectLst/>
            </p:spPr>
            <p:txBody>
              <a:bodyPr rtlCol="0" anchor="ctr"/>
              <a:lstStyle/>
              <a:p>
                <a:endParaRPr lang="en-CA" sz="1200" dirty="0"/>
              </a:p>
            </p:txBody>
          </p:sp>
          <p:sp>
            <p:nvSpPr>
              <p:cNvPr id="21" name="Oval 20"/>
              <p:cNvSpPr/>
              <p:nvPr/>
            </p:nvSpPr>
            <p:spPr>
              <a:xfrm>
                <a:off x="4667535" y="1405720"/>
                <a:ext cx="214313" cy="214313"/>
              </a:xfrm>
              <a:prstGeom prst="ellipse">
                <a:avLst/>
              </a:prstGeom>
              <a:solidFill>
                <a:schemeClr val="accent2"/>
              </a:solidFill>
              <a:ln w="25400" cap="flat" cmpd="sng" algn="ctr">
                <a:solidFill>
                  <a:schemeClr val="accent2"/>
                </a:solidFill>
                <a:prstDash val="solid"/>
              </a:ln>
              <a:effectLst/>
            </p:spPr>
            <p:txBody>
              <a:bodyPr rtlCol="0" anchor="ctr"/>
              <a:lstStyle/>
              <a:p>
                <a:endParaRPr lang="en-CA" sz="1200" dirty="0"/>
              </a:p>
            </p:txBody>
          </p:sp>
          <p:sp>
            <p:nvSpPr>
              <p:cNvPr id="22" name="TextBox 17"/>
              <p:cNvSpPr txBox="1"/>
              <p:nvPr/>
            </p:nvSpPr>
            <p:spPr>
              <a:xfrm>
                <a:off x="4611792" y="1746591"/>
                <a:ext cx="857250" cy="965835"/>
              </a:xfrm>
              <a:prstGeom prst="rect">
                <a:avLst/>
              </a:prstGeom>
              <a:noFill/>
            </p:spPr>
            <p:txBody>
              <a:bodyPr wrap="square" rtlCol="0">
                <a:noAutofit/>
              </a:bodyPr>
              <a:lstStyle/>
              <a:p>
                <a:pPr fontAlgn="base"/>
                <a:r>
                  <a:rPr lang="en-US" sz="1200" dirty="0">
                    <a:solidFill>
                      <a:srgbClr val="000000"/>
                    </a:solidFill>
                    <a:ea typeface="Times New Roman" panose="02020603050405020304" pitchFamily="18" charset="0"/>
                    <a:cs typeface="Arial" panose="020B0604020202020204" pitchFamily="34" charset="0"/>
                  </a:rPr>
                  <a:t>Patients with CKD receiving multidisciplinary care</a:t>
                </a:r>
                <a:endParaRPr lang="en-CA" sz="1200" dirty="0">
                  <a:ea typeface="Times New Roman" panose="02020603050405020304" pitchFamily="18" charset="0"/>
                </a:endParaRPr>
              </a:p>
            </p:txBody>
          </p:sp>
          <p:sp>
            <p:nvSpPr>
              <p:cNvPr id="24" name="Right Brace 23"/>
              <p:cNvSpPr/>
              <p:nvPr/>
            </p:nvSpPr>
            <p:spPr>
              <a:xfrm rot="16200000">
                <a:off x="1044054" y="484496"/>
                <a:ext cx="214313" cy="1564482"/>
              </a:xfrm>
              <a:prstGeom prst="rightBrace">
                <a:avLst/>
              </a:prstGeom>
              <a:noFill/>
              <a:ln w="9525" cap="flat" cmpd="sng" algn="ctr">
                <a:solidFill>
                  <a:srgbClr val="7030A0"/>
                </a:solidFill>
                <a:prstDash val="solid"/>
              </a:ln>
              <a:effectLst/>
            </p:spPr>
            <p:txBody>
              <a:bodyPr rtlCol="0" anchor="ctr"/>
              <a:lstStyle/>
              <a:p>
                <a:endParaRPr lang="en-CA" sz="1200" dirty="0"/>
              </a:p>
            </p:txBody>
          </p:sp>
          <p:sp>
            <p:nvSpPr>
              <p:cNvPr id="25" name="Right Brace 24"/>
              <p:cNvSpPr/>
              <p:nvPr/>
            </p:nvSpPr>
            <p:spPr>
              <a:xfrm rot="16200000">
                <a:off x="2797791" y="327547"/>
                <a:ext cx="214313" cy="1843088"/>
              </a:xfrm>
              <a:prstGeom prst="rightBrace">
                <a:avLst/>
              </a:prstGeom>
              <a:ln>
                <a:solidFill>
                  <a:schemeClr val="accent1"/>
                </a:solidFill>
              </a:ln>
            </p:spPr>
            <p:style>
              <a:lnRef idx="1">
                <a:schemeClr val="accent4"/>
              </a:lnRef>
              <a:fillRef idx="0">
                <a:schemeClr val="accent4"/>
              </a:fillRef>
              <a:effectRef idx="0">
                <a:schemeClr val="accent4"/>
              </a:effectRef>
              <a:fontRef idx="minor">
                <a:schemeClr val="tx1"/>
              </a:fontRef>
            </p:style>
            <p:txBody>
              <a:bodyPr rtlCol="0" anchor="ctr"/>
              <a:lstStyle/>
              <a:p>
                <a:endParaRPr lang="en-CA" sz="1200" dirty="0"/>
              </a:p>
            </p:txBody>
          </p:sp>
          <p:sp>
            <p:nvSpPr>
              <p:cNvPr id="26" name="Right Brace 25"/>
              <p:cNvSpPr/>
              <p:nvPr/>
            </p:nvSpPr>
            <p:spPr>
              <a:xfrm rot="16200000">
                <a:off x="4230807" y="750627"/>
                <a:ext cx="214313" cy="989053"/>
              </a:xfrm>
              <a:prstGeom prst="rightBrace">
                <a:avLst/>
              </a:prstGeom>
              <a:ln>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endParaRPr lang="en-CA" sz="1200" dirty="0"/>
              </a:p>
            </p:txBody>
          </p:sp>
          <p:sp>
            <p:nvSpPr>
              <p:cNvPr id="27" name="TextBox 21"/>
              <p:cNvSpPr txBox="1"/>
              <p:nvPr/>
            </p:nvSpPr>
            <p:spPr>
              <a:xfrm>
                <a:off x="40938" y="559418"/>
                <a:ext cx="1899920" cy="266065"/>
              </a:xfrm>
              <a:prstGeom prst="rect">
                <a:avLst/>
              </a:prstGeom>
              <a:noFill/>
              <a:ln>
                <a:noFill/>
              </a:ln>
            </p:spPr>
            <p:txBody>
              <a:bodyPr wrap="square" rtlCol="0">
                <a:noAutofit/>
              </a:bodyPr>
              <a:lstStyle/>
              <a:p>
                <a:pPr algn="ctr" fontAlgn="base"/>
                <a:r>
                  <a:rPr lang="en-US" sz="1200" b="1" dirty="0">
                    <a:solidFill>
                      <a:srgbClr val="7030A0"/>
                    </a:solidFill>
                    <a:ea typeface="Times New Roman" panose="02020603050405020304" pitchFamily="18" charset="0"/>
                    <a:cs typeface="Arial" panose="020B0604020202020204" pitchFamily="34" charset="0"/>
                  </a:rPr>
                  <a:t>PRIMARY CARE</a:t>
                </a:r>
                <a:endParaRPr lang="en-CA" sz="1200" dirty="0">
                  <a:ea typeface="Times New Roman" panose="02020603050405020304" pitchFamily="18" charset="0"/>
                </a:endParaRPr>
              </a:p>
            </p:txBody>
          </p:sp>
          <p:sp>
            <p:nvSpPr>
              <p:cNvPr id="28" name="TextBox 22"/>
              <p:cNvSpPr txBox="1"/>
              <p:nvPr/>
            </p:nvSpPr>
            <p:spPr>
              <a:xfrm>
                <a:off x="2074114" y="559417"/>
                <a:ext cx="1629410" cy="423222"/>
              </a:xfrm>
              <a:prstGeom prst="rect">
                <a:avLst/>
              </a:prstGeom>
              <a:noFill/>
            </p:spPr>
            <p:txBody>
              <a:bodyPr wrap="square" rtlCol="0">
                <a:noAutofit/>
              </a:bodyPr>
              <a:lstStyle/>
              <a:p>
                <a:pPr algn="ctr" fontAlgn="base"/>
                <a:r>
                  <a:rPr lang="en-US" sz="1200" b="1" dirty="0">
                    <a:solidFill>
                      <a:schemeClr val="tx2"/>
                    </a:solidFill>
                    <a:ea typeface="Times New Roman" panose="02020603050405020304" pitchFamily="18" charset="0"/>
                    <a:cs typeface="Arial" panose="020B0604020202020204" pitchFamily="34" charset="0"/>
                  </a:rPr>
                  <a:t>GENERAL NEPHROLOGY</a:t>
                </a:r>
                <a:endParaRPr lang="en-CA" sz="1200" dirty="0">
                  <a:solidFill>
                    <a:schemeClr val="tx2"/>
                  </a:solidFill>
                  <a:ea typeface="Times New Roman" panose="02020603050405020304" pitchFamily="18" charset="0"/>
                </a:endParaRPr>
              </a:p>
            </p:txBody>
          </p:sp>
          <p:sp>
            <p:nvSpPr>
              <p:cNvPr id="29" name="TextBox 23"/>
              <p:cNvSpPr txBox="1"/>
              <p:nvPr/>
            </p:nvSpPr>
            <p:spPr>
              <a:xfrm>
                <a:off x="3750767" y="578336"/>
                <a:ext cx="1321197" cy="464155"/>
              </a:xfrm>
              <a:prstGeom prst="rect">
                <a:avLst/>
              </a:prstGeom>
              <a:noFill/>
            </p:spPr>
            <p:txBody>
              <a:bodyPr wrap="square" rtlCol="0">
                <a:noAutofit/>
              </a:bodyPr>
              <a:lstStyle/>
              <a:p>
                <a:pPr algn="ctr" fontAlgn="base"/>
                <a:r>
                  <a:rPr lang="en-US" sz="1200" b="1" dirty="0">
                    <a:solidFill>
                      <a:schemeClr val="accent2"/>
                    </a:solidFill>
                    <a:ea typeface="Times New Roman" panose="02020603050405020304" pitchFamily="18" charset="0"/>
                    <a:cs typeface="Arial" panose="020B0604020202020204" pitchFamily="34" charset="0"/>
                  </a:rPr>
                  <a:t>MULTI-CARE KIDNEY CLINICS</a:t>
                </a:r>
                <a:endParaRPr lang="en-CA" sz="1200" dirty="0">
                  <a:solidFill>
                    <a:schemeClr val="accent2"/>
                  </a:solidFill>
                  <a:ea typeface="Times New Roman" panose="02020603050405020304" pitchFamily="18" charset="0"/>
                </a:endParaRPr>
              </a:p>
            </p:txBody>
          </p:sp>
          <p:sp>
            <p:nvSpPr>
              <p:cNvPr id="30" name="TextBox 24"/>
              <p:cNvSpPr txBox="1"/>
              <p:nvPr/>
            </p:nvSpPr>
            <p:spPr>
              <a:xfrm>
                <a:off x="1951256" y="1719182"/>
                <a:ext cx="934124" cy="441325"/>
              </a:xfrm>
              <a:prstGeom prst="rect">
                <a:avLst/>
              </a:prstGeom>
              <a:noFill/>
            </p:spPr>
            <p:txBody>
              <a:bodyPr wrap="square" rtlCol="0">
                <a:noAutofit/>
              </a:bodyPr>
              <a:lstStyle/>
              <a:p>
                <a:pPr fontAlgn="base"/>
                <a:r>
                  <a:rPr lang="en-US" sz="1200" dirty="0">
                    <a:solidFill>
                      <a:srgbClr val="000000"/>
                    </a:solidFill>
                    <a:ea typeface="Times New Roman" panose="02020603050405020304" pitchFamily="18" charset="0"/>
                    <a:cs typeface="Arial" panose="020B0604020202020204" pitchFamily="34" charset="0"/>
                  </a:rPr>
                  <a:t>Nephrology Consult</a:t>
                </a:r>
                <a:endParaRPr lang="en-CA" sz="1200" dirty="0">
                  <a:ea typeface="Times New Roman" panose="02020603050405020304" pitchFamily="18" charset="0"/>
                </a:endParaRPr>
              </a:p>
            </p:txBody>
          </p:sp>
          <p:sp>
            <p:nvSpPr>
              <p:cNvPr id="31" name="Right Arrow 30"/>
              <p:cNvSpPr/>
              <p:nvPr/>
            </p:nvSpPr>
            <p:spPr>
              <a:xfrm rot="18993035">
                <a:off x="6107588" y="288632"/>
                <a:ext cx="958170" cy="663714"/>
              </a:xfrm>
              <a:prstGeom prst="rightArrow">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ea typeface="Times New Roman" panose="02020603050405020304" pitchFamily="18" charset="0"/>
                    <a:cs typeface="Times New Roman" panose="02020603050405020304" pitchFamily="18" charset="0"/>
                  </a:rPr>
                  <a:t>Dialysis</a:t>
                </a:r>
                <a:endParaRPr lang="en-CA" sz="1200" dirty="0">
                  <a:solidFill>
                    <a:schemeClr val="tx1"/>
                  </a:solidFill>
                  <a:ea typeface="Times New Roman" panose="02020603050405020304" pitchFamily="18" charset="0"/>
                </a:endParaRPr>
              </a:p>
            </p:txBody>
          </p:sp>
          <p:sp>
            <p:nvSpPr>
              <p:cNvPr id="32" name="Right Arrow 31"/>
              <p:cNvSpPr/>
              <p:nvPr/>
            </p:nvSpPr>
            <p:spPr>
              <a:xfrm>
                <a:off x="6304509" y="1146246"/>
                <a:ext cx="1228901" cy="590375"/>
              </a:xfrm>
              <a:prstGeom prst="rightArrow">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ea typeface="Times New Roman" panose="02020603050405020304" pitchFamily="18" charset="0"/>
                    <a:cs typeface="Times New Roman" panose="02020603050405020304" pitchFamily="18" charset="0"/>
                  </a:rPr>
                  <a:t>Conservative</a:t>
                </a:r>
                <a:endParaRPr lang="en-CA" sz="1200" dirty="0">
                  <a:solidFill>
                    <a:schemeClr val="tx1"/>
                  </a:solidFill>
                  <a:ea typeface="Times New Roman" panose="02020603050405020304" pitchFamily="18" charset="0"/>
                </a:endParaRPr>
              </a:p>
            </p:txBody>
          </p:sp>
          <p:sp>
            <p:nvSpPr>
              <p:cNvPr id="33" name="Right Arrow 32"/>
              <p:cNvSpPr/>
              <p:nvPr/>
            </p:nvSpPr>
            <p:spPr>
              <a:xfrm rot="1418678">
                <a:off x="5979393" y="1954708"/>
                <a:ext cx="1077224" cy="590375"/>
              </a:xfrm>
              <a:prstGeom prst="rightArrow">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ea typeface="Times New Roman" panose="02020603050405020304" pitchFamily="18" charset="0"/>
                    <a:cs typeface="Times New Roman" panose="02020603050405020304" pitchFamily="18" charset="0"/>
                  </a:rPr>
                  <a:t>Transplant</a:t>
                </a:r>
                <a:endParaRPr lang="en-CA" sz="1200" dirty="0">
                  <a:solidFill>
                    <a:schemeClr val="tx1"/>
                  </a:solidFill>
                  <a:ea typeface="Times New Roman" panose="02020603050405020304" pitchFamily="18" charset="0"/>
                </a:endParaRPr>
              </a:p>
            </p:txBody>
          </p:sp>
          <p:cxnSp>
            <p:nvCxnSpPr>
              <p:cNvPr id="34" name="Straight Connector 33"/>
              <p:cNvCxnSpPr>
                <a:stCxn id="31" idx="1"/>
              </p:cNvCxnSpPr>
              <p:nvPr/>
            </p:nvCxnSpPr>
            <p:spPr>
              <a:xfrm flipH="1">
                <a:off x="5131560" y="933749"/>
                <a:ext cx="1107306" cy="578243"/>
              </a:xfrm>
              <a:prstGeom prst="line">
                <a:avLst/>
              </a:prstGeom>
              <a:noFill/>
              <a:ln w="9525" cap="flat" cmpd="sng" algn="ctr">
                <a:solidFill>
                  <a:schemeClr val="bg1">
                    <a:lumMod val="75000"/>
                  </a:schemeClr>
                </a:solidFill>
                <a:prstDash val="solid"/>
              </a:ln>
              <a:effectLst/>
            </p:spPr>
          </p:cxnSp>
          <p:cxnSp>
            <p:nvCxnSpPr>
              <p:cNvPr id="35" name="Straight Connector 34"/>
              <p:cNvCxnSpPr/>
              <p:nvPr/>
            </p:nvCxnSpPr>
            <p:spPr>
              <a:xfrm flipH="1">
                <a:off x="5131559" y="1473959"/>
                <a:ext cx="1166903" cy="27596"/>
              </a:xfrm>
              <a:prstGeom prst="line">
                <a:avLst/>
              </a:prstGeom>
              <a:noFill/>
              <a:ln w="9525" cap="flat" cmpd="sng" algn="ctr">
                <a:solidFill>
                  <a:schemeClr val="bg1">
                    <a:lumMod val="75000"/>
                  </a:schemeClr>
                </a:solidFill>
                <a:prstDash val="solid"/>
              </a:ln>
              <a:effectLst/>
            </p:spPr>
          </p:cxnSp>
          <p:sp>
            <p:nvSpPr>
              <p:cNvPr id="36" name="TextBox 32"/>
              <p:cNvSpPr txBox="1"/>
              <p:nvPr/>
            </p:nvSpPr>
            <p:spPr>
              <a:xfrm>
                <a:off x="3779485" y="1691845"/>
                <a:ext cx="878840" cy="1140460"/>
              </a:xfrm>
              <a:prstGeom prst="rect">
                <a:avLst/>
              </a:prstGeom>
              <a:noFill/>
            </p:spPr>
            <p:txBody>
              <a:bodyPr wrap="square" rtlCol="0">
                <a:noAutofit/>
              </a:bodyPr>
              <a:lstStyle/>
              <a:p>
                <a:pPr fontAlgn="base"/>
                <a:r>
                  <a:rPr lang="en-US" sz="1200" dirty="0">
                    <a:solidFill>
                      <a:srgbClr val="000000"/>
                    </a:solidFill>
                    <a:ea typeface="Times New Roman" panose="02020603050405020304" pitchFamily="18" charset="0"/>
                    <a:cs typeface="Arial" panose="020B0604020202020204" pitchFamily="34" charset="0"/>
                  </a:rPr>
                  <a:t>Patients with CKD referred to program for multidisciplinary care</a:t>
                </a:r>
                <a:endParaRPr lang="en-CA" sz="1200" dirty="0">
                  <a:ea typeface="Times New Roman" panose="02020603050405020304" pitchFamily="18" charset="0"/>
                </a:endParaRPr>
              </a:p>
            </p:txBody>
          </p:sp>
        </p:grpSp>
        <p:cxnSp>
          <p:nvCxnSpPr>
            <p:cNvPr id="10" name="Straight Connector 9"/>
            <p:cNvCxnSpPr/>
            <p:nvPr/>
          </p:nvCxnSpPr>
          <p:spPr>
            <a:xfrm flipH="1" flipV="1">
              <a:off x="5884862" y="3541395"/>
              <a:ext cx="807085" cy="514350"/>
            </a:xfrm>
            <a:prstGeom prst="line">
              <a:avLst/>
            </a:prstGeom>
            <a:noFill/>
            <a:ln w="9525" cap="flat" cmpd="sng" algn="ctr">
              <a:solidFill>
                <a:schemeClr val="bg1">
                  <a:lumMod val="75000"/>
                </a:schemeClr>
              </a:solidFill>
              <a:prstDash val="solid"/>
            </a:ln>
            <a:effectLst/>
          </p:spPr>
        </p:cxnSp>
      </p:grpSp>
      <p:sp>
        <p:nvSpPr>
          <p:cNvPr id="4" name="Right Arrow 3"/>
          <p:cNvSpPr/>
          <p:nvPr/>
        </p:nvSpPr>
        <p:spPr>
          <a:xfrm>
            <a:off x="2144376" y="2007461"/>
            <a:ext cx="5996155" cy="157461"/>
          </a:xfrm>
          <a:prstGeom prst="rightArrow">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sz="1200" dirty="0"/>
          </a:p>
        </p:txBody>
      </p:sp>
      <p:sp>
        <p:nvSpPr>
          <p:cNvPr id="37" name="TextBox 36"/>
          <p:cNvSpPr txBox="1"/>
          <p:nvPr/>
        </p:nvSpPr>
        <p:spPr>
          <a:xfrm>
            <a:off x="2405694" y="5157773"/>
            <a:ext cx="7607696" cy="769441"/>
          </a:xfrm>
          <a:prstGeom prst="rect">
            <a:avLst/>
          </a:prstGeom>
          <a:solidFill>
            <a:srgbClr val="006757"/>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200" dirty="0"/>
              <a:t>Primary Care management of CKD doesn’t stop after</a:t>
            </a:r>
          </a:p>
          <a:p>
            <a:r>
              <a:rPr lang="en-US" sz="2200" dirty="0"/>
              <a:t> referral!</a:t>
            </a:r>
          </a:p>
        </p:txBody>
      </p:sp>
    </p:spTree>
    <p:extLst>
      <p:ext uri="{BB962C8B-B14F-4D97-AF65-F5344CB8AC3E}">
        <p14:creationId xmlns:p14="http://schemas.microsoft.com/office/powerpoint/2010/main" val="24388685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4A1772-C719-444C-A852-FF4AE85187A4}"/>
              </a:ext>
            </a:extLst>
          </p:cNvPr>
          <p:cNvSpPr>
            <a:spLocks noGrp="1"/>
          </p:cNvSpPr>
          <p:nvPr>
            <p:ph type="title"/>
          </p:nvPr>
        </p:nvSpPr>
        <p:spPr>
          <a:noFill/>
          <a:ln>
            <a:noFill/>
          </a:ln>
        </p:spPr>
        <p:txBody>
          <a:bodyPr>
            <a:normAutofit/>
          </a:bodyPr>
          <a:lstStyle/>
          <a:p>
            <a:r>
              <a:rPr lang="en-US" sz="4000" dirty="0">
                <a:solidFill>
                  <a:schemeClr val="tx2"/>
                </a:solidFill>
              </a:rPr>
              <a:t>CFP – Oct. 2018 – pg. 728-735</a:t>
            </a:r>
          </a:p>
        </p:txBody>
      </p:sp>
      <p:sp>
        <p:nvSpPr>
          <p:cNvPr id="3" name="Slide Number Placeholder 2">
            <a:extLst>
              <a:ext uri="{FF2B5EF4-FFF2-40B4-BE49-F238E27FC236}">
                <a16:creationId xmlns:a16="http://schemas.microsoft.com/office/drawing/2014/main" id="{6B99C8C5-2F31-E848-B320-BF11220A97D1}"/>
              </a:ext>
            </a:extLst>
          </p:cNvPr>
          <p:cNvSpPr>
            <a:spLocks noGrp="1"/>
          </p:cNvSpPr>
          <p:nvPr>
            <p:ph type="sldNum" sz="quarter" idx="12"/>
          </p:nvPr>
        </p:nvSpPr>
        <p:spPr/>
        <p:txBody>
          <a:bodyPr/>
          <a:lstStyle/>
          <a:p>
            <a:pPr algn="l" defTabSz="685800">
              <a:defRPr/>
            </a:pPr>
            <a:fld id="{D28A7EBE-86EF-4D46-BBBA-56D187EC3882}" type="slidenum">
              <a:rPr lang="en-US" sz="1800">
                <a:solidFill>
                  <a:prstClr val="black">
                    <a:tint val="75000"/>
                  </a:prstClr>
                </a:solidFill>
                <a:latin typeface="Calibri" panose="020F0502020204030204"/>
              </a:rPr>
              <a:pPr algn="l" defTabSz="685800">
                <a:defRPr/>
              </a:pPr>
              <a:t>48</a:t>
            </a:fld>
            <a:endParaRPr lang="en-US" sz="1800" dirty="0">
              <a:solidFill>
                <a:prstClr val="black">
                  <a:tint val="75000"/>
                </a:prstClr>
              </a:solidFill>
              <a:latin typeface="Calibri" panose="020F0502020204030204"/>
            </a:endParaRPr>
          </a:p>
        </p:txBody>
      </p:sp>
      <p:sp>
        <p:nvSpPr>
          <p:cNvPr id="2" name="Text Placeholder 1">
            <a:extLst>
              <a:ext uri="{FF2B5EF4-FFF2-40B4-BE49-F238E27FC236}">
                <a16:creationId xmlns:a16="http://schemas.microsoft.com/office/drawing/2014/main" id="{FA867AA2-A585-854C-B7FD-38490AFD0149}"/>
              </a:ext>
            </a:extLst>
          </p:cNvPr>
          <p:cNvSpPr>
            <a:spLocks noGrp="1"/>
          </p:cNvSpPr>
          <p:nvPr>
            <p:ph type="body" sz="quarter" idx="13"/>
          </p:nvPr>
        </p:nvSpPr>
        <p:spPr/>
        <p:txBody>
          <a:bodyPr/>
          <a:lstStyle/>
          <a:p>
            <a:endParaRPr lang="en-US"/>
          </a:p>
        </p:txBody>
      </p:sp>
      <p:pic>
        <p:nvPicPr>
          <p:cNvPr id="11" name="Content Placeholder 10">
            <a:extLst>
              <a:ext uri="{FF2B5EF4-FFF2-40B4-BE49-F238E27FC236}">
                <a16:creationId xmlns:a16="http://schemas.microsoft.com/office/drawing/2014/main" id="{0B875DC5-91D6-374A-B909-A1F8FA5DC56E}"/>
              </a:ext>
            </a:extLst>
          </p:cNvPr>
          <p:cNvPicPr>
            <a:picLocks noGrp="1" noChangeAspect="1"/>
          </p:cNvPicPr>
          <p:nvPr>
            <p:ph sz="half" idx="4294967295"/>
          </p:nvPr>
        </p:nvPicPr>
        <p:blipFill>
          <a:blip r:embed="rId3"/>
          <a:stretch>
            <a:fillRect/>
          </a:stretch>
        </p:blipFill>
        <p:spPr>
          <a:xfrm rot="5400000">
            <a:off x="532487" y="2546350"/>
            <a:ext cx="3886200" cy="2914650"/>
          </a:xfrm>
        </p:spPr>
      </p:pic>
      <p:pic>
        <p:nvPicPr>
          <p:cNvPr id="13" name="Content Placeholder 12">
            <a:extLst>
              <a:ext uri="{FF2B5EF4-FFF2-40B4-BE49-F238E27FC236}">
                <a16:creationId xmlns:a16="http://schemas.microsoft.com/office/drawing/2014/main" id="{404549B1-5576-7943-8D8F-2F85CB11E98D}"/>
              </a:ext>
            </a:extLst>
          </p:cNvPr>
          <p:cNvPicPr>
            <a:picLocks noGrp="1" noChangeAspect="1"/>
          </p:cNvPicPr>
          <p:nvPr>
            <p:ph sz="half" idx="4294967295"/>
          </p:nvPr>
        </p:nvPicPr>
        <p:blipFill>
          <a:blip r:embed="rId4"/>
          <a:stretch>
            <a:fillRect/>
          </a:stretch>
        </p:blipFill>
        <p:spPr>
          <a:xfrm>
            <a:off x="4321175" y="2060575"/>
            <a:ext cx="5127625" cy="3600450"/>
          </a:xfrm>
        </p:spPr>
      </p:pic>
    </p:spTree>
    <p:extLst>
      <p:ext uri="{BB962C8B-B14F-4D97-AF65-F5344CB8AC3E}">
        <p14:creationId xmlns:p14="http://schemas.microsoft.com/office/powerpoint/2010/main" val="39217183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4A1772-C719-444C-A852-FF4AE85187A4}"/>
              </a:ext>
            </a:extLst>
          </p:cNvPr>
          <p:cNvSpPr>
            <a:spLocks noGrp="1"/>
          </p:cNvSpPr>
          <p:nvPr>
            <p:ph type="title"/>
          </p:nvPr>
        </p:nvSpPr>
        <p:spPr>
          <a:noFill/>
          <a:ln>
            <a:noFill/>
          </a:ln>
        </p:spPr>
        <p:txBody>
          <a:bodyPr>
            <a:normAutofit/>
          </a:bodyPr>
          <a:lstStyle/>
          <a:p>
            <a:r>
              <a:rPr lang="en-US" sz="4000" dirty="0">
                <a:solidFill>
                  <a:schemeClr val="tx2"/>
                </a:solidFill>
              </a:rPr>
              <a:t>FMPE - PBSG</a:t>
            </a:r>
          </a:p>
        </p:txBody>
      </p:sp>
      <p:sp>
        <p:nvSpPr>
          <p:cNvPr id="3" name="Slide Number Placeholder 2">
            <a:extLst>
              <a:ext uri="{FF2B5EF4-FFF2-40B4-BE49-F238E27FC236}">
                <a16:creationId xmlns:a16="http://schemas.microsoft.com/office/drawing/2014/main" id="{6B99C8C5-2F31-E848-B320-BF11220A97D1}"/>
              </a:ext>
            </a:extLst>
          </p:cNvPr>
          <p:cNvSpPr>
            <a:spLocks noGrp="1"/>
          </p:cNvSpPr>
          <p:nvPr>
            <p:ph type="sldNum" sz="quarter" idx="12"/>
          </p:nvPr>
        </p:nvSpPr>
        <p:spPr/>
        <p:txBody>
          <a:bodyPr/>
          <a:lstStyle/>
          <a:p>
            <a:pPr algn="l" defTabSz="685800">
              <a:defRPr/>
            </a:pPr>
            <a:fld id="{D28A7EBE-86EF-4D46-BBBA-56D187EC3882}" type="slidenum">
              <a:rPr lang="en-US" sz="1800">
                <a:solidFill>
                  <a:prstClr val="black">
                    <a:tint val="75000"/>
                  </a:prstClr>
                </a:solidFill>
                <a:latin typeface="Calibri" panose="020F0502020204030204"/>
              </a:rPr>
              <a:pPr algn="l" defTabSz="685800">
                <a:defRPr/>
              </a:pPr>
              <a:t>49</a:t>
            </a:fld>
            <a:endParaRPr lang="en-US" sz="1800" dirty="0">
              <a:solidFill>
                <a:prstClr val="black">
                  <a:tint val="75000"/>
                </a:prstClr>
              </a:solidFill>
              <a:latin typeface="Calibri" panose="020F0502020204030204"/>
            </a:endParaRPr>
          </a:p>
        </p:txBody>
      </p:sp>
      <p:sp>
        <p:nvSpPr>
          <p:cNvPr id="2" name="Text Placeholder 1">
            <a:extLst>
              <a:ext uri="{FF2B5EF4-FFF2-40B4-BE49-F238E27FC236}">
                <a16:creationId xmlns:a16="http://schemas.microsoft.com/office/drawing/2014/main" id="{3FD72DFD-B80F-7A4F-A69B-AC7A51E04E14}"/>
              </a:ext>
            </a:extLst>
          </p:cNvPr>
          <p:cNvSpPr>
            <a:spLocks noGrp="1"/>
          </p:cNvSpPr>
          <p:nvPr>
            <p:ph type="body" sz="quarter" idx="13"/>
          </p:nvPr>
        </p:nvSpPr>
        <p:spPr/>
        <p:txBody>
          <a:bodyPr/>
          <a:lstStyle/>
          <a:p>
            <a:endParaRPr lang="en-US"/>
          </a:p>
        </p:txBody>
      </p:sp>
      <p:pic>
        <p:nvPicPr>
          <p:cNvPr id="4" name="Picture 3">
            <a:extLst>
              <a:ext uri="{FF2B5EF4-FFF2-40B4-BE49-F238E27FC236}">
                <a16:creationId xmlns:a16="http://schemas.microsoft.com/office/drawing/2014/main" id="{54806F40-963F-7147-81AA-5F2EFB5560C4}"/>
              </a:ext>
            </a:extLst>
          </p:cNvPr>
          <p:cNvPicPr>
            <a:picLocks noChangeAspect="1"/>
          </p:cNvPicPr>
          <p:nvPr/>
        </p:nvPicPr>
        <p:blipFill>
          <a:blip r:embed="rId3"/>
          <a:stretch>
            <a:fillRect/>
          </a:stretch>
        </p:blipFill>
        <p:spPr>
          <a:xfrm rot="5400000">
            <a:off x="472474" y="2193450"/>
            <a:ext cx="5082152" cy="3811614"/>
          </a:xfrm>
          <a:prstGeom prst="rect">
            <a:avLst/>
          </a:prstGeom>
        </p:spPr>
      </p:pic>
      <p:pic>
        <p:nvPicPr>
          <p:cNvPr id="6" name="Picture 5">
            <a:extLst>
              <a:ext uri="{FF2B5EF4-FFF2-40B4-BE49-F238E27FC236}">
                <a16:creationId xmlns:a16="http://schemas.microsoft.com/office/drawing/2014/main" id="{4D28F37F-0BE7-D94B-9BB4-68A92C0A1A8D}"/>
              </a:ext>
            </a:extLst>
          </p:cNvPr>
          <p:cNvPicPr>
            <a:picLocks noChangeAspect="1"/>
          </p:cNvPicPr>
          <p:nvPr/>
        </p:nvPicPr>
        <p:blipFill>
          <a:blip r:embed="rId4"/>
          <a:stretch>
            <a:fillRect/>
          </a:stretch>
        </p:blipFill>
        <p:spPr>
          <a:xfrm>
            <a:off x="5978793" y="2797338"/>
            <a:ext cx="4417986" cy="1301919"/>
          </a:xfrm>
          <a:prstGeom prst="rect">
            <a:avLst/>
          </a:prstGeom>
        </p:spPr>
      </p:pic>
    </p:spTree>
    <p:extLst>
      <p:ext uri="{BB962C8B-B14F-4D97-AF65-F5344CB8AC3E}">
        <p14:creationId xmlns:p14="http://schemas.microsoft.com/office/powerpoint/2010/main" val="3836072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296FB-DFF9-3533-A4FE-581C1FA30F50}"/>
              </a:ext>
            </a:extLst>
          </p:cNvPr>
          <p:cNvSpPr>
            <a:spLocks noGrp="1"/>
          </p:cNvSpPr>
          <p:nvPr>
            <p:ph type="title"/>
          </p:nvPr>
        </p:nvSpPr>
        <p:spPr/>
        <p:txBody>
          <a:bodyPr>
            <a:normAutofit/>
          </a:bodyPr>
          <a:lstStyle/>
          <a:p>
            <a:r>
              <a:rPr lang="en-US" sz="4000" dirty="0"/>
              <a:t>Disclosure of Financial Support</a:t>
            </a:r>
          </a:p>
        </p:txBody>
      </p:sp>
      <p:sp>
        <p:nvSpPr>
          <p:cNvPr id="3" name="Content Placeholder 2">
            <a:extLst>
              <a:ext uri="{FF2B5EF4-FFF2-40B4-BE49-F238E27FC236}">
                <a16:creationId xmlns:a16="http://schemas.microsoft.com/office/drawing/2014/main" id="{2FC1190F-B351-6291-B560-5652E7357DD2}"/>
              </a:ext>
            </a:extLst>
          </p:cNvPr>
          <p:cNvSpPr>
            <a:spLocks noGrp="1"/>
          </p:cNvSpPr>
          <p:nvPr>
            <p:ph type="body" sz="quarter" idx="13"/>
          </p:nvPr>
        </p:nvSpPr>
        <p:spPr>
          <a:xfrm>
            <a:off x="629458" y="1126901"/>
            <a:ext cx="10927001" cy="4194694"/>
          </a:xfrm>
        </p:spPr>
        <p:txBody>
          <a:bodyPr>
            <a:normAutofit/>
          </a:bodyPr>
          <a:lstStyle/>
          <a:p>
            <a:endParaRPr lang="en-US" sz="3600" dirty="0">
              <a:solidFill>
                <a:srgbClr val="000000"/>
              </a:solidFill>
              <a:latin typeface="Open Sans Bold"/>
            </a:endParaRPr>
          </a:p>
          <a:p>
            <a:r>
              <a:rPr lang="en-US" sz="2400" b="1" dirty="0">
                <a:cs typeface="Calibri" panose="020F0502020204030204" pitchFamily="34" charset="0"/>
              </a:rPr>
              <a:t>This program has received financial support: N/A</a:t>
            </a:r>
          </a:p>
          <a:p>
            <a:pPr marL="0" indent="0">
              <a:buNone/>
            </a:pPr>
            <a:endParaRPr lang="en-US" sz="2400" dirty="0">
              <a:cs typeface="Calibri" panose="020F0502020204030204" pitchFamily="34" charset="0"/>
            </a:endParaRPr>
          </a:p>
          <a:p>
            <a:r>
              <a:rPr lang="en-US" sz="2400" b="1" dirty="0">
                <a:cs typeface="Calibri" panose="020F0502020204030204" pitchFamily="34" charset="0"/>
              </a:rPr>
              <a:t>This program has received in-kind support from the OH-Ontario Renal Network (Provincial Lead, Primary Care; 2012-2018)</a:t>
            </a:r>
          </a:p>
          <a:p>
            <a:pPr marL="0" indent="0">
              <a:buNone/>
            </a:pPr>
            <a:endParaRPr lang="en-US" sz="2400" dirty="0">
              <a:cs typeface="Calibri" panose="020F0502020204030204" pitchFamily="34" charset="0"/>
            </a:endParaRPr>
          </a:p>
          <a:p>
            <a:r>
              <a:rPr lang="en-US" sz="2400" b="1" u="sng" dirty="0">
                <a:cs typeface="Calibri" panose="020F0502020204030204" pitchFamily="34" charset="0"/>
              </a:rPr>
              <a:t>Potential for conflict(s) of interest</a:t>
            </a:r>
            <a:r>
              <a:rPr lang="en-US" sz="2400" dirty="0">
                <a:cs typeface="Calibri" panose="020F0502020204030204" pitchFamily="34" charset="0"/>
              </a:rPr>
              <a:t>:</a:t>
            </a:r>
          </a:p>
          <a:p>
            <a:pPr marL="0" indent="0">
              <a:buNone/>
            </a:pPr>
            <a:endParaRPr lang="en-US" sz="2400" dirty="0">
              <a:cs typeface="Calibri" panose="020F0502020204030204" pitchFamily="34" charset="0"/>
            </a:endParaRPr>
          </a:p>
          <a:p>
            <a:pPr lvl="1"/>
            <a:r>
              <a:rPr lang="en-US" dirty="0">
                <a:cs typeface="Calibri" panose="020F0502020204030204" pitchFamily="34" charset="0"/>
              </a:rPr>
              <a:t>Dr. Allan Grill’s FMF registration fee for Nov. 8/23 has been waived.</a:t>
            </a:r>
          </a:p>
        </p:txBody>
      </p:sp>
    </p:spTree>
    <p:extLst>
      <p:ext uri="{BB962C8B-B14F-4D97-AF65-F5344CB8AC3E}">
        <p14:creationId xmlns:p14="http://schemas.microsoft.com/office/powerpoint/2010/main" val="1333390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4000" dirty="0"/>
              <a:t>Take Home Points</a:t>
            </a:r>
            <a:endParaRPr lang="en-CA" sz="4000" dirty="0"/>
          </a:p>
        </p:txBody>
      </p:sp>
      <p:sp>
        <p:nvSpPr>
          <p:cNvPr id="3" name="Content Placeholder 2"/>
          <p:cNvSpPr>
            <a:spLocks noGrp="1"/>
          </p:cNvSpPr>
          <p:nvPr>
            <p:ph type="body" sz="quarter" idx="13"/>
          </p:nvPr>
        </p:nvSpPr>
        <p:spPr>
          <a:xfrm>
            <a:off x="629999" y="1568302"/>
            <a:ext cx="10233499" cy="5289698"/>
          </a:xfrm>
        </p:spPr>
        <p:txBody>
          <a:bodyPr>
            <a:normAutofit/>
          </a:bodyPr>
          <a:lstStyle/>
          <a:p>
            <a:pPr marL="342900" indent="-342900" fontAlgn="base">
              <a:lnSpc>
                <a:spcPct val="100000"/>
              </a:lnSpc>
              <a:spcBef>
                <a:spcPct val="20000"/>
              </a:spcBef>
              <a:spcAft>
                <a:spcPct val="0"/>
              </a:spcAft>
              <a:buClr>
                <a:srgbClr val="58595B"/>
              </a:buClr>
              <a:buFont typeface="Arial"/>
              <a:buChar char="•"/>
            </a:pPr>
            <a:r>
              <a:rPr lang="en-US" sz="2000" dirty="0">
                <a:cs typeface="Times New Roman" pitchFamily="18" charset="0"/>
              </a:rPr>
              <a:t>CKD testing should only be applied to patients at high risk of CKD and in the absence of acute </a:t>
            </a:r>
            <a:r>
              <a:rPr lang="en-US" sz="2000" dirty="0" err="1">
                <a:cs typeface="Times New Roman" pitchFamily="18" charset="0"/>
              </a:rPr>
              <a:t>intercurrent</a:t>
            </a:r>
            <a:r>
              <a:rPr lang="en-US" sz="2000" dirty="0">
                <a:cs typeface="Times New Roman" pitchFamily="18" charset="0"/>
              </a:rPr>
              <a:t> illness; avoid in elderly patients with limited life expectancy – </a:t>
            </a:r>
            <a:r>
              <a:rPr lang="en-US" sz="2000" b="1" u="sng" dirty="0">
                <a:cs typeface="Times New Roman" pitchFamily="18" charset="0"/>
              </a:rPr>
              <a:t>Identification</a:t>
            </a:r>
            <a:endParaRPr lang="en-US" sz="2000" dirty="0">
              <a:cs typeface="Times New Roman" pitchFamily="18" charset="0"/>
            </a:endParaRPr>
          </a:p>
          <a:p>
            <a:pPr marL="342900" indent="-342900" fontAlgn="base">
              <a:lnSpc>
                <a:spcPct val="100000"/>
              </a:lnSpc>
              <a:spcBef>
                <a:spcPct val="20000"/>
              </a:spcBef>
              <a:spcAft>
                <a:spcPct val="0"/>
              </a:spcAft>
              <a:buClr>
                <a:srgbClr val="58595B"/>
              </a:buClr>
              <a:buFont typeface="Arial"/>
              <a:buChar char="•"/>
            </a:pPr>
            <a:r>
              <a:rPr lang="en-US" sz="2000" dirty="0">
                <a:cs typeface="Times New Roman" pitchFamily="18" charset="0"/>
              </a:rPr>
              <a:t>eGFR and urine ACR are the tests of choice - </a:t>
            </a:r>
            <a:r>
              <a:rPr lang="en-US" sz="2000" b="1" u="sng" dirty="0">
                <a:cs typeface="Times New Roman" pitchFamily="18" charset="0"/>
              </a:rPr>
              <a:t>Detection</a:t>
            </a:r>
          </a:p>
          <a:p>
            <a:pPr marL="800100" lvl="1" indent="-342900" fontAlgn="base">
              <a:lnSpc>
                <a:spcPct val="100000"/>
              </a:lnSpc>
              <a:spcBef>
                <a:spcPct val="20000"/>
              </a:spcBef>
              <a:spcAft>
                <a:spcPct val="0"/>
              </a:spcAft>
              <a:buClr>
                <a:srgbClr val="58595B"/>
              </a:buClr>
              <a:buFont typeface="Arial"/>
              <a:buChar char="•"/>
            </a:pPr>
            <a:r>
              <a:rPr lang="en-US" sz="2000" dirty="0" err="1">
                <a:cs typeface="Times New Roman" pitchFamily="18" charset="0"/>
              </a:rPr>
              <a:t>eGFR</a:t>
            </a:r>
            <a:r>
              <a:rPr lang="en-US" sz="2000" dirty="0">
                <a:cs typeface="Times New Roman" pitchFamily="18" charset="0"/>
              </a:rPr>
              <a:t> should be done at least annually in some situations (e.g. med reviews; flu season - LTC)</a:t>
            </a:r>
          </a:p>
          <a:p>
            <a:pPr marL="342900" indent="-342900" fontAlgn="base">
              <a:lnSpc>
                <a:spcPct val="100000"/>
              </a:lnSpc>
              <a:spcBef>
                <a:spcPct val="20000"/>
              </a:spcBef>
              <a:spcAft>
                <a:spcPct val="0"/>
              </a:spcAft>
              <a:buClr>
                <a:srgbClr val="58595B"/>
              </a:buClr>
              <a:buFont typeface="Arial"/>
              <a:buChar char="•"/>
            </a:pPr>
            <a:r>
              <a:rPr lang="en-US" sz="2000" dirty="0">
                <a:cs typeface="Times New Roman" pitchFamily="18" charset="0"/>
              </a:rPr>
              <a:t>Most cases of CKD in primary care are low-risk and can be managed by PCPs – </a:t>
            </a:r>
            <a:r>
              <a:rPr lang="en-US" sz="2000" b="1" u="sng" dirty="0">
                <a:cs typeface="Times New Roman" pitchFamily="18" charset="0"/>
              </a:rPr>
              <a:t>Management</a:t>
            </a:r>
          </a:p>
          <a:p>
            <a:pPr marL="800100" lvl="1" indent="-342900" fontAlgn="base">
              <a:lnSpc>
                <a:spcPct val="100000"/>
              </a:lnSpc>
              <a:spcBef>
                <a:spcPct val="20000"/>
              </a:spcBef>
              <a:spcAft>
                <a:spcPct val="0"/>
              </a:spcAft>
              <a:buClr>
                <a:srgbClr val="58595B"/>
              </a:buClr>
              <a:buFont typeface="Arial"/>
              <a:buChar char="•"/>
            </a:pPr>
            <a:r>
              <a:rPr lang="en-US" sz="2000" dirty="0">
                <a:cs typeface="Times New Roman" pitchFamily="18" charset="0"/>
              </a:rPr>
              <a:t>Refer to nephrology as appropriate</a:t>
            </a:r>
          </a:p>
          <a:p>
            <a:pPr marL="342900" indent="-342900" fontAlgn="base">
              <a:lnSpc>
                <a:spcPct val="100000"/>
              </a:lnSpc>
              <a:spcBef>
                <a:spcPct val="20000"/>
              </a:spcBef>
              <a:spcAft>
                <a:spcPct val="0"/>
              </a:spcAft>
              <a:buClr>
                <a:srgbClr val="58595B"/>
              </a:buClr>
              <a:buFont typeface="Arial"/>
              <a:buChar char="•"/>
            </a:pPr>
            <a:r>
              <a:rPr lang="en-US" sz="2000" dirty="0">
                <a:cs typeface="Times New Roman" pitchFamily="18" charset="0"/>
              </a:rPr>
              <a:t>The KidneyWise Clinical Toolkit will make CKD care easier for PCPs and empower us to improve patient outcomes </a:t>
            </a:r>
          </a:p>
          <a:p>
            <a:pPr marL="342900" indent="-342900" fontAlgn="base">
              <a:lnSpc>
                <a:spcPct val="100000"/>
              </a:lnSpc>
              <a:spcBef>
                <a:spcPct val="20000"/>
              </a:spcBef>
              <a:spcAft>
                <a:spcPct val="0"/>
              </a:spcAft>
              <a:buClr>
                <a:srgbClr val="58595B"/>
              </a:buClr>
              <a:buFont typeface="Arial"/>
              <a:buChar char="•"/>
            </a:pPr>
            <a:endParaRPr lang="en-US" sz="1700" dirty="0">
              <a:solidFill>
                <a:prstClr val="black"/>
              </a:solidFill>
              <a:latin typeface="Times New Roman" pitchFamily="18" charset="0"/>
              <a:cs typeface="Times New Roman" pitchFamily="18" charset="0"/>
            </a:endParaRPr>
          </a:p>
          <a:p>
            <a:pPr indent="0">
              <a:buNone/>
            </a:pPr>
            <a:endParaRPr lang="en-CA" dirty="0"/>
          </a:p>
        </p:txBody>
      </p:sp>
    </p:spTree>
    <p:extLst>
      <p:ext uri="{BB962C8B-B14F-4D97-AF65-F5344CB8AC3E}">
        <p14:creationId xmlns:p14="http://schemas.microsoft.com/office/powerpoint/2010/main" val="3254140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4000" dirty="0"/>
              <a:t>Take Home Points</a:t>
            </a:r>
            <a:endParaRPr lang="en-CA" sz="4000" dirty="0"/>
          </a:p>
        </p:txBody>
      </p:sp>
      <p:sp>
        <p:nvSpPr>
          <p:cNvPr id="3" name="Content Placeholder 2"/>
          <p:cNvSpPr>
            <a:spLocks noGrp="1"/>
          </p:cNvSpPr>
          <p:nvPr>
            <p:ph type="body" sz="quarter" idx="13"/>
          </p:nvPr>
        </p:nvSpPr>
        <p:spPr>
          <a:xfrm>
            <a:off x="629999" y="1568302"/>
            <a:ext cx="10233499" cy="5289698"/>
          </a:xfrm>
        </p:spPr>
        <p:txBody>
          <a:bodyPr>
            <a:normAutofit/>
          </a:bodyPr>
          <a:lstStyle/>
          <a:p>
            <a:pPr marL="342900" indent="-342900" fontAlgn="base">
              <a:lnSpc>
                <a:spcPct val="100000"/>
              </a:lnSpc>
              <a:spcBef>
                <a:spcPct val="20000"/>
              </a:spcBef>
              <a:spcAft>
                <a:spcPct val="0"/>
              </a:spcAft>
              <a:buClr>
                <a:srgbClr val="58595B"/>
              </a:buClr>
              <a:buFont typeface="Arial"/>
              <a:buChar char="•"/>
            </a:pPr>
            <a:r>
              <a:rPr lang="en-US" sz="2000" dirty="0">
                <a:cs typeface="Times New Roman" pitchFamily="18" charset="0"/>
              </a:rPr>
              <a:t>The 2 major updates to the KW Toolkit (2018) were BP treatment targets and addition of KFRE (</a:t>
            </a:r>
            <a:r>
              <a:rPr lang="en-US" sz="2000" dirty="0">
                <a:cs typeface="Arial" panose="020B0604020202020204" pitchFamily="34" charset="0"/>
              </a:rPr>
              <a:t>5-year ≥ 5%) as a referral criteria to nephrology</a:t>
            </a:r>
          </a:p>
          <a:p>
            <a:pPr marL="342900" indent="-342900" fontAlgn="base">
              <a:lnSpc>
                <a:spcPct val="100000"/>
              </a:lnSpc>
              <a:spcBef>
                <a:spcPct val="20000"/>
              </a:spcBef>
              <a:spcAft>
                <a:spcPct val="0"/>
              </a:spcAft>
              <a:buClr>
                <a:srgbClr val="58595B"/>
              </a:buClr>
              <a:buFont typeface="Arial"/>
              <a:buChar char="•"/>
            </a:pPr>
            <a:r>
              <a:rPr lang="en-US" sz="2000" dirty="0">
                <a:cs typeface="Arial" panose="020B0604020202020204" pitchFamily="34" charset="0"/>
              </a:rPr>
              <a:t>Consider more aggressive treatment targets for patients with CKD &amp; HTN (120 mmHg)</a:t>
            </a:r>
          </a:p>
          <a:p>
            <a:pPr marL="342900" indent="-342900" fontAlgn="base">
              <a:lnSpc>
                <a:spcPct val="100000"/>
              </a:lnSpc>
              <a:spcBef>
                <a:spcPct val="20000"/>
              </a:spcBef>
              <a:spcAft>
                <a:spcPct val="0"/>
              </a:spcAft>
              <a:buClr>
                <a:srgbClr val="58595B"/>
              </a:buClr>
              <a:buFont typeface="Arial"/>
              <a:buChar char="•"/>
            </a:pPr>
            <a:r>
              <a:rPr lang="en-US" sz="2000" dirty="0">
                <a:cs typeface="Arial" panose="020B0604020202020204" pitchFamily="34" charset="0"/>
              </a:rPr>
              <a:t>SGLT2i therapy should be considered in patients with CKD + DM:</a:t>
            </a:r>
          </a:p>
          <a:p>
            <a:pPr marL="571500" lvl="1" indent="-342900" fontAlgn="base">
              <a:lnSpc>
                <a:spcPct val="100000"/>
              </a:lnSpc>
              <a:spcBef>
                <a:spcPct val="20000"/>
              </a:spcBef>
              <a:spcAft>
                <a:spcPct val="0"/>
              </a:spcAft>
              <a:buClr>
                <a:srgbClr val="58595B"/>
              </a:buClr>
              <a:buFont typeface="Arial"/>
              <a:buChar char="•"/>
            </a:pPr>
            <a:r>
              <a:rPr lang="en-US" sz="1600" dirty="0">
                <a:cs typeface="Arial" panose="020B0604020202020204" pitchFamily="34" charset="0"/>
              </a:rPr>
              <a:t>If poor glycemic control</a:t>
            </a:r>
          </a:p>
          <a:p>
            <a:pPr marL="571500" lvl="1" indent="-342900" fontAlgn="base">
              <a:lnSpc>
                <a:spcPct val="100000"/>
              </a:lnSpc>
              <a:spcBef>
                <a:spcPct val="20000"/>
              </a:spcBef>
              <a:spcAft>
                <a:spcPct val="0"/>
              </a:spcAft>
              <a:buClr>
                <a:srgbClr val="58595B"/>
              </a:buClr>
              <a:buFont typeface="Arial"/>
              <a:buChar char="•"/>
            </a:pPr>
            <a:r>
              <a:rPr lang="en-US" sz="1600" dirty="0">
                <a:cs typeface="Arial" panose="020B0604020202020204" pitchFamily="34" charset="0"/>
              </a:rPr>
              <a:t>If known CVD or CHF to reduce further risk</a:t>
            </a:r>
          </a:p>
          <a:p>
            <a:pPr marL="571500" lvl="1" indent="-342900" fontAlgn="base">
              <a:lnSpc>
                <a:spcPct val="100000"/>
              </a:lnSpc>
              <a:spcBef>
                <a:spcPct val="20000"/>
              </a:spcBef>
              <a:spcAft>
                <a:spcPct val="0"/>
              </a:spcAft>
              <a:buClr>
                <a:srgbClr val="58595B"/>
              </a:buClr>
              <a:buFont typeface="Arial"/>
              <a:buChar char="•"/>
            </a:pPr>
            <a:r>
              <a:rPr lang="en-US" sz="1600" dirty="0">
                <a:cs typeface="Arial" panose="020B0604020202020204" pitchFamily="34" charset="0"/>
              </a:rPr>
              <a:t>If heavy proteinuria (urine ACR &gt; 30 mg/mmol) present despite ACEI/ARB therapy </a:t>
            </a:r>
          </a:p>
          <a:p>
            <a:pPr marL="342900" indent="-342900" fontAlgn="base">
              <a:lnSpc>
                <a:spcPct val="100000"/>
              </a:lnSpc>
              <a:spcBef>
                <a:spcPct val="20000"/>
              </a:spcBef>
              <a:spcAft>
                <a:spcPct val="0"/>
              </a:spcAft>
              <a:buClr>
                <a:srgbClr val="58595B"/>
              </a:buClr>
              <a:buFont typeface="Arial"/>
              <a:buChar char="•"/>
            </a:pPr>
            <a:r>
              <a:rPr lang="en-US" sz="2000" dirty="0">
                <a:cs typeface="Arial" panose="020B0604020202020204" pitchFamily="34" charset="0"/>
              </a:rPr>
              <a:t>SGLT2i therapy should be considered in patients with CKD (and no DM)</a:t>
            </a:r>
          </a:p>
          <a:p>
            <a:pPr marL="571500" lvl="1" indent="-342900" fontAlgn="base">
              <a:lnSpc>
                <a:spcPct val="100000"/>
              </a:lnSpc>
              <a:spcBef>
                <a:spcPct val="20000"/>
              </a:spcBef>
              <a:spcAft>
                <a:spcPct val="0"/>
              </a:spcAft>
              <a:buClr>
                <a:srgbClr val="58595B"/>
              </a:buClr>
              <a:buFont typeface="Arial"/>
              <a:buChar char="•"/>
            </a:pPr>
            <a:r>
              <a:rPr lang="en-US" sz="1600" dirty="0">
                <a:cs typeface="Arial" panose="020B0604020202020204" pitchFamily="34" charset="0"/>
              </a:rPr>
              <a:t>If heavy proteinuria</a:t>
            </a:r>
          </a:p>
          <a:p>
            <a:pPr marL="571500" lvl="1" indent="-342900" fontAlgn="base">
              <a:lnSpc>
                <a:spcPct val="100000"/>
              </a:lnSpc>
              <a:spcBef>
                <a:spcPct val="20000"/>
              </a:spcBef>
              <a:spcAft>
                <a:spcPct val="0"/>
              </a:spcAft>
              <a:buClr>
                <a:srgbClr val="58595B"/>
              </a:buClr>
              <a:buFont typeface="Arial"/>
              <a:buChar char="•"/>
            </a:pPr>
            <a:r>
              <a:rPr lang="en-US" sz="1600" dirty="0">
                <a:cs typeface="Arial" panose="020B0604020202020204" pitchFamily="34" charset="0"/>
              </a:rPr>
              <a:t>Consult nephrology</a:t>
            </a:r>
          </a:p>
          <a:p>
            <a:pPr marL="342900" indent="-342900" fontAlgn="base">
              <a:lnSpc>
                <a:spcPct val="100000"/>
              </a:lnSpc>
              <a:spcBef>
                <a:spcPct val="20000"/>
              </a:spcBef>
              <a:spcAft>
                <a:spcPct val="0"/>
              </a:spcAft>
              <a:buClr>
                <a:srgbClr val="58595B"/>
              </a:buClr>
              <a:buFont typeface="Arial"/>
              <a:buChar char="•"/>
            </a:pPr>
            <a:r>
              <a:rPr lang="en-US" sz="2000" dirty="0" err="1">
                <a:cs typeface="Arial" panose="020B0604020202020204" pitchFamily="34" charset="0"/>
              </a:rPr>
              <a:t>Finerenone</a:t>
            </a:r>
            <a:r>
              <a:rPr lang="en-US" sz="2000" dirty="0">
                <a:cs typeface="Arial" panose="020B0604020202020204" pitchFamily="34" charset="0"/>
              </a:rPr>
              <a:t> is a new MRA drug to treat patients with CKD + DM to reduce risk of progression of CKD &amp; CV risk</a:t>
            </a:r>
          </a:p>
          <a:p>
            <a:pPr marL="571500" lvl="1" indent="-342900" fontAlgn="base">
              <a:lnSpc>
                <a:spcPct val="100000"/>
              </a:lnSpc>
              <a:spcBef>
                <a:spcPct val="20000"/>
              </a:spcBef>
              <a:spcAft>
                <a:spcPct val="0"/>
              </a:spcAft>
              <a:buClr>
                <a:srgbClr val="58595B"/>
              </a:buClr>
              <a:buFont typeface="Arial"/>
              <a:buChar char="•"/>
            </a:pPr>
            <a:r>
              <a:rPr lang="en-US" sz="1600" dirty="0">
                <a:cs typeface="Arial" panose="020B0604020202020204" pitchFamily="34" charset="0"/>
              </a:rPr>
              <a:t>Patient should already be on an ACEI/ARB + SGLT2i and still have CKD progression</a:t>
            </a:r>
          </a:p>
          <a:p>
            <a:pPr marL="571500" lvl="1" indent="-342900" fontAlgn="base">
              <a:lnSpc>
                <a:spcPct val="100000"/>
              </a:lnSpc>
              <a:spcBef>
                <a:spcPct val="20000"/>
              </a:spcBef>
              <a:spcAft>
                <a:spcPct val="0"/>
              </a:spcAft>
              <a:buClr>
                <a:srgbClr val="58595B"/>
              </a:buClr>
              <a:buFont typeface="Arial"/>
              <a:buChar char="•"/>
            </a:pPr>
            <a:r>
              <a:rPr lang="en-US" sz="1600" dirty="0">
                <a:cs typeface="Arial" panose="020B0604020202020204" pitchFamily="34" charset="0"/>
              </a:rPr>
              <a:t>Reserve for those with heavy proteinuria (elevated urine ACR &gt; 30 mg/mmol)</a:t>
            </a:r>
          </a:p>
          <a:p>
            <a:pPr marL="571500" lvl="1" indent="-342900" fontAlgn="base">
              <a:lnSpc>
                <a:spcPct val="100000"/>
              </a:lnSpc>
              <a:spcBef>
                <a:spcPct val="20000"/>
              </a:spcBef>
              <a:spcAft>
                <a:spcPct val="0"/>
              </a:spcAft>
              <a:buClr>
                <a:srgbClr val="58595B"/>
              </a:buClr>
              <a:buFont typeface="Arial"/>
              <a:buChar char="•"/>
            </a:pPr>
            <a:r>
              <a:rPr lang="en-US" sz="1600" dirty="0">
                <a:cs typeface="Arial" panose="020B0604020202020204" pitchFamily="34" charset="0"/>
              </a:rPr>
              <a:t>Consult nephrology</a:t>
            </a:r>
          </a:p>
          <a:p>
            <a:pPr marL="342900" indent="-342900" fontAlgn="base">
              <a:lnSpc>
                <a:spcPct val="100000"/>
              </a:lnSpc>
              <a:spcBef>
                <a:spcPct val="20000"/>
              </a:spcBef>
              <a:spcAft>
                <a:spcPct val="0"/>
              </a:spcAft>
              <a:buClr>
                <a:srgbClr val="58595B"/>
              </a:buClr>
              <a:buFont typeface="Arial"/>
              <a:buChar char="•"/>
            </a:pPr>
            <a:endParaRPr lang="en-US" sz="1700" dirty="0">
              <a:solidFill>
                <a:prstClr val="black"/>
              </a:solidFill>
              <a:latin typeface="Times New Roman" pitchFamily="18" charset="0"/>
              <a:cs typeface="Times New Roman" pitchFamily="18" charset="0"/>
            </a:endParaRPr>
          </a:p>
          <a:p>
            <a:pPr indent="0">
              <a:buNone/>
            </a:pPr>
            <a:endParaRPr lang="en-CA" dirty="0"/>
          </a:p>
        </p:txBody>
      </p:sp>
    </p:spTree>
    <p:extLst>
      <p:ext uri="{BB962C8B-B14F-4D97-AF65-F5344CB8AC3E}">
        <p14:creationId xmlns:p14="http://schemas.microsoft.com/office/powerpoint/2010/main" val="1945293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0CE6E02-3DB8-461B-A499-D97BFACDBC15}"/>
              </a:ext>
            </a:extLst>
          </p:cNvPr>
          <p:cNvSpPr txBox="1">
            <a:spLocks noChangeArrowheads="1"/>
          </p:cNvSpPr>
          <p:nvPr/>
        </p:nvSpPr>
        <p:spPr>
          <a:xfrm>
            <a:off x="4965430" y="629268"/>
            <a:ext cx="6586491" cy="12861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spc="-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50" normalizeH="0" baseline="0" noProof="0" dirty="0">
                <a:ln>
                  <a:noFill/>
                </a:ln>
                <a:solidFill>
                  <a:schemeClr val="tx2"/>
                </a:solidFill>
                <a:effectLst/>
                <a:uLnTx/>
                <a:uFillTx/>
                <a:latin typeface="Arial" panose="020B0604020202020204"/>
                <a:ea typeface="+mj-ea"/>
                <a:cs typeface="+mj-cs"/>
              </a:rPr>
              <a:t>Questions?</a:t>
            </a:r>
            <a:r>
              <a:rPr kumimoji="0" lang="en-US" sz="4400" b="1" i="0" u="none" strike="noStrike" kern="1200" cap="none" spc="-50" normalizeH="0" baseline="0" noProof="0" dirty="0">
                <a:ln>
                  <a:noFill/>
                </a:ln>
                <a:solidFill>
                  <a:srgbClr val="414041"/>
                </a:solidFill>
                <a:effectLst/>
                <a:uLnTx/>
                <a:uFillTx/>
                <a:latin typeface="Arial" panose="020B0604020202020204"/>
                <a:ea typeface="+mj-ea"/>
                <a:cs typeface="+mj-cs"/>
              </a:rPr>
              <a:t> </a:t>
            </a:r>
            <a:endParaRPr kumimoji="0" lang="en-US" altLang="en-US" sz="4400" b="1" i="0" u="none" strike="noStrike" kern="1200" cap="none" spc="-50" normalizeH="0" baseline="0" noProof="0" dirty="0">
              <a:ln>
                <a:noFill/>
              </a:ln>
              <a:solidFill>
                <a:srgbClr val="414041"/>
              </a:solidFill>
              <a:effectLst/>
              <a:uLnTx/>
              <a:uFillTx/>
              <a:latin typeface="Arial" panose="020B0604020202020204"/>
              <a:ea typeface="+mj-ea"/>
              <a:cs typeface="+mj-cs"/>
            </a:endParaRPr>
          </a:p>
        </p:txBody>
      </p:sp>
      <p:sp>
        <p:nvSpPr>
          <p:cNvPr id="35" name="Content Placeholder 2">
            <a:extLst>
              <a:ext uri="{FF2B5EF4-FFF2-40B4-BE49-F238E27FC236}">
                <a16:creationId xmlns:a16="http://schemas.microsoft.com/office/drawing/2014/main" id="{24718320-093A-4C60-BD64-11DEFC695568}"/>
              </a:ext>
            </a:extLst>
          </p:cNvPr>
          <p:cNvSpPr txBox="1">
            <a:spLocks/>
          </p:cNvSpPr>
          <p:nvPr/>
        </p:nvSpPr>
        <p:spPr>
          <a:xfrm>
            <a:off x="4965431" y="2438400"/>
            <a:ext cx="6586489" cy="3785419"/>
          </a:xfrm>
          <a:prstGeom prst="rect">
            <a:avLst/>
          </a:prstGeom>
        </p:spPr>
        <p:txBody>
          <a:bodyPr vert="horz" lIns="91440" tIns="45720" rIns="91440" bIns="45720" rtlCol="0">
            <a:normAutofit/>
          </a:bodyPr>
          <a:lstStyle>
            <a:lvl1pPr marL="0" indent="0" algn="ctr" defTabSz="720000" rtl="0" eaLnBrk="1" latinLnBrk="0" hangingPunct="1">
              <a:lnSpc>
                <a:spcPts val="2800"/>
              </a:lnSpc>
              <a:spcBef>
                <a:spcPts val="0"/>
              </a:spcBef>
              <a:buClr>
                <a:schemeClr val="accent1"/>
              </a:buClr>
              <a:buFont typeface="Arial" panose="020B0604020202020204" pitchFamily="34" charset="0"/>
              <a:buNone/>
              <a:defRPr sz="2400" b="0" kern="1200" spc="-20" baseline="0">
                <a:solidFill>
                  <a:schemeClr val="tx1"/>
                </a:solidFill>
                <a:latin typeface="Georgia" panose="02040502050405020303" pitchFamily="18" charset="0"/>
                <a:ea typeface="+mn-ea"/>
                <a:cs typeface="+mn-cs"/>
              </a:defRPr>
            </a:lvl1pPr>
            <a:lvl2pPr marL="457200" indent="0" algn="ctr" defTabSz="720000" rtl="0" eaLnBrk="1" latinLnBrk="0" hangingPunct="1">
              <a:lnSpc>
                <a:spcPts val="2800"/>
              </a:lnSpc>
              <a:spcBef>
                <a:spcPts val="0"/>
              </a:spcBef>
              <a:buClr>
                <a:schemeClr val="accent1"/>
              </a:buClr>
              <a:buFont typeface="Arial" panose="020B0604020202020204" pitchFamily="34" charset="0"/>
              <a:buNone/>
              <a:defRPr sz="2000" kern="1200">
                <a:solidFill>
                  <a:schemeClr val="tx1"/>
                </a:solidFill>
                <a:latin typeface="Georgia" panose="02040502050405020303" pitchFamily="18" charset="0"/>
                <a:ea typeface="+mn-ea"/>
                <a:cs typeface="+mn-cs"/>
              </a:defRPr>
            </a:lvl2pPr>
            <a:lvl3pPr marL="914400" indent="0" algn="ctr" defTabSz="720000" rtl="0" eaLnBrk="1" latinLnBrk="0" hangingPunct="1">
              <a:lnSpc>
                <a:spcPts val="2800"/>
              </a:lnSpc>
              <a:spcBef>
                <a:spcPts val="0"/>
              </a:spcBef>
              <a:buClr>
                <a:schemeClr val="accent1"/>
              </a:buClr>
              <a:buFont typeface="Arial" panose="020B0604020202020204" pitchFamily="34" charset="0"/>
              <a:buNone/>
              <a:defRPr sz="1800" kern="1200">
                <a:solidFill>
                  <a:schemeClr val="tx1"/>
                </a:solidFill>
                <a:latin typeface="Georgia" panose="02040502050405020303" pitchFamily="18" charset="0"/>
                <a:ea typeface="+mn-ea"/>
                <a:cs typeface="+mn-cs"/>
              </a:defRPr>
            </a:lvl3pPr>
            <a:lvl4pPr marL="1371600" indent="0" algn="ctr" defTabSz="720000" rtl="0" eaLnBrk="1" latinLnBrk="0" hangingPunct="1">
              <a:lnSpc>
                <a:spcPts val="2800"/>
              </a:lnSpc>
              <a:spcBef>
                <a:spcPts val="0"/>
              </a:spcBef>
              <a:buClr>
                <a:schemeClr val="accent1"/>
              </a:buClr>
              <a:buFont typeface="Arial" panose="020B0604020202020204" pitchFamily="34" charset="0"/>
              <a:buNone/>
              <a:defRPr sz="1600" kern="1200">
                <a:solidFill>
                  <a:schemeClr val="tx1"/>
                </a:solidFill>
                <a:latin typeface="Georgia" panose="02040502050405020303" pitchFamily="18" charset="0"/>
                <a:ea typeface="+mn-ea"/>
                <a:cs typeface="+mn-cs"/>
              </a:defRPr>
            </a:lvl4pPr>
            <a:lvl5pPr marL="1828800" indent="0" algn="ctr" defTabSz="720000" rtl="0" eaLnBrk="1" latinLnBrk="0" hangingPunct="1">
              <a:lnSpc>
                <a:spcPts val="2800"/>
              </a:lnSpc>
              <a:spcBef>
                <a:spcPts val="0"/>
              </a:spcBef>
              <a:buClr>
                <a:schemeClr val="accent1"/>
              </a:buClr>
              <a:buFont typeface="Arial" panose="020B0604020202020204" pitchFamily="34" charset="0"/>
              <a:buNone/>
              <a:defRPr sz="1600" kern="1200">
                <a:solidFill>
                  <a:schemeClr val="tx1"/>
                </a:solidFill>
                <a:latin typeface="Georgia" panose="020405020504050203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0"/>
              </a:spcAft>
              <a:buClr>
                <a:srgbClr val="00B2B9"/>
              </a:buClr>
              <a:buSzTx/>
              <a:buFont typeface="Arial" panose="020B0604020202020204" pitchFamily="34" charset="0"/>
              <a:buChar char="•"/>
              <a:tabLst/>
              <a:defRPr/>
            </a:pPr>
            <a:r>
              <a:rPr lang="en-US" sz="2000" noProof="0" dirty="0">
                <a:solidFill>
                  <a:srgbClr val="414041"/>
                </a:solidFill>
              </a:rPr>
              <a:t>Please complete your FMF evaluation forms</a:t>
            </a:r>
            <a:endParaRPr kumimoji="0" lang="en-US" sz="2000" b="0" i="0" u="none" strike="noStrike" kern="1200" cap="none" spc="-20" normalizeH="0" baseline="0" noProof="0" dirty="0">
              <a:ln>
                <a:noFill/>
              </a:ln>
              <a:solidFill>
                <a:srgbClr val="414041"/>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0"/>
              </a:spcAft>
              <a:buClr>
                <a:srgbClr val="00B2B9"/>
              </a:buClr>
              <a:buSzTx/>
              <a:buFont typeface="Arial" panose="020B0604020202020204" pitchFamily="34" charset="0"/>
              <a:buChar char="•"/>
              <a:tabLst/>
              <a:defRPr/>
            </a:pPr>
            <a:endParaRPr kumimoji="0" lang="en-US" sz="2000" b="0" i="0" u="none" strike="noStrike" kern="1200" cap="none" spc="-20" normalizeH="0" baseline="0" noProof="0" dirty="0">
              <a:ln>
                <a:noFill/>
              </a:ln>
              <a:solidFill>
                <a:srgbClr val="414041"/>
              </a:solidFill>
              <a:effectLst/>
              <a:uLnTx/>
              <a:uFillTx/>
              <a:latin typeface="Arial" panose="020B0604020202020204"/>
              <a:ea typeface="+mn-ea"/>
              <a:cs typeface="+mn-cs"/>
            </a:endParaRPr>
          </a:p>
        </p:txBody>
      </p:sp>
      <p:sp>
        <p:nvSpPr>
          <p:cNvPr id="4" name="Date Placeholder 3">
            <a:extLst>
              <a:ext uri="{FF2B5EF4-FFF2-40B4-BE49-F238E27FC236}">
                <a16:creationId xmlns:a16="http://schemas.microsoft.com/office/drawing/2014/main" id="{CDC8CBD3-B096-4E96-92B5-54683BEA5899}"/>
              </a:ext>
            </a:extLst>
          </p:cNvPr>
          <p:cNvSpPr>
            <a:spLocks noGrp="1"/>
          </p:cNvSpPr>
          <p:nvPr>
            <p:ph type="dt" sz="half" idx="10"/>
          </p:nvPr>
        </p:nvSpPr>
        <p:spPr>
          <a:xfrm>
            <a:off x="838200" y="6356350"/>
            <a:ext cx="2049855"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E0352D8-3C42-40FA-BBD3-8C2750ED21D6}" type="datetime4">
              <a:rPr kumimoji="0" lang="en-CA" sz="1200" b="0" i="0" u="none" strike="noStrike" kern="1200" cap="none" spc="0" normalizeH="0" baseline="0" noProof="0" smtClean="0">
                <a:ln>
                  <a:noFill/>
                </a:ln>
                <a:solidFill>
                  <a:srgbClr val="FFFFFF"/>
                </a:solidFill>
                <a:effectLst/>
                <a:uLnTx/>
                <a:uFillTx/>
                <a:latin typeface="Calibri" panose="020F0502020204030204"/>
                <a:ea typeface="+mn-ea"/>
                <a:cs typeface="+mn-cs"/>
              </a:rPr>
              <a:t>November 8, 2023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0385E90F-C6C8-4F19-8B73-4DDC1D11B186}"/>
              </a:ext>
            </a:extLst>
          </p:cNvPr>
          <p:cNvPicPr>
            <a:picLocks noChangeAspect="1"/>
          </p:cNvPicPr>
          <p:nvPr/>
        </p:nvPicPr>
        <p:blipFill rotWithShape="1">
          <a:blip r:embed="rId3"/>
          <a:srcRect l="44558" r="4747"/>
          <a:stretch/>
        </p:blipFill>
        <p:spPr>
          <a:xfrm>
            <a:off x="20" y="0"/>
            <a:ext cx="4635571" cy="6857990"/>
          </a:xfrm>
          <a:prstGeom prst="rect">
            <a:avLst/>
          </a:prstGeom>
          <a:effectLst/>
        </p:spPr>
      </p:pic>
      <p:cxnSp>
        <p:nvCxnSpPr>
          <p:cNvPr id="36" name="Straight Connector 2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9D5D8"/>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74461DD-8670-423A-94F0-E527B7CEDC74}"/>
              </a:ext>
            </a:extLst>
          </p:cNvPr>
          <p:cNvSpPr>
            <a:spLocks noGrp="1"/>
          </p:cNvSpPr>
          <p:nvPr>
            <p:ph type="sldNum" sz="quarter" idx="12"/>
          </p:nvPr>
        </p:nvSpPr>
        <p:spPr/>
        <p:txBody>
          <a:bodyPr/>
          <a:lstStyle/>
          <a:p>
            <a:fld id="{2F3778CF-2216-4448-AB28-E0478E1BD35B}" type="slidenum">
              <a:rPr lang="en-US" sz="1800" smtClean="0">
                <a:solidFill>
                  <a:schemeClr val="tx1"/>
                </a:solidFill>
              </a:rPr>
              <a:t>52</a:t>
            </a:fld>
            <a:endParaRPr lang="en-US" sz="1800" dirty="0">
              <a:solidFill>
                <a:schemeClr val="tx1"/>
              </a:solidFill>
            </a:endParaRPr>
          </a:p>
        </p:txBody>
      </p:sp>
    </p:spTree>
    <p:extLst>
      <p:ext uri="{BB962C8B-B14F-4D97-AF65-F5344CB8AC3E}">
        <p14:creationId xmlns:p14="http://schemas.microsoft.com/office/powerpoint/2010/main" val="1767829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296FB-DFF9-3533-A4FE-581C1FA30F50}"/>
              </a:ext>
            </a:extLst>
          </p:cNvPr>
          <p:cNvSpPr>
            <a:spLocks noGrp="1"/>
          </p:cNvSpPr>
          <p:nvPr>
            <p:ph type="title"/>
          </p:nvPr>
        </p:nvSpPr>
        <p:spPr/>
        <p:txBody>
          <a:bodyPr>
            <a:normAutofit/>
          </a:bodyPr>
          <a:lstStyle/>
          <a:p>
            <a:r>
              <a:rPr lang="en-US" sz="4000" dirty="0"/>
              <a:t>Mitigating Potential Bias</a:t>
            </a:r>
          </a:p>
        </p:txBody>
      </p:sp>
      <p:sp>
        <p:nvSpPr>
          <p:cNvPr id="3" name="Content Placeholder 2">
            <a:extLst>
              <a:ext uri="{FF2B5EF4-FFF2-40B4-BE49-F238E27FC236}">
                <a16:creationId xmlns:a16="http://schemas.microsoft.com/office/drawing/2014/main" id="{2FC1190F-B351-6291-B560-5652E7357DD2}"/>
              </a:ext>
            </a:extLst>
          </p:cNvPr>
          <p:cNvSpPr>
            <a:spLocks noGrp="1"/>
          </p:cNvSpPr>
          <p:nvPr>
            <p:ph type="body" sz="quarter" idx="13"/>
          </p:nvPr>
        </p:nvSpPr>
        <p:spPr/>
        <p:txBody>
          <a:bodyPr>
            <a:normAutofit/>
          </a:bodyPr>
          <a:lstStyle/>
          <a:p>
            <a:endParaRPr lang="en-US" sz="3600" dirty="0">
              <a:solidFill>
                <a:srgbClr val="000000"/>
              </a:solidFill>
              <a:latin typeface="Open Sans Bold"/>
            </a:endParaRPr>
          </a:p>
          <a:p>
            <a:r>
              <a:rPr lang="en-US" sz="2400" b="1" dirty="0">
                <a:solidFill>
                  <a:srgbClr val="000000"/>
                </a:solidFill>
                <a:cs typeface="Calibri" panose="020F0502020204030204" pitchFamily="34" charset="0"/>
              </a:rPr>
              <a:t>The content for this program has been reviewed by the FMF Scientific Planning Committee</a:t>
            </a:r>
          </a:p>
          <a:p>
            <a:pPr marL="0" indent="0">
              <a:buNone/>
            </a:pPr>
            <a:endParaRPr lang="en-US" sz="2400" b="1" dirty="0">
              <a:solidFill>
                <a:srgbClr val="000000"/>
              </a:solidFill>
              <a:cs typeface="Calibri" panose="020F0502020204030204" pitchFamily="34" charset="0"/>
            </a:endParaRPr>
          </a:p>
          <a:p>
            <a:r>
              <a:rPr lang="en-US" sz="2400" b="1" dirty="0">
                <a:solidFill>
                  <a:srgbClr val="000000"/>
                </a:solidFill>
                <a:cs typeface="Calibri" panose="020F0502020204030204" pitchFamily="34" charset="0"/>
              </a:rPr>
              <a:t>This program has been presented numerous times at other accredited medical conferences and evaluation feedback has been reviewed for biases identified by participants</a:t>
            </a:r>
          </a:p>
          <a:p>
            <a:pPr marL="0" indent="0">
              <a:buNone/>
            </a:pPr>
            <a:endParaRPr lang="en-US" b="1" dirty="0">
              <a:solidFill>
                <a:srgbClr val="000000"/>
              </a:solidFill>
              <a:ea typeface="ヒラギノ角ゴ ProN W6" charset="0"/>
              <a:cs typeface="Calibri" panose="020F0502020204030204" pitchFamily="34" charset="0"/>
            </a:endParaRPr>
          </a:p>
          <a:p>
            <a:r>
              <a:rPr lang="en-US" sz="2400" b="1" dirty="0">
                <a:solidFill>
                  <a:schemeClr val="tx1"/>
                </a:solidFill>
                <a:ea typeface="ヒラギノ角ゴ ProN W6" charset="0"/>
                <a:cs typeface="Calibri" panose="020F0502020204030204" pitchFamily="34" charset="0"/>
              </a:rPr>
              <a:t>I assume responsibility for ensuring the scientific validity, objectivity, and completeness of the content of my presentation</a:t>
            </a:r>
          </a:p>
          <a:p>
            <a:endParaRPr lang="en-US" sz="2400" dirty="0">
              <a:solidFill>
                <a:srgbClr val="FF0000"/>
              </a:solidFill>
              <a:latin typeface="Calibri" panose="020F0502020204030204" pitchFamily="34" charset="0"/>
              <a:cs typeface="Calibri" panose="020F0502020204030204" pitchFamily="34" charset="0"/>
            </a:endParaRPr>
          </a:p>
          <a:p>
            <a:pPr marL="0" indent="0">
              <a:buNone/>
            </a:pPr>
            <a:endParaRPr lang="en-US"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7141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a:t>Tweet Tweet</a:t>
            </a:r>
          </a:p>
        </p:txBody>
      </p:sp>
      <p:sp>
        <p:nvSpPr>
          <p:cNvPr id="8" name="Content Placeholder 7"/>
          <p:cNvSpPr>
            <a:spLocks noGrp="1"/>
          </p:cNvSpPr>
          <p:nvPr>
            <p:ph type="body" sz="quarter" idx="13"/>
          </p:nvPr>
        </p:nvSpPr>
        <p:spPr>
          <a:xfrm>
            <a:off x="5706966" y="1126901"/>
            <a:ext cx="10927001" cy="4194694"/>
          </a:xfrm>
        </p:spPr>
        <p:txBody>
          <a:bodyPr/>
          <a:lstStyle/>
          <a:p>
            <a:pPr indent="0">
              <a:buNone/>
            </a:pPr>
            <a:endParaRPr lang="en-US" dirty="0"/>
          </a:p>
          <a:p>
            <a:r>
              <a:rPr lang="en-US" sz="3200" dirty="0"/>
              <a:t>@</a:t>
            </a:r>
            <a:r>
              <a:rPr lang="en-US" sz="3200" dirty="0" err="1"/>
              <a:t>allan_k_grillMD</a:t>
            </a:r>
            <a:endParaRPr lang="en-US" sz="3200" dirty="0"/>
          </a:p>
          <a:p>
            <a:endParaRPr lang="en-US" sz="3200" dirty="0"/>
          </a:p>
          <a:p>
            <a:r>
              <a:rPr lang="en-US" sz="3200" dirty="0"/>
              <a:t>#FMF2023 or #</a:t>
            </a:r>
            <a:r>
              <a:rPr lang="en-US" sz="3200" dirty="0" err="1"/>
              <a:t>myFMF</a:t>
            </a:r>
            <a:endParaRPr lang="en-US" sz="3200" dirty="0"/>
          </a:p>
          <a:p>
            <a:endParaRPr lang="en-US" sz="3200" dirty="0"/>
          </a:p>
          <a:p>
            <a:r>
              <a:rPr lang="en-US" sz="3200" dirty="0"/>
              <a:t>@</a:t>
            </a:r>
            <a:r>
              <a:rPr lang="en-US" sz="3200" dirty="0" err="1"/>
              <a:t>CFPC_e</a:t>
            </a:r>
            <a:r>
              <a:rPr lang="en-US" sz="3200" dirty="0"/>
              <a:t> or @</a:t>
            </a:r>
            <a:r>
              <a:rPr lang="en-US" sz="3200" dirty="0" err="1"/>
              <a:t>CFPC_f</a:t>
            </a:r>
            <a:endParaRPr lang="en-US" sz="3200" dirty="0"/>
          </a:p>
          <a:p>
            <a:pPr indent="0">
              <a:buNone/>
            </a:pPr>
            <a:endParaRPr lang="en-US" sz="3200" dirty="0"/>
          </a:p>
          <a:p>
            <a:pPr indent="0">
              <a:buNone/>
            </a:pPr>
            <a:endParaRPr lang="en-US" sz="3600" dirty="0"/>
          </a:p>
          <a:p>
            <a:pPr indent="0">
              <a:buNone/>
            </a:pPr>
            <a:endParaRPr lang="en-US" sz="3600" dirty="0"/>
          </a:p>
          <a:p>
            <a:pPr indent="0">
              <a:buNone/>
            </a:pPr>
            <a:endParaRPr lang="en-US" sz="3600" dirty="0"/>
          </a:p>
          <a:p>
            <a:pPr indent="0">
              <a:buNone/>
            </a:pPr>
            <a:endParaRPr lang="en-US" sz="3600" dirty="0"/>
          </a:p>
        </p:txBody>
      </p:sp>
      <p:pic>
        <p:nvPicPr>
          <p:cNvPr id="7" name="Content Placeholder 6" descr="Twitter.jpg"/>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29458" y="1429429"/>
            <a:ext cx="3722947" cy="3722947"/>
          </a:xfrm>
          <a:noFill/>
        </p:spPr>
      </p:pic>
      <p:pic>
        <p:nvPicPr>
          <p:cNvPr id="9" name="Picture 8" descr="Allan_Gri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1950" y="3423519"/>
            <a:ext cx="3363550" cy="2052614"/>
          </a:xfrm>
          <a:prstGeom prst="rect">
            <a:avLst/>
          </a:prstGeom>
        </p:spPr>
      </p:pic>
    </p:spTree>
    <p:extLst>
      <p:ext uri="{BB962C8B-B14F-4D97-AF65-F5344CB8AC3E}">
        <p14:creationId xmlns:p14="http://schemas.microsoft.com/office/powerpoint/2010/main" val="3039978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z="4000" dirty="0"/>
              <a:t>Learning Objectives</a:t>
            </a:r>
            <a:endParaRPr lang="en-CA" sz="4000" dirty="0"/>
          </a:p>
        </p:txBody>
      </p:sp>
      <p:sp>
        <p:nvSpPr>
          <p:cNvPr id="3" name="Content Placeholder 2"/>
          <p:cNvSpPr>
            <a:spLocks noGrp="1"/>
          </p:cNvSpPr>
          <p:nvPr>
            <p:ph type="body" sz="quarter" idx="13"/>
          </p:nvPr>
        </p:nvSpPr>
        <p:spPr/>
        <p:txBody>
          <a:bodyPr>
            <a:noAutofit/>
          </a:bodyPr>
          <a:lstStyle/>
          <a:p>
            <a:r>
              <a:rPr lang="en-CA" sz="2600" dirty="0"/>
              <a:t>To identify a practical clinical algorithm that can be implemented in primary care practice to help manage patients with Chronic Kidney Disease (CKD)</a:t>
            </a:r>
          </a:p>
          <a:p>
            <a:pPr indent="0">
              <a:buNone/>
            </a:pPr>
            <a:endParaRPr lang="en-CA" sz="2600" dirty="0"/>
          </a:p>
          <a:p>
            <a:r>
              <a:rPr lang="en-CA" sz="2600" dirty="0"/>
              <a:t>To differentiate patients with increased risk of advanced CKD using the Kidney Failure Risk Equation (KFRE)</a:t>
            </a:r>
          </a:p>
          <a:p>
            <a:pPr indent="0">
              <a:buNone/>
            </a:pPr>
            <a:endParaRPr lang="en-CA" sz="2600" dirty="0"/>
          </a:p>
          <a:p>
            <a:r>
              <a:rPr lang="en-CA" sz="2600" dirty="0"/>
              <a:t>To interpret blood pressure treatment targets and use of SGLT2 inhibitors for patients with CKD</a:t>
            </a:r>
          </a:p>
          <a:p>
            <a:endParaRPr lang="en-CA" sz="2600" dirty="0"/>
          </a:p>
          <a:p>
            <a:r>
              <a:rPr lang="en-CA" sz="2600" dirty="0"/>
              <a:t>To introduce new pharmacotherapy treatments for CKD (</a:t>
            </a:r>
            <a:r>
              <a:rPr lang="en-CA" sz="2600" dirty="0" err="1"/>
              <a:t>Finerenone</a:t>
            </a:r>
            <a:r>
              <a:rPr lang="en-CA" sz="2600" dirty="0"/>
              <a:t>)</a:t>
            </a:r>
          </a:p>
          <a:p>
            <a:pPr marL="342900" indent="-342900">
              <a:spcAft>
                <a:spcPts val="600"/>
              </a:spcAft>
              <a:defRPr/>
            </a:pPr>
            <a:endParaRPr lang="en-US" sz="2800" dirty="0">
              <a:latin typeface="Myriad Pro Cond"/>
              <a:cs typeface="Times New Roman" panose="02020603050405020304" pitchFamily="18" charset="0"/>
            </a:endParaRPr>
          </a:p>
          <a:p>
            <a:pPr indent="0">
              <a:spcAft>
                <a:spcPts val="600"/>
              </a:spcAft>
              <a:buNone/>
              <a:defRPr/>
            </a:pPr>
            <a:endParaRPr lang="en-US" dirty="0">
              <a:latin typeface="Myriad Pro Cond"/>
              <a:cs typeface="Times New Roman" panose="02020603050405020304" pitchFamily="18" charset="0"/>
            </a:endParaRPr>
          </a:p>
        </p:txBody>
      </p:sp>
    </p:spTree>
    <p:extLst>
      <p:ext uri="{BB962C8B-B14F-4D97-AF65-F5344CB8AC3E}">
        <p14:creationId xmlns:p14="http://schemas.microsoft.com/office/powerpoint/2010/main" val="3174260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z="4000" dirty="0"/>
              <a:t>Terminology</a:t>
            </a:r>
            <a:endParaRPr lang="en-CA" sz="4000" dirty="0"/>
          </a:p>
        </p:txBody>
      </p:sp>
      <p:sp>
        <p:nvSpPr>
          <p:cNvPr id="3" name="Content Placeholder 2"/>
          <p:cNvSpPr>
            <a:spLocks noGrp="1"/>
          </p:cNvSpPr>
          <p:nvPr>
            <p:ph type="body" sz="quarter" idx="13"/>
          </p:nvPr>
        </p:nvSpPr>
        <p:spPr/>
        <p:txBody>
          <a:bodyPr>
            <a:noAutofit/>
          </a:bodyPr>
          <a:lstStyle/>
          <a:p>
            <a:pPr marL="342900" indent="-342900">
              <a:spcAft>
                <a:spcPts val="600"/>
              </a:spcAft>
              <a:defRPr/>
            </a:pPr>
            <a:r>
              <a:rPr lang="en-US" sz="2800" dirty="0">
                <a:cs typeface="Times New Roman" panose="02020603050405020304" pitchFamily="18" charset="0"/>
              </a:rPr>
              <a:t>Chronic Renal Failure is an outdated term</a:t>
            </a:r>
          </a:p>
          <a:p>
            <a:pPr marL="571500" lvl="1" indent="-342900">
              <a:spcAft>
                <a:spcPts val="600"/>
              </a:spcAft>
              <a:defRPr/>
            </a:pPr>
            <a:r>
              <a:rPr lang="en-US" sz="2400" dirty="0">
                <a:cs typeface="Times New Roman" panose="02020603050405020304" pitchFamily="18" charset="0"/>
              </a:rPr>
              <a:t>Replaced by Chronic Kidney Disease (CKD) </a:t>
            </a:r>
          </a:p>
          <a:p>
            <a:pPr marL="228600" lvl="1" indent="0">
              <a:spcAft>
                <a:spcPts val="600"/>
              </a:spcAft>
              <a:buNone/>
              <a:defRPr/>
            </a:pPr>
            <a:endParaRPr lang="en-US" sz="2400" dirty="0">
              <a:cs typeface="Times New Roman" panose="02020603050405020304" pitchFamily="18" charset="0"/>
            </a:endParaRPr>
          </a:p>
          <a:p>
            <a:pPr marL="342900" indent="-342900">
              <a:spcAft>
                <a:spcPts val="600"/>
              </a:spcAft>
              <a:defRPr/>
            </a:pPr>
            <a:r>
              <a:rPr lang="en-US" sz="2800" dirty="0">
                <a:cs typeface="Times New Roman" panose="02020603050405020304" pitchFamily="18" charset="0"/>
              </a:rPr>
              <a:t>Acute Renal Failure is also an outdated term</a:t>
            </a:r>
          </a:p>
          <a:p>
            <a:pPr marL="571500" lvl="1" indent="-342900">
              <a:spcAft>
                <a:spcPts val="600"/>
              </a:spcAft>
              <a:defRPr/>
            </a:pPr>
            <a:r>
              <a:rPr lang="en-US" sz="2400" dirty="0">
                <a:cs typeface="Times New Roman" panose="02020603050405020304" pitchFamily="18" charset="0"/>
              </a:rPr>
              <a:t>Replaced by Acute Kidney Injury (AKI)</a:t>
            </a:r>
          </a:p>
          <a:p>
            <a:pPr marL="342900" indent="-342900">
              <a:spcAft>
                <a:spcPts val="600"/>
              </a:spcAft>
              <a:defRPr/>
            </a:pPr>
            <a:endParaRPr lang="en-US" sz="2800" dirty="0">
              <a:cs typeface="Times New Roman" panose="02020603050405020304" pitchFamily="18" charset="0"/>
            </a:endParaRPr>
          </a:p>
          <a:p>
            <a:pPr marL="342900" indent="-342900">
              <a:spcAft>
                <a:spcPts val="600"/>
              </a:spcAft>
              <a:defRPr/>
            </a:pPr>
            <a:r>
              <a:rPr lang="en-US" sz="2800" dirty="0">
                <a:cs typeface="Times New Roman" panose="02020603050405020304" pitchFamily="18" charset="0"/>
              </a:rPr>
              <a:t>Isn’t it better to focus on “Renal Success”?</a:t>
            </a:r>
          </a:p>
          <a:p>
            <a:pPr indent="0">
              <a:spcAft>
                <a:spcPts val="600"/>
              </a:spcAft>
              <a:buNone/>
              <a:defRPr/>
            </a:pPr>
            <a:endParaRPr lang="en-US" dirty="0">
              <a:latin typeface="Myriad Pro Cond"/>
              <a:cs typeface="Times New Roman" panose="02020603050405020304" pitchFamily="18" charset="0"/>
            </a:endParaRPr>
          </a:p>
        </p:txBody>
      </p:sp>
      <p:pic>
        <p:nvPicPr>
          <p:cNvPr id="4" name="Content Placeholder 4">
            <a:extLst>
              <a:ext uri="{FF2B5EF4-FFF2-40B4-BE49-F238E27FC236}">
                <a16:creationId xmlns:a16="http://schemas.microsoft.com/office/drawing/2014/main" id="{BF74CA86-4CE8-0A49-A98B-ECCABF516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0467" y="3649700"/>
            <a:ext cx="2263718" cy="2451160"/>
          </a:xfrm>
          <a:prstGeom prst="rect">
            <a:avLst/>
          </a:prstGeom>
        </p:spPr>
      </p:pic>
    </p:spTree>
    <p:extLst>
      <p:ext uri="{BB962C8B-B14F-4D97-AF65-F5344CB8AC3E}">
        <p14:creationId xmlns:p14="http://schemas.microsoft.com/office/powerpoint/2010/main" val="249193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Custom 2">
      <a:dk1>
        <a:srgbClr val="414041"/>
      </a:dk1>
      <a:lt1>
        <a:srgbClr val="FFFFFF"/>
      </a:lt1>
      <a:dk2>
        <a:srgbClr val="161A5F"/>
      </a:dk2>
      <a:lt2>
        <a:srgbClr val="E7E6E6"/>
      </a:lt2>
      <a:accent1>
        <a:srgbClr val="00B2B9"/>
      </a:accent1>
      <a:accent2>
        <a:srgbClr val="161A5F"/>
      </a:accent2>
      <a:accent3>
        <a:srgbClr val="00B2B9"/>
      </a:accent3>
      <a:accent4>
        <a:srgbClr val="161A5F"/>
      </a:accent4>
      <a:accent5>
        <a:srgbClr val="00B2B9"/>
      </a:accent5>
      <a:accent6>
        <a:srgbClr val="161A5F"/>
      </a:accent6>
      <a:hlink>
        <a:srgbClr val="00B2B9"/>
      </a:hlink>
      <a:folHlink>
        <a:srgbClr val="161A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6471</TotalTime>
  <Words>4701</Words>
  <Application>Microsoft Office PowerPoint</Application>
  <PresentationFormat>Widescreen</PresentationFormat>
  <Paragraphs>594</Paragraphs>
  <Slides>52</Slides>
  <Notes>45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Arial</vt:lpstr>
      <vt:lpstr>Arial Narrow</vt:lpstr>
      <vt:lpstr>Calibri</vt:lpstr>
      <vt:lpstr>Calibri Light</vt:lpstr>
      <vt:lpstr>Decalotype Light</vt:lpstr>
      <vt:lpstr>Decalotype SemiBold</vt:lpstr>
      <vt:lpstr>Georgia</vt:lpstr>
      <vt:lpstr>Myriad Pro Cond</vt:lpstr>
      <vt:lpstr>Open Sans Bold</vt:lpstr>
      <vt:lpstr>Tahoma</vt:lpstr>
      <vt:lpstr>Times New Roman</vt:lpstr>
      <vt:lpstr>Wingdings</vt:lpstr>
      <vt:lpstr>Office Theme</vt:lpstr>
      <vt:lpstr>PowerPoint Presentation</vt:lpstr>
      <vt:lpstr>Faculty/Presenter Disclosure </vt:lpstr>
      <vt:lpstr>Faculty/Presenter Disclosure (Cont’d)</vt:lpstr>
      <vt:lpstr>Faculty/Presenter Disclosure (Cont’d)</vt:lpstr>
      <vt:lpstr>Disclosure of Financial Support</vt:lpstr>
      <vt:lpstr>Mitigating Potential Bias</vt:lpstr>
      <vt:lpstr>Tweet Tweet</vt:lpstr>
      <vt:lpstr>Learning Objectives</vt:lpstr>
      <vt:lpstr>Terminology</vt:lpstr>
      <vt:lpstr>Prevalence of CKD</vt:lpstr>
      <vt:lpstr>Why Should CKD Be Important to Primary Care?</vt:lpstr>
      <vt:lpstr>CKD AT-A-GLANCE: KIDNEYWISE</vt:lpstr>
      <vt:lpstr>KidneyWise Clinical Toolkit</vt:lpstr>
      <vt:lpstr>KidneyWise Clinical Toolkit</vt:lpstr>
      <vt:lpstr>Guidelines Referenced</vt:lpstr>
      <vt:lpstr>Clinical Algorithm – Identify</vt:lpstr>
      <vt:lpstr>What Tests Should Be Ordered? - Detect</vt:lpstr>
      <vt:lpstr>If The Results Are Abnormal, When Should One Repeat The CKD Screening Tests? - Detect</vt:lpstr>
      <vt:lpstr>What if Initial Test Results Create Clinical Concern?</vt:lpstr>
      <vt:lpstr>Interpreting The Results Three Months Later - Detect</vt:lpstr>
      <vt:lpstr>Interpreting The Results Three Months Later - Detect</vt:lpstr>
      <vt:lpstr>Interpreting The Results Three Months Later - Detect</vt:lpstr>
      <vt:lpstr>KDIGO CKD Follow-up Advice</vt:lpstr>
      <vt:lpstr>Interpreting The Results Three Months Later - Detect</vt:lpstr>
      <vt:lpstr>KFRE – Kidney Failure Risk Equation</vt:lpstr>
      <vt:lpstr>CKD Criteria for Referral to Nephrology</vt:lpstr>
      <vt:lpstr>Clinical Algorithm – Manage </vt:lpstr>
      <vt:lpstr>Clinical Algorithm – Manage </vt:lpstr>
      <vt:lpstr>Summary of Proposed BP Treatment Targets – HTN Canada</vt:lpstr>
      <vt:lpstr>Summary of Proposed BP Treatment Targets – HTN Canada</vt:lpstr>
      <vt:lpstr>Summary of Proposed BP Treatment Targets - KidneyWise</vt:lpstr>
      <vt:lpstr>Go Slow or SPRINT? –  you decide</vt:lpstr>
      <vt:lpstr>Clinical Algorithm – CKD Management </vt:lpstr>
      <vt:lpstr>CKD + DM – Role of SGLT-2 Inhibitors </vt:lpstr>
      <vt:lpstr>CKD + DM – Role of SGLT-2 Inhibitors </vt:lpstr>
      <vt:lpstr>CKD + DM – Role of SGLT-2 Inhibitors </vt:lpstr>
      <vt:lpstr>CKD + DM – Role of SGLT-2 Inhibitors </vt:lpstr>
      <vt:lpstr>CKD - no DM – Role of SGLT-2 Inhibitors </vt:lpstr>
      <vt:lpstr>EMPA-KIDNEY Results I</vt:lpstr>
      <vt:lpstr>EMPA-KIDNEY Results II</vt:lpstr>
      <vt:lpstr>EMPA-KIDNEY - Results</vt:lpstr>
      <vt:lpstr>CKD &amp; SGLT-2 Inhibitors – Other Stuff</vt:lpstr>
      <vt:lpstr>Finerenone – New Kid on the Block</vt:lpstr>
      <vt:lpstr>Finerenone – New Kid on the Block</vt:lpstr>
      <vt:lpstr>Outpatient Nephrology Referral Form</vt:lpstr>
      <vt:lpstr>Recommended Reasons for Referral </vt:lpstr>
      <vt:lpstr>Simplified CKD Patient Pathway</vt:lpstr>
      <vt:lpstr>CFP – Oct. 2018 – pg. 728-735</vt:lpstr>
      <vt:lpstr>FMPE - PBSG</vt:lpstr>
      <vt:lpstr>Take Home Points</vt:lpstr>
      <vt:lpstr>Take Home Points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Medicine  Summit 2021</dc:title>
  <dc:creator>Lauren Hargreaves</dc:creator>
  <cp:lastModifiedBy>Deanne McKay</cp:lastModifiedBy>
  <cp:revision>98</cp:revision>
  <cp:lastPrinted>2021-01-27T19:48:35Z</cp:lastPrinted>
  <dcterms:created xsi:type="dcterms:W3CDTF">2020-11-17T21:26:10Z</dcterms:created>
  <dcterms:modified xsi:type="dcterms:W3CDTF">2023-11-08T15:14:11Z</dcterms:modified>
</cp:coreProperties>
</file>