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7" r:id="rId2"/>
    <p:sldId id="258" r:id="rId3"/>
    <p:sldId id="358" r:id="rId4"/>
    <p:sldId id="346" r:id="rId5"/>
    <p:sldId id="348" r:id="rId6"/>
    <p:sldId id="353" r:id="rId7"/>
    <p:sldId id="349" r:id="rId8"/>
    <p:sldId id="354" r:id="rId9"/>
    <p:sldId id="356" r:id="rId10"/>
    <p:sldId id="355" r:id="rId11"/>
    <p:sldId id="351" r:id="rId12"/>
    <p:sldId id="361" r:id="rId13"/>
    <p:sldId id="352" r:id="rId14"/>
    <p:sldId id="260" r:id="rId15"/>
    <p:sldId id="362" r:id="rId16"/>
    <p:sldId id="357" r:id="rId17"/>
    <p:sldId id="359" r:id="rId18"/>
    <p:sldId id="259" r:id="rId19"/>
    <p:sldId id="36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2A3595-1B60-9B47-8C90-7026FBEB56D9}" v="6" dt="2023-11-06T21:40:43.0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79"/>
    <p:restoredTop sz="96327"/>
  </p:normalViewPr>
  <p:slideViewPr>
    <p:cSldViewPr snapToGrid="0">
      <p:cViewPr varScale="1">
        <p:scale>
          <a:sx n="61" d="100"/>
          <a:sy n="61" d="100"/>
        </p:scale>
        <p:origin x="58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D74AB4-FD0B-498B-BFB3-9B0833A4C091}"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06766833-460B-47DF-973C-84E473C10A2B}">
      <dgm:prSet/>
      <dgm:spPr/>
      <dgm:t>
        <a:bodyPr/>
        <a:lstStyle/>
        <a:p>
          <a:r>
            <a:rPr lang="en-CA" dirty="0"/>
            <a:t>Our study objective: determine if family physicians are less likely to accept people with OUD as new patients than people with diabetes</a:t>
          </a:r>
          <a:endParaRPr lang="en-US" dirty="0"/>
        </a:p>
      </dgm:t>
    </dgm:pt>
    <dgm:pt modelId="{ACD80E04-B45C-49E3-8990-A9552EE888E8}" type="parTrans" cxnId="{F142D6A2-505D-4B93-8A8F-AA0D8DCAB176}">
      <dgm:prSet/>
      <dgm:spPr/>
      <dgm:t>
        <a:bodyPr/>
        <a:lstStyle/>
        <a:p>
          <a:endParaRPr lang="en-US"/>
        </a:p>
      </dgm:t>
    </dgm:pt>
    <dgm:pt modelId="{EFCDD783-28D6-47C5-97EA-60086B1AEFC6}" type="sibTrans" cxnId="{F142D6A2-505D-4B93-8A8F-AA0D8DCAB176}">
      <dgm:prSet/>
      <dgm:spPr/>
      <dgm:t>
        <a:bodyPr/>
        <a:lstStyle/>
        <a:p>
          <a:endParaRPr lang="en-US"/>
        </a:p>
      </dgm:t>
    </dgm:pt>
    <dgm:pt modelId="{A1D44EC6-ED1D-4893-9E55-A3468E15C1C1}">
      <dgm:prSet/>
      <dgm:spPr/>
      <dgm:t>
        <a:bodyPr/>
        <a:lstStyle/>
        <a:p>
          <a:r>
            <a:rPr lang="en-CA" dirty="0"/>
            <a:t>Primary analysis: Compare the proportion of people with OUD offered a new patient appointment vs those with diabetes</a:t>
          </a:r>
          <a:endParaRPr lang="en-US" dirty="0"/>
        </a:p>
      </dgm:t>
    </dgm:pt>
    <dgm:pt modelId="{57BE3B31-00D5-46B8-AD67-8CB61360F7F0}" type="parTrans" cxnId="{5E6C804D-8D1A-463E-BF47-31542EC96D1A}">
      <dgm:prSet/>
      <dgm:spPr/>
      <dgm:t>
        <a:bodyPr/>
        <a:lstStyle/>
        <a:p>
          <a:endParaRPr lang="en-US"/>
        </a:p>
      </dgm:t>
    </dgm:pt>
    <dgm:pt modelId="{DD988456-5D7A-47E7-87E2-018CFE382685}" type="sibTrans" cxnId="{5E6C804D-8D1A-463E-BF47-31542EC96D1A}">
      <dgm:prSet/>
      <dgm:spPr/>
      <dgm:t>
        <a:bodyPr/>
        <a:lstStyle/>
        <a:p>
          <a:endParaRPr lang="en-US"/>
        </a:p>
      </dgm:t>
    </dgm:pt>
    <dgm:pt modelId="{A16A13C3-DE31-4A23-BC8E-C912FAF9225B}">
      <dgm:prSet/>
      <dgm:spPr/>
      <dgm:t>
        <a:bodyPr/>
        <a:lstStyle/>
        <a:p>
          <a:r>
            <a:rPr lang="en-CA" dirty="0"/>
            <a:t>Secondary stratified analysis</a:t>
          </a:r>
          <a:endParaRPr lang="en-US" dirty="0"/>
        </a:p>
      </dgm:t>
    </dgm:pt>
    <dgm:pt modelId="{F9DFD220-D3AE-4E8F-8085-620547C78089}" type="parTrans" cxnId="{88AB9A22-F87C-41C5-9EA3-8EBED665B058}">
      <dgm:prSet/>
      <dgm:spPr/>
      <dgm:t>
        <a:bodyPr/>
        <a:lstStyle/>
        <a:p>
          <a:endParaRPr lang="en-US"/>
        </a:p>
      </dgm:t>
    </dgm:pt>
    <dgm:pt modelId="{BEB80C89-A974-4904-A4F1-8537500A89FF}" type="sibTrans" cxnId="{88AB9A22-F87C-41C5-9EA3-8EBED665B058}">
      <dgm:prSet/>
      <dgm:spPr/>
      <dgm:t>
        <a:bodyPr/>
        <a:lstStyle/>
        <a:p>
          <a:endParaRPr lang="en-US"/>
        </a:p>
      </dgm:t>
    </dgm:pt>
    <dgm:pt modelId="{026599F8-4DC1-41AD-9E04-ED69E51D620F}">
      <dgm:prSet/>
      <dgm:spPr/>
      <dgm:t>
        <a:bodyPr/>
        <a:lstStyle/>
        <a:p>
          <a:r>
            <a:rPr lang="en-CA" dirty="0"/>
            <a:t>population size </a:t>
          </a:r>
        </a:p>
        <a:p>
          <a:r>
            <a:rPr lang="en-CA" dirty="0"/>
            <a:t>(urban vs rural) </a:t>
          </a:r>
          <a:endParaRPr lang="en-US" dirty="0"/>
        </a:p>
      </dgm:t>
    </dgm:pt>
    <dgm:pt modelId="{B11C7EC8-D403-40D8-86A1-B1297C4383D4}" type="parTrans" cxnId="{AEA2FF33-CD1C-4B71-B088-B7E8EB2EAA05}">
      <dgm:prSet/>
      <dgm:spPr/>
      <dgm:t>
        <a:bodyPr/>
        <a:lstStyle/>
        <a:p>
          <a:endParaRPr lang="en-US"/>
        </a:p>
      </dgm:t>
    </dgm:pt>
    <dgm:pt modelId="{7C5AE1C8-A1A9-4E71-AD36-2DEEB388EBF2}" type="sibTrans" cxnId="{AEA2FF33-CD1C-4B71-B088-B7E8EB2EAA05}">
      <dgm:prSet/>
      <dgm:spPr/>
      <dgm:t>
        <a:bodyPr/>
        <a:lstStyle/>
        <a:p>
          <a:endParaRPr lang="en-US"/>
        </a:p>
      </dgm:t>
    </dgm:pt>
    <dgm:pt modelId="{8DC66BB3-6C22-4953-8A70-45414A428E83}">
      <dgm:prSet/>
      <dgm:spPr/>
      <dgm:t>
        <a:bodyPr/>
        <a:lstStyle/>
        <a:p>
          <a:r>
            <a:rPr lang="en-CA" dirty="0"/>
            <a:t>physician gender </a:t>
          </a:r>
        </a:p>
        <a:p>
          <a:r>
            <a:rPr lang="en-CA" dirty="0"/>
            <a:t>(men vs women)</a:t>
          </a:r>
          <a:endParaRPr lang="en-US" dirty="0"/>
        </a:p>
      </dgm:t>
    </dgm:pt>
    <dgm:pt modelId="{2DFE3F78-AFE9-4915-A005-212AB15875FD}" type="parTrans" cxnId="{05BD5D06-1BB4-4DA4-8A03-9DD1550F1D27}">
      <dgm:prSet/>
      <dgm:spPr/>
      <dgm:t>
        <a:bodyPr/>
        <a:lstStyle/>
        <a:p>
          <a:endParaRPr lang="en-US"/>
        </a:p>
      </dgm:t>
    </dgm:pt>
    <dgm:pt modelId="{9D93B85B-969B-42AD-AC2A-E67C4E978BE6}" type="sibTrans" cxnId="{05BD5D06-1BB4-4DA4-8A03-9DD1550F1D27}">
      <dgm:prSet/>
      <dgm:spPr/>
      <dgm:t>
        <a:bodyPr/>
        <a:lstStyle/>
        <a:p>
          <a:endParaRPr lang="en-US"/>
        </a:p>
      </dgm:t>
    </dgm:pt>
    <dgm:pt modelId="{80B751D5-8BD3-41D3-8756-0D4AA08225C0}">
      <dgm:prSet/>
      <dgm:spPr/>
      <dgm:t>
        <a:bodyPr/>
        <a:lstStyle/>
        <a:p>
          <a:r>
            <a:rPr lang="en-CA" dirty="0"/>
            <a:t>model of care </a:t>
          </a:r>
        </a:p>
        <a:p>
          <a:r>
            <a:rPr lang="en-CA" dirty="0"/>
            <a:t>(team vs not team)</a:t>
          </a:r>
          <a:endParaRPr lang="en-US" dirty="0"/>
        </a:p>
      </dgm:t>
    </dgm:pt>
    <dgm:pt modelId="{3D78E50D-FC66-49F1-AE6A-CA169A125A11}" type="parTrans" cxnId="{507959B3-5F83-431B-8C51-5034A3078923}">
      <dgm:prSet/>
      <dgm:spPr/>
      <dgm:t>
        <a:bodyPr/>
        <a:lstStyle/>
        <a:p>
          <a:endParaRPr lang="en-US"/>
        </a:p>
      </dgm:t>
    </dgm:pt>
    <dgm:pt modelId="{04CA19F6-C097-4CA5-B02B-5F9FE22142B8}" type="sibTrans" cxnId="{507959B3-5F83-431B-8C51-5034A3078923}">
      <dgm:prSet/>
      <dgm:spPr/>
      <dgm:t>
        <a:bodyPr/>
        <a:lstStyle/>
        <a:p>
          <a:endParaRPr lang="en-US"/>
        </a:p>
      </dgm:t>
    </dgm:pt>
    <dgm:pt modelId="{7F58DE02-DBA2-401A-9D66-70BD08CB5BFF}">
      <dgm:prSet/>
      <dgm:spPr/>
      <dgm:t>
        <a:bodyPr/>
        <a:lstStyle/>
        <a:p>
          <a:r>
            <a:rPr lang="en-CA" dirty="0"/>
            <a:t>years in practice </a:t>
          </a:r>
        </a:p>
        <a:p>
          <a:r>
            <a:rPr lang="en-CA" dirty="0"/>
            <a:t>(&gt;20 vs &lt; 20)</a:t>
          </a:r>
          <a:endParaRPr lang="en-US" dirty="0"/>
        </a:p>
      </dgm:t>
    </dgm:pt>
    <dgm:pt modelId="{51120025-B25D-4DBC-AC16-B671A249EB48}" type="parTrans" cxnId="{1FE264A5-265D-42CE-A24C-0801A033CBE6}">
      <dgm:prSet/>
      <dgm:spPr/>
      <dgm:t>
        <a:bodyPr/>
        <a:lstStyle/>
        <a:p>
          <a:endParaRPr lang="en-US"/>
        </a:p>
      </dgm:t>
    </dgm:pt>
    <dgm:pt modelId="{6FA95EAA-7F12-4309-8C25-9F98323294FF}" type="sibTrans" cxnId="{1FE264A5-265D-42CE-A24C-0801A033CBE6}">
      <dgm:prSet/>
      <dgm:spPr/>
      <dgm:t>
        <a:bodyPr/>
        <a:lstStyle/>
        <a:p>
          <a:endParaRPr lang="en-US"/>
        </a:p>
      </dgm:t>
    </dgm:pt>
    <dgm:pt modelId="{C359394A-AF56-2640-A6E7-2E2A166DB82D}" type="pres">
      <dgm:prSet presAssocID="{79D74AB4-FD0B-498B-BFB3-9B0833A4C091}" presName="Name0" presStyleCnt="0">
        <dgm:presLayoutVars>
          <dgm:dir/>
          <dgm:animLvl val="lvl"/>
          <dgm:resizeHandles val="exact"/>
        </dgm:presLayoutVars>
      </dgm:prSet>
      <dgm:spPr/>
    </dgm:pt>
    <dgm:pt modelId="{3D780B76-E48D-8448-BB6B-93A8A5A85F5F}" type="pres">
      <dgm:prSet presAssocID="{A16A13C3-DE31-4A23-BC8E-C912FAF9225B}" presName="boxAndChildren" presStyleCnt="0"/>
      <dgm:spPr/>
    </dgm:pt>
    <dgm:pt modelId="{AFD1E0C8-D1AA-2B40-9BA2-3A3CCA767756}" type="pres">
      <dgm:prSet presAssocID="{A16A13C3-DE31-4A23-BC8E-C912FAF9225B}" presName="parentTextBox" presStyleLbl="node1" presStyleIdx="0" presStyleCnt="3"/>
      <dgm:spPr/>
    </dgm:pt>
    <dgm:pt modelId="{925C4259-BE74-824B-8349-AD5ACA74BC29}" type="pres">
      <dgm:prSet presAssocID="{A16A13C3-DE31-4A23-BC8E-C912FAF9225B}" presName="entireBox" presStyleLbl="node1" presStyleIdx="0" presStyleCnt="3"/>
      <dgm:spPr/>
    </dgm:pt>
    <dgm:pt modelId="{E6A4BD34-0B98-B245-AB74-F7DD53FBB70A}" type="pres">
      <dgm:prSet presAssocID="{A16A13C3-DE31-4A23-BC8E-C912FAF9225B}" presName="descendantBox" presStyleCnt="0"/>
      <dgm:spPr/>
    </dgm:pt>
    <dgm:pt modelId="{EBD5ED0C-6125-F14B-8D03-8548E7ECE14E}" type="pres">
      <dgm:prSet presAssocID="{026599F8-4DC1-41AD-9E04-ED69E51D620F}" presName="childTextBox" presStyleLbl="fgAccFollowNode1" presStyleIdx="0" presStyleCnt="4">
        <dgm:presLayoutVars>
          <dgm:bulletEnabled val="1"/>
        </dgm:presLayoutVars>
      </dgm:prSet>
      <dgm:spPr/>
    </dgm:pt>
    <dgm:pt modelId="{231EA963-636F-AC48-83C0-44DEEE66C113}" type="pres">
      <dgm:prSet presAssocID="{8DC66BB3-6C22-4953-8A70-45414A428E83}" presName="childTextBox" presStyleLbl="fgAccFollowNode1" presStyleIdx="1" presStyleCnt="4">
        <dgm:presLayoutVars>
          <dgm:bulletEnabled val="1"/>
        </dgm:presLayoutVars>
      </dgm:prSet>
      <dgm:spPr/>
    </dgm:pt>
    <dgm:pt modelId="{E24AE92B-E415-3D45-80DB-D6E0606C445B}" type="pres">
      <dgm:prSet presAssocID="{80B751D5-8BD3-41D3-8756-0D4AA08225C0}" presName="childTextBox" presStyleLbl="fgAccFollowNode1" presStyleIdx="2" presStyleCnt="4">
        <dgm:presLayoutVars>
          <dgm:bulletEnabled val="1"/>
        </dgm:presLayoutVars>
      </dgm:prSet>
      <dgm:spPr/>
    </dgm:pt>
    <dgm:pt modelId="{20D5BFDB-E91F-6546-9F3E-D5E349585951}" type="pres">
      <dgm:prSet presAssocID="{7F58DE02-DBA2-401A-9D66-70BD08CB5BFF}" presName="childTextBox" presStyleLbl="fgAccFollowNode1" presStyleIdx="3" presStyleCnt="4">
        <dgm:presLayoutVars>
          <dgm:bulletEnabled val="1"/>
        </dgm:presLayoutVars>
      </dgm:prSet>
      <dgm:spPr/>
    </dgm:pt>
    <dgm:pt modelId="{06DAE7B9-F9FF-5644-B714-5B8A9057638E}" type="pres">
      <dgm:prSet presAssocID="{DD988456-5D7A-47E7-87E2-018CFE382685}" presName="sp" presStyleCnt="0"/>
      <dgm:spPr/>
    </dgm:pt>
    <dgm:pt modelId="{FEFBA8DD-AD28-E746-A263-035715D3E5FE}" type="pres">
      <dgm:prSet presAssocID="{A1D44EC6-ED1D-4893-9E55-A3468E15C1C1}" presName="arrowAndChildren" presStyleCnt="0"/>
      <dgm:spPr/>
    </dgm:pt>
    <dgm:pt modelId="{9692904B-F792-B341-A603-1636D5176B9C}" type="pres">
      <dgm:prSet presAssocID="{A1D44EC6-ED1D-4893-9E55-A3468E15C1C1}" presName="parentTextArrow" presStyleLbl="node1" presStyleIdx="1" presStyleCnt="3"/>
      <dgm:spPr/>
    </dgm:pt>
    <dgm:pt modelId="{75BED81A-C0FA-A44C-8096-CA3852C71D70}" type="pres">
      <dgm:prSet presAssocID="{EFCDD783-28D6-47C5-97EA-60086B1AEFC6}" presName="sp" presStyleCnt="0"/>
      <dgm:spPr/>
    </dgm:pt>
    <dgm:pt modelId="{80142A44-1955-1041-8635-A0FD83B3536A}" type="pres">
      <dgm:prSet presAssocID="{06766833-460B-47DF-973C-84E473C10A2B}" presName="arrowAndChildren" presStyleCnt="0"/>
      <dgm:spPr/>
    </dgm:pt>
    <dgm:pt modelId="{56680FB0-E272-7148-865E-FED53910388F}" type="pres">
      <dgm:prSet presAssocID="{06766833-460B-47DF-973C-84E473C10A2B}" presName="parentTextArrow" presStyleLbl="node1" presStyleIdx="2" presStyleCnt="3"/>
      <dgm:spPr/>
    </dgm:pt>
  </dgm:ptLst>
  <dgm:cxnLst>
    <dgm:cxn modelId="{05BD5D06-1BB4-4DA4-8A03-9DD1550F1D27}" srcId="{A16A13C3-DE31-4A23-BC8E-C912FAF9225B}" destId="{8DC66BB3-6C22-4953-8A70-45414A428E83}" srcOrd="1" destOrd="0" parTransId="{2DFE3F78-AFE9-4915-A005-212AB15875FD}" sibTransId="{9D93B85B-969B-42AD-AC2A-E67C4E978BE6}"/>
    <dgm:cxn modelId="{88AB9A22-F87C-41C5-9EA3-8EBED665B058}" srcId="{79D74AB4-FD0B-498B-BFB3-9B0833A4C091}" destId="{A16A13C3-DE31-4A23-BC8E-C912FAF9225B}" srcOrd="2" destOrd="0" parTransId="{F9DFD220-D3AE-4E8F-8085-620547C78089}" sibTransId="{BEB80C89-A974-4904-A4F1-8537500A89FF}"/>
    <dgm:cxn modelId="{BE126525-800E-8844-A7CC-6F91122A6196}" type="presOf" srcId="{A16A13C3-DE31-4A23-BC8E-C912FAF9225B}" destId="{AFD1E0C8-D1AA-2B40-9BA2-3A3CCA767756}" srcOrd="0" destOrd="0" presId="urn:microsoft.com/office/officeart/2005/8/layout/process4"/>
    <dgm:cxn modelId="{6ECB8532-2490-CF4A-8880-5109F30DCC00}" type="presOf" srcId="{79D74AB4-FD0B-498B-BFB3-9B0833A4C091}" destId="{C359394A-AF56-2640-A6E7-2E2A166DB82D}" srcOrd="0" destOrd="0" presId="urn:microsoft.com/office/officeart/2005/8/layout/process4"/>
    <dgm:cxn modelId="{AEA2FF33-CD1C-4B71-B088-B7E8EB2EAA05}" srcId="{A16A13C3-DE31-4A23-BC8E-C912FAF9225B}" destId="{026599F8-4DC1-41AD-9E04-ED69E51D620F}" srcOrd="0" destOrd="0" parTransId="{B11C7EC8-D403-40D8-86A1-B1297C4383D4}" sibTransId="{7C5AE1C8-A1A9-4E71-AD36-2DEEB388EBF2}"/>
    <dgm:cxn modelId="{F2DE213C-6A9B-8644-860C-8212BC4FFE4E}" type="presOf" srcId="{026599F8-4DC1-41AD-9E04-ED69E51D620F}" destId="{EBD5ED0C-6125-F14B-8D03-8548E7ECE14E}" srcOrd="0" destOrd="0" presId="urn:microsoft.com/office/officeart/2005/8/layout/process4"/>
    <dgm:cxn modelId="{5E6C804D-8D1A-463E-BF47-31542EC96D1A}" srcId="{79D74AB4-FD0B-498B-BFB3-9B0833A4C091}" destId="{A1D44EC6-ED1D-4893-9E55-A3468E15C1C1}" srcOrd="1" destOrd="0" parTransId="{57BE3B31-00D5-46B8-AD67-8CB61360F7F0}" sibTransId="{DD988456-5D7A-47E7-87E2-018CFE382685}"/>
    <dgm:cxn modelId="{7364566F-7314-C248-9C99-5A0018C58777}" type="presOf" srcId="{A16A13C3-DE31-4A23-BC8E-C912FAF9225B}" destId="{925C4259-BE74-824B-8349-AD5ACA74BC29}" srcOrd="1" destOrd="0" presId="urn:microsoft.com/office/officeart/2005/8/layout/process4"/>
    <dgm:cxn modelId="{BD29347D-72AE-384B-B89E-A45E2434DB24}" type="presOf" srcId="{80B751D5-8BD3-41D3-8756-0D4AA08225C0}" destId="{E24AE92B-E415-3D45-80DB-D6E0606C445B}" srcOrd="0" destOrd="0" presId="urn:microsoft.com/office/officeart/2005/8/layout/process4"/>
    <dgm:cxn modelId="{A6B7BD8D-CDB8-064C-9E57-DEE732512E59}" type="presOf" srcId="{A1D44EC6-ED1D-4893-9E55-A3468E15C1C1}" destId="{9692904B-F792-B341-A603-1636D5176B9C}" srcOrd="0" destOrd="0" presId="urn:microsoft.com/office/officeart/2005/8/layout/process4"/>
    <dgm:cxn modelId="{F142D6A2-505D-4B93-8A8F-AA0D8DCAB176}" srcId="{79D74AB4-FD0B-498B-BFB3-9B0833A4C091}" destId="{06766833-460B-47DF-973C-84E473C10A2B}" srcOrd="0" destOrd="0" parTransId="{ACD80E04-B45C-49E3-8990-A9552EE888E8}" sibTransId="{EFCDD783-28D6-47C5-97EA-60086B1AEFC6}"/>
    <dgm:cxn modelId="{1FE264A5-265D-42CE-A24C-0801A033CBE6}" srcId="{A16A13C3-DE31-4A23-BC8E-C912FAF9225B}" destId="{7F58DE02-DBA2-401A-9D66-70BD08CB5BFF}" srcOrd="3" destOrd="0" parTransId="{51120025-B25D-4DBC-AC16-B671A249EB48}" sibTransId="{6FA95EAA-7F12-4309-8C25-9F98323294FF}"/>
    <dgm:cxn modelId="{507959B3-5F83-431B-8C51-5034A3078923}" srcId="{A16A13C3-DE31-4A23-BC8E-C912FAF9225B}" destId="{80B751D5-8BD3-41D3-8756-0D4AA08225C0}" srcOrd="2" destOrd="0" parTransId="{3D78E50D-FC66-49F1-AE6A-CA169A125A11}" sibTransId="{04CA19F6-C097-4CA5-B02B-5F9FE22142B8}"/>
    <dgm:cxn modelId="{51C9E4E8-D583-3348-B7D1-425F14D200DC}" type="presOf" srcId="{8DC66BB3-6C22-4953-8A70-45414A428E83}" destId="{231EA963-636F-AC48-83C0-44DEEE66C113}" srcOrd="0" destOrd="0" presId="urn:microsoft.com/office/officeart/2005/8/layout/process4"/>
    <dgm:cxn modelId="{02A567FE-6789-3B4A-8F90-B1F50F280C95}" type="presOf" srcId="{7F58DE02-DBA2-401A-9D66-70BD08CB5BFF}" destId="{20D5BFDB-E91F-6546-9F3E-D5E349585951}" srcOrd="0" destOrd="0" presId="urn:microsoft.com/office/officeart/2005/8/layout/process4"/>
    <dgm:cxn modelId="{EE6FF6FF-347D-0F4B-B599-394528304E6F}" type="presOf" srcId="{06766833-460B-47DF-973C-84E473C10A2B}" destId="{56680FB0-E272-7148-865E-FED53910388F}" srcOrd="0" destOrd="0" presId="urn:microsoft.com/office/officeart/2005/8/layout/process4"/>
    <dgm:cxn modelId="{224EFDA2-4589-D24A-BAC9-3B5679A543BB}" type="presParOf" srcId="{C359394A-AF56-2640-A6E7-2E2A166DB82D}" destId="{3D780B76-E48D-8448-BB6B-93A8A5A85F5F}" srcOrd="0" destOrd="0" presId="urn:microsoft.com/office/officeart/2005/8/layout/process4"/>
    <dgm:cxn modelId="{FEE760C3-B370-D64F-9181-236B55D6DFB4}" type="presParOf" srcId="{3D780B76-E48D-8448-BB6B-93A8A5A85F5F}" destId="{AFD1E0C8-D1AA-2B40-9BA2-3A3CCA767756}" srcOrd="0" destOrd="0" presId="urn:microsoft.com/office/officeart/2005/8/layout/process4"/>
    <dgm:cxn modelId="{238CA38D-E750-394B-B116-ECA453B7F4CA}" type="presParOf" srcId="{3D780B76-E48D-8448-BB6B-93A8A5A85F5F}" destId="{925C4259-BE74-824B-8349-AD5ACA74BC29}" srcOrd="1" destOrd="0" presId="urn:microsoft.com/office/officeart/2005/8/layout/process4"/>
    <dgm:cxn modelId="{82895E79-FC69-4E40-99B4-C255BF891841}" type="presParOf" srcId="{3D780B76-E48D-8448-BB6B-93A8A5A85F5F}" destId="{E6A4BD34-0B98-B245-AB74-F7DD53FBB70A}" srcOrd="2" destOrd="0" presId="urn:microsoft.com/office/officeart/2005/8/layout/process4"/>
    <dgm:cxn modelId="{D3A2DF71-D2BE-7A47-9993-BE2D7C19432A}" type="presParOf" srcId="{E6A4BD34-0B98-B245-AB74-F7DD53FBB70A}" destId="{EBD5ED0C-6125-F14B-8D03-8548E7ECE14E}" srcOrd="0" destOrd="0" presId="urn:microsoft.com/office/officeart/2005/8/layout/process4"/>
    <dgm:cxn modelId="{7A4EA658-30C8-BA47-B7C3-FACA0BCEAD64}" type="presParOf" srcId="{E6A4BD34-0B98-B245-AB74-F7DD53FBB70A}" destId="{231EA963-636F-AC48-83C0-44DEEE66C113}" srcOrd="1" destOrd="0" presId="urn:microsoft.com/office/officeart/2005/8/layout/process4"/>
    <dgm:cxn modelId="{1ECB6670-18A5-914B-846D-A120A3806D5E}" type="presParOf" srcId="{E6A4BD34-0B98-B245-AB74-F7DD53FBB70A}" destId="{E24AE92B-E415-3D45-80DB-D6E0606C445B}" srcOrd="2" destOrd="0" presId="urn:microsoft.com/office/officeart/2005/8/layout/process4"/>
    <dgm:cxn modelId="{6F098ED1-FB77-8D4B-B715-B38302B24F7D}" type="presParOf" srcId="{E6A4BD34-0B98-B245-AB74-F7DD53FBB70A}" destId="{20D5BFDB-E91F-6546-9F3E-D5E349585951}" srcOrd="3" destOrd="0" presId="urn:microsoft.com/office/officeart/2005/8/layout/process4"/>
    <dgm:cxn modelId="{88F9BF77-1DDF-0440-96C2-FB6113CE5614}" type="presParOf" srcId="{C359394A-AF56-2640-A6E7-2E2A166DB82D}" destId="{06DAE7B9-F9FF-5644-B714-5B8A9057638E}" srcOrd="1" destOrd="0" presId="urn:microsoft.com/office/officeart/2005/8/layout/process4"/>
    <dgm:cxn modelId="{2A4EF412-9330-9B42-82A3-98DD0EAB349D}" type="presParOf" srcId="{C359394A-AF56-2640-A6E7-2E2A166DB82D}" destId="{FEFBA8DD-AD28-E746-A263-035715D3E5FE}" srcOrd="2" destOrd="0" presId="urn:microsoft.com/office/officeart/2005/8/layout/process4"/>
    <dgm:cxn modelId="{B9D37F77-503A-804E-BCD5-C9DB89185764}" type="presParOf" srcId="{FEFBA8DD-AD28-E746-A263-035715D3E5FE}" destId="{9692904B-F792-B341-A603-1636D5176B9C}" srcOrd="0" destOrd="0" presId="urn:microsoft.com/office/officeart/2005/8/layout/process4"/>
    <dgm:cxn modelId="{897AD133-9331-5F41-9205-D6357016EE38}" type="presParOf" srcId="{C359394A-AF56-2640-A6E7-2E2A166DB82D}" destId="{75BED81A-C0FA-A44C-8096-CA3852C71D70}" srcOrd="3" destOrd="0" presId="urn:microsoft.com/office/officeart/2005/8/layout/process4"/>
    <dgm:cxn modelId="{1884599C-19CC-D648-B7CA-691328892BE4}" type="presParOf" srcId="{C359394A-AF56-2640-A6E7-2E2A166DB82D}" destId="{80142A44-1955-1041-8635-A0FD83B3536A}" srcOrd="4" destOrd="0" presId="urn:microsoft.com/office/officeart/2005/8/layout/process4"/>
    <dgm:cxn modelId="{0F550B93-34F6-2F43-9340-24B35538369A}" type="presParOf" srcId="{80142A44-1955-1041-8635-A0FD83B3536A}" destId="{56680FB0-E272-7148-865E-FED53910388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041D65-E2DD-4398-8659-CD92143B69F0}"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83F5FB9E-60BD-4B21-8CFF-0EF8A54B37C2}">
      <dgm:prSet/>
      <dgm:spPr/>
      <dgm:t>
        <a:bodyPr/>
        <a:lstStyle/>
        <a:p>
          <a:r>
            <a:rPr lang="en-US" dirty="0"/>
            <a:t>Unannounced phone calls to randomly-selected Ontario FPs asking for a new patient appointment</a:t>
          </a:r>
        </a:p>
      </dgm:t>
    </dgm:pt>
    <dgm:pt modelId="{C56B8CF8-D0C8-4B78-B9EB-74430790125B}" type="parTrans" cxnId="{0F2F64C6-7A21-432A-AED0-CEE53ABB5DF5}">
      <dgm:prSet/>
      <dgm:spPr/>
      <dgm:t>
        <a:bodyPr/>
        <a:lstStyle/>
        <a:p>
          <a:endParaRPr lang="en-US"/>
        </a:p>
      </dgm:t>
    </dgm:pt>
    <dgm:pt modelId="{4CFB7AF5-A752-493B-A66F-BF96609C4939}" type="sibTrans" cxnId="{0F2F64C6-7A21-432A-AED0-CEE53ABB5DF5}">
      <dgm:prSet/>
      <dgm:spPr/>
      <dgm:t>
        <a:bodyPr/>
        <a:lstStyle/>
        <a:p>
          <a:endParaRPr lang="en-US"/>
        </a:p>
      </dgm:t>
    </dgm:pt>
    <dgm:pt modelId="{F7763A9F-0783-412A-BD84-05AD7061328F}">
      <dgm:prSet/>
      <dgm:spPr/>
      <dgm:t>
        <a:bodyPr/>
        <a:lstStyle/>
        <a:p>
          <a:r>
            <a:rPr lang="en-CA"/>
            <a:t>Randomly assigned a scenario</a:t>
          </a:r>
          <a:endParaRPr lang="en-US"/>
        </a:p>
      </dgm:t>
    </dgm:pt>
    <dgm:pt modelId="{9288D605-CDE2-47AE-AD7D-CB29CC2906D2}" type="parTrans" cxnId="{C89C72A3-20C0-4AB9-849D-DF0AA9A7803A}">
      <dgm:prSet/>
      <dgm:spPr/>
      <dgm:t>
        <a:bodyPr/>
        <a:lstStyle/>
        <a:p>
          <a:endParaRPr lang="en-US"/>
        </a:p>
      </dgm:t>
    </dgm:pt>
    <dgm:pt modelId="{0A2A9791-D9F3-49CB-A33F-2519AEB59376}" type="sibTrans" cxnId="{C89C72A3-20C0-4AB9-849D-DF0AA9A7803A}">
      <dgm:prSet/>
      <dgm:spPr/>
      <dgm:t>
        <a:bodyPr/>
        <a:lstStyle/>
        <a:p>
          <a:endParaRPr lang="en-US"/>
        </a:p>
      </dgm:t>
    </dgm:pt>
    <dgm:pt modelId="{5D2B033E-C34F-4174-8841-34BA631AC2FA}">
      <dgm:prSet/>
      <dgm:spPr/>
      <dgm:t>
        <a:bodyPr/>
        <a:lstStyle/>
        <a:p>
          <a:r>
            <a:rPr lang="en-CA" dirty="0"/>
            <a:t>One: a patient with diabetes in treatment with a “diabetes” doctor</a:t>
          </a:r>
          <a:endParaRPr lang="en-US" dirty="0"/>
        </a:p>
      </dgm:t>
    </dgm:pt>
    <dgm:pt modelId="{EA0E094E-D6D5-4FB3-A962-18EBAF5A5194}" type="parTrans" cxnId="{A868D4AE-CBFF-45F9-BD84-C8227881DEC6}">
      <dgm:prSet/>
      <dgm:spPr/>
      <dgm:t>
        <a:bodyPr/>
        <a:lstStyle/>
        <a:p>
          <a:endParaRPr lang="en-US"/>
        </a:p>
      </dgm:t>
    </dgm:pt>
    <dgm:pt modelId="{AF4C6BB8-747C-4209-9F0B-94F91E91A546}" type="sibTrans" cxnId="{A868D4AE-CBFF-45F9-BD84-C8227881DEC6}">
      <dgm:prSet/>
      <dgm:spPr/>
      <dgm:t>
        <a:bodyPr/>
        <a:lstStyle/>
        <a:p>
          <a:endParaRPr lang="en-US"/>
        </a:p>
      </dgm:t>
    </dgm:pt>
    <dgm:pt modelId="{342A8005-0D20-4D71-9E44-9380BC0C9EFB}">
      <dgm:prSet/>
      <dgm:spPr/>
      <dgm:t>
        <a:bodyPr/>
        <a:lstStyle/>
        <a:p>
          <a:r>
            <a:rPr lang="en-CA" dirty="0"/>
            <a:t>Two: a patient with OUD in treatment with a “methadone” doctor</a:t>
          </a:r>
          <a:endParaRPr lang="en-US" dirty="0"/>
        </a:p>
      </dgm:t>
    </dgm:pt>
    <dgm:pt modelId="{7A59FAAA-73F6-41B3-A6D5-89419E47927B}" type="parTrans" cxnId="{4758584C-D1BD-4D17-A757-68C85855C959}">
      <dgm:prSet/>
      <dgm:spPr/>
      <dgm:t>
        <a:bodyPr/>
        <a:lstStyle/>
        <a:p>
          <a:endParaRPr lang="en-US"/>
        </a:p>
      </dgm:t>
    </dgm:pt>
    <dgm:pt modelId="{AC2B6580-67DC-45F1-B09E-9052A08B694D}" type="sibTrans" cxnId="{4758584C-D1BD-4D17-A757-68C85855C959}">
      <dgm:prSet/>
      <dgm:spPr/>
      <dgm:t>
        <a:bodyPr/>
        <a:lstStyle/>
        <a:p>
          <a:endParaRPr lang="en-US"/>
        </a:p>
      </dgm:t>
    </dgm:pt>
    <dgm:pt modelId="{AAA3C889-770F-4D64-A9F4-ABCD72AD5DA6}">
      <dgm:prSet/>
      <dgm:spPr/>
      <dgm:t>
        <a:bodyPr/>
        <a:lstStyle/>
        <a:p>
          <a:r>
            <a:rPr lang="en-CA" dirty="0"/>
            <a:t>Outcome: an offer of a new patient appointment*</a:t>
          </a:r>
          <a:endParaRPr lang="en-US" dirty="0"/>
        </a:p>
      </dgm:t>
    </dgm:pt>
    <dgm:pt modelId="{8A44E6B0-8805-4833-8FEC-8A25AD5854DE}" type="parTrans" cxnId="{96E65F79-BE3B-4280-99B1-25A46A044A5C}">
      <dgm:prSet/>
      <dgm:spPr/>
      <dgm:t>
        <a:bodyPr/>
        <a:lstStyle/>
        <a:p>
          <a:endParaRPr lang="en-US"/>
        </a:p>
      </dgm:t>
    </dgm:pt>
    <dgm:pt modelId="{71364205-DF90-404B-A18F-46A92D7F0C47}" type="sibTrans" cxnId="{96E65F79-BE3B-4280-99B1-25A46A044A5C}">
      <dgm:prSet/>
      <dgm:spPr/>
      <dgm:t>
        <a:bodyPr/>
        <a:lstStyle/>
        <a:p>
          <a:endParaRPr lang="en-US"/>
        </a:p>
      </dgm:t>
    </dgm:pt>
    <dgm:pt modelId="{341E10C9-0CEC-BA47-8470-46D690E01F27}" type="pres">
      <dgm:prSet presAssocID="{E4041D65-E2DD-4398-8659-CD92143B69F0}" presName="Name0" presStyleCnt="0">
        <dgm:presLayoutVars>
          <dgm:dir/>
          <dgm:animLvl val="lvl"/>
          <dgm:resizeHandles val="exact"/>
        </dgm:presLayoutVars>
      </dgm:prSet>
      <dgm:spPr/>
    </dgm:pt>
    <dgm:pt modelId="{EDA067AE-F94B-D544-A447-82D2E912B744}" type="pres">
      <dgm:prSet presAssocID="{AAA3C889-770F-4D64-A9F4-ABCD72AD5DA6}" presName="boxAndChildren" presStyleCnt="0"/>
      <dgm:spPr/>
    </dgm:pt>
    <dgm:pt modelId="{5C9BA809-5DF3-6F47-AC1E-0B3472F4C682}" type="pres">
      <dgm:prSet presAssocID="{AAA3C889-770F-4D64-A9F4-ABCD72AD5DA6}" presName="parentTextBox" presStyleLbl="node1" presStyleIdx="0" presStyleCnt="3"/>
      <dgm:spPr/>
    </dgm:pt>
    <dgm:pt modelId="{57F44475-785E-2E49-8B74-1BCA99689DA3}" type="pres">
      <dgm:prSet presAssocID="{0A2A9791-D9F3-49CB-A33F-2519AEB59376}" presName="sp" presStyleCnt="0"/>
      <dgm:spPr/>
    </dgm:pt>
    <dgm:pt modelId="{C8D64F71-6567-1449-A62E-AA2CD86D8C93}" type="pres">
      <dgm:prSet presAssocID="{F7763A9F-0783-412A-BD84-05AD7061328F}" presName="arrowAndChildren" presStyleCnt="0"/>
      <dgm:spPr/>
    </dgm:pt>
    <dgm:pt modelId="{7F0C0EAA-E23A-4E4B-9B18-C6AB64FFE50B}" type="pres">
      <dgm:prSet presAssocID="{F7763A9F-0783-412A-BD84-05AD7061328F}" presName="parentTextArrow" presStyleLbl="node1" presStyleIdx="0" presStyleCnt="3"/>
      <dgm:spPr/>
    </dgm:pt>
    <dgm:pt modelId="{4478CCC4-0343-0249-AEEC-0035B2973BA8}" type="pres">
      <dgm:prSet presAssocID="{F7763A9F-0783-412A-BD84-05AD7061328F}" presName="arrow" presStyleLbl="node1" presStyleIdx="1" presStyleCnt="3"/>
      <dgm:spPr/>
    </dgm:pt>
    <dgm:pt modelId="{3AC0CCEE-CDBD-3944-A4E4-051E7B4573BD}" type="pres">
      <dgm:prSet presAssocID="{F7763A9F-0783-412A-BD84-05AD7061328F}" presName="descendantArrow" presStyleCnt="0"/>
      <dgm:spPr/>
    </dgm:pt>
    <dgm:pt modelId="{D990E085-2C45-7E4E-A623-5885A181E750}" type="pres">
      <dgm:prSet presAssocID="{5D2B033E-C34F-4174-8841-34BA631AC2FA}" presName="childTextArrow" presStyleLbl="fgAccFollowNode1" presStyleIdx="0" presStyleCnt="2">
        <dgm:presLayoutVars>
          <dgm:bulletEnabled val="1"/>
        </dgm:presLayoutVars>
      </dgm:prSet>
      <dgm:spPr/>
    </dgm:pt>
    <dgm:pt modelId="{5BA6FE52-E55A-8140-804A-F6F1BF62BE9F}" type="pres">
      <dgm:prSet presAssocID="{342A8005-0D20-4D71-9E44-9380BC0C9EFB}" presName="childTextArrow" presStyleLbl="fgAccFollowNode1" presStyleIdx="1" presStyleCnt="2">
        <dgm:presLayoutVars>
          <dgm:bulletEnabled val="1"/>
        </dgm:presLayoutVars>
      </dgm:prSet>
      <dgm:spPr/>
    </dgm:pt>
    <dgm:pt modelId="{178D1D26-4334-074D-97F9-827B5E75796B}" type="pres">
      <dgm:prSet presAssocID="{4CFB7AF5-A752-493B-A66F-BF96609C4939}" presName="sp" presStyleCnt="0"/>
      <dgm:spPr/>
    </dgm:pt>
    <dgm:pt modelId="{FA93AE30-CAC1-6943-81AD-E2D544698F3A}" type="pres">
      <dgm:prSet presAssocID="{83F5FB9E-60BD-4B21-8CFF-0EF8A54B37C2}" presName="arrowAndChildren" presStyleCnt="0"/>
      <dgm:spPr/>
    </dgm:pt>
    <dgm:pt modelId="{5AF9875C-6A24-0F46-BBF5-3DFDCA3F6DC2}" type="pres">
      <dgm:prSet presAssocID="{83F5FB9E-60BD-4B21-8CFF-0EF8A54B37C2}" presName="parentTextArrow" presStyleLbl="node1" presStyleIdx="2" presStyleCnt="3"/>
      <dgm:spPr/>
    </dgm:pt>
  </dgm:ptLst>
  <dgm:cxnLst>
    <dgm:cxn modelId="{35DADD31-A199-E447-BC3F-0F15E1D31361}" type="presOf" srcId="{83F5FB9E-60BD-4B21-8CFF-0EF8A54B37C2}" destId="{5AF9875C-6A24-0F46-BBF5-3DFDCA3F6DC2}" srcOrd="0" destOrd="0" presId="urn:microsoft.com/office/officeart/2005/8/layout/process4"/>
    <dgm:cxn modelId="{2AF0C764-3690-974E-8601-22A1E08CFF69}" type="presOf" srcId="{5D2B033E-C34F-4174-8841-34BA631AC2FA}" destId="{D990E085-2C45-7E4E-A623-5885A181E750}" srcOrd="0" destOrd="0" presId="urn:microsoft.com/office/officeart/2005/8/layout/process4"/>
    <dgm:cxn modelId="{F08CF24B-91B7-F141-9644-D2EDA1E425C5}" type="presOf" srcId="{AAA3C889-770F-4D64-A9F4-ABCD72AD5DA6}" destId="{5C9BA809-5DF3-6F47-AC1E-0B3472F4C682}" srcOrd="0" destOrd="0" presId="urn:microsoft.com/office/officeart/2005/8/layout/process4"/>
    <dgm:cxn modelId="{4758584C-D1BD-4D17-A757-68C85855C959}" srcId="{F7763A9F-0783-412A-BD84-05AD7061328F}" destId="{342A8005-0D20-4D71-9E44-9380BC0C9EFB}" srcOrd="1" destOrd="0" parTransId="{7A59FAAA-73F6-41B3-A6D5-89419E47927B}" sibTransId="{AC2B6580-67DC-45F1-B09E-9052A08B694D}"/>
    <dgm:cxn modelId="{96E65F79-BE3B-4280-99B1-25A46A044A5C}" srcId="{E4041D65-E2DD-4398-8659-CD92143B69F0}" destId="{AAA3C889-770F-4D64-A9F4-ABCD72AD5DA6}" srcOrd="2" destOrd="0" parTransId="{8A44E6B0-8805-4833-8FEC-8A25AD5854DE}" sibTransId="{71364205-DF90-404B-A18F-46A92D7F0C47}"/>
    <dgm:cxn modelId="{3ADEEC7C-940F-E14F-AE08-B64DC6318C39}" type="presOf" srcId="{F7763A9F-0783-412A-BD84-05AD7061328F}" destId="{7F0C0EAA-E23A-4E4B-9B18-C6AB64FFE50B}" srcOrd="0" destOrd="0" presId="urn:microsoft.com/office/officeart/2005/8/layout/process4"/>
    <dgm:cxn modelId="{7D798B89-2A4C-1645-BF9F-8CB55C411B7C}" type="presOf" srcId="{F7763A9F-0783-412A-BD84-05AD7061328F}" destId="{4478CCC4-0343-0249-AEEC-0035B2973BA8}" srcOrd="1" destOrd="0" presId="urn:microsoft.com/office/officeart/2005/8/layout/process4"/>
    <dgm:cxn modelId="{C89C72A3-20C0-4AB9-849D-DF0AA9A7803A}" srcId="{E4041D65-E2DD-4398-8659-CD92143B69F0}" destId="{F7763A9F-0783-412A-BD84-05AD7061328F}" srcOrd="1" destOrd="0" parTransId="{9288D605-CDE2-47AE-AD7D-CB29CC2906D2}" sibTransId="{0A2A9791-D9F3-49CB-A33F-2519AEB59376}"/>
    <dgm:cxn modelId="{A868D4AE-CBFF-45F9-BD84-C8227881DEC6}" srcId="{F7763A9F-0783-412A-BD84-05AD7061328F}" destId="{5D2B033E-C34F-4174-8841-34BA631AC2FA}" srcOrd="0" destOrd="0" parTransId="{EA0E094E-D6D5-4FB3-A962-18EBAF5A5194}" sibTransId="{AF4C6BB8-747C-4209-9F0B-94F91E91A546}"/>
    <dgm:cxn modelId="{0F2F64C6-7A21-432A-AED0-CEE53ABB5DF5}" srcId="{E4041D65-E2DD-4398-8659-CD92143B69F0}" destId="{83F5FB9E-60BD-4B21-8CFF-0EF8A54B37C2}" srcOrd="0" destOrd="0" parTransId="{C56B8CF8-D0C8-4B78-B9EB-74430790125B}" sibTransId="{4CFB7AF5-A752-493B-A66F-BF96609C4939}"/>
    <dgm:cxn modelId="{98ECC4CD-84B1-BC4D-8D2C-9FEB17805702}" type="presOf" srcId="{342A8005-0D20-4D71-9E44-9380BC0C9EFB}" destId="{5BA6FE52-E55A-8140-804A-F6F1BF62BE9F}" srcOrd="0" destOrd="0" presId="urn:microsoft.com/office/officeart/2005/8/layout/process4"/>
    <dgm:cxn modelId="{629AA6DF-6CAD-2348-A117-C4712CC5843E}" type="presOf" srcId="{E4041D65-E2DD-4398-8659-CD92143B69F0}" destId="{341E10C9-0CEC-BA47-8470-46D690E01F27}" srcOrd="0" destOrd="0" presId="urn:microsoft.com/office/officeart/2005/8/layout/process4"/>
    <dgm:cxn modelId="{CBACBC7C-C2BD-8D4D-9327-37653DD2D0B8}" type="presParOf" srcId="{341E10C9-0CEC-BA47-8470-46D690E01F27}" destId="{EDA067AE-F94B-D544-A447-82D2E912B744}" srcOrd="0" destOrd="0" presId="urn:microsoft.com/office/officeart/2005/8/layout/process4"/>
    <dgm:cxn modelId="{287DDEE4-3813-6148-BF2E-9F18AF3750F4}" type="presParOf" srcId="{EDA067AE-F94B-D544-A447-82D2E912B744}" destId="{5C9BA809-5DF3-6F47-AC1E-0B3472F4C682}" srcOrd="0" destOrd="0" presId="urn:microsoft.com/office/officeart/2005/8/layout/process4"/>
    <dgm:cxn modelId="{2B6A0ED5-DA0F-AD42-8887-EBF7FB7AF616}" type="presParOf" srcId="{341E10C9-0CEC-BA47-8470-46D690E01F27}" destId="{57F44475-785E-2E49-8B74-1BCA99689DA3}" srcOrd="1" destOrd="0" presId="urn:microsoft.com/office/officeart/2005/8/layout/process4"/>
    <dgm:cxn modelId="{FD56BEE0-324D-7543-ADA9-CBCCC2B2F001}" type="presParOf" srcId="{341E10C9-0CEC-BA47-8470-46D690E01F27}" destId="{C8D64F71-6567-1449-A62E-AA2CD86D8C93}" srcOrd="2" destOrd="0" presId="urn:microsoft.com/office/officeart/2005/8/layout/process4"/>
    <dgm:cxn modelId="{29307907-420C-1845-8F60-4994ECA0AD4A}" type="presParOf" srcId="{C8D64F71-6567-1449-A62E-AA2CD86D8C93}" destId="{7F0C0EAA-E23A-4E4B-9B18-C6AB64FFE50B}" srcOrd="0" destOrd="0" presId="urn:microsoft.com/office/officeart/2005/8/layout/process4"/>
    <dgm:cxn modelId="{C93BA660-9DE2-B144-B6F6-112426FE026C}" type="presParOf" srcId="{C8D64F71-6567-1449-A62E-AA2CD86D8C93}" destId="{4478CCC4-0343-0249-AEEC-0035B2973BA8}" srcOrd="1" destOrd="0" presId="urn:microsoft.com/office/officeart/2005/8/layout/process4"/>
    <dgm:cxn modelId="{6BC627EC-AFFE-1644-804C-EFA358D67BA0}" type="presParOf" srcId="{C8D64F71-6567-1449-A62E-AA2CD86D8C93}" destId="{3AC0CCEE-CDBD-3944-A4E4-051E7B4573BD}" srcOrd="2" destOrd="0" presId="urn:microsoft.com/office/officeart/2005/8/layout/process4"/>
    <dgm:cxn modelId="{48852B1B-8912-7B4F-A7FD-5933DE71C73D}" type="presParOf" srcId="{3AC0CCEE-CDBD-3944-A4E4-051E7B4573BD}" destId="{D990E085-2C45-7E4E-A623-5885A181E750}" srcOrd="0" destOrd="0" presId="urn:microsoft.com/office/officeart/2005/8/layout/process4"/>
    <dgm:cxn modelId="{63CF60CE-6AAF-614B-BFA2-1409D4DE537E}" type="presParOf" srcId="{3AC0CCEE-CDBD-3944-A4E4-051E7B4573BD}" destId="{5BA6FE52-E55A-8140-804A-F6F1BF62BE9F}" srcOrd="1" destOrd="0" presId="urn:microsoft.com/office/officeart/2005/8/layout/process4"/>
    <dgm:cxn modelId="{D133CA88-30B7-DA43-A803-6DEC0738C603}" type="presParOf" srcId="{341E10C9-0CEC-BA47-8470-46D690E01F27}" destId="{178D1D26-4334-074D-97F9-827B5E75796B}" srcOrd="3" destOrd="0" presId="urn:microsoft.com/office/officeart/2005/8/layout/process4"/>
    <dgm:cxn modelId="{0B13E6F2-1F0D-D842-9D5E-3F03F5E7E145}" type="presParOf" srcId="{341E10C9-0CEC-BA47-8470-46D690E01F27}" destId="{FA93AE30-CAC1-6943-81AD-E2D544698F3A}" srcOrd="4" destOrd="0" presId="urn:microsoft.com/office/officeart/2005/8/layout/process4"/>
    <dgm:cxn modelId="{4E44FBB1-AF5D-B940-AB57-755333261D8D}" type="presParOf" srcId="{FA93AE30-CAC1-6943-81AD-E2D544698F3A}" destId="{5AF9875C-6A24-0F46-BBF5-3DFDCA3F6DC2}"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C4259-BE74-824B-8349-AD5ACA74BC29}">
      <dsp:nvSpPr>
        <dsp:cNvPr id="0" name=""/>
        <dsp:cNvSpPr/>
      </dsp:nvSpPr>
      <dsp:spPr>
        <a:xfrm>
          <a:off x="0" y="3276390"/>
          <a:ext cx="10515600" cy="107538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CA" sz="2000" kern="1200" dirty="0"/>
            <a:t>Secondary stratified analysis</a:t>
          </a:r>
          <a:endParaRPr lang="en-US" sz="2000" kern="1200" dirty="0"/>
        </a:p>
      </dsp:txBody>
      <dsp:txXfrm>
        <a:off x="0" y="3276390"/>
        <a:ext cx="10515600" cy="580707"/>
      </dsp:txXfrm>
    </dsp:sp>
    <dsp:sp modelId="{EBD5ED0C-6125-F14B-8D03-8548E7ECE14E}">
      <dsp:nvSpPr>
        <dsp:cNvPr id="0" name=""/>
        <dsp:cNvSpPr/>
      </dsp:nvSpPr>
      <dsp:spPr>
        <a:xfrm>
          <a:off x="0" y="3835590"/>
          <a:ext cx="2628899" cy="49467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CA" sz="1300" kern="1200" dirty="0"/>
            <a:t>population size </a:t>
          </a:r>
        </a:p>
        <a:p>
          <a:pPr marL="0" lvl="0" indent="0" algn="ctr" defTabSz="577850">
            <a:lnSpc>
              <a:spcPct val="90000"/>
            </a:lnSpc>
            <a:spcBef>
              <a:spcPct val="0"/>
            </a:spcBef>
            <a:spcAft>
              <a:spcPct val="35000"/>
            </a:spcAft>
            <a:buNone/>
          </a:pPr>
          <a:r>
            <a:rPr lang="en-CA" sz="1300" kern="1200" dirty="0"/>
            <a:t>(urban vs rural) </a:t>
          </a:r>
          <a:endParaRPr lang="en-US" sz="1300" kern="1200" dirty="0"/>
        </a:p>
      </dsp:txBody>
      <dsp:txXfrm>
        <a:off x="0" y="3835590"/>
        <a:ext cx="2628899" cy="494676"/>
      </dsp:txXfrm>
    </dsp:sp>
    <dsp:sp modelId="{231EA963-636F-AC48-83C0-44DEEE66C113}">
      <dsp:nvSpPr>
        <dsp:cNvPr id="0" name=""/>
        <dsp:cNvSpPr/>
      </dsp:nvSpPr>
      <dsp:spPr>
        <a:xfrm>
          <a:off x="2628900" y="3835590"/>
          <a:ext cx="2628899" cy="494676"/>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CA" sz="1300" kern="1200" dirty="0"/>
            <a:t>physician gender </a:t>
          </a:r>
        </a:p>
        <a:p>
          <a:pPr marL="0" lvl="0" indent="0" algn="ctr" defTabSz="577850">
            <a:lnSpc>
              <a:spcPct val="90000"/>
            </a:lnSpc>
            <a:spcBef>
              <a:spcPct val="0"/>
            </a:spcBef>
            <a:spcAft>
              <a:spcPct val="35000"/>
            </a:spcAft>
            <a:buNone/>
          </a:pPr>
          <a:r>
            <a:rPr lang="en-CA" sz="1300" kern="1200" dirty="0"/>
            <a:t>(men vs women)</a:t>
          </a:r>
          <a:endParaRPr lang="en-US" sz="1300" kern="1200" dirty="0"/>
        </a:p>
      </dsp:txBody>
      <dsp:txXfrm>
        <a:off x="2628900" y="3835590"/>
        <a:ext cx="2628899" cy="494676"/>
      </dsp:txXfrm>
    </dsp:sp>
    <dsp:sp modelId="{E24AE92B-E415-3D45-80DB-D6E0606C445B}">
      <dsp:nvSpPr>
        <dsp:cNvPr id="0" name=""/>
        <dsp:cNvSpPr/>
      </dsp:nvSpPr>
      <dsp:spPr>
        <a:xfrm>
          <a:off x="5257800" y="3835590"/>
          <a:ext cx="2628899" cy="494676"/>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CA" sz="1300" kern="1200" dirty="0"/>
            <a:t>model of care </a:t>
          </a:r>
        </a:p>
        <a:p>
          <a:pPr marL="0" lvl="0" indent="0" algn="ctr" defTabSz="577850">
            <a:lnSpc>
              <a:spcPct val="90000"/>
            </a:lnSpc>
            <a:spcBef>
              <a:spcPct val="0"/>
            </a:spcBef>
            <a:spcAft>
              <a:spcPct val="35000"/>
            </a:spcAft>
            <a:buNone/>
          </a:pPr>
          <a:r>
            <a:rPr lang="en-CA" sz="1300" kern="1200" dirty="0"/>
            <a:t>(team vs not team)</a:t>
          </a:r>
          <a:endParaRPr lang="en-US" sz="1300" kern="1200" dirty="0"/>
        </a:p>
      </dsp:txBody>
      <dsp:txXfrm>
        <a:off x="5257800" y="3835590"/>
        <a:ext cx="2628899" cy="494676"/>
      </dsp:txXfrm>
    </dsp:sp>
    <dsp:sp modelId="{20D5BFDB-E91F-6546-9F3E-D5E349585951}">
      <dsp:nvSpPr>
        <dsp:cNvPr id="0" name=""/>
        <dsp:cNvSpPr/>
      </dsp:nvSpPr>
      <dsp:spPr>
        <a:xfrm>
          <a:off x="7886700" y="3835590"/>
          <a:ext cx="2628899" cy="49467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CA" sz="1300" kern="1200" dirty="0"/>
            <a:t>years in practice </a:t>
          </a:r>
        </a:p>
        <a:p>
          <a:pPr marL="0" lvl="0" indent="0" algn="ctr" defTabSz="577850">
            <a:lnSpc>
              <a:spcPct val="90000"/>
            </a:lnSpc>
            <a:spcBef>
              <a:spcPct val="0"/>
            </a:spcBef>
            <a:spcAft>
              <a:spcPct val="35000"/>
            </a:spcAft>
            <a:buNone/>
          </a:pPr>
          <a:r>
            <a:rPr lang="en-CA" sz="1300" kern="1200" dirty="0"/>
            <a:t>(&gt;20 vs &lt; 20)</a:t>
          </a:r>
          <a:endParaRPr lang="en-US" sz="1300" kern="1200" dirty="0"/>
        </a:p>
      </dsp:txBody>
      <dsp:txXfrm>
        <a:off x="7886700" y="3835590"/>
        <a:ext cx="2628899" cy="494676"/>
      </dsp:txXfrm>
    </dsp:sp>
    <dsp:sp modelId="{9692904B-F792-B341-A603-1636D5176B9C}">
      <dsp:nvSpPr>
        <dsp:cNvPr id="0" name=""/>
        <dsp:cNvSpPr/>
      </dsp:nvSpPr>
      <dsp:spPr>
        <a:xfrm rot="10800000">
          <a:off x="0" y="1638579"/>
          <a:ext cx="10515600" cy="1653941"/>
        </a:xfrm>
        <a:prstGeom prst="upArrowCallou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CA" sz="2000" kern="1200" dirty="0"/>
            <a:t>Primary analysis: Compare the proportion of people with OUD offered a new patient appointment vs those with diabetes</a:t>
          </a:r>
          <a:endParaRPr lang="en-US" sz="2000" kern="1200" dirty="0"/>
        </a:p>
      </dsp:txBody>
      <dsp:txXfrm rot="10800000">
        <a:off x="0" y="1638579"/>
        <a:ext cx="10515600" cy="1074681"/>
      </dsp:txXfrm>
    </dsp:sp>
    <dsp:sp modelId="{56680FB0-E272-7148-865E-FED53910388F}">
      <dsp:nvSpPr>
        <dsp:cNvPr id="0" name=""/>
        <dsp:cNvSpPr/>
      </dsp:nvSpPr>
      <dsp:spPr>
        <a:xfrm rot="10800000">
          <a:off x="0" y="769"/>
          <a:ext cx="10515600" cy="1653941"/>
        </a:xfrm>
        <a:prstGeom prst="upArrowCallou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CA" sz="2000" kern="1200" dirty="0"/>
            <a:t>Our study objective: determine if family physicians are less likely to accept people with OUD as new patients than people with diabetes</a:t>
          </a:r>
          <a:endParaRPr lang="en-US" sz="2000" kern="1200" dirty="0"/>
        </a:p>
      </dsp:txBody>
      <dsp:txXfrm rot="10800000">
        <a:off x="0" y="769"/>
        <a:ext cx="10515600" cy="10746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BA809-5DF3-6F47-AC1E-0B3472F4C682}">
      <dsp:nvSpPr>
        <dsp:cNvPr id="0" name=""/>
        <dsp:cNvSpPr/>
      </dsp:nvSpPr>
      <dsp:spPr>
        <a:xfrm>
          <a:off x="0" y="4150553"/>
          <a:ext cx="6364224" cy="136230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CA" sz="2400" kern="1200" dirty="0"/>
            <a:t>Outcome: an offer of a new patient appointment*</a:t>
          </a:r>
          <a:endParaRPr lang="en-US" sz="2400" kern="1200" dirty="0"/>
        </a:p>
      </dsp:txBody>
      <dsp:txXfrm>
        <a:off x="0" y="4150553"/>
        <a:ext cx="6364224" cy="1362304"/>
      </dsp:txXfrm>
    </dsp:sp>
    <dsp:sp modelId="{4478CCC4-0343-0249-AEEC-0035B2973BA8}">
      <dsp:nvSpPr>
        <dsp:cNvPr id="0" name=""/>
        <dsp:cNvSpPr/>
      </dsp:nvSpPr>
      <dsp:spPr>
        <a:xfrm rot="10800000">
          <a:off x="0" y="2075763"/>
          <a:ext cx="6364224" cy="2095223"/>
        </a:xfrm>
        <a:prstGeom prst="upArrowCallou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CA" sz="2400" kern="1200"/>
            <a:t>Randomly assigned a scenario</a:t>
          </a:r>
          <a:endParaRPr lang="en-US" sz="2400" kern="1200"/>
        </a:p>
      </dsp:txBody>
      <dsp:txXfrm rot="-10800000">
        <a:off x="0" y="2075763"/>
        <a:ext cx="6364224" cy="735423"/>
      </dsp:txXfrm>
    </dsp:sp>
    <dsp:sp modelId="{D990E085-2C45-7E4E-A623-5885A181E750}">
      <dsp:nvSpPr>
        <dsp:cNvPr id="0" name=""/>
        <dsp:cNvSpPr/>
      </dsp:nvSpPr>
      <dsp:spPr>
        <a:xfrm>
          <a:off x="0" y="2811187"/>
          <a:ext cx="3182112" cy="62647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CA" sz="1500" kern="1200" dirty="0"/>
            <a:t>One: a patient with diabetes in treatment with a “diabetes” doctor</a:t>
          </a:r>
          <a:endParaRPr lang="en-US" sz="1500" kern="1200" dirty="0"/>
        </a:p>
      </dsp:txBody>
      <dsp:txXfrm>
        <a:off x="0" y="2811187"/>
        <a:ext cx="3182112" cy="626471"/>
      </dsp:txXfrm>
    </dsp:sp>
    <dsp:sp modelId="{5BA6FE52-E55A-8140-804A-F6F1BF62BE9F}">
      <dsp:nvSpPr>
        <dsp:cNvPr id="0" name=""/>
        <dsp:cNvSpPr/>
      </dsp:nvSpPr>
      <dsp:spPr>
        <a:xfrm>
          <a:off x="3182112" y="2811187"/>
          <a:ext cx="3182112" cy="626471"/>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CA" sz="1500" kern="1200" dirty="0"/>
            <a:t>Two: a patient with OUD in treatment with a “methadone” doctor</a:t>
          </a:r>
          <a:endParaRPr lang="en-US" sz="1500" kern="1200" dirty="0"/>
        </a:p>
      </dsp:txBody>
      <dsp:txXfrm>
        <a:off x="3182112" y="2811187"/>
        <a:ext cx="3182112" cy="626471"/>
      </dsp:txXfrm>
    </dsp:sp>
    <dsp:sp modelId="{5AF9875C-6A24-0F46-BBF5-3DFDCA3F6DC2}">
      <dsp:nvSpPr>
        <dsp:cNvPr id="0" name=""/>
        <dsp:cNvSpPr/>
      </dsp:nvSpPr>
      <dsp:spPr>
        <a:xfrm rot="10800000">
          <a:off x="0" y="974"/>
          <a:ext cx="6364224" cy="2095223"/>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Unannounced phone calls to randomly-selected Ontario FPs asking for a new patient appointment</a:t>
          </a:r>
        </a:p>
      </dsp:txBody>
      <dsp:txXfrm rot="10800000">
        <a:off x="0" y="974"/>
        <a:ext cx="6364224" cy="13614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0F0C20-AE20-9B48-AD76-F549E38735B2}"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0A059-01B1-BE44-9954-3A936F5C7592}" type="slidenum">
              <a:rPr lang="en-US" smtClean="0"/>
              <a:t>‹#›</a:t>
            </a:fld>
            <a:endParaRPr lang="en-US"/>
          </a:p>
        </p:txBody>
      </p:sp>
    </p:spTree>
    <p:extLst>
      <p:ext uri="{BB962C8B-B14F-4D97-AF65-F5344CB8AC3E}">
        <p14:creationId xmlns:p14="http://schemas.microsoft.com/office/powerpoint/2010/main" val="4003611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jamanetwork.com/journals/jamanetworkopen/fullarticle/2796854#zoi220958f1"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90763" y="512763"/>
            <a:ext cx="4562475" cy="25669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1B2431-D351-4C6E-A3CF-9DFAC0E3E050}" type="slidenum">
              <a:rPr lang="cs-CZ" smtClean="0"/>
              <a:t>1</a:t>
            </a:fld>
            <a:endParaRPr lang="cs-CZ"/>
          </a:p>
        </p:txBody>
      </p:sp>
    </p:spTree>
    <p:extLst>
      <p:ext uri="{BB962C8B-B14F-4D97-AF65-F5344CB8AC3E}">
        <p14:creationId xmlns:p14="http://schemas.microsoft.com/office/powerpoint/2010/main" val="949569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Universal coverage needs to be combined with policies that provide everyone with access to high quality primary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other countries have figure out</a:t>
            </a:r>
          </a:p>
          <a:p>
            <a:pPr marL="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      -automatic eligibility for primary care</a:t>
            </a:r>
          </a:p>
          <a:p>
            <a:pPr marL="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 how to have much higher rates of access to primary care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-Norway 100%, Netherlands 99% (2020 Commonwealth report, Norway has 2x physicians)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a:p>
            <a:endParaRPr lang="en-US" dirty="0"/>
          </a:p>
          <a:p>
            <a:pPr marL="0" marR="0">
              <a:spcBef>
                <a:spcPts val="0"/>
              </a:spcBef>
              <a:spcAft>
                <a:spcPts val="0"/>
              </a:spcAft>
            </a:pPr>
            <a:r>
              <a:rPr lang="en-CA" sz="1200" b="1" dirty="0">
                <a:effectLst/>
                <a:latin typeface="Calibri" panose="020F0502020204030204" pitchFamily="34" charset="0"/>
                <a:ea typeface="Calibri" panose="020F0502020204030204" pitchFamily="34" charset="0"/>
                <a:cs typeface="Times New Roman" panose="02020603050405020304" pitchFamily="18" charset="0"/>
              </a:rPr>
              <a:t>Anti-oppression training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a:t>
            </a:r>
            <a:r>
              <a:rPr lang="en-CA" sz="1200" b="1" dirty="0">
                <a:effectLst/>
                <a:latin typeface="Calibri" panose="020F0502020204030204" pitchFamily="34" charset="0"/>
                <a:ea typeface="Calibri" panose="020F0502020204030204" pitchFamily="34" charset="0"/>
                <a:cs typeface="Times New Roman" panose="02020603050405020304" pitchFamily="18" charset="0"/>
              </a:rPr>
              <a:t>individuals become aware of their own biases, power, privilege as</a:t>
            </a:r>
            <a:r>
              <a:rPr lang="en-CA" sz="1200" dirty="0">
                <a:effectLst/>
                <a:latin typeface="Calibri" panose="020F0502020204030204" pitchFamily="34" charset="0"/>
                <a:ea typeface="Calibri" panose="020F0502020204030204" pitchFamily="34" charset="0"/>
                <a:cs typeface="Times New Roman" panose="02020603050405020304" pitchFamily="18" charset="0"/>
              </a:rPr>
              <a:t> well as in organizations and society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a:t>
            </a:r>
            <a:r>
              <a:rPr lang="en-CA" sz="1200" b="1" dirty="0">
                <a:effectLst/>
                <a:latin typeface="Calibri" panose="020F0502020204030204" pitchFamily="34" charset="0"/>
                <a:ea typeface="Calibri" panose="020F0502020204030204" pitchFamily="34" charset="0"/>
                <a:cs typeface="Times New Roman" panose="02020603050405020304" pitchFamily="18" charset="0"/>
              </a:rPr>
              <a:t>learn how to counter-act oppression and create more equitable processes/structures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F480816-65F1-344B-85A3-B489E4973469}" type="slidenum">
              <a:rPr lang="en-US" smtClean="0"/>
              <a:t>13</a:t>
            </a:fld>
            <a:endParaRPr lang="en-US"/>
          </a:p>
        </p:txBody>
      </p:sp>
    </p:spTree>
    <p:extLst>
      <p:ext uri="{BB962C8B-B14F-4D97-AF65-F5344CB8AC3E}">
        <p14:creationId xmlns:p14="http://schemas.microsoft.com/office/powerpoint/2010/main" val="1047748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08.11.2023</a:t>
            </a:fld>
            <a:endParaRPr lang="cs-CZ"/>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Where a faculty/presenter has no relationships to disclose, indicate Not Applicable under Relationships with Financial Sponsors.</a:t>
            </a:r>
          </a:p>
          <a:p>
            <a:pPr lvl="0"/>
            <a:endParaRPr lang="en-US"/>
          </a:p>
          <a:p>
            <a:pPr lvl="0"/>
            <a:r>
              <a:rPr lang="en-US"/>
              <a:t>Complete this slide for the primary presenter and ALL co-presenters if applicable.</a:t>
            </a:r>
          </a:p>
          <a:p>
            <a:pPr lvl="0"/>
            <a:endParaRPr lang="en-US"/>
          </a:p>
          <a:p>
            <a:pPr lvl="0"/>
            <a:r>
              <a:rPr lang="en-US"/>
              <a:t>Reminder: Disclosures made on your COI forms should match disclosures made on the COI slide.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90763" y="512763"/>
            <a:ext cx="4562475" cy="256698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Where a program has received no external financial support (e.g., monies for food, logistics assistance such as registration, AV set-up, etc.), indicate No External Support.</a:t>
            </a:r>
          </a:p>
          <a:p>
            <a:endParaRPr lang="en-US" dirty="0"/>
          </a:p>
        </p:txBody>
      </p:sp>
      <p:sp>
        <p:nvSpPr>
          <p:cNvPr id="4" name="Slide Number Placeholder 3"/>
          <p:cNvSpPr>
            <a:spLocks noGrp="1"/>
          </p:cNvSpPr>
          <p:nvPr>
            <p:ph type="sldNum" sz="quarter" idx="5"/>
          </p:nvPr>
        </p:nvSpPr>
        <p:spPr/>
        <p:txBody>
          <a:bodyPr/>
          <a:lstStyle/>
          <a:p>
            <a:fld id="{871B2431-D351-4C6E-A3CF-9DFAC0E3E050}" type="slidenum">
              <a:rPr lang="cs-CZ" smtClean="0"/>
              <a:t>3</a:t>
            </a:fld>
            <a:endParaRPr lang="cs-CZ"/>
          </a:p>
        </p:txBody>
      </p:sp>
    </p:spTree>
    <p:extLst>
      <p:ext uri="{BB962C8B-B14F-4D97-AF65-F5344CB8AC3E}">
        <p14:creationId xmlns:p14="http://schemas.microsoft.com/office/powerpoint/2010/main" val="627370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Similar findings in American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Tara Kiran, Tara Gomes, Mel Kahan and me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-people with OUD enrolled with FP more likely to have appropriate cancer screening, diabetes monitoring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Patient factors- complex lives, other mental health concerns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System factors- travel, cost, parking, few PCPs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Provider factors- surveys reluctant to take on patient with </a:t>
            </a:r>
            <a:r>
              <a:rPr lang="en-CA" dirty="0" err="1"/>
              <a:t>adictions</a:t>
            </a:r>
            <a:endParaRPr lang="en-CA" dirty="0"/>
          </a:p>
          <a:p>
            <a:endParaRPr lang="en-US" dirty="0"/>
          </a:p>
        </p:txBody>
      </p:sp>
      <p:sp>
        <p:nvSpPr>
          <p:cNvPr id="4" name="Slide Number Placeholder 3"/>
          <p:cNvSpPr>
            <a:spLocks noGrp="1"/>
          </p:cNvSpPr>
          <p:nvPr>
            <p:ph type="sldNum" sz="quarter" idx="5"/>
          </p:nvPr>
        </p:nvSpPr>
        <p:spPr/>
        <p:txBody>
          <a:bodyPr/>
          <a:lstStyle/>
          <a:p>
            <a:fld id="{9F480816-65F1-344B-85A3-B489E4973469}" type="slidenum">
              <a:rPr lang="en-US" smtClean="0"/>
              <a:t>5</a:t>
            </a:fld>
            <a:endParaRPr lang="en-US"/>
          </a:p>
        </p:txBody>
      </p:sp>
    </p:spTree>
    <p:extLst>
      <p:ext uri="{BB962C8B-B14F-4D97-AF65-F5344CB8AC3E}">
        <p14:creationId xmlns:p14="http://schemas.microsoft.com/office/powerpoint/2010/main" val="2890010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conducted a stratified analysis</a:t>
            </a:r>
          </a:p>
          <a:p>
            <a:r>
              <a:rPr lang="en-US" dirty="0"/>
              <a:t>-compared proportions in each subgroup</a:t>
            </a:r>
          </a:p>
          <a:p>
            <a:endParaRPr lang="en-US" dirty="0"/>
          </a:p>
          <a:p>
            <a:r>
              <a:rPr lang="en-CA" dirty="0"/>
              <a:t>.</a:t>
            </a:r>
            <a:endParaRPr lang="en-US" dirty="0"/>
          </a:p>
        </p:txBody>
      </p:sp>
      <p:sp>
        <p:nvSpPr>
          <p:cNvPr id="4" name="Slide Number Placeholder 3"/>
          <p:cNvSpPr>
            <a:spLocks noGrp="1"/>
          </p:cNvSpPr>
          <p:nvPr>
            <p:ph type="sldNum" sz="quarter" idx="5"/>
          </p:nvPr>
        </p:nvSpPr>
        <p:spPr/>
        <p:txBody>
          <a:bodyPr/>
          <a:lstStyle/>
          <a:p>
            <a:fld id="{9F480816-65F1-344B-85A3-B489E4973469}" type="slidenum">
              <a:rPr lang="en-US" smtClean="0"/>
              <a:t>6</a:t>
            </a:fld>
            <a:endParaRPr lang="en-US"/>
          </a:p>
        </p:txBody>
      </p:sp>
    </p:spTree>
    <p:extLst>
      <p:ext uri="{BB962C8B-B14F-4D97-AF65-F5344CB8AC3E}">
        <p14:creationId xmlns:p14="http://schemas.microsoft.com/office/powerpoint/2010/main" val="3318555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with the physician or another physician/NP in the same practice</a:t>
            </a:r>
          </a:p>
          <a:p>
            <a:endParaRPr lang="en-CA" dirty="0"/>
          </a:p>
          <a:p>
            <a:pPr marL="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-stated I am new to the area, and my diabetes doctor suggested I find a family doctor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	-I am new to the area and my methadone doctor suggested I find a family doctor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r>
              <a:rPr lang="en-US" dirty="0"/>
              <a:t>4 different variables</a:t>
            </a:r>
          </a:p>
          <a:p>
            <a:endParaRPr lang="en-US" dirty="0"/>
          </a:p>
          <a:p>
            <a:r>
              <a:rPr lang="en-US" dirty="0"/>
              <a:t>2 sample chi square tests</a:t>
            </a:r>
          </a:p>
          <a:p>
            <a:endParaRPr lang="en-US" dirty="0"/>
          </a:p>
          <a:p>
            <a:endParaRPr lang="en-US" dirty="0"/>
          </a:p>
          <a:p>
            <a:endParaRPr lang="en-US" dirty="0"/>
          </a:p>
          <a:p>
            <a:r>
              <a:rPr lang="en-US" dirty="0"/>
              <a:t>Sample size</a:t>
            </a:r>
          </a:p>
          <a:p>
            <a:r>
              <a:rPr lang="en-US" dirty="0" err="1"/>
              <a:t>Olah</a:t>
            </a:r>
            <a:r>
              <a:rPr lang="en-US" dirty="0"/>
              <a:t> </a:t>
            </a:r>
          </a:p>
          <a:p>
            <a:r>
              <a:rPr lang="en-US" dirty="0"/>
              <a:t>22% of people with Dm offered NP</a:t>
            </a:r>
          </a:p>
          <a:p>
            <a:r>
              <a:rPr lang="en-US" dirty="0"/>
              <a:t>We estimated 10% diff would be significant</a:t>
            </a:r>
          </a:p>
          <a:p>
            <a:endParaRPr lang="en-US" dirty="0"/>
          </a:p>
          <a:p>
            <a:r>
              <a:rPr lang="en-US" dirty="0"/>
              <a:t>Included close to 800</a:t>
            </a:r>
          </a:p>
          <a:p>
            <a:r>
              <a:rPr lang="en-US" dirty="0"/>
              <a:t>Many did not meet inclusion criteria- not primary care, not in practice, no voicemail, used health care connect</a:t>
            </a:r>
          </a:p>
          <a:p>
            <a:endParaRPr lang="en-US" dirty="0"/>
          </a:p>
          <a:p>
            <a:r>
              <a:rPr lang="en-US" dirty="0"/>
              <a:t>Negative, no callback 6 weeks, call up to 5x</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F480816-65F1-344B-85A3-B489E4973469}" type="slidenum">
              <a:rPr lang="en-US" smtClean="0"/>
              <a:t>7</a:t>
            </a:fld>
            <a:endParaRPr lang="en-US"/>
          </a:p>
        </p:txBody>
      </p:sp>
    </p:spTree>
    <p:extLst>
      <p:ext uri="{BB962C8B-B14F-4D97-AF65-F5344CB8AC3E}">
        <p14:creationId xmlns:p14="http://schemas.microsoft.com/office/powerpoint/2010/main" val="35496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Exclusions</a:t>
            </a:r>
          </a:p>
          <a:p>
            <a:r>
              <a:rPr lang="en-CA" dirty="0"/>
              <a:t>-restricted </a:t>
            </a:r>
            <a:r>
              <a:rPr lang="en-CA" dirty="0" err="1"/>
              <a:t>pratices</a:t>
            </a:r>
            <a:r>
              <a:rPr lang="en-CA" dirty="0"/>
              <a:t>, independent practice</a:t>
            </a:r>
          </a:p>
          <a:p>
            <a:r>
              <a:rPr lang="en-CA" dirty="0"/>
              <a:t>-one per address</a:t>
            </a:r>
          </a:p>
          <a:p>
            <a:r>
              <a:rPr lang="en-CA" dirty="0"/>
              <a:t>-small population centre</a:t>
            </a:r>
          </a:p>
          <a:p>
            <a:r>
              <a:rPr lang="en-CA" dirty="0"/>
              <a:t>we also excluded physicians whose practice address was in a community with a population less than 10 000, unless they were close (</a:t>
            </a:r>
            <a:r>
              <a:rPr lang="en-CA" dirty="0" err="1"/>
              <a:t>ie</a:t>
            </a:r>
            <a:r>
              <a:rPr lang="en-CA" dirty="0"/>
              <a:t>, within 50 km) to a community with a population greater than 20 000. We excluded physicians in these communities because we hypothesized that the study scenario may not be plausible given that these settings may be too small to have a methadone clinic or an endocrinologist. </a:t>
            </a:r>
          </a:p>
          <a:p>
            <a:endParaRPr lang="en-CA" dirty="0"/>
          </a:p>
          <a:p>
            <a:r>
              <a:rPr lang="en-CA" dirty="0"/>
              <a:t>At the time of making the phone calls, we excluded physicians </a:t>
            </a:r>
          </a:p>
          <a:p>
            <a:r>
              <a:rPr lang="en-CA" dirty="0"/>
              <a:t>who did not provide primary care,</a:t>
            </a:r>
          </a:p>
          <a:p>
            <a:r>
              <a:rPr lang="en-CA" dirty="0"/>
              <a:t>were no longer in practice</a:t>
            </a:r>
          </a:p>
          <a:p>
            <a:r>
              <a:rPr lang="en-CA" dirty="0"/>
              <a:t>had a voicemail stating they were not accepting new patients</a:t>
            </a:r>
          </a:p>
          <a:p>
            <a:r>
              <a:rPr lang="en-CA" dirty="0"/>
              <a:t>required an in person visit prior to accepting a new patient</a:t>
            </a:r>
          </a:p>
          <a:p>
            <a:r>
              <a:rPr lang="en-CA" dirty="0"/>
              <a:t>required a health card number prior to accepting new patients, or only used Health Care Connect (a government service that requires a health card number) to accept new patients (</a:t>
            </a:r>
            <a:r>
              <a:rPr lang="en-CA" dirty="0">
                <a:hlinkClick r:id="rId3"/>
              </a:rPr>
              <a:t>Figure</a:t>
            </a:r>
            <a:r>
              <a:rPr lang="en-CA" dirty="0"/>
              <a:t>). </a:t>
            </a:r>
          </a:p>
          <a:p>
            <a:r>
              <a:rPr lang="en-CA" dirty="0"/>
              <a:t>We also excluded physicians if we were unable to contact them, or leave a message, after 5 phone calls.</a:t>
            </a:r>
            <a:endParaRPr lang="en-US" dirty="0"/>
          </a:p>
        </p:txBody>
      </p:sp>
      <p:sp>
        <p:nvSpPr>
          <p:cNvPr id="4" name="Slide Number Placeholder 3"/>
          <p:cNvSpPr>
            <a:spLocks noGrp="1"/>
          </p:cNvSpPr>
          <p:nvPr>
            <p:ph type="sldNum" sz="quarter" idx="5"/>
          </p:nvPr>
        </p:nvSpPr>
        <p:spPr/>
        <p:txBody>
          <a:bodyPr/>
          <a:lstStyle/>
          <a:p>
            <a:fld id="{9F480816-65F1-344B-85A3-B489E4973469}" type="slidenum">
              <a:rPr lang="en-US" smtClean="0"/>
              <a:t>8</a:t>
            </a:fld>
            <a:endParaRPr lang="en-US"/>
          </a:p>
        </p:txBody>
      </p:sp>
    </p:spTree>
    <p:extLst>
      <p:ext uri="{BB962C8B-B14F-4D97-AF65-F5344CB8AC3E}">
        <p14:creationId xmlns:p14="http://schemas.microsoft.com/office/powerpoint/2010/main" val="2830451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480816-65F1-344B-85A3-B489E4973469}" type="slidenum">
              <a:rPr lang="en-US" smtClean="0"/>
              <a:t>10</a:t>
            </a:fld>
            <a:endParaRPr lang="en-US"/>
          </a:p>
        </p:txBody>
      </p:sp>
    </p:spTree>
    <p:extLst>
      <p:ext uri="{BB962C8B-B14F-4D97-AF65-F5344CB8AC3E}">
        <p14:creationId xmlns:p14="http://schemas.microsoft.com/office/powerpoint/2010/main" val="2174841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work in capitation models- with inside and outside basket codes</a:t>
            </a:r>
          </a:p>
          <a:p>
            <a:endParaRPr lang="en-US" dirty="0"/>
          </a:p>
          <a:p>
            <a:r>
              <a:rPr lang="en-US" dirty="0"/>
              <a:t>Diabetes- outside of basket codes</a:t>
            </a:r>
          </a:p>
          <a:p>
            <a:r>
              <a:rPr lang="en-US" dirty="0"/>
              <a:t>OUD codes are as well, but only if MD is providing addiction care, rare in Ontario</a:t>
            </a:r>
          </a:p>
          <a:p>
            <a:endParaRPr lang="en-US" dirty="0"/>
          </a:p>
          <a:p>
            <a:endParaRPr lang="en-US" dirty="0"/>
          </a:p>
        </p:txBody>
      </p:sp>
      <p:sp>
        <p:nvSpPr>
          <p:cNvPr id="4" name="Slide Number Placeholder 3"/>
          <p:cNvSpPr>
            <a:spLocks noGrp="1"/>
          </p:cNvSpPr>
          <p:nvPr>
            <p:ph type="sldNum" sz="quarter" idx="5"/>
          </p:nvPr>
        </p:nvSpPr>
        <p:spPr/>
        <p:txBody>
          <a:bodyPr/>
          <a:lstStyle/>
          <a:p>
            <a:fld id="{9F480816-65F1-344B-85A3-B489E4973469}" type="slidenum">
              <a:rPr lang="en-US" smtClean="0"/>
              <a:t>11</a:t>
            </a:fld>
            <a:endParaRPr lang="en-US"/>
          </a:p>
        </p:txBody>
      </p:sp>
    </p:spTree>
    <p:extLst>
      <p:ext uri="{BB962C8B-B14F-4D97-AF65-F5344CB8AC3E}">
        <p14:creationId xmlns:p14="http://schemas.microsoft.com/office/powerpoint/2010/main" val="3355831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D11C5-A64A-72B3-A202-898BEDEFDE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97C53C-B435-22EF-435B-EA199CBD2A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F9A651-79F1-592D-64D4-ED559092C47C}"/>
              </a:ext>
            </a:extLst>
          </p:cNvPr>
          <p:cNvSpPr>
            <a:spLocks noGrp="1"/>
          </p:cNvSpPr>
          <p:nvPr>
            <p:ph type="dt" sz="half" idx="10"/>
          </p:nvPr>
        </p:nvSpPr>
        <p:spPr/>
        <p:txBody>
          <a:bodyPr/>
          <a:lstStyle/>
          <a:p>
            <a:fld id="{EFA59667-2A84-344E-8748-23264476F327}" type="datetimeFigureOut">
              <a:rPr lang="en-US" smtClean="0"/>
              <a:t>11/8/2023</a:t>
            </a:fld>
            <a:endParaRPr lang="en-US"/>
          </a:p>
        </p:txBody>
      </p:sp>
      <p:sp>
        <p:nvSpPr>
          <p:cNvPr id="5" name="Footer Placeholder 4">
            <a:extLst>
              <a:ext uri="{FF2B5EF4-FFF2-40B4-BE49-F238E27FC236}">
                <a16:creationId xmlns:a16="http://schemas.microsoft.com/office/drawing/2014/main" id="{68A3519E-61DD-CAAF-562D-2F258BCA84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E56B5-D675-FA9D-100A-2799B21F3DD6}"/>
              </a:ext>
            </a:extLst>
          </p:cNvPr>
          <p:cNvSpPr>
            <a:spLocks noGrp="1"/>
          </p:cNvSpPr>
          <p:nvPr>
            <p:ph type="sldNum" sz="quarter" idx="12"/>
          </p:nvPr>
        </p:nvSpPr>
        <p:spPr/>
        <p:txBody>
          <a:bodyPr/>
          <a:lstStyle/>
          <a:p>
            <a:fld id="{8937FF50-0483-BF42-8F0A-DA0BE05B4F34}" type="slidenum">
              <a:rPr lang="en-US" smtClean="0"/>
              <a:t>‹#›</a:t>
            </a:fld>
            <a:endParaRPr lang="en-US"/>
          </a:p>
        </p:txBody>
      </p:sp>
    </p:spTree>
    <p:extLst>
      <p:ext uri="{BB962C8B-B14F-4D97-AF65-F5344CB8AC3E}">
        <p14:creationId xmlns:p14="http://schemas.microsoft.com/office/powerpoint/2010/main" val="1120394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D3A83-1F3F-2BEC-A0B6-F42AAEFEDC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E24B7D-4969-6358-B185-B34DE23479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998388-D7E0-D7AC-9392-98F500BB33C8}"/>
              </a:ext>
            </a:extLst>
          </p:cNvPr>
          <p:cNvSpPr>
            <a:spLocks noGrp="1"/>
          </p:cNvSpPr>
          <p:nvPr>
            <p:ph type="dt" sz="half" idx="10"/>
          </p:nvPr>
        </p:nvSpPr>
        <p:spPr/>
        <p:txBody>
          <a:bodyPr/>
          <a:lstStyle/>
          <a:p>
            <a:fld id="{EFA59667-2A84-344E-8748-23264476F327}" type="datetimeFigureOut">
              <a:rPr lang="en-US" smtClean="0"/>
              <a:t>11/8/2023</a:t>
            </a:fld>
            <a:endParaRPr lang="en-US"/>
          </a:p>
        </p:txBody>
      </p:sp>
      <p:sp>
        <p:nvSpPr>
          <p:cNvPr id="5" name="Footer Placeholder 4">
            <a:extLst>
              <a:ext uri="{FF2B5EF4-FFF2-40B4-BE49-F238E27FC236}">
                <a16:creationId xmlns:a16="http://schemas.microsoft.com/office/drawing/2014/main" id="{007D00C5-8513-C2E0-728D-175059E4A4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B4CE5C-AF4B-37BD-FB1D-EDA311CCBE5C}"/>
              </a:ext>
            </a:extLst>
          </p:cNvPr>
          <p:cNvSpPr>
            <a:spLocks noGrp="1"/>
          </p:cNvSpPr>
          <p:nvPr>
            <p:ph type="sldNum" sz="quarter" idx="12"/>
          </p:nvPr>
        </p:nvSpPr>
        <p:spPr/>
        <p:txBody>
          <a:bodyPr/>
          <a:lstStyle/>
          <a:p>
            <a:fld id="{8937FF50-0483-BF42-8F0A-DA0BE05B4F34}" type="slidenum">
              <a:rPr lang="en-US" smtClean="0"/>
              <a:t>‹#›</a:t>
            </a:fld>
            <a:endParaRPr lang="en-US"/>
          </a:p>
        </p:txBody>
      </p:sp>
    </p:spTree>
    <p:extLst>
      <p:ext uri="{BB962C8B-B14F-4D97-AF65-F5344CB8AC3E}">
        <p14:creationId xmlns:p14="http://schemas.microsoft.com/office/powerpoint/2010/main" val="295416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B6A7C3-4253-1210-0BD6-4C2F4215AF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ECEBD2-6B22-5AC6-F486-5CCD5D3909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9AD283-CC87-A97A-1982-F127A21D3FBC}"/>
              </a:ext>
            </a:extLst>
          </p:cNvPr>
          <p:cNvSpPr>
            <a:spLocks noGrp="1"/>
          </p:cNvSpPr>
          <p:nvPr>
            <p:ph type="dt" sz="half" idx="10"/>
          </p:nvPr>
        </p:nvSpPr>
        <p:spPr/>
        <p:txBody>
          <a:bodyPr/>
          <a:lstStyle/>
          <a:p>
            <a:fld id="{EFA59667-2A84-344E-8748-23264476F327}" type="datetimeFigureOut">
              <a:rPr lang="en-US" smtClean="0"/>
              <a:t>11/8/2023</a:t>
            </a:fld>
            <a:endParaRPr lang="en-US"/>
          </a:p>
        </p:txBody>
      </p:sp>
      <p:sp>
        <p:nvSpPr>
          <p:cNvPr id="5" name="Footer Placeholder 4">
            <a:extLst>
              <a:ext uri="{FF2B5EF4-FFF2-40B4-BE49-F238E27FC236}">
                <a16:creationId xmlns:a16="http://schemas.microsoft.com/office/drawing/2014/main" id="{9C2AAF65-282F-4622-A686-CD681370C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9F000C-9219-2991-7149-939D0EB47661}"/>
              </a:ext>
            </a:extLst>
          </p:cNvPr>
          <p:cNvSpPr>
            <a:spLocks noGrp="1"/>
          </p:cNvSpPr>
          <p:nvPr>
            <p:ph type="sldNum" sz="quarter" idx="12"/>
          </p:nvPr>
        </p:nvSpPr>
        <p:spPr/>
        <p:txBody>
          <a:bodyPr/>
          <a:lstStyle/>
          <a:p>
            <a:fld id="{8937FF50-0483-BF42-8F0A-DA0BE05B4F34}" type="slidenum">
              <a:rPr lang="en-US" smtClean="0"/>
              <a:t>‹#›</a:t>
            </a:fld>
            <a:endParaRPr lang="en-US"/>
          </a:p>
        </p:txBody>
      </p:sp>
    </p:spTree>
    <p:extLst>
      <p:ext uri="{BB962C8B-B14F-4D97-AF65-F5344CB8AC3E}">
        <p14:creationId xmlns:p14="http://schemas.microsoft.com/office/powerpoint/2010/main" val="204311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7597B-0CC5-FD31-B43A-9496042CDC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22810D-B657-14D3-4724-8BC5412784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CEB91-AFEA-0708-6286-83A8454EDE9A}"/>
              </a:ext>
            </a:extLst>
          </p:cNvPr>
          <p:cNvSpPr>
            <a:spLocks noGrp="1"/>
          </p:cNvSpPr>
          <p:nvPr>
            <p:ph type="dt" sz="half" idx="10"/>
          </p:nvPr>
        </p:nvSpPr>
        <p:spPr/>
        <p:txBody>
          <a:bodyPr/>
          <a:lstStyle/>
          <a:p>
            <a:fld id="{EFA59667-2A84-344E-8748-23264476F327}" type="datetimeFigureOut">
              <a:rPr lang="en-US" smtClean="0"/>
              <a:t>11/8/2023</a:t>
            </a:fld>
            <a:endParaRPr lang="en-US"/>
          </a:p>
        </p:txBody>
      </p:sp>
      <p:sp>
        <p:nvSpPr>
          <p:cNvPr id="5" name="Footer Placeholder 4">
            <a:extLst>
              <a:ext uri="{FF2B5EF4-FFF2-40B4-BE49-F238E27FC236}">
                <a16:creationId xmlns:a16="http://schemas.microsoft.com/office/drawing/2014/main" id="{0B556E71-33E5-2698-7F62-AC98482DD5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A1251E-6552-C99B-E9BC-1CDF44E63FD7}"/>
              </a:ext>
            </a:extLst>
          </p:cNvPr>
          <p:cNvSpPr>
            <a:spLocks noGrp="1"/>
          </p:cNvSpPr>
          <p:nvPr>
            <p:ph type="sldNum" sz="quarter" idx="12"/>
          </p:nvPr>
        </p:nvSpPr>
        <p:spPr/>
        <p:txBody>
          <a:bodyPr/>
          <a:lstStyle/>
          <a:p>
            <a:fld id="{8937FF50-0483-BF42-8F0A-DA0BE05B4F34}" type="slidenum">
              <a:rPr lang="en-US" smtClean="0"/>
              <a:t>‹#›</a:t>
            </a:fld>
            <a:endParaRPr lang="en-US"/>
          </a:p>
        </p:txBody>
      </p:sp>
    </p:spTree>
    <p:extLst>
      <p:ext uri="{BB962C8B-B14F-4D97-AF65-F5344CB8AC3E}">
        <p14:creationId xmlns:p14="http://schemas.microsoft.com/office/powerpoint/2010/main" val="778695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8F6F6-98D2-689B-F86C-87A28F1606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C922ED-C68F-199E-64CC-15B7056160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5D1545-3BF4-4F5C-1630-E5B714FBFFB1}"/>
              </a:ext>
            </a:extLst>
          </p:cNvPr>
          <p:cNvSpPr>
            <a:spLocks noGrp="1"/>
          </p:cNvSpPr>
          <p:nvPr>
            <p:ph type="dt" sz="half" idx="10"/>
          </p:nvPr>
        </p:nvSpPr>
        <p:spPr/>
        <p:txBody>
          <a:bodyPr/>
          <a:lstStyle/>
          <a:p>
            <a:fld id="{EFA59667-2A84-344E-8748-23264476F327}" type="datetimeFigureOut">
              <a:rPr lang="en-US" smtClean="0"/>
              <a:t>11/8/2023</a:t>
            </a:fld>
            <a:endParaRPr lang="en-US"/>
          </a:p>
        </p:txBody>
      </p:sp>
      <p:sp>
        <p:nvSpPr>
          <p:cNvPr id="5" name="Footer Placeholder 4">
            <a:extLst>
              <a:ext uri="{FF2B5EF4-FFF2-40B4-BE49-F238E27FC236}">
                <a16:creationId xmlns:a16="http://schemas.microsoft.com/office/drawing/2014/main" id="{CA632210-01EC-87FA-570B-14A56DF6B2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CA4646-6E42-F96A-2F7A-5DDCCAF7AB8D}"/>
              </a:ext>
            </a:extLst>
          </p:cNvPr>
          <p:cNvSpPr>
            <a:spLocks noGrp="1"/>
          </p:cNvSpPr>
          <p:nvPr>
            <p:ph type="sldNum" sz="quarter" idx="12"/>
          </p:nvPr>
        </p:nvSpPr>
        <p:spPr/>
        <p:txBody>
          <a:bodyPr/>
          <a:lstStyle/>
          <a:p>
            <a:fld id="{8937FF50-0483-BF42-8F0A-DA0BE05B4F34}" type="slidenum">
              <a:rPr lang="en-US" smtClean="0"/>
              <a:t>‹#›</a:t>
            </a:fld>
            <a:endParaRPr lang="en-US"/>
          </a:p>
        </p:txBody>
      </p:sp>
    </p:spTree>
    <p:extLst>
      <p:ext uri="{BB962C8B-B14F-4D97-AF65-F5344CB8AC3E}">
        <p14:creationId xmlns:p14="http://schemas.microsoft.com/office/powerpoint/2010/main" val="1959768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A91E3-B7B8-1CFA-DBF6-D8E91EC19B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A0232E-E398-70EC-F47B-CEC8AB9050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1AAA8F-9179-CF45-10BA-FAB4740E56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FBB914-E539-8957-5E69-0B7C2D3AE65C}"/>
              </a:ext>
            </a:extLst>
          </p:cNvPr>
          <p:cNvSpPr>
            <a:spLocks noGrp="1"/>
          </p:cNvSpPr>
          <p:nvPr>
            <p:ph type="dt" sz="half" idx="10"/>
          </p:nvPr>
        </p:nvSpPr>
        <p:spPr/>
        <p:txBody>
          <a:bodyPr/>
          <a:lstStyle/>
          <a:p>
            <a:fld id="{EFA59667-2A84-344E-8748-23264476F327}" type="datetimeFigureOut">
              <a:rPr lang="en-US" smtClean="0"/>
              <a:t>11/8/2023</a:t>
            </a:fld>
            <a:endParaRPr lang="en-US"/>
          </a:p>
        </p:txBody>
      </p:sp>
      <p:sp>
        <p:nvSpPr>
          <p:cNvPr id="6" name="Footer Placeholder 5">
            <a:extLst>
              <a:ext uri="{FF2B5EF4-FFF2-40B4-BE49-F238E27FC236}">
                <a16:creationId xmlns:a16="http://schemas.microsoft.com/office/drawing/2014/main" id="{5CE8AAC4-34C5-3B52-7325-60309C61D1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7DBCA9-657C-09B8-DF90-2BCB64E372CC}"/>
              </a:ext>
            </a:extLst>
          </p:cNvPr>
          <p:cNvSpPr>
            <a:spLocks noGrp="1"/>
          </p:cNvSpPr>
          <p:nvPr>
            <p:ph type="sldNum" sz="quarter" idx="12"/>
          </p:nvPr>
        </p:nvSpPr>
        <p:spPr/>
        <p:txBody>
          <a:bodyPr/>
          <a:lstStyle/>
          <a:p>
            <a:fld id="{8937FF50-0483-BF42-8F0A-DA0BE05B4F34}" type="slidenum">
              <a:rPr lang="en-US" smtClean="0"/>
              <a:t>‹#›</a:t>
            </a:fld>
            <a:endParaRPr lang="en-US"/>
          </a:p>
        </p:txBody>
      </p:sp>
    </p:spTree>
    <p:extLst>
      <p:ext uri="{BB962C8B-B14F-4D97-AF65-F5344CB8AC3E}">
        <p14:creationId xmlns:p14="http://schemas.microsoft.com/office/powerpoint/2010/main" val="3409015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80F8-D87F-0B11-2B3A-6A9B9E69D5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1E3657-5499-D30A-B85B-54C414643F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6CCBB6-AE51-6AA6-C2C7-95FA07F2FE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A3F7CF-694C-F1A6-9DDE-F94DFAF516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6FF755-074C-6F44-384D-86A1F53984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B61155-610C-7CA5-5FB3-D4231B09C030}"/>
              </a:ext>
            </a:extLst>
          </p:cNvPr>
          <p:cNvSpPr>
            <a:spLocks noGrp="1"/>
          </p:cNvSpPr>
          <p:nvPr>
            <p:ph type="dt" sz="half" idx="10"/>
          </p:nvPr>
        </p:nvSpPr>
        <p:spPr/>
        <p:txBody>
          <a:bodyPr/>
          <a:lstStyle/>
          <a:p>
            <a:fld id="{EFA59667-2A84-344E-8748-23264476F327}" type="datetimeFigureOut">
              <a:rPr lang="en-US" smtClean="0"/>
              <a:t>11/8/2023</a:t>
            </a:fld>
            <a:endParaRPr lang="en-US"/>
          </a:p>
        </p:txBody>
      </p:sp>
      <p:sp>
        <p:nvSpPr>
          <p:cNvPr id="8" name="Footer Placeholder 7">
            <a:extLst>
              <a:ext uri="{FF2B5EF4-FFF2-40B4-BE49-F238E27FC236}">
                <a16:creationId xmlns:a16="http://schemas.microsoft.com/office/drawing/2014/main" id="{D3D831B3-A0BA-02A6-1F63-BA09FD85EF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A5590B-697D-F3A4-727F-86671FA823D2}"/>
              </a:ext>
            </a:extLst>
          </p:cNvPr>
          <p:cNvSpPr>
            <a:spLocks noGrp="1"/>
          </p:cNvSpPr>
          <p:nvPr>
            <p:ph type="sldNum" sz="quarter" idx="12"/>
          </p:nvPr>
        </p:nvSpPr>
        <p:spPr/>
        <p:txBody>
          <a:bodyPr/>
          <a:lstStyle/>
          <a:p>
            <a:fld id="{8937FF50-0483-BF42-8F0A-DA0BE05B4F34}" type="slidenum">
              <a:rPr lang="en-US" smtClean="0"/>
              <a:t>‹#›</a:t>
            </a:fld>
            <a:endParaRPr lang="en-US"/>
          </a:p>
        </p:txBody>
      </p:sp>
    </p:spTree>
    <p:extLst>
      <p:ext uri="{BB962C8B-B14F-4D97-AF65-F5344CB8AC3E}">
        <p14:creationId xmlns:p14="http://schemas.microsoft.com/office/powerpoint/2010/main" val="1352715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4612D-2B9D-D965-E615-AC16D596C2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0D28C7-164D-FEA5-A8B8-758186F4E9E5}"/>
              </a:ext>
            </a:extLst>
          </p:cNvPr>
          <p:cNvSpPr>
            <a:spLocks noGrp="1"/>
          </p:cNvSpPr>
          <p:nvPr>
            <p:ph type="dt" sz="half" idx="10"/>
          </p:nvPr>
        </p:nvSpPr>
        <p:spPr/>
        <p:txBody>
          <a:bodyPr/>
          <a:lstStyle/>
          <a:p>
            <a:fld id="{EFA59667-2A84-344E-8748-23264476F327}" type="datetimeFigureOut">
              <a:rPr lang="en-US" smtClean="0"/>
              <a:t>11/8/2023</a:t>
            </a:fld>
            <a:endParaRPr lang="en-US"/>
          </a:p>
        </p:txBody>
      </p:sp>
      <p:sp>
        <p:nvSpPr>
          <p:cNvPr id="4" name="Footer Placeholder 3">
            <a:extLst>
              <a:ext uri="{FF2B5EF4-FFF2-40B4-BE49-F238E27FC236}">
                <a16:creationId xmlns:a16="http://schemas.microsoft.com/office/drawing/2014/main" id="{94B19738-4CDB-B6CB-5EF3-BC6A096B78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12EE11-EAD7-0BEE-6DBE-75D5230138BB}"/>
              </a:ext>
            </a:extLst>
          </p:cNvPr>
          <p:cNvSpPr>
            <a:spLocks noGrp="1"/>
          </p:cNvSpPr>
          <p:nvPr>
            <p:ph type="sldNum" sz="quarter" idx="12"/>
          </p:nvPr>
        </p:nvSpPr>
        <p:spPr/>
        <p:txBody>
          <a:bodyPr/>
          <a:lstStyle/>
          <a:p>
            <a:fld id="{8937FF50-0483-BF42-8F0A-DA0BE05B4F34}" type="slidenum">
              <a:rPr lang="en-US" smtClean="0"/>
              <a:t>‹#›</a:t>
            </a:fld>
            <a:endParaRPr lang="en-US"/>
          </a:p>
        </p:txBody>
      </p:sp>
    </p:spTree>
    <p:extLst>
      <p:ext uri="{BB962C8B-B14F-4D97-AF65-F5344CB8AC3E}">
        <p14:creationId xmlns:p14="http://schemas.microsoft.com/office/powerpoint/2010/main" val="329240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11A76B-2DEB-5BC5-8FE0-BE97287582FB}"/>
              </a:ext>
            </a:extLst>
          </p:cNvPr>
          <p:cNvSpPr>
            <a:spLocks noGrp="1"/>
          </p:cNvSpPr>
          <p:nvPr>
            <p:ph type="dt" sz="half" idx="10"/>
          </p:nvPr>
        </p:nvSpPr>
        <p:spPr/>
        <p:txBody>
          <a:bodyPr/>
          <a:lstStyle/>
          <a:p>
            <a:fld id="{EFA59667-2A84-344E-8748-23264476F327}" type="datetimeFigureOut">
              <a:rPr lang="en-US" smtClean="0"/>
              <a:t>11/8/2023</a:t>
            </a:fld>
            <a:endParaRPr lang="en-US"/>
          </a:p>
        </p:txBody>
      </p:sp>
      <p:sp>
        <p:nvSpPr>
          <p:cNvPr id="3" name="Footer Placeholder 2">
            <a:extLst>
              <a:ext uri="{FF2B5EF4-FFF2-40B4-BE49-F238E27FC236}">
                <a16:creationId xmlns:a16="http://schemas.microsoft.com/office/drawing/2014/main" id="{F3834271-D4DA-3AEE-44C5-AA6AED1AE5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072D6D-3080-4FCD-1FC3-D86AA4DA1412}"/>
              </a:ext>
            </a:extLst>
          </p:cNvPr>
          <p:cNvSpPr>
            <a:spLocks noGrp="1"/>
          </p:cNvSpPr>
          <p:nvPr>
            <p:ph type="sldNum" sz="quarter" idx="12"/>
          </p:nvPr>
        </p:nvSpPr>
        <p:spPr/>
        <p:txBody>
          <a:bodyPr/>
          <a:lstStyle/>
          <a:p>
            <a:fld id="{8937FF50-0483-BF42-8F0A-DA0BE05B4F34}" type="slidenum">
              <a:rPr lang="en-US" smtClean="0"/>
              <a:t>‹#›</a:t>
            </a:fld>
            <a:endParaRPr lang="en-US"/>
          </a:p>
        </p:txBody>
      </p:sp>
    </p:spTree>
    <p:extLst>
      <p:ext uri="{BB962C8B-B14F-4D97-AF65-F5344CB8AC3E}">
        <p14:creationId xmlns:p14="http://schemas.microsoft.com/office/powerpoint/2010/main" val="3289454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AE549-9990-C5E1-4DB5-2D801CFA7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D53AD4-102C-8EE7-E9EB-01F4407B67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3CEB89-3062-4392-D9D0-077006AF62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498340-2D6B-A496-FE22-B9CD5CD94E70}"/>
              </a:ext>
            </a:extLst>
          </p:cNvPr>
          <p:cNvSpPr>
            <a:spLocks noGrp="1"/>
          </p:cNvSpPr>
          <p:nvPr>
            <p:ph type="dt" sz="half" idx="10"/>
          </p:nvPr>
        </p:nvSpPr>
        <p:spPr/>
        <p:txBody>
          <a:bodyPr/>
          <a:lstStyle/>
          <a:p>
            <a:fld id="{EFA59667-2A84-344E-8748-23264476F327}" type="datetimeFigureOut">
              <a:rPr lang="en-US" smtClean="0"/>
              <a:t>11/8/2023</a:t>
            </a:fld>
            <a:endParaRPr lang="en-US"/>
          </a:p>
        </p:txBody>
      </p:sp>
      <p:sp>
        <p:nvSpPr>
          <p:cNvPr id="6" name="Footer Placeholder 5">
            <a:extLst>
              <a:ext uri="{FF2B5EF4-FFF2-40B4-BE49-F238E27FC236}">
                <a16:creationId xmlns:a16="http://schemas.microsoft.com/office/drawing/2014/main" id="{E7065ECA-A7D9-F091-949C-1EE996150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3E2353-F0F4-42A3-69BC-F13E47B1A877}"/>
              </a:ext>
            </a:extLst>
          </p:cNvPr>
          <p:cNvSpPr>
            <a:spLocks noGrp="1"/>
          </p:cNvSpPr>
          <p:nvPr>
            <p:ph type="sldNum" sz="quarter" idx="12"/>
          </p:nvPr>
        </p:nvSpPr>
        <p:spPr/>
        <p:txBody>
          <a:bodyPr/>
          <a:lstStyle/>
          <a:p>
            <a:fld id="{8937FF50-0483-BF42-8F0A-DA0BE05B4F34}" type="slidenum">
              <a:rPr lang="en-US" smtClean="0"/>
              <a:t>‹#›</a:t>
            </a:fld>
            <a:endParaRPr lang="en-US"/>
          </a:p>
        </p:txBody>
      </p:sp>
    </p:spTree>
    <p:extLst>
      <p:ext uri="{BB962C8B-B14F-4D97-AF65-F5344CB8AC3E}">
        <p14:creationId xmlns:p14="http://schemas.microsoft.com/office/powerpoint/2010/main" val="568169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3F725-8B62-6951-843D-9148D3B6E0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E7E23B-BA66-7C28-070E-14AF453367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80A030-219D-88B7-CC73-816D782C3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35B522-8893-26DB-89AF-B677FE1472C3}"/>
              </a:ext>
            </a:extLst>
          </p:cNvPr>
          <p:cNvSpPr>
            <a:spLocks noGrp="1"/>
          </p:cNvSpPr>
          <p:nvPr>
            <p:ph type="dt" sz="half" idx="10"/>
          </p:nvPr>
        </p:nvSpPr>
        <p:spPr/>
        <p:txBody>
          <a:bodyPr/>
          <a:lstStyle/>
          <a:p>
            <a:fld id="{EFA59667-2A84-344E-8748-23264476F327}" type="datetimeFigureOut">
              <a:rPr lang="en-US" smtClean="0"/>
              <a:t>11/8/2023</a:t>
            </a:fld>
            <a:endParaRPr lang="en-US"/>
          </a:p>
        </p:txBody>
      </p:sp>
      <p:sp>
        <p:nvSpPr>
          <p:cNvPr id="6" name="Footer Placeholder 5">
            <a:extLst>
              <a:ext uri="{FF2B5EF4-FFF2-40B4-BE49-F238E27FC236}">
                <a16:creationId xmlns:a16="http://schemas.microsoft.com/office/drawing/2014/main" id="{9C429B0D-218C-B897-8BFE-DA668670A3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8EA9C1-1150-5B84-2787-5CE1862045E1}"/>
              </a:ext>
            </a:extLst>
          </p:cNvPr>
          <p:cNvSpPr>
            <a:spLocks noGrp="1"/>
          </p:cNvSpPr>
          <p:nvPr>
            <p:ph type="sldNum" sz="quarter" idx="12"/>
          </p:nvPr>
        </p:nvSpPr>
        <p:spPr/>
        <p:txBody>
          <a:bodyPr/>
          <a:lstStyle/>
          <a:p>
            <a:fld id="{8937FF50-0483-BF42-8F0A-DA0BE05B4F34}" type="slidenum">
              <a:rPr lang="en-US" smtClean="0"/>
              <a:t>‹#›</a:t>
            </a:fld>
            <a:endParaRPr lang="en-US"/>
          </a:p>
        </p:txBody>
      </p:sp>
    </p:spTree>
    <p:extLst>
      <p:ext uri="{BB962C8B-B14F-4D97-AF65-F5344CB8AC3E}">
        <p14:creationId xmlns:p14="http://schemas.microsoft.com/office/powerpoint/2010/main" val="389714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C1129A-EBBE-9075-3ED4-761E4198FD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D7D9E3-CBCA-BDF7-0345-4DDD90C112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CFFEB-5EA1-1AFD-C856-90310704C1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59667-2A84-344E-8748-23264476F327}" type="datetimeFigureOut">
              <a:rPr lang="en-US" smtClean="0"/>
              <a:t>11/8/2023</a:t>
            </a:fld>
            <a:endParaRPr lang="en-US"/>
          </a:p>
        </p:txBody>
      </p:sp>
      <p:sp>
        <p:nvSpPr>
          <p:cNvPr id="5" name="Footer Placeholder 4">
            <a:extLst>
              <a:ext uri="{FF2B5EF4-FFF2-40B4-BE49-F238E27FC236}">
                <a16:creationId xmlns:a16="http://schemas.microsoft.com/office/drawing/2014/main" id="{46DDA896-0BE0-F274-5998-5C5274CC5D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F040F5-FAD2-C1DB-72A0-BA845918A2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7FF50-0483-BF42-8F0A-DA0BE05B4F34}" type="slidenum">
              <a:rPr lang="en-US" smtClean="0"/>
              <a:t>‹#›</a:t>
            </a:fld>
            <a:endParaRPr lang="en-US"/>
          </a:p>
        </p:txBody>
      </p:sp>
    </p:spTree>
    <p:extLst>
      <p:ext uri="{BB962C8B-B14F-4D97-AF65-F5344CB8AC3E}">
        <p14:creationId xmlns:p14="http://schemas.microsoft.com/office/powerpoint/2010/main" val="3035998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image" Target="../media/image7.sv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24.png"/><Relationship Id="rId5" Type="http://schemas.openxmlformats.org/officeDocument/2006/relationships/image" Target="../media/image20.svg"/><Relationship Id="rId10" Type="http://schemas.openxmlformats.org/officeDocument/2006/relationships/image" Target="../media/image23.png"/><Relationship Id="rId4" Type="http://schemas.openxmlformats.org/officeDocument/2006/relationships/image" Target="../media/image19.png"/><Relationship Id="rId9"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jamanetwork.com/journals/jamanetworkopen/fullarticle/279685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2434" t="31672" r="26472" b="-1418"/>
          <a:stretch/>
        </p:blipFill>
        <p:spPr>
          <a:xfrm rot="10800000">
            <a:off x="-2" y="2768599"/>
            <a:ext cx="5126931" cy="4089400"/>
          </a:xfrm>
          <a:prstGeom prst="rect">
            <a:avLst/>
          </a:prstGeom>
        </p:spPr>
      </p:pic>
      <p:pic>
        <p:nvPicPr>
          <p:cNvPr id="2" name="Picture 2">
            <a:extLst>
              <a:ext uri="{C183D7F6-B498-43B3-948B-1728B52AA6E4}">
                <adec:decorative xmlns:adec="http://schemas.microsoft.com/office/drawing/2017/decorative" val="1"/>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l="46831" b="29859"/>
          <a:stretch/>
        </p:blipFill>
        <p:spPr>
          <a:xfrm rot="5400000">
            <a:off x="795429" y="-795428"/>
            <a:ext cx="3749807" cy="5340663"/>
          </a:xfrm>
          <a:prstGeom prst="rect">
            <a:avLst/>
          </a:prstGeom>
        </p:spPr>
      </p:pic>
      <p:sp>
        <p:nvSpPr>
          <p:cNvPr id="5" name="AutoShape 5">
            <a:extLst>
              <a:ext uri="{C183D7F6-B498-43B3-948B-1728B52AA6E4}">
                <adec:decorative xmlns:adec="http://schemas.microsoft.com/office/drawing/2017/decorative" val="1"/>
              </a:ext>
            </a:extLst>
          </p:cNvPr>
          <p:cNvSpPr/>
          <p:nvPr/>
        </p:nvSpPr>
        <p:spPr>
          <a:xfrm>
            <a:off x="203200" y="6436039"/>
            <a:ext cx="3045868" cy="16459"/>
          </a:xfrm>
          <a:prstGeom prst="line">
            <a:avLst/>
          </a:prstGeom>
          <a:ln w="9525" cap="rnd">
            <a:solidFill>
              <a:srgbClr val="000000"/>
            </a:solidFill>
            <a:prstDash val="solid"/>
            <a:headEnd type="none" w="sm" len="sm"/>
            <a:tailEnd type="none" w="sm" len="sm"/>
          </a:ln>
        </p:spPr>
        <p:txBody>
          <a:bodyPr/>
          <a:lstStyle/>
          <a:p>
            <a:endParaRPr lang="en-US" sz="1200"/>
          </a:p>
        </p:txBody>
      </p:sp>
      <p:pic>
        <p:nvPicPr>
          <p:cNvPr id="6" name="Picture 6" descr="Family Medicine Forum Logo"/>
          <p:cNvPicPr>
            <a:picLocks noChangeAspect="1"/>
          </p:cNvPicPr>
          <p:nvPr/>
        </p:nvPicPr>
        <p:blipFill>
          <a:blip r:embed="rId7"/>
          <a:srcRect/>
          <a:stretch>
            <a:fillRect/>
          </a:stretch>
        </p:blipFill>
        <p:spPr>
          <a:xfrm>
            <a:off x="2001539" y="2074726"/>
            <a:ext cx="2084439" cy="2505685"/>
          </a:xfrm>
          <a:prstGeom prst="rect">
            <a:avLst/>
          </a:prstGeom>
        </p:spPr>
      </p:pic>
      <p:sp>
        <p:nvSpPr>
          <p:cNvPr id="7" name="TextBox 7"/>
          <p:cNvSpPr txBox="1"/>
          <p:nvPr/>
        </p:nvSpPr>
        <p:spPr>
          <a:xfrm>
            <a:off x="4403740" y="1440942"/>
            <a:ext cx="4601714" cy="3533083"/>
          </a:xfrm>
          <a:prstGeom prst="rect">
            <a:avLst/>
          </a:prstGeom>
        </p:spPr>
        <p:txBody>
          <a:bodyPr wrap="square" lIns="0" tIns="0" rIns="0" bIns="0" rtlCol="0" anchor="t">
            <a:spAutoFit/>
          </a:bodyPr>
          <a:lstStyle/>
          <a:p>
            <a:pPr algn="ctr">
              <a:lnSpc>
                <a:spcPts val="5600"/>
              </a:lnSpc>
            </a:pPr>
            <a:r>
              <a:rPr lang="en-US" sz="3600" b="1" kern="1200" dirty="0">
                <a:solidFill>
                  <a:schemeClr val="tx1"/>
                </a:solidFill>
                <a:latin typeface="+mj-lt"/>
                <a:ea typeface="+mj-ea"/>
                <a:cs typeface="+mj-cs"/>
              </a:rPr>
              <a:t>Examining access to primary care for people with OUD: a randomized controlled audit study</a:t>
            </a:r>
            <a:endParaRPr lang="en-US" sz="3600" b="1" dirty="0">
              <a:solidFill>
                <a:srgbClr val="000000"/>
              </a:solidFill>
              <a:latin typeface="Arimo Bold"/>
            </a:endParaRPr>
          </a:p>
        </p:txBody>
      </p:sp>
      <p:sp>
        <p:nvSpPr>
          <p:cNvPr id="8" name="TextBox 8"/>
          <p:cNvSpPr txBox="1"/>
          <p:nvPr/>
        </p:nvSpPr>
        <p:spPr>
          <a:xfrm>
            <a:off x="3047629" y="5367640"/>
            <a:ext cx="6287819" cy="317395"/>
          </a:xfrm>
          <a:prstGeom prst="rect">
            <a:avLst/>
          </a:prstGeom>
        </p:spPr>
        <p:txBody>
          <a:bodyPr lIns="0" tIns="0" rIns="0" bIns="0" rtlCol="0" anchor="t">
            <a:spAutoFit/>
          </a:bodyPr>
          <a:lstStyle/>
          <a:p>
            <a:pPr algn="ctr">
              <a:lnSpc>
                <a:spcPts val="2586"/>
              </a:lnSpc>
              <a:spcBef>
                <a:spcPct val="0"/>
              </a:spcBef>
            </a:pPr>
            <a:r>
              <a:rPr lang="en-US" sz="1989" dirty="0">
                <a:solidFill>
                  <a:srgbClr val="000000"/>
                </a:solidFill>
                <a:latin typeface="Arimo Bold"/>
              </a:rPr>
              <a:t>Presented by:</a:t>
            </a:r>
            <a:r>
              <a:rPr lang="en-US" sz="1989" dirty="0">
                <a:solidFill>
                  <a:srgbClr val="000000"/>
                </a:solidFill>
                <a:latin typeface="Arimo"/>
              </a:rPr>
              <a:t> </a:t>
            </a:r>
            <a:r>
              <a:rPr lang="en-US" sz="1989" dirty="0">
                <a:latin typeface="Arimo"/>
              </a:rPr>
              <a:t>Sheryl Spithoff</a:t>
            </a:r>
          </a:p>
        </p:txBody>
      </p:sp>
      <p:sp>
        <p:nvSpPr>
          <p:cNvPr id="9" name="TextBox 9"/>
          <p:cNvSpPr txBox="1"/>
          <p:nvPr/>
        </p:nvSpPr>
        <p:spPr>
          <a:xfrm>
            <a:off x="-201036" y="6103515"/>
            <a:ext cx="2565400" cy="304186"/>
          </a:xfrm>
          <a:prstGeom prst="rect">
            <a:avLst/>
          </a:prstGeom>
        </p:spPr>
        <p:txBody>
          <a:bodyPr wrap="square" lIns="0" tIns="0" rIns="0" bIns="0" rtlCol="0" anchor="t">
            <a:spAutoFit/>
          </a:bodyPr>
          <a:lstStyle/>
          <a:p>
            <a:pPr algn="ctr">
              <a:lnSpc>
                <a:spcPts val="2600"/>
              </a:lnSpc>
              <a:spcBef>
                <a:spcPct val="0"/>
              </a:spcBef>
            </a:pPr>
            <a:r>
              <a:rPr lang="en-US" sz="1600" dirty="0">
                <a:solidFill>
                  <a:srgbClr val="000000"/>
                </a:solidFill>
                <a:latin typeface="Arimo Bold"/>
              </a:rPr>
              <a:t>Presentation Date:                   </a:t>
            </a:r>
            <a:r>
              <a:rPr lang="en-US" sz="1600" dirty="0">
                <a:solidFill>
                  <a:srgbClr val="000000"/>
                </a:solidFill>
                <a:latin typeface="Arimo"/>
              </a:rPr>
              <a:t>     </a:t>
            </a:r>
          </a:p>
        </p:txBody>
      </p:sp>
      <p:pic>
        <p:nvPicPr>
          <p:cNvPr id="11" name="Picture 3">
            <a:extLst>
              <a:ext uri="{FF2B5EF4-FFF2-40B4-BE49-F238E27FC236}">
                <a16:creationId xmlns:a16="http://schemas.microsoft.com/office/drawing/2014/main" id="{DFA019DA-72C7-4225-976C-6C65F0E45832}"/>
              </a:ext>
              <a:ext uri="{C183D7F6-B498-43B3-948B-1728B52AA6E4}">
                <adec:decorative xmlns:adec="http://schemas.microsoft.com/office/drawing/2017/decorative" val="1"/>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1466" t="57255" r="30639"/>
          <a:stretch/>
        </p:blipFill>
        <p:spPr>
          <a:xfrm rot="5400000">
            <a:off x="7873998" y="2540003"/>
            <a:ext cx="6858002" cy="1777998"/>
          </a:xfrm>
          <a:prstGeom prst="rect">
            <a:avLst/>
          </a:prstGeom>
        </p:spPr>
      </p:pic>
      <p:sp>
        <p:nvSpPr>
          <p:cNvPr id="3" name="Title 2">
            <a:extLst>
              <a:ext uri="{FF2B5EF4-FFF2-40B4-BE49-F238E27FC236}">
                <a16:creationId xmlns:a16="http://schemas.microsoft.com/office/drawing/2014/main" id="{787D04E1-9DA3-4D3A-A6BF-0352E6BC5BBC}"/>
              </a:ext>
            </a:extLst>
          </p:cNvPr>
          <p:cNvSpPr>
            <a:spLocks noGrp="1"/>
          </p:cNvSpPr>
          <p:nvPr>
            <p:ph type="title" idx="4294967295"/>
          </p:nvPr>
        </p:nvSpPr>
        <p:spPr>
          <a:xfrm>
            <a:off x="3699467" y="-885469"/>
            <a:ext cx="5486400" cy="762000"/>
          </a:xfrm>
        </p:spPr>
        <p:txBody>
          <a:bodyPr/>
          <a:lstStyle/>
          <a:p>
            <a:r>
              <a:rPr lang="en-US" dirty="0"/>
              <a:t>Session Title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392DB36-AF9C-4614-9929-48D0579B39F9}"/>
              </a:ext>
            </a:extLst>
          </p:cNvPr>
          <p:cNvPicPr>
            <a:picLocks noGrp="1" noChangeAspect="1"/>
          </p:cNvPicPr>
          <p:nvPr>
            <p:ph idx="1"/>
          </p:nvPr>
        </p:nvPicPr>
        <p:blipFill>
          <a:blip r:embed="rId3"/>
          <a:stretch>
            <a:fillRect/>
          </a:stretch>
        </p:blipFill>
        <p:spPr>
          <a:xfrm>
            <a:off x="812158" y="321569"/>
            <a:ext cx="10600480" cy="6253052"/>
          </a:xfrm>
          <a:prstGeom prst="rect">
            <a:avLst/>
          </a:prstGeom>
        </p:spPr>
      </p:pic>
    </p:spTree>
    <p:extLst>
      <p:ext uri="{BB962C8B-B14F-4D97-AF65-F5344CB8AC3E}">
        <p14:creationId xmlns:p14="http://schemas.microsoft.com/office/powerpoint/2010/main" val="4160369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0858AA9-DB2A-63EC-4460-2AD451B387E6}"/>
              </a:ext>
            </a:extLst>
          </p:cNvPr>
          <p:cNvSpPr>
            <a:spLocks noGrp="1"/>
          </p:cNvSpPr>
          <p:nvPr>
            <p:ph type="title"/>
          </p:nvPr>
        </p:nvSpPr>
        <p:spPr>
          <a:xfrm>
            <a:off x="838200" y="365125"/>
            <a:ext cx="10515600" cy="1325563"/>
          </a:xfrm>
        </p:spPr>
        <p:txBody>
          <a:bodyPr>
            <a:normAutofit/>
          </a:bodyPr>
          <a:lstStyle/>
          <a:p>
            <a:r>
              <a:rPr lang="en-US" dirty="0"/>
              <a:t>Discussion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AD7D153-8532-0892-AE76-32B3467E7173}"/>
              </a:ext>
            </a:extLst>
          </p:cNvPr>
          <p:cNvSpPr>
            <a:spLocks noGrp="1"/>
          </p:cNvSpPr>
          <p:nvPr>
            <p:ph idx="1"/>
          </p:nvPr>
        </p:nvSpPr>
        <p:spPr>
          <a:xfrm>
            <a:off x="838200" y="1825625"/>
            <a:ext cx="10515600" cy="4351338"/>
          </a:xfrm>
        </p:spPr>
        <p:txBody>
          <a:bodyPr>
            <a:normAutofit/>
          </a:bodyPr>
          <a:lstStyle/>
          <a:p>
            <a:r>
              <a:rPr lang="en-CA" b="1" dirty="0">
                <a:latin typeface="Calibri" panose="020F0502020204030204" pitchFamily="34" charset="0"/>
                <a:ea typeface="Calibri" panose="020F0502020204030204" pitchFamily="34" charset="0"/>
                <a:cs typeface="Times New Roman" panose="02020603050405020304" pitchFamily="18" charset="0"/>
              </a:rPr>
              <a:t>F</a:t>
            </a:r>
            <a:r>
              <a:rPr lang="en-CA" b="1" dirty="0">
                <a:effectLst/>
                <a:latin typeface="Calibri" panose="020F0502020204030204" pitchFamily="34" charset="0"/>
                <a:ea typeface="Calibri" panose="020F0502020204030204" pitchFamily="34" charset="0"/>
                <a:cs typeface="Times New Roman" panose="02020603050405020304" pitchFamily="18" charset="0"/>
              </a:rPr>
              <a:t>amily physician discretion in accepting new patients contributes to poor access to primary care for people with OUD</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Align with findings from survey studies</a:t>
            </a:r>
          </a:p>
          <a:p>
            <a:pPr lvl="1"/>
            <a:r>
              <a:rPr lang="en-US" dirty="0"/>
              <a:t>Physicians reluctant to accept patients requiring prescribed opioids or with addictions</a:t>
            </a:r>
          </a:p>
          <a:p>
            <a:r>
              <a:rPr lang="en-US" dirty="0"/>
              <a:t>Reasons from the literature</a:t>
            </a:r>
          </a:p>
          <a:p>
            <a:pPr lvl="1"/>
            <a:r>
              <a:rPr lang="en-US" dirty="0"/>
              <a:t>Surveys: lack of training, supports, stigma</a:t>
            </a:r>
          </a:p>
          <a:p>
            <a:pPr lvl="1"/>
            <a:r>
              <a:rPr lang="en-US" dirty="0"/>
              <a:t>Compensation models in Ontario</a:t>
            </a:r>
          </a:p>
        </p:txBody>
      </p:sp>
    </p:spTree>
    <p:extLst>
      <p:ext uri="{BB962C8B-B14F-4D97-AF65-F5344CB8AC3E}">
        <p14:creationId xmlns:p14="http://schemas.microsoft.com/office/powerpoint/2010/main" val="1094529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C29850-3839-4053-C51F-A2185BC5B90E}"/>
              </a:ext>
            </a:extLst>
          </p:cNvPr>
          <p:cNvSpPr>
            <a:spLocks noGrp="1"/>
          </p:cNvSpPr>
          <p:nvPr>
            <p:ph type="title"/>
          </p:nvPr>
        </p:nvSpPr>
        <p:spPr>
          <a:xfrm>
            <a:off x="572493" y="238539"/>
            <a:ext cx="11018520" cy="1434415"/>
          </a:xfrm>
        </p:spPr>
        <p:txBody>
          <a:bodyPr anchor="b">
            <a:normAutofit/>
          </a:bodyPr>
          <a:lstStyle/>
          <a:p>
            <a:r>
              <a:rPr lang="en-US" sz="5400"/>
              <a:t>Discussion</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6C8C4D1-4EE8-6440-902F-27211F5E9346}"/>
              </a:ext>
            </a:extLst>
          </p:cNvPr>
          <p:cNvSpPr>
            <a:spLocks noGrp="1"/>
          </p:cNvSpPr>
          <p:nvPr>
            <p:ph idx="1"/>
          </p:nvPr>
        </p:nvSpPr>
        <p:spPr>
          <a:xfrm>
            <a:off x="572492" y="1911493"/>
            <a:ext cx="7815724" cy="4379579"/>
          </a:xfrm>
        </p:spPr>
        <p:txBody>
          <a:bodyPr anchor="t">
            <a:normAutofit/>
          </a:bodyPr>
          <a:lstStyle/>
          <a:p>
            <a:r>
              <a:rPr lang="en-US" sz="2400" dirty="0"/>
              <a:t>Subgroup analysis</a:t>
            </a:r>
          </a:p>
          <a:p>
            <a:pPr lvl="1"/>
            <a:r>
              <a:rPr lang="en-US" dirty="0"/>
              <a:t>Physician with more years in practice 13x less likely</a:t>
            </a:r>
          </a:p>
          <a:p>
            <a:pPr lvl="2"/>
            <a:r>
              <a:rPr lang="en-US" dirty="0"/>
              <a:t>Aligns with Canadian survey 2019, family physicians with more years in practice, less likely to accept patients who required prescribed opioids (Marshall 2019)</a:t>
            </a:r>
          </a:p>
          <a:p>
            <a:pPr lvl="2"/>
            <a:r>
              <a:rPr lang="en-US" dirty="0"/>
              <a:t>Indicates changing attitudes and </a:t>
            </a:r>
            <a:r>
              <a:rPr lang="en-US" dirty="0" err="1"/>
              <a:t>behaviours</a:t>
            </a:r>
            <a:r>
              <a:rPr lang="en-US" dirty="0"/>
              <a:t> among newer physicians</a:t>
            </a:r>
          </a:p>
          <a:p>
            <a:pPr lvl="3"/>
            <a:r>
              <a:rPr lang="en-US" dirty="0"/>
              <a:t>May reflect changing norms and/or better training/education</a:t>
            </a:r>
          </a:p>
          <a:p>
            <a:pPr lvl="1"/>
            <a:r>
              <a:rPr lang="en-US" dirty="0"/>
              <a:t>Women 5x less likely</a:t>
            </a:r>
          </a:p>
          <a:p>
            <a:pPr lvl="2"/>
            <a:r>
              <a:rPr lang="en-US" dirty="0"/>
              <a:t>Does not align with survey data in Canada (Marshall 2019) and UK (Blake 2015)</a:t>
            </a:r>
          </a:p>
          <a:p>
            <a:pPr lvl="2"/>
            <a:r>
              <a:rPr lang="en-US" dirty="0"/>
              <a:t>Explanation unclear</a:t>
            </a:r>
          </a:p>
          <a:p>
            <a:endParaRPr lang="en-US" sz="2200" dirty="0"/>
          </a:p>
        </p:txBody>
      </p:sp>
      <p:pic>
        <p:nvPicPr>
          <p:cNvPr id="4" name="Picture 6" descr="The McLeod Group">
            <a:extLst>
              <a:ext uri="{FF2B5EF4-FFF2-40B4-BE49-F238E27FC236}">
                <a16:creationId xmlns:a16="http://schemas.microsoft.com/office/drawing/2014/main" id="{A1851232-FF92-1ADE-A14B-4F315B6965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55" r="34156" b="-1"/>
          <a:stretch/>
        </p:blipFill>
        <p:spPr bwMode="auto">
          <a:xfrm>
            <a:off x="8388216" y="2093976"/>
            <a:ext cx="3228505" cy="3355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568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8708DC1-A59D-0484-7BBC-BF916EFC1639}"/>
              </a:ext>
            </a:extLst>
          </p:cNvPr>
          <p:cNvSpPr>
            <a:spLocks noGrp="1"/>
          </p:cNvSpPr>
          <p:nvPr>
            <p:ph type="title"/>
          </p:nvPr>
        </p:nvSpPr>
        <p:spPr>
          <a:xfrm>
            <a:off x="838200" y="365125"/>
            <a:ext cx="5393361" cy="1325563"/>
          </a:xfrm>
        </p:spPr>
        <p:txBody>
          <a:bodyPr>
            <a:normAutofit/>
          </a:bodyPr>
          <a:lstStyle/>
          <a:p>
            <a:r>
              <a:rPr lang="en-US"/>
              <a:t>Recommendations</a:t>
            </a:r>
          </a:p>
        </p:txBody>
      </p:sp>
      <p:sp>
        <p:nvSpPr>
          <p:cNvPr id="3" name="Content Placeholder 2">
            <a:extLst>
              <a:ext uri="{FF2B5EF4-FFF2-40B4-BE49-F238E27FC236}">
                <a16:creationId xmlns:a16="http://schemas.microsoft.com/office/drawing/2014/main" id="{246F7128-9316-25C9-EF27-2EF13812F5D9}"/>
              </a:ext>
            </a:extLst>
          </p:cNvPr>
          <p:cNvSpPr>
            <a:spLocks noGrp="1"/>
          </p:cNvSpPr>
          <p:nvPr>
            <p:ph idx="1"/>
          </p:nvPr>
        </p:nvSpPr>
        <p:spPr>
          <a:xfrm>
            <a:off x="838200" y="1825625"/>
            <a:ext cx="5393361" cy="4351338"/>
          </a:xfrm>
        </p:spPr>
        <p:txBody>
          <a:bodyPr>
            <a:normAutofit/>
          </a:bodyPr>
          <a:lstStyle/>
          <a:p>
            <a:r>
              <a:rPr lang="en-US" sz="2000" dirty="0"/>
              <a:t>Policies that reduce physician discretion in accepting new patients</a:t>
            </a:r>
          </a:p>
          <a:p>
            <a:r>
              <a:rPr lang="en-US" sz="2000" dirty="0"/>
              <a:t>Enhanced training for addictions/anti-oppression training in medical schools </a:t>
            </a:r>
            <a:r>
              <a:rPr lang="en-US" sz="2000" b="1" dirty="0"/>
              <a:t>and for practicing physicians</a:t>
            </a:r>
          </a:p>
          <a:p>
            <a:r>
              <a:rPr lang="en-US" sz="2000" dirty="0"/>
              <a:t>Primary health care systems that ensure everyone has family physician or primary care nurse practitioner </a:t>
            </a:r>
          </a:p>
          <a:p>
            <a:pPr lvl="1"/>
            <a:r>
              <a:rPr lang="en-US" sz="2000" dirty="0"/>
              <a:t>A primary care system with appropriate resources, funding and accountability (Price Baker report)</a:t>
            </a:r>
          </a:p>
          <a:p>
            <a:endParaRPr lang="en-US" sz="1500" b="1" dirty="0"/>
          </a:p>
        </p:txBody>
      </p:sp>
      <p:pic>
        <p:nvPicPr>
          <p:cNvPr id="2050" name="Picture 2">
            <a:extLst>
              <a:ext uri="{FF2B5EF4-FFF2-40B4-BE49-F238E27FC236}">
                <a16:creationId xmlns:a16="http://schemas.microsoft.com/office/drawing/2014/main" id="{FCC263E3-748C-42A2-8FEA-8D9293EEA2F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794" r="27957" b="1"/>
          <a:stretch/>
        </p:blipFill>
        <p:spPr bwMode="auto">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a:noFill/>
          <a:extLst>
            <a:ext uri="{909E8E84-426E-40DD-AFC4-6F175D3DCCD1}">
              <a14:hiddenFill xmlns:a14="http://schemas.microsoft.com/office/drawing/2010/main">
                <a:solidFill>
                  <a:srgbClr val="FFFFFF"/>
                </a:solidFill>
              </a14:hiddenFill>
            </a:ext>
          </a:extLst>
        </p:spPr>
      </p:pic>
      <p:sp>
        <p:nvSpPr>
          <p:cNvPr id="2057"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59"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5551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2947" t="40983" r="25022" b="-3747"/>
          <a:stretch/>
        </p:blipFill>
        <p:spPr>
          <a:xfrm rot="10800000">
            <a:off x="0" y="2218837"/>
            <a:ext cx="7701366" cy="4639163"/>
          </a:xfrm>
          <a:prstGeom prst="rect">
            <a:avLst/>
          </a:prstGeom>
        </p:spPr>
      </p:pic>
      <p:pic>
        <p:nvPicPr>
          <p:cNvPr id="2" name="Picture 2">
            <a:extLs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1" r="21534" b="20104"/>
          <a:stretch/>
        </p:blipFill>
        <p:spPr>
          <a:xfrm>
            <a:off x="6478060" y="1272648"/>
            <a:ext cx="5713940" cy="5585353"/>
          </a:xfrm>
          <a:prstGeom prst="rect">
            <a:avLst/>
          </a:prstGeom>
        </p:spPr>
      </p:pic>
      <p:pic>
        <p:nvPicPr>
          <p:cNvPr id="4" name="Picture 4">
            <a:extLst>
              <a:ext uri="{C183D7F6-B498-43B3-948B-1728B52AA6E4}">
                <adec:decorative xmlns:adec="http://schemas.microsoft.com/office/drawing/2017/decorative" val="1"/>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t="52794" r="46019"/>
          <a:stretch/>
        </p:blipFill>
        <p:spPr>
          <a:xfrm>
            <a:off x="9517472" y="-5579"/>
            <a:ext cx="2674529" cy="2420539"/>
          </a:xfrm>
          <a:prstGeom prst="rect">
            <a:avLst/>
          </a:prstGeom>
        </p:spPr>
      </p:pic>
      <p:sp>
        <p:nvSpPr>
          <p:cNvPr id="12" name="TextBox 12"/>
          <p:cNvSpPr txBox="1"/>
          <p:nvPr/>
        </p:nvSpPr>
        <p:spPr>
          <a:xfrm>
            <a:off x="235802" y="412040"/>
            <a:ext cx="7839522" cy="1630126"/>
          </a:xfrm>
          <a:prstGeom prst="rect">
            <a:avLst/>
          </a:prstGeom>
        </p:spPr>
        <p:txBody>
          <a:bodyPr lIns="0" tIns="0" rIns="0" bIns="0" rtlCol="0" anchor="t">
            <a:spAutoFit/>
          </a:bodyPr>
          <a:lstStyle/>
          <a:p>
            <a:pPr algn="ctr">
              <a:lnSpc>
                <a:spcPts val="6628"/>
              </a:lnSpc>
            </a:pPr>
            <a:r>
              <a:rPr lang="en-US" sz="4400" dirty="0">
                <a:solidFill>
                  <a:srgbClr val="000000"/>
                </a:solidFill>
                <a:latin typeface="Arimo Bold"/>
              </a:rPr>
              <a:t>Please fill out your session evaluation now!</a:t>
            </a:r>
          </a:p>
        </p:txBody>
      </p:sp>
      <p:sp>
        <p:nvSpPr>
          <p:cNvPr id="13" name="TextBox 13"/>
          <p:cNvSpPr txBox="1"/>
          <p:nvPr/>
        </p:nvSpPr>
        <p:spPr>
          <a:xfrm>
            <a:off x="1309583" y="3618367"/>
            <a:ext cx="4485295" cy="1169551"/>
          </a:xfrm>
          <a:prstGeom prst="rect">
            <a:avLst/>
          </a:prstGeom>
        </p:spPr>
        <p:txBody>
          <a:bodyPr lIns="0" tIns="0" rIns="0" bIns="0" rtlCol="0" anchor="t">
            <a:spAutoFit/>
          </a:bodyPr>
          <a:lstStyle/>
          <a:p>
            <a:pPr algn="ctr">
              <a:lnSpc>
                <a:spcPts val="4747"/>
              </a:lnSpc>
            </a:pPr>
            <a:r>
              <a:rPr lang="en-US" sz="3390" dirty="0">
                <a:solidFill>
                  <a:srgbClr val="000000"/>
                </a:solidFill>
                <a:latin typeface="Arimo Bold"/>
              </a:rPr>
              <a:t>Click this button in the agenda!</a:t>
            </a:r>
          </a:p>
        </p:txBody>
      </p:sp>
      <p:pic>
        <p:nvPicPr>
          <p:cNvPr id="5" name="Picture 5" descr="Image of the session evaluation button."/>
          <p:cNvPicPr>
            <a:picLocks noChangeAspect="1"/>
          </p:cNvPicPr>
          <p:nvPr/>
        </p:nvPicPr>
        <p:blipFill>
          <a:blip r:embed="rId8"/>
          <a:srcRect/>
          <a:stretch>
            <a:fillRect/>
          </a:stretch>
        </p:blipFill>
        <p:spPr>
          <a:xfrm>
            <a:off x="1215478" y="4986745"/>
            <a:ext cx="4673506" cy="862583"/>
          </a:xfrm>
          <a:prstGeom prst="rect">
            <a:avLst/>
          </a:prstGeom>
        </p:spPr>
      </p:pic>
      <p:grpSp>
        <p:nvGrpSpPr>
          <p:cNvPr id="10" name="Group 10" descr="Facebook Logo"/>
          <p:cNvGrpSpPr>
            <a:grpSpLocks noChangeAspect="1"/>
          </p:cNvGrpSpPr>
          <p:nvPr/>
        </p:nvGrpSpPr>
        <p:grpSpPr>
          <a:xfrm>
            <a:off x="7655191" y="2435838"/>
            <a:ext cx="840265" cy="860722"/>
            <a:chOff x="0" y="0"/>
            <a:chExt cx="2086610" cy="2137410"/>
          </a:xfrm>
        </p:grpSpPr>
        <p:sp>
          <p:nvSpPr>
            <p:cNvPr id="11" name="Freeform 11"/>
            <p:cNvSpPr/>
            <p:nvPr/>
          </p:nvSpPr>
          <p:spPr>
            <a:xfrm>
              <a:off x="2540" y="-2540"/>
              <a:ext cx="2087880" cy="2139950"/>
            </a:xfrm>
            <a:custGeom>
              <a:avLst/>
              <a:gdLst/>
              <a:ahLst/>
              <a:cxnLst/>
              <a:rect l="l" t="t" r="r" b="b"/>
              <a:pathLst>
                <a:path w="2087880" h="2139950">
                  <a:moveTo>
                    <a:pt x="1979930" y="486410"/>
                  </a:moveTo>
                  <a:cubicBezTo>
                    <a:pt x="1964690" y="454660"/>
                    <a:pt x="1948180" y="422910"/>
                    <a:pt x="1929130" y="393700"/>
                  </a:cubicBezTo>
                  <a:cubicBezTo>
                    <a:pt x="1908810" y="363220"/>
                    <a:pt x="1888490" y="330200"/>
                    <a:pt x="1861820" y="304800"/>
                  </a:cubicBezTo>
                  <a:cubicBezTo>
                    <a:pt x="1836420" y="280670"/>
                    <a:pt x="1808480" y="257810"/>
                    <a:pt x="1780540" y="236220"/>
                  </a:cubicBezTo>
                  <a:cubicBezTo>
                    <a:pt x="1725930" y="193040"/>
                    <a:pt x="1666240" y="154940"/>
                    <a:pt x="1606550" y="119380"/>
                  </a:cubicBezTo>
                  <a:cubicBezTo>
                    <a:pt x="1537970" y="77470"/>
                    <a:pt x="1461770" y="55880"/>
                    <a:pt x="1384300" y="34290"/>
                  </a:cubicBezTo>
                  <a:cubicBezTo>
                    <a:pt x="1337310" y="21590"/>
                    <a:pt x="1289050" y="11430"/>
                    <a:pt x="1239520" y="5080"/>
                  </a:cubicBezTo>
                  <a:cubicBezTo>
                    <a:pt x="1203960" y="0"/>
                    <a:pt x="1165860" y="2540"/>
                    <a:pt x="1129030" y="6350"/>
                  </a:cubicBezTo>
                  <a:cubicBezTo>
                    <a:pt x="1079500" y="10160"/>
                    <a:pt x="1029970" y="13970"/>
                    <a:pt x="980440" y="22860"/>
                  </a:cubicBezTo>
                  <a:cubicBezTo>
                    <a:pt x="943610" y="24130"/>
                    <a:pt x="908050" y="25400"/>
                    <a:pt x="869950" y="29210"/>
                  </a:cubicBezTo>
                  <a:cubicBezTo>
                    <a:pt x="850900" y="30480"/>
                    <a:pt x="831850" y="33020"/>
                    <a:pt x="812800" y="35560"/>
                  </a:cubicBezTo>
                  <a:cubicBezTo>
                    <a:pt x="800100" y="38100"/>
                    <a:pt x="788670" y="40640"/>
                    <a:pt x="777240" y="43180"/>
                  </a:cubicBezTo>
                  <a:cubicBezTo>
                    <a:pt x="730250" y="54610"/>
                    <a:pt x="685800" y="74930"/>
                    <a:pt x="645160" y="96520"/>
                  </a:cubicBezTo>
                  <a:cubicBezTo>
                    <a:pt x="562610" y="139700"/>
                    <a:pt x="483870" y="190500"/>
                    <a:pt x="411480" y="247650"/>
                  </a:cubicBezTo>
                  <a:cubicBezTo>
                    <a:pt x="381000" y="271780"/>
                    <a:pt x="351790" y="297180"/>
                    <a:pt x="322580" y="323850"/>
                  </a:cubicBezTo>
                  <a:cubicBezTo>
                    <a:pt x="270510" y="372110"/>
                    <a:pt x="227330" y="429260"/>
                    <a:pt x="187960" y="487680"/>
                  </a:cubicBezTo>
                  <a:cubicBezTo>
                    <a:pt x="158750" y="529590"/>
                    <a:pt x="134620" y="577850"/>
                    <a:pt x="114300" y="623570"/>
                  </a:cubicBezTo>
                  <a:cubicBezTo>
                    <a:pt x="99060" y="657860"/>
                    <a:pt x="82550" y="692150"/>
                    <a:pt x="72390" y="728980"/>
                  </a:cubicBezTo>
                  <a:cubicBezTo>
                    <a:pt x="44450" y="819150"/>
                    <a:pt x="22860" y="910590"/>
                    <a:pt x="8890" y="1003300"/>
                  </a:cubicBezTo>
                  <a:cubicBezTo>
                    <a:pt x="3810" y="1040130"/>
                    <a:pt x="1270" y="1076960"/>
                    <a:pt x="0" y="1115060"/>
                  </a:cubicBezTo>
                  <a:lnTo>
                    <a:pt x="0" y="1165860"/>
                  </a:lnTo>
                  <a:cubicBezTo>
                    <a:pt x="1270" y="1197610"/>
                    <a:pt x="2540" y="1236980"/>
                    <a:pt x="8890" y="1268730"/>
                  </a:cubicBezTo>
                  <a:cubicBezTo>
                    <a:pt x="15240" y="1305560"/>
                    <a:pt x="21590" y="1343660"/>
                    <a:pt x="31750" y="1379220"/>
                  </a:cubicBezTo>
                  <a:cubicBezTo>
                    <a:pt x="54610" y="1452880"/>
                    <a:pt x="78740" y="1527810"/>
                    <a:pt x="118110" y="1595120"/>
                  </a:cubicBezTo>
                  <a:cubicBezTo>
                    <a:pt x="138430" y="1629410"/>
                    <a:pt x="160020" y="1663700"/>
                    <a:pt x="182880" y="1695450"/>
                  </a:cubicBezTo>
                  <a:cubicBezTo>
                    <a:pt x="212090" y="1738630"/>
                    <a:pt x="241300" y="1780540"/>
                    <a:pt x="278130" y="1817370"/>
                  </a:cubicBezTo>
                  <a:cubicBezTo>
                    <a:pt x="322580" y="1863090"/>
                    <a:pt x="374650" y="1903730"/>
                    <a:pt x="427990" y="1939290"/>
                  </a:cubicBezTo>
                  <a:cubicBezTo>
                    <a:pt x="539750" y="2012950"/>
                    <a:pt x="673100" y="2054860"/>
                    <a:pt x="801370" y="2090420"/>
                  </a:cubicBezTo>
                  <a:cubicBezTo>
                    <a:pt x="831850" y="2099310"/>
                    <a:pt x="863600" y="2106930"/>
                    <a:pt x="895350" y="2113280"/>
                  </a:cubicBezTo>
                  <a:cubicBezTo>
                    <a:pt x="944880" y="2123440"/>
                    <a:pt x="994410" y="2134870"/>
                    <a:pt x="1043940" y="2137410"/>
                  </a:cubicBezTo>
                  <a:cubicBezTo>
                    <a:pt x="1083310" y="2139950"/>
                    <a:pt x="1123950" y="2136140"/>
                    <a:pt x="1163320" y="2133600"/>
                  </a:cubicBezTo>
                  <a:cubicBezTo>
                    <a:pt x="1216660" y="2129790"/>
                    <a:pt x="1270000" y="2124710"/>
                    <a:pt x="1323340" y="2113280"/>
                  </a:cubicBezTo>
                  <a:cubicBezTo>
                    <a:pt x="1375410" y="2101850"/>
                    <a:pt x="1424940" y="2084070"/>
                    <a:pt x="1473200" y="2062480"/>
                  </a:cubicBezTo>
                  <a:cubicBezTo>
                    <a:pt x="1549400" y="2029460"/>
                    <a:pt x="1623060" y="1983740"/>
                    <a:pt x="1678940" y="1921510"/>
                  </a:cubicBezTo>
                  <a:cubicBezTo>
                    <a:pt x="1739900" y="1852930"/>
                    <a:pt x="1798320" y="1783080"/>
                    <a:pt x="1847850" y="1705610"/>
                  </a:cubicBezTo>
                  <a:cubicBezTo>
                    <a:pt x="1896110" y="1630680"/>
                    <a:pt x="1936750" y="1550670"/>
                    <a:pt x="1976120" y="1469390"/>
                  </a:cubicBezTo>
                  <a:cubicBezTo>
                    <a:pt x="2007870" y="1403350"/>
                    <a:pt x="2039620" y="1334770"/>
                    <a:pt x="2056130" y="1262380"/>
                  </a:cubicBezTo>
                  <a:cubicBezTo>
                    <a:pt x="2067560" y="1212850"/>
                    <a:pt x="2077720" y="1162050"/>
                    <a:pt x="2082800" y="1112520"/>
                  </a:cubicBezTo>
                  <a:cubicBezTo>
                    <a:pt x="2086610" y="1074420"/>
                    <a:pt x="2087880" y="1037590"/>
                    <a:pt x="2087880" y="1000760"/>
                  </a:cubicBezTo>
                  <a:cubicBezTo>
                    <a:pt x="2087880" y="910590"/>
                    <a:pt x="2082800" y="820420"/>
                    <a:pt x="2067560" y="731520"/>
                  </a:cubicBezTo>
                  <a:cubicBezTo>
                    <a:pt x="2061210" y="695960"/>
                    <a:pt x="2052320" y="661670"/>
                    <a:pt x="2039620" y="628650"/>
                  </a:cubicBezTo>
                  <a:cubicBezTo>
                    <a:pt x="2019300" y="581660"/>
                    <a:pt x="2002790" y="533400"/>
                    <a:pt x="1979930" y="486410"/>
                  </a:cubicBezTo>
                  <a:close/>
                </a:path>
              </a:pathLst>
            </a:custGeom>
            <a:blipFill>
              <a:blip r:embed="rId9"/>
              <a:stretch>
                <a:fillRect l="-1152" r="-1152"/>
              </a:stretch>
            </a:blipFill>
          </p:spPr>
          <p:txBody>
            <a:bodyPr/>
            <a:lstStyle/>
            <a:p>
              <a:endParaRPr lang="en-US" sz="1200"/>
            </a:p>
          </p:txBody>
        </p:sp>
      </p:grpSp>
      <p:sp>
        <p:nvSpPr>
          <p:cNvPr id="14" name="TextBox 14"/>
          <p:cNvSpPr txBox="1"/>
          <p:nvPr/>
        </p:nvSpPr>
        <p:spPr>
          <a:xfrm>
            <a:off x="8739623" y="2637599"/>
            <a:ext cx="2818358" cy="372666"/>
          </a:xfrm>
          <a:prstGeom prst="rect">
            <a:avLst/>
          </a:prstGeom>
        </p:spPr>
        <p:txBody>
          <a:bodyPr lIns="0" tIns="0" rIns="0" bIns="0" rtlCol="0" anchor="t">
            <a:spAutoFit/>
          </a:bodyPr>
          <a:lstStyle/>
          <a:p>
            <a:pPr algn="ctr">
              <a:lnSpc>
                <a:spcPts val="3080"/>
              </a:lnSpc>
            </a:pPr>
            <a:r>
              <a:rPr lang="en-US" sz="2200">
                <a:solidFill>
                  <a:srgbClr val="000000"/>
                </a:solidFill>
                <a:latin typeface="Arimo"/>
              </a:rPr>
              <a:t>FamilyMedicineForum</a:t>
            </a:r>
          </a:p>
        </p:txBody>
      </p:sp>
      <p:grpSp>
        <p:nvGrpSpPr>
          <p:cNvPr id="8" name="Group 8" descr="Twitter Logo"/>
          <p:cNvGrpSpPr>
            <a:grpSpLocks noChangeAspect="1"/>
          </p:cNvGrpSpPr>
          <p:nvPr/>
        </p:nvGrpSpPr>
        <p:grpSpPr>
          <a:xfrm>
            <a:off x="7655191" y="3748274"/>
            <a:ext cx="840265" cy="840262"/>
            <a:chOff x="0" y="0"/>
            <a:chExt cx="6350000" cy="6349975"/>
          </a:xfrm>
        </p:grpSpPr>
        <p:sp>
          <p:nvSpPr>
            <p:cNvPr id="9" name="Freeform 9"/>
            <p:cNvSpPr/>
            <p:nvPr/>
          </p:nvSpPr>
          <p:spPr>
            <a:xfrm>
              <a:off x="0" y="0"/>
              <a:ext cx="6350000" cy="6349974"/>
            </a:xfrm>
            <a:custGeom>
              <a:avLst/>
              <a:gdLst/>
              <a:ahLst/>
              <a:cxnLst/>
              <a:rect l="l" t="t" r="r" b="b"/>
              <a:pathLst>
                <a:path w="6350000" h="6349974">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a:blip r:embed="rId10"/>
              <a:stretch>
                <a:fillRect/>
              </a:stretch>
            </a:blipFill>
          </p:spPr>
          <p:txBody>
            <a:bodyPr/>
            <a:lstStyle/>
            <a:p>
              <a:endParaRPr lang="en-US" sz="1200"/>
            </a:p>
          </p:txBody>
        </p:sp>
      </p:grpSp>
      <p:sp>
        <p:nvSpPr>
          <p:cNvPr id="15" name="TextBox 15"/>
          <p:cNvSpPr txBox="1"/>
          <p:nvPr/>
        </p:nvSpPr>
        <p:spPr>
          <a:xfrm>
            <a:off x="8854837" y="3939804"/>
            <a:ext cx="2483899" cy="372666"/>
          </a:xfrm>
          <a:prstGeom prst="rect">
            <a:avLst/>
          </a:prstGeom>
        </p:spPr>
        <p:txBody>
          <a:bodyPr lIns="0" tIns="0" rIns="0" bIns="0" rtlCol="0" anchor="t">
            <a:spAutoFit/>
          </a:bodyPr>
          <a:lstStyle/>
          <a:p>
            <a:pPr algn="ctr">
              <a:lnSpc>
                <a:spcPts val="3080"/>
              </a:lnSpc>
            </a:pPr>
            <a:r>
              <a:rPr lang="en-US" sz="2200">
                <a:solidFill>
                  <a:srgbClr val="000000"/>
                </a:solidFill>
                <a:latin typeface="Arimo"/>
              </a:rPr>
              <a:t>@FamilyMedForum</a:t>
            </a:r>
          </a:p>
        </p:txBody>
      </p:sp>
      <p:grpSp>
        <p:nvGrpSpPr>
          <p:cNvPr id="6" name="Group 6" descr="Instagram Logo"/>
          <p:cNvGrpSpPr>
            <a:grpSpLocks noChangeAspect="1"/>
          </p:cNvGrpSpPr>
          <p:nvPr/>
        </p:nvGrpSpPr>
        <p:grpSpPr>
          <a:xfrm>
            <a:off x="7655191" y="5098734"/>
            <a:ext cx="840265" cy="860722"/>
            <a:chOff x="0" y="0"/>
            <a:chExt cx="2086610" cy="2137410"/>
          </a:xfrm>
        </p:grpSpPr>
        <p:sp>
          <p:nvSpPr>
            <p:cNvPr id="7" name="Freeform 7"/>
            <p:cNvSpPr/>
            <p:nvPr/>
          </p:nvSpPr>
          <p:spPr>
            <a:xfrm>
              <a:off x="2540" y="-2540"/>
              <a:ext cx="2087880" cy="2139950"/>
            </a:xfrm>
            <a:custGeom>
              <a:avLst/>
              <a:gdLst/>
              <a:ahLst/>
              <a:cxnLst/>
              <a:rect l="l" t="t" r="r" b="b"/>
              <a:pathLst>
                <a:path w="2087880" h="2139950">
                  <a:moveTo>
                    <a:pt x="1979930" y="486410"/>
                  </a:moveTo>
                  <a:cubicBezTo>
                    <a:pt x="1964690" y="454660"/>
                    <a:pt x="1948180" y="422910"/>
                    <a:pt x="1929130" y="393700"/>
                  </a:cubicBezTo>
                  <a:cubicBezTo>
                    <a:pt x="1908810" y="363220"/>
                    <a:pt x="1888490" y="330200"/>
                    <a:pt x="1861820" y="304800"/>
                  </a:cubicBezTo>
                  <a:cubicBezTo>
                    <a:pt x="1836420" y="280670"/>
                    <a:pt x="1808480" y="257810"/>
                    <a:pt x="1780540" y="236220"/>
                  </a:cubicBezTo>
                  <a:cubicBezTo>
                    <a:pt x="1725930" y="193040"/>
                    <a:pt x="1666240" y="154940"/>
                    <a:pt x="1606550" y="119380"/>
                  </a:cubicBezTo>
                  <a:cubicBezTo>
                    <a:pt x="1537970" y="77470"/>
                    <a:pt x="1461770" y="55880"/>
                    <a:pt x="1384300" y="34290"/>
                  </a:cubicBezTo>
                  <a:cubicBezTo>
                    <a:pt x="1337310" y="21590"/>
                    <a:pt x="1289050" y="11430"/>
                    <a:pt x="1239520" y="5080"/>
                  </a:cubicBezTo>
                  <a:cubicBezTo>
                    <a:pt x="1203960" y="0"/>
                    <a:pt x="1165860" y="2540"/>
                    <a:pt x="1129030" y="6350"/>
                  </a:cubicBezTo>
                  <a:cubicBezTo>
                    <a:pt x="1079500" y="10160"/>
                    <a:pt x="1029970" y="13970"/>
                    <a:pt x="980440" y="22860"/>
                  </a:cubicBezTo>
                  <a:cubicBezTo>
                    <a:pt x="943610" y="24130"/>
                    <a:pt x="908050" y="25400"/>
                    <a:pt x="869950" y="29210"/>
                  </a:cubicBezTo>
                  <a:cubicBezTo>
                    <a:pt x="850900" y="30480"/>
                    <a:pt x="831850" y="33020"/>
                    <a:pt x="812800" y="35560"/>
                  </a:cubicBezTo>
                  <a:cubicBezTo>
                    <a:pt x="800100" y="38100"/>
                    <a:pt x="788670" y="40640"/>
                    <a:pt x="777240" y="43180"/>
                  </a:cubicBezTo>
                  <a:cubicBezTo>
                    <a:pt x="730250" y="54610"/>
                    <a:pt x="685800" y="74930"/>
                    <a:pt x="645160" y="96520"/>
                  </a:cubicBezTo>
                  <a:cubicBezTo>
                    <a:pt x="562610" y="139700"/>
                    <a:pt x="483870" y="190500"/>
                    <a:pt x="411480" y="247650"/>
                  </a:cubicBezTo>
                  <a:cubicBezTo>
                    <a:pt x="381000" y="271780"/>
                    <a:pt x="351790" y="297180"/>
                    <a:pt x="322580" y="323850"/>
                  </a:cubicBezTo>
                  <a:cubicBezTo>
                    <a:pt x="270510" y="372110"/>
                    <a:pt x="227330" y="429260"/>
                    <a:pt x="187960" y="487680"/>
                  </a:cubicBezTo>
                  <a:cubicBezTo>
                    <a:pt x="158750" y="529590"/>
                    <a:pt x="134620" y="577850"/>
                    <a:pt x="114300" y="623570"/>
                  </a:cubicBezTo>
                  <a:cubicBezTo>
                    <a:pt x="99060" y="657860"/>
                    <a:pt x="82550" y="692150"/>
                    <a:pt x="72390" y="728980"/>
                  </a:cubicBezTo>
                  <a:cubicBezTo>
                    <a:pt x="44450" y="819150"/>
                    <a:pt x="22860" y="910590"/>
                    <a:pt x="8890" y="1003300"/>
                  </a:cubicBezTo>
                  <a:cubicBezTo>
                    <a:pt x="3810" y="1040130"/>
                    <a:pt x="1270" y="1076960"/>
                    <a:pt x="0" y="1115060"/>
                  </a:cubicBezTo>
                  <a:lnTo>
                    <a:pt x="0" y="1165860"/>
                  </a:lnTo>
                  <a:cubicBezTo>
                    <a:pt x="1270" y="1197610"/>
                    <a:pt x="2540" y="1236980"/>
                    <a:pt x="8890" y="1268730"/>
                  </a:cubicBezTo>
                  <a:cubicBezTo>
                    <a:pt x="15240" y="1305560"/>
                    <a:pt x="21590" y="1343660"/>
                    <a:pt x="31750" y="1379220"/>
                  </a:cubicBezTo>
                  <a:cubicBezTo>
                    <a:pt x="54610" y="1452880"/>
                    <a:pt x="78740" y="1527810"/>
                    <a:pt x="118110" y="1595120"/>
                  </a:cubicBezTo>
                  <a:cubicBezTo>
                    <a:pt x="138430" y="1629410"/>
                    <a:pt x="160020" y="1663700"/>
                    <a:pt x="182880" y="1695450"/>
                  </a:cubicBezTo>
                  <a:cubicBezTo>
                    <a:pt x="212090" y="1738630"/>
                    <a:pt x="241300" y="1780540"/>
                    <a:pt x="278130" y="1817370"/>
                  </a:cubicBezTo>
                  <a:cubicBezTo>
                    <a:pt x="322580" y="1863090"/>
                    <a:pt x="374650" y="1903730"/>
                    <a:pt x="427990" y="1939290"/>
                  </a:cubicBezTo>
                  <a:cubicBezTo>
                    <a:pt x="539750" y="2012950"/>
                    <a:pt x="673100" y="2054860"/>
                    <a:pt x="801370" y="2090420"/>
                  </a:cubicBezTo>
                  <a:cubicBezTo>
                    <a:pt x="831850" y="2099310"/>
                    <a:pt x="863600" y="2106930"/>
                    <a:pt x="895350" y="2113280"/>
                  </a:cubicBezTo>
                  <a:cubicBezTo>
                    <a:pt x="944880" y="2123440"/>
                    <a:pt x="994410" y="2134870"/>
                    <a:pt x="1043940" y="2137410"/>
                  </a:cubicBezTo>
                  <a:cubicBezTo>
                    <a:pt x="1083310" y="2139950"/>
                    <a:pt x="1123950" y="2136140"/>
                    <a:pt x="1163320" y="2133600"/>
                  </a:cubicBezTo>
                  <a:cubicBezTo>
                    <a:pt x="1216660" y="2129790"/>
                    <a:pt x="1270000" y="2124710"/>
                    <a:pt x="1323340" y="2113280"/>
                  </a:cubicBezTo>
                  <a:cubicBezTo>
                    <a:pt x="1375410" y="2101850"/>
                    <a:pt x="1424940" y="2084070"/>
                    <a:pt x="1473200" y="2062480"/>
                  </a:cubicBezTo>
                  <a:cubicBezTo>
                    <a:pt x="1549400" y="2029460"/>
                    <a:pt x="1623060" y="1983740"/>
                    <a:pt x="1678940" y="1921510"/>
                  </a:cubicBezTo>
                  <a:cubicBezTo>
                    <a:pt x="1739900" y="1852930"/>
                    <a:pt x="1798320" y="1783080"/>
                    <a:pt x="1847850" y="1705610"/>
                  </a:cubicBezTo>
                  <a:cubicBezTo>
                    <a:pt x="1896110" y="1630680"/>
                    <a:pt x="1936750" y="1550670"/>
                    <a:pt x="1976120" y="1469390"/>
                  </a:cubicBezTo>
                  <a:cubicBezTo>
                    <a:pt x="2007870" y="1403350"/>
                    <a:pt x="2039620" y="1334770"/>
                    <a:pt x="2056130" y="1262380"/>
                  </a:cubicBezTo>
                  <a:cubicBezTo>
                    <a:pt x="2067560" y="1212850"/>
                    <a:pt x="2077720" y="1162050"/>
                    <a:pt x="2082800" y="1112520"/>
                  </a:cubicBezTo>
                  <a:cubicBezTo>
                    <a:pt x="2086610" y="1074420"/>
                    <a:pt x="2087880" y="1037590"/>
                    <a:pt x="2087880" y="1000760"/>
                  </a:cubicBezTo>
                  <a:cubicBezTo>
                    <a:pt x="2087880" y="910590"/>
                    <a:pt x="2082800" y="820420"/>
                    <a:pt x="2067560" y="731520"/>
                  </a:cubicBezTo>
                  <a:cubicBezTo>
                    <a:pt x="2061210" y="695960"/>
                    <a:pt x="2052320" y="661670"/>
                    <a:pt x="2039620" y="628650"/>
                  </a:cubicBezTo>
                  <a:cubicBezTo>
                    <a:pt x="2019300" y="581660"/>
                    <a:pt x="2002790" y="533400"/>
                    <a:pt x="1979930" y="486410"/>
                  </a:cubicBezTo>
                  <a:close/>
                </a:path>
              </a:pathLst>
            </a:custGeom>
            <a:blipFill>
              <a:blip r:embed="rId11"/>
              <a:stretch>
                <a:fillRect l="-1152" r="-1152"/>
              </a:stretch>
            </a:blipFill>
          </p:spPr>
          <p:txBody>
            <a:bodyPr/>
            <a:lstStyle/>
            <a:p>
              <a:endParaRPr lang="en-US" sz="1200"/>
            </a:p>
          </p:txBody>
        </p:sp>
      </p:grpSp>
      <p:sp>
        <p:nvSpPr>
          <p:cNvPr id="16" name="TextBox 16"/>
          <p:cNvSpPr txBox="1"/>
          <p:nvPr/>
        </p:nvSpPr>
        <p:spPr>
          <a:xfrm>
            <a:off x="8739623" y="5221186"/>
            <a:ext cx="2344225" cy="372666"/>
          </a:xfrm>
          <a:prstGeom prst="rect">
            <a:avLst/>
          </a:prstGeom>
        </p:spPr>
        <p:txBody>
          <a:bodyPr lIns="0" tIns="0" rIns="0" bIns="0" rtlCol="0" anchor="t">
            <a:spAutoFit/>
          </a:bodyPr>
          <a:lstStyle/>
          <a:p>
            <a:pPr algn="ctr">
              <a:lnSpc>
                <a:spcPts val="3080"/>
              </a:lnSpc>
            </a:pPr>
            <a:r>
              <a:rPr lang="en-US" sz="2200">
                <a:solidFill>
                  <a:srgbClr val="000000"/>
                </a:solidFill>
                <a:latin typeface="Arimo"/>
              </a:rPr>
              <a:t>FamilyMedForum</a:t>
            </a:r>
          </a:p>
        </p:txBody>
      </p:sp>
      <p:sp>
        <p:nvSpPr>
          <p:cNvPr id="17" name="TextBox 17">
            <a:extLst>
              <a:ext uri="{C183D7F6-B498-43B3-948B-1728B52AA6E4}">
                <adec:decorative xmlns:adec="http://schemas.microsoft.com/office/drawing/2017/decorative" val="1"/>
              </a:ext>
            </a:extLst>
          </p:cNvPr>
          <p:cNvSpPr txBox="1"/>
          <p:nvPr/>
        </p:nvSpPr>
        <p:spPr>
          <a:xfrm>
            <a:off x="8924675" y="6055118"/>
            <a:ext cx="1974121" cy="566181"/>
          </a:xfrm>
          <a:prstGeom prst="rect">
            <a:avLst/>
          </a:prstGeom>
        </p:spPr>
        <p:txBody>
          <a:bodyPr lIns="0" tIns="0" rIns="0" bIns="0" rtlCol="0" anchor="t">
            <a:spAutoFit/>
          </a:bodyPr>
          <a:lstStyle/>
          <a:p>
            <a:pPr algn="ctr">
              <a:lnSpc>
                <a:spcPts val="4721"/>
              </a:lnSpc>
            </a:pPr>
            <a:r>
              <a:rPr lang="en-US" sz="3372" dirty="0">
                <a:solidFill>
                  <a:srgbClr val="000000"/>
                </a:solidFill>
                <a:latin typeface="Arimo Bold"/>
              </a:rPr>
              <a:t>#myfmf</a:t>
            </a:r>
          </a:p>
        </p:txBody>
      </p:sp>
      <p:sp>
        <p:nvSpPr>
          <p:cNvPr id="18" name="Title 17">
            <a:extLst>
              <a:ext uri="{FF2B5EF4-FFF2-40B4-BE49-F238E27FC236}">
                <a16:creationId xmlns:a16="http://schemas.microsoft.com/office/drawing/2014/main" id="{414C82B7-E584-4E66-A44D-5EB88FAEABBE}"/>
              </a:ext>
              <a:ext uri="{C183D7F6-B498-43B3-948B-1728B52AA6E4}">
                <adec:decorative xmlns:adec="http://schemas.microsoft.com/office/drawing/2017/decorative" val="1"/>
              </a:ext>
            </a:extLst>
          </p:cNvPr>
          <p:cNvSpPr>
            <a:spLocks noGrp="1"/>
          </p:cNvSpPr>
          <p:nvPr>
            <p:ph type="title" idx="4294967295"/>
          </p:nvPr>
        </p:nvSpPr>
        <p:spPr>
          <a:xfrm>
            <a:off x="3253223" y="-909503"/>
            <a:ext cx="5486400" cy="762000"/>
          </a:xfrm>
        </p:spPr>
        <p:txBody>
          <a:bodyPr/>
          <a:lstStyle/>
          <a:p>
            <a:r>
              <a:rPr lang="en-US" dirty="0"/>
              <a:t>Closing Slide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073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DA91-E042-DBF7-453A-0DB63DD89F58}"/>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37DA00A5-BB8E-65B1-CBDE-5B0207800011}"/>
              </a:ext>
            </a:extLst>
          </p:cNvPr>
          <p:cNvSpPr>
            <a:spLocks noGrp="1"/>
          </p:cNvSpPr>
          <p:nvPr>
            <p:ph idx="1"/>
          </p:nvPr>
        </p:nvSpPr>
        <p:spPr/>
        <p:txBody>
          <a:bodyPr/>
          <a:lstStyle/>
          <a:p>
            <a:pPr marL="0" indent="0">
              <a:buNone/>
            </a:pPr>
            <a:r>
              <a:rPr lang="en-US" sz="2400" dirty="0"/>
              <a:t>Accountability to a governmental organization (e.g., to Ontario Health Teams) </a:t>
            </a:r>
          </a:p>
          <a:p>
            <a:pPr lvl="1"/>
            <a:r>
              <a:rPr lang="en-US" sz="1600" dirty="0"/>
              <a:t>Automatic eligibility for FP or NP</a:t>
            </a:r>
          </a:p>
          <a:p>
            <a:pPr lvl="1"/>
            <a:r>
              <a:rPr lang="en-US" sz="1600" dirty="0"/>
              <a:t>Timely access, including after hours care</a:t>
            </a:r>
          </a:p>
          <a:p>
            <a:pPr marL="0" lvl="0" indent="0">
              <a:buNone/>
            </a:pPr>
            <a:r>
              <a:rPr lang="en-CA" sz="2400" dirty="0">
                <a:latin typeface="Calibri" panose="020F0502020204030204" pitchFamily="34" charset="0"/>
                <a:ea typeface="Calibri" panose="020F0502020204030204" pitchFamily="34" charset="0"/>
                <a:cs typeface="Times New Roman" panose="02020603050405020304" pitchFamily="18" charset="0"/>
              </a:rPr>
              <a:t>Resources</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mj-lt"/>
              <a:buAutoNum type="arabicPeriod"/>
            </a:pPr>
            <a:r>
              <a:rPr lang="en-CA" sz="2000" dirty="0">
                <a:latin typeface="Calibri" panose="020F0502020204030204" pitchFamily="34" charset="0"/>
                <a:ea typeface="Calibri" panose="020F0502020204030204" pitchFamily="34" charset="0"/>
                <a:cs typeface="Times New Roman" panose="02020603050405020304" pitchFamily="18" charset="0"/>
              </a:rPr>
              <a:t>Shift funds to primary care</a:t>
            </a:r>
          </a:p>
          <a:p>
            <a:pPr marL="800100" lvl="1" indent="-342900">
              <a:buFont typeface="+mj-lt"/>
              <a:buAutoNum type="arabicPeriod"/>
            </a:pPr>
            <a:r>
              <a:rPr lang="en-CA" sz="2000" dirty="0">
                <a:latin typeface="Calibri" panose="020F0502020204030204" pitchFamily="34" charset="0"/>
                <a:ea typeface="Calibri" panose="020F0502020204030204" pitchFamily="34" charset="0"/>
                <a:cs typeface="Times New Roman" panose="02020603050405020304" pitchFamily="18" charset="0"/>
              </a:rPr>
              <a:t>Capacity</a:t>
            </a:r>
          </a:p>
          <a:p>
            <a:pPr marL="1257300" lvl="2" indent="-342900">
              <a:buFont typeface="+mj-lt"/>
              <a:buAutoNum type="arabicPeriod"/>
            </a:pPr>
            <a:r>
              <a:rPr lang="en-CA" sz="1600" dirty="0">
                <a:latin typeface="Calibri" panose="020F0502020204030204" pitchFamily="34" charset="0"/>
                <a:ea typeface="Calibri" panose="020F0502020204030204" pitchFamily="34" charset="0"/>
                <a:cs typeface="Times New Roman" panose="02020603050405020304" pitchFamily="18" charset="0"/>
              </a:rPr>
              <a:t>FPs and NPs</a:t>
            </a:r>
          </a:p>
          <a:p>
            <a:pPr marL="1257300" lvl="2" indent="-342900">
              <a:buFont typeface="+mj-lt"/>
              <a:buAutoNum type="arabicPeriod"/>
            </a:pPr>
            <a:r>
              <a:rPr lang="en-CA" sz="1600" dirty="0">
                <a:latin typeface="Calibri" panose="020F0502020204030204" pitchFamily="34" charset="0"/>
                <a:ea typeface="Calibri" panose="020F0502020204030204" pitchFamily="34" charset="0"/>
                <a:cs typeface="Times New Roman" panose="02020603050405020304" pitchFamily="18" charset="0"/>
              </a:rPr>
              <a:t>Team-based care</a:t>
            </a:r>
          </a:p>
          <a:p>
            <a:pPr marL="1257300" lvl="2" indent="-342900">
              <a:buFont typeface="+mj-lt"/>
              <a:buAutoNum type="arabicPeriod"/>
            </a:pPr>
            <a:r>
              <a:rPr lang="en-CA" sz="1600" dirty="0">
                <a:effectLst/>
                <a:latin typeface="Calibri" panose="020F0502020204030204" pitchFamily="34" charset="0"/>
                <a:ea typeface="Calibri" panose="020F0502020204030204" pitchFamily="34" charset="0"/>
                <a:cs typeface="Times New Roman" panose="02020603050405020304" pitchFamily="18" charset="0"/>
              </a:rPr>
              <a:t>Paperwork</a:t>
            </a:r>
          </a:p>
          <a:p>
            <a:pPr marL="800100" lvl="1" indent="-342900">
              <a:buFont typeface="+mj-lt"/>
              <a:buAutoNum type="arabicPeriod"/>
            </a:pPr>
            <a:r>
              <a:rPr lang="en-CA" sz="2000" dirty="0">
                <a:latin typeface="Calibri" panose="020F0502020204030204" pitchFamily="34" charset="0"/>
                <a:ea typeface="Calibri" panose="020F0502020204030204" pitchFamily="34" charset="0"/>
                <a:cs typeface="Times New Roman" panose="02020603050405020304" pitchFamily="18" charset="0"/>
              </a:rPr>
              <a:t>Compensation for complexity of work</a:t>
            </a:r>
          </a:p>
          <a:p>
            <a:pPr marL="800100" lvl="1" indent="-342900">
              <a:buFont typeface="+mj-lt"/>
              <a:buAutoNum type="arabicPeriod"/>
            </a:pPr>
            <a:r>
              <a:rPr lang="en-CA" sz="2000" dirty="0">
                <a:effectLst/>
                <a:latin typeface="Calibri" panose="020F0502020204030204" pitchFamily="34" charset="0"/>
                <a:ea typeface="Calibri" panose="020F0502020204030204" pitchFamily="34" charset="0"/>
                <a:cs typeface="Times New Roman" panose="02020603050405020304" pitchFamily="18" charset="0"/>
              </a:rPr>
              <a:t>Support for IT infrastructure and after-hours clinics</a:t>
            </a:r>
          </a:p>
          <a:p>
            <a:endParaRPr lang="en-US" dirty="0"/>
          </a:p>
        </p:txBody>
      </p:sp>
    </p:spTree>
    <p:extLst>
      <p:ext uri="{BB962C8B-B14F-4D97-AF65-F5344CB8AC3E}">
        <p14:creationId xmlns:p14="http://schemas.microsoft.com/office/powerpoint/2010/main" val="1017705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4E91F-AB44-6C70-A8D3-FE65C9A07F08}"/>
              </a:ext>
            </a:extLst>
          </p:cNvPr>
          <p:cNvSpPr>
            <a:spLocks noGrp="1"/>
          </p:cNvSpPr>
          <p:nvPr>
            <p:ph type="title"/>
          </p:nvPr>
        </p:nvSpPr>
        <p:spPr/>
        <p:txBody>
          <a:bodyPr/>
          <a:lstStyle/>
          <a:p>
            <a:r>
              <a:rPr lang="en-US" dirty="0"/>
              <a:t>Exclusions</a:t>
            </a:r>
          </a:p>
        </p:txBody>
      </p:sp>
      <p:sp>
        <p:nvSpPr>
          <p:cNvPr id="3" name="Content Placeholder 2">
            <a:extLst>
              <a:ext uri="{FF2B5EF4-FFF2-40B4-BE49-F238E27FC236}">
                <a16:creationId xmlns:a16="http://schemas.microsoft.com/office/drawing/2014/main" id="{A6B9F268-C0C0-5BA1-37BE-5CCC17BC285C}"/>
              </a:ext>
            </a:extLst>
          </p:cNvPr>
          <p:cNvSpPr>
            <a:spLocks noGrp="1"/>
          </p:cNvSpPr>
          <p:nvPr>
            <p:ph idx="1"/>
          </p:nvPr>
        </p:nvSpPr>
        <p:spPr/>
        <p:txBody>
          <a:bodyPr>
            <a:normAutofit fontScale="85000" lnSpcReduction="20000"/>
          </a:bodyPr>
          <a:lstStyle/>
          <a:p>
            <a:r>
              <a:rPr lang="en-CA" sz="1800" dirty="0">
                <a:effectLst/>
                <a:latin typeface="Calibri" panose="020F0502020204030204" pitchFamily="34" charset="0"/>
                <a:ea typeface="Calibri" panose="020F0502020204030204" pitchFamily="34" charset="0"/>
                <a:cs typeface="Times New Roman" panose="02020603050405020304" pitchFamily="18" charset="0"/>
              </a:rPr>
              <a:t>Exclusions</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-restricted practices</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-not in independent practice</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-only one per address</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-we also excluded physicians whose practice address was in a community with a population less than 10 000, unless they were close (</a:t>
            </a:r>
            <a:r>
              <a:rPr lang="en-CA" sz="1800" dirty="0" err="1">
                <a:effectLst/>
                <a:latin typeface="Calibri" panose="020F0502020204030204" pitchFamily="34" charset="0"/>
                <a:ea typeface="Calibri" panose="020F0502020204030204" pitchFamily="34" charset="0"/>
                <a:cs typeface="Times New Roman" panose="02020603050405020304" pitchFamily="18" charset="0"/>
              </a:rPr>
              <a:t>ie</a:t>
            </a:r>
            <a:r>
              <a:rPr lang="en-CA" sz="1800" dirty="0">
                <a:effectLst/>
                <a:latin typeface="Calibri" panose="020F0502020204030204" pitchFamily="34" charset="0"/>
                <a:ea typeface="Calibri" panose="020F0502020204030204" pitchFamily="34" charset="0"/>
                <a:cs typeface="Times New Roman" panose="02020603050405020304" pitchFamily="18" charset="0"/>
              </a:rPr>
              <a:t>, within 50 km) to a community with a population greater than 20 000. We excluded physicians in these communities because we hypothesized that the study scenario may not be plausible given that these settings may be too small to have a methadone clinic or an endocrinologist. </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At the time of making the phone calls, we excluded physicians </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-who did not provide primary care,</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-were no longer in practice</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-had a voicemail stating they were not accepting new patients</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-required an in person visit prior to accepting a new patient</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-required a health card number prior to accepting new patients, or only used Health Care Connect (a government service that requires a health card number) to accept new patients (</a:t>
            </a:r>
            <a:r>
              <a:rPr lang="en-CA"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Figure</a:t>
            </a:r>
            <a:r>
              <a:rPr lang="en-CA"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-We also excluded physicians if we were unable to contact them, or leave a message, after 5 phone calls.</a:t>
            </a:r>
          </a:p>
          <a:p>
            <a:endParaRPr lang="en-US" dirty="0"/>
          </a:p>
        </p:txBody>
      </p:sp>
    </p:spTree>
    <p:extLst>
      <p:ext uri="{BB962C8B-B14F-4D97-AF65-F5344CB8AC3E}">
        <p14:creationId xmlns:p14="http://schemas.microsoft.com/office/powerpoint/2010/main" val="542249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poedvisites op de huisartsenpost | Huisarts &amp; Wetenschap">
            <a:extLst>
              <a:ext uri="{FF2B5EF4-FFF2-40B4-BE49-F238E27FC236}">
                <a16:creationId xmlns:a16="http://schemas.microsoft.com/office/drawing/2014/main" id="{EA0D8073-5EF1-7DD0-65A2-34820DD722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424" r="469" b="-1"/>
          <a:stretch/>
        </p:blipFill>
        <p:spPr bwMode="auto">
          <a:xfrm>
            <a:off x="3242695" y="10"/>
            <a:ext cx="8949307" cy="6857990"/>
          </a:xfrm>
          <a:custGeom>
            <a:avLst/>
            <a:gdLst/>
            <a:ahLst/>
            <a:cxnLst/>
            <a:rect l="l" t="t" r="r" b="b"/>
            <a:pathLst>
              <a:path w="8949307" h="6858000">
                <a:moveTo>
                  <a:pt x="0" y="0"/>
                </a:moveTo>
                <a:lnTo>
                  <a:pt x="8949307" y="0"/>
                </a:lnTo>
                <a:lnTo>
                  <a:pt x="8949307" y="6858000"/>
                </a:lnTo>
                <a:lnTo>
                  <a:pt x="0" y="6858000"/>
                </a:lnTo>
                <a:lnTo>
                  <a:pt x="62983" y="6788730"/>
                </a:lnTo>
                <a:cubicBezTo>
                  <a:pt x="773509" y="5928900"/>
                  <a:pt x="1212979" y="4741056"/>
                  <a:pt x="1212979" y="3429000"/>
                </a:cubicBezTo>
                <a:cubicBezTo>
                  <a:pt x="1212979" y="2116944"/>
                  <a:pt x="773509" y="929100"/>
                  <a:pt x="62983" y="69271"/>
                </a:cubicBezTo>
                <a:close/>
              </a:path>
            </a:pathLst>
          </a:cu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C3AF4ED-B0CD-4E6E-8580-21EA5D17DCC5}"/>
              </a:ext>
            </a:extLst>
          </p:cNvPr>
          <p:cNvSpPr>
            <a:spLocks noGrp="1"/>
          </p:cNvSpPr>
          <p:nvPr>
            <p:ph type="title"/>
          </p:nvPr>
        </p:nvSpPr>
        <p:spPr>
          <a:xfrm>
            <a:off x="371094" y="1161288"/>
            <a:ext cx="3438144" cy="1125728"/>
          </a:xfrm>
        </p:spPr>
        <p:txBody>
          <a:bodyPr anchor="b">
            <a:normAutofit/>
          </a:bodyPr>
          <a:lstStyle/>
          <a:p>
            <a:r>
              <a:rPr lang="en-US" sz="2800" dirty="0"/>
              <a:t>Vision</a:t>
            </a:r>
          </a:p>
        </p:txBody>
      </p:sp>
      <p:sp>
        <p:nvSpPr>
          <p:cNvPr id="2054" name="Content Placeholder 2053">
            <a:extLst>
              <a:ext uri="{FF2B5EF4-FFF2-40B4-BE49-F238E27FC236}">
                <a16:creationId xmlns:a16="http://schemas.microsoft.com/office/drawing/2014/main" id="{299A2A7E-8C89-636B-F0BC-3DDF0AABA984}"/>
              </a:ext>
            </a:extLst>
          </p:cNvPr>
          <p:cNvSpPr>
            <a:spLocks noGrp="1"/>
          </p:cNvSpPr>
          <p:nvPr>
            <p:ph idx="1"/>
          </p:nvPr>
        </p:nvSpPr>
        <p:spPr>
          <a:xfrm>
            <a:off x="371094" y="2718054"/>
            <a:ext cx="3438906" cy="3207258"/>
          </a:xfrm>
        </p:spPr>
        <p:txBody>
          <a:bodyPr anchor="t">
            <a:normAutofit/>
          </a:bodyPr>
          <a:lstStyle/>
          <a:p>
            <a:r>
              <a:rPr lang="en-US" sz="2000" dirty="0"/>
              <a:t>99% have GP</a:t>
            </a:r>
          </a:p>
          <a:p>
            <a:r>
              <a:rPr lang="en-US" sz="2000" dirty="0"/>
              <a:t>Most able to get same day access</a:t>
            </a:r>
          </a:p>
          <a:p>
            <a:r>
              <a:rPr lang="en-US" sz="2000" dirty="0"/>
              <a:t>After hours urgent care</a:t>
            </a:r>
          </a:p>
          <a:p>
            <a:pPr lvl="1"/>
            <a:r>
              <a:rPr lang="en-US" sz="2000" dirty="0"/>
              <a:t>Triage</a:t>
            </a:r>
          </a:p>
          <a:p>
            <a:pPr lvl="1"/>
            <a:r>
              <a:rPr lang="en-US" sz="2000" dirty="0"/>
              <a:t>At hospital</a:t>
            </a:r>
          </a:p>
          <a:p>
            <a:pPr lvl="1"/>
            <a:r>
              <a:rPr lang="en-US" sz="2000" dirty="0"/>
              <a:t>GPs in call group</a:t>
            </a:r>
          </a:p>
        </p:txBody>
      </p:sp>
    </p:spTree>
    <p:extLst>
      <p:ext uri="{BB962C8B-B14F-4D97-AF65-F5344CB8AC3E}">
        <p14:creationId xmlns:p14="http://schemas.microsoft.com/office/powerpoint/2010/main" val="353388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DBB75-BD87-F685-0B61-28A1D6BDD8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A8D588-A176-56CC-4452-9D7A1F4B8027}"/>
              </a:ext>
            </a:extLst>
          </p:cNvPr>
          <p:cNvSpPr>
            <a:spLocks noGrp="1"/>
          </p:cNvSpPr>
          <p:nvPr>
            <p:ph idx="1"/>
          </p:nvPr>
        </p:nvSpPr>
        <p:spPr/>
        <p:txBody>
          <a:bodyPr>
            <a:normAutofit fontScale="62500" lnSpcReduction="20000"/>
          </a:bodyPr>
          <a:lstStyle/>
          <a:p>
            <a:r>
              <a:rPr lang="en-US" dirty="0"/>
              <a:t>For our primary outcome, we used 2-sample </a:t>
            </a:r>
            <a:r>
              <a:rPr lang="el-GR" dirty="0"/>
              <a:t>χ 2 </a:t>
            </a:r>
            <a:r>
              <a:rPr lang="en-US" dirty="0"/>
              <a:t>tests to compare unconditional offers of a new</a:t>
            </a:r>
          </a:p>
          <a:p>
            <a:r>
              <a:rPr lang="en-US" dirty="0"/>
              <a:t>patient appointment for a patient in treatment for diabetes with a patient in treatment for OUD. We</a:t>
            </a:r>
          </a:p>
          <a:p>
            <a:r>
              <a:rPr lang="en-US" dirty="0"/>
              <a:t>also used multivariable logistic regression to model the likelihood of being offered a new</a:t>
            </a:r>
          </a:p>
          <a:p>
            <a:r>
              <a:rPr lang="en-US" dirty="0"/>
              <a:t>appointment with a physician after controlling for our prespecified confounding factors: gender,</a:t>
            </a:r>
          </a:p>
          <a:p>
            <a:r>
              <a:rPr lang="en-US" dirty="0"/>
              <a:t>rurality, years in practice and model of care.</a:t>
            </a:r>
          </a:p>
          <a:p>
            <a:r>
              <a:rPr lang="en-US" dirty="0"/>
              <a:t>For our prespecified secondary analysis, we performed a stratified analysis comparing</a:t>
            </a:r>
          </a:p>
          <a:p>
            <a:r>
              <a:rPr lang="en-US" dirty="0"/>
              <a:t>proportions of patients offered an appointment for each scenario stratified by gender (men vs</a:t>
            </a:r>
          </a:p>
          <a:p>
            <a:r>
              <a:rPr lang="en-US" dirty="0"/>
              <a:t>women), municipality population size (rural, population below 50 000 vs urban, population above</a:t>
            </a:r>
          </a:p>
          <a:p>
            <a:r>
              <a:rPr lang="en-US" dirty="0"/>
              <a:t>50,000), model of care (team-based vs not), and years in practice (more than 20 years vs less than</a:t>
            </a:r>
          </a:p>
          <a:p>
            <a:r>
              <a:rPr lang="en-US" dirty="0"/>
              <a:t>20 years). The absolute proportion differences 95% CIs and P values are reported. For our analyses,</a:t>
            </a:r>
          </a:p>
          <a:p>
            <a:r>
              <a:rPr lang="en-US" dirty="0"/>
              <a:t>we considered a P &lt; .05 to be statistically significant. Statistical analyses were conducted using SAS</a:t>
            </a:r>
          </a:p>
          <a:p>
            <a:r>
              <a:rPr lang="en-US" dirty="0"/>
              <a:t>version 9.4 (SAS Institute).</a:t>
            </a:r>
          </a:p>
        </p:txBody>
      </p:sp>
    </p:spTree>
    <p:extLst>
      <p:ext uri="{BB962C8B-B14F-4D97-AF65-F5344CB8AC3E}">
        <p14:creationId xmlns:p14="http://schemas.microsoft.com/office/powerpoint/2010/main" val="869765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293" t="1621" r="26543" b="24612"/>
          <a:stretch/>
        </p:blipFill>
        <p:spPr>
          <a:xfrm rot="5400000">
            <a:off x="165099" y="1993900"/>
            <a:ext cx="4699000" cy="5029201"/>
          </a:xfrm>
          <a:prstGeom prst="rect">
            <a:avLst/>
          </a:prstGeom>
        </p:spPr>
      </p:pic>
      <p:sp>
        <p:nvSpPr>
          <p:cNvPr id="5" name="TextBox 5"/>
          <p:cNvSpPr txBox="1"/>
          <p:nvPr/>
        </p:nvSpPr>
        <p:spPr>
          <a:xfrm>
            <a:off x="913671" y="359518"/>
            <a:ext cx="6995335" cy="851067"/>
          </a:xfrm>
          <a:prstGeom prst="rect">
            <a:avLst/>
          </a:prstGeom>
        </p:spPr>
        <p:txBody>
          <a:bodyPr lIns="0" tIns="0" rIns="0" bIns="0" rtlCol="0" anchor="t">
            <a:spAutoFit/>
          </a:bodyPr>
          <a:lstStyle/>
          <a:p>
            <a:pPr>
              <a:lnSpc>
                <a:spcPts val="7330"/>
              </a:lnSpc>
            </a:pPr>
            <a:r>
              <a:rPr lang="en-US" sz="4400" dirty="0">
                <a:solidFill>
                  <a:srgbClr val="000000"/>
                </a:solidFill>
                <a:latin typeface="Arimo Bold"/>
              </a:rPr>
              <a:t>Presenter Disclosure</a:t>
            </a:r>
          </a:p>
        </p:txBody>
      </p:sp>
      <p:sp>
        <p:nvSpPr>
          <p:cNvPr id="6" name="TextBox 6"/>
          <p:cNvSpPr txBox="1"/>
          <p:nvPr/>
        </p:nvSpPr>
        <p:spPr>
          <a:xfrm>
            <a:off x="913670" y="1714085"/>
            <a:ext cx="5747385" cy="529247"/>
          </a:xfrm>
          <a:prstGeom prst="rect">
            <a:avLst/>
          </a:prstGeom>
        </p:spPr>
        <p:txBody>
          <a:bodyPr lIns="0" tIns="0" rIns="0" bIns="0" rtlCol="0" anchor="t">
            <a:spAutoFit/>
          </a:bodyPr>
          <a:lstStyle/>
          <a:p>
            <a:pPr algn="ctr">
              <a:lnSpc>
                <a:spcPts val="4387"/>
              </a:lnSpc>
            </a:pPr>
            <a:r>
              <a:rPr lang="en-US" sz="3133" dirty="0">
                <a:solidFill>
                  <a:srgbClr val="000000"/>
                </a:solidFill>
                <a:latin typeface="Open Sans Bold"/>
              </a:rPr>
              <a:t>Presenter: </a:t>
            </a:r>
            <a:r>
              <a:rPr lang="en-US" sz="3133" dirty="0">
                <a:solidFill>
                  <a:srgbClr val="FF1616"/>
                </a:solidFill>
                <a:latin typeface="Open Sans Bold"/>
              </a:rPr>
              <a:t>Sheryl Spithoff</a:t>
            </a:r>
          </a:p>
        </p:txBody>
      </p:sp>
      <p:sp>
        <p:nvSpPr>
          <p:cNvPr id="7" name="TextBox 7"/>
          <p:cNvSpPr txBox="1"/>
          <p:nvPr/>
        </p:nvSpPr>
        <p:spPr>
          <a:xfrm>
            <a:off x="4587328" y="2420686"/>
            <a:ext cx="6239193" cy="434221"/>
          </a:xfrm>
          <a:prstGeom prst="rect">
            <a:avLst/>
          </a:prstGeom>
        </p:spPr>
        <p:txBody>
          <a:bodyPr lIns="0" tIns="0" rIns="0" bIns="0" rtlCol="0" anchor="t">
            <a:spAutoFit/>
          </a:bodyPr>
          <a:lstStyle/>
          <a:p>
            <a:pPr algn="ctr">
              <a:lnSpc>
                <a:spcPts val="3640"/>
              </a:lnSpc>
            </a:pPr>
            <a:r>
              <a:rPr lang="en-US" sz="2600">
                <a:solidFill>
                  <a:srgbClr val="000000"/>
                </a:solidFill>
                <a:latin typeface="Open Sans Bold"/>
              </a:rPr>
              <a:t>Relationships with financial sponsors:</a:t>
            </a:r>
          </a:p>
        </p:txBody>
      </p:sp>
      <p:sp>
        <p:nvSpPr>
          <p:cNvPr id="8" name="TextBox 8"/>
          <p:cNvSpPr txBox="1"/>
          <p:nvPr/>
        </p:nvSpPr>
        <p:spPr>
          <a:xfrm>
            <a:off x="5299899" y="3298283"/>
            <a:ext cx="6430411" cy="3025187"/>
          </a:xfrm>
          <a:prstGeom prst="rect">
            <a:avLst/>
          </a:prstGeom>
        </p:spPr>
        <p:txBody>
          <a:bodyPr lIns="0" tIns="0" rIns="0" bIns="0" rtlCol="0" anchor="t">
            <a:spAutoFit/>
          </a:bodyPr>
          <a:lstStyle/>
          <a:p>
            <a:pPr>
              <a:lnSpc>
                <a:spcPts val="2333"/>
              </a:lnSpc>
            </a:pPr>
            <a:r>
              <a:rPr lang="en-US" sz="1666" dirty="0">
                <a:solidFill>
                  <a:srgbClr val="000000"/>
                </a:solidFill>
                <a:latin typeface="Open Sans Bold"/>
              </a:rPr>
              <a:t>•Any direct financial relationships, including receipt of honoraria:</a:t>
            </a:r>
          </a:p>
          <a:p>
            <a:pPr>
              <a:lnSpc>
                <a:spcPts val="2333"/>
              </a:lnSpc>
            </a:pPr>
            <a:r>
              <a:rPr lang="en-US" sz="1400" dirty="0">
                <a:solidFill>
                  <a:srgbClr val="FF1616"/>
                </a:solidFill>
                <a:latin typeface="Open Sans"/>
              </a:rPr>
              <a:t>Clinician Scientist award Department of Family and Community Medicine, University of Toronto</a:t>
            </a:r>
          </a:p>
          <a:p>
            <a:pPr>
              <a:lnSpc>
                <a:spcPts val="2333"/>
              </a:lnSpc>
            </a:pPr>
            <a:endParaRPr lang="en-US" sz="1666" dirty="0">
              <a:solidFill>
                <a:srgbClr val="FF1616"/>
              </a:solidFill>
              <a:latin typeface="Open Sans"/>
            </a:endParaRPr>
          </a:p>
          <a:p>
            <a:pPr>
              <a:lnSpc>
                <a:spcPts val="2243"/>
              </a:lnSpc>
            </a:pPr>
            <a:r>
              <a:rPr lang="en-US" sz="1602" dirty="0">
                <a:solidFill>
                  <a:srgbClr val="000000"/>
                </a:solidFill>
                <a:latin typeface="Arimo Bold"/>
              </a:rPr>
              <a:t>•Membership on advisory boards or speakers’ bureaus: </a:t>
            </a:r>
            <a:r>
              <a:rPr lang="en-US" sz="1602" dirty="0">
                <a:solidFill>
                  <a:srgbClr val="FF1616"/>
                </a:solidFill>
                <a:latin typeface="Arimo"/>
              </a:rPr>
              <a:t>None</a:t>
            </a:r>
          </a:p>
          <a:p>
            <a:pPr>
              <a:lnSpc>
                <a:spcPts val="2333"/>
              </a:lnSpc>
            </a:pPr>
            <a:endParaRPr lang="en-US" sz="1602" dirty="0">
              <a:solidFill>
                <a:srgbClr val="FF1616"/>
              </a:solidFill>
              <a:latin typeface="Arimo"/>
            </a:endParaRPr>
          </a:p>
          <a:p>
            <a:pPr>
              <a:lnSpc>
                <a:spcPts val="2333"/>
              </a:lnSpc>
            </a:pPr>
            <a:r>
              <a:rPr lang="en-US" sz="1666" dirty="0">
                <a:solidFill>
                  <a:srgbClr val="000000"/>
                </a:solidFill>
                <a:latin typeface="Arimo Bold"/>
              </a:rPr>
              <a:t>•Patents for drugs or devices:</a:t>
            </a:r>
            <a:r>
              <a:rPr lang="en-US" sz="1666" dirty="0">
                <a:solidFill>
                  <a:srgbClr val="000000"/>
                </a:solidFill>
                <a:latin typeface="Arimo"/>
              </a:rPr>
              <a:t> </a:t>
            </a:r>
            <a:r>
              <a:rPr lang="en-US" sz="1666" dirty="0">
                <a:solidFill>
                  <a:srgbClr val="FF1616"/>
                </a:solidFill>
                <a:latin typeface="Arimo"/>
              </a:rPr>
              <a:t>None</a:t>
            </a:r>
            <a:endParaRPr lang="en-US" sz="1666" dirty="0">
              <a:solidFill>
                <a:srgbClr val="000000"/>
              </a:solidFill>
              <a:latin typeface="Arimo"/>
            </a:endParaRPr>
          </a:p>
          <a:p>
            <a:pPr>
              <a:lnSpc>
                <a:spcPts val="2333"/>
              </a:lnSpc>
            </a:pPr>
            <a:endParaRPr lang="en-US" sz="1666" dirty="0">
              <a:solidFill>
                <a:srgbClr val="000000"/>
              </a:solidFill>
              <a:latin typeface="Arimo"/>
            </a:endParaRPr>
          </a:p>
          <a:p>
            <a:pPr>
              <a:lnSpc>
                <a:spcPts val="2333"/>
              </a:lnSpc>
            </a:pPr>
            <a:r>
              <a:rPr lang="en-US" sz="1666" dirty="0">
                <a:solidFill>
                  <a:srgbClr val="000000"/>
                </a:solidFill>
                <a:latin typeface="Arimo Bold"/>
              </a:rPr>
              <a:t>•Other:</a:t>
            </a:r>
            <a:r>
              <a:rPr lang="en-US" sz="1666" dirty="0">
                <a:solidFill>
                  <a:srgbClr val="000000"/>
                </a:solidFill>
                <a:latin typeface="Arimo"/>
              </a:rPr>
              <a:t> </a:t>
            </a:r>
            <a:r>
              <a:rPr lang="en-US" sz="1666" dirty="0">
                <a:solidFill>
                  <a:srgbClr val="FF1616"/>
                </a:solidFill>
                <a:latin typeface="Arimo"/>
              </a:rPr>
              <a:t>None</a:t>
            </a:r>
          </a:p>
          <a:p>
            <a:pPr>
              <a:lnSpc>
                <a:spcPts val="3410"/>
              </a:lnSpc>
            </a:pPr>
            <a:endParaRPr lang="en-US" sz="1666" dirty="0">
              <a:solidFill>
                <a:srgbClr val="FF1616"/>
              </a:solidFill>
              <a:latin typeface="Arimo"/>
            </a:endParaRPr>
          </a:p>
        </p:txBody>
      </p:sp>
      <p:pic>
        <p:nvPicPr>
          <p:cNvPr id="9" name="Picture 4">
            <a:extLst>
              <a:ext uri="{FF2B5EF4-FFF2-40B4-BE49-F238E27FC236}">
                <a16:creationId xmlns:a16="http://schemas.microsoft.com/office/drawing/2014/main" id="{53BE783C-C584-4884-8B62-5825822B9EF3}"/>
              </a:ext>
              <a:ext uri="{C183D7F6-B498-43B3-948B-1728B52AA6E4}">
                <adec:decorative xmlns:adec="http://schemas.microsoft.com/office/drawing/2017/decorative" val="1"/>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t="52794" r="46019"/>
          <a:stretch/>
        </p:blipFill>
        <p:spPr>
          <a:xfrm>
            <a:off x="10137072" y="-5579"/>
            <a:ext cx="2054929" cy="1859779"/>
          </a:xfrm>
          <a:prstGeom prst="rect">
            <a:avLst/>
          </a:prstGeom>
        </p:spPr>
      </p:pic>
      <p:pic>
        <p:nvPicPr>
          <p:cNvPr id="10" name="Picture 4">
            <a:extLst>
              <a:ext uri="{FF2B5EF4-FFF2-40B4-BE49-F238E27FC236}">
                <a16:creationId xmlns:a16="http://schemas.microsoft.com/office/drawing/2014/main" id="{42D0097E-3162-4527-AB2C-62081C772321}"/>
              </a:ext>
              <a:ext uri="{C183D7F6-B498-43B3-948B-1728B52AA6E4}">
                <adec:decorative xmlns:adec="http://schemas.microsoft.com/office/drawing/2017/decorative" val="1"/>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52794" r="46019"/>
          <a:stretch/>
        </p:blipFill>
        <p:spPr>
          <a:xfrm rot="10800000">
            <a:off x="-1" y="4998221"/>
            <a:ext cx="2054929" cy="1859779"/>
          </a:xfrm>
          <a:prstGeom prst="rect">
            <a:avLst/>
          </a:prstGeom>
        </p:spPr>
      </p:pic>
      <p:sp>
        <p:nvSpPr>
          <p:cNvPr id="3" name="Title 2">
            <a:extLst>
              <a:ext uri="{FF2B5EF4-FFF2-40B4-BE49-F238E27FC236}">
                <a16:creationId xmlns:a16="http://schemas.microsoft.com/office/drawing/2014/main" id="{793464B0-D06A-487B-B0DC-50CCFD183CAD}"/>
              </a:ext>
              <a:ext uri="{C183D7F6-B498-43B3-948B-1728B52AA6E4}">
                <adec:decorative xmlns:adec="http://schemas.microsoft.com/office/drawing/2017/decorative" val="1"/>
              </a:ext>
            </a:extLst>
          </p:cNvPr>
          <p:cNvSpPr>
            <a:spLocks noGrp="1"/>
          </p:cNvSpPr>
          <p:nvPr>
            <p:ph type="title" idx="4294967295"/>
          </p:nvPr>
        </p:nvSpPr>
        <p:spPr>
          <a:xfrm>
            <a:off x="3251200" y="-812721"/>
            <a:ext cx="5486400" cy="762000"/>
          </a:xfrm>
        </p:spPr>
        <p:txBody>
          <a:bodyPr>
            <a:normAutofit fontScale="90000"/>
          </a:bodyPr>
          <a:lstStyle/>
          <a:p>
            <a:r>
              <a:rPr lang="en-US" dirty="0"/>
              <a:t>COI – Presenter Disclosure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a:extLst>
              <a:ext uri="{FF2B5EF4-FFF2-40B4-BE49-F238E27FC236}">
                <a16:creationId xmlns:a16="http://schemas.microsoft.com/office/drawing/2014/main" id="{BE3DF923-B6EA-47F8-8414-F272B30783C2}"/>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2434" t="31672" r="26472" b="-1418"/>
          <a:stretch/>
        </p:blipFill>
        <p:spPr>
          <a:xfrm rot="10800000">
            <a:off x="-2" y="4851400"/>
            <a:ext cx="2515695" cy="2006597"/>
          </a:xfrm>
          <a:prstGeom prst="rect">
            <a:avLst/>
          </a:prstGeom>
        </p:spPr>
      </p:pic>
      <p:pic>
        <p:nvPicPr>
          <p:cNvPr id="2" name="Picture 2">
            <a:extLst>
              <a:ext uri="{C183D7F6-B498-43B3-948B-1728B52AA6E4}">
                <adec:decorative xmlns:adec="http://schemas.microsoft.com/office/drawing/2017/decorative" val="1"/>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l="36391" t="45014"/>
          <a:stretch/>
        </p:blipFill>
        <p:spPr>
          <a:xfrm flipH="1">
            <a:off x="6178172" y="1"/>
            <a:ext cx="6013825" cy="5562599"/>
          </a:xfrm>
          <a:prstGeom prst="rect">
            <a:avLst/>
          </a:prstGeom>
        </p:spPr>
      </p:pic>
      <p:sp>
        <p:nvSpPr>
          <p:cNvPr id="4" name="TextBox 4"/>
          <p:cNvSpPr txBox="1"/>
          <p:nvPr/>
        </p:nvSpPr>
        <p:spPr>
          <a:xfrm>
            <a:off x="7822787" y="1143000"/>
            <a:ext cx="4221643" cy="1607684"/>
          </a:xfrm>
          <a:prstGeom prst="rect">
            <a:avLst/>
          </a:prstGeom>
        </p:spPr>
        <p:txBody>
          <a:bodyPr lIns="0" tIns="0" rIns="0" bIns="0" rtlCol="0" anchor="t">
            <a:spAutoFit/>
          </a:bodyPr>
          <a:lstStyle/>
          <a:p>
            <a:pPr algn="ctr">
              <a:lnSpc>
                <a:spcPts val="6506"/>
              </a:lnSpc>
            </a:pPr>
            <a:r>
              <a:rPr lang="en-US" sz="4400" dirty="0">
                <a:solidFill>
                  <a:srgbClr val="000000"/>
                </a:solidFill>
                <a:latin typeface="Arimo Bold"/>
              </a:rPr>
              <a:t>Disclosure of Financial Support</a:t>
            </a:r>
          </a:p>
        </p:txBody>
      </p:sp>
      <p:sp>
        <p:nvSpPr>
          <p:cNvPr id="5" name="TextBox 5"/>
          <p:cNvSpPr txBox="1"/>
          <p:nvPr/>
        </p:nvSpPr>
        <p:spPr>
          <a:xfrm>
            <a:off x="892437" y="2312293"/>
            <a:ext cx="6178588" cy="2637004"/>
          </a:xfrm>
          <a:prstGeom prst="rect">
            <a:avLst/>
          </a:prstGeom>
        </p:spPr>
        <p:txBody>
          <a:bodyPr wrap="square" lIns="0" tIns="0" rIns="0" bIns="0" rtlCol="0" anchor="t">
            <a:spAutoFit/>
          </a:bodyPr>
          <a:lstStyle/>
          <a:p>
            <a:pPr>
              <a:lnSpc>
                <a:spcPts val="2322"/>
              </a:lnSpc>
            </a:pPr>
            <a:r>
              <a:rPr lang="en-US" sz="1659" dirty="0">
                <a:solidFill>
                  <a:srgbClr val="000000"/>
                </a:solidFill>
                <a:latin typeface="Open Sans Bold"/>
              </a:rPr>
              <a:t>This program has received financial support from </a:t>
            </a:r>
            <a:r>
              <a:rPr lang="en-US" sz="1659" dirty="0">
                <a:solidFill>
                  <a:srgbClr val="FF1616"/>
                </a:solidFill>
                <a:latin typeface="Open Sans Bold"/>
              </a:rPr>
              <a:t>the Foundation for Advancing Family Medicine </a:t>
            </a:r>
            <a:r>
              <a:rPr lang="en-US" sz="1659" dirty="0">
                <a:solidFill>
                  <a:srgbClr val="000000"/>
                </a:solidFill>
                <a:latin typeface="Open Sans Bold"/>
              </a:rPr>
              <a:t>in the form of a </a:t>
            </a:r>
            <a:r>
              <a:rPr lang="en-US" sz="1659" dirty="0">
                <a:solidFill>
                  <a:srgbClr val="FF0000"/>
                </a:solidFill>
                <a:latin typeface="Open Sans Bold"/>
              </a:rPr>
              <a:t>research grant</a:t>
            </a:r>
            <a:r>
              <a:rPr lang="en-US" sz="1659" dirty="0">
                <a:solidFill>
                  <a:srgbClr val="000000"/>
                </a:solidFill>
                <a:latin typeface="Open Sans Bold"/>
              </a:rPr>
              <a:t>. </a:t>
            </a:r>
            <a:endParaRPr lang="en-US" sz="1659" dirty="0">
              <a:solidFill>
                <a:srgbClr val="FF1616"/>
              </a:solidFill>
              <a:latin typeface="Open Sans"/>
            </a:endParaRPr>
          </a:p>
          <a:p>
            <a:pPr>
              <a:lnSpc>
                <a:spcPts val="2322"/>
              </a:lnSpc>
            </a:pPr>
            <a:endParaRPr lang="en-US" sz="1659" dirty="0">
              <a:solidFill>
                <a:srgbClr val="FF1616"/>
              </a:solidFill>
              <a:latin typeface="Open Sans"/>
            </a:endParaRPr>
          </a:p>
          <a:p>
            <a:pPr>
              <a:lnSpc>
                <a:spcPts val="2322"/>
              </a:lnSpc>
            </a:pPr>
            <a:endParaRPr lang="en-US" sz="1595" dirty="0">
              <a:solidFill>
                <a:srgbClr val="FF1616"/>
              </a:solidFill>
              <a:latin typeface="Arimo"/>
            </a:endParaRPr>
          </a:p>
          <a:p>
            <a:pPr>
              <a:lnSpc>
                <a:spcPts val="2322"/>
              </a:lnSpc>
            </a:pPr>
            <a:r>
              <a:rPr lang="en-US" sz="1659" dirty="0">
                <a:solidFill>
                  <a:srgbClr val="000000"/>
                </a:solidFill>
                <a:latin typeface="Open Sans Bold"/>
              </a:rPr>
              <a:t>Potential for conflict(s) of interest:</a:t>
            </a:r>
          </a:p>
          <a:p>
            <a:pPr>
              <a:lnSpc>
                <a:spcPts val="2322"/>
              </a:lnSpc>
            </a:pPr>
            <a:endParaRPr lang="en-US" sz="1659" dirty="0">
              <a:solidFill>
                <a:srgbClr val="000000"/>
              </a:solidFill>
              <a:latin typeface="Open Sans Bold"/>
            </a:endParaRPr>
          </a:p>
          <a:p>
            <a:pPr>
              <a:lnSpc>
                <a:spcPts val="2322"/>
              </a:lnSpc>
            </a:pPr>
            <a:r>
              <a:rPr lang="en-US" sz="1659" dirty="0">
                <a:solidFill>
                  <a:srgbClr val="FF0000"/>
                </a:solidFill>
                <a:latin typeface="Open Sans Bold"/>
              </a:rPr>
              <a:t>None identified </a:t>
            </a:r>
          </a:p>
          <a:p>
            <a:pPr>
              <a:lnSpc>
                <a:spcPts val="2322"/>
              </a:lnSpc>
            </a:pPr>
            <a:endParaRPr lang="en-US" sz="1659" dirty="0">
              <a:solidFill>
                <a:srgbClr val="000000"/>
              </a:solidFill>
              <a:latin typeface="Arimo"/>
            </a:endParaRPr>
          </a:p>
          <a:p>
            <a:pPr>
              <a:lnSpc>
                <a:spcPts val="2322"/>
              </a:lnSpc>
            </a:pPr>
            <a:endParaRPr lang="en-US" sz="1659" dirty="0">
              <a:solidFill>
                <a:srgbClr val="000000"/>
              </a:solidFill>
              <a:latin typeface="Arimo"/>
            </a:endParaRPr>
          </a:p>
        </p:txBody>
      </p:sp>
      <p:sp>
        <p:nvSpPr>
          <p:cNvPr id="3" name="Title 2">
            <a:extLst>
              <a:ext uri="{FF2B5EF4-FFF2-40B4-BE49-F238E27FC236}">
                <a16:creationId xmlns:a16="http://schemas.microsoft.com/office/drawing/2014/main" id="{42DCD8B7-3DF0-4262-86DF-C91A5C62A2D8}"/>
              </a:ext>
              <a:ext uri="{C183D7F6-B498-43B3-948B-1728B52AA6E4}">
                <adec:decorative xmlns:adec="http://schemas.microsoft.com/office/drawing/2017/decorative" val="1"/>
              </a:ext>
            </a:extLst>
          </p:cNvPr>
          <p:cNvSpPr>
            <a:spLocks noGrp="1"/>
          </p:cNvSpPr>
          <p:nvPr>
            <p:ph type="title" idx="4294967295"/>
          </p:nvPr>
        </p:nvSpPr>
        <p:spPr>
          <a:xfrm>
            <a:off x="3434972" y="-842799"/>
            <a:ext cx="5486400" cy="762000"/>
          </a:xfrm>
        </p:spPr>
        <p:txBody>
          <a:bodyPr>
            <a:normAutofit fontScale="90000"/>
          </a:bodyPr>
          <a:lstStyle/>
          <a:p>
            <a:r>
              <a:rPr lang="en-US" dirty="0"/>
              <a:t>COI – Disclosure of Financial Support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9A9EDC8-89BD-AAD6-A5CB-762990EF6BF2}"/>
              </a:ext>
            </a:extLst>
          </p:cNvPr>
          <p:cNvSpPr>
            <a:spLocks noGrp="1"/>
          </p:cNvSpPr>
          <p:nvPr>
            <p:ph type="title"/>
          </p:nvPr>
        </p:nvSpPr>
        <p:spPr>
          <a:xfrm>
            <a:off x="841248" y="548640"/>
            <a:ext cx="3600860" cy="5431536"/>
          </a:xfrm>
        </p:spPr>
        <p:txBody>
          <a:bodyPr>
            <a:normAutofit/>
          </a:bodyPr>
          <a:lstStyle/>
          <a:p>
            <a:r>
              <a:rPr lang="en-US" sz="5400"/>
              <a:t>Team</a:t>
            </a:r>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A82F6D47-A9BA-17F3-AEFD-F81DFBFCAF6C}"/>
              </a:ext>
            </a:extLst>
          </p:cNvPr>
          <p:cNvSpPr>
            <a:spLocks noGrp="1"/>
          </p:cNvSpPr>
          <p:nvPr>
            <p:ph idx="1"/>
          </p:nvPr>
        </p:nvSpPr>
        <p:spPr>
          <a:xfrm>
            <a:off x="5126418" y="552091"/>
            <a:ext cx="6224335" cy="5431536"/>
          </a:xfrm>
        </p:spPr>
        <p:txBody>
          <a:bodyPr anchor="ctr">
            <a:normAutofit/>
          </a:bodyPr>
          <a:lstStyle/>
          <a:p>
            <a:r>
              <a:rPr lang="en-US" sz="2200" dirty="0"/>
              <a:t>Sheryl Spithoff, MD, MSc</a:t>
            </a:r>
          </a:p>
          <a:p>
            <a:r>
              <a:rPr lang="en-US" sz="2200" dirty="0"/>
              <a:t>Lana </a:t>
            </a:r>
            <a:r>
              <a:rPr lang="en-US" sz="2200" dirty="0" err="1"/>
              <a:t>Mogic</a:t>
            </a:r>
            <a:r>
              <a:rPr lang="en-US" sz="2200" dirty="0"/>
              <a:t>, BSc </a:t>
            </a:r>
          </a:p>
          <a:p>
            <a:r>
              <a:rPr lang="en-US" sz="2200" dirty="0"/>
              <a:t>Susan Hum, MSc </a:t>
            </a:r>
          </a:p>
          <a:p>
            <a:r>
              <a:rPr lang="en-US" sz="2200" dirty="0"/>
              <a:t>Rahim </a:t>
            </a:r>
            <a:r>
              <a:rPr lang="en-US" sz="2200" dirty="0" err="1"/>
              <a:t>Moineddin</a:t>
            </a:r>
            <a:r>
              <a:rPr lang="en-US" sz="2200" dirty="0"/>
              <a:t>, PhD</a:t>
            </a:r>
          </a:p>
          <a:p>
            <a:r>
              <a:rPr lang="en-US" sz="2200" dirty="0"/>
              <a:t>Christopher Meaney, MSc</a:t>
            </a:r>
          </a:p>
          <a:p>
            <a:r>
              <a:rPr lang="en-US" sz="2200" dirty="0"/>
              <a:t>Tara Kiran, MD, MSc</a:t>
            </a:r>
          </a:p>
          <a:p>
            <a:pPr marL="0" indent="0">
              <a:buNone/>
            </a:pPr>
            <a:endParaRPr lang="en-US" sz="2200" dirty="0"/>
          </a:p>
        </p:txBody>
      </p:sp>
    </p:spTree>
    <p:extLst>
      <p:ext uri="{BB962C8B-B14F-4D97-AF65-F5344CB8AC3E}">
        <p14:creationId xmlns:p14="http://schemas.microsoft.com/office/powerpoint/2010/main" val="1843896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A3070-58DA-5596-2CFF-C2A224469CA8}"/>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Background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A145405-6F4B-6485-66E0-4615DF0DD279}"/>
              </a:ext>
            </a:extLst>
          </p:cNvPr>
          <p:cNvSpPr>
            <a:spLocks noGrp="1"/>
          </p:cNvSpPr>
          <p:nvPr>
            <p:ph idx="1"/>
          </p:nvPr>
        </p:nvSpPr>
        <p:spPr>
          <a:xfrm>
            <a:off x="4447308" y="591344"/>
            <a:ext cx="6906491" cy="5585619"/>
          </a:xfrm>
        </p:spPr>
        <p:txBody>
          <a:bodyPr anchor="ctr">
            <a:normAutofit/>
          </a:bodyPr>
          <a:lstStyle/>
          <a:p>
            <a:r>
              <a:rPr lang="en-CA" sz="1800" dirty="0"/>
              <a:t>People with opioid use disorder (OUD) are growing population, complex health needs</a:t>
            </a:r>
          </a:p>
          <a:p>
            <a:r>
              <a:rPr lang="en-CA" sz="1800" dirty="0"/>
              <a:t>Primary care has potential to improve health outcomes for people with complex health conditions</a:t>
            </a:r>
          </a:p>
          <a:p>
            <a:pPr lvl="1"/>
            <a:r>
              <a:rPr lang="en-CA" sz="1800" dirty="0"/>
              <a:t>People with OUD enrolled with family doctor in Ontario more likely to have appropriate cancer screening, diabetes monitoring (Spithoff 2019)</a:t>
            </a:r>
          </a:p>
          <a:p>
            <a:r>
              <a:rPr lang="en-CA" sz="1800" dirty="0"/>
              <a:t>Yet people who use substances/have addictions are less likely than others to have a primary care provider</a:t>
            </a:r>
          </a:p>
          <a:p>
            <a:pPr lvl="1"/>
            <a:r>
              <a:rPr lang="en-CA" sz="1800" dirty="0"/>
              <a:t>Ontario study (same study): 43% enrolled vs 73% matched controls </a:t>
            </a:r>
          </a:p>
          <a:p>
            <a:pPr lvl="1"/>
            <a:r>
              <a:rPr lang="en-CA" sz="1800" dirty="0"/>
              <a:t>Canadian study of PWUD, only 56% reported engagement with primary care (Kendall 2020)</a:t>
            </a:r>
          </a:p>
          <a:p>
            <a:r>
              <a:rPr lang="en-CA" sz="1800" dirty="0"/>
              <a:t>Surveys, interview studies have identified barriers</a:t>
            </a:r>
          </a:p>
          <a:p>
            <a:pPr lvl="1"/>
            <a:r>
              <a:rPr lang="en-CA" sz="1800" dirty="0"/>
              <a:t>Patient factors, system factors, health care providers</a:t>
            </a:r>
          </a:p>
          <a:p>
            <a:pPr lvl="1"/>
            <a:endParaRPr lang="en-CA" sz="1800" dirty="0"/>
          </a:p>
          <a:p>
            <a:r>
              <a:rPr lang="en-CA" sz="1800" dirty="0"/>
              <a:t>Research goal: determine if family doctors’ discretion in accepting new patients affects access for people with OUD</a:t>
            </a:r>
          </a:p>
          <a:p>
            <a:pPr lvl="1"/>
            <a:endParaRPr lang="en-CA" sz="1800" dirty="0"/>
          </a:p>
          <a:p>
            <a:endParaRPr lang="en-US" sz="1400" dirty="0"/>
          </a:p>
        </p:txBody>
      </p:sp>
    </p:spTree>
    <p:extLst>
      <p:ext uri="{BB962C8B-B14F-4D97-AF65-F5344CB8AC3E}">
        <p14:creationId xmlns:p14="http://schemas.microsoft.com/office/powerpoint/2010/main" val="261998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8BD5D8E-D103-180B-8282-FA308FA9305D}"/>
              </a:ext>
            </a:extLst>
          </p:cNvPr>
          <p:cNvGraphicFramePr>
            <a:graphicFrameLocks noGrp="1"/>
          </p:cNvGraphicFramePr>
          <p:nvPr>
            <p:ph idx="4294967295"/>
            <p:extLst>
              <p:ext uri="{D42A27DB-BD31-4B8C-83A1-F6EECF244321}">
                <p14:modId xmlns:p14="http://schemas.microsoft.com/office/powerpoint/2010/main" val="3149810680"/>
              </p:ext>
            </p:extLst>
          </p:nvPr>
        </p:nvGraphicFramePr>
        <p:xfrm>
          <a:off x="929640" y="972589"/>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1721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Freeform: Shape 26">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06FAB5C-63DD-C43F-3653-24CDB663889B}"/>
              </a:ext>
            </a:extLst>
          </p:cNvPr>
          <p:cNvSpPr>
            <a:spLocks noGrp="1"/>
          </p:cNvSpPr>
          <p:nvPr>
            <p:ph type="title"/>
          </p:nvPr>
        </p:nvSpPr>
        <p:spPr>
          <a:xfrm>
            <a:off x="621792" y="1161288"/>
            <a:ext cx="3602736" cy="4526280"/>
          </a:xfrm>
        </p:spPr>
        <p:txBody>
          <a:bodyPr vert="horz" lIns="91440" tIns="45720" rIns="91440" bIns="45720" rtlCol="0" anchor="ctr">
            <a:normAutofit/>
          </a:bodyPr>
          <a:lstStyle/>
          <a:p>
            <a:r>
              <a:rPr lang="en-US" sz="4000" kern="1200">
                <a:solidFill>
                  <a:schemeClr val="tx1"/>
                </a:solidFill>
                <a:latin typeface="+mj-lt"/>
                <a:ea typeface="+mj-ea"/>
                <a:cs typeface="+mj-cs"/>
              </a:rPr>
              <a:t>Randomized Controlled Audit Study</a:t>
            </a:r>
          </a:p>
        </p:txBody>
      </p:sp>
      <p:sp>
        <p:nvSpPr>
          <p:cNvPr id="31" name="Rectangle 30">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3" name="Content Placeholder 2">
            <a:extLst>
              <a:ext uri="{FF2B5EF4-FFF2-40B4-BE49-F238E27FC236}">
                <a16:creationId xmlns:a16="http://schemas.microsoft.com/office/drawing/2014/main" id="{862F983C-76F4-D85B-F813-9EF7DB3A7054}"/>
              </a:ext>
            </a:extLst>
          </p:cNvPr>
          <p:cNvGraphicFramePr>
            <a:graphicFrameLocks noGrp="1"/>
          </p:cNvGraphicFramePr>
          <p:nvPr>
            <p:ph idx="4294967295"/>
            <p:extLst>
              <p:ext uri="{D42A27DB-BD31-4B8C-83A1-F6EECF244321}">
                <p14:modId xmlns:p14="http://schemas.microsoft.com/office/powerpoint/2010/main" val="1256756337"/>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3942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51DB5B-DDEE-908C-719E-A8A66E903929}"/>
              </a:ext>
            </a:extLst>
          </p:cNvPr>
          <p:cNvSpPr>
            <a:spLocks noGrp="1"/>
          </p:cNvSpPr>
          <p:nvPr>
            <p:ph type="title"/>
          </p:nvPr>
        </p:nvSpPr>
        <p:spPr>
          <a:xfrm>
            <a:off x="686834" y="1153572"/>
            <a:ext cx="3200400" cy="4461163"/>
          </a:xfrm>
        </p:spPr>
        <p:txBody>
          <a:bodyPr>
            <a:normAutofit/>
          </a:bodyPr>
          <a:lstStyle/>
          <a:p>
            <a:r>
              <a:rPr lang="en-US">
                <a:solidFill>
                  <a:srgbClr val="FFFFFF"/>
                </a:solidFill>
              </a:rPr>
              <a:t>Results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C3BC136-81C0-C235-B877-1C3F76175502}"/>
              </a:ext>
            </a:extLst>
          </p:cNvPr>
          <p:cNvSpPr>
            <a:spLocks noGrp="1"/>
          </p:cNvSpPr>
          <p:nvPr>
            <p:ph idx="1"/>
          </p:nvPr>
        </p:nvSpPr>
        <p:spPr>
          <a:xfrm>
            <a:off x="4447308" y="591344"/>
            <a:ext cx="6906491" cy="5585619"/>
          </a:xfrm>
        </p:spPr>
        <p:txBody>
          <a:bodyPr anchor="ctr">
            <a:normAutofit/>
          </a:bodyPr>
          <a:lstStyle/>
          <a:p>
            <a:r>
              <a:rPr lang="en-US" dirty="0"/>
              <a:t>383 family physicians</a:t>
            </a:r>
          </a:p>
          <a:p>
            <a:r>
              <a:rPr lang="en-US" dirty="0"/>
              <a:t>Primary analysis:  Family physicians were </a:t>
            </a:r>
            <a:r>
              <a:rPr lang="en-CA" dirty="0"/>
              <a:t>almost 3 times </a:t>
            </a:r>
            <a:r>
              <a:rPr lang="en-CA" b="1" dirty="0"/>
              <a:t>less</a:t>
            </a:r>
            <a:r>
              <a:rPr lang="en-CA" dirty="0"/>
              <a:t> likely (4.0% vs 11.4%) to offer a new patient appointment to a patient with OUD than one with diabetes</a:t>
            </a:r>
          </a:p>
        </p:txBody>
      </p:sp>
    </p:spTree>
    <p:extLst>
      <p:ext uri="{BB962C8B-B14F-4D97-AF65-F5344CB8AC3E}">
        <p14:creationId xmlns:p14="http://schemas.microsoft.com/office/powerpoint/2010/main" val="3495101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48B05AC-BCF4-E5C1-54BA-999FD9E9DD06}"/>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Results</a:t>
            </a:r>
          </a:p>
        </p:txBody>
      </p:sp>
      <p:sp>
        <p:nvSpPr>
          <p:cNvPr id="3" name="Content Placeholder 2">
            <a:extLst>
              <a:ext uri="{FF2B5EF4-FFF2-40B4-BE49-F238E27FC236}">
                <a16:creationId xmlns:a16="http://schemas.microsoft.com/office/drawing/2014/main" id="{61DC689E-DA3F-32F0-74CC-E14613157B73}"/>
              </a:ext>
            </a:extLst>
          </p:cNvPr>
          <p:cNvSpPr>
            <a:spLocks noGrp="1"/>
          </p:cNvSpPr>
          <p:nvPr>
            <p:ph idx="1"/>
          </p:nvPr>
        </p:nvSpPr>
        <p:spPr>
          <a:xfrm>
            <a:off x="571500" y="2586789"/>
            <a:ext cx="11617452" cy="3869990"/>
          </a:xfrm>
        </p:spPr>
        <p:txBody>
          <a:bodyPr>
            <a:normAutofit fontScale="85000" lnSpcReduction="20000"/>
          </a:bodyPr>
          <a:lstStyle/>
          <a:p>
            <a:r>
              <a:rPr lang="en-CA" sz="2600" dirty="0"/>
              <a:t>Stratified analysis</a:t>
            </a:r>
          </a:p>
          <a:p>
            <a:pPr lvl="1"/>
            <a:r>
              <a:rPr lang="en-CA" sz="2600" dirty="0"/>
              <a:t>Physicians with &gt;20 years in practice were almost 13x less likely to offer appointment to patient with OUD vs diabetes</a:t>
            </a:r>
          </a:p>
          <a:p>
            <a:pPr lvl="1"/>
            <a:r>
              <a:rPr lang="en-CA" sz="2600" dirty="0"/>
              <a:t>Women were almost 5x less likely</a:t>
            </a:r>
          </a:p>
          <a:p>
            <a:pPr lvl="1"/>
            <a:r>
              <a:rPr lang="en-CA" sz="2600" dirty="0"/>
              <a:t>Urban location 3.5x less likely </a:t>
            </a:r>
          </a:p>
          <a:p>
            <a:pPr lvl="1"/>
            <a:r>
              <a:rPr lang="en-CA" sz="2600" dirty="0"/>
              <a:t>Not team practice 2.5x less likely </a:t>
            </a:r>
          </a:p>
          <a:p>
            <a:pPr marL="457200" lvl="1" indent="0">
              <a:buNone/>
            </a:pPr>
            <a:endParaRPr lang="en-CA" sz="2600" dirty="0"/>
          </a:p>
          <a:p>
            <a:pPr lvl="1"/>
            <a:r>
              <a:rPr lang="en-CA" sz="2600" dirty="0"/>
              <a:t>Others not statistically significant: </a:t>
            </a:r>
          </a:p>
          <a:p>
            <a:pPr lvl="2"/>
            <a:r>
              <a:rPr lang="en-CA" sz="2600" dirty="0"/>
              <a:t>Physician &lt;20 years (1.4x)</a:t>
            </a:r>
          </a:p>
          <a:p>
            <a:pPr lvl="2"/>
            <a:r>
              <a:rPr lang="en-CA" sz="2600" dirty="0"/>
              <a:t>Men (1.7x)</a:t>
            </a:r>
          </a:p>
          <a:p>
            <a:pPr lvl="2"/>
            <a:r>
              <a:rPr lang="en-CA" sz="2600" dirty="0"/>
              <a:t>Rural location** (0/17 vs 2/23)</a:t>
            </a:r>
          </a:p>
          <a:p>
            <a:pPr lvl="2"/>
            <a:r>
              <a:rPr lang="en-CA" sz="2600" dirty="0"/>
              <a:t>Team practice (3/22 vs 0/15)</a:t>
            </a:r>
          </a:p>
          <a:p>
            <a:pPr lvl="1"/>
            <a:r>
              <a:rPr lang="en-CA" sz="2600" dirty="0"/>
              <a:t>But other than rural location, all showed similar trend </a:t>
            </a:r>
          </a:p>
          <a:p>
            <a:endParaRPr lang="en-US" sz="1700" dirty="0"/>
          </a:p>
        </p:txBody>
      </p:sp>
    </p:spTree>
    <p:extLst>
      <p:ext uri="{BB962C8B-B14F-4D97-AF65-F5344CB8AC3E}">
        <p14:creationId xmlns:p14="http://schemas.microsoft.com/office/powerpoint/2010/main" val="3875436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1404</TotalTime>
  <Words>1819</Words>
  <Application>Microsoft Office PowerPoint</Application>
  <PresentationFormat>Widescreen</PresentationFormat>
  <Paragraphs>229</Paragraphs>
  <Slides>19</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Arimo</vt:lpstr>
      <vt:lpstr>Arimo Bold</vt:lpstr>
      <vt:lpstr>Calibri</vt:lpstr>
      <vt:lpstr>Calibri Light</vt:lpstr>
      <vt:lpstr>Open Sans</vt:lpstr>
      <vt:lpstr>Open Sans Bold</vt:lpstr>
      <vt:lpstr>Office Theme</vt:lpstr>
      <vt:lpstr>Session Title</vt:lpstr>
      <vt:lpstr>COI – Presenter Disclosure</vt:lpstr>
      <vt:lpstr>COI – Disclosure of Financial Support</vt:lpstr>
      <vt:lpstr>Team</vt:lpstr>
      <vt:lpstr>Background</vt:lpstr>
      <vt:lpstr>PowerPoint Presentation</vt:lpstr>
      <vt:lpstr>Randomized Controlled Audit Study</vt:lpstr>
      <vt:lpstr>Results</vt:lpstr>
      <vt:lpstr>Results</vt:lpstr>
      <vt:lpstr>PowerPoint Presentation</vt:lpstr>
      <vt:lpstr>Discussion</vt:lpstr>
      <vt:lpstr>Discussion</vt:lpstr>
      <vt:lpstr>Recommendations</vt:lpstr>
      <vt:lpstr>Closing Slide</vt:lpstr>
      <vt:lpstr>PowerPoint Presentation</vt:lpstr>
      <vt:lpstr>Recommendations</vt:lpstr>
      <vt:lpstr>Exclusions</vt:lpstr>
      <vt:lpstr>Vision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Spithoff, Sheryl</dc:creator>
  <cp:lastModifiedBy>Deanne McKay</cp:lastModifiedBy>
  <cp:revision>11</cp:revision>
  <dcterms:created xsi:type="dcterms:W3CDTF">2023-03-27T13:55:11Z</dcterms:created>
  <dcterms:modified xsi:type="dcterms:W3CDTF">2023-11-08T13:55:02Z</dcterms:modified>
</cp:coreProperties>
</file>