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7"/>
  </p:notesMasterIdLst>
  <p:sldIdLst>
    <p:sldId id="256" r:id="rId3"/>
    <p:sldId id="257" r:id="rId4"/>
    <p:sldId id="1512" r:id="rId5"/>
    <p:sldId id="258" r:id="rId6"/>
    <p:sldId id="1507" r:id="rId7"/>
    <p:sldId id="688" r:id="rId8"/>
    <p:sldId id="1515" r:id="rId9"/>
    <p:sldId id="599" r:id="rId10"/>
    <p:sldId id="1203" r:id="rId11"/>
    <p:sldId id="1204" r:id="rId12"/>
    <p:sldId id="1205" r:id="rId13"/>
    <p:sldId id="1206" r:id="rId14"/>
    <p:sldId id="1207" r:id="rId15"/>
    <p:sldId id="1520" r:id="rId16"/>
    <p:sldId id="1521" r:id="rId17"/>
    <p:sldId id="1522" r:id="rId18"/>
    <p:sldId id="1523" r:id="rId19"/>
    <p:sldId id="270" r:id="rId20"/>
    <p:sldId id="1191" r:id="rId21"/>
    <p:sldId id="1221" r:id="rId22"/>
    <p:sldId id="1514" r:id="rId23"/>
    <p:sldId id="1190" r:id="rId24"/>
    <p:sldId id="412" r:id="rId25"/>
    <p:sldId id="585" r:id="rId26"/>
    <p:sldId id="1199" r:id="rId27"/>
    <p:sldId id="1200" r:id="rId28"/>
    <p:sldId id="588" r:id="rId29"/>
    <p:sldId id="479" r:id="rId30"/>
    <p:sldId id="411" r:id="rId31"/>
    <p:sldId id="414" r:id="rId32"/>
    <p:sldId id="340" r:id="rId33"/>
    <p:sldId id="1210" r:id="rId34"/>
    <p:sldId id="1211" r:id="rId35"/>
    <p:sldId id="290" r:id="rId36"/>
    <p:sldId id="1197" r:id="rId37"/>
    <p:sldId id="581" r:id="rId38"/>
    <p:sldId id="296" r:id="rId39"/>
    <p:sldId id="1516" r:id="rId40"/>
    <p:sldId id="1216" r:id="rId41"/>
    <p:sldId id="1517" r:id="rId42"/>
    <p:sldId id="1217" r:id="rId43"/>
    <p:sldId id="1218" r:id="rId44"/>
    <p:sldId id="1519" r:id="rId45"/>
    <p:sldId id="1518" r:id="rId46"/>
    <p:sldId id="570" r:id="rId47"/>
    <p:sldId id="321" r:id="rId48"/>
    <p:sldId id="593" r:id="rId49"/>
    <p:sldId id="1511" r:id="rId50"/>
    <p:sldId id="1219" r:id="rId51"/>
    <p:sldId id="280" r:id="rId52"/>
    <p:sldId id="1524" r:id="rId53"/>
    <p:sldId id="1526" r:id="rId54"/>
    <p:sldId id="1510" r:id="rId55"/>
    <p:sldId id="260" r:id="rId5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E1D03F-D506-427C-A47C-1C6E96496547}" v="45" dt="2023-11-08T02:06:07.924"/>
  </p1510:revLst>
</p1510:revInfo>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7462" autoAdjust="0"/>
  </p:normalViewPr>
  <p:slideViewPr>
    <p:cSldViewPr snapToGrid="0">
      <p:cViewPr varScale="1">
        <p:scale>
          <a:sx n="53" d="100"/>
          <a:sy n="53" d="100"/>
        </p:scale>
        <p:origin x="10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56C34-FF5F-41FF-9040-021AFF38EA9F}" type="datetimeFigureOut">
              <a:rPr lang="fr-CA" smtClean="0"/>
              <a:t>2023-11-08</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3386-AD46-49E0-84C7-CE0E6ACD1138}" type="slidenum">
              <a:rPr lang="fr-CA" smtClean="0"/>
              <a:t>‹#›</a:t>
            </a:fld>
            <a:endParaRPr lang="fr-CA"/>
          </a:p>
        </p:txBody>
      </p:sp>
    </p:spTree>
    <p:extLst>
      <p:ext uri="{BB962C8B-B14F-4D97-AF65-F5344CB8AC3E}">
        <p14:creationId xmlns:p14="http://schemas.microsoft.com/office/powerpoint/2010/main" val="371948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Where a faculty/presenter has no relationships to disclose, indicate Not Applicable under Relationships with Financial Sponsors.</a:t>
            </a:r>
          </a:p>
          <a:p>
            <a:endParaRPr lang="en-US" dirty="0"/>
          </a:p>
          <a:p>
            <a:r>
              <a:rPr lang="en-US" dirty="0"/>
              <a:t>Complete this slide for the primary presenter and ALL co-presenters if applicable.</a:t>
            </a:r>
          </a:p>
          <a:p>
            <a:endParaRPr lang="en-US" dirty="0"/>
          </a:p>
          <a:p>
            <a:r>
              <a:rPr lang="en-US" dirty="0"/>
              <a:t>Reminder: Disclosures made on your COI forms should match disclosures made on the COI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a:cs typeface="Calibri"/>
              </a:rPr>
              <a:t>To develop these guidelines, the Task force conducted 4 systematic reviews (SRs) and 1 rapid overview of reviews</a:t>
            </a:r>
            <a:endParaRPr lang="en-US"/>
          </a:p>
          <a:p>
            <a:pPr marL="171450" indent="-171450">
              <a:buFont typeface="Arial"/>
              <a:buChar char="•"/>
            </a:pPr>
            <a:endParaRPr lang="en-CA">
              <a:cs typeface="Calibri"/>
            </a:endParaRPr>
          </a:p>
          <a:p>
            <a:pPr marL="171450" indent="-171450">
              <a:buFont typeface="Arial"/>
              <a:buChar char="•"/>
            </a:pPr>
            <a:r>
              <a:rPr lang="en-CA">
                <a:cs typeface="Calibri"/>
              </a:rPr>
              <a:t>These included:</a:t>
            </a:r>
            <a:endParaRPr lang="en-CA"/>
          </a:p>
          <a:p>
            <a:pPr lvl="1" indent="-171450">
              <a:buFont typeface="Arial"/>
              <a:buChar char="•"/>
            </a:pPr>
            <a:r>
              <a:rPr lang="en-CA"/>
              <a:t>Harms and benefits of screening (SR)</a:t>
            </a:r>
            <a:endParaRPr lang="en-CA">
              <a:cs typeface="Calibri"/>
            </a:endParaRPr>
          </a:p>
          <a:p>
            <a:pPr lvl="2" indent="-171450">
              <a:buFont typeface="Arial"/>
              <a:buChar char="•"/>
            </a:pPr>
            <a:r>
              <a:rPr lang="en-CA"/>
              <a:t>Which found 4 RCTs and 1 clinical controlled trial (i.e. quasi-randomized)</a:t>
            </a:r>
            <a:endParaRPr lang="en-CA">
              <a:cs typeface="Calibri"/>
            </a:endParaRPr>
          </a:p>
          <a:p>
            <a:pPr lvl="1" indent="-171450">
              <a:buFont typeface="Arial"/>
              <a:buChar char="•"/>
            </a:pPr>
            <a:r>
              <a:rPr lang="en-CA"/>
              <a:t>Risk prediction tool calibration (SR)</a:t>
            </a:r>
            <a:endParaRPr lang="en-CA">
              <a:cs typeface="Calibri"/>
            </a:endParaRPr>
          </a:p>
          <a:p>
            <a:pPr lvl="2" indent="-171450">
              <a:buFont typeface="Arial"/>
              <a:buChar char="•"/>
            </a:pPr>
            <a:r>
              <a:rPr lang="en-CA"/>
              <a:t>Which found 32 validation cohort studies</a:t>
            </a:r>
            <a:endParaRPr lang="en-CA">
              <a:cs typeface="Calibri"/>
            </a:endParaRPr>
          </a:p>
          <a:p>
            <a:pPr lvl="1" indent="-171450">
              <a:buFont typeface="Arial"/>
              <a:buChar char="•"/>
            </a:pPr>
            <a:r>
              <a:rPr lang="en-CA"/>
              <a:t>Treatment benefits (SR)</a:t>
            </a:r>
            <a:endParaRPr lang="en-CA">
              <a:cs typeface="Calibri"/>
            </a:endParaRPr>
          </a:p>
          <a:p>
            <a:pPr lvl="2" indent="-171450">
              <a:buFont typeface="Arial"/>
              <a:buChar char="•"/>
            </a:pPr>
            <a:r>
              <a:rPr lang="en-CA"/>
              <a:t>Which found 27 RCTs </a:t>
            </a:r>
            <a:endParaRPr lang="en-CA">
              <a:cs typeface="Calibri"/>
            </a:endParaRPr>
          </a:p>
          <a:p>
            <a:pPr lvl="1" indent="-171450">
              <a:buFont typeface="Arial"/>
              <a:buChar char="•"/>
            </a:pPr>
            <a:r>
              <a:rPr lang="en-CA"/>
              <a:t>Patient acceptability (SR)</a:t>
            </a:r>
            <a:endParaRPr lang="en-CA">
              <a:cs typeface="Calibri"/>
            </a:endParaRPr>
          </a:p>
          <a:p>
            <a:pPr lvl="2" indent="-171450">
              <a:buFont typeface="Arial"/>
              <a:buChar char="•"/>
            </a:pPr>
            <a:r>
              <a:rPr lang="en-CA"/>
              <a:t>Which found 1 study of values and preferences of screening and 11 studies on acceptability of initiating treatment</a:t>
            </a:r>
            <a:endParaRPr lang="en-CA">
              <a:cs typeface="Calibri"/>
            </a:endParaRPr>
          </a:p>
          <a:p>
            <a:pPr lvl="1" indent="-171450">
              <a:buFont typeface="Arial"/>
              <a:buChar char="•"/>
            </a:pPr>
            <a:r>
              <a:rPr lang="en-CA"/>
              <a:t>Treatment harms (overview of reviews)</a:t>
            </a:r>
            <a:endParaRPr lang="en-CA">
              <a:cs typeface="Calibri"/>
            </a:endParaRPr>
          </a:p>
          <a:p>
            <a:pPr lvl="2" indent="-171450">
              <a:buFont typeface="Arial"/>
              <a:buChar char="•"/>
            </a:pPr>
            <a:r>
              <a:rPr lang="en-CA"/>
              <a:t>Which found 10 systematic reviews</a:t>
            </a:r>
            <a:endParaRPr lang="en-CA">
              <a:cs typeface="Calibri"/>
            </a:endParaRPr>
          </a:p>
          <a:p>
            <a:pPr marL="171450" indent="-171450">
              <a:buFont typeface="Arial"/>
              <a:buChar char="•"/>
            </a:pPr>
            <a:endParaRPr lang="en-CA">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28</a:t>
            </a:fld>
            <a:endParaRPr lang="en-US"/>
          </a:p>
        </p:txBody>
      </p:sp>
    </p:spTree>
    <p:extLst>
      <p:ext uri="{BB962C8B-B14F-4D97-AF65-F5344CB8AC3E}">
        <p14:creationId xmlns:p14="http://schemas.microsoft.com/office/powerpoint/2010/main" val="312751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A" dirty="0"/>
              <a:t>Pour les femmes et les hommes plus jeunes, il n'y a pas de preuves directes établissant un bénéfice du dépistage et des preuves d'une certitude faible à modérée quant aux préjudices potentiels (par exemple, surdiagnostic et effets indésirables des médicaments).</a:t>
            </a:r>
          </a:p>
          <a:p>
            <a:pPr marL="171450" indent="-171450">
              <a:buFont typeface="Arial" panose="020B0604020202020204" pitchFamily="34" charset="0"/>
              <a:buChar char="•"/>
            </a:pPr>
            <a:r>
              <a:rPr lang="fr-CA" dirty="0"/>
              <a:t>Le groupe de travail accorde une grande importance au fait de ne pas dépenser les ressources du système pour des interventions dont le bénéfice n'est pas établi.</a:t>
            </a:r>
          </a:p>
        </p:txBody>
      </p:sp>
      <p:sp>
        <p:nvSpPr>
          <p:cNvPr id="4" name="Espace réservé du numéro de diapositive 3"/>
          <p:cNvSpPr>
            <a:spLocks noGrp="1"/>
          </p:cNvSpPr>
          <p:nvPr>
            <p:ph type="sldNum" sz="quarter" idx="5"/>
          </p:nvPr>
        </p:nvSpPr>
        <p:spPr/>
        <p:txBody>
          <a:bodyPr/>
          <a:lstStyle/>
          <a:p>
            <a:fld id="{2F93D95A-E142-9A47-9C1F-64774818F5B3}" type="slidenum">
              <a:rPr lang="fr-CA" smtClean="0"/>
              <a:t>31</a:t>
            </a:fld>
            <a:endParaRPr lang="fr-CA"/>
          </a:p>
        </p:txBody>
      </p:sp>
    </p:spTree>
    <p:extLst>
      <p:ext uri="{BB962C8B-B14F-4D97-AF65-F5344CB8AC3E}">
        <p14:creationId xmlns:p14="http://schemas.microsoft.com/office/powerpoint/2010/main" val="4018562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The task force recommends "risk assessment-first" screening for females 65+ (conditional recommendation, low-certainty evidence). </a:t>
            </a:r>
            <a:endParaRPr lang="en-US" i="1" dirty="0">
              <a:cs typeface="Calibri"/>
            </a:endParaRPr>
          </a:p>
          <a:p>
            <a:r>
              <a:rPr lang="en-CA" i="1" dirty="0">
                <a:cs typeface="Calibri"/>
              </a:rPr>
              <a:t>The task force recommends against screening females 40-64 and males of any age </a:t>
            </a:r>
            <a:r>
              <a:rPr lang="en-CA" i="1" dirty="0"/>
              <a:t>(Strong recommendation; very low certainty evidence)</a:t>
            </a:r>
            <a:endParaRPr lang="en-CA" i="1" dirty="0">
              <a:cs typeface="Calibri"/>
            </a:endParaRPr>
          </a:p>
          <a:p>
            <a:endParaRPr lang="en-CA" i="1" dirty="0">
              <a:ea typeface="Calibri" panose="020F0502020204030204"/>
              <a:cs typeface="Calibri"/>
            </a:endParaRPr>
          </a:p>
          <a:p>
            <a:endParaRPr lang="en-CA" i="1" dirty="0">
              <a:ea typeface="Calibri" panose="020F0502020204030204"/>
              <a:cs typeface="Calibri"/>
            </a:endParaRPr>
          </a:p>
          <a:p>
            <a:r>
              <a:rPr lang="en-CA" i="1" dirty="0">
                <a:ea typeface="Calibri" panose="020F0502020204030204"/>
                <a:cs typeface="Calibri"/>
              </a:rPr>
              <a:t>Recommendations chez les patients qui </a:t>
            </a:r>
            <a:r>
              <a:rPr lang="en-CA" i="1" dirty="0" err="1">
                <a:ea typeface="Calibri" panose="020F0502020204030204"/>
                <a:cs typeface="Calibri"/>
              </a:rPr>
              <a:t>n'ont</a:t>
            </a:r>
            <a:r>
              <a:rPr lang="en-CA" i="1" dirty="0">
                <a:ea typeface="Calibri" panose="020F0502020204030204"/>
                <a:cs typeface="Calibri"/>
              </a:rPr>
              <a:t> pas de Mx (Causes </a:t>
            </a:r>
            <a:r>
              <a:rPr lang="en-CA" i="1" dirty="0" err="1">
                <a:ea typeface="Calibri" panose="020F0502020204030204"/>
                <a:cs typeface="Calibri"/>
              </a:rPr>
              <a:t>secondaire</a:t>
            </a:r>
            <a:r>
              <a:rPr lang="en-CA" i="1" dirty="0">
                <a:ea typeface="Calibri" panose="020F0502020204030204"/>
                <a:cs typeface="Calibri"/>
              </a:rPr>
              <a:t>) </a:t>
            </a:r>
            <a:r>
              <a:rPr lang="en-CA" i="1" dirty="0" err="1">
                <a:ea typeface="Calibri" panose="020F0502020204030204"/>
                <a:cs typeface="Calibri"/>
              </a:rPr>
              <a:t>ni</a:t>
            </a:r>
            <a:r>
              <a:rPr lang="en-CA" i="1" dirty="0">
                <a:ea typeface="Calibri" panose="020F0502020204030204"/>
                <a:cs typeface="Calibri"/>
              </a:rPr>
              <a:t> </a:t>
            </a:r>
            <a:r>
              <a:rPr lang="en-CA" i="1" dirty="0" err="1">
                <a:ea typeface="Calibri" panose="020F0502020204030204"/>
                <a:cs typeface="Calibri"/>
              </a:rPr>
              <a:t>FdR</a:t>
            </a:r>
          </a:p>
          <a:p>
            <a:endParaRPr lang="en-CA" i="1" dirty="0">
              <a:ea typeface="Calibri" panose="020F0502020204030204"/>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32</a:t>
            </a:fld>
            <a:endParaRPr lang="en-US"/>
          </a:p>
        </p:txBody>
      </p:sp>
    </p:spTree>
    <p:extLst>
      <p:ext uri="{BB962C8B-B14F-4D97-AF65-F5344CB8AC3E}">
        <p14:creationId xmlns:p14="http://schemas.microsoft.com/office/powerpoint/2010/main" val="2568468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2: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2: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Pour les trois ECR, les participants se sont </a:t>
            </a:r>
            <a:r>
              <a:rPr lang="en-US" dirty="0" err="1"/>
              <a:t>portés</a:t>
            </a:r>
            <a:r>
              <a:rPr lang="en-US" dirty="0"/>
              <a:t> </a:t>
            </a:r>
            <a:r>
              <a:rPr lang="en-US" dirty="0" err="1"/>
              <a:t>volontaires</a:t>
            </a:r>
            <a:r>
              <a:rPr lang="en-US" dirty="0"/>
              <a:t> en acceptant de </a:t>
            </a:r>
            <a:r>
              <a:rPr lang="en-US" dirty="0" err="1"/>
              <a:t>remplir</a:t>
            </a:r>
            <a:r>
              <a:rPr lang="en-US" dirty="0"/>
              <a:t> </a:t>
            </a:r>
            <a:r>
              <a:rPr lang="en-US" dirty="0" err="1"/>
              <a:t>indépendamment</a:t>
            </a:r>
            <a:r>
              <a:rPr lang="en-US" dirty="0"/>
              <a:t> une évaluation des </a:t>
            </a:r>
            <a:r>
              <a:rPr lang="en-US" dirty="0" err="1"/>
              <a:t>risques</a:t>
            </a:r>
            <a:r>
              <a:rPr lang="en-US" dirty="0"/>
              <a:t>. Il </a:t>
            </a:r>
            <a:r>
              <a:rPr lang="en-US" dirty="0" err="1"/>
              <a:t>s’agit</a:t>
            </a:r>
            <a:r>
              <a:rPr lang="en-US" dirty="0"/>
              <a:t> donc d’un sous-groupe </a:t>
            </a:r>
            <a:r>
              <a:rPr lang="en-US" dirty="0" err="1"/>
              <a:t>pouvant</a:t>
            </a:r>
            <a:r>
              <a:rPr lang="en-US" dirty="0"/>
              <a:t> </a:t>
            </a:r>
            <a:r>
              <a:rPr lang="en-US" dirty="0" err="1"/>
              <a:t>différer</a:t>
            </a:r>
            <a:r>
              <a:rPr lang="en-US" dirty="0"/>
              <a:t> de la population générale (participants </a:t>
            </a:r>
            <a:r>
              <a:rPr lang="en-US" dirty="0" err="1"/>
              <a:t>volontaires</a:t>
            </a:r>
            <a:r>
              <a:rPr lang="en-US" dirty="0"/>
              <a:t> en santé, très </a:t>
            </a:r>
            <a:r>
              <a:rPr lang="en-US" dirty="0" err="1"/>
              <a:t>motivés</a:t>
            </a:r>
            <a:r>
              <a:rPr lang="en-US" dirty="0"/>
              <a:t>).</a:t>
            </a:r>
            <a:endParaRPr dirty="0"/>
          </a:p>
          <a:p>
            <a:pPr marL="0" lvl="0" indent="0" algn="l" rtl="0">
              <a:spcBef>
                <a:spcPts val="0"/>
              </a:spcBef>
              <a:spcAft>
                <a:spcPts val="0"/>
              </a:spcAft>
              <a:buNone/>
            </a:pPr>
            <a:r>
              <a:rPr lang="en-US" dirty="0"/>
              <a:t>Pour </a:t>
            </a:r>
            <a:r>
              <a:rPr lang="en-US" dirty="0" err="1"/>
              <a:t>toutes</a:t>
            </a:r>
            <a:r>
              <a:rPr lang="en-US" dirty="0"/>
              <a:t> les études, le </a:t>
            </a:r>
            <a:r>
              <a:rPr lang="en-US" dirty="0" err="1"/>
              <a:t>recrutement</a:t>
            </a:r>
            <a:r>
              <a:rPr lang="en-US" dirty="0"/>
              <a:t> </a:t>
            </a:r>
            <a:r>
              <a:rPr lang="en-US" dirty="0" err="1"/>
              <a:t>s’est</a:t>
            </a:r>
            <a:r>
              <a:rPr lang="en-US" dirty="0"/>
              <a:t> effectué au </a:t>
            </a:r>
            <a:r>
              <a:rPr lang="en-US" dirty="0" err="1"/>
              <a:t>moyen</a:t>
            </a:r>
            <a:r>
              <a:rPr lang="en-US" dirty="0"/>
              <a:t> </a:t>
            </a:r>
            <a:r>
              <a:rPr lang="en-US" dirty="0" err="1"/>
              <a:t>d’invitations</a:t>
            </a:r>
            <a:r>
              <a:rPr lang="en-US" dirty="0"/>
              <a:t> </a:t>
            </a:r>
            <a:r>
              <a:rPr lang="en-US" dirty="0" err="1"/>
              <a:t>envoyées</a:t>
            </a:r>
            <a:r>
              <a:rPr lang="en-US" dirty="0"/>
              <a:t> par la poste, </a:t>
            </a:r>
            <a:r>
              <a:rPr lang="en-US" dirty="0" err="1"/>
              <a:t>ce</a:t>
            </a:r>
            <a:r>
              <a:rPr lang="en-US" dirty="0"/>
              <a:t> qui </a:t>
            </a:r>
            <a:r>
              <a:rPr lang="en-US" dirty="0" err="1"/>
              <a:t>diffère</a:t>
            </a:r>
            <a:r>
              <a:rPr lang="en-US" dirty="0"/>
              <a:t> du contexte canadien de dépistage, </a:t>
            </a:r>
            <a:r>
              <a:rPr lang="en-US" dirty="0" err="1"/>
              <a:t>généralement</a:t>
            </a:r>
            <a:r>
              <a:rPr lang="en-US" dirty="0"/>
              <a:t> </a:t>
            </a:r>
            <a:r>
              <a:rPr lang="en-US" dirty="0" err="1"/>
              <a:t>opportuniste</a:t>
            </a:r>
            <a:r>
              <a:rPr lang="en-US" dirty="0"/>
              <a:t>.</a:t>
            </a:r>
            <a:endParaRPr dirty="0"/>
          </a:p>
          <a:p>
            <a:pPr marL="0" lvl="0" indent="0" algn="l" rtl="0">
              <a:spcBef>
                <a:spcPts val="0"/>
              </a:spcBef>
              <a:spcAft>
                <a:spcPts val="0"/>
              </a:spcAft>
              <a:buNone/>
            </a:pPr>
            <a:r>
              <a:rPr lang="en-US" dirty="0"/>
              <a:t>De plus, les participants aux ECR </a:t>
            </a:r>
            <a:r>
              <a:rPr lang="en-US" dirty="0" err="1"/>
              <a:t>avaient</a:t>
            </a:r>
            <a:r>
              <a:rPr lang="en-US" dirty="0"/>
              <a:t> un </a:t>
            </a:r>
            <a:r>
              <a:rPr lang="en-US" dirty="0" err="1"/>
              <a:t>niveau</a:t>
            </a:r>
            <a:r>
              <a:rPr lang="en-US" dirty="0"/>
              <a:t> de </a:t>
            </a:r>
            <a:r>
              <a:rPr lang="en-US" dirty="0" err="1"/>
              <a:t>scolarité</a:t>
            </a:r>
            <a:r>
              <a:rPr lang="en-US" dirty="0"/>
              <a:t> plus élevé </a:t>
            </a:r>
            <a:r>
              <a:rPr lang="en-US" dirty="0" err="1"/>
              <a:t>comparativement</a:t>
            </a:r>
            <a:r>
              <a:rPr lang="en-US" dirty="0"/>
              <a:t> à la population générale.</a:t>
            </a:r>
            <a:endParaRPr dirty="0"/>
          </a:p>
          <a:p>
            <a:pPr marL="0" lvl="0" indent="0" algn="l" rtl="0">
              <a:spcBef>
                <a:spcPts val="0"/>
              </a:spcBef>
              <a:spcAft>
                <a:spcPts val="0"/>
              </a:spcAft>
              <a:buNone/>
            </a:pPr>
            <a:r>
              <a:rPr lang="en-US" dirty="0"/>
              <a:t>En raison des </a:t>
            </a:r>
            <a:r>
              <a:rPr lang="en-US" dirty="0" err="1"/>
              <a:t>éléments</a:t>
            </a:r>
            <a:r>
              <a:rPr lang="en-US" dirty="0"/>
              <a:t> </a:t>
            </a:r>
            <a:r>
              <a:rPr lang="en-US" dirty="0" err="1"/>
              <a:t>d’applicabilité</a:t>
            </a:r>
            <a:r>
              <a:rPr lang="en-US" dirty="0"/>
              <a:t> </a:t>
            </a:r>
            <a:r>
              <a:rPr lang="en-US" dirty="0" err="1"/>
              <a:t>précédents</a:t>
            </a:r>
            <a:r>
              <a:rPr lang="en-US" dirty="0"/>
              <a:t>, </a:t>
            </a:r>
            <a:r>
              <a:rPr lang="en-US" dirty="0" err="1"/>
              <a:t>l’évaluation</a:t>
            </a:r>
            <a:r>
              <a:rPr lang="en-US" dirty="0"/>
              <a:t> selon </a:t>
            </a:r>
            <a:r>
              <a:rPr lang="en-US" dirty="0" err="1"/>
              <a:t>l’approche</a:t>
            </a:r>
            <a:r>
              <a:rPr lang="en-US" dirty="0"/>
              <a:t> GRADE des données probantes a été revue à la </a:t>
            </a:r>
            <a:r>
              <a:rPr lang="en-US" dirty="0" err="1"/>
              <a:t>baisse</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Ces </a:t>
            </a:r>
            <a:r>
              <a:rPr lang="en-US" dirty="0" err="1"/>
              <a:t>derniers</a:t>
            </a:r>
            <a:r>
              <a:rPr lang="en-US" dirty="0"/>
              <a:t> </a:t>
            </a:r>
            <a:r>
              <a:rPr lang="en-US" dirty="0" err="1"/>
              <a:t>ont</a:t>
            </a:r>
            <a:r>
              <a:rPr lang="en-US" dirty="0"/>
              <a:t> </a:t>
            </a:r>
            <a:r>
              <a:rPr lang="en-US" dirty="0" err="1"/>
              <a:t>aussi</a:t>
            </a:r>
            <a:r>
              <a:rPr lang="en-US" dirty="0"/>
              <a:t> </a:t>
            </a:r>
            <a:r>
              <a:rPr lang="en-US" dirty="0" err="1"/>
              <a:t>influencé</a:t>
            </a:r>
            <a:r>
              <a:rPr lang="en-US" dirty="0"/>
              <a:t> </a:t>
            </a:r>
            <a:r>
              <a:rPr lang="en-US" dirty="0" err="1"/>
              <a:t>l’applicabilité</a:t>
            </a:r>
            <a:r>
              <a:rPr lang="en-US" dirty="0"/>
              <a:t> de la population </a:t>
            </a:r>
            <a:r>
              <a:rPr lang="en-US" dirty="0" err="1"/>
              <a:t>étudiée</a:t>
            </a:r>
            <a:r>
              <a:rPr lang="en-US" dirty="0"/>
              <a:t> et </a:t>
            </a:r>
            <a:r>
              <a:rPr lang="en-US" dirty="0" err="1"/>
              <a:t>seront</a:t>
            </a:r>
            <a:r>
              <a:rPr lang="en-US" dirty="0"/>
              <a:t> </a:t>
            </a:r>
            <a:r>
              <a:rPr lang="en-US" dirty="0" err="1"/>
              <a:t>abordés</a:t>
            </a:r>
            <a:r>
              <a:rPr lang="en-US" dirty="0"/>
              <a:t> dans une diapositive </a:t>
            </a:r>
            <a:r>
              <a:rPr lang="en-US" dirty="0" err="1"/>
              <a:t>ultérieure</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11" name="Google Shape;411;p32: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1614424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a:t>The task force recommends "risk assessment-first" screening for females 65+ (conditional recommendation, low-certainty evidence). </a:t>
            </a:r>
            <a:endParaRPr lang="en-US" i="1">
              <a:cs typeface="Calibri"/>
            </a:endParaRPr>
          </a:p>
          <a:p>
            <a:r>
              <a:rPr lang="en-CA" i="1" dirty="0">
                <a:cs typeface="Calibri"/>
              </a:rPr>
              <a:t>The task force recommends against screening females 40-64 and males of any age </a:t>
            </a:r>
            <a:r>
              <a:rPr lang="en-CA" i="1" dirty="0"/>
              <a:t>(Strong recommendation; very low certainty evidence)</a:t>
            </a:r>
            <a:endParaRPr lang="en-CA" i="1" dirty="0">
              <a:cs typeface="Calibri"/>
            </a:endParaRPr>
          </a:p>
          <a:p>
            <a:endParaRPr lang="en-CA" i="1" dirty="0">
              <a:ea typeface="Calibri"/>
              <a:cs typeface="Calibri"/>
            </a:endParaRPr>
          </a:p>
          <a:p>
            <a:endParaRPr lang="en-CA" i="1" dirty="0">
              <a:ea typeface="Calibri"/>
              <a:cs typeface="Calibri"/>
            </a:endParaRPr>
          </a:p>
          <a:p>
            <a:endParaRPr lang="en-CA" i="1">
              <a:ea typeface="Calibri" panose="020F0502020204030204"/>
              <a:cs typeface="Calibri"/>
            </a:endParaRPr>
          </a:p>
        </p:txBody>
      </p:sp>
      <p:sp>
        <p:nvSpPr>
          <p:cNvPr id="4" name="Slide Number Placeholder 3"/>
          <p:cNvSpPr>
            <a:spLocks noGrp="1"/>
          </p:cNvSpPr>
          <p:nvPr>
            <p:ph type="sldNum" sz="quarter" idx="10"/>
          </p:nvPr>
        </p:nvSpPr>
        <p:spPr/>
        <p:txBody>
          <a:bodyPr/>
          <a:lstStyle/>
          <a:p>
            <a:fld id="{9344FC17-8036-4C17-99E3-36847C815777}" type="slidenum">
              <a:rPr lang="en-US" smtClean="0"/>
              <a:t>36</a:t>
            </a:fld>
            <a:endParaRPr lang="en-US"/>
          </a:p>
        </p:txBody>
      </p:sp>
    </p:spTree>
    <p:extLst>
      <p:ext uri="{BB962C8B-B14F-4D97-AF65-F5344CB8AC3E}">
        <p14:creationId xmlns:p14="http://schemas.microsoft.com/office/powerpoint/2010/main" val="223540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8: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38:notes"/>
          <p:cNvSpPr txBox="1">
            <a:spLocks noGrp="1"/>
          </p:cNvSpPr>
          <p:nvPr>
            <p:ph type="body" idx="1"/>
          </p:nvPr>
        </p:nvSpPr>
        <p:spPr>
          <a:xfrm>
            <a:off x="702310" y="4421823"/>
            <a:ext cx="5618480" cy="4189095"/>
          </a:xfrm>
          <a:prstGeom prst="rect">
            <a:avLst/>
          </a:prstGeom>
          <a:noFill/>
          <a:ln>
            <a:noFill/>
          </a:ln>
        </p:spPr>
        <p:txBody>
          <a:bodyPr spcFirstLastPara="1" wrap="square" lIns="93300" tIns="46650" rIns="93300" bIns="46650" anchor="t" anchorCtr="0">
            <a:noAutofit/>
          </a:bodyPr>
          <a:lstStyle/>
          <a:p>
            <a:pPr marL="171450" lvl="0" indent="-171450" algn="l" rtl="0">
              <a:spcBef>
                <a:spcPts val="0"/>
              </a:spcBef>
              <a:spcAft>
                <a:spcPts val="0"/>
              </a:spcAft>
              <a:buClr>
                <a:schemeClr val="dk1"/>
              </a:buClr>
              <a:buSzPts val="1200"/>
              <a:buFont typeface="Arial"/>
              <a:buChar char="•"/>
            </a:pPr>
            <a:r>
              <a:rPr lang="en-US"/>
              <a:t>Selon les sondages et les groupes de discussion, les personnes présentant une faible DMO ou des fractures de fragilisation antérieures ont indiqué être plus favorablement disposées à se faire dépister.</a:t>
            </a:r>
            <a:endParaRPr/>
          </a:p>
          <a:p>
            <a:pPr marL="171450" lvl="0" indent="-171450" algn="l" rtl="0">
              <a:spcBef>
                <a:spcPts val="0"/>
              </a:spcBef>
              <a:spcAft>
                <a:spcPts val="0"/>
              </a:spcAft>
              <a:buClr>
                <a:schemeClr val="dk1"/>
              </a:buClr>
              <a:buSzPts val="1200"/>
              <a:buFont typeface="Arial"/>
              <a:buChar char="•"/>
            </a:pPr>
            <a:r>
              <a:rPr lang="en-US"/>
              <a:t>Les femmes âgées de 50 à 65 ans voulaient se faire dépister, MAIS étaient peu favorables au traitement (revue systématique).</a:t>
            </a:r>
            <a:endParaRPr/>
          </a:p>
          <a:p>
            <a:pPr marL="0" lvl="0" indent="0" algn="l" rtl="0">
              <a:spcBef>
                <a:spcPts val="0"/>
              </a:spcBef>
              <a:spcAft>
                <a:spcPts val="0"/>
              </a:spcAft>
              <a:buNone/>
            </a:pPr>
            <a:endParaRPr/>
          </a:p>
        </p:txBody>
      </p:sp>
      <p:sp>
        <p:nvSpPr>
          <p:cNvPr id="474" name="Google Shape;474;p38:notes"/>
          <p:cNvSpPr txBox="1">
            <a:spLocks noGrp="1"/>
          </p:cNvSpPr>
          <p:nvPr>
            <p:ph type="sldNum" idx="12"/>
          </p:nvPr>
        </p:nvSpPr>
        <p:spPr>
          <a:xfrm>
            <a:off x="3978132" y="8842029"/>
            <a:ext cx="3043343" cy="465455"/>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300440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fr-FR" dirty="0"/>
              <a:t>Une infographie de clinicien a été développée pour aider à décrire les différences de temps entre l'évaluation des risques d'abord et le test de dépistage de la DMO en premier</a:t>
            </a:r>
          </a:p>
          <a:p>
            <a:pPr marL="171450" indent="-171450">
              <a:buFont typeface="Arial,Sans-Serif"/>
              <a:buChar char="•"/>
            </a:pPr>
            <a:r>
              <a:rPr lang="fr-FR" dirty="0"/>
              <a:t>La barre verte représente le temps moyen de mise en œuvre d’un dépistage passant d’abord par l’évaluation des risques (femmes de 65 ans et plus), comparativement au dépistage passant d’abord par une ostéodensitométrie pour les femmes et les hommes d’âges et de cycles de dépistage différents.</a:t>
            </a:r>
            <a:r>
              <a:rPr lang="fr-CA" dirty="0"/>
              <a:t> </a:t>
            </a:r>
          </a:p>
          <a:p>
            <a:pPr marL="171450" indent="-171450">
              <a:buFont typeface="Arial,Sans-Serif"/>
              <a:buChar char="•"/>
            </a:pPr>
            <a:r>
              <a:rPr lang="fr-FR" dirty="0"/>
              <a:t>En ne dépistant que ceux dont les avantages sont prouvés (c'est-à-dire les femmes de plus de 65 ans) cela fera également gagner du temps au clinicien, au patient, à la réceptionniste, au technicien et au radiologue, tout en réduisant les tests inutiles et en permettant une prise de décision partagée avec les patients</a:t>
            </a:r>
            <a:endParaRPr lang="fr-CA"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9344FC17-8036-4C17-99E3-36847C815777}" type="slidenum">
              <a:rPr lang="fr-CA" smtClean="0"/>
              <a:t>45</a:t>
            </a:fld>
            <a:endParaRPr lang="fr-CA"/>
          </a:p>
        </p:txBody>
      </p:sp>
    </p:spTree>
    <p:extLst>
      <p:ext uri="{BB962C8B-B14F-4D97-AF65-F5344CB8AC3E}">
        <p14:creationId xmlns:p14="http://schemas.microsoft.com/office/powerpoint/2010/main" val="64261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7B1DBE2F-0EE6-8842-A942-6F67B29DADAD}" type="slidenum">
              <a:rPr lang="en-US" smtClean="0"/>
              <a:pPr/>
              <a:t>48</a:t>
            </a:fld>
            <a:endParaRPr lang="en-US"/>
          </a:p>
        </p:txBody>
      </p:sp>
    </p:spTree>
    <p:extLst>
      <p:ext uri="{BB962C8B-B14F-4D97-AF65-F5344CB8AC3E}">
        <p14:creationId xmlns:p14="http://schemas.microsoft.com/office/powerpoint/2010/main" val="1151469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6dd1d7ea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6dd1d7ea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7B1DBE2F-0EE6-8842-A942-6F67B29DADAD}" type="slidenum">
              <a:rPr lang="en-US" smtClean="0"/>
              <a:pPr/>
              <a:t>53</a:t>
            </a:fld>
            <a:endParaRPr lang="en-US"/>
          </a:p>
        </p:txBody>
      </p:sp>
    </p:spTree>
    <p:extLst>
      <p:ext uri="{BB962C8B-B14F-4D97-AF65-F5344CB8AC3E}">
        <p14:creationId xmlns:p14="http://schemas.microsoft.com/office/powerpoint/2010/main" val="187261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Where a faculty/presenter has no relationships to disclose, indicate Not Applicable under Relationships with Financial Sponsors.</a:t>
            </a:r>
          </a:p>
          <a:p>
            <a:endParaRPr lang="en-US" dirty="0"/>
          </a:p>
          <a:p>
            <a:r>
              <a:rPr lang="en-US" dirty="0"/>
              <a:t>Complete this slide for the primary presenter and ALL co-presenters if applicable.</a:t>
            </a:r>
          </a:p>
          <a:p>
            <a:endParaRPr lang="en-US" dirty="0"/>
          </a:p>
          <a:p>
            <a:r>
              <a:rPr lang="en-US" dirty="0"/>
              <a:t>Reminder: Disclosures made on your COI forms should match disclosures made on the COI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58247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 program has received no external financial support (e.g., monies for food, logistics assistance such as registration, AV set-up, etc.), indicate No External Support.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7B1DBE2F-0EE6-8842-A942-6F67B29DADA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E91CE-56FB-454E-B79E-7F357331A007}"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516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g87904bf766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 name="Google Shape;1388;g87904bf766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Nom donné lors de densité minérale osseuse basse, définition statistique et arbitraire, asymptomatique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ea typeface="Calibri"/>
                <a:cs typeface="Calibri"/>
              </a:rPr>
              <a:t> 1 </a:t>
            </a:r>
            <a:r>
              <a:rPr lang="en-US" dirty="0" err="1">
                <a:ea typeface="Calibri"/>
                <a:cs typeface="Calibri"/>
              </a:rPr>
              <a:t>valeur</a:t>
            </a:r>
            <a:r>
              <a:rPr lang="en-US" dirty="0">
                <a:ea typeface="Calibri"/>
                <a:cs typeface="Calibri"/>
              </a:rPr>
              <a:t> de score T  </a:t>
            </a:r>
            <a:r>
              <a:rPr lang="en-US" dirty="0" err="1">
                <a:ea typeface="Calibri"/>
                <a:cs typeface="Calibri"/>
              </a:rPr>
              <a:t>en</a:t>
            </a:r>
            <a:r>
              <a:rPr lang="en-US" dirty="0">
                <a:ea typeface="Calibri"/>
                <a:cs typeface="Calibri"/>
              </a:rPr>
              <a:t> bas </a:t>
            </a:r>
            <a:r>
              <a:rPr lang="en-US" dirty="0" err="1">
                <a:ea typeface="Calibri"/>
                <a:cs typeface="Calibri"/>
              </a:rPr>
              <a:t>ou</a:t>
            </a:r>
            <a:r>
              <a:rPr lang="en-US" dirty="0">
                <a:ea typeface="Calibri"/>
                <a:cs typeface="Calibri"/>
              </a:rPr>
              <a:t> </a:t>
            </a:r>
            <a:r>
              <a:rPr lang="en-US" dirty="0" err="1">
                <a:ea typeface="Calibri"/>
                <a:cs typeface="Calibri"/>
              </a:rPr>
              <a:t>égale</a:t>
            </a:r>
            <a:r>
              <a:rPr lang="en-US" dirty="0">
                <a:ea typeface="Calibri"/>
                <a:cs typeface="Calibri"/>
              </a:rPr>
              <a:t> à 2.5 </a:t>
            </a:r>
            <a:r>
              <a:rPr lang="en-US" dirty="0" err="1">
                <a:ea typeface="Calibri"/>
                <a:cs typeface="Calibri"/>
              </a:rPr>
              <a:t>n'est</a:t>
            </a:r>
            <a:r>
              <a:rPr lang="en-US" dirty="0">
                <a:ea typeface="Calibri"/>
                <a:cs typeface="Calibri"/>
              </a:rPr>
              <a:t> pas </a:t>
            </a:r>
            <a:r>
              <a:rPr lang="en-US" dirty="0" err="1">
                <a:ea typeface="Calibri"/>
                <a:cs typeface="Calibri"/>
              </a:rPr>
              <a:t>une</a:t>
            </a:r>
            <a:r>
              <a:rPr lang="en-US" dirty="0">
                <a:ea typeface="Calibri"/>
                <a:cs typeface="Calibri"/>
              </a:rPr>
              <a:t> mx </a:t>
            </a:r>
            <a:r>
              <a:rPr lang="en-US" dirty="0" err="1">
                <a:ea typeface="Calibri"/>
                <a:cs typeface="Calibri"/>
              </a:rPr>
              <a:t>en</a:t>
            </a:r>
            <a:r>
              <a:rPr lang="en-US" dirty="0">
                <a:ea typeface="Calibri"/>
                <a:cs typeface="Calibri"/>
              </a:rPr>
              <a:t> soi ; </a:t>
            </a:r>
            <a:r>
              <a:rPr lang="en-US" dirty="0" err="1">
                <a:ea typeface="Calibri"/>
                <a:cs typeface="Calibri"/>
              </a:rPr>
              <a:t>mais</a:t>
            </a:r>
            <a:r>
              <a:rPr lang="en-US" dirty="0">
                <a:ea typeface="Calibri"/>
                <a:cs typeface="Calibri"/>
              </a:rPr>
              <a:t> bel et bien un </a:t>
            </a:r>
            <a:r>
              <a:rPr lang="en-US" dirty="0" err="1">
                <a:ea typeface="Calibri"/>
                <a:cs typeface="Calibri"/>
              </a:rPr>
              <a:t>FdR</a:t>
            </a:r>
          </a:p>
        </p:txBody>
      </p:sp>
      <p:sp>
        <p:nvSpPr>
          <p:cNvPr id="4" name="Espace réservé du numéro de diapositive 3"/>
          <p:cNvSpPr>
            <a:spLocks noGrp="1"/>
          </p:cNvSpPr>
          <p:nvPr>
            <p:ph type="sldNum" sz="quarter" idx="5"/>
          </p:nvPr>
        </p:nvSpPr>
        <p:spPr/>
        <p:txBody>
          <a:bodyPr/>
          <a:lstStyle/>
          <a:p>
            <a:fld id="{4A773386-AD46-49E0-84C7-CE0E6ACD1138}" type="slidenum">
              <a:rPr lang="fr-CA" smtClean="0"/>
              <a:t>22</a:t>
            </a:fld>
            <a:endParaRPr lang="fr-CA"/>
          </a:p>
        </p:txBody>
      </p:sp>
    </p:spTree>
    <p:extLst>
      <p:ext uri="{BB962C8B-B14F-4D97-AF65-F5344CB8AC3E}">
        <p14:creationId xmlns:p14="http://schemas.microsoft.com/office/powerpoint/2010/main" val="363606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g87904bf766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 name="Google Shape;1388;g87904bf766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CA" dirty="0"/>
              <a:t>Nom donné lors de ÉTAT d'une densité minérale osseuse basse, définition statistique et arbitraire, asymptomatique</a:t>
            </a:r>
            <a:endParaRPr dirty="0"/>
          </a:p>
        </p:txBody>
      </p:sp>
    </p:spTree>
    <p:extLst>
      <p:ext uri="{BB962C8B-B14F-4D97-AF65-F5344CB8AC3E}">
        <p14:creationId xmlns:p14="http://schemas.microsoft.com/office/powerpoint/2010/main" val="24016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https://www.na3rsc.org/best-practices/</a:t>
            </a:r>
          </a:p>
        </p:txBody>
      </p:sp>
      <p:sp>
        <p:nvSpPr>
          <p:cNvPr id="4" name="Slide Number Placeholder 3"/>
          <p:cNvSpPr>
            <a:spLocks noGrp="1"/>
          </p:cNvSpPr>
          <p:nvPr>
            <p:ph type="sldNum" sz="quarter" idx="10"/>
          </p:nvPr>
        </p:nvSpPr>
        <p:spPr/>
        <p:txBody>
          <a:bodyPr/>
          <a:lstStyle/>
          <a:p>
            <a:fld id="{E31F06D1-CFC5-4433-B572-4E494ED56510}" type="slidenum">
              <a:rPr lang="en-CA" smtClean="0"/>
              <a:t>27</a:t>
            </a:fld>
            <a:endParaRPr lang="en-CA"/>
          </a:p>
        </p:txBody>
      </p:sp>
    </p:spTree>
    <p:extLst>
      <p:ext uri="{BB962C8B-B14F-4D97-AF65-F5344CB8AC3E}">
        <p14:creationId xmlns:p14="http://schemas.microsoft.com/office/powerpoint/2010/main" val="649452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63"/>
            <a:ext cx="9144000" cy="2387600"/>
          </a:xfrm>
        </p:spPr>
        <p:txBody>
          <a:bodyPr anchor="b"/>
          <a:lstStyle>
            <a:lvl1pPr algn="ctr">
              <a:defRPr sz="5994"/>
            </a:lvl1pPr>
          </a:lstStyle>
          <a:p>
            <a:r>
              <a:rPr lang="fr-FR"/>
              <a:t>Modifiez le style du titre</a:t>
            </a:r>
            <a:endParaRPr lang="en-CA"/>
          </a:p>
        </p:txBody>
      </p:sp>
      <p:sp>
        <p:nvSpPr>
          <p:cNvPr id="3" name="Subtitle 2"/>
          <p:cNvSpPr>
            <a:spLocks noGrp="1"/>
          </p:cNvSpPr>
          <p:nvPr>
            <p:ph type="subTitle" idx="1"/>
          </p:nvPr>
        </p:nvSpPr>
        <p:spPr>
          <a:xfrm>
            <a:off x="1524003" y="3602039"/>
            <a:ext cx="9144000" cy="1655761"/>
          </a:xfrm>
        </p:spPr>
        <p:txBody>
          <a:bodyPr/>
          <a:lstStyle>
            <a:lvl1pPr marL="0" indent="0" algn="ctr">
              <a:buNone/>
              <a:defRPr sz="2398"/>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fr-FR"/>
              <a:t>Modifiez le style des sous-titres du masque</a:t>
            </a:r>
            <a:endParaRPr lang="en-CA"/>
          </a:p>
        </p:txBody>
      </p:sp>
      <p:sp>
        <p:nvSpPr>
          <p:cNvPr id="4" name="Date Placeholder 3"/>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100976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CA"/>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Date Placeholder 3"/>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128195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Date Placeholder 3"/>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1212596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pic>
        <p:nvPicPr>
          <p:cNvPr id="39" name="Google Shape;39;p8"/>
          <p:cNvPicPr preferRelativeResize="0"/>
          <p:nvPr/>
        </p:nvPicPr>
        <p:blipFill>
          <a:blip r:embed="rId2">
            <a:alphaModFix/>
          </a:blip>
          <a:stretch>
            <a:fillRect/>
          </a:stretch>
        </p:blipFill>
        <p:spPr>
          <a:xfrm>
            <a:off x="0" y="10000"/>
            <a:ext cx="12192000" cy="6858000"/>
          </a:xfrm>
          <a:prstGeom prst="rect">
            <a:avLst/>
          </a:prstGeom>
          <a:noFill/>
          <a:ln>
            <a:noFill/>
          </a:ln>
        </p:spPr>
      </p:pic>
      <p:sp>
        <p:nvSpPr>
          <p:cNvPr id="40" name="Google Shape;40;p8"/>
          <p:cNvSpPr txBox="1">
            <a:spLocks noGrp="1"/>
          </p:cNvSpPr>
          <p:nvPr>
            <p:ph type="title"/>
          </p:nvPr>
        </p:nvSpPr>
        <p:spPr>
          <a:xfrm>
            <a:off x="3298200" y="2193500"/>
            <a:ext cx="5595600" cy="292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71432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8"/>
        <p:cNvGrpSpPr/>
        <p:nvPr/>
      </p:nvGrpSpPr>
      <p:grpSpPr>
        <a:xfrm>
          <a:off x="0" y="0"/>
          <a:ext cx="0" cy="0"/>
          <a:chOff x="0" y="0"/>
          <a:chExt cx="0" cy="0"/>
        </a:xfrm>
      </p:grpSpPr>
      <p:sp>
        <p:nvSpPr>
          <p:cNvPr id="39" name="Google Shape;39;p76"/>
          <p:cNvSpPr txBox="1">
            <a:spLocks noGrp="1"/>
          </p:cNvSpPr>
          <p:nvPr>
            <p:ph type="title"/>
          </p:nvPr>
        </p:nvSpPr>
        <p:spPr>
          <a:xfrm>
            <a:off x="609600" y="533400"/>
            <a:ext cx="109728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6"/>
          <p:cNvSpPr txBox="1">
            <a:spLocks noGrp="1"/>
          </p:cNvSpPr>
          <p:nvPr>
            <p:ph type="body" idx="1"/>
          </p:nvPr>
        </p:nvSpPr>
        <p:spPr>
          <a:xfrm>
            <a:off x="609600" y="1524001"/>
            <a:ext cx="10972800" cy="46021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76"/>
          <p:cNvSpPr txBox="1">
            <a:spLocks noGrp="1"/>
          </p:cNvSpPr>
          <p:nvPr>
            <p:ph type="dt" idx="10"/>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76"/>
          <p:cNvSpPr txBox="1">
            <a:spLocks noGrp="1"/>
          </p:cNvSpPr>
          <p:nvPr>
            <p:ph type="ftr" idx="11"/>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76"/>
          <p:cNvSpPr txBox="1">
            <a:spLocks noGrp="1"/>
          </p:cNvSpPr>
          <p:nvPr>
            <p:ph type="sldNum" idx="12"/>
          </p:nvPr>
        </p:nvSpPr>
        <p:spPr>
          <a:xfrm>
            <a:off x="8737600" y="6264276"/>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44135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93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2157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009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7781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4725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6844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46960"/>
            <a:ext cx="10515600" cy="961059"/>
          </a:xfrm>
        </p:spPr>
        <p:txBody>
          <a:bodyPr>
            <a:normAutofit/>
          </a:bodyPr>
          <a:lstStyle>
            <a:lvl1pPr>
              <a:defRPr sz="3996" b="1">
                <a:ln>
                  <a:solidFill>
                    <a:schemeClr val="accent1"/>
                  </a:solidFill>
                </a:ln>
                <a:solidFill>
                  <a:schemeClr val="bg2"/>
                </a:solidFill>
                <a:latin typeface="+mn-lt"/>
              </a:defRPr>
            </a:lvl1pPr>
          </a:lstStyle>
          <a:p>
            <a:r>
              <a:rPr lang="fr-FR" dirty="0"/>
              <a:t>Modifiez le style du titre</a:t>
            </a:r>
            <a:endParaRPr lang="en-CA" dirty="0"/>
          </a:p>
        </p:txBody>
      </p:sp>
      <p:sp>
        <p:nvSpPr>
          <p:cNvPr id="3" name="Content Placeholder 2"/>
          <p:cNvSpPr>
            <a:spLocks noGrp="1"/>
          </p:cNvSpPr>
          <p:nvPr>
            <p:ph idx="1" hasCustomPrompt="1"/>
          </p:nvPr>
        </p:nvSpPr>
        <p:spPr>
          <a:xfrm>
            <a:off x="838201" y="1321014"/>
            <a:ext cx="10515600" cy="4855951"/>
          </a:xfrm>
        </p:spPr>
        <p:txBody>
          <a:bodyPr>
            <a:normAutofit/>
          </a:bodyPr>
          <a:lstStyle>
            <a:lvl1pPr marL="239778" indent="-239778">
              <a:lnSpc>
                <a:spcPct val="100000"/>
              </a:lnSpc>
              <a:spcBef>
                <a:spcPts val="0"/>
              </a:spcBef>
              <a:defRPr sz="3197">
                <a:solidFill>
                  <a:schemeClr val="tx1"/>
                </a:solidFill>
                <a:latin typeface="+mn-lt"/>
              </a:defRPr>
            </a:lvl1pPr>
            <a:lvl2pPr marL="959112" indent="-479556">
              <a:lnSpc>
                <a:spcPct val="100000"/>
              </a:lnSpc>
              <a:spcBef>
                <a:spcPts val="0"/>
              </a:spcBef>
              <a:defRPr sz="3197">
                <a:solidFill>
                  <a:schemeClr val="tx1"/>
                </a:solidFill>
                <a:latin typeface="+mn-lt"/>
              </a:defRPr>
            </a:lvl2pPr>
            <a:lvl3pPr>
              <a:lnSpc>
                <a:spcPct val="100000"/>
              </a:lnSpc>
              <a:spcBef>
                <a:spcPts val="0"/>
              </a:spcBef>
              <a:defRPr sz="3197">
                <a:solidFill>
                  <a:schemeClr val="tx1"/>
                </a:solidFill>
                <a:latin typeface="+mn-lt"/>
              </a:defRPr>
            </a:lvl3pPr>
            <a:lvl4pPr>
              <a:lnSpc>
                <a:spcPct val="100000"/>
              </a:lnSpc>
              <a:spcBef>
                <a:spcPts val="0"/>
              </a:spcBef>
              <a:defRPr sz="3197">
                <a:solidFill>
                  <a:schemeClr val="tx1"/>
                </a:solidFill>
                <a:latin typeface="+mn-lt"/>
              </a:defRPr>
            </a:lvl4pPr>
            <a:lvl5pPr>
              <a:lnSpc>
                <a:spcPct val="100000"/>
              </a:lnSpc>
              <a:spcBef>
                <a:spcPts val="0"/>
              </a:spcBef>
              <a:defRPr sz="3197">
                <a:solidFill>
                  <a:schemeClr val="tx1"/>
                </a:solidFill>
                <a:latin typeface="+mn-lt"/>
              </a:defRPr>
            </a:lvl5pPr>
          </a:lstStyle>
          <a:p>
            <a:pPr lvl="0"/>
            <a:r>
              <a:rPr lang="fr-FR" dirty="0"/>
              <a:t>Cliquez pour modifier les styles du texte du masque </a:t>
            </a:r>
            <a:r>
              <a:rPr lang="fr-FR" dirty="0" err="1"/>
              <a:t>textetextetexte</a:t>
            </a:r>
            <a:endParaRPr lang="fr-FR" dirty="0"/>
          </a:p>
          <a:p>
            <a:pPr lvl="1"/>
            <a:r>
              <a:rPr lang="fr-FR" dirty="0"/>
              <a:t>Deuxième niveau </a:t>
            </a:r>
            <a:r>
              <a:rPr lang="fr-FR" dirty="0" err="1"/>
              <a:t>textetextetexte</a:t>
            </a:r>
            <a:r>
              <a:rPr lang="fr-FR" dirty="0"/>
              <a:t> </a:t>
            </a:r>
            <a:r>
              <a:rPr lang="fr-FR" dirty="0" err="1"/>
              <a:t>textetextetexte</a:t>
            </a:r>
            <a:r>
              <a:rPr lang="fr-FR" dirty="0"/>
              <a:t> </a:t>
            </a:r>
            <a:r>
              <a:rPr lang="fr-FR" dirty="0" err="1"/>
              <a:t>textetextetexte</a:t>
            </a:r>
            <a:endParaRPr lang="fr-FR" dirty="0"/>
          </a:p>
          <a:p>
            <a:pPr lvl="1"/>
            <a:endParaRPr lang="fr-FR" dirty="0"/>
          </a:p>
        </p:txBody>
      </p:sp>
      <p:sp>
        <p:nvSpPr>
          <p:cNvPr id="8" name="Rectangle 7"/>
          <p:cNvSpPr/>
          <p:nvPr userDrawn="1"/>
        </p:nvSpPr>
        <p:spPr>
          <a:xfrm>
            <a:off x="3" y="6461357"/>
            <a:ext cx="12192000" cy="396643"/>
          </a:xfrm>
          <a:prstGeom prst="rect">
            <a:avLst/>
          </a:prstGeom>
          <a:solidFill>
            <a:srgbClr val="5AB7B2"/>
          </a:solidFill>
          <a:ln>
            <a:solidFill>
              <a:srgbClr val="5AB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99">
              <a:ln>
                <a:solidFill>
                  <a:srgbClr val="5AB7B2"/>
                </a:solidFill>
              </a:ln>
              <a:solidFill>
                <a:srgbClr val="5AB7B2"/>
              </a:solidFill>
            </a:endParaRPr>
          </a:p>
        </p:txBody>
      </p:sp>
      <p:sp>
        <p:nvSpPr>
          <p:cNvPr id="9" name="Isosceles Triangle 8"/>
          <p:cNvSpPr/>
          <p:nvPr userDrawn="1"/>
        </p:nvSpPr>
        <p:spPr>
          <a:xfrm flipV="1">
            <a:off x="890177" y="6448359"/>
            <a:ext cx="293537" cy="210981"/>
          </a:xfrm>
          <a:prstGeom prst="triangl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99" baseline="0" dirty="0"/>
          </a:p>
        </p:txBody>
      </p:sp>
      <p:sp>
        <p:nvSpPr>
          <p:cNvPr id="10" name="TextBox 9"/>
          <p:cNvSpPr txBox="1"/>
          <p:nvPr userDrawn="1"/>
        </p:nvSpPr>
        <p:spPr>
          <a:xfrm>
            <a:off x="5470723" y="6474616"/>
            <a:ext cx="5910295" cy="338426"/>
          </a:xfrm>
          <a:prstGeom prst="rect">
            <a:avLst/>
          </a:prstGeom>
          <a:noFill/>
        </p:spPr>
        <p:txBody>
          <a:bodyPr wrap="square" rtlCol="0">
            <a:spAutoFit/>
          </a:bodyPr>
          <a:lstStyle/>
          <a:p>
            <a:pPr algn="r"/>
            <a:r>
              <a:rPr lang="en-CA" sz="1599" b="1" dirty="0">
                <a:solidFill>
                  <a:schemeClr val="bg1"/>
                </a:solidFill>
              </a:rPr>
              <a:t>www.choisiravecsoinquebec.ca   |   @Choisiravecsoinqc</a:t>
            </a:r>
          </a:p>
        </p:txBody>
      </p:sp>
    </p:spTree>
    <p:extLst>
      <p:ext uri="{BB962C8B-B14F-4D97-AF65-F5344CB8AC3E}">
        <p14:creationId xmlns:p14="http://schemas.microsoft.com/office/powerpoint/2010/main" val="4145442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6005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9911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9824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774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468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994"/>
            </a:lvl1pPr>
          </a:lstStyle>
          <a:p>
            <a:r>
              <a:rPr lang="fr-FR"/>
              <a:t>Modifiez le style du titre</a:t>
            </a:r>
            <a:endParaRPr lang="en-CA"/>
          </a:p>
        </p:txBody>
      </p:sp>
      <p:sp>
        <p:nvSpPr>
          <p:cNvPr id="3" name="Text Placeholder 2"/>
          <p:cNvSpPr>
            <a:spLocks noGrp="1"/>
          </p:cNvSpPr>
          <p:nvPr>
            <p:ph type="body" idx="1"/>
          </p:nvPr>
        </p:nvSpPr>
        <p:spPr>
          <a:xfrm>
            <a:off x="831851" y="4589470"/>
            <a:ext cx="10515600" cy="1500187"/>
          </a:xfrm>
        </p:spPr>
        <p:txBody>
          <a:bodyPr/>
          <a:lstStyle>
            <a:lvl1pPr marL="0" indent="0">
              <a:buNone/>
              <a:defRPr sz="2398">
                <a:solidFill>
                  <a:schemeClr val="tx1">
                    <a:tint val="75000"/>
                  </a:schemeClr>
                </a:solidFill>
              </a:defRPr>
            </a:lvl1pPr>
            <a:lvl2pPr marL="456777" indent="0">
              <a:buNone/>
              <a:defRPr sz="1998">
                <a:solidFill>
                  <a:schemeClr val="tx1">
                    <a:tint val="75000"/>
                  </a:schemeClr>
                </a:solidFill>
              </a:defRPr>
            </a:lvl2pPr>
            <a:lvl3pPr marL="913554" indent="0">
              <a:buNone/>
              <a:defRPr sz="1798">
                <a:solidFill>
                  <a:schemeClr val="tx1">
                    <a:tint val="75000"/>
                  </a:schemeClr>
                </a:solidFill>
              </a:defRPr>
            </a:lvl3pPr>
            <a:lvl4pPr marL="1370331" indent="0">
              <a:buNone/>
              <a:defRPr sz="1599">
                <a:solidFill>
                  <a:schemeClr val="tx1">
                    <a:tint val="75000"/>
                  </a:schemeClr>
                </a:solidFill>
              </a:defRPr>
            </a:lvl4pPr>
            <a:lvl5pPr marL="1827108" indent="0">
              <a:buNone/>
              <a:defRPr sz="1599">
                <a:solidFill>
                  <a:schemeClr val="tx1">
                    <a:tint val="75000"/>
                  </a:schemeClr>
                </a:solidFill>
              </a:defRPr>
            </a:lvl5pPr>
            <a:lvl6pPr marL="2283885" indent="0">
              <a:buNone/>
              <a:defRPr sz="1599">
                <a:solidFill>
                  <a:schemeClr val="tx1">
                    <a:tint val="75000"/>
                  </a:schemeClr>
                </a:solidFill>
              </a:defRPr>
            </a:lvl6pPr>
            <a:lvl7pPr marL="2740663" indent="0">
              <a:buNone/>
              <a:defRPr sz="1599">
                <a:solidFill>
                  <a:schemeClr val="tx1">
                    <a:tint val="75000"/>
                  </a:schemeClr>
                </a:solidFill>
              </a:defRPr>
            </a:lvl7pPr>
            <a:lvl8pPr marL="3197440" indent="0">
              <a:buNone/>
              <a:defRPr sz="1599">
                <a:solidFill>
                  <a:schemeClr val="tx1">
                    <a:tint val="75000"/>
                  </a:schemeClr>
                </a:solidFill>
              </a:defRPr>
            </a:lvl8pPr>
            <a:lvl9pPr marL="3654217" indent="0">
              <a:buNone/>
              <a:defRPr sz="1599">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427834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5AB7B2"/>
                </a:solidFill>
              </a:defRPr>
            </a:lvl1pPr>
          </a:lstStyle>
          <a:p>
            <a:r>
              <a:rPr lang="fr-FR"/>
              <a:t>Modifiez le style du titre</a:t>
            </a:r>
            <a:endParaRPr lang="en-CA" dirty="0"/>
          </a:p>
        </p:txBody>
      </p:sp>
      <p:sp>
        <p:nvSpPr>
          <p:cNvPr id="3" name="Content Placeholder 2"/>
          <p:cNvSpPr>
            <a:spLocks noGrp="1"/>
          </p:cNvSpPr>
          <p:nvPr>
            <p:ph sz="half" idx="1"/>
          </p:nvPr>
        </p:nvSpPr>
        <p:spPr>
          <a:xfrm>
            <a:off x="838203" y="1825624"/>
            <a:ext cx="5181600" cy="43513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Content Placeholder 3"/>
          <p:cNvSpPr>
            <a:spLocks noGrp="1"/>
          </p:cNvSpPr>
          <p:nvPr>
            <p:ph sz="half" idx="2"/>
          </p:nvPr>
        </p:nvSpPr>
        <p:spPr>
          <a:xfrm>
            <a:off x="6172200" y="1825624"/>
            <a:ext cx="5181600" cy="43513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Date Placeholder 4"/>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1864056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CA"/>
          </a:p>
        </p:txBody>
      </p:sp>
      <p:sp>
        <p:nvSpPr>
          <p:cNvPr id="3" name="Text Placeholder 2"/>
          <p:cNvSpPr>
            <a:spLocks noGrp="1"/>
          </p:cNvSpPr>
          <p:nvPr>
            <p:ph type="body" idx="1"/>
          </p:nvPr>
        </p:nvSpPr>
        <p:spPr>
          <a:xfrm>
            <a:off x="839792" y="1681163"/>
            <a:ext cx="5157787" cy="823912"/>
          </a:xfrm>
        </p:spPr>
        <p:txBody>
          <a:bodyPr anchor="b"/>
          <a:lstStyle>
            <a:lvl1pPr marL="0" indent="0">
              <a:buNone/>
              <a:defRPr sz="2398" b="1"/>
            </a:lvl1pPr>
            <a:lvl2pPr marL="456777" indent="0">
              <a:buNone/>
              <a:defRPr sz="1998" b="1"/>
            </a:lvl2pPr>
            <a:lvl3pPr marL="913554" indent="0">
              <a:buNone/>
              <a:defRPr sz="1798" b="1"/>
            </a:lvl3pPr>
            <a:lvl4pPr marL="1370331" indent="0">
              <a:buNone/>
              <a:defRPr sz="1599" b="1"/>
            </a:lvl4pPr>
            <a:lvl5pPr marL="1827108" indent="0">
              <a:buNone/>
              <a:defRPr sz="1599" b="1"/>
            </a:lvl5pPr>
            <a:lvl6pPr marL="2283885" indent="0">
              <a:buNone/>
              <a:defRPr sz="1599" b="1"/>
            </a:lvl6pPr>
            <a:lvl7pPr marL="2740663" indent="0">
              <a:buNone/>
              <a:defRPr sz="1599" b="1"/>
            </a:lvl7pPr>
            <a:lvl8pPr marL="3197440" indent="0">
              <a:buNone/>
              <a:defRPr sz="1599" b="1"/>
            </a:lvl8pPr>
            <a:lvl9pPr marL="3654217" indent="0">
              <a:buNone/>
              <a:defRPr sz="1599" b="1"/>
            </a:lvl9pPr>
          </a:lstStyle>
          <a:p>
            <a:pPr lvl="0"/>
            <a:r>
              <a:rPr lang="fr-FR"/>
              <a:t>Cliquez pour modifier les styles du texte du masque</a:t>
            </a:r>
          </a:p>
        </p:txBody>
      </p:sp>
      <p:sp>
        <p:nvSpPr>
          <p:cNvPr id="4" name="Content Placeholder 3"/>
          <p:cNvSpPr>
            <a:spLocks noGrp="1"/>
          </p:cNvSpPr>
          <p:nvPr>
            <p:ph sz="half" idx="2"/>
          </p:nvPr>
        </p:nvSpPr>
        <p:spPr>
          <a:xfrm>
            <a:off x="839792"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8" b="1"/>
            </a:lvl1pPr>
            <a:lvl2pPr marL="456777" indent="0">
              <a:buNone/>
              <a:defRPr sz="1998" b="1"/>
            </a:lvl2pPr>
            <a:lvl3pPr marL="913554" indent="0">
              <a:buNone/>
              <a:defRPr sz="1798" b="1"/>
            </a:lvl3pPr>
            <a:lvl4pPr marL="1370331" indent="0">
              <a:buNone/>
              <a:defRPr sz="1599" b="1"/>
            </a:lvl4pPr>
            <a:lvl5pPr marL="1827108" indent="0">
              <a:buNone/>
              <a:defRPr sz="1599" b="1"/>
            </a:lvl5pPr>
            <a:lvl6pPr marL="2283885" indent="0">
              <a:buNone/>
              <a:defRPr sz="1599" b="1"/>
            </a:lvl6pPr>
            <a:lvl7pPr marL="2740663" indent="0">
              <a:buNone/>
              <a:defRPr sz="1599" b="1"/>
            </a:lvl7pPr>
            <a:lvl8pPr marL="3197440" indent="0">
              <a:buNone/>
              <a:defRPr sz="1599" b="1"/>
            </a:lvl8pPr>
            <a:lvl9pPr marL="3654217" indent="0">
              <a:buNone/>
              <a:defRPr sz="1599" b="1"/>
            </a:lvl9pPr>
          </a:lstStyle>
          <a:p>
            <a:pPr lvl="0"/>
            <a:r>
              <a:rPr lang="fr-FR"/>
              <a:t>Cliquez pour modifier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Date Placeholder 6"/>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349710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CA"/>
          </a:p>
        </p:txBody>
      </p:sp>
      <p:sp>
        <p:nvSpPr>
          <p:cNvPr id="3" name="Date Placeholder 2"/>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91772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48894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1"/>
            <a:ext cx="3932237" cy="1600200"/>
          </a:xfrm>
        </p:spPr>
        <p:txBody>
          <a:bodyPr anchor="b"/>
          <a:lstStyle>
            <a:lvl1pPr>
              <a:defRPr sz="3197"/>
            </a:lvl1pPr>
          </a:lstStyle>
          <a:p>
            <a:r>
              <a:rPr lang="fr-FR"/>
              <a:t>Modifiez le style du titre</a:t>
            </a:r>
            <a:endParaRPr lang="en-CA"/>
          </a:p>
        </p:txBody>
      </p:sp>
      <p:sp>
        <p:nvSpPr>
          <p:cNvPr id="3" name="Content Placeholder 2"/>
          <p:cNvSpPr>
            <a:spLocks noGrp="1"/>
          </p:cNvSpPr>
          <p:nvPr>
            <p:ph idx="1"/>
          </p:nvPr>
        </p:nvSpPr>
        <p:spPr>
          <a:xfrm>
            <a:off x="5183188" y="987425"/>
            <a:ext cx="6172200" cy="4873626"/>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Text Placeholder 3"/>
          <p:cNvSpPr>
            <a:spLocks noGrp="1"/>
          </p:cNvSpPr>
          <p:nvPr>
            <p:ph type="body" sz="half" idx="2"/>
          </p:nvPr>
        </p:nvSpPr>
        <p:spPr>
          <a:xfrm>
            <a:off x="839792" y="2057400"/>
            <a:ext cx="3932237" cy="3811588"/>
          </a:xfrm>
        </p:spPr>
        <p:txBody>
          <a:bodyPr/>
          <a:lstStyle>
            <a:lvl1pPr marL="0" indent="0">
              <a:buNone/>
              <a:defRPr sz="1599"/>
            </a:lvl1pPr>
            <a:lvl2pPr marL="456777" indent="0">
              <a:buNone/>
              <a:defRPr sz="1399"/>
            </a:lvl2pPr>
            <a:lvl3pPr marL="913554" indent="0">
              <a:buNone/>
              <a:defRPr sz="1199"/>
            </a:lvl3pPr>
            <a:lvl4pPr marL="1370331" indent="0">
              <a:buNone/>
              <a:defRPr sz="999"/>
            </a:lvl4pPr>
            <a:lvl5pPr marL="1827108" indent="0">
              <a:buNone/>
              <a:defRPr sz="999"/>
            </a:lvl5pPr>
            <a:lvl6pPr marL="2283885" indent="0">
              <a:buNone/>
              <a:defRPr sz="999"/>
            </a:lvl6pPr>
            <a:lvl7pPr marL="2740663" indent="0">
              <a:buNone/>
              <a:defRPr sz="999"/>
            </a:lvl7pPr>
            <a:lvl8pPr marL="3197440" indent="0">
              <a:buNone/>
              <a:defRPr sz="999"/>
            </a:lvl8pPr>
            <a:lvl9pPr marL="3654217" indent="0">
              <a:buNone/>
              <a:defRPr sz="99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246234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1"/>
            <a:ext cx="3932237" cy="1600200"/>
          </a:xfrm>
        </p:spPr>
        <p:txBody>
          <a:bodyPr anchor="b"/>
          <a:lstStyle>
            <a:lvl1pPr>
              <a:defRPr sz="3197"/>
            </a:lvl1pPr>
          </a:lstStyle>
          <a:p>
            <a:r>
              <a:rPr lang="fr-FR"/>
              <a:t>Modifiez le style du titre</a:t>
            </a:r>
            <a:endParaRPr lang="en-CA"/>
          </a:p>
        </p:txBody>
      </p:sp>
      <p:sp>
        <p:nvSpPr>
          <p:cNvPr id="3" name="Picture Placeholder 2"/>
          <p:cNvSpPr>
            <a:spLocks noGrp="1"/>
          </p:cNvSpPr>
          <p:nvPr>
            <p:ph type="pic" idx="1"/>
          </p:nvPr>
        </p:nvSpPr>
        <p:spPr>
          <a:xfrm>
            <a:off x="5183188" y="987425"/>
            <a:ext cx="6172200" cy="4873626"/>
          </a:xfrm>
        </p:spPr>
        <p:txBody>
          <a:bodyPr/>
          <a:lstStyle>
            <a:lvl1pPr marL="0" indent="0">
              <a:buNone/>
              <a:defRPr sz="3197"/>
            </a:lvl1pPr>
            <a:lvl2pPr marL="456777" indent="0">
              <a:buNone/>
              <a:defRPr sz="2797"/>
            </a:lvl2pPr>
            <a:lvl3pPr marL="913554" indent="0">
              <a:buNone/>
              <a:defRPr sz="2398"/>
            </a:lvl3pPr>
            <a:lvl4pPr marL="1370331" indent="0">
              <a:buNone/>
              <a:defRPr sz="1998"/>
            </a:lvl4pPr>
            <a:lvl5pPr marL="1827108" indent="0">
              <a:buNone/>
              <a:defRPr sz="1998"/>
            </a:lvl5pPr>
            <a:lvl6pPr marL="2283885" indent="0">
              <a:buNone/>
              <a:defRPr sz="1998"/>
            </a:lvl6pPr>
            <a:lvl7pPr marL="2740663" indent="0">
              <a:buNone/>
              <a:defRPr sz="1998"/>
            </a:lvl7pPr>
            <a:lvl8pPr marL="3197440" indent="0">
              <a:buNone/>
              <a:defRPr sz="1998"/>
            </a:lvl8pPr>
            <a:lvl9pPr marL="3654217" indent="0">
              <a:buNone/>
              <a:defRPr sz="1998"/>
            </a:lvl9pPr>
          </a:lstStyle>
          <a:p>
            <a:r>
              <a:rPr lang="fr-FR"/>
              <a:t>Cliquez sur l'icône pour ajouter une image</a:t>
            </a:r>
            <a:endParaRPr lang="en-CA"/>
          </a:p>
        </p:txBody>
      </p:sp>
      <p:sp>
        <p:nvSpPr>
          <p:cNvPr id="4" name="Text Placeholder 3"/>
          <p:cNvSpPr>
            <a:spLocks noGrp="1"/>
          </p:cNvSpPr>
          <p:nvPr>
            <p:ph type="body" sz="half" idx="2"/>
          </p:nvPr>
        </p:nvSpPr>
        <p:spPr>
          <a:xfrm>
            <a:off x="839792" y="2057400"/>
            <a:ext cx="3932237" cy="3811588"/>
          </a:xfrm>
        </p:spPr>
        <p:txBody>
          <a:bodyPr/>
          <a:lstStyle>
            <a:lvl1pPr marL="0" indent="0">
              <a:buNone/>
              <a:defRPr sz="1599"/>
            </a:lvl1pPr>
            <a:lvl2pPr marL="456777" indent="0">
              <a:buNone/>
              <a:defRPr sz="1399"/>
            </a:lvl2pPr>
            <a:lvl3pPr marL="913554" indent="0">
              <a:buNone/>
              <a:defRPr sz="1199"/>
            </a:lvl3pPr>
            <a:lvl4pPr marL="1370331" indent="0">
              <a:buNone/>
              <a:defRPr sz="999"/>
            </a:lvl4pPr>
            <a:lvl5pPr marL="1827108" indent="0">
              <a:buNone/>
              <a:defRPr sz="999"/>
            </a:lvl5pPr>
            <a:lvl6pPr marL="2283885" indent="0">
              <a:buNone/>
              <a:defRPr sz="999"/>
            </a:lvl6pPr>
            <a:lvl7pPr marL="2740663" indent="0">
              <a:buNone/>
              <a:defRPr sz="999"/>
            </a:lvl7pPr>
            <a:lvl8pPr marL="3197440" indent="0">
              <a:buNone/>
              <a:defRPr sz="999"/>
            </a:lvl8pPr>
            <a:lvl9pPr marL="3654217" indent="0">
              <a:buNone/>
              <a:defRPr sz="99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318240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fr-FR"/>
              <a:t>Modifiez le style du titre</a:t>
            </a:r>
            <a:endParaRPr lang="en-CA"/>
          </a:p>
        </p:txBody>
      </p:sp>
      <p:sp>
        <p:nvSpPr>
          <p:cNvPr id="3" name="Text Placeholder 2"/>
          <p:cNvSpPr>
            <a:spLocks noGrp="1"/>
          </p:cNvSpPr>
          <p:nvPr>
            <p:ph type="body" idx="1"/>
          </p:nvPr>
        </p:nvSpPr>
        <p:spPr>
          <a:xfrm>
            <a:off x="838201" y="1825624"/>
            <a:ext cx="10515600" cy="435133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Date Placeholder 3"/>
          <p:cNvSpPr>
            <a:spLocks noGrp="1"/>
          </p:cNvSpPr>
          <p:nvPr>
            <p:ph type="dt" sz="half" idx="2"/>
          </p:nvPr>
        </p:nvSpPr>
        <p:spPr>
          <a:xfrm>
            <a:off x="838200" y="6356357"/>
            <a:ext cx="27432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2A3E5124-AE93-4758-9D45-7DBF87764042}" type="datetimeFigureOut">
              <a:rPr lang="en-CA" smtClean="0"/>
              <a:pPr/>
              <a:t>2023-11-08</a:t>
            </a:fld>
            <a:endParaRPr lang="en-CA"/>
          </a:p>
        </p:txBody>
      </p:sp>
      <p:sp>
        <p:nvSpPr>
          <p:cNvPr id="5" name="Footer Placeholder 4"/>
          <p:cNvSpPr>
            <a:spLocks noGrp="1"/>
          </p:cNvSpPr>
          <p:nvPr>
            <p:ph type="ftr" sz="quarter" idx="3"/>
          </p:nvPr>
        </p:nvSpPr>
        <p:spPr>
          <a:xfrm>
            <a:off x="4038601" y="6356357"/>
            <a:ext cx="41148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7"/>
            <a:ext cx="27432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FC357B1B-52C3-4B41-A0E3-852236610441}" type="slidenum">
              <a:rPr lang="en-CA" smtClean="0"/>
              <a:pPr/>
              <a:t>‹#›</a:t>
            </a:fld>
            <a:endParaRPr lang="en-CA"/>
          </a:p>
        </p:txBody>
      </p:sp>
    </p:spTree>
    <p:extLst>
      <p:ext uri="{BB962C8B-B14F-4D97-AF65-F5344CB8AC3E}">
        <p14:creationId xmlns:p14="http://schemas.microsoft.com/office/powerpoint/2010/main" val="290341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Lst>
  <p:txStyles>
    <p:titleStyle>
      <a:lvl1pPr algn="l" defTabSz="913554"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433461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4.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jpe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0.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Grp="1" noUngrp="1" noRot="1" noMove="1" noResize="1"/>
          </p:cNvGrpSpPr>
          <p:nvPr/>
        </p:nvGrpSpPr>
        <p:grpSpPr>
          <a:xfrm>
            <a:off x="685800" y="685800"/>
            <a:ext cx="10820400" cy="5486400"/>
            <a:chOff x="0" y="0"/>
            <a:chExt cx="7026195" cy="3562578"/>
          </a:xfrm>
        </p:grpSpPr>
        <p:sp>
          <p:nvSpPr>
            <p:cNvPr id="3" name="Freeform 3"/>
            <p:cNvSpPr>
              <a:spLocks noGrp="1" noRot="1" noMove="1" noResize="1" noEditPoints="1" noAdjustHandles="1" noChangeArrowheads="1" noChangeShapeType="1"/>
            </p:cNvSpPr>
            <p:nvPr/>
          </p:nvSpPr>
          <p:spPr>
            <a:xfrm>
              <a:off x="12700" y="12700"/>
              <a:ext cx="6961425" cy="3493998"/>
            </a:xfrm>
            <a:custGeom>
              <a:avLst/>
              <a:gdLst/>
              <a:ahLst/>
              <a:cxnLst/>
              <a:rect l="l" t="t" r="r" b="b"/>
              <a:pathLst>
                <a:path w="6961425" h="3493998">
                  <a:moveTo>
                    <a:pt x="146050" y="3493998"/>
                  </a:moveTo>
                  <a:lnTo>
                    <a:pt x="6815375" y="3493998"/>
                  </a:lnTo>
                  <a:cubicBezTo>
                    <a:pt x="6895385" y="3493998"/>
                    <a:pt x="6961425" y="3427957"/>
                    <a:pt x="6961425" y="3347948"/>
                  </a:cubicBezTo>
                  <a:lnTo>
                    <a:pt x="6961425" y="146050"/>
                  </a:lnTo>
                  <a:cubicBezTo>
                    <a:pt x="6961425" y="66040"/>
                    <a:pt x="6895385" y="0"/>
                    <a:pt x="6815375" y="0"/>
                  </a:cubicBezTo>
                  <a:lnTo>
                    <a:pt x="146050" y="0"/>
                  </a:lnTo>
                  <a:cubicBezTo>
                    <a:pt x="66040" y="0"/>
                    <a:pt x="0" y="66040"/>
                    <a:pt x="0" y="146050"/>
                  </a:cubicBezTo>
                  <a:lnTo>
                    <a:pt x="0" y="3347948"/>
                  </a:lnTo>
                  <a:cubicBezTo>
                    <a:pt x="0" y="3429228"/>
                    <a:pt x="66040" y="3493998"/>
                    <a:pt x="146050" y="3493998"/>
                  </a:cubicBezTo>
                  <a:close/>
                </a:path>
              </a:pathLst>
            </a:custGeom>
            <a:solidFill>
              <a:srgbClr val="FCF5ED"/>
            </a:solidFill>
          </p:spPr>
          <p:txBody>
            <a:bodyPr/>
            <a:lstStyle/>
            <a:p>
              <a:pPr defTabSz="609630"/>
              <a:endParaRPr lang="fr-CA" sz="1200">
                <a:solidFill>
                  <a:prstClr val="black"/>
                </a:solidFill>
                <a:latin typeface="Calibri"/>
              </a:endParaRPr>
            </a:p>
          </p:txBody>
        </p:sp>
        <p:sp>
          <p:nvSpPr>
            <p:cNvPr id="4" name="Freeform 4"/>
            <p:cNvSpPr>
              <a:spLocks noGrp="1" noRot="1" noMove="1" noResize="1" noEditPoints="1" noAdjustHandles="1" noChangeArrowheads="1" noChangeShapeType="1"/>
            </p:cNvSpPr>
            <p:nvPr/>
          </p:nvSpPr>
          <p:spPr>
            <a:xfrm>
              <a:off x="0" y="0"/>
              <a:ext cx="7026194" cy="3562578"/>
            </a:xfrm>
            <a:custGeom>
              <a:avLst/>
              <a:gdLst/>
              <a:ahLst/>
              <a:cxnLst/>
              <a:rect l="l" t="t" r="r" b="b"/>
              <a:pathLst>
                <a:path w="7026194" h="3562578">
                  <a:moveTo>
                    <a:pt x="6962694" y="74930"/>
                  </a:moveTo>
                  <a:cubicBezTo>
                    <a:pt x="6934755" y="30480"/>
                    <a:pt x="6885225" y="0"/>
                    <a:pt x="6828075" y="0"/>
                  </a:cubicBezTo>
                  <a:lnTo>
                    <a:pt x="158750" y="0"/>
                  </a:lnTo>
                  <a:cubicBezTo>
                    <a:pt x="71120" y="0"/>
                    <a:pt x="0" y="71120"/>
                    <a:pt x="0" y="158750"/>
                  </a:cubicBezTo>
                  <a:lnTo>
                    <a:pt x="0" y="3360648"/>
                  </a:lnTo>
                  <a:cubicBezTo>
                    <a:pt x="0" y="3412718"/>
                    <a:pt x="25400" y="3458438"/>
                    <a:pt x="63500" y="3487648"/>
                  </a:cubicBezTo>
                  <a:cubicBezTo>
                    <a:pt x="91440" y="3532098"/>
                    <a:pt x="140970" y="3562578"/>
                    <a:pt x="222904" y="3562578"/>
                  </a:cubicBezTo>
                  <a:lnTo>
                    <a:pt x="6867444" y="3562578"/>
                  </a:lnTo>
                  <a:cubicBezTo>
                    <a:pt x="6955075" y="3562578"/>
                    <a:pt x="7026194" y="3491457"/>
                    <a:pt x="7026194" y="3403828"/>
                  </a:cubicBezTo>
                  <a:lnTo>
                    <a:pt x="7026194" y="211697"/>
                  </a:lnTo>
                  <a:cubicBezTo>
                    <a:pt x="7026194" y="149860"/>
                    <a:pt x="7000794" y="104140"/>
                    <a:pt x="6962694" y="74930"/>
                  </a:cubicBezTo>
                  <a:close/>
                  <a:moveTo>
                    <a:pt x="12700" y="3360648"/>
                  </a:moveTo>
                  <a:lnTo>
                    <a:pt x="12700" y="158750"/>
                  </a:lnTo>
                  <a:cubicBezTo>
                    <a:pt x="12700" y="78740"/>
                    <a:pt x="78740" y="12700"/>
                    <a:pt x="158750" y="12700"/>
                  </a:cubicBezTo>
                  <a:lnTo>
                    <a:pt x="6828075" y="12700"/>
                  </a:lnTo>
                  <a:cubicBezTo>
                    <a:pt x="6908085" y="12700"/>
                    <a:pt x="6974125" y="78740"/>
                    <a:pt x="6974125" y="158750"/>
                  </a:cubicBezTo>
                  <a:lnTo>
                    <a:pt x="6974125" y="3360648"/>
                  </a:lnTo>
                  <a:cubicBezTo>
                    <a:pt x="6974125" y="3440657"/>
                    <a:pt x="6908085" y="3506698"/>
                    <a:pt x="6828075" y="3506698"/>
                  </a:cubicBezTo>
                  <a:lnTo>
                    <a:pt x="158750" y="3506698"/>
                  </a:lnTo>
                  <a:cubicBezTo>
                    <a:pt x="78740" y="3506698"/>
                    <a:pt x="12700" y="3441928"/>
                    <a:pt x="12700" y="3360648"/>
                  </a:cubicBezTo>
                  <a:close/>
                </a:path>
              </a:pathLst>
            </a:custGeom>
            <a:solidFill>
              <a:srgbClr val="000000"/>
            </a:solidFill>
          </p:spPr>
          <p:txBody>
            <a:bodyPr/>
            <a:lstStyle/>
            <a:p>
              <a:pPr defTabSz="609630"/>
              <a:endParaRPr lang="fr-CA" sz="1200">
                <a:solidFill>
                  <a:prstClr val="black"/>
                </a:solidFill>
                <a:latin typeface="Calibri"/>
              </a:endParaRPr>
            </a:p>
          </p:txBody>
        </p:sp>
      </p:grpSp>
      <p:sp>
        <p:nvSpPr>
          <p:cNvPr id="5" name="AutoShape 5">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1096068" y="3576052"/>
            <a:ext cx="5609573" cy="5348"/>
          </a:xfrm>
          <a:prstGeom prst="line">
            <a:avLst/>
          </a:prstGeom>
          <a:ln w="28575" cap="flat">
            <a:solidFill>
              <a:srgbClr val="000000"/>
            </a:solidFill>
            <a:prstDash val="solid"/>
            <a:headEnd type="none" w="sm" len="sm"/>
            <a:tailEnd type="none" w="sm" len="sm"/>
          </a:ln>
        </p:spPr>
        <p:txBody>
          <a:bodyPr/>
          <a:lstStyle/>
          <a:p>
            <a:pPr defTabSz="609630"/>
            <a:endParaRPr lang="fr-CA" sz="1200">
              <a:solidFill>
                <a:prstClr val="black"/>
              </a:solidFill>
              <a:latin typeface="Calibri"/>
            </a:endParaRPr>
          </a:p>
        </p:txBody>
      </p:sp>
      <p:pic>
        <p:nvPicPr>
          <p:cNvPr id="12" name="Picture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rcRect/>
          <a:stretch>
            <a:fillRect/>
          </a:stretch>
        </p:blipFill>
        <p:spPr>
          <a:xfrm>
            <a:off x="7544735" y="997219"/>
            <a:ext cx="3409071" cy="3735969"/>
          </a:xfrm>
          <a:prstGeom prst="rect">
            <a:avLst/>
          </a:prstGeom>
        </p:spPr>
      </p:pic>
      <p:pic>
        <p:nvPicPr>
          <p:cNvPr id="13" name="Picture 13">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a:fillRect/>
          </a:stretch>
        </p:blipFill>
        <p:spPr>
          <a:xfrm>
            <a:off x="7565055" y="4854549"/>
            <a:ext cx="3409071" cy="897655"/>
          </a:xfrm>
          <a:prstGeom prst="rect">
            <a:avLst/>
          </a:prstGeom>
        </p:spPr>
      </p:pic>
      <p:sp>
        <p:nvSpPr>
          <p:cNvPr id="14" name="TextBox 14">
            <a:extLst>
              <a:ext uri="{C183D7F6-B498-43B3-948B-1728B52AA6E4}">
                <adec:decorative xmlns:adec="http://schemas.microsoft.com/office/drawing/2017/decorative" val="1"/>
              </a:ext>
            </a:extLst>
          </p:cNvPr>
          <p:cNvSpPr txBox="1">
            <a:spLocks/>
          </p:cNvSpPr>
          <p:nvPr/>
        </p:nvSpPr>
        <p:spPr>
          <a:xfrm>
            <a:off x="1238194" y="1456013"/>
            <a:ext cx="5410302" cy="1718419"/>
          </a:xfrm>
          <a:prstGeom prst="rect">
            <a:avLst/>
          </a:prstGeom>
        </p:spPr>
        <p:txBody>
          <a:bodyPr wrap="square" lIns="0" tIns="0" rIns="0" bIns="0" rtlCol="0" anchor="t">
            <a:spAutoFit/>
          </a:bodyPr>
          <a:lstStyle/>
          <a:p>
            <a:pPr defTabSz="609630">
              <a:lnSpc>
                <a:spcPts val="6666"/>
              </a:lnSpc>
              <a:defRPr/>
            </a:pPr>
            <a:r>
              <a:rPr lang="en-US" sz="5867" dirty="0" err="1">
                <a:solidFill>
                  <a:srgbClr val="FF0000"/>
                </a:solidFill>
                <a:latin typeface="Lucida Bright" panose="02040602050505020304" pitchFamily="18" charset="0"/>
              </a:rPr>
              <a:t>L’ostéoporose</a:t>
            </a:r>
            <a:endParaRPr lang="en-US" sz="5867" dirty="0">
              <a:solidFill>
                <a:srgbClr val="FF0000"/>
              </a:solidFill>
              <a:latin typeface="Lucida Bright" panose="02040602050505020304" pitchFamily="18" charset="0"/>
            </a:endParaRPr>
          </a:p>
          <a:p>
            <a:pPr defTabSz="609630">
              <a:lnSpc>
                <a:spcPts val="6666"/>
              </a:lnSpc>
              <a:defRPr/>
            </a:pPr>
            <a:r>
              <a:rPr lang="en-US" sz="5867" dirty="0">
                <a:solidFill>
                  <a:srgbClr val="FF0000"/>
                </a:solidFill>
                <a:latin typeface="Lucida Bright" panose="02040602050505020304" pitchFamily="18" charset="0"/>
              </a:rPr>
              <a:t>Une </a:t>
            </a:r>
            <a:r>
              <a:rPr lang="en-US" sz="5867" dirty="0" err="1">
                <a:solidFill>
                  <a:srgbClr val="FF0000"/>
                </a:solidFill>
                <a:latin typeface="Lucida Bright" panose="02040602050505020304" pitchFamily="18" charset="0"/>
              </a:rPr>
              <a:t>maladie</a:t>
            </a:r>
            <a:r>
              <a:rPr lang="en-US" sz="5867" dirty="0">
                <a:solidFill>
                  <a:srgbClr val="FF0000"/>
                </a:solidFill>
                <a:latin typeface="Lucida Bright" panose="02040602050505020304" pitchFamily="18" charset="0"/>
              </a:rPr>
              <a:t>?</a:t>
            </a:r>
          </a:p>
        </p:txBody>
      </p:sp>
      <p:sp>
        <p:nvSpPr>
          <p:cNvPr id="15" name="TextBox 15">
            <a:extLst>
              <a:ext uri="{C183D7F6-B498-43B3-948B-1728B52AA6E4}">
                <adec:decorative xmlns:adec="http://schemas.microsoft.com/office/drawing/2017/decorative" val="1"/>
              </a:ext>
            </a:extLst>
          </p:cNvPr>
          <p:cNvSpPr txBox="1"/>
          <p:nvPr/>
        </p:nvSpPr>
        <p:spPr>
          <a:xfrm>
            <a:off x="1295338" y="3868233"/>
            <a:ext cx="4513330" cy="636649"/>
          </a:xfrm>
          <a:prstGeom prst="rect">
            <a:avLst/>
          </a:prstGeom>
        </p:spPr>
        <p:txBody>
          <a:bodyPr lIns="0" tIns="0" rIns="0" bIns="0" rtlCol="0" anchor="t">
            <a:spAutoFit/>
          </a:bodyPr>
          <a:lstStyle/>
          <a:p>
            <a:pPr defTabSz="609630">
              <a:lnSpc>
                <a:spcPts val="2613"/>
              </a:lnSpc>
            </a:pPr>
            <a:r>
              <a:rPr lang="en-US" sz="1866" dirty="0" err="1">
                <a:solidFill>
                  <a:prstClr val="black"/>
                </a:solidFill>
                <a:latin typeface="Lucida Bright" panose="02040602050505020304" pitchFamily="18" charset="0"/>
                <a:cs typeface="Arial" panose="020B0604020202020204" pitchFamily="34" charset="0"/>
              </a:rPr>
              <a:t>Présentée</a:t>
            </a:r>
            <a:r>
              <a:rPr lang="en-US" sz="1866" dirty="0">
                <a:solidFill>
                  <a:prstClr val="black"/>
                </a:solidFill>
                <a:latin typeface="Lucida Bright" panose="02040602050505020304" pitchFamily="18" charset="0"/>
                <a:cs typeface="Arial" panose="020B0604020202020204" pitchFamily="34" charset="0"/>
              </a:rPr>
              <a:t> par: </a:t>
            </a:r>
            <a:r>
              <a:rPr lang="en-US" sz="1866" dirty="0" err="1">
                <a:solidFill>
                  <a:srgbClr val="FF0000"/>
                </a:solidFill>
                <a:latin typeface="Lucida Bright" panose="02040602050505020304" pitchFamily="18" charset="0"/>
                <a:cs typeface="Arial" panose="020B0604020202020204" pitchFamily="34" charset="0"/>
              </a:rPr>
              <a:t>Guylène</a:t>
            </a:r>
            <a:r>
              <a:rPr lang="en-US" sz="1866" dirty="0">
                <a:solidFill>
                  <a:srgbClr val="FF0000"/>
                </a:solidFill>
                <a:latin typeface="Lucida Bright" panose="02040602050505020304" pitchFamily="18" charset="0"/>
                <a:cs typeface="Arial" panose="020B0604020202020204" pitchFamily="34" charset="0"/>
              </a:rPr>
              <a:t> </a:t>
            </a:r>
            <a:r>
              <a:rPr lang="en-US" sz="1866" dirty="0" err="1">
                <a:solidFill>
                  <a:srgbClr val="FF0000"/>
                </a:solidFill>
                <a:latin typeface="Lucida Bright" panose="02040602050505020304" pitchFamily="18" charset="0"/>
                <a:cs typeface="Arial" panose="020B0604020202020204" pitchFamily="34" charset="0"/>
              </a:rPr>
              <a:t>Thériault</a:t>
            </a:r>
            <a:r>
              <a:rPr lang="en-US" sz="1866" dirty="0">
                <a:solidFill>
                  <a:srgbClr val="FF0000"/>
                </a:solidFill>
                <a:latin typeface="Lucida Bright" panose="02040602050505020304" pitchFamily="18" charset="0"/>
                <a:cs typeface="Arial" panose="020B0604020202020204" pitchFamily="34" charset="0"/>
              </a:rPr>
              <a:t> et Frantz-Daniel </a:t>
            </a:r>
            <a:r>
              <a:rPr lang="en-US" sz="1866" dirty="0" err="1">
                <a:solidFill>
                  <a:srgbClr val="FF0000"/>
                </a:solidFill>
                <a:latin typeface="Lucida Bright" panose="02040602050505020304" pitchFamily="18" charset="0"/>
                <a:cs typeface="Arial" panose="020B0604020202020204" pitchFamily="34" charset="0"/>
              </a:rPr>
              <a:t>Lafortune</a:t>
            </a:r>
            <a:endParaRPr lang="en-US" sz="1866" dirty="0">
              <a:solidFill>
                <a:srgbClr val="FF0000"/>
              </a:solidFill>
              <a:latin typeface="Lucida Bright" panose="02040602050505020304" pitchFamily="18" charset="0"/>
              <a:cs typeface="Arial" panose="020B0604020202020204" pitchFamily="34" charset="0"/>
            </a:endParaRPr>
          </a:p>
        </p:txBody>
      </p:sp>
      <p:pic>
        <p:nvPicPr>
          <p:cNvPr id="18" name="Picture 17" descr="Text&#10;&#10;Description automatically generated with low confidence">
            <a:extLst>
              <a:ext uri="{FF2B5EF4-FFF2-40B4-BE49-F238E27FC236}">
                <a16:creationId xmlns:a16="http://schemas.microsoft.com/office/drawing/2014/main" id="{8FAD78BB-6AA9-B930-36B0-8CF8DA4EE16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96068" y="5077914"/>
            <a:ext cx="3069533" cy="710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D00263-632F-C03A-C2B7-46CBBD3BF89C}"/>
              </a:ext>
            </a:extLst>
          </p:cNvPr>
          <p:cNvSpPr>
            <a:spLocks noGrp="1"/>
          </p:cNvSpPr>
          <p:nvPr>
            <p:ph type="sldNum" sz="quarter" idx="12"/>
          </p:nvPr>
        </p:nvSpPr>
        <p:spPr>
          <a:xfrm>
            <a:off x="8098586" y="6380213"/>
            <a:ext cx="2133600" cy="365125"/>
          </a:xfrm>
          <a:solidFill>
            <a:schemeClr val="bg1"/>
          </a:solidFill>
        </p:spPr>
        <p:txBody>
          <a:bodyPr/>
          <a:lstStyle/>
          <a:p>
            <a:fld id="{E3D5E142-BA66-4577-AABD-3D3B043058E5}" type="slidenum">
              <a:rPr lang="en-US" smtClean="0"/>
              <a:t>10</a:t>
            </a:fld>
            <a:endParaRPr lang="en-US"/>
          </a:p>
        </p:txBody>
      </p:sp>
      <p:sp>
        <p:nvSpPr>
          <p:cNvPr id="4" name="Rectangle 3">
            <a:extLst>
              <a:ext uri="{FF2B5EF4-FFF2-40B4-BE49-F238E27FC236}">
                <a16:creationId xmlns:a16="http://schemas.microsoft.com/office/drawing/2014/main" id="{F7393E8F-E56D-0D4B-C373-8263125B75D9}"/>
              </a:ext>
            </a:extLst>
          </p:cNvPr>
          <p:cNvSpPr/>
          <p:nvPr/>
        </p:nvSpPr>
        <p:spPr>
          <a:xfrm>
            <a:off x="1531918" y="6090139"/>
            <a:ext cx="3288408" cy="655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00E92797-7CB4-C0F2-6D20-D1338C715A33}"/>
              </a:ext>
            </a:extLst>
          </p:cNvPr>
          <p:cNvPicPr>
            <a:picLocks noChangeAspect="1"/>
          </p:cNvPicPr>
          <p:nvPr/>
        </p:nvPicPr>
        <p:blipFill>
          <a:blip r:embed="rId2"/>
          <a:stretch>
            <a:fillRect/>
          </a:stretch>
        </p:blipFill>
        <p:spPr>
          <a:xfrm>
            <a:off x="6096000" y="887022"/>
            <a:ext cx="4323102" cy="5170952"/>
          </a:xfrm>
          <a:prstGeom prst="rect">
            <a:avLst/>
          </a:prstGeom>
          <a:ln w="38100">
            <a:solidFill>
              <a:schemeClr val="accent5">
                <a:lumMod val="50000"/>
              </a:schemeClr>
            </a:solidFill>
          </a:ln>
        </p:spPr>
      </p:pic>
      <p:pic>
        <p:nvPicPr>
          <p:cNvPr id="6" name="Image 5">
            <a:extLst>
              <a:ext uri="{FF2B5EF4-FFF2-40B4-BE49-F238E27FC236}">
                <a16:creationId xmlns:a16="http://schemas.microsoft.com/office/drawing/2014/main" id="{BECA4FFD-63D7-0E45-E471-4A43999CDA37}"/>
              </a:ext>
            </a:extLst>
          </p:cNvPr>
          <p:cNvPicPr>
            <a:picLocks noChangeAspect="1"/>
          </p:cNvPicPr>
          <p:nvPr/>
        </p:nvPicPr>
        <p:blipFill>
          <a:blip r:embed="rId3"/>
          <a:stretch>
            <a:fillRect/>
          </a:stretch>
        </p:blipFill>
        <p:spPr>
          <a:xfrm>
            <a:off x="1719747" y="893959"/>
            <a:ext cx="4251420" cy="5196181"/>
          </a:xfrm>
          <a:prstGeom prst="rect">
            <a:avLst/>
          </a:prstGeom>
          <a:ln w="38100">
            <a:solidFill>
              <a:srgbClr val="C00000"/>
            </a:solidFill>
          </a:ln>
        </p:spPr>
      </p:pic>
      <p:sp>
        <p:nvSpPr>
          <p:cNvPr id="8" name="ZoneTexte 7">
            <a:extLst>
              <a:ext uri="{FF2B5EF4-FFF2-40B4-BE49-F238E27FC236}">
                <a16:creationId xmlns:a16="http://schemas.microsoft.com/office/drawing/2014/main" id="{44074B99-FD48-D961-9462-F2375ECA5CAE}"/>
              </a:ext>
            </a:extLst>
          </p:cNvPr>
          <p:cNvSpPr txBox="1"/>
          <p:nvPr/>
        </p:nvSpPr>
        <p:spPr>
          <a:xfrm>
            <a:off x="1772899" y="893959"/>
            <a:ext cx="2168769" cy="646331"/>
          </a:xfrm>
          <a:prstGeom prst="rect">
            <a:avLst/>
          </a:prstGeom>
          <a:solidFill>
            <a:schemeClr val="bg1"/>
          </a:solidFill>
        </p:spPr>
        <p:txBody>
          <a:bodyPr wrap="square" rtlCol="0">
            <a:spAutoFit/>
          </a:bodyPr>
          <a:lstStyle/>
          <a:p>
            <a:r>
              <a:rPr lang="fr-FR" dirty="0"/>
              <a:t>Risque sur 10 ans</a:t>
            </a:r>
          </a:p>
          <a:p>
            <a:endParaRPr lang="fr-FR" dirty="0"/>
          </a:p>
        </p:txBody>
      </p:sp>
      <p:sp>
        <p:nvSpPr>
          <p:cNvPr id="9" name="ZoneTexte 8">
            <a:extLst>
              <a:ext uri="{FF2B5EF4-FFF2-40B4-BE49-F238E27FC236}">
                <a16:creationId xmlns:a16="http://schemas.microsoft.com/office/drawing/2014/main" id="{9BCCFA61-998C-96DD-4A70-9C65CB2CE98D}"/>
              </a:ext>
            </a:extLst>
          </p:cNvPr>
          <p:cNvSpPr txBox="1"/>
          <p:nvPr/>
        </p:nvSpPr>
        <p:spPr>
          <a:xfrm>
            <a:off x="6096001" y="887023"/>
            <a:ext cx="2168769" cy="646331"/>
          </a:xfrm>
          <a:prstGeom prst="rect">
            <a:avLst/>
          </a:prstGeom>
          <a:solidFill>
            <a:schemeClr val="bg1"/>
          </a:solidFill>
        </p:spPr>
        <p:txBody>
          <a:bodyPr wrap="square" rtlCol="0">
            <a:spAutoFit/>
          </a:bodyPr>
          <a:lstStyle/>
          <a:p>
            <a:r>
              <a:rPr lang="fr-FR" dirty="0"/>
              <a:t>Risque sur 10 ans</a:t>
            </a:r>
          </a:p>
          <a:p>
            <a:endParaRPr lang="fr-FR" dirty="0"/>
          </a:p>
        </p:txBody>
      </p:sp>
      <p:sp>
        <p:nvSpPr>
          <p:cNvPr id="10" name="Ellipse 9">
            <a:extLst>
              <a:ext uri="{FF2B5EF4-FFF2-40B4-BE49-F238E27FC236}">
                <a16:creationId xmlns:a16="http://schemas.microsoft.com/office/drawing/2014/main" id="{11DA0580-B0A8-2B3E-5D87-64D5D33179E9}"/>
              </a:ext>
            </a:extLst>
          </p:cNvPr>
          <p:cNvSpPr/>
          <p:nvPr/>
        </p:nvSpPr>
        <p:spPr>
          <a:xfrm>
            <a:off x="6435968" y="1453662"/>
            <a:ext cx="1662618" cy="9026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8B35F0E4-9664-6483-452A-FDDBB7503F57}"/>
              </a:ext>
            </a:extLst>
          </p:cNvPr>
          <p:cNvSpPr/>
          <p:nvPr/>
        </p:nvSpPr>
        <p:spPr>
          <a:xfrm>
            <a:off x="9507415" y="6150279"/>
            <a:ext cx="1152666" cy="595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0961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Many People Here Tonight Are Telekinetic? Raise My Hand – Quote  Investigator®">
            <a:extLst>
              <a:ext uri="{FF2B5EF4-FFF2-40B4-BE49-F238E27FC236}">
                <a16:creationId xmlns:a16="http://schemas.microsoft.com/office/drawing/2014/main" id="{8E6C5687-F67F-5CF9-AE0A-66F894A539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2123" y="1713967"/>
            <a:ext cx="8229600" cy="3492795"/>
          </a:xfrm>
          <a:prstGeom prst="rect">
            <a:avLst/>
          </a:prstGeom>
          <a:solidFill>
            <a:srgbClr val="FFFFFF"/>
          </a:solidFill>
        </p:spPr>
      </p:pic>
      <p:sp>
        <p:nvSpPr>
          <p:cNvPr id="2" name="ZoneTexte 1">
            <a:extLst>
              <a:ext uri="{FF2B5EF4-FFF2-40B4-BE49-F238E27FC236}">
                <a16:creationId xmlns:a16="http://schemas.microsoft.com/office/drawing/2014/main" id="{6CD1639E-7983-5CDD-4B57-02C36D52A46D}"/>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27249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D13B991-3A03-9ACF-D146-F4D7DB0C1745}"/>
              </a:ext>
            </a:extLst>
          </p:cNvPr>
          <p:cNvSpPr>
            <a:spLocks noGrp="1"/>
          </p:cNvSpPr>
          <p:nvPr>
            <p:ph type="sldNum" sz="quarter" idx="12"/>
          </p:nvPr>
        </p:nvSpPr>
        <p:spPr/>
        <p:txBody>
          <a:bodyPr/>
          <a:lstStyle/>
          <a:p>
            <a:fld id="{E3D5E142-BA66-4577-AABD-3D3B043058E5}" type="slidenum">
              <a:rPr lang="en-US" smtClean="0"/>
              <a:t>12</a:t>
            </a:fld>
            <a:endParaRPr lang="en-US"/>
          </a:p>
        </p:txBody>
      </p:sp>
      <p:sp>
        <p:nvSpPr>
          <p:cNvPr id="4" name="ZoneTexte 3">
            <a:extLst>
              <a:ext uri="{FF2B5EF4-FFF2-40B4-BE49-F238E27FC236}">
                <a16:creationId xmlns:a16="http://schemas.microsoft.com/office/drawing/2014/main" id="{B2584AC8-16F5-40D9-2A3E-684B49DBE99A}"/>
              </a:ext>
            </a:extLst>
          </p:cNvPr>
          <p:cNvSpPr txBox="1"/>
          <p:nvPr/>
        </p:nvSpPr>
        <p:spPr>
          <a:xfrm>
            <a:off x="5920154" y="6260068"/>
            <a:ext cx="4572000" cy="369332"/>
          </a:xfrm>
          <a:prstGeom prst="rect">
            <a:avLst/>
          </a:prstGeom>
          <a:solidFill>
            <a:schemeClr val="bg1"/>
          </a:solidFill>
        </p:spPr>
        <p:txBody>
          <a:bodyPr wrap="square">
            <a:spAutoFit/>
          </a:bodyPr>
          <a:lstStyle/>
          <a:p>
            <a:r>
              <a:rPr lang="fr-FR" dirty="0"/>
              <a:t>https://</a:t>
            </a:r>
            <a:r>
              <a:rPr lang="fr-FR" dirty="0" err="1"/>
              <a:t>frax.canadiantaskforce.ca</a:t>
            </a:r>
            <a:r>
              <a:rPr lang="fr-FR" dirty="0"/>
              <a:t>/</a:t>
            </a:r>
          </a:p>
        </p:txBody>
      </p:sp>
      <p:sp>
        <p:nvSpPr>
          <p:cNvPr id="5" name="Rectangle 4">
            <a:extLst>
              <a:ext uri="{FF2B5EF4-FFF2-40B4-BE49-F238E27FC236}">
                <a16:creationId xmlns:a16="http://schemas.microsoft.com/office/drawing/2014/main" id="{CA4BB256-977C-7FCA-8998-91A3C0B4B364}"/>
              </a:ext>
            </a:extLst>
          </p:cNvPr>
          <p:cNvSpPr/>
          <p:nvPr/>
        </p:nvSpPr>
        <p:spPr>
          <a:xfrm>
            <a:off x="1531918" y="6090139"/>
            <a:ext cx="3288408" cy="655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Picture 4" descr="Line Cartoon clipart - Font, Line, transparent clip art">
            <a:extLst>
              <a:ext uri="{FF2B5EF4-FFF2-40B4-BE49-F238E27FC236}">
                <a16:creationId xmlns:a16="http://schemas.microsoft.com/office/drawing/2014/main" id="{E158353D-CA5E-A3D8-E8BC-48A5094AA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2932" y="4024003"/>
            <a:ext cx="1346145" cy="134614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7211863-B7A2-D0C4-2FB1-E1B3D8B6FCD6}"/>
              </a:ext>
            </a:extLst>
          </p:cNvPr>
          <p:cNvSpPr txBox="1"/>
          <p:nvPr/>
        </p:nvSpPr>
        <p:spPr>
          <a:xfrm>
            <a:off x="1863969" y="2269676"/>
            <a:ext cx="2168768" cy="2308324"/>
          </a:xfrm>
          <a:prstGeom prst="rect">
            <a:avLst/>
          </a:prstGeom>
          <a:noFill/>
        </p:spPr>
        <p:txBody>
          <a:bodyPr wrap="square" rtlCol="0">
            <a:spAutoFit/>
          </a:bodyPr>
          <a:lstStyle/>
          <a:p>
            <a:r>
              <a:rPr lang="fr-FR" sz="2400" dirty="0"/>
              <a:t>FRACTURES MAJEURES: 24</a:t>
            </a:r>
          </a:p>
          <a:p>
            <a:endParaRPr lang="fr-FR" sz="2400" dirty="0"/>
          </a:p>
          <a:p>
            <a:endParaRPr lang="fr-FR" sz="2400" dirty="0"/>
          </a:p>
          <a:p>
            <a:r>
              <a:rPr lang="fr-FR" sz="2400" dirty="0"/>
              <a:t>FRACTURES DE HANCHE: 8</a:t>
            </a:r>
          </a:p>
        </p:txBody>
      </p:sp>
      <p:pic>
        <p:nvPicPr>
          <p:cNvPr id="3" name="Image 2">
            <a:extLst>
              <a:ext uri="{FF2B5EF4-FFF2-40B4-BE49-F238E27FC236}">
                <a16:creationId xmlns:a16="http://schemas.microsoft.com/office/drawing/2014/main" id="{D1883831-2608-155B-AD8D-4F214D49052B}"/>
              </a:ext>
            </a:extLst>
          </p:cNvPr>
          <p:cNvPicPr>
            <a:picLocks noChangeAspect="1"/>
          </p:cNvPicPr>
          <p:nvPr/>
        </p:nvPicPr>
        <p:blipFill>
          <a:blip r:embed="rId3"/>
          <a:stretch>
            <a:fillRect/>
          </a:stretch>
        </p:blipFill>
        <p:spPr>
          <a:xfrm>
            <a:off x="3851383" y="596844"/>
            <a:ext cx="4307883" cy="5218264"/>
          </a:xfrm>
          <a:prstGeom prst="rect">
            <a:avLst/>
          </a:prstGeom>
        </p:spPr>
      </p:pic>
      <p:sp>
        <p:nvSpPr>
          <p:cNvPr id="9" name="ZoneTexte 8">
            <a:extLst>
              <a:ext uri="{FF2B5EF4-FFF2-40B4-BE49-F238E27FC236}">
                <a16:creationId xmlns:a16="http://schemas.microsoft.com/office/drawing/2014/main" id="{1D0A35C2-EA6A-795D-60DD-5A6635E9FDBD}"/>
              </a:ext>
            </a:extLst>
          </p:cNvPr>
          <p:cNvSpPr txBox="1"/>
          <p:nvPr/>
        </p:nvSpPr>
        <p:spPr>
          <a:xfrm>
            <a:off x="3607804" y="643773"/>
            <a:ext cx="2168769" cy="646331"/>
          </a:xfrm>
          <a:prstGeom prst="rect">
            <a:avLst/>
          </a:prstGeom>
          <a:solidFill>
            <a:schemeClr val="bg1"/>
          </a:solidFill>
        </p:spPr>
        <p:txBody>
          <a:bodyPr wrap="square" rtlCol="0">
            <a:spAutoFit/>
          </a:bodyPr>
          <a:lstStyle/>
          <a:p>
            <a:r>
              <a:rPr lang="fr-FR" dirty="0"/>
              <a:t>Risque sur 10 ans</a:t>
            </a:r>
          </a:p>
          <a:p>
            <a:endParaRPr lang="fr-FR" dirty="0"/>
          </a:p>
        </p:txBody>
      </p:sp>
    </p:spTree>
    <p:extLst>
      <p:ext uri="{BB962C8B-B14F-4D97-AF65-F5344CB8AC3E}">
        <p14:creationId xmlns:p14="http://schemas.microsoft.com/office/powerpoint/2010/main" val="30782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6AB9C8B-556D-A802-B596-568186405D4C}"/>
              </a:ext>
            </a:extLst>
          </p:cNvPr>
          <p:cNvSpPr>
            <a:spLocks noGrp="1"/>
          </p:cNvSpPr>
          <p:nvPr>
            <p:ph type="sldNum" sz="quarter" idx="12"/>
          </p:nvPr>
        </p:nvSpPr>
        <p:spPr/>
        <p:txBody>
          <a:bodyPr/>
          <a:lstStyle/>
          <a:p>
            <a:fld id="{E3D5E142-BA66-4577-AABD-3D3B043058E5}" type="slidenum">
              <a:rPr lang="en-US" smtClean="0"/>
              <a:t>13</a:t>
            </a:fld>
            <a:endParaRPr lang="en-US"/>
          </a:p>
        </p:txBody>
      </p:sp>
      <p:pic>
        <p:nvPicPr>
          <p:cNvPr id="3" name="Image 2">
            <a:extLst>
              <a:ext uri="{FF2B5EF4-FFF2-40B4-BE49-F238E27FC236}">
                <a16:creationId xmlns:a16="http://schemas.microsoft.com/office/drawing/2014/main" id="{2F9BC201-0CA3-7B59-0437-B1ADAA533550}"/>
              </a:ext>
            </a:extLst>
          </p:cNvPr>
          <p:cNvPicPr>
            <a:picLocks noChangeAspect="1"/>
          </p:cNvPicPr>
          <p:nvPr/>
        </p:nvPicPr>
        <p:blipFill>
          <a:blip r:embed="rId2"/>
          <a:stretch>
            <a:fillRect/>
          </a:stretch>
        </p:blipFill>
        <p:spPr>
          <a:xfrm>
            <a:off x="6096000" y="749087"/>
            <a:ext cx="4395616" cy="5276614"/>
          </a:xfrm>
          <a:prstGeom prst="rect">
            <a:avLst/>
          </a:prstGeom>
          <a:ln w="38100">
            <a:solidFill>
              <a:srgbClr val="002060"/>
            </a:solidFill>
          </a:ln>
        </p:spPr>
      </p:pic>
      <p:pic>
        <p:nvPicPr>
          <p:cNvPr id="5" name="Image 4">
            <a:extLst>
              <a:ext uri="{FF2B5EF4-FFF2-40B4-BE49-F238E27FC236}">
                <a16:creationId xmlns:a16="http://schemas.microsoft.com/office/drawing/2014/main" id="{EC0A13DB-745C-4C12-2927-49204EF0239F}"/>
              </a:ext>
            </a:extLst>
          </p:cNvPr>
          <p:cNvPicPr>
            <a:picLocks noChangeAspect="1"/>
          </p:cNvPicPr>
          <p:nvPr/>
        </p:nvPicPr>
        <p:blipFill>
          <a:blip r:embed="rId3"/>
          <a:stretch>
            <a:fillRect/>
          </a:stretch>
        </p:blipFill>
        <p:spPr>
          <a:xfrm>
            <a:off x="1700385" y="749087"/>
            <a:ext cx="4307883" cy="5218264"/>
          </a:xfrm>
          <a:prstGeom prst="rect">
            <a:avLst/>
          </a:prstGeom>
          <a:ln w="38100">
            <a:solidFill>
              <a:srgbClr val="C00000"/>
            </a:solidFill>
          </a:ln>
        </p:spPr>
      </p:pic>
      <p:sp>
        <p:nvSpPr>
          <p:cNvPr id="6" name="Rectangle 5">
            <a:extLst>
              <a:ext uri="{FF2B5EF4-FFF2-40B4-BE49-F238E27FC236}">
                <a16:creationId xmlns:a16="http://schemas.microsoft.com/office/drawing/2014/main" id="{97EB2E40-31D4-F2E3-79FD-5AC30610B81F}"/>
              </a:ext>
            </a:extLst>
          </p:cNvPr>
          <p:cNvSpPr/>
          <p:nvPr/>
        </p:nvSpPr>
        <p:spPr>
          <a:xfrm>
            <a:off x="1531918" y="6090139"/>
            <a:ext cx="3288408" cy="655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FD8B0FCF-131A-FB55-4CDE-C4802FE44D7B}"/>
              </a:ext>
            </a:extLst>
          </p:cNvPr>
          <p:cNvSpPr txBox="1"/>
          <p:nvPr/>
        </p:nvSpPr>
        <p:spPr>
          <a:xfrm>
            <a:off x="1758463" y="784808"/>
            <a:ext cx="2168769" cy="646331"/>
          </a:xfrm>
          <a:prstGeom prst="rect">
            <a:avLst/>
          </a:prstGeom>
          <a:solidFill>
            <a:schemeClr val="bg1"/>
          </a:solidFill>
        </p:spPr>
        <p:txBody>
          <a:bodyPr wrap="square" rtlCol="0">
            <a:spAutoFit/>
          </a:bodyPr>
          <a:lstStyle/>
          <a:p>
            <a:r>
              <a:rPr lang="fr-FR" dirty="0"/>
              <a:t>Risque sur 10 ans</a:t>
            </a:r>
          </a:p>
          <a:p>
            <a:endParaRPr lang="fr-FR" dirty="0"/>
          </a:p>
        </p:txBody>
      </p:sp>
      <p:sp>
        <p:nvSpPr>
          <p:cNvPr id="8" name="ZoneTexte 7">
            <a:extLst>
              <a:ext uri="{FF2B5EF4-FFF2-40B4-BE49-F238E27FC236}">
                <a16:creationId xmlns:a16="http://schemas.microsoft.com/office/drawing/2014/main" id="{91C2EA20-9242-CF0D-BEA7-9F770F115D9E}"/>
              </a:ext>
            </a:extLst>
          </p:cNvPr>
          <p:cNvSpPr txBox="1"/>
          <p:nvPr/>
        </p:nvSpPr>
        <p:spPr>
          <a:xfrm>
            <a:off x="6125040" y="749088"/>
            <a:ext cx="2168769" cy="646331"/>
          </a:xfrm>
          <a:prstGeom prst="rect">
            <a:avLst/>
          </a:prstGeom>
          <a:solidFill>
            <a:schemeClr val="bg1"/>
          </a:solidFill>
        </p:spPr>
        <p:txBody>
          <a:bodyPr wrap="square" rtlCol="0">
            <a:spAutoFit/>
          </a:bodyPr>
          <a:lstStyle/>
          <a:p>
            <a:r>
              <a:rPr lang="fr-FR" dirty="0"/>
              <a:t>Risque sur 10 ans</a:t>
            </a:r>
          </a:p>
          <a:p>
            <a:endParaRPr lang="fr-FR" dirty="0"/>
          </a:p>
        </p:txBody>
      </p:sp>
      <p:sp>
        <p:nvSpPr>
          <p:cNvPr id="9" name="Rectangle 8">
            <a:extLst>
              <a:ext uri="{FF2B5EF4-FFF2-40B4-BE49-F238E27FC236}">
                <a16:creationId xmlns:a16="http://schemas.microsoft.com/office/drawing/2014/main" id="{7CB77DDB-5D95-36AC-4DBA-E01398809DFA}"/>
              </a:ext>
            </a:extLst>
          </p:cNvPr>
          <p:cNvSpPr/>
          <p:nvPr/>
        </p:nvSpPr>
        <p:spPr>
          <a:xfrm>
            <a:off x="9507415" y="6150279"/>
            <a:ext cx="1152666" cy="595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141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Many People Here Tonight Are Telekinetic? Raise My Hand – Quote  Investigator®">
            <a:extLst>
              <a:ext uri="{FF2B5EF4-FFF2-40B4-BE49-F238E27FC236}">
                <a16:creationId xmlns:a16="http://schemas.microsoft.com/office/drawing/2014/main" id="{8E9864F3-E322-B64D-3381-1182E25A87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1200" y="1681403"/>
            <a:ext cx="8229600" cy="3492795"/>
          </a:xfrm>
          <a:prstGeom prst="rect">
            <a:avLst/>
          </a:prstGeom>
          <a:solidFill>
            <a:srgbClr val="FFFFFF"/>
          </a:solidFill>
        </p:spPr>
      </p:pic>
    </p:spTree>
    <p:extLst>
      <p:ext uri="{BB962C8B-B14F-4D97-AF65-F5344CB8AC3E}">
        <p14:creationId xmlns:p14="http://schemas.microsoft.com/office/powerpoint/2010/main" val="3339710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5FD7A9-E1DB-1998-00EE-F911E58F3A1F}"/>
              </a:ext>
            </a:extLst>
          </p:cNvPr>
          <p:cNvSpPr txBox="1">
            <a:spLocks/>
          </p:cNvSpPr>
          <p:nvPr/>
        </p:nvSpPr>
        <p:spPr>
          <a:xfrm>
            <a:off x="6412091" y="501651"/>
            <a:ext cx="4395340" cy="171625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a:lnSpc>
                <a:spcPct val="90000"/>
              </a:lnSpc>
              <a:spcAft>
                <a:spcPts val="600"/>
              </a:spcAft>
            </a:pPr>
            <a:r>
              <a:rPr lang="en-US" sz="3900" kern="1200">
                <a:solidFill>
                  <a:schemeClr val="tx1"/>
                </a:solidFill>
                <a:latin typeface="+mj-lt"/>
                <a:ea typeface="+mj-ea"/>
                <a:cs typeface="+mj-cs"/>
              </a:rPr>
              <a:t>Qu’est-ce qu’une fracture de fragilisation?</a:t>
            </a:r>
          </a:p>
        </p:txBody>
      </p:sp>
      <p:sp>
        <p:nvSpPr>
          <p:cNvPr id="16" name="Rectangle 1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22DF6831-A6D8-43BF-13F4-27CCA98534E9}"/>
              </a:ext>
            </a:extLst>
          </p:cNvPr>
          <p:cNvPicPr>
            <a:picLocks noChangeAspect="1"/>
          </p:cNvPicPr>
          <p:nvPr/>
        </p:nvPicPr>
        <p:blipFill>
          <a:blip r:embed="rId2"/>
          <a:stretch>
            <a:fillRect/>
          </a:stretch>
        </p:blipFill>
        <p:spPr>
          <a:xfrm>
            <a:off x="1254796" y="299509"/>
            <a:ext cx="3270318" cy="6258983"/>
          </a:xfrm>
          <a:prstGeom prst="rect">
            <a:avLst/>
          </a:prstGeom>
        </p:spPr>
      </p:pic>
      <p:sp>
        <p:nvSpPr>
          <p:cNvPr id="3" name="Content Placeholder 2">
            <a:extLst>
              <a:ext uri="{FF2B5EF4-FFF2-40B4-BE49-F238E27FC236}">
                <a16:creationId xmlns:a16="http://schemas.microsoft.com/office/drawing/2014/main" id="{87CB17AB-1D4C-CB6B-D70D-232D90B16582}"/>
              </a:ext>
            </a:extLst>
          </p:cNvPr>
          <p:cNvSpPr txBox="1">
            <a:spLocks/>
          </p:cNvSpPr>
          <p:nvPr/>
        </p:nvSpPr>
        <p:spPr>
          <a:xfrm>
            <a:off x="6392583" y="2645922"/>
            <a:ext cx="4434721" cy="371042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a:lnSpc>
                <a:spcPct val="90000"/>
              </a:lnSpc>
              <a:spcAft>
                <a:spcPts val="600"/>
              </a:spcAft>
            </a:pPr>
            <a:r>
              <a:rPr lang="en-US" dirty="0">
                <a:solidFill>
                  <a:schemeClr val="tx1">
                    <a:alpha val="80000"/>
                  </a:schemeClr>
                </a:solidFill>
                <a:latin typeface="+mn-lt"/>
                <a:cs typeface="+mn-cs"/>
              </a:rPr>
              <a:t>Une fracture qui se </a:t>
            </a:r>
            <a:r>
              <a:rPr lang="en-US" dirty="0" err="1">
                <a:solidFill>
                  <a:schemeClr val="tx1">
                    <a:alpha val="80000"/>
                  </a:schemeClr>
                </a:solidFill>
                <a:latin typeface="+mn-lt"/>
                <a:cs typeface="+mn-cs"/>
              </a:rPr>
              <a:t>produit</a:t>
            </a:r>
            <a:r>
              <a:rPr lang="en-US" dirty="0">
                <a:solidFill>
                  <a:schemeClr val="tx1">
                    <a:alpha val="80000"/>
                  </a:schemeClr>
                </a:solidFill>
                <a:latin typeface="+mn-lt"/>
                <a:cs typeface="+mn-cs"/>
              </a:rPr>
              <a:t> </a:t>
            </a:r>
            <a:r>
              <a:rPr lang="en-US" dirty="0" err="1">
                <a:solidFill>
                  <a:schemeClr val="tx1">
                    <a:alpha val="80000"/>
                  </a:schemeClr>
                </a:solidFill>
                <a:latin typeface="+mn-lt"/>
                <a:cs typeface="+mn-cs"/>
              </a:rPr>
              <a:t>spontanément</a:t>
            </a:r>
            <a:r>
              <a:rPr lang="en-US" dirty="0">
                <a:solidFill>
                  <a:schemeClr val="tx1">
                    <a:alpha val="80000"/>
                  </a:schemeClr>
                </a:solidFill>
                <a:latin typeface="+mn-lt"/>
                <a:cs typeface="+mn-cs"/>
              </a:rPr>
              <a:t> </a:t>
            </a:r>
            <a:r>
              <a:rPr lang="en-US" dirty="0" err="1">
                <a:solidFill>
                  <a:schemeClr val="tx1">
                    <a:alpha val="80000"/>
                  </a:schemeClr>
                </a:solidFill>
                <a:latin typeface="+mn-lt"/>
                <a:cs typeface="+mn-cs"/>
              </a:rPr>
              <a:t>ou</a:t>
            </a:r>
            <a:r>
              <a:rPr lang="en-US" dirty="0">
                <a:solidFill>
                  <a:schemeClr val="tx1">
                    <a:alpha val="80000"/>
                  </a:schemeClr>
                </a:solidFill>
                <a:latin typeface="+mn-lt"/>
                <a:cs typeface="+mn-cs"/>
              </a:rPr>
              <a:t> suite </a:t>
            </a:r>
            <a:r>
              <a:rPr lang="en-US" dirty="0" err="1">
                <a:solidFill>
                  <a:schemeClr val="tx1">
                    <a:alpha val="80000"/>
                  </a:schemeClr>
                </a:solidFill>
                <a:latin typeface="+mn-lt"/>
                <a:cs typeface="+mn-cs"/>
              </a:rPr>
              <a:t>à</a:t>
            </a:r>
            <a:r>
              <a:rPr lang="en-US" dirty="0">
                <a:solidFill>
                  <a:schemeClr val="tx1">
                    <a:alpha val="80000"/>
                  </a:schemeClr>
                </a:solidFill>
                <a:latin typeface="+mn-lt"/>
                <a:cs typeface="+mn-cs"/>
              </a:rPr>
              <a:t> un </a:t>
            </a:r>
            <a:r>
              <a:rPr lang="en-US" dirty="0" err="1">
                <a:solidFill>
                  <a:schemeClr val="tx1">
                    <a:alpha val="80000"/>
                  </a:schemeClr>
                </a:solidFill>
                <a:latin typeface="+mn-lt"/>
                <a:cs typeface="+mn-cs"/>
              </a:rPr>
              <a:t>traumatisme</a:t>
            </a:r>
            <a:r>
              <a:rPr lang="en-US" dirty="0">
                <a:solidFill>
                  <a:schemeClr val="tx1">
                    <a:alpha val="80000"/>
                  </a:schemeClr>
                </a:solidFill>
                <a:latin typeface="+mn-lt"/>
                <a:cs typeface="+mn-cs"/>
              </a:rPr>
              <a:t> </a:t>
            </a:r>
            <a:r>
              <a:rPr lang="en-US" dirty="0" err="1">
                <a:solidFill>
                  <a:schemeClr val="tx1">
                    <a:alpha val="80000"/>
                  </a:schemeClr>
                </a:solidFill>
                <a:latin typeface="+mn-lt"/>
                <a:cs typeface="+mn-cs"/>
              </a:rPr>
              <a:t>mineur</a:t>
            </a:r>
            <a:endParaRPr lang="en-US" altLang="en-US" dirty="0">
              <a:solidFill>
                <a:schemeClr val="tx1">
                  <a:alpha val="80000"/>
                </a:schemeClr>
              </a:solidFill>
              <a:latin typeface="+mn-lt"/>
              <a:cs typeface="+mn-cs"/>
            </a:endParaRPr>
          </a:p>
          <a:p>
            <a:pPr indent="-228600">
              <a:lnSpc>
                <a:spcPct val="90000"/>
              </a:lnSpc>
              <a:spcAft>
                <a:spcPts val="600"/>
              </a:spcAft>
            </a:pPr>
            <a:r>
              <a:rPr lang="en-US" dirty="0" err="1">
                <a:solidFill>
                  <a:schemeClr val="tx1">
                    <a:alpha val="80000"/>
                  </a:schemeClr>
                </a:solidFill>
                <a:latin typeface="+mn-lt"/>
                <a:cs typeface="+mn-cs"/>
              </a:rPr>
              <a:t>Hanche</a:t>
            </a:r>
            <a:r>
              <a:rPr lang="en-US" dirty="0">
                <a:solidFill>
                  <a:schemeClr val="tx1">
                    <a:alpha val="80000"/>
                  </a:schemeClr>
                </a:solidFill>
                <a:latin typeface="+mn-lt"/>
                <a:cs typeface="+mn-cs"/>
              </a:rPr>
              <a:t>, </a:t>
            </a:r>
            <a:r>
              <a:rPr lang="en-US" dirty="0" err="1">
                <a:solidFill>
                  <a:schemeClr val="tx1">
                    <a:alpha val="80000"/>
                  </a:schemeClr>
                </a:solidFill>
                <a:latin typeface="+mn-lt"/>
                <a:cs typeface="+mn-cs"/>
              </a:rPr>
              <a:t>vertèbres</a:t>
            </a:r>
            <a:r>
              <a:rPr lang="en-US" dirty="0">
                <a:solidFill>
                  <a:schemeClr val="tx1">
                    <a:alpha val="80000"/>
                  </a:schemeClr>
                </a:solidFill>
                <a:latin typeface="+mn-lt"/>
                <a:cs typeface="+mn-cs"/>
              </a:rPr>
              <a:t>, </a:t>
            </a:r>
            <a:r>
              <a:rPr lang="en-US" dirty="0" err="1">
                <a:solidFill>
                  <a:schemeClr val="tx1">
                    <a:alpha val="80000"/>
                  </a:schemeClr>
                </a:solidFill>
                <a:latin typeface="+mn-lt"/>
                <a:cs typeface="+mn-cs"/>
              </a:rPr>
              <a:t>humérus</a:t>
            </a:r>
            <a:r>
              <a:rPr lang="en-US" dirty="0">
                <a:solidFill>
                  <a:schemeClr val="tx1">
                    <a:alpha val="80000"/>
                  </a:schemeClr>
                </a:solidFill>
                <a:latin typeface="+mn-lt"/>
                <a:cs typeface="+mn-cs"/>
              </a:rPr>
              <a:t> et </a:t>
            </a:r>
            <a:r>
              <a:rPr lang="en-US" dirty="0" err="1">
                <a:solidFill>
                  <a:schemeClr val="tx1">
                    <a:alpha val="80000"/>
                  </a:schemeClr>
                </a:solidFill>
                <a:latin typeface="+mn-lt"/>
                <a:cs typeface="+mn-cs"/>
              </a:rPr>
              <a:t>poignet</a:t>
            </a:r>
            <a:r>
              <a:rPr lang="en-US" dirty="0">
                <a:solidFill>
                  <a:schemeClr val="tx1">
                    <a:alpha val="80000"/>
                  </a:schemeClr>
                </a:solidFill>
                <a:latin typeface="+mn-lt"/>
                <a:cs typeface="+mn-cs"/>
              </a:rPr>
              <a:t> </a:t>
            </a:r>
            <a:r>
              <a:rPr lang="en-US" dirty="0" err="1">
                <a:solidFill>
                  <a:schemeClr val="tx1">
                    <a:alpha val="80000"/>
                  </a:schemeClr>
                </a:solidFill>
                <a:latin typeface="+mn-lt"/>
                <a:cs typeface="+mn-cs"/>
              </a:rPr>
              <a:t>sont</a:t>
            </a:r>
            <a:r>
              <a:rPr lang="en-US" dirty="0">
                <a:solidFill>
                  <a:schemeClr val="tx1">
                    <a:alpha val="80000"/>
                  </a:schemeClr>
                </a:solidFill>
                <a:latin typeface="+mn-lt"/>
                <a:cs typeface="+mn-cs"/>
              </a:rPr>
              <a:t> les sites les plus </a:t>
            </a:r>
            <a:r>
              <a:rPr lang="en-US" dirty="0" err="1">
                <a:solidFill>
                  <a:schemeClr val="tx1">
                    <a:alpha val="80000"/>
                  </a:schemeClr>
                </a:solidFill>
                <a:latin typeface="+mn-lt"/>
                <a:cs typeface="+mn-cs"/>
              </a:rPr>
              <a:t>communs</a:t>
            </a:r>
            <a:endParaRPr lang="en-US" dirty="0">
              <a:solidFill>
                <a:schemeClr val="tx1">
                  <a:alpha val="80000"/>
                </a:schemeClr>
              </a:solidFill>
              <a:latin typeface="+mn-lt"/>
              <a:cs typeface="+mn-cs"/>
            </a:endParaRPr>
          </a:p>
          <a:p>
            <a:pPr lvl="1" indent="-228600">
              <a:lnSpc>
                <a:spcPct val="90000"/>
              </a:lnSpc>
              <a:spcAft>
                <a:spcPts val="600"/>
              </a:spcAft>
              <a:buFont typeface="Arial" panose="020B0604020202020204" pitchFamily="34" charset="0"/>
              <a:buChar char="•"/>
            </a:pPr>
            <a:r>
              <a:rPr lang="en-US" sz="2400" dirty="0">
                <a:solidFill>
                  <a:schemeClr val="tx1">
                    <a:alpha val="80000"/>
                  </a:schemeClr>
                </a:solidFill>
                <a:latin typeface="+mn-lt"/>
                <a:cs typeface="+mn-cs"/>
              </a:rPr>
              <a:t>Ensemble on les </a:t>
            </a:r>
            <a:r>
              <a:rPr lang="en-US" sz="2400" dirty="0" err="1">
                <a:solidFill>
                  <a:schemeClr val="tx1">
                    <a:alpha val="80000"/>
                  </a:schemeClr>
                </a:solidFill>
                <a:latin typeface="+mn-lt"/>
                <a:cs typeface="+mn-cs"/>
              </a:rPr>
              <a:t>appelle</a:t>
            </a:r>
            <a:r>
              <a:rPr lang="en-US" sz="2400" dirty="0">
                <a:solidFill>
                  <a:schemeClr val="tx1">
                    <a:alpha val="80000"/>
                  </a:schemeClr>
                </a:solidFill>
                <a:latin typeface="+mn-lt"/>
                <a:cs typeface="+mn-cs"/>
              </a:rPr>
              <a:t> les fractures </a:t>
            </a:r>
            <a:r>
              <a:rPr lang="en-US" sz="2400" strike="sngStrike" dirty="0" err="1">
                <a:solidFill>
                  <a:schemeClr val="tx1">
                    <a:alpha val="80000"/>
                  </a:schemeClr>
                </a:solidFill>
                <a:highlight>
                  <a:srgbClr val="C0C0C0"/>
                </a:highlight>
                <a:latin typeface="+mn-lt"/>
                <a:cs typeface="+mn-cs"/>
              </a:rPr>
              <a:t>ostéoporotiques</a:t>
            </a:r>
            <a:r>
              <a:rPr lang="en-US" sz="2400" dirty="0">
                <a:solidFill>
                  <a:schemeClr val="tx1">
                    <a:alpha val="80000"/>
                  </a:schemeClr>
                </a:solidFill>
                <a:latin typeface="+mn-lt"/>
                <a:cs typeface="+mn-cs"/>
              </a:rPr>
              <a:t> majeures</a:t>
            </a:r>
            <a:endParaRPr lang="en-US" altLang="en-US" sz="2400" dirty="0">
              <a:solidFill>
                <a:schemeClr val="tx1">
                  <a:alpha val="80000"/>
                </a:schemeClr>
              </a:solidFill>
              <a:latin typeface="+mn-lt"/>
              <a:cs typeface="+mn-cs"/>
            </a:endParaRPr>
          </a:p>
          <a:p>
            <a:pPr marL="0" indent="-228600">
              <a:lnSpc>
                <a:spcPct val="90000"/>
              </a:lnSpc>
              <a:spcAft>
                <a:spcPts val="600"/>
              </a:spcAft>
            </a:pPr>
            <a:endParaRPr lang="en-US" sz="2000" dirty="0">
              <a:solidFill>
                <a:schemeClr val="tx1">
                  <a:alpha val="80000"/>
                </a:schemeClr>
              </a:solidFill>
              <a:latin typeface="+mn-lt"/>
              <a:cs typeface="+mn-cs"/>
            </a:endParaRPr>
          </a:p>
        </p:txBody>
      </p:sp>
      <p:cxnSp>
        <p:nvCxnSpPr>
          <p:cNvPr id="17"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94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A8E09-5DEB-7289-D75B-4E94F45C83B1}"/>
              </a:ext>
            </a:extLst>
          </p:cNvPr>
          <p:cNvSpPr txBox="1">
            <a:spLocks/>
          </p:cNvSpPr>
          <p:nvPr/>
        </p:nvSpPr>
        <p:spPr>
          <a:xfrm>
            <a:off x="372333" y="166765"/>
            <a:ext cx="7450868" cy="1198032"/>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a:lnSpc>
                <a:spcPct val="90000"/>
              </a:lnSpc>
              <a:spcAft>
                <a:spcPts val="600"/>
              </a:spcAft>
            </a:pPr>
            <a:r>
              <a:rPr lang="en-US" sz="4000" kern="1200" dirty="0">
                <a:solidFill>
                  <a:schemeClr val="tx1"/>
                </a:solidFill>
                <a:latin typeface="+mj-lt"/>
                <a:ea typeface="+mj-ea"/>
                <a:cs typeface="+mj-cs"/>
              </a:rPr>
              <a:t>Le </a:t>
            </a:r>
            <a:r>
              <a:rPr lang="en-US" sz="4000" kern="1200" dirty="0" err="1">
                <a:solidFill>
                  <a:schemeClr val="tx1"/>
                </a:solidFill>
                <a:latin typeface="+mj-lt"/>
                <a:ea typeface="+mj-ea"/>
                <a:cs typeface="+mj-cs"/>
              </a:rPr>
              <a:t>fardeau</a:t>
            </a:r>
            <a:r>
              <a:rPr lang="en-US" sz="4000" kern="1200" dirty="0">
                <a:solidFill>
                  <a:schemeClr val="tx1"/>
                </a:solidFill>
                <a:latin typeface="+mj-lt"/>
                <a:ea typeface="+mj-ea"/>
                <a:cs typeface="+mj-cs"/>
              </a:rPr>
              <a:t> des fractures </a:t>
            </a:r>
          </a:p>
          <a:p>
            <a:pPr>
              <a:lnSpc>
                <a:spcPct val="90000"/>
              </a:lnSpc>
              <a:spcAft>
                <a:spcPts val="600"/>
              </a:spcAft>
            </a:pPr>
            <a:r>
              <a:rPr lang="en-US" sz="4000" kern="1200" dirty="0">
                <a:solidFill>
                  <a:schemeClr val="tx1"/>
                </a:solidFill>
                <a:latin typeface="+mj-lt"/>
                <a:ea typeface="+mj-ea"/>
                <a:cs typeface="+mj-cs"/>
              </a:rPr>
              <a:t>de </a:t>
            </a:r>
            <a:r>
              <a:rPr lang="en-US" sz="4000" kern="1200" dirty="0" err="1">
                <a:solidFill>
                  <a:schemeClr val="tx1"/>
                </a:solidFill>
                <a:latin typeface="+mj-lt"/>
                <a:ea typeface="+mj-ea"/>
                <a:cs typeface="+mj-cs"/>
              </a:rPr>
              <a:t>fragilisation</a:t>
            </a:r>
            <a:endParaRPr lang="en-US" sz="40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8043EEBC-563D-EF87-1CD3-05524CD5F66B}"/>
              </a:ext>
            </a:extLst>
          </p:cNvPr>
          <p:cNvSpPr txBox="1">
            <a:spLocks/>
          </p:cNvSpPr>
          <p:nvPr/>
        </p:nvSpPr>
        <p:spPr>
          <a:xfrm>
            <a:off x="647701" y="1642969"/>
            <a:ext cx="6886378" cy="5071731"/>
          </a:xfrm>
          <a:prstGeom prst="rect">
            <a:avLst/>
          </a:prstGeom>
        </p:spPr>
        <p:txBody>
          <a:bodyPr vert="horz" lIns="91440" tIns="45720" rIns="91440" bIns="45720" rtlCol="0" anchor="t">
            <a:normAutofit fontScale="77500" lnSpcReduction="20000"/>
          </a:bodyPr>
          <a:lst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pPr marL="0" indent="0" defTabSz="914400">
              <a:spcAft>
                <a:spcPts val="600"/>
              </a:spcAft>
              <a:buNone/>
            </a:pPr>
            <a:r>
              <a:rPr lang="en-US" altLang="en-US" sz="3800" b="1" dirty="0"/>
              <a:t>Incidence fracture de </a:t>
            </a:r>
            <a:r>
              <a:rPr lang="en-US" altLang="en-US" sz="3800" b="1" dirty="0" err="1"/>
              <a:t>hanche</a:t>
            </a:r>
            <a:r>
              <a:rPr lang="en-US" altLang="en-US" sz="3800" b="1" dirty="0"/>
              <a:t> par an </a:t>
            </a:r>
            <a:r>
              <a:rPr lang="en-US" altLang="en-US" sz="3800" dirty="0"/>
              <a:t>(2016)</a:t>
            </a:r>
          </a:p>
          <a:p>
            <a:pPr indent="-228600" defTabSz="914400">
              <a:spcAft>
                <a:spcPts val="600"/>
              </a:spcAft>
            </a:pPr>
            <a:r>
              <a:rPr lang="en-US" altLang="en-US" sz="2600" dirty="0"/>
              <a:t>168 par 100 000 – 65-79 </a:t>
            </a:r>
            <a:r>
              <a:rPr lang="en-US" altLang="en-US" sz="2600" dirty="0" err="1"/>
              <a:t>ans</a:t>
            </a:r>
            <a:endParaRPr lang="en-US" sz="2600" dirty="0"/>
          </a:p>
          <a:p>
            <a:pPr indent="-228600" defTabSz="914400">
              <a:spcAft>
                <a:spcPts val="600"/>
              </a:spcAft>
            </a:pPr>
            <a:r>
              <a:rPr lang="en-US" altLang="en-US" sz="2600" dirty="0"/>
              <a:t>1 045 par 100 000 – 80+ </a:t>
            </a:r>
            <a:r>
              <a:rPr lang="en-US" altLang="en-US" sz="2600" dirty="0" err="1"/>
              <a:t>ans</a:t>
            </a:r>
            <a:r>
              <a:rPr lang="en-US" altLang="en-US" sz="2600" dirty="0"/>
              <a:t> </a:t>
            </a:r>
            <a:endParaRPr lang="en-US" altLang="en-US" sz="2600" b="1" dirty="0"/>
          </a:p>
          <a:p>
            <a:pPr marL="0" indent="-228600" defTabSz="914400">
              <a:spcAft>
                <a:spcPts val="600"/>
              </a:spcAft>
            </a:pPr>
            <a:r>
              <a:rPr lang="en-US" altLang="en-US" sz="2600" dirty="0" err="1"/>
              <a:t>Coût</a:t>
            </a:r>
            <a:r>
              <a:rPr lang="en-US" altLang="en-US" sz="2600" dirty="0"/>
              <a:t> </a:t>
            </a:r>
            <a:r>
              <a:rPr lang="en-US" altLang="en-US" sz="2600" dirty="0" err="1"/>
              <a:t>estimé</a:t>
            </a:r>
            <a:r>
              <a:rPr lang="en-US" altLang="en-US" sz="2600" dirty="0"/>
              <a:t> </a:t>
            </a:r>
            <a:r>
              <a:rPr lang="en-US" sz="2600" dirty="0"/>
              <a:t>(2010/11): </a:t>
            </a:r>
            <a:r>
              <a:rPr lang="en-US" altLang="en-US" sz="2600" dirty="0"/>
              <a:t>$4.6 milliard</a:t>
            </a:r>
            <a:endParaRPr lang="en-US" altLang="en-US" sz="2600" b="1" dirty="0"/>
          </a:p>
          <a:p>
            <a:pPr marL="0" indent="0" defTabSz="914400">
              <a:spcAft>
                <a:spcPts val="600"/>
              </a:spcAft>
              <a:buNone/>
            </a:pPr>
            <a:r>
              <a:rPr lang="en-US" altLang="en-US" sz="3800" b="1" dirty="0"/>
              <a:t>Impacts</a:t>
            </a:r>
          </a:p>
          <a:p>
            <a:pPr indent="-228600" defTabSz="914400">
              <a:spcAft>
                <a:spcPts val="600"/>
              </a:spcAft>
            </a:pPr>
            <a:r>
              <a:rPr lang="en-US" altLang="en-US" sz="2600" dirty="0"/>
              <a:t>Handicap</a:t>
            </a:r>
          </a:p>
          <a:p>
            <a:pPr indent="-228600" defTabSz="914400">
              <a:spcAft>
                <a:spcPts val="600"/>
              </a:spcAft>
            </a:pPr>
            <a:r>
              <a:rPr lang="en-US" altLang="en-US" sz="2600" dirty="0" err="1"/>
              <a:t>Douleur</a:t>
            </a:r>
            <a:r>
              <a:rPr lang="en-US" altLang="en-US" sz="2600" dirty="0"/>
              <a:t> </a:t>
            </a:r>
            <a:r>
              <a:rPr lang="en-US" altLang="en-US" sz="2600" dirty="0" err="1"/>
              <a:t>chronique</a:t>
            </a:r>
            <a:endParaRPr lang="en-US" altLang="en-US" sz="2600" dirty="0"/>
          </a:p>
          <a:p>
            <a:pPr indent="-228600" defTabSz="914400">
              <a:spcAft>
                <a:spcPts val="600"/>
              </a:spcAft>
            </a:pPr>
            <a:r>
              <a:rPr lang="en-US" altLang="en-US" sz="2600" dirty="0" err="1"/>
              <a:t>Hospitalisation</a:t>
            </a:r>
            <a:endParaRPr lang="en-US" altLang="en-US" sz="2600" dirty="0"/>
          </a:p>
          <a:p>
            <a:pPr indent="-228600" defTabSz="914400">
              <a:spcAft>
                <a:spcPts val="600"/>
              </a:spcAft>
            </a:pPr>
            <a:r>
              <a:rPr lang="en-US" altLang="en-US" sz="2600" dirty="0"/>
              <a:t>Admission </a:t>
            </a:r>
            <a:r>
              <a:rPr lang="en-US" altLang="en-US" sz="2600" dirty="0" err="1"/>
              <a:t>en</a:t>
            </a:r>
            <a:r>
              <a:rPr lang="en-US" altLang="en-US" sz="2600" dirty="0"/>
              <a:t> </a:t>
            </a:r>
            <a:r>
              <a:rPr lang="en-US" altLang="en-US" sz="2600" dirty="0" err="1"/>
              <a:t>soins</a:t>
            </a:r>
            <a:r>
              <a:rPr lang="en-US" altLang="en-US" sz="2600" dirty="0"/>
              <a:t> </a:t>
            </a:r>
            <a:r>
              <a:rPr lang="en-US" altLang="en-US" sz="2600" dirty="0" err="1"/>
              <a:t>prolongés</a:t>
            </a:r>
            <a:endParaRPr lang="en-US" altLang="en-US" sz="2600" dirty="0"/>
          </a:p>
          <a:p>
            <a:pPr indent="-228600" defTabSz="914400">
              <a:spcAft>
                <a:spcPts val="600"/>
              </a:spcAft>
            </a:pPr>
            <a:r>
              <a:rPr lang="en-US" altLang="en-US" sz="2600" dirty="0" err="1"/>
              <a:t>Réduction</a:t>
            </a:r>
            <a:r>
              <a:rPr lang="en-US" altLang="en-US" sz="2600" dirty="0"/>
              <a:t> de la </a:t>
            </a:r>
            <a:r>
              <a:rPr lang="en-US" altLang="en-US" sz="2600" dirty="0" err="1"/>
              <a:t>qualité</a:t>
            </a:r>
            <a:r>
              <a:rPr lang="en-US" altLang="en-US" sz="2600" dirty="0"/>
              <a:t> de vie</a:t>
            </a:r>
          </a:p>
          <a:p>
            <a:pPr indent="-228600" defTabSz="914400">
              <a:spcAft>
                <a:spcPts val="600"/>
              </a:spcAft>
            </a:pPr>
            <a:r>
              <a:rPr lang="en-US" altLang="en-US" sz="2600" dirty="0" err="1"/>
              <a:t>Mortalité</a:t>
            </a:r>
            <a:r>
              <a:rPr lang="en-US" altLang="en-US" sz="2600" dirty="0"/>
              <a:t> </a:t>
            </a:r>
            <a:r>
              <a:rPr lang="en-US" altLang="en-US" sz="2600" dirty="0" err="1"/>
              <a:t>précoce</a:t>
            </a:r>
            <a:endParaRPr lang="en-US" altLang="en-US" sz="2600" dirty="0"/>
          </a:p>
          <a:p>
            <a:pPr marL="0" indent="-228600" defTabSz="914400">
              <a:spcAft>
                <a:spcPts val="600"/>
              </a:spcAft>
            </a:pPr>
            <a:endParaRPr lang="en-US" altLang="en-US" sz="800" b="1" dirty="0"/>
          </a:p>
          <a:p>
            <a:pPr lvl="1" indent="-228600" defTabSz="914400">
              <a:spcAft>
                <a:spcPts val="600"/>
              </a:spcAft>
            </a:pPr>
            <a:endParaRPr lang="en-US" altLang="en-US" sz="800" dirty="0"/>
          </a:p>
          <a:p>
            <a:pPr marL="0" indent="-228600" defTabSz="914400">
              <a:spcAft>
                <a:spcPts val="600"/>
              </a:spcAft>
            </a:pPr>
            <a:endParaRPr lang="en-US" sz="8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A picture containing text, silhouette&#10;&#10;Description automatically generated">
            <a:extLst>
              <a:ext uri="{FF2B5EF4-FFF2-40B4-BE49-F238E27FC236}">
                <a16:creationId xmlns:a16="http://schemas.microsoft.com/office/drawing/2014/main" id="{B387DDC5-A6B7-E378-E911-F6A22F3EEF29}"/>
              </a:ext>
            </a:extLst>
          </p:cNvPr>
          <p:cNvPicPr>
            <a:picLocks noChangeAspect="1"/>
          </p:cNvPicPr>
          <p:nvPr/>
        </p:nvPicPr>
        <p:blipFill>
          <a:blip r:embed="rId2"/>
          <a:stretch>
            <a:fillRect/>
          </a:stretch>
        </p:blipFill>
        <p:spPr>
          <a:xfrm>
            <a:off x="7176917" y="909081"/>
            <a:ext cx="3968629" cy="5071731"/>
          </a:xfrm>
          <a:prstGeom prst="rect">
            <a:avLst/>
          </a:prstGeom>
        </p:spPr>
      </p:pic>
    </p:spTree>
    <p:extLst>
      <p:ext uri="{BB962C8B-B14F-4D97-AF65-F5344CB8AC3E}">
        <p14:creationId xmlns:p14="http://schemas.microsoft.com/office/powerpoint/2010/main" val="65623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6BB04-BE20-B203-DE1B-6C1BD94EE0F9}"/>
              </a:ext>
            </a:extLst>
          </p:cNvPr>
          <p:cNvSpPr txBox="1">
            <a:spLocks/>
          </p:cNvSpPr>
          <p:nvPr/>
        </p:nvSpPr>
        <p:spPr>
          <a:xfrm>
            <a:off x="3605416" y="621989"/>
            <a:ext cx="5267732" cy="762000"/>
          </a:xfrm>
          <a:prstGeom prst="rect">
            <a:avLst/>
          </a:prstGeom>
        </p:spPr>
        <p:txBody>
          <a:bodyPr>
            <a:noAutofit/>
          </a:bodyPr>
          <a:lstStyle>
            <a:lvl1pPr algn="l" defTabSz="913554" rtl="0" eaLnBrk="1" latinLnBrk="0" hangingPunct="1">
              <a:lnSpc>
                <a:spcPct val="90000"/>
              </a:lnSpc>
              <a:spcBef>
                <a:spcPct val="0"/>
              </a:spcBef>
              <a:buNone/>
              <a:defRPr sz="4396" kern="1200">
                <a:solidFill>
                  <a:schemeClr val="tx1"/>
                </a:solidFill>
                <a:latin typeface="+mj-lt"/>
                <a:ea typeface="+mj-ea"/>
                <a:cs typeface="+mj-cs"/>
              </a:defRPr>
            </a:lvl1pPr>
          </a:lstStyle>
          <a:p>
            <a:r>
              <a:rPr lang="fr-FR" sz="2800">
                <a:highlight>
                  <a:srgbClr val="00FF00"/>
                </a:highlight>
              </a:rPr>
              <a:t>Dépistage</a:t>
            </a:r>
            <a:r>
              <a:rPr lang="fr-FR" sz="2800"/>
              <a:t> pour la </a:t>
            </a:r>
            <a:r>
              <a:rPr lang="fr-FR" sz="2800">
                <a:highlight>
                  <a:srgbClr val="00FF00"/>
                </a:highlight>
              </a:rPr>
              <a:t>prévention</a:t>
            </a:r>
            <a:br>
              <a:rPr lang="fr-FR" sz="2800"/>
            </a:br>
            <a:r>
              <a:rPr lang="fr-FR" sz="2800"/>
              <a:t>des fractures de fragilisation</a:t>
            </a:r>
            <a:endParaRPr lang="fr-FR" sz="2800" dirty="0"/>
          </a:p>
        </p:txBody>
      </p:sp>
      <p:sp>
        <p:nvSpPr>
          <p:cNvPr id="3" name="ZoneTexte 2">
            <a:extLst>
              <a:ext uri="{FF2B5EF4-FFF2-40B4-BE49-F238E27FC236}">
                <a16:creationId xmlns:a16="http://schemas.microsoft.com/office/drawing/2014/main" id="{282F8794-443C-8DAF-9F2D-16FBEE730B97}"/>
              </a:ext>
            </a:extLst>
          </p:cNvPr>
          <p:cNvSpPr txBox="1"/>
          <p:nvPr/>
        </p:nvSpPr>
        <p:spPr>
          <a:xfrm>
            <a:off x="3938752" y="1794446"/>
            <a:ext cx="4231992" cy="461665"/>
          </a:xfrm>
          <a:prstGeom prst="rect">
            <a:avLst/>
          </a:prstGeom>
          <a:noFill/>
        </p:spPr>
        <p:txBody>
          <a:bodyPr wrap="none" rtlCol="0">
            <a:spAutoFit/>
          </a:bodyPr>
          <a:lstStyle/>
          <a:p>
            <a:r>
              <a:rPr lang="fr-FR" sz="2400" dirty="0">
                <a:highlight>
                  <a:srgbClr val="FFFF00"/>
                </a:highlight>
              </a:rPr>
              <a:t>DÉPISTAGE</a:t>
            </a:r>
            <a:r>
              <a:rPr lang="fr-FR" sz="2400" dirty="0"/>
              <a:t> du risque de fracture</a:t>
            </a:r>
          </a:p>
        </p:txBody>
      </p:sp>
      <p:cxnSp>
        <p:nvCxnSpPr>
          <p:cNvPr id="4" name="Connecteur droit 3">
            <a:extLst>
              <a:ext uri="{FF2B5EF4-FFF2-40B4-BE49-F238E27FC236}">
                <a16:creationId xmlns:a16="http://schemas.microsoft.com/office/drawing/2014/main" id="{C40978F2-6329-6468-1BB3-8A0C839D4E65}"/>
              </a:ext>
            </a:extLst>
          </p:cNvPr>
          <p:cNvCxnSpPr>
            <a:cxnSpLocks/>
          </p:cNvCxnSpPr>
          <p:nvPr/>
        </p:nvCxnSpPr>
        <p:spPr>
          <a:xfrm flipV="1">
            <a:off x="3036807" y="2831114"/>
            <a:ext cx="6035883" cy="4743"/>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081C3480-C14B-E403-E352-4129C3627165}"/>
              </a:ext>
            </a:extLst>
          </p:cNvPr>
          <p:cNvCxnSpPr>
            <a:cxnSpLocks/>
          </p:cNvCxnSpPr>
          <p:nvPr/>
        </p:nvCxnSpPr>
        <p:spPr>
          <a:xfrm flipV="1">
            <a:off x="5721412" y="2565197"/>
            <a:ext cx="0" cy="531833"/>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C25DE9AE-CA95-DA4C-A337-67C73152650D}"/>
              </a:ext>
            </a:extLst>
          </p:cNvPr>
          <p:cNvCxnSpPr>
            <a:cxnSpLocks/>
          </p:cNvCxnSpPr>
          <p:nvPr/>
        </p:nvCxnSpPr>
        <p:spPr>
          <a:xfrm flipH="1">
            <a:off x="4698656" y="3059367"/>
            <a:ext cx="2045512" cy="1686547"/>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994835D-44D0-B8CC-997D-65B7B87B7E34}"/>
              </a:ext>
            </a:extLst>
          </p:cNvPr>
          <p:cNvCxnSpPr>
            <a:cxnSpLocks/>
          </p:cNvCxnSpPr>
          <p:nvPr/>
        </p:nvCxnSpPr>
        <p:spPr>
          <a:xfrm>
            <a:off x="3036807" y="4994556"/>
            <a:ext cx="6082190" cy="0"/>
          </a:xfrm>
          <a:prstGeom prst="line">
            <a:avLst/>
          </a:prstGeom>
          <a:ln w="88900"/>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4F95738B-8CCE-9653-1DDC-0C4D50E980D3}"/>
              </a:ext>
            </a:extLst>
          </p:cNvPr>
          <p:cNvCxnSpPr>
            <a:cxnSpLocks/>
          </p:cNvCxnSpPr>
          <p:nvPr/>
        </p:nvCxnSpPr>
        <p:spPr>
          <a:xfrm flipV="1">
            <a:off x="5729927" y="4706321"/>
            <a:ext cx="0" cy="536878"/>
          </a:xfrm>
          <a:prstGeom prst="line">
            <a:avLst/>
          </a:prstGeom>
          <a:ln w="88900"/>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D4ACD9A6-C158-4160-D629-D207FA4828CC}"/>
              </a:ext>
            </a:extLst>
          </p:cNvPr>
          <p:cNvSpPr txBox="1"/>
          <p:nvPr/>
        </p:nvSpPr>
        <p:spPr>
          <a:xfrm>
            <a:off x="3254053" y="5405014"/>
            <a:ext cx="2216504" cy="830997"/>
          </a:xfrm>
          <a:prstGeom prst="rect">
            <a:avLst/>
          </a:prstGeom>
          <a:noFill/>
        </p:spPr>
        <p:txBody>
          <a:bodyPr wrap="none" rtlCol="0">
            <a:spAutoFit/>
          </a:bodyPr>
          <a:lstStyle/>
          <a:p>
            <a:pPr algn="ctr"/>
            <a:r>
              <a:rPr lang="fr-FR" sz="2400" dirty="0">
                <a:highlight>
                  <a:srgbClr val="FFFF00"/>
                </a:highlight>
              </a:rPr>
              <a:t>PRÉVENTION</a:t>
            </a:r>
          </a:p>
          <a:p>
            <a:pPr algn="ctr"/>
            <a:r>
              <a:rPr lang="fr-FR" sz="2400" dirty="0"/>
              <a:t>avec médication</a:t>
            </a:r>
          </a:p>
        </p:txBody>
      </p:sp>
      <p:sp>
        <p:nvSpPr>
          <p:cNvPr id="10" name="ZoneTexte 9">
            <a:extLst>
              <a:ext uri="{FF2B5EF4-FFF2-40B4-BE49-F238E27FC236}">
                <a16:creationId xmlns:a16="http://schemas.microsoft.com/office/drawing/2014/main" id="{C2AED712-3BDE-1ADF-4F72-637A9DF7AC79}"/>
              </a:ext>
            </a:extLst>
          </p:cNvPr>
          <p:cNvSpPr txBox="1"/>
          <p:nvPr/>
        </p:nvSpPr>
        <p:spPr>
          <a:xfrm>
            <a:off x="6538699" y="5405014"/>
            <a:ext cx="1498359" cy="461665"/>
          </a:xfrm>
          <a:prstGeom prst="rect">
            <a:avLst/>
          </a:prstGeom>
          <a:noFill/>
        </p:spPr>
        <p:txBody>
          <a:bodyPr wrap="none" rtlCol="0">
            <a:spAutoFit/>
          </a:bodyPr>
          <a:lstStyle/>
          <a:p>
            <a:r>
              <a:rPr lang="fr-FR" sz="2400" dirty="0"/>
              <a:t>FRACTURE</a:t>
            </a:r>
          </a:p>
        </p:txBody>
      </p:sp>
    </p:spTree>
    <p:extLst>
      <p:ext uri="{BB962C8B-B14F-4D97-AF65-F5344CB8AC3E}">
        <p14:creationId xmlns:p14="http://schemas.microsoft.com/office/powerpoint/2010/main" val="3439596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Google Shape;1390;p37"/>
          <p:cNvSpPr txBox="1">
            <a:spLocks noGrp="1"/>
          </p:cNvSpPr>
          <p:nvPr>
            <p:ph type="title"/>
          </p:nvPr>
        </p:nvSpPr>
        <p:spPr>
          <a:xfrm>
            <a:off x="2282283" y="1317644"/>
            <a:ext cx="7627434" cy="2194800"/>
          </a:xfrm>
          <a:prstGeom prst="rect">
            <a:avLst/>
          </a:prstGeom>
        </p:spPr>
        <p:txBody>
          <a:bodyPr spcFirstLastPara="1" vert="horz" wrap="square" lIns="91425" tIns="91425" rIns="91425" bIns="91425" rtlCol="0" anchor="ctr" anchorCtr="0">
            <a:noAutofit/>
          </a:bodyPr>
          <a:lstStyle/>
          <a:p>
            <a:r>
              <a:rPr lang="en" sz="4800" dirty="0"/>
              <a:t>L’OSTÉOPOROSE</a:t>
            </a:r>
            <a:br>
              <a:rPr lang="en" sz="4800" dirty="0"/>
            </a:br>
            <a:r>
              <a:rPr lang="en" sz="4800" dirty="0"/>
              <a:t>Une </a:t>
            </a:r>
            <a:r>
              <a:rPr lang="en" sz="4800" err="1"/>
              <a:t>maladie</a:t>
            </a:r>
            <a:r>
              <a:rPr lang="en" sz="4800" dirty="0"/>
              <a:t> </a:t>
            </a:r>
            <a:r>
              <a:rPr lang="en" sz="4800" b="1" dirty="0">
                <a:solidFill>
                  <a:srgbClr val="C00000"/>
                </a:solidFill>
              </a:rPr>
              <a:t>????</a:t>
            </a:r>
            <a:endParaRPr sz="4800" b="1" dirty="0">
              <a:solidFill>
                <a:srgbClr val="C00000"/>
              </a:solidFill>
            </a:endParaRPr>
          </a:p>
        </p:txBody>
      </p:sp>
      <p:sp>
        <p:nvSpPr>
          <p:cNvPr id="1391" name="Google Shape;1391;p37"/>
          <p:cNvSpPr/>
          <p:nvPr/>
        </p:nvSpPr>
        <p:spPr>
          <a:xfrm rot="5400000">
            <a:off x="6058050" y="3849600"/>
            <a:ext cx="75900" cy="1599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endParaRPr/>
          </a:p>
        </p:txBody>
      </p:sp>
      <p:pic>
        <p:nvPicPr>
          <p:cNvPr id="2" name="Picture 4" descr="Line Cartoon clipart - Font, Line, transparent clip art">
            <a:extLst>
              <a:ext uri="{FF2B5EF4-FFF2-40B4-BE49-F238E27FC236}">
                <a16:creationId xmlns:a16="http://schemas.microsoft.com/office/drawing/2014/main" id="{14FB8B03-D5E1-F67C-2387-F605B976C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871" y="3558209"/>
            <a:ext cx="1346145" cy="13461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70A49F4-7760-4990-CA50-CD3FC6A953EC}"/>
              </a:ext>
            </a:extLst>
          </p:cNvPr>
          <p:cNvSpPr/>
          <p:nvPr/>
        </p:nvSpPr>
        <p:spPr>
          <a:xfrm>
            <a:off x="1531918" y="6090139"/>
            <a:ext cx="3288408" cy="655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Experts explain what happens after hip fracture in older adults">
            <a:extLst>
              <a:ext uri="{FF2B5EF4-FFF2-40B4-BE49-F238E27FC236}">
                <a16:creationId xmlns:a16="http://schemas.microsoft.com/office/drawing/2014/main" id="{6C209FFC-3E94-F34A-1F24-88F2527F9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4448" y="4436538"/>
            <a:ext cx="230505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17F0A0B-1CBF-86A3-D818-D94854F6411C}"/>
              </a:ext>
            </a:extLst>
          </p:cNvPr>
          <p:cNvSpPr>
            <a:spLocks noGrp="1"/>
          </p:cNvSpPr>
          <p:nvPr>
            <p:ph idx="1"/>
          </p:nvPr>
        </p:nvSpPr>
        <p:spPr>
          <a:xfrm>
            <a:off x="1735243" y="812376"/>
            <a:ext cx="8579994" cy="4810344"/>
          </a:xfrm>
        </p:spPr>
        <p:txBody>
          <a:bodyPr>
            <a:normAutofit fontScale="85000" lnSpcReduction="20000"/>
          </a:bodyPr>
          <a:lstStyle/>
          <a:p>
            <a:r>
              <a:rPr lang="fr-CA" dirty="0">
                <a:solidFill>
                  <a:srgbClr val="333333"/>
                </a:solidFill>
                <a:latin typeface="Georgia" panose="02040502050405020303" pitchFamily="18" charset="0"/>
              </a:rPr>
              <a:t>La mesure de la densité osseuse est possible (début 1990)</a:t>
            </a:r>
          </a:p>
          <a:p>
            <a:pPr marL="0" indent="0">
              <a:buNone/>
            </a:pPr>
            <a:endParaRPr lang="fr-CA" dirty="0">
              <a:solidFill>
                <a:srgbClr val="333333"/>
              </a:solidFill>
              <a:latin typeface="Georgia" panose="02040502050405020303" pitchFamily="18" charset="0"/>
            </a:endParaRPr>
          </a:p>
          <a:p>
            <a:r>
              <a:rPr lang="fr-CA" dirty="0">
                <a:solidFill>
                  <a:srgbClr val="333333"/>
                </a:solidFill>
                <a:latin typeface="Georgia" panose="02040502050405020303" pitchFamily="18" charset="0"/>
              </a:rPr>
              <a:t>Experts réunis par l’OMS</a:t>
            </a:r>
            <a:endParaRPr lang="fr-CA" b="0" i="0" dirty="0">
              <a:solidFill>
                <a:srgbClr val="333333"/>
              </a:solidFill>
              <a:effectLst/>
              <a:latin typeface="Georgia" panose="02040502050405020303" pitchFamily="18" charset="0"/>
            </a:endParaRPr>
          </a:p>
          <a:p>
            <a:pPr marL="0" indent="0">
              <a:buNone/>
            </a:pPr>
            <a:endParaRPr lang="fr-CA" b="0" i="0" dirty="0">
              <a:solidFill>
                <a:srgbClr val="333333"/>
              </a:solidFill>
              <a:effectLst/>
              <a:latin typeface="Georgia" panose="02040502050405020303" pitchFamily="18" charset="0"/>
            </a:endParaRPr>
          </a:p>
          <a:p>
            <a:pPr marL="0" indent="0">
              <a:buNone/>
            </a:pPr>
            <a:endParaRPr lang="fr-CA" b="0" i="0" dirty="0">
              <a:solidFill>
                <a:srgbClr val="333333"/>
              </a:solidFill>
              <a:effectLst/>
              <a:latin typeface="Georgia" panose="02040502050405020303" pitchFamily="18" charset="0"/>
            </a:endParaRPr>
          </a:p>
          <a:p>
            <a:pPr marL="0" indent="0">
              <a:buNone/>
            </a:pPr>
            <a:endParaRPr lang="fr-CA" dirty="0">
              <a:solidFill>
                <a:srgbClr val="333333"/>
              </a:solidFill>
              <a:latin typeface="Georgia" panose="02040502050405020303" pitchFamily="18" charset="0"/>
            </a:endParaRPr>
          </a:p>
          <a:p>
            <a:pPr marL="0" indent="0">
              <a:buNone/>
            </a:pPr>
            <a:endParaRPr lang="fr-CA" b="0" i="0" dirty="0">
              <a:solidFill>
                <a:srgbClr val="333333"/>
              </a:solidFill>
              <a:effectLst/>
              <a:latin typeface="Georgia" panose="02040502050405020303" pitchFamily="18" charset="0"/>
            </a:endParaRPr>
          </a:p>
          <a:p>
            <a:r>
              <a:rPr lang="fr-CA" dirty="0">
                <a:solidFill>
                  <a:srgbClr val="333333"/>
                </a:solidFill>
                <a:latin typeface="Georgia" panose="02040502050405020303" pitchFamily="18" charset="0"/>
              </a:rPr>
              <a:t>« </a:t>
            </a:r>
            <a:r>
              <a:rPr lang="fr-CA" b="0" i="0" dirty="0">
                <a:solidFill>
                  <a:srgbClr val="333333"/>
                </a:solidFill>
                <a:effectLst/>
                <a:latin typeface="Georgia" panose="02040502050405020303" pitchFamily="18" charset="0"/>
              </a:rPr>
              <a:t>Quelqu’un s’est levé, a tracé une ligne et depuis, toutes les femmes d’un côté de la ligne ont l’ostéoporose »</a:t>
            </a:r>
          </a:p>
          <a:p>
            <a:endParaRPr lang="fr-CA" dirty="0">
              <a:solidFill>
                <a:srgbClr val="333333"/>
              </a:solidFill>
              <a:latin typeface="Georgia" panose="02040502050405020303" pitchFamily="18" charset="0"/>
            </a:endParaRPr>
          </a:p>
          <a:p>
            <a:r>
              <a:rPr lang="fr-CA" b="1" dirty="0">
                <a:solidFill>
                  <a:srgbClr val="333333"/>
                </a:solidFill>
                <a:latin typeface="Georgia" panose="02040502050405020303" pitchFamily="18" charset="0"/>
              </a:rPr>
              <a:t>Une nouvelle maladie était née</a:t>
            </a:r>
            <a:endParaRPr lang="fr-FR" b="1" dirty="0"/>
          </a:p>
        </p:txBody>
      </p:sp>
      <p:sp>
        <p:nvSpPr>
          <p:cNvPr id="7" name="ZoneTexte 6">
            <a:extLst>
              <a:ext uri="{FF2B5EF4-FFF2-40B4-BE49-F238E27FC236}">
                <a16:creationId xmlns:a16="http://schemas.microsoft.com/office/drawing/2014/main" id="{86213E3C-66E3-BD5B-8A13-E0AA8D4D7CCD}"/>
              </a:ext>
            </a:extLst>
          </p:cNvPr>
          <p:cNvSpPr txBox="1"/>
          <p:nvPr/>
        </p:nvSpPr>
        <p:spPr>
          <a:xfrm>
            <a:off x="1981199" y="5715176"/>
            <a:ext cx="8334037" cy="369332"/>
          </a:xfrm>
          <a:prstGeom prst="rect">
            <a:avLst/>
          </a:prstGeom>
          <a:noFill/>
        </p:spPr>
        <p:txBody>
          <a:bodyPr wrap="square">
            <a:spAutoFit/>
          </a:bodyPr>
          <a:lstStyle/>
          <a:p>
            <a:r>
              <a:rPr lang="fr-CA" dirty="0">
                <a:solidFill>
                  <a:srgbClr val="333333"/>
                </a:solidFill>
                <a:latin typeface="Georgia" panose="02040502050405020303" pitchFamily="18" charset="0"/>
              </a:rPr>
              <a:t>Relaté par Dr Anna Tosteson professeur qui faisait partie de ce groupe</a:t>
            </a:r>
          </a:p>
        </p:txBody>
      </p:sp>
      <p:pic>
        <p:nvPicPr>
          <p:cNvPr id="8" name="Picture 2" descr="3 BEST &quot;Tour De Table&quot; IMAGES, STOCK PHOTOS &amp; VECTORS | Adobe Stock">
            <a:extLst>
              <a:ext uri="{FF2B5EF4-FFF2-40B4-BE49-F238E27FC236}">
                <a16:creationId xmlns:a16="http://schemas.microsoft.com/office/drawing/2014/main" id="{8250E3F6-A67E-09AD-16CE-3D349CC6F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780" y="1686162"/>
            <a:ext cx="1773848" cy="13286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 pen drawing line Royalty Free Vector Image - VectorStock">
            <a:extLst>
              <a:ext uri="{FF2B5EF4-FFF2-40B4-BE49-F238E27FC236}">
                <a16:creationId xmlns:a16="http://schemas.microsoft.com/office/drawing/2014/main" id="{9E6AA08D-A638-5D54-A2AF-32B185582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990067" y="2364573"/>
            <a:ext cx="2174893" cy="17573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840BC7F-D30B-2038-31EB-7609BD9949E1}"/>
              </a:ext>
            </a:extLst>
          </p:cNvPr>
          <p:cNvSpPr/>
          <p:nvPr/>
        </p:nvSpPr>
        <p:spPr>
          <a:xfrm>
            <a:off x="10082473" y="1982853"/>
            <a:ext cx="465527" cy="2469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3F3F1872-5320-17A1-AA49-40296C13B2F9}"/>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63829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1354450"/>
          </a:xfrm>
          <a:prstGeom prst="rect">
            <a:avLst/>
          </a:prstGeom>
          <a:solidFill>
            <a:schemeClr val="accent6">
              <a:lumMod val="60000"/>
              <a:lumOff val="40000"/>
            </a:schemeClr>
          </a:solidFill>
        </p:spPr>
        <p:txBody>
          <a:bodyPr/>
          <a:lstStyle/>
          <a:p>
            <a:pPr defTabSz="609630"/>
            <a:endParaRPr lang="en-US" sz="1200" dirty="0">
              <a:solidFill>
                <a:prstClr val="black"/>
              </a:solidFill>
              <a:latin typeface="Calibri"/>
            </a:endParaRPr>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34927" y="1346647"/>
            <a:ext cx="12261853" cy="15605"/>
          </a:xfrm>
          <a:prstGeom prst="line">
            <a:avLst/>
          </a:prstGeom>
          <a:ln w="28575" cap="flat">
            <a:solidFill>
              <a:srgbClr val="000000"/>
            </a:solidFill>
            <a:prstDash val="solid"/>
            <a:headEnd type="none" w="sm" len="sm"/>
            <a:tailEnd type="none" w="sm" len="sm"/>
          </a:ln>
        </p:spPr>
        <p:txBody>
          <a:bodyPr/>
          <a:lstStyle/>
          <a:p>
            <a:pPr defTabSz="609630"/>
            <a:endParaRPr lang="fr-CA" sz="1200">
              <a:solidFill>
                <a:prstClr val="black"/>
              </a:solidFill>
              <a:latin typeface="Calibri"/>
            </a:endParaRPr>
          </a:p>
        </p:txBody>
      </p:sp>
      <p:sp>
        <p:nvSpPr>
          <p:cNvPr id="4" name="AutoShape 4">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0795990" flipV="1">
            <a:off x="4" y="2245532"/>
            <a:ext cx="12261853" cy="14305"/>
          </a:xfrm>
          <a:prstGeom prst="line">
            <a:avLst/>
          </a:prstGeom>
          <a:ln w="28575" cap="flat">
            <a:solidFill>
              <a:srgbClr val="000000"/>
            </a:solidFill>
            <a:prstDash val="sysDot"/>
            <a:headEnd type="none" w="sm" len="sm"/>
            <a:tailEnd type="none" w="sm" len="sm"/>
          </a:ln>
        </p:spPr>
        <p:txBody>
          <a:bodyPr/>
          <a:lstStyle/>
          <a:p>
            <a:pPr defTabSz="609630"/>
            <a:endParaRPr lang="fr-CA" sz="1200">
              <a:solidFill>
                <a:prstClr val="black"/>
              </a:solidFill>
              <a:latin typeface="Calibri"/>
            </a:endParaRPr>
          </a:p>
        </p:txBody>
      </p:sp>
      <p:sp>
        <p:nvSpPr>
          <p:cNvPr id="7" name="TextBox 7"/>
          <p:cNvSpPr txBox="1">
            <a:spLocks noGrp="1" noRot="1" noMove="1" noResize="1" noEditPoints="1" noAdjustHandles="1" noChangeArrowheads="1" noChangeShapeType="1"/>
          </p:cNvSpPr>
          <p:nvPr/>
        </p:nvSpPr>
        <p:spPr>
          <a:xfrm>
            <a:off x="508000" y="277314"/>
            <a:ext cx="11571031" cy="667747"/>
          </a:xfrm>
          <a:prstGeom prst="rect">
            <a:avLst/>
          </a:prstGeom>
        </p:spPr>
        <p:txBody>
          <a:bodyPr wrap="square" lIns="0" tIns="0" rIns="0" bIns="0" rtlCol="0" anchor="t">
            <a:spAutoFit/>
          </a:bodyPr>
          <a:lstStyle/>
          <a:p>
            <a:pPr defTabSz="609630">
              <a:lnSpc>
                <a:spcPts val="5867"/>
              </a:lnSpc>
            </a:pPr>
            <a:r>
              <a:rPr lang="fr-FR" sz="3600" b="1" dirty="0">
                <a:solidFill>
                  <a:srgbClr val="000000"/>
                </a:solidFill>
                <a:latin typeface="Lucida Bright" panose="02040602050505020304" pitchFamily="18" charset="0"/>
              </a:rPr>
              <a:t>Divulgation du conférencier/de la conférencière</a:t>
            </a:r>
            <a:endParaRPr lang="en-US" sz="3600" b="1" dirty="0">
              <a:solidFill>
                <a:srgbClr val="000000"/>
              </a:solidFill>
              <a:latin typeface="Lucida Bright" panose="02040602050505020304" pitchFamily="18" charset="0"/>
            </a:endParaRPr>
          </a:p>
        </p:txBody>
      </p:sp>
      <p:sp>
        <p:nvSpPr>
          <p:cNvPr id="8" name="TextBox 8"/>
          <p:cNvSpPr txBox="1">
            <a:spLocks noGrp="1" noRot="1" noMove="1" noResize="1" noEditPoints="1" noAdjustHandles="1" noChangeArrowheads="1" noChangeShapeType="1"/>
          </p:cNvSpPr>
          <p:nvPr/>
        </p:nvSpPr>
        <p:spPr>
          <a:xfrm>
            <a:off x="194250" y="1561501"/>
            <a:ext cx="11884781" cy="491288"/>
          </a:xfrm>
          <a:prstGeom prst="rect">
            <a:avLst/>
          </a:prstGeom>
        </p:spPr>
        <p:txBody>
          <a:bodyPr wrap="square" lIns="0" tIns="0" rIns="0" bIns="0" rtlCol="0" anchor="t">
            <a:spAutoFit/>
          </a:bodyPr>
          <a:lstStyle/>
          <a:p>
            <a:pPr defTabSz="609630">
              <a:lnSpc>
                <a:spcPts val="4387"/>
              </a:lnSpc>
            </a:pPr>
            <a:r>
              <a:rPr lang="fr-FR" sz="2400" b="1" dirty="0">
                <a:solidFill>
                  <a:prstClr val="black"/>
                </a:solidFill>
                <a:latin typeface="Lucida Bright" panose="02040602050505020304" pitchFamily="18" charset="0"/>
              </a:rPr>
              <a:t>Conférencier/conférencière : </a:t>
            </a:r>
            <a:r>
              <a:rPr lang="fr-FR" sz="2400" b="1" dirty="0">
                <a:solidFill>
                  <a:srgbClr val="FF1616"/>
                </a:solidFill>
                <a:latin typeface="Lucida Bright" panose="02040602050505020304" pitchFamily="18" charset="0"/>
              </a:rPr>
              <a:t>Guylène Thériault</a:t>
            </a:r>
            <a:endParaRPr lang="en-US" sz="2400" dirty="0">
              <a:solidFill>
                <a:srgbClr val="FF1616"/>
              </a:solidFill>
              <a:latin typeface="Lucida Bright" panose="02040602050505020304" pitchFamily="18" charset="0"/>
              <a:ea typeface="Arimo" panose="020B0604020202020204" charset="0"/>
              <a:cs typeface="Arimo" panose="020B0604020202020204" charset="0"/>
            </a:endParaRPr>
          </a:p>
        </p:txBody>
      </p:sp>
      <p:sp>
        <p:nvSpPr>
          <p:cNvPr id="9" name="TextBox 9"/>
          <p:cNvSpPr txBox="1">
            <a:spLocks noGrp="1" noRot="1" noMove="1" noResize="1" noEditPoints="1" noAdjustHandles="1" noChangeArrowheads="1" noChangeShapeType="1"/>
          </p:cNvSpPr>
          <p:nvPr/>
        </p:nvSpPr>
        <p:spPr>
          <a:xfrm>
            <a:off x="194250" y="2433488"/>
            <a:ext cx="7476550" cy="413062"/>
          </a:xfrm>
          <a:prstGeom prst="rect">
            <a:avLst/>
          </a:prstGeom>
        </p:spPr>
        <p:txBody>
          <a:bodyPr wrap="square" lIns="0" tIns="0" rIns="0" bIns="0" rtlCol="0" anchor="t">
            <a:spAutoFit/>
          </a:bodyPr>
          <a:lstStyle/>
          <a:p>
            <a:pPr defTabSz="609630">
              <a:lnSpc>
                <a:spcPts val="3640"/>
              </a:lnSpc>
            </a:pPr>
            <a:r>
              <a:rPr lang="en-US" sz="2400" b="1" dirty="0">
                <a:solidFill>
                  <a:srgbClr val="000000"/>
                </a:solidFill>
                <a:latin typeface="Lucida Bright" panose="02040602050505020304" pitchFamily="18" charset="0"/>
              </a:rPr>
              <a:t>Liens avec des </a:t>
            </a:r>
            <a:r>
              <a:rPr lang="en-US" sz="2400" b="1" dirty="0" err="1">
                <a:solidFill>
                  <a:srgbClr val="000000"/>
                </a:solidFill>
                <a:latin typeface="Lucida Bright" panose="02040602050505020304" pitchFamily="18" charset="0"/>
              </a:rPr>
              <a:t>commanditaires</a:t>
            </a:r>
            <a:r>
              <a:rPr lang="en-US" sz="2400" b="1" dirty="0">
                <a:solidFill>
                  <a:srgbClr val="000000"/>
                </a:solidFill>
                <a:latin typeface="Lucida Bright" panose="02040602050505020304" pitchFamily="18" charset="0"/>
              </a:rPr>
              <a:t> :</a:t>
            </a:r>
          </a:p>
        </p:txBody>
      </p:sp>
      <p:sp>
        <p:nvSpPr>
          <p:cNvPr id="10" name="TextBox 10"/>
          <p:cNvSpPr txBox="1"/>
          <p:nvPr/>
        </p:nvSpPr>
        <p:spPr>
          <a:xfrm>
            <a:off x="194249" y="3154534"/>
            <a:ext cx="11743751" cy="3216330"/>
          </a:xfrm>
          <a:prstGeom prst="rect">
            <a:avLst/>
          </a:prstGeom>
        </p:spPr>
        <p:txBody>
          <a:bodyPr wrap="square" lIns="0" tIns="0" rIns="0" bIns="0" rtlCol="0" anchor="t">
            <a:spAutoFit/>
          </a:bodyPr>
          <a:lstStyle/>
          <a:p>
            <a:pPr marL="304815" indent="-304815" defTabSz="609630">
              <a:lnSpc>
                <a:spcPts val="2333"/>
              </a:lnSpc>
              <a:buFont typeface="Arial" panose="020B0604020202020204" pitchFamily="34" charset="0"/>
              <a:buChar char="•"/>
            </a:pPr>
            <a:r>
              <a:rPr lang="fr-FR" sz="1600" dirty="0">
                <a:solidFill>
                  <a:srgbClr val="000000"/>
                </a:solidFill>
                <a:latin typeface="Lucida Bright" panose="02040602050505020304" pitchFamily="18" charset="0"/>
              </a:rPr>
              <a:t>Toute relation financière directe, y compris la réception d’honoraires : </a:t>
            </a:r>
            <a:r>
              <a:rPr lang="fr-FR" sz="1600" dirty="0">
                <a:solidFill>
                  <a:srgbClr val="FF0000"/>
                </a:solidFill>
                <a:latin typeface="Lucida Bright" panose="02040602050505020304" pitchFamily="18" charset="0"/>
              </a:rPr>
              <a:t>Co-responsable des soins primaires pour Choisir avec soin (honoraires), Diverses conférences (honoraires et/ou remboursements de dépenses, Groupe d’Étude Canadien sur les Soins de Santé Préventifs (GECSSP) (remboursement de dépenses), Facilitatrice pour l’atelier  »Pour une pratique éclairée »</a:t>
            </a:r>
            <a:endParaRPr lang="fr-FR" sz="1600" dirty="0">
              <a:solidFill>
                <a:srgbClr val="FF0000"/>
              </a:solidFill>
              <a:latin typeface="Lucida Bright" panose="02040602050505020304" pitchFamily="18" charset="0"/>
              <a:ea typeface="Arimo" panose="020B0604020202020204" charset="0"/>
              <a:cs typeface="Arimo" panose="020B0604020202020204" charset="0"/>
            </a:endParaRPr>
          </a:p>
          <a:p>
            <a:pPr defTabSz="609630">
              <a:lnSpc>
                <a:spcPts val="2333"/>
              </a:lnSpc>
            </a:pPr>
            <a:endParaRPr lang="fr-FR" sz="800" dirty="0">
              <a:solidFill>
                <a:srgbClr val="000000"/>
              </a:solidFill>
              <a:latin typeface="Lucida Bright" panose="02040602050505020304" pitchFamily="18" charset="0"/>
            </a:endParaRPr>
          </a:p>
          <a:p>
            <a:pPr marL="304815" indent="-304815" defTabSz="609630">
              <a:lnSpc>
                <a:spcPts val="2333"/>
              </a:lnSpc>
              <a:buFont typeface="Arial" panose="020B0604020202020204" pitchFamily="34" charset="0"/>
              <a:buChar char="•"/>
            </a:pPr>
            <a:r>
              <a:rPr lang="fr-FR" sz="1600" dirty="0">
                <a:solidFill>
                  <a:srgbClr val="000000"/>
                </a:solidFill>
                <a:latin typeface="Lucida Bright" panose="02040602050505020304" pitchFamily="18" charset="0"/>
              </a:rPr>
              <a:t>La participation à des conseils consultatifs ou des services de conférenciers : </a:t>
            </a:r>
            <a:r>
              <a:rPr lang="fr-FR" sz="1600" dirty="0">
                <a:solidFill>
                  <a:srgbClr val="FF0000"/>
                </a:solidFill>
                <a:latin typeface="Lucida Bright" panose="02040602050505020304" pitchFamily="18" charset="0"/>
              </a:rPr>
              <a:t>GECSSP, Comité directeur de Choisir avec soin Québec</a:t>
            </a:r>
            <a:endParaRPr lang="fr-FR" sz="1600" dirty="0">
              <a:solidFill>
                <a:srgbClr val="FF0000"/>
              </a:solidFill>
              <a:latin typeface="Lucida Bright" panose="02040602050505020304" pitchFamily="18" charset="0"/>
              <a:ea typeface="Arimo" panose="020B0604020202020204" charset="0"/>
              <a:cs typeface="Arimo" panose="020B0604020202020204" charset="0"/>
            </a:endParaRPr>
          </a:p>
          <a:p>
            <a:pPr defTabSz="609630">
              <a:lnSpc>
                <a:spcPts val="2333"/>
              </a:lnSpc>
            </a:pPr>
            <a:endParaRPr lang="fr-FR" sz="1600" dirty="0">
              <a:solidFill>
                <a:srgbClr val="000000"/>
              </a:solidFill>
              <a:latin typeface="Lucida Bright" panose="02040602050505020304" pitchFamily="18" charset="0"/>
            </a:endParaRPr>
          </a:p>
          <a:p>
            <a:pPr marL="304815" indent="-304815" defTabSz="609630">
              <a:lnSpc>
                <a:spcPts val="2333"/>
              </a:lnSpc>
              <a:buFont typeface="Arial" panose="020B0604020202020204" pitchFamily="34" charset="0"/>
              <a:buChar char="•"/>
            </a:pPr>
            <a:r>
              <a:rPr lang="fr-FR" sz="1600" dirty="0">
                <a:solidFill>
                  <a:srgbClr val="000000"/>
                </a:solidFill>
                <a:latin typeface="Lucida Bright" panose="02040602050505020304" pitchFamily="18" charset="0"/>
              </a:rPr>
              <a:t>Brevets de médicaments ou de dispositifs médicaux: </a:t>
            </a:r>
            <a:r>
              <a:rPr lang="fr-FR" sz="1600" dirty="0">
                <a:solidFill>
                  <a:srgbClr val="FF0000"/>
                </a:solidFill>
                <a:latin typeface="Lucida Bright" panose="02040602050505020304" pitchFamily="18" charset="0"/>
              </a:rPr>
              <a:t>Aucun</a:t>
            </a:r>
            <a:endParaRPr lang="fr-FR" sz="1600" dirty="0">
              <a:solidFill>
                <a:srgbClr val="FF0000"/>
              </a:solidFill>
              <a:latin typeface="Lucida Bright" panose="02040602050505020304" pitchFamily="18" charset="0"/>
              <a:ea typeface="Arimo" panose="020B0604020202020204" charset="0"/>
              <a:cs typeface="Arimo" panose="020B0604020202020204" charset="0"/>
            </a:endParaRPr>
          </a:p>
          <a:p>
            <a:pPr defTabSz="609630">
              <a:lnSpc>
                <a:spcPts val="2333"/>
              </a:lnSpc>
            </a:pPr>
            <a:endParaRPr lang="fr-FR" sz="1600" dirty="0">
              <a:solidFill>
                <a:srgbClr val="000000"/>
              </a:solidFill>
              <a:latin typeface="Lucida Bright" panose="02040602050505020304" pitchFamily="18" charset="0"/>
            </a:endParaRPr>
          </a:p>
          <a:p>
            <a:pPr marL="304815" indent="-304815" defTabSz="609630">
              <a:lnSpc>
                <a:spcPts val="2333"/>
              </a:lnSpc>
              <a:buFont typeface="Arial" panose="020B0604020202020204" pitchFamily="34" charset="0"/>
              <a:buChar char="•"/>
            </a:pPr>
            <a:r>
              <a:rPr lang="fr-FR" sz="1600" dirty="0">
                <a:solidFill>
                  <a:srgbClr val="000000"/>
                </a:solidFill>
                <a:latin typeface="Lucida Bright" panose="02040602050505020304" pitchFamily="18" charset="0"/>
              </a:rPr>
              <a:t>Autres: </a:t>
            </a:r>
            <a:r>
              <a:rPr lang="fr-FR" sz="1600" dirty="0">
                <a:solidFill>
                  <a:srgbClr val="FF0000"/>
                </a:solidFill>
                <a:latin typeface="Lucida Bright" panose="02040602050505020304" pitchFamily="18" charset="0"/>
              </a:rPr>
              <a:t>Participation à une série d’articles dans le Médecin de famille Canadien</a:t>
            </a:r>
            <a:endParaRPr lang="fr-FR" sz="1600" dirty="0">
              <a:solidFill>
                <a:srgbClr val="FF0000"/>
              </a:solidFill>
              <a:latin typeface="Lucida Bright" panose="02040602050505020304" pitchFamily="18" charset="0"/>
              <a:ea typeface="Arimo" panose="020B0604020202020204" charset="0"/>
              <a:cs typeface="Arimo"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D0273B-BDCB-4546-B066-9B4D33C7A76F}"/>
              </a:ext>
            </a:extLst>
          </p:cNvPr>
          <p:cNvSpPr>
            <a:spLocks noGrp="1"/>
          </p:cNvSpPr>
          <p:nvPr>
            <p:ph type="title"/>
          </p:nvPr>
        </p:nvSpPr>
        <p:spPr>
          <a:xfrm>
            <a:off x="2162284" y="846130"/>
            <a:ext cx="7867433" cy="571500"/>
          </a:xfrm>
        </p:spPr>
        <p:txBody>
          <a:bodyPr>
            <a:noAutofit/>
          </a:bodyPr>
          <a:lstStyle/>
          <a:p>
            <a:r>
              <a:rPr lang="fr-FR" sz="4400" dirty="0"/>
              <a:t>L’ostéoporose !</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955E19DE-BC88-0147-8310-9600AA0E457E}"/>
                  </a:ext>
                </a:extLst>
              </p:cNvPr>
              <p:cNvSpPr>
                <a:spLocks noGrp="1"/>
              </p:cNvSpPr>
              <p:nvPr>
                <p:ph idx="1"/>
              </p:nvPr>
            </p:nvSpPr>
            <p:spPr>
              <a:xfrm>
                <a:off x="2162283" y="1660992"/>
                <a:ext cx="7867433" cy="1965154"/>
              </a:xfrm>
            </p:spPr>
            <p:txBody>
              <a:bodyPr>
                <a:normAutofit/>
              </a:bodyPr>
              <a:lstStyle/>
              <a:p>
                <a:pPr marL="0" indent="0">
                  <a:buNone/>
                </a:pPr>
                <a:r>
                  <a:rPr lang="fr-CA" sz="2250" dirty="0"/>
                  <a:t>Définie par un score-</a:t>
                </a:r>
                <a:r>
                  <a:rPr lang="fr-CA" sz="2250" dirty="0" err="1"/>
                  <a:t>T</a:t>
                </a:r>
                <a14:m>
                  <m:oMath xmlns:m="http://schemas.openxmlformats.org/officeDocument/2006/math">
                    <m:r>
                      <a:rPr lang="fr-CA" sz="2250" i="1">
                        <a:latin typeface="Cambria Math" panose="02040503050406030204" pitchFamily="18" charset="0"/>
                        <a:ea typeface="Cambria Math" panose="02040503050406030204" pitchFamily="18" charset="0"/>
                      </a:rPr>
                      <m:t>≤</m:t>
                    </m:r>
                    <m:r>
                      <a:rPr lang="fr-CA" sz="2250">
                        <a:latin typeface="Cambria Math" panose="02040503050406030204" pitchFamily="18" charset="0"/>
                        <a:ea typeface="Cambria Math" panose="02040503050406030204" pitchFamily="18" charset="0"/>
                      </a:rPr>
                      <m:t>2.5 </m:t>
                    </m:r>
                    <m:r>
                      <m:rPr>
                        <m:sty m:val="p"/>
                      </m:rPr>
                      <a:rPr lang="fr-CA" sz="2250">
                        <a:latin typeface="Cambria Math" panose="02040503050406030204" pitchFamily="18" charset="0"/>
                        <a:ea typeface="Cambria Math" panose="02040503050406030204" pitchFamily="18" charset="0"/>
                      </a:rPr>
                      <m:t>DS</m:t>
                    </m:r>
                  </m:oMath>
                </a14:m>
                <a:endParaRPr lang="fr-CA" sz="2250" dirty="0">
                  <a:ea typeface="Cambria Math" panose="02040503050406030204" pitchFamily="18" charset="0"/>
                </a:endParaRPr>
              </a:p>
              <a:p>
                <a:pPr marL="0" indent="0">
                  <a:buNone/>
                </a:pPr>
                <a:endParaRPr lang="fr-CA" sz="2250" dirty="0">
                  <a:highlight>
                    <a:srgbClr val="FFFF00"/>
                  </a:highlight>
                </a:endParaRPr>
              </a:p>
              <a:p>
                <a:pPr marL="0" indent="0">
                  <a:buNone/>
                </a:pPr>
                <a:endParaRPr lang="fr-CA" sz="2250" dirty="0">
                  <a:solidFill>
                    <a:srgbClr val="283583"/>
                  </a:solidFill>
                  <a:highlight>
                    <a:srgbClr val="FFFF00"/>
                  </a:highlight>
                </a:endParaRPr>
              </a:p>
              <a:p>
                <a:pPr marL="0" indent="0">
                  <a:buNone/>
                </a:pPr>
                <a:endParaRPr lang="fr-CA" sz="2250" dirty="0">
                  <a:highlight>
                    <a:srgbClr val="FFFF00"/>
                  </a:highlight>
                </a:endParaRPr>
              </a:p>
              <a:p>
                <a:pPr marL="0" indent="0">
                  <a:buNone/>
                </a:pPr>
                <a:endParaRPr lang="fr-CA" dirty="0">
                  <a:highlight>
                    <a:srgbClr val="FFFF00"/>
                  </a:highlight>
                </a:endParaRPr>
              </a:p>
              <a:p>
                <a:pPr marL="0" indent="0">
                  <a:buNone/>
                </a:pPr>
                <a:endParaRPr lang="fr-CA" dirty="0"/>
              </a:p>
              <a:p>
                <a:pPr marL="0" indent="0">
                  <a:buNone/>
                </a:pPr>
                <a:endParaRPr lang="fr-CA" dirty="0"/>
              </a:p>
            </p:txBody>
          </p:sp>
        </mc:Choice>
        <mc:Fallback xmlns="">
          <p:sp>
            <p:nvSpPr>
              <p:cNvPr id="3" name="Espace réservé du contenu 2">
                <a:extLst>
                  <a:ext uri="{FF2B5EF4-FFF2-40B4-BE49-F238E27FC236}">
                    <a16:creationId xmlns:a16="http://schemas.microsoft.com/office/drawing/2014/main" id="{955E19DE-BC88-0147-8310-9600AA0E457E}"/>
                  </a:ext>
                </a:extLst>
              </p:cNvPr>
              <p:cNvSpPr>
                <a:spLocks noGrp="1" noRot="1" noChangeAspect="1" noMove="1" noResize="1" noEditPoints="1" noAdjustHandles="1" noChangeArrowheads="1" noChangeShapeType="1" noTextEdit="1"/>
              </p:cNvSpPr>
              <p:nvPr>
                <p:ph idx="1"/>
              </p:nvPr>
            </p:nvSpPr>
            <p:spPr>
              <a:xfrm>
                <a:off x="2162283" y="1660992"/>
                <a:ext cx="7867433" cy="1965154"/>
              </a:xfrm>
              <a:blipFill>
                <a:blip r:embed="rId2"/>
                <a:stretch>
                  <a:fillRect l="-1129" t="-1923"/>
                </a:stretch>
              </a:blipFill>
            </p:spPr>
            <p:txBody>
              <a:bodyPr/>
              <a:lstStyle/>
              <a:p>
                <a:r>
                  <a:rPr lang="fr-FR">
                    <a:noFill/>
                  </a:rPr>
                  <a:t> </a:t>
                </a:r>
              </a:p>
            </p:txBody>
          </p:sp>
        </mc:Fallback>
      </mc:AlternateContent>
      <p:pic>
        <p:nvPicPr>
          <p:cNvPr id="5122" name="Picture 2" descr="What Is Osteoporosis? | EmergeOrtho—Triangle Region">
            <a:extLst>
              <a:ext uri="{FF2B5EF4-FFF2-40B4-BE49-F238E27FC236}">
                <a16:creationId xmlns:a16="http://schemas.microsoft.com/office/drawing/2014/main" id="{F99D25D7-E3BC-D444-A78E-976EE0DC7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847" y="639957"/>
            <a:ext cx="2966320" cy="15553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50C5CF9-7A32-120B-5F4F-F4F79D3F4207}"/>
              </a:ext>
            </a:extLst>
          </p:cNvPr>
          <p:cNvSpPr/>
          <p:nvPr/>
        </p:nvSpPr>
        <p:spPr>
          <a:xfrm>
            <a:off x="2672939" y="5424855"/>
            <a:ext cx="2466306" cy="49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Rectangle 5">
            <a:extLst>
              <a:ext uri="{FF2B5EF4-FFF2-40B4-BE49-F238E27FC236}">
                <a16:creationId xmlns:a16="http://schemas.microsoft.com/office/drawing/2014/main" id="{86072E20-5130-94A4-92EC-F6810421F387}"/>
              </a:ext>
            </a:extLst>
          </p:cNvPr>
          <p:cNvSpPr/>
          <p:nvPr/>
        </p:nvSpPr>
        <p:spPr>
          <a:xfrm>
            <a:off x="2162282" y="2643569"/>
            <a:ext cx="7867433" cy="3046988"/>
          </a:xfrm>
          <a:prstGeom prst="rect">
            <a:avLst/>
          </a:prstGeom>
        </p:spPr>
        <p:txBody>
          <a:bodyPr wrap="square">
            <a:spAutoFit/>
          </a:bodyPr>
          <a:lstStyle/>
          <a:p>
            <a:r>
              <a:rPr lang="fr-CA" sz="2400" dirty="0">
                <a:solidFill>
                  <a:srgbClr val="283583"/>
                </a:solidFill>
              </a:rPr>
              <a:t>Dans une grande étude de cohorte</a:t>
            </a:r>
            <a:r>
              <a:rPr lang="fr-CA" sz="2400" baseline="30000" dirty="0">
                <a:solidFill>
                  <a:srgbClr val="283583"/>
                </a:solidFill>
              </a:rPr>
              <a:t>1</a:t>
            </a:r>
            <a:r>
              <a:rPr lang="fr-CA" sz="2400" dirty="0">
                <a:solidFill>
                  <a:srgbClr val="283583"/>
                </a:solidFill>
              </a:rPr>
              <a:t> seulement 44% des fx non vertébrales surviennent chez des femmes qui rencontrent les critères de score </a:t>
            </a:r>
            <a:r>
              <a:rPr lang="fr-CA" sz="2400" dirty="0" err="1">
                <a:solidFill>
                  <a:srgbClr val="283583"/>
                </a:solidFill>
              </a:rPr>
              <a:t>T</a:t>
            </a:r>
            <a:r>
              <a:rPr lang="fr-CA" sz="2400" dirty="0">
                <a:solidFill>
                  <a:srgbClr val="283583"/>
                </a:solidFill>
              </a:rPr>
              <a:t> pour l’ostéoporose; chez les hommes, c’est 21% </a:t>
            </a:r>
          </a:p>
          <a:p>
            <a:endParaRPr lang="fr-CA" sz="2400" dirty="0">
              <a:solidFill>
                <a:srgbClr val="283583"/>
              </a:solidFill>
            </a:endParaRPr>
          </a:p>
          <a:p>
            <a:r>
              <a:rPr lang="fr-CA" sz="2400" dirty="0">
                <a:solidFill>
                  <a:srgbClr val="283583"/>
                </a:solidFill>
              </a:rPr>
              <a:t>Un problème d’équilibre est un meilleur prédicteur de fracture de hanche que la densité osseuse</a:t>
            </a:r>
            <a:r>
              <a:rPr lang="fr-CA" sz="2400" baseline="30000" dirty="0">
                <a:solidFill>
                  <a:srgbClr val="283583"/>
                </a:solidFill>
              </a:rPr>
              <a:t>2</a:t>
            </a:r>
          </a:p>
          <a:p>
            <a:endParaRPr lang="fr-CA" sz="2400" dirty="0">
              <a:solidFill>
                <a:srgbClr val="283583"/>
              </a:solidFill>
            </a:endParaRPr>
          </a:p>
        </p:txBody>
      </p:sp>
      <p:sp>
        <p:nvSpPr>
          <p:cNvPr id="7" name="ZoneTexte 6">
            <a:extLst>
              <a:ext uri="{FF2B5EF4-FFF2-40B4-BE49-F238E27FC236}">
                <a16:creationId xmlns:a16="http://schemas.microsoft.com/office/drawing/2014/main" id="{B6C7066D-E7EB-B192-3A56-C9E7C0E8BE13}"/>
              </a:ext>
            </a:extLst>
          </p:cNvPr>
          <p:cNvSpPr txBox="1"/>
          <p:nvPr/>
        </p:nvSpPr>
        <p:spPr>
          <a:xfrm>
            <a:off x="4901915" y="5916253"/>
            <a:ext cx="5365130" cy="300082"/>
          </a:xfrm>
          <a:prstGeom prst="rect">
            <a:avLst/>
          </a:prstGeom>
          <a:noFill/>
        </p:spPr>
        <p:txBody>
          <a:bodyPr wrap="square">
            <a:spAutoFit/>
          </a:bodyPr>
          <a:lstStyle/>
          <a:p>
            <a:r>
              <a:rPr lang="fr-CA" sz="1350" dirty="0">
                <a:solidFill>
                  <a:srgbClr val="1C1D1E"/>
                </a:solidFill>
              </a:rPr>
              <a:t>1- Bone 2004 34(): 195-202;</a:t>
            </a:r>
            <a:r>
              <a:rPr lang="fr-FR" sz="1350" dirty="0"/>
              <a:t> </a:t>
            </a:r>
            <a:r>
              <a:rPr lang="fr-CA" sz="1350" i="1" dirty="0"/>
              <a:t>Am J </a:t>
            </a:r>
            <a:r>
              <a:rPr lang="fr-CA" sz="1350" i="1" dirty="0" err="1"/>
              <a:t>Epidemiol</a:t>
            </a:r>
            <a:r>
              <a:rPr lang="fr-CA" sz="1350" dirty="0"/>
              <a:t> 2009; </a:t>
            </a:r>
            <a:r>
              <a:rPr lang="fr-CA" sz="1350" b="1" dirty="0"/>
              <a:t>169</a:t>
            </a:r>
            <a:r>
              <a:rPr lang="fr-CA" sz="1350" dirty="0"/>
              <a:t>: 143–9</a:t>
            </a:r>
            <a:r>
              <a:rPr lang="fr-CA" sz="1350" dirty="0">
                <a:solidFill>
                  <a:srgbClr val="1C1D1E"/>
                </a:solidFill>
              </a:rPr>
              <a:t>; </a:t>
            </a:r>
            <a:endParaRPr lang="fr-FR" sz="1350" dirty="0"/>
          </a:p>
        </p:txBody>
      </p:sp>
      <p:sp>
        <p:nvSpPr>
          <p:cNvPr id="4" name="ZoneTexte 3">
            <a:extLst>
              <a:ext uri="{FF2B5EF4-FFF2-40B4-BE49-F238E27FC236}">
                <a16:creationId xmlns:a16="http://schemas.microsoft.com/office/drawing/2014/main" id="{D94BD70A-9052-4855-87E3-191CB9B57ED7}"/>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059219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0C5CF9-7A32-120B-5F4F-F4F79D3F4207}"/>
              </a:ext>
            </a:extLst>
          </p:cNvPr>
          <p:cNvSpPr/>
          <p:nvPr/>
        </p:nvSpPr>
        <p:spPr>
          <a:xfrm>
            <a:off x="2672939" y="5424855"/>
            <a:ext cx="2466306" cy="49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ZoneTexte 1">
            <a:extLst>
              <a:ext uri="{FF2B5EF4-FFF2-40B4-BE49-F238E27FC236}">
                <a16:creationId xmlns:a16="http://schemas.microsoft.com/office/drawing/2014/main" id="{0B3BD395-E543-5E99-4044-2765E61F3700}"/>
              </a:ext>
            </a:extLst>
          </p:cNvPr>
          <p:cNvSpPr txBox="1"/>
          <p:nvPr/>
        </p:nvSpPr>
        <p:spPr>
          <a:xfrm>
            <a:off x="2431885" y="2447871"/>
            <a:ext cx="3247294" cy="92333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SCORE T</a:t>
            </a:r>
          </a:p>
        </p:txBody>
      </p:sp>
      <p:sp>
        <p:nvSpPr>
          <p:cNvPr id="13" name="Textfeld 2">
            <a:extLst>
              <a:ext uri="{FF2B5EF4-FFF2-40B4-BE49-F238E27FC236}">
                <a16:creationId xmlns:a16="http://schemas.microsoft.com/office/drawing/2014/main" id="{2D63F457-D474-CD3E-1F8D-0E8C25433964}"/>
              </a:ext>
            </a:extLst>
          </p:cNvPr>
          <p:cNvSpPr txBox="1"/>
          <p:nvPr/>
        </p:nvSpPr>
        <p:spPr>
          <a:xfrm>
            <a:off x="896721" y="5675531"/>
            <a:ext cx="4660626" cy="566738"/>
          </a:xfrm>
          <a:prstGeom prst="rect">
            <a:avLst/>
          </a:prstGeom>
          <a:solidFill>
            <a:schemeClr val="bg1"/>
          </a:solidFill>
        </p:spPr>
        <p:txBody>
          <a:bodyPr vert="horz" lIns="91440" tIns="45720" rIns="91440" bIns="45720" rtlCol="0" anchor="b">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1400" dirty="0">
                <a:latin typeface="Arial" panose="020B0604020202020204" pitchFamily="34" charset="0"/>
                <a:ea typeface="+mj-ea"/>
                <a:cs typeface="Arial" panose="020B0604020202020204" pitchFamily="34" charset="0"/>
              </a:rPr>
              <a:t>Donaldson, M. Journal of bone and mineral research. 2009. 24, 675-680</a:t>
            </a:r>
          </a:p>
        </p:txBody>
      </p:sp>
      <p:sp>
        <p:nvSpPr>
          <p:cNvPr id="2" name="ZoneTexte 1">
            <a:extLst>
              <a:ext uri="{FF2B5EF4-FFF2-40B4-BE49-F238E27FC236}">
                <a16:creationId xmlns:a16="http://schemas.microsoft.com/office/drawing/2014/main" id="{4B186920-853A-DADD-C36E-37E6E03B5485}"/>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pic>
        <p:nvPicPr>
          <p:cNvPr id="3" name="Image 2" descr="Une image contenant diagramme, ligne, Tracé, motif&#10;&#10;Description générée automatiquement">
            <a:extLst>
              <a:ext uri="{FF2B5EF4-FFF2-40B4-BE49-F238E27FC236}">
                <a16:creationId xmlns:a16="http://schemas.microsoft.com/office/drawing/2014/main" id="{C86DC8FC-5C20-7AD3-4305-891DBCC8DF25}"/>
              </a:ext>
            </a:extLst>
          </p:cNvPr>
          <p:cNvPicPr>
            <a:picLocks noChangeAspect="1"/>
          </p:cNvPicPr>
          <p:nvPr/>
        </p:nvPicPr>
        <p:blipFill>
          <a:blip r:embed="rId2"/>
          <a:stretch>
            <a:fillRect/>
          </a:stretch>
        </p:blipFill>
        <p:spPr>
          <a:xfrm>
            <a:off x="6693590" y="3111"/>
            <a:ext cx="3631510" cy="6822756"/>
          </a:xfrm>
          <a:prstGeom prst="rect">
            <a:avLst/>
          </a:prstGeom>
        </p:spPr>
      </p:pic>
      <p:cxnSp>
        <p:nvCxnSpPr>
          <p:cNvPr id="6" name="Connecteur droit 5">
            <a:extLst>
              <a:ext uri="{FF2B5EF4-FFF2-40B4-BE49-F238E27FC236}">
                <a16:creationId xmlns:a16="http://schemas.microsoft.com/office/drawing/2014/main" id="{B6624D1B-7A4F-1A82-2493-DC9EA198CBA0}"/>
              </a:ext>
            </a:extLst>
          </p:cNvPr>
          <p:cNvCxnSpPr>
            <a:cxnSpLocks/>
          </p:cNvCxnSpPr>
          <p:nvPr/>
        </p:nvCxnSpPr>
        <p:spPr>
          <a:xfrm>
            <a:off x="8115300" y="0"/>
            <a:ext cx="0" cy="6400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207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C5370-B236-9941-80A6-1876C0D1E334}"/>
              </a:ext>
            </a:extLst>
          </p:cNvPr>
          <p:cNvSpPr>
            <a:spLocks noGrp="1"/>
          </p:cNvSpPr>
          <p:nvPr>
            <p:ph type="title"/>
          </p:nvPr>
        </p:nvSpPr>
        <p:spPr/>
        <p:txBody>
          <a:bodyPr/>
          <a:lstStyle/>
          <a:p>
            <a:r>
              <a:rPr lang="fr-FR" dirty="0"/>
              <a:t>Une étiquette qui en vaut la peine?</a:t>
            </a:r>
          </a:p>
        </p:txBody>
      </p:sp>
      <p:sp>
        <p:nvSpPr>
          <p:cNvPr id="3" name="Espace réservé du contenu 2">
            <a:extLst>
              <a:ext uri="{FF2B5EF4-FFF2-40B4-BE49-F238E27FC236}">
                <a16:creationId xmlns:a16="http://schemas.microsoft.com/office/drawing/2014/main" id="{3F1F5089-50FE-E042-9342-BECC653548D1}"/>
              </a:ext>
            </a:extLst>
          </p:cNvPr>
          <p:cNvSpPr>
            <a:spLocks noGrp="1"/>
          </p:cNvSpPr>
          <p:nvPr>
            <p:ph idx="1"/>
          </p:nvPr>
        </p:nvSpPr>
        <p:spPr>
          <a:xfrm>
            <a:off x="1948542" y="1295400"/>
            <a:ext cx="8229600" cy="4602163"/>
          </a:xfrm>
        </p:spPr>
        <p:txBody>
          <a:bodyPr vert="horz" lIns="91440" tIns="45720" rIns="91440" bIns="45720" rtlCol="0" anchor="t">
            <a:normAutofit/>
          </a:bodyPr>
          <a:lstStyle/>
          <a:p>
            <a:endParaRPr lang="fr-FR" sz="2000" dirty="0"/>
          </a:p>
          <a:p>
            <a:endParaRPr lang="fr-FR" sz="2000" dirty="0"/>
          </a:p>
          <a:p>
            <a:pPr marL="239395" indent="-239395"/>
            <a:r>
              <a:rPr lang="fr-FR" sz="2400" dirty="0"/>
              <a:t>La densité osseuse peut être mesurée</a:t>
            </a:r>
            <a:endParaRPr lang="fr-FR" sz="2400" dirty="0">
              <a:ea typeface="Calibri"/>
              <a:cs typeface="Calibri"/>
            </a:endParaRPr>
          </a:p>
          <a:p>
            <a:pPr marL="239395" indent="-239395"/>
            <a:r>
              <a:rPr lang="fr-FR" sz="2400" dirty="0"/>
              <a:t>Les fractures de fragilité existent et ont des conséquences</a:t>
            </a:r>
            <a:endParaRPr lang="fr-FR" sz="2400" dirty="0">
              <a:ea typeface="Calibri"/>
              <a:cs typeface="Calibri"/>
            </a:endParaRPr>
          </a:p>
          <a:p>
            <a:endParaRPr lang="fr-FR" dirty="0"/>
          </a:p>
        </p:txBody>
      </p:sp>
      <p:pic>
        <p:nvPicPr>
          <p:cNvPr id="3074" name="Picture 2" descr="LABEL MATRIX | Software de diseño de etiquetas de código de barras">
            <a:extLst>
              <a:ext uri="{FF2B5EF4-FFF2-40B4-BE49-F238E27FC236}">
                <a16:creationId xmlns:a16="http://schemas.microsoft.com/office/drawing/2014/main" id="{01D536CF-3FEE-A841-842F-B547D81A6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373" y="463125"/>
            <a:ext cx="1945926" cy="16725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3776167-303C-AA36-B1CC-97B0B5408EDD}"/>
              </a:ext>
            </a:extLst>
          </p:cNvPr>
          <p:cNvSpPr/>
          <p:nvPr/>
        </p:nvSpPr>
        <p:spPr>
          <a:xfrm>
            <a:off x="2291442" y="4766231"/>
            <a:ext cx="7886700" cy="1384995"/>
          </a:xfrm>
          <a:prstGeom prst="rect">
            <a:avLst/>
          </a:prstGeom>
          <a:ln>
            <a:solidFill>
              <a:srgbClr val="002060"/>
            </a:solidFill>
          </a:ln>
        </p:spPr>
        <p:txBody>
          <a:bodyPr wrap="square">
            <a:spAutoFit/>
          </a:bodyPr>
          <a:lstStyle/>
          <a:p>
            <a:r>
              <a:rPr lang="fr-CA" sz="2100" dirty="0"/>
              <a:t>Un score-T faible augmente le risque de fracture mais </a:t>
            </a:r>
          </a:p>
          <a:p>
            <a:r>
              <a:rPr lang="fr-CA" sz="2100" dirty="0"/>
              <a:t>le score-T seul n’est pas un bon prédicteur de fracture </a:t>
            </a:r>
          </a:p>
          <a:p>
            <a:r>
              <a:rPr lang="fr-CA" sz="2100" dirty="0"/>
              <a:t>la prédiction est meilleure lorsque combiné à d’autres facteurs de risque = FRAX</a:t>
            </a:r>
          </a:p>
        </p:txBody>
      </p:sp>
      <p:sp>
        <p:nvSpPr>
          <p:cNvPr id="8" name="ZoneTexte 7">
            <a:extLst>
              <a:ext uri="{FF2B5EF4-FFF2-40B4-BE49-F238E27FC236}">
                <a16:creationId xmlns:a16="http://schemas.microsoft.com/office/drawing/2014/main" id="{7DDF6FFF-15CA-1553-45F0-FE6820880CB4}"/>
              </a:ext>
            </a:extLst>
          </p:cNvPr>
          <p:cNvSpPr txBox="1"/>
          <p:nvPr/>
        </p:nvSpPr>
        <p:spPr>
          <a:xfrm>
            <a:off x="2197135" y="3127573"/>
            <a:ext cx="7797731" cy="1384995"/>
          </a:xfrm>
          <a:prstGeom prst="rect">
            <a:avLst/>
          </a:prstGeom>
          <a:noFill/>
        </p:spPr>
        <p:txBody>
          <a:bodyPr wrap="square">
            <a:spAutoFit/>
          </a:bodyPr>
          <a:lstStyle/>
          <a:p>
            <a:r>
              <a:rPr lang="fr-CA" sz="2800" dirty="0">
                <a:highlight>
                  <a:srgbClr val="FFFF00"/>
                </a:highlight>
              </a:rPr>
              <a:t>Les seuils ne sont pas basés sur des données probantes et ne tiennent pas compte des valeurs et préférences des patients</a:t>
            </a:r>
          </a:p>
        </p:txBody>
      </p:sp>
      <p:sp>
        <p:nvSpPr>
          <p:cNvPr id="5" name="ZoneTexte 4">
            <a:extLst>
              <a:ext uri="{FF2B5EF4-FFF2-40B4-BE49-F238E27FC236}">
                <a16:creationId xmlns:a16="http://schemas.microsoft.com/office/drawing/2014/main" id="{9173D4BD-F3E2-F41F-1CCC-C0A30641B11C}"/>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46994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B12232-320D-B241-9BE8-81F10C0C6C1A}"/>
              </a:ext>
            </a:extLst>
          </p:cNvPr>
          <p:cNvSpPr>
            <a:spLocks noGrp="1"/>
          </p:cNvSpPr>
          <p:nvPr>
            <p:ph type="title"/>
          </p:nvPr>
        </p:nvSpPr>
        <p:spPr/>
        <p:txBody>
          <a:bodyPr/>
          <a:lstStyle/>
          <a:p>
            <a:r>
              <a:rPr lang="fr-FR"/>
              <a:t>Risque de fractures de fragilisation</a:t>
            </a:r>
            <a:endParaRPr lang="fr-FR" dirty="0"/>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B81A87F-03F5-6F40-9289-9A795C7E2F9D}"/>
                  </a:ext>
                </a:extLst>
              </p:cNvPr>
              <p:cNvSpPr>
                <a:spLocks noGrp="1"/>
              </p:cNvSpPr>
              <p:nvPr>
                <p:ph idx="1"/>
              </p:nvPr>
            </p:nvSpPr>
            <p:spPr/>
            <p:txBody>
              <a:bodyPr/>
              <a:lstStyle/>
              <a:p>
                <a:r>
                  <a:rPr lang="fr-FR" dirty="0"/>
                  <a:t>Age</a:t>
                </a:r>
              </a:p>
              <a:p>
                <a:r>
                  <a:rPr lang="fr-FR" dirty="0"/>
                  <a:t>Sexe (femme </a:t>
                </a:r>
                <a14:m>
                  <m:oMath xmlns:m="http://schemas.openxmlformats.org/officeDocument/2006/math">
                    <m:r>
                      <a:rPr lang="fr-FR" i="1" smtClean="0">
                        <a:latin typeface="Cambria Math" panose="02040503050406030204" pitchFamily="18" charset="0"/>
                        <a:ea typeface="Cambria Math" panose="02040503050406030204" pitchFamily="18" charset="0"/>
                      </a:rPr>
                      <m:t>&gt;</m:t>
                    </m:r>
                    <m:r>
                      <m:rPr>
                        <m:nor/>
                      </m:rPr>
                      <a:rPr lang="fr-CA" b="0" i="0" dirty="0" smtClean="0"/>
                      <m:t>hom</m:t>
                    </m:r>
                    <m:r>
                      <m:rPr>
                        <m:nor/>
                      </m:rPr>
                      <a:rPr lang="fr-FR" dirty="0"/>
                      <m:t>me</m:t>
                    </m:r>
                    <m:r>
                      <a:rPr lang="fr-CA" b="0" i="1" smtClean="0">
                        <a:latin typeface="Cambria Math" panose="02040503050406030204" pitchFamily="18" charset="0"/>
                        <a:ea typeface="Cambria Math" panose="02040503050406030204" pitchFamily="18" charset="0"/>
                      </a:rPr>
                      <m:t>)</m:t>
                    </m:r>
                  </m:oMath>
                </a14:m>
                <a:endParaRPr lang="fr-FR" dirty="0"/>
              </a:p>
              <a:p>
                <a:r>
                  <a:rPr lang="fr-FR" dirty="0"/>
                  <a:t>IMC </a:t>
                </a:r>
              </a:p>
              <a:p>
                <a:r>
                  <a:rPr lang="fr-FR" dirty="0"/>
                  <a:t>Histoire personnelle </a:t>
                </a:r>
              </a:p>
              <a:p>
                <a:r>
                  <a:rPr lang="fr-FR" dirty="0"/>
                  <a:t>Histoire familiale </a:t>
                </a:r>
              </a:p>
              <a:p>
                <a:r>
                  <a:rPr lang="fr-FR" dirty="0"/>
                  <a:t>Certaines médications (cortisone)</a:t>
                </a:r>
              </a:p>
              <a:p>
                <a:r>
                  <a:rPr lang="fr-FR" dirty="0"/>
                  <a:t>Tabagisme </a:t>
                </a:r>
              </a:p>
              <a:p>
                <a:r>
                  <a:rPr lang="fr-FR" dirty="0"/>
                  <a:t>Alcool</a:t>
                </a:r>
              </a:p>
              <a:p>
                <a:r>
                  <a:rPr lang="fr-FR" dirty="0"/>
                  <a:t>Arthrite rhumatoïde</a:t>
                </a:r>
              </a:p>
            </p:txBody>
          </p:sp>
        </mc:Choice>
        <mc:Fallback xmlns="">
          <p:sp>
            <p:nvSpPr>
              <p:cNvPr id="3" name="Espace réservé du contenu 2">
                <a:extLst>
                  <a:ext uri="{FF2B5EF4-FFF2-40B4-BE49-F238E27FC236}">
                    <a16:creationId xmlns:a16="http://schemas.microsoft.com/office/drawing/2014/main" id="{1B81A87F-03F5-6F40-9289-9A795C7E2F9D}"/>
                  </a:ext>
                </a:extLst>
              </p:cNvPr>
              <p:cNvSpPr>
                <a:spLocks noGrp="1" noRot="1" noChangeAspect="1" noMove="1" noResize="1" noEditPoints="1" noAdjustHandles="1" noChangeArrowheads="1" noChangeShapeType="1" noTextEdit="1"/>
              </p:cNvSpPr>
              <p:nvPr>
                <p:ph idx="1"/>
              </p:nvPr>
            </p:nvSpPr>
            <p:spPr>
              <a:blipFill>
                <a:blip r:embed="rId2"/>
                <a:stretch>
                  <a:fillRect l="-1327" t="-1828"/>
                </a:stretch>
              </a:blipFill>
            </p:spPr>
            <p:txBody>
              <a:bodyPr/>
              <a:lstStyle/>
              <a:p>
                <a:r>
                  <a:rPr lang="fr-FR">
                    <a:noFill/>
                  </a:rPr>
                  <a:t> </a:t>
                </a:r>
              </a:p>
            </p:txBody>
          </p:sp>
        </mc:Fallback>
      </mc:AlternateContent>
      <p:sp>
        <p:nvSpPr>
          <p:cNvPr id="4" name="ZoneTexte 3">
            <a:extLst>
              <a:ext uri="{FF2B5EF4-FFF2-40B4-BE49-F238E27FC236}">
                <a16:creationId xmlns:a16="http://schemas.microsoft.com/office/drawing/2014/main" id="{9B1081FE-7C56-464E-AE0C-33705B980573}"/>
              </a:ext>
            </a:extLst>
          </p:cNvPr>
          <p:cNvSpPr txBox="1"/>
          <p:nvPr/>
        </p:nvSpPr>
        <p:spPr>
          <a:xfrm>
            <a:off x="6424362" y="5536986"/>
            <a:ext cx="4153210" cy="461665"/>
          </a:xfrm>
          <a:prstGeom prst="rect">
            <a:avLst/>
          </a:prstGeom>
          <a:noFill/>
        </p:spPr>
        <p:txBody>
          <a:bodyPr wrap="square" rtlCol="0">
            <a:spAutoFit/>
          </a:bodyPr>
          <a:lstStyle/>
          <a:p>
            <a:r>
              <a:rPr lang="fr-FR" sz="2400">
                <a:highlight>
                  <a:srgbClr val="FFFF00"/>
                </a:highlight>
              </a:rPr>
              <a:t>Et… une faible densité osseuse</a:t>
            </a:r>
            <a:endParaRPr lang="fr-FR" sz="2400" dirty="0">
              <a:highlight>
                <a:srgbClr val="FFFF00"/>
              </a:highlight>
            </a:endParaRPr>
          </a:p>
        </p:txBody>
      </p:sp>
      <p:pic>
        <p:nvPicPr>
          <p:cNvPr id="1028" name="Picture 4" descr="Qu'est-ce que la gestion des risques dans un projet?">
            <a:extLst>
              <a:ext uri="{FF2B5EF4-FFF2-40B4-BE49-F238E27FC236}">
                <a16:creationId xmlns:a16="http://schemas.microsoft.com/office/drawing/2014/main" id="{0883673A-6FBD-A510-AD58-7788B354F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611" y="1743320"/>
            <a:ext cx="3205896" cy="1685681"/>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DAD8B8D-71BF-6ECB-C81F-E7AA4C381653}"/>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617910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A4E445-D8EB-1713-959F-E1255B0A7C2A}"/>
              </a:ext>
            </a:extLst>
          </p:cNvPr>
          <p:cNvSpPr>
            <a:spLocks noGrp="1"/>
          </p:cNvSpPr>
          <p:nvPr>
            <p:ph type="sldNum" sz="quarter" idx="12"/>
          </p:nvPr>
        </p:nvSpPr>
        <p:spPr/>
        <p:txBody>
          <a:bodyPr/>
          <a:lstStyle/>
          <a:p>
            <a:fld id="{E3D5E142-BA66-4577-AABD-3D3B043058E5}" type="slidenum">
              <a:rPr lang="en-US" smtClean="0"/>
              <a:t>24</a:t>
            </a:fld>
            <a:endParaRPr lang="en-US" dirty="0"/>
          </a:p>
        </p:txBody>
      </p:sp>
      <p:cxnSp>
        <p:nvCxnSpPr>
          <p:cNvPr id="4" name="Connecteur droit 3">
            <a:extLst>
              <a:ext uri="{FF2B5EF4-FFF2-40B4-BE49-F238E27FC236}">
                <a16:creationId xmlns:a16="http://schemas.microsoft.com/office/drawing/2014/main" id="{66A0E685-7DC1-46F3-5127-F0B1229A131E}"/>
              </a:ext>
            </a:extLst>
          </p:cNvPr>
          <p:cNvCxnSpPr>
            <a:cxnSpLocks/>
          </p:cNvCxnSpPr>
          <p:nvPr/>
        </p:nvCxnSpPr>
        <p:spPr>
          <a:xfrm>
            <a:off x="2297724" y="3112476"/>
            <a:ext cx="8018585" cy="0"/>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7" name="ZoneTexte 6">
            <a:extLst>
              <a:ext uri="{FF2B5EF4-FFF2-40B4-BE49-F238E27FC236}">
                <a16:creationId xmlns:a16="http://schemas.microsoft.com/office/drawing/2014/main" id="{3416A5BC-F50B-3FBC-82FA-F598C87775F9}"/>
              </a:ext>
            </a:extLst>
          </p:cNvPr>
          <p:cNvSpPr txBox="1"/>
          <p:nvPr/>
        </p:nvSpPr>
        <p:spPr>
          <a:xfrm>
            <a:off x="3382108" y="3502987"/>
            <a:ext cx="5427784" cy="923330"/>
          </a:xfrm>
          <a:prstGeom prst="rect">
            <a:avLst/>
          </a:prstGeom>
          <a:noFill/>
        </p:spPr>
        <p:txBody>
          <a:bodyPr wrap="square" rtlCol="0">
            <a:spAutoFit/>
          </a:bodyPr>
          <a:lstStyle/>
          <a:p>
            <a:pPr algn="ctr"/>
            <a:r>
              <a:rPr lang="fr-FR" sz="5400" b="1" dirty="0">
                <a:solidFill>
                  <a:srgbClr val="C00000"/>
                </a:solidFill>
              </a:rPr>
              <a:t>« DIAGNOSTIC »</a:t>
            </a:r>
          </a:p>
        </p:txBody>
      </p:sp>
      <p:sp>
        <p:nvSpPr>
          <p:cNvPr id="8" name="Rectangle 7">
            <a:extLst>
              <a:ext uri="{FF2B5EF4-FFF2-40B4-BE49-F238E27FC236}">
                <a16:creationId xmlns:a16="http://schemas.microsoft.com/office/drawing/2014/main" id="{88116496-9CD2-0788-74D4-8B5B897AA76F}"/>
              </a:ext>
            </a:extLst>
          </p:cNvPr>
          <p:cNvSpPr/>
          <p:nvPr/>
        </p:nvSpPr>
        <p:spPr>
          <a:xfrm>
            <a:off x="1531918" y="6090139"/>
            <a:ext cx="3288408" cy="655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8264F54-4171-2898-1056-99045918A2F9}"/>
              </a:ext>
            </a:extLst>
          </p:cNvPr>
          <p:cNvSpPr txBox="1"/>
          <p:nvPr/>
        </p:nvSpPr>
        <p:spPr>
          <a:xfrm>
            <a:off x="4161691" y="946597"/>
            <a:ext cx="4084320" cy="523220"/>
          </a:xfrm>
          <a:prstGeom prst="rect">
            <a:avLst/>
          </a:prstGeom>
          <a:noFill/>
        </p:spPr>
        <p:txBody>
          <a:bodyPr wrap="square" rtlCol="0">
            <a:spAutoFit/>
          </a:bodyPr>
          <a:lstStyle/>
          <a:p>
            <a:r>
              <a:rPr lang="fr-FR" sz="2800" dirty="0"/>
              <a:t>PEUR de faire de l’exercice</a:t>
            </a:r>
          </a:p>
        </p:txBody>
      </p:sp>
      <p:sp>
        <p:nvSpPr>
          <p:cNvPr id="11" name="ZoneTexte 10">
            <a:extLst>
              <a:ext uri="{FF2B5EF4-FFF2-40B4-BE49-F238E27FC236}">
                <a16:creationId xmlns:a16="http://schemas.microsoft.com/office/drawing/2014/main" id="{D06D8B99-DFF6-2E8E-D9A2-641064869465}"/>
              </a:ext>
            </a:extLst>
          </p:cNvPr>
          <p:cNvSpPr txBox="1"/>
          <p:nvPr/>
        </p:nvSpPr>
        <p:spPr>
          <a:xfrm>
            <a:off x="1723293" y="5914341"/>
            <a:ext cx="6319519" cy="307777"/>
          </a:xfrm>
          <a:prstGeom prst="rect">
            <a:avLst/>
          </a:prstGeom>
          <a:noFill/>
        </p:spPr>
        <p:txBody>
          <a:bodyPr wrap="square">
            <a:spAutoFit/>
          </a:bodyPr>
          <a:lstStyle/>
          <a:p>
            <a:r>
              <a:rPr lang="fr-CA" sz="1400" dirty="0">
                <a:latin typeface="Arial" panose="020B0604020202020204" pitchFamily="34" charset="0"/>
                <a:cs typeface="Arial" panose="020B0604020202020204" pitchFamily="34" charset="0"/>
              </a:rPr>
              <a:t>Scandinavian Journal of </a:t>
            </a:r>
            <a:r>
              <a:rPr lang="fr-CA" sz="1400" dirty="0" err="1">
                <a:latin typeface="Arial" panose="020B0604020202020204" pitchFamily="34" charset="0"/>
                <a:cs typeface="Arial" panose="020B0604020202020204" pitchFamily="34" charset="0"/>
              </a:rPr>
              <a:t>Primary</a:t>
            </a:r>
            <a:r>
              <a:rPr lang="fr-CA" sz="1400" dirty="0">
                <a:latin typeface="Arial" panose="020B0604020202020204" pitchFamily="34" charset="0"/>
                <a:cs typeface="Arial" panose="020B0604020202020204" pitchFamily="34" charset="0"/>
              </a:rPr>
              <a:t> </a:t>
            </a:r>
            <a:r>
              <a:rPr lang="fr-CA" sz="1400" dirty="0" err="1">
                <a:latin typeface="Arial" panose="020B0604020202020204" pitchFamily="34" charset="0"/>
                <a:cs typeface="Arial" panose="020B0604020202020204" pitchFamily="34" charset="0"/>
              </a:rPr>
              <a:t>Health</a:t>
            </a:r>
            <a:r>
              <a:rPr lang="fr-CA" sz="1400" dirty="0">
                <a:latin typeface="Arial" panose="020B0604020202020204" pitchFamily="34" charset="0"/>
                <a:cs typeface="Arial" panose="020B0604020202020204" pitchFamily="34" charset="0"/>
              </a:rPr>
              <a:t> Care, 2007; 25: 160-165 </a:t>
            </a:r>
          </a:p>
        </p:txBody>
      </p:sp>
      <p:sp>
        <p:nvSpPr>
          <p:cNvPr id="15" name="ZoneTexte 14">
            <a:extLst>
              <a:ext uri="{FF2B5EF4-FFF2-40B4-BE49-F238E27FC236}">
                <a16:creationId xmlns:a16="http://schemas.microsoft.com/office/drawing/2014/main" id="{0CBE15BE-8517-314E-6E5B-A806EFC543AF}"/>
              </a:ext>
            </a:extLst>
          </p:cNvPr>
          <p:cNvSpPr txBox="1"/>
          <p:nvPr/>
        </p:nvSpPr>
        <p:spPr>
          <a:xfrm>
            <a:off x="1723292" y="5574758"/>
            <a:ext cx="6835436" cy="307777"/>
          </a:xfrm>
          <a:prstGeom prst="rect">
            <a:avLst/>
          </a:prstGeom>
          <a:noFill/>
        </p:spPr>
        <p:txBody>
          <a:bodyPr wrap="square">
            <a:spAutoFit/>
          </a:bodyPr>
          <a:lstStyle/>
          <a:p>
            <a:r>
              <a:rPr lang="fr-CA" sz="1400" dirty="0" err="1">
                <a:latin typeface="Arial" panose="020B0604020202020204" pitchFamily="34" charset="0"/>
                <a:cs typeface="Arial" panose="020B0604020202020204" pitchFamily="34" charset="0"/>
              </a:rPr>
              <a:t>Annals</a:t>
            </a:r>
            <a:r>
              <a:rPr lang="fr-CA" sz="1400" dirty="0">
                <a:latin typeface="Arial" panose="020B0604020202020204" pitchFamily="34" charset="0"/>
                <a:cs typeface="Arial" panose="020B0604020202020204" pitchFamily="34" charset="0"/>
              </a:rPr>
              <a:t> of </a:t>
            </a:r>
            <a:r>
              <a:rPr lang="fr-CA" sz="1400" dirty="0" err="1">
                <a:latin typeface="Arial" panose="020B0604020202020204" pitchFamily="34" charset="0"/>
                <a:cs typeface="Arial" panose="020B0604020202020204" pitchFamily="34" charset="0"/>
              </a:rPr>
              <a:t>Internal</a:t>
            </a:r>
            <a:r>
              <a:rPr lang="fr-CA" sz="1400" dirty="0">
                <a:latin typeface="Arial" panose="020B0604020202020204" pitchFamily="34" charset="0"/>
                <a:cs typeface="Arial" panose="020B0604020202020204" pitchFamily="34" charset="0"/>
              </a:rPr>
              <a:t> </a:t>
            </a:r>
            <a:r>
              <a:rPr lang="fr-CA" sz="1400" dirty="0" err="1">
                <a:latin typeface="Arial" panose="020B0604020202020204" pitchFamily="34" charset="0"/>
                <a:cs typeface="Arial" panose="020B0604020202020204" pitchFamily="34" charset="0"/>
              </a:rPr>
              <a:t>Medicine</a:t>
            </a:r>
            <a:r>
              <a:rPr lang="fr-CA" sz="1400" dirty="0">
                <a:latin typeface="Arial" panose="020B0604020202020204" pitchFamily="34" charset="0"/>
                <a:cs typeface="Arial" panose="020B0604020202020204" pitchFamily="34" charset="0"/>
              </a:rPr>
              <a:t>. 1992;116(12 pt l):990-995</a:t>
            </a:r>
            <a:endParaRPr lang="fr-CA" dirty="0"/>
          </a:p>
        </p:txBody>
      </p:sp>
      <p:sp>
        <p:nvSpPr>
          <p:cNvPr id="16" name="ZoneTexte 15">
            <a:extLst>
              <a:ext uri="{FF2B5EF4-FFF2-40B4-BE49-F238E27FC236}">
                <a16:creationId xmlns:a16="http://schemas.microsoft.com/office/drawing/2014/main" id="{D0E9EFA4-D1ED-22D2-F572-95B8D487587D}"/>
              </a:ext>
            </a:extLst>
          </p:cNvPr>
          <p:cNvSpPr txBox="1"/>
          <p:nvPr/>
        </p:nvSpPr>
        <p:spPr>
          <a:xfrm>
            <a:off x="4743548" y="1589948"/>
            <a:ext cx="2704905" cy="523220"/>
          </a:xfrm>
          <a:prstGeom prst="rect">
            <a:avLst/>
          </a:prstGeom>
          <a:noFill/>
        </p:spPr>
        <p:txBody>
          <a:bodyPr wrap="square" rtlCol="0">
            <a:spAutoFit/>
          </a:bodyPr>
          <a:lstStyle/>
          <a:p>
            <a:r>
              <a:rPr lang="fr-FR" sz="2800" dirty="0"/>
              <a:t>PEUR de tomber</a:t>
            </a:r>
          </a:p>
        </p:txBody>
      </p:sp>
      <p:sp>
        <p:nvSpPr>
          <p:cNvPr id="18" name="ZoneTexte 17">
            <a:extLst>
              <a:ext uri="{FF2B5EF4-FFF2-40B4-BE49-F238E27FC236}">
                <a16:creationId xmlns:a16="http://schemas.microsoft.com/office/drawing/2014/main" id="{565C9D8C-D99F-05E4-E6F2-C7371BF3A18A}"/>
              </a:ext>
            </a:extLst>
          </p:cNvPr>
          <p:cNvSpPr txBox="1"/>
          <p:nvPr/>
        </p:nvSpPr>
        <p:spPr>
          <a:xfrm>
            <a:off x="1723292" y="6285728"/>
            <a:ext cx="8487508" cy="523220"/>
          </a:xfrm>
          <a:prstGeom prst="rect">
            <a:avLst/>
          </a:prstGeom>
          <a:noFill/>
        </p:spPr>
        <p:txBody>
          <a:bodyPr wrap="square">
            <a:spAutoFit/>
          </a:bodyPr>
          <a:lstStyle/>
          <a:p>
            <a:r>
              <a:rPr lang="fr-CA" sz="1400" dirty="0">
                <a:solidFill>
                  <a:srgbClr val="212121"/>
                </a:solidFill>
                <a:latin typeface="Arial" panose="020B0604020202020204" pitchFamily="34" charset="0"/>
                <a:cs typeface="Arial" panose="020B0604020202020204" pitchFamily="34" charset="0"/>
              </a:rPr>
              <a:t>Gao, S., &amp; Zhao, Y. (2022). </a:t>
            </a:r>
            <a:r>
              <a:rPr lang="fr-CA" sz="1400" dirty="0" err="1">
                <a:solidFill>
                  <a:srgbClr val="212121"/>
                </a:solidFill>
                <a:latin typeface="Arial" panose="020B0604020202020204" pitchFamily="34" charset="0"/>
                <a:cs typeface="Arial" panose="020B0604020202020204" pitchFamily="34" charset="0"/>
              </a:rPr>
              <a:t>Quality</a:t>
            </a:r>
            <a:r>
              <a:rPr lang="fr-CA" sz="1400" dirty="0">
                <a:solidFill>
                  <a:srgbClr val="212121"/>
                </a:solidFill>
                <a:latin typeface="Arial" panose="020B0604020202020204" pitchFamily="34" charset="0"/>
                <a:cs typeface="Arial" panose="020B0604020202020204" pitchFamily="34" charset="0"/>
              </a:rPr>
              <a:t> of life in </a:t>
            </a:r>
            <a:r>
              <a:rPr lang="fr-CA" sz="1400" dirty="0" err="1">
                <a:solidFill>
                  <a:srgbClr val="212121"/>
                </a:solidFill>
                <a:latin typeface="Arial" panose="020B0604020202020204" pitchFamily="34" charset="0"/>
                <a:cs typeface="Arial" panose="020B0604020202020204" pitchFamily="34" charset="0"/>
              </a:rPr>
              <a:t>postmenopausal</a:t>
            </a:r>
            <a:r>
              <a:rPr lang="fr-CA" sz="1400" dirty="0">
                <a:solidFill>
                  <a:srgbClr val="212121"/>
                </a:solidFill>
                <a:latin typeface="Arial" panose="020B0604020202020204" pitchFamily="34" charset="0"/>
                <a:cs typeface="Arial" panose="020B0604020202020204" pitchFamily="34" charset="0"/>
              </a:rPr>
              <a:t> </a:t>
            </a:r>
            <a:r>
              <a:rPr lang="fr-CA" sz="1400" dirty="0" err="1">
                <a:solidFill>
                  <a:srgbClr val="212121"/>
                </a:solidFill>
                <a:latin typeface="Arial" panose="020B0604020202020204" pitchFamily="34" charset="0"/>
                <a:cs typeface="Arial" panose="020B0604020202020204" pitchFamily="34" charset="0"/>
              </a:rPr>
              <a:t>women</a:t>
            </a:r>
            <a:r>
              <a:rPr lang="fr-CA" sz="1400" dirty="0">
                <a:solidFill>
                  <a:srgbClr val="212121"/>
                </a:solidFill>
                <a:latin typeface="Arial" panose="020B0604020202020204" pitchFamily="34" charset="0"/>
                <a:cs typeface="Arial" panose="020B0604020202020204" pitchFamily="34" charset="0"/>
              </a:rPr>
              <a:t> </a:t>
            </a:r>
            <a:r>
              <a:rPr lang="fr-CA" sz="1400" dirty="0" err="1">
                <a:solidFill>
                  <a:srgbClr val="212121"/>
                </a:solidFill>
                <a:latin typeface="Arial" panose="020B0604020202020204" pitchFamily="34" charset="0"/>
                <a:cs typeface="Arial" panose="020B0604020202020204" pitchFamily="34" charset="0"/>
              </a:rPr>
              <a:t>with</a:t>
            </a:r>
            <a:r>
              <a:rPr lang="fr-CA" sz="1400" dirty="0">
                <a:solidFill>
                  <a:srgbClr val="212121"/>
                </a:solidFill>
                <a:latin typeface="Arial" panose="020B0604020202020204" pitchFamily="34" charset="0"/>
                <a:cs typeface="Arial" panose="020B0604020202020204" pitchFamily="34" charset="0"/>
              </a:rPr>
              <a:t> </a:t>
            </a:r>
            <a:r>
              <a:rPr lang="fr-CA" sz="1400" dirty="0" err="1">
                <a:solidFill>
                  <a:srgbClr val="212121"/>
                </a:solidFill>
                <a:latin typeface="Arial" panose="020B0604020202020204" pitchFamily="34" charset="0"/>
                <a:cs typeface="Arial" panose="020B0604020202020204" pitchFamily="34" charset="0"/>
              </a:rPr>
              <a:t>osteoporosis</a:t>
            </a:r>
            <a:r>
              <a:rPr lang="fr-CA" sz="1400" dirty="0">
                <a:solidFill>
                  <a:srgbClr val="212121"/>
                </a:solidFill>
                <a:latin typeface="Arial" panose="020B0604020202020204" pitchFamily="34" charset="0"/>
                <a:cs typeface="Arial" panose="020B0604020202020204" pitchFamily="34" charset="0"/>
              </a:rPr>
              <a:t>: a </a:t>
            </a:r>
            <a:r>
              <a:rPr lang="fr-CA" sz="1400" dirty="0" err="1">
                <a:solidFill>
                  <a:srgbClr val="212121"/>
                </a:solidFill>
                <a:latin typeface="Arial" panose="020B0604020202020204" pitchFamily="34" charset="0"/>
                <a:cs typeface="Arial" panose="020B0604020202020204" pitchFamily="34" charset="0"/>
              </a:rPr>
              <a:t>systematic</a:t>
            </a:r>
            <a:r>
              <a:rPr lang="fr-CA" sz="1400" dirty="0">
                <a:solidFill>
                  <a:srgbClr val="212121"/>
                </a:solidFill>
                <a:latin typeface="Arial" panose="020B0604020202020204" pitchFamily="34" charset="0"/>
                <a:cs typeface="Arial" panose="020B0604020202020204" pitchFamily="34" charset="0"/>
              </a:rPr>
              <a:t> </a:t>
            </a:r>
            <a:r>
              <a:rPr lang="fr-CA" sz="1400" dirty="0" err="1">
                <a:solidFill>
                  <a:srgbClr val="212121"/>
                </a:solidFill>
                <a:latin typeface="Arial" panose="020B0604020202020204" pitchFamily="34" charset="0"/>
                <a:cs typeface="Arial" panose="020B0604020202020204" pitchFamily="34" charset="0"/>
              </a:rPr>
              <a:t>review</a:t>
            </a:r>
            <a:r>
              <a:rPr lang="fr-CA" sz="1400" dirty="0">
                <a:solidFill>
                  <a:srgbClr val="212121"/>
                </a:solidFill>
                <a:latin typeface="Arial" panose="020B0604020202020204" pitchFamily="34" charset="0"/>
                <a:cs typeface="Arial" panose="020B0604020202020204" pitchFamily="34" charset="0"/>
              </a:rPr>
              <a:t> and </a:t>
            </a:r>
            <a:r>
              <a:rPr lang="fr-CA" sz="1400" dirty="0" err="1">
                <a:solidFill>
                  <a:srgbClr val="212121"/>
                </a:solidFill>
                <a:latin typeface="Arial" panose="020B0604020202020204" pitchFamily="34" charset="0"/>
                <a:cs typeface="Arial" panose="020B0604020202020204" pitchFamily="34" charset="0"/>
              </a:rPr>
              <a:t>meta-analysis</a:t>
            </a:r>
            <a:r>
              <a:rPr lang="fr-CA" sz="1400" dirty="0">
                <a:solidFill>
                  <a:srgbClr val="212121"/>
                </a:solidFill>
                <a:latin typeface="Arial" panose="020B0604020202020204"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4F13107C-532F-D5C0-FF24-7BE369F60498}"/>
              </a:ext>
            </a:extLst>
          </p:cNvPr>
          <p:cNvSpPr txBox="1"/>
          <p:nvPr/>
        </p:nvSpPr>
        <p:spPr>
          <a:xfrm>
            <a:off x="3992880" y="2292692"/>
            <a:ext cx="4084321" cy="523220"/>
          </a:xfrm>
          <a:prstGeom prst="rect">
            <a:avLst/>
          </a:prstGeom>
          <a:noFill/>
        </p:spPr>
        <p:txBody>
          <a:bodyPr wrap="square" rtlCol="0">
            <a:spAutoFit/>
          </a:bodyPr>
          <a:lstStyle/>
          <a:p>
            <a:r>
              <a:rPr lang="fr-FR" sz="2800" dirty="0"/>
              <a:t>Impact sur la qualité de vie</a:t>
            </a:r>
          </a:p>
        </p:txBody>
      </p:sp>
      <p:sp>
        <p:nvSpPr>
          <p:cNvPr id="20" name="Rectangle 19">
            <a:extLst>
              <a:ext uri="{FF2B5EF4-FFF2-40B4-BE49-F238E27FC236}">
                <a16:creationId xmlns:a16="http://schemas.microsoft.com/office/drawing/2014/main" id="{2C59DE54-39A4-9780-8384-5AC393B49AC9}"/>
              </a:ext>
            </a:extLst>
          </p:cNvPr>
          <p:cNvSpPr/>
          <p:nvPr/>
        </p:nvSpPr>
        <p:spPr>
          <a:xfrm>
            <a:off x="9845040" y="6351750"/>
            <a:ext cx="274320" cy="195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1801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Google Shape;1390;p37"/>
          <p:cNvSpPr txBox="1">
            <a:spLocks noGrp="1"/>
          </p:cNvSpPr>
          <p:nvPr>
            <p:ph type="title"/>
          </p:nvPr>
        </p:nvSpPr>
        <p:spPr>
          <a:xfrm>
            <a:off x="2282283" y="1656311"/>
            <a:ext cx="7627434" cy="2194800"/>
          </a:xfrm>
          <a:prstGeom prst="rect">
            <a:avLst/>
          </a:prstGeom>
        </p:spPr>
        <p:txBody>
          <a:bodyPr spcFirstLastPara="1" vert="horz" wrap="square" lIns="91425" tIns="91425" rIns="91425" bIns="91425" rtlCol="0" anchor="ctr" anchorCtr="0">
            <a:noAutofit/>
          </a:bodyPr>
          <a:lstStyle/>
          <a:p>
            <a:r>
              <a:rPr lang="en" dirty="0"/>
              <a:t>L’OSTÉOPOROSE</a:t>
            </a:r>
            <a:br>
              <a:rPr lang="en" dirty="0"/>
            </a:br>
            <a:br>
              <a:rPr lang="en" dirty="0"/>
            </a:br>
            <a:r>
              <a:rPr lang="en" dirty="0"/>
              <a:t>La faible densité osseuse </a:t>
            </a:r>
            <a:r>
              <a:rPr lang="en" dirty="0" err="1"/>
              <a:t>est</a:t>
            </a:r>
            <a:r>
              <a:rPr lang="en" dirty="0"/>
              <a:t> un facteur de risqu</a:t>
            </a:r>
            <a:r>
              <a:rPr lang="fr-CA" dirty="0"/>
              <a:t>e</a:t>
            </a:r>
            <a:endParaRPr sz="7200" dirty="0">
              <a:solidFill>
                <a:srgbClr val="C00000"/>
              </a:solidFill>
            </a:endParaRPr>
          </a:p>
        </p:txBody>
      </p:sp>
      <p:sp>
        <p:nvSpPr>
          <p:cNvPr id="1391" name="Google Shape;1391;p37"/>
          <p:cNvSpPr/>
          <p:nvPr/>
        </p:nvSpPr>
        <p:spPr>
          <a:xfrm rot="5400000">
            <a:off x="6058050" y="3849600"/>
            <a:ext cx="75900" cy="1599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endParaRPr/>
          </a:p>
        </p:txBody>
      </p:sp>
      <p:pic>
        <p:nvPicPr>
          <p:cNvPr id="2" name="Picture 4" descr="Line Cartoon clipart - Font, Line, transparent clip art">
            <a:extLst>
              <a:ext uri="{FF2B5EF4-FFF2-40B4-BE49-F238E27FC236}">
                <a16:creationId xmlns:a16="http://schemas.microsoft.com/office/drawing/2014/main" id="{14FB8B03-D5E1-F67C-2387-F605B976C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471" y="4436539"/>
            <a:ext cx="1346145" cy="13461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70A49F4-7760-4990-CA50-CD3FC6A953EC}"/>
              </a:ext>
            </a:extLst>
          </p:cNvPr>
          <p:cNvSpPr/>
          <p:nvPr/>
        </p:nvSpPr>
        <p:spPr>
          <a:xfrm>
            <a:off x="1531918" y="6090139"/>
            <a:ext cx="3288408" cy="655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Experts explain what happens after hip fracture in older adults">
            <a:extLst>
              <a:ext uri="{FF2B5EF4-FFF2-40B4-BE49-F238E27FC236}">
                <a16:creationId xmlns:a16="http://schemas.microsoft.com/office/drawing/2014/main" id="{6C209FFC-3E94-F34A-1F24-88F2527F9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4448" y="4436538"/>
            <a:ext cx="2305050"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391;p37">
            <a:extLst>
              <a:ext uri="{FF2B5EF4-FFF2-40B4-BE49-F238E27FC236}">
                <a16:creationId xmlns:a16="http://schemas.microsoft.com/office/drawing/2014/main" id="{8EA299CA-3B1E-3149-431D-5C6D27D48B69}"/>
              </a:ext>
            </a:extLst>
          </p:cNvPr>
          <p:cNvSpPr/>
          <p:nvPr/>
        </p:nvSpPr>
        <p:spPr>
          <a:xfrm rot="5400000">
            <a:off x="6073142" y="-515700"/>
            <a:ext cx="45719" cy="4615062"/>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endParaRPr/>
          </a:p>
        </p:txBody>
      </p:sp>
      <p:sp>
        <p:nvSpPr>
          <p:cNvPr id="6" name="Google Shape;1391;p37">
            <a:extLst>
              <a:ext uri="{FF2B5EF4-FFF2-40B4-BE49-F238E27FC236}">
                <a16:creationId xmlns:a16="http://schemas.microsoft.com/office/drawing/2014/main" id="{C0FD2E89-2DAA-68E6-DEE0-95BA86B41041}"/>
              </a:ext>
            </a:extLst>
          </p:cNvPr>
          <p:cNvSpPr/>
          <p:nvPr/>
        </p:nvSpPr>
        <p:spPr>
          <a:xfrm rot="5400000">
            <a:off x="6073143" y="-403040"/>
            <a:ext cx="45719" cy="4615062"/>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699001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A8041F7-A51D-0317-5DF3-FCAC6BCC3EBC}"/>
              </a:ext>
            </a:extLst>
          </p:cNvPr>
          <p:cNvSpPr>
            <a:spLocks noGrp="1"/>
          </p:cNvSpPr>
          <p:nvPr>
            <p:ph type="sldNum" sz="quarter" idx="12"/>
          </p:nvPr>
        </p:nvSpPr>
        <p:spPr/>
        <p:txBody>
          <a:bodyPr/>
          <a:lstStyle/>
          <a:p>
            <a:fld id="{E3D5E142-BA66-4577-AABD-3D3B043058E5}" type="slidenum">
              <a:rPr lang="en-US" smtClean="0"/>
              <a:t>26</a:t>
            </a:fld>
            <a:endParaRPr lang="en-US"/>
          </a:p>
        </p:txBody>
      </p:sp>
      <p:pic>
        <p:nvPicPr>
          <p:cNvPr id="25602" name="Picture 2" descr="Literature searching - Searching - LibGuides at Royal Devon &amp; Exeter NHS  Foundation Trust">
            <a:extLst>
              <a:ext uri="{FF2B5EF4-FFF2-40B4-BE49-F238E27FC236}">
                <a16:creationId xmlns:a16="http://schemas.microsoft.com/office/drawing/2014/main" id="{4DD1B867-D489-00F5-E0E7-75DE20980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550" y="1250950"/>
            <a:ext cx="2908300" cy="27940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ow to search for literature? – JEPS Bulletin">
            <a:extLst>
              <a:ext uri="{FF2B5EF4-FFF2-40B4-BE49-F238E27FC236}">
                <a16:creationId xmlns:a16="http://schemas.microsoft.com/office/drawing/2014/main" id="{19F1F787-C40F-D96D-FA4E-B10187CD7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2" y="2647950"/>
            <a:ext cx="2654300" cy="3060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5693CFC-A172-AA6C-2C78-5283E1E04CD2}"/>
              </a:ext>
            </a:extLst>
          </p:cNvPr>
          <p:cNvSpPr/>
          <p:nvPr/>
        </p:nvSpPr>
        <p:spPr>
          <a:xfrm>
            <a:off x="1531918" y="6090139"/>
            <a:ext cx="3288408" cy="655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3E110BDA-9DFF-E2E9-F6B2-88EBBC638452}"/>
              </a:ext>
            </a:extLst>
          </p:cNvPr>
          <p:cNvSpPr txBox="1"/>
          <p:nvPr/>
        </p:nvSpPr>
        <p:spPr>
          <a:xfrm>
            <a:off x="5231912" y="1378449"/>
            <a:ext cx="4978889" cy="584775"/>
          </a:xfrm>
          <a:prstGeom prst="rect">
            <a:avLst/>
          </a:prstGeom>
          <a:noFill/>
        </p:spPr>
        <p:txBody>
          <a:bodyPr wrap="square" rtlCol="0">
            <a:spAutoFit/>
          </a:bodyPr>
          <a:lstStyle/>
          <a:p>
            <a:r>
              <a:rPr lang="fr-FR" sz="3200" dirty="0"/>
              <a:t>Le dépistage est-il efficace ?</a:t>
            </a:r>
          </a:p>
        </p:txBody>
      </p:sp>
      <p:sp>
        <p:nvSpPr>
          <p:cNvPr id="5" name="Rectangle 4">
            <a:extLst>
              <a:ext uri="{FF2B5EF4-FFF2-40B4-BE49-F238E27FC236}">
                <a16:creationId xmlns:a16="http://schemas.microsoft.com/office/drawing/2014/main" id="{92762E8F-8ABB-2158-46E0-82D5BFE160AB}"/>
              </a:ext>
            </a:extLst>
          </p:cNvPr>
          <p:cNvSpPr/>
          <p:nvPr/>
        </p:nvSpPr>
        <p:spPr>
          <a:xfrm>
            <a:off x="9355015" y="6090139"/>
            <a:ext cx="1305067" cy="655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7423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Méthodes</a:t>
            </a:r>
          </a:p>
        </p:txBody>
      </p:sp>
      <p:sp>
        <p:nvSpPr>
          <p:cNvPr id="3" name="Content Placeholder 2"/>
          <p:cNvSpPr>
            <a:spLocks noGrp="1"/>
          </p:cNvSpPr>
          <p:nvPr>
            <p:ph idx="1"/>
          </p:nvPr>
        </p:nvSpPr>
        <p:spPr>
          <a:xfrm>
            <a:off x="2152651" y="1534161"/>
            <a:ext cx="3879056" cy="3955813"/>
          </a:xfrm>
        </p:spPr>
        <p:txBody>
          <a:bodyPr/>
          <a:lstStyle/>
          <a:p>
            <a:r>
              <a:rPr lang="en-CA" dirty="0"/>
              <a:t>Revues systématiques</a:t>
            </a:r>
          </a:p>
          <a:p>
            <a:endParaRPr lang="en-CA" dirty="0"/>
          </a:p>
          <a:p>
            <a:r>
              <a:rPr lang="en-CA" dirty="0"/>
              <a:t>Bénéfices vs préjudices</a:t>
            </a:r>
          </a:p>
        </p:txBody>
      </p:sp>
      <p:pic>
        <p:nvPicPr>
          <p:cNvPr id="4" name="Picture 3"/>
          <p:cNvPicPr>
            <a:picLocks noChangeAspect="1"/>
          </p:cNvPicPr>
          <p:nvPr/>
        </p:nvPicPr>
        <p:blipFill>
          <a:blip r:embed="rId3"/>
          <a:stretch>
            <a:fillRect/>
          </a:stretch>
        </p:blipFill>
        <p:spPr>
          <a:xfrm>
            <a:off x="6471301" y="1007270"/>
            <a:ext cx="3504894" cy="4675245"/>
          </a:xfrm>
          <a:prstGeom prst="rect">
            <a:avLst/>
          </a:prstGeom>
        </p:spPr>
      </p:pic>
      <p:pic>
        <p:nvPicPr>
          <p:cNvPr id="4098" name="Picture 2" descr="L'information bénéfice/risque du patient : un préalable au consentement des  soins ! | Adéquation Santé">
            <a:extLst>
              <a:ext uri="{FF2B5EF4-FFF2-40B4-BE49-F238E27FC236}">
                <a16:creationId xmlns:a16="http://schemas.microsoft.com/office/drawing/2014/main" id="{558DAF82-EA8A-8DA2-CEFD-CB43F1072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581" y="4160413"/>
            <a:ext cx="4038600" cy="20193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5277392-FDC6-5EEF-A7CA-962A536A9F2E}"/>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00869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A group of people on a stage&#10;&#10;Description automatically generated">
            <a:extLst>
              <a:ext uri="{FF2B5EF4-FFF2-40B4-BE49-F238E27FC236}">
                <a16:creationId xmlns:a16="http://schemas.microsoft.com/office/drawing/2014/main" id="{E236729B-B910-45A3-B7A3-6DCAD51E03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355"/>
          <a:stretch/>
        </p:blipFill>
        <p:spPr>
          <a:xfrm>
            <a:off x="7641102" y="1990080"/>
            <a:ext cx="3434861" cy="2387092"/>
          </a:xfrm>
          <a:prstGeom prst="rect">
            <a:avLst/>
          </a:prstGeom>
        </p:spPr>
      </p:pic>
      <p:sp>
        <p:nvSpPr>
          <p:cNvPr id="2" name="Title 1"/>
          <p:cNvSpPr>
            <a:spLocks noGrp="1"/>
          </p:cNvSpPr>
          <p:nvPr>
            <p:ph type="title"/>
          </p:nvPr>
        </p:nvSpPr>
        <p:spPr>
          <a:xfrm>
            <a:off x="650522" y="335296"/>
            <a:ext cx="8229600" cy="762000"/>
          </a:xfrm>
        </p:spPr>
        <p:txBody>
          <a:bodyPr>
            <a:normAutofit/>
          </a:bodyPr>
          <a:lstStyle/>
          <a:p>
            <a:r>
              <a:rPr lang="en-CA" sz="3200" dirty="0">
                <a:latin typeface="Arial"/>
                <a:cs typeface="Arial"/>
              </a:rPr>
              <a:t>Les données de la </a:t>
            </a:r>
            <a:r>
              <a:rPr lang="en-CA" sz="3200" dirty="0" err="1">
                <a:latin typeface="Arial"/>
                <a:cs typeface="Arial"/>
              </a:rPr>
              <a:t>littérature</a:t>
            </a:r>
          </a:p>
        </p:txBody>
      </p:sp>
      <p:sp>
        <p:nvSpPr>
          <p:cNvPr id="8" name="Content Placeholder 2">
            <a:extLst>
              <a:ext uri="{FF2B5EF4-FFF2-40B4-BE49-F238E27FC236}">
                <a16:creationId xmlns:a16="http://schemas.microsoft.com/office/drawing/2014/main" id="{BE6F8F55-8E9D-6275-71CA-739CACDDB7AE}"/>
              </a:ext>
            </a:extLst>
          </p:cNvPr>
          <p:cNvSpPr>
            <a:spLocks noGrp="1"/>
          </p:cNvSpPr>
          <p:nvPr>
            <p:ph idx="1"/>
          </p:nvPr>
        </p:nvSpPr>
        <p:spPr>
          <a:xfrm>
            <a:off x="495012" y="1100159"/>
            <a:ext cx="11195840" cy="4602163"/>
          </a:xfrm>
        </p:spPr>
        <p:txBody>
          <a:bodyPr vert="horz" lIns="91440" tIns="45720" rIns="91440" bIns="45720" rtlCol="0" anchor="t">
            <a:noAutofit/>
          </a:bodyPr>
          <a:lstStyle/>
          <a:p>
            <a:pPr marL="285750" indent="-285750"/>
            <a:endParaRPr lang="en-CA" sz="1800" b="1" dirty="0">
              <a:latin typeface="Arial"/>
              <a:cs typeface="Arial"/>
            </a:endParaRPr>
          </a:p>
          <a:p>
            <a:pPr marL="0" indent="0">
              <a:buNone/>
            </a:pPr>
            <a:r>
              <a:rPr lang="en-CA" sz="2000" b="1" dirty="0">
                <a:latin typeface="Arial"/>
                <a:cs typeface="Arial"/>
              </a:rPr>
              <a:t>1.</a:t>
            </a:r>
            <a:r>
              <a:rPr lang="en-CA" sz="2400" b="1" dirty="0">
                <a:latin typeface="Arial"/>
                <a:cs typeface="Arial"/>
              </a:rPr>
              <a:t>Bénéfices et </a:t>
            </a:r>
            <a:r>
              <a:rPr lang="en-CA" sz="2400" b="1" err="1">
                <a:latin typeface="Arial"/>
                <a:cs typeface="Arial"/>
              </a:rPr>
              <a:t>préjudices</a:t>
            </a:r>
            <a:r>
              <a:rPr lang="en-CA" sz="2400" b="1" dirty="0">
                <a:latin typeface="Arial"/>
                <a:cs typeface="Arial"/>
              </a:rPr>
              <a:t> du </a:t>
            </a:r>
            <a:r>
              <a:rPr lang="en-CA" sz="2400" b="1" err="1">
                <a:latin typeface="Arial"/>
                <a:cs typeface="Arial"/>
              </a:rPr>
              <a:t>dépistage</a:t>
            </a:r>
            <a:r>
              <a:rPr lang="en-CA" sz="2400" b="1" dirty="0">
                <a:latin typeface="Arial"/>
                <a:cs typeface="Arial"/>
              </a:rPr>
              <a:t> (RS)</a:t>
            </a:r>
          </a:p>
          <a:p>
            <a:pPr marL="0" indent="0">
              <a:buNone/>
            </a:pPr>
            <a:r>
              <a:rPr lang="en-CA" sz="2000" dirty="0">
                <a:latin typeface="Arial"/>
                <a:cs typeface="Arial"/>
              </a:rPr>
              <a:t>     4 </a:t>
            </a:r>
            <a:r>
              <a:rPr lang="en-CA" sz="2000" err="1">
                <a:latin typeface="Arial"/>
                <a:cs typeface="Arial"/>
              </a:rPr>
              <a:t>essais</a:t>
            </a:r>
            <a:r>
              <a:rPr lang="en-CA" sz="2000" dirty="0">
                <a:latin typeface="Arial"/>
                <a:cs typeface="Arial"/>
              </a:rPr>
              <a:t> </a:t>
            </a:r>
            <a:r>
              <a:rPr lang="en-CA" sz="2000" err="1">
                <a:latin typeface="Arial"/>
                <a:cs typeface="Arial"/>
              </a:rPr>
              <a:t>randomisés</a:t>
            </a:r>
            <a:r>
              <a:rPr lang="en-CA" sz="2000" dirty="0">
                <a:latin typeface="Arial"/>
                <a:cs typeface="Arial"/>
              </a:rPr>
              <a:t> et 1 non </a:t>
            </a:r>
            <a:r>
              <a:rPr lang="en-CA" sz="2000" err="1">
                <a:latin typeface="Arial"/>
                <a:cs typeface="Arial"/>
              </a:rPr>
              <a:t>randomisé</a:t>
            </a:r>
            <a:r>
              <a:rPr lang="en-CA" sz="2000" b="1" dirty="0">
                <a:latin typeface="Arial"/>
                <a:cs typeface="Arial"/>
              </a:rPr>
              <a:t>	</a:t>
            </a:r>
            <a:endParaRPr lang="en-CA" sz="2000" dirty="0">
              <a:latin typeface="Arial"/>
              <a:cs typeface="Arial"/>
            </a:endParaRPr>
          </a:p>
          <a:p>
            <a:pPr marL="0" indent="0">
              <a:buNone/>
            </a:pPr>
            <a:endParaRPr lang="en-CA" sz="2000" b="1" dirty="0">
              <a:latin typeface="Arial"/>
              <a:cs typeface="Arial"/>
            </a:endParaRPr>
          </a:p>
          <a:p>
            <a:pPr marL="0" indent="0">
              <a:buNone/>
            </a:pPr>
            <a:r>
              <a:rPr lang="en-CA" sz="2000" b="1" dirty="0">
                <a:latin typeface="Arial"/>
                <a:cs typeface="Arial"/>
              </a:rPr>
              <a:t>2. </a:t>
            </a:r>
            <a:r>
              <a:rPr lang="en-CA" sz="2400" b="1" dirty="0">
                <a:latin typeface="Arial"/>
                <a:cs typeface="Arial"/>
              </a:rPr>
              <a:t>Calibration pour la </a:t>
            </a:r>
            <a:r>
              <a:rPr lang="en-CA" sz="2400" b="1" err="1">
                <a:latin typeface="Arial"/>
                <a:cs typeface="Arial"/>
              </a:rPr>
              <a:t>prédiction</a:t>
            </a:r>
            <a:r>
              <a:rPr lang="en-CA" sz="2400" b="1" dirty="0">
                <a:latin typeface="Arial"/>
                <a:cs typeface="Arial"/>
              </a:rPr>
              <a:t> du </a:t>
            </a:r>
            <a:r>
              <a:rPr lang="en-CA" sz="2400" b="1" err="1">
                <a:latin typeface="Arial"/>
                <a:cs typeface="Arial"/>
              </a:rPr>
              <a:t>risque</a:t>
            </a:r>
            <a:r>
              <a:rPr lang="en-CA" sz="2400" b="1" dirty="0">
                <a:latin typeface="Arial"/>
                <a:cs typeface="Arial"/>
              </a:rPr>
              <a:t> (RS)</a:t>
            </a:r>
            <a:endParaRPr lang="en-CA" sz="2400" dirty="0">
              <a:latin typeface="Arial"/>
              <a:cs typeface="Arial"/>
            </a:endParaRPr>
          </a:p>
          <a:p>
            <a:pPr marL="457200" lvl="1" indent="0">
              <a:buNone/>
            </a:pPr>
            <a:r>
              <a:rPr lang="en-CA" sz="2000" dirty="0">
                <a:latin typeface="Arial"/>
                <a:cs typeface="Arial"/>
              </a:rPr>
              <a:t>32 </a:t>
            </a:r>
            <a:r>
              <a:rPr lang="en-CA" sz="2000" err="1">
                <a:latin typeface="Arial"/>
                <a:cs typeface="Arial"/>
              </a:rPr>
              <a:t>cohortes</a:t>
            </a:r>
            <a:r>
              <a:rPr lang="en-CA" sz="2000" dirty="0">
                <a:latin typeface="Arial"/>
                <a:cs typeface="Arial"/>
              </a:rPr>
              <a:t> de validation</a:t>
            </a:r>
            <a:endParaRPr lang="en-CA" sz="2000" dirty="0">
              <a:solidFill>
                <a:schemeClr val="bg1"/>
              </a:solidFill>
              <a:highlight>
                <a:srgbClr val="000080"/>
              </a:highlight>
              <a:latin typeface="Calibri"/>
              <a:ea typeface="Calibri"/>
              <a:cs typeface="Calibri"/>
            </a:endParaRPr>
          </a:p>
          <a:p>
            <a:pPr marL="457200" lvl="1" indent="0">
              <a:buNone/>
            </a:pPr>
            <a:endParaRPr lang="en-CA" sz="2000" b="1" dirty="0">
              <a:latin typeface="Arial"/>
              <a:cs typeface="Arial"/>
            </a:endParaRPr>
          </a:p>
          <a:p>
            <a:pPr marL="457200" lvl="1" indent="-457200">
              <a:buNone/>
            </a:pPr>
            <a:r>
              <a:rPr lang="en-CA" sz="2000" b="1" dirty="0">
                <a:latin typeface="Arial"/>
                <a:cs typeface="Arial"/>
              </a:rPr>
              <a:t>3. </a:t>
            </a:r>
            <a:r>
              <a:rPr lang="en-CA" sz="2400" b="1" err="1">
                <a:latin typeface="Arial"/>
                <a:cs typeface="Arial"/>
              </a:rPr>
              <a:t>Bénéfices</a:t>
            </a:r>
            <a:r>
              <a:rPr lang="en-CA" sz="2400" b="1" dirty="0">
                <a:latin typeface="Arial"/>
                <a:cs typeface="Arial"/>
              </a:rPr>
              <a:t> du </a:t>
            </a:r>
            <a:r>
              <a:rPr lang="en-CA" sz="2400" b="1" err="1">
                <a:latin typeface="Arial"/>
                <a:cs typeface="Arial"/>
              </a:rPr>
              <a:t>traitement</a:t>
            </a:r>
            <a:r>
              <a:rPr lang="en-CA" sz="2400" b="1" dirty="0">
                <a:latin typeface="Arial"/>
                <a:cs typeface="Arial"/>
              </a:rPr>
              <a:t> (RS) </a:t>
            </a:r>
            <a:r>
              <a:rPr lang="en-CA" sz="2000" b="1" dirty="0">
                <a:latin typeface="Arial"/>
                <a:cs typeface="Arial"/>
              </a:rPr>
              <a:t>                 </a:t>
            </a:r>
            <a:r>
              <a:rPr lang="en-CA" sz="2000" b="1" dirty="0">
                <a:solidFill>
                  <a:srgbClr val="000000"/>
                </a:solidFill>
                <a:latin typeface="Arial"/>
                <a:cs typeface="Arial"/>
              </a:rPr>
              <a:t>                  </a:t>
            </a:r>
            <a:r>
              <a:rPr lang="en-CA" sz="2000" b="1" dirty="0">
                <a:solidFill>
                  <a:schemeClr val="bg1"/>
                </a:solidFill>
                <a:highlight>
                  <a:srgbClr val="000080"/>
                </a:highlight>
                <a:latin typeface="Arial"/>
                <a:cs typeface="Arial"/>
              </a:rPr>
              <a:t>Issues </a:t>
            </a:r>
            <a:r>
              <a:rPr lang="en-CA" sz="2000" b="1" err="1">
                <a:solidFill>
                  <a:schemeClr val="bg1"/>
                </a:solidFill>
                <a:highlight>
                  <a:srgbClr val="000080"/>
                </a:highlight>
                <a:latin typeface="Arial"/>
                <a:cs typeface="Arial"/>
              </a:rPr>
              <a:t>orientées</a:t>
            </a:r>
            <a:r>
              <a:rPr lang="en-CA" sz="2000" b="1" dirty="0">
                <a:solidFill>
                  <a:schemeClr val="bg1"/>
                </a:solidFill>
                <a:highlight>
                  <a:srgbClr val="000080"/>
                </a:highlight>
                <a:latin typeface="Arial"/>
                <a:cs typeface="Arial"/>
              </a:rPr>
              <a:t> </a:t>
            </a:r>
            <a:r>
              <a:rPr lang="en-CA" sz="2000" b="1" err="1">
                <a:solidFill>
                  <a:schemeClr val="bg1"/>
                </a:solidFill>
                <a:highlight>
                  <a:srgbClr val="000080"/>
                </a:highlight>
                <a:latin typeface="Arial"/>
                <a:cs typeface="Arial"/>
              </a:rPr>
              <a:t>vers</a:t>
            </a:r>
            <a:r>
              <a:rPr lang="en-CA" sz="2000" b="1" dirty="0">
                <a:solidFill>
                  <a:schemeClr val="bg1"/>
                </a:solidFill>
                <a:highlight>
                  <a:srgbClr val="000080"/>
                </a:highlight>
                <a:latin typeface="Arial"/>
                <a:cs typeface="Arial"/>
              </a:rPr>
              <a:t> le patient </a:t>
            </a:r>
            <a:endParaRPr lang="en-CA" sz="2000">
              <a:solidFill>
                <a:schemeClr val="bg1"/>
              </a:solidFill>
              <a:highlight>
                <a:srgbClr val="000080"/>
              </a:highlight>
              <a:ea typeface="Calibri"/>
              <a:cs typeface="Calibri"/>
            </a:endParaRPr>
          </a:p>
          <a:p>
            <a:pPr marL="457200" lvl="1" indent="0">
              <a:buNone/>
            </a:pPr>
            <a:r>
              <a:rPr lang="en-CA" sz="2000" dirty="0">
                <a:latin typeface="Arial"/>
                <a:cs typeface="Arial"/>
              </a:rPr>
              <a:t>27 ECR</a:t>
            </a:r>
            <a:endParaRPr lang="en-CA" sz="2000">
              <a:latin typeface="Calibri"/>
              <a:ea typeface="Calibri"/>
              <a:cs typeface="Calibri"/>
            </a:endParaRPr>
          </a:p>
          <a:p>
            <a:pPr marL="457200" lvl="1" indent="0">
              <a:buNone/>
            </a:pPr>
            <a:endParaRPr lang="en-CA" sz="2000" b="1" dirty="0">
              <a:latin typeface="Arial"/>
              <a:cs typeface="Arial"/>
            </a:endParaRPr>
          </a:p>
          <a:p>
            <a:pPr marL="457200" lvl="1" indent="-457200">
              <a:buNone/>
            </a:pPr>
            <a:r>
              <a:rPr lang="en-CA" sz="2000" b="1" dirty="0">
                <a:latin typeface="Arial"/>
                <a:cs typeface="Arial"/>
              </a:rPr>
              <a:t>4.</a:t>
            </a:r>
            <a:r>
              <a:rPr lang="en-CA" sz="2400" b="1" dirty="0">
                <a:latin typeface="Arial"/>
                <a:cs typeface="Arial"/>
              </a:rPr>
              <a:t> </a:t>
            </a:r>
            <a:r>
              <a:rPr lang="en-CA" sz="2400" b="1" err="1">
                <a:latin typeface="Arial"/>
                <a:cs typeface="Arial"/>
              </a:rPr>
              <a:t>Acceptabilité</a:t>
            </a:r>
            <a:r>
              <a:rPr lang="en-CA" sz="2400" b="1" dirty="0">
                <a:latin typeface="Arial"/>
                <a:cs typeface="Arial"/>
              </a:rPr>
              <a:t> des patients (RS)</a:t>
            </a:r>
            <a:endParaRPr lang="en-CA" sz="2400">
              <a:ea typeface="Calibri"/>
              <a:cs typeface="Calibri"/>
            </a:endParaRPr>
          </a:p>
          <a:p>
            <a:pPr marL="457200" lvl="1" indent="0">
              <a:buNone/>
            </a:pPr>
            <a:r>
              <a:rPr lang="en-CA" sz="2000" dirty="0">
                <a:latin typeface="Arial"/>
                <a:cs typeface="Arial"/>
              </a:rPr>
              <a:t>1 étude sur les valeurs et préférences du dépistage et 11 études sur </a:t>
            </a:r>
            <a:r>
              <a:rPr lang="en-CA" sz="2000" err="1">
                <a:latin typeface="Arial"/>
                <a:cs typeface="Arial"/>
              </a:rPr>
              <a:t>l’acceptabilité</a:t>
            </a:r>
            <a:r>
              <a:rPr lang="en-CA" sz="2000" dirty="0">
                <a:latin typeface="Arial"/>
                <a:cs typeface="Arial"/>
              </a:rPr>
              <a:t> de </a:t>
            </a:r>
            <a:r>
              <a:rPr lang="en-CA" sz="2000" err="1">
                <a:latin typeface="Arial"/>
                <a:cs typeface="Arial"/>
              </a:rPr>
              <a:t>l’initiation</a:t>
            </a:r>
            <a:r>
              <a:rPr lang="en-CA" sz="2000" dirty="0">
                <a:latin typeface="Arial"/>
                <a:cs typeface="Arial"/>
              </a:rPr>
              <a:t> du </a:t>
            </a:r>
            <a:r>
              <a:rPr lang="en-CA" sz="2000" err="1">
                <a:latin typeface="Arial"/>
                <a:cs typeface="Arial"/>
              </a:rPr>
              <a:t>traitement</a:t>
            </a:r>
            <a:r>
              <a:rPr lang="en-CA" sz="2000" dirty="0">
                <a:latin typeface="Arial"/>
                <a:cs typeface="Arial"/>
              </a:rPr>
              <a:t> </a:t>
            </a:r>
            <a:endParaRPr lang="en-CA" sz="2000">
              <a:latin typeface="Calibri"/>
              <a:ea typeface="Calibri"/>
              <a:cs typeface="Calibri"/>
            </a:endParaRPr>
          </a:p>
          <a:p>
            <a:pPr marL="457200" lvl="1" indent="0">
              <a:buNone/>
            </a:pPr>
            <a:endParaRPr lang="en-CA" sz="2000" b="1" dirty="0">
              <a:latin typeface="Arial"/>
              <a:cs typeface="Arial"/>
            </a:endParaRPr>
          </a:p>
          <a:p>
            <a:pPr marL="457200" lvl="1" indent="-457200">
              <a:buNone/>
            </a:pPr>
            <a:r>
              <a:rPr lang="en-CA" sz="2000" b="1" dirty="0">
                <a:latin typeface="Arial"/>
                <a:cs typeface="Arial"/>
              </a:rPr>
              <a:t>5. </a:t>
            </a:r>
            <a:r>
              <a:rPr lang="en-CA" sz="2400" b="1" err="1">
                <a:latin typeface="Arial"/>
                <a:cs typeface="Arial"/>
              </a:rPr>
              <a:t>Préjudices</a:t>
            </a:r>
            <a:r>
              <a:rPr lang="en-CA" sz="2400" b="1" dirty="0">
                <a:latin typeface="Arial"/>
                <a:cs typeface="Arial"/>
              </a:rPr>
              <a:t> du </a:t>
            </a:r>
            <a:r>
              <a:rPr lang="en-CA" sz="2400" b="1" err="1">
                <a:latin typeface="Arial"/>
                <a:cs typeface="Arial"/>
              </a:rPr>
              <a:t>traitement</a:t>
            </a:r>
            <a:r>
              <a:rPr lang="en-CA" sz="2400" b="1" dirty="0">
                <a:latin typeface="Arial"/>
                <a:cs typeface="Arial"/>
              </a:rPr>
              <a:t> (revue de revues)</a:t>
            </a:r>
            <a:endParaRPr lang="en-CA" sz="2400">
              <a:ea typeface="Calibri"/>
              <a:cs typeface="Calibri"/>
            </a:endParaRPr>
          </a:p>
          <a:p>
            <a:pPr marL="457200" lvl="1" indent="0">
              <a:buNone/>
            </a:pPr>
            <a:r>
              <a:rPr lang="en-CA" sz="2000" dirty="0">
                <a:latin typeface="Arial"/>
                <a:cs typeface="Arial"/>
              </a:rPr>
              <a:t>10 revues systématiques</a:t>
            </a:r>
            <a:endParaRPr lang="en-CA" sz="2000" dirty="0"/>
          </a:p>
          <a:p>
            <a:pPr marL="285750" indent="-285750"/>
            <a:endParaRPr lang="en-CA" sz="1800" b="1" dirty="0">
              <a:latin typeface="Arial"/>
              <a:cs typeface="Arial"/>
            </a:endParaRPr>
          </a:p>
        </p:txBody>
      </p:sp>
      <p:pic>
        <p:nvPicPr>
          <p:cNvPr id="3" name="Picture 2" descr="Society of Rural Physicians of Canada - The 28th Annual Rural &amp; Remote  Medicine Course - Take 2!">
            <a:extLst>
              <a:ext uri="{FF2B5EF4-FFF2-40B4-BE49-F238E27FC236}">
                <a16:creationId xmlns:a16="http://schemas.microsoft.com/office/drawing/2014/main" id="{3FA0A895-8EBF-1A2A-05C0-897C01964E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7463" y="207476"/>
            <a:ext cx="1220407" cy="124789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FB60F11-DF25-C02B-2F9C-257CEE57C904}"/>
              </a:ext>
            </a:extLst>
          </p:cNvPr>
          <p:cNvSpPr txBox="1"/>
          <p:nvPr/>
        </p:nvSpPr>
        <p:spPr>
          <a:xfrm>
            <a:off x="1" y="6310006"/>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324181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084E2AC-7420-AF4D-8685-C503C536AB11}"/>
              </a:ext>
            </a:extLst>
          </p:cNvPr>
          <p:cNvSpPr>
            <a:spLocks noGrp="1"/>
          </p:cNvSpPr>
          <p:nvPr>
            <p:ph idx="1"/>
          </p:nvPr>
        </p:nvSpPr>
        <p:spPr>
          <a:xfrm>
            <a:off x="1576874" y="588912"/>
            <a:ext cx="10126824" cy="4988805"/>
          </a:xfrm>
        </p:spPr>
        <p:txBody>
          <a:bodyPr/>
          <a:lstStyle/>
          <a:p>
            <a:pPr marL="0" indent="0">
              <a:buNone/>
            </a:pPr>
            <a:r>
              <a:rPr lang="fr-FR" dirty="0"/>
              <a:t>Le GECSSP </a:t>
            </a:r>
          </a:p>
          <a:p>
            <a:r>
              <a:rPr lang="fr-FR" dirty="0"/>
              <a:t>se base sur les essais randomisés pour déterminer l’amplitude des bénéfices </a:t>
            </a:r>
          </a:p>
          <a:p>
            <a:r>
              <a:rPr lang="fr-FR" dirty="0"/>
              <a:t>détermine la certitude en jugeant de la qualité des études et de la similarité avec la question (GRADE)</a:t>
            </a:r>
          </a:p>
        </p:txBody>
      </p:sp>
      <p:sp>
        <p:nvSpPr>
          <p:cNvPr id="4" name="ZoneTexte 3">
            <a:extLst>
              <a:ext uri="{FF2B5EF4-FFF2-40B4-BE49-F238E27FC236}">
                <a16:creationId xmlns:a16="http://schemas.microsoft.com/office/drawing/2014/main" id="{2AB58327-6AAB-984F-B6F7-C451BAC900C9}"/>
              </a:ext>
            </a:extLst>
          </p:cNvPr>
          <p:cNvSpPr txBox="1"/>
          <p:nvPr/>
        </p:nvSpPr>
        <p:spPr>
          <a:xfrm>
            <a:off x="6913791" y="3580297"/>
            <a:ext cx="3447789" cy="1938992"/>
          </a:xfrm>
          <a:prstGeom prst="rect">
            <a:avLst/>
          </a:prstGeom>
          <a:noFill/>
          <a:ln w="38100">
            <a:solidFill>
              <a:srgbClr val="C00000"/>
            </a:solidFill>
          </a:ln>
        </p:spPr>
        <p:txBody>
          <a:bodyPr wrap="square" lIns="91440" tIns="45720" rIns="91440" bIns="45720" rtlCol="0" anchor="t">
            <a:spAutoFit/>
          </a:bodyPr>
          <a:lstStyle/>
          <a:p>
            <a:r>
              <a:rPr lang="fr-FR" sz="2000" dirty="0"/>
              <a:t>Pour les préjudices, comme ils sont souvent peu rapportés dans les essais cliniques, ou peuvent être manqués si rares, LE GECSSP inclut d’autres formes d’études.  </a:t>
            </a:r>
          </a:p>
        </p:txBody>
      </p:sp>
      <p:pic>
        <p:nvPicPr>
          <p:cNvPr id="4098" name="Picture 2" descr="The balance of life - The Daily Guardian">
            <a:extLst>
              <a:ext uri="{FF2B5EF4-FFF2-40B4-BE49-F238E27FC236}">
                <a16:creationId xmlns:a16="http://schemas.microsoft.com/office/drawing/2014/main" id="{D22F12CA-FA09-44FA-BF0B-501996D9C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099" y="3584075"/>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BC1DF66B-136D-7E1F-510F-116F4E2C7BF1}"/>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54071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1354450"/>
          </a:xfrm>
          <a:prstGeom prst="rect">
            <a:avLst/>
          </a:prstGeom>
          <a:solidFill>
            <a:schemeClr val="accent6">
              <a:lumMod val="60000"/>
              <a:lumOff val="40000"/>
            </a:scheme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34927" y="1346647"/>
            <a:ext cx="12261853" cy="15605"/>
          </a:xfrm>
          <a:prstGeom prst="line">
            <a:avLst/>
          </a:prstGeom>
          <a:ln w="28575" cap="flat">
            <a:solidFill>
              <a:srgbClr val="000000"/>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0795990" flipV="1">
            <a:off x="4" y="2245532"/>
            <a:ext cx="12261853" cy="14305"/>
          </a:xfrm>
          <a:prstGeom prst="line">
            <a:avLst/>
          </a:prstGeom>
          <a:ln w="28575" cap="flat">
            <a:solidFill>
              <a:srgbClr val="000000"/>
            </a:solidFill>
            <a:prstDash val="sysDot"/>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508000" y="277314"/>
            <a:ext cx="11571031" cy="667747"/>
          </a:xfrm>
          <a:prstGeom prst="rect">
            <a:avLst/>
          </a:prstGeom>
        </p:spPr>
        <p:txBody>
          <a:bodyPr wrap="square" lIns="0" tIns="0" rIns="0" bIns="0" rtlCol="0" anchor="t">
            <a:spAutoFit/>
          </a:bodyPr>
          <a:lstStyle/>
          <a:p>
            <a:pPr marL="0" marR="0" lvl="0" indent="0" algn="l" defTabSz="609630" rtl="0" eaLnBrk="1" fontAlgn="auto" latinLnBrk="0" hangingPunct="1">
              <a:lnSpc>
                <a:spcPts val="5867"/>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000000"/>
                </a:solidFill>
                <a:effectLst/>
                <a:uLnTx/>
                <a:uFillTx/>
                <a:latin typeface="Lucida Bright" panose="02040602050505020304" pitchFamily="18" charset="0"/>
                <a:ea typeface="+mn-ea"/>
                <a:cs typeface="+mn-cs"/>
              </a:rPr>
              <a:t>Divulgation du conférencier/de la conférencière</a:t>
            </a:r>
            <a:endParaRPr kumimoji="0" lang="en-US" sz="3600" b="1" i="0" u="none" strike="noStrike" kern="1200" cap="none" spc="0" normalizeH="0" baseline="0" noProof="0" dirty="0">
              <a:ln>
                <a:noFill/>
              </a:ln>
              <a:solidFill>
                <a:srgbClr val="000000"/>
              </a:solidFill>
              <a:effectLst/>
              <a:uLnTx/>
              <a:uFillTx/>
              <a:latin typeface="Lucida Bright" panose="02040602050505020304" pitchFamily="18" charset="0"/>
              <a:ea typeface="+mn-ea"/>
              <a:cs typeface="+mn-cs"/>
            </a:endParaRPr>
          </a:p>
        </p:txBody>
      </p:sp>
      <p:sp>
        <p:nvSpPr>
          <p:cNvPr id="8" name="TextBox 8"/>
          <p:cNvSpPr txBox="1">
            <a:spLocks noGrp="1" noRot="1" noMove="1" noResize="1" noEditPoints="1" noAdjustHandles="1" noChangeArrowheads="1" noChangeShapeType="1"/>
          </p:cNvSpPr>
          <p:nvPr/>
        </p:nvSpPr>
        <p:spPr>
          <a:xfrm>
            <a:off x="194250" y="1561501"/>
            <a:ext cx="11884781" cy="491288"/>
          </a:xfrm>
          <a:prstGeom prst="rect">
            <a:avLst/>
          </a:prstGeom>
        </p:spPr>
        <p:txBody>
          <a:bodyPr wrap="square" lIns="0" tIns="0" rIns="0" bIns="0" rtlCol="0" anchor="t">
            <a:spAutoFit/>
          </a:bodyPr>
          <a:lstStyle/>
          <a:p>
            <a:pPr marL="0" marR="0" lvl="0" indent="0" algn="l" defTabSz="609630" rtl="0" eaLnBrk="1" fontAlgn="auto" latinLnBrk="0" hangingPunct="1">
              <a:lnSpc>
                <a:spcPts val="4387"/>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Lucida Bright" panose="02040602050505020304" pitchFamily="18" charset="0"/>
                <a:ea typeface="+mn-ea"/>
                <a:cs typeface="+mn-cs"/>
              </a:rPr>
              <a:t>Conférencier/conférencière : </a:t>
            </a:r>
            <a:r>
              <a:rPr kumimoji="0" lang="fr-FR" sz="2400" b="1" i="0" u="none" strike="noStrike" kern="1200" cap="none" spc="0" normalizeH="0" baseline="0" noProof="0" dirty="0">
                <a:ln>
                  <a:noFill/>
                </a:ln>
                <a:solidFill>
                  <a:srgbClr val="FF1616"/>
                </a:solidFill>
                <a:effectLst/>
                <a:uLnTx/>
                <a:uFillTx/>
                <a:latin typeface="Lucida Bright" panose="02040602050505020304" pitchFamily="18" charset="0"/>
                <a:ea typeface="Arimo" panose="020B0604020202020204" charset="0"/>
                <a:cs typeface="Arimo" panose="020B0604020202020204" charset="0"/>
              </a:rPr>
              <a:t>Frantz-Daniel Lafortune</a:t>
            </a:r>
            <a:endParaRPr kumimoji="0" lang="en-US" sz="2400" b="1" i="0" u="none" strike="noStrike" kern="1200" cap="none" spc="0" normalizeH="0" baseline="0" noProof="0" dirty="0">
              <a:ln>
                <a:noFill/>
              </a:ln>
              <a:solidFill>
                <a:srgbClr val="FF1616"/>
              </a:solidFill>
              <a:effectLst/>
              <a:uLnTx/>
              <a:uFillTx/>
              <a:latin typeface="Lucida Bright" panose="02040602050505020304" pitchFamily="18" charset="0"/>
              <a:ea typeface="Arimo" panose="020B0604020202020204" charset="0"/>
              <a:cs typeface="Arimo" panose="020B0604020202020204" charset="0"/>
            </a:endParaRPr>
          </a:p>
        </p:txBody>
      </p:sp>
      <p:sp>
        <p:nvSpPr>
          <p:cNvPr id="9" name="TextBox 9"/>
          <p:cNvSpPr txBox="1">
            <a:spLocks noGrp="1" noRot="1" noMove="1" noResize="1" noEditPoints="1" noAdjustHandles="1" noChangeArrowheads="1" noChangeShapeType="1"/>
          </p:cNvSpPr>
          <p:nvPr/>
        </p:nvSpPr>
        <p:spPr>
          <a:xfrm>
            <a:off x="194250" y="2433488"/>
            <a:ext cx="7476550" cy="413062"/>
          </a:xfrm>
          <a:prstGeom prst="rect">
            <a:avLst/>
          </a:prstGeom>
        </p:spPr>
        <p:txBody>
          <a:bodyPr wrap="square" lIns="0" tIns="0" rIns="0" bIns="0" rtlCol="0" anchor="t">
            <a:spAutoFit/>
          </a:bodyPr>
          <a:lstStyle/>
          <a:p>
            <a:pPr marL="0" marR="0" lvl="0" indent="0" algn="l" defTabSz="609630" rtl="0" eaLnBrk="1" fontAlgn="auto" latinLnBrk="0" hangingPunct="1">
              <a:lnSpc>
                <a:spcPts val="364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ucida Bright" panose="02040602050505020304" pitchFamily="18" charset="0"/>
                <a:ea typeface="+mn-ea"/>
                <a:cs typeface="+mn-cs"/>
              </a:rPr>
              <a:t>Liens avec des </a:t>
            </a:r>
            <a:r>
              <a:rPr kumimoji="0" lang="en-US" sz="2400" b="1" i="0" u="none" strike="noStrike" kern="1200" cap="none" spc="0" normalizeH="0" baseline="0" noProof="0" dirty="0" err="1">
                <a:ln>
                  <a:noFill/>
                </a:ln>
                <a:solidFill>
                  <a:srgbClr val="000000"/>
                </a:solidFill>
                <a:effectLst/>
                <a:uLnTx/>
                <a:uFillTx/>
                <a:latin typeface="Lucida Bright" panose="02040602050505020304" pitchFamily="18" charset="0"/>
                <a:ea typeface="+mn-ea"/>
                <a:cs typeface="+mn-cs"/>
              </a:rPr>
              <a:t>commanditaires</a:t>
            </a:r>
            <a:r>
              <a:rPr kumimoji="0" lang="en-US" sz="2400" b="1" i="0" u="none" strike="noStrike" kern="1200" cap="none" spc="0" normalizeH="0" baseline="0" noProof="0" dirty="0">
                <a:ln>
                  <a:noFill/>
                </a:ln>
                <a:solidFill>
                  <a:srgbClr val="000000"/>
                </a:solidFill>
                <a:effectLst/>
                <a:uLnTx/>
                <a:uFillTx/>
                <a:latin typeface="Lucida Bright" panose="02040602050505020304" pitchFamily="18" charset="0"/>
                <a:ea typeface="+mn-ea"/>
                <a:cs typeface="+mn-cs"/>
              </a:rPr>
              <a:t> :</a:t>
            </a:r>
          </a:p>
        </p:txBody>
      </p:sp>
      <p:sp>
        <p:nvSpPr>
          <p:cNvPr id="10" name="TextBox 10"/>
          <p:cNvSpPr txBox="1"/>
          <p:nvPr/>
        </p:nvSpPr>
        <p:spPr>
          <a:xfrm>
            <a:off x="194249" y="3154534"/>
            <a:ext cx="11743751" cy="2331472"/>
          </a:xfrm>
          <a:prstGeom prst="rect">
            <a:avLst/>
          </a:prstGeom>
        </p:spPr>
        <p:txBody>
          <a:bodyPr wrap="square" lIns="0" tIns="0" rIns="0" bIns="0" rtlCol="0" anchor="t">
            <a:spAutoFit/>
          </a:bodyPr>
          <a:lstStyle/>
          <a:p>
            <a:pPr marL="304815" marR="0" lvl="0" indent="-304815" algn="l" defTabSz="609630" rtl="0" eaLnBrk="1" fontAlgn="auto" latinLnBrk="0" hangingPunct="1">
              <a:lnSpc>
                <a:spcPts val="2333"/>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rgbClr val="000000"/>
                </a:solidFill>
                <a:effectLst/>
                <a:uLnTx/>
                <a:uFillTx/>
                <a:latin typeface="Lucida Bright" panose="02040602050505020304" pitchFamily="18" charset="0"/>
                <a:ea typeface="+mn-ea"/>
                <a:cs typeface="+mn-cs"/>
              </a:rPr>
              <a:t>Toute relation financière directe, y compris la </a:t>
            </a:r>
            <a:r>
              <a:rPr kumimoji="0" lang="fr-FR" sz="1600" b="0" i="0" u="none" strike="noStrike" kern="1200" cap="none" spc="0" normalizeH="0" baseline="0" noProof="0" dirty="0">
                <a:ln>
                  <a:noFill/>
                </a:ln>
                <a:effectLst/>
                <a:uLnTx/>
                <a:uFillTx/>
                <a:latin typeface="Lucida Bright" panose="02040602050505020304" pitchFamily="18" charset="0"/>
                <a:ea typeface="+mn-ea"/>
                <a:cs typeface="+mn-cs"/>
              </a:rPr>
              <a:t>réception d’honoraires : </a:t>
            </a:r>
            <a:r>
              <a:rPr kumimoji="0" lang="fr-FR" sz="1600" b="0" i="0" u="none" strike="noStrike" kern="1200" cap="none" spc="0" normalizeH="0" baseline="0" noProof="0" dirty="0">
                <a:ln>
                  <a:noFill/>
                </a:ln>
                <a:solidFill>
                  <a:srgbClr val="FF0000"/>
                </a:solidFill>
                <a:effectLst/>
                <a:uLnTx/>
                <a:uFillTx/>
                <a:latin typeface="Lucida Bright" panose="02040602050505020304" pitchFamily="18" charset="0"/>
                <a:ea typeface="Arimo" panose="020B0604020202020204" charset="0"/>
                <a:cs typeface="Arimo" panose="020B0604020202020204" charset="0"/>
              </a:rPr>
              <a:t>Aucune</a:t>
            </a:r>
          </a:p>
          <a:p>
            <a:pPr marL="0" marR="0" lvl="0" indent="0" algn="l" defTabSz="609630" rtl="0" eaLnBrk="1" fontAlgn="auto" latinLnBrk="0" hangingPunct="1">
              <a:lnSpc>
                <a:spcPts val="2333"/>
              </a:lnSpc>
              <a:spcBef>
                <a:spcPts val="0"/>
              </a:spcBef>
              <a:spcAft>
                <a:spcPts val="0"/>
              </a:spcAft>
              <a:buClrTx/>
              <a:buSzTx/>
              <a:buFontTx/>
              <a:buNone/>
              <a:tabLst/>
              <a:defRPr/>
            </a:pPr>
            <a:endParaRPr kumimoji="0" lang="fr-FR" sz="800" b="0" i="0" u="none" strike="noStrike" kern="1200" cap="none" spc="0" normalizeH="0" baseline="0" noProof="0" dirty="0">
              <a:ln>
                <a:noFill/>
              </a:ln>
              <a:effectLst/>
              <a:uLnTx/>
              <a:uFillTx/>
              <a:latin typeface="Lucida Bright" panose="02040602050505020304" pitchFamily="18" charset="0"/>
              <a:ea typeface="+mn-ea"/>
              <a:cs typeface="+mn-cs"/>
            </a:endParaRPr>
          </a:p>
          <a:p>
            <a:pPr marL="304800" indent="-304800" defTabSz="609630">
              <a:lnSpc>
                <a:spcPts val="2333"/>
              </a:lnSpc>
              <a:buFont typeface="Arial" panose="020B0604020202020204" pitchFamily="34" charset="0"/>
              <a:buChar char="•"/>
              <a:defRPr/>
            </a:pPr>
            <a:r>
              <a:rPr kumimoji="0" lang="fr-FR" sz="1600" b="0" i="0" u="none" strike="noStrike" kern="1200" cap="none" spc="0" normalizeH="0" baseline="0" noProof="0" dirty="0">
                <a:ln>
                  <a:noFill/>
                </a:ln>
                <a:effectLst/>
                <a:uLnTx/>
                <a:uFillTx/>
                <a:latin typeface="Lucida Bright"/>
              </a:rPr>
              <a:t>La participation à des conseils consultatifs ou des services de conférenciers : </a:t>
            </a:r>
            <a:r>
              <a:rPr kumimoji="0" lang="fr-FR" sz="1600" b="0" i="0" u="none" strike="noStrike" kern="1200" cap="none" spc="0" normalizeH="0" baseline="0" noProof="0" dirty="0">
                <a:ln>
                  <a:noFill/>
                </a:ln>
                <a:solidFill>
                  <a:srgbClr val="FF0000"/>
                </a:solidFill>
                <a:effectLst/>
                <a:uLnTx/>
                <a:uFillTx/>
                <a:latin typeface="Lucida Bright"/>
                <a:ea typeface="Arimo" panose="020B0604020202020204" charset="0"/>
                <a:cs typeface="Arimo" panose="020B0604020202020204" charset="0"/>
              </a:rPr>
              <a:t>Membre du conseil d’administration du CQMF</a:t>
            </a:r>
            <a:r>
              <a:rPr lang="fr-FR" sz="1600" dirty="0">
                <a:solidFill>
                  <a:srgbClr val="FF0000"/>
                </a:solidFill>
                <a:latin typeface="Lucida Bright"/>
                <a:ea typeface="Arimo" panose="020B0604020202020204" charset="0"/>
                <a:cs typeface="Arimo" panose="020B0604020202020204" charset="0"/>
              </a:rPr>
              <a:t>, Membre du comité scientifique et </a:t>
            </a:r>
            <a:r>
              <a:rPr lang="fr-FR" sz="1600" dirty="0">
                <a:solidFill>
                  <a:srgbClr val="FF0000"/>
                </a:solidFill>
                <a:latin typeface="Lucida Bright"/>
                <a:ea typeface="+mn-lt"/>
                <a:cs typeface="+mn-lt"/>
              </a:rPr>
              <a:t>Facilitateur pour l’atelier  »Pour une pratique éclairée »</a:t>
            </a:r>
            <a:endParaRPr lang="fr-FR" sz="1600" b="0" i="0" u="none" strike="noStrike" kern="1200" cap="none" spc="0" normalizeH="0" baseline="0" noProof="0" dirty="0">
              <a:ln>
                <a:noFill/>
              </a:ln>
              <a:solidFill>
                <a:srgbClr val="FF0000"/>
              </a:solidFill>
              <a:effectLst/>
              <a:uLnTx/>
              <a:uFillTx/>
              <a:latin typeface="Lucida Bright"/>
              <a:ea typeface="+mn-lt"/>
              <a:cs typeface="+mn-lt"/>
            </a:endParaRPr>
          </a:p>
          <a:p>
            <a:pPr marL="0" marR="0" lvl="0" indent="0" algn="l" defTabSz="609630" rtl="0" eaLnBrk="1" fontAlgn="auto" latinLnBrk="0" hangingPunct="1">
              <a:lnSpc>
                <a:spcPts val="2333"/>
              </a:lnSpc>
              <a:spcBef>
                <a:spcPts val="0"/>
              </a:spcBef>
              <a:spcAft>
                <a:spcPts val="0"/>
              </a:spcAft>
              <a:buClrTx/>
              <a:buSzTx/>
              <a:buFontTx/>
              <a:buNone/>
              <a:tabLst/>
              <a:defRPr/>
            </a:pPr>
            <a:endParaRPr kumimoji="0" lang="fr-FR" sz="1600" b="0" i="0" u="none" strike="noStrike" kern="1200" cap="none" spc="0" normalizeH="0" baseline="0" noProof="0" dirty="0">
              <a:ln>
                <a:noFill/>
              </a:ln>
              <a:effectLst/>
              <a:uLnTx/>
              <a:uFillTx/>
              <a:latin typeface="Lucida Bright" panose="02040602050505020304" pitchFamily="18" charset="0"/>
              <a:ea typeface="+mn-ea"/>
              <a:cs typeface="+mn-cs"/>
            </a:endParaRPr>
          </a:p>
          <a:p>
            <a:pPr marL="304815" marR="0" lvl="0" indent="-304815" algn="l" defTabSz="609630" rtl="0" eaLnBrk="1" fontAlgn="auto" latinLnBrk="0" hangingPunct="1">
              <a:lnSpc>
                <a:spcPts val="2333"/>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effectLst/>
                <a:uLnTx/>
                <a:uFillTx/>
                <a:latin typeface="Lucida Bright" panose="02040602050505020304" pitchFamily="18" charset="0"/>
                <a:ea typeface="+mn-ea"/>
                <a:cs typeface="+mn-cs"/>
              </a:rPr>
              <a:t>Brevets de médicaments ou de dispositifs médicaux : </a:t>
            </a:r>
            <a:r>
              <a:rPr kumimoji="0" lang="fr-FR" sz="1600" b="0" i="0" u="none" strike="noStrike" kern="1200" cap="none" spc="0" normalizeH="0" baseline="0" noProof="0" dirty="0">
                <a:ln>
                  <a:noFill/>
                </a:ln>
                <a:solidFill>
                  <a:srgbClr val="FF0000"/>
                </a:solidFill>
                <a:effectLst/>
                <a:uLnTx/>
                <a:uFillTx/>
                <a:latin typeface="Lucida Bright" panose="02040602050505020304" pitchFamily="18" charset="0"/>
                <a:ea typeface="Arimo" panose="020B0604020202020204" charset="0"/>
                <a:cs typeface="Arimo" panose="020B0604020202020204" charset="0"/>
              </a:rPr>
              <a:t>Aucun</a:t>
            </a:r>
          </a:p>
          <a:p>
            <a:pPr marL="0" marR="0" lvl="0" indent="0" algn="l" defTabSz="609630" rtl="0" eaLnBrk="1" fontAlgn="auto" latinLnBrk="0" hangingPunct="1">
              <a:lnSpc>
                <a:spcPts val="2333"/>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Lucida Bright" panose="02040602050505020304" pitchFamily="18" charset="0"/>
              <a:ea typeface="+mn-ea"/>
              <a:cs typeface="+mn-cs"/>
            </a:endParaRPr>
          </a:p>
          <a:p>
            <a:pPr marL="304800" indent="-304800" defTabSz="609630">
              <a:lnSpc>
                <a:spcPts val="2333"/>
              </a:lnSpc>
              <a:buFont typeface="Arial" panose="020B0604020202020204" pitchFamily="34" charset="0"/>
              <a:buChar char="•"/>
              <a:defRPr/>
            </a:pPr>
            <a:r>
              <a:rPr kumimoji="0" lang="fr-FR" sz="1600" b="0" i="0" u="none" strike="noStrike" kern="1200" cap="none" spc="0" normalizeH="0" baseline="0" noProof="0" dirty="0">
                <a:ln>
                  <a:noFill/>
                </a:ln>
                <a:solidFill>
                  <a:srgbClr val="000000"/>
                </a:solidFill>
                <a:effectLst/>
                <a:uLnTx/>
                <a:uFillTx/>
                <a:latin typeface="Lucida Bright"/>
              </a:rPr>
              <a:t>Autres:</a:t>
            </a:r>
            <a:r>
              <a:rPr lang="fr-FR" sz="1600" dirty="0">
                <a:solidFill>
                  <a:srgbClr val="000000"/>
                </a:solidFill>
                <a:latin typeface="Lucida Bright"/>
              </a:rPr>
              <a:t> </a:t>
            </a:r>
            <a:endParaRPr lang="fr-FR" sz="1600" b="0" i="0" u="none" strike="noStrike" kern="1200" cap="none" spc="0" normalizeH="0" baseline="0" noProof="0" dirty="0">
              <a:ln>
                <a:noFill/>
              </a:ln>
              <a:solidFill>
                <a:srgbClr val="FF0000"/>
              </a:solidFill>
              <a:effectLst/>
              <a:uLnTx/>
              <a:uFillTx/>
              <a:latin typeface="Lucida Bright"/>
              <a:ea typeface="Arimo" panose="020B0604020202020204" charset="0"/>
              <a:cs typeface="Arimo" panose="020B0604020202020204" charset="0"/>
            </a:endParaRPr>
          </a:p>
        </p:txBody>
      </p:sp>
    </p:spTree>
    <p:extLst>
      <p:ext uri="{BB962C8B-B14F-4D97-AF65-F5344CB8AC3E}">
        <p14:creationId xmlns:p14="http://schemas.microsoft.com/office/powerpoint/2010/main" val="456613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A1F4E8-37CA-874E-8EFA-E185FA1540E4}"/>
              </a:ext>
            </a:extLst>
          </p:cNvPr>
          <p:cNvSpPr>
            <a:spLocks noGrp="1"/>
          </p:cNvSpPr>
          <p:nvPr>
            <p:ph type="title"/>
          </p:nvPr>
        </p:nvSpPr>
        <p:spPr/>
        <p:txBody>
          <a:bodyPr/>
          <a:lstStyle/>
          <a:p>
            <a:r>
              <a:rPr lang="fr-FR" dirty="0"/>
              <a:t>Résultats</a:t>
            </a:r>
          </a:p>
        </p:txBody>
      </p:sp>
      <p:sp>
        <p:nvSpPr>
          <p:cNvPr id="3" name="Espace réservé du contenu 2">
            <a:extLst>
              <a:ext uri="{FF2B5EF4-FFF2-40B4-BE49-F238E27FC236}">
                <a16:creationId xmlns:a16="http://schemas.microsoft.com/office/drawing/2014/main" id="{A6C0E6D1-9C73-4E41-A7E6-3B220B03D460}"/>
              </a:ext>
            </a:extLst>
          </p:cNvPr>
          <p:cNvSpPr>
            <a:spLocks noGrp="1"/>
          </p:cNvSpPr>
          <p:nvPr>
            <p:ph idx="1"/>
          </p:nvPr>
        </p:nvSpPr>
        <p:spPr>
          <a:xfrm>
            <a:off x="2152650" y="1737360"/>
            <a:ext cx="7886700" cy="4094480"/>
          </a:xfrm>
        </p:spPr>
        <p:txBody>
          <a:bodyPr>
            <a:normAutofit lnSpcReduction="10000"/>
          </a:bodyPr>
          <a:lstStyle/>
          <a:p>
            <a:r>
              <a:rPr lang="fr-FR" b="1" dirty="0">
                <a:solidFill>
                  <a:srgbClr val="C00000"/>
                </a:solidFill>
                <a:highlight>
                  <a:srgbClr val="FFFF00"/>
                </a:highlight>
              </a:rPr>
              <a:t>Hommes</a:t>
            </a:r>
            <a:r>
              <a:rPr lang="fr-FR" b="1" dirty="0">
                <a:highlight>
                  <a:srgbClr val="FFFF00"/>
                </a:highlight>
              </a:rPr>
              <a:t> </a:t>
            </a:r>
            <a:r>
              <a:rPr lang="fr-FR" dirty="0">
                <a:highlight>
                  <a:srgbClr val="FFFF00"/>
                </a:highlight>
              </a:rPr>
              <a:t>: 1 étude </a:t>
            </a:r>
            <a:r>
              <a:rPr lang="fr-FR" b="1" dirty="0">
                <a:highlight>
                  <a:srgbClr val="FFFF00"/>
                </a:highlight>
              </a:rPr>
              <a:t>non-randomisée</a:t>
            </a:r>
            <a:r>
              <a:rPr lang="fr-FR" dirty="0">
                <a:highlight>
                  <a:srgbClr val="FFFF00"/>
                </a:highlight>
              </a:rPr>
              <a:t> qui ne démontre pas de bénéfice</a:t>
            </a:r>
          </a:p>
          <a:p>
            <a:endParaRPr lang="fr-FR" dirty="0"/>
          </a:p>
          <a:p>
            <a:r>
              <a:rPr lang="fr-FR" b="1" dirty="0">
                <a:solidFill>
                  <a:srgbClr val="C00000"/>
                </a:solidFill>
                <a:highlight>
                  <a:srgbClr val="FFFF00"/>
                </a:highlight>
              </a:rPr>
              <a:t>Femmes </a:t>
            </a:r>
            <a:r>
              <a:rPr lang="en-CA" b="1" dirty="0">
                <a:solidFill>
                  <a:srgbClr val="C00000"/>
                </a:solidFill>
                <a:highlight>
                  <a:srgbClr val="FFFF00"/>
                </a:highlight>
              </a:rPr>
              <a:t>&lt;65 ans</a:t>
            </a:r>
            <a:r>
              <a:rPr lang="en-CA" dirty="0">
                <a:highlight>
                  <a:srgbClr val="FFFF00"/>
                </a:highlight>
              </a:rPr>
              <a:t>: 1 </a:t>
            </a:r>
            <a:r>
              <a:rPr lang="en-CA" b="1" dirty="0">
                <a:highlight>
                  <a:srgbClr val="FFFF00"/>
                </a:highlight>
              </a:rPr>
              <a:t>étude randomisée </a:t>
            </a:r>
            <a:r>
              <a:rPr lang="en-CA" dirty="0">
                <a:highlight>
                  <a:srgbClr val="FFFF00"/>
                </a:highlight>
              </a:rPr>
              <a:t>qui ne démontre pas de bénéfice</a:t>
            </a:r>
          </a:p>
          <a:p>
            <a:endParaRPr lang="en-CA" dirty="0"/>
          </a:p>
          <a:p>
            <a:r>
              <a:rPr lang="en-CA" dirty="0">
                <a:solidFill>
                  <a:srgbClr val="C1C1C1"/>
                </a:solidFill>
              </a:rPr>
              <a:t>Femmes ≥65 : </a:t>
            </a:r>
            <a:r>
              <a:rPr lang="en-CA" b="1" dirty="0">
                <a:solidFill>
                  <a:srgbClr val="C1C1C1"/>
                </a:solidFill>
              </a:rPr>
              <a:t>3 études randomisées </a:t>
            </a:r>
            <a:r>
              <a:rPr lang="en-CA" dirty="0">
                <a:solidFill>
                  <a:srgbClr val="C1C1C1"/>
                </a:solidFill>
              </a:rPr>
              <a:t>et 1 étude non randomisée</a:t>
            </a:r>
          </a:p>
          <a:p>
            <a:pPr marL="0" indent="0">
              <a:buNone/>
            </a:pPr>
            <a:r>
              <a:rPr lang="en-CA" sz="1800" dirty="0"/>
              <a:t>		</a:t>
            </a:r>
            <a:endParaRPr lang="fr-FR" sz="1800" dirty="0"/>
          </a:p>
        </p:txBody>
      </p:sp>
      <p:sp>
        <p:nvSpPr>
          <p:cNvPr id="10" name="Rectangle 9">
            <a:extLst>
              <a:ext uri="{FF2B5EF4-FFF2-40B4-BE49-F238E27FC236}">
                <a16:creationId xmlns:a16="http://schemas.microsoft.com/office/drawing/2014/main" id="{48E59F47-D830-6E73-8DA9-2EF3780B2D18}"/>
              </a:ext>
            </a:extLst>
          </p:cNvPr>
          <p:cNvSpPr/>
          <p:nvPr/>
        </p:nvSpPr>
        <p:spPr>
          <a:xfrm>
            <a:off x="8201959" y="5945523"/>
            <a:ext cx="3151842" cy="28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F3FA7A1-6C90-8947-2E25-A0226BBEEBE3}"/>
              </a:ext>
            </a:extLst>
          </p:cNvPr>
          <p:cNvSpPr/>
          <p:nvPr/>
        </p:nvSpPr>
        <p:spPr>
          <a:xfrm>
            <a:off x="9448501" y="4492376"/>
            <a:ext cx="2743499" cy="28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Society of Rural Physicians of Canada - The 28th Annual Rural &amp; Remote  Medicine Course - Take 2!">
            <a:extLst>
              <a:ext uri="{FF2B5EF4-FFF2-40B4-BE49-F238E27FC236}">
                <a16:creationId xmlns:a16="http://schemas.microsoft.com/office/drawing/2014/main" id="{98E45EFD-E7EA-07DA-F2CC-C06196DF9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9790" y="4888333"/>
            <a:ext cx="1220407" cy="124789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E3FAA6F5-EE91-B5F5-3047-8C71C4309674}"/>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266194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17550" y="577167"/>
            <a:ext cx="10756900" cy="2585323"/>
          </a:xfrm>
          <a:prstGeom prst="rect">
            <a:avLst/>
          </a:prstGeom>
        </p:spPr>
        <p:txBody>
          <a:bodyPr vert="horz" wrap="square" lIns="0" tIns="0" rIns="0" bIns="0" rtlCol="0">
            <a:spAutoFit/>
          </a:bodyPr>
          <a:lstStyle/>
          <a:p>
            <a:r>
              <a:rPr sz="2050" spc="1469" dirty="0">
                <a:solidFill>
                  <a:srgbClr val="000000"/>
                </a:solidFill>
                <a:latin typeface="Arial" panose="020B0604020202020204" pitchFamily="34" charset="0"/>
                <a:cs typeface="Arial" panose="020B0604020202020204" pitchFamily="34" charset="0"/>
              </a:rPr>
              <a:t> </a:t>
            </a:r>
            <a:r>
              <a:rPr lang="fr-CA" sz="2800" dirty="0">
                <a:solidFill>
                  <a:srgbClr val="000000"/>
                </a:solidFill>
                <a:cs typeface="EQWAJR+ArialMT"/>
              </a:rPr>
              <a:t>• </a:t>
            </a:r>
            <a:r>
              <a:rPr sz="2800" dirty="0">
                <a:solidFill>
                  <a:srgbClr val="000000"/>
                </a:solidFill>
                <a:cs typeface="Arial" panose="020B0604020202020204" pitchFamily="34" charset="0"/>
              </a:rPr>
              <a:t>Pour</a:t>
            </a:r>
            <a:r>
              <a:rPr sz="2800" spc="55" dirty="0">
                <a:solidFill>
                  <a:srgbClr val="000000"/>
                </a:solidFill>
                <a:cs typeface="Arial" panose="020B0604020202020204" pitchFamily="34" charset="0"/>
              </a:rPr>
              <a:t> </a:t>
            </a:r>
            <a:r>
              <a:rPr sz="2800" dirty="0">
                <a:solidFill>
                  <a:srgbClr val="000000"/>
                </a:solidFill>
                <a:cs typeface="Arial" panose="020B0604020202020204" pitchFamily="34" charset="0"/>
              </a:rPr>
              <a:t>les</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femmes</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plus</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jeunes</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et</a:t>
            </a:r>
            <a:r>
              <a:rPr sz="2800" spc="52" dirty="0">
                <a:solidFill>
                  <a:srgbClr val="000000"/>
                </a:solidFill>
                <a:cs typeface="Arial" panose="020B0604020202020204" pitchFamily="34" charset="0"/>
              </a:rPr>
              <a:t> </a:t>
            </a:r>
            <a:r>
              <a:rPr sz="2800" dirty="0">
                <a:solidFill>
                  <a:srgbClr val="000000"/>
                </a:solidFill>
                <a:cs typeface="Arial" panose="020B0604020202020204" pitchFamily="34" charset="0"/>
              </a:rPr>
              <a:t>les</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hommes,</a:t>
            </a:r>
            <a:r>
              <a:rPr sz="2800" spc="51" dirty="0">
                <a:solidFill>
                  <a:srgbClr val="000000"/>
                </a:solidFill>
                <a:cs typeface="Arial" panose="020B0604020202020204" pitchFamily="34" charset="0"/>
              </a:rPr>
              <a:t> </a:t>
            </a:r>
            <a:r>
              <a:rPr sz="2800" b="1" dirty="0">
                <a:solidFill>
                  <a:srgbClr val="000000"/>
                </a:solidFill>
                <a:highlight>
                  <a:srgbClr val="FFFF00"/>
                </a:highlight>
                <a:cs typeface="Arial" panose="020B0604020202020204" pitchFamily="34" charset="0"/>
              </a:rPr>
              <a:t>aucune</a:t>
            </a:r>
            <a:r>
              <a:rPr sz="2800" b="1" spc="54" dirty="0">
                <a:solidFill>
                  <a:srgbClr val="000000"/>
                </a:solidFill>
                <a:highlight>
                  <a:srgbClr val="FFFF00"/>
                </a:highlight>
                <a:cs typeface="Arial" panose="020B0604020202020204" pitchFamily="34" charset="0"/>
              </a:rPr>
              <a:t> </a:t>
            </a:r>
            <a:r>
              <a:rPr sz="2800" b="1" dirty="0">
                <a:solidFill>
                  <a:srgbClr val="000000"/>
                </a:solidFill>
                <a:highlight>
                  <a:srgbClr val="FFFF00"/>
                </a:highlight>
                <a:cs typeface="Arial" panose="020B0604020202020204" pitchFamily="34" charset="0"/>
              </a:rPr>
              <a:t>donnée</a:t>
            </a:r>
          </a:p>
          <a:p>
            <a:pPr marL="342900"/>
            <a:r>
              <a:rPr sz="2800" b="1" dirty="0">
                <a:solidFill>
                  <a:srgbClr val="000000"/>
                </a:solidFill>
                <a:highlight>
                  <a:srgbClr val="FFFF00"/>
                </a:highlight>
                <a:cs typeface="Arial" panose="020B0604020202020204" pitchFamily="34" charset="0"/>
              </a:rPr>
              <a:t>probante</a:t>
            </a:r>
            <a:r>
              <a:rPr sz="2800" b="1" spc="54" dirty="0">
                <a:solidFill>
                  <a:srgbClr val="000000"/>
                </a:solidFill>
                <a:highlight>
                  <a:srgbClr val="FFFF00"/>
                </a:highlight>
                <a:cs typeface="Arial" panose="020B0604020202020204" pitchFamily="34" charset="0"/>
              </a:rPr>
              <a:t> </a:t>
            </a:r>
            <a:r>
              <a:rPr sz="2800" b="1" dirty="0" err="1">
                <a:solidFill>
                  <a:srgbClr val="000000"/>
                </a:solidFill>
                <a:highlight>
                  <a:srgbClr val="FFFF00"/>
                </a:highlight>
                <a:cs typeface="Arial" panose="020B0604020202020204" pitchFamily="34" charset="0"/>
              </a:rPr>
              <a:t>directe</a:t>
            </a:r>
            <a:r>
              <a:rPr sz="2800" b="1" spc="54" dirty="0">
                <a:solidFill>
                  <a:srgbClr val="000000"/>
                </a:solidFill>
                <a:highlight>
                  <a:srgbClr val="FFFF00"/>
                </a:highlight>
                <a:cs typeface="Arial" panose="020B0604020202020204" pitchFamily="34" charset="0"/>
              </a:rPr>
              <a:t> </a:t>
            </a:r>
            <a:r>
              <a:rPr sz="2800" b="1" dirty="0" err="1">
                <a:solidFill>
                  <a:srgbClr val="000000"/>
                </a:solidFill>
                <a:highlight>
                  <a:srgbClr val="FFFF00"/>
                </a:highlight>
                <a:cs typeface="Arial" panose="020B0604020202020204" pitchFamily="34" charset="0"/>
              </a:rPr>
              <a:t>n’a</a:t>
            </a:r>
            <a:r>
              <a:rPr sz="2800" b="1" spc="54" dirty="0">
                <a:solidFill>
                  <a:srgbClr val="000000"/>
                </a:solidFill>
                <a:highlight>
                  <a:srgbClr val="FFFF00"/>
                </a:highlight>
                <a:cs typeface="Arial" panose="020B0604020202020204" pitchFamily="34" charset="0"/>
              </a:rPr>
              <a:t> </a:t>
            </a:r>
            <a:r>
              <a:rPr sz="2800" b="1" dirty="0">
                <a:solidFill>
                  <a:srgbClr val="000000"/>
                </a:solidFill>
                <a:highlight>
                  <a:srgbClr val="FFFF00"/>
                </a:highlight>
                <a:cs typeface="Arial" panose="020B0604020202020204" pitchFamily="34" charset="0"/>
              </a:rPr>
              <a:t>permis</a:t>
            </a:r>
            <a:r>
              <a:rPr sz="2800" b="1" spc="54" dirty="0">
                <a:solidFill>
                  <a:srgbClr val="000000"/>
                </a:solidFill>
                <a:highlight>
                  <a:srgbClr val="FFFF00"/>
                </a:highlight>
                <a:cs typeface="Arial" panose="020B0604020202020204" pitchFamily="34" charset="0"/>
              </a:rPr>
              <a:t> </a:t>
            </a:r>
            <a:r>
              <a:rPr sz="2800" b="1" dirty="0">
                <a:solidFill>
                  <a:srgbClr val="000000"/>
                </a:solidFill>
                <a:highlight>
                  <a:srgbClr val="FFFF00"/>
                </a:highlight>
                <a:cs typeface="Arial" panose="020B0604020202020204" pitchFamily="34" charset="0"/>
              </a:rPr>
              <a:t>d’établir</a:t>
            </a:r>
            <a:r>
              <a:rPr sz="2800" b="1" spc="54" dirty="0">
                <a:solidFill>
                  <a:srgbClr val="000000"/>
                </a:solidFill>
                <a:highlight>
                  <a:srgbClr val="FFFF00"/>
                </a:highlight>
                <a:cs typeface="Arial" panose="020B0604020202020204" pitchFamily="34" charset="0"/>
              </a:rPr>
              <a:t> </a:t>
            </a:r>
            <a:r>
              <a:rPr sz="2800" b="1" dirty="0">
                <a:solidFill>
                  <a:srgbClr val="000000"/>
                </a:solidFill>
                <a:highlight>
                  <a:srgbClr val="FFFF00"/>
                </a:highlight>
                <a:cs typeface="Arial" panose="020B0604020202020204" pitchFamily="34" charset="0"/>
              </a:rPr>
              <a:t>un</a:t>
            </a:r>
            <a:r>
              <a:rPr sz="2800" b="1" spc="54" dirty="0">
                <a:solidFill>
                  <a:srgbClr val="000000"/>
                </a:solidFill>
                <a:highlight>
                  <a:srgbClr val="FFFF00"/>
                </a:highlight>
                <a:cs typeface="Arial" panose="020B0604020202020204" pitchFamily="34" charset="0"/>
              </a:rPr>
              <a:t> </a:t>
            </a:r>
            <a:r>
              <a:rPr sz="2800" b="1" dirty="0">
                <a:solidFill>
                  <a:srgbClr val="000000"/>
                </a:solidFill>
                <a:highlight>
                  <a:srgbClr val="FFFF00"/>
                </a:highlight>
                <a:cs typeface="Arial" panose="020B0604020202020204" pitchFamily="34" charset="0"/>
              </a:rPr>
              <a:t>avantage</a:t>
            </a:r>
            <a:r>
              <a:rPr sz="2800" b="1" spc="54" dirty="0">
                <a:solidFill>
                  <a:srgbClr val="000000"/>
                </a:solidFill>
                <a:highlight>
                  <a:srgbClr val="FFFF00"/>
                </a:highlight>
                <a:cs typeface="Arial" panose="020B0604020202020204" pitchFamily="34" charset="0"/>
              </a:rPr>
              <a:t> </a:t>
            </a:r>
            <a:r>
              <a:rPr sz="2800" b="1" dirty="0">
                <a:solidFill>
                  <a:srgbClr val="000000"/>
                </a:solidFill>
                <a:highlight>
                  <a:srgbClr val="FFFF00"/>
                </a:highlight>
                <a:cs typeface="Arial" panose="020B0604020202020204" pitchFamily="34" charset="0"/>
              </a:rPr>
              <a:t>au</a:t>
            </a:r>
            <a:r>
              <a:rPr sz="2800" b="1" spc="54" dirty="0">
                <a:solidFill>
                  <a:srgbClr val="000000"/>
                </a:solidFill>
                <a:highlight>
                  <a:srgbClr val="FFFF00"/>
                </a:highlight>
                <a:cs typeface="Arial" panose="020B0604020202020204" pitchFamily="34" charset="0"/>
              </a:rPr>
              <a:t> </a:t>
            </a:r>
            <a:r>
              <a:rPr sz="2800" b="1" dirty="0" err="1">
                <a:solidFill>
                  <a:srgbClr val="000000"/>
                </a:solidFill>
                <a:highlight>
                  <a:srgbClr val="FFFF00"/>
                </a:highlight>
                <a:cs typeface="Arial" panose="020B0604020202020204" pitchFamily="34" charset="0"/>
              </a:rPr>
              <a:t>dépistage</a:t>
            </a:r>
            <a:r>
              <a:rPr lang="fr-CA" sz="2800" b="1" dirty="0">
                <a:solidFill>
                  <a:srgbClr val="000000"/>
                </a:solidFill>
                <a:highlight>
                  <a:srgbClr val="FFFF00"/>
                </a:highlight>
                <a:cs typeface="Arial" panose="020B0604020202020204" pitchFamily="34" charset="0"/>
              </a:rPr>
              <a:t>.</a:t>
            </a:r>
            <a:r>
              <a:rPr lang="fr-CA" sz="2800" dirty="0">
                <a:solidFill>
                  <a:srgbClr val="000000"/>
                </a:solidFill>
                <a:cs typeface="Arial" panose="020B0604020202020204" pitchFamily="34" charset="0"/>
              </a:rPr>
              <a:t> </a:t>
            </a:r>
          </a:p>
          <a:p>
            <a:pPr marL="342900"/>
            <a:endParaRPr lang="fr-CA" sz="2800" dirty="0">
              <a:solidFill>
                <a:srgbClr val="000000"/>
              </a:solidFill>
              <a:cs typeface="Arial" panose="020B0604020202020204" pitchFamily="34" charset="0"/>
            </a:endParaRPr>
          </a:p>
          <a:p>
            <a:pPr marL="342900"/>
            <a:r>
              <a:rPr lang="fr-CA" sz="2800" dirty="0">
                <a:solidFill>
                  <a:srgbClr val="000000"/>
                </a:solidFill>
                <a:cs typeface="Arial" panose="020B0604020202020204" pitchFamily="34" charset="0"/>
              </a:rPr>
              <a:t>T</a:t>
            </a:r>
            <a:r>
              <a:rPr sz="2800" dirty="0" err="1">
                <a:solidFill>
                  <a:srgbClr val="000000"/>
                </a:solidFill>
                <a:cs typeface="Arial" panose="020B0604020202020204" pitchFamily="34" charset="0"/>
              </a:rPr>
              <a:t>outefois</a:t>
            </a:r>
            <a:r>
              <a:rPr sz="2800" dirty="0">
                <a:solidFill>
                  <a:srgbClr val="000000"/>
                </a:solidFill>
                <a:cs typeface="Arial" panose="020B0604020202020204" pitchFamily="34" charset="0"/>
              </a:rPr>
              <a:t>,</a:t>
            </a:r>
            <a:r>
              <a:rPr sz="2800" spc="52" dirty="0">
                <a:solidFill>
                  <a:srgbClr val="000000"/>
                </a:solidFill>
                <a:cs typeface="Arial" panose="020B0604020202020204" pitchFamily="34" charset="0"/>
              </a:rPr>
              <a:t> </a:t>
            </a:r>
            <a:r>
              <a:rPr sz="2800" dirty="0">
                <a:solidFill>
                  <a:srgbClr val="000000"/>
                </a:solidFill>
                <a:cs typeface="Arial" panose="020B0604020202020204" pitchFamily="34" charset="0"/>
              </a:rPr>
              <a:t>il</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existe</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des</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données</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probantes</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sur</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des</a:t>
            </a:r>
            <a:r>
              <a:rPr sz="2800" spc="54" dirty="0">
                <a:solidFill>
                  <a:srgbClr val="000000"/>
                </a:solidFill>
                <a:cs typeface="Arial" panose="020B0604020202020204" pitchFamily="34" charset="0"/>
              </a:rPr>
              <a:t> </a:t>
            </a:r>
            <a:r>
              <a:rPr sz="2800" dirty="0" err="1">
                <a:solidFill>
                  <a:srgbClr val="000000"/>
                </a:solidFill>
                <a:cs typeface="Arial" panose="020B0604020202020204" pitchFamily="34" charset="0"/>
              </a:rPr>
              <a:t>préjudices</a:t>
            </a:r>
            <a:r>
              <a:rPr lang="fr-CA" sz="2800" dirty="0">
                <a:solidFill>
                  <a:srgbClr val="000000"/>
                </a:solidFill>
                <a:cs typeface="Arial" panose="020B0604020202020204" pitchFamily="34" charset="0"/>
              </a:rPr>
              <a:t> </a:t>
            </a:r>
            <a:r>
              <a:rPr sz="2800" dirty="0" err="1">
                <a:solidFill>
                  <a:srgbClr val="000000"/>
                </a:solidFill>
                <a:cs typeface="Arial" panose="020B0604020202020204" pitchFamily="34" charset="0"/>
              </a:rPr>
              <a:t>potentiels</a:t>
            </a:r>
            <a:r>
              <a:rPr sz="2800" spc="55" dirty="0">
                <a:solidFill>
                  <a:srgbClr val="000000"/>
                </a:solidFill>
                <a:cs typeface="Arial" panose="020B0604020202020204" pitchFamily="34" charset="0"/>
              </a:rPr>
              <a:t> </a:t>
            </a:r>
            <a:r>
              <a:rPr sz="2800" dirty="0">
                <a:solidFill>
                  <a:srgbClr val="000000"/>
                </a:solidFill>
                <a:cs typeface="Arial" panose="020B0604020202020204" pitchFamily="34" charset="0"/>
              </a:rPr>
              <a:t>(ex.</a:t>
            </a:r>
            <a:r>
              <a:rPr sz="2800" spc="51" dirty="0">
                <a:solidFill>
                  <a:srgbClr val="000000"/>
                </a:solidFill>
                <a:cs typeface="Arial" panose="020B0604020202020204" pitchFamily="34" charset="0"/>
              </a:rPr>
              <a:t> </a:t>
            </a:r>
            <a:r>
              <a:rPr sz="2800" dirty="0">
                <a:solidFill>
                  <a:srgbClr val="000000"/>
                </a:solidFill>
                <a:cs typeface="Arial" panose="020B0604020202020204" pitchFamily="34" charset="0"/>
              </a:rPr>
              <a:t>:</a:t>
            </a:r>
            <a:r>
              <a:rPr lang="fr-CA" sz="2800" dirty="0">
                <a:solidFill>
                  <a:srgbClr val="000000"/>
                </a:solidFill>
                <a:cs typeface="Arial" panose="020B0604020202020204" pitchFamily="34" charset="0"/>
              </a:rPr>
              <a:t> </a:t>
            </a:r>
            <a:r>
              <a:rPr sz="2800" dirty="0">
                <a:solidFill>
                  <a:srgbClr val="000000"/>
                </a:solidFill>
                <a:cs typeface="Arial" panose="020B0604020202020204" pitchFamily="34" charset="0"/>
              </a:rPr>
              <a:t>surdiagnostic</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et</a:t>
            </a:r>
            <a:r>
              <a:rPr sz="2800" spc="52" dirty="0">
                <a:solidFill>
                  <a:srgbClr val="000000"/>
                </a:solidFill>
                <a:cs typeface="Arial" panose="020B0604020202020204" pitchFamily="34" charset="0"/>
              </a:rPr>
              <a:t> </a:t>
            </a:r>
            <a:r>
              <a:rPr sz="2800" dirty="0">
                <a:solidFill>
                  <a:srgbClr val="000000"/>
                </a:solidFill>
                <a:cs typeface="Arial" panose="020B0604020202020204" pitchFamily="34" charset="0"/>
              </a:rPr>
              <a:t>événements</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indésirables</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causés</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par</a:t>
            </a:r>
            <a:r>
              <a:rPr sz="2800" spc="54" dirty="0">
                <a:solidFill>
                  <a:srgbClr val="000000"/>
                </a:solidFill>
                <a:cs typeface="Arial" panose="020B0604020202020204" pitchFamily="34" charset="0"/>
              </a:rPr>
              <a:t> </a:t>
            </a:r>
            <a:r>
              <a:rPr sz="2800" dirty="0">
                <a:solidFill>
                  <a:srgbClr val="000000"/>
                </a:solidFill>
                <a:cs typeface="Arial" panose="020B0604020202020204" pitchFamily="34" charset="0"/>
              </a:rPr>
              <a:t>les</a:t>
            </a:r>
            <a:r>
              <a:rPr lang="fr-CA" sz="2800" dirty="0">
                <a:solidFill>
                  <a:srgbClr val="000000"/>
                </a:solidFill>
                <a:cs typeface="Arial" panose="020B0604020202020204" pitchFamily="34" charset="0"/>
              </a:rPr>
              <a:t> </a:t>
            </a:r>
            <a:r>
              <a:rPr sz="2800" dirty="0" err="1">
                <a:solidFill>
                  <a:srgbClr val="000000"/>
                </a:solidFill>
                <a:cs typeface="Arial" panose="020B0604020202020204" pitchFamily="34" charset="0"/>
              </a:rPr>
              <a:t>médicaments</a:t>
            </a:r>
            <a:r>
              <a:rPr sz="2800" dirty="0">
                <a:solidFill>
                  <a:srgbClr val="000000"/>
                </a:solidFill>
                <a:cs typeface="Arial" panose="020B0604020202020204" pitchFamily="34" charset="0"/>
              </a:rPr>
              <a:t>).</a:t>
            </a:r>
          </a:p>
        </p:txBody>
      </p:sp>
      <p:sp>
        <p:nvSpPr>
          <p:cNvPr id="5" name="object 5"/>
          <p:cNvSpPr txBox="1"/>
          <p:nvPr/>
        </p:nvSpPr>
        <p:spPr>
          <a:xfrm>
            <a:off x="1041401" y="3913171"/>
            <a:ext cx="8532496" cy="1969770"/>
          </a:xfrm>
          <a:prstGeom prst="rect">
            <a:avLst/>
          </a:prstGeom>
          <a:ln w="38100">
            <a:solidFill>
              <a:schemeClr val="tx1"/>
            </a:solidFill>
          </a:ln>
        </p:spPr>
        <p:txBody>
          <a:bodyPr vert="horz" wrap="square" lIns="0" tIns="0" rIns="0" bIns="0" rtlCol="0">
            <a:spAutoFit/>
          </a:bodyPr>
          <a:lstStyle/>
          <a:p>
            <a:pPr marL="342900"/>
            <a:r>
              <a:rPr sz="3200" dirty="0">
                <a:solidFill>
                  <a:srgbClr val="000000"/>
                </a:solidFill>
                <a:cs typeface="Arial" panose="020B0604020202020204" pitchFamily="34" charset="0"/>
              </a:rPr>
              <a:t>Le Groupe d’étude </a:t>
            </a:r>
            <a:r>
              <a:rPr sz="3200" dirty="0" err="1">
                <a:solidFill>
                  <a:srgbClr val="000000"/>
                </a:solidFill>
                <a:cs typeface="Arial" panose="020B0604020202020204" pitchFamily="34" charset="0"/>
              </a:rPr>
              <a:t>canadien</a:t>
            </a:r>
            <a:r>
              <a:rPr sz="3200" dirty="0">
                <a:solidFill>
                  <a:srgbClr val="000000"/>
                </a:solidFill>
                <a:cs typeface="Arial" panose="020B0604020202020204" pitchFamily="34" charset="0"/>
              </a:rPr>
              <a:t> </a:t>
            </a:r>
            <a:r>
              <a:rPr sz="3200" dirty="0" err="1">
                <a:solidFill>
                  <a:srgbClr val="000000"/>
                </a:solidFill>
                <a:cs typeface="Arial" panose="020B0604020202020204" pitchFamily="34" charset="0"/>
              </a:rPr>
              <a:t>juge</a:t>
            </a:r>
            <a:r>
              <a:rPr lang="fr-CA" sz="3200" dirty="0">
                <a:solidFill>
                  <a:srgbClr val="000000"/>
                </a:solidFill>
                <a:cs typeface="Arial" panose="020B0604020202020204" pitchFamily="34" charset="0"/>
              </a:rPr>
              <a:t> important de ne pas utiliser de ressources à l’échelle du système pour des interventions sans bénéfice</a:t>
            </a:r>
          </a:p>
          <a:p>
            <a:pPr marL="342900"/>
            <a:r>
              <a:rPr sz="3200" dirty="0">
                <a:solidFill>
                  <a:srgbClr val="000000"/>
                </a:solidFill>
                <a:cs typeface="Arial" panose="020B0604020202020204" pitchFamily="34" charset="0"/>
              </a:rPr>
              <a:t>clairement établi.</a:t>
            </a:r>
          </a:p>
        </p:txBody>
      </p:sp>
      <p:pic>
        <p:nvPicPr>
          <p:cNvPr id="3" name="Picture 2" descr="Society of Rural Physicians of Canada - The 28th Annual Rural &amp; Remote  Medicine Course - Take 2!">
            <a:extLst>
              <a:ext uri="{FF2B5EF4-FFF2-40B4-BE49-F238E27FC236}">
                <a16:creationId xmlns:a16="http://schemas.microsoft.com/office/drawing/2014/main" id="{C46216D7-7EAE-D058-E1FD-B830966F1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4043" y="4426509"/>
            <a:ext cx="1220407" cy="124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18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748" y="533400"/>
            <a:ext cx="8420653" cy="762000"/>
          </a:xfrm>
        </p:spPr>
        <p:txBody>
          <a:bodyPr>
            <a:noAutofit/>
          </a:bodyPr>
          <a:lstStyle/>
          <a:p>
            <a:r>
              <a:rPr lang="en-CA" sz="3200" dirty="0">
                <a:latin typeface="Arial"/>
                <a:cs typeface="Arial"/>
              </a:rPr>
              <a:t>Recommandation</a:t>
            </a:r>
          </a:p>
        </p:txBody>
      </p:sp>
      <p:sp>
        <p:nvSpPr>
          <p:cNvPr id="11" name="Content Placeholder 2">
            <a:extLst>
              <a:ext uri="{FF2B5EF4-FFF2-40B4-BE49-F238E27FC236}">
                <a16:creationId xmlns:a16="http://schemas.microsoft.com/office/drawing/2014/main" id="{6AEA7CA1-B43A-DFD7-2698-A7C8989286C6}"/>
              </a:ext>
            </a:extLst>
          </p:cNvPr>
          <p:cNvSpPr txBox="1">
            <a:spLocks/>
          </p:cNvSpPr>
          <p:nvPr/>
        </p:nvSpPr>
        <p:spPr>
          <a:xfrm>
            <a:off x="5012468" y="2014602"/>
            <a:ext cx="5322516" cy="161158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dirty="0">
                <a:latin typeface="Arial"/>
                <a:cs typeface="Arial"/>
              </a:rPr>
              <a:t>Nous recommandons de ne </a:t>
            </a:r>
            <a:r>
              <a:rPr lang="en-CA" b="1" dirty="0">
                <a:latin typeface="Arial"/>
                <a:cs typeface="Arial"/>
              </a:rPr>
              <a:t>pas dépister les femmes de 40 à 64 ans et les hommes </a:t>
            </a:r>
          </a:p>
          <a:p>
            <a:pPr marL="0" indent="0">
              <a:buNone/>
            </a:pPr>
            <a:endParaRPr lang="en-CA" sz="2200" b="1" dirty="0">
              <a:latin typeface="Arial"/>
              <a:cs typeface="Arial"/>
            </a:endParaRPr>
          </a:p>
          <a:p>
            <a:pPr marL="0" indent="0">
              <a:buNone/>
            </a:pPr>
            <a:r>
              <a:rPr lang="en-CA" sz="2000" i="1" dirty="0">
                <a:latin typeface="Arial"/>
                <a:cs typeface="Arial"/>
              </a:rPr>
              <a:t>(</a:t>
            </a:r>
            <a:r>
              <a:rPr lang="en-CA" sz="2000" b="1" i="1" dirty="0">
                <a:latin typeface="Arial"/>
                <a:cs typeface="Arial"/>
              </a:rPr>
              <a:t>Recommandation </a:t>
            </a:r>
            <a:r>
              <a:rPr lang="en-CA" sz="2000" b="1" i="1" dirty="0">
                <a:highlight>
                  <a:srgbClr val="FFFF00"/>
                </a:highlight>
                <a:latin typeface="Arial"/>
                <a:cs typeface="Arial"/>
              </a:rPr>
              <a:t>forte</a:t>
            </a:r>
            <a:r>
              <a:rPr lang="en-CA" sz="2000" i="1" dirty="0">
                <a:latin typeface="Arial"/>
                <a:cs typeface="Arial"/>
              </a:rPr>
              <a:t>; </a:t>
            </a:r>
            <a:br>
              <a:rPr lang="en-CA" sz="2000" i="1" dirty="0">
                <a:latin typeface="Arial"/>
                <a:cs typeface="Arial"/>
              </a:rPr>
            </a:br>
            <a:r>
              <a:rPr lang="en-CA" sz="2000" i="1" dirty="0">
                <a:latin typeface="Arial"/>
                <a:cs typeface="Arial"/>
              </a:rPr>
              <a:t>très faible certitude des données probantes)</a:t>
            </a:r>
            <a:endParaRPr lang="en-CA" sz="2000" dirty="0"/>
          </a:p>
        </p:txBody>
      </p:sp>
      <p:grpSp>
        <p:nvGrpSpPr>
          <p:cNvPr id="19" name="Group 18">
            <a:extLst>
              <a:ext uri="{FF2B5EF4-FFF2-40B4-BE49-F238E27FC236}">
                <a16:creationId xmlns:a16="http://schemas.microsoft.com/office/drawing/2014/main" id="{834CE31D-FC2D-89CA-8DC8-38587929A6F4}"/>
              </a:ext>
            </a:extLst>
          </p:cNvPr>
          <p:cNvGrpSpPr/>
          <p:nvPr/>
        </p:nvGrpSpPr>
        <p:grpSpPr>
          <a:xfrm>
            <a:off x="2018748" y="2014602"/>
            <a:ext cx="2993720" cy="1870437"/>
            <a:chOff x="419622" y="3955520"/>
            <a:chExt cx="2993720" cy="1870437"/>
          </a:xfrm>
        </p:grpSpPr>
        <p:pic>
          <p:nvPicPr>
            <p:cNvPr id="15" name="Picture 15" descr="Icon&#10;&#10;Description automatically generated">
              <a:extLst>
                <a:ext uri="{FF2B5EF4-FFF2-40B4-BE49-F238E27FC236}">
                  <a16:creationId xmlns:a16="http://schemas.microsoft.com/office/drawing/2014/main" id="{047FAD8F-B1C4-33D2-6255-CA03480D6517}"/>
                </a:ext>
              </a:extLst>
            </p:cNvPr>
            <p:cNvPicPr>
              <a:picLocks noChangeAspect="1"/>
            </p:cNvPicPr>
            <p:nvPr/>
          </p:nvPicPr>
          <p:blipFill>
            <a:blip r:embed="rId3"/>
            <a:stretch>
              <a:fillRect/>
            </a:stretch>
          </p:blipFill>
          <p:spPr>
            <a:xfrm>
              <a:off x="2820775" y="3955520"/>
              <a:ext cx="490214" cy="490213"/>
            </a:xfrm>
            <a:prstGeom prst="rect">
              <a:avLst/>
            </a:prstGeom>
          </p:spPr>
        </p:pic>
        <p:pic>
          <p:nvPicPr>
            <p:cNvPr id="7" name="Picture 12">
              <a:extLst>
                <a:ext uri="{FF2B5EF4-FFF2-40B4-BE49-F238E27FC236}">
                  <a16:creationId xmlns:a16="http://schemas.microsoft.com/office/drawing/2014/main" id="{C8269FE5-6CDA-DDC9-BDC4-B1D99BB00285}"/>
                </a:ext>
              </a:extLst>
            </p:cNvPr>
            <p:cNvPicPr>
              <a:picLocks noChangeAspect="1"/>
            </p:cNvPicPr>
            <p:nvPr/>
          </p:nvPicPr>
          <p:blipFill>
            <a:blip r:embed="rId4"/>
            <a:stretch>
              <a:fillRect/>
            </a:stretch>
          </p:blipFill>
          <p:spPr>
            <a:xfrm>
              <a:off x="419622" y="4401545"/>
              <a:ext cx="2993720" cy="1424412"/>
            </a:xfrm>
            <a:prstGeom prst="rect">
              <a:avLst/>
            </a:prstGeom>
          </p:spPr>
        </p:pic>
      </p:grpSp>
      <p:pic>
        <p:nvPicPr>
          <p:cNvPr id="3" name="Picture 2" descr="Society of Rural Physicians of Canada - The 28th Annual Rural &amp; Remote  Medicine Course - Take 2!">
            <a:extLst>
              <a:ext uri="{FF2B5EF4-FFF2-40B4-BE49-F238E27FC236}">
                <a16:creationId xmlns:a16="http://schemas.microsoft.com/office/drawing/2014/main" id="{052CCFAF-8EA3-E2B2-DFE8-81757227F9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9790" y="4888333"/>
            <a:ext cx="1220407" cy="124789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5384867F-9A38-381B-B178-F99900876ADF}"/>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507926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A1F4E8-37CA-874E-8EFA-E185FA1540E4}"/>
              </a:ext>
            </a:extLst>
          </p:cNvPr>
          <p:cNvSpPr>
            <a:spLocks noGrp="1"/>
          </p:cNvSpPr>
          <p:nvPr>
            <p:ph type="title"/>
          </p:nvPr>
        </p:nvSpPr>
        <p:spPr/>
        <p:txBody>
          <a:bodyPr/>
          <a:lstStyle/>
          <a:p>
            <a:r>
              <a:rPr lang="fr-FR" dirty="0"/>
              <a:t>Résultats</a:t>
            </a:r>
          </a:p>
        </p:txBody>
      </p:sp>
      <p:sp>
        <p:nvSpPr>
          <p:cNvPr id="3" name="Espace réservé du contenu 2">
            <a:extLst>
              <a:ext uri="{FF2B5EF4-FFF2-40B4-BE49-F238E27FC236}">
                <a16:creationId xmlns:a16="http://schemas.microsoft.com/office/drawing/2014/main" id="{A6C0E6D1-9C73-4E41-A7E6-3B220B03D460}"/>
              </a:ext>
            </a:extLst>
          </p:cNvPr>
          <p:cNvSpPr>
            <a:spLocks noGrp="1"/>
          </p:cNvSpPr>
          <p:nvPr>
            <p:ph idx="1"/>
          </p:nvPr>
        </p:nvSpPr>
        <p:spPr>
          <a:xfrm>
            <a:off x="2152650" y="1737360"/>
            <a:ext cx="7886700" cy="4094480"/>
          </a:xfrm>
        </p:spPr>
        <p:txBody>
          <a:bodyPr>
            <a:normAutofit lnSpcReduction="10000"/>
          </a:bodyPr>
          <a:lstStyle/>
          <a:p>
            <a:r>
              <a:rPr lang="fr-FR" b="1" dirty="0">
                <a:solidFill>
                  <a:srgbClr val="C1C1C1"/>
                </a:solidFill>
              </a:rPr>
              <a:t>Hommes </a:t>
            </a:r>
            <a:r>
              <a:rPr lang="fr-FR" dirty="0">
                <a:solidFill>
                  <a:srgbClr val="C1C1C1"/>
                </a:solidFill>
              </a:rPr>
              <a:t>: 1 étude </a:t>
            </a:r>
            <a:r>
              <a:rPr lang="fr-FR" b="1" dirty="0">
                <a:solidFill>
                  <a:srgbClr val="C1C1C1"/>
                </a:solidFill>
              </a:rPr>
              <a:t>non-randomisée</a:t>
            </a:r>
            <a:r>
              <a:rPr lang="fr-FR" dirty="0">
                <a:solidFill>
                  <a:srgbClr val="C1C1C1"/>
                </a:solidFill>
              </a:rPr>
              <a:t> qui ne démontre pas de bénéfice</a:t>
            </a:r>
          </a:p>
          <a:p>
            <a:endParaRPr lang="fr-FR" dirty="0">
              <a:solidFill>
                <a:srgbClr val="C1C1C1"/>
              </a:solidFill>
            </a:endParaRPr>
          </a:p>
          <a:p>
            <a:r>
              <a:rPr lang="fr-FR" b="1" dirty="0">
                <a:solidFill>
                  <a:srgbClr val="C1C1C1"/>
                </a:solidFill>
              </a:rPr>
              <a:t>Femmes </a:t>
            </a:r>
            <a:r>
              <a:rPr lang="en-CA" b="1" dirty="0">
                <a:solidFill>
                  <a:srgbClr val="C1C1C1"/>
                </a:solidFill>
              </a:rPr>
              <a:t>&lt;65 ans</a:t>
            </a:r>
            <a:r>
              <a:rPr lang="en-CA" dirty="0">
                <a:solidFill>
                  <a:srgbClr val="C1C1C1"/>
                </a:solidFill>
              </a:rPr>
              <a:t>: 1 </a:t>
            </a:r>
            <a:r>
              <a:rPr lang="en-CA" b="1" dirty="0">
                <a:solidFill>
                  <a:srgbClr val="C1C1C1"/>
                </a:solidFill>
              </a:rPr>
              <a:t>étude randomisée </a:t>
            </a:r>
            <a:r>
              <a:rPr lang="en-CA" dirty="0">
                <a:solidFill>
                  <a:srgbClr val="C1C1C1"/>
                </a:solidFill>
              </a:rPr>
              <a:t>qui ne démontre pas de bénéfice</a:t>
            </a:r>
          </a:p>
          <a:p>
            <a:endParaRPr lang="en-CA" dirty="0"/>
          </a:p>
          <a:p>
            <a:r>
              <a:rPr lang="en-CA" b="1" dirty="0">
                <a:solidFill>
                  <a:srgbClr val="C00000"/>
                </a:solidFill>
                <a:highlight>
                  <a:srgbClr val="FFFF00"/>
                </a:highlight>
              </a:rPr>
              <a:t>Femmes ≥ 65 ans </a:t>
            </a:r>
            <a:r>
              <a:rPr lang="en-CA" dirty="0">
                <a:highlight>
                  <a:srgbClr val="FFFF00"/>
                </a:highlight>
              </a:rPr>
              <a:t>: </a:t>
            </a:r>
            <a:r>
              <a:rPr lang="en-CA" b="1" dirty="0">
                <a:highlight>
                  <a:srgbClr val="FFFF00"/>
                </a:highlight>
              </a:rPr>
              <a:t>3 études randomisées </a:t>
            </a:r>
            <a:r>
              <a:rPr lang="en-CA" dirty="0">
                <a:highlight>
                  <a:srgbClr val="FFFF00"/>
                </a:highlight>
              </a:rPr>
              <a:t>et       </a:t>
            </a:r>
          </a:p>
          <a:p>
            <a:pPr marL="0" indent="0">
              <a:buNone/>
            </a:pPr>
            <a:r>
              <a:rPr lang="en-CA" dirty="0"/>
              <a:t>    </a:t>
            </a:r>
            <a:r>
              <a:rPr lang="en-CA" dirty="0">
                <a:highlight>
                  <a:srgbClr val="FFFF00"/>
                </a:highlight>
              </a:rPr>
              <a:t>1 étude non randomisée</a:t>
            </a:r>
          </a:p>
          <a:p>
            <a:pPr marL="0" indent="0">
              <a:buNone/>
            </a:pPr>
            <a:r>
              <a:rPr lang="en-CA" sz="1800" dirty="0"/>
              <a:t>		</a:t>
            </a:r>
            <a:endParaRPr lang="fr-FR" sz="1800" dirty="0"/>
          </a:p>
        </p:txBody>
      </p:sp>
      <p:sp>
        <p:nvSpPr>
          <p:cNvPr id="10" name="Rectangle 9">
            <a:extLst>
              <a:ext uri="{FF2B5EF4-FFF2-40B4-BE49-F238E27FC236}">
                <a16:creationId xmlns:a16="http://schemas.microsoft.com/office/drawing/2014/main" id="{48E59F47-D830-6E73-8DA9-2EF3780B2D18}"/>
              </a:ext>
            </a:extLst>
          </p:cNvPr>
          <p:cNvSpPr/>
          <p:nvPr/>
        </p:nvSpPr>
        <p:spPr>
          <a:xfrm>
            <a:off x="8868507" y="4876387"/>
            <a:ext cx="3151842" cy="28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F3FA7A1-6C90-8947-2E25-A0226BBEEBE3}"/>
              </a:ext>
            </a:extLst>
          </p:cNvPr>
          <p:cNvSpPr/>
          <p:nvPr/>
        </p:nvSpPr>
        <p:spPr>
          <a:xfrm>
            <a:off x="8726268" y="6166876"/>
            <a:ext cx="3151842" cy="28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descr="Society of Rural Physicians of Canada - The 28th Annual Rural &amp; Remote  Medicine Course - Take 2!">
            <a:extLst>
              <a:ext uri="{FF2B5EF4-FFF2-40B4-BE49-F238E27FC236}">
                <a16:creationId xmlns:a16="http://schemas.microsoft.com/office/drawing/2014/main" id="{76246891-DEBC-78B7-2A3C-EA1C1E455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9790" y="4888333"/>
            <a:ext cx="1220407" cy="124789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28E6729E-B0CC-439F-BBD2-19D1B092A06F}"/>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558373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412"/>
        <p:cNvGrpSpPr/>
        <p:nvPr/>
      </p:nvGrpSpPr>
      <p:grpSpPr>
        <a:xfrm>
          <a:off x="0" y="0"/>
          <a:ext cx="0" cy="0"/>
          <a:chOff x="0" y="0"/>
          <a:chExt cx="0" cy="0"/>
        </a:xfrm>
      </p:grpSpPr>
      <p:sp>
        <p:nvSpPr>
          <p:cNvPr id="413" name="Google Shape;413;p32"/>
          <p:cNvSpPr txBox="1">
            <a:spLocks noGrp="1"/>
          </p:cNvSpPr>
          <p:nvPr>
            <p:ph type="title"/>
          </p:nvPr>
        </p:nvSpPr>
        <p:spPr>
          <a:xfrm>
            <a:off x="1143000" y="700092"/>
            <a:ext cx="8229600" cy="762000"/>
          </a:xfrm>
          <a:prstGeom prst="rect">
            <a:avLst/>
          </a:prstGeom>
          <a:noFill/>
          <a:ln>
            <a:noFill/>
          </a:ln>
        </p:spPr>
        <p:txBody>
          <a:bodyPr spcFirstLastPara="1" vert="horz" wrap="square" lIns="91425" tIns="45700" rIns="91425" bIns="45700" rtlCol="0" anchor="ctr" anchorCtr="0">
            <a:normAutofit fontScale="90000"/>
          </a:bodyPr>
          <a:lstStyle/>
          <a:p>
            <a:pPr>
              <a:spcBef>
                <a:spcPts val="0"/>
              </a:spcBef>
              <a:buClr>
                <a:schemeClr val="dk1"/>
              </a:buClr>
              <a:buSzPct val="100000"/>
            </a:pPr>
            <a:r>
              <a:rPr lang="en-US" sz="2900" dirty="0" err="1">
                <a:latin typeface="Arial"/>
                <a:ea typeface="Arial"/>
                <a:cs typeface="Arial"/>
                <a:sym typeface="Arial"/>
              </a:rPr>
              <a:t>Applicabilité</a:t>
            </a:r>
            <a:r>
              <a:rPr lang="en-US" sz="2900" dirty="0">
                <a:latin typeface="Arial"/>
                <a:ea typeface="Arial"/>
                <a:cs typeface="Arial"/>
                <a:sym typeface="Arial"/>
              </a:rPr>
              <a:t> des </a:t>
            </a:r>
            <a:r>
              <a:rPr lang="en-US" sz="2900" dirty="0" err="1">
                <a:latin typeface="Arial"/>
                <a:ea typeface="Arial"/>
                <a:cs typeface="Arial"/>
                <a:sym typeface="Arial"/>
              </a:rPr>
              <a:t>données</a:t>
            </a:r>
            <a:r>
              <a:rPr lang="en-US" sz="2900" dirty="0">
                <a:latin typeface="Arial"/>
                <a:ea typeface="Arial"/>
                <a:cs typeface="Arial"/>
                <a:sym typeface="Arial"/>
              </a:rPr>
              <a:t> </a:t>
            </a:r>
            <a:r>
              <a:rPr lang="en-US" sz="2900" dirty="0" err="1">
                <a:latin typeface="Arial"/>
                <a:ea typeface="Arial"/>
                <a:cs typeface="Arial"/>
                <a:sym typeface="Arial"/>
              </a:rPr>
              <a:t>probantes</a:t>
            </a:r>
            <a:r>
              <a:rPr lang="en-US" sz="2900" dirty="0">
                <a:latin typeface="Arial"/>
                <a:ea typeface="Arial"/>
                <a:cs typeface="Arial"/>
                <a:sym typeface="Arial"/>
              </a:rPr>
              <a:t> </a:t>
            </a:r>
            <a:r>
              <a:rPr lang="en-US" sz="2900" dirty="0" err="1">
                <a:latin typeface="Arial"/>
                <a:ea typeface="Arial"/>
                <a:cs typeface="Arial"/>
                <a:sym typeface="Arial"/>
              </a:rPr>
              <a:t>disponibles</a:t>
            </a:r>
            <a:endParaRPr dirty="0"/>
          </a:p>
        </p:txBody>
      </p:sp>
      <p:sp>
        <p:nvSpPr>
          <p:cNvPr id="414" name="Google Shape;414;p32"/>
          <p:cNvSpPr txBox="1">
            <a:spLocks noGrp="1"/>
          </p:cNvSpPr>
          <p:nvPr>
            <p:ph type="body" idx="1"/>
          </p:nvPr>
        </p:nvSpPr>
        <p:spPr>
          <a:xfrm>
            <a:off x="939800" y="1562891"/>
            <a:ext cx="8229600" cy="4602163"/>
          </a:xfrm>
          <a:prstGeom prst="rect">
            <a:avLst/>
          </a:prstGeom>
          <a:noFill/>
          <a:ln>
            <a:noFill/>
          </a:ln>
        </p:spPr>
        <p:txBody>
          <a:bodyPr spcFirstLastPara="1" vert="horz" wrap="square" lIns="91425" tIns="45700" rIns="91425" bIns="45700" rtlCol="0" anchor="t" anchorCtr="0">
            <a:normAutofit fontScale="80000" lnSpcReduction="10000"/>
          </a:bodyPr>
          <a:lstStyle/>
          <a:p>
            <a:pPr marL="342900" indent="-342900">
              <a:buClr>
                <a:schemeClr val="dk1"/>
              </a:buClr>
              <a:buSzPct val="100000"/>
            </a:pPr>
            <a:r>
              <a:rPr lang="en-US" sz="3150" dirty="0">
                <a:latin typeface="Arial"/>
                <a:ea typeface="Arial"/>
                <a:cs typeface="Arial"/>
                <a:sym typeface="Arial"/>
              </a:rPr>
              <a:t>Pour 3 ÉRC, les </a:t>
            </a:r>
            <a:r>
              <a:rPr lang="en-US" sz="3150" dirty="0" err="1">
                <a:latin typeface="Arial"/>
                <a:ea typeface="Arial"/>
                <a:cs typeface="Arial"/>
                <a:sym typeface="Arial"/>
              </a:rPr>
              <a:t>participantes</a:t>
            </a:r>
            <a:r>
              <a:rPr lang="en-US" sz="3150" dirty="0">
                <a:latin typeface="Arial"/>
                <a:ea typeface="Arial"/>
                <a:cs typeface="Arial"/>
                <a:sym typeface="Arial"/>
              </a:rPr>
              <a:t> se </a:t>
            </a:r>
            <a:r>
              <a:rPr lang="en-US" sz="3150" dirty="0" err="1">
                <a:latin typeface="Arial"/>
                <a:ea typeface="Arial"/>
                <a:cs typeface="Arial"/>
                <a:sym typeface="Arial"/>
              </a:rPr>
              <a:t>sont</a:t>
            </a:r>
            <a:r>
              <a:rPr lang="en-US" sz="3150" dirty="0">
                <a:latin typeface="Arial"/>
                <a:ea typeface="Arial"/>
                <a:cs typeface="Arial"/>
                <a:sym typeface="Arial"/>
              </a:rPr>
              <a:t> </a:t>
            </a:r>
            <a:r>
              <a:rPr lang="en-US" sz="3150" dirty="0" err="1">
                <a:latin typeface="Arial"/>
                <a:ea typeface="Arial"/>
                <a:cs typeface="Arial"/>
                <a:sym typeface="Arial"/>
              </a:rPr>
              <a:t>portées</a:t>
            </a:r>
            <a:r>
              <a:rPr lang="en-US" sz="3150" dirty="0">
                <a:latin typeface="Arial"/>
                <a:ea typeface="Arial"/>
                <a:cs typeface="Arial"/>
                <a:sym typeface="Arial"/>
              </a:rPr>
              <a:t> </a:t>
            </a:r>
            <a:r>
              <a:rPr lang="en-US" sz="3150" dirty="0" err="1">
                <a:latin typeface="Arial"/>
                <a:ea typeface="Arial"/>
                <a:cs typeface="Arial"/>
                <a:sym typeface="Arial"/>
              </a:rPr>
              <a:t>volontaires</a:t>
            </a:r>
            <a:r>
              <a:rPr lang="en-US" sz="3150" dirty="0">
                <a:latin typeface="Arial"/>
                <a:ea typeface="Arial"/>
                <a:cs typeface="Arial"/>
                <a:sym typeface="Arial"/>
              </a:rPr>
              <a:t> (invitation par la poste) et </a:t>
            </a:r>
            <a:r>
              <a:rPr lang="en-US" sz="3150" dirty="0" err="1">
                <a:latin typeface="Arial"/>
                <a:ea typeface="Arial"/>
                <a:cs typeface="Arial"/>
                <a:sym typeface="Arial"/>
              </a:rPr>
              <a:t>ont</a:t>
            </a:r>
            <a:r>
              <a:rPr lang="en-US" sz="3150" dirty="0">
                <a:latin typeface="Arial"/>
                <a:ea typeface="Arial"/>
                <a:cs typeface="Arial"/>
                <a:sym typeface="Arial"/>
              </a:rPr>
              <a:t> </a:t>
            </a:r>
            <a:r>
              <a:rPr lang="en-US" sz="3150" dirty="0" err="1">
                <a:latin typeface="Arial"/>
                <a:ea typeface="Arial"/>
                <a:cs typeface="Arial"/>
                <a:sym typeface="Arial"/>
              </a:rPr>
              <a:t>accepté</a:t>
            </a:r>
            <a:r>
              <a:rPr lang="en-US" sz="3150" dirty="0">
                <a:latin typeface="Arial"/>
                <a:ea typeface="Arial"/>
                <a:cs typeface="Arial"/>
                <a:sym typeface="Arial"/>
              </a:rPr>
              <a:t> de </a:t>
            </a:r>
            <a:r>
              <a:rPr lang="en-US" sz="3150" dirty="0" err="1">
                <a:latin typeface="Arial"/>
                <a:ea typeface="Arial"/>
                <a:cs typeface="Arial"/>
                <a:sym typeface="Arial"/>
              </a:rPr>
              <a:t>remplir</a:t>
            </a:r>
            <a:r>
              <a:rPr lang="en-US" sz="3150" dirty="0">
                <a:latin typeface="Arial"/>
                <a:ea typeface="Arial"/>
                <a:cs typeface="Arial"/>
                <a:sym typeface="Arial"/>
              </a:rPr>
              <a:t> </a:t>
            </a:r>
            <a:r>
              <a:rPr lang="en-US" sz="3150" dirty="0" err="1">
                <a:latin typeface="Arial"/>
                <a:ea typeface="Arial"/>
                <a:cs typeface="Arial"/>
                <a:sym typeface="Arial"/>
              </a:rPr>
              <a:t>indépendamment</a:t>
            </a:r>
            <a:r>
              <a:rPr lang="en-US" sz="3150" dirty="0">
                <a:latin typeface="Arial"/>
                <a:ea typeface="Arial"/>
                <a:cs typeface="Arial"/>
                <a:sym typeface="Arial"/>
              </a:rPr>
              <a:t> </a:t>
            </a:r>
            <a:r>
              <a:rPr lang="en-US" sz="3150" dirty="0" err="1">
                <a:latin typeface="Arial"/>
                <a:ea typeface="Arial"/>
                <a:cs typeface="Arial"/>
                <a:sym typeface="Arial"/>
              </a:rPr>
              <a:t>une</a:t>
            </a:r>
            <a:r>
              <a:rPr lang="en-US" sz="3150" dirty="0">
                <a:latin typeface="Arial"/>
                <a:ea typeface="Arial"/>
                <a:cs typeface="Arial"/>
                <a:sym typeface="Arial"/>
              </a:rPr>
              <a:t> </a:t>
            </a:r>
            <a:r>
              <a:rPr lang="en-US" sz="3150" dirty="0" err="1">
                <a:latin typeface="Arial"/>
                <a:ea typeface="Arial"/>
                <a:cs typeface="Arial"/>
                <a:sym typeface="Arial"/>
              </a:rPr>
              <a:t>évaluation</a:t>
            </a:r>
            <a:r>
              <a:rPr lang="en-US" sz="3150" dirty="0">
                <a:latin typeface="Arial"/>
                <a:ea typeface="Arial"/>
                <a:cs typeface="Arial"/>
                <a:sym typeface="Arial"/>
              </a:rPr>
              <a:t> du </a:t>
            </a:r>
            <a:r>
              <a:rPr lang="en-US" sz="3150" dirty="0" err="1">
                <a:latin typeface="Arial"/>
                <a:ea typeface="Arial"/>
                <a:cs typeface="Arial"/>
                <a:sym typeface="Arial"/>
              </a:rPr>
              <a:t>risque</a:t>
            </a:r>
            <a:r>
              <a:rPr lang="en-US" sz="3150" dirty="0">
                <a:latin typeface="Arial"/>
                <a:ea typeface="Arial"/>
                <a:cs typeface="Arial"/>
                <a:sym typeface="Arial"/>
              </a:rPr>
              <a:t>.</a:t>
            </a:r>
            <a:endParaRPr sz="3150" dirty="0"/>
          </a:p>
          <a:p>
            <a:pPr marL="342900" indent="-209550">
              <a:spcBef>
                <a:spcPts val="420"/>
              </a:spcBef>
              <a:buClr>
                <a:schemeClr val="dk1"/>
              </a:buClr>
              <a:buSzPct val="100000"/>
              <a:buNone/>
            </a:pPr>
            <a:endParaRPr dirty="0">
              <a:latin typeface="Arial"/>
              <a:ea typeface="Arial"/>
              <a:cs typeface="Arial"/>
              <a:sym typeface="Arial"/>
            </a:endParaRPr>
          </a:p>
          <a:p>
            <a:pPr marL="342900" indent="-342900">
              <a:spcBef>
                <a:spcPts val="420"/>
              </a:spcBef>
              <a:buClr>
                <a:schemeClr val="dk1"/>
              </a:buClr>
              <a:buSzPct val="100000"/>
            </a:pPr>
            <a:r>
              <a:rPr lang="en-US" sz="3150" dirty="0">
                <a:latin typeface="Arial"/>
                <a:ea typeface="Arial"/>
                <a:cs typeface="Arial"/>
                <a:sym typeface="Arial"/>
              </a:rPr>
              <a:t>Les </a:t>
            </a:r>
            <a:r>
              <a:rPr lang="en-US" sz="3150" dirty="0" err="1">
                <a:latin typeface="Arial"/>
                <a:ea typeface="Arial"/>
                <a:cs typeface="Arial"/>
                <a:sym typeface="Arial"/>
              </a:rPr>
              <a:t>participantes</a:t>
            </a:r>
            <a:r>
              <a:rPr lang="en-US" sz="3150" dirty="0">
                <a:latin typeface="Arial"/>
                <a:ea typeface="Arial"/>
                <a:cs typeface="Arial"/>
                <a:sym typeface="Arial"/>
              </a:rPr>
              <a:t> aux ÉRC </a:t>
            </a:r>
            <a:r>
              <a:rPr lang="en-US" sz="3150" dirty="0" err="1">
                <a:latin typeface="Arial"/>
                <a:ea typeface="Arial"/>
                <a:cs typeface="Arial"/>
                <a:sym typeface="Arial"/>
              </a:rPr>
              <a:t>avaient</a:t>
            </a:r>
            <a:r>
              <a:rPr lang="en-US" sz="3150" dirty="0">
                <a:latin typeface="Arial"/>
                <a:ea typeface="Arial"/>
                <a:cs typeface="Arial"/>
                <a:sym typeface="Arial"/>
              </a:rPr>
              <a:t> un </a:t>
            </a:r>
            <a:r>
              <a:rPr lang="en-US" sz="3150" dirty="0" err="1">
                <a:latin typeface="Arial"/>
                <a:ea typeface="Arial"/>
                <a:cs typeface="Arial"/>
                <a:sym typeface="Arial"/>
              </a:rPr>
              <a:t>niveau</a:t>
            </a:r>
            <a:r>
              <a:rPr lang="en-US" sz="3150" dirty="0">
                <a:latin typeface="Arial"/>
                <a:ea typeface="Arial"/>
                <a:cs typeface="Arial"/>
                <a:sym typeface="Arial"/>
              </a:rPr>
              <a:t> de </a:t>
            </a:r>
            <a:r>
              <a:rPr lang="en-US" sz="3150" dirty="0" err="1">
                <a:latin typeface="Arial"/>
                <a:ea typeface="Arial"/>
                <a:cs typeface="Arial"/>
                <a:sym typeface="Arial"/>
              </a:rPr>
              <a:t>scolarité</a:t>
            </a:r>
            <a:r>
              <a:rPr lang="en-US" sz="3150" dirty="0">
                <a:latin typeface="Arial"/>
                <a:ea typeface="Arial"/>
                <a:cs typeface="Arial"/>
                <a:sym typeface="Arial"/>
              </a:rPr>
              <a:t> plus </a:t>
            </a:r>
            <a:r>
              <a:rPr lang="en-US" sz="3150" dirty="0" err="1">
                <a:latin typeface="Arial"/>
                <a:ea typeface="Arial"/>
                <a:cs typeface="Arial"/>
                <a:sym typeface="Arial"/>
              </a:rPr>
              <a:t>élevé</a:t>
            </a:r>
            <a:r>
              <a:rPr lang="en-US" sz="3150" dirty="0">
                <a:latin typeface="Arial"/>
                <a:ea typeface="Arial"/>
                <a:cs typeface="Arial"/>
                <a:sym typeface="Arial"/>
              </a:rPr>
              <a:t> </a:t>
            </a:r>
            <a:r>
              <a:rPr lang="en-US" sz="3150" dirty="0" err="1">
                <a:latin typeface="Arial"/>
                <a:ea typeface="Arial"/>
                <a:cs typeface="Arial"/>
                <a:sym typeface="Arial"/>
              </a:rPr>
              <a:t>comparativement</a:t>
            </a:r>
            <a:r>
              <a:rPr lang="en-US" sz="3150" dirty="0">
                <a:latin typeface="Arial"/>
                <a:ea typeface="Arial"/>
                <a:cs typeface="Arial"/>
                <a:sym typeface="Arial"/>
              </a:rPr>
              <a:t> à la population générale.</a:t>
            </a:r>
            <a:endParaRPr sz="3150" dirty="0"/>
          </a:p>
          <a:p>
            <a:pPr marL="342900" indent="-209550">
              <a:spcBef>
                <a:spcPts val="420"/>
              </a:spcBef>
              <a:buClr>
                <a:schemeClr val="dk1"/>
              </a:buClr>
              <a:buSzPct val="100000"/>
              <a:buNone/>
            </a:pPr>
            <a:endParaRPr dirty="0">
              <a:latin typeface="Arial"/>
              <a:ea typeface="Arial"/>
              <a:cs typeface="Arial"/>
              <a:sym typeface="Arial"/>
            </a:endParaRPr>
          </a:p>
          <a:p>
            <a:pPr marL="342900" indent="-342900">
              <a:spcBef>
                <a:spcPts val="420"/>
              </a:spcBef>
              <a:buClr>
                <a:schemeClr val="dk1"/>
              </a:buClr>
              <a:buSzPct val="100000"/>
            </a:pPr>
            <a:r>
              <a:rPr lang="fr-CA" sz="3150" dirty="0">
                <a:latin typeface="Arial"/>
                <a:cs typeface="Arial"/>
                <a:sym typeface="Arial"/>
              </a:rPr>
              <a:t>Dans les 2 ÉRC plus récents et dans l’analyse choisie dans le 3</a:t>
            </a:r>
            <a:r>
              <a:rPr lang="fr-CA" sz="3150" baseline="30000" dirty="0">
                <a:latin typeface="Arial"/>
                <a:cs typeface="Arial"/>
                <a:sym typeface="Arial"/>
              </a:rPr>
              <a:t>ème</a:t>
            </a:r>
            <a:r>
              <a:rPr lang="fr-CA" sz="3150" dirty="0">
                <a:latin typeface="Arial"/>
                <a:cs typeface="Arial"/>
                <a:sym typeface="Arial"/>
              </a:rPr>
              <a:t> ÉRC</a:t>
            </a:r>
            <a:r>
              <a:rPr lang="fr-CA" sz="3150" dirty="0">
                <a:highlight>
                  <a:srgbClr val="FFFF00"/>
                </a:highlight>
                <a:latin typeface="Arial"/>
                <a:cs typeface="Arial"/>
                <a:sym typeface="Arial"/>
              </a:rPr>
              <a:t> toutes les femmes avaient eu une évaluation du risque avant d’avoir une ODM</a:t>
            </a:r>
            <a:endParaRPr sz="3150" dirty="0">
              <a:highlight>
                <a:srgbClr val="FFFF00"/>
              </a:highlight>
            </a:endParaRPr>
          </a:p>
          <a:p>
            <a:pPr marL="342900" indent="-209550">
              <a:spcBef>
                <a:spcPts val="420"/>
              </a:spcBef>
              <a:buClr>
                <a:schemeClr val="dk1"/>
              </a:buClr>
              <a:buSzPct val="100000"/>
              <a:buNone/>
            </a:pPr>
            <a:endParaRPr dirty="0"/>
          </a:p>
          <a:p>
            <a:pPr marL="0" indent="0">
              <a:spcBef>
                <a:spcPts val="420"/>
              </a:spcBef>
              <a:buClr>
                <a:schemeClr val="dk1"/>
              </a:buClr>
              <a:buSzPct val="100000"/>
              <a:buNone/>
            </a:pPr>
            <a:endParaRPr dirty="0"/>
          </a:p>
        </p:txBody>
      </p:sp>
      <p:pic>
        <p:nvPicPr>
          <p:cNvPr id="2" name="Picture 2" descr="Society of Rural Physicians of Canada - The 28th Annual Rural &amp; Remote  Medicine Course - Take 2!">
            <a:extLst>
              <a:ext uri="{FF2B5EF4-FFF2-40B4-BE49-F238E27FC236}">
                <a16:creationId xmlns:a16="http://schemas.microsoft.com/office/drawing/2014/main" id="{395DDA34-A592-9211-9466-DB5F2224C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9790" y="4888333"/>
            <a:ext cx="1220407" cy="124789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3FDED526-17AD-D8EE-7215-C82940F51A0C}"/>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02698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E2C0F5-5959-2ABA-8C95-D48BD3DB6E09}"/>
              </a:ext>
            </a:extLst>
          </p:cNvPr>
          <p:cNvSpPr txBox="1">
            <a:spLocks/>
          </p:cNvSpPr>
          <p:nvPr/>
        </p:nvSpPr>
        <p:spPr>
          <a:xfrm>
            <a:off x="1931504" y="315555"/>
            <a:ext cx="8328991" cy="762000"/>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en-CA" sz="3200" dirty="0">
                <a:latin typeface="Arial"/>
                <a:cs typeface="Arial"/>
              </a:rPr>
              <a:t>Bénéfices et préjudices </a:t>
            </a:r>
            <a:r>
              <a:rPr lang="en-CA" sz="3200" dirty="0" err="1">
                <a:latin typeface="Arial"/>
                <a:cs typeface="Arial"/>
              </a:rPr>
              <a:t>potentiels</a:t>
            </a:r>
            <a:r>
              <a:rPr lang="en-CA" sz="3200" dirty="0">
                <a:latin typeface="Arial"/>
                <a:cs typeface="Arial"/>
              </a:rPr>
              <a:t> du dépistage </a:t>
            </a:r>
          </a:p>
        </p:txBody>
      </p:sp>
      <p:sp>
        <p:nvSpPr>
          <p:cNvPr id="13" name="Rectangle 12">
            <a:extLst>
              <a:ext uri="{FF2B5EF4-FFF2-40B4-BE49-F238E27FC236}">
                <a16:creationId xmlns:a16="http://schemas.microsoft.com/office/drawing/2014/main" id="{78D270A5-B19F-21BC-5AC6-4F17DC013360}"/>
              </a:ext>
            </a:extLst>
          </p:cNvPr>
          <p:cNvSpPr/>
          <p:nvPr/>
        </p:nvSpPr>
        <p:spPr>
          <a:xfrm>
            <a:off x="1531918" y="6090139"/>
            <a:ext cx="3288408" cy="655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9CA77EA6-7CA2-5872-D3A6-720D143D7E23}"/>
              </a:ext>
            </a:extLst>
          </p:cNvPr>
          <p:cNvSpPr/>
          <p:nvPr/>
        </p:nvSpPr>
        <p:spPr>
          <a:xfrm>
            <a:off x="6931576" y="6255055"/>
            <a:ext cx="3288408" cy="425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2" descr="Society of Rural Physicians of Canada - The 28th Annual Rural &amp; Remote  Medicine Course - Take 2!">
            <a:extLst>
              <a:ext uri="{FF2B5EF4-FFF2-40B4-BE49-F238E27FC236}">
                <a16:creationId xmlns:a16="http://schemas.microsoft.com/office/drawing/2014/main" id="{CE0640C0-B3F7-D743-5159-ADA571D81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9790" y="4888333"/>
            <a:ext cx="1220407" cy="124789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texte, capture d’écran, Police, nombre&#10;&#10;Description générée automatiquement">
            <a:extLst>
              <a:ext uri="{FF2B5EF4-FFF2-40B4-BE49-F238E27FC236}">
                <a16:creationId xmlns:a16="http://schemas.microsoft.com/office/drawing/2014/main" id="{70D2674C-6A6C-4D16-79DA-60D884FC42B1}"/>
              </a:ext>
            </a:extLst>
          </p:cNvPr>
          <p:cNvPicPr>
            <a:picLocks noChangeAspect="1"/>
          </p:cNvPicPr>
          <p:nvPr/>
        </p:nvPicPr>
        <p:blipFill>
          <a:blip r:embed="rId3"/>
          <a:stretch>
            <a:fillRect/>
          </a:stretch>
        </p:blipFill>
        <p:spPr>
          <a:xfrm>
            <a:off x="1932993" y="960545"/>
            <a:ext cx="7735076" cy="5730010"/>
          </a:xfrm>
          <a:prstGeom prst="rect">
            <a:avLst/>
          </a:prstGeom>
        </p:spPr>
      </p:pic>
    </p:spTree>
    <p:extLst>
      <p:ext uri="{BB962C8B-B14F-4D97-AF65-F5344CB8AC3E}">
        <p14:creationId xmlns:p14="http://schemas.microsoft.com/office/powerpoint/2010/main" val="1853997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748" y="533400"/>
            <a:ext cx="8420653" cy="762000"/>
          </a:xfrm>
        </p:spPr>
        <p:txBody>
          <a:bodyPr>
            <a:noAutofit/>
          </a:bodyPr>
          <a:lstStyle/>
          <a:p>
            <a:r>
              <a:rPr lang="en-CA" sz="3200" dirty="0">
                <a:latin typeface="Arial"/>
                <a:cs typeface="Arial"/>
              </a:rPr>
              <a:t>Recommendation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96538" y="2049133"/>
                <a:ext cx="5314262" cy="1619832"/>
              </a:xfrm>
            </p:spPr>
            <p:txBody>
              <a:bodyPr vert="horz" lIns="91440" tIns="45720" rIns="91440" bIns="45720" rtlCol="0" anchor="t">
                <a:noAutofit/>
              </a:bodyPr>
              <a:lstStyle/>
              <a:p>
                <a:pPr marL="0" indent="0">
                  <a:buNone/>
                </a:pPr>
                <a:r>
                  <a:rPr lang="en-CA" dirty="0">
                    <a:latin typeface="Arial"/>
                    <a:cs typeface="Arial"/>
                  </a:rPr>
                  <a:t>Nous recommandons de dépister les femmes </a:t>
                </a:r>
                <a:r>
                  <a:rPr lang="en-CA" dirty="0"/>
                  <a:t>de </a:t>
                </a:r>
                <a14:m>
                  <m:oMath xmlns:m="http://schemas.openxmlformats.org/officeDocument/2006/math">
                    <m:r>
                      <a:rPr lang="en-CA" i="1" smtClean="0">
                        <a:latin typeface="Cambria Math" panose="02040503050406030204" pitchFamily="18" charset="0"/>
                        <a:ea typeface="Cambria Math" panose="02040503050406030204" pitchFamily="18" charset="0"/>
                        <a:cs typeface="Arial"/>
                      </a:rPr>
                      <m:t>≥</m:t>
                    </m:r>
                    <m:r>
                      <a:rPr lang="fr-CA" b="0" i="0" dirty="0" smtClean="0">
                        <a:latin typeface="Cambria Math" panose="02040503050406030204" pitchFamily="18" charset="0"/>
                      </a:rPr>
                      <m:t>65 </m:t>
                    </m:r>
                  </m:oMath>
                </a14:m>
                <a:r>
                  <a:rPr lang="en-CA" dirty="0"/>
                  <a:t>ans</a:t>
                </a:r>
                <a:r>
                  <a:rPr lang="en-CA" b="1" dirty="0"/>
                  <a:t> en </a:t>
                </a:r>
                <a:r>
                  <a:rPr lang="en-CA" b="1" dirty="0">
                    <a:latin typeface="Arial"/>
                    <a:cs typeface="Arial"/>
                  </a:rPr>
                  <a:t>commençant par une estimation du risque (sans ODM)</a:t>
                </a:r>
              </a:p>
              <a:p>
                <a:pPr marL="0" indent="0">
                  <a:buNone/>
                </a:pPr>
                <a:r>
                  <a:rPr lang="en-CA" sz="2200" b="1" dirty="0">
                    <a:latin typeface="Arial"/>
                    <a:cs typeface="Arial"/>
                  </a:rPr>
                  <a:t> </a:t>
                </a:r>
              </a:p>
              <a:p>
                <a:pPr marL="0" indent="0">
                  <a:buNone/>
                </a:pPr>
                <a:r>
                  <a:rPr lang="en-CA" sz="2000" dirty="0">
                    <a:latin typeface="Arial"/>
                    <a:cs typeface="Arial"/>
                  </a:rPr>
                  <a:t>(</a:t>
                </a:r>
                <a:r>
                  <a:rPr lang="en-CA" sz="2000" i="1" dirty="0">
                    <a:latin typeface="Arial"/>
                    <a:cs typeface="Arial"/>
                  </a:rPr>
                  <a:t>Recommandation </a:t>
                </a:r>
                <a:r>
                  <a:rPr lang="en-CA" sz="2000" i="1" dirty="0">
                    <a:highlight>
                      <a:srgbClr val="FFFF00"/>
                    </a:highlight>
                    <a:latin typeface="Arial"/>
                    <a:cs typeface="Arial"/>
                  </a:rPr>
                  <a:t>conditionnelle</a:t>
                </a:r>
                <a:r>
                  <a:rPr lang="en-CA" sz="2000" i="1" dirty="0">
                    <a:latin typeface="Arial"/>
                    <a:cs typeface="Arial"/>
                  </a:rPr>
                  <a:t>; </a:t>
                </a:r>
                <a:br>
                  <a:rPr lang="en-CA" sz="2000" i="1" dirty="0">
                    <a:latin typeface="Arial"/>
                    <a:cs typeface="Arial"/>
                  </a:rPr>
                </a:br>
                <a:r>
                  <a:rPr lang="en-CA" sz="2000" i="1" dirty="0">
                    <a:latin typeface="Arial"/>
                    <a:cs typeface="Arial"/>
                  </a:rPr>
                  <a:t>faible certitude des données probantes) </a:t>
                </a:r>
                <a:endParaRPr lang="en-CA"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96538" y="2049133"/>
                <a:ext cx="5314262" cy="1619832"/>
              </a:xfrm>
              <a:blipFill>
                <a:blip r:embed="rId3"/>
                <a:stretch>
                  <a:fillRect l="-2857" t="-4688" r="-1667" b="-121094"/>
                </a:stretch>
              </a:blipFill>
            </p:spPr>
            <p:txBody>
              <a:bodyPr/>
              <a:lstStyle/>
              <a:p>
                <a:r>
                  <a:rPr lang="fr-FR">
                    <a:noFill/>
                  </a:rPr>
                  <a:t> </a:t>
                </a:r>
              </a:p>
            </p:txBody>
          </p:sp>
        </mc:Fallback>
      </mc:AlternateContent>
      <p:grpSp>
        <p:nvGrpSpPr>
          <p:cNvPr id="18" name="Group 17">
            <a:extLst>
              <a:ext uri="{FF2B5EF4-FFF2-40B4-BE49-F238E27FC236}">
                <a16:creationId xmlns:a16="http://schemas.microsoft.com/office/drawing/2014/main" id="{A74C9425-1C34-FDC9-6520-AB8644BCC4FD}"/>
              </a:ext>
            </a:extLst>
          </p:cNvPr>
          <p:cNvGrpSpPr/>
          <p:nvPr/>
        </p:nvGrpSpPr>
        <p:grpSpPr>
          <a:xfrm>
            <a:off x="2237064" y="2093106"/>
            <a:ext cx="2659474" cy="2092989"/>
            <a:chOff x="785183" y="1300343"/>
            <a:chExt cx="2659474" cy="2092989"/>
          </a:xfrm>
        </p:grpSpPr>
        <p:pic>
          <p:nvPicPr>
            <p:cNvPr id="13" name="Picture 17">
              <a:extLst>
                <a:ext uri="{FF2B5EF4-FFF2-40B4-BE49-F238E27FC236}">
                  <a16:creationId xmlns:a16="http://schemas.microsoft.com/office/drawing/2014/main" id="{D889915D-8481-E5B7-17E9-B25288F8B475}"/>
                </a:ext>
              </a:extLst>
            </p:cNvPr>
            <p:cNvPicPr>
              <a:picLocks noChangeAspect="1"/>
            </p:cNvPicPr>
            <p:nvPr/>
          </p:nvPicPr>
          <p:blipFill>
            <a:blip r:embed="rId4"/>
            <a:stretch>
              <a:fillRect/>
            </a:stretch>
          </p:blipFill>
          <p:spPr>
            <a:xfrm>
              <a:off x="1334021" y="1300343"/>
              <a:ext cx="2110636" cy="1802213"/>
            </a:xfrm>
            <a:prstGeom prst="rect">
              <a:avLst/>
            </a:prstGeom>
          </p:spPr>
        </p:pic>
        <p:grpSp>
          <p:nvGrpSpPr>
            <p:cNvPr id="9" name="Group 8">
              <a:extLst>
                <a:ext uri="{FF2B5EF4-FFF2-40B4-BE49-F238E27FC236}">
                  <a16:creationId xmlns:a16="http://schemas.microsoft.com/office/drawing/2014/main" id="{FAAA4E09-32E8-0043-9A01-2477D24316B1}"/>
                </a:ext>
              </a:extLst>
            </p:cNvPr>
            <p:cNvGrpSpPr/>
            <p:nvPr/>
          </p:nvGrpSpPr>
          <p:grpSpPr>
            <a:xfrm>
              <a:off x="785183" y="2535052"/>
              <a:ext cx="968866" cy="858280"/>
              <a:chOff x="2442802" y="1543257"/>
              <a:chExt cx="968866" cy="858280"/>
            </a:xfrm>
          </p:grpSpPr>
          <p:sp>
            <p:nvSpPr>
              <p:cNvPr id="8" name="Oval 7">
                <a:extLst>
                  <a:ext uri="{FF2B5EF4-FFF2-40B4-BE49-F238E27FC236}">
                    <a16:creationId xmlns:a16="http://schemas.microsoft.com/office/drawing/2014/main" id="{6743E145-D030-576F-7240-8EBA45CC6FC3}"/>
                  </a:ext>
                </a:extLst>
              </p:cNvPr>
              <p:cNvSpPr/>
              <p:nvPr/>
            </p:nvSpPr>
            <p:spPr>
              <a:xfrm>
                <a:off x="2492318" y="1543257"/>
                <a:ext cx="858280" cy="858280"/>
              </a:xfrm>
              <a:prstGeom prst="ellipse">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72771E-F325-85D4-57A7-A2DC10EB188B}"/>
                  </a:ext>
                </a:extLst>
              </p:cNvPr>
              <p:cNvSpPr txBox="1"/>
              <p:nvPr/>
            </p:nvSpPr>
            <p:spPr>
              <a:xfrm>
                <a:off x="2442802" y="1650540"/>
                <a:ext cx="9688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chemeClr val="bg1"/>
                    </a:solidFill>
                    <a:cs typeface="Calibri"/>
                  </a:rPr>
                  <a:t>65+</a:t>
                </a:r>
                <a:endParaRPr lang="en-US">
                  <a:solidFill>
                    <a:schemeClr val="bg1"/>
                  </a:solidFill>
                  <a:cs typeface="Calibri"/>
                </a:endParaRPr>
              </a:p>
            </p:txBody>
          </p:sp>
        </p:grpSp>
        <p:pic>
          <p:nvPicPr>
            <p:cNvPr id="14" name="Picture 14" descr="Icon&#10;&#10;Description automatically generated">
              <a:extLst>
                <a:ext uri="{FF2B5EF4-FFF2-40B4-BE49-F238E27FC236}">
                  <a16:creationId xmlns:a16="http://schemas.microsoft.com/office/drawing/2014/main" id="{6243F27F-6313-8C63-DE06-4E168EE459D6}"/>
                </a:ext>
              </a:extLst>
            </p:cNvPr>
            <p:cNvPicPr>
              <a:picLocks noChangeAspect="1"/>
            </p:cNvPicPr>
            <p:nvPr/>
          </p:nvPicPr>
          <p:blipFill>
            <a:blip r:embed="rId5"/>
            <a:stretch>
              <a:fillRect/>
            </a:stretch>
          </p:blipFill>
          <p:spPr>
            <a:xfrm>
              <a:off x="2820775" y="1347666"/>
              <a:ext cx="490212" cy="481960"/>
            </a:xfrm>
            <a:prstGeom prst="rect">
              <a:avLst/>
            </a:prstGeom>
          </p:spPr>
        </p:pic>
      </p:grpSp>
      <p:sp>
        <p:nvSpPr>
          <p:cNvPr id="5" name="ZoneTexte 4">
            <a:extLst>
              <a:ext uri="{FF2B5EF4-FFF2-40B4-BE49-F238E27FC236}">
                <a16:creationId xmlns:a16="http://schemas.microsoft.com/office/drawing/2014/main" id="{10D83419-5DAD-C3FD-ED69-C1B9B170F38A}"/>
              </a:ext>
            </a:extLst>
          </p:cNvPr>
          <p:cNvSpPr txBox="1"/>
          <p:nvPr/>
        </p:nvSpPr>
        <p:spPr>
          <a:xfrm>
            <a:off x="4943672" y="5553729"/>
            <a:ext cx="4008598" cy="369332"/>
          </a:xfrm>
          <a:prstGeom prst="rect">
            <a:avLst/>
          </a:prstGeom>
          <a:noFill/>
        </p:spPr>
        <p:txBody>
          <a:bodyPr wrap="square" rtlCol="0">
            <a:spAutoFit/>
          </a:bodyPr>
          <a:lstStyle/>
          <a:p>
            <a:r>
              <a:rPr lang="fr-FR" dirty="0"/>
              <a:t>Conditionnelle à une décision partagée</a:t>
            </a:r>
          </a:p>
        </p:txBody>
      </p:sp>
      <p:pic>
        <p:nvPicPr>
          <p:cNvPr id="4" name="Picture 2" descr="Society of Rural Physicians of Canada - The 28th Annual Rural &amp; Remote  Medicine Course - Take 2!">
            <a:extLst>
              <a:ext uri="{FF2B5EF4-FFF2-40B4-BE49-F238E27FC236}">
                <a16:creationId xmlns:a16="http://schemas.microsoft.com/office/drawing/2014/main" id="{DBF456F4-9D15-C621-F5CF-35C16D568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9790" y="4888333"/>
            <a:ext cx="1220407" cy="124789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1C831CBA-049A-60B8-E6D6-6B868A7A72D7}"/>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553932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8"/>
          <p:cNvSpPr txBox="1">
            <a:spLocks noGrp="1"/>
          </p:cNvSpPr>
          <p:nvPr>
            <p:ph type="title"/>
          </p:nvPr>
        </p:nvSpPr>
        <p:spPr>
          <a:xfrm>
            <a:off x="1981246" y="509305"/>
            <a:ext cx="8229600" cy="7620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3200"/>
            </a:pPr>
            <a:r>
              <a:rPr lang="en-US" sz="3200">
                <a:latin typeface="Arial"/>
                <a:ea typeface="Arial"/>
                <a:cs typeface="Arial"/>
                <a:sym typeface="Arial"/>
              </a:rPr>
              <a:t>Valeurs et préférences des patients</a:t>
            </a:r>
            <a:endParaRPr/>
          </a:p>
        </p:txBody>
      </p:sp>
      <p:sp>
        <p:nvSpPr>
          <p:cNvPr id="477" name="Google Shape;477;p38"/>
          <p:cNvSpPr txBox="1">
            <a:spLocks noGrp="1"/>
          </p:cNvSpPr>
          <p:nvPr>
            <p:ph type="body" idx="1"/>
          </p:nvPr>
        </p:nvSpPr>
        <p:spPr>
          <a:xfrm>
            <a:off x="2024927" y="3971600"/>
            <a:ext cx="4629348" cy="1895246"/>
          </a:xfrm>
          <a:prstGeom prst="rect">
            <a:avLst/>
          </a:prstGeom>
          <a:noFill/>
          <a:ln>
            <a:noFill/>
          </a:ln>
        </p:spPr>
        <p:txBody>
          <a:bodyPr spcFirstLastPara="1" vert="horz" wrap="square" lIns="91425" tIns="45700" rIns="91425" bIns="45700" rtlCol="0" anchor="t" anchorCtr="0">
            <a:noAutofit/>
          </a:bodyPr>
          <a:lstStyle/>
          <a:p>
            <a:pPr marL="342900" indent="-342900">
              <a:buClr>
                <a:schemeClr val="dk1"/>
              </a:buClr>
              <a:buSzPts val="2400"/>
            </a:pPr>
            <a:r>
              <a:rPr lang="en-US" sz="2400" dirty="0">
                <a:latin typeface="Arial"/>
                <a:ea typeface="Arial"/>
                <a:cs typeface="Arial"/>
                <a:sym typeface="Arial"/>
              </a:rPr>
              <a:t>Les femmes </a:t>
            </a:r>
            <a:r>
              <a:rPr lang="en-US" sz="2400" dirty="0" err="1">
                <a:latin typeface="Arial"/>
                <a:ea typeface="Arial"/>
                <a:cs typeface="Arial"/>
                <a:sym typeface="Arial"/>
              </a:rPr>
              <a:t>âgées</a:t>
            </a:r>
            <a:r>
              <a:rPr lang="en-US" sz="2400" dirty="0">
                <a:latin typeface="Arial"/>
                <a:ea typeface="Arial"/>
                <a:cs typeface="Arial"/>
                <a:sym typeface="Arial"/>
              </a:rPr>
              <a:t> de 50 </a:t>
            </a:r>
            <a:r>
              <a:rPr lang="en-US" sz="2400" dirty="0" err="1">
                <a:latin typeface="Arial"/>
                <a:ea typeface="Arial"/>
                <a:cs typeface="Arial"/>
                <a:sym typeface="Arial"/>
              </a:rPr>
              <a:t>à</a:t>
            </a:r>
            <a:r>
              <a:rPr lang="en-US" sz="2400" dirty="0">
                <a:latin typeface="Arial"/>
                <a:ea typeface="Arial"/>
                <a:cs typeface="Arial"/>
                <a:sym typeface="Arial"/>
              </a:rPr>
              <a:t> 65 </a:t>
            </a:r>
            <a:r>
              <a:rPr lang="en-US" sz="2400" dirty="0" err="1">
                <a:latin typeface="Arial"/>
                <a:ea typeface="Arial"/>
                <a:cs typeface="Arial"/>
                <a:sym typeface="Arial"/>
              </a:rPr>
              <a:t>ans</a:t>
            </a:r>
            <a:r>
              <a:rPr lang="en-US" sz="2400" dirty="0">
                <a:latin typeface="Arial"/>
                <a:ea typeface="Arial"/>
                <a:cs typeface="Arial"/>
                <a:sym typeface="Arial"/>
              </a:rPr>
              <a:t> </a:t>
            </a:r>
            <a:r>
              <a:rPr lang="en-US" sz="2400" dirty="0" err="1">
                <a:latin typeface="Arial"/>
                <a:ea typeface="Arial"/>
                <a:cs typeface="Arial"/>
                <a:sym typeface="Arial"/>
              </a:rPr>
              <a:t>voulaient</a:t>
            </a:r>
            <a:r>
              <a:rPr lang="en-US" sz="2400" dirty="0">
                <a:latin typeface="Arial"/>
                <a:ea typeface="Arial"/>
                <a:cs typeface="Arial"/>
                <a:sym typeface="Arial"/>
              </a:rPr>
              <a:t> se faire </a:t>
            </a:r>
            <a:r>
              <a:rPr lang="en-US" sz="2400" dirty="0" err="1">
                <a:latin typeface="Arial"/>
                <a:ea typeface="Arial"/>
                <a:cs typeface="Arial"/>
                <a:sym typeface="Arial"/>
              </a:rPr>
              <a:t>dépister</a:t>
            </a:r>
            <a:r>
              <a:rPr lang="en-US" sz="2400" dirty="0">
                <a:latin typeface="Arial"/>
                <a:ea typeface="Arial"/>
                <a:cs typeface="Arial"/>
                <a:sym typeface="Arial"/>
              </a:rPr>
              <a:t>, MAIS </a:t>
            </a:r>
            <a:r>
              <a:rPr lang="en-US" sz="2400" dirty="0" err="1">
                <a:latin typeface="Arial"/>
                <a:ea typeface="Arial"/>
                <a:cs typeface="Arial"/>
                <a:sym typeface="Arial"/>
              </a:rPr>
              <a:t>étaient</a:t>
            </a:r>
            <a:r>
              <a:rPr lang="en-US" sz="2400" dirty="0">
                <a:latin typeface="Arial"/>
                <a:ea typeface="Arial"/>
                <a:cs typeface="Arial"/>
                <a:sym typeface="Arial"/>
              </a:rPr>
              <a:t> </a:t>
            </a:r>
            <a:r>
              <a:rPr lang="en-US" sz="2400" dirty="0" err="1">
                <a:latin typeface="Arial"/>
                <a:ea typeface="Arial"/>
                <a:cs typeface="Arial"/>
                <a:sym typeface="Arial"/>
              </a:rPr>
              <a:t>peu</a:t>
            </a:r>
            <a:r>
              <a:rPr lang="en-US" sz="2400" dirty="0">
                <a:latin typeface="Arial"/>
                <a:ea typeface="Arial"/>
                <a:cs typeface="Arial"/>
                <a:sym typeface="Arial"/>
              </a:rPr>
              <a:t> </a:t>
            </a:r>
            <a:r>
              <a:rPr lang="en-US" sz="2400" dirty="0" err="1">
                <a:latin typeface="Arial"/>
                <a:ea typeface="Arial"/>
                <a:cs typeface="Arial"/>
                <a:sym typeface="Arial"/>
              </a:rPr>
              <a:t>favorables</a:t>
            </a:r>
            <a:r>
              <a:rPr lang="en-US" sz="2400" dirty="0">
                <a:latin typeface="Arial"/>
                <a:ea typeface="Arial"/>
                <a:cs typeface="Arial"/>
                <a:sym typeface="Arial"/>
              </a:rPr>
              <a:t> au </a:t>
            </a:r>
            <a:r>
              <a:rPr lang="en-US" sz="2400" dirty="0" err="1">
                <a:latin typeface="Arial"/>
                <a:ea typeface="Arial"/>
                <a:cs typeface="Arial"/>
                <a:sym typeface="Arial"/>
              </a:rPr>
              <a:t>traitement</a:t>
            </a:r>
            <a:r>
              <a:rPr lang="en-US" sz="2400" dirty="0">
                <a:latin typeface="Arial"/>
                <a:ea typeface="Arial"/>
                <a:cs typeface="Arial"/>
                <a:sym typeface="Arial"/>
              </a:rPr>
              <a:t> (revue </a:t>
            </a:r>
            <a:r>
              <a:rPr lang="en-US" sz="2400" dirty="0" err="1">
                <a:latin typeface="Arial"/>
                <a:ea typeface="Arial"/>
                <a:cs typeface="Arial"/>
                <a:sym typeface="Arial"/>
              </a:rPr>
              <a:t>systématique</a:t>
            </a:r>
            <a:r>
              <a:rPr lang="en-US" sz="2400" dirty="0">
                <a:latin typeface="Arial"/>
                <a:ea typeface="Arial"/>
                <a:cs typeface="Arial"/>
                <a:sym typeface="Arial"/>
              </a:rPr>
              <a:t>).</a:t>
            </a:r>
            <a:endParaRPr sz="2400" dirty="0"/>
          </a:p>
        </p:txBody>
      </p:sp>
      <p:sp>
        <p:nvSpPr>
          <p:cNvPr id="479" name="Google Shape;479;p38"/>
          <p:cNvSpPr txBox="1"/>
          <p:nvPr/>
        </p:nvSpPr>
        <p:spPr>
          <a:xfrm>
            <a:off x="2005635" y="1334211"/>
            <a:ext cx="5976074" cy="943800"/>
          </a:xfrm>
          <a:prstGeom prst="rect">
            <a:avLst/>
          </a:prstGeom>
          <a:noFill/>
          <a:ln>
            <a:noFill/>
          </a:ln>
        </p:spPr>
        <p:txBody>
          <a:bodyPr spcFirstLastPara="1" wrap="square" lIns="91425" tIns="45700" rIns="91425" bIns="45700" anchor="t" anchorCtr="0">
            <a:noAutofit/>
          </a:bodyPr>
          <a:lstStyle/>
          <a:p>
            <a:pPr marL="342900" indent="-342900">
              <a:buClr>
                <a:schemeClr val="dk1"/>
              </a:buClr>
              <a:buSzPts val="2400"/>
              <a:buFont typeface="Arial"/>
              <a:buChar char="•"/>
            </a:pPr>
            <a:r>
              <a:rPr lang="en-US" sz="2400" dirty="0" err="1">
                <a:solidFill>
                  <a:schemeClr val="dk1"/>
                </a:solidFill>
                <a:latin typeface="Arial"/>
                <a:ea typeface="Arial"/>
                <a:cs typeface="Arial"/>
                <a:sym typeface="Arial"/>
              </a:rPr>
              <a:t>Selon</a:t>
            </a:r>
            <a:r>
              <a:rPr lang="en-US" sz="2400" dirty="0">
                <a:solidFill>
                  <a:schemeClr val="dk1"/>
                </a:solidFill>
                <a:latin typeface="Arial"/>
                <a:ea typeface="Arial"/>
                <a:cs typeface="Arial"/>
                <a:sym typeface="Arial"/>
              </a:rPr>
              <a:t> les sondages et les </a:t>
            </a:r>
            <a:r>
              <a:rPr lang="en-US" sz="2400" dirty="0" err="1">
                <a:solidFill>
                  <a:schemeClr val="dk1"/>
                </a:solidFill>
                <a:latin typeface="Arial"/>
                <a:ea typeface="Arial"/>
                <a:cs typeface="Arial"/>
                <a:sym typeface="Arial"/>
              </a:rPr>
              <a:t>groupes</a:t>
            </a:r>
            <a:r>
              <a:rPr lang="en-US" sz="2400" dirty="0">
                <a:solidFill>
                  <a:schemeClr val="dk1"/>
                </a:solidFill>
                <a:latin typeface="Arial"/>
                <a:ea typeface="Arial"/>
                <a:cs typeface="Arial"/>
                <a:sym typeface="Arial"/>
              </a:rPr>
              <a:t> de discussion, les </a:t>
            </a:r>
            <a:r>
              <a:rPr lang="en-US" sz="2400" dirty="0" err="1">
                <a:solidFill>
                  <a:schemeClr val="dk1"/>
                </a:solidFill>
                <a:latin typeface="Arial"/>
                <a:ea typeface="Arial"/>
                <a:cs typeface="Arial"/>
                <a:sym typeface="Arial"/>
              </a:rPr>
              <a:t>personnes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présentant</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une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faible</a:t>
            </a:r>
            <a:r>
              <a:rPr lang="en-US" sz="2400" dirty="0">
                <a:solidFill>
                  <a:schemeClr val="dk1"/>
                </a:solidFill>
                <a:latin typeface="Arial"/>
                <a:ea typeface="Arial"/>
                <a:cs typeface="Arial"/>
                <a:sym typeface="Arial"/>
              </a:rPr>
              <a:t> DMO </a:t>
            </a:r>
            <a:r>
              <a:rPr lang="en-US" sz="2400" dirty="0" err="1">
                <a:solidFill>
                  <a:schemeClr val="dk1"/>
                </a:solidFill>
                <a:latin typeface="Arial"/>
                <a:ea typeface="Arial"/>
                <a:cs typeface="Arial"/>
                <a:sym typeface="Arial"/>
              </a:rPr>
              <a:t>ou</a:t>
            </a:r>
            <a:r>
              <a:rPr lang="en-US" sz="2400" dirty="0">
                <a:solidFill>
                  <a:schemeClr val="dk1"/>
                </a:solidFill>
                <a:latin typeface="Arial"/>
                <a:ea typeface="Arial"/>
                <a:cs typeface="Arial"/>
                <a:sym typeface="Arial"/>
              </a:rPr>
              <a:t> qui </a:t>
            </a:r>
            <a:r>
              <a:rPr lang="en-US" sz="2400" dirty="0" err="1">
                <a:solidFill>
                  <a:schemeClr val="dk1"/>
                </a:solidFill>
                <a:latin typeface="Arial"/>
                <a:ea typeface="Arial"/>
                <a:cs typeface="Arial"/>
                <a:sym typeface="Arial"/>
              </a:rPr>
              <a:t>avaient</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eu</a:t>
            </a:r>
            <a:r>
              <a:rPr lang="en-US" sz="2400" dirty="0">
                <a:solidFill>
                  <a:schemeClr val="dk1"/>
                </a:solidFill>
                <a:latin typeface="Arial"/>
                <a:ea typeface="Arial"/>
                <a:cs typeface="Arial"/>
                <a:sym typeface="Arial"/>
              </a:rPr>
              <a:t> des fractures de </a:t>
            </a:r>
            <a:r>
              <a:rPr lang="en-US" sz="2400" dirty="0" err="1">
                <a:solidFill>
                  <a:schemeClr val="dk1"/>
                </a:solidFill>
                <a:latin typeface="Arial"/>
                <a:ea typeface="Arial"/>
                <a:cs typeface="Arial"/>
                <a:sym typeface="Arial"/>
              </a:rPr>
              <a:t>fragilisation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ont</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indiqué</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être</a:t>
            </a:r>
            <a:r>
              <a:rPr lang="en-US" sz="2400" dirty="0">
                <a:solidFill>
                  <a:schemeClr val="dk1"/>
                </a:solidFill>
                <a:latin typeface="Arial"/>
                <a:ea typeface="Arial"/>
                <a:cs typeface="Arial"/>
                <a:sym typeface="Arial"/>
              </a:rPr>
              <a:t> plus </a:t>
            </a:r>
            <a:r>
              <a:rPr lang="en-US" sz="2400" dirty="0" err="1">
                <a:solidFill>
                  <a:schemeClr val="dk1"/>
                </a:solidFill>
                <a:latin typeface="Arial"/>
                <a:ea typeface="Arial"/>
                <a:cs typeface="Arial"/>
                <a:sym typeface="Arial"/>
              </a:rPr>
              <a:t>favorables</a:t>
            </a:r>
            <a:r>
              <a:rPr lang="en-US" sz="2400" dirty="0">
                <a:solidFill>
                  <a:schemeClr val="dk1"/>
                </a:solidFill>
                <a:latin typeface="Arial"/>
                <a:ea typeface="Arial"/>
                <a:cs typeface="Arial"/>
                <a:sym typeface="Arial"/>
              </a:rPr>
              <a:t> au </a:t>
            </a:r>
            <a:r>
              <a:rPr lang="en-US" sz="2400" dirty="0" err="1">
                <a:solidFill>
                  <a:schemeClr val="dk1"/>
                </a:solidFill>
                <a:latin typeface="Arial"/>
                <a:ea typeface="Arial"/>
                <a:cs typeface="Arial"/>
                <a:sym typeface="Arial"/>
              </a:rPr>
              <a:t>dépistage</a:t>
            </a:r>
            <a:r>
              <a:rPr lang="en-US" sz="2400" dirty="0">
                <a:solidFill>
                  <a:schemeClr val="dk1"/>
                </a:solidFill>
                <a:latin typeface="Arial"/>
                <a:ea typeface="Arial"/>
                <a:cs typeface="Arial"/>
                <a:sym typeface="Arial"/>
              </a:rPr>
              <a:t>.</a:t>
            </a:r>
            <a:endParaRPr dirty="0"/>
          </a:p>
        </p:txBody>
      </p:sp>
      <p:pic>
        <p:nvPicPr>
          <p:cNvPr id="480" name="Google Shape;480;p38" descr="Icon&#10;&#10;Description automatically generated"/>
          <p:cNvPicPr preferRelativeResize="0"/>
          <p:nvPr/>
        </p:nvPicPr>
        <p:blipFill rotWithShape="1">
          <a:blip r:embed="rId3">
            <a:alphaModFix/>
          </a:blip>
          <a:srcRect/>
          <a:stretch/>
        </p:blipFill>
        <p:spPr>
          <a:xfrm>
            <a:off x="6889328" y="3705760"/>
            <a:ext cx="2583456" cy="2510480"/>
          </a:xfrm>
          <a:prstGeom prst="rect">
            <a:avLst/>
          </a:prstGeom>
          <a:noFill/>
          <a:ln>
            <a:noFill/>
          </a:ln>
        </p:spPr>
      </p:pic>
      <p:cxnSp>
        <p:nvCxnSpPr>
          <p:cNvPr id="481" name="Google Shape;481;p38"/>
          <p:cNvCxnSpPr/>
          <p:nvPr/>
        </p:nvCxnSpPr>
        <p:spPr>
          <a:xfrm>
            <a:off x="2185568" y="3504240"/>
            <a:ext cx="7820864" cy="29145"/>
          </a:xfrm>
          <a:prstGeom prst="straightConnector1">
            <a:avLst/>
          </a:prstGeom>
          <a:noFill/>
          <a:ln w="12700" cap="flat" cmpd="sng">
            <a:solidFill>
              <a:schemeClr val="accent2"/>
            </a:solidFill>
            <a:prstDash val="dot"/>
            <a:round/>
            <a:headEnd type="none" w="sm" len="sm"/>
            <a:tailEnd type="none" w="sm" len="sm"/>
          </a:ln>
        </p:spPr>
      </p:cxnSp>
      <p:sp>
        <p:nvSpPr>
          <p:cNvPr id="482" name="Google Shape;482;p38"/>
          <p:cNvSpPr/>
          <p:nvPr/>
        </p:nvSpPr>
        <p:spPr>
          <a:xfrm>
            <a:off x="3955275" y="3385808"/>
            <a:ext cx="1751681" cy="462709"/>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algn="ctr"/>
            <a:r>
              <a:rPr lang="en-US">
                <a:solidFill>
                  <a:schemeClr val="lt1"/>
                </a:solidFill>
                <a:latin typeface="Arial"/>
                <a:ea typeface="Arial"/>
                <a:cs typeface="Arial"/>
                <a:sym typeface="Arial"/>
              </a:rPr>
              <a:t>Toutefois,</a:t>
            </a:r>
            <a:endParaRPr/>
          </a:p>
        </p:txBody>
      </p:sp>
      <p:pic>
        <p:nvPicPr>
          <p:cNvPr id="483" name="Google Shape;483;p38"/>
          <p:cNvPicPr preferRelativeResize="0"/>
          <p:nvPr/>
        </p:nvPicPr>
        <p:blipFill rotWithShape="1">
          <a:blip r:embed="rId4">
            <a:alphaModFix/>
          </a:blip>
          <a:srcRect/>
          <a:stretch/>
        </p:blipFill>
        <p:spPr>
          <a:xfrm>
            <a:off x="7700274" y="555543"/>
            <a:ext cx="2510480" cy="2510480"/>
          </a:xfrm>
          <a:prstGeom prst="rect">
            <a:avLst/>
          </a:prstGeom>
          <a:noFill/>
          <a:ln>
            <a:noFill/>
          </a:ln>
        </p:spPr>
      </p:pic>
      <p:pic>
        <p:nvPicPr>
          <p:cNvPr id="2" name="Picture 2" descr="Society of Rural Physicians of Canada - The 28th Annual Rural &amp; Remote  Medicine Course - Take 2!">
            <a:extLst>
              <a:ext uri="{FF2B5EF4-FFF2-40B4-BE49-F238E27FC236}">
                <a16:creationId xmlns:a16="http://schemas.microsoft.com/office/drawing/2014/main" id="{B548BAE3-8BC4-5413-616F-2B8CE2E6E7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9790" y="4888333"/>
            <a:ext cx="1220407" cy="124789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FA3DA5D-D76D-8263-1E85-660B2A13EE04}"/>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128650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1">
            <a:extLst>
              <a:ext uri="{FF2B5EF4-FFF2-40B4-BE49-F238E27FC236}">
                <a16:creationId xmlns:a16="http://schemas.microsoft.com/office/drawing/2014/main" id="{159555DB-4FD7-24C8-B9DF-31D322FC8B81}"/>
              </a:ext>
            </a:extLst>
          </p:cNvPr>
          <p:cNvSpPr txBox="1"/>
          <p:nvPr/>
        </p:nvSpPr>
        <p:spPr>
          <a:xfrm>
            <a:off x="890338" y="640080"/>
            <a:ext cx="3734014" cy="3566160"/>
          </a:xfrm>
          <a:prstGeom prst="rect">
            <a:avLst/>
          </a:prstGeom>
        </p:spPr>
        <p:txBody>
          <a:bodyPr vert="horz" lIns="91440" tIns="45720" rIns="91440" bIns="45720" rtlCol="0" anchor="b">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5400" b="1">
                <a:latin typeface="+mj-lt"/>
                <a:ea typeface="+mj-ea"/>
                <a:cs typeface="+mj-cs"/>
              </a:rPr>
              <a:t>Marie</a:t>
            </a:r>
          </a:p>
          <a:p>
            <a:pPr>
              <a:lnSpc>
                <a:spcPct val="90000"/>
              </a:lnSpc>
              <a:spcBef>
                <a:spcPct val="0"/>
              </a:spcBef>
              <a:spcAft>
                <a:spcPts val="600"/>
              </a:spcAft>
            </a:pPr>
            <a:r>
              <a:rPr lang="en-US" sz="5400" b="1">
                <a:latin typeface="+mj-lt"/>
                <a:ea typeface="+mj-ea"/>
                <a:cs typeface="+mj-cs"/>
              </a:rPr>
              <a:t>57 ans</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Visage humain, personne, sourire, habits&#10;&#10;Description générée automatiquement">
            <a:extLst>
              <a:ext uri="{FF2B5EF4-FFF2-40B4-BE49-F238E27FC236}">
                <a16:creationId xmlns:a16="http://schemas.microsoft.com/office/drawing/2014/main" id="{AD1C1D6F-7592-A7AC-4EB6-0913F14AA163}"/>
              </a:ext>
            </a:extLst>
          </p:cNvPr>
          <p:cNvPicPr>
            <a:picLocks noChangeAspect="1"/>
          </p:cNvPicPr>
          <p:nvPr/>
        </p:nvPicPr>
        <p:blipFill rotWithShape="1">
          <a:blip r:embed="rId2"/>
          <a:srcRect l="24261" r="51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47737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217C426-6FD5-ADE1-9F31-C1BC268F0029}"/>
              </a:ext>
            </a:extLst>
          </p:cNvPr>
          <p:cNvSpPr>
            <a:spLocks noGrp="1"/>
          </p:cNvSpPr>
          <p:nvPr>
            <p:ph type="sldNum" sz="quarter" idx="12"/>
          </p:nvPr>
        </p:nvSpPr>
        <p:spPr/>
        <p:txBody>
          <a:bodyPr/>
          <a:lstStyle/>
          <a:p>
            <a:fld id="{E3D5E142-BA66-4577-AABD-3D3B043058E5}" type="slidenum">
              <a:rPr lang="en-US" smtClean="0"/>
              <a:t>39</a:t>
            </a:fld>
            <a:endParaRPr lang="en-US"/>
          </a:p>
        </p:txBody>
      </p:sp>
      <p:pic>
        <p:nvPicPr>
          <p:cNvPr id="3" name="Image 2">
            <a:extLst>
              <a:ext uri="{FF2B5EF4-FFF2-40B4-BE49-F238E27FC236}">
                <a16:creationId xmlns:a16="http://schemas.microsoft.com/office/drawing/2014/main" id="{4DC2312F-21E6-928B-B9DA-B7D158A6FE79}"/>
              </a:ext>
            </a:extLst>
          </p:cNvPr>
          <p:cNvPicPr>
            <a:picLocks noChangeAspect="1"/>
          </p:cNvPicPr>
          <p:nvPr/>
        </p:nvPicPr>
        <p:blipFill>
          <a:blip r:embed="rId2"/>
          <a:stretch>
            <a:fillRect/>
          </a:stretch>
        </p:blipFill>
        <p:spPr>
          <a:xfrm>
            <a:off x="5038972" y="0"/>
            <a:ext cx="5621111" cy="6858000"/>
          </a:xfrm>
          <a:prstGeom prst="rect">
            <a:avLst/>
          </a:prstGeom>
        </p:spPr>
      </p:pic>
      <p:sp>
        <p:nvSpPr>
          <p:cNvPr id="4" name="Rectangle 3">
            <a:extLst>
              <a:ext uri="{FF2B5EF4-FFF2-40B4-BE49-F238E27FC236}">
                <a16:creationId xmlns:a16="http://schemas.microsoft.com/office/drawing/2014/main" id="{FB902D01-1B03-4321-69E6-364C95EE5674}"/>
              </a:ext>
            </a:extLst>
          </p:cNvPr>
          <p:cNvSpPr/>
          <p:nvPr/>
        </p:nvSpPr>
        <p:spPr>
          <a:xfrm>
            <a:off x="1531917" y="0"/>
            <a:ext cx="350705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highlight>
                <a:srgbClr val="FFFF00"/>
              </a:highlight>
            </a:endParaRPr>
          </a:p>
          <a:p>
            <a:pPr algn="ctr"/>
            <a:endParaRPr lang="fr-FR" sz="2400" dirty="0">
              <a:solidFill>
                <a:schemeClr val="tx1"/>
              </a:solidFill>
              <a:highlight>
                <a:srgbClr val="FFFF00"/>
              </a:highlight>
            </a:endParaRPr>
          </a:p>
          <a:p>
            <a:pPr algn="ctr"/>
            <a:endParaRPr lang="fr-FR" sz="2400" dirty="0">
              <a:solidFill>
                <a:schemeClr val="tx1"/>
              </a:solidFill>
              <a:highlight>
                <a:srgbClr val="FFFF00"/>
              </a:highlight>
            </a:endParaRPr>
          </a:p>
          <a:p>
            <a:pPr algn="ctr"/>
            <a:r>
              <a:rPr lang="fr-FR" sz="2400" dirty="0">
                <a:solidFill>
                  <a:schemeClr val="tx1"/>
                </a:solidFill>
                <a:highlight>
                  <a:srgbClr val="FFFF00"/>
                </a:highlight>
              </a:rPr>
              <a:t>Le dépistage n’est pas recommandé</a:t>
            </a:r>
          </a:p>
          <a:p>
            <a:pPr algn="ctr"/>
            <a:endParaRPr lang="fr-FR" sz="2400" dirty="0">
              <a:solidFill>
                <a:schemeClr val="tx1"/>
              </a:solidFill>
            </a:endParaRPr>
          </a:p>
          <a:p>
            <a:pPr algn="ctr"/>
            <a:r>
              <a:rPr lang="fr-FR" sz="2400" dirty="0">
                <a:solidFill>
                  <a:schemeClr val="tx1"/>
                </a:solidFill>
              </a:rPr>
              <a:t>Aucune donnée à l’appui</a:t>
            </a:r>
          </a:p>
          <a:p>
            <a:pPr algn="ctr"/>
            <a:endParaRPr lang="fr-FR" sz="2400" dirty="0">
              <a:solidFill>
                <a:schemeClr val="tx1"/>
              </a:solidFill>
            </a:endParaRPr>
          </a:p>
          <a:p>
            <a:pPr algn="ctr"/>
            <a:r>
              <a:rPr lang="fr-FR" sz="2400" dirty="0">
                <a:solidFill>
                  <a:schemeClr val="tx1"/>
                </a:solidFill>
              </a:rPr>
              <a:t>Risque faible au départ</a:t>
            </a:r>
          </a:p>
          <a:p>
            <a:pPr algn="ctr"/>
            <a:endParaRPr lang="fr-FR" sz="2400" dirty="0">
              <a:solidFill>
                <a:schemeClr val="tx1"/>
              </a:solidFill>
            </a:endParaRPr>
          </a:p>
          <a:p>
            <a:pPr algn="ctr"/>
            <a:r>
              <a:rPr lang="fr-FR" sz="2400" dirty="0">
                <a:solidFill>
                  <a:schemeClr val="tx1"/>
                </a:solidFill>
              </a:rPr>
              <a:t>Donc le bénéfice </a:t>
            </a:r>
          </a:p>
          <a:p>
            <a:pPr algn="ctr"/>
            <a:r>
              <a:rPr lang="fr-FR" sz="2400" dirty="0">
                <a:solidFill>
                  <a:schemeClr val="tx1"/>
                </a:solidFill>
              </a:rPr>
              <a:t>est faible</a:t>
            </a:r>
          </a:p>
          <a:p>
            <a:pPr algn="ctr"/>
            <a:endParaRPr lang="fr-FR" sz="2400" dirty="0">
              <a:solidFill>
                <a:schemeClr val="tx1"/>
              </a:solidFill>
            </a:endParaRPr>
          </a:p>
          <a:p>
            <a:pPr algn="ctr"/>
            <a:r>
              <a:rPr lang="fr-FR" sz="2400" dirty="0">
                <a:solidFill>
                  <a:schemeClr val="tx1"/>
                </a:solidFill>
              </a:rPr>
              <a:t>Pas nécessaire de calculer le risque</a:t>
            </a:r>
          </a:p>
        </p:txBody>
      </p:sp>
      <p:sp>
        <p:nvSpPr>
          <p:cNvPr id="6" name="ZoneTexte 5">
            <a:extLst>
              <a:ext uri="{FF2B5EF4-FFF2-40B4-BE49-F238E27FC236}">
                <a16:creationId xmlns:a16="http://schemas.microsoft.com/office/drawing/2014/main" id="{1FD0C3FC-B35F-79C6-DB38-B2EE2B5AA806}"/>
              </a:ext>
            </a:extLst>
          </p:cNvPr>
          <p:cNvSpPr txBox="1"/>
          <p:nvPr/>
        </p:nvSpPr>
        <p:spPr>
          <a:xfrm>
            <a:off x="5038972" y="127958"/>
            <a:ext cx="2168769" cy="646331"/>
          </a:xfrm>
          <a:prstGeom prst="rect">
            <a:avLst/>
          </a:prstGeom>
          <a:solidFill>
            <a:schemeClr val="bg1"/>
          </a:solidFill>
        </p:spPr>
        <p:txBody>
          <a:bodyPr wrap="square" rtlCol="0">
            <a:spAutoFit/>
          </a:bodyPr>
          <a:lstStyle/>
          <a:p>
            <a:r>
              <a:rPr lang="fr-FR" dirty="0"/>
              <a:t>Risque sur 10 ans</a:t>
            </a:r>
          </a:p>
          <a:p>
            <a:endParaRPr lang="fr-FR" dirty="0"/>
          </a:p>
        </p:txBody>
      </p:sp>
      <p:pic>
        <p:nvPicPr>
          <p:cNvPr id="7" name="Image 6">
            <a:extLst>
              <a:ext uri="{FF2B5EF4-FFF2-40B4-BE49-F238E27FC236}">
                <a16:creationId xmlns:a16="http://schemas.microsoft.com/office/drawing/2014/main" id="{9B4CF9D6-C98A-9F26-B2B1-94AA2857633B}"/>
              </a:ext>
            </a:extLst>
          </p:cNvPr>
          <p:cNvPicPr>
            <a:picLocks noChangeAspect="1"/>
          </p:cNvPicPr>
          <p:nvPr/>
        </p:nvPicPr>
        <p:blipFill>
          <a:blip r:embed="rId3"/>
          <a:stretch>
            <a:fillRect/>
          </a:stretch>
        </p:blipFill>
        <p:spPr>
          <a:xfrm>
            <a:off x="2077064" y="451122"/>
            <a:ext cx="1586277" cy="1390650"/>
          </a:xfrm>
          <a:prstGeom prst="rect">
            <a:avLst/>
          </a:prstGeom>
        </p:spPr>
      </p:pic>
    </p:spTree>
    <p:extLst>
      <p:ext uri="{BB962C8B-B14F-4D97-AF65-F5344CB8AC3E}">
        <p14:creationId xmlns:p14="http://schemas.microsoft.com/office/powerpoint/2010/main" val="285428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 y="1"/>
            <a:ext cx="12192000" cy="1346019"/>
          </a:xfrm>
          <a:prstGeom prst="rect">
            <a:avLst/>
          </a:prstGeom>
          <a:solidFill>
            <a:schemeClr val="accent3">
              <a:lumMod val="40000"/>
              <a:lumOff val="60000"/>
            </a:schemeClr>
          </a:solidFill>
        </p:spPr>
        <p:txBody>
          <a:bodyPr/>
          <a:lstStyle/>
          <a:p>
            <a:pPr defTabSz="609630"/>
            <a:endParaRPr lang="fr-CA" sz="1200">
              <a:solidFill>
                <a:prstClr val="black"/>
              </a:solidFill>
              <a:latin typeface="Calibri"/>
            </a:endParaRPr>
          </a:p>
        </p:txBody>
      </p:sp>
      <p:sp>
        <p:nvSpPr>
          <p:cNvPr id="6" name="TextBox 6"/>
          <p:cNvSpPr txBox="1">
            <a:spLocks noGrp="1" noRot="1" noMove="1" noResize="1" noEditPoints="1" noAdjustHandles="1" noChangeArrowheads="1" noChangeShapeType="1"/>
          </p:cNvSpPr>
          <p:nvPr/>
        </p:nvSpPr>
        <p:spPr>
          <a:xfrm>
            <a:off x="117943" y="283101"/>
            <a:ext cx="11956113" cy="747769"/>
          </a:xfrm>
          <a:prstGeom prst="rect">
            <a:avLst/>
          </a:prstGeom>
        </p:spPr>
        <p:txBody>
          <a:bodyPr wrap="square" lIns="0" tIns="0" rIns="0" bIns="0" rtlCol="0" anchor="t">
            <a:spAutoFit/>
          </a:bodyPr>
          <a:lstStyle/>
          <a:p>
            <a:pPr algn="ctr" defTabSz="609630">
              <a:lnSpc>
                <a:spcPts val="6506"/>
              </a:lnSpc>
            </a:pPr>
            <a:r>
              <a:rPr lang="en-US" sz="4400" b="1" dirty="0">
                <a:solidFill>
                  <a:srgbClr val="000000"/>
                </a:solidFill>
                <a:latin typeface="Lucida Bright" panose="02040602050505020304" pitchFamily="18" charset="0"/>
              </a:rPr>
              <a:t>Divulgation de </a:t>
            </a:r>
            <a:r>
              <a:rPr lang="en-US" sz="4400" b="1" dirty="0" err="1">
                <a:solidFill>
                  <a:srgbClr val="000000"/>
                </a:solidFill>
                <a:latin typeface="Lucida Bright" panose="02040602050505020304" pitchFamily="18" charset="0"/>
              </a:rPr>
              <a:t>soutien</a:t>
            </a:r>
            <a:r>
              <a:rPr lang="en-US" sz="4400" b="1" dirty="0">
                <a:solidFill>
                  <a:srgbClr val="000000"/>
                </a:solidFill>
                <a:latin typeface="Lucida Bright" panose="02040602050505020304" pitchFamily="18" charset="0"/>
              </a:rPr>
              <a:t> financier</a:t>
            </a:r>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14" y="1330747"/>
            <a:ext cx="12191971" cy="30543"/>
          </a:xfrm>
          <a:prstGeom prst="line">
            <a:avLst/>
          </a:prstGeom>
          <a:ln w="28575" cap="flat">
            <a:solidFill>
              <a:srgbClr val="000000"/>
            </a:solidFill>
            <a:prstDash val="solid"/>
            <a:headEnd type="none" w="sm" len="sm"/>
            <a:tailEnd type="none" w="sm" len="sm"/>
          </a:ln>
        </p:spPr>
        <p:txBody>
          <a:bodyPr/>
          <a:lstStyle/>
          <a:p>
            <a:pPr defTabSz="609630"/>
            <a:endParaRPr lang="fr-CA" sz="1200">
              <a:solidFill>
                <a:prstClr val="black"/>
              </a:solidFill>
              <a:latin typeface="Calibri"/>
            </a:endParaRPr>
          </a:p>
        </p:txBody>
      </p:sp>
      <p:sp>
        <p:nvSpPr>
          <p:cNvPr id="4" name="TextBox 3">
            <a:extLst>
              <a:ext uri="{FF2B5EF4-FFF2-40B4-BE49-F238E27FC236}">
                <a16:creationId xmlns:a16="http://schemas.microsoft.com/office/drawing/2014/main" id="{41CF3C15-3177-4046-6B08-249EC06A1429}"/>
              </a:ext>
            </a:extLst>
          </p:cNvPr>
          <p:cNvSpPr txBox="1"/>
          <p:nvPr/>
        </p:nvSpPr>
        <p:spPr>
          <a:xfrm>
            <a:off x="228599" y="2353858"/>
            <a:ext cx="11734800" cy="2449453"/>
          </a:xfrm>
          <a:prstGeom prst="rect">
            <a:avLst/>
          </a:prstGeom>
          <a:noFill/>
        </p:spPr>
        <p:txBody>
          <a:bodyPr wrap="square" lIns="91440" tIns="45720" rIns="91440" bIns="45720" rtlCol="0" anchor="t">
            <a:spAutoFit/>
          </a:bodyPr>
          <a:lstStyle/>
          <a:p>
            <a:pPr defTabSz="609630">
              <a:lnSpc>
                <a:spcPts val="2322"/>
              </a:lnSpc>
            </a:pPr>
            <a:r>
              <a:rPr lang="fr-FR" sz="1600" dirty="0">
                <a:solidFill>
                  <a:srgbClr val="000000"/>
                </a:solidFill>
                <a:latin typeface="Lucida Bright" panose="02040602050505020304" pitchFamily="18" charset="0"/>
              </a:rPr>
              <a:t>Ce programme de formation n’a pas reçu de soutien financier.</a:t>
            </a:r>
            <a:endParaRPr lang="fr-FR" sz="1600" dirty="0">
              <a:solidFill>
                <a:srgbClr val="FF1616"/>
              </a:solidFill>
              <a:latin typeface="Lucida Bright" panose="02040602050505020304" pitchFamily="18" charset="0"/>
            </a:endParaRPr>
          </a:p>
          <a:p>
            <a:pPr defTabSz="609630">
              <a:lnSpc>
                <a:spcPts val="2322"/>
              </a:lnSpc>
            </a:pPr>
            <a:endParaRPr lang="en-US" sz="1600" dirty="0">
              <a:solidFill>
                <a:srgbClr val="FF1616"/>
              </a:solidFill>
              <a:latin typeface="Lucida Bright" panose="02040602050505020304" pitchFamily="18" charset="0"/>
            </a:endParaRPr>
          </a:p>
          <a:p>
            <a:pPr defTabSz="609630">
              <a:lnSpc>
                <a:spcPts val="2233"/>
              </a:lnSpc>
            </a:pPr>
            <a:r>
              <a:rPr lang="fr-FR" sz="1600" dirty="0">
                <a:solidFill>
                  <a:srgbClr val="000000"/>
                </a:solidFill>
                <a:latin typeface="Lucida Bright" panose="02040602050505020304" pitchFamily="18" charset="0"/>
              </a:rPr>
              <a:t>Ce programme de formation a été produit grâce au soutien non financier du GECSSP, du Collège québécois des médecins de famille et de la campagne Choisir avec soin Québec sous forme de soutien logistique.</a:t>
            </a:r>
          </a:p>
          <a:p>
            <a:pPr defTabSz="609630">
              <a:lnSpc>
                <a:spcPts val="2719"/>
              </a:lnSpc>
            </a:pPr>
            <a:endParaRPr lang="en-US" sz="1600" dirty="0">
              <a:solidFill>
                <a:srgbClr val="FF1616"/>
              </a:solidFill>
              <a:latin typeface="Lucida Bright" panose="02040602050505020304" pitchFamily="18" charset="0"/>
              <a:cs typeface="Arial" panose="020B0604020202020204" pitchFamily="34" charset="0"/>
            </a:endParaRPr>
          </a:p>
          <a:p>
            <a:pPr defTabSz="609630">
              <a:lnSpc>
                <a:spcPts val="2322"/>
              </a:lnSpc>
            </a:pPr>
            <a:r>
              <a:rPr lang="en-US" sz="1600" b="1" dirty="0" err="1">
                <a:solidFill>
                  <a:srgbClr val="000000"/>
                </a:solidFill>
                <a:latin typeface="Lucida Bright" panose="02040602050505020304" pitchFamily="18" charset="0"/>
              </a:rPr>
              <a:t>Conflits</a:t>
            </a:r>
            <a:r>
              <a:rPr lang="en-US" sz="1600" b="1" dirty="0">
                <a:solidFill>
                  <a:srgbClr val="000000"/>
                </a:solidFill>
                <a:latin typeface="Lucida Bright" panose="02040602050505020304" pitchFamily="18" charset="0"/>
              </a:rPr>
              <a:t> </a:t>
            </a:r>
            <a:r>
              <a:rPr lang="en-US" sz="1600" b="1" dirty="0" err="1">
                <a:solidFill>
                  <a:srgbClr val="000000"/>
                </a:solidFill>
                <a:latin typeface="Lucida Bright" panose="02040602050505020304" pitchFamily="18" charset="0"/>
              </a:rPr>
              <a:t>d’intérêt</a:t>
            </a:r>
            <a:r>
              <a:rPr lang="en-US" sz="1600" b="1" dirty="0">
                <a:solidFill>
                  <a:srgbClr val="000000"/>
                </a:solidFill>
                <a:latin typeface="Lucida Bright" panose="02040602050505020304" pitchFamily="18" charset="0"/>
              </a:rPr>
              <a:t> </a:t>
            </a:r>
            <a:r>
              <a:rPr lang="en-US" sz="1600" b="1" dirty="0" err="1">
                <a:solidFill>
                  <a:srgbClr val="000000"/>
                </a:solidFill>
                <a:latin typeface="Lucida Bright" panose="02040602050505020304" pitchFamily="18" charset="0"/>
              </a:rPr>
              <a:t>potentiels</a:t>
            </a:r>
            <a:r>
              <a:rPr lang="en-US" sz="1600" b="1" dirty="0">
                <a:solidFill>
                  <a:srgbClr val="000000"/>
                </a:solidFill>
                <a:latin typeface="Lucida Bright" panose="02040602050505020304" pitchFamily="18" charset="0"/>
              </a:rPr>
              <a:t> :</a:t>
            </a:r>
          </a:p>
          <a:p>
            <a:pPr defTabSz="609630">
              <a:lnSpc>
                <a:spcPts val="2322"/>
              </a:lnSpc>
            </a:pPr>
            <a:r>
              <a:rPr lang="fr-FR" sz="1600" dirty="0">
                <a:solidFill>
                  <a:srgbClr val="FF0000"/>
                </a:solidFill>
                <a:latin typeface="Lucida Bright"/>
              </a:rPr>
              <a:t>Guylène Thériault </a:t>
            </a:r>
            <a:r>
              <a:rPr lang="fr-FR" sz="1600" dirty="0">
                <a:solidFill>
                  <a:prstClr val="black"/>
                </a:solidFill>
                <a:latin typeface="Lucida Bright"/>
              </a:rPr>
              <a:t>a reçu</a:t>
            </a:r>
            <a:r>
              <a:rPr lang="fr-FR" sz="1600" dirty="0">
                <a:solidFill>
                  <a:srgbClr val="FF0000"/>
                </a:solidFill>
                <a:latin typeface="Lucida Bright"/>
              </a:rPr>
              <a:t> des honoraires pour la présentation de ce contenu dans deux évènements de DPC sans financement de l’industrie</a:t>
            </a:r>
            <a:endParaRPr lang="fr-FR" sz="1600" dirty="0">
              <a:solidFill>
                <a:prstClr val="black"/>
              </a:solidFill>
              <a:latin typeface="Lucida Br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1">
            <a:extLst>
              <a:ext uri="{FF2B5EF4-FFF2-40B4-BE49-F238E27FC236}">
                <a16:creationId xmlns:a16="http://schemas.microsoft.com/office/drawing/2014/main" id="{A43638FB-66B6-1188-22B7-2F13AB6AD840}"/>
              </a:ext>
            </a:extLst>
          </p:cNvPr>
          <p:cNvSpPr txBox="1"/>
          <p:nvPr/>
        </p:nvSpPr>
        <p:spPr>
          <a:xfrm>
            <a:off x="890338" y="640080"/>
            <a:ext cx="3734014" cy="3566160"/>
          </a:xfrm>
          <a:prstGeom prst="rect">
            <a:avLst/>
          </a:prstGeom>
        </p:spPr>
        <p:txBody>
          <a:bodyPr vert="horz" lIns="91440" tIns="45720" rIns="91440" bIns="45720" rtlCol="0" anchor="b">
            <a:norm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5400" b="1">
                <a:latin typeface="+mj-lt"/>
                <a:ea typeface="+mj-ea"/>
                <a:cs typeface="+mj-cs"/>
              </a:rPr>
              <a:t>Marie</a:t>
            </a:r>
          </a:p>
          <a:p>
            <a:pPr>
              <a:lnSpc>
                <a:spcPct val="90000"/>
              </a:lnSpc>
              <a:spcBef>
                <a:spcPct val="0"/>
              </a:spcBef>
              <a:spcAft>
                <a:spcPts val="600"/>
              </a:spcAft>
            </a:pPr>
            <a:r>
              <a:rPr lang="en-US" sz="5400" b="1">
                <a:latin typeface="+mj-lt"/>
                <a:ea typeface="+mj-ea"/>
                <a:cs typeface="+mj-cs"/>
              </a:rPr>
              <a:t>67 ans</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habits, personne, mur, sourire&#10;&#10;Description générée automatiquement">
            <a:extLst>
              <a:ext uri="{FF2B5EF4-FFF2-40B4-BE49-F238E27FC236}">
                <a16:creationId xmlns:a16="http://schemas.microsoft.com/office/drawing/2014/main" id="{71E86A36-CC58-0E3C-3B80-D719651C1D24}"/>
              </a:ext>
            </a:extLst>
          </p:cNvPr>
          <p:cNvPicPr>
            <a:picLocks noChangeAspect="1"/>
          </p:cNvPicPr>
          <p:nvPr/>
        </p:nvPicPr>
        <p:blipFill rotWithShape="1">
          <a:blip r:embed="rId2"/>
          <a:srcRect r="332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96618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217C426-6FD5-ADE1-9F31-C1BC268F0029}"/>
              </a:ext>
            </a:extLst>
          </p:cNvPr>
          <p:cNvSpPr>
            <a:spLocks noGrp="1"/>
          </p:cNvSpPr>
          <p:nvPr>
            <p:ph type="sldNum" sz="quarter" idx="12"/>
          </p:nvPr>
        </p:nvSpPr>
        <p:spPr/>
        <p:txBody>
          <a:bodyPr/>
          <a:lstStyle/>
          <a:p>
            <a:fld id="{E3D5E142-BA66-4577-AABD-3D3B043058E5}" type="slidenum">
              <a:rPr lang="en-US" smtClean="0"/>
              <a:t>41</a:t>
            </a:fld>
            <a:endParaRPr lang="en-US"/>
          </a:p>
        </p:txBody>
      </p:sp>
      <p:sp>
        <p:nvSpPr>
          <p:cNvPr id="4" name="Rectangle 3">
            <a:extLst>
              <a:ext uri="{FF2B5EF4-FFF2-40B4-BE49-F238E27FC236}">
                <a16:creationId xmlns:a16="http://schemas.microsoft.com/office/drawing/2014/main" id="{FB902D01-1B03-4321-69E6-364C95EE5674}"/>
              </a:ext>
            </a:extLst>
          </p:cNvPr>
          <p:cNvSpPr/>
          <p:nvPr/>
        </p:nvSpPr>
        <p:spPr>
          <a:xfrm>
            <a:off x="1531917" y="0"/>
            <a:ext cx="350705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solidFill>
                <a:schemeClr val="tx1"/>
              </a:solidFill>
            </a:endParaRPr>
          </a:p>
          <a:p>
            <a:pPr algn="ctr"/>
            <a:endParaRPr lang="fr-FR" sz="2400" dirty="0">
              <a:solidFill>
                <a:schemeClr val="tx1"/>
              </a:solidFill>
            </a:endParaRPr>
          </a:p>
          <a:p>
            <a:pPr algn="ctr"/>
            <a:r>
              <a:rPr lang="fr-FR" sz="2800" dirty="0">
                <a:solidFill>
                  <a:schemeClr val="tx1"/>
                </a:solidFill>
              </a:rPr>
              <a:t>Le dépistage est recommandé</a:t>
            </a: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r>
              <a:rPr lang="fr-FR" sz="2800" dirty="0">
                <a:solidFill>
                  <a:schemeClr val="tx1"/>
                </a:solidFill>
              </a:rPr>
              <a:t>Calcul du risque</a:t>
            </a:r>
          </a:p>
          <a:p>
            <a:pPr algn="ctr"/>
            <a:r>
              <a:rPr lang="fr-FR" sz="2800" dirty="0">
                <a:solidFill>
                  <a:schemeClr val="tx1"/>
                </a:solidFill>
                <a:highlight>
                  <a:srgbClr val="FFFF00"/>
                </a:highlight>
              </a:rPr>
              <a:t>SANS</a:t>
            </a:r>
            <a:r>
              <a:rPr lang="fr-FR" sz="2800" dirty="0">
                <a:solidFill>
                  <a:schemeClr val="tx1"/>
                </a:solidFill>
              </a:rPr>
              <a:t> ODM</a:t>
            </a:r>
          </a:p>
          <a:p>
            <a:pPr algn="ctr"/>
            <a:endParaRPr lang="fr-FR" sz="2400" dirty="0">
              <a:solidFill>
                <a:schemeClr val="tx1"/>
              </a:solidFill>
            </a:endParaRPr>
          </a:p>
        </p:txBody>
      </p:sp>
      <p:sp>
        <p:nvSpPr>
          <p:cNvPr id="6" name="ZoneTexte 5">
            <a:extLst>
              <a:ext uri="{FF2B5EF4-FFF2-40B4-BE49-F238E27FC236}">
                <a16:creationId xmlns:a16="http://schemas.microsoft.com/office/drawing/2014/main" id="{1FD0C3FC-B35F-79C6-DB38-B2EE2B5AA806}"/>
              </a:ext>
            </a:extLst>
          </p:cNvPr>
          <p:cNvSpPr txBox="1"/>
          <p:nvPr/>
        </p:nvSpPr>
        <p:spPr>
          <a:xfrm>
            <a:off x="5038972" y="273734"/>
            <a:ext cx="5594685" cy="646331"/>
          </a:xfrm>
          <a:prstGeom prst="rect">
            <a:avLst/>
          </a:prstGeom>
          <a:solidFill>
            <a:schemeClr val="bg1"/>
          </a:solidFill>
        </p:spPr>
        <p:txBody>
          <a:bodyPr wrap="square" rtlCol="0">
            <a:spAutoFit/>
          </a:bodyPr>
          <a:lstStyle/>
          <a:p>
            <a:r>
              <a:rPr lang="fr-FR" dirty="0"/>
              <a:t>     Risque sur 10 ans</a:t>
            </a:r>
          </a:p>
          <a:p>
            <a:endParaRPr lang="fr-FR" dirty="0"/>
          </a:p>
        </p:txBody>
      </p:sp>
      <p:pic>
        <p:nvPicPr>
          <p:cNvPr id="5" name="Image 4">
            <a:extLst>
              <a:ext uri="{FF2B5EF4-FFF2-40B4-BE49-F238E27FC236}">
                <a16:creationId xmlns:a16="http://schemas.microsoft.com/office/drawing/2014/main" id="{60A81CC2-5F76-6563-C5CF-CC96545AA8FB}"/>
              </a:ext>
            </a:extLst>
          </p:cNvPr>
          <p:cNvPicPr>
            <a:picLocks noChangeAspect="1"/>
          </p:cNvPicPr>
          <p:nvPr/>
        </p:nvPicPr>
        <p:blipFill>
          <a:blip r:embed="rId2"/>
          <a:stretch>
            <a:fillRect/>
          </a:stretch>
        </p:blipFill>
        <p:spPr>
          <a:xfrm>
            <a:off x="4982157" y="643841"/>
            <a:ext cx="5651500" cy="6216650"/>
          </a:xfrm>
          <a:prstGeom prst="rect">
            <a:avLst/>
          </a:prstGeom>
        </p:spPr>
      </p:pic>
      <p:sp>
        <p:nvSpPr>
          <p:cNvPr id="7" name="ZoneTexte 6">
            <a:extLst>
              <a:ext uri="{FF2B5EF4-FFF2-40B4-BE49-F238E27FC236}">
                <a16:creationId xmlns:a16="http://schemas.microsoft.com/office/drawing/2014/main" id="{D60BBC2A-C428-AB94-2A12-CB6453E853F1}"/>
              </a:ext>
            </a:extLst>
          </p:cNvPr>
          <p:cNvSpPr txBox="1"/>
          <p:nvPr/>
        </p:nvSpPr>
        <p:spPr>
          <a:xfrm>
            <a:off x="2498120" y="3429001"/>
            <a:ext cx="1574647" cy="584775"/>
          </a:xfrm>
          <a:prstGeom prst="rect">
            <a:avLst/>
          </a:prstGeom>
          <a:solidFill>
            <a:schemeClr val="accent2">
              <a:lumMod val="20000"/>
              <a:lumOff val="80000"/>
            </a:schemeClr>
          </a:solidFill>
        </p:spPr>
        <p:txBody>
          <a:bodyPr wrap="square" rtlCol="0">
            <a:spAutoFit/>
          </a:bodyPr>
          <a:lstStyle/>
          <a:p>
            <a:r>
              <a:rPr lang="fr-FR" sz="3200" dirty="0"/>
              <a:t>ÉTAPE 1</a:t>
            </a:r>
          </a:p>
        </p:txBody>
      </p:sp>
      <p:pic>
        <p:nvPicPr>
          <p:cNvPr id="8" name="Image 7">
            <a:extLst>
              <a:ext uri="{FF2B5EF4-FFF2-40B4-BE49-F238E27FC236}">
                <a16:creationId xmlns:a16="http://schemas.microsoft.com/office/drawing/2014/main" id="{3E907088-D8F9-34E4-D58A-6B30A168A9FC}"/>
              </a:ext>
            </a:extLst>
          </p:cNvPr>
          <p:cNvPicPr>
            <a:picLocks noChangeAspect="1"/>
          </p:cNvPicPr>
          <p:nvPr/>
        </p:nvPicPr>
        <p:blipFill>
          <a:blip r:embed="rId3"/>
          <a:stretch>
            <a:fillRect/>
          </a:stretch>
        </p:blipFill>
        <p:spPr>
          <a:xfrm>
            <a:off x="1818593" y="323165"/>
            <a:ext cx="1466850" cy="1193800"/>
          </a:xfrm>
          <a:prstGeom prst="rect">
            <a:avLst/>
          </a:prstGeom>
        </p:spPr>
      </p:pic>
    </p:spTree>
    <p:extLst>
      <p:ext uri="{BB962C8B-B14F-4D97-AF65-F5344CB8AC3E}">
        <p14:creationId xmlns:p14="http://schemas.microsoft.com/office/powerpoint/2010/main" val="2177799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217C426-6FD5-ADE1-9F31-C1BC268F0029}"/>
              </a:ext>
            </a:extLst>
          </p:cNvPr>
          <p:cNvSpPr>
            <a:spLocks noGrp="1"/>
          </p:cNvSpPr>
          <p:nvPr>
            <p:ph type="sldNum" sz="quarter" idx="12"/>
          </p:nvPr>
        </p:nvSpPr>
        <p:spPr/>
        <p:txBody>
          <a:bodyPr/>
          <a:lstStyle/>
          <a:p>
            <a:fld id="{E3D5E142-BA66-4577-AABD-3D3B043058E5}" type="slidenum">
              <a:rPr lang="en-US" smtClean="0"/>
              <a:t>42</a:t>
            </a:fld>
            <a:endParaRPr lang="en-US"/>
          </a:p>
        </p:txBody>
      </p:sp>
      <p:sp>
        <p:nvSpPr>
          <p:cNvPr id="4" name="Rectangle 3">
            <a:extLst>
              <a:ext uri="{FF2B5EF4-FFF2-40B4-BE49-F238E27FC236}">
                <a16:creationId xmlns:a16="http://schemas.microsoft.com/office/drawing/2014/main" id="{FB902D01-1B03-4321-69E6-364C95EE5674}"/>
              </a:ext>
            </a:extLst>
          </p:cNvPr>
          <p:cNvSpPr/>
          <p:nvPr/>
        </p:nvSpPr>
        <p:spPr>
          <a:xfrm>
            <a:off x="1531917" y="0"/>
            <a:ext cx="350705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r>
              <a:rPr lang="fr-FR" sz="2800" dirty="0">
                <a:solidFill>
                  <a:schemeClr val="tx1"/>
                </a:solidFill>
              </a:rPr>
              <a:t>Décision partagée</a:t>
            </a: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r>
              <a:rPr lang="fr-FR" sz="2800" dirty="0">
                <a:solidFill>
                  <a:schemeClr val="tx1"/>
                </a:solidFill>
              </a:rPr>
              <a:t>Intéressée par une médication préventive?</a:t>
            </a: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a:p>
            <a:pPr algn="ctr"/>
            <a:endParaRPr lang="fr-FR" sz="2400" dirty="0">
              <a:solidFill>
                <a:schemeClr val="tx1"/>
              </a:solidFill>
            </a:endParaRPr>
          </a:p>
        </p:txBody>
      </p:sp>
      <p:sp>
        <p:nvSpPr>
          <p:cNvPr id="6" name="ZoneTexte 5">
            <a:extLst>
              <a:ext uri="{FF2B5EF4-FFF2-40B4-BE49-F238E27FC236}">
                <a16:creationId xmlns:a16="http://schemas.microsoft.com/office/drawing/2014/main" id="{1FD0C3FC-B35F-79C6-DB38-B2EE2B5AA806}"/>
              </a:ext>
            </a:extLst>
          </p:cNvPr>
          <p:cNvSpPr txBox="1"/>
          <p:nvPr/>
        </p:nvSpPr>
        <p:spPr>
          <a:xfrm>
            <a:off x="5031051" y="323165"/>
            <a:ext cx="5629032" cy="646331"/>
          </a:xfrm>
          <a:prstGeom prst="rect">
            <a:avLst/>
          </a:prstGeom>
          <a:solidFill>
            <a:schemeClr val="bg1"/>
          </a:solidFill>
        </p:spPr>
        <p:txBody>
          <a:bodyPr wrap="square" rtlCol="0">
            <a:spAutoFit/>
          </a:bodyPr>
          <a:lstStyle/>
          <a:p>
            <a:r>
              <a:rPr lang="fr-FR" dirty="0"/>
              <a:t>     Risque sur 10 ans</a:t>
            </a:r>
          </a:p>
          <a:p>
            <a:endParaRPr lang="fr-FR" dirty="0"/>
          </a:p>
        </p:txBody>
      </p:sp>
      <p:sp>
        <p:nvSpPr>
          <p:cNvPr id="7" name="ZoneTexte 6">
            <a:extLst>
              <a:ext uri="{FF2B5EF4-FFF2-40B4-BE49-F238E27FC236}">
                <a16:creationId xmlns:a16="http://schemas.microsoft.com/office/drawing/2014/main" id="{D60BBC2A-C428-AB94-2A12-CB6453E853F1}"/>
              </a:ext>
            </a:extLst>
          </p:cNvPr>
          <p:cNvSpPr txBox="1"/>
          <p:nvPr/>
        </p:nvSpPr>
        <p:spPr>
          <a:xfrm>
            <a:off x="2498120" y="3110264"/>
            <a:ext cx="1574647" cy="1077218"/>
          </a:xfrm>
          <a:prstGeom prst="rect">
            <a:avLst/>
          </a:prstGeom>
          <a:solidFill>
            <a:schemeClr val="accent2">
              <a:lumMod val="20000"/>
              <a:lumOff val="80000"/>
            </a:schemeClr>
          </a:solidFill>
        </p:spPr>
        <p:txBody>
          <a:bodyPr wrap="square" rtlCol="0">
            <a:spAutoFit/>
          </a:bodyPr>
          <a:lstStyle/>
          <a:p>
            <a:pPr algn="ctr"/>
            <a:r>
              <a:rPr lang="fr-FR" sz="3200" dirty="0"/>
              <a:t>ÉTAPE 1</a:t>
            </a:r>
          </a:p>
          <a:p>
            <a:pPr algn="ctr"/>
            <a:r>
              <a:rPr lang="fr-FR" sz="3200" dirty="0"/>
              <a:t>suite</a:t>
            </a:r>
          </a:p>
        </p:txBody>
      </p:sp>
      <p:pic>
        <p:nvPicPr>
          <p:cNvPr id="8" name="Image 7">
            <a:extLst>
              <a:ext uri="{FF2B5EF4-FFF2-40B4-BE49-F238E27FC236}">
                <a16:creationId xmlns:a16="http://schemas.microsoft.com/office/drawing/2014/main" id="{3E907088-D8F9-34E4-D58A-6B30A168A9FC}"/>
              </a:ext>
            </a:extLst>
          </p:cNvPr>
          <p:cNvPicPr>
            <a:picLocks noChangeAspect="1"/>
          </p:cNvPicPr>
          <p:nvPr/>
        </p:nvPicPr>
        <p:blipFill>
          <a:blip r:embed="rId2"/>
          <a:stretch>
            <a:fillRect/>
          </a:stretch>
        </p:blipFill>
        <p:spPr>
          <a:xfrm>
            <a:off x="1818593" y="323165"/>
            <a:ext cx="1466850" cy="1193800"/>
          </a:xfrm>
          <a:prstGeom prst="rect">
            <a:avLst/>
          </a:prstGeom>
        </p:spPr>
      </p:pic>
      <p:pic>
        <p:nvPicPr>
          <p:cNvPr id="3" name="Image 2">
            <a:extLst>
              <a:ext uri="{FF2B5EF4-FFF2-40B4-BE49-F238E27FC236}">
                <a16:creationId xmlns:a16="http://schemas.microsoft.com/office/drawing/2014/main" id="{8BF96F26-9E7E-7CBF-9C07-52FC5EB9E822}"/>
              </a:ext>
            </a:extLst>
          </p:cNvPr>
          <p:cNvPicPr>
            <a:picLocks noChangeAspect="1"/>
          </p:cNvPicPr>
          <p:nvPr/>
        </p:nvPicPr>
        <p:blipFill>
          <a:blip r:embed="rId3"/>
          <a:stretch>
            <a:fillRect/>
          </a:stretch>
        </p:blipFill>
        <p:spPr>
          <a:xfrm>
            <a:off x="5038968" y="711487"/>
            <a:ext cx="5524500" cy="6019800"/>
          </a:xfrm>
          <a:prstGeom prst="rect">
            <a:avLst/>
          </a:prstGeom>
        </p:spPr>
      </p:pic>
    </p:spTree>
    <p:extLst>
      <p:ext uri="{BB962C8B-B14F-4D97-AF65-F5344CB8AC3E}">
        <p14:creationId xmlns:p14="http://schemas.microsoft.com/office/powerpoint/2010/main" val="1448466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AFD64A0-5CAA-7252-3114-60E1D1F92B89}"/>
              </a:ext>
            </a:extLst>
          </p:cNvPr>
          <p:cNvPicPr>
            <a:picLocks noChangeAspect="1"/>
          </p:cNvPicPr>
          <p:nvPr/>
        </p:nvPicPr>
        <p:blipFill>
          <a:blip r:embed="rId2"/>
          <a:stretch>
            <a:fillRect/>
          </a:stretch>
        </p:blipFill>
        <p:spPr>
          <a:xfrm>
            <a:off x="1999574" y="731837"/>
            <a:ext cx="1466850" cy="1193800"/>
          </a:xfrm>
          <a:prstGeom prst="rect">
            <a:avLst/>
          </a:prstGeom>
        </p:spPr>
      </p:pic>
      <p:sp>
        <p:nvSpPr>
          <p:cNvPr id="3" name="ZoneTexte 2">
            <a:extLst>
              <a:ext uri="{FF2B5EF4-FFF2-40B4-BE49-F238E27FC236}">
                <a16:creationId xmlns:a16="http://schemas.microsoft.com/office/drawing/2014/main" id="{C58D8A9C-A634-E5DE-EC2D-3B4D9BC95F94}"/>
              </a:ext>
            </a:extLst>
          </p:cNvPr>
          <p:cNvSpPr txBox="1"/>
          <p:nvPr/>
        </p:nvSpPr>
        <p:spPr>
          <a:xfrm>
            <a:off x="3633706" y="874283"/>
            <a:ext cx="6558721" cy="1077218"/>
          </a:xfrm>
          <a:prstGeom prst="rect">
            <a:avLst/>
          </a:prstGeom>
          <a:solidFill>
            <a:schemeClr val="accent2">
              <a:lumMod val="20000"/>
              <a:lumOff val="80000"/>
            </a:schemeClr>
          </a:solidFill>
        </p:spPr>
        <p:txBody>
          <a:bodyPr wrap="square" rtlCol="0">
            <a:spAutoFit/>
          </a:bodyPr>
          <a:lstStyle/>
          <a:p>
            <a:r>
              <a:rPr lang="fr-FR" sz="3200" dirty="0"/>
              <a:t>ÉTAPE 2 ….. seulement si intéressée par une médication préventive</a:t>
            </a:r>
          </a:p>
        </p:txBody>
      </p:sp>
      <p:sp>
        <p:nvSpPr>
          <p:cNvPr id="4" name="Espace réservé du contenu 5">
            <a:extLst>
              <a:ext uri="{FF2B5EF4-FFF2-40B4-BE49-F238E27FC236}">
                <a16:creationId xmlns:a16="http://schemas.microsoft.com/office/drawing/2014/main" id="{BEFB0D4B-F1C2-B009-81CB-772E460D4BE9}"/>
              </a:ext>
            </a:extLst>
          </p:cNvPr>
          <p:cNvSpPr txBox="1">
            <a:spLocks/>
          </p:cNvSpPr>
          <p:nvPr/>
        </p:nvSpPr>
        <p:spPr>
          <a:xfrm>
            <a:off x="1981200" y="2413001"/>
            <a:ext cx="8229600" cy="3713163"/>
          </a:xfrm>
          <a:prstGeom prst="rect">
            <a:avLst/>
          </a:prstGeom>
        </p:spPr>
        <p:txBody>
          <a:bodyPr>
            <a:normAutofit/>
          </a:bodyPr>
          <a:lst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a:lstStyle>
          <a:p>
            <a:r>
              <a:rPr lang="fr-FR" sz="2800"/>
              <a:t>Demander une ODM</a:t>
            </a:r>
          </a:p>
          <a:p>
            <a:r>
              <a:rPr lang="fr-FR" sz="2800"/>
              <a:t>Recalcul du risque </a:t>
            </a:r>
          </a:p>
          <a:p>
            <a:pPr lvl="1"/>
            <a:r>
              <a:rPr lang="fr-FR" sz="2400"/>
              <a:t>pourrait être différent – possiblement inférieur</a:t>
            </a:r>
          </a:p>
          <a:p>
            <a:r>
              <a:rPr lang="fr-FR" sz="2800"/>
              <a:t>Discussion et prescription</a:t>
            </a:r>
            <a:endParaRPr lang="fr-FR" sz="2800" dirty="0"/>
          </a:p>
        </p:txBody>
      </p:sp>
      <p:pic>
        <p:nvPicPr>
          <p:cNvPr id="5" name="Picture 8" descr="Dual-energy X-ray absorptiometry machine">
            <a:extLst>
              <a:ext uri="{FF2B5EF4-FFF2-40B4-BE49-F238E27FC236}">
                <a16:creationId xmlns:a16="http://schemas.microsoft.com/office/drawing/2014/main" id="{B7D96D9E-5936-225B-95C8-534C68A21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1" y="4544275"/>
            <a:ext cx="2715929" cy="143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495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57812D-05AB-23EF-11C4-DC1BA7E6C309}"/>
              </a:ext>
            </a:extLst>
          </p:cNvPr>
          <p:cNvSpPr/>
          <p:nvPr/>
        </p:nvSpPr>
        <p:spPr>
          <a:xfrm>
            <a:off x="946659" y="455625"/>
            <a:ext cx="2320491" cy="1233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FRAX </a:t>
            </a:r>
            <a:r>
              <a:rPr lang="fr-FR" dirty="0">
                <a:solidFill>
                  <a:schemeClr val="tx1"/>
                </a:solidFill>
                <a:highlight>
                  <a:srgbClr val="FFFF00"/>
                </a:highlight>
              </a:rPr>
              <a:t>SANS</a:t>
            </a:r>
            <a:r>
              <a:rPr lang="fr-FR" dirty="0"/>
              <a:t> ODM</a:t>
            </a:r>
          </a:p>
          <a:p>
            <a:pPr algn="ctr"/>
            <a:r>
              <a:rPr lang="fr-FR" dirty="0"/>
              <a:t>Calcul risque et bénéfices potentiels</a:t>
            </a:r>
          </a:p>
        </p:txBody>
      </p:sp>
      <p:pic>
        <p:nvPicPr>
          <p:cNvPr id="3" name="Picture 6" descr="https://blog.visionweb.com/hs-fs/hubfs/Imported_Blog_Media/Screen%20Shot%202019-10-02%20at%202_05_06%20PM-4.png?width=300&amp;name=Screen%20Shot%202019-10-02%20at%202_05_06%20PM-4.png">
            <a:extLst>
              <a:ext uri="{FF2B5EF4-FFF2-40B4-BE49-F238E27FC236}">
                <a16:creationId xmlns:a16="http://schemas.microsoft.com/office/drawing/2014/main" id="{676C94AA-FD6C-0A3C-7894-D27014FF4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28" y="1688893"/>
            <a:ext cx="2273952" cy="18708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eight Balance Icons - Download Free Vector Icons | Noun Project">
            <a:extLst>
              <a:ext uri="{FF2B5EF4-FFF2-40B4-BE49-F238E27FC236}">
                <a16:creationId xmlns:a16="http://schemas.microsoft.com/office/drawing/2014/main" id="{25A30787-619F-BDB8-B981-EC1FFC6B1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03" y="3157815"/>
            <a:ext cx="803910" cy="803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rrow - Carlos Graphics Printing - 1">
            <a:extLst>
              <a:ext uri="{FF2B5EF4-FFF2-40B4-BE49-F238E27FC236}">
                <a16:creationId xmlns:a16="http://schemas.microsoft.com/office/drawing/2014/main" id="{08F041ED-8278-CB24-F85A-1E232CCB25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704949" y="3724356"/>
            <a:ext cx="803910" cy="7654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2B6AF3E-5E32-501E-CA6D-0C41F502E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2253" y="4716511"/>
            <a:ext cx="905191" cy="90519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211D3F13-C399-D3F8-31CF-EA1C0C394738}"/>
              </a:ext>
            </a:extLst>
          </p:cNvPr>
          <p:cNvSpPr txBox="1"/>
          <p:nvPr/>
        </p:nvSpPr>
        <p:spPr>
          <a:xfrm>
            <a:off x="2944435" y="1968054"/>
            <a:ext cx="1749556" cy="954107"/>
          </a:xfrm>
          <a:prstGeom prst="rect">
            <a:avLst/>
          </a:prstGeom>
          <a:solidFill>
            <a:schemeClr val="accent2">
              <a:lumMod val="20000"/>
              <a:lumOff val="80000"/>
            </a:schemeClr>
          </a:solidFill>
        </p:spPr>
        <p:txBody>
          <a:bodyPr wrap="square" rtlCol="0">
            <a:spAutoFit/>
          </a:bodyPr>
          <a:lstStyle/>
          <a:p>
            <a:pPr algn="ctr"/>
            <a:r>
              <a:rPr lang="fr-FR" sz="3200" dirty="0"/>
              <a:t>ÉTAPE 1</a:t>
            </a:r>
          </a:p>
          <a:p>
            <a:pPr algn="ctr"/>
            <a:r>
              <a:rPr lang="fr-FR" sz="2400" dirty="0"/>
              <a:t>Pour toutes</a:t>
            </a:r>
          </a:p>
        </p:txBody>
      </p:sp>
      <p:pic>
        <p:nvPicPr>
          <p:cNvPr id="8" name="Picture 2" descr="Arrow - Carlos Graphics Printing - 1">
            <a:extLst>
              <a:ext uri="{FF2B5EF4-FFF2-40B4-BE49-F238E27FC236}">
                <a16:creationId xmlns:a16="http://schemas.microsoft.com/office/drawing/2014/main" id="{C107DE53-038B-23B7-C7FA-173350F317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3530" y="3119715"/>
            <a:ext cx="803910" cy="7654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rticosteroids &amp; Bone Density: ">
            <a:extLst>
              <a:ext uri="{FF2B5EF4-FFF2-40B4-BE49-F238E27FC236}">
                <a16:creationId xmlns:a16="http://schemas.microsoft.com/office/drawing/2014/main" id="{78ABC162-8A49-3DEF-01AA-FC799C6957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7912" y="3066406"/>
            <a:ext cx="1340299" cy="8953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aybe Icon #69367 - Free Icons Library">
            <a:extLst>
              <a:ext uri="{FF2B5EF4-FFF2-40B4-BE49-F238E27FC236}">
                <a16:creationId xmlns:a16="http://schemas.microsoft.com/office/drawing/2014/main" id="{1BCF2E0F-8BBC-7376-6177-F187AFCD6C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4852" y="3681724"/>
            <a:ext cx="560001" cy="560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rrow - Carlos Graphics Printing - 1">
            <a:extLst>
              <a:ext uri="{FF2B5EF4-FFF2-40B4-BE49-F238E27FC236}">
                <a16:creationId xmlns:a16="http://schemas.microsoft.com/office/drawing/2014/main" id="{4EE6E054-F46D-F45C-DA11-4A284605F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75818">
            <a:off x="6585776" y="2305024"/>
            <a:ext cx="803910" cy="7654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Dual-energy X-ray absorptiometry machine">
            <a:extLst>
              <a:ext uri="{FF2B5EF4-FFF2-40B4-BE49-F238E27FC236}">
                <a16:creationId xmlns:a16="http://schemas.microsoft.com/office/drawing/2014/main" id="{D47EB42B-FBA1-4B2D-7CB1-574317AAA1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251" y="1320857"/>
            <a:ext cx="2020678" cy="107096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61E52829-8E73-DE4E-4CF9-30379F9A088D}"/>
              </a:ext>
            </a:extLst>
          </p:cNvPr>
          <p:cNvSpPr txBox="1"/>
          <p:nvPr/>
        </p:nvSpPr>
        <p:spPr>
          <a:xfrm>
            <a:off x="6534824" y="544286"/>
            <a:ext cx="2320491" cy="954107"/>
          </a:xfrm>
          <a:prstGeom prst="rect">
            <a:avLst/>
          </a:prstGeom>
          <a:solidFill>
            <a:schemeClr val="accent2">
              <a:lumMod val="20000"/>
              <a:lumOff val="80000"/>
            </a:schemeClr>
          </a:solidFill>
        </p:spPr>
        <p:txBody>
          <a:bodyPr wrap="square" rtlCol="0">
            <a:spAutoFit/>
          </a:bodyPr>
          <a:lstStyle/>
          <a:p>
            <a:pPr algn="ctr"/>
            <a:r>
              <a:rPr lang="fr-FR" sz="3200" dirty="0"/>
              <a:t>ÉTAPE 2</a:t>
            </a:r>
          </a:p>
          <a:p>
            <a:pPr algn="ctr"/>
            <a:r>
              <a:rPr lang="fr-FR" sz="2400" b="1" dirty="0"/>
              <a:t>Pas</a:t>
            </a:r>
            <a:r>
              <a:rPr lang="fr-FR" sz="2400" dirty="0"/>
              <a:t> pour toutes</a:t>
            </a:r>
          </a:p>
        </p:txBody>
      </p:sp>
      <p:pic>
        <p:nvPicPr>
          <p:cNvPr id="15" name="Picture 2" descr="Arrow - Carlos Graphics Printing - 1">
            <a:extLst>
              <a:ext uri="{FF2B5EF4-FFF2-40B4-BE49-F238E27FC236}">
                <a16:creationId xmlns:a16="http://schemas.microsoft.com/office/drawing/2014/main" id="{831A3BA3-12C6-6C3F-3B37-39A7232DF7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453359" y="2481093"/>
            <a:ext cx="803910" cy="76546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E1D1AA1-A7EF-35FC-9D6D-D0376F13FF35}"/>
              </a:ext>
            </a:extLst>
          </p:cNvPr>
          <p:cNvSpPr/>
          <p:nvPr/>
        </p:nvSpPr>
        <p:spPr>
          <a:xfrm>
            <a:off x="7807252" y="3319425"/>
            <a:ext cx="2320491" cy="1233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FRAX</a:t>
            </a:r>
            <a:r>
              <a:rPr lang="fr-FR" dirty="0">
                <a:solidFill>
                  <a:schemeClr val="tx1"/>
                </a:solidFill>
              </a:rPr>
              <a:t> </a:t>
            </a:r>
            <a:r>
              <a:rPr lang="fr-FR" dirty="0">
                <a:solidFill>
                  <a:schemeClr val="tx1"/>
                </a:solidFill>
                <a:highlight>
                  <a:srgbClr val="FFFF00"/>
                </a:highlight>
              </a:rPr>
              <a:t>AVEC</a:t>
            </a:r>
            <a:r>
              <a:rPr lang="fr-FR" dirty="0">
                <a:solidFill>
                  <a:schemeClr val="tx1"/>
                </a:solidFill>
              </a:rPr>
              <a:t> </a:t>
            </a:r>
            <a:r>
              <a:rPr lang="fr-FR" dirty="0"/>
              <a:t>ODM</a:t>
            </a:r>
          </a:p>
          <a:p>
            <a:pPr algn="ctr"/>
            <a:r>
              <a:rPr lang="fr-FR" dirty="0"/>
              <a:t>Calcul risque et bénéfices potentiels</a:t>
            </a:r>
          </a:p>
        </p:txBody>
      </p:sp>
      <p:sp>
        <p:nvSpPr>
          <p:cNvPr id="17" name="ZoneTexte 16">
            <a:extLst>
              <a:ext uri="{FF2B5EF4-FFF2-40B4-BE49-F238E27FC236}">
                <a16:creationId xmlns:a16="http://schemas.microsoft.com/office/drawing/2014/main" id="{0EE79981-CE5F-E14C-9479-AD8A2E0BF7B3}"/>
              </a:ext>
            </a:extLst>
          </p:cNvPr>
          <p:cNvSpPr txBox="1"/>
          <p:nvPr/>
        </p:nvSpPr>
        <p:spPr>
          <a:xfrm>
            <a:off x="3975069" y="5655404"/>
            <a:ext cx="5755373" cy="707886"/>
          </a:xfrm>
          <a:prstGeom prst="rect">
            <a:avLst/>
          </a:prstGeom>
          <a:noFill/>
          <a:ln>
            <a:solidFill>
              <a:schemeClr val="tx1"/>
            </a:solidFill>
          </a:ln>
        </p:spPr>
        <p:txBody>
          <a:bodyPr wrap="square" rtlCol="0">
            <a:spAutoFit/>
          </a:bodyPr>
          <a:lstStyle/>
          <a:p>
            <a:pPr algn="ctr"/>
            <a:r>
              <a:rPr lang="fr-FR" sz="2000" dirty="0"/>
              <a:t>La fréquence optimale du dépistage est inconnue </a:t>
            </a:r>
          </a:p>
          <a:p>
            <a:pPr algn="ctr"/>
            <a:r>
              <a:rPr lang="fr-FR" sz="2000" dirty="0"/>
              <a:t>Ne semble pas nécessaire avant 8 ans</a:t>
            </a:r>
          </a:p>
        </p:txBody>
      </p:sp>
      <p:pic>
        <p:nvPicPr>
          <p:cNvPr id="18" name="Picture 2" descr="Society of Rural Physicians of Canada - The 28th Annual Rural &amp; Remote  Medicine Course - Take 2!">
            <a:extLst>
              <a:ext uri="{FF2B5EF4-FFF2-40B4-BE49-F238E27FC236}">
                <a16:creationId xmlns:a16="http://schemas.microsoft.com/office/drawing/2014/main" id="{26BC1A44-9748-EB63-EB6D-5E9EA979C0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76965" y="5385400"/>
            <a:ext cx="1220407" cy="124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23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7EA9666-6986-EF92-9057-3A2297469682}"/>
              </a:ext>
            </a:extLst>
          </p:cNvPr>
          <p:cNvSpPr>
            <a:spLocks noChangeArrowheads="1"/>
          </p:cNvSpPr>
          <p:nvPr/>
        </p:nvSpPr>
        <p:spPr bwMode="auto">
          <a:xfrm>
            <a:off x="2169160" y="228600"/>
            <a:ext cx="7609840"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eaLnBrk="0" fontAlgn="base" hangingPunct="0">
              <a:spcBef>
                <a:spcPct val="0"/>
              </a:spcBef>
              <a:spcAft>
                <a:spcPct val="0"/>
              </a:spcAft>
            </a:pPr>
            <a:r>
              <a:rPr lang="fr-FR" altLang="en-US" sz="3200" b="1" dirty="0">
                <a:solidFill>
                  <a:srgbClr val="202124"/>
                </a:solidFill>
                <a:latin typeface="Arial" panose="020B0604020202020204" pitchFamily="34" charset="0"/>
                <a:cs typeface="Arial" panose="020B0604020202020204" pitchFamily="34" charset="0"/>
              </a:rPr>
              <a:t>Temps nécessaire pour le clinicien</a:t>
            </a:r>
            <a:r>
              <a:rPr lang="fr-FR" altLang="en-US" sz="3200" b="1" dirty="0">
                <a:latin typeface="Arial" panose="020B0604020202020204" pitchFamily="34" charset="0"/>
                <a:cs typeface="Arial" panose="020B0604020202020204" pitchFamily="34" charset="0"/>
              </a:rPr>
              <a:t> </a:t>
            </a:r>
          </a:p>
        </p:txBody>
      </p:sp>
      <p:pic>
        <p:nvPicPr>
          <p:cNvPr id="3" name="Image 2">
            <a:extLst>
              <a:ext uri="{FF2B5EF4-FFF2-40B4-BE49-F238E27FC236}">
                <a16:creationId xmlns:a16="http://schemas.microsoft.com/office/drawing/2014/main" id="{1DA0890C-01A6-3F6C-F547-14B4C911E780}"/>
              </a:ext>
            </a:extLst>
          </p:cNvPr>
          <p:cNvPicPr>
            <a:picLocks noChangeAspect="1"/>
          </p:cNvPicPr>
          <p:nvPr/>
        </p:nvPicPr>
        <p:blipFill>
          <a:blip r:embed="rId3"/>
          <a:stretch>
            <a:fillRect/>
          </a:stretch>
        </p:blipFill>
        <p:spPr>
          <a:xfrm>
            <a:off x="1848464" y="760665"/>
            <a:ext cx="5840361" cy="5438348"/>
          </a:xfrm>
          <a:prstGeom prst="rect">
            <a:avLst/>
          </a:prstGeom>
        </p:spPr>
      </p:pic>
      <p:pic>
        <p:nvPicPr>
          <p:cNvPr id="6" name="Image 5">
            <a:extLst>
              <a:ext uri="{FF2B5EF4-FFF2-40B4-BE49-F238E27FC236}">
                <a16:creationId xmlns:a16="http://schemas.microsoft.com/office/drawing/2014/main" id="{311D6D8B-FAD5-2857-3E1E-763275020B16}"/>
              </a:ext>
            </a:extLst>
          </p:cNvPr>
          <p:cNvPicPr>
            <a:picLocks noChangeAspect="1"/>
          </p:cNvPicPr>
          <p:nvPr/>
        </p:nvPicPr>
        <p:blipFill>
          <a:blip r:embed="rId4"/>
          <a:stretch>
            <a:fillRect/>
          </a:stretch>
        </p:blipFill>
        <p:spPr>
          <a:xfrm>
            <a:off x="7968636" y="1775083"/>
            <a:ext cx="2374900" cy="3886200"/>
          </a:xfrm>
          <a:prstGeom prst="rect">
            <a:avLst/>
          </a:prstGeom>
        </p:spPr>
      </p:pic>
      <p:pic>
        <p:nvPicPr>
          <p:cNvPr id="5" name="Picture 2" descr="Society of Rural Physicians of Canada - The 28th Annual Rural &amp; Remote  Medicine Course - Take 2!">
            <a:extLst>
              <a:ext uri="{FF2B5EF4-FFF2-40B4-BE49-F238E27FC236}">
                <a16:creationId xmlns:a16="http://schemas.microsoft.com/office/drawing/2014/main" id="{2996C3DE-A2C5-59BB-316F-79257A6ED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9790" y="4888333"/>
            <a:ext cx="1220407" cy="124789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5687E2E-C8D3-DFE8-0644-6D282BA413B1}"/>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109072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6601" y="149013"/>
            <a:ext cx="10515600" cy="1325563"/>
          </a:xfrm>
        </p:spPr>
        <p:txBody>
          <a:bodyPr>
            <a:normAutofit/>
          </a:bodyPr>
          <a:lstStyle/>
          <a:p>
            <a:pPr algn="ctr"/>
            <a:r>
              <a:rPr lang="de-DE" b="1" dirty="0" err="1"/>
              <a:t>Vous</a:t>
            </a:r>
            <a:r>
              <a:rPr lang="de-DE" b="1" dirty="0"/>
              <a:t> </a:t>
            </a:r>
            <a:r>
              <a:rPr lang="de-DE" b="1" dirty="0" err="1"/>
              <a:t>pensez</a:t>
            </a:r>
            <a:r>
              <a:rPr lang="de-DE" b="1" dirty="0"/>
              <a:t> </a:t>
            </a:r>
            <a:r>
              <a:rPr lang="de-DE" b="1" dirty="0" err="1"/>
              <a:t>connaitre</a:t>
            </a:r>
            <a:r>
              <a:rPr lang="de-DE" b="1" dirty="0"/>
              <a:t> </a:t>
            </a:r>
            <a:r>
              <a:rPr lang="de-DE" b="1" dirty="0" err="1"/>
              <a:t>ce</a:t>
            </a:r>
            <a:r>
              <a:rPr lang="de-DE" b="1" dirty="0"/>
              <a:t> </a:t>
            </a:r>
            <a:r>
              <a:rPr lang="de-DE" b="1" dirty="0" err="1"/>
              <a:t>que</a:t>
            </a:r>
            <a:r>
              <a:rPr lang="de-DE" b="1" dirty="0"/>
              <a:t> </a:t>
            </a:r>
            <a:br>
              <a:rPr lang="de-DE" b="1" dirty="0"/>
            </a:br>
            <a:r>
              <a:rPr lang="de-DE" b="1" dirty="0" err="1"/>
              <a:t>vos</a:t>
            </a:r>
            <a:r>
              <a:rPr lang="de-DE" b="1" dirty="0"/>
              <a:t> </a:t>
            </a:r>
            <a:r>
              <a:rPr lang="de-DE" b="1" dirty="0" err="1"/>
              <a:t>patientes</a:t>
            </a:r>
            <a:r>
              <a:rPr lang="de-DE" b="1" dirty="0"/>
              <a:t> </a:t>
            </a:r>
            <a:r>
              <a:rPr lang="de-DE" b="1" dirty="0" err="1"/>
              <a:t>pensent</a:t>
            </a:r>
            <a:r>
              <a:rPr lang="de-DE" b="1" dirty="0"/>
              <a: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544" y="1474576"/>
            <a:ext cx="9120457" cy="800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914" y="1556793"/>
            <a:ext cx="51911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3345" y="2276873"/>
            <a:ext cx="6112405" cy="4480090"/>
          </a:xfrm>
          <a:prstGeom prst="rect">
            <a:avLst/>
          </a:prstGeom>
          <a:noFill/>
          <a:ln>
            <a:noFill/>
          </a:ln>
          <a:effectLst>
            <a:outerShdw blurRad="152400" dist="50800" dir="5400000" sx="103000" sy="103000" algn="ctr" rotWithShape="0">
              <a:schemeClr val="tx1">
                <a:alpha val="87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F9883D9C-1F3C-5B0C-045D-7BA0FFEF67AA}"/>
              </a:ext>
            </a:extLst>
          </p:cNvPr>
          <p:cNvSpPr/>
          <p:nvPr/>
        </p:nvSpPr>
        <p:spPr>
          <a:xfrm>
            <a:off x="5826369" y="4469024"/>
            <a:ext cx="633046" cy="23193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76D0F191-5681-4CFB-8417-3EB95433E56A}"/>
              </a:ext>
            </a:extLst>
          </p:cNvPr>
          <p:cNvSpPr/>
          <p:nvPr/>
        </p:nvSpPr>
        <p:spPr>
          <a:xfrm>
            <a:off x="6764215" y="3554625"/>
            <a:ext cx="633046" cy="77119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92D1CFDA-8CAF-EE17-29D9-5B7ED9BF08F4}"/>
              </a:ext>
            </a:extLst>
          </p:cNvPr>
          <p:cNvSpPr/>
          <p:nvPr/>
        </p:nvSpPr>
        <p:spPr>
          <a:xfrm>
            <a:off x="8628184" y="4455772"/>
            <a:ext cx="633046" cy="35069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AC7E757-8FE5-7A79-0E14-5B0BE1641EB3}"/>
              </a:ext>
            </a:extLst>
          </p:cNvPr>
          <p:cNvSpPr/>
          <p:nvPr/>
        </p:nvSpPr>
        <p:spPr>
          <a:xfrm>
            <a:off x="9566030" y="3554625"/>
            <a:ext cx="633046" cy="77119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el 1">
            <a:extLst>
              <a:ext uri="{FF2B5EF4-FFF2-40B4-BE49-F238E27FC236}">
                <a16:creationId xmlns:a16="http://schemas.microsoft.com/office/drawing/2014/main" id="{35AC0B9F-95AF-DF22-32AC-DAC8EEB176CF}"/>
              </a:ext>
            </a:extLst>
          </p:cNvPr>
          <p:cNvSpPr txBox="1">
            <a:spLocks/>
          </p:cNvSpPr>
          <p:nvPr/>
        </p:nvSpPr>
        <p:spPr>
          <a:xfrm>
            <a:off x="6343713" y="2529990"/>
            <a:ext cx="3273287"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r>
              <a:rPr lang="de-DE" dirty="0">
                <a:highlight>
                  <a:srgbClr val="FFFF00"/>
                </a:highlight>
              </a:rPr>
              <a:t>Perception du risque </a:t>
            </a:r>
          </a:p>
        </p:txBody>
      </p:sp>
    </p:spTree>
    <p:extLst>
      <p:ext uri="{BB962C8B-B14F-4D97-AF65-F5344CB8AC3E}">
        <p14:creationId xmlns:p14="http://schemas.microsoft.com/office/powerpoint/2010/main" val="407724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19F280-E33B-B54D-BDE3-8F4AAAC7307E}"/>
              </a:ext>
            </a:extLst>
          </p:cNvPr>
          <p:cNvSpPr>
            <a:spLocks noGrp="1"/>
          </p:cNvSpPr>
          <p:nvPr>
            <p:ph type="title"/>
          </p:nvPr>
        </p:nvSpPr>
        <p:spPr/>
        <p:txBody>
          <a:bodyPr/>
          <a:lstStyle/>
          <a:p>
            <a:r>
              <a:rPr lang="fr-FR" b="1" dirty="0"/>
              <a:t>MESSAGES CLÉS</a:t>
            </a:r>
          </a:p>
        </p:txBody>
      </p:sp>
      <p:sp>
        <p:nvSpPr>
          <p:cNvPr id="3" name="ZoneTexte 2">
            <a:extLst>
              <a:ext uri="{FF2B5EF4-FFF2-40B4-BE49-F238E27FC236}">
                <a16:creationId xmlns:a16="http://schemas.microsoft.com/office/drawing/2014/main" id="{66329748-F393-A093-0EE7-97601AF0E0BF}"/>
              </a:ext>
            </a:extLst>
          </p:cNvPr>
          <p:cNvSpPr txBox="1"/>
          <p:nvPr/>
        </p:nvSpPr>
        <p:spPr>
          <a:xfrm>
            <a:off x="2300491" y="1430613"/>
            <a:ext cx="7220198" cy="4524315"/>
          </a:xfrm>
          <a:prstGeom prst="rect">
            <a:avLst/>
          </a:prstGeom>
          <a:noFill/>
        </p:spPr>
        <p:txBody>
          <a:bodyPr wrap="square" rtlCol="0">
            <a:spAutoFit/>
          </a:bodyPr>
          <a:lstStyle/>
          <a:p>
            <a:r>
              <a:rPr lang="fr-FR" sz="2400" dirty="0"/>
              <a:t>L’</a:t>
            </a:r>
            <a:r>
              <a:rPr lang="fr-FR" sz="2400" b="1" u="sng" dirty="0"/>
              <a:t>étiquette</a:t>
            </a:r>
            <a:r>
              <a:rPr lang="fr-FR" sz="2400" dirty="0"/>
              <a:t> « ostéoporose » ne confère pas de bénéfices; elle ne vaut pas la peine</a:t>
            </a:r>
          </a:p>
          <a:p>
            <a:endParaRPr lang="fr-FR" sz="2400" dirty="0"/>
          </a:p>
          <a:p>
            <a:r>
              <a:rPr lang="fr-FR" sz="2400" dirty="0"/>
              <a:t>Il n’y a </a:t>
            </a:r>
            <a:r>
              <a:rPr lang="fr-FR" sz="2400" b="1" u="sng" dirty="0"/>
              <a:t>aucune</a:t>
            </a:r>
            <a:r>
              <a:rPr lang="fr-FR" sz="2400" dirty="0"/>
              <a:t> donnée supportant le dépistage des femmes de moins de 65 ans ou des hommes de tous âge</a:t>
            </a:r>
          </a:p>
          <a:p>
            <a:endParaRPr lang="fr-FR" sz="2400" dirty="0"/>
          </a:p>
          <a:p>
            <a:r>
              <a:rPr lang="fr-FR" sz="2400" dirty="0"/>
              <a:t>L’estimation du risque avec FRAX est valide </a:t>
            </a:r>
            <a:r>
              <a:rPr lang="fr-FR" sz="2400" b="1" u="sng" dirty="0"/>
              <a:t>sans</a:t>
            </a:r>
            <a:r>
              <a:rPr lang="fr-FR" sz="2400" dirty="0"/>
              <a:t> ODM</a:t>
            </a:r>
          </a:p>
          <a:p>
            <a:endParaRPr lang="fr-FR" sz="2400" dirty="0"/>
          </a:p>
          <a:p>
            <a:r>
              <a:rPr lang="fr-FR" sz="2400" dirty="0"/>
              <a:t>La </a:t>
            </a:r>
            <a:r>
              <a:rPr lang="fr-FR" sz="2400" b="1" u="sng" dirty="0"/>
              <a:t>décision partagée </a:t>
            </a:r>
            <a:r>
              <a:rPr lang="fr-FR" sz="2400" dirty="0"/>
              <a:t>a des bénéfices pour tous: </a:t>
            </a:r>
          </a:p>
          <a:p>
            <a:r>
              <a:rPr lang="fr-FR" sz="2400" dirty="0"/>
              <a:t>les patients, les cliniciens et le système de santé</a:t>
            </a:r>
          </a:p>
          <a:p>
            <a:endParaRPr lang="fr-FR" sz="2400" dirty="0"/>
          </a:p>
          <a:p>
            <a:endParaRPr lang="fr-FR" sz="2400" dirty="0"/>
          </a:p>
        </p:txBody>
      </p:sp>
      <p:pic>
        <p:nvPicPr>
          <p:cNvPr id="6" name="Picture 2" descr="LABEL MATRIX | Software de diseño de etiquetas de código de barras">
            <a:extLst>
              <a:ext uri="{FF2B5EF4-FFF2-40B4-BE49-F238E27FC236}">
                <a16:creationId xmlns:a16="http://schemas.microsoft.com/office/drawing/2014/main" id="{10468A7A-0D2A-2942-2676-FD234D0C8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6553" y="1430613"/>
            <a:ext cx="689913" cy="59298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nterdit Ne Pas Interdire - Images vectorielles gratuites sur Pixabay">
            <a:extLst>
              <a:ext uri="{FF2B5EF4-FFF2-40B4-BE49-F238E27FC236}">
                <a16:creationId xmlns:a16="http://schemas.microsoft.com/office/drawing/2014/main" id="{9737A7FD-9608-E4A6-AB8F-FED9FFEE0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0690" y="2572518"/>
            <a:ext cx="678473" cy="6784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mpowering patients for shared decision-making in managing their migraine">
            <a:extLst>
              <a:ext uri="{FF2B5EF4-FFF2-40B4-BE49-F238E27FC236}">
                <a16:creationId xmlns:a16="http://schemas.microsoft.com/office/drawing/2014/main" id="{6D6D9682-99B2-73D5-6054-32ABC848D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8227" y="4736605"/>
            <a:ext cx="3055908" cy="138156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 Heavy Exclamation Mark Symbol Emoji">
            <a:extLst>
              <a:ext uri="{FF2B5EF4-FFF2-40B4-BE49-F238E27FC236}">
                <a16:creationId xmlns:a16="http://schemas.microsoft.com/office/drawing/2014/main" id="{C1EA4039-F51A-E028-874F-A4C03E2556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5308" y="3486883"/>
            <a:ext cx="830873" cy="83087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E0D7BEDE-7DFC-C780-F234-F4C78CF0DA82}"/>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443422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186F-4B4E-6344-ADE7-DFC5F90B7218}"/>
              </a:ext>
            </a:extLst>
          </p:cNvPr>
          <p:cNvSpPr>
            <a:spLocks noGrp="1"/>
          </p:cNvSpPr>
          <p:nvPr>
            <p:ph type="title"/>
          </p:nvPr>
        </p:nvSpPr>
        <p:spPr/>
        <p:txBody>
          <a:bodyPr/>
          <a:lstStyle/>
          <a:p>
            <a:r>
              <a:rPr lang="en-US" dirty="0"/>
              <a:t>Questions?</a:t>
            </a:r>
          </a:p>
        </p:txBody>
      </p:sp>
      <p:pic>
        <p:nvPicPr>
          <p:cNvPr id="3" name="Picture 2" descr="Spark Effective Discussions with Canvas Discussion Boards | Courses at  UChicago">
            <a:extLst>
              <a:ext uri="{FF2B5EF4-FFF2-40B4-BE49-F238E27FC236}">
                <a16:creationId xmlns:a16="http://schemas.microsoft.com/office/drawing/2014/main" id="{D3C88ADF-BA4E-7BBD-9BC8-00D7711D8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114" y="2003578"/>
            <a:ext cx="3677668" cy="22920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5FC1723-AF78-9F00-EB16-E2FDDA18D451}"/>
              </a:ext>
            </a:extLst>
          </p:cNvPr>
          <p:cNvSpPr txBox="1"/>
          <p:nvPr/>
        </p:nvSpPr>
        <p:spPr>
          <a:xfrm>
            <a:off x="1331448" y="5029410"/>
            <a:ext cx="5234452" cy="523220"/>
          </a:xfrm>
          <a:prstGeom prst="rect">
            <a:avLst/>
          </a:prstGeom>
          <a:noFill/>
        </p:spPr>
        <p:txBody>
          <a:bodyPr wrap="square" rtlCol="0">
            <a:spAutoFit/>
          </a:bodyPr>
          <a:lstStyle/>
          <a:p>
            <a:r>
              <a:rPr lang="fr-FR" sz="2800" dirty="0"/>
              <a:t>OUTIL: </a:t>
            </a:r>
            <a:r>
              <a:rPr lang="fr-FR" sz="2800" dirty="0" err="1"/>
              <a:t>frax.canadiantaskforce.ca</a:t>
            </a:r>
            <a:endParaRPr lang="fr-FR" sz="2800" dirty="0"/>
          </a:p>
        </p:txBody>
      </p:sp>
    </p:spTree>
    <p:extLst>
      <p:ext uri="{BB962C8B-B14F-4D97-AF65-F5344CB8AC3E}">
        <p14:creationId xmlns:p14="http://schemas.microsoft.com/office/powerpoint/2010/main" val="94121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82A1899-42CC-D67B-1C96-663C4C2FF18B}"/>
              </a:ext>
            </a:extLst>
          </p:cNvPr>
          <p:cNvSpPr>
            <a:spLocks noGrp="1"/>
          </p:cNvSpPr>
          <p:nvPr>
            <p:ph type="sldNum" sz="quarter" idx="12"/>
          </p:nvPr>
        </p:nvSpPr>
        <p:spPr/>
        <p:txBody>
          <a:bodyPr/>
          <a:lstStyle/>
          <a:p>
            <a:fld id="{E3D5E142-BA66-4577-AABD-3D3B043058E5}" type="slidenum">
              <a:rPr lang="en-US" smtClean="0"/>
              <a:t>49</a:t>
            </a:fld>
            <a:endParaRPr lang="en-US"/>
          </a:p>
        </p:txBody>
      </p:sp>
      <p:pic>
        <p:nvPicPr>
          <p:cNvPr id="3" name="Image 2">
            <a:extLst>
              <a:ext uri="{FF2B5EF4-FFF2-40B4-BE49-F238E27FC236}">
                <a16:creationId xmlns:a16="http://schemas.microsoft.com/office/drawing/2014/main" id="{3C89757A-98B3-D0C5-09C4-CC7597C4EB70}"/>
              </a:ext>
            </a:extLst>
          </p:cNvPr>
          <p:cNvPicPr>
            <a:picLocks noChangeAspect="1"/>
          </p:cNvPicPr>
          <p:nvPr/>
        </p:nvPicPr>
        <p:blipFill>
          <a:blip r:embed="rId2"/>
          <a:stretch>
            <a:fillRect/>
          </a:stretch>
        </p:blipFill>
        <p:spPr>
          <a:xfrm>
            <a:off x="1666248" y="2169396"/>
            <a:ext cx="8859502" cy="2519209"/>
          </a:xfrm>
          <a:prstGeom prst="rect">
            <a:avLst/>
          </a:prstGeom>
        </p:spPr>
      </p:pic>
      <p:sp>
        <p:nvSpPr>
          <p:cNvPr id="5" name="ZoneTexte 4">
            <a:extLst>
              <a:ext uri="{FF2B5EF4-FFF2-40B4-BE49-F238E27FC236}">
                <a16:creationId xmlns:a16="http://schemas.microsoft.com/office/drawing/2014/main" id="{0D2F7224-63BC-95F5-1B3C-3EC0FE0243C1}"/>
              </a:ext>
            </a:extLst>
          </p:cNvPr>
          <p:cNvSpPr txBox="1"/>
          <p:nvPr/>
        </p:nvSpPr>
        <p:spPr>
          <a:xfrm>
            <a:off x="1838473" y="5380308"/>
            <a:ext cx="8515055" cy="646331"/>
          </a:xfrm>
          <a:prstGeom prst="rect">
            <a:avLst/>
          </a:prstGeom>
          <a:noFill/>
        </p:spPr>
        <p:txBody>
          <a:bodyPr wrap="square">
            <a:spAutoFit/>
          </a:bodyPr>
          <a:lstStyle/>
          <a:p>
            <a:r>
              <a:rPr lang="fr-CA" dirty="0">
                <a:solidFill>
                  <a:srgbClr val="0F374D"/>
                </a:solidFill>
                <a:latin typeface="muli"/>
              </a:rPr>
              <a:t>Yao P, Bennett D, </a:t>
            </a:r>
            <a:r>
              <a:rPr lang="fr-CA" dirty="0" err="1">
                <a:solidFill>
                  <a:srgbClr val="0F374D"/>
                </a:solidFill>
                <a:latin typeface="muli"/>
              </a:rPr>
              <a:t>Mafham</a:t>
            </a:r>
            <a:r>
              <a:rPr lang="fr-CA" dirty="0">
                <a:solidFill>
                  <a:srgbClr val="0F374D"/>
                </a:solidFill>
                <a:latin typeface="muli"/>
              </a:rPr>
              <a:t> M et al. </a:t>
            </a:r>
            <a:r>
              <a:rPr lang="fr-CA" dirty="0" err="1">
                <a:solidFill>
                  <a:srgbClr val="0F374D"/>
                </a:solidFill>
                <a:latin typeface="muli"/>
              </a:rPr>
              <a:t>Vitamin</a:t>
            </a:r>
            <a:r>
              <a:rPr lang="fr-CA" dirty="0">
                <a:solidFill>
                  <a:srgbClr val="0F374D"/>
                </a:solidFill>
                <a:latin typeface="muli"/>
              </a:rPr>
              <a:t> D and Calcium for the Prevention of Fracture: A </a:t>
            </a:r>
            <a:r>
              <a:rPr lang="fr-CA" dirty="0" err="1">
                <a:solidFill>
                  <a:srgbClr val="0F374D"/>
                </a:solidFill>
                <a:latin typeface="muli"/>
              </a:rPr>
              <a:t>Systematic</a:t>
            </a:r>
            <a:r>
              <a:rPr lang="fr-CA" dirty="0">
                <a:solidFill>
                  <a:srgbClr val="0F374D"/>
                </a:solidFill>
                <a:latin typeface="muli"/>
              </a:rPr>
              <a:t> </a:t>
            </a:r>
            <a:r>
              <a:rPr lang="fr-CA" dirty="0" err="1">
                <a:solidFill>
                  <a:srgbClr val="0F374D"/>
                </a:solidFill>
                <a:latin typeface="muli"/>
              </a:rPr>
              <a:t>Review</a:t>
            </a:r>
            <a:r>
              <a:rPr lang="fr-CA" dirty="0">
                <a:solidFill>
                  <a:srgbClr val="0F374D"/>
                </a:solidFill>
                <a:latin typeface="muli"/>
              </a:rPr>
              <a:t> and Meta-</a:t>
            </a:r>
            <a:r>
              <a:rPr lang="fr-CA" dirty="0" err="1">
                <a:solidFill>
                  <a:srgbClr val="0F374D"/>
                </a:solidFill>
                <a:latin typeface="muli"/>
              </a:rPr>
              <a:t>analysis</a:t>
            </a:r>
            <a:r>
              <a:rPr lang="fr-CA" dirty="0">
                <a:solidFill>
                  <a:srgbClr val="0F374D"/>
                </a:solidFill>
                <a:latin typeface="muli"/>
              </a:rPr>
              <a:t>. </a:t>
            </a:r>
            <a:r>
              <a:rPr lang="fr-CA" i="1" dirty="0">
                <a:solidFill>
                  <a:srgbClr val="0F374D"/>
                </a:solidFill>
                <a:latin typeface="muli"/>
              </a:rPr>
              <a:t>JAMA </a:t>
            </a:r>
            <a:r>
              <a:rPr lang="fr-CA" i="1" dirty="0" err="1">
                <a:solidFill>
                  <a:srgbClr val="0F374D"/>
                </a:solidFill>
                <a:latin typeface="muli"/>
              </a:rPr>
              <a:t>Netw</a:t>
            </a:r>
            <a:r>
              <a:rPr lang="fr-CA" i="1" dirty="0">
                <a:solidFill>
                  <a:srgbClr val="0F374D"/>
                </a:solidFill>
                <a:latin typeface="muli"/>
              </a:rPr>
              <a:t> Open</a:t>
            </a:r>
            <a:r>
              <a:rPr lang="fr-CA" dirty="0">
                <a:solidFill>
                  <a:srgbClr val="0F374D"/>
                </a:solidFill>
                <a:latin typeface="muli"/>
              </a:rPr>
              <a:t> 2019; 2(12): e1917789</a:t>
            </a:r>
            <a:endParaRPr lang="fr-FR" dirty="0"/>
          </a:p>
        </p:txBody>
      </p:sp>
      <p:sp>
        <p:nvSpPr>
          <p:cNvPr id="6" name="ZoneTexte 5">
            <a:extLst>
              <a:ext uri="{FF2B5EF4-FFF2-40B4-BE49-F238E27FC236}">
                <a16:creationId xmlns:a16="http://schemas.microsoft.com/office/drawing/2014/main" id="{B5D401C2-6179-81CA-A6FF-E85775D83517}"/>
              </a:ext>
            </a:extLst>
          </p:cNvPr>
          <p:cNvSpPr txBox="1"/>
          <p:nvPr/>
        </p:nvSpPr>
        <p:spPr>
          <a:xfrm>
            <a:off x="2866105" y="1038714"/>
            <a:ext cx="6091084" cy="523220"/>
          </a:xfrm>
          <a:prstGeom prst="rect">
            <a:avLst/>
          </a:prstGeom>
          <a:noFill/>
          <a:ln w="38100">
            <a:solidFill>
              <a:schemeClr val="accent5">
                <a:lumMod val="50000"/>
              </a:schemeClr>
            </a:solidFill>
          </a:ln>
        </p:spPr>
        <p:txBody>
          <a:bodyPr wrap="square" rtlCol="0">
            <a:spAutoFit/>
          </a:bodyPr>
          <a:lstStyle/>
          <a:p>
            <a:r>
              <a:rPr lang="fr-FR" sz="2800" dirty="0"/>
              <a:t>OUI MAIS AU MOINS ….. LA VITAMINE D</a:t>
            </a:r>
          </a:p>
        </p:txBody>
      </p:sp>
      <p:sp>
        <p:nvSpPr>
          <p:cNvPr id="7" name="ZoneTexte 6">
            <a:extLst>
              <a:ext uri="{FF2B5EF4-FFF2-40B4-BE49-F238E27FC236}">
                <a16:creationId xmlns:a16="http://schemas.microsoft.com/office/drawing/2014/main" id="{E61C2CF1-C572-E75E-2867-658A563B27CF}"/>
              </a:ext>
            </a:extLst>
          </p:cNvPr>
          <p:cNvSpPr txBox="1"/>
          <p:nvPr/>
        </p:nvSpPr>
        <p:spPr>
          <a:xfrm>
            <a:off x="7143136" y="4424516"/>
            <a:ext cx="1814054" cy="369332"/>
          </a:xfrm>
          <a:prstGeom prst="rect">
            <a:avLst/>
          </a:prstGeom>
          <a:solidFill>
            <a:schemeClr val="accent1">
              <a:lumMod val="50000"/>
            </a:schemeClr>
          </a:solidFill>
        </p:spPr>
        <p:txBody>
          <a:bodyPr wrap="square" rtlCol="0">
            <a:spAutoFit/>
          </a:bodyPr>
          <a:lstStyle/>
          <a:p>
            <a:r>
              <a:rPr lang="fr-FR" dirty="0" err="1">
                <a:solidFill>
                  <a:schemeClr val="bg1"/>
                </a:solidFill>
              </a:rPr>
              <a:t>gpevidence.org</a:t>
            </a:r>
            <a:endParaRPr lang="fr-FR" dirty="0">
              <a:solidFill>
                <a:schemeClr val="bg1"/>
              </a:solidFill>
            </a:endParaRPr>
          </a:p>
        </p:txBody>
      </p:sp>
    </p:spTree>
    <p:extLst>
      <p:ext uri="{BB962C8B-B14F-4D97-AF65-F5344CB8AC3E}">
        <p14:creationId xmlns:p14="http://schemas.microsoft.com/office/powerpoint/2010/main" val="3427156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186F-4B4E-6344-ADE7-DFC5F90B7218}"/>
              </a:ext>
            </a:extLst>
          </p:cNvPr>
          <p:cNvSpPr>
            <a:spLocks noGrp="1"/>
          </p:cNvSpPr>
          <p:nvPr>
            <p:ph type="title"/>
          </p:nvPr>
        </p:nvSpPr>
        <p:spPr/>
        <p:txBody>
          <a:bodyPr/>
          <a:lstStyle/>
          <a:p>
            <a:r>
              <a:rPr lang="en-US" dirty="0" err="1"/>
              <a:t>Objectifs</a:t>
            </a:r>
            <a:r>
              <a:rPr lang="en-US" dirty="0"/>
              <a:t> </a:t>
            </a:r>
            <a:r>
              <a:rPr lang="en-US"/>
              <a:t>d’apprentissage</a:t>
            </a:r>
            <a:endParaRPr lang="en-US" dirty="0"/>
          </a:p>
        </p:txBody>
      </p:sp>
      <p:sp>
        <p:nvSpPr>
          <p:cNvPr id="3" name="Content Placeholder 2">
            <a:extLst>
              <a:ext uri="{FF2B5EF4-FFF2-40B4-BE49-F238E27FC236}">
                <a16:creationId xmlns:a16="http://schemas.microsoft.com/office/drawing/2014/main" id="{16FA1473-512E-2544-B0D4-06D2A0E22E11}"/>
              </a:ext>
            </a:extLst>
          </p:cNvPr>
          <p:cNvSpPr>
            <a:spLocks noGrp="1"/>
          </p:cNvSpPr>
          <p:nvPr>
            <p:ph idx="1"/>
          </p:nvPr>
        </p:nvSpPr>
        <p:spPr>
          <a:xfrm>
            <a:off x="894988" y="1308019"/>
            <a:ext cx="10515600" cy="4855951"/>
          </a:xfrm>
        </p:spPr>
        <p:txBody>
          <a:bodyPr>
            <a:normAutofit/>
          </a:bodyPr>
          <a:lstStyle/>
          <a:p>
            <a:pPr marL="444500">
              <a:lnSpc>
                <a:spcPct val="107000"/>
              </a:lnSpc>
              <a:spcAft>
                <a:spcPts val="800"/>
              </a:spcAft>
            </a:pPr>
            <a:r>
              <a:rPr lang="fr-CA" sz="3600" dirty="0">
                <a:solidFill>
                  <a:srgbClr val="000000"/>
                </a:solidFill>
                <a:effectLst/>
                <a:ea typeface="Times New Roman" panose="02020603050405020304" pitchFamily="18" charset="0"/>
                <a:cs typeface="Times New Roman" panose="02020603050405020304" pitchFamily="18" charset="0"/>
              </a:rPr>
              <a:t>Expliquer la différence entre un facteur de risque et une maladie</a:t>
            </a:r>
            <a:endParaRPr lang="fr-CA" sz="3600" dirty="0">
              <a:effectLst/>
              <a:ea typeface="Calibri" panose="020F0502020204030204" pitchFamily="34" charset="0"/>
              <a:cs typeface="Times New Roman" panose="02020603050405020304" pitchFamily="18" charset="0"/>
            </a:endParaRPr>
          </a:p>
          <a:p>
            <a:pPr marL="444500">
              <a:lnSpc>
                <a:spcPct val="107000"/>
              </a:lnSpc>
              <a:spcAft>
                <a:spcPts val="800"/>
              </a:spcAft>
            </a:pPr>
            <a:r>
              <a:rPr lang="fr-CA" sz="3600" dirty="0">
                <a:solidFill>
                  <a:srgbClr val="000000"/>
                </a:solidFill>
                <a:effectLst/>
                <a:ea typeface="Times New Roman" panose="02020603050405020304" pitchFamily="18" charset="0"/>
                <a:cs typeface="Times New Roman" panose="02020603050405020304" pitchFamily="18" charset="0"/>
              </a:rPr>
              <a:t>Poser un regard critique sur le dépistage visant à diminuer les fractures de fragilité</a:t>
            </a:r>
            <a:endParaRPr lang="fr-CA" sz="3600" dirty="0">
              <a:effectLst/>
              <a:ea typeface="Calibri" panose="020F0502020204030204" pitchFamily="34" charset="0"/>
              <a:cs typeface="Times New Roman" panose="02020603050405020304" pitchFamily="18" charset="0"/>
            </a:endParaRPr>
          </a:p>
          <a:p>
            <a:pPr marL="444500">
              <a:lnSpc>
                <a:spcPct val="107000"/>
              </a:lnSpc>
              <a:spcAft>
                <a:spcPts val="800"/>
              </a:spcAft>
            </a:pPr>
            <a:r>
              <a:rPr lang="fr-CA" sz="3600" dirty="0">
                <a:solidFill>
                  <a:srgbClr val="000000"/>
                </a:solidFill>
                <a:effectLst/>
                <a:ea typeface="Times New Roman" panose="02020603050405020304" pitchFamily="18" charset="0"/>
                <a:cs typeface="Times New Roman" panose="02020603050405020304" pitchFamily="18" charset="0"/>
              </a:rPr>
              <a:t>Utiliser un outil d'aide à la décision partagée pour ce dépistage</a:t>
            </a:r>
            <a:endParaRPr lang="fr-CA" sz="3600" dirty="0">
              <a:effectLst/>
              <a:ea typeface="Calibri" panose="020F0502020204030204" pitchFamily="34" charset="0"/>
              <a:cs typeface="Times New Roman" panose="02020603050405020304" pitchFamily="18" charset="0"/>
            </a:endParaRPr>
          </a:p>
          <a:p>
            <a:pPr fontAlgn="base">
              <a:spcAft>
                <a:spcPts val="799"/>
              </a:spcAft>
            </a:pPr>
            <a:endParaRPr lang="fr-CA" sz="4000" dirty="0">
              <a:solidFill>
                <a:srgbClr val="242424"/>
              </a:solidFill>
              <a:latin typeface="Arial" panose="020B0604020202020204" pitchFamily="34" charset="0"/>
              <a:cs typeface="Arial" panose="020B0604020202020204" pitchFamily="34" charset="0"/>
            </a:endParaRPr>
          </a:p>
          <a:p>
            <a:pPr fontAlgn="base">
              <a:spcAft>
                <a:spcPts val="799"/>
              </a:spcAft>
            </a:pPr>
            <a:endParaRPr lang="fr-CA" sz="4000" b="0" i="0" dirty="0">
              <a:solidFill>
                <a:srgbClr val="242424"/>
              </a:solidFill>
              <a:effectLst/>
              <a:latin typeface="Arial" panose="020B0604020202020204" pitchFamily="34" charset="0"/>
              <a:cs typeface="Arial" panose="020B0604020202020204" pitchFamily="34" charset="0"/>
            </a:endParaRPr>
          </a:p>
        </p:txBody>
      </p:sp>
      <p:grpSp>
        <p:nvGrpSpPr>
          <p:cNvPr id="4" name="Group 9"/>
          <p:cNvGrpSpPr/>
          <p:nvPr/>
        </p:nvGrpSpPr>
        <p:grpSpPr>
          <a:xfrm>
            <a:off x="438110" y="1437170"/>
            <a:ext cx="549130" cy="461345"/>
            <a:chOff x="341028" y="1427275"/>
            <a:chExt cx="412229" cy="346329"/>
          </a:xfrm>
        </p:grpSpPr>
        <p:sp>
          <p:nvSpPr>
            <p:cNvPr id="11" name="Oval 10"/>
            <p:cNvSpPr/>
            <p:nvPr/>
          </p:nvSpPr>
          <p:spPr>
            <a:xfrm>
              <a:off x="397241" y="1450538"/>
              <a:ext cx="299803" cy="2998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12" name="TextBox 11"/>
            <p:cNvSpPr txBox="1"/>
            <p:nvPr/>
          </p:nvSpPr>
          <p:spPr>
            <a:xfrm>
              <a:off x="341028" y="1427275"/>
              <a:ext cx="412229" cy="346329"/>
            </a:xfrm>
            <a:prstGeom prst="rect">
              <a:avLst/>
            </a:prstGeom>
            <a:noFill/>
          </p:spPr>
          <p:txBody>
            <a:bodyPr wrap="square" rtlCol="0" anchor="ctr">
              <a:spAutoFit/>
            </a:bodyPr>
            <a:lstStyle/>
            <a:p>
              <a:pPr algn="ctr"/>
              <a:r>
                <a:rPr lang="fr-CA" sz="2398" b="1" dirty="0">
                  <a:solidFill>
                    <a:schemeClr val="bg1"/>
                  </a:solidFill>
                </a:rPr>
                <a:t>1</a:t>
              </a:r>
              <a:endParaRPr lang="en-US" sz="2398" b="1" dirty="0">
                <a:solidFill>
                  <a:schemeClr val="bg1"/>
                </a:solidFill>
              </a:endParaRPr>
            </a:p>
          </p:txBody>
        </p:sp>
      </p:grpSp>
      <p:grpSp>
        <p:nvGrpSpPr>
          <p:cNvPr id="5" name="Group 12"/>
          <p:cNvGrpSpPr/>
          <p:nvPr/>
        </p:nvGrpSpPr>
        <p:grpSpPr>
          <a:xfrm>
            <a:off x="438110" y="2701250"/>
            <a:ext cx="549130" cy="461345"/>
            <a:chOff x="341028" y="1427275"/>
            <a:chExt cx="412229" cy="346329"/>
          </a:xfrm>
        </p:grpSpPr>
        <p:sp>
          <p:nvSpPr>
            <p:cNvPr id="14" name="Oval 13"/>
            <p:cNvSpPr/>
            <p:nvPr/>
          </p:nvSpPr>
          <p:spPr>
            <a:xfrm>
              <a:off x="397241" y="1450538"/>
              <a:ext cx="299803" cy="2998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15" name="TextBox 14"/>
            <p:cNvSpPr txBox="1"/>
            <p:nvPr/>
          </p:nvSpPr>
          <p:spPr>
            <a:xfrm>
              <a:off x="341028" y="1427275"/>
              <a:ext cx="412229" cy="346329"/>
            </a:xfrm>
            <a:prstGeom prst="rect">
              <a:avLst/>
            </a:prstGeom>
            <a:noFill/>
          </p:spPr>
          <p:txBody>
            <a:bodyPr wrap="square" rtlCol="0" anchor="ctr">
              <a:spAutoFit/>
            </a:bodyPr>
            <a:lstStyle/>
            <a:p>
              <a:pPr algn="ctr"/>
              <a:r>
                <a:rPr lang="fr-CA" sz="2398" b="1" dirty="0">
                  <a:solidFill>
                    <a:schemeClr val="bg1"/>
                  </a:solidFill>
                </a:rPr>
                <a:t>2</a:t>
              </a:r>
              <a:endParaRPr lang="en-US" sz="2398" b="1" dirty="0">
                <a:solidFill>
                  <a:schemeClr val="bg1"/>
                </a:solidFill>
              </a:endParaRPr>
            </a:p>
          </p:txBody>
        </p:sp>
      </p:grpSp>
      <p:grpSp>
        <p:nvGrpSpPr>
          <p:cNvPr id="6" name="Group 15"/>
          <p:cNvGrpSpPr/>
          <p:nvPr/>
        </p:nvGrpSpPr>
        <p:grpSpPr>
          <a:xfrm>
            <a:off x="420740" y="3958008"/>
            <a:ext cx="549130" cy="461345"/>
            <a:chOff x="341028" y="1427275"/>
            <a:chExt cx="412229" cy="346329"/>
          </a:xfrm>
        </p:grpSpPr>
        <p:sp>
          <p:nvSpPr>
            <p:cNvPr id="17" name="Oval 16"/>
            <p:cNvSpPr/>
            <p:nvPr/>
          </p:nvSpPr>
          <p:spPr>
            <a:xfrm>
              <a:off x="397241" y="1450538"/>
              <a:ext cx="299803" cy="2998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18" name="TextBox 17"/>
            <p:cNvSpPr txBox="1"/>
            <p:nvPr/>
          </p:nvSpPr>
          <p:spPr>
            <a:xfrm>
              <a:off x="341028" y="1427275"/>
              <a:ext cx="412229" cy="346329"/>
            </a:xfrm>
            <a:prstGeom prst="rect">
              <a:avLst/>
            </a:prstGeom>
            <a:noFill/>
          </p:spPr>
          <p:txBody>
            <a:bodyPr wrap="square" rtlCol="0" anchor="ctr">
              <a:spAutoFit/>
            </a:bodyPr>
            <a:lstStyle/>
            <a:p>
              <a:pPr algn="ctr"/>
              <a:r>
                <a:rPr lang="fr-CA" sz="2398" b="1" dirty="0">
                  <a:solidFill>
                    <a:schemeClr val="bg1"/>
                  </a:solidFill>
                </a:rPr>
                <a:t>3</a:t>
              </a:r>
              <a:endParaRPr lang="en-US" sz="2398" b="1" dirty="0">
                <a:solidFill>
                  <a:schemeClr val="bg1"/>
                </a:solidFill>
              </a:endParaRPr>
            </a:p>
          </p:txBody>
        </p:sp>
      </p:grpSp>
    </p:spTree>
    <p:extLst>
      <p:ext uri="{BB962C8B-B14F-4D97-AF65-F5344CB8AC3E}">
        <p14:creationId xmlns:p14="http://schemas.microsoft.com/office/powerpoint/2010/main" val="3512552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89385" y="238533"/>
            <a:ext cx="11785600" cy="943200"/>
          </a:xfrm>
          <a:prstGeom prst="rect">
            <a:avLst/>
          </a:prstGeom>
        </p:spPr>
        <p:txBody>
          <a:bodyPr spcFirstLastPara="1" vert="horz" wrap="square" lIns="121900" tIns="121900" rIns="121900" bIns="121900" rtlCol="0" anchor="t" anchorCtr="0">
            <a:normAutofit/>
          </a:bodyPr>
          <a:lstStyle/>
          <a:p>
            <a:r>
              <a:rPr lang="en" dirty="0"/>
              <a:t>Mini G-TRUST</a:t>
            </a:r>
            <a:endParaRPr dirty="0"/>
          </a:p>
        </p:txBody>
      </p:sp>
      <p:graphicFrame>
        <p:nvGraphicFramePr>
          <p:cNvPr id="218" name="Google Shape;218;p37"/>
          <p:cNvGraphicFramePr/>
          <p:nvPr>
            <p:extLst>
              <p:ext uri="{D42A27DB-BD31-4B8C-83A1-F6EECF244321}">
                <p14:modId xmlns:p14="http://schemas.microsoft.com/office/powerpoint/2010/main" val="1544369681"/>
              </p:ext>
            </p:extLst>
          </p:nvPr>
        </p:nvGraphicFramePr>
        <p:xfrm>
          <a:off x="203200" y="1181733"/>
          <a:ext cx="11785600" cy="5494465"/>
        </p:xfrm>
        <a:graphic>
          <a:graphicData uri="http://schemas.openxmlformats.org/drawingml/2006/table">
            <a:tbl>
              <a:tblPr>
                <a:tableStyleId>{2D5ABB26-0587-4C30-8999-92F81FD0307C}</a:tableStyleId>
              </a:tblPr>
              <a:tblGrid>
                <a:gridCol w="500794">
                  <a:extLst>
                    <a:ext uri="{9D8B030D-6E8A-4147-A177-3AD203B41FA5}">
                      <a16:colId xmlns:a16="http://schemas.microsoft.com/office/drawing/2014/main" val="20000"/>
                    </a:ext>
                  </a:extLst>
                </a:gridCol>
                <a:gridCol w="4612479">
                  <a:extLst>
                    <a:ext uri="{9D8B030D-6E8A-4147-A177-3AD203B41FA5}">
                      <a16:colId xmlns:a16="http://schemas.microsoft.com/office/drawing/2014/main" val="20001"/>
                    </a:ext>
                  </a:extLst>
                </a:gridCol>
                <a:gridCol w="6672327">
                  <a:extLst>
                    <a:ext uri="{9D8B030D-6E8A-4147-A177-3AD203B41FA5}">
                      <a16:colId xmlns:a16="http://schemas.microsoft.com/office/drawing/2014/main" val="20002"/>
                    </a:ext>
                  </a:extLst>
                </a:gridCol>
              </a:tblGrid>
              <a:tr h="637924">
                <a:tc>
                  <a:txBody>
                    <a:bodyPr/>
                    <a:lstStyle/>
                    <a:p>
                      <a:pPr marL="0" lvl="0" indent="0" algn="l" rtl="0">
                        <a:lnSpc>
                          <a:spcPct val="115000"/>
                        </a:lnSpc>
                        <a:spcBef>
                          <a:spcPts val="0"/>
                        </a:spcBef>
                        <a:spcAft>
                          <a:spcPts val="1200"/>
                        </a:spcAft>
                        <a:buNone/>
                      </a:pPr>
                      <a:endParaRPr sz="2400" b="1">
                        <a:solidFill>
                          <a:schemeClr val="dk2"/>
                        </a:solidFill>
                        <a:latin typeface="Open Sans"/>
                        <a:ea typeface="Open Sans"/>
                        <a:cs typeface="Open Sans"/>
                        <a:sym typeface="Open Sans"/>
                      </a:endParaRPr>
                    </a:p>
                  </a:txBody>
                  <a:tcPr marL="121900" marR="121900" marT="121900" marB="121900" anchor="ctr"/>
                </a:tc>
                <a:tc>
                  <a:txBody>
                    <a:bodyPr/>
                    <a:lstStyle/>
                    <a:p>
                      <a:pPr marL="0" lvl="0" indent="0" algn="ctr" rtl="0">
                        <a:spcBef>
                          <a:spcPts val="0"/>
                        </a:spcBef>
                        <a:spcAft>
                          <a:spcPts val="0"/>
                        </a:spcAft>
                        <a:buNone/>
                      </a:pPr>
                      <a:r>
                        <a:rPr lang="en" sz="2400" b="1" dirty="0">
                          <a:solidFill>
                            <a:schemeClr val="dk2"/>
                          </a:solidFill>
                          <a:sym typeface="Open Sans"/>
                        </a:rPr>
                        <a:t>GECSSP (2023)</a:t>
                      </a:r>
                      <a:endParaRPr sz="2400" dirty="0"/>
                    </a:p>
                  </a:txBody>
                  <a:tcPr marL="121900" marR="121900" marT="121900" marB="121900" anchor="ctr">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 sz="2400" b="1" dirty="0" err="1">
                          <a:solidFill>
                            <a:schemeClr val="dk2"/>
                          </a:solidFill>
                          <a:sym typeface="Open Sans"/>
                        </a:rPr>
                        <a:t>Osteoporose</a:t>
                      </a:r>
                      <a:r>
                        <a:rPr lang="en" sz="2400" b="1" dirty="0">
                          <a:solidFill>
                            <a:schemeClr val="dk2"/>
                          </a:solidFill>
                          <a:sym typeface="Open Sans"/>
                        </a:rPr>
                        <a:t> Canada (2023)</a:t>
                      </a:r>
                      <a:endParaRPr sz="2400" dirty="0"/>
                    </a:p>
                  </a:txBody>
                  <a:tcPr marL="121900" marR="121900" marT="121900" marB="12190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50733">
                <a:tc>
                  <a:txBody>
                    <a:bodyPr/>
                    <a:lstStyle/>
                    <a:p>
                      <a:pPr marL="0" marR="0" lvl="0" indent="0" algn="ctr" rtl="0">
                        <a:lnSpc>
                          <a:spcPct val="115000"/>
                        </a:lnSpc>
                        <a:spcBef>
                          <a:spcPts val="0"/>
                        </a:spcBef>
                        <a:spcAft>
                          <a:spcPts val="1200"/>
                        </a:spcAft>
                        <a:buNone/>
                      </a:pPr>
                      <a:r>
                        <a:rPr lang="en" sz="2400" b="1" dirty="0">
                          <a:solidFill>
                            <a:schemeClr val="dk2"/>
                          </a:solidFill>
                          <a:latin typeface="Open Sans"/>
                          <a:ea typeface="Open Sans"/>
                          <a:cs typeface="Open Sans"/>
                          <a:sym typeface="Open Sans"/>
                        </a:rPr>
                        <a:t>P</a:t>
                      </a:r>
                      <a:endParaRPr sz="2400" b="1" dirty="0">
                        <a:solidFill>
                          <a:schemeClr val="dk2"/>
                        </a:solidFill>
                        <a:latin typeface="Open Sans"/>
                        <a:ea typeface="Open Sans"/>
                        <a:cs typeface="Open Sans"/>
                        <a:sym typeface="Open Sans"/>
                      </a:endParaRPr>
                    </a:p>
                  </a:txBody>
                  <a:tcPr marL="121900" marR="121900" marT="121900" marB="121900" anchor="ctr">
                    <a:lnR w="12700"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en" sz="2100" dirty="0">
                          <a:solidFill>
                            <a:schemeClr val="dk2"/>
                          </a:solidFill>
                          <a:sym typeface="Open Sans"/>
                        </a:rPr>
                        <a:t>- O</a:t>
                      </a:r>
                      <a:r>
                        <a:rPr lang="fr-CA" sz="2100" dirty="0">
                          <a:solidFill>
                            <a:schemeClr val="dk2"/>
                          </a:solidFill>
                          <a:sym typeface="Open Sans"/>
                        </a:rPr>
                        <a:t>u</a:t>
                      </a:r>
                      <a:r>
                        <a:rPr lang="en" sz="2100" dirty="0" err="1">
                          <a:solidFill>
                            <a:schemeClr val="dk2"/>
                          </a:solidFill>
                          <a:sym typeface="Open Sans"/>
                        </a:rPr>
                        <a:t>til</a:t>
                      </a:r>
                      <a:r>
                        <a:rPr lang="en" sz="2100" dirty="0">
                          <a:solidFill>
                            <a:schemeClr val="dk2"/>
                          </a:solidFill>
                          <a:sym typeface="Open Sans"/>
                        </a:rPr>
                        <a:t> avec </a:t>
                      </a:r>
                      <a:r>
                        <a:rPr lang="en" sz="2100" dirty="0" err="1">
                          <a:solidFill>
                            <a:schemeClr val="dk2"/>
                          </a:solidFill>
                          <a:sym typeface="Open Sans"/>
                        </a:rPr>
                        <a:t>valeurs</a:t>
                      </a:r>
                      <a:r>
                        <a:rPr lang="en" sz="2100" dirty="0">
                          <a:solidFill>
                            <a:schemeClr val="dk2"/>
                          </a:solidFill>
                          <a:sym typeface="Open Sans"/>
                        </a:rPr>
                        <a:t> </a:t>
                      </a:r>
                      <a:r>
                        <a:rPr lang="en" sz="2100" dirty="0" err="1">
                          <a:solidFill>
                            <a:schemeClr val="dk2"/>
                          </a:solidFill>
                          <a:sym typeface="Open Sans"/>
                        </a:rPr>
                        <a:t>absolues</a:t>
                      </a:r>
                      <a:endParaRPr lang="en" sz="2100" dirty="0">
                        <a:solidFill>
                          <a:schemeClr val="dk2"/>
                        </a:solidFill>
                        <a:latin typeface="+mn-lt"/>
                        <a:sym typeface="Open Sans"/>
                      </a:endParaRPr>
                    </a:p>
                    <a:p>
                      <a:pPr marL="0" marR="0" lvl="0" indent="0" algn="l" rtl="0">
                        <a:lnSpc>
                          <a:spcPct val="100000"/>
                        </a:lnSpc>
                        <a:spcBef>
                          <a:spcPts val="0"/>
                        </a:spcBef>
                        <a:spcAft>
                          <a:spcPts val="0"/>
                        </a:spcAft>
                        <a:buNone/>
                      </a:pPr>
                      <a:r>
                        <a:rPr lang="en" sz="2100" dirty="0">
                          <a:solidFill>
                            <a:schemeClr val="dk2"/>
                          </a:solidFill>
                          <a:latin typeface="+mn-lt"/>
                          <a:ea typeface="Open Sans"/>
                          <a:cs typeface="Open Sans"/>
                          <a:sym typeface="Open Sans"/>
                        </a:rPr>
                        <a:t>- C</a:t>
                      </a:r>
                      <a:r>
                        <a:rPr lang="fr-CA" sz="2100" dirty="0">
                          <a:solidFill>
                            <a:schemeClr val="dk2"/>
                          </a:solidFill>
                          <a:latin typeface="+mn-lt"/>
                          <a:ea typeface="Open Sans"/>
                          <a:cs typeface="Open Sans"/>
                          <a:sym typeface="Open Sans"/>
                        </a:rPr>
                        <a:t>o</a:t>
                      </a:r>
                      <a:r>
                        <a:rPr lang="en" sz="2100" dirty="0" err="1">
                          <a:solidFill>
                            <a:schemeClr val="dk2"/>
                          </a:solidFill>
                          <a:latin typeface="+mn-lt"/>
                          <a:ea typeface="Open Sans"/>
                          <a:cs typeface="Open Sans"/>
                          <a:sym typeface="Open Sans"/>
                        </a:rPr>
                        <a:t>nsidère</a:t>
                      </a:r>
                      <a:r>
                        <a:rPr lang="en" sz="2100" dirty="0">
                          <a:solidFill>
                            <a:schemeClr val="dk2"/>
                          </a:solidFill>
                          <a:latin typeface="+mn-lt"/>
                          <a:ea typeface="Open Sans"/>
                          <a:cs typeface="Open Sans"/>
                          <a:sym typeface="Open Sans"/>
                        </a:rPr>
                        <a:t> TNT et </a:t>
                      </a:r>
                      <a:r>
                        <a:rPr lang="en" sz="2100" dirty="0" err="1">
                          <a:solidFill>
                            <a:schemeClr val="dk2"/>
                          </a:solidFill>
                          <a:latin typeface="+mn-lt"/>
                          <a:ea typeface="Open Sans"/>
                          <a:cs typeface="Open Sans"/>
                          <a:sym typeface="Open Sans"/>
                        </a:rPr>
                        <a:t>Surdiagnotic</a:t>
                      </a:r>
                      <a:endParaRPr lang="en" sz="2100" dirty="0">
                        <a:solidFill>
                          <a:schemeClr val="dk2"/>
                        </a:solidFill>
                        <a:latin typeface="+mn-lt"/>
                        <a:ea typeface="Open Sans"/>
                        <a:cs typeface="Open Sans"/>
                        <a:sym typeface="Open Sans"/>
                      </a:endParaRPr>
                    </a:p>
                  </a:txBody>
                  <a:tcPr marL="352033" marR="352033" marT="162567" marB="162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rtl="0">
                        <a:lnSpc>
                          <a:spcPct val="100000"/>
                        </a:lnSpc>
                        <a:spcBef>
                          <a:spcPts val="0"/>
                        </a:spcBef>
                        <a:spcAft>
                          <a:spcPts val="0"/>
                        </a:spcAft>
                        <a:buNone/>
                      </a:pPr>
                      <a:endParaRPr lang="en" sz="2100" dirty="0">
                        <a:solidFill>
                          <a:schemeClr val="dk2"/>
                        </a:solidFill>
                        <a:sym typeface="Open Sans"/>
                      </a:endParaRPr>
                    </a:p>
                    <a:p>
                      <a:pPr marL="0" marR="0" lvl="0" indent="0" algn="l" rtl="0">
                        <a:lnSpc>
                          <a:spcPct val="100000"/>
                        </a:lnSpc>
                        <a:spcBef>
                          <a:spcPts val="0"/>
                        </a:spcBef>
                        <a:spcAft>
                          <a:spcPts val="0"/>
                        </a:spcAft>
                        <a:buNone/>
                      </a:pPr>
                      <a:r>
                        <a:rPr lang="en" sz="2100" dirty="0">
                          <a:solidFill>
                            <a:schemeClr val="dk2"/>
                          </a:solidFill>
                          <a:sym typeface="Open Sans"/>
                        </a:rPr>
                        <a:t>- </a:t>
                      </a:r>
                      <a:r>
                        <a:rPr lang="en" sz="2100" dirty="0" err="1">
                          <a:solidFill>
                            <a:schemeClr val="dk2"/>
                          </a:solidFill>
                          <a:latin typeface="+mn-lt"/>
                          <a:sym typeface="Open Sans"/>
                        </a:rPr>
                        <a:t>Bénéfices</a:t>
                      </a:r>
                      <a:r>
                        <a:rPr lang="en" sz="2100" dirty="0">
                          <a:solidFill>
                            <a:schemeClr val="dk2"/>
                          </a:solidFill>
                          <a:latin typeface="+mn-lt"/>
                          <a:sym typeface="Open Sans"/>
                        </a:rPr>
                        <a:t> ne </a:t>
                      </a:r>
                      <a:r>
                        <a:rPr lang="en" sz="2100" dirty="0" err="1">
                          <a:solidFill>
                            <a:schemeClr val="dk2"/>
                          </a:solidFill>
                          <a:latin typeface="+mn-lt"/>
                          <a:sym typeface="Open Sans"/>
                        </a:rPr>
                        <a:t>sont</a:t>
                      </a:r>
                      <a:r>
                        <a:rPr lang="en" sz="2100" dirty="0">
                          <a:solidFill>
                            <a:schemeClr val="dk2"/>
                          </a:solidFill>
                          <a:latin typeface="+mn-lt"/>
                          <a:sym typeface="Open Sans"/>
                        </a:rPr>
                        <a:t> pas </a:t>
                      </a:r>
                      <a:r>
                        <a:rPr lang="en" sz="2100" dirty="0" err="1">
                          <a:solidFill>
                            <a:schemeClr val="dk2"/>
                          </a:solidFill>
                          <a:latin typeface="+mn-lt"/>
                          <a:sym typeface="Open Sans"/>
                        </a:rPr>
                        <a:t>en</a:t>
                      </a:r>
                      <a:r>
                        <a:rPr lang="en" sz="2100" dirty="0">
                          <a:solidFill>
                            <a:schemeClr val="dk2"/>
                          </a:solidFill>
                          <a:latin typeface="+mn-lt"/>
                          <a:sym typeface="Open Sans"/>
                        </a:rPr>
                        <a:t> </a:t>
                      </a:r>
                      <a:r>
                        <a:rPr lang="en" sz="2100" dirty="0" err="1">
                          <a:solidFill>
                            <a:schemeClr val="dk2"/>
                          </a:solidFill>
                          <a:latin typeface="+mn-lt"/>
                          <a:sym typeface="Open Sans"/>
                        </a:rPr>
                        <a:t>risques</a:t>
                      </a:r>
                      <a:r>
                        <a:rPr lang="en" sz="2100" dirty="0">
                          <a:solidFill>
                            <a:schemeClr val="dk2"/>
                          </a:solidFill>
                          <a:latin typeface="+mn-lt"/>
                          <a:sym typeface="Open Sans"/>
                        </a:rPr>
                        <a:t> </a:t>
                      </a:r>
                      <a:r>
                        <a:rPr lang="en" sz="2100" dirty="0" err="1">
                          <a:solidFill>
                            <a:schemeClr val="dk2"/>
                          </a:solidFill>
                          <a:latin typeface="+mn-lt"/>
                          <a:sym typeface="Open Sans"/>
                        </a:rPr>
                        <a:t>absolus</a:t>
                      </a:r>
                      <a:endParaRPr lang="en" sz="2100" dirty="0">
                        <a:solidFill>
                          <a:schemeClr val="dk2"/>
                        </a:solidFill>
                        <a:latin typeface="+mn-lt"/>
                        <a:sym typeface="Open Sans"/>
                      </a:endParaRPr>
                    </a:p>
                    <a:p>
                      <a:pPr marL="0" marR="0" lvl="0" indent="0" algn="l" rtl="0">
                        <a:lnSpc>
                          <a:spcPct val="100000"/>
                        </a:lnSpc>
                        <a:spcBef>
                          <a:spcPts val="0"/>
                        </a:spcBef>
                        <a:spcAft>
                          <a:spcPts val="0"/>
                        </a:spcAft>
                        <a:buNone/>
                      </a:pPr>
                      <a:r>
                        <a:rPr lang="en" sz="2100" dirty="0">
                          <a:solidFill>
                            <a:schemeClr val="dk2"/>
                          </a:solidFill>
                          <a:latin typeface="+mn-lt"/>
                          <a:ea typeface="Open Sans"/>
                          <a:cs typeface="Open Sans"/>
                          <a:sym typeface="Open Sans"/>
                        </a:rPr>
                        <a:t>- TNT et </a:t>
                      </a:r>
                      <a:r>
                        <a:rPr lang="en" sz="2100" dirty="0" err="1">
                          <a:solidFill>
                            <a:schemeClr val="dk2"/>
                          </a:solidFill>
                          <a:latin typeface="+mn-lt"/>
                          <a:ea typeface="Open Sans"/>
                          <a:cs typeface="Open Sans"/>
                          <a:sym typeface="Open Sans"/>
                        </a:rPr>
                        <a:t>surdiagnostic</a:t>
                      </a:r>
                      <a:r>
                        <a:rPr lang="en" sz="2100" dirty="0">
                          <a:solidFill>
                            <a:schemeClr val="dk2"/>
                          </a:solidFill>
                          <a:latin typeface="+mn-lt"/>
                          <a:ea typeface="Open Sans"/>
                          <a:cs typeface="Open Sans"/>
                          <a:sym typeface="Open Sans"/>
                        </a:rPr>
                        <a:t> non </a:t>
                      </a:r>
                      <a:r>
                        <a:rPr lang="en" sz="2100" dirty="0" err="1">
                          <a:solidFill>
                            <a:schemeClr val="dk2"/>
                          </a:solidFill>
                          <a:latin typeface="+mn-lt"/>
                          <a:ea typeface="Open Sans"/>
                          <a:cs typeface="Open Sans"/>
                          <a:sym typeface="Open Sans"/>
                        </a:rPr>
                        <a:t>discutés</a:t>
                      </a:r>
                      <a:r>
                        <a:rPr lang="en" sz="2100" dirty="0">
                          <a:solidFill>
                            <a:schemeClr val="dk2"/>
                          </a:solidFill>
                          <a:latin typeface="+mn-lt"/>
                          <a:ea typeface="Open Sans"/>
                          <a:cs typeface="Open Sans"/>
                          <a:sym typeface="Open Sans"/>
                        </a:rPr>
                        <a:t> (mention de </a:t>
                      </a:r>
                      <a:r>
                        <a:rPr lang="en" sz="2100" dirty="0" err="1">
                          <a:solidFill>
                            <a:schemeClr val="dk2"/>
                          </a:solidFill>
                          <a:latin typeface="+mn-lt"/>
                          <a:ea typeface="Open Sans"/>
                          <a:cs typeface="Open Sans"/>
                          <a:sym typeface="Open Sans"/>
                        </a:rPr>
                        <a:t>surtraitement</a:t>
                      </a:r>
                      <a:r>
                        <a:rPr lang="en" sz="2100" dirty="0">
                          <a:solidFill>
                            <a:schemeClr val="dk2"/>
                          </a:solidFill>
                          <a:latin typeface="+mn-lt"/>
                          <a:ea typeface="Open Sans"/>
                          <a:cs typeface="Open Sans"/>
                          <a:sym typeface="Open San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2100" dirty="0">
                        <a:solidFill>
                          <a:schemeClr val="dk2"/>
                        </a:solidFill>
                        <a:latin typeface="+mn-lt"/>
                        <a:sym typeface="Open Sans"/>
                      </a:endParaRPr>
                    </a:p>
                  </a:txBody>
                  <a:tcPr marL="352033" marR="352033" marT="162567" marB="162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300493">
                <a:tc>
                  <a:txBody>
                    <a:bodyPr/>
                    <a:lstStyle/>
                    <a:p>
                      <a:pPr marL="0" marR="0" lvl="0" indent="0" algn="ctr" rtl="0">
                        <a:lnSpc>
                          <a:spcPct val="115000"/>
                        </a:lnSpc>
                        <a:spcBef>
                          <a:spcPts val="0"/>
                        </a:spcBef>
                        <a:spcAft>
                          <a:spcPts val="1200"/>
                        </a:spcAft>
                        <a:buNone/>
                      </a:pPr>
                      <a:r>
                        <a:rPr lang="en" sz="2400" b="1">
                          <a:solidFill>
                            <a:schemeClr val="dk2"/>
                          </a:solidFill>
                          <a:sym typeface="Open Sans"/>
                        </a:rPr>
                        <a:t>I</a:t>
                      </a:r>
                      <a:endParaRPr sz="2400" b="1">
                        <a:solidFill>
                          <a:schemeClr val="dk2"/>
                        </a:solidFill>
                        <a:latin typeface="Open Sans"/>
                        <a:ea typeface="Open Sans"/>
                        <a:cs typeface="Open Sans"/>
                        <a:sym typeface="Open Sans"/>
                      </a:endParaRPr>
                    </a:p>
                  </a:txBody>
                  <a:tcPr marL="121900" marR="121900" marT="121900" marB="121900" anchor="ctr">
                    <a:lnR w="12700"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en" sz="2100" dirty="0">
                          <a:solidFill>
                            <a:schemeClr val="dk2"/>
                          </a:solidFill>
                          <a:sym typeface="Open Sans"/>
                        </a:rPr>
                        <a:t>- 0/7 </a:t>
                      </a:r>
                      <a:r>
                        <a:rPr lang="en" sz="2100" dirty="0" err="1">
                          <a:solidFill>
                            <a:schemeClr val="dk2"/>
                          </a:solidFill>
                          <a:sym typeface="Open Sans"/>
                        </a:rPr>
                        <a:t>memb</a:t>
                      </a:r>
                      <a:r>
                        <a:rPr lang="fr-CA" sz="2100" dirty="0" err="1">
                          <a:solidFill>
                            <a:schemeClr val="dk2"/>
                          </a:solidFill>
                          <a:sym typeface="Open Sans"/>
                        </a:rPr>
                        <a:t>res</a:t>
                      </a:r>
                      <a:r>
                        <a:rPr lang="en" sz="2100" dirty="0">
                          <a:solidFill>
                            <a:schemeClr val="dk2"/>
                          </a:solidFill>
                          <a:sym typeface="Open Sans"/>
                        </a:rPr>
                        <a:t> avec droits de vote avec </a:t>
                      </a:r>
                      <a:r>
                        <a:rPr lang="fr-CA" sz="2100" dirty="0">
                          <a:solidFill>
                            <a:schemeClr val="dk2"/>
                          </a:solidFill>
                          <a:sym typeface="Open Sans"/>
                        </a:rPr>
                        <a:t>conflits d’intérêt</a:t>
                      </a:r>
                    </a:p>
                    <a:p>
                      <a:pPr marL="0" marR="0" lvl="0" indent="0" algn="l" rtl="0">
                        <a:lnSpc>
                          <a:spcPct val="100000"/>
                        </a:lnSpc>
                        <a:spcBef>
                          <a:spcPts val="0"/>
                        </a:spcBef>
                        <a:spcAft>
                          <a:spcPts val="0"/>
                        </a:spcAft>
                        <a:buNone/>
                      </a:pPr>
                      <a:r>
                        <a:rPr lang="fr-CA" sz="2100" dirty="0">
                          <a:solidFill>
                            <a:schemeClr val="dk2"/>
                          </a:solidFill>
                          <a:sym typeface="Open Sans"/>
                        </a:rPr>
                        <a:t>- 0/9 auteurs avec conflits d’intérêt</a:t>
                      </a:r>
                      <a:endParaRPr sz="2100" dirty="0">
                        <a:solidFill>
                          <a:schemeClr val="dk2"/>
                        </a:solidFill>
                        <a:sym typeface="Open Sans"/>
                      </a:endParaRPr>
                    </a:p>
                  </a:txBody>
                  <a:tcPr marL="352033" marR="352033" marT="162567" marB="162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rtl="0">
                        <a:lnSpc>
                          <a:spcPct val="100000"/>
                        </a:lnSpc>
                        <a:spcBef>
                          <a:spcPts val="0"/>
                        </a:spcBef>
                        <a:spcAft>
                          <a:spcPts val="0"/>
                        </a:spcAft>
                        <a:buNone/>
                      </a:pPr>
                      <a:r>
                        <a:rPr lang="en" sz="2100" dirty="0">
                          <a:solidFill>
                            <a:schemeClr val="dk2"/>
                          </a:solidFill>
                          <a:sym typeface="Open Sans"/>
                        </a:rPr>
                        <a:t>-1/31 avec droits de vote avec </a:t>
                      </a:r>
                      <a:r>
                        <a:rPr lang="en" sz="2100" dirty="0" err="1">
                          <a:solidFill>
                            <a:schemeClr val="dk2"/>
                          </a:solidFill>
                          <a:sym typeface="Open Sans"/>
                        </a:rPr>
                        <a:t>conflits</a:t>
                      </a:r>
                      <a:r>
                        <a:rPr lang="en" sz="2100" dirty="0">
                          <a:solidFill>
                            <a:schemeClr val="dk2"/>
                          </a:solidFill>
                          <a:sym typeface="Open Sans"/>
                        </a:rPr>
                        <a:t> </a:t>
                      </a:r>
                      <a:r>
                        <a:rPr lang="en" sz="2100" dirty="0" err="1">
                          <a:solidFill>
                            <a:schemeClr val="dk2"/>
                          </a:solidFill>
                          <a:sym typeface="Open Sans"/>
                        </a:rPr>
                        <a:t>d’intérêts</a:t>
                      </a:r>
                      <a:endParaRPr lang="en" sz="2100" dirty="0">
                        <a:solidFill>
                          <a:schemeClr val="dk2"/>
                        </a:solidFill>
                        <a:sym typeface="Open Sans"/>
                      </a:endParaRPr>
                    </a:p>
                    <a:p>
                      <a:pPr marL="0" marR="0" lvl="0" indent="0" algn="l" rtl="0">
                        <a:lnSpc>
                          <a:spcPct val="100000"/>
                        </a:lnSpc>
                        <a:spcBef>
                          <a:spcPts val="0"/>
                        </a:spcBef>
                        <a:spcAft>
                          <a:spcPts val="0"/>
                        </a:spcAft>
                        <a:buNone/>
                      </a:pPr>
                      <a:r>
                        <a:rPr lang="en" sz="2100" dirty="0">
                          <a:solidFill>
                            <a:schemeClr val="dk2"/>
                          </a:solidFill>
                          <a:latin typeface="+mn-lt"/>
                          <a:ea typeface="Open Sans"/>
                          <a:cs typeface="Open Sans"/>
                          <a:sym typeface="Open Sans"/>
                        </a:rPr>
                        <a:t>-8/40 auteurs avec </a:t>
                      </a:r>
                      <a:r>
                        <a:rPr lang="en" sz="2100" dirty="0" err="1">
                          <a:solidFill>
                            <a:schemeClr val="dk2"/>
                          </a:solidFill>
                          <a:latin typeface="+mn-lt"/>
                          <a:ea typeface="Open Sans"/>
                          <a:cs typeface="Open Sans"/>
                          <a:sym typeface="Open Sans"/>
                        </a:rPr>
                        <a:t>conflits</a:t>
                      </a:r>
                      <a:r>
                        <a:rPr lang="en" sz="2100" dirty="0">
                          <a:solidFill>
                            <a:schemeClr val="dk2"/>
                          </a:solidFill>
                          <a:latin typeface="+mn-lt"/>
                          <a:ea typeface="Open Sans"/>
                          <a:cs typeface="Open Sans"/>
                          <a:sym typeface="Open Sans"/>
                        </a:rPr>
                        <a:t> </a:t>
                      </a:r>
                      <a:r>
                        <a:rPr lang="en" sz="2100" dirty="0" err="1">
                          <a:solidFill>
                            <a:schemeClr val="dk2"/>
                          </a:solidFill>
                          <a:latin typeface="+mn-lt"/>
                          <a:ea typeface="Open Sans"/>
                          <a:cs typeface="Open Sans"/>
                          <a:sym typeface="Open Sans"/>
                        </a:rPr>
                        <a:t>d’intérêt</a:t>
                      </a:r>
                      <a:r>
                        <a:rPr lang="en" sz="2100" dirty="0">
                          <a:solidFill>
                            <a:schemeClr val="dk2"/>
                          </a:solidFill>
                          <a:latin typeface="+mn-lt"/>
                          <a:ea typeface="Open Sans"/>
                          <a:cs typeface="Open Sans"/>
                          <a:sym typeface="Open Sans"/>
                        </a:rPr>
                        <a:t> </a:t>
                      </a:r>
                      <a:r>
                        <a:rPr lang="en" sz="2100" dirty="0" err="1">
                          <a:solidFill>
                            <a:schemeClr val="dk2"/>
                          </a:solidFill>
                          <a:latin typeface="+mn-lt"/>
                          <a:ea typeface="Open Sans"/>
                          <a:cs typeface="Open Sans"/>
                          <a:sym typeface="Open Sans"/>
                        </a:rPr>
                        <a:t>déclarés</a:t>
                      </a:r>
                      <a:endParaRPr sz="2100" dirty="0">
                        <a:solidFill>
                          <a:schemeClr val="dk2"/>
                        </a:solidFill>
                        <a:latin typeface="+mn-lt"/>
                        <a:ea typeface="Open Sans"/>
                        <a:cs typeface="Open Sans"/>
                        <a:sym typeface="Open Sans"/>
                      </a:endParaRPr>
                    </a:p>
                  </a:txBody>
                  <a:tcPr marL="352033" marR="352033" marT="162567" marB="162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1300493">
                <a:tc>
                  <a:txBody>
                    <a:bodyPr/>
                    <a:lstStyle/>
                    <a:p>
                      <a:pPr marL="0" marR="0" lvl="0" indent="0" algn="ctr" rtl="0">
                        <a:lnSpc>
                          <a:spcPct val="115000"/>
                        </a:lnSpc>
                        <a:spcBef>
                          <a:spcPts val="0"/>
                        </a:spcBef>
                        <a:spcAft>
                          <a:spcPts val="1200"/>
                        </a:spcAft>
                        <a:buNone/>
                      </a:pPr>
                      <a:r>
                        <a:rPr lang="en" sz="2400" b="1">
                          <a:solidFill>
                            <a:schemeClr val="dk2"/>
                          </a:solidFill>
                          <a:sym typeface="Open Sans"/>
                        </a:rPr>
                        <a:t>C</a:t>
                      </a:r>
                      <a:endParaRPr sz="2400" b="1">
                        <a:solidFill>
                          <a:schemeClr val="dk2"/>
                        </a:solidFill>
                        <a:latin typeface="Open Sans"/>
                        <a:ea typeface="Open Sans"/>
                        <a:cs typeface="Open Sans"/>
                        <a:sym typeface="Open Sans"/>
                      </a:endParaRPr>
                    </a:p>
                  </a:txBody>
                  <a:tcPr marL="121900" marR="121900" marT="121900" marB="121900" anchor="ctr">
                    <a:lnR w="12700"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en" sz="2100" dirty="0">
                          <a:solidFill>
                            <a:schemeClr val="dk2"/>
                          </a:solidFill>
                          <a:sym typeface="Open Sans"/>
                        </a:rPr>
                        <a:t>- </a:t>
                      </a:r>
                      <a:r>
                        <a:rPr lang="fr-CA" sz="2100" dirty="0">
                          <a:solidFill>
                            <a:schemeClr val="dk2"/>
                          </a:solidFill>
                          <a:sym typeface="Open Sans"/>
                        </a:rPr>
                        <a:t>Revue systématique disponible</a:t>
                      </a:r>
                      <a:endParaRPr sz="2100" dirty="0">
                        <a:solidFill>
                          <a:schemeClr val="dk2"/>
                        </a:solidFill>
                        <a:sym typeface="Open Sans"/>
                      </a:endParaRPr>
                    </a:p>
                    <a:p>
                      <a:pPr marL="0" marR="0" lvl="0" indent="0" algn="l" rtl="0">
                        <a:lnSpc>
                          <a:spcPct val="100000"/>
                        </a:lnSpc>
                        <a:spcBef>
                          <a:spcPts val="0"/>
                        </a:spcBef>
                        <a:spcAft>
                          <a:spcPts val="0"/>
                        </a:spcAft>
                        <a:buNone/>
                      </a:pPr>
                      <a:r>
                        <a:rPr lang="en" sz="2100" dirty="0">
                          <a:solidFill>
                            <a:schemeClr val="dk2"/>
                          </a:solidFill>
                          <a:sym typeface="Open Sans"/>
                        </a:rPr>
                        <a:t>- </a:t>
                      </a:r>
                      <a:r>
                        <a:rPr lang="en" sz="2100" dirty="0" err="1">
                          <a:solidFill>
                            <a:schemeClr val="dk2"/>
                          </a:solidFill>
                          <a:sym typeface="Open Sans"/>
                        </a:rPr>
                        <a:t>Méthodologie</a:t>
                      </a:r>
                      <a:r>
                        <a:rPr lang="en" sz="2100" dirty="0">
                          <a:solidFill>
                            <a:schemeClr val="dk2"/>
                          </a:solidFill>
                          <a:sym typeface="Open Sans"/>
                        </a:rPr>
                        <a:t> GRADE </a:t>
                      </a:r>
                      <a:endParaRPr sz="2100" dirty="0">
                        <a:solidFill>
                          <a:schemeClr val="dk2"/>
                        </a:solidFill>
                        <a:latin typeface="Open Sans"/>
                        <a:ea typeface="Open Sans"/>
                        <a:cs typeface="Open Sans"/>
                        <a:sym typeface="Open Sans"/>
                      </a:endParaRPr>
                    </a:p>
                  </a:txBody>
                  <a:tcPr marL="352033" marR="352033" marT="162567" marB="162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rtl="0">
                        <a:lnSpc>
                          <a:spcPct val="100000"/>
                        </a:lnSpc>
                        <a:spcBef>
                          <a:spcPts val="0"/>
                        </a:spcBef>
                        <a:spcAft>
                          <a:spcPts val="0"/>
                        </a:spcAft>
                        <a:buNone/>
                      </a:pPr>
                      <a:r>
                        <a:rPr lang="en" sz="2100" dirty="0">
                          <a:solidFill>
                            <a:schemeClr val="dk2"/>
                          </a:solidFill>
                          <a:sym typeface="Open Sans"/>
                        </a:rPr>
                        <a:t>- Revue </a:t>
                      </a:r>
                      <a:r>
                        <a:rPr lang="en" sz="2100" dirty="0" err="1">
                          <a:solidFill>
                            <a:schemeClr val="dk2"/>
                          </a:solidFill>
                          <a:sym typeface="Open Sans"/>
                        </a:rPr>
                        <a:t>systématique</a:t>
                      </a:r>
                      <a:r>
                        <a:rPr lang="en" sz="2100" dirty="0">
                          <a:solidFill>
                            <a:schemeClr val="dk2"/>
                          </a:solidFill>
                          <a:sym typeface="Open Sans"/>
                        </a:rPr>
                        <a:t> non disponible </a:t>
                      </a:r>
                      <a:r>
                        <a:rPr lang="en" sz="2100" dirty="0" err="1">
                          <a:solidFill>
                            <a:schemeClr val="dk2"/>
                          </a:solidFill>
                          <a:sym typeface="Open Sans"/>
                        </a:rPr>
                        <a:t>mais</a:t>
                      </a:r>
                      <a:r>
                        <a:rPr lang="en" sz="2100" dirty="0">
                          <a:solidFill>
                            <a:schemeClr val="dk2"/>
                          </a:solidFill>
                          <a:sym typeface="Open Sans"/>
                        </a:rPr>
                        <a:t> </a:t>
                      </a:r>
                      <a:r>
                        <a:rPr lang="en" sz="2100" dirty="0" err="1">
                          <a:solidFill>
                            <a:schemeClr val="dk2"/>
                          </a:solidFill>
                          <a:sym typeface="Open Sans"/>
                        </a:rPr>
                        <a:t>sont</a:t>
                      </a:r>
                      <a:r>
                        <a:rPr lang="en" sz="2100" dirty="0">
                          <a:solidFill>
                            <a:schemeClr val="dk2"/>
                          </a:solidFill>
                          <a:sym typeface="Open Sans"/>
                        </a:rPr>
                        <a:t> </a:t>
                      </a:r>
                      <a:r>
                        <a:rPr lang="en" sz="2100" dirty="0" err="1">
                          <a:solidFill>
                            <a:schemeClr val="dk2"/>
                          </a:solidFill>
                          <a:sym typeface="Open Sans"/>
                        </a:rPr>
                        <a:t>disponibles</a:t>
                      </a:r>
                      <a:r>
                        <a:rPr lang="en" sz="2100" dirty="0">
                          <a:solidFill>
                            <a:schemeClr val="dk2"/>
                          </a:solidFill>
                          <a:sym typeface="Open Sans"/>
                        </a:rPr>
                        <a:t> </a:t>
                      </a:r>
                      <a:r>
                        <a:rPr lang="en" sz="2100" dirty="0" err="1">
                          <a:solidFill>
                            <a:schemeClr val="dk2"/>
                          </a:solidFill>
                          <a:sym typeface="Open Sans"/>
                        </a:rPr>
                        <a:t>une</a:t>
                      </a:r>
                      <a:r>
                        <a:rPr lang="en" sz="2100" dirty="0">
                          <a:solidFill>
                            <a:schemeClr val="dk2"/>
                          </a:solidFill>
                          <a:sym typeface="Open Sans"/>
                        </a:rPr>
                        <a:t> section avec </a:t>
                      </a:r>
                      <a:r>
                        <a:rPr lang="en" sz="2100" dirty="0" err="1">
                          <a:solidFill>
                            <a:schemeClr val="dk2"/>
                          </a:solidFill>
                          <a:sym typeface="Open Sans"/>
                        </a:rPr>
                        <a:t>méthodologie</a:t>
                      </a:r>
                      <a:r>
                        <a:rPr lang="en" sz="2100" dirty="0">
                          <a:solidFill>
                            <a:schemeClr val="dk2"/>
                          </a:solidFill>
                          <a:sym typeface="Open Sans"/>
                        </a:rPr>
                        <a:t>, les </a:t>
                      </a:r>
                      <a:r>
                        <a:rPr lang="en" sz="2100" dirty="0" err="1">
                          <a:solidFill>
                            <a:schemeClr val="dk2"/>
                          </a:solidFill>
                          <a:sym typeface="Open Sans"/>
                        </a:rPr>
                        <a:t>stratégies</a:t>
                      </a:r>
                      <a:r>
                        <a:rPr lang="en" sz="2100" dirty="0">
                          <a:solidFill>
                            <a:schemeClr val="dk2"/>
                          </a:solidFill>
                          <a:sym typeface="Open Sans"/>
                        </a:rPr>
                        <a:t> de recherche et les tableaux du cadre </a:t>
                      </a:r>
                      <a:r>
                        <a:rPr lang="en" sz="2100" dirty="0" err="1">
                          <a:solidFill>
                            <a:schemeClr val="dk2"/>
                          </a:solidFill>
                          <a:sym typeface="Open Sans"/>
                        </a:rPr>
                        <a:t>décisionnel</a:t>
                      </a:r>
                      <a:r>
                        <a:rPr lang="en" sz="2100" dirty="0">
                          <a:solidFill>
                            <a:schemeClr val="dk2"/>
                          </a:solidFill>
                          <a:sym typeface="Open Sans"/>
                        </a:rPr>
                        <a:t> (“evidence to decision framework”)</a:t>
                      </a:r>
                      <a:endParaRPr sz="2100" dirty="0">
                        <a:solidFill>
                          <a:schemeClr val="dk2"/>
                        </a:solidFill>
                        <a:sym typeface="Open Sans"/>
                      </a:endParaRPr>
                    </a:p>
                  </a:txBody>
                  <a:tcPr marL="352033" marR="352033" marT="162567" marB="162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C294DF4-ED8B-64F6-F141-08BE5102B2BC}"/>
              </a:ext>
            </a:extLst>
          </p:cNvPr>
          <p:cNvSpPr txBox="1"/>
          <p:nvPr/>
        </p:nvSpPr>
        <p:spPr>
          <a:xfrm>
            <a:off x="723900" y="254000"/>
            <a:ext cx="9906000" cy="6432530"/>
          </a:xfrm>
          <a:prstGeom prst="rect">
            <a:avLst/>
          </a:prstGeom>
          <a:noFill/>
        </p:spPr>
        <p:txBody>
          <a:bodyPr wrap="square">
            <a:spAutoFit/>
          </a:bodyPr>
          <a:lstStyle/>
          <a:p>
            <a:pPr algn="l"/>
            <a:r>
              <a:rPr lang="fr-CA" sz="3200" dirty="0">
                <a:solidFill>
                  <a:srgbClr val="242424"/>
                </a:solidFill>
                <a:latin typeface="Calibri" panose="020F0502020204030204" pitchFamily="34" charset="0"/>
              </a:rPr>
              <a:t>P</a:t>
            </a:r>
            <a:r>
              <a:rPr lang="fr-CA" sz="3200" b="0" i="0" dirty="0">
                <a:solidFill>
                  <a:srgbClr val="242424"/>
                </a:solidFill>
                <a:effectLst/>
                <a:latin typeface="Calibri" panose="020F0502020204030204" pitchFamily="34" charset="0"/>
              </a:rPr>
              <a:t>our appuyer la recommandation de prendre un supplément de Vit D on cite deux revues systématiques dont la conclusion est :</a:t>
            </a:r>
          </a:p>
          <a:p>
            <a:pPr algn="l"/>
            <a:endParaRPr lang="fr-CA" sz="1600" dirty="0">
              <a:solidFill>
                <a:srgbClr val="242424"/>
              </a:solidFill>
              <a:latin typeface="Calibri" panose="020F0502020204030204" pitchFamily="34" charset="0"/>
            </a:endParaRPr>
          </a:p>
          <a:p>
            <a:pPr algn="l"/>
            <a:endParaRPr lang="fr-CA" sz="2000" b="0" i="0" dirty="0">
              <a:solidFill>
                <a:srgbClr val="242424"/>
              </a:solidFill>
              <a:effectLst/>
            </a:endParaRPr>
          </a:p>
          <a:p>
            <a:pPr algn="l"/>
            <a:endParaRPr lang="fr-CA" sz="2000" dirty="0">
              <a:solidFill>
                <a:srgbClr val="242424"/>
              </a:solidFill>
            </a:endParaRPr>
          </a:p>
          <a:p>
            <a:pPr algn="l"/>
            <a:endParaRPr lang="fr-CA" sz="2000" b="0" i="0" dirty="0">
              <a:solidFill>
                <a:srgbClr val="242424"/>
              </a:solidFill>
              <a:effectLst/>
            </a:endParaRPr>
          </a:p>
          <a:p>
            <a:pPr algn="l"/>
            <a:endParaRPr lang="fr-CA" sz="2000" b="0" i="0" dirty="0">
              <a:solidFill>
                <a:srgbClr val="242424"/>
              </a:solidFill>
              <a:effectLst/>
            </a:endParaRPr>
          </a:p>
          <a:p>
            <a:pPr algn="l">
              <a:buFont typeface="+mj-lt"/>
              <a:buAutoNum type="arabicPeriod"/>
            </a:pPr>
            <a:r>
              <a:rPr lang="fr-CA" sz="2000" b="1" i="0" dirty="0">
                <a:solidFill>
                  <a:srgbClr val="212121"/>
                </a:solidFill>
                <a:effectLst/>
              </a:rPr>
              <a:t>Zhao</a:t>
            </a:r>
            <a:r>
              <a:rPr lang="fr-CA" sz="2000" b="0" i="0" dirty="0">
                <a:solidFill>
                  <a:srgbClr val="212121"/>
                </a:solidFill>
                <a:effectLst/>
              </a:rPr>
              <a:t> : In </a:t>
            </a:r>
            <a:r>
              <a:rPr lang="fr-CA" sz="2000" b="0" i="0" dirty="0" err="1">
                <a:solidFill>
                  <a:srgbClr val="212121"/>
                </a:solidFill>
                <a:effectLst/>
              </a:rPr>
              <a:t>this</a:t>
            </a:r>
            <a:r>
              <a:rPr lang="fr-CA" sz="2000" b="0" i="0" dirty="0">
                <a:solidFill>
                  <a:srgbClr val="212121"/>
                </a:solidFill>
                <a:effectLst/>
              </a:rPr>
              <a:t> </a:t>
            </a:r>
            <a:r>
              <a:rPr lang="fr-CA" sz="2000" b="0" i="0" dirty="0" err="1">
                <a:solidFill>
                  <a:srgbClr val="212121"/>
                </a:solidFill>
                <a:effectLst/>
              </a:rPr>
              <a:t>meta-analysis</a:t>
            </a:r>
            <a:r>
              <a:rPr lang="fr-CA" sz="2000" b="0" i="0" dirty="0">
                <a:solidFill>
                  <a:srgbClr val="212121"/>
                </a:solidFill>
                <a:effectLst/>
              </a:rPr>
              <a:t> of </a:t>
            </a:r>
            <a:r>
              <a:rPr lang="fr-CA" sz="2000" b="0" i="0" dirty="0" err="1">
                <a:solidFill>
                  <a:srgbClr val="212121"/>
                </a:solidFill>
                <a:effectLst/>
              </a:rPr>
              <a:t>randomized</a:t>
            </a:r>
            <a:r>
              <a:rPr lang="fr-CA" sz="2000" b="0" i="0" dirty="0">
                <a:solidFill>
                  <a:srgbClr val="212121"/>
                </a:solidFill>
                <a:effectLst/>
              </a:rPr>
              <a:t> </a:t>
            </a:r>
            <a:r>
              <a:rPr lang="fr-CA" sz="2000" b="0" i="0" dirty="0" err="1">
                <a:solidFill>
                  <a:srgbClr val="212121"/>
                </a:solidFill>
                <a:effectLst/>
              </a:rPr>
              <a:t>clinical</a:t>
            </a:r>
            <a:r>
              <a:rPr lang="fr-CA" sz="2000" b="0" i="0" dirty="0">
                <a:solidFill>
                  <a:srgbClr val="212121"/>
                </a:solidFill>
                <a:effectLst/>
              </a:rPr>
              <a:t> trials, the use of </a:t>
            </a:r>
            <a:r>
              <a:rPr lang="fr-CA" sz="2000" b="0" i="0" dirty="0" err="1">
                <a:solidFill>
                  <a:srgbClr val="212121"/>
                </a:solidFill>
                <a:effectLst/>
              </a:rPr>
              <a:t>supplements</a:t>
            </a:r>
            <a:r>
              <a:rPr lang="fr-CA" sz="2000" b="0" i="0" dirty="0">
                <a:solidFill>
                  <a:srgbClr val="212121"/>
                </a:solidFill>
                <a:effectLst/>
              </a:rPr>
              <a:t> </a:t>
            </a:r>
            <a:r>
              <a:rPr lang="fr-CA" sz="2000" b="0" i="0" dirty="0" err="1">
                <a:solidFill>
                  <a:srgbClr val="212121"/>
                </a:solidFill>
                <a:effectLst/>
              </a:rPr>
              <a:t>that</a:t>
            </a:r>
            <a:r>
              <a:rPr lang="fr-CA" sz="2000" b="0" i="0" dirty="0">
                <a:solidFill>
                  <a:srgbClr val="212121"/>
                </a:solidFill>
                <a:effectLst/>
              </a:rPr>
              <a:t> </a:t>
            </a:r>
            <a:r>
              <a:rPr lang="fr-CA" sz="2000" b="0" i="0" dirty="0" err="1">
                <a:solidFill>
                  <a:srgbClr val="212121"/>
                </a:solidFill>
                <a:effectLst/>
              </a:rPr>
              <a:t>included</a:t>
            </a:r>
            <a:r>
              <a:rPr lang="fr-CA" sz="2000" b="0" i="0" dirty="0">
                <a:solidFill>
                  <a:srgbClr val="212121"/>
                </a:solidFill>
                <a:effectLst/>
              </a:rPr>
              <a:t> calcium, </a:t>
            </a:r>
            <a:r>
              <a:rPr lang="fr-CA" sz="2000" b="0" i="0" dirty="0" err="1">
                <a:solidFill>
                  <a:srgbClr val="212121"/>
                </a:solidFill>
                <a:effectLst/>
              </a:rPr>
              <a:t>vitamin</a:t>
            </a:r>
            <a:r>
              <a:rPr lang="fr-CA" sz="2000" b="0" i="0" dirty="0">
                <a:solidFill>
                  <a:srgbClr val="212121"/>
                </a:solidFill>
                <a:effectLst/>
              </a:rPr>
              <a:t> D, or </a:t>
            </a:r>
            <a:r>
              <a:rPr lang="fr-CA" sz="2000" b="0" i="0" dirty="0" err="1">
                <a:solidFill>
                  <a:srgbClr val="212121"/>
                </a:solidFill>
                <a:effectLst/>
              </a:rPr>
              <a:t>both</a:t>
            </a:r>
            <a:r>
              <a:rPr lang="fr-CA" sz="2000" b="0" i="0" dirty="0">
                <a:solidFill>
                  <a:srgbClr val="212121"/>
                </a:solidFill>
                <a:effectLst/>
              </a:rPr>
              <a:t> </a:t>
            </a:r>
            <a:r>
              <a:rPr lang="fr-CA" sz="2000" b="0" i="0" dirty="0" err="1">
                <a:solidFill>
                  <a:srgbClr val="212121"/>
                </a:solidFill>
                <a:effectLst/>
              </a:rPr>
              <a:t>compared</a:t>
            </a:r>
            <a:r>
              <a:rPr lang="fr-CA" sz="2000" b="0" i="0" dirty="0">
                <a:solidFill>
                  <a:srgbClr val="212121"/>
                </a:solidFill>
                <a:effectLst/>
              </a:rPr>
              <a:t> </a:t>
            </a:r>
            <a:r>
              <a:rPr lang="fr-CA" sz="2000" b="0" i="0" dirty="0" err="1">
                <a:solidFill>
                  <a:srgbClr val="212121"/>
                </a:solidFill>
                <a:effectLst/>
              </a:rPr>
              <a:t>with</a:t>
            </a:r>
            <a:r>
              <a:rPr lang="fr-CA" sz="2000" b="0" i="0" dirty="0">
                <a:solidFill>
                  <a:srgbClr val="212121"/>
                </a:solidFill>
                <a:effectLst/>
              </a:rPr>
              <a:t> placebo or no </a:t>
            </a:r>
            <a:r>
              <a:rPr lang="fr-CA" sz="2000" b="0" i="0" dirty="0" err="1">
                <a:solidFill>
                  <a:srgbClr val="212121"/>
                </a:solidFill>
                <a:effectLst/>
              </a:rPr>
              <a:t>treatment</a:t>
            </a:r>
            <a:r>
              <a:rPr lang="fr-CA" sz="2000" b="0" i="0" dirty="0">
                <a:solidFill>
                  <a:srgbClr val="212121"/>
                </a:solidFill>
                <a:effectLst/>
              </a:rPr>
              <a:t> </a:t>
            </a:r>
            <a:r>
              <a:rPr lang="fr-CA" sz="2000" b="0" i="0" dirty="0" err="1">
                <a:solidFill>
                  <a:srgbClr val="212121"/>
                </a:solidFill>
                <a:effectLst/>
                <a:highlight>
                  <a:srgbClr val="FFFF00"/>
                </a:highlight>
              </a:rPr>
              <a:t>was</a:t>
            </a:r>
            <a:r>
              <a:rPr lang="fr-CA" sz="2000" b="0" i="0" dirty="0">
                <a:solidFill>
                  <a:srgbClr val="212121"/>
                </a:solidFill>
                <a:effectLst/>
                <a:highlight>
                  <a:srgbClr val="FFFF00"/>
                </a:highlight>
              </a:rPr>
              <a:t> not </a:t>
            </a:r>
            <a:r>
              <a:rPr lang="fr-CA" sz="2000" b="0" i="0" dirty="0" err="1">
                <a:solidFill>
                  <a:srgbClr val="212121"/>
                </a:solidFill>
                <a:effectLst/>
                <a:highlight>
                  <a:srgbClr val="FFFF00"/>
                </a:highlight>
              </a:rPr>
              <a:t>associated</a:t>
            </a:r>
            <a:r>
              <a:rPr lang="fr-CA" sz="2000" b="0" i="0" dirty="0">
                <a:solidFill>
                  <a:srgbClr val="212121"/>
                </a:solidFill>
                <a:effectLst/>
                <a:highlight>
                  <a:srgbClr val="FFFF00"/>
                </a:highlight>
              </a:rPr>
              <a:t> </a:t>
            </a:r>
            <a:r>
              <a:rPr lang="fr-CA" sz="2000" b="0" i="0" dirty="0" err="1">
                <a:solidFill>
                  <a:srgbClr val="212121"/>
                </a:solidFill>
                <a:effectLst/>
                <a:highlight>
                  <a:srgbClr val="FFFF00"/>
                </a:highlight>
              </a:rPr>
              <a:t>with</a:t>
            </a:r>
            <a:r>
              <a:rPr lang="fr-CA" sz="2000" b="0" i="0" dirty="0">
                <a:solidFill>
                  <a:srgbClr val="212121"/>
                </a:solidFill>
                <a:effectLst/>
                <a:highlight>
                  <a:srgbClr val="FFFF00"/>
                </a:highlight>
              </a:rPr>
              <a:t> a </a:t>
            </a:r>
            <a:r>
              <a:rPr lang="fr-CA" sz="2000" b="0" i="0" dirty="0" err="1">
                <a:solidFill>
                  <a:srgbClr val="212121"/>
                </a:solidFill>
                <a:effectLst/>
                <a:highlight>
                  <a:srgbClr val="FFFF00"/>
                </a:highlight>
              </a:rPr>
              <a:t>lower</a:t>
            </a:r>
            <a:r>
              <a:rPr lang="fr-CA" sz="2000" b="0" i="0" dirty="0">
                <a:solidFill>
                  <a:srgbClr val="212121"/>
                </a:solidFill>
                <a:effectLst/>
                <a:highlight>
                  <a:srgbClr val="FFFF00"/>
                </a:highlight>
              </a:rPr>
              <a:t> </a:t>
            </a:r>
            <a:r>
              <a:rPr lang="fr-CA" sz="2000" b="0" i="0" dirty="0" err="1">
                <a:solidFill>
                  <a:srgbClr val="212121"/>
                </a:solidFill>
                <a:effectLst/>
                <a:highlight>
                  <a:srgbClr val="FFFF00"/>
                </a:highlight>
              </a:rPr>
              <a:t>risk</a:t>
            </a:r>
            <a:r>
              <a:rPr lang="fr-CA" sz="2000" b="0" i="0" dirty="0">
                <a:solidFill>
                  <a:srgbClr val="212121"/>
                </a:solidFill>
                <a:effectLst/>
                <a:highlight>
                  <a:srgbClr val="FFFF00"/>
                </a:highlight>
              </a:rPr>
              <a:t> of fractures </a:t>
            </a:r>
            <a:r>
              <a:rPr lang="fr-CA" sz="2000" b="0" i="0" dirty="0" err="1">
                <a:solidFill>
                  <a:srgbClr val="212121"/>
                </a:solidFill>
                <a:effectLst/>
                <a:highlight>
                  <a:srgbClr val="FFFF00"/>
                </a:highlight>
              </a:rPr>
              <a:t>among</a:t>
            </a:r>
            <a:r>
              <a:rPr lang="fr-CA" sz="2000" b="0" i="0" dirty="0">
                <a:solidFill>
                  <a:srgbClr val="212121"/>
                </a:solidFill>
                <a:effectLst/>
                <a:highlight>
                  <a:srgbClr val="FFFF00"/>
                </a:highlight>
              </a:rPr>
              <a:t> </a:t>
            </a:r>
            <a:r>
              <a:rPr lang="fr-CA" sz="2000" b="0" i="0" dirty="0" err="1">
                <a:solidFill>
                  <a:srgbClr val="212121"/>
                </a:solidFill>
                <a:effectLst/>
                <a:highlight>
                  <a:srgbClr val="FFFF00"/>
                </a:highlight>
              </a:rPr>
              <a:t>community-dwelling</a:t>
            </a:r>
            <a:r>
              <a:rPr lang="fr-CA" sz="2000" b="0" i="0" dirty="0">
                <a:solidFill>
                  <a:srgbClr val="212121"/>
                </a:solidFill>
                <a:effectLst/>
                <a:highlight>
                  <a:srgbClr val="FFFF00"/>
                </a:highlight>
              </a:rPr>
              <a:t> </a:t>
            </a:r>
            <a:r>
              <a:rPr lang="fr-CA" sz="2000" b="0" i="0" dirty="0" err="1">
                <a:solidFill>
                  <a:srgbClr val="212121"/>
                </a:solidFill>
                <a:effectLst/>
                <a:highlight>
                  <a:srgbClr val="FFFF00"/>
                </a:highlight>
              </a:rPr>
              <a:t>older</a:t>
            </a:r>
            <a:r>
              <a:rPr lang="fr-CA" sz="2000" b="0" i="0" dirty="0">
                <a:solidFill>
                  <a:srgbClr val="212121"/>
                </a:solidFill>
                <a:effectLst/>
                <a:highlight>
                  <a:srgbClr val="FFFF00"/>
                </a:highlight>
              </a:rPr>
              <a:t> </a:t>
            </a:r>
            <a:r>
              <a:rPr lang="fr-CA" sz="2000" b="0" i="0" dirty="0" err="1">
                <a:solidFill>
                  <a:srgbClr val="212121"/>
                </a:solidFill>
                <a:effectLst/>
                <a:highlight>
                  <a:srgbClr val="FFFF00"/>
                </a:highlight>
              </a:rPr>
              <a:t>adults</a:t>
            </a:r>
            <a:r>
              <a:rPr lang="fr-CA" sz="2000" b="0" i="0" dirty="0">
                <a:solidFill>
                  <a:srgbClr val="212121"/>
                </a:solidFill>
                <a:effectLst/>
              </a:rPr>
              <a:t>. </a:t>
            </a:r>
            <a:r>
              <a:rPr lang="fr-CA" sz="2000" b="0" i="0" dirty="0" err="1">
                <a:solidFill>
                  <a:srgbClr val="212121"/>
                </a:solidFill>
                <a:effectLst/>
                <a:highlight>
                  <a:srgbClr val="FFFF00"/>
                </a:highlight>
              </a:rPr>
              <a:t>These</a:t>
            </a:r>
            <a:r>
              <a:rPr lang="fr-CA" sz="2000" b="0" i="0" dirty="0">
                <a:solidFill>
                  <a:srgbClr val="212121"/>
                </a:solidFill>
                <a:effectLst/>
                <a:highlight>
                  <a:srgbClr val="FFFF00"/>
                </a:highlight>
              </a:rPr>
              <a:t> </a:t>
            </a:r>
            <a:r>
              <a:rPr lang="fr-CA" sz="2000" b="0" i="0" dirty="0" err="1">
                <a:solidFill>
                  <a:srgbClr val="212121"/>
                </a:solidFill>
                <a:effectLst/>
                <a:highlight>
                  <a:srgbClr val="FFFF00"/>
                </a:highlight>
              </a:rPr>
              <a:t>findings</a:t>
            </a:r>
            <a:r>
              <a:rPr lang="fr-CA" sz="2000" b="0" i="0" dirty="0">
                <a:solidFill>
                  <a:srgbClr val="212121"/>
                </a:solidFill>
                <a:effectLst/>
                <a:highlight>
                  <a:srgbClr val="FFFF00"/>
                </a:highlight>
              </a:rPr>
              <a:t> do not support the routine use of </a:t>
            </a:r>
            <a:r>
              <a:rPr lang="fr-CA" sz="2000" b="0" i="0" dirty="0" err="1">
                <a:solidFill>
                  <a:srgbClr val="212121"/>
                </a:solidFill>
                <a:effectLst/>
                <a:highlight>
                  <a:srgbClr val="FFFF00"/>
                </a:highlight>
              </a:rPr>
              <a:t>these</a:t>
            </a:r>
            <a:r>
              <a:rPr lang="fr-CA" sz="2000" b="0" i="0" dirty="0">
                <a:solidFill>
                  <a:srgbClr val="212121"/>
                </a:solidFill>
                <a:effectLst/>
                <a:highlight>
                  <a:srgbClr val="FFFF00"/>
                </a:highlight>
              </a:rPr>
              <a:t> </a:t>
            </a:r>
            <a:r>
              <a:rPr lang="fr-CA" sz="2000" b="0" i="0" dirty="0" err="1">
                <a:solidFill>
                  <a:srgbClr val="212121"/>
                </a:solidFill>
                <a:effectLst/>
                <a:highlight>
                  <a:srgbClr val="FFFF00"/>
                </a:highlight>
              </a:rPr>
              <a:t>supplements</a:t>
            </a:r>
            <a:r>
              <a:rPr lang="fr-CA" sz="2000" b="0" i="0" dirty="0">
                <a:solidFill>
                  <a:srgbClr val="212121"/>
                </a:solidFill>
                <a:effectLst/>
                <a:highlight>
                  <a:srgbClr val="FFFF00"/>
                </a:highlight>
              </a:rPr>
              <a:t> in </a:t>
            </a:r>
            <a:r>
              <a:rPr lang="fr-CA" sz="2000" b="0" i="0" dirty="0" err="1">
                <a:solidFill>
                  <a:srgbClr val="212121"/>
                </a:solidFill>
                <a:effectLst/>
                <a:highlight>
                  <a:srgbClr val="FFFF00"/>
                </a:highlight>
              </a:rPr>
              <a:t>community-dwelling</a:t>
            </a:r>
            <a:r>
              <a:rPr lang="fr-CA" sz="2000" b="0" i="0" dirty="0">
                <a:solidFill>
                  <a:srgbClr val="212121"/>
                </a:solidFill>
                <a:effectLst/>
                <a:highlight>
                  <a:srgbClr val="FFFF00"/>
                </a:highlight>
              </a:rPr>
              <a:t> </a:t>
            </a:r>
            <a:r>
              <a:rPr lang="fr-CA" sz="2000" b="0" i="0" dirty="0" err="1">
                <a:solidFill>
                  <a:srgbClr val="212121"/>
                </a:solidFill>
                <a:effectLst/>
                <a:highlight>
                  <a:srgbClr val="FFFF00"/>
                </a:highlight>
              </a:rPr>
              <a:t>older</a:t>
            </a:r>
            <a:r>
              <a:rPr lang="fr-CA" sz="2000" b="0" i="0" dirty="0">
                <a:solidFill>
                  <a:srgbClr val="212121"/>
                </a:solidFill>
                <a:effectLst/>
                <a:highlight>
                  <a:srgbClr val="FFFF00"/>
                </a:highlight>
              </a:rPr>
              <a:t> people</a:t>
            </a:r>
            <a:r>
              <a:rPr lang="fr-CA" sz="2000" b="0" i="0" dirty="0">
                <a:solidFill>
                  <a:srgbClr val="212121"/>
                </a:solidFill>
                <a:effectLst/>
              </a:rPr>
              <a:t>.</a:t>
            </a:r>
          </a:p>
          <a:p>
            <a:pPr algn="l">
              <a:buFont typeface="+mj-lt"/>
              <a:buAutoNum type="arabicPeriod"/>
            </a:pPr>
            <a:endParaRPr lang="fr-CA" sz="2000" b="0" i="0" dirty="0">
              <a:solidFill>
                <a:srgbClr val="242424"/>
              </a:solidFill>
              <a:effectLst/>
            </a:endParaRPr>
          </a:p>
          <a:p>
            <a:pPr algn="l">
              <a:buFont typeface="+mj-lt"/>
              <a:buAutoNum type="arabicPeriod"/>
            </a:pPr>
            <a:r>
              <a:rPr lang="fr-CA" sz="2000" b="1" i="0" dirty="0">
                <a:solidFill>
                  <a:srgbClr val="212121"/>
                </a:solidFill>
                <a:effectLst/>
              </a:rPr>
              <a:t>Bolland </a:t>
            </a:r>
            <a:r>
              <a:rPr lang="fr-CA" sz="2000" b="0" i="0" dirty="0">
                <a:solidFill>
                  <a:srgbClr val="212121"/>
                </a:solidFill>
                <a:effectLst/>
              </a:rPr>
              <a:t>Our </a:t>
            </a:r>
            <a:r>
              <a:rPr lang="fr-CA" sz="2000" b="0" i="0" dirty="0" err="1">
                <a:solidFill>
                  <a:srgbClr val="212121"/>
                </a:solidFill>
                <a:effectLst/>
              </a:rPr>
              <a:t>findings</a:t>
            </a:r>
            <a:r>
              <a:rPr lang="fr-CA" sz="2000" b="0" i="0" dirty="0">
                <a:solidFill>
                  <a:srgbClr val="212121"/>
                </a:solidFill>
                <a:effectLst/>
              </a:rPr>
              <a:t> </a:t>
            </a:r>
            <a:r>
              <a:rPr lang="fr-CA" sz="2000" b="0" i="0" dirty="0" err="1">
                <a:solidFill>
                  <a:srgbClr val="212121"/>
                </a:solidFill>
                <a:effectLst/>
              </a:rPr>
              <a:t>suggest</a:t>
            </a:r>
            <a:r>
              <a:rPr lang="fr-CA" sz="2000" b="0" i="0" dirty="0">
                <a:solidFill>
                  <a:srgbClr val="212121"/>
                </a:solidFill>
                <a:effectLst/>
              </a:rPr>
              <a:t> </a:t>
            </a:r>
            <a:r>
              <a:rPr lang="fr-CA" sz="2000" b="0" i="0" dirty="0" err="1">
                <a:solidFill>
                  <a:srgbClr val="212121"/>
                </a:solidFill>
                <a:effectLst/>
              </a:rPr>
              <a:t>that</a:t>
            </a:r>
            <a:r>
              <a:rPr lang="fr-CA" sz="2000" b="0" i="0" dirty="0">
                <a:solidFill>
                  <a:srgbClr val="212121"/>
                </a:solidFill>
                <a:effectLst/>
              </a:rPr>
              <a:t> </a:t>
            </a:r>
            <a:r>
              <a:rPr lang="fr-CA" sz="2000" b="0" i="0" dirty="0" err="1">
                <a:solidFill>
                  <a:srgbClr val="212121"/>
                </a:solidFill>
                <a:effectLst/>
                <a:highlight>
                  <a:srgbClr val="FFFF00"/>
                </a:highlight>
              </a:rPr>
              <a:t>vitamin</a:t>
            </a:r>
            <a:r>
              <a:rPr lang="fr-CA" sz="2000" b="0" i="0" dirty="0">
                <a:solidFill>
                  <a:srgbClr val="212121"/>
                </a:solidFill>
                <a:effectLst/>
                <a:highlight>
                  <a:srgbClr val="FFFF00"/>
                </a:highlight>
              </a:rPr>
              <a:t> D </a:t>
            </a:r>
            <a:r>
              <a:rPr lang="fr-CA" sz="2000" b="0" i="0" dirty="0" err="1">
                <a:solidFill>
                  <a:srgbClr val="212121"/>
                </a:solidFill>
                <a:effectLst/>
                <a:highlight>
                  <a:srgbClr val="FFFF00"/>
                </a:highlight>
              </a:rPr>
              <a:t>supplementation</a:t>
            </a:r>
            <a:r>
              <a:rPr lang="fr-CA" sz="2000" b="0" i="0" dirty="0">
                <a:solidFill>
                  <a:srgbClr val="212121"/>
                </a:solidFill>
                <a:effectLst/>
                <a:highlight>
                  <a:srgbClr val="FFFF00"/>
                </a:highlight>
              </a:rPr>
              <a:t> </a:t>
            </a:r>
            <a:r>
              <a:rPr lang="fr-CA" sz="2000" b="0" i="0" dirty="0" err="1">
                <a:solidFill>
                  <a:srgbClr val="212121"/>
                </a:solidFill>
                <a:effectLst/>
                <a:highlight>
                  <a:srgbClr val="FFFF00"/>
                </a:highlight>
              </a:rPr>
              <a:t>does</a:t>
            </a:r>
            <a:r>
              <a:rPr lang="fr-CA" sz="2000" b="0" i="0" dirty="0">
                <a:solidFill>
                  <a:srgbClr val="212121"/>
                </a:solidFill>
                <a:effectLst/>
                <a:highlight>
                  <a:srgbClr val="FFFF00"/>
                </a:highlight>
              </a:rPr>
              <a:t> not </a:t>
            </a:r>
            <a:r>
              <a:rPr lang="fr-CA" sz="2000" b="0" i="0" dirty="0" err="1">
                <a:solidFill>
                  <a:srgbClr val="212121"/>
                </a:solidFill>
                <a:effectLst/>
                <a:highlight>
                  <a:srgbClr val="FFFF00"/>
                </a:highlight>
              </a:rPr>
              <a:t>prevent</a:t>
            </a:r>
            <a:r>
              <a:rPr lang="fr-CA" sz="2000" b="0" i="0" dirty="0">
                <a:solidFill>
                  <a:srgbClr val="212121"/>
                </a:solidFill>
                <a:effectLst/>
                <a:highlight>
                  <a:srgbClr val="FFFF00"/>
                </a:highlight>
              </a:rPr>
              <a:t> fractures </a:t>
            </a:r>
            <a:r>
              <a:rPr lang="fr-CA" sz="2000" b="0" i="0" dirty="0">
                <a:solidFill>
                  <a:srgbClr val="212121"/>
                </a:solidFill>
                <a:effectLst/>
              </a:rPr>
              <a:t>or </a:t>
            </a:r>
            <a:r>
              <a:rPr lang="fr-CA" sz="2000" b="0" i="0" dirty="0" err="1">
                <a:solidFill>
                  <a:srgbClr val="212121"/>
                </a:solidFill>
                <a:effectLst/>
              </a:rPr>
              <a:t>falls</a:t>
            </a:r>
            <a:r>
              <a:rPr lang="fr-CA" sz="2000" b="0" i="0" dirty="0">
                <a:solidFill>
                  <a:srgbClr val="212121"/>
                </a:solidFill>
                <a:effectLst/>
              </a:rPr>
              <a:t>, or have </a:t>
            </a:r>
            <a:r>
              <a:rPr lang="fr-CA" sz="2000" b="0" i="0" dirty="0" err="1">
                <a:solidFill>
                  <a:srgbClr val="212121"/>
                </a:solidFill>
                <a:effectLst/>
              </a:rPr>
              <a:t>clinically</a:t>
            </a:r>
            <a:r>
              <a:rPr lang="fr-CA" sz="2000" b="0" i="0" dirty="0">
                <a:solidFill>
                  <a:srgbClr val="212121"/>
                </a:solidFill>
                <a:effectLst/>
              </a:rPr>
              <a:t> </a:t>
            </a:r>
            <a:r>
              <a:rPr lang="fr-CA" sz="2000" b="0" i="0" dirty="0" err="1">
                <a:solidFill>
                  <a:srgbClr val="212121"/>
                </a:solidFill>
                <a:effectLst/>
              </a:rPr>
              <a:t>meaningful</a:t>
            </a:r>
            <a:r>
              <a:rPr lang="fr-CA" sz="2000" b="0" i="0" dirty="0">
                <a:solidFill>
                  <a:srgbClr val="212121"/>
                </a:solidFill>
                <a:effectLst/>
              </a:rPr>
              <a:t> </a:t>
            </a:r>
            <a:r>
              <a:rPr lang="fr-CA" sz="2000" b="0" i="0" dirty="0" err="1">
                <a:solidFill>
                  <a:srgbClr val="212121"/>
                </a:solidFill>
                <a:effectLst/>
              </a:rPr>
              <a:t>effects</a:t>
            </a:r>
            <a:r>
              <a:rPr lang="fr-CA" sz="2000" b="0" i="0" dirty="0">
                <a:solidFill>
                  <a:srgbClr val="212121"/>
                </a:solidFill>
                <a:effectLst/>
              </a:rPr>
              <a:t> on </a:t>
            </a:r>
            <a:r>
              <a:rPr lang="fr-CA" sz="2000" b="0" i="0" dirty="0" err="1">
                <a:solidFill>
                  <a:srgbClr val="212121"/>
                </a:solidFill>
                <a:effectLst/>
              </a:rPr>
              <a:t>bone</a:t>
            </a:r>
            <a:r>
              <a:rPr lang="fr-CA" sz="2000" b="0" i="0" dirty="0">
                <a:solidFill>
                  <a:srgbClr val="212121"/>
                </a:solidFill>
                <a:effectLst/>
              </a:rPr>
              <a:t> </a:t>
            </a:r>
            <a:r>
              <a:rPr lang="fr-CA" sz="2000" b="0" i="0" dirty="0" err="1">
                <a:solidFill>
                  <a:srgbClr val="212121"/>
                </a:solidFill>
                <a:effectLst/>
              </a:rPr>
              <a:t>mineral</a:t>
            </a:r>
            <a:r>
              <a:rPr lang="fr-CA" sz="2000" b="0" i="0" dirty="0">
                <a:solidFill>
                  <a:srgbClr val="212121"/>
                </a:solidFill>
                <a:effectLst/>
              </a:rPr>
              <a:t> </a:t>
            </a:r>
            <a:r>
              <a:rPr lang="fr-CA" sz="2000" b="0" i="0" dirty="0" err="1">
                <a:solidFill>
                  <a:srgbClr val="212121"/>
                </a:solidFill>
                <a:effectLst/>
              </a:rPr>
              <a:t>density</a:t>
            </a:r>
            <a:r>
              <a:rPr lang="fr-CA" sz="2000" b="0" i="0" dirty="0">
                <a:solidFill>
                  <a:srgbClr val="212121"/>
                </a:solidFill>
                <a:effectLst/>
              </a:rPr>
              <a:t>. There </a:t>
            </a:r>
            <a:r>
              <a:rPr lang="fr-CA" sz="2000" b="0" i="0" dirty="0" err="1">
                <a:solidFill>
                  <a:srgbClr val="212121"/>
                </a:solidFill>
                <a:effectLst/>
              </a:rPr>
              <a:t>were</a:t>
            </a:r>
            <a:r>
              <a:rPr lang="fr-CA" sz="2000" b="0" i="0" dirty="0">
                <a:solidFill>
                  <a:srgbClr val="212121"/>
                </a:solidFill>
                <a:effectLst/>
              </a:rPr>
              <a:t> no </a:t>
            </a:r>
            <a:r>
              <a:rPr lang="fr-CA" sz="2000" b="0" i="0" dirty="0" err="1">
                <a:solidFill>
                  <a:srgbClr val="212121"/>
                </a:solidFill>
                <a:effectLst/>
              </a:rPr>
              <a:t>differences</a:t>
            </a:r>
            <a:r>
              <a:rPr lang="fr-CA" sz="2000" b="0" i="0" dirty="0">
                <a:solidFill>
                  <a:srgbClr val="212121"/>
                </a:solidFill>
                <a:effectLst/>
              </a:rPr>
              <a:t> </a:t>
            </a:r>
            <a:r>
              <a:rPr lang="fr-CA" sz="2000" b="0" i="0" dirty="0" err="1">
                <a:solidFill>
                  <a:srgbClr val="212121"/>
                </a:solidFill>
                <a:effectLst/>
              </a:rPr>
              <a:t>between</a:t>
            </a:r>
            <a:r>
              <a:rPr lang="fr-CA" sz="2000" b="0" i="0" dirty="0">
                <a:solidFill>
                  <a:srgbClr val="212121"/>
                </a:solidFill>
                <a:effectLst/>
              </a:rPr>
              <a:t> the </a:t>
            </a:r>
            <a:r>
              <a:rPr lang="fr-CA" sz="2000" b="0" i="0" dirty="0" err="1">
                <a:solidFill>
                  <a:srgbClr val="212121"/>
                </a:solidFill>
                <a:effectLst/>
              </a:rPr>
              <a:t>effects</a:t>
            </a:r>
            <a:r>
              <a:rPr lang="fr-CA" sz="2000" b="0" i="0" dirty="0">
                <a:solidFill>
                  <a:srgbClr val="212121"/>
                </a:solidFill>
                <a:effectLst/>
              </a:rPr>
              <a:t> of </a:t>
            </a:r>
            <a:r>
              <a:rPr lang="fr-CA" sz="2000" b="0" i="0" dirty="0" err="1">
                <a:solidFill>
                  <a:srgbClr val="212121"/>
                </a:solidFill>
                <a:effectLst/>
              </a:rPr>
              <a:t>higher</a:t>
            </a:r>
            <a:r>
              <a:rPr lang="fr-CA" sz="2000" b="0" i="0" dirty="0">
                <a:solidFill>
                  <a:srgbClr val="212121"/>
                </a:solidFill>
                <a:effectLst/>
              </a:rPr>
              <a:t> and </a:t>
            </a:r>
            <a:r>
              <a:rPr lang="fr-CA" sz="2000" b="0" i="0" dirty="0" err="1">
                <a:solidFill>
                  <a:srgbClr val="212121"/>
                </a:solidFill>
                <a:effectLst/>
              </a:rPr>
              <a:t>lower</a:t>
            </a:r>
            <a:r>
              <a:rPr lang="fr-CA" sz="2000" b="0" i="0" dirty="0">
                <a:solidFill>
                  <a:srgbClr val="212121"/>
                </a:solidFill>
                <a:effectLst/>
              </a:rPr>
              <a:t> doses of </a:t>
            </a:r>
            <a:r>
              <a:rPr lang="fr-CA" sz="2000" b="0" i="0" dirty="0" err="1">
                <a:solidFill>
                  <a:srgbClr val="212121"/>
                </a:solidFill>
                <a:effectLst/>
              </a:rPr>
              <a:t>vitamin</a:t>
            </a:r>
            <a:r>
              <a:rPr lang="fr-CA" sz="2000" b="0" i="0" dirty="0">
                <a:solidFill>
                  <a:srgbClr val="212121"/>
                </a:solidFill>
                <a:effectLst/>
              </a:rPr>
              <a:t> D. </a:t>
            </a:r>
            <a:r>
              <a:rPr lang="fr-CA" sz="2000" b="0" i="0" dirty="0">
                <a:solidFill>
                  <a:srgbClr val="212121"/>
                </a:solidFill>
                <a:effectLst/>
                <a:highlight>
                  <a:srgbClr val="FFFF00"/>
                </a:highlight>
              </a:rPr>
              <a:t>There </a:t>
            </a:r>
            <a:r>
              <a:rPr lang="fr-CA" sz="2000" b="0" i="0" dirty="0" err="1">
                <a:solidFill>
                  <a:srgbClr val="212121"/>
                </a:solidFill>
                <a:effectLst/>
                <a:highlight>
                  <a:srgbClr val="FFFF00"/>
                </a:highlight>
              </a:rPr>
              <a:t>is</a:t>
            </a:r>
            <a:r>
              <a:rPr lang="fr-CA" sz="2000" b="0" i="0" dirty="0">
                <a:solidFill>
                  <a:srgbClr val="212121"/>
                </a:solidFill>
                <a:effectLst/>
                <a:highlight>
                  <a:srgbClr val="FFFF00"/>
                </a:highlight>
              </a:rPr>
              <a:t> </a:t>
            </a:r>
            <a:r>
              <a:rPr lang="fr-CA" sz="2000" b="0" i="0" dirty="0" err="1">
                <a:solidFill>
                  <a:srgbClr val="212121"/>
                </a:solidFill>
                <a:effectLst/>
                <a:highlight>
                  <a:srgbClr val="FFFF00"/>
                </a:highlight>
              </a:rPr>
              <a:t>little</a:t>
            </a:r>
            <a:r>
              <a:rPr lang="fr-CA" sz="2000" b="0" i="0" dirty="0">
                <a:solidFill>
                  <a:srgbClr val="212121"/>
                </a:solidFill>
                <a:effectLst/>
                <a:highlight>
                  <a:srgbClr val="FFFF00"/>
                </a:highlight>
              </a:rPr>
              <a:t> justification to use </a:t>
            </a:r>
            <a:r>
              <a:rPr lang="fr-CA" sz="2000" b="0" i="0" dirty="0" err="1">
                <a:solidFill>
                  <a:srgbClr val="212121"/>
                </a:solidFill>
                <a:effectLst/>
                <a:highlight>
                  <a:srgbClr val="FFFF00"/>
                </a:highlight>
              </a:rPr>
              <a:t>vitamin</a:t>
            </a:r>
            <a:r>
              <a:rPr lang="fr-CA" sz="2000" b="0" i="0" dirty="0">
                <a:solidFill>
                  <a:srgbClr val="212121"/>
                </a:solidFill>
                <a:effectLst/>
                <a:highlight>
                  <a:srgbClr val="FFFF00"/>
                </a:highlight>
              </a:rPr>
              <a:t> D </a:t>
            </a:r>
            <a:r>
              <a:rPr lang="fr-CA" sz="2000" b="0" i="0" dirty="0" err="1">
                <a:solidFill>
                  <a:srgbClr val="212121"/>
                </a:solidFill>
                <a:effectLst/>
                <a:highlight>
                  <a:srgbClr val="FFFF00"/>
                </a:highlight>
              </a:rPr>
              <a:t>supplements</a:t>
            </a:r>
            <a:r>
              <a:rPr lang="fr-CA" sz="2000" b="0" i="0" dirty="0">
                <a:solidFill>
                  <a:srgbClr val="212121"/>
                </a:solidFill>
                <a:effectLst/>
                <a:highlight>
                  <a:srgbClr val="FFFF00"/>
                </a:highlight>
              </a:rPr>
              <a:t> to </a:t>
            </a:r>
            <a:r>
              <a:rPr lang="fr-CA" sz="2000" b="0" i="0" dirty="0" err="1">
                <a:solidFill>
                  <a:srgbClr val="212121"/>
                </a:solidFill>
                <a:effectLst/>
                <a:highlight>
                  <a:srgbClr val="FFFF00"/>
                </a:highlight>
              </a:rPr>
              <a:t>maintain</a:t>
            </a:r>
            <a:r>
              <a:rPr lang="fr-CA" sz="2000" b="0" i="0" dirty="0">
                <a:solidFill>
                  <a:srgbClr val="212121"/>
                </a:solidFill>
                <a:effectLst/>
                <a:highlight>
                  <a:srgbClr val="FFFF00"/>
                </a:highlight>
              </a:rPr>
              <a:t> or </a:t>
            </a:r>
            <a:r>
              <a:rPr lang="fr-CA" sz="2000" b="0" i="0" dirty="0" err="1">
                <a:solidFill>
                  <a:srgbClr val="212121"/>
                </a:solidFill>
                <a:effectLst/>
                <a:highlight>
                  <a:srgbClr val="FFFF00"/>
                </a:highlight>
              </a:rPr>
              <a:t>improve</a:t>
            </a:r>
            <a:r>
              <a:rPr lang="fr-CA" sz="2000" b="0" i="0" dirty="0">
                <a:solidFill>
                  <a:srgbClr val="212121"/>
                </a:solidFill>
                <a:effectLst/>
                <a:highlight>
                  <a:srgbClr val="FFFF00"/>
                </a:highlight>
              </a:rPr>
              <a:t> </a:t>
            </a:r>
            <a:r>
              <a:rPr lang="fr-CA" sz="2000" b="0" i="0" dirty="0" err="1">
                <a:solidFill>
                  <a:srgbClr val="212121"/>
                </a:solidFill>
                <a:effectLst/>
                <a:highlight>
                  <a:srgbClr val="FFFF00"/>
                </a:highlight>
              </a:rPr>
              <a:t>musculoskeletal</a:t>
            </a:r>
            <a:r>
              <a:rPr lang="fr-CA" sz="2000" b="0" i="0" dirty="0">
                <a:solidFill>
                  <a:srgbClr val="212121"/>
                </a:solidFill>
                <a:effectLst/>
                <a:highlight>
                  <a:srgbClr val="FFFF00"/>
                </a:highlight>
              </a:rPr>
              <a:t> </a:t>
            </a:r>
            <a:r>
              <a:rPr lang="fr-CA" sz="2000" b="0" i="0" dirty="0" err="1">
                <a:solidFill>
                  <a:srgbClr val="212121"/>
                </a:solidFill>
                <a:effectLst/>
                <a:highlight>
                  <a:srgbClr val="FFFF00"/>
                </a:highlight>
              </a:rPr>
              <a:t>health</a:t>
            </a:r>
            <a:r>
              <a:rPr lang="fr-CA" sz="2000" b="0" i="0" dirty="0">
                <a:solidFill>
                  <a:srgbClr val="212121"/>
                </a:solidFill>
                <a:effectLst/>
                <a:highlight>
                  <a:srgbClr val="FFFF00"/>
                </a:highlight>
              </a:rPr>
              <a:t>. </a:t>
            </a:r>
            <a:r>
              <a:rPr lang="fr-CA" sz="2000" b="0" i="0" dirty="0">
                <a:solidFill>
                  <a:srgbClr val="212121"/>
                </a:solidFill>
                <a:effectLst/>
              </a:rPr>
              <a:t>This conclusion </a:t>
            </a:r>
            <a:r>
              <a:rPr lang="fr-CA" sz="2000" b="0" i="0" dirty="0" err="1">
                <a:solidFill>
                  <a:srgbClr val="212121"/>
                </a:solidFill>
                <a:effectLst/>
              </a:rPr>
              <a:t>should</a:t>
            </a:r>
            <a:r>
              <a:rPr lang="fr-CA" sz="2000" b="0" i="0" dirty="0">
                <a:solidFill>
                  <a:srgbClr val="212121"/>
                </a:solidFill>
                <a:effectLst/>
              </a:rPr>
              <a:t> </a:t>
            </a:r>
            <a:r>
              <a:rPr lang="fr-CA" sz="2000" b="0" i="0" dirty="0" err="1">
                <a:solidFill>
                  <a:srgbClr val="212121"/>
                </a:solidFill>
                <a:effectLst/>
              </a:rPr>
              <a:t>be</a:t>
            </a:r>
            <a:r>
              <a:rPr lang="fr-CA" sz="2000" b="0" i="0" dirty="0">
                <a:solidFill>
                  <a:srgbClr val="212121"/>
                </a:solidFill>
                <a:effectLst/>
              </a:rPr>
              <a:t> </a:t>
            </a:r>
            <a:r>
              <a:rPr lang="fr-CA" sz="2000" b="0" i="0" dirty="0" err="1">
                <a:solidFill>
                  <a:srgbClr val="212121"/>
                </a:solidFill>
                <a:effectLst/>
              </a:rPr>
              <a:t>reflected</a:t>
            </a:r>
            <a:r>
              <a:rPr lang="fr-CA" sz="2000" b="0" i="0" dirty="0">
                <a:solidFill>
                  <a:srgbClr val="212121"/>
                </a:solidFill>
                <a:effectLst/>
              </a:rPr>
              <a:t> in </a:t>
            </a:r>
            <a:r>
              <a:rPr lang="fr-CA" sz="2000" b="0" i="0" dirty="0" err="1">
                <a:solidFill>
                  <a:srgbClr val="212121"/>
                </a:solidFill>
                <a:effectLst/>
              </a:rPr>
              <a:t>clinical</a:t>
            </a:r>
            <a:r>
              <a:rPr lang="fr-CA" sz="2000" b="0" i="0" dirty="0">
                <a:solidFill>
                  <a:srgbClr val="212121"/>
                </a:solidFill>
                <a:effectLst/>
              </a:rPr>
              <a:t> guidelines</a:t>
            </a:r>
            <a:r>
              <a:rPr lang="fr-CA" sz="1800" b="0" i="0" dirty="0">
                <a:solidFill>
                  <a:srgbClr val="212121"/>
                </a:solidFill>
                <a:effectLst/>
                <a:latin typeface="Segoe UI" panose="020B0502040204020203" pitchFamily="34" charset="0"/>
              </a:rPr>
              <a:t>.</a:t>
            </a:r>
            <a:endParaRPr lang="fr-CA" sz="1600" b="0" i="0" dirty="0">
              <a:solidFill>
                <a:srgbClr val="242424"/>
              </a:solidFill>
              <a:effectLst/>
              <a:latin typeface="Calibri" panose="020F0502020204030204" pitchFamily="34" charset="0"/>
            </a:endParaRPr>
          </a:p>
        </p:txBody>
      </p:sp>
      <p:pic>
        <p:nvPicPr>
          <p:cNvPr id="5" name="Image 4">
            <a:extLst>
              <a:ext uri="{FF2B5EF4-FFF2-40B4-BE49-F238E27FC236}">
                <a16:creationId xmlns:a16="http://schemas.microsoft.com/office/drawing/2014/main" id="{A5B3B120-A9A5-AB73-A856-7DB464630D3E}"/>
              </a:ext>
            </a:extLst>
          </p:cNvPr>
          <p:cNvPicPr>
            <a:picLocks noChangeAspect="1"/>
          </p:cNvPicPr>
          <p:nvPr/>
        </p:nvPicPr>
        <p:blipFill>
          <a:blip r:embed="rId2"/>
          <a:stretch>
            <a:fillRect/>
          </a:stretch>
        </p:blipFill>
        <p:spPr>
          <a:xfrm>
            <a:off x="4872038" y="1481138"/>
            <a:ext cx="5524500" cy="1308100"/>
          </a:xfrm>
          <a:prstGeom prst="rect">
            <a:avLst/>
          </a:prstGeom>
          <a:ln w="38100">
            <a:solidFill>
              <a:srgbClr val="C00000"/>
            </a:solidFill>
          </a:ln>
        </p:spPr>
      </p:pic>
    </p:spTree>
    <p:extLst>
      <p:ext uri="{BB962C8B-B14F-4D97-AF65-F5344CB8AC3E}">
        <p14:creationId xmlns:p14="http://schemas.microsoft.com/office/powerpoint/2010/main" val="3610039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80C6538-1E76-B1E3-E301-09623E6767AB}"/>
              </a:ext>
            </a:extLst>
          </p:cNvPr>
          <p:cNvPicPr>
            <a:picLocks noChangeAspect="1"/>
          </p:cNvPicPr>
          <p:nvPr/>
        </p:nvPicPr>
        <p:blipFill>
          <a:blip r:embed="rId2"/>
          <a:stretch>
            <a:fillRect/>
          </a:stretch>
        </p:blipFill>
        <p:spPr>
          <a:xfrm>
            <a:off x="851285" y="566738"/>
            <a:ext cx="10489430" cy="4153390"/>
          </a:xfrm>
          <a:prstGeom prst="rect">
            <a:avLst/>
          </a:prstGeom>
        </p:spPr>
      </p:pic>
      <p:pic>
        <p:nvPicPr>
          <p:cNvPr id="2" name="Image 1">
            <a:extLst>
              <a:ext uri="{FF2B5EF4-FFF2-40B4-BE49-F238E27FC236}">
                <a16:creationId xmlns:a16="http://schemas.microsoft.com/office/drawing/2014/main" id="{AE4CE756-A168-CCCD-AA15-BEA2BE6BCB3E}"/>
              </a:ext>
            </a:extLst>
          </p:cNvPr>
          <p:cNvPicPr>
            <a:picLocks noChangeAspect="1"/>
          </p:cNvPicPr>
          <p:nvPr/>
        </p:nvPicPr>
        <p:blipFill>
          <a:blip r:embed="rId3"/>
          <a:stretch>
            <a:fillRect/>
          </a:stretch>
        </p:blipFill>
        <p:spPr>
          <a:xfrm>
            <a:off x="961774" y="4840676"/>
            <a:ext cx="10525627" cy="1268415"/>
          </a:xfrm>
          <a:prstGeom prst="rect">
            <a:avLst/>
          </a:prstGeom>
          <a:ln w="38100">
            <a:solidFill>
              <a:srgbClr val="C00000"/>
            </a:solidFill>
          </a:ln>
        </p:spPr>
      </p:pic>
    </p:spTree>
    <p:extLst>
      <p:ext uri="{BB962C8B-B14F-4D97-AF65-F5344CB8AC3E}">
        <p14:creationId xmlns:p14="http://schemas.microsoft.com/office/powerpoint/2010/main" val="1654785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186F-4B4E-6344-ADE7-DFC5F90B7218}"/>
              </a:ext>
            </a:extLst>
          </p:cNvPr>
          <p:cNvSpPr>
            <a:spLocks noGrp="1"/>
          </p:cNvSpPr>
          <p:nvPr>
            <p:ph type="title"/>
          </p:nvPr>
        </p:nvSpPr>
        <p:spPr/>
        <p:txBody>
          <a:bodyPr/>
          <a:lstStyle/>
          <a:p>
            <a:r>
              <a:rPr lang="en-US" dirty="0"/>
              <a:t>Pour en savoir plus…</a:t>
            </a:r>
          </a:p>
        </p:txBody>
      </p:sp>
      <p:sp>
        <p:nvSpPr>
          <p:cNvPr id="3" name="Content Placeholder 2">
            <a:extLst>
              <a:ext uri="{FF2B5EF4-FFF2-40B4-BE49-F238E27FC236}">
                <a16:creationId xmlns:a16="http://schemas.microsoft.com/office/drawing/2014/main" id="{0FDA1E15-3AB0-B979-0AB9-D4B9D484ED53}"/>
              </a:ext>
            </a:extLst>
          </p:cNvPr>
          <p:cNvSpPr>
            <a:spLocks noGrp="1"/>
          </p:cNvSpPr>
          <p:nvPr>
            <p:ph idx="1"/>
          </p:nvPr>
        </p:nvSpPr>
        <p:spPr>
          <a:xfrm>
            <a:off x="838199" y="1308019"/>
            <a:ext cx="4839030" cy="4855951"/>
          </a:xfrm>
        </p:spPr>
        <p:txBody>
          <a:bodyPr anchor="t">
            <a:normAutofit/>
          </a:bodyPr>
          <a:lstStyle/>
          <a:p>
            <a:r>
              <a:rPr lang="fr-FR" dirty="0"/>
              <a:t>Horaire des séances « Choisir avec soin » au FMF 2023</a:t>
            </a:r>
          </a:p>
          <a:p>
            <a:r>
              <a:rPr lang="fr-FR" dirty="0"/>
              <a:t>Liste de ressources </a:t>
            </a:r>
          </a:p>
          <a:p>
            <a:r>
              <a:rPr lang="fr-FR" dirty="0"/>
              <a:t>Sites web de Choisir avec soin Québec et de Choisir avec soin Canada</a:t>
            </a:r>
          </a:p>
        </p:txBody>
      </p:sp>
      <p:pic>
        <p:nvPicPr>
          <p:cNvPr id="9" name="Image 8" descr="Une image contenant motif, carré, Graphique, Rectangle&#10;&#10;Description générée automatiquement">
            <a:extLst>
              <a:ext uri="{FF2B5EF4-FFF2-40B4-BE49-F238E27FC236}">
                <a16:creationId xmlns:a16="http://schemas.microsoft.com/office/drawing/2014/main" id="{05830158-9D96-6CD8-9D5E-F120035AE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45820"/>
            <a:ext cx="5166360" cy="5166360"/>
          </a:xfrm>
          <a:prstGeom prst="rect">
            <a:avLst/>
          </a:prstGeom>
        </p:spPr>
      </p:pic>
    </p:spTree>
    <p:extLst>
      <p:ext uri="{BB962C8B-B14F-4D97-AF65-F5344CB8AC3E}">
        <p14:creationId xmlns:p14="http://schemas.microsoft.com/office/powerpoint/2010/main" val="3814677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0" y="2413568"/>
            <a:ext cx="12192000" cy="0"/>
          </a:xfrm>
          <a:prstGeom prst="line">
            <a:avLst/>
          </a:prstGeom>
          <a:ln w="28575" cap="flat">
            <a:solidFill>
              <a:srgbClr val="000000"/>
            </a:solidFill>
            <a:prstDash val="solid"/>
            <a:headEnd type="none" w="sm" len="sm"/>
            <a:tailEnd type="none" w="sm" len="sm"/>
          </a:ln>
        </p:spPr>
        <p:txBody>
          <a:bodyPr/>
          <a:lstStyle/>
          <a:p>
            <a:pPr defTabSz="609630"/>
            <a:endParaRPr lang="fr-CA" sz="1200">
              <a:solidFill>
                <a:prstClr val="black"/>
              </a:solidFill>
              <a:latin typeface="Calibri"/>
            </a:endParaRPr>
          </a:p>
        </p:txBody>
      </p:sp>
      <p:grpSp>
        <p:nvGrpSpPr>
          <p:cNvPr id="3" name="Group 3">
            <a:extLst>
              <a:ext uri="{C183D7F6-B498-43B3-948B-1728B52AA6E4}">
                <adec:decorative xmlns:adec="http://schemas.microsoft.com/office/drawing/2017/decorative" val="1"/>
              </a:ext>
            </a:extLst>
          </p:cNvPr>
          <p:cNvGrpSpPr>
            <a:grpSpLocks noGrp="1" noUngrp="1" noRot="1" noMove="1" noResize="1"/>
          </p:cNvGrpSpPr>
          <p:nvPr/>
        </p:nvGrpSpPr>
        <p:grpSpPr>
          <a:xfrm>
            <a:off x="1422262" y="685800"/>
            <a:ext cx="9449208" cy="3479800"/>
            <a:chOff x="0" y="0"/>
            <a:chExt cx="6135815" cy="2259598"/>
          </a:xfrm>
        </p:grpSpPr>
        <p:sp>
          <p:nvSpPr>
            <p:cNvPr id="4" name="Freeform 4"/>
            <p:cNvSpPr>
              <a:spLocks noGrp="1" noRot="1" noMove="1" noResize="1" noEditPoints="1" noAdjustHandles="1" noChangeArrowheads="1" noChangeShapeType="1"/>
            </p:cNvSpPr>
            <p:nvPr/>
          </p:nvSpPr>
          <p:spPr>
            <a:xfrm>
              <a:off x="12700" y="12700"/>
              <a:ext cx="6071045" cy="2191018"/>
            </a:xfrm>
            <a:custGeom>
              <a:avLst/>
              <a:gdLst/>
              <a:ahLst/>
              <a:cxnLst/>
              <a:rect l="l" t="t" r="r" b="b"/>
              <a:pathLst>
                <a:path w="6071045" h="2191018">
                  <a:moveTo>
                    <a:pt x="146050" y="2191018"/>
                  </a:moveTo>
                  <a:lnTo>
                    <a:pt x="5924995" y="2191018"/>
                  </a:lnTo>
                  <a:cubicBezTo>
                    <a:pt x="6005005" y="2191018"/>
                    <a:pt x="6071045" y="2124978"/>
                    <a:pt x="6071045" y="2044968"/>
                  </a:cubicBezTo>
                  <a:lnTo>
                    <a:pt x="6071045" y="146050"/>
                  </a:lnTo>
                  <a:cubicBezTo>
                    <a:pt x="6071045" y="66040"/>
                    <a:pt x="6005005" y="0"/>
                    <a:pt x="5924995" y="0"/>
                  </a:cubicBezTo>
                  <a:lnTo>
                    <a:pt x="146050" y="0"/>
                  </a:lnTo>
                  <a:cubicBezTo>
                    <a:pt x="66040" y="0"/>
                    <a:pt x="0" y="66040"/>
                    <a:pt x="0" y="146050"/>
                  </a:cubicBezTo>
                  <a:lnTo>
                    <a:pt x="0" y="2044968"/>
                  </a:lnTo>
                  <a:cubicBezTo>
                    <a:pt x="0" y="2126248"/>
                    <a:pt x="66040" y="2191018"/>
                    <a:pt x="146050" y="2191018"/>
                  </a:cubicBezTo>
                  <a:close/>
                </a:path>
              </a:pathLst>
            </a:custGeom>
            <a:solidFill>
              <a:srgbClr val="C8F6C2"/>
            </a:solidFill>
          </p:spPr>
          <p:txBody>
            <a:bodyPr/>
            <a:lstStyle/>
            <a:p>
              <a:pPr defTabSz="609630"/>
              <a:endParaRPr lang="en-US" sz="1200" dirty="0">
                <a:solidFill>
                  <a:prstClr val="black"/>
                </a:solidFill>
                <a:latin typeface="Calibri"/>
              </a:endParaRPr>
            </a:p>
          </p:txBody>
        </p:sp>
        <p:sp>
          <p:nvSpPr>
            <p:cNvPr id="5" name="Freeform 5"/>
            <p:cNvSpPr>
              <a:spLocks noGrp="1" noRot="1" noMove="1" noResize="1" noEditPoints="1" noAdjustHandles="1" noChangeArrowheads="1" noChangeShapeType="1"/>
            </p:cNvSpPr>
            <p:nvPr/>
          </p:nvSpPr>
          <p:spPr>
            <a:xfrm>
              <a:off x="0" y="0"/>
              <a:ext cx="6135815" cy="2259598"/>
            </a:xfrm>
            <a:custGeom>
              <a:avLst/>
              <a:gdLst/>
              <a:ahLst/>
              <a:cxnLst/>
              <a:rect l="l" t="t" r="r" b="b"/>
              <a:pathLst>
                <a:path w="6135815" h="2259598">
                  <a:moveTo>
                    <a:pt x="6072315" y="74930"/>
                  </a:moveTo>
                  <a:cubicBezTo>
                    <a:pt x="6044375" y="30480"/>
                    <a:pt x="5994845" y="0"/>
                    <a:pt x="5937695" y="0"/>
                  </a:cubicBezTo>
                  <a:lnTo>
                    <a:pt x="158750" y="0"/>
                  </a:lnTo>
                  <a:cubicBezTo>
                    <a:pt x="71120" y="0"/>
                    <a:pt x="0" y="71120"/>
                    <a:pt x="0" y="158750"/>
                  </a:cubicBezTo>
                  <a:lnTo>
                    <a:pt x="0" y="2057668"/>
                  </a:lnTo>
                  <a:cubicBezTo>
                    <a:pt x="0" y="2109738"/>
                    <a:pt x="25400" y="2155458"/>
                    <a:pt x="63500" y="2184668"/>
                  </a:cubicBezTo>
                  <a:cubicBezTo>
                    <a:pt x="91440" y="2229118"/>
                    <a:pt x="140970" y="2259598"/>
                    <a:pt x="218780" y="2259598"/>
                  </a:cubicBezTo>
                  <a:lnTo>
                    <a:pt x="5977065" y="2259598"/>
                  </a:lnTo>
                  <a:cubicBezTo>
                    <a:pt x="6064695" y="2259598"/>
                    <a:pt x="6135815" y="2188478"/>
                    <a:pt x="6135815" y="2100848"/>
                  </a:cubicBezTo>
                  <a:lnTo>
                    <a:pt x="6135815" y="204941"/>
                  </a:lnTo>
                  <a:cubicBezTo>
                    <a:pt x="6135815" y="149860"/>
                    <a:pt x="6110415" y="104140"/>
                    <a:pt x="6072315" y="74930"/>
                  </a:cubicBezTo>
                  <a:close/>
                  <a:moveTo>
                    <a:pt x="12700" y="2057668"/>
                  </a:moveTo>
                  <a:lnTo>
                    <a:pt x="12700" y="158750"/>
                  </a:lnTo>
                  <a:cubicBezTo>
                    <a:pt x="12700" y="78740"/>
                    <a:pt x="78740" y="12700"/>
                    <a:pt x="158750" y="12700"/>
                  </a:cubicBezTo>
                  <a:lnTo>
                    <a:pt x="5937695" y="12700"/>
                  </a:lnTo>
                  <a:cubicBezTo>
                    <a:pt x="6017705" y="12700"/>
                    <a:pt x="6083745" y="78740"/>
                    <a:pt x="6083745" y="158750"/>
                  </a:cubicBezTo>
                  <a:lnTo>
                    <a:pt x="6083745" y="2057668"/>
                  </a:lnTo>
                  <a:cubicBezTo>
                    <a:pt x="6083745" y="2137678"/>
                    <a:pt x="6017705" y="2203718"/>
                    <a:pt x="5937695" y="2203718"/>
                  </a:cubicBezTo>
                  <a:lnTo>
                    <a:pt x="158750" y="2203718"/>
                  </a:lnTo>
                  <a:cubicBezTo>
                    <a:pt x="78740" y="2203718"/>
                    <a:pt x="12700" y="2138948"/>
                    <a:pt x="12700" y="2057668"/>
                  </a:cubicBezTo>
                  <a:close/>
                </a:path>
              </a:pathLst>
            </a:custGeom>
            <a:solidFill>
              <a:srgbClr val="000000"/>
            </a:solidFill>
          </p:spPr>
          <p:txBody>
            <a:bodyPr/>
            <a:lstStyle/>
            <a:p>
              <a:pPr defTabSz="609630"/>
              <a:endParaRPr lang="fr-CA" sz="1200">
                <a:solidFill>
                  <a:prstClr val="black"/>
                </a:solidFill>
                <a:latin typeface="Calibri"/>
              </a:endParaRPr>
            </a:p>
          </p:txBody>
        </p:sp>
      </p:grpSp>
      <p:grpSp>
        <p:nvGrpSpPr>
          <p:cNvPr id="9" name="Group 9">
            <a:extLst>
              <a:ext uri="{C183D7F6-B498-43B3-948B-1728B52AA6E4}">
                <adec:decorative xmlns:adec="http://schemas.microsoft.com/office/drawing/2017/decorative" val="1"/>
              </a:ext>
            </a:extLst>
          </p:cNvPr>
          <p:cNvGrpSpPr>
            <a:grpSpLocks noGrp="1" noUngrp="1" noRot="1" noMove="1" noResize="1"/>
          </p:cNvGrpSpPr>
          <p:nvPr/>
        </p:nvGrpSpPr>
        <p:grpSpPr>
          <a:xfrm>
            <a:off x="2072095" y="1360256"/>
            <a:ext cx="8047811" cy="1667890"/>
            <a:chOff x="0" y="-133349"/>
            <a:chExt cx="14439805" cy="3335780"/>
          </a:xfrm>
        </p:grpSpPr>
        <p:sp>
          <p:nvSpPr>
            <p:cNvPr id="10" name="TextBox 10"/>
            <p:cNvSpPr txBox="1">
              <a:spLocks noGrp="1" noRot="1" noMove="1" noResize="1" noEditPoints="1" noAdjustHandles="1" noChangeArrowheads="1" noChangeShapeType="1"/>
            </p:cNvSpPr>
            <p:nvPr/>
          </p:nvSpPr>
          <p:spPr>
            <a:xfrm>
              <a:off x="0" y="-133349"/>
              <a:ext cx="14439805" cy="1513234"/>
            </a:xfrm>
            <a:prstGeom prst="rect">
              <a:avLst/>
            </a:prstGeom>
          </p:spPr>
          <p:txBody>
            <a:bodyPr lIns="0" tIns="0" rIns="0" bIns="0" rtlCol="0" anchor="t">
              <a:spAutoFit/>
            </a:bodyPr>
            <a:lstStyle/>
            <a:p>
              <a:pPr algn="ctr" defTabSz="609630">
                <a:lnSpc>
                  <a:spcPts val="5867"/>
                </a:lnSpc>
              </a:pPr>
              <a:r>
                <a:rPr lang="en-US" sz="5334" b="1" dirty="0">
                  <a:solidFill>
                    <a:srgbClr val="000000"/>
                  </a:solidFill>
                  <a:latin typeface="Lucida Bright" panose="02040602050505020304" pitchFamily="18" charset="0"/>
                </a:rPr>
                <a:t>Merci !</a:t>
              </a:r>
            </a:p>
          </p:txBody>
        </p:sp>
        <p:sp>
          <p:nvSpPr>
            <p:cNvPr id="11" name="TextBox 11"/>
            <p:cNvSpPr txBox="1">
              <a:spLocks noGrp="1" noRot="1" noMove="1" noResize="1" noEditPoints="1" noAdjustHandles="1" noChangeArrowheads="1" noChangeShapeType="1"/>
            </p:cNvSpPr>
            <p:nvPr/>
          </p:nvSpPr>
          <p:spPr>
            <a:xfrm>
              <a:off x="571231" y="1805895"/>
              <a:ext cx="13868574" cy="1396536"/>
            </a:xfrm>
            <a:prstGeom prst="rect">
              <a:avLst/>
            </a:prstGeom>
          </p:spPr>
          <p:txBody>
            <a:bodyPr wrap="square" lIns="0" tIns="0" rIns="0" bIns="0" rtlCol="0" anchor="t">
              <a:spAutoFit/>
            </a:bodyPr>
            <a:lstStyle/>
            <a:p>
              <a:pPr defTabSz="609630">
                <a:lnSpc>
                  <a:spcPts val="6628"/>
                </a:lnSpc>
              </a:pPr>
              <a:r>
                <a:rPr lang="fr-FR" sz="2133" dirty="0">
                  <a:solidFill>
                    <a:srgbClr val="000000"/>
                  </a:solidFill>
                  <a:latin typeface="Lucida Bright" panose="02040602050505020304" pitchFamily="18" charset="0"/>
                </a:rPr>
                <a:t>Veuillez remplir l’évaluation de la séance dès maintenant ! </a:t>
              </a:r>
            </a:p>
          </p:txBody>
        </p:sp>
      </p:grpSp>
      <p:pic>
        <p:nvPicPr>
          <p:cNvPr id="6" name="Picture 6" descr="Facebook logo"/>
          <p:cNvPicPr>
            <a:picLocks noGrp="1" noRot="1" noChangeAspect="1" noMove="1" noResize="1" noEditPoints="1" noAdjustHandles="1" noChangeArrowheads="1" noChangeShapeType="1" noCrop="1"/>
          </p:cNvPicPr>
          <p:nvPr/>
        </p:nvPicPr>
        <p:blipFill>
          <a:blip r:embed="rId2"/>
          <a:srcRect/>
          <a:stretch>
            <a:fillRect/>
          </a:stretch>
        </p:blipFill>
        <p:spPr>
          <a:xfrm>
            <a:off x="672898" y="5153368"/>
            <a:ext cx="749364" cy="767465"/>
          </a:xfrm>
          <a:prstGeom prst="rect">
            <a:avLst/>
          </a:prstGeom>
        </p:spPr>
      </p:pic>
      <p:pic>
        <p:nvPicPr>
          <p:cNvPr id="7" name="Picture 7" descr="Twitter logo"/>
          <p:cNvPicPr>
            <a:picLocks noGrp="1" noRot="1" noChangeAspect="1" noMove="1" noResize="1" noEditPoints="1" noAdjustHandles="1" noChangeArrowheads="1" noChangeShapeType="1" noCrop="1"/>
          </p:cNvPicPr>
          <p:nvPr/>
        </p:nvPicPr>
        <p:blipFill>
          <a:blip r:embed="rId3"/>
          <a:srcRect/>
          <a:stretch>
            <a:fillRect/>
          </a:stretch>
        </p:blipFill>
        <p:spPr>
          <a:xfrm>
            <a:off x="4732581" y="5189816"/>
            <a:ext cx="749364" cy="753001"/>
          </a:xfrm>
          <a:prstGeom prst="rect">
            <a:avLst/>
          </a:prstGeom>
        </p:spPr>
      </p:pic>
      <p:pic>
        <p:nvPicPr>
          <p:cNvPr id="8" name="Picture 8" descr="Instagram logo"/>
          <p:cNvPicPr>
            <a:picLocks noGrp="1" noRot="1" noChangeAspect="1" noMove="1" noResize="1" noEditPoints="1" noAdjustHandles="1" noChangeArrowheads="1" noChangeShapeType="1" noCrop="1"/>
          </p:cNvPicPr>
          <p:nvPr/>
        </p:nvPicPr>
        <p:blipFill>
          <a:blip r:embed="rId4"/>
          <a:srcRect/>
          <a:stretch>
            <a:fillRect/>
          </a:stretch>
        </p:blipFill>
        <p:spPr>
          <a:xfrm>
            <a:off x="8199887" y="5182584"/>
            <a:ext cx="749364" cy="767465"/>
          </a:xfrm>
          <a:prstGeom prst="rect">
            <a:avLst/>
          </a:prstGeom>
        </p:spPr>
      </p:pic>
      <p:pic>
        <p:nvPicPr>
          <p:cNvPr id="12" name="Picture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698750">
            <a:off x="10144544" y="3278228"/>
            <a:ext cx="1817614" cy="1817614"/>
          </a:xfrm>
          <a:prstGeom prst="rect">
            <a:avLst/>
          </a:prstGeom>
        </p:spPr>
      </p:pic>
      <p:sp>
        <p:nvSpPr>
          <p:cNvPr id="13" name="TextBox 13"/>
          <p:cNvSpPr txBox="1">
            <a:spLocks noGrp="1" noRot="1" noMove="1" noResize="1" noEditPoints="1" noAdjustHandles="1" noChangeArrowheads="1" noChangeShapeType="1"/>
          </p:cNvSpPr>
          <p:nvPr/>
        </p:nvSpPr>
        <p:spPr>
          <a:xfrm>
            <a:off x="1622466" y="5407606"/>
            <a:ext cx="2957761" cy="330090"/>
          </a:xfrm>
          <a:prstGeom prst="rect">
            <a:avLst/>
          </a:prstGeom>
        </p:spPr>
        <p:txBody>
          <a:bodyPr wrap="square" lIns="0" tIns="0" rIns="0" bIns="0" rtlCol="0" anchor="t">
            <a:spAutoFit/>
          </a:bodyPr>
          <a:lstStyle/>
          <a:p>
            <a:pPr defTabSz="609630">
              <a:lnSpc>
                <a:spcPts val="2797"/>
              </a:lnSpc>
            </a:pPr>
            <a:r>
              <a:rPr lang="en-US" sz="2133" dirty="0" err="1">
                <a:solidFill>
                  <a:srgbClr val="000000"/>
                </a:solidFill>
                <a:latin typeface="Lucida Bright" panose="02040602050505020304" pitchFamily="18" charset="0"/>
                <a:cs typeface="Arial" panose="020B0604020202020204" pitchFamily="34" charset="0"/>
              </a:rPr>
              <a:t>FamilyMedicineForum</a:t>
            </a:r>
            <a:endParaRPr lang="en-US" sz="2133" dirty="0">
              <a:solidFill>
                <a:srgbClr val="000000"/>
              </a:solidFill>
              <a:latin typeface="Lucida Bright" panose="02040602050505020304" pitchFamily="18" charset="0"/>
              <a:cs typeface="Arial" panose="020B0604020202020204" pitchFamily="34" charset="0"/>
            </a:endParaRPr>
          </a:p>
        </p:txBody>
      </p:sp>
      <p:sp>
        <p:nvSpPr>
          <p:cNvPr id="14" name="TextBox 14"/>
          <p:cNvSpPr txBox="1">
            <a:spLocks noGrp="1" noRot="1" noMove="1" noResize="1" noEditPoints="1" noAdjustHandles="1" noChangeArrowheads="1" noChangeShapeType="1"/>
          </p:cNvSpPr>
          <p:nvPr/>
        </p:nvSpPr>
        <p:spPr>
          <a:xfrm>
            <a:off x="5634300" y="5398044"/>
            <a:ext cx="2370839" cy="339708"/>
          </a:xfrm>
          <a:prstGeom prst="rect">
            <a:avLst/>
          </a:prstGeom>
        </p:spPr>
        <p:txBody>
          <a:bodyPr wrap="square" lIns="0" tIns="0" rIns="0" bIns="0" rtlCol="0" anchor="t">
            <a:spAutoFit/>
          </a:bodyPr>
          <a:lstStyle/>
          <a:p>
            <a:pPr defTabSz="609630">
              <a:lnSpc>
                <a:spcPts val="2895"/>
              </a:lnSpc>
            </a:pPr>
            <a:r>
              <a:rPr lang="en-US" sz="2133" dirty="0" err="1">
                <a:solidFill>
                  <a:srgbClr val="000000"/>
                </a:solidFill>
                <a:latin typeface="Lucida Bright" panose="02040602050505020304" pitchFamily="18" charset="0"/>
                <a:cs typeface="Arial" panose="020B0604020202020204" pitchFamily="34" charset="0"/>
              </a:rPr>
              <a:t>FamilyMedForum</a:t>
            </a:r>
            <a:endParaRPr lang="en-US" sz="2133" dirty="0">
              <a:solidFill>
                <a:srgbClr val="000000"/>
              </a:solidFill>
              <a:latin typeface="Lucida Bright" panose="02040602050505020304" pitchFamily="18" charset="0"/>
              <a:cs typeface="Arial" panose="020B0604020202020204" pitchFamily="34" charset="0"/>
            </a:endParaRPr>
          </a:p>
        </p:txBody>
      </p:sp>
      <p:sp>
        <p:nvSpPr>
          <p:cNvPr id="15" name="TextBox 15"/>
          <p:cNvSpPr txBox="1">
            <a:spLocks noGrp="1" noRot="1" noMove="1" noResize="1" noEditPoints="1" noAdjustHandles="1" noChangeArrowheads="1" noChangeShapeType="1"/>
          </p:cNvSpPr>
          <p:nvPr/>
        </p:nvSpPr>
        <p:spPr>
          <a:xfrm>
            <a:off x="9144000" y="5401194"/>
            <a:ext cx="2641600" cy="339708"/>
          </a:xfrm>
          <a:prstGeom prst="rect">
            <a:avLst/>
          </a:prstGeom>
        </p:spPr>
        <p:txBody>
          <a:bodyPr wrap="square" lIns="0" tIns="0" rIns="0" bIns="0" rtlCol="0" anchor="t">
            <a:spAutoFit/>
          </a:bodyPr>
          <a:lstStyle/>
          <a:p>
            <a:pPr defTabSz="609630">
              <a:lnSpc>
                <a:spcPts val="2895"/>
              </a:lnSpc>
            </a:pPr>
            <a:r>
              <a:rPr lang="en-US" sz="2133" dirty="0" err="1">
                <a:solidFill>
                  <a:srgbClr val="000000"/>
                </a:solidFill>
                <a:latin typeface="Lucida Bright" panose="02040602050505020304" pitchFamily="18" charset="0"/>
                <a:cs typeface="Arial" panose="020B0604020202020204" pitchFamily="34" charset="0"/>
              </a:rPr>
              <a:t>FamilyMedForum</a:t>
            </a:r>
            <a:endParaRPr lang="en-US" sz="2133" dirty="0">
              <a:solidFill>
                <a:srgbClr val="000000"/>
              </a:solidFill>
              <a:latin typeface="Lucida Bright" panose="02040602050505020304" pitchFamily="18" charset="0"/>
              <a:cs typeface="Arial" panose="020B0604020202020204" pitchFamily="34" charset="0"/>
            </a:endParaRPr>
          </a:p>
        </p:txBody>
      </p:sp>
      <p:sp>
        <p:nvSpPr>
          <p:cNvPr id="16" name="TextBox 16"/>
          <p:cNvSpPr txBox="1">
            <a:spLocks noGrp="1" noRot="1" noMove="1" noResize="1" noEditPoints="1" noAdjustHandles="1" noChangeArrowheads="1" noChangeShapeType="1"/>
          </p:cNvSpPr>
          <p:nvPr/>
        </p:nvSpPr>
        <p:spPr>
          <a:xfrm>
            <a:off x="10316869" y="3964093"/>
            <a:ext cx="1545411" cy="429413"/>
          </a:xfrm>
          <a:prstGeom prst="rect">
            <a:avLst/>
          </a:prstGeom>
        </p:spPr>
        <p:txBody>
          <a:bodyPr wrap="square" lIns="0" tIns="0" rIns="0" bIns="0" rtlCol="0" anchor="t">
            <a:spAutoFit/>
          </a:bodyPr>
          <a:lstStyle/>
          <a:p>
            <a:pPr defTabSz="609630">
              <a:lnSpc>
                <a:spcPts val="3733"/>
              </a:lnSpc>
            </a:pPr>
            <a:r>
              <a:rPr lang="en-US" sz="2400" dirty="0">
                <a:solidFill>
                  <a:srgbClr val="000000"/>
                </a:solidFill>
                <a:latin typeface="Amasis MT Pro Black" panose="02040A04050005020304" pitchFamily="18" charset="0"/>
                <a:cs typeface="Arial" panose="020B0604020202020204" pitchFamily="34" charset="0"/>
              </a:rPr>
              <a:t>#monfmf</a:t>
            </a:r>
          </a:p>
        </p:txBody>
      </p:sp>
      <p:sp>
        <p:nvSpPr>
          <p:cNvPr id="17" name="Title 17">
            <a:extLst>
              <a:ext uri="{FF2B5EF4-FFF2-40B4-BE49-F238E27FC236}">
                <a16:creationId xmlns:a16="http://schemas.microsoft.com/office/drawing/2014/main" id="{0ADDFBB7-70E0-EB51-92AB-9649C2A97F23}"/>
              </a:ext>
              <a:ext uri="{C183D7F6-B498-43B3-948B-1728B52AA6E4}">
                <adec:decorative xmlns:adec="http://schemas.microsoft.com/office/drawing/2017/decorative" val="1"/>
              </a:ext>
            </a:extLst>
          </p:cNvPr>
          <p:cNvSpPr txBox="1">
            <a:spLocks noGrp="1"/>
          </p:cNvSpPr>
          <p:nvPr>
            <p:ph type="title" idx="4294967295"/>
          </p:nvPr>
        </p:nvSpPr>
        <p:spPr>
          <a:xfrm>
            <a:off x="3253223" y="-909503"/>
            <a:ext cx="5486400" cy="762000"/>
          </a:xfrm>
          <a:prstGeom prst="rect">
            <a:avLst/>
          </a:prstGeom>
          <a:noFill/>
          <a:ln>
            <a:noFill/>
            <a:prstDash/>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09630">
              <a:defRPr/>
            </a:pPr>
            <a:r>
              <a:rPr lang="fr-CA" dirty="0"/>
              <a:t>D</a:t>
            </a:r>
            <a:r>
              <a:rPr lang="fr-FR" dirty="0" err="1"/>
              <a:t>iapositive</a:t>
            </a:r>
            <a:r>
              <a:rPr lang="fr-FR" dirty="0"/>
              <a:t> de fin</a:t>
            </a:r>
            <a:endParaRPr lang="en-US" sz="2933"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8F3C93-6FC1-7E46-B34F-6545BEF962E9}"/>
              </a:ext>
            </a:extLst>
          </p:cNvPr>
          <p:cNvSpPr txBox="1">
            <a:spLocks/>
          </p:cNvSpPr>
          <p:nvPr/>
        </p:nvSpPr>
        <p:spPr>
          <a:xfrm>
            <a:off x="843065" y="346961"/>
            <a:ext cx="10505872" cy="961059"/>
          </a:xfrm>
          <a:prstGeom prst="rect">
            <a:avLst/>
          </a:prstGeom>
        </p:spPr>
        <p:txBody>
          <a:bodyPr vert="horz" lIns="121807" tIns="60904" rIns="121807" bIns="60904" rtlCol="0" anchor="ctr">
            <a:normAutofit/>
          </a:bodyPr>
          <a:lstStyle/>
          <a:p>
            <a:pPr defTabSz="913554">
              <a:lnSpc>
                <a:spcPct val="90000"/>
              </a:lnSpc>
              <a:spcBef>
                <a:spcPct val="0"/>
              </a:spcBef>
              <a:defRPr/>
            </a:pPr>
            <a:r>
              <a:rPr lang="en-US" sz="3996" b="1" dirty="0" err="1">
                <a:ln>
                  <a:solidFill>
                    <a:schemeClr val="accent1"/>
                  </a:solidFill>
                </a:ln>
                <a:solidFill>
                  <a:schemeClr val="bg2"/>
                </a:solidFill>
                <a:ea typeface="+mj-ea"/>
                <a:cs typeface="+mj-cs"/>
              </a:rPr>
              <a:t>Choisir</a:t>
            </a:r>
            <a:r>
              <a:rPr lang="en-US" sz="3996" b="1" dirty="0">
                <a:ln>
                  <a:solidFill>
                    <a:schemeClr val="accent1"/>
                  </a:solidFill>
                </a:ln>
                <a:solidFill>
                  <a:schemeClr val="bg2"/>
                </a:solidFill>
                <a:ea typeface="+mj-ea"/>
                <a:cs typeface="+mj-cs"/>
              </a:rPr>
              <a:t> avec </a:t>
            </a:r>
            <a:r>
              <a:rPr lang="en-US" sz="3996" b="1" dirty="0" err="1">
                <a:ln>
                  <a:solidFill>
                    <a:schemeClr val="accent1"/>
                  </a:solidFill>
                </a:ln>
                <a:solidFill>
                  <a:schemeClr val="bg2"/>
                </a:solidFill>
                <a:ea typeface="+mj-ea"/>
                <a:cs typeface="+mj-cs"/>
              </a:rPr>
              <a:t>soin</a:t>
            </a:r>
            <a:r>
              <a:rPr lang="en-US" sz="3996" b="1" dirty="0">
                <a:ln>
                  <a:solidFill>
                    <a:schemeClr val="accent1"/>
                  </a:solidFill>
                </a:ln>
                <a:solidFill>
                  <a:schemeClr val="bg2"/>
                </a:solidFill>
                <a:ea typeface="+mj-ea"/>
                <a:cs typeface="+mj-cs"/>
              </a:rPr>
              <a:t> Québec</a:t>
            </a:r>
          </a:p>
        </p:txBody>
      </p:sp>
      <p:sp>
        <p:nvSpPr>
          <p:cNvPr id="5" name="Content Placeholder 2">
            <a:extLst>
              <a:ext uri="{FF2B5EF4-FFF2-40B4-BE49-F238E27FC236}">
                <a16:creationId xmlns:a16="http://schemas.microsoft.com/office/drawing/2014/main" id="{16FA1473-512E-2544-B0D4-06D2A0E22E11}"/>
              </a:ext>
            </a:extLst>
          </p:cNvPr>
          <p:cNvSpPr txBox="1">
            <a:spLocks/>
          </p:cNvSpPr>
          <p:nvPr/>
        </p:nvSpPr>
        <p:spPr>
          <a:xfrm>
            <a:off x="843065" y="1321014"/>
            <a:ext cx="10505872" cy="4855952"/>
          </a:xfrm>
          <a:prstGeom prst="rect">
            <a:avLst/>
          </a:prstGeom>
        </p:spPr>
        <p:txBody>
          <a:bodyPr vert="horz" lIns="121807" tIns="60904" rIns="121807" bIns="60904" rtlCol="0">
            <a:normAutofit fontScale="92500"/>
          </a:bodyPr>
          <a:lstStyle/>
          <a:p>
            <a:pPr marL="239778" indent="-239778" defTabSz="913554" fontAlgn="base">
              <a:spcAft>
                <a:spcPts val="799"/>
              </a:spcAft>
              <a:buFont typeface="Arial" panose="020B0604020202020204" pitchFamily="34" charset="0"/>
              <a:buChar char="•"/>
              <a:defRPr/>
            </a:pPr>
            <a:r>
              <a:rPr lang="en-CA" sz="3197" dirty="0"/>
              <a:t>Branche </a:t>
            </a:r>
            <a:r>
              <a:rPr lang="en-CA" sz="3197" dirty="0" err="1"/>
              <a:t>québécoise</a:t>
            </a:r>
            <a:r>
              <a:rPr lang="en-CA" sz="3197" dirty="0"/>
              <a:t> de la </a:t>
            </a:r>
            <a:r>
              <a:rPr lang="en-CA" sz="3197" dirty="0" err="1"/>
              <a:t>campagne</a:t>
            </a:r>
            <a:r>
              <a:rPr lang="en-CA" sz="3197" dirty="0"/>
              <a:t> Choisir avec soin Canada, </a:t>
            </a:r>
            <a:r>
              <a:rPr lang="en-CA" sz="3197" dirty="0" err="1"/>
              <a:t>supportée</a:t>
            </a:r>
            <a:r>
              <a:rPr lang="en-CA" sz="3197" dirty="0"/>
              <a:t> par le Collège </a:t>
            </a:r>
            <a:r>
              <a:rPr lang="en-CA" sz="3197" dirty="0" err="1"/>
              <a:t>québécois</a:t>
            </a:r>
            <a:r>
              <a:rPr lang="en-CA" sz="3197" dirty="0"/>
              <a:t> des </a:t>
            </a:r>
            <a:r>
              <a:rPr lang="en-CA" sz="3197" dirty="0" err="1"/>
              <a:t>médecins</a:t>
            </a:r>
            <a:r>
              <a:rPr lang="en-CA" sz="3197" dirty="0"/>
              <a:t> de </a:t>
            </a:r>
            <a:r>
              <a:rPr lang="en-CA" sz="3197" dirty="0" err="1"/>
              <a:t>famille</a:t>
            </a:r>
            <a:endParaRPr lang="en-CA" sz="3197" dirty="0"/>
          </a:p>
          <a:p>
            <a:pPr marL="239778" indent="-239778" defTabSz="913554" fontAlgn="base">
              <a:spcAft>
                <a:spcPts val="799"/>
              </a:spcAft>
              <a:buFont typeface="Arial" panose="020B0604020202020204" pitchFamily="34" charset="0"/>
              <a:buChar char="•"/>
              <a:defRPr/>
            </a:pPr>
            <a:r>
              <a:rPr lang="en-CA" sz="3197" dirty="0" err="1"/>
              <a:t>Recommandations</a:t>
            </a:r>
            <a:r>
              <a:rPr lang="en-CA" sz="3197" dirty="0"/>
              <a:t> </a:t>
            </a:r>
            <a:r>
              <a:rPr lang="en-CA" sz="3197" dirty="0" err="1"/>
              <a:t>fondées</a:t>
            </a:r>
            <a:r>
              <a:rPr lang="en-CA" sz="3197" dirty="0"/>
              <a:t> sur des </a:t>
            </a:r>
            <a:r>
              <a:rPr lang="en-CA" sz="3197" dirty="0" err="1"/>
              <a:t>données</a:t>
            </a:r>
            <a:r>
              <a:rPr lang="en-CA" sz="3197" dirty="0"/>
              <a:t> </a:t>
            </a:r>
            <a:r>
              <a:rPr lang="en-CA" sz="3197" dirty="0" err="1"/>
              <a:t>probantes</a:t>
            </a:r>
            <a:endParaRPr lang="en-CA" sz="3197" dirty="0"/>
          </a:p>
          <a:p>
            <a:pPr marL="239778" indent="-239778" defTabSz="913554" fontAlgn="base">
              <a:spcAft>
                <a:spcPts val="2398"/>
              </a:spcAft>
              <a:buFont typeface="Arial" panose="020B0604020202020204" pitchFamily="34" charset="0"/>
              <a:buChar char="•"/>
              <a:defRPr/>
            </a:pPr>
            <a:r>
              <a:rPr lang="en-CA" sz="3197" dirty="0" err="1"/>
              <a:t>Outils</a:t>
            </a:r>
            <a:r>
              <a:rPr lang="en-CA" sz="3197" dirty="0"/>
              <a:t> pour des discussions </a:t>
            </a:r>
            <a:r>
              <a:rPr lang="en-CA" sz="3197" dirty="0" err="1"/>
              <a:t>différentes</a:t>
            </a:r>
            <a:r>
              <a:rPr lang="en-CA" sz="3197" dirty="0"/>
              <a:t> entre les patients et les </a:t>
            </a:r>
            <a:r>
              <a:rPr lang="en-CA" sz="3197" dirty="0" err="1"/>
              <a:t>cliniciens</a:t>
            </a:r>
            <a:endParaRPr lang="en-CA" sz="3197" dirty="0"/>
          </a:p>
          <a:p>
            <a:pPr marL="239778" indent="-239778" defTabSz="913554" fontAlgn="base">
              <a:defRPr/>
            </a:pPr>
            <a:r>
              <a:rPr lang="en-CA" sz="3197" b="1" dirty="0" err="1">
                <a:solidFill>
                  <a:schemeClr val="accent1"/>
                </a:solidFill>
              </a:rPr>
              <a:t>Mandat</a:t>
            </a:r>
            <a:endParaRPr lang="en-CA" sz="3197" b="1" dirty="0">
              <a:solidFill>
                <a:schemeClr val="accent1"/>
              </a:solidFill>
            </a:endParaRPr>
          </a:p>
          <a:p>
            <a:pPr defTabSz="913554" fontAlgn="base">
              <a:defRPr/>
            </a:pPr>
            <a:r>
              <a:rPr lang="en-CA" sz="3197" dirty="0"/>
              <a:t>Choisir avec soin Québec met la pertinence des </a:t>
            </a:r>
            <a:r>
              <a:rPr lang="en-CA" sz="3197" dirty="0" err="1"/>
              <a:t>soins</a:t>
            </a:r>
            <a:r>
              <a:rPr lang="en-CA" sz="3197" dirty="0"/>
              <a:t> au </a:t>
            </a:r>
            <a:r>
              <a:rPr lang="fr-CA" sz="3197" dirty="0"/>
              <a:t>cœur</a:t>
            </a:r>
            <a:r>
              <a:rPr lang="en-CA" sz="3197" dirty="0"/>
              <a:t> des </a:t>
            </a:r>
            <a:r>
              <a:rPr lang="en-CA" sz="3197" dirty="0" err="1"/>
              <a:t>priorités</a:t>
            </a:r>
            <a:r>
              <a:rPr lang="en-CA" sz="3197" dirty="0"/>
              <a:t> en santé en </a:t>
            </a:r>
            <a:r>
              <a:rPr lang="en-CA" sz="3197" dirty="0" err="1"/>
              <a:t>faisant</a:t>
            </a:r>
            <a:r>
              <a:rPr lang="en-CA" sz="3197" dirty="0"/>
              <a:t> la promotion de </a:t>
            </a:r>
            <a:r>
              <a:rPr lang="en-CA" sz="3197" dirty="0" err="1"/>
              <a:t>l’utilisation</a:t>
            </a:r>
            <a:r>
              <a:rPr lang="en-CA" sz="3197" dirty="0"/>
              <a:t> </a:t>
            </a:r>
            <a:r>
              <a:rPr lang="en-CA" sz="3197" dirty="0" err="1"/>
              <a:t>judicieuse</a:t>
            </a:r>
            <a:r>
              <a:rPr lang="en-CA" sz="3197" dirty="0"/>
              <a:t> des tests et des </a:t>
            </a:r>
            <a:r>
              <a:rPr lang="en-CA" sz="3197" dirty="0" err="1"/>
              <a:t>traitements</a:t>
            </a:r>
            <a:endParaRPr lang="en-US" sz="3197" dirty="0"/>
          </a:p>
        </p:txBody>
      </p:sp>
      <p:sp>
        <p:nvSpPr>
          <p:cNvPr id="7" name="Rounded Rectangle 6"/>
          <p:cNvSpPr/>
          <p:nvPr/>
        </p:nvSpPr>
        <p:spPr>
          <a:xfrm>
            <a:off x="744470" y="4131936"/>
            <a:ext cx="10703059" cy="196688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pic>
        <p:nvPicPr>
          <p:cNvPr id="9" name="Picture 8" descr="check mark_3.png"/>
          <p:cNvPicPr>
            <a:picLocks noChangeAspect="1"/>
          </p:cNvPicPr>
          <p:nvPr/>
        </p:nvPicPr>
        <p:blipFill>
          <a:blip r:embed="rId3" cstate="print"/>
          <a:stretch>
            <a:fillRect/>
          </a:stretch>
        </p:blipFill>
        <p:spPr>
          <a:xfrm>
            <a:off x="579149" y="1325452"/>
            <a:ext cx="578343" cy="578583"/>
          </a:xfrm>
          <a:prstGeom prst="rect">
            <a:avLst/>
          </a:prstGeom>
        </p:spPr>
      </p:pic>
      <p:pic>
        <p:nvPicPr>
          <p:cNvPr id="10" name="Picture 9" descr="check mark_3.png"/>
          <p:cNvPicPr>
            <a:picLocks noChangeAspect="1"/>
          </p:cNvPicPr>
          <p:nvPr/>
        </p:nvPicPr>
        <p:blipFill>
          <a:blip r:embed="rId3" cstate="print"/>
          <a:stretch>
            <a:fillRect/>
          </a:stretch>
        </p:blipFill>
        <p:spPr>
          <a:xfrm>
            <a:off x="579149" y="2327500"/>
            <a:ext cx="578343" cy="578583"/>
          </a:xfrm>
          <a:prstGeom prst="rect">
            <a:avLst/>
          </a:prstGeom>
        </p:spPr>
      </p:pic>
      <p:pic>
        <p:nvPicPr>
          <p:cNvPr id="11" name="Picture 10" descr="check mark_3.png"/>
          <p:cNvPicPr>
            <a:picLocks noChangeAspect="1"/>
          </p:cNvPicPr>
          <p:nvPr/>
        </p:nvPicPr>
        <p:blipFill>
          <a:blip r:embed="rId3" cstate="print"/>
          <a:stretch>
            <a:fillRect/>
          </a:stretch>
        </p:blipFill>
        <p:spPr>
          <a:xfrm>
            <a:off x="579149" y="2894275"/>
            <a:ext cx="578343" cy="578583"/>
          </a:xfrm>
          <a:prstGeom prst="rect">
            <a:avLst/>
          </a:prstGeom>
        </p:spPr>
      </p:pic>
    </p:spTree>
    <p:extLst>
      <p:ext uri="{BB962C8B-B14F-4D97-AF65-F5344CB8AC3E}">
        <p14:creationId xmlns:p14="http://schemas.microsoft.com/office/powerpoint/2010/main" val="6617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Police, blanc, ligne&#10;&#10;Description générée automatiquement">
            <a:extLst>
              <a:ext uri="{FF2B5EF4-FFF2-40B4-BE49-F238E27FC236}">
                <a16:creationId xmlns:a16="http://schemas.microsoft.com/office/drawing/2014/main" id="{4A8A1B1E-E2DB-9645-3864-EA4E69475727}"/>
              </a:ext>
            </a:extLst>
          </p:cNvPr>
          <p:cNvPicPr>
            <a:picLocks noChangeAspect="1"/>
          </p:cNvPicPr>
          <p:nvPr/>
        </p:nvPicPr>
        <p:blipFill>
          <a:blip r:embed="rId2"/>
          <a:stretch>
            <a:fillRect/>
          </a:stretch>
        </p:blipFill>
        <p:spPr>
          <a:xfrm>
            <a:off x="175727" y="2919480"/>
            <a:ext cx="11848322" cy="1205650"/>
          </a:xfrm>
          <a:prstGeom prst="rect">
            <a:avLst/>
          </a:prstGeom>
        </p:spPr>
      </p:pic>
      <p:sp>
        <p:nvSpPr>
          <p:cNvPr id="6" name="Title 1">
            <a:extLst>
              <a:ext uri="{FF2B5EF4-FFF2-40B4-BE49-F238E27FC236}">
                <a16:creationId xmlns:a16="http://schemas.microsoft.com/office/drawing/2014/main" id="{3038D818-1F7F-4C87-5140-570307A3DDCB}"/>
              </a:ext>
            </a:extLst>
          </p:cNvPr>
          <p:cNvSpPr>
            <a:spLocks noGrp="1"/>
          </p:cNvSpPr>
          <p:nvPr>
            <p:ph type="title"/>
          </p:nvPr>
        </p:nvSpPr>
        <p:spPr>
          <a:xfrm>
            <a:off x="1885673" y="1353457"/>
            <a:ext cx="8420653" cy="762000"/>
          </a:xfrm>
        </p:spPr>
        <p:txBody>
          <a:bodyPr>
            <a:noAutofit/>
          </a:bodyPr>
          <a:lstStyle/>
          <a:p>
            <a:r>
              <a:rPr lang="en-CA" sz="3200" dirty="0" err="1">
                <a:latin typeface="Arial"/>
                <a:cs typeface="Arial"/>
              </a:rPr>
              <a:t>Recommandation</a:t>
            </a:r>
            <a:r>
              <a:rPr lang="en-CA" sz="3200" dirty="0">
                <a:latin typeface="Arial"/>
                <a:cs typeface="Arial"/>
              </a:rPr>
              <a:t> </a:t>
            </a:r>
            <a:r>
              <a:rPr lang="en-CA" sz="3200" dirty="0" err="1">
                <a:latin typeface="Arial"/>
                <a:cs typeface="Arial"/>
              </a:rPr>
              <a:t>Choisir</a:t>
            </a:r>
            <a:r>
              <a:rPr lang="en-CA" sz="3200" dirty="0">
                <a:latin typeface="Arial"/>
                <a:cs typeface="Arial"/>
              </a:rPr>
              <a:t> avec </a:t>
            </a:r>
            <a:r>
              <a:rPr lang="en-CA" sz="3200" dirty="0" err="1">
                <a:latin typeface="Arial"/>
                <a:cs typeface="Arial"/>
              </a:rPr>
              <a:t>soin</a:t>
            </a:r>
            <a:endParaRPr lang="en-CA" sz="3200" dirty="0">
              <a:latin typeface="Arial"/>
              <a:cs typeface="Arial"/>
            </a:endParaRPr>
          </a:p>
        </p:txBody>
      </p:sp>
      <p:sp>
        <p:nvSpPr>
          <p:cNvPr id="2" name="Rectangle 1">
            <a:extLst>
              <a:ext uri="{FF2B5EF4-FFF2-40B4-BE49-F238E27FC236}">
                <a16:creationId xmlns:a16="http://schemas.microsoft.com/office/drawing/2014/main" id="{E03870D8-CDA4-D551-EFD4-8875F13713FF}"/>
              </a:ext>
            </a:extLst>
          </p:cNvPr>
          <p:cNvSpPr/>
          <p:nvPr/>
        </p:nvSpPr>
        <p:spPr>
          <a:xfrm>
            <a:off x="5206999" y="3429000"/>
            <a:ext cx="1689101" cy="5588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0312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9A31FCF-33F9-7546-AA57-7F4A0C9FA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954" y="3156733"/>
            <a:ext cx="1831180" cy="1917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DBF7022-FE06-9046-9B56-1A2D2C39E6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24045" y="3246126"/>
            <a:ext cx="1711211" cy="17967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B52814C0-2971-E943-A79F-4004DD275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823" y="3115810"/>
            <a:ext cx="1831180" cy="19270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877928C6-4411-1A47-835F-8E667CF2AA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1339" y="973469"/>
            <a:ext cx="1657369" cy="17400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hoisir avec soin: pourquoi, pourquoi? Implémenter des recommandations en  pratique | Réseau-1">
            <a:extLst>
              <a:ext uri="{FF2B5EF4-FFF2-40B4-BE49-F238E27FC236}">
                <a16:creationId xmlns:a16="http://schemas.microsoft.com/office/drawing/2014/main" id="{D6B232DE-EADC-BF4F-8346-23D98ED121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0424" y="892866"/>
            <a:ext cx="1706243" cy="17062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id="{E4238968-04E3-4576-921B-D12A278F8C14}"/>
              </a:ext>
            </a:extLst>
          </p:cNvPr>
          <p:cNvPicPr>
            <a:picLocks noChangeAspect="1"/>
          </p:cNvPicPr>
          <p:nvPr/>
        </p:nvPicPr>
        <p:blipFill>
          <a:blip r:embed="rId7"/>
          <a:stretch>
            <a:fillRect/>
          </a:stretch>
        </p:blipFill>
        <p:spPr>
          <a:xfrm>
            <a:off x="6603059" y="3344061"/>
            <a:ext cx="1563832" cy="1652003"/>
          </a:xfrm>
          <a:prstGeom prst="rect">
            <a:avLst/>
          </a:prstGeom>
        </p:spPr>
      </p:pic>
      <p:sp>
        <p:nvSpPr>
          <p:cNvPr id="9" name="Oval 6">
            <a:extLst>
              <a:ext uri="{FF2B5EF4-FFF2-40B4-BE49-F238E27FC236}">
                <a16:creationId xmlns:a16="http://schemas.microsoft.com/office/drawing/2014/main" id="{880ECF4A-C69E-934A-89B2-172DD5D95AC6}"/>
              </a:ext>
            </a:extLst>
          </p:cNvPr>
          <p:cNvSpPr/>
          <p:nvPr/>
        </p:nvSpPr>
        <p:spPr>
          <a:xfrm>
            <a:off x="4325823" y="943247"/>
            <a:ext cx="1711622" cy="173341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pic>
        <p:nvPicPr>
          <p:cNvPr id="10" name="Picture 5">
            <a:extLst>
              <a:ext uri="{FF2B5EF4-FFF2-40B4-BE49-F238E27FC236}">
                <a16:creationId xmlns:a16="http://schemas.microsoft.com/office/drawing/2014/main" id="{C296C312-57ED-354E-B26A-6C41544ACD75}"/>
              </a:ext>
            </a:extLst>
          </p:cNvPr>
          <p:cNvPicPr>
            <a:picLocks noChangeAspect="1"/>
          </p:cNvPicPr>
          <p:nvPr/>
        </p:nvPicPr>
        <p:blipFill>
          <a:blip r:embed="rId8"/>
          <a:stretch>
            <a:fillRect/>
          </a:stretch>
        </p:blipFill>
        <p:spPr>
          <a:xfrm>
            <a:off x="4619637" y="1158818"/>
            <a:ext cx="1123994" cy="1302271"/>
          </a:xfrm>
          <a:prstGeom prst="rect">
            <a:avLst/>
          </a:prstGeom>
        </p:spPr>
      </p:pic>
      <p:pic>
        <p:nvPicPr>
          <p:cNvPr id="1026" name="Picture 2" descr="Laure Tessier">
            <a:extLst>
              <a:ext uri="{FF2B5EF4-FFF2-40B4-BE49-F238E27FC236}">
                <a16:creationId xmlns:a16="http://schemas.microsoft.com/office/drawing/2014/main" id="{CCFA7218-51C1-4240-9B8E-2EA15303C4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7348" y="973469"/>
            <a:ext cx="1563832" cy="15638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ociety of Rural Physicians of Canada - The 28th Annual Rural &amp; Remote  Medicine Course - Take 2!">
            <a:extLst>
              <a:ext uri="{FF2B5EF4-FFF2-40B4-BE49-F238E27FC236}">
                <a16:creationId xmlns:a16="http://schemas.microsoft.com/office/drawing/2014/main" id="{8E5CBCFB-88E0-0C38-EB08-B1E8028566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19790" y="4888333"/>
            <a:ext cx="1220407" cy="124789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749A6163-3EE3-1945-1E22-E8C90990D351}"/>
              </a:ext>
            </a:extLst>
          </p:cNvPr>
          <p:cNvSpPr txBox="1"/>
          <p:nvPr/>
        </p:nvSpPr>
        <p:spPr>
          <a:xfrm>
            <a:off x="0" y="6176965"/>
            <a:ext cx="12191999" cy="681035"/>
          </a:xfrm>
          <a:prstGeom prst="rect">
            <a:avLst/>
          </a:prstGeom>
          <a:solidFill>
            <a:schemeClr val="bg1"/>
          </a:solidFill>
        </p:spPr>
        <p:txBody>
          <a:bodyPr wrap="square" rtlCol="0">
            <a:spAutoFit/>
          </a:bodyPr>
          <a:lstStyle/>
          <a:p>
            <a:endParaRPr lang="fr-FR" dirty="0"/>
          </a:p>
        </p:txBody>
      </p:sp>
      <p:sp>
        <p:nvSpPr>
          <p:cNvPr id="6" name="ZoneTexte 5">
            <a:extLst>
              <a:ext uri="{FF2B5EF4-FFF2-40B4-BE49-F238E27FC236}">
                <a16:creationId xmlns:a16="http://schemas.microsoft.com/office/drawing/2014/main" id="{77816958-86B5-0F6B-5A95-9877205BEDE2}"/>
              </a:ext>
            </a:extLst>
          </p:cNvPr>
          <p:cNvSpPr txBox="1"/>
          <p:nvPr/>
        </p:nvSpPr>
        <p:spPr>
          <a:xfrm>
            <a:off x="849843" y="5609247"/>
            <a:ext cx="5597505" cy="646331"/>
          </a:xfrm>
          <a:prstGeom prst="rect">
            <a:avLst/>
          </a:prstGeom>
          <a:solidFill>
            <a:srgbClr val="002060"/>
          </a:solidFill>
          <a:ln w="57150">
            <a:solidFill>
              <a:srgbClr val="C00000"/>
            </a:solidFill>
          </a:ln>
        </p:spPr>
        <p:txBody>
          <a:bodyPr wrap="square" rtlCol="0">
            <a:spAutoFit/>
          </a:bodyPr>
          <a:lstStyle/>
          <a:p>
            <a:r>
              <a:rPr lang="fr-FR" sz="3600" b="1" i="1" dirty="0">
                <a:solidFill>
                  <a:schemeClr val="bg1"/>
                </a:solidFill>
                <a:highlight>
                  <a:srgbClr val="000080"/>
                </a:highlight>
                <a:latin typeface="Arial" panose="020B0604020202020204" pitchFamily="34" charset="0"/>
                <a:cs typeface="Arial" panose="020B0604020202020204" pitchFamily="34" charset="0"/>
              </a:rPr>
              <a:t>GROUPE DE TRAVAIL</a:t>
            </a:r>
          </a:p>
        </p:txBody>
      </p:sp>
    </p:spTree>
    <p:extLst>
      <p:ext uri="{BB962C8B-B14F-4D97-AF65-F5344CB8AC3E}">
        <p14:creationId xmlns:p14="http://schemas.microsoft.com/office/powerpoint/2010/main" val="398487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D13B991-3A03-9ACF-D146-F4D7DB0C1745}"/>
              </a:ext>
            </a:extLst>
          </p:cNvPr>
          <p:cNvSpPr>
            <a:spLocks noGrp="1"/>
          </p:cNvSpPr>
          <p:nvPr>
            <p:ph type="sldNum" sz="quarter" idx="12"/>
          </p:nvPr>
        </p:nvSpPr>
        <p:spPr/>
        <p:txBody>
          <a:bodyPr/>
          <a:lstStyle/>
          <a:p>
            <a:fld id="{E3D5E142-BA66-4577-AABD-3D3B043058E5}" type="slidenum">
              <a:rPr lang="en-US" smtClean="0"/>
              <a:t>9</a:t>
            </a:fld>
            <a:endParaRPr lang="en-US"/>
          </a:p>
        </p:txBody>
      </p:sp>
      <p:sp>
        <p:nvSpPr>
          <p:cNvPr id="4" name="ZoneTexte 3">
            <a:extLst>
              <a:ext uri="{FF2B5EF4-FFF2-40B4-BE49-F238E27FC236}">
                <a16:creationId xmlns:a16="http://schemas.microsoft.com/office/drawing/2014/main" id="{B2584AC8-16F5-40D9-2A3E-684B49DBE99A}"/>
              </a:ext>
            </a:extLst>
          </p:cNvPr>
          <p:cNvSpPr txBox="1"/>
          <p:nvPr/>
        </p:nvSpPr>
        <p:spPr>
          <a:xfrm>
            <a:off x="5920154" y="6260068"/>
            <a:ext cx="4572000" cy="369332"/>
          </a:xfrm>
          <a:prstGeom prst="rect">
            <a:avLst/>
          </a:prstGeom>
          <a:solidFill>
            <a:schemeClr val="bg1"/>
          </a:solidFill>
        </p:spPr>
        <p:txBody>
          <a:bodyPr wrap="square">
            <a:spAutoFit/>
          </a:bodyPr>
          <a:lstStyle/>
          <a:p>
            <a:r>
              <a:rPr lang="fr-FR" dirty="0"/>
              <a:t>https://</a:t>
            </a:r>
            <a:r>
              <a:rPr lang="fr-FR" dirty="0" err="1"/>
              <a:t>frax.canadiantaskforce.ca</a:t>
            </a:r>
            <a:r>
              <a:rPr lang="fr-FR" dirty="0"/>
              <a:t>/</a:t>
            </a:r>
          </a:p>
        </p:txBody>
      </p:sp>
      <p:sp>
        <p:nvSpPr>
          <p:cNvPr id="5" name="Rectangle 4">
            <a:extLst>
              <a:ext uri="{FF2B5EF4-FFF2-40B4-BE49-F238E27FC236}">
                <a16:creationId xmlns:a16="http://schemas.microsoft.com/office/drawing/2014/main" id="{CA4BB256-977C-7FCA-8998-91A3C0B4B364}"/>
              </a:ext>
            </a:extLst>
          </p:cNvPr>
          <p:cNvSpPr/>
          <p:nvPr/>
        </p:nvSpPr>
        <p:spPr>
          <a:xfrm>
            <a:off x="1531918" y="6090139"/>
            <a:ext cx="3288408" cy="655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023FADE8-1E26-8123-1A35-B61D39B51AF6}"/>
              </a:ext>
            </a:extLst>
          </p:cNvPr>
          <p:cNvPicPr>
            <a:picLocks noChangeAspect="1"/>
          </p:cNvPicPr>
          <p:nvPr/>
        </p:nvPicPr>
        <p:blipFill>
          <a:blip r:embed="rId2"/>
          <a:stretch>
            <a:fillRect/>
          </a:stretch>
        </p:blipFill>
        <p:spPr>
          <a:xfrm>
            <a:off x="3607804" y="643772"/>
            <a:ext cx="4469397" cy="5182598"/>
          </a:xfrm>
          <a:prstGeom prst="rect">
            <a:avLst/>
          </a:prstGeom>
        </p:spPr>
      </p:pic>
      <p:pic>
        <p:nvPicPr>
          <p:cNvPr id="7" name="Picture 4" descr="Line Cartoon clipart - Font, Line, transparent clip art">
            <a:extLst>
              <a:ext uri="{FF2B5EF4-FFF2-40B4-BE49-F238E27FC236}">
                <a16:creationId xmlns:a16="http://schemas.microsoft.com/office/drawing/2014/main" id="{E158353D-CA5E-A3D8-E8BC-48A5094AA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932" y="4024003"/>
            <a:ext cx="1346145" cy="134614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7211863-B7A2-D0C4-2FB1-E1B3D8B6FCD6}"/>
              </a:ext>
            </a:extLst>
          </p:cNvPr>
          <p:cNvSpPr txBox="1"/>
          <p:nvPr/>
        </p:nvSpPr>
        <p:spPr>
          <a:xfrm>
            <a:off x="1863969" y="2269676"/>
            <a:ext cx="2168768" cy="2308324"/>
          </a:xfrm>
          <a:prstGeom prst="rect">
            <a:avLst/>
          </a:prstGeom>
          <a:noFill/>
        </p:spPr>
        <p:txBody>
          <a:bodyPr wrap="square" rtlCol="0">
            <a:spAutoFit/>
          </a:bodyPr>
          <a:lstStyle/>
          <a:p>
            <a:r>
              <a:rPr lang="fr-FR" sz="2400" dirty="0"/>
              <a:t>FRACTURES MAJEURES: 18</a:t>
            </a:r>
          </a:p>
          <a:p>
            <a:endParaRPr lang="fr-FR" sz="2400" dirty="0"/>
          </a:p>
          <a:p>
            <a:endParaRPr lang="fr-FR" sz="2400" dirty="0"/>
          </a:p>
          <a:p>
            <a:r>
              <a:rPr lang="fr-FR" sz="2400" dirty="0"/>
              <a:t>FRACTURES DE HANCHE: 4</a:t>
            </a:r>
          </a:p>
        </p:txBody>
      </p:sp>
      <p:sp>
        <p:nvSpPr>
          <p:cNvPr id="9" name="ZoneTexte 8">
            <a:extLst>
              <a:ext uri="{FF2B5EF4-FFF2-40B4-BE49-F238E27FC236}">
                <a16:creationId xmlns:a16="http://schemas.microsoft.com/office/drawing/2014/main" id="{CD172BF3-3E33-553B-C3A0-9631E724EFA9}"/>
              </a:ext>
            </a:extLst>
          </p:cNvPr>
          <p:cNvSpPr txBox="1"/>
          <p:nvPr/>
        </p:nvSpPr>
        <p:spPr>
          <a:xfrm>
            <a:off x="3607804" y="643773"/>
            <a:ext cx="2168769" cy="646331"/>
          </a:xfrm>
          <a:prstGeom prst="rect">
            <a:avLst/>
          </a:prstGeom>
          <a:solidFill>
            <a:schemeClr val="bg1"/>
          </a:solidFill>
        </p:spPr>
        <p:txBody>
          <a:bodyPr wrap="square" rtlCol="0">
            <a:spAutoFit/>
          </a:bodyPr>
          <a:lstStyle/>
          <a:p>
            <a:r>
              <a:rPr lang="fr-FR" dirty="0"/>
              <a:t>Risque sur 10 ans</a:t>
            </a:r>
          </a:p>
          <a:p>
            <a:endParaRPr lang="fr-FR" dirty="0"/>
          </a:p>
        </p:txBody>
      </p:sp>
    </p:spTree>
    <p:extLst>
      <p:ext uri="{BB962C8B-B14F-4D97-AF65-F5344CB8AC3E}">
        <p14:creationId xmlns:p14="http://schemas.microsoft.com/office/powerpoint/2010/main" val="2746054640"/>
      </p:ext>
    </p:extLst>
  </p:cSld>
  <p:clrMapOvr>
    <a:masterClrMapping/>
  </p:clrMapOvr>
</p:sld>
</file>

<file path=ppt/theme/theme1.xml><?xml version="1.0" encoding="utf-8"?>
<a:theme xmlns:a="http://schemas.openxmlformats.org/drawingml/2006/main" name="1_Thème Office">
  <a:themeElements>
    <a:clrScheme name="Choisir avec soin Québec">
      <a:dk1>
        <a:sysClr val="windowText" lastClr="000000"/>
      </a:dk1>
      <a:lt1>
        <a:sysClr val="window" lastClr="FFFFFF"/>
      </a:lt1>
      <a:dk2>
        <a:srgbClr val="6D6F71"/>
      </a:dk2>
      <a:lt2>
        <a:srgbClr val="54B7B3"/>
      </a:lt2>
      <a:accent1>
        <a:srgbClr val="2C6C75"/>
      </a:accent1>
      <a:accent2>
        <a:srgbClr val="6D6F71"/>
      </a:accent2>
      <a:accent3>
        <a:srgbClr val="FFFFFF"/>
      </a:accent3>
      <a:accent4>
        <a:srgbClr val="000000"/>
      </a:accent4>
      <a:accent5>
        <a:srgbClr val="FFFFFF"/>
      </a:accent5>
      <a:accent6>
        <a:srgbClr val="FFFFFF"/>
      </a:accent6>
      <a:hlink>
        <a:srgbClr val="54B7B3"/>
      </a:hlink>
      <a:folHlink>
        <a:srgbClr val="6D6F7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2857</Words>
  <Application>Microsoft Office PowerPoint</Application>
  <PresentationFormat>Widescreen</PresentationFormat>
  <Paragraphs>404</Paragraphs>
  <Slides>54</Slides>
  <Notes>19</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54</vt:i4>
      </vt:variant>
    </vt:vector>
  </HeadingPairs>
  <TitlesOfParts>
    <vt:vector size="67" baseType="lpstr">
      <vt:lpstr>Amasis MT Pro Black</vt:lpstr>
      <vt:lpstr>Arial</vt:lpstr>
      <vt:lpstr>Arial,Sans-Serif</vt:lpstr>
      <vt:lpstr>Calibri</vt:lpstr>
      <vt:lpstr>Calibri Light</vt:lpstr>
      <vt:lpstr>Cambria Math</vt:lpstr>
      <vt:lpstr>Georgia</vt:lpstr>
      <vt:lpstr>Lucida Bright</vt:lpstr>
      <vt:lpstr>muli</vt:lpstr>
      <vt:lpstr>Open Sans</vt:lpstr>
      <vt:lpstr>Segoe UI</vt:lpstr>
      <vt:lpstr>1_Thème Office</vt:lpstr>
      <vt:lpstr>Office Theme</vt:lpstr>
      <vt:lpstr>PowerPoint Presentation</vt:lpstr>
      <vt:lpstr>PowerPoint Presentation</vt:lpstr>
      <vt:lpstr>PowerPoint Presentation</vt:lpstr>
      <vt:lpstr>PowerPoint Presentation</vt:lpstr>
      <vt:lpstr>Objectifs d’apprentissage</vt:lpstr>
      <vt:lpstr>PowerPoint Presentation</vt:lpstr>
      <vt:lpstr>Recommandation Choisir avec soin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L’OSTÉOPOROSE Une maladie ????</vt:lpstr>
      <vt:lpstr>PowerPoint Presentation</vt:lpstr>
      <vt:lpstr>L’ostéoporose !</vt:lpstr>
      <vt:lpstr>PowerPoint Presentation</vt:lpstr>
      <vt:lpstr>Une étiquette qui en vaut la peine?</vt:lpstr>
      <vt:lpstr>Risque de fractures de fragilisation</vt:lpstr>
      <vt:lpstr>PowerPoint Presentation</vt:lpstr>
      <vt:lpstr>L’OSTÉOPOROSE  La faible densité osseuse est un facteur de risque</vt:lpstr>
      <vt:lpstr>PowerPoint Presentation</vt:lpstr>
      <vt:lpstr>Méthodes</vt:lpstr>
      <vt:lpstr>Les données de la littérature</vt:lpstr>
      <vt:lpstr>PowerPoint Presentation</vt:lpstr>
      <vt:lpstr>Résultats</vt:lpstr>
      <vt:lpstr>PowerPoint Presentation</vt:lpstr>
      <vt:lpstr>Recommandation</vt:lpstr>
      <vt:lpstr>Résultats</vt:lpstr>
      <vt:lpstr>Applicabilité des données probantes disponibles</vt:lpstr>
      <vt:lpstr>PowerPoint Presentation</vt:lpstr>
      <vt:lpstr>Recommendation</vt:lpstr>
      <vt:lpstr>Valeurs et préférences des patients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Vous pensez connaitre ce que  vos patientes pensent! </vt:lpstr>
      <vt:lpstr>MESSAGES CLÉS</vt:lpstr>
      <vt:lpstr>Questions?</vt:lpstr>
      <vt:lpstr>PowerPoint Presentation</vt:lpstr>
      <vt:lpstr>Mini G-TRUST</vt:lpstr>
      <vt:lpstr>PowerPoint Presentation</vt:lpstr>
      <vt:lpstr>PowerPoint Presentation</vt:lpstr>
      <vt:lpstr>Pour en savoir plus…</vt:lpstr>
      <vt:lpstr>Diapositive de 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Amanda Try</dc:creator>
  <cp:lastModifiedBy>Deanne McKay</cp:lastModifiedBy>
  <cp:revision>262</cp:revision>
  <dcterms:created xsi:type="dcterms:W3CDTF">2023-10-29T15:47:21Z</dcterms:created>
  <dcterms:modified xsi:type="dcterms:W3CDTF">2023-11-08T17:05:31Z</dcterms:modified>
</cp:coreProperties>
</file>