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8" r:id="rId1"/>
  </p:sldMasterIdLst>
  <p:notesMasterIdLst>
    <p:notesMasterId r:id="rId43"/>
  </p:notesMasterIdLst>
  <p:sldIdLst>
    <p:sldId id="256" r:id="rId2"/>
    <p:sldId id="257" r:id="rId3"/>
    <p:sldId id="258" r:id="rId4"/>
    <p:sldId id="259" r:id="rId5"/>
    <p:sldId id="262" r:id="rId6"/>
    <p:sldId id="271" r:id="rId7"/>
    <p:sldId id="270" r:id="rId8"/>
    <p:sldId id="264" r:id="rId9"/>
    <p:sldId id="263" r:id="rId10"/>
    <p:sldId id="295" r:id="rId11"/>
    <p:sldId id="269" r:id="rId12"/>
    <p:sldId id="297" r:id="rId13"/>
    <p:sldId id="266" r:id="rId14"/>
    <p:sldId id="267" r:id="rId15"/>
    <p:sldId id="300" r:id="rId16"/>
    <p:sldId id="302" r:id="rId17"/>
    <p:sldId id="303" r:id="rId18"/>
    <p:sldId id="301" r:id="rId19"/>
    <p:sldId id="283" r:id="rId20"/>
    <p:sldId id="272" r:id="rId21"/>
    <p:sldId id="274" r:id="rId22"/>
    <p:sldId id="265" r:id="rId23"/>
    <p:sldId id="275" r:id="rId24"/>
    <p:sldId id="273" r:id="rId25"/>
    <p:sldId id="294" r:id="rId26"/>
    <p:sldId id="276" r:id="rId27"/>
    <p:sldId id="277" r:id="rId28"/>
    <p:sldId id="278" r:id="rId29"/>
    <p:sldId id="281" r:id="rId30"/>
    <p:sldId id="279" r:id="rId31"/>
    <p:sldId id="282" r:id="rId32"/>
    <p:sldId id="284" r:id="rId33"/>
    <p:sldId id="287" r:id="rId34"/>
    <p:sldId id="288" r:id="rId35"/>
    <p:sldId id="286" r:id="rId36"/>
    <p:sldId id="285" r:id="rId37"/>
    <p:sldId id="290" r:id="rId38"/>
    <p:sldId id="291" r:id="rId39"/>
    <p:sldId id="299" r:id="rId40"/>
    <p:sldId id="292" r:id="rId41"/>
    <p:sldId id="298"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07"/>
  </p:normalViewPr>
  <p:slideViewPr>
    <p:cSldViewPr snapToGrid="0" snapToObjects="1">
      <p:cViewPr varScale="1">
        <p:scale>
          <a:sx n="57" d="100"/>
          <a:sy n="57" d="100"/>
        </p:scale>
        <p:origin x="924" y="40"/>
      </p:cViewPr>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9F8E975-7B1B-42A8-AEFA-3FB2AECDC39F}" type="doc">
      <dgm:prSet loTypeId="urn:microsoft.com/office/officeart/2005/8/layout/default" loCatId="list" qsTypeId="urn:microsoft.com/office/officeart/2005/8/quickstyle/simple2" qsCatId="simple" csTypeId="urn:microsoft.com/office/officeart/2005/8/colors/colorful2" csCatId="colorful" phldr="1"/>
      <dgm:spPr/>
      <dgm:t>
        <a:bodyPr/>
        <a:lstStyle/>
        <a:p>
          <a:endParaRPr lang="en-US"/>
        </a:p>
      </dgm:t>
    </dgm:pt>
    <dgm:pt modelId="{97EF8E44-5AB3-44F2-AFA6-84E801A75150}">
      <dgm:prSet/>
      <dgm:spPr/>
      <dgm:t>
        <a:bodyPr/>
        <a:lstStyle/>
        <a:p>
          <a:r>
            <a:rPr lang="en-US" dirty="0"/>
            <a:t>31 year old G1P0 @ 39 </a:t>
          </a:r>
          <a:r>
            <a:rPr lang="en-US" dirty="0" err="1"/>
            <a:t>wks</a:t>
          </a:r>
          <a:r>
            <a:rPr lang="en-US" dirty="0"/>
            <a:t>, low risk pregnancy, asking for elective IOL. </a:t>
          </a:r>
        </a:p>
      </dgm:t>
    </dgm:pt>
    <dgm:pt modelId="{AA14EEB3-4A64-400E-A538-DA204AE8BC69}" type="parTrans" cxnId="{DF4C5DEC-CE5F-4872-B625-1CCB150EF91E}">
      <dgm:prSet/>
      <dgm:spPr/>
      <dgm:t>
        <a:bodyPr/>
        <a:lstStyle/>
        <a:p>
          <a:endParaRPr lang="en-US"/>
        </a:p>
      </dgm:t>
    </dgm:pt>
    <dgm:pt modelId="{426C3B77-D573-45FF-8DC0-64A13B385BCA}" type="sibTrans" cxnId="{DF4C5DEC-CE5F-4872-B625-1CCB150EF91E}">
      <dgm:prSet/>
      <dgm:spPr/>
      <dgm:t>
        <a:bodyPr/>
        <a:lstStyle/>
        <a:p>
          <a:endParaRPr lang="en-US"/>
        </a:p>
      </dgm:t>
    </dgm:pt>
    <dgm:pt modelId="{4BD7F461-1A29-4F44-8F3B-7618FA6CC9F3}">
      <dgm:prSet/>
      <dgm:spPr/>
      <dgm:t>
        <a:bodyPr/>
        <a:lstStyle/>
        <a:p>
          <a:r>
            <a:rPr lang="en-US" dirty="0"/>
            <a:t>32 year old G4P3 GDM diet controlled with LGA infant (EFWT 4.2 kg) @ 38 </a:t>
          </a:r>
          <a:r>
            <a:rPr lang="en-US" dirty="0" err="1"/>
            <a:t>wks</a:t>
          </a:r>
          <a:endParaRPr lang="en-US" dirty="0"/>
        </a:p>
      </dgm:t>
    </dgm:pt>
    <dgm:pt modelId="{AA14E660-5A72-42BE-81F9-A50CEDA3E268}" type="parTrans" cxnId="{6A27BA20-0847-46D3-AD7F-4D4879D6F1CA}">
      <dgm:prSet/>
      <dgm:spPr/>
      <dgm:t>
        <a:bodyPr/>
        <a:lstStyle/>
        <a:p>
          <a:endParaRPr lang="en-US"/>
        </a:p>
      </dgm:t>
    </dgm:pt>
    <dgm:pt modelId="{470E7C41-5ADB-46B7-8640-BE39295CDB28}" type="sibTrans" cxnId="{6A27BA20-0847-46D3-AD7F-4D4879D6F1CA}">
      <dgm:prSet/>
      <dgm:spPr/>
      <dgm:t>
        <a:bodyPr/>
        <a:lstStyle/>
        <a:p>
          <a:endParaRPr lang="en-US"/>
        </a:p>
      </dgm:t>
    </dgm:pt>
    <dgm:pt modelId="{E9B4171F-ADC7-4DC5-9958-2D80B085EC3C}">
      <dgm:prSet/>
      <dgm:spPr/>
      <dgm:t>
        <a:bodyPr/>
        <a:lstStyle/>
        <a:p>
          <a:r>
            <a:rPr lang="en-US" dirty="0"/>
            <a:t>36 year old G2P1 TOLAC @ 41 wks. Cervix 1 cm, long. </a:t>
          </a:r>
        </a:p>
      </dgm:t>
    </dgm:pt>
    <dgm:pt modelId="{E00445F0-9CCE-4D85-9A41-486CF9FB73A8}" type="parTrans" cxnId="{6BBC021F-EDBD-4805-BB79-753933BF8AC3}">
      <dgm:prSet/>
      <dgm:spPr/>
      <dgm:t>
        <a:bodyPr/>
        <a:lstStyle/>
        <a:p>
          <a:endParaRPr lang="en-US"/>
        </a:p>
      </dgm:t>
    </dgm:pt>
    <dgm:pt modelId="{1374B41D-AD20-4989-86E1-9BAF5F900B05}" type="sibTrans" cxnId="{6BBC021F-EDBD-4805-BB79-753933BF8AC3}">
      <dgm:prSet/>
      <dgm:spPr/>
      <dgm:t>
        <a:bodyPr/>
        <a:lstStyle/>
        <a:p>
          <a:endParaRPr lang="en-US"/>
        </a:p>
      </dgm:t>
    </dgm:pt>
    <dgm:pt modelId="{DA3FF421-7D12-425E-A16A-44DA50AB146C}">
      <dgm:prSet/>
      <dgm:spPr/>
      <dgm:t>
        <a:bodyPr/>
        <a:lstStyle/>
        <a:p>
          <a:r>
            <a:rPr lang="en-US" dirty="0"/>
            <a:t>39 year old G1P0 IVF pregnancy @ 39+2. </a:t>
          </a:r>
        </a:p>
      </dgm:t>
    </dgm:pt>
    <dgm:pt modelId="{525AF249-3159-4F6A-8634-06F616CF6A50}" type="parTrans" cxnId="{E69D5EB9-9A46-47A4-A04E-6EAFC45AD193}">
      <dgm:prSet/>
      <dgm:spPr/>
      <dgm:t>
        <a:bodyPr/>
        <a:lstStyle/>
        <a:p>
          <a:endParaRPr lang="en-US"/>
        </a:p>
      </dgm:t>
    </dgm:pt>
    <dgm:pt modelId="{B16B1DDD-E1A1-4016-BB9D-EB240885147F}" type="sibTrans" cxnId="{E69D5EB9-9A46-47A4-A04E-6EAFC45AD193}">
      <dgm:prSet/>
      <dgm:spPr/>
      <dgm:t>
        <a:bodyPr/>
        <a:lstStyle/>
        <a:p>
          <a:endParaRPr lang="en-US"/>
        </a:p>
      </dgm:t>
    </dgm:pt>
    <dgm:pt modelId="{73E96549-FB3D-CC4D-8508-4B8BF507A7D5}">
      <dgm:prSet/>
      <dgm:spPr/>
      <dgm:t>
        <a:bodyPr/>
        <a:lstStyle/>
        <a:p>
          <a:r>
            <a:rPr lang="en-US" dirty="0"/>
            <a:t>36 year old G2P1 @38+2. IUGR 6% with poor interval growth and oligohydramnios. </a:t>
          </a:r>
        </a:p>
      </dgm:t>
    </dgm:pt>
    <dgm:pt modelId="{DBE87BB9-CB2F-DB44-BBD4-FBCA01A7390C}" type="parTrans" cxnId="{AEE6672A-3733-6949-8620-EEDE0E997A6A}">
      <dgm:prSet/>
      <dgm:spPr/>
      <dgm:t>
        <a:bodyPr/>
        <a:lstStyle/>
        <a:p>
          <a:endParaRPr lang="en-US"/>
        </a:p>
      </dgm:t>
    </dgm:pt>
    <dgm:pt modelId="{2DFA0B2F-83B2-5E42-BFF1-98F56B2AF651}" type="sibTrans" cxnId="{AEE6672A-3733-6949-8620-EEDE0E997A6A}">
      <dgm:prSet/>
      <dgm:spPr/>
      <dgm:t>
        <a:bodyPr/>
        <a:lstStyle/>
        <a:p>
          <a:endParaRPr lang="en-US"/>
        </a:p>
      </dgm:t>
    </dgm:pt>
    <dgm:pt modelId="{E90071B1-86B6-E647-A0A2-79C8DEE7192A}">
      <dgm:prSet/>
      <dgm:spPr/>
      <dgm:t>
        <a:bodyPr/>
        <a:lstStyle/>
        <a:p>
          <a:r>
            <a:rPr lang="en-US" dirty="0"/>
            <a:t>36 year old G1P0 GBS + PROM 8 </a:t>
          </a:r>
          <a:r>
            <a:rPr lang="en-US" dirty="0" err="1"/>
            <a:t>hrs</a:t>
          </a:r>
          <a:r>
            <a:rPr lang="en-US" dirty="0"/>
            <a:t> ago at 39+5 weeks. No CTX. </a:t>
          </a:r>
        </a:p>
      </dgm:t>
    </dgm:pt>
    <dgm:pt modelId="{7B94D793-D638-6842-B6C5-949E0684F2C8}" type="parTrans" cxnId="{FF6798F9-1378-734F-B46F-888EF914FCE4}">
      <dgm:prSet/>
      <dgm:spPr/>
      <dgm:t>
        <a:bodyPr/>
        <a:lstStyle/>
        <a:p>
          <a:endParaRPr lang="en-US"/>
        </a:p>
      </dgm:t>
    </dgm:pt>
    <dgm:pt modelId="{2A0C81B7-8BC7-EC49-974C-ABF712F9B810}" type="sibTrans" cxnId="{FF6798F9-1378-734F-B46F-888EF914FCE4}">
      <dgm:prSet/>
      <dgm:spPr/>
      <dgm:t>
        <a:bodyPr/>
        <a:lstStyle/>
        <a:p>
          <a:endParaRPr lang="en-US"/>
        </a:p>
      </dgm:t>
    </dgm:pt>
    <dgm:pt modelId="{9D20A656-C4E7-C640-BA01-D50A76BC48B9}" type="pres">
      <dgm:prSet presAssocID="{39F8E975-7B1B-42A8-AEFA-3FB2AECDC39F}" presName="diagram" presStyleCnt="0">
        <dgm:presLayoutVars>
          <dgm:dir/>
          <dgm:resizeHandles val="exact"/>
        </dgm:presLayoutVars>
      </dgm:prSet>
      <dgm:spPr/>
    </dgm:pt>
    <dgm:pt modelId="{9DA8EED5-4A94-A84E-BA6A-AF0EA1BD5CD8}" type="pres">
      <dgm:prSet presAssocID="{E90071B1-86B6-E647-A0A2-79C8DEE7192A}" presName="node" presStyleLbl="node1" presStyleIdx="0" presStyleCnt="6">
        <dgm:presLayoutVars>
          <dgm:bulletEnabled val="1"/>
        </dgm:presLayoutVars>
      </dgm:prSet>
      <dgm:spPr/>
    </dgm:pt>
    <dgm:pt modelId="{0A60F8F9-C5CF-7B45-AB68-21A47656E906}" type="pres">
      <dgm:prSet presAssocID="{2A0C81B7-8BC7-EC49-974C-ABF712F9B810}" presName="sibTrans" presStyleCnt="0"/>
      <dgm:spPr/>
    </dgm:pt>
    <dgm:pt modelId="{40A42402-C931-C34C-8B7D-FF33EA502A5C}" type="pres">
      <dgm:prSet presAssocID="{97EF8E44-5AB3-44F2-AFA6-84E801A75150}" presName="node" presStyleLbl="node1" presStyleIdx="1" presStyleCnt="6">
        <dgm:presLayoutVars>
          <dgm:bulletEnabled val="1"/>
        </dgm:presLayoutVars>
      </dgm:prSet>
      <dgm:spPr/>
    </dgm:pt>
    <dgm:pt modelId="{931A0C47-95BA-4F48-A7F5-5827C7AA732C}" type="pres">
      <dgm:prSet presAssocID="{426C3B77-D573-45FF-8DC0-64A13B385BCA}" presName="sibTrans" presStyleCnt="0"/>
      <dgm:spPr/>
    </dgm:pt>
    <dgm:pt modelId="{CF9F66FB-4B9A-9E49-9A31-87F6683284F1}" type="pres">
      <dgm:prSet presAssocID="{4BD7F461-1A29-4F44-8F3B-7618FA6CC9F3}" presName="node" presStyleLbl="node1" presStyleIdx="2" presStyleCnt="6">
        <dgm:presLayoutVars>
          <dgm:bulletEnabled val="1"/>
        </dgm:presLayoutVars>
      </dgm:prSet>
      <dgm:spPr/>
    </dgm:pt>
    <dgm:pt modelId="{854E8A6C-7E10-7845-993D-3BFCFEA0F0DE}" type="pres">
      <dgm:prSet presAssocID="{470E7C41-5ADB-46B7-8640-BE39295CDB28}" presName="sibTrans" presStyleCnt="0"/>
      <dgm:spPr/>
    </dgm:pt>
    <dgm:pt modelId="{A8B54E7F-B5AE-2042-89A8-6268FDF5E870}" type="pres">
      <dgm:prSet presAssocID="{E9B4171F-ADC7-4DC5-9958-2D80B085EC3C}" presName="node" presStyleLbl="node1" presStyleIdx="3" presStyleCnt="6">
        <dgm:presLayoutVars>
          <dgm:bulletEnabled val="1"/>
        </dgm:presLayoutVars>
      </dgm:prSet>
      <dgm:spPr/>
    </dgm:pt>
    <dgm:pt modelId="{4F9048BF-99AC-5948-9DC3-44BEAFFA9463}" type="pres">
      <dgm:prSet presAssocID="{1374B41D-AD20-4989-86E1-9BAF5F900B05}" presName="sibTrans" presStyleCnt="0"/>
      <dgm:spPr/>
    </dgm:pt>
    <dgm:pt modelId="{ADDE7424-1773-BF47-9158-7C78B0DCC0C2}" type="pres">
      <dgm:prSet presAssocID="{DA3FF421-7D12-425E-A16A-44DA50AB146C}" presName="node" presStyleLbl="node1" presStyleIdx="4" presStyleCnt="6">
        <dgm:presLayoutVars>
          <dgm:bulletEnabled val="1"/>
        </dgm:presLayoutVars>
      </dgm:prSet>
      <dgm:spPr/>
    </dgm:pt>
    <dgm:pt modelId="{A988BB26-0E8C-1048-A5F1-393DE3DFEC5B}" type="pres">
      <dgm:prSet presAssocID="{B16B1DDD-E1A1-4016-BB9D-EB240885147F}" presName="sibTrans" presStyleCnt="0"/>
      <dgm:spPr/>
    </dgm:pt>
    <dgm:pt modelId="{E631E5B5-9BDF-2248-89D2-352AD65CC197}" type="pres">
      <dgm:prSet presAssocID="{73E96549-FB3D-CC4D-8508-4B8BF507A7D5}" presName="node" presStyleLbl="node1" presStyleIdx="5" presStyleCnt="6">
        <dgm:presLayoutVars>
          <dgm:bulletEnabled val="1"/>
        </dgm:presLayoutVars>
      </dgm:prSet>
      <dgm:spPr/>
    </dgm:pt>
  </dgm:ptLst>
  <dgm:cxnLst>
    <dgm:cxn modelId="{1303ED17-D8EE-144E-8F9F-279B73C08CC2}" type="presOf" srcId="{39F8E975-7B1B-42A8-AEFA-3FB2AECDC39F}" destId="{9D20A656-C4E7-C640-BA01-D50A76BC48B9}" srcOrd="0" destOrd="0" presId="urn:microsoft.com/office/officeart/2005/8/layout/default"/>
    <dgm:cxn modelId="{6BBC021F-EDBD-4805-BB79-753933BF8AC3}" srcId="{39F8E975-7B1B-42A8-AEFA-3FB2AECDC39F}" destId="{E9B4171F-ADC7-4DC5-9958-2D80B085EC3C}" srcOrd="3" destOrd="0" parTransId="{E00445F0-9CCE-4D85-9A41-486CF9FB73A8}" sibTransId="{1374B41D-AD20-4989-86E1-9BAF5F900B05}"/>
    <dgm:cxn modelId="{6A27BA20-0847-46D3-AD7F-4D4879D6F1CA}" srcId="{39F8E975-7B1B-42A8-AEFA-3FB2AECDC39F}" destId="{4BD7F461-1A29-4F44-8F3B-7618FA6CC9F3}" srcOrd="2" destOrd="0" parTransId="{AA14E660-5A72-42BE-81F9-A50CEDA3E268}" sibTransId="{470E7C41-5ADB-46B7-8640-BE39295CDB28}"/>
    <dgm:cxn modelId="{C716C225-762E-314B-B919-11E8D381D5B5}" type="presOf" srcId="{97EF8E44-5AB3-44F2-AFA6-84E801A75150}" destId="{40A42402-C931-C34C-8B7D-FF33EA502A5C}" srcOrd="0" destOrd="0" presId="urn:microsoft.com/office/officeart/2005/8/layout/default"/>
    <dgm:cxn modelId="{AEE6672A-3733-6949-8620-EEDE0E997A6A}" srcId="{39F8E975-7B1B-42A8-AEFA-3FB2AECDC39F}" destId="{73E96549-FB3D-CC4D-8508-4B8BF507A7D5}" srcOrd="5" destOrd="0" parTransId="{DBE87BB9-CB2F-DB44-BBD4-FBCA01A7390C}" sibTransId="{2DFA0B2F-83B2-5E42-BFF1-98F56B2AF651}"/>
    <dgm:cxn modelId="{C8C22B40-438F-CC4D-ABF2-81FDDAE52A7F}" type="presOf" srcId="{E9B4171F-ADC7-4DC5-9958-2D80B085EC3C}" destId="{A8B54E7F-B5AE-2042-89A8-6268FDF5E870}" srcOrd="0" destOrd="0" presId="urn:microsoft.com/office/officeart/2005/8/layout/default"/>
    <dgm:cxn modelId="{ADCDCB5E-F734-204A-BD6F-3F99392B0D95}" type="presOf" srcId="{73E96549-FB3D-CC4D-8508-4B8BF507A7D5}" destId="{E631E5B5-9BDF-2248-89D2-352AD65CC197}" srcOrd="0" destOrd="0" presId="urn:microsoft.com/office/officeart/2005/8/layout/default"/>
    <dgm:cxn modelId="{AEF08977-5444-C74A-9773-1552E081C661}" type="presOf" srcId="{E90071B1-86B6-E647-A0A2-79C8DEE7192A}" destId="{9DA8EED5-4A94-A84E-BA6A-AF0EA1BD5CD8}" srcOrd="0" destOrd="0" presId="urn:microsoft.com/office/officeart/2005/8/layout/default"/>
    <dgm:cxn modelId="{E69D5EB9-9A46-47A4-A04E-6EAFC45AD193}" srcId="{39F8E975-7B1B-42A8-AEFA-3FB2AECDC39F}" destId="{DA3FF421-7D12-425E-A16A-44DA50AB146C}" srcOrd="4" destOrd="0" parTransId="{525AF249-3159-4F6A-8634-06F616CF6A50}" sibTransId="{B16B1DDD-E1A1-4016-BB9D-EB240885147F}"/>
    <dgm:cxn modelId="{1CB659E2-DD42-204E-8493-B0489E66D9A2}" type="presOf" srcId="{DA3FF421-7D12-425E-A16A-44DA50AB146C}" destId="{ADDE7424-1773-BF47-9158-7C78B0DCC0C2}" srcOrd="0" destOrd="0" presId="urn:microsoft.com/office/officeart/2005/8/layout/default"/>
    <dgm:cxn modelId="{DF4C5DEC-CE5F-4872-B625-1CCB150EF91E}" srcId="{39F8E975-7B1B-42A8-AEFA-3FB2AECDC39F}" destId="{97EF8E44-5AB3-44F2-AFA6-84E801A75150}" srcOrd="1" destOrd="0" parTransId="{AA14EEB3-4A64-400E-A538-DA204AE8BC69}" sibTransId="{426C3B77-D573-45FF-8DC0-64A13B385BCA}"/>
    <dgm:cxn modelId="{35B613EE-22CD-FC45-9187-610D38F2BA13}" type="presOf" srcId="{4BD7F461-1A29-4F44-8F3B-7618FA6CC9F3}" destId="{CF9F66FB-4B9A-9E49-9A31-87F6683284F1}" srcOrd="0" destOrd="0" presId="urn:microsoft.com/office/officeart/2005/8/layout/default"/>
    <dgm:cxn modelId="{FF6798F9-1378-734F-B46F-888EF914FCE4}" srcId="{39F8E975-7B1B-42A8-AEFA-3FB2AECDC39F}" destId="{E90071B1-86B6-E647-A0A2-79C8DEE7192A}" srcOrd="0" destOrd="0" parTransId="{7B94D793-D638-6842-B6C5-949E0684F2C8}" sibTransId="{2A0C81B7-8BC7-EC49-974C-ABF712F9B810}"/>
    <dgm:cxn modelId="{EE54EDE9-EF59-9347-85A5-EE0264491EEA}" type="presParOf" srcId="{9D20A656-C4E7-C640-BA01-D50A76BC48B9}" destId="{9DA8EED5-4A94-A84E-BA6A-AF0EA1BD5CD8}" srcOrd="0" destOrd="0" presId="urn:microsoft.com/office/officeart/2005/8/layout/default"/>
    <dgm:cxn modelId="{EB6D9C7C-2C59-5A42-8C74-A7587D2D1128}" type="presParOf" srcId="{9D20A656-C4E7-C640-BA01-D50A76BC48B9}" destId="{0A60F8F9-C5CF-7B45-AB68-21A47656E906}" srcOrd="1" destOrd="0" presId="urn:microsoft.com/office/officeart/2005/8/layout/default"/>
    <dgm:cxn modelId="{5038B569-7154-B448-A433-00E7944937BD}" type="presParOf" srcId="{9D20A656-C4E7-C640-BA01-D50A76BC48B9}" destId="{40A42402-C931-C34C-8B7D-FF33EA502A5C}" srcOrd="2" destOrd="0" presId="urn:microsoft.com/office/officeart/2005/8/layout/default"/>
    <dgm:cxn modelId="{93604C7D-EE95-3D46-9C37-4261E2068307}" type="presParOf" srcId="{9D20A656-C4E7-C640-BA01-D50A76BC48B9}" destId="{931A0C47-95BA-4F48-A7F5-5827C7AA732C}" srcOrd="3" destOrd="0" presId="urn:microsoft.com/office/officeart/2005/8/layout/default"/>
    <dgm:cxn modelId="{FA25FA02-6C5D-7341-9B4E-FD6ED5FEF8A4}" type="presParOf" srcId="{9D20A656-C4E7-C640-BA01-D50A76BC48B9}" destId="{CF9F66FB-4B9A-9E49-9A31-87F6683284F1}" srcOrd="4" destOrd="0" presId="urn:microsoft.com/office/officeart/2005/8/layout/default"/>
    <dgm:cxn modelId="{9C384954-AAC7-E24C-9D10-8F1244CA0124}" type="presParOf" srcId="{9D20A656-C4E7-C640-BA01-D50A76BC48B9}" destId="{854E8A6C-7E10-7845-993D-3BFCFEA0F0DE}" srcOrd="5" destOrd="0" presId="urn:microsoft.com/office/officeart/2005/8/layout/default"/>
    <dgm:cxn modelId="{C3C5507F-9270-6B4E-81FA-D3AF0A3FD6E8}" type="presParOf" srcId="{9D20A656-C4E7-C640-BA01-D50A76BC48B9}" destId="{A8B54E7F-B5AE-2042-89A8-6268FDF5E870}" srcOrd="6" destOrd="0" presId="urn:microsoft.com/office/officeart/2005/8/layout/default"/>
    <dgm:cxn modelId="{9E92757B-AD82-6540-9BBE-513500E67914}" type="presParOf" srcId="{9D20A656-C4E7-C640-BA01-D50A76BC48B9}" destId="{4F9048BF-99AC-5948-9DC3-44BEAFFA9463}" srcOrd="7" destOrd="0" presId="urn:microsoft.com/office/officeart/2005/8/layout/default"/>
    <dgm:cxn modelId="{F4D80CEB-183A-7C4F-949D-AC3F61B72C17}" type="presParOf" srcId="{9D20A656-C4E7-C640-BA01-D50A76BC48B9}" destId="{ADDE7424-1773-BF47-9158-7C78B0DCC0C2}" srcOrd="8" destOrd="0" presId="urn:microsoft.com/office/officeart/2005/8/layout/default"/>
    <dgm:cxn modelId="{16CF5D60-1F57-F34A-A4FF-E8AD2A0F2699}" type="presParOf" srcId="{9D20A656-C4E7-C640-BA01-D50A76BC48B9}" destId="{A988BB26-0E8C-1048-A5F1-393DE3DFEC5B}" srcOrd="9" destOrd="0" presId="urn:microsoft.com/office/officeart/2005/8/layout/default"/>
    <dgm:cxn modelId="{EA918885-5F09-AE4B-A99B-70FD089C3BD5}" type="presParOf" srcId="{9D20A656-C4E7-C640-BA01-D50A76BC48B9}" destId="{E631E5B5-9BDF-2248-89D2-352AD65CC197}"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C6472C1-0CF5-4319-AB4E-2BF74DAEE5FD}"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dgm:pt modelId="{9D57EF25-ED50-45E2-9199-6A2E6C614EDA}">
      <dgm:prSet/>
      <dgm:spPr/>
      <dgm:t>
        <a:bodyPr/>
        <a:lstStyle/>
        <a:p>
          <a:r>
            <a:rPr lang="en-US" dirty="0"/>
            <a:t>Suspected macrosomia or LGA alone is not an indication for induction before 39 weeks.</a:t>
          </a:r>
        </a:p>
      </dgm:t>
    </dgm:pt>
    <dgm:pt modelId="{8F9CCB47-F986-456A-855C-FD8E894AB941}" type="parTrans" cxnId="{6D9F9DD3-C5E1-4A64-BFB0-ABF75D96953A}">
      <dgm:prSet/>
      <dgm:spPr/>
      <dgm:t>
        <a:bodyPr/>
        <a:lstStyle/>
        <a:p>
          <a:endParaRPr lang="en-US"/>
        </a:p>
      </dgm:t>
    </dgm:pt>
    <dgm:pt modelId="{B26E3679-125B-4202-8D63-586D9C94591A}" type="sibTrans" cxnId="{6D9F9DD3-C5E1-4A64-BFB0-ABF75D96953A}">
      <dgm:prSet/>
      <dgm:spPr/>
      <dgm:t>
        <a:bodyPr/>
        <a:lstStyle/>
        <a:p>
          <a:endParaRPr lang="en-US"/>
        </a:p>
      </dgm:t>
    </dgm:pt>
    <dgm:pt modelId="{3807EE8B-C396-4031-BDC1-E89B7632468B}">
      <dgm:prSet/>
      <dgm:spPr/>
      <dgm:t>
        <a:bodyPr/>
        <a:lstStyle/>
        <a:p>
          <a:r>
            <a:rPr lang="en-US" dirty="0"/>
            <a:t>Discussions with patients should include the limitations of ultrasound to accurately predict fetal weight.</a:t>
          </a:r>
        </a:p>
      </dgm:t>
    </dgm:pt>
    <dgm:pt modelId="{74E3E7F5-75A3-4A7B-8742-4FC161FB32AF}" type="parTrans" cxnId="{B9D31CE5-B4CB-41F8-8AD1-BFB621D846A1}">
      <dgm:prSet/>
      <dgm:spPr/>
      <dgm:t>
        <a:bodyPr/>
        <a:lstStyle/>
        <a:p>
          <a:endParaRPr lang="en-US"/>
        </a:p>
      </dgm:t>
    </dgm:pt>
    <dgm:pt modelId="{1CB50288-2F68-4535-8FAB-B3D8FB5AAA1E}" type="sibTrans" cxnId="{B9D31CE5-B4CB-41F8-8AD1-BFB621D846A1}">
      <dgm:prSet/>
      <dgm:spPr/>
      <dgm:t>
        <a:bodyPr/>
        <a:lstStyle/>
        <a:p>
          <a:endParaRPr lang="en-US"/>
        </a:p>
      </dgm:t>
    </dgm:pt>
    <dgm:pt modelId="{58099E1B-0312-E444-8A7E-B124CDD77AF2}">
      <dgm:prSet/>
      <dgm:spPr/>
      <dgm:t>
        <a:bodyPr/>
        <a:lstStyle/>
        <a:p>
          <a:r>
            <a:rPr lang="en-US" sz="1400" dirty="0"/>
            <a:t>Meta-analysis of 56 studies using ultrasound to predict fetal weight &gt;4000</a:t>
          </a:r>
        </a:p>
      </dgm:t>
    </dgm:pt>
    <dgm:pt modelId="{3946133B-3807-8E45-9089-8472ABA84F92}" type="parTrans" cxnId="{5E2DFD08-D36D-754A-AB12-61086795F5D6}">
      <dgm:prSet/>
      <dgm:spPr/>
      <dgm:t>
        <a:bodyPr/>
        <a:lstStyle/>
        <a:p>
          <a:endParaRPr lang="en-US"/>
        </a:p>
      </dgm:t>
    </dgm:pt>
    <dgm:pt modelId="{C0BFA7F0-4BE7-944D-BF27-8910B670963C}" type="sibTrans" cxnId="{5E2DFD08-D36D-754A-AB12-61086795F5D6}">
      <dgm:prSet/>
      <dgm:spPr/>
      <dgm:t>
        <a:bodyPr/>
        <a:lstStyle/>
        <a:p>
          <a:endParaRPr lang="en-US"/>
        </a:p>
      </dgm:t>
    </dgm:pt>
    <dgm:pt modelId="{C5A33B41-785A-5444-BB5B-B1942CB4B114}">
      <dgm:prSet custT="1"/>
      <dgm:spPr/>
      <dgm:t>
        <a:bodyPr/>
        <a:lstStyle/>
        <a:p>
          <a:r>
            <a:rPr lang="en-US" sz="1400" dirty="0"/>
            <a:t>sensitivity 56%</a:t>
          </a:r>
        </a:p>
      </dgm:t>
    </dgm:pt>
    <dgm:pt modelId="{F75A139A-D130-224A-A820-E9C7A953D688}" type="parTrans" cxnId="{A08E14B0-7E34-7349-AFEF-B23B5E45C907}">
      <dgm:prSet/>
      <dgm:spPr/>
      <dgm:t>
        <a:bodyPr/>
        <a:lstStyle/>
        <a:p>
          <a:endParaRPr lang="en-US"/>
        </a:p>
      </dgm:t>
    </dgm:pt>
    <dgm:pt modelId="{6D3EC2BF-D4D1-DF47-9AA8-420CDF3652AC}" type="sibTrans" cxnId="{A08E14B0-7E34-7349-AFEF-B23B5E45C907}">
      <dgm:prSet/>
      <dgm:spPr/>
      <dgm:t>
        <a:bodyPr/>
        <a:lstStyle/>
        <a:p>
          <a:endParaRPr lang="en-US"/>
        </a:p>
      </dgm:t>
    </dgm:pt>
    <dgm:pt modelId="{FBE7FB85-FEF0-F145-B702-54FE75204C8B}">
      <dgm:prSet custT="1"/>
      <dgm:spPr/>
      <dgm:t>
        <a:bodyPr/>
        <a:lstStyle/>
        <a:p>
          <a:r>
            <a:rPr lang="en-US" sz="1400" dirty="0"/>
            <a:t>specificity 92%</a:t>
          </a:r>
        </a:p>
      </dgm:t>
    </dgm:pt>
    <dgm:pt modelId="{3678F205-B758-0E49-8C80-555C5CBFF438}" type="parTrans" cxnId="{E075148D-F2F8-2C44-828E-9BA45E689094}">
      <dgm:prSet/>
      <dgm:spPr/>
      <dgm:t>
        <a:bodyPr/>
        <a:lstStyle/>
        <a:p>
          <a:endParaRPr lang="en-US"/>
        </a:p>
      </dgm:t>
    </dgm:pt>
    <dgm:pt modelId="{F0F40DD7-4E91-7349-A36A-C9C7DC1020C2}" type="sibTrans" cxnId="{E075148D-F2F8-2C44-828E-9BA45E689094}">
      <dgm:prSet/>
      <dgm:spPr/>
      <dgm:t>
        <a:bodyPr/>
        <a:lstStyle/>
        <a:p>
          <a:endParaRPr lang="en-US"/>
        </a:p>
      </dgm:t>
    </dgm:pt>
    <dgm:pt modelId="{618557A1-16D7-1546-B62C-7525E5B4A21C}">
      <dgm:prSet custT="1"/>
      <dgm:spPr/>
      <dgm:t>
        <a:bodyPr/>
        <a:lstStyle/>
        <a:p>
          <a:r>
            <a:rPr lang="en-US" sz="1400" dirty="0"/>
            <a:t>the tendency is to overestimate fetal weight</a:t>
          </a:r>
        </a:p>
      </dgm:t>
    </dgm:pt>
    <dgm:pt modelId="{58378C6A-D3BE-BE40-BE08-327215F2EBBB}" type="parTrans" cxnId="{F644C302-334C-EF4A-9F36-F27AC9D3B60C}">
      <dgm:prSet/>
      <dgm:spPr/>
      <dgm:t>
        <a:bodyPr/>
        <a:lstStyle/>
        <a:p>
          <a:endParaRPr lang="en-US"/>
        </a:p>
      </dgm:t>
    </dgm:pt>
    <dgm:pt modelId="{F713E551-C3B6-904A-A9A3-1479E28B3F3A}" type="sibTrans" cxnId="{F644C302-334C-EF4A-9F36-F27AC9D3B60C}">
      <dgm:prSet/>
      <dgm:spPr/>
      <dgm:t>
        <a:bodyPr/>
        <a:lstStyle/>
        <a:p>
          <a:endParaRPr lang="en-US"/>
        </a:p>
      </dgm:t>
    </dgm:pt>
    <dgm:pt modelId="{6A54B2F1-7184-3141-B61A-2C70891F3C58}" type="pres">
      <dgm:prSet presAssocID="{2C6472C1-0CF5-4319-AB4E-2BF74DAEE5FD}" presName="outerComposite" presStyleCnt="0">
        <dgm:presLayoutVars>
          <dgm:chMax val="5"/>
          <dgm:dir/>
          <dgm:resizeHandles val="exact"/>
        </dgm:presLayoutVars>
      </dgm:prSet>
      <dgm:spPr/>
    </dgm:pt>
    <dgm:pt modelId="{936B3E17-6126-9F47-942C-BFAB209F95C1}" type="pres">
      <dgm:prSet presAssocID="{2C6472C1-0CF5-4319-AB4E-2BF74DAEE5FD}" presName="dummyMaxCanvas" presStyleCnt="0">
        <dgm:presLayoutVars/>
      </dgm:prSet>
      <dgm:spPr/>
    </dgm:pt>
    <dgm:pt modelId="{DBF8990A-E839-9947-82DF-F57498B827C1}" type="pres">
      <dgm:prSet presAssocID="{2C6472C1-0CF5-4319-AB4E-2BF74DAEE5FD}" presName="ThreeNodes_1" presStyleLbl="node1" presStyleIdx="0" presStyleCnt="3" custScaleX="104346" custLinFactNeighborX="4201" custLinFactNeighborY="3607">
        <dgm:presLayoutVars>
          <dgm:bulletEnabled val="1"/>
        </dgm:presLayoutVars>
      </dgm:prSet>
      <dgm:spPr/>
    </dgm:pt>
    <dgm:pt modelId="{2D6BFD9C-84E7-D74F-816D-E4F14E60F457}" type="pres">
      <dgm:prSet presAssocID="{2C6472C1-0CF5-4319-AB4E-2BF74DAEE5FD}" presName="ThreeNodes_2" presStyleLbl="node1" presStyleIdx="1" presStyleCnt="3" custScaleX="107560">
        <dgm:presLayoutVars>
          <dgm:bulletEnabled val="1"/>
        </dgm:presLayoutVars>
      </dgm:prSet>
      <dgm:spPr/>
    </dgm:pt>
    <dgm:pt modelId="{D8F51E00-6222-DC4A-970D-B917BA6B40D8}" type="pres">
      <dgm:prSet presAssocID="{2C6472C1-0CF5-4319-AB4E-2BF74DAEE5FD}" presName="ThreeNodes_3" presStyleLbl="node1" presStyleIdx="2" presStyleCnt="3" custScaleX="113550">
        <dgm:presLayoutVars>
          <dgm:bulletEnabled val="1"/>
        </dgm:presLayoutVars>
      </dgm:prSet>
      <dgm:spPr/>
    </dgm:pt>
    <dgm:pt modelId="{2234B973-01CA-D046-B4A0-10499434C667}" type="pres">
      <dgm:prSet presAssocID="{2C6472C1-0CF5-4319-AB4E-2BF74DAEE5FD}" presName="ThreeConn_1-2" presStyleLbl="fgAccFollowNode1" presStyleIdx="0" presStyleCnt="2">
        <dgm:presLayoutVars>
          <dgm:bulletEnabled val="1"/>
        </dgm:presLayoutVars>
      </dgm:prSet>
      <dgm:spPr/>
    </dgm:pt>
    <dgm:pt modelId="{7AA7E257-2311-4C49-B179-18F584386F0D}" type="pres">
      <dgm:prSet presAssocID="{2C6472C1-0CF5-4319-AB4E-2BF74DAEE5FD}" presName="ThreeConn_2-3" presStyleLbl="fgAccFollowNode1" presStyleIdx="1" presStyleCnt="2">
        <dgm:presLayoutVars>
          <dgm:bulletEnabled val="1"/>
        </dgm:presLayoutVars>
      </dgm:prSet>
      <dgm:spPr/>
    </dgm:pt>
    <dgm:pt modelId="{FFCE2EA8-4611-C747-A1C6-25CC1774A596}" type="pres">
      <dgm:prSet presAssocID="{2C6472C1-0CF5-4319-AB4E-2BF74DAEE5FD}" presName="ThreeNodes_1_text" presStyleLbl="node1" presStyleIdx="2" presStyleCnt="3">
        <dgm:presLayoutVars>
          <dgm:bulletEnabled val="1"/>
        </dgm:presLayoutVars>
      </dgm:prSet>
      <dgm:spPr/>
    </dgm:pt>
    <dgm:pt modelId="{8B142064-CE64-4349-8938-12E9C5EFE5E1}" type="pres">
      <dgm:prSet presAssocID="{2C6472C1-0CF5-4319-AB4E-2BF74DAEE5FD}" presName="ThreeNodes_2_text" presStyleLbl="node1" presStyleIdx="2" presStyleCnt="3">
        <dgm:presLayoutVars>
          <dgm:bulletEnabled val="1"/>
        </dgm:presLayoutVars>
      </dgm:prSet>
      <dgm:spPr/>
    </dgm:pt>
    <dgm:pt modelId="{DA44A0BD-D5B4-7941-B14F-2739236280C3}" type="pres">
      <dgm:prSet presAssocID="{2C6472C1-0CF5-4319-AB4E-2BF74DAEE5FD}" presName="ThreeNodes_3_text" presStyleLbl="node1" presStyleIdx="2" presStyleCnt="3">
        <dgm:presLayoutVars>
          <dgm:bulletEnabled val="1"/>
        </dgm:presLayoutVars>
      </dgm:prSet>
      <dgm:spPr/>
    </dgm:pt>
  </dgm:ptLst>
  <dgm:cxnLst>
    <dgm:cxn modelId="{F644C302-334C-EF4A-9F36-F27AC9D3B60C}" srcId="{58099E1B-0312-E444-8A7E-B124CDD77AF2}" destId="{618557A1-16D7-1546-B62C-7525E5B4A21C}" srcOrd="2" destOrd="0" parTransId="{58378C6A-D3BE-BE40-BE08-327215F2EBBB}" sibTransId="{F713E551-C3B6-904A-A9A3-1479E28B3F3A}"/>
    <dgm:cxn modelId="{5E2DFD08-D36D-754A-AB12-61086795F5D6}" srcId="{2C6472C1-0CF5-4319-AB4E-2BF74DAEE5FD}" destId="{58099E1B-0312-E444-8A7E-B124CDD77AF2}" srcOrd="2" destOrd="0" parTransId="{3946133B-3807-8E45-9089-8472ABA84F92}" sibTransId="{C0BFA7F0-4BE7-944D-BF27-8910B670963C}"/>
    <dgm:cxn modelId="{5A183C16-0D41-BA40-BCBD-47650CFCC66A}" type="presOf" srcId="{618557A1-16D7-1546-B62C-7525E5B4A21C}" destId="{D8F51E00-6222-DC4A-970D-B917BA6B40D8}" srcOrd="0" destOrd="3" presId="urn:microsoft.com/office/officeart/2005/8/layout/vProcess5"/>
    <dgm:cxn modelId="{9C9EBA26-FA77-464A-B42F-34654F1A7A74}" type="presOf" srcId="{3807EE8B-C396-4031-BDC1-E89B7632468B}" destId="{8B142064-CE64-4349-8938-12E9C5EFE5E1}" srcOrd="1" destOrd="0" presId="urn:microsoft.com/office/officeart/2005/8/layout/vProcess5"/>
    <dgm:cxn modelId="{7DE90F2C-99D4-4B4F-B831-2BBDD5C64BFC}" type="presOf" srcId="{3807EE8B-C396-4031-BDC1-E89B7632468B}" destId="{2D6BFD9C-84E7-D74F-816D-E4F14E60F457}" srcOrd="0" destOrd="0" presId="urn:microsoft.com/office/officeart/2005/8/layout/vProcess5"/>
    <dgm:cxn modelId="{BBE9853A-2771-944B-A761-30C07C85D2D8}" type="presOf" srcId="{618557A1-16D7-1546-B62C-7525E5B4A21C}" destId="{DA44A0BD-D5B4-7941-B14F-2739236280C3}" srcOrd="1" destOrd="3" presId="urn:microsoft.com/office/officeart/2005/8/layout/vProcess5"/>
    <dgm:cxn modelId="{4AAA1E5E-32E3-1342-B4B2-7116A082DEB1}" type="presOf" srcId="{FBE7FB85-FEF0-F145-B702-54FE75204C8B}" destId="{D8F51E00-6222-DC4A-970D-B917BA6B40D8}" srcOrd="0" destOrd="2" presId="urn:microsoft.com/office/officeart/2005/8/layout/vProcess5"/>
    <dgm:cxn modelId="{0B139743-C017-7646-BBC9-F94A01A08F96}" type="presOf" srcId="{58099E1B-0312-E444-8A7E-B124CDD77AF2}" destId="{D8F51E00-6222-DC4A-970D-B917BA6B40D8}" srcOrd="0" destOrd="0" presId="urn:microsoft.com/office/officeart/2005/8/layout/vProcess5"/>
    <dgm:cxn modelId="{9CAEBF4B-E85D-7847-BD8E-B6F57D780E81}" type="presOf" srcId="{1CB50288-2F68-4535-8FAB-B3D8FB5AAA1E}" destId="{7AA7E257-2311-4C49-B179-18F584386F0D}" srcOrd="0" destOrd="0" presId="urn:microsoft.com/office/officeart/2005/8/layout/vProcess5"/>
    <dgm:cxn modelId="{A885BB4C-D108-CB4F-B2DC-8D13AE60BCC9}" type="presOf" srcId="{C5A33B41-785A-5444-BB5B-B1942CB4B114}" destId="{D8F51E00-6222-DC4A-970D-B917BA6B40D8}" srcOrd="0" destOrd="1" presId="urn:microsoft.com/office/officeart/2005/8/layout/vProcess5"/>
    <dgm:cxn modelId="{5104AD74-B95F-914F-B4A2-C1D105C82132}" type="presOf" srcId="{FBE7FB85-FEF0-F145-B702-54FE75204C8B}" destId="{DA44A0BD-D5B4-7941-B14F-2739236280C3}" srcOrd="1" destOrd="2" presId="urn:microsoft.com/office/officeart/2005/8/layout/vProcess5"/>
    <dgm:cxn modelId="{DD081D82-1A8D-6F42-90C2-D60306E719B3}" type="presOf" srcId="{2C6472C1-0CF5-4319-AB4E-2BF74DAEE5FD}" destId="{6A54B2F1-7184-3141-B61A-2C70891F3C58}" srcOrd="0" destOrd="0" presId="urn:microsoft.com/office/officeart/2005/8/layout/vProcess5"/>
    <dgm:cxn modelId="{E075148D-F2F8-2C44-828E-9BA45E689094}" srcId="{58099E1B-0312-E444-8A7E-B124CDD77AF2}" destId="{FBE7FB85-FEF0-F145-B702-54FE75204C8B}" srcOrd="1" destOrd="0" parTransId="{3678F205-B758-0E49-8C80-555C5CBFF438}" sibTransId="{F0F40DD7-4E91-7349-A36A-C9C7DC1020C2}"/>
    <dgm:cxn modelId="{B9AC809C-C8B7-F140-9BBE-5CCB4E3EC27E}" type="presOf" srcId="{9D57EF25-ED50-45E2-9199-6A2E6C614EDA}" destId="{FFCE2EA8-4611-C747-A1C6-25CC1774A596}" srcOrd="1" destOrd="0" presId="urn:microsoft.com/office/officeart/2005/8/layout/vProcess5"/>
    <dgm:cxn modelId="{F96AB6A2-0C8B-4749-A837-85A9130D04F4}" type="presOf" srcId="{58099E1B-0312-E444-8A7E-B124CDD77AF2}" destId="{DA44A0BD-D5B4-7941-B14F-2739236280C3}" srcOrd="1" destOrd="0" presId="urn:microsoft.com/office/officeart/2005/8/layout/vProcess5"/>
    <dgm:cxn modelId="{A08E14B0-7E34-7349-AFEF-B23B5E45C907}" srcId="{58099E1B-0312-E444-8A7E-B124CDD77AF2}" destId="{C5A33B41-785A-5444-BB5B-B1942CB4B114}" srcOrd="0" destOrd="0" parTransId="{F75A139A-D130-224A-A820-E9C7A953D688}" sibTransId="{6D3EC2BF-D4D1-DF47-9AA8-420CDF3652AC}"/>
    <dgm:cxn modelId="{2375D3C5-D004-004E-9F8F-A3080690BE2D}" type="presOf" srcId="{9D57EF25-ED50-45E2-9199-6A2E6C614EDA}" destId="{DBF8990A-E839-9947-82DF-F57498B827C1}" srcOrd="0" destOrd="0" presId="urn:microsoft.com/office/officeart/2005/8/layout/vProcess5"/>
    <dgm:cxn modelId="{6D9F9DD3-C5E1-4A64-BFB0-ABF75D96953A}" srcId="{2C6472C1-0CF5-4319-AB4E-2BF74DAEE5FD}" destId="{9D57EF25-ED50-45E2-9199-6A2E6C614EDA}" srcOrd="0" destOrd="0" parTransId="{8F9CCB47-F986-456A-855C-FD8E894AB941}" sibTransId="{B26E3679-125B-4202-8D63-586D9C94591A}"/>
    <dgm:cxn modelId="{B9D31CE5-B4CB-41F8-8AD1-BFB621D846A1}" srcId="{2C6472C1-0CF5-4319-AB4E-2BF74DAEE5FD}" destId="{3807EE8B-C396-4031-BDC1-E89B7632468B}" srcOrd="1" destOrd="0" parTransId="{74E3E7F5-75A3-4A7B-8742-4FC161FB32AF}" sibTransId="{1CB50288-2F68-4535-8FAB-B3D8FB5AAA1E}"/>
    <dgm:cxn modelId="{421668F8-A5CC-B34D-918A-C36548FCDB17}" type="presOf" srcId="{B26E3679-125B-4202-8D63-586D9C94591A}" destId="{2234B973-01CA-D046-B4A0-10499434C667}" srcOrd="0" destOrd="0" presId="urn:microsoft.com/office/officeart/2005/8/layout/vProcess5"/>
    <dgm:cxn modelId="{09E0DDFC-6B8C-F04B-BFA1-B373A5703003}" type="presOf" srcId="{C5A33B41-785A-5444-BB5B-B1942CB4B114}" destId="{DA44A0BD-D5B4-7941-B14F-2739236280C3}" srcOrd="1" destOrd="1" presId="urn:microsoft.com/office/officeart/2005/8/layout/vProcess5"/>
    <dgm:cxn modelId="{E3D10E75-DF8D-0C44-98B1-12A9E72DD6DF}" type="presParOf" srcId="{6A54B2F1-7184-3141-B61A-2C70891F3C58}" destId="{936B3E17-6126-9F47-942C-BFAB209F95C1}" srcOrd="0" destOrd="0" presId="urn:microsoft.com/office/officeart/2005/8/layout/vProcess5"/>
    <dgm:cxn modelId="{86EAC4E8-BD69-D843-911B-1C6E04ADCA74}" type="presParOf" srcId="{6A54B2F1-7184-3141-B61A-2C70891F3C58}" destId="{DBF8990A-E839-9947-82DF-F57498B827C1}" srcOrd="1" destOrd="0" presId="urn:microsoft.com/office/officeart/2005/8/layout/vProcess5"/>
    <dgm:cxn modelId="{EE06F890-B7A6-DE40-8B52-CDC183C0A193}" type="presParOf" srcId="{6A54B2F1-7184-3141-B61A-2C70891F3C58}" destId="{2D6BFD9C-84E7-D74F-816D-E4F14E60F457}" srcOrd="2" destOrd="0" presId="urn:microsoft.com/office/officeart/2005/8/layout/vProcess5"/>
    <dgm:cxn modelId="{72424C1A-D88E-2848-913B-076CCED860A6}" type="presParOf" srcId="{6A54B2F1-7184-3141-B61A-2C70891F3C58}" destId="{D8F51E00-6222-DC4A-970D-B917BA6B40D8}" srcOrd="3" destOrd="0" presId="urn:microsoft.com/office/officeart/2005/8/layout/vProcess5"/>
    <dgm:cxn modelId="{43C94581-079F-EB48-BB14-E5D2561B88F6}" type="presParOf" srcId="{6A54B2F1-7184-3141-B61A-2C70891F3C58}" destId="{2234B973-01CA-D046-B4A0-10499434C667}" srcOrd="4" destOrd="0" presId="urn:microsoft.com/office/officeart/2005/8/layout/vProcess5"/>
    <dgm:cxn modelId="{8BCF49C9-74AA-F24C-A113-00D0C99497F2}" type="presParOf" srcId="{6A54B2F1-7184-3141-B61A-2C70891F3C58}" destId="{7AA7E257-2311-4C49-B179-18F584386F0D}" srcOrd="5" destOrd="0" presId="urn:microsoft.com/office/officeart/2005/8/layout/vProcess5"/>
    <dgm:cxn modelId="{722DFDE3-BC35-4F4F-95C7-956CA6E93B98}" type="presParOf" srcId="{6A54B2F1-7184-3141-B61A-2C70891F3C58}" destId="{FFCE2EA8-4611-C747-A1C6-25CC1774A596}" srcOrd="6" destOrd="0" presId="urn:microsoft.com/office/officeart/2005/8/layout/vProcess5"/>
    <dgm:cxn modelId="{CA36CE54-05D3-544E-891C-95BC45EC3D9E}" type="presParOf" srcId="{6A54B2F1-7184-3141-B61A-2C70891F3C58}" destId="{8B142064-CE64-4349-8938-12E9C5EFE5E1}" srcOrd="7" destOrd="0" presId="urn:microsoft.com/office/officeart/2005/8/layout/vProcess5"/>
    <dgm:cxn modelId="{9EA93E43-EA83-384F-A48C-5C8D5E11467D}" type="presParOf" srcId="{6A54B2F1-7184-3141-B61A-2C70891F3C58}" destId="{DA44A0BD-D5B4-7941-B14F-2739236280C3}"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25CBB94-4D78-4CDB-AC5B-B78E7E7204C7}" type="doc">
      <dgm:prSet loTypeId="urn:microsoft.com/office/officeart/2005/8/layout/hierarchy1" loCatId="hierarchy" qsTypeId="urn:microsoft.com/office/officeart/2005/8/quickstyle/simple1" qsCatId="simple" csTypeId="urn:microsoft.com/office/officeart/2005/8/colors/colorful2" csCatId="colorful"/>
      <dgm:spPr/>
      <dgm:t>
        <a:bodyPr/>
        <a:lstStyle/>
        <a:p>
          <a:endParaRPr lang="en-US"/>
        </a:p>
      </dgm:t>
    </dgm:pt>
    <dgm:pt modelId="{297D4AA6-8A5F-45FD-9035-FFBD247A32E1}">
      <dgm:prSet/>
      <dgm:spPr/>
      <dgm:t>
        <a:bodyPr/>
        <a:lstStyle/>
        <a:p>
          <a:r>
            <a:rPr lang="en-US"/>
            <a:t>All cervical ripening agents are appropriate for individuals who are colonized with GBS.</a:t>
          </a:r>
        </a:p>
      </dgm:t>
    </dgm:pt>
    <dgm:pt modelId="{CBD2CA51-3671-43E0-A6D0-E74AD1F8E540}" type="parTrans" cxnId="{ADD253EC-C4BF-4D75-98F7-1DFD5105D177}">
      <dgm:prSet/>
      <dgm:spPr/>
      <dgm:t>
        <a:bodyPr/>
        <a:lstStyle/>
        <a:p>
          <a:endParaRPr lang="en-US"/>
        </a:p>
      </dgm:t>
    </dgm:pt>
    <dgm:pt modelId="{CFB27EEC-C832-419F-9DA0-419A3A081159}" type="sibTrans" cxnId="{ADD253EC-C4BF-4D75-98F7-1DFD5105D177}">
      <dgm:prSet/>
      <dgm:spPr/>
      <dgm:t>
        <a:bodyPr/>
        <a:lstStyle/>
        <a:p>
          <a:endParaRPr lang="en-US"/>
        </a:p>
      </dgm:t>
    </dgm:pt>
    <dgm:pt modelId="{3466BD09-B3DE-4E30-B28F-C838054D4743}">
      <dgm:prSet/>
      <dgm:spPr/>
      <dgm:t>
        <a:bodyPr/>
        <a:lstStyle/>
        <a:p>
          <a:r>
            <a:rPr lang="en-US"/>
            <a:t>Antibiotics should be started when the patient is in active labor or with rupture of membranes.</a:t>
          </a:r>
        </a:p>
      </dgm:t>
    </dgm:pt>
    <dgm:pt modelId="{53D0BD6D-593E-4889-A408-63FCF0235658}" type="parTrans" cxnId="{63DC12FB-3550-42D7-B42D-76A6974DAD93}">
      <dgm:prSet/>
      <dgm:spPr/>
      <dgm:t>
        <a:bodyPr/>
        <a:lstStyle/>
        <a:p>
          <a:endParaRPr lang="en-US"/>
        </a:p>
      </dgm:t>
    </dgm:pt>
    <dgm:pt modelId="{C5B2C6B1-F038-46D3-B20D-C2333852FAC4}" type="sibTrans" cxnId="{63DC12FB-3550-42D7-B42D-76A6974DAD93}">
      <dgm:prSet/>
      <dgm:spPr/>
      <dgm:t>
        <a:bodyPr/>
        <a:lstStyle/>
        <a:p>
          <a:endParaRPr lang="en-US"/>
        </a:p>
      </dgm:t>
    </dgm:pt>
    <dgm:pt modelId="{65400F5F-FD90-5F45-939A-E39F21FF4A32}" type="pres">
      <dgm:prSet presAssocID="{325CBB94-4D78-4CDB-AC5B-B78E7E7204C7}" presName="hierChild1" presStyleCnt="0">
        <dgm:presLayoutVars>
          <dgm:chPref val="1"/>
          <dgm:dir/>
          <dgm:animOne val="branch"/>
          <dgm:animLvl val="lvl"/>
          <dgm:resizeHandles/>
        </dgm:presLayoutVars>
      </dgm:prSet>
      <dgm:spPr/>
    </dgm:pt>
    <dgm:pt modelId="{89CF1AE1-C25C-E945-BCF6-4A166988E07A}" type="pres">
      <dgm:prSet presAssocID="{297D4AA6-8A5F-45FD-9035-FFBD247A32E1}" presName="hierRoot1" presStyleCnt="0"/>
      <dgm:spPr/>
    </dgm:pt>
    <dgm:pt modelId="{556F4527-9D95-0041-AE9B-D67B781397DC}" type="pres">
      <dgm:prSet presAssocID="{297D4AA6-8A5F-45FD-9035-FFBD247A32E1}" presName="composite" presStyleCnt="0"/>
      <dgm:spPr/>
    </dgm:pt>
    <dgm:pt modelId="{C33774BC-D516-FF48-AADD-B1273A24AC65}" type="pres">
      <dgm:prSet presAssocID="{297D4AA6-8A5F-45FD-9035-FFBD247A32E1}" presName="background" presStyleLbl="node0" presStyleIdx="0" presStyleCnt="2"/>
      <dgm:spPr/>
    </dgm:pt>
    <dgm:pt modelId="{6060F6D1-2584-324F-97EF-0F28D90DCA2A}" type="pres">
      <dgm:prSet presAssocID="{297D4AA6-8A5F-45FD-9035-FFBD247A32E1}" presName="text" presStyleLbl="fgAcc0" presStyleIdx="0" presStyleCnt="2">
        <dgm:presLayoutVars>
          <dgm:chPref val="3"/>
        </dgm:presLayoutVars>
      </dgm:prSet>
      <dgm:spPr/>
    </dgm:pt>
    <dgm:pt modelId="{9EA0499A-6645-A94B-B8A5-AB301197D2D6}" type="pres">
      <dgm:prSet presAssocID="{297D4AA6-8A5F-45FD-9035-FFBD247A32E1}" presName="hierChild2" presStyleCnt="0"/>
      <dgm:spPr/>
    </dgm:pt>
    <dgm:pt modelId="{9EF1920D-850C-3B49-A0F6-CA65C4695DD8}" type="pres">
      <dgm:prSet presAssocID="{3466BD09-B3DE-4E30-B28F-C838054D4743}" presName="hierRoot1" presStyleCnt="0"/>
      <dgm:spPr/>
    </dgm:pt>
    <dgm:pt modelId="{11447954-FDB4-3545-9B47-A5E5BD72BC0D}" type="pres">
      <dgm:prSet presAssocID="{3466BD09-B3DE-4E30-B28F-C838054D4743}" presName="composite" presStyleCnt="0"/>
      <dgm:spPr/>
    </dgm:pt>
    <dgm:pt modelId="{FC22BFF1-77A6-0546-802A-737881B5674C}" type="pres">
      <dgm:prSet presAssocID="{3466BD09-B3DE-4E30-B28F-C838054D4743}" presName="background" presStyleLbl="node0" presStyleIdx="1" presStyleCnt="2"/>
      <dgm:spPr/>
    </dgm:pt>
    <dgm:pt modelId="{E98FC9D0-4B73-884F-BF2D-18DE1455DD69}" type="pres">
      <dgm:prSet presAssocID="{3466BD09-B3DE-4E30-B28F-C838054D4743}" presName="text" presStyleLbl="fgAcc0" presStyleIdx="1" presStyleCnt="2">
        <dgm:presLayoutVars>
          <dgm:chPref val="3"/>
        </dgm:presLayoutVars>
      </dgm:prSet>
      <dgm:spPr/>
    </dgm:pt>
    <dgm:pt modelId="{5184BF0D-CC2C-FA4E-A5B9-AEA935506BA4}" type="pres">
      <dgm:prSet presAssocID="{3466BD09-B3DE-4E30-B28F-C838054D4743}" presName="hierChild2" presStyleCnt="0"/>
      <dgm:spPr/>
    </dgm:pt>
  </dgm:ptLst>
  <dgm:cxnLst>
    <dgm:cxn modelId="{ADC62F1F-CA36-1445-ACB1-49ED2D25B6F2}" type="presOf" srcId="{3466BD09-B3DE-4E30-B28F-C838054D4743}" destId="{E98FC9D0-4B73-884F-BF2D-18DE1455DD69}" srcOrd="0" destOrd="0" presId="urn:microsoft.com/office/officeart/2005/8/layout/hierarchy1"/>
    <dgm:cxn modelId="{07A6C593-4B6D-4149-A402-DBFC84DF3F29}" type="presOf" srcId="{325CBB94-4D78-4CDB-AC5B-B78E7E7204C7}" destId="{65400F5F-FD90-5F45-939A-E39F21FF4A32}" srcOrd="0" destOrd="0" presId="urn:microsoft.com/office/officeart/2005/8/layout/hierarchy1"/>
    <dgm:cxn modelId="{ADD253EC-C4BF-4D75-98F7-1DFD5105D177}" srcId="{325CBB94-4D78-4CDB-AC5B-B78E7E7204C7}" destId="{297D4AA6-8A5F-45FD-9035-FFBD247A32E1}" srcOrd="0" destOrd="0" parTransId="{CBD2CA51-3671-43E0-A6D0-E74AD1F8E540}" sibTransId="{CFB27EEC-C832-419F-9DA0-419A3A081159}"/>
    <dgm:cxn modelId="{63DC12FB-3550-42D7-B42D-76A6974DAD93}" srcId="{325CBB94-4D78-4CDB-AC5B-B78E7E7204C7}" destId="{3466BD09-B3DE-4E30-B28F-C838054D4743}" srcOrd="1" destOrd="0" parTransId="{53D0BD6D-593E-4889-A408-63FCF0235658}" sibTransId="{C5B2C6B1-F038-46D3-B20D-C2333852FAC4}"/>
    <dgm:cxn modelId="{19BF44FE-AF8E-0146-BAF7-09953FDC4409}" type="presOf" srcId="{297D4AA6-8A5F-45FD-9035-FFBD247A32E1}" destId="{6060F6D1-2584-324F-97EF-0F28D90DCA2A}" srcOrd="0" destOrd="0" presId="urn:microsoft.com/office/officeart/2005/8/layout/hierarchy1"/>
    <dgm:cxn modelId="{474E84AA-2F10-684B-B3DE-43AEF3DACEE5}" type="presParOf" srcId="{65400F5F-FD90-5F45-939A-E39F21FF4A32}" destId="{89CF1AE1-C25C-E945-BCF6-4A166988E07A}" srcOrd="0" destOrd="0" presId="urn:microsoft.com/office/officeart/2005/8/layout/hierarchy1"/>
    <dgm:cxn modelId="{2483DAB4-0D45-7643-97D9-8A72A21BF37C}" type="presParOf" srcId="{89CF1AE1-C25C-E945-BCF6-4A166988E07A}" destId="{556F4527-9D95-0041-AE9B-D67B781397DC}" srcOrd="0" destOrd="0" presId="urn:microsoft.com/office/officeart/2005/8/layout/hierarchy1"/>
    <dgm:cxn modelId="{973E60EB-29C6-D640-9016-A9F799899122}" type="presParOf" srcId="{556F4527-9D95-0041-AE9B-D67B781397DC}" destId="{C33774BC-D516-FF48-AADD-B1273A24AC65}" srcOrd="0" destOrd="0" presId="urn:microsoft.com/office/officeart/2005/8/layout/hierarchy1"/>
    <dgm:cxn modelId="{A01E2F5D-AC27-2D45-90C9-97879CBEC129}" type="presParOf" srcId="{556F4527-9D95-0041-AE9B-D67B781397DC}" destId="{6060F6D1-2584-324F-97EF-0F28D90DCA2A}" srcOrd="1" destOrd="0" presId="urn:microsoft.com/office/officeart/2005/8/layout/hierarchy1"/>
    <dgm:cxn modelId="{B94D7564-46BB-9B44-99F3-A7FD60ECE306}" type="presParOf" srcId="{89CF1AE1-C25C-E945-BCF6-4A166988E07A}" destId="{9EA0499A-6645-A94B-B8A5-AB301197D2D6}" srcOrd="1" destOrd="0" presId="urn:microsoft.com/office/officeart/2005/8/layout/hierarchy1"/>
    <dgm:cxn modelId="{F4450104-2876-5F47-A093-C51693107EA8}" type="presParOf" srcId="{65400F5F-FD90-5F45-939A-E39F21FF4A32}" destId="{9EF1920D-850C-3B49-A0F6-CA65C4695DD8}" srcOrd="1" destOrd="0" presId="urn:microsoft.com/office/officeart/2005/8/layout/hierarchy1"/>
    <dgm:cxn modelId="{71B2D402-9992-DB40-ADB4-D66E1BC5E3B3}" type="presParOf" srcId="{9EF1920D-850C-3B49-A0F6-CA65C4695DD8}" destId="{11447954-FDB4-3545-9B47-A5E5BD72BC0D}" srcOrd="0" destOrd="0" presId="urn:microsoft.com/office/officeart/2005/8/layout/hierarchy1"/>
    <dgm:cxn modelId="{0978B26D-D74C-2C49-979F-7B4724A6C26B}" type="presParOf" srcId="{11447954-FDB4-3545-9B47-A5E5BD72BC0D}" destId="{FC22BFF1-77A6-0546-802A-737881B5674C}" srcOrd="0" destOrd="0" presId="urn:microsoft.com/office/officeart/2005/8/layout/hierarchy1"/>
    <dgm:cxn modelId="{947C7BE4-F475-2443-9B93-92C5E0EE033B}" type="presParOf" srcId="{11447954-FDB4-3545-9B47-A5E5BD72BC0D}" destId="{E98FC9D0-4B73-884F-BF2D-18DE1455DD69}" srcOrd="1" destOrd="0" presId="urn:microsoft.com/office/officeart/2005/8/layout/hierarchy1"/>
    <dgm:cxn modelId="{0F893966-C3FA-A043-B7DD-ADA1CB5C4AF4}" type="presParOf" srcId="{9EF1920D-850C-3B49-A0F6-CA65C4695DD8}" destId="{5184BF0D-CC2C-FA4E-A5B9-AEA935506BA4}"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8459836-2493-471A-816E-17999D38BE4E}"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DCF2C360-CBC3-4CFD-8428-5675EADDD001}">
      <dgm:prSet/>
      <dgm:spPr/>
      <dgm:t>
        <a:bodyPr/>
        <a:lstStyle/>
        <a:p>
          <a:r>
            <a:rPr lang="en-US"/>
            <a:t>Single balloon catheters are more cost effective than double balloon catheters.</a:t>
          </a:r>
        </a:p>
      </dgm:t>
    </dgm:pt>
    <dgm:pt modelId="{5C606B25-797A-4BCB-BDEB-FF97B5354D46}" type="parTrans" cxnId="{A8FEFAC6-8490-43E5-AAE9-2341D57D2889}">
      <dgm:prSet/>
      <dgm:spPr/>
      <dgm:t>
        <a:bodyPr/>
        <a:lstStyle/>
        <a:p>
          <a:endParaRPr lang="en-US"/>
        </a:p>
      </dgm:t>
    </dgm:pt>
    <dgm:pt modelId="{031BD593-DB62-4F22-B3B9-D80D6E682C03}" type="sibTrans" cxnId="{A8FEFAC6-8490-43E5-AAE9-2341D57D2889}">
      <dgm:prSet/>
      <dgm:spPr/>
      <dgm:t>
        <a:bodyPr/>
        <a:lstStyle/>
        <a:p>
          <a:endParaRPr lang="en-US"/>
        </a:p>
      </dgm:t>
    </dgm:pt>
    <dgm:pt modelId="{B3FE6AC1-1544-44B0-8D5E-F47563D36FBE}">
      <dgm:prSet/>
      <dgm:spPr/>
      <dgm:t>
        <a:bodyPr/>
        <a:lstStyle/>
        <a:p>
          <a:r>
            <a:rPr lang="en-US"/>
            <a:t>inﬂate with 30-60 mL of water after passing the balloon through the internal cervical os.</a:t>
          </a:r>
        </a:p>
      </dgm:t>
    </dgm:pt>
    <dgm:pt modelId="{B80B3ADA-11E2-47BC-83E2-3A99C52190E4}" type="parTrans" cxnId="{98F91B58-8FAB-4B76-9257-7FDC6EC21702}">
      <dgm:prSet/>
      <dgm:spPr/>
      <dgm:t>
        <a:bodyPr/>
        <a:lstStyle/>
        <a:p>
          <a:endParaRPr lang="en-US"/>
        </a:p>
      </dgm:t>
    </dgm:pt>
    <dgm:pt modelId="{E58AE8AE-A686-4AE0-ADFF-5E2628CC3B70}" type="sibTrans" cxnId="{98F91B58-8FAB-4B76-9257-7FDC6EC21702}">
      <dgm:prSet/>
      <dgm:spPr/>
      <dgm:t>
        <a:bodyPr/>
        <a:lstStyle/>
        <a:p>
          <a:endParaRPr lang="en-US"/>
        </a:p>
      </dgm:t>
    </dgm:pt>
    <dgm:pt modelId="{7DF04D20-ACE7-47D9-AAA6-B58456168829}">
      <dgm:prSet/>
      <dgm:spPr/>
      <dgm:t>
        <a:bodyPr/>
        <a:lstStyle/>
        <a:p>
          <a:r>
            <a:rPr lang="en-US"/>
            <a:t>The catheter is left in place for up to 24 hours.</a:t>
          </a:r>
        </a:p>
      </dgm:t>
    </dgm:pt>
    <dgm:pt modelId="{6DD51DC0-8036-4D3E-8071-924335B40944}" type="parTrans" cxnId="{8918E767-E623-418F-8308-47E302B25B8A}">
      <dgm:prSet/>
      <dgm:spPr/>
      <dgm:t>
        <a:bodyPr/>
        <a:lstStyle/>
        <a:p>
          <a:endParaRPr lang="en-US"/>
        </a:p>
      </dgm:t>
    </dgm:pt>
    <dgm:pt modelId="{3B7348CF-0472-4BBE-8292-A5A37FEE3BF0}" type="sibTrans" cxnId="{8918E767-E623-418F-8308-47E302B25B8A}">
      <dgm:prSet/>
      <dgm:spPr/>
      <dgm:t>
        <a:bodyPr/>
        <a:lstStyle/>
        <a:p>
          <a:endParaRPr lang="en-US"/>
        </a:p>
      </dgm:t>
    </dgm:pt>
    <dgm:pt modelId="{6041AECF-CB81-485F-BCD4-7ECAE970F4AC}">
      <dgm:prSet/>
      <dgm:spPr/>
      <dgm:t>
        <a:bodyPr/>
        <a:lstStyle/>
        <a:p>
          <a:r>
            <a:rPr lang="en-US"/>
            <a:t>Adding tension does not confer beneﬁt.</a:t>
          </a:r>
        </a:p>
      </dgm:t>
    </dgm:pt>
    <dgm:pt modelId="{1E603E99-984A-47E9-9FCC-B22DFE4C6A5D}" type="parTrans" cxnId="{4FD0D56C-7BC7-47B2-9E38-1AD2487418AE}">
      <dgm:prSet/>
      <dgm:spPr/>
      <dgm:t>
        <a:bodyPr/>
        <a:lstStyle/>
        <a:p>
          <a:endParaRPr lang="en-US"/>
        </a:p>
      </dgm:t>
    </dgm:pt>
    <dgm:pt modelId="{7DAE9480-EA9E-4ECC-A3D0-F363F37082EC}" type="sibTrans" cxnId="{4FD0D56C-7BC7-47B2-9E38-1AD2487418AE}">
      <dgm:prSet/>
      <dgm:spPr/>
      <dgm:t>
        <a:bodyPr/>
        <a:lstStyle/>
        <a:p>
          <a:endParaRPr lang="en-US"/>
        </a:p>
      </dgm:t>
    </dgm:pt>
    <dgm:pt modelId="{BA40F36B-36C3-5F4F-97F0-83B34EA45112}" type="pres">
      <dgm:prSet presAssocID="{98459836-2493-471A-816E-17999D38BE4E}" presName="vert0" presStyleCnt="0">
        <dgm:presLayoutVars>
          <dgm:dir/>
          <dgm:animOne val="branch"/>
          <dgm:animLvl val="lvl"/>
        </dgm:presLayoutVars>
      </dgm:prSet>
      <dgm:spPr/>
    </dgm:pt>
    <dgm:pt modelId="{F2BDFCAC-66C8-9547-BCD9-7586FECA4159}" type="pres">
      <dgm:prSet presAssocID="{DCF2C360-CBC3-4CFD-8428-5675EADDD001}" presName="thickLine" presStyleLbl="alignNode1" presStyleIdx="0" presStyleCnt="4"/>
      <dgm:spPr/>
    </dgm:pt>
    <dgm:pt modelId="{7BB2A1B7-C95C-0C48-BE38-ED07CDEA80CD}" type="pres">
      <dgm:prSet presAssocID="{DCF2C360-CBC3-4CFD-8428-5675EADDD001}" presName="horz1" presStyleCnt="0"/>
      <dgm:spPr/>
    </dgm:pt>
    <dgm:pt modelId="{2ECAEBE0-8615-D145-A2B8-C6B5D1596A3B}" type="pres">
      <dgm:prSet presAssocID="{DCF2C360-CBC3-4CFD-8428-5675EADDD001}" presName="tx1" presStyleLbl="revTx" presStyleIdx="0" presStyleCnt="4"/>
      <dgm:spPr/>
    </dgm:pt>
    <dgm:pt modelId="{745857A9-236F-E040-9524-835BF44FD837}" type="pres">
      <dgm:prSet presAssocID="{DCF2C360-CBC3-4CFD-8428-5675EADDD001}" presName="vert1" presStyleCnt="0"/>
      <dgm:spPr/>
    </dgm:pt>
    <dgm:pt modelId="{FD04F3CD-DC24-BA47-9EDE-4741B102D6A0}" type="pres">
      <dgm:prSet presAssocID="{B3FE6AC1-1544-44B0-8D5E-F47563D36FBE}" presName="thickLine" presStyleLbl="alignNode1" presStyleIdx="1" presStyleCnt="4"/>
      <dgm:spPr/>
    </dgm:pt>
    <dgm:pt modelId="{B4E949B6-4A80-084E-8C3C-D2F7F3AF8631}" type="pres">
      <dgm:prSet presAssocID="{B3FE6AC1-1544-44B0-8D5E-F47563D36FBE}" presName="horz1" presStyleCnt="0"/>
      <dgm:spPr/>
    </dgm:pt>
    <dgm:pt modelId="{F3729176-8D47-164C-8126-9CA1FE612E46}" type="pres">
      <dgm:prSet presAssocID="{B3FE6AC1-1544-44B0-8D5E-F47563D36FBE}" presName="tx1" presStyleLbl="revTx" presStyleIdx="1" presStyleCnt="4"/>
      <dgm:spPr/>
    </dgm:pt>
    <dgm:pt modelId="{62B1903C-1D87-6342-B1D3-3F871BC9DE55}" type="pres">
      <dgm:prSet presAssocID="{B3FE6AC1-1544-44B0-8D5E-F47563D36FBE}" presName="vert1" presStyleCnt="0"/>
      <dgm:spPr/>
    </dgm:pt>
    <dgm:pt modelId="{F773763B-B1DA-D844-81A8-8BFDC05635C6}" type="pres">
      <dgm:prSet presAssocID="{7DF04D20-ACE7-47D9-AAA6-B58456168829}" presName="thickLine" presStyleLbl="alignNode1" presStyleIdx="2" presStyleCnt="4"/>
      <dgm:spPr/>
    </dgm:pt>
    <dgm:pt modelId="{E33B0656-E298-DF49-9619-9E7CA3F446D8}" type="pres">
      <dgm:prSet presAssocID="{7DF04D20-ACE7-47D9-AAA6-B58456168829}" presName="horz1" presStyleCnt="0"/>
      <dgm:spPr/>
    </dgm:pt>
    <dgm:pt modelId="{CED62EAD-4989-3241-B8E7-EC95217EAC8F}" type="pres">
      <dgm:prSet presAssocID="{7DF04D20-ACE7-47D9-AAA6-B58456168829}" presName="tx1" presStyleLbl="revTx" presStyleIdx="2" presStyleCnt="4"/>
      <dgm:spPr/>
    </dgm:pt>
    <dgm:pt modelId="{9E51CC26-697A-8548-8A4A-CA11AEEA160F}" type="pres">
      <dgm:prSet presAssocID="{7DF04D20-ACE7-47D9-AAA6-B58456168829}" presName="vert1" presStyleCnt="0"/>
      <dgm:spPr/>
    </dgm:pt>
    <dgm:pt modelId="{6C5E670B-6ECB-6E41-8A06-DFE5D33F1561}" type="pres">
      <dgm:prSet presAssocID="{6041AECF-CB81-485F-BCD4-7ECAE970F4AC}" presName="thickLine" presStyleLbl="alignNode1" presStyleIdx="3" presStyleCnt="4"/>
      <dgm:spPr/>
    </dgm:pt>
    <dgm:pt modelId="{EDF490E3-A3DD-404F-BBFE-20ADB078CFEA}" type="pres">
      <dgm:prSet presAssocID="{6041AECF-CB81-485F-BCD4-7ECAE970F4AC}" presName="horz1" presStyleCnt="0"/>
      <dgm:spPr/>
    </dgm:pt>
    <dgm:pt modelId="{A67081BF-A180-FD43-88AD-7F93EA61B2EF}" type="pres">
      <dgm:prSet presAssocID="{6041AECF-CB81-485F-BCD4-7ECAE970F4AC}" presName="tx1" presStyleLbl="revTx" presStyleIdx="3" presStyleCnt="4"/>
      <dgm:spPr/>
    </dgm:pt>
    <dgm:pt modelId="{FBFED517-DACA-E645-B37F-0B947F87043B}" type="pres">
      <dgm:prSet presAssocID="{6041AECF-CB81-485F-BCD4-7ECAE970F4AC}" presName="vert1" presStyleCnt="0"/>
      <dgm:spPr/>
    </dgm:pt>
  </dgm:ptLst>
  <dgm:cxnLst>
    <dgm:cxn modelId="{BE5F5C22-EB27-DE4A-885A-C73E90024A93}" type="presOf" srcId="{DCF2C360-CBC3-4CFD-8428-5675EADDD001}" destId="{2ECAEBE0-8615-D145-A2B8-C6B5D1596A3B}" srcOrd="0" destOrd="0" presId="urn:microsoft.com/office/officeart/2008/layout/LinedList"/>
    <dgm:cxn modelId="{8918E767-E623-418F-8308-47E302B25B8A}" srcId="{98459836-2493-471A-816E-17999D38BE4E}" destId="{7DF04D20-ACE7-47D9-AAA6-B58456168829}" srcOrd="2" destOrd="0" parTransId="{6DD51DC0-8036-4D3E-8071-924335B40944}" sibTransId="{3B7348CF-0472-4BBE-8292-A5A37FEE3BF0}"/>
    <dgm:cxn modelId="{5A524F6B-EB78-9342-BAE2-8C9DA4E3D379}" type="presOf" srcId="{98459836-2493-471A-816E-17999D38BE4E}" destId="{BA40F36B-36C3-5F4F-97F0-83B34EA45112}" srcOrd="0" destOrd="0" presId="urn:microsoft.com/office/officeart/2008/layout/LinedList"/>
    <dgm:cxn modelId="{4FD0D56C-7BC7-47B2-9E38-1AD2487418AE}" srcId="{98459836-2493-471A-816E-17999D38BE4E}" destId="{6041AECF-CB81-485F-BCD4-7ECAE970F4AC}" srcOrd="3" destOrd="0" parTransId="{1E603E99-984A-47E9-9FCC-B22DFE4C6A5D}" sibTransId="{7DAE9480-EA9E-4ECC-A3D0-F363F37082EC}"/>
    <dgm:cxn modelId="{C2285374-6AF7-D347-95A7-B36B48E174A1}" type="presOf" srcId="{B3FE6AC1-1544-44B0-8D5E-F47563D36FBE}" destId="{F3729176-8D47-164C-8126-9CA1FE612E46}" srcOrd="0" destOrd="0" presId="urn:microsoft.com/office/officeart/2008/layout/LinedList"/>
    <dgm:cxn modelId="{98F91B58-8FAB-4B76-9257-7FDC6EC21702}" srcId="{98459836-2493-471A-816E-17999D38BE4E}" destId="{B3FE6AC1-1544-44B0-8D5E-F47563D36FBE}" srcOrd="1" destOrd="0" parTransId="{B80B3ADA-11E2-47BC-83E2-3A99C52190E4}" sibTransId="{E58AE8AE-A686-4AE0-ADFF-5E2628CC3B70}"/>
    <dgm:cxn modelId="{A8AF869A-9EDC-FD4B-A9AC-780EF6265B16}" type="presOf" srcId="{7DF04D20-ACE7-47D9-AAA6-B58456168829}" destId="{CED62EAD-4989-3241-B8E7-EC95217EAC8F}" srcOrd="0" destOrd="0" presId="urn:microsoft.com/office/officeart/2008/layout/LinedList"/>
    <dgm:cxn modelId="{F39722AD-EF38-5341-938C-A6AA9E65D8DE}" type="presOf" srcId="{6041AECF-CB81-485F-BCD4-7ECAE970F4AC}" destId="{A67081BF-A180-FD43-88AD-7F93EA61B2EF}" srcOrd="0" destOrd="0" presId="urn:microsoft.com/office/officeart/2008/layout/LinedList"/>
    <dgm:cxn modelId="{A8FEFAC6-8490-43E5-AAE9-2341D57D2889}" srcId="{98459836-2493-471A-816E-17999D38BE4E}" destId="{DCF2C360-CBC3-4CFD-8428-5675EADDD001}" srcOrd="0" destOrd="0" parTransId="{5C606B25-797A-4BCB-BDEB-FF97B5354D46}" sibTransId="{031BD593-DB62-4F22-B3B9-D80D6E682C03}"/>
    <dgm:cxn modelId="{B5B40BD4-9C9F-9149-AD70-6A0F8EB3F1B6}" type="presParOf" srcId="{BA40F36B-36C3-5F4F-97F0-83B34EA45112}" destId="{F2BDFCAC-66C8-9547-BCD9-7586FECA4159}" srcOrd="0" destOrd="0" presId="urn:microsoft.com/office/officeart/2008/layout/LinedList"/>
    <dgm:cxn modelId="{0BA5771E-62F2-B64C-95B0-C57186D0FA1A}" type="presParOf" srcId="{BA40F36B-36C3-5F4F-97F0-83B34EA45112}" destId="{7BB2A1B7-C95C-0C48-BE38-ED07CDEA80CD}" srcOrd="1" destOrd="0" presId="urn:microsoft.com/office/officeart/2008/layout/LinedList"/>
    <dgm:cxn modelId="{506CE448-8D06-F747-B589-C837C0BFEC1A}" type="presParOf" srcId="{7BB2A1B7-C95C-0C48-BE38-ED07CDEA80CD}" destId="{2ECAEBE0-8615-D145-A2B8-C6B5D1596A3B}" srcOrd="0" destOrd="0" presId="urn:microsoft.com/office/officeart/2008/layout/LinedList"/>
    <dgm:cxn modelId="{F45E36E0-9126-1042-882C-7483FD8BF9B1}" type="presParOf" srcId="{7BB2A1B7-C95C-0C48-BE38-ED07CDEA80CD}" destId="{745857A9-236F-E040-9524-835BF44FD837}" srcOrd="1" destOrd="0" presId="urn:microsoft.com/office/officeart/2008/layout/LinedList"/>
    <dgm:cxn modelId="{F0701D7E-BAF1-3B41-9F78-685FF756B942}" type="presParOf" srcId="{BA40F36B-36C3-5F4F-97F0-83B34EA45112}" destId="{FD04F3CD-DC24-BA47-9EDE-4741B102D6A0}" srcOrd="2" destOrd="0" presId="urn:microsoft.com/office/officeart/2008/layout/LinedList"/>
    <dgm:cxn modelId="{0C4AB6B8-AB1B-BE47-9F00-16450224B7B2}" type="presParOf" srcId="{BA40F36B-36C3-5F4F-97F0-83B34EA45112}" destId="{B4E949B6-4A80-084E-8C3C-D2F7F3AF8631}" srcOrd="3" destOrd="0" presId="urn:microsoft.com/office/officeart/2008/layout/LinedList"/>
    <dgm:cxn modelId="{09A7A393-0EF7-E440-8F83-A05C90A613C2}" type="presParOf" srcId="{B4E949B6-4A80-084E-8C3C-D2F7F3AF8631}" destId="{F3729176-8D47-164C-8126-9CA1FE612E46}" srcOrd="0" destOrd="0" presId="urn:microsoft.com/office/officeart/2008/layout/LinedList"/>
    <dgm:cxn modelId="{88C6A4C3-75AC-234D-BD18-183E2852E2B2}" type="presParOf" srcId="{B4E949B6-4A80-084E-8C3C-D2F7F3AF8631}" destId="{62B1903C-1D87-6342-B1D3-3F871BC9DE55}" srcOrd="1" destOrd="0" presId="urn:microsoft.com/office/officeart/2008/layout/LinedList"/>
    <dgm:cxn modelId="{1E648D79-162E-D144-A82C-9A6E0B76EEDC}" type="presParOf" srcId="{BA40F36B-36C3-5F4F-97F0-83B34EA45112}" destId="{F773763B-B1DA-D844-81A8-8BFDC05635C6}" srcOrd="4" destOrd="0" presId="urn:microsoft.com/office/officeart/2008/layout/LinedList"/>
    <dgm:cxn modelId="{B0834DF8-F3A9-EA40-B964-FBC6B0E60245}" type="presParOf" srcId="{BA40F36B-36C3-5F4F-97F0-83B34EA45112}" destId="{E33B0656-E298-DF49-9619-9E7CA3F446D8}" srcOrd="5" destOrd="0" presId="urn:microsoft.com/office/officeart/2008/layout/LinedList"/>
    <dgm:cxn modelId="{FCBFA0C4-6E3B-B34B-A14A-901906F7936D}" type="presParOf" srcId="{E33B0656-E298-DF49-9619-9E7CA3F446D8}" destId="{CED62EAD-4989-3241-B8E7-EC95217EAC8F}" srcOrd="0" destOrd="0" presId="urn:microsoft.com/office/officeart/2008/layout/LinedList"/>
    <dgm:cxn modelId="{1A68B9DC-BF47-534C-9714-FE36FB582204}" type="presParOf" srcId="{E33B0656-E298-DF49-9619-9E7CA3F446D8}" destId="{9E51CC26-697A-8548-8A4A-CA11AEEA160F}" srcOrd="1" destOrd="0" presId="urn:microsoft.com/office/officeart/2008/layout/LinedList"/>
    <dgm:cxn modelId="{AB6234A4-7BD1-5043-8F06-4FC414F93127}" type="presParOf" srcId="{BA40F36B-36C3-5F4F-97F0-83B34EA45112}" destId="{6C5E670B-6ECB-6E41-8A06-DFE5D33F1561}" srcOrd="6" destOrd="0" presId="urn:microsoft.com/office/officeart/2008/layout/LinedList"/>
    <dgm:cxn modelId="{58E34339-B74A-C440-AC4B-1F4CCF3804FF}" type="presParOf" srcId="{BA40F36B-36C3-5F4F-97F0-83B34EA45112}" destId="{EDF490E3-A3DD-404F-BBFE-20ADB078CFEA}" srcOrd="7" destOrd="0" presId="urn:microsoft.com/office/officeart/2008/layout/LinedList"/>
    <dgm:cxn modelId="{943DE0CD-EF2F-6944-9AEC-FCC432DA2048}" type="presParOf" srcId="{EDF490E3-A3DD-404F-BBFE-20ADB078CFEA}" destId="{A67081BF-A180-FD43-88AD-7F93EA61B2EF}" srcOrd="0" destOrd="0" presId="urn:microsoft.com/office/officeart/2008/layout/LinedList"/>
    <dgm:cxn modelId="{C6C7C3EF-C834-C94A-98A6-1F3F8EFBCD56}" type="presParOf" srcId="{EDF490E3-A3DD-404F-BBFE-20ADB078CFEA}" destId="{FBFED517-DACA-E645-B37F-0B947F87043B}"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9BCB4A2-9348-4C86-8B89-FBF03CD3950F}"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dgm:pt modelId="{7526CBDA-75C3-4EA7-9B2C-0928B2A2AC68}">
      <dgm:prSet/>
      <dgm:spPr/>
      <dgm:t>
        <a:bodyPr/>
        <a:lstStyle/>
        <a:p>
          <a:r>
            <a:rPr lang="en-US" dirty="0"/>
            <a:t>Oral, sublingual, and vaginal routes all cause an increase in uterine tone after a single dose.</a:t>
          </a:r>
        </a:p>
      </dgm:t>
    </dgm:pt>
    <dgm:pt modelId="{A5AF20FF-AD42-40A9-9DF0-E1E28DBAB5B6}" type="parTrans" cxnId="{77807117-245C-4CC1-9401-2093DC0614E9}">
      <dgm:prSet/>
      <dgm:spPr/>
      <dgm:t>
        <a:bodyPr/>
        <a:lstStyle/>
        <a:p>
          <a:endParaRPr lang="en-US"/>
        </a:p>
      </dgm:t>
    </dgm:pt>
    <dgm:pt modelId="{FB866BB5-249D-4AD8-A282-78F1F1A8B8E3}" type="sibTrans" cxnId="{77807117-245C-4CC1-9401-2093DC0614E9}">
      <dgm:prSet/>
      <dgm:spPr/>
      <dgm:t>
        <a:bodyPr/>
        <a:lstStyle/>
        <a:p>
          <a:endParaRPr lang="en-US"/>
        </a:p>
      </dgm:t>
    </dgm:pt>
    <dgm:pt modelId="{A761DBDE-73A5-454E-8A3F-A58C980B925E}">
      <dgm:prSet/>
      <dgm:spPr/>
      <dgm:t>
        <a:bodyPr/>
        <a:lstStyle/>
        <a:p>
          <a:r>
            <a:rPr lang="en-US" dirty="0"/>
            <a:t>Within 1- 2 hours of an oral dose, serum levels fall and effects on uterine activity subside due to extensive ﬁrst-pass hepatic metabolism.</a:t>
          </a:r>
        </a:p>
      </dgm:t>
    </dgm:pt>
    <dgm:pt modelId="{D5A119ED-D872-456F-B19A-7946E6E45FF5}" type="parTrans" cxnId="{A82BD8EF-EC90-40D4-836A-3F2E5E815686}">
      <dgm:prSet/>
      <dgm:spPr/>
      <dgm:t>
        <a:bodyPr/>
        <a:lstStyle/>
        <a:p>
          <a:endParaRPr lang="en-US"/>
        </a:p>
      </dgm:t>
    </dgm:pt>
    <dgm:pt modelId="{102160E4-8816-498B-B4C1-B7AC78C8725F}" type="sibTrans" cxnId="{A82BD8EF-EC90-40D4-836A-3F2E5E815686}">
      <dgm:prSet/>
      <dgm:spPr/>
      <dgm:t>
        <a:bodyPr/>
        <a:lstStyle/>
        <a:p>
          <a:endParaRPr lang="en-US"/>
        </a:p>
      </dgm:t>
    </dgm:pt>
    <dgm:pt modelId="{2052BBAE-8A89-4046-B36E-EAF594A84ED8}">
      <dgm:prSet/>
      <dgm:spPr/>
      <dgm:t>
        <a:bodyPr/>
        <a:lstStyle/>
        <a:p>
          <a:r>
            <a:rPr lang="en-US" dirty="0"/>
            <a:t>With both SL and vaginal dosing, the increased resting tone is replaced by rhythmic contractions after 1-2 hours, which last for 3-4 hours.</a:t>
          </a:r>
        </a:p>
      </dgm:t>
    </dgm:pt>
    <dgm:pt modelId="{477A97C8-895E-46BC-97BD-B3ED7AE31C40}" type="parTrans" cxnId="{1AAE8448-823B-49ED-83BE-2158000EC089}">
      <dgm:prSet/>
      <dgm:spPr/>
      <dgm:t>
        <a:bodyPr/>
        <a:lstStyle/>
        <a:p>
          <a:endParaRPr lang="en-US"/>
        </a:p>
      </dgm:t>
    </dgm:pt>
    <dgm:pt modelId="{B9B5F075-6504-4858-91B1-052130366D29}" type="sibTrans" cxnId="{1AAE8448-823B-49ED-83BE-2158000EC089}">
      <dgm:prSet/>
      <dgm:spPr/>
      <dgm:t>
        <a:bodyPr/>
        <a:lstStyle/>
        <a:p>
          <a:endParaRPr lang="en-US"/>
        </a:p>
      </dgm:t>
    </dgm:pt>
    <dgm:pt modelId="{486635AF-5F33-CF4E-965E-082AFEBA672F}" type="pres">
      <dgm:prSet presAssocID="{B9BCB4A2-9348-4C86-8B89-FBF03CD3950F}" presName="outerComposite" presStyleCnt="0">
        <dgm:presLayoutVars>
          <dgm:chMax val="5"/>
          <dgm:dir/>
          <dgm:resizeHandles val="exact"/>
        </dgm:presLayoutVars>
      </dgm:prSet>
      <dgm:spPr/>
    </dgm:pt>
    <dgm:pt modelId="{47C57BCF-47BC-7149-AA5D-8BF1A0E67CFE}" type="pres">
      <dgm:prSet presAssocID="{B9BCB4A2-9348-4C86-8B89-FBF03CD3950F}" presName="dummyMaxCanvas" presStyleCnt="0">
        <dgm:presLayoutVars/>
      </dgm:prSet>
      <dgm:spPr/>
    </dgm:pt>
    <dgm:pt modelId="{E4CA2788-9CBB-D54F-AECD-8AD62788D6C1}" type="pres">
      <dgm:prSet presAssocID="{B9BCB4A2-9348-4C86-8B89-FBF03CD3950F}" presName="ThreeNodes_1" presStyleLbl="node1" presStyleIdx="0" presStyleCnt="3">
        <dgm:presLayoutVars>
          <dgm:bulletEnabled val="1"/>
        </dgm:presLayoutVars>
      </dgm:prSet>
      <dgm:spPr/>
    </dgm:pt>
    <dgm:pt modelId="{CDFD9033-B441-914C-A0F9-27A2E9406D7B}" type="pres">
      <dgm:prSet presAssocID="{B9BCB4A2-9348-4C86-8B89-FBF03CD3950F}" presName="ThreeNodes_2" presStyleLbl="node1" presStyleIdx="1" presStyleCnt="3">
        <dgm:presLayoutVars>
          <dgm:bulletEnabled val="1"/>
        </dgm:presLayoutVars>
      </dgm:prSet>
      <dgm:spPr/>
    </dgm:pt>
    <dgm:pt modelId="{627B249C-FB0E-4D4E-8722-279068001A23}" type="pres">
      <dgm:prSet presAssocID="{B9BCB4A2-9348-4C86-8B89-FBF03CD3950F}" presName="ThreeNodes_3" presStyleLbl="node1" presStyleIdx="2" presStyleCnt="3">
        <dgm:presLayoutVars>
          <dgm:bulletEnabled val="1"/>
        </dgm:presLayoutVars>
      </dgm:prSet>
      <dgm:spPr/>
    </dgm:pt>
    <dgm:pt modelId="{38948884-AF93-6443-A4E8-2110DF953C65}" type="pres">
      <dgm:prSet presAssocID="{B9BCB4A2-9348-4C86-8B89-FBF03CD3950F}" presName="ThreeConn_1-2" presStyleLbl="fgAccFollowNode1" presStyleIdx="0" presStyleCnt="2">
        <dgm:presLayoutVars>
          <dgm:bulletEnabled val="1"/>
        </dgm:presLayoutVars>
      </dgm:prSet>
      <dgm:spPr/>
    </dgm:pt>
    <dgm:pt modelId="{B0E91EF3-1AC3-F643-AC55-30F9756D7F20}" type="pres">
      <dgm:prSet presAssocID="{B9BCB4A2-9348-4C86-8B89-FBF03CD3950F}" presName="ThreeConn_2-3" presStyleLbl="fgAccFollowNode1" presStyleIdx="1" presStyleCnt="2">
        <dgm:presLayoutVars>
          <dgm:bulletEnabled val="1"/>
        </dgm:presLayoutVars>
      </dgm:prSet>
      <dgm:spPr/>
    </dgm:pt>
    <dgm:pt modelId="{26D96E4E-82D8-1541-9DDB-48C95E4CB493}" type="pres">
      <dgm:prSet presAssocID="{B9BCB4A2-9348-4C86-8B89-FBF03CD3950F}" presName="ThreeNodes_1_text" presStyleLbl="node1" presStyleIdx="2" presStyleCnt="3">
        <dgm:presLayoutVars>
          <dgm:bulletEnabled val="1"/>
        </dgm:presLayoutVars>
      </dgm:prSet>
      <dgm:spPr/>
    </dgm:pt>
    <dgm:pt modelId="{2CA6CF6A-6AB7-DB4B-BA48-26DC3915CBF2}" type="pres">
      <dgm:prSet presAssocID="{B9BCB4A2-9348-4C86-8B89-FBF03CD3950F}" presName="ThreeNodes_2_text" presStyleLbl="node1" presStyleIdx="2" presStyleCnt="3">
        <dgm:presLayoutVars>
          <dgm:bulletEnabled val="1"/>
        </dgm:presLayoutVars>
      </dgm:prSet>
      <dgm:spPr/>
    </dgm:pt>
    <dgm:pt modelId="{C86FBDF0-67E3-A54F-9482-5AE28036974C}" type="pres">
      <dgm:prSet presAssocID="{B9BCB4A2-9348-4C86-8B89-FBF03CD3950F}" presName="ThreeNodes_3_text" presStyleLbl="node1" presStyleIdx="2" presStyleCnt="3">
        <dgm:presLayoutVars>
          <dgm:bulletEnabled val="1"/>
        </dgm:presLayoutVars>
      </dgm:prSet>
      <dgm:spPr/>
    </dgm:pt>
  </dgm:ptLst>
  <dgm:cxnLst>
    <dgm:cxn modelId="{61570710-B93F-3F4F-BAAF-D71ADF06B2D7}" type="presOf" srcId="{2052BBAE-8A89-4046-B36E-EAF594A84ED8}" destId="{627B249C-FB0E-4D4E-8722-279068001A23}" srcOrd="0" destOrd="0" presId="urn:microsoft.com/office/officeart/2005/8/layout/vProcess5"/>
    <dgm:cxn modelId="{77807117-245C-4CC1-9401-2093DC0614E9}" srcId="{B9BCB4A2-9348-4C86-8B89-FBF03CD3950F}" destId="{7526CBDA-75C3-4EA7-9B2C-0928B2A2AC68}" srcOrd="0" destOrd="0" parTransId="{A5AF20FF-AD42-40A9-9DF0-E1E28DBAB5B6}" sibTransId="{FB866BB5-249D-4AD8-A282-78F1F1A8B8E3}"/>
    <dgm:cxn modelId="{E7FE4D46-344C-E346-B587-369919BBACC7}" type="presOf" srcId="{102160E4-8816-498B-B4C1-B7AC78C8725F}" destId="{B0E91EF3-1AC3-F643-AC55-30F9756D7F20}" srcOrd="0" destOrd="0" presId="urn:microsoft.com/office/officeart/2005/8/layout/vProcess5"/>
    <dgm:cxn modelId="{1AAE8448-823B-49ED-83BE-2158000EC089}" srcId="{B9BCB4A2-9348-4C86-8B89-FBF03CD3950F}" destId="{2052BBAE-8A89-4046-B36E-EAF594A84ED8}" srcOrd="2" destOrd="0" parTransId="{477A97C8-895E-46BC-97BD-B3ED7AE31C40}" sibTransId="{B9B5F075-6504-4858-91B1-052130366D29}"/>
    <dgm:cxn modelId="{81FAAE7C-178B-F840-9412-7538DC473922}" type="presOf" srcId="{7526CBDA-75C3-4EA7-9B2C-0928B2A2AC68}" destId="{E4CA2788-9CBB-D54F-AECD-8AD62788D6C1}" srcOrd="0" destOrd="0" presId="urn:microsoft.com/office/officeart/2005/8/layout/vProcess5"/>
    <dgm:cxn modelId="{3F07A482-77C4-8B4B-8769-34E350443310}" type="presOf" srcId="{B9BCB4A2-9348-4C86-8B89-FBF03CD3950F}" destId="{486635AF-5F33-CF4E-965E-082AFEBA672F}" srcOrd="0" destOrd="0" presId="urn:microsoft.com/office/officeart/2005/8/layout/vProcess5"/>
    <dgm:cxn modelId="{BE690395-C113-9842-920A-1FE2F464FF29}" type="presOf" srcId="{A761DBDE-73A5-454E-8A3F-A58C980B925E}" destId="{2CA6CF6A-6AB7-DB4B-BA48-26DC3915CBF2}" srcOrd="1" destOrd="0" presId="urn:microsoft.com/office/officeart/2005/8/layout/vProcess5"/>
    <dgm:cxn modelId="{B90E8C99-9B81-A848-A864-8BA61811C2CD}" type="presOf" srcId="{FB866BB5-249D-4AD8-A282-78F1F1A8B8E3}" destId="{38948884-AF93-6443-A4E8-2110DF953C65}" srcOrd="0" destOrd="0" presId="urn:microsoft.com/office/officeart/2005/8/layout/vProcess5"/>
    <dgm:cxn modelId="{D007EFB5-AC06-2B49-B55F-97249B39B201}" type="presOf" srcId="{7526CBDA-75C3-4EA7-9B2C-0928B2A2AC68}" destId="{26D96E4E-82D8-1541-9DDB-48C95E4CB493}" srcOrd="1" destOrd="0" presId="urn:microsoft.com/office/officeart/2005/8/layout/vProcess5"/>
    <dgm:cxn modelId="{4D2F75BB-BC1D-5946-ACE9-8F0BA98C2BB8}" type="presOf" srcId="{A761DBDE-73A5-454E-8A3F-A58C980B925E}" destId="{CDFD9033-B441-914C-A0F9-27A2E9406D7B}" srcOrd="0" destOrd="0" presId="urn:microsoft.com/office/officeart/2005/8/layout/vProcess5"/>
    <dgm:cxn modelId="{45409FBC-6523-4E47-81A8-361CCAE71A84}" type="presOf" srcId="{2052BBAE-8A89-4046-B36E-EAF594A84ED8}" destId="{C86FBDF0-67E3-A54F-9482-5AE28036974C}" srcOrd="1" destOrd="0" presId="urn:microsoft.com/office/officeart/2005/8/layout/vProcess5"/>
    <dgm:cxn modelId="{A82BD8EF-EC90-40D4-836A-3F2E5E815686}" srcId="{B9BCB4A2-9348-4C86-8B89-FBF03CD3950F}" destId="{A761DBDE-73A5-454E-8A3F-A58C980B925E}" srcOrd="1" destOrd="0" parTransId="{D5A119ED-D872-456F-B19A-7946E6E45FF5}" sibTransId="{102160E4-8816-498B-B4C1-B7AC78C8725F}"/>
    <dgm:cxn modelId="{BE63F05B-525B-114B-A7D3-966EE6E8B340}" type="presParOf" srcId="{486635AF-5F33-CF4E-965E-082AFEBA672F}" destId="{47C57BCF-47BC-7149-AA5D-8BF1A0E67CFE}" srcOrd="0" destOrd="0" presId="urn:microsoft.com/office/officeart/2005/8/layout/vProcess5"/>
    <dgm:cxn modelId="{3838FED8-D998-744F-9FB3-3019A4DBAF65}" type="presParOf" srcId="{486635AF-5F33-CF4E-965E-082AFEBA672F}" destId="{E4CA2788-9CBB-D54F-AECD-8AD62788D6C1}" srcOrd="1" destOrd="0" presId="urn:microsoft.com/office/officeart/2005/8/layout/vProcess5"/>
    <dgm:cxn modelId="{444A15AC-3CD0-3F4C-BC0E-7789AD735FF1}" type="presParOf" srcId="{486635AF-5F33-CF4E-965E-082AFEBA672F}" destId="{CDFD9033-B441-914C-A0F9-27A2E9406D7B}" srcOrd="2" destOrd="0" presId="urn:microsoft.com/office/officeart/2005/8/layout/vProcess5"/>
    <dgm:cxn modelId="{29C08DF5-EE36-0C42-9EA1-84596F54836E}" type="presParOf" srcId="{486635AF-5F33-CF4E-965E-082AFEBA672F}" destId="{627B249C-FB0E-4D4E-8722-279068001A23}" srcOrd="3" destOrd="0" presId="urn:microsoft.com/office/officeart/2005/8/layout/vProcess5"/>
    <dgm:cxn modelId="{6A9938BA-BEA9-CC46-939C-1889DDB52F10}" type="presParOf" srcId="{486635AF-5F33-CF4E-965E-082AFEBA672F}" destId="{38948884-AF93-6443-A4E8-2110DF953C65}" srcOrd="4" destOrd="0" presId="urn:microsoft.com/office/officeart/2005/8/layout/vProcess5"/>
    <dgm:cxn modelId="{92776583-1E10-9147-962B-8764B437D746}" type="presParOf" srcId="{486635AF-5F33-CF4E-965E-082AFEBA672F}" destId="{B0E91EF3-1AC3-F643-AC55-30F9756D7F20}" srcOrd="5" destOrd="0" presId="urn:microsoft.com/office/officeart/2005/8/layout/vProcess5"/>
    <dgm:cxn modelId="{935BB00A-8219-F748-9B4F-882469866C09}" type="presParOf" srcId="{486635AF-5F33-CF4E-965E-082AFEBA672F}" destId="{26D96E4E-82D8-1541-9DDB-48C95E4CB493}" srcOrd="6" destOrd="0" presId="urn:microsoft.com/office/officeart/2005/8/layout/vProcess5"/>
    <dgm:cxn modelId="{CE499FCE-98F8-8545-8D54-49FC3B37B689}" type="presParOf" srcId="{486635AF-5F33-CF4E-965E-082AFEBA672F}" destId="{2CA6CF6A-6AB7-DB4B-BA48-26DC3915CBF2}" srcOrd="7" destOrd="0" presId="urn:microsoft.com/office/officeart/2005/8/layout/vProcess5"/>
    <dgm:cxn modelId="{333356F5-706B-4642-89B5-FC1AACF58680}" type="presParOf" srcId="{486635AF-5F33-CF4E-965E-082AFEBA672F}" destId="{C86FBDF0-67E3-A54F-9482-5AE28036974C}"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A8EED5-4A94-A84E-BA6A-AF0EA1BD5CD8}">
      <dsp:nvSpPr>
        <dsp:cNvPr id="0" name=""/>
        <dsp:cNvSpPr/>
      </dsp:nvSpPr>
      <dsp:spPr>
        <a:xfrm>
          <a:off x="0" y="139404"/>
          <a:ext cx="1958990" cy="1175394"/>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36 year old G1P0 GBS + PROM 8 </a:t>
          </a:r>
          <a:r>
            <a:rPr lang="en-US" sz="1500" kern="1200" dirty="0" err="1"/>
            <a:t>hrs</a:t>
          </a:r>
          <a:r>
            <a:rPr lang="en-US" sz="1500" kern="1200" dirty="0"/>
            <a:t> ago at 39+5 weeks. No CTX. </a:t>
          </a:r>
        </a:p>
      </dsp:txBody>
      <dsp:txXfrm>
        <a:off x="0" y="139404"/>
        <a:ext cx="1958990" cy="1175394"/>
      </dsp:txXfrm>
    </dsp:sp>
    <dsp:sp modelId="{40A42402-C931-C34C-8B7D-FF33EA502A5C}">
      <dsp:nvSpPr>
        <dsp:cNvPr id="0" name=""/>
        <dsp:cNvSpPr/>
      </dsp:nvSpPr>
      <dsp:spPr>
        <a:xfrm>
          <a:off x="2154889" y="139404"/>
          <a:ext cx="1958990" cy="1175394"/>
        </a:xfrm>
        <a:prstGeom prst="rect">
          <a:avLst/>
        </a:prstGeom>
        <a:solidFill>
          <a:schemeClr val="accent2">
            <a:hueOff val="-298993"/>
            <a:satOff val="-3574"/>
            <a:lumOff val="-2824"/>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31 year old G1P0 @ 39 </a:t>
          </a:r>
          <a:r>
            <a:rPr lang="en-US" sz="1500" kern="1200" dirty="0" err="1"/>
            <a:t>wks</a:t>
          </a:r>
          <a:r>
            <a:rPr lang="en-US" sz="1500" kern="1200" dirty="0"/>
            <a:t>, low risk pregnancy, asking for elective IOL. </a:t>
          </a:r>
        </a:p>
      </dsp:txBody>
      <dsp:txXfrm>
        <a:off x="2154889" y="139404"/>
        <a:ext cx="1958990" cy="1175394"/>
      </dsp:txXfrm>
    </dsp:sp>
    <dsp:sp modelId="{CF9F66FB-4B9A-9E49-9A31-87F6683284F1}">
      <dsp:nvSpPr>
        <dsp:cNvPr id="0" name=""/>
        <dsp:cNvSpPr/>
      </dsp:nvSpPr>
      <dsp:spPr>
        <a:xfrm>
          <a:off x="4309779" y="139404"/>
          <a:ext cx="1958990" cy="1175394"/>
        </a:xfrm>
        <a:prstGeom prst="rect">
          <a:avLst/>
        </a:prstGeom>
        <a:solidFill>
          <a:schemeClr val="accent2">
            <a:hueOff val="-597986"/>
            <a:satOff val="-7148"/>
            <a:lumOff val="-5647"/>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32 year old G4P3 GDM diet controlled with LGA infant (EFWT 4.2 kg) @ 38 </a:t>
          </a:r>
          <a:r>
            <a:rPr lang="en-US" sz="1500" kern="1200" dirty="0" err="1"/>
            <a:t>wks</a:t>
          </a:r>
          <a:endParaRPr lang="en-US" sz="1500" kern="1200" dirty="0"/>
        </a:p>
      </dsp:txBody>
      <dsp:txXfrm>
        <a:off x="4309779" y="139404"/>
        <a:ext cx="1958990" cy="1175394"/>
      </dsp:txXfrm>
    </dsp:sp>
    <dsp:sp modelId="{A8B54E7F-B5AE-2042-89A8-6268FDF5E870}">
      <dsp:nvSpPr>
        <dsp:cNvPr id="0" name=""/>
        <dsp:cNvSpPr/>
      </dsp:nvSpPr>
      <dsp:spPr>
        <a:xfrm>
          <a:off x="0" y="1510697"/>
          <a:ext cx="1958990" cy="1175394"/>
        </a:xfrm>
        <a:prstGeom prst="rect">
          <a:avLst/>
        </a:prstGeom>
        <a:solidFill>
          <a:schemeClr val="accent2">
            <a:hueOff val="-896979"/>
            <a:satOff val="-10721"/>
            <a:lumOff val="-8471"/>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36 year old G2P1 TOLAC @ 41 wks. Cervix 1 cm, long. </a:t>
          </a:r>
        </a:p>
      </dsp:txBody>
      <dsp:txXfrm>
        <a:off x="0" y="1510697"/>
        <a:ext cx="1958990" cy="1175394"/>
      </dsp:txXfrm>
    </dsp:sp>
    <dsp:sp modelId="{ADDE7424-1773-BF47-9158-7C78B0DCC0C2}">
      <dsp:nvSpPr>
        <dsp:cNvPr id="0" name=""/>
        <dsp:cNvSpPr/>
      </dsp:nvSpPr>
      <dsp:spPr>
        <a:xfrm>
          <a:off x="2154889" y="1510697"/>
          <a:ext cx="1958990" cy="1175394"/>
        </a:xfrm>
        <a:prstGeom prst="rect">
          <a:avLst/>
        </a:prstGeom>
        <a:solidFill>
          <a:schemeClr val="accent2">
            <a:hueOff val="-1195972"/>
            <a:satOff val="-14295"/>
            <a:lumOff val="-11294"/>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39 year old G1P0 IVF pregnancy @ 39+2. </a:t>
          </a:r>
        </a:p>
      </dsp:txBody>
      <dsp:txXfrm>
        <a:off x="2154889" y="1510697"/>
        <a:ext cx="1958990" cy="1175394"/>
      </dsp:txXfrm>
    </dsp:sp>
    <dsp:sp modelId="{E631E5B5-9BDF-2248-89D2-352AD65CC197}">
      <dsp:nvSpPr>
        <dsp:cNvPr id="0" name=""/>
        <dsp:cNvSpPr/>
      </dsp:nvSpPr>
      <dsp:spPr>
        <a:xfrm>
          <a:off x="4309779" y="1510697"/>
          <a:ext cx="1958990" cy="1175394"/>
        </a:xfrm>
        <a:prstGeom prst="rect">
          <a:avLst/>
        </a:prstGeom>
        <a:solidFill>
          <a:schemeClr val="accent2">
            <a:hueOff val="-1494966"/>
            <a:satOff val="-17869"/>
            <a:lumOff val="-14118"/>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36 year old G2P1 @38+2. IUGR 6% with poor interval growth and oligohydramnios. </a:t>
          </a:r>
        </a:p>
      </dsp:txBody>
      <dsp:txXfrm>
        <a:off x="4309779" y="1510697"/>
        <a:ext cx="1958990" cy="117539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F8990A-E839-9947-82DF-F57498B827C1}">
      <dsp:nvSpPr>
        <dsp:cNvPr id="0" name=""/>
        <dsp:cNvSpPr/>
      </dsp:nvSpPr>
      <dsp:spPr>
        <a:xfrm>
          <a:off x="-13292" y="44661"/>
          <a:ext cx="5080819" cy="123819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Suspected macrosomia or LGA alone is not an indication for induction before 39 weeks.</a:t>
          </a:r>
        </a:p>
      </dsp:txBody>
      <dsp:txXfrm>
        <a:off x="22973" y="80926"/>
        <a:ext cx="3689797" cy="1165663"/>
      </dsp:txXfrm>
    </dsp:sp>
    <dsp:sp modelId="{2D6BFD9C-84E7-D74F-816D-E4F14E60F457}">
      <dsp:nvSpPr>
        <dsp:cNvPr id="0" name=""/>
        <dsp:cNvSpPr/>
      </dsp:nvSpPr>
      <dsp:spPr>
        <a:xfrm>
          <a:off x="133539" y="1444559"/>
          <a:ext cx="5237315" cy="123819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Discussions with patients should include the limitations of ultrasound to accurately predict fetal weight.</a:t>
          </a:r>
        </a:p>
      </dsp:txBody>
      <dsp:txXfrm>
        <a:off x="169804" y="1480824"/>
        <a:ext cx="3836998" cy="1165663"/>
      </dsp:txXfrm>
    </dsp:sp>
    <dsp:sp modelId="{D8F51E00-6222-DC4A-970D-B917BA6B40D8}">
      <dsp:nvSpPr>
        <dsp:cNvPr id="0" name=""/>
        <dsp:cNvSpPr/>
      </dsp:nvSpPr>
      <dsp:spPr>
        <a:xfrm>
          <a:off x="417342" y="2889119"/>
          <a:ext cx="5528980" cy="123819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dirty="0"/>
            <a:t>Meta-analysis of 56 studies using ultrasound to predict fetal weight &gt;4000</a:t>
          </a:r>
        </a:p>
        <a:p>
          <a:pPr marL="114300" lvl="1" indent="-114300" algn="l" defTabSz="622300">
            <a:lnSpc>
              <a:spcPct val="90000"/>
            </a:lnSpc>
            <a:spcBef>
              <a:spcPct val="0"/>
            </a:spcBef>
            <a:spcAft>
              <a:spcPct val="15000"/>
            </a:spcAft>
            <a:buChar char="•"/>
          </a:pPr>
          <a:r>
            <a:rPr lang="en-US" sz="1400" kern="1200" dirty="0"/>
            <a:t>sensitivity 56%</a:t>
          </a:r>
        </a:p>
        <a:p>
          <a:pPr marL="114300" lvl="1" indent="-114300" algn="l" defTabSz="622300">
            <a:lnSpc>
              <a:spcPct val="90000"/>
            </a:lnSpc>
            <a:spcBef>
              <a:spcPct val="0"/>
            </a:spcBef>
            <a:spcAft>
              <a:spcPct val="15000"/>
            </a:spcAft>
            <a:buChar char="•"/>
          </a:pPr>
          <a:r>
            <a:rPr lang="en-US" sz="1400" kern="1200" dirty="0"/>
            <a:t>specificity 92%</a:t>
          </a:r>
        </a:p>
        <a:p>
          <a:pPr marL="114300" lvl="1" indent="-114300" algn="l" defTabSz="622300">
            <a:lnSpc>
              <a:spcPct val="90000"/>
            </a:lnSpc>
            <a:spcBef>
              <a:spcPct val="0"/>
            </a:spcBef>
            <a:spcAft>
              <a:spcPct val="15000"/>
            </a:spcAft>
            <a:buChar char="•"/>
          </a:pPr>
          <a:r>
            <a:rPr lang="en-US" sz="1400" kern="1200" dirty="0"/>
            <a:t>the tendency is to overestimate fetal weight</a:t>
          </a:r>
        </a:p>
      </dsp:txBody>
      <dsp:txXfrm>
        <a:off x="453607" y="2925384"/>
        <a:ext cx="4054719" cy="1165663"/>
      </dsp:txXfrm>
    </dsp:sp>
    <dsp:sp modelId="{2234B973-01CA-D046-B4A0-10499434C667}">
      <dsp:nvSpPr>
        <dsp:cNvPr id="0" name=""/>
        <dsp:cNvSpPr/>
      </dsp:nvSpPr>
      <dsp:spPr>
        <a:xfrm>
          <a:off x="3952337" y="938963"/>
          <a:ext cx="804826" cy="804826"/>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4133423" y="938963"/>
        <a:ext cx="442654" cy="605632"/>
      </dsp:txXfrm>
    </dsp:sp>
    <dsp:sp modelId="{7AA7E257-2311-4C49-B179-18F584386F0D}">
      <dsp:nvSpPr>
        <dsp:cNvPr id="0" name=""/>
        <dsp:cNvSpPr/>
      </dsp:nvSpPr>
      <dsp:spPr>
        <a:xfrm>
          <a:off x="4381972" y="2375268"/>
          <a:ext cx="804826" cy="804826"/>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4563058" y="2375268"/>
        <a:ext cx="442654" cy="60563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3774BC-D516-FF48-AADD-B1273A24AC65}">
      <dsp:nvSpPr>
        <dsp:cNvPr id="0" name=""/>
        <dsp:cNvSpPr/>
      </dsp:nvSpPr>
      <dsp:spPr>
        <a:xfrm>
          <a:off x="1282" y="600844"/>
          <a:ext cx="4501667" cy="285855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060F6D1-2584-324F-97EF-0F28D90DCA2A}">
      <dsp:nvSpPr>
        <dsp:cNvPr id="0" name=""/>
        <dsp:cNvSpPr/>
      </dsp:nvSpPr>
      <dsp:spPr>
        <a:xfrm>
          <a:off x="501467" y="1076020"/>
          <a:ext cx="4501667" cy="285855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US" sz="3400" kern="1200"/>
            <a:t>All cervical ripening agents are appropriate for individuals who are colonized with GBS.</a:t>
          </a:r>
        </a:p>
      </dsp:txBody>
      <dsp:txXfrm>
        <a:off x="585191" y="1159744"/>
        <a:ext cx="4334219" cy="2691110"/>
      </dsp:txXfrm>
    </dsp:sp>
    <dsp:sp modelId="{FC22BFF1-77A6-0546-802A-737881B5674C}">
      <dsp:nvSpPr>
        <dsp:cNvPr id="0" name=""/>
        <dsp:cNvSpPr/>
      </dsp:nvSpPr>
      <dsp:spPr>
        <a:xfrm>
          <a:off x="5503320" y="600844"/>
          <a:ext cx="4501667" cy="285855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98FC9D0-4B73-884F-BF2D-18DE1455DD69}">
      <dsp:nvSpPr>
        <dsp:cNvPr id="0" name=""/>
        <dsp:cNvSpPr/>
      </dsp:nvSpPr>
      <dsp:spPr>
        <a:xfrm>
          <a:off x="6003505" y="1076020"/>
          <a:ext cx="4501667" cy="285855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US" sz="3400" kern="1200"/>
            <a:t>Antibiotics should be started when the patient is in active labor or with rupture of membranes.</a:t>
          </a:r>
        </a:p>
      </dsp:txBody>
      <dsp:txXfrm>
        <a:off x="6087229" y="1159744"/>
        <a:ext cx="4334219" cy="269111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BDFCAC-66C8-9547-BCD9-7586FECA4159}">
      <dsp:nvSpPr>
        <dsp:cNvPr id="0" name=""/>
        <dsp:cNvSpPr/>
      </dsp:nvSpPr>
      <dsp:spPr>
        <a:xfrm>
          <a:off x="0" y="0"/>
          <a:ext cx="5381054"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ECAEBE0-8615-D145-A2B8-C6B5D1596A3B}">
      <dsp:nvSpPr>
        <dsp:cNvPr id="0" name=""/>
        <dsp:cNvSpPr/>
      </dsp:nvSpPr>
      <dsp:spPr>
        <a:xfrm>
          <a:off x="0" y="0"/>
          <a:ext cx="5381054" cy="12788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a:t>Single balloon catheters are more cost effective than double balloon catheters.</a:t>
          </a:r>
        </a:p>
      </dsp:txBody>
      <dsp:txXfrm>
        <a:off x="0" y="0"/>
        <a:ext cx="5381054" cy="1278851"/>
      </dsp:txXfrm>
    </dsp:sp>
    <dsp:sp modelId="{FD04F3CD-DC24-BA47-9EDE-4741B102D6A0}">
      <dsp:nvSpPr>
        <dsp:cNvPr id="0" name=""/>
        <dsp:cNvSpPr/>
      </dsp:nvSpPr>
      <dsp:spPr>
        <a:xfrm>
          <a:off x="0" y="1278851"/>
          <a:ext cx="5381054"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3729176-8D47-164C-8126-9CA1FE612E46}">
      <dsp:nvSpPr>
        <dsp:cNvPr id="0" name=""/>
        <dsp:cNvSpPr/>
      </dsp:nvSpPr>
      <dsp:spPr>
        <a:xfrm>
          <a:off x="0" y="1278851"/>
          <a:ext cx="5381054" cy="12788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a:t>inﬂate with 30-60 mL of water after passing the balloon through the internal cervical os.</a:t>
          </a:r>
        </a:p>
      </dsp:txBody>
      <dsp:txXfrm>
        <a:off x="0" y="1278851"/>
        <a:ext cx="5381054" cy="1278851"/>
      </dsp:txXfrm>
    </dsp:sp>
    <dsp:sp modelId="{F773763B-B1DA-D844-81A8-8BFDC05635C6}">
      <dsp:nvSpPr>
        <dsp:cNvPr id="0" name=""/>
        <dsp:cNvSpPr/>
      </dsp:nvSpPr>
      <dsp:spPr>
        <a:xfrm>
          <a:off x="0" y="2557703"/>
          <a:ext cx="5381054"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ED62EAD-4989-3241-B8E7-EC95217EAC8F}">
      <dsp:nvSpPr>
        <dsp:cNvPr id="0" name=""/>
        <dsp:cNvSpPr/>
      </dsp:nvSpPr>
      <dsp:spPr>
        <a:xfrm>
          <a:off x="0" y="2557703"/>
          <a:ext cx="5381054" cy="12788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a:t>The catheter is left in place for up to 24 hours.</a:t>
          </a:r>
        </a:p>
      </dsp:txBody>
      <dsp:txXfrm>
        <a:off x="0" y="2557703"/>
        <a:ext cx="5381054" cy="1278851"/>
      </dsp:txXfrm>
    </dsp:sp>
    <dsp:sp modelId="{6C5E670B-6ECB-6E41-8A06-DFE5D33F1561}">
      <dsp:nvSpPr>
        <dsp:cNvPr id="0" name=""/>
        <dsp:cNvSpPr/>
      </dsp:nvSpPr>
      <dsp:spPr>
        <a:xfrm>
          <a:off x="0" y="3836555"/>
          <a:ext cx="5381054"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67081BF-A180-FD43-88AD-7F93EA61B2EF}">
      <dsp:nvSpPr>
        <dsp:cNvPr id="0" name=""/>
        <dsp:cNvSpPr/>
      </dsp:nvSpPr>
      <dsp:spPr>
        <a:xfrm>
          <a:off x="0" y="3836555"/>
          <a:ext cx="5381054" cy="12788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a:t>Adding tension does not confer beneﬁt.</a:t>
          </a:r>
        </a:p>
      </dsp:txBody>
      <dsp:txXfrm>
        <a:off x="0" y="3836555"/>
        <a:ext cx="5381054" cy="127885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CA2788-9CBB-D54F-AECD-8AD62788D6C1}">
      <dsp:nvSpPr>
        <dsp:cNvPr id="0" name=""/>
        <dsp:cNvSpPr/>
      </dsp:nvSpPr>
      <dsp:spPr>
        <a:xfrm>
          <a:off x="0" y="0"/>
          <a:ext cx="4847861" cy="123169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dirty="0"/>
            <a:t>Oral, sublingual, and vaginal routes all cause an increase in uterine tone after a single dose.</a:t>
          </a:r>
        </a:p>
      </dsp:txBody>
      <dsp:txXfrm>
        <a:off x="36075" y="36075"/>
        <a:ext cx="3518764" cy="1159546"/>
      </dsp:txXfrm>
    </dsp:sp>
    <dsp:sp modelId="{CDFD9033-B441-914C-A0F9-27A2E9406D7B}">
      <dsp:nvSpPr>
        <dsp:cNvPr id="0" name=""/>
        <dsp:cNvSpPr/>
      </dsp:nvSpPr>
      <dsp:spPr>
        <a:xfrm>
          <a:off x="427752" y="1436979"/>
          <a:ext cx="4847861" cy="123169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dirty="0"/>
            <a:t>Within 1- 2 hours of an oral dose, serum levels fall and effects on uterine activity subside due to extensive ﬁrst-pass hepatic metabolism.</a:t>
          </a:r>
        </a:p>
      </dsp:txBody>
      <dsp:txXfrm>
        <a:off x="463827" y="1473054"/>
        <a:ext cx="3547355" cy="1159546"/>
      </dsp:txXfrm>
    </dsp:sp>
    <dsp:sp modelId="{627B249C-FB0E-4D4E-8722-279068001A23}">
      <dsp:nvSpPr>
        <dsp:cNvPr id="0" name=""/>
        <dsp:cNvSpPr/>
      </dsp:nvSpPr>
      <dsp:spPr>
        <a:xfrm>
          <a:off x="855504" y="2873959"/>
          <a:ext cx="4847861" cy="123169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dirty="0"/>
            <a:t>With both SL and vaginal dosing, the increased resting tone is replaced by rhythmic contractions after 1-2 hours, which last for 3-4 hours.</a:t>
          </a:r>
        </a:p>
      </dsp:txBody>
      <dsp:txXfrm>
        <a:off x="891579" y="2910034"/>
        <a:ext cx="3547355" cy="1159546"/>
      </dsp:txXfrm>
    </dsp:sp>
    <dsp:sp modelId="{38948884-AF93-6443-A4E8-2110DF953C65}">
      <dsp:nvSpPr>
        <dsp:cNvPr id="0" name=""/>
        <dsp:cNvSpPr/>
      </dsp:nvSpPr>
      <dsp:spPr>
        <a:xfrm>
          <a:off x="4047258" y="934036"/>
          <a:ext cx="800602" cy="800602"/>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4227393" y="934036"/>
        <a:ext cx="440332" cy="602453"/>
      </dsp:txXfrm>
    </dsp:sp>
    <dsp:sp modelId="{B0E91EF3-1AC3-F643-AC55-30F9756D7F20}">
      <dsp:nvSpPr>
        <dsp:cNvPr id="0" name=""/>
        <dsp:cNvSpPr/>
      </dsp:nvSpPr>
      <dsp:spPr>
        <a:xfrm>
          <a:off x="4475010" y="2362805"/>
          <a:ext cx="800602" cy="800602"/>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4655145" y="2362805"/>
        <a:ext cx="440332" cy="602453"/>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9505369-82DE-0641-877F-F8B250A3D4DB}" type="datetimeFigureOut">
              <a:rPr lang="en-US" smtClean="0"/>
              <a:t>11/1/2023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FD560EE-BD7D-E748-9D5A-A8FDEF505C60}" type="slidenum">
              <a:rPr lang="en-US" smtClean="0"/>
              <a:t>‹#›</a:t>
            </a:fld>
            <a:endParaRPr lang="en-US"/>
          </a:p>
        </p:txBody>
      </p:sp>
    </p:spTree>
    <p:extLst>
      <p:ext uri="{BB962C8B-B14F-4D97-AF65-F5344CB8AC3E}">
        <p14:creationId xmlns:p14="http://schemas.microsoft.com/office/powerpoint/2010/main" val="11910658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B8136-4330-4480-80D9-0F6FD970617C}"/>
              </a:ext>
            </a:extLst>
          </p:cNvPr>
          <p:cNvSpPr>
            <a:spLocks noGrp="1"/>
          </p:cNvSpPr>
          <p:nvPr>
            <p:ph type="ctrTitle"/>
          </p:nvPr>
        </p:nvSpPr>
        <p:spPr>
          <a:xfrm>
            <a:off x="576072" y="1124712"/>
            <a:ext cx="11036808" cy="3172968"/>
          </a:xfrm>
        </p:spPr>
        <p:txBody>
          <a:bodyPr anchor="b">
            <a:normAutofit/>
          </a:bodyPr>
          <a:lstStyle>
            <a:lvl1pPr algn="l">
              <a:defRPr sz="8000"/>
            </a:lvl1pPr>
          </a:lstStyle>
          <a:p>
            <a:r>
              <a:rPr lang="en-US" dirty="0"/>
              <a:t>Click to edit Master title style</a:t>
            </a:r>
          </a:p>
        </p:txBody>
      </p:sp>
      <p:sp>
        <p:nvSpPr>
          <p:cNvPr id="3" name="Subtitle 2">
            <a:extLst>
              <a:ext uri="{FF2B5EF4-FFF2-40B4-BE49-F238E27FC236}">
                <a16:creationId xmlns:a16="http://schemas.microsoft.com/office/drawing/2014/main" id="{566E5739-DD96-45FB-B609-3E3447A52FED}"/>
              </a:ext>
            </a:extLst>
          </p:cNvPr>
          <p:cNvSpPr>
            <a:spLocks noGrp="1"/>
          </p:cNvSpPr>
          <p:nvPr>
            <p:ph type="subTitle" idx="1"/>
          </p:nvPr>
        </p:nvSpPr>
        <p:spPr>
          <a:xfrm>
            <a:off x="576072" y="4727448"/>
            <a:ext cx="11036808" cy="1481328"/>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1B9FF558-51F9-42A2-9944-DBE23DA8B224}"/>
              </a:ext>
            </a:extLst>
          </p:cNvPr>
          <p:cNvSpPr>
            <a:spLocks noGrp="1"/>
          </p:cNvSpPr>
          <p:nvPr>
            <p:ph type="dt" sz="half" idx="10"/>
          </p:nvPr>
        </p:nvSpPr>
        <p:spPr>
          <a:xfrm>
            <a:off x="576072" y="6356350"/>
            <a:ext cx="2743200" cy="365125"/>
          </a:xfrm>
        </p:spPr>
        <p:txBody>
          <a:bodyPr/>
          <a:lstStyle/>
          <a:p>
            <a:fld id="{02AC24A9-CCB6-4F8D-B8DB-C2F3692CFA5A}" type="datetimeFigureOut">
              <a:rPr lang="en-US" smtClean="0"/>
              <a:t>11/1/2023</a:t>
            </a:fld>
            <a:endParaRPr lang="en-US" dirty="0"/>
          </a:p>
        </p:txBody>
      </p:sp>
      <p:sp>
        <p:nvSpPr>
          <p:cNvPr id="5" name="Footer Placeholder 4">
            <a:extLst>
              <a:ext uri="{FF2B5EF4-FFF2-40B4-BE49-F238E27FC236}">
                <a16:creationId xmlns:a16="http://schemas.microsoft.com/office/drawing/2014/main" id="{8B8C0E86-A7F7-4BDC-A637-254E5252DED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3D10ADE-E9DA-4E57-BF57-1CCB65219839}"/>
              </a:ext>
            </a:extLst>
          </p:cNvPr>
          <p:cNvSpPr>
            <a:spLocks noGrp="1"/>
          </p:cNvSpPr>
          <p:nvPr>
            <p:ph type="sldNum" sz="quarter" idx="12"/>
          </p:nvPr>
        </p:nvSpPr>
        <p:spPr>
          <a:xfrm>
            <a:off x="8869680" y="6356350"/>
            <a:ext cx="2743200" cy="365125"/>
          </a:xfrm>
        </p:spPr>
        <p:txBody>
          <a:bodyPr/>
          <a:lstStyle/>
          <a:p>
            <a:fld id="{B2DC25EE-239B-4C5F-AAD1-255A7D5F1EE2}" type="slidenum">
              <a:rPr lang="en-US" smtClean="0"/>
              <a:t>‹#›</a:t>
            </a:fld>
            <a:endParaRPr lang="en-US" dirty="0"/>
          </a:p>
        </p:txBody>
      </p:sp>
      <p:sp>
        <p:nvSpPr>
          <p:cNvPr id="8" name="Rectangle 7">
            <a:extLst>
              <a:ext uri="{FF2B5EF4-FFF2-40B4-BE49-F238E27FC236}">
                <a16:creationId xmlns:a16="http://schemas.microsoft.com/office/drawing/2014/main" id="{8D06CE56-3881-4ADA-8CEF-D18B02C242A3}"/>
              </a:ext>
            </a:extLst>
          </p:cNvPr>
          <p:cNvSpPr/>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79F3C543-62EC-4433-9C93-A2CD8764E9B4}"/>
              </a:ext>
            </a:extLst>
          </p:cNvPr>
          <p:cNvSpPr/>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467456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32C18-E430-4EC7-BD7C-99D86D012231}"/>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8FC5012F-7119-4D94-9717-3862E1C9384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ED9A4A-D287-4207-9037-70DB007A1707}"/>
              </a:ext>
            </a:extLst>
          </p:cNvPr>
          <p:cNvSpPr>
            <a:spLocks noGrp="1"/>
          </p:cNvSpPr>
          <p:nvPr>
            <p:ph type="dt" sz="half" idx="10"/>
          </p:nvPr>
        </p:nvSpPr>
        <p:spPr/>
        <p:txBody>
          <a:bodyPr/>
          <a:lstStyle/>
          <a:p>
            <a:fld id="{02AC24A9-CCB6-4F8D-B8DB-C2F3692CFA5A}" type="datetimeFigureOut">
              <a:rPr lang="en-US" smtClean="0"/>
              <a:t>11/1/2023</a:t>
            </a:fld>
            <a:endParaRPr lang="en-US"/>
          </a:p>
        </p:txBody>
      </p:sp>
      <p:sp>
        <p:nvSpPr>
          <p:cNvPr id="5" name="Footer Placeholder 4">
            <a:extLst>
              <a:ext uri="{FF2B5EF4-FFF2-40B4-BE49-F238E27FC236}">
                <a16:creationId xmlns:a16="http://schemas.microsoft.com/office/drawing/2014/main" id="{61ECFCAC-80DB-43BB-B3F1-AC22BACEE3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679730-3487-4D94-A0DC-C21684963AB3}"/>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4629383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543C89D-929E-4CD1-BCCC-72A14C0335D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FED450EA-A577-4B76-A12F-650BEB20FD8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D2603B-9ACE-4FA9-805B-9B91EB63DF7D}"/>
              </a:ext>
            </a:extLst>
          </p:cNvPr>
          <p:cNvSpPr>
            <a:spLocks noGrp="1"/>
          </p:cNvSpPr>
          <p:nvPr>
            <p:ph type="dt" sz="half" idx="10"/>
          </p:nvPr>
        </p:nvSpPr>
        <p:spPr/>
        <p:txBody>
          <a:bodyPr/>
          <a:lstStyle/>
          <a:p>
            <a:fld id="{02AC24A9-CCB6-4F8D-B8DB-C2F3692CFA5A}" type="datetimeFigureOut">
              <a:rPr lang="en-US" smtClean="0"/>
              <a:t>11/1/2023</a:t>
            </a:fld>
            <a:endParaRPr lang="en-US"/>
          </a:p>
        </p:txBody>
      </p:sp>
      <p:sp>
        <p:nvSpPr>
          <p:cNvPr id="5" name="Footer Placeholder 4">
            <a:extLst>
              <a:ext uri="{FF2B5EF4-FFF2-40B4-BE49-F238E27FC236}">
                <a16:creationId xmlns:a16="http://schemas.microsoft.com/office/drawing/2014/main" id="{7ECE18AC-D6A9-4A61-885D-68E2B684A4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197AE4-AA47-4E14-8FFE-171FAE47F49E}"/>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7874605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D6FBB9D-1CAA-4D05-AB33-BABDFE17B843}"/>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0" name="Rectangle 9">
            <a:extLst>
              <a:ext uri="{FF2B5EF4-FFF2-40B4-BE49-F238E27FC236}">
                <a16:creationId xmlns:a16="http://schemas.microsoft.com/office/drawing/2014/main" id="{04727B71-B4B6-4823-80A1-68C40B475118}"/>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79A6DB05-9FB5-4B07-8675-74C23D4FD89D}"/>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8D358CF-0758-490A-A084-C46443B9ABE8}"/>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21671183-B3CE-4F45-92FB-98290CA0E2CA}"/>
              </a:ext>
            </a:extLst>
          </p:cNvPr>
          <p:cNvSpPr>
            <a:spLocks noGrp="1"/>
          </p:cNvSpPr>
          <p:nvPr>
            <p:ph idx="1"/>
          </p:nvPr>
        </p:nvSpPr>
        <p:spPr>
          <a:xfrm>
            <a:off x="1115568" y="2478024"/>
            <a:ext cx="10168128"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D7DED67-27EC-4D43-A21C-093C1DB04813}"/>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11/1/2023</a:t>
            </a:fld>
            <a:endParaRPr lang="en-US"/>
          </a:p>
        </p:txBody>
      </p:sp>
      <p:sp>
        <p:nvSpPr>
          <p:cNvPr id="5" name="Footer Placeholder 4">
            <a:extLst>
              <a:ext uri="{FF2B5EF4-FFF2-40B4-BE49-F238E27FC236}">
                <a16:creationId xmlns:a16="http://schemas.microsoft.com/office/drawing/2014/main" id="{36747CE3-4890-4BC1-94DB-5D49D02C99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3C5AD3-D79A-4D46-B25B-822FE0252511}"/>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2852119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5AEDC5C-2E87-49C6-AB07-A95E5F39ED8E}"/>
              </a:ext>
            </a:extLst>
          </p:cNvPr>
          <p:cNvSpPr/>
          <p:nvPr/>
        </p:nvSpPr>
        <p:spPr>
          <a:xfrm>
            <a:off x="558210" y="4981421"/>
            <a:ext cx="11134956" cy="822960"/>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57D88DE-E462-4C8A-BF99-609390DFB781}"/>
              </a:ext>
            </a:extLst>
          </p:cNvPr>
          <p:cNvSpPr/>
          <p:nvPr/>
        </p:nvSpPr>
        <p:spPr>
          <a:xfrm>
            <a:off x="498834" y="5118581"/>
            <a:ext cx="146304"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8E44900-E8BF-4B12-8BCB-41076E2B68C7}"/>
              </a:ext>
            </a:extLst>
          </p:cNvPr>
          <p:cNvSpPr>
            <a:spLocks noGrp="1"/>
          </p:cNvSpPr>
          <p:nvPr>
            <p:ph type="title"/>
          </p:nvPr>
        </p:nvSpPr>
        <p:spPr>
          <a:xfrm>
            <a:off x="557784" y="640080"/>
            <a:ext cx="10890504" cy="4114800"/>
          </a:xfrm>
        </p:spPr>
        <p:txBody>
          <a:bodyPr anchor="b">
            <a:normAutofit/>
          </a:bodyPr>
          <a:lstStyle>
            <a:lvl1pPr>
              <a:defRPr sz="6600"/>
            </a:lvl1pPr>
          </a:lstStyle>
          <a:p>
            <a:r>
              <a:rPr lang="en-US" dirty="0"/>
              <a:t>Click to edit Master title style</a:t>
            </a:r>
          </a:p>
        </p:txBody>
      </p:sp>
      <p:sp>
        <p:nvSpPr>
          <p:cNvPr id="3" name="Text Placeholder 2">
            <a:extLst>
              <a:ext uri="{FF2B5EF4-FFF2-40B4-BE49-F238E27FC236}">
                <a16:creationId xmlns:a16="http://schemas.microsoft.com/office/drawing/2014/main" id="{917741F9-B00F-4463-A257-6B66DABD9B4E}"/>
              </a:ext>
            </a:extLst>
          </p:cNvPr>
          <p:cNvSpPr>
            <a:spLocks noGrp="1"/>
          </p:cNvSpPr>
          <p:nvPr>
            <p:ph type="body" idx="1"/>
          </p:nvPr>
        </p:nvSpPr>
        <p:spPr>
          <a:xfrm>
            <a:off x="841248" y="5102352"/>
            <a:ext cx="10607040" cy="585216"/>
          </a:xfrm>
        </p:spPr>
        <p:txBody>
          <a:bodyPr anchor="ct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D48BFA7D-4401-4285-802B-1579165F0D6D}"/>
              </a:ext>
            </a:extLst>
          </p:cNvPr>
          <p:cNvSpPr>
            <a:spLocks noGrp="1"/>
          </p:cNvSpPr>
          <p:nvPr>
            <p:ph type="dt" sz="half" idx="10"/>
          </p:nvPr>
        </p:nvSpPr>
        <p:spPr/>
        <p:txBody>
          <a:bodyPr/>
          <a:lstStyle/>
          <a:p>
            <a:fld id="{02AC24A9-CCB6-4F8D-B8DB-C2F3692CFA5A}" type="datetimeFigureOut">
              <a:rPr lang="en-US" smtClean="0"/>
              <a:t>11/1/2023</a:t>
            </a:fld>
            <a:endParaRPr lang="en-US"/>
          </a:p>
        </p:txBody>
      </p:sp>
      <p:sp>
        <p:nvSpPr>
          <p:cNvPr id="5" name="Footer Placeholder 4">
            <a:extLst>
              <a:ext uri="{FF2B5EF4-FFF2-40B4-BE49-F238E27FC236}">
                <a16:creationId xmlns:a16="http://schemas.microsoft.com/office/drawing/2014/main" id="{49A909C5-AA19-4195-8376-9002D5DF46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AC3F32-46E0-47C8-8565-5969A475FDB0}"/>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8268181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076262E-36A0-40C6-ADE6-90CD9FB9B9EA}"/>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1" name="Rectangle 10">
            <a:extLst>
              <a:ext uri="{FF2B5EF4-FFF2-40B4-BE49-F238E27FC236}">
                <a16:creationId xmlns:a16="http://schemas.microsoft.com/office/drawing/2014/main" id="{42677A9B-4D1D-4D80-912C-24570140A650}"/>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03DC8C98-510F-48C9-82B2-9E4F760A68DF}"/>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7A078AE-0BC3-48F9-87EC-2DB0CCE7E2AE}"/>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292A20DF-0829-4336-B59F-FF9D7AA9D8B6}"/>
              </a:ext>
            </a:extLst>
          </p:cNvPr>
          <p:cNvSpPr>
            <a:spLocks noGrp="1"/>
          </p:cNvSpPr>
          <p:nvPr>
            <p:ph sz="half" idx="1"/>
          </p:nvPr>
        </p:nvSpPr>
        <p:spPr>
          <a:xfrm>
            <a:off x="1115568" y="2478024"/>
            <a:ext cx="4937760"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7935D01C-CF67-4DF6-B96C-FFC9D5BF847B}"/>
              </a:ext>
            </a:extLst>
          </p:cNvPr>
          <p:cNvSpPr>
            <a:spLocks noGrp="1"/>
          </p:cNvSpPr>
          <p:nvPr>
            <p:ph sz="half" idx="2"/>
          </p:nvPr>
        </p:nvSpPr>
        <p:spPr>
          <a:xfrm>
            <a:off x="6345936" y="2478024"/>
            <a:ext cx="4937760"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29BBD797-6031-4F82-8726-EAB757027FF5}"/>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11/1/2023</a:t>
            </a:fld>
            <a:endParaRPr lang="en-US"/>
          </a:p>
        </p:txBody>
      </p:sp>
      <p:sp>
        <p:nvSpPr>
          <p:cNvPr id="6" name="Footer Placeholder 5">
            <a:extLst>
              <a:ext uri="{FF2B5EF4-FFF2-40B4-BE49-F238E27FC236}">
                <a16:creationId xmlns:a16="http://schemas.microsoft.com/office/drawing/2014/main" id="{76B3F71C-B897-4909-A75E-8716AD49C15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F78BC14-5BB1-405F-A6F3-C07230F085C8}"/>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8065482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B671BDE-E45C-41A1-9B98-4A607D703855}"/>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Rectangle 12">
            <a:extLst>
              <a:ext uri="{FF2B5EF4-FFF2-40B4-BE49-F238E27FC236}">
                <a16:creationId xmlns:a16="http://schemas.microsoft.com/office/drawing/2014/main" id="{299500CE-917A-4D03-A7DF-71D8EBBC1537}"/>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C3D0D377-28B0-417D-886B-9483AF064975}"/>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F8F91F8-0767-40B5-A3AA-72931FC192EA}"/>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Text Placeholder 2">
            <a:extLst>
              <a:ext uri="{FF2B5EF4-FFF2-40B4-BE49-F238E27FC236}">
                <a16:creationId xmlns:a16="http://schemas.microsoft.com/office/drawing/2014/main" id="{AAAE0554-8BEE-4BF6-9519-51B8475D35E1}"/>
              </a:ext>
            </a:extLst>
          </p:cNvPr>
          <p:cNvSpPr>
            <a:spLocks noGrp="1"/>
          </p:cNvSpPr>
          <p:nvPr>
            <p:ph type="body" idx="1"/>
          </p:nvPr>
        </p:nvSpPr>
        <p:spPr>
          <a:xfrm>
            <a:off x="1115568"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FD4A358D-C930-48E0-B372-06A826B74C47}"/>
              </a:ext>
            </a:extLst>
          </p:cNvPr>
          <p:cNvSpPr>
            <a:spLocks noGrp="1"/>
          </p:cNvSpPr>
          <p:nvPr>
            <p:ph sz="half" idx="2"/>
          </p:nvPr>
        </p:nvSpPr>
        <p:spPr>
          <a:xfrm>
            <a:off x="1115568" y="3203688"/>
            <a:ext cx="4937760" cy="2968512"/>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83B6615E-4966-4150-83B6-C47591B36383}"/>
              </a:ext>
            </a:extLst>
          </p:cNvPr>
          <p:cNvSpPr>
            <a:spLocks noGrp="1"/>
          </p:cNvSpPr>
          <p:nvPr>
            <p:ph type="body" sz="quarter" idx="3"/>
          </p:nvPr>
        </p:nvSpPr>
        <p:spPr>
          <a:xfrm>
            <a:off x="6345936"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BD409F6B-C17B-4B4F-9F35-5068BDC4E2FD}"/>
              </a:ext>
            </a:extLst>
          </p:cNvPr>
          <p:cNvSpPr>
            <a:spLocks noGrp="1"/>
          </p:cNvSpPr>
          <p:nvPr>
            <p:ph sz="quarter" idx="4"/>
          </p:nvPr>
        </p:nvSpPr>
        <p:spPr>
          <a:xfrm>
            <a:off x="6345936" y="3203687"/>
            <a:ext cx="4937760" cy="2968511"/>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C8BC356D-052B-4A9B-8B2F-6665FD325AB3}"/>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11/1/2023</a:t>
            </a:fld>
            <a:endParaRPr lang="en-US"/>
          </a:p>
        </p:txBody>
      </p:sp>
      <p:sp>
        <p:nvSpPr>
          <p:cNvPr id="8" name="Footer Placeholder 7">
            <a:extLst>
              <a:ext uri="{FF2B5EF4-FFF2-40B4-BE49-F238E27FC236}">
                <a16:creationId xmlns:a16="http://schemas.microsoft.com/office/drawing/2014/main" id="{69C5E5FA-26A9-467C-93E3-8476142D1D4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279E50C-1E40-4B48-871B-E392428D20A3}"/>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7883762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8C0689C4-0DB3-408B-A956-40326B4AE4C4}"/>
              </a:ext>
            </a:extLst>
          </p:cNvPr>
          <p:cNvSpPr/>
          <p:nvPr/>
        </p:nvSpPr>
        <p:spPr>
          <a:xfrm>
            <a:off x="665853" y="1533525"/>
            <a:ext cx="10917063" cy="3790950"/>
          </a:xfrm>
          <a:prstGeom prst="rect">
            <a:avLst/>
          </a:prstGeom>
          <a:ln w="12700">
            <a:solidFill>
              <a:schemeClr val="tx2">
                <a:lumMod val="10000"/>
                <a:lumOff val="90000"/>
              </a:schemeClr>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56E1D10E-1C30-41BF-8C3B-C460C9B5597B}"/>
              </a:ext>
            </a:extLst>
          </p:cNvPr>
          <p:cNvSpPr/>
          <p:nvPr/>
        </p:nvSpPr>
        <p:spPr>
          <a:xfrm>
            <a:off x="609084" y="2971798"/>
            <a:ext cx="128016" cy="914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79454F2-0EE5-4888-AF4C-82F825E6226E}"/>
              </a:ext>
            </a:extLst>
          </p:cNvPr>
          <p:cNvSpPr>
            <a:spLocks noGrp="1"/>
          </p:cNvSpPr>
          <p:nvPr>
            <p:ph type="title"/>
          </p:nvPr>
        </p:nvSpPr>
        <p:spPr>
          <a:xfrm>
            <a:off x="1078992" y="1938528"/>
            <a:ext cx="10177272" cy="2990088"/>
          </a:xfrm>
        </p:spPr>
        <p:txBody>
          <a:bodyPr>
            <a:normAutofit/>
          </a:bodyPr>
          <a:lstStyle>
            <a:lvl1pPr>
              <a:defRPr sz="5400"/>
            </a:lvl1pPr>
          </a:lstStyle>
          <a:p>
            <a:r>
              <a:rPr lang="en-US" dirty="0"/>
              <a:t>Click to edit Master title style</a:t>
            </a:r>
          </a:p>
        </p:txBody>
      </p:sp>
      <p:sp>
        <p:nvSpPr>
          <p:cNvPr id="3" name="Date Placeholder 2">
            <a:extLst>
              <a:ext uri="{FF2B5EF4-FFF2-40B4-BE49-F238E27FC236}">
                <a16:creationId xmlns:a16="http://schemas.microsoft.com/office/drawing/2014/main" id="{67C91241-A315-4643-91E5-CF2C25CC903A}"/>
              </a:ext>
            </a:extLst>
          </p:cNvPr>
          <p:cNvSpPr>
            <a:spLocks noGrp="1"/>
          </p:cNvSpPr>
          <p:nvPr>
            <p:ph type="dt" sz="half" idx="10"/>
          </p:nvPr>
        </p:nvSpPr>
        <p:spPr/>
        <p:txBody>
          <a:bodyPr/>
          <a:lstStyle/>
          <a:p>
            <a:fld id="{02AC24A9-CCB6-4F8D-B8DB-C2F3692CFA5A}" type="datetimeFigureOut">
              <a:rPr lang="en-US" smtClean="0"/>
              <a:t>11/1/2023</a:t>
            </a:fld>
            <a:endParaRPr lang="en-US"/>
          </a:p>
        </p:txBody>
      </p:sp>
      <p:sp>
        <p:nvSpPr>
          <p:cNvPr id="4" name="Footer Placeholder 3">
            <a:extLst>
              <a:ext uri="{FF2B5EF4-FFF2-40B4-BE49-F238E27FC236}">
                <a16:creationId xmlns:a16="http://schemas.microsoft.com/office/drawing/2014/main" id="{22706D86-5479-487D-94C8-76093D84F37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7739411-CED6-43D4-868D-A65C4161A72B}"/>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2304893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AC447E0-1D4D-4EF2-B81B-4B2400EE3EDB}"/>
              </a:ext>
            </a:extLst>
          </p:cNvPr>
          <p:cNvSpPr>
            <a:spLocks noGrp="1"/>
          </p:cNvSpPr>
          <p:nvPr>
            <p:ph type="dt" sz="half" idx="10"/>
          </p:nvPr>
        </p:nvSpPr>
        <p:spPr/>
        <p:txBody>
          <a:bodyPr/>
          <a:lstStyle/>
          <a:p>
            <a:fld id="{02AC24A9-CCB6-4F8D-B8DB-C2F3692CFA5A}" type="datetimeFigureOut">
              <a:rPr lang="en-US" smtClean="0"/>
              <a:t>11/1/2023</a:t>
            </a:fld>
            <a:endParaRPr lang="en-US"/>
          </a:p>
        </p:txBody>
      </p:sp>
      <p:sp>
        <p:nvSpPr>
          <p:cNvPr id="3" name="Footer Placeholder 2">
            <a:extLst>
              <a:ext uri="{FF2B5EF4-FFF2-40B4-BE49-F238E27FC236}">
                <a16:creationId xmlns:a16="http://schemas.microsoft.com/office/drawing/2014/main" id="{C9984CA0-2A78-4600-9F3D-19B09E790FE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440955-B18E-49D3-AE7B-B331200E34C5}"/>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6096730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FA417FE-CD1A-486F-A4AC-E4000A2FB18E}"/>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1318F0F5-812B-472C-9408-B80F2553F5E0}"/>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7F7751B-CD8F-4F5B-A903-1DCE5D1E8306}"/>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dirty="0"/>
              <a:t>Click to edit Master title style</a:t>
            </a:r>
          </a:p>
        </p:txBody>
      </p:sp>
      <p:sp>
        <p:nvSpPr>
          <p:cNvPr id="3" name="Content Placeholder 2">
            <a:extLst>
              <a:ext uri="{FF2B5EF4-FFF2-40B4-BE49-F238E27FC236}">
                <a16:creationId xmlns:a16="http://schemas.microsoft.com/office/drawing/2014/main" id="{EFA55C8A-A0BB-441D-976F-EB56D4382DB6}"/>
              </a:ext>
            </a:extLst>
          </p:cNvPr>
          <p:cNvSpPr>
            <a:spLocks noGrp="1"/>
          </p:cNvSpPr>
          <p:nvPr>
            <p:ph idx="1"/>
          </p:nvPr>
        </p:nvSpPr>
        <p:spPr>
          <a:xfrm>
            <a:off x="4965192" y="1709928"/>
            <a:ext cx="6729984" cy="4096512"/>
          </a:xfrm>
        </p:spPr>
        <p:txBody>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37DE6A51-A2E5-4BFA-B571-9FDFE1BBFB44}"/>
              </a:ext>
            </a:extLst>
          </p:cNvPr>
          <p:cNvSpPr>
            <a:spLocks noGrp="1"/>
          </p:cNvSpPr>
          <p:nvPr>
            <p:ph type="body" sz="half" idx="2"/>
          </p:nvPr>
        </p:nvSpPr>
        <p:spPr>
          <a:xfrm>
            <a:off x="868680" y="3429000"/>
            <a:ext cx="3099816" cy="2066544"/>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3D92778A-DD4C-4651-9C53-8B0C44CD8805}"/>
              </a:ext>
            </a:extLst>
          </p:cNvPr>
          <p:cNvSpPr>
            <a:spLocks noGrp="1"/>
          </p:cNvSpPr>
          <p:nvPr>
            <p:ph type="dt" sz="half" idx="10"/>
          </p:nvPr>
        </p:nvSpPr>
        <p:spPr>
          <a:xfrm>
            <a:off x="868680" y="6356350"/>
            <a:ext cx="2743200" cy="365125"/>
          </a:xfrm>
        </p:spPr>
        <p:txBody>
          <a:bodyPr/>
          <a:lstStyle/>
          <a:p>
            <a:fld id="{02AC24A9-CCB6-4F8D-B8DB-C2F3692CFA5A}" type="datetimeFigureOut">
              <a:rPr lang="en-US" smtClean="0"/>
              <a:t>11/1/2023</a:t>
            </a:fld>
            <a:endParaRPr lang="en-US" dirty="0"/>
          </a:p>
        </p:txBody>
      </p:sp>
      <p:sp>
        <p:nvSpPr>
          <p:cNvPr id="6" name="Footer Placeholder 5">
            <a:extLst>
              <a:ext uri="{FF2B5EF4-FFF2-40B4-BE49-F238E27FC236}">
                <a16:creationId xmlns:a16="http://schemas.microsoft.com/office/drawing/2014/main" id="{9D6C7F66-2DFA-4146-BE1A-CE2890FE45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85D185-B1B6-4D62-81BE-BE82C80ACA6C}"/>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2113753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68B77B5-211C-456E-B79F-306CC3619347}"/>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3B63C338-194D-4F23-ABEC-60A7EA96F302}"/>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0C04DCC-0E3E-4F05-9FAC-9FA6CA4B2BAE}"/>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dirty="0"/>
              <a:t>Click to edit Master title style</a:t>
            </a:r>
          </a:p>
        </p:txBody>
      </p:sp>
      <p:sp>
        <p:nvSpPr>
          <p:cNvPr id="3" name="Picture Placeholder 2">
            <a:extLst>
              <a:ext uri="{FF2B5EF4-FFF2-40B4-BE49-F238E27FC236}">
                <a16:creationId xmlns:a16="http://schemas.microsoft.com/office/drawing/2014/main" id="{EBA29649-B19F-499E-8E9A-3577EAC8F031}"/>
              </a:ext>
            </a:extLst>
          </p:cNvPr>
          <p:cNvSpPr>
            <a:spLocks noGrp="1"/>
          </p:cNvSpPr>
          <p:nvPr>
            <p:ph type="pic" idx="1"/>
          </p:nvPr>
        </p:nvSpPr>
        <p:spPr>
          <a:xfrm>
            <a:off x="4965192" y="1161288"/>
            <a:ext cx="6729984" cy="4645152"/>
          </a:xfrm>
        </p:spPr>
        <p:txBody>
          <a:bodyPr>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1BC9EF2E-A8CD-41A1-B11A-0D8842797A98}"/>
              </a:ext>
            </a:extLst>
          </p:cNvPr>
          <p:cNvSpPr>
            <a:spLocks noGrp="1"/>
          </p:cNvSpPr>
          <p:nvPr>
            <p:ph type="body" sz="half" idx="2"/>
          </p:nvPr>
        </p:nvSpPr>
        <p:spPr>
          <a:xfrm>
            <a:off x="868680" y="3438144"/>
            <a:ext cx="3099816" cy="2057400"/>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B44257B5-0DE0-401F-9171-E8687A97DBA7}"/>
              </a:ext>
            </a:extLst>
          </p:cNvPr>
          <p:cNvSpPr>
            <a:spLocks noGrp="1"/>
          </p:cNvSpPr>
          <p:nvPr>
            <p:ph type="dt" sz="half" idx="10"/>
          </p:nvPr>
        </p:nvSpPr>
        <p:spPr>
          <a:xfrm>
            <a:off x="868680" y="6356350"/>
            <a:ext cx="2743200" cy="365125"/>
          </a:xfrm>
        </p:spPr>
        <p:txBody>
          <a:bodyPr/>
          <a:lstStyle/>
          <a:p>
            <a:fld id="{02AC24A9-CCB6-4F8D-B8DB-C2F3692CFA5A}" type="datetimeFigureOut">
              <a:rPr lang="en-US" smtClean="0"/>
              <a:t>11/1/2023</a:t>
            </a:fld>
            <a:endParaRPr lang="en-US"/>
          </a:p>
        </p:txBody>
      </p:sp>
      <p:sp>
        <p:nvSpPr>
          <p:cNvPr id="6" name="Footer Placeholder 5">
            <a:extLst>
              <a:ext uri="{FF2B5EF4-FFF2-40B4-BE49-F238E27FC236}">
                <a16:creationId xmlns:a16="http://schemas.microsoft.com/office/drawing/2014/main" id="{788CD9AD-D667-4FD4-AA34-428AA0BCD0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770FB6-F273-4BA6-8B97-9835AC537871}"/>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6368435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325BDE-35A4-4AAD-960B-C1415864AD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E459C78-0CC4-4552-93DD-49B4194D00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6744A3C-9C54-46A6-B3EF-5B36362423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AC24A9-CCB6-4F8D-B8DB-C2F3692CFA5A}" type="datetimeFigureOut">
              <a:rPr lang="en-US" smtClean="0"/>
              <a:t>11/1/2023</a:t>
            </a:fld>
            <a:endParaRPr lang="en-US"/>
          </a:p>
        </p:txBody>
      </p:sp>
      <p:sp>
        <p:nvSpPr>
          <p:cNvPr id="5" name="Footer Placeholder 4">
            <a:extLst>
              <a:ext uri="{FF2B5EF4-FFF2-40B4-BE49-F238E27FC236}">
                <a16:creationId xmlns:a16="http://schemas.microsoft.com/office/drawing/2014/main" id="{07D5A696-7B4B-4181-A961-7D66556D507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3038CB5-8F4A-401D-A3A9-B27DC15B7A8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DC25EE-239B-4C5F-AAD1-255A7D5F1EE2}" type="slidenum">
              <a:rPr lang="en-US" smtClean="0"/>
              <a:t>‹#›</a:t>
            </a:fld>
            <a:endParaRPr lang="en-US"/>
          </a:p>
        </p:txBody>
      </p:sp>
    </p:spTree>
    <p:extLst>
      <p:ext uri="{BB962C8B-B14F-4D97-AF65-F5344CB8AC3E}">
        <p14:creationId xmlns:p14="http://schemas.microsoft.com/office/powerpoint/2010/main" val="1837200869"/>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7" r:id="rId6"/>
    <p:sldLayoutId id="2147483732" r:id="rId7"/>
    <p:sldLayoutId id="2147483733" r:id="rId8"/>
    <p:sldLayoutId id="2147483734" r:id="rId9"/>
    <p:sldLayoutId id="2147483736" r:id="rId10"/>
    <p:sldLayoutId id="2147483735" r:id="rId11"/>
  </p:sldLayoutIdLst>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4.e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4.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7.emf"/><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diagramLayout" Target="../diagrams/layout4.xml"/><Relationship Id="rId7" Type="http://schemas.openxmlformats.org/officeDocument/2006/relationships/image" Target="../media/image18.png"/><Relationship Id="rId2" Type="http://schemas.openxmlformats.org/officeDocument/2006/relationships/diagramData" Target="../diagrams/data4.xml"/><Relationship Id="rId1" Type="http://schemas.openxmlformats.org/officeDocument/2006/relationships/slideLayout" Target="../slideLayouts/slideLayout4.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4.xml"/><Relationship Id="rId5" Type="http://schemas.openxmlformats.org/officeDocument/2006/relationships/image" Target="../media/image6.png"/><Relationship Id="rId4" Type="http://schemas.openxmlformats.org/officeDocument/2006/relationships/image" Target="../media/image5.emf"/></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20.jpeg"/><Relationship Id="rId2" Type="http://schemas.openxmlformats.org/officeDocument/2006/relationships/diagramData" Target="../diagrams/data5.xml"/><Relationship Id="rId1" Type="http://schemas.openxmlformats.org/officeDocument/2006/relationships/slideLayout" Target="../slideLayouts/slideLayout4.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7.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4.emf"/><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D6FBB9D-1CAA-4D05-AB33-BABDFE17B8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1" name="Rectangle 10">
            <a:extLst>
              <a:ext uri="{FF2B5EF4-FFF2-40B4-BE49-F238E27FC236}">
                <a16:creationId xmlns:a16="http://schemas.microsoft.com/office/drawing/2014/main" id="{04727B71-B4B6-4823-80A1-68C40B4751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79A6DB05-9FB5-4B07-8675-74C23D4FD8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5" name="Rectangle 14">
            <a:extLst>
              <a:ext uri="{FF2B5EF4-FFF2-40B4-BE49-F238E27FC236}">
                <a16:creationId xmlns:a16="http://schemas.microsoft.com/office/drawing/2014/main" id="{8380AD67-C5CA-4918-B4BB-C359BB03EE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357423B-6A17-B04A-A57B-525EC357E3D8}"/>
              </a:ext>
            </a:extLst>
          </p:cNvPr>
          <p:cNvSpPr>
            <a:spLocks noGrp="1"/>
          </p:cNvSpPr>
          <p:nvPr>
            <p:ph type="ctrTitle"/>
          </p:nvPr>
        </p:nvSpPr>
        <p:spPr>
          <a:xfrm>
            <a:off x="5080216" y="1076324"/>
            <a:ext cx="6272784" cy="1535051"/>
          </a:xfrm>
        </p:spPr>
        <p:txBody>
          <a:bodyPr vert="horz" lIns="91440" tIns="45720" rIns="91440" bIns="45720" rtlCol="0" anchor="b">
            <a:normAutofit/>
          </a:bodyPr>
          <a:lstStyle/>
          <a:p>
            <a:pPr algn="ctr"/>
            <a:r>
              <a:rPr lang="en-US" sz="3300"/>
              <a:t>Introducing the New SOGC Induction of Labor Guidelines 2023</a:t>
            </a:r>
            <a:endParaRPr lang="en-US" sz="3300" dirty="0"/>
          </a:p>
        </p:txBody>
      </p:sp>
      <p:pic>
        <p:nvPicPr>
          <p:cNvPr id="4" name="Picture 3">
            <a:extLst>
              <a:ext uri="{FF2B5EF4-FFF2-40B4-BE49-F238E27FC236}">
                <a16:creationId xmlns:a16="http://schemas.microsoft.com/office/drawing/2014/main" id="{594A2E95-01D2-2B05-43BC-53F7825C7C5D}"/>
              </a:ext>
            </a:extLst>
          </p:cNvPr>
          <p:cNvPicPr>
            <a:picLocks noChangeAspect="1"/>
          </p:cNvPicPr>
          <p:nvPr/>
        </p:nvPicPr>
        <p:blipFill rotWithShape="1">
          <a:blip r:embed="rId2"/>
          <a:srcRect l="14501" r="37541" b="-1"/>
          <a:stretch/>
        </p:blipFill>
        <p:spPr>
          <a:xfrm>
            <a:off x="20" y="10"/>
            <a:ext cx="4505305" cy="6857990"/>
          </a:xfrm>
          <a:prstGeom prst="rect">
            <a:avLst/>
          </a:prstGeom>
        </p:spPr>
      </p:pic>
      <p:sp>
        <p:nvSpPr>
          <p:cNvPr id="17" name="!!accent">
            <a:extLst>
              <a:ext uri="{FF2B5EF4-FFF2-40B4-BE49-F238E27FC236}">
                <a16:creationId xmlns:a16="http://schemas.microsoft.com/office/drawing/2014/main" id="{EABAD4DA-87BA-4F70-9EF0-45C6BCF17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17960" y="363389"/>
            <a:ext cx="73152"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Rectangle 18">
            <a:extLst>
              <a:ext uri="{FF2B5EF4-FFF2-40B4-BE49-F238E27FC236}">
                <a16:creationId xmlns:a16="http://schemas.microsoft.com/office/drawing/2014/main" id="{915128D9-2797-47FA-B6FE-EC24E6B843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9266" y="2935541"/>
            <a:ext cx="621792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Subtitle 2">
            <a:extLst>
              <a:ext uri="{FF2B5EF4-FFF2-40B4-BE49-F238E27FC236}">
                <a16:creationId xmlns:a16="http://schemas.microsoft.com/office/drawing/2014/main" id="{156F971B-2CE9-DD41-901A-5C44BD36C825}"/>
              </a:ext>
            </a:extLst>
          </p:cNvPr>
          <p:cNvSpPr>
            <a:spLocks noGrp="1"/>
          </p:cNvSpPr>
          <p:nvPr>
            <p:ph type="subTitle" idx="1"/>
          </p:nvPr>
        </p:nvSpPr>
        <p:spPr>
          <a:xfrm>
            <a:off x="5080216" y="3351276"/>
            <a:ext cx="6272784" cy="2825686"/>
          </a:xfrm>
        </p:spPr>
        <p:txBody>
          <a:bodyPr vert="horz" lIns="91440" tIns="45720" rIns="91440" bIns="45720" rtlCol="0">
            <a:normAutofit/>
          </a:bodyPr>
          <a:lstStyle/>
          <a:p>
            <a:pPr algn="ctr"/>
            <a:r>
              <a:rPr lang="en-US" sz="1800"/>
              <a:t>Family Medicine Forum</a:t>
            </a:r>
          </a:p>
          <a:p>
            <a:pPr algn="ctr"/>
            <a:r>
              <a:rPr lang="en-US" sz="1800"/>
              <a:t>November 8, 2023</a:t>
            </a:r>
          </a:p>
          <a:p>
            <a:pPr indent="-228600" algn="ctr">
              <a:buFont typeface="Arial" panose="020B0604020202020204" pitchFamily="34" charset="0"/>
              <a:buChar char="•"/>
            </a:pPr>
            <a:endParaRPr lang="en-US" sz="1800"/>
          </a:p>
          <a:p>
            <a:pPr algn="ctr"/>
            <a:r>
              <a:rPr lang="en-US" sz="1800"/>
              <a:t>Dr. Hannah Shenker MD CCFP</a:t>
            </a:r>
          </a:p>
          <a:p>
            <a:pPr algn="ctr"/>
            <a:r>
              <a:rPr lang="en-US" sz="1800"/>
              <a:t>Dr. Helen Mavromichalis MD CCFP</a:t>
            </a:r>
          </a:p>
          <a:p>
            <a:pPr algn="ctr"/>
            <a:r>
              <a:rPr lang="en-US" sz="1800"/>
              <a:t>McGill University</a:t>
            </a:r>
            <a:endParaRPr lang="en-US" sz="1800" dirty="0"/>
          </a:p>
        </p:txBody>
      </p:sp>
      <p:pic>
        <p:nvPicPr>
          <p:cNvPr id="4098" name="Picture 2" descr="Family Medicine Forum (FMF)">
            <a:extLst>
              <a:ext uri="{FF2B5EF4-FFF2-40B4-BE49-F238E27FC236}">
                <a16:creationId xmlns:a16="http://schemas.microsoft.com/office/drawing/2014/main" id="{A482F1EF-C2A7-4D48-ACE2-5B0713F132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02811" y="5286375"/>
            <a:ext cx="1428750" cy="1428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04979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61C2DB-EFDA-084D-AA6D-944D9466DFCC}"/>
              </a:ext>
            </a:extLst>
          </p:cNvPr>
          <p:cNvSpPr>
            <a:spLocks noGrp="1"/>
          </p:cNvSpPr>
          <p:nvPr>
            <p:ph type="title"/>
          </p:nvPr>
        </p:nvSpPr>
        <p:spPr>
          <a:xfrm>
            <a:off x="5080216" y="1076324"/>
            <a:ext cx="6272784" cy="1535051"/>
          </a:xfrm>
        </p:spPr>
        <p:txBody>
          <a:bodyPr anchor="b">
            <a:normAutofit/>
          </a:bodyPr>
          <a:lstStyle/>
          <a:p>
            <a:r>
              <a:rPr lang="en-US" sz="5200"/>
              <a:t>Case Study</a:t>
            </a:r>
          </a:p>
        </p:txBody>
      </p:sp>
      <p:pic>
        <p:nvPicPr>
          <p:cNvPr id="1028" name="Picture 4" descr="woman holding stomach">
            <a:extLst>
              <a:ext uri="{FF2B5EF4-FFF2-40B4-BE49-F238E27FC236}">
                <a16:creationId xmlns:a16="http://schemas.microsoft.com/office/drawing/2014/main" id="{5CB819DE-C803-B040-B00C-3796DD56A58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9824" r="36325" b="-1"/>
          <a:stretch/>
        </p:blipFill>
        <p:spPr bwMode="auto">
          <a:xfrm>
            <a:off x="20" y="10"/>
            <a:ext cx="4505305" cy="685799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0BE9E687-581F-0B48-B093-5281AA84E1D2}"/>
              </a:ext>
            </a:extLst>
          </p:cNvPr>
          <p:cNvSpPr>
            <a:spLocks noGrp="1"/>
          </p:cNvSpPr>
          <p:nvPr>
            <p:ph idx="1"/>
          </p:nvPr>
        </p:nvSpPr>
        <p:spPr>
          <a:xfrm>
            <a:off x="5080216" y="3351276"/>
            <a:ext cx="6272784" cy="2825686"/>
          </a:xfrm>
        </p:spPr>
        <p:txBody>
          <a:bodyPr>
            <a:normAutofit lnSpcReduction="10000"/>
          </a:bodyPr>
          <a:lstStyle/>
          <a:p>
            <a:r>
              <a:rPr lang="en-US" sz="1800" dirty="0"/>
              <a:t>36 year old G1P0 @ 39+5 weeks GA</a:t>
            </a:r>
          </a:p>
          <a:p>
            <a:r>
              <a:rPr lang="en-US" sz="1800" dirty="0"/>
              <a:t>Presents to L+D with SRM x 8 </a:t>
            </a:r>
            <a:r>
              <a:rPr lang="en-US" sz="1800" dirty="0" err="1"/>
              <a:t>hrs</a:t>
            </a:r>
            <a:endParaRPr lang="en-US" sz="1800" dirty="0"/>
          </a:p>
          <a:p>
            <a:r>
              <a:rPr lang="en-US" sz="1800" dirty="0"/>
              <a:t>GBS + on vaginal-anal swab done @ 36 weeks</a:t>
            </a:r>
          </a:p>
          <a:p>
            <a:r>
              <a:rPr lang="en-US" sz="1800" dirty="0"/>
              <a:t>No Allergies</a:t>
            </a:r>
          </a:p>
          <a:p>
            <a:r>
              <a:rPr lang="en-US" sz="1800" dirty="0"/>
              <a:t>No CTX, normal fetal movements, clear fluid</a:t>
            </a:r>
          </a:p>
          <a:p>
            <a:r>
              <a:rPr lang="en-US" sz="1800" dirty="0"/>
              <a:t>Afebrile, normal vitals, FHR 135</a:t>
            </a:r>
          </a:p>
          <a:p>
            <a:r>
              <a:rPr lang="en-US" sz="1800" dirty="0"/>
              <a:t>Birth Plan states no IOL unless “absolutely necessary”</a:t>
            </a:r>
          </a:p>
          <a:p>
            <a:endParaRPr lang="en-US" sz="1800" dirty="0"/>
          </a:p>
          <a:p>
            <a:endParaRPr lang="en-US" sz="1800" dirty="0"/>
          </a:p>
          <a:p>
            <a:endParaRPr lang="en-US" sz="1800" dirty="0"/>
          </a:p>
        </p:txBody>
      </p:sp>
    </p:spTree>
    <p:extLst>
      <p:ext uri="{BB962C8B-B14F-4D97-AF65-F5344CB8AC3E}">
        <p14:creationId xmlns:p14="http://schemas.microsoft.com/office/powerpoint/2010/main" val="14670213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713224-15DA-A64F-8E7C-23AF2646820C}"/>
              </a:ext>
            </a:extLst>
          </p:cNvPr>
          <p:cNvSpPr>
            <a:spLocks noGrp="1"/>
          </p:cNvSpPr>
          <p:nvPr>
            <p:ph type="title"/>
          </p:nvPr>
        </p:nvSpPr>
        <p:spPr/>
        <p:txBody>
          <a:bodyPr/>
          <a:lstStyle/>
          <a:p>
            <a:r>
              <a:rPr lang="en-US" dirty="0"/>
              <a:t>Term PROM (≥37 weeks)</a:t>
            </a:r>
          </a:p>
        </p:txBody>
      </p:sp>
      <p:sp>
        <p:nvSpPr>
          <p:cNvPr id="3" name="Content Placeholder 2">
            <a:extLst>
              <a:ext uri="{FF2B5EF4-FFF2-40B4-BE49-F238E27FC236}">
                <a16:creationId xmlns:a16="http://schemas.microsoft.com/office/drawing/2014/main" id="{491F3EC1-F24C-DD44-A3A3-3EE75077A932}"/>
              </a:ext>
            </a:extLst>
          </p:cNvPr>
          <p:cNvSpPr>
            <a:spLocks noGrp="1"/>
          </p:cNvSpPr>
          <p:nvPr>
            <p:ph idx="1"/>
          </p:nvPr>
        </p:nvSpPr>
        <p:spPr/>
        <p:txBody>
          <a:bodyPr>
            <a:normAutofit fontScale="92500" lnSpcReduction="20000"/>
          </a:bodyPr>
          <a:lstStyle/>
          <a:p>
            <a:r>
              <a:rPr lang="en-US" dirty="0"/>
              <a:t>For patients who are </a:t>
            </a:r>
            <a:r>
              <a:rPr lang="en-US" dirty="0">
                <a:solidFill>
                  <a:srgbClr val="FF0000"/>
                </a:solidFill>
              </a:rPr>
              <a:t>GBS +</a:t>
            </a:r>
            <a:r>
              <a:rPr lang="en-US" dirty="0"/>
              <a:t> with term rupture of membranes, </a:t>
            </a:r>
            <a:r>
              <a:rPr lang="en-US" i="1" dirty="0">
                <a:solidFill>
                  <a:srgbClr val="FF0000"/>
                </a:solidFill>
              </a:rPr>
              <a:t>IOL should be offered </a:t>
            </a:r>
            <a:r>
              <a:rPr lang="en-US" dirty="0"/>
              <a:t>as soon as resources allow, and antibiotic prophylaxis should be started while awaiting IOL.</a:t>
            </a:r>
          </a:p>
          <a:p>
            <a:r>
              <a:rPr lang="en-US" dirty="0"/>
              <a:t>For patients who are </a:t>
            </a:r>
            <a:r>
              <a:rPr lang="en-US" dirty="0">
                <a:solidFill>
                  <a:srgbClr val="FF0000"/>
                </a:solidFill>
              </a:rPr>
              <a:t>GBS - </a:t>
            </a:r>
            <a:r>
              <a:rPr lang="en-US" dirty="0"/>
              <a:t>with term PROM, </a:t>
            </a:r>
            <a:r>
              <a:rPr lang="en-US" i="1" dirty="0">
                <a:solidFill>
                  <a:srgbClr val="FF0000"/>
                </a:solidFill>
              </a:rPr>
              <a:t>IOL may be offered </a:t>
            </a:r>
            <a:r>
              <a:rPr lang="en-US" dirty="0"/>
              <a:t>as soon as resources allow. Expectant management for up to 24 hours is also acceptable. Digital pelvic exams should be avoided until active labor begins, and then done only when indicated.</a:t>
            </a:r>
          </a:p>
          <a:p>
            <a:r>
              <a:rPr lang="en-US" dirty="0"/>
              <a:t>Either </a:t>
            </a:r>
            <a:r>
              <a:rPr lang="en-US" dirty="0">
                <a:solidFill>
                  <a:srgbClr val="FF0000"/>
                </a:solidFill>
              </a:rPr>
              <a:t>oral misoprostol or oxytocin </a:t>
            </a:r>
            <a:r>
              <a:rPr lang="en-US" dirty="0"/>
              <a:t>can be used for induction of labor in the setting of term PROM, regardless of Bishop score.</a:t>
            </a:r>
          </a:p>
          <a:p>
            <a:endParaRPr lang="en-US" dirty="0"/>
          </a:p>
          <a:p>
            <a:endParaRPr lang="en-US" dirty="0"/>
          </a:p>
        </p:txBody>
      </p:sp>
    </p:spTree>
    <p:extLst>
      <p:ext uri="{BB962C8B-B14F-4D97-AF65-F5344CB8AC3E}">
        <p14:creationId xmlns:p14="http://schemas.microsoft.com/office/powerpoint/2010/main" val="21447335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61C2DB-EFDA-084D-AA6D-944D9466DFCC}"/>
              </a:ext>
            </a:extLst>
          </p:cNvPr>
          <p:cNvSpPr>
            <a:spLocks noGrp="1"/>
          </p:cNvSpPr>
          <p:nvPr>
            <p:ph type="title"/>
          </p:nvPr>
        </p:nvSpPr>
        <p:spPr>
          <a:xfrm>
            <a:off x="5080216" y="1076324"/>
            <a:ext cx="6272784" cy="1535051"/>
          </a:xfrm>
        </p:spPr>
        <p:txBody>
          <a:bodyPr anchor="b">
            <a:normAutofit/>
          </a:bodyPr>
          <a:lstStyle/>
          <a:p>
            <a:r>
              <a:rPr lang="en-US" sz="5200"/>
              <a:t>Case Study</a:t>
            </a:r>
          </a:p>
        </p:txBody>
      </p:sp>
      <p:pic>
        <p:nvPicPr>
          <p:cNvPr id="1028" name="Picture 4" descr="woman holding stomach">
            <a:extLst>
              <a:ext uri="{FF2B5EF4-FFF2-40B4-BE49-F238E27FC236}">
                <a16:creationId xmlns:a16="http://schemas.microsoft.com/office/drawing/2014/main" id="{5CB819DE-C803-B040-B00C-3796DD56A58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9824" r="36325" b="-1"/>
          <a:stretch/>
        </p:blipFill>
        <p:spPr bwMode="auto">
          <a:xfrm>
            <a:off x="20" y="10"/>
            <a:ext cx="4505305" cy="685799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0BE9E687-581F-0B48-B093-5281AA84E1D2}"/>
              </a:ext>
            </a:extLst>
          </p:cNvPr>
          <p:cNvSpPr>
            <a:spLocks noGrp="1"/>
          </p:cNvSpPr>
          <p:nvPr>
            <p:ph idx="1"/>
          </p:nvPr>
        </p:nvSpPr>
        <p:spPr>
          <a:xfrm>
            <a:off x="5080216" y="3351276"/>
            <a:ext cx="6272784" cy="2825686"/>
          </a:xfrm>
        </p:spPr>
        <p:txBody>
          <a:bodyPr>
            <a:normAutofit lnSpcReduction="10000"/>
          </a:bodyPr>
          <a:lstStyle/>
          <a:p>
            <a:r>
              <a:rPr lang="en-US" sz="1800" dirty="0"/>
              <a:t>31 year old G1P0 @ 39+0 weeks GA</a:t>
            </a:r>
          </a:p>
          <a:p>
            <a:r>
              <a:rPr lang="en-US" sz="1800" dirty="0"/>
              <a:t>Healthy</a:t>
            </a:r>
          </a:p>
          <a:p>
            <a:r>
              <a:rPr lang="en-US" sz="1800" dirty="0"/>
              <a:t>Normal Pregnancy</a:t>
            </a:r>
          </a:p>
          <a:p>
            <a:r>
              <a:rPr lang="en-US" sz="1800" dirty="0"/>
              <a:t>3</a:t>
            </a:r>
            <a:r>
              <a:rPr lang="en-US" sz="1800" baseline="30000" dirty="0"/>
              <a:t>rd</a:t>
            </a:r>
            <a:r>
              <a:rPr lang="en-US" sz="1800" dirty="0"/>
              <a:t> trimester US showed EFWT 50%, normal fluid</a:t>
            </a:r>
          </a:p>
          <a:p>
            <a:r>
              <a:rPr lang="en-US" sz="1800" dirty="0"/>
              <a:t>Asking for IOL, she read online that if she is induced now, it will reduce her chances of needing C/S. </a:t>
            </a:r>
          </a:p>
          <a:p>
            <a:r>
              <a:rPr lang="en-US" sz="1800" dirty="0"/>
              <a:t>Cervix is closed, long, soft. </a:t>
            </a:r>
          </a:p>
          <a:p>
            <a:endParaRPr lang="en-US" sz="1800" dirty="0"/>
          </a:p>
          <a:p>
            <a:endParaRPr lang="en-US" sz="1800" dirty="0"/>
          </a:p>
          <a:p>
            <a:endParaRPr lang="en-US" sz="1800" dirty="0"/>
          </a:p>
          <a:p>
            <a:endParaRPr lang="en-US" sz="1800" dirty="0"/>
          </a:p>
        </p:txBody>
      </p:sp>
    </p:spTree>
    <p:extLst>
      <p:ext uri="{BB962C8B-B14F-4D97-AF65-F5344CB8AC3E}">
        <p14:creationId xmlns:p14="http://schemas.microsoft.com/office/powerpoint/2010/main" val="8378728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2D6FBB9D-1CAA-4D05-AB33-BABDFE17B8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7" name="Rectangle 26">
            <a:extLst>
              <a:ext uri="{FF2B5EF4-FFF2-40B4-BE49-F238E27FC236}">
                <a16:creationId xmlns:a16="http://schemas.microsoft.com/office/drawing/2014/main" id="{04727B71-B4B6-4823-80A1-68C40B4751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Rectangle 28">
            <a:extLst>
              <a:ext uri="{FF2B5EF4-FFF2-40B4-BE49-F238E27FC236}">
                <a16:creationId xmlns:a16="http://schemas.microsoft.com/office/drawing/2014/main" id="{79A6DB05-9FB5-4B07-8675-74C23D4FD8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31" name="Rectangle 30">
            <a:extLst>
              <a:ext uri="{FF2B5EF4-FFF2-40B4-BE49-F238E27FC236}">
                <a16:creationId xmlns:a16="http://schemas.microsoft.com/office/drawing/2014/main" id="{2C9A9DA9-7DC8-488B-A882-123947B0F3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3" name="Rectangle 32">
            <a:extLst>
              <a:ext uri="{FF2B5EF4-FFF2-40B4-BE49-F238E27FC236}">
                <a16:creationId xmlns:a16="http://schemas.microsoft.com/office/drawing/2014/main" id="{57F6BDD4-E066-4008-8011-6CC31AEB45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9575" y="633619"/>
            <a:ext cx="6838569" cy="5495925"/>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2AE8B3D-00DA-D24F-ADCE-58B0AA5C7777}"/>
              </a:ext>
            </a:extLst>
          </p:cNvPr>
          <p:cNvSpPr>
            <a:spLocks noGrp="1"/>
          </p:cNvSpPr>
          <p:nvPr>
            <p:ph type="title"/>
          </p:nvPr>
        </p:nvSpPr>
        <p:spPr>
          <a:xfrm>
            <a:off x="841246" y="978619"/>
            <a:ext cx="5991244" cy="1106424"/>
          </a:xfrm>
        </p:spPr>
        <p:txBody>
          <a:bodyPr vert="horz" lIns="91440" tIns="45720" rIns="91440" bIns="45720" rtlCol="0" anchor="ctr">
            <a:normAutofit/>
          </a:bodyPr>
          <a:lstStyle/>
          <a:p>
            <a:r>
              <a:rPr lang="en-US" sz="3200"/>
              <a:t>What about </a:t>
            </a:r>
            <a:r>
              <a:rPr lang="en-US" sz="3200" i="1"/>
              <a:t>ARRIVE</a:t>
            </a:r>
            <a:r>
              <a:rPr lang="en-US" sz="3200"/>
              <a:t>?</a:t>
            </a:r>
          </a:p>
        </p:txBody>
      </p:sp>
      <p:sp>
        <p:nvSpPr>
          <p:cNvPr id="35" name="Rectangle 34">
            <a:extLst>
              <a:ext uri="{FF2B5EF4-FFF2-40B4-BE49-F238E27FC236}">
                <a16:creationId xmlns:a16="http://schemas.microsoft.com/office/drawing/2014/main" id="{2711A8FB-68FC-45FC-B01E-38F809E2D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5567" y="1171300"/>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 name="Rectangle 36">
            <a:extLst>
              <a:ext uri="{FF2B5EF4-FFF2-40B4-BE49-F238E27FC236}">
                <a16:creationId xmlns:a16="http://schemas.microsoft.com/office/drawing/2014/main" id="{2A865FE3-5FC9-4049-87CF-30019C46C0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7458" y="2093976"/>
            <a:ext cx="5846683" cy="9144"/>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97E45A85-AEFE-9748-90A1-7BBF0BA2D2C5}"/>
              </a:ext>
            </a:extLst>
          </p:cNvPr>
          <p:cNvSpPr>
            <a:spLocks noGrp="1"/>
          </p:cNvSpPr>
          <p:nvPr>
            <p:ph sz="half" idx="1"/>
          </p:nvPr>
        </p:nvSpPr>
        <p:spPr>
          <a:xfrm>
            <a:off x="841248" y="2252870"/>
            <a:ext cx="5993892" cy="3560251"/>
          </a:xfrm>
        </p:spPr>
        <p:txBody>
          <a:bodyPr vert="horz" lIns="91440" tIns="45720" rIns="91440" bIns="45720" rtlCol="0">
            <a:normAutofit/>
          </a:bodyPr>
          <a:lstStyle/>
          <a:p>
            <a:pPr marL="0"/>
            <a:endParaRPr lang="en-US" sz="1800" dirty="0"/>
          </a:p>
          <a:p>
            <a:r>
              <a:rPr lang="en-US" sz="1800" dirty="0"/>
              <a:t>Randomly assigned 6106 low-risk nulliparous pregnant people with a singleton fetus to induction of labor at 39-39+4 weeks gestation versus expectant management. </a:t>
            </a:r>
          </a:p>
          <a:p>
            <a:r>
              <a:rPr lang="en-US" sz="1800" dirty="0"/>
              <a:t>No difference was found in the primary outcomes of perinatal death or severe neonatal complications.</a:t>
            </a:r>
          </a:p>
          <a:p>
            <a:r>
              <a:rPr lang="en-US" sz="1800" dirty="0"/>
              <a:t>The frequency of CD was lower in the IOL group (18.6% vs. 22.2%; RR 0.84; 95% CI 0.76-0.93).</a:t>
            </a:r>
          </a:p>
        </p:txBody>
      </p:sp>
      <p:pic>
        <p:nvPicPr>
          <p:cNvPr id="5" name="Picture 2" descr="A Day in the Life of my OB/GYN Rotation - Medicine &amp; Manicures">
            <a:extLst>
              <a:ext uri="{FF2B5EF4-FFF2-40B4-BE49-F238E27FC236}">
                <a16:creationId xmlns:a16="http://schemas.microsoft.com/office/drawing/2014/main" id="{F1247122-122A-C348-9649-9707322D41D5}"/>
              </a:ext>
            </a:extLst>
          </p:cNvPr>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r="-2" b="16972"/>
          <a:stretch/>
        </p:blipFill>
        <p:spPr bwMode="auto">
          <a:xfrm>
            <a:off x="7679814" y="1278625"/>
            <a:ext cx="4097657" cy="420016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F66428E6-883B-3748-81D6-009EF6E85929}"/>
              </a:ext>
            </a:extLst>
          </p:cNvPr>
          <p:cNvSpPr txBox="1"/>
          <p:nvPr/>
        </p:nvSpPr>
        <p:spPr>
          <a:xfrm>
            <a:off x="96252" y="6151378"/>
            <a:ext cx="4275061" cy="646331"/>
          </a:xfrm>
          <a:prstGeom prst="rect">
            <a:avLst/>
          </a:prstGeom>
          <a:noFill/>
          <a:ln>
            <a:noFill/>
          </a:ln>
        </p:spPr>
        <p:txBody>
          <a:bodyPr wrap="square" rtlCol="0">
            <a:spAutoFit/>
          </a:bodyPr>
          <a:lstStyle/>
          <a:p>
            <a:pPr>
              <a:lnSpc>
                <a:spcPct val="100000"/>
              </a:lnSpc>
            </a:pPr>
            <a:r>
              <a:rPr lang="en-US" sz="1200" dirty="0" err="1"/>
              <a:t>Grobman</a:t>
            </a:r>
            <a:r>
              <a:rPr lang="en-US" sz="1200" dirty="0"/>
              <a:t> WA, Rice MM, Reddy UM, et al. Labor induction versus expectant management in low-risk nulliparous women. N </a:t>
            </a:r>
            <a:r>
              <a:rPr lang="en-US" sz="1200" dirty="0" err="1"/>
              <a:t>Engl</a:t>
            </a:r>
            <a:r>
              <a:rPr lang="en-US" sz="1200" dirty="0"/>
              <a:t> J Med 2018;379:513-23.</a:t>
            </a:r>
          </a:p>
        </p:txBody>
      </p:sp>
    </p:spTree>
    <p:extLst>
      <p:ext uri="{BB962C8B-B14F-4D97-AF65-F5344CB8AC3E}">
        <p14:creationId xmlns:p14="http://schemas.microsoft.com/office/powerpoint/2010/main" val="21461709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01161F-76A5-A64D-BBCD-BF91AC8E0301}"/>
              </a:ext>
            </a:extLst>
          </p:cNvPr>
          <p:cNvSpPr>
            <a:spLocks noGrp="1"/>
          </p:cNvSpPr>
          <p:nvPr>
            <p:ph type="title"/>
          </p:nvPr>
        </p:nvSpPr>
        <p:spPr/>
        <p:txBody>
          <a:bodyPr/>
          <a:lstStyle/>
          <a:p>
            <a:r>
              <a:rPr lang="en-US" dirty="0"/>
              <a:t>How Can we interpret ARRIVE?</a:t>
            </a:r>
          </a:p>
        </p:txBody>
      </p:sp>
      <p:sp>
        <p:nvSpPr>
          <p:cNvPr id="3" name="Content Placeholder 2">
            <a:extLst>
              <a:ext uri="{FF2B5EF4-FFF2-40B4-BE49-F238E27FC236}">
                <a16:creationId xmlns:a16="http://schemas.microsoft.com/office/drawing/2014/main" id="{F3B8DBB1-8261-7F44-B300-94C91AE40A0E}"/>
              </a:ext>
            </a:extLst>
          </p:cNvPr>
          <p:cNvSpPr>
            <a:spLocks noGrp="1"/>
          </p:cNvSpPr>
          <p:nvPr>
            <p:ph sz="half" idx="1"/>
          </p:nvPr>
        </p:nvSpPr>
        <p:spPr/>
        <p:txBody>
          <a:bodyPr>
            <a:normAutofit fontScale="55000" lnSpcReduction="20000"/>
          </a:bodyPr>
          <a:lstStyle/>
          <a:p>
            <a:r>
              <a:rPr lang="en-US" dirty="0"/>
              <a:t>Study demographics make the data and outcomes challenging to extrapolate to the typical Canadian population and should therefore be interpreted with caution.</a:t>
            </a:r>
          </a:p>
          <a:p>
            <a:pPr lvl="1"/>
            <a:r>
              <a:rPr lang="en-US" dirty="0"/>
              <a:t>average age was 24 years</a:t>
            </a:r>
          </a:p>
          <a:p>
            <a:pPr lvl="1"/>
            <a:r>
              <a:rPr lang="en-US" dirty="0"/>
              <a:t>median BMI was 30.3 </a:t>
            </a:r>
          </a:p>
          <a:p>
            <a:pPr lvl="1"/>
            <a:r>
              <a:rPr lang="en-US" dirty="0"/>
              <a:t>44% had no private health insurance</a:t>
            </a:r>
          </a:p>
          <a:p>
            <a:pPr lvl="1"/>
            <a:r>
              <a:rPr lang="en-US" dirty="0"/>
              <a:t>48% were unemployed</a:t>
            </a:r>
          </a:p>
          <a:p>
            <a:pPr lvl="1"/>
            <a:r>
              <a:rPr lang="en-US" dirty="0"/>
              <a:t>Indigenous representation was too low to be speciﬁcally reported.</a:t>
            </a:r>
          </a:p>
        </p:txBody>
      </p:sp>
      <p:sp>
        <p:nvSpPr>
          <p:cNvPr id="4" name="Content Placeholder 3">
            <a:extLst>
              <a:ext uri="{FF2B5EF4-FFF2-40B4-BE49-F238E27FC236}">
                <a16:creationId xmlns:a16="http://schemas.microsoft.com/office/drawing/2014/main" id="{62F0D03E-019E-C14B-B396-C7572622C28D}"/>
              </a:ext>
            </a:extLst>
          </p:cNvPr>
          <p:cNvSpPr>
            <a:spLocks noGrp="1"/>
          </p:cNvSpPr>
          <p:nvPr>
            <p:ph sz="half" idx="2"/>
          </p:nvPr>
        </p:nvSpPr>
        <p:spPr/>
        <p:txBody>
          <a:bodyPr>
            <a:normAutofit fontScale="55000" lnSpcReduction="20000"/>
          </a:bodyPr>
          <a:lstStyle/>
          <a:p>
            <a:r>
              <a:rPr lang="en-US" dirty="0"/>
              <a:t>A 2022 publication found that while rates of induction at 39 weeks gestation increased substantially after publication of the ARRIVE trial, neither the overall CD rate nor the rate of pre-eclampsia decreased signiﬁcantly.</a:t>
            </a:r>
          </a:p>
          <a:p>
            <a:r>
              <a:rPr lang="en-US" dirty="0"/>
              <a:t>A 2021 meta-analysis of 16 randomized controlled trials (n = 8796) found no decrease in the CD rate with induction before 40 weeks.  </a:t>
            </a:r>
          </a:p>
          <a:p>
            <a:r>
              <a:rPr lang="en-US" dirty="0"/>
              <a:t>They did show a possible reduction in hypertension, meconium-stained amniotic ﬂuid, and mean birth weight, as well as an increase in the length of maternal hospitalization.</a:t>
            </a:r>
          </a:p>
        </p:txBody>
      </p:sp>
      <p:sp>
        <p:nvSpPr>
          <p:cNvPr id="5" name="TextBox 4">
            <a:extLst>
              <a:ext uri="{FF2B5EF4-FFF2-40B4-BE49-F238E27FC236}">
                <a16:creationId xmlns:a16="http://schemas.microsoft.com/office/drawing/2014/main" id="{41A49579-3E7A-7843-A858-C95E24529EAC}"/>
              </a:ext>
            </a:extLst>
          </p:cNvPr>
          <p:cNvSpPr txBox="1"/>
          <p:nvPr/>
        </p:nvSpPr>
        <p:spPr>
          <a:xfrm>
            <a:off x="516075" y="5606147"/>
            <a:ext cx="10659979" cy="923330"/>
          </a:xfrm>
          <a:prstGeom prst="rect">
            <a:avLst/>
          </a:prstGeom>
          <a:noFill/>
        </p:spPr>
        <p:txBody>
          <a:bodyPr wrap="square" rtlCol="0">
            <a:spAutoFit/>
          </a:bodyPr>
          <a:lstStyle/>
          <a:p>
            <a:r>
              <a:rPr lang="en-US" b="1" i="1" dirty="0">
                <a:solidFill>
                  <a:schemeClr val="accent1">
                    <a:lumMod val="50000"/>
                  </a:schemeClr>
                </a:solidFill>
              </a:rPr>
              <a:t>“For individuals requesting IOL at 39 weeks gestation, consideration should be given to the available evidence, the population studied, and health care resources within each clinical setting.”</a:t>
            </a:r>
          </a:p>
        </p:txBody>
      </p:sp>
    </p:spTree>
    <p:extLst>
      <p:ext uri="{BB962C8B-B14F-4D97-AF65-F5344CB8AC3E}">
        <p14:creationId xmlns:p14="http://schemas.microsoft.com/office/powerpoint/2010/main" val="24895158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61C2DB-EFDA-084D-AA6D-944D9466DFCC}"/>
              </a:ext>
            </a:extLst>
          </p:cNvPr>
          <p:cNvSpPr>
            <a:spLocks noGrp="1"/>
          </p:cNvSpPr>
          <p:nvPr>
            <p:ph type="title"/>
          </p:nvPr>
        </p:nvSpPr>
        <p:spPr>
          <a:xfrm>
            <a:off x="5080216" y="1076324"/>
            <a:ext cx="6272784" cy="1535051"/>
          </a:xfrm>
        </p:spPr>
        <p:txBody>
          <a:bodyPr anchor="b">
            <a:normAutofit/>
          </a:bodyPr>
          <a:lstStyle/>
          <a:p>
            <a:r>
              <a:rPr lang="en-US" sz="5200"/>
              <a:t>Case Study</a:t>
            </a:r>
          </a:p>
        </p:txBody>
      </p:sp>
      <p:pic>
        <p:nvPicPr>
          <p:cNvPr id="1028" name="Picture 4" descr="woman holding stomach">
            <a:extLst>
              <a:ext uri="{FF2B5EF4-FFF2-40B4-BE49-F238E27FC236}">
                <a16:creationId xmlns:a16="http://schemas.microsoft.com/office/drawing/2014/main" id="{5CB819DE-C803-B040-B00C-3796DD56A58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9824" r="36325" b="-1"/>
          <a:stretch/>
        </p:blipFill>
        <p:spPr bwMode="auto">
          <a:xfrm>
            <a:off x="20" y="10"/>
            <a:ext cx="4505305" cy="685799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0BE9E687-581F-0B48-B093-5281AA84E1D2}"/>
              </a:ext>
            </a:extLst>
          </p:cNvPr>
          <p:cNvSpPr>
            <a:spLocks noGrp="1"/>
          </p:cNvSpPr>
          <p:nvPr>
            <p:ph idx="1"/>
          </p:nvPr>
        </p:nvSpPr>
        <p:spPr>
          <a:xfrm>
            <a:off x="5080216" y="3351275"/>
            <a:ext cx="6272784" cy="3350313"/>
          </a:xfrm>
        </p:spPr>
        <p:txBody>
          <a:bodyPr>
            <a:normAutofit/>
          </a:bodyPr>
          <a:lstStyle/>
          <a:p>
            <a:r>
              <a:rPr lang="en-US" sz="1800" dirty="0"/>
              <a:t>32 year old G4P3 @ 38 weeks</a:t>
            </a:r>
          </a:p>
          <a:p>
            <a:r>
              <a:rPr lang="en-US" sz="1800" dirty="0"/>
              <a:t>GDM diet controlled</a:t>
            </a:r>
          </a:p>
          <a:p>
            <a:r>
              <a:rPr lang="en-US" sz="1800" dirty="0"/>
              <a:t>Previous SVD x 3, BWT 3.2 kg, 3.4 kg, 3.6 kg</a:t>
            </a:r>
          </a:p>
          <a:p>
            <a:r>
              <a:rPr lang="en-US" sz="1800" dirty="0"/>
              <a:t>Ultrasound shows EFWT 4.2 kg with normal fluid and placentation</a:t>
            </a:r>
          </a:p>
          <a:p>
            <a:r>
              <a:rPr lang="en-US" sz="1800" dirty="0"/>
              <a:t>Normal fetal surveillance</a:t>
            </a:r>
          </a:p>
          <a:p>
            <a:r>
              <a:rPr lang="en-US" sz="1800" dirty="0"/>
              <a:t>Cervix is 2 cm/50% mid position/ -2</a:t>
            </a:r>
          </a:p>
          <a:p>
            <a:endParaRPr lang="en-US" sz="1800" dirty="0"/>
          </a:p>
          <a:p>
            <a:endParaRPr lang="en-US" sz="1800" dirty="0"/>
          </a:p>
          <a:p>
            <a:endParaRPr lang="en-US" sz="1800" dirty="0"/>
          </a:p>
          <a:p>
            <a:endParaRPr lang="en-US" sz="1800" dirty="0"/>
          </a:p>
          <a:p>
            <a:endParaRPr lang="en-US" sz="1800" dirty="0"/>
          </a:p>
        </p:txBody>
      </p:sp>
    </p:spTree>
    <p:extLst>
      <p:ext uri="{BB962C8B-B14F-4D97-AF65-F5344CB8AC3E}">
        <p14:creationId xmlns:p14="http://schemas.microsoft.com/office/powerpoint/2010/main" val="19908824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3E4DE1-2211-F44A-BDBC-A9404F7B03E0}"/>
              </a:ext>
            </a:extLst>
          </p:cNvPr>
          <p:cNvSpPr>
            <a:spLocks noGrp="1"/>
          </p:cNvSpPr>
          <p:nvPr>
            <p:ph type="title"/>
          </p:nvPr>
        </p:nvSpPr>
        <p:spPr/>
        <p:txBody>
          <a:bodyPr/>
          <a:lstStyle/>
          <a:p>
            <a:r>
              <a:rPr lang="en-US" dirty="0"/>
              <a:t>Macrosomia</a:t>
            </a:r>
          </a:p>
        </p:txBody>
      </p:sp>
      <p:graphicFrame>
        <p:nvGraphicFramePr>
          <p:cNvPr id="12" name="Content Placeholder 7">
            <a:extLst>
              <a:ext uri="{FF2B5EF4-FFF2-40B4-BE49-F238E27FC236}">
                <a16:creationId xmlns:a16="http://schemas.microsoft.com/office/drawing/2014/main" id="{1E9BA2C0-1469-1B1B-CD24-DE4025566162}"/>
              </a:ext>
            </a:extLst>
          </p:cNvPr>
          <p:cNvGraphicFramePr>
            <a:graphicFrameLocks noGrp="1"/>
          </p:cNvGraphicFramePr>
          <p:nvPr>
            <p:ph sz="half" idx="1"/>
            <p:extLst>
              <p:ext uri="{D42A27DB-BD31-4B8C-83A1-F6EECF244321}">
                <p14:modId xmlns:p14="http://schemas.microsoft.com/office/powerpoint/2010/main" val="2159395575"/>
              </p:ext>
            </p:extLst>
          </p:nvPr>
        </p:nvGraphicFramePr>
        <p:xfrm>
          <a:off x="228600" y="2168571"/>
          <a:ext cx="5728475" cy="41273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Content Placeholder 8">
            <a:extLst>
              <a:ext uri="{FF2B5EF4-FFF2-40B4-BE49-F238E27FC236}">
                <a16:creationId xmlns:a16="http://schemas.microsoft.com/office/drawing/2014/main" id="{C9A3EDDD-4292-3F40-A454-095456C6BEA8}"/>
              </a:ext>
            </a:extLst>
          </p:cNvPr>
          <p:cNvSpPr>
            <a:spLocks noGrp="1"/>
          </p:cNvSpPr>
          <p:nvPr>
            <p:ph sz="half" idx="2"/>
          </p:nvPr>
        </p:nvSpPr>
        <p:spPr>
          <a:xfrm>
            <a:off x="6345936" y="2168571"/>
            <a:ext cx="4937760" cy="4140789"/>
          </a:xfrm>
        </p:spPr>
        <p:txBody>
          <a:bodyPr>
            <a:normAutofit fontScale="62500" lnSpcReduction="20000"/>
          </a:bodyPr>
          <a:lstStyle/>
          <a:p>
            <a:r>
              <a:rPr lang="en-US" dirty="0"/>
              <a:t>2015 RCT (n = 822) </a:t>
            </a:r>
          </a:p>
          <a:p>
            <a:r>
              <a:rPr lang="en-US" dirty="0"/>
              <a:t>Pregnancies with an EFWT &gt;95</a:t>
            </a:r>
            <a:r>
              <a:rPr lang="en-US" baseline="30000" dirty="0"/>
              <a:t>th</a:t>
            </a:r>
            <a:r>
              <a:rPr lang="en-US" dirty="0"/>
              <a:t>%, including GDM with diet control</a:t>
            </a:r>
          </a:p>
          <a:p>
            <a:r>
              <a:rPr lang="en-US" dirty="0"/>
              <a:t>Compared IOL at 37-38+6 to expectant management to 41 weeks </a:t>
            </a:r>
          </a:p>
          <a:p>
            <a:r>
              <a:rPr lang="en-US" dirty="0"/>
              <a:t>Results: </a:t>
            </a:r>
          </a:p>
          <a:p>
            <a:pPr lvl="1"/>
            <a:r>
              <a:rPr lang="en-US" dirty="0"/>
              <a:t>reduction in shoulder dystocia (RR 0.32; 95% CI 0.15-0.71)</a:t>
            </a:r>
          </a:p>
          <a:p>
            <a:pPr lvl="1"/>
            <a:r>
              <a:rPr lang="en-US" dirty="0"/>
              <a:t>reduction in neonatal fractures (RR 0.20; 95% CI 0.04-0.92). </a:t>
            </a:r>
          </a:p>
          <a:p>
            <a:pPr lvl="1"/>
            <a:r>
              <a:rPr lang="en-US" dirty="0"/>
              <a:t>The IOL group had a lower average birthweight (3831 g vs. 4118 g) and a higher likelihood of needing phototherapy</a:t>
            </a:r>
          </a:p>
        </p:txBody>
      </p:sp>
      <p:sp>
        <p:nvSpPr>
          <p:cNvPr id="7" name="TextBox 6">
            <a:extLst>
              <a:ext uri="{FF2B5EF4-FFF2-40B4-BE49-F238E27FC236}">
                <a16:creationId xmlns:a16="http://schemas.microsoft.com/office/drawing/2014/main" id="{71009ED7-D8DA-E94C-81E1-9B6C0CD26EFA}"/>
              </a:ext>
            </a:extLst>
          </p:cNvPr>
          <p:cNvSpPr txBox="1"/>
          <p:nvPr/>
        </p:nvSpPr>
        <p:spPr>
          <a:xfrm>
            <a:off x="5859379" y="108285"/>
            <a:ext cx="5739064" cy="1477328"/>
          </a:xfrm>
          <a:prstGeom prst="rect">
            <a:avLst/>
          </a:prstGeom>
          <a:noFill/>
          <a:ln>
            <a:solidFill>
              <a:schemeClr val="accent1"/>
            </a:solidFill>
          </a:ln>
        </p:spPr>
        <p:txBody>
          <a:bodyPr wrap="square" rtlCol="0">
            <a:spAutoFit/>
          </a:bodyPr>
          <a:lstStyle/>
          <a:p>
            <a:r>
              <a:rPr lang="en-US" dirty="0"/>
              <a:t>(LGA) refers to fetal weight &gt;90</a:t>
            </a:r>
            <a:r>
              <a:rPr lang="en-US" baseline="30000" dirty="0"/>
              <a:t>th </a:t>
            </a:r>
            <a:r>
              <a:rPr lang="en-US" dirty="0"/>
              <a:t>% for a given gestational age.</a:t>
            </a:r>
          </a:p>
          <a:p>
            <a:endParaRPr lang="en-US" dirty="0"/>
          </a:p>
          <a:p>
            <a:r>
              <a:rPr lang="en-US" dirty="0"/>
              <a:t>Macrosomia = EFWT ≥ 4000-4500 g, at any gestational age.</a:t>
            </a:r>
          </a:p>
        </p:txBody>
      </p:sp>
      <p:sp>
        <p:nvSpPr>
          <p:cNvPr id="10" name="TextBox 9">
            <a:extLst>
              <a:ext uri="{FF2B5EF4-FFF2-40B4-BE49-F238E27FC236}">
                <a16:creationId xmlns:a16="http://schemas.microsoft.com/office/drawing/2014/main" id="{75B24DA0-B222-1F41-BF66-85E1D8E183CB}"/>
              </a:ext>
            </a:extLst>
          </p:cNvPr>
          <p:cNvSpPr txBox="1"/>
          <p:nvPr/>
        </p:nvSpPr>
        <p:spPr>
          <a:xfrm>
            <a:off x="0" y="6412832"/>
            <a:ext cx="12185329" cy="400110"/>
          </a:xfrm>
          <a:prstGeom prst="rect">
            <a:avLst/>
          </a:prstGeom>
          <a:noFill/>
        </p:spPr>
        <p:txBody>
          <a:bodyPr wrap="square" rtlCol="0">
            <a:spAutoFit/>
          </a:bodyPr>
          <a:lstStyle/>
          <a:p>
            <a:r>
              <a:rPr lang="en-US" sz="1000" dirty="0"/>
              <a:t>1. </a:t>
            </a:r>
            <a:r>
              <a:rPr lang="en-US" sz="1000" dirty="0" err="1"/>
              <a:t>Boulvain</a:t>
            </a:r>
            <a:r>
              <a:rPr lang="en-US" sz="1000" dirty="0"/>
              <a:t> M, </a:t>
            </a:r>
            <a:r>
              <a:rPr lang="en-US" sz="1000" dirty="0" err="1"/>
              <a:t>Senat</a:t>
            </a:r>
            <a:r>
              <a:rPr lang="en-US" sz="1000" dirty="0"/>
              <a:t> M-V, </a:t>
            </a:r>
            <a:r>
              <a:rPr lang="en-US" sz="1000" dirty="0" err="1"/>
              <a:t>Perrotin</a:t>
            </a:r>
            <a:r>
              <a:rPr lang="en-US" sz="1000" dirty="0"/>
              <a:t> F, et al. Induction of labor versus expectant management for large-for-date fetuses: a randomized controlled trial. Lancet 2015;385:2600-5.</a:t>
            </a:r>
          </a:p>
          <a:p>
            <a:r>
              <a:rPr lang="en-US" sz="1000" dirty="0"/>
              <a:t>2. </a:t>
            </a:r>
            <a:r>
              <a:rPr lang="en-US" sz="1000" dirty="0" err="1"/>
              <a:t>Malin</a:t>
            </a:r>
            <a:r>
              <a:rPr lang="en-US" sz="1000" dirty="0"/>
              <a:t> GL, Bugg GJ, </a:t>
            </a:r>
            <a:r>
              <a:rPr lang="en-US" sz="1000" dirty="0" err="1"/>
              <a:t>Takwoingi</a:t>
            </a:r>
            <a:r>
              <a:rPr lang="en-US" sz="1000" dirty="0"/>
              <a:t> Y, et al. Antenatal magnetic resonance imaging versus ultrasound for predicting neonatal macrosomia: a systematic review and meta-analysis. BJOG 2016;123:77e88.</a:t>
            </a:r>
          </a:p>
        </p:txBody>
      </p:sp>
    </p:spTree>
    <p:extLst>
      <p:ext uri="{BB962C8B-B14F-4D97-AF65-F5344CB8AC3E}">
        <p14:creationId xmlns:p14="http://schemas.microsoft.com/office/powerpoint/2010/main" val="28143089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AFF6BB7-9C1D-B54A-B1B2-B162E83C699F}"/>
              </a:ext>
            </a:extLst>
          </p:cNvPr>
          <p:cNvSpPr>
            <a:spLocks noGrp="1"/>
          </p:cNvSpPr>
          <p:nvPr>
            <p:ph type="title"/>
          </p:nvPr>
        </p:nvSpPr>
        <p:spPr/>
        <p:txBody>
          <a:bodyPr/>
          <a:lstStyle/>
          <a:p>
            <a:r>
              <a:rPr lang="en-US" dirty="0"/>
              <a:t>Macrosomia</a:t>
            </a:r>
          </a:p>
        </p:txBody>
      </p:sp>
      <p:sp>
        <p:nvSpPr>
          <p:cNvPr id="6" name="Content Placeholder 5">
            <a:extLst>
              <a:ext uri="{FF2B5EF4-FFF2-40B4-BE49-F238E27FC236}">
                <a16:creationId xmlns:a16="http://schemas.microsoft.com/office/drawing/2014/main" id="{CB74341E-D27A-9A47-B848-0659D1CE2E2A}"/>
              </a:ext>
            </a:extLst>
          </p:cNvPr>
          <p:cNvSpPr>
            <a:spLocks noGrp="1"/>
          </p:cNvSpPr>
          <p:nvPr>
            <p:ph idx="1"/>
          </p:nvPr>
        </p:nvSpPr>
        <p:spPr>
          <a:xfrm>
            <a:off x="1115568" y="2157412"/>
            <a:ext cx="8685657" cy="4700587"/>
          </a:xfrm>
        </p:spPr>
        <p:txBody>
          <a:bodyPr>
            <a:normAutofit fontScale="77500" lnSpcReduction="20000"/>
          </a:bodyPr>
          <a:lstStyle/>
          <a:p>
            <a:r>
              <a:rPr lang="en-US" i="1" dirty="0">
                <a:solidFill>
                  <a:schemeClr val="accent1">
                    <a:lumMod val="50000"/>
                  </a:schemeClr>
                </a:solidFill>
              </a:rPr>
              <a:t>There is insufﬁcient data to recommend IOL at a speciﬁc gestational age for suspected fetal macrosomia. </a:t>
            </a:r>
          </a:p>
          <a:p>
            <a:r>
              <a:rPr lang="en-US" dirty="0"/>
              <a:t>A risk reduction strategy giving importance to individual patient preferences should be taken.</a:t>
            </a:r>
          </a:p>
          <a:p>
            <a:r>
              <a:rPr lang="en-US" dirty="0"/>
              <a:t>Discussion should include</a:t>
            </a:r>
          </a:p>
          <a:p>
            <a:pPr lvl="1"/>
            <a:r>
              <a:rPr lang="en-US" dirty="0"/>
              <a:t>The potential maternal morbidity associated with C/S delivery</a:t>
            </a:r>
          </a:p>
          <a:p>
            <a:pPr lvl="1"/>
            <a:r>
              <a:rPr lang="en-US" dirty="0"/>
              <a:t>Risk of urinary and anal incontinence</a:t>
            </a:r>
          </a:p>
          <a:p>
            <a:pPr lvl="1"/>
            <a:r>
              <a:rPr lang="en-US" dirty="0"/>
              <a:t>Risk of instrumental delivery</a:t>
            </a:r>
          </a:p>
          <a:p>
            <a:pPr lvl="1"/>
            <a:r>
              <a:rPr lang="en-US" dirty="0"/>
              <a:t>Risk of shoulder dystocia to the mother and infant</a:t>
            </a:r>
          </a:p>
          <a:p>
            <a:pPr lvl="1"/>
            <a:r>
              <a:rPr lang="en-US" dirty="0"/>
              <a:t>Neonatal risks associated with early term birth before 39 weeks</a:t>
            </a:r>
          </a:p>
          <a:p>
            <a:pPr lvl="0"/>
            <a:r>
              <a:rPr lang="en-US" dirty="0"/>
              <a:t>Cesarean delivery may be considered for</a:t>
            </a:r>
          </a:p>
          <a:p>
            <a:pPr lvl="1"/>
            <a:r>
              <a:rPr lang="en-US" dirty="0"/>
              <a:t>EFWT &gt;4500 g with GDM</a:t>
            </a:r>
          </a:p>
          <a:p>
            <a:pPr lvl="1"/>
            <a:r>
              <a:rPr lang="en-US" dirty="0"/>
              <a:t>EFWT &gt;5000 g without GDM.</a:t>
            </a:r>
          </a:p>
          <a:p>
            <a:endParaRPr lang="en-US" dirty="0"/>
          </a:p>
          <a:p>
            <a:pPr lvl="1"/>
            <a:endParaRPr lang="en-US" dirty="0"/>
          </a:p>
          <a:p>
            <a:pPr lvl="1"/>
            <a:endParaRPr lang="en-US" dirty="0"/>
          </a:p>
          <a:p>
            <a:endParaRPr lang="en-US" dirty="0"/>
          </a:p>
        </p:txBody>
      </p:sp>
      <p:pic>
        <p:nvPicPr>
          <p:cNvPr id="1026" name="Picture 2" descr="Pinterest">
            <a:extLst>
              <a:ext uri="{FF2B5EF4-FFF2-40B4-BE49-F238E27FC236}">
                <a16:creationId xmlns:a16="http://schemas.microsoft.com/office/drawing/2014/main" id="{8F9362EE-83F7-AC45-9F70-FB9CD4D8DEC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36172" y="303434"/>
            <a:ext cx="1955789" cy="28495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9796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61C2DB-EFDA-084D-AA6D-944D9466DFCC}"/>
              </a:ext>
            </a:extLst>
          </p:cNvPr>
          <p:cNvSpPr>
            <a:spLocks noGrp="1"/>
          </p:cNvSpPr>
          <p:nvPr>
            <p:ph type="title"/>
          </p:nvPr>
        </p:nvSpPr>
        <p:spPr>
          <a:xfrm>
            <a:off x="5080216" y="1076324"/>
            <a:ext cx="6272784" cy="1535051"/>
          </a:xfrm>
        </p:spPr>
        <p:txBody>
          <a:bodyPr anchor="b">
            <a:normAutofit/>
          </a:bodyPr>
          <a:lstStyle/>
          <a:p>
            <a:r>
              <a:rPr lang="en-US" sz="5200"/>
              <a:t>Case Study</a:t>
            </a:r>
          </a:p>
        </p:txBody>
      </p:sp>
      <p:pic>
        <p:nvPicPr>
          <p:cNvPr id="1028" name="Picture 4" descr="woman holding stomach">
            <a:extLst>
              <a:ext uri="{FF2B5EF4-FFF2-40B4-BE49-F238E27FC236}">
                <a16:creationId xmlns:a16="http://schemas.microsoft.com/office/drawing/2014/main" id="{5CB819DE-C803-B040-B00C-3796DD56A58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9824" r="36325" b="-1"/>
          <a:stretch/>
        </p:blipFill>
        <p:spPr bwMode="auto">
          <a:xfrm>
            <a:off x="20" y="10"/>
            <a:ext cx="4505305" cy="685799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0BE9E687-581F-0B48-B093-5281AA84E1D2}"/>
              </a:ext>
            </a:extLst>
          </p:cNvPr>
          <p:cNvSpPr>
            <a:spLocks noGrp="1"/>
          </p:cNvSpPr>
          <p:nvPr>
            <p:ph idx="1"/>
          </p:nvPr>
        </p:nvSpPr>
        <p:spPr>
          <a:xfrm>
            <a:off x="5080216" y="3351275"/>
            <a:ext cx="6272784" cy="3350313"/>
          </a:xfrm>
        </p:spPr>
        <p:txBody>
          <a:bodyPr>
            <a:normAutofit/>
          </a:bodyPr>
          <a:lstStyle/>
          <a:p>
            <a:r>
              <a:rPr lang="en-US" sz="1800" dirty="0"/>
              <a:t>44 year old G4P3 @ 39+0 weeks GA</a:t>
            </a:r>
          </a:p>
          <a:p>
            <a:r>
              <a:rPr lang="en-US" sz="1800" dirty="0"/>
              <a:t>Previous SVD x 3</a:t>
            </a:r>
          </a:p>
          <a:p>
            <a:r>
              <a:rPr lang="en-US" sz="1800" dirty="0"/>
              <a:t>GDM diet controlled</a:t>
            </a:r>
          </a:p>
          <a:p>
            <a:r>
              <a:rPr lang="en-US" sz="1800" dirty="0"/>
              <a:t>Normal Fetal Surveillance and BP</a:t>
            </a:r>
          </a:p>
          <a:p>
            <a:r>
              <a:rPr lang="en-US" sz="1800" dirty="0"/>
              <a:t>3rd trimester US showed EFWT 29%, normal fluid</a:t>
            </a:r>
          </a:p>
          <a:p>
            <a:r>
              <a:rPr lang="en-US" sz="1800" dirty="0"/>
              <a:t>Cervix 0.5 cm/25%/-3, posterior cervix.</a:t>
            </a:r>
          </a:p>
          <a:p>
            <a:r>
              <a:rPr lang="en-US" sz="1800" dirty="0"/>
              <a:t>Cephalic presentation.</a:t>
            </a:r>
          </a:p>
          <a:p>
            <a:endParaRPr lang="en-US" sz="1800" dirty="0"/>
          </a:p>
          <a:p>
            <a:endParaRPr lang="en-US" sz="1800" dirty="0"/>
          </a:p>
          <a:p>
            <a:endParaRPr lang="en-US" sz="1800" dirty="0"/>
          </a:p>
        </p:txBody>
      </p:sp>
    </p:spTree>
    <p:extLst>
      <p:ext uri="{BB962C8B-B14F-4D97-AF65-F5344CB8AC3E}">
        <p14:creationId xmlns:p14="http://schemas.microsoft.com/office/powerpoint/2010/main" val="37153710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227E07C-B2FC-EE4E-8137-2B886F21BECD}"/>
              </a:ext>
            </a:extLst>
          </p:cNvPr>
          <p:cNvPicPr>
            <a:picLocks noChangeAspect="1"/>
          </p:cNvPicPr>
          <p:nvPr/>
        </p:nvPicPr>
        <p:blipFill>
          <a:blip r:embed="rId2"/>
          <a:stretch>
            <a:fillRect/>
          </a:stretch>
        </p:blipFill>
        <p:spPr>
          <a:xfrm>
            <a:off x="5912853" y="0"/>
            <a:ext cx="5505116" cy="6867768"/>
          </a:xfrm>
          <a:prstGeom prst="rect">
            <a:avLst/>
          </a:prstGeom>
        </p:spPr>
      </p:pic>
      <p:pic>
        <p:nvPicPr>
          <p:cNvPr id="6" name="Content Placeholder 11">
            <a:extLst>
              <a:ext uri="{FF2B5EF4-FFF2-40B4-BE49-F238E27FC236}">
                <a16:creationId xmlns:a16="http://schemas.microsoft.com/office/drawing/2014/main" id="{825E66BE-2D2C-974D-ADD2-873D519D0581}"/>
              </a:ext>
            </a:extLst>
          </p:cNvPr>
          <p:cNvPicPr>
            <a:picLocks noChangeAspect="1"/>
          </p:cNvPicPr>
          <p:nvPr/>
        </p:nvPicPr>
        <p:blipFill>
          <a:blip r:embed="rId3"/>
          <a:stretch>
            <a:fillRect/>
          </a:stretch>
        </p:blipFill>
        <p:spPr>
          <a:xfrm>
            <a:off x="308811" y="324852"/>
            <a:ext cx="4937125" cy="1992641"/>
          </a:xfrm>
          <a:prstGeom prst="rect">
            <a:avLst/>
          </a:prstGeom>
          <a:ln>
            <a:solidFill>
              <a:schemeClr val="tx1"/>
            </a:solidFill>
          </a:ln>
        </p:spPr>
      </p:pic>
    </p:spTree>
    <p:extLst>
      <p:ext uri="{BB962C8B-B14F-4D97-AF65-F5344CB8AC3E}">
        <p14:creationId xmlns:p14="http://schemas.microsoft.com/office/powerpoint/2010/main" val="24691662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777E57D-6A88-4B5B-A068-2BA7FF4E8C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A1B14CC-34CB-2B47-846A-6154DAA914D0}"/>
              </a:ext>
            </a:extLst>
          </p:cNvPr>
          <p:cNvSpPr>
            <a:spLocks noGrp="1"/>
          </p:cNvSpPr>
          <p:nvPr>
            <p:ph type="title"/>
          </p:nvPr>
        </p:nvSpPr>
        <p:spPr>
          <a:xfrm>
            <a:off x="841248" y="503132"/>
            <a:ext cx="10509504" cy="1974892"/>
          </a:xfrm>
        </p:spPr>
        <p:txBody>
          <a:bodyPr anchor="b">
            <a:normAutofit/>
          </a:bodyPr>
          <a:lstStyle/>
          <a:p>
            <a:r>
              <a:rPr lang="en-US" sz="5400"/>
              <a:t>Presenter Disclosure</a:t>
            </a:r>
          </a:p>
        </p:txBody>
      </p:sp>
      <p:sp>
        <p:nvSpPr>
          <p:cNvPr id="10" name="Rectangle 9">
            <a:extLst>
              <a:ext uri="{FF2B5EF4-FFF2-40B4-BE49-F238E27FC236}">
                <a16:creationId xmlns:a16="http://schemas.microsoft.com/office/drawing/2014/main" id="{F7117410-A2A4-4085-9ADC-46744551DB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2772" y="0"/>
            <a:ext cx="10506456" cy="1913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99F74EB5-E547-4FB4-95F5-BCC788F3C4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2894076"/>
            <a:ext cx="1050645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B65AFF0D-1631-3A41-9821-1BBB4A584422}"/>
              </a:ext>
            </a:extLst>
          </p:cNvPr>
          <p:cNvSpPr>
            <a:spLocks noGrp="1"/>
          </p:cNvSpPr>
          <p:nvPr>
            <p:ph idx="1"/>
          </p:nvPr>
        </p:nvSpPr>
        <p:spPr>
          <a:xfrm>
            <a:off x="841248" y="3328416"/>
            <a:ext cx="10509504" cy="2715768"/>
          </a:xfrm>
        </p:spPr>
        <p:txBody>
          <a:bodyPr>
            <a:normAutofit/>
          </a:bodyPr>
          <a:lstStyle/>
          <a:p>
            <a:r>
              <a:rPr lang="en-US" sz="2000" b="1">
                <a:latin typeface="Lucida Bright" panose="02040602050505020304" pitchFamily="18" charset="0"/>
              </a:rPr>
              <a:t>Neither Dr Hannah Shenker or Dr. Helen Mavromichalis have any conflicts of interest of financial support to disclose.</a:t>
            </a:r>
          </a:p>
          <a:p>
            <a:endParaRPr lang="en-US" sz="2000"/>
          </a:p>
        </p:txBody>
      </p:sp>
    </p:spTree>
    <p:extLst>
      <p:ext uri="{BB962C8B-B14F-4D97-AF65-F5344CB8AC3E}">
        <p14:creationId xmlns:p14="http://schemas.microsoft.com/office/powerpoint/2010/main" val="19285340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74019D-6C58-D941-A0CD-C5B4F93D3127}"/>
              </a:ext>
            </a:extLst>
          </p:cNvPr>
          <p:cNvSpPr>
            <a:spLocks noGrp="1"/>
          </p:cNvSpPr>
          <p:nvPr>
            <p:ph type="title"/>
          </p:nvPr>
        </p:nvSpPr>
        <p:spPr/>
        <p:txBody>
          <a:bodyPr/>
          <a:lstStyle/>
          <a:p>
            <a:r>
              <a:rPr lang="en-US" dirty="0"/>
              <a:t>Key Recommendations</a:t>
            </a:r>
          </a:p>
        </p:txBody>
      </p:sp>
      <p:pic>
        <p:nvPicPr>
          <p:cNvPr id="5" name="Content Placeholder 4">
            <a:extLst>
              <a:ext uri="{FF2B5EF4-FFF2-40B4-BE49-F238E27FC236}">
                <a16:creationId xmlns:a16="http://schemas.microsoft.com/office/drawing/2014/main" id="{F1BEE36F-A7BC-834E-AB5C-1ABC22397257}"/>
              </a:ext>
            </a:extLst>
          </p:cNvPr>
          <p:cNvPicPr>
            <a:picLocks noGrp="1" noChangeAspect="1"/>
          </p:cNvPicPr>
          <p:nvPr>
            <p:ph sz="half" idx="1"/>
          </p:nvPr>
        </p:nvPicPr>
        <p:blipFill>
          <a:blip r:embed="rId2"/>
          <a:stretch>
            <a:fillRect/>
          </a:stretch>
        </p:blipFill>
        <p:spPr>
          <a:xfrm>
            <a:off x="351536" y="2271246"/>
            <a:ext cx="4937125" cy="2010432"/>
          </a:xfrm>
          <a:prstGeom prst="rect">
            <a:avLst/>
          </a:prstGeom>
          <a:ln>
            <a:solidFill>
              <a:schemeClr val="accent1"/>
            </a:solidFill>
          </a:ln>
        </p:spPr>
      </p:pic>
      <p:sp>
        <p:nvSpPr>
          <p:cNvPr id="4" name="Content Placeholder 3">
            <a:extLst>
              <a:ext uri="{FF2B5EF4-FFF2-40B4-BE49-F238E27FC236}">
                <a16:creationId xmlns:a16="http://schemas.microsoft.com/office/drawing/2014/main" id="{AE4F9BF6-C4EC-F44A-A903-F89966C5B930}"/>
              </a:ext>
            </a:extLst>
          </p:cNvPr>
          <p:cNvSpPr>
            <a:spLocks noGrp="1"/>
          </p:cNvSpPr>
          <p:nvPr>
            <p:ph sz="half" idx="2"/>
          </p:nvPr>
        </p:nvSpPr>
        <p:spPr>
          <a:xfrm>
            <a:off x="5606716" y="2271245"/>
            <a:ext cx="5823284" cy="4394249"/>
          </a:xfrm>
        </p:spPr>
        <p:txBody>
          <a:bodyPr>
            <a:normAutofit fontScale="70000" lnSpcReduction="20000"/>
          </a:bodyPr>
          <a:lstStyle/>
          <a:p>
            <a:r>
              <a:rPr lang="en-US" dirty="0"/>
              <a:t>Cervical ripening should occur whenever the </a:t>
            </a:r>
            <a:r>
              <a:rPr lang="en-US" dirty="0">
                <a:solidFill>
                  <a:srgbClr val="FF0000"/>
                </a:solidFill>
              </a:rPr>
              <a:t>Bishop score is less than 7</a:t>
            </a:r>
            <a:r>
              <a:rPr lang="en-US" dirty="0"/>
              <a:t>. </a:t>
            </a:r>
          </a:p>
          <a:p>
            <a:r>
              <a:rPr lang="en-US" dirty="0"/>
              <a:t>For </a:t>
            </a:r>
            <a:r>
              <a:rPr lang="en-US" dirty="0">
                <a:solidFill>
                  <a:srgbClr val="FF0000"/>
                </a:solidFill>
              </a:rPr>
              <a:t>outpatient settings</a:t>
            </a:r>
            <a:r>
              <a:rPr lang="en-US" dirty="0"/>
              <a:t>, the preferred method of cervical ripening is the use of a cervical balloon. Where insertion of a cervical balloon is not possible, use of prostaglandin E 2 is recommended.</a:t>
            </a:r>
          </a:p>
          <a:p>
            <a:r>
              <a:rPr lang="en-US" dirty="0"/>
              <a:t>For individuals requiring </a:t>
            </a:r>
            <a:r>
              <a:rPr lang="en-US" dirty="0">
                <a:solidFill>
                  <a:srgbClr val="FF0000"/>
                </a:solidFill>
              </a:rPr>
              <a:t>inpatient</a:t>
            </a:r>
            <a:r>
              <a:rPr lang="en-US" dirty="0"/>
              <a:t> cervical ripening, the preferred options are balloon, oral misoprostol, or both concurrently.</a:t>
            </a:r>
          </a:p>
          <a:p>
            <a:r>
              <a:rPr lang="en-US" dirty="0"/>
              <a:t>Health care providers should be cautious when using any prostaglandin in a potentially compromised fetus</a:t>
            </a:r>
          </a:p>
        </p:txBody>
      </p:sp>
    </p:spTree>
    <p:extLst>
      <p:ext uri="{BB962C8B-B14F-4D97-AF65-F5344CB8AC3E}">
        <p14:creationId xmlns:p14="http://schemas.microsoft.com/office/powerpoint/2010/main" val="27134157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74019D-6C58-D941-A0CD-C5B4F93D3127}"/>
              </a:ext>
            </a:extLst>
          </p:cNvPr>
          <p:cNvSpPr>
            <a:spLocks noGrp="1"/>
          </p:cNvSpPr>
          <p:nvPr>
            <p:ph type="title"/>
          </p:nvPr>
        </p:nvSpPr>
        <p:spPr/>
        <p:txBody>
          <a:bodyPr/>
          <a:lstStyle/>
          <a:p>
            <a:r>
              <a:rPr lang="en-US" dirty="0"/>
              <a:t>Key Recommendations</a:t>
            </a:r>
          </a:p>
        </p:txBody>
      </p:sp>
      <p:pic>
        <p:nvPicPr>
          <p:cNvPr id="5" name="Content Placeholder 4">
            <a:extLst>
              <a:ext uri="{FF2B5EF4-FFF2-40B4-BE49-F238E27FC236}">
                <a16:creationId xmlns:a16="http://schemas.microsoft.com/office/drawing/2014/main" id="{F1BEE36F-A7BC-834E-AB5C-1ABC22397257}"/>
              </a:ext>
            </a:extLst>
          </p:cNvPr>
          <p:cNvPicPr>
            <a:picLocks noGrp="1" noChangeAspect="1"/>
          </p:cNvPicPr>
          <p:nvPr>
            <p:ph sz="half" idx="1"/>
          </p:nvPr>
        </p:nvPicPr>
        <p:blipFill>
          <a:blip r:embed="rId2"/>
          <a:stretch>
            <a:fillRect/>
          </a:stretch>
        </p:blipFill>
        <p:spPr>
          <a:xfrm>
            <a:off x="351536" y="2271246"/>
            <a:ext cx="4937125" cy="2010432"/>
          </a:xfrm>
          <a:prstGeom prst="rect">
            <a:avLst/>
          </a:prstGeom>
          <a:ln>
            <a:solidFill>
              <a:schemeClr val="accent1"/>
            </a:solidFill>
          </a:ln>
        </p:spPr>
      </p:pic>
      <p:sp>
        <p:nvSpPr>
          <p:cNvPr id="4" name="Content Placeholder 3">
            <a:extLst>
              <a:ext uri="{FF2B5EF4-FFF2-40B4-BE49-F238E27FC236}">
                <a16:creationId xmlns:a16="http://schemas.microsoft.com/office/drawing/2014/main" id="{AE4F9BF6-C4EC-F44A-A903-F89966C5B930}"/>
              </a:ext>
            </a:extLst>
          </p:cNvPr>
          <p:cNvSpPr>
            <a:spLocks noGrp="1"/>
          </p:cNvSpPr>
          <p:nvPr>
            <p:ph sz="half" idx="2"/>
          </p:nvPr>
        </p:nvSpPr>
        <p:spPr>
          <a:xfrm>
            <a:off x="5606716" y="2271245"/>
            <a:ext cx="5823284" cy="4394249"/>
          </a:xfrm>
        </p:spPr>
        <p:txBody>
          <a:bodyPr>
            <a:normAutofit fontScale="92500"/>
          </a:bodyPr>
          <a:lstStyle/>
          <a:p>
            <a:r>
              <a:rPr lang="en-US" dirty="0"/>
              <a:t>Health care providers should not offer amniotomy or oxytocin until the modiﬁed Bishop score is ≥7.</a:t>
            </a:r>
          </a:p>
          <a:p>
            <a:endParaRPr lang="en-US" dirty="0"/>
          </a:p>
          <a:p>
            <a:r>
              <a:rPr lang="en-US" dirty="0"/>
              <a:t>Should cervical ripening and/or IOL be unsuccessful, consider an alternative or combined method of cervical ripening and/or IOL before proceeding with cesarean delivery</a:t>
            </a:r>
          </a:p>
        </p:txBody>
      </p:sp>
    </p:spTree>
    <p:extLst>
      <p:ext uri="{BB962C8B-B14F-4D97-AF65-F5344CB8AC3E}">
        <p14:creationId xmlns:p14="http://schemas.microsoft.com/office/powerpoint/2010/main" val="37114080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1911908-B4A8-B149-8AFB-2D1838F66692}"/>
              </a:ext>
            </a:extLst>
          </p:cNvPr>
          <p:cNvSpPr>
            <a:spLocks noGrp="1"/>
          </p:cNvSpPr>
          <p:nvPr>
            <p:ph type="title"/>
          </p:nvPr>
        </p:nvSpPr>
        <p:spPr>
          <a:xfrm>
            <a:off x="784505" y="473951"/>
            <a:ext cx="10573305" cy="1463133"/>
          </a:xfrm>
        </p:spPr>
        <p:txBody>
          <a:bodyPr>
            <a:normAutofit/>
          </a:bodyPr>
          <a:lstStyle/>
          <a:p>
            <a:r>
              <a:rPr lang="en-US" sz="2400" dirty="0"/>
              <a:t>“The modiﬁed Bishop score should be used and documented to determine if cervical ripening is required” </a:t>
            </a:r>
          </a:p>
        </p:txBody>
      </p:sp>
      <p:sp>
        <p:nvSpPr>
          <p:cNvPr id="49" name="Content Placeholder 9">
            <a:extLst>
              <a:ext uri="{FF2B5EF4-FFF2-40B4-BE49-F238E27FC236}">
                <a16:creationId xmlns:a16="http://schemas.microsoft.com/office/drawing/2014/main" id="{BFDFB099-882B-550F-8147-07663BAFBEBD}"/>
              </a:ext>
            </a:extLst>
          </p:cNvPr>
          <p:cNvSpPr>
            <a:spLocks noGrp="1"/>
          </p:cNvSpPr>
          <p:nvPr>
            <p:ph idx="1"/>
          </p:nvPr>
        </p:nvSpPr>
        <p:spPr>
          <a:xfrm>
            <a:off x="610720" y="2275171"/>
            <a:ext cx="11067692" cy="1645920"/>
          </a:xfrm>
        </p:spPr>
        <p:txBody>
          <a:bodyPr anchor="ctr">
            <a:normAutofit/>
          </a:bodyPr>
          <a:lstStyle/>
          <a:p>
            <a:r>
              <a:rPr lang="en-US" sz="1800" dirty="0"/>
              <a:t>The 2 variables predictive of a </a:t>
            </a:r>
            <a:r>
              <a:rPr lang="en-US" sz="1800" dirty="0">
                <a:solidFill>
                  <a:srgbClr val="FF0000"/>
                </a:solidFill>
              </a:rPr>
              <a:t>successful IOL </a:t>
            </a:r>
            <a:r>
              <a:rPr lang="en-US" sz="1800" dirty="0"/>
              <a:t>are the </a:t>
            </a:r>
            <a:r>
              <a:rPr lang="en-US" sz="1800" dirty="0">
                <a:solidFill>
                  <a:srgbClr val="FF0000"/>
                </a:solidFill>
              </a:rPr>
              <a:t>condition of the cervix prior to induction</a:t>
            </a:r>
            <a:r>
              <a:rPr lang="en-US" sz="1800" dirty="0"/>
              <a:t> (with intact membranes) and </a:t>
            </a:r>
            <a:r>
              <a:rPr lang="en-US" sz="1800" dirty="0">
                <a:solidFill>
                  <a:srgbClr val="FF0000"/>
                </a:solidFill>
              </a:rPr>
              <a:t>prior vaginal delivery</a:t>
            </a:r>
            <a:r>
              <a:rPr lang="en-US" sz="1800" dirty="0"/>
              <a:t>. </a:t>
            </a:r>
          </a:p>
          <a:p>
            <a:r>
              <a:rPr lang="en-US" sz="1800" dirty="0"/>
              <a:t>There is an increased rate of C/S when IOL is undertaken with a Bishop score &lt;7    		(outside the setting of PROM).</a:t>
            </a:r>
          </a:p>
          <a:p>
            <a:endParaRPr lang="en-US" sz="1800" dirty="0"/>
          </a:p>
        </p:txBody>
      </p:sp>
      <p:pic>
        <p:nvPicPr>
          <p:cNvPr id="6" name="Content Placeholder 5">
            <a:extLst>
              <a:ext uri="{FF2B5EF4-FFF2-40B4-BE49-F238E27FC236}">
                <a16:creationId xmlns:a16="http://schemas.microsoft.com/office/drawing/2014/main" id="{2194DB30-4CF6-7848-8AA8-07F50A8F9E4B}"/>
              </a:ext>
            </a:extLst>
          </p:cNvPr>
          <p:cNvPicPr>
            <a:picLocks noChangeAspect="1"/>
          </p:cNvPicPr>
          <p:nvPr/>
        </p:nvPicPr>
        <p:blipFill>
          <a:blip r:embed="rId2"/>
          <a:stretch>
            <a:fillRect/>
          </a:stretch>
        </p:blipFill>
        <p:spPr>
          <a:xfrm>
            <a:off x="513588" y="4066674"/>
            <a:ext cx="11164824" cy="2690594"/>
          </a:xfrm>
          <a:prstGeom prst="rect">
            <a:avLst/>
          </a:prstGeom>
        </p:spPr>
      </p:pic>
    </p:spTree>
    <p:extLst>
      <p:ext uri="{BB962C8B-B14F-4D97-AF65-F5344CB8AC3E}">
        <p14:creationId xmlns:p14="http://schemas.microsoft.com/office/powerpoint/2010/main" val="10029605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301F447-EEF7-48F5-AF73-7566EE7F64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E385042-C04E-CB42-95C1-83883A59F91E}"/>
              </a:ext>
            </a:extLst>
          </p:cNvPr>
          <p:cNvSpPr>
            <a:spLocks noGrp="1"/>
          </p:cNvSpPr>
          <p:nvPr>
            <p:ph type="title"/>
          </p:nvPr>
        </p:nvSpPr>
        <p:spPr>
          <a:xfrm>
            <a:off x="841248" y="334644"/>
            <a:ext cx="10509504" cy="1076914"/>
          </a:xfrm>
        </p:spPr>
        <p:txBody>
          <a:bodyPr anchor="ctr">
            <a:normAutofit/>
          </a:bodyPr>
          <a:lstStyle/>
          <a:p>
            <a:r>
              <a:rPr lang="en-US" dirty="0"/>
              <a:t>GBS +</a:t>
            </a:r>
          </a:p>
        </p:txBody>
      </p:sp>
      <p:sp>
        <p:nvSpPr>
          <p:cNvPr id="11" name="Rectangle 10">
            <a:extLst>
              <a:ext uri="{FF2B5EF4-FFF2-40B4-BE49-F238E27FC236}">
                <a16:creationId xmlns:a16="http://schemas.microsoft.com/office/drawing/2014/main" id="{F7117410-A2A4-4085-9ADC-46744551DB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2772" y="0"/>
            <a:ext cx="10506456" cy="1913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99F74EB5-E547-4FB4-95F5-BCC788F3C4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1512994"/>
            <a:ext cx="1050645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5" name="Content Placeholder 2">
            <a:extLst>
              <a:ext uri="{FF2B5EF4-FFF2-40B4-BE49-F238E27FC236}">
                <a16:creationId xmlns:a16="http://schemas.microsoft.com/office/drawing/2014/main" id="{A851CD2D-4C6D-6ADE-FFC6-C1C42D214F95}"/>
              </a:ext>
            </a:extLst>
          </p:cNvPr>
          <p:cNvGraphicFramePr>
            <a:graphicFrameLocks noGrp="1"/>
          </p:cNvGraphicFramePr>
          <p:nvPr>
            <p:ph idx="1"/>
            <p:extLst>
              <p:ext uri="{D42A27DB-BD31-4B8C-83A1-F6EECF244321}">
                <p14:modId xmlns:p14="http://schemas.microsoft.com/office/powerpoint/2010/main" val="1508820877"/>
              </p:ext>
            </p:extLst>
          </p:nvPr>
        </p:nvGraphicFramePr>
        <p:xfrm>
          <a:off x="838200" y="1737360"/>
          <a:ext cx="10506456" cy="45354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990189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CD362BF-9A6C-8E48-8521-CFF078FFCBD3}"/>
              </a:ext>
            </a:extLst>
          </p:cNvPr>
          <p:cNvPicPr>
            <a:picLocks noChangeAspect="1"/>
          </p:cNvPicPr>
          <p:nvPr/>
        </p:nvPicPr>
        <p:blipFill>
          <a:blip r:embed="rId2"/>
          <a:stretch>
            <a:fillRect/>
          </a:stretch>
        </p:blipFill>
        <p:spPr>
          <a:xfrm rot="5400000">
            <a:off x="3997304" y="-2072529"/>
            <a:ext cx="4197393" cy="11939644"/>
          </a:xfrm>
          <a:prstGeom prst="rect">
            <a:avLst/>
          </a:prstGeom>
        </p:spPr>
      </p:pic>
      <p:pic>
        <p:nvPicPr>
          <p:cNvPr id="6" name="Content Placeholder 4">
            <a:extLst>
              <a:ext uri="{FF2B5EF4-FFF2-40B4-BE49-F238E27FC236}">
                <a16:creationId xmlns:a16="http://schemas.microsoft.com/office/drawing/2014/main" id="{1EAE6BF4-4926-CF49-A00A-FDBDAC0BFE96}"/>
              </a:ext>
            </a:extLst>
          </p:cNvPr>
          <p:cNvPicPr>
            <a:picLocks noChangeAspect="1"/>
          </p:cNvPicPr>
          <p:nvPr/>
        </p:nvPicPr>
        <p:blipFill>
          <a:blip r:embed="rId3"/>
          <a:stretch>
            <a:fillRect/>
          </a:stretch>
        </p:blipFill>
        <p:spPr>
          <a:xfrm>
            <a:off x="285750" y="77070"/>
            <a:ext cx="3717036" cy="1513603"/>
          </a:xfrm>
          <a:prstGeom prst="rect">
            <a:avLst/>
          </a:prstGeom>
          <a:ln>
            <a:solidFill>
              <a:schemeClr val="accent1"/>
            </a:solidFill>
          </a:ln>
        </p:spPr>
      </p:pic>
    </p:spTree>
    <p:extLst>
      <p:ext uri="{BB962C8B-B14F-4D97-AF65-F5344CB8AC3E}">
        <p14:creationId xmlns:p14="http://schemas.microsoft.com/office/powerpoint/2010/main" val="25300249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61C2DB-EFDA-084D-AA6D-944D9466DFCC}"/>
              </a:ext>
            </a:extLst>
          </p:cNvPr>
          <p:cNvSpPr>
            <a:spLocks noGrp="1"/>
          </p:cNvSpPr>
          <p:nvPr>
            <p:ph type="title"/>
          </p:nvPr>
        </p:nvSpPr>
        <p:spPr>
          <a:xfrm>
            <a:off x="5080216" y="1076324"/>
            <a:ext cx="6272784" cy="1535051"/>
          </a:xfrm>
        </p:spPr>
        <p:txBody>
          <a:bodyPr anchor="b">
            <a:normAutofit/>
          </a:bodyPr>
          <a:lstStyle/>
          <a:p>
            <a:r>
              <a:rPr lang="en-US" sz="5200"/>
              <a:t>Case Study</a:t>
            </a:r>
          </a:p>
        </p:txBody>
      </p:sp>
      <p:pic>
        <p:nvPicPr>
          <p:cNvPr id="1028" name="Picture 4" descr="woman holding stomach">
            <a:extLst>
              <a:ext uri="{FF2B5EF4-FFF2-40B4-BE49-F238E27FC236}">
                <a16:creationId xmlns:a16="http://schemas.microsoft.com/office/drawing/2014/main" id="{5CB819DE-C803-B040-B00C-3796DD56A58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9824" r="36325" b="-1"/>
          <a:stretch/>
        </p:blipFill>
        <p:spPr bwMode="auto">
          <a:xfrm>
            <a:off x="20" y="10"/>
            <a:ext cx="4505305" cy="685799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0BE9E687-581F-0B48-B093-5281AA84E1D2}"/>
              </a:ext>
            </a:extLst>
          </p:cNvPr>
          <p:cNvSpPr>
            <a:spLocks noGrp="1"/>
          </p:cNvSpPr>
          <p:nvPr>
            <p:ph idx="1"/>
          </p:nvPr>
        </p:nvSpPr>
        <p:spPr>
          <a:xfrm>
            <a:off x="5080216" y="3351276"/>
            <a:ext cx="6272784" cy="2825686"/>
          </a:xfrm>
        </p:spPr>
        <p:txBody>
          <a:bodyPr>
            <a:normAutofit/>
          </a:bodyPr>
          <a:lstStyle/>
          <a:p>
            <a:r>
              <a:rPr lang="en-US" sz="1800" dirty="0"/>
              <a:t>36 year old G2P1 @ 38+2 weeks GA</a:t>
            </a:r>
          </a:p>
          <a:p>
            <a:r>
              <a:rPr lang="en-US" sz="1800" dirty="0"/>
              <a:t>Ultrasound requested because fundal height measuring small for dates</a:t>
            </a:r>
          </a:p>
          <a:p>
            <a:r>
              <a:rPr lang="en-US" sz="1800" dirty="0"/>
              <a:t>Previous SVD 3 years ago at 40 </a:t>
            </a:r>
            <a:r>
              <a:rPr lang="en-US" sz="1800" dirty="0" err="1"/>
              <a:t>wks</a:t>
            </a:r>
            <a:r>
              <a:rPr lang="en-US" sz="1800" dirty="0"/>
              <a:t>, BWT 3.4 kg</a:t>
            </a:r>
          </a:p>
          <a:p>
            <a:r>
              <a:rPr lang="en-US" sz="1800" dirty="0"/>
              <a:t>Normotensive, GDM screen normal.</a:t>
            </a:r>
          </a:p>
          <a:p>
            <a:r>
              <a:rPr lang="en-US" sz="1800" dirty="0"/>
              <a:t>U/S shows IUGR 6% with oligohydramnios and poor interval growth. Uterine artery doppler studies normal. </a:t>
            </a:r>
          </a:p>
          <a:p>
            <a:endParaRPr lang="en-US" sz="1800" dirty="0"/>
          </a:p>
          <a:p>
            <a:endParaRPr lang="en-US" sz="1800" dirty="0"/>
          </a:p>
        </p:txBody>
      </p:sp>
    </p:spTree>
    <p:extLst>
      <p:ext uri="{BB962C8B-B14F-4D97-AF65-F5344CB8AC3E}">
        <p14:creationId xmlns:p14="http://schemas.microsoft.com/office/powerpoint/2010/main" val="25777105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12839C-97AF-CF4A-A43E-B93425518A55}"/>
              </a:ext>
            </a:extLst>
          </p:cNvPr>
          <p:cNvSpPr>
            <a:spLocks noGrp="1"/>
          </p:cNvSpPr>
          <p:nvPr>
            <p:ph type="title"/>
          </p:nvPr>
        </p:nvSpPr>
        <p:spPr/>
        <p:txBody>
          <a:bodyPr>
            <a:normAutofit fontScale="90000"/>
          </a:bodyPr>
          <a:lstStyle/>
          <a:p>
            <a:r>
              <a:rPr lang="en-US" dirty="0"/>
              <a:t>Mechanical Options for Cervical Ripening: Balloon Catheters</a:t>
            </a:r>
          </a:p>
        </p:txBody>
      </p:sp>
      <p:sp>
        <p:nvSpPr>
          <p:cNvPr id="3" name="Content Placeholder 2">
            <a:extLst>
              <a:ext uri="{FF2B5EF4-FFF2-40B4-BE49-F238E27FC236}">
                <a16:creationId xmlns:a16="http://schemas.microsoft.com/office/drawing/2014/main" id="{6A3998D7-F116-B744-AB99-DC4F151DE6F3}"/>
              </a:ext>
            </a:extLst>
          </p:cNvPr>
          <p:cNvSpPr>
            <a:spLocks noGrp="1"/>
          </p:cNvSpPr>
          <p:nvPr>
            <p:ph idx="1"/>
          </p:nvPr>
        </p:nvSpPr>
        <p:spPr>
          <a:xfrm>
            <a:off x="1115568" y="2478023"/>
            <a:ext cx="10168128" cy="4127313"/>
          </a:xfrm>
        </p:spPr>
        <p:txBody>
          <a:bodyPr>
            <a:normAutofit fontScale="85000" lnSpcReduction="20000"/>
          </a:bodyPr>
          <a:lstStyle/>
          <a:p>
            <a:r>
              <a:rPr lang="en-US" dirty="0"/>
              <a:t>equally effective as PGE2 (</a:t>
            </a:r>
            <a:r>
              <a:rPr lang="en-US" dirty="0" err="1"/>
              <a:t>i.e</a:t>
            </a:r>
            <a:r>
              <a:rPr lang="en-US" dirty="0"/>
              <a:t> </a:t>
            </a:r>
            <a:r>
              <a:rPr lang="en-US" dirty="0" err="1"/>
              <a:t>Cervidil</a:t>
            </a:r>
            <a:r>
              <a:rPr lang="en-US" dirty="0"/>
              <a:t>)</a:t>
            </a:r>
          </a:p>
          <a:p>
            <a:r>
              <a:rPr lang="en-US" dirty="0"/>
              <a:t>slightly less effective than prostaglandin PGE1 (Misoprostol)</a:t>
            </a:r>
          </a:p>
          <a:p>
            <a:r>
              <a:rPr lang="en-US" dirty="0"/>
              <a:t>greater safety proﬁle than prostaglandins</a:t>
            </a:r>
          </a:p>
          <a:p>
            <a:pPr lvl="1"/>
            <a:r>
              <a:rPr lang="en-US" dirty="0"/>
              <a:t> lowest risk of uterine rupture in a previously scarred uterus</a:t>
            </a:r>
          </a:p>
          <a:p>
            <a:r>
              <a:rPr lang="en-US" dirty="0"/>
              <a:t>similar incidence of maternal and neonatal infection compared with pharmacologic agents</a:t>
            </a:r>
          </a:p>
          <a:p>
            <a:r>
              <a:rPr lang="en-US" dirty="0"/>
              <a:t>highly suitable for outpatient use</a:t>
            </a:r>
          </a:p>
          <a:p>
            <a:r>
              <a:rPr lang="en-US" dirty="0"/>
              <a:t>should be avoided with ruptured membranes</a:t>
            </a:r>
          </a:p>
          <a:p>
            <a:r>
              <a:rPr lang="en-US" dirty="0"/>
              <a:t>Caution where there is evidence of a lower tract genital infection</a:t>
            </a:r>
          </a:p>
          <a:p>
            <a:endParaRPr lang="en-US" dirty="0"/>
          </a:p>
        </p:txBody>
      </p:sp>
    </p:spTree>
    <p:extLst>
      <p:ext uri="{BB962C8B-B14F-4D97-AF65-F5344CB8AC3E}">
        <p14:creationId xmlns:p14="http://schemas.microsoft.com/office/powerpoint/2010/main" val="29047773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45" name="Rectangle 1030">
            <a:extLst>
              <a:ext uri="{FF2B5EF4-FFF2-40B4-BE49-F238E27FC236}">
                <a16:creationId xmlns:a16="http://schemas.microsoft.com/office/drawing/2014/main" id="{2D6FBB9D-1CAA-4D05-AB33-BABDFE17B8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046" name="Rectangle 1032">
            <a:extLst>
              <a:ext uri="{FF2B5EF4-FFF2-40B4-BE49-F238E27FC236}">
                <a16:creationId xmlns:a16="http://schemas.microsoft.com/office/drawing/2014/main" id="{04727B71-B4B6-4823-80A1-68C40B4751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47" name="Rectangle 1034">
            <a:extLst>
              <a:ext uri="{FF2B5EF4-FFF2-40B4-BE49-F238E27FC236}">
                <a16:creationId xmlns:a16="http://schemas.microsoft.com/office/drawing/2014/main" id="{79A6DB05-9FB5-4B07-8675-74C23D4FD8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048" name="Rectangle 1036">
            <a:extLst>
              <a:ext uri="{FF2B5EF4-FFF2-40B4-BE49-F238E27FC236}">
                <a16:creationId xmlns:a16="http://schemas.microsoft.com/office/drawing/2014/main" id="{5DF40726-9B19-4165-9C26-757D16E19E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052" name="Content Placeholder 7">
            <a:extLst>
              <a:ext uri="{FF2B5EF4-FFF2-40B4-BE49-F238E27FC236}">
                <a16:creationId xmlns:a16="http://schemas.microsoft.com/office/drawing/2014/main" id="{D5DB8B20-5D4E-9074-8566-FB657DDA2A8B}"/>
              </a:ext>
            </a:extLst>
          </p:cNvPr>
          <p:cNvGraphicFramePr>
            <a:graphicFrameLocks noGrp="1"/>
          </p:cNvGraphicFramePr>
          <p:nvPr>
            <p:ph sz="half" idx="1"/>
          </p:nvPr>
        </p:nvGraphicFramePr>
        <p:xfrm>
          <a:off x="240697" y="269562"/>
          <a:ext cx="5381054" cy="511540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49" name="Rectangle 1038">
            <a:extLst>
              <a:ext uri="{FF2B5EF4-FFF2-40B4-BE49-F238E27FC236}">
                <a16:creationId xmlns:a16="http://schemas.microsoft.com/office/drawing/2014/main" id="{2089CB41-F399-4AEB-980C-5BFB1049CB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6112341"/>
            <a:ext cx="1050645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50" name="Rectangle 1040">
            <a:extLst>
              <a:ext uri="{FF2B5EF4-FFF2-40B4-BE49-F238E27FC236}">
                <a16:creationId xmlns:a16="http://schemas.microsoft.com/office/drawing/2014/main" id="{1BFC967B-3DD6-463D-9DB9-6E4419AE0D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096768" y="3817404"/>
            <a:ext cx="54864" cy="45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30" name="Picture 6" descr="Information about Induction of Labour | Hull University Teaching Hospitals  NHS Trust">
            <a:extLst>
              <a:ext uri="{FF2B5EF4-FFF2-40B4-BE49-F238E27FC236}">
                <a16:creationId xmlns:a16="http://schemas.microsoft.com/office/drawing/2014/main" id="{AAC0D603-2362-0D4E-9627-E198AEDF359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81802" y="269563"/>
            <a:ext cx="4561269" cy="3040846"/>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Induction of labour: Cook Balloon">
            <a:extLst>
              <a:ext uri="{FF2B5EF4-FFF2-40B4-BE49-F238E27FC236}">
                <a16:creationId xmlns:a16="http://schemas.microsoft.com/office/drawing/2014/main" id="{0937AF74-1276-BC4B-9135-E46AD48808B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45834" y="3547591"/>
            <a:ext cx="3747521" cy="304084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DBC0881D-A8C8-3B49-A520-0086C01D0AD8}"/>
              </a:ext>
            </a:extLst>
          </p:cNvPr>
          <p:cNvSpPr txBox="1"/>
          <p:nvPr/>
        </p:nvSpPr>
        <p:spPr>
          <a:xfrm>
            <a:off x="9842373" y="5276120"/>
            <a:ext cx="1967928" cy="646331"/>
          </a:xfrm>
          <a:prstGeom prst="rect">
            <a:avLst/>
          </a:prstGeom>
          <a:noFill/>
        </p:spPr>
        <p:txBody>
          <a:bodyPr wrap="square" rtlCol="0">
            <a:spAutoFit/>
          </a:bodyPr>
          <a:lstStyle/>
          <a:p>
            <a:r>
              <a:rPr lang="en-US" dirty="0"/>
              <a:t>Cook Balloon (double lumen)</a:t>
            </a:r>
          </a:p>
        </p:txBody>
      </p:sp>
    </p:spTree>
    <p:extLst>
      <p:ext uri="{BB962C8B-B14F-4D97-AF65-F5344CB8AC3E}">
        <p14:creationId xmlns:p14="http://schemas.microsoft.com/office/powerpoint/2010/main" val="4073464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7481D3-7742-224B-ACA3-8E5CFACB94DC}"/>
              </a:ext>
            </a:extLst>
          </p:cNvPr>
          <p:cNvSpPr>
            <a:spLocks noGrp="1"/>
          </p:cNvSpPr>
          <p:nvPr>
            <p:ph type="title"/>
          </p:nvPr>
        </p:nvSpPr>
        <p:spPr/>
        <p:txBody>
          <a:bodyPr>
            <a:normAutofit fontScale="90000"/>
          </a:bodyPr>
          <a:lstStyle/>
          <a:p>
            <a:r>
              <a:rPr lang="en-US" dirty="0"/>
              <a:t>Pharmacologic Options for Cervical Ripening</a:t>
            </a:r>
          </a:p>
        </p:txBody>
      </p:sp>
      <p:sp>
        <p:nvSpPr>
          <p:cNvPr id="5" name="Text Placeholder 4">
            <a:extLst>
              <a:ext uri="{FF2B5EF4-FFF2-40B4-BE49-F238E27FC236}">
                <a16:creationId xmlns:a16="http://schemas.microsoft.com/office/drawing/2014/main" id="{AA695A09-196B-BC49-8B8C-314FABE99D7B}"/>
              </a:ext>
            </a:extLst>
          </p:cNvPr>
          <p:cNvSpPr>
            <a:spLocks noGrp="1"/>
          </p:cNvSpPr>
          <p:nvPr>
            <p:ph type="body" idx="1"/>
          </p:nvPr>
        </p:nvSpPr>
        <p:spPr>
          <a:xfrm>
            <a:off x="1115568" y="2026345"/>
            <a:ext cx="4937760" cy="823912"/>
          </a:xfrm>
        </p:spPr>
        <p:txBody>
          <a:bodyPr/>
          <a:lstStyle/>
          <a:p>
            <a:r>
              <a:rPr lang="en-US" dirty="0"/>
              <a:t>Misoprostol (PGE1 )</a:t>
            </a:r>
          </a:p>
        </p:txBody>
      </p:sp>
      <p:sp>
        <p:nvSpPr>
          <p:cNvPr id="6" name="Content Placeholder 5">
            <a:extLst>
              <a:ext uri="{FF2B5EF4-FFF2-40B4-BE49-F238E27FC236}">
                <a16:creationId xmlns:a16="http://schemas.microsoft.com/office/drawing/2014/main" id="{CFD5F043-7EF0-CA4C-9599-776B51D1D635}"/>
              </a:ext>
            </a:extLst>
          </p:cNvPr>
          <p:cNvSpPr>
            <a:spLocks noGrp="1"/>
          </p:cNvSpPr>
          <p:nvPr>
            <p:ph sz="half" idx="2"/>
          </p:nvPr>
        </p:nvSpPr>
        <p:spPr>
          <a:xfrm>
            <a:off x="1115568" y="3203687"/>
            <a:ext cx="4937760" cy="3511437"/>
          </a:xfrm>
        </p:spPr>
        <p:txBody>
          <a:bodyPr>
            <a:normAutofit fontScale="77500" lnSpcReduction="20000"/>
          </a:bodyPr>
          <a:lstStyle/>
          <a:p>
            <a:r>
              <a:rPr lang="en-US" dirty="0"/>
              <a:t>highly effective as both a cervical ripening and induction agent</a:t>
            </a:r>
          </a:p>
          <a:p>
            <a:r>
              <a:rPr lang="en-US" dirty="0"/>
              <a:t>stable at room temperature, economical, and has multiple routes of administration</a:t>
            </a:r>
          </a:p>
          <a:p>
            <a:r>
              <a:rPr lang="en-US" dirty="0"/>
              <a:t>Fever can be seen with high doses (400mcg) but rarely with IOL dosing</a:t>
            </a:r>
          </a:p>
          <a:p>
            <a:r>
              <a:rPr lang="en-US" dirty="0"/>
              <a:t>can cause uterine tachysystole, with or without fetal heart rate changes.</a:t>
            </a:r>
          </a:p>
        </p:txBody>
      </p:sp>
      <p:sp>
        <p:nvSpPr>
          <p:cNvPr id="7" name="Text Placeholder 6">
            <a:extLst>
              <a:ext uri="{FF2B5EF4-FFF2-40B4-BE49-F238E27FC236}">
                <a16:creationId xmlns:a16="http://schemas.microsoft.com/office/drawing/2014/main" id="{61AD1767-B0CD-D54F-B16B-65B1B2C4BD16}"/>
              </a:ext>
            </a:extLst>
          </p:cNvPr>
          <p:cNvSpPr>
            <a:spLocks noGrp="1"/>
          </p:cNvSpPr>
          <p:nvPr>
            <p:ph type="body" sz="quarter" idx="3"/>
          </p:nvPr>
        </p:nvSpPr>
        <p:spPr>
          <a:xfrm>
            <a:off x="6345936" y="2053995"/>
            <a:ext cx="4937760" cy="823912"/>
          </a:xfrm>
        </p:spPr>
        <p:txBody>
          <a:bodyPr/>
          <a:lstStyle/>
          <a:p>
            <a:r>
              <a:rPr lang="en-US" dirty="0"/>
              <a:t>Vaginal </a:t>
            </a:r>
            <a:r>
              <a:rPr lang="en-US" dirty="0" err="1"/>
              <a:t>Dinoprostone</a:t>
            </a:r>
            <a:r>
              <a:rPr lang="en-US" dirty="0"/>
              <a:t> (PGE2)</a:t>
            </a:r>
          </a:p>
        </p:txBody>
      </p:sp>
      <p:sp>
        <p:nvSpPr>
          <p:cNvPr id="8" name="Content Placeholder 7">
            <a:extLst>
              <a:ext uri="{FF2B5EF4-FFF2-40B4-BE49-F238E27FC236}">
                <a16:creationId xmlns:a16="http://schemas.microsoft.com/office/drawing/2014/main" id="{A44EABF7-39CA-494A-BB69-8C37FA814475}"/>
              </a:ext>
            </a:extLst>
          </p:cNvPr>
          <p:cNvSpPr>
            <a:spLocks noGrp="1"/>
          </p:cNvSpPr>
          <p:nvPr>
            <p:ph sz="quarter" idx="4"/>
          </p:nvPr>
        </p:nvSpPr>
        <p:spPr>
          <a:xfrm>
            <a:off x="6345936" y="3203687"/>
            <a:ext cx="4937760" cy="3413681"/>
          </a:xfrm>
        </p:spPr>
        <p:txBody>
          <a:bodyPr>
            <a:normAutofit fontScale="77500" lnSpcReduction="20000"/>
          </a:bodyPr>
          <a:lstStyle/>
          <a:p>
            <a:r>
              <a:rPr lang="en-US" dirty="0"/>
              <a:t>increases successful vaginal birth within 24 hours without increasing the incidence of assisted vaginal birth or C/S rates</a:t>
            </a:r>
          </a:p>
          <a:p>
            <a:r>
              <a:rPr lang="en-US" dirty="0"/>
              <a:t>available as a controlled-release vaginal mesh (</a:t>
            </a:r>
            <a:r>
              <a:rPr lang="en-US" dirty="0" err="1"/>
              <a:t>cervidil</a:t>
            </a:r>
            <a:r>
              <a:rPr lang="en-US" dirty="0"/>
              <a:t>) or intravaginal gel</a:t>
            </a:r>
          </a:p>
          <a:p>
            <a:r>
              <a:rPr lang="en-US" dirty="0"/>
              <a:t>maternal side effects include fever, chills, vomiting, and diarrhea</a:t>
            </a:r>
          </a:p>
          <a:p>
            <a:r>
              <a:rPr lang="en-US" dirty="0"/>
              <a:t>can cause uterine tachysystole, with or without fetal heart rate changes.</a:t>
            </a:r>
          </a:p>
          <a:p>
            <a:endParaRPr lang="en-US" dirty="0"/>
          </a:p>
        </p:txBody>
      </p:sp>
    </p:spTree>
    <p:extLst>
      <p:ext uri="{BB962C8B-B14F-4D97-AF65-F5344CB8AC3E}">
        <p14:creationId xmlns:p14="http://schemas.microsoft.com/office/powerpoint/2010/main" val="39854587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2D6FBB9D-1CAA-4D05-AB33-BABDFE17B8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38" name="Rectangle 37">
            <a:extLst>
              <a:ext uri="{FF2B5EF4-FFF2-40B4-BE49-F238E27FC236}">
                <a16:creationId xmlns:a16="http://schemas.microsoft.com/office/drawing/2014/main" id="{04727B71-B4B6-4823-80A1-68C40B4751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Rectangle 39">
            <a:extLst>
              <a:ext uri="{FF2B5EF4-FFF2-40B4-BE49-F238E27FC236}">
                <a16:creationId xmlns:a16="http://schemas.microsoft.com/office/drawing/2014/main" id="{79A6DB05-9FB5-4B07-8675-74C23D4FD8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42" name="Rectangle 41">
            <a:extLst>
              <a:ext uri="{FF2B5EF4-FFF2-40B4-BE49-F238E27FC236}">
                <a16:creationId xmlns:a16="http://schemas.microsoft.com/office/drawing/2014/main" id="{AFF8D2E5-2C4E-47B1-930B-6C82B7C313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itle 24">
            <a:extLst>
              <a:ext uri="{FF2B5EF4-FFF2-40B4-BE49-F238E27FC236}">
                <a16:creationId xmlns:a16="http://schemas.microsoft.com/office/drawing/2014/main" id="{9C873AAB-4FFF-FC4E-AC8B-B739B375A5DC}"/>
              </a:ext>
            </a:extLst>
          </p:cNvPr>
          <p:cNvSpPr>
            <a:spLocks noGrp="1"/>
          </p:cNvSpPr>
          <p:nvPr>
            <p:ph type="title"/>
          </p:nvPr>
        </p:nvSpPr>
        <p:spPr>
          <a:xfrm>
            <a:off x="841248" y="251312"/>
            <a:ext cx="10506456" cy="1010264"/>
          </a:xfrm>
        </p:spPr>
        <p:txBody>
          <a:bodyPr vert="horz" lIns="91440" tIns="45720" rIns="91440" bIns="45720" rtlCol="0" anchor="ctr">
            <a:normAutofit/>
          </a:bodyPr>
          <a:lstStyle/>
          <a:p>
            <a:r>
              <a:rPr lang="en-US" dirty="0"/>
              <a:t>The evidence for PGE1</a:t>
            </a:r>
          </a:p>
        </p:txBody>
      </p:sp>
      <p:sp>
        <p:nvSpPr>
          <p:cNvPr id="44" name="Rectangle 43">
            <a:extLst>
              <a:ext uri="{FF2B5EF4-FFF2-40B4-BE49-F238E27FC236}">
                <a16:creationId xmlns:a16="http://schemas.microsoft.com/office/drawing/2014/main" id="{801E4ADA-0EA9-4930-846E-3C11E8BED6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17618"/>
            <a:ext cx="128016" cy="6314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 name="Rectangle 45">
            <a:extLst>
              <a:ext uri="{FF2B5EF4-FFF2-40B4-BE49-F238E27FC236}">
                <a16:creationId xmlns:a16="http://schemas.microsoft.com/office/drawing/2014/main" id="{FB92FFCE-0C90-454E-AA25-D4EE9A6C39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1380864"/>
            <a:ext cx="1050645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Content Placeholder 11">
            <a:extLst>
              <a:ext uri="{FF2B5EF4-FFF2-40B4-BE49-F238E27FC236}">
                <a16:creationId xmlns:a16="http://schemas.microsoft.com/office/drawing/2014/main" id="{BCE7A00F-F3C6-B642-8902-E34C21BCCB59}"/>
              </a:ext>
            </a:extLst>
          </p:cNvPr>
          <p:cNvSpPr>
            <a:spLocks noGrp="1"/>
          </p:cNvSpPr>
          <p:nvPr>
            <p:ph sz="half" idx="1"/>
          </p:nvPr>
        </p:nvSpPr>
        <p:spPr>
          <a:xfrm>
            <a:off x="1560917" y="1650222"/>
            <a:ext cx="3426346" cy="3207699"/>
          </a:xfrm>
          <a:ln>
            <a:solidFill>
              <a:schemeClr val="tx1"/>
            </a:solidFill>
          </a:ln>
        </p:spPr>
        <p:txBody>
          <a:bodyPr>
            <a:normAutofit/>
          </a:bodyPr>
          <a:lstStyle/>
          <a:p>
            <a:pPr marL="178308" indent="-178308" defTabSz="713232">
              <a:lnSpc>
                <a:spcPct val="100000"/>
              </a:lnSpc>
              <a:spcBef>
                <a:spcPts val="780"/>
              </a:spcBef>
            </a:pPr>
            <a:r>
              <a:rPr lang="en-US" sz="1300" kern="1200">
                <a:solidFill>
                  <a:schemeClr val="tx1"/>
                </a:solidFill>
                <a:latin typeface="+mn-lt"/>
                <a:ea typeface="+mn-ea"/>
                <a:cs typeface="+mn-cs"/>
              </a:rPr>
              <a:t>2020 randomized controlled trial (n = 4400) </a:t>
            </a:r>
          </a:p>
          <a:p>
            <a:pPr marL="178308" indent="-178308" defTabSz="713232">
              <a:lnSpc>
                <a:spcPct val="100000"/>
              </a:lnSpc>
              <a:spcBef>
                <a:spcPts val="780"/>
              </a:spcBef>
            </a:pPr>
            <a:r>
              <a:rPr lang="en-US" sz="1300" kern="1200">
                <a:solidFill>
                  <a:schemeClr val="tx1"/>
                </a:solidFill>
                <a:latin typeface="+mn-lt"/>
                <a:ea typeface="+mn-ea"/>
                <a:cs typeface="+mn-cs"/>
              </a:rPr>
              <a:t>compared titrated oral misoprostol in doses of 20-50 mg with vaginal </a:t>
            </a:r>
            <a:r>
              <a:rPr lang="en-US" sz="1300" kern="1200" err="1">
                <a:solidFill>
                  <a:schemeClr val="tx1"/>
                </a:solidFill>
                <a:latin typeface="+mn-lt"/>
                <a:ea typeface="+mn-ea"/>
                <a:cs typeface="+mn-cs"/>
              </a:rPr>
              <a:t>dinoprostone</a:t>
            </a:r>
            <a:r>
              <a:rPr lang="en-US" sz="1300" kern="1200">
                <a:solidFill>
                  <a:schemeClr val="tx1"/>
                </a:solidFill>
                <a:latin typeface="+mn-lt"/>
                <a:ea typeface="+mn-ea"/>
                <a:cs typeface="+mn-cs"/>
              </a:rPr>
              <a:t>. </a:t>
            </a:r>
          </a:p>
          <a:p>
            <a:pPr marL="178308" indent="-178308" defTabSz="713232">
              <a:lnSpc>
                <a:spcPct val="100000"/>
              </a:lnSpc>
              <a:spcBef>
                <a:spcPts val="780"/>
              </a:spcBef>
            </a:pPr>
            <a:r>
              <a:rPr lang="en-US" sz="1300" kern="1200">
                <a:solidFill>
                  <a:schemeClr val="tx1"/>
                </a:solidFill>
                <a:latin typeface="+mn-lt"/>
                <a:ea typeface="+mn-ea"/>
                <a:cs typeface="+mn-cs"/>
              </a:rPr>
              <a:t>The oral misoprostol group showed:</a:t>
            </a:r>
          </a:p>
          <a:p>
            <a:pPr marL="534924" lvl="1" indent="-178308" defTabSz="713232">
              <a:lnSpc>
                <a:spcPct val="100000"/>
              </a:lnSpc>
              <a:spcBef>
                <a:spcPts val="390"/>
              </a:spcBef>
            </a:pPr>
            <a:r>
              <a:rPr lang="en-US" sz="1300" kern="1200">
                <a:solidFill>
                  <a:schemeClr val="tx1"/>
                </a:solidFill>
                <a:latin typeface="+mn-lt"/>
                <a:ea typeface="+mn-ea"/>
                <a:cs typeface="+mn-cs"/>
              </a:rPr>
              <a:t>higher vaginal delivery rates (78.3% vs. 72.9%; P ¼ 0.005)</a:t>
            </a:r>
          </a:p>
          <a:p>
            <a:pPr marL="534924" lvl="1" indent="-178308" defTabSz="713232">
              <a:lnSpc>
                <a:spcPct val="100000"/>
              </a:lnSpc>
              <a:spcBef>
                <a:spcPts val="390"/>
              </a:spcBef>
            </a:pPr>
            <a:r>
              <a:rPr lang="en-US" sz="1300" kern="1200">
                <a:solidFill>
                  <a:schemeClr val="tx1"/>
                </a:solidFill>
                <a:latin typeface="+mn-lt"/>
                <a:ea typeface="+mn-ea"/>
                <a:cs typeface="+mn-cs"/>
              </a:rPr>
              <a:t>less tachysystole with fetal heart rate changes (3.6% vs. 8.6%; P= 0.007)</a:t>
            </a:r>
          </a:p>
          <a:p>
            <a:pPr marL="534924" lvl="1" indent="-178308" defTabSz="713232">
              <a:lnSpc>
                <a:spcPct val="100000"/>
              </a:lnSpc>
              <a:spcBef>
                <a:spcPts val="390"/>
              </a:spcBef>
            </a:pPr>
            <a:r>
              <a:rPr lang="en-US" sz="1300" kern="1200">
                <a:solidFill>
                  <a:schemeClr val="tx1"/>
                </a:solidFill>
                <a:latin typeface="+mn-lt"/>
                <a:ea typeface="+mn-ea"/>
                <a:cs typeface="+mn-cs"/>
              </a:rPr>
              <a:t> less abnormal fetal heart rate tracings (8.9% vs. 15.4%, P =0.006)</a:t>
            </a:r>
            <a:endParaRPr lang="en-US" sz="1300"/>
          </a:p>
        </p:txBody>
      </p:sp>
      <p:sp>
        <p:nvSpPr>
          <p:cNvPr id="19" name="Content Placeholder 18">
            <a:extLst>
              <a:ext uri="{FF2B5EF4-FFF2-40B4-BE49-F238E27FC236}">
                <a16:creationId xmlns:a16="http://schemas.microsoft.com/office/drawing/2014/main" id="{A052D508-A12F-B94D-8ED0-C2A6774D1B85}"/>
              </a:ext>
            </a:extLst>
          </p:cNvPr>
          <p:cNvSpPr>
            <a:spLocks noGrp="1"/>
          </p:cNvSpPr>
          <p:nvPr>
            <p:ph sz="half" idx="2"/>
          </p:nvPr>
        </p:nvSpPr>
        <p:spPr>
          <a:xfrm>
            <a:off x="5074659" y="1650222"/>
            <a:ext cx="3085996" cy="3207699"/>
          </a:xfrm>
          <a:ln>
            <a:solidFill>
              <a:schemeClr val="tx1"/>
            </a:solidFill>
          </a:ln>
        </p:spPr>
        <p:txBody>
          <a:bodyPr>
            <a:normAutofit/>
          </a:bodyPr>
          <a:lstStyle/>
          <a:p>
            <a:pPr marL="178308" indent="-178308" defTabSz="713232">
              <a:lnSpc>
                <a:spcPct val="100000"/>
              </a:lnSpc>
              <a:spcBef>
                <a:spcPts val="780"/>
              </a:spcBef>
            </a:pPr>
            <a:r>
              <a:rPr lang="en-US" sz="1400" kern="1200">
                <a:solidFill>
                  <a:schemeClr val="tx1"/>
                </a:solidFill>
                <a:latin typeface="+mn-lt"/>
                <a:ea typeface="+mn-ea"/>
                <a:cs typeface="+mn-cs"/>
              </a:rPr>
              <a:t>A 2016 systematic review of 20 interventions for IOL </a:t>
            </a:r>
          </a:p>
          <a:p>
            <a:pPr marL="178308" indent="-178308" defTabSz="713232">
              <a:lnSpc>
                <a:spcPct val="100000"/>
              </a:lnSpc>
              <a:spcBef>
                <a:spcPts val="780"/>
              </a:spcBef>
            </a:pPr>
            <a:r>
              <a:rPr lang="en-US" sz="1400" kern="1200">
                <a:solidFill>
                  <a:schemeClr val="tx1"/>
                </a:solidFill>
                <a:latin typeface="+mn-lt"/>
                <a:ea typeface="+mn-ea"/>
                <a:cs typeface="+mn-cs"/>
              </a:rPr>
              <a:t>serious adverse events with the use of misoprostol were similar to other prostaglandins and oxytocin, with similar or better efﬁcacy.</a:t>
            </a:r>
          </a:p>
          <a:p>
            <a:pPr marL="178308" indent="-178308" defTabSz="713232">
              <a:lnSpc>
                <a:spcPct val="100000"/>
              </a:lnSpc>
              <a:spcBef>
                <a:spcPts val="780"/>
              </a:spcBef>
            </a:pPr>
            <a:r>
              <a:rPr lang="en-US" sz="1400" kern="1200">
                <a:solidFill>
                  <a:schemeClr val="tx1"/>
                </a:solidFill>
                <a:latin typeface="+mn-lt"/>
                <a:ea typeface="+mn-ea"/>
                <a:cs typeface="+mn-cs"/>
              </a:rPr>
              <a:t>no difference in uterine tachysystole with abnormal fetal heart rate.</a:t>
            </a:r>
            <a:endParaRPr lang="en-US" sz="1400"/>
          </a:p>
        </p:txBody>
      </p:sp>
      <p:sp>
        <p:nvSpPr>
          <p:cNvPr id="23" name="TextBox 22">
            <a:extLst>
              <a:ext uri="{FF2B5EF4-FFF2-40B4-BE49-F238E27FC236}">
                <a16:creationId xmlns:a16="http://schemas.microsoft.com/office/drawing/2014/main" id="{36A27E22-85AB-3D41-970C-1C796F2C0C4A}"/>
              </a:ext>
            </a:extLst>
          </p:cNvPr>
          <p:cNvSpPr txBox="1"/>
          <p:nvPr/>
        </p:nvSpPr>
        <p:spPr>
          <a:xfrm>
            <a:off x="1411700" y="5687077"/>
            <a:ext cx="9330184" cy="1839221"/>
          </a:xfrm>
          <a:prstGeom prst="rect">
            <a:avLst/>
          </a:prstGeom>
          <a:noFill/>
        </p:spPr>
        <p:txBody>
          <a:bodyPr wrap="square" rtlCol="0">
            <a:spAutoFit/>
          </a:bodyPr>
          <a:lstStyle/>
          <a:p>
            <a:pPr marL="178308" indent="-178308" defTabSz="713232">
              <a:spcAft>
                <a:spcPts val="600"/>
              </a:spcAft>
              <a:buAutoNum type="arabicPeriod"/>
            </a:pPr>
            <a:r>
              <a:rPr lang="en-US" sz="780" kern="1200" dirty="0">
                <a:solidFill>
                  <a:schemeClr val="tx1"/>
                </a:solidFill>
                <a:latin typeface="+mn-lt"/>
                <a:ea typeface="+mn-ea"/>
                <a:cs typeface="+mn-cs"/>
              </a:rPr>
              <a:t>Wang X, Zhang C, Li X, et al. Safety and efﬁcacy of titrated oral misoprostol solution versus vaginal </a:t>
            </a:r>
            <a:r>
              <a:rPr lang="en-US" sz="780" kern="1200" dirty="0" err="1">
                <a:solidFill>
                  <a:schemeClr val="tx1"/>
                </a:solidFill>
                <a:latin typeface="+mn-lt"/>
                <a:ea typeface="+mn-ea"/>
                <a:cs typeface="+mn-cs"/>
              </a:rPr>
              <a:t>dinoprostone</a:t>
            </a:r>
            <a:r>
              <a:rPr lang="en-US" sz="780" kern="1200" dirty="0">
                <a:solidFill>
                  <a:schemeClr val="tx1"/>
                </a:solidFill>
                <a:latin typeface="+mn-lt"/>
                <a:ea typeface="+mn-ea"/>
                <a:cs typeface="+mn-cs"/>
              </a:rPr>
              <a:t> for induction of labor: a single-center randomized control trial. Int J </a:t>
            </a:r>
            <a:r>
              <a:rPr lang="en-US" sz="780" kern="1200" dirty="0" err="1">
                <a:solidFill>
                  <a:schemeClr val="tx1"/>
                </a:solidFill>
                <a:latin typeface="+mn-lt"/>
                <a:ea typeface="+mn-ea"/>
                <a:cs typeface="+mn-cs"/>
              </a:rPr>
              <a:t>Gynaecol</a:t>
            </a:r>
            <a:r>
              <a:rPr lang="en-US" sz="780" kern="1200" dirty="0">
                <a:solidFill>
                  <a:schemeClr val="tx1"/>
                </a:solidFill>
                <a:latin typeface="+mn-lt"/>
                <a:ea typeface="+mn-ea"/>
                <a:cs typeface="+mn-cs"/>
              </a:rPr>
              <a:t> </a:t>
            </a:r>
            <a:r>
              <a:rPr lang="en-US" sz="780" kern="1200" dirty="0" err="1">
                <a:solidFill>
                  <a:schemeClr val="tx1"/>
                </a:solidFill>
                <a:latin typeface="+mn-lt"/>
                <a:ea typeface="+mn-ea"/>
                <a:cs typeface="+mn-cs"/>
              </a:rPr>
              <a:t>Obstet</a:t>
            </a:r>
            <a:r>
              <a:rPr lang="en-US" sz="780" kern="1200" dirty="0">
                <a:solidFill>
                  <a:schemeClr val="tx1"/>
                </a:solidFill>
                <a:latin typeface="+mn-lt"/>
                <a:ea typeface="+mn-ea"/>
                <a:cs typeface="+mn-cs"/>
              </a:rPr>
              <a:t> 2021;154:436e43.</a:t>
            </a:r>
          </a:p>
          <a:p>
            <a:pPr marL="178308" indent="-178308" defTabSz="713232">
              <a:spcAft>
                <a:spcPts val="600"/>
              </a:spcAft>
              <a:buFontTx/>
              <a:buAutoNum type="arabicPeriod"/>
            </a:pPr>
            <a:r>
              <a:rPr lang="en-US" sz="858" kern="1200" dirty="0" err="1">
                <a:solidFill>
                  <a:schemeClr val="tx1"/>
                </a:solidFill>
                <a:latin typeface="+mn-lt"/>
                <a:ea typeface="+mn-ea"/>
                <a:cs typeface="+mn-cs"/>
              </a:rPr>
              <a:t>Alﬁrevic</a:t>
            </a:r>
            <a:r>
              <a:rPr lang="en-US" sz="858" kern="1200" dirty="0">
                <a:solidFill>
                  <a:schemeClr val="tx1"/>
                </a:solidFill>
                <a:latin typeface="+mn-lt"/>
                <a:ea typeface="+mn-ea"/>
                <a:cs typeface="+mn-cs"/>
              </a:rPr>
              <a:t> Z, Keeney E, </a:t>
            </a:r>
            <a:r>
              <a:rPr lang="en-US" sz="858" kern="1200" dirty="0" err="1">
                <a:solidFill>
                  <a:schemeClr val="tx1"/>
                </a:solidFill>
                <a:latin typeface="+mn-lt"/>
                <a:ea typeface="+mn-ea"/>
                <a:cs typeface="+mn-cs"/>
              </a:rPr>
              <a:t>Dowswell</a:t>
            </a:r>
            <a:r>
              <a:rPr lang="en-US" sz="858" kern="1200" dirty="0">
                <a:solidFill>
                  <a:schemeClr val="tx1"/>
                </a:solidFill>
                <a:latin typeface="+mn-lt"/>
                <a:ea typeface="+mn-ea"/>
                <a:cs typeface="+mn-cs"/>
              </a:rPr>
              <a:t> T, et al. Which method is best for the induction of </a:t>
            </a:r>
            <a:r>
              <a:rPr lang="en-US" sz="858" kern="1200" dirty="0" err="1">
                <a:solidFill>
                  <a:schemeClr val="tx1"/>
                </a:solidFill>
                <a:latin typeface="+mn-lt"/>
                <a:ea typeface="+mn-ea"/>
                <a:cs typeface="+mn-cs"/>
              </a:rPr>
              <a:t>labour</a:t>
            </a:r>
            <a:r>
              <a:rPr lang="en-US" sz="858" kern="1200" dirty="0">
                <a:solidFill>
                  <a:schemeClr val="tx1"/>
                </a:solidFill>
                <a:latin typeface="+mn-lt"/>
                <a:ea typeface="+mn-ea"/>
                <a:cs typeface="+mn-cs"/>
              </a:rPr>
              <a:t>? A systematic review, network meta-analysis and cost-effectiveness analysis. Health Technol Assess 2016;20:1e584.</a:t>
            </a:r>
          </a:p>
          <a:p>
            <a:pPr marL="178308" indent="-178308" defTabSz="713232">
              <a:spcAft>
                <a:spcPts val="600"/>
              </a:spcAft>
              <a:buFontTx/>
              <a:buAutoNum type="arabicPeriod"/>
            </a:pPr>
            <a:r>
              <a:rPr lang="en-US" sz="858" kern="1200" dirty="0">
                <a:solidFill>
                  <a:schemeClr val="tx1"/>
                </a:solidFill>
                <a:latin typeface="+mn-lt"/>
                <a:ea typeface="+mn-ea"/>
                <a:cs typeface="+mn-cs"/>
              </a:rPr>
              <a:t>Hofmeyr GJ, </a:t>
            </a:r>
            <a:r>
              <a:rPr lang="en-US" sz="858" kern="1200" dirty="0" err="1">
                <a:solidFill>
                  <a:schemeClr val="tx1"/>
                </a:solidFill>
                <a:latin typeface="+mn-lt"/>
                <a:ea typeface="+mn-ea"/>
                <a:cs typeface="+mn-cs"/>
              </a:rPr>
              <a:t>Gülmezoglu</a:t>
            </a:r>
            <a:r>
              <a:rPr lang="en-US" sz="858" kern="1200" dirty="0">
                <a:solidFill>
                  <a:schemeClr val="tx1"/>
                </a:solidFill>
                <a:latin typeface="+mn-lt"/>
                <a:ea typeface="+mn-ea"/>
                <a:cs typeface="+mn-cs"/>
              </a:rPr>
              <a:t> AM, Pileggi C. Vaginal misoprostol for cervical ripening and induction of </a:t>
            </a:r>
            <a:r>
              <a:rPr lang="en-US" sz="858" kern="1200" dirty="0" err="1">
                <a:solidFill>
                  <a:schemeClr val="tx1"/>
                </a:solidFill>
                <a:latin typeface="+mn-lt"/>
                <a:ea typeface="+mn-ea"/>
                <a:cs typeface="+mn-cs"/>
              </a:rPr>
              <a:t>labour</a:t>
            </a:r>
            <a:r>
              <a:rPr lang="en-US" sz="858" kern="1200" dirty="0">
                <a:solidFill>
                  <a:schemeClr val="tx1"/>
                </a:solidFill>
                <a:latin typeface="+mn-lt"/>
                <a:ea typeface="+mn-ea"/>
                <a:cs typeface="+mn-cs"/>
              </a:rPr>
              <a:t>. Cochrane Database Syst Rev 2010;10:CD000941.</a:t>
            </a:r>
          </a:p>
          <a:p>
            <a:pPr marL="178308" indent="-178308" defTabSz="713232">
              <a:spcAft>
                <a:spcPts val="600"/>
              </a:spcAft>
              <a:buFontTx/>
              <a:buAutoNum type="arabicPeriod"/>
            </a:pPr>
            <a:endParaRPr lang="en-US" sz="858" kern="1200" dirty="0">
              <a:solidFill>
                <a:schemeClr val="tx1"/>
              </a:solidFill>
              <a:latin typeface="+mn-lt"/>
              <a:ea typeface="+mn-ea"/>
              <a:cs typeface="+mn-cs"/>
            </a:endParaRPr>
          </a:p>
          <a:p>
            <a:pPr marL="178308" indent="-178308" defTabSz="713232">
              <a:spcAft>
                <a:spcPts val="600"/>
              </a:spcAft>
              <a:buAutoNum type="arabicPeriod"/>
            </a:pPr>
            <a:endParaRPr lang="en-US" sz="780" kern="1200" dirty="0">
              <a:solidFill>
                <a:schemeClr val="tx1"/>
              </a:solidFill>
              <a:latin typeface="+mn-lt"/>
              <a:ea typeface="+mn-ea"/>
              <a:cs typeface="+mn-cs"/>
            </a:endParaRPr>
          </a:p>
          <a:p>
            <a:pPr marL="178308" indent="-178308" defTabSz="713232">
              <a:spcAft>
                <a:spcPts val="600"/>
              </a:spcAft>
              <a:buAutoNum type="arabicPeriod"/>
            </a:pPr>
            <a:endParaRPr lang="en-US" sz="780" kern="1200" dirty="0">
              <a:solidFill>
                <a:schemeClr val="tx1"/>
              </a:solidFill>
              <a:latin typeface="+mn-lt"/>
              <a:ea typeface="+mn-ea"/>
              <a:cs typeface="+mn-cs"/>
            </a:endParaRPr>
          </a:p>
          <a:p>
            <a:pPr>
              <a:spcAft>
                <a:spcPts val="600"/>
              </a:spcAft>
            </a:pPr>
            <a:endParaRPr lang="en-US" dirty="0"/>
          </a:p>
        </p:txBody>
      </p:sp>
      <p:sp>
        <p:nvSpPr>
          <p:cNvPr id="31" name="Content Placeholder 7">
            <a:extLst>
              <a:ext uri="{FF2B5EF4-FFF2-40B4-BE49-F238E27FC236}">
                <a16:creationId xmlns:a16="http://schemas.microsoft.com/office/drawing/2014/main" id="{DA332134-A4F9-D641-B531-06DA08624961}"/>
              </a:ext>
            </a:extLst>
          </p:cNvPr>
          <p:cNvSpPr txBox="1">
            <a:spLocks/>
          </p:cNvSpPr>
          <p:nvPr/>
        </p:nvSpPr>
        <p:spPr>
          <a:xfrm>
            <a:off x="8248051" y="1650222"/>
            <a:ext cx="2532595" cy="3207699"/>
          </a:xfrm>
          <a:prstGeom prst="rect">
            <a:avLst/>
          </a:prstGeom>
          <a:ln>
            <a:solidFill>
              <a:schemeClr val="tx1"/>
            </a:solidFill>
          </a:ln>
        </p:spPr>
        <p:txBody>
          <a:bodyPr vert="horz" lIns="91440" tIns="45720" rIns="91440" bIns="45720" rtlCol="0">
            <a:normAutofit/>
          </a:bodyPr>
          <a:lstStyle>
            <a:lvl1pPr marL="228600" indent="-228600" algn="l" defTabSz="914400" rtl="0" eaLnBrk="1" latinLnBrk="0" hangingPunct="1">
              <a:lnSpc>
                <a:spcPct val="11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8308" indent="-178308" defTabSz="713232">
              <a:lnSpc>
                <a:spcPct val="100000"/>
              </a:lnSpc>
              <a:spcBef>
                <a:spcPts val="780"/>
              </a:spcBef>
            </a:pPr>
            <a:r>
              <a:rPr lang="en-US" sz="1100" kern="1200" dirty="0">
                <a:solidFill>
                  <a:schemeClr val="tx1"/>
                </a:solidFill>
                <a:latin typeface="+mn-lt"/>
                <a:ea typeface="+mn-ea"/>
                <a:cs typeface="+mn-cs"/>
              </a:rPr>
              <a:t>2010 Cochrane review of 121 trials comparing vaginal misoprostol with no treatment or</a:t>
            </a:r>
            <a:r>
              <a:rPr lang="en-US" sz="1100" dirty="0"/>
              <a:t> </a:t>
            </a:r>
            <a:r>
              <a:rPr lang="en-US" sz="1100" kern="1200" dirty="0">
                <a:solidFill>
                  <a:schemeClr val="tx1"/>
                </a:solidFill>
                <a:latin typeface="+mn-lt"/>
                <a:ea typeface="+mn-ea"/>
                <a:cs typeface="+mn-cs"/>
              </a:rPr>
              <a:t>other methods of IOL</a:t>
            </a:r>
          </a:p>
          <a:p>
            <a:pPr marL="178308" indent="-178308" defTabSz="713232">
              <a:lnSpc>
                <a:spcPct val="100000"/>
              </a:lnSpc>
              <a:spcBef>
                <a:spcPts val="780"/>
              </a:spcBef>
            </a:pPr>
            <a:r>
              <a:rPr lang="en-US" sz="1100" kern="1200" dirty="0">
                <a:solidFill>
                  <a:schemeClr val="tx1"/>
                </a:solidFill>
                <a:latin typeface="+mn-lt"/>
                <a:ea typeface="+mn-ea"/>
                <a:cs typeface="+mn-cs"/>
              </a:rPr>
              <a:t>vaginal doses of 25 mg of misoprostol resulted in a greater need for oxytocin augmentation, but less uterine tachysystole (with and without fetal heart rate changes)</a:t>
            </a:r>
          </a:p>
          <a:p>
            <a:pPr marL="178308" indent="-178308" defTabSz="713232">
              <a:lnSpc>
                <a:spcPct val="100000"/>
              </a:lnSpc>
              <a:spcBef>
                <a:spcPts val="780"/>
              </a:spcBef>
            </a:pPr>
            <a:r>
              <a:rPr lang="en-US" sz="1100" kern="1200" dirty="0">
                <a:solidFill>
                  <a:schemeClr val="tx1"/>
                </a:solidFill>
                <a:latin typeface="+mn-lt"/>
                <a:ea typeface="+mn-ea"/>
                <a:cs typeface="+mn-cs"/>
              </a:rPr>
              <a:t>doses of 50 mg signiﬁcantly increased the incidence of vaginal birth within 24 hours.</a:t>
            </a:r>
          </a:p>
          <a:p>
            <a:pPr>
              <a:lnSpc>
                <a:spcPct val="100000"/>
              </a:lnSpc>
            </a:pPr>
            <a:endParaRPr lang="en-US" sz="1100" dirty="0"/>
          </a:p>
        </p:txBody>
      </p:sp>
    </p:spTree>
    <p:extLst>
      <p:ext uri="{BB962C8B-B14F-4D97-AF65-F5344CB8AC3E}">
        <p14:creationId xmlns:p14="http://schemas.microsoft.com/office/powerpoint/2010/main" val="28389493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11">
            <a:extLst>
              <a:ext uri="{FF2B5EF4-FFF2-40B4-BE49-F238E27FC236}">
                <a16:creationId xmlns:a16="http://schemas.microsoft.com/office/drawing/2014/main" id="{C62FC2CF-1AAC-F847-9068-1F2251C718C4}"/>
              </a:ext>
            </a:extLst>
          </p:cNvPr>
          <p:cNvPicPr>
            <a:picLocks noGrp="1" noChangeAspect="1"/>
          </p:cNvPicPr>
          <p:nvPr>
            <p:ph sz="half" idx="1"/>
          </p:nvPr>
        </p:nvPicPr>
        <p:blipFill>
          <a:blip r:embed="rId2"/>
          <a:stretch>
            <a:fillRect/>
          </a:stretch>
        </p:blipFill>
        <p:spPr>
          <a:xfrm>
            <a:off x="6096000" y="2432679"/>
            <a:ext cx="4937125" cy="1992641"/>
          </a:xfrm>
          <a:prstGeom prst="rect">
            <a:avLst/>
          </a:prstGeom>
          <a:ln>
            <a:solidFill>
              <a:schemeClr val="tx1"/>
            </a:solidFill>
          </a:ln>
        </p:spPr>
      </p:pic>
      <p:pic>
        <p:nvPicPr>
          <p:cNvPr id="13" name="Content Placeholder 12">
            <a:extLst>
              <a:ext uri="{FF2B5EF4-FFF2-40B4-BE49-F238E27FC236}">
                <a16:creationId xmlns:a16="http://schemas.microsoft.com/office/drawing/2014/main" id="{A31F82D4-808E-E24C-8FF6-5DD1FA37F3BE}"/>
              </a:ext>
            </a:extLst>
          </p:cNvPr>
          <p:cNvPicPr>
            <a:picLocks noGrp="1" noChangeAspect="1"/>
          </p:cNvPicPr>
          <p:nvPr>
            <p:ph sz="half" idx="2"/>
          </p:nvPr>
        </p:nvPicPr>
        <p:blipFill>
          <a:blip r:embed="rId3"/>
          <a:stretch>
            <a:fillRect/>
          </a:stretch>
        </p:blipFill>
        <p:spPr>
          <a:xfrm>
            <a:off x="921545" y="678661"/>
            <a:ext cx="4938712" cy="2587779"/>
          </a:xfrm>
          <a:prstGeom prst="rect">
            <a:avLst/>
          </a:prstGeom>
          <a:ln>
            <a:solidFill>
              <a:schemeClr val="tx1"/>
            </a:solidFill>
          </a:ln>
        </p:spPr>
      </p:pic>
      <p:pic>
        <p:nvPicPr>
          <p:cNvPr id="14" name="Picture 13">
            <a:extLst>
              <a:ext uri="{FF2B5EF4-FFF2-40B4-BE49-F238E27FC236}">
                <a16:creationId xmlns:a16="http://schemas.microsoft.com/office/drawing/2014/main" id="{29D9807B-5558-D341-A3EC-70C73378E50A}"/>
              </a:ext>
            </a:extLst>
          </p:cNvPr>
          <p:cNvPicPr>
            <a:picLocks noChangeAspect="1"/>
          </p:cNvPicPr>
          <p:nvPr/>
        </p:nvPicPr>
        <p:blipFill>
          <a:blip r:embed="rId4"/>
          <a:stretch>
            <a:fillRect/>
          </a:stretch>
        </p:blipFill>
        <p:spPr>
          <a:xfrm>
            <a:off x="403352" y="3591560"/>
            <a:ext cx="5221161" cy="2717800"/>
          </a:xfrm>
          <a:prstGeom prst="rect">
            <a:avLst/>
          </a:prstGeom>
          <a:ln>
            <a:solidFill>
              <a:schemeClr val="tx1"/>
            </a:solidFill>
          </a:ln>
        </p:spPr>
      </p:pic>
      <p:pic>
        <p:nvPicPr>
          <p:cNvPr id="1026" name="Picture 2" descr="Home">
            <a:extLst>
              <a:ext uri="{FF2B5EF4-FFF2-40B4-BE49-F238E27FC236}">
                <a16:creationId xmlns:a16="http://schemas.microsoft.com/office/drawing/2014/main" id="{82145F17-31AF-534C-87CB-113EE194582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96350" y="5554663"/>
            <a:ext cx="3086100" cy="1092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83533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7" name="Rectangle 2056">
            <a:extLst>
              <a:ext uri="{FF2B5EF4-FFF2-40B4-BE49-F238E27FC236}">
                <a16:creationId xmlns:a16="http://schemas.microsoft.com/office/drawing/2014/main" id="{2D6FBB9D-1CAA-4D05-AB33-BABDFE17B8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059" name="Rectangle 2058">
            <a:extLst>
              <a:ext uri="{FF2B5EF4-FFF2-40B4-BE49-F238E27FC236}">
                <a16:creationId xmlns:a16="http://schemas.microsoft.com/office/drawing/2014/main" id="{04727B71-B4B6-4823-80A1-68C40B4751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61" name="Rectangle 2060">
            <a:extLst>
              <a:ext uri="{FF2B5EF4-FFF2-40B4-BE49-F238E27FC236}">
                <a16:creationId xmlns:a16="http://schemas.microsoft.com/office/drawing/2014/main" id="{79A6DB05-9FB5-4B07-8675-74C23D4FD8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063" name="Rectangle 2062">
            <a:extLst>
              <a:ext uri="{FF2B5EF4-FFF2-40B4-BE49-F238E27FC236}">
                <a16:creationId xmlns:a16="http://schemas.microsoft.com/office/drawing/2014/main" id="{7301F447-EEF7-48F5-AF73-7566EE7F64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a:extLst>
              <a:ext uri="{FF2B5EF4-FFF2-40B4-BE49-F238E27FC236}">
                <a16:creationId xmlns:a16="http://schemas.microsoft.com/office/drawing/2014/main" id="{FCEB24F1-2B2E-5942-8408-78B53E6A88B0}"/>
              </a:ext>
            </a:extLst>
          </p:cNvPr>
          <p:cNvSpPr>
            <a:spLocks noGrp="1"/>
          </p:cNvSpPr>
          <p:nvPr>
            <p:ph type="title"/>
          </p:nvPr>
        </p:nvSpPr>
        <p:spPr>
          <a:xfrm>
            <a:off x="841248" y="334644"/>
            <a:ext cx="10509504" cy="1076914"/>
          </a:xfrm>
        </p:spPr>
        <p:txBody>
          <a:bodyPr vert="horz" lIns="91440" tIns="45720" rIns="91440" bIns="45720" rtlCol="0" anchor="ctr">
            <a:normAutofit/>
          </a:bodyPr>
          <a:lstStyle/>
          <a:p>
            <a:r>
              <a:rPr lang="en-US"/>
              <a:t>Pharmacokinetics of Misoprostol (PGE1)</a:t>
            </a:r>
          </a:p>
        </p:txBody>
      </p:sp>
      <p:sp>
        <p:nvSpPr>
          <p:cNvPr id="2065" name="Rectangle 2064">
            <a:extLst>
              <a:ext uri="{FF2B5EF4-FFF2-40B4-BE49-F238E27FC236}">
                <a16:creationId xmlns:a16="http://schemas.microsoft.com/office/drawing/2014/main" id="{F7117410-A2A4-4085-9ADC-46744551DB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2772" y="0"/>
            <a:ext cx="10506456" cy="1913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67" name="Rectangle 2066">
            <a:extLst>
              <a:ext uri="{FF2B5EF4-FFF2-40B4-BE49-F238E27FC236}">
                <a16:creationId xmlns:a16="http://schemas.microsoft.com/office/drawing/2014/main" id="{99F74EB5-E547-4FB4-95F5-BCC788F3C4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1512994"/>
            <a:ext cx="1050645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2069" name="Content Placeholder 7">
            <a:extLst>
              <a:ext uri="{FF2B5EF4-FFF2-40B4-BE49-F238E27FC236}">
                <a16:creationId xmlns:a16="http://schemas.microsoft.com/office/drawing/2014/main" id="{C7C65AD0-4705-E0A5-982F-0505752119E2}"/>
              </a:ext>
            </a:extLst>
          </p:cNvPr>
          <p:cNvGraphicFramePr>
            <a:graphicFrameLocks noGrp="1"/>
          </p:cNvGraphicFramePr>
          <p:nvPr>
            <p:ph sz="half" idx="1"/>
            <p:extLst>
              <p:ext uri="{D42A27DB-BD31-4B8C-83A1-F6EECF244321}">
                <p14:modId xmlns:p14="http://schemas.microsoft.com/office/powerpoint/2010/main" val="1780796212"/>
              </p:ext>
            </p:extLst>
          </p:nvPr>
        </p:nvGraphicFramePr>
        <p:xfrm>
          <a:off x="5212284" y="2011680"/>
          <a:ext cx="5703366" cy="41056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Content Placeholder 8">
            <a:extLst>
              <a:ext uri="{FF2B5EF4-FFF2-40B4-BE49-F238E27FC236}">
                <a16:creationId xmlns:a16="http://schemas.microsoft.com/office/drawing/2014/main" id="{0501CC69-BCFE-354D-A5DA-B413FA3A1845}"/>
              </a:ext>
            </a:extLst>
          </p:cNvPr>
          <p:cNvSpPr>
            <a:spLocks noGrp="1"/>
          </p:cNvSpPr>
          <p:nvPr>
            <p:ph sz="half" idx="2"/>
          </p:nvPr>
        </p:nvSpPr>
        <p:spPr>
          <a:xfrm>
            <a:off x="876380" y="4421679"/>
            <a:ext cx="3777695" cy="2192160"/>
          </a:xfrm>
        </p:spPr>
        <p:txBody>
          <a:bodyPr>
            <a:normAutofit/>
          </a:bodyPr>
          <a:lstStyle/>
          <a:p>
            <a:pPr marL="187452" indent="-187452" defTabSz="749808">
              <a:lnSpc>
                <a:spcPct val="100000"/>
              </a:lnSpc>
              <a:spcBef>
                <a:spcPts val="820"/>
              </a:spcBef>
            </a:pPr>
            <a:r>
              <a:rPr lang="en-US" sz="1800" kern="1200" dirty="0">
                <a:solidFill>
                  <a:schemeClr val="tx1"/>
                </a:solidFill>
                <a:latin typeface="+mn-lt"/>
                <a:ea typeface="+mn-ea"/>
                <a:cs typeface="+mn-cs"/>
              </a:rPr>
              <a:t>Due to the longer half-life of (ALL) prostaglandins, clinicians should proceed with caution where there is an increased likelihood of tachysystole, fetal compromise, or uterine rupture.</a:t>
            </a:r>
            <a:endParaRPr lang="en-US" sz="1800" dirty="0"/>
          </a:p>
        </p:txBody>
      </p:sp>
      <p:pic>
        <p:nvPicPr>
          <p:cNvPr id="2052" name="Picture 4" descr="SOGC Statement on Potential Misoprostol Shortage">
            <a:extLst>
              <a:ext uri="{FF2B5EF4-FFF2-40B4-BE49-F238E27FC236}">
                <a16:creationId xmlns:a16="http://schemas.microsoft.com/office/drawing/2014/main" id="{F431127A-1314-D14B-92C5-6602482B56AF}"/>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841248" y="1737360"/>
            <a:ext cx="3334539" cy="22189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23926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13B018F-8411-0045-8600-E34FA7AD8691}"/>
              </a:ext>
            </a:extLst>
          </p:cNvPr>
          <p:cNvSpPr>
            <a:spLocks noGrp="1"/>
          </p:cNvSpPr>
          <p:nvPr>
            <p:ph type="title"/>
          </p:nvPr>
        </p:nvSpPr>
        <p:spPr/>
        <p:txBody>
          <a:bodyPr>
            <a:normAutofit fontScale="90000"/>
          </a:bodyPr>
          <a:lstStyle/>
          <a:p>
            <a:r>
              <a:rPr lang="en-US" dirty="0"/>
              <a:t>Outpatient Use of Cervical Ripening Agents</a:t>
            </a:r>
          </a:p>
        </p:txBody>
      </p:sp>
      <p:sp>
        <p:nvSpPr>
          <p:cNvPr id="6" name="Content Placeholder 5">
            <a:extLst>
              <a:ext uri="{FF2B5EF4-FFF2-40B4-BE49-F238E27FC236}">
                <a16:creationId xmlns:a16="http://schemas.microsoft.com/office/drawing/2014/main" id="{B573098D-A5DC-474D-B7D9-A8B597FC180E}"/>
              </a:ext>
            </a:extLst>
          </p:cNvPr>
          <p:cNvSpPr>
            <a:spLocks noGrp="1"/>
          </p:cNvSpPr>
          <p:nvPr>
            <p:ph sz="half" idx="1"/>
          </p:nvPr>
        </p:nvSpPr>
        <p:spPr>
          <a:xfrm>
            <a:off x="528638" y="2120838"/>
            <a:ext cx="6043612" cy="4051362"/>
          </a:xfrm>
        </p:spPr>
        <p:txBody>
          <a:bodyPr>
            <a:normAutofit fontScale="85000" lnSpcReduction="20000"/>
          </a:bodyPr>
          <a:lstStyle/>
          <a:p>
            <a:r>
              <a:rPr lang="en-US" dirty="0"/>
              <a:t>2020 meta-analysis of outpatient vs inpatient cervical ripening using PGE2 or balloon catheters found no difference in outcomes or safety.</a:t>
            </a:r>
          </a:p>
          <a:p>
            <a:pPr marL="457200" lvl="1" indent="0">
              <a:buNone/>
            </a:pPr>
            <a:r>
              <a:rPr lang="en-US" dirty="0"/>
              <a:t>** in low-risk and high-resource populations</a:t>
            </a:r>
          </a:p>
          <a:p>
            <a:r>
              <a:rPr lang="en-US" dirty="0"/>
              <a:t>Conditions for inpatient management include</a:t>
            </a:r>
          </a:p>
          <a:p>
            <a:pPr lvl="1"/>
            <a:r>
              <a:rPr lang="en-US" dirty="0"/>
              <a:t>Risk factors for an adverse perinatal outcome </a:t>
            </a:r>
          </a:p>
          <a:p>
            <a:pPr lvl="1"/>
            <a:r>
              <a:rPr lang="en-US" dirty="0"/>
              <a:t>Transportation challenges or environmental considerations</a:t>
            </a:r>
          </a:p>
        </p:txBody>
      </p:sp>
      <p:sp>
        <p:nvSpPr>
          <p:cNvPr id="7" name="TextBox 6">
            <a:extLst>
              <a:ext uri="{FF2B5EF4-FFF2-40B4-BE49-F238E27FC236}">
                <a16:creationId xmlns:a16="http://schemas.microsoft.com/office/drawing/2014/main" id="{B958C88A-785E-AB4B-A8A6-53D422CA175C}"/>
              </a:ext>
            </a:extLst>
          </p:cNvPr>
          <p:cNvSpPr txBox="1"/>
          <p:nvPr/>
        </p:nvSpPr>
        <p:spPr>
          <a:xfrm>
            <a:off x="264695" y="6254015"/>
            <a:ext cx="10599821" cy="523220"/>
          </a:xfrm>
          <a:prstGeom prst="rect">
            <a:avLst/>
          </a:prstGeom>
          <a:noFill/>
        </p:spPr>
        <p:txBody>
          <a:bodyPr wrap="square" rtlCol="0">
            <a:spAutoFit/>
          </a:bodyPr>
          <a:lstStyle/>
          <a:p>
            <a:r>
              <a:rPr lang="en-US" sz="1400" dirty="0"/>
              <a:t>Dong S, Khan M, </a:t>
            </a:r>
            <a:r>
              <a:rPr lang="en-US" sz="1400" dirty="0" err="1"/>
              <a:t>Hashimi</a:t>
            </a:r>
            <a:r>
              <a:rPr lang="en-US" sz="1400" dirty="0"/>
              <a:t> F, et al. Inpatient versus outpatient induction of </a:t>
            </a:r>
            <a:r>
              <a:rPr lang="en-US" sz="1400" dirty="0" err="1"/>
              <a:t>labour</a:t>
            </a:r>
            <a:r>
              <a:rPr lang="en-US" sz="1400" dirty="0"/>
              <a:t>: a systematic review and meta-analysis. BMC Pregnancy Childbirth 2020;20:382.</a:t>
            </a:r>
          </a:p>
        </p:txBody>
      </p:sp>
      <p:pic>
        <p:nvPicPr>
          <p:cNvPr id="1032" name="Picture 8" descr="Cute Cartoon Winter Forest In A Snowstrom Stock Illustration - Download  Image Now - Winter, Christmas, Snow - iStock">
            <a:extLst>
              <a:ext uri="{FF2B5EF4-FFF2-40B4-BE49-F238E27FC236}">
                <a16:creationId xmlns:a16="http://schemas.microsoft.com/office/drawing/2014/main" id="{220A82F2-F0EE-1A42-ACE4-17AE99DAFDF7}"/>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743700" y="2244887"/>
            <a:ext cx="4919662" cy="38006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31998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5E5418-18C4-FE4F-90FE-25969042EE26}"/>
              </a:ext>
            </a:extLst>
          </p:cNvPr>
          <p:cNvSpPr>
            <a:spLocks noGrp="1"/>
          </p:cNvSpPr>
          <p:nvPr>
            <p:ph type="title"/>
          </p:nvPr>
        </p:nvSpPr>
        <p:spPr/>
        <p:txBody>
          <a:bodyPr/>
          <a:lstStyle/>
          <a:p>
            <a:r>
              <a:rPr lang="en-US" dirty="0"/>
              <a:t>Key Recommendation</a:t>
            </a:r>
          </a:p>
        </p:txBody>
      </p:sp>
      <p:sp>
        <p:nvSpPr>
          <p:cNvPr id="3" name="Content Placeholder 2">
            <a:extLst>
              <a:ext uri="{FF2B5EF4-FFF2-40B4-BE49-F238E27FC236}">
                <a16:creationId xmlns:a16="http://schemas.microsoft.com/office/drawing/2014/main" id="{D4435C19-B728-CE44-9DFA-9FF1ECACA949}"/>
              </a:ext>
            </a:extLst>
          </p:cNvPr>
          <p:cNvSpPr>
            <a:spLocks noGrp="1"/>
          </p:cNvSpPr>
          <p:nvPr>
            <p:ph sz="half" idx="1"/>
          </p:nvPr>
        </p:nvSpPr>
        <p:spPr/>
        <p:txBody>
          <a:bodyPr/>
          <a:lstStyle/>
          <a:p>
            <a:r>
              <a:rPr lang="en-US" dirty="0">
                <a:solidFill>
                  <a:srgbClr val="FF0000"/>
                </a:solidFill>
              </a:rPr>
              <a:t>Oral misoprostol </a:t>
            </a:r>
            <a:r>
              <a:rPr lang="en-US" dirty="0"/>
              <a:t>in a titratable fashion or </a:t>
            </a:r>
            <a:r>
              <a:rPr lang="en-US" dirty="0">
                <a:solidFill>
                  <a:srgbClr val="FF0000"/>
                </a:solidFill>
              </a:rPr>
              <a:t>oxytocin with amniotomy </a:t>
            </a:r>
            <a:r>
              <a:rPr lang="en-US" dirty="0"/>
              <a:t>is the preferred method of induction of labor </a:t>
            </a:r>
            <a:r>
              <a:rPr lang="en-US" dirty="0">
                <a:solidFill>
                  <a:srgbClr val="FF0000"/>
                </a:solidFill>
              </a:rPr>
              <a:t>when the Bishop score is 7 or greater</a:t>
            </a:r>
            <a:r>
              <a:rPr lang="en-US" dirty="0"/>
              <a:t>.</a:t>
            </a:r>
          </a:p>
        </p:txBody>
      </p:sp>
      <p:pic>
        <p:nvPicPr>
          <p:cNvPr id="5" name="Content Placeholder 11">
            <a:extLst>
              <a:ext uri="{FF2B5EF4-FFF2-40B4-BE49-F238E27FC236}">
                <a16:creationId xmlns:a16="http://schemas.microsoft.com/office/drawing/2014/main" id="{E08C5DC5-D4E2-8548-9DD3-F5C5053B7D23}"/>
              </a:ext>
            </a:extLst>
          </p:cNvPr>
          <p:cNvPicPr>
            <a:picLocks noGrp="1" noChangeAspect="1"/>
          </p:cNvPicPr>
          <p:nvPr>
            <p:ph sz="half" idx="2"/>
          </p:nvPr>
        </p:nvPicPr>
        <p:blipFill>
          <a:blip r:embed="rId2"/>
          <a:stretch>
            <a:fillRect/>
          </a:stretch>
        </p:blipFill>
        <p:spPr>
          <a:xfrm>
            <a:off x="6344984" y="2295255"/>
            <a:ext cx="4938712" cy="1993281"/>
          </a:xfrm>
          <a:prstGeom prst="rect">
            <a:avLst/>
          </a:prstGeom>
          <a:ln>
            <a:solidFill>
              <a:schemeClr val="tx1"/>
            </a:solidFill>
          </a:ln>
        </p:spPr>
      </p:pic>
    </p:spTree>
    <p:extLst>
      <p:ext uri="{BB962C8B-B14F-4D97-AF65-F5344CB8AC3E}">
        <p14:creationId xmlns:p14="http://schemas.microsoft.com/office/powerpoint/2010/main" val="40393988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265CA16-49EF-BA43-AB25-9D1D0B62AFD9}"/>
              </a:ext>
            </a:extLst>
          </p:cNvPr>
          <p:cNvPicPr>
            <a:picLocks noChangeAspect="1"/>
          </p:cNvPicPr>
          <p:nvPr/>
        </p:nvPicPr>
        <p:blipFill>
          <a:blip r:embed="rId2"/>
          <a:stretch>
            <a:fillRect/>
          </a:stretch>
        </p:blipFill>
        <p:spPr>
          <a:xfrm>
            <a:off x="152302" y="108283"/>
            <a:ext cx="11887395" cy="4247147"/>
          </a:xfrm>
          <a:prstGeom prst="rect">
            <a:avLst/>
          </a:prstGeom>
        </p:spPr>
      </p:pic>
      <p:sp>
        <p:nvSpPr>
          <p:cNvPr id="7" name="TextBox 6">
            <a:extLst>
              <a:ext uri="{FF2B5EF4-FFF2-40B4-BE49-F238E27FC236}">
                <a16:creationId xmlns:a16="http://schemas.microsoft.com/office/drawing/2014/main" id="{655FC093-7CDA-1749-A856-BEE86D7FA497}"/>
              </a:ext>
            </a:extLst>
          </p:cNvPr>
          <p:cNvSpPr txBox="1"/>
          <p:nvPr/>
        </p:nvSpPr>
        <p:spPr>
          <a:xfrm>
            <a:off x="326857" y="4559968"/>
            <a:ext cx="11538284" cy="2031325"/>
          </a:xfrm>
          <a:prstGeom prst="rect">
            <a:avLst/>
          </a:prstGeom>
          <a:noFill/>
        </p:spPr>
        <p:txBody>
          <a:bodyPr wrap="square" rtlCol="0">
            <a:spAutoFit/>
          </a:bodyPr>
          <a:lstStyle/>
          <a:p>
            <a:r>
              <a:rPr lang="en-US" dirty="0"/>
              <a:t>2021 Cochrane systematic review and meta-analysis for induction of labor:</a:t>
            </a:r>
          </a:p>
          <a:p>
            <a:endParaRPr lang="en-US" dirty="0"/>
          </a:p>
          <a:p>
            <a:r>
              <a:rPr lang="en-US" dirty="0"/>
              <a:t>“</a:t>
            </a:r>
            <a:r>
              <a:rPr lang="en-US" i="1" dirty="0"/>
              <a:t>The best available evidence suggests that low-dose oral misoprostol probably has many benefits over other methods for labor induction. This review supports the use of low-dose oral misoprostol for induction of labor and demonstrates the lower risks of hyperstimulation than when misoprostol is given vaginally. More trials are needed to establish the optimum oral misoprostol regimen, but these findings suggest that a starting dose of 25 mg may offer a good balance of efficacy and safety</a:t>
            </a:r>
            <a:r>
              <a:rPr lang="en-US" dirty="0"/>
              <a:t>.”</a:t>
            </a:r>
          </a:p>
        </p:txBody>
      </p:sp>
    </p:spTree>
    <p:extLst>
      <p:ext uri="{BB962C8B-B14F-4D97-AF65-F5344CB8AC3E}">
        <p14:creationId xmlns:p14="http://schemas.microsoft.com/office/powerpoint/2010/main" val="144867819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A0622D-5B96-D64E-B814-F3EC56270BA9}"/>
              </a:ext>
            </a:extLst>
          </p:cNvPr>
          <p:cNvSpPr>
            <a:spLocks noGrp="1"/>
          </p:cNvSpPr>
          <p:nvPr>
            <p:ph type="title"/>
          </p:nvPr>
        </p:nvSpPr>
        <p:spPr/>
        <p:txBody>
          <a:bodyPr/>
          <a:lstStyle/>
          <a:p>
            <a:r>
              <a:rPr lang="en-US" dirty="0"/>
              <a:t>Re: Off Label Use of Misoprostol for IOL</a:t>
            </a:r>
          </a:p>
        </p:txBody>
      </p:sp>
      <p:sp>
        <p:nvSpPr>
          <p:cNvPr id="3" name="Content Placeholder 2">
            <a:extLst>
              <a:ext uri="{FF2B5EF4-FFF2-40B4-BE49-F238E27FC236}">
                <a16:creationId xmlns:a16="http://schemas.microsoft.com/office/drawing/2014/main" id="{5F372ABE-3BB2-3543-8B84-65CF4A1925D9}"/>
              </a:ext>
            </a:extLst>
          </p:cNvPr>
          <p:cNvSpPr>
            <a:spLocks noGrp="1"/>
          </p:cNvSpPr>
          <p:nvPr>
            <p:ph idx="1"/>
          </p:nvPr>
        </p:nvSpPr>
        <p:spPr/>
        <p:txBody>
          <a:bodyPr/>
          <a:lstStyle/>
          <a:p>
            <a:r>
              <a:rPr lang="en-US" dirty="0"/>
              <a:t>“Misoprostol has been studied in &gt;100 000 pregnancies, has been used worldwide for &gt;15 years, and is recommended in other international IOL guidelines. Therefore, misoprostol should be included as part of the informed decision-making process for induction of labor.”</a:t>
            </a:r>
          </a:p>
          <a:p>
            <a:endParaRPr lang="en-US" dirty="0"/>
          </a:p>
          <a:p>
            <a:pPr marL="0" indent="0">
              <a:buNone/>
            </a:pPr>
            <a:endParaRPr lang="en-US" dirty="0"/>
          </a:p>
        </p:txBody>
      </p:sp>
      <p:pic>
        <p:nvPicPr>
          <p:cNvPr id="4" name="Content Placeholder 11">
            <a:extLst>
              <a:ext uri="{FF2B5EF4-FFF2-40B4-BE49-F238E27FC236}">
                <a16:creationId xmlns:a16="http://schemas.microsoft.com/office/drawing/2014/main" id="{3C4B2F38-ECAA-DE4B-81A2-49DB44AEBAE6}"/>
              </a:ext>
            </a:extLst>
          </p:cNvPr>
          <p:cNvPicPr>
            <a:picLocks noChangeAspect="1"/>
          </p:cNvPicPr>
          <p:nvPr/>
        </p:nvPicPr>
        <p:blipFill>
          <a:blip r:embed="rId2"/>
          <a:stretch>
            <a:fillRect/>
          </a:stretch>
        </p:blipFill>
        <p:spPr>
          <a:xfrm>
            <a:off x="7729538" y="4976677"/>
            <a:ext cx="4123182" cy="1663250"/>
          </a:xfrm>
          <a:prstGeom prst="rect">
            <a:avLst/>
          </a:prstGeom>
          <a:ln>
            <a:solidFill>
              <a:schemeClr val="tx1"/>
            </a:solidFill>
          </a:ln>
        </p:spPr>
      </p:pic>
    </p:spTree>
    <p:extLst>
      <p:ext uri="{BB962C8B-B14F-4D97-AF65-F5344CB8AC3E}">
        <p14:creationId xmlns:p14="http://schemas.microsoft.com/office/powerpoint/2010/main" val="12699916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5E5418-18C4-FE4F-90FE-25969042EE26}"/>
              </a:ext>
            </a:extLst>
          </p:cNvPr>
          <p:cNvSpPr>
            <a:spLocks noGrp="1"/>
          </p:cNvSpPr>
          <p:nvPr>
            <p:ph type="title"/>
          </p:nvPr>
        </p:nvSpPr>
        <p:spPr/>
        <p:txBody>
          <a:bodyPr/>
          <a:lstStyle/>
          <a:p>
            <a:r>
              <a:rPr lang="en-US" dirty="0"/>
              <a:t>Oral misoprostol for IOL (Bishops ≥7)</a:t>
            </a:r>
          </a:p>
        </p:txBody>
      </p:sp>
      <p:sp>
        <p:nvSpPr>
          <p:cNvPr id="3" name="Content Placeholder 2">
            <a:extLst>
              <a:ext uri="{FF2B5EF4-FFF2-40B4-BE49-F238E27FC236}">
                <a16:creationId xmlns:a16="http://schemas.microsoft.com/office/drawing/2014/main" id="{D4435C19-B728-CE44-9DFA-9FF1ECACA949}"/>
              </a:ext>
            </a:extLst>
          </p:cNvPr>
          <p:cNvSpPr>
            <a:spLocks noGrp="1"/>
          </p:cNvSpPr>
          <p:nvPr>
            <p:ph idx="1"/>
          </p:nvPr>
        </p:nvSpPr>
        <p:spPr>
          <a:xfrm>
            <a:off x="1115568" y="2478024"/>
            <a:ext cx="10168128" cy="3831336"/>
          </a:xfrm>
        </p:spPr>
        <p:txBody>
          <a:bodyPr>
            <a:normAutofit fontScale="77500" lnSpcReduction="20000"/>
          </a:bodyPr>
          <a:lstStyle/>
          <a:p>
            <a:r>
              <a:rPr lang="en-US" dirty="0"/>
              <a:t>Advantageous 2-hour half-life and allows for titratable dosing </a:t>
            </a:r>
          </a:p>
          <a:p>
            <a:r>
              <a:rPr lang="en-US" dirty="0"/>
              <a:t>The dose should be started at 20-25 mg and titrated to contractions up to 50 mcg/dose.</a:t>
            </a:r>
          </a:p>
          <a:p>
            <a:r>
              <a:rPr lang="en-US" dirty="0"/>
              <a:t>Continuous EFM is recommended for at least 20 minutes post administration.</a:t>
            </a:r>
          </a:p>
          <a:p>
            <a:r>
              <a:rPr lang="en-US" dirty="0"/>
              <a:t>When signs of active labor present, establish EFM. Continue ambulation as per fetal health surveillance guidelines</a:t>
            </a:r>
          </a:p>
          <a:p>
            <a:r>
              <a:rPr lang="en-US" dirty="0"/>
              <a:t>Once active labor has commenced and/or the membranes are ruptured, the clinician is not required to switch from misoprostol to oxytocin, as continuing with misoprostol may be more effective</a:t>
            </a:r>
          </a:p>
          <a:p>
            <a:endParaRPr lang="en-US" dirty="0"/>
          </a:p>
        </p:txBody>
      </p:sp>
    </p:spTree>
    <p:extLst>
      <p:ext uri="{BB962C8B-B14F-4D97-AF65-F5344CB8AC3E}">
        <p14:creationId xmlns:p14="http://schemas.microsoft.com/office/powerpoint/2010/main" val="280714627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9CD16B-CD19-9E46-8392-83A1EE1F0B9E}"/>
              </a:ext>
            </a:extLst>
          </p:cNvPr>
          <p:cNvSpPr>
            <a:spLocks noGrp="1"/>
          </p:cNvSpPr>
          <p:nvPr>
            <p:ph type="title"/>
          </p:nvPr>
        </p:nvSpPr>
        <p:spPr/>
        <p:txBody>
          <a:bodyPr>
            <a:normAutofit/>
          </a:bodyPr>
          <a:lstStyle/>
          <a:p>
            <a:r>
              <a:rPr lang="en-US" dirty="0"/>
              <a:t>Absolute contraindications to PGE 1 use</a:t>
            </a:r>
          </a:p>
        </p:txBody>
      </p:sp>
      <p:sp>
        <p:nvSpPr>
          <p:cNvPr id="5" name="Content Placeholder 4">
            <a:extLst>
              <a:ext uri="{FF2B5EF4-FFF2-40B4-BE49-F238E27FC236}">
                <a16:creationId xmlns:a16="http://schemas.microsoft.com/office/drawing/2014/main" id="{04397F4E-4AF4-0E49-8370-52E3965E509B}"/>
              </a:ext>
            </a:extLst>
          </p:cNvPr>
          <p:cNvSpPr>
            <a:spLocks noGrp="1"/>
          </p:cNvSpPr>
          <p:nvPr>
            <p:ph idx="1"/>
          </p:nvPr>
        </p:nvSpPr>
        <p:spPr/>
        <p:txBody>
          <a:bodyPr/>
          <a:lstStyle/>
          <a:p>
            <a:r>
              <a:rPr lang="en-US" dirty="0"/>
              <a:t>Previous full thickness uterine surgery</a:t>
            </a:r>
          </a:p>
          <a:p>
            <a:r>
              <a:rPr lang="en-US" dirty="0"/>
              <a:t>Known fetal compromise</a:t>
            </a:r>
          </a:p>
        </p:txBody>
      </p:sp>
    </p:spTree>
    <p:extLst>
      <p:ext uri="{BB962C8B-B14F-4D97-AF65-F5344CB8AC3E}">
        <p14:creationId xmlns:p14="http://schemas.microsoft.com/office/powerpoint/2010/main" val="389023541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9" name="Rectangle 1032">
            <a:extLst>
              <a:ext uri="{FF2B5EF4-FFF2-40B4-BE49-F238E27FC236}">
                <a16:creationId xmlns:a16="http://schemas.microsoft.com/office/drawing/2014/main" id="{8380AD67-C5CA-4918-B4BB-C359BB03EE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561C2DB-EFDA-084D-AA6D-944D9466DFCC}"/>
              </a:ext>
            </a:extLst>
          </p:cNvPr>
          <p:cNvSpPr>
            <a:spLocks noGrp="1"/>
          </p:cNvSpPr>
          <p:nvPr>
            <p:ph type="title"/>
          </p:nvPr>
        </p:nvSpPr>
        <p:spPr>
          <a:xfrm>
            <a:off x="5080216" y="1076324"/>
            <a:ext cx="6272784" cy="1535051"/>
          </a:xfrm>
        </p:spPr>
        <p:txBody>
          <a:bodyPr anchor="b">
            <a:normAutofit/>
          </a:bodyPr>
          <a:lstStyle/>
          <a:p>
            <a:r>
              <a:rPr lang="en-US" sz="5200"/>
              <a:t>Case Study</a:t>
            </a:r>
          </a:p>
        </p:txBody>
      </p:sp>
      <p:pic>
        <p:nvPicPr>
          <p:cNvPr id="1028" name="Picture 4" descr="woman holding stomach">
            <a:extLst>
              <a:ext uri="{FF2B5EF4-FFF2-40B4-BE49-F238E27FC236}">
                <a16:creationId xmlns:a16="http://schemas.microsoft.com/office/drawing/2014/main" id="{5CB819DE-C803-B040-B00C-3796DD56A58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9824" r="36325" b="-1"/>
          <a:stretch/>
        </p:blipFill>
        <p:spPr bwMode="auto">
          <a:xfrm>
            <a:off x="20" y="10"/>
            <a:ext cx="4505305" cy="6857990"/>
          </a:xfrm>
          <a:prstGeom prst="rect">
            <a:avLst/>
          </a:prstGeom>
          <a:noFill/>
          <a:extLst>
            <a:ext uri="{909E8E84-426E-40DD-AFC4-6F175D3DCCD1}">
              <a14:hiddenFill xmlns:a14="http://schemas.microsoft.com/office/drawing/2010/main">
                <a:solidFill>
                  <a:srgbClr val="FFFFFF"/>
                </a:solidFill>
              </a14:hiddenFill>
            </a:ext>
          </a:extLst>
        </p:spPr>
      </p:pic>
      <p:sp>
        <p:nvSpPr>
          <p:cNvPr id="1040" name="!!accent">
            <a:extLst>
              <a:ext uri="{FF2B5EF4-FFF2-40B4-BE49-F238E27FC236}">
                <a16:creationId xmlns:a16="http://schemas.microsoft.com/office/drawing/2014/main" id="{EABAD4DA-87BA-4F70-9EF0-45C6BCF17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17960" y="363389"/>
            <a:ext cx="73152"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41" name="Rectangle 1036">
            <a:extLst>
              <a:ext uri="{FF2B5EF4-FFF2-40B4-BE49-F238E27FC236}">
                <a16:creationId xmlns:a16="http://schemas.microsoft.com/office/drawing/2014/main" id="{915128D9-2797-47FA-B6FE-EC24E6B843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9266" y="2935541"/>
            <a:ext cx="621792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0BE9E687-581F-0B48-B093-5281AA84E1D2}"/>
              </a:ext>
            </a:extLst>
          </p:cNvPr>
          <p:cNvSpPr>
            <a:spLocks noGrp="1"/>
          </p:cNvSpPr>
          <p:nvPr>
            <p:ph idx="1"/>
          </p:nvPr>
        </p:nvSpPr>
        <p:spPr>
          <a:xfrm>
            <a:off x="5080216" y="3351276"/>
            <a:ext cx="6272784" cy="2825686"/>
          </a:xfrm>
        </p:spPr>
        <p:txBody>
          <a:bodyPr>
            <a:normAutofit/>
          </a:bodyPr>
          <a:lstStyle/>
          <a:p>
            <a:r>
              <a:rPr lang="en-US" sz="1800"/>
              <a:t>36 year old G2P1 @ 41 weeks GA</a:t>
            </a:r>
          </a:p>
          <a:p>
            <a:r>
              <a:rPr lang="en-US" sz="1800"/>
              <a:t>Healthy</a:t>
            </a:r>
          </a:p>
          <a:p>
            <a:r>
              <a:rPr lang="en-US" sz="1800"/>
              <a:t>Previous C/S 26 months ago for breach presentation</a:t>
            </a:r>
          </a:p>
          <a:p>
            <a:r>
              <a:rPr lang="en-US" sz="1800"/>
              <a:t>EFWT @ 36 weeks 60%, normal fluid and placentation</a:t>
            </a:r>
          </a:p>
          <a:p>
            <a:r>
              <a:rPr lang="en-US" sz="1800"/>
              <a:t>Would like TOLAC, No CTX or SRM</a:t>
            </a:r>
          </a:p>
          <a:p>
            <a:r>
              <a:rPr lang="en-US" sz="1800"/>
              <a:t>Cervix is 3 cm/75%/-2 cephalic presentation</a:t>
            </a:r>
          </a:p>
          <a:p>
            <a:endParaRPr lang="en-US" sz="1800"/>
          </a:p>
          <a:p>
            <a:endParaRPr lang="en-US" sz="1800"/>
          </a:p>
        </p:txBody>
      </p:sp>
    </p:spTree>
    <p:extLst>
      <p:ext uri="{BB962C8B-B14F-4D97-AF65-F5344CB8AC3E}">
        <p14:creationId xmlns:p14="http://schemas.microsoft.com/office/powerpoint/2010/main" val="219004068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80940D-279F-5945-A850-E664C905D693}"/>
              </a:ext>
            </a:extLst>
          </p:cNvPr>
          <p:cNvSpPr>
            <a:spLocks noGrp="1"/>
          </p:cNvSpPr>
          <p:nvPr>
            <p:ph type="title"/>
          </p:nvPr>
        </p:nvSpPr>
        <p:spPr/>
        <p:txBody>
          <a:bodyPr/>
          <a:lstStyle/>
          <a:p>
            <a:r>
              <a:rPr lang="en-US" dirty="0"/>
              <a:t>Oxytocin for IOL</a:t>
            </a:r>
          </a:p>
        </p:txBody>
      </p:sp>
      <p:sp>
        <p:nvSpPr>
          <p:cNvPr id="3" name="Content Placeholder 2">
            <a:extLst>
              <a:ext uri="{FF2B5EF4-FFF2-40B4-BE49-F238E27FC236}">
                <a16:creationId xmlns:a16="http://schemas.microsoft.com/office/drawing/2014/main" id="{88F79BC1-39C3-5E47-89F7-D2BC3000F0F9}"/>
              </a:ext>
            </a:extLst>
          </p:cNvPr>
          <p:cNvSpPr>
            <a:spLocks noGrp="1"/>
          </p:cNvSpPr>
          <p:nvPr>
            <p:ph idx="1"/>
          </p:nvPr>
        </p:nvSpPr>
        <p:spPr>
          <a:xfrm>
            <a:off x="1115568" y="2153653"/>
            <a:ext cx="10168128" cy="4487779"/>
          </a:xfrm>
        </p:spPr>
        <p:txBody>
          <a:bodyPr>
            <a:normAutofit fontScale="62500" lnSpcReduction="20000"/>
          </a:bodyPr>
          <a:lstStyle/>
          <a:p>
            <a:r>
              <a:rPr lang="en-US" dirty="0"/>
              <a:t>Oxytocin is a hormone that binds to uterine receptors to produce contractions. </a:t>
            </a:r>
          </a:p>
          <a:p>
            <a:r>
              <a:rPr lang="en-US" dirty="0"/>
              <a:t>No direct effects on the cervix. </a:t>
            </a:r>
          </a:p>
          <a:p>
            <a:r>
              <a:rPr lang="en-US" dirty="0"/>
              <a:t>Administered as a controlled IV infusion for IOL</a:t>
            </a:r>
          </a:p>
          <a:p>
            <a:r>
              <a:rPr lang="en-US" dirty="0"/>
              <a:t>Half-life of 1-6 minutes and a time to steady plasma concentration of 40 minutes.</a:t>
            </a:r>
          </a:p>
          <a:p>
            <a:r>
              <a:rPr lang="en-US" dirty="0"/>
              <a:t>Dosing regimen of oxytocin should be individualized and titrated to uterine activity,</a:t>
            </a:r>
          </a:p>
          <a:p>
            <a:r>
              <a:rPr lang="en-US" dirty="0"/>
              <a:t>The uterus is increasingly responsive to oxytocin as pregnancy progresses and decreasingly responsive with prolonged labor due to the saturation of receptors. </a:t>
            </a:r>
          </a:p>
          <a:p>
            <a:r>
              <a:rPr lang="en-US" dirty="0"/>
              <a:t>Volume overload and hyponatremia may occur with high doses (&gt;40 </a:t>
            </a:r>
            <a:r>
              <a:rPr lang="en-US" dirty="0" err="1"/>
              <a:t>mU</a:t>
            </a:r>
            <a:r>
              <a:rPr lang="en-US" dirty="0"/>
              <a:t>/minute) or prolonged infusion</a:t>
            </a:r>
          </a:p>
          <a:p>
            <a:r>
              <a:rPr lang="en-US" dirty="0"/>
              <a:t>Continuous EFM should be utilized with oxytocin infusions due to the risk of uterine tachysystole with fetal heart rate (FHR) changes.</a:t>
            </a:r>
          </a:p>
          <a:p>
            <a:r>
              <a:rPr lang="en-US" dirty="0"/>
              <a:t>Early amniotomy after starting oxytocin is associated with shorter IOL to delivery intervals.</a:t>
            </a:r>
          </a:p>
        </p:txBody>
      </p:sp>
    </p:spTree>
    <p:extLst>
      <p:ext uri="{BB962C8B-B14F-4D97-AF65-F5344CB8AC3E}">
        <p14:creationId xmlns:p14="http://schemas.microsoft.com/office/powerpoint/2010/main" val="120561258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2550BE34-C2B8-49B8-8519-67A8CAD51A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Rectangle 12">
            <a:extLst>
              <a:ext uri="{FF2B5EF4-FFF2-40B4-BE49-F238E27FC236}">
                <a16:creationId xmlns:a16="http://schemas.microsoft.com/office/drawing/2014/main" id="{A7457DD9-5A45-400A-AB4B-4B4EDECA25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4416" y="365125"/>
            <a:ext cx="11167447" cy="2089317"/>
          </a:xfrm>
          <a:prstGeom prst="rect">
            <a:avLst/>
          </a:prstGeom>
          <a:ln w="12700">
            <a:solidFill>
              <a:schemeClr val="tx2">
                <a:lumMod val="10000"/>
                <a:lumOff val="90000"/>
              </a:schemeClr>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C6D6CD4-215F-E040-AF56-4B1E2A4703C3}"/>
              </a:ext>
            </a:extLst>
          </p:cNvPr>
          <p:cNvSpPr>
            <a:spLocks noGrp="1"/>
          </p:cNvSpPr>
          <p:nvPr>
            <p:ph type="title"/>
          </p:nvPr>
        </p:nvSpPr>
        <p:spPr>
          <a:xfrm>
            <a:off x="1046746" y="586822"/>
            <a:ext cx="3537285" cy="1645920"/>
          </a:xfrm>
        </p:spPr>
        <p:txBody>
          <a:bodyPr>
            <a:normAutofit/>
          </a:bodyPr>
          <a:lstStyle/>
          <a:p>
            <a:r>
              <a:rPr lang="en-US" sz="3000"/>
              <a:t>Low-Rate versus Expedited-Rate </a:t>
            </a:r>
            <a:br>
              <a:rPr lang="en-US" sz="3000"/>
            </a:br>
            <a:r>
              <a:rPr lang="en-US" sz="3000"/>
              <a:t>Oxytocin Protocol</a:t>
            </a:r>
          </a:p>
        </p:txBody>
      </p:sp>
      <p:sp>
        <p:nvSpPr>
          <p:cNvPr id="15" name="Rectangle 14">
            <a:extLst>
              <a:ext uri="{FF2B5EF4-FFF2-40B4-BE49-F238E27FC236}">
                <a16:creationId xmlns:a16="http://schemas.microsoft.com/office/drawing/2014/main" id="{441CF7D6-A660-431A-B0BB-140A0D5556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408" y="1057739"/>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0570A85B-3810-4F95-97B0-CBF4CCDB38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248113" y="1405210"/>
            <a:ext cx="1463040" cy="9144"/>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Content Placeholder 7">
            <a:extLst>
              <a:ext uri="{FF2B5EF4-FFF2-40B4-BE49-F238E27FC236}">
                <a16:creationId xmlns:a16="http://schemas.microsoft.com/office/drawing/2014/main" id="{77B21608-FD11-61CE-A758-BF6B5C725F43}"/>
              </a:ext>
            </a:extLst>
          </p:cNvPr>
          <p:cNvSpPr>
            <a:spLocks noGrp="1"/>
          </p:cNvSpPr>
          <p:nvPr>
            <p:ph idx="1"/>
          </p:nvPr>
        </p:nvSpPr>
        <p:spPr>
          <a:xfrm>
            <a:off x="5351164" y="586822"/>
            <a:ext cx="6002636" cy="1645920"/>
          </a:xfrm>
        </p:spPr>
        <p:txBody>
          <a:bodyPr anchor="ctr">
            <a:normAutofit/>
          </a:bodyPr>
          <a:lstStyle/>
          <a:p>
            <a:r>
              <a:rPr lang="en-US" sz="1800" dirty="0"/>
              <a:t>The actual dose of oxytocin is the same in both regimens, only the time to reach that dose is altered.</a:t>
            </a:r>
          </a:p>
        </p:txBody>
      </p:sp>
      <p:pic>
        <p:nvPicPr>
          <p:cNvPr id="4" name="Content Placeholder 3">
            <a:extLst>
              <a:ext uri="{FF2B5EF4-FFF2-40B4-BE49-F238E27FC236}">
                <a16:creationId xmlns:a16="http://schemas.microsoft.com/office/drawing/2014/main" id="{B6F708CC-D80B-0E48-92CD-2DEF85FCF75E}"/>
              </a:ext>
            </a:extLst>
          </p:cNvPr>
          <p:cNvPicPr>
            <a:picLocks noChangeAspect="1"/>
          </p:cNvPicPr>
          <p:nvPr/>
        </p:nvPicPr>
        <p:blipFill>
          <a:blip r:embed="rId2"/>
          <a:stretch>
            <a:fillRect/>
          </a:stretch>
        </p:blipFill>
        <p:spPr>
          <a:xfrm>
            <a:off x="557784" y="3062818"/>
            <a:ext cx="11164824" cy="2826340"/>
          </a:xfrm>
          <a:prstGeom prst="rect">
            <a:avLst/>
          </a:prstGeom>
        </p:spPr>
      </p:pic>
    </p:spTree>
    <p:extLst>
      <p:ext uri="{BB962C8B-B14F-4D97-AF65-F5344CB8AC3E}">
        <p14:creationId xmlns:p14="http://schemas.microsoft.com/office/powerpoint/2010/main" val="37078869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8" name="Rectangle 57">
            <a:extLst>
              <a:ext uri="{FF2B5EF4-FFF2-40B4-BE49-F238E27FC236}">
                <a16:creationId xmlns:a16="http://schemas.microsoft.com/office/drawing/2014/main" id="{79477870-C64A-4E35-8F2F-05B7114F3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D0924B7-544F-A841-8A42-2713161B5023}"/>
              </a:ext>
            </a:extLst>
          </p:cNvPr>
          <p:cNvSpPr>
            <a:spLocks noGrp="1"/>
          </p:cNvSpPr>
          <p:nvPr>
            <p:ph type="title"/>
          </p:nvPr>
        </p:nvSpPr>
        <p:spPr>
          <a:xfrm>
            <a:off x="612648" y="1078992"/>
            <a:ext cx="6268770" cy="1536192"/>
          </a:xfrm>
        </p:spPr>
        <p:txBody>
          <a:bodyPr anchor="b">
            <a:normAutofit/>
          </a:bodyPr>
          <a:lstStyle/>
          <a:p>
            <a:r>
              <a:rPr lang="en-US" sz="2900"/>
              <a:t>To Induce or not? How and when?</a:t>
            </a:r>
            <a:endParaRPr lang="en-US" sz="2900" dirty="0"/>
          </a:p>
        </p:txBody>
      </p:sp>
      <p:sp>
        <p:nvSpPr>
          <p:cNvPr id="60" name="Rectangle 59">
            <a:extLst>
              <a:ext uri="{FF2B5EF4-FFF2-40B4-BE49-F238E27FC236}">
                <a16:creationId xmlns:a16="http://schemas.microsoft.com/office/drawing/2014/main" id="{8AEA628B-C8FF-4D0B-B111-F101F580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3202" y="363389"/>
            <a:ext cx="73152"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2" name="Rectangle 61">
            <a:extLst>
              <a:ext uri="{FF2B5EF4-FFF2-40B4-BE49-F238E27FC236}">
                <a16:creationId xmlns:a16="http://schemas.microsoft.com/office/drawing/2014/main" id="{42663BD0-064C-40FC-A331-F49FCA9536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8506" y="2935541"/>
            <a:ext cx="621792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20" name="Content Placeholder 4">
            <a:extLst>
              <a:ext uri="{FF2B5EF4-FFF2-40B4-BE49-F238E27FC236}">
                <a16:creationId xmlns:a16="http://schemas.microsoft.com/office/drawing/2014/main" id="{32B6BCC5-8C1D-D65E-2FC4-3B7890DA1CDC}"/>
              </a:ext>
            </a:extLst>
          </p:cNvPr>
          <p:cNvGraphicFramePr>
            <a:graphicFrameLocks noGrp="1"/>
          </p:cNvGraphicFramePr>
          <p:nvPr>
            <p:ph idx="1"/>
            <p:extLst>
              <p:ext uri="{D42A27DB-BD31-4B8C-83A1-F6EECF244321}">
                <p14:modId xmlns:p14="http://schemas.microsoft.com/office/powerpoint/2010/main" val="2669001870"/>
              </p:ext>
            </p:extLst>
          </p:nvPr>
        </p:nvGraphicFramePr>
        <p:xfrm>
          <a:off x="615458" y="3355848"/>
          <a:ext cx="6268770" cy="28254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0" name="Picture 2" descr="2 Day Delivery Cartoons and Comics - funny pictures from CartoonStock">
            <a:extLst>
              <a:ext uri="{FF2B5EF4-FFF2-40B4-BE49-F238E27FC236}">
                <a16:creationId xmlns:a16="http://schemas.microsoft.com/office/drawing/2014/main" id="{E44F10A4-178B-0942-B64B-1D8CEF4B337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84371" y="90829"/>
            <a:ext cx="4901866" cy="667634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869852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50F9BC-F3E8-3940-A4C8-0CD9136F0997}"/>
              </a:ext>
            </a:extLst>
          </p:cNvPr>
          <p:cNvSpPr>
            <a:spLocks noGrp="1"/>
          </p:cNvSpPr>
          <p:nvPr>
            <p:ph type="title"/>
          </p:nvPr>
        </p:nvSpPr>
        <p:spPr>
          <a:xfrm>
            <a:off x="1115568" y="221226"/>
            <a:ext cx="10168128" cy="1506990"/>
          </a:xfrm>
        </p:spPr>
        <p:txBody>
          <a:bodyPr>
            <a:normAutofit/>
          </a:bodyPr>
          <a:lstStyle/>
          <a:p>
            <a:r>
              <a:rPr lang="en-US" dirty="0"/>
              <a:t>IOL for Trial of Labor after Cesarean.</a:t>
            </a:r>
            <a:br>
              <a:rPr lang="en-US" dirty="0"/>
            </a:br>
            <a:r>
              <a:rPr lang="en-US" dirty="0"/>
              <a:t>What about the risk of Uterine Rupture?</a:t>
            </a:r>
          </a:p>
        </p:txBody>
      </p:sp>
      <p:sp>
        <p:nvSpPr>
          <p:cNvPr id="3" name="Content Placeholder 2">
            <a:extLst>
              <a:ext uri="{FF2B5EF4-FFF2-40B4-BE49-F238E27FC236}">
                <a16:creationId xmlns:a16="http://schemas.microsoft.com/office/drawing/2014/main" id="{36BFA9EB-677F-3D4D-9F1F-C9767B731958}"/>
              </a:ext>
            </a:extLst>
          </p:cNvPr>
          <p:cNvSpPr>
            <a:spLocks noGrp="1"/>
          </p:cNvSpPr>
          <p:nvPr>
            <p:ph idx="1"/>
          </p:nvPr>
        </p:nvSpPr>
        <p:spPr/>
        <p:txBody>
          <a:bodyPr/>
          <a:lstStyle/>
          <a:p>
            <a:r>
              <a:rPr lang="en-US" dirty="0"/>
              <a:t>“Although oxytocin can increase the risk of uterine rupture somewhat, it is the safest method of IOL with prior uterine surgery”</a:t>
            </a:r>
          </a:p>
        </p:txBody>
      </p:sp>
      <p:pic>
        <p:nvPicPr>
          <p:cNvPr id="4" name="Picture 3">
            <a:extLst>
              <a:ext uri="{FF2B5EF4-FFF2-40B4-BE49-F238E27FC236}">
                <a16:creationId xmlns:a16="http://schemas.microsoft.com/office/drawing/2014/main" id="{9EAFAEF4-938D-304F-8F50-5D4E541EA060}"/>
              </a:ext>
            </a:extLst>
          </p:cNvPr>
          <p:cNvPicPr>
            <a:picLocks noChangeAspect="1"/>
          </p:cNvPicPr>
          <p:nvPr/>
        </p:nvPicPr>
        <p:blipFill>
          <a:blip r:embed="rId2"/>
          <a:stretch>
            <a:fillRect/>
          </a:stretch>
        </p:blipFill>
        <p:spPr>
          <a:xfrm>
            <a:off x="150646" y="4371366"/>
            <a:ext cx="12041354" cy="1516837"/>
          </a:xfrm>
          <a:prstGeom prst="rect">
            <a:avLst/>
          </a:prstGeom>
        </p:spPr>
      </p:pic>
    </p:spTree>
    <p:extLst>
      <p:ext uri="{BB962C8B-B14F-4D97-AF65-F5344CB8AC3E}">
        <p14:creationId xmlns:p14="http://schemas.microsoft.com/office/powerpoint/2010/main" val="38304788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40" name="Rectangle 1032">
            <a:extLst>
              <a:ext uri="{FF2B5EF4-FFF2-40B4-BE49-F238E27FC236}">
                <a16:creationId xmlns:a16="http://schemas.microsoft.com/office/drawing/2014/main" id="{8FC9BE17-9A7B-462D-AE50-3D87773873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descr="woman holding stomach">
            <a:extLst>
              <a:ext uri="{FF2B5EF4-FFF2-40B4-BE49-F238E27FC236}">
                <a16:creationId xmlns:a16="http://schemas.microsoft.com/office/drawing/2014/main" id="{5CB819DE-C803-B040-B00C-3796DD56A58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5627" b="-1"/>
          <a:stretch/>
        </p:blipFill>
        <p:spPr bwMode="auto">
          <a:xfrm>
            <a:off x="3523488" y="10"/>
            <a:ext cx="8668512" cy="6857990"/>
          </a:xfrm>
          <a:prstGeom prst="rect">
            <a:avLst/>
          </a:prstGeom>
          <a:noFill/>
          <a:extLst>
            <a:ext uri="{909E8E84-426E-40DD-AFC4-6F175D3DCCD1}">
              <a14:hiddenFill xmlns:a14="http://schemas.microsoft.com/office/drawing/2010/main">
                <a:solidFill>
                  <a:srgbClr val="FFFFFF"/>
                </a:solidFill>
              </a14:hiddenFill>
            </a:ext>
          </a:extLst>
        </p:spPr>
      </p:pic>
      <p:sp>
        <p:nvSpPr>
          <p:cNvPr id="1041" name="Rectangle 1034">
            <a:extLst>
              <a:ext uri="{FF2B5EF4-FFF2-40B4-BE49-F238E27FC236}">
                <a16:creationId xmlns:a16="http://schemas.microsoft.com/office/drawing/2014/main" id="{3EBE8569-6AEC-4B8C-8D53-2DE337CDB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561C2DB-EFDA-084D-AA6D-944D9466DFCC}"/>
              </a:ext>
            </a:extLst>
          </p:cNvPr>
          <p:cNvSpPr>
            <a:spLocks noGrp="1"/>
          </p:cNvSpPr>
          <p:nvPr>
            <p:ph type="title"/>
          </p:nvPr>
        </p:nvSpPr>
        <p:spPr>
          <a:xfrm>
            <a:off x="371094" y="1161288"/>
            <a:ext cx="3438144" cy="1124712"/>
          </a:xfrm>
        </p:spPr>
        <p:txBody>
          <a:bodyPr anchor="b">
            <a:normAutofit/>
          </a:bodyPr>
          <a:lstStyle/>
          <a:p>
            <a:r>
              <a:rPr lang="en-US" sz="3600"/>
              <a:t>Questions?</a:t>
            </a:r>
            <a:endParaRPr lang="en-US" sz="3600" dirty="0"/>
          </a:p>
        </p:txBody>
      </p:sp>
      <p:sp>
        <p:nvSpPr>
          <p:cNvPr id="1042" name="Rectangle 1036">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39" name="Rectangle 1038">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chemeClr val="tx2">
              <a:lumMod val="25000"/>
              <a:lumOff val="75000"/>
            </a:schemeClr>
          </a:solidFill>
          <a:ln w="3175">
            <a:solidFill>
              <a:schemeClr val="tx2">
                <a:lumMod val="25000"/>
                <a:lumOff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0BE9E687-581F-0B48-B093-5281AA84E1D2}"/>
              </a:ext>
            </a:extLst>
          </p:cNvPr>
          <p:cNvSpPr>
            <a:spLocks noGrp="1"/>
          </p:cNvSpPr>
          <p:nvPr>
            <p:ph idx="1"/>
          </p:nvPr>
        </p:nvSpPr>
        <p:spPr>
          <a:xfrm>
            <a:off x="371094" y="2718054"/>
            <a:ext cx="3438906" cy="3207258"/>
          </a:xfrm>
        </p:spPr>
        <p:txBody>
          <a:bodyPr anchor="t">
            <a:normAutofit/>
          </a:bodyPr>
          <a:lstStyle/>
          <a:p>
            <a:endParaRPr lang="en-US" sz="1700"/>
          </a:p>
          <a:p>
            <a:endParaRPr lang="en-US" sz="1700"/>
          </a:p>
        </p:txBody>
      </p:sp>
    </p:spTree>
    <p:extLst>
      <p:ext uri="{BB962C8B-B14F-4D97-AF65-F5344CB8AC3E}">
        <p14:creationId xmlns:p14="http://schemas.microsoft.com/office/powerpoint/2010/main" val="1911432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A8A1D5FD-6186-1247-8470-655E0F0412C3}"/>
              </a:ext>
            </a:extLst>
          </p:cNvPr>
          <p:cNvSpPr>
            <a:spLocks noGrp="1"/>
          </p:cNvSpPr>
          <p:nvPr>
            <p:ph type="title"/>
          </p:nvPr>
        </p:nvSpPr>
        <p:spPr>
          <a:xfrm>
            <a:off x="844105" y="277177"/>
            <a:ext cx="10168128" cy="1179576"/>
          </a:xfrm>
        </p:spPr>
        <p:txBody>
          <a:bodyPr>
            <a:normAutofit fontScale="90000"/>
          </a:bodyPr>
          <a:lstStyle/>
          <a:p>
            <a:r>
              <a:rPr lang="en-US" dirty="0"/>
              <a:t>Key Recommendations: General Principles</a:t>
            </a:r>
          </a:p>
        </p:txBody>
      </p:sp>
      <p:pic>
        <p:nvPicPr>
          <p:cNvPr id="7" name="Content Placeholder 12">
            <a:extLst>
              <a:ext uri="{FF2B5EF4-FFF2-40B4-BE49-F238E27FC236}">
                <a16:creationId xmlns:a16="http://schemas.microsoft.com/office/drawing/2014/main" id="{75487D3D-2FE3-EA46-B224-7166EBE7FB3D}"/>
              </a:ext>
            </a:extLst>
          </p:cNvPr>
          <p:cNvPicPr>
            <a:picLocks noGrp="1" noChangeAspect="1"/>
          </p:cNvPicPr>
          <p:nvPr>
            <p:ph sz="half" idx="1"/>
          </p:nvPr>
        </p:nvPicPr>
        <p:blipFill>
          <a:blip r:embed="rId2"/>
          <a:stretch>
            <a:fillRect/>
          </a:stretch>
        </p:blipFill>
        <p:spPr>
          <a:xfrm>
            <a:off x="173037" y="1738164"/>
            <a:ext cx="4741863" cy="2484635"/>
          </a:xfrm>
          <a:prstGeom prst="rect">
            <a:avLst/>
          </a:prstGeom>
          <a:ln>
            <a:solidFill>
              <a:schemeClr val="tx1"/>
            </a:solidFill>
          </a:ln>
        </p:spPr>
      </p:pic>
      <p:sp>
        <p:nvSpPr>
          <p:cNvPr id="16" name="Text Placeholder 15">
            <a:extLst>
              <a:ext uri="{FF2B5EF4-FFF2-40B4-BE49-F238E27FC236}">
                <a16:creationId xmlns:a16="http://schemas.microsoft.com/office/drawing/2014/main" id="{4BA36EE6-978B-C24B-A1C7-C34EA28B3C04}"/>
              </a:ext>
            </a:extLst>
          </p:cNvPr>
          <p:cNvSpPr>
            <a:spLocks noGrp="1"/>
          </p:cNvSpPr>
          <p:nvPr>
            <p:ph sz="half" idx="2"/>
          </p:nvPr>
        </p:nvSpPr>
        <p:spPr>
          <a:xfrm>
            <a:off x="5450305" y="1456753"/>
            <a:ext cx="6244390" cy="5304994"/>
          </a:xfrm>
        </p:spPr>
        <p:txBody>
          <a:bodyPr>
            <a:normAutofit fontScale="92500" lnSpcReduction="10000"/>
          </a:bodyPr>
          <a:lstStyle/>
          <a:p>
            <a:r>
              <a:rPr lang="en-US" sz="2000" dirty="0"/>
              <a:t>IOL should be a </a:t>
            </a:r>
            <a:r>
              <a:rPr lang="en-US" sz="2000" i="1" dirty="0">
                <a:solidFill>
                  <a:srgbClr val="FF0000"/>
                </a:solidFill>
              </a:rPr>
              <a:t>shared decision</a:t>
            </a:r>
            <a:r>
              <a:rPr lang="en-US" sz="2000" dirty="0"/>
              <a:t> between the pregnant individual and the care provider, with respect for the individual’s choice.</a:t>
            </a:r>
          </a:p>
          <a:p>
            <a:r>
              <a:rPr lang="en-US" sz="2000" dirty="0"/>
              <a:t>All pregnant individuals should be offered a </a:t>
            </a:r>
            <a:r>
              <a:rPr lang="en-US" sz="2000" i="1" dirty="0">
                <a:solidFill>
                  <a:srgbClr val="FF0000"/>
                </a:solidFill>
              </a:rPr>
              <a:t>dating ultrasound </a:t>
            </a:r>
            <a:r>
              <a:rPr lang="en-US" sz="2000" dirty="0"/>
              <a:t>at 8-12 weeks gestation.</a:t>
            </a:r>
          </a:p>
          <a:p>
            <a:r>
              <a:rPr lang="en-US" sz="2000" dirty="0"/>
              <a:t>Routine </a:t>
            </a:r>
            <a:r>
              <a:rPr lang="en-US" sz="2000" i="1" dirty="0">
                <a:solidFill>
                  <a:srgbClr val="FF0000"/>
                </a:solidFill>
              </a:rPr>
              <a:t>elective induction</a:t>
            </a:r>
            <a:r>
              <a:rPr lang="en-US" sz="2000" dirty="0"/>
              <a:t> of labor at 39 weeks gestation is not recommended. If requested, the provider should consider patient preferences, local health care resources, and local cesarean delivery rates associated with induction</a:t>
            </a:r>
          </a:p>
          <a:p>
            <a:r>
              <a:rPr lang="en-US" sz="2000" i="1" dirty="0">
                <a:solidFill>
                  <a:srgbClr val="FF0000"/>
                </a:solidFill>
              </a:rPr>
              <a:t>Quality assurance </a:t>
            </a:r>
            <a:r>
              <a:rPr lang="en-US" sz="2000" dirty="0"/>
              <a:t>audits for induction of labor practices are important within health care organizations. </a:t>
            </a:r>
          </a:p>
          <a:p>
            <a:pPr lvl="1"/>
            <a:r>
              <a:rPr lang="en-US" sz="1900" dirty="0"/>
              <a:t>Important quality measures include the indication for induction, the induction approach, and outcomes</a:t>
            </a:r>
          </a:p>
          <a:p>
            <a:endParaRPr lang="en-US" sz="2000" dirty="0"/>
          </a:p>
          <a:p>
            <a:endParaRPr lang="en-US" dirty="0"/>
          </a:p>
        </p:txBody>
      </p:sp>
      <p:pic>
        <p:nvPicPr>
          <p:cNvPr id="12" name="Picture 11">
            <a:extLst>
              <a:ext uri="{FF2B5EF4-FFF2-40B4-BE49-F238E27FC236}">
                <a16:creationId xmlns:a16="http://schemas.microsoft.com/office/drawing/2014/main" id="{78E99BA0-254C-3F44-9070-2D890BA12C0B}"/>
              </a:ext>
            </a:extLst>
          </p:cNvPr>
          <p:cNvPicPr>
            <a:picLocks noChangeAspect="1"/>
          </p:cNvPicPr>
          <p:nvPr/>
        </p:nvPicPr>
        <p:blipFill>
          <a:blip r:embed="rId3"/>
          <a:stretch>
            <a:fillRect/>
          </a:stretch>
        </p:blipFill>
        <p:spPr>
          <a:xfrm>
            <a:off x="173037" y="4423750"/>
            <a:ext cx="3740938" cy="2157073"/>
          </a:xfrm>
          <a:prstGeom prst="rect">
            <a:avLst/>
          </a:prstGeom>
        </p:spPr>
      </p:pic>
    </p:spTree>
    <p:extLst>
      <p:ext uri="{BB962C8B-B14F-4D97-AF65-F5344CB8AC3E}">
        <p14:creationId xmlns:p14="http://schemas.microsoft.com/office/powerpoint/2010/main" val="27559875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EA97E2-3395-534F-B076-3451B32CF780}"/>
              </a:ext>
            </a:extLst>
          </p:cNvPr>
          <p:cNvSpPr>
            <a:spLocks noGrp="1"/>
          </p:cNvSpPr>
          <p:nvPr>
            <p:ph type="title"/>
          </p:nvPr>
        </p:nvSpPr>
        <p:spPr/>
        <p:txBody>
          <a:bodyPr>
            <a:normAutofit fontScale="90000"/>
          </a:bodyPr>
          <a:lstStyle/>
          <a:p>
            <a:r>
              <a:rPr lang="en-US" dirty="0"/>
              <a:t>Indications for Induction of Labor </a:t>
            </a:r>
            <a:br>
              <a:rPr lang="en-US" dirty="0"/>
            </a:br>
            <a:r>
              <a:rPr lang="en-US" dirty="0"/>
              <a:t>(not exhaustive)</a:t>
            </a:r>
          </a:p>
        </p:txBody>
      </p:sp>
      <p:sp>
        <p:nvSpPr>
          <p:cNvPr id="5" name="Text Placeholder 4">
            <a:extLst>
              <a:ext uri="{FF2B5EF4-FFF2-40B4-BE49-F238E27FC236}">
                <a16:creationId xmlns:a16="http://schemas.microsoft.com/office/drawing/2014/main" id="{C99E4163-B538-FF43-8ABF-ED9B9177C7EA}"/>
              </a:ext>
            </a:extLst>
          </p:cNvPr>
          <p:cNvSpPr>
            <a:spLocks noGrp="1"/>
          </p:cNvSpPr>
          <p:nvPr>
            <p:ph type="body" idx="1"/>
          </p:nvPr>
        </p:nvSpPr>
        <p:spPr>
          <a:xfrm>
            <a:off x="1115568" y="2065101"/>
            <a:ext cx="4937760" cy="823912"/>
          </a:xfrm>
          <a:ln>
            <a:noFill/>
          </a:ln>
        </p:spPr>
        <p:txBody>
          <a:bodyPr/>
          <a:lstStyle/>
          <a:p>
            <a:r>
              <a:rPr lang="en-US" dirty="0"/>
              <a:t>High Priority</a:t>
            </a:r>
          </a:p>
        </p:txBody>
      </p:sp>
      <p:sp>
        <p:nvSpPr>
          <p:cNvPr id="6" name="Content Placeholder 5">
            <a:extLst>
              <a:ext uri="{FF2B5EF4-FFF2-40B4-BE49-F238E27FC236}">
                <a16:creationId xmlns:a16="http://schemas.microsoft.com/office/drawing/2014/main" id="{02F77E09-3ED5-6343-A4A7-D51CB374F61F}"/>
              </a:ext>
            </a:extLst>
          </p:cNvPr>
          <p:cNvSpPr>
            <a:spLocks noGrp="1"/>
          </p:cNvSpPr>
          <p:nvPr>
            <p:ph sz="half" idx="2"/>
          </p:nvPr>
        </p:nvSpPr>
        <p:spPr>
          <a:xfrm>
            <a:off x="1115568" y="2991051"/>
            <a:ext cx="4937760" cy="3662412"/>
          </a:xfrm>
        </p:spPr>
        <p:txBody>
          <a:bodyPr>
            <a:normAutofit fontScale="55000" lnSpcReduction="20000"/>
          </a:bodyPr>
          <a:lstStyle/>
          <a:p>
            <a:r>
              <a:rPr lang="en-US" sz="2900" dirty="0"/>
              <a:t>Chorioamnionitis</a:t>
            </a:r>
          </a:p>
          <a:p>
            <a:r>
              <a:rPr lang="en-US" sz="2900" dirty="0"/>
              <a:t>Term PROM with GBS +</a:t>
            </a:r>
          </a:p>
          <a:p>
            <a:r>
              <a:rPr lang="en-US" sz="2900" dirty="0"/>
              <a:t>Hypertensive Disorders of Pregnancy</a:t>
            </a:r>
          </a:p>
          <a:p>
            <a:pPr lvl="1"/>
            <a:r>
              <a:rPr lang="en-US" sz="2900" dirty="0"/>
              <a:t>PET w/ severe features at any GA</a:t>
            </a:r>
          </a:p>
          <a:p>
            <a:pPr lvl="1"/>
            <a:r>
              <a:rPr lang="en-US" sz="2900" dirty="0"/>
              <a:t>PET without severe features at ≥ 37 weeks</a:t>
            </a:r>
          </a:p>
          <a:p>
            <a:r>
              <a:rPr lang="en-US" sz="2900" dirty="0"/>
              <a:t>Post term pregnancy ≥42 weeks</a:t>
            </a:r>
          </a:p>
          <a:p>
            <a:r>
              <a:rPr lang="en-US" sz="2900" dirty="0"/>
              <a:t>Maternal disease not responding to treatment</a:t>
            </a:r>
          </a:p>
          <a:p>
            <a:r>
              <a:rPr lang="en-US" sz="2900" dirty="0"/>
              <a:t>Suspected fetal Compromise</a:t>
            </a:r>
          </a:p>
          <a:p>
            <a:r>
              <a:rPr lang="en-US" sz="2900" dirty="0"/>
              <a:t>Stable, significant antepartum hemorrhage</a:t>
            </a:r>
          </a:p>
          <a:p>
            <a:endParaRPr lang="en-US" dirty="0"/>
          </a:p>
        </p:txBody>
      </p:sp>
      <p:sp>
        <p:nvSpPr>
          <p:cNvPr id="7" name="Text Placeholder 6">
            <a:extLst>
              <a:ext uri="{FF2B5EF4-FFF2-40B4-BE49-F238E27FC236}">
                <a16:creationId xmlns:a16="http://schemas.microsoft.com/office/drawing/2014/main" id="{5B59199F-CEB1-F64B-B234-CABED1C87773}"/>
              </a:ext>
            </a:extLst>
          </p:cNvPr>
          <p:cNvSpPr>
            <a:spLocks noGrp="1"/>
          </p:cNvSpPr>
          <p:nvPr>
            <p:ph type="body" sz="quarter" idx="3"/>
          </p:nvPr>
        </p:nvSpPr>
        <p:spPr>
          <a:xfrm>
            <a:off x="6345936" y="2065101"/>
            <a:ext cx="4937760" cy="823912"/>
          </a:xfrm>
        </p:spPr>
        <p:txBody>
          <a:bodyPr/>
          <a:lstStyle/>
          <a:p>
            <a:r>
              <a:rPr lang="en-US" dirty="0"/>
              <a:t>Other Indications</a:t>
            </a:r>
          </a:p>
        </p:txBody>
      </p:sp>
      <p:sp>
        <p:nvSpPr>
          <p:cNvPr id="8" name="Content Placeholder 7">
            <a:extLst>
              <a:ext uri="{FF2B5EF4-FFF2-40B4-BE49-F238E27FC236}">
                <a16:creationId xmlns:a16="http://schemas.microsoft.com/office/drawing/2014/main" id="{71C95250-C866-034A-9EF7-A68CC3F79588}"/>
              </a:ext>
            </a:extLst>
          </p:cNvPr>
          <p:cNvSpPr>
            <a:spLocks noGrp="1"/>
          </p:cNvSpPr>
          <p:nvPr>
            <p:ph sz="quarter" idx="4"/>
          </p:nvPr>
        </p:nvSpPr>
        <p:spPr>
          <a:xfrm>
            <a:off x="6345936" y="2889012"/>
            <a:ext cx="5252506" cy="3968987"/>
          </a:xfrm>
        </p:spPr>
        <p:txBody>
          <a:bodyPr>
            <a:normAutofit fontScale="55000" lnSpcReduction="20000"/>
          </a:bodyPr>
          <a:lstStyle/>
          <a:p>
            <a:r>
              <a:rPr lang="en-US" sz="2900" dirty="0"/>
              <a:t>Fetal growth restriction</a:t>
            </a:r>
          </a:p>
          <a:p>
            <a:r>
              <a:rPr lang="en-US" sz="2900" dirty="0"/>
              <a:t>Diabetes requiring insulin/poor control</a:t>
            </a:r>
          </a:p>
          <a:p>
            <a:r>
              <a:rPr lang="en-US" sz="2900" dirty="0"/>
              <a:t>AMA ≥39 </a:t>
            </a:r>
            <a:r>
              <a:rPr lang="en-US" sz="2900" dirty="0" err="1"/>
              <a:t>wks</a:t>
            </a:r>
            <a:endParaRPr lang="en-US" sz="2900" dirty="0"/>
          </a:p>
          <a:p>
            <a:r>
              <a:rPr lang="en-US" sz="2900" dirty="0"/>
              <a:t>Cholestasis of pregnancy</a:t>
            </a:r>
          </a:p>
          <a:p>
            <a:r>
              <a:rPr lang="en-US" sz="2900" dirty="0"/>
              <a:t>IUFD (or prior IUFD)</a:t>
            </a:r>
          </a:p>
          <a:p>
            <a:r>
              <a:rPr lang="en-US" sz="2900" dirty="0"/>
              <a:t>Late term pregnancy (41-41+6 weeks)</a:t>
            </a:r>
          </a:p>
          <a:p>
            <a:r>
              <a:rPr lang="en-US" sz="2900" dirty="0"/>
              <a:t>Oligohydramnios</a:t>
            </a:r>
          </a:p>
          <a:p>
            <a:r>
              <a:rPr lang="en-US" sz="2900" dirty="0"/>
              <a:t>Gestational HTN ≥38 weeks (uncomplicated)</a:t>
            </a:r>
          </a:p>
          <a:p>
            <a:r>
              <a:rPr lang="en-US" sz="2900" dirty="0"/>
              <a:t>Term PROM, GBS negative</a:t>
            </a:r>
          </a:p>
          <a:p>
            <a:r>
              <a:rPr lang="en-US" sz="2900" dirty="0"/>
              <a:t>Uncomplicated twin pregnancy – certain scenarios</a:t>
            </a:r>
          </a:p>
          <a:p>
            <a:r>
              <a:rPr lang="en-US" sz="2900" dirty="0"/>
              <a:t>Logistical issues</a:t>
            </a:r>
          </a:p>
          <a:p>
            <a:endParaRPr lang="en-US" dirty="0"/>
          </a:p>
          <a:p>
            <a:endParaRPr lang="en-US" dirty="0"/>
          </a:p>
          <a:p>
            <a:endParaRPr lang="en-US" dirty="0"/>
          </a:p>
        </p:txBody>
      </p:sp>
      <p:pic>
        <p:nvPicPr>
          <p:cNvPr id="1028" name="Picture 4" descr="Corporatism For Kids: 'Boss Baby' Is So Much More Than A One-Joke Project |  by Lucien WD | Luwd Media | Medium">
            <a:extLst>
              <a:ext uri="{FF2B5EF4-FFF2-40B4-BE49-F238E27FC236}">
                <a16:creationId xmlns:a16="http://schemas.microsoft.com/office/drawing/2014/main" id="{422D607F-0DD7-F544-9A11-00343C4E28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78036" y="211755"/>
            <a:ext cx="1872164" cy="27792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1560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DA5FFEED-7C1A-6A41-83AE-CB3EC5C7C200}"/>
              </a:ext>
            </a:extLst>
          </p:cNvPr>
          <p:cNvSpPr>
            <a:spLocks noGrp="1"/>
          </p:cNvSpPr>
          <p:nvPr>
            <p:ph type="title"/>
          </p:nvPr>
        </p:nvSpPr>
        <p:spPr/>
        <p:txBody>
          <a:bodyPr/>
          <a:lstStyle/>
          <a:p>
            <a:r>
              <a:rPr lang="en-US" dirty="0"/>
              <a:t>Risks associated with IOL</a:t>
            </a:r>
          </a:p>
        </p:txBody>
      </p:sp>
      <p:sp>
        <p:nvSpPr>
          <p:cNvPr id="9" name="Content Placeholder 8">
            <a:extLst>
              <a:ext uri="{FF2B5EF4-FFF2-40B4-BE49-F238E27FC236}">
                <a16:creationId xmlns:a16="http://schemas.microsoft.com/office/drawing/2014/main" id="{41F2FD44-0F25-F040-BA35-9F0CB1E0905B}"/>
              </a:ext>
            </a:extLst>
          </p:cNvPr>
          <p:cNvSpPr>
            <a:spLocks noGrp="1"/>
          </p:cNvSpPr>
          <p:nvPr>
            <p:ph idx="1"/>
          </p:nvPr>
        </p:nvSpPr>
        <p:spPr/>
        <p:txBody>
          <a:bodyPr>
            <a:normAutofit fontScale="62500" lnSpcReduction="20000"/>
          </a:bodyPr>
          <a:lstStyle/>
          <a:p>
            <a:r>
              <a:rPr lang="en-US" dirty="0"/>
              <a:t>Failure to establish labor</a:t>
            </a:r>
          </a:p>
          <a:p>
            <a:r>
              <a:rPr lang="en-US" dirty="0"/>
              <a:t>Tachysystole</a:t>
            </a:r>
          </a:p>
          <a:p>
            <a:r>
              <a:rPr lang="en-US" dirty="0"/>
              <a:t>Chorioamnionitis</a:t>
            </a:r>
          </a:p>
          <a:p>
            <a:r>
              <a:rPr lang="en-US" dirty="0"/>
              <a:t>Cord prolapse with ARM</a:t>
            </a:r>
          </a:p>
          <a:p>
            <a:r>
              <a:rPr lang="en-US" dirty="0"/>
              <a:t>Uterine Rupture</a:t>
            </a:r>
          </a:p>
          <a:p>
            <a:r>
              <a:rPr lang="en-US" dirty="0"/>
              <a:t>Assisted vaginal birth or </a:t>
            </a:r>
            <a:r>
              <a:rPr lang="en-US" dirty="0" err="1"/>
              <a:t>Cesarien</a:t>
            </a:r>
            <a:r>
              <a:rPr lang="en-US" dirty="0"/>
              <a:t> Delivery</a:t>
            </a:r>
          </a:p>
          <a:p>
            <a:r>
              <a:rPr lang="en-US" dirty="0"/>
              <a:t>PPH</a:t>
            </a:r>
          </a:p>
          <a:p>
            <a:r>
              <a:rPr lang="en-US" dirty="0"/>
              <a:t>Adverse neonatal outcomes related to iatrogenic early-term birth (37-39 </a:t>
            </a:r>
            <a:r>
              <a:rPr lang="en-US" dirty="0" err="1"/>
              <a:t>wks</a:t>
            </a:r>
            <a:r>
              <a:rPr lang="en-US" dirty="0"/>
              <a:t>)</a:t>
            </a:r>
          </a:p>
          <a:p>
            <a:pPr lvl="1"/>
            <a:r>
              <a:rPr lang="en-US" dirty="0"/>
              <a:t>Short-term NICU admission, LBWT, Obstructive airway Dx, CP, Epilepsy, Intellectual disability, Low APGAR, Perinatal Mortality.</a:t>
            </a:r>
          </a:p>
        </p:txBody>
      </p:sp>
    </p:spTree>
    <p:extLst>
      <p:ext uri="{BB962C8B-B14F-4D97-AF65-F5344CB8AC3E}">
        <p14:creationId xmlns:p14="http://schemas.microsoft.com/office/powerpoint/2010/main" val="14112686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3" name="Rectangle 1032">
            <a:extLst>
              <a:ext uri="{FF2B5EF4-FFF2-40B4-BE49-F238E27FC236}">
                <a16:creationId xmlns:a16="http://schemas.microsoft.com/office/drawing/2014/main" id="{5DF40726-9B19-4165-9C26-757D16E19E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1F9757F5-27B4-D848-81E9-F436E9901CB9}"/>
              </a:ext>
            </a:extLst>
          </p:cNvPr>
          <p:cNvSpPr>
            <a:spLocks noGrp="1"/>
          </p:cNvSpPr>
          <p:nvPr>
            <p:ph type="title"/>
          </p:nvPr>
        </p:nvSpPr>
        <p:spPr>
          <a:xfrm>
            <a:off x="838199" y="564211"/>
            <a:ext cx="4571999" cy="1165002"/>
          </a:xfrm>
        </p:spPr>
        <p:txBody>
          <a:bodyPr anchor="b">
            <a:normAutofit/>
          </a:bodyPr>
          <a:lstStyle/>
          <a:p>
            <a:r>
              <a:rPr lang="en-US" sz="3300"/>
              <a:t>Non-Pharmacological methods</a:t>
            </a:r>
          </a:p>
        </p:txBody>
      </p:sp>
      <p:sp>
        <p:nvSpPr>
          <p:cNvPr id="6" name="Content Placeholder 5">
            <a:extLst>
              <a:ext uri="{FF2B5EF4-FFF2-40B4-BE49-F238E27FC236}">
                <a16:creationId xmlns:a16="http://schemas.microsoft.com/office/drawing/2014/main" id="{06BFBA45-4F1A-4441-8758-F49A938268DD}"/>
              </a:ext>
            </a:extLst>
          </p:cNvPr>
          <p:cNvSpPr>
            <a:spLocks noGrp="1"/>
          </p:cNvSpPr>
          <p:nvPr>
            <p:ph idx="1"/>
          </p:nvPr>
        </p:nvSpPr>
        <p:spPr>
          <a:xfrm>
            <a:off x="838199" y="2055327"/>
            <a:ext cx="4571999" cy="3776975"/>
          </a:xfrm>
        </p:spPr>
        <p:txBody>
          <a:bodyPr>
            <a:normAutofit/>
          </a:bodyPr>
          <a:lstStyle/>
          <a:p>
            <a:pPr>
              <a:lnSpc>
                <a:spcPct val="100000"/>
              </a:lnSpc>
            </a:pPr>
            <a:r>
              <a:rPr lang="en-US" sz="1800" dirty="0"/>
              <a:t>Regular sweeping of the membranes may be offered from 38 </a:t>
            </a:r>
            <a:r>
              <a:rPr lang="en-US" sz="1800" dirty="0" err="1"/>
              <a:t>wks</a:t>
            </a:r>
            <a:r>
              <a:rPr lang="en-US" sz="1800" dirty="0"/>
              <a:t> to reduce the incidence of late term pregnancy.</a:t>
            </a:r>
          </a:p>
          <a:p>
            <a:pPr lvl="1">
              <a:lnSpc>
                <a:spcPct val="100000"/>
              </a:lnSpc>
            </a:pPr>
            <a:r>
              <a:rPr lang="en-US" sz="1800" dirty="0"/>
              <a:t> GBS colonization is not a contraindication to a membrane sweep.</a:t>
            </a:r>
          </a:p>
          <a:p>
            <a:pPr>
              <a:lnSpc>
                <a:spcPct val="100000"/>
              </a:lnSpc>
            </a:pPr>
            <a:r>
              <a:rPr lang="en-US" sz="1800" dirty="0"/>
              <a:t>Castor oil, nipple stimulation, and breast compression can reduce the need for induction of labor and may be offered to low-risk individuals at term.</a:t>
            </a:r>
          </a:p>
        </p:txBody>
      </p:sp>
      <p:pic>
        <p:nvPicPr>
          <p:cNvPr id="1028" name="Picture 4" descr="Is a sweep a shortcut to labour? — We hypnobirth - empowering you to have  the right birth for you">
            <a:extLst>
              <a:ext uri="{FF2B5EF4-FFF2-40B4-BE49-F238E27FC236}">
                <a16:creationId xmlns:a16="http://schemas.microsoft.com/office/drawing/2014/main" id="{1117A051-5BA8-AC4D-B36D-D1174E6DC8E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5441" r="412" b="-2"/>
          <a:stretch/>
        </p:blipFill>
        <p:spPr bwMode="auto">
          <a:xfrm>
            <a:off x="6190488" y="566928"/>
            <a:ext cx="5157216" cy="5286197"/>
          </a:xfrm>
          <a:prstGeom prst="rect">
            <a:avLst/>
          </a:prstGeom>
          <a:noFill/>
          <a:extLst>
            <a:ext uri="{909E8E84-426E-40DD-AFC4-6F175D3DCCD1}">
              <a14:hiddenFill xmlns:a14="http://schemas.microsoft.com/office/drawing/2010/main">
                <a:solidFill>
                  <a:srgbClr val="FFFFFF"/>
                </a:solidFill>
              </a14:hiddenFill>
            </a:ext>
          </a:extLst>
        </p:spPr>
      </p:pic>
      <p:sp>
        <p:nvSpPr>
          <p:cNvPr id="1035" name="Rectangle 1034">
            <a:extLst>
              <a:ext uri="{FF2B5EF4-FFF2-40B4-BE49-F238E27FC236}">
                <a16:creationId xmlns:a16="http://schemas.microsoft.com/office/drawing/2014/main" id="{2089CB41-F399-4AEB-980C-5BFB1049CB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6112341"/>
            <a:ext cx="1050645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37" name="Rectangle 1036">
            <a:extLst>
              <a:ext uri="{FF2B5EF4-FFF2-40B4-BE49-F238E27FC236}">
                <a16:creationId xmlns:a16="http://schemas.microsoft.com/office/drawing/2014/main" id="{1BFC967B-3DD6-463D-9DB9-6E4419AE0D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096768" y="3817404"/>
            <a:ext cx="54864" cy="45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529417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A8A1D5FD-6186-1247-8470-655E0F0412C3}"/>
              </a:ext>
            </a:extLst>
          </p:cNvPr>
          <p:cNvSpPr>
            <a:spLocks noGrp="1"/>
          </p:cNvSpPr>
          <p:nvPr>
            <p:ph type="title"/>
          </p:nvPr>
        </p:nvSpPr>
        <p:spPr>
          <a:xfrm>
            <a:off x="844105" y="277177"/>
            <a:ext cx="10168128" cy="1179576"/>
          </a:xfrm>
        </p:spPr>
        <p:txBody>
          <a:bodyPr>
            <a:normAutofit fontScale="90000"/>
          </a:bodyPr>
          <a:lstStyle/>
          <a:p>
            <a:r>
              <a:rPr lang="en-US" dirty="0"/>
              <a:t>Key Recommendations: Specific scenarios</a:t>
            </a:r>
          </a:p>
        </p:txBody>
      </p:sp>
      <p:pic>
        <p:nvPicPr>
          <p:cNvPr id="7" name="Content Placeholder 12">
            <a:extLst>
              <a:ext uri="{FF2B5EF4-FFF2-40B4-BE49-F238E27FC236}">
                <a16:creationId xmlns:a16="http://schemas.microsoft.com/office/drawing/2014/main" id="{75487D3D-2FE3-EA46-B224-7166EBE7FB3D}"/>
              </a:ext>
            </a:extLst>
          </p:cNvPr>
          <p:cNvPicPr>
            <a:picLocks noGrp="1" noChangeAspect="1"/>
          </p:cNvPicPr>
          <p:nvPr>
            <p:ph sz="half" idx="1"/>
          </p:nvPr>
        </p:nvPicPr>
        <p:blipFill>
          <a:blip r:embed="rId2"/>
          <a:stretch>
            <a:fillRect/>
          </a:stretch>
        </p:blipFill>
        <p:spPr>
          <a:xfrm>
            <a:off x="173038" y="1738164"/>
            <a:ext cx="4556126" cy="2387313"/>
          </a:xfrm>
          <a:prstGeom prst="rect">
            <a:avLst/>
          </a:prstGeom>
          <a:ln>
            <a:solidFill>
              <a:schemeClr val="tx1"/>
            </a:solidFill>
          </a:ln>
        </p:spPr>
      </p:pic>
      <p:sp>
        <p:nvSpPr>
          <p:cNvPr id="16" name="Text Placeholder 15">
            <a:extLst>
              <a:ext uri="{FF2B5EF4-FFF2-40B4-BE49-F238E27FC236}">
                <a16:creationId xmlns:a16="http://schemas.microsoft.com/office/drawing/2014/main" id="{4BA36EE6-978B-C24B-A1C7-C34EA28B3C04}"/>
              </a:ext>
            </a:extLst>
          </p:cNvPr>
          <p:cNvSpPr>
            <a:spLocks noGrp="1"/>
          </p:cNvSpPr>
          <p:nvPr>
            <p:ph sz="half" idx="2"/>
          </p:nvPr>
        </p:nvSpPr>
        <p:spPr>
          <a:xfrm>
            <a:off x="5450305" y="1456753"/>
            <a:ext cx="5833391" cy="5124070"/>
          </a:xfrm>
        </p:spPr>
        <p:txBody>
          <a:bodyPr>
            <a:normAutofit/>
          </a:bodyPr>
          <a:lstStyle/>
          <a:p>
            <a:r>
              <a:rPr lang="en-US" sz="2000" i="1" dirty="0">
                <a:solidFill>
                  <a:srgbClr val="FF0000"/>
                </a:solidFill>
              </a:rPr>
              <a:t>Late term </a:t>
            </a:r>
            <a:r>
              <a:rPr lang="en-US" sz="2000" dirty="0"/>
              <a:t>induction of labor should be offered at or after 41 weeks gestation.</a:t>
            </a:r>
          </a:p>
          <a:p>
            <a:r>
              <a:rPr lang="en-US" sz="2000" dirty="0"/>
              <a:t>Suspected </a:t>
            </a:r>
            <a:r>
              <a:rPr lang="en-US" sz="2000" i="1" dirty="0">
                <a:solidFill>
                  <a:srgbClr val="FF0000"/>
                </a:solidFill>
              </a:rPr>
              <a:t>macrosomia</a:t>
            </a:r>
            <a:r>
              <a:rPr lang="en-US" sz="2000" dirty="0"/>
              <a:t> or LGA alone is not an indication for induction before 39 weeks.</a:t>
            </a:r>
          </a:p>
          <a:p>
            <a:pPr lvl="1"/>
            <a:r>
              <a:rPr lang="en-US" sz="1600" dirty="0"/>
              <a:t>Cesarean delivery may be considered for ultrasound estimated fetal weight &gt;4500 g in the presence of diabetes and estimated fetal weight &gt;5000 g in the absence of diabetes.</a:t>
            </a:r>
          </a:p>
          <a:p>
            <a:r>
              <a:rPr lang="en-US" sz="2000" dirty="0"/>
              <a:t>Induction of labor may be offered at 39 weeks gestation for </a:t>
            </a:r>
            <a:r>
              <a:rPr lang="en-US" sz="2000" i="1" dirty="0">
                <a:solidFill>
                  <a:srgbClr val="FF0000"/>
                </a:solidFill>
              </a:rPr>
              <a:t>advanced maternal age </a:t>
            </a:r>
            <a:r>
              <a:rPr lang="en-US" sz="2000" dirty="0"/>
              <a:t>(≥40 </a:t>
            </a:r>
            <a:r>
              <a:rPr lang="en-US" sz="2000" dirty="0" err="1"/>
              <a:t>yrs</a:t>
            </a:r>
            <a:r>
              <a:rPr lang="en-US" sz="2000" dirty="0"/>
              <a:t>)</a:t>
            </a:r>
          </a:p>
          <a:p>
            <a:r>
              <a:rPr lang="en-US" sz="2000" dirty="0"/>
              <a:t>There is insufﬁcient evidence that IOL is associated with maternal or fetal beneﬁts for pregnancies conceived via </a:t>
            </a:r>
            <a:r>
              <a:rPr lang="en-US" sz="2000" i="1" dirty="0">
                <a:solidFill>
                  <a:srgbClr val="FF0000"/>
                </a:solidFill>
              </a:rPr>
              <a:t>assisted reproductive technologies</a:t>
            </a:r>
          </a:p>
          <a:p>
            <a:endParaRPr lang="en-US" sz="2000" dirty="0"/>
          </a:p>
          <a:p>
            <a:endParaRPr lang="en-US" sz="2000" dirty="0"/>
          </a:p>
          <a:p>
            <a:endParaRPr lang="en-US" dirty="0"/>
          </a:p>
        </p:txBody>
      </p:sp>
      <p:sp>
        <p:nvSpPr>
          <p:cNvPr id="2" name="TextBox 1">
            <a:extLst>
              <a:ext uri="{FF2B5EF4-FFF2-40B4-BE49-F238E27FC236}">
                <a16:creationId xmlns:a16="http://schemas.microsoft.com/office/drawing/2014/main" id="{A9901A92-EA9E-8746-AF64-00A80819BCAC}"/>
              </a:ext>
            </a:extLst>
          </p:cNvPr>
          <p:cNvSpPr txBox="1"/>
          <p:nvPr/>
        </p:nvSpPr>
        <p:spPr>
          <a:xfrm>
            <a:off x="264695" y="4896853"/>
            <a:ext cx="4126831" cy="1477328"/>
          </a:xfrm>
          <a:prstGeom prst="rect">
            <a:avLst/>
          </a:prstGeom>
          <a:noFill/>
          <a:ln>
            <a:solidFill>
              <a:schemeClr val="accent1"/>
            </a:solidFill>
          </a:ln>
        </p:spPr>
        <p:txBody>
          <a:bodyPr wrap="square" rtlCol="0">
            <a:spAutoFit/>
          </a:bodyPr>
          <a:lstStyle/>
          <a:p>
            <a:r>
              <a:rPr lang="en-US" dirty="0"/>
              <a:t>(LGA) refers to fetal weight &gt;90</a:t>
            </a:r>
            <a:r>
              <a:rPr lang="en-US" baseline="30000" dirty="0"/>
              <a:t>th </a:t>
            </a:r>
            <a:r>
              <a:rPr lang="en-US" dirty="0"/>
              <a:t>% for a given gestational age.</a:t>
            </a:r>
          </a:p>
          <a:p>
            <a:endParaRPr lang="en-US" dirty="0"/>
          </a:p>
          <a:p>
            <a:r>
              <a:rPr lang="en-US" dirty="0"/>
              <a:t>Macrosomia = EFWT ≥4000-4500 g, regardless of gestational age.</a:t>
            </a:r>
          </a:p>
        </p:txBody>
      </p:sp>
    </p:spTree>
    <p:extLst>
      <p:ext uri="{BB962C8B-B14F-4D97-AF65-F5344CB8AC3E}">
        <p14:creationId xmlns:p14="http://schemas.microsoft.com/office/powerpoint/2010/main" val="4086715907"/>
      </p:ext>
    </p:extLst>
  </p:cSld>
  <p:clrMapOvr>
    <a:masterClrMapping/>
  </p:clrMapOvr>
</p:sld>
</file>

<file path=ppt/theme/theme1.xml><?xml version="1.0" encoding="utf-8"?>
<a:theme xmlns:a="http://schemas.openxmlformats.org/drawingml/2006/main" name="AccentBoxVTI">
  <a:themeElements>
    <a:clrScheme name="AnalogousFromLightSeedLeftStep">
      <a:dk1>
        <a:srgbClr val="000000"/>
      </a:dk1>
      <a:lt1>
        <a:srgbClr val="FFFFFF"/>
      </a:lt1>
      <a:dk2>
        <a:srgbClr val="243241"/>
      </a:dk2>
      <a:lt2>
        <a:srgbClr val="E8E8E2"/>
      </a:lt2>
      <a:accent1>
        <a:srgbClr val="6E76EE"/>
      </a:accent1>
      <a:accent2>
        <a:srgbClr val="4E9AEB"/>
      </a:accent2>
      <a:accent3>
        <a:srgbClr val="2EB4C3"/>
      </a:accent3>
      <a:accent4>
        <a:srgbClr val="35B78E"/>
      </a:accent4>
      <a:accent5>
        <a:srgbClr val="30BB55"/>
      </a:accent5>
      <a:accent6>
        <a:srgbClr val="47BB32"/>
      </a:accent6>
      <a:hlink>
        <a:srgbClr val="888452"/>
      </a:hlink>
      <a:folHlink>
        <a:srgbClr val="7F7F7F"/>
      </a:folHlink>
    </a:clrScheme>
    <a:fontScheme name="Avenir">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centBoxVTI" id="{9F778A78-DC9A-453A-A82D-A75CAD503E15}" vid="{EA961113-7CC4-4569-8A6A-7BC2C1E2F40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80</TotalTime>
  <Words>3119</Words>
  <Application>Microsoft Office PowerPoint</Application>
  <PresentationFormat>Widescreen</PresentationFormat>
  <Paragraphs>275</Paragraphs>
  <Slides>41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41</vt:i4>
      </vt:variant>
    </vt:vector>
  </HeadingPairs>
  <TitlesOfParts>
    <vt:vector size="46" baseType="lpstr">
      <vt:lpstr>Arial</vt:lpstr>
      <vt:lpstr>Avenir Next LT Pro</vt:lpstr>
      <vt:lpstr>Calibri</vt:lpstr>
      <vt:lpstr>Lucida Bright</vt:lpstr>
      <vt:lpstr>AccentBoxVTI</vt:lpstr>
      <vt:lpstr>Introducing the New SOGC Induction of Labor Guidelines 2023</vt:lpstr>
      <vt:lpstr>Presenter Disclosure</vt:lpstr>
      <vt:lpstr>PowerPoint Presentation</vt:lpstr>
      <vt:lpstr>To Induce or not? How and when?</vt:lpstr>
      <vt:lpstr>Key Recommendations: General Principles</vt:lpstr>
      <vt:lpstr>Indications for Induction of Labor  (not exhaustive)</vt:lpstr>
      <vt:lpstr>Risks associated with IOL</vt:lpstr>
      <vt:lpstr>Non-Pharmacological methods</vt:lpstr>
      <vt:lpstr>Key Recommendations: Specific scenarios</vt:lpstr>
      <vt:lpstr>Case Study</vt:lpstr>
      <vt:lpstr>Term PROM (≥37 weeks)</vt:lpstr>
      <vt:lpstr>Case Study</vt:lpstr>
      <vt:lpstr>What about ARRIVE?</vt:lpstr>
      <vt:lpstr>How Can we interpret ARRIVE?</vt:lpstr>
      <vt:lpstr>Case Study</vt:lpstr>
      <vt:lpstr>Macrosomia</vt:lpstr>
      <vt:lpstr>Macrosomia</vt:lpstr>
      <vt:lpstr>Case Study</vt:lpstr>
      <vt:lpstr>PowerPoint Presentation</vt:lpstr>
      <vt:lpstr>Key Recommendations</vt:lpstr>
      <vt:lpstr>Key Recommendations</vt:lpstr>
      <vt:lpstr>“The modiﬁed Bishop score should be used and documented to determine if cervical ripening is required” </vt:lpstr>
      <vt:lpstr>GBS +</vt:lpstr>
      <vt:lpstr>PowerPoint Presentation</vt:lpstr>
      <vt:lpstr>Case Study</vt:lpstr>
      <vt:lpstr>Mechanical Options for Cervical Ripening: Balloon Catheters</vt:lpstr>
      <vt:lpstr>PowerPoint Presentation</vt:lpstr>
      <vt:lpstr>Pharmacologic Options for Cervical Ripening</vt:lpstr>
      <vt:lpstr>The evidence for PGE1</vt:lpstr>
      <vt:lpstr>Pharmacokinetics of Misoprostol (PGE1)</vt:lpstr>
      <vt:lpstr>Outpatient Use of Cervical Ripening Agents</vt:lpstr>
      <vt:lpstr>Key Recommendation</vt:lpstr>
      <vt:lpstr>PowerPoint Presentation</vt:lpstr>
      <vt:lpstr>Re: Off Label Use of Misoprostol for IOL</vt:lpstr>
      <vt:lpstr>Oral misoprostol for IOL (Bishops ≥7)</vt:lpstr>
      <vt:lpstr>Absolute contraindications to PGE 1 use</vt:lpstr>
      <vt:lpstr>Case Study</vt:lpstr>
      <vt:lpstr>Oxytocin for IOL</vt:lpstr>
      <vt:lpstr>Low-Rate versus Expedited-Rate  Oxytocin Protocol</vt:lpstr>
      <vt:lpstr>IOL for Trial of Labor after Cesarean. What about the risk of Uterine Rupture?</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Introducing the New SOGC Induction of Labor Guidelines 2023</dc:title>
  <dc:creator>hannah shenker</dc:creator>
  <cp:lastModifiedBy>Deanne McKay</cp:lastModifiedBy>
  <cp:revision>7</cp:revision>
  <dcterms:created xsi:type="dcterms:W3CDTF">2023-10-24T20:12:18Z</dcterms:created>
  <dcterms:modified xsi:type="dcterms:W3CDTF">2023-11-01T16:15:37Z</dcterms:modified>
</cp:coreProperties>
</file>