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90" r:id="rId4"/>
  </p:sldMasterIdLst>
  <p:notesMasterIdLst>
    <p:notesMasterId r:id="rId52"/>
  </p:notesMasterIdLst>
  <p:sldIdLst>
    <p:sldId id="256" r:id="rId5"/>
    <p:sldId id="257" r:id="rId6"/>
    <p:sldId id="258" r:id="rId7"/>
    <p:sldId id="262" r:id="rId8"/>
    <p:sldId id="438" r:id="rId9"/>
    <p:sldId id="398" r:id="rId10"/>
    <p:sldId id="439" r:id="rId11"/>
    <p:sldId id="406" r:id="rId12"/>
    <p:sldId id="432" r:id="rId13"/>
    <p:sldId id="403" r:id="rId14"/>
    <p:sldId id="431" r:id="rId15"/>
    <p:sldId id="383" r:id="rId16"/>
    <p:sldId id="430" r:id="rId17"/>
    <p:sldId id="408" r:id="rId18"/>
    <p:sldId id="433" r:id="rId19"/>
    <p:sldId id="444" r:id="rId20"/>
    <p:sldId id="445" r:id="rId21"/>
    <p:sldId id="446" r:id="rId22"/>
    <p:sldId id="273" r:id="rId23"/>
    <p:sldId id="447" r:id="rId24"/>
    <p:sldId id="448" r:id="rId25"/>
    <p:sldId id="277" r:id="rId26"/>
    <p:sldId id="264" r:id="rId27"/>
    <p:sldId id="449" r:id="rId28"/>
    <p:sldId id="440" r:id="rId29"/>
    <p:sldId id="281" r:id="rId30"/>
    <p:sldId id="263" r:id="rId31"/>
    <p:sldId id="266" r:id="rId32"/>
    <p:sldId id="274" r:id="rId33"/>
    <p:sldId id="278" r:id="rId34"/>
    <p:sldId id="442" r:id="rId35"/>
    <p:sldId id="259" r:id="rId36"/>
    <p:sldId id="276" r:id="rId37"/>
    <p:sldId id="261" r:id="rId38"/>
    <p:sldId id="443" r:id="rId39"/>
    <p:sldId id="283" r:id="rId40"/>
    <p:sldId id="284" r:id="rId41"/>
    <p:sldId id="280" r:id="rId42"/>
    <p:sldId id="279" r:id="rId43"/>
    <p:sldId id="268" r:id="rId44"/>
    <p:sldId id="271" r:id="rId45"/>
    <p:sldId id="270" r:id="rId46"/>
    <p:sldId id="272" r:id="rId47"/>
    <p:sldId id="435" r:id="rId48"/>
    <p:sldId id="437" r:id="rId49"/>
    <p:sldId id="450" r:id="rId50"/>
    <p:sldId id="260" r:id="rId51"/>
  </p:sldIdLst>
  <p:sldSz cx="18288000" cy="10287000"/>
  <p:notesSz cx="6858000" cy="9144000"/>
  <p:embeddedFontLst>
    <p:embeddedFont>
      <p:font typeface="Amasis MT Pro Black" panose="02040A04050005020304" pitchFamily="18" charset="0"/>
      <p:bold r:id="rId53"/>
      <p:boldItalic r:id="rId54"/>
    </p:embeddedFont>
    <p:embeddedFont>
      <p:font typeface="Aptos" panose="020B0004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Helvetica" panose="020B0604020202020204" pitchFamily="34" charset="0"/>
      <p:regular r:id="rId65"/>
      <p:bold r:id="rId66"/>
      <p:italic r:id="rId67"/>
      <p:boldItalic r:id="rId68"/>
    </p:embeddedFont>
    <p:embeddedFont>
      <p:font typeface="Libre Franklin" pitchFamily="2" charset="0"/>
      <p:regular r:id="rId69"/>
      <p:bold r:id="rId70"/>
      <p:italic r:id="rId71"/>
      <p:boldItalic r:id="rId72"/>
    </p:embeddedFont>
    <p:embeddedFont>
      <p:font typeface="Lucida Bright" panose="02040602050505020304" pitchFamily="18"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Optima" panose="020B0500000000000000" pitchFamily="34" charset="0"/>
      <p:regular r:id="rId81"/>
      <p:bold r:id="rId82"/>
      <p:italic r:id="rId83"/>
      <p:boldItalic r:id="rId84"/>
    </p:embeddedFont>
    <p:embeddedFont>
      <p:font typeface="Times" panose="02020603050405020304" pitchFamily="18"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0A57EDD-96F2-4D42-A9F9-BDC8F45CD2B1}">
          <p14:sldIdLst>
            <p14:sldId id="256"/>
          </p14:sldIdLst>
        </p14:section>
        <p14:section name="COI - Presenter Disclosure" id="{A66AF72D-5D57-4D2B-86A2-8BF1293BA1AD}">
          <p14:sldIdLst>
            <p14:sldId id="257"/>
          </p14:sldIdLst>
        </p14:section>
        <p14:section name="COI - Disclosure of Financial Support" id="{92659F74-0B9A-459F-8070-620D0ECBAD0E}">
          <p14:sldIdLst>
            <p14:sldId id="258"/>
          </p14:sldIdLst>
        </p14:section>
        <p14:section name="Presentation Content" id="{6794A7E6-3DFB-47A0-AD58-1B24DDDCEE5C}">
          <p14:sldIdLst>
            <p14:sldId id="262"/>
            <p14:sldId id="438"/>
            <p14:sldId id="398"/>
            <p14:sldId id="439"/>
            <p14:sldId id="406"/>
            <p14:sldId id="432"/>
            <p14:sldId id="403"/>
            <p14:sldId id="431"/>
            <p14:sldId id="383"/>
            <p14:sldId id="430"/>
            <p14:sldId id="408"/>
            <p14:sldId id="433"/>
            <p14:sldId id="444"/>
            <p14:sldId id="445"/>
            <p14:sldId id="446"/>
            <p14:sldId id="273"/>
            <p14:sldId id="447"/>
            <p14:sldId id="448"/>
            <p14:sldId id="277"/>
            <p14:sldId id="264"/>
            <p14:sldId id="449"/>
            <p14:sldId id="440"/>
            <p14:sldId id="281"/>
            <p14:sldId id="263"/>
            <p14:sldId id="266"/>
            <p14:sldId id="274"/>
            <p14:sldId id="278"/>
            <p14:sldId id="442"/>
            <p14:sldId id="259"/>
            <p14:sldId id="276"/>
            <p14:sldId id="261"/>
            <p14:sldId id="443"/>
            <p14:sldId id="283"/>
            <p14:sldId id="284"/>
            <p14:sldId id="280"/>
            <p14:sldId id="279"/>
            <p14:sldId id="268"/>
            <p14:sldId id="271"/>
            <p14:sldId id="270"/>
            <p14:sldId id="272"/>
            <p14:sldId id="435"/>
            <p14:sldId id="437"/>
            <p14:sldId id="450"/>
          </p14:sldIdLst>
        </p14:section>
        <p14:section name="Closing Slide" id="{6339349B-B27A-49EC-8E13-018C2CB16212}">
          <p14:sldIdLst>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46"/>
    <a:srgbClr val="C8F6C2"/>
    <a:srgbClr val="5E8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392" autoAdjust="0"/>
  </p:normalViewPr>
  <p:slideViewPr>
    <p:cSldViewPr>
      <p:cViewPr varScale="1">
        <p:scale>
          <a:sx n="48" d="100"/>
          <a:sy n="48" d="100"/>
        </p:scale>
        <p:origin x="10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font" Target="fonts/font19.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B4AF6-143C-467F-87F9-1B180B2A5C7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528DF91-6245-4C8F-A07B-C86310B24590}">
      <dgm:prSet/>
      <dgm:spPr/>
      <dgm:t>
        <a:bodyPr/>
        <a:lstStyle/>
        <a:p>
          <a:r>
            <a:rPr lang="en-CA" b="0" i="0" dirty="0"/>
            <a:t>Issues associated with menstruation</a:t>
          </a:r>
          <a:endParaRPr lang="en-US" dirty="0"/>
        </a:p>
      </dgm:t>
    </dgm:pt>
    <dgm:pt modelId="{9C3DA4DC-BE63-4667-8995-2C52085304B3}" type="parTrans" cxnId="{682BA493-EF5F-4D45-BD74-FB49FCD4906C}">
      <dgm:prSet/>
      <dgm:spPr/>
      <dgm:t>
        <a:bodyPr/>
        <a:lstStyle/>
        <a:p>
          <a:endParaRPr lang="en-US"/>
        </a:p>
      </dgm:t>
    </dgm:pt>
    <dgm:pt modelId="{48BCA684-B13D-4BD5-8102-36DAE40A41CF}" type="sibTrans" cxnId="{682BA493-EF5F-4D45-BD74-FB49FCD4906C}">
      <dgm:prSet/>
      <dgm:spPr/>
      <dgm:t>
        <a:bodyPr/>
        <a:lstStyle/>
        <a:p>
          <a:endParaRPr lang="en-US"/>
        </a:p>
      </dgm:t>
    </dgm:pt>
    <dgm:pt modelId="{90BB9082-3034-407D-8FD8-DB037318DCD0}">
      <dgm:prSet/>
      <dgm:spPr/>
      <dgm:t>
        <a:bodyPr/>
        <a:lstStyle/>
        <a:p>
          <a:r>
            <a:rPr lang="en-CA" b="0" i="0"/>
            <a:t>No evidence to prefer one method of menstrual regulation or suppression over another</a:t>
          </a:r>
          <a:endParaRPr lang="en-US"/>
        </a:p>
      </dgm:t>
    </dgm:pt>
    <dgm:pt modelId="{8EFC50CC-C7D2-43C0-9E0B-4DAA4B1E4ED9}" type="parTrans" cxnId="{AC959096-0C36-4E98-8593-45548CC321C9}">
      <dgm:prSet/>
      <dgm:spPr/>
      <dgm:t>
        <a:bodyPr/>
        <a:lstStyle/>
        <a:p>
          <a:endParaRPr lang="en-US"/>
        </a:p>
      </dgm:t>
    </dgm:pt>
    <dgm:pt modelId="{BD4274F1-47F0-46C0-B45B-BD901C936CC2}" type="sibTrans" cxnId="{AC959096-0C36-4E98-8593-45548CC321C9}">
      <dgm:prSet/>
      <dgm:spPr/>
      <dgm:t>
        <a:bodyPr/>
        <a:lstStyle/>
        <a:p>
          <a:endParaRPr lang="en-US"/>
        </a:p>
      </dgm:t>
    </dgm:pt>
    <dgm:pt modelId="{BA547A3B-F6C3-664E-B8FD-9B7ADA37E94B}" type="pres">
      <dgm:prSet presAssocID="{ED7B4AF6-143C-467F-87F9-1B180B2A5C7B}" presName="hierChild1" presStyleCnt="0">
        <dgm:presLayoutVars>
          <dgm:chPref val="1"/>
          <dgm:dir/>
          <dgm:animOne val="branch"/>
          <dgm:animLvl val="lvl"/>
          <dgm:resizeHandles/>
        </dgm:presLayoutVars>
      </dgm:prSet>
      <dgm:spPr/>
    </dgm:pt>
    <dgm:pt modelId="{1DEFEA41-8D4B-8348-AC80-AF8894FCF459}" type="pres">
      <dgm:prSet presAssocID="{1528DF91-6245-4C8F-A07B-C86310B24590}" presName="hierRoot1" presStyleCnt="0"/>
      <dgm:spPr/>
    </dgm:pt>
    <dgm:pt modelId="{F2B04AF2-30CB-E044-B34D-7C2B007C8D4B}" type="pres">
      <dgm:prSet presAssocID="{1528DF91-6245-4C8F-A07B-C86310B24590}" presName="composite" presStyleCnt="0"/>
      <dgm:spPr/>
    </dgm:pt>
    <dgm:pt modelId="{5F0F943E-EA90-C541-BE67-4C29011C012A}" type="pres">
      <dgm:prSet presAssocID="{1528DF91-6245-4C8F-A07B-C86310B24590}" presName="background" presStyleLbl="node0" presStyleIdx="0" presStyleCnt="2"/>
      <dgm:spPr/>
    </dgm:pt>
    <dgm:pt modelId="{EEA0DB17-FB33-0541-9DFE-69A4F162E90C}" type="pres">
      <dgm:prSet presAssocID="{1528DF91-6245-4C8F-A07B-C86310B24590}" presName="text" presStyleLbl="fgAcc0" presStyleIdx="0" presStyleCnt="2">
        <dgm:presLayoutVars>
          <dgm:chPref val="3"/>
        </dgm:presLayoutVars>
      </dgm:prSet>
      <dgm:spPr/>
    </dgm:pt>
    <dgm:pt modelId="{6A2BC91A-5202-7E4F-B7FD-1EC8F3FB3D24}" type="pres">
      <dgm:prSet presAssocID="{1528DF91-6245-4C8F-A07B-C86310B24590}" presName="hierChild2" presStyleCnt="0"/>
      <dgm:spPr/>
    </dgm:pt>
    <dgm:pt modelId="{3D4DC1F9-8680-3C44-8080-9502C252EE71}" type="pres">
      <dgm:prSet presAssocID="{90BB9082-3034-407D-8FD8-DB037318DCD0}" presName="hierRoot1" presStyleCnt="0"/>
      <dgm:spPr/>
    </dgm:pt>
    <dgm:pt modelId="{668AC441-80CA-D444-AB05-0C12A9F84874}" type="pres">
      <dgm:prSet presAssocID="{90BB9082-3034-407D-8FD8-DB037318DCD0}" presName="composite" presStyleCnt="0"/>
      <dgm:spPr/>
    </dgm:pt>
    <dgm:pt modelId="{D9A90BA0-1FC1-E34E-9356-891CC98A2870}" type="pres">
      <dgm:prSet presAssocID="{90BB9082-3034-407D-8FD8-DB037318DCD0}" presName="background" presStyleLbl="node0" presStyleIdx="1" presStyleCnt="2"/>
      <dgm:spPr/>
    </dgm:pt>
    <dgm:pt modelId="{B63D59FB-0C2E-7449-8B72-81956BC6EA90}" type="pres">
      <dgm:prSet presAssocID="{90BB9082-3034-407D-8FD8-DB037318DCD0}" presName="text" presStyleLbl="fgAcc0" presStyleIdx="1" presStyleCnt="2">
        <dgm:presLayoutVars>
          <dgm:chPref val="3"/>
        </dgm:presLayoutVars>
      </dgm:prSet>
      <dgm:spPr/>
    </dgm:pt>
    <dgm:pt modelId="{458691AB-ECA1-024B-BEDF-18580B510B83}" type="pres">
      <dgm:prSet presAssocID="{90BB9082-3034-407D-8FD8-DB037318DCD0}" presName="hierChild2" presStyleCnt="0"/>
      <dgm:spPr/>
    </dgm:pt>
  </dgm:ptLst>
  <dgm:cxnLst>
    <dgm:cxn modelId="{70531829-CD6A-2C43-84EB-0EDA630A2D13}" type="presOf" srcId="{1528DF91-6245-4C8F-A07B-C86310B24590}" destId="{EEA0DB17-FB33-0541-9DFE-69A4F162E90C}" srcOrd="0" destOrd="0" presId="urn:microsoft.com/office/officeart/2005/8/layout/hierarchy1"/>
    <dgm:cxn modelId="{DC53F144-B6F7-1649-85AD-5D1FF8F4FF21}" type="presOf" srcId="{ED7B4AF6-143C-467F-87F9-1B180B2A5C7B}" destId="{BA547A3B-F6C3-664E-B8FD-9B7ADA37E94B}" srcOrd="0" destOrd="0" presId="urn:microsoft.com/office/officeart/2005/8/layout/hierarchy1"/>
    <dgm:cxn modelId="{682BA493-EF5F-4D45-BD74-FB49FCD4906C}" srcId="{ED7B4AF6-143C-467F-87F9-1B180B2A5C7B}" destId="{1528DF91-6245-4C8F-A07B-C86310B24590}" srcOrd="0" destOrd="0" parTransId="{9C3DA4DC-BE63-4667-8995-2C52085304B3}" sibTransId="{48BCA684-B13D-4BD5-8102-36DAE40A41CF}"/>
    <dgm:cxn modelId="{AC959096-0C36-4E98-8593-45548CC321C9}" srcId="{ED7B4AF6-143C-467F-87F9-1B180B2A5C7B}" destId="{90BB9082-3034-407D-8FD8-DB037318DCD0}" srcOrd="1" destOrd="0" parTransId="{8EFC50CC-C7D2-43C0-9E0B-4DAA4B1E4ED9}" sibTransId="{BD4274F1-47F0-46C0-B45B-BD901C936CC2}"/>
    <dgm:cxn modelId="{89B1A2F8-ACC1-D043-BFAE-999998A52C70}" type="presOf" srcId="{90BB9082-3034-407D-8FD8-DB037318DCD0}" destId="{B63D59FB-0C2E-7449-8B72-81956BC6EA90}" srcOrd="0" destOrd="0" presId="urn:microsoft.com/office/officeart/2005/8/layout/hierarchy1"/>
    <dgm:cxn modelId="{3897B7C7-02BE-DF4D-97E0-88E9171B3C1A}" type="presParOf" srcId="{BA547A3B-F6C3-664E-B8FD-9B7ADA37E94B}" destId="{1DEFEA41-8D4B-8348-AC80-AF8894FCF459}" srcOrd="0" destOrd="0" presId="urn:microsoft.com/office/officeart/2005/8/layout/hierarchy1"/>
    <dgm:cxn modelId="{CCC61B62-A0C9-CE41-9963-F87BB7251334}" type="presParOf" srcId="{1DEFEA41-8D4B-8348-AC80-AF8894FCF459}" destId="{F2B04AF2-30CB-E044-B34D-7C2B007C8D4B}" srcOrd="0" destOrd="0" presId="urn:microsoft.com/office/officeart/2005/8/layout/hierarchy1"/>
    <dgm:cxn modelId="{C92A257C-4259-A544-A526-F7D0F578A6A9}" type="presParOf" srcId="{F2B04AF2-30CB-E044-B34D-7C2B007C8D4B}" destId="{5F0F943E-EA90-C541-BE67-4C29011C012A}" srcOrd="0" destOrd="0" presId="urn:microsoft.com/office/officeart/2005/8/layout/hierarchy1"/>
    <dgm:cxn modelId="{CE6CB21E-6F60-3648-A48A-BEB89F81C820}" type="presParOf" srcId="{F2B04AF2-30CB-E044-B34D-7C2B007C8D4B}" destId="{EEA0DB17-FB33-0541-9DFE-69A4F162E90C}" srcOrd="1" destOrd="0" presId="urn:microsoft.com/office/officeart/2005/8/layout/hierarchy1"/>
    <dgm:cxn modelId="{F6EB5E49-34EF-2545-B83A-B07E8CCA7218}" type="presParOf" srcId="{1DEFEA41-8D4B-8348-AC80-AF8894FCF459}" destId="{6A2BC91A-5202-7E4F-B7FD-1EC8F3FB3D24}" srcOrd="1" destOrd="0" presId="urn:microsoft.com/office/officeart/2005/8/layout/hierarchy1"/>
    <dgm:cxn modelId="{0542AE07-ACB6-354C-B556-BB8712149E4B}" type="presParOf" srcId="{BA547A3B-F6C3-664E-B8FD-9B7ADA37E94B}" destId="{3D4DC1F9-8680-3C44-8080-9502C252EE71}" srcOrd="1" destOrd="0" presId="urn:microsoft.com/office/officeart/2005/8/layout/hierarchy1"/>
    <dgm:cxn modelId="{BAA1EFE1-E82D-8845-9EF0-088C7EB86689}" type="presParOf" srcId="{3D4DC1F9-8680-3C44-8080-9502C252EE71}" destId="{668AC441-80CA-D444-AB05-0C12A9F84874}" srcOrd="0" destOrd="0" presId="urn:microsoft.com/office/officeart/2005/8/layout/hierarchy1"/>
    <dgm:cxn modelId="{976A413C-8BC0-1D45-ACD1-FCCFE98797B5}" type="presParOf" srcId="{668AC441-80CA-D444-AB05-0C12A9F84874}" destId="{D9A90BA0-1FC1-E34E-9356-891CC98A2870}" srcOrd="0" destOrd="0" presId="urn:microsoft.com/office/officeart/2005/8/layout/hierarchy1"/>
    <dgm:cxn modelId="{3D8C1333-278E-3C4D-B6E5-2764FF4451AC}" type="presParOf" srcId="{668AC441-80CA-D444-AB05-0C12A9F84874}" destId="{B63D59FB-0C2E-7449-8B72-81956BC6EA90}" srcOrd="1" destOrd="0" presId="urn:microsoft.com/office/officeart/2005/8/layout/hierarchy1"/>
    <dgm:cxn modelId="{308EE763-0403-5248-8773-222D225CFD18}" type="presParOf" srcId="{3D4DC1F9-8680-3C44-8080-9502C252EE71}" destId="{458691AB-ECA1-024B-BEDF-18580B510B8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0DA355-6A6F-4305-96B7-F9E9F3651F55}"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F6B4D4EC-F4F6-4716-9897-121B219DFB2B}">
      <dgm:prSet/>
      <dgm:spPr/>
      <dgm:t>
        <a:bodyPr/>
        <a:lstStyle/>
        <a:p>
          <a:r>
            <a:rPr lang="en-US"/>
            <a:t>Discussion around options for menstrual suppression, and reviewed risks/benefits of each</a:t>
          </a:r>
        </a:p>
      </dgm:t>
    </dgm:pt>
    <dgm:pt modelId="{CB540355-08DF-4BB0-B18F-72522B9D11A4}" type="parTrans" cxnId="{89D1C33E-2CA5-41B2-81B4-D792F1A623B7}">
      <dgm:prSet/>
      <dgm:spPr/>
      <dgm:t>
        <a:bodyPr/>
        <a:lstStyle/>
        <a:p>
          <a:endParaRPr lang="en-US"/>
        </a:p>
      </dgm:t>
    </dgm:pt>
    <dgm:pt modelId="{E4D250BC-E71F-49DA-9977-BFCB4DA805F6}" type="sibTrans" cxnId="{89D1C33E-2CA5-41B2-81B4-D792F1A623B7}">
      <dgm:prSet/>
      <dgm:spPr/>
      <dgm:t>
        <a:bodyPr/>
        <a:lstStyle/>
        <a:p>
          <a:endParaRPr lang="en-US"/>
        </a:p>
      </dgm:t>
    </dgm:pt>
    <dgm:pt modelId="{99CF398D-19C0-4065-B9E2-3E03928361AF}">
      <dgm:prSet/>
      <dgm:spPr/>
      <dgm:t>
        <a:bodyPr/>
        <a:lstStyle/>
        <a:p>
          <a:r>
            <a:rPr lang="en-US" dirty="0"/>
            <a:t>Decided against menstrual suppression due to risks outweighing benefits, discussion with mom and dad</a:t>
          </a:r>
        </a:p>
      </dgm:t>
    </dgm:pt>
    <dgm:pt modelId="{85B234E8-37C7-49E9-8B4C-1FD99E1A8110}" type="parTrans" cxnId="{7CAE4069-455B-487E-9CFB-3D496F3D68C2}">
      <dgm:prSet/>
      <dgm:spPr/>
      <dgm:t>
        <a:bodyPr/>
        <a:lstStyle/>
        <a:p>
          <a:endParaRPr lang="en-US"/>
        </a:p>
      </dgm:t>
    </dgm:pt>
    <dgm:pt modelId="{DA63E01A-0942-4A69-9663-A0B03796FFF4}" type="sibTrans" cxnId="{7CAE4069-455B-487E-9CFB-3D496F3D68C2}">
      <dgm:prSet/>
      <dgm:spPr/>
      <dgm:t>
        <a:bodyPr/>
        <a:lstStyle/>
        <a:p>
          <a:endParaRPr lang="en-US"/>
        </a:p>
      </dgm:t>
    </dgm:pt>
    <dgm:pt modelId="{794580C8-E369-4470-990C-3790AFB0608B}">
      <dgm:prSet/>
      <dgm:spPr/>
      <dgm:t>
        <a:bodyPr/>
        <a:lstStyle/>
        <a:p>
          <a:r>
            <a:rPr lang="en-US"/>
            <a:t>Started PEG 3350 (restoralax) daily</a:t>
          </a:r>
        </a:p>
      </dgm:t>
    </dgm:pt>
    <dgm:pt modelId="{9311739E-BB92-4F25-BCDF-FF254563D397}" type="parTrans" cxnId="{7C37E263-5875-4B16-9539-BD63B476E120}">
      <dgm:prSet/>
      <dgm:spPr/>
      <dgm:t>
        <a:bodyPr/>
        <a:lstStyle/>
        <a:p>
          <a:endParaRPr lang="en-US"/>
        </a:p>
      </dgm:t>
    </dgm:pt>
    <dgm:pt modelId="{55303871-E231-4CC8-99A0-FA988B439250}" type="sibTrans" cxnId="{7C37E263-5875-4B16-9539-BD63B476E120}">
      <dgm:prSet/>
      <dgm:spPr/>
      <dgm:t>
        <a:bodyPr/>
        <a:lstStyle/>
        <a:p>
          <a:endParaRPr lang="en-US"/>
        </a:p>
      </dgm:t>
    </dgm:pt>
    <dgm:pt modelId="{5430DB55-A71D-4547-BD58-55CC4AD6E414}">
      <dgm:prSet/>
      <dgm:spPr/>
      <dgm:t>
        <a:bodyPr/>
        <a:lstStyle/>
        <a:p>
          <a:r>
            <a:rPr lang="en-US" dirty="0"/>
            <a:t>Discussed with dietician – changed formula to increase iron</a:t>
          </a:r>
        </a:p>
      </dgm:t>
    </dgm:pt>
    <dgm:pt modelId="{85548F3D-6C3A-4AA5-995B-4DC2398CC704}" type="parTrans" cxnId="{C51C834E-48BD-4368-8546-27A52DA58F81}">
      <dgm:prSet/>
      <dgm:spPr/>
      <dgm:t>
        <a:bodyPr/>
        <a:lstStyle/>
        <a:p>
          <a:endParaRPr lang="en-US"/>
        </a:p>
      </dgm:t>
    </dgm:pt>
    <dgm:pt modelId="{DD253FEE-2DBF-48CF-A986-F927FBFC1985}" type="sibTrans" cxnId="{C51C834E-48BD-4368-8546-27A52DA58F81}">
      <dgm:prSet/>
      <dgm:spPr/>
      <dgm:t>
        <a:bodyPr/>
        <a:lstStyle/>
        <a:p>
          <a:endParaRPr lang="en-US"/>
        </a:p>
      </dgm:t>
    </dgm:pt>
    <dgm:pt modelId="{B5E0507C-63F1-4817-911E-8DABB6135C83}">
      <dgm:prSet/>
      <dgm:spPr/>
      <dgm:t>
        <a:bodyPr/>
        <a:lstStyle/>
        <a:p>
          <a:r>
            <a:rPr lang="en-US" dirty="0"/>
            <a:t>Advised on ibuprofen prior to menses for cramping and to help reduce menstrual flow</a:t>
          </a:r>
        </a:p>
      </dgm:t>
    </dgm:pt>
    <dgm:pt modelId="{E425910B-2F5B-4397-B536-788AA2C1560C}" type="parTrans" cxnId="{0EF2F573-9DD4-48A0-851D-2B277F41353B}">
      <dgm:prSet/>
      <dgm:spPr/>
      <dgm:t>
        <a:bodyPr/>
        <a:lstStyle/>
        <a:p>
          <a:endParaRPr lang="en-US"/>
        </a:p>
      </dgm:t>
    </dgm:pt>
    <dgm:pt modelId="{87240BA9-DFD5-4E27-A4C0-C429738338DC}" type="sibTrans" cxnId="{0EF2F573-9DD4-48A0-851D-2B277F41353B}">
      <dgm:prSet/>
      <dgm:spPr/>
      <dgm:t>
        <a:bodyPr/>
        <a:lstStyle/>
        <a:p>
          <a:endParaRPr lang="en-US"/>
        </a:p>
      </dgm:t>
    </dgm:pt>
    <dgm:pt modelId="{DD52EC24-5062-EB43-A8B3-D3A8F2ADCAA5}" type="pres">
      <dgm:prSet presAssocID="{EA0DA355-6A6F-4305-96B7-F9E9F3651F55}" presName="Name0" presStyleCnt="0">
        <dgm:presLayoutVars>
          <dgm:dir/>
          <dgm:animLvl val="lvl"/>
          <dgm:resizeHandles val="exact"/>
        </dgm:presLayoutVars>
      </dgm:prSet>
      <dgm:spPr/>
    </dgm:pt>
    <dgm:pt modelId="{54CFDF70-F80C-884D-9E77-F306DCC527CA}" type="pres">
      <dgm:prSet presAssocID="{B5E0507C-63F1-4817-911E-8DABB6135C83}" presName="boxAndChildren" presStyleCnt="0"/>
      <dgm:spPr/>
    </dgm:pt>
    <dgm:pt modelId="{505D0549-026A-A24C-9AF4-A783A9E851D3}" type="pres">
      <dgm:prSet presAssocID="{B5E0507C-63F1-4817-911E-8DABB6135C83}" presName="parentTextBox" presStyleLbl="node1" presStyleIdx="0" presStyleCnt="5"/>
      <dgm:spPr/>
    </dgm:pt>
    <dgm:pt modelId="{F01EE31D-7CC6-9E44-915D-8205F97FCA50}" type="pres">
      <dgm:prSet presAssocID="{DD253FEE-2DBF-48CF-A986-F927FBFC1985}" presName="sp" presStyleCnt="0"/>
      <dgm:spPr/>
    </dgm:pt>
    <dgm:pt modelId="{3C8335E5-EF36-1D42-BBF6-5BFFE5DF26CB}" type="pres">
      <dgm:prSet presAssocID="{5430DB55-A71D-4547-BD58-55CC4AD6E414}" presName="arrowAndChildren" presStyleCnt="0"/>
      <dgm:spPr/>
    </dgm:pt>
    <dgm:pt modelId="{E42D3306-1A65-E641-94B3-F197636B939E}" type="pres">
      <dgm:prSet presAssocID="{5430DB55-A71D-4547-BD58-55CC4AD6E414}" presName="parentTextArrow" presStyleLbl="node1" presStyleIdx="1" presStyleCnt="5"/>
      <dgm:spPr/>
    </dgm:pt>
    <dgm:pt modelId="{EA81759F-3315-8046-AEB0-F3AD862F807F}" type="pres">
      <dgm:prSet presAssocID="{55303871-E231-4CC8-99A0-FA988B439250}" presName="sp" presStyleCnt="0"/>
      <dgm:spPr/>
    </dgm:pt>
    <dgm:pt modelId="{3D6065B0-E8A7-C347-BFB2-900BBA3981BB}" type="pres">
      <dgm:prSet presAssocID="{794580C8-E369-4470-990C-3790AFB0608B}" presName="arrowAndChildren" presStyleCnt="0"/>
      <dgm:spPr/>
    </dgm:pt>
    <dgm:pt modelId="{25686EF5-0C83-6545-BE4B-DB4FE350D7FE}" type="pres">
      <dgm:prSet presAssocID="{794580C8-E369-4470-990C-3790AFB0608B}" presName="parentTextArrow" presStyleLbl="node1" presStyleIdx="2" presStyleCnt="5"/>
      <dgm:spPr/>
    </dgm:pt>
    <dgm:pt modelId="{C48120C4-EB14-6646-AEFF-F66AC9CADD8B}" type="pres">
      <dgm:prSet presAssocID="{DA63E01A-0942-4A69-9663-A0B03796FFF4}" presName="sp" presStyleCnt="0"/>
      <dgm:spPr/>
    </dgm:pt>
    <dgm:pt modelId="{50944364-881D-5B4E-AC51-B69440C02E0F}" type="pres">
      <dgm:prSet presAssocID="{99CF398D-19C0-4065-B9E2-3E03928361AF}" presName="arrowAndChildren" presStyleCnt="0"/>
      <dgm:spPr/>
    </dgm:pt>
    <dgm:pt modelId="{C1489672-5F60-6B48-863A-99BBD2D10D04}" type="pres">
      <dgm:prSet presAssocID="{99CF398D-19C0-4065-B9E2-3E03928361AF}" presName="parentTextArrow" presStyleLbl="node1" presStyleIdx="3" presStyleCnt="5"/>
      <dgm:spPr/>
    </dgm:pt>
    <dgm:pt modelId="{235E5388-578C-C642-9673-CA3C618E27C3}" type="pres">
      <dgm:prSet presAssocID="{E4D250BC-E71F-49DA-9977-BFCB4DA805F6}" presName="sp" presStyleCnt="0"/>
      <dgm:spPr/>
    </dgm:pt>
    <dgm:pt modelId="{55DB0C4F-06B5-F148-AAE4-EE1FF81EA116}" type="pres">
      <dgm:prSet presAssocID="{F6B4D4EC-F4F6-4716-9897-121B219DFB2B}" presName="arrowAndChildren" presStyleCnt="0"/>
      <dgm:spPr/>
    </dgm:pt>
    <dgm:pt modelId="{6FB13733-88EF-6149-A24A-F6BC5E6CBC3F}" type="pres">
      <dgm:prSet presAssocID="{F6B4D4EC-F4F6-4716-9897-121B219DFB2B}" presName="parentTextArrow" presStyleLbl="node1" presStyleIdx="4" presStyleCnt="5"/>
      <dgm:spPr/>
    </dgm:pt>
  </dgm:ptLst>
  <dgm:cxnLst>
    <dgm:cxn modelId="{468CF223-F383-904F-AF37-B5BFC7B578F3}" type="presOf" srcId="{F6B4D4EC-F4F6-4716-9897-121B219DFB2B}" destId="{6FB13733-88EF-6149-A24A-F6BC5E6CBC3F}" srcOrd="0" destOrd="0" presId="urn:microsoft.com/office/officeart/2005/8/layout/process4"/>
    <dgm:cxn modelId="{4FBA5029-03B0-D642-AA33-1659570A7C8F}" type="presOf" srcId="{B5E0507C-63F1-4817-911E-8DABB6135C83}" destId="{505D0549-026A-A24C-9AF4-A783A9E851D3}" srcOrd="0" destOrd="0" presId="urn:microsoft.com/office/officeart/2005/8/layout/process4"/>
    <dgm:cxn modelId="{89D1C33E-2CA5-41B2-81B4-D792F1A623B7}" srcId="{EA0DA355-6A6F-4305-96B7-F9E9F3651F55}" destId="{F6B4D4EC-F4F6-4716-9897-121B219DFB2B}" srcOrd="0" destOrd="0" parTransId="{CB540355-08DF-4BB0-B18F-72522B9D11A4}" sibTransId="{E4D250BC-E71F-49DA-9977-BFCB4DA805F6}"/>
    <dgm:cxn modelId="{7C37E263-5875-4B16-9539-BD63B476E120}" srcId="{EA0DA355-6A6F-4305-96B7-F9E9F3651F55}" destId="{794580C8-E369-4470-990C-3790AFB0608B}" srcOrd="2" destOrd="0" parTransId="{9311739E-BB92-4F25-BCDF-FF254563D397}" sibTransId="{55303871-E231-4CC8-99A0-FA988B439250}"/>
    <dgm:cxn modelId="{7CAE4069-455B-487E-9CFB-3D496F3D68C2}" srcId="{EA0DA355-6A6F-4305-96B7-F9E9F3651F55}" destId="{99CF398D-19C0-4065-B9E2-3E03928361AF}" srcOrd="1" destOrd="0" parTransId="{85B234E8-37C7-49E9-8B4C-1FD99E1A8110}" sibTransId="{DA63E01A-0942-4A69-9663-A0B03796FFF4}"/>
    <dgm:cxn modelId="{C51C834E-48BD-4368-8546-27A52DA58F81}" srcId="{EA0DA355-6A6F-4305-96B7-F9E9F3651F55}" destId="{5430DB55-A71D-4547-BD58-55CC4AD6E414}" srcOrd="3" destOrd="0" parTransId="{85548F3D-6C3A-4AA5-995B-4DC2398CC704}" sibTransId="{DD253FEE-2DBF-48CF-A986-F927FBFC1985}"/>
    <dgm:cxn modelId="{0EF2F573-9DD4-48A0-851D-2B277F41353B}" srcId="{EA0DA355-6A6F-4305-96B7-F9E9F3651F55}" destId="{B5E0507C-63F1-4817-911E-8DABB6135C83}" srcOrd="4" destOrd="0" parTransId="{E425910B-2F5B-4397-B536-788AA2C1560C}" sibTransId="{87240BA9-DFD5-4E27-A4C0-C429738338DC}"/>
    <dgm:cxn modelId="{0DC14580-AC38-244D-B6D3-98D71013771C}" type="presOf" srcId="{5430DB55-A71D-4547-BD58-55CC4AD6E414}" destId="{E42D3306-1A65-E641-94B3-F197636B939E}" srcOrd="0" destOrd="0" presId="urn:microsoft.com/office/officeart/2005/8/layout/process4"/>
    <dgm:cxn modelId="{C5EF45A7-D86C-4544-8BCF-A599F9A04B30}" type="presOf" srcId="{EA0DA355-6A6F-4305-96B7-F9E9F3651F55}" destId="{DD52EC24-5062-EB43-A8B3-D3A8F2ADCAA5}" srcOrd="0" destOrd="0" presId="urn:microsoft.com/office/officeart/2005/8/layout/process4"/>
    <dgm:cxn modelId="{D8EA44AF-A450-3444-8CC8-B1D9D57B1912}" type="presOf" srcId="{794580C8-E369-4470-990C-3790AFB0608B}" destId="{25686EF5-0C83-6545-BE4B-DB4FE350D7FE}" srcOrd="0" destOrd="0" presId="urn:microsoft.com/office/officeart/2005/8/layout/process4"/>
    <dgm:cxn modelId="{ACAEBCDE-54D4-7442-8218-A0B7D4852BCA}" type="presOf" srcId="{99CF398D-19C0-4065-B9E2-3E03928361AF}" destId="{C1489672-5F60-6B48-863A-99BBD2D10D04}" srcOrd="0" destOrd="0" presId="urn:microsoft.com/office/officeart/2005/8/layout/process4"/>
    <dgm:cxn modelId="{3C31675F-50E6-6D4E-8378-AD9806F9DD5D}" type="presParOf" srcId="{DD52EC24-5062-EB43-A8B3-D3A8F2ADCAA5}" destId="{54CFDF70-F80C-884D-9E77-F306DCC527CA}" srcOrd="0" destOrd="0" presId="urn:microsoft.com/office/officeart/2005/8/layout/process4"/>
    <dgm:cxn modelId="{976B3719-6FE4-984E-BA75-84287B6AEEED}" type="presParOf" srcId="{54CFDF70-F80C-884D-9E77-F306DCC527CA}" destId="{505D0549-026A-A24C-9AF4-A783A9E851D3}" srcOrd="0" destOrd="0" presId="urn:microsoft.com/office/officeart/2005/8/layout/process4"/>
    <dgm:cxn modelId="{FD6E400E-FB6C-8F42-802A-5AA15A48F91B}" type="presParOf" srcId="{DD52EC24-5062-EB43-A8B3-D3A8F2ADCAA5}" destId="{F01EE31D-7CC6-9E44-915D-8205F97FCA50}" srcOrd="1" destOrd="0" presId="urn:microsoft.com/office/officeart/2005/8/layout/process4"/>
    <dgm:cxn modelId="{D787B51D-E308-ED43-96D7-ABF647AB06AF}" type="presParOf" srcId="{DD52EC24-5062-EB43-A8B3-D3A8F2ADCAA5}" destId="{3C8335E5-EF36-1D42-BBF6-5BFFE5DF26CB}" srcOrd="2" destOrd="0" presId="urn:microsoft.com/office/officeart/2005/8/layout/process4"/>
    <dgm:cxn modelId="{76693F7A-EBAE-A145-9787-031FA20FEADE}" type="presParOf" srcId="{3C8335E5-EF36-1D42-BBF6-5BFFE5DF26CB}" destId="{E42D3306-1A65-E641-94B3-F197636B939E}" srcOrd="0" destOrd="0" presId="urn:microsoft.com/office/officeart/2005/8/layout/process4"/>
    <dgm:cxn modelId="{8866FA85-8367-E240-97E2-7251B5B7C384}" type="presParOf" srcId="{DD52EC24-5062-EB43-A8B3-D3A8F2ADCAA5}" destId="{EA81759F-3315-8046-AEB0-F3AD862F807F}" srcOrd="3" destOrd="0" presId="urn:microsoft.com/office/officeart/2005/8/layout/process4"/>
    <dgm:cxn modelId="{73114E08-F75A-D848-B8A3-B5CBAC916AD5}" type="presParOf" srcId="{DD52EC24-5062-EB43-A8B3-D3A8F2ADCAA5}" destId="{3D6065B0-E8A7-C347-BFB2-900BBA3981BB}" srcOrd="4" destOrd="0" presId="urn:microsoft.com/office/officeart/2005/8/layout/process4"/>
    <dgm:cxn modelId="{7B7663D3-04E0-5341-BE9F-F1514D6D9595}" type="presParOf" srcId="{3D6065B0-E8A7-C347-BFB2-900BBA3981BB}" destId="{25686EF5-0C83-6545-BE4B-DB4FE350D7FE}" srcOrd="0" destOrd="0" presId="urn:microsoft.com/office/officeart/2005/8/layout/process4"/>
    <dgm:cxn modelId="{B0FCFD3D-B66A-0641-B49F-B92A2398E0B5}" type="presParOf" srcId="{DD52EC24-5062-EB43-A8B3-D3A8F2ADCAA5}" destId="{C48120C4-EB14-6646-AEFF-F66AC9CADD8B}" srcOrd="5" destOrd="0" presId="urn:microsoft.com/office/officeart/2005/8/layout/process4"/>
    <dgm:cxn modelId="{4E0F9D70-CD02-6845-96E4-266C7FB282D2}" type="presParOf" srcId="{DD52EC24-5062-EB43-A8B3-D3A8F2ADCAA5}" destId="{50944364-881D-5B4E-AC51-B69440C02E0F}" srcOrd="6" destOrd="0" presId="urn:microsoft.com/office/officeart/2005/8/layout/process4"/>
    <dgm:cxn modelId="{467456C9-4FBE-0C44-8398-32A9353497F4}" type="presParOf" srcId="{50944364-881D-5B4E-AC51-B69440C02E0F}" destId="{C1489672-5F60-6B48-863A-99BBD2D10D04}" srcOrd="0" destOrd="0" presId="urn:microsoft.com/office/officeart/2005/8/layout/process4"/>
    <dgm:cxn modelId="{F83DD5A2-9596-274E-ABD8-72596A150C89}" type="presParOf" srcId="{DD52EC24-5062-EB43-A8B3-D3A8F2ADCAA5}" destId="{235E5388-578C-C642-9673-CA3C618E27C3}" srcOrd="7" destOrd="0" presId="urn:microsoft.com/office/officeart/2005/8/layout/process4"/>
    <dgm:cxn modelId="{26C7DDAA-90EB-C04D-856E-3136EF513D30}" type="presParOf" srcId="{DD52EC24-5062-EB43-A8B3-D3A8F2ADCAA5}" destId="{55DB0C4F-06B5-F148-AAE4-EE1FF81EA116}" srcOrd="8" destOrd="0" presId="urn:microsoft.com/office/officeart/2005/8/layout/process4"/>
    <dgm:cxn modelId="{CFB0FFD0-DD3D-EA41-8334-FFFFD8368EDD}" type="presParOf" srcId="{55DB0C4F-06B5-F148-AAE4-EE1FF81EA116}" destId="{6FB13733-88EF-6149-A24A-F6BC5E6CBC3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776AF6-E17C-4FF8-98B3-4951C1A46C6D}"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3A69A09F-F30A-4F4C-A668-FB7C8CE388F6}">
      <dgm:prSet/>
      <dgm:spPr/>
      <dgm:t>
        <a:bodyPr/>
        <a:lstStyle/>
        <a:p>
          <a:r>
            <a:rPr lang="en-CA" b="0" i="0"/>
            <a:t>There is no evidence or apparent reason why women with IDD should not be screened according to same guidelines as the general population</a:t>
          </a:r>
          <a:endParaRPr lang="en-US"/>
        </a:p>
      </dgm:t>
    </dgm:pt>
    <dgm:pt modelId="{60F6DFF1-4B9C-4804-9439-6E50AC658240}" type="parTrans" cxnId="{9DBBBD31-D0C3-4BB6-9BF2-885DFAEB28AB}">
      <dgm:prSet/>
      <dgm:spPr/>
      <dgm:t>
        <a:bodyPr/>
        <a:lstStyle/>
        <a:p>
          <a:endParaRPr lang="en-US"/>
        </a:p>
      </dgm:t>
    </dgm:pt>
    <dgm:pt modelId="{8B3C156F-2835-48F8-B97B-A8743265615F}" type="sibTrans" cxnId="{9DBBBD31-D0C3-4BB6-9BF2-885DFAEB28AB}">
      <dgm:prSet/>
      <dgm:spPr/>
      <dgm:t>
        <a:bodyPr/>
        <a:lstStyle/>
        <a:p>
          <a:endParaRPr lang="en-US"/>
        </a:p>
      </dgm:t>
    </dgm:pt>
    <dgm:pt modelId="{D93E3932-A41D-4DAD-AF6F-729498075336}">
      <dgm:prSet/>
      <dgm:spPr/>
      <dgm:t>
        <a:bodyPr/>
        <a:lstStyle/>
        <a:p>
          <a:r>
            <a:rPr lang="en-CA" b="0" i="0"/>
            <a:t>But multiple studies show women with IDD have lower screening rates than women without IDD</a:t>
          </a:r>
          <a:endParaRPr lang="en-US"/>
        </a:p>
      </dgm:t>
    </dgm:pt>
    <dgm:pt modelId="{406FDE58-5FF6-4160-A05E-F3B6BEC381D6}" type="parTrans" cxnId="{C9EDCA17-2A71-41C8-B0F4-AFC89404478D}">
      <dgm:prSet/>
      <dgm:spPr/>
      <dgm:t>
        <a:bodyPr/>
        <a:lstStyle/>
        <a:p>
          <a:endParaRPr lang="en-US"/>
        </a:p>
      </dgm:t>
    </dgm:pt>
    <dgm:pt modelId="{DA867B4B-57A8-446B-B0AE-A2FF66AFC923}" type="sibTrans" cxnId="{C9EDCA17-2A71-41C8-B0F4-AFC89404478D}">
      <dgm:prSet/>
      <dgm:spPr/>
      <dgm:t>
        <a:bodyPr/>
        <a:lstStyle/>
        <a:p>
          <a:endParaRPr lang="en-US"/>
        </a:p>
      </dgm:t>
    </dgm:pt>
    <dgm:pt modelId="{12BAC1F1-49BA-4AD1-9795-95B847F868B5}">
      <dgm:prSet/>
      <dgm:spPr/>
      <dgm:t>
        <a:bodyPr/>
        <a:lstStyle/>
        <a:p>
          <a:r>
            <a:rPr lang="en-CA" b="0" i="0"/>
            <a:t>Screening is best done systematically, as part of a program, which means more than just doing a Pap smear for an individual</a:t>
          </a:r>
          <a:endParaRPr lang="en-US"/>
        </a:p>
      </dgm:t>
    </dgm:pt>
    <dgm:pt modelId="{01D5DB56-7DD1-4232-ACB3-54CC4004D47C}" type="parTrans" cxnId="{603BA8B8-9859-4B27-A4BA-858B069ADC0A}">
      <dgm:prSet/>
      <dgm:spPr/>
      <dgm:t>
        <a:bodyPr/>
        <a:lstStyle/>
        <a:p>
          <a:endParaRPr lang="en-US"/>
        </a:p>
      </dgm:t>
    </dgm:pt>
    <dgm:pt modelId="{ECBAD2F2-02BE-4574-81D6-799B91FFE07A}" type="sibTrans" cxnId="{603BA8B8-9859-4B27-A4BA-858B069ADC0A}">
      <dgm:prSet/>
      <dgm:spPr/>
      <dgm:t>
        <a:bodyPr/>
        <a:lstStyle/>
        <a:p>
          <a:endParaRPr lang="en-US"/>
        </a:p>
      </dgm:t>
    </dgm:pt>
    <dgm:pt modelId="{5B1C5240-5094-8A4E-B70F-BC5826B0F311}" type="pres">
      <dgm:prSet presAssocID="{C8776AF6-E17C-4FF8-98B3-4951C1A46C6D}" presName="hierChild1" presStyleCnt="0">
        <dgm:presLayoutVars>
          <dgm:chPref val="1"/>
          <dgm:dir/>
          <dgm:animOne val="branch"/>
          <dgm:animLvl val="lvl"/>
          <dgm:resizeHandles/>
        </dgm:presLayoutVars>
      </dgm:prSet>
      <dgm:spPr/>
    </dgm:pt>
    <dgm:pt modelId="{15A444CE-23EC-A445-85C0-7A77E39663F5}" type="pres">
      <dgm:prSet presAssocID="{3A69A09F-F30A-4F4C-A668-FB7C8CE388F6}" presName="hierRoot1" presStyleCnt="0"/>
      <dgm:spPr/>
    </dgm:pt>
    <dgm:pt modelId="{0776AA45-672A-D44E-A311-31EFC367B749}" type="pres">
      <dgm:prSet presAssocID="{3A69A09F-F30A-4F4C-A668-FB7C8CE388F6}" presName="composite" presStyleCnt="0"/>
      <dgm:spPr/>
    </dgm:pt>
    <dgm:pt modelId="{8F77C0DA-391F-F34C-9E5F-20347D41B905}" type="pres">
      <dgm:prSet presAssocID="{3A69A09F-F30A-4F4C-A668-FB7C8CE388F6}" presName="background" presStyleLbl="node0" presStyleIdx="0" presStyleCnt="3"/>
      <dgm:spPr/>
    </dgm:pt>
    <dgm:pt modelId="{E545FF0E-8CDA-7449-B3D6-05E1E16DA973}" type="pres">
      <dgm:prSet presAssocID="{3A69A09F-F30A-4F4C-A668-FB7C8CE388F6}" presName="text" presStyleLbl="fgAcc0" presStyleIdx="0" presStyleCnt="3">
        <dgm:presLayoutVars>
          <dgm:chPref val="3"/>
        </dgm:presLayoutVars>
      </dgm:prSet>
      <dgm:spPr/>
    </dgm:pt>
    <dgm:pt modelId="{F769FDA7-6D68-6B47-AFC6-2778E519912B}" type="pres">
      <dgm:prSet presAssocID="{3A69A09F-F30A-4F4C-A668-FB7C8CE388F6}" presName="hierChild2" presStyleCnt="0"/>
      <dgm:spPr/>
    </dgm:pt>
    <dgm:pt modelId="{C0C02954-0A94-2442-B929-3D48C91292EB}" type="pres">
      <dgm:prSet presAssocID="{D93E3932-A41D-4DAD-AF6F-729498075336}" presName="hierRoot1" presStyleCnt="0"/>
      <dgm:spPr/>
    </dgm:pt>
    <dgm:pt modelId="{5B5B7B95-6FE6-294B-AF16-2D5DB81FDD17}" type="pres">
      <dgm:prSet presAssocID="{D93E3932-A41D-4DAD-AF6F-729498075336}" presName="composite" presStyleCnt="0"/>
      <dgm:spPr/>
    </dgm:pt>
    <dgm:pt modelId="{A6C15CDC-B076-0A40-BAE4-AAA60A5293D8}" type="pres">
      <dgm:prSet presAssocID="{D93E3932-A41D-4DAD-AF6F-729498075336}" presName="background" presStyleLbl="node0" presStyleIdx="1" presStyleCnt="3"/>
      <dgm:spPr/>
    </dgm:pt>
    <dgm:pt modelId="{E59B7645-A388-F048-BA97-29CB350DEB01}" type="pres">
      <dgm:prSet presAssocID="{D93E3932-A41D-4DAD-AF6F-729498075336}" presName="text" presStyleLbl="fgAcc0" presStyleIdx="1" presStyleCnt="3">
        <dgm:presLayoutVars>
          <dgm:chPref val="3"/>
        </dgm:presLayoutVars>
      </dgm:prSet>
      <dgm:spPr/>
    </dgm:pt>
    <dgm:pt modelId="{1F1193DD-9043-C444-8019-6C30B6700E08}" type="pres">
      <dgm:prSet presAssocID="{D93E3932-A41D-4DAD-AF6F-729498075336}" presName="hierChild2" presStyleCnt="0"/>
      <dgm:spPr/>
    </dgm:pt>
    <dgm:pt modelId="{AC3B0EFA-5955-3241-A2D4-92A72B2EE88B}" type="pres">
      <dgm:prSet presAssocID="{12BAC1F1-49BA-4AD1-9795-95B847F868B5}" presName="hierRoot1" presStyleCnt="0"/>
      <dgm:spPr/>
    </dgm:pt>
    <dgm:pt modelId="{71948C66-DC0B-204A-AE35-2951738F87AB}" type="pres">
      <dgm:prSet presAssocID="{12BAC1F1-49BA-4AD1-9795-95B847F868B5}" presName="composite" presStyleCnt="0"/>
      <dgm:spPr/>
    </dgm:pt>
    <dgm:pt modelId="{C19029C1-A710-8A44-8D89-A21416105890}" type="pres">
      <dgm:prSet presAssocID="{12BAC1F1-49BA-4AD1-9795-95B847F868B5}" presName="background" presStyleLbl="node0" presStyleIdx="2" presStyleCnt="3"/>
      <dgm:spPr/>
    </dgm:pt>
    <dgm:pt modelId="{983212F7-0B2E-5C42-86C4-5555A4C9FD68}" type="pres">
      <dgm:prSet presAssocID="{12BAC1F1-49BA-4AD1-9795-95B847F868B5}" presName="text" presStyleLbl="fgAcc0" presStyleIdx="2" presStyleCnt="3">
        <dgm:presLayoutVars>
          <dgm:chPref val="3"/>
        </dgm:presLayoutVars>
      </dgm:prSet>
      <dgm:spPr/>
    </dgm:pt>
    <dgm:pt modelId="{1A947A23-F0AC-4B4F-89A2-FB7E8324A069}" type="pres">
      <dgm:prSet presAssocID="{12BAC1F1-49BA-4AD1-9795-95B847F868B5}" presName="hierChild2" presStyleCnt="0"/>
      <dgm:spPr/>
    </dgm:pt>
  </dgm:ptLst>
  <dgm:cxnLst>
    <dgm:cxn modelId="{C9EDCA17-2A71-41C8-B0F4-AFC89404478D}" srcId="{C8776AF6-E17C-4FF8-98B3-4951C1A46C6D}" destId="{D93E3932-A41D-4DAD-AF6F-729498075336}" srcOrd="1" destOrd="0" parTransId="{406FDE58-5FF6-4160-A05E-F3B6BEC381D6}" sibTransId="{DA867B4B-57A8-446B-B0AE-A2FF66AFC923}"/>
    <dgm:cxn modelId="{9DBBBD31-D0C3-4BB6-9BF2-885DFAEB28AB}" srcId="{C8776AF6-E17C-4FF8-98B3-4951C1A46C6D}" destId="{3A69A09F-F30A-4F4C-A668-FB7C8CE388F6}" srcOrd="0" destOrd="0" parTransId="{60F6DFF1-4B9C-4804-9439-6E50AC658240}" sibTransId="{8B3C156F-2835-48F8-B97B-A8743265615F}"/>
    <dgm:cxn modelId="{09829252-A450-B54D-B505-BF785FC927F5}" type="presOf" srcId="{12BAC1F1-49BA-4AD1-9795-95B847F868B5}" destId="{983212F7-0B2E-5C42-86C4-5555A4C9FD68}" srcOrd="0" destOrd="0" presId="urn:microsoft.com/office/officeart/2005/8/layout/hierarchy1"/>
    <dgm:cxn modelId="{97A67A96-AF67-F944-B799-F940B03FE242}" type="presOf" srcId="{C8776AF6-E17C-4FF8-98B3-4951C1A46C6D}" destId="{5B1C5240-5094-8A4E-B70F-BC5826B0F311}" srcOrd="0" destOrd="0" presId="urn:microsoft.com/office/officeart/2005/8/layout/hierarchy1"/>
    <dgm:cxn modelId="{603BA8B8-9859-4B27-A4BA-858B069ADC0A}" srcId="{C8776AF6-E17C-4FF8-98B3-4951C1A46C6D}" destId="{12BAC1F1-49BA-4AD1-9795-95B847F868B5}" srcOrd="2" destOrd="0" parTransId="{01D5DB56-7DD1-4232-ACB3-54CC4004D47C}" sibTransId="{ECBAD2F2-02BE-4574-81D6-799B91FFE07A}"/>
    <dgm:cxn modelId="{A3FABFBA-68E8-1E42-9C0F-A8BFEDB48516}" type="presOf" srcId="{3A69A09F-F30A-4F4C-A668-FB7C8CE388F6}" destId="{E545FF0E-8CDA-7449-B3D6-05E1E16DA973}" srcOrd="0" destOrd="0" presId="urn:microsoft.com/office/officeart/2005/8/layout/hierarchy1"/>
    <dgm:cxn modelId="{285DB6DE-9D7E-A146-A07C-D39B5C753364}" type="presOf" srcId="{D93E3932-A41D-4DAD-AF6F-729498075336}" destId="{E59B7645-A388-F048-BA97-29CB350DEB01}" srcOrd="0" destOrd="0" presId="urn:microsoft.com/office/officeart/2005/8/layout/hierarchy1"/>
    <dgm:cxn modelId="{DDBF2646-03F2-5F41-ABAE-9B6F2709E321}" type="presParOf" srcId="{5B1C5240-5094-8A4E-B70F-BC5826B0F311}" destId="{15A444CE-23EC-A445-85C0-7A77E39663F5}" srcOrd="0" destOrd="0" presId="urn:microsoft.com/office/officeart/2005/8/layout/hierarchy1"/>
    <dgm:cxn modelId="{D44AC21E-D40C-A741-BD1B-357D8A2F24AC}" type="presParOf" srcId="{15A444CE-23EC-A445-85C0-7A77E39663F5}" destId="{0776AA45-672A-D44E-A311-31EFC367B749}" srcOrd="0" destOrd="0" presId="urn:microsoft.com/office/officeart/2005/8/layout/hierarchy1"/>
    <dgm:cxn modelId="{C29F10A9-F953-0749-A76F-5FD7E820A725}" type="presParOf" srcId="{0776AA45-672A-D44E-A311-31EFC367B749}" destId="{8F77C0DA-391F-F34C-9E5F-20347D41B905}" srcOrd="0" destOrd="0" presId="urn:microsoft.com/office/officeart/2005/8/layout/hierarchy1"/>
    <dgm:cxn modelId="{91224F5A-9BFB-1D48-BB1E-24E7432CE8DF}" type="presParOf" srcId="{0776AA45-672A-D44E-A311-31EFC367B749}" destId="{E545FF0E-8CDA-7449-B3D6-05E1E16DA973}" srcOrd="1" destOrd="0" presId="urn:microsoft.com/office/officeart/2005/8/layout/hierarchy1"/>
    <dgm:cxn modelId="{67B5AB37-A082-F644-947D-5A442EE7AC9E}" type="presParOf" srcId="{15A444CE-23EC-A445-85C0-7A77E39663F5}" destId="{F769FDA7-6D68-6B47-AFC6-2778E519912B}" srcOrd="1" destOrd="0" presId="urn:microsoft.com/office/officeart/2005/8/layout/hierarchy1"/>
    <dgm:cxn modelId="{D15CC05C-C946-B54B-A7F3-8E3BCB6BA605}" type="presParOf" srcId="{5B1C5240-5094-8A4E-B70F-BC5826B0F311}" destId="{C0C02954-0A94-2442-B929-3D48C91292EB}" srcOrd="1" destOrd="0" presId="urn:microsoft.com/office/officeart/2005/8/layout/hierarchy1"/>
    <dgm:cxn modelId="{F8781EE7-5616-6D42-83D0-C7683185B901}" type="presParOf" srcId="{C0C02954-0A94-2442-B929-3D48C91292EB}" destId="{5B5B7B95-6FE6-294B-AF16-2D5DB81FDD17}" srcOrd="0" destOrd="0" presId="urn:microsoft.com/office/officeart/2005/8/layout/hierarchy1"/>
    <dgm:cxn modelId="{32DE2A5A-4CDB-1E48-B1C7-BF3101DC9271}" type="presParOf" srcId="{5B5B7B95-6FE6-294B-AF16-2D5DB81FDD17}" destId="{A6C15CDC-B076-0A40-BAE4-AAA60A5293D8}" srcOrd="0" destOrd="0" presId="urn:microsoft.com/office/officeart/2005/8/layout/hierarchy1"/>
    <dgm:cxn modelId="{C6D61F0E-5C9D-C043-B318-6904A3AA158A}" type="presParOf" srcId="{5B5B7B95-6FE6-294B-AF16-2D5DB81FDD17}" destId="{E59B7645-A388-F048-BA97-29CB350DEB01}" srcOrd="1" destOrd="0" presId="urn:microsoft.com/office/officeart/2005/8/layout/hierarchy1"/>
    <dgm:cxn modelId="{B552BF56-31EE-DF49-A48A-7877D534C4EB}" type="presParOf" srcId="{C0C02954-0A94-2442-B929-3D48C91292EB}" destId="{1F1193DD-9043-C444-8019-6C30B6700E08}" srcOrd="1" destOrd="0" presId="urn:microsoft.com/office/officeart/2005/8/layout/hierarchy1"/>
    <dgm:cxn modelId="{4EA69E16-F80B-C14E-967C-E64F4F2BF3D1}" type="presParOf" srcId="{5B1C5240-5094-8A4E-B70F-BC5826B0F311}" destId="{AC3B0EFA-5955-3241-A2D4-92A72B2EE88B}" srcOrd="2" destOrd="0" presId="urn:microsoft.com/office/officeart/2005/8/layout/hierarchy1"/>
    <dgm:cxn modelId="{82B2C352-7840-9242-82D2-3FC5FDE3948D}" type="presParOf" srcId="{AC3B0EFA-5955-3241-A2D4-92A72B2EE88B}" destId="{71948C66-DC0B-204A-AE35-2951738F87AB}" srcOrd="0" destOrd="0" presId="urn:microsoft.com/office/officeart/2005/8/layout/hierarchy1"/>
    <dgm:cxn modelId="{89E2A4AB-631B-B746-A13C-9CDCC2215168}" type="presParOf" srcId="{71948C66-DC0B-204A-AE35-2951738F87AB}" destId="{C19029C1-A710-8A44-8D89-A21416105890}" srcOrd="0" destOrd="0" presId="urn:microsoft.com/office/officeart/2005/8/layout/hierarchy1"/>
    <dgm:cxn modelId="{CECFB6F3-D179-A340-982D-C87DB37AC897}" type="presParOf" srcId="{71948C66-DC0B-204A-AE35-2951738F87AB}" destId="{983212F7-0B2E-5C42-86C4-5555A4C9FD68}" srcOrd="1" destOrd="0" presId="urn:microsoft.com/office/officeart/2005/8/layout/hierarchy1"/>
    <dgm:cxn modelId="{DB24F838-BD89-D549-AF80-EAD71856CE69}" type="presParOf" srcId="{AC3B0EFA-5955-3241-A2D4-92A72B2EE88B}" destId="{1A947A23-F0AC-4B4F-89A2-FB7E8324A06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109AF1-99D9-4B88-8B77-708818747B8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5FBA88E-8111-410B-9D95-8031C538D44B}">
      <dgm:prSet custT="1"/>
      <dgm:spPr/>
      <dgm:t>
        <a:bodyPr/>
        <a:lstStyle/>
        <a:p>
          <a:r>
            <a:rPr lang="en-US" sz="4000" dirty="0"/>
            <a:t>HPV DNA testing on cervical or vaginal swabs</a:t>
          </a:r>
        </a:p>
      </dgm:t>
    </dgm:pt>
    <dgm:pt modelId="{7A2C881A-C729-4066-A1FA-A0097086F04D}" type="parTrans" cxnId="{8D63B7C2-0CC6-4501-B002-154C5ED19742}">
      <dgm:prSet/>
      <dgm:spPr/>
      <dgm:t>
        <a:bodyPr/>
        <a:lstStyle/>
        <a:p>
          <a:endParaRPr lang="en-US" sz="4000"/>
        </a:p>
      </dgm:t>
    </dgm:pt>
    <dgm:pt modelId="{8270EE56-FB55-4315-8244-95D9FB1FE5E7}" type="sibTrans" cxnId="{8D63B7C2-0CC6-4501-B002-154C5ED19742}">
      <dgm:prSet/>
      <dgm:spPr/>
      <dgm:t>
        <a:bodyPr/>
        <a:lstStyle/>
        <a:p>
          <a:endParaRPr lang="en-US" sz="4000"/>
        </a:p>
      </dgm:t>
    </dgm:pt>
    <dgm:pt modelId="{2BBC3152-5566-4BEA-8597-888C5D0E0951}">
      <dgm:prSet custT="1"/>
      <dgm:spPr/>
      <dgm:t>
        <a:bodyPr/>
        <a:lstStyle/>
        <a:p>
          <a:r>
            <a:rPr lang="en-US" sz="4000"/>
            <a:t>Procedural sedation or general anasethetic to enable speculum exams</a:t>
          </a:r>
        </a:p>
      </dgm:t>
    </dgm:pt>
    <dgm:pt modelId="{8E91D001-EAF9-4256-8030-81280AD50D24}" type="parTrans" cxnId="{454E387D-BFC9-43ED-9148-1D8E118A5E7E}">
      <dgm:prSet/>
      <dgm:spPr/>
      <dgm:t>
        <a:bodyPr/>
        <a:lstStyle/>
        <a:p>
          <a:endParaRPr lang="en-US" sz="4000"/>
        </a:p>
      </dgm:t>
    </dgm:pt>
    <dgm:pt modelId="{D3C0E846-80D1-4868-8375-C2D849C90465}" type="sibTrans" cxnId="{454E387D-BFC9-43ED-9148-1D8E118A5E7E}">
      <dgm:prSet/>
      <dgm:spPr/>
      <dgm:t>
        <a:bodyPr/>
        <a:lstStyle/>
        <a:p>
          <a:endParaRPr lang="en-US" sz="4000"/>
        </a:p>
      </dgm:t>
    </dgm:pt>
    <dgm:pt modelId="{58132C95-8C4F-EE4B-984F-0CB4426EF7FA}" type="pres">
      <dgm:prSet presAssocID="{38109AF1-99D9-4B88-8B77-708818747B80}" presName="vert0" presStyleCnt="0">
        <dgm:presLayoutVars>
          <dgm:dir/>
          <dgm:animOne val="branch"/>
          <dgm:animLvl val="lvl"/>
        </dgm:presLayoutVars>
      </dgm:prSet>
      <dgm:spPr/>
    </dgm:pt>
    <dgm:pt modelId="{BFFF7EE1-D213-374E-8E57-571B21BCB348}" type="pres">
      <dgm:prSet presAssocID="{85FBA88E-8111-410B-9D95-8031C538D44B}" presName="thickLine" presStyleLbl="alignNode1" presStyleIdx="0" presStyleCnt="2"/>
      <dgm:spPr/>
    </dgm:pt>
    <dgm:pt modelId="{3F57B5D4-8922-D74F-9838-C79A590694E8}" type="pres">
      <dgm:prSet presAssocID="{85FBA88E-8111-410B-9D95-8031C538D44B}" presName="horz1" presStyleCnt="0"/>
      <dgm:spPr/>
    </dgm:pt>
    <dgm:pt modelId="{D2BFA440-3C1A-454B-8DB1-9354345EB15E}" type="pres">
      <dgm:prSet presAssocID="{85FBA88E-8111-410B-9D95-8031C538D44B}" presName="tx1" presStyleLbl="revTx" presStyleIdx="0" presStyleCnt="2"/>
      <dgm:spPr/>
    </dgm:pt>
    <dgm:pt modelId="{46C4F521-34C8-534C-9D90-257612464CC3}" type="pres">
      <dgm:prSet presAssocID="{85FBA88E-8111-410B-9D95-8031C538D44B}" presName="vert1" presStyleCnt="0"/>
      <dgm:spPr/>
    </dgm:pt>
    <dgm:pt modelId="{08BA176F-4934-5C43-8203-79B282F48BF0}" type="pres">
      <dgm:prSet presAssocID="{2BBC3152-5566-4BEA-8597-888C5D0E0951}" presName="thickLine" presStyleLbl="alignNode1" presStyleIdx="1" presStyleCnt="2"/>
      <dgm:spPr/>
    </dgm:pt>
    <dgm:pt modelId="{21537D4E-FD65-2C47-BC68-4D87BD0192E1}" type="pres">
      <dgm:prSet presAssocID="{2BBC3152-5566-4BEA-8597-888C5D0E0951}" presName="horz1" presStyleCnt="0"/>
      <dgm:spPr/>
    </dgm:pt>
    <dgm:pt modelId="{0E0E5FBC-2C55-6746-9909-0462AEBF6B2E}" type="pres">
      <dgm:prSet presAssocID="{2BBC3152-5566-4BEA-8597-888C5D0E0951}" presName="tx1" presStyleLbl="revTx" presStyleIdx="1" presStyleCnt="2"/>
      <dgm:spPr/>
    </dgm:pt>
    <dgm:pt modelId="{7F14D9E2-1A4C-2047-A9A2-3490B44DF981}" type="pres">
      <dgm:prSet presAssocID="{2BBC3152-5566-4BEA-8597-888C5D0E0951}" presName="vert1" presStyleCnt="0"/>
      <dgm:spPr/>
    </dgm:pt>
  </dgm:ptLst>
  <dgm:cxnLst>
    <dgm:cxn modelId="{9413455C-FC21-0548-95EA-48F54E828739}" type="presOf" srcId="{85FBA88E-8111-410B-9D95-8031C538D44B}" destId="{D2BFA440-3C1A-454B-8DB1-9354345EB15E}" srcOrd="0" destOrd="0" presId="urn:microsoft.com/office/officeart/2008/layout/LinedList"/>
    <dgm:cxn modelId="{454E387D-BFC9-43ED-9148-1D8E118A5E7E}" srcId="{38109AF1-99D9-4B88-8B77-708818747B80}" destId="{2BBC3152-5566-4BEA-8597-888C5D0E0951}" srcOrd="1" destOrd="0" parTransId="{8E91D001-EAF9-4256-8030-81280AD50D24}" sibTransId="{D3C0E846-80D1-4868-8375-C2D849C90465}"/>
    <dgm:cxn modelId="{6D89F793-B41E-F94D-AB1A-7EE34233DB7D}" type="presOf" srcId="{38109AF1-99D9-4B88-8B77-708818747B80}" destId="{58132C95-8C4F-EE4B-984F-0CB4426EF7FA}" srcOrd="0" destOrd="0" presId="urn:microsoft.com/office/officeart/2008/layout/LinedList"/>
    <dgm:cxn modelId="{EE8009A3-C203-7643-B23F-25CA2CDBE830}" type="presOf" srcId="{2BBC3152-5566-4BEA-8597-888C5D0E0951}" destId="{0E0E5FBC-2C55-6746-9909-0462AEBF6B2E}" srcOrd="0" destOrd="0" presId="urn:microsoft.com/office/officeart/2008/layout/LinedList"/>
    <dgm:cxn modelId="{8D63B7C2-0CC6-4501-B002-154C5ED19742}" srcId="{38109AF1-99D9-4B88-8B77-708818747B80}" destId="{85FBA88E-8111-410B-9D95-8031C538D44B}" srcOrd="0" destOrd="0" parTransId="{7A2C881A-C729-4066-A1FA-A0097086F04D}" sibTransId="{8270EE56-FB55-4315-8244-95D9FB1FE5E7}"/>
    <dgm:cxn modelId="{260F3392-89A8-844C-9D0B-A8EF5D34321E}" type="presParOf" srcId="{58132C95-8C4F-EE4B-984F-0CB4426EF7FA}" destId="{BFFF7EE1-D213-374E-8E57-571B21BCB348}" srcOrd="0" destOrd="0" presId="urn:microsoft.com/office/officeart/2008/layout/LinedList"/>
    <dgm:cxn modelId="{64DDD2D7-1B99-E342-8EEA-C5828154FB6C}" type="presParOf" srcId="{58132C95-8C4F-EE4B-984F-0CB4426EF7FA}" destId="{3F57B5D4-8922-D74F-9838-C79A590694E8}" srcOrd="1" destOrd="0" presId="urn:microsoft.com/office/officeart/2008/layout/LinedList"/>
    <dgm:cxn modelId="{53DAB2AB-025D-AB41-AF54-6D7B7D777177}" type="presParOf" srcId="{3F57B5D4-8922-D74F-9838-C79A590694E8}" destId="{D2BFA440-3C1A-454B-8DB1-9354345EB15E}" srcOrd="0" destOrd="0" presId="urn:microsoft.com/office/officeart/2008/layout/LinedList"/>
    <dgm:cxn modelId="{416BC932-36E4-D640-97C5-0466C551FC2E}" type="presParOf" srcId="{3F57B5D4-8922-D74F-9838-C79A590694E8}" destId="{46C4F521-34C8-534C-9D90-257612464CC3}" srcOrd="1" destOrd="0" presId="urn:microsoft.com/office/officeart/2008/layout/LinedList"/>
    <dgm:cxn modelId="{205E5216-260B-7F4C-A8BD-2574BBB71D51}" type="presParOf" srcId="{58132C95-8C4F-EE4B-984F-0CB4426EF7FA}" destId="{08BA176F-4934-5C43-8203-79B282F48BF0}" srcOrd="2" destOrd="0" presId="urn:microsoft.com/office/officeart/2008/layout/LinedList"/>
    <dgm:cxn modelId="{D5F96043-343A-0B43-AA63-DC9FA2F1D47F}" type="presParOf" srcId="{58132C95-8C4F-EE4B-984F-0CB4426EF7FA}" destId="{21537D4E-FD65-2C47-BC68-4D87BD0192E1}" srcOrd="3" destOrd="0" presId="urn:microsoft.com/office/officeart/2008/layout/LinedList"/>
    <dgm:cxn modelId="{77751E25-219A-E544-A4E7-C60F838CCA6B}" type="presParOf" srcId="{21537D4E-FD65-2C47-BC68-4D87BD0192E1}" destId="{0E0E5FBC-2C55-6746-9909-0462AEBF6B2E}" srcOrd="0" destOrd="0" presId="urn:microsoft.com/office/officeart/2008/layout/LinedList"/>
    <dgm:cxn modelId="{939331E0-DB80-8640-A983-C66FC5288275}" type="presParOf" srcId="{21537D4E-FD65-2C47-BC68-4D87BD0192E1}" destId="{7F14D9E2-1A4C-2047-A9A2-3490B44DF98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C35816-3DAA-499D-B1B4-88D8CEFB09D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EEEA4CC-1194-441D-8DFA-199FBF969E47}">
      <dgm:prSet/>
      <dgm:spPr/>
      <dgm:t>
        <a:bodyPr/>
        <a:lstStyle/>
        <a:p>
          <a:r>
            <a:rPr lang="en-US"/>
            <a:t>Menstrual suppression:</a:t>
          </a:r>
        </a:p>
      </dgm:t>
    </dgm:pt>
    <dgm:pt modelId="{D1FBA423-1A1C-4E90-BFDB-05A4C526C47D}" type="parTrans" cxnId="{A09D5D95-F7AC-4B7B-93D8-1C8FCEF954BB}">
      <dgm:prSet/>
      <dgm:spPr/>
      <dgm:t>
        <a:bodyPr/>
        <a:lstStyle/>
        <a:p>
          <a:endParaRPr lang="en-US"/>
        </a:p>
      </dgm:t>
    </dgm:pt>
    <dgm:pt modelId="{330DD625-B8D4-4C2C-B24B-4B0D118FD191}" type="sibTrans" cxnId="{A09D5D95-F7AC-4B7B-93D8-1C8FCEF954BB}">
      <dgm:prSet/>
      <dgm:spPr/>
      <dgm:t>
        <a:bodyPr/>
        <a:lstStyle/>
        <a:p>
          <a:endParaRPr lang="en-US"/>
        </a:p>
      </dgm:t>
    </dgm:pt>
    <dgm:pt modelId="{E46C9C1E-12A4-4721-B640-038A48C8E55A}">
      <dgm:prSet/>
      <dgm:spPr/>
      <dgm:t>
        <a:bodyPr/>
        <a:lstStyle/>
        <a:p>
          <a:pPr>
            <a:lnSpc>
              <a:spcPct val="100000"/>
            </a:lnSpc>
          </a:pPr>
          <a:r>
            <a:rPr lang="en-US"/>
            <a:t>Fulsome discussion with patient or SDM/caregivers regarding options. Understand reason for request.</a:t>
          </a:r>
        </a:p>
      </dgm:t>
    </dgm:pt>
    <dgm:pt modelId="{ECBF432E-ED49-4E06-81EC-33AD65C50EAF}" type="parTrans" cxnId="{ACCDA918-F083-49A6-BAD5-8F903ADAAA2F}">
      <dgm:prSet/>
      <dgm:spPr/>
      <dgm:t>
        <a:bodyPr/>
        <a:lstStyle/>
        <a:p>
          <a:endParaRPr lang="en-US"/>
        </a:p>
      </dgm:t>
    </dgm:pt>
    <dgm:pt modelId="{73FE4714-104A-4C18-A3B0-BCF263B8E9BC}" type="sibTrans" cxnId="{ACCDA918-F083-49A6-BAD5-8F903ADAAA2F}">
      <dgm:prSet/>
      <dgm:spPr/>
      <dgm:t>
        <a:bodyPr/>
        <a:lstStyle/>
        <a:p>
          <a:endParaRPr lang="en-US"/>
        </a:p>
      </dgm:t>
    </dgm:pt>
    <dgm:pt modelId="{AA0C345A-7356-417B-A52B-03666CDB88D8}">
      <dgm:prSet/>
      <dgm:spPr/>
      <dgm:t>
        <a:bodyPr/>
        <a:lstStyle/>
        <a:p>
          <a:pPr>
            <a:lnSpc>
              <a:spcPct val="100000"/>
            </a:lnSpc>
          </a:pPr>
          <a:r>
            <a:rPr lang="en-US" dirty="0"/>
            <a:t>Continuous hormonal contraception, </a:t>
          </a:r>
          <a:r>
            <a:rPr lang="en-US" dirty="0" err="1"/>
            <a:t>depo-provera</a:t>
          </a:r>
          <a:r>
            <a:rPr lang="en-US" dirty="0"/>
            <a:t>, IUS, implantable devices all options to consider</a:t>
          </a:r>
        </a:p>
      </dgm:t>
    </dgm:pt>
    <dgm:pt modelId="{312E07BB-8E8E-40BA-8A60-D67D23CC8A76}" type="parTrans" cxnId="{549784E7-6F56-4DA3-AA9D-CAA916C56F03}">
      <dgm:prSet/>
      <dgm:spPr/>
      <dgm:t>
        <a:bodyPr/>
        <a:lstStyle/>
        <a:p>
          <a:endParaRPr lang="en-US"/>
        </a:p>
      </dgm:t>
    </dgm:pt>
    <dgm:pt modelId="{3AAA6024-40C3-4230-ABCE-8E091B8F06B5}" type="sibTrans" cxnId="{549784E7-6F56-4DA3-AA9D-CAA916C56F03}">
      <dgm:prSet/>
      <dgm:spPr/>
      <dgm:t>
        <a:bodyPr/>
        <a:lstStyle/>
        <a:p>
          <a:endParaRPr lang="en-US"/>
        </a:p>
      </dgm:t>
    </dgm:pt>
    <dgm:pt modelId="{DA0AE2C6-4BAC-42D5-AE48-FB1923E528E7}">
      <dgm:prSet/>
      <dgm:spPr/>
      <dgm:t>
        <a:bodyPr/>
        <a:lstStyle/>
        <a:p>
          <a:r>
            <a:rPr lang="en-US"/>
            <a:t>Cervical cancer screening:</a:t>
          </a:r>
        </a:p>
      </dgm:t>
    </dgm:pt>
    <dgm:pt modelId="{08A0580E-106C-4F4F-81CE-FFED69AC8254}" type="parTrans" cxnId="{DE3AA5B0-8D9F-4A21-8030-809B6BBD3CBF}">
      <dgm:prSet/>
      <dgm:spPr/>
      <dgm:t>
        <a:bodyPr/>
        <a:lstStyle/>
        <a:p>
          <a:endParaRPr lang="en-US"/>
        </a:p>
      </dgm:t>
    </dgm:pt>
    <dgm:pt modelId="{4A238296-C264-4FAA-99CC-1EF3FF689E53}" type="sibTrans" cxnId="{DE3AA5B0-8D9F-4A21-8030-809B6BBD3CBF}">
      <dgm:prSet/>
      <dgm:spPr/>
      <dgm:t>
        <a:bodyPr/>
        <a:lstStyle/>
        <a:p>
          <a:endParaRPr lang="en-US"/>
        </a:p>
      </dgm:t>
    </dgm:pt>
    <dgm:pt modelId="{502FA174-070B-4BD2-AFD3-1BBA3C84C870}">
      <dgm:prSet/>
      <dgm:spPr/>
      <dgm:t>
        <a:bodyPr/>
        <a:lstStyle/>
        <a:p>
          <a:pPr>
            <a:lnSpc>
              <a:spcPct val="100000"/>
            </a:lnSpc>
          </a:pPr>
          <a:r>
            <a:rPr lang="en-US"/>
            <a:t>Low rates of screening (multiple reasons for same)</a:t>
          </a:r>
        </a:p>
      </dgm:t>
    </dgm:pt>
    <dgm:pt modelId="{368677AB-D6E6-43E6-95C6-B65B9D109313}" type="parTrans" cxnId="{10ECBCDD-E5F2-4DA3-85B7-0666CA717D4B}">
      <dgm:prSet/>
      <dgm:spPr/>
      <dgm:t>
        <a:bodyPr/>
        <a:lstStyle/>
        <a:p>
          <a:endParaRPr lang="en-US"/>
        </a:p>
      </dgm:t>
    </dgm:pt>
    <dgm:pt modelId="{75797122-98BB-4DEE-BF32-B6420A78954A}" type="sibTrans" cxnId="{10ECBCDD-E5F2-4DA3-85B7-0666CA717D4B}">
      <dgm:prSet/>
      <dgm:spPr/>
      <dgm:t>
        <a:bodyPr/>
        <a:lstStyle/>
        <a:p>
          <a:endParaRPr lang="en-US"/>
        </a:p>
      </dgm:t>
    </dgm:pt>
    <dgm:pt modelId="{59EFEA41-09AB-4E5D-90CD-B293BC5FCCC7}">
      <dgm:prSet/>
      <dgm:spPr/>
      <dgm:t>
        <a:bodyPr/>
        <a:lstStyle/>
        <a:p>
          <a:pPr>
            <a:lnSpc>
              <a:spcPct val="100000"/>
            </a:lnSpc>
          </a:pPr>
          <a:r>
            <a:rPr lang="en-US"/>
            <a:t>Recognize barriers in getting full history of sexual activity and underscreening</a:t>
          </a:r>
        </a:p>
      </dgm:t>
    </dgm:pt>
    <dgm:pt modelId="{D12BE4F7-A768-41B2-9742-1096A1DD901A}" type="parTrans" cxnId="{B6F6F7FC-2ED1-4761-82ED-0ED0F3B74201}">
      <dgm:prSet/>
      <dgm:spPr/>
      <dgm:t>
        <a:bodyPr/>
        <a:lstStyle/>
        <a:p>
          <a:endParaRPr lang="en-US"/>
        </a:p>
      </dgm:t>
    </dgm:pt>
    <dgm:pt modelId="{62AFE3C1-FACB-4962-AD34-3DAD86B5A2DA}" type="sibTrans" cxnId="{B6F6F7FC-2ED1-4761-82ED-0ED0F3B74201}">
      <dgm:prSet/>
      <dgm:spPr/>
      <dgm:t>
        <a:bodyPr/>
        <a:lstStyle/>
        <a:p>
          <a:endParaRPr lang="en-US"/>
        </a:p>
      </dgm:t>
    </dgm:pt>
    <dgm:pt modelId="{B2AC12B3-8284-4C67-8927-64825A0E27F4}">
      <dgm:prSet/>
      <dgm:spPr/>
      <dgm:t>
        <a:bodyPr/>
        <a:lstStyle/>
        <a:p>
          <a:pPr>
            <a:lnSpc>
              <a:spcPct val="100000"/>
            </a:lnSpc>
          </a:pPr>
          <a:r>
            <a:rPr lang="en-US"/>
            <a:t>Consider measures to improve comfort for patients during procedure</a:t>
          </a:r>
        </a:p>
      </dgm:t>
    </dgm:pt>
    <dgm:pt modelId="{A24E2174-4E31-43DF-861F-0197FA4149BF}" type="parTrans" cxnId="{2391911B-2BEF-4279-B885-747E9599E180}">
      <dgm:prSet/>
      <dgm:spPr/>
      <dgm:t>
        <a:bodyPr/>
        <a:lstStyle/>
        <a:p>
          <a:endParaRPr lang="en-US"/>
        </a:p>
      </dgm:t>
    </dgm:pt>
    <dgm:pt modelId="{A8B31C8E-1E6A-4840-BC33-FFC312415005}" type="sibTrans" cxnId="{2391911B-2BEF-4279-B885-747E9599E180}">
      <dgm:prSet/>
      <dgm:spPr/>
      <dgm:t>
        <a:bodyPr/>
        <a:lstStyle/>
        <a:p>
          <a:endParaRPr lang="en-US"/>
        </a:p>
      </dgm:t>
    </dgm:pt>
    <dgm:pt modelId="{D0A215CC-B4F6-4999-9245-D8B6C98819C3}">
      <dgm:prSet/>
      <dgm:spPr/>
      <dgm:t>
        <a:bodyPr/>
        <a:lstStyle/>
        <a:p>
          <a:pPr>
            <a:lnSpc>
              <a:spcPct val="100000"/>
            </a:lnSpc>
          </a:pPr>
          <a:r>
            <a:rPr lang="en-US"/>
            <a:t>Consider HPV testing</a:t>
          </a:r>
        </a:p>
      </dgm:t>
    </dgm:pt>
    <dgm:pt modelId="{528227A5-C8E4-4DD5-A718-A15F218FBB46}" type="parTrans" cxnId="{381E8446-0D37-48BB-8921-0A47C04D0464}">
      <dgm:prSet/>
      <dgm:spPr/>
      <dgm:t>
        <a:bodyPr/>
        <a:lstStyle/>
        <a:p>
          <a:endParaRPr lang="en-US"/>
        </a:p>
      </dgm:t>
    </dgm:pt>
    <dgm:pt modelId="{9268D0BD-AAC6-43A1-86D5-4B075813E3D1}" type="sibTrans" cxnId="{381E8446-0D37-48BB-8921-0A47C04D0464}">
      <dgm:prSet/>
      <dgm:spPr/>
      <dgm:t>
        <a:bodyPr/>
        <a:lstStyle/>
        <a:p>
          <a:endParaRPr lang="en-US"/>
        </a:p>
      </dgm:t>
    </dgm:pt>
    <dgm:pt modelId="{CC3B218F-6411-3046-8E75-544152CAFA7C}" type="pres">
      <dgm:prSet presAssocID="{EAC35816-3DAA-499D-B1B4-88D8CEFB09D9}" presName="Name0" presStyleCnt="0">
        <dgm:presLayoutVars>
          <dgm:dir/>
          <dgm:animLvl val="lvl"/>
          <dgm:resizeHandles val="exact"/>
        </dgm:presLayoutVars>
      </dgm:prSet>
      <dgm:spPr/>
    </dgm:pt>
    <dgm:pt modelId="{CC3D5B9F-2992-DB4C-ACD9-FF6D0CE9C98E}" type="pres">
      <dgm:prSet presAssocID="{9EEEA4CC-1194-441D-8DFA-199FBF969E47}" presName="composite" presStyleCnt="0"/>
      <dgm:spPr/>
    </dgm:pt>
    <dgm:pt modelId="{EC7FC7FD-63FF-E745-87F6-65C6C77B0062}" type="pres">
      <dgm:prSet presAssocID="{9EEEA4CC-1194-441D-8DFA-199FBF969E47}" presName="parTx" presStyleLbl="alignNode1" presStyleIdx="0" presStyleCnt="2">
        <dgm:presLayoutVars>
          <dgm:chMax val="0"/>
          <dgm:chPref val="0"/>
          <dgm:bulletEnabled val="1"/>
        </dgm:presLayoutVars>
      </dgm:prSet>
      <dgm:spPr/>
    </dgm:pt>
    <dgm:pt modelId="{9DD7EA72-17EE-B24B-B13F-B8F9CD3CB046}" type="pres">
      <dgm:prSet presAssocID="{9EEEA4CC-1194-441D-8DFA-199FBF969E47}" presName="desTx" presStyleLbl="alignAccFollowNode1" presStyleIdx="0" presStyleCnt="2">
        <dgm:presLayoutVars>
          <dgm:bulletEnabled val="1"/>
        </dgm:presLayoutVars>
      </dgm:prSet>
      <dgm:spPr/>
    </dgm:pt>
    <dgm:pt modelId="{5CEE7F8D-B0FE-9E49-9A12-A4A1AF4243D6}" type="pres">
      <dgm:prSet presAssocID="{330DD625-B8D4-4C2C-B24B-4B0D118FD191}" presName="space" presStyleCnt="0"/>
      <dgm:spPr/>
    </dgm:pt>
    <dgm:pt modelId="{AF46348C-72C7-6743-871C-F88C2B1492A1}" type="pres">
      <dgm:prSet presAssocID="{DA0AE2C6-4BAC-42D5-AE48-FB1923E528E7}" presName="composite" presStyleCnt="0"/>
      <dgm:spPr/>
    </dgm:pt>
    <dgm:pt modelId="{062347FC-BCA1-1449-A41D-97001CFFD3EC}" type="pres">
      <dgm:prSet presAssocID="{DA0AE2C6-4BAC-42D5-AE48-FB1923E528E7}" presName="parTx" presStyleLbl="alignNode1" presStyleIdx="1" presStyleCnt="2">
        <dgm:presLayoutVars>
          <dgm:chMax val="0"/>
          <dgm:chPref val="0"/>
          <dgm:bulletEnabled val="1"/>
        </dgm:presLayoutVars>
      </dgm:prSet>
      <dgm:spPr/>
    </dgm:pt>
    <dgm:pt modelId="{87EE1044-1F14-A84E-AC8D-6A79F31D82FD}" type="pres">
      <dgm:prSet presAssocID="{DA0AE2C6-4BAC-42D5-AE48-FB1923E528E7}" presName="desTx" presStyleLbl="alignAccFollowNode1" presStyleIdx="1" presStyleCnt="2">
        <dgm:presLayoutVars>
          <dgm:bulletEnabled val="1"/>
        </dgm:presLayoutVars>
      </dgm:prSet>
      <dgm:spPr/>
    </dgm:pt>
  </dgm:ptLst>
  <dgm:cxnLst>
    <dgm:cxn modelId="{0640AD01-79A7-A946-8BE5-C3E63A0263BD}" type="presOf" srcId="{B2AC12B3-8284-4C67-8927-64825A0E27F4}" destId="{87EE1044-1F14-A84E-AC8D-6A79F31D82FD}" srcOrd="0" destOrd="2" presId="urn:microsoft.com/office/officeart/2005/8/layout/hList1"/>
    <dgm:cxn modelId="{60030202-056F-E247-BF57-555D2396FD62}" type="presOf" srcId="{AA0C345A-7356-417B-A52B-03666CDB88D8}" destId="{9DD7EA72-17EE-B24B-B13F-B8F9CD3CB046}" srcOrd="0" destOrd="1" presId="urn:microsoft.com/office/officeart/2005/8/layout/hList1"/>
    <dgm:cxn modelId="{FB4A0C08-DE6B-374E-88DF-A4C689A70A78}" type="presOf" srcId="{E46C9C1E-12A4-4721-B640-038A48C8E55A}" destId="{9DD7EA72-17EE-B24B-B13F-B8F9CD3CB046}" srcOrd="0" destOrd="0" presId="urn:microsoft.com/office/officeart/2005/8/layout/hList1"/>
    <dgm:cxn modelId="{ACCDA918-F083-49A6-BAD5-8F903ADAAA2F}" srcId="{9EEEA4CC-1194-441D-8DFA-199FBF969E47}" destId="{E46C9C1E-12A4-4721-B640-038A48C8E55A}" srcOrd="0" destOrd="0" parTransId="{ECBF432E-ED49-4E06-81EC-33AD65C50EAF}" sibTransId="{73FE4714-104A-4C18-A3B0-BCF263B8E9BC}"/>
    <dgm:cxn modelId="{2391911B-2BEF-4279-B885-747E9599E180}" srcId="{DA0AE2C6-4BAC-42D5-AE48-FB1923E528E7}" destId="{B2AC12B3-8284-4C67-8927-64825A0E27F4}" srcOrd="2" destOrd="0" parTransId="{A24E2174-4E31-43DF-861F-0197FA4149BF}" sibTransId="{A8B31C8E-1E6A-4840-BC33-FFC312415005}"/>
    <dgm:cxn modelId="{3FE6931B-C26E-874D-922F-9242302CAEC3}" type="presOf" srcId="{502FA174-070B-4BD2-AFD3-1BBA3C84C870}" destId="{87EE1044-1F14-A84E-AC8D-6A79F31D82FD}" srcOrd="0" destOrd="0" presId="urn:microsoft.com/office/officeart/2005/8/layout/hList1"/>
    <dgm:cxn modelId="{C9783362-6DDD-3B47-93F0-A57FCF0F399F}" type="presOf" srcId="{D0A215CC-B4F6-4999-9245-D8B6C98819C3}" destId="{87EE1044-1F14-A84E-AC8D-6A79F31D82FD}" srcOrd="0" destOrd="3" presId="urn:microsoft.com/office/officeart/2005/8/layout/hList1"/>
    <dgm:cxn modelId="{381E8446-0D37-48BB-8921-0A47C04D0464}" srcId="{DA0AE2C6-4BAC-42D5-AE48-FB1923E528E7}" destId="{D0A215CC-B4F6-4999-9245-D8B6C98819C3}" srcOrd="3" destOrd="0" parTransId="{528227A5-C8E4-4DD5-A718-A15F218FBB46}" sibTransId="{9268D0BD-AAC6-43A1-86D5-4B075813E3D1}"/>
    <dgm:cxn modelId="{06C46173-6031-7F46-9172-D2EAE2637229}" type="presOf" srcId="{EAC35816-3DAA-499D-B1B4-88D8CEFB09D9}" destId="{CC3B218F-6411-3046-8E75-544152CAFA7C}" srcOrd="0" destOrd="0" presId="urn:microsoft.com/office/officeart/2005/8/layout/hList1"/>
    <dgm:cxn modelId="{0AF44959-8936-524D-B7BE-08B4157CFCEC}" type="presOf" srcId="{9EEEA4CC-1194-441D-8DFA-199FBF969E47}" destId="{EC7FC7FD-63FF-E745-87F6-65C6C77B0062}" srcOrd="0" destOrd="0" presId="urn:microsoft.com/office/officeart/2005/8/layout/hList1"/>
    <dgm:cxn modelId="{D0D3987A-3FA4-F840-B5C2-76C8B90C3EEC}" type="presOf" srcId="{59EFEA41-09AB-4E5D-90CD-B293BC5FCCC7}" destId="{87EE1044-1F14-A84E-AC8D-6A79F31D82FD}" srcOrd="0" destOrd="1" presId="urn:microsoft.com/office/officeart/2005/8/layout/hList1"/>
    <dgm:cxn modelId="{A09D5D95-F7AC-4B7B-93D8-1C8FCEF954BB}" srcId="{EAC35816-3DAA-499D-B1B4-88D8CEFB09D9}" destId="{9EEEA4CC-1194-441D-8DFA-199FBF969E47}" srcOrd="0" destOrd="0" parTransId="{D1FBA423-1A1C-4E90-BFDB-05A4C526C47D}" sibTransId="{330DD625-B8D4-4C2C-B24B-4B0D118FD191}"/>
    <dgm:cxn modelId="{DE3AA5B0-8D9F-4A21-8030-809B6BBD3CBF}" srcId="{EAC35816-3DAA-499D-B1B4-88D8CEFB09D9}" destId="{DA0AE2C6-4BAC-42D5-AE48-FB1923E528E7}" srcOrd="1" destOrd="0" parTransId="{08A0580E-106C-4F4F-81CE-FFED69AC8254}" sibTransId="{4A238296-C264-4FAA-99CC-1EF3FF689E53}"/>
    <dgm:cxn modelId="{10ECBCDD-E5F2-4DA3-85B7-0666CA717D4B}" srcId="{DA0AE2C6-4BAC-42D5-AE48-FB1923E528E7}" destId="{502FA174-070B-4BD2-AFD3-1BBA3C84C870}" srcOrd="0" destOrd="0" parTransId="{368677AB-D6E6-43E6-95C6-B65B9D109313}" sibTransId="{75797122-98BB-4DEE-BF32-B6420A78954A}"/>
    <dgm:cxn modelId="{549784E7-6F56-4DA3-AA9D-CAA916C56F03}" srcId="{9EEEA4CC-1194-441D-8DFA-199FBF969E47}" destId="{AA0C345A-7356-417B-A52B-03666CDB88D8}" srcOrd="1" destOrd="0" parTransId="{312E07BB-8E8E-40BA-8A60-D67D23CC8A76}" sibTransId="{3AAA6024-40C3-4230-ABCE-8E091B8F06B5}"/>
    <dgm:cxn modelId="{00A33BF3-6C82-8B42-A8AD-E812588C1E01}" type="presOf" srcId="{DA0AE2C6-4BAC-42D5-AE48-FB1923E528E7}" destId="{062347FC-BCA1-1449-A41D-97001CFFD3EC}" srcOrd="0" destOrd="0" presId="urn:microsoft.com/office/officeart/2005/8/layout/hList1"/>
    <dgm:cxn modelId="{B6F6F7FC-2ED1-4761-82ED-0ED0F3B74201}" srcId="{DA0AE2C6-4BAC-42D5-AE48-FB1923E528E7}" destId="{59EFEA41-09AB-4E5D-90CD-B293BC5FCCC7}" srcOrd="1" destOrd="0" parTransId="{D12BE4F7-A768-41B2-9742-1096A1DD901A}" sibTransId="{62AFE3C1-FACB-4962-AD34-3DAD86B5A2DA}"/>
    <dgm:cxn modelId="{F943B9BF-CCEC-ED4D-BC59-60085FDEA84B}" type="presParOf" srcId="{CC3B218F-6411-3046-8E75-544152CAFA7C}" destId="{CC3D5B9F-2992-DB4C-ACD9-FF6D0CE9C98E}" srcOrd="0" destOrd="0" presId="urn:microsoft.com/office/officeart/2005/8/layout/hList1"/>
    <dgm:cxn modelId="{70548F41-8786-1D49-A999-589454CD966F}" type="presParOf" srcId="{CC3D5B9F-2992-DB4C-ACD9-FF6D0CE9C98E}" destId="{EC7FC7FD-63FF-E745-87F6-65C6C77B0062}" srcOrd="0" destOrd="0" presId="urn:microsoft.com/office/officeart/2005/8/layout/hList1"/>
    <dgm:cxn modelId="{A13AC206-4E94-6742-9FD5-A43D4082E413}" type="presParOf" srcId="{CC3D5B9F-2992-DB4C-ACD9-FF6D0CE9C98E}" destId="{9DD7EA72-17EE-B24B-B13F-B8F9CD3CB046}" srcOrd="1" destOrd="0" presId="urn:microsoft.com/office/officeart/2005/8/layout/hList1"/>
    <dgm:cxn modelId="{87789208-A828-B94A-9B56-6C7D9FDDCE7B}" type="presParOf" srcId="{CC3B218F-6411-3046-8E75-544152CAFA7C}" destId="{5CEE7F8D-B0FE-9E49-9A12-A4A1AF4243D6}" srcOrd="1" destOrd="0" presId="urn:microsoft.com/office/officeart/2005/8/layout/hList1"/>
    <dgm:cxn modelId="{AB5B3A55-5B50-0546-9F3C-C92DDA005FC4}" type="presParOf" srcId="{CC3B218F-6411-3046-8E75-544152CAFA7C}" destId="{AF46348C-72C7-6743-871C-F88C2B1492A1}" srcOrd="2" destOrd="0" presId="urn:microsoft.com/office/officeart/2005/8/layout/hList1"/>
    <dgm:cxn modelId="{A4A15793-2717-BD49-B85B-BADFB038262D}" type="presParOf" srcId="{AF46348C-72C7-6743-871C-F88C2B1492A1}" destId="{062347FC-BCA1-1449-A41D-97001CFFD3EC}" srcOrd="0" destOrd="0" presId="urn:microsoft.com/office/officeart/2005/8/layout/hList1"/>
    <dgm:cxn modelId="{79A6255D-20E7-3045-BEBB-B13838CBAD06}" type="presParOf" srcId="{AF46348C-72C7-6743-871C-F88C2B1492A1}" destId="{87EE1044-1F14-A84E-AC8D-6A79F31D82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943E-EA90-C541-BE67-4C29011C012A}">
      <dsp:nvSpPr>
        <dsp:cNvPr id="0" name=""/>
        <dsp:cNvSpPr/>
      </dsp:nvSpPr>
      <dsp:spPr>
        <a:xfrm>
          <a:off x="201437" y="919"/>
          <a:ext cx="6499193" cy="4126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0DB17-FB33-0541-9DFE-69A4F162E90C}">
      <dsp:nvSpPr>
        <dsp:cNvPr id="0" name=""/>
        <dsp:cNvSpPr/>
      </dsp:nvSpPr>
      <dsp:spPr>
        <a:xfrm>
          <a:off x="923569" y="686945"/>
          <a:ext cx="6499193" cy="4126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CA" sz="5000" b="0" i="0" kern="1200" dirty="0"/>
            <a:t>Issues associated with menstruation</a:t>
          </a:r>
          <a:endParaRPr lang="en-US" sz="5000" kern="1200" dirty="0"/>
        </a:p>
      </dsp:txBody>
      <dsp:txXfrm>
        <a:off x="1044444" y="807820"/>
        <a:ext cx="6257443" cy="3885238"/>
      </dsp:txXfrm>
    </dsp:sp>
    <dsp:sp modelId="{D9A90BA0-1FC1-E34E-9356-891CC98A2870}">
      <dsp:nvSpPr>
        <dsp:cNvPr id="0" name=""/>
        <dsp:cNvSpPr/>
      </dsp:nvSpPr>
      <dsp:spPr>
        <a:xfrm>
          <a:off x="8144896" y="919"/>
          <a:ext cx="6499193" cy="4126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D59FB-0C2E-7449-8B72-81956BC6EA90}">
      <dsp:nvSpPr>
        <dsp:cNvPr id="0" name=""/>
        <dsp:cNvSpPr/>
      </dsp:nvSpPr>
      <dsp:spPr>
        <a:xfrm>
          <a:off x="8867028" y="686945"/>
          <a:ext cx="6499193" cy="4126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CA" sz="5000" b="0" i="0" kern="1200"/>
            <a:t>No evidence to prefer one method of menstrual regulation or suppression over another</a:t>
          </a:r>
          <a:endParaRPr lang="en-US" sz="5000" kern="1200"/>
        </a:p>
      </dsp:txBody>
      <dsp:txXfrm>
        <a:off x="8987903" y="807820"/>
        <a:ext cx="6257443" cy="3885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D0549-026A-A24C-9AF4-A783A9E851D3}">
      <dsp:nvSpPr>
        <dsp:cNvPr id="0" name=""/>
        <dsp:cNvSpPr/>
      </dsp:nvSpPr>
      <dsp:spPr>
        <a:xfrm>
          <a:off x="0" y="7024535"/>
          <a:ext cx="10000250" cy="115243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Advised on ibuprofen prior to menses for cramping and to help reduce menstrual flow</a:t>
          </a:r>
        </a:p>
      </dsp:txBody>
      <dsp:txXfrm>
        <a:off x="0" y="7024535"/>
        <a:ext cx="10000250" cy="1152433"/>
      </dsp:txXfrm>
    </dsp:sp>
    <dsp:sp modelId="{E42D3306-1A65-E641-94B3-F197636B939E}">
      <dsp:nvSpPr>
        <dsp:cNvPr id="0" name=""/>
        <dsp:cNvSpPr/>
      </dsp:nvSpPr>
      <dsp:spPr>
        <a:xfrm rot="10800000">
          <a:off x="0" y="5269379"/>
          <a:ext cx="10000250" cy="1772442"/>
        </a:xfrm>
        <a:prstGeom prst="upArrowCallou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Discussed with dietician – changed formula to increase iron</a:t>
          </a:r>
        </a:p>
      </dsp:txBody>
      <dsp:txXfrm rot="10800000">
        <a:off x="0" y="5269379"/>
        <a:ext cx="10000250" cy="1151680"/>
      </dsp:txXfrm>
    </dsp:sp>
    <dsp:sp modelId="{25686EF5-0C83-6545-BE4B-DB4FE350D7FE}">
      <dsp:nvSpPr>
        <dsp:cNvPr id="0" name=""/>
        <dsp:cNvSpPr/>
      </dsp:nvSpPr>
      <dsp:spPr>
        <a:xfrm rot="10800000">
          <a:off x="0" y="3514223"/>
          <a:ext cx="10000250" cy="1772442"/>
        </a:xfrm>
        <a:prstGeom prst="upArrowCallou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Started PEG 3350 (restoralax) daily</a:t>
          </a:r>
        </a:p>
      </dsp:txBody>
      <dsp:txXfrm rot="10800000">
        <a:off x="0" y="3514223"/>
        <a:ext cx="10000250" cy="1151680"/>
      </dsp:txXfrm>
    </dsp:sp>
    <dsp:sp modelId="{C1489672-5F60-6B48-863A-99BBD2D10D04}">
      <dsp:nvSpPr>
        <dsp:cNvPr id="0" name=""/>
        <dsp:cNvSpPr/>
      </dsp:nvSpPr>
      <dsp:spPr>
        <a:xfrm rot="10800000">
          <a:off x="0" y="1759066"/>
          <a:ext cx="10000250" cy="1772442"/>
        </a:xfrm>
        <a:prstGeom prst="upArrowCallou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Decided against menstrual suppression due to risks outweighing benefits, discussion with mom and dad</a:t>
          </a:r>
        </a:p>
      </dsp:txBody>
      <dsp:txXfrm rot="10800000">
        <a:off x="0" y="1759066"/>
        <a:ext cx="10000250" cy="1151680"/>
      </dsp:txXfrm>
    </dsp:sp>
    <dsp:sp modelId="{6FB13733-88EF-6149-A24A-F6BC5E6CBC3F}">
      <dsp:nvSpPr>
        <dsp:cNvPr id="0" name=""/>
        <dsp:cNvSpPr/>
      </dsp:nvSpPr>
      <dsp:spPr>
        <a:xfrm rot="10800000">
          <a:off x="0" y="3910"/>
          <a:ext cx="10000250" cy="1772442"/>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Discussion around options for menstrual suppression, and reviewed risks/benefits of each</a:t>
          </a:r>
        </a:p>
      </dsp:txBody>
      <dsp:txXfrm rot="10800000">
        <a:off x="0" y="3910"/>
        <a:ext cx="10000250" cy="115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0DA-391F-F34C-9E5F-20347D41B905}">
      <dsp:nvSpPr>
        <dsp:cNvPr id="0" name=""/>
        <dsp:cNvSpPr/>
      </dsp:nvSpPr>
      <dsp:spPr>
        <a:xfrm>
          <a:off x="0"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5FF0E-8CDA-7449-B3D6-05E1E16DA973}">
      <dsp:nvSpPr>
        <dsp:cNvPr id="0" name=""/>
        <dsp:cNvSpPr/>
      </dsp:nvSpPr>
      <dsp:spPr>
        <a:xfrm>
          <a:off x="486489"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There is no evidence or apparent reason why women with IDD should not be screened according to same guidelines as the general population</a:t>
          </a:r>
          <a:endParaRPr lang="en-US" sz="2800" kern="1200"/>
        </a:p>
      </dsp:txBody>
      <dsp:txXfrm>
        <a:off x="567921" y="1329797"/>
        <a:ext cx="4215540" cy="2617422"/>
      </dsp:txXfrm>
    </dsp:sp>
    <dsp:sp modelId="{A6C15CDC-B076-0A40-BAE4-AAA60A5293D8}">
      <dsp:nvSpPr>
        <dsp:cNvPr id="0" name=""/>
        <dsp:cNvSpPr/>
      </dsp:nvSpPr>
      <dsp:spPr>
        <a:xfrm>
          <a:off x="5351383"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B7645-A388-F048-BA97-29CB350DEB01}">
      <dsp:nvSpPr>
        <dsp:cNvPr id="0" name=""/>
        <dsp:cNvSpPr/>
      </dsp:nvSpPr>
      <dsp:spPr>
        <a:xfrm>
          <a:off x="5837872"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But multiple studies show women with IDD have lower screening rates than women without IDD</a:t>
          </a:r>
          <a:endParaRPr lang="en-US" sz="2800" kern="1200"/>
        </a:p>
      </dsp:txBody>
      <dsp:txXfrm>
        <a:off x="5919304" y="1329797"/>
        <a:ext cx="4215540" cy="2617422"/>
      </dsp:txXfrm>
    </dsp:sp>
    <dsp:sp modelId="{C19029C1-A710-8A44-8D89-A21416105890}">
      <dsp:nvSpPr>
        <dsp:cNvPr id="0" name=""/>
        <dsp:cNvSpPr/>
      </dsp:nvSpPr>
      <dsp:spPr>
        <a:xfrm>
          <a:off x="10702766"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212F7-0B2E-5C42-86C4-5555A4C9FD68}">
      <dsp:nvSpPr>
        <dsp:cNvPr id="0" name=""/>
        <dsp:cNvSpPr/>
      </dsp:nvSpPr>
      <dsp:spPr>
        <a:xfrm>
          <a:off x="11189255"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Screening is best done systematically, as part of a program, which means more than just doing a Pap smear for an individual</a:t>
          </a:r>
          <a:endParaRPr lang="en-US" sz="2800" kern="1200"/>
        </a:p>
      </dsp:txBody>
      <dsp:txXfrm>
        <a:off x="11270687" y="1329797"/>
        <a:ext cx="4215540" cy="2617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F7EE1-D213-374E-8E57-571B21BCB348}">
      <dsp:nvSpPr>
        <dsp:cNvPr id="0" name=""/>
        <dsp:cNvSpPr/>
      </dsp:nvSpPr>
      <dsp:spPr>
        <a:xfrm>
          <a:off x="0" y="0"/>
          <a:ext cx="15773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FA440-3C1A-454B-8DB1-9354345EB15E}">
      <dsp:nvSpPr>
        <dsp:cNvPr id="0" name=""/>
        <dsp:cNvSpPr/>
      </dsp:nvSpPr>
      <dsp:spPr>
        <a:xfrm>
          <a:off x="0" y="0"/>
          <a:ext cx="15773400" cy="326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HPV DNA testing on cervical or vaginal swabs</a:t>
          </a:r>
        </a:p>
      </dsp:txBody>
      <dsp:txXfrm>
        <a:off x="0" y="0"/>
        <a:ext cx="15773400" cy="3264407"/>
      </dsp:txXfrm>
    </dsp:sp>
    <dsp:sp modelId="{08BA176F-4934-5C43-8203-79B282F48BF0}">
      <dsp:nvSpPr>
        <dsp:cNvPr id="0" name=""/>
        <dsp:cNvSpPr/>
      </dsp:nvSpPr>
      <dsp:spPr>
        <a:xfrm>
          <a:off x="0" y="3264407"/>
          <a:ext cx="157734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E5FBC-2C55-6746-9909-0462AEBF6B2E}">
      <dsp:nvSpPr>
        <dsp:cNvPr id="0" name=""/>
        <dsp:cNvSpPr/>
      </dsp:nvSpPr>
      <dsp:spPr>
        <a:xfrm>
          <a:off x="0" y="3264407"/>
          <a:ext cx="15773400" cy="326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Procedural sedation or general anasethetic to enable speculum exams</a:t>
          </a:r>
        </a:p>
      </dsp:txBody>
      <dsp:txXfrm>
        <a:off x="0" y="3264407"/>
        <a:ext cx="15773400" cy="3264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FC7FD-63FF-E745-87F6-65C6C77B0062}">
      <dsp:nvSpPr>
        <dsp:cNvPr id="0" name=""/>
        <dsp:cNvSpPr/>
      </dsp:nvSpPr>
      <dsp:spPr>
        <a:xfrm>
          <a:off x="77" y="265659"/>
          <a:ext cx="7370675" cy="979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Menstrual suppression:</a:t>
          </a:r>
        </a:p>
      </dsp:txBody>
      <dsp:txXfrm>
        <a:off x="77" y="265659"/>
        <a:ext cx="7370675" cy="979200"/>
      </dsp:txXfrm>
    </dsp:sp>
    <dsp:sp modelId="{9DD7EA72-17EE-B24B-B13F-B8F9CD3CB046}">
      <dsp:nvSpPr>
        <dsp:cNvPr id="0" name=""/>
        <dsp:cNvSpPr/>
      </dsp:nvSpPr>
      <dsp:spPr>
        <a:xfrm>
          <a:off x="77" y="1244859"/>
          <a:ext cx="7370675" cy="50164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100000"/>
            </a:lnSpc>
            <a:spcBef>
              <a:spcPct val="0"/>
            </a:spcBef>
            <a:spcAft>
              <a:spcPct val="15000"/>
            </a:spcAft>
            <a:buChar char="•"/>
          </a:pPr>
          <a:r>
            <a:rPr lang="en-US" sz="3400" kern="1200"/>
            <a:t>Fulsome discussion with patient or SDM/caregivers regarding options. Understand reason for request.</a:t>
          </a:r>
        </a:p>
        <a:p>
          <a:pPr marL="285750" lvl="1" indent="-285750" algn="l" defTabSz="1511300">
            <a:lnSpc>
              <a:spcPct val="100000"/>
            </a:lnSpc>
            <a:spcBef>
              <a:spcPct val="0"/>
            </a:spcBef>
            <a:spcAft>
              <a:spcPct val="15000"/>
            </a:spcAft>
            <a:buChar char="•"/>
          </a:pPr>
          <a:r>
            <a:rPr lang="en-US" sz="3400" kern="1200" dirty="0"/>
            <a:t>Continuous hormonal contraception, </a:t>
          </a:r>
          <a:r>
            <a:rPr lang="en-US" sz="3400" kern="1200" dirty="0" err="1"/>
            <a:t>depo-provera</a:t>
          </a:r>
          <a:r>
            <a:rPr lang="en-US" sz="3400" kern="1200" dirty="0"/>
            <a:t>, IUS, implantable devices all options to consider</a:t>
          </a:r>
        </a:p>
      </dsp:txBody>
      <dsp:txXfrm>
        <a:off x="77" y="1244859"/>
        <a:ext cx="7370675" cy="5016487"/>
      </dsp:txXfrm>
    </dsp:sp>
    <dsp:sp modelId="{062347FC-BCA1-1449-A41D-97001CFFD3EC}">
      <dsp:nvSpPr>
        <dsp:cNvPr id="0" name=""/>
        <dsp:cNvSpPr/>
      </dsp:nvSpPr>
      <dsp:spPr>
        <a:xfrm>
          <a:off x="8402647" y="265659"/>
          <a:ext cx="7370675" cy="979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Cervical cancer screening:</a:t>
          </a:r>
        </a:p>
      </dsp:txBody>
      <dsp:txXfrm>
        <a:off x="8402647" y="265659"/>
        <a:ext cx="7370675" cy="979200"/>
      </dsp:txXfrm>
    </dsp:sp>
    <dsp:sp modelId="{87EE1044-1F14-A84E-AC8D-6A79F31D82FD}">
      <dsp:nvSpPr>
        <dsp:cNvPr id="0" name=""/>
        <dsp:cNvSpPr/>
      </dsp:nvSpPr>
      <dsp:spPr>
        <a:xfrm>
          <a:off x="8402647" y="1244859"/>
          <a:ext cx="7370675" cy="501648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100000"/>
            </a:lnSpc>
            <a:spcBef>
              <a:spcPct val="0"/>
            </a:spcBef>
            <a:spcAft>
              <a:spcPct val="15000"/>
            </a:spcAft>
            <a:buChar char="•"/>
          </a:pPr>
          <a:r>
            <a:rPr lang="en-US" sz="3400" kern="1200"/>
            <a:t>Low rates of screening (multiple reasons for same)</a:t>
          </a:r>
        </a:p>
        <a:p>
          <a:pPr marL="285750" lvl="1" indent="-285750" algn="l" defTabSz="1511300">
            <a:lnSpc>
              <a:spcPct val="100000"/>
            </a:lnSpc>
            <a:spcBef>
              <a:spcPct val="0"/>
            </a:spcBef>
            <a:spcAft>
              <a:spcPct val="15000"/>
            </a:spcAft>
            <a:buChar char="•"/>
          </a:pPr>
          <a:r>
            <a:rPr lang="en-US" sz="3400" kern="1200"/>
            <a:t>Recognize barriers in getting full history of sexual activity and underscreening</a:t>
          </a:r>
        </a:p>
        <a:p>
          <a:pPr marL="285750" lvl="1" indent="-285750" algn="l" defTabSz="1511300">
            <a:lnSpc>
              <a:spcPct val="100000"/>
            </a:lnSpc>
            <a:spcBef>
              <a:spcPct val="0"/>
            </a:spcBef>
            <a:spcAft>
              <a:spcPct val="15000"/>
            </a:spcAft>
            <a:buChar char="•"/>
          </a:pPr>
          <a:r>
            <a:rPr lang="en-US" sz="3400" kern="1200"/>
            <a:t>Consider measures to improve comfort for patients during procedure</a:t>
          </a:r>
        </a:p>
        <a:p>
          <a:pPr marL="285750" lvl="1" indent="-285750" algn="l" defTabSz="1511300">
            <a:lnSpc>
              <a:spcPct val="100000"/>
            </a:lnSpc>
            <a:spcBef>
              <a:spcPct val="0"/>
            </a:spcBef>
            <a:spcAft>
              <a:spcPct val="15000"/>
            </a:spcAft>
            <a:buChar char="•"/>
          </a:pPr>
          <a:r>
            <a:rPr lang="en-US" sz="3400" kern="1200"/>
            <a:t>Consider HPV testing</a:t>
          </a:r>
        </a:p>
      </dsp:txBody>
      <dsp:txXfrm>
        <a:off x="8402647" y="1244859"/>
        <a:ext cx="7370675" cy="50164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abukisyndromefoundation.org/about-kabuki-syndro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add.org/wp-content/uploads/2016/12/41023-JoDD-22-2-v10f-101-120-Bradley-and-Koross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faculty/presenter has no relationships to disclose, indicate Not Applicable under Relationships with Financial Sponsors.</a:t>
            </a:r>
          </a:p>
          <a:p>
            <a:endParaRPr lang="en-US" dirty="0"/>
          </a:p>
          <a:p>
            <a:r>
              <a:rPr lang="en-US" dirty="0"/>
              <a:t>Complete this slide for the primary presenter and ALL co-presenters if applicable.</a:t>
            </a:r>
          </a:p>
          <a:p>
            <a:endParaRPr lang="en-US" dirty="0"/>
          </a:p>
          <a:p>
            <a:r>
              <a:rPr lang="en-US" dirty="0"/>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US" dirty="0">
                <a:cs typeface="Calibri" panose="020F0502020204030204"/>
              </a:rPr>
              <a:t>Regarding the change in </a:t>
            </a:r>
            <a:r>
              <a:rPr lang="en-US" dirty="0" err="1">
                <a:cs typeface="Calibri" panose="020F0502020204030204"/>
              </a:rPr>
              <a:t>behaviour</a:t>
            </a:r>
            <a:r>
              <a:rPr lang="en-US" dirty="0">
                <a:cs typeface="Calibri" panose="020F0502020204030204"/>
              </a:rPr>
              <a:t> / increased "escalations", what's on your DDx?</a:t>
            </a:r>
          </a:p>
          <a:p>
            <a:pPr marL="1200150" lvl="1" indent="-457200">
              <a:buAutoNum type="alphaLcParenR"/>
            </a:pPr>
            <a:r>
              <a:rPr lang="en-US" dirty="0">
                <a:cs typeface="Calibri" panose="020F0502020204030204"/>
              </a:rPr>
              <a:t>Fatigue </a:t>
            </a:r>
          </a:p>
          <a:p>
            <a:pPr marL="1200150" lvl="1" indent="-457200">
              <a:buAutoNum type="alphaLcParenR"/>
            </a:pPr>
            <a:r>
              <a:rPr lang="en-US" dirty="0">
                <a:cs typeface="Calibri" panose="020F0502020204030204"/>
              </a:rPr>
              <a:t>Pain</a:t>
            </a:r>
          </a:p>
          <a:p>
            <a:pPr marL="1200150" lvl="1" indent="-457200">
              <a:buAutoNum type="alphaLcParenR"/>
            </a:pPr>
            <a:r>
              <a:rPr lang="en-US" dirty="0">
                <a:cs typeface="Calibri" panose="020F0502020204030204"/>
              </a:rPr>
              <a:t>GERD </a:t>
            </a:r>
          </a:p>
          <a:p>
            <a:pPr marL="1200150" lvl="1" indent="-457200">
              <a:buAutoNum type="alphaLcParenR"/>
            </a:pPr>
            <a:r>
              <a:rPr lang="en-US" dirty="0">
                <a:cs typeface="Calibri" panose="020F0502020204030204"/>
              </a:rPr>
              <a:t>Allergies / sinusitis </a:t>
            </a:r>
          </a:p>
          <a:p>
            <a:pPr marL="1200150" lvl="1" indent="-457200">
              <a:buAutoNum type="alphaLcParenR"/>
            </a:pPr>
            <a:r>
              <a:rPr lang="en-US" dirty="0">
                <a:cs typeface="Calibri" panose="020F0502020204030204"/>
              </a:rPr>
              <a:t>Ear infection </a:t>
            </a:r>
          </a:p>
          <a:p>
            <a:pPr marL="1200150" lvl="1" indent="-457200">
              <a:buAutoNum type="alphaLcParenR"/>
            </a:pPr>
            <a:r>
              <a:rPr lang="en-US" dirty="0">
                <a:cs typeface="Calibri" panose="020F0502020204030204"/>
              </a:rPr>
              <a:t>Dental pain/infection </a:t>
            </a:r>
          </a:p>
          <a:p>
            <a:pPr marL="1200150" lvl="1" indent="-457200">
              <a:buAutoNum type="alphaLcParenR"/>
            </a:pPr>
            <a:r>
              <a:rPr lang="en-US" dirty="0">
                <a:cs typeface="Calibri" panose="020F0502020204030204"/>
              </a:rPr>
              <a:t>Depression</a:t>
            </a:r>
          </a:p>
          <a:p>
            <a:pPr marL="1200150" lvl="1" indent="-457200">
              <a:buAutoNum type="alphaLcParenR"/>
            </a:pPr>
            <a:r>
              <a:rPr lang="en-US" dirty="0">
                <a:cs typeface="Calibri" panose="020F0502020204030204"/>
              </a:rPr>
              <a:t>Many others </a:t>
            </a:r>
          </a:p>
          <a:p>
            <a:pPr marL="514350" indent="-514350">
              <a:buAutoNum type="arabicPeriod"/>
            </a:pPr>
            <a:r>
              <a:rPr lang="en-US" dirty="0">
                <a:cs typeface="Calibri" panose="020F0502020204030204"/>
              </a:rPr>
              <a:t>What physical exam maneuvers/systems would you prioritize?</a:t>
            </a:r>
          </a:p>
          <a:p>
            <a:pPr marL="1200150" lvl="1" indent="-457200">
              <a:buAutoNum type="alphaLcParenR"/>
            </a:pPr>
            <a:r>
              <a:rPr lang="en-US" dirty="0">
                <a:cs typeface="Calibri" panose="020F0502020204030204"/>
              </a:rPr>
              <a:t>Abdominal exam </a:t>
            </a:r>
          </a:p>
          <a:p>
            <a:pPr marL="1200150" lvl="1" indent="-457200">
              <a:buAutoNum type="alphaLcParenR"/>
            </a:pPr>
            <a:r>
              <a:rPr lang="en-US" dirty="0">
                <a:cs typeface="Calibri" panose="020F0502020204030204"/>
              </a:rPr>
              <a:t>HEENT </a:t>
            </a:r>
          </a:p>
          <a:p>
            <a:pPr marL="1200150" lvl="1" indent="-457200">
              <a:buAutoNum type="alphaLcParenR"/>
            </a:pPr>
            <a:r>
              <a:rPr lang="en-US" dirty="0">
                <a:cs typeface="Calibri" panose="020F0502020204030204"/>
              </a:rPr>
              <a:t>Feet/</a:t>
            </a:r>
            <a:r>
              <a:rPr lang="en-US" dirty="0" err="1">
                <a:cs typeface="Calibri" panose="020F0502020204030204"/>
              </a:rPr>
              <a:t>derm</a:t>
            </a:r>
            <a:r>
              <a:rPr lang="en-US" dirty="0">
                <a:cs typeface="Calibri" panose="020F0502020204030204"/>
              </a:rPr>
              <a:t> </a:t>
            </a:r>
          </a:p>
          <a:p>
            <a:pPr marL="1200150" lvl="1" indent="-457200">
              <a:buAutoNum type="alphaLcParenR"/>
            </a:pPr>
            <a:r>
              <a:rPr lang="en-US" dirty="0">
                <a:cs typeface="Calibri" panose="020F0502020204030204"/>
              </a:rPr>
              <a:t>Weight </a:t>
            </a:r>
          </a:p>
          <a:p>
            <a:pPr marL="514350" indent="-514350">
              <a:buAutoNum type="arabicPeriod"/>
            </a:pPr>
            <a:r>
              <a:rPr lang="en-US" dirty="0">
                <a:cs typeface="Calibri" panose="020F0502020204030204"/>
              </a:rPr>
              <a:t>What investigations might you consider?</a:t>
            </a:r>
          </a:p>
          <a:p>
            <a:pPr marL="1200150" lvl="1" indent="-457200">
              <a:buAutoNum type="alphaLcParenR"/>
            </a:pPr>
            <a:r>
              <a:rPr lang="en-US" dirty="0">
                <a:cs typeface="Calibri" panose="020F0502020204030204"/>
              </a:rPr>
              <a:t>H. pylori stool antigen</a:t>
            </a:r>
          </a:p>
          <a:p>
            <a:pPr marL="1200150" lvl="1" indent="-457200">
              <a:buAutoNum type="alphaLcParenR"/>
            </a:pPr>
            <a:r>
              <a:rPr lang="en-US" dirty="0">
                <a:cs typeface="Calibri" panose="020F0502020204030204"/>
              </a:rPr>
              <a:t>FIT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3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300" u="none" dirty="0"/>
              <a:t>Toolkit***</a:t>
            </a:r>
          </a:p>
          <a:p>
            <a:r>
              <a:rPr lang="en-CA" sz="3300" u="none" dirty="0"/>
              <a:t>These guidelines include: </a:t>
            </a:r>
          </a:p>
          <a:p>
            <a:pPr marL="457200" indent="-457200">
              <a:buFont typeface="Arial" panose="020B0604020202020204" pitchFamily="34" charset="0"/>
              <a:buChar char="•"/>
            </a:pPr>
            <a:r>
              <a:rPr lang="en-CA" sz="2800" u="none" dirty="0"/>
              <a:t>General, physical, behavioural &amp; mental health recommendations for adults with DD </a:t>
            </a:r>
          </a:p>
          <a:p>
            <a:pPr marL="914400" lvl="1" indent="-457200">
              <a:buFont typeface="Arial" panose="020B0604020202020204" pitchFamily="34" charset="0"/>
              <a:buChar char="•"/>
            </a:pPr>
            <a:r>
              <a:rPr lang="en-CA" sz="2600" u="none" dirty="0"/>
              <a:t>Especially for those conditions not screened for by routine health assessments of the general population</a:t>
            </a:r>
          </a:p>
          <a:p>
            <a:pPr marL="914400" lvl="1" indent="-457200">
              <a:buFont typeface="Arial" panose="020B0604020202020204" pitchFamily="34" charset="0"/>
              <a:buChar char="•"/>
            </a:pPr>
            <a:r>
              <a:rPr lang="en-CA" sz="2600" u="none" dirty="0"/>
              <a:t>For example, paying special attention to constipation, cerumen impaction, GERD</a:t>
            </a:r>
          </a:p>
          <a:p>
            <a:pPr marL="914400" lvl="1" indent="-457200">
              <a:buFont typeface="Arial" panose="020B0604020202020204" pitchFamily="34" charset="0"/>
              <a:buChar char="•"/>
            </a:pPr>
            <a:endParaRPr lang="en-CA" sz="2600" u="none" dirty="0"/>
          </a:p>
          <a:p>
            <a:pPr marL="914400" lvl="1" indent="-457200">
              <a:buFont typeface="Arial" panose="020B0604020202020204" pitchFamily="34" charset="0"/>
              <a:buChar char="•"/>
            </a:pPr>
            <a:endParaRPr lang="en-CA" sz="2600" u="none" dirty="0"/>
          </a:p>
          <a:p>
            <a:pPr marL="914400" lvl="1" indent="-457200">
              <a:buFont typeface="Arial" panose="020B0604020202020204" pitchFamily="34" charset="0"/>
              <a:buChar char="•"/>
            </a:pPr>
            <a:endParaRPr lang="en-CA" sz="2600" u="none"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B55BC-FAA3-4D27-99AF-5E0207D63B0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01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Given the high rates of GERD among people with IDD and associated with Kabuki syndrome, in addition to the nighttime consumption of foods and condiments, I started a trial of a PPI after ruling out H. pylori, in addition to starting ferrous fumarate. FIT test was negative.</a:t>
            </a:r>
          </a:p>
          <a:p>
            <a:pPr marL="171450" indent="-171450">
              <a:buFont typeface="Arial" panose="020B0604020202020204" pitchFamily="34" charset="0"/>
              <a:buChar char="•"/>
            </a:pPr>
            <a:r>
              <a:rPr lang="en-US" dirty="0">
                <a:cs typeface="Calibri"/>
              </a:rPr>
              <a:t>The "escalations" drastically improved to 3-5 per month.</a:t>
            </a:r>
          </a:p>
          <a:p>
            <a:pPr marL="171450" indent="-171450">
              <a:buFont typeface="Arial" panose="020B0604020202020204" pitchFamily="34" charset="0"/>
              <a:buChar char="•"/>
            </a:pPr>
            <a:r>
              <a:rPr lang="en-US" dirty="0">
                <a:cs typeface="Calibri"/>
              </a:rPr>
              <a:t>Nighttime eating reduced to 2-3x per week instead of daily. I changed the timing of her iron and PPI (switched iron from PM to AM, and switched PPI from AM to PM) and her nighttime eating fully resolved. </a:t>
            </a:r>
          </a:p>
          <a:p>
            <a:pPr marL="171450" indent="-171450">
              <a:buFont typeface="Arial" panose="020B0604020202020204" pitchFamily="34" charset="0"/>
              <a:buChar char="•"/>
            </a:pPr>
            <a:r>
              <a:rPr lang="en-US" dirty="0">
                <a:cs typeface="Calibri"/>
              </a:rPr>
              <a:t>She was reviewed by GI for other concerns - a gastroscopy was done which revealed Barrett's esophagus, therefore the PPI will be continued indefinitely.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22222"/>
                </a:solidFill>
              </a:rPr>
              <a:t>U</a:t>
            </a:r>
            <a:r>
              <a:rPr lang="en-US" b="0" i="0" dirty="0">
                <a:solidFill>
                  <a:srgbClr val="222222"/>
                </a:solidFill>
                <a:effectLst/>
              </a:rPr>
              <a:t>nique challenges in diagnosis and care </a:t>
            </a:r>
          </a:p>
          <a:p>
            <a:pPr marL="171450" indent="-171450">
              <a:buFont typeface="Arial" panose="020B0604020202020204" pitchFamily="34" charset="0"/>
              <a:buChar char="•"/>
            </a:pPr>
            <a:r>
              <a:rPr lang="en-US" b="0" i="0" dirty="0">
                <a:solidFill>
                  <a:srgbClr val="222222"/>
                </a:solidFill>
                <a:effectLst/>
              </a:rPr>
              <a:t>Dysphagia (60%):</a:t>
            </a:r>
          </a:p>
          <a:p>
            <a:pPr marL="628650" lvl="1" indent="-171450">
              <a:buFont typeface="Arial" panose="020B0604020202020204" pitchFamily="34" charset="0"/>
              <a:buChar char="•"/>
            </a:pPr>
            <a:r>
              <a:rPr lang="en-US" b="0" i="0" dirty="0">
                <a:solidFill>
                  <a:srgbClr val="222222"/>
                </a:solidFill>
                <a:effectLst/>
              </a:rPr>
              <a:t>Uncoordinated swallowing</a:t>
            </a:r>
          </a:p>
          <a:p>
            <a:pPr lvl="2">
              <a:buFont typeface="Wingdings" panose="05000000000000000000" pitchFamily="2" charset="2"/>
              <a:buChar char="Ø"/>
            </a:pPr>
            <a:r>
              <a:rPr lang="en-US" b="0" i="0" dirty="0">
                <a:solidFill>
                  <a:srgbClr val="222222"/>
                </a:solidFill>
                <a:effectLst/>
              </a:rPr>
              <a:t>inadequate nutrition / caloric intake, decreased hydration, choking, aspiration pneumonia</a:t>
            </a:r>
            <a:endParaRPr lang="en-US" dirty="0">
              <a:solidFill>
                <a:srgbClr val="222222"/>
              </a:solidFill>
            </a:endParaRPr>
          </a:p>
          <a:p>
            <a:pPr lvl="2">
              <a:buFont typeface="Wingdings" panose="05000000000000000000" pitchFamily="2" charset="2"/>
              <a:buChar char="Ø"/>
            </a:pPr>
            <a:r>
              <a:rPr lang="en-US" b="0" i="0" dirty="0">
                <a:solidFill>
                  <a:srgbClr val="222222"/>
                </a:solidFill>
                <a:effectLst/>
              </a:rPr>
              <a:t>impacting </a:t>
            </a:r>
            <a:r>
              <a:rPr lang="en-US" dirty="0">
                <a:solidFill>
                  <a:srgbClr val="222222"/>
                </a:solidFill>
              </a:rPr>
              <a:t>QOL , psychological and social impacts</a:t>
            </a:r>
            <a:endParaRPr lang="en-US" b="0" i="0" dirty="0">
              <a:solidFill>
                <a:srgbClr val="222222"/>
              </a:solidFill>
              <a:effectLst/>
            </a:endParaRPr>
          </a:p>
          <a:p>
            <a:pPr marL="628650" lvl="1" indent="-171450" algn="l">
              <a:buFont typeface="Arial" panose="020B0604020202020204" pitchFamily="34" charset="0"/>
              <a:buChar char="•"/>
            </a:pPr>
            <a:r>
              <a:rPr lang="en-US" b="0" i="0" dirty="0">
                <a:solidFill>
                  <a:srgbClr val="222222"/>
                </a:solidFill>
                <a:effectLst/>
              </a:rPr>
              <a:t>Predisposing factors include craniofacial abnormalities, </a:t>
            </a:r>
            <a:r>
              <a:rPr lang="en-US" dirty="0">
                <a:solidFill>
                  <a:srgbClr val="222222"/>
                </a:solidFill>
              </a:rPr>
              <a:t>abnormal sensory or motor development, higher risk with more severe IDD </a:t>
            </a:r>
          </a:p>
          <a:p>
            <a:pPr lvl="1"/>
            <a:r>
              <a:rPr lang="en-US" b="0" i="0" dirty="0">
                <a:solidFill>
                  <a:srgbClr val="222222"/>
                </a:solidFill>
                <a:effectLst/>
              </a:rPr>
              <a:t>decreased hydration and nutrition status</a:t>
            </a:r>
          </a:p>
          <a:p>
            <a:pPr marL="171450" indent="-171450">
              <a:buFont typeface="Arial" panose="020B0604020202020204" pitchFamily="34" charset="0"/>
              <a:buChar char="•"/>
            </a:pPr>
            <a:r>
              <a:rPr lang="en-US" b="0" i="0" dirty="0">
                <a:solidFill>
                  <a:srgbClr val="222222"/>
                </a:solidFill>
                <a:effectLst/>
              </a:rPr>
              <a:t>Pulmonary aspiration (41%)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rPr>
              <a:t>Typically 2</a:t>
            </a:r>
            <a:r>
              <a:rPr lang="en-US" b="0" i="0" baseline="30000" dirty="0">
                <a:solidFill>
                  <a:srgbClr val="222222"/>
                </a:solidFill>
                <a:effectLst/>
              </a:rPr>
              <a:t>o</a:t>
            </a:r>
            <a:r>
              <a:rPr lang="en-US" b="0" i="0" dirty="0">
                <a:solidFill>
                  <a:srgbClr val="222222"/>
                </a:solidFill>
                <a:effectLst/>
              </a:rPr>
              <a:t> to GERD or dysphagia, leading cause of mortality in patients with dysphagia 2</a:t>
            </a:r>
            <a:r>
              <a:rPr lang="en-US" b="0" i="0" baseline="30000" dirty="0">
                <a:solidFill>
                  <a:srgbClr val="222222"/>
                </a:solidFill>
                <a:effectLst/>
              </a:rPr>
              <a:t>o</a:t>
            </a:r>
            <a:r>
              <a:rPr lang="en-US" b="0" i="0" dirty="0">
                <a:solidFill>
                  <a:srgbClr val="222222"/>
                </a:solidFill>
                <a:effectLst/>
              </a:rPr>
              <a:t> to neurologic dysfunction</a:t>
            </a:r>
          </a:p>
          <a:p>
            <a:pPr marL="628650" lvl="1" indent="-171450" algn="l">
              <a:buFont typeface="Arial" panose="020B0604020202020204" pitchFamily="34" charset="0"/>
              <a:buChar char="•"/>
            </a:pPr>
            <a:r>
              <a:rPr lang="en-US" b="0" i="0" dirty="0">
                <a:solidFill>
                  <a:srgbClr val="222222"/>
                </a:solidFill>
                <a:effectLst/>
              </a:rPr>
              <a:t>Neurologic deficits and mechanical abnormalities</a:t>
            </a:r>
            <a:r>
              <a:rPr lang="en-US" dirty="0">
                <a:solidFill>
                  <a:srgbClr val="222222"/>
                </a:solidFill>
              </a:rPr>
              <a:t> (e.g. </a:t>
            </a:r>
            <a:r>
              <a:rPr lang="en-US" b="0" i="0" dirty="0">
                <a:solidFill>
                  <a:srgbClr val="222222"/>
                </a:solidFill>
                <a:effectLst/>
              </a:rPr>
              <a:t>cerebral palsy) at increased risk </a:t>
            </a:r>
          </a:p>
          <a:p>
            <a:pPr marL="628650" lvl="1" indent="-171450" algn="l">
              <a:buFont typeface="Arial" panose="020B0604020202020204" pitchFamily="34" charset="0"/>
              <a:buChar char="•"/>
            </a:pPr>
            <a:r>
              <a:rPr lang="en-US" b="0" i="0" dirty="0">
                <a:solidFill>
                  <a:srgbClr val="222222"/>
                </a:solidFill>
                <a:effectLst/>
              </a:rPr>
              <a:t>Multifactorial</a:t>
            </a:r>
            <a:r>
              <a:rPr lang="en-US" dirty="0">
                <a:solidFill>
                  <a:srgbClr val="222222"/>
                </a:solidFill>
              </a:rPr>
              <a:t>: </a:t>
            </a:r>
            <a:r>
              <a:rPr lang="en-US" b="0" i="0" dirty="0">
                <a:solidFill>
                  <a:srgbClr val="222222"/>
                </a:solidFill>
                <a:effectLst/>
              </a:rPr>
              <a:t>dysphagia, reflux, dependence for feeding and oral care</a:t>
            </a:r>
          </a:p>
          <a:p>
            <a:pPr marL="628650" lvl="1" indent="-171450" algn="l">
              <a:buFont typeface="Arial" panose="020B0604020202020204" pitchFamily="34" charset="0"/>
              <a:buChar char="•"/>
            </a:pPr>
            <a:r>
              <a:rPr lang="en-US" b="0" i="0" dirty="0">
                <a:solidFill>
                  <a:srgbClr val="222222"/>
                </a:solidFill>
                <a:effectLst/>
              </a:rPr>
              <a:t>Poor dental hygiene also increases risk of aspiration pneumonia, which is thought to occur due to potentially more pathogenic oral bacteria and higher quantity of bacteria</a:t>
            </a:r>
          </a:p>
          <a:p>
            <a:pPr marL="628650" lvl="1" indent="-171450" algn="l">
              <a:buFont typeface="Arial" panose="020B0604020202020204" pitchFamily="34" charset="0"/>
              <a:buChar char="•"/>
            </a:pPr>
            <a:r>
              <a:rPr lang="en-US" b="0" i="0" dirty="0">
                <a:solidFill>
                  <a:srgbClr val="222222"/>
                </a:solidFill>
                <a:effectLst/>
              </a:rPr>
              <a:t>Clinical suspicion of aspiration </a:t>
            </a:r>
            <a:r>
              <a:rPr lang="en-US" b="0" i="0" dirty="0">
                <a:solidFill>
                  <a:srgbClr val="222222"/>
                </a:solidFill>
                <a:effectLst/>
                <a:sym typeface="Wingdings" panose="05000000000000000000" pitchFamily="2" charset="2"/>
              </a:rPr>
              <a:t> </a:t>
            </a:r>
            <a:r>
              <a:rPr lang="en-US" b="0" i="0" dirty="0" err="1">
                <a:solidFill>
                  <a:srgbClr val="222222"/>
                </a:solidFill>
                <a:effectLst/>
              </a:rPr>
              <a:t>videofluoroscopic</a:t>
            </a:r>
            <a:r>
              <a:rPr lang="en-US" b="0" i="0" dirty="0">
                <a:solidFill>
                  <a:srgbClr val="222222"/>
                </a:solidFill>
                <a:effectLst/>
              </a:rPr>
              <a:t> swallow study</a:t>
            </a:r>
          </a:p>
          <a:p>
            <a:pPr marL="628650" lvl="1" indent="-171450">
              <a:buFont typeface="Arial" panose="020B0604020202020204" pitchFamily="34" charset="0"/>
              <a:buChar char="•"/>
            </a:pPr>
            <a:r>
              <a:rPr lang="en-US" b="0" i="0" dirty="0">
                <a:solidFill>
                  <a:srgbClr val="222222"/>
                </a:solidFill>
                <a:effectLst/>
              </a:rPr>
              <a:t>Repeated pulmonary aspirations</a:t>
            </a:r>
            <a:r>
              <a:rPr lang="en-US" dirty="0">
                <a:solidFill>
                  <a:srgbClr val="222222"/>
                </a:solidFill>
              </a:rPr>
              <a:t> (</a:t>
            </a:r>
            <a:r>
              <a:rPr lang="en-US" b="0" i="0" dirty="0">
                <a:solidFill>
                  <a:srgbClr val="222222"/>
                </a:solidFill>
                <a:effectLst/>
              </a:rPr>
              <a:t>80% silent</a:t>
            </a:r>
            <a:r>
              <a:rPr lang="en-US" dirty="0">
                <a:solidFill>
                  <a:srgbClr val="222222"/>
                </a:solidFill>
              </a:rPr>
              <a:t>)</a:t>
            </a:r>
            <a:r>
              <a:rPr lang="en-US" b="0" i="0" dirty="0">
                <a:solidFill>
                  <a:srgbClr val="222222"/>
                </a:solidFill>
                <a:effectLst/>
              </a:rPr>
              <a:t> </a:t>
            </a:r>
            <a:r>
              <a:rPr lang="en-US" b="0" i="0" dirty="0">
                <a:solidFill>
                  <a:srgbClr val="222222"/>
                </a:solidFill>
                <a:effectLst/>
                <a:sym typeface="Wingdings" panose="05000000000000000000" pitchFamily="2" charset="2"/>
              </a:rPr>
              <a:t></a:t>
            </a:r>
            <a:r>
              <a:rPr lang="en-US" b="0" i="0" dirty="0">
                <a:solidFill>
                  <a:srgbClr val="222222"/>
                </a:solidFill>
                <a:effectLst/>
              </a:rPr>
              <a:t> chronic lung disease</a:t>
            </a:r>
          </a:p>
          <a:p>
            <a:pPr marL="171450" indent="-171450">
              <a:buFont typeface="Arial" panose="020B0604020202020204" pitchFamily="34" charset="0"/>
              <a:buChar char="•"/>
            </a:pPr>
            <a:r>
              <a:rPr lang="en-US" b="0" i="0" dirty="0">
                <a:solidFill>
                  <a:srgbClr val="222222"/>
                </a:solidFill>
                <a:effectLst/>
              </a:rPr>
              <a:t>GERD (32%)</a:t>
            </a:r>
          </a:p>
          <a:p>
            <a:pPr marL="628650" lvl="1" indent="-171450">
              <a:buFont typeface="Arial" panose="020B0604020202020204" pitchFamily="34" charset="0"/>
              <a:buChar char="•"/>
            </a:pPr>
            <a:r>
              <a:rPr lang="en-US" b="0" i="0" dirty="0">
                <a:solidFill>
                  <a:srgbClr val="222222"/>
                </a:solidFill>
                <a:effectLst/>
              </a:rPr>
              <a:t>Neuromuscular dysfunction is primary etiology in IDD </a:t>
            </a:r>
          </a:p>
          <a:p>
            <a:pPr marL="628650" lvl="1" indent="-171450">
              <a:buFont typeface="Arial" panose="020B0604020202020204" pitchFamily="34" charset="0"/>
              <a:buChar char="•"/>
            </a:pPr>
            <a:r>
              <a:rPr lang="en-US" b="0" i="0" dirty="0">
                <a:solidFill>
                  <a:srgbClr val="222222"/>
                </a:solidFill>
                <a:effectLst/>
              </a:rPr>
              <a:t>Chronic GERD </a:t>
            </a:r>
            <a:r>
              <a:rPr lang="en-US" b="0" i="0" dirty="0">
                <a:solidFill>
                  <a:srgbClr val="222222"/>
                </a:solidFill>
                <a:effectLst/>
                <a:sym typeface="Wingdings" panose="05000000000000000000" pitchFamily="2" charset="2"/>
              </a:rPr>
              <a:t> erosive esophagitis, esophageal stricture, </a:t>
            </a:r>
            <a:r>
              <a:rPr lang="en-US" b="0" i="0" dirty="0">
                <a:solidFill>
                  <a:srgbClr val="222222"/>
                </a:solidFill>
                <a:effectLst/>
              </a:rPr>
              <a:t>Barrett’s esophagus </a:t>
            </a:r>
            <a:r>
              <a:rPr lang="en-US" b="0" i="0" dirty="0">
                <a:solidFill>
                  <a:srgbClr val="222222"/>
                </a:solidFill>
                <a:effectLst/>
                <a:sym typeface="Wingdings" panose="05000000000000000000" pitchFamily="2" charset="2"/>
              </a:rPr>
              <a:t> </a:t>
            </a:r>
            <a:r>
              <a:rPr lang="en-US" b="0" i="0" dirty="0">
                <a:solidFill>
                  <a:srgbClr val="222222"/>
                </a:solidFill>
                <a:effectLst/>
              </a:rPr>
              <a:t>carcinoma of the esophagus</a:t>
            </a:r>
          </a:p>
          <a:p>
            <a:pPr marL="628650" lvl="1" indent="-171450">
              <a:buFont typeface="Arial" panose="020B0604020202020204" pitchFamily="34" charset="0"/>
              <a:buChar char="•"/>
            </a:pPr>
            <a:r>
              <a:rPr lang="en-US" b="0" i="0" dirty="0">
                <a:solidFill>
                  <a:srgbClr val="222222"/>
                </a:solidFill>
                <a:effectLst/>
              </a:rPr>
              <a:t>Consider domination syndrome, more common in patients with IDD (regurgitate food then re-swallow or expel it) – assoc. w. </a:t>
            </a:r>
            <a:r>
              <a:rPr lang="en-US" b="0" i="0" dirty="0" err="1">
                <a:solidFill>
                  <a:srgbClr val="222222"/>
                </a:solidFill>
                <a:effectLst/>
              </a:rPr>
              <a:t>wt</a:t>
            </a:r>
            <a:r>
              <a:rPr lang="en-US" b="0" i="0" dirty="0">
                <a:solidFill>
                  <a:srgbClr val="222222"/>
                </a:solidFill>
                <a:effectLst/>
              </a:rPr>
              <a:t> loss, malnutrition, dental problems, halitosis, and electrolyte disturbance </a:t>
            </a:r>
          </a:p>
          <a:p>
            <a:pPr marL="171450" indent="-171450">
              <a:buFont typeface="Arial" panose="020B0604020202020204" pitchFamily="34" charset="0"/>
              <a:buChar char="•"/>
            </a:pPr>
            <a:r>
              <a:rPr lang="en-US" b="0" i="0" dirty="0">
                <a:solidFill>
                  <a:srgbClr val="222222"/>
                </a:solidFill>
                <a:effectLst/>
              </a:rPr>
              <a:t>H. Pylori is higher in children with developmental disabilities who live in group homes) </a:t>
            </a:r>
            <a:r>
              <a:rPr lang="en-US" b="0" i="0" dirty="0">
                <a:solidFill>
                  <a:srgbClr val="222222"/>
                </a:solidFill>
                <a:effectLst/>
                <a:sym typeface="Wingdings" panose="05000000000000000000" pitchFamily="2" charset="2"/>
              </a:rPr>
              <a:t> </a:t>
            </a:r>
            <a:r>
              <a:rPr lang="en-US" b="0" i="0" dirty="0">
                <a:solidFill>
                  <a:srgbClr val="222222"/>
                </a:solidFill>
                <a:effectLst/>
              </a:rPr>
              <a:t> peptic ulcer disease </a:t>
            </a:r>
            <a:r>
              <a:rPr lang="en-US" b="0" i="0" dirty="0">
                <a:solidFill>
                  <a:srgbClr val="222222"/>
                </a:solidFill>
                <a:effectLst/>
                <a:sym typeface="Wingdings" panose="05000000000000000000" pitchFamily="2" charset="2"/>
              </a:rPr>
              <a:t> </a:t>
            </a:r>
            <a:r>
              <a:rPr lang="en-US" b="0" i="0" dirty="0">
                <a:solidFill>
                  <a:srgbClr val="222222"/>
                </a:solidFill>
                <a:effectLst/>
              </a:rPr>
              <a:t>gastric adenocarcinoma</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22222"/>
              </a:solidFill>
              <a:effectLst/>
            </a:endParaRPr>
          </a:p>
          <a:p>
            <a:pPr algn="l"/>
            <a:endParaRPr lang="en-CA" dirty="0"/>
          </a:p>
          <a:p>
            <a:r>
              <a:rPr lang="en-CA" dirty="0"/>
              <a:t>Dental caries</a:t>
            </a:r>
          </a:p>
          <a:p>
            <a:pPr marL="171450" indent="-171450" algn="l">
              <a:buFont typeface="Arial" panose="020B0604020202020204" pitchFamily="34" charset="0"/>
              <a:buChar char="•"/>
            </a:pPr>
            <a:r>
              <a:rPr lang="en-US" b="0" i="0" dirty="0">
                <a:solidFill>
                  <a:srgbClr val="222222"/>
                </a:solidFill>
                <a:effectLst/>
              </a:rPr>
              <a:t>Often overlooked sequela of upper GI dysmotility</a:t>
            </a:r>
          </a:p>
          <a:p>
            <a:pPr marL="171450" indent="-171450" algn="l">
              <a:buFont typeface="Arial" panose="020B0604020202020204" pitchFamily="34" charset="0"/>
              <a:buChar char="•"/>
            </a:pPr>
            <a:r>
              <a:rPr lang="en-US" b="0" i="0" dirty="0">
                <a:solidFill>
                  <a:srgbClr val="222222"/>
                </a:solidFill>
                <a:effectLst/>
              </a:rPr>
              <a:t>Poses a serious health concern as a consequence of both poor oral hygiene and GERD</a:t>
            </a:r>
          </a:p>
          <a:p>
            <a:pPr marL="171450" indent="-171450" algn="l">
              <a:buFont typeface="Arial" panose="020B0604020202020204" pitchFamily="34" charset="0"/>
              <a:buChar char="•"/>
            </a:pPr>
            <a:r>
              <a:rPr lang="en-US" b="0" i="0" dirty="0">
                <a:solidFill>
                  <a:srgbClr val="222222"/>
                </a:solidFill>
                <a:effectLst/>
              </a:rPr>
              <a:t>Poor ability to cooperate and more severe disabilities </a:t>
            </a:r>
            <a:r>
              <a:rPr lang="en-US" b="0" i="0" dirty="0">
                <a:solidFill>
                  <a:srgbClr val="222222"/>
                </a:solidFill>
                <a:effectLst/>
                <a:sym typeface="Wingdings" panose="05000000000000000000" pitchFamily="2" charset="2"/>
              </a:rPr>
              <a:t></a:t>
            </a:r>
            <a:r>
              <a:rPr lang="en-US" b="0" i="0" dirty="0">
                <a:solidFill>
                  <a:srgbClr val="222222"/>
                </a:solidFill>
                <a:effectLst/>
              </a:rPr>
              <a:t> increased risk for impaired oral health</a:t>
            </a:r>
          </a:p>
          <a:p>
            <a:pPr marL="171450" indent="-171450" algn="l">
              <a:buFont typeface="Arial" panose="020B0604020202020204" pitchFamily="34" charset="0"/>
              <a:buChar char="•"/>
            </a:pPr>
            <a:r>
              <a:rPr lang="en-US" b="0" i="0" dirty="0">
                <a:solidFill>
                  <a:srgbClr val="222222"/>
                </a:solidFill>
                <a:effectLst/>
              </a:rPr>
              <a:t>More severe the neurological damage in CP</a:t>
            </a:r>
            <a:r>
              <a:rPr lang="en-US" dirty="0">
                <a:solidFill>
                  <a:srgbClr val="222222"/>
                </a:solidFill>
              </a:rPr>
              <a:t>,</a:t>
            </a:r>
            <a:r>
              <a:rPr lang="en-US" b="0" i="0" dirty="0">
                <a:solidFill>
                  <a:srgbClr val="222222"/>
                </a:solidFill>
                <a:effectLst/>
              </a:rPr>
              <a:t> more frequent presence of biting reflex and consequently, higher risk of oral diseases due to the difficulty to perform an adequate oral hygiene</a:t>
            </a:r>
          </a:p>
          <a:p>
            <a:pPr marL="171450" indent="-171450" algn="l">
              <a:buFont typeface="Arial" panose="020B0604020202020204" pitchFamily="34" charset="0"/>
              <a:buChar char="•"/>
            </a:pPr>
            <a:r>
              <a:rPr lang="en-US" b="0" i="0" dirty="0">
                <a:solidFill>
                  <a:srgbClr val="222222"/>
                </a:solidFill>
                <a:effectLst/>
              </a:rPr>
              <a:t>Similarly, among patients with CP, those who had IDD had higher rates of caries when compared to those without ID </a:t>
            </a:r>
          </a:p>
          <a:p>
            <a:pPr marL="171450" indent="-171450" algn="l">
              <a:buFont typeface="Arial" panose="020B0604020202020204" pitchFamily="34" charset="0"/>
              <a:buChar char="•"/>
            </a:pPr>
            <a:r>
              <a:rPr lang="en-US" b="0" i="0" dirty="0">
                <a:solidFill>
                  <a:srgbClr val="222222"/>
                </a:solidFill>
                <a:effectLst/>
              </a:rPr>
              <a:t>Oral care should take place regularly in patients with IDD and can usually be accomplished in a general dental practice.</a:t>
            </a:r>
          </a:p>
          <a:p>
            <a:endParaRPr lang="en-CA" dirty="0"/>
          </a:p>
          <a:p>
            <a:r>
              <a:rPr lang="en-CA" dirty="0"/>
              <a:t>Gastric Emptying Disorders</a:t>
            </a:r>
          </a:p>
          <a:p>
            <a:pPr marL="171450" indent="-171450" algn="l">
              <a:buFont typeface="Arial" panose="020B0604020202020204" pitchFamily="34" charset="0"/>
              <a:buChar char="•"/>
            </a:pPr>
            <a:r>
              <a:rPr lang="en-US" b="0" i="0" dirty="0">
                <a:solidFill>
                  <a:srgbClr val="222222"/>
                </a:solidFill>
                <a:effectLst/>
              </a:rPr>
              <a:t>In the absence of a structural change to the stomach, disorders related to proper emptying of gastric contents into the duodenum occur secondary to neurogenic or myogenic disorders, psychological stress, and/or neuronal developmental disorders. </a:t>
            </a:r>
          </a:p>
          <a:p>
            <a:pPr marL="171450" indent="-171450" algn="l">
              <a:buFont typeface="Arial" panose="020B0604020202020204" pitchFamily="34" charset="0"/>
              <a:buChar char="•"/>
            </a:pPr>
            <a:r>
              <a:rPr lang="en-US" b="0" i="0" dirty="0">
                <a:solidFill>
                  <a:srgbClr val="222222"/>
                </a:solidFill>
                <a:effectLst/>
              </a:rPr>
              <a:t>Most commonly, delayed gastric emptying is seen in those with reflux esophagitis, dyspepsia, autonomic neuropathies, psychiatric disorders, and conditions like systemic sclerosis </a:t>
            </a:r>
            <a:r>
              <a:rPr lang="en-US" b="0" i="0" u="none" strike="noStrike" dirty="0">
                <a:solidFill>
                  <a:srgbClr val="0096B7"/>
                </a:solidFill>
                <a:effectLst/>
              </a:rPr>
              <a:t>[34]</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While the exact prevalence of delayed gastric emptying in those with IDD has not been ascertained, a study of 58 children with cerebral palsy found that 67% of participants had delayed gastric emptying as demonstrated by gastric scintigraphy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The prevalence of delayed gastric emptying or gastroparesis, in the general population is 0.16% </a:t>
            </a:r>
            <a:r>
              <a:rPr lang="en-US" b="0" i="0" u="none" strike="noStrike" dirty="0">
                <a:solidFill>
                  <a:srgbClr val="0096B7"/>
                </a:solidFill>
                <a:effectLst/>
              </a:rPr>
              <a:t>[36]</a:t>
            </a:r>
            <a:r>
              <a:rPr lang="en-US" b="0" i="0" dirty="0">
                <a:solidFill>
                  <a:srgbClr val="222222"/>
                </a:solidFill>
                <a:effectLst/>
              </a:rPr>
              <a:t>. Sequelae of delayed gastric emptying include malnutrition, reflux esophagitis, and constipation, which is a disorder of the lower gastrointestinal tract </a:t>
            </a:r>
            <a:r>
              <a:rPr lang="en-US" b="0" i="0" u="none" strike="noStrike" dirty="0">
                <a:solidFill>
                  <a:srgbClr val="0096B7"/>
                </a:solidFill>
                <a:effectLst/>
              </a:rPr>
              <a:t>[35]</a:t>
            </a:r>
            <a:r>
              <a:rPr lang="en-US" b="0" i="0" dirty="0">
                <a:solidFill>
                  <a:srgbClr val="222222"/>
                </a:solidFill>
                <a:effectLst/>
              </a:rPr>
              <a:t>.</a:t>
            </a:r>
          </a:p>
          <a:p>
            <a:endParaRPr lang="en-CA" dirty="0"/>
          </a:p>
          <a:p>
            <a:r>
              <a:rPr lang="en-CA" dirty="0"/>
              <a:t>Eosinophilic Esophagitis </a:t>
            </a:r>
          </a:p>
          <a:p>
            <a:pPr marL="171450" indent="-171450" algn="l">
              <a:buFont typeface="Arial" panose="020B0604020202020204" pitchFamily="34" charset="0"/>
              <a:buChar char="•"/>
            </a:pPr>
            <a:r>
              <a:rPr lang="en-US" b="0" i="0" dirty="0">
                <a:solidFill>
                  <a:srgbClr val="222222"/>
                </a:solidFill>
                <a:effectLst/>
              </a:rPr>
              <a:t>Esophagitis is typically caused by reflux of stomach contents, medication irritation, infections, or allergies. Studies have shown that patients with IDD are also at greater risk of eosinophilic esophagitis in addition to GERD. </a:t>
            </a:r>
          </a:p>
          <a:p>
            <a:pPr marL="171450" indent="-171450" algn="l">
              <a:buFont typeface="Arial" panose="020B0604020202020204" pitchFamily="34" charset="0"/>
              <a:buChar char="•"/>
            </a:pPr>
            <a:r>
              <a:rPr lang="en-US" b="0" i="0" dirty="0">
                <a:solidFill>
                  <a:srgbClr val="222222"/>
                </a:solidFill>
                <a:effectLst/>
              </a:rPr>
              <a:t>Diagnostic criteria for eosinophilic esophagitis include “symptoms of esophageal dysfunction and at least 15 eosinophils per high-power field on esophageal biopsy and after a comprehensive assessment of non-</a:t>
            </a:r>
            <a:r>
              <a:rPr lang="en-US" b="0" i="0" dirty="0" err="1">
                <a:solidFill>
                  <a:srgbClr val="222222"/>
                </a:solidFill>
                <a:effectLst/>
              </a:rPr>
              <a:t>EoE</a:t>
            </a:r>
            <a:r>
              <a:rPr lang="en-US" b="0" i="0" dirty="0">
                <a:solidFill>
                  <a:srgbClr val="222222"/>
                </a:solidFill>
                <a:effectLst/>
              </a:rPr>
              <a:t> disorders that could cause or potentially contribute to esophageal eosinophilia” </a:t>
            </a:r>
            <a:r>
              <a:rPr lang="en-US" b="0" i="0" u="none" strike="noStrike" dirty="0">
                <a:solidFill>
                  <a:srgbClr val="0096B7"/>
                </a:solidFill>
                <a:effectLst/>
              </a:rPr>
              <a:t>[34]</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In a retrospective study of 229 children diagnosed with eosinophilic esophagitis, 29 (12.7%) children were found to have autism spectrum disorder and 70 (30.6%) had developmental disorders </a:t>
            </a:r>
            <a:r>
              <a:rPr lang="en-US" b="0" i="0" u="none" strike="noStrike" dirty="0">
                <a:solidFill>
                  <a:srgbClr val="0096B7"/>
                </a:solidFill>
                <a:effectLst/>
              </a:rPr>
              <a:t>[35]</a:t>
            </a:r>
            <a:r>
              <a:rPr lang="en-US" b="0" i="0" dirty="0">
                <a:solidFill>
                  <a:srgbClr val="222222"/>
                </a:solidFill>
                <a:effectLst/>
              </a:rPr>
              <a:t>. This is a significant difference from the national prevalence of autism spectrum disorder (0.5%-3%) and developmental disorders (17.8%)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While this may be secondary to increased access to and contact time with medical professionals within this patient population, it has been hypothesized that there is a shared immunologic pathway between these conditions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Multiple studies have found increased levels of Th2 cell activation and its related cytokines, which are associated with eosinophilic esophagitis in patients with autism spectrum disorder </a:t>
            </a:r>
            <a:r>
              <a:rPr lang="en-US" b="0" i="0" u="none" strike="noStrike" dirty="0">
                <a:solidFill>
                  <a:srgbClr val="0096B7"/>
                </a:solidFill>
                <a:effectLst/>
              </a:rPr>
              <a:t>[36-37]</a:t>
            </a:r>
            <a:r>
              <a:rPr lang="en-US" b="0" i="0" dirty="0">
                <a:solidFill>
                  <a:srgbClr val="222222"/>
                </a:solidFill>
                <a:effectLst/>
              </a:rPr>
              <a:t>. Because peripheral eosinophilia is not necessarily related to </a:t>
            </a:r>
            <a:r>
              <a:rPr lang="en-US" b="0" i="0" dirty="0" err="1">
                <a:solidFill>
                  <a:srgbClr val="222222"/>
                </a:solidFill>
                <a:effectLst/>
              </a:rPr>
              <a:t>EoE</a:t>
            </a:r>
            <a:r>
              <a:rPr lang="en-US" b="0" i="0" dirty="0">
                <a:solidFill>
                  <a:srgbClr val="222222"/>
                </a:solidFill>
                <a:effectLst/>
              </a:rPr>
              <a:t>, endoscopy with biopsy of the lower and mid esophagus is required to make the diagnosis.</a:t>
            </a:r>
          </a:p>
          <a:p>
            <a:endParaRPr lang="en-CA" dirty="0"/>
          </a:p>
          <a:p>
            <a:endParaRPr lang="en-CA" dirty="0"/>
          </a:p>
          <a:p>
            <a:r>
              <a:rPr lang="en-CA" dirty="0"/>
              <a:t>Literature review:</a:t>
            </a:r>
          </a:p>
          <a:p>
            <a:r>
              <a:rPr lang="en-CA" dirty="0"/>
              <a:t>https://www.cureus.com/articles/60724-upper-gastrointestinal-disorders-in-adult-patients-with-intellectual-and-developmental-disabilities#!/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6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Ask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I’m curious if anyone here would manage the case differently in your own clinic, or if you had any other thoughts or questions I didn’t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Ask audience/presenters: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Any other examples of interesting/unique ways in which GERD or other illnesses presented in patients with IDD?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5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b="0" i="0" u="none" strike="noStrike" dirty="0">
                <a:solidFill>
                  <a:srgbClr val="000000"/>
                </a:solidFill>
                <a:effectLst/>
                <a:latin typeface="Calibri" panose="020F0502020204030204" pitchFamily="34" charset="0"/>
              </a:rPr>
              <a:t>Amanda </a:t>
            </a:r>
            <a:r>
              <a:rPr lang="en-CA" sz="1600" b="0" i="0" u="none" strike="noStrike" dirty="0" err="1">
                <a:solidFill>
                  <a:srgbClr val="000000"/>
                </a:solidFill>
                <a:effectLst/>
                <a:latin typeface="Calibri" panose="020F0502020204030204" pitchFamily="34" charset="0"/>
              </a:rPr>
              <a:t>Tzenov</a:t>
            </a:r>
            <a:endParaRPr lang="en-CA" sz="1600" b="0" i="0" u="none" strike="noStrike" dirty="0">
              <a:solidFill>
                <a:srgbClr val="000000"/>
              </a:solidFill>
              <a:effectLst/>
              <a:latin typeface="Calibri" panose="020F0502020204030204" pitchFamily="34" charset="0"/>
            </a:endParaRP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Family doctor and assistant professor at Memorial University, St John’s, Newfoundland</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I practice general family medicine in an academic family medicine clinic, but I also am part of a consult-service for adults with intellectual and developmental disabilities called the Forest Road Clinic.</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This clinic was established in 2015 to address the health disparities of adults with IDD and in particular to help with the transition from the pediatric health care system here in Newfoundland to the adult system (which is far more fragmented). Our consult service has now expanded beyond just transitional patients, to any adults with IDD, via referral through social work or their family physician. We have on average between 15-20 referrals per year, and myself and Denise Cahill (who is a nurse practitioner with our clinic) run a half day clinic per week. </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I was initially recruited to this clinic by Dr Kath Stringer, who is one of the authors of the Canadian Consensus Guidelines on the Care of Adults with Intellectual and Developmental Disabilities.</a:t>
            </a:r>
          </a:p>
          <a:p>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Poster (#603) on Thursday, November 9</a:t>
            </a:r>
            <a:r>
              <a:rPr lang="en-CA" sz="1100" b="0" i="0" u="none" strike="noStrike" baseline="30000" dirty="0">
                <a:solidFill>
                  <a:srgbClr val="000000"/>
                </a:solidFill>
                <a:effectLst/>
                <a:latin typeface="Calibri" panose="020F0502020204030204" pitchFamily="34" charset="0"/>
              </a:rPr>
              <a:t>th</a:t>
            </a:r>
            <a:r>
              <a:rPr lang="en-CA" sz="1100" b="0" i="0" u="none" strike="noStrike" dirty="0">
                <a:solidFill>
                  <a:srgbClr val="000000"/>
                </a:solidFill>
                <a:effectLst/>
                <a:latin typeface="Calibri" panose="020F0502020204030204" pitchFamily="34" charset="0"/>
              </a:rPr>
              <a:t> -&gt; available to view all day, but specifically I’m more likely to be there to answer questions between: </a:t>
            </a:r>
            <a:r>
              <a:rPr lang="en-CA" sz="1600" b="1" i="0" u="none" strike="noStrike" dirty="0">
                <a:solidFill>
                  <a:srgbClr val="000000"/>
                </a:solidFill>
                <a:effectLst/>
                <a:latin typeface="Optima" panose="02000503060000020004" pitchFamily="2" charset="0"/>
              </a:rPr>
              <a:t>9:30 to 10:15, 12:30-2pm, and 3-3:30pm. </a:t>
            </a:r>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25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Char char="-"/>
            </a:pPr>
            <a:r>
              <a:rPr lang="en-US" dirty="0"/>
              <a:t>Hx of iron deficiency</a:t>
            </a:r>
          </a:p>
          <a:p>
            <a:pPr lvl="1">
              <a:buFontTx/>
              <a:buChar char="-"/>
            </a:pPr>
            <a:r>
              <a:rPr lang="en-US" dirty="0"/>
              <a:t>Regular periods, not heavy</a:t>
            </a:r>
          </a:p>
          <a:p>
            <a:pPr lvl="1">
              <a:buFontTx/>
              <a:buChar char="-"/>
            </a:pPr>
            <a:r>
              <a:rPr lang="en-US" dirty="0"/>
              <a:t>Has friend who’s daughter is on </a:t>
            </a:r>
            <a:r>
              <a:rPr lang="en-US" dirty="0" err="1"/>
              <a:t>depo-provera</a:t>
            </a:r>
            <a:r>
              <a:rPr lang="en-US" dirty="0"/>
              <a:t> for menstrual suppression, wanted to consider same</a:t>
            </a:r>
          </a:p>
          <a:p>
            <a:pPr lvl="1">
              <a:buFontTx/>
              <a:buChar char="-"/>
            </a:pPr>
            <a:r>
              <a:rPr lang="en-US" dirty="0"/>
              <a:t>Non-weight bearing</a:t>
            </a:r>
          </a:p>
          <a:p>
            <a:pPr lvl="1">
              <a:buFontTx/>
              <a:buChar char="-"/>
            </a:pPr>
            <a:r>
              <a:rPr lang="en-US" dirty="0"/>
              <a:t>Some irritability of late, but did not seem to occur around time of menses</a:t>
            </a:r>
          </a:p>
          <a:p>
            <a:r>
              <a:rPr lang="en-US" dirty="0"/>
              <a:t>Not sexually active and has not been</a:t>
            </a:r>
          </a:p>
          <a:p>
            <a:r>
              <a:rPr lang="en-US" dirty="0"/>
              <a:t>No previous trials of medication for menstrual suppression</a:t>
            </a:r>
          </a:p>
          <a:p>
            <a:r>
              <a:rPr lang="en-US" dirty="0"/>
              <a:t>Currently using pads, no caregiver concerns with hygiene – pt requires total care</a:t>
            </a:r>
          </a:p>
          <a:p>
            <a:r>
              <a:rPr lang="en-US" dirty="0"/>
              <a:t>Recent labs completed and normal </a:t>
            </a:r>
            <a:r>
              <a:rPr lang="en-US" dirty="0" err="1"/>
              <a:t>hgb</a:t>
            </a:r>
            <a:r>
              <a:rPr lang="en-US" dirty="0"/>
              <a:t> but ferritin 19</a:t>
            </a:r>
          </a:p>
          <a:p>
            <a:r>
              <a:rPr lang="en-US" dirty="0"/>
              <a:t> </a:t>
            </a:r>
            <a:r>
              <a:rPr lang="en-US" dirty="0" err="1"/>
              <a:t>hx</a:t>
            </a:r>
            <a:r>
              <a:rPr lang="en-US" dirty="0"/>
              <a:t> chronic constipation, previously prescribed iron but unable to use due to worsening constipation</a:t>
            </a:r>
          </a:p>
          <a:p>
            <a:r>
              <a:rPr lang="en-US" dirty="0"/>
              <a:t>Previously had a rib fracture picked up on a CXR completed for worsening cough and aspiration pneumonia </a:t>
            </a:r>
          </a:p>
          <a:p>
            <a:pPr lvl="1"/>
            <a:r>
              <a:rPr lang="en-US" dirty="0"/>
              <a:t>No other trauma at time, however dad does pick her up for transfer from wheelchair to bed</a:t>
            </a:r>
          </a:p>
          <a:p>
            <a:pPr lvl="1"/>
            <a:r>
              <a:rPr lang="en-US" dirty="0"/>
              <a:t>They also complete chest physiotherapy for her regularly </a:t>
            </a:r>
          </a:p>
          <a:p>
            <a:pPr lvl="1"/>
            <a:endParaRPr lang="en-US" dirty="0"/>
          </a:p>
          <a:p>
            <a:pPr lvl="1"/>
            <a:r>
              <a:rPr lang="en-US" dirty="0"/>
              <a:t>Other meds she was on: </a:t>
            </a:r>
          </a:p>
          <a:p>
            <a:pPr lvl="1"/>
            <a:r>
              <a:rPr lang="en-US" dirty="0"/>
              <a:t>- chloral hydrate 9ml of 100 mg/ml solution </a:t>
            </a:r>
            <a:r>
              <a:rPr lang="en-US" dirty="0" err="1"/>
              <a:t>qhs</a:t>
            </a:r>
            <a:endParaRPr lang="en-US" dirty="0"/>
          </a:p>
          <a:p>
            <a:pPr lvl="1"/>
            <a:r>
              <a:rPr lang="en-US" dirty="0"/>
              <a:t>- Trileptal (oxcarbazepine) 8 </a:t>
            </a:r>
            <a:r>
              <a:rPr lang="en-US" dirty="0" err="1"/>
              <a:t>mls</a:t>
            </a:r>
            <a:r>
              <a:rPr lang="en-US" dirty="0"/>
              <a:t> of 60 mg/ml solution BID for seizures</a:t>
            </a:r>
          </a:p>
          <a:p>
            <a:pPr lvl="1"/>
            <a:r>
              <a:rPr lang="en-US" dirty="0"/>
              <a:t>- diazepam 5 mg in am and 10 mg </a:t>
            </a:r>
            <a:r>
              <a:rPr lang="en-US" dirty="0" err="1"/>
              <a:t>qhs</a:t>
            </a:r>
            <a:r>
              <a:rPr lang="en-US" dirty="0"/>
              <a:t> – seizures/agitation</a:t>
            </a:r>
          </a:p>
          <a:p>
            <a:pPr lvl="1"/>
            <a:r>
              <a:rPr lang="en-US" dirty="0"/>
              <a:t>- lansoprazole 30 mg po daily – suspected GER/ulcer</a:t>
            </a:r>
          </a:p>
          <a:p>
            <a:pPr lvl="1"/>
            <a:r>
              <a:rPr lang="en-US" dirty="0"/>
              <a:t>- Ventolin prn via nebulizer</a:t>
            </a:r>
          </a:p>
          <a:p>
            <a:pPr lvl="1"/>
            <a:r>
              <a:rPr lang="en-US" dirty="0"/>
              <a:t>- </a:t>
            </a:r>
            <a:r>
              <a:rPr lang="en-US" dirty="0" err="1"/>
              <a:t>glycopyrryolate</a:t>
            </a:r>
            <a:r>
              <a:rPr lang="en-US" dirty="0"/>
              <a:t> for PRN use (when gets closer to </a:t>
            </a:r>
            <a:r>
              <a:rPr lang="en-US" dirty="0" err="1"/>
              <a:t>botox</a:t>
            </a:r>
            <a:r>
              <a:rPr lang="en-US" dirty="0"/>
              <a:t> injection time) – for </a:t>
            </a:r>
            <a:r>
              <a:rPr lang="en-US" dirty="0" err="1"/>
              <a:t>siallorhea</a:t>
            </a:r>
            <a:endParaRPr lang="en-US" dirty="0"/>
          </a:p>
          <a:p>
            <a:pPr lvl="1"/>
            <a:r>
              <a:rPr lang="en-US" dirty="0"/>
              <a:t>- baclofen pump for spasticity</a:t>
            </a:r>
          </a:p>
          <a:p>
            <a:pPr lvl="1"/>
            <a:r>
              <a:rPr lang="en-US" dirty="0"/>
              <a:t>- </a:t>
            </a:r>
            <a:r>
              <a:rPr lang="en-US" dirty="0" err="1"/>
              <a:t>botox</a:t>
            </a:r>
            <a:r>
              <a:rPr lang="en-US" dirty="0"/>
              <a:t> injections for </a:t>
            </a:r>
            <a:r>
              <a:rPr lang="en-US" dirty="0" err="1"/>
              <a:t>siallorhea</a:t>
            </a:r>
            <a:r>
              <a:rPr lang="en-US" dirty="0"/>
              <a:t> into parotid glands</a:t>
            </a:r>
            <a:endParaRPr lang="en-CA" dirty="0"/>
          </a:p>
          <a:p>
            <a:pPr lvl="1"/>
            <a:endParaRPr lang="en-CA" dirty="0"/>
          </a:p>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28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sz="1100" b="0" i="0" u="none" strike="noStrike" dirty="0">
                <a:solidFill>
                  <a:srgbClr val="000000"/>
                </a:solidFill>
                <a:effectLst/>
                <a:latin typeface="Calibri" panose="020F0502020204030204" pitchFamily="34" charset="0"/>
              </a:rPr>
              <a:t>The Canadian Guidelines for the Primary Care of Adults with IDD (Can Fam Physician 2018), section on Women’s Health:</a:t>
            </a:r>
          </a:p>
          <a:p>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Issues associated with menstruation are noted;</a:t>
            </a:r>
          </a:p>
          <a:p>
            <a:pPr lvl="2"/>
            <a:r>
              <a:rPr lang="en-CA" sz="1100" b="0" i="0" u="none" strike="noStrike" dirty="0">
                <a:solidFill>
                  <a:srgbClr val="000000"/>
                </a:solidFill>
                <a:effectLst/>
                <a:latin typeface="Calibri" panose="020F0502020204030204" pitchFamily="34" charset="0"/>
              </a:rPr>
              <a:t>- iron deficiency anemia</a:t>
            </a:r>
          </a:p>
          <a:p>
            <a:pPr lvl="2"/>
            <a:r>
              <a:rPr lang="en-CA" sz="1100" b="0" i="0" u="none" strike="noStrike" dirty="0">
                <a:solidFill>
                  <a:srgbClr val="000000"/>
                </a:solidFill>
                <a:effectLst/>
                <a:latin typeface="Calibri" panose="020F0502020204030204" pitchFamily="34" charset="0"/>
              </a:rPr>
              <a:t>- menstrual related pain</a:t>
            </a:r>
          </a:p>
          <a:p>
            <a:pPr lvl="2"/>
            <a:r>
              <a:rPr lang="en-CA" sz="1100" b="0" i="0" u="none" strike="noStrike" dirty="0">
                <a:solidFill>
                  <a:srgbClr val="000000"/>
                </a:solidFill>
                <a:effectLst/>
                <a:latin typeface="Calibri" panose="020F0502020204030204" pitchFamily="34" charset="0"/>
              </a:rPr>
              <a:t>- excessive bleeding</a:t>
            </a:r>
          </a:p>
          <a:p>
            <a:pPr lvl="2"/>
            <a:r>
              <a:rPr lang="en-CA" sz="1100" b="0" i="0" u="none" strike="noStrike" dirty="0">
                <a:solidFill>
                  <a:srgbClr val="000000"/>
                </a:solidFill>
                <a:effectLst/>
                <a:latin typeface="Calibri" panose="020F0502020204030204" pitchFamily="34" charset="0"/>
              </a:rPr>
              <a:t>- reduced seizure control</a:t>
            </a:r>
          </a:p>
          <a:p>
            <a:pPr lvl="2"/>
            <a:r>
              <a:rPr lang="en-CA" sz="1100" b="0" i="0" u="none" strike="noStrike" dirty="0">
                <a:solidFill>
                  <a:srgbClr val="000000"/>
                </a:solidFill>
                <a:effectLst/>
                <a:latin typeface="Calibri" panose="020F0502020204030204" pitchFamily="34" charset="0"/>
              </a:rPr>
              <a:t>- negative effects on hygiene, function, behaviour</a:t>
            </a:r>
          </a:p>
          <a:p>
            <a:pPr lvl="2"/>
            <a:r>
              <a:rPr lang="en-CA" sz="1100" b="0" i="0" u="none" strike="noStrike" dirty="0">
                <a:solidFill>
                  <a:srgbClr val="000000"/>
                </a:solidFill>
                <a:effectLst/>
                <a:latin typeface="Calibri" panose="020F0502020204030204" pitchFamily="34" charset="0"/>
              </a:rPr>
              <a:t>- social isolation</a:t>
            </a:r>
          </a:p>
          <a:p>
            <a:pPr lvl="2"/>
            <a:r>
              <a:rPr lang="en-CA" sz="1100" b="0" i="0" u="none" strike="noStrike" dirty="0">
                <a:solidFill>
                  <a:srgbClr val="000000"/>
                </a:solidFill>
                <a:effectLst/>
                <a:latin typeface="Calibri" panose="020F0502020204030204" pitchFamily="34" charset="0"/>
              </a:rPr>
              <a:t>- increased caregiver burden</a:t>
            </a:r>
          </a:p>
          <a:p>
            <a:pPr lvl="2"/>
            <a:endParaRPr lang="en-CA" sz="1100" b="0" i="0" u="none" strike="noStrike" dirty="0">
              <a:solidFill>
                <a:srgbClr val="000000"/>
              </a:solidFill>
              <a:effectLst/>
              <a:latin typeface="Calibri" panose="020F0502020204030204" pitchFamily="34" charset="0"/>
            </a:endParaRPr>
          </a:p>
          <a:p>
            <a:pPr lvl="2"/>
            <a:endParaRPr lang="en-CA" sz="1100" b="0" i="0" u="none" strike="noStrike" dirty="0">
              <a:solidFill>
                <a:srgbClr val="000000"/>
              </a:solidFill>
              <a:effectLst/>
              <a:latin typeface="Calibri" panose="020F0502020204030204" pitchFamily="34" charset="0"/>
            </a:endParaRPr>
          </a:p>
          <a:p>
            <a:pPr lvl="2"/>
            <a:r>
              <a:rPr lang="en-CA" sz="1100" b="0" i="0" u="none" strike="noStrike" dirty="0">
                <a:solidFill>
                  <a:srgbClr val="000000"/>
                </a:solidFill>
                <a:effectLst/>
                <a:latin typeface="Calibri" panose="020F0502020204030204" pitchFamily="34" charset="0"/>
              </a:rPr>
              <a:t>No evidence to prefer one method of menstrual regulation or suppression over another</a:t>
            </a:r>
          </a:p>
          <a:p>
            <a:pPr lvl="2"/>
            <a:r>
              <a:rPr lang="en-CA" sz="1100" b="0" i="0" u="none" strike="noStrike" dirty="0">
                <a:solidFill>
                  <a:srgbClr val="000000"/>
                </a:solidFill>
                <a:effectLst/>
                <a:latin typeface="Calibri" panose="020F0502020204030204" pitchFamily="34" charset="0"/>
              </a:rPr>
              <a:t>_ the options include: </a:t>
            </a:r>
            <a:r>
              <a:rPr lang="en-CA" sz="1100" b="0" i="0" u="none" strike="noStrike" dirty="0" err="1">
                <a:solidFill>
                  <a:srgbClr val="000000"/>
                </a:solidFill>
                <a:effectLst/>
                <a:latin typeface="Calibri" panose="020F0502020204030204" pitchFamily="34" charset="0"/>
              </a:rPr>
              <a:t>ocp</a:t>
            </a:r>
            <a:r>
              <a:rPr lang="en-CA" sz="1100" b="0" i="0" u="none" strike="noStrike" dirty="0">
                <a:solidFill>
                  <a:srgbClr val="000000"/>
                </a:solidFill>
                <a:effectLst/>
                <a:latin typeface="Calibri" panose="020F0502020204030204" pitchFamily="34" charset="0"/>
              </a:rPr>
              <a:t>, patch, ring, progesterone only options, </a:t>
            </a:r>
            <a:r>
              <a:rPr lang="en-CA" sz="1100" b="0" i="0" u="none" strike="noStrike" dirty="0" err="1">
                <a:solidFill>
                  <a:srgbClr val="000000"/>
                </a:solidFill>
                <a:effectLst/>
                <a:latin typeface="Calibri" panose="020F0502020204030204" pitchFamily="34" charset="0"/>
              </a:rPr>
              <a:t>ius</a:t>
            </a:r>
            <a:r>
              <a:rPr lang="en-CA" sz="1100" b="0" i="0" u="none" strike="noStrike" dirty="0">
                <a:solidFill>
                  <a:srgbClr val="000000"/>
                </a:solidFill>
                <a:effectLst/>
                <a:latin typeface="Calibri" panose="020F0502020204030204" pitchFamily="34" charset="0"/>
              </a:rPr>
              <a:t>, </a:t>
            </a:r>
            <a:r>
              <a:rPr lang="en-CA" sz="1100" b="0" i="0" u="none" strike="noStrike" dirty="0" err="1">
                <a:solidFill>
                  <a:srgbClr val="000000"/>
                </a:solidFill>
                <a:effectLst/>
                <a:latin typeface="Calibri" panose="020F0502020204030204" pitchFamily="34" charset="0"/>
              </a:rPr>
              <a:t>nexplanon</a:t>
            </a:r>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pPr lvl="0"/>
            <a:r>
              <a:rPr lang="en-CA" sz="1600" dirty="0"/>
              <a:t>Important to note:  </a:t>
            </a:r>
            <a:r>
              <a:rPr lang="en-US" sz="1600" dirty="0"/>
              <a:t>in Canada, law prohibits parents/SDM from consenting to surgical sterilization on behalf of person with IDD</a:t>
            </a:r>
            <a:r>
              <a:rPr lang="en-US" sz="1600" baseline="30000" dirty="0"/>
              <a:t>2</a:t>
            </a:r>
            <a:endParaRPr lang="en-US" sz="1600" dirty="0"/>
          </a:p>
          <a:p>
            <a:r>
              <a:rPr lang="en-CA" sz="1100" b="0" i="0" u="none" strike="noStrike"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38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links to IDD health check or the CFPC MIG webpage</a:t>
            </a:r>
          </a:p>
          <a:p>
            <a:endParaRPr lang="en-US" dirty="0"/>
          </a:p>
          <a:p>
            <a:endParaRPr lang="en-US" dirty="0"/>
          </a:p>
          <a:p>
            <a:r>
              <a:rPr lang="en-US" dirty="0"/>
              <a:t>Point 2:  education and support are sometimes all that is needed as patients progress through puberty and menarche… awaiting menarche also confirms normal hormonal function and the absence of an obstructive anomaly.  Once a decision is made to pursue treatment, the least intrusive and with the lowest side effect profile is desirable. </a:t>
            </a:r>
          </a:p>
          <a:p>
            <a:endParaRPr lang="en-US" dirty="0"/>
          </a:p>
          <a:p>
            <a:r>
              <a:rPr lang="en-US" dirty="0"/>
              <a:t>Last point: when collecting background information to help make a decision here, it would be helpful to use the IDD Health Check available on the surrey place website, and also available via the IDD MIG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Risks out weighing benefits:</a:t>
            </a:r>
          </a:p>
          <a:p>
            <a:pPr lvl="1"/>
            <a:r>
              <a:rPr lang="en-US" dirty="0"/>
              <a:t>- </a:t>
            </a:r>
            <a:r>
              <a:rPr lang="en-US" dirty="0" err="1"/>
              <a:t>Depo-provera</a:t>
            </a:r>
            <a:r>
              <a:rPr lang="en-US" dirty="0"/>
              <a:t>: previous rib fracture, wheelchair bound, concerns re: osteoporosis and further fractures</a:t>
            </a:r>
          </a:p>
          <a:p>
            <a:pPr lvl="1"/>
            <a:r>
              <a:rPr lang="en-US" dirty="0"/>
              <a:t>- CHC: not interested as didn’t want to give anything to increase risk of VTE</a:t>
            </a:r>
          </a:p>
          <a:p>
            <a:pPr lvl="1"/>
            <a:r>
              <a:rPr lang="en-US" dirty="0"/>
              <a:t>-- IUD: </a:t>
            </a:r>
            <a:r>
              <a:rPr lang="en-US" dirty="0" err="1"/>
              <a:t>pt</a:t>
            </a:r>
            <a:r>
              <a:rPr lang="en-US" dirty="0"/>
              <a:t> had significant spasticity and would be ++ invasive approach (likely requiring </a:t>
            </a:r>
            <a:r>
              <a:rPr lang="en-US" dirty="0" err="1"/>
              <a:t>gyne</a:t>
            </a:r>
            <a:r>
              <a:rPr lang="en-US" dirty="0"/>
              <a:t> involvement, general </a:t>
            </a:r>
            <a:r>
              <a:rPr lang="en-US" dirty="0" err="1"/>
              <a:t>anaesthesia</a:t>
            </a:r>
            <a:r>
              <a:rPr lang="en-US" dirty="0"/>
              <a:t>) and parents were not interested in same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4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program has received no external financial support (e.g., monies for food, logistics assistance such as registration, AV set-up, etc.), indicate No External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AutoNum type="arabicPeriod"/>
            </a:pPr>
            <a:r>
              <a:rPr lang="en-CA" sz="1100" b="0" i="0" u="none" strike="noStrike" dirty="0">
                <a:solidFill>
                  <a:srgbClr val="000000"/>
                </a:solidFill>
                <a:effectLst/>
                <a:latin typeface="Calibri" panose="020F0502020204030204" pitchFamily="34" charset="0"/>
              </a:rPr>
              <a:t>There is no evidence or apparent reason why women with IDD should not be screened according to same guidelines as the general population.</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Many women with IDD are sexually active and at risk of cervical cancer. The proportion of those sexually active is not known at a population level; individual histories of sexual activity may not be reliable; sexual abuse and symptoms may not be reported.</a:t>
            </a:r>
          </a:p>
          <a:p>
            <a:pPr algn="l">
              <a:buFont typeface="+mj-lt"/>
              <a:buAutoNum type="arabicPeriod"/>
            </a:pPr>
            <a:r>
              <a:rPr lang="en-CA" sz="1100" b="0" i="0" u="none" strike="noStrike" dirty="0">
                <a:solidFill>
                  <a:srgbClr val="000000"/>
                </a:solidFill>
                <a:effectLst/>
                <a:latin typeface="Calibri" panose="020F0502020204030204" pitchFamily="34" charset="0"/>
              </a:rPr>
              <a:t>But multiple studies show women with IDD have lower screening rates than women without IDD.</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in Ontario, for example, twice as many women with IDD are </a:t>
            </a:r>
            <a:r>
              <a:rPr lang="en-CA" sz="1100" b="0" i="0" u="sng" strike="noStrike" dirty="0">
                <a:solidFill>
                  <a:srgbClr val="000000"/>
                </a:solidFill>
                <a:effectLst/>
                <a:latin typeface="Calibri" panose="020F0502020204030204" pitchFamily="34" charset="0"/>
              </a:rPr>
              <a:t>not</a:t>
            </a:r>
            <a:r>
              <a:rPr lang="en-CA" sz="1100" b="0" i="0" u="none" strike="noStrike" dirty="0">
                <a:solidFill>
                  <a:srgbClr val="000000"/>
                </a:solidFill>
                <a:effectLst/>
                <a:latin typeface="Calibri" panose="020F0502020204030204" pitchFamily="34" charset="0"/>
              </a:rPr>
              <a:t> screened for cervical cancer compared to women without IDD (</a:t>
            </a:r>
            <a:r>
              <a:rPr lang="en-CA" sz="1100" b="0" i="0" u="none" strike="noStrike" dirty="0" err="1">
                <a:solidFill>
                  <a:srgbClr val="000000"/>
                </a:solidFill>
                <a:effectLst/>
                <a:latin typeface="Calibri" panose="020F0502020204030204" pitchFamily="34" charset="0"/>
              </a:rPr>
              <a:t>Cobigo</a:t>
            </a:r>
            <a:r>
              <a:rPr lang="en-CA" sz="1100" b="0" i="0" u="none" strike="noStrike" dirty="0">
                <a:solidFill>
                  <a:srgbClr val="000000"/>
                </a:solidFill>
                <a:effectLst/>
                <a:latin typeface="Calibri" panose="020F0502020204030204" pitchFamily="34" charset="0"/>
              </a:rPr>
              <a:t>, 2013). The difference is not explained by other factors such as age, socio-economic status, rurality and healthcare utilisation.</a:t>
            </a:r>
          </a:p>
          <a:p>
            <a:pPr algn="l">
              <a:buFont typeface="+mj-lt"/>
              <a:buAutoNum type="arabicPeriod" startAt="3"/>
            </a:pPr>
            <a:r>
              <a:rPr lang="en-CA" sz="1100" b="0" i="0" u="none" strike="noStrike" dirty="0">
                <a:solidFill>
                  <a:srgbClr val="000000"/>
                </a:solidFill>
                <a:effectLst/>
                <a:latin typeface="Calibri" panose="020F0502020204030204" pitchFamily="34" charset="0"/>
              </a:rPr>
              <a:t>Screening is best done systematically, as part of a program, which means more than just doing a Pap smear for an individual.</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A program of cervical cancer screening in Great Britain (Wood and Douglas, 2007) identified these desirable components, among others:</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How do you identify people with IDD in your practice? Do they receive regular comprehensive health checks? How would you issue invitations for cervical cancer screening? Can you identify non-attenders and identify their special needs?</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Can you use home caregivers, other health professionals or administrative staff to prepare for cancer screening?</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Do you have appropriate communication methods and information resources available? How would you care for women who do not have capacity to give informed consent?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1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 benzos: a Test dose at home prior to the visit is recommended, to document patients reaction and the peak action of the medication*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any of this is not possible – consider other options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636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 HPV testing:</a:t>
            </a:r>
          </a:p>
          <a:p>
            <a:endParaRPr lang="en-CA" b="0" i="0" u="none" strike="noStrike" dirty="0">
              <a:solidFill>
                <a:srgbClr val="000000"/>
              </a:solidFill>
              <a:effectLst/>
              <a:latin typeface="Helvetica Neue" panose="02000503000000020004" pitchFamily="2" charset="0"/>
            </a:endParaRPr>
          </a:p>
          <a:p>
            <a:r>
              <a:rPr lang="en-CA" b="0" i="0" u="none" strike="noStrike" dirty="0">
                <a:solidFill>
                  <a:srgbClr val="000000"/>
                </a:solidFill>
                <a:effectLst/>
                <a:latin typeface="Helvetica Neue" panose="02000503000000020004" pitchFamily="2" charset="0"/>
              </a:rPr>
              <a:t>A recent review by the Canadian Agency for Drugs and Technologies in Health considered available evidence; its report concluded that </a:t>
            </a:r>
            <a:r>
              <a:rPr lang="en-CA" b="1" i="0" u="none" strike="noStrike" dirty="0">
                <a:solidFill>
                  <a:srgbClr val="000000"/>
                </a:solidFill>
                <a:effectLst/>
                <a:latin typeface="Helvetica Neue" panose="02000503000000020004" pitchFamily="2" charset="0"/>
              </a:rPr>
              <a:t>HPV PCR testing of cervical samples is better at detecting precancer or cancer than Pap testing and would decrease the overall cost of screening.</a:t>
            </a:r>
            <a:r>
              <a:rPr lang="en-CA" b="1" i="0" u="none" strike="noStrike" baseline="30000" dirty="0">
                <a:solidFill>
                  <a:srgbClr val="006A8A"/>
                </a:solidFill>
                <a:effectLst/>
                <a:latin typeface="Helvetica Neue" panose="02000503000000020004"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u="none" strike="noStrike" baseline="30000" dirty="0">
                <a:solidFill>
                  <a:srgbClr val="006A8A"/>
                </a:solidFill>
                <a:effectLst/>
                <a:latin typeface="Helvetica Neue" panose="02000503000000020004" pitchFamily="2" charset="0"/>
              </a:rPr>
              <a:t>	(</a:t>
            </a:r>
            <a:r>
              <a:rPr lang="en-CA" b="0" i="0" u="none" strike="noStrike" dirty="0">
                <a:solidFill>
                  <a:srgbClr val="000000"/>
                </a:solidFill>
                <a:effectLst/>
                <a:latin typeface="Helvetica" pitchFamily="2" charset="0"/>
              </a:rPr>
              <a:t>Delpero, E., </a:t>
            </a:r>
            <a:r>
              <a:rPr lang="en-CA" b="0" i="0" u="none" strike="noStrike" dirty="0" err="1">
                <a:solidFill>
                  <a:srgbClr val="000000"/>
                </a:solidFill>
                <a:effectLst/>
                <a:latin typeface="Helvetica" pitchFamily="2" charset="0"/>
              </a:rPr>
              <a:t>Selk</a:t>
            </a:r>
            <a:r>
              <a:rPr lang="en-CA" b="0" i="0" u="none" strike="noStrike" dirty="0">
                <a:solidFill>
                  <a:srgbClr val="000000"/>
                </a:solidFill>
                <a:effectLst/>
                <a:latin typeface="Helvetica" pitchFamily="2" charset="0"/>
              </a:rPr>
              <a:t>, A. Shifting from cytology to HPV testing for cervical cancer screening in Canada. </a:t>
            </a:r>
            <a:r>
              <a:rPr lang="en-CA" b="0" i="0" u="none" strike="noStrike" dirty="0">
                <a:solidFill>
                  <a:srgbClr val="000000"/>
                </a:solidFill>
                <a:effectLst/>
                <a:latin typeface="inherit"/>
              </a:rPr>
              <a:t>CMAJ May 2022, 194 (17) E613-E615; </a:t>
            </a:r>
            <a:r>
              <a:rPr lang="en-CA" b="1" i="0" u="none" strike="noStrike" dirty="0">
                <a:solidFill>
                  <a:srgbClr val="000000"/>
                </a:solidFill>
                <a:effectLst/>
                <a:latin typeface="inherit"/>
              </a:rPr>
              <a:t>DOI:</a:t>
            </a:r>
            <a:r>
              <a:rPr lang="en-CA" b="0" i="0" u="none" strike="noStrike" dirty="0">
                <a:solidFill>
                  <a:srgbClr val="000000"/>
                </a:solidFill>
                <a:effectLst/>
                <a:latin typeface="inherit"/>
              </a:rPr>
              <a:t> 10.1503/cmaj.211568)</a:t>
            </a:r>
          </a:p>
          <a:p>
            <a:endParaRPr lang="en-CA" b="1" i="0" u="none" strike="noStrike" baseline="30000" dirty="0">
              <a:solidFill>
                <a:srgbClr val="006A8A"/>
              </a:solidFill>
              <a:effectLst/>
              <a:latin typeface="Helvetica Neue" panose="02000503000000020004" pitchFamily="2" charset="0"/>
            </a:endParaRPr>
          </a:p>
          <a:p>
            <a:endParaRPr lang="en-CA" sz="1800" b="1" i="0" u="none" strike="noStrike" baseline="30000" dirty="0">
              <a:solidFill>
                <a:srgbClr val="006A8A"/>
              </a:solidFill>
              <a:effectLst/>
              <a:latin typeface="Helvetica Neue" panose="02000503000000020004" pitchFamily="2" charset="0"/>
            </a:endParaRPr>
          </a:p>
          <a:p>
            <a:r>
              <a:rPr lang="en-CA" sz="1800" b="0" i="0" u="none" strike="noStrike" dirty="0">
                <a:solidFill>
                  <a:srgbClr val="000000"/>
                </a:solidFill>
                <a:effectLst/>
                <a:latin typeface="Calibri" panose="020F0502020204030204" pitchFamily="34" charset="0"/>
              </a:rPr>
              <a:t>Health care professional (speculum) HPV DNA testing has been implemented in PEI as of May 2023 and is to be implemented in New Brunswick. New Brunswick will also introduce self-sampling "to encourage screening participation in under- and never-screened populations”, according to a NB Department of Health spokesperson (CBC news report, August 2023). </a:t>
            </a:r>
          </a:p>
          <a:p>
            <a:endParaRPr lang="en-CA" sz="1800" b="0" i="0" u="none" strike="noStrike" dirty="0">
              <a:solidFill>
                <a:srgbClr val="000000"/>
              </a:solidFill>
              <a:effectLst/>
              <a:latin typeface="Calibri" panose="020F0502020204030204" pitchFamily="34" charset="0"/>
            </a:endParaRPr>
          </a:p>
          <a:p>
            <a:r>
              <a:rPr lang="en-CA" sz="1800" b="0" i="0" u="none" strike="noStrike" dirty="0">
                <a:solidFill>
                  <a:srgbClr val="000000"/>
                </a:solidFill>
                <a:effectLst/>
                <a:latin typeface="Calibri" panose="020F0502020204030204" pitchFamily="34" charset="0"/>
              </a:rPr>
              <a:t>Ontario is “working towards” replacing cytology (Ontario Cervical Screening Program, Cancer Care Ontario, 2022); no mention of a self-sampling component of the program.</a:t>
            </a:r>
          </a:p>
          <a:p>
            <a:endParaRPr lang="en-CA" sz="1800" b="0"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r>
              <a:rPr lang="en-CA" sz="1800" b="0" i="0" u="none" strike="noStrike" dirty="0">
                <a:solidFill>
                  <a:srgbClr val="000000"/>
                </a:solidFill>
                <a:effectLst/>
                <a:latin typeface="Calibri" panose="020F0502020204030204" pitchFamily="34" charset="0"/>
              </a:rPr>
              <a:t>Self-sampling has fair agreement with physician sampled HPV testing (</a:t>
            </a:r>
            <a:r>
              <a:rPr lang="en-CA" sz="1800" b="0" i="0" u="none" strike="noStrike" dirty="0" err="1">
                <a:solidFill>
                  <a:srgbClr val="000000"/>
                </a:solidFill>
                <a:effectLst/>
                <a:latin typeface="Calibri" panose="020F0502020204030204" pitchFamily="34" charset="0"/>
              </a:rPr>
              <a:t>Karwalajtys</a:t>
            </a:r>
            <a:r>
              <a:rPr lang="en-CA" sz="1800" b="0" i="0" u="none" strike="noStrike" dirty="0">
                <a:solidFill>
                  <a:srgbClr val="000000"/>
                </a:solidFill>
                <a:effectLst/>
                <a:latin typeface="Calibri" panose="020F0502020204030204" pitchFamily="34" charset="0"/>
              </a:rPr>
              <a:t>, T [from McMaster Dept. of Family Medicine!] et al. Sexually Transmitted Infections, 2006). </a:t>
            </a:r>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r>
              <a:rPr lang="en-CA" sz="1800" b="0" i="0" u="none" strike="noStrike" dirty="0">
                <a:solidFill>
                  <a:srgbClr val="000000"/>
                </a:solidFill>
                <a:effectLst/>
                <a:latin typeface="Calibri" panose="020F0502020204030204" pitchFamily="34" charset="0"/>
              </a:rPr>
              <a:t>Another study from 2017 (</a:t>
            </a:r>
            <a:r>
              <a:rPr lang="en-CA" sz="1800" b="0" i="0" u="none" strike="noStrike" dirty="0" err="1">
                <a:solidFill>
                  <a:srgbClr val="000000"/>
                </a:solidFill>
                <a:effectLst/>
                <a:latin typeface="Calibri" panose="020F0502020204030204" pitchFamily="34" charset="0"/>
              </a:rPr>
              <a:t>Asciutto</a:t>
            </a:r>
            <a:r>
              <a:rPr lang="en-CA" sz="1800" b="0" i="0" u="none" strike="noStrike" dirty="0">
                <a:solidFill>
                  <a:srgbClr val="000000"/>
                </a:solidFill>
                <a:effectLst/>
                <a:latin typeface="Calibri" panose="020F0502020204030204" pitchFamily="34" charset="0"/>
              </a:rPr>
              <a:t>) out of Sweden: </a:t>
            </a:r>
            <a:r>
              <a:rPr lang="en-CA" sz="1800" i="1" dirty="0">
                <a:effectLst/>
                <a:latin typeface="Times"/>
              </a:rPr>
              <a:t>The vaginal self-sampling and the clinician-taken HPV tests had the same sensitivity of 92.8% (95% confidence interval=86.3- 96.8%) and specificity for detection of high-grade squamous intraepithelial lesion (HSIL) and adenocarcinoma in situ (AIS). </a:t>
            </a:r>
            <a:endParaRPr lang="en-CA" sz="2800" dirty="0"/>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pros and cons of this? </a:t>
            </a:r>
          </a:p>
          <a:p>
            <a:pPr marL="742950" lvl="1" indent="-28575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1 in 150 lifetime risk of developing cervical cancer, 1 in 500 risk of dying of it (American Cancer Society website); 90% lower risk of death – i.e., 1 in 25,000, if my math is right - in women who are vaccinated before age 16 (Lei J et al, N </a:t>
            </a:r>
            <a:r>
              <a:rPr lang="en-CA" sz="1100" b="0" i="0" u="none" strike="noStrike" dirty="0" err="1">
                <a:solidFill>
                  <a:srgbClr val="000000"/>
                </a:solidFill>
                <a:effectLst/>
                <a:latin typeface="Calibri" panose="020F0502020204030204" pitchFamily="34" charset="0"/>
              </a:rPr>
              <a:t>Engl</a:t>
            </a:r>
            <a:r>
              <a:rPr lang="en-CA" sz="1100" b="0" i="0" u="none" strike="noStrike" dirty="0">
                <a:solidFill>
                  <a:srgbClr val="000000"/>
                </a:solidFill>
                <a:effectLst/>
                <a:latin typeface="Calibri" panose="020F0502020204030204" pitchFamily="34" charset="0"/>
              </a:rPr>
              <a:t> J Med 2020)</a:t>
            </a:r>
          </a:p>
          <a:p>
            <a:pPr marL="742950" lvl="1" indent="-28575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In Canada, the chance of a healthy person dying because of anesthesia is probably between 1 in 200,000 and 1 in 400,000. This is certainly comparable with the risks of commercial airline travel and much safer than travelling by car. (Canadian Anesthesiologists Society website)</a:t>
            </a:r>
          </a:p>
          <a:p>
            <a:pPr marL="742950" lvl="1" indent="-285750" algn="l">
              <a:buFont typeface="Arial" panose="020B0604020202020204" pitchFamily="34" charset="0"/>
              <a:buChar char="§"/>
            </a:pPr>
            <a:r>
              <a:rPr lang="en-CA" sz="1600" b="1" i="0" u="none" strike="noStrike" dirty="0">
                <a:solidFill>
                  <a:srgbClr val="000000"/>
                </a:solidFill>
                <a:effectLst/>
                <a:latin typeface="Aptos" panose="020B0004020202020204" pitchFamily="34" charset="0"/>
              </a:rPr>
              <a:t>The caveat to this is that you quoted the chance of a "healthy person" dying because of anesthesia - I would say my patients with IDD would very rarely be included in a healthy patient sample... often very high aspiration risk for multiple reasons.  One of our colleagues notes that  if there is a necessary procedure being scheduled that requires general anesthesia, they will try to advocate to get any other invasive maneuvers done simultaneously, where appropriate, which may include labs, pap smear, IUD insertion/removal, ear flushing, dental work, nail clipping or toenail removal in some cases.. </a:t>
            </a:r>
          </a:p>
          <a:p>
            <a:pPr marL="742950" lvl="1" indent="-285750" algn="l">
              <a:buFont typeface="Arial" panose="020B0604020202020204" pitchFamily="34" charset="0"/>
              <a:buChar char="§"/>
            </a:pPr>
            <a:endParaRPr lang="en-CA" sz="1600" b="1" i="0" u="none" strike="noStrike" dirty="0">
              <a:solidFill>
                <a:srgbClr val="000000"/>
              </a:solidFill>
              <a:effectLst/>
              <a:latin typeface="Aptos" panose="020B0004020202020204" pitchFamily="34" charset="0"/>
            </a:endParaRPr>
          </a:p>
          <a:p>
            <a:pPr marL="742950" lvl="1" indent="-285750" algn="l">
              <a:buFont typeface="Arial" panose="020B0604020202020204" pitchFamily="34" charset="0"/>
              <a:buChar char="§"/>
            </a:pPr>
            <a:r>
              <a:rPr lang="en-CA" sz="1600" b="1" i="0" u="none" strike="noStrike" dirty="0">
                <a:solidFill>
                  <a:srgbClr val="000000"/>
                </a:solidFill>
                <a:effectLst/>
                <a:latin typeface="Aptos" panose="020B0004020202020204" pitchFamily="34" charset="0"/>
              </a:rPr>
              <a:t>consideration of the risks and benefits of GA and whether the speculum exam is needed is important*</a:t>
            </a:r>
            <a:endParaRPr lang="en-CA" sz="1100" b="1"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22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effectLst/>
                <a:latin typeface="Calibri" panose="020F0502020204030204" pitchFamily="34" charset="0"/>
              </a:rPr>
              <a:t>Summarize and hand over to next presenter</a:t>
            </a:r>
            <a:endParaRPr lang="en-CA" sz="1800" b="0" i="0" u="none" strike="noStrik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8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-Consultation clinic with Dalhousie University Family Medicine in Halifax that sees adult patients with IDD</a:t>
            </a:r>
          </a:p>
          <a:p>
            <a:r>
              <a:rPr lang="en-CA" dirty="0"/>
              <a:t>-2 family physicians with special interest in IDD.  </a:t>
            </a:r>
          </a:p>
          <a:p>
            <a:r>
              <a:rPr lang="en-CA" dirty="0"/>
              <a:t>-We area teaching clinic have residents with us most of the time</a:t>
            </a:r>
          </a:p>
          <a:p>
            <a:r>
              <a:rPr lang="en-CA" dirty="0"/>
              <a:t>-We work with a community partner, Inclusion N.S. on a regular basis.  </a:t>
            </a:r>
          </a:p>
          <a:p>
            <a:r>
              <a:rPr lang="en-CA" dirty="0"/>
              <a:t>-We have occasional collaboration with a social worker, FPN, OT students and BI student. </a:t>
            </a:r>
          </a:p>
          <a:p>
            <a:r>
              <a:rPr lang="en-CA" dirty="0"/>
              <a:t>- Although our referral criteria include a diagnoses of IDD, we have been seeing quite a few people with unconfirmed IDD - often newcomers.</a:t>
            </a:r>
          </a:p>
          <a:p>
            <a:r>
              <a:rPr lang="en-CA" dirty="0"/>
              <a:t>-This is one such case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53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-Are there guidelines for the work-up of intellectual disability in adults?</a:t>
            </a:r>
          </a:p>
          <a:p>
            <a:r>
              <a:rPr lang="en-CA" dirty="0"/>
              <a:t>-Review published in the American Academy of Neurology in 2021 by </a:t>
            </a:r>
            <a:r>
              <a:rPr lang="en-CA" dirty="0" err="1"/>
              <a:t>Frueh</a:t>
            </a:r>
            <a:r>
              <a:rPr lang="en-CA" dirty="0"/>
              <a:t> et al that looked for current recommendations  in the literature</a:t>
            </a:r>
          </a:p>
          <a:p>
            <a:r>
              <a:rPr lang="en-CA" dirty="0"/>
              <a:t>-They found 9 studies </a:t>
            </a:r>
          </a:p>
          <a:p>
            <a:r>
              <a:rPr lang="en-CA" dirty="0"/>
              <a:t>-As of yet there are no standardized guidelines, but they put together some recommendations based on what they could find</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860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diagnosis of IDD should rely on standardized psychological testing and assessment of functional impairment, and it should be confirmed that the symptoms should have developed before age 18</a:t>
            </a:r>
          </a:p>
          <a:p>
            <a:r>
              <a:rPr lang="en-CA" dirty="0"/>
              <a:t>-In real life, many people do not have access to this type of assessment, and they may therefore be limited in the type of support they receive</a:t>
            </a:r>
          </a:p>
          <a:p>
            <a:r>
              <a:rPr lang="en-CA" dirty="0"/>
              <a:t>-The first step to determining an etiology is a thorough history, including birth, pregnancy, and family histories and physical exam (e.g. extreme prematurity, hypoxic-</a:t>
            </a:r>
            <a:r>
              <a:rPr lang="en-CA" dirty="0" err="1"/>
              <a:t>schemic</a:t>
            </a:r>
            <a:r>
              <a:rPr lang="en-CA" dirty="0"/>
              <a:t> injury, deficits in hearing or vision, onset of symptoms, </a:t>
            </a:r>
            <a:r>
              <a:rPr lang="en-CA" dirty="0" err="1"/>
              <a:t>FHx</a:t>
            </a:r>
            <a:r>
              <a:rPr lang="en-CA" dirty="0"/>
              <a:t> IDD, seizures, strokes, progressive cognitive decline, consanguinity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366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309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88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6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 - tools that have been developed by Canadian family physicians – based on research and guideline recommendations – freely available on the web, with EMR versions available in some cases</a:t>
            </a:r>
          </a:p>
          <a:p>
            <a:r>
              <a:rPr lang="en-CA" dirty="0"/>
              <a:t>- </a:t>
            </a:r>
            <a:r>
              <a:rPr lang="en-CA"/>
              <a:t>we provide </a:t>
            </a:r>
            <a:r>
              <a:rPr lang="en-CA" dirty="0"/>
              <a:t>or aspire </a:t>
            </a:r>
            <a:r>
              <a:rPr lang="en-CA"/>
              <a:t>to provide continuity </a:t>
            </a:r>
            <a:r>
              <a:rPr lang="en-CA" dirty="0"/>
              <a:t>and comprehensiveness of care – and these are of great benefit for patients with complex health and social issues, and barriers to health care like communication issues; I mean this to say you don’t have to be an expert in DD; you just need to be a family physician</a:t>
            </a:r>
          </a:p>
          <a:p>
            <a:endParaRPr lang="en-CA" dirty="0"/>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98309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-Exome sequencing out-performed CMA in patients with IDD, GDD, and ASD with a diagnostic yield up to 40 % as compared with 20%, but costs are high</a:t>
            </a:r>
          </a:p>
          <a:p>
            <a:r>
              <a:rPr lang="en-US" b="0" i="0" dirty="0">
                <a:solidFill>
                  <a:srgbClr val="202122"/>
                </a:solidFill>
                <a:effectLst/>
                <a:latin typeface="Arial" panose="020B0604020202020204" pitchFamily="34" charset="0"/>
              </a:rPr>
              <a:t>-Sequencing an individual's exome instead of their entire genome has been proposed to be a more cost-effective and efficient way to diagnose rare </a:t>
            </a:r>
            <a:r>
              <a:rPr lang="en-US" b="0" i="0" u="none" strike="noStrike" dirty="0">
                <a:solidFill>
                  <a:srgbClr val="3366CC"/>
                </a:solidFill>
                <a:effectLst/>
                <a:latin typeface="Arial" panose="020B0604020202020204" pitchFamily="34" charset="0"/>
              </a:rPr>
              <a:t>genetic disorders</a:t>
            </a:r>
            <a:r>
              <a:rPr lang="en-US" b="0" i="0" dirty="0">
                <a:solidFill>
                  <a:srgbClr val="202122"/>
                </a:solidFill>
                <a:effectLst/>
                <a:latin typeface="Arial" panose="020B0604020202020204" pitchFamily="34" charset="0"/>
              </a:rPr>
              <a:t> due to the fact that phenotypes of genetic disorders are a result of mutated exons. Since the exome only comprises 1.5% of the total genome, this process is more cost efficient and fast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-Even is</a:t>
            </a:r>
            <a:r>
              <a:rPr lang="en-US" sz="1200" kern="0" dirty="0">
                <a:effectLst/>
                <a:latin typeface="Calibri" panose="020F0502020204030204" pitchFamily="34" charset="0"/>
                <a:ea typeface="Times New Roman" panose="02020603050405020304" pitchFamily="18" charset="0"/>
                <a:cs typeface="Calibri" panose="020F0502020204030204" pitchFamily="34" charset="0"/>
              </a:rPr>
              <a:t> he was eligible, the preferred exome test would be a trio. which would not be possible as specimens from biological parents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0" dirty="0">
                <a:effectLst/>
                <a:latin typeface="Calibri" panose="020F0502020204030204" pitchFamily="34" charset="0"/>
                <a:ea typeface="Times New Roman" panose="02020603050405020304" pitchFamily="18" charset="0"/>
                <a:cs typeface="Calibri" panose="020F0502020204030204" pitchFamily="34" charset="0"/>
              </a:rPr>
              <a:t>-https://ddprimarycare.surreyplace.ca/wp-content/uploads/2019/05/2.1-Genetic-Assessment_may-27.pdf</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2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Introduce self, what kind of setting I work in, why interested in DD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Presenting Concern</a:t>
            </a:r>
          </a:p>
          <a:p>
            <a:r>
              <a:rPr lang="en-CA" dirty="0"/>
              <a:t>Accompanied by paid caregivers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5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cs typeface="Calibri"/>
              </a:rPr>
              <a:t>HPI</a:t>
            </a:r>
          </a:p>
          <a:p>
            <a:pPr marL="171450" lvl="0" indent="-171450">
              <a:buFont typeface="Arial" panose="020B0604020202020204" pitchFamily="34" charset="0"/>
              <a:buChar char="•"/>
            </a:pPr>
            <a:r>
              <a:rPr lang="en-US" sz="1200" dirty="0">
                <a:cs typeface="Calibri"/>
              </a:rPr>
              <a:t>Increase in “escalations” at home and in the community. </a:t>
            </a:r>
          </a:p>
          <a:p>
            <a:pPr marL="171450" lvl="0" indent="-171450">
              <a:buFont typeface="Arial" panose="020B0604020202020204" pitchFamily="34" charset="0"/>
              <a:buChar char="•"/>
            </a:pPr>
            <a:r>
              <a:rPr lang="en-US" sz="1200" dirty="0">
                <a:cs typeface="Calibri"/>
              </a:rPr>
              <a:t>Waking at night (12am-2am) eating non-nutritious items found in the kitchen such as soya sauce, BBQ sauce, ranch dressing, and cocoa powder.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a:rPr>
              <a:t>New mild iron deficiency anemia NYD despite no dietary restrictions and taking a continuous OCP for menstrual suppression. </a:t>
            </a:r>
          </a:p>
          <a:p>
            <a:pPr marL="171450" lvl="0" indent="-171450">
              <a:buFont typeface="Arial" panose="020B0604020202020204" pitchFamily="34" charset="0"/>
              <a:buChar char="•"/>
            </a:pPr>
            <a:endParaRPr lang="en-US" sz="1200" dirty="0">
              <a:cs typeface="Calibri"/>
            </a:endParaRPr>
          </a:p>
          <a:p>
            <a:pPr marL="0" lvl="0" indent="0">
              <a:buFont typeface="Arial" panose="020B0604020202020204" pitchFamily="34" charset="0"/>
              <a:buNone/>
            </a:pPr>
            <a:r>
              <a:rPr lang="en-US" sz="1200" dirty="0">
                <a:cs typeface="Calibri"/>
              </a:rPr>
              <a:t>Soc </a:t>
            </a:r>
            <a:r>
              <a:rPr lang="en-US" sz="1200" dirty="0" err="1">
                <a:cs typeface="Calibri"/>
              </a:rPr>
              <a:t>Hx</a:t>
            </a:r>
            <a:endParaRPr lang="en-US" sz="1200" dirty="0">
              <a:cs typeface="Calibri"/>
            </a:endParaRPr>
          </a:p>
          <a:p>
            <a:pPr marL="171450" indent="-171450">
              <a:buFont typeface="Arial" panose="020B0604020202020204" pitchFamily="34" charset="0"/>
              <a:buChar char="•"/>
            </a:pPr>
            <a:r>
              <a:rPr lang="en-US" sz="1200" dirty="0">
                <a:cs typeface="Calibri"/>
              </a:rPr>
              <a:t>Laura communicates verbally but has limited vocabulary and limited expressive and receptive language skills. </a:t>
            </a:r>
          </a:p>
          <a:p>
            <a:pPr marL="171450" indent="-171450">
              <a:buFont typeface="Arial" panose="020B0604020202020204" pitchFamily="34" charset="0"/>
              <a:buChar char="•"/>
            </a:pPr>
            <a:r>
              <a:rPr lang="en-US" sz="1200" dirty="0">
                <a:cs typeface="Calibri"/>
              </a:rPr>
              <a:t>Lives in a group home. </a:t>
            </a:r>
          </a:p>
          <a:p>
            <a:pPr marL="171450" indent="-171450">
              <a:buFont typeface="Arial" panose="020B0604020202020204" pitchFamily="34" charset="0"/>
              <a:buChar char="•"/>
            </a:pPr>
            <a:r>
              <a:rPr lang="en-US" sz="1200" dirty="0">
                <a:cs typeface="Calibri"/>
              </a:rPr>
              <a:t>Her mother died during the pandemic. Her father has been away off and on for business trips, visits regularly when in town. </a:t>
            </a:r>
          </a:p>
          <a:p>
            <a:pPr marL="171450" lvl="0" indent="-171450">
              <a:buFont typeface="Arial" panose="020B0604020202020204" pitchFamily="34" charset="0"/>
              <a:buChar char="•"/>
            </a:pPr>
            <a:endParaRPr lang="en-US" sz="1200" dirty="0">
              <a:cs typeface="Calibri"/>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73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3087"/>
                </a:solidFill>
                <a:effectLst/>
                <a:latin typeface="Open Sans" panose="020B0606030504020204" pitchFamily="34" charset="0"/>
              </a:rPr>
              <a:t>***Note to consider adding information in your patient’s profile about common problems that occur with their syndrome, where it’s easy to find for yourself and/or other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igtree"/>
              </a:rPr>
              <a:t>Kabuki syndrome was first reported in the medical literature in 1981 by Japanese physicians. The disorder was originally called Kabuki-makeup syndrome because the facial features of many affected children resembled the makeup used by actors in kabuki, a form of Japanese theater. The term “makeup” has since been dropped and the preferred term for the disorder is Kabuki syndrome.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3087"/>
                </a:solidFill>
                <a:effectLst/>
                <a:latin typeface="Open Sans" panose="020B0606030504020204" pitchFamily="34" charset="0"/>
              </a:rPr>
              <a:t>Graphic from:</a:t>
            </a:r>
            <a:r>
              <a:rPr lang="en-US" b="1" i="0" dirty="0">
                <a:solidFill>
                  <a:srgbClr val="003087"/>
                </a:solidFill>
                <a:effectLst/>
                <a:latin typeface="Open Sans" panose="020B0606030504020204" pitchFamily="34" charset="0"/>
              </a:rPr>
              <a:t> </a:t>
            </a:r>
            <a:r>
              <a:rPr lang="en-CA" dirty="0">
                <a:hlinkClick r:id="rId3"/>
              </a:rPr>
              <a:t>https://www.kabukisyndromefoundation.org/about-kabuki-syndrome/</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resources:</a:t>
            </a:r>
          </a:p>
          <a:p>
            <a:pPr marL="171450" indent="-171450">
              <a:buFont typeface="Arial" panose="020B0604020202020204" pitchFamily="34" charset="0"/>
              <a:buChar char="•"/>
            </a:pPr>
            <a:r>
              <a:rPr lang="en-CA" i="0" dirty="0"/>
              <a:t>https://rarediseases.org/rare-diseases/kabuki-syndrome/  </a:t>
            </a:r>
          </a:p>
          <a:p>
            <a:pPr marL="171450" indent="-171450">
              <a:buFont typeface="Arial" panose="020B0604020202020204" pitchFamily="34" charset="0"/>
              <a:buChar char="•"/>
            </a:pPr>
            <a:r>
              <a:rPr lang="en-CA" i="0" dirty="0"/>
              <a:t>https://www.ncbi.nlm.nih.gov/books/NBK62111/  </a:t>
            </a:r>
            <a:endParaRPr lang="en-US" b="0" i="0" dirty="0">
              <a:solidFill>
                <a:srgbClr val="808080"/>
              </a:solidFill>
              <a:effectLst/>
              <a:latin typeface="Libre Franklin" panose="020F0502020204030204" pitchFamily="2" charset="0"/>
            </a:endParaRPr>
          </a:p>
          <a:p>
            <a:pPr marL="171450" indent="-171450">
              <a:buFont typeface="Arial" panose="020B0604020202020204" pitchFamily="34" charset="0"/>
              <a:buChar char="•"/>
            </a:pPr>
            <a:r>
              <a:rPr lang="en-US" b="0" i="0" dirty="0">
                <a:solidFill>
                  <a:srgbClr val="808080"/>
                </a:solidFill>
                <a:effectLst/>
                <a:latin typeface="Libre Franklin" panose="020F0502020204030204" pitchFamily="2" charset="0"/>
              </a:rPr>
              <a:t>https://www.orpha.net/consor/cgi-bin/OC_Exp.php?Lng=GB&amp;Expert=2322 </a:t>
            </a:r>
            <a:r>
              <a:rPr lang="en-CA" b="0" i="0" dirty="0">
                <a:solidFill>
                  <a:srgbClr val="808080"/>
                </a:solidFill>
                <a:effectLst/>
                <a:latin typeface="Libre Franklin" panose="020F0502020204030204" pitchFamily="2"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 </a:t>
            </a:r>
          </a:p>
          <a:p>
            <a:pPr marL="171450" indent="-171450">
              <a:buFont typeface="Arial" panose="020B0604020202020204" pitchFamily="34" charset="0"/>
              <a:buChar char="•"/>
            </a:pPr>
            <a:r>
              <a:rPr lang="en-US" dirty="0">
                <a:cs typeface="Calibri"/>
              </a:rPr>
              <a:t>Sensory processing – hypo/hyper </a:t>
            </a:r>
          </a:p>
          <a:p>
            <a:pPr marL="171450" indent="-171450">
              <a:buFont typeface="Arial" panose="020B0604020202020204" pitchFamily="34" charset="0"/>
              <a:buChar char="•"/>
            </a:pPr>
            <a:r>
              <a:rPr lang="en-US" dirty="0">
                <a:cs typeface="Calibri"/>
              </a:rPr>
              <a:t>Bland food??</a:t>
            </a:r>
          </a:p>
          <a:p>
            <a:pPr marL="171450" indent="-171450">
              <a:buFont typeface="Arial" panose="020B0604020202020204" pitchFamily="34" charset="0"/>
              <a:buChar char="•"/>
            </a:pPr>
            <a:r>
              <a:rPr lang="en-US" dirty="0">
                <a:cs typeface="Calibri"/>
              </a:rPr>
              <a:t>new supports? </a:t>
            </a:r>
          </a:p>
          <a:p>
            <a:pPr marL="171450" indent="-171450">
              <a:buFont typeface="Arial" panose="020B0604020202020204" pitchFamily="34" charset="0"/>
              <a:buChar char="•"/>
            </a:pPr>
            <a:r>
              <a:rPr lang="en-US" dirty="0">
                <a:cs typeface="Calibri"/>
              </a:rPr>
              <a:t>Father being away </a:t>
            </a:r>
          </a:p>
          <a:p>
            <a:pPr marL="171450" indent="-171450">
              <a:buFont typeface="Arial" panose="020B0604020202020204" pitchFamily="34" charset="0"/>
              <a:buChar char="•"/>
            </a:pPr>
            <a:r>
              <a:rPr lang="en-US" dirty="0">
                <a:cs typeface="Calibri"/>
              </a:rPr>
              <a:t>Support with grief process </a:t>
            </a:r>
          </a:p>
          <a:p>
            <a:r>
              <a:rPr lang="en-US" dirty="0">
                <a:cs typeface="Calibri"/>
              </a:rPr>
              <a:t>L:</a:t>
            </a:r>
          </a:p>
          <a:p>
            <a:pPr marL="171450" indent="-171450">
              <a:buFont typeface="Arial" panose="020B0604020202020204" pitchFamily="34" charset="0"/>
              <a:buChar char="•"/>
            </a:pPr>
            <a:r>
              <a:rPr lang="en-US" dirty="0">
                <a:cs typeface="Calibri"/>
              </a:rPr>
              <a:t>Mother’s death </a:t>
            </a:r>
          </a:p>
          <a:p>
            <a:pPr marL="171450" indent="-171450">
              <a:buFont typeface="Arial" panose="020B0604020202020204" pitchFamily="34" charset="0"/>
              <a:buChar char="•"/>
            </a:pPr>
            <a:r>
              <a:rPr lang="en-US" dirty="0">
                <a:cs typeface="Calibri"/>
              </a:rPr>
              <a:t>any other known trauma? </a:t>
            </a:r>
          </a:p>
          <a:p>
            <a:pPr marL="171450" indent="-171450">
              <a:buFont typeface="Arial" panose="020B0604020202020204" pitchFamily="34" charset="0"/>
              <a:buChar char="•"/>
            </a:pPr>
            <a:r>
              <a:rPr lang="en-US" dirty="0">
                <a:cs typeface="Calibri"/>
              </a:rPr>
              <a:t>Changes to roommates – health, relationships, conflict, new people </a:t>
            </a:r>
          </a:p>
          <a:p>
            <a:r>
              <a:rPr lang="en-US" dirty="0">
                <a:cs typeface="Calibri"/>
              </a:rPr>
              <a:t>P:</a:t>
            </a:r>
          </a:p>
          <a:p>
            <a:pPr marL="171450" indent="-171450">
              <a:buFont typeface="Arial" panose="020B0604020202020204" pitchFamily="34" charset="0"/>
              <a:buChar char="•"/>
            </a:pPr>
            <a:r>
              <a:rPr lang="en-US" dirty="0">
                <a:cs typeface="Calibri"/>
              </a:rPr>
              <a:t>Anxiety? Depression? </a:t>
            </a:r>
          </a:p>
          <a:p>
            <a:endParaRPr lang="en-CA" dirty="0"/>
          </a:p>
          <a:p>
            <a:endParaRPr lang="en-CA" dirty="0"/>
          </a:p>
          <a:p>
            <a:endParaRPr lang="en-CA" dirty="0"/>
          </a:p>
          <a:p>
            <a:r>
              <a:rPr lang="en-CA" dirty="0"/>
              <a:t>All behaviour is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https://oadd.org/wp-content/uploads/2016/12/41023-JoDD-22-2-v10f-101-120-Bradley-and-Korossy.pdf</a:t>
            </a:r>
            <a:r>
              <a:rPr lang="en-CA" dirty="0"/>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4E7F6-0FAA-4178-B525-0304CD082C3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4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A3A-3B2F-CED3-B612-31CC39FFE1E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CA"/>
          </a:p>
        </p:txBody>
      </p:sp>
      <p:sp>
        <p:nvSpPr>
          <p:cNvPr id="3" name="Subtitle 2">
            <a:extLst>
              <a:ext uri="{FF2B5EF4-FFF2-40B4-BE49-F238E27FC236}">
                <a16:creationId xmlns:a16="http://schemas.microsoft.com/office/drawing/2014/main" id="{993041AC-BD9B-54E4-5F71-3838E624763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6C2905A-A047-104E-348F-212FD4B0A910}"/>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BA2F85C5-13FF-BD84-1A7B-DC5BD90BDC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5A0B1D-7C3B-84A3-A12F-34779048AB16}"/>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4026575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08E5-2F3C-A569-242F-69266805334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830C5F1-FC61-949A-45DA-F5F9B05E4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A89651-6506-5DB1-15CC-70B515A8AAA0}"/>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C3C61B98-3696-7B5B-BD75-0F44E36BEB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97ACAD-0451-8F9A-10FC-72751EE3265C}"/>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50017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1779-4CA4-03CC-2449-0C4F5D9B747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1A9B22D-02AF-A18A-757A-6CADF32C05B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467B1-2F92-535D-D26F-AB78B69B1E46}"/>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16F13242-95D5-BC9D-6D2B-781AE133F39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C00761-86BA-0B68-4632-59323B09DBF4}"/>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78748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58B1-F8A0-F014-6D26-3000DB63EA2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BD98B37-6CBE-7A62-64D5-F05A09C299B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8C2D15B-82AB-B3E6-F8CF-197F94179C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D801594-4B2F-49C5-B200-51F57E2D4DA1}"/>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6" name="Footer Placeholder 5">
            <a:extLst>
              <a:ext uri="{FF2B5EF4-FFF2-40B4-BE49-F238E27FC236}">
                <a16:creationId xmlns:a16="http://schemas.microsoft.com/office/drawing/2014/main" id="{9F2B9824-506A-D39A-5564-C732FEAB28D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DD6A73E-D7F6-BA5D-AA9F-912542D9E914}"/>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068747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6C7B-AE1E-FA4D-D08C-39110A209D66}"/>
              </a:ext>
            </a:extLst>
          </p:cNvPr>
          <p:cNvSpPr>
            <a:spLocks noGrp="1"/>
          </p:cNvSpPr>
          <p:nvPr>
            <p:ph type="title"/>
          </p:nvPr>
        </p:nvSpPr>
        <p:spPr>
          <a:xfrm>
            <a:off x="1259682" y="547688"/>
            <a:ext cx="15773400" cy="1988345"/>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15E09C8-40BB-B457-AF7D-90C6B53857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47649E5-66CC-49A6-DBDB-32A2BE206CA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6BA2ABD-B0E3-D958-5D5A-BA6AE93662A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5123A-89EA-97FB-A53D-4D6219FA5E3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1E3D95C-02D2-05C4-BC62-2D59483FE9ED}"/>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8" name="Footer Placeholder 7">
            <a:extLst>
              <a:ext uri="{FF2B5EF4-FFF2-40B4-BE49-F238E27FC236}">
                <a16:creationId xmlns:a16="http://schemas.microsoft.com/office/drawing/2014/main" id="{A7E5523A-81ED-C926-FB55-F59F8E615E5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20EE4CF-5F53-FC28-EE31-8E20707AB8E0}"/>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228297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222-C32D-F731-932F-6FD25A07D4A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7A72E0A-81CF-526B-BC96-AC00C34F580A}"/>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4" name="Footer Placeholder 3">
            <a:extLst>
              <a:ext uri="{FF2B5EF4-FFF2-40B4-BE49-F238E27FC236}">
                <a16:creationId xmlns:a16="http://schemas.microsoft.com/office/drawing/2014/main" id="{2FD382D0-0BF0-E2D4-4B20-B3A187FD621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5CCB7B-B5C3-CC8A-5AD4-1C1C4C016C81}"/>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402582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6B4FB4-147A-6720-BA04-4B9760F2A3D1}"/>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3" name="Footer Placeholder 2">
            <a:extLst>
              <a:ext uri="{FF2B5EF4-FFF2-40B4-BE49-F238E27FC236}">
                <a16:creationId xmlns:a16="http://schemas.microsoft.com/office/drawing/2014/main" id="{35144163-1BEE-7728-5603-0E7C4CEDA3E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87416A1-5070-C759-75E1-095731F22BEB}"/>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623594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77F6-8872-8E60-686F-A8AF5FF9C95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7D1CDEC-E0D0-6D69-DAAC-E00C228D89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D474FE8-F755-0CB4-4E57-81C7ECE16D9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7F370F9-BF3B-9212-25CA-4A0AF83C9B6B}"/>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6" name="Footer Placeholder 5">
            <a:extLst>
              <a:ext uri="{FF2B5EF4-FFF2-40B4-BE49-F238E27FC236}">
                <a16:creationId xmlns:a16="http://schemas.microsoft.com/office/drawing/2014/main" id="{3852C948-A5E9-FEAF-FE0A-B58CA934B64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B6C0FF-AE93-D5EE-A41E-BBA2503C36B5}"/>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56446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0872-88C8-10B6-DE32-B858784263F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FC86085-1484-51C7-5983-02A18619D10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a:p>
        </p:txBody>
      </p:sp>
      <p:sp>
        <p:nvSpPr>
          <p:cNvPr id="4" name="Text Placeholder 3">
            <a:extLst>
              <a:ext uri="{FF2B5EF4-FFF2-40B4-BE49-F238E27FC236}">
                <a16:creationId xmlns:a16="http://schemas.microsoft.com/office/drawing/2014/main" id="{926D6849-8287-EF3F-E523-F7A4FEB206A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9794362-9B68-5EDA-ABD1-8DB88E358855}"/>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6" name="Footer Placeholder 5">
            <a:extLst>
              <a:ext uri="{FF2B5EF4-FFF2-40B4-BE49-F238E27FC236}">
                <a16:creationId xmlns:a16="http://schemas.microsoft.com/office/drawing/2014/main" id="{DC205E19-6B1A-430E-0179-75F9093D00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F019C8-3494-7CBF-36FA-86055C2A7E90}"/>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2503409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8038-ED00-8531-8A4F-EF04534E3D9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8B21C3-8F55-3069-40D6-37C5C41B6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35002-DADD-5ACC-0747-A4BDC8067DD8}"/>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E19496F0-C04A-EAC2-F91A-4BF3D3306C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78E9E4-7245-76AE-1B53-D4E610F9ABBC}"/>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89970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0A61C-0A14-1D7B-62E8-0C93BFD1D6E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1BEC2D3-5D26-D6C5-F77A-889F92118D8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4F166D-06EA-AA4F-F337-3F87554E914E}"/>
              </a:ext>
            </a:extLst>
          </p:cNvPr>
          <p:cNvSpPr>
            <a:spLocks noGrp="1"/>
          </p:cNvSpPr>
          <p:nvPr>
            <p:ph type="dt" sz="half" idx="10"/>
          </p:nvPr>
        </p:nvSpPr>
        <p:spPr/>
        <p:txBody>
          <a:body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A2366118-2E30-BD41-F048-50A942BE14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655260-7236-EF34-3A3A-3290D1DE0E1A}"/>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82049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ctrTitle"/>
          </p:nvPr>
        </p:nvSpPr>
        <p:spPr>
          <a:xfrm>
            <a:off x="5943599" y="2946401"/>
            <a:ext cx="10796589" cy="3632196"/>
          </a:xfrm>
        </p:spPr>
        <p:txBody>
          <a:bodyPr anchor="b">
            <a:normAutofit/>
          </a:bodyPr>
          <a:lstStyle>
            <a:lvl1pPr algn="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5943599" y="6578599"/>
            <a:ext cx="10796589" cy="2108201"/>
          </a:xfrm>
        </p:spPr>
        <p:txBody>
          <a:bodyPr anchor="t">
            <a:normAutofit/>
          </a:bodyPr>
          <a:lstStyle>
            <a:lvl1pPr marL="0" indent="0" algn="r">
              <a:buNone/>
              <a:defRPr sz="2700" cap="all">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3398837" y="8805863"/>
            <a:ext cx="2400300" cy="566738"/>
          </a:xfrm>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a:xfrm>
            <a:off x="5943599" y="8805863"/>
            <a:ext cx="7340937" cy="566738"/>
          </a:xfrm>
        </p:spPr>
        <p:txBody>
          <a:bodyPr/>
          <a:lstStyle/>
          <a:p>
            <a:endParaRPr lang="en-US" dirty="0"/>
          </a:p>
        </p:txBody>
      </p:sp>
      <p:sp>
        <p:nvSpPr>
          <p:cNvPr id="6" name="Slide Number Placeholder 5"/>
          <p:cNvSpPr>
            <a:spLocks noGrp="1"/>
          </p:cNvSpPr>
          <p:nvPr>
            <p:ph type="sldNum" sz="quarter" idx="12"/>
          </p:nvPr>
        </p:nvSpPr>
        <p:spPr>
          <a:xfrm>
            <a:off x="15913438" y="8805863"/>
            <a:ext cx="826751" cy="56673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342323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3006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4962872"/>
            <a:ext cx="15197141" cy="2203200"/>
          </a:xfrm>
        </p:spPr>
        <p:txBody>
          <a:bodyPr anchor="b"/>
          <a:lstStyle>
            <a:lvl1pPr algn="l">
              <a:defRPr sz="6000" b="0" cap="all"/>
            </a:lvl1pPr>
          </a:lstStyle>
          <a:p>
            <a:r>
              <a:rPr lang="en-US"/>
              <a:t>Click to edit Master title style</a:t>
            </a:r>
            <a:endParaRPr lang="en-US" dirty="0"/>
          </a:p>
        </p:txBody>
      </p:sp>
      <p:sp>
        <p:nvSpPr>
          <p:cNvPr id="3" name="Text Placeholder 2"/>
          <p:cNvSpPr>
            <a:spLocks noGrp="1"/>
          </p:cNvSpPr>
          <p:nvPr>
            <p:ph type="body" idx="1"/>
          </p:nvPr>
        </p:nvSpPr>
        <p:spPr>
          <a:xfrm>
            <a:off x="1028699" y="7166072"/>
            <a:ext cx="15197142" cy="1290600"/>
          </a:xfrm>
        </p:spPr>
        <p:txBody>
          <a:bodyPr anchor="t">
            <a:normAutofit/>
          </a:bodyPr>
          <a:lstStyle>
            <a:lvl1pPr marL="0" indent="0" algn="l">
              <a:buNone/>
              <a:defRPr sz="3000" cap="all">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7221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8703" y="3213101"/>
            <a:ext cx="7493001" cy="54737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32843" y="3213101"/>
            <a:ext cx="7492998" cy="54737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5658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60505" y="3327401"/>
            <a:ext cx="7063581" cy="864393"/>
          </a:xfrm>
        </p:spPr>
        <p:txBody>
          <a:bodyPr anchor="b">
            <a:noAutofit/>
          </a:bodyPr>
          <a:lstStyle>
            <a:lvl1pPr marL="0" indent="0">
              <a:buNone/>
              <a:defRPr sz="42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8702" y="4305302"/>
            <a:ext cx="7495385" cy="438149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44005" y="3340101"/>
            <a:ext cx="7084220" cy="864393"/>
          </a:xfrm>
        </p:spPr>
        <p:txBody>
          <a:bodyPr anchor="b">
            <a:noAutofit/>
          </a:bodyPr>
          <a:lstStyle>
            <a:lvl1pPr marL="0" indent="0">
              <a:buNone/>
              <a:defRPr sz="42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735225" y="4305302"/>
            <a:ext cx="7493001" cy="438149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3129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2866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33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3111499"/>
            <a:ext cx="5521328" cy="2057400"/>
          </a:xfrm>
        </p:spPr>
        <p:txBody>
          <a:bodyPr anchor="b">
            <a:normAutofit/>
          </a:bodyPr>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6972302" y="914402"/>
            <a:ext cx="9253539" cy="7772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8701" y="5168900"/>
            <a:ext cx="5521328" cy="2743200"/>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0013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2400300"/>
            <a:ext cx="9246980" cy="2057400"/>
          </a:xfrm>
        </p:spPr>
        <p:txBody>
          <a:bodyPr anchor="b">
            <a:normAutofit/>
          </a:bodyPr>
          <a:lstStyle>
            <a:lvl1pPr algn="l">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1304380" y="1371600"/>
            <a:ext cx="4921461" cy="6858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28701" y="4457700"/>
            <a:ext cx="9246980" cy="27432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075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7099298"/>
            <a:ext cx="1519714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57401" y="1398168"/>
            <a:ext cx="13139741" cy="474746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28701" y="7949405"/>
            <a:ext cx="15197141" cy="74056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4725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2" y="914402"/>
            <a:ext cx="15197141" cy="4686299"/>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028700" y="6515100"/>
            <a:ext cx="15197142" cy="2171700"/>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999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15" name="TextBox 14"/>
          <p:cNvSpPr txBox="1"/>
          <p:nvPr/>
        </p:nvSpPr>
        <p:spPr>
          <a:xfrm>
            <a:off x="15356801" y="411480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1" name="TextBox 10"/>
          <p:cNvSpPr txBox="1"/>
          <p:nvPr/>
        </p:nvSpPr>
        <p:spPr>
          <a:xfrm>
            <a:off x="732413" y="1235006"/>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1488401" y="914402"/>
            <a:ext cx="14325599" cy="4114799"/>
          </a:xfrm>
        </p:spPr>
        <p:txBody>
          <a:bodyPr anchor="ctr">
            <a:normAutofit/>
          </a:bodyPr>
          <a:lstStyle>
            <a:lvl1pPr algn="l">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46813" y="5029200"/>
            <a:ext cx="14008776"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31198" y="6515100"/>
            <a:ext cx="15228551" cy="2171700"/>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4658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4" y="4962872"/>
            <a:ext cx="15197138"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028702" y="7166072"/>
            <a:ext cx="15197139"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7008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13" name="TextBox 12"/>
          <p:cNvSpPr txBox="1"/>
          <p:nvPr/>
        </p:nvSpPr>
        <p:spPr>
          <a:xfrm>
            <a:off x="15356801" y="411480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4" name="TextBox 13"/>
          <p:cNvSpPr txBox="1"/>
          <p:nvPr/>
        </p:nvSpPr>
        <p:spPr>
          <a:xfrm>
            <a:off x="732413" y="1235006"/>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6" name="Title 1"/>
          <p:cNvSpPr>
            <a:spLocks noGrp="1"/>
          </p:cNvSpPr>
          <p:nvPr>
            <p:ph type="title"/>
          </p:nvPr>
        </p:nvSpPr>
        <p:spPr>
          <a:xfrm>
            <a:off x="1488401" y="914402"/>
            <a:ext cx="14325599" cy="4114799"/>
          </a:xfrm>
        </p:spPr>
        <p:txBody>
          <a:bodyPr anchor="ctr">
            <a:normAutofit/>
          </a:bodyPr>
          <a:lstStyle>
            <a:lvl1pPr algn="l">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28700" y="5829300"/>
            <a:ext cx="15203154" cy="1333500"/>
          </a:xfrm>
        </p:spPr>
        <p:txBody>
          <a:bodyPr vert="horz" lIns="91440" tIns="45720" rIns="91440" bIns="45720" rtlCol="0" anchor="b">
            <a:normAutofit/>
          </a:bodyPr>
          <a:lstStyle>
            <a:lvl1pP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8699" y="7162800"/>
            <a:ext cx="15203154" cy="15240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59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2" y="914402"/>
            <a:ext cx="15197141" cy="41147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28702" y="5257800"/>
            <a:ext cx="15197142"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8700" y="6515100"/>
            <a:ext cx="15197142" cy="21717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1364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1028702" y="914401"/>
            <a:ext cx="15197138" cy="2184401"/>
          </a:xfrm>
        </p:spPr>
        <p:txBody>
          <a:bodyPr/>
          <a:lstStyle/>
          <a:p>
            <a:r>
              <a:rPr lang="en-US"/>
              <a:t>Click to edit Master title style</a:t>
            </a:r>
            <a:endParaRPr lang="en-US" dirty="0"/>
          </a:p>
        </p:txBody>
      </p:sp>
    </p:spTree>
    <p:extLst>
      <p:ext uri="{BB962C8B-B14F-4D97-AF65-F5344CB8AC3E}">
        <p14:creationId xmlns:p14="http://schemas.microsoft.com/office/powerpoint/2010/main" val="3746050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Vertical Title 1"/>
          <p:cNvSpPr>
            <a:spLocks noGrp="1"/>
          </p:cNvSpPr>
          <p:nvPr>
            <p:ph type="title" orient="vert"/>
          </p:nvPr>
        </p:nvSpPr>
        <p:spPr>
          <a:xfrm>
            <a:off x="12988013" y="914399"/>
            <a:ext cx="3237828" cy="777240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914400"/>
            <a:ext cx="11748174" cy="7772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27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AE2B-048D-0F16-5A41-A0DADF3D856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A4F4A6F-76AC-C7FB-EC52-3A8413FBDD6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D325D54-18B1-A122-75AA-819E0DB9A883}"/>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5" name="Footer Placeholder 4">
            <a:extLst>
              <a:ext uri="{FF2B5EF4-FFF2-40B4-BE49-F238E27FC236}">
                <a16:creationId xmlns:a16="http://schemas.microsoft.com/office/drawing/2014/main" id="{ABD9BC13-F51D-99FD-B851-8F5D18E5A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D3FD2-6B01-3D12-E9FD-813580D98D2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3334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B7BE-48C2-A670-C2CA-5D3454A41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9A7EC-8677-8AE8-815B-F4635DA25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6C1A9-A819-0435-4B72-0E0F3A0361AD}"/>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5" name="Footer Placeholder 4">
            <a:extLst>
              <a:ext uri="{FF2B5EF4-FFF2-40B4-BE49-F238E27FC236}">
                <a16:creationId xmlns:a16="http://schemas.microsoft.com/office/drawing/2014/main" id="{E4D0D984-8145-188E-D90D-FD374A35DF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82A199-3F94-149F-56A1-70373072EF8E}"/>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8422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C2F3-48DF-AD6D-BAA0-9DCCA8707AF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3D27185-0911-D4F4-06A6-A04993E1F0B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4B54A-3EA2-48CE-900C-1C7711E771B5}"/>
              </a:ext>
            </a:extLst>
          </p:cNvPr>
          <p:cNvSpPr>
            <a:spLocks noGrp="1"/>
          </p:cNvSpPr>
          <p:nvPr>
            <p:ph type="dt" sz="half" idx="10"/>
          </p:nvPr>
        </p:nvSpPr>
        <p:spPr/>
        <p:txBody>
          <a:bodyPr/>
          <a:lstStyle/>
          <a:p>
            <a:fld id="{72345051-2045-45DA-935E-2E3CA1A69ADC}" type="datetimeFigureOut">
              <a:rPr lang="en-US" smtClean="0"/>
              <a:t>11/6/2023</a:t>
            </a:fld>
            <a:endParaRPr lang="en-US"/>
          </a:p>
        </p:txBody>
      </p:sp>
      <p:sp>
        <p:nvSpPr>
          <p:cNvPr id="5" name="Footer Placeholder 4">
            <a:extLst>
              <a:ext uri="{FF2B5EF4-FFF2-40B4-BE49-F238E27FC236}">
                <a16:creationId xmlns:a16="http://schemas.microsoft.com/office/drawing/2014/main" id="{00CAC754-521D-9BCE-8AAE-16C4B3681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9163A-B564-7F32-964C-80B56AEEE6C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5391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8214-D6BD-FC1E-6B36-C2CA1A0E6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9AFEF-6E7D-AD66-4279-12D5F51154D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195EB-E2FB-9D74-E9C9-76D55282F6C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BFC3C-3997-DFD5-14D2-77D72D9AAC83}"/>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6" name="Footer Placeholder 5">
            <a:extLst>
              <a:ext uri="{FF2B5EF4-FFF2-40B4-BE49-F238E27FC236}">
                <a16:creationId xmlns:a16="http://schemas.microsoft.com/office/drawing/2014/main" id="{AF8EC0D5-879D-9FC6-CFDE-81F0A19823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26278C-4189-ECF3-C631-0B09D1397446}"/>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2506932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26AD-B51D-888F-00FD-2C0E0B97254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3D526F-9E03-1697-0A92-C3F5A4DD659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311FF-8E95-673F-E464-5996D1A4420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98723-D2FB-723E-F668-AECA61B16A0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60D338C-42A2-5D34-E336-E98AD344102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BB9D5-548D-B483-DF89-CABE2EB6FEB6}"/>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8" name="Footer Placeholder 7">
            <a:extLst>
              <a:ext uri="{FF2B5EF4-FFF2-40B4-BE49-F238E27FC236}">
                <a16:creationId xmlns:a16="http://schemas.microsoft.com/office/drawing/2014/main" id="{89A8A925-A8A8-CDD6-9634-4F79A5B70F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1545A48-EF4D-120A-C483-2661DA43689E}"/>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6915467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7B3E-36F2-7481-3F14-70C38410F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8FEBD7-75EC-5D61-506B-4EBFF519AB86}"/>
              </a:ext>
            </a:extLst>
          </p:cNvPr>
          <p:cNvSpPr>
            <a:spLocks noGrp="1"/>
          </p:cNvSpPr>
          <p:nvPr>
            <p:ph type="dt" sz="half" idx="10"/>
          </p:nvPr>
        </p:nvSpPr>
        <p:spPr/>
        <p:txBody>
          <a:bodyPr/>
          <a:lstStyle/>
          <a:p>
            <a:fld id="{72345051-2045-45DA-935E-2E3CA1A69ADC}" type="datetimeFigureOut">
              <a:rPr lang="en-US" smtClean="0"/>
              <a:t>11/6/2023</a:t>
            </a:fld>
            <a:endParaRPr lang="en-US"/>
          </a:p>
        </p:txBody>
      </p:sp>
      <p:sp>
        <p:nvSpPr>
          <p:cNvPr id="4" name="Footer Placeholder 3">
            <a:extLst>
              <a:ext uri="{FF2B5EF4-FFF2-40B4-BE49-F238E27FC236}">
                <a16:creationId xmlns:a16="http://schemas.microsoft.com/office/drawing/2014/main" id="{AED19D37-B84C-F967-2BBA-2036885145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43EA9-E556-B19A-5EA4-10989AC51DA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7864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CAA5B-C3ED-639A-080F-BA0DC93290FB}"/>
              </a:ext>
            </a:extLst>
          </p:cNvPr>
          <p:cNvSpPr>
            <a:spLocks noGrp="1"/>
          </p:cNvSpPr>
          <p:nvPr>
            <p:ph type="dt" sz="half" idx="10"/>
          </p:nvPr>
        </p:nvSpPr>
        <p:spPr/>
        <p:txBody>
          <a:bodyPr/>
          <a:lstStyle/>
          <a:p>
            <a:fld id="{72345051-2045-45DA-935E-2E3CA1A69ADC}" type="datetimeFigureOut">
              <a:rPr lang="en-US" smtClean="0"/>
              <a:t>11/6/2023</a:t>
            </a:fld>
            <a:endParaRPr lang="en-US"/>
          </a:p>
        </p:txBody>
      </p:sp>
      <p:sp>
        <p:nvSpPr>
          <p:cNvPr id="3" name="Footer Placeholder 2">
            <a:extLst>
              <a:ext uri="{FF2B5EF4-FFF2-40B4-BE49-F238E27FC236}">
                <a16:creationId xmlns:a16="http://schemas.microsoft.com/office/drawing/2014/main" id="{FA9AF494-11E4-91DE-3CDC-78B45771A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58BF4-3F4D-CD5B-8E4E-26D3439607B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08964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72D2-3941-FAF0-FB2A-84A723EFF48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067D582-201A-E7E1-B6C5-99B6D932AE8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A06FF3-95BD-9200-2531-BEC29CC8D88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65CBE9-9258-4EB6-2838-EA30258046F6}"/>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6" name="Footer Placeholder 5">
            <a:extLst>
              <a:ext uri="{FF2B5EF4-FFF2-40B4-BE49-F238E27FC236}">
                <a16:creationId xmlns:a16="http://schemas.microsoft.com/office/drawing/2014/main" id="{B20ABAEA-3953-473E-104C-4592DEDD9C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9B2F19-E11A-4903-414B-5F5F9527BD1C}"/>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9366826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0F32-D72F-1D70-BAB2-E5AE9FCC05F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91B9D1F-7613-9ADA-B6EE-1C3C238BA12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062510B-E282-F1F0-72DA-4228C60458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0D6236-46D4-3BF2-6B65-BFDB04F0516B}"/>
              </a:ext>
            </a:extLst>
          </p:cNvPr>
          <p:cNvSpPr>
            <a:spLocks noGrp="1"/>
          </p:cNvSpPr>
          <p:nvPr>
            <p:ph type="dt" sz="half" idx="10"/>
          </p:nvPr>
        </p:nvSpPr>
        <p:spPr/>
        <p:txBody>
          <a:bodyPr/>
          <a:lstStyle/>
          <a:p>
            <a:fld id="{72345051-2045-45DA-935E-2E3CA1A69ADC}" type="datetimeFigureOut">
              <a:rPr lang="en-US" smtClean="0"/>
              <a:t>11/6/2023</a:t>
            </a:fld>
            <a:endParaRPr lang="en-US"/>
          </a:p>
        </p:txBody>
      </p:sp>
      <p:sp>
        <p:nvSpPr>
          <p:cNvPr id="6" name="Footer Placeholder 5">
            <a:extLst>
              <a:ext uri="{FF2B5EF4-FFF2-40B4-BE49-F238E27FC236}">
                <a16:creationId xmlns:a16="http://schemas.microsoft.com/office/drawing/2014/main" id="{DC165184-7FC1-4A5E-BB68-EA5A31D73E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9CBB31-0479-E8B1-5742-09BA487EC58F}"/>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13146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150F-1A18-9F31-373A-40D29D8F9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F3ECA9-C0A6-E381-9D93-EA6212450E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C8463-C13A-2AF1-A764-40E286838DB2}"/>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5" name="Footer Placeholder 4">
            <a:extLst>
              <a:ext uri="{FF2B5EF4-FFF2-40B4-BE49-F238E27FC236}">
                <a16:creationId xmlns:a16="http://schemas.microsoft.com/office/drawing/2014/main" id="{140CB84C-15A0-C308-6CFC-9C4754925F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9808CA-DB4A-9DE4-1D79-B18D803FCC0F}"/>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6580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66464-0934-DEAB-50A4-68DB0CCC773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F45B01-68A9-F3AB-B8BE-A0FF7836DD2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26987-81F4-E514-8A08-A2EE7E91C4AB}"/>
              </a:ext>
            </a:extLst>
          </p:cNvPr>
          <p:cNvSpPr>
            <a:spLocks noGrp="1"/>
          </p:cNvSpPr>
          <p:nvPr>
            <p:ph type="dt" sz="half" idx="10"/>
          </p:nvPr>
        </p:nvSpPr>
        <p:spPr/>
        <p:txBody>
          <a:bodyPr/>
          <a:lstStyle/>
          <a:p>
            <a:fld id="{72345051-2045-45DA-935E-2E3CA1A69ADC}" type="datetimeFigureOut">
              <a:rPr lang="en-US" smtClean="0"/>
              <a:t>11/6/2023</a:t>
            </a:fld>
            <a:endParaRPr lang="en-US" dirty="0"/>
          </a:p>
        </p:txBody>
      </p:sp>
      <p:sp>
        <p:nvSpPr>
          <p:cNvPr id="5" name="Footer Placeholder 4">
            <a:extLst>
              <a:ext uri="{FF2B5EF4-FFF2-40B4-BE49-F238E27FC236}">
                <a16:creationId xmlns:a16="http://schemas.microsoft.com/office/drawing/2014/main" id="{BF6BE380-C3D3-6FA1-229D-85395B16EA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7672-2A1D-4D07-D457-79A6CD768390}"/>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3769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97E43-1C32-1E93-F294-E0C04ADCC47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A6D2B3-50B2-95E2-92D2-18EADA677E4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BFFD3C-FCFB-FF3D-F4EB-FEFEC0F7BC6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F1477ED-4468-44F6-AB37-8373A1B3135C}" type="datetimeFigureOut">
              <a:rPr lang="en-CA" smtClean="0"/>
              <a:t>2023-11-06</a:t>
            </a:fld>
            <a:endParaRPr lang="en-CA"/>
          </a:p>
        </p:txBody>
      </p:sp>
      <p:sp>
        <p:nvSpPr>
          <p:cNvPr id="5" name="Footer Placeholder 4">
            <a:extLst>
              <a:ext uri="{FF2B5EF4-FFF2-40B4-BE49-F238E27FC236}">
                <a16:creationId xmlns:a16="http://schemas.microsoft.com/office/drawing/2014/main" id="{80F78D38-EE17-675A-51DE-E4175F9123A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F46F58F-3F35-669E-EEDA-71C0C88AB89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BEA95E6-5B96-4970-8404-AEC03965DA42}" type="slidenum">
              <a:rPr lang="en-CA" smtClean="0"/>
              <a:t>‹#›</a:t>
            </a:fld>
            <a:endParaRPr lang="en-CA"/>
          </a:p>
        </p:txBody>
      </p:sp>
    </p:spTree>
    <p:extLst>
      <p:ext uri="{BB962C8B-B14F-4D97-AF65-F5344CB8AC3E}">
        <p14:creationId xmlns:p14="http://schemas.microsoft.com/office/powerpoint/2010/main" val="3502438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2" y="914401"/>
            <a:ext cx="15197138" cy="21844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8702" y="3213101"/>
            <a:ext cx="15197138" cy="547370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884490" y="8805863"/>
            <a:ext cx="2400300" cy="56673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1BEF0D-F0BB-DE4B-95CE-6DB70DBA9567}" type="datetimeFigureOut">
              <a:rPr lang="en-US" dirty="0"/>
              <a:pPr/>
              <a:t>11/6/2023</a:t>
            </a:fld>
            <a:endParaRPr lang="en-US" dirty="0"/>
          </a:p>
        </p:txBody>
      </p:sp>
      <p:sp>
        <p:nvSpPr>
          <p:cNvPr id="5" name="Footer Placeholder 4"/>
          <p:cNvSpPr>
            <a:spLocks noGrp="1"/>
          </p:cNvSpPr>
          <p:nvPr>
            <p:ph type="ftr" sz="quarter" idx="3"/>
          </p:nvPr>
        </p:nvSpPr>
        <p:spPr>
          <a:xfrm>
            <a:off x="1028701" y="8805863"/>
            <a:ext cx="11741489" cy="56673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5399091" y="8805863"/>
            <a:ext cx="826751" cy="56673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24308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ts val="0"/>
        </a:spcBef>
        <a:spcAft>
          <a:spcPts val="1500"/>
        </a:spcAft>
        <a:buClr>
          <a:schemeClr val="tx1"/>
        </a:buClr>
        <a:buSzPct val="100000"/>
        <a:buFont typeface="Arial"/>
        <a:buChar char="•"/>
        <a:defRPr sz="2700" kern="1200" cap="none">
          <a:solidFill>
            <a:schemeClr val="tx1"/>
          </a:solidFill>
          <a:effectLst/>
          <a:latin typeface="+mn-lt"/>
          <a:ea typeface="+mn-ea"/>
          <a:cs typeface="+mn-cs"/>
        </a:defRPr>
      </a:lvl1pPr>
      <a:lvl2pPr marL="1114425" indent="-428625" algn="l" defTabSz="685800" rtl="0" eaLnBrk="1" latinLnBrk="0" hangingPunct="1">
        <a:spcBef>
          <a:spcPts val="0"/>
        </a:spcBef>
        <a:spcAft>
          <a:spcPts val="1500"/>
        </a:spcAft>
        <a:buClr>
          <a:schemeClr val="tx1"/>
        </a:buClr>
        <a:buSzPct val="100000"/>
        <a:buFont typeface="Arial"/>
        <a:buChar char="•"/>
        <a:defRPr sz="2400" kern="1200" cap="none">
          <a:solidFill>
            <a:schemeClr val="tx1"/>
          </a:solidFill>
          <a:effectLst/>
          <a:latin typeface="+mn-lt"/>
          <a:ea typeface="+mn-ea"/>
          <a:cs typeface="+mn-cs"/>
        </a:defRPr>
      </a:lvl2pPr>
      <a:lvl3pPr marL="1800225" indent="-428625" algn="l" defTabSz="685800" rtl="0" eaLnBrk="1" latinLnBrk="0" hangingPunct="1">
        <a:spcBef>
          <a:spcPts val="0"/>
        </a:spcBef>
        <a:spcAft>
          <a:spcPts val="1500"/>
        </a:spcAft>
        <a:buClr>
          <a:schemeClr val="tx1"/>
        </a:buClr>
        <a:buSzPct val="100000"/>
        <a:buFont typeface="Arial"/>
        <a:buChar char="•"/>
        <a:defRPr sz="2100" kern="1200" cap="none">
          <a:solidFill>
            <a:schemeClr val="tx1"/>
          </a:solidFill>
          <a:effectLst/>
          <a:latin typeface="+mn-lt"/>
          <a:ea typeface="+mn-ea"/>
          <a:cs typeface="+mn-cs"/>
        </a:defRPr>
      </a:lvl3pPr>
      <a:lvl4pPr marL="2314575" indent="-257175"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4pPr>
      <a:lvl5pPr marL="3000375" indent="-257175"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5pPr>
      <a:lvl6pPr marL="37719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6pPr>
      <a:lvl7pPr marL="44577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7pPr>
      <a:lvl8pPr marL="51435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8pPr>
      <a:lvl9pPr marL="58293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9875C-BA3B-9E2A-80C1-A427AC123E1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0AD04-92FE-04FB-4FB7-526B76E1B34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DDA18-E140-17E4-F9DB-C9A33D6713F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2345051-2045-45DA-935E-2E3CA1A69ADC}" type="datetimeFigureOut">
              <a:rPr lang="en-US" smtClean="0"/>
              <a:t>11/6/2023</a:t>
            </a:fld>
            <a:endParaRPr lang="en-US" dirty="0"/>
          </a:p>
        </p:txBody>
      </p:sp>
      <p:sp>
        <p:nvSpPr>
          <p:cNvPr id="5" name="Footer Placeholder 4">
            <a:extLst>
              <a:ext uri="{FF2B5EF4-FFF2-40B4-BE49-F238E27FC236}">
                <a16:creationId xmlns:a16="http://schemas.microsoft.com/office/drawing/2014/main" id="{29CA5DB0-F073-259B-6B63-A43DF433AD0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68ECD8-73C5-217C-35C7-B4D7C31DE24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7784854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ddprimarycare.surreyplace.ca/"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hyperlink" Target="https://ddprimarycare.surreyplace.ca/tools-2/" TargetMode="External"/><Relationship Id="rId2" Type="http://schemas.openxmlformats.org/officeDocument/2006/relationships/hyperlink" Target="https://ddprimarycare.surreyplace.ca/guidelines/" TargetMode="Externa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dprimarycare.surreyplace.ca/tools-2/general-health/preventive-care-checklist/"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mailto:migs@cfpc.ca"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43F0DC74-B783-FC17-2B2F-79E26C355FA8}"/>
              </a:ext>
              <a:ext uri="{C183D7F6-B498-43B3-948B-1728B52AA6E4}">
                <adec:decorative xmlns:adec="http://schemas.microsoft.com/office/drawing/2017/decorative" val="0"/>
              </a:ext>
            </a:extLst>
          </p:cNvPr>
          <p:cNvSpPr txBox="1">
            <a:spLocks noGrp="1"/>
          </p:cNvSpPr>
          <p:nvPr>
            <p:ph type="title" idx="4294967295"/>
          </p:nvPr>
        </p:nvSpPr>
        <p:spPr>
          <a:xfrm>
            <a:off x="5549200" y="-1328204"/>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Title Slide</a:t>
            </a:r>
          </a:p>
        </p:txBody>
      </p:sp>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1028700" y="1028700"/>
            <a:ext cx="16230600" cy="82296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endParaRPr lang="en-CA"/>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endParaRPr lang="en-CA"/>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644101" y="5364078"/>
            <a:ext cx="8414359" cy="8022"/>
          </a:xfrm>
          <a:prstGeom prst="line">
            <a:avLst/>
          </a:prstGeom>
          <a:ln w="28575" cap="flat">
            <a:solidFill>
              <a:srgbClr val="000000"/>
            </a:solidFill>
            <a:prstDash val="solid"/>
            <a:headEnd type="none" w="sm" len="sm"/>
            <a:tailEnd type="none" w="sm" len="sm"/>
          </a:ln>
        </p:spPr>
        <p:txBody>
          <a:bodyPr/>
          <a:lstStyle/>
          <a:p>
            <a:endParaRPr lang="en-CA"/>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1317102" y="1495828"/>
            <a:ext cx="5113607" cy="5603953"/>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11347582" y="7281823"/>
            <a:ext cx="5113607" cy="1346482"/>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596189" y="2081813"/>
            <a:ext cx="10047839" cy="249299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5400" b="1" dirty="0"/>
              <a:t>Common Office Presentations:  </a:t>
            </a:r>
          </a:p>
          <a:p>
            <a:pPr marL="0" marR="0" lvl="0" indent="0" algn="l" defTabSz="914400" rtl="0" eaLnBrk="1" fontAlgn="auto" latinLnBrk="0" hangingPunct="1">
              <a:spcBef>
                <a:spcPts val="0"/>
              </a:spcBef>
              <a:spcAft>
                <a:spcPts val="0"/>
              </a:spcAft>
              <a:buClrTx/>
              <a:buSzTx/>
              <a:buFontTx/>
              <a:buNone/>
              <a:tabLst/>
              <a:defRPr/>
            </a:pPr>
            <a:r>
              <a:rPr lang="en-US" sz="5400" b="1" dirty="0"/>
              <a:t>adults with intellectual and developmental disabilities (IDD)</a:t>
            </a:r>
            <a:endParaRPr kumimoji="0" lang="en-US" sz="5400" b="1" i="0" u="none" strike="noStrike" kern="1200" cap="none" spc="0" normalizeH="0" baseline="0" noProof="0" dirty="0">
              <a:ln>
                <a:noFill/>
              </a:ln>
              <a:solidFill>
                <a:srgbClr val="000000"/>
              </a:solidFill>
              <a:effectLst/>
              <a:uLnTx/>
              <a:uFillTx/>
              <a:latin typeface="Lucida Bright" panose="02040602050505020304" pitchFamily="18" charset="0"/>
            </a:endParaRPr>
          </a:p>
        </p:txBody>
      </p:sp>
      <p:sp>
        <p:nvSpPr>
          <p:cNvPr id="15" name="TextBox 15">
            <a:extLst>
              <a:ext uri="{C183D7F6-B498-43B3-948B-1728B52AA6E4}">
                <adec:decorative xmlns:adec="http://schemas.microsoft.com/office/drawing/2017/decorative" val="1"/>
              </a:ext>
            </a:extLst>
          </p:cNvPr>
          <p:cNvSpPr txBox="1"/>
          <p:nvPr/>
        </p:nvSpPr>
        <p:spPr>
          <a:xfrm>
            <a:off x="1547740" y="5575485"/>
            <a:ext cx="8510719" cy="1000274"/>
          </a:xfrm>
          <a:prstGeom prst="rect">
            <a:avLst/>
          </a:prstGeom>
        </p:spPr>
        <p:txBody>
          <a:bodyPr wrap="square" lIns="0" tIns="0" rIns="0" bIns="0" rtlCol="0" anchor="t">
            <a:spAutoFit/>
          </a:bodyPr>
          <a:lstStyle/>
          <a:p>
            <a:pPr>
              <a:lnSpc>
                <a:spcPts val="3919"/>
              </a:lnSpc>
            </a:pPr>
            <a:r>
              <a:rPr lang="en-US" sz="3600" b="1" dirty="0">
                <a:cs typeface="Arial" panose="020B0604020202020204" pitchFamily="34" charset="0"/>
              </a:rPr>
              <a:t>Drs. Alicia Thatcher, Amanda </a:t>
            </a:r>
            <a:r>
              <a:rPr lang="en-US" sz="3600" b="1" dirty="0" err="1">
                <a:cs typeface="Arial" panose="020B0604020202020204" pitchFamily="34" charset="0"/>
              </a:rPr>
              <a:t>Tzenov</a:t>
            </a:r>
            <a:r>
              <a:rPr lang="en-US" sz="3600" b="1" dirty="0">
                <a:cs typeface="Arial" panose="020B0604020202020204" pitchFamily="34" charset="0"/>
              </a:rPr>
              <a:t>, </a:t>
            </a:r>
          </a:p>
          <a:p>
            <a:pPr>
              <a:lnSpc>
                <a:spcPts val="3919"/>
              </a:lnSpc>
            </a:pPr>
            <a:r>
              <a:rPr lang="en-US" sz="3600" b="1" dirty="0">
                <a:cs typeface="Arial" panose="020B0604020202020204" pitchFamily="34" charset="0"/>
              </a:rPr>
              <a:t>Jill Achenbach, Ian Casson, Marilyn Crabtree</a:t>
            </a:r>
          </a:p>
        </p:txBody>
      </p:sp>
      <p:pic>
        <p:nvPicPr>
          <p:cNvPr id="18" name="Picture 17" descr="Palais des congres de Montreal logo">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644101" y="7616871"/>
            <a:ext cx="4604299" cy="1065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0E2DBCB3-E43D-50F8-4342-FA9A70E8859B}"/>
              </a:ext>
            </a:extLst>
          </p:cNvPr>
          <p:cNvPicPr>
            <a:picLocks noChangeAspect="1"/>
          </p:cNvPicPr>
          <p:nvPr/>
        </p:nvPicPr>
        <p:blipFill rotWithShape="1">
          <a:blip r:embed="rId3"/>
          <a:srcRect l="25651" t="28277" r="68048" b="60294"/>
          <a:stretch/>
        </p:blipFill>
        <p:spPr>
          <a:xfrm>
            <a:off x="240199" y="1941295"/>
            <a:ext cx="4245998" cy="5134373"/>
          </a:xfrm>
          <a:prstGeom prst="rect">
            <a:avLst/>
          </a:prstGeom>
        </p:spPr>
      </p:pic>
      <p:pic>
        <p:nvPicPr>
          <p:cNvPr id="5" name="Picture 4" descr="Graphical user interface, text, application, Word&#10;&#10;Description automatically generated">
            <a:extLst>
              <a:ext uri="{FF2B5EF4-FFF2-40B4-BE49-F238E27FC236}">
                <a16:creationId xmlns:a16="http://schemas.microsoft.com/office/drawing/2014/main" id="{6E33EA2B-DFF7-CE78-64F4-21238029072A}"/>
              </a:ext>
            </a:extLst>
          </p:cNvPr>
          <p:cNvPicPr>
            <a:picLocks noChangeAspect="1"/>
          </p:cNvPicPr>
          <p:nvPr/>
        </p:nvPicPr>
        <p:blipFill rotWithShape="1">
          <a:blip r:embed="rId3"/>
          <a:srcRect l="25451" t="41016" r="67776" b="46025"/>
          <a:stretch/>
        </p:blipFill>
        <p:spPr>
          <a:xfrm>
            <a:off x="4332986" y="2079648"/>
            <a:ext cx="4618376" cy="5891322"/>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25769A29-CA7A-2A51-1222-FADE4032C2F2}"/>
              </a:ext>
            </a:extLst>
          </p:cNvPr>
          <p:cNvPicPr>
            <a:picLocks noChangeAspect="1"/>
          </p:cNvPicPr>
          <p:nvPr/>
        </p:nvPicPr>
        <p:blipFill rotWithShape="1">
          <a:blip r:embed="rId3"/>
          <a:srcRect l="25168" t="58826" r="67933" b="28314"/>
          <a:stretch/>
        </p:blipFill>
        <p:spPr>
          <a:xfrm>
            <a:off x="8755241" y="2001299"/>
            <a:ext cx="4803920" cy="5969672"/>
          </a:xfrm>
          <a:prstGeom prst="rect">
            <a:avLst/>
          </a:prstGeom>
        </p:spPr>
      </p:pic>
      <p:pic>
        <p:nvPicPr>
          <p:cNvPr id="7" name="Picture 6" descr="Graphical user interface, text, application, Word&#10;&#10;Description automatically generated">
            <a:extLst>
              <a:ext uri="{FF2B5EF4-FFF2-40B4-BE49-F238E27FC236}">
                <a16:creationId xmlns:a16="http://schemas.microsoft.com/office/drawing/2014/main" id="{C5F62147-CD7C-46FB-CE3A-725EBEDD2F61}"/>
              </a:ext>
            </a:extLst>
          </p:cNvPr>
          <p:cNvPicPr>
            <a:picLocks noChangeAspect="1"/>
          </p:cNvPicPr>
          <p:nvPr/>
        </p:nvPicPr>
        <p:blipFill rotWithShape="1">
          <a:blip r:embed="rId3"/>
          <a:srcRect l="25634" t="73524" r="68029" b="14189"/>
          <a:stretch/>
        </p:blipFill>
        <p:spPr>
          <a:xfrm>
            <a:off x="13755413" y="2254847"/>
            <a:ext cx="4286484" cy="5540921"/>
          </a:xfrm>
          <a:prstGeom prst="rect">
            <a:avLst/>
          </a:prstGeom>
        </p:spPr>
      </p:pic>
      <p:sp>
        <p:nvSpPr>
          <p:cNvPr id="14" name="TextBox 13">
            <a:extLst>
              <a:ext uri="{FF2B5EF4-FFF2-40B4-BE49-F238E27FC236}">
                <a16:creationId xmlns:a16="http://schemas.microsoft.com/office/drawing/2014/main" id="{B78D1894-3E3F-43BD-628C-4AEFA9397F7C}"/>
              </a:ext>
            </a:extLst>
          </p:cNvPr>
          <p:cNvSpPr txBox="1"/>
          <p:nvPr/>
        </p:nvSpPr>
        <p:spPr>
          <a:xfrm>
            <a:off x="117009" y="217043"/>
            <a:ext cx="16382805" cy="1015663"/>
          </a:xfrm>
          <a:prstGeom prst="rect">
            <a:avLst/>
          </a:prstGeom>
          <a:noFill/>
        </p:spPr>
        <p:txBody>
          <a:bodyPr wrap="square">
            <a:spAutoFit/>
          </a:bodyPr>
          <a:lstStyle/>
          <a:p>
            <a:pPr defTabSz="1371600">
              <a:defRPr/>
            </a:pPr>
            <a:r>
              <a:rPr lang="en-CA" sz="6000">
                <a:solidFill>
                  <a:prstClr val="black"/>
                </a:solidFill>
                <a:latin typeface="Calibri" panose="020F0502020204030204"/>
              </a:rPr>
              <a:t>Remember… all behaviour is communication</a:t>
            </a:r>
          </a:p>
        </p:txBody>
      </p:sp>
      <p:sp>
        <p:nvSpPr>
          <p:cNvPr id="15" name="TextBox 14">
            <a:extLst>
              <a:ext uri="{FF2B5EF4-FFF2-40B4-BE49-F238E27FC236}">
                <a16:creationId xmlns:a16="http://schemas.microsoft.com/office/drawing/2014/main" id="{DF2FE209-5079-AB48-FF31-2B9DF317982D}"/>
              </a:ext>
            </a:extLst>
          </p:cNvPr>
          <p:cNvSpPr txBox="1"/>
          <p:nvPr/>
        </p:nvSpPr>
        <p:spPr>
          <a:xfrm>
            <a:off x="117010" y="7640813"/>
            <a:ext cx="4009697" cy="1477328"/>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Medical condition?</a:t>
            </a:r>
          </a:p>
          <a:p>
            <a:pPr marL="428625" indent="-428625" defTabSz="1371600">
              <a:buFont typeface="Arial" panose="020B0604020202020204" pitchFamily="34" charset="0"/>
              <a:buChar char="•"/>
              <a:defRPr/>
            </a:pPr>
            <a:r>
              <a:rPr lang="en-CA" sz="3000">
                <a:solidFill>
                  <a:prstClr val="black"/>
                </a:solidFill>
                <a:latin typeface="Calibri" panose="020F0502020204030204"/>
              </a:rPr>
              <a:t>Pain?</a:t>
            </a:r>
          </a:p>
          <a:p>
            <a:pPr marL="428625" indent="-428625" defTabSz="1371600">
              <a:buFont typeface="Arial" panose="020B0604020202020204" pitchFamily="34" charset="0"/>
              <a:buChar char="•"/>
              <a:defRPr/>
            </a:pPr>
            <a:r>
              <a:rPr lang="en-CA" sz="3000">
                <a:solidFill>
                  <a:prstClr val="black"/>
                </a:solidFill>
                <a:latin typeface="Calibri" panose="020F0502020204030204"/>
              </a:rPr>
              <a:t>Med side effect?</a:t>
            </a:r>
          </a:p>
        </p:txBody>
      </p:sp>
      <p:sp>
        <p:nvSpPr>
          <p:cNvPr id="16" name="TextBox 15">
            <a:extLst>
              <a:ext uri="{FF2B5EF4-FFF2-40B4-BE49-F238E27FC236}">
                <a16:creationId xmlns:a16="http://schemas.microsoft.com/office/drawing/2014/main" id="{1D06223E-1F5D-CB8B-1FDB-DF8A84E45B85}"/>
              </a:ext>
            </a:extLst>
          </p:cNvPr>
          <p:cNvSpPr txBox="1"/>
          <p:nvPr/>
        </p:nvSpPr>
        <p:spPr>
          <a:xfrm>
            <a:off x="4486196" y="7640813"/>
            <a:ext cx="3399183" cy="1477328"/>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Problem with supports or expectations?</a:t>
            </a:r>
          </a:p>
        </p:txBody>
      </p:sp>
      <p:sp>
        <p:nvSpPr>
          <p:cNvPr id="17" name="TextBox 16">
            <a:extLst>
              <a:ext uri="{FF2B5EF4-FFF2-40B4-BE49-F238E27FC236}">
                <a16:creationId xmlns:a16="http://schemas.microsoft.com/office/drawing/2014/main" id="{E0519555-CCC4-0507-F448-6C20C08C15BC}"/>
              </a:ext>
            </a:extLst>
          </p:cNvPr>
          <p:cNvSpPr txBox="1"/>
          <p:nvPr/>
        </p:nvSpPr>
        <p:spPr>
          <a:xfrm>
            <a:off x="9457610" y="7871645"/>
            <a:ext cx="3399183" cy="1015663"/>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Life events?</a:t>
            </a:r>
          </a:p>
          <a:p>
            <a:pPr marL="428625" indent="-428625" defTabSz="1371600">
              <a:buFont typeface="Arial" panose="020B0604020202020204" pitchFamily="34" charset="0"/>
              <a:buChar char="•"/>
              <a:defRPr/>
            </a:pPr>
            <a:r>
              <a:rPr lang="en-CA" sz="3000">
                <a:solidFill>
                  <a:prstClr val="black"/>
                </a:solidFill>
                <a:latin typeface="Calibri" panose="020F0502020204030204"/>
              </a:rPr>
              <a:t>Trauma?</a:t>
            </a:r>
          </a:p>
        </p:txBody>
      </p:sp>
      <p:sp>
        <p:nvSpPr>
          <p:cNvPr id="18" name="TextBox 17">
            <a:extLst>
              <a:ext uri="{FF2B5EF4-FFF2-40B4-BE49-F238E27FC236}">
                <a16:creationId xmlns:a16="http://schemas.microsoft.com/office/drawing/2014/main" id="{A369EF6C-6A67-188C-A2DE-7AF624255404}"/>
              </a:ext>
            </a:extLst>
          </p:cNvPr>
          <p:cNvSpPr txBox="1"/>
          <p:nvPr/>
        </p:nvSpPr>
        <p:spPr>
          <a:xfrm>
            <a:off x="14225748" y="7795768"/>
            <a:ext cx="3399183" cy="1938992"/>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Depression</a:t>
            </a:r>
          </a:p>
          <a:p>
            <a:pPr marL="428625" indent="-428625" defTabSz="1371600">
              <a:buFont typeface="Arial" panose="020B0604020202020204" pitchFamily="34" charset="0"/>
              <a:buChar char="•"/>
              <a:defRPr/>
            </a:pPr>
            <a:r>
              <a:rPr lang="en-CA" sz="3000">
                <a:solidFill>
                  <a:prstClr val="black"/>
                </a:solidFill>
                <a:latin typeface="Calibri" panose="020F0502020204030204"/>
              </a:rPr>
              <a:t>Anxiety</a:t>
            </a:r>
          </a:p>
          <a:p>
            <a:pPr marL="428625" indent="-428625" defTabSz="1371600">
              <a:buFont typeface="Arial" panose="020B0604020202020204" pitchFamily="34" charset="0"/>
              <a:buChar char="•"/>
              <a:defRPr/>
            </a:pPr>
            <a:r>
              <a:rPr lang="en-CA" sz="3000">
                <a:solidFill>
                  <a:prstClr val="black"/>
                </a:solidFill>
                <a:latin typeface="Calibri" panose="020F0502020204030204"/>
              </a:rPr>
              <a:t>ADHD</a:t>
            </a:r>
          </a:p>
          <a:p>
            <a:pPr marL="428625" indent="-428625" defTabSz="1371600">
              <a:buFont typeface="Arial" panose="020B0604020202020204" pitchFamily="34" charset="0"/>
              <a:buChar char="•"/>
              <a:defRPr/>
            </a:pPr>
            <a:r>
              <a:rPr lang="en-CA" sz="3000">
                <a:solidFill>
                  <a:prstClr val="black"/>
                </a:solidFill>
                <a:latin typeface="Calibri" panose="020F0502020204030204"/>
              </a:rPr>
              <a:t>Other?</a:t>
            </a:r>
          </a:p>
        </p:txBody>
      </p:sp>
    </p:spTree>
    <p:extLst>
      <p:ext uri="{BB962C8B-B14F-4D97-AF65-F5344CB8AC3E}">
        <p14:creationId xmlns:p14="http://schemas.microsoft.com/office/powerpoint/2010/main" val="3292080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0EF9-4715-11AA-D75C-7A2407E77CB7}"/>
              </a:ext>
            </a:extLst>
          </p:cNvPr>
          <p:cNvSpPr>
            <a:spLocks noGrp="1"/>
          </p:cNvSpPr>
          <p:nvPr>
            <p:ph type="title"/>
          </p:nvPr>
        </p:nvSpPr>
        <p:spPr/>
        <p:txBody>
          <a:bodyPr/>
          <a:lstStyle/>
          <a:p>
            <a:r>
              <a:rPr lang="en-CA" dirty="0"/>
              <a:t>DDx</a:t>
            </a:r>
          </a:p>
        </p:txBody>
      </p:sp>
      <p:sp>
        <p:nvSpPr>
          <p:cNvPr id="3" name="Content Placeholder 2">
            <a:extLst>
              <a:ext uri="{FF2B5EF4-FFF2-40B4-BE49-F238E27FC236}">
                <a16:creationId xmlns:a16="http://schemas.microsoft.com/office/drawing/2014/main" id="{717ADC3E-3AFF-8F5E-56A6-2868AFACDDA2}"/>
              </a:ext>
            </a:extLst>
          </p:cNvPr>
          <p:cNvSpPr>
            <a:spLocks noGrp="1"/>
          </p:cNvSpPr>
          <p:nvPr>
            <p:ph idx="1"/>
          </p:nvPr>
        </p:nvSpPr>
        <p:spPr>
          <a:xfrm>
            <a:off x="1257301" y="2738438"/>
            <a:ext cx="7355360" cy="6527007"/>
          </a:xfrm>
        </p:spPr>
        <p:txBody>
          <a:bodyPr>
            <a:normAutofit lnSpcReduction="10000"/>
          </a:bodyPr>
          <a:lstStyle/>
          <a:p>
            <a:pPr marL="1114425" indent="-685800"/>
            <a:r>
              <a:rPr lang="en-US" dirty="0">
                <a:cs typeface="Calibri" panose="020F0502020204030204"/>
              </a:rPr>
              <a:t>Fatigue, sleep disorder </a:t>
            </a:r>
          </a:p>
          <a:p>
            <a:pPr marL="1114425" indent="-685800"/>
            <a:r>
              <a:rPr lang="en-US" dirty="0">
                <a:cs typeface="Calibri" panose="020F0502020204030204"/>
              </a:rPr>
              <a:t>Pain – source?</a:t>
            </a:r>
          </a:p>
          <a:p>
            <a:pPr marL="1114425" indent="-685800"/>
            <a:r>
              <a:rPr lang="en-US" dirty="0">
                <a:cs typeface="Calibri" panose="020F0502020204030204"/>
              </a:rPr>
              <a:t>GERD / gastritis / esophagitis / PUD / DUD</a:t>
            </a:r>
          </a:p>
          <a:p>
            <a:pPr marL="1114425" indent="-685800"/>
            <a:r>
              <a:rPr lang="en-US" dirty="0">
                <a:cs typeface="Calibri" panose="020F0502020204030204"/>
              </a:rPr>
              <a:t>Allergies / sinusitis </a:t>
            </a:r>
          </a:p>
          <a:p>
            <a:pPr marL="1114425" indent="-685800"/>
            <a:r>
              <a:rPr lang="en-US" dirty="0">
                <a:cs typeface="Calibri" panose="020F0502020204030204"/>
              </a:rPr>
              <a:t>Ear infection </a:t>
            </a:r>
          </a:p>
          <a:p>
            <a:pPr marL="1114425" indent="-685800"/>
            <a:r>
              <a:rPr lang="en-US" dirty="0">
                <a:cs typeface="Calibri" panose="020F0502020204030204"/>
              </a:rPr>
              <a:t>Dental pain/infection </a:t>
            </a:r>
          </a:p>
          <a:p>
            <a:pPr marL="1114425" indent="-685800"/>
            <a:r>
              <a:rPr lang="en-US" dirty="0">
                <a:cs typeface="Calibri" panose="020F0502020204030204"/>
              </a:rPr>
              <a:t>Depression, grief</a:t>
            </a:r>
          </a:p>
          <a:p>
            <a:pPr marL="1114425" indent="-685800"/>
            <a:r>
              <a:rPr lang="en-US" dirty="0">
                <a:cs typeface="Calibri" panose="020F0502020204030204"/>
              </a:rPr>
              <a:t>Many others </a:t>
            </a:r>
          </a:p>
        </p:txBody>
      </p:sp>
      <p:pic>
        <p:nvPicPr>
          <p:cNvPr id="4" name="Content Placeholder 3">
            <a:extLst>
              <a:ext uri="{FF2B5EF4-FFF2-40B4-BE49-F238E27FC236}">
                <a16:creationId xmlns:a16="http://schemas.microsoft.com/office/drawing/2014/main" id="{B07B2898-EDAF-3578-7539-985D182A3FF9}"/>
              </a:ext>
            </a:extLst>
          </p:cNvPr>
          <p:cNvPicPr>
            <a:picLocks noChangeAspect="1"/>
          </p:cNvPicPr>
          <p:nvPr/>
        </p:nvPicPr>
        <p:blipFill rotWithShape="1">
          <a:blip r:embed="rId3"/>
          <a:srcRect l="29094" t="11558" r="30506" b="23239"/>
          <a:stretch/>
        </p:blipFill>
        <p:spPr>
          <a:xfrm>
            <a:off x="8727405" y="0"/>
            <a:ext cx="9560595" cy="10287000"/>
          </a:xfrm>
          <a:prstGeom prst="rect">
            <a:avLst/>
          </a:prstGeom>
        </p:spPr>
      </p:pic>
    </p:spTree>
    <p:extLst>
      <p:ext uri="{BB962C8B-B14F-4D97-AF65-F5344CB8AC3E}">
        <p14:creationId xmlns:p14="http://schemas.microsoft.com/office/powerpoint/2010/main" val="65514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DC85-826F-433A-9F36-AF4BAABE83FA}"/>
              </a:ext>
            </a:extLst>
          </p:cNvPr>
          <p:cNvSpPr>
            <a:spLocks noGrp="1"/>
          </p:cNvSpPr>
          <p:nvPr>
            <p:ph type="title"/>
          </p:nvPr>
        </p:nvSpPr>
        <p:spPr>
          <a:xfrm>
            <a:off x="3191006" y="188181"/>
            <a:ext cx="12181398" cy="2539755"/>
          </a:xfrm>
        </p:spPr>
        <p:txBody>
          <a:bodyPr>
            <a:noAutofit/>
          </a:bodyPr>
          <a:lstStyle/>
          <a:p>
            <a:pPr algn="ctr"/>
            <a:r>
              <a:rPr lang="en-CA"/>
              <a:t>Canadian Consensus Guidelines for Primary Care for Adults with Developmental Disabilities</a:t>
            </a:r>
          </a:p>
        </p:txBody>
      </p:sp>
      <p:sp>
        <p:nvSpPr>
          <p:cNvPr id="3" name="Content Placeholder 2">
            <a:extLst>
              <a:ext uri="{FF2B5EF4-FFF2-40B4-BE49-F238E27FC236}">
                <a16:creationId xmlns:a16="http://schemas.microsoft.com/office/drawing/2014/main" id="{09D1F1B0-C167-48C1-8957-74BCA0FCBA7B}"/>
              </a:ext>
            </a:extLst>
          </p:cNvPr>
          <p:cNvSpPr>
            <a:spLocks noGrp="1"/>
          </p:cNvSpPr>
          <p:nvPr>
            <p:ph idx="1"/>
          </p:nvPr>
        </p:nvSpPr>
        <p:spPr>
          <a:xfrm>
            <a:off x="847650" y="4583434"/>
            <a:ext cx="4686711" cy="3745064"/>
          </a:xfrm>
          <a:ln w="28575">
            <a:noFill/>
          </a:ln>
        </p:spPr>
        <p:txBody>
          <a:bodyPr>
            <a:normAutofit/>
          </a:bodyPr>
          <a:lstStyle/>
          <a:p>
            <a:pPr>
              <a:lnSpc>
                <a:spcPct val="100000"/>
              </a:lnSpc>
            </a:pPr>
            <a:r>
              <a:rPr lang="en-CA" dirty="0">
                <a:solidFill>
                  <a:srgbClr val="0070C0"/>
                </a:solidFill>
              </a:rPr>
              <a:t>Approach to Care</a:t>
            </a:r>
          </a:p>
          <a:p>
            <a:pPr>
              <a:lnSpc>
                <a:spcPct val="100000"/>
              </a:lnSpc>
            </a:pPr>
            <a:r>
              <a:rPr lang="en-CA" dirty="0">
                <a:solidFill>
                  <a:srgbClr val="00B050"/>
                </a:solidFill>
              </a:rPr>
              <a:t>Physical Health</a:t>
            </a:r>
          </a:p>
          <a:p>
            <a:pPr>
              <a:lnSpc>
                <a:spcPct val="100000"/>
              </a:lnSpc>
            </a:pPr>
            <a:r>
              <a:rPr lang="en-CA" dirty="0">
                <a:solidFill>
                  <a:srgbClr val="FF0000"/>
                </a:solidFill>
              </a:rPr>
              <a:t>Mental Health</a:t>
            </a:r>
          </a:p>
          <a:p>
            <a:pPr>
              <a:lnSpc>
                <a:spcPct val="100000"/>
              </a:lnSpc>
            </a:pPr>
            <a:r>
              <a:rPr lang="en-CA" dirty="0">
                <a:solidFill>
                  <a:srgbClr val="7030A0"/>
                </a:solidFill>
                <a:highlight>
                  <a:srgbClr val="FFFF00"/>
                </a:highlight>
              </a:rPr>
              <a:t>IDD Toolkit</a:t>
            </a:r>
          </a:p>
        </p:txBody>
      </p:sp>
      <p:sp>
        <p:nvSpPr>
          <p:cNvPr id="5" name="TextBox 4">
            <a:extLst>
              <a:ext uri="{FF2B5EF4-FFF2-40B4-BE49-F238E27FC236}">
                <a16:creationId xmlns:a16="http://schemas.microsoft.com/office/drawing/2014/main" id="{552C13B2-CA3D-48A2-A8F8-32CF75055DE1}"/>
              </a:ext>
            </a:extLst>
          </p:cNvPr>
          <p:cNvSpPr txBox="1"/>
          <p:nvPr/>
        </p:nvSpPr>
        <p:spPr>
          <a:xfrm>
            <a:off x="7869639" y="9543482"/>
            <a:ext cx="7265799" cy="646331"/>
          </a:xfrm>
          <a:prstGeom prst="rect">
            <a:avLst/>
          </a:prstGeom>
          <a:noFill/>
        </p:spPr>
        <p:txBody>
          <a:bodyPr wrap="square" rtlCol="0">
            <a:spAutoFit/>
          </a:bodyPr>
          <a:lstStyle/>
          <a:p>
            <a:pPr algn="ctr" defTabSz="1371600">
              <a:defRPr/>
            </a:pPr>
            <a:r>
              <a:rPr lang="en-CA" sz="3600" dirty="0">
                <a:solidFill>
                  <a:prstClr val="black"/>
                </a:solidFill>
                <a:highlight>
                  <a:srgbClr val="FFFF00"/>
                </a:highlight>
                <a:latin typeface="Calibri" panose="020F0502020204030204"/>
                <a:hlinkClick r:id="rId3"/>
              </a:rPr>
              <a:t>http://ddprimarycare.surreyplace.ca</a:t>
            </a:r>
            <a:r>
              <a:rPr lang="en-CA" sz="3600" dirty="0">
                <a:solidFill>
                  <a:prstClr val="black"/>
                </a:solidFill>
                <a:highlight>
                  <a:srgbClr val="FFFF00"/>
                </a:highlight>
                <a:latin typeface="Calibri" panose="020F0502020204030204"/>
              </a:rPr>
              <a:t> </a:t>
            </a:r>
          </a:p>
        </p:txBody>
      </p:sp>
      <p:cxnSp>
        <p:nvCxnSpPr>
          <p:cNvPr id="7" name="Straight Connector 6">
            <a:extLst>
              <a:ext uri="{FF2B5EF4-FFF2-40B4-BE49-F238E27FC236}">
                <a16:creationId xmlns:a16="http://schemas.microsoft.com/office/drawing/2014/main" id="{884CC65F-0100-4477-A7AF-3DB89726B507}"/>
              </a:ext>
            </a:extLst>
          </p:cNvPr>
          <p:cNvCxnSpPr>
            <a:cxnSpLocks/>
          </p:cNvCxnSpPr>
          <p:nvPr/>
        </p:nvCxnSpPr>
        <p:spPr>
          <a:xfrm>
            <a:off x="847808" y="2867786"/>
            <a:ext cx="1659238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0069C5-A655-943F-44D0-4FC5F9EE7B75}"/>
              </a:ext>
            </a:extLst>
          </p:cNvPr>
          <p:cNvPicPr>
            <a:picLocks noChangeAspect="1"/>
          </p:cNvPicPr>
          <p:nvPr/>
        </p:nvPicPr>
        <p:blipFill rotWithShape="1">
          <a:blip r:embed="rId4"/>
          <a:srcRect l="19809" t="12132" r="21011" b="35317"/>
          <a:stretch/>
        </p:blipFill>
        <p:spPr>
          <a:xfrm>
            <a:off x="6720459" y="3199526"/>
            <a:ext cx="10480146" cy="6204105"/>
          </a:xfrm>
          <a:prstGeom prst="rect">
            <a:avLst/>
          </a:prstGeom>
        </p:spPr>
      </p:pic>
    </p:spTree>
    <p:extLst>
      <p:ext uri="{BB962C8B-B14F-4D97-AF65-F5344CB8AC3E}">
        <p14:creationId xmlns:p14="http://schemas.microsoft.com/office/powerpoint/2010/main" val="3684415251"/>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608BDE6A-8FFD-0A7E-E82E-E5B3A060F79E}"/>
              </a:ext>
            </a:extLst>
          </p:cNvPr>
          <p:cNvSpPr>
            <a:spLocks noGrp="1"/>
          </p:cNvSpPr>
          <p:nvPr>
            <p:ph type="title"/>
          </p:nvPr>
        </p:nvSpPr>
        <p:spPr>
          <a:xfrm>
            <a:off x="11070611" y="1115171"/>
            <a:ext cx="5960078" cy="5538042"/>
          </a:xfrm>
          <a:noFill/>
        </p:spPr>
        <p:txBody>
          <a:bodyPr vert="horz" lIns="137160" tIns="68580" rIns="137160" bIns="68580" rtlCol="0" anchor="b">
            <a:normAutofit/>
          </a:bodyPr>
          <a:lstStyle/>
          <a:p>
            <a:r>
              <a:rPr lang="en-US" sz="7800"/>
              <a:t>Case Resolution: </a:t>
            </a:r>
            <a:br>
              <a:rPr lang="en-US" sz="7800"/>
            </a:br>
            <a:br>
              <a:rPr lang="en-US" sz="7800"/>
            </a:br>
            <a:r>
              <a:rPr lang="en-US" sz="7800" b="1"/>
              <a:t>Laura</a:t>
            </a:r>
          </a:p>
        </p:txBody>
      </p:sp>
      <p:pic>
        <p:nvPicPr>
          <p:cNvPr id="1028" name="Picture 4" descr="Surgery in a Pill? | Harvard Medical School">
            <a:extLst>
              <a:ext uri="{FF2B5EF4-FFF2-40B4-BE49-F238E27FC236}">
                <a16:creationId xmlns:a16="http://schemas.microsoft.com/office/drawing/2014/main" id="{A3B1EC17-849E-9D57-7EE9-AC472C6A54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59" r="16277" b="-1"/>
          <a:stretch/>
        </p:blipFill>
        <p:spPr bwMode="auto">
          <a:xfrm>
            <a:off x="31" y="15"/>
            <a:ext cx="10489322" cy="102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1C66-279D-0B29-C03D-40E052E3B4D6}"/>
              </a:ext>
            </a:extLst>
          </p:cNvPr>
          <p:cNvSpPr>
            <a:spLocks noGrp="1"/>
          </p:cNvSpPr>
          <p:nvPr>
            <p:ph type="title"/>
          </p:nvPr>
        </p:nvSpPr>
        <p:spPr/>
        <p:txBody>
          <a:bodyPr/>
          <a:lstStyle/>
          <a:p>
            <a:r>
              <a:rPr lang="en-CA"/>
              <a:t>Upper GI Dysmotility &amp; IDD</a:t>
            </a:r>
            <a:endParaRPr lang="en-CA" dirty="0"/>
          </a:p>
        </p:txBody>
      </p:sp>
      <p:sp>
        <p:nvSpPr>
          <p:cNvPr id="3" name="Content Placeholder 2">
            <a:extLst>
              <a:ext uri="{FF2B5EF4-FFF2-40B4-BE49-F238E27FC236}">
                <a16:creationId xmlns:a16="http://schemas.microsoft.com/office/drawing/2014/main" id="{D222004A-5972-E1C5-1453-E8463DD6AFD5}"/>
              </a:ext>
            </a:extLst>
          </p:cNvPr>
          <p:cNvSpPr>
            <a:spLocks noGrp="1"/>
          </p:cNvSpPr>
          <p:nvPr>
            <p:ph idx="1"/>
          </p:nvPr>
        </p:nvSpPr>
        <p:spPr>
          <a:xfrm>
            <a:off x="1257300" y="3509318"/>
            <a:ext cx="15773400" cy="5756126"/>
          </a:xfrm>
        </p:spPr>
        <p:txBody>
          <a:bodyPr>
            <a:normAutofit/>
          </a:bodyPr>
          <a:lstStyle/>
          <a:p>
            <a:r>
              <a:rPr lang="en-US" sz="4800" dirty="0">
                <a:solidFill>
                  <a:srgbClr val="222222"/>
                </a:solidFill>
              </a:rPr>
              <a:t>Dysphagia (60%) </a:t>
            </a:r>
          </a:p>
          <a:p>
            <a:r>
              <a:rPr lang="en-US" sz="4800" dirty="0">
                <a:solidFill>
                  <a:srgbClr val="222222"/>
                </a:solidFill>
              </a:rPr>
              <a:t>Pulmonary aspiration (41%)</a:t>
            </a:r>
          </a:p>
          <a:p>
            <a:r>
              <a:rPr lang="en-US" sz="4800" dirty="0">
                <a:solidFill>
                  <a:srgbClr val="222222"/>
                </a:solidFill>
              </a:rPr>
              <a:t>Malnutrition (33%)</a:t>
            </a:r>
          </a:p>
          <a:p>
            <a:r>
              <a:rPr lang="en-US" sz="4800" dirty="0">
                <a:solidFill>
                  <a:srgbClr val="222222"/>
                </a:solidFill>
              </a:rPr>
              <a:t>GERD (32-50%)</a:t>
            </a:r>
          </a:p>
          <a:p>
            <a:r>
              <a:rPr lang="en-US" sz="4800" dirty="0">
                <a:solidFill>
                  <a:srgbClr val="222222"/>
                </a:solidFill>
              </a:rPr>
              <a:t>Gastritis (32%)</a:t>
            </a:r>
          </a:p>
        </p:txBody>
      </p:sp>
      <p:pic>
        <p:nvPicPr>
          <p:cNvPr id="5" name="Graphic 4" descr="Stomach outline">
            <a:extLst>
              <a:ext uri="{FF2B5EF4-FFF2-40B4-BE49-F238E27FC236}">
                <a16:creationId xmlns:a16="http://schemas.microsoft.com/office/drawing/2014/main" id="{7C1690C0-3894-4742-F6CF-1D8B5CB64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2987" y="1680521"/>
            <a:ext cx="6193824" cy="6193824"/>
          </a:xfrm>
          <a:prstGeom prst="rect">
            <a:avLst/>
          </a:prstGeom>
        </p:spPr>
      </p:pic>
    </p:spTree>
    <p:extLst>
      <p:ext uri="{BB962C8B-B14F-4D97-AF65-F5344CB8AC3E}">
        <p14:creationId xmlns:p14="http://schemas.microsoft.com/office/powerpoint/2010/main" val="154435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B3AF-BB63-0EE2-7721-144A3B15079F}"/>
              </a:ext>
            </a:extLst>
          </p:cNvPr>
          <p:cNvSpPr>
            <a:spLocks noGrp="1"/>
          </p:cNvSpPr>
          <p:nvPr>
            <p:ph type="title"/>
          </p:nvPr>
        </p:nvSpPr>
        <p:spPr/>
        <p:txBody>
          <a:bodyPr/>
          <a:lstStyle/>
          <a:p>
            <a:r>
              <a:rPr lang="en-CA" dirty="0"/>
              <a:t>Clinical Pearls</a:t>
            </a:r>
          </a:p>
        </p:txBody>
      </p:sp>
      <p:sp>
        <p:nvSpPr>
          <p:cNvPr id="3" name="Content Placeholder 2">
            <a:extLst>
              <a:ext uri="{FF2B5EF4-FFF2-40B4-BE49-F238E27FC236}">
                <a16:creationId xmlns:a16="http://schemas.microsoft.com/office/drawing/2014/main" id="{578133A6-730C-D971-61F3-D0B54FF3B8BA}"/>
              </a:ext>
            </a:extLst>
          </p:cNvPr>
          <p:cNvSpPr>
            <a:spLocks noGrp="1"/>
          </p:cNvSpPr>
          <p:nvPr>
            <p:ph idx="1"/>
          </p:nvPr>
        </p:nvSpPr>
        <p:spPr/>
        <p:txBody>
          <a:bodyPr/>
          <a:lstStyle/>
          <a:p>
            <a:pPr marL="771525" indent="-771525">
              <a:buFont typeface="+mj-lt"/>
              <a:buAutoNum type="arabicPeriod"/>
            </a:pPr>
            <a:r>
              <a:rPr lang="en-CA" b="1" dirty="0">
                <a:solidFill>
                  <a:srgbClr val="0070C0"/>
                </a:solidFill>
              </a:rPr>
              <a:t>All behaviour is communication! </a:t>
            </a:r>
            <a:br>
              <a:rPr lang="en-CA" b="1" dirty="0">
                <a:solidFill>
                  <a:srgbClr val="0070C0"/>
                </a:solidFill>
              </a:rPr>
            </a:br>
            <a:r>
              <a:rPr lang="en-CA" dirty="0">
                <a:sym typeface="Wingdings" panose="05000000000000000000" pitchFamily="2" charset="2"/>
              </a:rPr>
              <a:t> </a:t>
            </a:r>
            <a:r>
              <a:rPr lang="en-CA" dirty="0"/>
              <a:t>Use the HELP framework to develop DDx (often multifactorial!)</a:t>
            </a:r>
          </a:p>
          <a:p>
            <a:pPr marL="771525" indent="-771525">
              <a:buFont typeface="+mj-lt"/>
              <a:buAutoNum type="arabicPeriod"/>
            </a:pPr>
            <a:r>
              <a:rPr lang="en-CA" b="1" dirty="0">
                <a:solidFill>
                  <a:srgbClr val="00B050"/>
                </a:solidFill>
              </a:rPr>
              <a:t>Upper GI Dysmotility extremely common among patients with IDD </a:t>
            </a:r>
            <a:r>
              <a:rPr lang="en-CA" dirty="0"/>
              <a:t>– manifesting most commonly as GERD and dysphagia</a:t>
            </a:r>
          </a:p>
          <a:p>
            <a:pPr marL="771525" indent="-771525">
              <a:buFont typeface="+mj-lt"/>
              <a:buAutoNum type="arabicPeriod"/>
            </a:pPr>
            <a:r>
              <a:rPr lang="en-CA" b="1" dirty="0">
                <a:solidFill>
                  <a:srgbClr val="7030A0"/>
                </a:solidFill>
              </a:rPr>
              <a:t>Undifferentiated behavioural concern or change from baseline? </a:t>
            </a:r>
            <a:br>
              <a:rPr lang="en-CA" dirty="0"/>
            </a:br>
            <a:r>
              <a:rPr lang="en-CA" dirty="0">
                <a:sym typeface="Wingdings" panose="05000000000000000000" pitchFamily="2" charset="2"/>
              </a:rPr>
              <a:t> </a:t>
            </a:r>
            <a:r>
              <a:rPr lang="en-CA" dirty="0"/>
              <a:t>Assess for unidentified health problem</a:t>
            </a:r>
            <a:br>
              <a:rPr lang="en-CA" dirty="0"/>
            </a:br>
            <a:r>
              <a:rPr lang="en-CA" dirty="0">
                <a:sym typeface="Wingdings" panose="05000000000000000000" pitchFamily="2" charset="2"/>
              </a:rPr>
              <a:t> </a:t>
            </a:r>
            <a:r>
              <a:rPr lang="en-CA" dirty="0"/>
              <a:t>Consider therapeutic trial based on leading hypothesis (e.g. PPI, acetaminophen, PEG 3350) </a:t>
            </a:r>
            <a:br>
              <a:rPr lang="en-CA" dirty="0"/>
            </a:br>
            <a:r>
              <a:rPr lang="en-CA" dirty="0">
                <a:sym typeface="Wingdings" panose="05000000000000000000" pitchFamily="2" charset="2"/>
              </a:rPr>
              <a:t> </a:t>
            </a:r>
            <a:r>
              <a:rPr lang="en-CA" dirty="0"/>
              <a:t>Reassess early (within a few days to weeks)</a:t>
            </a:r>
          </a:p>
        </p:txBody>
      </p:sp>
    </p:spTree>
    <p:extLst>
      <p:ext uri="{BB962C8B-B14F-4D97-AF65-F5344CB8AC3E}">
        <p14:creationId xmlns:p14="http://schemas.microsoft.com/office/powerpoint/2010/main" val="391890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1638" y="0"/>
            <a:ext cx="14944725"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2496" y="0"/>
            <a:ext cx="14923008"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DBBC47F-59A3-2332-6167-1A402A09EC6D}"/>
              </a:ext>
            </a:extLst>
          </p:cNvPr>
          <p:cNvSpPr>
            <a:spLocks noGrp="1"/>
          </p:cNvSpPr>
          <p:nvPr>
            <p:ph type="ctrTitle"/>
          </p:nvPr>
        </p:nvSpPr>
        <p:spPr>
          <a:xfrm>
            <a:off x="2286005" y="2999423"/>
            <a:ext cx="13716000" cy="4146042"/>
          </a:xfrm>
        </p:spPr>
        <p:txBody>
          <a:bodyPr anchor="ctr">
            <a:normAutofit/>
          </a:bodyPr>
          <a:lstStyle/>
          <a:p>
            <a:r>
              <a:rPr lang="en-CA" sz="7500"/>
              <a:t>Gynecological issues: Menstrual Regulation/Suppression and Cervical Cancer Screening </a:t>
            </a:r>
            <a:endParaRPr lang="en-US" sz="7500"/>
          </a:p>
        </p:txBody>
      </p:sp>
      <p:sp>
        <p:nvSpPr>
          <p:cNvPr id="3" name="Subtitle 2">
            <a:extLst>
              <a:ext uri="{FF2B5EF4-FFF2-40B4-BE49-F238E27FC236}">
                <a16:creationId xmlns:a16="http://schemas.microsoft.com/office/drawing/2014/main" id="{EAA26197-3807-9440-D2BC-3DF64118DEBD}"/>
              </a:ext>
            </a:extLst>
          </p:cNvPr>
          <p:cNvSpPr>
            <a:spLocks noGrp="1"/>
          </p:cNvSpPr>
          <p:nvPr>
            <p:ph type="subTitle" idx="1"/>
          </p:nvPr>
        </p:nvSpPr>
        <p:spPr>
          <a:xfrm>
            <a:off x="2950368" y="8467726"/>
            <a:ext cx="12387264" cy="947738"/>
          </a:xfrm>
        </p:spPr>
        <p:txBody>
          <a:bodyPr anchor="ctr">
            <a:normAutofit/>
          </a:bodyPr>
          <a:lstStyle/>
          <a:p>
            <a:r>
              <a:rPr lang="en-US" sz="4200"/>
              <a:t>A. Tzenov, MSc, MD, CCFP</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0" y="8287179"/>
            <a:ext cx="7132320" cy="4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396967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8944178" cy="10287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defTabSz="1371600"/>
            <a:endParaRPr lang="en-US" sz="2700">
              <a:solidFill>
                <a:prstClr val="black"/>
              </a:solidFill>
              <a:latin typeface="Calibri" panose="020F0502020204030204"/>
            </a:endParaRPr>
          </a:p>
        </p:txBody>
      </p:sp>
      <p:sp>
        <p:nvSpPr>
          <p:cNvPr id="2" name="Title 1">
            <a:extLst>
              <a:ext uri="{FF2B5EF4-FFF2-40B4-BE49-F238E27FC236}">
                <a16:creationId xmlns:a16="http://schemas.microsoft.com/office/drawing/2014/main" id="{2AE040AF-573C-F3C7-D117-3D9F5864FF55}"/>
              </a:ext>
            </a:extLst>
          </p:cNvPr>
          <p:cNvSpPr>
            <a:spLocks noGrp="1"/>
          </p:cNvSpPr>
          <p:nvPr>
            <p:ph type="title"/>
          </p:nvPr>
        </p:nvSpPr>
        <p:spPr>
          <a:xfrm>
            <a:off x="1257302" y="965201"/>
            <a:ext cx="5832789" cy="2700789"/>
          </a:xfrm>
        </p:spPr>
        <p:txBody>
          <a:bodyPr>
            <a:normAutofit/>
          </a:bodyPr>
          <a:lstStyle/>
          <a:p>
            <a:r>
              <a:rPr lang="en-US">
                <a:latin typeface="+mn-lt"/>
              </a:rPr>
              <a:t>Case</a:t>
            </a:r>
          </a:p>
        </p:txBody>
      </p:sp>
      <p:sp>
        <p:nvSpPr>
          <p:cNvPr id="3" name="Content Placeholder 2">
            <a:extLst>
              <a:ext uri="{FF2B5EF4-FFF2-40B4-BE49-F238E27FC236}">
                <a16:creationId xmlns:a16="http://schemas.microsoft.com/office/drawing/2014/main" id="{155F714B-B6A5-F8B2-7B46-969CBA2A8691}"/>
              </a:ext>
            </a:extLst>
          </p:cNvPr>
          <p:cNvSpPr>
            <a:spLocks noGrp="1"/>
          </p:cNvSpPr>
          <p:nvPr>
            <p:ph idx="1"/>
          </p:nvPr>
        </p:nvSpPr>
        <p:spPr>
          <a:xfrm>
            <a:off x="1257302" y="3935072"/>
            <a:ext cx="5832792" cy="5330372"/>
          </a:xfrm>
        </p:spPr>
        <p:txBody>
          <a:bodyPr>
            <a:normAutofit/>
          </a:bodyPr>
          <a:lstStyle/>
          <a:p>
            <a:pPr>
              <a:buFontTx/>
              <a:buChar char="-"/>
            </a:pPr>
            <a:r>
              <a:rPr lang="en-US" sz="2850" dirty="0"/>
              <a:t>25 </a:t>
            </a:r>
            <a:r>
              <a:rPr lang="en-US" sz="2850" dirty="0" err="1"/>
              <a:t>yo</a:t>
            </a:r>
            <a:r>
              <a:rPr lang="en-US" sz="2850" dirty="0"/>
              <a:t> with cerebral palsy, seizure disorder, recurrent aspiration pneumonia, </a:t>
            </a:r>
            <a:r>
              <a:rPr lang="en-US" sz="2850" dirty="0" err="1"/>
              <a:t>sialorrhoea</a:t>
            </a:r>
            <a:r>
              <a:rPr lang="en-US" sz="2850" dirty="0"/>
              <a:t>, global developmental delay (profound), PEG tube</a:t>
            </a:r>
          </a:p>
          <a:p>
            <a:pPr>
              <a:buFontTx/>
              <a:buChar char="-"/>
            </a:pPr>
            <a:endParaRPr lang="en-US" sz="2850" dirty="0"/>
          </a:p>
          <a:p>
            <a:pPr>
              <a:buFontTx/>
              <a:buChar char="-"/>
            </a:pPr>
            <a:r>
              <a:rPr lang="en-US" sz="2850" dirty="0"/>
              <a:t>Presented for medication review with mom and dad</a:t>
            </a:r>
          </a:p>
          <a:p>
            <a:pPr>
              <a:buFontTx/>
              <a:buChar char="-"/>
            </a:pPr>
            <a:endParaRPr lang="en-US" sz="2850" dirty="0"/>
          </a:p>
          <a:p>
            <a:pPr>
              <a:buFontTx/>
              <a:buChar char="-"/>
            </a:pPr>
            <a:r>
              <a:rPr lang="en-US" sz="2850" dirty="0"/>
              <a:t>Parents asked about menstrual suppression as well</a:t>
            </a:r>
          </a:p>
          <a:p>
            <a:endParaRPr lang="en-US" sz="2850" dirty="0"/>
          </a:p>
        </p:txBody>
      </p:sp>
      <p:pic>
        <p:nvPicPr>
          <p:cNvPr id="5" name="Content Placeholder 4" descr="A list of medical information&#10;&#10;Description automatically generated">
            <a:extLst>
              <a:ext uri="{FF2B5EF4-FFF2-40B4-BE49-F238E27FC236}">
                <a16:creationId xmlns:a16="http://schemas.microsoft.com/office/drawing/2014/main" id="{23B46BBF-04BF-70CD-2591-58538C0FE0DB}"/>
              </a:ext>
            </a:extLst>
          </p:cNvPr>
          <p:cNvPicPr>
            <a:picLocks noChangeAspect="1"/>
          </p:cNvPicPr>
          <p:nvPr/>
        </p:nvPicPr>
        <p:blipFill>
          <a:blip r:embed="rId3"/>
          <a:stretch>
            <a:fillRect/>
          </a:stretch>
        </p:blipFill>
        <p:spPr>
          <a:xfrm>
            <a:off x="11504067" y="-1"/>
            <a:ext cx="4692486" cy="11445089"/>
          </a:xfrm>
          <a:prstGeom prst="rect">
            <a:avLst/>
          </a:prstGeom>
        </p:spPr>
      </p:pic>
    </p:spTree>
    <p:extLst>
      <p:ext uri="{BB962C8B-B14F-4D97-AF65-F5344CB8AC3E}">
        <p14:creationId xmlns:p14="http://schemas.microsoft.com/office/powerpoint/2010/main" val="131583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8BC8-9657-F635-CAA8-5E9136959470}"/>
              </a:ext>
            </a:extLst>
          </p:cNvPr>
          <p:cNvSpPr>
            <a:spLocks noGrp="1"/>
          </p:cNvSpPr>
          <p:nvPr>
            <p:ph type="title"/>
          </p:nvPr>
        </p:nvSpPr>
        <p:spPr>
          <a:xfrm>
            <a:off x="1565447" y="1214847"/>
            <a:ext cx="15259515" cy="2331720"/>
          </a:xfrm>
        </p:spPr>
        <p:txBody>
          <a:bodyPr anchor="ctr">
            <a:normAutofit/>
          </a:bodyPr>
          <a:lstStyle/>
          <a:p>
            <a:r>
              <a:rPr lang="en-CA" sz="5100"/>
              <a:t>The Canadian Guidelines for the Primary Care of Adults with IDD (Can Fam Physician 2018)</a:t>
            </a:r>
            <a:br>
              <a:rPr lang="en-CA" sz="5100"/>
            </a:br>
            <a:endParaRPr lang="en-US" sz="5100"/>
          </a:p>
        </p:txBody>
      </p:sp>
      <p:graphicFrame>
        <p:nvGraphicFramePr>
          <p:cNvPr id="5" name="Content Placeholder 2">
            <a:extLst>
              <a:ext uri="{FF2B5EF4-FFF2-40B4-BE49-F238E27FC236}">
                <a16:creationId xmlns:a16="http://schemas.microsoft.com/office/drawing/2014/main" id="{40DD9650-422B-3C42-AE63-8D6F572DECB8}"/>
              </a:ext>
            </a:extLst>
          </p:cNvPr>
          <p:cNvGraphicFramePr>
            <a:graphicFrameLocks noGrp="1"/>
          </p:cNvGraphicFramePr>
          <p:nvPr>
            <p:ph idx="1"/>
          </p:nvPr>
        </p:nvGraphicFramePr>
        <p:xfrm>
          <a:off x="1356903" y="4526279"/>
          <a:ext cx="15567660" cy="481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3128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427-D806-052C-2AB3-5A3F162BBF79}"/>
              </a:ext>
            </a:extLst>
          </p:cNvPr>
          <p:cNvSpPr>
            <a:spLocks noGrp="1"/>
          </p:cNvSpPr>
          <p:nvPr>
            <p:ph type="title"/>
          </p:nvPr>
        </p:nvSpPr>
        <p:spPr>
          <a:xfrm>
            <a:off x="1257300" y="0"/>
            <a:ext cx="14858997" cy="2857500"/>
          </a:xfrm>
        </p:spPr>
        <p:txBody>
          <a:bodyPr>
            <a:normAutofit/>
          </a:bodyPr>
          <a:lstStyle/>
          <a:p>
            <a:r>
              <a:rPr lang="en-CA" sz="8100" dirty="0"/>
              <a:t>Key learning points</a:t>
            </a:r>
            <a:endParaRPr lang="en-US" sz="8100" dirty="0"/>
          </a:p>
        </p:txBody>
      </p:sp>
      <p:sp>
        <p:nvSpPr>
          <p:cNvPr id="3" name="Content Placeholder 2">
            <a:extLst>
              <a:ext uri="{FF2B5EF4-FFF2-40B4-BE49-F238E27FC236}">
                <a16:creationId xmlns:a16="http://schemas.microsoft.com/office/drawing/2014/main" id="{23C67F87-9E82-3E1A-FB16-4BF8E469DDC7}"/>
              </a:ext>
            </a:extLst>
          </p:cNvPr>
          <p:cNvSpPr>
            <a:spLocks noGrp="1"/>
          </p:cNvSpPr>
          <p:nvPr>
            <p:ph idx="1"/>
          </p:nvPr>
        </p:nvSpPr>
        <p:spPr>
          <a:xfrm>
            <a:off x="779318" y="2551814"/>
            <a:ext cx="16963934" cy="7735187"/>
          </a:xfrm>
        </p:spPr>
        <p:txBody>
          <a:bodyPr>
            <a:normAutofit lnSpcReduction="10000"/>
          </a:bodyPr>
          <a:lstStyle/>
          <a:p>
            <a:pPr lvl="2"/>
            <a:r>
              <a:rPr lang="en-CA" sz="3600" dirty="0"/>
              <a:t>Menstrual suppression/therapeutic amenorrhea should be considered safe and viable options for women who need or want to have fewer or no menses</a:t>
            </a:r>
            <a:r>
              <a:rPr lang="en-CA" sz="3600" baseline="30000" dirty="0"/>
              <a:t>1</a:t>
            </a:r>
            <a:r>
              <a:rPr lang="en-CA" sz="3600" dirty="0"/>
              <a:t> </a:t>
            </a:r>
          </a:p>
          <a:p>
            <a:pPr lvl="2"/>
            <a:endParaRPr lang="en-CA" sz="3600" dirty="0"/>
          </a:p>
          <a:p>
            <a:pPr lvl="2"/>
            <a:r>
              <a:rPr lang="en-CA" sz="3600" dirty="0"/>
              <a:t>Menstrual suppression should not be initiated in young women with developmental disabilities until after the onset of menses</a:t>
            </a:r>
            <a:r>
              <a:rPr lang="en-CA" sz="3600" baseline="30000" dirty="0"/>
              <a:t>1</a:t>
            </a:r>
          </a:p>
          <a:p>
            <a:pPr lvl="2"/>
            <a:endParaRPr lang="en-CA" sz="3600" baseline="30000" dirty="0"/>
          </a:p>
          <a:p>
            <a:pPr lvl="2"/>
            <a:r>
              <a:rPr lang="en-CA" sz="3600" dirty="0"/>
              <a:t>Combined hormonal or progesterone-only products can be used in an extended or continuous manner to obtain menstrual suppression</a:t>
            </a:r>
            <a:r>
              <a:rPr lang="en-CA" sz="3600" baseline="30000" dirty="0"/>
              <a:t>1</a:t>
            </a:r>
          </a:p>
          <a:p>
            <a:pPr lvl="2"/>
            <a:endParaRPr lang="en-CA" sz="3600" dirty="0"/>
          </a:p>
          <a:p>
            <a:pPr lvl="2"/>
            <a:r>
              <a:rPr lang="en-CA" sz="3600" dirty="0"/>
              <a:t>Document assessment of (in)capacity and identify SDM according to provincial/territorial regulations</a:t>
            </a:r>
          </a:p>
          <a:p>
            <a:pPr lvl="2"/>
            <a:endParaRPr lang="en-CA" sz="3600" dirty="0"/>
          </a:p>
          <a:p>
            <a:pPr lvl="2"/>
            <a:r>
              <a:rPr lang="en-CA" sz="3600" dirty="0"/>
              <a:t>Document request, reasons, options discussed with SDM</a:t>
            </a:r>
          </a:p>
          <a:p>
            <a:pPr lvl="2"/>
            <a:endParaRPr lang="en-CA" sz="3600" dirty="0"/>
          </a:p>
          <a:p>
            <a:pPr lvl="2"/>
            <a:r>
              <a:rPr lang="en-CA" sz="3600" dirty="0"/>
              <a:t>Consider use of the IDD Health Check (</a:t>
            </a:r>
            <a:r>
              <a:rPr lang="en-CA" sz="3600" dirty="0" err="1"/>
              <a:t>ddprimarycare.surreyplace.ca</a:t>
            </a:r>
            <a:r>
              <a:rPr lang="en-CA" sz="3600" dirty="0"/>
              <a:t>)</a:t>
            </a:r>
          </a:p>
          <a:p>
            <a:pPr lvl="2"/>
            <a:endParaRPr lang="en-US" sz="3600" dirty="0"/>
          </a:p>
        </p:txBody>
      </p:sp>
      <p:sp>
        <p:nvSpPr>
          <p:cNvPr id="4" name="TextBox 3">
            <a:extLst>
              <a:ext uri="{FF2B5EF4-FFF2-40B4-BE49-F238E27FC236}">
                <a16:creationId xmlns:a16="http://schemas.microsoft.com/office/drawing/2014/main" id="{D48C0722-5C1C-224A-47D7-8F85F69F262A}"/>
              </a:ext>
            </a:extLst>
          </p:cNvPr>
          <p:cNvSpPr txBox="1"/>
          <p:nvPr/>
        </p:nvSpPr>
        <p:spPr>
          <a:xfrm>
            <a:off x="9922214" y="9980579"/>
            <a:ext cx="16731230" cy="369332"/>
          </a:xfrm>
          <a:prstGeom prst="rect">
            <a:avLst/>
          </a:prstGeom>
          <a:noFill/>
        </p:spPr>
        <p:txBody>
          <a:bodyPr wrap="square" rtlCol="0">
            <a:spAutoFit/>
          </a:bodyPr>
          <a:lstStyle/>
          <a:p>
            <a:pPr defTabSz="1371600"/>
            <a:r>
              <a:rPr lang="en-US" baseline="30000" dirty="0">
                <a:solidFill>
                  <a:prstClr val="black"/>
                </a:solidFill>
                <a:latin typeface="Calibri" panose="020F0502020204030204"/>
              </a:rPr>
              <a:t>1</a:t>
            </a:r>
            <a:r>
              <a:rPr lang="en-US" dirty="0">
                <a:solidFill>
                  <a:prstClr val="black"/>
                </a:solidFill>
                <a:latin typeface="Calibri" panose="020F0502020204030204"/>
              </a:rPr>
              <a:t>Kirkham, Y.A. Menstrual Suppression in Special Circumstances. JOGC. 2019: 41(2):E7-17 </a:t>
            </a:r>
          </a:p>
        </p:txBody>
      </p:sp>
    </p:spTree>
    <p:extLst>
      <p:ext uri="{BB962C8B-B14F-4D97-AF65-F5344CB8AC3E}">
        <p14:creationId xmlns:p14="http://schemas.microsoft.com/office/powerpoint/2010/main" val="163613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31675"/>
          </a:xfrm>
          <a:prstGeom prst="rect">
            <a:avLst/>
          </a:prstGeom>
          <a:solidFill>
            <a:schemeClr val="accent6">
              <a:lumMod val="60000"/>
              <a:lumOff val="40000"/>
            </a:schemeClr>
          </a:solidFill>
        </p:spPr>
        <p:txBody>
          <a:bodyPr/>
          <a:lstStyle/>
          <a:p>
            <a:endParaRPr lang="en-US" dirty="0"/>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52390" y="2019970"/>
            <a:ext cx="18392780" cy="23407"/>
          </a:xfrm>
          <a:prstGeom prst="line">
            <a:avLst/>
          </a:prstGeom>
          <a:ln w="28575" cap="flat">
            <a:solidFill>
              <a:srgbClr val="000000"/>
            </a:solidFill>
            <a:prstDash val="solid"/>
            <a:headEnd type="none" w="sm" len="sm"/>
            <a:tailEnd type="none" w="sm" len="sm"/>
          </a:ln>
        </p:spPr>
        <p:txBody>
          <a:bodyPr/>
          <a:lstStyle/>
          <a:p>
            <a:endParaRPr lang="en-CA"/>
          </a:p>
        </p:txBody>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6" y="3368298"/>
            <a:ext cx="18392779" cy="21457"/>
          </a:xfrm>
          <a:prstGeom prst="line">
            <a:avLst/>
          </a:prstGeom>
          <a:ln w="28575" cap="flat">
            <a:solidFill>
              <a:srgbClr val="000000"/>
            </a:solidFill>
            <a:prstDash val="sysDot"/>
            <a:headEnd type="none" w="sm" len="sm"/>
            <a:tailEnd type="none" w="sm" len="sm"/>
          </a:ln>
        </p:spPr>
        <p:txBody>
          <a:bodyPr/>
          <a:lstStyle/>
          <a:p>
            <a:endParaRPr lang="en-CA"/>
          </a:p>
        </p:txBody>
      </p:sp>
      <p:sp>
        <p:nvSpPr>
          <p:cNvPr id="7" name="TextBox 7"/>
          <p:cNvSpPr txBox="1">
            <a:spLocks noGrp="1" noRot="1" noMove="1" noResize="1" noEditPoints="1" noAdjustHandles="1" noChangeArrowheads="1" noChangeShapeType="1"/>
          </p:cNvSpPr>
          <p:nvPr/>
        </p:nvSpPr>
        <p:spPr>
          <a:xfrm>
            <a:off x="4343400" y="462786"/>
            <a:ext cx="87630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Presenter Disclosure</a:t>
            </a:r>
          </a:p>
        </p:txBody>
      </p:sp>
      <p:sp>
        <p:nvSpPr>
          <p:cNvPr id="8" name="TextBox 8"/>
          <p:cNvSpPr txBox="1">
            <a:spLocks noGrp="1" noRot="1" noMove="1" noResize="1" noEditPoints="1" noAdjustHandles="1" noChangeArrowheads="1" noChangeShapeType="1"/>
          </p:cNvSpPr>
          <p:nvPr/>
        </p:nvSpPr>
        <p:spPr>
          <a:xfrm>
            <a:off x="443774" y="2348020"/>
            <a:ext cx="17539426" cy="505459"/>
          </a:xfrm>
          <a:prstGeom prst="rect">
            <a:avLst/>
          </a:prstGeom>
        </p:spPr>
        <p:txBody>
          <a:bodyPr wrap="square" lIns="0" tIns="0" rIns="0" bIns="0" rtlCol="0" anchor="t">
            <a:spAutoFit/>
          </a:bodyPr>
          <a:lstStyle/>
          <a:p>
            <a:pPr>
              <a:lnSpc>
                <a:spcPts val="3919"/>
              </a:lnSpc>
            </a:pPr>
            <a:r>
              <a:rPr lang="en-US" sz="3999" b="1" dirty="0">
                <a:solidFill>
                  <a:srgbClr val="000000"/>
                </a:solidFill>
                <a:latin typeface="Lucida Bright" panose="02040602050505020304" pitchFamily="18" charset="0"/>
                <a:cs typeface="Arial" panose="020B0604020202020204" pitchFamily="34" charset="0"/>
              </a:rPr>
              <a:t>Presenters: </a:t>
            </a:r>
            <a:r>
              <a:rPr lang="en-US" sz="4000" b="1" dirty="0">
                <a:cs typeface="Arial" panose="020B0604020202020204" pitchFamily="34" charset="0"/>
              </a:rPr>
              <a:t>Alicia Thatcher, Amanda </a:t>
            </a:r>
            <a:r>
              <a:rPr lang="en-US" sz="4000" b="1" dirty="0" err="1">
                <a:cs typeface="Arial" panose="020B0604020202020204" pitchFamily="34" charset="0"/>
              </a:rPr>
              <a:t>Tzenov</a:t>
            </a:r>
            <a:r>
              <a:rPr lang="en-US" sz="4000" b="1" dirty="0">
                <a:cs typeface="Arial" panose="020B0604020202020204" pitchFamily="34" charset="0"/>
              </a:rPr>
              <a:t>, Jill Achenbach and Ian Casson</a:t>
            </a:r>
          </a:p>
        </p:txBody>
      </p:sp>
      <p:sp>
        <p:nvSpPr>
          <p:cNvPr id="9" name="TextBox 9"/>
          <p:cNvSpPr txBox="1">
            <a:spLocks noGrp="1" noRot="1" noMove="1" noResize="1" noEditPoints="1" noAdjustHandles="1" noChangeArrowheads="1" noChangeShapeType="1"/>
          </p:cNvSpPr>
          <p:nvPr/>
        </p:nvSpPr>
        <p:spPr>
          <a:xfrm>
            <a:off x="443774" y="3650232"/>
            <a:ext cx="11214825" cy="673711"/>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rPr>
              <a:t>Relationships with financial sponsors:</a:t>
            </a:r>
          </a:p>
        </p:txBody>
      </p:sp>
      <p:sp>
        <p:nvSpPr>
          <p:cNvPr id="10" name="TextBox 10"/>
          <p:cNvSpPr txBox="1"/>
          <p:nvPr/>
        </p:nvSpPr>
        <p:spPr>
          <a:xfrm>
            <a:off x="313327" y="4411579"/>
            <a:ext cx="17661346" cy="5078250"/>
          </a:xfrm>
          <a:prstGeom prst="rect">
            <a:avLst/>
          </a:prstGeom>
        </p:spPr>
        <p:txBody>
          <a:bodyPr wrap="square" lIns="0" tIns="0" rIns="0" bIns="0" rtlCol="0" anchor="t">
            <a:spAutoFit/>
          </a:bodyPr>
          <a:lstStyle/>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Any direct financial relationships, including receipt of honoraria: </a:t>
            </a:r>
            <a:r>
              <a:rPr lang="en-US" sz="3083" dirty="0">
                <a:solidFill>
                  <a:srgbClr val="FF1616"/>
                </a:solidFill>
                <a:latin typeface="Lucida Bright" panose="02040602050505020304" pitchFamily="18" charset="0"/>
                <a:cs typeface="Arial" panose="020B0604020202020204" pitchFamily="34" charset="0"/>
              </a:rPr>
              <a:t>Not applicable to this presentation</a:t>
            </a:r>
          </a:p>
          <a:p>
            <a:pPr marL="1122903" lvl="2" indent="-332851">
              <a:buFont typeface="Arial"/>
              <a:buChar char="•"/>
            </a:pPr>
            <a:r>
              <a:rPr lang="en-US" sz="2400" dirty="0">
                <a:solidFill>
                  <a:srgbClr val="FF1616"/>
                </a:solidFill>
                <a:latin typeface="Lucida Bright" panose="02040602050505020304" pitchFamily="18" charset="0"/>
                <a:cs typeface="Arial" panose="020B0604020202020204" pitchFamily="34" charset="0"/>
              </a:rPr>
              <a:t>Dr. </a:t>
            </a:r>
            <a:r>
              <a:rPr lang="en-US" sz="2400" dirty="0" err="1">
                <a:solidFill>
                  <a:srgbClr val="FF1616"/>
                </a:solidFill>
                <a:latin typeface="Lucida Bright" panose="02040602050505020304" pitchFamily="18" charset="0"/>
                <a:cs typeface="Arial" panose="020B0604020202020204" pitchFamily="34" charset="0"/>
              </a:rPr>
              <a:t>Tzenov</a:t>
            </a:r>
            <a:r>
              <a:rPr lang="en-US" sz="2400" dirty="0">
                <a:solidFill>
                  <a:srgbClr val="FF1616"/>
                </a:solidFill>
                <a:latin typeface="Lucida Bright" panose="02040602050505020304" pitchFamily="18" charset="0"/>
                <a:cs typeface="Arial" panose="020B0604020202020204" pitchFamily="34" charset="0"/>
              </a:rPr>
              <a:t> is a member of the CFPC Physician Wellness SPC and receives an honorarium for this, and is on the FMF Committee and receives travel and FMF registration reimbursement</a:t>
            </a:r>
          </a:p>
          <a:p>
            <a:pPr marL="1122903" lvl="2" indent="-332851">
              <a:lnSpc>
                <a:spcPts val="4316"/>
              </a:lnSpc>
              <a:buFont typeface="Arial"/>
              <a:buChar char="•"/>
            </a:pPr>
            <a:r>
              <a:rPr lang="en-US" sz="2400" dirty="0">
                <a:solidFill>
                  <a:srgbClr val="FF1616"/>
                </a:solidFill>
                <a:latin typeface="Lucida Bright" panose="02040602050505020304" pitchFamily="18" charset="0"/>
                <a:cs typeface="Arial" panose="020B0604020202020204" pitchFamily="34" charset="0"/>
              </a:rPr>
              <a:t>Dr. Achenbach is a </a:t>
            </a:r>
            <a:r>
              <a:rPr lang="en-US" sz="2400" dirty="0" err="1">
                <a:solidFill>
                  <a:srgbClr val="FF1616"/>
                </a:solidFill>
                <a:latin typeface="Lucida Bright" panose="02040602050505020304" pitchFamily="18" charset="0"/>
                <a:cs typeface="Arial" panose="020B0604020202020204" pitchFamily="34" charset="0"/>
              </a:rPr>
              <a:t>co-investigator</a:t>
            </a:r>
            <a:r>
              <a:rPr lang="en-US" sz="2400" dirty="0">
                <a:solidFill>
                  <a:srgbClr val="FF1616"/>
                </a:solidFill>
                <a:latin typeface="Lucida Bright" panose="02040602050505020304" pitchFamily="18" charset="0"/>
                <a:cs typeface="Arial" panose="020B0604020202020204" pitchFamily="34" charset="0"/>
              </a:rPr>
              <a:t> on a research grant about IDD Health Checks from the N.S. Health Authority</a:t>
            </a:r>
          </a:p>
          <a:p>
            <a:pPr marL="1122903" lvl="2" indent="-332851">
              <a:buFont typeface="Arial"/>
              <a:buChar char="•"/>
            </a:pPr>
            <a:r>
              <a:rPr lang="en-US" sz="2400" dirty="0">
                <a:solidFill>
                  <a:srgbClr val="FF1616"/>
                </a:solidFill>
                <a:latin typeface="Lucida Bright" panose="02040602050505020304" pitchFamily="18" charset="0"/>
                <a:cs typeface="Arial" panose="020B0604020202020204" pitchFamily="34" charset="0"/>
              </a:rPr>
              <a:t>Dr. Thatcher is paid for her clinical work for Creative Options Regina, a support service for people with disabilities</a:t>
            </a:r>
            <a:endParaRPr lang="en-US" sz="3083" dirty="0">
              <a:solidFill>
                <a:srgbClr val="FF1616"/>
              </a:solidFill>
              <a:latin typeface="Lucida Bright" panose="02040602050505020304" pitchFamily="18" charset="0"/>
              <a:cs typeface="Arial" panose="020B0604020202020204" pitchFamily="34" charset="0"/>
            </a:endParaRPr>
          </a:p>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Membership on advisory boards or speakers’ bureaus: </a:t>
            </a:r>
            <a:r>
              <a:rPr lang="en-US" sz="3083" dirty="0">
                <a:solidFill>
                  <a:srgbClr val="FF1616"/>
                </a:solidFill>
                <a:latin typeface="Lucida Bright" panose="02040602050505020304" pitchFamily="18" charset="0"/>
                <a:cs typeface="Arial" panose="020B0604020202020204" pitchFamily="34" charset="0"/>
              </a:rPr>
              <a:t>None</a:t>
            </a:r>
          </a:p>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Patents for drugs or devices: </a:t>
            </a:r>
            <a:r>
              <a:rPr lang="en-US" sz="3083" dirty="0">
                <a:solidFill>
                  <a:srgbClr val="FF1616"/>
                </a:solidFill>
                <a:latin typeface="Lucida Bright" panose="02040602050505020304" pitchFamily="18" charset="0"/>
                <a:cs typeface="Arial" panose="020B0604020202020204" pitchFamily="34" charset="0"/>
              </a:rPr>
              <a:t>None </a:t>
            </a:r>
          </a:p>
          <a:p>
            <a:pPr marL="665703" lvl="1" indent="-332851">
              <a:buFont typeface="Arial"/>
              <a:buChar char="•"/>
            </a:pPr>
            <a:r>
              <a:rPr lang="en-US" sz="3083" dirty="0">
                <a:solidFill>
                  <a:srgbClr val="000000"/>
                </a:solidFill>
                <a:latin typeface="Lucida Bright" panose="02040602050505020304" pitchFamily="18" charset="0"/>
                <a:cs typeface="Arial" panose="020B0604020202020204" pitchFamily="34" charset="0"/>
              </a:rPr>
              <a:t>Other: </a:t>
            </a:r>
            <a:r>
              <a:rPr lang="en-US" sz="2400" dirty="0">
                <a:solidFill>
                  <a:srgbClr val="FF1616"/>
                </a:solidFill>
                <a:latin typeface="Lucida Bright" panose="02040602050505020304" pitchFamily="18" charset="0"/>
                <a:cs typeface="Arial" panose="020B0604020202020204" pitchFamily="34" charset="0"/>
              </a:rPr>
              <a:t>Faculty of: Memorial University (Dr. </a:t>
            </a:r>
            <a:r>
              <a:rPr lang="en-US" sz="2400" dirty="0" err="1">
                <a:solidFill>
                  <a:srgbClr val="FF1616"/>
                </a:solidFill>
                <a:latin typeface="Lucida Bright" panose="02040602050505020304" pitchFamily="18" charset="0"/>
                <a:cs typeface="Arial" panose="020B0604020202020204" pitchFamily="34" charset="0"/>
              </a:rPr>
              <a:t>Tzenov</a:t>
            </a:r>
            <a:r>
              <a:rPr lang="en-US" sz="2400" dirty="0">
                <a:solidFill>
                  <a:srgbClr val="FF1616"/>
                </a:solidFill>
                <a:latin typeface="Lucida Bright" panose="02040602050505020304" pitchFamily="18" charset="0"/>
                <a:cs typeface="Arial" panose="020B0604020202020204" pitchFamily="34" charset="0"/>
              </a:rPr>
              <a:t>); Dalhousie (Dr. Achenbach); Saskatchewan (Dr. Thatcher); Queen’s (Dr. Casson, adjunct)</a:t>
            </a:r>
          </a:p>
        </p:txBody>
      </p:sp>
      <p:sp>
        <p:nvSpPr>
          <p:cNvPr id="11" name="Title 2">
            <a:extLst>
              <a:ext uri="{FF2B5EF4-FFF2-40B4-BE49-F238E27FC236}">
                <a16:creationId xmlns:a16="http://schemas.microsoft.com/office/drawing/2014/main" id="{8C06A776-B833-5296-DB25-2206354DEAEC}"/>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E9DBAFB6-30F8-0EAB-056B-BCB68D5C1680}"/>
              </a:ext>
            </a:extLst>
          </p:cNvPr>
          <p:cNvSpPr>
            <a:spLocks noGrp="1"/>
          </p:cNvSpPr>
          <p:nvPr>
            <p:ph type="title"/>
          </p:nvPr>
        </p:nvSpPr>
        <p:spPr>
          <a:xfrm>
            <a:off x="879718" y="2525635"/>
            <a:ext cx="4672898" cy="3594539"/>
          </a:xfrm>
        </p:spPr>
        <p:txBody>
          <a:bodyPr anchor="b">
            <a:normAutofit/>
          </a:bodyPr>
          <a:lstStyle/>
          <a:p>
            <a:pPr algn="r"/>
            <a:r>
              <a:rPr lang="en-US" sz="6000">
                <a:solidFill>
                  <a:srgbClr val="FFFFFF"/>
                </a:solidFill>
              </a:rPr>
              <a:t>Case Resolution</a:t>
            </a:r>
          </a:p>
        </p:txBody>
      </p:sp>
      <p:graphicFrame>
        <p:nvGraphicFramePr>
          <p:cNvPr id="5" name="Content Placeholder 2">
            <a:extLst>
              <a:ext uri="{FF2B5EF4-FFF2-40B4-BE49-F238E27FC236}">
                <a16:creationId xmlns:a16="http://schemas.microsoft.com/office/drawing/2014/main" id="{3B256A80-0F28-65B2-CC6A-6A6126959C6C}"/>
              </a:ext>
            </a:extLst>
          </p:cNvPr>
          <p:cNvGraphicFramePr>
            <a:graphicFrameLocks noGrp="1"/>
          </p:cNvGraphicFramePr>
          <p:nvPr>
            <p:ph idx="1"/>
          </p:nvPr>
        </p:nvGraphicFramePr>
        <p:xfrm>
          <a:off x="7357579" y="1125660"/>
          <a:ext cx="10000250"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656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1028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1824896"/>
            <a:ext cx="1097282" cy="101019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19" y="920931"/>
            <a:ext cx="16361231" cy="284117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D647B77-6924-6D26-584B-7790D0B61F69}"/>
              </a:ext>
            </a:extLst>
          </p:cNvPr>
          <p:cNvSpPr>
            <a:spLocks noGrp="1"/>
          </p:cNvSpPr>
          <p:nvPr>
            <p:ph type="title"/>
          </p:nvPr>
        </p:nvSpPr>
        <p:spPr>
          <a:xfrm>
            <a:off x="1565447" y="1214847"/>
            <a:ext cx="15259515" cy="2331720"/>
          </a:xfrm>
        </p:spPr>
        <p:txBody>
          <a:bodyPr anchor="ctr">
            <a:normAutofit/>
          </a:bodyPr>
          <a:lstStyle/>
          <a:p>
            <a:r>
              <a:rPr lang="en-US" sz="7200"/>
              <a:t>Cervical Cancer Screening in Patients with IDD</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7300" y="9727970"/>
            <a:ext cx="15773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2">
            <a:extLst>
              <a:ext uri="{FF2B5EF4-FFF2-40B4-BE49-F238E27FC236}">
                <a16:creationId xmlns:a16="http://schemas.microsoft.com/office/drawing/2014/main" id="{2201625D-ED30-55B6-496F-40FB0D769EAB}"/>
              </a:ext>
            </a:extLst>
          </p:cNvPr>
          <p:cNvGraphicFramePr>
            <a:graphicFrameLocks noGrp="1"/>
          </p:cNvGraphicFramePr>
          <p:nvPr>
            <p:ph idx="1"/>
          </p:nvPr>
        </p:nvGraphicFramePr>
        <p:xfrm>
          <a:off x="1356903" y="4526279"/>
          <a:ext cx="15567660" cy="481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09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8C98-0E5E-A28E-7E42-414F744712A6}"/>
              </a:ext>
            </a:extLst>
          </p:cNvPr>
          <p:cNvSpPr>
            <a:spLocks noGrp="1"/>
          </p:cNvSpPr>
          <p:nvPr>
            <p:ph type="title"/>
          </p:nvPr>
        </p:nvSpPr>
        <p:spPr>
          <a:xfrm>
            <a:off x="872009" y="0"/>
            <a:ext cx="15544523" cy="2857500"/>
          </a:xfrm>
        </p:spPr>
        <p:txBody>
          <a:bodyPr>
            <a:normAutofit/>
          </a:bodyPr>
          <a:lstStyle/>
          <a:p>
            <a:r>
              <a:rPr lang="en-US" sz="6000" dirty="0"/>
              <a:t>Approach to the Pelvic Exam in patients with IDD</a:t>
            </a:r>
          </a:p>
        </p:txBody>
      </p:sp>
      <p:sp>
        <p:nvSpPr>
          <p:cNvPr id="3" name="Content Placeholder 2">
            <a:extLst>
              <a:ext uri="{FF2B5EF4-FFF2-40B4-BE49-F238E27FC236}">
                <a16:creationId xmlns:a16="http://schemas.microsoft.com/office/drawing/2014/main" id="{13EBACDE-3934-E827-55E9-11880E83D0B6}"/>
              </a:ext>
            </a:extLst>
          </p:cNvPr>
          <p:cNvSpPr>
            <a:spLocks noGrp="1"/>
          </p:cNvSpPr>
          <p:nvPr>
            <p:ph idx="1"/>
          </p:nvPr>
        </p:nvSpPr>
        <p:spPr>
          <a:xfrm>
            <a:off x="1225685" y="2276274"/>
            <a:ext cx="16190306" cy="8010729"/>
          </a:xfrm>
        </p:spPr>
        <p:txBody>
          <a:bodyPr>
            <a:normAutofit fontScale="77500" lnSpcReduction="20000"/>
          </a:bodyPr>
          <a:lstStyle/>
          <a:p>
            <a:r>
              <a:rPr lang="en-US" dirty="0"/>
              <a:t>Get to know your patient</a:t>
            </a:r>
          </a:p>
          <a:p>
            <a:r>
              <a:rPr lang="en-US" dirty="0"/>
              <a:t>Educate patient and caregivers about the exam, tailor language to appropriate level as necessary</a:t>
            </a:r>
          </a:p>
          <a:p>
            <a:r>
              <a:rPr lang="en-US" dirty="0"/>
              <a:t>Don’t assume the pelvic exam will be more difficult or uncomfortable for someone with a disability over anyone else</a:t>
            </a:r>
          </a:p>
          <a:p>
            <a:r>
              <a:rPr lang="en-US" dirty="0"/>
              <a:t>Women with disabilities can and do have sex</a:t>
            </a:r>
          </a:p>
          <a:p>
            <a:r>
              <a:rPr lang="en-US" dirty="0"/>
              <a:t>Consider use of anatomy models with visual demonstration before the visit</a:t>
            </a:r>
          </a:p>
          <a:p>
            <a:r>
              <a:rPr lang="en-US" b="1" dirty="0"/>
              <a:t>Allow extra time</a:t>
            </a:r>
          </a:p>
          <a:p>
            <a:r>
              <a:rPr lang="en-US" dirty="0"/>
              <a:t>Encourage patient to bring a support person</a:t>
            </a:r>
          </a:p>
          <a:p>
            <a:r>
              <a:rPr lang="en-US" dirty="0"/>
              <a:t>If needed, locate cervix manually first</a:t>
            </a:r>
          </a:p>
          <a:p>
            <a:r>
              <a:rPr lang="en-US" dirty="0"/>
              <a:t>Anatomy likely normal, but have various speculum sizes available</a:t>
            </a:r>
          </a:p>
          <a:p>
            <a:r>
              <a:rPr lang="en-US" dirty="0"/>
              <a:t>Consider not using stirrups for patient comfort</a:t>
            </a:r>
          </a:p>
          <a:p>
            <a:r>
              <a:rPr lang="en-US" dirty="0"/>
              <a:t>Soothing voice, deep breathing techniques, visualization and praise</a:t>
            </a:r>
          </a:p>
          <a:p>
            <a:r>
              <a:rPr lang="en-US" dirty="0"/>
              <a:t>Consider pelvic US if bimanual is not possible</a:t>
            </a:r>
          </a:p>
          <a:p>
            <a:r>
              <a:rPr lang="en-US" dirty="0"/>
              <a:t>Consider short acting benzodiazepines for pre-sedation if high anxiety, spasticity, or agitation*</a:t>
            </a:r>
          </a:p>
          <a:p>
            <a:pPr marL="0" indent="0">
              <a:buNone/>
            </a:pPr>
            <a:endParaRPr lang="en-US" dirty="0"/>
          </a:p>
          <a:p>
            <a:endParaRPr lang="en-US" b="1" dirty="0">
              <a:highlight>
                <a:srgbClr val="FFFF00"/>
              </a:highlight>
            </a:endParaRPr>
          </a:p>
        </p:txBody>
      </p:sp>
      <p:pic>
        <p:nvPicPr>
          <p:cNvPr id="6" name="Picture 5">
            <a:extLst>
              <a:ext uri="{FF2B5EF4-FFF2-40B4-BE49-F238E27FC236}">
                <a16:creationId xmlns:a16="http://schemas.microsoft.com/office/drawing/2014/main" id="{67E1EF3D-EC4B-7704-7186-A70F4CADF21E}"/>
              </a:ext>
            </a:extLst>
          </p:cNvPr>
          <p:cNvPicPr>
            <a:picLocks noChangeAspect="1"/>
          </p:cNvPicPr>
          <p:nvPr/>
        </p:nvPicPr>
        <p:blipFill>
          <a:blip r:embed="rId3"/>
          <a:stretch>
            <a:fillRect/>
          </a:stretch>
        </p:blipFill>
        <p:spPr>
          <a:xfrm>
            <a:off x="12535786" y="9665139"/>
            <a:ext cx="5752214" cy="621861"/>
          </a:xfrm>
          <a:prstGeom prst="rect">
            <a:avLst/>
          </a:prstGeom>
        </p:spPr>
      </p:pic>
    </p:spTree>
    <p:extLst>
      <p:ext uri="{BB962C8B-B14F-4D97-AF65-F5344CB8AC3E}">
        <p14:creationId xmlns:p14="http://schemas.microsoft.com/office/powerpoint/2010/main" val="91894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E8B4-F9F7-5A57-72FE-02E39F19DFBE}"/>
              </a:ext>
            </a:extLst>
          </p:cNvPr>
          <p:cNvSpPr>
            <a:spLocks noGrp="1"/>
          </p:cNvSpPr>
          <p:nvPr>
            <p:ph type="title"/>
          </p:nvPr>
        </p:nvSpPr>
        <p:spPr>
          <a:xfrm>
            <a:off x="1257300" y="835783"/>
            <a:ext cx="15773400" cy="1700249"/>
          </a:xfrm>
        </p:spPr>
        <p:txBody>
          <a:bodyPr>
            <a:normAutofit/>
          </a:bodyPr>
          <a:lstStyle/>
          <a:p>
            <a:pPr algn="ctr"/>
            <a:r>
              <a:rPr lang="en-US" sz="7800" dirty="0"/>
              <a:t>Other options?</a:t>
            </a:r>
          </a:p>
        </p:txBody>
      </p:sp>
      <p:graphicFrame>
        <p:nvGraphicFramePr>
          <p:cNvPr id="5" name="Content Placeholder 2">
            <a:extLst>
              <a:ext uri="{FF2B5EF4-FFF2-40B4-BE49-F238E27FC236}">
                <a16:creationId xmlns:a16="http://schemas.microsoft.com/office/drawing/2014/main" id="{3A5C84FF-2AD2-62C0-588A-23897F3D7805}"/>
              </a:ext>
            </a:extLst>
          </p:cNvPr>
          <p:cNvGraphicFramePr>
            <a:graphicFrameLocks noGrp="1"/>
          </p:cNvGraphicFramePr>
          <p:nvPr>
            <p:ph idx="1"/>
          </p:nvPr>
        </p:nvGraphicFramePr>
        <p:xfrm>
          <a:off x="1257300" y="2743200"/>
          <a:ext cx="15773400" cy="6528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9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8D14B47-F388-5895-CA18-5E91691C3E58}"/>
              </a:ext>
            </a:extLst>
          </p:cNvPr>
          <p:cNvSpPr>
            <a:spLocks noGrp="1"/>
          </p:cNvSpPr>
          <p:nvPr>
            <p:ph type="title"/>
          </p:nvPr>
        </p:nvSpPr>
        <p:spPr>
          <a:xfrm>
            <a:off x="1257300" y="835493"/>
            <a:ext cx="15773400" cy="1700540"/>
          </a:xfrm>
        </p:spPr>
        <p:txBody>
          <a:bodyPr>
            <a:normAutofit/>
          </a:bodyPr>
          <a:lstStyle/>
          <a:p>
            <a:r>
              <a:rPr lang="en-US" sz="7800"/>
              <a:t>Summary</a:t>
            </a:r>
          </a:p>
        </p:txBody>
      </p:sp>
      <p:graphicFrame>
        <p:nvGraphicFramePr>
          <p:cNvPr id="5" name="Content Placeholder 2">
            <a:extLst>
              <a:ext uri="{FF2B5EF4-FFF2-40B4-BE49-F238E27FC236}">
                <a16:creationId xmlns:a16="http://schemas.microsoft.com/office/drawing/2014/main" id="{4B76F880-F279-F405-894D-A8A8FCF89A5F}"/>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453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317A-CE95-19B4-03F7-4ED098A6EEAE}"/>
              </a:ext>
            </a:extLst>
          </p:cNvPr>
          <p:cNvSpPr>
            <a:spLocks noGrp="1"/>
          </p:cNvSpPr>
          <p:nvPr>
            <p:ph type="ctrTitle"/>
          </p:nvPr>
        </p:nvSpPr>
        <p:spPr>
          <a:xfrm>
            <a:off x="3352802" y="1219200"/>
            <a:ext cx="13793789" cy="3632196"/>
          </a:xfrm>
        </p:spPr>
        <p:txBody>
          <a:bodyPr/>
          <a:lstStyle/>
          <a:p>
            <a:r>
              <a:rPr lang="en-CA" dirty="0"/>
              <a:t>A NEWCOMER WITH POSSIBLE IDD</a:t>
            </a:r>
          </a:p>
        </p:txBody>
      </p:sp>
      <p:sp>
        <p:nvSpPr>
          <p:cNvPr id="3" name="Subtitle 2">
            <a:extLst>
              <a:ext uri="{FF2B5EF4-FFF2-40B4-BE49-F238E27FC236}">
                <a16:creationId xmlns:a16="http://schemas.microsoft.com/office/drawing/2014/main" id="{AD441105-05DB-8292-91A0-E63DC46E39C9}"/>
              </a:ext>
            </a:extLst>
          </p:cNvPr>
          <p:cNvSpPr>
            <a:spLocks noGrp="1"/>
          </p:cNvSpPr>
          <p:nvPr>
            <p:ph type="subTitle" idx="1"/>
          </p:nvPr>
        </p:nvSpPr>
        <p:spPr>
          <a:xfrm>
            <a:off x="3352802" y="4698998"/>
            <a:ext cx="14030855" cy="2108201"/>
          </a:xfrm>
        </p:spPr>
        <p:txBody>
          <a:bodyPr/>
          <a:lstStyle/>
          <a:p>
            <a:r>
              <a:rPr lang="en-CA" dirty="0"/>
              <a:t>Seeking DISABILITY support when diagnosis is UNDEFINED</a:t>
            </a:r>
          </a:p>
          <a:p>
            <a:endParaRPr lang="en-CA" dirty="0"/>
          </a:p>
        </p:txBody>
      </p:sp>
      <p:sp>
        <p:nvSpPr>
          <p:cNvPr id="5" name="TextBox 4">
            <a:extLst>
              <a:ext uri="{FF2B5EF4-FFF2-40B4-BE49-F238E27FC236}">
                <a16:creationId xmlns:a16="http://schemas.microsoft.com/office/drawing/2014/main" id="{E2362EB9-4328-893D-03E9-B642CB83F818}"/>
              </a:ext>
            </a:extLst>
          </p:cNvPr>
          <p:cNvSpPr txBox="1"/>
          <p:nvPr/>
        </p:nvSpPr>
        <p:spPr>
          <a:xfrm>
            <a:off x="12245801" y="8755284"/>
            <a:ext cx="5567637" cy="1338828"/>
          </a:xfrm>
          <a:prstGeom prst="rect">
            <a:avLst/>
          </a:prstGeom>
          <a:noFill/>
        </p:spPr>
        <p:txBody>
          <a:bodyPr wrap="square">
            <a:spAutoFit/>
          </a:bodyPr>
          <a:lstStyle/>
          <a:p>
            <a:pPr defTabSz="685800"/>
            <a:r>
              <a:rPr lang="en-CA" sz="2700" dirty="0">
                <a:solidFill>
                  <a:prstClr val="white"/>
                </a:solidFill>
                <a:latin typeface="Calibri" panose="020F0502020204030204"/>
              </a:rPr>
              <a:t>Jillian Achenbach, MD, </a:t>
            </a:r>
            <a:r>
              <a:rPr lang="en-CA" sz="2700" dirty="0" err="1">
                <a:solidFill>
                  <a:prstClr val="white"/>
                </a:solidFill>
                <a:latin typeface="Calibri" panose="020F0502020204030204"/>
              </a:rPr>
              <a:t>Msc</a:t>
            </a:r>
            <a:r>
              <a:rPr lang="en-CA" sz="2700" dirty="0">
                <a:solidFill>
                  <a:prstClr val="white"/>
                </a:solidFill>
                <a:latin typeface="Calibri" panose="020F0502020204030204"/>
              </a:rPr>
              <a:t>, CCFP</a:t>
            </a:r>
          </a:p>
          <a:p>
            <a:pPr defTabSz="685800"/>
            <a:r>
              <a:rPr lang="en-CA" sz="2700" dirty="0">
                <a:solidFill>
                  <a:prstClr val="white"/>
                </a:solidFill>
                <a:latin typeface="Calibri" panose="020F0502020204030204"/>
              </a:rPr>
              <a:t>FMF,  Nov. 8, 2023 </a:t>
            </a:r>
          </a:p>
          <a:p>
            <a:pPr defTabSz="685800"/>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51030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7F37-DDDD-4368-4FC3-B72A8EB7D124}"/>
              </a:ext>
            </a:extLst>
          </p:cNvPr>
          <p:cNvSpPr>
            <a:spLocks noGrp="1"/>
          </p:cNvSpPr>
          <p:nvPr>
            <p:ph type="title"/>
          </p:nvPr>
        </p:nvSpPr>
        <p:spPr>
          <a:xfrm>
            <a:off x="1328737" y="1407319"/>
            <a:ext cx="15197138" cy="2184401"/>
          </a:xfrm>
        </p:spPr>
        <p:txBody>
          <a:bodyPr/>
          <a:lstStyle/>
          <a:p>
            <a:r>
              <a:rPr lang="en-CA" dirty="0"/>
              <a:t>Consult TO ADULT IDD CLINIC</a:t>
            </a:r>
          </a:p>
        </p:txBody>
      </p:sp>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328738" y="2881312"/>
            <a:ext cx="15197138" cy="5473700"/>
          </a:xfrm>
        </p:spPr>
        <p:txBody>
          <a:bodyPr>
            <a:normAutofit/>
          </a:bodyPr>
          <a:lstStyle/>
          <a:p>
            <a:pPr marL="514350" indent="-514350">
              <a:lnSpc>
                <a:spcPct val="107000"/>
              </a:lnSpc>
              <a:buFont typeface="Symbol" panose="05050102010706020507" pitchFamily="18" charset="2"/>
              <a:buChar char=""/>
            </a:pPr>
            <a:r>
              <a:rPr lang="en-CA" sz="3600" kern="0" dirty="0">
                <a:latin typeface="Calibri" panose="020F0502020204030204" pitchFamily="34" charset="0"/>
                <a:ea typeface="Times New Roman" panose="02020603050405020304" pitchFamily="18" charset="0"/>
                <a:cs typeface="Calibri" panose="020F0502020204030204" pitchFamily="34" charset="0"/>
              </a:rPr>
              <a:t>Middle aged man with a possible IDD who immigrated to Canada 8 years ago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Has difficulty understanding complex instructions</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Does not read or write</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Had opportunity to take EAL classes, but did not learn English</a:t>
            </a: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Family physician suspects IDD and is hoping for support with application to Disability Support Program</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4196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030816" y="321468"/>
            <a:ext cx="16226369" cy="9644064"/>
          </a:xfrm>
        </p:spPr>
        <p:txBody>
          <a:bodyPr>
            <a:normAutofit/>
          </a:bodyPr>
          <a:lstStyle/>
          <a:p>
            <a:pPr marL="0" indent="0">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SOCIAL HISTORY</a:t>
            </a: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Estranged from his parents and siblings</a:t>
            </a:r>
            <a:endParaRPr lang="en-CA" sz="3600" kern="100" dirty="0">
              <a:latin typeface="Calibri" panose="020F0502020204030204" pitchFamily="34" charset="0"/>
              <a:ea typeface="Calibri" panose="020F0502020204030204" pitchFamily="34" charset="0"/>
              <a:cs typeface="Calibri" panose="020F0502020204030204" pitchFamily="34" charset="0"/>
            </a:endParaRP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Not employed.  Receives social assistance</a:t>
            </a: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Recent rent increase and food insecurity</a:t>
            </a:r>
          </a:p>
          <a:p>
            <a:pPr marL="0">
              <a:spcAft>
                <a:spcPts val="0"/>
              </a:spcAft>
            </a:pPr>
            <a:r>
              <a:rPr lang="en-CA" sz="3600" kern="100" dirty="0">
                <a:latin typeface="Calibri" panose="020F0502020204030204" pitchFamily="34" charset="0"/>
                <a:ea typeface="Calibri" panose="020F0502020204030204" pitchFamily="34" charset="0"/>
                <a:cs typeface="Calibri" panose="020F0502020204030204" pitchFamily="34" charset="0"/>
              </a:rPr>
              <a:t>Lives with wife, who has a physical disability and perhaps mild IDD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r>
              <a:rPr lang="en-CA" sz="3600" kern="100" dirty="0">
                <a:latin typeface="Calibri" panose="020F0502020204030204" pitchFamily="34" charset="0"/>
                <a:ea typeface="Calibri" panose="020F0502020204030204" pitchFamily="34" charset="0"/>
                <a:cs typeface="Calibri" panose="020F0502020204030204" pitchFamily="34" charset="0"/>
              </a:rPr>
              <a:t>Daughter lives with the wife’s relatives and is doing well</a:t>
            </a:r>
            <a:endParaRPr lang="en-CA" sz="3600" kern="100" dirty="0">
              <a:latin typeface="Calibri" panose="020F0502020204030204" pitchFamily="34" charset="0"/>
              <a:ea typeface="Times New Roman" panose="02020603050405020304" pitchFamily="18" charset="0"/>
              <a:cs typeface="Calibri" panose="020F0502020204030204" pitchFamily="34" charset="0"/>
            </a:endParaRPr>
          </a:p>
          <a:p>
            <a:pPr marL="0">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substance use</a:t>
            </a:r>
          </a:p>
          <a:p>
            <a:pPr marL="0">
              <a:spcAft>
                <a:spcPts val="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a:spcAft>
                <a:spcPts val="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FUNCTIONAL HISTORY: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Independent </a:t>
            </a:r>
            <a:r>
              <a:rPr lang="en-CA" sz="3900" kern="0" dirty="0">
                <a:latin typeface="Calibri" panose="020F0502020204030204" pitchFamily="34" charset="0"/>
                <a:ea typeface="Times New Roman" panose="02020603050405020304" pitchFamily="18" charset="0"/>
                <a:cs typeface="Calibri" panose="020F0502020204030204" pitchFamily="34" charset="0"/>
              </a:rPr>
              <a:t>for</a:t>
            </a:r>
            <a:r>
              <a:rPr lang="en-CA" sz="3600" kern="0" dirty="0">
                <a:latin typeface="Calibri" panose="020F0502020204030204" pitchFamily="34" charset="0"/>
                <a:ea typeface="Times New Roman" panose="02020603050405020304" pitchFamily="18" charset="0"/>
                <a:cs typeface="Calibri" panose="020F0502020204030204" pitchFamily="34" charset="0"/>
              </a:rPr>
              <a:t> most ADLs, but requires help picking out appropriate clothing</a:t>
            </a:r>
          </a:p>
          <a:p>
            <a:pPr marL="0">
              <a:spcAft>
                <a:spcPts val="0"/>
              </a:spcAft>
            </a:pPr>
            <a:r>
              <a:rPr lang="en-CA" sz="3600" kern="100" dirty="0">
                <a:latin typeface="Calibri" panose="020F0502020204030204" pitchFamily="34" charset="0"/>
                <a:ea typeface="Calibri" panose="020F0502020204030204" pitchFamily="34" charset="0"/>
                <a:cs typeface="Times New Roman" panose="02020603050405020304" pitchFamily="18" charset="0"/>
              </a:rPr>
              <a:t>Requires assistance with most IADLS</a:t>
            </a:r>
          </a:p>
          <a:p>
            <a:pPr marL="0" indent="0">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gn="ctr">
              <a:spcAft>
                <a:spcPts val="0"/>
              </a:spcAft>
              <a:buNone/>
            </a:pPr>
            <a:r>
              <a:rPr lang="en-CA" sz="3600" i="1" kern="0" dirty="0">
                <a:latin typeface="Calibri" panose="020F0502020204030204" pitchFamily="34" charset="0"/>
                <a:ea typeface="Times New Roman" panose="02020603050405020304" pitchFamily="18" charset="0"/>
                <a:cs typeface="Calibri" panose="020F0502020204030204" pitchFamily="34" charset="0"/>
              </a:rPr>
              <a:t>DOES HE HAVE AN IDD?  WOULD HE QUALIFY FOR DISABILITY SUPPORT?</a:t>
            </a:r>
          </a:p>
        </p:txBody>
      </p:sp>
    </p:spTree>
    <p:extLst>
      <p:ext uri="{BB962C8B-B14F-4D97-AF65-F5344CB8AC3E}">
        <p14:creationId xmlns:p14="http://schemas.microsoft.com/office/powerpoint/2010/main" val="33270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a:xfrm>
            <a:off x="931996" y="871538"/>
            <a:ext cx="15197138" cy="2184401"/>
          </a:xfrm>
        </p:spPr>
        <p:txBody>
          <a:bodyPr/>
          <a:lstStyle/>
          <a:p>
            <a:r>
              <a:rPr lang="en-CA" dirty="0"/>
              <a:t>Criteria for disability support program in N.S.</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909235" y="3285066"/>
            <a:ext cx="13242660" cy="4301067"/>
          </a:xfrm>
        </p:spPr>
        <p:txBody>
          <a:bodyPr>
            <a:noAutofit/>
          </a:bodyPr>
          <a:lstStyle/>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1. Intellectual or Developmental Disability</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a) IQ &lt;70 </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b) Impairments in functioning within 2+ ADLs or IADLs</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c) Onset before the age of 18 years</a:t>
            </a:r>
          </a:p>
          <a:p>
            <a:pPr marL="0" indent="0">
              <a:buNone/>
            </a:pPr>
            <a:r>
              <a:rPr lang="en-CA" sz="3600" dirty="0"/>
              <a:t>2. Long term mental illness affecting 2+ ADLs or IADLs</a:t>
            </a:r>
          </a:p>
          <a:p>
            <a:pPr marL="0" indent="0">
              <a:buNone/>
            </a:pPr>
            <a:r>
              <a:rPr lang="en-CA" sz="3600" dirty="0"/>
              <a:t>3. Physical disability affecting 2+ ADLs or IADLs</a:t>
            </a:r>
          </a:p>
          <a:p>
            <a:pPr marL="0" indent="0">
              <a:buNone/>
            </a:pPr>
            <a:r>
              <a:rPr lang="en-CA" sz="3600" dirty="0"/>
              <a:t>4. Brain injury may be considered based on functional assessment</a:t>
            </a:r>
          </a:p>
        </p:txBody>
      </p:sp>
    </p:spTree>
    <p:extLst>
      <p:ext uri="{BB962C8B-B14F-4D97-AF65-F5344CB8AC3E}">
        <p14:creationId xmlns:p14="http://schemas.microsoft.com/office/powerpoint/2010/main" val="153002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3"/>
          <a:stretch>
            <a:fillRect/>
          </a:stretch>
        </p:blipFill>
        <p:spPr>
          <a:xfrm>
            <a:off x="1213499" y="685797"/>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6198519" y="1660359"/>
            <a:ext cx="5035215"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42090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19029"/>
          </a:xfrm>
          <a:prstGeom prst="rect">
            <a:avLst/>
          </a:prstGeom>
          <a:solidFill>
            <a:schemeClr val="accent3">
              <a:lumMod val="40000"/>
              <a:lumOff val="60000"/>
            </a:schemeClr>
          </a:solidFill>
        </p:spPr>
        <p:txBody>
          <a:bodyPr/>
          <a:lstStyle/>
          <a:p>
            <a:endParaRPr lang="en-CA"/>
          </a:p>
        </p:txBody>
      </p:sp>
      <p:sp>
        <p:nvSpPr>
          <p:cNvPr id="6" name="TextBox 6"/>
          <p:cNvSpPr txBox="1">
            <a:spLocks noGrp="1" noRot="1" noMove="1" noResize="1" noEditPoints="1" noAdjustHandles="1" noChangeArrowheads="1" noChangeShapeType="1"/>
          </p:cNvSpPr>
          <p:nvPr/>
        </p:nvSpPr>
        <p:spPr>
          <a:xfrm>
            <a:off x="2514600" y="519604"/>
            <a:ext cx="134874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Disclosure of Financial Support</a:t>
            </a:r>
          </a:p>
        </p:txBody>
      </p:sp>
      <p:sp>
        <p:nvSpPr>
          <p:cNvPr id="10" name="Title 2">
            <a:extLst>
              <a:ext uri="{FF2B5EF4-FFF2-40B4-BE49-F238E27FC236}">
                <a16:creationId xmlns:a16="http://schemas.microsoft.com/office/drawing/2014/main" id="{CCC45DFA-42C5-82E5-C887-A723AC8D1286}"/>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(2)</a:t>
            </a: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21" y="1996121"/>
            <a:ext cx="18287956" cy="45814"/>
          </a:xfrm>
          <a:prstGeom prst="line">
            <a:avLst/>
          </a:prstGeom>
          <a:ln w="28575" cap="flat">
            <a:solidFill>
              <a:srgbClr val="000000"/>
            </a:solidFill>
            <a:prstDash val="solid"/>
            <a:headEnd type="none" w="sm" len="sm"/>
            <a:tailEnd type="none" w="sm" len="sm"/>
          </a:ln>
        </p:spPr>
        <p:txBody>
          <a:bodyPr/>
          <a:lstStyle/>
          <a:p>
            <a:endParaRPr lang="en-CA"/>
          </a:p>
        </p:txBody>
      </p:sp>
      <p:sp>
        <p:nvSpPr>
          <p:cNvPr id="4" name="TextBox 3">
            <a:extLst>
              <a:ext uri="{FF2B5EF4-FFF2-40B4-BE49-F238E27FC236}">
                <a16:creationId xmlns:a16="http://schemas.microsoft.com/office/drawing/2014/main" id="{41CF3C15-3177-4046-6B08-249EC06A1429}"/>
              </a:ext>
            </a:extLst>
          </p:cNvPr>
          <p:cNvSpPr txBox="1"/>
          <p:nvPr/>
        </p:nvSpPr>
        <p:spPr>
          <a:xfrm>
            <a:off x="609600" y="3284462"/>
            <a:ext cx="17297400" cy="577915"/>
          </a:xfrm>
          <a:prstGeom prst="rect">
            <a:avLst/>
          </a:prstGeom>
          <a:noFill/>
        </p:spPr>
        <p:txBody>
          <a:bodyPr wrap="square" rtlCol="0" anchor="ctr">
            <a:spAutoFit/>
          </a:bodyPr>
          <a:lstStyle/>
          <a:p>
            <a:pPr algn="ctr">
              <a:lnSpc>
                <a:spcPts val="4078"/>
              </a:lnSpc>
            </a:pPr>
            <a:r>
              <a:rPr lang="en-US" sz="3200" dirty="0">
                <a:solidFill>
                  <a:srgbClr val="000000"/>
                </a:solidFill>
                <a:latin typeface="Lucida Bright" panose="02040602050505020304" pitchFamily="18" charset="0"/>
                <a:cs typeface="Arial" panose="020B0604020202020204" pitchFamily="34" charset="0"/>
              </a:rPr>
              <a:t>This presentation has received </a:t>
            </a:r>
            <a:r>
              <a:rPr lang="en-US" sz="3200" dirty="0">
                <a:solidFill>
                  <a:srgbClr val="FF1616"/>
                </a:solidFill>
                <a:latin typeface="Lucida Bright" panose="02040602050505020304" pitchFamily="18" charset="0"/>
                <a:cs typeface="Arial" panose="020B0604020202020204" pitchFamily="34" charset="0"/>
              </a:rPr>
              <a:t>no external support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622322" y="1543050"/>
            <a:ext cx="17186333" cy="8315325"/>
          </a:xfrm>
        </p:spPr>
        <p:txBody>
          <a:bodyPr>
            <a:noAutofit/>
          </a:bodyPr>
          <a:lstStyle/>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DEVELOPMENTAL HISTORY: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Pregnancy and birth history unknown</a:t>
            </a:r>
          </a:p>
          <a:p>
            <a:pPr>
              <a:lnSpc>
                <a:spcPct val="120000"/>
              </a:lnSpc>
              <a:spcAft>
                <a:spcPts val="0"/>
              </a:spcAft>
            </a:pPr>
            <a:r>
              <a:rPr lang="en-CA" sz="3600" kern="0" dirty="0">
                <a:latin typeface="Calibri" panose="020F0502020204030204" pitchFamily="34" charset="0"/>
                <a:ea typeface="Calibri" panose="020F0502020204030204" pitchFamily="34" charset="0"/>
                <a:cs typeface="Calibri" panose="020F0502020204030204" pitchFamily="34" charset="0"/>
              </a:rPr>
              <a:t>No known CNS injury, exposure, or trauma before or after birth</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Attended school until Grade 1 and then went to a school for children with disabilities </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Learned basic counting, but did not learn to read or write</a:t>
            </a:r>
          </a:p>
          <a:p>
            <a:pPr marL="0" indent="0">
              <a:lnSpc>
                <a:spcPct val="120000"/>
              </a:lnSpc>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Aft>
                <a:spcPts val="0"/>
              </a:spcAft>
              <a:buNone/>
            </a:pPr>
            <a:br>
              <a:rPr lang="en-CA" sz="3600" kern="0" dirty="0">
                <a:latin typeface="Calibri" panose="020F0502020204030204" pitchFamily="34" charset="0"/>
                <a:ea typeface="Times New Roman" panose="02020603050405020304" pitchFamily="18" charset="0"/>
                <a:cs typeface="Calibri" panose="020F0502020204030204" pitchFamily="34" charset="0"/>
              </a:rPr>
            </a:br>
            <a:r>
              <a:rPr lang="en-CA" sz="3600" kern="0" dirty="0">
                <a:latin typeface="Calibri" panose="020F0502020204030204" pitchFamily="34" charset="0"/>
                <a:ea typeface="Times New Roman" panose="02020603050405020304" pitchFamily="18" charset="0"/>
                <a:cs typeface="Calibri" panose="020F0502020204030204" pitchFamily="34" charset="0"/>
              </a:rPr>
              <a:t>MEDICAL HISTORY: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Asymmetric hearing loss since childhood</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seizures, head injuries or focal neurological </a:t>
            </a:r>
          </a:p>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    deficits</a:t>
            </a:r>
          </a:p>
          <a:p>
            <a:pPr>
              <a:lnSpc>
                <a:spcPct val="107000"/>
              </a:lnSpc>
              <a:spcAft>
                <a:spcPts val="120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endParaRPr lang="en-CA" sz="3600" dirty="0"/>
          </a:p>
        </p:txBody>
      </p:sp>
      <p:pic>
        <p:nvPicPr>
          <p:cNvPr id="2" name="Picture 1">
            <a:extLst>
              <a:ext uri="{FF2B5EF4-FFF2-40B4-BE49-F238E27FC236}">
                <a16:creationId xmlns:a16="http://schemas.microsoft.com/office/drawing/2014/main" id="{8787ABD4-F85B-8859-6ABA-D9CFCC34E46A}"/>
              </a:ext>
            </a:extLst>
          </p:cNvPr>
          <p:cNvPicPr>
            <a:picLocks noChangeAspect="1"/>
          </p:cNvPicPr>
          <p:nvPr/>
        </p:nvPicPr>
        <p:blipFill>
          <a:blip r:embed="rId3"/>
          <a:stretch>
            <a:fillRect/>
          </a:stretch>
        </p:blipFill>
        <p:spPr>
          <a:xfrm>
            <a:off x="10597538" y="5143500"/>
            <a:ext cx="7068141" cy="4714875"/>
          </a:xfrm>
          <a:prstGeom prst="rect">
            <a:avLst/>
          </a:prstGeom>
        </p:spPr>
      </p:pic>
    </p:spTree>
    <p:extLst>
      <p:ext uri="{BB962C8B-B14F-4D97-AF65-F5344CB8AC3E}">
        <p14:creationId xmlns:p14="http://schemas.microsoft.com/office/powerpoint/2010/main" val="11321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089920" y="1268879"/>
            <a:ext cx="9507618" cy="8315325"/>
          </a:xfrm>
        </p:spPr>
        <p:txBody>
          <a:bodyPr>
            <a:noAutofit/>
          </a:bodyPr>
          <a:lstStyle/>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MEDICATIONS</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None</a:t>
            </a:r>
          </a:p>
          <a:p>
            <a:pPr>
              <a:lnSpc>
                <a:spcPct val="120000"/>
              </a:lnSpc>
              <a:spcAft>
                <a:spcPts val="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FAMILY HISTORY:</a:t>
            </a:r>
          </a:p>
          <a:p>
            <a:pPr>
              <a:lnSpc>
                <a:spcPct val="120000"/>
              </a:lnSpc>
              <a:spcAft>
                <a:spcPts val="0"/>
              </a:spcAft>
            </a:pPr>
            <a:r>
              <a:rPr lang="en-CA" sz="3600" kern="0" dirty="0">
                <a:latin typeface="Calibri" panose="020F0502020204030204" pitchFamily="34" charset="0"/>
                <a:ea typeface="Calibri" panose="020F0502020204030204" pitchFamily="34" charset="0"/>
                <a:cs typeface="Calibri" panose="020F0502020204030204" pitchFamily="34" charset="0"/>
              </a:rPr>
              <a:t>No known consanguinity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Older brother and younger sister died in childhood. </a:t>
            </a:r>
          </a:p>
          <a:p>
            <a:pPr>
              <a:lnSpc>
                <a:spcPct val="11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Has healthy daughter with no IDD</a:t>
            </a:r>
          </a:p>
          <a:p>
            <a:pPr>
              <a:lnSpc>
                <a:spcPct val="107000"/>
              </a:lnSpc>
              <a:spcAft>
                <a:spcPts val="120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endParaRPr lang="en-CA" sz="3600" dirty="0"/>
          </a:p>
        </p:txBody>
      </p:sp>
      <p:pic>
        <p:nvPicPr>
          <p:cNvPr id="2" name="Picture 1">
            <a:extLst>
              <a:ext uri="{FF2B5EF4-FFF2-40B4-BE49-F238E27FC236}">
                <a16:creationId xmlns:a16="http://schemas.microsoft.com/office/drawing/2014/main" id="{8787ABD4-F85B-8859-6ABA-D9CFCC34E46A}"/>
              </a:ext>
            </a:extLst>
          </p:cNvPr>
          <p:cNvPicPr>
            <a:picLocks noChangeAspect="1"/>
          </p:cNvPicPr>
          <p:nvPr/>
        </p:nvPicPr>
        <p:blipFill>
          <a:blip r:embed="rId2"/>
          <a:stretch>
            <a:fillRect/>
          </a:stretch>
        </p:blipFill>
        <p:spPr>
          <a:xfrm>
            <a:off x="10597538" y="5143500"/>
            <a:ext cx="7068141" cy="4714875"/>
          </a:xfrm>
          <a:prstGeom prst="rect">
            <a:avLst/>
          </a:prstGeom>
        </p:spPr>
      </p:pic>
    </p:spTree>
    <p:extLst>
      <p:ext uri="{BB962C8B-B14F-4D97-AF65-F5344CB8AC3E}">
        <p14:creationId xmlns:p14="http://schemas.microsoft.com/office/powerpoint/2010/main" val="25734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7E4AD2-E865-2942-5858-F31279D63907}"/>
              </a:ext>
            </a:extLst>
          </p:cNvPr>
          <p:cNvSpPr>
            <a:spLocks noGrp="1"/>
          </p:cNvSpPr>
          <p:nvPr>
            <p:ph idx="1"/>
          </p:nvPr>
        </p:nvSpPr>
        <p:spPr>
          <a:xfrm>
            <a:off x="1747937" y="460403"/>
            <a:ext cx="14403836" cy="9366194"/>
          </a:xfrm>
        </p:spPr>
        <p:txBody>
          <a:bodyPr>
            <a:normAutofit/>
          </a:bodyPr>
          <a:lstStyle/>
          <a:p>
            <a:pPr marL="0" indent="0">
              <a:lnSpc>
                <a:spcPct val="107000"/>
              </a:lnSpc>
              <a:spcAft>
                <a:spcPts val="120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PHYSICAL EXAM: </a:t>
            </a:r>
          </a:p>
          <a:p>
            <a:pPr marL="0" indent="0">
              <a:lnSpc>
                <a:spcPct val="107000"/>
              </a:lnSpc>
              <a:spcAft>
                <a:spcPts val="1200"/>
              </a:spcAft>
              <a:buNone/>
            </a:pP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BP 110/84, O2 99%, HR 85 and reg</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Height 153 cm (short stature), BMI 24 , WC 92.6 cm, HC not measured</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Appears sleepy</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Some apparent difficulty hearing (not wearing his hearing aids)</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Translator had some difficulty understanding his speech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dysmorphic features</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spasticity or movement disorder</a:t>
            </a:r>
          </a:p>
          <a:p>
            <a:pPr>
              <a:lnSpc>
                <a:spcPct val="107000"/>
              </a:lnSpc>
              <a:spcAft>
                <a:spcPts val="1200"/>
              </a:spcAft>
            </a:pPr>
            <a:r>
              <a:rPr lang="en-CA" sz="3600" kern="100" dirty="0">
                <a:latin typeface="Calibri" panose="020F0502020204030204" pitchFamily="34" charset="0"/>
                <a:ea typeface="Times New Roman" panose="02020603050405020304" pitchFamily="18" charset="0"/>
                <a:cs typeface="Times New Roman" panose="02020603050405020304" pitchFamily="18" charset="0"/>
              </a:rPr>
              <a:t>Normal findings except </a:t>
            </a:r>
            <a:r>
              <a:rPr lang="en-CA" sz="3600" kern="0" dirty="0">
                <a:latin typeface="Calibri" panose="020F0502020204030204" pitchFamily="34" charset="0"/>
                <a:ea typeface="Times New Roman" panose="02020603050405020304" pitchFamily="18" charset="0"/>
                <a:cs typeface="Calibri" panose="020F0502020204030204" pitchFamily="34" charset="0"/>
              </a:rPr>
              <a:t>for a  5x3  cm soft, mobile nodule on back</a:t>
            </a:r>
            <a:endParaRPr lang="en-CA" sz="5850" i="1"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endParaRPr lang="en-CA"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47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591204"/>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2083720" y="3789948"/>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
        <p:nvSpPr>
          <p:cNvPr id="3" name="Oval 2">
            <a:extLst>
              <a:ext uri="{FF2B5EF4-FFF2-40B4-BE49-F238E27FC236}">
                <a16:creationId xmlns:a16="http://schemas.microsoft.com/office/drawing/2014/main" id="{11325190-085D-9BC9-29FD-5E130306465C}"/>
              </a:ext>
            </a:extLst>
          </p:cNvPr>
          <p:cNvSpPr/>
          <p:nvPr/>
        </p:nvSpPr>
        <p:spPr>
          <a:xfrm>
            <a:off x="2083720" y="2265465"/>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3179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749680" y="1669832"/>
            <a:ext cx="15362241" cy="7467600"/>
          </a:xfrm>
        </p:spPr>
        <p:txBody>
          <a:bodyPr>
            <a:normAutofit fontScale="92500" lnSpcReduction="20000"/>
          </a:bodyPr>
          <a:lstStyle/>
          <a:p>
            <a:pPr marL="0" indent="0">
              <a:lnSpc>
                <a:spcPct val="107000"/>
              </a:lnSpc>
              <a:spcAft>
                <a:spcPts val="1200"/>
              </a:spcAft>
              <a:buNone/>
            </a:pPr>
            <a:r>
              <a:rPr lang="en-CA" sz="3600" kern="0" dirty="0">
                <a:latin typeface="Calibri" panose="020F0502020204030204" pitchFamily="34" charset="0"/>
                <a:ea typeface="Calibri" panose="020F0502020204030204" pitchFamily="34" charset="0"/>
                <a:cs typeface="Calibri" panose="020F0502020204030204" pitchFamily="34" charset="0"/>
              </a:rPr>
              <a:t>BLOODWORK:</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WBC 5.94, Hgb 148, PLT 202, Ferritin 89.5</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eGFR &gt; 90, Na 141, K 3.9</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Random glucose 8.6 (high)</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Chol 3.89, TG 1.05, LDL 2.35, Non-HDL 2.82, HDL 1.07</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ALT 75 (high)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Ca 2.32, Alb 43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TSH 1.58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lead level cancelled by lab</a:t>
            </a:r>
          </a:p>
          <a:p>
            <a:pPr marL="0" indent="0">
              <a:lnSpc>
                <a:spcPct val="107000"/>
              </a:lnSpc>
              <a:spcAft>
                <a:spcPts val="120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CT HEAD: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intracranial abnormality</a:t>
            </a:r>
          </a:p>
          <a:p>
            <a:endParaRPr lang="en-CA" dirty="0"/>
          </a:p>
        </p:txBody>
      </p:sp>
    </p:spTree>
    <p:extLst>
      <p:ext uri="{BB962C8B-B14F-4D97-AF65-F5344CB8AC3E}">
        <p14:creationId xmlns:p14="http://schemas.microsoft.com/office/powerpoint/2010/main" val="2793885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454414" y="1998132"/>
            <a:ext cx="15379173" cy="6942669"/>
          </a:xfrm>
        </p:spPr>
        <p:txBody>
          <a:bodyPr>
            <a:normAutofit fontScale="92500" lnSpcReduction="20000"/>
          </a:bodyPr>
          <a:lstStyle/>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MICROARRAY:</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Normal Male CMA Notable AOH &gt; 10 Mb &lt; 2%, </a:t>
            </a:r>
            <a:r>
              <a:rPr lang="en-CA" sz="3900" kern="0" dirty="0" err="1">
                <a:latin typeface="Calibri" panose="020F0502020204030204" pitchFamily="34" charset="0"/>
                <a:ea typeface="Times New Roman" panose="02020603050405020304" pitchFamily="18" charset="0"/>
                <a:cs typeface="Calibri" panose="020F0502020204030204" pitchFamily="34" charset="0"/>
              </a:rPr>
              <a:t>arr</a:t>
            </a:r>
            <a:r>
              <a:rPr lang="en-CA" sz="3900" kern="0" dirty="0">
                <a:latin typeface="Calibri" panose="020F0502020204030204" pitchFamily="34" charset="0"/>
                <a:ea typeface="Times New Roman" panose="02020603050405020304" pitchFamily="18" charset="0"/>
                <a:cs typeface="Calibri" panose="020F0502020204030204" pitchFamily="34" charset="0"/>
              </a:rPr>
              <a:t> (X,Y) x1, (1-22)x2 </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No clinically relevant genome deletions or duplications. </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Absence of heterozygosity (AOH) on chromosome 11 raises the suspicion for a recessive disorder or uniparental </a:t>
            </a:r>
            <a:r>
              <a:rPr lang="en-CA" sz="3900" kern="0" dirty="0" err="1">
                <a:latin typeface="Calibri" panose="020F0502020204030204" pitchFamily="34" charset="0"/>
                <a:ea typeface="Times New Roman" panose="02020603050405020304" pitchFamily="18" charset="0"/>
                <a:cs typeface="Calibri" panose="020F0502020204030204" pitchFamily="34" charset="0"/>
              </a:rPr>
              <a:t>disomy</a:t>
            </a:r>
            <a:r>
              <a:rPr lang="en-CA" sz="3900" kern="0" dirty="0">
                <a:latin typeface="Calibri" panose="020F0502020204030204" pitchFamily="34" charset="0"/>
                <a:ea typeface="Times New Roman" panose="02020603050405020304" pitchFamily="18" charset="0"/>
                <a:cs typeface="Calibri" panose="020F0502020204030204" pitchFamily="34" charset="0"/>
              </a:rPr>
              <a:t>. </a:t>
            </a:r>
          </a:p>
          <a:p>
            <a:pPr marL="0" indent="0">
              <a:lnSpc>
                <a:spcPct val="107000"/>
              </a:lnSpc>
              <a:spcAft>
                <a:spcPts val="1200"/>
              </a:spcAft>
              <a:buNone/>
            </a:pPr>
            <a:endParaRPr lang="en-CA" sz="39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FRAGILE X TESTING:</a:t>
            </a:r>
          </a:p>
          <a:p>
            <a:pPr>
              <a:lnSpc>
                <a:spcPct val="107000"/>
              </a:lnSpc>
              <a:spcAft>
                <a:spcPts val="1200"/>
              </a:spcAft>
            </a:pPr>
            <a:r>
              <a:rPr lang="en-CA" sz="3900" kern="0" dirty="0">
                <a:latin typeface="Calibri" panose="020F0502020204030204" pitchFamily="34" charset="0"/>
                <a:ea typeface="Times New Roman" panose="02020603050405020304" pitchFamily="18" charset="0"/>
              </a:rPr>
              <a:t>FMR1 RP PCR detected 29 trinucleotide repeats.  </a:t>
            </a:r>
          </a:p>
          <a:p>
            <a:pPr>
              <a:lnSpc>
                <a:spcPct val="107000"/>
              </a:lnSpc>
              <a:spcAft>
                <a:spcPts val="1200"/>
              </a:spcAft>
            </a:pPr>
            <a:r>
              <a:rPr lang="en-CA" sz="3900" kern="0" dirty="0">
                <a:latin typeface="Calibri" panose="020F0502020204030204" pitchFamily="34" charset="0"/>
                <a:ea typeface="Times New Roman" panose="02020603050405020304" pitchFamily="18" charset="0"/>
              </a:rPr>
              <a:t>Not in keeping with Fragile X</a:t>
            </a:r>
          </a:p>
          <a:p>
            <a:pPr marL="0" indent="0">
              <a:lnSpc>
                <a:spcPct val="107000"/>
              </a:lnSpc>
              <a:spcAft>
                <a:spcPts val="1200"/>
              </a:spcAft>
              <a:buNone/>
            </a:pPr>
            <a:endParaRPr lang="en-CA" sz="3900" kern="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1200"/>
              </a:spcAft>
              <a:buFont typeface="Wingdings" panose="05000000000000000000" pitchFamily="2" charset="2"/>
              <a:buChar char="Ø"/>
            </a:pPr>
            <a:r>
              <a:rPr lang="en-CA" sz="3900" kern="0" dirty="0">
                <a:latin typeface="Calibri" panose="020F0502020204030204" pitchFamily="34" charset="0"/>
                <a:ea typeface="Times New Roman" panose="02020603050405020304" pitchFamily="18" charset="0"/>
                <a:cs typeface="Calibri" panose="020F0502020204030204" pitchFamily="34" charset="0"/>
              </a:rPr>
              <a:t>Referred to Genetics</a:t>
            </a:r>
            <a:endParaRPr lang="en-CA" dirty="0"/>
          </a:p>
        </p:txBody>
      </p:sp>
    </p:spTree>
    <p:extLst>
      <p:ext uri="{BB962C8B-B14F-4D97-AF65-F5344CB8AC3E}">
        <p14:creationId xmlns:p14="http://schemas.microsoft.com/office/powerpoint/2010/main" val="3312174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454414" y="1312332"/>
            <a:ext cx="15379173" cy="6942669"/>
          </a:xfrm>
        </p:spPr>
        <p:txBody>
          <a:bodyPr>
            <a:normAutofit/>
          </a:bodyPr>
          <a:lstStyle/>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GENETICS ASSESSMENT:</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There was absence of heterozygosity on both sides of the centromere of chromosome 11 (22 </a:t>
            </a:r>
            <a:r>
              <a:rPr lang="en-US" sz="3900" kern="0" dirty="0" err="1">
                <a:latin typeface="Calibri" panose="020F0502020204030204" pitchFamily="34" charset="0"/>
                <a:ea typeface="Times New Roman" panose="02020603050405020304" pitchFamily="18" charset="0"/>
                <a:cs typeface="Calibri" panose="020F0502020204030204" pitchFamily="34" charset="0"/>
              </a:rPr>
              <a:t>megabases</a:t>
            </a:r>
            <a:r>
              <a:rPr lang="en-US" sz="3900" kern="0" dirty="0">
                <a:latin typeface="Calibri" panose="020F0502020204030204" pitchFamily="34" charset="0"/>
                <a:ea typeface="Times New Roman" panose="02020603050405020304" pitchFamily="18" charset="0"/>
                <a:cs typeface="Calibri" panose="020F0502020204030204" pitchFamily="34" charset="0"/>
              </a:rPr>
              <a:t>)</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Proceeded with methylation assessment for Russell-Silver syndrome as he had short stature .  This was non-diagnostic</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Additional attempts at assessing this stretch of AOH for concurrent autosomal recessive etiologies were not successful</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Does not meet criteria for exome </a:t>
            </a:r>
            <a:r>
              <a:rPr lang="en-CA" sz="3900" kern="0" dirty="0">
                <a:latin typeface="Calibri" panose="020F0502020204030204" pitchFamily="34" charset="0"/>
                <a:ea typeface="Times New Roman" panose="02020603050405020304" pitchFamily="18" charset="0"/>
                <a:cs typeface="Calibri" panose="020F0502020204030204" pitchFamily="34" charset="0"/>
              </a:rPr>
              <a:t>sequencing</a:t>
            </a:r>
          </a:p>
          <a:p>
            <a:endParaRPr lang="en-CA" dirty="0"/>
          </a:p>
        </p:txBody>
      </p:sp>
    </p:spTree>
    <p:extLst>
      <p:ext uri="{BB962C8B-B14F-4D97-AF65-F5344CB8AC3E}">
        <p14:creationId xmlns:p14="http://schemas.microsoft.com/office/powerpoint/2010/main" val="1679243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591204"/>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2083720" y="3789948"/>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2450232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493A7-67FD-B663-FA8C-EAB63648F748}"/>
              </a:ext>
            </a:extLst>
          </p:cNvPr>
          <p:cNvPicPr>
            <a:picLocks noChangeAspect="1"/>
          </p:cNvPicPr>
          <p:nvPr/>
        </p:nvPicPr>
        <p:blipFill rotWithShape="1">
          <a:blip r:embed="rId2"/>
          <a:srcRect t="36191" b="29064"/>
          <a:stretch/>
        </p:blipFill>
        <p:spPr>
          <a:xfrm>
            <a:off x="974867" y="1892599"/>
            <a:ext cx="16338266" cy="4539731"/>
          </a:xfrm>
          <a:prstGeom prst="rect">
            <a:avLst/>
          </a:prstGeom>
        </p:spPr>
      </p:pic>
      <p:sp>
        <p:nvSpPr>
          <p:cNvPr id="4" name="TextBox 3">
            <a:extLst>
              <a:ext uri="{FF2B5EF4-FFF2-40B4-BE49-F238E27FC236}">
                <a16:creationId xmlns:a16="http://schemas.microsoft.com/office/drawing/2014/main" id="{BF7E7DA1-67A4-3BA1-CD7D-87397100CF09}"/>
              </a:ext>
            </a:extLst>
          </p:cNvPr>
          <p:cNvSpPr txBox="1"/>
          <p:nvPr/>
        </p:nvSpPr>
        <p:spPr>
          <a:xfrm>
            <a:off x="12687300" y="8897352"/>
            <a:ext cx="5600700" cy="923330"/>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Tree>
    <p:extLst>
      <p:ext uri="{BB962C8B-B14F-4D97-AF65-F5344CB8AC3E}">
        <p14:creationId xmlns:p14="http://schemas.microsoft.com/office/powerpoint/2010/main" val="316134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685797"/>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4714876" y="6266949"/>
            <a:ext cx="8015288" cy="17697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14064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02982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C945C-2AA7-1C23-6FCF-2C13ADF552F3}"/>
              </a:ext>
            </a:extLst>
          </p:cNvPr>
          <p:cNvSpPr>
            <a:spLocks noGrp="1"/>
          </p:cNvSpPr>
          <p:nvPr>
            <p:ph type="title"/>
          </p:nvPr>
        </p:nvSpPr>
        <p:spPr>
          <a:xfrm>
            <a:off x="1307163" y="1028701"/>
            <a:ext cx="6529674" cy="1219200"/>
          </a:xfrm>
        </p:spPr>
        <p:txBody>
          <a:bodyPr vert="horz" lIns="91440" tIns="45720" rIns="91440" bIns="45720" rtlCol="0" anchor="b">
            <a:normAutofit/>
          </a:bodyPr>
          <a:lstStyle/>
          <a:p>
            <a:pPr>
              <a:lnSpc>
                <a:spcPct val="90000"/>
              </a:lnSpc>
            </a:pPr>
            <a:r>
              <a:rPr lang="en-US" sz="4800" kern="1200" dirty="0">
                <a:solidFill>
                  <a:srgbClr val="595959"/>
                </a:solidFill>
                <a:latin typeface="+mj-lt"/>
                <a:ea typeface="+mj-ea"/>
                <a:cs typeface="+mj-cs"/>
              </a:rPr>
              <a:t>Learning objectives</a:t>
            </a:r>
          </a:p>
        </p:txBody>
      </p:sp>
      <p:sp>
        <p:nvSpPr>
          <p:cNvPr id="3" name="Content Placeholder 2">
            <a:extLst>
              <a:ext uri="{FF2B5EF4-FFF2-40B4-BE49-F238E27FC236}">
                <a16:creationId xmlns:a16="http://schemas.microsoft.com/office/drawing/2014/main" id="{6A6F2885-D7AB-7F74-C13D-C5BEFB2C3698}"/>
              </a:ext>
            </a:extLst>
          </p:cNvPr>
          <p:cNvSpPr>
            <a:spLocks noGrp="1"/>
          </p:cNvSpPr>
          <p:nvPr>
            <p:ph sz="half" idx="1"/>
          </p:nvPr>
        </p:nvSpPr>
        <p:spPr>
          <a:xfrm>
            <a:off x="1261443" y="2933700"/>
            <a:ext cx="6529674" cy="6570051"/>
          </a:xfrm>
        </p:spPr>
        <p:txBody>
          <a:bodyPr vert="horz" lIns="91440" tIns="45720" rIns="91440" bIns="45720" rtlCol="0" anchor="t">
            <a:normAutofit/>
          </a:bodyPr>
          <a:lstStyle/>
          <a:p>
            <a:pPr indent="-228600">
              <a:lnSpc>
                <a:spcPct val="90000"/>
              </a:lnSpc>
              <a:spcAft>
                <a:spcPts val="1200"/>
              </a:spcAft>
            </a:pPr>
            <a:r>
              <a:rPr lang="en-US" sz="4400" dirty="0">
                <a:solidFill>
                  <a:srgbClr val="595959"/>
                </a:solidFill>
              </a:rPr>
              <a:t>Apply clinical pearls to assess common problems</a:t>
            </a:r>
          </a:p>
          <a:p>
            <a:pPr indent="-228600">
              <a:lnSpc>
                <a:spcPct val="90000"/>
              </a:lnSpc>
              <a:spcAft>
                <a:spcPts val="1200"/>
              </a:spcAft>
            </a:pPr>
            <a:r>
              <a:rPr lang="en-US" sz="4400" dirty="0">
                <a:solidFill>
                  <a:srgbClr val="595959"/>
                </a:solidFill>
              </a:rPr>
              <a:t>Use tools to make care easier, e.g., the “HELP” framework</a:t>
            </a:r>
          </a:p>
          <a:p>
            <a:pPr indent="-228600">
              <a:lnSpc>
                <a:spcPct val="90000"/>
              </a:lnSpc>
              <a:spcAft>
                <a:spcPts val="1200"/>
              </a:spcAft>
            </a:pPr>
            <a:r>
              <a:rPr lang="en-US" sz="4400" dirty="0">
                <a:solidFill>
                  <a:srgbClr val="595959"/>
                </a:solidFill>
              </a:rPr>
              <a:t>Recognize that family practice serves the needs of adults with IDD well</a:t>
            </a:r>
          </a:p>
        </p:txBody>
      </p:sp>
      <p:pic>
        <p:nvPicPr>
          <p:cNvPr id="5" name="Content Placeholder 4">
            <a:extLst>
              <a:ext uri="{FF2B5EF4-FFF2-40B4-BE49-F238E27FC236}">
                <a16:creationId xmlns:a16="http://schemas.microsoft.com/office/drawing/2014/main" id="{6125740F-CB44-AD76-2465-9EFE86FAA93B}"/>
              </a:ext>
            </a:extLst>
          </p:cNvPr>
          <p:cNvPicPr>
            <a:picLocks noGrp="1" noChangeAspect="1"/>
          </p:cNvPicPr>
          <p:nvPr>
            <p:ph sz="half" idx="2"/>
          </p:nvPr>
        </p:nvPicPr>
        <p:blipFill>
          <a:blip r:embed="rId3"/>
          <a:stretch>
            <a:fillRect/>
          </a:stretch>
        </p:blipFill>
        <p:spPr>
          <a:xfrm rot="21092211">
            <a:off x="9548358" y="155122"/>
            <a:ext cx="6095367" cy="4906770"/>
          </a:xfrm>
          <a:custGeom>
            <a:avLst/>
            <a:gdLst>
              <a:gd name="connsiteX0" fmla="*/ 0 w 6095367"/>
              <a:gd name="connsiteY0" fmla="*/ 0 h 4906770"/>
              <a:gd name="connsiteX1" fmla="*/ 615078 w 6095367"/>
              <a:gd name="connsiteY1" fmla="*/ 0 h 4906770"/>
              <a:gd name="connsiteX2" fmla="*/ 1291110 w 6095367"/>
              <a:gd name="connsiteY2" fmla="*/ 0 h 4906770"/>
              <a:gd name="connsiteX3" fmla="*/ 1967141 w 6095367"/>
              <a:gd name="connsiteY3" fmla="*/ 0 h 4906770"/>
              <a:gd name="connsiteX4" fmla="*/ 2582219 w 6095367"/>
              <a:gd name="connsiteY4" fmla="*/ 0 h 4906770"/>
              <a:gd name="connsiteX5" fmla="*/ 3014436 w 6095367"/>
              <a:gd name="connsiteY5" fmla="*/ 0 h 4906770"/>
              <a:gd name="connsiteX6" fmla="*/ 3690468 w 6095367"/>
              <a:gd name="connsiteY6" fmla="*/ 0 h 4906770"/>
              <a:gd name="connsiteX7" fmla="*/ 4183638 w 6095367"/>
              <a:gd name="connsiteY7" fmla="*/ 0 h 4906770"/>
              <a:gd name="connsiteX8" fmla="*/ 4615855 w 6095367"/>
              <a:gd name="connsiteY8" fmla="*/ 0 h 4906770"/>
              <a:gd name="connsiteX9" fmla="*/ 5169979 w 6095367"/>
              <a:gd name="connsiteY9" fmla="*/ 0 h 4906770"/>
              <a:gd name="connsiteX10" fmla="*/ 6095367 w 6095367"/>
              <a:gd name="connsiteY10" fmla="*/ 0 h 4906770"/>
              <a:gd name="connsiteX11" fmla="*/ 6095367 w 6095367"/>
              <a:gd name="connsiteY11" fmla="*/ 545197 h 4906770"/>
              <a:gd name="connsiteX12" fmla="*/ 6095367 w 6095367"/>
              <a:gd name="connsiteY12" fmla="*/ 1188529 h 4906770"/>
              <a:gd name="connsiteX13" fmla="*/ 6095367 w 6095367"/>
              <a:gd name="connsiteY13" fmla="*/ 1733725 h 4906770"/>
              <a:gd name="connsiteX14" fmla="*/ 6095367 w 6095367"/>
              <a:gd name="connsiteY14" fmla="*/ 2278922 h 4906770"/>
              <a:gd name="connsiteX15" fmla="*/ 6095367 w 6095367"/>
              <a:gd name="connsiteY15" fmla="*/ 2824119 h 4906770"/>
              <a:gd name="connsiteX16" fmla="*/ 6095367 w 6095367"/>
              <a:gd name="connsiteY16" fmla="*/ 3320248 h 4906770"/>
              <a:gd name="connsiteX17" fmla="*/ 6095367 w 6095367"/>
              <a:gd name="connsiteY17" fmla="*/ 3914512 h 4906770"/>
              <a:gd name="connsiteX18" fmla="*/ 6095367 w 6095367"/>
              <a:gd name="connsiteY18" fmla="*/ 4906770 h 4906770"/>
              <a:gd name="connsiteX19" fmla="*/ 5541243 w 6095367"/>
              <a:gd name="connsiteY19" fmla="*/ 4906770 h 4906770"/>
              <a:gd name="connsiteX20" fmla="*/ 5169979 w 6095367"/>
              <a:gd name="connsiteY20" fmla="*/ 4906770 h 4906770"/>
              <a:gd name="connsiteX21" fmla="*/ 4493948 w 6095367"/>
              <a:gd name="connsiteY21" fmla="*/ 4906770 h 4906770"/>
              <a:gd name="connsiteX22" fmla="*/ 3939824 w 6095367"/>
              <a:gd name="connsiteY22" fmla="*/ 4906770 h 4906770"/>
              <a:gd name="connsiteX23" fmla="*/ 3568560 w 6095367"/>
              <a:gd name="connsiteY23" fmla="*/ 4906770 h 4906770"/>
              <a:gd name="connsiteX24" fmla="*/ 3136343 w 6095367"/>
              <a:gd name="connsiteY24" fmla="*/ 4906770 h 4906770"/>
              <a:gd name="connsiteX25" fmla="*/ 2704126 w 6095367"/>
              <a:gd name="connsiteY25" fmla="*/ 4906770 h 4906770"/>
              <a:gd name="connsiteX26" fmla="*/ 2028095 w 6095367"/>
              <a:gd name="connsiteY26" fmla="*/ 4906770 h 4906770"/>
              <a:gd name="connsiteX27" fmla="*/ 1595878 w 6095367"/>
              <a:gd name="connsiteY27" fmla="*/ 4906770 h 4906770"/>
              <a:gd name="connsiteX28" fmla="*/ 919846 w 6095367"/>
              <a:gd name="connsiteY28" fmla="*/ 4906770 h 4906770"/>
              <a:gd name="connsiteX29" fmla="*/ 0 w 6095367"/>
              <a:gd name="connsiteY29" fmla="*/ 4906770 h 4906770"/>
              <a:gd name="connsiteX30" fmla="*/ 0 w 6095367"/>
              <a:gd name="connsiteY30" fmla="*/ 4508776 h 4906770"/>
              <a:gd name="connsiteX31" fmla="*/ 0 w 6095367"/>
              <a:gd name="connsiteY31" fmla="*/ 3963580 h 4906770"/>
              <a:gd name="connsiteX32" fmla="*/ 0 w 6095367"/>
              <a:gd name="connsiteY32" fmla="*/ 3516519 h 4906770"/>
              <a:gd name="connsiteX33" fmla="*/ 0 w 6095367"/>
              <a:gd name="connsiteY33" fmla="*/ 2971322 h 4906770"/>
              <a:gd name="connsiteX34" fmla="*/ 0 w 6095367"/>
              <a:gd name="connsiteY34" fmla="*/ 2426125 h 4906770"/>
              <a:gd name="connsiteX35" fmla="*/ 0 w 6095367"/>
              <a:gd name="connsiteY35" fmla="*/ 1831861 h 4906770"/>
              <a:gd name="connsiteX36" fmla="*/ 0 w 6095367"/>
              <a:gd name="connsiteY36" fmla="*/ 1384800 h 4906770"/>
              <a:gd name="connsiteX37" fmla="*/ 0 w 6095367"/>
              <a:gd name="connsiteY37" fmla="*/ 741467 h 4906770"/>
              <a:gd name="connsiteX38" fmla="*/ 0 w 6095367"/>
              <a:gd name="connsiteY38" fmla="*/ 0 h 49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95367" h="4906770" fill="none" extrusionOk="0">
                <a:moveTo>
                  <a:pt x="0" y="0"/>
                </a:moveTo>
                <a:cubicBezTo>
                  <a:pt x="193379" y="-28104"/>
                  <a:pt x="485151" y="44689"/>
                  <a:pt x="615078" y="0"/>
                </a:cubicBezTo>
                <a:cubicBezTo>
                  <a:pt x="745005" y="-44689"/>
                  <a:pt x="1036869" y="20005"/>
                  <a:pt x="1291110" y="0"/>
                </a:cubicBezTo>
                <a:cubicBezTo>
                  <a:pt x="1545351" y="-20005"/>
                  <a:pt x="1656975" y="57246"/>
                  <a:pt x="1967141" y="0"/>
                </a:cubicBezTo>
                <a:cubicBezTo>
                  <a:pt x="2277307" y="-57246"/>
                  <a:pt x="2390620" y="902"/>
                  <a:pt x="2582219" y="0"/>
                </a:cubicBezTo>
                <a:cubicBezTo>
                  <a:pt x="2773818" y="-902"/>
                  <a:pt x="2817329" y="35001"/>
                  <a:pt x="3014436" y="0"/>
                </a:cubicBezTo>
                <a:cubicBezTo>
                  <a:pt x="3211543" y="-35001"/>
                  <a:pt x="3454215" y="79927"/>
                  <a:pt x="3690468" y="0"/>
                </a:cubicBezTo>
                <a:cubicBezTo>
                  <a:pt x="3926721" y="-79927"/>
                  <a:pt x="4000363" y="39524"/>
                  <a:pt x="4183638" y="0"/>
                </a:cubicBezTo>
                <a:cubicBezTo>
                  <a:pt x="4366913" y="-39524"/>
                  <a:pt x="4435714" y="34465"/>
                  <a:pt x="4615855" y="0"/>
                </a:cubicBezTo>
                <a:cubicBezTo>
                  <a:pt x="4795996" y="-34465"/>
                  <a:pt x="5010618" y="65326"/>
                  <a:pt x="5169979" y="0"/>
                </a:cubicBezTo>
                <a:cubicBezTo>
                  <a:pt x="5329340" y="-65326"/>
                  <a:pt x="5742918" y="44341"/>
                  <a:pt x="6095367" y="0"/>
                </a:cubicBezTo>
                <a:cubicBezTo>
                  <a:pt x="6152405" y="180175"/>
                  <a:pt x="6031927" y="303773"/>
                  <a:pt x="6095367" y="545197"/>
                </a:cubicBezTo>
                <a:cubicBezTo>
                  <a:pt x="6158807" y="786621"/>
                  <a:pt x="6032755" y="968393"/>
                  <a:pt x="6095367" y="1188529"/>
                </a:cubicBezTo>
                <a:cubicBezTo>
                  <a:pt x="6157979" y="1408665"/>
                  <a:pt x="6059069" y="1591925"/>
                  <a:pt x="6095367" y="1733725"/>
                </a:cubicBezTo>
                <a:cubicBezTo>
                  <a:pt x="6131665" y="1875525"/>
                  <a:pt x="6038122" y="2091403"/>
                  <a:pt x="6095367" y="2278922"/>
                </a:cubicBezTo>
                <a:cubicBezTo>
                  <a:pt x="6152612" y="2466441"/>
                  <a:pt x="6062645" y="2603943"/>
                  <a:pt x="6095367" y="2824119"/>
                </a:cubicBezTo>
                <a:cubicBezTo>
                  <a:pt x="6128089" y="3044295"/>
                  <a:pt x="6087678" y="3214205"/>
                  <a:pt x="6095367" y="3320248"/>
                </a:cubicBezTo>
                <a:cubicBezTo>
                  <a:pt x="6103056" y="3426291"/>
                  <a:pt x="6061762" y="3630887"/>
                  <a:pt x="6095367" y="3914512"/>
                </a:cubicBezTo>
                <a:cubicBezTo>
                  <a:pt x="6128972" y="4198137"/>
                  <a:pt x="5996553" y="4430084"/>
                  <a:pt x="6095367" y="4906770"/>
                </a:cubicBezTo>
                <a:cubicBezTo>
                  <a:pt x="5938693" y="4948900"/>
                  <a:pt x="5725943" y="4901373"/>
                  <a:pt x="5541243" y="4906770"/>
                </a:cubicBezTo>
                <a:cubicBezTo>
                  <a:pt x="5356543" y="4912167"/>
                  <a:pt x="5346114" y="4879928"/>
                  <a:pt x="5169979" y="4906770"/>
                </a:cubicBezTo>
                <a:cubicBezTo>
                  <a:pt x="4993844" y="4933612"/>
                  <a:pt x="4704389" y="4897652"/>
                  <a:pt x="4493948" y="4906770"/>
                </a:cubicBezTo>
                <a:cubicBezTo>
                  <a:pt x="4283507" y="4915888"/>
                  <a:pt x="4072265" y="4898048"/>
                  <a:pt x="3939824" y="4906770"/>
                </a:cubicBezTo>
                <a:cubicBezTo>
                  <a:pt x="3807383" y="4915492"/>
                  <a:pt x="3728391" y="4906669"/>
                  <a:pt x="3568560" y="4906770"/>
                </a:cubicBezTo>
                <a:cubicBezTo>
                  <a:pt x="3408729" y="4906871"/>
                  <a:pt x="3347307" y="4902668"/>
                  <a:pt x="3136343" y="4906770"/>
                </a:cubicBezTo>
                <a:cubicBezTo>
                  <a:pt x="2925379" y="4910872"/>
                  <a:pt x="2883634" y="4856492"/>
                  <a:pt x="2704126" y="4906770"/>
                </a:cubicBezTo>
                <a:cubicBezTo>
                  <a:pt x="2524618" y="4957048"/>
                  <a:pt x="2330228" y="4836641"/>
                  <a:pt x="2028095" y="4906770"/>
                </a:cubicBezTo>
                <a:cubicBezTo>
                  <a:pt x="1725962" y="4976899"/>
                  <a:pt x="1787906" y="4901798"/>
                  <a:pt x="1595878" y="4906770"/>
                </a:cubicBezTo>
                <a:cubicBezTo>
                  <a:pt x="1403850" y="4911742"/>
                  <a:pt x="1113640" y="4833851"/>
                  <a:pt x="919846" y="4906770"/>
                </a:cubicBezTo>
                <a:cubicBezTo>
                  <a:pt x="726052" y="4979689"/>
                  <a:pt x="345112" y="4825351"/>
                  <a:pt x="0" y="4906770"/>
                </a:cubicBezTo>
                <a:cubicBezTo>
                  <a:pt x="-7770" y="4798899"/>
                  <a:pt x="21371" y="4680499"/>
                  <a:pt x="0" y="4508776"/>
                </a:cubicBezTo>
                <a:cubicBezTo>
                  <a:pt x="-21371" y="4337053"/>
                  <a:pt x="55618" y="4140697"/>
                  <a:pt x="0" y="3963580"/>
                </a:cubicBezTo>
                <a:cubicBezTo>
                  <a:pt x="-55618" y="3786463"/>
                  <a:pt x="32495" y="3645913"/>
                  <a:pt x="0" y="3516519"/>
                </a:cubicBezTo>
                <a:cubicBezTo>
                  <a:pt x="-32495" y="3387125"/>
                  <a:pt x="12906" y="3191736"/>
                  <a:pt x="0" y="2971322"/>
                </a:cubicBezTo>
                <a:cubicBezTo>
                  <a:pt x="-12906" y="2750908"/>
                  <a:pt x="38823" y="2669397"/>
                  <a:pt x="0" y="2426125"/>
                </a:cubicBezTo>
                <a:cubicBezTo>
                  <a:pt x="-38823" y="2182853"/>
                  <a:pt x="40689" y="1995057"/>
                  <a:pt x="0" y="1831861"/>
                </a:cubicBezTo>
                <a:cubicBezTo>
                  <a:pt x="-40689" y="1668665"/>
                  <a:pt x="9380" y="1504226"/>
                  <a:pt x="0" y="1384800"/>
                </a:cubicBezTo>
                <a:cubicBezTo>
                  <a:pt x="-9380" y="1265374"/>
                  <a:pt x="73728" y="943867"/>
                  <a:pt x="0" y="741467"/>
                </a:cubicBezTo>
                <a:cubicBezTo>
                  <a:pt x="-73728" y="539067"/>
                  <a:pt x="37398" y="294559"/>
                  <a:pt x="0" y="0"/>
                </a:cubicBezTo>
                <a:close/>
              </a:path>
              <a:path w="6095367" h="4906770" stroke="0" extrusionOk="0">
                <a:moveTo>
                  <a:pt x="0" y="0"/>
                </a:moveTo>
                <a:cubicBezTo>
                  <a:pt x="155966" y="-44611"/>
                  <a:pt x="241652" y="41710"/>
                  <a:pt x="432217" y="0"/>
                </a:cubicBezTo>
                <a:cubicBezTo>
                  <a:pt x="622782" y="-41710"/>
                  <a:pt x="953223" y="80829"/>
                  <a:pt x="1108249" y="0"/>
                </a:cubicBezTo>
                <a:cubicBezTo>
                  <a:pt x="1263275" y="-80829"/>
                  <a:pt x="1483597" y="5203"/>
                  <a:pt x="1784280" y="0"/>
                </a:cubicBezTo>
                <a:cubicBezTo>
                  <a:pt x="2084963" y="-5203"/>
                  <a:pt x="2187049" y="31291"/>
                  <a:pt x="2338404" y="0"/>
                </a:cubicBezTo>
                <a:cubicBezTo>
                  <a:pt x="2489759" y="-31291"/>
                  <a:pt x="2655384" y="64810"/>
                  <a:pt x="2953482" y="0"/>
                </a:cubicBezTo>
                <a:cubicBezTo>
                  <a:pt x="3251580" y="-64810"/>
                  <a:pt x="3238009" y="5375"/>
                  <a:pt x="3385699" y="0"/>
                </a:cubicBezTo>
                <a:cubicBezTo>
                  <a:pt x="3533389" y="-5375"/>
                  <a:pt x="3730732" y="49273"/>
                  <a:pt x="3939824" y="0"/>
                </a:cubicBezTo>
                <a:cubicBezTo>
                  <a:pt x="4148917" y="-49273"/>
                  <a:pt x="4153773" y="27804"/>
                  <a:pt x="4311087" y="0"/>
                </a:cubicBezTo>
                <a:cubicBezTo>
                  <a:pt x="4468401" y="-27804"/>
                  <a:pt x="4618087" y="34338"/>
                  <a:pt x="4743304" y="0"/>
                </a:cubicBezTo>
                <a:cubicBezTo>
                  <a:pt x="4868521" y="-34338"/>
                  <a:pt x="5054065" y="46132"/>
                  <a:pt x="5175521" y="0"/>
                </a:cubicBezTo>
                <a:cubicBezTo>
                  <a:pt x="5296977" y="-46132"/>
                  <a:pt x="5841231" y="3385"/>
                  <a:pt x="6095367" y="0"/>
                </a:cubicBezTo>
                <a:cubicBezTo>
                  <a:pt x="6107848" y="220687"/>
                  <a:pt x="6039350" y="409756"/>
                  <a:pt x="6095367" y="594264"/>
                </a:cubicBezTo>
                <a:cubicBezTo>
                  <a:pt x="6151384" y="778772"/>
                  <a:pt x="6046107" y="902110"/>
                  <a:pt x="6095367" y="1041326"/>
                </a:cubicBezTo>
                <a:cubicBezTo>
                  <a:pt x="6144627" y="1180542"/>
                  <a:pt x="6048023" y="1318909"/>
                  <a:pt x="6095367" y="1488387"/>
                </a:cubicBezTo>
                <a:cubicBezTo>
                  <a:pt x="6142711" y="1657865"/>
                  <a:pt x="6026416" y="1849526"/>
                  <a:pt x="6095367" y="2082651"/>
                </a:cubicBezTo>
                <a:cubicBezTo>
                  <a:pt x="6164318" y="2315776"/>
                  <a:pt x="6066038" y="2399080"/>
                  <a:pt x="6095367" y="2529713"/>
                </a:cubicBezTo>
                <a:cubicBezTo>
                  <a:pt x="6124696" y="2660346"/>
                  <a:pt x="6073594" y="2880532"/>
                  <a:pt x="6095367" y="3123977"/>
                </a:cubicBezTo>
                <a:cubicBezTo>
                  <a:pt x="6117140" y="3367422"/>
                  <a:pt x="6085606" y="3495299"/>
                  <a:pt x="6095367" y="3718241"/>
                </a:cubicBezTo>
                <a:cubicBezTo>
                  <a:pt x="6105128" y="3941183"/>
                  <a:pt x="6076075" y="4010839"/>
                  <a:pt x="6095367" y="4165303"/>
                </a:cubicBezTo>
                <a:cubicBezTo>
                  <a:pt x="6114659" y="4319767"/>
                  <a:pt x="6073148" y="4705859"/>
                  <a:pt x="6095367" y="4906770"/>
                </a:cubicBezTo>
                <a:cubicBezTo>
                  <a:pt x="5987024" y="4955883"/>
                  <a:pt x="5793885" y="4892466"/>
                  <a:pt x="5663150" y="4906770"/>
                </a:cubicBezTo>
                <a:cubicBezTo>
                  <a:pt x="5532415" y="4921074"/>
                  <a:pt x="5323485" y="4867330"/>
                  <a:pt x="5048072" y="4906770"/>
                </a:cubicBezTo>
                <a:cubicBezTo>
                  <a:pt x="4772659" y="4946210"/>
                  <a:pt x="4778116" y="4883494"/>
                  <a:pt x="4554902" y="4906770"/>
                </a:cubicBezTo>
                <a:cubicBezTo>
                  <a:pt x="4331688" y="4930046"/>
                  <a:pt x="4285524" y="4867163"/>
                  <a:pt x="4122685" y="4906770"/>
                </a:cubicBezTo>
                <a:cubicBezTo>
                  <a:pt x="3959846" y="4946377"/>
                  <a:pt x="3810442" y="4905836"/>
                  <a:pt x="3690468" y="4906770"/>
                </a:cubicBezTo>
                <a:cubicBezTo>
                  <a:pt x="3570494" y="4907704"/>
                  <a:pt x="3162619" y="4830982"/>
                  <a:pt x="3014436" y="4906770"/>
                </a:cubicBezTo>
                <a:cubicBezTo>
                  <a:pt x="2866253" y="4982558"/>
                  <a:pt x="2561269" y="4902810"/>
                  <a:pt x="2399358" y="4906770"/>
                </a:cubicBezTo>
                <a:cubicBezTo>
                  <a:pt x="2237447" y="4910730"/>
                  <a:pt x="2059149" y="4862498"/>
                  <a:pt x="1967141" y="4906770"/>
                </a:cubicBezTo>
                <a:cubicBezTo>
                  <a:pt x="1875133" y="4951042"/>
                  <a:pt x="1654007" y="4879136"/>
                  <a:pt x="1352063" y="4906770"/>
                </a:cubicBezTo>
                <a:cubicBezTo>
                  <a:pt x="1050119" y="4934404"/>
                  <a:pt x="961062" y="4889587"/>
                  <a:pt x="858893" y="4906770"/>
                </a:cubicBezTo>
                <a:cubicBezTo>
                  <a:pt x="756724" y="4923953"/>
                  <a:pt x="261233" y="4872897"/>
                  <a:pt x="0" y="4906770"/>
                </a:cubicBezTo>
                <a:cubicBezTo>
                  <a:pt x="-60066" y="4618324"/>
                  <a:pt x="29021" y="4497439"/>
                  <a:pt x="0" y="4312506"/>
                </a:cubicBezTo>
                <a:cubicBezTo>
                  <a:pt x="-29021" y="4127573"/>
                  <a:pt x="46987" y="3993510"/>
                  <a:pt x="0" y="3718241"/>
                </a:cubicBezTo>
                <a:cubicBezTo>
                  <a:pt x="-46987" y="3442973"/>
                  <a:pt x="63790" y="3290813"/>
                  <a:pt x="0" y="3123977"/>
                </a:cubicBezTo>
                <a:cubicBezTo>
                  <a:pt x="-63790" y="2957141"/>
                  <a:pt x="45883" y="2668410"/>
                  <a:pt x="0" y="2529713"/>
                </a:cubicBezTo>
                <a:cubicBezTo>
                  <a:pt x="-45883" y="2391016"/>
                  <a:pt x="27647" y="2256428"/>
                  <a:pt x="0" y="2082651"/>
                </a:cubicBezTo>
                <a:cubicBezTo>
                  <a:pt x="-27647" y="1908874"/>
                  <a:pt x="8679" y="1850477"/>
                  <a:pt x="0" y="1684658"/>
                </a:cubicBezTo>
                <a:cubicBezTo>
                  <a:pt x="-8679" y="1518839"/>
                  <a:pt x="47751" y="1383181"/>
                  <a:pt x="0" y="1090393"/>
                </a:cubicBezTo>
                <a:cubicBezTo>
                  <a:pt x="-47751" y="797605"/>
                  <a:pt x="1995" y="644338"/>
                  <a:pt x="0" y="496129"/>
                </a:cubicBezTo>
                <a:cubicBezTo>
                  <a:pt x="-1995" y="347920"/>
                  <a:pt x="43853" y="182147"/>
                  <a:pt x="0" y="0"/>
                </a:cubicBezTo>
                <a:close/>
              </a:path>
            </a:pathLst>
          </a:custGeom>
          <a:ln>
            <a:solidFill>
              <a:schemeClr val="tx1"/>
            </a:solidFill>
            <a:extLst>
              <a:ext uri="{C807C97D-BFC1-408E-A445-0C87EB9F89A2}">
                <ask:lineSketchStyleProps xmlns:ask="http://schemas.microsoft.com/office/drawing/2018/sketchyshapes" sd="189555771">
                  <a:prstGeom prst="rect">
                    <a:avLst/>
                  </a:prstGeom>
                  <ask:type>
                    <ask:lineSketchScribble/>
                  </ask:type>
                </ask:lineSketchStyleProps>
              </a:ext>
            </a:extLst>
          </a:ln>
        </p:spPr>
      </p:pic>
      <p:pic>
        <p:nvPicPr>
          <p:cNvPr id="12" name="Picture 11">
            <a:extLst>
              <a:ext uri="{FF2B5EF4-FFF2-40B4-BE49-F238E27FC236}">
                <a16:creationId xmlns:a16="http://schemas.microsoft.com/office/drawing/2014/main" id="{3B7D442C-8300-38FF-B043-93E798CF3CED}"/>
              </a:ext>
            </a:extLst>
          </p:cNvPr>
          <p:cNvPicPr>
            <a:picLocks noChangeAspect="1"/>
          </p:cNvPicPr>
          <p:nvPr/>
        </p:nvPicPr>
        <p:blipFill>
          <a:blip r:embed="rId4"/>
          <a:stretch>
            <a:fillRect/>
          </a:stretch>
        </p:blipFill>
        <p:spPr>
          <a:xfrm>
            <a:off x="11201400" y="4520495"/>
            <a:ext cx="6860453" cy="5021356"/>
          </a:xfrm>
          <a:custGeom>
            <a:avLst/>
            <a:gdLst>
              <a:gd name="connsiteX0" fmla="*/ 0 w 6860453"/>
              <a:gd name="connsiteY0" fmla="*/ 0 h 5021356"/>
              <a:gd name="connsiteX1" fmla="*/ 571704 w 6860453"/>
              <a:gd name="connsiteY1" fmla="*/ 0 h 5021356"/>
              <a:gd name="connsiteX2" fmla="*/ 1143409 w 6860453"/>
              <a:gd name="connsiteY2" fmla="*/ 0 h 5021356"/>
              <a:gd name="connsiteX3" fmla="*/ 1509300 w 6860453"/>
              <a:gd name="connsiteY3" fmla="*/ 0 h 5021356"/>
              <a:gd name="connsiteX4" fmla="*/ 2081004 w 6860453"/>
              <a:gd name="connsiteY4" fmla="*/ 0 h 5021356"/>
              <a:gd name="connsiteX5" fmla="*/ 2789918 w 6860453"/>
              <a:gd name="connsiteY5" fmla="*/ 0 h 5021356"/>
              <a:gd name="connsiteX6" fmla="*/ 3293017 w 6860453"/>
              <a:gd name="connsiteY6" fmla="*/ 0 h 5021356"/>
              <a:gd name="connsiteX7" fmla="*/ 3796117 w 6860453"/>
              <a:gd name="connsiteY7" fmla="*/ 0 h 5021356"/>
              <a:gd name="connsiteX8" fmla="*/ 4367822 w 6860453"/>
              <a:gd name="connsiteY8" fmla="*/ 0 h 5021356"/>
              <a:gd name="connsiteX9" fmla="*/ 5008131 w 6860453"/>
              <a:gd name="connsiteY9" fmla="*/ 0 h 5021356"/>
              <a:gd name="connsiteX10" fmla="*/ 5648440 w 6860453"/>
              <a:gd name="connsiteY10" fmla="*/ 0 h 5021356"/>
              <a:gd name="connsiteX11" fmla="*/ 6288749 w 6860453"/>
              <a:gd name="connsiteY11" fmla="*/ 0 h 5021356"/>
              <a:gd name="connsiteX12" fmla="*/ 6860453 w 6860453"/>
              <a:gd name="connsiteY12" fmla="*/ 0 h 5021356"/>
              <a:gd name="connsiteX13" fmla="*/ 6860453 w 6860453"/>
              <a:gd name="connsiteY13" fmla="*/ 557928 h 5021356"/>
              <a:gd name="connsiteX14" fmla="*/ 6860453 w 6860453"/>
              <a:gd name="connsiteY14" fmla="*/ 1115857 h 5021356"/>
              <a:gd name="connsiteX15" fmla="*/ 6860453 w 6860453"/>
              <a:gd name="connsiteY15" fmla="*/ 1723999 h 5021356"/>
              <a:gd name="connsiteX16" fmla="*/ 6860453 w 6860453"/>
              <a:gd name="connsiteY16" fmla="*/ 2382354 h 5021356"/>
              <a:gd name="connsiteX17" fmla="*/ 6860453 w 6860453"/>
              <a:gd name="connsiteY17" fmla="*/ 2990496 h 5021356"/>
              <a:gd name="connsiteX18" fmla="*/ 6860453 w 6860453"/>
              <a:gd name="connsiteY18" fmla="*/ 3648852 h 5021356"/>
              <a:gd name="connsiteX19" fmla="*/ 6860453 w 6860453"/>
              <a:gd name="connsiteY19" fmla="*/ 4256994 h 5021356"/>
              <a:gd name="connsiteX20" fmla="*/ 6860453 w 6860453"/>
              <a:gd name="connsiteY20" fmla="*/ 5021356 h 5021356"/>
              <a:gd name="connsiteX21" fmla="*/ 6220144 w 6860453"/>
              <a:gd name="connsiteY21" fmla="*/ 5021356 h 5021356"/>
              <a:gd name="connsiteX22" fmla="*/ 5579835 w 6860453"/>
              <a:gd name="connsiteY22" fmla="*/ 5021356 h 5021356"/>
              <a:gd name="connsiteX23" fmla="*/ 5008131 w 6860453"/>
              <a:gd name="connsiteY23" fmla="*/ 5021356 h 5021356"/>
              <a:gd name="connsiteX24" fmla="*/ 4642240 w 6860453"/>
              <a:gd name="connsiteY24" fmla="*/ 5021356 h 5021356"/>
              <a:gd name="connsiteX25" fmla="*/ 4139140 w 6860453"/>
              <a:gd name="connsiteY25" fmla="*/ 5021356 h 5021356"/>
              <a:gd name="connsiteX26" fmla="*/ 3498831 w 6860453"/>
              <a:gd name="connsiteY26" fmla="*/ 5021356 h 5021356"/>
              <a:gd name="connsiteX27" fmla="*/ 3064336 w 6860453"/>
              <a:gd name="connsiteY27" fmla="*/ 5021356 h 5021356"/>
              <a:gd name="connsiteX28" fmla="*/ 2355422 w 6860453"/>
              <a:gd name="connsiteY28" fmla="*/ 5021356 h 5021356"/>
              <a:gd name="connsiteX29" fmla="*/ 1646509 w 6860453"/>
              <a:gd name="connsiteY29" fmla="*/ 5021356 h 5021356"/>
              <a:gd name="connsiteX30" fmla="*/ 1074804 w 6860453"/>
              <a:gd name="connsiteY30" fmla="*/ 5021356 h 5021356"/>
              <a:gd name="connsiteX31" fmla="*/ 0 w 6860453"/>
              <a:gd name="connsiteY31" fmla="*/ 5021356 h 5021356"/>
              <a:gd name="connsiteX32" fmla="*/ 0 w 6860453"/>
              <a:gd name="connsiteY32" fmla="*/ 4463428 h 5021356"/>
              <a:gd name="connsiteX33" fmla="*/ 0 w 6860453"/>
              <a:gd name="connsiteY33" fmla="*/ 4005926 h 5021356"/>
              <a:gd name="connsiteX34" fmla="*/ 0 w 6860453"/>
              <a:gd name="connsiteY34" fmla="*/ 3548425 h 5021356"/>
              <a:gd name="connsiteX35" fmla="*/ 0 w 6860453"/>
              <a:gd name="connsiteY35" fmla="*/ 3090924 h 5021356"/>
              <a:gd name="connsiteX36" fmla="*/ 0 w 6860453"/>
              <a:gd name="connsiteY36" fmla="*/ 2633422 h 5021356"/>
              <a:gd name="connsiteX37" fmla="*/ 0 w 6860453"/>
              <a:gd name="connsiteY37" fmla="*/ 2125707 h 5021356"/>
              <a:gd name="connsiteX38" fmla="*/ 0 w 6860453"/>
              <a:gd name="connsiteY38" fmla="*/ 1668206 h 5021356"/>
              <a:gd name="connsiteX39" fmla="*/ 0 w 6860453"/>
              <a:gd name="connsiteY39" fmla="*/ 1160491 h 5021356"/>
              <a:gd name="connsiteX40" fmla="*/ 0 w 6860453"/>
              <a:gd name="connsiteY40" fmla="*/ 552349 h 5021356"/>
              <a:gd name="connsiteX41" fmla="*/ 0 w 6860453"/>
              <a:gd name="connsiteY41" fmla="*/ 0 h 502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60453" h="5021356" fill="none" extrusionOk="0">
                <a:moveTo>
                  <a:pt x="0" y="0"/>
                </a:moveTo>
                <a:cubicBezTo>
                  <a:pt x="138511" y="-29437"/>
                  <a:pt x="448407" y="32019"/>
                  <a:pt x="571704" y="0"/>
                </a:cubicBezTo>
                <a:cubicBezTo>
                  <a:pt x="695001" y="-32019"/>
                  <a:pt x="966731" y="50842"/>
                  <a:pt x="1143409" y="0"/>
                </a:cubicBezTo>
                <a:cubicBezTo>
                  <a:pt x="1320088" y="-50842"/>
                  <a:pt x="1370955" y="5948"/>
                  <a:pt x="1509300" y="0"/>
                </a:cubicBezTo>
                <a:cubicBezTo>
                  <a:pt x="1647645" y="-5948"/>
                  <a:pt x="1937101" y="8534"/>
                  <a:pt x="2081004" y="0"/>
                </a:cubicBezTo>
                <a:cubicBezTo>
                  <a:pt x="2224907" y="-8534"/>
                  <a:pt x="2436674" y="39442"/>
                  <a:pt x="2789918" y="0"/>
                </a:cubicBezTo>
                <a:cubicBezTo>
                  <a:pt x="3143162" y="-39442"/>
                  <a:pt x="3135852" y="56656"/>
                  <a:pt x="3293017" y="0"/>
                </a:cubicBezTo>
                <a:cubicBezTo>
                  <a:pt x="3450182" y="-56656"/>
                  <a:pt x="3606275" y="8451"/>
                  <a:pt x="3796117" y="0"/>
                </a:cubicBezTo>
                <a:cubicBezTo>
                  <a:pt x="3985959" y="-8451"/>
                  <a:pt x="4234655" y="20584"/>
                  <a:pt x="4367822" y="0"/>
                </a:cubicBezTo>
                <a:cubicBezTo>
                  <a:pt x="4500989" y="-20584"/>
                  <a:pt x="4749266" y="22438"/>
                  <a:pt x="5008131" y="0"/>
                </a:cubicBezTo>
                <a:cubicBezTo>
                  <a:pt x="5266996" y="-22438"/>
                  <a:pt x="5381047" y="18261"/>
                  <a:pt x="5648440" y="0"/>
                </a:cubicBezTo>
                <a:cubicBezTo>
                  <a:pt x="5915833" y="-18261"/>
                  <a:pt x="6054159" y="51603"/>
                  <a:pt x="6288749" y="0"/>
                </a:cubicBezTo>
                <a:cubicBezTo>
                  <a:pt x="6523339" y="-51603"/>
                  <a:pt x="6614436" y="17465"/>
                  <a:pt x="6860453" y="0"/>
                </a:cubicBezTo>
                <a:cubicBezTo>
                  <a:pt x="6885047" y="208806"/>
                  <a:pt x="6826470" y="291863"/>
                  <a:pt x="6860453" y="557928"/>
                </a:cubicBezTo>
                <a:cubicBezTo>
                  <a:pt x="6894436" y="823993"/>
                  <a:pt x="6825791" y="838312"/>
                  <a:pt x="6860453" y="1115857"/>
                </a:cubicBezTo>
                <a:cubicBezTo>
                  <a:pt x="6895115" y="1393402"/>
                  <a:pt x="6844707" y="1511907"/>
                  <a:pt x="6860453" y="1723999"/>
                </a:cubicBezTo>
                <a:cubicBezTo>
                  <a:pt x="6876199" y="1936091"/>
                  <a:pt x="6855772" y="2093704"/>
                  <a:pt x="6860453" y="2382354"/>
                </a:cubicBezTo>
                <a:cubicBezTo>
                  <a:pt x="6865134" y="2671004"/>
                  <a:pt x="6802553" y="2858217"/>
                  <a:pt x="6860453" y="2990496"/>
                </a:cubicBezTo>
                <a:cubicBezTo>
                  <a:pt x="6918353" y="3122775"/>
                  <a:pt x="6817052" y="3426130"/>
                  <a:pt x="6860453" y="3648852"/>
                </a:cubicBezTo>
                <a:cubicBezTo>
                  <a:pt x="6903854" y="3871574"/>
                  <a:pt x="6848496" y="3993186"/>
                  <a:pt x="6860453" y="4256994"/>
                </a:cubicBezTo>
                <a:cubicBezTo>
                  <a:pt x="6872410" y="4520802"/>
                  <a:pt x="6805055" y="4654846"/>
                  <a:pt x="6860453" y="5021356"/>
                </a:cubicBezTo>
                <a:cubicBezTo>
                  <a:pt x="6582859" y="5067131"/>
                  <a:pt x="6392937" y="4958490"/>
                  <a:pt x="6220144" y="5021356"/>
                </a:cubicBezTo>
                <a:cubicBezTo>
                  <a:pt x="6047351" y="5084222"/>
                  <a:pt x="5894069" y="4946964"/>
                  <a:pt x="5579835" y="5021356"/>
                </a:cubicBezTo>
                <a:cubicBezTo>
                  <a:pt x="5265601" y="5095748"/>
                  <a:pt x="5149222" y="4984701"/>
                  <a:pt x="5008131" y="5021356"/>
                </a:cubicBezTo>
                <a:cubicBezTo>
                  <a:pt x="4867040" y="5058011"/>
                  <a:pt x="4760443" y="4999308"/>
                  <a:pt x="4642240" y="5021356"/>
                </a:cubicBezTo>
                <a:cubicBezTo>
                  <a:pt x="4524037" y="5043404"/>
                  <a:pt x="4275932" y="4979966"/>
                  <a:pt x="4139140" y="5021356"/>
                </a:cubicBezTo>
                <a:cubicBezTo>
                  <a:pt x="4002348" y="5062746"/>
                  <a:pt x="3775014" y="4955812"/>
                  <a:pt x="3498831" y="5021356"/>
                </a:cubicBezTo>
                <a:cubicBezTo>
                  <a:pt x="3222648" y="5086900"/>
                  <a:pt x="3244835" y="5020615"/>
                  <a:pt x="3064336" y="5021356"/>
                </a:cubicBezTo>
                <a:cubicBezTo>
                  <a:pt x="2883838" y="5022097"/>
                  <a:pt x="2638181" y="5021111"/>
                  <a:pt x="2355422" y="5021356"/>
                </a:cubicBezTo>
                <a:cubicBezTo>
                  <a:pt x="2072663" y="5021601"/>
                  <a:pt x="1909185" y="4950822"/>
                  <a:pt x="1646509" y="5021356"/>
                </a:cubicBezTo>
                <a:cubicBezTo>
                  <a:pt x="1383833" y="5091890"/>
                  <a:pt x="1210231" y="4969809"/>
                  <a:pt x="1074804" y="5021356"/>
                </a:cubicBezTo>
                <a:cubicBezTo>
                  <a:pt x="939377" y="5072903"/>
                  <a:pt x="375730" y="4996402"/>
                  <a:pt x="0" y="5021356"/>
                </a:cubicBezTo>
                <a:cubicBezTo>
                  <a:pt x="-50481" y="4821142"/>
                  <a:pt x="18912" y="4656762"/>
                  <a:pt x="0" y="4463428"/>
                </a:cubicBezTo>
                <a:cubicBezTo>
                  <a:pt x="-18912" y="4270094"/>
                  <a:pt x="22998" y="4214358"/>
                  <a:pt x="0" y="4005926"/>
                </a:cubicBezTo>
                <a:cubicBezTo>
                  <a:pt x="-22998" y="3797494"/>
                  <a:pt x="8883" y="3691338"/>
                  <a:pt x="0" y="3548425"/>
                </a:cubicBezTo>
                <a:cubicBezTo>
                  <a:pt x="-8883" y="3405512"/>
                  <a:pt x="38462" y="3310809"/>
                  <a:pt x="0" y="3090924"/>
                </a:cubicBezTo>
                <a:cubicBezTo>
                  <a:pt x="-38462" y="2871039"/>
                  <a:pt x="9663" y="2778559"/>
                  <a:pt x="0" y="2633422"/>
                </a:cubicBezTo>
                <a:cubicBezTo>
                  <a:pt x="-9663" y="2488285"/>
                  <a:pt x="23366" y="2257953"/>
                  <a:pt x="0" y="2125707"/>
                </a:cubicBezTo>
                <a:cubicBezTo>
                  <a:pt x="-23366" y="1993462"/>
                  <a:pt x="52352" y="1848620"/>
                  <a:pt x="0" y="1668206"/>
                </a:cubicBezTo>
                <a:cubicBezTo>
                  <a:pt x="-52352" y="1487792"/>
                  <a:pt x="46153" y="1339729"/>
                  <a:pt x="0" y="1160491"/>
                </a:cubicBezTo>
                <a:cubicBezTo>
                  <a:pt x="-46153" y="981253"/>
                  <a:pt x="60292" y="709095"/>
                  <a:pt x="0" y="552349"/>
                </a:cubicBezTo>
                <a:cubicBezTo>
                  <a:pt x="-60292" y="395603"/>
                  <a:pt x="52825" y="184134"/>
                  <a:pt x="0" y="0"/>
                </a:cubicBezTo>
                <a:close/>
              </a:path>
              <a:path w="6860453" h="5021356" stroke="0" extrusionOk="0">
                <a:moveTo>
                  <a:pt x="0" y="0"/>
                </a:moveTo>
                <a:cubicBezTo>
                  <a:pt x="102688" y="-3325"/>
                  <a:pt x="315380" y="779"/>
                  <a:pt x="503100" y="0"/>
                </a:cubicBezTo>
                <a:cubicBezTo>
                  <a:pt x="690820" y="-779"/>
                  <a:pt x="705960" y="41642"/>
                  <a:pt x="868991" y="0"/>
                </a:cubicBezTo>
                <a:cubicBezTo>
                  <a:pt x="1032022" y="-41642"/>
                  <a:pt x="1317592" y="4421"/>
                  <a:pt x="1577904" y="0"/>
                </a:cubicBezTo>
                <a:cubicBezTo>
                  <a:pt x="1838216" y="-4421"/>
                  <a:pt x="1856783" y="3969"/>
                  <a:pt x="2081004" y="0"/>
                </a:cubicBezTo>
                <a:cubicBezTo>
                  <a:pt x="2305225" y="-3969"/>
                  <a:pt x="2359997" y="6937"/>
                  <a:pt x="2584104" y="0"/>
                </a:cubicBezTo>
                <a:cubicBezTo>
                  <a:pt x="2808211" y="-6937"/>
                  <a:pt x="3068480" y="56423"/>
                  <a:pt x="3293017" y="0"/>
                </a:cubicBezTo>
                <a:cubicBezTo>
                  <a:pt x="3517554" y="-56423"/>
                  <a:pt x="3527864" y="11818"/>
                  <a:pt x="3727513" y="0"/>
                </a:cubicBezTo>
                <a:cubicBezTo>
                  <a:pt x="3927162" y="-11818"/>
                  <a:pt x="4139146" y="17764"/>
                  <a:pt x="4436426" y="0"/>
                </a:cubicBezTo>
                <a:cubicBezTo>
                  <a:pt x="4733706" y="-17764"/>
                  <a:pt x="4940316" y="13850"/>
                  <a:pt x="5145340" y="0"/>
                </a:cubicBezTo>
                <a:cubicBezTo>
                  <a:pt x="5350364" y="-13850"/>
                  <a:pt x="5448689" y="28790"/>
                  <a:pt x="5717044" y="0"/>
                </a:cubicBezTo>
                <a:cubicBezTo>
                  <a:pt x="5985399" y="-28790"/>
                  <a:pt x="6438110" y="36919"/>
                  <a:pt x="6860453" y="0"/>
                </a:cubicBezTo>
                <a:cubicBezTo>
                  <a:pt x="6865001" y="149127"/>
                  <a:pt x="6853939" y="315197"/>
                  <a:pt x="6860453" y="507715"/>
                </a:cubicBezTo>
                <a:cubicBezTo>
                  <a:pt x="6866967" y="700233"/>
                  <a:pt x="6812007" y="717609"/>
                  <a:pt x="6860453" y="915003"/>
                </a:cubicBezTo>
                <a:cubicBezTo>
                  <a:pt x="6908899" y="1112397"/>
                  <a:pt x="6823394" y="1287078"/>
                  <a:pt x="6860453" y="1472931"/>
                </a:cubicBezTo>
                <a:cubicBezTo>
                  <a:pt x="6897512" y="1658784"/>
                  <a:pt x="6824261" y="1900115"/>
                  <a:pt x="6860453" y="2030860"/>
                </a:cubicBezTo>
                <a:cubicBezTo>
                  <a:pt x="6896645" y="2161605"/>
                  <a:pt x="6849214" y="2431388"/>
                  <a:pt x="6860453" y="2588788"/>
                </a:cubicBezTo>
                <a:cubicBezTo>
                  <a:pt x="6871692" y="2746188"/>
                  <a:pt x="6828335" y="2959246"/>
                  <a:pt x="6860453" y="3196930"/>
                </a:cubicBezTo>
                <a:cubicBezTo>
                  <a:pt x="6892571" y="3434614"/>
                  <a:pt x="6798142" y="3623011"/>
                  <a:pt x="6860453" y="3805072"/>
                </a:cubicBezTo>
                <a:cubicBezTo>
                  <a:pt x="6922764" y="3987133"/>
                  <a:pt x="6826020" y="4264654"/>
                  <a:pt x="6860453" y="4413214"/>
                </a:cubicBezTo>
                <a:cubicBezTo>
                  <a:pt x="6894886" y="4561774"/>
                  <a:pt x="6847449" y="4719330"/>
                  <a:pt x="6860453" y="5021356"/>
                </a:cubicBezTo>
                <a:cubicBezTo>
                  <a:pt x="6693090" y="5041800"/>
                  <a:pt x="6531828" y="4995132"/>
                  <a:pt x="6425958" y="5021356"/>
                </a:cubicBezTo>
                <a:cubicBezTo>
                  <a:pt x="6320088" y="5047580"/>
                  <a:pt x="6047896" y="5020687"/>
                  <a:pt x="5854253" y="5021356"/>
                </a:cubicBezTo>
                <a:cubicBezTo>
                  <a:pt x="5660610" y="5022025"/>
                  <a:pt x="5634532" y="4987612"/>
                  <a:pt x="5419758" y="5021356"/>
                </a:cubicBezTo>
                <a:cubicBezTo>
                  <a:pt x="5204985" y="5055100"/>
                  <a:pt x="5107534" y="4977326"/>
                  <a:pt x="4848053" y="5021356"/>
                </a:cubicBezTo>
                <a:cubicBezTo>
                  <a:pt x="4588572" y="5065386"/>
                  <a:pt x="4577649" y="5021036"/>
                  <a:pt x="4482163" y="5021356"/>
                </a:cubicBezTo>
                <a:cubicBezTo>
                  <a:pt x="4386677" y="5021676"/>
                  <a:pt x="4252059" y="4988533"/>
                  <a:pt x="4116272" y="5021356"/>
                </a:cubicBezTo>
                <a:cubicBezTo>
                  <a:pt x="3980485" y="5054179"/>
                  <a:pt x="3811933" y="4964014"/>
                  <a:pt x="3544567" y="5021356"/>
                </a:cubicBezTo>
                <a:cubicBezTo>
                  <a:pt x="3277202" y="5078698"/>
                  <a:pt x="3198887" y="4981726"/>
                  <a:pt x="3110072" y="5021356"/>
                </a:cubicBezTo>
                <a:cubicBezTo>
                  <a:pt x="3021258" y="5060986"/>
                  <a:pt x="2688587" y="4973423"/>
                  <a:pt x="2469763" y="5021356"/>
                </a:cubicBezTo>
                <a:cubicBezTo>
                  <a:pt x="2250939" y="5069289"/>
                  <a:pt x="2216976" y="4979430"/>
                  <a:pt x="2035268" y="5021356"/>
                </a:cubicBezTo>
                <a:cubicBezTo>
                  <a:pt x="1853561" y="5063282"/>
                  <a:pt x="1702981" y="4996979"/>
                  <a:pt x="1394959" y="5021356"/>
                </a:cubicBezTo>
                <a:cubicBezTo>
                  <a:pt x="1086937" y="5045733"/>
                  <a:pt x="1127920" y="5006226"/>
                  <a:pt x="1029068" y="5021356"/>
                </a:cubicBezTo>
                <a:cubicBezTo>
                  <a:pt x="930216" y="5036486"/>
                  <a:pt x="433948" y="4903868"/>
                  <a:pt x="0" y="5021356"/>
                </a:cubicBezTo>
                <a:cubicBezTo>
                  <a:pt x="-12264" y="4894110"/>
                  <a:pt x="1407" y="4764292"/>
                  <a:pt x="0" y="4563855"/>
                </a:cubicBezTo>
                <a:cubicBezTo>
                  <a:pt x="-1407" y="4363418"/>
                  <a:pt x="16572" y="4069073"/>
                  <a:pt x="0" y="3905499"/>
                </a:cubicBezTo>
                <a:cubicBezTo>
                  <a:pt x="-16572" y="3741925"/>
                  <a:pt x="14661" y="3551589"/>
                  <a:pt x="0" y="3397784"/>
                </a:cubicBezTo>
                <a:cubicBezTo>
                  <a:pt x="-14661" y="3243979"/>
                  <a:pt x="37719" y="2887733"/>
                  <a:pt x="0" y="2739429"/>
                </a:cubicBezTo>
                <a:cubicBezTo>
                  <a:pt x="-37719" y="2591125"/>
                  <a:pt x="17426" y="2435872"/>
                  <a:pt x="0" y="2281927"/>
                </a:cubicBezTo>
                <a:cubicBezTo>
                  <a:pt x="-17426" y="2127982"/>
                  <a:pt x="44232" y="1967200"/>
                  <a:pt x="0" y="1874640"/>
                </a:cubicBezTo>
                <a:cubicBezTo>
                  <a:pt x="-44232" y="1782080"/>
                  <a:pt x="43673" y="1614710"/>
                  <a:pt x="0" y="1467352"/>
                </a:cubicBezTo>
                <a:cubicBezTo>
                  <a:pt x="-43673" y="1319994"/>
                  <a:pt x="22686" y="1039675"/>
                  <a:pt x="0" y="859210"/>
                </a:cubicBezTo>
                <a:cubicBezTo>
                  <a:pt x="-22686" y="678745"/>
                  <a:pt x="100534" y="174908"/>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43566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p:txBody>
          <a:bodyPr/>
          <a:lstStyle/>
          <a:p>
            <a:r>
              <a:rPr lang="en-CA" dirty="0"/>
              <a:t>OCCUPATIONAL THERAPY ASSESSMENT</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028702" y="3076029"/>
            <a:ext cx="12683138" cy="5782002"/>
          </a:xfrm>
        </p:spPr>
        <p:txBody>
          <a:bodyPr>
            <a:normAutofit fontScale="25000" lnSpcReduction="20000"/>
          </a:bodyPr>
          <a:lstStyle/>
          <a:p>
            <a:pPr marL="0" indent="0">
              <a:lnSpc>
                <a:spcPct val="107000"/>
              </a:lnSpc>
              <a:spcAft>
                <a:spcPts val="1200"/>
              </a:spcAft>
              <a:buNone/>
            </a:pPr>
            <a:r>
              <a:rPr lang="en-CA" sz="14400" kern="0" dirty="0">
                <a:latin typeface="Calibri" panose="020F0502020204030204" pitchFamily="34" charset="0"/>
                <a:ea typeface="Times New Roman" panose="02020603050405020304" pitchFamily="18" charset="0"/>
                <a:cs typeface="Calibri" panose="020F0502020204030204" pitchFamily="34" charset="0"/>
              </a:rPr>
              <a:t>Functional IADL Assessment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Observed at home</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Able to do tasks such as housekeeping, cooking and laundry with some cueing from his wife, who has a physical disability</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Was able to assist wife with her personal care</a:t>
            </a:r>
            <a:endParaRPr lang="en-CA" sz="14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His wife noted to perform of the cognitive tasks</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Reliance on wife’s family for help with financial  tasks and navigating the community</a:t>
            </a:r>
          </a:p>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CA" sz="10800" kern="0" dirty="0">
              <a:latin typeface="Calibri" panose="020F0502020204030204" pitchFamily="34" charset="0"/>
              <a:ea typeface="Times New Roman" panose="02020603050405020304" pitchFamily="18" charset="0"/>
            </a:endParaRPr>
          </a:p>
          <a:p>
            <a:pPr marL="0" indent="0">
              <a:buNone/>
            </a:pPr>
            <a:br>
              <a:rPr lang="en-CA" kern="0" dirty="0">
                <a:solidFill>
                  <a:srgbClr val="000000"/>
                </a:solidFill>
                <a:latin typeface="Calibri" panose="020F050202020403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1828015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p:txBody>
          <a:bodyPr/>
          <a:lstStyle/>
          <a:p>
            <a:r>
              <a:rPr lang="en-CA" dirty="0"/>
              <a:t>OCCUPATIONAL THERAPY ASSESSMENT</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028702" y="638505"/>
            <a:ext cx="15430499" cy="9435660"/>
          </a:xfrm>
        </p:spPr>
        <p:txBody>
          <a:bodyPr>
            <a:normAutofit fontScale="25000" lnSpcReduction="20000"/>
          </a:bodyPr>
          <a:lstStyle/>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14400" kern="0" dirty="0">
                <a:latin typeface="Calibri" panose="020F0502020204030204" pitchFamily="34" charset="0"/>
                <a:ea typeface="Times New Roman" panose="02020603050405020304" pitchFamily="18" charset="0"/>
                <a:cs typeface="Calibri" panose="020F0502020204030204" pitchFamily="34" charset="0"/>
              </a:rPr>
              <a:t>Multiple Errands Test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Performed at shopping centre with translator present</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Did not use strategies to navigate the shopping centre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Well focused on tasks, but had some difficulty with perseveration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Fairly good with money, but had difficulty with planning</a:t>
            </a:r>
            <a:endParaRPr lang="en-CA" sz="14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He stopped the test early because he thought he did not have enough money</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Results somewhat difficult to interpret due to language barrier, inability to read, and not being familiar with the location  </a:t>
            </a:r>
          </a:p>
          <a:p>
            <a:pPr marL="0" indent="0">
              <a:buNone/>
            </a:pPr>
            <a:endParaRPr lang="en-CA" sz="10800" kern="0" dirty="0">
              <a:latin typeface="Calibri" panose="020F0502020204030204" pitchFamily="34" charset="0"/>
              <a:ea typeface="Times New Roman" panose="02020603050405020304" pitchFamily="18" charset="0"/>
            </a:endParaRPr>
          </a:p>
          <a:p>
            <a:pPr marL="0" indent="0">
              <a:buNone/>
            </a:pPr>
            <a:br>
              <a:rPr lang="en-CA" kern="0" dirty="0">
                <a:solidFill>
                  <a:srgbClr val="000000"/>
                </a:solidFill>
                <a:latin typeface="Calibri" panose="020F050202020403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77504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3640-3CEF-7474-1DA4-3C7B2E3114E4}"/>
              </a:ext>
            </a:extLst>
          </p:cNvPr>
          <p:cNvSpPr>
            <a:spLocks noGrp="1"/>
          </p:cNvSpPr>
          <p:nvPr>
            <p:ph type="title"/>
          </p:nvPr>
        </p:nvSpPr>
        <p:spPr/>
        <p:txBody>
          <a:bodyPr/>
          <a:lstStyle/>
          <a:p>
            <a:r>
              <a:rPr lang="en-CA" dirty="0"/>
              <a:t>Next STEPS</a:t>
            </a:r>
          </a:p>
        </p:txBody>
      </p:sp>
      <p:sp>
        <p:nvSpPr>
          <p:cNvPr id="4" name="TextBox 3">
            <a:extLst>
              <a:ext uri="{FF2B5EF4-FFF2-40B4-BE49-F238E27FC236}">
                <a16:creationId xmlns:a16="http://schemas.microsoft.com/office/drawing/2014/main" id="{FB723272-8C7C-5263-1A4A-C11174B8FB93}"/>
              </a:ext>
            </a:extLst>
          </p:cNvPr>
          <p:cNvSpPr txBox="1"/>
          <p:nvPr/>
        </p:nvSpPr>
        <p:spPr>
          <a:xfrm>
            <a:off x="1028701" y="2812327"/>
            <a:ext cx="15548741" cy="5355312"/>
          </a:xfrm>
          <a:prstGeom prst="rect">
            <a:avLst/>
          </a:prstGeom>
          <a:noFill/>
        </p:spPr>
        <p:txBody>
          <a:bodyPr wrap="square">
            <a:spAutoFit/>
          </a:bodyPr>
          <a:lstStyle/>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SW connected with Department of Community Services to determine the state of their housing and funding arrangements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Application submitted  for Disability Support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OT arranged an introductory tour at vocational training centre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Bloodwork and abdominal u/s ordered  to work-up elevated AST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Fasting blood sugar and A1c ordered</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FP had arranged for excision of mobile nodule on his back</a:t>
            </a:r>
          </a:p>
          <a:p>
            <a:pPr defTabSz="685800"/>
            <a:endParaRPr lang="en-CA" sz="3600" kern="0" dirty="0">
              <a:solidFill>
                <a:prstClr val="white"/>
              </a:solidFill>
              <a:latin typeface="Calibri" panose="020F0502020204030204" pitchFamily="34" charset="0"/>
              <a:ea typeface="Times New Roman" panose="02020603050405020304" pitchFamily="18" charset="0"/>
            </a:endParaRPr>
          </a:p>
          <a:p>
            <a:pPr defTabSz="685800"/>
            <a:br>
              <a:rPr lang="en-CA" sz="2700" kern="0" dirty="0">
                <a:solidFill>
                  <a:prstClr val="white"/>
                </a:solidFill>
                <a:latin typeface="Calibri" panose="020F0502020204030204" pitchFamily="34" charset="0"/>
                <a:ea typeface="Times New Roman" panose="02020603050405020304" pitchFamily="18" charset="0"/>
              </a:rPr>
            </a:br>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554376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3640-3CEF-7474-1DA4-3C7B2E3114E4}"/>
              </a:ext>
            </a:extLst>
          </p:cNvPr>
          <p:cNvSpPr>
            <a:spLocks noGrp="1"/>
          </p:cNvSpPr>
          <p:nvPr>
            <p:ph type="title"/>
          </p:nvPr>
        </p:nvSpPr>
        <p:spPr>
          <a:xfrm>
            <a:off x="1128056" y="346841"/>
            <a:ext cx="15197138" cy="2184401"/>
          </a:xfrm>
        </p:spPr>
        <p:txBody>
          <a:bodyPr/>
          <a:lstStyle/>
          <a:p>
            <a:r>
              <a:rPr lang="en-CA" dirty="0"/>
              <a:t>CASE RESOLUTION</a:t>
            </a:r>
          </a:p>
        </p:txBody>
      </p:sp>
      <p:sp>
        <p:nvSpPr>
          <p:cNvPr id="4" name="TextBox 3">
            <a:extLst>
              <a:ext uri="{FF2B5EF4-FFF2-40B4-BE49-F238E27FC236}">
                <a16:creationId xmlns:a16="http://schemas.microsoft.com/office/drawing/2014/main" id="{FB723272-8C7C-5263-1A4A-C11174B8FB93}"/>
              </a:ext>
            </a:extLst>
          </p:cNvPr>
          <p:cNvSpPr txBox="1"/>
          <p:nvPr/>
        </p:nvSpPr>
        <p:spPr>
          <a:xfrm>
            <a:off x="945495" y="2322691"/>
            <a:ext cx="15379698" cy="7571303"/>
          </a:xfrm>
          <a:prstGeom prst="rect">
            <a:avLst/>
          </a:prstGeom>
          <a:noFill/>
        </p:spPr>
        <p:txBody>
          <a:bodyPr wrap="square">
            <a:spAutoFit/>
          </a:bodyPr>
          <a:lstStyle/>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Qualified for Independent Living Support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Vocational program was only accessible by public transportation, so he did not feel it would be feasible to attend.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Application initiated for Access-a-bus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Hepatic steatosis identified on ultrasound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FIB-4 score 0.66.  Does not qualify for </a:t>
            </a:r>
            <a:r>
              <a:rPr lang="en-CA" sz="3600" kern="0" dirty="0" err="1">
                <a:solidFill>
                  <a:prstClr val="white"/>
                </a:solidFill>
                <a:latin typeface="Calibri" panose="020F0502020204030204" pitchFamily="34" charset="0"/>
                <a:ea typeface="Times New Roman" panose="02020603050405020304" pitchFamily="18" charset="0"/>
              </a:rPr>
              <a:t>Fibroscan</a:t>
            </a:r>
            <a:r>
              <a:rPr lang="en-CA" sz="3600" kern="0" dirty="0">
                <a:solidFill>
                  <a:prstClr val="white"/>
                </a:solidFill>
                <a:latin typeface="Calibri" panose="020F0502020204030204" pitchFamily="34" charset="0"/>
                <a:ea typeface="Times New Roman" panose="02020603050405020304" pitchFamily="18" charset="0"/>
              </a:rPr>
              <a:t> in N.S.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Referred to dietician</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Sleep study recommended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Positive screen for Hep C, but negative viral load.  No other findings on bloodwork and liver enzymes stable.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Fasting blood sugar and A1c  within normal range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Will have ongoing monitoring of liver enzymes and diabetes screening with FP</a:t>
            </a:r>
          </a:p>
          <a:p>
            <a:pPr defTabSz="685800"/>
            <a:br>
              <a:rPr lang="en-CA" sz="2700" kern="0" dirty="0">
                <a:solidFill>
                  <a:prstClr val="white"/>
                </a:solidFill>
                <a:latin typeface="Calibri" panose="020F0502020204030204" pitchFamily="34" charset="0"/>
                <a:ea typeface="Times New Roman" panose="02020603050405020304" pitchFamily="18" charset="0"/>
              </a:rPr>
            </a:br>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395747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A156-367D-C511-798E-26452B34AAF3}"/>
              </a:ext>
            </a:extLst>
          </p:cNvPr>
          <p:cNvSpPr>
            <a:spLocks noGrp="1"/>
          </p:cNvSpPr>
          <p:nvPr>
            <p:ph type="title"/>
          </p:nvPr>
        </p:nvSpPr>
        <p:spPr>
          <a:xfrm>
            <a:off x="1257300" y="547689"/>
            <a:ext cx="15773400" cy="1395412"/>
          </a:xfrm>
        </p:spPr>
        <p:txBody>
          <a:bodyPr/>
          <a:lstStyle/>
          <a:p>
            <a:r>
              <a:rPr lang="en-CA" dirty="0"/>
              <a:t>Resources</a:t>
            </a:r>
          </a:p>
        </p:txBody>
      </p:sp>
      <p:sp>
        <p:nvSpPr>
          <p:cNvPr id="3" name="Content Placeholder 2">
            <a:extLst>
              <a:ext uri="{FF2B5EF4-FFF2-40B4-BE49-F238E27FC236}">
                <a16:creationId xmlns:a16="http://schemas.microsoft.com/office/drawing/2014/main" id="{DE04B5AA-F8FF-43D7-FD3A-D3E70F52CDE5}"/>
              </a:ext>
            </a:extLst>
          </p:cNvPr>
          <p:cNvSpPr>
            <a:spLocks noGrp="1"/>
          </p:cNvSpPr>
          <p:nvPr>
            <p:ph sz="half" idx="1"/>
          </p:nvPr>
        </p:nvSpPr>
        <p:spPr>
          <a:xfrm>
            <a:off x="1257300" y="2738438"/>
            <a:ext cx="9410700" cy="6527007"/>
          </a:xfrm>
        </p:spPr>
        <p:txBody>
          <a:bodyPr>
            <a:normAutofit/>
          </a:bodyPr>
          <a:lstStyle/>
          <a:p>
            <a:r>
              <a:rPr lang="en-CA" dirty="0"/>
              <a:t>Guidelines:</a:t>
            </a:r>
          </a:p>
          <a:p>
            <a:pPr marL="0" indent="0">
              <a:buNone/>
            </a:pPr>
            <a:r>
              <a:rPr lang="en-CA" sz="3600" dirty="0">
                <a:hlinkClick r:id="rId2"/>
              </a:rPr>
              <a:t>https://ddprimarycare.surreyplace.ca/guidelines/</a:t>
            </a:r>
            <a:r>
              <a:rPr lang="en-CA" sz="3600" dirty="0"/>
              <a:t> </a:t>
            </a:r>
          </a:p>
          <a:p>
            <a:endParaRPr lang="en-CA" dirty="0"/>
          </a:p>
          <a:p>
            <a:endParaRPr lang="en-CA" dirty="0"/>
          </a:p>
          <a:p>
            <a:endParaRPr lang="en-CA" dirty="0"/>
          </a:p>
          <a:p>
            <a:r>
              <a:rPr lang="en-CA" dirty="0"/>
              <a:t>Tools:</a:t>
            </a:r>
          </a:p>
          <a:p>
            <a:pPr marL="0" indent="0">
              <a:buNone/>
            </a:pPr>
            <a:r>
              <a:rPr lang="en-CA" sz="3600" dirty="0">
                <a:hlinkClick r:id="rId3"/>
              </a:rPr>
              <a:t>https://ddprimarycare.surreyplace.ca/tools-2/</a:t>
            </a:r>
            <a:r>
              <a:rPr lang="en-CA" sz="3600" dirty="0"/>
              <a:t> </a:t>
            </a:r>
          </a:p>
          <a:p>
            <a:pPr marL="0" indent="0">
              <a:buNone/>
            </a:pPr>
            <a:endParaRPr lang="en-CA" sz="3600" dirty="0"/>
          </a:p>
        </p:txBody>
      </p:sp>
      <p:pic>
        <p:nvPicPr>
          <p:cNvPr id="5" name="Content Placeholder 4">
            <a:extLst>
              <a:ext uri="{FF2B5EF4-FFF2-40B4-BE49-F238E27FC236}">
                <a16:creationId xmlns:a16="http://schemas.microsoft.com/office/drawing/2014/main" id="{4FAB5BF6-1463-C4D6-D3EB-C4CA3DEA8B74}"/>
              </a:ext>
            </a:extLst>
          </p:cNvPr>
          <p:cNvPicPr>
            <a:picLocks noGrp="1" noChangeAspect="1"/>
          </p:cNvPicPr>
          <p:nvPr>
            <p:ph sz="half" idx="2"/>
          </p:nvPr>
        </p:nvPicPr>
        <p:blipFill>
          <a:blip r:embed="rId4"/>
          <a:stretch>
            <a:fillRect/>
          </a:stretch>
        </p:blipFill>
        <p:spPr>
          <a:xfrm>
            <a:off x="10668000" y="2409611"/>
            <a:ext cx="6342647" cy="3785559"/>
          </a:xfrm>
          <a:prstGeom prst="rect">
            <a:avLst/>
          </a:prstGeom>
          <a:ln>
            <a:solidFill>
              <a:schemeClr val="tx1"/>
            </a:solidFill>
          </a:ln>
        </p:spPr>
      </p:pic>
      <p:pic>
        <p:nvPicPr>
          <p:cNvPr id="6" name="Picture 5">
            <a:extLst>
              <a:ext uri="{FF2B5EF4-FFF2-40B4-BE49-F238E27FC236}">
                <a16:creationId xmlns:a16="http://schemas.microsoft.com/office/drawing/2014/main" id="{F81F8DDE-682F-ED1B-9B01-4362A6ACBE28}"/>
              </a:ext>
            </a:extLst>
          </p:cNvPr>
          <p:cNvPicPr>
            <a:picLocks noChangeAspect="1"/>
          </p:cNvPicPr>
          <p:nvPr/>
        </p:nvPicPr>
        <p:blipFill>
          <a:blip r:embed="rId5"/>
          <a:stretch>
            <a:fillRect/>
          </a:stretch>
        </p:blipFill>
        <p:spPr>
          <a:xfrm>
            <a:off x="10667999" y="6655558"/>
            <a:ext cx="6342648" cy="2828340"/>
          </a:xfrm>
          <a:prstGeom prst="rect">
            <a:avLst/>
          </a:prstGeom>
          <a:ln>
            <a:solidFill>
              <a:schemeClr val="tx1"/>
            </a:solidFill>
          </a:ln>
        </p:spPr>
      </p:pic>
    </p:spTree>
    <p:extLst>
      <p:ext uri="{BB962C8B-B14F-4D97-AF65-F5344CB8AC3E}">
        <p14:creationId xmlns:p14="http://schemas.microsoft.com/office/powerpoint/2010/main" val="336346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D491462-7F27-BD4E-CE3C-09478F60D74C}"/>
              </a:ext>
            </a:extLst>
          </p:cNvPr>
          <p:cNvSpPr>
            <a:spLocks noGrp="1"/>
          </p:cNvSpPr>
          <p:nvPr>
            <p:ph type="title"/>
          </p:nvPr>
        </p:nvSpPr>
        <p:spPr>
          <a:xfrm>
            <a:off x="1512276" y="123026"/>
            <a:ext cx="15263446" cy="1667764"/>
          </a:xfrm>
        </p:spPr>
        <p:txBody>
          <a:bodyPr anchor="ctr">
            <a:normAutofit/>
          </a:bodyPr>
          <a:lstStyle/>
          <a:p>
            <a:pPr algn="ctr"/>
            <a:r>
              <a:rPr lang="en-CA" sz="6000"/>
              <a:t>Telus PS Suite version of IDD Health Check</a:t>
            </a:r>
          </a:p>
        </p:txBody>
      </p:sp>
      <p:sp>
        <p:nvSpPr>
          <p:cNvPr id="12" name="Content Placeholder 11">
            <a:extLst>
              <a:ext uri="{FF2B5EF4-FFF2-40B4-BE49-F238E27FC236}">
                <a16:creationId xmlns:a16="http://schemas.microsoft.com/office/drawing/2014/main" id="{FF7A76F2-9449-9072-F740-E1C358B2C551}"/>
              </a:ext>
            </a:extLst>
          </p:cNvPr>
          <p:cNvSpPr>
            <a:spLocks noGrp="1"/>
          </p:cNvSpPr>
          <p:nvPr>
            <p:ph idx="1"/>
          </p:nvPr>
        </p:nvSpPr>
        <p:spPr>
          <a:xfrm>
            <a:off x="1056366" y="1790790"/>
            <a:ext cx="16166121" cy="1151856"/>
          </a:xfrm>
        </p:spPr>
        <p:txBody>
          <a:bodyPr anchor="ctr">
            <a:normAutofit/>
          </a:bodyPr>
          <a:lstStyle/>
          <a:p>
            <a:pPr marL="0" indent="0" algn="ctr">
              <a:spcBef>
                <a:spcPts val="0"/>
              </a:spcBef>
              <a:buNone/>
            </a:pPr>
            <a:r>
              <a:rPr lang="en-US" sz="3000" dirty="0"/>
              <a:t>Instructions to add to patient charts at </a:t>
            </a:r>
          </a:p>
          <a:p>
            <a:pPr marL="0" indent="0" algn="ctr">
              <a:spcBef>
                <a:spcPts val="600"/>
              </a:spcBef>
              <a:buNone/>
            </a:pPr>
            <a:r>
              <a:rPr lang="en-US" sz="3000" dirty="0">
                <a:hlinkClick r:id="rId2"/>
              </a:rPr>
              <a:t>https://ddprimarycare.surreyplace.ca/tools-2/general-health/preventive-care-checklist/</a:t>
            </a:r>
            <a:r>
              <a:rPr lang="en-US" sz="3000" dirty="0"/>
              <a:t> </a:t>
            </a:r>
          </a:p>
        </p:txBody>
      </p:sp>
      <p:pic>
        <p:nvPicPr>
          <p:cNvPr id="8" name="Content Placeholder 7">
            <a:extLst>
              <a:ext uri="{FF2B5EF4-FFF2-40B4-BE49-F238E27FC236}">
                <a16:creationId xmlns:a16="http://schemas.microsoft.com/office/drawing/2014/main" id="{AFE4F1AC-3225-6019-3939-FC863A60A91C}"/>
              </a:ext>
            </a:extLst>
          </p:cNvPr>
          <p:cNvPicPr>
            <a:picLocks noChangeAspect="1"/>
          </p:cNvPicPr>
          <p:nvPr/>
        </p:nvPicPr>
        <p:blipFill>
          <a:blip r:embed="rId3"/>
          <a:stretch>
            <a:fillRect/>
          </a:stretch>
        </p:blipFill>
        <p:spPr>
          <a:xfrm>
            <a:off x="3647325" y="3607723"/>
            <a:ext cx="10984204" cy="5849090"/>
          </a:xfrm>
          <a:prstGeom prst="rect">
            <a:avLst/>
          </a:prstGeom>
        </p:spPr>
      </p:pic>
    </p:spTree>
    <p:extLst>
      <p:ext uri="{BB962C8B-B14F-4D97-AF65-F5344CB8AC3E}">
        <p14:creationId xmlns:p14="http://schemas.microsoft.com/office/powerpoint/2010/main" val="1285082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0B35-6828-EDD0-6E4B-011C1B46F06D}"/>
              </a:ext>
            </a:extLst>
          </p:cNvPr>
          <p:cNvSpPr>
            <a:spLocks noGrp="1"/>
          </p:cNvSpPr>
          <p:nvPr>
            <p:ph type="title"/>
          </p:nvPr>
        </p:nvSpPr>
        <p:spPr>
          <a:xfrm>
            <a:off x="1257300" y="547688"/>
            <a:ext cx="16344900" cy="1988345"/>
          </a:xfrm>
        </p:spPr>
        <p:txBody>
          <a:bodyPr>
            <a:normAutofit/>
          </a:bodyPr>
          <a:lstStyle/>
          <a:p>
            <a:r>
              <a:rPr lang="en-CA" dirty="0"/>
              <a:t>Join us in the CFPC DD Member Interest Group</a:t>
            </a:r>
          </a:p>
        </p:txBody>
      </p:sp>
      <p:sp>
        <p:nvSpPr>
          <p:cNvPr id="3" name="Content Placeholder 2">
            <a:extLst>
              <a:ext uri="{FF2B5EF4-FFF2-40B4-BE49-F238E27FC236}">
                <a16:creationId xmlns:a16="http://schemas.microsoft.com/office/drawing/2014/main" id="{1154F5BE-CBB7-C729-0AE5-8E998D2D7573}"/>
              </a:ext>
            </a:extLst>
          </p:cNvPr>
          <p:cNvSpPr>
            <a:spLocks noGrp="1"/>
          </p:cNvSpPr>
          <p:nvPr>
            <p:ph idx="1"/>
          </p:nvPr>
        </p:nvSpPr>
        <p:spPr/>
        <p:txBody>
          <a:bodyPr/>
          <a:lstStyle/>
          <a:p>
            <a:r>
              <a:rPr lang="en-CA" dirty="0"/>
              <a:t>Developmental Disabilities Member Interest Group </a:t>
            </a:r>
          </a:p>
          <a:p>
            <a:pPr lvl="1"/>
            <a:r>
              <a:rPr lang="en-CA" dirty="0"/>
              <a:t>email </a:t>
            </a:r>
            <a:r>
              <a:rPr lang="en-CA" dirty="0">
                <a:hlinkClick r:id="rId2"/>
              </a:rPr>
              <a:t>migs@cfpc.ca</a:t>
            </a:r>
            <a:r>
              <a:rPr lang="en-CA" dirty="0"/>
              <a:t> to sign up for the “DD MIG” </a:t>
            </a:r>
          </a:p>
          <a:p>
            <a:pPr lvl="1"/>
            <a:r>
              <a:rPr lang="en-CA" dirty="0"/>
              <a:t>also request to be part of the discussion platform, DD “MiGroups”</a:t>
            </a:r>
          </a:p>
          <a:p>
            <a:pPr lvl="1"/>
            <a:endParaRPr lang="en-CA" dirty="0"/>
          </a:p>
          <a:p>
            <a:r>
              <a:rPr lang="en-CA" dirty="0"/>
              <a:t>Join in our every-other month webinar series by Zoom</a:t>
            </a:r>
          </a:p>
          <a:p>
            <a:pPr lvl="1"/>
            <a:r>
              <a:rPr lang="en-CA" dirty="0"/>
              <a:t>Next webinar is on Wednesday, November 30 at 20:00 – 21:00h Eastern Time. The topic is “IDD and </a:t>
            </a:r>
            <a:r>
              <a:rPr lang="en-CA"/>
              <a:t>epilepsy”.</a:t>
            </a:r>
            <a:endParaRPr lang="en-CA" dirty="0"/>
          </a:p>
          <a:p>
            <a:pPr lvl="2"/>
            <a:r>
              <a:rPr lang="en-CA" dirty="0"/>
              <a:t>Zoom link will be posted on the MiGroups platform (and, if you are signed up for the platform, notification of the posting will also be sent to you by email)</a:t>
            </a:r>
          </a:p>
        </p:txBody>
      </p:sp>
    </p:spTree>
    <p:extLst>
      <p:ext uri="{BB962C8B-B14F-4D97-AF65-F5344CB8AC3E}">
        <p14:creationId xmlns:p14="http://schemas.microsoft.com/office/powerpoint/2010/main" val="3470871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620352"/>
            <a:ext cx="18288000" cy="0"/>
          </a:xfrm>
          <a:prstGeom prst="line">
            <a:avLst/>
          </a:prstGeom>
          <a:ln w="28575" cap="flat">
            <a:solidFill>
              <a:srgbClr val="000000"/>
            </a:solidFill>
            <a:prstDash val="solid"/>
            <a:headEnd type="none" w="sm" len="sm"/>
            <a:tailEnd type="none" w="sm" len="sm"/>
          </a:ln>
        </p:spPr>
        <p:txBody>
          <a:bodyPr/>
          <a:lstStyle/>
          <a:p>
            <a:endParaRPr lang="en-CA"/>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2133393" y="1028700"/>
            <a:ext cx="14173812" cy="52197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endParaRPr lang="en-US" dirty="0"/>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endParaRPr lang="en-CA"/>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1009347" y="7730052"/>
            <a:ext cx="1124046" cy="1151197"/>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7098872" y="7784724"/>
            <a:ext cx="1124046" cy="1129502"/>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12299831" y="7773876"/>
            <a:ext cx="1124046" cy="1151197"/>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5197239" y="4942867"/>
            <a:ext cx="2552396" cy="2552396"/>
          </a:xfrm>
          <a:prstGeom prst="rect">
            <a:avLst/>
          </a:prstGeom>
        </p:spPr>
      </p:pic>
      <p:sp>
        <p:nvSpPr>
          <p:cNvPr id="13" name="TextBox 13"/>
          <p:cNvSpPr txBox="1">
            <a:spLocks noGrp="1" noRot="1" noMove="1" noResize="1" noEditPoints="1" noAdjustHandles="1" noChangeArrowheads="1" noChangeShapeType="1"/>
          </p:cNvSpPr>
          <p:nvPr/>
        </p:nvSpPr>
        <p:spPr>
          <a:xfrm>
            <a:off x="2433699" y="8111409"/>
            <a:ext cx="4436642" cy="495200"/>
          </a:xfrm>
          <a:prstGeom prst="rect">
            <a:avLst/>
          </a:prstGeom>
        </p:spPr>
        <p:txBody>
          <a:bodyPr wrap="square" lIns="0" tIns="0" rIns="0" bIns="0" rtlCol="0" anchor="t">
            <a:spAutoFit/>
          </a:bodyPr>
          <a:lstStyle/>
          <a:p>
            <a:pPr>
              <a:lnSpc>
                <a:spcPts val="4195"/>
              </a:lnSpc>
            </a:pPr>
            <a:r>
              <a:rPr lang="en-US" sz="3200" dirty="0">
                <a:solidFill>
                  <a:srgbClr val="000000"/>
                </a:solidFill>
                <a:latin typeface="Lucida Bright" panose="02040602050505020304" pitchFamily="18" charset="0"/>
                <a:cs typeface="Arial" panose="020B0604020202020204" pitchFamily="34" charset="0"/>
              </a:rPr>
              <a:t>FamilyMedicineForum</a:t>
            </a:r>
          </a:p>
        </p:txBody>
      </p:sp>
      <p:sp>
        <p:nvSpPr>
          <p:cNvPr id="14" name="TextBox 14"/>
          <p:cNvSpPr txBox="1">
            <a:spLocks noGrp="1" noRot="1" noMove="1" noResize="1" noEditPoints="1" noAdjustHandles="1" noChangeArrowheads="1" noChangeShapeType="1"/>
          </p:cNvSpPr>
          <p:nvPr/>
        </p:nvSpPr>
        <p:spPr>
          <a:xfrm>
            <a:off x="8451449" y="8097066"/>
            <a:ext cx="3556259"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5" name="TextBox 15"/>
          <p:cNvSpPr txBox="1">
            <a:spLocks noGrp="1" noRot="1" noMove="1" noResize="1" noEditPoints="1" noAdjustHandles="1" noChangeArrowheads="1" noChangeShapeType="1"/>
          </p:cNvSpPr>
          <p:nvPr/>
        </p:nvSpPr>
        <p:spPr>
          <a:xfrm>
            <a:off x="13716000" y="8101791"/>
            <a:ext cx="3962400"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6" name="TextBox 16"/>
          <p:cNvSpPr txBox="1">
            <a:spLocks noGrp="1" noRot="1" noMove="1" noResize="1" noEditPoints="1" noAdjustHandles="1" noChangeArrowheads="1" noChangeShapeType="1"/>
          </p:cNvSpPr>
          <p:nvPr/>
        </p:nvSpPr>
        <p:spPr>
          <a:xfrm>
            <a:off x="15544800" y="5811797"/>
            <a:ext cx="2438400" cy="673711"/>
          </a:xfrm>
          <a:prstGeom prst="rect">
            <a:avLst/>
          </a:prstGeom>
        </p:spPr>
        <p:txBody>
          <a:bodyPr wrap="square" lIns="0" tIns="0" rIns="0" bIns="0" rtlCol="0" anchor="t">
            <a:spAutoFit/>
          </a:bodyPr>
          <a:lstStyle/>
          <a:p>
            <a:pPr>
              <a:lnSpc>
                <a:spcPts val="5599"/>
              </a:lnSpc>
            </a:pPr>
            <a:r>
              <a:rPr lang="en-US" sz="3600" dirty="0">
                <a:solidFill>
                  <a:srgbClr val="000000"/>
                </a:solidFill>
                <a:latin typeface="Amasis MT Pro Black" panose="02040A04050005020304" pitchFamily="18" charset="0"/>
                <a:cs typeface="Arial" panose="020B0604020202020204" pitchFamily="34" charset="0"/>
              </a:rPr>
              <a:t>#myfmf</a:t>
            </a:r>
          </a:p>
        </p:txBody>
      </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3352800" y="2491837"/>
            <a:ext cx="11557292" cy="2107048"/>
            <a:chOff x="0" y="-133349"/>
            <a:chExt cx="14439805" cy="2809397"/>
          </a:xfrm>
        </p:grpSpPr>
        <p:sp>
          <p:nvSpPr>
            <p:cNvPr id="10" name="TextBox 10"/>
            <p:cNvSpPr txBox="1">
              <a:spLocks noGrp="1" noRot="1" noMove="1" noResize="1" noEditPoints="1" noAdjustHandles="1" noChangeArrowheads="1" noChangeShapeType="1"/>
            </p:cNvSpPr>
            <p:nvPr/>
          </p:nvSpPr>
          <p:spPr>
            <a:xfrm>
              <a:off x="0" y="-133349"/>
              <a:ext cx="14439805" cy="1504686"/>
            </a:xfrm>
            <a:prstGeom prst="rect">
              <a:avLst/>
            </a:prstGeom>
          </p:spPr>
          <p:txBody>
            <a:bodyPr lIns="0" tIns="0" rIns="0" bIns="0" rtlCol="0" anchor="t">
              <a:spAutoFit/>
            </a:bodyPr>
            <a:lstStyle/>
            <a:p>
              <a:pPr marL="0" lvl="0" indent="0" algn="ctr">
                <a:lnSpc>
                  <a:spcPts val="8800"/>
                </a:lnSpc>
              </a:pPr>
              <a:r>
                <a:rPr lang="en-US" sz="8000" b="1" u="none" dirty="0">
                  <a:solidFill>
                    <a:srgbClr val="000000"/>
                  </a:solidFill>
                  <a:latin typeface="Lucida Bright" panose="02040602050505020304" pitchFamily="18" charset="0"/>
                </a:rPr>
                <a:t>Thank you!</a:t>
              </a:r>
            </a:p>
          </p:txBody>
        </p:sp>
        <p:sp>
          <p:nvSpPr>
            <p:cNvPr id="11" name="TextBox 11"/>
            <p:cNvSpPr txBox="1">
              <a:spLocks noGrp="1" noRot="1" noMove="1" noResize="1" noEditPoints="1" noAdjustHandles="1" noChangeArrowheads="1" noChangeShapeType="1"/>
            </p:cNvSpPr>
            <p:nvPr/>
          </p:nvSpPr>
          <p:spPr>
            <a:xfrm>
              <a:off x="0" y="1805895"/>
              <a:ext cx="14439805" cy="870153"/>
            </a:xfrm>
            <a:prstGeom prst="rect">
              <a:avLst/>
            </a:prstGeom>
          </p:spPr>
          <p:txBody>
            <a:bodyPr lIns="0" tIns="0" rIns="0" bIns="0" rtlCol="0" anchor="t">
              <a:spAutoFit/>
            </a:bodyPr>
            <a:lstStyle/>
            <a:p>
              <a:pPr algn="ctr">
                <a:lnSpc>
                  <a:spcPts val="5599"/>
                </a:lnSpc>
              </a:pPr>
              <a:r>
                <a:rPr lang="en-US" sz="3999" dirty="0">
                  <a:solidFill>
                    <a:srgbClr val="000000"/>
                  </a:solidFill>
                  <a:latin typeface="Lucida Bright" panose="02040602050505020304" pitchFamily="18" charset="0"/>
                  <a:cs typeface="Arial" panose="020B0604020202020204" pitchFamily="34" charset="0"/>
                </a:rPr>
                <a:t>Please fill out your session evaluation now!</a:t>
              </a:r>
            </a:p>
          </p:txBody>
        </p:sp>
      </p:gr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4879834" y="-1364255"/>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Closing Slide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0BBC-4633-2918-545D-3913DF0F3CD4}"/>
              </a:ext>
            </a:extLst>
          </p:cNvPr>
          <p:cNvSpPr>
            <a:spLocks noGrp="1"/>
          </p:cNvSpPr>
          <p:nvPr>
            <p:ph type="ctrTitle"/>
          </p:nvPr>
        </p:nvSpPr>
        <p:spPr/>
        <p:txBody>
          <a:bodyPr/>
          <a:lstStyle/>
          <a:p>
            <a:r>
              <a:rPr lang="en-CA" dirty="0"/>
              <a:t>FMF IDD Case - Alicia</a:t>
            </a:r>
          </a:p>
        </p:txBody>
      </p:sp>
      <p:sp>
        <p:nvSpPr>
          <p:cNvPr id="3" name="Subtitle 2">
            <a:extLst>
              <a:ext uri="{FF2B5EF4-FFF2-40B4-BE49-F238E27FC236}">
                <a16:creationId xmlns:a16="http://schemas.microsoft.com/office/drawing/2014/main" id="{6A2BD844-F01D-00D8-62EE-0795A580D070}"/>
              </a:ext>
            </a:extLst>
          </p:cNvPr>
          <p:cNvSpPr>
            <a:spLocks noGrp="1"/>
          </p:cNvSpPr>
          <p:nvPr>
            <p:ph type="subTitle" idx="1"/>
          </p:nvPr>
        </p:nvSpPr>
        <p:spPr/>
        <p:txBody>
          <a:bodyPr/>
          <a:lstStyle/>
          <a:p>
            <a:r>
              <a:rPr lang="en-CA" dirty="0"/>
              <a:t>FMF 2023</a:t>
            </a:r>
          </a:p>
        </p:txBody>
      </p:sp>
    </p:spTree>
    <p:extLst>
      <p:ext uri="{BB962C8B-B14F-4D97-AF65-F5344CB8AC3E}">
        <p14:creationId xmlns:p14="http://schemas.microsoft.com/office/powerpoint/2010/main" val="176447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80E0-62E8-B8EA-4F99-898FE5468E54}"/>
              </a:ext>
            </a:extLst>
          </p:cNvPr>
          <p:cNvSpPr>
            <a:spLocks noGrp="1"/>
          </p:cNvSpPr>
          <p:nvPr>
            <p:ph type="title"/>
          </p:nvPr>
        </p:nvSpPr>
        <p:spPr>
          <a:xfrm>
            <a:off x="1257300" y="197708"/>
            <a:ext cx="15773400" cy="2298357"/>
          </a:xfrm>
        </p:spPr>
        <p:txBody>
          <a:bodyPr>
            <a:normAutofit/>
          </a:bodyPr>
          <a:lstStyle/>
          <a:p>
            <a:r>
              <a:rPr lang="en-US" sz="9000" dirty="0">
                <a:cs typeface="Calibri Light"/>
              </a:rPr>
              <a:t>Laura</a:t>
            </a:r>
            <a:endParaRPr lang="en-US" sz="9000" dirty="0"/>
          </a:p>
        </p:txBody>
      </p:sp>
      <p:sp>
        <p:nvSpPr>
          <p:cNvPr id="3" name="Content Placeholder 2">
            <a:extLst>
              <a:ext uri="{FF2B5EF4-FFF2-40B4-BE49-F238E27FC236}">
                <a16:creationId xmlns:a16="http://schemas.microsoft.com/office/drawing/2014/main" id="{D4D548EE-828D-1883-7C22-A458E80562F4}"/>
              </a:ext>
            </a:extLst>
          </p:cNvPr>
          <p:cNvSpPr>
            <a:spLocks noGrp="1"/>
          </p:cNvSpPr>
          <p:nvPr>
            <p:ph idx="1"/>
          </p:nvPr>
        </p:nvSpPr>
        <p:spPr>
          <a:xfrm>
            <a:off x="1106334" y="2617056"/>
            <a:ext cx="14611461" cy="6325737"/>
          </a:xfrm>
        </p:spPr>
        <p:txBody>
          <a:bodyPr vert="horz" lIns="137160" tIns="68580" rIns="137160" bIns="68580" rtlCol="0" anchor="t">
            <a:normAutofit/>
          </a:bodyPr>
          <a:lstStyle/>
          <a:p>
            <a:r>
              <a:rPr lang="en-US" sz="6000" dirty="0">
                <a:cs typeface="Calibri Light"/>
              </a:rPr>
              <a:t>40 year old female with moderate ID secondary to Kabuki syndrome</a:t>
            </a:r>
            <a:endParaRPr lang="en-US" sz="3600" b="1" dirty="0">
              <a:cs typeface="Calibri"/>
            </a:endParaRPr>
          </a:p>
          <a:p>
            <a:pPr marL="0" indent="0">
              <a:buNone/>
            </a:pPr>
            <a:endParaRPr lang="en-US" sz="3600" b="1" dirty="0">
              <a:cs typeface="Calibri"/>
            </a:endParaRPr>
          </a:p>
          <a:p>
            <a:pPr marL="0" indent="0">
              <a:buNone/>
            </a:pPr>
            <a:r>
              <a:rPr lang="en-US" b="1" dirty="0">
                <a:cs typeface="Calibri"/>
              </a:rPr>
              <a:t>PMHx:</a:t>
            </a:r>
            <a:r>
              <a:rPr lang="en-US" dirty="0">
                <a:cs typeface="Calibri"/>
              </a:rPr>
              <a:t> </a:t>
            </a:r>
          </a:p>
          <a:p>
            <a:r>
              <a:rPr lang="en-US" dirty="0">
                <a:cs typeface="Calibri"/>
              </a:rPr>
              <a:t>"autistic-like tendencies“</a:t>
            </a:r>
          </a:p>
          <a:p>
            <a:r>
              <a:rPr lang="en-US" dirty="0">
                <a:cs typeface="Calibri"/>
              </a:rPr>
              <a:t>recurrent ear infections</a:t>
            </a:r>
          </a:p>
          <a:p>
            <a:r>
              <a:rPr lang="en-US" dirty="0">
                <a:cs typeface="Calibri"/>
              </a:rPr>
              <a:t>chronic allergic rhinosinusitis</a:t>
            </a:r>
          </a:p>
          <a:p>
            <a:r>
              <a:rPr lang="en-US" dirty="0">
                <a:cs typeface="Calibri"/>
              </a:rPr>
              <a:t>tinea pedis</a:t>
            </a:r>
          </a:p>
        </p:txBody>
      </p:sp>
      <p:sp>
        <p:nvSpPr>
          <p:cNvPr id="4" name="TextBox 3">
            <a:extLst>
              <a:ext uri="{FF2B5EF4-FFF2-40B4-BE49-F238E27FC236}">
                <a16:creationId xmlns:a16="http://schemas.microsoft.com/office/drawing/2014/main" id="{8FAE752E-E876-20B0-94F2-C2EECF5FB738}"/>
              </a:ext>
            </a:extLst>
          </p:cNvPr>
          <p:cNvSpPr txBox="1"/>
          <p:nvPr/>
        </p:nvSpPr>
        <p:spPr>
          <a:xfrm>
            <a:off x="10494627" y="4463993"/>
            <a:ext cx="8183460" cy="5909310"/>
          </a:xfrm>
          <a:prstGeom prst="rect">
            <a:avLst/>
          </a:prstGeom>
          <a:noFill/>
        </p:spPr>
        <p:txBody>
          <a:bodyPr wrap="square" rtlCol="0">
            <a:spAutoFit/>
          </a:bodyPr>
          <a:lstStyle/>
          <a:p>
            <a:pPr defTabSz="1371600"/>
            <a:r>
              <a:rPr lang="en-CA" sz="4200" b="1" dirty="0">
                <a:solidFill>
                  <a:prstClr val="black"/>
                </a:solidFill>
                <a:latin typeface="Calibri" panose="020F0502020204030204"/>
              </a:rPr>
              <a:t>Meds:</a:t>
            </a:r>
            <a:endParaRPr lang="en-CA" sz="4200" dirty="0">
              <a:solidFill>
                <a:prstClr val="black"/>
              </a:solidFill>
              <a:latin typeface="Calibri" panose="020F0502020204030204"/>
            </a:endParaRPr>
          </a:p>
          <a:p>
            <a:pPr marL="428625" indent="-428625" defTabSz="1371600">
              <a:buFont typeface="Arial" panose="020B0604020202020204" pitchFamily="34" charset="0"/>
              <a:buChar char="•"/>
            </a:pPr>
            <a:r>
              <a:rPr lang="en-CA" sz="4200" dirty="0">
                <a:solidFill>
                  <a:prstClr val="black"/>
                </a:solidFill>
                <a:latin typeface="Calibri" panose="020F0502020204030204"/>
              </a:rPr>
              <a:t>Loratadine </a:t>
            </a:r>
          </a:p>
          <a:p>
            <a:pPr marL="428625" indent="-428625" defTabSz="1371600">
              <a:buFont typeface="Arial" panose="020B0604020202020204" pitchFamily="34" charset="0"/>
              <a:buChar char="•"/>
            </a:pPr>
            <a:r>
              <a:rPr lang="en-CA" sz="4200" dirty="0">
                <a:solidFill>
                  <a:prstClr val="black"/>
                </a:solidFill>
                <a:latin typeface="Calibri" panose="020F0502020204030204"/>
              </a:rPr>
              <a:t>Ethinyl estradiol and </a:t>
            </a:r>
            <a:r>
              <a:rPr lang="en-CA" sz="4200" dirty="0" err="1">
                <a:solidFill>
                  <a:prstClr val="black"/>
                </a:solidFill>
                <a:latin typeface="Calibri" panose="020F0502020204030204"/>
              </a:rPr>
              <a:t>desogestrel</a:t>
            </a:r>
            <a:r>
              <a:rPr lang="en-CA" sz="4200" dirty="0">
                <a:solidFill>
                  <a:prstClr val="black"/>
                </a:solidFill>
                <a:latin typeface="Calibri" panose="020F0502020204030204"/>
              </a:rPr>
              <a:t>  </a:t>
            </a:r>
          </a:p>
          <a:p>
            <a:pPr marL="428625" indent="-428625" defTabSz="1371600">
              <a:buFont typeface="Arial" panose="020B0604020202020204" pitchFamily="34" charset="0"/>
              <a:buChar char="•"/>
            </a:pPr>
            <a:r>
              <a:rPr lang="en-CA" sz="4200" dirty="0">
                <a:solidFill>
                  <a:prstClr val="black"/>
                </a:solidFill>
                <a:latin typeface="Calibri" panose="020F0502020204030204"/>
              </a:rPr>
              <a:t>Aripiprazole </a:t>
            </a:r>
          </a:p>
          <a:p>
            <a:pPr marL="428625" indent="-428625" defTabSz="1371600">
              <a:buFont typeface="Arial" panose="020B0604020202020204" pitchFamily="34" charset="0"/>
              <a:buChar char="•"/>
            </a:pPr>
            <a:r>
              <a:rPr lang="en-CA" sz="4200" dirty="0">
                <a:solidFill>
                  <a:prstClr val="black"/>
                </a:solidFill>
                <a:latin typeface="Calibri" panose="020F0502020204030204"/>
              </a:rPr>
              <a:t>Clonazepam</a:t>
            </a:r>
          </a:p>
          <a:p>
            <a:pPr marL="428625" indent="-428625" defTabSz="1371600">
              <a:buFont typeface="Arial" panose="020B0604020202020204" pitchFamily="34" charset="0"/>
              <a:buChar char="•"/>
            </a:pPr>
            <a:r>
              <a:rPr lang="en-CA" sz="4200" dirty="0">
                <a:solidFill>
                  <a:prstClr val="black"/>
                </a:solidFill>
                <a:latin typeface="Calibri" panose="020F0502020204030204"/>
              </a:rPr>
              <a:t>Vitamin B12</a:t>
            </a:r>
          </a:p>
          <a:p>
            <a:pPr marL="428625" indent="-428625" defTabSz="1371600">
              <a:buFont typeface="Arial" panose="020B0604020202020204" pitchFamily="34" charset="0"/>
              <a:buChar char="•"/>
            </a:pPr>
            <a:r>
              <a:rPr lang="en-CA" sz="4200" dirty="0">
                <a:solidFill>
                  <a:prstClr val="black"/>
                </a:solidFill>
                <a:latin typeface="Calibri" panose="020F0502020204030204"/>
              </a:rPr>
              <a:t>Vitamin D3</a:t>
            </a:r>
          </a:p>
          <a:p>
            <a:pPr marL="428625" indent="-428625" defTabSz="1371600">
              <a:buFont typeface="Arial" panose="020B0604020202020204" pitchFamily="34" charset="0"/>
              <a:buChar char="•"/>
            </a:pPr>
            <a:r>
              <a:rPr lang="en-CA" sz="4200" dirty="0">
                <a:solidFill>
                  <a:prstClr val="black"/>
                </a:solidFill>
                <a:latin typeface="Calibri" panose="020F0502020204030204"/>
              </a:rPr>
              <a:t>Olanzapine (PRN)</a:t>
            </a:r>
          </a:p>
          <a:p>
            <a:pPr marL="428625" indent="-428625" defTabSz="1371600">
              <a:buFont typeface="Arial" panose="020B0604020202020204" pitchFamily="34" charset="0"/>
              <a:buChar char="•"/>
            </a:pPr>
            <a:r>
              <a:rPr lang="en-CA" sz="4200" dirty="0">
                <a:solidFill>
                  <a:prstClr val="black"/>
                </a:solidFill>
                <a:latin typeface="Calibri" panose="020F0502020204030204"/>
              </a:rPr>
              <a:t>Lorazepam (PRN)</a:t>
            </a:r>
          </a:p>
        </p:txBody>
      </p:sp>
    </p:spTree>
    <p:extLst>
      <p:ext uri="{BB962C8B-B14F-4D97-AF65-F5344CB8AC3E}">
        <p14:creationId xmlns:p14="http://schemas.microsoft.com/office/powerpoint/2010/main" val="34006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7" name="Picture 6" descr="Top view of ground spices on a colored surface">
            <a:extLst>
              <a:ext uri="{FF2B5EF4-FFF2-40B4-BE49-F238E27FC236}">
                <a16:creationId xmlns:a16="http://schemas.microsoft.com/office/drawing/2014/main" id="{247A0AF7-B5E9-9CDA-493D-EB72E8D27A60}"/>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 y="15"/>
            <a:ext cx="14504463" cy="10286985"/>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70657A5-89A8-1550-6F19-D31743733405}"/>
              </a:ext>
            </a:extLst>
          </p:cNvPr>
          <p:cNvSpPr>
            <a:spLocks noGrp="1"/>
          </p:cNvSpPr>
          <p:nvPr>
            <p:ph idx="1"/>
          </p:nvPr>
        </p:nvSpPr>
        <p:spPr>
          <a:xfrm>
            <a:off x="1334531" y="3327058"/>
            <a:ext cx="15371805" cy="3271451"/>
          </a:xfrm>
          <a:solidFill>
            <a:schemeClr val="bg1">
              <a:alpha val="80000"/>
            </a:schemeClr>
          </a:solidFill>
        </p:spPr>
        <p:txBody>
          <a:bodyPr>
            <a:normAutofit/>
          </a:bodyPr>
          <a:lstStyle/>
          <a:p>
            <a:pPr marL="0" indent="0" algn="ctr">
              <a:buNone/>
            </a:pPr>
            <a:r>
              <a:rPr lang="en-CA" sz="5400" dirty="0"/>
              <a:t>“We’ve noticed some behaviour changes lately. At baseline, Laura has 5-10 “</a:t>
            </a:r>
            <a:r>
              <a:rPr lang="en-CA" sz="5400" b="1" dirty="0"/>
              <a:t>escalations”</a:t>
            </a:r>
            <a:r>
              <a:rPr lang="en-CA" sz="5400" dirty="0"/>
              <a:t> per month, but this has increased to 20-30 per month. We also noticed some </a:t>
            </a:r>
            <a:r>
              <a:rPr lang="en-CA" sz="5400" b="1" dirty="0"/>
              <a:t>changes to her eating habits</a:t>
            </a:r>
            <a:r>
              <a:rPr lang="en-CA" sz="5400" dirty="0"/>
              <a:t>.”</a:t>
            </a:r>
          </a:p>
        </p:txBody>
      </p:sp>
    </p:spTree>
    <p:extLst>
      <p:ext uri="{BB962C8B-B14F-4D97-AF65-F5344CB8AC3E}">
        <p14:creationId xmlns:p14="http://schemas.microsoft.com/office/powerpoint/2010/main" val="125279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FF5B-5FA0-18EA-60E4-756BDBC9993E}"/>
              </a:ext>
            </a:extLst>
          </p:cNvPr>
          <p:cNvSpPr>
            <a:spLocks noGrp="1"/>
          </p:cNvSpPr>
          <p:nvPr>
            <p:ph type="title"/>
          </p:nvPr>
        </p:nvSpPr>
        <p:spPr/>
        <p:txBody>
          <a:bodyPr/>
          <a:lstStyle/>
          <a:p>
            <a:r>
              <a:rPr lang="en-CA" dirty="0"/>
              <a:t>HPI</a:t>
            </a:r>
          </a:p>
        </p:txBody>
      </p:sp>
      <p:sp>
        <p:nvSpPr>
          <p:cNvPr id="3" name="Content Placeholder 2">
            <a:extLst>
              <a:ext uri="{FF2B5EF4-FFF2-40B4-BE49-F238E27FC236}">
                <a16:creationId xmlns:a16="http://schemas.microsoft.com/office/drawing/2014/main" id="{C589A076-36D3-FA95-3EF9-0088651934C6}"/>
              </a:ext>
            </a:extLst>
          </p:cNvPr>
          <p:cNvSpPr>
            <a:spLocks noGrp="1"/>
          </p:cNvSpPr>
          <p:nvPr>
            <p:ph idx="1"/>
          </p:nvPr>
        </p:nvSpPr>
        <p:spPr>
          <a:xfrm>
            <a:off x="1257300" y="2738438"/>
            <a:ext cx="15773400" cy="2708705"/>
          </a:xfrm>
        </p:spPr>
        <p:txBody>
          <a:bodyPr>
            <a:normAutofit/>
          </a:bodyPr>
          <a:lstStyle/>
          <a:p>
            <a:r>
              <a:rPr lang="en-US" sz="4800" dirty="0">
                <a:cs typeface="Calibri"/>
              </a:rPr>
              <a:t>Increase in “escalations” at home / in community. </a:t>
            </a:r>
          </a:p>
          <a:p>
            <a:r>
              <a:rPr lang="en-US" sz="4800" dirty="0">
                <a:cs typeface="Calibri"/>
              </a:rPr>
              <a:t>Waking at night (12am-2am) eating non-nutritious items</a:t>
            </a:r>
          </a:p>
          <a:p>
            <a:r>
              <a:rPr lang="en-US" sz="4800" dirty="0">
                <a:cs typeface="Calibri"/>
              </a:rPr>
              <a:t>New mild iron deficiency anemia NYD</a:t>
            </a:r>
          </a:p>
          <a:p>
            <a:endParaRPr lang="en-CA" sz="6000" dirty="0"/>
          </a:p>
        </p:txBody>
      </p:sp>
      <p:sp>
        <p:nvSpPr>
          <p:cNvPr id="5" name="TextBox 4">
            <a:extLst>
              <a:ext uri="{FF2B5EF4-FFF2-40B4-BE49-F238E27FC236}">
                <a16:creationId xmlns:a16="http://schemas.microsoft.com/office/drawing/2014/main" id="{F1B71501-4CE2-9D98-32F0-E03DED628576}"/>
              </a:ext>
            </a:extLst>
          </p:cNvPr>
          <p:cNvSpPr txBox="1"/>
          <p:nvPr/>
        </p:nvSpPr>
        <p:spPr>
          <a:xfrm>
            <a:off x="1257300" y="7107824"/>
            <a:ext cx="14880624" cy="2308324"/>
          </a:xfrm>
          <a:prstGeom prst="rect">
            <a:avLst/>
          </a:prstGeom>
          <a:noFill/>
        </p:spPr>
        <p:txBody>
          <a:bodyPr wrap="square">
            <a:spAutoFit/>
          </a:bodyPr>
          <a:lstStyle/>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English, limited language skills </a:t>
            </a:r>
          </a:p>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Group home</a:t>
            </a:r>
          </a:p>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Mother died, Father visits</a:t>
            </a:r>
          </a:p>
        </p:txBody>
      </p:sp>
      <p:sp>
        <p:nvSpPr>
          <p:cNvPr id="6" name="Title 1">
            <a:extLst>
              <a:ext uri="{FF2B5EF4-FFF2-40B4-BE49-F238E27FC236}">
                <a16:creationId xmlns:a16="http://schemas.microsoft.com/office/drawing/2014/main" id="{D4959F9D-C545-8764-E07C-95932145CDB5}"/>
              </a:ext>
            </a:extLst>
          </p:cNvPr>
          <p:cNvSpPr txBox="1">
            <a:spLocks/>
          </p:cNvSpPr>
          <p:nvPr/>
        </p:nvSpPr>
        <p:spPr>
          <a:xfrm>
            <a:off x="1257300" y="544714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CA" sz="6600" dirty="0">
                <a:solidFill>
                  <a:prstClr val="black"/>
                </a:solidFill>
                <a:latin typeface="Calibri Light" panose="020F0302020204030204"/>
              </a:rPr>
              <a:t>Social </a:t>
            </a:r>
            <a:r>
              <a:rPr lang="en-CA" sz="6600" dirty="0" err="1">
                <a:solidFill>
                  <a:prstClr val="black"/>
                </a:solidFill>
                <a:latin typeface="Calibri Light" panose="020F0302020204030204"/>
              </a:rPr>
              <a:t>Hx</a:t>
            </a:r>
            <a:endParaRPr lang="en-CA" sz="6600" dirty="0">
              <a:solidFill>
                <a:prstClr val="black"/>
              </a:solidFill>
              <a:latin typeface="Calibri Light" panose="020F0302020204030204"/>
            </a:endParaRPr>
          </a:p>
        </p:txBody>
      </p:sp>
    </p:spTree>
    <p:extLst>
      <p:ext uri="{BB962C8B-B14F-4D97-AF65-F5344CB8AC3E}">
        <p14:creationId xmlns:p14="http://schemas.microsoft.com/office/powerpoint/2010/main" val="12716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BEF8C-7965-B52E-EFFF-AFA17E3B49E2}"/>
              </a:ext>
            </a:extLst>
          </p:cNvPr>
          <p:cNvSpPr>
            <a:spLocks noGrp="1"/>
          </p:cNvSpPr>
          <p:nvPr>
            <p:ph idx="1"/>
          </p:nvPr>
        </p:nvSpPr>
        <p:spPr>
          <a:xfrm>
            <a:off x="1" y="2125361"/>
            <a:ext cx="6166022" cy="7722974"/>
          </a:xfrm>
        </p:spPr>
        <p:txBody>
          <a:bodyPr>
            <a:normAutofit/>
          </a:bodyPr>
          <a:lstStyle/>
          <a:p>
            <a:r>
              <a:rPr lang="en-CA" dirty="0"/>
              <a:t>Rare, multisystem disorder – distinctive facial features, growth delays, varying degrees of ID, skeletal abnormalities, short stature</a:t>
            </a:r>
          </a:p>
          <a:p>
            <a:r>
              <a:rPr lang="en-CA" dirty="0"/>
              <a:t>1 / 32,000 births </a:t>
            </a:r>
          </a:p>
          <a:p>
            <a:r>
              <a:rPr lang="en-CA" dirty="0"/>
              <a:t>M = F </a:t>
            </a:r>
          </a:p>
          <a:p>
            <a:r>
              <a:rPr lang="en-CA" i="1" dirty="0"/>
              <a:t>Most</a:t>
            </a:r>
            <a:r>
              <a:rPr lang="en-CA" dirty="0"/>
              <a:t> from gene mutations (~70%) in KMT2D (more common) or KDM6A</a:t>
            </a:r>
          </a:p>
          <a:p>
            <a:endParaRPr lang="en-CA" dirty="0"/>
          </a:p>
          <a:p>
            <a:endParaRPr lang="en-CA" dirty="0"/>
          </a:p>
          <a:p>
            <a:endParaRPr lang="en-CA" dirty="0"/>
          </a:p>
        </p:txBody>
      </p:sp>
      <p:pic>
        <p:nvPicPr>
          <p:cNvPr id="1026" name="Picture 2">
            <a:extLst>
              <a:ext uri="{FF2B5EF4-FFF2-40B4-BE49-F238E27FC236}">
                <a16:creationId xmlns:a16="http://schemas.microsoft.com/office/drawing/2014/main" id="{6DA8A72C-D782-3CCA-3A8B-426B25562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53" b="11351"/>
          <a:stretch/>
        </p:blipFill>
        <p:spPr bwMode="auto">
          <a:xfrm>
            <a:off x="5696464" y="667518"/>
            <a:ext cx="12591536" cy="9619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5F96CF-42F1-D4B7-CFEA-322FCEBB5075}"/>
              </a:ext>
            </a:extLst>
          </p:cNvPr>
          <p:cNvSpPr>
            <a:spLocks noGrp="1"/>
          </p:cNvSpPr>
          <p:nvPr>
            <p:ph type="title"/>
          </p:nvPr>
        </p:nvSpPr>
        <p:spPr>
          <a:xfrm>
            <a:off x="0" y="1"/>
            <a:ext cx="15773400" cy="1988345"/>
          </a:xfrm>
        </p:spPr>
        <p:txBody>
          <a:bodyPr/>
          <a:lstStyle/>
          <a:p>
            <a:r>
              <a:rPr lang="en-CA" dirty="0"/>
              <a:t>Kabuki Syndrome</a:t>
            </a:r>
          </a:p>
        </p:txBody>
      </p:sp>
    </p:spTree>
    <p:extLst>
      <p:ext uri="{BB962C8B-B14F-4D97-AF65-F5344CB8AC3E}">
        <p14:creationId xmlns:p14="http://schemas.microsoft.com/office/powerpoint/2010/main" val="366766874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2166</TotalTime>
  <Words>5996</Words>
  <Application>Microsoft Office PowerPoint</Application>
  <PresentationFormat>Custom</PresentationFormat>
  <Paragraphs>586</Paragraphs>
  <Slides>47</Slides>
  <Notes>30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47</vt:i4>
      </vt:variant>
    </vt:vector>
  </HeadingPairs>
  <TitlesOfParts>
    <vt:vector size="68" baseType="lpstr">
      <vt:lpstr>Calibri</vt:lpstr>
      <vt:lpstr>Helvetica</vt:lpstr>
      <vt:lpstr>Open Sans</vt:lpstr>
      <vt:lpstr>inherit</vt:lpstr>
      <vt:lpstr>Helvetica Neue</vt:lpstr>
      <vt:lpstr>Amasis MT Pro Black</vt:lpstr>
      <vt:lpstr>Libre Franklin</vt:lpstr>
      <vt:lpstr>Figtree</vt:lpstr>
      <vt:lpstr>Calibri Light</vt:lpstr>
      <vt:lpstr>Arial</vt:lpstr>
      <vt:lpstr>Courier New</vt:lpstr>
      <vt:lpstr>Aptos</vt:lpstr>
      <vt:lpstr>Symbol</vt:lpstr>
      <vt:lpstr>Optima</vt:lpstr>
      <vt:lpstr>Wingdings</vt:lpstr>
      <vt:lpstr>Lucida Bright</vt:lpstr>
      <vt:lpstr>Times</vt:lpstr>
      <vt:lpstr>Office Theme</vt:lpstr>
      <vt:lpstr>1_Office Theme</vt:lpstr>
      <vt:lpstr>Celestial</vt:lpstr>
      <vt:lpstr>2_Office Theme</vt:lpstr>
      <vt:lpstr>Title Slide</vt:lpstr>
      <vt:lpstr>COI – Presenter Disclosure (1)</vt:lpstr>
      <vt:lpstr>COI – Presenter Disclosure (2)</vt:lpstr>
      <vt:lpstr>Learning objectives</vt:lpstr>
      <vt:lpstr>FMF IDD Case - Alicia</vt:lpstr>
      <vt:lpstr>Laura</vt:lpstr>
      <vt:lpstr>PowerPoint Presentation</vt:lpstr>
      <vt:lpstr>HPI</vt:lpstr>
      <vt:lpstr>Kabuki Syndrome</vt:lpstr>
      <vt:lpstr>PowerPoint Presentation</vt:lpstr>
      <vt:lpstr>DDx</vt:lpstr>
      <vt:lpstr>Canadian Consensus Guidelines for Primary Care for Adults with Developmental Disabilities</vt:lpstr>
      <vt:lpstr>Case Resolution:   Laura</vt:lpstr>
      <vt:lpstr>Upper GI Dysmotility &amp; IDD</vt:lpstr>
      <vt:lpstr>Clinical Pearls</vt:lpstr>
      <vt:lpstr>Gynecological issues: Menstrual Regulation/Suppression and Cervical Cancer Screening </vt:lpstr>
      <vt:lpstr>Case</vt:lpstr>
      <vt:lpstr>The Canadian Guidelines for the Primary Care of Adults with IDD (Can Fam Physician 2018) </vt:lpstr>
      <vt:lpstr>Key learning points</vt:lpstr>
      <vt:lpstr>Case Resolution</vt:lpstr>
      <vt:lpstr>Cervical Cancer Screening in Patients with IDD</vt:lpstr>
      <vt:lpstr>Approach to the Pelvic Exam in patients with IDD</vt:lpstr>
      <vt:lpstr>Other options?</vt:lpstr>
      <vt:lpstr>Summary</vt:lpstr>
      <vt:lpstr>A NEWCOMER WITH POSSIBLE IDD</vt:lpstr>
      <vt:lpstr>Consult TO ADULT IDD CLINIC</vt:lpstr>
      <vt:lpstr>PowerPoint Presentation</vt:lpstr>
      <vt:lpstr>Criteria for disability support program in 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THERAPY ASSESSMENT</vt:lpstr>
      <vt:lpstr>OCCUPATIONAL THERAPY ASSESSMENT</vt:lpstr>
      <vt:lpstr>Next STEPS</vt:lpstr>
      <vt:lpstr>CASE RESOLUTION</vt:lpstr>
      <vt:lpstr>Resources</vt:lpstr>
      <vt:lpstr>Telus PS Suite version of IDD Health Check</vt:lpstr>
      <vt:lpstr>Join us in the CFPC DD Member Interest Group</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FMF 2023 COI Slide Template_Standard</dc:title>
  <dc:creator>Deanne McKay</dc:creator>
  <cp:lastModifiedBy>Deanne McKay</cp:lastModifiedBy>
  <cp:revision>33</cp:revision>
  <dcterms:created xsi:type="dcterms:W3CDTF">2006-08-16T00:00:00Z</dcterms:created>
  <dcterms:modified xsi:type="dcterms:W3CDTF">2023-11-06T13:28:01Z</dcterms:modified>
  <dc:identifier>DAFZVjthhBM</dc:identifier>
</cp:coreProperties>
</file>