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notesMasterIdLst>
    <p:notesMasterId r:id="rId77"/>
  </p:notesMasterIdLst>
  <p:sldIdLst>
    <p:sldId id="359" r:id="rId2"/>
    <p:sldId id="357" r:id="rId3"/>
    <p:sldId id="358" r:id="rId4"/>
    <p:sldId id="315" r:id="rId5"/>
    <p:sldId id="353" r:id="rId6"/>
    <p:sldId id="257" r:id="rId7"/>
    <p:sldId id="258" r:id="rId8"/>
    <p:sldId id="329" r:id="rId9"/>
    <p:sldId id="260" r:id="rId10"/>
    <p:sldId id="330" r:id="rId11"/>
    <p:sldId id="349" r:id="rId12"/>
    <p:sldId id="352" r:id="rId13"/>
    <p:sldId id="331" r:id="rId14"/>
    <p:sldId id="332" r:id="rId15"/>
    <p:sldId id="333" r:id="rId16"/>
    <p:sldId id="335" r:id="rId17"/>
    <p:sldId id="259" r:id="rId18"/>
    <p:sldId id="261" r:id="rId19"/>
    <p:sldId id="263" r:id="rId20"/>
    <p:sldId id="262" r:id="rId21"/>
    <p:sldId id="308" r:id="rId22"/>
    <p:sldId id="292" r:id="rId23"/>
    <p:sldId id="264" r:id="rId24"/>
    <p:sldId id="265" r:id="rId25"/>
    <p:sldId id="309" r:id="rId26"/>
    <p:sldId id="293" r:id="rId27"/>
    <p:sldId id="266" r:id="rId28"/>
    <p:sldId id="267" r:id="rId29"/>
    <p:sldId id="310" r:id="rId30"/>
    <p:sldId id="294" r:id="rId31"/>
    <p:sldId id="268" r:id="rId32"/>
    <p:sldId id="269" r:id="rId33"/>
    <p:sldId id="312" r:id="rId34"/>
    <p:sldId id="295" r:id="rId35"/>
    <p:sldId id="270" r:id="rId36"/>
    <p:sldId id="271" r:id="rId37"/>
    <p:sldId id="311" r:id="rId38"/>
    <p:sldId id="296" r:id="rId39"/>
    <p:sldId id="272" r:id="rId40"/>
    <p:sldId id="273" r:id="rId41"/>
    <p:sldId id="274" r:id="rId42"/>
    <p:sldId id="275" r:id="rId43"/>
    <p:sldId id="276" r:id="rId44"/>
    <p:sldId id="342" r:id="rId45"/>
    <p:sldId id="277" r:id="rId46"/>
    <p:sldId id="278" r:id="rId47"/>
    <p:sldId id="313" r:id="rId48"/>
    <p:sldId id="281" r:id="rId49"/>
    <p:sldId id="282" r:id="rId50"/>
    <p:sldId id="283" r:id="rId51"/>
    <p:sldId id="284" r:id="rId52"/>
    <p:sldId id="288" r:id="rId53"/>
    <p:sldId id="289" r:id="rId54"/>
    <p:sldId id="314" r:id="rId55"/>
    <p:sldId id="290" r:id="rId56"/>
    <p:sldId id="291" r:id="rId57"/>
    <p:sldId id="299" r:id="rId58"/>
    <p:sldId id="297" r:id="rId59"/>
    <p:sldId id="300" r:id="rId60"/>
    <p:sldId id="298" r:id="rId61"/>
    <p:sldId id="301" r:id="rId62"/>
    <p:sldId id="302" r:id="rId63"/>
    <p:sldId id="304" r:id="rId64"/>
    <p:sldId id="305" r:id="rId65"/>
    <p:sldId id="306" r:id="rId66"/>
    <p:sldId id="307" r:id="rId67"/>
    <p:sldId id="343" r:id="rId68"/>
    <p:sldId id="354" r:id="rId69"/>
    <p:sldId id="355" r:id="rId70"/>
    <p:sldId id="356" r:id="rId71"/>
    <p:sldId id="344" r:id="rId72"/>
    <p:sldId id="324" r:id="rId73"/>
    <p:sldId id="325" r:id="rId74"/>
    <p:sldId id="327" r:id="rId75"/>
    <p:sldId id="360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46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5139-A40D-4F71-BC55-AFB5BD51B3E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DBED4-D482-48C4-8C9F-CB86E2D0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4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Where a faculty/presenter has no relationships to disclose, indicate Not Applicable under Relationships with Financial Sponsors.</a:t>
            </a:r>
          </a:p>
          <a:p>
            <a:pPr lvl="0"/>
            <a:endParaRPr lang="en-US"/>
          </a:p>
          <a:p>
            <a:pPr lvl="0"/>
            <a:r>
              <a:rPr lang="en-US"/>
              <a:t>Complete this slide for the primary presenter and ALL co-presenters if applicable.</a:t>
            </a:r>
          </a:p>
          <a:p>
            <a:pPr lvl="0"/>
            <a:endParaRPr lang="en-US"/>
          </a:p>
          <a:p>
            <a:pPr lvl="0"/>
            <a:r>
              <a:rPr lang="en-US"/>
              <a:t>Reminder: Disclosures made on your COI forms should match disclosures made on the COI slide.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BED4-D482-48C4-8C9F-CB86E2D0F8C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82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BED4-D482-48C4-8C9F-CB86E2D0F8C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74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DBED4-D482-48C4-8C9F-CB86E2D0F8C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2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Where a program has received no external financial support (e.g., monies for food, logistics assistance such as registration, AV set-up, etc.), indicate No External Support.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37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B11F-C9AF-4D3E-AF44-DF4D95189E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BED4-D482-48C4-8C9F-CB86E2D0F8C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4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BED4-D482-48C4-8C9F-CB86E2D0F8C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10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BED4-D482-48C4-8C9F-CB86E2D0F8C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79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BED4-D482-48C4-8C9F-CB86E2D0F8C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20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BED4-D482-48C4-8C9F-CB86E2D0F8C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10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BED4-D482-48C4-8C9F-CB86E2D0F8C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1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AFB4-D08E-4596-B8C4-95CD24AE6E1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DDB7-65F4-4BB0-AC22-F4577C31F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59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AFB4-D08E-4596-B8C4-95CD24AE6E1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DDB7-65F4-4BB0-AC22-F4577C31F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8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AFB4-D08E-4596-B8C4-95CD24AE6E1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DDB7-65F4-4BB0-AC22-F4577C31F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06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AFB4-D08E-4596-B8C4-95CD24AE6E1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DDB7-65F4-4BB0-AC22-F4577C31F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AFB4-D08E-4596-B8C4-95CD24AE6E1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DDB7-65F4-4BB0-AC22-F4577C31F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53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AFB4-D08E-4596-B8C4-95CD24AE6E1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DDB7-65F4-4BB0-AC22-F4577C31F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5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AFB4-D08E-4596-B8C4-95CD24AE6E1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DDB7-65F4-4BB0-AC22-F4577C31F2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AFB4-D08E-4596-B8C4-95CD24AE6E1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DDB7-65F4-4BB0-AC22-F4577C31F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3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AFB4-D08E-4596-B8C4-95CD24AE6E1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DDB7-65F4-4BB0-AC22-F4577C31F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AFB4-D08E-4596-B8C4-95CD24AE6E1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DDB7-65F4-4BB0-AC22-F4577C31F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1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D30AFB4-D08E-4596-B8C4-95CD24AE6E1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DDB7-65F4-4BB0-AC22-F4577C31F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7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D30AFB4-D08E-4596-B8C4-95CD24AE6E1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027DDB7-65F4-4BB0-AC22-F4577C31F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xietybc.com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ttawadepressionalgorithm.ca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ttawaanxietyalgorithm.ca/" TargetMode="Externa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ttawaanxietyalgorithm.ca/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43F0DC74-B783-FC17-2B2F-79E26C355F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74600" y="-664102"/>
            <a:ext cx="4114800" cy="571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defRPr/>
            </a:pPr>
            <a:r>
              <a:rPr lang="en-US" sz="2200" cap="none" spc="0" dirty="0"/>
              <a:t>Title Slide</a:t>
            </a:r>
          </a:p>
        </p:txBody>
      </p:sp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14350" y="1371600"/>
            <a:ext cx="8115300" cy="4114800"/>
            <a:chOff x="0" y="0"/>
            <a:chExt cx="7026195" cy="3562578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0" y="12700"/>
              <a:ext cx="6961425" cy="3493998"/>
            </a:xfrm>
            <a:custGeom>
              <a:avLst/>
              <a:gdLst/>
              <a:ahLst/>
              <a:cxnLst/>
              <a:rect l="l" t="t" r="r" b="b"/>
              <a:pathLst>
                <a:path w="6961425" h="3493998">
                  <a:moveTo>
                    <a:pt x="146050" y="3493998"/>
                  </a:moveTo>
                  <a:lnTo>
                    <a:pt x="6815375" y="3493998"/>
                  </a:lnTo>
                  <a:cubicBezTo>
                    <a:pt x="6895385" y="3493998"/>
                    <a:pt x="6961425" y="3427957"/>
                    <a:pt x="6961425" y="3347948"/>
                  </a:cubicBezTo>
                  <a:lnTo>
                    <a:pt x="6961425" y="146050"/>
                  </a:lnTo>
                  <a:cubicBezTo>
                    <a:pt x="6961425" y="66040"/>
                    <a:pt x="6895385" y="0"/>
                    <a:pt x="68153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47948"/>
                  </a:lnTo>
                  <a:cubicBezTo>
                    <a:pt x="0" y="3429228"/>
                    <a:pt x="66040" y="3493998"/>
                    <a:pt x="146050" y="3493998"/>
                  </a:cubicBezTo>
                  <a:close/>
                </a:path>
              </a:pathLst>
            </a:custGeom>
            <a:solidFill>
              <a:srgbClr val="FCF5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026194" cy="3562578"/>
            </a:xfrm>
            <a:custGeom>
              <a:avLst/>
              <a:gdLst/>
              <a:ahLst/>
              <a:cxnLst/>
              <a:rect l="l" t="t" r="r" b="b"/>
              <a:pathLst>
                <a:path w="7026194" h="3562578">
                  <a:moveTo>
                    <a:pt x="6962694" y="74930"/>
                  </a:moveTo>
                  <a:cubicBezTo>
                    <a:pt x="6934755" y="30480"/>
                    <a:pt x="6885225" y="0"/>
                    <a:pt x="68280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60648"/>
                  </a:lnTo>
                  <a:cubicBezTo>
                    <a:pt x="0" y="3412718"/>
                    <a:pt x="25400" y="3458438"/>
                    <a:pt x="63500" y="3487648"/>
                  </a:cubicBezTo>
                  <a:cubicBezTo>
                    <a:pt x="91440" y="3532098"/>
                    <a:pt x="140970" y="3562578"/>
                    <a:pt x="222904" y="3562578"/>
                  </a:cubicBezTo>
                  <a:lnTo>
                    <a:pt x="6867444" y="3562578"/>
                  </a:lnTo>
                  <a:cubicBezTo>
                    <a:pt x="6955075" y="3562578"/>
                    <a:pt x="7026194" y="3491457"/>
                    <a:pt x="7026194" y="3403828"/>
                  </a:cubicBezTo>
                  <a:lnTo>
                    <a:pt x="7026194" y="211697"/>
                  </a:lnTo>
                  <a:cubicBezTo>
                    <a:pt x="7026194" y="149860"/>
                    <a:pt x="7000794" y="104140"/>
                    <a:pt x="6962694" y="74930"/>
                  </a:cubicBezTo>
                  <a:close/>
                  <a:moveTo>
                    <a:pt x="12700" y="336064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828075" y="12700"/>
                  </a:lnTo>
                  <a:cubicBezTo>
                    <a:pt x="6908085" y="12700"/>
                    <a:pt x="6974125" y="78740"/>
                    <a:pt x="6974125" y="158750"/>
                  </a:cubicBezTo>
                  <a:lnTo>
                    <a:pt x="6974125" y="3360648"/>
                  </a:lnTo>
                  <a:cubicBezTo>
                    <a:pt x="6974125" y="3440657"/>
                    <a:pt x="6908085" y="3506698"/>
                    <a:pt x="6828075" y="3506698"/>
                  </a:cubicBezTo>
                  <a:lnTo>
                    <a:pt x="158750" y="3506698"/>
                  </a:lnTo>
                  <a:cubicBezTo>
                    <a:pt x="78740" y="3506698"/>
                    <a:pt x="12700" y="3441928"/>
                    <a:pt x="12700" y="33606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822051" y="3539289"/>
            <a:ext cx="4207180" cy="401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58551" y="1605164"/>
            <a:ext cx="2556804" cy="2801977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73791" y="4498162"/>
            <a:ext cx="2556804" cy="673241"/>
          </a:xfrm>
          <a:prstGeom prst="rect">
            <a:avLst/>
          </a:prstGeom>
        </p:spPr>
      </p:pic>
      <p:sp>
        <p:nvSpPr>
          <p:cNvPr id="14" name="TextBox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28646" y="1949260"/>
            <a:ext cx="4057727" cy="11620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0"/>
              </a:lnSpc>
              <a:defRPr/>
            </a:pPr>
            <a:r>
              <a:rPr lang="en-US" sz="1400" dirty="0">
                <a:solidFill>
                  <a:srgbClr val="000000"/>
                </a:solidFill>
                <a:latin typeface="Lucida Bright" panose="02040602050505020304" pitchFamily="18" charset="0"/>
              </a:rPr>
              <a:t>Managing Anxiety Conditions in Primary Care Using the Ottawa Anxiety Algorithm</a:t>
            </a:r>
          </a:p>
        </p:txBody>
      </p:sp>
      <p:sp>
        <p:nvSpPr>
          <p:cNvPr id="15" name="TextBox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1504" y="3758425"/>
            <a:ext cx="3384998" cy="23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dirty="0">
                <a:latin typeface="Lucida Bright" panose="02040602050505020304" pitchFamily="18" charset="0"/>
                <a:cs typeface="Arial" panose="020B0604020202020204" pitchFamily="34" charset="0"/>
              </a:rPr>
              <a:t>Douglas Green MD</a:t>
            </a:r>
          </a:p>
        </p:txBody>
      </p:sp>
      <p:pic>
        <p:nvPicPr>
          <p:cNvPr id="18" name="Picture 17" descr="Palais des congres de Montreal logo">
            <a:extLst>
              <a:ext uri="{FF2B5EF4-FFF2-40B4-BE49-F238E27FC236}">
                <a16:creationId xmlns:a16="http://schemas.microsoft.com/office/drawing/2014/main" id="{8FAD78BB-6AA9-B930-36B0-8CF8DA4EE1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51" y="4665686"/>
            <a:ext cx="2302150" cy="5329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D6D8D90-331D-474B-AC50-53B360D38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Comorbidity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E8980FA-F533-4C25-9A46-CCEA6CD94F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2800" dirty="0"/>
              <a:t>Although directionality of comorbidity varies, a primary anxiety disorder often contributes to secondary depression or substance abuse</a:t>
            </a:r>
          </a:p>
          <a:p>
            <a:r>
              <a:rPr lang="en-US" altLang="en-US" sz="2800" dirty="0"/>
              <a:t>Much comorbidity exists with depression, substance abuse, and somatization</a:t>
            </a:r>
          </a:p>
          <a:p>
            <a:r>
              <a:rPr lang="en-US" altLang="en-US" sz="2800" u="sng" dirty="0"/>
              <a:t>At least 30% and possibly up to 2/3rds of patients with one anxiety disorders may have another anxiety disorder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0">
            <a:extLst>
              <a:ext uri="{FF2B5EF4-FFF2-40B4-BE49-F238E27FC236}">
                <a16:creationId xmlns:a16="http://schemas.microsoft.com/office/drawing/2014/main" id="{65041AB2-A9B4-4D3F-B120-38E7860A8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250" y="804334"/>
            <a:ext cx="7937499" cy="5249332"/>
          </a:xfrm>
          <a:prstGeom prst="rect">
            <a:avLst/>
          </a:prstGeom>
          <a:solidFill>
            <a:srgbClr val="FFFFFF"/>
          </a:solidFill>
          <a:ln w="190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overnment Report Recommends Anxiety Screenings | C-SPAN.org">
            <a:extLst>
              <a:ext uri="{FF2B5EF4-FFF2-40B4-BE49-F238E27FC236}">
                <a16:creationId xmlns:a16="http://schemas.microsoft.com/office/drawing/2014/main" id="{B42FFC66-8724-4162-8972-BC8BA025F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677" y="1332381"/>
            <a:ext cx="7454646" cy="419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995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041AB2-A9B4-4D3F-B120-38E7860A8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250" y="804334"/>
            <a:ext cx="7937499" cy="5249332"/>
          </a:xfrm>
          <a:prstGeom prst="rect">
            <a:avLst/>
          </a:prstGeom>
          <a:solidFill>
            <a:srgbClr val="FFFFFF"/>
          </a:solidFill>
          <a:ln w="190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BC61C9B8-0E79-44CD-8E66-98FA558398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24" y="1124712"/>
            <a:ext cx="2822752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65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6E0A0FF-158E-4969-8892-5EA4C50EA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6045" y="838200"/>
            <a:ext cx="5937755" cy="13152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dirty="0"/>
              <a:t>Recognition of anxiety disorders in primary care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50C27D9-F5FF-4991-9806-5AF6C88754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Only about one third of patients with an anxiety disorder treated in primary care receive appropriate treatment</a:t>
            </a:r>
          </a:p>
          <a:p>
            <a:r>
              <a:rPr lang="en-US" altLang="en-US" sz="2400" dirty="0"/>
              <a:t>One of the reasons is under recognition of anxiety disorders</a:t>
            </a: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>
            <a:extLst>
              <a:ext uri="{FF2B5EF4-FFF2-40B4-BE49-F238E27FC236}">
                <a16:creationId xmlns:a16="http://schemas.microsoft.com/office/drawing/2014/main" id="{8AF76BBC-18FE-43DA-81DA-3098C6BF9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4432300"/>
          </a:xfrm>
        </p:spPr>
        <p:txBody>
          <a:bodyPr/>
          <a:lstStyle/>
          <a:p>
            <a:pPr algn="ctr"/>
            <a:r>
              <a:rPr lang="en-US" altLang="en-US"/>
              <a:t>Why is anxiety under diagnosed in primary care?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FFBF6DD-073B-4738-B10C-B5C6639B7C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/>
              <a:t>Possible reasons for under diagnosis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2A386B2-BA5D-4018-992C-6C4EDDE764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400" dirty="0"/>
              <a:t>Patient unwillingness or inability to discuss their anxiety problems</a:t>
            </a:r>
          </a:p>
          <a:p>
            <a:r>
              <a:rPr lang="en-US" altLang="en-US" sz="2400" dirty="0"/>
              <a:t>Limited knowledge of some primary care provider about anxiety disorders</a:t>
            </a:r>
          </a:p>
          <a:p>
            <a:r>
              <a:rPr lang="en-US" altLang="en-US" sz="2400" dirty="0"/>
              <a:t>Time pressures of health care providers with perception that not enough time to inquire about emotional problems</a:t>
            </a:r>
          </a:p>
          <a:p>
            <a:r>
              <a:rPr lang="en-US" altLang="en-US" sz="2400" dirty="0"/>
              <a:t>May present with somatic symptoms or sleep disturbance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612B302-1B1A-4E3C-8254-23D3FF565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Barriers to treatment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B947B35-2244-4737-950C-805C7B1E5A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6972" y="2438400"/>
            <a:ext cx="7290055" cy="402336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An even greater barrier may be the </a:t>
            </a:r>
            <a:r>
              <a:rPr lang="en-US" altLang="en-US" sz="2800" u="sng" dirty="0"/>
              <a:t>nonunitary nature of anxiety disorders</a:t>
            </a:r>
          </a:p>
          <a:p>
            <a:r>
              <a:rPr lang="en-US" altLang="en-US" sz="2800" dirty="0"/>
              <a:t>Instead of having one disorder (e.g. major depression) to diagnose and treat PCP are faced with </a:t>
            </a:r>
            <a:r>
              <a:rPr lang="en-US" altLang="en-US" sz="2800" u="sng" dirty="0"/>
              <a:t>multiple anxiety conditions </a:t>
            </a:r>
            <a:r>
              <a:rPr lang="en-US" altLang="en-US" sz="2800" dirty="0"/>
              <a:t>(GAD, PD, SAD, PTSD and OCD) with 5 different diagnostic and treatment approaches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438400"/>
            <a:ext cx="7290055" cy="3870960"/>
          </a:xfrm>
        </p:spPr>
        <p:txBody>
          <a:bodyPr>
            <a:normAutofit/>
          </a:bodyPr>
          <a:lstStyle/>
          <a:p>
            <a:r>
              <a:rPr lang="en-US" sz="2800" dirty="0"/>
              <a:t>Patients present can present with various somatic complaints or sleep disturbance</a:t>
            </a:r>
          </a:p>
          <a:p>
            <a:r>
              <a:rPr lang="en-US" sz="2800" dirty="0"/>
              <a:t>Need to rule out various causes including: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Effects of a substance (e.g., drug abuse or medication)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Medical cause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Other psychiatric disorder</a:t>
            </a:r>
          </a:p>
        </p:txBody>
      </p:sp>
    </p:spTree>
    <p:extLst>
      <p:ext uri="{BB962C8B-B14F-4D97-AF65-F5344CB8AC3E}">
        <p14:creationId xmlns:p14="http://schemas.microsoft.com/office/powerpoint/2010/main" val="448978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en/9/96/DSM-5_C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225738" cy="586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911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DSM-5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84832"/>
            <a:ext cx="8229600" cy="40413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Schizophrenia Spectrum and Other Psychotic Disorders</a:t>
            </a:r>
          </a:p>
          <a:p>
            <a:r>
              <a:rPr lang="en-US" sz="2800" dirty="0"/>
              <a:t>Bipolar and Related Disorders</a:t>
            </a:r>
          </a:p>
          <a:p>
            <a:r>
              <a:rPr lang="en-US" sz="2800" dirty="0"/>
              <a:t>Depressive Disorders</a:t>
            </a:r>
          </a:p>
          <a:p>
            <a:r>
              <a:rPr lang="en-US" sz="2800" b="1" dirty="0"/>
              <a:t>Anxiety Disorders</a:t>
            </a:r>
          </a:p>
          <a:p>
            <a:r>
              <a:rPr lang="en-US" sz="2800" b="1" dirty="0"/>
              <a:t>Obsessive-Compulsive and Related Disorders</a:t>
            </a:r>
          </a:p>
          <a:p>
            <a:r>
              <a:rPr lang="en-US" sz="2800" b="1" dirty="0"/>
              <a:t>Trauma- and Stressor-Related Disorders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509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93" t="1621" r="26543" b="24612"/>
          <a:stretch/>
        </p:blipFill>
        <p:spPr>
          <a:xfrm rot="5400000">
            <a:off x="123825" y="2352675"/>
            <a:ext cx="3524250" cy="377190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85253" y="1126888"/>
            <a:ext cx="5246502" cy="640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97"/>
              </a:lnSpc>
            </a:pPr>
            <a:r>
              <a:rPr lang="en-US" sz="3300" dirty="0">
                <a:solidFill>
                  <a:srgbClr val="000000"/>
                </a:solidFill>
                <a:latin typeface="Arimo Bold"/>
              </a:rPr>
              <a:t>Presenter Disclosure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253" y="2142813"/>
            <a:ext cx="4310539" cy="39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2350" dirty="0">
                <a:solidFill>
                  <a:srgbClr val="000000"/>
                </a:solidFill>
                <a:latin typeface="Open Sans Bold"/>
              </a:rPr>
              <a:t>Presenter: </a:t>
            </a:r>
            <a:r>
              <a:rPr lang="en-US" sz="2350" dirty="0">
                <a:solidFill>
                  <a:srgbClr val="FF1616"/>
                </a:solidFill>
                <a:latin typeface="Open Sans Bold"/>
              </a:rPr>
              <a:t>Douglas Green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40496" y="2672764"/>
            <a:ext cx="4679395" cy="324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000000"/>
                </a:solidFill>
                <a:latin typeface="Open Sans Bold"/>
              </a:rPr>
              <a:t>Relationships with financial sponsors: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74925" y="3330962"/>
            <a:ext cx="4822808" cy="2126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 dirty="0">
                <a:solidFill>
                  <a:srgbClr val="000000"/>
                </a:solidFill>
                <a:latin typeface="Open Sans Bold"/>
              </a:rPr>
              <a:t>•Any direct financial relationships, including receipt of honoraria:</a:t>
            </a:r>
            <a:r>
              <a:rPr lang="en-US" sz="125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50" dirty="0">
                <a:solidFill>
                  <a:srgbClr val="FF1616"/>
                </a:solidFill>
                <a:latin typeface="Open Sans"/>
              </a:rPr>
              <a:t>Not applicable</a:t>
            </a:r>
          </a:p>
          <a:p>
            <a:pPr>
              <a:lnSpc>
                <a:spcPts val="1750"/>
              </a:lnSpc>
            </a:pPr>
            <a:endParaRPr lang="en-US" sz="1250" dirty="0">
              <a:solidFill>
                <a:srgbClr val="FF1616"/>
              </a:solidFill>
              <a:latin typeface="Open Sans"/>
            </a:endParaRPr>
          </a:p>
          <a:p>
            <a:pPr>
              <a:lnSpc>
                <a:spcPts val="1683"/>
              </a:lnSpc>
            </a:pPr>
            <a:r>
              <a:rPr lang="en-US" sz="1202" dirty="0">
                <a:solidFill>
                  <a:srgbClr val="000000"/>
                </a:solidFill>
                <a:latin typeface="Arimo Bold"/>
              </a:rPr>
              <a:t>•Membership on advisory boards or speakers’ bureaus: </a:t>
            </a:r>
            <a:r>
              <a:rPr lang="en-US" sz="1202" dirty="0">
                <a:solidFill>
                  <a:srgbClr val="FF1616"/>
                </a:solidFill>
                <a:latin typeface="Arimo"/>
              </a:rPr>
              <a:t>Not applicable</a:t>
            </a:r>
          </a:p>
          <a:p>
            <a:pPr>
              <a:lnSpc>
                <a:spcPts val="1750"/>
              </a:lnSpc>
            </a:pPr>
            <a:endParaRPr lang="en-US" sz="1202" dirty="0">
              <a:solidFill>
                <a:srgbClr val="FF1616"/>
              </a:solidFill>
              <a:latin typeface="Arimo"/>
            </a:endParaRPr>
          </a:p>
          <a:p>
            <a:pPr>
              <a:lnSpc>
                <a:spcPts val="1750"/>
              </a:lnSpc>
            </a:pPr>
            <a:r>
              <a:rPr lang="en-US" sz="1250" dirty="0">
                <a:solidFill>
                  <a:srgbClr val="000000"/>
                </a:solidFill>
                <a:latin typeface="Arimo Bold"/>
              </a:rPr>
              <a:t>•Patents for drugs or devices:</a:t>
            </a:r>
            <a:r>
              <a:rPr lang="en-US" sz="125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250" dirty="0">
                <a:solidFill>
                  <a:srgbClr val="FF1616"/>
                </a:solidFill>
                <a:latin typeface="Arimo"/>
              </a:rPr>
              <a:t>Not applicable</a:t>
            </a:r>
            <a:endParaRPr lang="en-US" sz="125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1750"/>
              </a:lnSpc>
            </a:pPr>
            <a:endParaRPr lang="en-US" sz="125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1750"/>
              </a:lnSpc>
            </a:pPr>
            <a:r>
              <a:rPr lang="en-US" sz="1250" dirty="0">
                <a:solidFill>
                  <a:srgbClr val="000000"/>
                </a:solidFill>
                <a:latin typeface="Arimo Bold"/>
              </a:rPr>
              <a:t>•Other:</a:t>
            </a:r>
            <a:r>
              <a:rPr lang="en-US" sz="125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250" dirty="0">
                <a:solidFill>
                  <a:srgbClr val="FF1616"/>
                </a:solidFill>
                <a:latin typeface="Arimo"/>
              </a:rPr>
              <a:t>Not applicable</a:t>
            </a:r>
          </a:p>
          <a:p>
            <a:pPr>
              <a:lnSpc>
                <a:spcPts val="2558"/>
              </a:lnSpc>
            </a:pPr>
            <a:endParaRPr lang="en-US" sz="1250" dirty="0">
              <a:solidFill>
                <a:srgbClr val="FF1616"/>
              </a:solidFill>
              <a:latin typeface="Arimo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3BE783C-C584-4884-8B62-5825822B9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52794" r="46019"/>
          <a:stretch/>
        </p:blipFill>
        <p:spPr>
          <a:xfrm>
            <a:off x="7602804" y="853066"/>
            <a:ext cx="1541197" cy="1394835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42D0097E-3162-4527-AB2C-62081C772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52794" r="46019"/>
          <a:stretch/>
        </p:blipFill>
        <p:spPr>
          <a:xfrm rot="10800000">
            <a:off x="-1" y="4605916"/>
            <a:ext cx="1541197" cy="139483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93464B0-D06A-487B-B0DC-50CCFD18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38400" y="-609541"/>
            <a:ext cx="4114800" cy="571500"/>
          </a:xfrm>
        </p:spPr>
        <p:txBody>
          <a:bodyPr>
            <a:normAutofit fontScale="90000"/>
          </a:bodyPr>
          <a:lstStyle/>
          <a:p>
            <a:r>
              <a:rPr lang="en-US" dirty="0"/>
              <a:t>COI – Presenter Disclosure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common Conditions with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Generalized anxiety disorder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Panic disorder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Social anxiety disorder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Obsessive-compulsive disorder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Post-traumatic stress disorder</a:t>
            </a:r>
          </a:p>
        </p:txBody>
      </p:sp>
    </p:spTree>
    <p:extLst>
      <p:ext uri="{BB962C8B-B14F-4D97-AF65-F5344CB8AC3E}">
        <p14:creationId xmlns:p14="http://schemas.microsoft.com/office/powerpoint/2010/main" val="4014808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122" y="533400"/>
            <a:ext cx="5937755" cy="1188720"/>
          </a:xfrm>
        </p:spPr>
        <p:txBody>
          <a:bodyPr/>
          <a:lstStyle/>
          <a:p>
            <a:r>
              <a:rPr lang="en-US" dirty="0"/>
              <a:t>Case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22" y="1905000"/>
            <a:ext cx="7290055" cy="4023360"/>
          </a:xfrm>
        </p:spPr>
        <p:txBody>
          <a:bodyPr>
            <a:noAutofit/>
          </a:bodyPr>
          <a:lstStyle/>
          <a:p>
            <a:r>
              <a:rPr lang="en-US" sz="2400" dirty="0"/>
              <a:t>35-year-old woman who recently started a new job</a:t>
            </a:r>
          </a:p>
          <a:p>
            <a:r>
              <a:rPr lang="en-US" sz="2400" dirty="0"/>
              <a:t>Always been anxious and describes herself as a “worrier”</a:t>
            </a:r>
          </a:p>
          <a:p>
            <a:r>
              <a:rPr lang="en-US" sz="2400" dirty="0"/>
              <a:t>Has multiple worries about her relationship with her boyfriend, the health of  her parents, and getting things done at home</a:t>
            </a:r>
          </a:p>
          <a:p>
            <a:r>
              <a:rPr lang="en-US" sz="2400" dirty="0"/>
              <a:t>Has difficulty controlling her worry and it affects her sleep and leaves her feeling “on edge” and irritable with frequent headaches and muscle tension</a:t>
            </a:r>
          </a:p>
        </p:txBody>
      </p:sp>
    </p:spTree>
    <p:extLst>
      <p:ext uri="{BB962C8B-B14F-4D97-AF65-F5344CB8AC3E}">
        <p14:creationId xmlns:p14="http://schemas.microsoft.com/office/powerpoint/2010/main" val="1403362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686800" cy="1143000"/>
          </a:xfrm>
        </p:spPr>
        <p:txBody>
          <a:bodyPr/>
          <a:lstStyle/>
          <a:p>
            <a:r>
              <a:rPr lang="en-US" dirty="0"/>
              <a:t>Generalized Anxiety Disorder</a:t>
            </a:r>
          </a:p>
        </p:txBody>
      </p:sp>
    </p:spTree>
    <p:extLst>
      <p:ext uri="{BB962C8B-B14F-4D97-AF65-F5344CB8AC3E}">
        <p14:creationId xmlns:p14="http://schemas.microsoft.com/office/powerpoint/2010/main" val="3045449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anxiety disorder (GAD)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1" y="2638045"/>
            <a:ext cx="6096000" cy="3457955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Excessive, </a:t>
            </a:r>
            <a:r>
              <a:rPr lang="en-US" sz="3200" b="1" dirty="0"/>
              <a:t>difficult to control worry </a:t>
            </a:r>
            <a:r>
              <a:rPr lang="en-US" sz="3200" dirty="0"/>
              <a:t>about multiple things</a:t>
            </a:r>
          </a:p>
          <a:p>
            <a:r>
              <a:rPr lang="en-US" sz="3200" dirty="0"/>
              <a:t>Accompanied by at least </a:t>
            </a:r>
            <a:r>
              <a:rPr lang="en-US" sz="3200" b="1" dirty="0"/>
              <a:t>three</a:t>
            </a:r>
            <a:r>
              <a:rPr lang="en-US" sz="3200" dirty="0"/>
              <a:t> of:</a:t>
            </a:r>
          </a:p>
          <a:p>
            <a:pPr lvl="1"/>
            <a:r>
              <a:rPr lang="en-US" sz="3200" dirty="0"/>
              <a:t>Restlessness or feeling keyed up or on edge</a:t>
            </a:r>
          </a:p>
          <a:p>
            <a:pPr lvl="1"/>
            <a:r>
              <a:rPr lang="en-US" sz="3200" dirty="0"/>
              <a:t>Easily fatigued</a:t>
            </a:r>
          </a:p>
          <a:p>
            <a:pPr lvl="1"/>
            <a:r>
              <a:rPr lang="en-US" sz="3200" dirty="0"/>
              <a:t>Difficulty concentration</a:t>
            </a:r>
          </a:p>
          <a:p>
            <a:pPr lvl="1"/>
            <a:r>
              <a:rPr lang="en-US" sz="3200" dirty="0"/>
              <a:t>Irritability</a:t>
            </a:r>
          </a:p>
          <a:p>
            <a:pPr lvl="1"/>
            <a:r>
              <a:rPr lang="en-US" sz="3200" dirty="0"/>
              <a:t>Muscle tension</a:t>
            </a:r>
          </a:p>
          <a:p>
            <a:pPr lvl="1"/>
            <a:r>
              <a:rPr lang="en-US" sz="3200" dirty="0"/>
              <a:t>Sleep disturbance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Symptoms need to last at least 6 months</a:t>
            </a:r>
          </a:p>
          <a:p>
            <a:r>
              <a:rPr lang="en-US" sz="2800" dirty="0"/>
              <a:t>Accounts for 50% of anxiety disorders seen in primary care</a:t>
            </a:r>
          </a:p>
          <a:p>
            <a:r>
              <a:rPr lang="en-US" sz="2800" dirty="0"/>
              <a:t>Prevalence in </a:t>
            </a:r>
            <a:r>
              <a:rPr lang="en-US" sz="2800"/>
              <a:t>primary care of 6%</a:t>
            </a:r>
            <a:endParaRPr lang="en-US" sz="2800" dirty="0"/>
          </a:p>
          <a:p>
            <a:r>
              <a:rPr lang="en-US" sz="2800" dirty="0"/>
              <a:t>Only depression more common</a:t>
            </a:r>
          </a:p>
          <a:p>
            <a:r>
              <a:rPr lang="en-US" sz="2800" dirty="0"/>
              <a:t>Tends to be chronic with fluctuating severity</a:t>
            </a:r>
          </a:p>
          <a:p>
            <a:r>
              <a:rPr lang="en-US" sz="2800" dirty="0"/>
              <a:t>Onset typically in 30s</a:t>
            </a:r>
          </a:p>
          <a:p>
            <a:r>
              <a:rPr lang="en-US" sz="2800" dirty="0"/>
              <a:t>Disability comparable with depression</a:t>
            </a:r>
          </a:p>
        </p:txBody>
      </p:sp>
    </p:spTree>
    <p:extLst>
      <p:ext uri="{BB962C8B-B14F-4D97-AF65-F5344CB8AC3E}">
        <p14:creationId xmlns:p14="http://schemas.microsoft.com/office/powerpoint/2010/main" val="1226063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42-year-old man with a longstanding fear of social situations</a:t>
            </a:r>
          </a:p>
          <a:p>
            <a:r>
              <a:rPr lang="en-US" sz="2800" dirty="0"/>
              <a:t>Tends to get anxious when meeting new people as he fears they will judge him as being socially awkward</a:t>
            </a:r>
          </a:p>
          <a:p>
            <a:r>
              <a:rPr lang="en-US" sz="2800" dirty="0"/>
              <a:t>Tends to avoid most social situations unless the group is small, and he knows the people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62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219200"/>
          </a:xfrm>
        </p:spPr>
        <p:txBody>
          <a:bodyPr/>
          <a:lstStyle/>
          <a:p>
            <a:r>
              <a:rPr lang="en-US" dirty="0"/>
              <a:t>Social Anxiety Disorder</a:t>
            </a:r>
          </a:p>
        </p:txBody>
      </p:sp>
    </p:spTree>
    <p:extLst>
      <p:ext uri="{BB962C8B-B14F-4D97-AF65-F5344CB8AC3E}">
        <p14:creationId xmlns:p14="http://schemas.microsoft.com/office/powerpoint/2010/main" val="2287940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anxiety disorder (SAD)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>
            <a:normAutofit/>
          </a:bodyPr>
          <a:lstStyle/>
          <a:p>
            <a:r>
              <a:rPr lang="en-US" sz="2800" dirty="0"/>
              <a:t>Marked excessive or </a:t>
            </a:r>
            <a:r>
              <a:rPr lang="en-US" sz="2800" b="1" dirty="0"/>
              <a:t>unrealistic fear or anxiety about social situations</a:t>
            </a:r>
          </a:p>
          <a:p>
            <a:r>
              <a:rPr lang="en-US" sz="2800" dirty="0"/>
              <a:t>Fear is related to possible exposure to scrutiny of others</a:t>
            </a:r>
          </a:p>
          <a:p>
            <a:r>
              <a:rPr lang="en-US" sz="2800" dirty="0"/>
              <a:t>Active avoidance of feared situation(s) </a:t>
            </a:r>
          </a:p>
        </p:txBody>
      </p:sp>
    </p:spTree>
    <p:extLst>
      <p:ext uri="{BB962C8B-B14F-4D97-AF65-F5344CB8AC3E}">
        <p14:creationId xmlns:p14="http://schemas.microsoft.com/office/powerpoint/2010/main" val="1120127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Prevalence in primary care is 5.7%</a:t>
            </a:r>
          </a:p>
          <a:p>
            <a:r>
              <a:rPr lang="en-US" sz="2800" dirty="0"/>
              <a:t>Tends to be a chronic condition</a:t>
            </a:r>
          </a:p>
          <a:p>
            <a:r>
              <a:rPr lang="en-US" sz="2800" u="sng" dirty="0"/>
              <a:t>Onset in teens common</a:t>
            </a:r>
          </a:p>
          <a:p>
            <a:r>
              <a:rPr lang="en-US" sz="2800" dirty="0"/>
              <a:t>Rate of recovery of only 38%</a:t>
            </a:r>
          </a:p>
          <a:p>
            <a:r>
              <a:rPr lang="en-US" sz="2800" dirty="0"/>
              <a:t>Associated with:</a:t>
            </a:r>
          </a:p>
          <a:p>
            <a:pPr lvl="1"/>
            <a:r>
              <a:rPr lang="en-US" sz="2800" dirty="0"/>
              <a:t>Marked impairment in work productivity</a:t>
            </a:r>
          </a:p>
          <a:p>
            <a:pPr lvl="1"/>
            <a:r>
              <a:rPr lang="en-US" sz="2800" dirty="0"/>
              <a:t>Decreased income</a:t>
            </a:r>
          </a:p>
        </p:txBody>
      </p:sp>
    </p:spTree>
    <p:extLst>
      <p:ext uri="{BB962C8B-B14F-4D97-AF65-F5344CB8AC3E}">
        <p14:creationId xmlns:p14="http://schemas.microsoft.com/office/powerpoint/2010/main" val="2709026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514601"/>
            <a:ext cx="5937755" cy="3225428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/>
              <a:t>25-year-old man under some stress following a breakup</a:t>
            </a:r>
          </a:p>
          <a:p>
            <a:r>
              <a:rPr lang="en-US" sz="3600" dirty="0"/>
              <a:t>One week after breakup he experienced sudden onset of rapid pounding heart, difficulty breathing, feelings of unreality, dizziness and tingling in his fingers</a:t>
            </a:r>
          </a:p>
          <a:p>
            <a:r>
              <a:rPr lang="en-US" sz="3600" dirty="0"/>
              <a:t>Fearing he was having a heart attack he called an ambulance and went to the ER where investigations were negative</a:t>
            </a:r>
          </a:p>
          <a:p>
            <a:r>
              <a:rPr lang="en-US" sz="3600" dirty="0"/>
              <a:t>Since then, he has had other similar episodes and worries constantly about having another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5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BE3DF923-B6EA-47F8-8414-F272B3078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34" t="31672" r="26472" b="-1418"/>
          <a:stretch/>
        </p:blipFill>
        <p:spPr>
          <a:xfrm rot="10800000">
            <a:off x="-2" y="4495800"/>
            <a:ext cx="1886771" cy="1504948"/>
          </a:xfrm>
          <a:prstGeom prst="rect">
            <a:avLst/>
          </a:prstGeom>
        </p:spPr>
      </p:pic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6391" t="45014"/>
          <a:stretch/>
        </p:blipFill>
        <p:spPr>
          <a:xfrm flipH="1">
            <a:off x="4633629" y="857251"/>
            <a:ext cx="4510369" cy="417195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867090" y="1714500"/>
            <a:ext cx="3166232" cy="1211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9"/>
              </a:lnSpc>
            </a:pPr>
            <a:r>
              <a:rPr lang="en-US" sz="3300" dirty="0">
                <a:solidFill>
                  <a:srgbClr val="000000"/>
                </a:solidFill>
                <a:latin typeface="Arimo Bold"/>
              </a:rPr>
              <a:t>Disclosure of Financial Support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6574" y="1372857"/>
            <a:ext cx="4633941" cy="2385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42"/>
              </a:lnSpc>
            </a:pPr>
            <a:r>
              <a:rPr lang="en-US" sz="1244" dirty="0">
                <a:solidFill>
                  <a:srgbClr val="000000"/>
                </a:solidFill>
                <a:latin typeface="Open Sans Bold"/>
              </a:rPr>
              <a:t>This program has received financial support from </a:t>
            </a:r>
            <a:r>
              <a:rPr lang="en-US" sz="1244" dirty="0">
                <a:solidFill>
                  <a:srgbClr val="FF1616"/>
                </a:solidFill>
                <a:latin typeface="Open Sans Bold"/>
              </a:rPr>
              <a:t>[organization name]</a:t>
            </a:r>
            <a:r>
              <a:rPr lang="en-US" sz="1244" dirty="0">
                <a:solidFill>
                  <a:srgbClr val="000000"/>
                </a:solidFill>
                <a:latin typeface="Open Sans Bold"/>
              </a:rPr>
              <a:t> in the form of</a:t>
            </a:r>
          </a:p>
          <a:p>
            <a:pPr>
              <a:lnSpc>
                <a:spcPts val="1742"/>
              </a:lnSpc>
            </a:pPr>
            <a:r>
              <a:rPr lang="en-US" sz="1244" dirty="0">
                <a:solidFill>
                  <a:srgbClr val="FF1616"/>
                </a:solidFill>
                <a:latin typeface="Open Sans"/>
              </a:rPr>
              <a:t>Not applicable</a:t>
            </a:r>
          </a:p>
          <a:p>
            <a:pPr>
              <a:lnSpc>
                <a:spcPts val="1742"/>
              </a:lnSpc>
            </a:pPr>
            <a:endParaRPr lang="en-US" sz="1244" dirty="0">
              <a:solidFill>
                <a:srgbClr val="FF1616"/>
              </a:solidFill>
              <a:latin typeface="Open Sans"/>
            </a:endParaRPr>
          </a:p>
          <a:p>
            <a:pPr>
              <a:lnSpc>
                <a:spcPts val="1675"/>
              </a:lnSpc>
            </a:pPr>
            <a:r>
              <a:rPr lang="en-US" sz="1196" dirty="0">
                <a:solidFill>
                  <a:srgbClr val="000000"/>
                </a:solidFill>
                <a:latin typeface="Open Sans Bold"/>
              </a:rPr>
              <a:t>This program has received in-kind support from </a:t>
            </a:r>
            <a:r>
              <a:rPr lang="en-US" sz="1196" dirty="0">
                <a:solidFill>
                  <a:srgbClr val="FF1616"/>
                </a:solidFill>
                <a:latin typeface="Open Sans Bold"/>
              </a:rPr>
              <a:t>[organization name]</a:t>
            </a:r>
            <a:r>
              <a:rPr lang="en-US" sz="1196" dirty="0">
                <a:solidFill>
                  <a:srgbClr val="000000"/>
                </a:solidFill>
                <a:latin typeface="Open Sans Bold"/>
              </a:rPr>
              <a:t> in the form of</a:t>
            </a:r>
          </a:p>
          <a:p>
            <a:pPr>
              <a:lnSpc>
                <a:spcPts val="1675"/>
              </a:lnSpc>
            </a:pPr>
            <a:r>
              <a:rPr lang="en-US" sz="1196" dirty="0">
                <a:solidFill>
                  <a:srgbClr val="FF1616"/>
                </a:solidFill>
                <a:latin typeface="Arimo"/>
              </a:rPr>
              <a:t>Not applicable</a:t>
            </a:r>
          </a:p>
          <a:p>
            <a:pPr>
              <a:lnSpc>
                <a:spcPts val="1742"/>
              </a:lnSpc>
            </a:pPr>
            <a:endParaRPr lang="en-US" sz="1196" dirty="0">
              <a:solidFill>
                <a:srgbClr val="FF1616"/>
              </a:solidFill>
              <a:latin typeface="Arimo"/>
            </a:endParaRPr>
          </a:p>
          <a:p>
            <a:pPr>
              <a:lnSpc>
                <a:spcPts val="1742"/>
              </a:lnSpc>
            </a:pPr>
            <a:r>
              <a:rPr lang="en-US" sz="1244" dirty="0">
                <a:solidFill>
                  <a:srgbClr val="000000"/>
                </a:solidFill>
                <a:latin typeface="Open Sans Bold"/>
              </a:rPr>
              <a:t>Potential for conflict(s) of interest:</a:t>
            </a:r>
          </a:p>
          <a:p>
            <a:pPr>
              <a:lnSpc>
                <a:spcPts val="1742"/>
              </a:lnSpc>
            </a:pPr>
            <a:r>
              <a:rPr lang="en-US" sz="1244" dirty="0">
                <a:solidFill>
                  <a:srgbClr val="FF0000"/>
                </a:solidFill>
                <a:latin typeface="Arimo"/>
              </a:rPr>
              <a:t> Not applicable</a:t>
            </a:r>
          </a:p>
          <a:p>
            <a:pPr>
              <a:lnSpc>
                <a:spcPts val="1742"/>
              </a:lnSpc>
            </a:pPr>
            <a:endParaRPr lang="en-US" sz="1244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DCD8B7-3DF0-4262-86DF-C91A5C62A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76229" y="-632100"/>
            <a:ext cx="4114800" cy="571500"/>
          </a:xfrm>
        </p:spPr>
        <p:txBody>
          <a:bodyPr>
            <a:normAutofit fontScale="90000"/>
          </a:bodyPr>
          <a:lstStyle/>
          <a:p>
            <a:r>
              <a:rPr lang="en-US" dirty="0"/>
              <a:t>COI – Disclosure of Financial Support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371600"/>
          </a:xfrm>
        </p:spPr>
        <p:txBody>
          <a:bodyPr/>
          <a:lstStyle/>
          <a:p>
            <a:r>
              <a:rPr lang="en-US" dirty="0"/>
              <a:t>Panic Disorder</a:t>
            </a:r>
          </a:p>
        </p:txBody>
      </p:sp>
    </p:spTree>
    <p:extLst>
      <p:ext uri="{BB962C8B-B14F-4D97-AF65-F5344CB8AC3E}">
        <p14:creationId xmlns:p14="http://schemas.microsoft.com/office/powerpoint/2010/main" val="3037644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Panic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/>
              <a:t>Recurrent unexpected panic attacks</a:t>
            </a:r>
          </a:p>
          <a:p>
            <a:r>
              <a:rPr lang="en-US" sz="2800" dirty="0"/>
              <a:t>Common symptoms include:</a:t>
            </a:r>
          </a:p>
          <a:p>
            <a:pPr lvl="1"/>
            <a:r>
              <a:rPr lang="en-US" sz="2800" dirty="0"/>
              <a:t>Elevated heart rate</a:t>
            </a:r>
          </a:p>
          <a:p>
            <a:pPr lvl="1"/>
            <a:r>
              <a:rPr lang="en-US" sz="2800" dirty="0"/>
              <a:t>Shortness of breath</a:t>
            </a:r>
          </a:p>
          <a:p>
            <a:pPr lvl="1"/>
            <a:r>
              <a:rPr lang="en-US" sz="2800" dirty="0"/>
              <a:t>Trembling</a:t>
            </a:r>
          </a:p>
          <a:p>
            <a:pPr lvl="1"/>
            <a:r>
              <a:rPr lang="en-US" sz="2800" dirty="0"/>
              <a:t>Abdominal distress</a:t>
            </a:r>
          </a:p>
          <a:p>
            <a:pPr lvl="1"/>
            <a:r>
              <a:rPr lang="en-US" sz="2800" dirty="0"/>
              <a:t>Dizziness</a:t>
            </a:r>
          </a:p>
          <a:p>
            <a:pPr lvl="1"/>
            <a:r>
              <a:rPr lang="en-US" sz="2800" dirty="0"/>
              <a:t>Fear of death or losing control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59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Panic disorder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Persistent concern about additional panic attacks or change in behaviour related to attacks</a:t>
            </a:r>
          </a:p>
          <a:p>
            <a:r>
              <a:rPr lang="en-US" sz="2800" dirty="0"/>
              <a:t>Prevalence in primary care estimated to be 4-6%</a:t>
            </a:r>
          </a:p>
          <a:p>
            <a:r>
              <a:rPr lang="en-US" sz="2800" dirty="0"/>
              <a:t>Tends to be chronic and relapsing</a:t>
            </a:r>
          </a:p>
          <a:p>
            <a:r>
              <a:rPr lang="en-US" sz="2800" dirty="0"/>
              <a:t>Onset in 20s or 30s common</a:t>
            </a:r>
          </a:p>
        </p:txBody>
      </p:sp>
    </p:spTree>
    <p:extLst>
      <p:ext uri="{BB962C8B-B14F-4D97-AF65-F5344CB8AC3E}">
        <p14:creationId xmlns:p14="http://schemas.microsoft.com/office/powerpoint/2010/main" val="4121141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122" y="304800"/>
            <a:ext cx="5937755" cy="1188720"/>
          </a:xfrm>
        </p:spPr>
        <p:txBody>
          <a:bodyPr/>
          <a:lstStyle/>
          <a:p>
            <a:r>
              <a:rPr lang="en-US" dirty="0"/>
              <a:t>Case #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52600"/>
            <a:ext cx="7290055" cy="4556760"/>
          </a:xfrm>
        </p:spPr>
        <p:txBody>
          <a:bodyPr>
            <a:noAutofit/>
          </a:bodyPr>
          <a:lstStyle/>
          <a:p>
            <a:r>
              <a:rPr lang="en-US" sz="2400" dirty="0"/>
              <a:t>38-year-old firefighter who responds to a call where he witnesses the death of a baby from a respiratory condition</a:t>
            </a:r>
          </a:p>
          <a:p>
            <a:r>
              <a:rPr lang="en-US" sz="2400" dirty="0"/>
              <a:t>Following that he experiences intense anxiety at any reminder of this experience</a:t>
            </a:r>
          </a:p>
          <a:p>
            <a:r>
              <a:rPr lang="en-US" sz="2400" dirty="0"/>
              <a:t>He wakes up often with  nightmares related to this</a:t>
            </a:r>
          </a:p>
          <a:p>
            <a:r>
              <a:rPr lang="en-US" sz="2400" dirty="0"/>
              <a:t>He stays off work due to his anxiety</a:t>
            </a:r>
          </a:p>
          <a:p>
            <a:r>
              <a:rPr lang="en-US" sz="2400" dirty="0"/>
              <a:t>He is noted to be more irritable and will not let his children go outside as he fears for their safety</a:t>
            </a:r>
          </a:p>
        </p:txBody>
      </p:sp>
    </p:spTree>
    <p:extLst>
      <p:ext uri="{BB962C8B-B14F-4D97-AF65-F5344CB8AC3E}">
        <p14:creationId xmlns:p14="http://schemas.microsoft.com/office/powerpoint/2010/main" val="2292183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371600"/>
          </a:xfrm>
        </p:spPr>
        <p:txBody>
          <a:bodyPr/>
          <a:lstStyle/>
          <a:p>
            <a:r>
              <a:rPr lang="en-US" dirty="0"/>
              <a:t>Posttraumatic Stress Disorder</a:t>
            </a:r>
          </a:p>
        </p:txBody>
      </p:sp>
    </p:spTree>
    <p:extLst>
      <p:ext uri="{BB962C8B-B14F-4D97-AF65-F5344CB8AC3E}">
        <p14:creationId xmlns:p14="http://schemas.microsoft.com/office/powerpoint/2010/main" val="214269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Posttraumatic stress disorder (PTSD)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3611563"/>
          </a:xfrm>
        </p:spPr>
        <p:txBody>
          <a:bodyPr/>
          <a:lstStyle/>
          <a:p>
            <a:r>
              <a:rPr lang="en-US" sz="2400" b="1" dirty="0"/>
              <a:t>Exposure</a:t>
            </a:r>
            <a:r>
              <a:rPr lang="en-US" sz="2400" dirty="0"/>
              <a:t> to actual or threatened death, serious injury, or sexual violation</a:t>
            </a:r>
          </a:p>
          <a:p>
            <a:r>
              <a:rPr lang="en-US" sz="2400" b="1" dirty="0"/>
              <a:t>Intrusion</a:t>
            </a:r>
            <a:r>
              <a:rPr lang="en-US" sz="2400" dirty="0"/>
              <a:t> symptoms (distressing memories, nightmares or flashbacks)</a:t>
            </a:r>
          </a:p>
          <a:p>
            <a:r>
              <a:rPr lang="en-US" sz="2400" b="1" dirty="0"/>
              <a:t>Avoidance</a:t>
            </a:r>
            <a:r>
              <a:rPr lang="en-US" sz="2400" dirty="0"/>
              <a:t> of stimuli associated with the event</a:t>
            </a:r>
          </a:p>
          <a:p>
            <a:r>
              <a:rPr lang="en-US" sz="2400" b="1" dirty="0"/>
              <a:t>Negative alterations in cognition and mood</a:t>
            </a:r>
          </a:p>
          <a:p>
            <a:r>
              <a:rPr lang="en-US" sz="2400" dirty="0"/>
              <a:t>Alterations in </a:t>
            </a:r>
            <a:r>
              <a:rPr lang="en-US" sz="2400" b="1" dirty="0"/>
              <a:t>arousal and reactivity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97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PTSD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Point prevalence in primary care of 11.8%</a:t>
            </a:r>
          </a:p>
          <a:p>
            <a:r>
              <a:rPr lang="en-US" sz="2800" dirty="0"/>
              <a:t>More likely to reach out to family doctors than to a mental health specialist</a:t>
            </a:r>
          </a:p>
          <a:p>
            <a:r>
              <a:rPr lang="en-US" sz="2800" dirty="0"/>
              <a:t>Tends to be chronic</a:t>
            </a:r>
          </a:p>
          <a:p>
            <a:r>
              <a:rPr lang="en-US" sz="2800" dirty="0"/>
              <a:t>Onset in 20s common</a:t>
            </a:r>
          </a:p>
          <a:p>
            <a:r>
              <a:rPr lang="en-US" sz="2800" dirty="0"/>
              <a:t>Only one-third recovered at 1 year</a:t>
            </a:r>
          </a:p>
          <a:p>
            <a:r>
              <a:rPr lang="en-US" sz="2800" dirty="0"/>
              <a:t>One-third still experience symptoms 10 years after trauma exposure</a:t>
            </a:r>
          </a:p>
        </p:txBody>
      </p:sp>
    </p:spTree>
    <p:extLst>
      <p:ext uri="{BB962C8B-B14F-4D97-AF65-F5344CB8AC3E}">
        <p14:creationId xmlns:p14="http://schemas.microsoft.com/office/powerpoint/2010/main" val="2458472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/>
              <a:t>53-year-old woman presents to her family doctor for treatment of hypertension</a:t>
            </a:r>
          </a:p>
          <a:p>
            <a:r>
              <a:rPr lang="en-US" sz="2800" dirty="0"/>
              <a:t>He notes her hands are quite red and raw</a:t>
            </a:r>
          </a:p>
          <a:p>
            <a:r>
              <a:rPr lang="en-US" sz="2800" dirty="0"/>
              <a:t>She admits to a longstanding fear of being contaminated by germs</a:t>
            </a:r>
          </a:p>
          <a:p>
            <a:r>
              <a:rPr lang="en-US" sz="2800" dirty="0"/>
              <a:t>Spend several hours per day washing her hands</a:t>
            </a:r>
          </a:p>
        </p:txBody>
      </p:sp>
    </p:spTree>
    <p:extLst>
      <p:ext uri="{BB962C8B-B14F-4D97-AF65-F5344CB8AC3E}">
        <p14:creationId xmlns:p14="http://schemas.microsoft.com/office/powerpoint/2010/main" val="2835417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219200"/>
          </a:xfrm>
        </p:spPr>
        <p:txBody>
          <a:bodyPr/>
          <a:lstStyle/>
          <a:p>
            <a:r>
              <a:rPr lang="en-US" dirty="0"/>
              <a:t>Obsessive-compulsive Disorder</a:t>
            </a:r>
          </a:p>
        </p:txBody>
      </p:sp>
    </p:spTree>
    <p:extLst>
      <p:ext uri="{BB962C8B-B14F-4D97-AF65-F5344CB8AC3E}">
        <p14:creationId xmlns:p14="http://schemas.microsoft.com/office/powerpoint/2010/main" val="3816147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Obsessive-compulsive disorder (OCD)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438400"/>
            <a:ext cx="7290055" cy="3870960"/>
          </a:xfrm>
        </p:spPr>
        <p:txBody>
          <a:bodyPr>
            <a:noAutofit/>
          </a:bodyPr>
          <a:lstStyle/>
          <a:p>
            <a:r>
              <a:rPr lang="en-US" sz="2000" b="1" dirty="0"/>
              <a:t>Obsessions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Recurrent and persistent thoughts, urges or images that are experienced as intrusive and unwanted and cause anxiety or distress</a:t>
            </a:r>
          </a:p>
          <a:p>
            <a:pPr marL="0" indent="0">
              <a:buNone/>
            </a:pPr>
            <a:r>
              <a:rPr lang="en-US" sz="2000" dirty="0"/>
              <a:t>    and/or</a:t>
            </a:r>
          </a:p>
          <a:p>
            <a:r>
              <a:rPr lang="en-US" sz="2000" b="1" dirty="0"/>
              <a:t>Compulsions</a:t>
            </a:r>
          </a:p>
          <a:p>
            <a:pPr lvl="1"/>
            <a:r>
              <a:rPr lang="en-US" sz="2000" dirty="0"/>
              <a:t>Repetitive behaviours (e.g. hand washing) or mental acts (e.g. counting) that the individual feels driven to perform to reduce the anxiety caused by the obsessions</a:t>
            </a:r>
          </a:p>
        </p:txBody>
      </p:sp>
    </p:spTree>
    <p:extLst>
      <p:ext uri="{BB962C8B-B14F-4D97-AF65-F5344CB8AC3E}">
        <p14:creationId xmlns:p14="http://schemas.microsoft.com/office/powerpoint/2010/main" val="68252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228600"/>
            <a:ext cx="7290054" cy="91440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676400"/>
            <a:ext cx="7290055" cy="46329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Discuss prevalence and presentation of anxiety in primary care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Define and differentiate the most common types of anxiety disorders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Describe the common concurrent disorders found in patients with anxiety disorders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Describe the mainstay of pharmaceutical management for the anxiety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Review non-medication treatment for anxiety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Demonstrate how to use the Ottawa Anxiety Algorithm to diagnose and manage anxiety in primary care using a case</a:t>
            </a:r>
          </a:p>
        </p:txBody>
      </p:sp>
    </p:spTree>
    <p:extLst>
      <p:ext uri="{BB962C8B-B14F-4D97-AF65-F5344CB8AC3E}">
        <p14:creationId xmlns:p14="http://schemas.microsoft.com/office/powerpoint/2010/main" val="790057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OCD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Estimated lifetime prevalence of 1.6%</a:t>
            </a:r>
          </a:p>
          <a:p>
            <a:r>
              <a:rPr lang="en-US" sz="2800" dirty="0"/>
              <a:t>Shame may prevent patients from revealing their symptoms</a:t>
            </a:r>
          </a:p>
          <a:p>
            <a:r>
              <a:rPr lang="en-US" sz="2800" dirty="0"/>
              <a:t>Average time to diagnosis is 11 years</a:t>
            </a:r>
          </a:p>
          <a:p>
            <a:r>
              <a:rPr lang="en-US" sz="2800" dirty="0"/>
              <a:t>Onset in 20s usual</a:t>
            </a:r>
          </a:p>
          <a:p>
            <a:r>
              <a:rPr lang="en-US" sz="2800" dirty="0"/>
              <a:t>70% experience a chronic course</a:t>
            </a:r>
          </a:p>
          <a:p>
            <a:r>
              <a:rPr lang="en-US" sz="2800" dirty="0"/>
              <a:t>Only 23% experience a waxing and waning course</a:t>
            </a:r>
          </a:p>
        </p:txBody>
      </p:sp>
    </p:spTree>
    <p:extLst>
      <p:ext uri="{BB962C8B-B14F-4D97-AF65-F5344CB8AC3E}">
        <p14:creationId xmlns:p14="http://schemas.microsoft.com/office/powerpoint/2010/main" val="16307485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Comorbidity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Mood disorders</a:t>
            </a:r>
          </a:p>
          <a:p>
            <a:r>
              <a:rPr lang="en-US" sz="2800" dirty="0"/>
              <a:t>Substance abuse</a:t>
            </a:r>
          </a:p>
          <a:p>
            <a:r>
              <a:rPr lang="en-US" sz="2800" dirty="0"/>
              <a:t>Psychosis</a:t>
            </a:r>
          </a:p>
          <a:p>
            <a:r>
              <a:rPr lang="en-US" sz="2800" dirty="0"/>
              <a:t>Another anxiety disorder (&gt; 50%)</a:t>
            </a:r>
          </a:p>
          <a:p>
            <a:r>
              <a:rPr lang="en-US" sz="2800" dirty="0"/>
              <a:t>Estimated that up to 90% of patients with GAD have another disorder</a:t>
            </a:r>
          </a:p>
          <a:p>
            <a:r>
              <a:rPr lang="en-US" sz="2800" dirty="0"/>
              <a:t>Lower remission rates and </a:t>
            </a:r>
            <a:r>
              <a:rPr lang="en-US" sz="2800" u="sng" dirty="0"/>
              <a:t>higher rate of suicide</a:t>
            </a:r>
          </a:p>
        </p:txBody>
      </p:sp>
    </p:spTree>
    <p:extLst>
      <p:ext uri="{BB962C8B-B14F-4D97-AF65-F5344CB8AC3E}">
        <p14:creationId xmlns:p14="http://schemas.microsoft.com/office/powerpoint/2010/main" val="17614370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Comorbidity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Patients with anxiety disorders have higher prevalence of:</a:t>
            </a:r>
          </a:p>
          <a:p>
            <a:pPr lvl="1"/>
            <a:r>
              <a:rPr lang="en-US" sz="2800" dirty="0"/>
              <a:t>Hypertension</a:t>
            </a:r>
          </a:p>
          <a:p>
            <a:pPr lvl="1"/>
            <a:r>
              <a:rPr lang="en-US" sz="2800" dirty="0"/>
              <a:t>Other cardiovascular diseases</a:t>
            </a:r>
          </a:p>
          <a:p>
            <a:pPr lvl="1"/>
            <a:r>
              <a:rPr lang="en-US" sz="2800" dirty="0"/>
              <a:t>Arthritis</a:t>
            </a:r>
          </a:p>
          <a:p>
            <a:pPr lvl="1"/>
            <a:r>
              <a:rPr lang="en-US" sz="2800" dirty="0"/>
              <a:t>Thyroid disease</a:t>
            </a:r>
          </a:p>
          <a:p>
            <a:pPr lvl="1"/>
            <a:r>
              <a:rPr lang="en-US" sz="2800" dirty="0"/>
              <a:t>Respiratory disease</a:t>
            </a:r>
          </a:p>
          <a:p>
            <a:pPr lvl="1"/>
            <a:r>
              <a:rPr lang="en-US" sz="2800" dirty="0"/>
              <a:t>Migraine headaches</a:t>
            </a:r>
          </a:p>
        </p:txBody>
      </p:sp>
    </p:spTree>
    <p:extLst>
      <p:ext uri="{BB962C8B-B14F-4D97-AF65-F5344CB8AC3E}">
        <p14:creationId xmlns:p14="http://schemas.microsoft.com/office/powerpoint/2010/main" val="4144070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2133600"/>
          </a:xfrm>
        </p:spPr>
        <p:txBody>
          <a:bodyPr>
            <a:normAutofit/>
          </a:bodyPr>
          <a:lstStyle/>
          <a:p>
            <a:r>
              <a:rPr lang="en-US" sz="5400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3474205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D60A8F2-D46A-476C-A259-8E2765A7A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6418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Treatment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Medication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Psychotherapy</a:t>
            </a:r>
          </a:p>
        </p:txBody>
      </p:sp>
    </p:spTree>
    <p:extLst>
      <p:ext uri="{BB962C8B-B14F-4D97-AF65-F5344CB8AC3E}">
        <p14:creationId xmlns:p14="http://schemas.microsoft.com/office/powerpoint/2010/main" val="7264656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Antidepressants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Benzodiazepines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Anticonvulsants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Antipsychotics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Azapirones</a:t>
            </a:r>
          </a:p>
        </p:txBody>
      </p:sp>
    </p:spTree>
    <p:extLst>
      <p:ext uri="{BB962C8B-B14F-4D97-AF65-F5344CB8AC3E}">
        <p14:creationId xmlns:p14="http://schemas.microsoft.com/office/powerpoint/2010/main" val="227503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122" y="910467"/>
            <a:ext cx="5937755" cy="1188720"/>
          </a:xfrm>
        </p:spPr>
        <p:txBody>
          <a:bodyPr/>
          <a:lstStyle/>
          <a:p>
            <a:r>
              <a:rPr lang="en-US" dirty="0"/>
              <a:t>Medications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Antidepressants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Benzodiazepines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Anticonvulsants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Antipsychotics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Azapirones</a:t>
            </a:r>
          </a:p>
        </p:txBody>
      </p:sp>
    </p:spTree>
    <p:extLst>
      <p:ext uri="{BB962C8B-B14F-4D97-AF65-F5344CB8AC3E}">
        <p14:creationId xmlns:p14="http://schemas.microsoft.com/office/powerpoint/2010/main" val="7517221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Antidepressants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SSRIs and SNRIs are considered first line treatments</a:t>
            </a:r>
          </a:p>
          <a:p>
            <a:r>
              <a:rPr lang="en-US" sz="2800" dirty="0"/>
              <a:t>Better tolerated than TCAs and MAOIs</a:t>
            </a:r>
          </a:p>
          <a:p>
            <a:r>
              <a:rPr lang="en-US" sz="2800" dirty="0"/>
              <a:t>Not  all have indication for all anxiety disorders</a:t>
            </a:r>
          </a:p>
        </p:txBody>
      </p:sp>
    </p:spTree>
    <p:extLst>
      <p:ext uri="{BB962C8B-B14F-4D97-AF65-F5344CB8AC3E}">
        <p14:creationId xmlns:p14="http://schemas.microsoft.com/office/powerpoint/2010/main" val="30264981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976313"/>
            <a:ext cx="87344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59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43D66-FAE1-4450-A486-75179C7C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 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E7A8E-C67F-4971-93FB-70C769CED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38045"/>
            <a:ext cx="6400800" cy="3762755"/>
          </a:xfrm>
        </p:spPr>
        <p:txBody>
          <a:bodyPr>
            <a:normAutofit/>
          </a:bodyPr>
          <a:lstStyle/>
          <a:p>
            <a:r>
              <a:rPr lang="en-US" sz="2000" dirty="0"/>
              <a:t>Psychiatrist working with The Ottawa Hospital Shared Mental Health team for the last 12 years</a:t>
            </a:r>
          </a:p>
          <a:p>
            <a:r>
              <a:rPr lang="en-US" sz="2000" dirty="0"/>
              <a:t>Multidisciplinary team that provides to 2 academic family health teams (serving over 30,000 patients):</a:t>
            </a:r>
          </a:p>
          <a:p>
            <a:pPr lvl="1"/>
            <a:r>
              <a:rPr lang="en-US" sz="2000" dirty="0"/>
              <a:t>Diagnostic and treatment suggestions</a:t>
            </a:r>
          </a:p>
          <a:p>
            <a:pPr lvl="1"/>
            <a:r>
              <a:rPr lang="en-US" sz="2000" dirty="0"/>
              <a:t>Group and individual CBT and DBT</a:t>
            </a:r>
          </a:p>
          <a:p>
            <a:pPr lvl="1"/>
            <a:r>
              <a:rPr lang="en-US" sz="2000" dirty="0"/>
              <a:t>Teaching of family health team staff and residents</a:t>
            </a:r>
          </a:p>
          <a:p>
            <a:r>
              <a:rPr lang="en-US" sz="2000" dirty="0"/>
              <a:t>Main diagnoses we treat are anxiety and depression</a:t>
            </a:r>
          </a:p>
        </p:txBody>
      </p:sp>
    </p:spTree>
    <p:extLst>
      <p:ext uri="{BB962C8B-B14F-4D97-AF65-F5344CB8AC3E}">
        <p14:creationId xmlns:p14="http://schemas.microsoft.com/office/powerpoint/2010/main" val="20836127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Antidepressants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Should be initiated at low doses  to avoid SE</a:t>
            </a:r>
          </a:p>
          <a:p>
            <a:r>
              <a:rPr lang="en-US" sz="2800" dirty="0"/>
              <a:t>Titrated to recommended dose range in 1–2 week intervals</a:t>
            </a:r>
          </a:p>
          <a:p>
            <a:r>
              <a:rPr lang="en-US" sz="2800" dirty="0"/>
              <a:t>Onset of significant improvement often takes 2-8 weeks</a:t>
            </a:r>
          </a:p>
          <a:p>
            <a:r>
              <a:rPr lang="en-US" sz="2800" dirty="0"/>
              <a:t>Higher doses may be required</a:t>
            </a:r>
          </a:p>
        </p:txBody>
      </p:sp>
    </p:spTree>
    <p:extLst>
      <p:ext uri="{BB962C8B-B14F-4D97-AF65-F5344CB8AC3E}">
        <p14:creationId xmlns:p14="http://schemas.microsoft.com/office/powerpoint/2010/main" val="1438483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Antidepressants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590800"/>
            <a:ext cx="7290055" cy="371856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Full </a:t>
            </a:r>
            <a:r>
              <a:rPr lang="en-US" sz="2800" b="1" dirty="0"/>
              <a:t>response </a:t>
            </a:r>
            <a:r>
              <a:rPr lang="en-US" sz="2800" dirty="0"/>
              <a:t>(greater than 50% improvement) may take up to 12 weeks or more</a:t>
            </a:r>
          </a:p>
          <a:p>
            <a:r>
              <a:rPr lang="en-US" sz="2800" dirty="0"/>
              <a:t>Goal is </a:t>
            </a:r>
            <a:r>
              <a:rPr lang="en-US" sz="2800" b="1" dirty="0"/>
              <a:t>full remission</a:t>
            </a:r>
            <a:r>
              <a:rPr lang="en-US" sz="2800" dirty="0"/>
              <a:t> although not all achieve this</a:t>
            </a:r>
          </a:p>
          <a:p>
            <a:r>
              <a:rPr lang="en-US" sz="2800" b="1" dirty="0"/>
              <a:t>Remission </a:t>
            </a:r>
            <a:r>
              <a:rPr lang="en-US" sz="2800" dirty="0"/>
              <a:t>defined as loss of diagnostic status and no functional impairment</a:t>
            </a:r>
          </a:p>
          <a:p>
            <a:r>
              <a:rPr lang="en-US" sz="2800" dirty="0"/>
              <a:t>To avoid relapse treatment should continue for  at least 12-24 months for most patients</a:t>
            </a:r>
          </a:p>
        </p:txBody>
      </p:sp>
    </p:spTree>
    <p:extLst>
      <p:ext uri="{BB962C8B-B14F-4D97-AF65-F5344CB8AC3E}">
        <p14:creationId xmlns:p14="http://schemas.microsoft.com/office/powerpoint/2010/main" val="39217743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70207"/>
            <a:ext cx="8229600" cy="4068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Antidepressants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Benzodiazepines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Anticonvulsants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Antipsychotics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Azapirones</a:t>
            </a:r>
          </a:p>
        </p:txBody>
      </p:sp>
    </p:spTree>
    <p:extLst>
      <p:ext uri="{BB962C8B-B14F-4D97-AF65-F5344CB8AC3E}">
        <p14:creationId xmlns:p14="http://schemas.microsoft.com/office/powerpoint/2010/main" val="12903165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Benzodiazepines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May be used as an </a:t>
            </a:r>
            <a:r>
              <a:rPr lang="en-US" sz="2800" b="1" dirty="0"/>
              <a:t>adjunct</a:t>
            </a:r>
            <a:r>
              <a:rPr lang="en-US" sz="2800" dirty="0"/>
              <a:t> early in therapy</a:t>
            </a:r>
          </a:p>
          <a:p>
            <a:r>
              <a:rPr lang="en-US" sz="2800" dirty="0"/>
              <a:t>Should be restricted to </a:t>
            </a:r>
            <a:r>
              <a:rPr lang="en-US" sz="2800" b="1" dirty="0"/>
              <a:t>short term use </a:t>
            </a:r>
            <a:r>
              <a:rPr lang="en-US" sz="2800" dirty="0"/>
              <a:t>arising from concerns about:</a:t>
            </a:r>
          </a:p>
          <a:p>
            <a:pPr lvl="1"/>
            <a:r>
              <a:rPr lang="en-US" sz="2800" dirty="0"/>
              <a:t>Dependency (Note: avoid  in those with substance use disorders)</a:t>
            </a:r>
          </a:p>
          <a:p>
            <a:pPr lvl="1"/>
            <a:r>
              <a:rPr lang="en-US" sz="2800" dirty="0"/>
              <a:t>Sedation</a:t>
            </a:r>
          </a:p>
          <a:p>
            <a:pPr lvl="1"/>
            <a:r>
              <a:rPr lang="en-US" sz="2800" dirty="0"/>
              <a:t>Cognitive impairment</a:t>
            </a:r>
          </a:p>
          <a:p>
            <a:pPr lvl="1"/>
            <a:r>
              <a:rPr lang="en-US" sz="2800" dirty="0"/>
              <a:t>Falls and fractures in the elderly</a:t>
            </a:r>
          </a:p>
        </p:txBody>
      </p:sp>
    </p:spTree>
    <p:extLst>
      <p:ext uri="{BB962C8B-B14F-4D97-AF65-F5344CB8AC3E}">
        <p14:creationId xmlns:p14="http://schemas.microsoft.com/office/powerpoint/2010/main" val="2588428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Benzodiazepines (contd.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sz="2800" dirty="0"/>
              <a:t>Generally dosing should be </a:t>
            </a:r>
            <a:r>
              <a:rPr lang="en-US" sz="2800" b="1" dirty="0"/>
              <a:t>regular</a:t>
            </a:r>
            <a:r>
              <a:rPr lang="en-US" sz="2800" dirty="0"/>
              <a:t> rather than as-needed</a:t>
            </a:r>
          </a:p>
          <a:p>
            <a:r>
              <a:rPr lang="en-US" sz="2800" b="1" dirty="0"/>
              <a:t>Clonazepam</a:t>
            </a:r>
            <a:r>
              <a:rPr lang="en-US" sz="2800" dirty="0"/>
              <a:t> used often due to longer half-life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756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Antidepressants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Benzodiazepines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Anticonvulsants</a:t>
            </a:r>
            <a:r>
              <a:rPr lang="en-US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Antipsychotics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Azapirones</a:t>
            </a:r>
          </a:p>
        </p:txBody>
      </p:sp>
    </p:spTree>
    <p:extLst>
      <p:ext uri="{BB962C8B-B14F-4D97-AF65-F5344CB8AC3E}">
        <p14:creationId xmlns:p14="http://schemas.microsoft.com/office/powerpoint/2010/main" val="28872083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Anticonvulsants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Limited RCTs demonstrating efficacy</a:t>
            </a:r>
          </a:p>
          <a:p>
            <a:r>
              <a:rPr lang="en-US" sz="2800" dirty="0"/>
              <a:t>Evidence for</a:t>
            </a:r>
            <a:r>
              <a:rPr lang="en-US" sz="2800" b="1" dirty="0"/>
              <a:t> pregabalin </a:t>
            </a:r>
            <a:r>
              <a:rPr lang="en-US" sz="2800" dirty="0"/>
              <a:t>and </a:t>
            </a:r>
            <a:r>
              <a:rPr lang="en-US" sz="2800" b="1" dirty="0"/>
              <a:t>gabapentin</a:t>
            </a:r>
            <a:r>
              <a:rPr lang="en-US" sz="2800" dirty="0"/>
              <a:t> in SAD</a:t>
            </a:r>
          </a:p>
          <a:p>
            <a:r>
              <a:rPr lang="en-US" sz="2800" b="1" dirty="0"/>
              <a:t>Pregabalin</a:t>
            </a:r>
            <a:r>
              <a:rPr lang="en-US" sz="2800" dirty="0"/>
              <a:t> in GAD both as first line agent or as adjunctive therapy </a:t>
            </a:r>
          </a:p>
          <a:p>
            <a:r>
              <a:rPr lang="en-US" sz="2800" dirty="0"/>
              <a:t>Lamotrigine, carbamazepine, divalproex  and topiramate third line for some anxiety disorder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878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122" y="990600"/>
            <a:ext cx="5937755" cy="1188720"/>
          </a:xfrm>
        </p:spPr>
        <p:txBody>
          <a:bodyPr/>
          <a:lstStyle/>
          <a:p>
            <a:r>
              <a:rPr lang="en-US" dirty="0"/>
              <a:t>Medication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Antidepressants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Benzodiazepines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Anticonvulsants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Antipsychotics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Azapirones</a:t>
            </a:r>
          </a:p>
        </p:txBody>
      </p:sp>
    </p:spTree>
    <p:extLst>
      <p:ext uri="{BB962C8B-B14F-4D97-AF65-F5344CB8AC3E}">
        <p14:creationId xmlns:p14="http://schemas.microsoft.com/office/powerpoint/2010/main" val="15482194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Antipsychotics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743200"/>
            <a:ext cx="5937755" cy="333058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800" b="1" dirty="0"/>
              <a:t>Quetapine</a:t>
            </a:r>
            <a:r>
              <a:rPr lang="en-US" sz="3800" dirty="0"/>
              <a:t> as second line or adjunctive therapy in GAD</a:t>
            </a:r>
          </a:p>
          <a:p>
            <a:r>
              <a:rPr lang="en-US" sz="3800" b="1" dirty="0"/>
              <a:t>Risperidone</a:t>
            </a:r>
            <a:r>
              <a:rPr lang="en-US" sz="3800" dirty="0"/>
              <a:t> and </a:t>
            </a:r>
            <a:r>
              <a:rPr lang="en-US" sz="3800" b="1" dirty="0"/>
              <a:t>olanzapine</a:t>
            </a:r>
            <a:r>
              <a:rPr lang="en-US" sz="3800" dirty="0"/>
              <a:t> adjunctive therapy in PTSD and OCD</a:t>
            </a:r>
          </a:p>
          <a:p>
            <a:r>
              <a:rPr lang="en-US" sz="3800" dirty="0"/>
              <a:t>Side effects include:</a:t>
            </a:r>
          </a:p>
          <a:p>
            <a:pPr lvl="1"/>
            <a:r>
              <a:rPr lang="en-US" sz="3800" dirty="0"/>
              <a:t>Weight gain</a:t>
            </a:r>
          </a:p>
          <a:p>
            <a:pPr lvl="1"/>
            <a:r>
              <a:rPr lang="en-US" sz="3800" dirty="0"/>
              <a:t>Diabetes</a:t>
            </a:r>
          </a:p>
          <a:p>
            <a:pPr lvl="1"/>
            <a:r>
              <a:rPr lang="en-US" sz="3800" dirty="0"/>
              <a:t>Hyperlipidemia</a:t>
            </a:r>
          </a:p>
          <a:p>
            <a:pPr lvl="1"/>
            <a:r>
              <a:rPr lang="en-US" sz="3800" dirty="0"/>
              <a:t>Sedation</a:t>
            </a:r>
          </a:p>
          <a:p>
            <a:r>
              <a:rPr lang="en-US" sz="3800" dirty="0"/>
              <a:t>Need to monitor weight, glucose and lipids periodically</a:t>
            </a:r>
          </a:p>
        </p:txBody>
      </p:sp>
    </p:spTree>
    <p:extLst>
      <p:ext uri="{BB962C8B-B14F-4D97-AF65-F5344CB8AC3E}">
        <p14:creationId xmlns:p14="http://schemas.microsoft.com/office/powerpoint/2010/main" val="5381616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Antidepressants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Benzodiazepines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Anticonvulsants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Antipsychotics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Azapirones</a:t>
            </a:r>
          </a:p>
        </p:txBody>
      </p:sp>
    </p:spTree>
    <p:extLst>
      <p:ext uri="{BB962C8B-B14F-4D97-AF65-F5344CB8AC3E}">
        <p14:creationId xmlns:p14="http://schemas.microsoft.com/office/powerpoint/2010/main" val="220286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Anxiety disorders are the most common psychiatric disorders (greater than depression!)</a:t>
            </a:r>
          </a:p>
          <a:p>
            <a:r>
              <a:rPr lang="en-US" sz="2800" dirty="0"/>
              <a:t>Estimated annual prevalence of 18 %</a:t>
            </a:r>
          </a:p>
          <a:p>
            <a:r>
              <a:rPr lang="en-US" sz="2800" dirty="0"/>
              <a:t>Higher prevalence amongst women</a:t>
            </a:r>
          </a:p>
          <a:p>
            <a:r>
              <a:rPr lang="en-US" sz="2800" dirty="0"/>
              <a:t>Under recognized in primary care </a:t>
            </a:r>
          </a:p>
          <a:p>
            <a:r>
              <a:rPr lang="en-US" sz="2800" dirty="0"/>
              <a:t>About 40% of patients go untreated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725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Azapirones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r>
              <a:rPr lang="en-US" sz="2800" dirty="0"/>
              <a:t>Main drug in this category is </a:t>
            </a:r>
            <a:r>
              <a:rPr lang="en-US" sz="2800" b="1" dirty="0"/>
              <a:t>buspirone</a:t>
            </a:r>
          </a:p>
          <a:p>
            <a:r>
              <a:rPr lang="en-US" sz="2800" dirty="0"/>
              <a:t>Second line medication for GAD</a:t>
            </a:r>
          </a:p>
          <a:p>
            <a:r>
              <a:rPr lang="en-US" sz="2800" dirty="0"/>
              <a:t>Side effects include dizziness, drowsiness and nausea</a:t>
            </a:r>
          </a:p>
          <a:p>
            <a:r>
              <a:rPr lang="en-US" sz="2800" dirty="0"/>
              <a:t>Not used much</a:t>
            </a:r>
          </a:p>
        </p:txBody>
      </p:sp>
    </p:spTree>
    <p:extLst>
      <p:ext uri="{BB962C8B-B14F-4D97-AF65-F5344CB8AC3E}">
        <p14:creationId xmlns:p14="http://schemas.microsoft.com/office/powerpoint/2010/main" val="42397875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Treatment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Medication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Psychotherapy</a:t>
            </a:r>
          </a:p>
        </p:txBody>
      </p:sp>
    </p:spTree>
    <p:extLst>
      <p:ext uri="{BB962C8B-B14F-4D97-AF65-F5344CB8AC3E}">
        <p14:creationId xmlns:p14="http://schemas.microsoft.com/office/powerpoint/2010/main" val="40248816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en-US" sz="2800" dirty="0"/>
              <a:t>Most evidence for </a:t>
            </a:r>
            <a:r>
              <a:rPr lang="en-US" sz="2800" b="1" dirty="0"/>
              <a:t>cognitive behavioural therapy</a:t>
            </a:r>
            <a:r>
              <a:rPr lang="en-US" sz="2800" dirty="0"/>
              <a:t> (</a:t>
            </a:r>
            <a:r>
              <a:rPr lang="en-US" sz="2800" b="1" dirty="0"/>
              <a:t>CBT</a:t>
            </a:r>
            <a:r>
              <a:rPr lang="en-US" sz="2800" dirty="0"/>
              <a:t>)</a:t>
            </a:r>
          </a:p>
          <a:p>
            <a:r>
              <a:rPr lang="en-US" sz="2800" dirty="0"/>
              <a:t>Addresses factors that cause and maintain the patient’s anxiety symptoms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58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bt in anx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8658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/>
              <a:t>Can be effectively delivered as individual or group therapy ($ can be limiting factor)</a:t>
            </a:r>
          </a:p>
          <a:p>
            <a:r>
              <a:rPr lang="en-US" sz="2800" dirty="0"/>
              <a:t>Can also be self-directed using:</a:t>
            </a:r>
          </a:p>
          <a:p>
            <a:pPr lvl="1"/>
            <a:r>
              <a:rPr lang="en-US" sz="2800" dirty="0"/>
              <a:t>Books (e.g. The Anxiety and Phobia Workbook)</a:t>
            </a:r>
          </a:p>
          <a:p>
            <a:pPr lvl="1"/>
            <a:r>
              <a:rPr lang="en-US" sz="2800" dirty="0"/>
              <a:t>Internet (</a:t>
            </a:r>
            <a:r>
              <a:rPr lang="en-US" sz="2800" dirty="0">
                <a:hlinkClick r:id="rId2"/>
              </a:rPr>
              <a:t>https://www.anxietycanada.com/)</a:t>
            </a:r>
            <a:endParaRPr lang="en-US" sz="2800" dirty="0"/>
          </a:p>
          <a:p>
            <a:pPr lvl="1"/>
            <a:r>
              <a:rPr lang="en-US" sz="2800" dirty="0"/>
              <a:t>Apps (e.g. Mindshift)</a:t>
            </a:r>
          </a:p>
        </p:txBody>
      </p:sp>
    </p:spTree>
    <p:extLst>
      <p:ext uri="{BB962C8B-B14F-4D97-AF65-F5344CB8AC3E}">
        <p14:creationId xmlns:p14="http://schemas.microsoft.com/office/powerpoint/2010/main" val="25067019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CBT vs. Medication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/>
              <a:t>Generally, both  demonstrate equal efficacy</a:t>
            </a:r>
          </a:p>
          <a:p>
            <a:r>
              <a:rPr lang="en-US" sz="2800" dirty="0"/>
              <a:t>Evidence does not support routine combination for most disorder therapy although this is often done, especially when the condition is more severe</a:t>
            </a:r>
          </a:p>
          <a:p>
            <a:r>
              <a:rPr lang="en-US" sz="2800" dirty="0"/>
              <a:t>Limited response to one type of treatment should lead to addition of the other</a:t>
            </a:r>
          </a:p>
        </p:txBody>
      </p:sp>
    </p:spTree>
    <p:extLst>
      <p:ext uri="{BB962C8B-B14F-4D97-AF65-F5344CB8AC3E}">
        <p14:creationId xmlns:p14="http://schemas.microsoft.com/office/powerpoint/2010/main" val="31645571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245" y="548640"/>
            <a:ext cx="5937755" cy="1188720"/>
          </a:xfrm>
        </p:spPr>
        <p:txBody>
          <a:bodyPr/>
          <a:lstStyle/>
          <a:p>
            <a:r>
              <a:rPr lang="en-US" dirty="0"/>
              <a:t>Factors in treatment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57400"/>
            <a:ext cx="7290055" cy="4251960"/>
          </a:xfrm>
        </p:spPr>
        <p:txBody>
          <a:bodyPr>
            <a:noAutofit/>
          </a:bodyPr>
          <a:lstStyle/>
          <a:p>
            <a:r>
              <a:rPr lang="en-US" sz="2400" dirty="0"/>
              <a:t>Patient preference</a:t>
            </a:r>
          </a:p>
          <a:p>
            <a:r>
              <a:rPr lang="en-US" sz="2400" dirty="0"/>
              <a:t>Ability of patient to engage in treatment</a:t>
            </a:r>
          </a:p>
          <a:p>
            <a:r>
              <a:rPr lang="en-US" sz="2400" dirty="0"/>
              <a:t>Severity of illness </a:t>
            </a:r>
          </a:p>
          <a:p>
            <a:r>
              <a:rPr lang="en-US" sz="2400" dirty="0"/>
              <a:t>Clinicians’ skills and experience</a:t>
            </a:r>
          </a:p>
          <a:p>
            <a:r>
              <a:rPr lang="en-US" sz="2400" dirty="0"/>
              <a:t>Availability of psychological treatments</a:t>
            </a:r>
          </a:p>
          <a:p>
            <a:r>
              <a:rPr lang="en-US" sz="2400" dirty="0"/>
              <a:t>Patient’s prior response to treatment</a:t>
            </a:r>
          </a:p>
          <a:p>
            <a:r>
              <a:rPr lang="en-US" sz="2400" dirty="0"/>
              <a:t>Cost</a:t>
            </a:r>
          </a:p>
          <a:p>
            <a:r>
              <a:rPr lang="en-US" sz="2400" dirty="0"/>
              <a:t>Presence of comorbid medical or psychiatric disorders</a:t>
            </a:r>
          </a:p>
        </p:txBody>
      </p:sp>
    </p:spTree>
    <p:extLst>
      <p:ext uri="{BB962C8B-B14F-4D97-AF65-F5344CB8AC3E}">
        <p14:creationId xmlns:p14="http://schemas.microsoft.com/office/powerpoint/2010/main" val="25352857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D28E-C303-4317-A3E4-9828B3F4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Ottawa Anxiety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13E6C-C71B-4559-B6B1-2FDEAB45E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638045"/>
            <a:ext cx="6629399" cy="399135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Companion to the Ottawa Depression Algorithm (</a:t>
            </a:r>
            <a:r>
              <a:rPr lang="en-US" sz="2000" dirty="0">
                <a:hlinkClick r:id="rId2"/>
              </a:rPr>
              <a:t>www.ottawadepressionalgorithm.ca</a:t>
            </a:r>
            <a:r>
              <a:rPr lang="en-US" sz="2000" dirty="0"/>
              <a:t>)</a:t>
            </a:r>
          </a:p>
          <a:p>
            <a:r>
              <a:rPr lang="en-US" sz="2000" dirty="0"/>
              <a:t>Developed to assist with the management of anxiety </a:t>
            </a:r>
          </a:p>
          <a:p>
            <a:r>
              <a:rPr lang="en-US" sz="2000" dirty="0"/>
              <a:t>Principles in developing: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i="1" dirty="0"/>
              <a:t>User friendly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i="1" dirty="0"/>
              <a:t>Practical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i="1" dirty="0"/>
              <a:t>Evidence based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i="1" dirty="0"/>
              <a:t>Free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i="1" dirty="0"/>
              <a:t>Based on Chronic Care Model and the Stepped Care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228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Care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638045"/>
            <a:ext cx="6400801" cy="391515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2600" b="1" dirty="0"/>
              <a:t>System Design</a:t>
            </a:r>
          </a:p>
          <a:p>
            <a:pPr marL="457200" lvl="1" indent="0">
              <a:buNone/>
            </a:pPr>
            <a:r>
              <a:rPr lang="en-US" altLang="en-US" sz="2600" dirty="0"/>
              <a:t>e.g. case management, regular f/u</a:t>
            </a:r>
          </a:p>
          <a:p>
            <a:r>
              <a:rPr lang="en-US" altLang="en-US" sz="2600" b="1" dirty="0"/>
              <a:t>Self-management support</a:t>
            </a:r>
          </a:p>
          <a:p>
            <a:r>
              <a:rPr lang="en-US" altLang="en-US" sz="2600" b="1" dirty="0"/>
              <a:t>Decision support</a:t>
            </a:r>
          </a:p>
          <a:p>
            <a:pPr marL="457200" lvl="1" indent="0">
              <a:buNone/>
            </a:pPr>
            <a:r>
              <a:rPr lang="en-US" altLang="en-US" sz="2600" dirty="0"/>
              <a:t>e.g. embedding evidence-based guidelines into clinical practice</a:t>
            </a:r>
          </a:p>
          <a:p>
            <a:r>
              <a:rPr lang="en-US" altLang="en-US" sz="2600" b="1" dirty="0"/>
              <a:t>Information systems</a:t>
            </a:r>
          </a:p>
          <a:p>
            <a:pPr marL="457200" lvl="1" indent="0">
              <a:buNone/>
            </a:pPr>
            <a:r>
              <a:rPr lang="en-US" altLang="en-US" sz="2600" dirty="0"/>
              <a:t>e.g. tracking individuals, monitoring team performance and outcomes</a:t>
            </a:r>
          </a:p>
          <a:p>
            <a:r>
              <a:rPr lang="en-US" altLang="en-US" sz="2600" b="1" dirty="0"/>
              <a:t>Organizational change</a:t>
            </a:r>
          </a:p>
          <a:p>
            <a:pPr marL="457200" lvl="1" indent="0">
              <a:buNone/>
            </a:pPr>
            <a:r>
              <a:rPr lang="en-US" altLang="en-US" sz="2600" dirty="0"/>
              <a:t>e.g. create a culture and mechanism that promote safe, high quality care</a:t>
            </a:r>
          </a:p>
          <a:p>
            <a:r>
              <a:rPr lang="en-US" altLang="en-US" sz="2600" b="1" dirty="0"/>
              <a:t>Links with community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636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chronic_care_model800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69" y="685800"/>
            <a:ext cx="7092851" cy="572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19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Burden of Anxiety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>
            <a:normAutofit/>
          </a:bodyPr>
          <a:lstStyle/>
          <a:p>
            <a:r>
              <a:rPr lang="en-US" sz="2800" dirty="0"/>
              <a:t>Associated with: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Substantial functional impairment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Greater use of health care services and costs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Decreased work productivity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Increased risk of suicide</a:t>
            </a:r>
          </a:p>
          <a:p>
            <a:r>
              <a:rPr lang="en-US" sz="2800" dirty="0"/>
              <a:t>Burden increases with severity of anxiety and number of comorbid anxiety and other disorders</a:t>
            </a:r>
          </a:p>
        </p:txBody>
      </p:sp>
    </p:spTree>
    <p:extLst>
      <p:ext uri="{BB962C8B-B14F-4D97-AF65-F5344CB8AC3E}">
        <p14:creationId xmlns:p14="http://schemas.microsoft.com/office/powerpoint/2010/main" val="33082601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524000"/>
            <a:ext cx="76866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152400"/>
            <a:ext cx="5937755" cy="11887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Stepped Care Model</a:t>
            </a:r>
          </a:p>
        </p:txBody>
      </p:sp>
    </p:spTree>
    <p:extLst>
      <p:ext uri="{BB962C8B-B14F-4D97-AF65-F5344CB8AC3E}">
        <p14:creationId xmlns:p14="http://schemas.microsoft.com/office/powerpoint/2010/main" val="16481334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DA7B6F-BC5F-4A50-8A75-34A2B1FA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45" y="2286000"/>
            <a:ext cx="5937755" cy="1143000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www.ottawaanxietyalgorithm.ca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352570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122" y="2667000"/>
            <a:ext cx="5937755" cy="3377828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Anxiety disorders are the most common psychiatric disorders</a:t>
            </a:r>
          </a:p>
          <a:p>
            <a:r>
              <a:rPr lang="en-US" sz="8000" dirty="0"/>
              <a:t>Associated with significant functional impairment, cost and morbidity</a:t>
            </a:r>
          </a:p>
          <a:p>
            <a:r>
              <a:rPr lang="en-US" sz="8000" dirty="0"/>
              <a:t>SSRIs and SNRIs are first line treatments</a:t>
            </a:r>
          </a:p>
          <a:p>
            <a:r>
              <a:rPr lang="en-US" sz="8000" dirty="0"/>
              <a:t>Anticonvulsants, benzodiazepines and antipsychotics may be used in some cases</a:t>
            </a:r>
          </a:p>
          <a:p>
            <a:r>
              <a:rPr lang="en-US" sz="8000" dirty="0"/>
              <a:t>CBT is an effective alternative treatment</a:t>
            </a:r>
          </a:p>
          <a:p>
            <a:r>
              <a:rPr lang="en-US" sz="8000" dirty="0"/>
              <a:t>The Ottawa Anxiety Algorithm (</a:t>
            </a:r>
            <a:r>
              <a:rPr lang="en-US" sz="8000" dirty="0">
                <a:hlinkClick r:id="rId2"/>
              </a:rPr>
              <a:t>www.ottawaanxietyalgorithm.ca</a:t>
            </a:r>
            <a:r>
              <a:rPr lang="en-US" sz="8000" dirty="0"/>
              <a:t>) can assist with management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89010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304800"/>
            <a:ext cx="7290054" cy="14478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362200"/>
            <a:ext cx="7290055" cy="39471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Katzman et al. </a:t>
            </a:r>
            <a:r>
              <a:rPr lang="en-US" sz="2000" i="1" dirty="0"/>
              <a:t>Canadian clinical practice guidelines for the management of anxiety, posttraumatic stress and obsessive-compulsive disorders</a:t>
            </a:r>
            <a:r>
              <a:rPr lang="en-US" sz="2000" dirty="0"/>
              <a:t>. BMC Psychiatry 2014, 14 (Suppl 1): S1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Combs H, Markman J. </a:t>
            </a:r>
            <a:r>
              <a:rPr lang="en-US" sz="2000" i="1" dirty="0"/>
              <a:t>Anxiety Disorders in Primary Care</a:t>
            </a:r>
            <a:r>
              <a:rPr lang="en-US" sz="2000" dirty="0"/>
              <a:t>. Med Clin N Am 2014;98:1007-1023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Kelly K. et al. </a:t>
            </a:r>
            <a:r>
              <a:rPr lang="en-US" sz="2000" i="1" dirty="0"/>
              <a:t>Toward achieving optimal response: understanding and managing antidepressant side effects</a:t>
            </a:r>
            <a:r>
              <a:rPr lang="en-US" sz="2000" dirty="0"/>
              <a:t>. Dialogues in Clinical Neuroscience 2008;10(4):409-418</a:t>
            </a:r>
          </a:p>
        </p:txBody>
      </p:sp>
    </p:spTree>
    <p:extLst>
      <p:ext uri="{BB962C8B-B14F-4D97-AF65-F5344CB8AC3E}">
        <p14:creationId xmlns:p14="http://schemas.microsoft.com/office/powerpoint/2010/main" val="30561869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AF973B-CFB0-49A0-BBDF-F8FB4F27C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5014052"/>
            <a:ext cx="7290055" cy="1499616"/>
          </a:xfrm>
        </p:spPr>
        <p:txBody>
          <a:bodyPr/>
          <a:lstStyle/>
          <a:p>
            <a:pPr algn="ctr"/>
            <a:r>
              <a:rPr lang="en-US" dirty="0"/>
              <a:t>If you have questions, please contact me at dogreen@toh.ca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F590C6-221D-4DD2-9A16-7FF027D0A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526745"/>
            <a:ext cx="2145978" cy="18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379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667426"/>
            <a:ext cx="9144000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66697" y="1371600"/>
            <a:ext cx="7086906" cy="2609850"/>
            <a:chOff x="0" y="0"/>
            <a:chExt cx="6135815" cy="2259598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0" y="12700"/>
              <a:ext cx="6071045" cy="2191018"/>
            </a:xfrm>
            <a:custGeom>
              <a:avLst/>
              <a:gdLst/>
              <a:ahLst/>
              <a:cxnLst/>
              <a:rect l="l" t="t" r="r" b="b"/>
              <a:pathLst>
                <a:path w="6071045" h="2191018">
                  <a:moveTo>
                    <a:pt x="146050" y="2191018"/>
                  </a:moveTo>
                  <a:lnTo>
                    <a:pt x="5924995" y="2191018"/>
                  </a:lnTo>
                  <a:cubicBezTo>
                    <a:pt x="6005005" y="2191018"/>
                    <a:pt x="6071045" y="2124978"/>
                    <a:pt x="6071045" y="2044968"/>
                  </a:cubicBezTo>
                  <a:lnTo>
                    <a:pt x="6071045" y="146050"/>
                  </a:lnTo>
                  <a:cubicBezTo>
                    <a:pt x="6071045" y="66040"/>
                    <a:pt x="6005005" y="0"/>
                    <a:pt x="592499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4968"/>
                  </a:lnTo>
                  <a:cubicBezTo>
                    <a:pt x="0" y="2126248"/>
                    <a:pt x="66040" y="2191018"/>
                    <a:pt x="146050" y="2191018"/>
                  </a:cubicBezTo>
                  <a:close/>
                </a:path>
              </a:pathLst>
            </a:custGeom>
            <a:solidFill>
              <a:srgbClr val="C8F6C2"/>
            </a:solidFill>
          </p:spPr>
          <p:txBody>
            <a:bodyPr/>
            <a:lstStyle/>
            <a:p>
              <a:endParaRPr lang="en-US" sz="900" dirty="0"/>
            </a:p>
          </p:txBody>
        </p:sp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135815" cy="2259598"/>
            </a:xfrm>
            <a:custGeom>
              <a:avLst/>
              <a:gdLst/>
              <a:ahLst/>
              <a:cxnLst/>
              <a:rect l="l" t="t" r="r" b="b"/>
              <a:pathLst>
                <a:path w="6135815" h="2259598">
                  <a:moveTo>
                    <a:pt x="6072315" y="74930"/>
                  </a:moveTo>
                  <a:cubicBezTo>
                    <a:pt x="6044375" y="30480"/>
                    <a:pt x="5994845" y="0"/>
                    <a:pt x="593769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7668"/>
                  </a:lnTo>
                  <a:cubicBezTo>
                    <a:pt x="0" y="2109738"/>
                    <a:pt x="25400" y="2155458"/>
                    <a:pt x="63500" y="2184668"/>
                  </a:cubicBezTo>
                  <a:cubicBezTo>
                    <a:pt x="91440" y="2229118"/>
                    <a:pt x="140970" y="2259598"/>
                    <a:pt x="218780" y="2259598"/>
                  </a:cubicBezTo>
                  <a:lnTo>
                    <a:pt x="5977065" y="2259598"/>
                  </a:lnTo>
                  <a:cubicBezTo>
                    <a:pt x="6064695" y="2259598"/>
                    <a:pt x="6135815" y="2188478"/>
                    <a:pt x="6135815" y="2100848"/>
                  </a:cubicBezTo>
                  <a:lnTo>
                    <a:pt x="6135815" y="204941"/>
                  </a:lnTo>
                  <a:cubicBezTo>
                    <a:pt x="6135815" y="149860"/>
                    <a:pt x="6110415" y="104140"/>
                    <a:pt x="6072315" y="74930"/>
                  </a:cubicBezTo>
                  <a:close/>
                  <a:moveTo>
                    <a:pt x="12700" y="205766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937695" y="12700"/>
                  </a:lnTo>
                  <a:cubicBezTo>
                    <a:pt x="6017705" y="12700"/>
                    <a:pt x="6083745" y="78740"/>
                    <a:pt x="6083745" y="158750"/>
                  </a:cubicBezTo>
                  <a:lnTo>
                    <a:pt x="6083745" y="2057668"/>
                  </a:lnTo>
                  <a:cubicBezTo>
                    <a:pt x="6083745" y="2137678"/>
                    <a:pt x="6017705" y="2203718"/>
                    <a:pt x="5937695" y="2203718"/>
                  </a:cubicBezTo>
                  <a:lnTo>
                    <a:pt x="158750" y="2203718"/>
                  </a:lnTo>
                  <a:cubicBezTo>
                    <a:pt x="78740" y="2203718"/>
                    <a:pt x="12700" y="2138948"/>
                    <a:pt x="12700" y="205766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 descr="Facebook logo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4674" y="4722276"/>
            <a:ext cx="562023" cy="575599"/>
          </a:xfrm>
          <a:prstGeom prst="rect">
            <a:avLst/>
          </a:prstGeom>
        </p:spPr>
      </p:pic>
      <p:pic>
        <p:nvPicPr>
          <p:cNvPr id="7" name="Picture 7" descr="Twitter logo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49436" y="4749612"/>
            <a:ext cx="562023" cy="564751"/>
          </a:xfrm>
          <a:prstGeom prst="rect">
            <a:avLst/>
          </a:prstGeom>
        </p:spPr>
      </p:pic>
      <p:pic>
        <p:nvPicPr>
          <p:cNvPr id="8" name="Picture 8" descr="Instagram logo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49916" y="4744188"/>
            <a:ext cx="562023" cy="57559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698750">
            <a:off x="7598620" y="3328684"/>
            <a:ext cx="1276198" cy="1276198"/>
          </a:xfrm>
          <a:prstGeom prst="rect">
            <a:avLst/>
          </a:prstGeom>
        </p:spPr>
      </p:pic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6850" y="4912955"/>
            <a:ext cx="2218321" cy="247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8"/>
              </a:lnSpc>
            </a:pPr>
            <a:r>
              <a:rPr lang="en-US" sz="16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FamilyMedicineForum</a:t>
            </a: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25725" y="4905783"/>
            <a:ext cx="1778130" cy="257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72"/>
              </a:lnSpc>
            </a:pPr>
            <a:r>
              <a:rPr lang="en-US" sz="16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FamilyMedForum</a:t>
            </a:r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0" y="4908146"/>
            <a:ext cx="1981200" cy="257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72"/>
              </a:lnSpc>
            </a:pPr>
            <a:r>
              <a:rPr lang="en-US" sz="16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FamilyMedForum</a:t>
            </a:r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72400" y="3763149"/>
            <a:ext cx="1219200" cy="321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dirty="0">
                <a:solidFill>
                  <a:srgbClr val="000000"/>
                </a:solidFill>
                <a:latin typeface="Amasis MT Pro Black" panose="02040A04050005020304" pitchFamily="18" charset="0"/>
                <a:cs typeface="Arial" panose="020B0604020202020204" pitchFamily="34" charset="0"/>
              </a:rPr>
              <a:t>#myfmf</a:t>
            </a:r>
          </a:p>
        </p:txBody>
      </p: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676400" y="2103169"/>
            <a:ext cx="5778646" cy="1053525"/>
            <a:chOff x="0" y="-133349"/>
            <a:chExt cx="14439805" cy="2809398"/>
          </a:xfrm>
        </p:grpSpPr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33349"/>
              <a:ext cx="14439805" cy="1504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0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Lucida Bright" panose="02040602050505020304" pitchFamily="18" charset="0"/>
                </a:rPr>
                <a:t>Thank you!</a:t>
              </a:r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805895"/>
              <a:ext cx="14439805" cy="870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Lucida Bright" panose="02040602050505020304" pitchFamily="18" charset="0"/>
                  <a:cs typeface="Arial" panose="020B0604020202020204" pitchFamily="34" charset="0"/>
                </a:rPr>
                <a:t>Please fill out your session evaluation now!</a:t>
              </a:r>
            </a:p>
          </p:txBody>
        </p:sp>
      </p:grpSp>
      <p:sp>
        <p:nvSpPr>
          <p:cNvPr id="17" name="Title 17">
            <a:extLst>
              <a:ext uri="{FF2B5EF4-FFF2-40B4-BE49-F238E27FC236}">
                <a16:creationId xmlns:a16="http://schemas.microsoft.com/office/drawing/2014/main" id="{0ADDFBB7-70E0-EB51-92AB-9649C2A97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39917" y="-682128"/>
            <a:ext cx="4114800" cy="571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defRPr/>
            </a:pPr>
            <a:r>
              <a:rPr lang="en-US" sz="2200" cap="none" spc="0" dirty="0"/>
              <a:t>Closing Slide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5DD2C4C-6CAD-4CD8-BA2C-385483002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Impact of anxiety disorders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B324E1E-0DC5-4738-B80B-317912805F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800" dirty="0"/>
              <a:t>Anxiety disorders impose an economic burden </a:t>
            </a:r>
            <a:r>
              <a:rPr lang="en-US" altLang="en-US" sz="2800" u="sng" dirty="0"/>
              <a:t>comparable with the costs of</a:t>
            </a:r>
            <a:r>
              <a:rPr lang="en-US" altLang="en-US" sz="2800" dirty="0"/>
              <a:t> </a:t>
            </a:r>
            <a:r>
              <a:rPr lang="en-US" altLang="en-US" sz="2800" u="sng" dirty="0"/>
              <a:t>depression</a:t>
            </a:r>
            <a:r>
              <a:rPr lang="en-US" altLang="en-US" sz="2800" dirty="0"/>
              <a:t>, with 54% of the cost expended for non-psychiatric medical care of physical complaints</a:t>
            </a:r>
          </a:p>
          <a:p>
            <a:r>
              <a:rPr lang="en-US" altLang="en-US" sz="2800" dirty="0"/>
              <a:t>Incur </a:t>
            </a:r>
            <a:r>
              <a:rPr lang="en-US" altLang="en-US" sz="2800" u="sng" dirty="0"/>
              <a:t>two-fold the primary care costs and overall</a:t>
            </a:r>
            <a:r>
              <a:rPr lang="en-US" altLang="en-US" sz="2800" dirty="0"/>
              <a:t> </a:t>
            </a:r>
            <a:r>
              <a:rPr lang="en-US" altLang="en-US" sz="2800" u="sng" dirty="0"/>
              <a:t>health care costs</a:t>
            </a:r>
            <a:r>
              <a:rPr lang="en-US" altLang="en-US" sz="2800" dirty="0"/>
              <a:t> compared with those without anxiety</a:t>
            </a:r>
          </a:p>
          <a:p>
            <a:endParaRPr lang="en-US" alt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63126E3-F0E3-49B6-811E-7B0A2B804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Impact of anxiety disorders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9AFD82E-7EAC-433C-B8FE-16E51872F2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Significantly associated with: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 thyroid disease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 respiratory disease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 GI disease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 arthritis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 migraine headaches and 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allergic conditions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Comorbidity with physical conditions is associated with poor quality of life and disability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16545</TotalTime>
  <Words>2350</Words>
  <Application>Microsoft Office PowerPoint</Application>
  <PresentationFormat>On-screen Show (4:3)</PresentationFormat>
  <Paragraphs>383</Paragraphs>
  <Slides>75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6" baseType="lpstr">
      <vt:lpstr>Amasis MT Pro Black</vt:lpstr>
      <vt:lpstr>Arial</vt:lpstr>
      <vt:lpstr>Arimo</vt:lpstr>
      <vt:lpstr>Arimo Bold</vt:lpstr>
      <vt:lpstr>Calibri</vt:lpstr>
      <vt:lpstr>Gill Sans MT</vt:lpstr>
      <vt:lpstr>Lucida Bright</vt:lpstr>
      <vt:lpstr>Open Sans</vt:lpstr>
      <vt:lpstr>Open Sans Bold</vt:lpstr>
      <vt:lpstr>Wingdings</vt:lpstr>
      <vt:lpstr>Parcel</vt:lpstr>
      <vt:lpstr>Title Slide</vt:lpstr>
      <vt:lpstr>COI – Presenter Disclosure</vt:lpstr>
      <vt:lpstr>COI – Disclosure of Financial Support</vt:lpstr>
      <vt:lpstr>Learning Objectives</vt:lpstr>
      <vt:lpstr>Who I am</vt:lpstr>
      <vt:lpstr>Introduction</vt:lpstr>
      <vt:lpstr>Burden of Anxiety Disorders</vt:lpstr>
      <vt:lpstr>Impact of anxiety disorders</vt:lpstr>
      <vt:lpstr>Impact of anxiety disorders</vt:lpstr>
      <vt:lpstr>Comorbidity</vt:lpstr>
      <vt:lpstr>PowerPoint Presentation</vt:lpstr>
      <vt:lpstr>PowerPoint Presentation</vt:lpstr>
      <vt:lpstr>Recognition of anxiety disorders in primary care</vt:lpstr>
      <vt:lpstr>Why is anxiety under diagnosed in primary care?</vt:lpstr>
      <vt:lpstr>Possible reasons for under diagnosis</vt:lpstr>
      <vt:lpstr>Barriers to treatment</vt:lpstr>
      <vt:lpstr>Assessment</vt:lpstr>
      <vt:lpstr>PowerPoint Presentation</vt:lpstr>
      <vt:lpstr>DSM-5</vt:lpstr>
      <vt:lpstr>5 common Conditions with anxiety</vt:lpstr>
      <vt:lpstr>Case #1</vt:lpstr>
      <vt:lpstr>Generalized Anxiety Disorder</vt:lpstr>
      <vt:lpstr>Generalized anxiety disorder (GAD)</vt:lpstr>
      <vt:lpstr>GAD (contd.)</vt:lpstr>
      <vt:lpstr>Case # 2</vt:lpstr>
      <vt:lpstr>Social Anxiety Disorder</vt:lpstr>
      <vt:lpstr>Social anxiety disorder (SAD)</vt:lpstr>
      <vt:lpstr>SAD (contd.)</vt:lpstr>
      <vt:lpstr>Case # 3</vt:lpstr>
      <vt:lpstr>Panic Disorder</vt:lpstr>
      <vt:lpstr>Panic Disorder</vt:lpstr>
      <vt:lpstr>Panic disorder (contd.)</vt:lpstr>
      <vt:lpstr>Case # 4</vt:lpstr>
      <vt:lpstr>Posttraumatic Stress Disorder</vt:lpstr>
      <vt:lpstr>Posttraumatic stress disorder (PTSD)</vt:lpstr>
      <vt:lpstr>PTSD (contd.)</vt:lpstr>
      <vt:lpstr>Case # 5</vt:lpstr>
      <vt:lpstr>Obsessive-compulsive Disorder</vt:lpstr>
      <vt:lpstr>Obsessive-compulsive disorder (OCD)</vt:lpstr>
      <vt:lpstr>OCD (contd.)</vt:lpstr>
      <vt:lpstr>Comorbidity</vt:lpstr>
      <vt:lpstr>Comorbidity (contd.)</vt:lpstr>
      <vt:lpstr>Treatment</vt:lpstr>
      <vt:lpstr>PowerPoint Presentation</vt:lpstr>
      <vt:lpstr>Treatment</vt:lpstr>
      <vt:lpstr>Medications</vt:lpstr>
      <vt:lpstr>Medications</vt:lpstr>
      <vt:lpstr>Antidepressants</vt:lpstr>
      <vt:lpstr>PowerPoint Presentation</vt:lpstr>
      <vt:lpstr>Antidepressants</vt:lpstr>
      <vt:lpstr>Antidepressants (contd.)</vt:lpstr>
      <vt:lpstr>Medications</vt:lpstr>
      <vt:lpstr>Benzodiazepines</vt:lpstr>
      <vt:lpstr>Benzodiazepines (contd.</vt:lpstr>
      <vt:lpstr>Medication</vt:lpstr>
      <vt:lpstr>Anticonvulsants</vt:lpstr>
      <vt:lpstr>Medication</vt:lpstr>
      <vt:lpstr>Antipsychotics</vt:lpstr>
      <vt:lpstr>Medication</vt:lpstr>
      <vt:lpstr>Azapirones</vt:lpstr>
      <vt:lpstr>Treatment</vt:lpstr>
      <vt:lpstr>Psychotherapy</vt:lpstr>
      <vt:lpstr>PowerPoint Presentation</vt:lpstr>
      <vt:lpstr>CBT</vt:lpstr>
      <vt:lpstr>Choice of CBT vs. Medication</vt:lpstr>
      <vt:lpstr>Factors in treatment selection</vt:lpstr>
      <vt:lpstr>The Ottawa Anxiety Algorithm</vt:lpstr>
      <vt:lpstr>Chronic Care Model</vt:lpstr>
      <vt:lpstr>PowerPoint Presentation</vt:lpstr>
      <vt:lpstr>Stepped Care Model</vt:lpstr>
      <vt:lpstr>www.ottawaanxietyalgorithm.ca</vt:lpstr>
      <vt:lpstr>In summary</vt:lpstr>
      <vt:lpstr>References</vt:lpstr>
      <vt:lpstr>Thank you!</vt:lpstr>
      <vt:lpstr>Closing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Anxiety Disorders and their treatment</dc:title>
  <dc:creator>Douglas Green</dc:creator>
  <cp:lastModifiedBy>Deanne McKay</cp:lastModifiedBy>
  <cp:revision>91</cp:revision>
  <dcterms:created xsi:type="dcterms:W3CDTF">2017-02-05T20:19:32Z</dcterms:created>
  <dcterms:modified xsi:type="dcterms:W3CDTF">2023-11-08T14:12:04Z</dcterms:modified>
</cp:coreProperties>
</file>