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523" r:id="rId4"/>
    <p:sldId id="258" r:id="rId5"/>
    <p:sldId id="688" r:id="rId6"/>
    <p:sldId id="687" r:id="rId7"/>
    <p:sldId id="755" r:id="rId8"/>
    <p:sldId id="259" r:id="rId9"/>
    <p:sldId id="759" r:id="rId10"/>
    <p:sldId id="281" r:id="rId11"/>
    <p:sldId id="280" r:id="rId12"/>
    <p:sldId id="736" r:id="rId13"/>
    <p:sldId id="761" r:id="rId14"/>
    <p:sldId id="738" r:id="rId15"/>
    <p:sldId id="764" r:id="rId16"/>
    <p:sldId id="765" r:id="rId17"/>
    <p:sldId id="766" r:id="rId18"/>
    <p:sldId id="767" r:id="rId19"/>
    <p:sldId id="768" r:id="rId20"/>
    <p:sldId id="769" r:id="rId21"/>
    <p:sldId id="770" r:id="rId22"/>
    <p:sldId id="772" r:id="rId23"/>
    <p:sldId id="762" r:id="rId24"/>
    <p:sldId id="515" r:id="rId25"/>
    <p:sldId id="272" r:id="rId26"/>
    <p:sldId id="265" r:id="rId27"/>
    <p:sldId id="283" r:id="rId28"/>
    <p:sldId id="751" r:id="rId29"/>
    <p:sldId id="752" r:id="rId30"/>
    <p:sldId id="753" r:id="rId31"/>
    <p:sldId id="748" r:id="rId32"/>
    <p:sldId id="749" r:id="rId33"/>
    <p:sldId id="274" r:id="rId34"/>
    <p:sldId id="754" r:id="rId35"/>
    <p:sldId id="1510" r:id="rId36"/>
    <p:sldId id="260"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90A57EDD-96F2-4D42-A9F9-BDC8F45CD2B1}">
          <p14:sldIdLst>
            <p14:sldId id="256"/>
          </p14:sldIdLst>
        </p14:section>
        <p14:section name="COI - Presenter Disclosure" id="{A66AF72D-5D57-4D2B-86A2-8BF1293BA1AD}">
          <p14:sldIdLst>
            <p14:sldId id="257"/>
            <p14:sldId id="523"/>
          </p14:sldIdLst>
        </p14:section>
        <p14:section name="COI - Disclosure of Financial Support" id="{92659F74-0B9A-459F-8070-620D0ECBAD0E}">
          <p14:sldIdLst>
            <p14:sldId id="258"/>
          </p14:sldIdLst>
        </p14:section>
        <p14:section name="Presentation Content" id="{6794A7E6-3DFB-47A0-AD58-1B24DDDCEE5C}">
          <p14:sldIdLst>
            <p14:sldId id="688"/>
            <p14:sldId id="687"/>
            <p14:sldId id="755"/>
            <p14:sldId id="259"/>
            <p14:sldId id="759"/>
            <p14:sldId id="281"/>
            <p14:sldId id="280"/>
            <p14:sldId id="736"/>
            <p14:sldId id="761"/>
            <p14:sldId id="738"/>
            <p14:sldId id="764"/>
            <p14:sldId id="765"/>
            <p14:sldId id="766"/>
            <p14:sldId id="767"/>
            <p14:sldId id="768"/>
            <p14:sldId id="769"/>
            <p14:sldId id="770"/>
            <p14:sldId id="772"/>
            <p14:sldId id="762"/>
            <p14:sldId id="515"/>
            <p14:sldId id="272"/>
            <p14:sldId id="265"/>
            <p14:sldId id="283"/>
            <p14:sldId id="751"/>
            <p14:sldId id="752"/>
            <p14:sldId id="753"/>
            <p14:sldId id="748"/>
            <p14:sldId id="749"/>
            <p14:sldId id="274"/>
            <p14:sldId id="754"/>
            <p14:sldId id="1510"/>
          </p14:sldIdLst>
        </p14:section>
        <p14:section name="Closing Slide" id="{6339349B-B27A-49EC-8E13-018C2CB16212}">
          <p14:sldIdLst>
            <p14:sldId id="2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FD9844-4588-8081-F674-85DC1B763E21}" name="Tim Johnson" initials="TJ" userId="S::tjohnson@ocfp.on.ca::0fac7111-240e-4ab9-9492-759ec83d4bfd" providerId="AD"/>
  <p188:author id="{9C580384-E53D-A88D-FA65-1D697C733AD1}" name="Karen K" initials="KK" userId="5e6aba3994edf070" providerId="Windows Live"/>
  <p188:author id="{9E67FCF0-647B-664E-4205-2D0421D76694}" name="Marie-Josee Campbell" initials="MJC" userId="S::dpc@cqmf.qc.ca::70ee9b6d-dc5d-4da1-a137-37d831a132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6C2"/>
    <a:srgbClr val="BDCEFF"/>
    <a:srgbClr val="5E89FF"/>
    <a:srgbClr val="FF84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9" autoAdjust="0"/>
    <p:restoredTop sz="74070" autoAdjust="0"/>
  </p:normalViewPr>
  <p:slideViewPr>
    <p:cSldViewPr>
      <p:cViewPr varScale="1">
        <p:scale>
          <a:sx n="30" d="100"/>
          <a:sy n="30" d="100"/>
        </p:scale>
        <p:origin x="1408" y="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67F005-82EF-46F5-9232-82FFD00289D9}" type="doc">
      <dgm:prSet loTypeId="urn:microsoft.com/office/officeart/2005/8/layout/pyramid1" loCatId="pyramid" qsTypeId="urn:microsoft.com/office/officeart/2005/8/quickstyle/simple3" qsCatId="simple" csTypeId="urn:microsoft.com/office/officeart/2005/8/colors/colorful2" csCatId="colorful" phldr="1"/>
      <dgm:spPr/>
    </dgm:pt>
    <dgm:pt modelId="{4AC47AF3-A0B5-467B-BA32-83CA72C71650}">
      <dgm:prSet phldrT="[Text]" custT="1"/>
      <dgm:spPr>
        <a:solidFill>
          <a:schemeClr val="accent2">
            <a:lumMod val="40000"/>
            <a:lumOff val="60000"/>
          </a:schemeClr>
        </a:solidFill>
      </dgm:spPr>
      <dgm:t>
        <a:bodyPr/>
        <a:lstStyle/>
        <a:p>
          <a:pPr algn="ct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algn="ct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algn="ctr"/>
          <a:r>
            <a:rPr lang="en-US" sz="2400" b="1" dirty="0">
              <a:effectLst/>
              <a:latin typeface="Tahoma" panose="020B0604030504040204" pitchFamily="34" charset="0"/>
              <a:ea typeface="Tahoma" panose="020B0604030504040204" pitchFamily="34" charset="0"/>
              <a:cs typeface="Tahoma" panose="020B0604030504040204" pitchFamily="34" charset="0"/>
            </a:rPr>
            <a:t>Seriously ill</a:t>
          </a:r>
        </a:p>
      </dgm:t>
    </dgm:pt>
    <dgm:pt modelId="{9BA483DA-CDF6-4DD8-B03F-4A75055484CA}" type="parTrans" cxnId="{F2A29728-0AFE-4ED6-8C91-8A382F8B912C}">
      <dgm:prSet/>
      <dgm:spPr/>
      <dgm:t>
        <a:bodyPr/>
        <a:lstStyle/>
        <a:p>
          <a:endParaRPr lang="en-US"/>
        </a:p>
      </dgm:t>
    </dgm:pt>
    <dgm:pt modelId="{99BA1A7E-D5C5-495F-951F-9A04AB812E06}" type="sibTrans" cxnId="{F2A29728-0AFE-4ED6-8C91-8A382F8B912C}">
      <dgm:prSet/>
      <dgm:spPr/>
      <dgm:t>
        <a:bodyPr/>
        <a:lstStyle/>
        <a:p>
          <a:endParaRPr lang="en-US"/>
        </a:p>
      </dgm:t>
    </dgm:pt>
    <dgm:pt modelId="{C01C0057-5A51-4617-B7E9-C1B900CA0736}">
      <dgm:prSet phldrT="[Text]" custT="1"/>
      <dgm:spPr>
        <a:solidFill>
          <a:schemeClr val="accent6">
            <a:lumMod val="40000"/>
            <a:lumOff val="60000"/>
          </a:schemeClr>
        </a:solidFill>
      </dgm:spPr>
      <dgm:t>
        <a:bodyPr/>
        <a:lstStyle/>
        <a:p>
          <a:r>
            <a:rPr lang="en-US" sz="3200" b="1" dirty="0">
              <a:latin typeface="Tahoma" panose="020B0604030504040204" pitchFamily="34" charset="0"/>
              <a:ea typeface="Tahoma" panose="020B0604030504040204" pitchFamily="34" charset="0"/>
              <a:cs typeface="Tahoma" panose="020B0604030504040204" pitchFamily="34" charset="0"/>
            </a:rPr>
            <a:t>Chronically ill</a:t>
          </a:r>
        </a:p>
      </dgm:t>
    </dgm:pt>
    <dgm:pt modelId="{935977C0-D1E1-4E0F-A549-B35A344DED8B}" type="parTrans" cxnId="{76E9304E-A433-4AA9-9E59-04D9F5B641A4}">
      <dgm:prSet/>
      <dgm:spPr/>
      <dgm:t>
        <a:bodyPr/>
        <a:lstStyle/>
        <a:p>
          <a:endParaRPr lang="en-US"/>
        </a:p>
      </dgm:t>
    </dgm:pt>
    <dgm:pt modelId="{8F457B40-8DC1-4AC2-BB6F-B2877691A0A9}" type="sibTrans" cxnId="{76E9304E-A433-4AA9-9E59-04D9F5B641A4}">
      <dgm:prSet/>
      <dgm:spPr/>
      <dgm:t>
        <a:bodyPr/>
        <a:lstStyle/>
        <a:p>
          <a:endParaRPr lang="en-US"/>
        </a:p>
      </dgm:t>
    </dgm:pt>
    <dgm:pt modelId="{6A1D3F94-2937-405E-ACD0-4342F883DFCD}">
      <dgm:prSet phldrT="[Text]" custT="1"/>
      <dgm:spPr>
        <a:solidFill>
          <a:srgbClr val="5AB6B2"/>
        </a:solidFill>
      </dgm:spPr>
      <dgm:t>
        <a:bodyPr/>
        <a:lstStyle/>
        <a:p>
          <a:r>
            <a:rPr lang="en-US" sz="4000" b="1" dirty="0">
              <a:latin typeface="Tahoma" panose="020B0604030504040204" pitchFamily="34" charset="0"/>
              <a:ea typeface="Tahoma" panose="020B0604030504040204" pitchFamily="34" charset="0"/>
              <a:cs typeface="Tahoma" panose="020B0604030504040204" pitchFamily="34" charset="0"/>
            </a:rPr>
            <a:t>Healthy adults</a:t>
          </a:r>
        </a:p>
      </dgm:t>
    </dgm:pt>
    <dgm:pt modelId="{8287E10A-643D-466E-B6C2-75C52BA578DE}" type="parTrans" cxnId="{68DAEC00-6C26-4A3D-A03F-E4610BAB4B3B}">
      <dgm:prSet/>
      <dgm:spPr/>
      <dgm:t>
        <a:bodyPr/>
        <a:lstStyle/>
        <a:p>
          <a:endParaRPr lang="en-US"/>
        </a:p>
      </dgm:t>
    </dgm:pt>
    <dgm:pt modelId="{70E099B1-DF81-42C4-AE68-4CEB4DD1008E}" type="sibTrans" cxnId="{68DAEC00-6C26-4A3D-A03F-E4610BAB4B3B}">
      <dgm:prSet/>
      <dgm:spPr/>
      <dgm:t>
        <a:bodyPr/>
        <a:lstStyle/>
        <a:p>
          <a:endParaRPr lang="en-US"/>
        </a:p>
      </dgm:t>
    </dgm:pt>
    <dgm:pt modelId="{6285E52D-F9BD-4AD8-962B-3EE5695F43EE}" type="pres">
      <dgm:prSet presAssocID="{E167F005-82EF-46F5-9232-82FFD00289D9}" presName="Name0" presStyleCnt="0">
        <dgm:presLayoutVars>
          <dgm:dir/>
          <dgm:animLvl val="lvl"/>
          <dgm:resizeHandles val="exact"/>
        </dgm:presLayoutVars>
      </dgm:prSet>
      <dgm:spPr/>
    </dgm:pt>
    <dgm:pt modelId="{654D9887-AE51-4CBF-9F6B-9ABF89549B44}" type="pres">
      <dgm:prSet presAssocID="{4AC47AF3-A0B5-467B-BA32-83CA72C71650}" presName="Name8" presStyleCnt="0"/>
      <dgm:spPr/>
    </dgm:pt>
    <dgm:pt modelId="{6141B71B-5949-452A-9540-C9ACE8DC3313}" type="pres">
      <dgm:prSet presAssocID="{4AC47AF3-A0B5-467B-BA32-83CA72C71650}" presName="level" presStyleLbl="node1" presStyleIdx="0" presStyleCnt="3">
        <dgm:presLayoutVars>
          <dgm:chMax val="1"/>
          <dgm:bulletEnabled val="1"/>
        </dgm:presLayoutVars>
      </dgm:prSet>
      <dgm:spPr/>
    </dgm:pt>
    <dgm:pt modelId="{AB83D2F3-15C6-4FA6-AAAE-A1539473BC47}" type="pres">
      <dgm:prSet presAssocID="{4AC47AF3-A0B5-467B-BA32-83CA72C71650}" presName="levelTx" presStyleLbl="revTx" presStyleIdx="0" presStyleCnt="0">
        <dgm:presLayoutVars>
          <dgm:chMax val="1"/>
          <dgm:bulletEnabled val="1"/>
        </dgm:presLayoutVars>
      </dgm:prSet>
      <dgm:spPr/>
    </dgm:pt>
    <dgm:pt modelId="{7760B205-D353-48FA-A609-1C9D4446FF23}" type="pres">
      <dgm:prSet presAssocID="{C01C0057-5A51-4617-B7E9-C1B900CA0736}" presName="Name8" presStyleCnt="0"/>
      <dgm:spPr/>
    </dgm:pt>
    <dgm:pt modelId="{92D7D0FF-1CBC-4CCB-A59B-66D91A0E2159}" type="pres">
      <dgm:prSet presAssocID="{C01C0057-5A51-4617-B7E9-C1B900CA0736}" presName="level" presStyleLbl="node1" presStyleIdx="1" presStyleCnt="3">
        <dgm:presLayoutVars>
          <dgm:chMax val="1"/>
          <dgm:bulletEnabled val="1"/>
        </dgm:presLayoutVars>
      </dgm:prSet>
      <dgm:spPr/>
    </dgm:pt>
    <dgm:pt modelId="{A492AEB3-028B-41EF-8FED-893BDAD9DC1F}" type="pres">
      <dgm:prSet presAssocID="{C01C0057-5A51-4617-B7E9-C1B900CA0736}" presName="levelTx" presStyleLbl="revTx" presStyleIdx="0" presStyleCnt="0">
        <dgm:presLayoutVars>
          <dgm:chMax val="1"/>
          <dgm:bulletEnabled val="1"/>
        </dgm:presLayoutVars>
      </dgm:prSet>
      <dgm:spPr/>
    </dgm:pt>
    <dgm:pt modelId="{19DAB0FA-31DC-4CD3-80E2-122D79360AD0}" type="pres">
      <dgm:prSet presAssocID="{6A1D3F94-2937-405E-ACD0-4342F883DFCD}" presName="Name8" presStyleCnt="0"/>
      <dgm:spPr/>
    </dgm:pt>
    <dgm:pt modelId="{B932C798-2198-4B0F-B622-F80375C0905B}" type="pres">
      <dgm:prSet presAssocID="{6A1D3F94-2937-405E-ACD0-4342F883DFCD}" presName="level" presStyleLbl="node1" presStyleIdx="2" presStyleCnt="3">
        <dgm:presLayoutVars>
          <dgm:chMax val="1"/>
          <dgm:bulletEnabled val="1"/>
        </dgm:presLayoutVars>
      </dgm:prSet>
      <dgm:spPr/>
    </dgm:pt>
    <dgm:pt modelId="{DECC7E80-7B03-4FB0-AEEE-F04EF77FB1CC}" type="pres">
      <dgm:prSet presAssocID="{6A1D3F94-2937-405E-ACD0-4342F883DFCD}" presName="levelTx" presStyleLbl="revTx" presStyleIdx="0" presStyleCnt="0">
        <dgm:presLayoutVars>
          <dgm:chMax val="1"/>
          <dgm:bulletEnabled val="1"/>
        </dgm:presLayoutVars>
      </dgm:prSet>
      <dgm:spPr/>
    </dgm:pt>
  </dgm:ptLst>
  <dgm:cxnLst>
    <dgm:cxn modelId="{68DAEC00-6C26-4A3D-A03F-E4610BAB4B3B}" srcId="{E167F005-82EF-46F5-9232-82FFD00289D9}" destId="{6A1D3F94-2937-405E-ACD0-4342F883DFCD}" srcOrd="2" destOrd="0" parTransId="{8287E10A-643D-466E-B6C2-75C52BA578DE}" sibTransId="{70E099B1-DF81-42C4-AE68-4CEB4DD1008E}"/>
    <dgm:cxn modelId="{F2A29728-0AFE-4ED6-8C91-8A382F8B912C}" srcId="{E167F005-82EF-46F5-9232-82FFD00289D9}" destId="{4AC47AF3-A0B5-467B-BA32-83CA72C71650}" srcOrd="0" destOrd="0" parTransId="{9BA483DA-CDF6-4DD8-B03F-4A75055484CA}" sibTransId="{99BA1A7E-D5C5-495F-951F-9A04AB812E06}"/>
    <dgm:cxn modelId="{31A53C43-D52E-4334-9CE1-5471D1E436CF}" type="presOf" srcId="{4AC47AF3-A0B5-467B-BA32-83CA72C71650}" destId="{6141B71B-5949-452A-9540-C9ACE8DC3313}" srcOrd="0" destOrd="0" presId="urn:microsoft.com/office/officeart/2005/8/layout/pyramid1"/>
    <dgm:cxn modelId="{BAF72065-E9E1-4E3D-8CB8-DAC9F55E9BA6}" type="presOf" srcId="{E167F005-82EF-46F5-9232-82FFD00289D9}" destId="{6285E52D-F9BD-4AD8-962B-3EE5695F43EE}" srcOrd="0" destOrd="0" presId="urn:microsoft.com/office/officeart/2005/8/layout/pyramid1"/>
    <dgm:cxn modelId="{76E9304E-A433-4AA9-9E59-04D9F5B641A4}" srcId="{E167F005-82EF-46F5-9232-82FFD00289D9}" destId="{C01C0057-5A51-4617-B7E9-C1B900CA0736}" srcOrd="1" destOrd="0" parTransId="{935977C0-D1E1-4E0F-A549-B35A344DED8B}" sibTransId="{8F457B40-8DC1-4AC2-BB6F-B2877691A0A9}"/>
    <dgm:cxn modelId="{975C1F56-EA69-434A-B4BF-739328823946}" type="presOf" srcId="{C01C0057-5A51-4617-B7E9-C1B900CA0736}" destId="{A492AEB3-028B-41EF-8FED-893BDAD9DC1F}" srcOrd="1" destOrd="0" presId="urn:microsoft.com/office/officeart/2005/8/layout/pyramid1"/>
    <dgm:cxn modelId="{E8C18F57-B6F1-4C62-A93C-2474D085982C}" type="presOf" srcId="{6A1D3F94-2937-405E-ACD0-4342F883DFCD}" destId="{B932C798-2198-4B0F-B622-F80375C0905B}" srcOrd="0" destOrd="0" presId="urn:microsoft.com/office/officeart/2005/8/layout/pyramid1"/>
    <dgm:cxn modelId="{D0FC78C8-8CAD-418C-AF65-50A81F733FF0}" type="presOf" srcId="{6A1D3F94-2937-405E-ACD0-4342F883DFCD}" destId="{DECC7E80-7B03-4FB0-AEEE-F04EF77FB1CC}" srcOrd="1" destOrd="0" presId="urn:microsoft.com/office/officeart/2005/8/layout/pyramid1"/>
    <dgm:cxn modelId="{F58E45CD-0E79-4871-9848-EE0EA150CD16}" type="presOf" srcId="{4AC47AF3-A0B5-467B-BA32-83CA72C71650}" destId="{AB83D2F3-15C6-4FA6-AAAE-A1539473BC47}" srcOrd="1" destOrd="0" presId="urn:microsoft.com/office/officeart/2005/8/layout/pyramid1"/>
    <dgm:cxn modelId="{226F83FE-AF0C-4191-A314-04B7C9714597}" type="presOf" srcId="{C01C0057-5A51-4617-B7E9-C1B900CA0736}" destId="{92D7D0FF-1CBC-4CCB-A59B-66D91A0E2159}" srcOrd="0" destOrd="0" presId="urn:microsoft.com/office/officeart/2005/8/layout/pyramid1"/>
    <dgm:cxn modelId="{7A82B6C2-41FE-4B92-ABD2-F9E783BA1B4C}" type="presParOf" srcId="{6285E52D-F9BD-4AD8-962B-3EE5695F43EE}" destId="{654D9887-AE51-4CBF-9F6B-9ABF89549B44}" srcOrd="0" destOrd="0" presId="urn:microsoft.com/office/officeart/2005/8/layout/pyramid1"/>
    <dgm:cxn modelId="{4EA0F7FE-4571-4FDF-AC69-8D118058DA39}" type="presParOf" srcId="{654D9887-AE51-4CBF-9F6B-9ABF89549B44}" destId="{6141B71B-5949-452A-9540-C9ACE8DC3313}" srcOrd="0" destOrd="0" presId="urn:microsoft.com/office/officeart/2005/8/layout/pyramid1"/>
    <dgm:cxn modelId="{EBEB4037-49F5-4DC4-8802-8C1BD436E085}" type="presParOf" srcId="{654D9887-AE51-4CBF-9F6B-9ABF89549B44}" destId="{AB83D2F3-15C6-4FA6-AAAE-A1539473BC47}" srcOrd="1" destOrd="0" presId="urn:microsoft.com/office/officeart/2005/8/layout/pyramid1"/>
    <dgm:cxn modelId="{50EC985A-4DA8-43C7-AA17-11F254C105F0}" type="presParOf" srcId="{6285E52D-F9BD-4AD8-962B-3EE5695F43EE}" destId="{7760B205-D353-48FA-A609-1C9D4446FF23}" srcOrd="1" destOrd="0" presId="urn:microsoft.com/office/officeart/2005/8/layout/pyramid1"/>
    <dgm:cxn modelId="{7E164866-EAA7-4F0A-9BBB-FC8C9E4CB3A4}" type="presParOf" srcId="{7760B205-D353-48FA-A609-1C9D4446FF23}" destId="{92D7D0FF-1CBC-4CCB-A59B-66D91A0E2159}" srcOrd="0" destOrd="0" presId="urn:microsoft.com/office/officeart/2005/8/layout/pyramid1"/>
    <dgm:cxn modelId="{596E2E96-D369-4B8A-9274-C5F5F230E660}" type="presParOf" srcId="{7760B205-D353-48FA-A609-1C9D4446FF23}" destId="{A492AEB3-028B-41EF-8FED-893BDAD9DC1F}" srcOrd="1" destOrd="0" presId="urn:microsoft.com/office/officeart/2005/8/layout/pyramid1"/>
    <dgm:cxn modelId="{2A0F72F6-3242-404E-B8A8-0FEC7D6933D6}" type="presParOf" srcId="{6285E52D-F9BD-4AD8-962B-3EE5695F43EE}" destId="{19DAB0FA-31DC-4CD3-80E2-122D79360AD0}" srcOrd="2" destOrd="0" presId="urn:microsoft.com/office/officeart/2005/8/layout/pyramid1"/>
    <dgm:cxn modelId="{22141F42-C864-4D30-A6DA-BF6C19AE004E}" type="presParOf" srcId="{19DAB0FA-31DC-4CD3-80E2-122D79360AD0}" destId="{B932C798-2198-4B0F-B622-F80375C0905B}" srcOrd="0" destOrd="0" presId="urn:microsoft.com/office/officeart/2005/8/layout/pyramid1"/>
    <dgm:cxn modelId="{2471CD07-5FB7-4909-8340-C2749E2EC519}" type="presParOf" srcId="{19DAB0FA-31DC-4CD3-80E2-122D79360AD0}" destId="{DECC7E80-7B03-4FB0-AEEE-F04EF77FB1C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1B71B-5949-452A-9540-C9ACE8DC3313}">
      <dsp:nvSpPr>
        <dsp:cNvPr id="0" name=""/>
        <dsp:cNvSpPr/>
      </dsp:nvSpPr>
      <dsp:spPr>
        <a:xfrm>
          <a:off x="3047999" y="0"/>
          <a:ext cx="3048000" cy="2032000"/>
        </a:xfrm>
        <a:prstGeom prst="trapezoid">
          <a:avLst>
            <a:gd name="adj" fmla="val 75000"/>
          </a:avLst>
        </a:prstGeom>
        <a:solidFill>
          <a:schemeClr val="accent2">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b="1" kern="1200" dirty="0">
            <a:effectLst/>
            <a:latin typeface="Tahoma" panose="020B0604030504040204" pitchFamily="34" charset="0"/>
            <a:ea typeface="Tahoma" panose="020B0604030504040204" pitchFamily="34" charset="0"/>
            <a:cs typeface="Tahoma" panose="020B0604030504040204" pitchFamily="34" charset="0"/>
          </a:endParaRPr>
        </a:p>
        <a:p>
          <a:pPr marL="0" lvl="0" indent="0" algn="ctr" defTabSz="1066800">
            <a:lnSpc>
              <a:spcPct val="90000"/>
            </a:lnSpc>
            <a:spcBef>
              <a:spcPct val="0"/>
            </a:spcBef>
            <a:spcAft>
              <a:spcPct val="35000"/>
            </a:spcAft>
            <a:buNone/>
          </a:pPr>
          <a:endParaRPr lang="en-US" sz="2400" b="1" kern="1200" dirty="0">
            <a:effectLst/>
            <a:latin typeface="Tahoma" panose="020B0604030504040204" pitchFamily="34" charset="0"/>
            <a:ea typeface="Tahoma" panose="020B0604030504040204" pitchFamily="34" charset="0"/>
            <a:cs typeface="Tahoma" panose="020B0604030504040204" pitchFamily="34" charset="0"/>
          </a:endParaRPr>
        </a:p>
        <a:p>
          <a:pPr marL="0" lvl="0" indent="0" algn="ctr" defTabSz="1066800">
            <a:lnSpc>
              <a:spcPct val="90000"/>
            </a:lnSpc>
            <a:spcBef>
              <a:spcPct val="0"/>
            </a:spcBef>
            <a:spcAft>
              <a:spcPct val="35000"/>
            </a:spcAft>
            <a:buNone/>
          </a:pPr>
          <a:r>
            <a:rPr lang="en-US" sz="2400" b="1" kern="1200" dirty="0">
              <a:effectLst/>
              <a:latin typeface="Tahoma" panose="020B0604030504040204" pitchFamily="34" charset="0"/>
              <a:ea typeface="Tahoma" panose="020B0604030504040204" pitchFamily="34" charset="0"/>
              <a:cs typeface="Tahoma" panose="020B0604030504040204" pitchFamily="34" charset="0"/>
            </a:rPr>
            <a:t>Seriously ill</a:t>
          </a:r>
        </a:p>
      </dsp:txBody>
      <dsp:txXfrm>
        <a:off x="3047999" y="0"/>
        <a:ext cx="3048000" cy="2032000"/>
      </dsp:txXfrm>
    </dsp:sp>
    <dsp:sp modelId="{92D7D0FF-1CBC-4CCB-A59B-66D91A0E2159}">
      <dsp:nvSpPr>
        <dsp:cNvPr id="0" name=""/>
        <dsp:cNvSpPr/>
      </dsp:nvSpPr>
      <dsp:spPr>
        <a:xfrm>
          <a:off x="1523999" y="2032000"/>
          <a:ext cx="6096000" cy="2032000"/>
        </a:xfrm>
        <a:prstGeom prst="trapezoid">
          <a:avLst>
            <a:gd name="adj" fmla="val 75000"/>
          </a:avLst>
        </a:prstGeom>
        <a:solidFill>
          <a:schemeClr val="accent6">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ahoma" panose="020B0604030504040204" pitchFamily="34" charset="0"/>
              <a:ea typeface="Tahoma" panose="020B0604030504040204" pitchFamily="34" charset="0"/>
              <a:cs typeface="Tahoma" panose="020B0604030504040204" pitchFamily="34" charset="0"/>
            </a:rPr>
            <a:t>Chronically ill</a:t>
          </a:r>
        </a:p>
      </dsp:txBody>
      <dsp:txXfrm>
        <a:off x="2590800" y="2032000"/>
        <a:ext cx="3962400" cy="2032000"/>
      </dsp:txXfrm>
    </dsp:sp>
    <dsp:sp modelId="{B932C798-2198-4B0F-B622-F80375C0905B}">
      <dsp:nvSpPr>
        <dsp:cNvPr id="0" name=""/>
        <dsp:cNvSpPr/>
      </dsp:nvSpPr>
      <dsp:spPr>
        <a:xfrm>
          <a:off x="0" y="4064000"/>
          <a:ext cx="9144000" cy="2032000"/>
        </a:xfrm>
        <a:prstGeom prst="trapezoid">
          <a:avLst>
            <a:gd name="adj" fmla="val 75000"/>
          </a:avLst>
        </a:prstGeom>
        <a:solidFill>
          <a:srgbClr val="5AB6B2"/>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1" kern="1200" dirty="0">
              <a:latin typeface="Tahoma" panose="020B0604030504040204" pitchFamily="34" charset="0"/>
              <a:ea typeface="Tahoma" panose="020B0604030504040204" pitchFamily="34" charset="0"/>
              <a:cs typeface="Tahoma" panose="020B0604030504040204" pitchFamily="34" charset="0"/>
            </a:rPr>
            <a:t>Healthy adults</a:t>
          </a:r>
        </a:p>
      </dsp:txBody>
      <dsp:txXfrm>
        <a:off x="1600200" y="4064000"/>
        <a:ext cx="5943600" cy="2032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07.11.2023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ubmed.ncbi.nlm.nih.gov/2811261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dx.doi.org/10.1111/j.1553-2712.2000.tb01891.x"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27931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13;g607d2fc189_0_9000:notes">
            <a:extLst>
              <a:ext uri="{FF2B5EF4-FFF2-40B4-BE49-F238E27FC236}">
                <a16:creationId xmlns:a16="http://schemas.microsoft.com/office/drawing/2014/main" id="{ACA8EE23-6499-4653-A223-68A5CDB363D0}"/>
              </a:ext>
            </a:extLst>
          </p:cNvPr>
          <p:cNvSpPr>
            <a:spLocks noGrp="1" noRot="1" noChangeAspect="1"/>
          </p:cNvSpPr>
          <p:nvPr>
            <p:ph type="sldImg"/>
          </p:nvPr>
        </p:nvSpPr>
        <p:spPr>
          <a:xfrm>
            <a:off x="381000" y="685800"/>
            <a:ext cx="6096000" cy="3429000"/>
          </a:xfrm>
        </p:spPr>
      </p:sp>
      <p:sp>
        <p:nvSpPr>
          <p:cNvPr id="3" name="Google Shape;814;g607d2fc189_0_9000:notes">
            <a:extLst>
              <a:ext uri="{FF2B5EF4-FFF2-40B4-BE49-F238E27FC236}">
                <a16:creationId xmlns:a16="http://schemas.microsoft.com/office/drawing/2014/main" id="{F8ABF99B-B84E-473E-B6F9-B54C5380C157}"/>
              </a:ext>
            </a:extLst>
          </p:cNvPr>
          <p:cNvSpPr txBox="1">
            <a:spLocks noGrp="1"/>
          </p:cNvSpPr>
          <p:nvPr>
            <p:ph type="body" sz="quarter" idx="1"/>
          </p:nvPr>
        </p:nvSpPr>
        <p:spPr>
          <a:xfrm>
            <a:off x="685800" y="4343400"/>
            <a:ext cx="5486400" cy="4114800"/>
          </a:xfrm>
        </p:spPr>
        <p:txBody>
          <a:bodyPr lIns="91421" tIns="91421" rIns="91421" bIns="91421"/>
          <a:lstStyle/>
          <a:p>
            <a:endParaRPr lang="en-CA" dirty="0"/>
          </a:p>
        </p:txBody>
      </p:sp>
    </p:spTree>
    <p:extLst>
      <p:ext uri="{BB962C8B-B14F-4D97-AF65-F5344CB8AC3E}">
        <p14:creationId xmlns:p14="http://schemas.microsoft.com/office/powerpoint/2010/main" val="3984164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a:t>30 societies support this recommendation</a:t>
            </a:r>
          </a:p>
        </p:txBody>
      </p:sp>
      <p:sp>
        <p:nvSpPr>
          <p:cNvPr id="4" name="Slide Number Placeholder 3"/>
          <p:cNvSpPr>
            <a:spLocks noGrp="1"/>
          </p:cNvSpPr>
          <p:nvPr>
            <p:ph type="sldNum" sz="quarter" idx="5"/>
          </p:nvPr>
        </p:nvSpPr>
        <p:spPr/>
        <p:txBody>
          <a:bodyPr/>
          <a:lstStyle/>
          <a:p>
            <a:pPr lvl="0"/>
            <a:fld id="{D1BB240C-E26F-49A5-99B5-0C9DEDFB4D95}" type="slidenum">
              <a:rPr lang="en-CA" smtClean="0"/>
              <a:t>11</a:t>
            </a:fld>
            <a:endParaRPr lang="en-CA"/>
          </a:p>
        </p:txBody>
      </p:sp>
    </p:spTree>
    <p:extLst>
      <p:ext uri="{BB962C8B-B14F-4D97-AF65-F5344CB8AC3E}">
        <p14:creationId xmlns:p14="http://schemas.microsoft.com/office/powerpoint/2010/main" val="48567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308184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Possible Drivers of Unnecessary Tests, Treatments, and Procedures</a:t>
            </a:r>
            <a:endParaRPr lang="en-CA" b="1" dirty="0"/>
          </a:p>
          <a:p>
            <a:endParaRPr lang="en-CA" b="1" dirty="0"/>
          </a:p>
          <a:p>
            <a:r>
              <a:rPr lang="en-CA" b="1" dirty="0"/>
              <a:t>Provider Drivers: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latin typeface="Tahoma" panose="020B0604030504040204" pitchFamily="34" charset="0"/>
                <a:ea typeface="Tahoma" panose="020B0604030504040204" pitchFamily="34" charset="0"/>
                <a:cs typeface="Tahoma" panose="020B0604030504040204" pitchFamily="34" charset="0"/>
              </a:rPr>
              <a:t>Practice habits are traditionally difficult to change, even in the face of new evidence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latin typeface="Tahoma" panose="020B0604030504040204" pitchFamily="34" charset="0"/>
                <a:ea typeface="Tahoma" panose="020B0604030504040204" pitchFamily="34" charset="0"/>
                <a:cs typeface="Tahoma" panose="020B0604030504040204" pitchFamily="34" charset="0"/>
              </a:rPr>
              <a:t>Outdated decision-support systems encourage over-ordering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latin typeface="Tahoma" panose="020B0604030504040204" pitchFamily="34" charset="0"/>
                <a:ea typeface="Tahoma" panose="020B0604030504040204" pitchFamily="34" charset="0"/>
                <a:cs typeface="Tahoma" panose="020B0604030504040204" pitchFamily="34" charset="0"/>
              </a:rPr>
              <a:t>Defensive medicine and fear of malpractice lawsuits drive over-investigations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latin typeface="Tahoma" panose="020B0604030504040204" pitchFamily="34" charset="0"/>
                <a:ea typeface="Tahoma" panose="020B0604030504040204" pitchFamily="34" charset="0"/>
                <a:cs typeface="Tahoma" panose="020B0604030504040204" pitchFamily="34" charset="0"/>
              </a:rPr>
              <a:t>Payment systems reward doing more</a:t>
            </a:r>
          </a:p>
          <a:p>
            <a:r>
              <a:rPr lang="en-CA" dirty="0"/>
              <a:t>Others – lack of skills/competency</a:t>
            </a:r>
          </a:p>
          <a:p>
            <a:endParaRPr lang="en-CA" dirty="0"/>
          </a:p>
          <a:p>
            <a:r>
              <a:rPr lang="en-CA" b="1" dirty="0"/>
              <a:t>Patient Drivers (Amy)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latin typeface="Tahoma" panose="020B0604030504040204" pitchFamily="34" charset="0"/>
                <a:ea typeface="Tahoma" panose="020B0604030504040204" pitchFamily="34" charset="0"/>
                <a:cs typeface="Tahoma" panose="020B0604030504040204" pitchFamily="34" charset="0"/>
              </a:rPr>
              <a:t>Patients might request tests and treatments without having all the information about risks and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lumMod val="85000"/>
                    <a:lumOff val="15000"/>
                  </a:schemeClr>
                </a:solidFill>
                <a:latin typeface="+mn-lt"/>
                <a:ea typeface="+mn-ea"/>
                <a:cs typeface="+mn-cs"/>
              </a:rPr>
              <a:t>Over emphasis/bias towards benefits of modern medicine</a:t>
            </a:r>
            <a:endParaRPr lang="en-CA" sz="1200" dirty="0">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Influence of TV/media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Social Determinants of Health – people of different backgrounds may avoid healthcare system, and when it’s too late they may be requesting unnecessary/aggressive care</a:t>
            </a:r>
          </a:p>
          <a:p>
            <a:pPr marL="171450" indent="-171450">
              <a:buFont typeface="Arial" panose="020B0604020202020204" pitchFamily="34" charset="0"/>
              <a:buChar char="•"/>
            </a:pPr>
            <a:endParaRPr lang="en-CA" dirty="0"/>
          </a:p>
          <a:p>
            <a:pPr marL="450850" indent="-450850">
              <a:lnSpc>
                <a:spcPct val="110000"/>
              </a:lnSpc>
              <a:spcBef>
                <a:spcPts val="1000"/>
              </a:spcBef>
              <a:spcAft>
                <a:spcPts val="1000"/>
              </a:spcAft>
              <a:buClr>
                <a:srgbClr val="5AB6B2"/>
              </a:buClr>
            </a:pPr>
            <a:r>
              <a:rPr lang="en-CA" sz="1200" b="1" dirty="0">
                <a:latin typeface="Tahoma" panose="020B0604030504040204" pitchFamily="34" charset="0"/>
                <a:ea typeface="Tahoma" panose="020B0604030504040204" pitchFamily="34" charset="0"/>
                <a:cs typeface="Tahoma" panose="020B0604030504040204" pitchFamily="34" charset="0"/>
              </a:rPr>
              <a:t>Common to both:</a:t>
            </a:r>
          </a:p>
          <a:p>
            <a:pPr marL="450850" indent="-450850">
              <a:lnSpc>
                <a:spcPct val="110000"/>
              </a:lnSpc>
              <a:spcBef>
                <a:spcPts val="1000"/>
              </a:spcBef>
              <a:spcAft>
                <a:spcPts val="1000"/>
              </a:spcAft>
              <a:buClr>
                <a:srgbClr val="5AB6B2"/>
              </a:buClr>
              <a:buFont typeface="Arial" panose="020B0604020202020204" pitchFamily="34" charset="0"/>
              <a:buChar char="•"/>
            </a:pPr>
            <a:r>
              <a:rPr lang="en-CA" sz="1200" dirty="0">
                <a:latin typeface="Tahoma" panose="020B0604030504040204" pitchFamily="34" charset="0"/>
                <a:ea typeface="Tahoma" panose="020B0604030504040204" pitchFamily="34" charset="0"/>
                <a:cs typeface="Tahoma" panose="020B0604030504040204" pitchFamily="34" charset="0"/>
              </a:rPr>
              <a:t>Lack of time for shared decision-making between clinicians and patients</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endParaRPr lang="en-CA" dirty="0"/>
          </a:p>
          <a:p>
            <a:endParaRPr lang="en-US" dirty="0"/>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958001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To team – yes a news article, will look for literature</a:t>
            </a:r>
          </a:p>
          <a:p>
            <a:r>
              <a:rPr lang="en-CA" b="0" i="0" dirty="0">
                <a:solidFill>
                  <a:srgbClr val="666666"/>
                </a:solidFill>
                <a:effectLst/>
                <a:latin typeface="PT Sans" panose="020B0503020203020204" pitchFamily="34" charset="77"/>
              </a:rPr>
              <a:t>Advance care plans can include important information about preferences for place of death. “We know that 75% of Canadians want to die at home,” says Dr. Amit Arya, a palliative care physician working in the Greater Toronto Area. “However, data shows that Canada has high utilization of acute care at the end of life, which means we may not be providing care that aligns with the values or wishes of Canadians.”</a:t>
            </a:r>
          </a:p>
          <a:p>
            <a:endParaRPr lang="en-CA" b="0" i="0" dirty="0">
              <a:solidFill>
                <a:srgbClr val="666666"/>
              </a:solidFill>
              <a:effectLst/>
              <a:latin typeface="PT Sans" panose="020B0503020203020204" pitchFamily="34" charset="77"/>
            </a:endParaRPr>
          </a:p>
          <a:p>
            <a:endParaRPr lang="en-US" dirty="0"/>
          </a:p>
          <a:p>
            <a:endParaRPr lang="en-US" dirty="0"/>
          </a:p>
          <a:p>
            <a:r>
              <a:rPr lang="en-US" dirty="0"/>
              <a:t>Article: https://www.theglobeandmail.com/opinion/article-dying-in-canada-is-costing-a-fortune-and-worse-its-not-how-we-want-it/</a:t>
            </a:r>
          </a:p>
          <a:p>
            <a:r>
              <a:rPr lang="en-US" dirty="0"/>
              <a:t>(https://www.fams.ca/resources/Documents/Board%20Documents/FAMS%20Minutes/Dying%20in%20Canada%20is%20costing%20a%20fortune%20-%20and%20worse,%20it's%20not%20how%20we%20want%20it%20to%20go%20%20%20Globe%20and%20Mail%202021%201025.pdf)</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585211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58750" indent="0">
              <a:buNone/>
            </a:pPr>
            <a:r>
              <a:rPr lang="en-US" dirty="0"/>
              <a:t>Amy’s slide</a:t>
            </a:r>
          </a:p>
          <a:p>
            <a:pPr marL="158750" indent="0">
              <a:buNone/>
            </a:pPr>
            <a:endParaRPr lang="en-US" dirty="0"/>
          </a:p>
          <a:p>
            <a:pPr marL="158750" indent="0">
              <a:buNone/>
            </a:pPr>
            <a:r>
              <a:rPr lang="en-US" dirty="0"/>
              <a:t>Sources : </a:t>
            </a:r>
          </a:p>
          <a:p>
            <a:pPr marL="158750" indent="0">
              <a:buNone/>
            </a:pPr>
            <a:endParaRPr lang="en-US" dirty="0"/>
          </a:p>
          <a:p>
            <a:pPr marL="158750" indent="0">
              <a:buNone/>
            </a:pPr>
            <a:r>
              <a:rPr lang="en-US" dirty="0" err="1"/>
              <a:t>Présentation</a:t>
            </a:r>
            <a:r>
              <a:rPr lang="en-US" dirty="0"/>
              <a:t> de Dr Buchman à </a:t>
            </a:r>
            <a:r>
              <a:rPr lang="en-US" dirty="0" err="1"/>
              <a:t>l’assemblée</a:t>
            </a:r>
            <a:r>
              <a:rPr lang="en-US" dirty="0"/>
              <a:t> </a:t>
            </a:r>
            <a:r>
              <a:rPr lang="en-US" dirty="0" err="1"/>
              <a:t>annuelle</a:t>
            </a:r>
            <a:r>
              <a:rPr lang="en-US" dirty="0"/>
              <a:t> de </a:t>
            </a:r>
            <a:r>
              <a:rPr lang="en-US" dirty="0" err="1"/>
              <a:t>Choisir</a:t>
            </a:r>
            <a:r>
              <a:rPr lang="en-US" dirty="0"/>
              <a:t> avec </a:t>
            </a:r>
            <a:r>
              <a:rPr lang="en-US" dirty="0" err="1"/>
              <a:t>soin</a:t>
            </a:r>
            <a:endParaRPr lang="en-US" dirty="0"/>
          </a:p>
          <a:p>
            <a:pPr marL="158750" indent="0">
              <a:buNone/>
            </a:pPr>
            <a:r>
              <a:rPr lang="en-US" dirty="0"/>
              <a:t>Palliative Care. CMA’S National Call to Action (2014-2015)</a:t>
            </a:r>
          </a:p>
          <a:p>
            <a:pPr marL="158750" indent="0">
              <a:buNone/>
            </a:pPr>
            <a:r>
              <a:rPr lang="en-US" dirty="0"/>
              <a:t>2014 </a:t>
            </a:r>
            <a:r>
              <a:rPr lang="en-US" dirty="0" err="1"/>
              <a:t>Annuel</a:t>
            </a:r>
            <a:r>
              <a:rPr lang="en-US" dirty="0"/>
              <a:t> Report of the Office of the Auditor General of Ontario</a:t>
            </a:r>
          </a:p>
          <a:p>
            <a:pPr marL="158750" indent="0">
              <a:buNone/>
            </a:pPr>
            <a:endParaRPr lang="en-CA"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err="1"/>
              <a:t>Heyland</a:t>
            </a:r>
            <a:r>
              <a:rPr lang="en-CA" dirty="0"/>
              <a:t> </a:t>
            </a:r>
            <a:r>
              <a:rPr lang="en-CA" i="1" dirty="0"/>
              <a:t>et al.</a:t>
            </a:r>
            <a:r>
              <a:rPr lang="en-CA" dirty="0"/>
              <a:t>1 interviewed 1439 patients and family members across 16 Canadian hospitals and compared the patient/substitute decision maker (SDM)’s self- described resuscitation preferences to the documented code status in the chart. They found a </a:t>
            </a:r>
            <a:r>
              <a:rPr lang="en-CA" b="1" dirty="0"/>
              <a:t>37% error rate </a:t>
            </a:r>
            <a:r>
              <a:rPr lang="en-CA" dirty="0"/>
              <a:t>– 35% of patients didn’t want CPR but had a full code order, and 2% wanted CPR and had a no-CPR order. This is an unacceptable level of avoidable </a:t>
            </a:r>
            <a:r>
              <a:rPr lang="en-CA" b="1" dirty="0"/>
              <a:t>medical error</a:t>
            </a:r>
            <a:r>
              <a:rPr lang="en-CA" dirty="0"/>
              <a:t>.</a:t>
            </a:r>
          </a:p>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765091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Amy’s slide</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390169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Amy’s slide</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03393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Amy’s slide</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347246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sz="1200" b="0" i="0" u="none" strike="noStrike" cap="none" dirty="0">
                <a:solidFill>
                  <a:srgbClr val="000000"/>
                </a:solidFill>
                <a:effectLst/>
                <a:latin typeface="Arial"/>
                <a:ea typeface="Arial"/>
                <a:cs typeface="Arial"/>
                <a:sym typeface="Arial"/>
              </a:rPr>
              <a:t>Amy’s slide</a:t>
            </a:r>
          </a:p>
          <a:p>
            <a:endParaRPr lang="en-CA" sz="1200" b="0" i="0" u="none" strike="noStrike" cap="none" dirty="0">
              <a:solidFill>
                <a:srgbClr val="000000"/>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747678"/>
                </a:solidFill>
                <a:effectLst/>
                <a:latin typeface="arial" panose="020B0604020202020204" pitchFamily="34" charset="0"/>
              </a:rPr>
              <a:t>Most people overestimate the success of CPR and underestimate its morbidity. Patients in previous studies have cited television as a large source of their belief, and that rates of survival after CPR vary between 19% and 75%.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747678"/>
              </a:solidFill>
              <a:effectLst/>
              <a:latin typeface="arial" panose="020B0604020202020204" pitchFamily="34" charset="0"/>
            </a:endParaRPr>
          </a:p>
          <a:p>
            <a:pPr marL="171450" indent="-171450">
              <a:buFont typeface="Arial" panose="020B0604020202020204" pitchFamily="34" charset="0"/>
              <a:buChar char="•"/>
            </a:pPr>
            <a:r>
              <a:rPr lang="en-US" b="0" i="0" dirty="0">
                <a:solidFill>
                  <a:srgbClr val="333333"/>
                </a:solidFill>
                <a:effectLst/>
                <a:latin typeface="Georgia" panose="02040502050405020303" pitchFamily="18" charset="0"/>
              </a:rPr>
              <a:t>Two bioethicists </a:t>
            </a:r>
            <a:r>
              <a:rPr lang="en-US" b="0" i="0" u="none" strike="noStrike" dirty="0">
                <a:solidFill>
                  <a:srgbClr val="5076B8"/>
                </a:solidFill>
                <a:effectLst/>
                <a:latin typeface="Georgia" panose="02040502050405020303" pitchFamily="18" charset="0"/>
                <a:hlinkClick r:id="rId3"/>
              </a:rPr>
              <a:t>observed in 2017</a:t>
            </a:r>
            <a:r>
              <a:rPr lang="en-US" b="0" i="0" u="none" strike="noStrike" dirty="0">
                <a:solidFill>
                  <a:srgbClr val="5076B8"/>
                </a:solidFill>
                <a:effectLst/>
                <a:latin typeface="Georgia" panose="02040502050405020303" pitchFamily="18" charset="0"/>
              </a:rPr>
              <a:t> </a:t>
            </a:r>
            <a:r>
              <a:rPr lang="en-US" b="0" i="0" dirty="0">
                <a:solidFill>
                  <a:srgbClr val="333333"/>
                </a:solidFill>
                <a:effectLst/>
                <a:latin typeface="Georgia" panose="02040502050405020303" pitchFamily="18" charset="0"/>
              </a:rPr>
              <a:t>that "CPR has acquired a reputation and aura of almost mythic proportions," such that withholding it might appear "equivalent to refusing to extend a rope to someone drowning.“</a:t>
            </a:r>
          </a:p>
          <a:p>
            <a:pPr marL="0" indent="0">
              <a:buFont typeface="Arial" panose="020B0604020202020204" pitchFamily="34" charset="0"/>
              <a:buNone/>
            </a:pPr>
            <a:endParaRPr lang="en-US" b="0" i="0" dirty="0">
              <a:solidFill>
                <a:srgbClr val="333333"/>
              </a:solidFill>
              <a:effectLst/>
              <a:latin typeface="Georgia" panose="02040502050405020303"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374151"/>
                </a:solidFill>
                <a:effectLst/>
                <a:latin typeface="Söhne"/>
              </a:rPr>
              <a:t>This myth can lead to unrealistic expectations about the outcomes of CPR.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747678"/>
              </a:solidFill>
              <a:effectLst/>
              <a:latin typeface="arial" panose="020B0604020202020204" pitchFamily="34" charset="0"/>
            </a:endParaRPr>
          </a:p>
          <a:p>
            <a:pPr marL="171450" indent="-171450">
              <a:buFont typeface="Arial" panose="020B0604020202020204" pitchFamily="34" charset="0"/>
              <a:buChar char="•"/>
            </a:pPr>
            <a:r>
              <a:rPr lang="en-US" b="0" i="0" dirty="0">
                <a:solidFill>
                  <a:srgbClr val="747678"/>
                </a:solidFill>
                <a:effectLst/>
                <a:latin typeface="arial" panose="020B0604020202020204" pitchFamily="34" charset="0"/>
              </a:rPr>
              <a:t>This translates into the importance of Serious Illness Conversations.</a:t>
            </a:r>
          </a:p>
          <a:p>
            <a:endParaRPr lang="en-CA" sz="1200" b="0" i="0" u="none" strike="noStrike" cap="none" dirty="0">
              <a:solidFill>
                <a:srgbClr val="000000"/>
              </a:solidFill>
              <a:effectLst/>
              <a:latin typeface="Arial"/>
              <a:ea typeface="Arial"/>
              <a:cs typeface="Arial"/>
              <a:sym typeface="Arial"/>
            </a:endParaRPr>
          </a:p>
          <a:p>
            <a:endParaRPr lang="en-CA" sz="1200" b="0" i="0" u="none" strike="noStrike" cap="none" dirty="0">
              <a:solidFill>
                <a:srgbClr val="000000"/>
              </a:solidFill>
              <a:effectLst/>
              <a:latin typeface="Arial"/>
              <a:ea typeface="Arial"/>
              <a:cs typeface="Arial"/>
              <a:sym typeface="Arial"/>
            </a:endParaRPr>
          </a:p>
          <a:p>
            <a:r>
              <a:rPr lang="en-CA" sz="1200" b="0" i="0" u="none" strike="noStrike" cap="none" dirty="0">
                <a:solidFill>
                  <a:srgbClr val="000000"/>
                </a:solidFill>
                <a:effectLst/>
                <a:latin typeface="Arial"/>
                <a:ea typeface="Arial"/>
                <a:cs typeface="Arial"/>
                <a:sym typeface="Arial"/>
              </a:rPr>
              <a:t>Sources : </a:t>
            </a:r>
          </a:p>
          <a:p>
            <a:endParaRPr lang="en-CA" sz="1200" b="0" i="0" u="none" strike="noStrike" cap="none" dirty="0">
              <a:solidFill>
                <a:srgbClr val="000000"/>
              </a:solidFill>
              <a:effectLst/>
              <a:latin typeface="Arial"/>
              <a:ea typeface="Arial"/>
              <a:cs typeface="Arial"/>
              <a:sym typeface="Arial"/>
            </a:endParaRPr>
          </a:p>
          <a:p>
            <a:r>
              <a:rPr lang="en-CA" sz="1200" b="0" i="0" u="none" strike="noStrike" cap="none" dirty="0">
                <a:solidFill>
                  <a:srgbClr val="000000"/>
                </a:solidFill>
                <a:effectLst/>
                <a:latin typeface="Arial"/>
                <a:ea typeface="Arial"/>
                <a:cs typeface="Arial"/>
                <a:sym typeface="Arial"/>
              </a:rPr>
              <a:t>Jones GK,  Brewer KL, Garrison HG. Public expectations of survival following cardiopulmonary resuscitation. </a:t>
            </a:r>
            <a:r>
              <a:rPr lang="en-CA" sz="1200" b="0" i="0" u="none" strike="noStrike" cap="none" dirty="0" err="1">
                <a:solidFill>
                  <a:srgbClr val="000000"/>
                </a:solidFill>
                <a:effectLst/>
                <a:latin typeface="Arial"/>
                <a:ea typeface="Arial"/>
                <a:cs typeface="Arial"/>
                <a:sym typeface="Arial"/>
              </a:rPr>
              <a:t>Acad</a:t>
            </a:r>
            <a:r>
              <a:rPr lang="en-CA" sz="1200" b="0" i="0" u="none" strike="noStrike" cap="none" dirty="0">
                <a:solidFill>
                  <a:srgbClr val="000000"/>
                </a:solidFill>
                <a:effectLst/>
                <a:latin typeface="Arial"/>
                <a:ea typeface="Arial"/>
                <a:cs typeface="Arial"/>
                <a:sym typeface="Arial"/>
              </a:rPr>
              <a:t> </a:t>
            </a:r>
            <a:r>
              <a:rPr lang="en-CA" sz="1200" b="0" i="0" u="none" strike="noStrike" cap="none" dirty="0" err="1">
                <a:solidFill>
                  <a:srgbClr val="000000"/>
                </a:solidFill>
                <a:effectLst/>
                <a:latin typeface="Arial"/>
                <a:ea typeface="Arial"/>
                <a:cs typeface="Arial"/>
                <a:sym typeface="Arial"/>
              </a:rPr>
              <a:t>Emerg</a:t>
            </a:r>
            <a:r>
              <a:rPr lang="en-CA" sz="1200" b="0" i="0" u="none" strike="noStrike" cap="none" dirty="0">
                <a:solidFill>
                  <a:srgbClr val="000000"/>
                </a:solidFill>
                <a:effectLst/>
                <a:latin typeface="Arial"/>
                <a:ea typeface="Arial"/>
                <a:cs typeface="Arial"/>
                <a:sym typeface="Arial"/>
              </a:rPr>
              <a:t> Med 2000;</a:t>
            </a:r>
            <a:r>
              <a:rPr lang="en-CA" sz="1200" b="1" i="0" u="none" strike="noStrike" cap="none" dirty="0">
                <a:solidFill>
                  <a:srgbClr val="000000"/>
                </a:solidFill>
                <a:effectLst/>
                <a:latin typeface="Arial"/>
                <a:ea typeface="Arial"/>
                <a:cs typeface="Arial"/>
                <a:sym typeface="Arial"/>
              </a:rPr>
              <a:t>7</a:t>
            </a:r>
            <a:r>
              <a:rPr lang="en-CA" sz="1200" b="0" i="0" u="none" strike="noStrike" cap="none" dirty="0">
                <a:solidFill>
                  <a:srgbClr val="000000"/>
                </a:solidFill>
                <a:effectLst/>
                <a:latin typeface="Arial"/>
                <a:ea typeface="Arial"/>
                <a:cs typeface="Arial"/>
                <a:sym typeface="Arial"/>
              </a:rPr>
              <a:t>:48–53.</a:t>
            </a:r>
            <a:r>
              <a:rPr lang="en-CA" sz="1200" b="0" i="0" u="none" strike="noStrike" cap="none" dirty="0">
                <a:solidFill>
                  <a:srgbClr val="000000"/>
                </a:solidFill>
                <a:effectLst/>
                <a:latin typeface="Arial"/>
                <a:ea typeface="Arial"/>
                <a:cs typeface="Arial"/>
                <a:sym typeface="Arial"/>
                <a:hlinkClick r:id="rId4"/>
              </a:rPr>
              <a:t>doi:10.1111/j.1553-2712.2000.tb01891.x</a:t>
            </a:r>
            <a:r>
              <a:rPr lang="en-CA" sz="1200" b="0" i="0" u="none" strike="noStrike" cap="none" dirty="0">
                <a:solidFill>
                  <a:srgbClr val="000000"/>
                </a:solidFill>
                <a:effectLst/>
                <a:latin typeface="Arial"/>
                <a:ea typeface="Arial"/>
                <a:cs typeface="Arial"/>
                <a:sym typeface="Arial"/>
              </a:rPr>
              <a:t>pmid:http://www.ncbi.nlm.nih.gov/pubmed/10894242</a:t>
            </a:r>
          </a:p>
          <a:p>
            <a:endParaRPr lang="en-CA" sz="1200" b="0" i="0" u="none" strike="noStrike" cap="none" dirty="0">
              <a:solidFill>
                <a:srgbClr val="000000"/>
              </a:solidFill>
              <a:effectLst/>
              <a:latin typeface="Arial"/>
              <a:ea typeface="Arial"/>
              <a:cs typeface="Arial"/>
              <a:sym typeface="Arial"/>
            </a:endParaRPr>
          </a:p>
          <a:p>
            <a:r>
              <a:rPr lang="en-CA" sz="1200" b="0" i="0" u="none" strike="noStrike" cap="none" dirty="0" err="1">
                <a:solidFill>
                  <a:srgbClr val="000000"/>
                </a:solidFill>
                <a:effectLst/>
                <a:latin typeface="Arial"/>
                <a:ea typeface="Arial"/>
                <a:cs typeface="Arial"/>
                <a:sym typeface="Arial"/>
              </a:rPr>
              <a:t>Bandolin</a:t>
            </a:r>
            <a:r>
              <a:rPr lang="en-CA" sz="1200" b="0" i="0" u="none" strike="noStrike" cap="none" dirty="0">
                <a:solidFill>
                  <a:srgbClr val="000000"/>
                </a:solidFill>
                <a:effectLst/>
                <a:latin typeface="Arial"/>
                <a:ea typeface="Arial"/>
                <a:cs typeface="Arial"/>
                <a:sym typeface="Arial"/>
              </a:rPr>
              <a:t> NS, Huang W, Beckett L</a:t>
            </a:r>
            <a:r>
              <a:rPr lang="en-CA" sz="1200" b="0" i="1" u="none" strike="noStrike" cap="none" dirty="0">
                <a:solidFill>
                  <a:srgbClr val="000000"/>
                </a:solidFill>
                <a:effectLst/>
                <a:latin typeface="Arial"/>
                <a:ea typeface="Arial"/>
                <a:cs typeface="Arial"/>
                <a:sym typeface="Arial"/>
              </a:rPr>
              <a:t>, et al</a:t>
            </a:r>
            <a:r>
              <a:rPr lang="en-CA" sz="1200" b="0" i="0" u="none" strike="noStrike" cap="none" dirty="0">
                <a:solidFill>
                  <a:srgbClr val="000000"/>
                </a:solidFill>
                <a:effectLst/>
                <a:latin typeface="Arial"/>
                <a:ea typeface="Arial"/>
                <a:cs typeface="Arial"/>
                <a:sym typeface="Arial"/>
              </a:rPr>
              <a:t>. Perspectives of emergency department attendees on outcomes of resuscitation efforts: origins and impact on cardiopulmonary resuscitation preference. </a:t>
            </a:r>
            <a:r>
              <a:rPr lang="en-CA" sz="1200" b="0" i="1" u="none" strike="noStrike" cap="none" dirty="0">
                <a:solidFill>
                  <a:srgbClr val="000000"/>
                </a:solidFill>
                <a:effectLst/>
                <a:latin typeface="Arial"/>
                <a:ea typeface="Arial"/>
                <a:cs typeface="Arial"/>
                <a:sym typeface="Arial"/>
              </a:rPr>
              <a:t>Emergency Medicine Journal </a:t>
            </a:r>
            <a:r>
              <a:rPr lang="en-CA" sz="1200" b="0" i="0" u="none" strike="noStrike" cap="none" dirty="0">
                <a:solidFill>
                  <a:srgbClr val="000000"/>
                </a:solidFill>
                <a:effectLst/>
                <a:latin typeface="Arial"/>
                <a:ea typeface="Arial"/>
                <a:cs typeface="Arial"/>
                <a:sym typeface="Arial"/>
              </a:rPr>
              <a:t>Published Online First: 13 July 2020. </a:t>
            </a:r>
            <a:r>
              <a:rPr lang="en-CA" sz="1200" b="0" i="0" u="none" strike="noStrike" cap="none" dirty="0" err="1">
                <a:solidFill>
                  <a:srgbClr val="000000"/>
                </a:solidFill>
                <a:effectLst/>
                <a:latin typeface="Arial"/>
                <a:ea typeface="Arial"/>
                <a:cs typeface="Arial"/>
                <a:sym typeface="Arial"/>
              </a:rPr>
              <a:t>doi</a:t>
            </a:r>
            <a:r>
              <a:rPr lang="en-CA" sz="1200" b="0" i="0" u="none" strike="noStrike" cap="none" dirty="0">
                <a:solidFill>
                  <a:srgbClr val="000000"/>
                </a:solidFill>
                <a:effectLst/>
                <a:latin typeface="Arial"/>
                <a:ea typeface="Arial"/>
                <a:cs typeface="Arial"/>
                <a:sym typeface="Arial"/>
              </a:rPr>
              <a:t>: 10.1136/emermed-2018-208084</a:t>
            </a:r>
          </a:p>
          <a:p>
            <a:endParaRPr lang="en-CA" sz="1200" b="0" i="0" u="none" strike="noStrike" cap="none" dirty="0">
              <a:solidFill>
                <a:srgbClr val="000000"/>
              </a:solidFill>
              <a:effectLst/>
              <a:latin typeface="Arial"/>
              <a:ea typeface="Arial"/>
              <a:cs typeface="Arial"/>
              <a:sym typeface="Arial"/>
            </a:endParaRPr>
          </a:p>
          <a:p>
            <a:pPr marL="0" indent="0">
              <a:buFont typeface="Arial" panose="020B0604020202020204" pitchFamily="34" charset="0"/>
              <a:buNone/>
            </a:pPr>
            <a:r>
              <a:rPr lang="en-US" b="0" i="0" dirty="0">
                <a:solidFill>
                  <a:srgbClr val="747678"/>
                </a:solidFill>
                <a:effectLst/>
                <a:latin typeface="arial" panose="020B0604020202020204" pitchFamily="34" charset="0"/>
              </a:rPr>
              <a:t>https://www.bmj.com/company/newsroom/patients-overestimate-the-success-of-cpr/</a:t>
            </a:r>
          </a:p>
          <a:p>
            <a:pPr marL="0" indent="0">
              <a:buFont typeface="Arial" panose="020B0604020202020204" pitchFamily="34" charset="0"/>
              <a:buNone/>
            </a:pPr>
            <a:endParaRPr lang="en-US" b="0" i="0" dirty="0">
              <a:solidFill>
                <a:srgbClr val="747678"/>
              </a:solidFill>
              <a:effectLst/>
              <a:latin typeface="arial" panose="020B0604020202020204" pitchFamily="34" charset="0"/>
            </a:endParaRPr>
          </a:p>
          <a:p>
            <a:pPr marL="0" indent="0">
              <a:buFont typeface="Arial" panose="020B0604020202020204" pitchFamily="34" charset="0"/>
              <a:buNone/>
            </a:pPr>
            <a:r>
              <a:rPr lang="en-US" b="0" i="0" u="none" strike="noStrike" dirty="0">
                <a:solidFill>
                  <a:srgbClr val="5076B8"/>
                </a:solidFill>
                <a:effectLst/>
                <a:latin typeface="Georgia" panose="02040502050405020303" pitchFamily="18" charset="0"/>
              </a:rPr>
              <a:t>https://pubmed.ncbi.nlm.nih.gov/28112611/</a:t>
            </a:r>
          </a:p>
          <a:p>
            <a:endParaRPr lang="en-CA" sz="1200" b="0" i="0" u="none" strike="noStrike" cap="none" dirty="0">
              <a:solidFill>
                <a:srgbClr val="000000"/>
              </a:solidFill>
              <a:effectLst/>
              <a:latin typeface="Arial"/>
              <a:ea typeface="Arial"/>
              <a:cs typeface="Arial"/>
              <a:sym typeface="Arial"/>
            </a:endParaRPr>
          </a:p>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897865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Where a faculty/presenter has no relationships to disclose, indicate Not Applicable under Relationships with Financial Sponsors.</a:t>
            </a:r>
          </a:p>
          <a:p>
            <a:endParaRPr lang="en-US" dirty="0"/>
          </a:p>
          <a:p>
            <a:r>
              <a:rPr lang="en-US" dirty="0"/>
              <a:t>Complete this slide for the primary presenter and ALL co-presenters if applicable.</a:t>
            </a:r>
          </a:p>
          <a:p>
            <a:endParaRPr lang="en-US" dirty="0"/>
          </a:p>
          <a:p>
            <a:r>
              <a:rPr lang="en-US" dirty="0"/>
              <a:t>Reminder: Disclosures made on your COI forms should match disclosures made on the COI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0" dirty="0">
                <a:solidFill>
                  <a:srgbClr val="747678"/>
                </a:solidFill>
                <a:effectLst/>
                <a:latin typeface="arial" panose="020B0604020202020204" pitchFamily="34" charset="0"/>
              </a:rPr>
              <a:t>Janet</a:t>
            </a:r>
          </a:p>
          <a:p>
            <a:pPr marL="0" indent="0">
              <a:buFont typeface="Arial" panose="020B0604020202020204" pitchFamily="34" charset="0"/>
              <a:buNone/>
            </a:pPr>
            <a:endParaRPr lang="en-US" b="0" i="0" dirty="0">
              <a:solidFill>
                <a:srgbClr val="747678"/>
              </a:solidFill>
              <a:effectLst/>
              <a:latin typeface="arial" panose="020B0604020202020204" pitchFamily="34" charset="0"/>
            </a:endParaRPr>
          </a:p>
          <a:p>
            <a:pPr marL="171450" indent="-171450">
              <a:buFont typeface="Arial" panose="020B0604020202020204" pitchFamily="34" charset="0"/>
              <a:buChar char="•"/>
            </a:pPr>
            <a:r>
              <a:rPr lang="en-US" b="0" i="0" dirty="0">
                <a:solidFill>
                  <a:srgbClr val="747678"/>
                </a:solidFill>
                <a:effectLst/>
                <a:latin typeface="arial" panose="020B0604020202020204" pitchFamily="34" charset="0"/>
              </a:rPr>
              <a:t>Canadian study: </a:t>
            </a:r>
            <a:r>
              <a:rPr lang="en-US" b="0" i="0" dirty="0">
                <a:solidFill>
                  <a:srgbClr val="212121"/>
                </a:solidFill>
                <a:effectLst/>
                <a:latin typeface="Cambria" panose="02040503050406030204" pitchFamily="18" charset="0"/>
              </a:rPr>
              <a:t>In-hospital CPR for cardiopulmonary arrest was associated with 30.4% success at our center at the end of CPR but only 12% were alive at discharge. Duration of CPR &gt;10 minutes was predictive of significantly decreased survival to discharge.</a:t>
            </a:r>
          </a:p>
          <a:p>
            <a:pPr marL="171450" indent="-171450">
              <a:buFont typeface="Arial" panose="020B0604020202020204" pitchFamily="34" charset="0"/>
              <a:buChar char="•"/>
            </a:pPr>
            <a:endParaRPr lang="en-US" b="0" i="0" dirty="0">
              <a:solidFill>
                <a:srgbClr val="212121"/>
              </a:solidFill>
              <a:effectLst/>
              <a:latin typeface="Cambria" panose="02040503050406030204" pitchFamily="18" charset="0"/>
            </a:endParaRPr>
          </a:p>
          <a:p>
            <a:pPr marL="171450" indent="-171450">
              <a:buFont typeface="Arial" panose="020B0604020202020204" pitchFamily="34" charset="0"/>
              <a:buChar char="•"/>
            </a:pPr>
            <a:r>
              <a:rPr lang="en-US" b="0" i="0" dirty="0">
                <a:solidFill>
                  <a:srgbClr val="374151"/>
                </a:solidFill>
                <a:effectLst/>
                <a:latin typeface="Söhne"/>
              </a:rPr>
              <a:t>Survival statistics, especially those related to specific interventions like CPR, provide valuable information that patients and their families can use to make informed decisions. For example, if a patient understands the low survival rate or the potential for disability associated with CPR, they may choose to decline or limit such interventions if they align with their values and preferences.</a:t>
            </a:r>
            <a:endParaRPr lang="en-US" b="0" i="0" dirty="0">
              <a:solidFill>
                <a:srgbClr val="212121"/>
              </a:solidFill>
              <a:effectLst/>
              <a:latin typeface="Cambria" panose="02040503050406030204" pitchFamily="18" charset="0"/>
            </a:endParaRPr>
          </a:p>
          <a:p>
            <a:pPr marL="0" indent="0">
              <a:buFont typeface="Arial" panose="020B0604020202020204" pitchFamily="34" charset="0"/>
              <a:buNone/>
            </a:pPr>
            <a:endParaRPr lang="en-US" b="0" i="0" dirty="0">
              <a:solidFill>
                <a:srgbClr val="747678"/>
              </a:solidFill>
              <a:effectLst/>
              <a:latin typeface="arial" panose="020B0604020202020204" pitchFamily="34" charset="0"/>
            </a:endParaRPr>
          </a:p>
          <a:p>
            <a:pPr marL="0" indent="0">
              <a:buFont typeface="Arial" panose="020B0604020202020204" pitchFamily="34" charset="0"/>
              <a:buNone/>
            </a:pPr>
            <a:r>
              <a:rPr lang="en-US" b="0" i="0" dirty="0" err="1">
                <a:solidFill>
                  <a:srgbClr val="747678"/>
                </a:solidFill>
                <a:effectLst/>
                <a:latin typeface="arial" panose="020B0604020202020204" pitchFamily="34" charset="0"/>
              </a:rPr>
              <a:t>Out-of</a:t>
            </a:r>
            <a:r>
              <a:rPr lang="en-US" b="0" i="0" dirty="0">
                <a:solidFill>
                  <a:srgbClr val="747678"/>
                </a:solidFill>
                <a:effectLst/>
                <a:latin typeface="arial" panose="020B0604020202020204" pitchFamily="34" charset="0"/>
              </a:rPr>
              <a:t> hospital cardiac arrest : ~ 20-25% de ROSC, 6-10% </a:t>
            </a:r>
            <a:r>
              <a:rPr lang="en-US" b="0" i="0" dirty="0" err="1">
                <a:solidFill>
                  <a:srgbClr val="747678"/>
                </a:solidFill>
                <a:effectLst/>
                <a:latin typeface="arial" panose="020B0604020202020204" pitchFamily="34" charset="0"/>
              </a:rPr>
              <a:t>sortent</a:t>
            </a:r>
            <a:r>
              <a:rPr lang="en-US" b="0" i="0" dirty="0">
                <a:solidFill>
                  <a:srgbClr val="747678"/>
                </a:solidFill>
                <a:effectLst/>
                <a:latin typeface="arial" panose="020B0604020202020204" pitchFamily="34" charset="0"/>
              </a:rPr>
              <a:t> de </a:t>
            </a:r>
            <a:r>
              <a:rPr lang="en-US" b="0" i="0" dirty="0" err="1">
                <a:solidFill>
                  <a:srgbClr val="747678"/>
                </a:solidFill>
                <a:effectLst/>
                <a:latin typeface="arial" panose="020B0604020202020204" pitchFamily="34" charset="0"/>
              </a:rPr>
              <a:t>l’hôpital</a:t>
            </a:r>
            <a:r>
              <a:rPr lang="en-US" b="0" i="0" dirty="0">
                <a:solidFill>
                  <a:srgbClr val="747678"/>
                </a:solidFill>
                <a:effectLst/>
                <a:latin typeface="arial" panose="020B0604020202020204" pitchFamily="34" charset="0"/>
              </a:rPr>
              <a:t> </a:t>
            </a:r>
            <a:r>
              <a:rPr lang="en-US" b="0" i="0" dirty="0" err="1">
                <a:solidFill>
                  <a:srgbClr val="747678"/>
                </a:solidFill>
                <a:effectLst/>
                <a:latin typeface="arial" panose="020B0604020202020204" pitchFamily="34" charset="0"/>
              </a:rPr>
              <a:t>vivants</a:t>
            </a:r>
            <a:endParaRPr lang="en-US" b="0" i="0" dirty="0">
              <a:solidFill>
                <a:srgbClr val="747678"/>
              </a:solidFill>
              <a:effectLst/>
              <a:latin typeface="arial" panose="020B0604020202020204" pitchFamily="34" charset="0"/>
            </a:endParaRPr>
          </a:p>
          <a:p>
            <a:pPr marL="0" indent="0">
              <a:buFont typeface="Arial" panose="020B0604020202020204" pitchFamily="34" charset="0"/>
              <a:buNone/>
            </a:pPr>
            <a:r>
              <a:rPr lang="en-US" b="0" i="0" dirty="0">
                <a:solidFill>
                  <a:srgbClr val="747678"/>
                </a:solidFill>
                <a:effectLst/>
                <a:latin typeface="arial" panose="020B0604020202020204" pitchFamily="34" charset="0"/>
              </a:rPr>
              <a:t>In-hospital cardiac arrest: 15-20% </a:t>
            </a:r>
            <a:r>
              <a:rPr lang="en-US" b="0" i="0" dirty="0" err="1">
                <a:solidFill>
                  <a:srgbClr val="747678"/>
                </a:solidFill>
                <a:effectLst/>
                <a:latin typeface="arial" panose="020B0604020202020204" pitchFamily="34" charset="0"/>
              </a:rPr>
              <a:t>survie</a:t>
            </a:r>
            <a:r>
              <a:rPr lang="en-US" b="0" i="0" dirty="0">
                <a:solidFill>
                  <a:srgbClr val="747678"/>
                </a:solidFill>
                <a:effectLst/>
                <a:latin typeface="arial" panose="020B0604020202020204" pitchFamily="34" charset="0"/>
              </a:rPr>
              <a:t> </a:t>
            </a:r>
            <a:r>
              <a:rPr lang="en-US" b="0" i="0" dirty="0" err="1">
                <a:solidFill>
                  <a:srgbClr val="747678"/>
                </a:solidFill>
                <a:effectLst/>
                <a:latin typeface="arial" panose="020B0604020202020204" pitchFamily="34" charset="0"/>
              </a:rPr>
              <a:t>à</a:t>
            </a:r>
            <a:r>
              <a:rPr lang="en-US" b="0" i="0" dirty="0">
                <a:solidFill>
                  <a:srgbClr val="747678"/>
                </a:solidFill>
                <a:effectLst/>
                <a:latin typeface="arial" panose="020B0604020202020204" pitchFamily="34" charset="0"/>
              </a:rPr>
              <a:t> 30 </a:t>
            </a:r>
            <a:r>
              <a:rPr lang="en-US" b="0" i="0" dirty="0" err="1">
                <a:solidFill>
                  <a:srgbClr val="747678"/>
                </a:solidFill>
                <a:effectLst/>
                <a:latin typeface="arial" panose="020B0604020202020204" pitchFamily="34" charset="0"/>
              </a:rPr>
              <a:t>jours</a:t>
            </a:r>
            <a:endParaRPr lang="en-US" b="0" i="0" dirty="0">
              <a:solidFill>
                <a:srgbClr val="747678"/>
              </a:solidFill>
              <a:effectLst/>
              <a:latin typeface="arial" panose="020B0604020202020204" pitchFamily="34" charset="0"/>
            </a:endParaRPr>
          </a:p>
          <a:p>
            <a:pPr marL="0" indent="0">
              <a:buFont typeface="Arial" panose="020B0604020202020204" pitchFamily="34" charset="0"/>
              <a:buNone/>
            </a:pPr>
            <a:endParaRPr lang="en-US" b="0" i="0" dirty="0">
              <a:solidFill>
                <a:srgbClr val="747678"/>
              </a:solidFill>
              <a:effectLst/>
              <a:latin typeface="arial" panose="020B0604020202020204" pitchFamily="34" charset="0"/>
            </a:endParaRPr>
          </a:p>
          <a:p>
            <a:pPr marL="0" indent="0">
              <a:buFont typeface="Arial" panose="020B0604020202020204" pitchFamily="34" charset="0"/>
              <a:buNone/>
            </a:pPr>
            <a:r>
              <a:rPr lang="en-US" b="0" i="0" dirty="0" err="1">
                <a:solidFill>
                  <a:srgbClr val="747678"/>
                </a:solidFill>
                <a:effectLst/>
                <a:latin typeface="arial" panose="020B0604020202020204" pitchFamily="34" charset="0"/>
              </a:rPr>
              <a:t>Sasson</a:t>
            </a:r>
            <a:r>
              <a:rPr lang="en-US" b="0" i="0" dirty="0">
                <a:solidFill>
                  <a:srgbClr val="747678"/>
                </a:solidFill>
                <a:effectLst/>
                <a:latin typeface="arial" panose="020B0604020202020204" pitchFamily="34" charset="0"/>
              </a:rPr>
              <a:t>, C., Rogers, M. A., Dahl, J., &amp; </a:t>
            </a:r>
            <a:r>
              <a:rPr lang="en-US" b="0" i="0" dirty="0" err="1">
                <a:solidFill>
                  <a:srgbClr val="747678"/>
                </a:solidFill>
                <a:effectLst/>
                <a:latin typeface="arial" panose="020B0604020202020204" pitchFamily="34" charset="0"/>
              </a:rPr>
              <a:t>Kellermann</a:t>
            </a:r>
            <a:r>
              <a:rPr lang="en-US" b="0" i="0" dirty="0">
                <a:solidFill>
                  <a:srgbClr val="747678"/>
                </a:solidFill>
                <a:effectLst/>
                <a:latin typeface="arial" panose="020B0604020202020204" pitchFamily="34" charset="0"/>
              </a:rPr>
              <a:t>, A. L. (2010). Predictors of survival from out-of-hospital cardiac arrest a systematic review and meta-analysis. Circulation: Cardiovascular Quality and Outcomes, 3(1), 63-81.</a:t>
            </a:r>
          </a:p>
          <a:p>
            <a:pPr marL="0" indent="0">
              <a:buFont typeface="Arial" panose="020B0604020202020204" pitchFamily="34" charset="0"/>
              <a:buNone/>
            </a:pPr>
            <a:endParaRPr lang="en-US" b="0" i="0" dirty="0">
              <a:solidFill>
                <a:srgbClr val="747678"/>
              </a:solidFill>
              <a:effectLst/>
              <a:latin typeface="arial" panose="020B0604020202020204" pitchFamily="34" charset="0"/>
            </a:endParaRPr>
          </a:p>
          <a:p>
            <a:pPr marL="0" indent="0">
              <a:buFont typeface="Arial" panose="020B0604020202020204" pitchFamily="34" charset="0"/>
              <a:buNone/>
            </a:pPr>
            <a:endParaRPr lang="en-US" b="0" i="0" dirty="0">
              <a:solidFill>
                <a:srgbClr val="747678"/>
              </a:solidFill>
              <a:effectLst/>
              <a:latin typeface="arial" panose="020B0604020202020204" pitchFamily="34" charset="0"/>
            </a:endParaRPr>
          </a:p>
          <a:p>
            <a:pPr marL="0" indent="0">
              <a:buFont typeface="Arial" panose="020B0604020202020204" pitchFamily="34" charset="0"/>
              <a:buNone/>
            </a:pPr>
            <a:r>
              <a:rPr lang="en-US" b="0" i="0" dirty="0">
                <a:solidFill>
                  <a:srgbClr val="747678"/>
                </a:solidFill>
                <a:effectLst/>
                <a:latin typeface="arial" panose="020B0604020202020204" pitchFamily="34" charset="0"/>
              </a:rPr>
              <a:t>Dr’s also over estimate success rates</a:t>
            </a:r>
          </a:p>
          <a:p>
            <a:pPr marL="0" indent="0">
              <a:buFont typeface="Arial" panose="020B0604020202020204" pitchFamily="34" charset="0"/>
              <a:buNone/>
            </a:pPr>
            <a:r>
              <a:rPr lang="en-US" b="0" i="0" dirty="0">
                <a:solidFill>
                  <a:srgbClr val="747678"/>
                </a:solidFill>
                <a:effectLst/>
                <a:latin typeface="arial" panose="020B0604020202020204" pitchFamily="34" charset="0"/>
              </a:rPr>
              <a:t>References: </a:t>
            </a:r>
          </a:p>
          <a:p>
            <a:pPr marL="0" indent="0">
              <a:buFont typeface="Arial" panose="020B0604020202020204" pitchFamily="34" charset="0"/>
              <a:buNone/>
            </a:pPr>
            <a:r>
              <a:rPr lang="en-US" b="0" i="0" dirty="0">
                <a:solidFill>
                  <a:srgbClr val="747678"/>
                </a:solidFill>
                <a:effectLst/>
                <a:latin typeface="arial" panose="020B0604020202020204" pitchFamily="34" charset="0"/>
              </a:rPr>
              <a:t>https://www.ncbi.nlm.nih.gov/pmc/articles/PMC2945517/#CIT5</a:t>
            </a:r>
          </a:p>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962313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Serious Illness related</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1444978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Janet </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607318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CA" dirty="0"/>
              <a:t>Care for illness is a spectrum</a:t>
            </a:r>
          </a:p>
          <a:p>
            <a:r>
              <a:rPr lang="en-CA" dirty="0"/>
              <a:t>Amy and Janet</a:t>
            </a:r>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737807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None/>
            </a:pPr>
            <a:r>
              <a:rPr lang="en-CA" sz="1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Janet</a:t>
            </a:r>
          </a:p>
          <a:p>
            <a:pPr marL="0" indent="0">
              <a:buNone/>
            </a:pPr>
            <a:endParaRPr lang="en-CA" sz="1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0" indent="0">
              <a:buNone/>
            </a:pPr>
            <a:r>
              <a:rPr lang="en-CA" sz="1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Early Communication Can Improve Care</a:t>
            </a:r>
          </a:p>
          <a:p>
            <a:pPr marL="450850" lvl="0" indent="-450850">
              <a:buClr>
                <a:srgbClr val="5AB6B2"/>
              </a:buClr>
            </a:pPr>
            <a:r>
              <a:rPr lang="en-CA" sz="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Serious illness conversations are associated with better quality of life and care more consistent with patient preferences </a:t>
            </a:r>
          </a:p>
          <a:p>
            <a:pPr marL="450850" lvl="0" indent="-450850">
              <a:buClr>
                <a:srgbClr val="5AB6B2"/>
              </a:buClr>
            </a:pPr>
            <a:r>
              <a:rPr lang="en-CA" sz="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Associated with improved bereavement outcomes for families </a:t>
            </a:r>
          </a:p>
          <a:p>
            <a:pPr marL="450850" lvl="0" indent="-450850">
              <a:buClr>
                <a:srgbClr val="5AB6B2"/>
              </a:buClr>
            </a:pPr>
            <a:r>
              <a:rPr lang="en-CA" sz="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Avoid potentially harmful care at end of life such as feeding tubes, nonbeneficial medications</a:t>
            </a:r>
          </a:p>
          <a:p>
            <a:pPr lvl="0">
              <a:buClr>
                <a:srgbClr val="B6537F"/>
              </a:buClr>
            </a:pPr>
            <a:endParaRPr lang="en-CA" sz="1000" dirty="0">
              <a:solidFill>
                <a:schemeClr val="tx1">
                  <a:lumMod val="85000"/>
                  <a:lumOff val="15000"/>
                </a:schemeClr>
              </a:solidFill>
              <a:highlight>
                <a:srgbClr val="FFFF00"/>
              </a:highlight>
              <a:latin typeface="Tahoma" panose="020B0604030504040204" pitchFamily="34" charset="0"/>
              <a:ea typeface="Tahoma" panose="020B0604030504040204" pitchFamily="34" charset="0"/>
              <a:cs typeface="Tahoma" panose="020B0604030504040204" pitchFamily="34" charset="0"/>
            </a:endParaRPr>
          </a:p>
          <a:p>
            <a:pPr marL="0" indent="0">
              <a:buNone/>
            </a:pPr>
            <a:r>
              <a:rPr lang="en-CA" sz="12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What Can Clinicians Do? </a:t>
            </a:r>
          </a:p>
          <a:p>
            <a:pPr marL="450850" indent="-450850">
              <a:buClr>
                <a:srgbClr val="5AB6B2"/>
              </a:buClr>
            </a:pPr>
            <a:r>
              <a:rPr lang="en-CA" sz="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Have early conversations either in an outpatient setting or before a crisis in a hospital setting with patients who have serious or progressive chronic illness</a:t>
            </a:r>
          </a:p>
          <a:p>
            <a:pPr marL="450850" indent="-450850">
              <a:buClr>
                <a:srgbClr val="5AB6B2"/>
              </a:buClr>
            </a:pPr>
            <a:r>
              <a:rPr lang="en-CA" sz="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Educate patients and families</a:t>
            </a:r>
          </a:p>
          <a:p>
            <a:pPr marL="450850" indent="-450850">
              <a:buClr>
                <a:srgbClr val="5AB6B2"/>
              </a:buClr>
            </a:pPr>
            <a:r>
              <a:rPr lang="en-CA" sz="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Use a checklist or conversation guide </a:t>
            </a:r>
            <a:endParaRPr lang="en-CA" sz="11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94076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r>
              <a:rPr lang="en-CA" dirty="0"/>
              <a:t>Developed early in the COVID pandemic</a:t>
            </a:r>
          </a:p>
          <a:p>
            <a:r>
              <a:rPr lang="en-CA" dirty="0"/>
              <a:t>Based on Harvard medical school serious illness conversation guide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Janet will start</a:t>
            </a:r>
          </a:p>
          <a:p>
            <a:r>
              <a:rPr lang="en-US" b="1" dirty="0"/>
              <a:t>Amy will continue with the last question</a:t>
            </a:r>
          </a:p>
          <a:p>
            <a:endParaRPr lang="en-US" dirty="0"/>
          </a:p>
          <a:p>
            <a:r>
              <a:rPr lang="en-US" dirty="0"/>
              <a:t>Sometimes SIC happens under stress or duress, like when a patient is acutely unwell, and this could result in a patient receiving care that is inconsistent with their values.</a:t>
            </a:r>
          </a:p>
          <a:p>
            <a:r>
              <a:rPr lang="en-US" dirty="0"/>
              <a:t>really important to review</a:t>
            </a:r>
          </a:p>
          <a:p>
            <a:endParaRPr lang="en-US" dirty="0"/>
          </a:p>
          <a:p>
            <a:r>
              <a:rPr lang="en-US" dirty="0"/>
              <a:t>Think about what might motivate you to have the discussion – a patient experience after a hospital stay, “I think I did that in the hospital” “I don’t even really remember talking about this” I don’t know the doctors name”, a family member or loved one’s experience</a:t>
            </a:r>
          </a:p>
          <a:p>
            <a:endParaRPr lang="en-US" dirty="0"/>
          </a:p>
          <a:p>
            <a:r>
              <a:rPr lang="en-US" dirty="0"/>
              <a:t>There are many natural opportunities that present if you are thinking about ACP</a:t>
            </a:r>
          </a:p>
          <a:p>
            <a:r>
              <a:rPr lang="en-US" dirty="0"/>
              <a:t>	planned surgery</a:t>
            </a:r>
          </a:p>
          <a:p>
            <a:r>
              <a:rPr lang="en-US" dirty="0"/>
              <a:t>	post discharge or ED visit</a:t>
            </a:r>
          </a:p>
          <a:p>
            <a:r>
              <a:rPr lang="en-US" dirty="0"/>
              <a:t>Our patients are talking about it, often not with us, (family, friends, lawyers)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Encouraging the discussion also helps the substitute decision makers feel comfortable they are representing their loved ones’ wishes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AMY – How might a patient want to have this conversation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Challenges:</a:t>
            </a:r>
          </a:p>
          <a:p>
            <a:pPr marL="171450" indent="-171450">
              <a:buFont typeface="Arial" panose="020B0604020202020204" pitchFamily="34" charset="0"/>
              <a:buChar char="•"/>
            </a:pPr>
            <a:r>
              <a:rPr lang="en-CA" dirty="0"/>
              <a:t>Time</a:t>
            </a:r>
          </a:p>
          <a:p>
            <a:pPr marL="171450" indent="-171450">
              <a:buFont typeface="Arial" panose="020B0604020202020204" pitchFamily="34" charset="0"/>
              <a:buChar char="•"/>
            </a:pPr>
            <a:r>
              <a:rPr lang="en-CA" dirty="0"/>
              <a:t>Expertise</a:t>
            </a:r>
          </a:p>
          <a:p>
            <a:pPr marL="171450" indent="-171450">
              <a:buFont typeface="Arial" panose="020B0604020202020204" pitchFamily="34" charset="0"/>
              <a:buChar char="•"/>
            </a:pPr>
            <a:r>
              <a:rPr lang="en-CA" dirty="0"/>
              <a:t>Comfort level </a:t>
            </a:r>
          </a:p>
          <a:p>
            <a:endParaRPr lang="en-CA" dirty="0"/>
          </a:p>
          <a:p>
            <a:r>
              <a:rPr lang="en-CA" dirty="0"/>
              <a:t>Need Amy’s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AAE8E908-0442-5A4E-94A7-3CE7D03E8EBD}" type="slidenum">
              <a:rPr lang="en-US" smtClean="0"/>
              <a:t>26</a:t>
            </a:fld>
            <a:endParaRPr lang="en-US"/>
          </a:p>
        </p:txBody>
      </p:sp>
    </p:spTree>
    <p:extLst>
      <p:ext uri="{BB962C8B-B14F-4D97-AF65-F5344CB8AC3E}">
        <p14:creationId xmlns:p14="http://schemas.microsoft.com/office/powerpoint/2010/main" val="1988841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2029636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Janet</a:t>
            </a:r>
          </a:p>
          <a:p>
            <a:r>
              <a:rPr lang="en-US" dirty="0"/>
              <a:t>This is an important conversation, so I find using the guide very helpful, it’s like an agenda</a:t>
            </a:r>
          </a:p>
          <a:p>
            <a:r>
              <a:rPr lang="en-US" dirty="0"/>
              <a:t>The order doesn’t matter, the conversation might not all happen in one visit or at one time</a:t>
            </a:r>
          </a:p>
          <a:p>
            <a:r>
              <a:rPr lang="en-US" dirty="0"/>
              <a:t>The language is patient tested as well so these are phrases that were not considered offensive or abrasive to patients.</a:t>
            </a:r>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575272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Janet</a:t>
            </a:r>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310209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Where a faculty/presenter has no relationships to disclose, indicate Not Applicable under Relationships with Financial Sponsors.</a:t>
            </a:r>
          </a:p>
          <a:p>
            <a:endParaRPr lang="en-US" dirty="0"/>
          </a:p>
          <a:p>
            <a:r>
              <a:rPr lang="en-US" dirty="0"/>
              <a:t>Complete this slide for the primary presenter and ALL co-presenters if applicable.</a:t>
            </a:r>
          </a:p>
          <a:p>
            <a:endParaRPr lang="en-US" dirty="0"/>
          </a:p>
          <a:p>
            <a:r>
              <a:rPr lang="en-US" dirty="0"/>
              <a:t>Reminder: Disclosures made on your COI forms should match disclosures made on the COI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12356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Amy</a:t>
            </a: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12356009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We do this all the time</a:t>
            </a:r>
          </a:p>
          <a:p>
            <a:r>
              <a:rPr lang="en-US" dirty="0"/>
              <a:t>Encourage discussion with the patient’s support person</a:t>
            </a:r>
          </a:p>
          <a:p>
            <a:r>
              <a:rPr lang="en-US" dirty="0"/>
              <a:t>Often patients think their estate planning/will and POA are ACP’s</a:t>
            </a:r>
          </a:p>
        </p:txBody>
      </p:sp>
      <p:sp>
        <p:nvSpPr>
          <p:cNvPr id="4" name="Slide Number Placeholder 3"/>
          <p:cNvSpPr>
            <a:spLocks noGrp="1"/>
          </p:cNvSpPr>
          <p:nvPr>
            <p:ph type="sldNum" sz="quarter" idx="5"/>
          </p:nvPr>
        </p:nvSpPr>
        <p:spPr/>
        <p:txBody>
          <a:bodyPr/>
          <a:lstStyle/>
          <a:p>
            <a:fld id="{AAE8E908-0442-5A4E-94A7-3CE7D03E8EBD}" type="slidenum">
              <a:rPr lang="en-US" smtClean="0"/>
              <a:t>31</a:t>
            </a:fld>
            <a:endParaRPr lang="en-US"/>
          </a:p>
        </p:txBody>
      </p:sp>
    </p:spTree>
    <p:extLst>
      <p:ext uri="{BB962C8B-B14F-4D97-AF65-F5344CB8AC3E}">
        <p14:creationId xmlns:p14="http://schemas.microsoft.com/office/powerpoint/2010/main" val="2016266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E8E908-0442-5A4E-94A7-3CE7D03E8EBD}" type="slidenum">
              <a:rPr lang="en-US" smtClean="0"/>
              <a:t>32</a:t>
            </a:fld>
            <a:endParaRPr lang="en-US"/>
          </a:p>
        </p:txBody>
      </p:sp>
    </p:spTree>
    <p:extLst>
      <p:ext uri="{BB962C8B-B14F-4D97-AF65-F5344CB8AC3E}">
        <p14:creationId xmlns:p14="http://schemas.microsoft.com/office/powerpoint/2010/main" val="3549025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752;g607d2fc189_0_8847:notes">
            <a:extLst>
              <a:ext uri="{FF2B5EF4-FFF2-40B4-BE49-F238E27FC236}">
                <a16:creationId xmlns:a16="http://schemas.microsoft.com/office/drawing/2014/main" id="{02A794D8-AD2E-494B-B754-F0E44803BF4C}"/>
              </a:ext>
            </a:extLst>
          </p:cNvPr>
          <p:cNvSpPr>
            <a:spLocks noGrp="1" noRot="1" noChangeAspect="1"/>
          </p:cNvSpPr>
          <p:nvPr>
            <p:ph type="sldImg"/>
          </p:nvPr>
        </p:nvSpPr>
        <p:spPr>
          <a:xfrm>
            <a:off x="381000" y="685800"/>
            <a:ext cx="6096000" cy="3429000"/>
          </a:xfrm>
        </p:spPr>
      </p:sp>
      <p:sp>
        <p:nvSpPr>
          <p:cNvPr id="3" name="Google Shape;753;g607d2fc189_0_8847:notes">
            <a:extLst>
              <a:ext uri="{FF2B5EF4-FFF2-40B4-BE49-F238E27FC236}">
                <a16:creationId xmlns:a16="http://schemas.microsoft.com/office/drawing/2014/main" id="{A393F0F6-8768-48B1-A3E6-E604CA1C6373}"/>
              </a:ext>
            </a:extLst>
          </p:cNvPr>
          <p:cNvSpPr txBox="1">
            <a:spLocks noGrp="1"/>
          </p:cNvSpPr>
          <p:nvPr>
            <p:ph type="body" sz="quarter" idx="1"/>
          </p:nvPr>
        </p:nvSpPr>
        <p:spPr>
          <a:xfrm>
            <a:off x="685800" y="4343400"/>
            <a:ext cx="5486400" cy="4114800"/>
          </a:xfrm>
        </p:spPr>
        <p:txBody>
          <a:bodyPr lIns="91421" tIns="91421" rIns="91421" bIns="91421"/>
          <a:lstStyle/>
          <a:p>
            <a:r>
              <a:rPr lang="en-CA" dirty="0"/>
              <a:t>Any questions for both Amy or Janet to this email!</a:t>
            </a:r>
          </a:p>
          <a:p>
            <a:endParaRPr lang="en-CA"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Videos for SIC </a:t>
            </a:r>
          </a:p>
          <a:p>
            <a:endParaRPr lang="en-US" dirty="0"/>
          </a:p>
          <a:p>
            <a:r>
              <a:rPr lang="en-US" dirty="0"/>
              <a:t>What about </a:t>
            </a:r>
          </a:p>
          <a:p>
            <a:endParaRPr lang="en-US" dirty="0"/>
          </a:p>
          <a:p>
            <a:r>
              <a:rPr lang="en-US" dirty="0"/>
              <a:t>First Nations Health Authority: https://www.youtube.com/watch?v=BT6RWhXOJHY</a:t>
            </a:r>
          </a:p>
          <a:p>
            <a:endParaRPr lang="en-US" dirty="0"/>
          </a:p>
        </p:txBody>
      </p:sp>
      <p:sp>
        <p:nvSpPr>
          <p:cNvPr id="4" name="Slide Number Placeholder 3"/>
          <p:cNvSpPr>
            <a:spLocks noGrp="1"/>
          </p:cNvSpPr>
          <p:nvPr>
            <p:ph type="sldNum" sz="quarter" idx="5"/>
          </p:nvPr>
        </p:nvSpPr>
        <p:spPr/>
        <p:txBody>
          <a:bodyPr/>
          <a:lstStyle/>
          <a:p>
            <a:fld id="{AAE8E908-0442-5A4E-94A7-3CE7D03E8EBD}" type="slidenum">
              <a:rPr lang="en-US" smtClean="0"/>
              <a:t>34</a:t>
            </a:fld>
            <a:endParaRPr lang="en-US"/>
          </a:p>
        </p:txBody>
      </p:sp>
    </p:spTree>
    <p:extLst>
      <p:ext uri="{BB962C8B-B14F-4D97-AF65-F5344CB8AC3E}">
        <p14:creationId xmlns:p14="http://schemas.microsoft.com/office/powerpoint/2010/main" val="19152071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7B1DBE2F-0EE6-8842-A942-6F67B29DADAD}" type="slidenum">
              <a:rPr lang="en-US" smtClean="0"/>
              <a:pPr/>
              <a:t>35</a:t>
            </a:fld>
            <a:endParaRPr lang="en-US"/>
          </a:p>
        </p:txBody>
      </p:sp>
    </p:spTree>
    <p:extLst>
      <p:ext uri="{BB962C8B-B14F-4D97-AF65-F5344CB8AC3E}">
        <p14:creationId xmlns:p14="http://schemas.microsoft.com/office/powerpoint/2010/main" val="1872617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Where a program has received no external financial support (e.g., monies for food, logistics assistance such as registration, AV set-up, etc.), indicate No External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273617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JR – review advance care planning</a:t>
            </a:r>
          </a:p>
        </p:txBody>
      </p:sp>
      <p:sp>
        <p:nvSpPr>
          <p:cNvPr id="4" name="Slide Number Placeholder 3"/>
          <p:cNvSpPr>
            <a:spLocks noGrp="1"/>
          </p:cNvSpPr>
          <p:nvPr>
            <p:ph type="sldNum" sz="quarter" idx="10"/>
          </p:nvPr>
        </p:nvSpPr>
        <p:spPr/>
        <p:txBody>
          <a:bodyPr/>
          <a:lstStyle/>
          <a:p>
            <a:fld id="{6B3DC9E6-553A-4EC5-ACCE-8638AC7B096F}" type="slidenum">
              <a:rPr lang="en-US" smtClean="0"/>
              <a:t>6</a:t>
            </a:fld>
            <a:endParaRPr lang="en-US"/>
          </a:p>
        </p:txBody>
      </p:sp>
    </p:spTree>
    <p:extLst>
      <p:ext uri="{BB962C8B-B14F-4D97-AF65-F5344CB8AC3E}">
        <p14:creationId xmlns:p14="http://schemas.microsoft.com/office/powerpoint/2010/main" val="241800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Conversations matter guidebook is available in different languages</a:t>
            </a:r>
          </a:p>
        </p:txBody>
      </p:sp>
      <p:sp>
        <p:nvSpPr>
          <p:cNvPr id="4" name="Slide Number Placeholder 3"/>
          <p:cNvSpPr>
            <a:spLocks noGrp="1"/>
          </p:cNvSpPr>
          <p:nvPr>
            <p:ph type="sldNum" sz="quarter" idx="5"/>
          </p:nvPr>
        </p:nvSpPr>
        <p:spPr/>
        <p:txBody>
          <a:bodyPr/>
          <a:lstStyle/>
          <a:p>
            <a:fld id="{AAE8E908-0442-5A4E-94A7-3CE7D03E8EBD}" type="slidenum">
              <a:rPr lang="en-US" smtClean="0"/>
              <a:t>7</a:t>
            </a:fld>
            <a:endParaRPr lang="en-US"/>
          </a:p>
        </p:txBody>
      </p:sp>
    </p:spTree>
    <p:extLst>
      <p:ext uri="{BB962C8B-B14F-4D97-AF65-F5344CB8AC3E}">
        <p14:creationId xmlns:p14="http://schemas.microsoft.com/office/powerpoint/2010/main" val="104954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87F4D3A7-3C74-42F0-94EA-396481413F4F}"/>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7D264412-4E5A-45C8-AC8F-B15966822066}"/>
              </a:ext>
            </a:extLst>
          </p:cNvPr>
          <p:cNvSpPr txBox="1">
            <a:spLocks noGrp="1"/>
          </p:cNvSpPr>
          <p:nvPr>
            <p:ph type="body" sz="quarter" idx="1"/>
          </p:nvPr>
        </p:nvSpPr>
        <p:spPr>
          <a:xfrm>
            <a:off x="685800" y="4343400"/>
            <a:ext cx="5486400" cy="4114800"/>
          </a:xfrm>
        </p:spPr>
        <p:txBody>
          <a:bodyPr lIns="91421" tIns="91421" rIns="91421" bIns="91421"/>
          <a:lstStyle/>
          <a:p>
            <a:pPr marL="0" lvl="0" indent="0">
              <a:lnSpc>
                <a:spcPct val="100000"/>
              </a:lnSpc>
              <a:spcBef>
                <a:spcPts val="0"/>
              </a:spcBef>
              <a:buNone/>
            </a:pPr>
            <a:r>
              <a:rPr lang="en-CA" sz="1200" dirty="0">
                <a:solidFill>
                  <a:srgbClr val="212121"/>
                </a:solidFill>
                <a:latin typeface="Calibri Light" pitchFamily="34"/>
              </a:rPr>
              <a:t>While many with serious illnesses want to avoid tests and treatments that may cause harm, particularly at the end of life, many end up receiving them because their wishes are not known. </a:t>
            </a:r>
          </a:p>
          <a:p>
            <a:pPr marL="0" lvl="0" indent="0">
              <a:lnSpc>
                <a:spcPct val="100000"/>
              </a:lnSpc>
              <a:spcBef>
                <a:spcPts val="0"/>
              </a:spcBef>
              <a:buNone/>
            </a:pPr>
            <a:endParaRPr lang="en-CA" sz="1200" dirty="0">
              <a:solidFill>
                <a:srgbClr val="212121"/>
              </a:solidFill>
              <a:latin typeface="Calibri Light" pitchFamily="34"/>
            </a:endParaRPr>
          </a:p>
          <a:p>
            <a:pPr marL="0" lvl="0" indent="0">
              <a:lnSpc>
                <a:spcPct val="100000"/>
              </a:lnSpc>
              <a:spcBef>
                <a:spcPts val="0"/>
              </a:spcBef>
              <a:buNone/>
            </a:pPr>
            <a:r>
              <a:rPr lang="en-CA" sz="1200" dirty="0">
                <a:solidFill>
                  <a:srgbClr val="212121"/>
                </a:solidFill>
                <a:latin typeface="Calibri Light" pitchFamily="34"/>
              </a:rPr>
              <a:t>Earlier and better conversations about values, goals, and wishes ensure individuals receive the care they want, feel less distress, and avoid treatments that are potentially harmful.</a:t>
            </a:r>
          </a:p>
          <a:p>
            <a:pPr marL="0" lvl="0" indent="0">
              <a:lnSpc>
                <a:spcPct val="100000"/>
              </a:lnSpc>
              <a:spcBef>
                <a:spcPts val="0"/>
              </a:spcBef>
              <a:buNone/>
            </a:pPr>
            <a:endParaRPr lang="en-CA" sz="1200" dirty="0">
              <a:solidFill>
                <a:srgbClr val="212121"/>
              </a:solidFill>
              <a:latin typeface="Calibri Light" pitchFamily="34"/>
            </a:endParaRPr>
          </a:p>
          <a:p>
            <a:pPr marL="0" lvl="0" indent="0">
              <a:lnSpc>
                <a:spcPct val="100000"/>
              </a:lnSpc>
              <a:spcBef>
                <a:spcPts val="0"/>
              </a:spcBef>
              <a:buNone/>
            </a:pPr>
            <a:r>
              <a:rPr lang="en-CA" sz="1200" dirty="0">
                <a:solidFill>
                  <a:srgbClr val="212121"/>
                </a:solidFill>
                <a:latin typeface="Calibri Light" pitchFamily="34"/>
              </a:rPr>
              <a:t>Patients are talking about it, just not to their HCP</a:t>
            </a:r>
          </a:p>
          <a:p>
            <a:pPr marL="0" lvl="0" indent="0">
              <a:lnSpc>
                <a:spcPct val="100000"/>
              </a:lnSpc>
              <a:spcBef>
                <a:spcPts val="0"/>
              </a:spcBef>
              <a:buNone/>
            </a:pPr>
            <a:r>
              <a:rPr lang="en-CA" sz="1200" dirty="0">
                <a:solidFill>
                  <a:srgbClr val="212121"/>
                </a:solidFill>
                <a:latin typeface="Calibri Light" pitchFamily="34"/>
              </a:rPr>
              <a:t>FP are in unique position to have a relationship with </a:t>
            </a:r>
            <a:r>
              <a:rPr lang="en-CA" sz="1200" dirty="0" err="1">
                <a:solidFill>
                  <a:srgbClr val="212121"/>
                </a:solidFill>
                <a:latin typeface="Calibri Light" pitchFamily="34"/>
              </a:rPr>
              <a:t>pt</a:t>
            </a:r>
            <a:r>
              <a:rPr lang="en-CA" sz="1200" dirty="0">
                <a:solidFill>
                  <a:srgbClr val="212121"/>
                </a:solidFill>
                <a:latin typeface="Calibri Light" pitchFamily="34"/>
              </a:rPr>
              <a:t> over time, trust….</a:t>
            </a:r>
          </a:p>
          <a:p>
            <a:pPr marL="0" lvl="0" indent="0">
              <a:lnSpc>
                <a:spcPct val="100000"/>
              </a:lnSpc>
              <a:spcBef>
                <a:spcPts val="0"/>
              </a:spcBef>
              <a:buNone/>
            </a:pPr>
            <a:endParaRPr lang="en-CA" sz="1200" dirty="0"/>
          </a:p>
          <a:p>
            <a:endParaRPr lang="en-CA" dirty="0"/>
          </a:p>
        </p:txBody>
      </p:sp>
    </p:spTree>
    <p:extLst>
      <p:ext uri="{BB962C8B-B14F-4D97-AF65-F5344CB8AC3E}">
        <p14:creationId xmlns:p14="http://schemas.microsoft.com/office/powerpoint/2010/main" val="456255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13;g607d2fc189_0_9000:notes">
            <a:extLst>
              <a:ext uri="{FF2B5EF4-FFF2-40B4-BE49-F238E27FC236}">
                <a16:creationId xmlns:a16="http://schemas.microsoft.com/office/drawing/2014/main" id="{2E5313C4-E66D-4F9B-9099-B077B5DDE108}"/>
              </a:ext>
            </a:extLst>
          </p:cNvPr>
          <p:cNvSpPr>
            <a:spLocks noGrp="1" noRot="1" noChangeAspect="1"/>
          </p:cNvSpPr>
          <p:nvPr>
            <p:ph type="sldImg"/>
          </p:nvPr>
        </p:nvSpPr>
        <p:spPr>
          <a:xfrm>
            <a:off x="381000" y="685800"/>
            <a:ext cx="6096000" cy="3429000"/>
          </a:xfrm>
        </p:spPr>
      </p:sp>
      <p:sp>
        <p:nvSpPr>
          <p:cNvPr id="3" name="Google Shape;814;g607d2fc189_0_9000:notes">
            <a:extLst>
              <a:ext uri="{FF2B5EF4-FFF2-40B4-BE49-F238E27FC236}">
                <a16:creationId xmlns:a16="http://schemas.microsoft.com/office/drawing/2014/main" id="{1F225CE5-B8AE-4BCE-8C58-8D00ED2B98D7}"/>
              </a:ext>
            </a:extLst>
          </p:cNvPr>
          <p:cNvSpPr txBox="1">
            <a:spLocks noGrp="1"/>
          </p:cNvSpPr>
          <p:nvPr>
            <p:ph type="body" sz="quarter" idx="1"/>
          </p:nvPr>
        </p:nvSpPr>
        <p:spPr>
          <a:xfrm>
            <a:off x="685800" y="4343400"/>
            <a:ext cx="5486400" cy="4114800"/>
          </a:xfrm>
        </p:spPr>
        <p:txBody>
          <a:bodyPr lIns="91421" tIns="91421" rIns="91421" bIns="91421"/>
          <a:lstStyle/>
          <a:p>
            <a:endParaRPr lang="en-CA" dirty="0"/>
          </a:p>
        </p:txBody>
      </p:sp>
    </p:spTree>
    <p:extLst>
      <p:ext uri="{BB962C8B-B14F-4D97-AF65-F5344CB8AC3E}">
        <p14:creationId xmlns:p14="http://schemas.microsoft.com/office/powerpoint/2010/main" val="184781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rk Green_Title &amp; content">
    <p:spTree>
      <p:nvGrpSpPr>
        <p:cNvPr id="1" name=""/>
        <p:cNvGrpSpPr/>
        <p:nvPr/>
      </p:nvGrpSpPr>
      <p:grpSpPr>
        <a:xfrm>
          <a:off x="0" y="0"/>
          <a:ext cx="0" cy="0"/>
          <a:chOff x="0" y="0"/>
          <a:chExt cx="0" cy="0"/>
        </a:xfrm>
      </p:grpSpPr>
      <p:cxnSp>
        <p:nvCxnSpPr>
          <p:cNvPr id="5" name="Shape 184"/>
          <p:cNvCxnSpPr>
            <a:cxnSpLocks noChangeShapeType="1"/>
          </p:cNvCxnSpPr>
          <p:nvPr userDrawn="1"/>
        </p:nvCxnSpPr>
        <p:spPr bwMode="auto">
          <a:xfrm flipV="1">
            <a:off x="1079503" y="931075"/>
            <a:ext cx="16129001" cy="21431"/>
          </a:xfrm>
          <a:prstGeom prst="straightConnector1">
            <a:avLst/>
          </a:prstGeom>
          <a:noFill/>
          <a:ln w="28575">
            <a:solidFill>
              <a:srgbClr val="7A9C49"/>
            </a:solidFill>
            <a:prstDash val="dot"/>
            <a:miter lim="800000"/>
            <a:headEnd/>
            <a:tailEnd/>
          </a:ln>
          <a:extLst>
            <a:ext uri="{909E8E84-426E-40DD-AFC4-6F175D3DCCD1}">
              <a14:hiddenFill xmlns:a14="http://schemas.microsoft.com/office/drawing/2010/main">
                <a:noFill/>
              </a14:hiddenFill>
            </a:ext>
          </a:extLst>
        </p:spPr>
      </p:cxnSp>
      <p:cxnSp>
        <p:nvCxnSpPr>
          <p:cNvPr id="6" name="Shape 184"/>
          <p:cNvCxnSpPr>
            <a:cxnSpLocks noChangeShapeType="1"/>
          </p:cNvCxnSpPr>
          <p:nvPr userDrawn="1"/>
        </p:nvCxnSpPr>
        <p:spPr bwMode="auto">
          <a:xfrm flipV="1">
            <a:off x="1079503" y="9334500"/>
            <a:ext cx="16129001" cy="21432"/>
          </a:xfrm>
          <a:prstGeom prst="straightConnector1">
            <a:avLst/>
          </a:prstGeom>
          <a:noFill/>
          <a:ln w="28575">
            <a:solidFill>
              <a:srgbClr val="7A9C49"/>
            </a:solidFill>
            <a:prstDash val="dot"/>
            <a:miter lim="800000"/>
            <a:headEnd/>
            <a:tailEnd/>
          </a:ln>
          <a:extLst>
            <a:ext uri="{909E8E84-426E-40DD-AFC4-6F175D3DCCD1}">
              <a14:hiddenFill xmlns:a14="http://schemas.microsoft.com/office/drawing/2010/main">
                <a:noFill/>
              </a14:hiddenFill>
            </a:ext>
          </a:extLst>
        </p:spPr>
      </p:cxnSp>
      <p:sp>
        <p:nvSpPr>
          <p:cNvPr id="8" name="Text Placeholder 8"/>
          <p:cNvSpPr>
            <a:spLocks noGrp="1"/>
          </p:cNvSpPr>
          <p:nvPr>
            <p:ph type="body" sz="quarter" idx="22" hasCustomPrompt="1"/>
          </p:nvPr>
        </p:nvSpPr>
        <p:spPr>
          <a:xfrm>
            <a:off x="935484" y="390977"/>
            <a:ext cx="13825140" cy="452438"/>
          </a:xfrm>
        </p:spPr>
        <p:txBody>
          <a:bodyPr/>
          <a:lstStyle>
            <a:lvl1pPr marL="0" indent="0">
              <a:buNone/>
              <a:defRPr sz="2250" b="1" baseline="0">
                <a:solidFill>
                  <a:srgbClr val="7A9C49"/>
                </a:solidFill>
                <a:latin typeface="Garamond" panose="02020404030301010803" pitchFamily="18" charset="0"/>
              </a:defRPr>
            </a:lvl1pPr>
            <a:lvl2pPr>
              <a:defRPr sz="2025">
                <a:latin typeface="Garamond" panose="02020404030301010803" pitchFamily="18" charset="0"/>
              </a:defRPr>
            </a:lvl2pPr>
            <a:lvl3pPr>
              <a:defRPr sz="1800">
                <a:latin typeface="Garamond" panose="02020404030301010803" pitchFamily="18" charset="0"/>
              </a:defRPr>
            </a:lvl3pPr>
            <a:lvl4pPr>
              <a:defRPr sz="1575">
                <a:latin typeface="Garamond" panose="02020404030301010803" pitchFamily="18" charset="0"/>
              </a:defRPr>
            </a:lvl4pPr>
            <a:lvl5pPr>
              <a:defRPr sz="1575">
                <a:latin typeface="Garamond" panose="02020404030301010803" pitchFamily="18" charset="0"/>
              </a:defRPr>
            </a:lvl5pPr>
          </a:lstStyle>
          <a:p>
            <a:pPr lvl="0"/>
            <a:r>
              <a:rPr lang="en-US" dirty="0"/>
              <a:t>Program, presentation or slide title</a:t>
            </a:r>
          </a:p>
        </p:txBody>
      </p:sp>
      <p:sp>
        <p:nvSpPr>
          <p:cNvPr id="2" name="Date Placeholder 1"/>
          <p:cNvSpPr>
            <a:spLocks noGrp="1"/>
          </p:cNvSpPr>
          <p:nvPr>
            <p:ph type="dt" sz="half" idx="23"/>
          </p:nvPr>
        </p:nvSpPr>
        <p:spPr/>
        <p:txBody>
          <a:bodyPr/>
          <a:lstStyle/>
          <a:p>
            <a:pPr>
              <a:defRPr/>
            </a:pPr>
            <a:r>
              <a:rPr lang="en-US"/>
              <a:t>June 4, 2019</a:t>
            </a:r>
            <a:endParaRPr lang="en-CA" dirty="0"/>
          </a:p>
        </p:txBody>
      </p:sp>
      <p:sp>
        <p:nvSpPr>
          <p:cNvPr id="3" name="Footer Placeholder 2"/>
          <p:cNvSpPr>
            <a:spLocks noGrp="1"/>
          </p:cNvSpPr>
          <p:nvPr>
            <p:ph type="ftr" sz="quarter" idx="24"/>
          </p:nvPr>
        </p:nvSpPr>
        <p:spPr/>
        <p:txBody>
          <a:bodyPr/>
          <a:lstStyle/>
          <a:p>
            <a:pPr>
              <a:defRPr/>
            </a:pPr>
            <a:endParaRPr lang="en-CA" dirty="0"/>
          </a:p>
        </p:txBody>
      </p:sp>
      <p:sp>
        <p:nvSpPr>
          <p:cNvPr id="4" name="Slide Number Placeholder 3"/>
          <p:cNvSpPr>
            <a:spLocks noGrp="1"/>
          </p:cNvSpPr>
          <p:nvPr>
            <p:ph type="sldNum" sz="quarter" idx="25"/>
          </p:nvPr>
        </p:nvSpPr>
        <p:spPr/>
        <p:txBody>
          <a:bodyPr/>
          <a:lstStyle/>
          <a:p>
            <a:pPr>
              <a:defRPr/>
            </a:pPr>
            <a:fld id="{8A9277BE-5DF1-4CBC-8139-FE686D0985CD}" type="slidenum">
              <a:rPr lang="en-CA" smtClean="0"/>
              <a:pPr>
                <a:defRPr/>
              </a:pPr>
              <a:t>‹#›</a:t>
            </a:fld>
            <a:endParaRPr lang="en-CA" dirty="0"/>
          </a:p>
        </p:txBody>
      </p:sp>
      <p:sp>
        <p:nvSpPr>
          <p:cNvPr id="10" name="Content Placeholder 9"/>
          <p:cNvSpPr>
            <a:spLocks noGrp="1"/>
          </p:cNvSpPr>
          <p:nvPr>
            <p:ph sz="quarter" idx="26" hasCustomPrompt="1"/>
          </p:nvPr>
        </p:nvSpPr>
        <p:spPr>
          <a:xfrm>
            <a:off x="1079503" y="2983260"/>
            <a:ext cx="16129001" cy="5940660"/>
          </a:xfrm>
        </p:spPr>
        <p:txBody>
          <a:bodyPr/>
          <a:lstStyle>
            <a:lvl1pPr>
              <a:defRPr sz="4950">
                <a:solidFill>
                  <a:srgbClr val="7A9C4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content, size 44</a:t>
            </a:r>
          </a:p>
        </p:txBody>
      </p:sp>
      <p:sp>
        <p:nvSpPr>
          <p:cNvPr id="11" name="Title 11"/>
          <p:cNvSpPr>
            <a:spLocks noGrp="1"/>
          </p:cNvSpPr>
          <p:nvPr>
            <p:ph type="title" hasCustomPrompt="1"/>
          </p:nvPr>
        </p:nvSpPr>
        <p:spPr>
          <a:xfrm>
            <a:off x="1079503" y="1268760"/>
            <a:ext cx="16129001" cy="1714500"/>
          </a:xfrm>
        </p:spPr>
        <p:txBody>
          <a:bodyPr/>
          <a:lstStyle>
            <a:lvl1pPr algn="l">
              <a:defRPr sz="6075" baseline="0">
                <a:solidFill>
                  <a:srgbClr val="7A9C49"/>
                </a:solidFill>
              </a:defRPr>
            </a:lvl1pPr>
          </a:lstStyle>
          <a:p>
            <a:r>
              <a:rPr lang="en-US" dirty="0"/>
              <a:t>Insert title, size 54</a:t>
            </a:r>
          </a:p>
        </p:txBody>
      </p:sp>
    </p:spTree>
    <p:extLst>
      <p:ext uri="{BB962C8B-B14F-4D97-AF65-F5344CB8AC3E}">
        <p14:creationId xmlns:p14="http://schemas.microsoft.com/office/powerpoint/2010/main" val="2026031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LIST 2">
    <p:spTree>
      <p:nvGrpSpPr>
        <p:cNvPr id="1" name=""/>
        <p:cNvGrpSpPr/>
        <p:nvPr/>
      </p:nvGrpSpPr>
      <p:grpSpPr>
        <a:xfrm>
          <a:off x="0" y="0"/>
          <a:ext cx="0" cy="0"/>
          <a:chOff x="0" y="0"/>
          <a:chExt cx="0" cy="0"/>
        </a:xfrm>
      </p:grpSpPr>
      <p:sp>
        <p:nvSpPr>
          <p:cNvPr id="2" name="Google Shape;116;p17">
            <a:extLst>
              <a:ext uri="{FF2B5EF4-FFF2-40B4-BE49-F238E27FC236}">
                <a16:creationId xmlns:a16="http://schemas.microsoft.com/office/drawing/2014/main" id="{95437693-EA6D-4C84-8062-D351605ACA33}"/>
              </a:ext>
            </a:extLst>
          </p:cNvPr>
          <p:cNvSpPr/>
          <p:nvPr/>
        </p:nvSpPr>
        <p:spPr>
          <a:xfrm>
            <a:off x="2267103" y="1910693"/>
            <a:ext cx="13753800" cy="8408210"/>
          </a:xfrm>
          <a:prstGeom prst="rect">
            <a:avLst/>
          </a:prstGeom>
          <a:solidFill>
            <a:srgbClr val="F9F9F9"/>
          </a:solidFill>
          <a:ln cap="flat">
            <a:noFill/>
            <a:prstDash val="solid"/>
          </a:ln>
        </p:spPr>
        <p:txBody>
          <a:bodyPr vert="horz" wrap="square" lIns="182847" tIns="182847" rIns="182847" bIns="182847" anchor="ctr" anchorCtr="0" compatLnSpc="1">
            <a:noAutofit/>
          </a:bodyPr>
          <a:lstStyle/>
          <a:p>
            <a:pPr marL="0" marR="0" lvl="0" indent="0" algn="l" defTabSz="13716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3600" b="0" i="0" u="none" strike="noStrike" kern="1200" cap="none" spc="0" baseline="0">
              <a:solidFill>
                <a:srgbClr val="000000"/>
              </a:solidFill>
              <a:uFillTx/>
              <a:latin typeface="Calibri"/>
            </a:endParaRPr>
          </a:p>
        </p:txBody>
      </p:sp>
      <p:sp>
        <p:nvSpPr>
          <p:cNvPr id="3" name="Google Shape;117;p17">
            <a:extLst>
              <a:ext uri="{FF2B5EF4-FFF2-40B4-BE49-F238E27FC236}">
                <a16:creationId xmlns:a16="http://schemas.microsoft.com/office/drawing/2014/main" id="{3541B395-426B-498C-AAF9-75E9DB7B0E30}"/>
              </a:ext>
            </a:extLst>
          </p:cNvPr>
          <p:cNvSpPr txBox="1">
            <a:spLocks noGrp="1"/>
          </p:cNvSpPr>
          <p:nvPr>
            <p:ph type="title"/>
          </p:nvPr>
        </p:nvSpPr>
        <p:spPr>
          <a:xfrm>
            <a:off x="2888000" y="1910693"/>
            <a:ext cx="14666999" cy="1294200"/>
          </a:xfrm>
        </p:spPr>
        <p:txBody>
          <a:bodyPr lIns="91421" tIns="91421" rIns="91421" bIns="91421" anchor="b">
            <a:noAutofit/>
          </a:bodyPr>
          <a:lstStyle>
            <a:lvl1pPr>
              <a:defRPr lang="en-CA" sz="7200"/>
            </a:lvl1pPr>
          </a:lstStyle>
          <a:p>
            <a:pPr lvl="0"/>
            <a:endParaRPr lang="en-CA"/>
          </a:p>
        </p:txBody>
      </p:sp>
      <p:sp>
        <p:nvSpPr>
          <p:cNvPr id="4" name="Google Shape;118;p17">
            <a:extLst>
              <a:ext uri="{FF2B5EF4-FFF2-40B4-BE49-F238E27FC236}">
                <a16:creationId xmlns:a16="http://schemas.microsoft.com/office/drawing/2014/main" id="{058436D3-5676-4D54-8B8E-717B3B39C221}"/>
              </a:ext>
            </a:extLst>
          </p:cNvPr>
          <p:cNvSpPr txBox="1">
            <a:spLocks noGrp="1"/>
          </p:cNvSpPr>
          <p:nvPr>
            <p:ph type="body" idx="4294967295"/>
          </p:nvPr>
        </p:nvSpPr>
        <p:spPr>
          <a:xfrm>
            <a:off x="2888000" y="3955982"/>
            <a:ext cx="12344400" cy="5950919"/>
          </a:xfrm>
        </p:spPr>
        <p:txBody>
          <a:bodyPr lIns="91421" tIns="91421" rIns="91421" bIns="91421">
            <a:noAutofit/>
          </a:bodyPr>
          <a:lstStyle>
            <a:lvl1pPr marL="914376" indent="-558789">
              <a:lnSpc>
                <a:spcPct val="115000"/>
              </a:lnSpc>
              <a:spcBef>
                <a:spcPts val="0"/>
              </a:spcBef>
              <a:buSzPts val="800"/>
              <a:buChar char="●"/>
              <a:defRPr lang="en-CA" sz="2250"/>
            </a:lvl1pPr>
          </a:lstStyle>
          <a:p>
            <a:pPr lvl="0"/>
            <a:endParaRPr lang="en-CA"/>
          </a:p>
        </p:txBody>
      </p:sp>
    </p:spTree>
    <p:extLst>
      <p:ext uri="{BB962C8B-B14F-4D97-AF65-F5344CB8AC3E}">
        <p14:creationId xmlns:p14="http://schemas.microsoft.com/office/powerpoint/2010/main" val="217077917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TEXT">
    <p:spTree>
      <p:nvGrpSpPr>
        <p:cNvPr id="1" name=""/>
        <p:cNvGrpSpPr/>
        <p:nvPr/>
      </p:nvGrpSpPr>
      <p:grpSpPr>
        <a:xfrm>
          <a:off x="0" y="0"/>
          <a:ext cx="0" cy="0"/>
          <a:chOff x="0" y="0"/>
          <a:chExt cx="0" cy="0"/>
        </a:xfrm>
      </p:grpSpPr>
      <p:sp>
        <p:nvSpPr>
          <p:cNvPr id="2" name="Google Shape;38;p5">
            <a:extLst>
              <a:ext uri="{FF2B5EF4-FFF2-40B4-BE49-F238E27FC236}">
                <a16:creationId xmlns:a16="http://schemas.microsoft.com/office/drawing/2014/main" id="{6D00ABCC-BA89-41E3-AC99-386DD3A0FE1D}"/>
              </a:ext>
            </a:extLst>
          </p:cNvPr>
          <p:cNvSpPr txBox="1">
            <a:spLocks noGrp="1"/>
          </p:cNvSpPr>
          <p:nvPr>
            <p:ph type="subTitle" idx="4294967295"/>
          </p:nvPr>
        </p:nvSpPr>
        <p:spPr>
          <a:xfrm>
            <a:off x="2332844" y="3714306"/>
            <a:ext cx="5586594" cy="2858400"/>
          </a:xfrm>
        </p:spPr>
        <p:txBody>
          <a:bodyPr lIns="91421" tIns="91421" rIns="91421" bIns="91421">
            <a:noAutofit/>
          </a:bodyPr>
          <a:lstStyle>
            <a:lvl1pPr>
              <a:spcBef>
                <a:spcPts val="0"/>
              </a:spcBef>
              <a:buNone/>
              <a:defRPr lang="en-CA" sz="2201"/>
            </a:lvl1pPr>
          </a:lstStyle>
          <a:p>
            <a:pPr lvl="0"/>
            <a:endParaRPr lang="en-CA"/>
          </a:p>
        </p:txBody>
      </p:sp>
      <p:sp>
        <p:nvSpPr>
          <p:cNvPr id="3" name="Google Shape;40;p5">
            <a:extLst>
              <a:ext uri="{FF2B5EF4-FFF2-40B4-BE49-F238E27FC236}">
                <a16:creationId xmlns:a16="http://schemas.microsoft.com/office/drawing/2014/main" id="{6D3F8D1F-7BB9-4B70-AA4C-73A2745AEA64}"/>
              </a:ext>
            </a:extLst>
          </p:cNvPr>
          <p:cNvSpPr txBox="1">
            <a:spLocks noGrp="1"/>
          </p:cNvSpPr>
          <p:nvPr>
            <p:ph type="title"/>
          </p:nvPr>
        </p:nvSpPr>
        <p:spPr>
          <a:xfrm rot="5400013">
            <a:off x="-3240138" y="4922144"/>
            <a:ext cx="8604594" cy="747507"/>
          </a:xfrm>
        </p:spPr>
        <p:txBody>
          <a:bodyPr lIns="91421" tIns="91421" rIns="91421" bIns="91421">
            <a:noAutofit/>
          </a:bodyPr>
          <a:lstStyle>
            <a:lvl1pPr algn="r">
              <a:defRPr lang="en-CA" sz="2400"/>
            </a:lvl1pPr>
          </a:lstStyle>
          <a:p>
            <a:pPr lvl="0"/>
            <a:endParaRPr lang="en-CA"/>
          </a:p>
        </p:txBody>
      </p:sp>
    </p:spTree>
    <p:extLst>
      <p:ext uri="{BB962C8B-B14F-4D97-AF65-F5344CB8AC3E}">
        <p14:creationId xmlns:p14="http://schemas.microsoft.com/office/powerpoint/2010/main" val="206060251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SIX COLUMNS">
    <p:spTree>
      <p:nvGrpSpPr>
        <p:cNvPr id="1" name=""/>
        <p:cNvGrpSpPr/>
        <p:nvPr/>
      </p:nvGrpSpPr>
      <p:grpSpPr>
        <a:xfrm>
          <a:off x="0" y="0"/>
          <a:ext cx="0" cy="0"/>
          <a:chOff x="0" y="0"/>
          <a:chExt cx="0" cy="0"/>
        </a:xfrm>
      </p:grpSpPr>
      <p:sp>
        <p:nvSpPr>
          <p:cNvPr id="2" name="Google Shape;87;p14">
            <a:extLst>
              <a:ext uri="{FF2B5EF4-FFF2-40B4-BE49-F238E27FC236}">
                <a16:creationId xmlns:a16="http://schemas.microsoft.com/office/drawing/2014/main" id="{B580F41A-BBC7-4ECD-B9A8-44779D476180}"/>
              </a:ext>
            </a:extLst>
          </p:cNvPr>
          <p:cNvSpPr txBox="1">
            <a:spLocks noGrp="1"/>
          </p:cNvSpPr>
          <p:nvPr>
            <p:ph type="title"/>
          </p:nvPr>
        </p:nvSpPr>
        <p:spPr>
          <a:xfrm rot="5400013">
            <a:off x="-3407493" y="5089501"/>
            <a:ext cx="8604594" cy="412796"/>
          </a:xfrm>
        </p:spPr>
        <p:txBody>
          <a:bodyPr lIns="91421" tIns="91421" rIns="91421" bIns="91421">
            <a:noAutofit/>
          </a:bodyPr>
          <a:lstStyle>
            <a:lvl1pPr algn="r">
              <a:defRPr lang="en-CA" sz="1800"/>
            </a:lvl1pPr>
          </a:lstStyle>
          <a:p>
            <a:pPr lvl="0"/>
            <a:endParaRPr lang="en-CA"/>
          </a:p>
        </p:txBody>
      </p:sp>
      <p:sp>
        <p:nvSpPr>
          <p:cNvPr id="3" name="Google Shape;88;p14">
            <a:extLst>
              <a:ext uri="{FF2B5EF4-FFF2-40B4-BE49-F238E27FC236}">
                <a16:creationId xmlns:a16="http://schemas.microsoft.com/office/drawing/2014/main" id="{49F1E320-5434-475A-9918-29FCC0C87891}"/>
              </a:ext>
            </a:extLst>
          </p:cNvPr>
          <p:cNvSpPr txBox="1">
            <a:spLocks noGrp="1"/>
          </p:cNvSpPr>
          <p:nvPr>
            <p:ph type="subTitle" idx="4294967295"/>
          </p:nvPr>
        </p:nvSpPr>
        <p:spPr>
          <a:xfrm>
            <a:off x="13510794" y="2450843"/>
            <a:ext cx="3031194" cy="939600"/>
          </a:xfrm>
        </p:spPr>
        <p:txBody>
          <a:bodyPr lIns="91421" tIns="91421" rIns="91421" bIns="91421" anchorCtr="1">
            <a:noAutofit/>
          </a:bodyPr>
          <a:lstStyle>
            <a:lvl1pPr algn="ctr">
              <a:spcBef>
                <a:spcPts val="0"/>
              </a:spcBef>
              <a:buNone/>
              <a:defRPr lang="en-CA" sz="1800"/>
            </a:lvl1pPr>
          </a:lstStyle>
          <a:p>
            <a:pPr lvl="0"/>
            <a:endParaRPr lang="en-CA"/>
          </a:p>
        </p:txBody>
      </p:sp>
      <p:sp>
        <p:nvSpPr>
          <p:cNvPr id="4" name="Google Shape;89;p14">
            <a:extLst>
              <a:ext uri="{FF2B5EF4-FFF2-40B4-BE49-F238E27FC236}">
                <a16:creationId xmlns:a16="http://schemas.microsoft.com/office/drawing/2014/main" id="{7DA9D85E-3772-4B05-B707-062814444581}"/>
              </a:ext>
            </a:extLst>
          </p:cNvPr>
          <p:cNvSpPr txBox="1">
            <a:spLocks noGrp="1"/>
          </p:cNvSpPr>
          <p:nvPr>
            <p:ph type="subTitle" idx="4294967295"/>
          </p:nvPr>
        </p:nvSpPr>
        <p:spPr>
          <a:xfrm>
            <a:off x="13510794" y="7296651"/>
            <a:ext cx="3031194" cy="939600"/>
          </a:xfrm>
        </p:spPr>
        <p:txBody>
          <a:bodyPr lIns="91421" tIns="91421" rIns="91421" bIns="91421" anchorCtr="1">
            <a:noAutofit/>
          </a:bodyPr>
          <a:lstStyle>
            <a:lvl1pPr algn="ctr">
              <a:spcBef>
                <a:spcPts val="0"/>
              </a:spcBef>
              <a:buNone/>
              <a:defRPr lang="en-CA" sz="1800"/>
            </a:lvl1pPr>
          </a:lstStyle>
          <a:p>
            <a:pPr lvl="0"/>
            <a:endParaRPr lang="en-CA"/>
          </a:p>
        </p:txBody>
      </p:sp>
      <p:sp>
        <p:nvSpPr>
          <p:cNvPr id="5" name="Google Shape;90;p14">
            <a:extLst>
              <a:ext uri="{FF2B5EF4-FFF2-40B4-BE49-F238E27FC236}">
                <a16:creationId xmlns:a16="http://schemas.microsoft.com/office/drawing/2014/main" id="{43B0786F-8244-440F-9B37-A684E844A391}"/>
              </a:ext>
            </a:extLst>
          </p:cNvPr>
          <p:cNvSpPr txBox="1">
            <a:spLocks noGrp="1"/>
          </p:cNvSpPr>
          <p:nvPr>
            <p:ph type="subTitle" idx="4294967295"/>
          </p:nvPr>
        </p:nvSpPr>
        <p:spPr>
          <a:xfrm>
            <a:off x="13510794" y="4873074"/>
            <a:ext cx="3031194" cy="939600"/>
          </a:xfrm>
        </p:spPr>
        <p:txBody>
          <a:bodyPr lIns="91421" tIns="91421" rIns="91421" bIns="91421" anchorCtr="1">
            <a:noAutofit/>
          </a:bodyPr>
          <a:lstStyle>
            <a:lvl1pPr algn="ctr">
              <a:spcBef>
                <a:spcPts val="0"/>
              </a:spcBef>
              <a:buNone/>
              <a:defRPr lang="en-CA" sz="1800"/>
            </a:lvl1pPr>
          </a:lstStyle>
          <a:p>
            <a:pPr lvl="0"/>
            <a:endParaRPr lang="en-CA"/>
          </a:p>
        </p:txBody>
      </p:sp>
      <p:sp>
        <p:nvSpPr>
          <p:cNvPr id="6" name="Google Shape;91;p14">
            <a:extLst>
              <a:ext uri="{FF2B5EF4-FFF2-40B4-BE49-F238E27FC236}">
                <a16:creationId xmlns:a16="http://schemas.microsoft.com/office/drawing/2014/main" id="{25DCEAD8-FF87-4F40-994D-35962926F835}"/>
              </a:ext>
            </a:extLst>
          </p:cNvPr>
          <p:cNvSpPr txBox="1">
            <a:spLocks noGrp="1"/>
          </p:cNvSpPr>
          <p:nvPr>
            <p:ph type="title" idx="4294967295"/>
          </p:nvPr>
        </p:nvSpPr>
        <p:spPr>
          <a:xfrm>
            <a:off x="13544372" y="2050748"/>
            <a:ext cx="2964000" cy="639605"/>
          </a:xfrm>
        </p:spPr>
        <p:txBody>
          <a:bodyPr lIns="91421" tIns="91421" rIns="91421" bIns="91421" anchorCtr="1">
            <a:noAutofit/>
          </a:bodyPr>
          <a:lstStyle>
            <a:lvl1pPr algn="ctr">
              <a:defRPr lang="en-CA" sz="1800"/>
            </a:lvl1pPr>
          </a:lstStyle>
          <a:p>
            <a:pPr lvl="0"/>
            <a:endParaRPr lang="en-CA"/>
          </a:p>
        </p:txBody>
      </p:sp>
      <p:sp>
        <p:nvSpPr>
          <p:cNvPr id="7" name="Google Shape;92;p14">
            <a:extLst>
              <a:ext uri="{FF2B5EF4-FFF2-40B4-BE49-F238E27FC236}">
                <a16:creationId xmlns:a16="http://schemas.microsoft.com/office/drawing/2014/main" id="{EF361409-3270-4E14-81C5-C14620371E6C}"/>
              </a:ext>
            </a:extLst>
          </p:cNvPr>
          <p:cNvSpPr txBox="1">
            <a:spLocks noGrp="1"/>
          </p:cNvSpPr>
          <p:nvPr>
            <p:ph type="title" idx="4294967295"/>
          </p:nvPr>
        </p:nvSpPr>
        <p:spPr>
          <a:xfrm>
            <a:off x="13544372" y="4471609"/>
            <a:ext cx="2964000" cy="639605"/>
          </a:xfrm>
        </p:spPr>
        <p:txBody>
          <a:bodyPr lIns="91421" tIns="91421" rIns="91421" bIns="91421" anchorCtr="1">
            <a:noAutofit/>
          </a:bodyPr>
          <a:lstStyle>
            <a:lvl1pPr algn="ctr">
              <a:defRPr lang="en-CA" sz="1800"/>
            </a:lvl1pPr>
          </a:lstStyle>
          <a:p>
            <a:pPr lvl="0"/>
            <a:endParaRPr lang="en-CA"/>
          </a:p>
        </p:txBody>
      </p:sp>
      <p:sp>
        <p:nvSpPr>
          <p:cNvPr id="8" name="Google Shape;93;p14">
            <a:extLst>
              <a:ext uri="{FF2B5EF4-FFF2-40B4-BE49-F238E27FC236}">
                <a16:creationId xmlns:a16="http://schemas.microsoft.com/office/drawing/2014/main" id="{BCAB3987-175E-494B-A540-C7F172519496}"/>
              </a:ext>
            </a:extLst>
          </p:cNvPr>
          <p:cNvSpPr txBox="1">
            <a:spLocks noGrp="1"/>
          </p:cNvSpPr>
          <p:nvPr>
            <p:ph type="title" idx="4294967295"/>
          </p:nvPr>
        </p:nvSpPr>
        <p:spPr>
          <a:xfrm>
            <a:off x="13544372" y="6893840"/>
            <a:ext cx="2964000" cy="639605"/>
          </a:xfrm>
        </p:spPr>
        <p:txBody>
          <a:bodyPr lIns="91421" tIns="91421" rIns="91421" bIns="91421" anchorCtr="1">
            <a:noAutofit/>
          </a:bodyPr>
          <a:lstStyle>
            <a:lvl1pPr algn="ctr">
              <a:defRPr lang="en-CA" sz="1800"/>
            </a:lvl1pPr>
          </a:lstStyle>
          <a:p>
            <a:pPr lvl="0"/>
            <a:endParaRPr lang="en-CA"/>
          </a:p>
        </p:txBody>
      </p:sp>
      <p:sp>
        <p:nvSpPr>
          <p:cNvPr id="9" name="Google Shape;94;p14">
            <a:extLst>
              <a:ext uri="{FF2B5EF4-FFF2-40B4-BE49-F238E27FC236}">
                <a16:creationId xmlns:a16="http://schemas.microsoft.com/office/drawing/2014/main" id="{3C2E4E21-C39F-4AE4-91FE-B25442700AF5}"/>
              </a:ext>
            </a:extLst>
          </p:cNvPr>
          <p:cNvSpPr txBox="1">
            <a:spLocks noGrp="1"/>
          </p:cNvSpPr>
          <p:nvPr>
            <p:ph type="subTitle" idx="4294967295"/>
          </p:nvPr>
        </p:nvSpPr>
        <p:spPr>
          <a:xfrm>
            <a:off x="9910344" y="2450843"/>
            <a:ext cx="3031194" cy="939600"/>
          </a:xfrm>
        </p:spPr>
        <p:txBody>
          <a:bodyPr lIns="91421" tIns="91421" rIns="91421" bIns="91421" anchorCtr="1">
            <a:noAutofit/>
          </a:bodyPr>
          <a:lstStyle>
            <a:lvl1pPr algn="ctr">
              <a:spcBef>
                <a:spcPts val="0"/>
              </a:spcBef>
              <a:buNone/>
              <a:defRPr lang="en-CA" sz="1800"/>
            </a:lvl1pPr>
          </a:lstStyle>
          <a:p>
            <a:pPr lvl="0"/>
            <a:endParaRPr lang="en-CA"/>
          </a:p>
        </p:txBody>
      </p:sp>
      <p:sp>
        <p:nvSpPr>
          <p:cNvPr id="10" name="Google Shape;95;p14">
            <a:extLst>
              <a:ext uri="{FF2B5EF4-FFF2-40B4-BE49-F238E27FC236}">
                <a16:creationId xmlns:a16="http://schemas.microsoft.com/office/drawing/2014/main" id="{702B2DC7-2900-433C-9378-FBF566F2A2F0}"/>
              </a:ext>
            </a:extLst>
          </p:cNvPr>
          <p:cNvSpPr txBox="1">
            <a:spLocks noGrp="1"/>
          </p:cNvSpPr>
          <p:nvPr>
            <p:ph type="subTitle" idx="4294967295"/>
          </p:nvPr>
        </p:nvSpPr>
        <p:spPr>
          <a:xfrm>
            <a:off x="9910344" y="7296651"/>
            <a:ext cx="3031194" cy="939600"/>
          </a:xfrm>
        </p:spPr>
        <p:txBody>
          <a:bodyPr lIns="91421" tIns="91421" rIns="91421" bIns="91421" anchorCtr="1">
            <a:noAutofit/>
          </a:bodyPr>
          <a:lstStyle>
            <a:lvl1pPr algn="ctr">
              <a:spcBef>
                <a:spcPts val="0"/>
              </a:spcBef>
              <a:buNone/>
              <a:defRPr lang="en-CA" sz="1800"/>
            </a:lvl1pPr>
          </a:lstStyle>
          <a:p>
            <a:pPr lvl="0"/>
            <a:endParaRPr lang="en-CA"/>
          </a:p>
        </p:txBody>
      </p:sp>
      <p:sp>
        <p:nvSpPr>
          <p:cNvPr id="11" name="Google Shape;96;p14">
            <a:extLst>
              <a:ext uri="{FF2B5EF4-FFF2-40B4-BE49-F238E27FC236}">
                <a16:creationId xmlns:a16="http://schemas.microsoft.com/office/drawing/2014/main" id="{87639DE2-2F0C-484D-B83D-72F2E4DF410D}"/>
              </a:ext>
            </a:extLst>
          </p:cNvPr>
          <p:cNvSpPr txBox="1">
            <a:spLocks noGrp="1"/>
          </p:cNvSpPr>
          <p:nvPr>
            <p:ph type="subTitle" idx="4294967295"/>
          </p:nvPr>
        </p:nvSpPr>
        <p:spPr>
          <a:xfrm>
            <a:off x="9910344" y="4873074"/>
            <a:ext cx="3031194" cy="939600"/>
          </a:xfrm>
        </p:spPr>
        <p:txBody>
          <a:bodyPr lIns="91421" tIns="91421" rIns="91421" bIns="91421" anchorCtr="1">
            <a:noAutofit/>
          </a:bodyPr>
          <a:lstStyle>
            <a:lvl1pPr algn="ctr">
              <a:spcBef>
                <a:spcPts val="0"/>
              </a:spcBef>
              <a:buNone/>
              <a:defRPr lang="en-CA" sz="1800"/>
            </a:lvl1pPr>
          </a:lstStyle>
          <a:p>
            <a:pPr lvl="0"/>
            <a:endParaRPr lang="en-CA"/>
          </a:p>
        </p:txBody>
      </p:sp>
      <p:sp>
        <p:nvSpPr>
          <p:cNvPr id="12" name="Google Shape;97;p14">
            <a:extLst>
              <a:ext uri="{FF2B5EF4-FFF2-40B4-BE49-F238E27FC236}">
                <a16:creationId xmlns:a16="http://schemas.microsoft.com/office/drawing/2014/main" id="{482EAA24-8D31-4599-B485-F895CF3567BB}"/>
              </a:ext>
            </a:extLst>
          </p:cNvPr>
          <p:cNvSpPr txBox="1">
            <a:spLocks noGrp="1"/>
          </p:cNvSpPr>
          <p:nvPr>
            <p:ph type="title" idx="4294967295"/>
          </p:nvPr>
        </p:nvSpPr>
        <p:spPr>
          <a:xfrm>
            <a:off x="9943922" y="2050748"/>
            <a:ext cx="2964000" cy="639605"/>
          </a:xfrm>
        </p:spPr>
        <p:txBody>
          <a:bodyPr lIns="91421" tIns="91421" rIns="91421" bIns="91421" anchorCtr="1">
            <a:noAutofit/>
          </a:bodyPr>
          <a:lstStyle>
            <a:lvl1pPr algn="ctr">
              <a:defRPr lang="en-CA" sz="1800"/>
            </a:lvl1pPr>
          </a:lstStyle>
          <a:p>
            <a:pPr lvl="0"/>
            <a:endParaRPr lang="en-CA"/>
          </a:p>
        </p:txBody>
      </p:sp>
      <p:sp>
        <p:nvSpPr>
          <p:cNvPr id="13" name="Google Shape;98;p14">
            <a:extLst>
              <a:ext uri="{FF2B5EF4-FFF2-40B4-BE49-F238E27FC236}">
                <a16:creationId xmlns:a16="http://schemas.microsoft.com/office/drawing/2014/main" id="{5EA86C0B-47BE-4A21-AF38-AEF2B42723E0}"/>
              </a:ext>
            </a:extLst>
          </p:cNvPr>
          <p:cNvSpPr txBox="1">
            <a:spLocks noGrp="1"/>
          </p:cNvSpPr>
          <p:nvPr>
            <p:ph type="title" idx="4294967295"/>
          </p:nvPr>
        </p:nvSpPr>
        <p:spPr>
          <a:xfrm>
            <a:off x="9943922" y="4471609"/>
            <a:ext cx="2964000" cy="639605"/>
          </a:xfrm>
        </p:spPr>
        <p:txBody>
          <a:bodyPr lIns="91421" tIns="91421" rIns="91421" bIns="91421" anchorCtr="1">
            <a:noAutofit/>
          </a:bodyPr>
          <a:lstStyle>
            <a:lvl1pPr algn="ctr">
              <a:defRPr lang="en-CA" sz="1800"/>
            </a:lvl1pPr>
          </a:lstStyle>
          <a:p>
            <a:pPr lvl="0"/>
            <a:endParaRPr lang="en-CA"/>
          </a:p>
        </p:txBody>
      </p:sp>
      <p:sp>
        <p:nvSpPr>
          <p:cNvPr id="14" name="Google Shape;99;p14">
            <a:extLst>
              <a:ext uri="{FF2B5EF4-FFF2-40B4-BE49-F238E27FC236}">
                <a16:creationId xmlns:a16="http://schemas.microsoft.com/office/drawing/2014/main" id="{CA5E2930-CDE0-4C4A-94C4-D22AF0B56155}"/>
              </a:ext>
            </a:extLst>
          </p:cNvPr>
          <p:cNvSpPr txBox="1">
            <a:spLocks noGrp="1"/>
          </p:cNvSpPr>
          <p:nvPr>
            <p:ph type="title" idx="4294967295"/>
          </p:nvPr>
        </p:nvSpPr>
        <p:spPr>
          <a:xfrm>
            <a:off x="9943922" y="6893840"/>
            <a:ext cx="2964000" cy="639605"/>
          </a:xfrm>
        </p:spPr>
        <p:txBody>
          <a:bodyPr lIns="91421" tIns="91421" rIns="91421" bIns="91421" anchorCtr="1">
            <a:noAutofit/>
          </a:bodyPr>
          <a:lstStyle>
            <a:lvl1pPr algn="ctr">
              <a:defRPr lang="en-CA" sz="1800"/>
            </a:lvl1pPr>
          </a:lstStyle>
          <a:p>
            <a:pPr lvl="0"/>
            <a:endParaRPr lang="en-CA"/>
          </a:p>
        </p:txBody>
      </p:sp>
    </p:spTree>
    <p:extLst>
      <p:ext uri="{BB962C8B-B14F-4D97-AF65-F5344CB8AC3E}">
        <p14:creationId xmlns:p14="http://schemas.microsoft.com/office/powerpoint/2010/main" val="45574258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hsri.or.th/researcher/media/news/detail/626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hyperlink" Target="mailto:jreynolds@cvfp.com"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advancecareplanning.c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ariadnelabs.org/about-us/" TargetMode="External"/><Relationship Id="rId4" Type="http://schemas.openxmlformats.org/officeDocument/2006/relationships/hyperlink" Target="https://choosingwiselycanada.org/time-to-tal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myhealth.alberta.ca/Alberta/AlbertaDocuments/conversations-matter-guide-punjabi.pdf" TargetMode="External"/><Relationship Id="rId3" Type="http://schemas.openxmlformats.org/officeDocument/2006/relationships/hyperlink" Target="https://myhealth.alberta.ca/Alberta/AlbertaDocuments/conversations-matter-guide-arabic.pdf" TargetMode="External"/><Relationship Id="rId7" Type="http://schemas.openxmlformats.org/officeDocument/2006/relationships/hyperlink" Target="https://myhealth.alberta.ca/Alberta/AlbertaDocuments/conversations-matter-guide-french.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myhealth.alberta.ca/Alberta/AlbertaDocuments/conversations-matter-guide-english.pdf" TargetMode="External"/><Relationship Id="rId11" Type="http://schemas.openxmlformats.org/officeDocument/2006/relationships/image" Target="../media/image7.png"/><Relationship Id="rId5" Type="http://schemas.openxmlformats.org/officeDocument/2006/relationships/hyperlink" Target="https://myhealth.alberta.ca/Alberta/AlbertaDocuments/conversations-matter-guide-trad-chinese.pdf" TargetMode="External"/><Relationship Id="rId10" Type="http://schemas.openxmlformats.org/officeDocument/2006/relationships/hyperlink" Target="https://myhealth.alberta.ca/Alberta/AlbertaDocuments/conversations-matter-guide-vietnamese.pdf" TargetMode="External"/><Relationship Id="rId4" Type="http://schemas.openxmlformats.org/officeDocument/2006/relationships/hyperlink" Target="https://myhealth.alberta.ca/Alberta/AlbertaDocuments/conversations-matter-guide-simp-chinese.pdf" TargetMode="External"/><Relationship Id="rId9" Type="http://schemas.openxmlformats.org/officeDocument/2006/relationships/hyperlink" Target="https://myhealth.alberta.ca/Alberta/AlbertaDocuments/conversations-matter-guide-spanish.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43F0DC74-B783-FC17-2B2F-79E26C355FA8}"/>
              </a:ext>
              <a:ext uri="{C183D7F6-B498-43B3-948B-1728B52AA6E4}">
                <adec:decorative xmlns:adec="http://schemas.microsoft.com/office/drawing/2017/decorative" val="0"/>
              </a:ext>
            </a:extLst>
          </p:cNvPr>
          <p:cNvSpPr txBox="1">
            <a:spLocks noGrp="1"/>
          </p:cNvSpPr>
          <p:nvPr>
            <p:ph type="title" idx="4294967295"/>
          </p:nvPr>
        </p:nvSpPr>
        <p:spPr>
          <a:xfrm>
            <a:off x="5549200" y="-1328204"/>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Title Slide</a:t>
            </a:r>
          </a:p>
        </p:txBody>
      </p:sp>
      <p:grpSp>
        <p:nvGrpSpPr>
          <p:cNvPr id="2" name="Group 2">
            <a:extLst>
              <a:ext uri="{C183D7F6-B498-43B3-948B-1728B52AA6E4}">
                <adec:decorative xmlns:adec="http://schemas.microsoft.com/office/drawing/2017/decorative" val="1"/>
              </a:ext>
            </a:extLst>
          </p:cNvPr>
          <p:cNvGrpSpPr>
            <a:grpSpLocks noGrp="1" noUngrp="1" noRot="1" noMove="1" noResize="1"/>
          </p:cNvGrpSpPr>
          <p:nvPr/>
        </p:nvGrpSpPr>
        <p:grpSpPr>
          <a:xfrm>
            <a:off x="1028700" y="1028700"/>
            <a:ext cx="16230600" cy="8229600"/>
            <a:chOff x="0" y="0"/>
            <a:chExt cx="7026195" cy="3562578"/>
          </a:xfrm>
        </p:grpSpPr>
        <p:sp>
          <p:nvSpPr>
            <p:cNvPr id="3" name="Freeform 3"/>
            <p:cNvSpPr>
              <a:spLocks noGrp="1" noRot="1" noMove="1" noResize="1" noEditPoints="1" noAdjustHandles="1" noChangeArrowheads="1" noChangeShapeType="1"/>
            </p:cNvSpPr>
            <p:nvPr/>
          </p:nvSpPr>
          <p:spPr>
            <a:xfrm>
              <a:off x="12700" y="12700"/>
              <a:ext cx="6961425" cy="3493998"/>
            </a:xfrm>
            <a:custGeom>
              <a:avLst/>
              <a:gdLst/>
              <a:ahLst/>
              <a:cxnLst/>
              <a:rect l="l" t="t" r="r" b="b"/>
              <a:pathLst>
                <a:path w="6961425" h="3493998">
                  <a:moveTo>
                    <a:pt x="146050" y="3493998"/>
                  </a:moveTo>
                  <a:lnTo>
                    <a:pt x="6815375" y="3493998"/>
                  </a:lnTo>
                  <a:cubicBezTo>
                    <a:pt x="6895385" y="3493998"/>
                    <a:pt x="6961425" y="3427957"/>
                    <a:pt x="6961425" y="3347948"/>
                  </a:cubicBezTo>
                  <a:lnTo>
                    <a:pt x="6961425" y="146050"/>
                  </a:lnTo>
                  <a:cubicBezTo>
                    <a:pt x="6961425" y="66040"/>
                    <a:pt x="6895385" y="0"/>
                    <a:pt x="6815375" y="0"/>
                  </a:cubicBezTo>
                  <a:lnTo>
                    <a:pt x="146050" y="0"/>
                  </a:lnTo>
                  <a:cubicBezTo>
                    <a:pt x="66040" y="0"/>
                    <a:pt x="0" y="66040"/>
                    <a:pt x="0" y="146050"/>
                  </a:cubicBezTo>
                  <a:lnTo>
                    <a:pt x="0" y="3347948"/>
                  </a:lnTo>
                  <a:cubicBezTo>
                    <a:pt x="0" y="3429228"/>
                    <a:pt x="66040" y="3493998"/>
                    <a:pt x="146050" y="3493998"/>
                  </a:cubicBezTo>
                  <a:close/>
                </a:path>
              </a:pathLst>
            </a:custGeom>
            <a:solidFill>
              <a:srgbClr val="FCF5ED"/>
            </a:solidFill>
          </p:spPr>
          <p:txBody>
            <a:bodyPr/>
            <a:lstStyle/>
            <a:p>
              <a:endParaRPr lang="en-US"/>
            </a:p>
          </p:txBody>
        </p:sp>
        <p:sp>
          <p:nvSpPr>
            <p:cNvPr id="4" name="Freeform 4"/>
            <p:cNvSpPr>
              <a:spLocks noGrp="1" noRot="1" noMove="1" noResize="1" noEditPoints="1" noAdjustHandles="1" noChangeArrowheads="1" noChangeShapeType="1"/>
            </p:cNvSpPr>
            <p:nvPr/>
          </p:nvSpPr>
          <p:spPr>
            <a:xfrm>
              <a:off x="0" y="0"/>
              <a:ext cx="7026194" cy="3562578"/>
            </a:xfrm>
            <a:custGeom>
              <a:avLst/>
              <a:gdLst/>
              <a:ahLst/>
              <a:cxnLst/>
              <a:rect l="l" t="t" r="r" b="b"/>
              <a:pathLst>
                <a:path w="7026194" h="3562578">
                  <a:moveTo>
                    <a:pt x="6962694" y="74930"/>
                  </a:moveTo>
                  <a:cubicBezTo>
                    <a:pt x="6934755" y="30480"/>
                    <a:pt x="6885225" y="0"/>
                    <a:pt x="6828075" y="0"/>
                  </a:cubicBezTo>
                  <a:lnTo>
                    <a:pt x="158750" y="0"/>
                  </a:lnTo>
                  <a:cubicBezTo>
                    <a:pt x="71120" y="0"/>
                    <a:pt x="0" y="71120"/>
                    <a:pt x="0" y="158750"/>
                  </a:cubicBezTo>
                  <a:lnTo>
                    <a:pt x="0" y="3360648"/>
                  </a:lnTo>
                  <a:cubicBezTo>
                    <a:pt x="0" y="3412718"/>
                    <a:pt x="25400" y="3458438"/>
                    <a:pt x="63500" y="3487648"/>
                  </a:cubicBezTo>
                  <a:cubicBezTo>
                    <a:pt x="91440" y="3532098"/>
                    <a:pt x="140970" y="3562578"/>
                    <a:pt x="222904" y="3562578"/>
                  </a:cubicBezTo>
                  <a:lnTo>
                    <a:pt x="6867444" y="3562578"/>
                  </a:lnTo>
                  <a:cubicBezTo>
                    <a:pt x="6955075" y="3562578"/>
                    <a:pt x="7026194" y="3491457"/>
                    <a:pt x="7026194" y="3403828"/>
                  </a:cubicBezTo>
                  <a:lnTo>
                    <a:pt x="7026194" y="211697"/>
                  </a:lnTo>
                  <a:cubicBezTo>
                    <a:pt x="7026194" y="149860"/>
                    <a:pt x="7000794" y="104140"/>
                    <a:pt x="6962694" y="74930"/>
                  </a:cubicBezTo>
                  <a:close/>
                  <a:moveTo>
                    <a:pt x="12700" y="3360648"/>
                  </a:moveTo>
                  <a:lnTo>
                    <a:pt x="12700" y="158750"/>
                  </a:lnTo>
                  <a:cubicBezTo>
                    <a:pt x="12700" y="78740"/>
                    <a:pt x="78740" y="12700"/>
                    <a:pt x="158750" y="12700"/>
                  </a:cubicBezTo>
                  <a:lnTo>
                    <a:pt x="6828075" y="12700"/>
                  </a:lnTo>
                  <a:cubicBezTo>
                    <a:pt x="6908085" y="12700"/>
                    <a:pt x="6974125" y="78740"/>
                    <a:pt x="6974125" y="158750"/>
                  </a:cubicBezTo>
                  <a:lnTo>
                    <a:pt x="6974125" y="3360648"/>
                  </a:lnTo>
                  <a:cubicBezTo>
                    <a:pt x="6974125" y="3440657"/>
                    <a:pt x="6908085" y="3506698"/>
                    <a:pt x="6828075" y="3506698"/>
                  </a:cubicBezTo>
                  <a:lnTo>
                    <a:pt x="158750" y="3506698"/>
                  </a:lnTo>
                  <a:cubicBezTo>
                    <a:pt x="78740" y="3506698"/>
                    <a:pt x="12700" y="3441928"/>
                    <a:pt x="12700" y="3360648"/>
                  </a:cubicBezTo>
                  <a:close/>
                </a:path>
              </a:pathLst>
            </a:custGeom>
            <a:solidFill>
              <a:srgbClr val="000000"/>
            </a:solidFill>
          </p:spPr>
          <p:txBody>
            <a:bodyPr/>
            <a:lstStyle/>
            <a:p>
              <a:endParaRPr lang="en-US"/>
            </a:p>
          </p:txBody>
        </p:sp>
      </p:grpSp>
      <p:sp>
        <p:nvSpPr>
          <p:cNvPr id="5" name="AutoShap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1644101" y="5364078"/>
            <a:ext cx="8414359" cy="8022"/>
          </a:xfrm>
          <a:prstGeom prst="line">
            <a:avLst/>
          </a:prstGeom>
          <a:ln w="28575" cap="flat">
            <a:solidFill>
              <a:srgbClr val="000000"/>
            </a:solidFill>
            <a:prstDash val="solid"/>
            <a:headEnd type="none" w="sm" len="sm"/>
            <a:tailEnd type="none" w="sm" len="sm"/>
          </a:ln>
        </p:spPr>
        <p:txBody>
          <a:bodyPr/>
          <a:lstStyle/>
          <a:p>
            <a:endParaRPr lang="en-US"/>
          </a:p>
        </p:txBody>
      </p:sp>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a:stretch>
            <a:fillRect/>
          </a:stretch>
        </p:blipFill>
        <p:spPr>
          <a:xfrm>
            <a:off x="11317102" y="1495828"/>
            <a:ext cx="5113607" cy="5603953"/>
          </a:xfrm>
          <a:prstGeom prst="rect">
            <a:avLst/>
          </a:prstGeom>
        </p:spPr>
      </p:pic>
      <p:pic>
        <p:nvPicPr>
          <p:cNvPr id="13" name="Picture 1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rcRect/>
          <a:stretch>
            <a:fillRect/>
          </a:stretch>
        </p:blipFill>
        <p:spPr>
          <a:xfrm>
            <a:off x="11347582" y="7281823"/>
            <a:ext cx="5113607" cy="1346482"/>
          </a:xfrm>
          <a:prstGeom prst="rect">
            <a:avLst/>
          </a:prstGeom>
        </p:spPr>
      </p:pic>
      <p:sp>
        <p:nvSpPr>
          <p:cNvPr id="14" name="TextBox 14">
            <a:extLst>
              <a:ext uri="{C183D7F6-B498-43B3-948B-1728B52AA6E4}">
                <adec:decorative xmlns:adec="http://schemas.microsoft.com/office/drawing/2017/decorative" val="1"/>
              </a:ext>
            </a:extLst>
          </p:cNvPr>
          <p:cNvSpPr txBox="1">
            <a:spLocks/>
          </p:cNvSpPr>
          <p:nvPr/>
        </p:nvSpPr>
        <p:spPr>
          <a:xfrm>
            <a:off x="1626447" y="2409262"/>
            <a:ext cx="8982347" cy="2631490"/>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lang="en-US" sz="5700" dirty="0"/>
              <a:t>Supporting Implementation of Serious Illness Conversations in Primary Care</a:t>
            </a:r>
            <a:endParaRPr kumimoji="0" lang="en-US" sz="5700" b="0" i="0" u="none" strike="noStrike" kern="1200" cap="none" spc="0" normalizeH="0" baseline="0" noProof="0" dirty="0">
              <a:ln>
                <a:noFill/>
              </a:ln>
              <a:solidFill>
                <a:srgbClr val="000000"/>
              </a:solidFill>
              <a:effectLst/>
              <a:uLnTx/>
              <a:uFillTx/>
              <a:latin typeface="Lucida Bright" panose="02040602050505020304" pitchFamily="18" charset="0"/>
            </a:endParaRPr>
          </a:p>
        </p:txBody>
      </p:sp>
      <p:sp>
        <p:nvSpPr>
          <p:cNvPr id="15" name="TextBox 15">
            <a:extLst>
              <a:ext uri="{C183D7F6-B498-43B3-948B-1728B52AA6E4}">
                <adec:decorative xmlns:adec="http://schemas.microsoft.com/office/drawing/2017/decorative" val="1"/>
              </a:ext>
            </a:extLst>
          </p:cNvPr>
          <p:cNvSpPr txBox="1"/>
          <p:nvPr/>
        </p:nvSpPr>
        <p:spPr>
          <a:xfrm>
            <a:off x="1637174" y="5897133"/>
            <a:ext cx="7886793" cy="966803"/>
          </a:xfrm>
          <a:prstGeom prst="rect">
            <a:avLst/>
          </a:prstGeom>
        </p:spPr>
        <p:txBody>
          <a:bodyPr wrap="square" lIns="0" tIns="0" rIns="0" bIns="0" rtlCol="0" anchor="t">
            <a:spAutoFit/>
          </a:bodyPr>
          <a:lstStyle/>
          <a:p>
            <a:pPr>
              <a:lnSpc>
                <a:spcPts val="3919"/>
              </a:lnSpc>
            </a:pPr>
            <a:r>
              <a:rPr lang="en-CA" sz="2800" dirty="0"/>
              <a:t>Janet Reynolds, MD, CCFP, FCFP </a:t>
            </a:r>
          </a:p>
          <a:p>
            <a:pPr>
              <a:lnSpc>
                <a:spcPts val="3919"/>
              </a:lnSpc>
            </a:pPr>
            <a:r>
              <a:rPr lang="en-CA" sz="2800" dirty="0"/>
              <a:t>Amy Ma, Patient Partner - Choosing Wisely Canada</a:t>
            </a:r>
            <a:endParaRPr lang="en-US" sz="2799" dirty="0">
              <a:latin typeface="Lucida Bright" panose="02040602050505020304" pitchFamily="18" charset="0"/>
              <a:cs typeface="Arial" panose="020B0604020202020204" pitchFamily="34" charset="0"/>
            </a:endParaRPr>
          </a:p>
        </p:txBody>
      </p:sp>
      <p:pic>
        <p:nvPicPr>
          <p:cNvPr id="18" name="Picture 17" descr="Palais des congres de Montreal logo">
            <a:extLst>
              <a:ext uri="{FF2B5EF4-FFF2-40B4-BE49-F238E27FC236}">
                <a16:creationId xmlns:a16="http://schemas.microsoft.com/office/drawing/2014/main" id="{8FAD78BB-6AA9-B930-36B0-8CF8DA4EE163}"/>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644101" y="7616871"/>
            <a:ext cx="4604299" cy="10658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17;p43">
            <a:extLst>
              <a:ext uri="{FF2B5EF4-FFF2-40B4-BE49-F238E27FC236}">
                <a16:creationId xmlns:a16="http://schemas.microsoft.com/office/drawing/2014/main" id="{EF5068BE-71F5-482D-AAF2-C4465F419D6D}"/>
              </a:ext>
            </a:extLst>
          </p:cNvPr>
          <p:cNvSpPr txBox="1">
            <a:spLocks noGrp="1"/>
          </p:cNvSpPr>
          <p:nvPr>
            <p:ph type="body" idx="4294967295"/>
          </p:nvPr>
        </p:nvSpPr>
        <p:spPr>
          <a:xfrm>
            <a:off x="4010633" y="4457693"/>
            <a:ext cx="11667273" cy="4627343"/>
          </a:xfrm>
        </p:spPr>
        <p:txBody>
          <a:bodyPr vert="horz" lIns="182847" tIns="182847" rIns="182847" bIns="182847" rtlCol="0">
            <a:noAutofit/>
          </a:bodyPr>
          <a:lstStyle/>
          <a:p>
            <a:pPr marL="0" indent="0">
              <a:lnSpc>
                <a:spcPct val="115000"/>
              </a:lnSpc>
              <a:spcBef>
                <a:spcPts val="3203"/>
              </a:spcBef>
              <a:spcAft>
                <a:spcPts val="3203"/>
              </a:spcAft>
              <a:buNone/>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Early conversations about disease understanding, wishes and goals with patients who have serious or progressive chronic illness can avoid potentially harmful tests or treatments. Ensuring patients discuss and document wishes and goals, as well as identify a substitute decision maker can support evidence-informed and patient-centred care.</a:t>
            </a:r>
          </a:p>
        </p:txBody>
      </p:sp>
      <p:sp>
        <p:nvSpPr>
          <p:cNvPr id="3" name="Google Shape;171;p24">
            <a:extLst>
              <a:ext uri="{FF2B5EF4-FFF2-40B4-BE49-F238E27FC236}">
                <a16:creationId xmlns:a16="http://schemas.microsoft.com/office/drawing/2014/main" id="{F2C9DB24-4ACC-4A45-A385-B603F965A619}"/>
              </a:ext>
            </a:extLst>
          </p:cNvPr>
          <p:cNvSpPr txBox="1"/>
          <p:nvPr/>
        </p:nvSpPr>
        <p:spPr>
          <a:xfrm>
            <a:off x="2782167" y="3340792"/>
            <a:ext cx="8146425" cy="597524"/>
          </a:xfrm>
          <a:prstGeom prst="rect">
            <a:avLst/>
          </a:prstGeom>
          <a:noFill/>
          <a:ln cap="flat">
            <a:noFill/>
          </a:ln>
        </p:spPr>
        <p:txBody>
          <a:bodyPr vert="horz" wrap="square" lIns="182847" tIns="182847" rIns="182847" bIns="182847" anchor="ctr" anchorCtr="0" compatLnSpc="1">
            <a:noAutofit/>
          </a:bodyPr>
          <a:lstStyle/>
          <a:p>
            <a:pPr defTabSz="1371600">
              <a:lnSpc>
                <a:spcPct val="90000"/>
              </a:lnSpc>
              <a:defRPr sz="1800" b="0" i="0" u="none" strike="noStrike" kern="0" cap="none" spc="0" baseline="0">
                <a:solidFill>
                  <a:srgbClr val="000000"/>
                </a:solidFill>
                <a:uFillTx/>
              </a:defRPr>
            </a:pPr>
            <a:r>
              <a:rPr lang="en-CA" sz="4800" spc="150" dirty="0">
                <a:solidFill>
                  <a:schemeClr val="accent5">
                    <a:lumMod val="50000"/>
                  </a:schemeClr>
                </a:solidFill>
                <a:latin typeface="Tahoma" pitchFamily="34"/>
                <a:ea typeface="Tahoma" pitchFamily="34"/>
                <a:cs typeface="Tahoma" pitchFamily="34"/>
              </a:rPr>
              <a:t>RATIONALE</a:t>
            </a:r>
            <a:r>
              <a:rPr lang="en-CA" sz="6000" spc="150" dirty="0">
                <a:solidFill>
                  <a:schemeClr val="accent5">
                    <a:lumMod val="50000"/>
                  </a:schemeClr>
                </a:solidFill>
                <a:latin typeface="Tahoma" pitchFamily="34"/>
                <a:ea typeface="Tahoma" pitchFamily="34"/>
                <a:cs typeface="Tahoma" pitchFamily="34"/>
              </a:rPr>
              <a:t> </a:t>
            </a:r>
          </a:p>
        </p:txBody>
      </p:sp>
      <p:cxnSp>
        <p:nvCxnSpPr>
          <p:cNvPr id="4" name="Google Shape;173;p24">
            <a:extLst>
              <a:ext uri="{FF2B5EF4-FFF2-40B4-BE49-F238E27FC236}">
                <a16:creationId xmlns:a16="http://schemas.microsoft.com/office/drawing/2014/main" id="{343A06DE-3E30-4C80-9BE9-AADFA0DB5320}"/>
              </a:ext>
            </a:extLst>
          </p:cNvPr>
          <p:cNvCxnSpPr/>
          <p:nvPr/>
        </p:nvCxnSpPr>
        <p:spPr>
          <a:xfrm>
            <a:off x="3667658" y="8845242"/>
            <a:ext cx="10775729" cy="0"/>
          </a:xfrm>
          <a:prstGeom prst="straightConnector1">
            <a:avLst/>
          </a:prstGeom>
          <a:noFill/>
          <a:ln w="9528" cap="flat">
            <a:solidFill>
              <a:srgbClr val="FFFFFF"/>
            </a:solidFill>
            <a:custDash>
              <a:ds d="100000" sp="100000"/>
            </a:custDash>
            <a:round/>
          </a:ln>
        </p:spPr>
      </p:cxnSp>
      <p:cxnSp>
        <p:nvCxnSpPr>
          <p:cNvPr id="5" name="Straight Connector 16">
            <a:extLst>
              <a:ext uri="{FF2B5EF4-FFF2-40B4-BE49-F238E27FC236}">
                <a16:creationId xmlns:a16="http://schemas.microsoft.com/office/drawing/2014/main" id="{A3DA443F-1699-4EB9-810F-B94A5F44F9EB}"/>
              </a:ext>
            </a:extLst>
          </p:cNvPr>
          <p:cNvCxnSpPr>
            <a:cxnSpLocks/>
          </p:cNvCxnSpPr>
          <p:nvPr/>
        </p:nvCxnSpPr>
        <p:spPr>
          <a:xfrm flipV="1">
            <a:off x="3810000" y="4762500"/>
            <a:ext cx="0" cy="4082742"/>
          </a:xfrm>
          <a:prstGeom prst="straightConnector1">
            <a:avLst/>
          </a:prstGeom>
          <a:ln/>
        </p:spPr>
        <p:style>
          <a:lnRef idx="3">
            <a:schemeClr val="accent5"/>
          </a:lnRef>
          <a:fillRef idx="0">
            <a:schemeClr val="accent5"/>
          </a:fillRef>
          <a:effectRef idx="2">
            <a:schemeClr val="accent5"/>
          </a:effectRef>
          <a:fontRef idx="minor">
            <a:schemeClr val="tx1"/>
          </a:fontRef>
        </p:style>
      </p:cxnSp>
      <p:pic>
        <p:nvPicPr>
          <p:cNvPr id="6" name="Image 2" descr="Une image contenant dessin&#10;&#10;Description générée automatiquement">
            <a:extLst>
              <a:ext uri="{FF2B5EF4-FFF2-40B4-BE49-F238E27FC236}">
                <a16:creationId xmlns:a16="http://schemas.microsoft.com/office/drawing/2014/main" id="{405595AC-602D-FB0B-10A0-74A0A5A3DD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419100"/>
            <a:ext cx="1877325" cy="1070076"/>
          </a:xfrm>
          <a:prstGeom prst="rect">
            <a:avLst/>
          </a:prstGeom>
        </p:spPr>
      </p:pic>
    </p:spTree>
    <p:extLst>
      <p:ext uri="{BB962C8B-B14F-4D97-AF65-F5344CB8AC3E}">
        <p14:creationId xmlns:p14="http://schemas.microsoft.com/office/powerpoint/2010/main" val="4266171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95;p41">
            <a:extLst>
              <a:ext uri="{FF2B5EF4-FFF2-40B4-BE49-F238E27FC236}">
                <a16:creationId xmlns:a16="http://schemas.microsoft.com/office/drawing/2014/main" id="{0B3CB63A-4AA9-4B60-B7BB-7CEB4C0043CA}"/>
              </a:ext>
            </a:extLst>
          </p:cNvPr>
          <p:cNvGraphicFramePr>
            <a:graphicFrameLocks noGrp="1"/>
          </p:cNvGraphicFramePr>
          <p:nvPr>
            <p:extLst>
              <p:ext uri="{D42A27DB-BD31-4B8C-83A1-F6EECF244321}">
                <p14:modId xmlns:p14="http://schemas.microsoft.com/office/powerpoint/2010/main" val="3053824194"/>
              </p:ext>
            </p:extLst>
          </p:nvPr>
        </p:nvGraphicFramePr>
        <p:xfrm>
          <a:off x="914400" y="2288761"/>
          <a:ext cx="15842657" cy="4442748"/>
        </p:xfrm>
        <a:graphic>
          <a:graphicData uri="http://schemas.openxmlformats.org/drawingml/2006/table">
            <a:tbl>
              <a:tblPr>
                <a:effectLst/>
              </a:tblPr>
              <a:tblGrid>
                <a:gridCol w="2554182">
                  <a:extLst>
                    <a:ext uri="{9D8B030D-6E8A-4147-A177-3AD203B41FA5}">
                      <a16:colId xmlns:a16="http://schemas.microsoft.com/office/drawing/2014/main" val="2464989287"/>
                    </a:ext>
                  </a:extLst>
                </a:gridCol>
                <a:gridCol w="2789960">
                  <a:extLst>
                    <a:ext uri="{9D8B030D-6E8A-4147-A177-3AD203B41FA5}">
                      <a16:colId xmlns:a16="http://schemas.microsoft.com/office/drawing/2014/main" val="1557105980"/>
                    </a:ext>
                  </a:extLst>
                </a:gridCol>
                <a:gridCol w="2945822">
                  <a:extLst>
                    <a:ext uri="{9D8B030D-6E8A-4147-A177-3AD203B41FA5}">
                      <a16:colId xmlns:a16="http://schemas.microsoft.com/office/drawing/2014/main" val="190641591"/>
                    </a:ext>
                  </a:extLst>
                </a:gridCol>
                <a:gridCol w="2524992">
                  <a:extLst>
                    <a:ext uri="{9D8B030D-6E8A-4147-A177-3AD203B41FA5}">
                      <a16:colId xmlns:a16="http://schemas.microsoft.com/office/drawing/2014/main" val="551942215"/>
                    </a:ext>
                  </a:extLst>
                </a:gridCol>
                <a:gridCol w="2387258">
                  <a:extLst>
                    <a:ext uri="{9D8B030D-6E8A-4147-A177-3AD203B41FA5}">
                      <a16:colId xmlns:a16="http://schemas.microsoft.com/office/drawing/2014/main" val="1580947100"/>
                    </a:ext>
                  </a:extLst>
                </a:gridCol>
                <a:gridCol w="2640443">
                  <a:extLst>
                    <a:ext uri="{9D8B030D-6E8A-4147-A177-3AD203B41FA5}">
                      <a16:colId xmlns:a16="http://schemas.microsoft.com/office/drawing/2014/main" val="4191433"/>
                    </a:ext>
                  </a:extLst>
                </a:gridCol>
              </a:tblGrid>
              <a:tr h="1480916">
                <a:tc>
                  <a:txBody>
                    <a:bodyPr/>
                    <a:lstStyle/>
                    <a:p>
                      <a:pPr marL="0" lvl="0" indent="0" algn="ctr" defTabSz="914400" rtl="0" eaLnBrk="1" latinLnBrk="0" hangingPunct="1">
                        <a:spcBef>
                          <a:spcPts val="0"/>
                        </a:spcBef>
                        <a:spcAft>
                          <a:spcPts val="0"/>
                        </a:spcAft>
                        <a:buClr>
                          <a:schemeClr val="dk1"/>
                        </a:buClr>
                        <a:buSzPts val="1100"/>
                        <a:buFont typeface="Arial"/>
                        <a:buNone/>
                      </a:pPr>
                      <a:r>
                        <a:rPr lang="en-CA" sz="2000" b="0" kern="1200" dirty="0">
                          <a:solidFill>
                            <a:schemeClr val="tx1"/>
                          </a:solidFill>
                          <a:latin typeface="+mj-lt"/>
                          <a:ea typeface="+mj-ea"/>
                          <a:cs typeface="+mj-cs"/>
                        </a:rPr>
                        <a:t>Canadian Academy of Child and Adolescent Psychiatry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9528" cap="flat" cmpd="sng" algn="ctr">
                      <a:noFill/>
                      <a:prstDash val="solid"/>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lvl="0" indent="0" algn="ctr" defTabSz="914400" rtl="0" eaLnBrk="1" latinLnBrk="0" hangingPunct="1">
                        <a:spcBef>
                          <a:spcPts val="0"/>
                        </a:spcBef>
                        <a:spcAft>
                          <a:spcPts val="0"/>
                        </a:spcAft>
                        <a:buClr>
                          <a:schemeClr val="dk1"/>
                        </a:buClr>
                        <a:buSzPts val="1100"/>
                        <a:buFont typeface="Arial"/>
                        <a:buNone/>
                      </a:pPr>
                      <a:r>
                        <a:rPr lang="en-CA" sz="2000" b="0" kern="1200" dirty="0">
                          <a:solidFill>
                            <a:schemeClr val="tx1"/>
                          </a:solidFill>
                          <a:latin typeface="+mj-lt"/>
                          <a:ea typeface="+mj-ea"/>
                          <a:cs typeface="+mj-cs"/>
                        </a:rPr>
                        <a:t>Canadian Academy of Geriatric Psychiatry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9528" cap="flat" cmpd="sng" algn="ctr">
                      <a:noFill/>
                      <a:prstDash val="solid"/>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lvl="0" indent="0" algn="ctr" defTabSz="914400" rtl="0" eaLnBrk="1" fontAlgn="ctr" latinLnBrk="0" hangingPunct="1">
                        <a:spcBef>
                          <a:spcPts val="0"/>
                        </a:spcBef>
                        <a:spcAft>
                          <a:spcPts val="0"/>
                        </a:spcAft>
                        <a:buClr>
                          <a:schemeClr val="dk1"/>
                        </a:buClr>
                        <a:buSzPts val="1100"/>
                        <a:buFont typeface="Arial"/>
                        <a:buNone/>
                      </a:pPr>
                      <a:r>
                        <a:rPr lang="en-CA" sz="2000" b="0" kern="1200" dirty="0">
                          <a:solidFill>
                            <a:schemeClr val="tx1"/>
                          </a:solidFill>
                          <a:latin typeface="+mj-lt"/>
                          <a:ea typeface="+mj-ea"/>
                          <a:cs typeface="+mj-cs"/>
                        </a:rPr>
                        <a:t>Canadian Association for the Study of Liver</a:t>
                      </a:r>
                    </a:p>
                  </a:txBody>
                  <a:tcPr marL="10232" marR="10232" marT="10232" marB="0"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9528" cap="flat" cmpd="sng" algn="ctr">
                      <a:noFill/>
                      <a:prstDash val="solid"/>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lvl="0" indent="0" algn="ctr" defTabSz="914400" rtl="0" eaLnBrk="1" latinLnBrk="0" hangingPunct="1">
                        <a:spcBef>
                          <a:spcPts val="0"/>
                        </a:spcBef>
                        <a:spcAft>
                          <a:spcPts val="0"/>
                        </a:spcAft>
                        <a:buClr>
                          <a:schemeClr val="dk1"/>
                        </a:buClr>
                        <a:buSzPts val="1100"/>
                        <a:buFont typeface="Arial"/>
                        <a:buNone/>
                      </a:pPr>
                      <a:r>
                        <a:rPr lang="en-CA" sz="2000" b="0" kern="1200" dirty="0">
                          <a:solidFill>
                            <a:schemeClr val="tx1"/>
                          </a:solidFill>
                          <a:latin typeface="+mj-lt"/>
                          <a:ea typeface="+mj-ea"/>
                          <a:cs typeface="+mj-cs"/>
                        </a:rPr>
                        <a:t>Canadian Association of Emergency Physicians</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9528" cap="flat" cmpd="sng" algn="ctr">
                      <a:noFill/>
                      <a:prstDash val="solid"/>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Association of Gastroenterology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9528" cap="flat" cmpd="sng" algn="ctr">
                      <a:noFill/>
                      <a:prstDash val="solid"/>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Cardiovascular Society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9528" cap="flat" cmpd="sng" algn="ctr">
                      <a:noFill/>
                      <a:prstDash val="solid"/>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496039"/>
                  </a:ext>
                </a:extLst>
              </a:tr>
              <a:tr h="1480916">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College of Medical Geneticists</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Critical Care Society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2000" b="0" kern="1200" dirty="0">
                          <a:solidFill>
                            <a:schemeClr val="tx1"/>
                          </a:solidFill>
                          <a:latin typeface="+mj-lt"/>
                          <a:ea typeface="+mj-ea"/>
                          <a:cs typeface="+mj-cs"/>
                        </a:rPr>
                        <a:t>Canadian Society of Endocrinology and Metabolism</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Geriatrics Society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Headache Society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Neurological Sciences Federation</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1206336"/>
                  </a:ext>
                </a:extLst>
              </a:tr>
              <a:tr h="1480916">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2000" b="0" kern="1200" dirty="0">
                          <a:solidFill>
                            <a:schemeClr val="tx1"/>
                          </a:solidFill>
                          <a:latin typeface="+mj-lt"/>
                          <a:ea typeface="+mj-ea"/>
                          <a:cs typeface="+mj-cs"/>
                        </a:rPr>
                        <a:t>Canadian Neurological Society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Orthopaedic Association</a:t>
                      </a:r>
                      <a:endParaRPr lang="en-US" sz="2000" b="0" kern="1200" dirty="0">
                        <a:solidFill>
                          <a:schemeClr val="tx1"/>
                        </a:solidFill>
                        <a:latin typeface="+mj-lt"/>
                        <a:ea typeface="+mj-ea"/>
                        <a:cs typeface="+mj-cs"/>
                      </a:endParaRP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Paediatrics Society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Psychiatric Association</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Society for Vascular Surgery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Society of Allergy and Clinical Immunology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022149"/>
                  </a:ext>
                </a:extLst>
              </a:tr>
            </a:tbl>
          </a:graphicData>
        </a:graphic>
      </p:graphicFrame>
      <p:sp>
        <p:nvSpPr>
          <p:cNvPr id="3" name="Google Shape;171;p24">
            <a:extLst>
              <a:ext uri="{FF2B5EF4-FFF2-40B4-BE49-F238E27FC236}">
                <a16:creationId xmlns:a16="http://schemas.microsoft.com/office/drawing/2014/main" id="{36AFC396-4103-49CA-843F-D40CC964029F}"/>
              </a:ext>
            </a:extLst>
          </p:cNvPr>
          <p:cNvSpPr txBox="1"/>
          <p:nvPr/>
        </p:nvSpPr>
        <p:spPr>
          <a:xfrm>
            <a:off x="609600" y="733757"/>
            <a:ext cx="8763000" cy="747507"/>
          </a:xfrm>
          <a:prstGeom prst="rect">
            <a:avLst/>
          </a:prstGeom>
          <a:noFill/>
          <a:ln cap="flat">
            <a:noFill/>
          </a:ln>
        </p:spPr>
        <p:txBody>
          <a:bodyPr vert="horz" wrap="square" lIns="182847" tIns="182847" rIns="182847" bIns="182847" anchor="ctr" anchorCtr="1" compatLnSpc="1">
            <a:noAutofit/>
          </a:bodyPr>
          <a:lstStyle/>
          <a:p>
            <a:pPr defTabSz="1371600">
              <a:lnSpc>
                <a:spcPct val="90000"/>
              </a:lnSpc>
              <a:defRPr sz="1800" b="0" i="0" u="none" strike="noStrike" kern="0" cap="none" spc="0" baseline="0">
                <a:solidFill>
                  <a:srgbClr val="000000"/>
                </a:solidFill>
                <a:uFillTx/>
              </a:defRPr>
            </a:pPr>
            <a:r>
              <a:rPr lang="en-CA" sz="4800" spc="150" dirty="0">
                <a:solidFill>
                  <a:schemeClr val="accent5">
                    <a:lumMod val="50000"/>
                  </a:schemeClr>
                </a:solidFill>
                <a:latin typeface="Tahoma" pitchFamily="34"/>
                <a:ea typeface="Tahoma" pitchFamily="34"/>
                <a:cs typeface="Tahoma" pitchFamily="34"/>
              </a:rPr>
              <a:t>PARTICIPATING SOCIETIES</a:t>
            </a:r>
          </a:p>
        </p:txBody>
      </p:sp>
      <p:graphicFrame>
        <p:nvGraphicFramePr>
          <p:cNvPr id="5" name="Table 4">
            <a:extLst>
              <a:ext uri="{FF2B5EF4-FFF2-40B4-BE49-F238E27FC236}">
                <a16:creationId xmlns:a16="http://schemas.microsoft.com/office/drawing/2014/main" id="{29DF04B9-57F5-4BDE-BA98-90AA14E7C77C}"/>
              </a:ext>
            </a:extLst>
          </p:cNvPr>
          <p:cNvGraphicFramePr>
            <a:graphicFrameLocks noGrp="1"/>
          </p:cNvGraphicFramePr>
          <p:nvPr>
            <p:extLst>
              <p:ext uri="{D42A27DB-BD31-4B8C-83A1-F6EECF244321}">
                <p14:modId xmlns:p14="http://schemas.microsoft.com/office/powerpoint/2010/main" val="3910546882"/>
              </p:ext>
            </p:extLst>
          </p:nvPr>
        </p:nvGraphicFramePr>
        <p:xfrm>
          <a:off x="929987" y="8286513"/>
          <a:ext cx="15842654" cy="1508703"/>
        </p:xfrm>
        <a:graphic>
          <a:graphicData uri="http://schemas.openxmlformats.org/drawingml/2006/table">
            <a:tbl>
              <a:tblPr>
                <a:effectLst/>
              </a:tblPr>
              <a:tblGrid>
                <a:gridCol w="2263236">
                  <a:extLst>
                    <a:ext uri="{9D8B030D-6E8A-4147-A177-3AD203B41FA5}">
                      <a16:colId xmlns:a16="http://schemas.microsoft.com/office/drawing/2014/main" val="863232530"/>
                    </a:ext>
                  </a:extLst>
                </a:gridCol>
                <a:gridCol w="2367012">
                  <a:extLst>
                    <a:ext uri="{9D8B030D-6E8A-4147-A177-3AD203B41FA5}">
                      <a16:colId xmlns:a16="http://schemas.microsoft.com/office/drawing/2014/main" val="355209699"/>
                    </a:ext>
                  </a:extLst>
                </a:gridCol>
                <a:gridCol w="2159462">
                  <a:extLst>
                    <a:ext uri="{9D8B030D-6E8A-4147-A177-3AD203B41FA5}">
                      <a16:colId xmlns:a16="http://schemas.microsoft.com/office/drawing/2014/main" val="732133635"/>
                    </a:ext>
                  </a:extLst>
                </a:gridCol>
                <a:gridCol w="2263236">
                  <a:extLst>
                    <a:ext uri="{9D8B030D-6E8A-4147-A177-3AD203B41FA5}">
                      <a16:colId xmlns:a16="http://schemas.microsoft.com/office/drawing/2014/main" val="222398821"/>
                    </a:ext>
                  </a:extLst>
                </a:gridCol>
                <a:gridCol w="2263236">
                  <a:extLst>
                    <a:ext uri="{9D8B030D-6E8A-4147-A177-3AD203B41FA5}">
                      <a16:colId xmlns:a16="http://schemas.microsoft.com/office/drawing/2014/main" val="1989632924"/>
                    </a:ext>
                  </a:extLst>
                </a:gridCol>
                <a:gridCol w="2263236">
                  <a:extLst>
                    <a:ext uri="{9D8B030D-6E8A-4147-A177-3AD203B41FA5}">
                      <a16:colId xmlns:a16="http://schemas.microsoft.com/office/drawing/2014/main" val="1221632049"/>
                    </a:ext>
                  </a:extLst>
                </a:gridCol>
                <a:gridCol w="2263236">
                  <a:extLst>
                    <a:ext uri="{9D8B030D-6E8A-4147-A177-3AD203B41FA5}">
                      <a16:colId xmlns:a16="http://schemas.microsoft.com/office/drawing/2014/main" val="2502010706"/>
                    </a:ext>
                  </a:extLst>
                </a:gridCol>
              </a:tblGrid>
              <a:tr h="1508703">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Cell Therapy Transplant Canada </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College of Family Physicians of Canada</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Nurse Practitioner Association of Canada</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Public Health Physicians of Canada</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Society of Nephrology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Society of Obstetricians and Gynaecologists of Canada</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Society of Rural Physicians of Canada </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57817900"/>
                  </a:ext>
                </a:extLst>
              </a:tr>
            </a:tbl>
          </a:graphicData>
        </a:graphic>
      </p:graphicFrame>
      <p:graphicFrame>
        <p:nvGraphicFramePr>
          <p:cNvPr id="6" name="Table 5">
            <a:extLst>
              <a:ext uri="{FF2B5EF4-FFF2-40B4-BE49-F238E27FC236}">
                <a16:creationId xmlns:a16="http://schemas.microsoft.com/office/drawing/2014/main" id="{EEF324F1-A5B0-407D-90E0-B5888A51B9FB}"/>
              </a:ext>
            </a:extLst>
          </p:cNvPr>
          <p:cNvGraphicFramePr>
            <a:graphicFrameLocks noGrp="1"/>
          </p:cNvGraphicFramePr>
          <p:nvPr>
            <p:extLst>
              <p:ext uri="{D42A27DB-BD31-4B8C-83A1-F6EECF244321}">
                <p14:modId xmlns:p14="http://schemas.microsoft.com/office/powerpoint/2010/main" val="1096899867"/>
              </p:ext>
            </p:extLst>
          </p:nvPr>
        </p:nvGraphicFramePr>
        <p:xfrm>
          <a:off x="945574" y="6724608"/>
          <a:ext cx="15842654" cy="1561905"/>
        </p:xfrm>
        <a:graphic>
          <a:graphicData uri="http://schemas.openxmlformats.org/drawingml/2006/table">
            <a:tbl>
              <a:tblPr>
                <a:effectLst/>
              </a:tblPr>
              <a:tblGrid>
                <a:gridCol w="2189300">
                  <a:extLst>
                    <a:ext uri="{9D8B030D-6E8A-4147-A177-3AD203B41FA5}">
                      <a16:colId xmlns:a16="http://schemas.microsoft.com/office/drawing/2014/main" val="2947204629"/>
                    </a:ext>
                  </a:extLst>
                </a:gridCol>
                <a:gridCol w="2266419">
                  <a:extLst>
                    <a:ext uri="{9D8B030D-6E8A-4147-A177-3AD203B41FA5}">
                      <a16:colId xmlns:a16="http://schemas.microsoft.com/office/drawing/2014/main" val="3696306588"/>
                    </a:ext>
                  </a:extLst>
                </a:gridCol>
                <a:gridCol w="2244435">
                  <a:extLst>
                    <a:ext uri="{9D8B030D-6E8A-4147-A177-3AD203B41FA5}">
                      <a16:colId xmlns:a16="http://schemas.microsoft.com/office/drawing/2014/main" val="3097722797"/>
                    </a:ext>
                  </a:extLst>
                </a:gridCol>
                <a:gridCol w="2556165">
                  <a:extLst>
                    <a:ext uri="{9D8B030D-6E8A-4147-A177-3AD203B41FA5}">
                      <a16:colId xmlns:a16="http://schemas.microsoft.com/office/drawing/2014/main" val="2826864485"/>
                    </a:ext>
                  </a:extLst>
                </a:gridCol>
                <a:gridCol w="2059863">
                  <a:extLst>
                    <a:ext uri="{9D8B030D-6E8A-4147-A177-3AD203B41FA5}">
                      <a16:colId xmlns:a16="http://schemas.microsoft.com/office/drawing/2014/main" val="2281819788"/>
                    </a:ext>
                  </a:extLst>
                </a:gridCol>
                <a:gridCol w="2263236">
                  <a:extLst>
                    <a:ext uri="{9D8B030D-6E8A-4147-A177-3AD203B41FA5}">
                      <a16:colId xmlns:a16="http://schemas.microsoft.com/office/drawing/2014/main" val="753329263"/>
                    </a:ext>
                  </a:extLst>
                </a:gridCol>
                <a:gridCol w="2263236">
                  <a:extLst>
                    <a:ext uri="{9D8B030D-6E8A-4147-A177-3AD203B41FA5}">
                      <a16:colId xmlns:a16="http://schemas.microsoft.com/office/drawing/2014/main" val="3439801728"/>
                    </a:ext>
                  </a:extLst>
                </a:gridCol>
              </a:tblGrid>
              <a:tr h="1561905">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Society of Internal Medicine</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Society of Palliative Care Physicians</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US" sz="2000" b="0" kern="1200" dirty="0">
                          <a:solidFill>
                            <a:schemeClr val="tx1"/>
                          </a:solidFill>
                          <a:latin typeface="+mj-lt"/>
                          <a:ea typeface="+mj-ea"/>
                          <a:cs typeface="+mj-cs"/>
                        </a:rPr>
                        <a:t>Canadian Society of Surgical Oncology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Special Interest Group of the American Burn Association</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Spine Society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Thoracic Society</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100"/>
                        <a:buFont typeface="Arial"/>
                        <a:buNone/>
                        <a:tabLst/>
                        <a:defRPr/>
                      </a:pPr>
                      <a:r>
                        <a:rPr lang="en-CA" sz="2000" b="0" kern="1200" dirty="0">
                          <a:solidFill>
                            <a:schemeClr val="tx1"/>
                          </a:solidFill>
                          <a:latin typeface="+mj-lt"/>
                          <a:ea typeface="+mj-ea"/>
                          <a:cs typeface="+mj-cs"/>
                        </a:rPr>
                        <a:t>Canadian Urological Association</a:t>
                      </a:r>
                    </a:p>
                  </a:txBody>
                  <a:tcPr marL="137132" marR="137132" marT="137132" marB="137132" anchor="ctr">
                    <a:lnL w="9528" cap="flat" cmpd="sng" algn="ctr">
                      <a:noFill/>
                      <a:prstDash val="solid"/>
                      <a:round/>
                      <a:headEnd type="none" w="med" len="med"/>
                      <a:tailEnd type="none" w="med" len="med"/>
                    </a:lnL>
                    <a:lnR w="9528" cap="flat" cmpd="sng" algn="ctr">
                      <a:noFill/>
                      <a:prstDash val="solid"/>
                      <a:round/>
                      <a:headEnd type="none" w="med" len="med"/>
                      <a:tailEnd type="none" w="med" len="med"/>
                    </a:lnR>
                    <a:lnT w="3175" cap="flat" cmpd="sng" algn="ctr">
                      <a:solidFill>
                        <a:srgbClr val="5AB6B2"/>
                      </a:solidFill>
                      <a:prstDash val="sysDot"/>
                      <a:round/>
                      <a:headEnd type="none" w="med" len="med"/>
                      <a:tailEnd type="none" w="med" len="med"/>
                    </a:lnT>
                    <a:lnB w="3175" cap="flat" cmpd="sng" algn="ctr">
                      <a:solidFill>
                        <a:srgbClr val="5AB6B2"/>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8656"/>
                  </a:ext>
                </a:extLst>
              </a:tr>
            </a:tbl>
          </a:graphicData>
        </a:graphic>
      </p:graphicFrame>
      <p:pic>
        <p:nvPicPr>
          <p:cNvPr id="8" name="Image 2" descr="Une image contenant dessin&#10;&#10;Description générée automatiquement">
            <a:extLst>
              <a:ext uri="{FF2B5EF4-FFF2-40B4-BE49-F238E27FC236}">
                <a16:creationId xmlns:a16="http://schemas.microsoft.com/office/drawing/2014/main" id="{2CBC6951-1726-803D-890A-F5883A18B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3662"/>
            <a:ext cx="1877325" cy="1070076"/>
          </a:xfrm>
          <a:prstGeom prst="rect">
            <a:avLst/>
          </a:prstGeom>
        </p:spPr>
      </p:pic>
    </p:spTree>
    <p:extLst>
      <p:ext uri="{BB962C8B-B14F-4D97-AF65-F5344CB8AC3E}">
        <p14:creationId xmlns:p14="http://schemas.microsoft.com/office/powerpoint/2010/main" val="3134662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152197-F04F-894A-836B-A245137A60FA}"/>
              </a:ext>
            </a:extLst>
          </p:cNvPr>
          <p:cNvSpPr>
            <a:spLocks noGrp="1"/>
          </p:cNvSpPr>
          <p:nvPr>
            <p:ph idx="1"/>
          </p:nvPr>
        </p:nvSpPr>
        <p:spPr>
          <a:xfrm>
            <a:off x="1066800" y="2735262"/>
            <a:ext cx="15240000" cy="6523038"/>
          </a:xfrm>
        </p:spPr>
        <p:txBody>
          <a:bodyPr>
            <a:noAutofit/>
          </a:bodyPr>
          <a:lstStyle/>
          <a:p>
            <a:pPr>
              <a:lnSpc>
                <a:spcPct val="90000"/>
              </a:lnSpc>
              <a:spcBef>
                <a:spcPts val="1000"/>
              </a:spcBef>
              <a:spcAft>
                <a:spcPts val="1000"/>
              </a:spcAft>
              <a:buClr>
                <a:schemeClr val="accent5">
                  <a:lumMod val="50000"/>
                </a:schemeClr>
              </a:buClr>
            </a:pPr>
            <a:r>
              <a:rPr lang="en-CA" sz="3600" dirty="0">
                <a:latin typeface="Tahoma" panose="020B0604030504040204" pitchFamily="34" charset="0"/>
                <a:ea typeface="Tahoma" panose="020B0604030504040204" pitchFamily="34" charset="0"/>
                <a:cs typeface="Tahoma" panose="020B0604030504040204" pitchFamily="34" charset="0"/>
              </a:rPr>
              <a:t>Up to </a:t>
            </a:r>
            <a:r>
              <a:rPr lang="en-CA" sz="3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30%</a:t>
            </a:r>
            <a:r>
              <a:rPr lang="en-CA" sz="3600" dirty="0">
                <a:latin typeface="Tahoma" panose="020B0604030504040204" pitchFamily="34" charset="0"/>
                <a:ea typeface="Tahoma" panose="020B0604030504040204" pitchFamily="34" charset="0"/>
                <a:cs typeface="Tahoma" panose="020B0604030504040204" pitchFamily="34" charset="0"/>
              </a:rPr>
              <a:t> of tests, treatments, and procedures in Canada are potentially unnecessary </a:t>
            </a:r>
          </a:p>
          <a:p>
            <a:pPr>
              <a:lnSpc>
                <a:spcPct val="90000"/>
              </a:lnSpc>
              <a:spcBef>
                <a:spcPts val="1000"/>
              </a:spcBef>
              <a:spcAft>
                <a:spcPts val="1000"/>
              </a:spcAft>
              <a:buClr>
                <a:schemeClr val="accent5">
                  <a:lumMod val="50000"/>
                </a:schemeClr>
              </a:buClr>
            </a:pPr>
            <a:endParaRPr lang="en-CA" sz="3600"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ts val="1000"/>
              </a:spcBef>
              <a:spcAft>
                <a:spcPts val="1000"/>
              </a:spcAft>
              <a:buClr>
                <a:schemeClr val="accent5">
                  <a:lumMod val="50000"/>
                </a:schemeClr>
              </a:buClr>
            </a:pPr>
            <a:r>
              <a:rPr lang="en-CA" sz="3600" dirty="0">
                <a:latin typeface="Tahoma" panose="020B0604030504040204" pitchFamily="34" charset="0"/>
                <a:ea typeface="Tahoma" panose="020B0604030504040204" pitchFamily="34" charset="0"/>
                <a:cs typeface="Tahoma" panose="020B0604030504040204" pitchFamily="34" charset="0"/>
              </a:rPr>
              <a:t>Unnecessary tests, treatments, and procedures:</a:t>
            </a:r>
          </a:p>
          <a:p>
            <a:pPr lvl="3">
              <a:lnSpc>
                <a:spcPct val="90000"/>
              </a:lnSpc>
              <a:spcBef>
                <a:spcPts val="1000"/>
              </a:spcBef>
              <a:spcAft>
                <a:spcPts val="1000"/>
              </a:spcAft>
              <a:buClr>
                <a:schemeClr val="accent5">
                  <a:lumMod val="50000"/>
                </a:schemeClr>
              </a:buClr>
              <a:buFontTx/>
              <a:buChar char="›"/>
            </a:pPr>
            <a:r>
              <a:rPr lang="en-CA" sz="3600" dirty="0">
                <a:latin typeface="Tahoma" panose="020B0604030504040204" pitchFamily="34" charset="0"/>
                <a:ea typeface="Tahoma" panose="020B0604030504040204" pitchFamily="34" charset="0"/>
                <a:cs typeface="Tahoma" panose="020B0604030504040204" pitchFamily="34" charset="0"/>
              </a:rPr>
              <a:t> do not add value for patients</a:t>
            </a:r>
          </a:p>
          <a:p>
            <a:pPr lvl="3">
              <a:lnSpc>
                <a:spcPct val="90000"/>
              </a:lnSpc>
              <a:spcBef>
                <a:spcPts val="1000"/>
              </a:spcBef>
              <a:spcAft>
                <a:spcPts val="1000"/>
              </a:spcAft>
              <a:buClr>
                <a:schemeClr val="accent5">
                  <a:lumMod val="50000"/>
                </a:schemeClr>
              </a:buClr>
              <a:buFontTx/>
              <a:buChar char="›"/>
            </a:pPr>
            <a:r>
              <a:rPr lang="en-CA" sz="3600" dirty="0">
                <a:latin typeface="Tahoma" panose="020B0604030504040204" pitchFamily="34" charset="0"/>
                <a:ea typeface="Tahoma" panose="020B0604030504040204" pitchFamily="34" charset="0"/>
                <a:cs typeface="Tahoma" panose="020B0604030504040204" pitchFamily="34" charset="0"/>
              </a:rPr>
              <a:t> potentially expose patients to harm</a:t>
            </a:r>
          </a:p>
          <a:p>
            <a:pPr lvl="3">
              <a:lnSpc>
                <a:spcPct val="90000"/>
              </a:lnSpc>
              <a:spcBef>
                <a:spcPts val="1000"/>
              </a:spcBef>
              <a:spcAft>
                <a:spcPts val="1000"/>
              </a:spcAft>
              <a:buClr>
                <a:schemeClr val="accent5">
                  <a:lumMod val="50000"/>
                </a:schemeClr>
              </a:buClr>
              <a:buFontTx/>
              <a:buChar char="›"/>
            </a:pPr>
            <a:r>
              <a:rPr lang="en-CA" sz="3600" dirty="0">
                <a:latin typeface="Tahoma" panose="020B0604030504040204" pitchFamily="34" charset="0"/>
                <a:ea typeface="Tahoma" panose="020B0604030504040204" pitchFamily="34" charset="0"/>
                <a:cs typeface="Tahoma" panose="020B0604030504040204" pitchFamily="34" charset="0"/>
              </a:rPr>
              <a:t> lead to more testing to investigate false positives</a:t>
            </a:r>
          </a:p>
          <a:p>
            <a:pPr lvl="3">
              <a:lnSpc>
                <a:spcPct val="90000"/>
              </a:lnSpc>
              <a:spcBef>
                <a:spcPts val="1000"/>
              </a:spcBef>
              <a:spcAft>
                <a:spcPts val="1000"/>
              </a:spcAft>
              <a:buClr>
                <a:schemeClr val="accent5">
                  <a:lumMod val="50000"/>
                </a:schemeClr>
              </a:buClr>
              <a:buFontTx/>
              <a:buChar char="›"/>
            </a:pPr>
            <a:r>
              <a:rPr lang="en-CA" sz="3600" dirty="0">
                <a:latin typeface="Tahoma" panose="020B0604030504040204" pitchFamily="34" charset="0"/>
                <a:ea typeface="Tahoma" panose="020B0604030504040204" pitchFamily="34" charset="0"/>
                <a:cs typeface="Tahoma" panose="020B0604030504040204" pitchFamily="34" charset="0"/>
              </a:rPr>
              <a:t> contribute to unwarranted stress for patients and their families</a:t>
            </a:r>
          </a:p>
          <a:p>
            <a:pPr lvl="3">
              <a:lnSpc>
                <a:spcPct val="90000"/>
              </a:lnSpc>
              <a:spcBef>
                <a:spcPts val="1000"/>
              </a:spcBef>
              <a:spcAft>
                <a:spcPts val="1000"/>
              </a:spcAft>
              <a:buClr>
                <a:schemeClr val="accent5">
                  <a:lumMod val="50000"/>
                </a:schemeClr>
              </a:buClr>
              <a:buFontTx/>
              <a:buChar char="›"/>
            </a:pPr>
            <a:r>
              <a:rPr lang="en-CA" sz="3600" dirty="0">
                <a:latin typeface="Tahoma" panose="020B0604030504040204" pitchFamily="34" charset="0"/>
                <a:ea typeface="Tahoma" panose="020B0604030504040204" pitchFamily="34" charset="0"/>
                <a:cs typeface="Tahoma" panose="020B0604030504040204" pitchFamily="34" charset="0"/>
              </a:rPr>
              <a:t> consume precious time and resources</a:t>
            </a:r>
            <a:br>
              <a:rPr lang="en-CA" sz="3600" dirty="0"/>
            </a:br>
            <a:endParaRPr lang="en-US" sz="3600" dirty="0"/>
          </a:p>
        </p:txBody>
      </p:sp>
      <p:sp>
        <p:nvSpPr>
          <p:cNvPr id="6" name="Title 1">
            <a:extLst>
              <a:ext uri="{FF2B5EF4-FFF2-40B4-BE49-F238E27FC236}">
                <a16:creationId xmlns:a16="http://schemas.microsoft.com/office/drawing/2014/main" id="{8E8F5215-E358-E921-9864-97DD7DD81153}"/>
              </a:ext>
            </a:extLst>
          </p:cNvPr>
          <p:cNvSpPr>
            <a:spLocks noGrp="1"/>
          </p:cNvSpPr>
          <p:nvPr>
            <p:ph type="title"/>
          </p:nvPr>
        </p:nvSpPr>
        <p:spPr>
          <a:xfrm>
            <a:off x="685800" y="657922"/>
            <a:ext cx="17297400" cy="1143000"/>
          </a:xfrm>
        </p:spPr>
        <p:txBody>
          <a:bodyPr>
            <a:noAutofit/>
          </a:bodyPr>
          <a:lstStyle/>
          <a:p>
            <a:pPr algn="l"/>
            <a:r>
              <a:rPr lang="en-US"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WHAT MAKES A TEST/TREATMENT/PROCUDURE UNNECESSARY?</a:t>
            </a:r>
            <a:endParaRPr lang="en-CA" sz="4800" dirty="0">
              <a:solidFill>
                <a:schemeClr val="accent5">
                  <a:lumMod val="50000"/>
                </a:schemeClr>
              </a:solidFill>
            </a:endParaRPr>
          </a:p>
        </p:txBody>
      </p:sp>
      <p:pic>
        <p:nvPicPr>
          <p:cNvPr id="2" name="Image 2" descr="Une image contenant dessin&#10;&#10;Description générée automatiquement">
            <a:extLst>
              <a:ext uri="{FF2B5EF4-FFF2-40B4-BE49-F238E27FC236}">
                <a16:creationId xmlns:a16="http://schemas.microsoft.com/office/drawing/2014/main" id="{2BA8CA95-2E5C-FB27-BDB8-E135F4DFF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3662"/>
            <a:ext cx="1877325" cy="1070076"/>
          </a:xfrm>
          <a:prstGeom prst="rect">
            <a:avLst/>
          </a:prstGeom>
        </p:spPr>
      </p:pic>
    </p:spTree>
    <p:extLst>
      <p:ext uri="{BB962C8B-B14F-4D97-AF65-F5344CB8AC3E}">
        <p14:creationId xmlns:p14="http://schemas.microsoft.com/office/powerpoint/2010/main" val="611264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7476A-B310-715B-D405-BC765590C7A1}"/>
              </a:ext>
            </a:extLst>
          </p:cNvPr>
          <p:cNvSpPr>
            <a:spLocks noGrp="1"/>
          </p:cNvSpPr>
          <p:nvPr>
            <p:ph type="title"/>
          </p:nvPr>
        </p:nvSpPr>
        <p:spPr>
          <a:xfrm>
            <a:off x="641195" y="568224"/>
            <a:ext cx="14217805" cy="1070076"/>
          </a:xfrm>
        </p:spPr>
        <p:txBody>
          <a:bodyPr>
            <a:noAutofit/>
          </a:bodyPr>
          <a:lstStyle/>
          <a:p>
            <a:pPr algn="l"/>
            <a:br>
              <a:rPr lang="en-US" sz="54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br>
            <a:r>
              <a:rPr lang="en-US"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POSSIBLE DRIVERS </a:t>
            </a:r>
            <a:br>
              <a:rPr lang="en-US"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br>
            <a:endParaRPr lang="en-CA" sz="4800" dirty="0">
              <a:solidFill>
                <a:schemeClr val="accent5">
                  <a:lumMod val="50000"/>
                </a:schemeClr>
              </a:solidFill>
            </a:endParaRPr>
          </a:p>
        </p:txBody>
      </p:sp>
      <p:graphicFrame>
        <p:nvGraphicFramePr>
          <p:cNvPr id="5" name="Content Placeholder 4">
            <a:extLst>
              <a:ext uri="{FF2B5EF4-FFF2-40B4-BE49-F238E27FC236}">
                <a16:creationId xmlns:a16="http://schemas.microsoft.com/office/drawing/2014/main" id="{0038D4BA-B010-701F-4F8C-16FFB607C24E}"/>
              </a:ext>
            </a:extLst>
          </p:cNvPr>
          <p:cNvGraphicFramePr>
            <a:graphicFrameLocks noGrp="1"/>
          </p:cNvGraphicFramePr>
          <p:nvPr>
            <p:ph idx="1"/>
            <p:extLst>
              <p:ext uri="{D42A27DB-BD31-4B8C-83A1-F6EECF244321}">
                <p14:modId xmlns:p14="http://schemas.microsoft.com/office/powerpoint/2010/main" val="2222964221"/>
              </p:ext>
            </p:extLst>
          </p:nvPr>
        </p:nvGraphicFramePr>
        <p:xfrm>
          <a:off x="406555" y="3127536"/>
          <a:ext cx="17297400" cy="6572190"/>
        </p:xfrm>
        <a:graphic>
          <a:graphicData uri="http://schemas.openxmlformats.org/drawingml/2006/table">
            <a:tbl>
              <a:tblPr firstRow="1" bandRow="1">
                <a:effectLst/>
                <a:tableStyleId>{2D5ABB26-0587-4C30-8999-92F81FD0307C}</a:tableStyleId>
              </a:tblPr>
              <a:tblGrid>
                <a:gridCol w="8648700">
                  <a:extLst>
                    <a:ext uri="{9D8B030D-6E8A-4147-A177-3AD203B41FA5}">
                      <a16:colId xmlns:a16="http://schemas.microsoft.com/office/drawing/2014/main" val="2351735915"/>
                    </a:ext>
                  </a:extLst>
                </a:gridCol>
                <a:gridCol w="8648700">
                  <a:extLst>
                    <a:ext uri="{9D8B030D-6E8A-4147-A177-3AD203B41FA5}">
                      <a16:colId xmlns:a16="http://schemas.microsoft.com/office/drawing/2014/main" val="2451160654"/>
                    </a:ext>
                  </a:extLst>
                </a:gridCol>
              </a:tblGrid>
              <a:tr h="770758">
                <a:tc>
                  <a:txBody>
                    <a:bodyPr/>
                    <a:lstStyle/>
                    <a:p>
                      <a:pPr algn="ctr"/>
                      <a:r>
                        <a:rPr lang="en-CA" sz="3600" b="1" dirty="0">
                          <a:solidFill>
                            <a:schemeClr val="tx1"/>
                          </a:solidFill>
                          <a:latin typeface="Tahoma" panose="020B0604030504040204" pitchFamily="34" charset="0"/>
                          <a:ea typeface="Tahoma" panose="020B0604030504040204" pitchFamily="34" charset="0"/>
                          <a:cs typeface="Tahoma" panose="020B0604030504040204" pitchFamily="34" charset="0"/>
                        </a:rPr>
                        <a:t>Provider Drivers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CA" sz="3600" b="1" dirty="0">
                          <a:solidFill>
                            <a:schemeClr val="tx1"/>
                          </a:solidFill>
                          <a:latin typeface="Tahoma" panose="020B0604030504040204" pitchFamily="34" charset="0"/>
                          <a:ea typeface="Tahoma" panose="020B0604030504040204" pitchFamily="34" charset="0"/>
                          <a:cs typeface="Tahoma" panose="020B0604030504040204" pitchFamily="34" charset="0"/>
                        </a:rPr>
                        <a:t>Patient Drivers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69513933"/>
                  </a:ext>
                </a:extLst>
              </a:tr>
              <a:tr h="888923">
                <a:tc>
                  <a:txBody>
                    <a:bodyPr/>
                    <a:lstStyle/>
                    <a:p>
                      <a:pPr marL="571500" marR="0" lvl="0" indent="-571500" algn="l" defTabSz="914400" rtl="0" eaLnBrk="1" fontAlgn="auto" latinLnBrk="0" hangingPunct="1">
                        <a:lnSpc>
                          <a:spcPct val="100000"/>
                        </a:lnSpc>
                        <a:spcBef>
                          <a:spcPts val="0"/>
                        </a:spcBef>
                        <a:spcAft>
                          <a:spcPts val="0"/>
                        </a:spcAft>
                        <a:buClr>
                          <a:schemeClr val="accent5">
                            <a:lumMod val="50000"/>
                          </a:schemeClr>
                        </a:buClr>
                        <a:buSzTx/>
                        <a:buFont typeface="Tahoma" panose="020B0604030504040204" pitchFamily="34" charset="0"/>
                        <a:buChar char="›"/>
                        <a:tabLst/>
                        <a:defRPr/>
                      </a:pPr>
                      <a:r>
                        <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Practice habits</a:t>
                      </a:r>
                    </a:p>
                    <a:p>
                      <a:pPr marL="571500" marR="0" lvl="0" indent="-571500" algn="l" defTabSz="914400" rtl="0" eaLnBrk="1" fontAlgn="auto" latinLnBrk="0" hangingPunct="1">
                        <a:lnSpc>
                          <a:spcPct val="100000"/>
                        </a:lnSpc>
                        <a:spcBef>
                          <a:spcPts val="0"/>
                        </a:spcBef>
                        <a:spcAft>
                          <a:spcPts val="0"/>
                        </a:spcAft>
                        <a:buClr>
                          <a:schemeClr val="accent5">
                            <a:lumMod val="50000"/>
                          </a:schemeClr>
                        </a:buClr>
                        <a:buSzTx/>
                        <a:buFont typeface="Tahoma" panose="020B0604030504040204" pitchFamily="34" charset="0"/>
                        <a:buChar char="›"/>
                        <a:tabLst/>
                        <a:defRPr/>
                      </a:pPr>
                      <a:endPar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71500" marR="0" lvl="0" indent="-571500" algn="l" defTabSz="914400" rtl="0" eaLnBrk="1" fontAlgn="auto" latinLnBrk="0" hangingPunct="1">
                        <a:lnSpc>
                          <a:spcPct val="100000"/>
                        </a:lnSpc>
                        <a:spcBef>
                          <a:spcPts val="0"/>
                        </a:spcBef>
                        <a:spcAft>
                          <a:spcPts val="0"/>
                        </a:spcAft>
                        <a:buClr>
                          <a:schemeClr val="accent5">
                            <a:lumMod val="50000"/>
                          </a:schemeClr>
                        </a:buClr>
                        <a:buSzTx/>
                        <a:buFont typeface="Tahoma" panose="020B0604030504040204" pitchFamily="34" charset="0"/>
                        <a:buChar char="›"/>
                        <a:tabLst/>
                        <a:defRPr/>
                      </a:pPr>
                      <a:r>
                        <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Lack of understanding of risks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4066002"/>
                  </a:ext>
                </a:extLst>
              </a:tr>
              <a:tr h="1252412">
                <a:tc>
                  <a:txBody>
                    <a:bodyPr/>
                    <a:lstStyle/>
                    <a:p>
                      <a:pPr marL="571500" indent="-571500">
                        <a:buClr>
                          <a:schemeClr val="accent5">
                            <a:lumMod val="50000"/>
                          </a:schemeClr>
                        </a:buClr>
                        <a:buFont typeface="Tahoma" panose="020B0604030504040204" pitchFamily="34" charset="0"/>
                        <a:buChar char="›"/>
                      </a:pPr>
                      <a:r>
                        <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Outdated decision-support systems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71500" marR="0" lvl="0" indent="-571500" algn="l" defTabSz="914400" rtl="0" eaLnBrk="1" fontAlgn="auto" latinLnBrk="0" hangingPunct="1">
                        <a:lnSpc>
                          <a:spcPct val="100000"/>
                        </a:lnSpc>
                        <a:spcBef>
                          <a:spcPts val="0"/>
                        </a:spcBef>
                        <a:spcAft>
                          <a:spcPts val="0"/>
                        </a:spcAft>
                        <a:buClr>
                          <a:schemeClr val="accent5">
                            <a:lumMod val="50000"/>
                          </a:schemeClr>
                        </a:buClr>
                        <a:buSzTx/>
                        <a:buFont typeface="Tahoma" panose="020B0604030504040204" pitchFamily="34" charset="0"/>
                        <a:buChar char="›"/>
                        <a:tabLst/>
                        <a:defRPr/>
                      </a:pPr>
                      <a:r>
                        <a:rPr lang="en-US"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Bias re: benefits of modern medicine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6186650"/>
                  </a:ext>
                </a:extLst>
              </a:tr>
              <a:tr h="1085790">
                <a:tc>
                  <a:txBody>
                    <a:bodyPr/>
                    <a:lstStyle/>
                    <a:p>
                      <a:pPr marL="571500" indent="-571500">
                        <a:buClr>
                          <a:schemeClr val="accent5">
                            <a:lumMod val="50000"/>
                          </a:schemeClr>
                        </a:buClr>
                        <a:buFont typeface="Tahoma" panose="020B0604030504040204" pitchFamily="34" charset="0"/>
                        <a:buChar char="›"/>
                      </a:pPr>
                      <a:r>
                        <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Defensive medicine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71500" marR="0" lvl="0" indent="-571500" algn="l" defTabSz="914400" rtl="0" eaLnBrk="1" fontAlgn="auto" latinLnBrk="0" hangingPunct="1">
                        <a:lnSpc>
                          <a:spcPct val="100000"/>
                        </a:lnSpc>
                        <a:spcBef>
                          <a:spcPts val="0"/>
                        </a:spcBef>
                        <a:spcAft>
                          <a:spcPts val="0"/>
                        </a:spcAft>
                        <a:buClr>
                          <a:schemeClr val="accent5">
                            <a:lumMod val="50000"/>
                          </a:schemeClr>
                        </a:buClr>
                        <a:buSzTx/>
                        <a:buFont typeface="Tahoma" panose="020B0604030504040204" pitchFamily="34" charset="0"/>
                        <a:buChar char="›"/>
                        <a:tabLst/>
                        <a:defRPr/>
                      </a:pPr>
                      <a:r>
                        <a:rPr lang="en-US"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Influence of TV/media</a:t>
                      </a:r>
                    </a:p>
                    <a:p>
                      <a:pPr marL="571500" indent="-571500">
                        <a:buClr>
                          <a:schemeClr val="accent5">
                            <a:lumMod val="50000"/>
                          </a:schemeClr>
                        </a:buClr>
                        <a:buFont typeface="Tahoma" panose="020B0604030504040204" pitchFamily="34" charset="0"/>
                        <a:buChar char="›"/>
                      </a:pPr>
                      <a:endPar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4193811"/>
                  </a:ext>
                </a:extLst>
              </a:tr>
              <a:tr h="1085790">
                <a:tc>
                  <a:txBody>
                    <a:bodyPr/>
                    <a:lstStyle/>
                    <a:p>
                      <a:pPr marL="571500" marR="0" lvl="0" indent="-571500" algn="l" defTabSz="914400" rtl="0" eaLnBrk="1" fontAlgn="auto" latinLnBrk="0" hangingPunct="1">
                        <a:lnSpc>
                          <a:spcPct val="100000"/>
                        </a:lnSpc>
                        <a:spcBef>
                          <a:spcPts val="0"/>
                        </a:spcBef>
                        <a:spcAft>
                          <a:spcPts val="0"/>
                        </a:spcAft>
                        <a:buClr>
                          <a:schemeClr val="accent5">
                            <a:lumMod val="50000"/>
                          </a:schemeClr>
                        </a:buClr>
                        <a:buSzTx/>
                        <a:buFont typeface="Tahoma" panose="020B0604030504040204" pitchFamily="34" charset="0"/>
                        <a:buChar char="›"/>
                        <a:tabLst/>
                        <a:defRPr/>
                      </a:pPr>
                      <a:r>
                        <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Payment systems reward doing more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71500" indent="-571500">
                        <a:buClr>
                          <a:schemeClr val="accent5">
                            <a:lumMod val="50000"/>
                          </a:schemeClr>
                        </a:buClr>
                        <a:buFont typeface="Tahoma" panose="020B0604030504040204" pitchFamily="34" charset="0"/>
                        <a:buChar char="›"/>
                      </a:pPr>
                      <a:r>
                        <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Social Determinants of Health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9408113"/>
                  </a:ext>
                </a:extLst>
              </a:tr>
              <a:tr h="1085790">
                <a:tc gridSpan="2">
                  <a:txBody>
                    <a:bodyPr/>
                    <a:lstStyle/>
                    <a:p>
                      <a:pPr marL="571500" marR="0" lvl="0" indent="-571500" algn="ctr" defTabSz="914400" rtl="0" eaLnBrk="1" fontAlgn="auto" latinLnBrk="0" hangingPunct="1">
                        <a:lnSpc>
                          <a:spcPct val="100000"/>
                        </a:lnSpc>
                        <a:spcBef>
                          <a:spcPts val="0"/>
                        </a:spcBef>
                        <a:spcAft>
                          <a:spcPts val="0"/>
                        </a:spcAft>
                        <a:buClr>
                          <a:schemeClr val="accent5">
                            <a:lumMod val="50000"/>
                          </a:schemeClr>
                        </a:buClr>
                        <a:buSzTx/>
                        <a:buFont typeface="Tahoma" panose="020B0604030504040204" pitchFamily="34" charset="0"/>
                        <a:buChar char="›"/>
                        <a:tabLst/>
                        <a:defRPr/>
                      </a:pPr>
                      <a:r>
                        <a:rPr lang="en-CA" sz="3600" kern="1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Lack of time for shared decision-making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CA" sz="4000" kern="1200" dirty="0">
                        <a:solidFill>
                          <a:schemeClr val="tx1">
                            <a:lumMod val="85000"/>
                            <a:lumOff val="15000"/>
                          </a:schemeClr>
                        </a:solidFill>
                        <a:latin typeface="+mn-lt"/>
                        <a:ea typeface="+mn-ea"/>
                        <a:cs typeface="+mn-cs"/>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459106499"/>
                  </a:ext>
                </a:extLst>
              </a:tr>
            </a:tbl>
          </a:graphicData>
        </a:graphic>
      </p:graphicFrame>
      <p:pic>
        <p:nvPicPr>
          <p:cNvPr id="3" name="Image 2" descr="Une image contenant dessin&#10;&#10;Description générée automatiquement">
            <a:extLst>
              <a:ext uri="{FF2B5EF4-FFF2-40B4-BE49-F238E27FC236}">
                <a16:creationId xmlns:a16="http://schemas.microsoft.com/office/drawing/2014/main" id="{A63394EC-6BEB-6766-793A-67E020C2D1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5680" y="490386"/>
            <a:ext cx="1877325" cy="1070076"/>
          </a:xfrm>
          <a:prstGeom prst="rect">
            <a:avLst/>
          </a:prstGeom>
        </p:spPr>
      </p:pic>
    </p:spTree>
    <p:extLst>
      <p:ext uri="{BB962C8B-B14F-4D97-AF65-F5344CB8AC3E}">
        <p14:creationId xmlns:p14="http://schemas.microsoft.com/office/powerpoint/2010/main" val="2248847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10;&#10;Description automatically generated">
            <a:extLst>
              <a:ext uri="{FF2B5EF4-FFF2-40B4-BE49-F238E27FC236}">
                <a16:creationId xmlns:a16="http://schemas.microsoft.com/office/drawing/2014/main" id="{2980FEFF-B43D-0C47-B3A0-5E23B97E36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23613" y="2779662"/>
            <a:ext cx="14840773"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5543172-51BD-B24E-BAEE-AEE1DB1C81B1}"/>
              </a:ext>
            </a:extLst>
          </p:cNvPr>
          <p:cNvSpPr txBox="1"/>
          <p:nvPr/>
        </p:nvSpPr>
        <p:spPr>
          <a:xfrm>
            <a:off x="11582400" y="7962900"/>
            <a:ext cx="4553772" cy="461665"/>
          </a:xfrm>
          <a:prstGeom prst="rect">
            <a:avLst/>
          </a:prstGeom>
          <a:noFill/>
        </p:spPr>
        <p:txBody>
          <a:bodyPr wrap="square" rtlCol="0">
            <a:spAutoFit/>
          </a:bodyPr>
          <a:lstStyle/>
          <a:p>
            <a:pPr algn="r"/>
            <a:r>
              <a:rPr lang="en-US" sz="2400" dirty="0">
                <a:latin typeface="Tahoma" panose="020B0604030504040204" pitchFamily="34" charset="0"/>
                <a:ea typeface="Tahoma" panose="020B0604030504040204" pitchFamily="34" charset="0"/>
                <a:cs typeface="Tahoma" panose="020B0604030504040204" pitchFamily="34" charset="0"/>
              </a:rPr>
              <a:t>Source: The Globe and Mail</a:t>
            </a:r>
          </a:p>
        </p:txBody>
      </p:sp>
      <p:sp>
        <p:nvSpPr>
          <p:cNvPr id="2" name="Title 1">
            <a:extLst>
              <a:ext uri="{FF2B5EF4-FFF2-40B4-BE49-F238E27FC236}">
                <a16:creationId xmlns:a16="http://schemas.microsoft.com/office/drawing/2014/main" id="{9A229004-4C9B-5D9D-A3A7-C0BF88812650}"/>
              </a:ext>
            </a:extLst>
          </p:cNvPr>
          <p:cNvSpPr>
            <a:spLocks noGrp="1"/>
          </p:cNvSpPr>
          <p:nvPr>
            <p:ph type="title"/>
          </p:nvPr>
        </p:nvSpPr>
        <p:spPr>
          <a:xfrm>
            <a:off x="685800" y="571500"/>
            <a:ext cx="14840773" cy="1143000"/>
          </a:xfrm>
        </p:spPr>
        <p:txBody>
          <a:bodyPr>
            <a:noAutofit/>
          </a:bodyPr>
          <a:lstStyle/>
          <a:p>
            <a:pPr algn="l"/>
            <a:r>
              <a:rPr lang="en-US"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RESOURCE STEWARDSHIP</a:t>
            </a:r>
            <a:endParaRPr lang="en-CA" sz="4800" dirty="0">
              <a:solidFill>
                <a:schemeClr val="accent5">
                  <a:lumMod val="50000"/>
                </a:schemeClr>
              </a:solidFill>
            </a:endParaRPr>
          </a:p>
        </p:txBody>
      </p:sp>
      <p:pic>
        <p:nvPicPr>
          <p:cNvPr id="3" name="Image 2" descr="Une image contenant dessin&#10;&#10;Description générée automatiquement">
            <a:extLst>
              <a:ext uri="{FF2B5EF4-FFF2-40B4-BE49-F238E27FC236}">
                <a16:creationId xmlns:a16="http://schemas.microsoft.com/office/drawing/2014/main" id="{E1622684-4583-B198-4F88-95AE33274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Tree>
    <p:extLst>
      <p:ext uri="{BB962C8B-B14F-4D97-AF65-F5344CB8AC3E}">
        <p14:creationId xmlns:p14="http://schemas.microsoft.com/office/powerpoint/2010/main" val="179959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5F95-BBE7-4580-4EC9-B1C49FA552DA}"/>
              </a:ext>
            </a:extLst>
          </p:cNvPr>
          <p:cNvSpPr>
            <a:spLocks noGrp="1"/>
          </p:cNvSpPr>
          <p:nvPr>
            <p:ph type="title"/>
          </p:nvPr>
        </p:nvSpPr>
        <p:spPr>
          <a:xfrm>
            <a:off x="438150" y="419100"/>
            <a:ext cx="17297400" cy="1143000"/>
          </a:xfrm>
        </p:spPr>
        <p:txBody>
          <a:bodyPr>
            <a:norm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MISMATCH: WISHES AND OBSERVED REALITY </a:t>
            </a:r>
          </a:p>
        </p:txBody>
      </p:sp>
      <p:sp>
        <p:nvSpPr>
          <p:cNvPr id="3" name="Content Placeholder 2">
            <a:extLst>
              <a:ext uri="{FF2B5EF4-FFF2-40B4-BE49-F238E27FC236}">
                <a16:creationId xmlns:a16="http://schemas.microsoft.com/office/drawing/2014/main" id="{E41EDE2A-B7E2-B0F3-C88E-62BECA9C0363}"/>
              </a:ext>
            </a:extLst>
          </p:cNvPr>
          <p:cNvSpPr>
            <a:spLocks noGrp="1"/>
          </p:cNvSpPr>
          <p:nvPr>
            <p:ph idx="1"/>
          </p:nvPr>
        </p:nvSpPr>
        <p:spPr>
          <a:xfrm>
            <a:off x="438150" y="2781300"/>
            <a:ext cx="17468850" cy="6248400"/>
          </a:xfrm>
        </p:spPr>
        <p:txBody>
          <a:bodyPr>
            <a:normAutofit/>
          </a:bodyPr>
          <a:lstStyle/>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Most patients wish to die at home</a:t>
            </a:r>
          </a:p>
          <a:p>
            <a:pPr>
              <a:buClr>
                <a:schemeClr val="accent5">
                  <a:lumMod val="50000"/>
                </a:schemeClr>
              </a:buClr>
            </a:pPr>
            <a:endPar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Most patients die in hospitals</a:t>
            </a:r>
          </a:p>
          <a:p>
            <a:pPr>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70 % of hospitalized seniors wish to have comfort measures instead of interventions that prolong life: over 2/3 are admitted to ICU</a:t>
            </a:r>
          </a:p>
          <a:p>
            <a:pPr>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Rate of error 37 % in the documentation of level of care in medical records</a:t>
            </a:r>
          </a:p>
          <a:p>
            <a:endParaRPr lang="en-CA" dirty="0"/>
          </a:p>
        </p:txBody>
      </p:sp>
      <p:pic>
        <p:nvPicPr>
          <p:cNvPr id="4" name="Image 2" descr="Une image contenant dessin&#10;&#10;Description générée automatiquement">
            <a:extLst>
              <a:ext uri="{FF2B5EF4-FFF2-40B4-BE49-F238E27FC236}">
                <a16:creationId xmlns:a16="http://schemas.microsoft.com/office/drawing/2014/main" id="{B77291B7-C91D-14C8-E3DB-E171689C0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Tree>
    <p:extLst>
      <p:ext uri="{BB962C8B-B14F-4D97-AF65-F5344CB8AC3E}">
        <p14:creationId xmlns:p14="http://schemas.microsoft.com/office/powerpoint/2010/main" val="111217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5F95-BBE7-4580-4EC9-B1C49FA552DA}"/>
              </a:ext>
            </a:extLst>
          </p:cNvPr>
          <p:cNvSpPr>
            <a:spLocks noGrp="1"/>
          </p:cNvSpPr>
          <p:nvPr>
            <p:ph type="title"/>
          </p:nvPr>
        </p:nvSpPr>
        <p:spPr>
          <a:xfrm>
            <a:off x="3505200" y="3466281"/>
            <a:ext cx="11992875" cy="1143000"/>
          </a:xfrm>
        </p:spPr>
        <p:txBody>
          <a:bodyPr>
            <a:norm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Why do you think there is a mismatch?</a:t>
            </a:r>
          </a:p>
        </p:txBody>
      </p:sp>
      <p:pic>
        <p:nvPicPr>
          <p:cNvPr id="4" name="Image 2" descr="Une image contenant dessin&#10;&#10;Description générée automatiquement">
            <a:extLst>
              <a:ext uri="{FF2B5EF4-FFF2-40B4-BE49-F238E27FC236}">
                <a16:creationId xmlns:a16="http://schemas.microsoft.com/office/drawing/2014/main" id="{B77291B7-C91D-14C8-E3DB-E171689C0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pic>
        <p:nvPicPr>
          <p:cNvPr id="2050" name="Picture 2" descr="Faq">
            <a:extLst>
              <a:ext uri="{FF2B5EF4-FFF2-40B4-BE49-F238E27FC236}">
                <a16:creationId xmlns:a16="http://schemas.microsoft.com/office/drawing/2014/main" id="{79BC9F63-240E-3D86-36CB-A0764AE45F46}"/>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6600" y="188862"/>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774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5F95-BBE7-4580-4EC9-B1C49FA552DA}"/>
              </a:ext>
            </a:extLst>
          </p:cNvPr>
          <p:cNvSpPr>
            <a:spLocks noGrp="1"/>
          </p:cNvSpPr>
          <p:nvPr>
            <p:ph type="title"/>
          </p:nvPr>
        </p:nvSpPr>
        <p:spPr>
          <a:xfrm>
            <a:off x="685800" y="3390900"/>
            <a:ext cx="16459200" cy="1752600"/>
          </a:xfrm>
        </p:spPr>
        <p:txBody>
          <a:bodyPr>
            <a:norm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What information sources shape patients’ understanding of CPR’s success?</a:t>
            </a:r>
          </a:p>
        </p:txBody>
      </p:sp>
      <p:pic>
        <p:nvPicPr>
          <p:cNvPr id="4" name="Image 2" descr="Une image contenant dessin&#10;&#10;Description générée automatiquement">
            <a:extLst>
              <a:ext uri="{FF2B5EF4-FFF2-40B4-BE49-F238E27FC236}">
                <a16:creationId xmlns:a16="http://schemas.microsoft.com/office/drawing/2014/main" id="{B77291B7-C91D-14C8-E3DB-E171689C0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pic>
        <p:nvPicPr>
          <p:cNvPr id="2050" name="Picture 2" descr="Faq">
            <a:extLst>
              <a:ext uri="{FF2B5EF4-FFF2-40B4-BE49-F238E27FC236}">
                <a16:creationId xmlns:a16="http://schemas.microsoft.com/office/drawing/2014/main" id="{79BC9F63-240E-3D86-36CB-A0764AE45F46}"/>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6600" y="190500"/>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D739FE-09CE-A566-AB07-C44FDD971D36}"/>
              </a:ext>
            </a:extLst>
          </p:cNvPr>
          <p:cNvSpPr>
            <a:spLocks noGrp="1"/>
          </p:cNvSpPr>
          <p:nvPr>
            <p:ph idx="1"/>
          </p:nvPr>
        </p:nvSpPr>
        <p:spPr>
          <a:xfrm>
            <a:off x="704850" y="5905500"/>
            <a:ext cx="8229600" cy="2849563"/>
          </a:xfrm>
        </p:spPr>
        <p:txBody>
          <a:bodyPr>
            <a:normAutofit/>
          </a:bodyPr>
          <a:lstStyle/>
          <a:p>
            <a:pPr marL="514350" indent="-514350">
              <a:buClr>
                <a:schemeClr val="accent5">
                  <a:lumMod val="50000"/>
                </a:schemeClr>
              </a:buClr>
              <a:buAutoNum type="alphaUcPeriod"/>
            </a:pPr>
            <a:r>
              <a:rPr lang="en-CA" sz="3600" dirty="0"/>
              <a:t>Social media</a:t>
            </a:r>
          </a:p>
          <a:p>
            <a:pPr marL="514350" indent="-514350">
              <a:buClr>
                <a:schemeClr val="accent5">
                  <a:lumMod val="50000"/>
                </a:schemeClr>
              </a:buClr>
              <a:buAutoNum type="alphaUcPeriod"/>
            </a:pPr>
            <a:r>
              <a:rPr lang="en-CA" sz="3600" dirty="0"/>
              <a:t>Television</a:t>
            </a:r>
          </a:p>
          <a:p>
            <a:pPr marL="514350" indent="-514350">
              <a:buClr>
                <a:schemeClr val="accent5">
                  <a:lumMod val="50000"/>
                </a:schemeClr>
              </a:buClr>
              <a:buAutoNum type="alphaUcPeriod"/>
            </a:pPr>
            <a:r>
              <a:rPr lang="en-CA" sz="3600" dirty="0"/>
              <a:t>Discussions with family doctors</a:t>
            </a:r>
          </a:p>
          <a:p>
            <a:pPr marL="514350" indent="-514350">
              <a:buClr>
                <a:schemeClr val="accent5">
                  <a:lumMod val="50000"/>
                </a:schemeClr>
              </a:buClr>
              <a:buAutoNum type="alphaUcPeriod"/>
            </a:pPr>
            <a:r>
              <a:rPr lang="en-CA" sz="3600" dirty="0"/>
              <a:t>Experiences of friends and family</a:t>
            </a:r>
          </a:p>
        </p:txBody>
      </p:sp>
    </p:spTree>
    <p:extLst>
      <p:ext uri="{BB962C8B-B14F-4D97-AF65-F5344CB8AC3E}">
        <p14:creationId xmlns:p14="http://schemas.microsoft.com/office/powerpoint/2010/main" val="1117459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5F95-BBE7-4580-4EC9-B1C49FA552DA}"/>
              </a:ext>
            </a:extLst>
          </p:cNvPr>
          <p:cNvSpPr>
            <a:spLocks noGrp="1"/>
          </p:cNvSpPr>
          <p:nvPr>
            <p:ph type="title"/>
          </p:nvPr>
        </p:nvSpPr>
        <p:spPr>
          <a:xfrm>
            <a:off x="685800" y="3390900"/>
            <a:ext cx="16459200" cy="1752600"/>
          </a:xfrm>
        </p:spPr>
        <p:txBody>
          <a:bodyPr>
            <a:norm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How many patients believe that the rate of CPR success is greater than 75%?</a:t>
            </a:r>
          </a:p>
        </p:txBody>
      </p:sp>
      <p:pic>
        <p:nvPicPr>
          <p:cNvPr id="4" name="Image 2" descr="Une image contenant dessin&#10;&#10;Description générée automatiquement">
            <a:extLst>
              <a:ext uri="{FF2B5EF4-FFF2-40B4-BE49-F238E27FC236}">
                <a16:creationId xmlns:a16="http://schemas.microsoft.com/office/drawing/2014/main" id="{B77291B7-C91D-14C8-E3DB-E171689C0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pic>
        <p:nvPicPr>
          <p:cNvPr id="2050" name="Picture 2" descr="Faq">
            <a:extLst>
              <a:ext uri="{FF2B5EF4-FFF2-40B4-BE49-F238E27FC236}">
                <a16:creationId xmlns:a16="http://schemas.microsoft.com/office/drawing/2014/main" id="{79BC9F63-240E-3D86-36CB-A0764AE45F46}"/>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6600" y="190500"/>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D739FE-09CE-A566-AB07-C44FDD971D36}"/>
              </a:ext>
            </a:extLst>
          </p:cNvPr>
          <p:cNvSpPr>
            <a:spLocks noGrp="1"/>
          </p:cNvSpPr>
          <p:nvPr>
            <p:ph idx="1"/>
          </p:nvPr>
        </p:nvSpPr>
        <p:spPr>
          <a:xfrm>
            <a:off x="704850" y="5905500"/>
            <a:ext cx="8229600" cy="2849563"/>
          </a:xfrm>
        </p:spPr>
        <p:txBody>
          <a:bodyPr>
            <a:normAutofit/>
          </a:bodyPr>
          <a:lstStyle/>
          <a:p>
            <a:pPr marL="514350" indent="-514350">
              <a:buClr>
                <a:schemeClr val="accent5">
                  <a:lumMod val="50000"/>
                </a:schemeClr>
              </a:buClr>
              <a:buAutoNum type="alphaUcPeriod"/>
            </a:pPr>
            <a:r>
              <a:rPr lang="en-CA" sz="3600" dirty="0"/>
              <a:t>10%</a:t>
            </a:r>
          </a:p>
          <a:p>
            <a:pPr marL="514350" indent="-514350">
              <a:buClr>
                <a:schemeClr val="accent5">
                  <a:lumMod val="50000"/>
                </a:schemeClr>
              </a:buClr>
              <a:buAutoNum type="alphaUcPeriod"/>
            </a:pPr>
            <a:r>
              <a:rPr lang="en-CA" sz="3600" dirty="0"/>
              <a:t>30%</a:t>
            </a:r>
          </a:p>
          <a:p>
            <a:pPr marL="514350" indent="-514350">
              <a:buClr>
                <a:schemeClr val="accent5">
                  <a:lumMod val="50000"/>
                </a:schemeClr>
              </a:buClr>
              <a:buAutoNum type="alphaUcPeriod"/>
            </a:pPr>
            <a:r>
              <a:rPr lang="en-CA" sz="3600" dirty="0"/>
              <a:t>50%</a:t>
            </a:r>
          </a:p>
          <a:p>
            <a:pPr marL="514350" indent="-514350">
              <a:buClr>
                <a:schemeClr val="accent5">
                  <a:lumMod val="50000"/>
                </a:schemeClr>
              </a:buClr>
              <a:buAutoNum type="alphaUcPeriod"/>
            </a:pPr>
            <a:r>
              <a:rPr lang="en-CA" sz="3600" dirty="0"/>
              <a:t>70%</a:t>
            </a:r>
          </a:p>
        </p:txBody>
      </p:sp>
    </p:spTree>
    <p:extLst>
      <p:ext uri="{BB962C8B-B14F-4D97-AF65-F5344CB8AC3E}">
        <p14:creationId xmlns:p14="http://schemas.microsoft.com/office/powerpoint/2010/main" val="823499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5F95-BBE7-4580-4EC9-B1C49FA552DA}"/>
              </a:ext>
            </a:extLst>
          </p:cNvPr>
          <p:cNvSpPr>
            <a:spLocks noGrp="1"/>
          </p:cNvSpPr>
          <p:nvPr>
            <p:ph type="title"/>
          </p:nvPr>
        </p:nvSpPr>
        <p:spPr>
          <a:xfrm>
            <a:off x="438150" y="419100"/>
            <a:ext cx="17297400" cy="1143000"/>
          </a:xfrm>
        </p:spPr>
        <p:txBody>
          <a:bodyPr>
            <a:norm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WHAT DO PATIENTS KNOW ABOUT CPR?</a:t>
            </a:r>
          </a:p>
        </p:txBody>
      </p:sp>
      <p:sp>
        <p:nvSpPr>
          <p:cNvPr id="3" name="Content Placeholder 2">
            <a:extLst>
              <a:ext uri="{FF2B5EF4-FFF2-40B4-BE49-F238E27FC236}">
                <a16:creationId xmlns:a16="http://schemas.microsoft.com/office/drawing/2014/main" id="{E41EDE2A-B7E2-B0F3-C88E-62BECA9C0363}"/>
              </a:ext>
            </a:extLst>
          </p:cNvPr>
          <p:cNvSpPr>
            <a:spLocks noGrp="1"/>
          </p:cNvSpPr>
          <p:nvPr>
            <p:ph idx="1"/>
          </p:nvPr>
        </p:nvSpPr>
        <p:spPr>
          <a:xfrm>
            <a:off x="438150" y="5143500"/>
            <a:ext cx="17468850" cy="4800600"/>
          </a:xfrm>
        </p:spPr>
        <p:txBody>
          <a:bodyPr>
            <a:normAutofit lnSpcReduction="10000"/>
          </a:bodyPr>
          <a:lstStyle/>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&gt; 50% of patients estimate that CPR has success rate over 75%</a:t>
            </a:r>
          </a:p>
          <a:p>
            <a:pPr>
              <a:buClr>
                <a:schemeClr val="accent5">
                  <a:lumMod val="50000"/>
                </a:schemeClr>
              </a:buClr>
            </a:pPr>
            <a:endPar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Most people underestimate the risks associated with CPR</a:t>
            </a:r>
          </a:p>
          <a:p>
            <a:pPr>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Television is the most frequent source of information on CPR (65% in a Californian study)</a:t>
            </a:r>
          </a:p>
          <a:p>
            <a:pPr>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 &gt; 90% want to receive CPR</a:t>
            </a:r>
          </a:p>
          <a:p>
            <a:pPr>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endParaRPr lang="en-CA" dirty="0"/>
          </a:p>
        </p:txBody>
      </p:sp>
      <p:pic>
        <p:nvPicPr>
          <p:cNvPr id="4" name="Image 2" descr="Une image contenant dessin&#10;&#10;Description générée automatiquement">
            <a:extLst>
              <a:ext uri="{FF2B5EF4-FFF2-40B4-BE49-F238E27FC236}">
                <a16:creationId xmlns:a16="http://schemas.microsoft.com/office/drawing/2014/main" id="{B77291B7-C91D-14C8-E3DB-E171689C0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pic>
        <p:nvPicPr>
          <p:cNvPr id="5" name="Picture 4">
            <a:extLst>
              <a:ext uri="{FF2B5EF4-FFF2-40B4-BE49-F238E27FC236}">
                <a16:creationId xmlns:a16="http://schemas.microsoft.com/office/drawing/2014/main" id="{BA3A5CA3-90A1-FA3A-13D2-54E502D9941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810000" y="2114550"/>
            <a:ext cx="9784602" cy="2476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1842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31675"/>
          </a:xfrm>
          <a:prstGeom prst="rect">
            <a:avLst/>
          </a:prstGeom>
          <a:solidFill>
            <a:schemeClr val="accent6">
              <a:lumMod val="60000"/>
              <a:lumOff val="40000"/>
            </a:schemeClr>
          </a:solidFill>
        </p:spPr>
        <p:txBody>
          <a:bodyPr/>
          <a:lstStyle/>
          <a:p>
            <a:endParaRPr lang="en-US" dirty="0"/>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52390" y="2019970"/>
            <a:ext cx="18392780" cy="23407"/>
          </a:xfrm>
          <a:prstGeom prst="line">
            <a:avLst/>
          </a:prstGeom>
          <a:ln w="28575" cap="flat">
            <a:solidFill>
              <a:srgbClr val="000000"/>
            </a:solidFill>
            <a:prstDash val="solid"/>
            <a:headEnd type="none" w="sm" len="sm"/>
            <a:tailEnd type="none" w="sm" len="sm"/>
          </a:ln>
        </p:spPr>
        <p:txBody>
          <a:bodyPr/>
          <a:lstStyle/>
          <a:p>
            <a:endParaRPr lang="en-US"/>
          </a:p>
        </p:txBody>
      </p:sp>
      <p:sp>
        <p:nvSpPr>
          <p:cNvPr id="4" name="AutoShape 4">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0795990" flipV="1">
            <a:off x="6" y="3368298"/>
            <a:ext cx="18392779" cy="21457"/>
          </a:xfrm>
          <a:prstGeom prst="line">
            <a:avLst/>
          </a:prstGeom>
          <a:ln w="28575" cap="flat">
            <a:solidFill>
              <a:srgbClr val="000000"/>
            </a:solidFill>
            <a:prstDash val="sysDot"/>
            <a:headEnd type="none" w="sm" len="sm"/>
            <a:tailEnd type="none" w="sm" len="sm"/>
          </a:ln>
        </p:spPr>
        <p:txBody>
          <a:bodyPr/>
          <a:lstStyle/>
          <a:p>
            <a:endParaRPr lang="en-US"/>
          </a:p>
        </p:txBody>
      </p:sp>
      <p:sp>
        <p:nvSpPr>
          <p:cNvPr id="7" name="TextBox 7"/>
          <p:cNvSpPr txBox="1">
            <a:spLocks noGrp="1" noRot="1" noMove="1" noResize="1" noEditPoints="1" noAdjustHandles="1" noChangeArrowheads="1" noChangeShapeType="1"/>
          </p:cNvSpPr>
          <p:nvPr/>
        </p:nvSpPr>
        <p:spPr>
          <a:xfrm>
            <a:off x="4343400" y="462786"/>
            <a:ext cx="87630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Presenter Disclosure</a:t>
            </a:r>
          </a:p>
        </p:txBody>
      </p:sp>
      <p:sp>
        <p:nvSpPr>
          <p:cNvPr id="8" name="TextBox 8"/>
          <p:cNvSpPr txBox="1">
            <a:spLocks noGrp="1" noRot="1" noMove="1" noResize="1" noEditPoints="1" noAdjustHandles="1" noChangeArrowheads="1" noChangeShapeType="1"/>
          </p:cNvSpPr>
          <p:nvPr/>
        </p:nvSpPr>
        <p:spPr>
          <a:xfrm>
            <a:off x="443774" y="2348020"/>
            <a:ext cx="17539426" cy="1370760"/>
          </a:xfrm>
          <a:prstGeom prst="rect">
            <a:avLst/>
          </a:prstGeom>
        </p:spPr>
        <p:txBody>
          <a:bodyPr wrap="square" lIns="0" tIns="0" rIns="0" bIns="0" rtlCol="0" anchor="t">
            <a:spAutoFit/>
          </a:bodyPr>
          <a:lstStyle/>
          <a:p>
            <a:pPr>
              <a:lnSpc>
                <a:spcPts val="5599"/>
              </a:lnSpc>
            </a:pPr>
            <a:r>
              <a:rPr lang="en-US" sz="3999" b="1" dirty="0">
                <a:latin typeface="Lucida Bright" panose="02040602050505020304" pitchFamily="18" charset="0"/>
                <a:cs typeface="Arial" panose="020B0604020202020204" pitchFamily="34" charset="0"/>
              </a:rPr>
              <a:t>Presenter: </a:t>
            </a:r>
            <a:r>
              <a:rPr lang="en-CA" sz="4000" dirty="0">
                <a:latin typeface="Lucida Bright" panose="02040602050505020304" pitchFamily="18" charset="0"/>
              </a:rPr>
              <a:t>Janet Reynolds, MD, CCFP, FCFP </a:t>
            </a:r>
            <a:endParaRPr lang="en-CA" sz="3080" dirty="0">
              <a:latin typeface="Lucida Bright" panose="02040602050505020304" pitchFamily="18" charset="0"/>
            </a:endParaRPr>
          </a:p>
          <a:p>
            <a:pPr>
              <a:lnSpc>
                <a:spcPts val="5599"/>
              </a:lnSpc>
            </a:pPr>
            <a:endParaRPr lang="en-US" sz="3999" dirty="0">
              <a:solidFill>
                <a:srgbClr val="FF1616"/>
              </a:solidFill>
              <a:latin typeface="Lucida Bright" panose="02040602050505020304" pitchFamily="18" charset="0"/>
              <a:cs typeface="Arial" panose="020B0604020202020204" pitchFamily="34" charset="0"/>
            </a:endParaRPr>
          </a:p>
        </p:txBody>
      </p:sp>
      <p:sp>
        <p:nvSpPr>
          <p:cNvPr id="9" name="TextBox 9"/>
          <p:cNvSpPr txBox="1">
            <a:spLocks noGrp="1" noRot="1" noMove="1" noResize="1" noEditPoints="1" noAdjustHandles="1" noChangeArrowheads="1" noChangeShapeType="1"/>
          </p:cNvSpPr>
          <p:nvPr/>
        </p:nvSpPr>
        <p:spPr>
          <a:xfrm>
            <a:off x="443774" y="3650232"/>
            <a:ext cx="11214825" cy="673711"/>
          </a:xfrm>
          <a:prstGeom prst="rect">
            <a:avLst/>
          </a:prstGeom>
        </p:spPr>
        <p:txBody>
          <a:bodyPr wrap="square" lIns="0" tIns="0" rIns="0" bIns="0" rtlCol="0" anchor="t">
            <a:spAutoFit/>
          </a:bodyPr>
          <a:lstStyle/>
          <a:p>
            <a:pPr>
              <a:lnSpc>
                <a:spcPts val="5599"/>
              </a:lnSpc>
            </a:pPr>
            <a:r>
              <a:rPr lang="en-US" sz="3999" b="1" dirty="0">
                <a:solidFill>
                  <a:srgbClr val="000000"/>
                </a:solidFill>
                <a:latin typeface="Lucida Bright" panose="02040602050505020304" pitchFamily="18" charset="0"/>
              </a:rPr>
              <a:t>Relationships with financial sponsors:</a:t>
            </a:r>
          </a:p>
        </p:txBody>
      </p:sp>
      <p:sp>
        <p:nvSpPr>
          <p:cNvPr id="10" name="TextBox 10"/>
          <p:cNvSpPr txBox="1"/>
          <p:nvPr/>
        </p:nvSpPr>
        <p:spPr>
          <a:xfrm>
            <a:off x="321854" y="4573692"/>
            <a:ext cx="17661346" cy="4039567"/>
          </a:xfrm>
          <a:prstGeom prst="rect">
            <a:avLst/>
          </a:prstGeom>
        </p:spPr>
        <p:txBody>
          <a:bodyPr wrap="square" lIns="0" tIns="0" rIns="0" bIns="0" rtlCol="0" anchor="t">
            <a:spAutoFit/>
          </a:bodyPr>
          <a:lstStyle/>
          <a:p>
            <a:pPr marL="914400" lvl="1" indent="-457200">
              <a:lnSpc>
                <a:spcPts val="3499"/>
              </a:lnSpc>
              <a:buFont typeface="Arial" panose="020B0604020202020204" pitchFamily="34" charset="0"/>
              <a:buChar char="•"/>
            </a:pPr>
            <a:r>
              <a:rPr lang="en-US" sz="3080" dirty="0">
                <a:latin typeface="Lucida Bright" panose="02040602050505020304" pitchFamily="18" charset="0"/>
                <a:cs typeface="Arial" panose="020B0604020202020204" pitchFamily="34" charset="0"/>
              </a:rPr>
              <a:t>Any direct financial relationships, including receipt of honoraria: </a:t>
            </a:r>
            <a:r>
              <a:rPr lang="en-US" sz="3080" dirty="0">
                <a:latin typeface="Lucida Bright" panose="02040602050505020304" pitchFamily="18" charset="0"/>
              </a:rPr>
              <a:t>Choosing Wisely Canada Primary Care Co-Lead; Practising Wisely Facilitator</a:t>
            </a:r>
          </a:p>
          <a:p>
            <a:pPr marL="914400" lvl="1" indent="-457200">
              <a:lnSpc>
                <a:spcPts val="3499"/>
              </a:lnSpc>
              <a:buFont typeface="Arial" panose="020B0604020202020204" pitchFamily="34" charset="0"/>
              <a:buChar char="•"/>
            </a:pPr>
            <a:endParaRPr lang="en-US" sz="3080" dirty="0">
              <a:solidFill>
                <a:srgbClr val="FF1616"/>
              </a:solidFill>
              <a:latin typeface="Lucida Bright" panose="02040602050505020304" pitchFamily="18" charset="0"/>
              <a:cs typeface="Arial" panose="020B0604020202020204" pitchFamily="34" charset="0"/>
            </a:endParaRPr>
          </a:p>
          <a:p>
            <a:pPr marL="914400" lvl="1" indent="-457200">
              <a:lnSpc>
                <a:spcPts val="3499"/>
              </a:lnSpc>
              <a:buFont typeface="Arial" panose="020B0604020202020204" pitchFamily="34" charset="0"/>
              <a:buChar char="•"/>
            </a:pPr>
            <a:r>
              <a:rPr lang="en-US" sz="3080" dirty="0">
                <a:solidFill>
                  <a:srgbClr val="000000"/>
                </a:solidFill>
                <a:latin typeface="Lucida Bright" panose="02040602050505020304" pitchFamily="18" charset="0"/>
                <a:cs typeface="Arial" panose="020B0604020202020204" pitchFamily="34" charset="0"/>
              </a:rPr>
              <a:t>Membership on advisory boards or speakers’ bureaus: </a:t>
            </a:r>
            <a:r>
              <a:rPr lang="en-US" sz="3080" dirty="0">
                <a:latin typeface="Lucida Bright" panose="02040602050505020304" pitchFamily="18" charset="0"/>
                <a:cs typeface="Arial" panose="020B0604020202020204" pitchFamily="34" charset="0"/>
              </a:rPr>
              <a:t>N/A </a:t>
            </a:r>
          </a:p>
          <a:p>
            <a:pPr marL="914400" lvl="1" indent="-457200">
              <a:lnSpc>
                <a:spcPts val="3499"/>
              </a:lnSpc>
              <a:buFont typeface="Arial" panose="020B0604020202020204" pitchFamily="34" charset="0"/>
              <a:buChar char="•"/>
            </a:pPr>
            <a:endParaRPr lang="en-US" sz="3080" dirty="0">
              <a:solidFill>
                <a:srgbClr val="FF1616"/>
              </a:solidFill>
              <a:latin typeface="Lucida Bright" panose="02040602050505020304" pitchFamily="18" charset="0"/>
              <a:cs typeface="Arial" panose="020B0604020202020204" pitchFamily="34" charset="0"/>
            </a:endParaRPr>
          </a:p>
          <a:p>
            <a:pPr marL="914400" lvl="1" indent="-457200">
              <a:lnSpc>
                <a:spcPts val="3499"/>
              </a:lnSpc>
              <a:buFont typeface="Arial" panose="020B0604020202020204" pitchFamily="34" charset="0"/>
              <a:buChar char="•"/>
            </a:pPr>
            <a:r>
              <a:rPr lang="en-US" sz="3080" dirty="0">
                <a:solidFill>
                  <a:srgbClr val="000000"/>
                </a:solidFill>
                <a:latin typeface="Lucida Bright" panose="02040602050505020304" pitchFamily="18" charset="0"/>
                <a:cs typeface="Arial" panose="020B0604020202020204" pitchFamily="34" charset="0"/>
              </a:rPr>
              <a:t>Patents for drugs or devices:</a:t>
            </a:r>
            <a:r>
              <a:rPr lang="en-US" sz="3080" dirty="0">
                <a:latin typeface="Lucida Bright" panose="02040602050505020304" pitchFamily="18" charset="0"/>
                <a:cs typeface="Arial" panose="020B0604020202020204" pitchFamily="34" charset="0"/>
              </a:rPr>
              <a:t> N/A</a:t>
            </a:r>
          </a:p>
          <a:p>
            <a:pPr marL="914400" lvl="1" indent="-457200">
              <a:lnSpc>
                <a:spcPts val="3499"/>
              </a:lnSpc>
              <a:buFont typeface="Arial" panose="020B0604020202020204" pitchFamily="34" charset="0"/>
              <a:buChar char="•"/>
            </a:pPr>
            <a:endParaRPr lang="en-US" sz="3080" dirty="0">
              <a:solidFill>
                <a:srgbClr val="FF1616"/>
              </a:solidFill>
              <a:latin typeface="Lucida Bright" panose="02040602050505020304" pitchFamily="18" charset="0"/>
              <a:cs typeface="Arial" panose="020B0604020202020204" pitchFamily="34" charset="0"/>
            </a:endParaRPr>
          </a:p>
          <a:p>
            <a:pPr marL="914400" lvl="1" indent="-457200">
              <a:lnSpc>
                <a:spcPts val="3499"/>
              </a:lnSpc>
              <a:buFont typeface="Arial" panose="020B0604020202020204" pitchFamily="34" charset="0"/>
              <a:buChar char="•"/>
            </a:pPr>
            <a:r>
              <a:rPr lang="en-US" sz="3080" dirty="0">
                <a:solidFill>
                  <a:srgbClr val="000000"/>
                </a:solidFill>
                <a:latin typeface="Lucida Bright" panose="02040602050505020304" pitchFamily="18" charset="0"/>
                <a:cs typeface="Arial" panose="020B0604020202020204" pitchFamily="34" charset="0"/>
              </a:rPr>
              <a:t>Other</a:t>
            </a:r>
            <a:r>
              <a:rPr lang="en-US" sz="3080" dirty="0">
                <a:latin typeface="Lucida Bright" panose="02040602050505020304" pitchFamily="18" charset="0"/>
                <a:cs typeface="Arial" panose="020B0604020202020204" pitchFamily="34" charset="0"/>
              </a:rPr>
              <a:t>: </a:t>
            </a:r>
            <a:r>
              <a:rPr lang="en-US" sz="3080" dirty="0">
                <a:latin typeface="Lucida Bright" panose="02040602050505020304" pitchFamily="18" charset="0"/>
              </a:rPr>
              <a:t>Family Physician and Medical Director, Crowfoot Village Family Practice, Medical Director Calgary Foothills Primary Care Network</a:t>
            </a:r>
          </a:p>
        </p:txBody>
      </p:sp>
      <p:sp>
        <p:nvSpPr>
          <p:cNvPr id="11" name="Title 2">
            <a:extLst>
              <a:ext uri="{FF2B5EF4-FFF2-40B4-BE49-F238E27FC236}">
                <a16:creationId xmlns:a16="http://schemas.microsoft.com/office/drawing/2014/main" id="{8C06A776-B833-5296-DB25-2206354DEAEC}"/>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5F95-BBE7-4580-4EC9-B1C49FA552DA}"/>
              </a:ext>
            </a:extLst>
          </p:cNvPr>
          <p:cNvSpPr>
            <a:spLocks noGrp="1"/>
          </p:cNvSpPr>
          <p:nvPr>
            <p:ph type="title"/>
          </p:nvPr>
        </p:nvSpPr>
        <p:spPr>
          <a:xfrm>
            <a:off x="438150" y="419100"/>
            <a:ext cx="14420850" cy="1143000"/>
          </a:xfrm>
        </p:spPr>
        <p:txBody>
          <a:bodyPr>
            <a:norm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CPR REALITY</a:t>
            </a:r>
          </a:p>
        </p:txBody>
      </p:sp>
      <p:sp>
        <p:nvSpPr>
          <p:cNvPr id="3" name="Content Placeholder 2">
            <a:extLst>
              <a:ext uri="{FF2B5EF4-FFF2-40B4-BE49-F238E27FC236}">
                <a16:creationId xmlns:a16="http://schemas.microsoft.com/office/drawing/2014/main" id="{E41EDE2A-B7E2-B0F3-C88E-62BECA9C0363}"/>
              </a:ext>
            </a:extLst>
          </p:cNvPr>
          <p:cNvSpPr>
            <a:spLocks noGrp="1"/>
          </p:cNvSpPr>
          <p:nvPr>
            <p:ph idx="1"/>
          </p:nvPr>
        </p:nvSpPr>
        <p:spPr>
          <a:xfrm>
            <a:off x="457200" y="2743200"/>
            <a:ext cx="17468850" cy="4800600"/>
          </a:xfrm>
        </p:spPr>
        <p:txBody>
          <a:bodyPr>
            <a:normAutofit fontScale="92500"/>
          </a:bodyPr>
          <a:lstStyle/>
          <a:p>
            <a:pPr marL="0" indent="0">
              <a:buClr>
                <a:schemeClr val="accent5">
                  <a:lumMod val="50000"/>
                </a:schemeClr>
              </a:buClr>
              <a:buNone/>
            </a:pPr>
            <a:r>
              <a:rPr lang="en-US" sz="3600" b="1" i="0" dirty="0">
                <a:solidFill>
                  <a:srgbClr val="212121"/>
                </a:solidFill>
                <a:effectLst/>
                <a:latin typeface="Tahoma" panose="020B0604030504040204" pitchFamily="34" charset="0"/>
                <a:ea typeface="Tahoma" panose="020B0604030504040204" pitchFamily="34" charset="0"/>
                <a:cs typeface="Tahoma" panose="020B0604030504040204" pitchFamily="34" charset="0"/>
              </a:rPr>
              <a:t>Canadian Study:</a:t>
            </a:r>
          </a:p>
          <a:p>
            <a:pPr marL="0" indent="0">
              <a:buClr>
                <a:schemeClr val="accent5">
                  <a:lumMod val="50000"/>
                </a:schemeClr>
              </a:buClr>
              <a:buNone/>
            </a:pPr>
            <a:endParaRPr lang="en-US" sz="3600" b="0" i="0" dirty="0">
              <a:solidFill>
                <a:srgbClr val="212121"/>
              </a:solidFill>
              <a:effectLst/>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b="0" i="0" dirty="0">
                <a:solidFill>
                  <a:srgbClr val="212121"/>
                </a:solidFill>
                <a:effectLst/>
                <a:latin typeface="Tahoma" panose="020B0604030504040204" pitchFamily="34" charset="0"/>
                <a:ea typeface="Tahoma" panose="020B0604030504040204" pitchFamily="34" charset="0"/>
                <a:cs typeface="Tahoma" panose="020B0604030504040204" pitchFamily="34" charset="0"/>
              </a:rPr>
              <a:t>In-hospital CPR for cardiopulmonary arrest was associated with 30.4% success at the end of CPR </a:t>
            </a:r>
          </a:p>
          <a:p>
            <a:pPr>
              <a:buClr>
                <a:schemeClr val="accent5">
                  <a:lumMod val="50000"/>
                </a:schemeClr>
              </a:buClr>
            </a:pPr>
            <a:endParaRPr lang="en-US" sz="3600" dirty="0">
              <a:solidFill>
                <a:srgbClr val="212121"/>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solidFill>
                  <a:srgbClr val="212121"/>
                </a:solidFill>
                <a:latin typeface="Tahoma" panose="020B0604030504040204" pitchFamily="34" charset="0"/>
                <a:ea typeface="Tahoma" panose="020B0604030504040204" pitchFamily="34" charset="0"/>
                <a:cs typeface="Tahoma" panose="020B0604030504040204" pitchFamily="34" charset="0"/>
              </a:rPr>
              <a:t>O</a:t>
            </a:r>
            <a:r>
              <a:rPr lang="en-US" sz="3600" b="0" i="0" dirty="0">
                <a:solidFill>
                  <a:srgbClr val="212121"/>
                </a:solidFill>
                <a:effectLst/>
                <a:latin typeface="Tahoma" panose="020B0604030504040204" pitchFamily="34" charset="0"/>
                <a:ea typeface="Tahoma" panose="020B0604030504040204" pitchFamily="34" charset="0"/>
                <a:cs typeface="Tahoma" panose="020B0604030504040204" pitchFamily="34" charset="0"/>
              </a:rPr>
              <a:t>nly 12% were alive at discharge. </a:t>
            </a:r>
          </a:p>
          <a:p>
            <a:pPr>
              <a:buClr>
                <a:schemeClr val="accent5">
                  <a:lumMod val="50000"/>
                </a:schemeClr>
              </a:buClr>
            </a:pPr>
            <a:endParaRPr lang="en-US" sz="3600" b="0" i="0" dirty="0">
              <a:solidFill>
                <a:srgbClr val="212121"/>
              </a:solidFill>
              <a:effectLst/>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b="0" i="0" dirty="0">
                <a:solidFill>
                  <a:srgbClr val="212121"/>
                </a:solidFill>
                <a:effectLst/>
                <a:latin typeface="Tahoma" panose="020B0604030504040204" pitchFamily="34" charset="0"/>
                <a:ea typeface="Tahoma" panose="020B0604030504040204" pitchFamily="34" charset="0"/>
                <a:cs typeface="Tahoma" panose="020B0604030504040204" pitchFamily="34" charset="0"/>
              </a:rPr>
              <a:t>Duration of CPR &gt;10 minutes was predictive of significantly decreased survival to discharge</a:t>
            </a:r>
          </a:p>
          <a:p>
            <a:pPr>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endParaRPr lang="en-CA" dirty="0"/>
          </a:p>
        </p:txBody>
      </p:sp>
      <p:pic>
        <p:nvPicPr>
          <p:cNvPr id="4" name="Image 2" descr="Une image contenant dessin&#10;&#10;Description générée automatiquement">
            <a:extLst>
              <a:ext uri="{FF2B5EF4-FFF2-40B4-BE49-F238E27FC236}">
                <a16:creationId xmlns:a16="http://schemas.microsoft.com/office/drawing/2014/main" id="{B77291B7-C91D-14C8-E3DB-E171689C0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Tree>
    <p:extLst>
      <p:ext uri="{BB962C8B-B14F-4D97-AF65-F5344CB8AC3E}">
        <p14:creationId xmlns:p14="http://schemas.microsoft.com/office/powerpoint/2010/main" val="971487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5F95-BBE7-4580-4EC9-B1C49FA552DA}"/>
              </a:ext>
            </a:extLst>
          </p:cNvPr>
          <p:cNvSpPr>
            <a:spLocks noGrp="1"/>
          </p:cNvSpPr>
          <p:nvPr>
            <p:ph type="title"/>
          </p:nvPr>
        </p:nvSpPr>
        <p:spPr>
          <a:xfrm>
            <a:off x="438150" y="419100"/>
            <a:ext cx="14420850" cy="1828800"/>
          </a:xfrm>
        </p:spPr>
        <p:txBody>
          <a:bodyPr>
            <a:no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HARMS AND BENEFITS OF OTHER INVASIVE TESTS OR TREATMENTS</a:t>
            </a:r>
          </a:p>
        </p:txBody>
      </p:sp>
      <p:sp>
        <p:nvSpPr>
          <p:cNvPr id="3" name="Content Placeholder 2">
            <a:extLst>
              <a:ext uri="{FF2B5EF4-FFF2-40B4-BE49-F238E27FC236}">
                <a16:creationId xmlns:a16="http://schemas.microsoft.com/office/drawing/2014/main" id="{E41EDE2A-B7E2-B0F3-C88E-62BECA9C0363}"/>
              </a:ext>
            </a:extLst>
          </p:cNvPr>
          <p:cNvSpPr>
            <a:spLocks noGrp="1"/>
          </p:cNvSpPr>
          <p:nvPr>
            <p:ph idx="1"/>
          </p:nvPr>
        </p:nvSpPr>
        <p:spPr>
          <a:xfrm>
            <a:off x="457200" y="2743200"/>
            <a:ext cx="17468850" cy="4800600"/>
          </a:xfrm>
        </p:spPr>
        <p:txBody>
          <a:bodyPr>
            <a:normAutofit/>
          </a:bodyPr>
          <a:lstStyle/>
          <a:p>
            <a:pPr>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CA" dirty="0"/>
              <a:t>Blood transfusions</a:t>
            </a:r>
          </a:p>
          <a:p>
            <a:r>
              <a:rPr lang="en-CA" dirty="0"/>
              <a:t>Paracentesis</a:t>
            </a:r>
          </a:p>
          <a:p>
            <a:r>
              <a:rPr lang="en-CA" dirty="0"/>
              <a:t>Dialysis</a:t>
            </a:r>
          </a:p>
          <a:p>
            <a:r>
              <a:rPr lang="en-CA" dirty="0"/>
              <a:t>Others?</a:t>
            </a:r>
          </a:p>
          <a:p>
            <a:endParaRPr lang="en-CA" dirty="0"/>
          </a:p>
          <a:p>
            <a:endParaRPr lang="en-CA" dirty="0"/>
          </a:p>
        </p:txBody>
      </p:sp>
      <p:pic>
        <p:nvPicPr>
          <p:cNvPr id="4" name="Image 2" descr="Une image contenant dessin&#10;&#10;Description générée automatiquement">
            <a:extLst>
              <a:ext uri="{FF2B5EF4-FFF2-40B4-BE49-F238E27FC236}">
                <a16:creationId xmlns:a16="http://schemas.microsoft.com/office/drawing/2014/main" id="{B77291B7-C91D-14C8-E3DB-E171689C0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Tree>
    <p:extLst>
      <p:ext uri="{BB962C8B-B14F-4D97-AF65-F5344CB8AC3E}">
        <p14:creationId xmlns:p14="http://schemas.microsoft.com/office/powerpoint/2010/main" val="2600635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5F95-BBE7-4580-4EC9-B1C49FA552DA}"/>
              </a:ext>
            </a:extLst>
          </p:cNvPr>
          <p:cNvSpPr>
            <a:spLocks noGrp="1"/>
          </p:cNvSpPr>
          <p:nvPr>
            <p:ph type="title"/>
          </p:nvPr>
        </p:nvSpPr>
        <p:spPr>
          <a:xfrm>
            <a:off x="1729237" y="2171700"/>
            <a:ext cx="14325600" cy="2209798"/>
          </a:xfrm>
        </p:spPr>
        <p:txBody>
          <a:bodyPr>
            <a:norm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When is a good time to have these conversations?</a:t>
            </a:r>
          </a:p>
        </p:txBody>
      </p:sp>
      <p:pic>
        <p:nvPicPr>
          <p:cNvPr id="4" name="Image 2" descr="Une image contenant dessin&#10;&#10;Description générée automatiquement">
            <a:extLst>
              <a:ext uri="{FF2B5EF4-FFF2-40B4-BE49-F238E27FC236}">
                <a16:creationId xmlns:a16="http://schemas.microsoft.com/office/drawing/2014/main" id="{B77291B7-C91D-14C8-E3DB-E171689C0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pic>
        <p:nvPicPr>
          <p:cNvPr id="2050" name="Picture 2" descr="Faq">
            <a:extLst>
              <a:ext uri="{FF2B5EF4-FFF2-40B4-BE49-F238E27FC236}">
                <a16:creationId xmlns:a16="http://schemas.microsoft.com/office/drawing/2014/main" id="{79BC9F63-240E-3D86-36CB-A0764AE45F46}"/>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86600" y="188862"/>
            <a:ext cx="2743200" cy="2743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65A8E089-0B25-B854-A04A-DCDDEAF9AEE6}"/>
              </a:ext>
            </a:extLst>
          </p:cNvPr>
          <p:cNvGraphicFramePr>
            <a:graphicFrameLocks noGrp="1"/>
          </p:cNvGraphicFramePr>
          <p:nvPr>
            <p:extLst>
              <p:ext uri="{D42A27DB-BD31-4B8C-83A1-F6EECF244321}">
                <p14:modId xmlns:p14="http://schemas.microsoft.com/office/powerpoint/2010/main" val="4010524166"/>
              </p:ext>
            </p:extLst>
          </p:nvPr>
        </p:nvGraphicFramePr>
        <p:xfrm>
          <a:off x="1995936" y="4895850"/>
          <a:ext cx="13891764" cy="2834640"/>
        </p:xfrm>
        <a:graphic>
          <a:graphicData uri="http://schemas.openxmlformats.org/drawingml/2006/table">
            <a:tbl>
              <a:tblPr firstRow="1" bandRow="1">
                <a:tableStyleId>{5C22544A-7EE6-4342-B048-85BDC9FD1C3A}</a:tableStyleId>
              </a:tblPr>
              <a:tblGrid>
                <a:gridCol w="6945882">
                  <a:extLst>
                    <a:ext uri="{9D8B030D-6E8A-4147-A177-3AD203B41FA5}">
                      <a16:colId xmlns:a16="http://schemas.microsoft.com/office/drawing/2014/main" val="56007612"/>
                    </a:ext>
                  </a:extLst>
                </a:gridCol>
                <a:gridCol w="6945882">
                  <a:extLst>
                    <a:ext uri="{9D8B030D-6E8A-4147-A177-3AD203B41FA5}">
                      <a16:colId xmlns:a16="http://schemas.microsoft.com/office/drawing/2014/main" val="364675256"/>
                    </a:ext>
                  </a:extLst>
                </a:gridCol>
              </a:tblGrid>
              <a:tr h="1752598">
                <a:tc>
                  <a:txBody>
                    <a:bodyPr/>
                    <a:lstStyle/>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Admission to hospital</a:t>
                      </a:r>
                    </a:p>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New Dx</a:t>
                      </a:r>
                    </a:p>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Progression of chronic illness</a:t>
                      </a:r>
                    </a:p>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Loss of autonomy</a:t>
                      </a:r>
                    </a:p>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Transition of care</a:t>
                      </a:r>
                      <a:endPar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txBody>
                  <a:tcPr>
                    <a:noFill/>
                  </a:tcPr>
                </a:tc>
                <a:tc>
                  <a:txBody>
                    <a:bodyPr/>
                    <a:lstStyle/>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Before a new treatment</a:t>
                      </a:r>
                    </a:p>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Before a new investigation</a:t>
                      </a:r>
                    </a:p>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Age milestones</a:t>
                      </a:r>
                    </a:p>
                    <a:p>
                      <a:pPr marL="571500" indent="-571500">
                        <a:buClr>
                          <a:srgbClr val="415D74"/>
                        </a:buClr>
                        <a:buFont typeface="Arial" panose="020B0604020202020204" pitchFamily="34" charset="0"/>
                        <a:buChar char="•"/>
                      </a:pPr>
                      <a:r>
                        <a:rPr lang="en-US" sz="3600" b="0" i="0" u="none" strike="noStrike" kern="1200" cap="none" spc="0" baseline="0" dirty="0">
                          <a:solidFill>
                            <a:schemeClr val="tx1">
                              <a:lumMod val="85000"/>
                              <a:lumOff val="15000"/>
                            </a:schemeClr>
                          </a:solidFill>
                          <a:uFillTx/>
                          <a:latin typeface="Tahoma" panose="020B0604030504040204" pitchFamily="34" charset="0"/>
                          <a:ea typeface="Tahoma" panose="020B0604030504040204" pitchFamily="34" charset="0"/>
                          <a:cs typeface="Tahoma" panose="020B0604030504040204" pitchFamily="34" charset="0"/>
                        </a:rPr>
                        <a:t>Periodically</a:t>
                      </a:r>
                    </a:p>
                    <a:p>
                      <a:endPar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txBody>
                  <a:tcPr>
                    <a:noFill/>
                  </a:tcPr>
                </a:tc>
                <a:extLst>
                  <a:ext uri="{0D108BD9-81ED-4DB2-BD59-A6C34878D82A}">
                    <a16:rowId xmlns:a16="http://schemas.microsoft.com/office/drawing/2014/main" val="553825063"/>
                  </a:ext>
                </a:extLst>
              </a:tr>
            </a:tbl>
          </a:graphicData>
        </a:graphic>
      </p:graphicFrame>
    </p:spTree>
    <p:extLst>
      <p:ext uri="{BB962C8B-B14F-4D97-AF65-F5344CB8AC3E}">
        <p14:creationId xmlns:p14="http://schemas.microsoft.com/office/powerpoint/2010/main" val="64443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2" descr="Une image contenant dessin&#10;&#10;Description générée automatiquement">
            <a:extLst>
              <a:ext uri="{FF2B5EF4-FFF2-40B4-BE49-F238E27FC236}">
                <a16:creationId xmlns:a16="http://schemas.microsoft.com/office/drawing/2014/main" id="{8451B319-65BC-EBB0-875E-ABD6DE671C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
        <p:nvSpPr>
          <p:cNvPr id="11" name="Title 1">
            <a:extLst>
              <a:ext uri="{FF2B5EF4-FFF2-40B4-BE49-F238E27FC236}">
                <a16:creationId xmlns:a16="http://schemas.microsoft.com/office/drawing/2014/main" id="{CA3AAC67-2A29-8E9F-DFB3-63F9301F6089}"/>
              </a:ext>
            </a:extLst>
          </p:cNvPr>
          <p:cNvSpPr>
            <a:spLocks noGrp="1"/>
          </p:cNvSpPr>
          <p:nvPr>
            <p:ph type="title"/>
          </p:nvPr>
        </p:nvSpPr>
        <p:spPr>
          <a:xfrm>
            <a:off x="438150" y="419100"/>
            <a:ext cx="13887450" cy="1143000"/>
          </a:xfrm>
        </p:spPr>
        <p:txBody>
          <a:bodyPr>
            <a:normAutofit/>
          </a:bodyPr>
          <a:lstStyle/>
          <a:p>
            <a:pPr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BENEFITS OF SERIOUS ILLNESS CONVERSATIONS</a:t>
            </a:r>
          </a:p>
        </p:txBody>
      </p:sp>
      <p:sp>
        <p:nvSpPr>
          <p:cNvPr id="12" name="Content Placeholder 2">
            <a:extLst>
              <a:ext uri="{FF2B5EF4-FFF2-40B4-BE49-F238E27FC236}">
                <a16:creationId xmlns:a16="http://schemas.microsoft.com/office/drawing/2014/main" id="{C2120DA8-91BF-1EC0-2AA0-D1DC4FF56035}"/>
              </a:ext>
            </a:extLst>
          </p:cNvPr>
          <p:cNvSpPr txBox="1">
            <a:spLocks/>
          </p:cNvSpPr>
          <p:nvPr/>
        </p:nvSpPr>
        <p:spPr>
          <a:xfrm>
            <a:off x="438150" y="2294563"/>
            <a:ext cx="6342581" cy="72389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Better quality of life for a patient</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Reduction of invasive treatments at EOL</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Earlier referral to palliative care (or initiations of Palliative Care)</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Increased chance that the wishes of the patient will be respected</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Better preparation for family towards the grieving process</a:t>
            </a: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endParaRPr lang="en-CA" dirty="0"/>
          </a:p>
        </p:txBody>
      </p:sp>
      <p:grpSp>
        <p:nvGrpSpPr>
          <p:cNvPr id="26" name="Group 25">
            <a:extLst>
              <a:ext uri="{FF2B5EF4-FFF2-40B4-BE49-F238E27FC236}">
                <a16:creationId xmlns:a16="http://schemas.microsoft.com/office/drawing/2014/main" id="{2921A266-F0E3-6D7E-6707-F4DF76CBE2F3}"/>
              </a:ext>
            </a:extLst>
          </p:cNvPr>
          <p:cNvGrpSpPr/>
          <p:nvPr/>
        </p:nvGrpSpPr>
        <p:grpSpPr>
          <a:xfrm>
            <a:off x="6781800" y="3458840"/>
            <a:ext cx="10807956" cy="4427860"/>
            <a:chOff x="6338974" y="3956382"/>
            <a:chExt cx="10807956" cy="4427860"/>
          </a:xfrm>
        </p:grpSpPr>
        <p:grpSp>
          <p:nvGrpSpPr>
            <p:cNvPr id="8" name="Group 7">
              <a:extLst>
                <a:ext uri="{FF2B5EF4-FFF2-40B4-BE49-F238E27FC236}">
                  <a16:creationId xmlns:a16="http://schemas.microsoft.com/office/drawing/2014/main" id="{525A8506-9868-C3A2-94D6-5B6EC80F7B25}"/>
                </a:ext>
              </a:extLst>
            </p:cNvPr>
            <p:cNvGrpSpPr/>
            <p:nvPr/>
          </p:nvGrpSpPr>
          <p:grpSpPr>
            <a:xfrm>
              <a:off x="8331771" y="4076700"/>
              <a:ext cx="7263262" cy="3581401"/>
              <a:chOff x="3581399" y="5143500"/>
              <a:chExt cx="10568379" cy="3048001"/>
            </a:xfrm>
            <a:effectLst>
              <a:outerShdw blurRad="63500" sx="102000" sy="102000" algn="ctr" rotWithShape="0">
                <a:prstClr val="black">
                  <a:alpha val="40000"/>
                </a:prstClr>
              </a:outerShdw>
            </a:effectLst>
          </p:grpSpPr>
          <p:sp>
            <p:nvSpPr>
              <p:cNvPr id="6" name="Isosceles Triangle 5">
                <a:extLst>
                  <a:ext uri="{FF2B5EF4-FFF2-40B4-BE49-F238E27FC236}">
                    <a16:creationId xmlns:a16="http://schemas.microsoft.com/office/drawing/2014/main" id="{C91FB388-3B5A-C15B-3C4C-DE7EDCED0B3A}"/>
                  </a:ext>
                </a:extLst>
              </p:cNvPr>
              <p:cNvSpPr/>
              <p:nvPr/>
            </p:nvSpPr>
            <p:spPr>
              <a:xfrm rot="16200000">
                <a:off x="7342367" y="1384088"/>
                <a:ext cx="3048000" cy="10566823"/>
              </a:xfrm>
              <a:prstGeom prst="triangle">
                <a:avLst/>
              </a:prstGeom>
              <a:solidFill>
                <a:srgbClr val="BDCEFF">
                  <a:alpha val="83922"/>
                </a:srgb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Isosceles Triangle 6">
                <a:extLst>
                  <a:ext uri="{FF2B5EF4-FFF2-40B4-BE49-F238E27FC236}">
                    <a16:creationId xmlns:a16="http://schemas.microsoft.com/office/drawing/2014/main" id="{2813E225-4EEF-ABBB-7346-AB53C8162F44}"/>
                  </a:ext>
                </a:extLst>
              </p:cNvPr>
              <p:cNvSpPr/>
              <p:nvPr/>
            </p:nvSpPr>
            <p:spPr>
              <a:xfrm rot="5400000">
                <a:off x="7340811" y="1384089"/>
                <a:ext cx="3048000" cy="10566823"/>
              </a:xfrm>
              <a:prstGeom prst="triangle">
                <a:avLst/>
              </a:prstGeom>
              <a:solidFill>
                <a:srgbClr val="C8F6C2">
                  <a:alpha val="38000"/>
                </a:srgb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3" name="TextBox 12">
              <a:extLst>
                <a:ext uri="{FF2B5EF4-FFF2-40B4-BE49-F238E27FC236}">
                  <a16:creationId xmlns:a16="http://schemas.microsoft.com/office/drawing/2014/main" id="{175CEB07-A594-09EF-5053-112E3D610238}"/>
                </a:ext>
              </a:extLst>
            </p:cNvPr>
            <p:cNvSpPr txBox="1"/>
            <p:nvPr/>
          </p:nvSpPr>
          <p:spPr>
            <a:xfrm>
              <a:off x="6338974" y="5451900"/>
              <a:ext cx="1981114" cy="830997"/>
            </a:xfrm>
            <a:prstGeom prst="rect">
              <a:avLst/>
            </a:prstGeom>
            <a:noFill/>
          </p:spPr>
          <p:txBody>
            <a:bodyPr wrap="square" rtlCol="0">
              <a:spAutoFit/>
            </a:bodyPr>
            <a:lstStyle/>
            <a:p>
              <a:pPr algn="ctr"/>
              <a:r>
                <a:rPr lang="en-CA" sz="2400" dirty="0">
                  <a:solidFill>
                    <a:schemeClr val="accent3">
                      <a:lumMod val="50000"/>
                    </a:schemeClr>
                  </a:solidFill>
                  <a:effectLst>
                    <a:outerShdw blurRad="38100" dist="38100" dir="2700000" algn="tl">
                      <a:srgbClr val="000000">
                        <a:alpha val="43137"/>
                      </a:srgbClr>
                    </a:outerShdw>
                  </a:effectLst>
                </a:rPr>
                <a:t>Disease Management </a:t>
              </a:r>
            </a:p>
          </p:txBody>
        </p:sp>
        <p:sp>
          <p:nvSpPr>
            <p:cNvPr id="14" name="TextBox 13">
              <a:extLst>
                <a:ext uri="{FF2B5EF4-FFF2-40B4-BE49-F238E27FC236}">
                  <a16:creationId xmlns:a16="http://schemas.microsoft.com/office/drawing/2014/main" id="{E3CB2028-CCF5-8662-175D-75C1F03A36BF}"/>
                </a:ext>
              </a:extLst>
            </p:cNvPr>
            <p:cNvSpPr txBox="1"/>
            <p:nvPr/>
          </p:nvSpPr>
          <p:spPr>
            <a:xfrm>
              <a:off x="8439149" y="4620902"/>
              <a:ext cx="1643063" cy="830997"/>
            </a:xfrm>
            <a:prstGeom prst="rect">
              <a:avLst/>
            </a:prstGeom>
            <a:noFill/>
          </p:spPr>
          <p:txBody>
            <a:bodyPr wrap="square" rtlCol="0">
              <a:spAutoFit/>
            </a:bodyPr>
            <a:lstStyle/>
            <a:p>
              <a:pPr algn="ctr"/>
              <a:r>
                <a:rPr lang="en-CA" sz="2400" dirty="0">
                  <a:effectLst>
                    <a:outerShdw blurRad="38100" dist="38100" dir="2700000" algn="tl">
                      <a:srgbClr val="000000">
                        <a:alpha val="43137"/>
                      </a:srgbClr>
                    </a:outerShdw>
                  </a:effectLst>
                </a:rPr>
                <a:t>Curative Treatments</a:t>
              </a:r>
            </a:p>
          </p:txBody>
        </p:sp>
        <p:sp>
          <p:nvSpPr>
            <p:cNvPr id="15" name="TextBox 14">
              <a:extLst>
                <a:ext uri="{FF2B5EF4-FFF2-40B4-BE49-F238E27FC236}">
                  <a16:creationId xmlns:a16="http://schemas.microsoft.com/office/drawing/2014/main" id="{0BF38C53-5B44-84E2-FD0B-7EB497A22602}"/>
                </a:ext>
              </a:extLst>
            </p:cNvPr>
            <p:cNvSpPr txBox="1"/>
            <p:nvPr/>
          </p:nvSpPr>
          <p:spPr>
            <a:xfrm>
              <a:off x="8439149" y="6411605"/>
              <a:ext cx="1643063" cy="830997"/>
            </a:xfrm>
            <a:prstGeom prst="rect">
              <a:avLst/>
            </a:prstGeom>
            <a:noFill/>
          </p:spPr>
          <p:txBody>
            <a:bodyPr wrap="square" rtlCol="0">
              <a:spAutoFit/>
            </a:bodyPr>
            <a:lstStyle/>
            <a:p>
              <a:pPr algn="ctr"/>
              <a:r>
                <a:rPr lang="en-CA" sz="2400" dirty="0">
                  <a:effectLst>
                    <a:outerShdw blurRad="38100" dist="38100" dir="2700000" algn="tl">
                      <a:srgbClr val="000000">
                        <a:alpha val="43137"/>
                      </a:srgbClr>
                    </a:outerShdw>
                  </a:effectLst>
                </a:rPr>
                <a:t>Palliative Treatments</a:t>
              </a:r>
            </a:p>
          </p:txBody>
        </p:sp>
        <p:sp>
          <p:nvSpPr>
            <p:cNvPr id="16" name="TextBox 15">
              <a:extLst>
                <a:ext uri="{FF2B5EF4-FFF2-40B4-BE49-F238E27FC236}">
                  <a16:creationId xmlns:a16="http://schemas.microsoft.com/office/drawing/2014/main" id="{9E4C5B53-C5B6-A45B-0362-8DB03500CC21}"/>
                </a:ext>
              </a:extLst>
            </p:cNvPr>
            <p:cNvSpPr txBox="1"/>
            <p:nvPr/>
          </p:nvSpPr>
          <p:spPr>
            <a:xfrm>
              <a:off x="10324568" y="5451899"/>
              <a:ext cx="3276600" cy="830997"/>
            </a:xfrm>
            <a:prstGeom prst="rect">
              <a:avLst/>
            </a:prstGeom>
            <a:noFill/>
          </p:spPr>
          <p:txBody>
            <a:bodyPr wrap="square" rtlCol="0">
              <a:spAutoFit/>
            </a:bodyPr>
            <a:lstStyle/>
            <a:p>
              <a:pPr algn="ctr"/>
              <a:r>
                <a:rPr lang="en-CA" sz="2400" dirty="0">
                  <a:effectLst>
                    <a:outerShdw blurRad="38100" dist="38100" dir="2700000" algn="tl">
                      <a:srgbClr val="000000">
                        <a:alpha val="43137"/>
                      </a:srgbClr>
                    </a:outerShdw>
                  </a:effectLst>
                </a:rPr>
                <a:t>Pain and Symptom Management</a:t>
              </a:r>
            </a:p>
          </p:txBody>
        </p:sp>
        <p:sp>
          <p:nvSpPr>
            <p:cNvPr id="17" name="TextBox 16">
              <a:extLst>
                <a:ext uri="{FF2B5EF4-FFF2-40B4-BE49-F238E27FC236}">
                  <a16:creationId xmlns:a16="http://schemas.microsoft.com/office/drawing/2014/main" id="{CC89177F-16A1-E40E-5B89-A5A822DEE8EA}"/>
                </a:ext>
              </a:extLst>
            </p:cNvPr>
            <p:cNvSpPr txBox="1"/>
            <p:nvPr/>
          </p:nvSpPr>
          <p:spPr>
            <a:xfrm>
              <a:off x="13441315" y="4805567"/>
              <a:ext cx="2133600" cy="461665"/>
            </a:xfrm>
            <a:prstGeom prst="rect">
              <a:avLst/>
            </a:prstGeom>
            <a:noFill/>
          </p:spPr>
          <p:txBody>
            <a:bodyPr wrap="square" rtlCol="0">
              <a:spAutoFit/>
            </a:bodyPr>
            <a:lstStyle/>
            <a:p>
              <a:pPr algn="ctr"/>
              <a:r>
                <a:rPr lang="en-CA" sz="2400" dirty="0">
                  <a:effectLst>
                    <a:outerShdw blurRad="38100" dist="38100" dir="2700000" algn="tl">
                      <a:srgbClr val="000000">
                        <a:alpha val="43137"/>
                      </a:srgbClr>
                    </a:outerShdw>
                  </a:effectLst>
                </a:rPr>
                <a:t>Rehabilitation </a:t>
              </a:r>
            </a:p>
          </p:txBody>
        </p:sp>
        <p:sp>
          <p:nvSpPr>
            <p:cNvPr id="18" name="TextBox 17">
              <a:extLst>
                <a:ext uri="{FF2B5EF4-FFF2-40B4-BE49-F238E27FC236}">
                  <a16:creationId xmlns:a16="http://schemas.microsoft.com/office/drawing/2014/main" id="{C2A0406E-49C8-EB28-B616-2D40FC1EA159}"/>
                </a:ext>
              </a:extLst>
            </p:cNvPr>
            <p:cNvSpPr txBox="1"/>
            <p:nvPr/>
          </p:nvSpPr>
          <p:spPr>
            <a:xfrm>
              <a:off x="13686583" y="6411605"/>
              <a:ext cx="1643063" cy="830997"/>
            </a:xfrm>
            <a:prstGeom prst="rect">
              <a:avLst/>
            </a:prstGeom>
            <a:noFill/>
          </p:spPr>
          <p:txBody>
            <a:bodyPr wrap="square" rtlCol="0">
              <a:spAutoFit/>
            </a:bodyPr>
            <a:lstStyle/>
            <a:p>
              <a:pPr algn="ctr"/>
              <a:r>
                <a:rPr lang="en-CA" sz="2400" dirty="0">
                  <a:effectLst>
                    <a:outerShdw blurRad="38100" dist="38100" dir="2700000" algn="tl">
                      <a:srgbClr val="000000">
                        <a:alpha val="43137"/>
                      </a:srgbClr>
                    </a:outerShdw>
                  </a:effectLst>
                </a:rPr>
                <a:t>Palliative Care Unit</a:t>
              </a:r>
            </a:p>
          </p:txBody>
        </p:sp>
        <p:sp>
          <p:nvSpPr>
            <p:cNvPr id="19" name="TextBox 18">
              <a:extLst>
                <a:ext uri="{FF2B5EF4-FFF2-40B4-BE49-F238E27FC236}">
                  <a16:creationId xmlns:a16="http://schemas.microsoft.com/office/drawing/2014/main" id="{5F3ABF8D-B624-9E85-85F4-4392D8DD8C1A}"/>
                </a:ext>
              </a:extLst>
            </p:cNvPr>
            <p:cNvSpPr txBox="1"/>
            <p:nvPr/>
          </p:nvSpPr>
          <p:spPr>
            <a:xfrm>
              <a:off x="15484817" y="3956382"/>
              <a:ext cx="1643063" cy="461665"/>
            </a:xfrm>
            <a:prstGeom prst="rect">
              <a:avLst/>
            </a:prstGeom>
            <a:noFill/>
          </p:spPr>
          <p:txBody>
            <a:bodyPr wrap="square" rtlCol="0">
              <a:spAutoFit/>
            </a:bodyPr>
            <a:lstStyle/>
            <a:p>
              <a:pPr algn="ctr"/>
              <a:r>
                <a:rPr lang="en-CA" sz="2400" i="1" dirty="0">
                  <a:effectLst>
                    <a:outerShdw blurRad="38100" dist="38100" dir="2700000" algn="tl">
                      <a:srgbClr val="000000">
                        <a:alpha val="43137"/>
                      </a:srgbClr>
                    </a:outerShdw>
                  </a:effectLst>
                </a:rPr>
                <a:t>Survival</a:t>
              </a:r>
            </a:p>
          </p:txBody>
        </p:sp>
        <p:sp>
          <p:nvSpPr>
            <p:cNvPr id="20" name="TextBox 19">
              <a:extLst>
                <a:ext uri="{FF2B5EF4-FFF2-40B4-BE49-F238E27FC236}">
                  <a16:creationId xmlns:a16="http://schemas.microsoft.com/office/drawing/2014/main" id="{1B6CEA26-4736-A669-D574-99330EDD24C5}"/>
                </a:ext>
              </a:extLst>
            </p:cNvPr>
            <p:cNvSpPr txBox="1"/>
            <p:nvPr/>
          </p:nvSpPr>
          <p:spPr>
            <a:xfrm>
              <a:off x="15574915" y="7316752"/>
              <a:ext cx="1115664" cy="461665"/>
            </a:xfrm>
            <a:prstGeom prst="rect">
              <a:avLst/>
            </a:prstGeom>
            <a:noFill/>
          </p:spPr>
          <p:txBody>
            <a:bodyPr wrap="square" rtlCol="0">
              <a:spAutoFit/>
            </a:bodyPr>
            <a:lstStyle/>
            <a:p>
              <a:pPr algn="ctr"/>
              <a:r>
                <a:rPr lang="en-CA" sz="2400" i="1" dirty="0">
                  <a:effectLst>
                    <a:outerShdw blurRad="38100" dist="38100" dir="2700000" algn="tl">
                      <a:srgbClr val="000000">
                        <a:alpha val="43137"/>
                      </a:srgbClr>
                    </a:outerShdw>
                  </a:effectLst>
                </a:rPr>
                <a:t>Grief</a:t>
              </a:r>
            </a:p>
          </p:txBody>
        </p:sp>
        <p:sp>
          <p:nvSpPr>
            <p:cNvPr id="21" name="TextBox 20">
              <a:extLst>
                <a:ext uri="{FF2B5EF4-FFF2-40B4-BE49-F238E27FC236}">
                  <a16:creationId xmlns:a16="http://schemas.microsoft.com/office/drawing/2014/main" id="{A6C3DBB9-CD1C-09DC-5C9C-1BEF74222EA5}"/>
                </a:ext>
              </a:extLst>
            </p:cNvPr>
            <p:cNvSpPr txBox="1"/>
            <p:nvPr/>
          </p:nvSpPr>
          <p:spPr>
            <a:xfrm>
              <a:off x="15663943" y="5451898"/>
              <a:ext cx="1482987" cy="830997"/>
            </a:xfrm>
            <a:prstGeom prst="rect">
              <a:avLst/>
            </a:prstGeom>
            <a:noFill/>
          </p:spPr>
          <p:txBody>
            <a:bodyPr wrap="square" rtlCol="0">
              <a:spAutoFit/>
            </a:bodyPr>
            <a:lstStyle/>
            <a:p>
              <a:pPr algn="ctr"/>
              <a:r>
                <a:rPr lang="en-CA" sz="2400" dirty="0">
                  <a:solidFill>
                    <a:schemeClr val="accent1">
                      <a:lumMod val="75000"/>
                    </a:schemeClr>
                  </a:solidFill>
                  <a:effectLst>
                    <a:outerShdw blurRad="38100" dist="38100" dir="2700000" algn="tl">
                      <a:srgbClr val="000000">
                        <a:alpha val="43137"/>
                      </a:srgbClr>
                    </a:outerShdw>
                  </a:effectLst>
                </a:rPr>
                <a:t>Palliative</a:t>
              </a:r>
              <a:r>
                <a:rPr lang="en-CA" sz="2400" b="1" dirty="0">
                  <a:solidFill>
                    <a:schemeClr val="accent1">
                      <a:lumMod val="75000"/>
                    </a:schemeClr>
                  </a:solidFill>
                  <a:effectLst>
                    <a:outerShdw blurRad="38100" dist="38100" dir="2700000" algn="tl">
                      <a:srgbClr val="000000">
                        <a:alpha val="43137"/>
                      </a:srgbClr>
                    </a:outerShdw>
                  </a:effectLst>
                </a:rPr>
                <a:t> </a:t>
              </a:r>
              <a:r>
                <a:rPr lang="en-CA" sz="2400" dirty="0">
                  <a:solidFill>
                    <a:schemeClr val="accent1">
                      <a:lumMod val="75000"/>
                    </a:schemeClr>
                  </a:solidFill>
                  <a:effectLst>
                    <a:outerShdw blurRad="38100" dist="38100" dir="2700000" algn="tl">
                      <a:srgbClr val="000000">
                        <a:alpha val="43137"/>
                      </a:srgbClr>
                    </a:outerShdw>
                  </a:effectLst>
                </a:rPr>
                <a:t>Care</a:t>
              </a:r>
            </a:p>
          </p:txBody>
        </p:sp>
        <p:sp>
          <p:nvSpPr>
            <p:cNvPr id="22" name="Arrow: Right 21">
              <a:extLst>
                <a:ext uri="{FF2B5EF4-FFF2-40B4-BE49-F238E27FC236}">
                  <a16:creationId xmlns:a16="http://schemas.microsoft.com/office/drawing/2014/main" id="{5C1315FB-2D8D-22EB-DBBE-E898995A4456}"/>
                </a:ext>
              </a:extLst>
            </p:cNvPr>
            <p:cNvSpPr/>
            <p:nvPr/>
          </p:nvSpPr>
          <p:spPr>
            <a:xfrm>
              <a:off x="8331771" y="8045620"/>
              <a:ext cx="7243144" cy="338622"/>
            </a:xfrm>
            <a:prstGeom prst="rightArrow">
              <a:avLst/>
            </a:prstGeom>
            <a:solidFill>
              <a:srgbClr val="C8F6C2"/>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E95689A7-A74D-C27A-BD87-6FC1095AEA90}"/>
                </a:ext>
              </a:extLst>
            </p:cNvPr>
            <p:cNvSpPr txBox="1"/>
            <p:nvPr/>
          </p:nvSpPr>
          <p:spPr>
            <a:xfrm>
              <a:off x="12264277" y="7574343"/>
              <a:ext cx="2203198" cy="461665"/>
            </a:xfrm>
            <a:prstGeom prst="rect">
              <a:avLst/>
            </a:prstGeom>
            <a:noFill/>
          </p:spPr>
          <p:txBody>
            <a:bodyPr wrap="square" rtlCol="0">
              <a:spAutoFit/>
            </a:bodyPr>
            <a:lstStyle/>
            <a:p>
              <a:pPr algn="ctr"/>
              <a:r>
                <a:rPr lang="en-CA" sz="2400" dirty="0">
                  <a:effectLst>
                    <a:outerShdw blurRad="38100" dist="38100" dir="2700000" algn="tl">
                      <a:srgbClr val="000000">
                        <a:alpha val="43137"/>
                      </a:srgbClr>
                    </a:outerShdw>
                  </a:effectLst>
                </a:rPr>
                <a:t>End-of-Life Care</a:t>
              </a:r>
            </a:p>
          </p:txBody>
        </p:sp>
        <p:cxnSp>
          <p:nvCxnSpPr>
            <p:cNvPr id="25" name="Straight Arrow Connector 24">
              <a:extLst>
                <a:ext uri="{FF2B5EF4-FFF2-40B4-BE49-F238E27FC236}">
                  <a16:creationId xmlns:a16="http://schemas.microsoft.com/office/drawing/2014/main" id="{CCB1415C-B32E-66A7-7D13-F45DFAB90256}"/>
                </a:ext>
              </a:extLst>
            </p:cNvPr>
            <p:cNvCxnSpPr>
              <a:stCxn id="23" idx="3"/>
            </p:cNvCxnSpPr>
            <p:nvPr/>
          </p:nvCxnSpPr>
          <p:spPr>
            <a:xfrm flipV="1">
              <a:off x="14467475" y="7316752"/>
              <a:ext cx="791314" cy="488424"/>
            </a:xfrm>
            <a:prstGeom prst="straightConnector1">
              <a:avLst/>
            </a:prstGeom>
            <a:ln w="38100">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grpSp>
      <p:sp>
        <p:nvSpPr>
          <p:cNvPr id="3" name="TextBox 2">
            <a:extLst>
              <a:ext uri="{FF2B5EF4-FFF2-40B4-BE49-F238E27FC236}">
                <a16:creationId xmlns:a16="http://schemas.microsoft.com/office/drawing/2014/main" id="{A69A7A93-D113-6391-A628-558794BACA7B}"/>
              </a:ext>
            </a:extLst>
          </p:cNvPr>
          <p:cNvSpPr txBox="1"/>
          <p:nvPr/>
        </p:nvSpPr>
        <p:spPr>
          <a:xfrm>
            <a:off x="7088618" y="8748413"/>
            <a:ext cx="10482088" cy="830997"/>
          </a:xfrm>
          <a:prstGeom prst="rect">
            <a:avLst/>
          </a:prstGeom>
          <a:noFill/>
        </p:spPr>
        <p:txBody>
          <a:bodyPr wrap="square">
            <a:spAutoFit/>
          </a:bodyPr>
          <a:lstStyle/>
          <a:p>
            <a:r>
              <a:rPr lang="en-US" sz="1600" b="0" i="0" dirty="0">
                <a:solidFill>
                  <a:srgbClr val="212121"/>
                </a:solidFill>
                <a:effectLst/>
                <a:latin typeface="BlinkMacSystemFont"/>
              </a:rPr>
              <a:t>Bernacki RE, Block SD; American College of Physicians High Value Care Task Force. Communication about serious illness care goals: a review and synthesis of best practices. JAMA Intern Med. 2014 Dec;174(12):1994-2003. </a:t>
            </a:r>
            <a:r>
              <a:rPr lang="en-US" sz="1600" b="0" i="0" dirty="0" err="1">
                <a:solidFill>
                  <a:srgbClr val="212121"/>
                </a:solidFill>
                <a:effectLst/>
                <a:latin typeface="BlinkMacSystemFont"/>
              </a:rPr>
              <a:t>doi</a:t>
            </a:r>
            <a:r>
              <a:rPr lang="en-US" sz="1600" b="0" i="0" dirty="0">
                <a:solidFill>
                  <a:srgbClr val="212121"/>
                </a:solidFill>
                <a:effectLst/>
                <a:latin typeface="BlinkMacSystemFont"/>
              </a:rPr>
              <a:t>: 10.1001/jamainternmed.2014.5271. PMID: 25330167.</a:t>
            </a:r>
            <a:endParaRPr lang="en-CA" sz="1600" dirty="0"/>
          </a:p>
        </p:txBody>
      </p:sp>
    </p:spTree>
    <p:extLst>
      <p:ext uri="{BB962C8B-B14F-4D97-AF65-F5344CB8AC3E}">
        <p14:creationId xmlns:p14="http://schemas.microsoft.com/office/powerpoint/2010/main" val="805089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8D9DE-3BC1-4234-A964-AD30752DD29A}"/>
              </a:ext>
            </a:extLst>
          </p:cNvPr>
          <p:cNvSpPr txBox="1">
            <a:spLocks noGrp="1"/>
          </p:cNvSpPr>
          <p:nvPr>
            <p:ph type="title"/>
          </p:nvPr>
        </p:nvSpPr>
        <p:spPr>
          <a:xfrm>
            <a:off x="838200" y="719597"/>
            <a:ext cx="9521532" cy="1441592"/>
          </a:xfrm>
        </p:spPr>
        <p:txBody>
          <a:bodyPr>
            <a:normAutofit/>
          </a:bodyPr>
          <a:lstStyle/>
          <a:p>
            <a:pPr lvl="0" algn="l"/>
            <a:r>
              <a:rPr lang="en-CA"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An Evidence-Based Approach</a:t>
            </a:r>
          </a:p>
        </p:txBody>
      </p:sp>
      <p:sp>
        <p:nvSpPr>
          <p:cNvPr id="3" name="Content Placeholder 2">
            <a:extLst>
              <a:ext uri="{FF2B5EF4-FFF2-40B4-BE49-F238E27FC236}">
                <a16:creationId xmlns:a16="http://schemas.microsoft.com/office/drawing/2014/main" id="{11354836-66BD-4966-A3E5-A9E35AB4D99B}"/>
              </a:ext>
            </a:extLst>
          </p:cNvPr>
          <p:cNvSpPr txBox="1">
            <a:spLocks noGrp="1"/>
          </p:cNvSpPr>
          <p:nvPr>
            <p:ph type="body" idx="4294967295"/>
          </p:nvPr>
        </p:nvSpPr>
        <p:spPr>
          <a:xfrm>
            <a:off x="784518" y="2857500"/>
            <a:ext cx="15976013" cy="7128165"/>
          </a:xfrm>
        </p:spPr>
        <p:txBody>
          <a:bodyPr>
            <a:normAutofit/>
          </a:bodyPr>
          <a:lstStyle/>
          <a:p>
            <a:pPr marL="0" indent="0">
              <a:buClr>
                <a:schemeClr val="accent5">
                  <a:lumMod val="50000"/>
                </a:schemeClr>
              </a:buClr>
              <a:buNone/>
            </a:pPr>
            <a:r>
              <a:rPr lang="en-CA" sz="3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Early communication can improve care</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Better quality of life and care, consistent with patient’s wishes</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Improved bereavement </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Avoidance of harmful care</a:t>
            </a:r>
          </a:p>
          <a:p>
            <a:pPr marL="0" indent="0">
              <a:buClr>
                <a:schemeClr val="accent5">
                  <a:lumMod val="50000"/>
                </a:schemeClr>
              </a:buClr>
              <a:buNone/>
            </a:pPr>
            <a:endParaRPr lang="en-CA" sz="3600" dirty="0">
              <a:solidFill>
                <a:schemeClr val="tx1">
                  <a:lumMod val="85000"/>
                  <a:lumOff val="15000"/>
                </a:schemeClr>
              </a:solidFill>
              <a:highlight>
                <a:srgbClr val="FFFF00"/>
              </a:highlight>
              <a:latin typeface="Tahoma" panose="020B0604030504040204" pitchFamily="34" charset="0"/>
              <a:ea typeface="Tahoma" panose="020B0604030504040204" pitchFamily="34" charset="0"/>
              <a:cs typeface="Tahoma" panose="020B0604030504040204" pitchFamily="34" charset="0"/>
            </a:endParaRPr>
          </a:p>
          <a:p>
            <a:pPr marL="0" indent="0">
              <a:buClr>
                <a:schemeClr val="accent5">
                  <a:lumMod val="50000"/>
                </a:schemeClr>
              </a:buClr>
              <a:buNone/>
            </a:pPr>
            <a:r>
              <a:rPr lang="en-CA" sz="3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What can clinicians do? </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Have early conversations</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Educate patients and families</a:t>
            </a: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Use a checklist, conversation guide</a:t>
            </a:r>
          </a:p>
        </p:txBody>
      </p:sp>
      <p:pic>
        <p:nvPicPr>
          <p:cNvPr id="5" name="Image 2" descr="Une image contenant dessin&#10;&#10;Description générée automatiquement">
            <a:extLst>
              <a:ext uri="{FF2B5EF4-FFF2-40B4-BE49-F238E27FC236}">
                <a16:creationId xmlns:a16="http://schemas.microsoft.com/office/drawing/2014/main" id="{764FBA4D-7C2B-1700-E654-FBE71485CE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4747" y="571505"/>
            <a:ext cx="1871569" cy="106679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0;p24">
            <a:extLst>
              <a:ext uri="{FF2B5EF4-FFF2-40B4-BE49-F238E27FC236}">
                <a16:creationId xmlns:a16="http://schemas.microsoft.com/office/drawing/2014/main" id="{53EF4A20-EF5D-475A-A877-D20F818706DD}"/>
              </a:ext>
            </a:extLst>
          </p:cNvPr>
          <p:cNvSpPr txBox="1">
            <a:spLocks noGrp="1"/>
          </p:cNvSpPr>
          <p:nvPr>
            <p:ph type="subTitle" idx="4294967295"/>
          </p:nvPr>
        </p:nvSpPr>
        <p:spPr>
          <a:xfrm>
            <a:off x="1321262" y="5053687"/>
            <a:ext cx="11332845" cy="3417473"/>
          </a:xfrm>
        </p:spPr>
        <p:txBody>
          <a:bodyPr vert="horz" lIns="182847" tIns="182847" rIns="182847" bIns="182847" rtlCol="0">
            <a:noAutofit/>
          </a:bodyPr>
          <a:lstStyle/>
          <a:p>
            <a:pPr marL="0" indent="0">
              <a:lnSpc>
                <a:spcPct val="110000"/>
              </a:lnSpc>
              <a:spcBef>
                <a:spcPts val="0"/>
              </a:spcBef>
              <a:spcAft>
                <a:spcPts val="3203"/>
              </a:spcAft>
              <a:buNone/>
            </a:pPr>
            <a:r>
              <a:rPr lang="en-CA" sz="3000" dirty="0">
                <a:latin typeface="Tahoma" panose="020B0604030504040204" pitchFamily="34" charset="0"/>
                <a:ea typeface="Tahoma" panose="020B0604030504040204" pitchFamily="34" charset="0"/>
                <a:cs typeface="Tahoma" panose="020B0604030504040204" pitchFamily="34" charset="0"/>
              </a:rPr>
              <a:t>Choosing Wisely Canada encourages conversations between clinicians and patients with serious or progressive illnesses. </a:t>
            </a:r>
          </a:p>
          <a:p>
            <a:pPr marL="0" indent="0">
              <a:lnSpc>
                <a:spcPct val="110000"/>
              </a:lnSpc>
              <a:spcBef>
                <a:spcPts val="0"/>
              </a:spcBef>
              <a:spcAft>
                <a:spcPts val="3203"/>
              </a:spcAft>
              <a:buNone/>
            </a:pPr>
            <a:r>
              <a:rPr lang="en-CA" sz="3000" dirty="0">
                <a:latin typeface="Tahoma" panose="020B0604030504040204" pitchFamily="34" charset="0"/>
                <a:ea typeface="Tahoma" panose="020B0604030504040204" pitchFamily="34" charset="0"/>
                <a:cs typeface="Tahoma" panose="020B0604030504040204" pitchFamily="34" charset="0"/>
              </a:rPr>
              <a:t>Taking the time to talk can help to avoid potentially harmful or overly aggressive tests and treatments that may not align with an individual’s goals and wishes. </a:t>
            </a:r>
            <a:endParaRPr lang="en-CA" sz="3600" b="1"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spcBef>
                <a:spcPts val="0"/>
              </a:spcBef>
              <a:spcAft>
                <a:spcPts val="3203"/>
              </a:spcAft>
              <a:buNone/>
            </a:pPr>
            <a:endParaRPr lang="en-CA" sz="3600" b="1" dirty="0">
              <a:latin typeface="Tahoma" pitchFamily="34"/>
              <a:ea typeface="Tahoma" pitchFamily="34"/>
              <a:cs typeface="Tahoma" pitchFamily="34"/>
            </a:endParaRPr>
          </a:p>
        </p:txBody>
      </p:sp>
      <p:sp>
        <p:nvSpPr>
          <p:cNvPr id="3" name="Google Shape;171;p24">
            <a:extLst>
              <a:ext uri="{FF2B5EF4-FFF2-40B4-BE49-F238E27FC236}">
                <a16:creationId xmlns:a16="http://schemas.microsoft.com/office/drawing/2014/main" id="{2E9A4DBF-9F87-41F5-8DAE-53AF0532BC5B}"/>
              </a:ext>
            </a:extLst>
          </p:cNvPr>
          <p:cNvSpPr txBox="1">
            <a:spLocks noGrp="1"/>
          </p:cNvSpPr>
          <p:nvPr>
            <p:ph type="title"/>
          </p:nvPr>
        </p:nvSpPr>
        <p:spPr>
          <a:xfrm>
            <a:off x="1247525" y="3902147"/>
            <a:ext cx="5456897" cy="747507"/>
          </a:xfrm>
        </p:spPr>
        <p:txBody>
          <a:bodyPr vert="horz" lIns="182847" tIns="182847" rIns="182847" bIns="182847" rtlCol="0" anchor="ctr">
            <a:noAutofit/>
          </a:bodyPr>
          <a:lstStyle/>
          <a:p>
            <a:pPr lvl="0" algn="l"/>
            <a:r>
              <a:rPr lang="en-US" sz="4800" spc="150" dirty="0">
                <a:solidFill>
                  <a:schemeClr val="accent5">
                    <a:lumMod val="50000"/>
                  </a:schemeClr>
                </a:solidFill>
                <a:latin typeface="Tahoma" pitchFamily="34"/>
                <a:ea typeface="Tahoma" pitchFamily="34"/>
                <a:cs typeface="Tahoma" pitchFamily="34"/>
              </a:rPr>
              <a:t>Time to Talk. </a:t>
            </a:r>
          </a:p>
        </p:txBody>
      </p:sp>
      <p:pic>
        <p:nvPicPr>
          <p:cNvPr id="6" name="Picture 3">
            <a:extLst>
              <a:ext uri="{FF2B5EF4-FFF2-40B4-BE49-F238E27FC236}">
                <a16:creationId xmlns:a16="http://schemas.microsoft.com/office/drawing/2014/main" id="{3AE838F4-F0AE-4CDD-848A-84349794CEBD}"/>
              </a:ext>
            </a:extLst>
          </p:cNvPr>
          <p:cNvPicPr>
            <a:picLocks noChangeAspect="1"/>
          </p:cNvPicPr>
          <p:nvPr/>
        </p:nvPicPr>
        <p:blipFill>
          <a:blip r:embed="rId3"/>
          <a:srcRect/>
          <a:stretch>
            <a:fillRect/>
          </a:stretch>
        </p:blipFill>
        <p:spPr>
          <a:xfrm>
            <a:off x="13062159" y="0"/>
            <a:ext cx="5225841" cy="9393062"/>
          </a:xfrm>
          <a:prstGeom prst="rect">
            <a:avLst/>
          </a:prstGeom>
          <a:noFill/>
          <a:ln cap="flat">
            <a:noFill/>
          </a:ln>
        </p:spPr>
      </p:pic>
      <p:pic>
        <p:nvPicPr>
          <p:cNvPr id="7" name="Image 2" descr="Une image contenant dessin&#10;&#10;Description générée automatiquement">
            <a:extLst>
              <a:ext uri="{FF2B5EF4-FFF2-40B4-BE49-F238E27FC236}">
                <a16:creationId xmlns:a16="http://schemas.microsoft.com/office/drawing/2014/main" id="{8E9DAB0D-33BA-A599-2168-852138457E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0" y="8724900"/>
            <a:ext cx="1877325" cy="107007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129C4-FDD6-BD4E-BBEA-2709C88942EB}"/>
              </a:ext>
            </a:extLst>
          </p:cNvPr>
          <p:cNvSpPr>
            <a:spLocks noGrp="1"/>
          </p:cNvSpPr>
          <p:nvPr>
            <p:ph type="title"/>
          </p:nvPr>
        </p:nvSpPr>
        <p:spPr>
          <a:xfrm>
            <a:off x="849256" y="330708"/>
            <a:ext cx="13629369" cy="1295399"/>
          </a:xfrm>
        </p:spPr>
        <p:txBody>
          <a:bodyPr>
            <a:normAutofit/>
          </a:bodyPr>
          <a:lstStyle/>
          <a:p>
            <a:pPr algn="l"/>
            <a:r>
              <a:rPr lang="en-US"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START THE DISCUSSION</a:t>
            </a:r>
          </a:p>
        </p:txBody>
      </p:sp>
      <p:sp>
        <p:nvSpPr>
          <p:cNvPr id="3" name="Content Placeholder 2">
            <a:extLst>
              <a:ext uri="{FF2B5EF4-FFF2-40B4-BE49-F238E27FC236}">
                <a16:creationId xmlns:a16="http://schemas.microsoft.com/office/drawing/2014/main" id="{1AF8D331-DA4C-934B-928C-C18BBD7DEEB1}"/>
              </a:ext>
            </a:extLst>
          </p:cNvPr>
          <p:cNvSpPr>
            <a:spLocks noGrp="1"/>
          </p:cNvSpPr>
          <p:nvPr>
            <p:ph idx="1"/>
          </p:nvPr>
        </p:nvSpPr>
        <p:spPr>
          <a:xfrm>
            <a:off x="7848600" y="2705101"/>
            <a:ext cx="9688513" cy="5715000"/>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How do you bring up SIC with your patients?</a:t>
            </a:r>
          </a:p>
          <a:p>
            <a:pPr>
              <a:lnSpc>
                <a:spcPct val="130000"/>
              </a:lnSpc>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lnSpc>
                <a:spcPct val="130000"/>
              </a:lnSpc>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What challenges have you encountered in having SIC with patients and caregivers?</a:t>
            </a: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lnSpc>
                <a:spcPct val="130000"/>
              </a:lnSpc>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lnSpc>
                <a:spcPct val="130000"/>
              </a:lnSpc>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How might a patient want to have this conversation?</a:t>
            </a:r>
          </a:p>
          <a:p>
            <a:pPr>
              <a:lnSpc>
                <a:spcPct val="130000"/>
              </a:lnSpc>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0" indent="0">
              <a:lnSpc>
                <a:spcPct val="130000"/>
              </a:lnSpc>
              <a:buNone/>
            </a:pPr>
            <a:endParaRPr lang="en-US" dirty="0"/>
          </a:p>
          <a:p>
            <a:pPr marL="0" indent="0">
              <a:lnSpc>
                <a:spcPct val="130000"/>
              </a:lnSpc>
              <a:buNone/>
            </a:pPr>
            <a:endParaRPr lang="en-US" dirty="0"/>
          </a:p>
          <a:p>
            <a:pPr marL="0" indent="0">
              <a:lnSpc>
                <a:spcPct val="130000"/>
              </a:lnSpc>
              <a:buNone/>
            </a:pPr>
            <a:endParaRPr lang="en-US" dirty="0"/>
          </a:p>
          <a:p>
            <a:pPr marL="0" indent="0">
              <a:lnSpc>
                <a:spcPct val="130000"/>
              </a:lnSpc>
              <a:buNone/>
            </a:pPr>
            <a:endParaRPr lang="en-US" dirty="0"/>
          </a:p>
        </p:txBody>
      </p:sp>
      <p:pic>
        <p:nvPicPr>
          <p:cNvPr id="5" name="Picture 4" descr="A picture containing text&#10;&#10;Description automatically generated">
            <a:extLst>
              <a:ext uri="{FF2B5EF4-FFF2-40B4-BE49-F238E27FC236}">
                <a16:creationId xmlns:a16="http://schemas.microsoft.com/office/drawing/2014/main" id="{CCC112E9-ABA5-E0E2-4634-F7142F5B0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400300"/>
            <a:ext cx="7206741" cy="6298692"/>
          </a:xfrm>
          <a:prstGeom prst="rect">
            <a:avLst/>
          </a:prstGeom>
        </p:spPr>
      </p:pic>
      <p:pic>
        <p:nvPicPr>
          <p:cNvPr id="4" name="Image 2" descr="Une image contenant dessin&#10;&#10;Description générée automatiquement">
            <a:extLst>
              <a:ext uri="{FF2B5EF4-FFF2-40B4-BE49-F238E27FC236}">
                <a16:creationId xmlns:a16="http://schemas.microsoft.com/office/drawing/2014/main" id="{1D849F61-D602-1CDE-BD36-B60B1E857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Tree>
    <p:extLst>
      <p:ext uri="{BB962C8B-B14F-4D97-AF65-F5344CB8AC3E}">
        <p14:creationId xmlns:p14="http://schemas.microsoft.com/office/powerpoint/2010/main" val="34206320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BF04F4C5-9DD2-400A-A068-AF2FFE9EFCEF}"/>
              </a:ext>
            </a:extLst>
          </p:cNvPr>
          <p:cNvPicPr>
            <a:picLocks noChangeAspect="1"/>
          </p:cNvPicPr>
          <p:nvPr/>
        </p:nvPicPr>
        <p:blipFill>
          <a:blip r:embed="rId3"/>
          <a:srcRect l="970" r="970"/>
          <a:stretch>
            <a:fillRect/>
          </a:stretch>
        </p:blipFill>
        <p:spPr>
          <a:xfrm>
            <a:off x="875436" y="248300"/>
            <a:ext cx="7421700" cy="9790385"/>
          </a:xfrm>
          <a:prstGeom prst="rect">
            <a:avLst/>
          </a:prstGeom>
          <a:noFill/>
          <a:ln cap="flat">
            <a:noFill/>
          </a:ln>
          <a:effectLst>
            <a:outerShdw blurRad="50800" dist="38100" dir="5400000" algn="t" rotWithShape="0">
              <a:prstClr val="black">
                <a:alpha val="40000"/>
              </a:prstClr>
            </a:outerShdw>
          </a:effectLst>
        </p:spPr>
      </p:pic>
      <p:sp>
        <p:nvSpPr>
          <p:cNvPr id="3" name="Google Shape;170;p24">
            <a:extLst>
              <a:ext uri="{FF2B5EF4-FFF2-40B4-BE49-F238E27FC236}">
                <a16:creationId xmlns:a16="http://schemas.microsoft.com/office/drawing/2014/main" id="{9DE5FED5-57EF-4054-853D-CFB5DDF5C17C}"/>
              </a:ext>
            </a:extLst>
          </p:cNvPr>
          <p:cNvSpPr txBox="1"/>
          <p:nvPr/>
        </p:nvSpPr>
        <p:spPr>
          <a:xfrm>
            <a:off x="9460500" y="4909697"/>
            <a:ext cx="8161956" cy="2858400"/>
          </a:xfrm>
          <a:prstGeom prst="rect">
            <a:avLst/>
          </a:prstGeom>
          <a:noFill/>
          <a:ln cap="flat">
            <a:noFill/>
          </a:ln>
        </p:spPr>
        <p:txBody>
          <a:bodyPr vert="horz" wrap="square" lIns="182847" tIns="182847" rIns="182847" bIns="182847" anchor="t" anchorCtr="0" compatLnSpc="1">
            <a:noAutofit/>
          </a:bodyPr>
          <a:lstStyle/>
          <a:p>
            <a:pPr defTabSz="1371600">
              <a:spcBef>
                <a:spcPts val="1500"/>
              </a:spcBef>
              <a:defRPr sz="1800" b="0" i="0" u="none" strike="noStrike" kern="0" cap="none" spc="0" baseline="0">
                <a:solidFill>
                  <a:srgbClr val="000000"/>
                </a:solidFill>
                <a:uFillTx/>
              </a:defRPr>
            </a:pPr>
            <a:r>
              <a:rPr lang="en-CA" sz="3600" dirty="0">
                <a:solidFill>
                  <a:srgbClr val="000000"/>
                </a:solidFill>
                <a:latin typeface="Tahoma" panose="020B0604030504040204" pitchFamily="34" charset="0"/>
                <a:ea typeface="Tahoma" panose="020B0604030504040204" pitchFamily="34" charset="0"/>
                <a:cs typeface="Tahoma" panose="020B0604030504040204" pitchFamily="34" charset="0"/>
              </a:rPr>
              <a:t>Designed for clinicians and patients to discuss serious illness conversations. </a:t>
            </a:r>
            <a:endParaRPr lang="en-CA" sz="3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Google Shape;171;p24">
            <a:extLst>
              <a:ext uri="{FF2B5EF4-FFF2-40B4-BE49-F238E27FC236}">
                <a16:creationId xmlns:a16="http://schemas.microsoft.com/office/drawing/2014/main" id="{BCFC7192-9DDC-49BC-89CF-6EA713956D93}"/>
              </a:ext>
            </a:extLst>
          </p:cNvPr>
          <p:cNvSpPr txBox="1">
            <a:spLocks noGrp="1"/>
          </p:cNvSpPr>
          <p:nvPr>
            <p:ph type="title"/>
          </p:nvPr>
        </p:nvSpPr>
        <p:spPr>
          <a:xfrm>
            <a:off x="9429338" y="4000943"/>
            <a:ext cx="6733307" cy="747507"/>
          </a:xfrm>
        </p:spPr>
        <p:txBody>
          <a:bodyPr vert="horz" lIns="182847" tIns="182847" rIns="182847" bIns="182847" rtlCol="0" anchor="ctr">
            <a:noAutofit/>
          </a:bodyPr>
          <a:lstStyle/>
          <a:p>
            <a:pPr lvl="0" algn="l"/>
            <a:r>
              <a:rPr lang="en-US" spc="150" dirty="0">
                <a:solidFill>
                  <a:schemeClr val="accent5">
                    <a:lumMod val="50000"/>
                  </a:schemeClr>
                </a:solidFill>
                <a:latin typeface="Tahoma" pitchFamily="34"/>
                <a:ea typeface="Tahoma" pitchFamily="34"/>
                <a:cs typeface="Tahoma" pitchFamily="34"/>
              </a:rPr>
              <a:t>PATIENT PAMPHLET </a:t>
            </a:r>
          </a:p>
        </p:txBody>
      </p:sp>
      <p:pic>
        <p:nvPicPr>
          <p:cNvPr id="7" name="Image 2" descr="Une image contenant dessin&#10;&#10;Description générée automatiquement">
            <a:extLst>
              <a:ext uri="{FF2B5EF4-FFF2-40B4-BE49-F238E27FC236}">
                <a16:creationId xmlns:a16="http://schemas.microsoft.com/office/drawing/2014/main" id="{D4942A76-025E-1B1E-201F-FAB73F2B2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Tree>
    <p:extLst>
      <p:ext uri="{BB962C8B-B14F-4D97-AF65-F5344CB8AC3E}">
        <p14:creationId xmlns:p14="http://schemas.microsoft.com/office/powerpoint/2010/main" val="2441378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48FBFD7D-16BF-47D4-958E-6C4142EE59B6}"/>
              </a:ext>
            </a:extLst>
          </p:cNvPr>
          <p:cNvPicPr>
            <a:picLocks noChangeAspect="1"/>
          </p:cNvPicPr>
          <p:nvPr/>
        </p:nvPicPr>
        <p:blipFill>
          <a:blip r:embed="rId3" cstate="print">
            <a:extLst>
              <a:ext uri="{28A0092B-C50C-407E-A947-70E740481C1C}">
                <a14:useLocalDpi xmlns:a14="http://schemas.microsoft.com/office/drawing/2010/main" val="0"/>
              </a:ext>
            </a:extLst>
          </a:blip>
          <a:srcRect l="970" r="970"/>
          <a:stretch/>
        </p:blipFill>
        <p:spPr>
          <a:xfrm>
            <a:off x="875436" y="248300"/>
            <a:ext cx="7421700" cy="9790385"/>
          </a:xfrm>
          <a:prstGeom prst="rect">
            <a:avLst/>
          </a:prstGeom>
          <a:noFill/>
          <a:ln cap="flat">
            <a:noFill/>
          </a:ln>
          <a:effectLst>
            <a:outerShdw blurRad="50800" dist="38100" dir="5400000" algn="t" rotWithShape="0">
              <a:prstClr val="black">
                <a:alpha val="40000"/>
              </a:prstClr>
            </a:outerShdw>
          </a:effectLst>
        </p:spPr>
      </p:pic>
      <p:sp>
        <p:nvSpPr>
          <p:cNvPr id="3" name="Google Shape;170;p24">
            <a:extLst>
              <a:ext uri="{FF2B5EF4-FFF2-40B4-BE49-F238E27FC236}">
                <a16:creationId xmlns:a16="http://schemas.microsoft.com/office/drawing/2014/main" id="{BE451C96-8127-4333-8CD1-0876B46E0029}"/>
              </a:ext>
            </a:extLst>
          </p:cNvPr>
          <p:cNvSpPr txBox="1"/>
          <p:nvPr/>
        </p:nvSpPr>
        <p:spPr>
          <a:xfrm>
            <a:off x="9809545" y="4909697"/>
            <a:ext cx="8270213" cy="2858400"/>
          </a:xfrm>
          <a:prstGeom prst="rect">
            <a:avLst/>
          </a:prstGeom>
          <a:noFill/>
          <a:ln cap="flat">
            <a:noFill/>
          </a:ln>
        </p:spPr>
        <p:txBody>
          <a:bodyPr vert="horz" wrap="square" lIns="182847" tIns="182847" rIns="182847" bIns="182847" anchor="t" anchorCtr="0" compatLnSpc="1">
            <a:noAutofit/>
          </a:bodyPr>
          <a:lstStyle/>
          <a:p>
            <a:pPr defTabSz="1371600">
              <a:spcBef>
                <a:spcPts val="1500"/>
              </a:spcBef>
              <a:defRPr sz="1800" b="0" i="0" u="none" strike="noStrike" kern="0" cap="none" spc="0" baseline="0">
                <a:solidFill>
                  <a:srgbClr val="000000"/>
                </a:solidFill>
                <a:uFillTx/>
              </a:defRPr>
            </a:pPr>
            <a:r>
              <a:rPr lang="en-CA" sz="3600" dirty="0">
                <a:solidFill>
                  <a:srgbClr val="000000"/>
                </a:solidFill>
                <a:latin typeface="Tahoma" panose="020B0604030504040204" pitchFamily="34" charset="0"/>
                <a:ea typeface="Tahoma" panose="020B0604030504040204" pitchFamily="34" charset="0"/>
                <a:cs typeface="Tahoma" panose="020B0604030504040204" pitchFamily="34" charset="0"/>
              </a:rPr>
              <a:t>Designed to help support better and earlier conversations between clinicians and patients about goals and wishes that can inform future care. </a:t>
            </a:r>
            <a:endParaRPr lang="en-CA" sz="3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Google Shape;171;p24">
            <a:extLst>
              <a:ext uri="{FF2B5EF4-FFF2-40B4-BE49-F238E27FC236}">
                <a16:creationId xmlns:a16="http://schemas.microsoft.com/office/drawing/2014/main" id="{8A0D209F-BE4C-4E72-BCFF-EAE8B7E9AFC4}"/>
              </a:ext>
            </a:extLst>
          </p:cNvPr>
          <p:cNvSpPr txBox="1">
            <a:spLocks noGrp="1"/>
          </p:cNvSpPr>
          <p:nvPr>
            <p:ph type="title"/>
          </p:nvPr>
        </p:nvSpPr>
        <p:spPr>
          <a:xfrm>
            <a:off x="9753600" y="3924300"/>
            <a:ext cx="7421700" cy="747507"/>
          </a:xfrm>
        </p:spPr>
        <p:txBody>
          <a:bodyPr vert="horz" lIns="182847" tIns="182847" rIns="182847" bIns="182847" rtlCol="0" anchor="ctr">
            <a:noAutofit/>
          </a:bodyPr>
          <a:lstStyle/>
          <a:p>
            <a:pPr lvl="0" algn="l"/>
            <a:r>
              <a:rPr lang="en-US" spc="150" dirty="0">
                <a:solidFill>
                  <a:schemeClr val="accent5">
                    <a:lumMod val="50000"/>
                  </a:schemeClr>
                </a:solidFill>
                <a:latin typeface="Tahoma" pitchFamily="34"/>
                <a:ea typeface="Tahoma" pitchFamily="34"/>
                <a:cs typeface="Tahoma" pitchFamily="34"/>
              </a:rPr>
              <a:t>CONVERSATION GUIDE </a:t>
            </a:r>
          </a:p>
        </p:txBody>
      </p:sp>
      <p:pic>
        <p:nvPicPr>
          <p:cNvPr id="7" name="Google Shape;439;p36">
            <a:extLst>
              <a:ext uri="{FF2B5EF4-FFF2-40B4-BE49-F238E27FC236}">
                <a16:creationId xmlns:a16="http://schemas.microsoft.com/office/drawing/2014/main" id="{CAC8453B-CCB5-4D77-8245-FC1B1B73054F}"/>
              </a:ext>
            </a:extLst>
          </p:cNvPr>
          <p:cNvPicPr>
            <a:picLocks noChangeAspect="1"/>
          </p:cNvPicPr>
          <p:nvPr/>
        </p:nvPicPr>
        <p:blipFill>
          <a:blip r:embed="rId4"/>
          <a:srcRect l="970" r="970"/>
          <a:stretch>
            <a:fillRect/>
          </a:stretch>
        </p:blipFill>
        <p:spPr>
          <a:xfrm>
            <a:off x="1907018" y="419764"/>
            <a:ext cx="7421700" cy="9790385"/>
          </a:xfrm>
          <a:prstGeom prst="rect">
            <a:avLst/>
          </a:prstGeom>
          <a:noFill/>
          <a:ln cap="flat">
            <a:noFill/>
          </a:ln>
          <a:effectLst>
            <a:outerShdw blurRad="50800" dist="38100" dir="5400000" algn="t" rotWithShape="0">
              <a:prstClr val="black">
                <a:alpha val="40000"/>
              </a:prstClr>
            </a:outerShdw>
          </a:effectLst>
        </p:spPr>
      </p:pic>
      <p:pic>
        <p:nvPicPr>
          <p:cNvPr id="8" name="Image 2" descr="Une image contenant dessin&#10;&#10;Description générée automatiquement">
            <a:extLst>
              <a:ext uri="{FF2B5EF4-FFF2-40B4-BE49-F238E27FC236}">
                <a16:creationId xmlns:a16="http://schemas.microsoft.com/office/drawing/2014/main" id="{5C9EC768-B91D-6454-3AE4-9F6014CF8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Tree>
    <p:extLst>
      <p:ext uri="{BB962C8B-B14F-4D97-AF65-F5344CB8AC3E}">
        <p14:creationId xmlns:p14="http://schemas.microsoft.com/office/powerpoint/2010/main" val="394821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DA464D4B-F6F3-44A0-8130-58386EC5B7F0}"/>
              </a:ext>
            </a:extLst>
          </p:cNvPr>
          <p:cNvPicPr>
            <a:picLocks noChangeAspect="1"/>
          </p:cNvPicPr>
          <p:nvPr/>
        </p:nvPicPr>
        <p:blipFill>
          <a:blip r:embed="rId3"/>
          <a:srcRect l="970" r="970"/>
          <a:stretch>
            <a:fillRect/>
          </a:stretch>
        </p:blipFill>
        <p:spPr>
          <a:xfrm>
            <a:off x="9759660" y="174563"/>
            <a:ext cx="7421700" cy="9790385"/>
          </a:xfrm>
          <a:prstGeom prst="rect">
            <a:avLst/>
          </a:prstGeom>
          <a:noFill/>
          <a:ln cap="flat">
            <a:noFill/>
          </a:ln>
          <a:effectLst>
            <a:outerShdw blurRad="50800" dist="38100" dir="2700000" algn="tl" rotWithShape="0">
              <a:prstClr val="black">
                <a:alpha val="40000"/>
              </a:prstClr>
            </a:outerShdw>
          </a:effectLst>
        </p:spPr>
      </p:pic>
      <p:sp>
        <p:nvSpPr>
          <p:cNvPr id="3" name="Google Shape;170;p24">
            <a:extLst>
              <a:ext uri="{FF2B5EF4-FFF2-40B4-BE49-F238E27FC236}">
                <a16:creationId xmlns:a16="http://schemas.microsoft.com/office/drawing/2014/main" id="{B62F7074-053C-44D8-AAAC-C746591AAE96}"/>
              </a:ext>
            </a:extLst>
          </p:cNvPr>
          <p:cNvSpPr txBox="1"/>
          <p:nvPr/>
        </p:nvSpPr>
        <p:spPr>
          <a:xfrm>
            <a:off x="1106635" y="5256900"/>
            <a:ext cx="7075865" cy="2858400"/>
          </a:xfrm>
          <a:prstGeom prst="rect">
            <a:avLst/>
          </a:prstGeom>
          <a:noFill/>
          <a:ln cap="flat">
            <a:noFill/>
          </a:ln>
        </p:spPr>
        <p:txBody>
          <a:bodyPr vert="horz" wrap="square" lIns="182847" tIns="182847" rIns="182847" bIns="182847" anchor="t" anchorCtr="0" compatLnSpc="1">
            <a:noAutofit/>
          </a:bodyPr>
          <a:lstStyle/>
          <a:p>
            <a:pPr algn="r" defTabSz="1371600">
              <a:spcBef>
                <a:spcPts val="1500"/>
              </a:spcBef>
              <a:defRPr sz="1800" b="0" i="0" u="none" strike="noStrike" kern="0" cap="none" spc="0" baseline="0">
                <a:solidFill>
                  <a:srgbClr val="000000"/>
                </a:solidFill>
                <a:uFillTx/>
              </a:defRPr>
            </a:pPr>
            <a:r>
              <a:rPr lang="en-CA" sz="3600" dirty="0">
                <a:solidFill>
                  <a:srgbClr val="000000"/>
                </a:solidFill>
                <a:latin typeface="Tahoma" panose="020B0604030504040204" pitchFamily="34" charset="0"/>
                <a:ea typeface="Tahoma" panose="020B0604030504040204" pitchFamily="34" charset="0"/>
                <a:cs typeface="Tahoma" panose="020B0604030504040204" pitchFamily="34" charset="0"/>
              </a:rPr>
              <a:t>Designed for </a:t>
            </a:r>
            <a:r>
              <a:rPr lang="en-CA" sz="3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clinicians </a:t>
            </a:r>
            <a:r>
              <a:rPr lang="en-CA" sz="3600" dirty="0">
                <a:solidFill>
                  <a:srgbClr val="000000"/>
                </a:solidFill>
                <a:latin typeface="Tahoma" panose="020B0604030504040204" pitchFamily="34" charset="0"/>
                <a:ea typeface="Tahoma" panose="020B0604030504040204" pitchFamily="34" charset="0"/>
                <a:cs typeface="Tahoma" panose="020B0604030504040204" pitchFamily="34" charset="0"/>
              </a:rPr>
              <a:t>to ask patients to start conversations about goals, wishes, and values. </a:t>
            </a:r>
            <a:endParaRPr lang="en-CA" sz="3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Google Shape;171;p24">
            <a:extLst>
              <a:ext uri="{FF2B5EF4-FFF2-40B4-BE49-F238E27FC236}">
                <a16:creationId xmlns:a16="http://schemas.microsoft.com/office/drawing/2014/main" id="{AE262931-EA99-4902-BDDF-81ED3ECF4135}"/>
              </a:ext>
            </a:extLst>
          </p:cNvPr>
          <p:cNvSpPr txBox="1">
            <a:spLocks noGrp="1"/>
          </p:cNvSpPr>
          <p:nvPr>
            <p:ph type="title"/>
          </p:nvPr>
        </p:nvSpPr>
        <p:spPr>
          <a:xfrm>
            <a:off x="1405780" y="4204256"/>
            <a:ext cx="6733307" cy="747507"/>
          </a:xfrm>
        </p:spPr>
        <p:txBody>
          <a:bodyPr vert="horz" lIns="182847" tIns="182847" rIns="182847" bIns="182847" rtlCol="0" anchor="ctr">
            <a:noAutofit/>
          </a:bodyPr>
          <a:lstStyle/>
          <a:p>
            <a:pPr lvl="0" algn="r"/>
            <a:r>
              <a:rPr lang="en-US" spc="150" dirty="0">
                <a:solidFill>
                  <a:schemeClr val="accent5">
                    <a:lumMod val="50000"/>
                  </a:schemeClr>
                </a:solidFill>
                <a:latin typeface="Tahoma" pitchFamily="34"/>
                <a:ea typeface="Tahoma" pitchFamily="34"/>
                <a:cs typeface="Tahoma" pitchFamily="34"/>
              </a:rPr>
              <a:t>FOUR QUESTIONS </a:t>
            </a:r>
          </a:p>
        </p:txBody>
      </p:sp>
      <p:pic>
        <p:nvPicPr>
          <p:cNvPr id="7" name="Image 2" descr="Une image contenant dessin&#10;&#10;Description générée automatiquement">
            <a:extLst>
              <a:ext uri="{FF2B5EF4-FFF2-40B4-BE49-F238E27FC236}">
                <a16:creationId xmlns:a16="http://schemas.microsoft.com/office/drawing/2014/main" id="{7D1C87CA-5FB8-6069-C465-024A7EA4F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17" y="342900"/>
            <a:ext cx="1877325" cy="1070076"/>
          </a:xfrm>
          <a:prstGeom prst="rect">
            <a:avLst/>
          </a:prstGeom>
        </p:spPr>
      </p:pic>
    </p:spTree>
    <p:extLst>
      <p:ext uri="{BB962C8B-B14F-4D97-AF65-F5344CB8AC3E}">
        <p14:creationId xmlns:p14="http://schemas.microsoft.com/office/powerpoint/2010/main" val="2329965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31675"/>
          </a:xfrm>
          <a:prstGeom prst="rect">
            <a:avLst/>
          </a:prstGeom>
          <a:solidFill>
            <a:schemeClr val="accent6">
              <a:lumMod val="60000"/>
              <a:lumOff val="40000"/>
            </a:schemeClr>
          </a:solidFill>
        </p:spPr>
        <p:txBody>
          <a:bodyPr/>
          <a:lstStyle/>
          <a:p>
            <a:endParaRPr lang="en-US" dirty="0"/>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52390" y="2019970"/>
            <a:ext cx="18392780" cy="23407"/>
          </a:xfrm>
          <a:prstGeom prst="line">
            <a:avLst/>
          </a:prstGeom>
          <a:ln w="28575" cap="flat">
            <a:solidFill>
              <a:srgbClr val="000000"/>
            </a:solidFill>
            <a:prstDash val="solid"/>
            <a:headEnd type="none" w="sm" len="sm"/>
            <a:tailEnd type="none" w="sm" len="sm"/>
          </a:ln>
        </p:spPr>
        <p:txBody>
          <a:bodyPr/>
          <a:lstStyle/>
          <a:p>
            <a:endParaRPr lang="en-US"/>
          </a:p>
        </p:txBody>
      </p:sp>
      <p:sp>
        <p:nvSpPr>
          <p:cNvPr id="4" name="AutoShape 4">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10795990" flipV="1">
            <a:off x="6" y="3368298"/>
            <a:ext cx="18392779" cy="21457"/>
          </a:xfrm>
          <a:prstGeom prst="line">
            <a:avLst/>
          </a:prstGeom>
          <a:ln w="28575" cap="flat">
            <a:solidFill>
              <a:srgbClr val="000000"/>
            </a:solidFill>
            <a:prstDash val="sysDot"/>
            <a:headEnd type="none" w="sm" len="sm"/>
            <a:tailEnd type="none" w="sm" len="sm"/>
          </a:ln>
        </p:spPr>
        <p:txBody>
          <a:bodyPr/>
          <a:lstStyle/>
          <a:p>
            <a:endParaRPr lang="en-US"/>
          </a:p>
        </p:txBody>
      </p:sp>
      <p:sp>
        <p:nvSpPr>
          <p:cNvPr id="7" name="TextBox 7"/>
          <p:cNvSpPr txBox="1">
            <a:spLocks noGrp="1" noRot="1" noMove="1" noResize="1" noEditPoints="1" noAdjustHandles="1" noChangeArrowheads="1" noChangeShapeType="1"/>
          </p:cNvSpPr>
          <p:nvPr/>
        </p:nvSpPr>
        <p:spPr>
          <a:xfrm>
            <a:off x="4343400" y="462786"/>
            <a:ext cx="87630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Presenter Disclosure</a:t>
            </a:r>
          </a:p>
        </p:txBody>
      </p:sp>
      <p:sp>
        <p:nvSpPr>
          <p:cNvPr id="8" name="TextBox 8"/>
          <p:cNvSpPr txBox="1">
            <a:spLocks noGrp="1" noRot="1" noMove="1" noResize="1" noEditPoints="1" noAdjustHandles="1" noChangeArrowheads="1" noChangeShapeType="1"/>
          </p:cNvSpPr>
          <p:nvPr/>
        </p:nvSpPr>
        <p:spPr>
          <a:xfrm>
            <a:off x="443774" y="2348020"/>
            <a:ext cx="17539426" cy="1370760"/>
          </a:xfrm>
          <a:prstGeom prst="rect">
            <a:avLst/>
          </a:prstGeom>
        </p:spPr>
        <p:txBody>
          <a:bodyPr wrap="square" lIns="0" tIns="0" rIns="0" bIns="0" rtlCol="0" anchor="t">
            <a:spAutoFit/>
          </a:bodyPr>
          <a:lstStyle/>
          <a:p>
            <a:pPr>
              <a:lnSpc>
                <a:spcPts val="5599"/>
              </a:lnSpc>
            </a:pPr>
            <a:r>
              <a:rPr lang="en-US" sz="3999" b="1" dirty="0">
                <a:solidFill>
                  <a:srgbClr val="000000"/>
                </a:solidFill>
                <a:latin typeface="Lucida Bright" panose="02040602050505020304" pitchFamily="18" charset="0"/>
                <a:cs typeface="Arial" panose="020B0604020202020204" pitchFamily="34" charset="0"/>
              </a:rPr>
              <a:t>Presenter: </a:t>
            </a:r>
            <a:r>
              <a:rPr lang="en-CA" sz="4000" dirty="0">
                <a:latin typeface="Lucida Bright" panose="02040602050505020304" pitchFamily="18" charset="0"/>
              </a:rPr>
              <a:t>Amy Ma</a:t>
            </a:r>
            <a:endParaRPr lang="en-CA" sz="3080" dirty="0">
              <a:latin typeface="Lucida Bright" panose="02040602050505020304" pitchFamily="18" charset="0"/>
            </a:endParaRPr>
          </a:p>
          <a:p>
            <a:pPr>
              <a:lnSpc>
                <a:spcPts val="5599"/>
              </a:lnSpc>
            </a:pPr>
            <a:endParaRPr lang="en-US" sz="3999" dirty="0">
              <a:solidFill>
                <a:srgbClr val="FF1616"/>
              </a:solidFill>
              <a:latin typeface="Lucida Bright" panose="02040602050505020304" pitchFamily="18" charset="0"/>
              <a:cs typeface="Arial" panose="020B0604020202020204" pitchFamily="34" charset="0"/>
            </a:endParaRPr>
          </a:p>
        </p:txBody>
      </p:sp>
      <p:sp>
        <p:nvSpPr>
          <p:cNvPr id="9" name="TextBox 9"/>
          <p:cNvSpPr txBox="1">
            <a:spLocks noGrp="1" noRot="1" noMove="1" noResize="1" noEditPoints="1" noAdjustHandles="1" noChangeArrowheads="1" noChangeShapeType="1"/>
          </p:cNvSpPr>
          <p:nvPr/>
        </p:nvSpPr>
        <p:spPr>
          <a:xfrm>
            <a:off x="443774" y="3650232"/>
            <a:ext cx="11214825" cy="673711"/>
          </a:xfrm>
          <a:prstGeom prst="rect">
            <a:avLst/>
          </a:prstGeom>
        </p:spPr>
        <p:txBody>
          <a:bodyPr wrap="square" lIns="0" tIns="0" rIns="0" bIns="0" rtlCol="0" anchor="t">
            <a:spAutoFit/>
          </a:bodyPr>
          <a:lstStyle/>
          <a:p>
            <a:pPr>
              <a:lnSpc>
                <a:spcPts val="5599"/>
              </a:lnSpc>
            </a:pPr>
            <a:r>
              <a:rPr lang="en-US" sz="3999" b="1" dirty="0">
                <a:solidFill>
                  <a:srgbClr val="000000"/>
                </a:solidFill>
                <a:latin typeface="Lucida Bright" panose="02040602050505020304" pitchFamily="18" charset="0"/>
              </a:rPr>
              <a:t>Relationships with financial sponsors:</a:t>
            </a:r>
          </a:p>
        </p:txBody>
      </p:sp>
      <p:sp>
        <p:nvSpPr>
          <p:cNvPr id="10" name="TextBox 10"/>
          <p:cNvSpPr txBox="1"/>
          <p:nvPr/>
        </p:nvSpPr>
        <p:spPr>
          <a:xfrm>
            <a:off x="321854" y="4573692"/>
            <a:ext cx="17661346" cy="4488408"/>
          </a:xfrm>
          <a:prstGeom prst="rect">
            <a:avLst/>
          </a:prstGeom>
        </p:spPr>
        <p:txBody>
          <a:bodyPr wrap="square" lIns="0" tIns="0" rIns="0" bIns="0" rtlCol="0" anchor="t">
            <a:spAutoFit/>
          </a:bodyPr>
          <a:lstStyle/>
          <a:p>
            <a:pPr marL="914400" lvl="1" indent="-457200">
              <a:lnSpc>
                <a:spcPts val="3499"/>
              </a:lnSpc>
              <a:buFont typeface="Arial" panose="020B0604020202020204" pitchFamily="34" charset="0"/>
              <a:buChar char="•"/>
            </a:pPr>
            <a:r>
              <a:rPr lang="en-US" sz="3080" dirty="0">
                <a:solidFill>
                  <a:srgbClr val="000000"/>
                </a:solidFill>
                <a:latin typeface="Lucida Bright" panose="02040602050505020304" pitchFamily="18" charset="0"/>
                <a:cs typeface="Arial" panose="020B0604020202020204" pitchFamily="34" charset="0"/>
              </a:rPr>
              <a:t>Any direct financial relationships, including receipt of honoraria:</a:t>
            </a:r>
            <a:r>
              <a:rPr lang="en-US" sz="3080" dirty="0">
                <a:solidFill>
                  <a:srgbClr val="FF0000"/>
                </a:solidFill>
                <a:latin typeface="Lucida Bright" panose="02040602050505020304" pitchFamily="18" charset="0"/>
                <a:cs typeface="Arial" panose="020B0604020202020204" pitchFamily="34" charset="0"/>
              </a:rPr>
              <a:t> </a:t>
            </a:r>
            <a:r>
              <a:rPr lang="en-US" sz="3080" dirty="0">
                <a:latin typeface="Lucida Bright" panose="02040602050505020304" pitchFamily="18" charset="0"/>
                <a:cs typeface="Arial" panose="020B0604020202020204" pitchFamily="34" charset="0"/>
              </a:rPr>
              <a:t>Choosing Wisely Patient Advisor</a:t>
            </a:r>
          </a:p>
          <a:p>
            <a:pPr lvl="1">
              <a:lnSpc>
                <a:spcPts val="3499"/>
              </a:lnSpc>
            </a:pPr>
            <a:endParaRPr lang="en-US" sz="3080" dirty="0">
              <a:solidFill>
                <a:srgbClr val="FF0000"/>
              </a:solidFill>
              <a:latin typeface="Lucida Bright" panose="02040602050505020304" pitchFamily="18" charset="0"/>
              <a:cs typeface="Arial" panose="020B0604020202020204" pitchFamily="34" charset="0"/>
            </a:endParaRPr>
          </a:p>
          <a:p>
            <a:pPr marL="914400" lvl="1" indent="-457200">
              <a:lnSpc>
                <a:spcPts val="3499"/>
              </a:lnSpc>
              <a:buFont typeface="Arial" panose="020B0604020202020204" pitchFamily="34" charset="0"/>
              <a:buChar char="•"/>
            </a:pPr>
            <a:r>
              <a:rPr lang="en-US" sz="3080" dirty="0">
                <a:solidFill>
                  <a:srgbClr val="000000"/>
                </a:solidFill>
                <a:latin typeface="Lucida Bright" panose="02040602050505020304" pitchFamily="18" charset="0"/>
                <a:cs typeface="Arial" panose="020B0604020202020204" pitchFamily="34" charset="0"/>
              </a:rPr>
              <a:t>Membership on advisory boards or speakers’ bureaus</a:t>
            </a:r>
            <a:r>
              <a:rPr lang="en-US" sz="3080" dirty="0">
                <a:latin typeface="Lucida Bright" panose="02040602050505020304" pitchFamily="18" charset="0"/>
                <a:cs typeface="Arial" panose="020B0604020202020204" pitchFamily="34" charset="0"/>
              </a:rPr>
              <a:t>: Choosing Wisely Patient Advisory Group, CMA Patient Voices member, CASCADES Advisory Committee </a:t>
            </a:r>
          </a:p>
          <a:p>
            <a:pPr marL="914400" lvl="1" indent="-457200">
              <a:lnSpc>
                <a:spcPts val="3499"/>
              </a:lnSpc>
              <a:buFont typeface="Arial" panose="020B0604020202020204" pitchFamily="34" charset="0"/>
              <a:buChar char="•"/>
            </a:pPr>
            <a:endParaRPr lang="en-US" sz="3080" dirty="0">
              <a:latin typeface="Lucida Bright" panose="02040602050505020304" pitchFamily="18" charset="0"/>
              <a:cs typeface="Arial" panose="020B0604020202020204" pitchFamily="34" charset="0"/>
            </a:endParaRPr>
          </a:p>
          <a:p>
            <a:pPr marL="914400" lvl="1" indent="-457200">
              <a:lnSpc>
                <a:spcPts val="3499"/>
              </a:lnSpc>
              <a:buFont typeface="Arial" panose="020B0604020202020204" pitchFamily="34" charset="0"/>
              <a:buChar char="•"/>
            </a:pPr>
            <a:r>
              <a:rPr lang="en-US" sz="3080" dirty="0">
                <a:solidFill>
                  <a:srgbClr val="000000"/>
                </a:solidFill>
                <a:latin typeface="Lucida Bright" panose="02040602050505020304" pitchFamily="18" charset="0"/>
                <a:cs typeface="Arial" panose="020B0604020202020204" pitchFamily="34" charset="0"/>
              </a:rPr>
              <a:t>Patents for drugs or devices</a:t>
            </a:r>
            <a:r>
              <a:rPr lang="en-US" sz="3080" dirty="0">
                <a:latin typeface="Lucida Bright" panose="02040602050505020304" pitchFamily="18" charset="0"/>
                <a:cs typeface="Arial" panose="020B0604020202020204" pitchFamily="34" charset="0"/>
              </a:rPr>
              <a:t>: N/A</a:t>
            </a:r>
          </a:p>
          <a:p>
            <a:pPr marL="914400" lvl="1" indent="-457200">
              <a:lnSpc>
                <a:spcPts val="3499"/>
              </a:lnSpc>
              <a:buFont typeface="Arial" panose="020B0604020202020204" pitchFamily="34" charset="0"/>
              <a:buChar char="•"/>
            </a:pPr>
            <a:endParaRPr lang="en-US" sz="3080" dirty="0">
              <a:solidFill>
                <a:srgbClr val="FF0000"/>
              </a:solidFill>
              <a:latin typeface="Lucida Bright" panose="02040602050505020304" pitchFamily="18" charset="0"/>
              <a:cs typeface="Arial" panose="020B0604020202020204" pitchFamily="34" charset="0"/>
            </a:endParaRPr>
          </a:p>
          <a:p>
            <a:pPr marL="914400" lvl="1" indent="-457200">
              <a:lnSpc>
                <a:spcPts val="3499"/>
              </a:lnSpc>
              <a:buFont typeface="Arial" panose="020B0604020202020204" pitchFamily="34" charset="0"/>
              <a:buChar char="•"/>
            </a:pPr>
            <a:r>
              <a:rPr lang="en-US" sz="3080" dirty="0">
                <a:solidFill>
                  <a:srgbClr val="000000"/>
                </a:solidFill>
                <a:latin typeface="Lucida Bright" panose="02040602050505020304" pitchFamily="18" charset="0"/>
                <a:cs typeface="Arial" panose="020B0604020202020204" pitchFamily="34" charset="0"/>
              </a:rPr>
              <a:t>Other: </a:t>
            </a:r>
            <a:r>
              <a:rPr lang="en-US" sz="3080" dirty="0">
                <a:latin typeface="Lucida Bright" panose="02040602050505020304" pitchFamily="18" charset="0"/>
                <a:cs typeface="Arial" panose="020B0604020202020204" pitchFamily="34" charset="0"/>
              </a:rPr>
              <a:t>N/A</a:t>
            </a:r>
          </a:p>
          <a:p>
            <a:pPr marL="914400" lvl="1" indent="-457200">
              <a:lnSpc>
                <a:spcPts val="3499"/>
              </a:lnSpc>
              <a:buFont typeface="Arial" panose="020B0604020202020204" pitchFamily="34" charset="0"/>
              <a:buChar char="•"/>
            </a:pPr>
            <a:endParaRPr lang="en-US" sz="3080" dirty="0">
              <a:solidFill>
                <a:srgbClr val="FF1616"/>
              </a:solidFill>
              <a:latin typeface="Lucida Bright" panose="02040602050505020304" pitchFamily="18" charset="0"/>
            </a:endParaRPr>
          </a:p>
        </p:txBody>
      </p:sp>
      <p:sp>
        <p:nvSpPr>
          <p:cNvPr id="11" name="Title 2">
            <a:extLst>
              <a:ext uri="{FF2B5EF4-FFF2-40B4-BE49-F238E27FC236}">
                <a16:creationId xmlns:a16="http://schemas.microsoft.com/office/drawing/2014/main" id="{8C06A776-B833-5296-DB25-2206354DEAEC}"/>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(1)</a:t>
            </a:r>
          </a:p>
        </p:txBody>
      </p:sp>
    </p:spTree>
    <p:extLst>
      <p:ext uri="{BB962C8B-B14F-4D97-AF65-F5344CB8AC3E}">
        <p14:creationId xmlns:p14="http://schemas.microsoft.com/office/powerpoint/2010/main" val="492890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39EFB18E-26E9-4199-A0EF-855B7D46786C}"/>
              </a:ext>
            </a:extLst>
          </p:cNvPr>
          <p:cNvPicPr>
            <a:picLocks noChangeAspect="1"/>
          </p:cNvPicPr>
          <p:nvPr/>
        </p:nvPicPr>
        <p:blipFill>
          <a:blip r:embed="rId3"/>
          <a:srcRect l="970" r="970"/>
          <a:stretch>
            <a:fillRect/>
          </a:stretch>
        </p:blipFill>
        <p:spPr>
          <a:xfrm>
            <a:off x="9759660" y="174563"/>
            <a:ext cx="7421700" cy="9790385"/>
          </a:xfrm>
          <a:prstGeom prst="rect">
            <a:avLst/>
          </a:prstGeom>
          <a:noFill/>
          <a:ln cap="flat">
            <a:noFill/>
          </a:ln>
          <a:effectLst>
            <a:outerShdw blurRad="50800" dist="38100" dir="2700000" algn="tl" rotWithShape="0">
              <a:prstClr val="black">
                <a:alpha val="40000"/>
              </a:prstClr>
            </a:outerShdw>
          </a:effectLst>
        </p:spPr>
      </p:pic>
      <p:sp>
        <p:nvSpPr>
          <p:cNvPr id="3" name="Google Shape;170;p24">
            <a:extLst>
              <a:ext uri="{FF2B5EF4-FFF2-40B4-BE49-F238E27FC236}">
                <a16:creationId xmlns:a16="http://schemas.microsoft.com/office/drawing/2014/main" id="{D77EE7F1-A508-4DBB-B7EA-F9D765580981}"/>
              </a:ext>
            </a:extLst>
          </p:cNvPr>
          <p:cNvSpPr txBox="1"/>
          <p:nvPr/>
        </p:nvSpPr>
        <p:spPr>
          <a:xfrm>
            <a:off x="312517" y="5143500"/>
            <a:ext cx="8663651" cy="2858400"/>
          </a:xfrm>
          <a:prstGeom prst="rect">
            <a:avLst/>
          </a:prstGeom>
          <a:noFill/>
          <a:ln cap="flat">
            <a:noFill/>
          </a:ln>
        </p:spPr>
        <p:txBody>
          <a:bodyPr vert="horz" wrap="square" lIns="182847" tIns="182847" rIns="182847" bIns="182847" anchor="t" anchorCtr="0" compatLnSpc="1">
            <a:noAutofit/>
          </a:bodyPr>
          <a:lstStyle/>
          <a:p>
            <a:pPr algn="r" defTabSz="1371600">
              <a:spcBef>
                <a:spcPts val="1500"/>
              </a:spcBef>
              <a:defRPr sz="1800" b="0" i="0" u="none" strike="noStrike" kern="0" cap="none" spc="0" baseline="0">
                <a:solidFill>
                  <a:srgbClr val="000000"/>
                </a:solidFill>
                <a:uFillTx/>
              </a:defRPr>
            </a:pPr>
            <a:r>
              <a:rPr lang="en-CA" sz="3600" dirty="0">
                <a:solidFill>
                  <a:srgbClr val="000000"/>
                </a:solidFill>
                <a:latin typeface="Tahoma" panose="020B0604030504040204" pitchFamily="34" charset="0"/>
                <a:ea typeface="Tahoma" panose="020B0604030504040204" pitchFamily="34" charset="0"/>
                <a:cs typeface="Tahoma" panose="020B0604030504040204" pitchFamily="34" charset="0"/>
              </a:rPr>
              <a:t>Designed for </a:t>
            </a:r>
            <a:r>
              <a:rPr lang="en-CA" sz="36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patients </a:t>
            </a:r>
            <a:r>
              <a:rPr lang="en-CA" sz="3600" dirty="0">
                <a:solidFill>
                  <a:srgbClr val="000000"/>
                </a:solidFill>
                <a:latin typeface="Tahoma" panose="020B0604030504040204" pitchFamily="34" charset="0"/>
                <a:ea typeface="Tahoma" panose="020B0604030504040204" pitchFamily="34" charset="0"/>
                <a:cs typeface="Tahoma" panose="020B0604030504040204" pitchFamily="34" charset="0"/>
              </a:rPr>
              <a:t>to ask their health care provider to start conversations about goals, wishes, and values. </a:t>
            </a:r>
            <a:endParaRPr lang="en-CA" sz="3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Google Shape;171;p24">
            <a:extLst>
              <a:ext uri="{FF2B5EF4-FFF2-40B4-BE49-F238E27FC236}">
                <a16:creationId xmlns:a16="http://schemas.microsoft.com/office/drawing/2014/main" id="{BB55161A-35BD-43B3-B39E-99226F04086E}"/>
              </a:ext>
            </a:extLst>
          </p:cNvPr>
          <p:cNvSpPr txBox="1">
            <a:spLocks noGrp="1"/>
          </p:cNvSpPr>
          <p:nvPr>
            <p:ph type="title"/>
          </p:nvPr>
        </p:nvSpPr>
        <p:spPr>
          <a:xfrm>
            <a:off x="2013646" y="4204256"/>
            <a:ext cx="6733307" cy="747507"/>
          </a:xfrm>
        </p:spPr>
        <p:txBody>
          <a:bodyPr vert="horz" lIns="182847" tIns="182847" rIns="182847" bIns="182847" rtlCol="0" anchor="ctr">
            <a:noAutofit/>
          </a:bodyPr>
          <a:lstStyle/>
          <a:p>
            <a:pPr lvl="0" algn="r"/>
            <a:r>
              <a:rPr lang="en-US" spc="150" dirty="0">
                <a:solidFill>
                  <a:schemeClr val="accent5">
                    <a:lumMod val="50000"/>
                  </a:schemeClr>
                </a:solidFill>
                <a:latin typeface="Tahoma" pitchFamily="34"/>
                <a:ea typeface="Tahoma" pitchFamily="34"/>
                <a:cs typeface="Tahoma" pitchFamily="34"/>
              </a:rPr>
              <a:t>FOUR QUESTIONS </a:t>
            </a:r>
          </a:p>
        </p:txBody>
      </p:sp>
      <p:pic>
        <p:nvPicPr>
          <p:cNvPr id="7" name="Image 2" descr="Une image contenant dessin&#10;&#10;Description générée automatiquement">
            <a:extLst>
              <a:ext uri="{FF2B5EF4-FFF2-40B4-BE49-F238E27FC236}">
                <a16:creationId xmlns:a16="http://schemas.microsoft.com/office/drawing/2014/main" id="{2EC1BDCB-501E-0219-80AA-6911A036E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17" y="342900"/>
            <a:ext cx="1877325" cy="1070076"/>
          </a:xfrm>
          <a:prstGeom prst="rect">
            <a:avLst/>
          </a:prstGeom>
        </p:spPr>
      </p:pic>
    </p:spTree>
    <p:extLst>
      <p:ext uri="{BB962C8B-B14F-4D97-AF65-F5344CB8AC3E}">
        <p14:creationId xmlns:p14="http://schemas.microsoft.com/office/powerpoint/2010/main" val="4144160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F3362-3F0E-2C46-9A67-99A2A4563B42}"/>
              </a:ext>
            </a:extLst>
          </p:cNvPr>
          <p:cNvSpPr>
            <a:spLocks noGrp="1"/>
          </p:cNvSpPr>
          <p:nvPr>
            <p:ph type="title"/>
          </p:nvPr>
        </p:nvSpPr>
        <p:spPr>
          <a:xfrm>
            <a:off x="914400" y="844311"/>
            <a:ext cx="6400800" cy="1143000"/>
          </a:xfrm>
        </p:spPr>
        <p:txBody>
          <a:bodyPr>
            <a:normAutofit/>
          </a:bodyPr>
          <a:lstStyle/>
          <a:p>
            <a:pPr algn="l"/>
            <a:r>
              <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PATIENT CONTEXT</a:t>
            </a:r>
          </a:p>
        </p:txBody>
      </p:sp>
      <p:sp>
        <p:nvSpPr>
          <p:cNvPr id="3" name="Content Placeholder 2">
            <a:extLst>
              <a:ext uri="{FF2B5EF4-FFF2-40B4-BE49-F238E27FC236}">
                <a16:creationId xmlns:a16="http://schemas.microsoft.com/office/drawing/2014/main" id="{9F16685E-5011-4748-AF4A-A78E800459E4}"/>
              </a:ext>
            </a:extLst>
          </p:cNvPr>
          <p:cNvSpPr>
            <a:spLocks noGrp="1"/>
          </p:cNvSpPr>
          <p:nvPr>
            <p:ph idx="1"/>
          </p:nvPr>
        </p:nvSpPr>
        <p:spPr>
          <a:xfrm>
            <a:off x="914400" y="1987311"/>
            <a:ext cx="7494687" cy="5485368"/>
          </a:xfrm>
        </p:spPr>
        <p:txBody>
          <a:bodyPr>
            <a:normAutofit/>
          </a:bodyPr>
          <a:lstStyle/>
          <a:p>
            <a:pPr marL="0" indent="0">
              <a:buClr>
                <a:srgbClr val="5AB6B2"/>
              </a:buClr>
              <a:buNone/>
            </a:pPr>
            <a:endParaRPr lang="en-US" dirty="0">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latin typeface="Tahoma" panose="020B0604030504040204" pitchFamily="34" charset="0"/>
                <a:ea typeface="Tahoma" panose="020B0604030504040204" pitchFamily="34" charset="0"/>
                <a:cs typeface="Tahoma" panose="020B0604030504040204" pitchFamily="34" charset="0"/>
              </a:rPr>
              <a:t>Understand your patient’s context</a:t>
            </a:r>
          </a:p>
          <a:p>
            <a:pPr lvl="2">
              <a:buClr>
                <a:schemeClr val="accent5">
                  <a:lumMod val="50000"/>
                </a:schemeClr>
              </a:buClr>
              <a:buFont typeface="Tahoma" panose="020B0604030504040204" pitchFamily="34" charset="0"/>
              <a:buChar char="›"/>
            </a:pPr>
            <a:r>
              <a:rPr lang="en-US" sz="3600" dirty="0">
                <a:latin typeface="Tahoma" panose="020B0604030504040204" pitchFamily="34" charset="0"/>
                <a:ea typeface="Tahoma" panose="020B0604030504040204" pitchFamily="34" charset="0"/>
                <a:cs typeface="Tahoma" panose="020B0604030504040204" pitchFamily="34" charset="0"/>
              </a:rPr>
              <a:t>Health status</a:t>
            </a:r>
          </a:p>
          <a:p>
            <a:pPr lvl="2">
              <a:buClr>
                <a:schemeClr val="accent5">
                  <a:lumMod val="50000"/>
                </a:schemeClr>
              </a:buClr>
              <a:buFont typeface="Tahoma" panose="020B0604030504040204" pitchFamily="34" charset="0"/>
              <a:buChar char="›"/>
            </a:pPr>
            <a:r>
              <a:rPr lang="en-US" sz="3600" dirty="0">
                <a:latin typeface="Tahoma" panose="020B0604030504040204" pitchFamily="34" charset="0"/>
                <a:ea typeface="Tahoma" panose="020B0604030504040204" pitchFamily="34" charset="0"/>
                <a:cs typeface="Tahoma" panose="020B0604030504040204" pitchFamily="34" charset="0"/>
              </a:rPr>
              <a:t>Personal beliefs</a:t>
            </a:r>
          </a:p>
          <a:p>
            <a:pPr lvl="2">
              <a:buClr>
                <a:schemeClr val="accent5">
                  <a:lumMod val="50000"/>
                </a:schemeClr>
              </a:buClr>
              <a:buFont typeface="Tahoma" panose="020B0604030504040204" pitchFamily="34" charset="0"/>
              <a:buChar char="›"/>
            </a:pPr>
            <a:r>
              <a:rPr lang="en-US" sz="3600" dirty="0">
                <a:latin typeface="Tahoma" panose="020B0604030504040204" pitchFamily="34" charset="0"/>
                <a:ea typeface="Tahoma" panose="020B0604030504040204" pitchFamily="34" charset="0"/>
                <a:cs typeface="Tahoma" panose="020B0604030504040204" pitchFamily="34" charset="0"/>
              </a:rPr>
              <a:t>Cultural and spiritual beliefs</a:t>
            </a:r>
          </a:p>
          <a:p>
            <a:pPr>
              <a:buClr>
                <a:schemeClr val="accent5">
                  <a:lumMod val="50000"/>
                </a:schemeClr>
              </a:buClr>
            </a:pPr>
            <a:r>
              <a:rPr lang="en-US" sz="3600" dirty="0">
                <a:latin typeface="Tahoma" panose="020B0604030504040204" pitchFamily="34" charset="0"/>
                <a:ea typeface="Tahoma" panose="020B0604030504040204" pitchFamily="34" charset="0"/>
                <a:cs typeface="Tahoma" panose="020B0604030504040204" pitchFamily="34" charset="0"/>
              </a:rPr>
              <a:t>Education on Advance Care Planning</a:t>
            </a:r>
          </a:p>
          <a:p>
            <a:pPr>
              <a:buClr>
                <a:schemeClr val="accent5">
                  <a:lumMod val="50000"/>
                </a:schemeClr>
              </a:buClr>
            </a:pPr>
            <a:r>
              <a:rPr lang="en-US" sz="3600" dirty="0">
                <a:latin typeface="Tahoma" panose="020B0604030504040204" pitchFamily="34" charset="0"/>
                <a:ea typeface="Tahoma" panose="020B0604030504040204" pitchFamily="34" charset="0"/>
                <a:cs typeface="Tahoma" panose="020B0604030504040204" pitchFamily="34" charset="0"/>
              </a:rPr>
              <a:t>Patient’s health literacy</a:t>
            </a:r>
          </a:p>
        </p:txBody>
      </p:sp>
      <p:pic>
        <p:nvPicPr>
          <p:cNvPr id="15" name="Picture 14" descr="Text&#10;&#10;Description automatically generated">
            <a:extLst>
              <a:ext uri="{FF2B5EF4-FFF2-40B4-BE49-F238E27FC236}">
                <a16:creationId xmlns:a16="http://schemas.microsoft.com/office/drawing/2014/main" id="{3B733DB7-3304-814F-B742-8FCA29D9EE5D}"/>
              </a:ext>
            </a:extLst>
          </p:cNvPr>
          <p:cNvPicPr>
            <a:picLocks noChangeAspect="1"/>
          </p:cNvPicPr>
          <p:nvPr/>
        </p:nvPicPr>
        <p:blipFill>
          <a:blip r:embed="rId3">
            <a:duotone>
              <a:schemeClr val="accent5">
                <a:shade val="45000"/>
                <a:satMod val="135000"/>
              </a:schemeClr>
              <a:prstClr val="white"/>
            </a:duotone>
            <a:extLst>
              <a:ext uri="{837473B0-CC2E-450A-ABE3-18F120FF3D39}">
                <a1611:picAttrSrcUrl xmlns:a1611="http://schemas.microsoft.com/office/drawing/2016/11/main" r:id="rId4"/>
              </a:ext>
            </a:extLst>
          </a:blip>
          <a:stretch>
            <a:fillRect/>
          </a:stretch>
        </p:blipFill>
        <p:spPr>
          <a:xfrm>
            <a:off x="9163050" y="2400300"/>
            <a:ext cx="8438016" cy="73466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 2" descr="Une image contenant dessin&#10;&#10;Description générée automatiquement">
            <a:extLst>
              <a:ext uri="{FF2B5EF4-FFF2-40B4-BE49-F238E27FC236}">
                <a16:creationId xmlns:a16="http://schemas.microsoft.com/office/drawing/2014/main" id="{D57A0379-DD49-3606-1A96-5262B5233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49600" y="490386"/>
            <a:ext cx="1877325" cy="1070076"/>
          </a:xfrm>
          <a:prstGeom prst="rect">
            <a:avLst/>
          </a:prstGeom>
        </p:spPr>
      </p:pic>
    </p:spTree>
    <p:extLst>
      <p:ext uri="{BB962C8B-B14F-4D97-AF65-F5344CB8AC3E}">
        <p14:creationId xmlns:p14="http://schemas.microsoft.com/office/powerpoint/2010/main" val="1889811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61DFD-D439-FE4F-8C55-061DD033FAAA}"/>
              </a:ext>
            </a:extLst>
          </p:cNvPr>
          <p:cNvSpPr>
            <a:spLocks noGrp="1"/>
          </p:cNvSpPr>
          <p:nvPr>
            <p:ph type="title"/>
          </p:nvPr>
        </p:nvSpPr>
        <p:spPr>
          <a:xfrm>
            <a:off x="898451" y="800100"/>
            <a:ext cx="8229600" cy="1143000"/>
          </a:xfrm>
        </p:spPr>
        <p:txBody>
          <a:bodyPr>
            <a:normAutofit/>
          </a:bodyPr>
          <a:lstStyle/>
          <a:p>
            <a:pPr algn="l"/>
            <a:r>
              <a:rPr lang="en-US">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IT’S NOT “ONE AND DONE”</a:t>
            </a:r>
            <a:endParaRPr lang="en-US"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98E9A6C7-2E7A-6B48-8EB5-872E77B6EA8E}"/>
              </a:ext>
            </a:extLst>
          </p:cNvPr>
          <p:cNvSpPr>
            <a:spLocks noGrp="1"/>
          </p:cNvSpPr>
          <p:nvPr>
            <p:ph idx="1"/>
          </p:nvPr>
        </p:nvSpPr>
        <p:spPr>
          <a:xfrm>
            <a:off x="879401" y="4145691"/>
            <a:ext cx="6797749" cy="1995618"/>
          </a:xfrm>
        </p:spPr>
        <p:txBody>
          <a:bodyPr>
            <a:noAutofit/>
          </a:bodyPr>
          <a:lstStyle/>
          <a:p>
            <a:pPr marL="0" indent="0">
              <a:lnSpc>
                <a:spcPct val="130000"/>
              </a:lnSpc>
              <a:buClr>
                <a:schemeClr val="accent5">
                  <a:lumMod val="50000"/>
                </a:schemeClr>
              </a:buClr>
              <a:buNone/>
            </a:pPr>
            <a:r>
              <a:rPr lang="en-US" sz="3600" dirty="0">
                <a:latin typeface="Tahoma" panose="020B0604030504040204" pitchFamily="34" charset="0"/>
                <a:ea typeface="Tahoma" panose="020B0604030504040204" pitchFamily="34" charset="0"/>
                <a:cs typeface="Tahoma" panose="020B0604030504040204" pitchFamily="34" charset="0"/>
              </a:rPr>
              <a:t>Serious Illness Conversations can happen over time</a:t>
            </a:r>
          </a:p>
        </p:txBody>
      </p:sp>
      <p:pic>
        <p:nvPicPr>
          <p:cNvPr id="3076" name="Picture 4" descr="Designart 'Time Spiral Analog Wall ' Modern wall clock">
            <a:extLst>
              <a:ext uri="{FF2B5EF4-FFF2-40B4-BE49-F238E27FC236}">
                <a16:creationId xmlns:a16="http://schemas.microsoft.com/office/drawing/2014/main" id="{3923320E-9845-134F-10BA-B1D751B9E7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8534400" y="1028700"/>
            <a:ext cx="82296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14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654C5E1B-F717-4B7D-AF3C-4AEFBEC2131B}"/>
              </a:ext>
            </a:extLst>
          </p:cNvPr>
          <p:cNvPicPr>
            <a:picLocks noChangeAspect="1"/>
          </p:cNvPicPr>
          <p:nvPr/>
        </p:nvPicPr>
        <p:blipFill>
          <a:blip r:embed="rId3"/>
          <a:srcRect l="6240" r="26420"/>
          <a:stretch>
            <a:fillRect/>
          </a:stretch>
        </p:blipFill>
        <p:spPr>
          <a:xfrm>
            <a:off x="0" y="-109453"/>
            <a:ext cx="10567560" cy="10396454"/>
          </a:xfrm>
          <a:prstGeom prst="rect">
            <a:avLst/>
          </a:prstGeom>
          <a:noFill/>
          <a:ln cap="flat">
            <a:noFill/>
          </a:ln>
        </p:spPr>
      </p:pic>
      <p:sp>
        <p:nvSpPr>
          <p:cNvPr id="3" name="Google Shape;766;p39">
            <a:extLst>
              <a:ext uri="{FF2B5EF4-FFF2-40B4-BE49-F238E27FC236}">
                <a16:creationId xmlns:a16="http://schemas.microsoft.com/office/drawing/2014/main" id="{E205EFEF-99D9-4B1D-9BE1-B77F95E988BF}"/>
              </a:ext>
            </a:extLst>
          </p:cNvPr>
          <p:cNvSpPr txBox="1">
            <a:spLocks noGrp="1"/>
          </p:cNvSpPr>
          <p:nvPr>
            <p:ph type="subTitle" idx="4294967295"/>
          </p:nvPr>
        </p:nvSpPr>
        <p:spPr>
          <a:xfrm>
            <a:off x="10955202" y="4457700"/>
            <a:ext cx="7332792" cy="2391144"/>
          </a:xfrm>
        </p:spPr>
        <p:txBody>
          <a:bodyPr vert="horz" lIns="182847" tIns="182847" rIns="182847" bIns="182847" rtlCol="0">
            <a:noAutofit/>
          </a:bodyPr>
          <a:lstStyle/>
          <a:p>
            <a:pPr marL="0" indent="0">
              <a:spcBef>
                <a:spcPts val="0"/>
              </a:spcBef>
              <a:buNone/>
            </a:pPr>
            <a:endParaRPr lang="en-CA" sz="2100" dirty="0"/>
          </a:p>
          <a:p>
            <a:pPr marL="0" indent="0">
              <a:spcBef>
                <a:spcPts val="0"/>
              </a:spcBef>
              <a:buNone/>
            </a:pPr>
            <a:r>
              <a:rPr lang="en-CA" sz="4000" dirty="0">
                <a:solidFill>
                  <a:schemeClr val="accent5">
                    <a:lumMod val="50000"/>
                  </a:schemeClr>
                </a:solidFill>
                <a:hlinkClick r:id="rId4">
                  <a:extLst>
                    <a:ext uri="{A12FA001-AC4F-418D-AE19-62706E023703}">
                      <ahyp:hlinkClr xmlns:ahyp="http://schemas.microsoft.com/office/drawing/2018/hyperlinkcolor" val="tx"/>
                    </a:ext>
                  </a:extLst>
                </a:hlinkClick>
              </a:rPr>
              <a:t>jreynolds@cvfp.com</a:t>
            </a:r>
            <a:endParaRPr lang="en-CA" sz="4000" dirty="0">
              <a:solidFill>
                <a:schemeClr val="accent5">
                  <a:lumMod val="50000"/>
                </a:schemeClr>
              </a:solidFill>
            </a:endParaRPr>
          </a:p>
          <a:p>
            <a:pPr marL="0" indent="0">
              <a:spcBef>
                <a:spcPts val="0"/>
              </a:spcBef>
              <a:buNone/>
            </a:pPr>
            <a:r>
              <a:rPr lang="en-CA" sz="2100" dirty="0"/>
              <a:t> </a:t>
            </a:r>
          </a:p>
        </p:txBody>
      </p:sp>
      <p:cxnSp>
        <p:nvCxnSpPr>
          <p:cNvPr id="5" name="Google Shape;770;p39">
            <a:extLst>
              <a:ext uri="{FF2B5EF4-FFF2-40B4-BE49-F238E27FC236}">
                <a16:creationId xmlns:a16="http://schemas.microsoft.com/office/drawing/2014/main" id="{65A36B3D-97CF-4CD1-9B98-3FE6FF77DC56}"/>
              </a:ext>
            </a:extLst>
          </p:cNvPr>
          <p:cNvCxnSpPr/>
          <p:nvPr/>
        </p:nvCxnSpPr>
        <p:spPr>
          <a:xfrm>
            <a:off x="10955202" y="3960138"/>
            <a:ext cx="7986690" cy="0"/>
          </a:xfrm>
          <a:prstGeom prst="straightConnector1">
            <a:avLst/>
          </a:prstGeom>
          <a:noFill/>
          <a:ln w="9528" cap="flat">
            <a:solidFill>
              <a:srgbClr val="CADCDC"/>
            </a:solidFill>
            <a:custDash>
              <a:ds d="100000" sp="100000"/>
            </a:custDash>
            <a:round/>
          </a:ln>
        </p:spPr>
      </p:cxnSp>
      <p:cxnSp>
        <p:nvCxnSpPr>
          <p:cNvPr id="6" name="Google Shape;771;p39">
            <a:extLst>
              <a:ext uri="{FF2B5EF4-FFF2-40B4-BE49-F238E27FC236}">
                <a16:creationId xmlns:a16="http://schemas.microsoft.com/office/drawing/2014/main" id="{E00AB042-CA4E-45C1-92A9-9E6102F71755}"/>
              </a:ext>
            </a:extLst>
          </p:cNvPr>
          <p:cNvCxnSpPr/>
          <p:nvPr/>
        </p:nvCxnSpPr>
        <p:spPr>
          <a:xfrm>
            <a:off x="10955202" y="6395043"/>
            <a:ext cx="7953099" cy="0"/>
          </a:xfrm>
          <a:prstGeom prst="straightConnector1">
            <a:avLst/>
          </a:prstGeom>
          <a:noFill/>
          <a:ln w="9528" cap="flat">
            <a:solidFill>
              <a:srgbClr val="CADCDC"/>
            </a:solidFill>
            <a:custDash>
              <a:ds d="100000" sp="100000"/>
            </a:custDash>
            <a:round/>
          </a:ln>
        </p:spPr>
      </p:cxnSp>
      <p:sp>
        <p:nvSpPr>
          <p:cNvPr id="7" name="Google Shape;171;p24">
            <a:extLst>
              <a:ext uri="{FF2B5EF4-FFF2-40B4-BE49-F238E27FC236}">
                <a16:creationId xmlns:a16="http://schemas.microsoft.com/office/drawing/2014/main" id="{EBD10F04-D792-4BAB-A5A8-D22BA545CF3E}"/>
              </a:ext>
            </a:extLst>
          </p:cNvPr>
          <p:cNvSpPr txBox="1"/>
          <p:nvPr/>
        </p:nvSpPr>
        <p:spPr>
          <a:xfrm>
            <a:off x="10799333" y="2968238"/>
            <a:ext cx="4286427" cy="747507"/>
          </a:xfrm>
          <a:prstGeom prst="rect">
            <a:avLst/>
          </a:prstGeom>
          <a:noFill/>
          <a:ln cap="flat">
            <a:noFill/>
          </a:ln>
        </p:spPr>
        <p:txBody>
          <a:bodyPr vert="horz" wrap="square" lIns="182847" tIns="182847" rIns="182847" bIns="182847" anchor="ctr" anchorCtr="0" compatLnSpc="1">
            <a:noAutofit/>
          </a:bodyPr>
          <a:lstStyle/>
          <a:p>
            <a:pPr defTabSz="1371600">
              <a:lnSpc>
                <a:spcPct val="90000"/>
              </a:lnSpc>
              <a:defRPr sz="1800" b="0" i="0" u="none" strike="noStrike" kern="0" cap="none" spc="0" baseline="0">
                <a:solidFill>
                  <a:srgbClr val="000000"/>
                </a:solidFill>
                <a:uFillTx/>
              </a:defRPr>
            </a:pPr>
            <a:r>
              <a:rPr lang="en-CA" sz="4000" spc="150" dirty="0">
                <a:solidFill>
                  <a:schemeClr val="accent5">
                    <a:lumMod val="50000"/>
                  </a:schemeClr>
                </a:solidFill>
                <a:latin typeface="Tahoma" pitchFamily="34"/>
                <a:ea typeface="Tahoma" pitchFamily="34"/>
                <a:cs typeface="Tahoma" pitchFamily="34"/>
              </a:rPr>
              <a:t>QUESTIONS?</a:t>
            </a:r>
          </a:p>
        </p:txBody>
      </p:sp>
      <p:pic>
        <p:nvPicPr>
          <p:cNvPr id="8" name="Picture 29" descr="Logo&#10;&#10;Description automatically generated with medium confidence">
            <a:extLst>
              <a:ext uri="{FF2B5EF4-FFF2-40B4-BE49-F238E27FC236}">
                <a16:creationId xmlns:a16="http://schemas.microsoft.com/office/drawing/2014/main" id="{66B6C589-FD8F-4FC8-B95B-A7E13F31A6CC}"/>
              </a:ext>
            </a:extLst>
          </p:cNvPr>
          <p:cNvPicPr>
            <a:picLocks noChangeAspect="1"/>
          </p:cNvPicPr>
          <p:nvPr/>
        </p:nvPicPr>
        <p:blipFill>
          <a:blip r:embed="rId5"/>
          <a:stretch>
            <a:fillRect/>
          </a:stretch>
        </p:blipFill>
        <p:spPr>
          <a:xfrm>
            <a:off x="15312350" y="8298853"/>
            <a:ext cx="2287253" cy="1299344"/>
          </a:xfrm>
          <a:prstGeom prst="rect">
            <a:avLst/>
          </a:prstGeom>
          <a:noFill/>
          <a:ln cap="flat">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0B65-120F-1C49-B4F8-5D19FA65149B}"/>
              </a:ext>
            </a:extLst>
          </p:cNvPr>
          <p:cNvSpPr>
            <a:spLocks noGrp="1"/>
          </p:cNvSpPr>
          <p:nvPr>
            <p:ph type="title"/>
          </p:nvPr>
        </p:nvSpPr>
        <p:spPr>
          <a:xfrm>
            <a:off x="1261872" y="640081"/>
            <a:ext cx="15759684" cy="1226819"/>
          </a:xfrm>
        </p:spPr>
        <p:txBody>
          <a:bodyPr anchor="b">
            <a:normAutofit/>
          </a:bodyPr>
          <a:lstStyle/>
          <a:p>
            <a:pPr algn="l"/>
            <a:r>
              <a:rPr lang="en-US" sz="60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ACP Resources</a:t>
            </a:r>
          </a:p>
        </p:txBody>
      </p:sp>
      <p:sp>
        <p:nvSpPr>
          <p:cNvPr id="3" name="Content Placeholder 2">
            <a:extLst>
              <a:ext uri="{FF2B5EF4-FFF2-40B4-BE49-F238E27FC236}">
                <a16:creationId xmlns:a16="http://schemas.microsoft.com/office/drawing/2014/main" id="{F4104EE4-E0F8-E947-B814-EBF7E74B7BDF}"/>
              </a:ext>
            </a:extLst>
          </p:cNvPr>
          <p:cNvSpPr>
            <a:spLocks noGrp="1"/>
          </p:cNvSpPr>
          <p:nvPr>
            <p:ph idx="1"/>
          </p:nvPr>
        </p:nvSpPr>
        <p:spPr>
          <a:xfrm>
            <a:off x="2639030" y="3181554"/>
            <a:ext cx="14354556" cy="4255638"/>
          </a:xfrm>
        </p:spPr>
        <p:txBody>
          <a:bodyPr>
            <a:normAutofit fontScale="77500" lnSpcReduction="20000"/>
          </a:bodyPr>
          <a:lstStyle/>
          <a:p>
            <a:pPr>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www.advancecareplanning.ca</a:t>
            </a: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lvl="1">
              <a:buClr>
                <a:schemeClr val="accent5">
                  <a:lumMod val="50000"/>
                </a:schemeClr>
              </a:buClr>
              <a:buFont typeface="Tahoma" panose="020B0604030504040204" pitchFamily="34" charset="0"/>
              <a:buChar char="›"/>
            </a:pPr>
            <a:r>
              <a:rPr lang="en-US" sz="3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Includes resources with Indigenous perspectives</a:t>
            </a: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https://choosingwiselycanada.org/time-to-talk/</a:t>
            </a: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lvl="1">
              <a:buClr>
                <a:schemeClr val="accent5">
                  <a:lumMod val="50000"/>
                </a:schemeClr>
              </a:buClr>
              <a:buFont typeface="Tahoma" panose="020B0604030504040204" pitchFamily="34" charset="0"/>
              <a:buChar char="›"/>
            </a:pPr>
            <a:r>
              <a:rPr lang="en-US" sz="32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English and French</a:t>
            </a:r>
          </a:p>
          <a:p>
            <a:pPr marL="0" indent="0">
              <a:buClr>
                <a:schemeClr val="accent5">
                  <a:lumMod val="50000"/>
                </a:schemeClr>
              </a:buClr>
              <a:buNone/>
            </a:pPr>
            <a:endParaRPr lang="en-US"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ABOUT US - Ariadne Labs </a:t>
            </a:r>
            <a:endPar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endPar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First Nations Health Authority - https://</a:t>
            </a:r>
            <a:r>
              <a:rPr lang="en-CA" sz="3600" dirty="0" err="1">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www.fnha.ca</a:t>
            </a: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/Documents/FNHA-BC-Centre-for-Palliative-Care-Preparing-for-a-Serious-Illness-Conversation-Guide.pdf</a:t>
            </a:r>
          </a:p>
          <a:p>
            <a:pPr marL="0" indent="0">
              <a:buClr>
                <a:schemeClr val="accent5">
                  <a:lumMod val="50000"/>
                </a:schemeClr>
              </a:buClr>
              <a:buNone/>
            </a:pPr>
            <a:endPar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a:buClr>
                <a:schemeClr val="accent5">
                  <a:lumMod val="50000"/>
                </a:schemeClr>
              </a:buClr>
            </a:pPr>
            <a:endParaRPr lang="en-CA" dirty="0"/>
          </a:p>
          <a:p>
            <a:pPr marL="0" indent="0">
              <a:buNone/>
            </a:pPr>
            <a:endParaRPr lang="en-US" sz="2250" dirty="0"/>
          </a:p>
        </p:txBody>
      </p:sp>
      <p:grpSp>
        <p:nvGrpSpPr>
          <p:cNvPr id="7" name="Google Shape;5171;p90">
            <a:extLst>
              <a:ext uri="{FF2B5EF4-FFF2-40B4-BE49-F238E27FC236}">
                <a16:creationId xmlns:a16="http://schemas.microsoft.com/office/drawing/2014/main" id="{29E2B744-9FB4-FB41-AF4A-A915E8BACCE8}"/>
              </a:ext>
            </a:extLst>
          </p:cNvPr>
          <p:cNvGrpSpPr/>
          <p:nvPr/>
        </p:nvGrpSpPr>
        <p:grpSpPr>
          <a:xfrm>
            <a:off x="1707407" y="3181554"/>
            <a:ext cx="884068" cy="849972"/>
            <a:chOff x="4447550" y="249750"/>
            <a:chExt cx="500425" cy="481125"/>
          </a:xfrm>
          <a:solidFill>
            <a:srgbClr val="5AB6B2"/>
          </a:solidFill>
        </p:grpSpPr>
        <p:sp>
          <p:nvSpPr>
            <p:cNvPr id="8" name="Google Shape;5172;p90">
              <a:extLst>
                <a:ext uri="{FF2B5EF4-FFF2-40B4-BE49-F238E27FC236}">
                  <a16:creationId xmlns:a16="http://schemas.microsoft.com/office/drawing/2014/main" id="{39911219-0BB8-B67A-3174-9504990D48CA}"/>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9" name="Google Shape;5173;p90">
              <a:extLst>
                <a:ext uri="{FF2B5EF4-FFF2-40B4-BE49-F238E27FC236}">
                  <a16:creationId xmlns:a16="http://schemas.microsoft.com/office/drawing/2014/main" id="{55877DA0-FED3-FCE9-B23C-63B770354352}"/>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0" name="Google Shape;5171;p90">
            <a:extLst>
              <a:ext uri="{FF2B5EF4-FFF2-40B4-BE49-F238E27FC236}">
                <a16:creationId xmlns:a16="http://schemas.microsoft.com/office/drawing/2014/main" id="{735D8BE5-3C1A-4AC2-06E1-C24E672CCE92}"/>
              </a:ext>
            </a:extLst>
          </p:cNvPr>
          <p:cNvGrpSpPr/>
          <p:nvPr/>
        </p:nvGrpSpPr>
        <p:grpSpPr>
          <a:xfrm>
            <a:off x="1707407" y="4321122"/>
            <a:ext cx="884068" cy="822378"/>
            <a:chOff x="4447550" y="249750"/>
            <a:chExt cx="500425" cy="481125"/>
          </a:xfrm>
          <a:solidFill>
            <a:srgbClr val="5AB6B2"/>
          </a:solidFill>
        </p:grpSpPr>
        <p:sp>
          <p:nvSpPr>
            <p:cNvPr id="11" name="Google Shape;5172;p90">
              <a:extLst>
                <a:ext uri="{FF2B5EF4-FFF2-40B4-BE49-F238E27FC236}">
                  <a16:creationId xmlns:a16="http://schemas.microsoft.com/office/drawing/2014/main" id="{F6C81838-389A-E7BD-B263-EC150FE26B6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12" name="Google Shape;5173;p90">
              <a:extLst>
                <a:ext uri="{FF2B5EF4-FFF2-40B4-BE49-F238E27FC236}">
                  <a16:creationId xmlns:a16="http://schemas.microsoft.com/office/drawing/2014/main" id="{83A5499F-3F06-7ACC-9E01-AE30929C6F7B}"/>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5" name="Google Shape;5171;p90">
            <a:extLst>
              <a:ext uri="{FF2B5EF4-FFF2-40B4-BE49-F238E27FC236}">
                <a16:creationId xmlns:a16="http://schemas.microsoft.com/office/drawing/2014/main" id="{59028C8E-7F6F-531C-F0A8-52D057860775}"/>
              </a:ext>
            </a:extLst>
          </p:cNvPr>
          <p:cNvGrpSpPr/>
          <p:nvPr/>
        </p:nvGrpSpPr>
        <p:grpSpPr>
          <a:xfrm>
            <a:off x="1620809" y="5410170"/>
            <a:ext cx="884068" cy="849972"/>
            <a:chOff x="4447550" y="249750"/>
            <a:chExt cx="500425" cy="481125"/>
          </a:xfrm>
          <a:solidFill>
            <a:srgbClr val="5AB6B2"/>
          </a:solidFill>
        </p:grpSpPr>
        <p:sp>
          <p:nvSpPr>
            <p:cNvPr id="6" name="Google Shape;5172;p90">
              <a:extLst>
                <a:ext uri="{FF2B5EF4-FFF2-40B4-BE49-F238E27FC236}">
                  <a16:creationId xmlns:a16="http://schemas.microsoft.com/office/drawing/2014/main" id="{195667F5-B61E-0930-83CD-39860B7A497D}"/>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13" name="Google Shape;5173;p90">
              <a:extLst>
                <a:ext uri="{FF2B5EF4-FFF2-40B4-BE49-F238E27FC236}">
                  <a16:creationId xmlns:a16="http://schemas.microsoft.com/office/drawing/2014/main" id="{1E8DDFE4-28EF-110D-E16A-689A47486B17}"/>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 name="Google Shape;5171;p90">
            <a:extLst>
              <a:ext uri="{FF2B5EF4-FFF2-40B4-BE49-F238E27FC236}">
                <a16:creationId xmlns:a16="http://schemas.microsoft.com/office/drawing/2014/main" id="{11233A09-3A2D-F446-AB9B-424756ED9E01}"/>
              </a:ext>
            </a:extLst>
          </p:cNvPr>
          <p:cNvGrpSpPr/>
          <p:nvPr/>
        </p:nvGrpSpPr>
        <p:grpSpPr>
          <a:xfrm>
            <a:off x="1620809" y="6386754"/>
            <a:ext cx="884068" cy="849972"/>
            <a:chOff x="4447550" y="249750"/>
            <a:chExt cx="500425" cy="481125"/>
          </a:xfrm>
          <a:solidFill>
            <a:srgbClr val="5AB6B2"/>
          </a:solidFill>
        </p:grpSpPr>
        <p:sp>
          <p:nvSpPr>
            <p:cNvPr id="14" name="Google Shape;5172;p90">
              <a:extLst>
                <a:ext uri="{FF2B5EF4-FFF2-40B4-BE49-F238E27FC236}">
                  <a16:creationId xmlns:a16="http://schemas.microsoft.com/office/drawing/2014/main" id="{FC7DE51A-7674-00B3-5B56-0CD0C86CEAF6}"/>
                </a:ext>
              </a:extLst>
            </p:cNvPr>
            <p:cNvSpPr/>
            <p:nvPr/>
          </p:nvSpPr>
          <p:spPr>
            <a:xfrm>
              <a:off x="4447550" y="413675"/>
              <a:ext cx="353475" cy="317200"/>
            </a:xfrm>
            <a:custGeom>
              <a:avLst/>
              <a:gdLst/>
              <a:ahLst/>
              <a:cxnLst/>
              <a:rect l="l" t="t" r="r" b="b"/>
              <a:pathLst>
                <a:path w="14139" h="12688" extrusionOk="0">
                  <a:moveTo>
                    <a:pt x="12274" y="0"/>
                  </a:moveTo>
                  <a:lnTo>
                    <a:pt x="10639" y="1635"/>
                  </a:lnTo>
                  <a:cubicBezTo>
                    <a:pt x="10811" y="1720"/>
                    <a:pt x="10970" y="1831"/>
                    <a:pt x="11109" y="1964"/>
                  </a:cubicBezTo>
                  <a:cubicBezTo>
                    <a:pt x="11771" y="2623"/>
                    <a:pt x="11771" y="3698"/>
                    <a:pt x="11109" y="4358"/>
                  </a:cubicBezTo>
                  <a:lnTo>
                    <a:pt x="5520" y="9949"/>
                  </a:lnTo>
                  <a:cubicBezTo>
                    <a:pt x="5189" y="10281"/>
                    <a:pt x="4755" y="10446"/>
                    <a:pt x="4322" y="10446"/>
                  </a:cubicBezTo>
                  <a:cubicBezTo>
                    <a:pt x="3889" y="10446"/>
                    <a:pt x="3456" y="10281"/>
                    <a:pt x="3126" y="9949"/>
                  </a:cubicBezTo>
                  <a:cubicBezTo>
                    <a:pt x="2463" y="9287"/>
                    <a:pt x="2463" y="8215"/>
                    <a:pt x="3126" y="7552"/>
                  </a:cubicBezTo>
                  <a:lnTo>
                    <a:pt x="5330" y="5351"/>
                  </a:lnTo>
                  <a:cubicBezTo>
                    <a:pt x="4924" y="4499"/>
                    <a:pt x="4764" y="3554"/>
                    <a:pt x="4866" y="2620"/>
                  </a:cubicBezTo>
                  <a:lnTo>
                    <a:pt x="4866" y="2620"/>
                  </a:lnTo>
                  <a:lnTo>
                    <a:pt x="1527" y="5956"/>
                  </a:lnTo>
                  <a:cubicBezTo>
                    <a:pt x="0" y="7501"/>
                    <a:pt x="6" y="9992"/>
                    <a:pt x="1545" y="11530"/>
                  </a:cubicBezTo>
                  <a:cubicBezTo>
                    <a:pt x="2316" y="12301"/>
                    <a:pt x="3327" y="12687"/>
                    <a:pt x="4339" y="12687"/>
                  </a:cubicBezTo>
                  <a:cubicBezTo>
                    <a:pt x="5343" y="12687"/>
                    <a:pt x="6348" y="12307"/>
                    <a:pt x="7119" y="11545"/>
                  </a:cubicBezTo>
                  <a:lnTo>
                    <a:pt x="12708" y="5956"/>
                  </a:lnTo>
                  <a:cubicBezTo>
                    <a:pt x="13783" y="4878"/>
                    <a:pt x="14138" y="3276"/>
                    <a:pt x="13626" y="1843"/>
                  </a:cubicBezTo>
                  <a:cubicBezTo>
                    <a:pt x="13500" y="1467"/>
                    <a:pt x="13316" y="1114"/>
                    <a:pt x="13075" y="798"/>
                  </a:cubicBezTo>
                  <a:lnTo>
                    <a:pt x="13066" y="807"/>
                  </a:lnTo>
                  <a:cubicBezTo>
                    <a:pt x="12952" y="663"/>
                    <a:pt x="12843" y="503"/>
                    <a:pt x="12708" y="368"/>
                  </a:cubicBezTo>
                  <a:cubicBezTo>
                    <a:pt x="12569" y="235"/>
                    <a:pt x="12428" y="115"/>
                    <a:pt x="12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15" name="Google Shape;5173;p90">
              <a:extLst>
                <a:ext uri="{FF2B5EF4-FFF2-40B4-BE49-F238E27FC236}">
                  <a16:creationId xmlns:a16="http://schemas.microsoft.com/office/drawing/2014/main" id="{9B6F339C-E434-4C68-EF3C-A0934BBE24A8}"/>
                </a:ext>
              </a:extLst>
            </p:cNvPr>
            <p:cNvSpPr/>
            <p:nvPr/>
          </p:nvSpPr>
          <p:spPr>
            <a:xfrm>
              <a:off x="4589675" y="249750"/>
              <a:ext cx="358300" cy="322025"/>
            </a:xfrm>
            <a:custGeom>
              <a:avLst/>
              <a:gdLst/>
              <a:ahLst/>
              <a:cxnLst/>
              <a:rect l="l" t="t" r="r" b="b"/>
              <a:pathLst>
                <a:path w="14332" h="12881" extrusionOk="0">
                  <a:moveTo>
                    <a:pt x="9992" y="1"/>
                  </a:moveTo>
                  <a:cubicBezTo>
                    <a:pt x="8989" y="1"/>
                    <a:pt x="7985" y="381"/>
                    <a:pt x="7215" y="1143"/>
                  </a:cubicBezTo>
                  <a:lnTo>
                    <a:pt x="1434" y="6925"/>
                  </a:lnTo>
                  <a:cubicBezTo>
                    <a:pt x="359" y="8003"/>
                    <a:pt x="1" y="9605"/>
                    <a:pt x="515" y="11038"/>
                  </a:cubicBezTo>
                  <a:cubicBezTo>
                    <a:pt x="639" y="11414"/>
                    <a:pt x="826" y="11767"/>
                    <a:pt x="1066" y="12083"/>
                  </a:cubicBezTo>
                  <a:lnTo>
                    <a:pt x="1073" y="12074"/>
                  </a:lnTo>
                  <a:cubicBezTo>
                    <a:pt x="1187" y="12218"/>
                    <a:pt x="1295" y="12378"/>
                    <a:pt x="1434" y="12513"/>
                  </a:cubicBezTo>
                  <a:cubicBezTo>
                    <a:pt x="1569" y="12646"/>
                    <a:pt x="1711" y="12766"/>
                    <a:pt x="1864" y="12881"/>
                  </a:cubicBezTo>
                  <a:lnTo>
                    <a:pt x="3500" y="11243"/>
                  </a:lnTo>
                  <a:cubicBezTo>
                    <a:pt x="3328" y="11158"/>
                    <a:pt x="3168" y="11050"/>
                    <a:pt x="3030" y="10918"/>
                  </a:cubicBezTo>
                  <a:cubicBezTo>
                    <a:pt x="2367" y="10255"/>
                    <a:pt x="2367" y="9183"/>
                    <a:pt x="3030" y="8521"/>
                  </a:cubicBezTo>
                  <a:lnTo>
                    <a:pt x="8811" y="2739"/>
                  </a:lnTo>
                  <a:cubicBezTo>
                    <a:pt x="9143" y="2408"/>
                    <a:pt x="9576" y="2242"/>
                    <a:pt x="10010" y="2242"/>
                  </a:cubicBezTo>
                  <a:cubicBezTo>
                    <a:pt x="10443" y="2242"/>
                    <a:pt x="10876" y="2408"/>
                    <a:pt x="11205" y="2739"/>
                  </a:cubicBezTo>
                  <a:cubicBezTo>
                    <a:pt x="11868" y="3401"/>
                    <a:pt x="11868" y="4473"/>
                    <a:pt x="11205" y="5136"/>
                  </a:cubicBezTo>
                  <a:lnTo>
                    <a:pt x="8811" y="7530"/>
                  </a:lnTo>
                  <a:cubicBezTo>
                    <a:pt x="9215" y="8382"/>
                    <a:pt x="9375" y="9328"/>
                    <a:pt x="9272" y="10261"/>
                  </a:cubicBezTo>
                  <a:lnTo>
                    <a:pt x="12804" y="6732"/>
                  </a:lnTo>
                  <a:cubicBezTo>
                    <a:pt x="14331" y="5187"/>
                    <a:pt x="14325" y="2697"/>
                    <a:pt x="12786" y="1158"/>
                  </a:cubicBezTo>
                  <a:cubicBezTo>
                    <a:pt x="12015" y="387"/>
                    <a:pt x="11004" y="1"/>
                    <a:pt x="99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733435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86F-4B4E-6344-ADE7-DFC5F90B7218}"/>
              </a:ext>
            </a:extLst>
          </p:cNvPr>
          <p:cNvSpPr>
            <a:spLocks noGrp="1"/>
          </p:cNvSpPr>
          <p:nvPr>
            <p:ph type="title"/>
          </p:nvPr>
        </p:nvSpPr>
        <p:spPr>
          <a:xfrm>
            <a:off x="600323" y="1268730"/>
            <a:ext cx="8229600" cy="1143000"/>
          </a:xfrm>
        </p:spPr>
        <p:txBody>
          <a:bodyPr/>
          <a:lstStyle/>
          <a:p>
            <a:r>
              <a:rPr lang="en-US" dirty="0"/>
              <a:t>To know more…</a:t>
            </a:r>
          </a:p>
        </p:txBody>
      </p:sp>
      <p:sp>
        <p:nvSpPr>
          <p:cNvPr id="3" name="Content Placeholder 2">
            <a:extLst>
              <a:ext uri="{FF2B5EF4-FFF2-40B4-BE49-F238E27FC236}">
                <a16:creationId xmlns:a16="http://schemas.microsoft.com/office/drawing/2014/main" id="{0FDA1E15-3AB0-B979-0AB9-D4B9D484ED53}"/>
              </a:ext>
            </a:extLst>
          </p:cNvPr>
          <p:cNvSpPr>
            <a:spLocks noGrp="1"/>
          </p:cNvSpPr>
          <p:nvPr>
            <p:ph idx="1"/>
          </p:nvPr>
        </p:nvSpPr>
        <p:spPr>
          <a:xfrm>
            <a:off x="1257300" y="3003075"/>
            <a:ext cx="7258545" cy="5159619"/>
          </a:xfrm>
        </p:spPr>
        <p:txBody>
          <a:bodyPr anchor="t">
            <a:normAutofit/>
          </a:bodyPr>
          <a:lstStyle/>
          <a:p>
            <a:r>
              <a:rPr lang="fr-FR" dirty="0"/>
              <a:t>Schedule of « </a:t>
            </a:r>
            <a:r>
              <a:rPr lang="fr-FR" dirty="0" err="1"/>
              <a:t>Choosing</a:t>
            </a:r>
            <a:r>
              <a:rPr lang="fr-FR" dirty="0"/>
              <a:t> </a:t>
            </a:r>
            <a:r>
              <a:rPr lang="fr-FR" dirty="0" err="1"/>
              <a:t>Wisely</a:t>
            </a:r>
            <a:r>
              <a:rPr lang="fr-FR" dirty="0"/>
              <a:t> » </a:t>
            </a:r>
            <a:r>
              <a:rPr lang="fr-FR" dirty="0" err="1"/>
              <a:t>talks</a:t>
            </a:r>
            <a:r>
              <a:rPr lang="fr-FR" dirty="0"/>
              <a:t> at FMF </a:t>
            </a:r>
          </a:p>
          <a:p>
            <a:endParaRPr lang="fr-FR" dirty="0"/>
          </a:p>
          <a:p>
            <a:r>
              <a:rPr lang="fr-FR" dirty="0"/>
              <a:t>List of </a:t>
            </a:r>
            <a:r>
              <a:rPr lang="fr-FR" dirty="0" err="1"/>
              <a:t>resources</a:t>
            </a:r>
            <a:endParaRPr lang="fr-FR" dirty="0"/>
          </a:p>
          <a:p>
            <a:endParaRPr lang="fr-FR" dirty="0"/>
          </a:p>
          <a:p>
            <a:r>
              <a:rPr lang="fr-FR" dirty="0" err="1"/>
              <a:t>Choosing</a:t>
            </a:r>
            <a:r>
              <a:rPr lang="fr-FR" dirty="0"/>
              <a:t> </a:t>
            </a:r>
            <a:r>
              <a:rPr lang="fr-FR" dirty="0" err="1"/>
              <a:t>Wisely</a:t>
            </a:r>
            <a:r>
              <a:rPr lang="fr-FR" dirty="0"/>
              <a:t> </a:t>
            </a:r>
            <a:r>
              <a:rPr lang="fr-FR" dirty="0" err="1"/>
              <a:t>Websites</a:t>
            </a:r>
            <a:r>
              <a:rPr lang="fr-FR" dirty="0"/>
              <a:t> </a:t>
            </a:r>
          </a:p>
          <a:p>
            <a:pPr marL="0" indent="0">
              <a:buNone/>
            </a:pPr>
            <a:r>
              <a:rPr lang="fr-FR" dirty="0"/>
              <a:t>(</a:t>
            </a:r>
            <a:r>
              <a:rPr lang="fr-FR" dirty="0" err="1"/>
              <a:t>Qc</a:t>
            </a:r>
            <a:r>
              <a:rPr lang="fr-FR" dirty="0"/>
              <a:t> and Canada)</a:t>
            </a:r>
          </a:p>
        </p:txBody>
      </p:sp>
      <p:pic>
        <p:nvPicPr>
          <p:cNvPr id="9" name="Image 8" descr="Une image contenant motif, carré, Graphique, Rectangle&#10;&#10;Description générée automatiquement">
            <a:extLst>
              <a:ext uri="{FF2B5EF4-FFF2-40B4-BE49-F238E27FC236}">
                <a16:creationId xmlns:a16="http://schemas.microsoft.com/office/drawing/2014/main" id="{05830158-9D96-6CD8-9D5E-F120035AE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1268730"/>
            <a:ext cx="7749540" cy="7749540"/>
          </a:xfrm>
          <a:prstGeom prst="rect">
            <a:avLst/>
          </a:prstGeom>
        </p:spPr>
      </p:pic>
    </p:spTree>
    <p:extLst>
      <p:ext uri="{BB962C8B-B14F-4D97-AF65-F5344CB8AC3E}">
        <p14:creationId xmlns:p14="http://schemas.microsoft.com/office/powerpoint/2010/main" val="3814677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3620352"/>
            <a:ext cx="18288000" cy="0"/>
          </a:xfrm>
          <a:prstGeom prst="line">
            <a:avLst/>
          </a:prstGeom>
          <a:ln w="28575" cap="flat">
            <a:solidFill>
              <a:srgbClr val="000000"/>
            </a:solidFill>
            <a:prstDash val="solid"/>
            <a:headEnd type="none" w="sm" len="sm"/>
            <a:tailEnd type="none" w="sm" len="sm"/>
          </a:ln>
        </p:spPr>
        <p:txBody>
          <a:bodyPr/>
          <a:lstStyle/>
          <a:p>
            <a:endParaRPr lang="en-US"/>
          </a:p>
        </p:txBody>
      </p:sp>
      <p:grpSp>
        <p:nvGrpSpPr>
          <p:cNvPr id="3" name="Group 3">
            <a:extLst>
              <a:ext uri="{C183D7F6-B498-43B3-948B-1728B52AA6E4}">
                <adec:decorative xmlns:adec="http://schemas.microsoft.com/office/drawing/2017/decorative" val="1"/>
              </a:ext>
            </a:extLst>
          </p:cNvPr>
          <p:cNvGrpSpPr>
            <a:grpSpLocks noGrp="1" noUngrp="1" noRot="1" noMove="1" noResize="1"/>
          </p:cNvGrpSpPr>
          <p:nvPr/>
        </p:nvGrpSpPr>
        <p:grpSpPr>
          <a:xfrm>
            <a:off x="2133393" y="1028700"/>
            <a:ext cx="14173812" cy="5219700"/>
            <a:chOff x="0" y="0"/>
            <a:chExt cx="6135815" cy="2259598"/>
          </a:xfrm>
        </p:grpSpPr>
        <p:sp>
          <p:nvSpPr>
            <p:cNvPr id="4" name="Freeform 4"/>
            <p:cNvSpPr>
              <a:spLocks noGrp="1" noRot="1" noMove="1" noResize="1" noEditPoints="1" noAdjustHandles="1" noChangeArrowheads="1" noChangeShapeType="1"/>
            </p:cNvSpPr>
            <p:nvPr/>
          </p:nvSpPr>
          <p:spPr>
            <a:xfrm>
              <a:off x="12700" y="12700"/>
              <a:ext cx="6071045" cy="2191018"/>
            </a:xfrm>
            <a:custGeom>
              <a:avLst/>
              <a:gdLst/>
              <a:ahLst/>
              <a:cxnLst/>
              <a:rect l="l" t="t" r="r" b="b"/>
              <a:pathLst>
                <a:path w="6071045" h="2191018">
                  <a:moveTo>
                    <a:pt x="146050" y="2191018"/>
                  </a:moveTo>
                  <a:lnTo>
                    <a:pt x="5924995" y="2191018"/>
                  </a:lnTo>
                  <a:cubicBezTo>
                    <a:pt x="6005005" y="2191018"/>
                    <a:pt x="6071045" y="2124978"/>
                    <a:pt x="6071045" y="2044968"/>
                  </a:cubicBezTo>
                  <a:lnTo>
                    <a:pt x="6071045" y="146050"/>
                  </a:lnTo>
                  <a:cubicBezTo>
                    <a:pt x="6071045" y="66040"/>
                    <a:pt x="6005005" y="0"/>
                    <a:pt x="5924995" y="0"/>
                  </a:cubicBezTo>
                  <a:lnTo>
                    <a:pt x="146050" y="0"/>
                  </a:lnTo>
                  <a:cubicBezTo>
                    <a:pt x="66040" y="0"/>
                    <a:pt x="0" y="66040"/>
                    <a:pt x="0" y="146050"/>
                  </a:cubicBezTo>
                  <a:lnTo>
                    <a:pt x="0" y="2044968"/>
                  </a:lnTo>
                  <a:cubicBezTo>
                    <a:pt x="0" y="2126248"/>
                    <a:pt x="66040" y="2191018"/>
                    <a:pt x="146050" y="2191018"/>
                  </a:cubicBezTo>
                  <a:close/>
                </a:path>
              </a:pathLst>
            </a:custGeom>
            <a:solidFill>
              <a:srgbClr val="C8F6C2"/>
            </a:solidFill>
          </p:spPr>
          <p:txBody>
            <a:bodyPr/>
            <a:lstStyle/>
            <a:p>
              <a:endParaRPr lang="en-US" dirty="0"/>
            </a:p>
          </p:txBody>
        </p:sp>
        <p:sp>
          <p:nvSpPr>
            <p:cNvPr id="5" name="Freeform 5"/>
            <p:cNvSpPr>
              <a:spLocks noGrp="1" noRot="1" noMove="1" noResize="1" noEditPoints="1" noAdjustHandles="1" noChangeArrowheads="1" noChangeShapeType="1"/>
            </p:cNvSpPr>
            <p:nvPr/>
          </p:nvSpPr>
          <p:spPr>
            <a:xfrm>
              <a:off x="0" y="0"/>
              <a:ext cx="6135815" cy="2259598"/>
            </a:xfrm>
            <a:custGeom>
              <a:avLst/>
              <a:gdLst/>
              <a:ahLst/>
              <a:cxnLst/>
              <a:rect l="l" t="t" r="r" b="b"/>
              <a:pathLst>
                <a:path w="6135815" h="2259598">
                  <a:moveTo>
                    <a:pt x="6072315" y="74930"/>
                  </a:moveTo>
                  <a:cubicBezTo>
                    <a:pt x="6044375" y="30480"/>
                    <a:pt x="5994845" y="0"/>
                    <a:pt x="5937695" y="0"/>
                  </a:cubicBezTo>
                  <a:lnTo>
                    <a:pt x="158750" y="0"/>
                  </a:lnTo>
                  <a:cubicBezTo>
                    <a:pt x="71120" y="0"/>
                    <a:pt x="0" y="71120"/>
                    <a:pt x="0" y="158750"/>
                  </a:cubicBezTo>
                  <a:lnTo>
                    <a:pt x="0" y="2057668"/>
                  </a:lnTo>
                  <a:cubicBezTo>
                    <a:pt x="0" y="2109738"/>
                    <a:pt x="25400" y="2155458"/>
                    <a:pt x="63500" y="2184668"/>
                  </a:cubicBezTo>
                  <a:cubicBezTo>
                    <a:pt x="91440" y="2229118"/>
                    <a:pt x="140970" y="2259598"/>
                    <a:pt x="218780" y="2259598"/>
                  </a:cubicBezTo>
                  <a:lnTo>
                    <a:pt x="5977065" y="2259598"/>
                  </a:lnTo>
                  <a:cubicBezTo>
                    <a:pt x="6064695" y="2259598"/>
                    <a:pt x="6135815" y="2188478"/>
                    <a:pt x="6135815" y="2100848"/>
                  </a:cubicBezTo>
                  <a:lnTo>
                    <a:pt x="6135815" y="204941"/>
                  </a:lnTo>
                  <a:cubicBezTo>
                    <a:pt x="6135815" y="149860"/>
                    <a:pt x="6110415" y="104140"/>
                    <a:pt x="6072315" y="74930"/>
                  </a:cubicBezTo>
                  <a:close/>
                  <a:moveTo>
                    <a:pt x="12700" y="2057668"/>
                  </a:moveTo>
                  <a:lnTo>
                    <a:pt x="12700" y="158750"/>
                  </a:lnTo>
                  <a:cubicBezTo>
                    <a:pt x="12700" y="78740"/>
                    <a:pt x="78740" y="12700"/>
                    <a:pt x="158750" y="12700"/>
                  </a:cubicBezTo>
                  <a:lnTo>
                    <a:pt x="5937695" y="12700"/>
                  </a:lnTo>
                  <a:cubicBezTo>
                    <a:pt x="6017705" y="12700"/>
                    <a:pt x="6083745" y="78740"/>
                    <a:pt x="6083745" y="158750"/>
                  </a:cubicBezTo>
                  <a:lnTo>
                    <a:pt x="6083745" y="2057668"/>
                  </a:lnTo>
                  <a:cubicBezTo>
                    <a:pt x="6083745" y="2137678"/>
                    <a:pt x="6017705" y="2203718"/>
                    <a:pt x="5937695" y="2203718"/>
                  </a:cubicBezTo>
                  <a:lnTo>
                    <a:pt x="158750" y="2203718"/>
                  </a:lnTo>
                  <a:cubicBezTo>
                    <a:pt x="78740" y="2203718"/>
                    <a:pt x="12700" y="2138948"/>
                    <a:pt x="12700" y="2057668"/>
                  </a:cubicBezTo>
                  <a:close/>
                </a:path>
              </a:pathLst>
            </a:custGeom>
            <a:solidFill>
              <a:srgbClr val="000000"/>
            </a:solidFill>
          </p:spPr>
          <p:txBody>
            <a:bodyPr/>
            <a:lstStyle/>
            <a:p>
              <a:endParaRPr lang="en-US"/>
            </a:p>
          </p:txBody>
        </p:sp>
      </p:grpSp>
      <p:pic>
        <p:nvPicPr>
          <p:cNvPr id="6" name="Picture 6" descr="Facebook logo"/>
          <p:cNvPicPr>
            <a:picLocks noGrp="1" noRot="1" noChangeAspect="1" noMove="1" noResize="1" noEditPoints="1" noAdjustHandles="1" noChangeArrowheads="1" noChangeShapeType="1" noCrop="1"/>
          </p:cNvPicPr>
          <p:nvPr/>
        </p:nvPicPr>
        <p:blipFill>
          <a:blip r:embed="rId2"/>
          <a:srcRect/>
          <a:stretch>
            <a:fillRect/>
          </a:stretch>
        </p:blipFill>
        <p:spPr>
          <a:xfrm>
            <a:off x="1009347" y="7730052"/>
            <a:ext cx="1124046" cy="1151197"/>
          </a:xfrm>
          <a:prstGeom prst="rect">
            <a:avLst/>
          </a:prstGeom>
        </p:spPr>
      </p:pic>
      <p:pic>
        <p:nvPicPr>
          <p:cNvPr id="7" name="Picture 7" descr="Twitter logo"/>
          <p:cNvPicPr>
            <a:picLocks noGrp="1" noRot="1" noChangeAspect="1" noMove="1" noResize="1" noEditPoints="1" noAdjustHandles="1" noChangeArrowheads="1" noChangeShapeType="1" noCrop="1"/>
          </p:cNvPicPr>
          <p:nvPr/>
        </p:nvPicPr>
        <p:blipFill>
          <a:blip r:embed="rId3"/>
          <a:srcRect/>
          <a:stretch>
            <a:fillRect/>
          </a:stretch>
        </p:blipFill>
        <p:spPr>
          <a:xfrm>
            <a:off x="7098872" y="7784724"/>
            <a:ext cx="1124046" cy="1129502"/>
          </a:xfrm>
          <a:prstGeom prst="rect">
            <a:avLst/>
          </a:prstGeom>
        </p:spPr>
      </p:pic>
      <p:pic>
        <p:nvPicPr>
          <p:cNvPr id="8" name="Picture 8" descr="Instagram logo"/>
          <p:cNvPicPr>
            <a:picLocks noGrp="1" noRot="1" noChangeAspect="1" noMove="1" noResize="1" noEditPoints="1" noAdjustHandles="1" noChangeArrowheads="1" noChangeShapeType="1" noCrop="1"/>
          </p:cNvPicPr>
          <p:nvPr/>
        </p:nvPicPr>
        <p:blipFill>
          <a:blip r:embed="rId4"/>
          <a:srcRect/>
          <a:stretch>
            <a:fillRect/>
          </a:stretch>
        </p:blipFill>
        <p:spPr>
          <a:xfrm>
            <a:off x="12299831" y="7773876"/>
            <a:ext cx="1124046" cy="1151197"/>
          </a:xfrm>
          <a:prstGeom prst="rect">
            <a:avLst/>
          </a:prstGeom>
        </p:spPr>
      </p:pic>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98750">
            <a:off x="15197239" y="4942867"/>
            <a:ext cx="2552396" cy="2552396"/>
          </a:xfrm>
          <a:prstGeom prst="rect">
            <a:avLst/>
          </a:prstGeom>
        </p:spPr>
      </p:pic>
      <p:sp>
        <p:nvSpPr>
          <p:cNvPr id="13" name="TextBox 13"/>
          <p:cNvSpPr txBox="1">
            <a:spLocks noGrp="1" noRot="1" noMove="1" noResize="1" noEditPoints="1" noAdjustHandles="1" noChangeArrowheads="1" noChangeShapeType="1"/>
          </p:cNvSpPr>
          <p:nvPr/>
        </p:nvSpPr>
        <p:spPr>
          <a:xfrm>
            <a:off x="2433699" y="8111409"/>
            <a:ext cx="4436642" cy="495200"/>
          </a:xfrm>
          <a:prstGeom prst="rect">
            <a:avLst/>
          </a:prstGeom>
        </p:spPr>
        <p:txBody>
          <a:bodyPr wrap="square" lIns="0" tIns="0" rIns="0" bIns="0" rtlCol="0" anchor="t">
            <a:spAutoFit/>
          </a:bodyPr>
          <a:lstStyle/>
          <a:p>
            <a:pPr>
              <a:lnSpc>
                <a:spcPts val="4195"/>
              </a:lnSpc>
            </a:pPr>
            <a:r>
              <a:rPr lang="en-US" sz="3200" dirty="0">
                <a:solidFill>
                  <a:srgbClr val="000000"/>
                </a:solidFill>
                <a:latin typeface="Lucida Bright" panose="02040602050505020304" pitchFamily="18" charset="0"/>
                <a:cs typeface="Arial" panose="020B0604020202020204" pitchFamily="34" charset="0"/>
              </a:rPr>
              <a:t>FamilyMedicineForum</a:t>
            </a:r>
          </a:p>
        </p:txBody>
      </p:sp>
      <p:sp>
        <p:nvSpPr>
          <p:cNvPr id="14" name="TextBox 14"/>
          <p:cNvSpPr txBox="1">
            <a:spLocks noGrp="1" noRot="1" noMove="1" noResize="1" noEditPoints="1" noAdjustHandles="1" noChangeArrowheads="1" noChangeShapeType="1"/>
          </p:cNvSpPr>
          <p:nvPr/>
        </p:nvSpPr>
        <p:spPr>
          <a:xfrm>
            <a:off x="8451449" y="8097066"/>
            <a:ext cx="3556259" cy="504818"/>
          </a:xfrm>
          <a:prstGeom prst="rect">
            <a:avLst/>
          </a:prstGeom>
        </p:spPr>
        <p:txBody>
          <a:bodyPr wrap="square" lIns="0" tIns="0" rIns="0" bIns="0" rtlCol="0" anchor="t">
            <a:spAutoFit/>
          </a:bodyPr>
          <a:lstStyle/>
          <a:p>
            <a:pPr>
              <a:lnSpc>
                <a:spcPts val="4343"/>
              </a:lnSpc>
            </a:pPr>
            <a:r>
              <a:rPr lang="en-US" sz="3200" dirty="0">
                <a:solidFill>
                  <a:srgbClr val="000000"/>
                </a:solidFill>
                <a:latin typeface="Lucida Bright" panose="02040602050505020304" pitchFamily="18" charset="0"/>
                <a:cs typeface="Arial" panose="020B0604020202020204" pitchFamily="34" charset="0"/>
              </a:rPr>
              <a:t>FamilyMedForum</a:t>
            </a:r>
          </a:p>
        </p:txBody>
      </p:sp>
      <p:sp>
        <p:nvSpPr>
          <p:cNvPr id="15" name="TextBox 15"/>
          <p:cNvSpPr txBox="1">
            <a:spLocks noGrp="1" noRot="1" noMove="1" noResize="1" noEditPoints="1" noAdjustHandles="1" noChangeArrowheads="1" noChangeShapeType="1"/>
          </p:cNvSpPr>
          <p:nvPr/>
        </p:nvSpPr>
        <p:spPr>
          <a:xfrm>
            <a:off x="13716000" y="8101791"/>
            <a:ext cx="3962400" cy="504818"/>
          </a:xfrm>
          <a:prstGeom prst="rect">
            <a:avLst/>
          </a:prstGeom>
        </p:spPr>
        <p:txBody>
          <a:bodyPr wrap="square" lIns="0" tIns="0" rIns="0" bIns="0" rtlCol="0" anchor="t">
            <a:spAutoFit/>
          </a:bodyPr>
          <a:lstStyle/>
          <a:p>
            <a:pPr>
              <a:lnSpc>
                <a:spcPts val="4343"/>
              </a:lnSpc>
            </a:pPr>
            <a:r>
              <a:rPr lang="en-US" sz="3200" dirty="0">
                <a:solidFill>
                  <a:srgbClr val="000000"/>
                </a:solidFill>
                <a:latin typeface="Lucida Bright" panose="02040602050505020304" pitchFamily="18" charset="0"/>
                <a:cs typeface="Arial" panose="020B0604020202020204" pitchFamily="34" charset="0"/>
              </a:rPr>
              <a:t>FamilyMedForum</a:t>
            </a:r>
          </a:p>
        </p:txBody>
      </p:sp>
      <p:sp>
        <p:nvSpPr>
          <p:cNvPr id="16" name="TextBox 16"/>
          <p:cNvSpPr txBox="1">
            <a:spLocks noGrp="1" noRot="1" noMove="1" noResize="1" noEditPoints="1" noAdjustHandles="1" noChangeArrowheads="1" noChangeShapeType="1"/>
          </p:cNvSpPr>
          <p:nvPr/>
        </p:nvSpPr>
        <p:spPr>
          <a:xfrm>
            <a:off x="15544800" y="5811797"/>
            <a:ext cx="2438400" cy="673711"/>
          </a:xfrm>
          <a:prstGeom prst="rect">
            <a:avLst/>
          </a:prstGeom>
        </p:spPr>
        <p:txBody>
          <a:bodyPr wrap="square" lIns="0" tIns="0" rIns="0" bIns="0" rtlCol="0" anchor="t">
            <a:spAutoFit/>
          </a:bodyPr>
          <a:lstStyle/>
          <a:p>
            <a:pPr>
              <a:lnSpc>
                <a:spcPts val="5599"/>
              </a:lnSpc>
            </a:pPr>
            <a:r>
              <a:rPr lang="en-US" sz="3600" dirty="0">
                <a:solidFill>
                  <a:srgbClr val="000000"/>
                </a:solidFill>
                <a:latin typeface="Amasis MT Pro Black" panose="02040A04050005020304" pitchFamily="18" charset="0"/>
                <a:cs typeface="Arial" panose="020B0604020202020204" pitchFamily="34" charset="0"/>
              </a:rPr>
              <a:t>#myfmf</a:t>
            </a:r>
          </a:p>
        </p:txBody>
      </p:sp>
      <p:grpSp>
        <p:nvGrpSpPr>
          <p:cNvPr id="9" name="Group 9">
            <a:extLst>
              <a:ext uri="{C183D7F6-B498-43B3-948B-1728B52AA6E4}">
                <adec:decorative xmlns:adec="http://schemas.microsoft.com/office/drawing/2017/decorative" val="1"/>
              </a:ext>
            </a:extLst>
          </p:cNvPr>
          <p:cNvGrpSpPr>
            <a:grpSpLocks noGrp="1" noUngrp="1" noRot="1" noMove="1" noResize="1"/>
          </p:cNvGrpSpPr>
          <p:nvPr/>
        </p:nvGrpSpPr>
        <p:grpSpPr>
          <a:xfrm>
            <a:off x="3352800" y="2491837"/>
            <a:ext cx="11557292" cy="2107048"/>
            <a:chOff x="0" y="-133349"/>
            <a:chExt cx="14439805" cy="2809397"/>
          </a:xfrm>
        </p:grpSpPr>
        <p:sp>
          <p:nvSpPr>
            <p:cNvPr id="10" name="TextBox 10"/>
            <p:cNvSpPr txBox="1">
              <a:spLocks noGrp="1" noRot="1" noMove="1" noResize="1" noEditPoints="1" noAdjustHandles="1" noChangeArrowheads="1" noChangeShapeType="1"/>
            </p:cNvSpPr>
            <p:nvPr/>
          </p:nvSpPr>
          <p:spPr>
            <a:xfrm>
              <a:off x="0" y="-133349"/>
              <a:ext cx="14439805" cy="1504686"/>
            </a:xfrm>
            <a:prstGeom prst="rect">
              <a:avLst/>
            </a:prstGeom>
          </p:spPr>
          <p:txBody>
            <a:bodyPr lIns="0" tIns="0" rIns="0" bIns="0" rtlCol="0" anchor="t">
              <a:spAutoFit/>
            </a:bodyPr>
            <a:lstStyle/>
            <a:p>
              <a:pPr marL="0" lvl="0" indent="0" algn="ctr">
                <a:lnSpc>
                  <a:spcPts val="8800"/>
                </a:lnSpc>
              </a:pPr>
              <a:r>
                <a:rPr lang="en-US" sz="8000" b="1" u="none" dirty="0">
                  <a:solidFill>
                    <a:srgbClr val="000000"/>
                  </a:solidFill>
                  <a:latin typeface="Lucida Bright" panose="02040602050505020304" pitchFamily="18" charset="0"/>
                </a:rPr>
                <a:t>Thank you!</a:t>
              </a:r>
            </a:p>
          </p:txBody>
        </p:sp>
        <p:sp>
          <p:nvSpPr>
            <p:cNvPr id="11" name="TextBox 11"/>
            <p:cNvSpPr txBox="1">
              <a:spLocks noGrp="1" noRot="1" noMove="1" noResize="1" noEditPoints="1" noAdjustHandles="1" noChangeArrowheads="1" noChangeShapeType="1"/>
            </p:cNvSpPr>
            <p:nvPr/>
          </p:nvSpPr>
          <p:spPr>
            <a:xfrm>
              <a:off x="0" y="1805895"/>
              <a:ext cx="14439805" cy="870153"/>
            </a:xfrm>
            <a:prstGeom prst="rect">
              <a:avLst/>
            </a:prstGeom>
          </p:spPr>
          <p:txBody>
            <a:bodyPr lIns="0" tIns="0" rIns="0" bIns="0" rtlCol="0" anchor="t">
              <a:spAutoFit/>
            </a:bodyPr>
            <a:lstStyle/>
            <a:p>
              <a:pPr algn="ctr">
                <a:lnSpc>
                  <a:spcPts val="5599"/>
                </a:lnSpc>
              </a:pPr>
              <a:r>
                <a:rPr lang="en-US" sz="3999" dirty="0">
                  <a:solidFill>
                    <a:srgbClr val="000000"/>
                  </a:solidFill>
                  <a:latin typeface="Lucida Bright" panose="02040602050505020304" pitchFamily="18" charset="0"/>
                  <a:cs typeface="Arial" panose="020B0604020202020204" pitchFamily="34" charset="0"/>
                </a:rPr>
                <a:t>Please fill out your session evaluation now!</a:t>
              </a:r>
            </a:p>
          </p:txBody>
        </p:sp>
      </p:grpSp>
      <p:sp>
        <p:nvSpPr>
          <p:cNvPr id="17" name="Title 17">
            <a:extLst>
              <a:ext uri="{FF2B5EF4-FFF2-40B4-BE49-F238E27FC236}">
                <a16:creationId xmlns:a16="http://schemas.microsoft.com/office/drawing/2014/main" id="{0ADDFBB7-70E0-EB51-92AB-9649C2A97F23}"/>
              </a:ext>
              <a:ext uri="{C183D7F6-B498-43B3-948B-1728B52AA6E4}">
                <adec:decorative xmlns:adec="http://schemas.microsoft.com/office/drawing/2017/decorative" val="1"/>
              </a:ext>
            </a:extLst>
          </p:cNvPr>
          <p:cNvSpPr txBox="1">
            <a:spLocks noGrp="1"/>
          </p:cNvSpPr>
          <p:nvPr>
            <p:ph type="title" idx="4294967295"/>
          </p:nvPr>
        </p:nvSpPr>
        <p:spPr>
          <a:xfrm>
            <a:off x="4879834" y="-1364255"/>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Closing Slide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0" y="0"/>
            <a:ext cx="18288000" cy="2019029"/>
          </a:xfrm>
          <a:prstGeom prst="rect">
            <a:avLst/>
          </a:prstGeom>
          <a:solidFill>
            <a:schemeClr val="accent3">
              <a:lumMod val="40000"/>
              <a:lumOff val="60000"/>
            </a:schemeClr>
          </a:solidFill>
        </p:spPr>
        <p:txBody>
          <a:bodyPr/>
          <a:lstStyle/>
          <a:p>
            <a:endParaRPr lang="en-US"/>
          </a:p>
        </p:txBody>
      </p:sp>
      <p:sp>
        <p:nvSpPr>
          <p:cNvPr id="6" name="TextBox 6"/>
          <p:cNvSpPr txBox="1">
            <a:spLocks noGrp="1" noRot="1" noMove="1" noResize="1" noEditPoints="1" noAdjustHandles="1" noChangeArrowheads="1" noChangeShapeType="1"/>
          </p:cNvSpPr>
          <p:nvPr/>
        </p:nvSpPr>
        <p:spPr>
          <a:xfrm>
            <a:off x="2514600" y="519604"/>
            <a:ext cx="13487400" cy="1069332"/>
          </a:xfrm>
          <a:prstGeom prst="rect">
            <a:avLst/>
          </a:prstGeom>
        </p:spPr>
        <p:txBody>
          <a:bodyPr wrap="square" lIns="0" tIns="0" rIns="0" bIns="0" rtlCol="0" anchor="t">
            <a:spAutoFit/>
          </a:bodyPr>
          <a:lstStyle/>
          <a:p>
            <a:pPr marL="0" lvl="0" indent="0">
              <a:lnSpc>
                <a:spcPts val="8800"/>
              </a:lnSpc>
            </a:pPr>
            <a:r>
              <a:rPr lang="en-US" sz="6600" b="1" dirty="0">
                <a:solidFill>
                  <a:srgbClr val="000000"/>
                </a:solidFill>
                <a:latin typeface="Lucida Bright" panose="02040602050505020304" pitchFamily="18" charset="0"/>
              </a:rPr>
              <a:t>Disclosure of Financial Support</a:t>
            </a:r>
          </a:p>
        </p:txBody>
      </p:sp>
      <p:sp>
        <p:nvSpPr>
          <p:cNvPr id="10" name="Title 2">
            <a:extLst>
              <a:ext uri="{FF2B5EF4-FFF2-40B4-BE49-F238E27FC236}">
                <a16:creationId xmlns:a16="http://schemas.microsoft.com/office/drawing/2014/main" id="{CCC45DFA-42C5-82E5-C887-A723AC8D1286}"/>
              </a:ext>
              <a:ext uri="{C183D7F6-B498-43B3-948B-1728B52AA6E4}">
                <adec:decorative xmlns:adec="http://schemas.microsoft.com/office/drawing/2017/decorative" val="1"/>
              </a:ext>
            </a:extLst>
          </p:cNvPr>
          <p:cNvSpPr txBox="1">
            <a:spLocks noGrp="1"/>
          </p:cNvSpPr>
          <p:nvPr>
            <p:ph type="title" idx="4294967295"/>
          </p:nvPr>
        </p:nvSpPr>
        <p:spPr>
          <a:xfrm>
            <a:off x="4876800" y="-1219081"/>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COI – Presenter Disclosure (2)</a:t>
            </a:r>
          </a:p>
        </p:txBody>
      </p:sp>
      <p:sp>
        <p:nvSpPr>
          <p:cNvPr id="3" name="AutoShape 3">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rot="4375" flipV="1">
            <a:off x="21" y="1996121"/>
            <a:ext cx="18287956" cy="45814"/>
          </a:xfrm>
          <a:prstGeom prst="line">
            <a:avLst/>
          </a:prstGeom>
          <a:ln w="28575" cap="flat">
            <a:solidFill>
              <a:srgbClr val="000000"/>
            </a:solidFill>
            <a:prstDash val="solid"/>
            <a:headEnd type="none" w="sm" len="sm"/>
            <a:tailEnd type="none" w="sm" len="sm"/>
          </a:ln>
        </p:spPr>
        <p:txBody>
          <a:bodyPr/>
          <a:lstStyle/>
          <a:p>
            <a:endParaRPr lang="en-US"/>
          </a:p>
        </p:txBody>
      </p:sp>
      <p:sp>
        <p:nvSpPr>
          <p:cNvPr id="4" name="TextBox 3">
            <a:extLst>
              <a:ext uri="{FF2B5EF4-FFF2-40B4-BE49-F238E27FC236}">
                <a16:creationId xmlns:a16="http://schemas.microsoft.com/office/drawing/2014/main" id="{41CF3C15-3177-4046-6B08-249EC06A1429}"/>
              </a:ext>
            </a:extLst>
          </p:cNvPr>
          <p:cNvSpPr txBox="1"/>
          <p:nvPr/>
        </p:nvSpPr>
        <p:spPr>
          <a:xfrm>
            <a:off x="609600" y="2933700"/>
            <a:ext cx="17297400" cy="5835765"/>
          </a:xfrm>
          <a:prstGeom prst="rect">
            <a:avLst/>
          </a:prstGeom>
          <a:noFill/>
        </p:spPr>
        <p:txBody>
          <a:bodyPr wrap="square" rtlCol="0">
            <a:spAutoFit/>
          </a:bodyPr>
          <a:lstStyle/>
          <a:p>
            <a:pPr>
              <a:lnSpc>
                <a:spcPts val="4078"/>
              </a:lnSpc>
            </a:pPr>
            <a:r>
              <a:rPr lang="en-US" sz="3200" dirty="0">
                <a:solidFill>
                  <a:srgbClr val="000000"/>
                </a:solidFill>
                <a:latin typeface="Lucida Bright" panose="02040602050505020304" pitchFamily="18" charset="0"/>
                <a:cs typeface="Arial" panose="020B0604020202020204" pitchFamily="34" charset="0"/>
              </a:rPr>
              <a:t>This program has </a:t>
            </a:r>
            <a:r>
              <a:rPr lang="en-US" sz="3200" dirty="0">
                <a:latin typeface="Lucida Bright" panose="02040602050505020304" pitchFamily="18" charset="0"/>
                <a:cs typeface="Arial" panose="020B0604020202020204" pitchFamily="34" charset="0"/>
              </a:rPr>
              <a:t>received </a:t>
            </a:r>
            <a:r>
              <a:rPr lang="en-US" sz="3200" b="1" dirty="0">
                <a:latin typeface="Lucida Bright" panose="02040602050505020304" pitchFamily="18" charset="0"/>
                <a:cs typeface="Arial" panose="020B0604020202020204" pitchFamily="34" charset="0"/>
              </a:rPr>
              <a:t>no</a:t>
            </a:r>
            <a:r>
              <a:rPr lang="en-US" sz="3200" dirty="0">
                <a:latin typeface="Lucida Bright" panose="02040602050505020304" pitchFamily="18" charset="0"/>
                <a:cs typeface="Arial" panose="020B0604020202020204" pitchFamily="34" charset="0"/>
              </a:rPr>
              <a:t> </a:t>
            </a:r>
            <a:r>
              <a:rPr lang="en-US" sz="3200" dirty="0">
                <a:solidFill>
                  <a:srgbClr val="000000"/>
                </a:solidFill>
                <a:latin typeface="Lucida Bright" panose="02040602050505020304" pitchFamily="18" charset="0"/>
                <a:cs typeface="Arial" panose="020B0604020202020204" pitchFamily="34" charset="0"/>
              </a:rPr>
              <a:t>financial support</a:t>
            </a:r>
          </a:p>
          <a:p>
            <a:pPr>
              <a:lnSpc>
                <a:spcPts val="4078"/>
              </a:lnSpc>
            </a:pPr>
            <a:endParaRPr lang="en-US" sz="3200" dirty="0">
              <a:solidFill>
                <a:srgbClr val="FF1616"/>
              </a:solidFill>
              <a:latin typeface="Lucida Bright" panose="02040602050505020304" pitchFamily="18" charset="0"/>
              <a:cs typeface="Arial" panose="020B0604020202020204" pitchFamily="34" charset="0"/>
            </a:endParaRPr>
          </a:p>
          <a:p>
            <a:pPr>
              <a:lnSpc>
                <a:spcPts val="4078"/>
              </a:lnSpc>
            </a:pPr>
            <a:r>
              <a:rPr lang="en-US" sz="3200" dirty="0">
                <a:solidFill>
                  <a:srgbClr val="000000"/>
                </a:solidFill>
                <a:latin typeface="Lucida Bright" panose="02040602050505020304" pitchFamily="18" charset="0"/>
                <a:cs typeface="Arial" panose="020B0604020202020204" pitchFamily="34" charset="0"/>
              </a:rPr>
              <a:t>This program has </a:t>
            </a:r>
            <a:r>
              <a:rPr lang="en-US" sz="3200" b="1" dirty="0">
                <a:latin typeface="Lucida Bright" panose="02040602050505020304" pitchFamily="18" charset="0"/>
                <a:cs typeface="Arial" panose="020B0604020202020204" pitchFamily="34" charset="0"/>
              </a:rPr>
              <a:t>not</a:t>
            </a:r>
            <a:r>
              <a:rPr lang="en-US" sz="3200" dirty="0">
                <a:latin typeface="Lucida Bright" panose="02040602050505020304" pitchFamily="18" charset="0"/>
                <a:cs typeface="Arial" panose="020B0604020202020204" pitchFamily="34" charset="0"/>
              </a:rPr>
              <a:t> r</a:t>
            </a:r>
            <a:r>
              <a:rPr lang="en-US" sz="3200" dirty="0">
                <a:solidFill>
                  <a:srgbClr val="000000"/>
                </a:solidFill>
                <a:latin typeface="Lucida Bright" panose="02040602050505020304" pitchFamily="18" charset="0"/>
                <a:cs typeface="Arial" panose="020B0604020202020204" pitchFamily="34" charset="0"/>
              </a:rPr>
              <a:t>eceived in-kind</a:t>
            </a:r>
          </a:p>
          <a:p>
            <a:pPr>
              <a:lnSpc>
                <a:spcPts val="4078"/>
              </a:lnSpc>
            </a:pPr>
            <a:endParaRPr lang="en-US" sz="3200" dirty="0">
              <a:solidFill>
                <a:srgbClr val="FF1616"/>
              </a:solidFill>
              <a:latin typeface="Lucida Bright" panose="02040602050505020304" pitchFamily="18" charset="0"/>
              <a:cs typeface="Arial" panose="020B0604020202020204" pitchFamily="34" charset="0"/>
            </a:endParaRPr>
          </a:p>
          <a:p>
            <a:pPr>
              <a:lnSpc>
                <a:spcPts val="4078"/>
              </a:lnSpc>
            </a:pPr>
            <a:r>
              <a:rPr lang="en-US" sz="3200" b="1" dirty="0">
                <a:solidFill>
                  <a:srgbClr val="000000"/>
                </a:solidFill>
                <a:latin typeface="Lucida Bright" panose="02040602050505020304" pitchFamily="18" charset="0"/>
                <a:cs typeface="Arial" panose="020B0604020202020204" pitchFamily="34" charset="0"/>
              </a:rPr>
              <a:t>Potential for conflict(s) of interest:</a:t>
            </a:r>
          </a:p>
          <a:p>
            <a:pPr>
              <a:lnSpc>
                <a:spcPts val="4078"/>
              </a:lnSpc>
            </a:pPr>
            <a:endParaRPr lang="en-US" sz="3200" dirty="0">
              <a:solidFill>
                <a:srgbClr val="FF1616"/>
              </a:solidFill>
              <a:latin typeface="Lucida Bright" panose="02040602050505020304" pitchFamily="18" charset="0"/>
              <a:cs typeface="Arial" panose="020B0604020202020204" pitchFamily="34" charset="0"/>
            </a:endParaRPr>
          </a:p>
          <a:p>
            <a:pPr>
              <a:lnSpc>
                <a:spcPts val="4078"/>
              </a:lnSpc>
            </a:pPr>
            <a:r>
              <a:rPr lang="en-US" sz="3200" dirty="0">
                <a:latin typeface="Lucida Bright" panose="02040602050505020304" pitchFamily="18" charset="0"/>
                <a:cs typeface="Arial" panose="020B0604020202020204" pitchFamily="34" charset="0"/>
              </a:rPr>
              <a:t>Janet Reynolds receives a stipend from Choosing Wisely Canada.</a:t>
            </a:r>
          </a:p>
          <a:p>
            <a:pPr>
              <a:lnSpc>
                <a:spcPts val="4078"/>
              </a:lnSpc>
            </a:pPr>
            <a:endParaRPr lang="en-US" sz="3200" dirty="0">
              <a:latin typeface="Lucida Bright" panose="02040602050505020304" pitchFamily="18" charset="0"/>
              <a:cs typeface="Arial" panose="020B0604020202020204" pitchFamily="34" charset="0"/>
            </a:endParaRPr>
          </a:p>
          <a:p>
            <a:pPr>
              <a:lnSpc>
                <a:spcPts val="4078"/>
              </a:lnSpc>
            </a:pPr>
            <a:r>
              <a:rPr lang="en-US" sz="3200" dirty="0">
                <a:latin typeface="Lucida Bright" panose="02040602050505020304" pitchFamily="18" charset="0"/>
                <a:cs typeface="Arial" panose="020B0604020202020204" pitchFamily="34" charset="0"/>
              </a:rPr>
              <a:t>Amy Ma receives a stipend from Choosing Wisely Canada.</a:t>
            </a:r>
          </a:p>
          <a:p>
            <a:pPr>
              <a:lnSpc>
                <a:spcPts val="4078"/>
              </a:lnSpc>
            </a:pPr>
            <a:endParaRPr lang="en-US" sz="3200" dirty="0">
              <a:latin typeface="Lucida Bright" panose="02040602050505020304" pitchFamily="18" charset="0"/>
              <a:cs typeface="Arial" panose="020B0604020202020204" pitchFamily="34" charset="0"/>
            </a:endParaRPr>
          </a:p>
          <a:p>
            <a:pPr>
              <a:lnSpc>
                <a:spcPts val="4078"/>
              </a:lnSpc>
            </a:pPr>
            <a:endParaRPr lang="en-US" sz="3200" dirty="0">
              <a:solidFill>
                <a:srgbClr val="FF1616"/>
              </a:solidFill>
              <a:latin typeface="Lucida Bright" panose="02040602050505020304" pitchFamily="18"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98945-944D-30CB-44DB-405FD9020EAC}"/>
              </a:ext>
            </a:extLst>
          </p:cNvPr>
          <p:cNvSpPr txBox="1">
            <a:spLocks/>
          </p:cNvSpPr>
          <p:nvPr/>
        </p:nvSpPr>
        <p:spPr>
          <a:xfrm>
            <a:off x="843942" y="547695"/>
            <a:ext cx="15254307" cy="147160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LEARNING OBJECTIVES</a:t>
            </a:r>
          </a:p>
        </p:txBody>
      </p:sp>
      <p:pic>
        <p:nvPicPr>
          <p:cNvPr id="1026" name="Picture 2" descr="Medical assistance ">
            <a:extLst>
              <a:ext uri="{FF2B5EF4-FFF2-40B4-BE49-F238E27FC236}">
                <a16:creationId xmlns:a16="http://schemas.microsoft.com/office/drawing/2014/main" id="{E6005E67-C17A-5B05-C806-2A9D24FE2FAD}"/>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9194" y="2781300"/>
            <a:ext cx="1471606" cy="147160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8" name="Picture 14" descr="Patient ">
            <a:extLst>
              <a:ext uri="{FF2B5EF4-FFF2-40B4-BE49-F238E27FC236}">
                <a16:creationId xmlns:a16="http://schemas.microsoft.com/office/drawing/2014/main" id="{B4CAC09E-0885-C766-5015-40524C650673}"/>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82092" y="7187564"/>
            <a:ext cx="1219200" cy="1219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6" name="Picture 22" descr="Verification">
            <a:extLst>
              <a:ext uri="{FF2B5EF4-FFF2-40B4-BE49-F238E27FC236}">
                <a16:creationId xmlns:a16="http://schemas.microsoft.com/office/drawing/2014/main" id="{F13C88FF-FC4F-5B41-A5F7-794D9A2E7818}"/>
              </a:ext>
            </a:extLst>
          </p:cNvPr>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2550" y="4939023"/>
            <a:ext cx="1219200" cy="1219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4E1B290B-2F7C-988D-CEC1-9A7F1464669D}"/>
              </a:ext>
            </a:extLst>
          </p:cNvPr>
          <p:cNvSpPr/>
          <p:nvPr/>
        </p:nvSpPr>
        <p:spPr>
          <a:xfrm>
            <a:off x="2819400" y="3011409"/>
            <a:ext cx="9906000" cy="941071"/>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Aft>
                <a:spcPts val="1000"/>
              </a:spcAft>
              <a:buClr>
                <a:schemeClr val="accent5">
                  <a:lumMod val="50000"/>
                </a:schemeClr>
              </a:buClr>
              <a:buNone/>
            </a:pPr>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Describe a Serious Illness Conversation (SIC)</a:t>
            </a:r>
          </a:p>
        </p:txBody>
      </p:sp>
      <p:sp>
        <p:nvSpPr>
          <p:cNvPr id="11" name="Rectangle: Rounded Corners 10">
            <a:extLst>
              <a:ext uri="{FF2B5EF4-FFF2-40B4-BE49-F238E27FC236}">
                <a16:creationId xmlns:a16="http://schemas.microsoft.com/office/drawing/2014/main" id="{B2C74A85-B72A-A9BA-AACE-745733318203}"/>
              </a:ext>
            </a:extLst>
          </p:cNvPr>
          <p:cNvSpPr/>
          <p:nvPr/>
        </p:nvSpPr>
        <p:spPr>
          <a:xfrm>
            <a:off x="2838450" y="5053964"/>
            <a:ext cx="13278849" cy="941071"/>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Review the SIC Guide and resources</a:t>
            </a:r>
            <a:endParaRPr lang="en-CA" sz="3600" dirty="0">
              <a:solidFill>
                <a:schemeClr val="tx1">
                  <a:lumMod val="85000"/>
                  <a:lumOff val="15000"/>
                </a:schemeClr>
              </a:solidFill>
            </a:endParaRPr>
          </a:p>
        </p:txBody>
      </p:sp>
      <p:sp>
        <p:nvSpPr>
          <p:cNvPr id="12" name="Rectangle: Rounded Corners 11">
            <a:extLst>
              <a:ext uri="{FF2B5EF4-FFF2-40B4-BE49-F238E27FC236}">
                <a16:creationId xmlns:a16="http://schemas.microsoft.com/office/drawing/2014/main" id="{8BE6EF9E-802D-43E1-0B87-352A07B0CAD4}"/>
              </a:ext>
            </a:extLst>
          </p:cNvPr>
          <p:cNvSpPr/>
          <p:nvPr/>
        </p:nvSpPr>
        <p:spPr>
          <a:xfrm>
            <a:off x="2819400" y="7326628"/>
            <a:ext cx="12858750" cy="941071"/>
          </a:xfrm>
          <a:prstGeom prst="round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Aft>
                <a:spcPts val="1000"/>
              </a:spcAft>
              <a:buClr>
                <a:schemeClr val="accent5">
                  <a:lumMod val="50000"/>
                </a:schemeClr>
              </a:buClr>
              <a:buNone/>
            </a:pPr>
            <a:r>
              <a:rPr lang="en-US" sz="3600" b="0" i="0" dirty="0">
                <a:solidFill>
                  <a:srgbClr val="212121"/>
                </a:solidFill>
                <a:effectLst/>
                <a:latin typeface="wf_segoe-ui_normal"/>
              </a:rPr>
              <a:t>A patient’s/</a:t>
            </a:r>
            <a:r>
              <a:rPr lang="en-US" sz="3600" dirty="0">
                <a:solidFill>
                  <a:srgbClr val="212121"/>
                </a:solidFill>
                <a:latin typeface="wf_segoe-ui_normal"/>
              </a:rPr>
              <a:t>c</a:t>
            </a:r>
            <a:r>
              <a:rPr lang="en-US" sz="3600" b="0" i="0" dirty="0">
                <a:solidFill>
                  <a:srgbClr val="212121"/>
                </a:solidFill>
                <a:effectLst/>
                <a:latin typeface="wf_segoe-ui_normal"/>
              </a:rPr>
              <a:t>aregiver’s perspective on what matters </a:t>
            </a:r>
            <a:r>
              <a:rPr lang="en-US" sz="3600" dirty="0">
                <a:solidFill>
                  <a:srgbClr val="212121"/>
                </a:solidFill>
                <a:latin typeface="wf_segoe-ui_normal"/>
              </a:rPr>
              <a:t>d</a:t>
            </a:r>
            <a:r>
              <a:rPr lang="en-US" sz="3600" b="0" i="0" dirty="0">
                <a:solidFill>
                  <a:srgbClr val="212121"/>
                </a:solidFill>
                <a:effectLst/>
                <a:latin typeface="wf_segoe-ui_normal"/>
              </a:rPr>
              <a:t>uring SIC</a:t>
            </a:r>
            <a:endParaRPr lang="en-US"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43999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023196380"/>
              </p:ext>
            </p:extLst>
          </p:nvPr>
        </p:nvGraphicFramePr>
        <p:xfrm>
          <a:off x="425742" y="2311198"/>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8382000" y="6255099"/>
            <a:ext cx="8736791" cy="2031325"/>
          </a:xfrm>
          <a:prstGeom prst="rect">
            <a:avLst/>
          </a:prstGeom>
        </p:spPr>
        <p:txBody>
          <a:bodyPr wrap="square">
            <a:spAutoFit/>
          </a:bodyPr>
          <a:lstStyle/>
          <a:p>
            <a:pPr marL="971550" indent="-685800">
              <a:spcBef>
                <a:spcPts val="900"/>
              </a:spcBef>
              <a:spcAft>
                <a:spcPts val="900"/>
              </a:spcAft>
              <a:buClr>
                <a:schemeClr val="accent3"/>
              </a:buClr>
            </a:pPr>
            <a:r>
              <a:rPr lang="en-US" altLang="en-US" sz="3200"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Do you have a decision maker?</a:t>
            </a:r>
          </a:p>
          <a:p>
            <a:pPr marL="1428750" lvl="1" indent="-685800">
              <a:spcBef>
                <a:spcPts val="900"/>
              </a:spcBef>
              <a:spcAft>
                <a:spcPts val="900"/>
              </a:spcAft>
              <a:buClr>
                <a:schemeClr val="accent3"/>
              </a:buClr>
            </a:pPr>
            <a:r>
              <a:rPr lang="en-US" altLang="en-US" sz="3200"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What have you discussed?</a:t>
            </a:r>
          </a:p>
          <a:p>
            <a:pPr marL="1885950" lvl="2" indent="-685800">
              <a:spcBef>
                <a:spcPts val="900"/>
              </a:spcBef>
              <a:spcAft>
                <a:spcPts val="900"/>
              </a:spcAft>
              <a:buClr>
                <a:schemeClr val="accent3"/>
              </a:buClr>
            </a:pPr>
            <a:r>
              <a:rPr lang="en-US" altLang="en-US" sz="3200"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Do you have a Personal Directive?</a:t>
            </a:r>
            <a:endParaRPr lang="en-US" altLang="en-US" sz="2700" i="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5410200" y="2289107"/>
            <a:ext cx="9144000" cy="1308050"/>
          </a:xfrm>
          <a:prstGeom prst="rect">
            <a:avLst/>
          </a:prstGeom>
        </p:spPr>
        <p:txBody>
          <a:bodyPr wrap="square">
            <a:spAutoFit/>
          </a:bodyPr>
          <a:lstStyle/>
          <a:p>
            <a:pPr marL="971550" indent="-685800">
              <a:spcBef>
                <a:spcPts val="900"/>
              </a:spcBef>
              <a:spcAft>
                <a:spcPts val="900"/>
              </a:spcAft>
              <a:buClr>
                <a:schemeClr val="accent3"/>
              </a:buClr>
            </a:pPr>
            <a:r>
              <a:rPr lang="en-US" altLang="en-US" sz="3200"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Time to Talk – Serious Illness Conversation </a:t>
            </a:r>
          </a:p>
          <a:p>
            <a:pPr marL="1428750" lvl="1" indent="-685800">
              <a:spcBef>
                <a:spcPts val="900"/>
              </a:spcBef>
              <a:spcAft>
                <a:spcPts val="900"/>
              </a:spcAft>
              <a:buClr>
                <a:schemeClr val="accent3"/>
              </a:buClr>
            </a:pPr>
            <a:r>
              <a:rPr lang="en-US" altLang="en-US" sz="3200" i="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What matters most to you now?</a:t>
            </a:r>
          </a:p>
        </p:txBody>
      </p:sp>
      <p:sp>
        <p:nvSpPr>
          <p:cNvPr id="11" name="Rectangle 10"/>
          <p:cNvSpPr/>
          <p:nvPr/>
        </p:nvSpPr>
        <p:spPr>
          <a:xfrm>
            <a:off x="6972015" y="4272103"/>
            <a:ext cx="10890243" cy="1308050"/>
          </a:xfrm>
          <a:prstGeom prst="rect">
            <a:avLst/>
          </a:prstGeom>
        </p:spPr>
        <p:txBody>
          <a:bodyPr wrap="square">
            <a:spAutoFit/>
          </a:bodyPr>
          <a:lstStyle/>
          <a:p>
            <a:pPr marL="192882">
              <a:spcBef>
                <a:spcPts val="900"/>
              </a:spcBef>
              <a:spcAft>
                <a:spcPts val="900"/>
              </a:spcAft>
              <a:buClr>
                <a:schemeClr val="accent3"/>
              </a:buClr>
            </a:pPr>
            <a:r>
              <a:rPr lang="en-US" altLang="en-US" sz="3200" i="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What do I need to know about you to best care for you?</a:t>
            </a:r>
          </a:p>
          <a:p>
            <a:pPr marL="1428750" lvl="1" indent="-685800">
              <a:spcBef>
                <a:spcPts val="900"/>
              </a:spcBef>
              <a:spcAft>
                <a:spcPts val="900"/>
              </a:spcAft>
              <a:buClr>
                <a:schemeClr val="accent3"/>
              </a:buClr>
            </a:pPr>
            <a:r>
              <a:rPr lang="en-US" altLang="en-US" sz="3200" i="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Does your decision-maker know?</a:t>
            </a:r>
            <a:endParaRPr lang="en-US" altLang="en-US" sz="2800" i="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B56DDBF6-3C57-F760-9D82-9349C765CC31}"/>
              </a:ext>
            </a:extLst>
          </p:cNvPr>
          <p:cNvSpPr txBox="1"/>
          <p:nvPr/>
        </p:nvSpPr>
        <p:spPr>
          <a:xfrm>
            <a:off x="833009" y="545649"/>
            <a:ext cx="16067995" cy="830997"/>
          </a:xfrm>
          <a:prstGeom prst="rect">
            <a:avLst/>
          </a:prstGeom>
          <a:noFill/>
        </p:spPr>
        <p:txBody>
          <a:bodyPr wrap="square" rtlCol="0">
            <a:spAutoFit/>
          </a:bodyPr>
          <a:lstStyle/>
          <a:p>
            <a:r>
              <a:rPr lang="en-US"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ADVANCE CARE PLANNING </a:t>
            </a:r>
          </a:p>
        </p:txBody>
      </p:sp>
      <p:sp>
        <p:nvSpPr>
          <p:cNvPr id="3" name="TextBox 2">
            <a:extLst>
              <a:ext uri="{FF2B5EF4-FFF2-40B4-BE49-F238E27FC236}">
                <a16:creationId xmlns:a16="http://schemas.microsoft.com/office/drawing/2014/main" id="{F1C53FEA-4166-A972-149A-0755C287B7C4}"/>
              </a:ext>
            </a:extLst>
          </p:cNvPr>
          <p:cNvSpPr txBox="1"/>
          <p:nvPr/>
        </p:nvSpPr>
        <p:spPr>
          <a:xfrm>
            <a:off x="2882809" y="8758978"/>
            <a:ext cx="5054782" cy="646331"/>
          </a:xfrm>
          <a:prstGeom prst="rect">
            <a:avLst/>
          </a:prstGeom>
          <a:noFill/>
        </p:spPr>
        <p:txBody>
          <a:bodyPr wrap="non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advancecareplanning.ca</a:t>
            </a:r>
          </a:p>
        </p:txBody>
      </p:sp>
    </p:spTree>
    <p:extLst>
      <p:ext uri="{BB962C8B-B14F-4D97-AF65-F5344CB8AC3E}">
        <p14:creationId xmlns:p14="http://schemas.microsoft.com/office/powerpoint/2010/main" val="73919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E753-BB39-FD42-8C18-81A8D50B6A13}"/>
              </a:ext>
            </a:extLst>
          </p:cNvPr>
          <p:cNvSpPr>
            <a:spLocks noGrp="1"/>
          </p:cNvSpPr>
          <p:nvPr>
            <p:ph type="title"/>
          </p:nvPr>
        </p:nvSpPr>
        <p:spPr>
          <a:xfrm>
            <a:off x="685800" y="571500"/>
            <a:ext cx="5867400" cy="815864"/>
          </a:xfrm>
        </p:spPr>
        <p:txBody>
          <a:bodyPr vert="horz" lIns="137160" tIns="68580" rIns="137160" bIns="68580" rtlCol="0" anchor="b">
            <a:noAutofit/>
          </a:bodyPr>
          <a:lstStyle/>
          <a:p>
            <a:pPr algn="l"/>
            <a:r>
              <a:rPr lang="en-US" sz="4800"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ACP RESOURCES</a:t>
            </a:r>
          </a:p>
        </p:txBody>
      </p:sp>
      <p:sp>
        <p:nvSpPr>
          <p:cNvPr id="4" name="Rectangle 3">
            <a:extLst>
              <a:ext uri="{FF2B5EF4-FFF2-40B4-BE49-F238E27FC236}">
                <a16:creationId xmlns:a16="http://schemas.microsoft.com/office/drawing/2014/main" id="{C2416791-211F-C440-A39C-7418791ACD82}"/>
              </a:ext>
            </a:extLst>
          </p:cNvPr>
          <p:cNvSpPr/>
          <p:nvPr/>
        </p:nvSpPr>
        <p:spPr>
          <a:xfrm>
            <a:off x="533400" y="2324100"/>
            <a:ext cx="5867400" cy="6781800"/>
          </a:xfrm>
          <a:prstGeom prst="rect">
            <a:avLst/>
          </a:prstGeom>
        </p:spPr>
        <p:txBody>
          <a:bodyPr vert="horz" lIns="137160" tIns="68580" rIns="137160" bIns="68580" rtlCol="0">
            <a:normAutofit/>
          </a:bodyPr>
          <a:lstStyle/>
          <a:p>
            <a:pPr fontAlgn="b">
              <a:lnSpc>
                <a:spcPct val="110000"/>
              </a:lnSpc>
              <a:spcAft>
                <a:spcPts val="900"/>
              </a:spcAft>
            </a:pPr>
            <a:r>
              <a:rPr lang="en-US" sz="255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Conversations Matter: An advance care planning guidebook</a:t>
            </a:r>
          </a:p>
          <a:p>
            <a:pPr fontAlgn="t">
              <a:lnSpc>
                <a:spcPct val="110000"/>
              </a:lnSpc>
              <a:spcAft>
                <a:spcPts val="900"/>
              </a:spcAft>
            </a:pPr>
            <a:r>
              <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It’s available in the following languages:</a:t>
            </a:r>
          </a:p>
          <a:p>
            <a:pPr marL="114300" indent="-457200" fontAlgn="t">
              <a:lnSpc>
                <a:spcPct val="110000"/>
              </a:lnSpc>
              <a:spcAft>
                <a:spcPts val="900"/>
              </a:spcAft>
              <a:buClr>
                <a:schemeClr val="accent5">
                  <a:lumMod val="50000"/>
                </a:schemeClr>
              </a:buClr>
              <a:buFont typeface="Arial" panose="020B0604020202020204" pitchFamily="34" charset="0"/>
              <a:buChar char="•"/>
            </a:pPr>
            <a:r>
              <a:rPr lang="en-US" sz="255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Arabic</a:t>
            </a:r>
            <a:endPar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14300" indent="-457200" fontAlgn="t">
              <a:lnSpc>
                <a:spcPct val="110000"/>
              </a:lnSpc>
              <a:spcAft>
                <a:spcPts val="900"/>
              </a:spcAft>
              <a:buClr>
                <a:schemeClr val="accent5">
                  <a:lumMod val="50000"/>
                </a:schemeClr>
              </a:buClr>
              <a:buFont typeface="Arial" panose="020B0604020202020204" pitchFamily="34" charset="0"/>
              <a:buChar char="•"/>
            </a:pPr>
            <a:r>
              <a:rPr lang="en-US" sz="255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Chinese (Simplified Chinese)</a:t>
            </a:r>
            <a:endPar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14300" indent="-457200" fontAlgn="t">
              <a:lnSpc>
                <a:spcPct val="110000"/>
              </a:lnSpc>
              <a:spcAft>
                <a:spcPts val="900"/>
              </a:spcAft>
              <a:buClr>
                <a:schemeClr val="accent5">
                  <a:lumMod val="50000"/>
                </a:schemeClr>
              </a:buClr>
              <a:buFont typeface="Arial" panose="020B0604020202020204" pitchFamily="34" charset="0"/>
              <a:buChar char="•"/>
            </a:pPr>
            <a:r>
              <a:rPr lang="en-US" sz="255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Chinese (Traditional Chinese)</a:t>
            </a:r>
            <a:endPar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14300" indent="-457200" fontAlgn="t">
              <a:lnSpc>
                <a:spcPct val="110000"/>
              </a:lnSpc>
              <a:spcAft>
                <a:spcPts val="900"/>
              </a:spcAft>
              <a:buClr>
                <a:schemeClr val="accent5">
                  <a:lumMod val="50000"/>
                </a:schemeClr>
              </a:buClr>
              <a:buFont typeface="Arial" panose="020B0604020202020204" pitchFamily="34" charset="0"/>
              <a:buChar char="•"/>
            </a:pPr>
            <a:r>
              <a:rPr lang="en-US" sz="255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English</a:t>
            </a:r>
            <a:endPar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14300" indent="-457200" fontAlgn="t">
              <a:lnSpc>
                <a:spcPct val="110000"/>
              </a:lnSpc>
              <a:spcAft>
                <a:spcPts val="900"/>
              </a:spcAft>
              <a:buClr>
                <a:schemeClr val="accent5">
                  <a:lumMod val="50000"/>
                </a:schemeClr>
              </a:buClr>
              <a:buFont typeface="Arial" panose="020B0604020202020204" pitchFamily="34" charset="0"/>
              <a:buChar char="•"/>
            </a:pPr>
            <a:r>
              <a:rPr lang="en-US" sz="255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French</a:t>
            </a:r>
            <a:endPar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14300" indent="-457200" fontAlgn="t">
              <a:lnSpc>
                <a:spcPct val="110000"/>
              </a:lnSpc>
              <a:spcAft>
                <a:spcPts val="900"/>
              </a:spcAft>
              <a:buClr>
                <a:schemeClr val="accent5">
                  <a:lumMod val="50000"/>
                </a:schemeClr>
              </a:buClr>
              <a:buFont typeface="Arial" panose="020B0604020202020204" pitchFamily="34" charset="0"/>
              <a:buChar char="•"/>
            </a:pPr>
            <a:r>
              <a:rPr lang="en-US" sz="255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Punjabi</a:t>
            </a:r>
            <a:endPar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14300" indent="-457200" fontAlgn="t">
              <a:lnSpc>
                <a:spcPct val="110000"/>
              </a:lnSpc>
              <a:spcAft>
                <a:spcPts val="900"/>
              </a:spcAft>
              <a:buClr>
                <a:schemeClr val="accent5">
                  <a:lumMod val="50000"/>
                </a:schemeClr>
              </a:buClr>
              <a:buFont typeface="Arial" panose="020B0604020202020204" pitchFamily="34" charset="0"/>
              <a:buChar char="•"/>
            </a:pPr>
            <a:r>
              <a:rPr lang="en-US" sz="255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Spanish</a:t>
            </a:r>
            <a:endPar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114300" indent="-457200" fontAlgn="t">
              <a:lnSpc>
                <a:spcPct val="110000"/>
              </a:lnSpc>
              <a:spcAft>
                <a:spcPts val="900"/>
              </a:spcAft>
              <a:buClr>
                <a:schemeClr val="accent5">
                  <a:lumMod val="50000"/>
                </a:schemeClr>
              </a:buClr>
              <a:buFont typeface="Arial" panose="020B0604020202020204" pitchFamily="34" charset="0"/>
              <a:buChar char="•"/>
            </a:pPr>
            <a:r>
              <a:rPr lang="en-US" sz="2550" u="sng"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hlinkClick r:id="rId10">
                  <a:extLst>
                    <a:ext uri="{A12FA001-AC4F-418D-AE19-62706E023703}">
                      <ahyp:hlinkClr xmlns:ahyp="http://schemas.microsoft.com/office/drawing/2018/hyperlinkcolor" val="tx"/>
                    </a:ext>
                  </a:extLst>
                </a:hlinkClick>
              </a:rPr>
              <a:t>Vietnamese</a:t>
            </a:r>
            <a:endParaRPr lang="en-US" sz="255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screenshot, sign&#10;&#10;Description automatically generated">
            <a:extLst>
              <a:ext uri="{FF2B5EF4-FFF2-40B4-BE49-F238E27FC236}">
                <a16:creationId xmlns:a16="http://schemas.microsoft.com/office/drawing/2014/main" id="{5DE9A32B-F4A8-8C48-83D3-279011BA7A27}"/>
              </a:ext>
            </a:extLst>
          </p:cNvPr>
          <p:cNvPicPr>
            <a:picLocks noChangeAspect="1"/>
          </p:cNvPicPr>
          <p:nvPr/>
        </p:nvPicPr>
        <p:blipFill rotWithShape="1">
          <a:blip r:embed="rId11"/>
          <a:srcRect l="2777" r="2447" b="4706"/>
          <a:stretch/>
        </p:blipFill>
        <p:spPr>
          <a:xfrm>
            <a:off x="6400800" y="514350"/>
            <a:ext cx="11582400" cy="9258300"/>
          </a:xfrm>
          <a:prstGeom prst="rect">
            <a:avLst/>
          </a:prstGeom>
          <a:ln>
            <a:noFill/>
          </a:ln>
          <a:effectLst>
            <a:softEdge rad="112500"/>
          </a:effectLst>
        </p:spPr>
      </p:pic>
    </p:spTree>
    <p:extLst>
      <p:ext uri="{BB962C8B-B14F-4D97-AF65-F5344CB8AC3E}">
        <p14:creationId xmlns:p14="http://schemas.microsoft.com/office/powerpoint/2010/main" val="808102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F42DCD-DC14-7C14-CF26-9A479598160B}"/>
              </a:ext>
            </a:extLst>
          </p:cNvPr>
          <p:cNvSpPr/>
          <p:nvPr/>
        </p:nvSpPr>
        <p:spPr>
          <a:xfrm>
            <a:off x="357351" y="535624"/>
            <a:ext cx="17141152" cy="9213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699" dirty="0">
              <a:solidFill>
                <a:schemeClr val="bg1"/>
              </a:solidFill>
            </a:endParaRPr>
          </a:p>
        </p:txBody>
      </p:sp>
      <p:sp>
        <p:nvSpPr>
          <p:cNvPr id="2" name="Google Shape;170;p24">
            <a:extLst>
              <a:ext uri="{FF2B5EF4-FFF2-40B4-BE49-F238E27FC236}">
                <a16:creationId xmlns:a16="http://schemas.microsoft.com/office/drawing/2014/main" id="{C339B14C-1F9E-4951-916E-CC4FB928BB29}"/>
              </a:ext>
            </a:extLst>
          </p:cNvPr>
          <p:cNvSpPr txBox="1">
            <a:spLocks noGrp="1"/>
          </p:cNvSpPr>
          <p:nvPr>
            <p:ph type="subTitle" idx="4294967295"/>
          </p:nvPr>
        </p:nvSpPr>
        <p:spPr>
          <a:xfrm>
            <a:off x="609600" y="2839013"/>
            <a:ext cx="6298313" cy="4814654"/>
          </a:xfrm>
        </p:spPr>
        <p:txBody>
          <a:bodyPr vert="horz" lIns="182781" tIns="182781" rIns="182781" bIns="182781" rtlCol="0">
            <a:noAutofit/>
          </a:bodyPr>
          <a:lstStyle/>
          <a:p>
            <a:pPr marL="0" indent="0" algn="r">
              <a:spcBef>
                <a:spcPts val="0"/>
              </a:spcBef>
              <a:buNone/>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Navigating serious or progressive chronic illness is stressful for patients and their loved ones.</a:t>
            </a:r>
          </a:p>
          <a:p>
            <a:pPr marL="0" indent="0" algn="r">
              <a:spcBef>
                <a:spcPts val="0"/>
              </a:spcBef>
              <a:buNone/>
            </a:pPr>
            <a:endPar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pPr marL="0" indent="0" algn="r">
              <a:spcBef>
                <a:spcPts val="0"/>
              </a:spcBef>
              <a:buNone/>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For clinicians and patients, this is a crucial time to talk. </a:t>
            </a:r>
          </a:p>
        </p:txBody>
      </p:sp>
      <p:pic>
        <p:nvPicPr>
          <p:cNvPr id="4" name="Google Shape;172;p24">
            <a:extLst>
              <a:ext uri="{FF2B5EF4-FFF2-40B4-BE49-F238E27FC236}">
                <a16:creationId xmlns:a16="http://schemas.microsoft.com/office/drawing/2014/main" id="{3B09F17C-3825-41EA-81DD-E3DA064503CE}"/>
              </a:ext>
            </a:extLst>
          </p:cNvPr>
          <p:cNvPicPr>
            <a:picLocks noChangeAspect="1"/>
          </p:cNvPicPr>
          <p:nvPr/>
        </p:nvPicPr>
        <p:blipFill>
          <a:blip r:embed="rId3"/>
          <a:srcRect l="2229" r="2229"/>
          <a:stretch>
            <a:fillRect/>
          </a:stretch>
        </p:blipFill>
        <p:spPr>
          <a:xfrm>
            <a:off x="7487835" y="728448"/>
            <a:ext cx="9995800" cy="9154463"/>
          </a:xfrm>
          <a:prstGeom prst="rect">
            <a:avLst/>
          </a:prstGeom>
          <a:noFill/>
          <a:ln cap="flat">
            <a:noFill/>
          </a:ln>
        </p:spPr>
      </p:pic>
    </p:spTree>
    <p:extLst>
      <p:ext uri="{BB962C8B-B14F-4D97-AF65-F5344CB8AC3E}">
        <p14:creationId xmlns:p14="http://schemas.microsoft.com/office/powerpoint/2010/main" val="3104976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17;p43">
            <a:extLst>
              <a:ext uri="{FF2B5EF4-FFF2-40B4-BE49-F238E27FC236}">
                <a16:creationId xmlns:a16="http://schemas.microsoft.com/office/drawing/2014/main" id="{7FAE89F1-36E5-43D4-B46D-1E557CAA7734}"/>
              </a:ext>
            </a:extLst>
          </p:cNvPr>
          <p:cNvSpPr txBox="1">
            <a:spLocks noGrp="1"/>
          </p:cNvSpPr>
          <p:nvPr>
            <p:ph type="body" idx="4294967295"/>
          </p:nvPr>
        </p:nvSpPr>
        <p:spPr>
          <a:xfrm>
            <a:off x="3844615" y="5076133"/>
            <a:ext cx="11590226" cy="3900017"/>
          </a:xfrm>
        </p:spPr>
        <p:txBody>
          <a:bodyPr vert="horz" lIns="182847" tIns="182847" rIns="182847" bIns="182847" rtlCol="0">
            <a:noAutofit/>
          </a:bodyPr>
          <a:lstStyle/>
          <a:p>
            <a:pPr marL="0" indent="0">
              <a:lnSpc>
                <a:spcPct val="115000"/>
              </a:lnSpc>
              <a:spcBef>
                <a:spcPts val="3203"/>
              </a:spcBef>
              <a:spcAft>
                <a:spcPts val="3203"/>
              </a:spcAft>
              <a:buNone/>
            </a:pPr>
            <a:r>
              <a:rPr lang="en-CA" sz="360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t>Don’t offer tests or treatments without establishing your patient’s prognosis, preferences, and goals of care. Potentially harmful or overly aggressive tests or treatments can be avoided by having discussions about goals and wishes, and documenting this information. </a:t>
            </a:r>
          </a:p>
        </p:txBody>
      </p:sp>
      <p:sp>
        <p:nvSpPr>
          <p:cNvPr id="3" name="Google Shape;171;p24">
            <a:extLst>
              <a:ext uri="{FF2B5EF4-FFF2-40B4-BE49-F238E27FC236}">
                <a16:creationId xmlns:a16="http://schemas.microsoft.com/office/drawing/2014/main" id="{9191758C-FA4E-44D2-BC5E-BF0688293EFE}"/>
              </a:ext>
            </a:extLst>
          </p:cNvPr>
          <p:cNvSpPr txBox="1"/>
          <p:nvPr/>
        </p:nvSpPr>
        <p:spPr>
          <a:xfrm>
            <a:off x="2782167" y="3699287"/>
            <a:ext cx="8146425" cy="597524"/>
          </a:xfrm>
          <a:prstGeom prst="rect">
            <a:avLst/>
          </a:prstGeom>
          <a:noFill/>
          <a:ln cap="flat">
            <a:noFill/>
          </a:ln>
        </p:spPr>
        <p:txBody>
          <a:bodyPr vert="horz" wrap="square" lIns="182847" tIns="182847" rIns="182847" bIns="182847" anchor="ctr" anchorCtr="0" compatLnSpc="1">
            <a:noAutofit/>
          </a:bodyPr>
          <a:lstStyle/>
          <a:p>
            <a:pPr defTabSz="1371600">
              <a:lnSpc>
                <a:spcPct val="90000"/>
              </a:lnSpc>
              <a:defRPr sz="1800" b="0" i="0" u="none" strike="noStrike" kern="0" cap="none" spc="0" baseline="0">
                <a:solidFill>
                  <a:srgbClr val="000000"/>
                </a:solidFill>
                <a:uFillTx/>
              </a:defRPr>
            </a:pPr>
            <a:r>
              <a:rPr lang="en-CA" sz="4800" spc="150" dirty="0">
                <a:solidFill>
                  <a:schemeClr val="accent5">
                    <a:lumMod val="50000"/>
                  </a:schemeClr>
                </a:solidFill>
                <a:latin typeface="Tahoma" pitchFamily="34"/>
                <a:ea typeface="Tahoma" pitchFamily="34"/>
                <a:cs typeface="Tahoma" pitchFamily="34"/>
              </a:rPr>
              <a:t>RECOMMENDATION</a:t>
            </a:r>
            <a:endParaRPr lang="en-CA" sz="5400" spc="150" dirty="0">
              <a:solidFill>
                <a:schemeClr val="accent5">
                  <a:lumMod val="50000"/>
                </a:schemeClr>
              </a:solidFill>
              <a:latin typeface="Tahoma" pitchFamily="34"/>
              <a:ea typeface="Tahoma" pitchFamily="34"/>
              <a:cs typeface="Tahoma" pitchFamily="34"/>
            </a:endParaRPr>
          </a:p>
        </p:txBody>
      </p:sp>
      <p:cxnSp>
        <p:nvCxnSpPr>
          <p:cNvPr id="4" name="Google Shape;173;p24">
            <a:extLst>
              <a:ext uri="{FF2B5EF4-FFF2-40B4-BE49-F238E27FC236}">
                <a16:creationId xmlns:a16="http://schemas.microsoft.com/office/drawing/2014/main" id="{0BB58455-56C6-407A-A620-A7EFC786124E}"/>
              </a:ext>
            </a:extLst>
          </p:cNvPr>
          <p:cNvCxnSpPr/>
          <p:nvPr/>
        </p:nvCxnSpPr>
        <p:spPr>
          <a:xfrm>
            <a:off x="3667658" y="8845242"/>
            <a:ext cx="10775729" cy="0"/>
          </a:xfrm>
          <a:prstGeom prst="straightConnector1">
            <a:avLst/>
          </a:prstGeom>
          <a:noFill/>
          <a:ln w="9528" cap="flat">
            <a:solidFill>
              <a:srgbClr val="FFFFFF"/>
            </a:solidFill>
            <a:custDash>
              <a:ds d="100000" sp="100000"/>
            </a:custDash>
            <a:round/>
          </a:ln>
        </p:spPr>
      </p:cxnSp>
      <p:cxnSp>
        <p:nvCxnSpPr>
          <p:cNvPr id="5" name="Straight Connector 16">
            <a:extLst>
              <a:ext uri="{FF2B5EF4-FFF2-40B4-BE49-F238E27FC236}">
                <a16:creationId xmlns:a16="http://schemas.microsoft.com/office/drawing/2014/main" id="{2061F42F-F335-428C-9E3D-206AA56D0E32}"/>
              </a:ext>
            </a:extLst>
          </p:cNvPr>
          <p:cNvCxnSpPr>
            <a:cxnSpLocks/>
          </p:cNvCxnSpPr>
          <p:nvPr/>
        </p:nvCxnSpPr>
        <p:spPr>
          <a:xfrm flipV="1">
            <a:off x="3667658" y="5344302"/>
            <a:ext cx="35716" cy="3075798"/>
          </a:xfrm>
          <a:prstGeom prst="straightConnector1">
            <a:avLst/>
          </a:prstGeom>
          <a:ln/>
        </p:spPr>
        <p:style>
          <a:lnRef idx="3">
            <a:schemeClr val="accent5"/>
          </a:lnRef>
          <a:fillRef idx="0">
            <a:schemeClr val="accent5"/>
          </a:fillRef>
          <a:effectRef idx="2">
            <a:schemeClr val="accent5"/>
          </a:effectRef>
          <a:fontRef idx="minor">
            <a:schemeClr val="tx1"/>
          </a:fontRef>
        </p:style>
      </p:cxnSp>
      <p:pic>
        <p:nvPicPr>
          <p:cNvPr id="6" name="Image 2" descr="Une image contenant dessin&#10;&#10;Description générée automatiquement">
            <a:extLst>
              <a:ext uri="{FF2B5EF4-FFF2-40B4-BE49-F238E27FC236}">
                <a16:creationId xmlns:a16="http://schemas.microsoft.com/office/drawing/2014/main" id="{B2D15946-AE0C-58F6-856D-C0CA64B2E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19100"/>
            <a:ext cx="1737894" cy="990600"/>
          </a:xfrm>
          <a:prstGeom prst="rect">
            <a:avLst/>
          </a:prstGeom>
        </p:spPr>
      </p:pic>
    </p:spTree>
    <p:extLst>
      <p:ext uri="{BB962C8B-B14F-4D97-AF65-F5344CB8AC3E}">
        <p14:creationId xmlns:p14="http://schemas.microsoft.com/office/powerpoint/2010/main" val="1793947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16014</TotalTime>
  <Words>3046</Words>
  <Application>Microsoft Office PowerPoint</Application>
  <PresentationFormat>Custom</PresentationFormat>
  <Paragraphs>448</Paragraphs>
  <Slides>36</Slides>
  <Notes>35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Amasis MT Pro Black</vt:lpstr>
      <vt:lpstr>Arial</vt:lpstr>
      <vt:lpstr>Arial</vt:lpstr>
      <vt:lpstr>BlinkMacSystemFont</vt:lpstr>
      <vt:lpstr>Calibri</vt:lpstr>
      <vt:lpstr>Calibri Light</vt:lpstr>
      <vt:lpstr>Cambria</vt:lpstr>
      <vt:lpstr>Garamond</vt:lpstr>
      <vt:lpstr>Georgia</vt:lpstr>
      <vt:lpstr>Lucida Bright</vt:lpstr>
      <vt:lpstr>PT Sans</vt:lpstr>
      <vt:lpstr>Söhne</vt:lpstr>
      <vt:lpstr>Tahoma</vt:lpstr>
      <vt:lpstr>wf_segoe-ui_normal</vt:lpstr>
      <vt:lpstr>Office Theme</vt:lpstr>
      <vt:lpstr>Title Slide</vt:lpstr>
      <vt:lpstr>COI – Presenter Disclosure (1)</vt:lpstr>
      <vt:lpstr>COI – Presenter Disclosure (1)</vt:lpstr>
      <vt:lpstr>COI – Presenter Disclosure (2)</vt:lpstr>
      <vt:lpstr>PowerPoint Presentation</vt:lpstr>
      <vt:lpstr>PowerPoint Presentation</vt:lpstr>
      <vt:lpstr>ACP RESOURCES</vt:lpstr>
      <vt:lpstr>PowerPoint Presentation</vt:lpstr>
      <vt:lpstr>PowerPoint Presentation</vt:lpstr>
      <vt:lpstr>PowerPoint Presentation</vt:lpstr>
      <vt:lpstr>PowerPoint Presentation</vt:lpstr>
      <vt:lpstr>WHAT MAKES A TEST/TREATMENT/PROCUDURE UNNECESSARY?</vt:lpstr>
      <vt:lpstr> POSSIBLE DRIVERS  </vt:lpstr>
      <vt:lpstr>RESOURCE STEWARDSHIP</vt:lpstr>
      <vt:lpstr>MISMATCH: WISHES AND OBSERVED REALITY </vt:lpstr>
      <vt:lpstr>Why do you think there is a mismatch?</vt:lpstr>
      <vt:lpstr>What information sources shape patients’ understanding of CPR’s success?</vt:lpstr>
      <vt:lpstr>How many patients believe that the rate of CPR success is greater than 75%?</vt:lpstr>
      <vt:lpstr>WHAT DO PATIENTS KNOW ABOUT CPR?</vt:lpstr>
      <vt:lpstr>CPR REALITY</vt:lpstr>
      <vt:lpstr>HARMS AND BENEFITS OF OTHER INVASIVE TESTS OR TREATMENTS</vt:lpstr>
      <vt:lpstr>When is a good time to have these conversations?</vt:lpstr>
      <vt:lpstr>BENEFITS OF SERIOUS ILLNESS CONVERSATIONS</vt:lpstr>
      <vt:lpstr>An Evidence-Based Approach</vt:lpstr>
      <vt:lpstr>Time to Talk. </vt:lpstr>
      <vt:lpstr>START THE DISCUSSION</vt:lpstr>
      <vt:lpstr>PATIENT PAMPHLET </vt:lpstr>
      <vt:lpstr>CONVERSATION GUIDE </vt:lpstr>
      <vt:lpstr>FOUR QUESTIONS </vt:lpstr>
      <vt:lpstr>FOUR QUESTIONS </vt:lpstr>
      <vt:lpstr>PATIENT CONTEXT</vt:lpstr>
      <vt:lpstr>IT’S NOT “ONE AND DONE”</vt:lpstr>
      <vt:lpstr>PowerPoint Presentation</vt:lpstr>
      <vt:lpstr>ACP Resources</vt:lpstr>
      <vt:lpstr>To know more…</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FMF 2023 COI Slide Template_Standard</dc:title>
  <dc:creator>Deanne McKay</dc:creator>
  <cp:lastModifiedBy>Deanne McKay</cp:lastModifiedBy>
  <cp:revision>68</cp:revision>
  <dcterms:created xsi:type="dcterms:W3CDTF">2006-08-16T00:00:00Z</dcterms:created>
  <dcterms:modified xsi:type="dcterms:W3CDTF">2023-11-07T13:35:02Z</dcterms:modified>
  <dc:identifier>DAFZVjthhBM</dc:identifier>
</cp:coreProperties>
</file>