
<file path=[Content_Types].xml><?xml version="1.0" encoding="utf-8"?>
<Types xmlns="http://schemas.openxmlformats.org/package/2006/content-types">
  <Default Extension="emf" ContentType="image/x-emf"/>
  <Default Extension="jpeg" ContentType="image/jpeg"/>
  <Default Extension="mov" ContentType="video/quicktime"/>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36"/>
  </p:notesMasterIdLst>
  <p:sldIdLst>
    <p:sldId id="618" r:id="rId6"/>
    <p:sldId id="1597" r:id="rId7"/>
    <p:sldId id="1695" r:id="rId8"/>
    <p:sldId id="1708" r:id="rId9"/>
    <p:sldId id="1699" r:id="rId10"/>
    <p:sldId id="1702" r:id="rId11"/>
    <p:sldId id="650" r:id="rId12"/>
    <p:sldId id="646" r:id="rId13"/>
    <p:sldId id="1660" r:id="rId14"/>
    <p:sldId id="578" r:id="rId15"/>
    <p:sldId id="1658" r:id="rId16"/>
    <p:sldId id="1701" r:id="rId17"/>
    <p:sldId id="1692" r:id="rId18"/>
    <p:sldId id="1697" r:id="rId19"/>
    <p:sldId id="1698" r:id="rId20"/>
    <p:sldId id="635" r:id="rId21"/>
    <p:sldId id="636" r:id="rId22"/>
    <p:sldId id="1656" r:id="rId23"/>
    <p:sldId id="649" r:id="rId24"/>
    <p:sldId id="1703" r:id="rId25"/>
    <p:sldId id="1837" r:id="rId26"/>
    <p:sldId id="1838" r:id="rId27"/>
    <p:sldId id="1654" r:id="rId28"/>
    <p:sldId id="1706" r:id="rId29"/>
    <p:sldId id="604" r:id="rId30"/>
    <p:sldId id="1835" r:id="rId31"/>
    <p:sldId id="607" r:id="rId32"/>
    <p:sldId id="1644" r:id="rId33"/>
    <p:sldId id="1645" r:id="rId34"/>
    <p:sldId id="1707"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4C18FE-B2FC-045E-6C52-FCF295CB6535}" name="Samantha Moe" initials="SM" userId="S::smoe@cfpc.ca::5f006ca4-c0f6-4f50-922d-f352d77674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4D5A9B-DE88-4D06-8157-A683730FAE76}" v="993" dt="2023-11-02T01:04:55.997"/>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5714" autoAdjust="0"/>
  </p:normalViewPr>
  <p:slideViewPr>
    <p:cSldViewPr snapToGrid="0">
      <p:cViewPr varScale="1">
        <p:scale>
          <a:sx n="45" d="100"/>
          <a:sy n="45" d="100"/>
        </p:scale>
        <p:origin x="1404" y="5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E3D88-A354-AF40-A243-A0C10C7EF134}"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4268C-6805-F04B-8FFF-500F9CD488BC}" type="slidenum">
              <a:rPr lang="en-US" smtClean="0"/>
              <a:t>‹#›</a:t>
            </a:fld>
            <a:endParaRPr lang="en-US"/>
          </a:p>
        </p:txBody>
      </p:sp>
    </p:spTree>
    <p:extLst>
      <p:ext uri="{BB962C8B-B14F-4D97-AF65-F5344CB8AC3E}">
        <p14:creationId xmlns:p14="http://schemas.microsoft.com/office/powerpoint/2010/main" val="4283069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87125-DEF9-7B43-8A7E-E923C539489D}" type="slidenum">
              <a:rPr lang="en-US" smtClean="0"/>
              <a:t>5</a:t>
            </a:fld>
            <a:endParaRPr lang="en-US"/>
          </a:p>
        </p:txBody>
      </p:sp>
    </p:spTree>
    <p:extLst>
      <p:ext uri="{BB962C8B-B14F-4D97-AF65-F5344CB8AC3E}">
        <p14:creationId xmlns:p14="http://schemas.microsoft.com/office/powerpoint/2010/main" val="2572370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Solanezumab – mid trial dose increase to 1600mg based on released trial data</a:t>
            </a:r>
          </a:p>
          <a:p>
            <a:r>
              <a:rPr lang="en-US" dirty="0"/>
              <a:t>Preclinical Alzheimer Cognitive Composite score (PACC): validated; devised for the measurement of amyloid related cognitive decline in unimpaired populations in clinical trials</a:t>
            </a:r>
          </a:p>
          <a:p>
            <a:pPr marL="171450" indent="-171450">
              <a:buFontTx/>
              <a:buChar char="-"/>
            </a:pPr>
            <a:r>
              <a:rPr lang="en-US" dirty="0"/>
              <a:t>Four components: 1) Free and Cued Select Reminding test (FCSRT), delayed paragraph recall, Digit symbol substitution test, MMSE total score</a:t>
            </a:r>
          </a:p>
          <a:p>
            <a:pPr marL="171450" indent="-171450">
              <a:buFontTx/>
              <a:buChar char="-"/>
            </a:pPr>
            <a:r>
              <a:rPr lang="en-US" dirty="0"/>
              <a:t>PACC is sum of four resulting z scores: negative score = worsening cognitive performance</a:t>
            </a:r>
          </a:p>
          <a:p>
            <a:pPr marL="171450" indent="-171450">
              <a:buFontTx/>
              <a:buChar char="-"/>
            </a:pPr>
            <a:r>
              <a:rPr lang="en-US" dirty="0"/>
              <a:t>Seems to be a lot of missing patients… 572 and 591 got drug/placebo but analysis of primary outcome includes only 401 and 423 patients</a:t>
            </a:r>
          </a:p>
          <a:p>
            <a:pPr marL="171450" indent="-171450">
              <a:buFontTx/>
              <a:buChar char="-"/>
            </a:pPr>
            <a:endParaRPr lang="en-US" dirty="0"/>
          </a:p>
          <a:p>
            <a:pPr marL="0" indent="0">
              <a:buFontTx/>
              <a:buNone/>
            </a:pPr>
            <a:r>
              <a:rPr lang="en-US" dirty="0" err="1"/>
              <a:t>Donanemab</a:t>
            </a:r>
            <a:r>
              <a:rPr lang="en-US" dirty="0"/>
              <a:t>, modified ITT (participants with a baseline and at least 1 postbaseline efficacy measure)</a:t>
            </a:r>
          </a:p>
          <a:p>
            <a:pPr marL="0" indent="0">
              <a:buFontTx/>
              <a:buNone/>
            </a:pPr>
            <a:r>
              <a:rPr lang="en-US" dirty="0" err="1"/>
              <a:t>iADRS</a:t>
            </a:r>
            <a:r>
              <a:rPr lang="en-US" dirty="0"/>
              <a:t>: assessment of cognition and daily function from ADAS-cog13 and ADCS-</a:t>
            </a:r>
            <a:r>
              <a:rPr lang="en-US" dirty="0" err="1"/>
              <a:t>iADL</a:t>
            </a:r>
            <a:r>
              <a:rPr lang="en-US" dirty="0"/>
              <a:t> (range 0=144, lower = greater impairment)</a:t>
            </a:r>
          </a:p>
          <a:p>
            <a:pPr marL="0" indent="0">
              <a:buFontTx/>
              <a:buNone/>
            </a:pPr>
            <a:r>
              <a:rPr lang="en-US" dirty="0"/>
              <a:t>-”meaningful within patient change”: 5 points for those with MCI, 9 points for those with mild dementia AD</a:t>
            </a:r>
          </a:p>
          <a:p>
            <a:pPr marL="0" indent="0">
              <a:buFontTx/>
              <a:buNone/>
            </a:pPr>
            <a:r>
              <a:rPr lang="en-US" dirty="0"/>
              <a:t>- This “MWPC” is a “threshold for outcome scores above which a patient or physician would consider change meaningful”</a:t>
            </a:r>
          </a:p>
          <a:p>
            <a:pPr marL="0" indent="0">
              <a:buFontTx/>
              <a:buNone/>
            </a:pPr>
            <a:endParaRPr lang="en-US" dirty="0"/>
          </a:p>
          <a:p>
            <a:pPr marL="0" indent="0">
              <a:buFontTx/>
              <a:buNone/>
            </a:pPr>
            <a:r>
              <a:rPr lang="en-US" dirty="0"/>
              <a:t>ADAS-Cog change with Cholinesterase inhibitors = 2.7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8213-08AA-4A42-BD7E-4CC9E6DE62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3038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Study conducted in at 5 sites in the US and Canada, </a:t>
            </a:r>
            <a:r>
              <a:rPr lang="en-CA" sz="1200" dirty="0" err="1">
                <a:effectLst/>
                <a:latin typeface="Calibri" panose="020F0502020204030204" pitchFamily="34" charset="0"/>
                <a:ea typeface="Calibri" panose="020F0502020204030204" pitchFamily="34" charset="0"/>
                <a:cs typeface="Times New Roman" panose="02020603050405020304" pitchFamily="18" charset="0"/>
              </a:rPr>
              <a:t>pt</a:t>
            </a:r>
            <a:r>
              <a:rPr lang="en-CA" sz="1200" dirty="0">
                <a:effectLst/>
                <a:latin typeface="Calibri" panose="020F0502020204030204" pitchFamily="34" charset="0"/>
                <a:ea typeface="Calibri" panose="020F0502020204030204" pitchFamily="34" charset="0"/>
                <a:cs typeface="Times New Roman" panose="02020603050405020304" pitchFamily="18" charset="0"/>
              </a:rPr>
              <a:t> had </a:t>
            </a:r>
            <a:r>
              <a:rPr kumimoji="0" lang="en-CA" sz="1200" b="0" i="0" u="none" strike="noStrike" kern="1200" cap="none" spc="0" normalizeH="0" baseline="0" noProof="0" dirty="0">
                <a:ln>
                  <a:noFill/>
                </a:ln>
                <a:solidFill>
                  <a:srgbClr val="0F406A"/>
                </a:solidFill>
                <a:effectLst/>
                <a:uLnTx/>
                <a:uFillTx/>
                <a:latin typeface="Calibri" panose="020F0502020204030204"/>
                <a:ea typeface="Open Sans Semibold" panose="020B0606030504020204" pitchFamily="34" charset="0"/>
                <a:cs typeface="Open Sans Semibold" panose="020B0606030504020204" pitchFamily="34" charset="0"/>
              </a:rPr>
              <a:t>~2.5 past antidepressants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Inclusion Criteria</a:t>
            </a: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PHQ-9 (0-27, higher=greater symptom severity): Initial </a:t>
            </a:r>
            <a:r>
              <a:rPr lang="en-CA" sz="12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200" dirty="0">
                <a:effectLst/>
                <a:latin typeface="Calibri" panose="020F0502020204030204" pitchFamily="34" charset="0"/>
                <a:ea typeface="Calibri" panose="020F0502020204030204" pitchFamily="34" charset="0"/>
                <a:cs typeface="Times New Roman" panose="02020603050405020304" pitchFamily="18" charset="0"/>
              </a:rPr>
              <a:t>6; Amended: </a:t>
            </a:r>
            <a:r>
              <a:rPr lang="en-CA" sz="12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200" dirty="0">
                <a:effectLst/>
                <a:latin typeface="Calibri" panose="020F0502020204030204" pitchFamily="34" charset="0"/>
                <a:ea typeface="Calibri" panose="020F0502020204030204" pitchFamily="34" charset="0"/>
                <a:cs typeface="Times New Roman" panose="02020603050405020304" pitchFamily="18" charset="0"/>
              </a:rPr>
              <a:t>10 (at 2 years)  Baseline was ~16</a:t>
            </a: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Failure to respond adequately to two or more antidepressant treatment trials of recommended dose and length (</a:t>
            </a:r>
            <a:r>
              <a:rPr lang="en-CA" sz="1200" b="1" dirty="0">
                <a:effectLst/>
                <a:latin typeface="Calibri" panose="020F0502020204030204" pitchFamily="34" charset="0"/>
                <a:ea typeface="Calibri" panose="020F0502020204030204" pitchFamily="34" charset="0"/>
                <a:cs typeface="Times New Roman" panose="02020603050405020304" pitchFamily="18" charset="0"/>
              </a:rPr>
              <a:t>approximately 12 weeks</a:t>
            </a: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Exclusion Criteria (Step 1) – during the first 18 months, these patients could be directly admitted to Step 2; the protocol was then changed to remove this criteria and these became exclusion criteria to the entire trial.</a:t>
            </a:r>
            <a:br>
              <a:rPr lang="en-CA" sz="1200" dirty="0">
                <a:effectLst/>
                <a:latin typeface="Calibri" panose="020F0502020204030204" pitchFamily="34" charset="0"/>
                <a:ea typeface="Calibri" panose="020F0502020204030204" pitchFamily="34" charset="0"/>
                <a:cs typeface="Times New Roman" panose="02020603050405020304" pitchFamily="18" charset="0"/>
              </a:rPr>
            </a:br>
            <a:r>
              <a:rPr lang="en-CA" sz="1200" dirty="0">
                <a:effectLst/>
                <a:latin typeface="Calibri" panose="020F0502020204030204" pitchFamily="34" charset="0"/>
                <a:ea typeface="Calibri" panose="020F0502020204030204" pitchFamily="34" charset="0"/>
                <a:cs typeface="Times New Roman" panose="02020603050405020304" pitchFamily="18" charset="0"/>
              </a:rPr>
              <a:t>Seizure Disorder, Parkinson’s Disorder</a:t>
            </a:r>
          </a:p>
          <a:p>
            <a:pPr marL="0" marR="0">
              <a:spcBef>
                <a:spcPts val="0"/>
              </a:spcBef>
              <a:spcAft>
                <a:spcPts val="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Exclusion Criteria (Step 2) : QTc prolongation or Wide QRS or EKG, Ischemic Heart Disease (e.g., prior MI, stent or bypass), Acute or chronic renal insufficiency </a:t>
            </a:r>
          </a:p>
          <a:p>
            <a:pPr marL="0" marR="0">
              <a:spcBef>
                <a:spcPts val="0"/>
              </a:spcBef>
              <a:spcAft>
                <a:spcPts val="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mj-lt"/>
                <a:ea typeface="Open Sans Semibold" panose="020B0606030504020204" pitchFamily="34" charset="0"/>
                <a:cs typeface="Open Sans Semibold" panose="020B0606030504020204" pitchFamily="34" charset="0"/>
              </a:rPr>
              <a:t>2-step process, however patients </a:t>
            </a:r>
            <a:r>
              <a:rPr lang="en-CA" sz="1200" dirty="0">
                <a:latin typeface="+mj-lt"/>
                <a:ea typeface="Open Sans Semibold" panose="020B0606030504020204" pitchFamily="34" charset="0"/>
                <a:cs typeface="Open Sans Semibold" panose="020B0606030504020204" pitchFamily="34" charset="0"/>
              </a:rPr>
              <a:t>who were not eligible for step 1, could skip directly to step 2 (typically because they had already trialed medications in step 1)</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mj-lt"/>
                <a:ea typeface="Open Sans Semibold" panose="020B0606030504020204" pitchFamily="34" charset="0"/>
                <a:cs typeface="Open Sans Semibold" panose="020B0606030504020204" pitchFamily="34" charset="0"/>
              </a:rPr>
              <a:t>Moving from Step 1 to Step 2: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Those moving from Step 1 to Step 2 were discontinued or tapered (slowly or rapidly) depending on current medications.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Open Sans Semibold" panose="020B0606030504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Treatment options were created through survey recommendations of clinicians who treat older adults with treatment-resistant depression.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effectLst/>
                <a:latin typeface="Calibri" panose="020F0502020204030204" pitchFamily="34" charset="0"/>
                <a:ea typeface="Calibri" panose="020F0502020204030204" pitchFamily="34" charset="0"/>
                <a:cs typeface="Times New Roman" panose="02020603050405020304" pitchFamily="18" charset="0"/>
              </a:rPr>
              <a:t>Dosing- Step 1:</a:t>
            </a:r>
          </a:p>
          <a:p>
            <a:pPr marL="0" indent="0">
              <a:buNone/>
            </a:pPr>
            <a:r>
              <a:rPr lang="en-CA" sz="1800" b="1" u="sng" dirty="0">
                <a:latin typeface="+mj-lt"/>
              </a:rPr>
              <a:t>Augment</a:t>
            </a:r>
            <a:r>
              <a:rPr lang="en-CA" sz="1800" b="1" dirty="0">
                <a:latin typeface="+mj-lt"/>
              </a:rPr>
              <a:t>: </a:t>
            </a:r>
            <a:r>
              <a:rPr lang="en-CA" sz="1800" dirty="0">
                <a:latin typeface="+mj-lt"/>
              </a:rPr>
              <a:t>Aripiprazole (Start 2.5 mg/d; Max 15 mg/d)</a:t>
            </a:r>
          </a:p>
          <a:p>
            <a:pPr marL="0" indent="0" algn="ctr">
              <a:buNone/>
            </a:pPr>
            <a:r>
              <a:rPr lang="en-CA" sz="1800" b="1" dirty="0">
                <a:latin typeface="+mj-lt"/>
              </a:rPr>
              <a:t>OR</a:t>
            </a:r>
          </a:p>
          <a:p>
            <a:pPr marL="0" indent="0">
              <a:buNone/>
            </a:pPr>
            <a:r>
              <a:rPr lang="en-CA" sz="1800" b="1" u="sng" dirty="0">
                <a:latin typeface="+mj-lt"/>
              </a:rPr>
              <a:t>Augment</a:t>
            </a:r>
            <a:r>
              <a:rPr lang="en-CA" sz="1800" b="1" dirty="0">
                <a:latin typeface="+mj-lt"/>
              </a:rPr>
              <a:t>: </a:t>
            </a:r>
            <a:r>
              <a:rPr lang="en-CA" sz="1800" dirty="0">
                <a:latin typeface="+mj-lt"/>
              </a:rPr>
              <a:t>Bupropion ER (Start 150 mg/d; Max 450 mg/d)</a:t>
            </a:r>
          </a:p>
          <a:p>
            <a:pPr marL="0" indent="0" algn="ctr">
              <a:buNone/>
            </a:pPr>
            <a:r>
              <a:rPr lang="en-CA" sz="1800" b="1" dirty="0">
                <a:latin typeface="+mj-lt"/>
              </a:rPr>
              <a:t>OR</a:t>
            </a:r>
          </a:p>
          <a:p>
            <a:pPr marL="0" indent="0">
              <a:buNone/>
            </a:pPr>
            <a:r>
              <a:rPr lang="en-CA" sz="1800" b="1" u="sng" dirty="0">
                <a:latin typeface="+mj-lt"/>
              </a:rPr>
              <a:t>Switch</a:t>
            </a:r>
            <a:r>
              <a:rPr lang="en-CA" sz="1800" b="1" dirty="0">
                <a:latin typeface="+mj-lt"/>
              </a:rPr>
              <a:t>: </a:t>
            </a:r>
            <a:r>
              <a:rPr lang="en-CA" sz="1800" dirty="0">
                <a:latin typeface="+mj-lt"/>
              </a:rPr>
              <a:t>Bupropion ER (Start 150 mg/d; Max 450 mg/d)</a:t>
            </a:r>
          </a:p>
          <a:p>
            <a:pPr marL="0" indent="0">
              <a:buNone/>
            </a:pPr>
            <a:endParaRPr lang="en-CA" sz="1800" dirty="0">
              <a:latin typeface="+mj-lt"/>
            </a:endParaRPr>
          </a:p>
          <a:p>
            <a:pPr marL="0" indent="0">
              <a:buNone/>
            </a:pPr>
            <a:r>
              <a:rPr lang="en-CA" sz="1800" b="1" dirty="0">
                <a:latin typeface="+mj-lt"/>
              </a:rPr>
              <a:t>Dosing- Step 2: </a:t>
            </a:r>
          </a:p>
          <a:p>
            <a:pPr marL="0" indent="0">
              <a:buNone/>
            </a:pPr>
            <a:r>
              <a:rPr lang="en-CA" sz="2000" b="1" u="sng" dirty="0">
                <a:latin typeface="+mj-lt"/>
              </a:rPr>
              <a:t>Augment</a:t>
            </a:r>
            <a:r>
              <a:rPr lang="en-CA" sz="2000" b="1" dirty="0">
                <a:latin typeface="+mj-lt"/>
              </a:rPr>
              <a:t>: </a:t>
            </a:r>
            <a:r>
              <a:rPr lang="en-CA" sz="2000" dirty="0">
                <a:latin typeface="+mj-lt"/>
              </a:rPr>
              <a:t>Lithium (Start 150-300 mg/d; Max 1200 mg/d)</a:t>
            </a:r>
          </a:p>
          <a:p>
            <a:pPr marL="0" indent="0">
              <a:buNone/>
            </a:pPr>
            <a:r>
              <a:rPr lang="en-CA" sz="1800" dirty="0">
                <a:latin typeface="+mj-lt"/>
              </a:rPr>
              <a:t>*Target drug level 0.6 mmol/L; Starting dose depending on coexisting medical conditions or concurrent medications</a:t>
            </a:r>
          </a:p>
          <a:p>
            <a:pPr marL="0" indent="0" algn="ctr">
              <a:buNone/>
            </a:pPr>
            <a:r>
              <a:rPr lang="en-CA" sz="2000" b="1" dirty="0">
                <a:latin typeface="+mj-lt"/>
              </a:rPr>
              <a:t>OR</a:t>
            </a:r>
          </a:p>
          <a:p>
            <a:pPr marL="0" indent="0">
              <a:buNone/>
            </a:pPr>
            <a:r>
              <a:rPr lang="en-CA" sz="2000" b="1" u="sng" dirty="0">
                <a:latin typeface="+mj-lt"/>
              </a:rPr>
              <a:t>Switch</a:t>
            </a:r>
            <a:r>
              <a:rPr lang="en-CA" sz="2000" b="1" dirty="0">
                <a:latin typeface="+mj-lt"/>
              </a:rPr>
              <a:t>: </a:t>
            </a:r>
            <a:r>
              <a:rPr lang="en-CA" sz="2000" dirty="0">
                <a:latin typeface="+mj-lt"/>
              </a:rPr>
              <a:t>Nortriptyline(Start 25 mg/d; Increase to 1 mg/kg)</a:t>
            </a:r>
          </a:p>
          <a:p>
            <a:pPr marL="0" indent="0">
              <a:buNone/>
            </a:pPr>
            <a:r>
              <a:rPr lang="en-CA" sz="1800" dirty="0">
                <a:latin typeface="+mj-lt"/>
              </a:rPr>
              <a:t>*Targeting drug level 80-120 ng/mL</a:t>
            </a:r>
          </a:p>
          <a:p>
            <a:pPr marL="0" indent="0">
              <a:buNone/>
            </a:pPr>
            <a:endParaRPr lang="en-CA" sz="1800" b="1" dirty="0">
              <a:latin typeface="+mj-lt"/>
            </a:endParaRPr>
          </a:p>
          <a:p>
            <a:pPr marL="0" indent="0">
              <a:buNone/>
            </a:pPr>
            <a:endParaRPr lang="en-CA" sz="1800" b="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mj-lt"/>
              <a:ea typeface="Open Sans Semibold" panose="020B0606030504020204" pitchFamily="34" charset="0"/>
              <a:cs typeface="Open Sans Semibold"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8213-08AA-4A42-BD7E-4CC9E6DE62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9575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b="1" dirty="0">
                <a:latin typeface="+mj-lt"/>
              </a:rPr>
              <a:t>Step 1 (N=619)</a:t>
            </a:r>
          </a:p>
          <a:p>
            <a:pPr marL="0" indent="0">
              <a:buNone/>
            </a:pPr>
            <a:r>
              <a:rPr lang="en-CA" sz="1200" dirty="0">
                <a:latin typeface="+mj-lt"/>
              </a:rPr>
              <a:t>29% (AA) v. 28% (AB) v. 19% (SB)</a:t>
            </a:r>
          </a:p>
          <a:p>
            <a:pPr marL="0" indent="0">
              <a:buNone/>
            </a:pPr>
            <a:r>
              <a:rPr lang="en-CA" sz="1200" dirty="0">
                <a:latin typeface="+mj-lt"/>
              </a:rPr>
              <a:t>AA Versus SB: Relative Risk (RR) 1.50 (1.06, 2.13) </a:t>
            </a:r>
            <a:r>
              <a:rPr lang="en-CA" sz="1200" b="1" dirty="0">
                <a:latin typeface="+mj-lt"/>
              </a:rPr>
              <a:t>NNT 10</a:t>
            </a:r>
          </a:p>
          <a:p>
            <a:pPr marL="0" indent="0">
              <a:buNone/>
            </a:pPr>
            <a:r>
              <a:rPr lang="en-CA" sz="1200" dirty="0">
                <a:latin typeface="+mj-lt"/>
              </a:rPr>
              <a:t>AB Versus SB: RR 1.49 (1.04, 2.12) </a:t>
            </a:r>
            <a:r>
              <a:rPr lang="en-CA" sz="1200" b="1" dirty="0">
                <a:latin typeface="+mj-lt"/>
              </a:rPr>
              <a:t>NNT 12</a:t>
            </a:r>
          </a:p>
          <a:p>
            <a:pPr marL="0" indent="0">
              <a:buNone/>
            </a:pPr>
            <a:r>
              <a:rPr lang="en-CA" sz="1200" b="1" dirty="0">
                <a:latin typeface="+mj-lt"/>
              </a:rPr>
              <a:t>Step 2 (N=248; 50% directly randomized)</a:t>
            </a:r>
          </a:p>
          <a:p>
            <a:pPr marL="0" indent="0">
              <a:buNone/>
            </a:pPr>
            <a:r>
              <a:rPr lang="en-CA" sz="1200" dirty="0">
                <a:highlight>
                  <a:srgbClr val="FFFF00"/>
                </a:highlight>
                <a:latin typeface="+mj-lt"/>
              </a:rPr>
              <a:t>19% (AL) versus 22% (SN)</a:t>
            </a:r>
          </a:p>
          <a:p>
            <a:pPr marL="0" indent="0">
              <a:buNone/>
            </a:pPr>
            <a:r>
              <a:rPr lang="en-CA" sz="1200" dirty="0">
                <a:latin typeface="+mj-lt"/>
              </a:rPr>
              <a:t>RR 0.84 (0.53, 1.36) Not statistically significant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mj-lt"/>
                <a:ea typeface="Open Sans Semibold" panose="020B0606030504020204" pitchFamily="34" charset="0"/>
                <a:cs typeface="Open Sans Semibold" panose="020B0606030504020204" pitchFamily="34" charset="0"/>
              </a:rPr>
              <a:t>2-step process, however patients </a:t>
            </a:r>
            <a:r>
              <a:rPr lang="en-CA" sz="1200" dirty="0">
                <a:latin typeface="+mj-lt"/>
                <a:ea typeface="Open Sans Semibold" panose="020B0606030504020204" pitchFamily="34" charset="0"/>
                <a:cs typeface="Open Sans Semibold" panose="020B0606030504020204" pitchFamily="34" charset="0"/>
              </a:rPr>
              <a:t>who were not eligible for step 1, could skip directly to step 2 (typically because they had already trialed medications in step 1)</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mj-lt"/>
                <a:ea typeface="Open Sans Semibold" panose="020B0606030504020204" pitchFamily="34" charset="0"/>
                <a:cs typeface="Open Sans Semibold" panose="020B0606030504020204" pitchFamily="34" charset="0"/>
              </a:rPr>
              <a:t>Moving from Step 1 to Step 2: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Those moving from Step 1 to Step 2 were discontinued or tapered (slowly or rapidly) depending on current medications.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Open Sans Semibold" panose="020B0606030504020204" pitchFamily="34" charset="0"/>
                <a:cs typeface="Times New Roman" panose="02020603050405020304" pitchFamily="18" charset="0"/>
              </a:rPr>
              <a:t>Used MADRS (0-60), Remission ≤10</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Limitations: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Unclear who got better in step 2 (those who directly entered or those who failed step 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Open-Label (are they getting better because you are adding a med, versus switching)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Even with a taper- do you get less response? side effects?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No placebo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Enrolled ½ target sample, changed cut-off to get in (was PHQ-9 score ≥6 but then became ≥10, and no longer direct entry to step 2 (even if tried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buproprion</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10-week durations (longer f/u= different results?) </a:t>
            </a:r>
          </a:p>
          <a:p>
            <a:endParaRPr lang="en-CA" sz="1800" dirty="0">
              <a:effectLst/>
              <a:latin typeface="Calibri" panose="020F0502020204030204" pitchFamily="34" charset="0"/>
              <a:ea typeface="Open Sans Semibold" panose="020B060603050402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Most common adverse events (no difference between groups):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Dizziness/impaired balance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GI distress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Reduced salivation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Tension/anxiety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Reduced/disturbed sleep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200" dirty="0">
              <a:latin typeface="+mj-lt"/>
              <a:ea typeface="Open Sans Semibold" panose="020B0606030504020204" pitchFamily="34" charset="0"/>
              <a:cs typeface="Open Sans Semibold"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8213-08AA-4A42-BD7E-4CC9E6DE62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1635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Recruitment through GP and ER offices but also an advertising campaign thru social media (then refer to trial doctor).  Australian study</a:t>
            </a:r>
          </a:p>
          <a:p>
            <a:endParaRPr lang="en-US" dirty="0"/>
          </a:p>
          <a:p>
            <a:r>
              <a:rPr lang="en-US" dirty="0"/>
              <a:t>Included patients with radiating pain, pain in the ≤12 weeks but had 1 month pain free before this, at least moderate pain severity.  Excluded people with contraindications to opioid (using risk tool, allergies, clinical assessment, already taking ≥15mg morphine for this pain episode, &lt;18 years old, surgery &lt;6 months)</a:t>
            </a:r>
          </a:p>
          <a:p>
            <a:r>
              <a:rPr lang="en-US" dirty="0"/>
              <a:t>Lots to assure AC and blinding.</a:t>
            </a:r>
          </a:p>
          <a:p>
            <a:r>
              <a:rPr lang="en-US" dirty="0"/>
              <a:t>Start at 5mg Oxycodone /2.5mg naloxone (modified release) BID – titrated up to 10mg BID as needed.  Titrate off once pain score 0-1 on 3 consecutive days or after 6 weeks.</a:t>
            </a:r>
          </a:p>
          <a:p>
            <a:r>
              <a:rPr lang="en-US" dirty="0"/>
              <a:t>All encouraged to stay active, etc. </a:t>
            </a:r>
          </a:p>
          <a:p>
            <a:endParaRPr lang="en-US" dirty="0"/>
          </a:p>
          <a:p>
            <a:r>
              <a:rPr lang="en-US" dirty="0"/>
              <a:t>Data collected at 2,4,6, 12, 26, 52 weeks.  Primary endpoint was 6 weeks (the duration of trial therapy) : 0–10 scale by the Brief Pain Inventory Pain Severity Subscale)</a:t>
            </a:r>
          </a:p>
          <a:p>
            <a:r>
              <a:rPr lang="en-US" dirty="0"/>
              <a:t>347 enrolled and 310 analyzed (26 did not do baseline and at least one follow-up, and then one had </a:t>
            </a:r>
            <a:r>
              <a:rPr lang="en-US" dirty="0" err="1"/>
              <a:t>metasese</a:t>
            </a:r>
            <a:r>
              <a:rPr lang="en-US" dirty="0"/>
              <a:t> so was pulled from the study)</a:t>
            </a:r>
          </a:p>
          <a:p>
            <a:endParaRPr lang="en-US" dirty="0"/>
          </a:p>
          <a:p>
            <a:r>
              <a:rPr lang="en-US" dirty="0"/>
              <a:t>~80% was low back pain alone and regardless, ~60% had radiation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221E1F"/>
                </a:solidFill>
                <a:effectLst/>
                <a:latin typeface="Helvetica" pitchFamily="2" charset="0"/>
              </a:rPr>
              <a:t>RMDQ=Roland Morris Disability Questionnaire (0-24, higher worse).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Function RMDQ (0-24) 15.7 baseline- 8.9 vs 6.6 (p=0.01) at 6 weeks</a:t>
            </a:r>
            <a:endParaRPr lang="en-CA" dirty="0">
              <a:solidFill>
                <a:srgbClr val="221E1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221E1F"/>
                </a:solidFill>
                <a:effectLst/>
                <a:latin typeface="Helvetica" pitchFamily="2" charset="0"/>
              </a:rPr>
              <a:t>Mental health QoL (but not the score overall) also worse with Opioids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221E1F"/>
                </a:solidFill>
                <a:effectLst/>
                <a:latin typeface="Helvetica" pitchFamily="2" charset="0"/>
              </a:rPr>
              <a:t>Risk of Misuse was score of 9 or more on Current Opioid Misuse Measure Scale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587AC-E56D-8548-9C68-9D343D25B8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725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2009-2011- 51 patients randomized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25= gastric band (22 had surgery)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26= medical therapy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N=41 (completed 10-year follow up); from what I can tell in the trial, no one in the diabetes care arm crossed over and had surgery during the 10-year time period</a:t>
            </a: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At 2 years, weight loss: -11.5 kg versus -1.6 kg (diabetes care)</a:t>
            </a: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Inclusion: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Adults 18-65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BMI 25-30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Diabetes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&lt;</a:t>
            </a:r>
            <a:r>
              <a:rPr lang="en-CA" sz="1800" dirty="0">
                <a:effectLst/>
                <a:latin typeface="Calibri" panose="020F0502020204030204" pitchFamily="34" charset="0"/>
                <a:ea typeface="Calibri" panose="020F0502020204030204" pitchFamily="34" charset="0"/>
                <a:cs typeface="Times New Roman" panose="02020603050405020304" pitchFamily="18" charset="0"/>
              </a:rPr>
              <a:t> 5 years </a:t>
            </a:r>
          </a:p>
          <a:p>
            <a:endParaRPr lang="en-CA" sz="1800" b="1" dirty="0">
              <a:effectLst/>
              <a:latin typeface="Calibri" panose="020F0502020204030204" pitchFamily="34" charset="0"/>
              <a:cs typeface="Times New Roman" panose="02020603050405020304" pitchFamily="18" charset="0"/>
            </a:endParaRPr>
          </a:p>
          <a:p>
            <a:r>
              <a:rPr lang="en-CA" sz="1800" b="1" dirty="0">
                <a:effectLst/>
                <a:latin typeface="Calibri" panose="020F0502020204030204" pitchFamily="34" charset="0"/>
                <a:cs typeface="Times New Roman" panose="02020603050405020304" pitchFamily="18" charset="0"/>
              </a:rPr>
              <a:t>Interventions: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Gastric Banding + MDC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MDC = Multidisciplinary Diabetes Care (5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Review by a diabetes specialist every 3-6 months and by a dietician and diabetes educator two times in first year, then as required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800" b="1" dirty="0">
              <a:effectLst/>
              <a:latin typeface="Calibri" panose="020F0502020204030204" pitchFamily="34" charset="0"/>
              <a:cs typeface="Times New Roman" panose="02020603050405020304" pitchFamily="18" charset="0"/>
            </a:endParaRPr>
          </a:p>
          <a:p>
            <a:r>
              <a:rPr lang="en-CA" sz="1800" b="1" dirty="0">
                <a:effectLst/>
                <a:latin typeface="Calibri" panose="020F0502020204030204" pitchFamily="34" charset="0"/>
                <a:cs typeface="Times New Roman" panose="02020603050405020304" pitchFamily="18" charset="0"/>
              </a:rPr>
              <a:t>Population Included: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N=41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Mean Age 54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76% female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Mean Weight: 81 kg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Mean BMI: 29.5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Duration of diabetes: 2.2 years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76% taking metformin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Baseline HgbA1c: 7.0%</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800" b="1" dirty="0">
              <a:effectLst/>
              <a:latin typeface="Calibri" panose="020F0502020204030204" pitchFamily="34" charset="0"/>
              <a:cs typeface="Times New Roman" panose="02020603050405020304" pitchFamily="18" charset="0"/>
            </a:endParaRPr>
          </a:p>
          <a:p>
            <a:r>
              <a:rPr lang="en-CA" sz="1800" b="1" dirty="0">
                <a:effectLst/>
                <a:latin typeface="Calibri" panose="020F0502020204030204" pitchFamily="34" charset="0"/>
                <a:cs typeface="Times New Roman" panose="02020603050405020304" pitchFamily="18" charset="0"/>
              </a:rPr>
              <a:t>Outcomes: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Gastric Banding Versus Medical Therapy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Primary Outcome = Diabetes remission (HgbA1c &lt;6.5% without glucose-lowering medication)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5/21 vs 0/20; p=0.048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Taking Metformin: 14/21 vs. 20/20 p=0.009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Taking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Sulfonyurea</a:t>
            </a:r>
            <a:r>
              <a:rPr lang="en-CA" sz="1800" dirty="0">
                <a:effectLst/>
                <a:latin typeface="Calibri" panose="020F0502020204030204" pitchFamily="34" charset="0"/>
                <a:ea typeface="Calibri" panose="020F0502020204030204" pitchFamily="34" charset="0"/>
                <a:cs typeface="Times New Roman" panose="02020603050405020304" pitchFamily="18" charset="0"/>
              </a:rPr>
              <a:t>: 3/21 vs. 10/20 p=0.020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Taking SGLT2: 3/21 vs. 14/20, p&lt;0.001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No difference in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tx</a:t>
            </a:r>
            <a:r>
              <a:rPr lang="en-CA" sz="1800" dirty="0">
                <a:effectLst/>
                <a:latin typeface="Calibri" panose="020F0502020204030204" pitchFamily="34" charset="0"/>
                <a:ea typeface="Calibri" panose="020F0502020204030204" pitchFamily="34" charset="0"/>
                <a:cs typeface="Times New Roman" panose="02020603050405020304" pitchFamily="18" charset="0"/>
              </a:rPr>
              <a:t> with DPP-4, GLP-1 or insulin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Weight Loss: 8.5 kg vs 4.7 kg, p=0.006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weight loss: 9.8% vs 5.6% p=0.008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No difference in other surrogate markers including BP, cholesterol, 10-year coronary artery disease risk, micro/macrovascular complications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Number of diabetes meds: 1 versus 3 p&lt;0.001</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Adverse events not reported, however each participant in the surgery arm had their band adjusted a median of 20 times (80% of adjustments occurring during the first 5 years) </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8213-08AA-4A42-BD7E-4CC9E6DE62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0489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Calibri" panose="020F0502020204030204" pitchFamily="34" charset="0"/>
                <a:ea typeface="Calibri" panose="020F0502020204030204" pitchFamily="34" charset="0"/>
                <a:cs typeface="Times New Roman" panose="02020603050405020304" pitchFamily="18" charset="0"/>
              </a:rPr>
              <a:t>6 primary care practices in Ireland</a:t>
            </a:r>
          </a:p>
          <a:p>
            <a:r>
              <a:rPr lang="en-CA" sz="1800" dirty="0">
                <a:effectLst/>
                <a:latin typeface="Calibri" panose="020F0502020204030204" pitchFamily="34" charset="0"/>
                <a:ea typeface="Calibri" panose="020F0502020204030204" pitchFamily="34" charset="0"/>
                <a:cs typeface="Times New Roman" panose="02020603050405020304" pitchFamily="18" charset="0"/>
              </a:rPr>
              <a:t>Home based exercise: at least 3 to 5 hours/</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wk</a:t>
            </a:r>
            <a:r>
              <a:rPr lang="en-CA" sz="1800" dirty="0">
                <a:effectLst/>
                <a:latin typeface="Calibri" panose="020F0502020204030204" pitchFamily="34" charset="0"/>
                <a:ea typeface="Calibri" panose="020F0502020204030204" pitchFamily="34" charset="0"/>
                <a:cs typeface="Times New Roman" panose="02020603050405020304" pitchFamily="18" charset="0"/>
              </a:rPr>
              <a:t> of exercising (10 physical exercises repeated 10x at least 4x/week) and walking </a:t>
            </a:r>
          </a:p>
          <a:p>
            <a:r>
              <a:rPr lang="en-CA" sz="1800" dirty="0">
                <a:effectLst/>
                <a:latin typeface="Calibri" panose="020F0502020204030204" pitchFamily="34" charset="0"/>
                <a:ea typeface="Calibri" panose="020F0502020204030204" pitchFamily="34" charset="0"/>
                <a:cs typeface="Times New Roman" panose="02020603050405020304" pitchFamily="18" charset="0"/>
              </a:rPr>
              <a:t>Dietary protein – 1.2g/kg/d</a:t>
            </a:r>
          </a:p>
          <a:p>
            <a:r>
              <a:rPr lang="en-CA" sz="1800" dirty="0">
                <a:effectLst/>
                <a:latin typeface="Calibri" panose="020F0502020204030204" pitchFamily="34" charset="0"/>
                <a:ea typeface="Calibri" panose="020F0502020204030204" pitchFamily="34" charset="0"/>
                <a:cs typeface="Times New Roman" panose="02020603050405020304" pitchFamily="18" charset="0"/>
              </a:rPr>
              <a:t>Share FI – exhaustion, loss of appetite, handgrip strength, functional difficulties (walking 10m or climbing 1 flight of stairs without rest) and low physical activity</a:t>
            </a:r>
            <a:r>
              <a:rPr lang="en-CA" sz="1800" dirty="0">
                <a:effectLst/>
              </a:rPr>
              <a:t> </a:t>
            </a:r>
          </a:p>
          <a:p>
            <a:endParaRPr lang="en-CA" sz="1800" dirty="0">
              <a:effectLst/>
            </a:endParaRPr>
          </a:p>
          <a:p>
            <a:r>
              <a:rPr lang="en-CA" sz="1800" dirty="0">
                <a:effectLst/>
              </a:rPr>
              <a:t>69% felt better due to intervention however, usual care group was not asked or was not reported so could not make comparison.</a:t>
            </a:r>
            <a:endParaRPr lang="en-US" sz="1800" dirty="0"/>
          </a:p>
          <a:p>
            <a:pPr marL="0" marR="0" lvl="0" indent="0">
              <a:spcBef>
                <a:spcPts val="0"/>
              </a:spcBef>
              <a:spcAft>
                <a:spcPts val="0"/>
              </a:spcAft>
              <a:buFont typeface="Calibri" panose="020F050202020403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587AC-E56D-8548-9C68-9D343D25B8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344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Persons with chronic medical conditions were eligible if the investigator considered the participant’s condition to be medically stable.</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39% had coexisting conditions that are known to be associated with an increased risk of severe RSV disease. </a:t>
            </a: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Primary Outcome: RSV Lower-respiratory tract disease defined by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US" sz="1800" dirty="0">
                <a:effectLst/>
                <a:latin typeface="Calibri" panose="020F0502020204030204" pitchFamily="34" charset="0"/>
                <a:ea typeface="Calibri" panose="020F0502020204030204" pitchFamily="34" charset="0"/>
                <a:cs typeface="Times New Roman" panose="02020603050405020304" pitchFamily="18" charset="0"/>
              </a:rPr>
              <a:t>2 lower respiratory symptoms or signs, including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US" sz="1800" dirty="0">
                <a:effectLst/>
                <a:latin typeface="Calibri" panose="020F0502020204030204" pitchFamily="34" charset="0"/>
                <a:ea typeface="Calibri" panose="020F0502020204030204" pitchFamily="34" charset="0"/>
                <a:cs typeface="Times New Roman" panose="02020603050405020304" pitchFamily="18" charset="0"/>
              </a:rPr>
              <a:t>1 sign OR</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&gt;</a:t>
            </a:r>
            <a:r>
              <a:rPr lang="en-US" sz="1800" dirty="0">
                <a:effectLst/>
                <a:latin typeface="Calibri" panose="020F0502020204030204" pitchFamily="34" charset="0"/>
                <a:ea typeface="Calibri" panose="020F0502020204030204" pitchFamily="34" charset="0"/>
                <a:cs typeface="Times New Roman" panose="02020603050405020304" pitchFamily="18" charset="0"/>
              </a:rPr>
              <a:t>3 lower respiratory symptoms (symptoms= sputum, cough, dyspnea; signs= wheezing, crackles/rhonchi, tachypnea, hypoxemia, O2 supplementation)</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587AC-E56D-8548-9C68-9D343D25B8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3344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Baseline Risk = 0.3% (NNT 400)  Ratio of benefit 150:1</a:t>
            </a:r>
          </a:p>
          <a:p>
            <a:r>
              <a:rPr lang="en-US" sz="2800" dirty="0"/>
              <a:t>7 months of data (do you need another shot?)</a:t>
            </a:r>
          </a:p>
          <a:p>
            <a:r>
              <a:rPr lang="en-US" sz="2800" dirty="0"/>
              <a:t>Fatigue NNH 6 </a:t>
            </a:r>
          </a:p>
          <a:p>
            <a:r>
              <a:rPr lang="en-US" sz="2800" dirty="0"/>
              <a:t>Pfizer – similar vaccine</a:t>
            </a:r>
          </a:p>
          <a:p>
            <a:endParaRPr lang="en-US" sz="2800" dirty="0"/>
          </a:p>
          <a:p>
            <a:r>
              <a:rPr lang="en-US" sz="2800" dirty="0"/>
              <a:t>International piece- where are they from?</a:t>
            </a:r>
          </a:p>
          <a:p>
            <a:endParaRPr lang="en-US" sz="2800" dirty="0"/>
          </a:p>
          <a:p>
            <a:r>
              <a:rPr lang="en-US" sz="2800" dirty="0"/>
              <a:t>Barely exists- </a:t>
            </a:r>
          </a:p>
          <a:p>
            <a:endParaRPr lang="en-US" sz="2800" dirty="0"/>
          </a:p>
          <a:p>
            <a:r>
              <a:rPr lang="en-US" sz="2800" dirty="0"/>
              <a:t>Next study: Malaria in the NWT</a:t>
            </a:r>
          </a:p>
          <a:p>
            <a:endParaRPr lang="en-US" sz="2800" dirty="0"/>
          </a:p>
          <a:p>
            <a:r>
              <a:rPr lang="en-US" sz="2800" dirty="0"/>
              <a:t>Persons with chronic medical conditions were eligible if the investigator considered the participant’s condition to be medically stable.</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39% had coexisting conditions that are known to be associated with an increased risk of severe RSV disease.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t>Deaths similar (0.4-0.5%)</a:t>
            </a: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Primary Outcome: RSV Lower-respiratory tract disease defined by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US" sz="1800" dirty="0">
                <a:effectLst/>
                <a:latin typeface="Calibri" panose="020F0502020204030204" pitchFamily="34" charset="0"/>
                <a:ea typeface="Calibri" panose="020F0502020204030204" pitchFamily="34" charset="0"/>
                <a:cs typeface="Times New Roman" panose="02020603050405020304" pitchFamily="18" charset="0"/>
              </a:rPr>
              <a:t>2 lower respiratory symptoms or signs, including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US" sz="1800" dirty="0">
                <a:effectLst/>
                <a:latin typeface="Calibri" panose="020F0502020204030204" pitchFamily="34" charset="0"/>
                <a:ea typeface="Calibri" panose="020F0502020204030204" pitchFamily="34" charset="0"/>
                <a:cs typeface="Times New Roman" panose="02020603050405020304" pitchFamily="18" charset="0"/>
              </a:rPr>
              <a:t>1 sign OR</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&gt;</a:t>
            </a:r>
            <a:r>
              <a:rPr lang="en-US" sz="1800" dirty="0">
                <a:effectLst/>
                <a:latin typeface="Calibri" panose="020F0502020204030204" pitchFamily="34" charset="0"/>
                <a:ea typeface="Calibri" panose="020F0502020204030204" pitchFamily="34" charset="0"/>
                <a:cs typeface="Times New Roman" panose="02020603050405020304" pitchFamily="18" charset="0"/>
              </a:rPr>
              <a:t>3 lower respiratory symptoms (symptoms= sputum, cough, dyspnea; signs= wheezing, crackles/rhonchi, tachypnea, hypoxemia, O2 supplementation)</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587AC-E56D-8548-9C68-9D343D25B8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724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effectLst/>
                <a:latin typeface="Times"/>
              </a:rPr>
              <a:t>an estimate of core temperature </a:t>
            </a:r>
            <a:r>
              <a:rPr lang="en-CA" i="1" dirty="0" err="1">
                <a:effectLst/>
                <a:latin typeface="Times"/>
              </a:rPr>
              <a:t>wasmade</a:t>
            </a:r>
            <a:r>
              <a:rPr lang="en-CA" i="1" dirty="0">
                <a:effectLst/>
                <a:latin typeface="Times"/>
              </a:rPr>
              <a:t> using a rectal thermistor (150 mm, YSI 701,</a:t>
            </a:r>
            <a:r>
              <a:rPr lang="en-CA" i="0" dirty="0">
                <a:effectLst/>
                <a:latin typeface="Times"/>
              </a:rPr>
              <a:t> </a:t>
            </a:r>
            <a:r>
              <a:rPr lang="en-CA" i="1" dirty="0">
                <a:effectLst/>
                <a:latin typeface="Times"/>
              </a:rPr>
              <a:t>Yellow Spring Instruments) inserted 80nim beyond the anal sphincter.  Not 1 mm more or less. </a:t>
            </a:r>
            <a:endParaRPr lang="en-CA" dirty="0">
              <a:effectLst/>
              <a:latin typeface="Times"/>
            </a:endParaRPr>
          </a:p>
          <a:p>
            <a:r>
              <a:rPr lang="en-US" dirty="0"/>
              <a:t>It’s always healthy college students. </a:t>
            </a:r>
          </a:p>
          <a:p>
            <a:r>
              <a:rPr lang="en-US" dirty="0"/>
              <a:t>Rectal temp every minute – </a:t>
            </a:r>
            <a:r>
              <a:rPr lang="en-US" b="1" dirty="0"/>
              <a:t>I said pardon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(100 shirt, 75 trousers)</a:t>
            </a:r>
          </a:p>
          <a:p>
            <a:endParaRPr lang="en-US" dirty="0"/>
          </a:p>
        </p:txBody>
      </p:sp>
      <p:sp>
        <p:nvSpPr>
          <p:cNvPr id="4" name="Slide Number Placeholder 3"/>
          <p:cNvSpPr>
            <a:spLocks noGrp="1"/>
          </p:cNvSpPr>
          <p:nvPr>
            <p:ph type="sldNum" sz="quarter" idx="5"/>
          </p:nvPr>
        </p:nvSpPr>
        <p:spPr/>
        <p:txBody>
          <a:bodyPr/>
          <a:lstStyle/>
          <a:p>
            <a:fld id="{4424268C-6805-F04B-8FFF-500F9CD488BC}" type="slidenum">
              <a:rPr lang="en-US" smtClean="0"/>
              <a:t>24</a:t>
            </a:fld>
            <a:endParaRPr lang="en-US"/>
          </a:p>
        </p:txBody>
      </p:sp>
    </p:spTree>
    <p:extLst>
      <p:ext uri="{BB962C8B-B14F-4D97-AF65-F5344CB8AC3E}">
        <p14:creationId xmlns:p14="http://schemas.microsoft.com/office/powerpoint/2010/main" val="1541158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humans use dead things throughout history example hides for clothing or bones for tools.</a:t>
            </a:r>
          </a:p>
          <a:p>
            <a:r>
              <a:rPr lang="en-US" dirty="0"/>
              <a:t>Spiders use hydraulics to move limbs. They do no have antagonists muscle pairs (only flexors). Legs curl when they die </a:t>
            </a:r>
            <a:r>
              <a:rPr lang="en-US" dirty="0" err="1"/>
              <a:t>beuase</a:t>
            </a:r>
            <a:r>
              <a:rPr lang="en-US" dirty="0"/>
              <a:t> pressure no longer opposed the flexor muscles</a:t>
            </a:r>
          </a:p>
          <a:p>
            <a:r>
              <a:rPr lang="en-US" dirty="0"/>
              <a:t>“can </a:t>
            </a:r>
            <a:r>
              <a:rPr lang="en-US" dirty="0" err="1"/>
              <a:t>camoflouge</a:t>
            </a:r>
            <a:r>
              <a:rPr lang="en-US" dirty="0"/>
              <a:t> with its surroundings”</a:t>
            </a:r>
          </a:p>
          <a:p>
            <a:r>
              <a:rPr lang="en-US" dirty="0"/>
              <a:t>After 2 days, fell apart due to dehydration.  Follow-up study idea: apply thin layer of vapor impermeable coating to mitigate water loss.</a:t>
            </a:r>
          </a:p>
        </p:txBody>
      </p:sp>
      <p:sp>
        <p:nvSpPr>
          <p:cNvPr id="4" name="Slide Number Placeholder 3"/>
          <p:cNvSpPr>
            <a:spLocks noGrp="1"/>
          </p:cNvSpPr>
          <p:nvPr>
            <p:ph type="sldNum" sz="quarter" idx="5"/>
          </p:nvPr>
        </p:nvSpPr>
        <p:spPr/>
        <p:txBody>
          <a:bodyPr/>
          <a:lstStyle/>
          <a:p>
            <a:fld id="{A6AF8213-08AA-4A42-BD7E-4CC9E6DE6257}" type="slidenum">
              <a:rPr lang="en-US" smtClean="0"/>
              <a:t>25</a:t>
            </a:fld>
            <a:endParaRPr lang="en-US"/>
          </a:p>
        </p:txBody>
      </p:sp>
    </p:spTree>
    <p:extLst>
      <p:ext uri="{BB962C8B-B14F-4D97-AF65-F5344CB8AC3E}">
        <p14:creationId xmlns:p14="http://schemas.microsoft.com/office/powerpoint/2010/main" val="2375375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Inclusion Criteria: </a:t>
            </a: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Women 4 weeks-19 weeks + 6 days gestation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Risk factor for hyperglycemia (previous gestational diabetes, BMI &gt;30, age </a:t>
            </a:r>
            <a:r>
              <a:rPr lang="en-CA" sz="12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200" dirty="0">
                <a:effectLst/>
                <a:latin typeface="Calibri" panose="020F0502020204030204" pitchFamily="34" charset="0"/>
                <a:ea typeface="Calibri" panose="020F0502020204030204" pitchFamily="34" charset="0"/>
                <a:cs typeface="Times New Roman" panose="02020603050405020304" pitchFamily="18" charset="0"/>
              </a:rPr>
              <a:t>40, first degree relative with diabetes, previous macrosomia, PCOS, non-European ancestry. </a:t>
            </a:r>
            <a:r>
              <a:rPr lang="en-CA" sz="1200" dirty="0">
                <a:solidFill>
                  <a:srgbClr val="0F406A"/>
                </a:solidFill>
                <a:latin typeface="Calibri" panose="020F0502020204030204"/>
                <a:ea typeface="Open Sans Semibold" panose="020B0606030504020204" pitchFamily="34" charset="0"/>
                <a:cs typeface="Open Sans Semibold" panose="020B0606030504020204" pitchFamily="34" charset="0"/>
              </a:rPr>
              <a:t>22% primigravid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Had to meet WHO diagnostic criteria for gestational diabetes prior to 20 weeks’ gestation (</a:t>
            </a:r>
            <a:r>
              <a:rPr lang="en-US" sz="1200" dirty="0">
                <a:latin typeface="+mn-lt"/>
              </a:rPr>
              <a:t>A 2-hour 75-g OGTT was performed before 20 weeks’ gestation. Women fulfilling World Health Organization (WHO) diagnostic criteria for gestational diabetes11 (a fasting glucose level of ≥92 mg per deciliter [≥5.1 mmol per liter], a 1-hour glucose level of ≥180 mg per deciliter [≥10.0 mmol per liter], or a 2-hour glucose level of ≥153 mg per deciliter [≥8.5 mmol per liter]) before 20 weeks’ gestation were eligible for randomization.)</a:t>
            </a:r>
            <a:endParaRPr lang="en-US" sz="1200" dirty="0">
              <a:effectLst/>
              <a:latin typeface="+mn-lt"/>
              <a:ea typeface="Calibri" panose="020F0502020204030204" pitchFamily="34" charset="0"/>
              <a:cs typeface="Times New Roman" panose="02020603050405020304" pitchFamily="18" charset="0"/>
            </a:endParaRPr>
          </a:p>
          <a:p>
            <a:endParaRPr lang="en-US" sz="1200" dirty="0">
              <a:latin typeface="+mn-lt"/>
            </a:endParaRPr>
          </a:p>
          <a:p>
            <a:r>
              <a:rPr lang="en-US" sz="1200" b="1" dirty="0">
                <a:latin typeface="+mn-lt"/>
              </a:rPr>
              <a:t>Exclusion Criteria: </a:t>
            </a:r>
          </a:p>
          <a:p>
            <a:pPr marL="0" marR="0">
              <a:spcBef>
                <a:spcPts val="0"/>
              </a:spcBef>
              <a:spcAft>
                <a:spcPts val="0"/>
              </a:spcAft>
            </a:pPr>
            <a:r>
              <a:rPr lang="en-CA" sz="1200" dirty="0" err="1">
                <a:effectLst/>
                <a:latin typeface="Calibri" panose="020F0502020204030204" pitchFamily="34" charset="0"/>
                <a:ea typeface="Calibri" panose="020F0502020204030204" pitchFamily="34" charset="0"/>
                <a:cs typeface="Times New Roman" panose="02020603050405020304" pitchFamily="18" charset="0"/>
              </a:rPr>
              <a:t>Preexisting</a:t>
            </a:r>
            <a:r>
              <a:rPr lang="en-CA" sz="1200" dirty="0">
                <a:effectLst/>
                <a:latin typeface="Calibri" panose="020F0502020204030204" pitchFamily="34" charset="0"/>
                <a:ea typeface="Calibri" panose="020F0502020204030204" pitchFamily="34" charset="0"/>
                <a:cs typeface="Times New Roman" panose="02020603050405020304" pitchFamily="18" charset="0"/>
              </a:rPr>
              <a:t> diabetes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Fasting glucose level </a:t>
            </a:r>
            <a:r>
              <a:rPr lang="en-CA" sz="12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200" dirty="0">
                <a:effectLst/>
                <a:latin typeface="Calibri" panose="020F0502020204030204" pitchFamily="34" charset="0"/>
                <a:ea typeface="Calibri" panose="020F0502020204030204" pitchFamily="34" charset="0"/>
                <a:cs typeface="Times New Roman" panose="02020603050405020304" pitchFamily="18" charset="0"/>
              </a:rPr>
              <a:t>6.1 mmol/L, 2-hour glucose level </a:t>
            </a:r>
            <a:r>
              <a:rPr lang="en-CA" sz="12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200" dirty="0">
                <a:effectLst/>
                <a:latin typeface="Calibri" panose="020F0502020204030204" pitchFamily="34" charset="0"/>
                <a:ea typeface="Calibri" panose="020F0502020204030204" pitchFamily="34" charset="0"/>
                <a:cs typeface="Times New Roman" panose="02020603050405020304" pitchFamily="18" charset="0"/>
              </a:rPr>
              <a:t>11.1 mmol/L, active medical disorders that local investigators considered to be contraindications to participation.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a:p>
            <a:r>
              <a:rPr lang="en-US" sz="1200" b="1" dirty="0"/>
              <a:t>Interventions: </a:t>
            </a: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Immediate treatment for gestational diabetes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(Management included education, dietary advice and instructions on how to monitor capillary blood glucose levels; thresholds for the initiation and intensification of pharmacotherapy were consistent with those used in previous RCTs)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Deferred or no treatment (depending on the results of a repeat oral glucose-tolerance test OGTT) at 24-28 weeks’ gestation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The clinic and trial staff and participants were unaware of the OGTT results. </a:t>
            </a:r>
          </a:p>
          <a:p>
            <a:endParaRPr lang="en-CA" sz="1200" dirty="0">
              <a:effectLst/>
              <a:latin typeface="Calibri" panose="020F0502020204030204" pitchFamily="34" charset="0"/>
              <a:cs typeface="Times New Roman" panose="02020603050405020304" pitchFamily="18" charset="0"/>
            </a:endParaRPr>
          </a:p>
          <a:p>
            <a:r>
              <a:rPr lang="en-CA" sz="1200" b="1" dirty="0">
                <a:effectLst/>
                <a:latin typeface="Calibri" panose="020F0502020204030204" pitchFamily="34" charset="0"/>
                <a:cs typeface="Times New Roman" panose="02020603050405020304" pitchFamily="18" charset="0"/>
              </a:rPr>
              <a:t>Results: </a:t>
            </a: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N=802 (f/u available for 793)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Mean age: 32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Primigravid: 173/793 22%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Family </a:t>
            </a:r>
            <a:r>
              <a:rPr lang="en-CA" sz="1200" dirty="0" err="1">
                <a:effectLst/>
                <a:latin typeface="Calibri" panose="020F0502020204030204" pitchFamily="34" charset="0"/>
                <a:ea typeface="Calibri" panose="020F0502020204030204" pitchFamily="34" charset="0"/>
                <a:cs typeface="Times New Roman" panose="02020603050405020304" pitchFamily="18" charset="0"/>
              </a:rPr>
              <a:t>hx</a:t>
            </a:r>
            <a:r>
              <a:rPr lang="en-CA" sz="1200" dirty="0">
                <a:effectLst/>
                <a:latin typeface="Calibri" panose="020F0502020204030204" pitchFamily="34" charset="0"/>
                <a:ea typeface="Calibri" panose="020F0502020204030204" pitchFamily="34" charset="0"/>
                <a:cs typeface="Times New Roman" panose="02020603050405020304" pitchFamily="18" charset="0"/>
              </a:rPr>
              <a:t> DM: 363/793 46%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GDM in </a:t>
            </a:r>
            <a:r>
              <a:rPr lang="en-CA" sz="1200" dirty="0" err="1">
                <a:effectLst/>
                <a:latin typeface="Calibri" panose="020F0502020204030204" pitchFamily="34" charset="0"/>
                <a:ea typeface="Calibri" panose="020F0502020204030204" pitchFamily="34" charset="0"/>
                <a:cs typeface="Times New Roman" panose="02020603050405020304" pitchFamily="18" charset="0"/>
              </a:rPr>
              <a:t>prev</a:t>
            </a: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r>
              <a:rPr lang="en-CA" sz="1200" dirty="0" err="1">
                <a:effectLst/>
                <a:latin typeface="Calibri" panose="020F0502020204030204" pitchFamily="34" charset="0"/>
                <a:ea typeface="Calibri" panose="020F0502020204030204" pitchFamily="34" charset="0"/>
                <a:cs typeface="Times New Roman" panose="02020603050405020304" pitchFamily="18" charset="0"/>
              </a:rPr>
              <a:t>preg</a:t>
            </a:r>
            <a:r>
              <a:rPr lang="en-CA" sz="1200" dirty="0">
                <a:effectLst/>
                <a:latin typeface="Calibri" panose="020F0502020204030204" pitchFamily="34" charset="0"/>
                <a:ea typeface="Calibri" panose="020F0502020204030204" pitchFamily="34" charset="0"/>
                <a:cs typeface="Times New Roman" panose="02020603050405020304" pitchFamily="18" charset="0"/>
              </a:rPr>
              <a:t>: 226/793 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PCOS: 152/793 19%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Baseline BMI ~32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Initial OGTT tested at ~16 weeks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OGTT &lt;14 weeks gestation: 184/793 23%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Dx of GDM at weeks 24-28: 238/355 67%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a:p>
            <a:r>
              <a:rPr lang="en-US" sz="1200" b="1" dirty="0"/>
              <a:t>Outcomes</a:t>
            </a: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Originally three primary outcomes, however when the results of the second were NSS, the third outcome was moved into secondary.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CA" sz="1200" dirty="0">
                <a:effectLst/>
                <a:latin typeface="Calibri" panose="020F0502020204030204" pitchFamily="34" charset="0"/>
                <a:ea typeface="Calibri" panose="020F0502020204030204" pitchFamily="34" charset="0"/>
                <a:cs typeface="Times New Roman" panose="02020603050405020304" pitchFamily="18" charset="0"/>
              </a:rPr>
              <a:t>Composite of Adverse Neonatal Outcomes (birth &lt;37 weeks’ gestation, birth trauma, birth weight </a:t>
            </a:r>
            <a:r>
              <a:rPr lang="en-CA" sz="12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200" dirty="0">
                <a:effectLst/>
                <a:latin typeface="Calibri" panose="020F0502020204030204" pitchFamily="34" charset="0"/>
                <a:ea typeface="Calibri" panose="020F0502020204030204" pitchFamily="34" charset="0"/>
                <a:cs typeface="Times New Roman" panose="02020603050405020304" pitchFamily="18" charset="0"/>
              </a:rPr>
              <a:t>4500 g, respiratory distress, phototherapy, stillbirth or neonatal death, shoulder dystocia)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CA" sz="1200" dirty="0">
                <a:effectLst/>
                <a:latin typeface="Calibri" panose="020F0502020204030204" pitchFamily="34" charset="0"/>
                <a:ea typeface="Calibri" panose="020F0502020204030204" pitchFamily="34" charset="0"/>
                <a:cs typeface="Times New Roman" panose="02020603050405020304" pitchFamily="18" charset="0"/>
              </a:rPr>
              <a:t>Pregnancy-related HTN (preeclampsia, eclampsia, or gestational HTN)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CA" sz="1200" dirty="0">
                <a:effectLst/>
                <a:latin typeface="Calibri" panose="020F0502020204030204" pitchFamily="34" charset="0"/>
                <a:ea typeface="Calibri" panose="020F0502020204030204" pitchFamily="34" charset="0"/>
                <a:cs typeface="Times New Roman" panose="02020603050405020304" pitchFamily="18" charset="0"/>
              </a:rPr>
              <a:t>Neonatal lean body mass (moved into secondary because pregnancy-related HTN was not statistically significant)</a:t>
            </a:r>
          </a:p>
          <a:p>
            <a:pPr marL="342900" marR="0" lvl="0" indent="-342900">
              <a:spcBef>
                <a:spcPts val="0"/>
              </a:spcBef>
              <a:spcAft>
                <a:spcPts val="0"/>
              </a:spcAft>
              <a:buFont typeface="+mj-lt"/>
              <a:buAutoNum type="arabicPeriod"/>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mj-lt"/>
              <a:buNone/>
            </a:pPr>
            <a:r>
              <a:rPr lang="en-CA" sz="1200" b="1" dirty="0">
                <a:effectLst/>
                <a:latin typeface="Calibri" panose="020F0502020204030204" pitchFamily="34" charset="0"/>
                <a:ea typeface="Calibri" panose="020F0502020204030204" pitchFamily="34" charset="0"/>
                <a:cs typeface="Times New Roman" panose="02020603050405020304" pitchFamily="18" charset="0"/>
              </a:rPr>
              <a:t>Canadian Guidelines (2018):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sz="1200" b="0" i="0" dirty="0">
                <a:solidFill>
                  <a:srgbClr val="000000"/>
                </a:solidFill>
                <a:effectLst/>
                <a:latin typeface="Open Sans" panose="020B0606030504020204" pitchFamily="34" charset="0"/>
              </a:rPr>
              <a:t>Diabetes Canada: Clinical Practice Guidelines (https://</a:t>
            </a:r>
            <a:r>
              <a:rPr lang="en-CA" sz="1200" b="0" i="0" dirty="0" err="1">
                <a:solidFill>
                  <a:srgbClr val="000000"/>
                </a:solidFill>
                <a:effectLst/>
                <a:latin typeface="Open Sans" panose="020B0606030504020204" pitchFamily="34" charset="0"/>
              </a:rPr>
              <a:t>guidelines.diabetes.ca</a:t>
            </a:r>
            <a:r>
              <a:rPr lang="en-CA" sz="1200" b="0" i="0" dirty="0">
                <a:solidFill>
                  <a:srgbClr val="000000"/>
                </a:solidFill>
                <a:effectLst/>
                <a:latin typeface="Open Sans" panose="020B0606030504020204" pitchFamily="34" charset="0"/>
              </a:rPr>
              <a:t>/</a:t>
            </a:r>
            <a:r>
              <a:rPr lang="en-CA" sz="1200" b="0" i="0" dirty="0" err="1">
                <a:solidFill>
                  <a:srgbClr val="000000"/>
                </a:solidFill>
                <a:effectLst/>
                <a:latin typeface="Open Sans" panose="020B0606030504020204" pitchFamily="34" charset="0"/>
              </a:rPr>
              <a:t>cpg</a:t>
            </a:r>
            <a:r>
              <a:rPr lang="en-CA" sz="1200" b="0" i="0" dirty="0">
                <a:solidFill>
                  <a:srgbClr val="000000"/>
                </a:solidFill>
                <a:effectLst/>
                <a:latin typeface="Open Sans" panose="020B0606030504020204" pitchFamily="34" charset="0"/>
              </a:rPr>
              <a:t>/chapter36): “In women at high risk of undiagnosed type 2 diabetes, early screening (&lt;20 weeks) with an A1C should be done to identify women with potentially overt diabetes to guide fetal surveillance and early maternal treatment, including self-monitoring of blood glucose, interventions that promote healthy behaviours and healthy weight gain.”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sz="1200" b="0" i="0" dirty="0">
                <a:solidFill>
                  <a:srgbClr val="000000"/>
                </a:solidFill>
                <a:effectLst/>
                <a:latin typeface="Open Sans" panose="020B0606030504020204" pitchFamily="34" charset="0"/>
              </a:rPr>
              <a:t>Similar to what is being studied in this trial.</a:t>
            </a:r>
            <a:endParaRPr lang="en-US" sz="1200" b="0"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i="0" dirty="0">
              <a:solidFill>
                <a:srgbClr val="000000"/>
              </a:solidFill>
              <a:effectLst/>
              <a:latin typeface="Open Sans" panose="020B0606030504020204" pitchFamily="34" charset="0"/>
            </a:endParaRPr>
          </a:p>
          <a:p>
            <a:endParaRPr lang="en-US" dirty="0"/>
          </a:p>
          <a:p>
            <a:r>
              <a:rPr lang="en-CA" sz="1200" dirty="0">
                <a:effectLst/>
                <a:latin typeface="Calibri" panose="020F0502020204030204" pitchFamily="34" charset="0"/>
                <a:ea typeface="Calibri" panose="020F0502020204030204" pitchFamily="34" charset="0"/>
                <a:cs typeface="Times New Roman" panose="02020603050405020304" pitchFamily="18" charset="0"/>
              </a:rPr>
              <a:t>To conceal the trial-group assignment from the women in the control group and the treating healthcare team, some women without early gestational DM (“decoys”) were randomly assigned to the same treatment assignments. </a:t>
            </a:r>
          </a:p>
          <a:p>
            <a:endParaRPr lang="en-CA" sz="1200" dirty="0">
              <a:effectLst/>
              <a:latin typeface="Calibri" panose="020F0502020204030204" pitchFamily="34" charset="0"/>
              <a:cs typeface="Times New Roman" panose="02020603050405020304" pitchFamily="18" charset="0"/>
            </a:endParaRPr>
          </a:p>
          <a:p>
            <a:r>
              <a:rPr lang="en-CA" sz="1200" b="1" dirty="0">
                <a:effectLst/>
                <a:latin typeface="Calibri" panose="020F0502020204030204" pitchFamily="34" charset="0"/>
                <a:cs typeface="Times New Roman" panose="02020603050405020304" pitchFamily="18" charset="0"/>
              </a:rPr>
              <a:t>Other Outcomes</a:t>
            </a: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Caesarean delivery, induction of labour- NSS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Median EQ-5D Score at 24-28 weeks (Scores 0-1, higher=better):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0.83 v. 0.81 (deferred)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RR 1.03 (95 % Cl 1.01, 1.04)</a:t>
            </a: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Clinically Meaningful = 0.04 – 0.1 (likely MCID)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Perineal Injury: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3/375 (0.8%) v. 13/365 (3.6%)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RR 0.23 (95% Cl 0.10, 0.51)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No difference in all neonatal secondary outcomes (including the neonatal lean body mass) except for median number of bed days in special care nursery or NICO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RR 0.60 (0.41, 0.89)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Difference in 0.80 (-1.3, -0.3) fewer days (in favour of immediate treatment.</a:t>
            </a:r>
          </a:p>
          <a:p>
            <a:pPr marL="0" marR="0">
              <a:spcBef>
                <a:spcPts val="0"/>
              </a:spcBef>
              <a:spcAft>
                <a:spcPts val="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b="1" dirty="0">
                <a:effectLst/>
                <a:latin typeface="Calibri" panose="020F0502020204030204" pitchFamily="34" charset="0"/>
                <a:ea typeface="Calibri" panose="020F0502020204030204" pitchFamily="34" charset="0"/>
                <a:cs typeface="Times New Roman" panose="02020603050405020304" pitchFamily="18" charset="0"/>
              </a:rPr>
              <a:t>Limitations: </a:t>
            </a:r>
          </a:p>
          <a:p>
            <a:pPr marL="0" marR="0">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Maybe not generalizable without risk factors for hyperglycemia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200" dirty="0" err="1">
                <a:effectLst/>
                <a:latin typeface="Calibri" panose="020F0502020204030204" pitchFamily="34" charset="0"/>
                <a:ea typeface="Calibri" panose="020F0502020204030204" pitchFamily="34" charset="0"/>
                <a:cs typeface="Times New Roman" panose="02020603050405020304" pitchFamily="18" charset="0"/>
              </a:rPr>
              <a:t>Nonstandardized</a:t>
            </a:r>
            <a:r>
              <a:rPr lang="en-CA" sz="1200" dirty="0">
                <a:effectLst/>
                <a:latin typeface="Calibri" panose="020F0502020204030204" pitchFamily="34" charset="0"/>
                <a:ea typeface="Calibri" panose="020F0502020204030204" pitchFamily="34" charset="0"/>
                <a:cs typeface="Times New Roman" panose="02020603050405020304" pitchFamily="18" charset="0"/>
              </a:rPr>
              <a:t> approach to treatment for GF and the use of treatment targets that had been established for the third trimester of pregnancy and had not been tested in early pregnancy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CA" sz="1200" b="0" i="0" dirty="0">
              <a:solidFill>
                <a:srgbClr val="000000"/>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587AC-E56D-8548-9C68-9D343D25B8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087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Species?</a:t>
            </a:r>
          </a:p>
        </p:txBody>
      </p:sp>
      <p:sp>
        <p:nvSpPr>
          <p:cNvPr id="4" name="Slide Number Placeholder 3"/>
          <p:cNvSpPr>
            <a:spLocks noGrp="1"/>
          </p:cNvSpPr>
          <p:nvPr>
            <p:ph type="sldNum" sz="quarter" idx="5"/>
          </p:nvPr>
        </p:nvSpPr>
        <p:spPr/>
        <p:txBody>
          <a:bodyPr/>
          <a:lstStyle/>
          <a:p>
            <a:fld id="{4424268C-6805-F04B-8FFF-500F9CD488BC}" type="slidenum">
              <a:rPr lang="en-US" smtClean="0"/>
              <a:t>26</a:t>
            </a:fld>
            <a:endParaRPr lang="en-US"/>
          </a:p>
        </p:txBody>
      </p:sp>
    </p:spTree>
    <p:extLst>
      <p:ext uri="{BB962C8B-B14F-4D97-AF65-F5344CB8AC3E}">
        <p14:creationId xmlns:p14="http://schemas.microsoft.com/office/powerpoint/2010/main" val="482173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humans use dead things throughout history example hides for clothing or bones for tools.</a:t>
            </a:r>
          </a:p>
          <a:p>
            <a:r>
              <a:rPr lang="en-US" dirty="0"/>
              <a:t>Spiders use hydraulics to move limbs. They do no have antagonists muscle pairs (only flexors). Legs curl when they die </a:t>
            </a:r>
            <a:r>
              <a:rPr lang="en-US" dirty="0" err="1"/>
              <a:t>beuase</a:t>
            </a:r>
            <a:r>
              <a:rPr lang="en-US" dirty="0"/>
              <a:t> pressure no longer opposed the flexor muscles</a:t>
            </a:r>
          </a:p>
          <a:p>
            <a:r>
              <a:rPr lang="en-US" dirty="0"/>
              <a:t>“can </a:t>
            </a:r>
            <a:r>
              <a:rPr lang="en-US" dirty="0" err="1"/>
              <a:t>camoflouge</a:t>
            </a:r>
            <a:r>
              <a:rPr lang="en-US" dirty="0"/>
              <a:t> with its surroundings”</a:t>
            </a:r>
          </a:p>
          <a:p>
            <a:r>
              <a:rPr lang="en-US" dirty="0"/>
              <a:t>After 2 days, fell apart due to dehydration.  Follow-up study idea: apply thin layer of vapor impermeable coating to mitigate water loss.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Children’s claw games at the carnival will never be the same</a:t>
            </a:r>
          </a:p>
          <a:p>
            <a:endParaRPr lang="en-US" dirty="0"/>
          </a:p>
        </p:txBody>
      </p:sp>
      <p:sp>
        <p:nvSpPr>
          <p:cNvPr id="4" name="Slide Number Placeholder 3"/>
          <p:cNvSpPr>
            <a:spLocks noGrp="1"/>
          </p:cNvSpPr>
          <p:nvPr>
            <p:ph type="sldNum" sz="quarter" idx="5"/>
          </p:nvPr>
        </p:nvSpPr>
        <p:spPr/>
        <p:txBody>
          <a:bodyPr/>
          <a:lstStyle/>
          <a:p>
            <a:fld id="{A6AF8213-08AA-4A42-BD7E-4CC9E6DE6257}" type="slidenum">
              <a:rPr lang="en-US" smtClean="0"/>
              <a:t>27</a:t>
            </a:fld>
            <a:endParaRPr lang="en-US"/>
          </a:p>
        </p:txBody>
      </p:sp>
    </p:spTree>
    <p:extLst>
      <p:ext uri="{BB962C8B-B14F-4D97-AF65-F5344CB8AC3E}">
        <p14:creationId xmlns:p14="http://schemas.microsoft.com/office/powerpoint/2010/main" val="2344187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of reasons you could stop: </a:t>
            </a:r>
            <a:r>
              <a:rPr lang="en-CA" dirty="0">
                <a:effectLst/>
                <a:latin typeface="Helvetica" pitchFamily="2" charset="0"/>
              </a:rPr>
              <a:t>impaired level of consciousness, loss of orientation, impaired balance or gait, nystagmus, dysarthria, feeling unwell, nausea, tachycardia, neurologic symptoms, impairing psychomotor symptoms, prolonged reaction time, impaired protection reflexes, respiratory or cardiovascular abnormalities, illusionary misjudgment, etc.</a:t>
            </a:r>
          </a:p>
          <a:p>
            <a:r>
              <a:rPr lang="en-CA" dirty="0">
                <a:effectLst/>
                <a:latin typeface="Helvetica" pitchFamily="2" charset="0"/>
              </a:rPr>
              <a:t>Acute Hang-over scale was 0-7 on 8 items, total scale is 0-56, with 56 being worst.</a:t>
            </a:r>
          </a:p>
          <a:p>
            <a:endParaRPr lang="en-US" dirty="0"/>
          </a:p>
          <a:p>
            <a:r>
              <a:rPr lang="en-US" dirty="0"/>
              <a:t>Exclusion criteria: </a:t>
            </a:r>
            <a:r>
              <a:rPr lang="en-CA" dirty="0">
                <a:effectLst/>
                <a:latin typeface="Helvetica" pitchFamily="2" charset="0"/>
              </a:rPr>
              <a:t>Exclusion criteria were aversion to beer or wine (or both), a history of drug or alcohol abuse, complete alcohol abstinence or intolerance, Eastern Asian origin [due to</a:t>
            </a:r>
          </a:p>
          <a:p>
            <a:r>
              <a:rPr lang="en-CA" dirty="0">
                <a:effectLst/>
                <a:latin typeface="Helvetica" pitchFamily="2" charset="0"/>
              </a:rPr>
              <a:t>common variants of genes coding for alcohol dehydrogenase (e.g., ADH1B, ADH1C) and acetaldehyde dehydrogenase (e.g., mitochondrial ALDH2 allele)], evidence of liver dysfunction</a:t>
            </a:r>
          </a:p>
          <a:p>
            <a:r>
              <a:rPr lang="en-CA" dirty="0">
                <a:effectLst/>
                <a:latin typeface="Helvetica" pitchFamily="2" charset="0"/>
              </a:rPr>
              <a:t>(i.e., abnormal serum liver function tests), or history of any of </a:t>
            </a:r>
            <a:r>
              <a:rPr lang="en-CA" dirty="0" err="1">
                <a:effectLst/>
                <a:latin typeface="Helvetica" pitchFamily="2" charset="0"/>
              </a:rPr>
              <a:t>thefollowing</a:t>
            </a:r>
            <a:r>
              <a:rPr lang="en-CA" dirty="0">
                <a:effectLst/>
                <a:latin typeface="Helvetica" pitchFamily="2" charset="0"/>
              </a:rPr>
              <a:t>: alcoholic liver disease, viral hepatitis, hepatocellular carcinoma, chronic pain, epilepsy, Wernicke encephalopathy,</a:t>
            </a:r>
          </a:p>
          <a:p>
            <a:r>
              <a:rPr lang="en-CA" dirty="0">
                <a:effectLst/>
                <a:latin typeface="Helvetica" pitchFamily="2" charset="0"/>
              </a:rPr>
              <a:t>thiamine deficiency, Korsakov syndrome, gastritis, bariatric surgery, immunosuppression, or recent history of infection (i.e., respiratory, gastrointestinal, genitourinary, etc.). Further</a:t>
            </a:r>
          </a:p>
          <a:p>
            <a:r>
              <a:rPr lang="en-CA" dirty="0">
                <a:effectLst/>
                <a:latin typeface="Helvetica" pitchFamily="2" charset="0"/>
              </a:rPr>
              <a:t>exclusion criteria were current pregnancy or breastfeeding, frequent use of pain medications, the use of medications known to interact with serum alcohol (i.e., via cytochrome 2E1, alcohol dehydrogenase, aldehyde dehydrogenase), e.g., antibiotics, opioids, nitrates, or antidepressant use.</a:t>
            </a:r>
          </a:p>
          <a:p>
            <a:endParaRPr lang="en-CA"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1587AC-E56D-8548-9C68-9D343D25B8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892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of reasons you could stop: </a:t>
            </a:r>
            <a:r>
              <a:rPr lang="en-CA" dirty="0">
                <a:effectLst/>
                <a:latin typeface="Helvetica" pitchFamily="2" charset="0"/>
              </a:rPr>
              <a:t>impaired level of consciousness, loss of orientation, impaired balance or gait, nystagmus, dysarthria, feeling unwell, nausea, tachycardia, neurologic symptoms, impairing psychomotor symptoms, prolonged reaction time, impaired protection reflexes, respiratory or cardiovascular abnormalities, illusionary misjudgment, etc.</a:t>
            </a:r>
          </a:p>
          <a:p>
            <a:r>
              <a:rPr lang="en-CA" dirty="0">
                <a:effectLst/>
                <a:latin typeface="Helvetica" pitchFamily="2" charset="0"/>
              </a:rPr>
              <a:t>Acute Hang-over scale was 0-7 on 8 items, total scale is 0-56, with 56 being worst.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1587AC-E56D-8548-9C68-9D343D25B8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932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24268C-6805-F04B-8FFF-500F9CD488BC}" type="slidenum">
              <a:rPr lang="en-US" smtClean="0"/>
              <a:t>30</a:t>
            </a:fld>
            <a:endParaRPr lang="en-US"/>
          </a:p>
        </p:txBody>
      </p:sp>
    </p:spTree>
    <p:extLst>
      <p:ext uri="{BB962C8B-B14F-4D97-AF65-F5344CB8AC3E}">
        <p14:creationId xmlns:p14="http://schemas.microsoft.com/office/powerpoint/2010/main" val="1062351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err="1">
                <a:effectLst/>
                <a:latin typeface="Calibri" panose="020F0502020204030204" pitchFamily="34" charset="0"/>
                <a:ea typeface="Calibri" panose="020F0502020204030204" pitchFamily="34" charset="0"/>
                <a:cs typeface="Times New Roman" panose="02020603050405020304" pitchFamily="18" charset="0"/>
              </a:rPr>
              <a:t>Semaglutide</a:t>
            </a:r>
            <a:r>
              <a:rPr lang="en-CA" sz="1800" dirty="0">
                <a:effectLst/>
                <a:latin typeface="Calibri" panose="020F0502020204030204" pitchFamily="34" charset="0"/>
                <a:ea typeface="Calibri" panose="020F0502020204030204" pitchFamily="34" charset="0"/>
                <a:cs typeface="Times New Roman" panose="02020603050405020304" pitchFamily="18" charset="0"/>
              </a:rPr>
              <a:t> data: mean change ~15%, with ~70-75% losing at least 10% vs 15% placebo. Here, up to 90% losing at least 10% body weight.  Note comes at cost of more stopping for AE&gt;. 6% for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sema</a:t>
            </a:r>
            <a:r>
              <a:rPr lang="en-CA" sz="1800" dirty="0">
                <a:effectLst/>
                <a:latin typeface="Calibri" panose="020F0502020204030204" pitchFamily="34" charset="0"/>
                <a:ea typeface="Calibri" panose="020F0502020204030204" pitchFamily="34" charset="0"/>
                <a:cs typeface="Times New Roman" panose="02020603050405020304" pitchFamily="18" charset="0"/>
              </a:rPr>
              <a:t>, but here ~10-16%.  </a:t>
            </a:r>
          </a:p>
          <a:p>
            <a:r>
              <a:rPr lang="en-CA" sz="1800" dirty="0">
                <a:effectLst/>
                <a:latin typeface="Calibri" panose="020F0502020204030204" pitchFamily="34" charset="0"/>
                <a:ea typeface="Calibri" panose="020F0502020204030204" pitchFamily="34" charset="0"/>
                <a:cs typeface="Times New Roman" panose="02020603050405020304" pitchFamily="18" charset="0"/>
              </a:rPr>
              <a:t>At first glance, indirectly appears better than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sema</a:t>
            </a:r>
            <a:r>
              <a:rPr lang="en-CA" sz="1800" dirty="0">
                <a:effectLst/>
                <a:latin typeface="Calibri" panose="020F0502020204030204" pitchFamily="34" charset="0"/>
                <a:ea typeface="Calibri" panose="020F0502020204030204" pitchFamily="34" charset="0"/>
                <a:cs typeface="Times New Roman" panose="02020603050405020304" pitchFamily="18" charset="0"/>
              </a:rPr>
              <a:t> or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tirzepatide</a:t>
            </a:r>
            <a:r>
              <a:rPr lang="en-CA"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USA; dose escalation every 4 weeks for up to 12 weeks; all participants received lifestyle intervention incl regular counseling sessions by dietician or HCP; no energy deficit specifically required.  </a:t>
            </a:r>
          </a:p>
          <a:p>
            <a:r>
              <a:rPr lang="en-CA" sz="1800" dirty="0">
                <a:effectLst/>
                <a:latin typeface="Calibri" panose="020F0502020204030204" pitchFamily="34" charset="0"/>
                <a:ea typeface="Calibri" panose="020F0502020204030204" pitchFamily="34" charset="0"/>
                <a:cs typeface="Times New Roman" panose="02020603050405020304" pitchFamily="18" charset="0"/>
              </a:rPr>
              <a:t>Only 4% of participants were overweight with a comorbidity (BMI &lt;30), </a:t>
            </a:r>
          </a:p>
          <a:p>
            <a:r>
              <a:rPr lang="en-CA" sz="1800" dirty="0">
                <a:effectLst/>
                <a:latin typeface="Calibri" panose="020F0502020204030204" pitchFamily="34" charset="0"/>
                <a:ea typeface="Calibri" panose="020F0502020204030204" pitchFamily="34" charset="0"/>
                <a:cs typeface="Times New Roman" panose="02020603050405020304" pitchFamily="18" charset="0"/>
              </a:rPr>
              <a:t>48% female</a:t>
            </a:r>
          </a:p>
          <a:p>
            <a:r>
              <a:rPr lang="en-CA" sz="1800" dirty="0">
                <a:effectLst/>
                <a:latin typeface="Calibri" panose="020F0502020204030204" pitchFamily="34" charset="0"/>
                <a:ea typeface="Calibri" panose="020F0502020204030204" pitchFamily="34" charset="0"/>
                <a:cs typeface="Times New Roman" panose="02020603050405020304" pitchFamily="18" charset="0"/>
              </a:rPr>
              <a:t>Primary outcome at 26 weeks similar to secondary outcome at 48 weeks (end of trial) – we present 48 weeks – more interested in long term (26 weeks is when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wgt</a:t>
            </a:r>
            <a:r>
              <a:rPr lang="en-CA" sz="1800" dirty="0">
                <a:effectLst/>
                <a:latin typeface="Calibri" panose="020F0502020204030204" pitchFamily="34" charset="0"/>
                <a:ea typeface="Calibri" panose="020F0502020204030204" pitchFamily="34" charset="0"/>
                <a:cs typeface="Times New Roman" panose="02020603050405020304" pitchFamily="18" charset="0"/>
              </a:rPr>
              <a:t> loss peaks normally). </a:t>
            </a:r>
          </a:p>
          <a:p>
            <a:r>
              <a:rPr lang="en-CA" sz="1800" dirty="0">
                <a:effectLst/>
                <a:latin typeface="Calibri" panose="020F0502020204030204" pitchFamily="34" charset="0"/>
                <a:ea typeface="Calibri" panose="020F0502020204030204" pitchFamily="34" charset="0"/>
                <a:cs typeface="Times New Roman" panose="02020603050405020304" pitchFamily="18" charset="0"/>
              </a:rPr>
              <a:t>AE’s typically occurred during dose escalation – mild to moderate in severity and more frequent in higher doses</a:t>
            </a:r>
          </a:p>
          <a:p>
            <a:r>
              <a:rPr lang="en-CA" sz="1800" dirty="0">
                <a:effectLst/>
                <a:latin typeface="Calibri" panose="020F0502020204030204" pitchFamily="34" charset="0"/>
                <a:ea typeface="Calibri" panose="020F0502020204030204" pitchFamily="34" charset="0"/>
                <a:cs typeface="Times New Roman" panose="02020603050405020304" pitchFamily="18" charset="0"/>
              </a:rPr>
              <a:t>No difference in SAE’s compared to placebo (4% both groups).  Unique AE hypersensitivity (3% placebo vs 3-20% drug) and hyperesthesia (1% placebo vs 1-14% drug).  Increases HR 1-9/minute at 6 months, starts to get less (2-7)</a:t>
            </a:r>
          </a:p>
          <a:p>
            <a:r>
              <a:rPr lang="en-CA" sz="1800" dirty="0">
                <a:effectLst/>
                <a:latin typeface="Calibri" panose="020F0502020204030204" pitchFamily="34" charset="0"/>
                <a:ea typeface="Calibri" panose="020F0502020204030204" pitchFamily="34" charset="0"/>
                <a:cs typeface="Times New Roman" panose="02020603050405020304" pitchFamily="18" charset="0"/>
              </a:rPr>
              <a:t>Between 33-43% had DM, hypertension, or dyslipidemia – Also improved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8213-08AA-4A42-BD7E-4CC9E6DE62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76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Orforglipron</a:t>
            </a:r>
            <a:r>
              <a:rPr lang="en-US" dirty="0"/>
              <a:t>: new GLP-1 triple mechanism, PO.  Small RCT.  Mean weight loss at 36 weeks: ~14% vs 2% placebo, and loss greater than 10% was 70% vs 9%.  All very similar to other GLP1. Difference: AE drop-outs: ~15-20% vs 2% placebo.  Other GLPs usually around 5% drop outs.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Oral </a:t>
            </a:r>
            <a:r>
              <a:rPr lang="en-US" dirty="0" err="1"/>
              <a:t>sema</a:t>
            </a:r>
            <a:r>
              <a:rPr lang="en-US" dirty="0"/>
              <a:t>: FINALLY. Previously, only had data with 14mg dose in DM and studies designed to look at glycemic control/CVD.  This was specific to weight loss.  Used 50g dose. Used special formulation.  Removed a pretty standard filler and binder because of </a:t>
            </a:r>
            <a:r>
              <a:rPr lang="en-US" dirty="0" err="1"/>
              <a:t>concners</a:t>
            </a:r>
            <a:r>
              <a:rPr lang="en-US" dirty="0"/>
              <a:t> of absorption. If not aware, need to take oral </a:t>
            </a:r>
            <a:r>
              <a:rPr lang="en-US" dirty="0" err="1"/>
              <a:t>sema</a:t>
            </a:r>
            <a:r>
              <a:rPr lang="en-US" dirty="0"/>
              <a:t> first thing in AM on empty stomach, with no more than 120 ml water, </a:t>
            </a:r>
            <a:r>
              <a:rPr lang="en-US" dirty="0" err="1"/>
              <a:t>wth</a:t>
            </a:r>
            <a:r>
              <a:rPr lang="en-US" dirty="0"/>
              <a:t> no other food, drink or meds for at least 30 minutes.  Mean weight </a:t>
            </a:r>
            <a:r>
              <a:rPr lang="en-US" dirty="0" err="1"/>
              <a:t>lossin</a:t>
            </a:r>
            <a:r>
              <a:rPr lang="en-US" dirty="0"/>
              <a:t> original DM studies: ~5%. Here, it was 15% vs 2% placebo.  Stopping for AE typical at ~5% vs 4% placebo.  Very similar to SC </a:t>
            </a:r>
            <a:r>
              <a:rPr lang="en-US" dirty="0" err="1"/>
              <a:t>semaglutide</a:t>
            </a:r>
            <a:r>
              <a:rPr lang="en-US" dirty="0"/>
              <a:t> weight loss studies.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Tirzepatide</a:t>
            </a:r>
            <a:r>
              <a:rPr lang="en-US" dirty="0"/>
              <a:t>: smaller study that first </a:t>
            </a:r>
            <a:r>
              <a:rPr lang="en-US" dirty="0" err="1"/>
              <a:t>tirzep</a:t>
            </a:r>
            <a:r>
              <a:rPr lang="en-US" dirty="0"/>
              <a:t> weight loss study (&gt;2000 patients).  Older study found weight loss ~20%, with 80% losing more than 10% body weight.  This </a:t>
            </a:r>
            <a:r>
              <a:rPr lang="en-US" dirty="0" err="1"/>
              <a:t>stidy</a:t>
            </a:r>
            <a:r>
              <a:rPr lang="en-US" dirty="0"/>
              <a:t> found mean weight loss ~15%, with 65% losing at lest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Semaglutide</a:t>
            </a:r>
            <a:r>
              <a:rPr lang="en-US" dirty="0"/>
              <a:t> in adolescents: works similar to adults.  Still don’t know long-term safety. Still seeing weight regain when stop.  In adults, mean weight loss ~15% and 70% lose at least 10% body weight.  Here , mean weight loss 15% (same)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CA" sz="1800" dirty="0">
                <a:effectLst/>
                <a:latin typeface="Calibri" panose="020F0502020204030204" pitchFamily="34" charset="0"/>
                <a:ea typeface="Calibri" panose="020F0502020204030204" pitchFamily="34" charset="0"/>
                <a:cs typeface="Times New Roman" panose="02020603050405020304" pitchFamily="18" charset="0"/>
              </a:rPr>
              <a:t>Daily oral GLP-1 receptor agonist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orforglipron</a:t>
            </a:r>
            <a:r>
              <a:rPr lang="en-CA" sz="1800" dirty="0">
                <a:effectLst/>
                <a:latin typeface="Calibri" panose="020F0502020204030204" pitchFamily="34" charset="0"/>
                <a:ea typeface="Calibri" panose="020F0502020204030204" pitchFamily="34" charset="0"/>
                <a:cs typeface="Times New Roman" panose="02020603050405020304" pitchFamily="18" charset="0"/>
              </a:rPr>
              <a:t> for adults with obesity.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Phase 2 double-blind RCT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Conducted in Canada, US, Hungary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36 weeks </a:t>
            </a:r>
          </a:p>
          <a:p>
            <a:pPr marL="22860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Funding: Eli Lilly Garvey WT, e al. Lancet 2023 June 26;S0140-6736(23)01200-X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b="1" dirty="0">
                <a:effectLst/>
                <a:latin typeface="Calibri" panose="020F0502020204030204" pitchFamily="34" charset="0"/>
                <a:cs typeface="Times New Roman" panose="02020603050405020304" pitchFamily="18" charset="0"/>
              </a:rPr>
              <a:t>Inclusion: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Age 18-75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BMI &gt;27 with at least one weight-related coexisting condition (HTN, dyslipidemia, CVD, obstructive sleep apnea) or BMI &gt;30 (obesity)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Stable body weight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&lt;</a:t>
            </a:r>
            <a:r>
              <a:rPr lang="en-CA" sz="1800" dirty="0">
                <a:effectLst/>
                <a:latin typeface="Calibri" panose="020F0502020204030204" pitchFamily="34" charset="0"/>
                <a:ea typeface="Calibri" panose="020F0502020204030204" pitchFamily="34" charset="0"/>
                <a:cs typeface="Times New Roman" panose="02020603050405020304" pitchFamily="18" charset="0"/>
              </a:rPr>
              <a:t>5 kg gain or loss) for three months prior to randomization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Exclusion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Diabetes (HgbA1c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6.5%)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Prior/planned surgical treatment for obesity;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Endoscopic/device-based therapy for obesity (had or planned) </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r>
              <a:rPr lang="en-CA" sz="1800" dirty="0">
                <a:effectLst/>
                <a:latin typeface="Calibri" panose="020F0502020204030204" pitchFamily="34" charset="0"/>
                <a:ea typeface="Calibri" panose="020F0502020204030204" pitchFamily="34" charset="0"/>
                <a:cs typeface="Times New Roman" panose="02020603050405020304" pitchFamily="18" charset="0"/>
              </a:rPr>
              <a:t>Elevated resting pulse (&gt;100bpm)</a:t>
            </a:r>
          </a:p>
          <a:p>
            <a:endParaRPr lang="en-CA" sz="1800" dirty="0">
              <a:effectLst/>
              <a:latin typeface="Calibri" panose="020F0502020204030204" pitchFamily="34" charset="0"/>
              <a:cs typeface="Times New Roman" panose="02020603050405020304" pitchFamily="18" charset="0"/>
            </a:endParaRPr>
          </a:p>
          <a:p>
            <a:r>
              <a:rPr lang="en-CA" sz="1800" b="1" dirty="0">
                <a:effectLst/>
                <a:latin typeface="Calibri" panose="020F0502020204030204" pitchFamily="34" charset="0"/>
                <a:cs typeface="Times New Roman" panose="02020603050405020304" pitchFamily="18" charset="0"/>
              </a:rPr>
              <a:t>Interventions: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2-week lead in and screening period (nothing given)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err="1">
                <a:effectLst/>
                <a:latin typeface="Calibri" panose="020F0502020204030204" pitchFamily="34" charset="0"/>
                <a:ea typeface="Calibri" panose="020F0502020204030204" pitchFamily="34" charset="0"/>
                <a:cs typeface="Times New Roman" panose="02020603050405020304" pitchFamily="18" charset="0"/>
              </a:rPr>
              <a:t>Orforglipron</a:t>
            </a:r>
            <a:r>
              <a:rPr lang="en-CA" sz="1800" dirty="0">
                <a:effectLst/>
                <a:latin typeface="Calibri" panose="020F0502020204030204" pitchFamily="34" charset="0"/>
                <a:ea typeface="Calibri" panose="020F0502020204030204" pitchFamily="34" charset="0"/>
                <a:cs typeface="Times New Roman" panose="02020603050405020304" pitchFamily="18" charset="0"/>
              </a:rPr>
              <a:t> 12 mg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24 mg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36 mg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45 mg Starting dose: 2 or 3 mg (escalated over 16 weeks; different schedules based on starting dose) </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r>
              <a:rPr lang="en-CA" sz="1800" dirty="0">
                <a:effectLst/>
                <a:latin typeface="Calibri" panose="020F0502020204030204" pitchFamily="34" charset="0"/>
                <a:ea typeface="Calibri" panose="020F0502020204030204" pitchFamily="34" charset="0"/>
                <a:cs typeface="Times New Roman" panose="02020603050405020304" pitchFamily="18" charset="0"/>
              </a:rPr>
              <a:t>Placebo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Once daily x 36 weeks;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Throughout the trial, education regarding healthy eating and exercise was provided by trial personnel to all participants.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2-week follow up period  </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Outcomes: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Primary Outcome: % change from baseline in body weight at week 26.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12 mg: -8.6%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24 mg: -11.2%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36 mg: -12.3%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45 mg: -12.6%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Placebo: -2.0%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Secondary Outcome: % Change in Body Weight from Baseline to Week 36.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12 mg, 24 mg, 36 mg, 45 mg, placebo, resp.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-9.4%, -12.5%, -13.5%, -14.7%, -2.3%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Responder Analyses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(12 mg, 24 mg, 36 mg, 45 mg, placebo, respectively)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No p-values or measures of statistical differences provided.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5% weight reduction: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26 weeks: 74%, 89%, 90%, 87%, 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36 weeks: 72%, 90%, 92%, 90%, 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10% weight reduction: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26 weeks: 39%, 57%, 71%, 70%,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36 weeks: 46%, 62%, 75%, 69%, 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15% weight reduction (exploratory):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26 weeks: 21%, 26%, 34%, 34%, 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36 weeks: 22%, 33%, 43%, 48%,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Withdrawals due to AEs: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14% (12 mg),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19% (24 mg),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10% (36 mg-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Subcohort</a:t>
            </a:r>
            <a:r>
              <a:rPr lang="en-CA" sz="1800" dirty="0">
                <a:effectLst/>
                <a:latin typeface="Calibri" panose="020F0502020204030204" pitchFamily="34" charset="0"/>
                <a:ea typeface="Calibri" panose="020F0502020204030204" pitchFamily="34" charset="0"/>
                <a:cs typeface="Times New Roman" panose="02020603050405020304" pitchFamily="18" charset="0"/>
              </a:rPr>
              <a:t> 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21% (36 mg-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Subcohort</a:t>
            </a:r>
            <a:r>
              <a:rPr lang="en-CA" sz="1800" dirty="0">
                <a:effectLst/>
                <a:latin typeface="Calibri" panose="020F0502020204030204" pitchFamily="34" charset="0"/>
                <a:ea typeface="Calibri" panose="020F0502020204030204" pitchFamily="34" charset="0"/>
                <a:cs typeface="Times New Roman" panose="02020603050405020304" pitchFamily="18" charset="0"/>
              </a:rPr>
              <a:t> 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16% (45 mg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Subcohort</a:t>
            </a:r>
            <a:r>
              <a:rPr lang="en-CA" sz="1800" dirty="0">
                <a:effectLst/>
                <a:latin typeface="Calibri" panose="020F0502020204030204" pitchFamily="34" charset="0"/>
                <a:ea typeface="Calibri" panose="020F0502020204030204" pitchFamily="34" charset="0"/>
                <a:cs typeface="Times New Roman" panose="02020603050405020304" pitchFamily="18" charset="0"/>
              </a:rPr>
              <a:t> 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13% (45 mg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Subcohort</a:t>
            </a:r>
            <a:r>
              <a:rPr lang="en-CA" sz="1800" dirty="0">
                <a:effectLst/>
                <a:latin typeface="Calibri" panose="020F0502020204030204" pitchFamily="34" charset="0"/>
                <a:ea typeface="Calibri" panose="020F0502020204030204" pitchFamily="34" charset="0"/>
                <a:cs typeface="Times New Roman" panose="02020603050405020304" pitchFamily="18" charset="0"/>
              </a:rPr>
              <a:t> 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2% (placebo)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Subcohorts</a:t>
            </a:r>
            <a:r>
              <a:rPr lang="en-CA" sz="1800" dirty="0">
                <a:effectLst/>
                <a:latin typeface="Calibri" panose="020F0502020204030204" pitchFamily="34" charset="0"/>
                <a:ea typeface="Calibri" panose="020F0502020204030204" pitchFamily="34" charset="0"/>
                <a:cs typeface="Times New Roman" panose="02020603050405020304" pitchFamily="18" charset="0"/>
              </a:rPr>
              <a:t> were those with different starting doses (2 mg or 3 mg) and therefore different dose escalation schemes.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Nausea was most common adverse event (37-58%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orforglipron</a:t>
            </a:r>
            <a:r>
              <a:rPr lang="en-CA" sz="1800" dirty="0">
                <a:effectLst/>
                <a:latin typeface="Calibri" panose="020F0502020204030204" pitchFamily="34" charset="0"/>
                <a:ea typeface="Calibri" panose="020F0502020204030204" pitchFamily="34" charset="0"/>
                <a:cs typeface="Times New Roman" panose="02020603050405020304" pitchFamily="18" charset="0"/>
              </a:rPr>
              <a:t> versus 10% with placebo).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Vomiting: 14-32% versus 6% with placebo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GI events were the most common adverse events that led to trial discontinuation (30/35 participants who discontinued intervention).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Most episodes were mild-moderate in severity, occurred during dose escalation and resolved without discontinuation of intervention. </a:t>
            </a:r>
          </a:p>
          <a:p>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effectLst/>
                <a:latin typeface="Calibri" panose="020F0502020204030204" pitchFamily="34" charset="0"/>
                <a:ea typeface="Calibri" panose="020F0502020204030204" pitchFamily="34" charset="0"/>
                <a:cs typeface="Times New Roman" panose="02020603050405020304" pitchFamily="18" charset="0"/>
              </a:rPr>
              <a:t>2. </a:t>
            </a:r>
            <a:r>
              <a:rPr lang="en-CA" sz="1800" b="1" dirty="0" err="1">
                <a:effectLst/>
                <a:latin typeface="Calibri" panose="020F0502020204030204" pitchFamily="34" charset="0"/>
                <a:ea typeface="Calibri" panose="020F0502020204030204" pitchFamily="34" charset="0"/>
                <a:cs typeface="Times New Roman" panose="02020603050405020304" pitchFamily="18" charset="0"/>
              </a:rPr>
              <a:t>Tirzepatide</a:t>
            </a:r>
            <a:r>
              <a:rPr lang="en-CA" sz="1800" b="1" dirty="0">
                <a:effectLst/>
                <a:latin typeface="Calibri" panose="020F0502020204030204" pitchFamily="34" charset="0"/>
                <a:ea typeface="Calibri" panose="020F0502020204030204" pitchFamily="34" charset="0"/>
                <a:cs typeface="Times New Roman" panose="02020603050405020304" pitchFamily="18" charset="0"/>
              </a:rPr>
              <a:t> once weekly for the treatment of obesity in people with type 2 diabetes (SURMOUNT-2): a double-blind, randomized, multicentre, placebo-controlled, phase 3 trial.</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Phase 3, double-blind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72 weeks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7 countries, 77 sites (Argentina, Brazil, India, Japan, Russia, Taiwan, USA)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Funding: Eli Lilly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effectLst/>
                <a:latin typeface="Calibri" panose="020F0502020204030204" pitchFamily="34" charset="0"/>
                <a:ea typeface="Calibri" panose="020F0502020204030204" pitchFamily="34" charset="0"/>
                <a:cs typeface="Times New Roman" panose="02020603050405020304" pitchFamily="18" charset="0"/>
              </a:rPr>
              <a:t>Inclusion: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Adults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18 years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BMI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27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Type 2 Diabetes (HgbA1c 7-10%) on stable therapy (either diet/exercise alone or oral antihyperglycemic medications) for at least 3 months prior to screening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Exclusion: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Change in body weight &gt;5 kg within 3 months prior to screening.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Previous/planned surgical treatment for obesity.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Treatment with anti-obesity medications.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DPP-4, oral GLP-1, or any injectable treatment for TIIDM within three months of screening. </a:t>
            </a:r>
          </a:p>
          <a:p>
            <a:br>
              <a:rPr lang="en-CA" sz="1800" b="1" dirty="0">
                <a:effectLst/>
                <a:latin typeface="Calibri" panose="020F0502020204030204" pitchFamily="34" charset="0"/>
                <a:ea typeface="Calibri" panose="020F0502020204030204" pitchFamily="34" charset="0"/>
                <a:cs typeface="Times New Roman" panose="02020603050405020304" pitchFamily="18" charset="0"/>
              </a:rPr>
            </a:br>
            <a:r>
              <a:rPr lang="en-CA" sz="1800" b="1" dirty="0">
                <a:effectLst/>
                <a:latin typeface="Calibri" panose="020F0502020204030204" pitchFamily="34" charset="0"/>
                <a:ea typeface="Calibri" panose="020F0502020204030204" pitchFamily="34" charset="0"/>
                <a:cs typeface="Times New Roman" panose="02020603050405020304" pitchFamily="18" charset="0"/>
              </a:rPr>
              <a:t>Interventions: </a:t>
            </a:r>
          </a:p>
          <a:p>
            <a:pPr marL="0" marR="0">
              <a:spcBef>
                <a:spcPts val="0"/>
              </a:spcBef>
              <a:spcAft>
                <a:spcPts val="0"/>
              </a:spcAft>
            </a:pPr>
            <a:r>
              <a:rPr lang="en-CA" sz="1800" dirty="0" err="1">
                <a:effectLst/>
                <a:latin typeface="Calibri" panose="020F0502020204030204" pitchFamily="34" charset="0"/>
                <a:ea typeface="Calibri" panose="020F0502020204030204" pitchFamily="34" charset="0"/>
                <a:cs typeface="Times New Roman" panose="02020603050405020304" pitchFamily="18" charset="0"/>
              </a:rPr>
              <a:t>Tirzepatide</a:t>
            </a:r>
            <a:r>
              <a:rPr lang="en-CA" sz="1800" dirty="0">
                <a:effectLst/>
                <a:latin typeface="Calibri" panose="020F0502020204030204" pitchFamily="34" charset="0"/>
                <a:ea typeface="Calibri" panose="020F0502020204030204" pitchFamily="34" charset="0"/>
                <a:cs typeface="Times New Roman" panose="02020603050405020304" pitchFamily="18" charset="0"/>
              </a:rPr>
              <a:t> 10 mg SC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err="1">
                <a:effectLst/>
                <a:latin typeface="Calibri" panose="020F0502020204030204" pitchFamily="34" charset="0"/>
                <a:ea typeface="Calibri" panose="020F0502020204030204" pitchFamily="34" charset="0"/>
                <a:cs typeface="Times New Roman" panose="02020603050405020304" pitchFamily="18" charset="0"/>
              </a:rPr>
              <a:t>Tirzepatide</a:t>
            </a:r>
            <a:r>
              <a:rPr lang="en-CA" sz="1800" dirty="0">
                <a:effectLst/>
                <a:latin typeface="Calibri" panose="020F0502020204030204" pitchFamily="34" charset="0"/>
                <a:ea typeface="Calibri" panose="020F0502020204030204" pitchFamily="34" charset="0"/>
                <a:cs typeface="Times New Roman" panose="02020603050405020304" pitchFamily="18" charset="0"/>
              </a:rPr>
              <a:t> 15 mg SC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Dose Escalation: Starting 2.5 mg weekly increasing by 2.5/q4 weeks.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Placebo SC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All participants received a lifestyle intervention, which included regular lifestyle counselling sessions delivered by a dietician or qualified healthcare professional focused on healthy balance meals with a recommended calorie deficit of 500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cal</a:t>
            </a:r>
            <a:r>
              <a:rPr lang="en-CA" sz="1800" dirty="0">
                <a:effectLst/>
                <a:latin typeface="Calibri" panose="020F0502020204030204" pitchFamily="34" charset="0"/>
                <a:ea typeface="Calibri" panose="020F0502020204030204" pitchFamily="34" charset="0"/>
                <a:cs typeface="Times New Roman" panose="02020603050405020304" pitchFamily="18" charset="0"/>
              </a:rPr>
              <a:t>/day (relative to estimated total daily energy expenditure) and at least 150 minutes/week of physical activity.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Those on sulfonylureas at baseline had their dose halved or stopped if already on lowest dose.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Metformin was recommended as first-line rescue therapy for patients not prescribed antihyperglycemic medications at baseline. Basal insulin was permitted for participants already receiving combination therapy (at investigator’s discretion). </a:t>
            </a:r>
          </a:p>
          <a:p>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b="1" dirty="0">
                <a:effectLst/>
                <a:latin typeface="Calibri" panose="020F0502020204030204" pitchFamily="34" charset="0"/>
                <a:ea typeface="Calibri" panose="020F0502020204030204" pitchFamily="34" charset="0"/>
                <a:cs typeface="Times New Roman" panose="02020603050405020304" pitchFamily="18" charset="0"/>
              </a:rPr>
              <a:t>Population Included: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N=938 (92% completed)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Mean Age 54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51% female,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76% white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60% Hispanic/Latino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~18 years living with obesity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Mean Weight: 100.7 kg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BMI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40: 23%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HgbA1c: 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54% on one oral antihyperglycemic drug at baseline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66% HTN, 61% dyslipidemia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63%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3 weight-related complications</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b="1" dirty="0">
                <a:effectLst/>
                <a:latin typeface="Calibri" panose="020F0502020204030204" pitchFamily="34" charset="0"/>
                <a:ea typeface="Calibri" panose="020F0502020204030204" pitchFamily="34" charset="0"/>
                <a:cs typeface="Times New Roman" panose="02020603050405020304" pitchFamily="18" charset="0"/>
              </a:rPr>
              <a:t>Outcomes: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Coprimary endpoints= Percent change in bodyweight from baseline and bodyweight reduction of 5% or higher.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Week 72: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10 mg, 15 mg, placebo, respectively.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Percent Change in Weight: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-12.8%, -14.7%, -3.2%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Estimated Treatment Difference (ETD)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10 mg versus placebo: -9.6% (-11.1, -8.1)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P&lt;0.0001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ETD: 15 mg versus placebo: -11.6% (-13.0, -10.1) p&lt;0.0001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Weight Reduction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247/312 (79%)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257/311 (83%)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102/315 (32%)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OR (10 mg versus placebo): 8.3 (5.6, 12.3)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OR (15 mg versus placebo): 10.5 (6.8, 16.1)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Weight Reduction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189/312 (61%)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202/311 (65%)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30/315 (9%)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OR (10 mg versus placebo): 16.1 (9.9, 26.1)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OR (15 mg versus placebo): 19.4 (11.9, 31.7)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Weight Reduction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124/312 (40%)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149/311 (48%)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8/315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OR (10 mg versus placebo): 25.2 (12.2, 52.1)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OR (15 mg versus placebo): 36.1 (17.5, 74.5)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Weight Reduction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67/312 (22%)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96/311 (31%)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3/315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OR (10 mg versus placebo): 25.6 (8.7, 75.4)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OR (15 mg versus placebo): 42.2 (14.1, 123.5)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Patients with HgbA1c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&lt;</a:t>
            </a:r>
            <a:r>
              <a:rPr lang="en-CA" sz="1800" dirty="0">
                <a:effectLst/>
                <a:latin typeface="Calibri" panose="020F0502020204030204" pitchFamily="34" charset="0"/>
                <a:ea typeface="Calibri" panose="020F0502020204030204" pitchFamily="34" charset="0"/>
                <a:cs typeface="Times New Roman" panose="02020603050405020304" pitchFamily="18" charset="0"/>
              </a:rPr>
              <a:t>6.5%: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249/312 (80%)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247/311 (79%)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63/315 (20%)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OR (10 mg versus placebo): 17.8 (11.1, 28.6)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OR (15 mg versus placebo): 18.5 (11.2, 30.7)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Post-hoc analysis: Proportion of patients taking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2 antihyperglycemic medications decreased from 38% and 38% to 33% and 32% with 10 mg and 15 mg, and increased with placebo from 42% to 53%.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No significant between group differences in overall incidence of AEs.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Treatment-emergent AEs: 78% (10 mg), 71% (15 mg), 76% (placebo)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Most common AEs with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tirzepatide</a:t>
            </a:r>
            <a:r>
              <a:rPr lang="en-CA" sz="1800" dirty="0">
                <a:effectLst/>
                <a:latin typeface="Calibri" panose="020F0502020204030204" pitchFamily="34" charset="0"/>
                <a:ea typeface="Calibri" panose="020F0502020204030204" pitchFamily="34" charset="0"/>
                <a:cs typeface="Times New Roman" panose="02020603050405020304" pitchFamily="18" charset="0"/>
              </a:rPr>
              <a:t>= GI disorders (diarrhea/NV)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Mild to moderate in severity, occurring mainly during dose escalation and decreased over time.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Three cases of confirmed pancreatitis (2= 15 mg, 1 = placebo)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No difference in cholelithiasis. </a:t>
            </a:r>
          </a:p>
          <a:p>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b="1" dirty="0">
                <a:effectLst/>
                <a:latin typeface="Calibri" panose="020F0502020204030204" pitchFamily="34" charset="0"/>
                <a:ea typeface="Calibri" panose="020F0502020204030204" pitchFamily="34" charset="0"/>
                <a:cs typeface="Times New Roman" panose="02020603050405020304" pitchFamily="18" charset="0"/>
              </a:rPr>
              <a:t>3. Oral </a:t>
            </a:r>
            <a:r>
              <a:rPr lang="en-CA" sz="1800" b="1" dirty="0" err="1">
                <a:effectLst/>
                <a:latin typeface="Calibri" panose="020F0502020204030204" pitchFamily="34" charset="0"/>
                <a:ea typeface="Calibri" panose="020F0502020204030204" pitchFamily="34" charset="0"/>
                <a:cs typeface="Times New Roman" panose="02020603050405020304" pitchFamily="18" charset="0"/>
              </a:rPr>
              <a:t>semaglutide</a:t>
            </a:r>
            <a:r>
              <a:rPr lang="en-CA" sz="1800" b="1" dirty="0">
                <a:effectLst/>
                <a:latin typeface="Calibri" panose="020F0502020204030204" pitchFamily="34" charset="0"/>
                <a:ea typeface="Calibri" panose="020F0502020204030204" pitchFamily="34" charset="0"/>
                <a:cs typeface="Times New Roman" panose="02020603050405020304" pitchFamily="18" charset="0"/>
              </a:rPr>
              <a:t> 50 mg taken once per day in adults with overweight or obesity (OASIS 1): a randomized, double-blind, placebo-controlled, phase 3 trial.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Double-blind, phase 3 superiority trial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9 countries, 50 outpatient clinics (Asia, Europe, North America)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68 weeks + 7-week follow up </a:t>
            </a:r>
          </a:p>
          <a:p>
            <a:r>
              <a:rPr lang="en-CA" sz="1800" b="0" dirty="0">
                <a:effectLst/>
                <a:latin typeface="Calibri" panose="020F0502020204030204" pitchFamily="34" charset="0"/>
                <a:ea typeface="Calibri" panose="020F0502020204030204" pitchFamily="34" charset="0"/>
                <a:cs typeface="Times New Roman" panose="02020603050405020304" pitchFamily="18" charset="0"/>
              </a:rPr>
              <a:t>Funding: Novo Nordisk </a:t>
            </a:r>
          </a:p>
          <a:p>
            <a:endParaRPr lang="en-CA"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b="1" dirty="0">
                <a:effectLst/>
                <a:latin typeface="Calibri" panose="020F0502020204030204" pitchFamily="34" charset="0"/>
                <a:ea typeface="Calibri" panose="020F0502020204030204" pitchFamily="34" charset="0"/>
                <a:cs typeface="Times New Roman" panose="02020603050405020304" pitchFamily="18" charset="0"/>
              </a:rPr>
              <a:t>Inclusion: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Adults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 18 years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20 years in Japan)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BMI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30 or BMI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27 with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1 body weight-related complication or comorbidity (HTN, dyslipidemia, obstructive sleep apnea, CVD) and with at least one self-reported dietary bodyweight loss effort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Exclusion: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&gt;5 kg change in body weight in the 90 days prior to screening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Previous/planned weight loss surgery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HgbA1c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6.5% or history of diabetes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Interventions: </a:t>
            </a:r>
          </a:p>
          <a:p>
            <a:pPr marL="0" marR="0">
              <a:spcBef>
                <a:spcPts val="0"/>
              </a:spcBef>
              <a:spcAft>
                <a:spcPts val="0"/>
              </a:spcAft>
            </a:pPr>
            <a:r>
              <a:rPr lang="en-CA" sz="1800" dirty="0" err="1">
                <a:effectLst/>
                <a:latin typeface="Calibri" panose="020F0502020204030204" pitchFamily="34" charset="0"/>
                <a:ea typeface="Calibri" panose="020F0502020204030204" pitchFamily="34" charset="0"/>
                <a:cs typeface="Times New Roman" panose="02020603050405020304" pitchFamily="18" charset="0"/>
              </a:rPr>
              <a:t>Semaglutide</a:t>
            </a:r>
            <a:r>
              <a:rPr lang="en-CA" sz="1800" dirty="0">
                <a:effectLst/>
                <a:latin typeface="Calibri" panose="020F0502020204030204" pitchFamily="34" charset="0"/>
                <a:ea typeface="Calibri" panose="020F0502020204030204" pitchFamily="34" charset="0"/>
                <a:cs typeface="Times New Roman" panose="02020603050405020304" pitchFamily="18" charset="0"/>
              </a:rPr>
              <a:t> 50 mg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Initiated at 3 mg and increased every 4 weeks (up to 50 mg by week 16)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Placebo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Oral, once daily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br>
              <a:rPr lang="en-CA" sz="1800" dirty="0">
                <a:effectLst/>
                <a:latin typeface="Calibri" panose="020F0502020204030204" pitchFamily="34" charset="0"/>
                <a:ea typeface="Calibri" panose="020F0502020204030204" pitchFamily="34" charset="0"/>
                <a:cs typeface="Times New Roman" panose="02020603050405020304" pitchFamily="18" charset="0"/>
              </a:rPr>
            </a:br>
            <a:r>
              <a:rPr lang="en-CA" sz="1800" dirty="0">
                <a:effectLst/>
                <a:latin typeface="Calibri" panose="020F0502020204030204" pitchFamily="34" charset="0"/>
                <a:ea typeface="Calibri" panose="020F0502020204030204" pitchFamily="34" charset="0"/>
                <a:cs typeface="Times New Roman" panose="02020603050405020304" pitchFamily="18" charset="0"/>
              </a:rPr>
              <a:t>Both received lifestyle intervention: counselling on diet (500 calorie deficit relative to estimated total energy expenditure) and 150 minutes/week of physical activity. Counselling sessions every 4 weeks from registered dietician or other qualified healthcare professional. </a:t>
            </a:r>
          </a:p>
          <a:p>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b="1" dirty="0">
                <a:effectLst/>
                <a:latin typeface="Calibri" panose="020F0502020204030204" pitchFamily="34" charset="0"/>
                <a:ea typeface="Calibri" panose="020F0502020204030204" pitchFamily="34" charset="0"/>
                <a:cs typeface="Times New Roman" panose="02020603050405020304" pitchFamily="18" charset="0"/>
              </a:rPr>
              <a:t>Population Included: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N=667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Mean age: 50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73% female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74% White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Mean body weight: 105.4 kg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Mean BMI: 37.5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46% HTN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40% dyslipidemia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76%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1 comorbidity at screening </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b="1" dirty="0">
                <a:effectLst/>
                <a:latin typeface="Calibri" panose="020F0502020204030204" pitchFamily="34" charset="0"/>
                <a:ea typeface="Calibri" panose="020F0502020204030204" pitchFamily="34" charset="0"/>
                <a:cs typeface="Times New Roman" panose="02020603050405020304" pitchFamily="18" charset="0"/>
              </a:rPr>
              <a:t>Results: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Coprimary endpoints= percentage change in body weight and whether participants reached a bodyweight reduction of at least 5% at 68 weeks.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Change in body weight (%): -15.1% versus -2.4% (placebo)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ETD: -12.7% (-14.2, -11.3) p&lt;0.0001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Weight Reduction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269/317 (85%)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76/295 (26%)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OR 12.6 (8.5, 18.7), p&lt;0.0001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Weight Reduction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220/317 (69%)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35/295 (12%)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OR 14.7 (9.6, 22.6), p&lt;0.0001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Weight Reduction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170/317 (54%)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17/295 (6%) </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r>
              <a:rPr lang="en-CA" sz="1800" dirty="0">
                <a:effectLst/>
                <a:latin typeface="Calibri" panose="020F0502020204030204" pitchFamily="34" charset="0"/>
                <a:ea typeface="Calibri" panose="020F0502020204030204" pitchFamily="34" charset="0"/>
                <a:cs typeface="Times New Roman" panose="02020603050405020304" pitchFamily="18" charset="0"/>
              </a:rPr>
              <a:t>OR 17.9 (10.4, 30.7), p&lt;0.0001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Weight Reduction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107/317 (34%)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8/295 (3%)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OR 18.5 (8.8, 38.9), p&lt;0.0001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Impact of weight loss on QOL Physical Function Score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Participants with a 14.6-point change (clinically meaningful change)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149/98 (50%)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87/278 (31%)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OR 2.8 (1.9, 4.1)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Participants whose BMI changed from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30 to &lt;30.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129/294 (44%)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19/268 (7%)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OR 14.1 (8.0, 25.9)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Safety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AEs leading to D/C: 19/334 (6%) 12/333 (4%)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GI disorders leading to D/C: 4% vs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GI Disorders: 268/334 (80%) versus 154/333 (46%)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Cholelithiasis 11/334 (3%) vs. 4/333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GI-related (nausea, constipation, diarrhea, vomiting) was typically transient and mild-moderate in severity and resolved without permanent trial product discontinuation. Peaked during dose escalation period.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Benign/Malignant Neoplasm Events: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30/334 (9%) versus 17/333 (5%)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Malignant Neoplasms: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5/334 (2%) versus 4/333 (1%)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Imbalance likely due to benign neoplasms. </a:t>
            </a:r>
          </a:p>
          <a:p>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b="1" dirty="0">
                <a:effectLst/>
                <a:latin typeface="Calibri" panose="020F0502020204030204" pitchFamily="34" charset="0"/>
                <a:ea typeface="Calibri" panose="020F0502020204030204" pitchFamily="34" charset="0"/>
                <a:cs typeface="Times New Roman" panose="02020603050405020304" pitchFamily="18" charset="0"/>
              </a:rPr>
              <a:t>4. Once weekly </a:t>
            </a:r>
            <a:r>
              <a:rPr lang="en-CA" sz="1800" b="1" dirty="0" err="1">
                <a:effectLst/>
                <a:latin typeface="Calibri" panose="020F0502020204030204" pitchFamily="34" charset="0"/>
                <a:ea typeface="Calibri" panose="020F0502020204030204" pitchFamily="34" charset="0"/>
                <a:cs typeface="Times New Roman" panose="02020603050405020304" pitchFamily="18" charset="0"/>
              </a:rPr>
              <a:t>semaglutide</a:t>
            </a:r>
            <a:r>
              <a:rPr lang="en-CA" sz="1800" b="1" dirty="0">
                <a:effectLst/>
                <a:latin typeface="Calibri" panose="020F0502020204030204" pitchFamily="34" charset="0"/>
                <a:ea typeface="Calibri" panose="020F0502020204030204" pitchFamily="34" charset="0"/>
                <a:cs typeface="Times New Roman" panose="02020603050405020304" pitchFamily="18" charset="0"/>
              </a:rPr>
              <a:t> in adolescents with obesity.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Double-blind, placebo-controlled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12-week, run-in (lifestyle intervention)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68-week intervention period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7-week follow-up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37 sites (multinational)</a:t>
            </a:r>
          </a:p>
          <a:p>
            <a:r>
              <a:rPr lang="en-CA" sz="1800" dirty="0">
                <a:effectLst/>
                <a:latin typeface="Calibri" panose="020F0502020204030204" pitchFamily="34" charset="0"/>
                <a:ea typeface="Calibri" panose="020F0502020204030204" pitchFamily="34" charset="0"/>
                <a:cs typeface="Times New Roman" panose="02020603050405020304" pitchFamily="18" charset="0"/>
              </a:rPr>
              <a:t>Funding: Novo Nordisk</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Run-in period: used to ensure lifestyle intervention (which is first line treatment in adolescents)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Used to ensure documentation of at least one failed lifestyle intervention attempt.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Lifestyle intervention = diet and physical activity counselling for weight loss </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Inclusion: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Adolescents 12 to &lt;18 years old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BMI in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 95</a:t>
            </a:r>
            <a:r>
              <a:rPr lang="en-CA"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CA" sz="1800" dirty="0">
                <a:effectLst/>
                <a:latin typeface="Calibri" panose="020F0502020204030204" pitchFamily="34" charset="0"/>
                <a:ea typeface="Calibri" panose="020F0502020204030204" pitchFamily="34" charset="0"/>
                <a:cs typeface="Times New Roman" panose="02020603050405020304" pitchFamily="18" charset="0"/>
              </a:rPr>
              <a:t> percentile or BMI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 85</a:t>
            </a:r>
            <a:r>
              <a:rPr lang="en-CA"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CA" sz="1800" dirty="0">
                <a:effectLst/>
                <a:latin typeface="Calibri" panose="020F0502020204030204" pitchFamily="34" charset="0"/>
                <a:ea typeface="Calibri" panose="020F0502020204030204" pitchFamily="34" charset="0"/>
                <a:cs typeface="Times New Roman" panose="02020603050405020304" pitchFamily="18" charset="0"/>
              </a:rPr>
              <a:t> percentile with at least one weight-related coexisting condition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At least one unsuccessful dietary weight-loss effort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Those with T2DM- treated with diet/exercise alone or metformin alone, with HgbA1c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&lt;</a:t>
            </a:r>
            <a:r>
              <a:rPr lang="en-CA" sz="1800" dirty="0">
                <a:effectLst/>
                <a:latin typeface="Calibri" panose="020F0502020204030204" pitchFamily="34" charset="0"/>
                <a:ea typeface="Calibri" panose="020F0502020204030204" pitchFamily="34" charset="0"/>
                <a:cs typeface="Times New Roman" panose="02020603050405020304" pitchFamily="18" charset="0"/>
              </a:rPr>
              <a:t>10%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Exclusion: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Weight change &gt;5 kg or use of medication for obesity within 90 days before screening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Previous bariatric surgery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Uncontrolled thyroid disease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Major depressive disorder within 2 years before screening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Diagnosis of severe psychiatric disorders or bulimia nervosa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History of suicide attempt </a:t>
            </a:r>
          </a:p>
          <a:p>
            <a:pPr marL="0" marR="0">
              <a:spcBef>
                <a:spcPts val="0"/>
              </a:spcBef>
              <a:spcAft>
                <a:spcPts val="0"/>
              </a:spcAft>
            </a:pPr>
            <a:r>
              <a:rPr lang="en-CA" sz="1800" b="1" dirty="0">
                <a:effectLst/>
                <a:latin typeface="Calibri" panose="020F0502020204030204" pitchFamily="34" charset="0"/>
                <a:ea typeface="Calibri" panose="020F0502020204030204" pitchFamily="34" charset="0"/>
                <a:cs typeface="Times New Roman" panose="02020603050405020304" pitchFamily="18" charset="0"/>
              </a:rPr>
              <a:t>Intervention: </a:t>
            </a:r>
          </a:p>
          <a:p>
            <a:pPr marL="0" marR="0">
              <a:spcBef>
                <a:spcPts val="0"/>
              </a:spcBef>
              <a:spcAft>
                <a:spcPts val="0"/>
              </a:spcAft>
            </a:pPr>
            <a:r>
              <a:rPr lang="en-CA" sz="1800" dirty="0" err="1">
                <a:effectLst/>
                <a:latin typeface="Calibri" panose="020F0502020204030204" pitchFamily="34" charset="0"/>
                <a:ea typeface="Calibri" panose="020F0502020204030204" pitchFamily="34" charset="0"/>
                <a:cs typeface="Times New Roman" panose="02020603050405020304" pitchFamily="18" charset="0"/>
              </a:rPr>
              <a:t>Semaglutide</a:t>
            </a:r>
            <a:r>
              <a:rPr lang="en-CA" sz="1800" dirty="0">
                <a:effectLst/>
                <a:latin typeface="Calibri" panose="020F0502020204030204" pitchFamily="34" charset="0"/>
                <a:ea typeface="Calibri" panose="020F0502020204030204" pitchFamily="34" charset="0"/>
                <a:cs typeface="Times New Roman" panose="02020603050405020304" pitchFamily="18" charset="0"/>
              </a:rPr>
              <a:t> 2.4 mg SC/weekly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Placebo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All participants and parents/guardians received behavioural lifestyle therapy (counseling about healthy nutrition and physical activity for weight loss throughout the trial) </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b="1" dirty="0">
                <a:effectLst/>
                <a:latin typeface="Calibri" panose="020F0502020204030204" pitchFamily="34" charset="0"/>
                <a:ea typeface="Calibri" panose="020F0502020204030204" pitchFamily="34" charset="0"/>
                <a:cs typeface="Times New Roman" panose="02020603050405020304" pitchFamily="18" charset="0"/>
              </a:rPr>
              <a:t>Population Included: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N=201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38% male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Mean age 15.4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64% age 15 to &lt; 18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Mean body weight: 107.5 kg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Mean BMI: 37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Impact of weight on QOL (IWQOL) = 84 (0-100, higher=better)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99% of adolescents randomized to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semaglutide</a:t>
            </a:r>
            <a:r>
              <a:rPr lang="en-CA" sz="1800" dirty="0">
                <a:effectLst/>
                <a:latin typeface="Calibri" panose="020F0502020204030204" pitchFamily="34" charset="0"/>
                <a:ea typeface="Calibri" panose="020F0502020204030204" pitchFamily="34" charset="0"/>
                <a:cs typeface="Times New Roman" panose="02020603050405020304" pitchFamily="18" charset="0"/>
              </a:rPr>
              <a:t> completed the trial (87% completed at max dose); 96% completed on placebo</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b="1" dirty="0">
                <a:effectLst/>
                <a:latin typeface="Calibri" panose="020F0502020204030204" pitchFamily="34" charset="0"/>
                <a:ea typeface="Calibri" panose="020F0502020204030204" pitchFamily="34" charset="0"/>
                <a:cs typeface="Times New Roman" panose="02020603050405020304" pitchFamily="18" charset="0"/>
              </a:rPr>
              <a:t>Results: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Primary Endpoint= % Change in BMI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-16.1% versus 0.6% (placebo)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Diff: -16.7% (-20.3, -13.2); p&lt;0.001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Secondary Confirmatory Endpoint= </a:t>
            </a: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5% reduction in body weight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95/131 (73%) vs 11/62 (18%)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OR 14.0 (6.3, 31); P&lt;0.001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Change in body weight: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-15.3 kg versus 2.4 kg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Diff: -17.7 (-21.8, -13.7)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10% reduction in body weight: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81/131 (62%); 5/62 (8%)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OR 23.0 (8.3-63.7)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15% reduction in body weight: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70/131 (53%); 3/62 (5%)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OR 25.8 (7.6, 88)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u="sng" dirty="0">
                <a:effectLst/>
                <a:latin typeface="Calibri" panose="020F0502020204030204" pitchFamily="34" charset="0"/>
                <a:ea typeface="Calibri" panose="020F0502020204030204" pitchFamily="34" charset="0"/>
                <a:cs typeface="Times New Roman" panose="02020603050405020304" pitchFamily="18" charset="0"/>
              </a:rPr>
              <a:t>&gt;</a:t>
            </a:r>
            <a:r>
              <a:rPr lang="en-CA" sz="1800" dirty="0">
                <a:effectLst/>
                <a:latin typeface="Calibri" panose="020F0502020204030204" pitchFamily="34" charset="0"/>
                <a:ea typeface="Calibri" panose="020F0502020204030204" pitchFamily="34" charset="0"/>
                <a:cs typeface="Times New Roman" panose="02020603050405020304" pitchFamily="18" charset="0"/>
              </a:rPr>
              <a:t>20% reduction in body weight: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49/131 (37%); 2/62 (3%)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OR 20.0 (4.6, 86.3)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Change in IWQOL Total Score: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5.3 versus 1.0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Diff: 4.3 (0.2, 8.3)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Harms: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GI disorders: 61.7% versus 41.8%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Primarily nausea, vomiting and diarrhea; mild to moderate in severity and of short duration (median 2-3 days)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Peaked during or shortly after the 16-week dose escalation period.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No difference in discontinuation due to AEs between groups (5% v. 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Serious Adverse Events (11% v. 9%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8213-08AA-4A42-BD7E-4CC9E6DE62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46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Background: FDA required trials to review CV safety of testosterone products</a:t>
            </a:r>
          </a:p>
          <a:p>
            <a:pPr marL="171450" indent="-171450">
              <a:buFontTx/>
              <a:buChar char="-"/>
            </a:pPr>
            <a:r>
              <a:rPr lang="en-US" dirty="0"/>
              <a:t>One small RCT in 2010: stopped prematurely due to increased incidence CV events among those receiving testosterone</a:t>
            </a:r>
          </a:p>
          <a:p>
            <a:pPr marL="171450" indent="-171450">
              <a:buFontTx/>
              <a:buChar char="-"/>
            </a:pPr>
            <a:r>
              <a:rPr lang="en-US" dirty="0"/>
              <a:t>Results conflicting from cohort trials and meta-analyses</a:t>
            </a:r>
          </a:p>
          <a:p>
            <a:pPr marL="171450" indent="-171450">
              <a:buFontTx/>
              <a:buChar char="-"/>
            </a:pPr>
            <a:r>
              <a:rPr lang="en-US" dirty="0"/>
              <a:t>This current trial has 273 adjudicated primary endpoint events “greater in number than those in all previous randomized trials of testosterone combined”</a:t>
            </a:r>
          </a:p>
          <a:p>
            <a:pPr marL="171450" indent="-171450">
              <a:buFontTx/>
              <a:buChar char="-"/>
            </a:pPr>
            <a:endParaRPr lang="en-US" dirty="0"/>
          </a:p>
          <a:p>
            <a:pPr marL="171450" indent="-171450">
              <a:buFontTx/>
              <a:buChar char="-"/>
            </a:pPr>
            <a:r>
              <a:rPr lang="en-US" dirty="0"/>
              <a:t>Dose adjustments made to testosterone to maintain levels between 12-26nmol/L or to manage high </a:t>
            </a:r>
            <a:r>
              <a:rPr lang="en-US" dirty="0" err="1"/>
              <a:t>Hct</a:t>
            </a:r>
            <a:r>
              <a:rPr lang="en-US" dirty="0"/>
              <a:t> levels (sham adjustments also done to maintain blinding)</a:t>
            </a:r>
          </a:p>
          <a:p>
            <a:pPr marL="171450" indent="-171450">
              <a:buFontTx/>
              <a:buChar char="-"/>
            </a:pPr>
            <a:r>
              <a:rPr lang="en-US" dirty="0"/>
              <a:t>From </a:t>
            </a:r>
            <a:r>
              <a:rPr lang="en-US" dirty="0" err="1"/>
              <a:t>lexicom</a:t>
            </a:r>
            <a:r>
              <a:rPr lang="en-US" dirty="0"/>
              <a:t>: 1.62% gel: “40.5mg applied QAM” and can be increased to 81mg/day if needed. Mean daily dose in trial was 65mg.</a:t>
            </a:r>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dirty="0">
                <a:solidFill>
                  <a:srgbClr val="0F406A"/>
                </a:solidFill>
                <a:latin typeface="Calibri" panose="020F0502020204030204"/>
              </a:rPr>
              <a:t>Pulmonary embolism: 0.9% vs 0.5% placebo, NNH=217 (</a:t>
            </a:r>
            <a:r>
              <a:rPr lang="en-CA" sz="1200" dirty="0">
                <a:solidFill>
                  <a:srgbClr val="FF0000"/>
                </a:solidFill>
                <a:latin typeface="Calibri" panose="020F0502020204030204"/>
              </a:rPr>
              <a:t>SS using chi-sq</a:t>
            </a:r>
            <a:r>
              <a:rPr lang="en-CA" sz="1200" dirty="0">
                <a:solidFill>
                  <a:srgbClr val="0F406A"/>
                </a:solidFill>
                <a:latin typeface="Calibri" panose="020F0502020204030204"/>
              </a:rPr>
              <a:t>)</a:t>
            </a:r>
          </a:p>
          <a:p>
            <a:r>
              <a:rPr lang="en-US" dirty="0"/>
              <a:t>Hypogonadism = decreased sexual desire or libido, decreased spontaneous erections, fatigue or decreased energy, low or depressed mood, loss of axillary or pubic body hair or decreased frequency of shaving, or hot flashes;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587AC-E56D-8548-9C68-9D343D25B8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59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sz="1800" dirty="0"/>
              <a:t>Did not report % people on 25 mg HCTZ after randomization</a:t>
            </a:r>
          </a:p>
          <a:p>
            <a:r>
              <a:rPr lang="en-CA" sz="1800" i="1" dirty="0">
                <a:effectLst/>
                <a:latin typeface="Times"/>
              </a:rPr>
              <a:t>All subsequent activities were considered to</a:t>
            </a:r>
            <a:r>
              <a:rPr lang="en-CA" sz="1800" i="0" dirty="0">
                <a:effectLst/>
                <a:latin typeface="Times"/>
              </a:rPr>
              <a:t> </a:t>
            </a:r>
            <a:r>
              <a:rPr lang="en-CA" sz="1800" i="1" dirty="0">
                <a:effectLst/>
                <a:latin typeface="Times"/>
              </a:rPr>
              <a:t>be usual care, including filling the first and</a:t>
            </a:r>
            <a:r>
              <a:rPr lang="en-CA" sz="1800" i="0" dirty="0">
                <a:effectLst/>
                <a:latin typeface="Times"/>
              </a:rPr>
              <a:t> </a:t>
            </a:r>
            <a:r>
              <a:rPr lang="en-CA" sz="1800" i="1" dirty="0">
                <a:effectLst/>
                <a:latin typeface="Times"/>
              </a:rPr>
              <a:t>subsequent trial-drug prescriptions, hypertension</a:t>
            </a:r>
            <a:r>
              <a:rPr lang="en-CA" sz="1800" i="0" dirty="0">
                <a:effectLst/>
                <a:latin typeface="Times"/>
              </a:rPr>
              <a:t> </a:t>
            </a:r>
            <a:r>
              <a:rPr lang="en-CA" sz="1800" i="1" dirty="0">
                <a:effectLst/>
                <a:latin typeface="Times"/>
              </a:rPr>
              <a:t>management, changes in medication, and adverse event</a:t>
            </a:r>
            <a:r>
              <a:rPr lang="en-CA" sz="1800" i="0" dirty="0">
                <a:effectLst/>
                <a:latin typeface="Times"/>
              </a:rPr>
              <a:t> </a:t>
            </a:r>
            <a:r>
              <a:rPr lang="en-CA" sz="1800" i="1" dirty="0">
                <a:effectLst/>
                <a:latin typeface="Times"/>
              </a:rPr>
              <a:t>monitoring. </a:t>
            </a:r>
            <a:r>
              <a:rPr lang="en-CA" sz="1800" i="1" dirty="0">
                <a:effectLst/>
                <a:highlight>
                  <a:srgbClr val="FFFF00"/>
                </a:highlight>
                <a:latin typeface="Times"/>
              </a:rPr>
              <a:t>The trial did not mandate</a:t>
            </a:r>
            <a:r>
              <a:rPr lang="en-CA" sz="1800" i="0" dirty="0">
                <a:effectLst/>
                <a:highlight>
                  <a:srgbClr val="FFFF00"/>
                </a:highlight>
                <a:latin typeface="Times"/>
              </a:rPr>
              <a:t> </a:t>
            </a:r>
            <a:r>
              <a:rPr lang="en-CA" sz="1800" i="1" dirty="0">
                <a:effectLst/>
                <a:highlight>
                  <a:srgbClr val="FFFF00"/>
                </a:highlight>
                <a:latin typeface="Times"/>
              </a:rPr>
              <a:t>clinic visits or data reporting.</a:t>
            </a:r>
          </a:p>
          <a:p>
            <a:endParaRPr lang="en-CA" dirty="0">
              <a:effectLst/>
              <a:highlight>
                <a:srgbClr val="FFFF00"/>
              </a:highlight>
              <a:latin typeface="Time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587AC-E56D-8548-9C68-9D343D25B8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38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Pragmatic in this case allowed for patient-reported outcomes and concomitant use of topical treatments.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IGA= Investigator’s Global Assessment (0-4 Higher= More Severe); IGA of 3 = moderate severity</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Included Population: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84%: current or previous use of topical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txs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42% using hormonal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tx</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Acne &gt;5 years: 52%</a:t>
            </a:r>
          </a:p>
          <a:p>
            <a:endParaRPr lang="en-CA" sz="1800" dirty="0">
              <a:effectLst/>
              <a:latin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Exclusion Criteria: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Score of Investigator’s Global Assessment (IGA) of 0-1 (clear or almost clear)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Had ever taken spironolactone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Accutane use in the past 6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mos</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Oral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abx</a:t>
            </a:r>
            <a:r>
              <a:rPr lang="en-CA" sz="1800" dirty="0">
                <a:effectLst/>
                <a:latin typeface="Calibri" panose="020F0502020204030204" pitchFamily="34" charset="0"/>
                <a:ea typeface="Calibri" panose="020F0502020204030204" pitchFamily="34" charset="0"/>
                <a:cs typeface="Times New Roman" panose="02020603050405020304" pitchFamily="18" charset="0"/>
              </a:rPr>
              <a:t> use &gt;1 week in past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mo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Planning on getting pregnant/changes in contraception.</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Renal impairment e-GFR &lt; 60 ml/min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Raised serum creatinine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Serum potassium concentrations above upper limit of laboratory reference range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err="1">
                <a:effectLst/>
                <a:latin typeface="Calibri" panose="020F0502020204030204" pitchFamily="34" charset="0"/>
                <a:ea typeface="Calibri" panose="020F0502020204030204" pitchFamily="34" charset="0"/>
                <a:cs typeface="Times New Roman" panose="02020603050405020304" pitchFamily="18" charset="0"/>
              </a:rPr>
              <a:t>Sprionolactone</a:t>
            </a:r>
            <a:r>
              <a:rPr lang="en-CA" sz="1800" dirty="0">
                <a:effectLst/>
                <a:latin typeface="Calibri" panose="020F0502020204030204" pitchFamily="34" charset="0"/>
                <a:ea typeface="Calibri" panose="020F0502020204030204" pitchFamily="34" charset="0"/>
                <a:cs typeface="Times New Roman" panose="02020603050405020304" pitchFamily="18" charset="0"/>
              </a:rPr>
              <a:t> contraindicated (e.g., taking potassium sparing diuretic, angiotensin converting enzyme inhibitors, angiotensin II receptor blocker or hereditary problems of galactose intolerance. </a:t>
            </a:r>
            <a:endParaRPr lang="en-CA" sz="1800" dirty="0">
              <a:effectLst/>
              <a:latin typeface="Calibri" panose="020F0502020204030204" pitchFamily="34" charset="0"/>
              <a:cs typeface="Times New Roman" panose="02020603050405020304" pitchFamily="18" charset="0"/>
            </a:endParaRPr>
          </a:p>
          <a:p>
            <a:r>
              <a:rPr lang="en-CA" sz="1800" dirty="0">
                <a:effectLst/>
                <a:latin typeface="Calibri" panose="020F0502020204030204" pitchFamily="34" charset="0"/>
                <a:cs typeface="Times New Roman" panose="02020603050405020304" pitchFamily="18" charset="0"/>
              </a:rPr>
              <a:t>Other Outcomes: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Participants Self-Assessed “Improved” (12 weeks)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68% versus 72%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*Acne-specific QOL (0-30, higher=better) (12 weeks):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17.8 versus 19.2 (MD 1.27; 0.07-2.46)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*Acne-specific QOL (0-30, higher=better) (24 weeks):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17.4 versus 21.2 (MD 3.45; 2.16-4.75)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*Adjusted for baseline variables</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2 withdrawals due to adverse events in each arm.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Adverse Events in Men-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Gynecomastia, decreased libido and relative impotence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Santer</a:t>
            </a:r>
            <a:r>
              <a:rPr lang="en-CA" sz="1800" dirty="0">
                <a:effectLst/>
                <a:latin typeface="Calibri" panose="020F0502020204030204" pitchFamily="34" charset="0"/>
                <a:ea typeface="Calibri" panose="020F0502020204030204" pitchFamily="34" charset="0"/>
                <a:cs typeface="Times New Roman" panose="02020603050405020304" pitchFamily="18" charset="0"/>
              </a:rPr>
              <a:t> 2023)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Limitations: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IGA not measured at 24 weeks (no face to face assessment)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Conducted during the covid-19 pandemic.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Remote follow-up visits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Limited collection of investigator-assessed acne severity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Reduced availability of data for treatment adherence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FASCE- Ongoing trial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Spironolactone 150 mg/d versus Doxycycline 100 mg/d (x 3 months, then spironolactone versus placebo x 3 months) </a:t>
            </a:r>
          </a:p>
          <a:p>
            <a:pPr marL="0" marR="0" lvl="0" indent="0">
              <a:spcBef>
                <a:spcPts val="0"/>
              </a:spcBef>
              <a:spcAft>
                <a:spcPts val="0"/>
              </a:spcAft>
              <a:buFont typeface="Calibri" panose="020F0502020204030204" pitchFamily="34" charset="0"/>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Possibility for prescribing higher doses?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Calibri" panose="020F050202020403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587AC-E56D-8548-9C68-9D343D25B8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319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24268C-6805-F04B-8FFF-500F9CD488BC}" type="slidenum">
              <a:rPr lang="en-US" smtClean="0"/>
              <a:t>13</a:t>
            </a:fld>
            <a:endParaRPr lang="en-US"/>
          </a:p>
        </p:txBody>
      </p:sp>
    </p:spTree>
    <p:extLst>
      <p:ext uri="{BB962C8B-B14F-4D97-AF65-F5344CB8AC3E}">
        <p14:creationId xmlns:p14="http://schemas.microsoft.com/office/powerpoint/2010/main" val="1915771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MCI = mild cognitive impairment, AD = Alzheimer’s disease ARIA = amyloid related </a:t>
            </a:r>
            <a:r>
              <a:rPr lang="en-US" dirty="0" err="1"/>
              <a:t>imaginag</a:t>
            </a:r>
            <a:r>
              <a:rPr lang="en-US" dirty="0"/>
              <a:t> abnormalities (E=effusions, H = </a:t>
            </a:r>
            <a:r>
              <a:rPr lang="en-US" dirty="0" err="1"/>
              <a:t>hemoorhage</a:t>
            </a:r>
            <a:r>
              <a:rPr lang="en-US" dirty="0"/>
              <a:t>)</a:t>
            </a:r>
          </a:p>
          <a:p>
            <a:r>
              <a:rPr lang="en-US" dirty="0" err="1"/>
              <a:t>EiSai</a:t>
            </a:r>
            <a:r>
              <a:rPr lang="en-US" dirty="0"/>
              <a:t> makes </a:t>
            </a:r>
            <a:r>
              <a:rPr lang="en-US" dirty="0" err="1"/>
              <a:t>lecanenmab</a:t>
            </a:r>
            <a:r>
              <a:rPr lang="en-US" dirty="0"/>
              <a:t> – they designed trial and analyzed data, aided in drafting; partially funded by Biogen</a:t>
            </a:r>
          </a:p>
          <a:p>
            <a:pPr marL="171450" indent="-171450">
              <a:buFontTx/>
              <a:buChar char="-"/>
            </a:pPr>
            <a:r>
              <a:rPr lang="en-US" dirty="0"/>
              <a:t>No MOCA, no MMSE at baseline or studied at all</a:t>
            </a:r>
          </a:p>
          <a:p>
            <a:pPr marL="171450" indent="-171450">
              <a:buFontTx/>
              <a:buChar char="-"/>
            </a:pPr>
            <a:r>
              <a:rPr lang="en-US" dirty="0"/>
              <a:t>Sensitivity analyses performed using </a:t>
            </a:r>
            <a:r>
              <a:rPr lang="en-US" dirty="0" err="1"/>
              <a:t>imputating</a:t>
            </a:r>
            <a:r>
              <a:rPr lang="en-US" dirty="0"/>
              <a:t> o </a:t>
            </a:r>
            <a:r>
              <a:rPr lang="en-US" dirty="0" err="1"/>
              <a:t>fmissing</a:t>
            </a:r>
            <a:r>
              <a:rPr lang="en-US" dirty="0"/>
              <a:t> data with mean values from placebo group (https://</a:t>
            </a:r>
            <a:r>
              <a:rPr lang="en-US" dirty="0" err="1"/>
              <a:t>doi.org</a:t>
            </a:r>
            <a:r>
              <a:rPr lang="en-US" dirty="0"/>
              <a:t>/10.1038/s41582-022-00768-w) – results attenuated (-0.39 versus -0.45)</a:t>
            </a:r>
          </a:p>
          <a:p>
            <a:pPr marL="171450" indent="-171450">
              <a:buFontTx/>
              <a:buChar char="-"/>
            </a:pPr>
            <a:endParaRPr lang="en-US" dirty="0"/>
          </a:p>
          <a:p>
            <a:pPr marL="171450" indent="-171450">
              <a:buFontTx/>
              <a:buChar char="-"/>
            </a:pPr>
            <a:r>
              <a:rPr lang="en-US" sz="1200" dirty="0">
                <a:solidFill>
                  <a:srgbClr val="0F406A"/>
                </a:solidFill>
                <a:latin typeface="Calibri" panose="020F0502020204030204"/>
              </a:rPr>
              <a:t>MCI (62%) or mild AD (38%), </a:t>
            </a:r>
            <a:endParaRPr lang="en-US" dirty="0"/>
          </a:p>
          <a:p>
            <a:pPr marL="171450" indent="-171450">
              <a:buFontTx/>
              <a:buChar char="-"/>
            </a:pPr>
            <a:r>
              <a:rPr lang="en-US" dirty="0"/>
              <a:t>CDRSB (Clinical dementia rating – sum of boxes)– assess six domains (memory, orientation, judgement, problem solving, community affairs, home/hobbies, personal care)</a:t>
            </a:r>
          </a:p>
          <a:p>
            <a:pPr marL="171450" indent="-171450">
              <a:buFontTx/>
              <a:buChar char="-"/>
            </a:pPr>
            <a:r>
              <a:rPr lang="en-US" dirty="0"/>
              <a:t>Each domain score ranges from 0 to 3 with total score from 0 to 18</a:t>
            </a:r>
          </a:p>
          <a:p>
            <a:pPr marL="171450" indent="-171450">
              <a:buFontTx/>
              <a:buChar char="-"/>
            </a:pPr>
            <a:r>
              <a:rPr lang="en-US" dirty="0"/>
              <a:t>Higher = more impairment, 0.5 to 6 indicates early AD</a:t>
            </a:r>
          </a:p>
          <a:p>
            <a:pPr marL="171450" indent="-171450">
              <a:buFontTx/>
              <a:buChar char="-"/>
            </a:pPr>
            <a:endParaRPr lang="en-US" dirty="0"/>
          </a:p>
          <a:p>
            <a:pPr marL="171450" indent="-171450">
              <a:buFontTx/>
              <a:buChar char="-"/>
            </a:pPr>
            <a:r>
              <a:rPr lang="en-US" dirty="0"/>
              <a:t>ADAS cog = 14 items, range 0-90, higher = worse impairment</a:t>
            </a:r>
          </a:p>
          <a:p>
            <a:pPr marL="171450" indent="-171450">
              <a:buFontTx/>
              <a:buChar char="-"/>
            </a:pPr>
            <a:r>
              <a:rPr lang="en-US" dirty="0"/>
              <a:t>Drop out rate 17%</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CA" sz="1200" b="0" i="0" u="none" strike="noStrike" kern="1200" cap="none" spc="0" normalizeH="0" baseline="0" noProof="0" dirty="0">
                <a:ln>
                  <a:noFill/>
                </a:ln>
                <a:solidFill>
                  <a:srgbClr val="0F406A"/>
                </a:solidFill>
                <a:effectLst/>
                <a:uLnTx/>
                <a:uFillTx/>
                <a:latin typeface="Calibri" panose="020F0502020204030204"/>
                <a:ea typeface="+mn-ea"/>
                <a:cs typeface="+mn-cs"/>
              </a:rPr>
              <a:t>Infusion reactions, 96% mild-moderate, 75% with first dose, ~45% needed meds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r>
              <a:rPr lang="en-US" b="1" dirty="0"/>
              <a:t>ARIA (Amyloid related Imaging Abnormalities) &amp; if E it is edema or effusion and if H it is hemorrhage. </a:t>
            </a:r>
          </a:p>
          <a:p>
            <a:pPr marL="171450" indent="-171450">
              <a:buFontTx/>
              <a:buChar char="-"/>
            </a:pPr>
            <a:r>
              <a:rPr lang="en-US" dirty="0"/>
              <a:t>Details about ARIA-E: 80% were asymptomatic with 70% happening first 3 months; 80% resolved within 4 </a:t>
            </a:r>
            <a:r>
              <a:rPr lang="en-US" dirty="0" err="1"/>
              <a:t>mo</a:t>
            </a:r>
            <a:r>
              <a:rPr lang="en-US" dirty="0"/>
              <a:t> of detection. About 3% had symptomatic ARIA-E (HA, visual disturbance and </a:t>
            </a:r>
            <a:r>
              <a:rPr lang="en-US" dirty="0" err="1"/>
              <a:t>convusion</a:t>
            </a:r>
            <a:r>
              <a:rPr lang="en-US" dirty="0"/>
              <a:t>)</a:t>
            </a:r>
          </a:p>
          <a:p>
            <a:pPr marL="171450" indent="-171450">
              <a:buFontTx/>
              <a:buChar char="-"/>
            </a:pPr>
            <a:r>
              <a:rPr lang="en-US" dirty="0"/>
              <a:t>Details about ARIA-H: (</a:t>
            </a:r>
            <a:r>
              <a:rPr lang="en-US" dirty="0" err="1"/>
              <a:t>ie</a:t>
            </a:r>
            <a:r>
              <a:rPr lang="en-US" dirty="0"/>
              <a:t>. those without ARIA-E):  NNH90 (~9% vs 8%); symptomatic s was 0.7% vs 0.2% placebo causing dizziness. </a:t>
            </a:r>
            <a:r>
              <a:rPr lang="en-US" dirty="0" err="1"/>
              <a:t>Macrohemorrahge</a:t>
            </a:r>
            <a:r>
              <a:rPr lang="en-US" dirty="0"/>
              <a:t> occurred in 0.5% more than placebo group . </a:t>
            </a:r>
          </a:p>
          <a:p>
            <a:pPr marL="171450" indent="-171450">
              <a:buFontTx/>
              <a:buChar char="-"/>
            </a:pPr>
            <a:r>
              <a:rPr lang="en-US" dirty="0"/>
              <a:t>More ARIA if </a:t>
            </a:r>
            <a:r>
              <a:rPr lang="en-US" dirty="0" err="1"/>
              <a:t>ApoE</a:t>
            </a:r>
            <a:r>
              <a:rPr lang="en-US" dirty="0"/>
              <a:t> carrier status positive (epsilon 4)</a:t>
            </a:r>
          </a:p>
          <a:p>
            <a:pPr marL="171450" indent="-171450">
              <a:buFontTx/>
              <a:buChar char="-"/>
            </a:pPr>
            <a:r>
              <a:rPr lang="en-US" dirty="0"/>
              <a:t>MCID for CDR-SB is -1 (MCI) and -1.5 for mild AD = decrease in score suggests less impairment. But this RCT showed both scores increasing (</a:t>
            </a:r>
            <a:r>
              <a:rPr lang="en-US" dirty="0" err="1"/>
              <a:t>ie</a:t>
            </a:r>
            <a:r>
              <a:rPr lang="en-US" dirty="0"/>
              <a:t>. both groups ‘worsening’) - - reference #2 on slide</a:t>
            </a:r>
          </a:p>
          <a:p>
            <a:pPr marL="171450" indent="-171450">
              <a:buFontTx/>
              <a:buChar char="-"/>
            </a:pPr>
            <a:r>
              <a:rPr lang="en-US" dirty="0"/>
              <a:t>Other references suggest MCID 1-2.5 points over 1 year; ADAS cog 11 2-5 points over 1 year</a:t>
            </a:r>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1" dirty="0">
                <a:solidFill>
                  <a:srgbClr val="0F406A"/>
                </a:solidFill>
                <a:latin typeface="Calibri" panose="020F0502020204030204"/>
              </a:rPr>
              <a:t>CONTEXT: </a:t>
            </a:r>
            <a:r>
              <a:rPr lang="en-CA" sz="1200" dirty="0">
                <a:solidFill>
                  <a:srgbClr val="0F406A"/>
                </a:solidFill>
                <a:latin typeface="Calibri" panose="020F0502020204030204"/>
              </a:rPr>
              <a:t>donepezil</a:t>
            </a:r>
            <a:r>
              <a:rPr lang="en-CA" sz="1200" baseline="30000" dirty="0">
                <a:solidFill>
                  <a:srgbClr val="0F406A"/>
                </a:solidFill>
                <a:latin typeface="Calibri" panose="020F0502020204030204"/>
              </a:rPr>
              <a:t>2</a:t>
            </a:r>
            <a:r>
              <a:rPr lang="en-CA" sz="1200" dirty="0">
                <a:solidFill>
                  <a:srgbClr val="0F406A"/>
                </a:solidFill>
                <a:latin typeface="Calibri" panose="020F0502020204030204"/>
              </a:rPr>
              <a:t> reduces CDR-SB by 0.5 and generally well tolerated (and ADAS-Cog 2.7)</a:t>
            </a:r>
            <a:endParaRPr lang="en-CA" sz="1200" b="1" dirty="0">
              <a:solidFill>
                <a:srgbClr val="0F406A"/>
              </a:solidFill>
              <a:latin typeface="Calibri" panose="020F0502020204030204"/>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587AC-E56D-8548-9C68-9D343D25B8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702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30AF-46E5-B702-6AF1-A3A300362E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98275F-EFD8-0806-30B0-185295A34D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8D5A6E-58EC-89A9-BDEF-89515203ED51}"/>
              </a:ext>
            </a:extLst>
          </p:cNvPr>
          <p:cNvSpPr>
            <a:spLocks noGrp="1"/>
          </p:cNvSpPr>
          <p:nvPr>
            <p:ph type="dt" sz="half" idx="10"/>
          </p:nvPr>
        </p:nvSpPr>
        <p:spPr/>
        <p:txBody>
          <a:bodyPr/>
          <a:lstStyle/>
          <a:p>
            <a:fld id="{AE51CD0E-BC49-2F4E-8E19-8B5A7A62DCCF}" type="datetimeFigureOut">
              <a:rPr lang="en-US" smtClean="0"/>
              <a:t>11/7/2023</a:t>
            </a:fld>
            <a:endParaRPr lang="en-US"/>
          </a:p>
        </p:txBody>
      </p:sp>
      <p:sp>
        <p:nvSpPr>
          <p:cNvPr id="5" name="Footer Placeholder 4">
            <a:extLst>
              <a:ext uri="{FF2B5EF4-FFF2-40B4-BE49-F238E27FC236}">
                <a16:creationId xmlns:a16="http://schemas.microsoft.com/office/drawing/2014/main" id="{C3747C76-6D44-10D5-29B9-FC2450877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07067-13D8-C2FE-4748-1A7C64BB3576}"/>
              </a:ext>
            </a:extLst>
          </p:cNvPr>
          <p:cNvSpPr>
            <a:spLocks noGrp="1"/>
          </p:cNvSpPr>
          <p:nvPr>
            <p:ph type="sldNum" sz="quarter" idx="12"/>
          </p:nvPr>
        </p:nvSpPr>
        <p:spPr/>
        <p:txBody>
          <a:bodyPr/>
          <a:lstStyle/>
          <a:p>
            <a:fld id="{BB27B674-C77E-4449-8670-BFF06C0ABB23}" type="slidenum">
              <a:rPr lang="en-US" smtClean="0"/>
              <a:t>‹#›</a:t>
            </a:fld>
            <a:endParaRPr lang="en-US"/>
          </a:p>
        </p:txBody>
      </p:sp>
    </p:spTree>
    <p:extLst>
      <p:ext uri="{BB962C8B-B14F-4D97-AF65-F5344CB8AC3E}">
        <p14:creationId xmlns:p14="http://schemas.microsoft.com/office/powerpoint/2010/main" val="3578192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9E704-ED28-1319-17B7-D75E0DBFF9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67BEB2-95D6-AF7A-56FD-027FB02D95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DE671F-D904-F18A-44D7-36491D7404AC}"/>
              </a:ext>
            </a:extLst>
          </p:cNvPr>
          <p:cNvSpPr>
            <a:spLocks noGrp="1"/>
          </p:cNvSpPr>
          <p:nvPr>
            <p:ph type="dt" sz="half" idx="10"/>
          </p:nvPr>
        </p:nvSpPr>
        <p:spPr/>
        <p:txBody>
          <a:bodyPr/>
          <a:lstStyle/>
          <a:p>
            <a:fld id="{AE51CD0E-BC49-2F4E-8E19-8B5A7A62DCCF}" type="datetimeFigureOut">
              <a:rPr lang="en-US" smtClean="0"/>
              <a:t>11/7/2023</a:t>
            </a:fld>
            <a:endParaRPr lang="en-US"/>
          </a:p>
        </p:txBody>
      </p:sp>
      <p:sp>
        <p:nvSpPr>
          <p:cNvPr id="5" name="Footer Placeholder 4">
            <a:extLst>
              <a:ext uri="{FF2B5EF4-FFF2-40B4-BE49-F238E27FC236}">
                <a16:creationId xmlns:a16="http://schemas.microsoft.com/office/drawing/2014/main" id="{A9762581-F08A-6005-8141-F86C8F459C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B41DA0-1EDD-6F42-6FFE-5E9A18683F80}"/>
              </a:ext>
            </a:extLst>
          </p:cNvPr>
          <p:cNvSpPr>
            <a:spLocks noGrp="1"/>
          </p:cNvSpPr>
          <p:nvPr>
            <p:ph type="sldNum" sz="quarter" idx="12"/>
          </p:nvPr>
        </p:nvSpPr>
        <p:spPr/>
        <p:txBody>
          <a:bodyPr/>
          <a:lstStyle/>
          <a:p>
            <a:fld id="{BB27B674-C77E-4449-8670-BFF06C0ABB23}" type="slidenum">
              <a:rPr lang="en-US" smtClean="0"/>
              <a:t>‹#›</a:t>
            </a:fld>
            <a:endParaRPr lang="en-US"/>
          </a:p>
        </p:txBody>
      </p:sp>
    </p:spTree>
    <p:extLst>
      <p:ext uri="{BB962C8B-B14F-4D97-AF65-F5344CB8AC3E}">
        <p14:creationId xmlns:p14="http://schemas.microsoft.com/office/powerpoint/2010/main" val="188354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3276E-0F17-D1AF-3E87-CF9905048A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46BD7D-21C9-371F-10AD-0B5ADA2189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068847-7651-0DAE-30CD-0BC220DA91E2}"/>
              </a:ext>
            </a:extLst>
          </p:cNvPr>
          <p:cNvSpPr>
            <a:spLocks noGrp="1"/>
          </p:cNvSpPr>
          <p:nvPr>
            <p:ph type="dt" sz="half" idx="10"/>
          </p:nvPr>
        </p:nvSpPr>
        <p:spPr/>
        <p:txBody>
          <a:bodyPr/>
          <a:lstStyle/>
          <a:p>
            <a:fld id="{AE51CD0E-BC49-2F4E-8E19-8B5A7A62DCCF}" type="datetimeFigureOut">
              <a:rPr lang="en-US" smtClean="0"/>
              <a:t>11/7/2023</a:t>
            </a:fld>
            <a:endParaRPr lang="en-US"/>
          </a:p>
        </p:txBody>
      </p:sp>
      <p:sp>
        <p:nvSpPr>
          <p:cNvPr id="5" name="Footer Placeholder 4">
            <a:extLst>
              <a:ext uri="{FF2B5EF4-FFF2-40B4-BE49-F238E27FC236}">
                <a16:creationId xmlns:a16="http://schemas.microsoft.com/office/drawing/2014/main" id="{C0B17475-05D1-B16C-83FE-692345038F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831E3-43D3-7CB3-1EF1-AE694E0B6E29}"/>
              </a:ext>
            </a:extLst>
          </p:cNvPr>
          <p:cNvSpPr>
            <a:spLocks noGrp="1"/>
          </p:cNvSpPr>
          <p:nvPr>
            <p:ph type="sldNum" sz="quarter" idx="12"/>
          </p:nvPr>
        </p:nvSpPr>
        <p:spPr/>
        <p:txBody>
          <a:bodyPr/>
          <a:lstStyle/>
          <a:p>
            <a:fld id="{BB27B674-C77E-4449-8670-BFF06C0ABB23}" type="slidenum">
              <a:rPr lang="en-US" smtClean="0"/>
              <a:t>‹#›</a:t>
            </a:fld>
            <a:endParaRPr lang="en-US"/>
          </a:p>
        </p:txBody>
      </p:sp>
    </p:spTree>
    <p:extLst>
      <p:ext uri="{BB962C8B-B14F-4D97-AF65-F5344CB8AC3E}">
        <p14:creationId xmlns:p14="http://schemas.microsoft.com/office/powerpoint/2010/main" val="2765767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rand Ab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966385"/>
            <a:ext cx="12192000" cy="2578100"/>
          </a:xfrm>
          <a:prstGeom prst="rect">
            <a:avLst/>
          </a:prstGeom>
        </p:spPr>
        <p:txBody>
          <a:bodyPr/>
          <a:lstStyle/>
          <a:p>
            <a:r>
              <a:rPr lang="en-US"/>
              <a:t>Click icon to add picture</a:t>
            </a:r>
          </a:p>
        </p:txBody>
      </p:sp>
    </p:spTree>
    <p:extLst>
      <p:ext uri="{BB962C8B-B14F-4D97-AF65-F5344CB8AC3E}">
        <p14:creationId xmlns:p14="http://schemas.microsoft.com/office/powerpoint/2010/main" val="4208170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04DB51-E070-124D-B108-27C00500E139}"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8D5BC-B270-4949-A222-DFCE1F255120}" type="slidenum">
              <a:rPr lang="en-US" smtClean="0"/>
              <a:t>‹#›</a:t>
            </a:fld>
            <a:endParaRPr lang="en-US"/>
          </a:p>
        </p:txBody>
      </p:sp>
    </p:spTree>
    <p:extLst>
      <p:ext uri="{BB962C8B-B14F-4D97-AF65-F5344CB8AC3E}">
        <p14:creationId xmlns:p14="http://schemas.microsoft.com/office/powerpoint/2010/main" val="172392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04DB51-E070-124D-B108-27C00500E139}"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8D5BC-B270-4949-A222-DFCE1F255120}" type="slidenum">
              <a:rPr lang="en-US" smtClean="0"/>
              <a:t>‹#›</a:t>
            </a:fld>
            <a:endParaRPr lang="en-US"/>
          </a:p>
        </p:txBody>
      </p:sp>
    </p:spTree>
    <p:extLst>
      <p:ext uri="{BB962C8B-B14F-4D97-AF65-F5344CB8AC3E}">
        <p14:creationId xmlns:p14="http://schemas.microsoft.com/office/powerpoint/2010/main" val="358963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04DB51-E070-124D-B108-27C00500E139}"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8D5BC-B270-4949-A222-DFCE1F255120}" type="slidenum">
              <a:rPr lang="en-US" smtClean="0"/>
              <a:t>‹#›</a:t>
            </a:fld>
            <a:endParaRPr lang="en-US"/>
          </a:p>
        </p:txBody>
      </p:sp>
    </p:spTree>
    <p:extLst>
      <p:ext uri="{BB962C8B-B14F-4D97-AF65-F5344CB8AC3E}">
        <p14:creationId xmlns:p14="http://schemas.microsoft.com/office/powerpoint/2010/main" val="3185811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04DB51-E070-124D-B108-27C00500E139}"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8D5BC-B270-4949-A222-DFCE1F255120}" type="slidenum">
              <a:rPr lang="en-US" smtClean="0"/>
              <a:t>‹#›</a:t>
            </a:fld>
            <a:endParaRPr lang="en-US"/>
          </a:p>
        </p:txBody>
      </p:sp>
    </p:spTree>
    <p:extLst>
      <p:ext uri="{BB962C8B-B14F-4D97-AF65-F5344CB8AC3E}">
        <p14:creationId xmlns:p14="http://schemas.microsoft.com/office/powerpoint/2010/main" val="4249211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04DB51-E070-124D-B108-27C00500E139}"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88D5BC-B270-4949-A222-DFCE1F255120}" type="slidenum">
              <a:rPr lang="en-US" smtClean="0"/>
              <a:t>‹#›</a:t>
            </a:fld>
            <a:endParaRPr lang="en-US"/>
          </a:p>
        </p:txBody>
      </p:sp>
    </p:spTree>
    <p:extLst>
      <p:ext uri="{BB962C8B-B14F-4D97-AF65-F5344CB8AC3E}">
        <p14:creationId xmlns:p14="http://schemas.microsoft.com/office/powerpoint/2010/main" val="3548770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04DB51-E070-124D-B108-27C00500E139}"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88D5BC-B270-4949-A222-DFCE1F255120}" type="slidenum">
              <a:rPr lang="en-US" smtClean="0"/>
              <a:t>‹#›</a:t>
            </a:fld>
            <a:endParaRPr lang="en-US"/>
          </a:p>
        </p:txBody>
      </p:sp>
    </p:spTree>
    <p:extLst>
      <p:ext uri="{BB962C8B-B14F-4D97-AF65-F5344CB8AC3E}">
        <p14:creationId xmlns:p14="http://schemas.microsoft.com/office/powerpoint/2010/main" val="2240058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04DB51-E070-124D-B108-27C00500E139}"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88D5BC-B270-4949-A222-DFCE1F255120}" type="slidenum">
              <a:rPr lang="en-US" smtClean="0"/>
              <a:t>‹#›</a:t>
            </a:fld>
            <a:endParaRPr lang="en-US"/>
          </a:p>
        </p:txBody>
      </p:sp>
    </p:spTree>
    <p:extLst>
      <p:ext uri="{BB962C8B-B14F-4D97-AF65-F5344CB8AC3E}">
        <p14:creationId xmlns:p14="http://schemas.microsoft.com/office/powerpoint/2010/main" val="2034340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BD45-48DF-0105-602B-1AF975DE59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3DEEB9-E976-8797-9CA5-03907564C0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B8C6A-5C20-3889-30D9-6DA24F1114C6}"/>
              </a:ext>
            </a:extLst>
          </p:cNvPr>
          <p:cNvSpPr>
            <a:spLocks noGrp="1"/>
          </p:cNvSpPr>
          <p:nvPr>
            <p:ph type="dt" sz="half" idx="10"/>
          </p:nvPr>
        </p:nvSpPr>
        <p:spPr/>
        <p:txBody>
          <a:bodyPr/>
          <a:lstStyle/>
          <a:p>
            <a:fld id="{AE51CD0E-BC49-2F4E-8E19-8B5A7A62DCCF}" type="datetimeFigureOut">
              <a:rPr lang="en-US" smtClean="0"/>
              <a:t>11/7/2023</a:t>
            </a:fld>
            <a:endParaRPr lang="en-US"/>
          </a:p>
        </p:txBody>
      </p:sp>
      <p:sp>
        <p:nvSpPr>
          <p:cNvPr id="5" name="Footer Placeholder 4">
            <a:extLst>
              <a:ext uri="{FF2B5EF4-FFF2-40B4-BE49-F238E27FC236}">
                <a16:creationId xmlns:a16="http://schemas.microsoft.com/office/drawing/2014/main" id="{BCEC1363-EE81-4A5A-B809-01263DF1F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480A6-444B-F013-9C6A-7B2C5A0C588E}"/>
              </a:ext>
            </a:extLst>
          </p:cNvPr>
          <p:cNvSpPr>
            <a:spLocks noGrp="1"/>
          </p:cNvSpPr>
          <p:nvPr>
            <p:ph type="sldNum" sz="quarter" idx="12"/>
          </p:nvPr>
        </p:nvSpPr>
        <p:spPr/>
        <p:txBody>
          <a:bodyPr/>
          <a:lstStyle/>
          <a:p>
            <a:fld id="{BB27B674-C77E-4449-8670-BFF06C0ABB23}" type="slidenum">
              <a:rPr lang="en-US" smtClean="0"/>
              <a:t>‹#›</a:t>
            </a:fld>
            <a:endParaRPr lang="en-US"/>
          </a:p>
        </p:txBody>
      </p:sp>
    </p:spTree>
    <p:extLst>
      <p:ext uri="{BB962C8B-B14F-4D97-AF65-F5344CB8AC3E}">
        <p14:creationId xmlns:p14="http://schemas.microsoft.com/office/powerpoint/2010/main" val="4131912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04DB51-E070-124D-B108-27C00500E139}"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8D5BC-B270-4949-A222-DFCE1F255120}" type="slidenum">
              <a:rPr lang="en-US" smtClean="0"/>
              <a:t>‹#›</a:t>
            </a:fld>
            <a:endParaRPr lang="en-US"/>
          </a:p>
        </p:txBody>
      </p:sp>
    </p:spTree>
    <p:extLst>
      <p:ext uri="{BB962C8B-B14F-4D97-AF65-F5344CB8AC3E}">
        <p14:creationId xmlns:p14="http://schemas.microsoft.com/office/powerpoint/2010/main" val="2757509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04DB51-E070-124D-B108-27C00500E139}"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8D5BC-B270-4949-A222-DFCE1F255120}" type="slidenum">
              <a:rPr lang="en-US" smtClean="0"/>
              <a:t>‹#›</a:t>
            </a:fld>
            <a:endParaRPr lang="en-US"/>
          </a:p>
        </p:txBody>
      </p:sp>
    </p:spTree>
    <p:extLst>
      <p:ext uri="{BB962C8B-B14F-4D97-AF65-F5344CB8AC3E}">
        <p14:creationId xmlns:p14="http://schemas.microsoft.com/office/powerpoint/2010/main" val="1234176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04DB51-E070-124D-B108-27C00500E139}"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8D5BC-B270-4949-A222-DFCE1F255120}" type="slidenum">
              <a:rPr lang="en-US" smtClean="0"/>
              <a:t>‹#›</a:t>
            </a:fld>
            <a:endParaRPr lang="en-US"/>
          </a:p>
        </p:txBody>
      </p:sp>
    </p:spTree>
    <p:extLst>
      <p:ext uri="{BB962C8B-B14F-4D97-AF65-F5344CB8AC3E}">
        <p14:creationId xmlns:p14="http://schemas.microsoft.com/office/powerpoint/2010/main" val="1232469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04DB51-E070-124D-B108-27C00500E139}"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8D5BC-B270-4949-A222-DFCE1F255120}" type="slidenum">
              <a:rPr lang="en-US" smtClean="0"/>
              <a:t>‹#›</a:t>
            </a:fld>
            <a:endParaRPr lang="en-US"/>
          </a:p>
        </p:txBody>
      </p:sp>
    </p:spTree>
    <p:extLst>
      <p:ext uri="{BB962C8B-B14F-4D97-AF65-F5344CB8AC3E}">
        <p14:creationId xmlns:p14="http://schemas.microsoft.com/office/powerpoint/2010/main" val="4286420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rand Ab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966386"/>
            <a:ext cx="12192000" cy="2578100"/>
          </a:xfrm>
          <a:prstGeom prst="rect">
            <a:avLst/>
          </a:prstGeom>
        </p:spPr>
        <p:txBody>
          <a:bodyPr/>
          <a:lstStyle/>
          <a:p>
            <a:r>
              <a:rPr lang="en-US"/>
              <a:t>Click icon to add picture</a:t>
            </a:r>
          </a:p>
        </p:txBody>
      </p:sp>
    </p:spTree>
    <p:extLst>
      <p:ext uri="{BB962C8B-B14F-4D97-AF65-F5344CB8AC3E}">
        <p14:creationId xmlns:p14="http://schemas.microsoft.com/office/powerpoint/2010/main" val="94937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B0A1A-5596-592F-51DE-598485142A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98AB0E-C300-5642-CDAD-43844B33FC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FEDD38-C904-6211-B582-2D54149D9B6F}"/>
              </a:ext>
            </a:extLst>
          </p:cNvPr>
          <p:cNvSpPr>
            <a:spLocks noGrp="1"/>
          </p:cNvSpPr>
          <p:nvPr>
            <p:ph type="dt" sz="half" idx="10"/>
          </p:nvPr>
        </p:nvSpPr>
        <p:spPr/>
        <p:txBody>
          <a:bodyPr/>
          <a:lstStyle/>
          <a:p>
            <a:fld id="{AE51CD0E-BC49-2F4E-8E19-8B5A7A62DCCF}" type="datetimeFigureOut">
              <a:rPr lang="en-US" smtClean="0"/>
              <a:t>11/7/2023</a:t>
            </a:fld>
            <a:endParaRPr lang="en-US"/>
          </a:p>
        </p:txBody>
      </p:sp>
      <p:sp>
        <p:nvSpPr>
          <p:cNvPr id="5" name="Footer Placeholder 4">
            <a:extLst>
              <a:ext uri="{FF2B5EF4-FFF2-40B4-BE49-F238E27FC236}">
                <a16:creationId xmlns:a16="http://schemas.microsoft.com/office/drawing/2014/main" id="{66ABCECC-FD39-22DF-33BC-C30B787A0C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CF7E8-768D-2594-23B5-D45F16974D6A}"/>
              </a:ext>
            </a:extLst>
          </p:cNvPr>
          <p:cNvSpPr>
            <a:spLocks noGrp="1"/>
          </p:cNvSpPr>
          <p:nvPr>
            <p:ph type="sldNum" sz="quarter" idx="12"/>
          </p:nvPr>
        </p:nvSpPr>
        <p:spPr/>
        <p:txBody>
          <a:bodyPr/>
          <a:lstStyle/>
          <a:p>
            <a:fld id="{BB27B674-C77E-4449-8670-BFF06C0ABB23}" type="slidenum">
              <a:rPr lang="en-US" smtClean="0"/>
              <a:t>‹#›</a:t>
            </a:fld>
            <a:endParaRPr lang="en-US"/>
          </a:p>
        </p:txBody>
      </p:sp>
    </p:spTree>
    <p:extLst>
      <p:ext uri="{BB962C8B-B14F-4D97-AF65-F5344CB8AC3E}">
        <p14:creationId xmlns:p14="http://schemas.microsoft.com/office/powerpoint/2010/main" val="150927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25279-2CFE-6D18-B953-236B637696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BFC222-46E4-D2D9-DABA-BE21735C4B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171F70-F189-61DA-7F96-DB545C1A93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341605-945F-7989-C015-1844F96B94A6}"/>
              </a:ext>
            </a:extLst>
          </p:cNvPr>
          <p:cNvSpPr>
            <a:spLocks noGrp="1"/>
          </p:cNvSpPr>
          <p:nvPr>
            <p:ph type="dt" sz="half" idx="10"/>
          </p:nvPr>
        </p:nvSpPr>
        <p:spPr/>
        <p:txBody>
          <a:bodyPr/>
          <a:lstStyle/>
          <a:p>
            <a:fld id="{AE51CD0E-BC49-2F4E-8E19-8B5A7A62DCCF}" type="datetimeFigureOut">
              <a:rPr lang="en-US" smtClean="0"/>
              <a:t>11/7/2023</a:t>
            </a:fld>
            <a:endParaRPr lang="en-US"/>
          </a:p>
        </p:txBody>
      </p:sp>
      <p:sp>
        <p:nvSpPr>
          <p:cNvPr id="6" name="Footer Placeholder 5">
            <a:extLst>
              <a:ext uri="{FF2B5EF4-FFF2-40B4-BE49-F238E27FC236}">
                <a16:creationId xmlns:a16="http://schemas.microsoft.com/office/drawing/2014/main" id="{0B8F2399-A34B-E22E-E94A-9B15163CB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BEF4CF-38EC-80A1-0982-5ABAD020959B}"/>
              </a:ext>
            </a:extLst>
          </p:cNvPr>
          <p:cNvSpPr>
            <a:spLocks noGrp="1"/>
          </p:cNvSpPr>
          <p:nvPr>
            <p:ph type="sldNum" sz="quarter" idx="12"/>
          </p:nvPr>
        </p:nvSpPr>
        <p:spPr/>
        <p:txBody>
          <a:bodyPr/>
          <a:lstStyle/>
          <a:p>
            <a:fld id="{BB27B674-C77E-4449-8670-BFF06C0ABB23}" type="slidenum">
              <a:rPr lang="en-US" smtClean="0"/>
              <a:t>‹#›</a:t>
            </a:fld>
            <a:endParaRPr lang="en-US"/>
          </a:p>
        </p:txBody>
      </p:sp>
    </p:spTree>
    <p:extLst>
      <p:ext uri="{BB962C8B-B14F-4D97-AF65-F5344CB8AC3E}">
        <p14:creationId xmlns:p14="http://schemas.microsoft.com/office/powerpoint/2010/main" val="821149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C7A6-D0A7-9B2A-6298-E50A922096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C3C6DB-3098-B079-A376-615730E83D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5736DC-AEFE-8A4A-F0A4-969DDA3CBA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E61172-1989-821F-86E4-2445D9BBB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3F7E00-8852-B79A-60FB-282FAFA8F3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A2172D-BAA8-76F6-C034-946DF3F243D8}"/>
              </a:ext>
            </a:extLst>
          </p:cNvPr>
          <p:cNvSpPr>
            <a:spLocks noGrp="1"/>
          </p:cNvSpPr>
          <p:nvPr>
            <p:ph type="dt" sz="half" idx="10"/>
          </p:nvPr>
        </p:nvSpPr>
        <p:spPr/>
        <p:txBody>
          <a:bodyPr/>
          <a:lstStyle/>
          <a:p>
            <a:fld id="{AE51CD0E-BC49-2F4E-8E19-8B5A7A62DCCF}" type="datetimeFigureOut">
              <a:rPr lang="en-US" smtClean="0"/>
              <a:t>11/7/2023</a:t>
            </a:fld>
            <a:endParaRPr lang="en-US"/>
          </a:p>
        </p:txBody>
      </p:sp>
      <p:sp>
        <p:nvSpPr>
          <p:cNvPr id="8" name="Footer Placeholder 7">
            <a:extLst>
              <a:ext uri="{FF2B5EF4-FFF2-40B4-BE49-F238E27FC236}">
                <a16:creationId xmlns:a16="http://schemas.microsoft.com/office/drawing/2014/main" id="{AD445DCE-8377-216D-2EA2-FF4FB5F436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A6F06E-4DA8-F928-D51F-FEBEA4B5458C}"/>
              </a:ext>
            </a:extLst>
          </p:cNvPr>
          <p:cNvSpPr>
            <a:spLocks noGrp="1"/>
          </p:cNvSpPr>
          <p:nvPr>
            <p:ph type="sldNum" sz="quarter" idx="12"/>
          </p:nvPr>
        </p:nvSpPr>
        <p:spPr/>
        <p:txBody>
          <a:bodyPr/>
          <a:lstStyle/>
          <a:p>
            <a:fld id="{BB27B674-C77E-4449-8670-BFF06C0ABB23}" type="slidenum">
              <a:rPr lang="en-US" smtClean="0"/>
              <a:t>‹#›</a:t>
            </a:fld>
            <a:endParaRPr lang="en-US"/>
          </a:p>
        </p:txBody>
      </p:sp>
    </p:spTree>
    <p:extLst>
      <p:ext uri="{BB962C8B-B14F-4D97-AF65-F5344CB8AC3E}">
        <p14:creationId xmlns:p14="http://schemas.microsoft.com/office/powerpoint/2010/main" val="351919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719B-8705-0D8B-9AA7-3197C3D8A6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7F3556-06C5-0E42-C2C4-10C1ADEC853A}"/>
              </a:ext>
            </a:extLst>
          </p:cNvPr>
          <p:cNvSpPr>
            <a:spLocks noGrp="1"/>
          </p:cNvSpPr>
          <p:nvPr>
            <p:ph type="dt" sz="half" idx="10"/>
          </p:nvPr>
        </p:nvSpPr>
        <p:spPr/>
        <p:txBody>
          <a:bodyPr/>
          <a:lstStyle/>
          <a:p>
            <a:fld id="{AE51CD0E-BC49-2F4E-8E19-8B5A7A62DCCF}" type="datetimeFigureOut">
              <a:rPr lang="en-US" smtClean="0"/>
              <a:t>11/7/2023</a:t>
            </a:fld>
            <a:endParaRPr lang="en-US"/>
          </a:p>
        </p:txBody>
      </p:sp>
      <p:sp>
        <p:nvSpPr>
          <p:cNvPr id="4" name="Footer Placeholder 3">
            <a:extLst>
              <a:ext uri="{FF2B5EF4-FFF2-40B4-BE49-F238E27FC236}">
                <a16:creationId xmlns:a16="http://schemas.microsoft.com/office/drawing/2014/main" id="{AA25828B-E0E6-E346-C358-0978853465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2B515E-F55B-D536-6B3F-8FE14EBEBF77}"/>
              </a:ext>
            </a:extLst>
          </p:cNvPr>
          <p:cNvSpPr>
            <a:spLocks noGrp="1"/>
          </p:cNvSpPr>
          <p:nvPr>
            <p:ph type="sldNum" sz="quarter" idx="12"/>
          </p:nvPr>
        </p:nvSpPr>
        <p:spPr/>
        <p:txBody>
          <a:bodyPr/>
          <a:lstStyle/>
          <a:p>
            <a:fld id="{BB27B674-C77E-4449-8670-BFF06C0ABB23}" type="slidenum">
              <a:rPr lang="en-US" smtClean="0"/>
              <a:t>‹#›</a:t>
            </a:fld>
            <a:endParaRPr lang="en-US"/>
          </a:p>
        </p:txBody>
      </p:sp>
    </p:spTree>
    <p:extLst>
      <p:ext uri="{BB962C8B-B14F-4D97-AF65-F5344CB8AC3E}">
        <p14:creationId xmlns:p14="http://schemas.microsoft.com/office/powerpoint/2010/main" val="2545097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E0A431-885F-13AA-46C9-D48F20660C0F}"/>
              </a:ext>
            </a:extLst>
          </p:cNvPr>
          <p:cNvSpPr>
            <a:spLocks noGrp="1"/>
          </p:cNvSpPr>
          <p:nvPr>
            <p:ph type="dt" sz="half" idx="10"/>
          </p:nvPr>
        </p:nvSpPr>
        <p:spPr/>
        <p:txBody>
          <a:bodyPr/>
          <a:lstStyle/>
          <a:p>
            <a:fld id="{AE51CD0E-BC49-2F4E-8E19-8B5A7A62DCCF}" type="datetimeFigureOut">
              <a:rPr lang="en-US" smtClean="0"/>
              <a:t>11/7/2023</a:t>
            </a:fld>
            <a:endParaRPr lang="en-US"/>
          </a:p>
        </p:txBody>
      </p:sp>
      <p:sp>
        <p:nvSpPr>
          <p:cNvPr id="3" name="Footer Placeholder 2">
            <a:extLst>
              <a:ext uri="{FF2B5EF4-FFF2-40B4-BE49-F238E27FC236}">
                <a16:creationId xmlns:a16="http://schemas.microsoft.com/office/drawing/2014/main" id="{75BBD5E3-8E67-CDC7-B199-C11C7839C9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A57854-26F4-0B7B-AA0B-11DE68631A6F}"/>
              </a:ext>
            </a:extLst>
          </p:cNvPr>
          <p:cNvSpPr>
            <a:spLocks noGrp="1"/>
          </p:cNvSpPr>
          <p:nvPr>
            <p:ph type="sldNum" sz="quarter" idx="12"/>
          </p:nvPr>
        </p:nvSpPr>
        <p:spPr/>
        <p:txBody>
          <a:bodyPr/>
          <a:lstStyle/>
          <a:p>
            <a:fld id="{BB27B674-C77E-4449-8670-BFF06C0ABB23}" type="slidenum">
              <a:rPr lang="en-US" smtClean="0"/>
              <a:t>‹#›</a:t>
            </a:fld>
            <a:endParaRPr lang="en-US"/>
          </a:p>
        </p:txBody>
      </p:sp>
    </p:spTree>
    <p:extLst>
      <p:ext uri="{BB962C8B-B14F-4D97-AF65-F5344CB8AC3E}">
        <p14:creationId xmlns:p14="http://schemas.microsoft.com/office/powerpoint/2010/main" val="2912151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3881E-5C06-1ED1-BB03-B6754BCBB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A09F31-8B7B-1D21-F5E4-DBA23AFE55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07A485-7B1A-9AEB-3F11-65679B966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940862-DB56-2619-9B75-20017F459031}"/>
              </a:ext>
            </a:extLst>
          </p:cNvPr>
          <p:cNvSpPr>
            <a:spLocks noGrp="1"/>
          </p:cNvSpPr>
          <p:nvPr>
            <p:ph type="dt" sz="half" idx="10"/>
          </p:nvPr>
        </p:nvSpPr>
        <p:spPr/>
        <p:txBody>
          <a:bodyPr/>
          <a:lstStyle/>
          <a:p>
            <a:fld id="{AE51CD0E-BC49-2F4E-8E19-8B5A7A62DCCF}" type="datetimeFigureOut">
              <a:rPr lang="en-US" smtClean="0"/>
              <a:t>11/7/2023</a:t>
            </a:fld>
            <a:endParaRPr lang="en-US"/>
          </a:p>
        </p:txBody>
      </p:sp>
      <p:sp>
        <p:nvSpPr>
          <p:cNvPr id="6" name="Footer Placeholder 5">
            <a:extLst>
              <a:ext uri="{FF2B5EF4-FFF2-40B4-BE49-F238E27FC236}">
                <a16:creationId xmlns:a16="http://schemas.microsoft.com/office/drawing/2014/main" id="{60CBCEF7-AAA3-7D05-24C2-CEF5C9847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2FD952-7605-B233-8081-0B092BC87401}"/>
              </a:ext>
            </a:extLst>
          </p:cNvPr>
          <p:cNvSpPr>
            <a:spLocks noGrp="1"/>
          </p:cNvSpPr>
          <p:nvPr>
            <p:ph type="sldNum" sz="quarter" idx="12"/>
          </p:nvPr>
        </p:nvSpPr>
        <p:spPr/>
        <p:txBody>
          <a:bodyPr/>
          <a:lstStyle/>
          <a:p>
            <a:fld id="{BB27B674-C77E-4449-8670-BFF06C0ABB23}" type="slidenum">
              <a:rPr lang="en-US" smtClean="0"/>
              <a:t>‹#›</a:t>
            </a:fld>
            <a:endParaRPr lang="en-US"/>
          </a:p>
        </p:txBody>
      </p:sp>
    </p:spTree>
    <p:extLst>
      <p:ext uri="{BB962C8B-B14F-4D97-AF65-F5344CB8AC3E}">
        <p14:creationId xmlns:p14="http://schemas.microsoft.com/office/powerpoint/2010/main" val="114126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2142-F786-906E-2301-6414E5A44C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1C3C3E-8184-1801-74C5-26A648FDC8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72294B-7EFD-368F-B96B-A2EC94B9C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32D0B3-0731-5CA9-1F13-1B0DEBF5B049}"/>
              </a:ext>
            </a:extLst>
          </p:cNvPr>
          <p:cNvSpPr>
            <a:spLocks noGrp="1"/>
          </p:cNvSpPr>
          <p:nvPr>
            <p:ph type="dt" sz="half" idx="10"/>
          </p:nvPr>
        </p:nvSpPr>
        <p:spPr/>
        <p:txBody>
          <a:bodyPr/>
          <a:lstStyle/>
          <a:p>
            <a:fld id="{AE51CD0E-BC49-2F4E-8E19-8B5A7A62DCCF}" type="datetimeFigureOut">
              <a:rPr lang="en-US" smtClean="0"/>
              <a:t>11/7/2023</a:t>
            </a:fld>
            <a:endParaRPr lang="en-US"/>
          </a:p>
        </p:txBody>
      </p:sp>
      <p:sp>
        <p:nvSpPr>
          <p:cNvPr id="6" name="Footer Placeholder 5">
            <a:extLst>
              <a:ext uri="{FF2B5EF4-FFF2-40B4-BE49-F238E27FC236}">
                <a16:creationId xmlns:a16="http://schemas.microsoft.com/office/drawing/2014/main" id="{EC69BDD9-5AE3-BCC2-F288-D18393EDC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F6033-D1FA-5FCF-8982-B2E1903254C4}"/>
              </a:ext>
            </a:extLst>
          </p:cNvPr>
          <p:cNvSpPr>
            <a:spLocks noGrp="1"/>
          </p:cNvSpPr>
          <p:nvPr>
            <p:ph type="sldNum" sz="quarter" idx="12"/>
          </p:nvPr>
        </p:nvSpPr>
        <p:spPr/>
        <p:txBody>
          <a:bodyPr/>
          <a:lstStyle/>
          <a:p>
            <a:fld id="{BB27B674-C77E-4449-8670-BFF06C0ABB23}" type="slidenum">
              <a:rPr lang="en-US" smtClean="0"/>
              <a:t>‹#›</a:t>
            </a:fld>
            <a:endParaRPr lang="en-US"/>
          </a:p>
        </p:txBody>
      </p:sp>
    </p:spTree>
    <p:extLst>
      <p:ext uri="{BB962C8B-B14F-4D97-AF65-F5344CB8AC3E}">
        <p14:creationId xmlns:p14="http://schemas.microsoft.com/office/powerpoint/2010/main" val="414218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FF82E6-B7DF-FFD8-571D-BCA7F86E65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0A7798-740A-32D0-0C1B-1AC7E5A9E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7551E-6ECC-805C-6D2F-A646A19D38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1CD0E-BC49-2F4E-8E19-8B5A7A62DCCF}" type="datetimeFigureOut">
              <a:rPr lang="en-US" smtClean="0"/>
              <a:t>11/7/2023</a:t>
            </a:fld>
            <a:endParaRPr lang="en-US"/>
          </a:p>
        </p:txBody>
      </p:sp>
      <p:sp>
        <p:nvSpPr>
          <p:cNvPr id="5" name="Footer Placeholder 4">
            <a:extLst>
              <a:ext uri="{FF2B5EF4-FFF2-40B4-BE49-F238E27FC236}">
                <a16:creationId xmlns:a16="http://schemas.microsoft.com/office/drawing/2014/main" id="{143FDE9B-92CC-D9AB-8709-8F33E8B85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0CB3DE-A064-A881-B6AD-DA78B691D2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7B674-C77E-4449-8670-BFF06C0ABB23}" type="slidenum">
              <a:rPr lang="en-US" smtClean="0"/>
              <a:t>‹#›</a:t>
            </a:fld>
            <a:endParaRPr lang="en-US"/>
          </a:p>
        </p:txBody>
      </p:sp>
    </p:spTree>
    <p:extLst>
      <p:ext uri="{BB962C8B-B14F-4D97-AF65-F5344CB8AC3E}">
        <p14:creationId xmlns:p14="http://schemas.microsoft.com/office/powerpoint/2010/main" val="4037451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4DB51-E070-124D-B108-27C00500E139}" type="datetimeFigureOut">
              <a:rPr lang="en-US" smtClean="0"/>
              <a:t>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8D5BC-B270-4949-A222-DFCE1F255120}" type="slidenum">
              <a:rPr lang="en-US" smtClean="0"/>
              <a:t>‹#›</a:t>
            </a:fld>
            <a:endParaRPr lang="en-US"/>
          </a:p>
        </p:txBody>
      </p:sp>
    </p:spTree>
    <p:extLst>
      <p:ext uri="{BB962C8B-B14F-4D97-AF65-F5344CB8AC3E}">
        <p14:creationId xmlns:p14="http://schemas.microsoft.com/office/powerpoint/2010/main" val="14225284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image" Target="../media/image14.svg"/><Relationship Id="rId2" Type="http://schemas.openxmlformats.org/officeDocument/2006/relationships/slideLayout" Target="../slideLayouts/slideLayout16.xml"/><Relationship Id="rId1" Type="http://schemas.openxmlformats.org/officeDocument/2006/relationships/tags" Target="../tags/tag1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7.xml"/><Relationship Id="rId7" Type="http://schemas.openxmlformats.org/officeDocument/2006/relationships/image" Target="../media/image14.svg"/><Relationship Id="rId2" Type="http://schemas.openxmlformats.org/officeDocument/2006/relationships/slideLayout" Target="../slideLayouts/slideLayout16.xml"/><Relationship Id="rId1" Type="http://schemas.openxmlformats.org/officeDocument/2006/relationships/tags" Target="../tags/tag13.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9.xml"/><Relationship Id="rId7" Type="http://schemas.openxmlformats.org/officeDocument/2006/relationships/image" Target="../media/image14.svg"/><Relationship Id="rId2" Type="http://schemas.openxmlformats.org/officeDocument/2006/relationships/slideLayout" Target="../slideLayouts/slideLayout16.xml"/><Relationship Id="rId1" Type="http://schemas.openxmlformats.org/officeDocument/2006/relationships/tags" Target="../tags/tag15.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3.xml"/><Relationship Id="rId7" Type="http://schemas.openxmlformats.org/officeDocument/2006/relationships/image" Target="../media/image14.svg"/><Relationship Id="rId2" Type="http://schemas.openxmlformats.org/officeDocument/2006/relationships/slideLayout" Target="../slideLayouts/slideLayout16.xml"/><Relationship Id="rId1" Type="http://schemas.openxmlformats.org/officeDocument/2006/relationships/tags" Target="../tags/tag19.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tags" Target="../tags/tag20.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5.xml"/><Relationship Id="rId7" Type="http://schemas.openxmlformats.org/officeDocument/2006/relationships/image" Target="../media/image14.svg"/><Relationship Id="rId2" Type="http://schemas.openxmlformats.org/officeDocument/2006/relationships/slideLayout" Target="../slideLayouts/slideLayout16.xml"/><Relationship Id="rId1" Type="http://schemas.openxmlformats.org/officeDocument/2006/relationships/tags" Target="../tags/tag2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6.xml"/><Relationship Id="rId7" Type="http://schemas.openxmlformats.org/officeDocument/2006/relationships/image" Target="../media/image14.svg"/><Relationship Id="rId2" Type="http://schemas.openxmlformats.org/officeDocument/2006/relationships/slideLayout" Target="../slideLayouts/slideLayout16.xml"/><Relationship Id="rId1" Type="http://schemas.openxmlformats.org/officeDocument/2006/relationships/tags" Target="../tags/tag2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tags" Target="../tags/tag24.xml"/><Relationship Id="rId5" Type="http://schemas.openxmlformats.org/officeDocument/2006/relationships/image" Target="../media/image25.png"/><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6.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video" Target="../media/media1.mov"/><Relationship Id="rId2" Type="http://schemas.microsoft.com/office/2007/relationships/media" Target="../media/media1.mov"/><Relationship Id="rId1" Type="http://schemas.openxmlformats.org/officeDocument/2006/relationships/tags" Target="../tags/tag27.xml"/><Relationship Id="rId6" Type="http://schemas.openxmlformats.org/officeDocument/2006/relationships/image" Target="../media/image28.png"/><Relationship Id="rId5" Type="http://schemas.openxmlformats.org/officeDocument/2006/relationships/notesSlide" Target="../notesSlides/notesSlide20.xml"/><Relationship Id="rId4"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8.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29.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30.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31.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14.svg"/><Relationship Id="rId2" Type="http://schemas.openxmlformats.org/officeDocument/2006/relationships/slideLayout" Target="../slideLayouts/slideLayout16.xml"/><Relationship Id="rId1" Type="http://schemas.openxmlformats.org/officeDocument/2006/relationships/tags" Target="../tags/tag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9.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14.svg"/><Relationship Id="rId2" Type="http://schemas.openxmlformats.org/officeDocument/2006/relationships/slideLayout" Target="../slideLayouts/slideLayout16.xml"/><Relationship Id="rId1" Type="http://schemas.openxmlformats.org/officeDocument/2006/relationships/tags" Target="../tags/tag10.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73EDCA-4687-C548-A982-0256FC1210E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06533"/>
            <a:ext cx="12192000" cy="6858000"/>
          </a:xfrm>
          <a:prstGeom prst="rect">
            <a:avLst/>
          </a:prstGeom>
        </p:spPr>
      </p:pic>
      <p:sp>
        <p:nvSpPr>
          <p:cNvPr id="2" name="TextBox 1">
            <a:extLst>
              <a:ext uri="{FF2B5EF4-FFF2-40B4-BE49-F238E27FC236}">
                <a16:creationId xmlns:a16="http://schemas.microsoft.com/office/drawing/2014/main" id="{FEC21027-46A8-83E8-A550-93C253114C12}"/>
              </a:ext>
            </a:extLst>
          </p:cNvPr>
          <p:cNvSpPr txBox="1"/>
          <p:nvPr/>
        </p:nvSpPr>
        <p:spPr>
          <a:xfrm>
            <a:off x="736600" y="3116908"/>
            <a:ext cx="6045200" cy="782458"/>
          </a:xfrm>
          <a:prstGeom prst="rect">
            <a:avLst/>
          </a:prstGeom>
          <a:noFill/>
        </p:spPr>
        <p:txBody>
          <a:bodyPr wrap="square" rtlCol="0">
            <a:spAutoFit/>
          </a:bodyPr>
          <a:lstStyle/>
          <a:p>
            <a:pPr algn="ctr">
              <a:lnSpc>
                <a:spcPts val="2827"/>
              </a:lnSpc>
            </a:pPr>
            <a:r>
              <a:rPr lang="en-US" sz="1867" dirty="0">
                <a:latin typeface="Open Sans" panose="020B0606030504020204" pitchFamily="34" charset="0"/>
                <a:ea typeface="Open Sans" panose="020B0606030504020204" pitchFamily="34" charset="0"/>
                <a:cs typeface="Open Sans" panose="020B0606030504020204" pitchFamily="34" charset="0"/>
              </a:rPr>
              <a:t>“We don’t care what the evidence shows,</a:t>
            </a:r>
            <a:br>
              <a:rPr lang="en-US" sz="1867" dirty="0">
                <a:latin typeface="Open Sans" panose="020B0606030504020204" pitchFamily="34" charset="0"/>
                <a:ea typeface="Open Sans" panose="020B0606030504020204" pitchFamily="34" charset="0"/>
                <a:cs typeface="Open Sans" panose="020B0606030504020204" pitchFamily="34" charset="0"/>
              </a:rPr>
            </a:br>
            <a:r>
              <a:rPr lang="en-US" sz="1867" dirty="0">
                <a:latin typeface="Open Sans" panose="020B0606030504020204" pitchFamily="34" charset="0"/>
                <a:ea typeface="Open Sans" panose="020B0606030504020204" pitchFamily="34" charset="0"/>
                <a:cs typeface="Open Sans" panose="020B0606030504020204" pitchFamily="34" charset="0"/>
              </a:rPr>
              <a:t>we are going to show you the evidence”</a:t>
            </a:r>
          </a:p>
        </p:txBody>
      </p:sp>
      <p:sp>
        <p:nvSpPr>
          <p:cNvPr id="5" name="TextBox 4">
            <a:extLst>
              <a:ext uri="{FF2B5EF4-FFF2-40B4-BE49-F238E27FC236}">
                <a16:creationId xmlns:a16="http://schemas.microsoft.com/office/drawing/2014/main" id="{A3C44027-871D-EB6D-9964-366897ED1B10}"/>
              </a:ext>
            </a:extLst>
          </p:cNvPr>
          <p:cNvSpPr txBox="1"/>
          <p:nvPr/>
        </p:nvSpPr>
        <p:spPr>
          <a:xfrm>
            <a:off x="457200" y="2044666"/>
            <a:ext cx="6604000" cy="1118319"/>
          </a:xfrm>
          <a:prstGeom prst="rect">
            <a:avLst/>
          </a:prstGeom>
          <a:noFill/>
        </p:spPr>
        <p:txBody>
          <a:bodyPr wrap="square" rtlCol="0">
            <a:spAutoFit/>
          </a:bodyPr>
          <a:lstStyle/>
          <a:p>
            <a:pPr algn="ctr"/>
            <a:r>
              <a:rPr lang="en-US" sz="6667" b="1" dirty="0">
                <a:latin typeface="ArcherPro Semibold" panose="02000000000000000000" pitchFamily="2" charset="0"/>
              </a:rPr>
              <a:t>New, True &amp; Poo</a:t>
            </a:r>
          </a:p>
        </p:txBody>
      </p:sp>
      <p:pic>
        <p:nvPicPr>
          <p:cNvPr id="11" name="Picture 10">
            <a:extLst>
              <a:ext uri="{FF2B5EF4-FFF2-40B4-BE49-F238E27FC236}">
                <a16:creationId xmlns:a16="http://schemas.microsoft.com/office/drawing/2014/main" id="{00776D29-FBBC-F1EF-18CD-773C04FBB820}"/>
              </a:ext>
            </a:extLst>
          </p:cNvPr>
          <p:cNvPicPr>
            <a:picLocks noChangeAspect="1"/>
          </p:cNvPicPr>
          <p:nvPr/>
        </p:nvPicPr>
        <p:blipFill>
          <a:blip r:embed="rId4"/>
          <a:stretch>
            <a:fillRect/>
          </a:stretch>
        </p:blipFill>
        <p:spPr>
          <a:xfrm>
            <a:off x="168900" y="6320676"/>
            <a:ext cx="2607061" cy="372437"/>
          </a:xfrm>
          <a:prstGeom prst="rect">
            <a:avLst/>
          </a:prstGeom>
        </p:spPr>
      </p:pic>
      <p:pic>
        <p:nvPicPr>
          <p:cNvPr id="12" name="Picture 11">
            <a:extLst>
              <a:ext uri="{FF2B5EF4-FFF2-40B4-BE49-F238E27FC236}">
                <a16:creationId xmlns:a16="http://schemas.microsoft.com/office/drawing/2014/main" id="{C269E66C-9C6C-2FB2-92F6-396130EF4C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4475" y="6070600"/>
            <a:ext cx="2624667" cy="778933"/>
          </a:xfrm>
          <a:prstGeom prst="rect">
            <a:avLst/>
          </a:prstGeom>
        </p:spPr>
      </p:pic>
      <p:sp>
        <p:nvSpPr>
          <p:cNvPr id="13" name="Content Placeholder 2">
            <a:extLst>
              <a:ext uri="{FF2B5EF4-FFF2-40B4-BE49-F238E27FC236}">
                <a16:creationId xmlns:a16="http://schemas.microsoft.com/office/drawing/2014/main" id="{2F7E2726-EB79-51E7-7370-A023BA7CF7FB}"/>
              </a:ext>
            </a:extLst>
          </p:cNvPr>
          <p:cNvSpPr txBox="1">
            <a:spLocks/>
          </p:cNvSpPr>
          <p:nvPr/>
        </p:nvSpPr>
        <p:spPr>
          <a:xfrm>
            <a:off x="9980908" y="6430886"/>
            <a:ext cx="1906293" cy="313028"/>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112"/>
              </a:spcBef>
              <a:buNone/>
            </a:pPr>
            <a:r>
              <a:rPr lang="en-CA" sz="1600" b="1" dirty="0" err="1">
                <a:latin typeface="+mj-lt"/>
              </a:rPr>
              <a:t>peerevidence.ca</a:t>
            </a:r>
            <a:endParaRPr lang="en-CA" sz="1600" b="1" dirty="0">
              <a:latin typeface="+mj-lt"/>
            </a:endParaRPr>
          </a:p>
        </p:txBody>
      </p:sp>
      <p:sp>
        <p:nvSpPr>
          <p:cNvPr id="15" name="Rectangle 14">
            <a:extLst>
              <a:ext uri="{FF2B5EF4-FFF2-40B4-BE49-F238E27FC236}">
                <a16:creationId xmlns:a16="http://schemas.microsoft.com/office/drawing/2014/main" id="{9E94E5EF-6BF3-39B7-1DFA-6362386251B2}"/>
              </a:ext>
            </a:extLst>
          </p:cNvPr>
          <p:cNvSpPr/>
          <p:nvPr/>
        </p:nvSpPr>
        <p:spPr>
          <a:xfrm>
            <a:off x="7061200" y="2044665"/>
            <a:ext cx="4216400" cy="416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descr="A person sitting at a computer&#10;&#10;Description automatically generated">
            <a:extLst>
              <a:ext uri="{FF2B5EF4-FFF2-40B4-BE49-F238E27FC236}">
                <a16:creationId xmlns:a16="http://schemas.microsoft.com/office/drawing/2014/main" id="{686A2A1D-F68E-3A67-1661-22973F6B9B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13601" y="2156589"/>
            <a:ext cx="3918767" cy="3898900"/>
          </a:xfrm>
          <a:prstGeom prst="rect">
            <a:avLst/>
          </a:prstGeom>
        </p:spPr>
      </p:pic>
      <p:sp>
        <p:nvSpPr>
          <p:cNvPr id="3" name="Text Placeholder 2">
            <a:extLst>
              <a:ext uri="{FF2B5EF4-FFF2-40B4-BE49-F238E27FC236}">
                <a16:creationId xmlns:a16="http://schemas.microsoft.com/office/drawing/2014/main" id="{8E8A1579-435F-75CC-82B9-30F71CBE0827}"/>
              </a:ext>
            </a:extLst>
          </p:cNvPr>
          <p:cNvSpPr txBox="1">
            <a:spLocks/>
          </p:cNvSpPr>
          <p:nvPr/>
        </p:nvSpPr>
        <p:spPr>
          <a:xfrm>
            <a:off x="379196" y="4370710"/>
            <a:ext cx="6760008" cy="1386097"/>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en-US" b="1" dirty="0"/>
              <a:t>Mike Allan</a:t>
            </a:r>
          </a:p>
          <a:p>
            <a:pPr marL="0" indent="0" algn="ctr">
              <a:lnSpc>
                <a:spcPct val="120000"/>
              </a:lnSpc>
              <a:spcBef>
                <a:spcPts val="0"/>
              </a:spcBef>
              <a:buNone/>
            </a:pPr>
            <a:r>
              <a:rPr lang="en-US" b="1" dirty="0"/>
              <a:t>Tina Korownyk</a:t>
            </a:r>
          </a:p>
          <a:p>
            <a:pPr marL="0" indent="0" algn="ctr">
              <a:lnSpc>
                <a:spcPct val="120000"/>
              </a:lnSpc>
              <a:spcBef>
                <a:spcPts val="0"/>
              </a:spcBef>
              <a:buNone/>
            </a:pPr>
            <a:r>
              <a:rPr lang="en-US" b="1" dirty="0"/>
              <a:t>Danielle Perry</a:t>
            </a:r>
          </a:p>
        </p:txBody>
      </p:sp>
    </p:spTree>
    <p:custDataLst>
      <p:tags r:id="rId1"/>
    </p:custDataLst>
    <p:extLst>
      <p:ext uri="{BB962C8B-B14F-4D97-AF65-F5344CB8AC3E}">
        <p14:creationId xmlns:p14="http://schemas.microsoft.com/office/powerpoint/2010/main" val="1328557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a:srcRect/>
          <a:stretch>
            <a:fillRect/>
          </a:stretch>
        </p:blipFill>
        <p:spPr bwMode="auto">
          <a:xfrm>
            <a:off x="2571750" y="1318140"/>
            <a:ext cx="7048500" cy="800100"/>
          </a:xfrm>
          <a:prstGeom prst="rect">
            <a:avLst/>
          </a:prstGeom>
          <a:noFill/>
          <a:ln w="12700">
            <a:noFill/>
            <a:miter lim="800000"/>
            <a:headEnd/>
            <a:tailEnd/>
          </a:ln>
        </p:spPr>
      </p:pic>
      <p:sp>
        <p:nvSpPr>
          <p:cNvPr id="111618" name="Rectangle 2"/>
          <p:cNvSpPr>
            <a:spLocks noGrp="1" noChangeArrowheads="1"/>
          </p:cNvSpPr>
          <p:nvPr>
            <p:ph type="body" idx="1"/>
          </p:nvPr>
        </p:nvSpPr>
        <p:spPr>
          <a:xfrm>
            <a:off x="2892983" y="2381250"/>
            <a:ext cx="6769100" cy="2095500"/>
          </a:xfrm>
        </p:spPr>
        <p:txBody>
          <a:bodyPr/>
          <a:lstStyle/>
          <a:p>
            <a:pPr marL="0" indent="0"/>
            <a:r>
              <a:rPr lang="en-US" sz="3800" dirty="0">
                <a:ea typeface="ＭＳ Ｐゴシック" pitchFamily="-109" charset="-128"/>
                <a:cs typeface="ＭＳ Ｐゴシック" pitchFamily="-109" charset="-128"/>
              </a:rPr>
              <a:t> 9 patients </a:t>
            </a:r>
          </a:p>
          <a:p>
            <a:pPr marL="0" indent="0"/>
            <a:r>
              <a:rPr lang="en-US" sz="3800" dirty="0">
                <a:ea typeface="ＭＳ Ｐゴシック" pitchFamily="-109" charset="-128"/>
                <a:cs typeface="ＭＳ Ｐゴシック" pitchFamily="-109" charset="-128"/>
              </a:rPr>
              <a:t> avg lying BP 199/109 mmHg</a:t>
            </a:r>
          </a:p>
        </p:txBody>
      </p:sp>
      <p:pic>
        <p:nvPicPr>
          <p:cNvPr id="111619" name="Picture 3"/>
          <p:cNvPicPr>
            <a:picLocks noChangeAspect="1" noChangeArrowheads="1"/>
          </p:cNvPicPr>
          <p:nvPr/>
        </p:nvPicPr>
        <p:blipFill>
          <a:blip r:embed="rId4"/>
          <a:srcRect/>
          <a:stretch>
            <a:fillRect/>
          </a:stretch>
        </p:blipFill>
        <p:spPr bwMode="auto">
          <a:xfrm>
            <a:off x="3271043" y="3707370"/>
            <a:ext cx="5414963" cy="2921000"/>
          </a:xfrm>
          <a:prstGeom prst="rect">
            <a:avLst/>
          </a:prstGeom>
          <a:noFill/>
          <a:ln w="12700">
            <a:noFill/>
            <a:miter lim="800000"/>
            <a:headEnd/>
            <a:tailEnd/>
          </a:ln>
        </p:spPr>
      </p:pic>
      <p:sp>
        <p:nvSpPr>
          <p:cNvPr id="2" name="TextBox 1">
            <a:extLst>
              <a:ext uri="{FF2B5EF4-FFF2-40B4-BE49-F238E27FC236}">
                <a16:creationId xmlns:a16="http://schemas.microsoft.com/office/drawing/2014/main" id="{92DE4338-3882-8C30-7BEA-1A16068CC97D}"/>
              </a:ext>
            </a:extLst>
          </p:cNvPr>
          <p:cNvSpPr txBox="1"/>
          <p:nvPr/>
        </p:nvSpPr>
        <p:spPr>
          <a:xfrm>
            <a:off x="1839097" y="352050"/>
            <a:ext cx="8513805" cy="707886"/>
          </a:xfrm>
          <a:prstGeom prst="rect">
            <a:avLst/>
          </a:prstGeom>
          <a:noFill/>
        </p:spPr>
        <p:txBody>
          <a:bodyPr wrap="square" rtlCol="0">
            <a:spAutoFit/>
          </a:bodyPr>
          <a:lstStyle/>
          <a:p>
            <a:pPr algn="ctr"/>
            <a:r>
              <a:rPr lang="en-US" sz="4000" b="1" dirty="0">
                <a:solidFill>
                  <a:srgbClr val="0070C0"/>
                </a:solidFill>
              </a:rPr>
              <a:t>Hypertension: A brief History</a:t>
            </a:r>
          </a:p>
        </p:txBody>
      </p:sp>
    </p:spTree>
    <p:custDataLst>
      <p:tags r:id="rId1"/>
    </p:custDataLst>
    <p:extLst>
      <p:ext uri="{BB962C8B-B14F-4D97-AF65-F5344CB8AC3E}">
        <p14:creationId xmlns:p14="http://schemas.microsoft.com/office/powerpoint/2010/main" val="216806973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111619"/>
                                        </p:tgtEl>
                                        <p:attrNameLst>
                                          <p:attrName>style.visibility</p:attrName>
                                        </p:attrNameLst>
                                      </p:cBhvr>
                                      <p:to>
                                        <p:strVal val="visible"/>
                                      </p:to>
                                    </p:set>
                                    <p:animEffect transition="in" filter="wipe(left)">
                                      <p:cBhvr>
                                        <p:cTn id="11" dur="500"/>
                                        <p:tgtEl>
                                          <p:spTgt spid="111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C6AC-E1C0-331F-191A-3E8B2B3EB117}"/>
              </a:ext>
            </a:extLst>
          </p:cNvPr>
          <p:cNvSpPr>
            <a:spLocks noGrp="1"/>
          </p:cNvSpPr>
          <p:nvPr>
            <p:ph type="title"/>
          </p:nvPr>
        </p:nvSpPr>
        <p:spPr>
          <a:xfrm>
            <a:off x="-1" y="130899"/>
            <a:ext cx="12192000" cy="1325563"/>
          </a:xfrm>
        </p:spPr>
        <p:txBody>
          <a:bodyPr>
            <a:normAutofit/>
          </a:bodyPr>
          <a:lstStyle/>
          <a:p>
            <a:pPr algn="ctr" defTabSz="1219170">
              <a:defRPr/>
            </a:pPr>
            <a:r>
              <a:rPr lang="en-US" sz="3400" dirty="0">
                <a:solidFill>
                  <a:srgbClr val="0F406A"/>
                </a:solidFill>
                <a:latin typeface="Rockwell" panose="02060603020205020403" pitchFamily="18" charset="77"/>
                <a:cs typeface="Calibri Light"/>
              </a:rPr>
              <a:t>RCT Chlorthalidone vs Hydrochlorothiazide for CVD Events</a:t>
            </a:r>
            <a:r>
              <a:rPr lang="en-CA" sz="3400" dirty="0">
                <a:solidFill>
                  <a:srgbClr val="0F406A"/>
                </a:solidFill>
                <a:latin typeface="Rockwell" panose="02060603020205020403" pitchFamily="18" charset="77"/>
              </a:rPr>
              <a:t>? </a:t>
            </a:r>
          </a:p>
        </p:txBody>
      </p:sp>
      <p:sp>
        <p:nvSpPr>
          <p:cNvPr id="4" name="Content Placeholder 3">
            <a:extLst>
              <a:ext uri="{FF2B5EF4-FFF2-40B4-BE49-F238E27FC236}">
                <a16:creationId xmlns:a16="http://schemas.microsoft.com/office/drawing/2014/main" id="{9D0C5210-CD3A-8734-AD92-461F183B060B}"/>
              </a:ext>
            </a:extLst>
          </p:cNvPr>
          <p:cNvSpPr>
            <a:spLocks noGrp="1"/>
          </p:cNvSpPr>
          <p:nvPr>
            <p:ph sz="half" idx="1"/>
          </p:nvPr>
        </p:nvSpPr>
        <p:spPr>
          <a:xfrm>
            <a:off x="687778" y="1607559"/>
            <a:ext cx="5607053" cy="1325564"/>
          </a:xfrm>
          <a:solidFill>
            <a:schemeClr val="accent4">
              <a:lumMod val="20000"/>
              <a:lumOff val="80000"/>
            </a:schemeClr>
          </a:solidFill>
        </p:spPr>
        <p:txBody>
          <a:bodyPr>
            <a:noAutofit/>
          </a:bodyPr>
          <a:lstStyle/>
          <a:p>
            <a:pPr marL="0" indent="0">
              <a:spcBef>
                <a:spcPts val="500"/>
              </a:spcBef>
              <a:buNone/>
            </a:pPr>
            <a:r>
              <a:rPr lang="en-CA" sz="2400" b="1" dirty="0">
                <a:solidFill>
                  <a:srgbClr val="0F406A"/>
                </a:solidFill>
                <a:latin typeface="Calibri" panose="020F0502020204030204"/>
                <a:ea typeface="Open Sans Semibold" panose="020B0606030504020204" pitchFamily="34" charset="0"/>
                <a:cs typeface="Open Sans Semibold" panose="020B0606030504020204" pitchFamily="34" charset="0"/>
              </a:rPr>
              <a:t>13,523 Veterans with HTN taking HCTZ </a:t>
            </a:r>
            <a:endParaRPr lang="en-US" sz="2400" dirty="0"/>
          </a:p>
          <a:p>
            <a:pPr marL="0" indent="0">
              <a:spcBef>
                <a:spcPts val="500"/>
              </a:spcBef>
              <a:buNone/>
            </a:pPr>
            <a:r>
              <a:rPr lang="en-CA" sz="2400" dirty="0">
                <a:solidFill>
                  <a:srgbClr val="0F406A"/>
                </a:solidFill>
                <a:latin typeface="Calibri" panose="020F0502020204030204"/>
              </a:rPr>
              <a:t>- </a:t>
            </a:r>
            <a:r>
              <a:rPr lang="en-CA" sz="2200" dirty="0">
                <a:solidFill>
                  <a:srgbClr val="0F406A"/>
                </a:solidFill>
                <a:latin typeface="Calibri" panose="020F0502020204030204"/>
              </a:rPr>
              <a:t>age ~72, 97% men, 11% past CVD, BP med 2</a:t>
            </a:r>
            <a:r>
              <a:rPr lang="en-CA" sz="2200" b="1" dirty="0">
                <a:solidFill>
                  <a:srgbClr val="0F406A"/>
                </a:solidFill>
                <a:latin typeface="Calibri" panose="020F0502020204030204"/>
              </a:rPr>
              <a:t>.</a:t>
            </a:r>
            <a:r>
              <a:rPr lang="en-CA" sz="2200" dirty="0">
                <a:solidFill>
                  <a:srgbClr val="0F406A"/>
                </a:solidFill>
                <a:latin typeface="Calibri" panose="020F0502020204030204"/>
              </a:rPr>
              <a:t>6</a:t>
            </a:r>
            <a:endParaRPr lang="en-US" sz="2200" dirty="0"/>
          </a:p>
          <a:p>
            <a:pPr marL="0" indent="0">
              <a:buNone/>
            </a:pPr>
            <a:r>
              <a:rPr lang="en-US" sz="2400" dirty="0"/>
              <a:t>x2.4 years</a:t>
            </a:r>
          </a:p>
        </p:txBody>
      </p:sp>
      <p:sp>
        <p:nvSpPr>
          <p:cNvPr id="3" name="TextBox 2">
            <a:extLst>
              <a:ext uri="{FF2B5EF4-FFF2-40B4-BE49-F238E27FC236}">
                <a16:creationId xmlns:a16="http://schemas.microsoft.com/office/drawing/2014/main" id="{3E70A7BD-2E1D-5896-32FE-600D975A8217}"/>
              </a:ext>
            </a:extLst>
          </p:cNvPr>
          <p:cNvSpPr txBox="1"/>
          <p:nvPr/>
        </p:nvSpPr>
        <p:spPr>
          <a:xfrm>
            <a:off x="7107070" y="1607559"/>
            <a:ext cx="4931161" cy="1200329"/>
          </a:xfrm>
          <a:prstGeom prst="rect">
            <a:avLst/>
          </a:prstGeom>
          <a:solidFill>
            <a:schemeClr val="accent3">
              <a:lumMod val="20000"/>
              <a:lumOff val="80000"/>
            </a:schemeClr>
          </a:solidFill>
        </p:spPr>
        <p:txBody>
          <a:bodyPr wrap="square" rtlCol="0">
            <a:spAutoFit/>
          </a:bodyPr>
          <a:lstStyle/>
          <a:p>
            <a:pPr defTabSz="1219140">
              <a:defRPr/>
            </a:pPr>
            <a:r>
              <a:rPr lang="en-CA" sz="2400" dirty="0">
                <a:solidFill>
                  <a:srgbClr val="0F406A"/>
                </a:solidFill>
              </a:rPr>
              <a:t>Switch: HCTZ (25-50mg) to chlorthalidone (12.5-25 mg) </a:t>
            </a:r>
          </a:p>
          <a:p>
            <a:pPr defTabSz="1219140">
              <a:defRPr/>
            </a:pPr>
            <a:r>
              <a:rPr lang="en-CA" sz="2400" dirty="0">
                <a:solidFill>
                  <a:srgbClr val="0F406A"/>
                </a:solidFill>
              </a:rPr>
              <a:t>- 95% (25mg &amp; 12.5mg)</a:t>
            </a:r>
          </a:p>
        </p:txBody>
      </p:sp>
      <p:pic>
        <p:nvPicPr>
          <p:cNvPr id="12" name="Content Placeholder 11" descr="Clock with solid fill">
            <a:extLst>
              <a:ext uri="{FF2B5EF4-FFF2-40B4-BE49-F238E27FC236}">
                <a16:creationId xmlns:a16="http://schemas.microsoft.com/office/drawing/2014/main" id="{7ECCFBE7-A426-1A7C-E2CF-73D58F7E55C9}"/>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23144" y="2358081"/>
            <a:ext cx="636780" cy="636780"/>
          </a:xfrm>
        </p:spPr>
      </p:pic>
      <p:pic>
        <p:nvPicPr>
          <p:cNvPr id="14" name="Graphic 13" descr="Group of women with solid fill">
            <a:extLst>
              <a:ext uri="{FF2B5EF4-FFF2-40B4-BE49-F238E27FC236}">
                <a16:creationId xmlns:a16="http://schemas.microsoft.com/office/drawing/2014/main" id="{6D981635-98A9-B8F8-D43D-87CFB178E2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145" y="1551810"/>
            <a:ext cx="636781" cy="636781"/>
          </a:xfrm>
          <a:prstGeom prst="rect">
            <a:avLst/>
          </a:prstGeom>
        </p:spPr>
      </p:pic>
      <p:pic>
        <p:nvPicPr>
          <p:cNvPr id="16" name="Graphic 15" descr="Medicine with solid fill">
            <a:extLst>
              <a:ext uri="{FF2B5EF4-FFF2-40B4-BE49-F238E27FC236}">
                <a16:creationId xmlns:a16="http://schemas.microsoft.com/office/drawing/2014/main" id="{6C17CBFE-DF40-A07C-2A9E-8C98F7484B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94831" y="1801017"/>
            <a:ext cx="914400" cy="914400"/>
          </a:xfrm>
          <a:prstGeom prst="rect">
            <a:avLst/>
          </a:prstGeom>
        </p:spPr>
      </p:pic>
      <p:sp>
        <p:nvSpPr>
          <p:cNvPr id="9" name="TextBox 8">
            <a:extLst>
              <a:ext uri="{FF2B5EF4-FFF2-40B4-BE49-F238E27FC236}">
                <a16:creationId xmlns:a16="http://schemas.microsoft.com/office/drawing/2014/main" id="{1ADA83EE-B9F6-6718-3681-664BD3384FB4}"/>
              </a:ext>
            </a:extLst>
          </p:cNvPr>
          <p:cNvSpPr txBox="1"/>
          <p:nvPr/>
        </p:nvSpPr>
        <p:spPr>
          <a:xfrm>
            <a:off x="809369" y="4142583"/>
            <a:ext cx="5062151" cy="1938992"/>
          </a:xfrm>
          <a:prstGeom prst="rect">
            <a:avLst/>
          </a:prstGeom>
          <a:solidFill>
            <a:schemeClr val="accent3">
              <a:lumMod val="20000"/>
              <a:lumOff val="80000"/>
              <a:alpha val="65000"/>
            </a:schemeClr>
          </a:solidFill>
        </p:spPr>
        <p:txBody>
          <a:bodyPr wrap="square">
            <a:spAutoFit/>
          </a:bodyPr>
          <a:lstStyle/>
          <a:p>
            <a:pPr marL="285744" indent="-342891" defTabSz="1219140">
              <a:spcBef>
                <a:spcPts val="0"/>
              </a:spcBef>
              <a:defRPr/>
            </a:pPr>
            <a:r>
              <a:rPr lang="en-CA" sz="2400" b="1" dirty="0">
                <a:solidFill>
                  <a:srgbClr val="0F406A"/>
                </a:solidFill>
              </a:rPr>
              <a:t>No Difference in any CVD or death</a:t>
            </a:r>
          </a:p>
          <a:p>
            <a:pPr marL="285744" indent="-342891" defTabSz="1219140">
              <a:spcBef>
                <a:spcPts val="0"/>
              </a:spcBef>
              <a:defRPr/>
            </a:pPr>
            <a:endParaRPr lang="en-CA" sz="2400" dirty="0">
              <a:solidFill>
                <a:srgbClr val="0F406A"/>
              </a:solidFill>
            </a:endParaRPr>
          </a:p>
          <a:p>
            <a:pPr marL="285744" indent="-342891" defTabSz="1219140">
              <a:spcBef>
                <a:spcPts val="0"/>
              </a:spcBef>
              <a:defRPr/>
            </a:pPr>
            <a:r>
              <a:rPr lang="en-CA" sz="2400" dirty="0">
                <a:solidFill>
                  <a:srgbClr val="0F406A"/>
                </a:solidFill>
              </a:rPr>
              <a:t>Low Potassium &lt;3.1: 5% vs 3.6% (HCTZ)</a:t>
            </a:r>
          </a:p>
          <a:p>
            <a:pPr marL="285744" indent="-342891" defTabSz="1219140">
              <a:spcBef>
                <a:spcPts val="0"/>
              </a:spcBef>
              <a:defRPr/>
            </a:pPr>
            <a:r>
              <a:rPr lang="en-CA" sz="2400" dirty="0">
                <a:solidFill>
                  <a:srgbClr val="0F406A"/>
                </a:solidFill>
              </a:rPr>
              <a:t>New allergic/ADR: 1.6% vs 0.3% (HCTZ)</a:t>
            </a:r>
          </a:p>
          <a:p>
            <a:pPr defTabSz="1219140">
              <a:defRPr/>
            </a:pPr>
            <a:r>
              <a:rPr lang="en-CA" sz="2400" b="1" dirty="0">
                <a:solidFill>
                  <a:srgbClr val="0F406A"/>
                </a:solidFill>
              </a:rPr>
              <a:t>Limitations: </a:t>
            </a:r>
            <a:r>
              <a:rPr lang="en-CA" sz="2400" dirty="0">
                <a:solidFill>
                  <a:srgbClr val="0F406A"/>
                </a:solidFill>
              </a:rPr>
              <a:t>design favors the old drug</a:t>
            </a:r>
          </a:p>
        </p:txBody>
      </p:sp>
      <p:sp>
        <p:nvSpPr>
          <p:cNvPr id="13" name="TextBox 12">
            <a:extLst>
              <a:ext uri="{FF2B5EF4-FFF2-40B4-BE49-F238E27FC236}">
                <a16:creationId xmlns:a16="http://schemas.microsoft.com/office/drawing/2014/main" id="{8EEB4CB6-527D-44C0-F417-629E3172DBC9}"/>
              </a:ext>
            </a:extLst>
          </p:cNvPr>
          <p:cNvSpPr txBox="1"/>
          <p:nvPr/>
        </p:nvSpPr>
        <p:spPr>
          <a:xfrm>
            <a:off x="5871520" y="6517301"/>
            <a:ext cx="6320480" cy="369332"/>
          </a:xfrm>
          <a:prstGeom prst="rect">
            <a:avLst/>
          </a:prstGeom>
          <a:noFill/>
        </p:spPr>
        <p:txBody>
          <a:bodyPr wrap="square">
            <a:spAutoFit/>
          </a:bodyPr>
          <a:lstStyle/>
          <a:p>
            <a:pPr algn="r" defTabSz="1219140">
              <a:defRPr/>
            </a:pPr>
            <a:r>
              <a:rPr lang="en-CA" sz="1800" dirty="0">
                <a:solidFill>
                  <a:srgbClr val="0F406A"/>
                </a:solidFill>
                <a:latin typeface="Open Sans" panose="020B0606030504020204" pitchFamily="34" charset="0"/>
                <a:ea typeface="Open Sans" panose="020B0606030504020204" pitchFamily="34" charset="0"/>
                <a:cs typeface="Open Sans" panose="020B0606030504020204" pitchFamily="34" charset="0"/>
              </a:rPr>
              <a:t>NEJM 2022; 387, 2401–2410.</a:t>
            </a:r>
          </a:p>
        </p:txBody>
      </p:sp>
      <p:pic>
        <p:nvPicPr>
          <p:cNvPr id="15" name="Graphic 14" descr="Microscope with solid fill">
            <a:extLst>
              <a:ext uri="{FF2B5EF4-FFF2-40B4-BE49-F238E27FC236}">
                <a16:creationId xmlns:a16="http://schemas.microsoft.com/office/drawing/2014/main" id="{DD9F925B-85FC-5441-38DE-8688087433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5031" y="4395003"/>
            <a:ext cx="914400" cy="914400"/>
          </a:xfrm>
          <a:prstGeom prst="rect">
            <a:avLst/>
          </a:prstGeom>
        </p:spPr>
      </p:pic>
      <p:sp>
        <p:nvSpPr>
          <p:cNvPr id="5" name="TextBox 4">
            <a:extLst>
              <a:ext uri="{FF2B5EF4-FFF2-40B4-BE49-F238E27FC236}">
                <a16:creationId xmlns:a16="http://schemas.microsoft.com/office/drawing/2014/main" id="{40C0C2CD-1952-2199-31AB-6B4949DAE888}"/>
              </a:ext>
            </a:extLst>
          </p:cNvPr>
          <p:cNvSpPr txBox="1"/>
          <p:nvPr/>
        </p:nvSpPr>
        <p:spPr>
          <a:xfrm>
            <a:off x="6445294" y="3834806"/>
            <a:ext cx="5592937" cy="2246769"/>
          </a:xfrm>
          <a:prstGeom prst="rect">
            <a:avLst/>
          </a:prstGeom>
          <a:solidFill>
            <a:schemeClr val="accent3">
              <a:lumMod val="20000"/>
              <a:lumOff val="80000"/>
              <a:alpha val="35000"/>
            </a:schemeClr>
          </a:solidFill>
          <a:ln w="25400">
            <a:solidFill>
              <a:srgbClr val="0070C0"/>
            </a:solidFill>
          </a:ln>
        </p:spPr>
        <p:txBody>
          <a:bodyPr wrap="square">
            <a:spAutoFit/>
          </a:bodyPr>
          <a:lstStyle/>
          <a:p>
            <a:pPr>
              <a:defRPr/>
            </a:pPr>
            <a:r>
              <a:rPr kumimoji="0" lang="en-US" sz="2800" b="1" i="0" u="none" strike="noStrike" kern="1200" cap="none" spc="0" normalizeH="0" baseline="0" noProof="0" dirty="0">
                <a:ln>
                  <a:noFill/>
                </a:ln>
                <a:solidFill>
                  <a:srgbClr val="1D6FA9">
                    <a:lumMod val="50000"/>
                  </a:srgbClr>
                </a:solidFill>
                <a:effectLst/>
                <a:uLnTx/>
                <a:uFillTx/>
                <a:latin typeface="Calibri" panose="020F0502020204030204"/>
                <a:ea typeface="+mn-ea"/>
                <a:cs typeface="+mn-cs"/>
              </a:rPr>
              <a:t>Bottom-Line</a:t>
            </a:r>
            <a:r>
              <a:rPr kumimoji="0" lang="en-US" sz="2800" b="0" i="0" u="none" strike="noStrike" kern="1200" cap="none" spc="0" normalizeH="0" baseline="0" noProof="0" dirty="0">
                <a:ln>
                  <a:noFill/>
                </a:ln>
                <a:solidFill>
                  <a:srgbClr val="1D6FA9">
                    <a:lumMod val="50000"/>
                  </a:srgbClr>
                </a:solidFill>
                <a:effectLst/>
                <a:uLnTx/>
                <a:uFillTx/>
                <a:latin typeface="Calibri" panose="020F0502020204030204"/>
                <a:ea typeface="+mn-ea"/>
                <a:cs typeface="+mn-cs"/>
              </a:rPr>
              <a:t>: </a:t>
            </a:r>
            <a:r>
              <a:rPr lang="en-CA" sz="2800" dirty="0">
                <a:solidFill>
                  <a:srgbClr val="0F406A"/>
                </a:solidFill>
                <a:ea typeface="Open Sans" panose="020B0606030504020204" pitchFamily="34" charset="0"/>
                <a:cs typeface="Open Sans" panose="020B0606030504020204" pitchFamily="34" charset="0"/>
              </a:rPr>
              <a:t>Past analyses suggested chlorthalidone better than HCTZ. This new RCT shows HCTZ &amp; chlorthalidone are similar at preventing CVD.</a:t>
            </a:r>
            <a:endParaRPr lang="en-CA" sz="2800" dirty="0">
              <a:solidFill>
                <a:srgbClr val="0F406A"/>
              </a:solidFill>
            </a:endParaRPr>
          </a:p>
        </p:txBody>
      </p:sp>
    </p:spTree>
    <p:custDataLst>
      <p:tags r:id="rId1"/>
    </p:custDataLst>
    <p:extLst>
      <p:ext uri="{BB962C8B-B14F-4D97-AF65-F5344CB8AC3E}">
        <p14:creationId xmlns:p14="http://schemas.microsoft.com/office/powerpoint/2010/main" val="133372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C6AC-E1C0-331F-191A-3E8B2B3EB117}"/>
              </a:ext>
            </a:extLst>
          </p:cNvPr>
          <p:cNvSpPr>
            <a:spLocks noGrp="1"/>
          </p:cNvSpPr>
          <p:nvPr>
            <p:ph type="title"/>
          </p:nvPr>
        </p:nvSpPr>
        <p:spPr>
          <a:xfrm>
            <a:off x="-1" y="130899"/>
            <a:ext cx="12192000" cy="1325563"/>
          </a:xfrm>
        </p:spPr>
        <p:txBody>
          <a:bodyPr>
            <a:normAutofit/>
          </a:bodyPr>
          <a:lstStyle/>
          <a:p>
            <a:pPr algn="ctr" defTabSz="1219170">
              <a:defRPr/>
            </a:pPr>
            <a:r>
              <a:rPr lang="en-CA" sz="3600" dirty="0">
                <a:solidFill>
                  <a:srgbClr val="0F406A"/>
                </a:solidFill>
                <a:latin typeface="Rockwell" panose="02060603020205020403" pitchFamily="18" charset="77"/>
                <a:ea typeface="Open Sans Semibold" panose="020B0606030504020204" pitchFamily="34" charset="0"/>
                <a:cs typeface="Open Sans Semibold" panose="020B0606030504020204" pitchFamily="34" charset="0"/>
              </a:rPr>
              <a:t>RCT of Spironolactone for Facial Acne in Women</a:t>
            </a:r>
            <a:r>
              <a:rPr lang="en-CA" sz="3400" dirty="0">
                <a:solidFill>
                  <a:srgbClr val="0F406A"/>
                </a:solidFill>
                <a:latin typeface="Rockwell" panose="02060603020205020403" pitchFamily="18" charset="77"/>
              </a:rPr>
              <a:t> </a:t>
            </a:r>
          </a:p>
        </p:txBody>
      </p:sp>
      <p:sp>
        <p:nvSpPr>
          <p:cNvPr id="4" name="Content Placeholder 3">
            <a:extLst>
              <a:ext uri="{FF2B5EF4-FFF2-40B4-BE49-F238E27FC236}">
                <a16:creationId xmlns:a16="http://schemas.microsoft.com/office/drawing/2014/main" id="{9D0C5210-CD3A-8734-AD92-461F183B060B}"/>
              </a:ext>
            </a:extLst>
          </p:cNvPr>
          <p:cNvSpPr>
            <a:spLocks noGrp="1"/>
          </p:cNvSpPr>
          <p:nvPr>
            <p:ph sz="half" idx="1"/>
          </p:nvPr>
        </p:nvSpPr>
        <p:spPr>
          <a:xfrm>
            <a:off x="687778" y="1607559"/>
            <a:ext cx="5607053" cy="1325564"/>
          </a:xfrm>
          <a:solidFill>
            <a:schemeClr val="accent4">
              <a:lumMod val="20000"/>
              <a:lumOff val="80000"/>
            </a:schemeClr>
          </a:solidFill>
        </p:spPr>
        <p:txBody>
          <a:bodyPr>
            <a:noAutofit/>
          </a:bodyPr>
          <a:lstStyle/>
          <a:p>
            <a:pPr marL="0" indent="0">
              <a:buNone/>
            </a:pPr>
            <a:r>
              <a:rPr lang="en-CA" sz="2400" dirty="0">
                <a:solidFill>
                  <a:srgbClr val="0F406A"/>
                </a:solidFill>
                <a:latin typeface="Calibri" panose="020F0502020204030204"/>
                <a:ea typeface="Open Sans Semibold" panose="020B0606030504020204" pitchFamily="34" charset="0"/>
                <a:cs typeface="Open Sans Semibold" panose="020B0606030504020204" pitchFamily="34" charset="0"/>
              </a:rPr>
              <a:t>410 women, facial acne </a:t>
            </a:r>
            <a:r>
              <a:rPr lang="en-CA" sz="2400" u="sng" dirty="0">
                <a:solidFill>
                  <a:srgbClr val="0F406A"/>
                </a:solidFill>
                <a:latin typeface="Calibri" panose="020F0502020204030204"/>
                <a:ea typeface="Open Sans Semibold" panose="020B0606030504020204" pitchFamily="34" charset="0"/>
                <a:cs typeface="Open Sans Semibold" panose="020B0606030504020204" pitchFamily="34" charset="0"/>
              </a:rPr>
              <a:t>&gt;</a:t>
            </a:r>
            <a:r>
              <a:rPr lang="en-CA" sz="2400" dirty="0">
                <a:solidFill>
                  <a:srgbClr val="0F406A"/>
                </a:solidFill>
                <a:latin typeface="Calibri" panose="020F0502020204030204"/>
                <a:ea typeface="Open Sans Semibold" panose="020B0606030504020204" pitchFamily="34" charset="0"/>
                <a:cs typeface="Open Sans Semibold" panose="020B0606030504020204" pitchFamily="34" charset="0"/>
              </a:rPr>
              <a:t>6 months </a:t>
            </a:r>
          </a:p>
          <a:p>
            <a:pPr marL="0" indent="0">
              <a:buNone/>
            </a:pPr>
            <a:r>
              <a:rPr lang="en-CA" sz="2400" dirty="0">
                <a:solidFill>
                  <a:srgbClr val="0F406A"/>
                </a:solidFill>
                <a:latin typeface="Calibri" panose="020F0502020204030204"/>
                <a:ea typeface="Open Sans Semibold" panose="020B0606030504020204" pitchFamily="34" charset="0"/>
                <a:cs typeface="Open Sans Semibold" panose="020B0606030504020204" pitchFamily="34" charset="0"/>
              </a:rPr>
              <a:t>- English/Welsh, age 29, ~80% moderate+</a:t>
            </a:r>
          </a:p>
          <a:p>
            <a:pPr marL="0" indent="0">
              <a:buNone/>
            </a:pPr>
            <a:r>
              <a:rPr lang="en-US" sz="2400" b="1" dirty="0"/>
              <a:t>- 24 weeks</a:t>
            </a:r>
          </a:p>
        </p:txBody>
      </p:sp>
      <p:sp>
        <p:nvSpPr>
          <p:cNvPr id="3" name="TextBox 2">
            <a:extLst>
              <a:ext uri="{FF2B5EF4-FFF2-40B4-BE49-F238E27FC236}">
                <a16:creationId xmlns:a16="http://schemas.microsoft.com/office/drawing/2014/main" id="{3E70A7BD-2E1D-5896-32FE-600D975A8217}"/>
              </a:ext>
            </a:extLst>
          </p:cNvPr>
          <p:cNvSpPr txBox="1"/>
          <p:nvPr/>
        </p:nvSpPr>
        <p:spPr>
          <a:xfrm>
            <a:off x="7107070" y="1607559"/>
            <a:ext cx="4931161" cy="830997"/>
          </a:xfrm>
          <a:prstGeom prst="rect">
            <a:avLst/>
          </a:prstGeom>
          <a:solidFill>
            <a:schemeClr val="accent3">
              <a:lumMod val="20000"/>
              <a:lumOff val="80000"/>
            </a:schemeClr>
          </a:solidFill>
        </p:spPr>
        <p:txBody>
          <a:bodyPr wrap="square" rtlCol="0">
            <a:spAutoFit/>
          </a:bodyPr>
          <a:lstStyle/>
          <a:p>
            <a:pPr defTabSz="1219140">
              <a:defRPr/>
            </a:pPr>
            <a:r>
              <a:rPr lang="en-CA" sz="2400" dirty="0">
                <a:solidFill>
                  <a:srgbClr val="0F406A"/>
                </a:solidFill>
                <a:ea typeface="Open Sans Semibold" panose="020B0606030504020204" pitchFamily="34" charset="0"/>
                <a:cs typeface="Open Sans Semibold" panose="020B0606030504020204" pitchFamily="34" charset="0"/>
              </a:rPr>
              <a:t>Spironolactone (50 mg/d to week 6, then 100 mg/d) or placebo</a:t>
            </a:r>
            <a:endParaRPr lang="en-CA" sz="2400" dirty="0">
              <a:solidFill>
                <a:srgbClr val="0F406A"/>
              </a:solidFill>
            </a:endParaRPr>
          </a:p>
        </p:txBody>
      </p:sp>
      <p:pic>
        <p:nvPicPr>
          <p:cNvPr id="12" name="Content Placeholder 11" descr="Clock with solid fill">
            <a:extLst>
              <a:ext uri="{FF2B5EF4-FFF2-40B4-BE49-F238E27FC236}">
                <a16:creationId xmlns:a16="http://schemas.microsoft.com/office/drawing/2014/main" id="{7ECCFBE7-A426-1A7C-E2CF-73D58F7E55C9}"/>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23144" y="2358081"/>
            <a:ext cx="636780" cy="636780"/>
          </a:xfrm>
        </p:spPr>
      </p:pic>
      <p:pic>
        <p:nvPicPr>
          <p:cNvPr id="14" name="Graphic 13" descr="Group of women with solid fill">
            <a:extLst>
              <a:ext uri="{FF2B5EF4-FFF2-40B4-BE49-F238E27FC236}">
                <a16:creationId xmlns:a16="http://schemas.microsoft.com/office/drawing/2014/main" id="{6D981635-98A9-B8F8-D43D-87CFB178E2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145" y="1551810"/>
            <a:ext cx="636781" cy="636781"/>
          </a:xfrm>
          <a:prstGeom prst="rect">
            <a:avLst/>
          </a:prstGeom>
        </p:spPr>
      </p:pic>
      <p:pic>
        <p:nvPicPr>
          <p:cNvPr id="16" name="Graphic 15" descr="Medicine with solid fill">
            <a:extLst>
              <a:ext uri="{FF2B5EF4-FFF2-40B4-BE49-F238E27FC236}">
                <a16:creationId xmlns:a16="http://schemas.microsoft.com/office/drawing/2014/main" id="{6C17CBFE-DF40-A07C-2A9E-8C98F7484B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94831" y="1801017"/>
            <a:ext cx="914400" cy="914400"/>
          </a:xfrm>
          <a:prstGeom prst="rect">
            <a:avLst/>
          </a:prstGeom>
        </p:spPr>
      </p:pic>
      <p:sp>
        <p:nvSpPr>
          <p:cNvPr id="9" name="TextBox 8">
            <a:extLst>
              <a:ext uri="{FF2B5EF4-FFF2-40B4-BE49-F238E27FC236}">
                <a16:creationId xmlns:a16="http://schemas.microsoft.com/office/drawing/2014/main" id="{1ADA83EE-B9F6-6718-3681-664BD3384FB4}"/>
              </a:ext>
            </a:extLst>
          </p:cNvPr>
          <p:cNvSpPr txBox="1"/>
          <p:nvPr/>
        </p:nvSpPr>
        <p:spPr>
          <a:xfrm>
            <a:off x="687778" y="3599156"/>
            <a:ext cx="6192788" cy="2862322"/>
          </a:xfrm>
          <a:prstGeom prst="rect">
            <a:avLst/>
          </a:prstGeom>
          <a:solidFill>
            <a:schemeClr val="accent3">
              <a:lumMod val="20000"/>
              <a:lumOff val="80000"/>
              <a:alpha val="65000"/>
            </a:schemeClr>
          </a:solidFill>
        </p:spPr>
        <p:txBody>
          <a:bodyPr wrap="square">
            <a:spAutoFit/>
          </a:bodyPr>
          <a:lstStyle/>
          <a:p>
            <a:pPr defTabSz="1219170">
              <a:lnSpc>
                <a:spcPts val="2667"/>
              </a:lnSpc>
              <a:defRPr/>
            </a:pPr>
            <a:r>
              <a:rPr lang="en-US" sz="2667" dirty="0">
                <a:solidFill>
                  <a:srgbClr val="0F406A"/>
                </a:solidFill>
                <a:ea typeface="Open Sans" panose="020B0606030504020204" pitchFamily="34" charset="0"/>
                <a:cs typeface="Open Sans" panose="020B0606030504020204" pitchFamily="34" charset="0"/>
              </a:rPr>
              <a:t>Improved (Self-assessed): 12 </a:t>
            </a:r>
            <a:r>
              <a:rPr lang="en-US" sz="2667" dirty="0" err="1">
                <a:solidFill>
                  <a:srgbClr val="0F406A"/>
                </a:solidFill>
                <a:ea typeface="Open Sans" panose="020B0606030504020204" pitchFamily="34" charset="0"/>
                <a:cs typeface="Open Sans" panose="020B0606030504020204" pitchFamily="34" charset="0"/>
              </a:rPr>
              <a:t>wks</a:t>
            </a:r>
            <a:r>
              <a:rPr lang="en-US" sz="2667" dirty="0">
                <a:solidFill>
                  <a:srgbClr val="0F406A"/>
                </a:solidFill>
                <a:ea typeface="Open Sans" panose="020B0606030504020204" pitchFamily="34" charset="0"/>
                <a:cs typeface="Open Sans" panose="020B0606030504020204" pitchFamily="34" charset="0"/>
              </a:rPr>
              <a:t>, no diff</a:t>
            </a:r>
          </a:p>
          <a:p>
            <a:pPr defTabSz="1219170">
              <a:lnSpc>
                <a:spcPts val="2667"/>
              </a:lnSpc>
              <a:defRPr/>
            </a:pPr>
            <a:r>
              <a:rPr lang="en-US" sz="2667" dirty="0">
                <a:solidFill>
                  <a:srgbClr val="0F406A"/>
                </a:solidFill>
                <a:ea typeface="Open Sans" panose="020B0606030504020204" pitchFamily="34" charset="0"/>
                <a:cs typeface="Open Sans" panose="020B0606030504020204" pitchFamily="34" charset="0"/>
              </a:rPr>
              <a:t>- At 24 </a:t>
            </a:r>
            <a:r>
              <a:rPr lang="en-US" sz="2667" dirty="0" err="1">
                <a:solidFill>
                  <a:srgbClr val="0F406A"/>
                </a:solidFill>
                <a:ea typeface="Open Sans" panose="020B0606030504020204" pitchFamily="34" charset="0"/>
                <a:cs typeface="Open Sans" panose="020B0606030504020204" pitchFamily="34" charset="0"/>
              </a:rPr>
              <a:t>wks</a:t>
            </a:r>
            <a:r>
              <a:rPr lang="en-US" sz="2667" dirty="0">
                <a:solidFill>
                  <a:srgbClr val="0F406A"/>
                </a:solidFill>
                <a:ea typeface="Open Sans" panose="020B0606030504020204" pitchFamily="34" charset="0"/>
                <a:cs typeface="Open Sans" panose="020B0606030504020204" pitchFamily="34" charset="0"/>
              </a:rPr>
              <a:t> 82% v 63% (placebo), </a:t>
            </a:r>
            <a:r>
              <a:rPr lang="en-US" sz="2667" b="1" dirty="0">
                <a:solidFill>
                  <a:srgbClr val="0F406A"/>
                </a:solidFill>
                <a:ea typeface="Open Sans" panose="020B0606030504020204" pitchFamily="34" charset="0"/>
                <a:cs typeface="Open Sans" panose="020B0606030504020204" pitchFamily="34" charset="0"/>
              </a:rPr>
              <a:t>NNT 6</a:t>
            </a:r>
          </a:p>
          <a:p>
            <a:pPr defTabSz="1219170">
              <a:lnSpc>
                <a:spcPts val="2667"/>
              </a:lnSpc>
              <a:defRPr/>
            </a:pPr>
            <a:r>
              <a:rPr lang="en-US" sz="2600" dirty="0">
                <a:solidFill>
                  <a:srgbClr val="0F406A"/>
                </a:solidFill>
                <a:ea typeface="Open Sans" panose="020B0606030504020204" pitchFamily="34" charset="0"/>
                <a:cs typeface="Open Sans" panose="020B0606030504020204" pitchFamily="34" charset="0"/>
              </a:rPr>
              <a:t>-  Improved (Investigator) 12 </a:t>
            </a:r>
            <a:r>
              <a:rPr lang="en-US" sz="2600" dirty="0" err="1">
                <a:solidFill>
                  <a:srgbClr val="0F406A"/>
                </a:solidFill>
                <a:ea typeface="Open Sans" panose="020B0606030504020204" pitchFamily="34" charset="0"/>
                <a:cs typeface="Open Sans" panose="020B0606030504020204" pitchFamily="34" charset="0"/>
              </a:rPr>
              <a:t>wks</a:t>
            </a:r>
            <a:r>
              <a:rPr lang="en-US" sz="2600" dirty="0">
                <a:solidFill>
                  <a:srgbClr val="0F406A"/>
                </a:solidFill>
                <a:ea typeface="Open Sans" panose="020B0606030504020204" pitchFamily="34" charset="0"/>
                <a:cs typeface="Open Sans" panose="020B0606030504020204" pitchFamily="34" charset="0"/>
              </a:rPr>
              <a:t>: 19% v 6%, </a:t>
            </a:r>
            <a:r>
              <a:rPr lang="en-US" sz="2600" b="1" dirty="0">
                <a:solidFill>
                  <a:srgbClr val="0F406A"/>
                </a:solidFill>
                <a:ea typeface="Open Sans" panose="020B0606030504020204" pitchFamily="34" charset="0"/>
                <a:cs typeface="Open Sans" panose="020B0606030504020204" pitchFamily="34" charset="0"/>
              </a:rPr>
              <a:t>NNT 8</a:t>
            </a:r>
          </a:p>
          <a:p>
            <a:pPr defTabSz="1219170">
              <a:lnSpc>
                <a:spcPts val="2667"/>
              </a:lnSpc>
              <a:defRPr/>
            </a:pPr>
            <a:r>
              <a:rPr lang="en-US" sz="2400" b="1" dirty="0">
                <a:solidFill>
                  <a:srgbClr val="0F406A"/>
                </a:solidFill>
                <a:ea typeface="Open Sans" panose="020B0606030504020204" pitchFamily="34" charset="0"/>
                <a:cs typeface="Open Sans" panose="020B0606030504020204" pitchFamily="34" charset="0"/>
              </a:rPr>
              <a:t>-</a:t>
            </a:r>
            <a:r>
              <a:rPr lang="en-US" sz="2600" dirty="0">
                <a:solidFill>
                  <a:srgbClr val="0F406A"/>
                </a:solidFill>
                <a:ea typeface="Open Sans" panose="020B0606030504020204" pitchFamily="34" charset="0"/>
                <a:cs typeface="Open Sans" panose="020B0606030504020204" pitchFamily="34" charset="0"/>
              </a:rPr>
              <a:t>Quality of life improved at 12 &amp; 24 </a:t>
            </a:r>
            <a:r>
              <a:rPr lang="en-US" sz="2600" dirty="0" err="1">
                <a:solidFill>
                  <a:srgbClr val="0F406A"/>
                </a:solidFill>
                <a:ea typeface="Open Sans" panose="020B0606030504020204" pitchFamily="34" charset="0"/>
                <a:cs typeface="Open Sans" panose="020B0606030504020204" pitchFamily="34" charset="0"/>
              </a:rPr>
              <a:t>wks</a:t>
            </a:r>
            <a:endParaRPr lang="en-US" sz="2600" dirty="0">
              <a:solidFill>
                <a:srgbClr val="0F406A"/>
              </a:solidFill>
              <a:ea typeface="Open Sans" panose="020B0606030504020204" pitchFamily="34" charset="0"/>
              <a:cs typeface="Open Sans" panose="020B0606030504020204" pitchFamily="34" charset="0"/>
            </a:endParaRPr>
          </a:p>
          <a:p>
            <a:pPr defTabSz="1219170">
              <a:lnSpc>
                <a:spcPts val="2667"/>
              </a:lnSpc>
              <a:defRPr/>
            </a:pPr>
            <a:endParaRPr lang="en-US" sz="2667" dirty="0">
              <a:solidFill>
                <a:srgbClr val="0F406A"/>
              </a:solidFill>
              <a:ea typeface="Open Sans" panose="020B0606030504020204" pitchFamily="34" charset="0"/>
              <a:cs typeface="Open Sans" panose="020B0606030504020204" pitchFamily="34" charset="0"/>
            </a:endParaRPr>
          </a:p>
          <a:p>
            <a:pPr defTabSz="1219170">
              <a:lnSpc>
                <a:spcPts val="2667"/>
              </a:lnSpc>
              <a:defRPr/>
            </a:pPr>
            <a:r>
              <a:rPr lang="en-US" sz="2667" dirty="0">
                <a:solidFill>
                  <a:srgbClr val="0F406A"/>
                </a:solidFill>
                <a:ea typeface="Open Sans" panose="020B0606030504020204" pitchFamily="34" charset="0"/>
                <a:cs typeface="Open Sans" panose="020B0606030504020204" pitchFamily="34" charset="0"/>
              </a:rPr>
              <a:t>Overall AE: 64% vs 51%; </a:t>
            </a:r>
            <a:r>
              <a:rPr lang="en-US" sz="2667" b="1" dirty="0">
                <a:solidFill>
                  <a:srgbClr val="0F406A"/>
                </a:solidFill>
                <a:ea typeface="Open Sans" panose="020B0606030504020204" pitchFamily="34" charset="0"/>
                <a:cs typeface="Open Sans" panose="020B0606030504020204" pitchFamily="34" charset="0"/>
              </a:rPr>
              <a:t>NNH 8.    </a:t>
            </a:r>
            <a:r>
              <a:rPr lang="en-US" sz="2400" dirty="0">
                <a:solidFill>
                  <a:srgbClr val="0F406A"/>
                </a:solidFill>
                <a:ea typeface="Open Sans" panose="020B0606030504020204" pitchFamily="34" charset="0"/>
                <a:cs typeface="Open Sans" panose="020B0606030504020204" pitchFamily="34" charset="0"/>
              </a:rPr>
              <a:t>Mostly dizziness (19% v 12%) &amp; headache (20% v 12%)</a:t>
            </a:r>
          </a:p>
        </p:txBody>
      </p:sp>
      <p:pic>
        <p:nvPicPr>
          <p:cNvPr id="15" name="Graphic 14" descr="Microscope with solid fill">
            <a:extLst>
              <a:ext uri="{FF2B5EF4-FFF2-40B4-BE49-F238E27FC236}">
                <a16:creationId xmlns:a16="http://schemas.microsoft.com/office/drawing/2014/main" id="{DD9F925B-85FC-5441-38DE-8688087433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9210" y="3456425"/>
            <a:ext cx="914400" cy="914400"/>
          </a:xfrm>
          <a:prstGeom prst="rect">
            <a:avLst/>
          </a:prstGeom>
        </p:spPr>
      </p:pic>
      <p:sp>
        <p:nvSpPr>
          <p:cNvPr id="6" name="TextBox 5">
            <a:extLst>
              <a:ext uri="{FF2B5EF4-FFF2-40B4-BE49-F238E27FC236}">
                <a16:creationId xmlns:a16="http://schemas.microsoft.com/office/drawing/2014/main" id="{07858C52-8D04-CC08-2FD9-66F8DA0C7AA0}"/>
              </a:ext>
            </a:extLst>
          </p:cNvPr>
          <p:cNvSpPr txBox="1"/>
          <p:nvPr/>
        </p:nvSpPr>
        <p:spPr>
          <a:xfrm>
            <a:off x="7510793" y="3767699"/>
            <a:ext cx="4629599" cy="2246769"/>
          </a:xfrm>
          <a:prstGeom prst="rect">
            <a:avLst/>
          </a:prstGeom>
          <a:solidFill>
            <a:schemeClr val="accent3">
              <a:lumMod val="20000"/>
              <a:lumOff val="80000"/>
              <a:alpha val="35000"/>
            </a:schemeClr>
          </a:solidFill>
          <a:ln w="25400">
            <a:solidFill>
              <a:srgbClr val="0070C0"/>
            </a:solidFill>
          </a:ln>
        </p:spPr>
        <p:txBody>
          <a:bodyPr wrap="square">
            <a:spAutoFit/>
          </a:bodyPr>
          <a:lstStyle/>
          <a:p>
            <a:pPr>
              <a:defRPr/>
            </a:pPr>
            <a:r>
              <a:rPr kumimoji="0" lang="en-US" sz="2800" b="1" i="0" u="none" strike="noStrike" kern="1200" cap="none" spc="0" normalizeH="0" baseline="0" noProof="0" dirty="0">
                <a:ln>
                  <a:noFill/>
                </a:ln>
                <a:solidFill>
                  <a:srgbClr val="1D6FA9">
                    <a:lumMod val="50000"/>
                  </a:srgbClr>
                </a:solidFill>
                <a:effectLst/>
                <a:uLnTx/>
                <a:uFillTx/>
                <a:latin typeface="Calibri" panose="020F0502020204030204"/>
                <a:ea typeface="+mn-ea"/>
                <a:cs typeface="+mn-cs"/>
              </a:rPr>
              <a:t>Bottom-Line</a:t>
            </a:r>
            <a:r>
              <a:rPr kumimoji="0" lang="en-US" sz="2800" b="0" i="0" u="none" strike="noStrike" kern="1200" cap="none" spc="0" normalizeH="0" baseline="0" noProof="0" dirty="0">
                <a:ln>
                  <a:noFill/>
                </a:ln>
                <a:solidFill>
                  <a:srgbClr val="1D6FA9">
                    <a:lumMod val="50000"/>
                  </a:srgbClr>
                </a:solidFill>
                <a:effectLst/>
                <a:uLnTx/>
                <a:uFillTx/>
                <a:latin typeface="Calibri" panose="020F0502020204030204"/>
                <a:ea typeface="+mn-ea"/>
                <a:cs typeface="+mn-cs"/>
              </a:rPr>
              <a:t>: </a:t>
            </a:r>
            <a:r>
              <a:rPr lang="en-CA" sz="2800" dirty="0">
                <a:solidFill>
                  <a:srgbClr val="0F406A"/>
                </a:solidFill>
              </a:rPr>
              <a:t>Spironolactone may lead to self-assessed improvement in acne for 1 in 6 women at 24 </a:t>
            </a:r>
            <a:r>
              <a:rPr lang="en-CA" sz="2800" dirty="0" err="1">
                <a:solidFill>
                  <a:srgbClr val="0F406A"/>
                </a:solidFill>
              </a:rPr>
              <a:t>eks</a:t>
            </a:r>
            <a:r>
              <a:rPr lang="en-CA" sz="2800" dirty="0">
                <a:solidFill>
                  <a:srgbClr val="0F406A"/>
                </a:solidFill>
              </a:rPr>
              <a:t>. Dizziness and headache are common.</a:t>
            </a:r>
          </a:p>
        </p:txBody>
      </p:sp>
      <p:sp>
        <p:nvSpPr>
          <p:cNvPr id="7" name="Rectangle 6">
            <a:extLst>
              <a:ext uri="{FF2B5EF4-FFF2-40B4-BE49-F238E27FC236}">
                <a16:creationId xmlns:a16="http://schemas.microsoft.com/office/drawing/2014/main" id="{426AD09A-4A50-9CD9-5FD6-0ADF6FC9F4D2}"/>
              </a:ext>
            </a:extLst>
          </p:cNvPr>
          <p:cNvSpPr/>
          <p:nvPr/>
        </p:nvSpPr>
        <p:spPr>
          <a:xfrm>
            <a:off x="7510793" y="6488668"/>
            <a:ext cx="4749115" cy="369332"/>
          </a:xfrm>
          <a:prstGeom prst="rect">
            <a:avLst/>
          </a:prstGeom>
        </p:spPr>
        <p:txBody>
          <a:bodyPr wrap="square">
            <a:spAutoFit/>
          </a:bodyPr>
          <a:lstStyle/>
          <a:p>
            <a:pPr algn="r" defTabSz="1219170">
              <a:defRPr/>
            </a:pPr>
            <a:r>
              <a:rPr lang="en-US" dirty="0" err="1">
                <a:solidFill>
                  <a:srgbClr val="0F406A"/>
                </a:solidFill>
                <a:latin typeface="Calibri" panose="020F0502020204030204"/>
              </a:rPr>
              <a:t>Santer</a:t>
            </a:r>
            <a:r>
              <a:rPr lang="en-US" dirty="0">
                <a:solidFill>
                  <a:srgbClr val="0F406A"/>
                </a:solidFill>
                <a:latin typeface="Calibri" panose="020F0502020204030204"/>
              </a:rPr>
              <a:t> M et al. BMJ 2023. May 16;381:e074349.</a:t>
            </a:r>
          </a:p>
        </p:txBody>
      </p:sp>
    </p:spTree>
    <p:custDataLst>
      <p:tags r:id="rId1"/>
    </p:custDataLst>
    <p:extLst>
      <p:ext uri="{BB962C8B-B14F-4D97-AF65-F5344CB8AC3E}">
        <p14:creationId xmlns:p14="http://schemas.microsoft.com/office/powerpoint/2010/main" val="200678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11F09F-B533-D07C-E299-5329E990F4E6}"/>
              </a:ext>
            </a:extLst>
          </p:cNvPr>
          <p:cNvSpPr>
            <a:spLocks noGrp="1"/>
          </p:cNvSpPr>
          <p:nvPr>
            <p:ph type="title"/>
          </p:nvPr>
        </p:nvSpPr>
        <p:spPr>
          <a:xfrm>
            <a:off x="493643" y="762690"/>
            <a:ext cx="4727713" cy="3610527"/>
          </a:xfrm>
        </p:spPr>
        <p:txBody>
          <a:bodyPr>
            <a:normAutofit/>
          </a:bodyPr>
          <a:lstStyle/>
          <a:p>
            <a:pPr algn="ctr"/>
            <a:r>
              <a:rPr lang="en-US" sz="5400" b="1" dirty="0">
                <a:latin typeface="+mn-lt"/>
              </a:rPr>
              <a:t>Listen Up</a:t>
            </a:r>
            <a:br>
              <a:rPr lang="en-US" dirty="0"/>
            </a:br>
            <a:br>
              <a:rPr lang="en-US" dirty="0"/>
            </a:br>
            <a:r>
              <a:rPr lang="en-US" sz="4000" dirty="0"/>
              <a:t>Time to talk about getting older.</a:t>
            </a:r>
          </a:p>
        </p:txBody>
      </p:sp>
      <p:pic>
        <p:nvPicPr>
          <p:cNvPr id="5" name="Picture 4" descr="A group of men talking on a beach&#10;&#10;Description automatically generated">
            <a:extLst>
              <a:ext uri="{FF2B5EF4-FFF2-40B4-BE49-F238E27FC236}">
                <a16:creationId xmlns:a16="http://schemas.microsoft.com/office/drawing/2014/main" id="{E1E101AB-B59C-33F9-58F4-0D4E6EE4572F}"/>
              </a:ext>
            </a:extLst>
          </p:cNvPr>
          <p:cNvPicPr>
            <a:picLocks noChangeAspect="1"/>
          </p:cNvPicPr>
          <p:nvPr/>
        </p:nvPicPr>
        <p:blipFill>
          <a:blip r:embed="rId4"/>
          <a:stretch>
            <a:fillRect/>
          </a:stretch>
        </p:blipFill>
        <p:spPr>
          <a:xfrm>
            <a:off x="5670448" y="0"/>
            <a:ext cx="5577335" cy="6858000"/>
          </a:xfrm>
          <a:prstGeom prst="rect">
            <a:avLst/>
          </a:prstGeom>
        </p:spPr>
      </p:pic>
    </p:spTree>
    <p:custDataLst>
      <p:tags r:id="rId1"/>
    </p:custDataLst>
    <p:extLst>
      <p:ext uri="{BB962C8B-B14F-4D97-AF65-F5344CB8AC3E}">
        <p14:creationId xmlns:p14="http://schemas.microsoft.com/office/powerpoint/2010/main" val="155361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C6AC-E1C0-331F-191A-3E8B2B3EB117}"/>
              </a:ext>
            </a:extLst>
          </p:cNvPr>
          <p:cNvSpPr>
            <a:spLocks noGrp="1"/>
          </p:cNvSpPr>
          <p:nvPr>
            <p:ph type="title"/>
          </p:nvPr>
        </p:nvSpPr>
        <p:spPr>
          <a:xfrm>
            <a:off x="-1" y="130899"/>
            <a:ext cx="12192000" cy="1325563"/>
          </a:xfrm>
        </p:spPr>
        <p:txBody>
          <a:bodyPr>
            <a:normAutofit/>
          </a:bodyPr>
          <a:lstStyle/>
          <a:p>
            <a:pPr algn="ctr" defTabSz="1219170">
              <a:defRPr/>
            </a:pPr>
            <a:r>
              <a:rPr lang="en-CA" sz="4000" dirty="0">
                <a:solidFill>
                  <a:srgbClr val="0F406A"/>
                </a:solidFill>
                <a:latin typeface="Rockwell" panose="02060603020205020403" pitchFamily="18" charset="77"/>
              </a:rPr>
              <a:t>RCT </a:t>
            </a:r>
            <a:r>
              <a:rPr lang="en-CA" sz="4000" dirty="0" err="1">
                <a:solidFill>
                  <a:srgbClr val="0F406A"/>
                </a:solidFill>
                <a:latin typeface="Rockwell" panose="02060603020205020403" pitchFamily="18" charset="77"/>
              </a:rPr>
              <a:t>Lecanemab</a:t>
            </a:r>
            <a:r>
              <a:rPr lang="en-CA" sz="4000" dirty="0">
                <a:solidFill>
                  <a:srgbClr val="0F406A"/>
                </a:solidFill>
                <a:latin typeface="Rockwell" panose="02060603020205020403" pitchFamily="18" charset="77"/>
              </a:rPr>
              <a:t> for Alzheimer’s Disease </a:t>
            </a:r>
            <a:br>
              <a:rPr lang="en-CA" sz="4000" dirty="0">
                <a:solidFill>
                  <a:srgbClr val="0F406A"/>
                </a:solidFill>
                <a:latin typeface="Rockwell" panose="02060603020205020403" pitchFamily="18" charset="77"/>
              </a:rPr>
            </a:br>
            <a:r>
              <a:rPr lang="en-CA" sz="4000" dirty="0">
                <a:solidFill>
                  <a:srgbClr val="0F406A"/>
                </a:solidFill>
                <a:latin typeface="Rockwell" panose="02060603020205020403" pitchFamily="18" charset="77"/>
              </a:rPr>
              <a:t>(mild cognitive impairment or mild AD)</a:t>
            </a:r>
          </a:p>
        </p:txBody>
      </p:sp>
      <p:sp>
        <p:nvSpPr>
          <p:cNvPr id="4" name="Content Placeholder 3">
            <a:extLst>
              <a:ext uri="{FF2B5EF4-FFF2-40B4-BE49-F238E27FC236}">
                <a16:creationId xmlns:a16="http://schemas.microsoft.com/office/drawing/2014/main" id="{9D0C5210-CD3A-8734-AD92-461F183B060B}"/>
              </a:ext>
            </a:extLst>
          </p:cNvPr>
          <p:cNvSpPr>
            <a:spLocks noGrp="1"/>
          </p:cNvSpPr>
          <p:nvPr>
            <p:ph sz="half" idx="1"/>
          </p:nvPr>
        </p:nvSpPr>
        <p:spPr>
          <a:xfrm>
            <a:off x="752444" y="1607559"/>
            <a:ext cx="5468245" cy="1473524"/>
          </a:xfrm>
          <a:solidFill>
            <a:schemeClr val="accent4">
              <a:lumMod val="20000"/>
              <a:lumOff val="80000"/>
            </a:schemeClr>
          </a:solidFill>
        </p:spPr>
        <p:txBody>
          <a:bodyPr>
            <a:normAutofit lnSpcReduction="10000"/>
          </a:bodyPr>
          <a:lstStyle/>
          <a:p>
            <a:pPr marL="0" indent="0" defTabSz="1219170">
              <a:buNone/>
              <a:defRPr/>
            </a:pPr>
            <a:r>
              <a:rPr lang="en-US" sz="2800" b="1" dirty="0">
                <a:solidFill>
                  <a:srgbClr val="0F406A"/>
                </a:solidFill>
                <a:latin typeface="Calibri" panose="020F0502020204030204"/>
              </a:rPr>
              <a:t>1795 patients </a:t>
            </a:r>
          </a:p>
          <a:p>
            <a:pPr marL="0" indent="0" defTabSz="1219170">
              <a:buNone/>
              <a:defRPr/>
            </a:pPr>
            <a:r>
              <a:rPr lang="en-US" sz="2800" b="1" dirty="0">
                <a:solidFill>
                  <a:srgbClr val="0F406A"/>
                </a:solidFill>
                <a:latin typeface="Calibri" panose="020F0502020204030204"/>
              </a:rPr>
              <a:t>- </a:t>
            </a:r>
            <a:r>
              <a:rPr lang="en-US" sz="2800" dirty="0">
                <a:solidFill>
                  <a:srgbClr val="0F406A"/>
                </a:solidFill>
                <a:latin typeface="Calibri" panose="020F0502020204030204"/>
              </a:rPr>
              <a:t>age 71, MSE ~26, 53% on meds</a:t>
            </a:r>
            <a:endParaRPr lang="en-US" sz="1400" dirty="0"/>
          </a:p>
          <a:p>
            <a:pPr marL="0" indent="0">
              <a:buNone/>
            </a:pPr>
            <a:r>
              <a:rPr lang="en-US" dirty="0"/>
              <a:t>x18 months</a:t>
            </a:r>
          </a:p>
        </p:txBody>
      </p:sp>
      <p:sp>
        <p:nvSpPr>
          <p:cNvPr id="3" name="TextBox 2">
            <a:extLst>
              <a:ext uri="{FF2B5EF4-FFF2-40B4-BE49-F238E27FC236}">
                <a16:creationId xmlns:a16="http://schemas.microsoft.com/office/drawing/2014/main" id="{3E70A7BD-2E1D-5896-32FE-600D975A8217}"/>
              </a:ext>
            </a:extLst>
          </p:cNvPr>
          <p:cNvSpPr txBox="1"/>
          <p:nvPr/>
        </p:nvSpPr>
        <p:spPr>
          <a:xfrm>
            <a:off x="7527235" y="1603606"/>
            <a:ext cx="4664765" cy="954107"/>
          </a:xfrm>
          <a:prstGeom prst="rect">
            <a:avLst/>
          </a:prstGeom>
          <a:solidFill>
            <a:schemeClr val="accent3">
              <a:lumMod val="20000"/>
              <a:lumOff val="80000"/>
            </a:schemeClr>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F406A"/>
                </a:solidFill>
                <a:effectLst/>
                <a:uLnTx/>
                <a:uFillTx/>
                <a:latin typeface="Calibri" panose="020F0502020204030204"/>
                <a:ea typeface="+mn-ea"/>
                <a:cs typeface="+mn-cs"/>
              </a:rPr>
              <a:t>Lecanemab</a:t>
            </a:r>
            <a:r>
              <a:rPr kumimoji="0" lang="en-US" sz="2800" b="0" i="0" u="none" strike="noStrike" kern="1200" cap="none" spc="0" normalizeH="0" baseline="0" noProof="0" dirty="0">
                <a:ln>
                  <a:noFill/>
                </a:ln>
                <a:solidFill>
                  <a:srgbClr val="0F406A"/>
                </a:solidFill>
                <a:effectLst/>
                <a:uLnTx/>
                <a:uFillTx/>
                <a:latin typeface="Calibri" panose="020F0502020204030204"/>
                <a:ea typeface="+mn-ea"/>
                <a:cs typeface="+mn-cs"/>
              </a:rPr>
              <a:t> infusion 10mg/kg vs placebo q2wk </a:t>
            </a:r>
          </a:p>
        </p:txBody>
      </p:sp>
      <p:pic>
        <p:nvPicPr>
          <p:cNvPr id="12" name="Content Placeholder 11" descr="Clock with solid fill">
            <a:extLst>
              <a:ext uri="{FF2B5EF4-FFF2-40B4-BE49-F238E27FC236}">
                <a16:creationId xmlns:a16="http://schemas.microsoft.com/office/drawing/2014/main" id="{7ECCFBE7-A426-1A7C-E2CF-73D58F7E55C9}"/>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23144" y="2458853"/>
            <a:ext cx="636780" cy="636780"/>
          </a:xfrm>
        </p:spPr>
      </p:pic>
      <p:pic>
        <p:nvPicPr>
          <p:cNvPr id="14" name="Graphic 13" descr="Group of women with solid fill">
            <a:extLst>
              <a:ext uri="{FF2B5EF4-FFF2-40B4-BE49-F238E27FC236}">
                <a16:creationId xmlns:a16="http://schemas.microsoft.com/office/drawing/2014/main" id="{6D981635-98A9-B8F8-D43D-87CFB178E2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 y="1608142"/>
            <a:ext cx="636781" cy="636781"/>
          </a:xfrm>
          <a:prstGeom prst="rect">
            <a:avLst/>
          </a:prstGeom>
        </p:spPr>
      </p:pic>
      <p:pic>
        <p:nvPicPr>
          <p:cNvPr id="16" name="Graphic 15" descr="Medicine with solid fill">
            <a:extLst>
              <a:ext uri="{FF2B5EF4-FFF2-40B4-BE49-F238E27FC236}">
                <a16:creationId xmlns:a16="http://schemas.microsoft.com/office/drawing/2014/main" id="{6C17CBFE-DF40-A07C-2A9E-8C98F7484B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12835" y="1643313"/>
            <a:ext cx="914400" cy="914400"/>
          </a:xfrm>
          <a:prstGeom prst="rect">
            <a:avLst/>
          </a:prstGeom>
        </p:spPr>
      </p:pic>
      <p:sp>
        <p:nvSpPr>
          <p:cNvPr id="5" name="TextBox 4">
            <a:extLst>
              <a:ext uri="{FF2B5EF4-FFF2-40B4-BE49-F238E27FC236}">
                <a16:creationId xmlns:a16="http://schemas.microsoft.com/office/drawing/2014/main" id="{BE264598-C9EF-331E-FC9F-6A9E71F66895}"/>
              </a:ext>
            </a:extLst>
          </p:cNvPr>
          <p:cNvSpPr txBox="1"/>
          <p:nvPr/>
        </p:nvSpPr>
        <p:spPr>
          <a:xfrm>
            <a:off x="752444" y="3412435"/>
            <a:ext cx="5468245" cy="3046988"/>
          </a:xfrm>
          <a:prstGeom prst="rect">
            <a:avLst/>
          </a:prstGeom>
          <a:solidFill>
            <a:schemeClr val="accent3">
              <a:lumMod val="20000"/>
              <a:lumOff val="80000"/>
              <a:alpha val="65000"/>
            </a:schemeClr>
          </a:solid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0F406A"/>
                </a:solidFill>
                <a:effectLst/>
                <a:uLnTx/>
                <a:uFillTx/>
                <a:latin typeface="Calibri" panose="020F0502020204030204"/>
                <a:ea typeface="+mn-ea"/>
                <a:cs typeface="+mn-cs"/>
              </a:rPr>
              <a:t>OUTCOMES: </a:t>
            </a:r>
            <a:r>
              <a:rPr kumimoji="0" lang="en-CA" sz="2400" b="0" i="0" u="none" strike="noStrike" kern="1200" cap="none" spc="0" normalizeH="0" baseline="0" noProof="0" dirty="0">
                <a:ln>
                  <a:noFill/>
                </a:ln>
                <a:solidFill>
                  <a:srgbClr val="0F406A"/>
                </a:solidFill>
                <a:effectLst/>
                <a:uLnTx/>
                <a:uFillTx/>
                <a:latin typeface="Calibri" panose="020F0502020204030204"/>
                <a:ea typeface="+mn-ea"/>
                <a:cs typeface="+mn-cs"/>
              </a:rPr>
              <a:t>Reduced </a:t>
            </a:r>
            <a:r>
              <a:rPr kumimoji="0" lang="en-US" sz="2400" b="0" i="0" u="none" strike="noStrike" kern="1200" cap="none" spc="0" normalizeH="0" baseline="0" noProof="0" dirty="0">
                <a:ln>
                  <a:noFill/>
                </a:ln>
                <a:solidFill>
                  <a:srgbClr val="0F406A"/>
                </a:solidFill>
                <a:effectLst/>
                <a:uLnTx/>
                <a:uFillTx/>
                <a:latin typeface="Calibri" panose="020F0502020204030204"/>
                <a:ea typeface="+mn-ea"/>
                <a:cs typeface="+mn-cs"/>
              </a:rPr>
              <a:t>Amyloid</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F406A"/>
                </a:solidFill>
                <a:effectLst/>
                <a:uLnTx/>
                <a:uFillTx/>
                <a:latin typeface="Calibri" panose="020F0502020204030204"/>
                <a:ea typeface="+mn-ea"/>
                <a:cs typeface="+mn-cs"/>
              </a:rPr>
              <a:t>(higher scores worse)</a:t>
            </a: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F406A"/>
                </a:solidFill>
                <a:effectLst/>
                <a:uLnTx/>
                <a:uFillTx/>
                <a:latin typeface="Calibri" panose="020F0502020204030204"/>
                <a:ea typeface="+mn-ea"/>
                <a:cs typeface="+mn-cs"/>
              </a:rPr>
              <a:t>CDR-SB (0-18 scale; baseline 3.2): </a:t>
            </a:r>
          </a:p>
          <a:p>
            <a:pPr marL="990575" marR="0" lvl="1"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F406A"/>
                </a:solidFill>
                <a:effectLst/>
                <a:uLnTx/>
                <a:uFillTx/>
                <a:latin typeface="Calibri" panose="020F0502020204030204"/>
                <a:ea typeface="+mn-ea"/>
                <a:cs typeface="+mn-cs"/>
              </a:rPr>
              <a:t>Change: +1.2 vs +1.7 (placebo), </a:t>
            </a:r>
          </a:p>
          <a:p>
            <a:pPr marL="990575" marR="0" lvl="1"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F406A"/>
                </a:solidFill>
                <a:effectLst/>
                <a:uLnTx/>
                <a:uFillTx/>
                <a:latin typeface="Calibri" panose="020F0502020204030204"/>
                <a:ea typeface="+mn-ea"/>
                <a:cs typeface="+mn-cs"/>
              </a:rPr>
              <a:t>Diff= -0.5 (MCID: 1 - 1.5)</a:t>
            </a:r>
            <a:r>
              <a:rPr kumimoji="0" lang="en-US" sz="2400" b="0" i="0" u="none" strike="noStrike" kern="1200" cap="none" spc="0" normalizeH="0" baseline="30000" noProof="0" dirty="0">
                <a:ln>
                  <a:noFill/>
                </a:ln>
                <a:solidFill>
                  <a:srgbClr val="0F406A"/>
                </a:solidFill>
                <a:effectLst/>
                <a:uLnTx/>
                <a:uFillTx/>
                <a:latin typeface="Calibri" panose="020F0502020204030204"/>
                <a:ea typeface="+mn-ea"/>
                <a:cs typeface="+mn-cs"/>
              </a:rPr>
              <a:t>2</a:t>
            </a: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F406A"/>
                </a:solidFill>
                <a:effectLst/>
                <a:uLnTx/>
                <a:uFillTx/>
                <a:latin typeface="Calibri" panose="020F0502020204030204"/>
                <a:ea typeface="+mn-ea"/>
                <a:cs typeface="+mn-cs"/>
              </a:rPr>
              <a:t>ADAS Cog14 (0-90 scale; baseline 24): </a:t>
            </a:r>
          </a:p>
          <a:p>
            <a:pPr marL="990575" marR="0" lvl="1"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F406A"/>
                </a:solidFill>
                <a:effectLst/>
                <a:uLnTx/>
                <a:uFillTx/>
                <a:latin typeface="Calibri" panose="020F0502020204030204"/>
                <a:ea typeface="+mn-ea"/>
                <a:cs typeface="+mn-cs"/>
              </a:rPr>
              <a:t>Change: +4.1 vs +5.6 (placebo), </a:t>
            </a:r>
          </a:p>
          <a:p>
            <a:pPr marL="990575" marR="0" lvl="1"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F406A"/>
                </a:solidFill>
                <a:effectLst/>
                <a:uLnTx/>
                <a:uFillTx/>
                <a:latin typeface="Calibri" panose="020F0502020204030204"/>
                <a:ea typeface="+mn-ea"/>
                <a:cs typeface="+mn-cs"/>
              </a:rPr>
              <a:t>Diff -1.4 (MCID ~2-5 points)</a:t>
            </a:r>
            <a:r>
              <a:rPr kumimoji="0" lang="en-US" sz="2400" b="0" i="0" u="none" strike="noStrike" kern="1200" cap="none" spc="0" normalizeH="0" baseline="30000" noProof="0" dirty="0">
                <a:ln>
                  <a:noFill/>
                </a:ln>
                <a:solidFill>
                  <a:srgbClr val="0F406A"/>
                </a:solidFill>
                <a:effectLst/>
                <a:uLnTx/>
                <a:uFillTx/>
                <a:latin typeface="Calibri" panose="020F0502020204030204"/>
                <a:ea typeface="+mn-ea"/>
                <a:cs typeface="+mn-cs"/>
              </a:rPr>
              <a:t>3</a:t>
            </a:r>
          </a:p>
        </p:txBody>
      </p:sp>
      <p:pic>
        <p:nvPicPr>
          <p:cNvPr id="6" name="Graphic 5" descr="Microscope with solid fill">
            <a:extLst>
              <a:ext uri="{FF2B5EF4-FFF2-40B4-BE49-F238E27FC236}">
                <a16:creationId xmlns:a16="http://schemas.microsoft.com/office/drawing/2014/main" id="{D8330C3E-87D4-4520-FA50-44F9891909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1956" y="3626274"/>
            <a:ext cx="914400" cy="914400"/>
          </a:xfrm>
          <a:prstGeom prst="rect">
            <a:avLst/>
          </a:prstGeom>
        </p:spPr>
      </p:pic>
      <p:sp>
        <p:nvSpPr>
          <p:cNvPr id="7" name="Rectangle 6">
            <a:extLst>
              <a:ext uri="{FF2B5EF4-FFF2-40B4-BE49-F238E27FC236}">
                <a16:creationId xmlns:a16="http://schemas.microsoft.com/office/drawing/2014/main" id="{2EFF7C26-73DA-1A29-D0FD-7032B62461F6}"/>
              </a:ext>
            </a:extLst>
          </p:cNvPr>
          <p:cNvSpPr/>
          <p:nvPr/>
        </p:nvSpPr>
        <p:spPr>
          <a:xfrm>
            <a:off x="7527235" y="6273225"/>
            <a:ext cx="4664766" cy="584775"/>
          </a:xfrm>
          <a:prstGeom prst="rect">
            <a:avLst/>
          </a:prstGeom>
        </p:spPr>
        <p:txBody>
          <a:bodyPr wrap="square">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F406A"/>
                </a:solidFill>
                <a:effectLst/>
                <a:uLnTx/>
                <a:uFillTx/>
                <a:latin typeface="Calibri" panose="020F0502020204030204"/>
                <a:ea typeface="+mn-ea"/>
                <a:cs typeface="+mn-cs"/>
              </a:rPr>
              <a:t>1. NEJM 2023; 388; 1: 9-21.2. Lancet Psychiatry 2021; 8: 1013-16. 3. Nature reviews 2023; 19: 132-133</a:t>
            </a:r>
            <a:r>
              <a:rPr kumimoji="0" lang="en-US" sz="1067" b="0" i="0" u="none" strike="noStrike" kern="1200" cap="none" spc="0" normalizeH="0" baseline="0" noProof="0" dirty="0">
                <a:ln>
                  <a:noFill/>
                </a:ln>
                <a:solidFill>
                  <a:srgbClr val="0F406A"/>
                </a:solidFill>
                <a:effectLst/>
                <a:uLnTx/>
                <a:uFillTx/>
                <a:latin typeface="Calibri" panose="020F0502020204030204"/>
                <a:ea typeface="+mn-ea"/>
                <a:cs typeface="+mn-cs"/>
              </a:rPr>
              <a:t>.</a:t>
            </a:r>
            <a:endParaRPr kumimoji="0" lang="en-CA" sz="1067" b="0" i="0" u="none" strike="noStrike" kern="1200" cap="none" spc="0" normalizeH="0" baseline="0" noProof="0" dirty="0">
              <a:ln>
                <a:noFill/>
              </a:ln>
              <a:solidFill>
                <a:srgbClr val="0F406A"/>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C1D21B6-692D-83F5-BAA2-A8E4EA7FE39E}"/>
              </a:ext>
            </a:extLst>
          </p:cNvPr>
          <p:cNvSpPr txBox="1"/>
          <p:nvPr/>
        </p:nvSpPr>
        <p:spPr>
          <a:xfrm>
            <a:off x="6705601" y="3109513"/>
            <a:ext cx="5335723" cy="2862322"/>
          </a:xfrm>
          <a:prstGeom prst="rect">
            <a:avLst/>
          </a:prstGeom>
          <a:solidFill>
            <a:schemeClr val="accent3">
              <a:lumMod val="20000"/>
              <a:lumOff val="80000"/>
              <a:alpha val="65000"/>
            </a:schemeClr>
          </a:solidFill>
        </p:spPr>
        <p:txBody>
          <a:bodyPr wrap="square">
            <a:spAutoFit/>
          </a:bodyPr>
          <a:lstStyle/>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0F406A"/>
                </a:solidFill>
                <a:effectLst/>
                <a:uLnTx/>
                <a:uFillTx/>
                <a:latin typeface="Calibri" panose="020F0502020204030204"/>
                <a:ea typeface="+mn-ea"/>
                <a:cs typeface="+mn-cs"/>
              </a:rPr>
              <a:t>D/C AE: 7% vs 3% placebo, NNH=25</a:t>
            </a: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0F406A"/>
                </a:solidFill>
                <a:effectLst/>
                <a:uLnTx/>
                <a:uFillTx/>
                <a:latin typeface="Calibri" panose="020F0502020204030204"/>
                <a:ea typeface="+mn-ea"/>
                <a:cs typeface="+mn-cs"/>
              </a:rPr>
              <a:t>Most common Adverse Events: </a:t>
            </a:r>
          </a:p>
          <a:p>
            <a:pPr marL="990575" marR="0" lvl="1"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200" b="0" i="0" u="none" strike="noStrike" kern="1200" cap="none" spc="0" normalizeH="0" baseline="0" noProof="0" dirty="0">
                <a:ln>
                  <a:noFill/>
                </a:ln>
                <a:solidFill>
                  <a:srgbClr val="0F406A"/>
                </a:solidFill>
                <a:effectLst/>
                <a:uLnTx/>
                <a:uFillTx/>
                <a:latin typeface="Calibri" panose="020F0502020204030204"/>
                <a:ea typeface="+mn-ea"/>
                <a:cs typeface="+mn-cs"/>
              </a:rPr>
              <a:t>Infusion </a:t>
            </a:r>
            <a:r>
              <a:rPr kumimoji="0" lang="en-CA" sz="2200" b="0" i="0" u="none" strike="noStrike" kern="1200" cap="none" spc="0" normalizeH="0" baseline="0" noProof="0" dirty="0" err="1">
                <a:ln>
                  <a:noFill/>
                </a:ln>
                <a:solidFill>
                  <a:srgbClr val="0F406A"/>
                </a:solidFill>
                <a:effectLst/>
                <a:uLnTx/>
                <a:uFillTx/>
                <a:latin typeface="Calibri" panose="020F0502020204030204"/>
                <a:ea typeface="+mn-ea"/>
                <a:cs typeface="+mn-cs"/>
              </a:rPr>
              <a:t>rxns</a:t>
            </a:r>
            <a:r>
              <a:rPr kumimoji="0" lang="en-CA" sz="2200" b="0" i="0" u="none" strike="noStrike" kern="1200" cap="none" spc="0" normalizeH="0" baseline="0" noProof="0" dirty="0">
                <a:ln>
                  <a:noFill/>
                </a:ln>
                <a:solidFill>
                  <a:srgbClr val="0F406A"/>
                </a:solidFill>
                <a:effectLst/>
                <a:uLnTx/>
                <a:uFillTx/>
                <a:latin typeface="Calibri" panose="020F0502020204030204"/>
                <a:ea typeface="+mn-ea"/>
                <a:cs typeface="+mn-cs"/>
              </a:rPr>
              <a:t> (NNH=6), most mild/moderate</a:t>
            </a:r>
          </a:p>
          <a:p>
            <a:pPr marL="990575" marR="0" lvl="1"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200" b="0" i="0" u="none" strike="noStrike" kern="1200" cap="none" spc="0" normalizeH="0" baseline="0" noProof="0" dirty="0">
                <a:ln>
                  <a:noFill/>
                </a:ln>
                <a:solidFill>
                  <a:srgbClr val="0F406A"/>
                </a:solidFill>
                <a:effectLst/>
                <a:uLnTx/>
                <a:uFillTx/>
                <a:latin typeface="Calibri" panose="020F0502020204030204"/>
                <a:ea typeface="+mn-ea"/>
                <a:cs typeface="+mn-cs"/>
              </a:rPr>
              <a:t>ARIA-H (NNH=12), ARIA-E (NNH=10) </a:t>
            </a:r>
          </a:p>
          <a:p>
            <a:pPr marL="990575" marR="0" lvl="1"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200" b="0" i="0" u="none" strike="noStrike" kern="1200" cap="none" spc="0" normalizeH="0" baseline="0" noProof="0" dirty="0">
                <a:ln>
                  <a:noFill/>
                </a:ln>
                <a:solidFill>
                  <a:srgbClr val="0F406A"/>
                </a:solidFill>
                <a:effectLst/>
                <a:uLnTx/>
                <a:uFillTx/>
                <a:latin typeface="Calibri" panose="020F0502020204030204"/>
                <a:ea typeface="+mn-ea"/>
                <a:cs typeface="+mn-cs"/>
              </a:rPr>
              <a:t>With </a:t>
            </a:r>
            <a:r>
              <a:rPr kumimoji="0" lang="en-CA" sz="2200" b="0" i="0" u="none" strike="noStrike" kern="1200" cap="none" spc="0" normalizeH="0" baseline="0" noProof="0" dirty="0" err="1">
                <a:ln>
                  <a:noFill/>
                </a:ln>
                <a:solidFill>
                  <a:srgbClr val="0F406A"/>
                </a:solidFill>
                <a:effectLst/>
                <a:uLnTx/>
                <a:uFillTx/>
                <a:latin typeface="Calibri" panose="020F0502020204030204"/>
                <a:ea typeface="+mn-ea"/>
                <a:cs typeface="+mn-cs"/>
              </a:rPr>
              <a:t>Sx</a:t>
            </a:r>
            <a:r>
              <a:rPr kumimoji="0" lang="en-CA" sz="2200" b="0" i="0" u="none" strike="noStrike" kern="1200" cap="none" spc="0" normalizeH="0" baseline="0" noProof="0" dirty="0">
                <a:ln>
                  <a:noFill/>
                </a:ln>
                <a:solidFill>
                  <a:srgbClr val="0F406A"/>
                </a:solidFill>
                <a:effectLst/>
                <a:uLnTx/>
                <a:uFillTx/>
                <a:latin typeface="Calibri" panose="020F0502020204030204"/>
                <a:ea typeface="+mn-ea"/>
                <a:cs typeface="+mn-cs"/>
              </a:rPr>
              <a:t> (NNH=200 &amp; 36), </a:t>
            </a:r>
          </a:p>
          <a:p>
            <a:pPr marL="990575" marR="0" lvl="1"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200" b="0" i="0" u="none" strike="noStrike" kern="1200" cap="none" spc="0" normalizeH="0" baseline="0" noProof="0" dirty="0">
                <a:ln>
                  <a:noFill/>
                </a:ln>
                <a:solidFill>
                  <a:srgbClr val="0F406A"/>
                </a:solidFill>
                <a:effectLst/>
                <a:uLnTx/>
                <a:uFillTx/>
                <a:latin typeface="Calibri" panose="020F0502020204030204"/>
                <a:ea typeface="+mn-ea"/>
                <a:cs typeface="+mn-cs"/>
              </a:rPr>
              <a:t>Headache (NNH=33), </a:t>
            </a:r>
          </a:p>
          <a:p>
            <a:pPr marL="990575" marR="0" lvl="1"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200" b="0" i="0" u="none" strike="noStrike" kern="1200" cap="none" spc="0" normalizeH="0" baseline="0" noProof="0" dirty="0">
                <a:ln>
                  <a:noFill/>
                </a:ln>
                <a:solidFill>
                  <a:srgbClr val="0F406A"/>
                </a:solidFill>
                <a:effectLst/>
                <a:uLnTx/>
                <a:uFillTx/>
                <a:latin typeface="Calibri" panose="020F0502020204030204"/>
                <a:ea typeface="+mn-ea"/>
                <a:cs typeface="+mn-cs"/>
              </a:rPr>
              <a:t>Falls (NNH=125)</a:t>
            </a:r>
          </a:p>
        </p:txBody>
      </p:sp>
    </p:spTree>
    <p:custDataLst>
      <p:tags r:id="rId1"/>
    </p:custDataLst>
    <p:extLst>
      <p:ext uri="{BB962C8B-B14F-4D97-AF65-F5344CB8AC3E}">
        <p14:creationId xmlns:p14="http://schemas.microsoft.com/office/powerpoint/2010/main" val="409513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A0E2F0-8CB6-0544-8C3D-DB95CE3B737C}"/>
              </a:ext>
            </a:extLst>
          </p:cNvPr>
          <p:cNvSpPr/>
          <p:nvPr/>
        </p:nvSpPr>
        <p:spPr>
          <a:xfrm>
            <a:off x="2784" y="0"/>
            <a:ext cx="12192000" cy="1247313"/>
          </a:xfrm>
          <a:prstGeom prst="rect">
            <a:avLst/>
          </a:prstGeom>
          <a:solidFill>
            <a:srgbClr val="D9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41C606C-A7E6-4E2B-8793-51BB563D1136}"/>
              </a:ext>
            </a:extLst>
          </p:cNvPr>
          <p:cNvSpPr txBox="1"/>
          <p:nvPr/>
        </p:nvSpPr>
        <p:spPr>
          <a:xfrm>
            <a:off x="1136452" y="366443"/>
            <a:ext cx="10058400"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F406A"/>
                </a:solidFill>
                <a:effectLst/>
                <a:uLnTx/>
                <a:uFillTx/>
                <a:latin typeface="Rockwell" panose="02060603020205020403" pitchFamily="18" charset="77"/>
                <a:ea typeface="+mn-ea"/>
                <a:cs typeface="+mn-cs"/>
              </a:rPr>
              <a:t>Chasing amyloid levels: two more RCTs</a:t>
            </a:r>
            <a:endParaRPr kumimoji="0" lang="en-CA" sz="3200" b="0" i="0" u="none" strike="noStrike" kern="1200" cap="none" spc="0" normalizeH="0" baseline="0" noProof="0" dirty="0">
              <a:ln>
                <a:noFill/>
              </a:ln>
              <a:solidFill>
                <a:srgbClr val="0F406A"/>
              </a:solidFill>
              <a:effectLst/>
              <a:uLnTx/>
              <a:uFillTx/>
              <a:latin typeface="Rockwell" panose="02060603020205020403" pitchFamily="18" charset="77"/>
              <a:ea typeface="+mn-ea"/>
              <a:cs typeface="+mn-cs"/>
            </a:endParaRPr>
          </a:p>
        </p:txBody>
      </p:sp>
      <p:sp>
        <p:nvSpPr>
          <p:cNvPr id="10" name="Rectangle 9">
            <a:extLst>
              <a:ext uri="{FF2B5EF4-FFF2-40B4-BE49-F238E27FC236}">
                <a16:creationId xmlns:a16="http://schemas.microsoft.com/office/drawing/2014/main" id="{5FF76C33-F8AE-7941-ABA0-E142EE745048}"/>
              </a:ext>
            </a:extLst>
          </p:cNvPr>
          <p:cNvSpPr/>
          <p:nvPr/>
        </p:nvSpPr>
        <p:spPr>
          <a:xfrm>
            <a:off x="5588000" y="6494541"/>
            <a:ext cx="6096000" cy="256545"/>
          </a:xfrm>
          <a:prstGeom prst="rect">
            <a:avLst/>
          </a:prstGeom>
        </p:spPr>
        <p:txBody>
          <a:bodyPr>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CA" sz="1067" b="0" i="0" u="none" strike="noStrike" kern="1200" cap="none" spc="0" normalizeH="0" baseline="0" noProof="0" dirty="0">
                <a:ln>
                  <a:noFill/>
                </a:ln>
                <a:solidFill>
                  <a:srgbClr val="0F406A"/>
                </a:solidFill>
                <a:effectLst/>
                <a:uLnTx/>
                <a:uFillTx/>
                <a:latin typeface="Open Sans" panose="020B0606030504020204" pitchFamily="34" charset="0"/>
                <a:ea typeface="Open Sans" panose="020B0606030504020204" pitchFamily="34" charset="0"/>
                <a:cs typeface="Open Sans" panose="020B0606030504020204" pitchFamily="34" charset="0"/>
              </a:rPr>
              <a:t>1. JAMA 2023; </a:t>
            </a:r>
            <a:r>
              <a:rPr kumimoji="0" lang="en-CA" sz="1067" b="0" i="0" u="none" strike="noStrike" kern="1200" cap="none" spc="0" normalizeH="0" baseline="0" noProof="0" dirty="0" err="1">
                <a:ln>
                  <a:noFill/>
                </a:ln>
                <a:solidFill>
                  <a:srgbClr val="0F406A"/>
                </a:solidFill>
                <a:effectLst/>
                <a:uLnTx/>
                <a:uFillTx/>
                <a:latin typeface="Open Sans" panose="020B0606030504020204" pitchFamily="34" charset="0"/>
                <a:ea typeface="Open Sans" panose="020B0606030504020204" pitchFamily="34" charset="0"/>
                <a:cs typeface="Open Sans" panose="020B0606030504020204" pitchFamily="34" charset="0"/>
              </a:rPr>
              <a:t>doi</a:t>
            </a:r>
            <a:r>
              <a:rPr kumimoji="0" lang="en-CA" sz="1067" b="0" i="0" u="none" strike="noStrike" kern="1200" cap="none" spc="0" normalizeH="0" baseline="0" noProof="0" dirty="0">
                <a:ln>
                  <a:noFill/>
                </a:ln>
                <a:solidFill>
                  <a:srgbClr val="0F406A"/>
                </a:solidFill>
                <a:effectLst/>
                <a:uLnTx/>
                <a:uFillTx/>
                <a:latin typeface="Open Sans" panose="020B0606030504020204" pitchFamily="34" charset="0"/>
                <a:ea typeface="Open Sans" panose="020B0606030504020204" pitchFamily="34" charset="0"/>
                <a:cs typeface="Open Sans" panose="020B0606030504020204" pitchFamily="34" charset="0"/>
              </a:rPr>
              <a:t>: 10.1001/jama.2023.13239.  2. NEJM 2023; DOI: 10.1056/NEJMoa2305032</a:t>
            </a:r>
          </a:p>
        </p:txBody>
      </p:sp>
      <p:sp>
        <p:nvSpPr>
          <p:cNvPr id="11" name="Content Placeholder 2">
            <a:extLst>
              <a:ext uri="{FF2B5EF4-FFF2-40B4-BE49-F238E27FC236}">
                <a16:creationId xmlns:a16="http://schemas.microsoft.com/office/drawing/2014/main" id="{49B3C1A7-B1D7-8F9D-5DD3-E6E526FDB486}"/>
              </a:ext>
            </a:extLst>
          </p:cNvPr>
          <p:cNvSpPr txBox="1">
            <a:spLocks/>
          </p:cNvSpPr>
          <p:nvPr/>
        </p:nvSpPr>
        <p:spPr>
          <a:xfrm>
            <a:off x="508001" y="1474512"/>
            <a:ext cx="9722676" cy="1378218"/>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CA" sz="2267" b="1" i="0" u="none" strike="noStrike" kern="1200" cap="none" spc="0" normalizeH="0" baseline="0" noProof="0" dirty="0">
                <a:ln>
                  <a:noFill/>
                </a:ln>
                <a:solidFill>
                  <a:srgbClr val="0F406A"/>
                </a:solidFill>
                <a:effectLst/>
                <a:uLnTx/>
                <a:uFillTx/>
                <a:latin typeface="Calibri" panose="020F0502020204030204"/>
                <a:ea typeface="Open Sans Semibold" panose="020B0606030504020204" pitchFamily="34" charset="0"/>
                <a:cs typeface="Open Sans Semibold" panose="020B0606030504020204" pitchFamily="34" charset="0"/>
              </a:rPr>
              <a:t>Donanemab</a:t>
            </a:r>
            <a:r>
              <a:rPr kumimoji="0" lang="en-CA" sz="2267" b="1" i="0" u="none" strike="noStrike" kern="1200" cap="none" spc="0" normalizeH="0" baseline="30000" noProof="0" dirty="0">
                <a:ln>
                  <a:noFill/>
                </a:ln>
                <a:solidFill>
                  <a:srgbClr val="0F406A"/>
                </a:solidFill>
                <a:effectLst/>
                <a:uLnTx/>
                <a:uFillTx/>
                <a:latin typeface="Calibri" panose="020F0502020204030204"/>
                <a:ea typeface="Open Sans Semibold" panose="020B0606030504020204" pitchFamily="34" charset="0"/>
                <a:cs typeface="Open Sans Semibold" panose="020B0606030504020204" pitchFamily="34" charset="0"/>
              </a:rPr>
              <a:t>1</a:t>
            </a:r>
            <a:r>
              <a:rPr kumimoji="0" lang="en-CA" sz="2267" b="1" i="0" u="none" strike="noStrike" kern="1200" cap="none" spc="0" normalizeH="0" baseline="0" noProof="0" dirty="0">
                <a:ln>
                  <a:noFill/>
                </a:ln>
                <a:solidFill>
                  <a:srgbClr val="0F406A"/>
                </a:solidFill>
                <a:effectLst/>
                <a:uLnTx/>
                <a:uFillTx/>
                <a:latin typeface="Calibri" panose="020F0502020204030204"/>
                <a:ea typeface="Open Sans Semibold" panose="020B0606030504020204" pitchFamily="34" charset="0"/>
                <a:cs typeface="Open Sans Semibold" panose="020B0606030504020204" pitchFamily="34" charset="0"/>
              </a:rPr>
              <a:t> for early Alzheimer’s</a:t>
            </a:r>
            <a:endParaRPr kumimoji="0" lang="en-CA" sz="2267" b="1" i="0" u="none" strike="noStrike" kern="1200" cap="none" spc="0" normalizeH="0" baseline="30000" noProof="0" dirty="0">
              <a:ln>
                <a:noFill/>
              </a:ln>
              <a:solidFill>
                <a:srgbClr val="0F406A"/>
              </a:solidFill>
              <a:effectLst/>
              <a:uLnTx/>
              <a:uFillTx/>
              <a:latin typeface="Calibri" panose="020F0502020204030204"/>
              <a:ea typeface="Open Sans Semibold" panose="020B0606030504020204" pitchFamily="34" charset="0"/>
              <a:cs typeface="Open Sans Semibold" panose="020B0606030504020204" pitchFamily="34" charset="0"/>
            </a:endParaRPr>
          </a:p>
          <a:p>
            <a:pPr marL="457189" marR="0" lvl="0" indent="-457189" algn="l" defTabSz="1219170" rtl="0" eaLnBrk="1" fontAlgn="auto" latinLnBrk="0" hangingPunct="1">
              <a:lnSpc>
                <a:spcPct val="100000"/>
              </a:lnSpc>
              <a:spcBef>
                <a:spcPct val="20000"/>
              </a:spcBef>
              <a:spcAft>
                <a:spcPts val="0"/>
              </a:spcAft>
              <a:buClrTx/>
              <a:buSzTx/>
              <a:buFont typeface="Arial" pitchFamily="34" charset="0"/>
              <a:buChar char="•"/>
              <a:tabLst/>
              <a:defRPr/>
            </a:pPr>
            <a:r>
              <a:rPr kumimoji="0" lang="en-CA" sz="2133" b="0" i="0" u="none" strike="noStrike" kern="1200" cap="none" spc="0" normalizeH="0" baseline="0" noProof="0" dirty="0">
                <a:ln>
                  <a:noFill/>
                </a:ln>
                <a:solidFill>
                  <a:srgbClr val="0F406A"/>
                </a:solidFill>
                <a:effectLst/>
                <a:uLnTx/>
                <a:uFillTx/>
                <a:latin typeface="Calibri" panose="020F0502020204030204"/>
                <a:ea typeface="Open Sans Semibold" panose="020B0606030504020204" pitchFamily="34" charset="0"/>
                <a:cs typeface="Open Sans Semibold" panose="020B0606030504020204" pitchFamily="34" charset="0"/>
              </a:rPr>
              <a:t>1736 pts (age 73, MSE ~22), </a:t>
            </a:r>
            <a:r>
              <a:rPr kumimoji="0" lang="en-CA" sz="2133" b="0" i="0" u="none" strike="noStrike" kern="1200" cap="none" spc="0" normalizeH="0" baseline="0" noProof="0" dirty="0" err="1">
                <a:ln>
                  <a:noFill/>
                </a:ln>
                <a:solidFill>
                  <a:srgbClr val="0F406A"/>
                </a:solidFill>
                <a:effectLst/>
                <a:uLnTx/>
                <a:uFillTx/>
                <a:latin typeface="Calibri" panose="020F0502020204030204"/>
                <a:ea typeface="Open Sans Semibold" panose="020B0606030504020204" pitchFamily="34" charset="0"/>
                <a:cs typeface="Open Sans Semibold" panose="020B0606030504020204" pitchFamily="34" charset="0"/>
              </a:rPr>
              <a:t>Donanemab</a:t>
            </a:r>
            <a:r>
              <a:rPr kumimoji="0" lang="en-CA" sz="2133" b="0" i="0" u="none" strike="noStrike" kern="1200" cap="none" spc="0" normalizeH="0" baseline="0" noProof="0" dirty="0">
                <a:ln>
                  <a:noFill/>
                </a:ln>
                <a:solidFill>
                  <a:srgbClr val="0F406A"/>
                </a:solidFill>
                <a:effectLst/>
                <a:uLnTx/>
                <a:uFillTx/>
                <a:latin typeface="Calibri" panose="020F0502020204030204"/>
                <a:ea typeface="Open Sans Semibold" panose="020B0606030504020204" pitchFamily="34" charset="0"/>
                <a:cs typeface="Open Sans Semibold" panose="020B0606030504020204" pitchFamily="34" charset="0"/>
              </a:rPr>
              <a:t> vs placebo, x76 </a:t>
            </a:r>
            <a:r>
              <a:rPr kumimoji="0" lang="en-CA" sz="2133" b="0" i="0" u="none" strike="noStrike" kern="1200" cap="none" spc="0" normalizeH="0" baseline="0" noProof="0" dirty="0" err="1">
                <a:ln>
                  <a:noFill/>
                </a:ln>
                <a:solidFill>
                  <a:srgbClr val="0F406A"/>
                </a:solidFill>
                <a:effectLst/>
                <a:uLnTx/>
                <a:uFillTx/>
                <a:latin typeface="Calibri" panose="020F0502020204030204"/>
                <a:ea typeface="Open Sans Semibold" panose="020B0606030504020204" pitchFamily="34" charset="0"/>
                <a:cs typeface="Open Sans Semibold" panose="020B0606030504020204" pitchFamily="34" charset="0"/>
              </a:rPr>
              <a:t>wks</a:t>
            </a:r>
            <a:endParaRPr kumimoji="0" lang="en-CA" sz="2133" b="0" i="0" u="none" strike="noStrike" kern="1200" cap="none" spc="0" normalizeH="0" baseline="0" noProof="0" dirty="0">
              <a:ln>
                <a:noFill/>
              </a:ln>
              <a:solidFill>
                <a:srgbClr val="0F406A"/>
              </a:solidFill>
              <a:effectLst/>
              <a:uLnTx/>
              <a:uFillTx/>
              <a:latin typeface="Calibri" panose="020F0502020204030204"/>
              <a:ea typeface="Open Sans Semibold" panose="020B0606030504020204" pitchFamily="34" charset="0"/>
              <a:cs typeface="Open Sans Semibold" panose="020B0606030504020204" pitchFamily="34" charset="0"/>
            </a:endParaRPr>
          </a:p>
          <a:p>
            <a:pPr marL="457189" marR="0" lvl="0" indent="-457189" algn="l" defTabSz="1219170" rtl="0" eaLnBrk="1" fontAlgn="auto" latinLnBrk="0" hangingPunct="1">
              <a:lnSpc>
                <a:spcPct val="100000"/>
              </a:lnSpc>
              <a:spcBef>
                <a:spcPct val="20000"/>
              </a:spcBef>
              <a:spcAft>
                <a:spcPts val="0"/>
              </a:spcAft>
              <a:buClrTx/>
              <a:buSzTx/>
              <a:buFont typeface="Arial" pitchFamily="34" charset="0"/>
              <a:buChar char="•"/>
              <a:tabLst/>
              <a:defRPr/>
            </a:pPr>
            <a:r>
              <a:rPr kumimoji="0" lang="en-CA" sz="2133" b="0" i="0" u="none" strike="noStrike" kern="1200" cap="none" spc="0" normalizeH="0" baseline="0" noProof="0" dirty="0" err="1">
                <a:ln>
                  <a:noFill/>
                </a:ln>
                <a:solidFill>
                  <a:srgbClr val="0F406A"/>
                </a:solidFill>
                <a:effectLst/>
                <a:uLnTx/>
                <a:uFillTx/>
                <a:latin typeface="Calibri" panose="020F0502020204030204"/>
                <a:ea typeface="Open Sans Semibold" panose="020B0606030504020204" pitchFamily="34" charset="0"/>
                <a:cs typeface="Open Sans Semibold" panose="020B0606030504020204" pitchFamily="34" charset="0"/>
              </a:rPr>
              <a:t>iADRS</a:t>
            </a:r>
            <a:r>
              <a:rPr kumimoji="0" lang="en-CA" sz="2133" b="0" i="0" u="none" strike="noStrike" kern="1200" cap="none" spc="0" normalizeH="0" baseline="0" noProof="0" dirty="0">
                <a:ln>
                  <a:noFill/>
                </a:ln>
                <a:solidFill>
                  <a:srgbClr val="0F406A"/>
                </a:solidFill>
                <a:effectLst/>
                <a:uLnTx/>
                <a:uFillTx/>
                <a:latin typeface="Calibri" panose="020F0502020204030204"/>
                <a:ea typeface="Open Sans Semibold" panose="020B0606030504020204" pitchFamily="34" charset="0"/>
                <a:cs typeface="Open Sans Semibold" panose="020B0606030504020204" pitchFamily="34" charset="0"/>
              </a:rPr>
              <a:t> (0-144, lower=worse, MCID 5-9): start 104, -10 vs -13, diff 3</a:t>
            </a:r>
          </a:p>
        </p:txBody>
      </p:sp>
      <p:grpSp>
        <p:nvGrpSpPr>
          <p:cNvPr id="8" name="Group 7">
            <a:extLst>
              <a:ext uri="{FF2B5EF4-FFF2-40B4-BE49-F238E27FC236}">
                <a16:creationId xmlns:a16="http://schemas.microsoft.com/office/drawing/2014/main" id="{CE498ED0-779E-4217-D5AF-115AED786F8A}"/>
              </a:ext>
            </a:extLst>
          </p:cNvPr>
          <p:cNvGrpSpPr/>
          <p:nvPr/>
        </p:nvGrpSpPr>
        <p:grpSpPr>
          <a:xfrm>
            <a:off x="0" y="5085803"/>
            <a:ext cx="12192000" cy="1200329"/>
            <a:chOff x="-1" y="3974872"/>
            <a:chExt cx="9144000" cy="900247"/>
          </a:xfrm>
        </p:grpSpPr>
        <p:sp>
          <p:nvSpPr>
            <p:cNvPr id="5" name="Rectangle 4">
              <a:extLst>
                <a:ext uri="{FF2B5EF4-FFF2-40B4-BE49-F238E27FC236}">
                  <a16:creationId xmlns:a16="http://schemas.microsoft.com/office/drawing/2014/main" id="{E27B9B74-34E0-631F-9947-BFBC6D9C92A7}"/>
                </a:ext>
              </a:extLst>
            </p:cNvPr>
            <p:cNvSpPr/>
            <p:nvPr/>
          </p:nvSpPr>
          <p:spPr>
            <a:xfrm>
              <a:off x="-1" y="3974872"/>
              <a:ext cx="9144000" cy="841005"/>
            </a:xfrm>
            <a:prstGeom prst="rect">
              <a:avLst/>
            </a:prstGeom>
            <a:solidFill>
              <a:srgbClr val="D9ECF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A175B6F-555A-535E-CB99-2C83D3FE8A03}"/>
                </a:ext>
              </a:extLst>
            </p:cNvPr>
            <p:cNvSpPr txBox="1"/>
            <p:nvPr/>
          </p:nvSpPr>
          <p:spPr>
            <a:xfrm>
              <a:off x="381000" y="3974872"/>
              <a:ext cx="8665233" cy="900247"/>
            </a:xfrm>
            <a:prstGeom prst="rect">
              <a:avLst/>
            </a:prstGeom>
            <a:noFill/>
            <a:ln w="25400">
              <a:noFill/>
            </a:ln>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F406A"/>
                  </a:solidFill>
                  <a:effectLst/>
                  <a:uLnTx/>
                  <a:uFillTx/>
                  <a:latin typeface="Calibri" panose="020F0502020204030204"/>
                  <a:ea typeface="+mn-ea"/>
                  <a:cs typeface="+mn-cs"/>
                </a:rPr>
                <a:t>Bottom-Line: </a:t>
              </a:r>
              <a:r>
                <a:rPr kumimoji="0" lang="en-US" sz="2400" b="0" i="0" u="none" strike="noStrike" kern="1200" cap="none" spc="0" normalizeH="0" baseline="0" noProof="0" dirty="0">
                  <a:ln>
                    <a:noFill/>
                  </a:ln>
                  <a:solidFill>
                    <a:srgbClr val="0F406A"/>
                  </a:solidFill>
                  <a:effectLst/>
                  <a:uLnTx/>
                  <a:uFillTx/>
                  <a:latin typeface="Calibri" panose="020F0502020204030204"/>
                  <a:ea typeface="+mn-ea"/>
                  <a:cs typeface="+mn-cs"/>
                </a:rPr>
                <a:t> Biologics make big changes in Amyloid/Tau.  Clinical effects are similar to placebo or below meaningful thresholds.  Harms are high.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F406A"/>
                  </a:solidFill>
                  <a:effectLst/>
                  <a:uLnTx/>
                  <a:uFillTx/>
                  <a:latin typeface="Calibri" panose="020F0502020204030204"/>
                  <a:ea typeface="+mn-ea"/>
                  <a:cs typeface="+mn-cs"/>
                </a:rPr>
                <a:t>No evidence they are better than cholinesterase inhibitors. </a:t>
              </a:r>
            </a:p>
          </p:txBody>
        </p:sp>
      </p:grpSp>
      <p:sp>
        <p:nvSpPr>
          <p:cNvPr id="6" name="Content Placeholder 2">
            <a:extLst>
              <a:ext uri="{FF2B5EF4-FFF2-40B4-BE49-F238E27FC236}">
                <a16:creationId xmlns:a16="http://schemas.microsoft.com/office/drawing/2014/main" id="{39339012-8870-E28E-9537-4304C0505CBC}"/>
              </a:ext>
            </a:extLst>
          </p:cNvPr>
          <p:cNvSpPr txBox="1">
            <a:spLocks/>
          </p:cNvSpPr>
          <p:nvPr/>
        </p:nvSpPr>
        <p:spPr>
          <a:xfrm>
            <a:off x="508001" y="2910570"/>
            <a:ext cx="10958683" cy="1408737"/>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CA" sz="2267" b="1" i="0" u="none" strike="noStrike" kern="1200" cap="none" spc="0" normalizeH="0" baseline="0" noProof="0" dirty="0">
                <a:ln>
                  <a:noFill/>
                </a:ln>
                <a:solidFill>
                  <a:srgbClr val="0F406A"/>
                </a:solidFill>
                <a:effectLst/>
                <a:uLnTx/>
                <a:uFillTx/>
                <a:latin typeface="Calibri" panose="020F0502020204030204"/>
                <a:ea typeface="Open Sans Semibold" panose="020B0606030504020204" pitchFamily="34" charset="0"/>
                <a:cs typeface="Open Sans Semibold" panose="020B0606030504020204" pitchFamily="34" charset="0"/>
              </a:rPr>
              <a:t>Solanezumab</a:t>
            </a:r>
            <a:r>
              <a:rPr kumimoji="0" lang="en-CA" sz="2267" b="1" i="0" u="none" strike="noStrike" kern="1200" cap="none" spc="0" normalizeH="0" baseline="30000" noProof="0" dirty="0">
                <a:ln>
                  <a:noFill/>
                </a:ln>
                <a:solidFill>
                  <a:srgbClr val="0F406A"/>
                </a:solidFill>
                <a:effectLst/>
                <a:uLnTx/>
                <a:uFillTx/>
                <a:latin typeface="Calibri" panose="020F0502020204030204"/>
                <a:ea typeface="Open Sans Semibold" panose="020B0606030504020204" pitchFamily="34" charset="0"/>
                <a:cs typeface="Open Sans Semibold" panose="020B0606030504020204" pitchFamily="34" charset="0"/>
              </a:rPr>
              <a:t>2</a:t>
            </a:r>
            <a:r>
              <a:rPr kumimoji="0" lang="en-CA" sz="2267" b="1" i="0" u="none" strike="noStrike" kern="1200" cap="none" spc="0" normalizeH="0" baseline="0" noProof="0" dirty="0">
                <a:ln>
                  <a:noFill/>
                </a:ln>
                <a:solidFill>
                  <a:srgbClr val="0F406A"/>
                </a:solidFill>
                <a:effectLst/>
                <a:uLnTx/>
                <a:uFillTx/>
                <a:latin typeface="Calibri" panose="020F0502020204030204"/>
                <a:ea typeface="Open Sans Semibold" panose="020B0606030504020204" pitchFamily="34" charset="0"/>
                <a:cs typeface="Open Sans Semibold" panose="020B0606030504020204" pitchFamily="34" charset="0"/>
              </a:rPr>
              <a:t> in “Pre-clinical Alzheimer’s”</a:t>
            </a:r>
            <a:endParaRPr kumimoji="0" lang="en-CA" sz="2267" b="1" i="0" u="none" strike="noStrike" kern="1200" cap="none" spc="0" normalizeH="0" baseline="30000" noProof="0" dirty="0">
              <a:ln>
                <a:noFill/>
              </a:ln>
              <a:solidFill>
                <a:srgbClr val="0F406A"/>
              </a:solidFill>
              <a:effectLst/>
              <a:uLnTx/>
              <a:uFillTx/>
              <a:latin typeface="Calibri" panose="020F0502020204030204"/>
              <a:ea typeface="Open Sans Semibold" panose="020B0606030504020204" pitchFamily="34" charset="0"/>
              <a:cs typeface="Open Sans Semibold" panose="020B0606030504020204" pitchFamily="34" charset="0"/>
            </a:endParaRPr>
          </a:p>
          <a:p>
            <a:pPr marL="457189" marR="0" lvl="0" indent="-457189" algn="l" defTabSz="1219170" rtl="0" eaLnBrk="1" fontAlgn="auto" latinLnBrk="0" hangingPunct="1">
              <a:lnSpc>
                <a:spcPct val="100000"/>
              </a:lnSpc>
              <a:spcBef>
                <a:spcPct val="20000"/>
              </a:spcBef>
              <a:spcAft>
                <a:spcPts val="0"/>
              </a:spcAft>
              <a:buClrTx/>
              <a:buSzTx/>
              <a:buFont typeface="Arial" pitchFamily="34" charset="0"/>
              <a:buChar char="•"/>
              <a:tabLst/>
              <a:defRPr/>
            </a:pPr>
            <a:r>
              <a:rPr kumimoji="0" lang="en-CA" sz="2133" b="0" i="0" u="none" strike="noStrike" kern="1200" cap="none" spc="0" normalizeH="0" baseline="0" noProof="0" dirty="0">
                <a:ln>
                  <a:noFill/>
                </a:ln>
                <a:solidFill>
                  <a:srgbClr val="0F406A"/>
                </a:solidFill>
                <a:effectLst/>
                <a:uLnTx/>
                <a:uFillTx/>
                <a:latin typeface="Calibri" panose="020F0502020204030204"/>
                <a:ea typeface="+mn-ea"/>
                <a:cs typeface="+mn-cs"/>
              </a:rPr>
              <a:t>1170 pts (age 72, MMSE 29), </a:t>
            </a:r>
            <a:r>
              <a:rPr kumimoji="0" lang="en-CA" sz="2133" b="0" i="0" u="none" strike="noStrike" kern="1200" cap="none" spc="0" normalizeH="0" baseline="0" noProof="0" dirty="0" err="1">
                <a:ln>
                  <a:noFill/>
                </a:ln>
                <a:solidFill>
                  <a:srgbClr val="0F406A"/>
                </a:solidFill>
                <a:effectLst/>
                <a:uLnTx/>
                <a:uFillTx/>
                <a:latin typeface="Calibri" panose="020F0502020204030204"/>
                <a:ea typeface="+mn-ea"/>
                <a:cs typeface="+mn-cs"/>
              </a:rPr>
              <a:t>Solanezumab</a:t>
            </a:r>
            <a:r>
              <a:rPr kumimoji="0" lang="en-CA" sz="2133" b="0" i="0" u="none" strike="noStrike" kern="1200" cap="none" spc="0" normalizeH="0" baseline="0" noProof="0" dirty="0">
                <a:ln>
                  <a:noFill/>
                </a:ln>
                <a:solidFill>
                  <a:srgbClr val="0F406A"/>
                </a:solidFill>
                <a:effectLst/>
                <a:uLnTx/>
                <a:uFillTx/>
                <a:latin typeface="Calibri" panose="020F0502020204030204"/>
                <a:ea typeface="+mn-ea"/>
                <a:cs typeface="+mn-cs"/>
              </a:rPr>
              <a:t>, x4.5 years</a:t>
            </a:r>
          </a:p>
          <a:p>
            <a:pPr marL="457189" marR="0" lvl="0" indent="-457189" algn="l" defTabSz="1219170" rtl="0" eaLnBrk="1" fontAlgn="auto" latinLnBrk="0" hangingPunct="1">
              <a:lnSpc>
                <a:spcPct val="100000"/>
              </a:lnSpc>
              <a:spcBef>
                <a:spcPct val="20000"/>
              </a:spcBef>
              <a:spcAft>
                <a:spcPts val="0"/>
              </a:spcAft>
              <a:buClrTx/>
              <a:buSzTx/>
              <a:buFont typeface="Arial" pitchFamily="34" charset="0"/>
              <a:buChar char="•"/>
              <a:tabLst/>
              <a:defRPr/>
            </a:pPr>
            <a:r>
              <a:rPr kumimoji="0" lang="en-CA" sz="2133" b="0" i="0" u="none" strike="noStrike" kern="1200" cap="none" spc="0" normalizeH="0" baseline="0" noProof="0" dirty="0">
                <a:ln>
                  <a:noFill/>
                </a:ln>
                <a:solidFill>
                  <a:srgbClr val="0F406A"/>
                </a:solidFill>
                <a:effectLst/>
                <a:uLnTx/>
                <a:uFillTx/>
                <a:latin typeface="Calibri" panose="020F0502020204030204"/>
                <a:ea typeface="+mn-ea"/>
                <a:cs typeface="+mn-cs"/>
              </a:rPr>
              <a:t>No difference</a:t>
            </a:r>
          </a:p>
        </p:txBody>
      </p:sp>
    </p:spTree>
    <p:custDataLst>
      <p:tags r:id="rId1"/>
    </p:custDataLst>
    <p:extLst>
      <p:ext uri="{BB962C8B-B14F-4D97-AF65-F5344CB8AC3E}">
        <p14:creationId xmlns:p14="http://schemas.microsoft.com/office/powerpoint/2010/main" val="394066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A0E2F0-8CB6-0544-8C3D-DB95CE3B737C}"/>
              </a:ext>
            </a:extLst>
          </p:cNvPr>
          <p:cNvSpPr/>
          <p:nvPr/>
        </p:nvSpPr>
        <p:spPr>
          <a:xfrm>
            <a:off x="2784" y="0"/>
            <a:ext cx="12192000" cy="1247313"/>
          </a:xfrm>
          <a:prstGeom prst="rect">
            <a:avLst/>
          </a:prstGeom>
          <a:solidFill>
            <a:srgbClr val="D9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srgbClr val="FFFFFF"/>
              </a:solidFill>
              <a:latin typeface="Calibri" panose="020F0502020204030204"/>
            </a:endParaRPr>
          </a:p>
        </p:txBody>
      </p:sp>
      <p:sp>
        <p:nvSpPr>
          <p:cNvPr id="4" name="TextBox 3">
            <a:extLst>
              <a:ext uri="{FF2B5EF4-FFF2-40B4-BE49-F238E27FC236}">
                <a16:creationId xmlns:a16="http://schemas.microsoft.com/office/drawing/2014/main" id="{A41C606C-A7E6-4E2B-8793-51BB563D1136}"/>
              </a:ext>
            </a:extLst>
          </p:cNvPr>
          <p:cNvSpPr txBox="1"/>
          <p:nvPr/>
        </p:nvSpPr>
        <p:spPr>
          <a:xfrm>
            <a:off x="1066800" y="-4115"/>
            <a:ext cx="10058400" cy="913007"/>
          </a:xfrm>
          <a:prstGeom prst="rect">
            <a:avLst/>
          </a:prstGeom>
          <a:noFill/>
        </p:spPr>
        <p:txBody>
          <a:bodyPr wrap="square" rtlCol="0">
            <a:spAutoFit/>
          </a:bodyPr>
          <a:lstStyle/>
          <a:p>
            <a:pPr algn="ctr" defTabSz="1219170">
              <a:defRPr/>
            </a:pPr>
            <a:r>
              <a:rPr lang="en-CA" sz="3200" dirty="0">
                <a:solidFill>
                  <a:srgbClr val="0F406A"/>
                </a:solidFill>
                <a:latin typeface="Rockwell" panose="02060603020205020403" pitchFamily="18" charset="77"/>
              </a:rPr>
              <a:t>What Next?</a:t>
            </a:r>
          </a:p>
          <a:p>
            <a:pPr algn="ctr" defTabSz="1219170">
              <a:defRPr/>
            </a:pPr>
            <a:r>
              <a:rPr lang="en-CA" sz="2133" dirty="0">
                <a:solidFill>
                  <a:srgbClr val="0F406A"/>
                </a:solidFill>
                <a:latin typeface="Rockwell" panose="02060603020205020403" pitchFamily="18" charset="77"/>
                <a:ea typeface="Open Sans Semibold" panose="020B0606030504020204" pitchFamily="34" charset="0"/>
                <a:cs typeface="Open Sans Semibold" panose="020B0606030504020204" pitchFamily="34" charset="0"/>
              </a:rPr>
              <a:t>Antidepressant Augment or Switch in Treatment-Resistant Geriatric Depression</a:t>
            </a:r>
            <a:endParaRPr lang="en-CA" sz="2133" dirty="0">
              <a:solidFill>
                <a:srgbClr val="0F406A"/>
              </a:solidFill>
              <a:latin typeface="Rockwell" panose="02060603020205020403" pitchFamily="18" charset="77"/>
            </a:endParaRPr>
          </a:p>
        </p:txBody>
      </p:sp>
      <p:sp>
        <p:nvSpPr>
          <p:cNvPr id="6" name="Content Placeholder 2">
            <a:extLst>
              <a:ext uri="{FF2B5EF4-FFF2-40B4-BE49-F238E27FC236}">
                <a16:creationId xmlns:a16="http://schemas.microsoft.com/office/drawing/2014/main" id="{6FB0A8A2-2E56-23F9-7684-073826D7C18E}"/>
              </a:ext>
            </a:extLst>
          </p:cNvPr>
          <p:cNvSpPr txBox="1">
            <a:spLocks/>
          </p:cNvSpPr>
          <p:nvPr/>
        </p:nvSpPr>
        <p:spPr>
          <a:xfrm>
            <a:off x="0" y="3536983"/>
            <a:ext cx="6326659" cy="2876174"/>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defRPr/>
            </a:pPr>
            <a:r>
              <a:rPr lang="en-CA" sz="2400" b="1" dirty="0">
                <a:solidFill>
                  <a:srgbClr val="0F406A"/>
                </a:solidFill>
                <a:latin typeface="Calibri" panose="020F0502020204030204"/>
              </a:rPr>
              <a:t>Step 1 (N=619)</a:t>
            </a:r>
            <a:endParaRPr lang="en-CA" sz="2400" b="1" u="sng" dirty="0">
              <a:solidFill>
                <a:srgbClr val="0F406A"/>
              </a:solidFill>
              <a:latin typeface="Calibri" panose="020F0502020204030204"/>
            </a:endParaRPr>
          </a:p>
          <a:p>
            <a:pPr marL="0" indent="0" defTabSz="1219170">
              <a:buNone/>
              <a:defRPr/>
            </a:pPr>
            <a:r>
              <a:rPr lang="en-CA" sz="2400" b="1" u="sng" dirty="0">
                <a:solidFill>
                  <a:srgbClr val="0F406A"/>
                </a:solidFill>
                <a:latin typeface="Calibri" panose="020F0502020204030204"/>
              </a:rPr>
              <a:t>Augment</a:t>
            </a:r>
            <a:r>
              <a:rPr lang="en-CA" sz="2400" b="1" dirty="0">
                <a:solidFill>
                  <a:srgbClr val="0F406A"/>
                </a:solidFill>
                <a:latin typeface="Calibri" panose="020F0502020204030204"/>
              </a:rPr>
              <a:t>: </a:t>
            </a:r>
            <a:r>
              <a:rPr lang="en-CA" sz="2400" dirty="0">
                <a:solidFill>
                  <a:srgbClr val="0F406A"/>
                </a:solidFill>
              </a:rPr>
              <a:t>Aripiprazole </a:t>
            </a:r>
            <a:r>
              <a:rPr lang="en-CA" sz="2000" dirty="0">
                <a:solidFill>
                  <a:srgbClr val="0F406A"/>
                </a:solidFill>
              </a:rPr>
              <a:t>(Start 2.5 mg/d; Max 15 mg/d)</a:t>
            </a:r>
            <a:endParaRPr lang="en-CA" sz="2000" dirty="0">
              <a:solidFill>
                <a:srgbClr val="0F406A"/>
              </a:solidFill>
              <a:latin typeface="Calibri" panose="020F0502020204030204"/>
            </a:endParaRPr>
          </a:p>
          <a:p>
            <a:pPr marL="0" indent="0" algn="ctr" defTabSz="1219170">
              <a:buNone/>
              <a:defRPr/>
            </a:pPr>
            <a:r>
              <a:rPr lang="en-CA" sz="2400" b="1" dirty="0">
                <a:solidFill>
                  <a:srgbClr val="0F406A"/>
                </a:solidFill>
                <a:latin typeface="Calibri" panose="020F0502020204030204"/>
              </a:rPr>
              <a:t>OR</a:t>
            </a:r>
          </a:p>
          <a:p>
            <a:pPr marL="0" indent="0" defTabSz="1219170">
              <a:buNone/>
              <a:defRPr/>
            </a:pPr>
            <a:r>
              <a:rPr lang="en-CA" sz="2400" b="1" u="sng" dirty="0">
                <a:solidFill>
                  <a:srgbClr val="0F406A"/>
                </a:solidFill>
                <a:latin typeface="Calibri" panose="020F0502020204030204"/>
              </a:rPr>
              <a:t>Augment</a:t>
            </a:r>
            <a:r>
              <a:rPr lang="en-CA" sz="2400" b="1" dirty="0">
                <a:solidFill>
                  <a:srgbClr val="0F406A"/>
                </a:solidFill>
                <a:latin typeface="Calibri" panose="020F0502020204030204"/>
              </a:rPr>
              <a:t>: </a:t>
            </a:r>
            <a:r>
              <a:rPr lang="en-CA" sz="2400" dirty="0">
                <a:solidFill>
                  <a:srgbClr val="0F406A"/>
                </a:solidFill>
                <a:latin typeface="Calibri" panose="020F0502020204030204"/>
              </a:rPr>
              <a:t>Bupropion </a:t>
            </a:r>
            <a:r>
              <a:rPr lang="en-CA" sz="2400" dirty="0">
                <a:solidFill>
                  <a:srgbClr val="0F406A"/>
                </a:solidFill>
              </a:rPr>
              <a:t>ER </a:t>
            </a:r>
            <a:r>
              <a:rPr lang="en-CA" sz="2000" dirty="0">
                <a:solidFill>
                  <a:srgbClr val="0F406A"/>
                </a:solidFill>
              </a:rPr>
              <a:t>(Start 150mg/d; Max 450mg)</a:t>
            </a:r>
            <a:endParaRPr lang="en-CA" sz="2000" dirty="0">
              <a:solidFill>
                <a:srgbClr val="0070C0"/>
              </a:solidFill>
              <a:latin typeface="Calibri" panose="020F0502020204030204"/>
            </a:endParaRPr>
          </a:p>
          <a:p>
            <a:pPr marL="0" indent="0" algn="ctr" defTabSz="1219170">
              <a:buNone/>
              <a:defRPr/>
            </a:pPr>
            <a:r>
              <a:rPr lang="en-CA" sz="2400" b="1" dirty="0">
                <a:solidFill>
                  <a:srgbClr val="0F406A"/>
                </a:solidFill>
                <a:latin typeface="Calibri" panose="020F0502020204030204"/>
              </a:rPr>
              <a:t>OR</a:t>
            </a:r>
          </a:p>
          <a:p>
            <a:pPr marL="0" indent="0" defTabSz="1219170">
              <a:buNone/>
              <a:defRPr/>
            </a:pPr>
            <a:r>
              <a:rPr lang="en-CA" sz="2400" b="1" u="sng" dirty="0">
                <a:solidFill>
                  <a:srgbClr val="0F406A"/>
                </a:solidFill>
                <a:latin typeface="Calibri" panose="020F0502020204030204"/>
              </a:rPr>
              <a:t>Switch</a:t>
            </a:r>
            <a:r>
              <a:rPr lang="en-CA" sz="2400" b="1" dirty="0">
                <a:solidFill>
                  <a:srgbClr val="0F406A"/>
                </a:solidFill>
                <a:latin typeface="Calibri" panose="020F0502020204030204"/>
              </a:rPr>
              <a:t>: </a:t>
            </a:r>
            <a:r>
              <a:rPr lang="en-CA" sz="2400" dirty="0">
                <a:solidFill>
                  <a:srgbClr val="0F406A"/>
                </a:solidFill>
                <a:latin typeface="Calibri" panose="020F0502020204030204"/>
              </a:rPr>
              <a:t>Bupropion ER </a:t>
            </a:r>
            <a:r>
              <a:rPr lang="en-CA" sz="2000" dirty="0">
                <a:solidFill>
                  <a:srgbClr val="0F406A"/>
                </a:solidFill>
              </a:rPr>
              <a:t>(Start 150 mg/d; Max 450 mg)</a:t>
            </a:r>
            <a:endParaRPr lang="en-CA" sz="2000" dirty="0">
              <a:solidFill>
                <a:srgbClr val="0F406A"/>
              </a:solidFill>
              <a:latin typeface="Calibri" panose="020F0502020204030204"/>
            </a:endParaRPr>
          </a:p>
        </p:txBody>
      </p:sp>
      <p:sp>
        <p:nvSpPr>
          <p:cNvPr id="15" name="Rectangle 14">
            <a:extLst>
              <a:ext uri="{FF2B5EF4-FFF2-40B4-BE49-F238E27FC236}">
                <a16:creationId xmlns:a16="http://schemas.microsoft.com/office/drawing/2014/main" id="{2526BCDE-9248-521B-4B4C-1D2380E9FD5C}"/>
              </a:ext>
            </a:extLst>
          </p:cNvPr>
          <p:cNvSpPr/>
          <p:nvPr/>
        </p:nvSpPr>
        <p:spPr>
          <a:xfrm>
            <a:off x="6061175" y="6609689"/>
            <a:ext cx="6096000" cy="256545"/>
          </a:xfrm>
          <a:prstGeom prst="rect">
            <a:avLst/>
          </a:prstGeom>
        </p:spPr>
        <p:txBody>
          <a:bodyPr>
            <a:spAutoFit/>
          </a:bodyPr>
          <a:lstStyle/>
          <a:p>
            <a:pPr algn="r" defTabSz="1219170">
              <a:defRPr/>
            </a:pPr>
            <a:r>
              <a:rPr lang="en-US" sz="1067" dirty="0" err="1">
                <a:solidFill>
                  <a:srgbClr val="0F406A"/>
                </a:solidFill>
                <a:latin typeface="Calibri" panose="020F0502020204030204"/>
              </a:rPr>
              <a:t>Lenze</a:t>
            </a:r>
            <a:r>
              <a:rPr lang="en-US" sz="1067" dirty="0">
                <a:solidFill>
                  <a:srgbClr val="0F406A"/>
                </a:solidFill>
                <a:latin typeface="Calibri" panose="020F0502020204030204"/>
              </a:rPr>
              <a:t> EJ, et al. N Engl J Med. 2023 Mar 23;388(12):1067-79.</a:t>
            </a:r>
          </a:p>
        </p:txBody>
      </p:sp>
      <p:cxnSp>
        <p:nvCxnSpPr>
          <p:cNvPr id="2" name="Straight Connector 1">
            <a:extLst>
              <a:ext uri="{FF2B5EF4-FFF2-40B4-BE49-F238E27FC236}">
                <a16:creationId xmlns:a16="http://schemas.microsoft.com/office/drawing/2014/main" id="{B6EB566E-93DD-E148-85DA-973090B087AA}"/>
              </a:ext>
            </a:extLst>
          </p:cNvPr>
          <p:cNvCxnSpPr>
            <a:cxnSpLocks/>
          </p:cNvCxnSpPr>
          <p:nvPr/>
        </p:nvCxnSpPr>
        <p:spPr>
          <a:xfrm>
            <a:off x="6282828" y="3536983"/>
            <a:ext cx="0" cy="2738263"/>
          </a:xfrm>
          <a:prstGeom prst="line">
            <a:avLst/>
          </a:prstGeom>
          <a:ln w="25400">
            <a:solidFill>
              <a:srgbClr val="163E59"/>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BE8D47A5-F76C-6D86-ED96-B27AB824048F}"/>
              </a:ext>
            </a:extLst>
          </p:cNvPr>
          <p:cNvSpPr txBox="1">
            <a:spLocks/>
          </p:cNvSpPr>
          <p:nvPr/>
        </p:nvSpPr>
        <p:spPr>
          <a:xfrm>
            <a:off x="6512017" y="3505364"/>
            <a:ext cx="5757677" cy="2738262"/>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defRPr/>
            </a:pPr>
            <a:r>
              <a:rPr lang="en-CA" sz="2400" b="1" dirty="0">
                <a:solidFill>
                  <a:srgbClr val="0F406A"/>
                </a:solidFill>
                <a:latin typeface="Calibri" panose="020F0502020204030204"/>
              </a:rPr>
              <a:t>Step 2 (N=248; 50% direct)</a:t>
            </a:r>
            <a:endParaRPr lang="en-CA" sz="2400" b="1" u="sng" dirty="0">
              <a:solidFill>
                <a:srgbClr val="0F406A"/>
              </a:solidFill>
              <a:latin typeface="Calibri" panose="020F0502020204030204"/>
            </a:endParaRPr>
          </a:p>
          <a:p>
            <a:pPr marL="0" indent="0" defTabSz="1219170">
              <a:buNone/>
              <a:defRPr/>
            </a:pPr>
            <a:r>
              <a:rPr lang="en-CA" sz="2400" b="1" u="sng" dirty="0">
                <a:solidFill>
                  <a:srgbClr val="0F406A"/>
                </a:solidFill>
                <a:latin typeface="Calibri" panose="020F0502020204030204"/>
              </a:rPr>
              <a:t>Augment</a:t>
            </a:r>
            <a:r>
              <a:rPr lang="en-CA" sz="2400" b="1" dirty="0">
                <a:solidFill>
                  <a:srgbClr val="0F406A"/>
                </a:solidFill>
                <a:latin typeface="Calibri" panose="020F0502020204030204"/>
              </a:rPr>
              <a:t>: </a:t>
            </a:r>
            <a:r>
              <a:rPr lang="en-CA" sz="2400" dirty="0">
                <a:solidFill>
                  <a:srgbClr val="0F406A"/>
                </a:solidFill>
              </a:rPr>
              <a:t>Lithium </a:t>
            </a:r>
            <a:r>
              <a:rPr lang="en-CA" sz="2000" dirty="0">
                <a:solidFill>
                  <a:srgbClr val="0F406A"/>
                </a:solidFill>
              </a:rPr>
              <a:t>(Start 150-300 mg/d; Max 1200 mg/d -Target drug level 0.6 mmol/L) </a:t>
            </a:r>
            <a:endParaRPr lang="en-CA" sz="2000" dirty="0">
              <a:solidFill>
                <a:srgbClr val="0F406A"/>
              </a:solidFill>
              <a:latin typeface="Calibri" panose="020F0502020204030204"/>
            </a:endParaRPr>
          </a:p>
          <a:p>
            <a:pPr marL="0" indent="0" algn="ctr" defTabSz="1219170">
              <a:buNone/>
              <a:defRPr/>
            </a:pPr>
            <a:r>
              <a:rPr lang="en-CA" sz="2400" b="1" dirty="0">
                <a:solidFill>
                  <a:srgbClr val="0F406A"/>
                </a:solidFill>
                <a:latin typeface="Calibri" panose="020F0502020204030204"/>
              </a:rPr>
              <a:t>OR</a:t>
            </a:r>
          </a:p>
          <a:p>
            <a:pPr marL="0" indent="0" defTabSz="1219170">
              <a:buNone/>
              <a:defRPr/>
            </a:pPr>
            <a:r>
              <a:rPr lang="en-CA" sz="2400" b="1" u="sng" dirty="0">
                <a:solidFill>
                  <a:srgbClr val="0F406A"/>
                </a:solidFill>
                <a:latin typeface="Calibri" panose="020F0502020204030204"/>
              </a:rPr>
              <a:t>Switch</a:t>
            </a:r>
            <a:r>
              <a:rPr lang="en-CA" sz="2400" b="1" dirty="0">
                <a:solidFill>
                  <a:srgbClr val="0F406A"/>
                </a:solidFill>
                <a:latin typeface="Calibri" panose="020F0502020204030204"/>
              </a:rPr>
              <a:t>: </a:t>
            </a:r>
            <a:r>
              <a:rPr lang="en-CA" sz="2400" dirty="0">
                <a:solidFill>
                  <a:srgbClr val="0F406A"/>
                </a:solidFill>
              </a:rPr>
              <a:t>Nortriptyline </a:t>
            </a:r>
            <a:r>
              <a:rPr lang="en-CA" sz="2000" dirty="0">
                <a:solidFill>
                  <a:srgbClr val="0F406A"/>
                </a:solidFill>
              </a:rPr>
              <a:t>(Start 25 mg/d; Increase to 1 mg/kg - Targeting drug level 80-120 ng/mL)</a:t>
            </a:r>
          </a:p>
          <a:p>
            <a:pPr marL="0" indent="0" defTabSz="1219170">
              <a:buNone/>
              <a:defRPr/>
            </a:pPr>
            <a:endParaRPr lang="en-CA" sz="2400" dirty="0">
              <a:solidFill>
                <a:srgbClr val="0F406A"/>
              </a:solidFill>
            </a:endParaRPr>
          </a:p>
          <a:p>
            <a:pPr marL="0" indent="0" defTabSz="1219170">
              <a:buNone/>
              <a:defRPr/>
            </a:pPr>
            <a:endParaRPr lang="en-CA" sz="2400" b="1" dirty="0">
              <a:solidFill>
                <a:srgbClr val="0F406A"/>
              </a:solidFill>
              <a:latin typeface="Calibri" panose="020F0502020204030204"/>
            </a:endParaRPr>
          </a:p>
          <a:p>
            <a:pPr marL="0" indent="0" defTabSz="1219170">
              <a:buNone/>
              <a:defRPr/>
            </a:pPr>
            <a:endParaRPr lang="en-CA" sz="2667" b="1" u="sng" dirty="0">
              <a:solidFill>
                <a:srgbClr val="0F406A"/>
              </a:solidFill>
              <a:latin typeface="Calibri" panose="020F0502020204030204"/>
            </a:endParaRPr>
          </a:p>
        </p:txBody>
      </p:sp>
      <p:sp>
        <p:nvSpPr>
          <p:cNvPr id="13" name="Content Placeholder 2">
            <a:extLst>
              <a:ext uri="{FF2B5EF4-FFF2-40B4-BE49-F238E27FC236}">
                <a16:creationId xmlns:a16="http://schemas.microsoft.com/office/drawing/2014/main" id="{07B045D9-4DE2-940A-92E5-C630BD89996E}"/>
              </a:ext>
            </a:extLst>
          </p:cNvPr>
          <p:cNvSpPr txBox="1">
            <a:spLocks/>
          </p:cNvSpPr>
          <p:nvPr/>
        </p:nvSpPr>
        <p:spPr>
          <a:xfrm>
            <a:off x="69559" y="1351855"/>
            <a:ext cx="12087616" cy="540240"/>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lnSpc>
                <a:spcPts val="2667"/>
              </a:lnSpc>
              <a:spcBef>
                <a:spcPts val="2080"/>
              </a:spcBef>
              <a:buNone/>
              <a:defRPr/>
            </a:pPr>
            <a:r>
              <a:rPr lang="en-US" sz="2667" b="1" dirty="0">
                <a:solidFill>
                  <a:srgbClr val="0F406A"/>
                </a:solidFill>
                <a:latin typeface="Calibri" panose="020F0502020204030204"/>
                <a:ea typeface="Open Sans" panose="020B0606030504020204" pitchFamily="34" charset="0"/>
                <a:cs typeface="Open Sans" panose="020B0606030504020204" pitchFamily="34" charset="0"/>
              </a:rPr>
              <a:t>Two-step, pragmatic RCT</a:t>
            </a:r>
          </a:p>
          <a:p>
            <a:pPr marL="990575" lvl="1" indent="-380990" defTabSz="1219170">
              <a:lnSpc>
                <a:spcPts val="2667"/>
              </a:lnSpc>
              <a:defRPr/>
            </a:pPr>
            <a:r>
              <a:rPr lang="en-CA" sz="2400" dirty="0">
                <a:solidFill>
                  <a:srgbClr val="0F406A"/>
                </a:solidFill>
                <a:latin typeface="Calibri" panose="020F0502020204030204"/>
                <a:ea typeface="Open Sans Semibold" panose="020B0606030504020204" pitchFamily="34" charset="0"/>
                <a:cs typeface="Open Sans Semibold" panose="020B0606030504020204" pitchFamily="34" charset="0"/>
              </a:rPr>
              <a:t>Adults </a:t>
            </a:r>
            <a:r>
              <a:rPr lang="en-CA" sz="2400" u="sng" dirty="0">
                <a:solidFill>
                  <a:srgbClr val="0F406A"/>
                </a:solidFill>
                <a:latin typeface="Calibri" panose="020F0502020204030204"/>
                <a:ea typeface="Open Sans Semibold" panose="020B0606030504020204" pitchFamily="34" charset="0"/>
                <a:cs typeface="Open Sans Semibold" panose="020B0606030504020204" pitchFamily="34" charset="0"/>
              </a:rPr>
              <a:t>&gt;</a:t>
            </a:r>
            <a:r>
              <a:rPr lang="en-CA" sz="2400" dirty="0">
                <a:solidFill>
                  <a:srgbClr val="0F406A"/>
                </a:solidFill>
                <a:latin typeface="Calibri" panose="020F0502020204030204"/>
                <a:ea typeface="Open Sans Semibold" panose="020B0606030504020204" pitchFamily="34" charset="0"/>
                <a:cs typeface="Open Sans Semibold" panose="020B0606030504020204" pitchFamily="34" charset="0"/>
              </a:rPr>
              <a:t>60 </a:t>
            </a:r>
            <a:r>
              <a:rPr lang="en-CA" sz="2400" dirty="0" err="1">
                <a:solidFill>
                  <a:srgbClr val="0F406A"/>
                </a:solidFill>
                <a:latin typeface="Calibri" panose="020F0502020204030204"/>
                <a:ea typeface="Open Sans Semibold" panose="020B0606030504020204" pitchFamily="34" charset="0"/>
                <a:cs typeface="Open Sans Semibold" panose="020B0606030504020204" pitchFamily="34" charset="0"/>
              </a:rPr>
              <a:t>yrs</a:t>
            </a:r>
            <a:r>
              <a:rPr lang="en-CA" sz="2400" dirty="0">
                <a:solidFill>
                  <a:srgbClr val="0F406A"/>
                </a:solidFill>
                <a:latin typeface="Calibri" panose="020F0502020204030204"/>
                <a:ea typeface="Open Sans Semibold" panose="020B0606030504020204" pitchFamily="34" charset="0"/>
                <a:cs typeface="Open Sans Semibold" panose="020B0606030504020204" pitchFamily="34" charset="0"/>
              </a:rPr>
              <a:t> (age ~69) with treatment-resistant depression (</a:t>
            </a:r>
            <a:r>
              <a:rPr lang="en-CA" sz="2400" u="sng" dirty="0">
                <a:solidFill>
                  <a:srgbClr val="0F406A"/>
                </a:solidFill>
                <a:latin typeface="Calibri" panose="020F0502020204030204"/>
                <a:ea typeface="Open Sans Semibold" panose="020B0606030504020204" pitchFamily="34" charset="0"/>
                <a:cs typeface="Open Sans Semibold" panose="020B0606030504020204" pitchFamily="34" charset="0"/>
              </a:rPr>
              <a:t>&gt;</a:t>
            </a:r>
            <a:r>
              <a:rPr lang="en-CA" sz="2400" dirty="0">
                <a:solidFill>
                  <a:srgbClr val="0F406A"/>
                </a:solidFill>
                <a:latin typeface="Calibri" panose="020F0502020204030204"/>
                <a:ea typeface="Open Sans Semibold" panose="020B0606030504020204" pitchFamily="34" charset="0"/>
                <a:cs typeface="Open Sans Semibold" panose="020B0606030504020204" pitchFamily="34" charset="0"/>
              </a:rPr>
              <a:t>2 adequate trials)</a:t>
            </a:r>
          </a:p>
          <a:p>
            <a:pPr marL="990575" lvl="1" indent="-380990" defTabSz="1219170">
              <a:lnSpc>
                <a:spcPts val="2667"/>
              </a:lnSpc>
              <a:defRPr/>
            </a:pPr>
            <a:r>
              <a:rPr lang="en-CA" sz="2400" dirty="0">
                <a:solidFill>
                  <a:srgbClr val="0F406A"/>
                </a:solidFill>
                <a:latin typeface="Calibri" panose="020F0502020204030204"/>
                <a:ea typeface="Open Sans Semibold" panose="020B0606030504020204" pitchFamily="34" charset="0"/>
                <a:cs typeface="Open Sans Semibold" panose="020B0606030504020204" pitchFamily="34" charset="0"/>
              </a:rPr>
              <a:t>10-week augmentation or switch protocols</a:t>
            </a:r>
          </a:p>
        </p:txBody>
      </p:sp>
      <p:sp>
        <p:nvSpPr>
          <p:cNvPr id="3" name="Multiply 2">
            <a:extLst>
              <a:ext uri="{FF2B5EF4-FFF2-40B4-BE49-F238E27FC236}">
                <a16:creationId xmlns:a16="http://schemas.microsoft.com/office/drawing/2014/main" id="{6E5F2F7A-7BDC-C424-74FF-801EB69FD4FF}"/>
              </a:ext>
            </a:extLst>
          </p:cNvPr>
          <p:cNvSpPr/>
          <p:nvPr/>
        </p:nvSpPr>
        <p:spPr>
          <a:xfrm>
            <a:off x="5723122" y="3112403"/>
            <a:ext cx="6997148" cy="3524183"/>
          </a:xfrm>
          <a:prstGeom prst="mathMultiply">
            <a:avLst/>
          </a:prstGeom>
          <a:solidFill>
            <a:schemeClr val="accent2">
              <a:lumMod val="20000"/>
              <a:lumOff val="80000"/>
              <a:alpha val="55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4445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A0E2F0-8CB6-0544-8C3D-DB95CE3B737C}"/>
              </a:ext>
            </a:extLst>
          </p:cNvPr>
          <p:cNvSpPr/>
          <p:nvPr/>
        </p:nvSpPr>
        <p:spPr>
          <a:xfrm>
            <a:off x="2784" y="0"/>
            <a:ext cx="12192000" cy="1247313"/>
          </a:xfrm>
          <a:prstGeom prst="rect">
            <a:avLst/>
          </a:prstGeom>
          <a:solidFill>
            <a:srgbClr val="D9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srgbClr val="FFFFFF"/>
              </a:solidFill>
              <a:latin typeface="Calibri" panose="020F0502020204030204"/>
            </a:endParaRPr>
          </a:p>
        </p:txBody>
      </p:sp>
      <p:sp>
        <p:nvSpPr>
          <p:cNvPr id="4" name="TextBox 3">
            <a:extLst>
              <a:ext uri="{FF2B5EF4-FFF2-40B4-BE49-F238E27FC236}">
                <a16:creationId xmlns:a16="http://schemas.microsoft.com/office/drawing/2014/main" id="{A41C606C-A7E6-4E2B-8793-51BB563D1136}"/>
              </a:ext>
            </a:extLst>
          </p:cNvPr>
          <p:cNvSpPr txBox="1"/>
          <p:nvPr/>
        </p:nvSpPr>
        <p:spPr>
          <a:xfrm>
            <a:off x="1066800" y="-4115"/>
            <a:ext cx="10058400" cy="913007"/>
          </a:xfrm>
          <a:prstGeom prst="rect">
            <a:avLst/>
          </a:prstGeom>
          <a:noFill/>
        </p:spPr>
        <p:txBody>
          <a:bodyPr wrap="square" rtlCol="0">
            <a:spAutoFit/>
          </a:bodyPr>
          <a:lstStyle/>
          <a:p>
            <a:pPr algn="ctr" defTabSz="1219170">
              <a:defRPr/>
            </a:pPr>
            <a:r>
              <a:rPr lang="en-CA" sz="3200" dirty="0">
                <a:solidFill>
                  <a:srgbClr val="0F406A"/>
                </a:solidFill>
                <a:latin typeface="Rockwell" panose="02060603020205020403" pitchFamily="18" charset="77"/>
              </a:rPr>
              <a:t>What Next?</a:t>
            </a:r>
          </a:p>
          <a:p>
            <a:pPr algn="ctr" defTabSz="1219170">
              <a:defRPr/>
            </a:pPr>
            <a:r>
              <a:rPr lang="en-CA" sz="2133" dirty="0">
                <a:solidFill>
                  <a:srgbClr val="0F406A"/>
                </a:solidFill>
                <a:latin typeface="Rockwell" panose="02060603020205020403" pitchFamily="18" charset="77"/>
                <a:ea typeface="Open Sans Semibold" panose="020B0606030504020204" pitchFamily="34" charset="0"/>
                <a:cs typeface="Open Sans Semibold" panose="020B0606030504020204" pitchFamily="34" charset="0"/>
              </a:rPr>
              <a:t>Antidepressant Augment or Switch in Treatment-Resistant Geriatric Depression</a:t>
            </a:r>
            <a:endParaRPr lang="en-CA" sz="2133" dirty="0">
              <a:solidFill>
                <a:srgbClr val="0F406A"/>
              </a:solidFill>
              <a:latin typeface="Rockwell" panose="02060603020205020403" pitchFamily="18" charset="77"/>
            </a:endParaRPr>
          </a:p>
        </p:txBody>
      </p:sp>
      <p:sp>
        <p:nvSpPr>
          <p:cNvPr id="6" name="Content Placeholder 2">
            <a:extLst>
              <a:ext uri="{FF2B5EF4-FFF2-40B4-BE49-F238E27FC236}">
                <a16:creationId xmlns:a16="http://schemas.microsoft.com/office/drawing/2014/main" id="{6FB0A8A2-2E56-23F9-7684-073826D7C18E}"/>
              </a:ext>
            </a:extLst>
          </p:cNvPr>
          <p:cNvSpPr txBox="1">
            <a:spLocks/>
          </p:cNvSpPr>
          <p:nvPr/>
        </p:nvSpPr>
        <p:spPr>
          <a:xfrm>
            <a:off x="49411" y="1891733"/>
            <a:ext cx="5892797" cy="540240"/>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defRPr/>
            </a:pPr>
            <a:endParaRPr lang="en-CA" sz="1867" b="1" dirty="0">
              <a:solidFill>
                <a:srgbClr val="0F406A"/>
              </a:solidFill>
              <a:latin typeface="Calibri" panose="020F0502020204030204"/>
            </a:endParaRPr>
          </a:p>
        </p:txBody>
      </p:sp>
      <p:sp>
        <p:nvSpPr>
          <p:cNvPr id="15" name="Rectangle 14">
            <a:extLst>
              <a:ext uri="{FF2B5EF4-FFF2-40B4-BE49-F238E27FC236}">
                <a16:creationId xmlns:a16="http://schemas.microsoft.com/office/drawing/2014/main" id="{2526BCDE-9248-521B-4B4C-1D2380E9FD5C}"/>
              </a:ext>
            </a:extLst>
          </p:cNvPr>
          <p:cNvSpPr/>
          <p:nvPr/>
        </p:nvSpPr>
        <p:spPr>
          <a:xfrm>
            <a:off x="6096000" y="6601455"/>
            <a:ext cx="6096000" cy="256545"/>
          </a:xfrm>
          <a:prstGeom prst="rect">
            <a:avLst/>
          </a:prstGeom>
        </p:spPr>
        <p:txBody>
          <a:bodyPr>
            <a:spAutoFit/>
          </a:bodyPr>
          <a:lstStyle/>
          <a:p>
            <a:pPr algn="r" defTabSz="1219170">
              <a:defRPr/>
            </a:pPr>
            <a:r>
              <a:rPr lang="en-US" sz="1067" dirty="0" err="1">
                <a:solidFill>
                  <a:srgbClr val="0F406A"/>
                </a:solidFill>
                <a:latin typeface="Calibri" panose="020F0502020204030204"/>
              </a:rPr>
              <a:t>Lenze</a:t>
            </a:r>
            <a:r>
              <a:rPr lang="en-US" sz="1067" dirty="0">
                <a:solidFill>
                  <a:srgbClr val="0F406A"/>
                </a:solidFill>
                <a:latin typeface="Calibri" panose="020F0502020204030204"/>
              </a:rPr>
              <a:t> EJ, et al. N Engl J Med. 2023 Mar 23;388(12):1067-79.</a:t>
            </a:r>
          </a:p>
        </p:txBody>
      </p:sp>
      <p:sp>
        <p:nvSpPr>
          <p:cNvPr id="11" name="Content Placeholder 2">
            <a:extLst>
              <a:ext uri="{FF2B5EF4-FFF2-40B4-BE49-F238E27FC236}">
                <a16:creationId xmlns:a16="http://schemas.microsoft.com/office/drawing/2014/main" id="{BE8D47A5-F76C-6D86-ED96-B27AB824048F}"/>
              </a:ext>
            </a:extLst>
          </p:cNvPr>
          <p:cNvSpPr txBox="1">
            <a:spLocks/>
          </p:cNvSpPr>
          <p:nvPr/>
        </p:nvSpPr>
        <p:spPr>
          <a:xfrm>
            <a:off x="6043809" y="1860115"/>
            <a:ext cx="5994399" cy="540240"/>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defRPr/>
            </a:pPr>
            <a:endParaRPr lang="en-CA" sz="1867" b="1" u="sng" dirty="0">
              <a:solidFill>
                <a:srgbClr val="0F406A"/>
              </a:solidFill>
              <a:latin typeface="Calibri" panose="020F0502020204030204"/>
            </a:endParaRPr>
          </a:p>
        </p:txBody>
      </p:sp>
      <p:sp>
        <p:nvSpPr>
          <p:cNvPr id="22" name="Rectangle 21">
            <a:extLst>
              <a:ext uri="{FF2B5EF4-FFF2-40B4-BE49-F238E27FC236}">
                <a16:creationId xmlns:a16="http://schemas.microsoft.com/office/drawing/2014/main" id="{582825BE-B069-F458-8560-A48178012E4D}"/>
              </a:ext>
            </a:extLst>
          </p:cNvPr>
          <p:cNvSpPr/>
          <p:nvPr/>
        </p:nvSpPr>
        <p:spPr>
          <a:xfrm>
            <a:off x="0" y="4582795"/>
            <a:ext cx="12192000" cy="1248752"/>
          </a:xfrm>
          <a:prstGeom prst="rect">
            <a:avLst/>
          </a:prstGeom>
          <a:solidFill>
            <a:srgbClr val="D9ECF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srgbClr val="FFFFFF"/>
              </a:solidFill>
              <a:latin typeface="Calibri" panose="020F0502020204030204"/>
            </a:endParaRPr>
          </a:p>
        </p:txBody>
      </p:sp>
      <p:sp>
        <p:nvSpPr>
          <p:cNvPr id="24" name="Content Placeholder 2">
            <a:extLst>
              <a:ext uri="{FF2B5EF4-FFF2-40B4-BE49-F238E27FC236}">
                <a16:creationId xmlns:a16="http://schemas.microsoft.com/office/drawing/2014/main" id="{35535027-D945-AEDD-B186-73E7C1859814}"/>
              </a:ext>
            </a:extLst>
          </p:cNvPr>
          <p:cNvSpPr txBox="1">
            <a:spLocks/>
          </p:cNvSpPr>
          <p:nvPr/>
        </p:nvSpPr>
        <p:spPr>
          <a:xfrm>
            <a:off x="-38338" y="4582578"/>
            <a:ext cx="12268676" cy="1815405"/>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defRPr/>
            </a:pPr>
            <a:r>
              <a:rPr lang="en-CA" sz="2133" b="1" dirty="0">
                <a:solidFill>
                  <a:srgbClr val="0F406A"/>
                </a:solidFill>
                <a:latin typeface="Calibri" panose="020F0502020204030204"/>
              </a:rPr>
              <a:t>Bottom Line</a:t>
            </a:r>
          </a:p>
          <a:p>
            <a:pPr marL="0" indent="0" defTabSz="1219170">
              <a:buNone/>
              <a:defRPr/>
            </a:pPr>
            <a:r>
              <a:rPr lang="en-CA" sz="2267" b="1" dirty="0">
                <a:solidFill>
                  <a:srgbClr val="0F406A"/>
                </a:solidFill>
                <a:latin typeface="Calibri" panose="020F0502020204030204"/>
              </a:rPr>
              <a:t>In older adults with treatment-resistant depression, augmentation may be preferred over switching. Augmenting with aripiprazole caused less falls than augmentation with bupropion. </a:t>
            </a:r>
          </a:p>
        </p:txBody>
      </p:sp>
      <p:graphicFrame>
        <p:nvGraphicFramePr>
          <p:cNvPr id="27" name="Table 27">
            <a:extLst>
              <a:ext uri="{FF2B5EF4-FFF2-40B4-BE49-F238E27FC236}">
                <a16:creationId xmlns:a16="http://schemas.microsoft.com/office/drawing/2014/main" id="{2A7F5488-62EC-4637-FE55-E2D1D1D31D23}"/>
              </a:ext>
            </a:extLst>
          </p:cNvPr>
          <p:cNvGraphicFramePr>
            <a:graphicFrameLocks noGrp="1"/>
          </p:cNvGraphicFramePr>
          <p:nvPr>
            <p:extLst>
              <p:ext uri="{D42A27DB-BD31-4B8C-83A1-F6EECF244321}">
                <p14:modId xmlns:p14="http://schemas.microsoft.com/office/powerpoint/2010/main" val="3431026184"/>
              </p:ext>
            </p:extLst>
          </p:nvPr>
        </p:nvGraphicFramePr>
        <p:xfrm>
          <a:off x="91647" y="1367719"/>
          <a:ext cx="11946560" cy="1483359"/>
        </p:xfrm>
        <a:graphic>
          <a:graphicData uri="http://schemas.openxmlformats.org/drawingml/2006/table">
            <a:tbl>
              <a:tblPr firstRow="1" bandRow="1">
                <a:tableStyleId>{5940675A-B579-460E-94D1-54222C63F5DA}</a:tableStyleId>
              </a:tblPr>
              <a:tblGrid>
                <a:gridCol w="2986640">
                  <a:extLst>
                    <a:ext uri="{9D8B030D-6E8A-4147-A177-3AD203B41FA5}">
                      <a16:colId xmlns:a16="http://schemas.microsoft.com/office/drawing/2014/main" val="2041918635"/>
                    </a:ext>
                  </a:extLst>
                </a:gridCol>
                <a:gridCol w="2986640">
                  <a:extLst>
                    <a:ext uri="{9D8B030D-6E8A-4147-A177-3AD203B41FA5}">
                      <a16:colId xmlns:a16="http://schemas.microsoft.com/office/drawing/2014/main" val="3050029416"/>
                    </a:ext>
                  </a:extLst>
                </a:gridCol>
                <a:gridCol w="2986640">
                  <a:extLst>
                    <a:ext uri="{9D8B030D-6E8A-4147-A177-3AD203B41FA5}">
                      <a16:colId xmlns:a16="http://schemas.microsoft.com/office/drawing/2014/main" val="506083481"/>
                    </a:ext>
                  </a:extLst>
                </a:gridCol>
                <a:gridCol w="2986640">
                  <a:extLst>
                    <a:ext uri="{9D8B030D-6E8A-4147-A177-3AD203B41FA5}">
                      <a16:colId xmlns:a16="http://schemas.microsoft.com/office/drawing/2014/main" val="937413547"/>
                    </a:ext>
                  </a:extLst>
                </a:gridCol>
              </a:tblGrid>
              <a:tr h="494453">
                <a:tc>
                  <a:txBody>
                    <a:bodyPr/>
                    <a:lstStyle/>
                    <a:p>
                      <a:r>
                        <a:rPr lang="en-US" sz="2400" dirty="0"/>
                        <a:t>Step 1 (N=619)</a:t>
                      </a:r>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Augment Aripiprazole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Augment Bupropion</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Switch Bupropion</a:t>
                      </a:r>
                    </a:p>
                  </a:txBody>
                  <a:tcPr marL="121920" marR="121920" marT="60960" marB="6096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7388212"/>
                  </a:ext>
                </a:extLst>
              </a:tr>
              <a:tr h="494453">
                <a:tc>
                  <a:txBody>
                    <a:bodyPr/>
                    <a:lstStyle/>
                    <a:p>
                      <a:r>
                        <a:rPr lang="en-US" sz="2400" dirty="0"/>
                        <a:t>Remission</a:t>
                      </a:r>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29%</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28%</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19%</a:t>
                      </a:r>
                    </a:p>
                  </a:txBody>
                  <a:tcPr marL="121920" marR="121920" marT="60960" marB="6096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6719394"/>
                  </a:ext>
                </a:extLst>
              </a:tr>
              <a:tr h="494453">
                <a:tc>
                  <a:txBody>
                    <a:bodyPr/>
                    <a:lstStyle/>
                    <a:p>
                      <a:r>
                        <a:rPr lang="en-US" sz="2400" dirty="0"/>
                        <a:t>Falls (rate per person)</a:t>
                      </a:r>
                    </a:p>
                  </a:txBody>
                  <a:tcPr marL="121920" marR="121920" marT="60960" marB="6096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dirty="0"/>
                        <a:t>0.33</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dirty="0"/>
                        <a:t>0.55</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dirty="0"/>
                        <a:t>0.38</a:t>
                      </a:r>
                    </a:p>
                  </a:txBody>
                  <a:tcPr marL="121920" marR="121920" marT="60960" marB="6096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6064645"/>
                  </a:ext>
                </a:extLst>
              </a:tr>
            </a:tbl>
          </a:graphicData>
        </a:graphic>
      </p:graphicFrame>
      <p:sp>
        <p:nvSpPr>
          <p:cNvPr id="28" name="Oval 27">
            <a:extLst>
              <a:ext uri="{FF2B5EF4-FFF2-40B4-BE49-F238E27FC236}">
                <a16:creationId xmlns:a16="http://schemas.microsoft.com/office/drawing/2014/main" id="{ED549DB9-1C20-8F70-3D10-AC4EE11EF89F}"/>
              </a:ext>
            </a:extLst>
          </p:cNvPr>
          <p:cNvSpPr/>
          <p:nvPr/>
        </p:nvSpPr>
        <p:spPr>
          <a:xfrm>
            <a:off x="2795391" y="1840093"/>
            <a:ext cx="5080000" cy="521248"/>
          </a:xfrm>
          <a:prstGeom prst="ellipse">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srgbClr val="FFFFFF"/>
              </a:solidFill>
              <a:latin typeface="Calibri" panose="020F0502020204030204"/>
            </a:endParaRPr>
          </a:p>
        </p:txBody>
      </p:sp>
      <p:sp>
        <p:nvSpPr>
          <p:cNvPr id="31" name="Rectangle: Rounded Corners 30">
            <a:extLst>
              <a:ext uri="{FF2B5EF4-FFF2-40B4-BE49-F238E27FC236}">
                <a16:creationId xmlns:a16="http://schemas.microsoft.com/office/drawing/2014/main" id="{0B614EEA-3669-8002-8983-E434069FF943}"/>
              </a:ext>
            </a:extLst>
          </p:cNvPr>
          <p:cNvSpPr/>
          <p:nvPr/>
        </p:nvSpPr>
        <p:spPr>
          <a:xfrm>
            <a:off x="436601" y="3039519"/>
            <a:ext cx="5768223" cy="641423"/>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defTabSz="1219170">
              <a:defRPr/>
            </a:pPr>
            <a:r>
              <a:rPr lang="en-US" sz="2400" dirty="0">
                <a:solidFill>
                  <a:srgbClr val="FFFFFF"/>
                </a:solidFill>
                <a:latin typeface="Calibri" panose="020F0502020204030204"/>
              </a:rPr>
              <a:t>Remission: Augmenting better than switch.</a:t>
            </a:r>
          </a:p>
        </p:txBody>
      </p:sp>
      <p:sp>
        <p:nvSpPr>
          <p:cNvPr id="32" name="Rectangle: Rounded Corners 31">
            <a:extLst>
              <a:ext uri="{FF2B5EF4-FFF2-40B4-BE49-F238E27FC236}">
                <a16:creationId xmlns:a16="http://schemas.microsoft.com/office/drawing/2014/main" id="{F16DA209-6182-1F3A-C861-DFEEBABDEFAE}"/>
              </a:ext>
            </a:extLst>
          </p:cNvPr>
          <p:cNvSpPr/>
          <p:nvPr/>
        </p:nvSpPr>
        <p:spPr>
          <a:xfrm>
            <a:off x="6759147" y="3039519"/>
            <a:ext cx="5279062" cy="641424"/>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defTabSz="1219170">
              <a:defRPr/>
            </a:pPr>
            <a:r>
              <a:rPr lang="en-US" sz="2400" dirty="0">
                <a:solidFill>
                  <a:srgbClr val="FFFFFF"/>
                </a:solidFill>
                <a:latin typeface="Calibri" panose="020F0502020204030204"/>
              </a:rPr>
              <a:t>Falls worse with Augmenting Bupropion</a:t>
            </a:r>
          </a:p>
        </p:txBody>
      </p:sp>
      <p:sp>
        <p:nvSpPr>
          <p:cNvPr id="3" name="Oval 2">
            <a:extLst>
              <a:ext uri="{FF2B5EF4-FFF2-40B4-BE49-F238E27FC236}">
                <a16:creationId xmlns:a16="http://schemas.microsoft.com/office/drawing/2014/main" id="{33EA89CF-3C3F-2FE8-1218-3F3E9D20DB2F}"/>
              </a:ext>
            </a:extLst>
          </p:cNvPr>
          <p:cNvSpPr/>
          <p:nvPr/>
        </p:nvSpPr>
        <p:spPr>
          <a:xfrm>
            <a:off x="5916113" y="2349544"/>
            <a:ext cx="1219201" cy="540241"/>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srgbClr val="FFFFFF"/>
              </a:solidFill>
              <a:latin typeface="Calibri" panose="020F0502020204030204"/>
            </a:endParaRPr>
          </a:p>
        </p:txBody>
      </p:sp>
    </p:spTree>
    <p:custDataLst>
      <p:tags r:id="rId1"/>
    </p:custDataLst>
    <p:extLst>
      <p:ext uri="{BB962C8B-B14F-4D97-AF65-F5344CB8AC3E}">
        <p14:creationId xmlns:p14="http://schemas.microsoft.com/office/powerpoint/2010/main" val="419831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3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8" grpId="0" animBg="1"/>
      <p:bldP spid="31" grpId="0" animBg="1"/>
      <p:bldP spid="31" grpId="1" animBg="1"/>
      <p:bldP spid="32" grpId="0" animBg="1"/>
      <p:bldP spid="32" grpId="1"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C6AC-E1C0-331F-191A-3E8B2B3EB117}"/>
              </a:ext>
            </a:extLst>
          </p:cNvPr>
          <p:cNvSpPr>
            <a:spLocks noGrp="1"/>
          </p:cNvSpPr>
          <p:nvPr>
            <p:ph type="title"/>
          </p:nvPr>
        </p:nvSpPr>
        <p:spPr>
          <a:xfrm>
            <a:off x="-1" y="130899"/>
            <a:ext cx="12192000" cy="1325563"/>
          </a:xfrm>
        </p:spPr>
        <p:txBody>
          <a:bodyPr>
            <a:normAutofit/>
          </a:bodyPr>
          <a:lstStyle/>
          <a:p>
            <a:pPr algn="ctr"/>
            <a:r>
              <a:rPr lang="en-US" sz="4000" b="1" dirty="0">
                <a:latin typeface="+mn-lt"/>
              </a:rPr>
              <a:t>RCT - Acute Back/Neck Pain: Are Opioids an option?</a:t>
            </a:r>
          </a:p>
        </p:txBody>
      </p:sp>
      <p:sp>
        <p:nvSpPr>
          <p:cNvPr id="4" name="Content Placeholder 3">
            <a:extLst>
              <a:ext uri="{FF2B5EF4-FFF2-40B4-BE49-F238E27FC236}">
                <a16:creationId xmlns:a16="http://schemas.microsoft.com/office/drawing/2014/main" id="{9D0C5210-CD3A-8734-AD92-461F183B060B}"/>
              </a:ext>
            </a:extLst>
          </p:cNvPr>
          <p:cNvSpPr>
            <a:spLocks noGrp="1"/>
          </p:cNvSpPr>
          <p:nvPr>
            <p:ph sz="half" idx="1"/>
          </p:nvPr>
        </p:nvSpPr>
        <p:spPr>
          <a:xfrm>
            <a:off x="752444" y="1607558"/>
            <a:ext cx="5468245" cy="1325563"/>
          </a:xfrm>
          <a:solidFill>
            <a:schemeClr val="accent4">
              <a:lumMod val="20000"/>
              <a:lumOff val="80000"/>
            </a:schemeClr>
          </a:solidFill>
        </p:spPr>
        <p:txBody>
          <a:bodyPr>
            <a:normAutofit/>
          </a:bodyPr>
          <a:lstStyle/>
          <a:p>
            <a:pPr marL="0" indent="0">
              <a:spcBef>
                <a:spcPts val="500"/>
              </a:spcBef>
              <a:buNone/>
            </a:pPr>
            <a:r>
              <a:rPr lang="en-US" dirty="0"/>
              <a:t>347 - Age ~44, 51% male, </a:t>
            </a:r>
          </a:p>
          <a:p>
            <a:pPr>
              <a:spcBef>
                <a:spcPts val="500"/>
              </a:spcBef>
              <a:buFont typeface="System Font Regular"/>
              <a:buChar char="-"/>
            </a:pPr>
            <a:endParaRPr lang="en-US" sz="1500" dirty="0"/>
          </a:p>
          <a:p>
            <a:pPr marL="0" indent="0">
              <a:buNone/>
            </a:pPr>
            <a:r>
              <a:rPr lang="en-US" dirty="0"/>
              <a:t>6 weeks, followed to 1 </a:t>
            </a:r>
            <a:r>
              <a:rPr lang="en-US" dirty="0" err="1"/>
              <a:t>yr</a:t>
            </a:r>
            <a:endParaRPr lang="en-US" dirty="0"/>
          </a:p>
        </p:txBody>
      </p:sp>
      <p:sp>
        <p:nvSpPr>
          <p:cNvPr id="3" name="TextBox 2">
            <a:extLst>
              <a:ext uri="{FF2B5EF4-FFF2-40B4-BE49-F238E27FC236}">
                <a16:creationId xmlns:a16="http://schemas.microsoft.com/office/drawing/2014/main" id="{3E70A7BD-2E1D-5896-32FE-600D975A8217}"/>
              </a:ext>
            </a:extLst>
          </p:cNvPr>
          <p:cNvSpPr txBox="1"/>
          <p:nvPr/>
        </p:nvSpPr>
        <p:spPr>
          <a:xfrm>
            <a:off x="7050155" y="1607558"/>
            <a:ext cx="5054415" cy="1384995"/>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5mg Oxycodone/2.5mg naloxone (MR) BID, titrate to 10mg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vs Placebo</a:t>
            </a:r>
          </a:p>
        </p:txBody>
      </p:sp>
      <p:pic>
        <p:nvPicPr>
          <p:cNvPr id="12" name="Content Placeholder 11" descr="Clock with solid fill">
            <a:extLst>
              <a:ext uri="{FF2B5EF4-FFF2-40B4-BE49-F238E27FC236}">
                <a16:creationId xmlns:a16="http://schemas.microsoft.com/office/drawing/2014/main" id="{7ECCFBE7-A426-1A7C-E2CF-73D58F7E55C9}"/>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23144" y="2281798"/>
            <a:ext cx="636780" cy="636780"/>
          </a:xfrm>
        </p:spPr>
      </p:pic>
      <p:pic>
        <p:nvPicPr>
          <p:cNvPr id="14" name="Graphic 13" descr="Group of women with solid fill">
            <a:extLst>
              <a:ext uri="{FF2B5EF4-FFF2-40B4-BE49-F238E27FC236}">
                <a16:creationId xmlns:a16="http://schemas.microsoft.com/office/drawing/2014/main" id="{6D981635-98A9-B8F8-D43D-87CFB178E2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145" y="1524238"/>
            <a:ext cx="636781" cy="636781"/>
          </a:xfrm>
          <a:prstGeom prst="rect">
            <a:avLst/>
          </a:prstGeom>
        </p:spPr>
      </p:pic>
      <p:pic>
        <p:nvPicPr>
          <p:cNvPr id="16" name="Graphic 15" descr="Medicine with solid fill">
            <a:extLst>
              <a:ext uri="{FF2B5EF4-FFF2-40B4-BE49-F238E27FC236}">
                <a16:creationId xmlns:a16="http://schemas.microsoft.com/office/drawing/2014/main" id="{6C17CBFE-DF40-A07C-2A9E-8C98F7484B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84240" y="1631931"/>
            <a:ext cx="914400" cy="914400"/>
          </a:xfrm>
          <a:prstGeom prst="rect">
            <a:avLst/>
          </a:prstGeom>
        </p:spPr>
      </p:pic>
      <p:sp>
        <p:nvSpPr>
          <p:cNvPr id="21" name="TextBox 20">
            <a:extLst>
              <a:ext uri="{FF2B5EF4-FFF2-40B4-BE49-F238E27FC236}">
                <a16:creationId xmlns:a16="http://schemas.microsoft.com/office/drawing/2014/main" id="{EDC160F2-24E3-F81E-59BA-1A25F663422C}"/>
              </a:ext>
            </a:extLst>
          </p:cNvPr>
          <p:cNvSpPr txBox="1"/>
          <p:nvPr/>
        </p:nvSpPr>
        <p:spPr>
          <a:xfrm>
            <a:off x="6246379" y="6488668"/>
            <a:ext cx="629478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Lancet. 2023 Jul 22;402(10398):304-312.</a:t>
            </a:r>
          </a:p>
        </p:txBody>
      </p:sp>
      <p:sp>
        <p:nvSpPr>
          <p:cNvPr id="24" name="TextBox 23">
            <a:extLst>
              <a:ext uri="{FF2B5EF4-FFF2-40B4-BE49-F238E27FC236}">
                <a16:creationId xmlns:a16="http://schemas.microsoft.com/office/drawing/2014/main" id="{3EC5E2B1-E38D-9CE8-1CE0-70D125DDFD57}"/>
              </a:ext>
            </a:extLst>
          </p:cNvPr>
          <p:cNvSpPr txBox="1"/>
          <p:nvPr/>
        </p:nvSpPr>
        <p:spPr>
          <a:xfrm>
            <a:off x="6511633" y="4073840"/>
            <a:ext cx="5592937" cy="2246769"/>
          </a:xfrm>
          <a:prstGeom prst="rect">
            <a:avLst/>
          </a:prstGeom>
          <a:solidFill>
            <a:schemeClr val="accent3">
              <a:lumMod val="20000"/>
              <a:lumOff val="80000"/>
              <a:alpha val="35000"/>
            </a:schemeClr>
          </a:solidFill>
          <a:ln w="25400">
            <a:solidFill>
              <a:srgbClr val="0070C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D6FA9">
                    <a:lumMod val="50000"/>
                  </a:srgbClr>
                </a:solidFill>
                <a:effectLst/>
                <a:uLnTx/>
                <a:uFillTx/>
                <a:latin typeface="Calibri" panose="020F0502020204030204"/>
                <a:ea typeface="+mn-ea"/>
                <a:cs typeface="+mn-cs"/>
              </a:rPr>
              <a:t>Bottom-Line</a:t>
            </a:r>
            <a:r>
              <a:rPr kumimoji="0" lang="en-US" sz="2800" b="0" i="0" u="none" strike="noStrike" kern="1200" cap="none" spc="0" normalizeH="0" baseline="0" noProof="0" dirty="0">
                <a:ln>
                  <a:noFill/>
                </a:ln>
                <a:solidFill>
                  <a:srgbClr val="1D6FA9">
                    <a:lumMod val="50000"/>
                  </a:srgbClr>
                </a:solidFill>
                <a:effectLst/>
                <a:uLnTx/>
                <a:uFillTx/>
                <a:latin typeface="Calibri" panose="020F0502020204030204"/>
                <a:ea typeface="+mn-ea"/>
                <a:cs typeface="+mn-cs"/>
              </a:rPr>
              <a:t>:  All outcomes, opioids </a:t>
            </a:r>
            <a:r>
              <a:rPr lang="en-US" sz="2800" dirty="0">
                <a:solidFill>
                  <a:srgbClr val="1D6FA9">
                    <a:lumMod val="50000"/>
                  </a:srgbClr>
                </a:solidFill>
                <a:latin typeface="Calibri" panose="020F0502020204030204"/>
              </a:rPr>
              <a:t>are </a:t>
            </a:r>
            <a:r>
              <a:rPr kumimoji="0" lang="en-US" sz="2800" b="0" i="0" u="none" strike="noStrike" kern="1200" cap="none" spc="0" normalizeH="0" baseline="0" noProof="0" dirty="0">
                <a:ln>
                  <a:noFill/>
                </a:ln>
                <a:solidFill>
                  <a:srgbClr val="1D6FA9">
                    <a:lumMod val="50000"/>
                  </a:srgbClr>
                </a:solidFill>
                <a:effectLst/>
                <a:uLnTx/>
                <a:uFillTx/>
                <a:latin typeface="Calibri" panose="020F0502020204030204"/>
                <a:ea typeface="+mn-ea"/>
                <a:cs typeface="+mn-cs"/>
              </a:rPr>
              <a:t>similar or often worse (pain scores, function, </a:t>
            </a:r>
            <a:r>
              <a:rPr kumimoji="0" lang="en-US" sz="2800" b="0" i="0" u="none" strike="noStrike" kern="1200" cap="none" spc="0" normalizeH="0" baseline="0" noProof="0" dirty="0" err="1">
                <a:ln>
                  <a:noFill/>
                </a:ln>
                <a:solidFill>
                  <a:srgbClr val="1D6FA9">
                    <a:lumMod val="50000"/>
                  </a:srgbClr>
                </a:solidFill>
                <a:effectLst/>
                <a:uLnTx/>
                <a:uFillTx/>
                <a:latin typeface="Calibri" panose="020F0502020204030204"/>
                <a:ea typeface="+mn-ea"/>
                <a:cs typeface="+mn-cs"/>
              </a:rPr>
              <a:t>etc</a:t>
            </a:r>
            <a:r>
              <a:rPr kumimoji="0" lang="en-US" sz="2800" b="0" i="0" u="none" strike="noStrike" kern="1200" cap="none" spc="0" normalizeH="0" baseline="0" noProof="0" dirty="0">
                <a:ln>
                  <a:noFill/>
                </a:ln>
                <a:solidFill>
                  <a:srgbClr val="1D6FA9">
                    <a:lumMod val="50000"/>
                  </a:srgbClr>
                </a:solidFill>
                <a:effectLst/>
                <a:uLnTx/>
                <a:uFillTx/>
                <a:latin typeface="Calibri" panose="020F0502020204030204"/>
                <a:ea typeface="+mn-ea"/>
                <a:cs typeface="+mn-cs"/>
              </a:rPr>
              <a:t>) than</a:t>
            </a:r>
            <a:r>
              <a:rPr kumimoji="0" lang="en-US" sz="2800" b="0" i="0" u="none" strike="noStrike" kern="1200" cap="none" spc="0" normalizeH="0" noProof="0" dirty="0">
                <a:ln>
                  <a:noFill/>
                </a:ln>
                <a:solidFill>
                  <a:srgbClr val="1D6FA9">
                    <a:lumMod val="50000"/>
                  </a:srgbClr>
                </a:solidFill>
                <a:effectLst/>
                <a:uLnTx/>
                <a:uFillTx/>
                <a:latin typeface="Calibri" panose="020F0502020204030204"/>
                <a:ea typeface="+mn-ea"/>
                <a:cs typeface="+mn-cs"/>
              </a:rPr>
              <a:t> placebo</a:t>
            </a:r>
            <a:r>
              <a:rPr kumimoji="0" lang="en-US" sz="2800" b="0" i="0" u="none" strike="noStrike" kern="1200" cap="none" spc="0" normalizeH="0" baseline="0" noProof="0" dirty="0">
                <a:ln>
                  <a:noFill/>
                </a:ln>
                <a:solidFill>
                  <a:srgbClr val="1D6FA9">
                    <a:lumMod val="50000"/>
                  </a:srgbClr>
                </a:solidFill>
                <a:effectLst/>
                <a:uLnTx/>
                <a:uFillTx/>
                <a:latin typeface="Calibri" panose="020F0502020204030204"/>
                <a:ea typeface="+mn-ea"/>
                <a:cs typeface="+mn-cs"/>
              </a:rPr>
              <a:t>.  Opioids should generally not be part of managing acute back pain.</a:t>
            </a:r>
            <a:endParaRPr kumimoji="0" lang="en-US" sz="2600" b="0" i="0" u="none" strike="noStrike" kern="1200" cap="none" spc="0" normalizeH="0" baseline="0" noProof="0" dirty="0">
              <a:ln>
                <a:noFill/>
              </a:ln>
              <a:solidFill>
                <a:srgbClr val="1D6FA9">
                  <a:lumMod val="5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E264598-C9EF-331E-FC9F-6A9E71F66895}"/>
              </a:ext>
            </a:extLst>
          </p:cNvPr>
          <p:cNvSpPr txBox="1"/>
          <p:nvPr/>
        </p:nvSpPr>
        <p:spPr>
          <a:xfrm>
            <a:off x="613636" y="3905781"/>
            <a:ext cx="5670604" cy="2246769"/>
          </a:xfrm>
          <a:prstGeom prst="rect">
            <a:avLst/>
          </a:prstGeom>
          <a:solidFill>
            <a:schemeClr val="accent3">
              <a:lumMod val="20000"/>
              <a:lumOff val="80000"/>
              <a:alpha val="6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Baseline pain 5.8 (0-10)- At 6 weeks, Opioid 2.8 vs 2.3 Placebo (p=0.051)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noProof="0" dirty="0">
                <a:solidFill>
                  <a:prstClr val="black"/>
                </a:solidFill>
                <a:latin typeface="Calibri" panose="020F0502020204030204"/>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Diff at year: 2.4 vs 1.8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rPr>
              <a:t>- Function Worse</a:t>
            </a:r>
          </a:p>
          <a:p>
            <a:pPr>
              <a:defRPr/>
            </a:pPr>
            <a:r>
              <a:rPr lang="en-US" sz="2800" dirty="0">
                <a:solidFill>
                  <a:prstClr val="black"/>
                </a:solidFill>
              </a:rPr>
              <a:t>- Risk of Misuse (1 </a:t>
            </a:r>
            <a:r>
              <a:rPr lang="en-US" sz="2800" dirty="0" err="1">
                <a:solidFill>
                  <a:prstClr val="black"/>
                </a:solidFill>
              </a:rPr>
              <a:t>yr</a:t>
            </a:r>
            <a:r>
              <a:rPr lang="en-US" sz="2800" dirty="0">
                <a:solidFill>
                  <a:prstClr val="black"/>
                </a:solidFill>
              </a:rPr>
              <a:t> ): 20% vs 10% </a:t>
            </a:r>
          </a:p>
        </p:txBody>
      </p:sp>
      <p:pic>
        <p:nvPicPr>
          <p:cNvPr id="6" name="Graphic 5" descr="Microscope with solid fill">
            <a:extLst>
              <a:ext uri="{FF2B5EF4-FFF2-40B4-BE49-F238E27FC236}">
                <a16:creationId xmlns:a16="http://schemas.microsoft.com/office/drawing/2014/main" id="{D8330C3E-87D4-4520-FA50-44F9891909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4602" y="3755654"/>
            <a:ext cx="914400" cy="914400"/>
          </a:xfrm>
          <a:prstGeom prst="rect">
            <a:avLst/>
          </a:prstGeom>
        </p:spPr>
      </p:pic>
    </p:spTree>
    <p:custDataLst>
      <p:tags r:id="rId1"/>
    </p:custDataLst>
    <p:extLst>
      <p:ext uri="{BB962C8B-B14F-4D97-AF65-F5344CB8AC3E}">
        <p14:creationId xmlns:p14="http://schemas.microsoft.com/office/powerpoint/2010/main" val="198086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DDF9E8B-077B-5C05-01C2-F350C0465CC9}"/>
              </a:ext>
            </a:extLst>
          </p:cNvPr>
          <p:cNvSpPr txBox="1"/>
          <p:nvPr/>
        </p:nvSpPr>
        <p:spPr>
          <a:xfrm>
            <a:off x="0" y="6021289"/>
            <a:ext cx="3407701" cy="461665"/>
          </a:xfrm>
          <a:prstGeom prst="rect">
            <a:avLst/>
          </a:prstGeom>
          <a:solidFill>
            <a:schemeClr val="bg1"/>
          </a:solidFill>
        </p:spPr>
        <p:txBody>
          <a:bodyPr wrap="square" rtlCol="0">
            <a:spAutoFit/>
          </a:bodyPr>
          <a:lstStyle/>
          <a:p>
            <a:endParaRPr lang="en-US" sz="2400" dirty="0"/>
          </a:p>
        </p:txBody>
      </p:sp>
      <p:sp>
        <p:nvSpPr>
          <p:cNvPr id="2" name="Rectangle 1">
            <a:extLst>
              <a:ext uri="{FF2B5EF4-FFF2-40B4-BE49-F238E27FC236}">
                <a16:creationId xmlns:a16="http://schemas.microsoft.com/office/drawing/2014/main" id="{EC32F168-7F43-2D9D-BBF8-A9E057490352}"/>
              </a:ext>
            </a:extLst>
          </p:cNvPr>
          <p:cNvSpPr/>
          <p:nvPr/>
        </p:nvSpPr>
        <p:spPr>
          <a:xfrm>
            <a:off x="-101600" y="1247314"/>
            <a:ext cx="12395200" cy="1572087"/>
          </a:xfrm>
          <a:prstGeom prst="rect">
            <a:avLst/>
          </a:prstGeom>
          <a:solidFill>
            <a:srgbClr val="D9ECF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srgbClr val="FFFFFF"/>
              </a:solidFill>
              <a:latin typeface="Calibri" panose="020F0502020204030204"/>
            </a:endParaRPr>
          </a:p>
        </p:txBody>
      </p:sp>
      <p:pic>
        <p:nvPicPr>
          <p:cNvPr id="3" name="Picture 2" descr="A picture containing graphics, design&#10;&#10;Description automatically generated">
            <a:extLst>
              <a:ext uri="{FF2B5EF4-FFF2-40B4-BE49-F238E27FC236}">
                <a16:creationId xmlns:a16="http://schemas.microsoft.com/office/drawing/2014/main" id="{1AC51471-FBEC-0464-E63E-E06AC9C091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87811">
            <a:off x="341850" y="1315643"/>
            <a:ext cx="652860" cy="685287"/>
          </a:xfrm>
          <a:prstGeom prst="rect">
            <a:avLst/>
          </a:prstGeom>
        </p:spPr>
      </p:pic>
      <p:sp>
        <p:nvSpPr>
          <p:cNvPr id="9" name="Rectangle 8">
            <a:extLst>
              <a:ext uri="{FF2B5EF4-FFF2-40B4-BE49-F238E27FC236}">
                <a16:creationId xmlns:a16="http://schemas.microsoft.com/office/drawing/2014/main" id="{DDA0E2F0-8CB6-0544-8C3D-DB95CE3B737C}"/>
              </a:ext>
            </a:extLst>
          </p:cNvPr>
          <p:cNvSpPr/>
          <p:nvPr/>
        </p:nvSpPr>
        <p:spPr>
          <a:xfrm>
            <a:off x="2784" y="-1"/>
            <a:ext cx="12192000" cy="1247313"/>
          </a:xfrm>
          <a:prstGeom prst="rect">
            <a:avLst/>
          </a:prstGeom>
          <a:solidFill>
            <a:srgbClr val="D9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srgbClr val="FFFFFF"/>
              </a:solidFill>
              <a:latin typeface="Calibri" panose="020F0502020204030204"/>
            </a:endParaRPr>
          </a:p>
        </p:txBody>
      </p:sp>
      <p:sp>
        <p:nvSpPr>
          <p:cNvPr id="4" name="TextBox 3">
            <a:extLst>
              <a:ext uri="{FF2B5EF4-FFF2-40B4-BE49-F238E27FC236}">
                <a16:creationId xmlns:a16="http://schemas.microsoft.com/office/drawing/2014/main" id="{A41C606C-A7E6-4E2B-8793-51BB563D1136}"/>
              </a:ext>
            </a:extLst>
          </p:cNvPr>
          <p:cNvSpPr txBox="1"/>
          <p:nvPr/>
        </p:nvSpPr>
        <p:spPr>
          <a:xfrm>
            <a:off x="1117600" y="69656"/>
            <a:ext cx="10058400" cy="1077218"/>
          </a:xfrm>
          <a:prstGeom prst="rect">
            <a:avLst/>
          </a:prstGeom>
          <a:noFill/>
        </p:spPr>
        <p:txBody>
          <a:bodyPr wrap="square" rtlCol="0">
            <a:spAutoFit/>
          </a:bodyPr>
          <a:lstStyle/>
          <a:p>
            <a:pPr algn="ctr" defTabSz="1219170">
              <a:defRPr/>
            </a:pPr>
            <a:r>
              <a:rPr lang="en-CA" sz="3200" dirty="0">
                <a:solidFill>
                  <a:srgbClr val="0F406A"/>
                </a:solidFill>
                <a:latin typeface="Rockwell" panose="02060603020205020403" pitchFamily="18" charset="77"/>
                <a:ea typeface="Open Sans Semibold" panose="020B0606030504020204" pitchFamily="34" charset="0"/>
                <a:cs typeface="Open Sans Semibold" panose="020B0606030504020204" pitchFamily="34" charset="0"/>
              </a:rPr>
              <a:t>In it for the long haul:10-year outcomes of gastric banding.</a:t>
            </a:r>
            <a:endParaRPr lang="en-US" sz="3200" dirty="0">
              <a:solidFill>
                <a:srgbClr val="FFC45C"/>
              </a:solidFill>
              <a:latin typeface="Rockwell" panose="02060603020205020403" pitchFamily="18" charset="77"/>
              <a:ea typeface="Open Sans Semibold" panose="020B0606030504020204" pitchFamily="34" charset="0"/>
              <a:cs typeface="Open Sans Semibold" panose="020B0606030504020204" pitchFamily="34" charset="0"/>
            </a:endParaRPr>
          </a:p>
        </p:txBody>
      </p:sp>
      <p:sp>
        <p:nvSpPr>
          <p:cNvPr id="8" name="Content Placeholder 2">
            <a:extLst>
              <a:ext uri="{FF2B5EF4-FFF2-40B4-BE49-F238E27FC236}">
                <a16:creationId xmlns:a16="http://schemas.microsoft.com/office/drawing/2014/main" id="{64B97B7C-4FA4-2740-9474-2F2DF388914A}"/>
              </a:ext>
            </a:extLst>
          </p:cNvPr>
          <p:cNvSpPr txBox="1">
            <a:spLocks/>
          </p:cNvSpPr>
          <p:nvPr/>
        </p:nvSpPr>
        <p:spPr>
          <a:xfrm>
            <a:off x="321335" y="3146612"/>
            <a:ext cx="11521288" cy="3641732"/>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lnSpc>
                <a:spcPts val="2667"/>
              </a:lnSpc>
              <a:spcBef>
                <a:spcPts val="2080"/>
              </a:spcBef>
              <a:buNone/>
              <a:defRPr/>
            </a:pPr>
            <a:r>
              <a:rPr lang="en-US" sz="2667" b="1" dirty="0">
                <a:solidFill>
                  <a:srgbClr val="0F406A"/>
                </a:solidFill>
                <a:latin typeface="Calibri" panose="020F0502020204030204"/>
                <a:ea typeface="Open Sans" panose="020B0606030504020204" pitchFamily="34" charset="0"/>
                <a:cs typeface="Open Sans" panose="020B0606030504020204" pitchFamily="34" charset="0"/>
              </a:rPr>
              <a:t>RCT 2009-2011; 51 randomized, 41 with data at 10 years.</a:t>
            </a:r>
          </a:p>
          <a:p>
            <a:pPr marL="990575" lvl="1" indent="-380990" defTabSz="1219170">
              <a:lnSpc>
                <a:spcPts val="2667"/>
              </a:lnSpc>
              <a:defRPr/>
            </a:pPr>
            <a:r>
              <a:rPr lang="en-CA" sz="2667" dirty="0">
                <a:solidFill>
                  <a:srgbClr val="0F406A"/>
                </a:solidFill>
                <a:latin typeface="Calibri" panose="020F0502020204030204"/>
                <a:ea typeface="Open Sans Semibold" panose="020B0606030504020204" pitchFamily="34" charset="0"/>
                <a:cs typeface="Open Sans Semibold" panose="020B0606030504020204" pitchFamily="34" charset="0"/>
              </a:rPr>
              <a:t>Adults with BMI 25-30 and diabetes </a:t>
            </a:r>
            <a:r>
              <a:rPr lang="en-CA" sz="2667" u="sng" dirty="0">
                <a:solidFill>
                  <a:srgbClr val="0F406A"/>
                </a:solidFill>
                <a:latin typeface="Calibri" panose="020F0502020204030204"/>
                <a:ea typeface="Open Sans Semibold" panose="020B0606030504020204" pitchFamily="34" charset="0"/>
                <a:cs typeface="Open Sans Semibold" panose="020B0606030504020204" pitchFamily="34" charset="0"/>
              </a:rPr>
              <a:t>&lt;</a:t>
            </a:r>
            <a:r>
              <a:rPr lang="en-CA" sz="2667" dirty="0">
                <a:solidFill>
                  <a:srgbClr val="0F406A"/>
                </a:solidFill>
                <a:latin typeface="Calibri" panose="020F0502020204030204"/>
                <a:ea typeface="Open Sans Semibold" panose="020B0606030504020204" pitchFamily="34" charset="0"/>
                <a:cs typeface="Open Sans Semibold" panose="020B0606030504020204" pitchFamily="34" charset="0"/>
              </a:rPr>
              <a:t>5 years (81 kg, BMI 29.5, diabetes 2.2 years) randomized to gastric banding or medical therapy</a:t>
            </a:r>
            <a:endParaRPr lang="en-US" sz="2667" dirty="0">
              <a:solidFill>
                <a:srgbClr val="0F406A"/>
              </a:solidFill>
              <a:latin typeface="Calibri" panose="020F0502020204030204"/>
            </a:endParaRPr>
          </a:p>
          <a:p>
            <a:pPr marL="0" indent="0" defTabSz="1219170">
              <a:lnSpc>
                <a:spcPts val="2667"/>
              </a:lnSpc>
              <a:buNone/>
              <a:defRPr/>
            </a:pPr>
            <a:r>
              <a:rPr lang="en-US" sz="2667" dirty="0">
                <a:solidFill>
                  <a:srgbClr val="0F406A"/>
                </a:solidFill>
                <a:latin typeface="Calibri" panose="020F0502020204030204"/>
              </a:rPr>
              <a:t>Diabetes Remission (primary): 24% versus 0% (medical therapy) </a:t>
            </a:r>
            <a:r>
              <a:rPr lang="en-US" sz="2667" b="1" dirty="0">
                <a:solidFill>
                  <a:srgbClr val="0F406A"/>
                </a:solidFill>
                <a:latin typeface="Calibri" panose="020F0502020204030204"/>
              </a:rPr>
              <a:t>NNT 5</a:t>
            </a:r>
          </a:p>
          <a:p>
            <a:pPr marL="0" indent="0" defTabSz="1219170">
              <a:lnSpc>
                <a:spcPts val="2667"/>
              </a:lnSpc>
              <a:buNone/>
              <a:defRPr/>
            </a:pPr>
            <a:r>
              <a:rPr lang="en-US" sz="2667" dirty="0">
                <a:solidFill>
                  <a:srgbClr val="0F406A"/>
                </a:solidFill>
                <a:latin typeface="Calibri" panose="020F0502020204030204"/>
              </a:rPr>
              <a:t>Weight Lost: 8.5 kg versus 4.7 kg (medical therapy) </a:t>
            </a:r>
          </a:p>
          <a:p>
            <a:pPr marL="0" indent="0" defTabSz="1219170">
              <a:lnSpc>
                <a:spcPts val="2667"/>
              </a:lnSpc>
              <a:buNone/>
              <a:defRPr/>
            </a:pPr>
            <a:r>
              <a:rPr lang="en-US" sz="2667" dirty="0">
                <a:solidFill>
                  <a:srgbClr val="0F406A"/>
                </a:solidFill>
                <a:latin typeface="Calibri" panose="020F0502020204030204"/>
              </a:rPr>
              <a:t>Number of diabetes medications: 1 versus 3 (medical therapy)</a:t>
            </a:r>
          </a:p>
          <a:p>
            <a:pPr marL="0" indent="0" defTabSz="1219170">
              <a:lnSpc>
                <a:spcPts val="2667"/>
              </a:lnSpc>
              <a:buNone/>
              <a:defRPr/>
            </a:pPr>
            <a:r>
              <a:rPr lang="en-US" sz="2667" dirty="0">
                <a:solidFill>
                  <a:srgbClr val="0F406A"/>
                </a:solidFill>
                <a:latin typeface="Calibri" panose="020F0502020204030204"/>
              </a:rPr>
              <a:t>No difference in surrogate markers, including blood pressure and cholesterol. Adverse events not reported. </a:t>
            </a:r>
          </a:p>
        </p:txBody>
      </p:sp>
      <p:sp>
        <p:nvSpPr>
          <p:cNvPr id="10" name="Rectangle 9">
            <a:extLst>
              <a:ext uri="{FF2B5EF4-FFF2-40B4-BE49-F238E27FC236}">
                <a16:creationId xmlns:a16="http://schemas.microsoft.com/office/drawing/2014/main" id="{5FF76C33-F8AE-7941-ABA0-E142EE745048}"/>
              </a:ext>
            </a:extLst>
          </p:cNvPr>
          <p:cNvSpPr/>
          <p:nvPr/>
        </p:nvSpPr>
        <p:spPr>
          <a:xfrm>
            <a:off x="5588000" y="6507546"/>
            <a:ext cx="6096000" cy="256545"/>
          </a:xfrm>
          <a:prstGeom prst="rect">
            <a:avLst/>
          </a:prstGeom>
        </p:spPr>
        <p:txBody>
          <a:bodyPr>
            <a:spAutoFit/>
          </a:bodyPr>
          <a:lstStyle/>
          <a:p>
            <a:pPr algn="r" defTabSz="1219170">
              <a:defRPr/>
            </a:pPr>
            <a:r>
              <a:rPr lang="en-US" sz="1067" dirty="0">
                <a:solidFill>
                  <a:srgbClr val="0F406A"/>
                </a:solidFill>
                <a:latin typeface="Calibri" panose="020F0502020204030204"/>
              </a:rPr>
              <a:t>Qi QYD et al. Diabetes </a:t>
            </a:r>
            <a:r>
              <a:rPr lang="en-US" sz="1067" dirty="0" err="1">
                <a:solidFill>
                  <a:srgbClr val="0F406A"/>
                </a:solidFill>
                <a:latin typeface="Calibri" panose="020F0502020204030204"/>
              </a:rPr>
              <a:t>Obes</a:t>
            </a:r>
            <a:r>
              <a:rPr lang="en-US" sz="1067" dirty="0">
                <a:solidFill>
                  <a:srgbClr val="0F406A"/>
                </a:solidFill>
                <a:latin typeface="Calibri" panose="020F0502020204030204"/>
              </a:rPr>
              <a:t> </a:t>
            </a:r>
            <a:r>
              <a:rPr lang="en-US" sz="1067" dirty="0" err="1">
                <a:solidFill>
                  <a:srgbClr val="0F406A"/>
                </a:solidFill>
                <a:latin typeface="Calibri" panose="020F0502020204030204"/>
              </a:rPr>
              <a:t>Metab</a:t>
            </a:r>
            <a:r>
              <a:rPr lang="en-US" sz="1067" dirty="0">
                <a:solidFill>
                  <a:srgbClr val="0F406A"/>
                </a:solidFill>
                <a:latin typeface="Calibri" panose="020F0502020204030204"/>
              </a:rPr>
              <a:t>. Jun;25(6):1464-72</a:t>
            </a:r>
          </a:p>
        </p:txBody>
      </p:sp>
      <p:sp>
        <p:nvSpPr>
          <p:cNvPr id="5" name="Content Placeholder 2">
            <a:extLst>
              <a:ext uri="{FF2B5EF4-FFF2-40B4-BE49-F238E27FC236}">
                <a16:creationId xmlns:a16="http://schemas.microsoft.com/office/drawing/2014/main" id="{1AB07E81-3A0E-FF6E-8663-23DBC1B26630}"/>
              </a:ext>
            </a:extLst>
          </p:cNvPr>
          <p:cNvSpPr txBox="1">
            <a:spLocks/>
          </p:cNvSpPr>
          <p:nvPr/>
        </p:nvSpPr>
        <p:spPr>
          <a:xfrm>
            <a:off x="321335" y="1316970"/>
            <a:ext cx="11345440" cy="1950972"/>
          </a:xfr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defRPr/>
            </a:pPr>
            <a:r>
              <a:rPr lang="en-CA" sz="2667" b="1" dirty="0">
                <a:solidFill>
                  <a:srgbClr val="0F406A"/>
                </a:solidFill>
                <a:latin typeface="Calibri" panose="020F0502020204030204"/>
                <a:ea typeface="Open Sans" panose="020B0606030504020204" pitchFamily="34" charset="0"/>
                <a:cs typeface="Open Sans" panose="020B0606030504020204" pitchFamily="34" charset="0"/>
              </a:rPr>
              <a:t>       Bottom Line</a:t>
            </a:r>
          </a:p>
          <a:p>
            <a:pPr marL="0" indent="0" defTabSz="1219170">
              <a:buNone/>
              <a:defRPr/>
            </a:pPr>
            <a:r>
              <a:rPr lang="en-CA" sz="2667" dirty="0">
                <a:solidFill>
                  <a:srgbClr val="0F406A"/>
                </a:solidFill>
                <a:latin typeface="Calibri" panose="020F0502020204030204"/>
                <a:ea typeface="Open Sans" panose="020B0606030504020204" pitchFamily="34" charset="0"/>
                <a:cs typeface="Open Sans" panose="020B0606030504020204" pitchFamily="34" charset="0"/>
              </a:rPr>
              <a:t>At 10 years, 1 in 5 patients who received gastric banding and were not obese may achieve diabetes remission, with more weight loss and lower pill burden.</a:t>
            </a:r>
          </a:p>
        </p:txBody>
      </p:sp>
      <p:sp>
        <p:nvSpPr>
          <p:cNvPr id="7" name="TextBox 6">
            <a:extLst>
              <a:ext uri="{FF2B5EF4-FFF2-40B4-BE49-F238E27FC236}">
                <a16:creationId xmlns:a16="http://schemas.microsoft.com/office/drawing/2014/main" id="{E432FD43-B444-1E90-EA0F-F4D01E600FAE}"/>
              </a:ext>
            </a:extLst>
          </p:cNvPr>
          <p:cNvSpPr txBox="1"/>
          <p:nvPr/>
        </p:nvSpPr>
        <p:spPr>
          <a:xfrm>
            <a:off x="0" y="6502234"/>
            <a:ext cx="445956" cy="369332"/>
          </a:xfrm>
          <a:prstGeom prst="rect">
            <a:avLst/>
          </a:prstGeom>
          <a:noFill/>
        </p:spPr>
        <p:txBody>
          <a:bodyPr wrap="none" rtlCol="0">
            <a:spAutoFit/>
          </a:bodyPr>
          <a:lstStyle/>
          <a:p>
            <a:r>
              <a:rPr lang="en-US" dirty="0"/>
              <a:t>DP</a:t>
            </a:r>
          </a:p>
        </p:txBody>
      </p:sp>
    </p:spTree>
    <p:custDataLst>
      <p:tags r:id="rId1"/>
    </p:custDataLst>
    <p:extLst>
      <p:ext uri="{BB962C8B-B14F-4D97-AF65-F5344CB8AC3E}">
        <p14:creationId xmlns:p14="http://schemas.microsoft.com/office/powerpoint/2010/main" val="21538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B79A-94B0-4F1A-A11D-B95AFFA2C423}"/>
              </a:ext>
            </a:extLst>
          </p:cNvPr>
          <p:cNvSpPr>
            <a:spLocks noGrp="1"/>
          </p:cNvSpPr>
          <p:nvPr>
            <p:ph type="title"/>
          </p:nvPr>
        </p:nvSpPr>
        <p:spPr/>
        <p:txBody>
          <a:bodyPr/>
          <a:lstStyle/>
          <a:p>
            <a:pPr algn="l"/>
            <a:r>
              <a:rPr lang="en-CA" altLang="en-US" dirty="0"/>
              <a:t>Faculty/Presenter Disclosure - Mike</a:t>
            </a:r>
            <a:endParaRPr lang="en-CA" dirty="0"/>
          </a:p>
        </p:txBody>
      </p:sp>
      <p:pic>
        <p:nvPicPr>
          <p:cNvPr id="4" name="Picture 3">
            <a:extLst>
              <a:ext uri="{FF2B5EF4-FFF2-40B4-BE49-F238E27FC236}">
                <a16:creationId xmlns:a16="http://schemas.microsoft.com/office/drawing/2014/main" id="{5E6B5597-427D-5C68-E334-8003CF51C6E9}"/>
              </a:ext>
            </a:extLst>
          </p:cNvPr>
          <p:cNvPicPr>
            <a:picLocks noChangeAspect="1"/>
          </p:cNvPicPr>
          <p:nvPr/>
        </p:nvPicPr>
        <p:blipFill>
          <a:blip r:embed="rId3"/>
          <a:stretch>
            <a:fillRect/>
          </a:stretch>
        </p:blipFill>
        <p:spPr>
          <a:xfrm>
            <a:off x="121501" y="6373417"/>
            <a:ext cx="2381251" cy="381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2BAE2D08-E019-FE8C-D057-C27FBDA2FF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70" y="6094322"/>
            <a:ext cx="2937231" cy="763679"/>
          </a:xfrm>
          <a:prstGeom prst="rect">
            <a:avLst/>
          </a:prstGeom>
        </p:spPr>
      </p:pic>
      <p:sp>
        <p:nvSpPr>
          <p:cNvPr id="8" name="Content Placeholder 2">
            <a:extLst>
              <a:ext uri="{FF2B5EF4-FFF2-40B4-BE49-F238E27FC236}">
                <a16:creationId xmlns:a16="http://schemas.microsoft.com/office/drawing/2014/main" id="{B8991E6A-5A3E-8526-79DD-42FF58AAEB53}"/>
              </a:ext>
            </a:extLst>
          </p:cNvPr>
          <p:cNvSpPr>
            <a:spLocks noGrp="1"/>
          </p:cNvSpPr>
          <p:nvPr>
            <p:ph idx="1"/>
          </p:nvPr>
        </p:nvSpPr>
        <p:spPr>
          <a:xfrm>
            <a:off x="838200" y="1553528"/>
            <a:ext cx="10810461" cy="4351339"/>
          </a:xfrm>
        </p:spPr>
        <p:txBody>
          <a:bodyPr>
            <a:normAutofit/>
          </a:bodyPr>
          <a:lstStyle/>
          <a:p>
            <a:pPr marL="342891" indent="-342891" defTabSz="914377">
              <a:lnSpc>
                <a:spcPct val="107000"/>
              </a:lnSpc>
              <a:spcAft>
                <a:spcPts val="800"/>
              </a:spcAft>
              <a:buClr>
                <a:srgbClr val="000000"/>
              </a:buClr>
              <a:defRPr/>
            </a:pPr>
            <a:r>
              <a:rPr lang="en-CA" sz="2400" dirty="0">
                <a:solidFill>
                  <a:prstClr val="black"/>
                </a:solidFill>
                <a:latin typeface="Calibri" panose="020F0502020204030204"/>
              </a:rPr>
              <a:t>Speakers Bureau/Honoraria: </a:t>
            </a:r>
            <a:r>
              <a:rPr lang="en-CA" sz="2400" dirty="0">
                <a:solidFill>
                  <a:srgbClr val="0070C0"/>
                </a:solidFill>
                <a:latin typeface="Calibri" panose="020F0502020204030204" pitchFamily="34" charset="0"/>
                <a:cs typeface="Times New Roman" panose="02020603050405020304" pitchFamily="18" charset="0"/>
              </a:rPr>
              <a:t>OCFP, NLCFP, ACFP, NBCFP, Peterborough Hospital Rounds, PEIP &amp; MEME conference, Sharp, UBC (varying rounds/ conferences), WCB AB, </a:t>
            </a:r>
            <a:r>
              <a:rPr lang="en-CA" sz="2400" dirty="0" err="1">
                <a:solidFill>
                  <a:srgbClr val="0070C0"/>
                </a:solidFill>
                <a:latin typeface="Calibri" panose="020F0502020204030204" pitchFamily="34" charset="0"/>
                <a:cs typeface="Times New Roman" panose="02020603050405020304" pitchFamily="18" charset="0"/>
              </a:rPr>
              <a:t>Worksafe</a:t>
            </a:r>
            <a:r>
              <a:rPr lang="en-CA" sz="2400" dirty="0">
                <a:solidFill>
                  <a:srgbClr val="0070C0"/>
                </a:solidFill>
                <a:latin typeface="Calibri" panose="020F0502020204030204" pitchFamily="34" charset="0"/>
                <a:cs typeface="Times New Roman" panose="02020603050405020304" pitchFamily="18" charset="0"/>
              </a:rPr>
              <a:t> BC, Edmonton Diabetes Assoc.  </a:t>
            </a:r>
          </a:p>
          <a:p>
            <a:pPr marL="342891" indent="-342891" defTabSz="914377">
              <a:lnSpc>
                <a:spcPct val="107000"/>
              </a:lnSpc>
              <a:spcAft>
                <a:spcPts val="800"/>
              </a:spcAft>
              <a:buClr>
                <a:srgbClr val="000000"/>
              </a:buClr>
              <a:defRPr/>
            </a:pPr>
            <a:r>
              <a:rPr lang="en-CA" sz="2400" dirty="0">
                <a:solidFill>
                  <a:prstClr val="black"/>
                </a:solidFill>
                <a:latin typeface="Calibri" panose="020F0502020204030204"/>
              </a:rPr>
              <a:t>Consulting Fees: </a:t>
            </a:r>
            <a:r>
              <a:rPr lang="en-CA" sz="2400" dirty="0">
                <a:solidFill>
                  <a:srgbClr val="0070C0"/>
                </a:solidFill>
                <a:latin typeface="Calibri" panose="020F0502020204030204" pitchFamily="34" charset="0"/>
                <a:cs typeface="Times New Roman" panose="02020603050405020304" pitchFamily="18" charset="0"/>
              </a:rPr>
              <a:t>N/A </a:t>
            </a:r>
          </a:p>
          <a:p>
            <a:pPr marL="342891" indent="-342891" defTabSz="914377">
              <a:lnSpc>
                <a:spcPct val="107000"/>
              </a:lnSpc>
              <a:spcAft>
                <a:spcPts val="800"/>
              </a:spcAft>
              <a:buClr>
                <a:srgbClr val="000000"/>
              </a:buClr>
              <a:defRPr/>
            </a:pPr>
            <a:r>
              <a:rPr lang="en-CA" sz="2400" dirty="0">
                <a:solidFill>
                  <a:prstClr val="black"/>
                </a:solidFill>
                <a:latin typeface="Calibri" panose="020F0502020204030204"/>
              </a:rPr>
              <a:t>Grants/Research Support: </a:t>
            </a:r>
            <a:r>
              <a:rPr lang="en-CA" sz="2400" dirty="0">
                <a:solidFill>
                  <a:srgbClr val="0070C0"/>
                </a:solidFill>
                <a:latin typeface="Calibri" panose="020F0502020204030204" pitchFamily="34" charset="0"/>
                <a:cs typeface="Times New Roman" panose="02020603050405020304" pitchFamily="18" charset="0"/>
              </a:rPr>
              <a:t>Funding for clinical trials (</a:t>
            </a:r>
            <a:r>
              <a:rPr lang="en-CA" sz="2400" dirty="0" err="1">
                <a:solidFill>
                  <a:srgbClr val="0070C0"/>
                </a:solidFill>
                <a:latin typeface="Calibri" panose="020F0502020204030204" pitchFamily="34" charset="0"/>
                <a:cs typeface="Times New Roman" panose="02020603050405020304" pitchFamily="18" charset="0"/>
              </a:rPr>
              <a:t>BedMed</a:t>
            </a:r>
            <a:r>
              <a:rPr lang="en-CA" sz="2400" dirty="0">
                <a:solidFill>
                  <a:srgbClr val="0070C0"/>
                </a:solidFill>
                <a:latin typeface="Calibri" panose="020F0502020204030204" pitchFamily="34" charset="0"/>
                <a:cs typeface="Times New Roman" panose="02020603050405020304" pitchFamily="18" charset="0"/>
              </a:rPr>
              <a:t>) - Canadian Institute of Health Research (CIHR), Partnership for Research and Innovation (PRIHS)</a:t>
            </a:r>
          </a:p>
          <a:p>
            <a:pPr marL="342891" indent="-342891" defTabSz="914377">
              <a:lnSpc>
                <a:spcPct val="107000"/>
              </a:lnSpc>
              <a:spcAft>
                <a:spcPts val="800"/>
              </a:spcAft>
              <a:buClr>
                <a:srgbClr val="000000"/>
              </a:buClr>
              <a:defRPr/>
            </a:pPr>
            <a:r>
              <a:rPr lang="en-CA" sz="2400" dirty="0">
                <a:solidFill>
                  <a:prstClr val="black"/>
                </a:solidFill>
                <a:latin typeface="Calibri" panose="020F0502020204030204"/>
              </a:rPr>
              <a:t>Patents: </a:t>
            </a:r>
            <a:r>
              <a:rPr lang="en-CA" sz="2400" dirty="0">
                <a:solidFill>
                  <a:srgbClr val="0070C0"/>
                </a:solidFill>
                <a:latin typeface="Calibri" panose="020F0502020204030204" pitchFamily="34" charset="0"/>
                <a:cs typeface="Times New Roman" panose="02020603050405020304" pitchFamily="18" charset="0"/>
              </a:rPr>
              <a:t>N/A </a:t>
            </a:r>
          </a:p>
          <a:p>
            <a:pPr marL="228594" indent="-228594" defTabSz="914377">
              <a:defRPr/>
            </a:pPr>
            <a:r>
              <a:rPr lang="en-CA" sz="2400" dirty="0">
                <a:solidFill>
                  <a:prstClr val="black"/>
                </a:solidFill>
                <a:latin typeface="Calibri" panose="020F0502020204030204"/>
              </a:rPr>
              <a:t>Other: </a:t>
            </a:r>
            <a:r>
              <a:rPr lang="en-CA" sz="2400" dirty="0">
                <a:solidFill>
                  <a:srgbClr val="0070C0"/>
                </a:solidFill>
                <a:latin typeface="Calibri" panose="020F0502020204030204"/>
              </a:rPr>
              <a:t>Salary - </a:t>
            </a:r>
            <a:r>
              <a:rPr lang="en-CA" sz="2400" dirty="0">
                <a:solidFill>
                  <a:srgbClr val="0070C0"/>
                </a:solidFill>
                <a:latin typeface="Calibri" panose="020F0502020204030204" pitchFamily="34" charset="0"/>
                <a:cs typeface="Times New Roman" panose="02020603050405020304" pitchFamily="18" charset="0"/>
              </a:rPr>
              <a:t>CFPC, Honorarium from BS Medicine Podcast</a:t>
            </a:r>
            <a:endParaRPr lang="en-CA" dirty="0"/>
          </a:p>
        </p:txBody>
      </p:sp>
    </p:spTree>
    <p:custDataLst>
      <p:tags r:id="rId1"/>
    </p:custDataLst>
    <p:extLst>
      <p:ext uri="{BB962C8B-B14F-4D97-AF65-F5344CB8AC3E}">
        <p14:creationId xmlns:p14="http://schemas.microsoft.com/office/powerpoint/2010/main" val="1361182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C6AC-E1C0-331F-191A-3E8B2B3EB117}"/>
              </a:ext>
            </a:extLst>
          </p:cNvPr>
          <p:cNvSpPr>
            <a:spLocks noGrp="1"/>
          </p:cNvSpPr>
          <p:nvPr>
            <p:ph type="title"/>
          </p:nvPr>
        </p:nvSpPr>
        <p:spPr>
          <a:xfrm>
            <a:off x="-1" y="130899"/>
            <a:ext cx="12192000" cy="1325563"/>
          </a:xfrm>
        </p:spPr>
        <p:txBody>
          <a:bodyPr>
            <a:normAutofit/>
          </a:bodyPr>
          <a:lstStyle/>
          <a:p>
            <a:pPr algn="ctr" defTabSz="1219170">
              <a:defRPr/>
            </a:pPr>
            <a:r>
              <a:rPr lang="en-CA" sz="3600" dirty="0">
                <a:solidFill>
                  <a:srgbClr val="0F406A"/>
                </a:solidFill>
                <a:latin typeface="Rockwell" panose="02060603020205020403" pitchFamily="18" charset="77"/>
                <a:ea typeface="Open Sans Semibold" panose="020B0606030504020204" pitchFamily="34" charset="0"/>
                <a:cs typeface="Open Sans Semibold" panose="020B0606030504020204" pitchFamily="34" charset="0"/>
              </a:rPr>
              <a:t>RCT: </a:t>
            </a:r>
            <a:r>
              <a:rPr lang="en-CA" sz="3600" dirty="0">
                <a:solidFill>
                  <a:prstClr val="black"/>
                </a:solidFill>
                <a:latin typeface="Rockwell" panose="02060603020205020403" pitchFamily="18" charset="77"/>
              </a:rPr>
              <a:t>Reversing Frailty in Older Adults</a:t>
            </a:r>
            <a:endParaRPr lang="en-CA" sz="3400" dirty="0">
              <a:solidFill>
                <a:srgbClr val="0F406A"/>
              </a:solidFill>
              <a:latin typeface="Rockwell" panose="02060603020205020403" pitchFamily="18" charset="77"/>
            </a:endParaRPr>
          </a:p>
        </p:txBody>
      </p:sp>
      <p:sp>
        <p:nvSpPr>
          <p:cNvPr id="4" name="Content Placeholder 3">
            <a:extLst>
              <a:ext uri="{FF2B5EF4-FFF2-40B4-BE49-F238E27FC236}">
                <a16:creationId xmlns:a16="http://schemas.microsoft.com/office/drawing/2014/main" id="{9D0C5210-CD3A-8734-AD92-461F183B060B}"/>
              </a:ext>
            </a:extLst>
          </p:cNvPr>
          <p:cNvSpPr>
            <a:spLocks noGrp="1"/>
          </p:cNvSpPr>
          <p:nvPr>
            <p:ph sz="half" idx="1"/>
          </p:nvPr>
        </p:nvSpPr>
        <p:spPr>
          <a:xfrm>
            <a:off x="687778" y="1607559"/>
            <a:ext cx="5607053" cy="1227081"/>
          </a:xfrm>
          <a:solidFill>
            <a:schemeClr val="accent4">
              <a:lumMod val="20000"/>
              <a:lumOff val="80000"/>
            </a:schemeClr>
          </a:solidFill>
        </p:spPr>
        <p:txBody>
          <a:bodyPr>
            <a:noAutofit/>
          </a:bodyPr>
          <a:lstStyle/>
          <a:p>
            <a:pPr marL="0" indent="0" defTabSz="914377">
              <a:buNone/>
            </a:pPr>
            <a:r>
              <a:rPr lang="en-CA" sz="2400" dirty="0">
                <a:solidFill>
                  <a:prstClr val="black"/>
                </a:solidFill>
                <a:latin typeface="Calibri" panose="020F0502020204030204" pitchFamily="34" charset="0"/>
                <a:cs typeface="Times New Roman" panose="02020603050405020304" pitchFamily="18" charset="0"/>
              </a:rPr>
              <a:t>168 community adults &gt;65 </a:t>
            </a:r>
            <a:r>
              <a:rPr lang="en-CA" sz="2400" dirty="0" err="1">
                <a:solidFill>
                  <a:prstClr val="black"/>
                </a:solidFill>
                <a:latin typeface="Calibri" panose="020F0502020204030204" pitchFamily="34" charset="0"/>
                <a:cs typeface="Times New Roman" panose="02020603050405020304" pitchFamily="18" charset="0"/>
              </a:rPr>
              <a:t>yrs</a:t>
            </a:r>
            <a:r>
              <a:rPr lang="en-CA" sz="2400" dirty="0">
                <a:solidFill>
                  <a:prstClr val="black"/>
                </a:solidFill>
                <a:latin typeface="Calibri" panose="020F0502020204030204" pitchFamily="34" charset="0"/>
                <a:cs typeface="Times New Roman" panose="02020603050405020304" pitchFamily="18" charset="0"/>
              </a:rPr>
              <a:t>, clinical frailty score &lt;5 (≤mildly frail). Age ~77. </a:t>
            </a:r>
          </a:p>
          <a:p>
            <a:pPr marL="0" indent="0">
              <a:buNone/>
            </a:pPr>
            <a:r>
              <a:rPr lang="en-US" sz="2400" b="1" dirty="0"/>
              <a:t>- </a:t>
            </a:r>
            <a:r>
              <a:rPr lang="en-US" sz="2400" dirty="0">
                <a:solidFill>
                  <a:prstClr val="black"/>
                </a:solidFill>
                <a:latin typeface="Calibri" panose="020F0502020204030204"/>
              </a:rPr>
              <a:t>3 months</a:t>
            </a:r>
            <a:endParaRPr lang="en-US" sz="2400" b="1"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3E70A7BD-2E1D-5896-32FE-600D975A8217}"/>
              </a:ext>
            </a:extLst>
          </p:cNvPr>
          <p:cNvSpPr txBox="1"/>
          <p:nvPr/>
        </p:nvSpPr>
        <p:spPr>
          <a:xfrm>
            <a:off x="7107070" y="1607559"/>
            <a:ext cx="4931161" cy="1200329"/>
          </a:xfrm>
          <a:prstGeom prst="rect">
            <a:avLst/>
          </a:prstGeom>
          <a:solidFill>
            <a:schemeClr val="accent3">
              <a:lumMod val="20000"/>
              <a:lumOff val="80000"/>
            </a:schemeClr>
          </a:solidFill>
        </p:spPr>
        <p:txBody>
          <a:bodyPr wrap="square" rtlCol="0">
            <a:spAutoFit/>
          </a:bodyPr>
          <a:lstStyle/>
          <a:p>
            <a:pPr defTabSz="914377"/>
            <a:r>
              <a:rPr lang="en-CA"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Home exercise regime and dietary protein guidance (pamphlets and training for 5 min by FP)</a:t>
            </a:r>
            <a:r>
              <a:rPr lang="en-CA" sz="1400" dirty="0">
                <a:solidFill>
                  <a:prstClr val="black"/>
                </a:solidFill>
              </a:rPr>
              <a:t> </a:t>
            </a:r>
            <a:r>
              <a:rPr lang="en-CA"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vs usual care</a:t>
            </a:r>
          </a:p>
        </p:txBody>
      </p:sp>
      <p:pic>
        <p:nvPicPr>
          <p:cNvPr id="12" name="Content Placeholder 11" descr="Clock with solid fill">
            <a:extLst>
              <a:ext uri="{FF2B5EF4-FFF2-40B4-BE49-F238E27FC236}">
                <a16:creationId xmlns:a16="http://schemas.microsoft.com/office/drawing/2014/main" id="{7ECCFBE7-A426-1A7C-E2CF-73D58F7E55C9}"/>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23144" y="2358081"/>
            <a:ext cx="636780" cy="636780"/>
          </a:xfrm>
        </p:spPr>
      </p:pic>
      <p:pic>
        <p:nvPicPr>
          <p:cNvPr id="14" name="Graphic 13" descr="Group of women with solid fill">
            <a:extLst>
              <a:ext uri="{FF2B5EF4-FFF2-40B4-BE49-F238E27FC236}">
                <a16:creationId xmlns:a16="http://schemas.microsoft.com/office/drawing/2014/main" id="{6D981635-98A9-B8F8-D43D-87CFB178E2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145" y="1551810"/>
            <a:ext cx="636781" cy="636781"/>
          </a:xfrm>
          <a:prstGeom prst="rect">
            <a:avLst/>
          </a:prstGeom>
        </p:spPr>
      </p:pic>
      <p:pic>
        <p:nvPicPr>
          <p:cNvPr id="16" name="Graphic 15" descr="Medicine with solid fill">
            <a:extLst>
              <a:ext uri="{FF2B5EF4-FFF2-40B4-BE49-F238E27FC236}">
                <a16:creationId xmlns:a16="http://schemas.microsoft.com/office/drawing/2014/main" id="{6C17CBFE-DF40-A07C-2A9E-8C98F7484B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94831" y="1801017"/>
            <a:ext cx="914400" cy="914400"/>
          </a:xfrm>
          <a:prstGeom prst="rect">
            <a:avLst/>
          </a:prstGeom>
        </p:spPr>
      </p:pic>
      <p:sp>
        <p:nvSpPr>
          <p:cNvPr id="9" name="TextBox 8">
            <a:extLst>
              <a:ext uri="{FF2B5EF4-FFF2-40B4-BE49-F238E27FC236}">
                <a16:creationId xmlns:a16="http://schemas.microsoft.com/office/drawing/2014/main" id="{1ADA83EE-B9F6-6718-3681-664BD3384FB4}"/>
              </a:ext>
            </a:extLst>
          </p:cNvPr>
          <p:cNvSpPr txBox="1"/>
          <p:nvPr/>
        </p:nvSpPr>
        <p:spPr>
          <a:xfrm>
            <a:off x="687778" y="3599156"/>
            <a:ext cx="5607052" cy="2800767"/>
          </a:xfrm>
          <a:prstGeom prst="rect">
            <a:avLst/>
          </a:prstGeom>
          <a:solidFill>
            <a:schemeClr val="accent3">
              <a:lumMod val="20000"/>
              <a:lumOff val="80000"/>
              <a:alpha val="65000"/>
            </a:schemeClr>
          </a:solidFill>
        </p:spPr>
        <p:txBody>
          <a:bodyPr wrap="square">
            <a:spAutoFit/>
          </a:bodyPr>
          <a:lstStyle/>
          <a:p>
            <a:pPr defTabSz="914377"/>
            <a:r>
              <a:rPr lang="en-CA" sz="2800" dirty="0">
                <a:solidFill>
                  <a:prstClr val="black"/>
                </a:solidFill>
              </a:rPr>
              <a:t>Change in frailty at 3 months</a:t>
            </a:r>
          </a:p>
          <a:p>
            <a:pPr marL="457200" indent="-457200" defTabSz="914377">
              <a:buFont typeface="System Font Regular"/>
              <a:buChar char="-"/>
            </a:pPr>
            <a:r>
              <a:rPr lang="en-CA" sz="2800" dirty="0">
                <a:solidFill>
                  <a:prstClr val="black"/>
                </a:solidFill>
              </a:rPr>
              <a:t>Intervention: 18% -&gt; </a:t>
            </a:r>
            <a:r>
              <a:rPr lang="en-CA" sz="2800" b="1" dirty="0">
                <a:solidFill>
                  <a:prstClr val="black"/>
                </a:solidFill>
              </a:rPr>
              <a:t>6% </a:t>
            </a:r>
          </a:p>
          <a:p>
            <a:pPr marL="457200" indent="-457200" defTabSz="914377">
              <a:buFont typeface="System Font Regular"/>
              <a:buChar char="-"/>
            </a:pPr>
            <a:r>
              <a:rPr lang="en-CA" sz="2800" dirty="0">
                <a:solidFill>
                  <a:prstClr val="black"/>
                </a:solidFill>
              </a:rPr>
              <a:t>Control: 17% -&gt; </a:t>
            </a:r>
            <a:r>
              <a:rPr lang="en-CA" sz="2800" b="1" dirty="0">
                <a:solidFill>
                  <a:prstClr val="black"/>
                </a:solidFill>
              </a:rPr>
              <a:t>18%</a:t>
            </a:r>
          </a:p>
          <a:p>
            <a:pPr defTabSz="914377"/>
            <a:endParaRPr lang="en-CA" sz="1200" dirty="0">
              <a:solidFill>
                <a:prstClr val="black"/>
              </a:solidFill>
            </a:endParaRPr>
          </a:p>
          <a:p>
            <a:pPr defTabSz="914377"/>
            <a:r>
              <a:rPr lang="en-CA" sz="2600" dirty="0">
                <a:solidFill>
                  <a:prstClr val="black"/>
                </a:solidFill>
              </a:rPr>
              <a:t>Grip strength, activity level &amp; slowness better</a:t>
            </a:r>
          </a:p>
          <a:p>
            <a:pPr defTabSz="914377"/>
            <a:r>
              <a:rPr lang="en-CA" sz="2800" dirty="0">
                <a:solidFill>
                  <a:prstClr val="black"/>
                </a:solidFill>
              </a:rPr>
              <a:t>69% felt better (usual not asked)</a:t>
            </a:r>
          </a:p>
        </p:txBody>
      </p:sp>
      <p:pic>
        <p:nvPicPr>
          <p:cNvPr id="15" name="Graphic 14" descr="Microscope with solid fill">
            <a:extLst>
              <a:ext uri="{FF2B5EF4-FFF2-40B4-BE49-F238E27FC236}">
                <a16:creationId xmlns:a16="http://schemas.microsoft.com/office/drawing/2014/main" id="{DD9F925B-85FC-5441-38DE-8688087433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9210" y="3456425"/>
            <a:ext cx="914400" cy="914400"/>
          </a:xfrm>
          <a:prstGeom prst="rect">
            <a:avLst/>
          </a:prstGeom>
        </p:spPr>
      </p:pic>
      <p:sp>
        <p:nvSpPr>
          <p:cNvPr id="6" name="TextBox 5">
            <a:extLst>
              <a:ext uri="{FF2B5EF4-FFF2-40B4-BE49-F238E27FC236}">
                <a16:creationId xmlns:a16="http://schemas.microsoft.com/office/drawing/2014/main" id="{07858C52-8D04-CC08-2FD9-66F8DA0C7AA0}"/>
              </a:ext>
            </a:extLst>
          </p:cNvPr>
          <p:cNvSpPr txBox="1"/>
          <p:nvPr/>
        </p:nvSpPr>
        <p:spPr>
          <a:xfrm>
            <a:off x="6612148" y="4127056"/>
            <a:ext cx="5426083" cy="2246769"/>
          </a:xfrm>
          <a:prstGeom prst="rect">
            <a:avLst/>
          </a:prstGeom>
          <a:solidFill>
            <a:schemeClr val="accent3">
              <a:lumMod val="20000"/>
              <a:lumOff val="80000"/>
              <a:alpha val="35000"/>
            </a:schemeClr>
          </a:solidFill>
          <a:ln w="25400">
            <a:solidFill>
              <a:srgbClr val="0070C0"/>
            </a:solidFill>
          </a:ln>
        </p:spPr>
        <p:txBody>
          <a:bodyPr wrap="square">
            <a:spAutoFit/>
          </a:bodyPr>
          <a:lstStyle/>
          <a:p>
            <a:pPr>
              <a:defRPr/>
            </a:pPr>
            <a:r>
              <a:rPr kumimoji="0" lang="en-US" sz="2800" b="1" i="0" u="none" strike="noStrike" kern="1200" cap="none" spc="0" normalizeH="0" baseline="0" noProof="0" dirty="0">
                <a:ln>
                  <a:noFill/>
                </a:ln>
                <a:solidFill>
                  <a:srgbClr val="1D6FA9">
                    <a:lumMod val="50000"/>
                  </a:srgbClr>
                </a:solidFill>
                <a:effectLst/>
                <a:uLnTx/>
                <a:uFillTx/>
                <a:latin typeface="Calibri" panose="020F0502020204030204"/>
                <a:ea typeface="+mn-ea"/>
                <a:cs typeface="+mn-cs"/>
              </a:rPr>
              <a:t>Bottom-Line</a:t>
            </a:r>
            <a:r>
              <a:rPr kumimoji="0" lang="en-US" sz="2800" b="0" i="0" u="none" strike="noStrike" kern="1200" cap="none" spc="0" normalizeH="0" baseline="0" noProof="0" dirty="0">
                <a:ln>
                  <a:noFill/>
                </a:ln>
                <a:solidFill>
                  <a:srgbClr val="1D6FA9">
                    <a:lumMod val="50000"/>
                  </a:srgbClr>
                </a:solidFill>
                <a:effectLst/>
                <a:uLnTx/>
                <a:uFillTx/>
                <a:latin typeface="Calibri" panose="020F0502020204030204"/>
                <a:ea typeface="+mn-ea"/>
                <a:cs typeface="+mn-cs"/>
              </a:rPr>
              <a:t>: </a:t>
            </a:r>
            <a:r>
              <a:rPr lang="en-CA" sz="2800" dirty="0"/>
              <a:t>Recommending home exercise + walking &amp; protein can reduce frailty  progression (6% vs 18% usual) at 3 months. “Time needed” ~5 min for patient training.</a:t>
            </a:r>
            <a:endParaRPr lang="en-US" sz="2800" dirty="0"/>
          </a:p>
        </p:txBody>
      </p:sp>
      <p:sp>
        <p:nvSpPr>
          <p:cNvPr id="7" name="Rectangle 6">
            <a:extLst>
              <a:ext uri="{FF2B5EF4-FFF2-40B4-BE49-F238E27FC236}">
                <a16:creationId xmlns:a16="http://schemas.microsoft.com/office/drawing/2014/main" id="{426AD09A-4A50-9CD9-5FD6-0ADF6FC9F4D2}"/>
              </a:ext>
            </a:extLst>
          </p:cNvPr>
          <p:cNvSpPr/>
          <p:nvPr/>
        </p:nvSpPr>
        <p:spPr>
          <a:xfrm>
            <a:off x="7510793" y="6488668"/>
            <a:ext cx="4749115" cy="369332"/>
          </a:xfrm>
          <a:prstGeom prst="rect">
            <a:avLst/>
          </a:prstGeom>
        </p:spPr>
        <p:txBody>
          <a:bodyPr wrap="square">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F406A"/>
                </a:solidFill>
                <a:effectLst/>
                <a:uLnTx/>
                <a:uFillTx/>
                <a:latin typeface="Calibri" panose="020F0502020204030204"/>
                <a:ea typeface="+mn-ea"/>
                <a:cs typeface="+mn-cs"/>
              </a:rPr>
              <a:t>Santer</a:t>
            </a:r>
            <a:r>
              <a:rPr kumimoji="0" lang="en-US" sz="1800" b="0" i="0" u="none" strike="noStrike" kern="1200" cap="none" spc="0" normalizeH="0" baseline="0" noProof="0" dirty="0">
                <a:ln>
                  <a:noFill/>
                </a:ln>
                <a:solidFill>
                  <a:srgbClr val="0F406A"/>
                </a:solidFill>
                <a:effectLst/>
                <a:uLnTx/>
                <a:uFillTx/>
                <a:latin typeface="Calibri" panose="020F0502020204030204"/>
                <a:ea typeface="+mn-ea"/>
                <a:cs typeface="+mn-cs"/>
              </a:rPr>
              <a:t> M et al. BMJ 2023. May 16;381:e074349.</a:t>
            </a:r>
          </a:p>
        </p:txBody>
      </p:sp>
      <p:sp>
        <p:nvSpPr>
          <p:cNvPr id="5" name="TextBox 4">
            <a:extLst>
              <a:ext uri="{FF2B5EF4-FFF2-40B4-BE49-F238E27FC236}">
                <a16:creationId xmlns:a16="http://schemas.microsoft.com/office/drawing/2014/main" id="{9FD53602-5224-DF8C-87D4-35B4802410C9}"/>
              </a:ext>
            </a:extLst>
          </p:cNvPr>
          <p:cNvSpPr txBox="1"/>
          <p:nvPr/>
        </p:nvSpPr>
        <p:spPr>
          <a:xfrm>
            <a:off x="7107070" y="3265420"/>
            <a:ext cx="4931161" cy="461665"/>
          </a:xfrm>
          <a:prstGeom prst="rect">
            <a:avLst/>
          </a:prstGeom>
          <a:solidFill>
            <a:schemeClr val="accent3">
              <a:lumMod val="20000"/>
              <a:lumOff val="80000"/>
              <a:alpha val="65000"/>
            </a:schemeClr>
          </a:solidFill>
        </p:spPr>
        <p:txBody>
          <a:bodyPr wrap="square">
            <a:spAutoFit/>
          </a:bodyPr>
          <a:lstStyle/>
          <a:p>
            <a:pPr defTabSz="914377"/>
            <a:r>
              <a:rPr lang="en-CA" sz="2400" dirty="0">
                <a:solidFill>
                  <a:prstClr val="black"/>
                </a:solidFill>
              </a:rPr>
              <a:t>Only mildly frail (generalizability ?) </a:t>
            </a:r>
          </a:p>
        </p:txBody>
      </p:sp>
    </p:spTree>
    <p:custDataLst>
      <p:tags r:id="rId1"/>
    </p:custDataLst>
    <p:extLst>
      <p:ext uri="{BB962C8B-B14F-4D97-AF65-F5344CB8AC3E}">
        <p14:creationId xmlns:p14="http://schemas.microsoft.com/office/powerpoint/2010/main" val="33609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6"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C6AC-E1C0-331F-191A-3E8B2B3EB117}"/>
              </a:ext>
            </a:extLst>
          </p:cNvPr>
          <p:cNvSpPr>
            <a:spLocks noGrp="1"/>
          </p:cNvSpPr>
          <p:nvPr>
            <p:ph type="title"/>
          </p:nvPr>
        </p:nvSpPr>
        <p:spPr>
          <a:xfrm>
            <a:off x="-1" y="130899"/>
            <a:ext cx="12192000" cy="1325563"/>
          </a:xfrm>
        </p:spPr>
        <p:txBody>
          <a:bodyPr>
            <a:normAutofit/>
          </a:bodyPr>
          <a:lstStyle/>
          <a:p>
            <a:pPr algn="ctr" defTabSz="1219170">
              <a:defRPr/>
            </a:pPr>
            <a:r>
              <a:rPr lang="en-CA" sz="3600" dirty="0">
                <a:solidFill>
                  <a:srgbClr val="0F406A"/>
                </a:solidFill>
                <a:latin typeface="Rockwell" panose="02060603020205020403" pitchFamily="18" charset="77"/>
                <a:ea typeface="Open Sans Semibold" panose="020B0606030504020204" pitchFamily="34" charset="0"/>
                <a:cs typeface="Open Sans Semibold" panose="020B0606030504020204" pitchFamily="34" charset="0"/>
              </a:rPr>
              <a:t>It’s that time of year: RSV Vaccine for Older Adults</a:t>
            </a:r>
            <a:endParaRPr lang="en-CA" sz="3400" dirty="0">
              <a:solidFill>
                <a:srgbClr val="0F406A"/>
              </a:solidFill>
              <a:latin typeface="Rockwell" panose="02060603020205020403" pitchFamily="18" charset="77"/>
            </a:endParaRPr>
          </a:p>
        </p:txBody>
      </p:sp>
      <p:sp>
        <p:nvSpPr>
          <p:cNvPr id="4" name="Content Placeholder 3">
            <a:extLst>
              <a:ext uri="{FF2B5EF4-FFF2-40B4-BE49-F238E27FC236}">
                <a16:creationId xmlns:a16="http://schemas.microsoft.com/office/drawing/2014/main" id="{9D0C5210-CD3A-8734-AD92-461F183B060B}"/>
              </a:ext>
            </a:extLst>
          </p:cNvPr>
          <p:cNvSpPr>
            <a:spLocks noGrp="1"/>
          </p:cNvSpPr>
          <p:nvPr>
            <p:ph sz="half" idx="1"/>
          </p:nvPr>
        </p:nvSpPr>
        <p:spPr>
          <a:xfrm>
            <a:off x="710921" y="1201196"/>
            <a:ext cx="5607053" cy="1938992"/>
          </a:xfrm>
          <a:solidFill>
            <a:schemeClr val="accent4">
              <a:lumMod val="20000"/>
              <a:lumOff val="80000"/>
            </a:schemeClr>
          </a:solidFill>
        </p:spPr>
        <p:txBody>
          <a:bodyPr>
            <a:noAutofit/>
          </a:bodyPr>
          <a:lstStyle/>
          <a:p>
            <a:pPr marL="0" indent="0" defTabSz="914377">
              <a:buNone/>
            </a:pPr>
            <a:r>
              <a:rPr lang="en-CA" sz="2400" dirty="0">
                <a:solidFill>
                  <a:prstClr val="black"/>
                </a:solidFill>
                <a:latin typeface="Calibri" panose="020F0502020204030204" pitchFamily="34" charset="0"/>
                <a:cs typeface="Times New Roman" panose="02020603050405020304" pitchFamily="18" charset="0"/>
              </a:rPr>
              <a:t>24966 community adults </a:t>
            </a:r>
            <a:r>
              <a:rPr lang="en-CA" sz="2400" u="sng" dirty="0">
                <a:solidFill>
                  <a:prstClr val="black"/>
                </a:solidFill>
                <a:latin typeface="Calibri" panose="020F0502020204030204" pitchFamily="34" charset="0"/>
                <a:cs typeface="Times New Roman" panose="02020603050405020304" pitchFamily="18" charset="0"/>
              </a:rPr>
              <a:t>&gt;</a:t>
            </a:r>
            <a:r>
              <a:rPr lang="en-CA" sz="2400" dirty="0">
                <a:solidFill>
                  <a:prstClr val="black"/>
                </a:solidFill>
                <a:latin typeface="Calibri" panose="020F0502020204030204" pitchFamily="34" charset="0"/>
                <a:cs typeface="Times New Roman" panose="02020603050405020304" pitchFamily="18" charset="0"/>
              </a:rPr>
              <a:t>60 years, considered “medically stable”. Age ~70. </a:t>
            </a:r>
          </a:p>
          <a:p>
            <a:pPr marL="0" indent="0" defTabSz="914377">
              <a:buNone/>
            </a:pPr>
            <a:r>
              <a:rPr lang="en-CA" sz="2400" dirty="0">
                <a:solidFill>
                  <a:prstClr val="black"/>
                </a:solidFill>
                <a:latin typeface="Calibri" panose="020F0502020204030204" pitchFamily="34" charset="0"/>
                <a:cs typeface="Times New Roman" panose="02020603050405020304" pitchFamily="18" charset="0"/>
              </a:rPr>
              <a:t>International, ongoing. From 1</a:t>
            </a:r>
            <a:r>
              <a:rPr lang="en-CA" sz="2400" baseline="30000" dirty="0">
                <a:solidFill>
                  <a:prstClr val="black"/>
                </a:solidFill>
                <a:latin typeface="Calibri" panose="020F0502020204030204" pitchFamily="34" charset="0"/>
                <a:cs typeface="Times New Roman" panose="02020603050405020304" pitchFamily="18" charset="0"/>
              </a:rPr>
              <a:t>st</a:t>
            </a:r>
            <a:r>
              <a:rPr lang="en-CA" sz="2400" dirty="0">
                <a:solidFill>
                  <a:prstClr val="black"/>
                </a:solidFill>
                <a:latin typeface="Calibri" panose="020F0502020204030204" pitchFamily="34" charset="0"/>
                <a:cs typeface="Times New Roman" panose="02020603050405020304" pitchFamily="18" charset="0"/>
              </a:rPr>
              <a:t> RSV season</a:t>
            </a:r>
          </a:p>
          <a:p>
            <a:pPr marL="0" indent="0">
              <a:buNone/>
            </a:pPr>
            <a:r>
              <a:rPr lang="en-US" sz="2400" b="1" dirty="0"/>
              <a:t>- </a:t>
            </a:r>
            <a:r>
              <a:rPr lang="en-US" sz="2400" b="1" dirty="0">
                <a:solidFill>
                  <a:prstClr val="black"/>
                </a:solidFill>
                <a:latin typeface="Calibri" panose="020F0502020204030204"/>
              </a:rPr>
              <a:t>7</a:t>
            </a:r>
            <a:r>
              <a:rPr lang="en-US" sz="2400" dirty="0">
                <a:solidFill>
                  <a:prstClr val="black"/>
                </a:solidFill>
                <a:latin typeface="Calibri" panose="020F0502020204030204"/>
              </a:rPr>
              <a:t> months</a:t>
            </a:r>
            <a:endParaRPr lang="en-US" sz="2400" b="1"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3E70A7BD-2E1D-5896-32FE-600D975A8217}"/>
              </a:ext>
            </a:extLst>
          </p:cNvPr>
          <p:cNvSpPr txBox="1"/>
          <p:nvPr/>
        </p:nvSpPr>
        <p:spPr>
          <a:xfrm>
            <a:off x="7130214" y="1201196"/>
            <a:ext cx="4931161" cy="461665"/>
          </a:xfrm>
          <a:prstGeom prst="rect">
            <a:avLst/>
          </a:prstGeom>
          <a:solidFill>
            <a:schemeClr val="accent3">
              <a:lumMod val="20000"/>
              <a:lumOff val="80000"/>
            </a:schemeClr>
          </a:solidFill>
        </p:spPr>
        <p:txBody>
          <a:bodyPr wrap="square" rtlCol="0">
            <a:spAutoFit/>
          </a:bodyPr>
          <a:lstStyle/>
          <a:p>
            <a:pPr defTabSz="914377"/>
            <a:r>
              <a:rPr lang="en-CA"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Single dose RSVPreF3 IM vs placebo</a:t>
            </a:r>
          </a:p>
        </p:txBody>
      </p:sp>
      <p:pic>
        <p:nvPicPr>
          <p:cNvPr id="12" name="Content Placeholder 11" descr="Clock with solid fill">
            <a:extLst>
              <a:ext uri="{FF2B5EF4-FFF2-40B4-BE49-F238E27FC236}">
                <a16:creationId xmlns:a16="http://schemas.microsoft.com/office/drawing/2014/main" id="{7ECCFBE7-A426-1A7C-E2CF-73D58F7E55C9}"/>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29915" y="2240491"/>
            <a:ext cx="636780" cy="636780"/>
          </a:xfrm>
        </p:spPr>
      </p:pic>
      <p:pic>
        <p:nvPicPr>
          <p:cNvPr id="14" name="Graphic 13" descr="Group of women with solid fill">
            <a:extLst>
              <a:ext uri="{FF2B5EF4-FFF2-40B4-BE49-F238E27FC236}">
                <a16:creationId xmlns:a16="http://schemas.microsoft.com/office/drawing/2014/main" id="{6D981635-98A9-B8F8-D43D-87CFB178E2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 y="1145447"/>
            <a:ext cx="636781" cy="636781"/>
          </a:xfrm>
          <a:prstGeom prst="rect">
            <a:avLst/>
          </a:prstGeom>
        </p:spPr>
      </p:pic>
      <p:pic>
        <p:nvPicPr>
          <p:cNvPr id="16" name="Graphic 15" descr="Medicine with solid fill">
            <a:extLst>
              <a:ext uri="{FF2B5EF4-FFF2-40B4-BE49-F238E27FC236}">
                <a16:creationId xmlns:a16="http://schemas.microsoft.com/office/drawing/2014/main" id="{6C17CBFE-DF40-A07C-2A9E-8C98F7484B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17974" y="1136104"/>
            <a:ext cx="914400" cy="914400"/>
          </a:xfrm>
          <a:prstGeom prst="rect">
            <a:avLst/>
          </a:prstGeom>
        </p:spPr>
      </p:pic>
      <p:sp>
        <p:nvSpPr>
          <p:cNvPr id="9" name="TextBox 8">
            <a:extLst>
              <a:ext uri="{FF2B5EF4-FFF2-40B4-BE49-F238E27FC236}">
                <a16:creationId xmlns:a16="http://schemas.microsoft.com/office/drawing/2014/main" id="{1ADA83EE-B9F6-6718-3681-664BD3384FB4}"/>
              </a:ext>
            </a:extLst>
          </p:cNvPr>
          <p:cNvSpPr txBox="1"/>
          <p:nvPr/>
        </p:nvSpPr>
        <p:spPr>
          <a:xfrm>
            <a:off x="606865" y="3547157"/>
            <a:ext cx="5607052" cy="2677656"/>
          </a:xfrm>
          <a:prstGeom prst="rect">
            <a:avLst/>
          </a:prstGeom>
          <a:solidFill>
            <a:schemeClr val="accent3">
              <a:lumMod val="20000"/>
              <a:lumOff val="80000"/>
              <a:alpha val="65000"/>
            </a:schemeClr>
          </a:solidFill>
        </p:spPr>
        <p:txBody>
          <a:bodyPr wrap="square">
            <a:spAutoFit/>
          </a:bodyPr>
          <a:lstStyle/>
          <a:p>
            <a:pPr defTabSz="914377"/>
            <a:r>
              <a:rPr lang="en-CA" sz="2800" dirty="0">
                <a:solidFill>
                  <a:prstClr val="black"/>
                </a:solidFill>
              </a:rPr>
              <a:t>RSV (PCR-confirmed) LRTI (no X-ray): </a:t>
            </a:r>
          </a:p>
          <a:p>
            <a:pPr defTabSz="914377"/>
            <a:r>
              <a:rPr lang="en-CA" sz="2800" b="1" dirty="0">
                <a:solidFill>
                  <a:prstClr val="black"/>
                </a:solidFill>
              </a:rPr>
              <a:t>Efficacy 83%</a:t>
            </a:r>
          </a:p>
          <a:p>
            <a:pPr marL="457200" indent="-457200" defTabSz="914377">
              <a:buFont typeface="System Font Regular"/>
              <a:buChar char="-"/>
            </a:pPr>
            <a:r>
              <a:rPr lang="en-CA" sz="2800" dirty="0">
                <a:solidFill>
                  <a:prstClr val="black"/>
                </a:solidFill>
              </a:rPr>
              <a:t>0.056% vs 0.32%, NNT 379</a:t>
            </a:r>
          </a:p>
          <a:p>
            <a:pPr defTabSz="914377"/>
            <a:r>
              <a:rPr lang="en-CA" sz="2800" b="1" dirty="0">
                <a:solidFill>
                  <a:prstClr val="black"/>
                </a:solidFill>
              </a:rPr>
              <a:t>Other Subgroups</a:t>
            </a:r>
          </a:p>
          <a:p>
            <a:pPr defTabSz="914377"/>
            <a:r>
              <a:rPr lang="en-CA" sz="2800" dirty="0">
                <a:solidFill>
                  <a:prstClr val="black"/>
                </a:solidFill>
              </a:rPr>
              <a:t>- Any RSV: 0.22% vs 0.76%, NNT 186</a:t>
            </a:r>
          </a:p>
          <a:p>
            <a:pPr defTabSz="914377"/>
            <a:r>
              <a:rPr lang="en-CA" sz="2800" dirty="0">
                <a:solidFill>
                  <a:prstClr val="black"/>
                </a:solidFill>
              </a:rPr>
              <a:t>- Severe: 0.008% vs 0.14%, NNT 758</a:t>
            </a:r>
          </a:p>
        </p:txBody>
      </p:sp>
      <p:pic>
        <p:nvPicPr>
          <p:cNvPr id="15" name="Graphic 14" descr="Microscope with solid fill">
            <a:extLst>
              <a:ext uri="{FF2B5EF4-FFF2-40B4-BE49-F238E27FC236}">
                <a16:creationId xmlns:a16="http://schemas.microsoft.com/office/drawing/2014/main" id="{DD9F925B-85FC-5441-38DE-8688087433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6737" y="3650943"/>
            <a:ext cx="930251" cy="930251"/>
          </a:xfrm>
          <a:prstGeom prst="rect">
            <a:avLst/>
          </a:prstGeom>
        </p:spPr>
      </p:pic>
      <p:sp>
        <p:nvSpPr>
          <p:cNvPr id="6" name="TextBox 5">
            <a:extLst>
              <a:ext uri="{FF2B5EF4-FFF2-40B4-BE49-F238E27FC236}">
                <a16:creationId xmlns:a16="http://schemas.microsoft.com/office/drawing/2014/main" id="{07858C52-8D04-CC08-2FD9-66F8DA0C7AA0}"/>
              </a:ext>
            </a:extLst>
          </p:cNvPr>
          <p:cNvSpPr txBox="1"/>
          <p:nvPr/>
        </p:nvSpPr>
        <p:spPr>
          <a:xfrm>
            <a:off x="6549231" y="4252513"/>
            <a:ext cx="5512144" cy="1815882"/>
          </a:xfrm>
          <a:prstGeom prst="rect">
            <a:avLst/>
          </a:prstGeom>
          <a:solidFill>
            <a:schemeClr val="accent3">
              <a:lumMod val="20000"/>
              <a:lumOff val="80000"/>
              <a:alpha val="35000"/>
            </a:schemeClr>
          </a:solidFill>
          <a:ln w="25400">
            <a:solidFill>
              <a:srgbClr val="0070C0"/>
            </a:solidFill>
          </a:ln>
        </p:spPr>
        <p:txBody>
          <a:bodyPr wrap="square">
            <a:spAutoFit/>
          </a:bodyPr>
          <a:lstStyle/>
          <a:p>
            <a:pPr>
              <a:defRPr/>
            </a:pPr>
            <a:r>
              <a:rPr kumimoji="0" lang="en-US" sz="2800" b="1" i="0" u="none" strike="noStrike" kern="1200" cap="none" spc="0" normalizeH="0" baseline="0" noProof="0" dirty="0">
                <a:ln>
                  <a:noFill/>
                </a:ln>
                <a:solidFill>
                  <a:srgbClr val="1D6FA9">
                    <a:lumMod val="50000"/>
                  </a:srgbClr>
                </a:solidFill>
                <a:effectLst/>
                <a:uLnTx/>
                <a:uFillTx/>
                <a:latin typeface="Calibri" panose="020F0502020204030204"/>
              </a:rPr>
              <a:t>Bottom-Line</a:t>
            </a:r>
            <a:r>
              <a:rPr kumimoji="0" lang="en-US" sz="2800" b="0" i="0" u="none" strike="noStrike" kern="1200" cap="none" spc="0" normalizeH="0" baseline="0" noProof="0" dirty="0">
                <a:ln>
                  <a:noFill/>
                </a:ln>
                <a:solidFill>
                  <a:srgbClr val="1D6FA9">
                    <a:lumMod val="50000"/>
                  </a:srgbClr>
                </a:solidFill>
                <a:effectLst/>
                <a:uLnTx/>
                <a:uFillTx/>
                <a:latin typeface="Calibri" panose="020F0502020204030204"/>
              </a:rPr>
              <a:t>: </a:t>
            </a:r>
            <a:r>
              <a:rPr lang="en-CA" sz="2800" dirty="0"/>
              <a:t>RSVPreF3 (</a:t>
            </a:r>
            <a:r>
              <a:rPr lang="en-CA" sz="2800" dirty="0" err="1"/>
              <a:t>Arexvy</a:t>
            </a:r>
            <a:r>
              <a:rPr lang="en-CA" sz="2800" dirty="0"/>
              <a:t>) provided 83% efficacy RSV-LRTD, or  NNT ~379.  Not publicly covered in Canada, $300/shot.</a:t>
            </a:r>
            <a:endParaRPr lang="en-US" sz="2800" dirty="0"/>
          </a:p>
        </p:txBody>
      </p:sp>
      <p:sp>
        <p:nvSpPr>
          <p:cNvPr id="7" name="Rectangle 6">
            <a:extLst>
              <a:ext uri="{FF2B5EF4-FFF2-40B4-BE49-F238E27FC236}">
                <a16:creationId xmlns:a16="http://schemas.microsoft.com/office/drawing/2014/main" id="{426AD09A-4A50-9CD9-5FD6-0ADF6FC9F4D2}"/>
              </a:ext>
            </a:extLst>
          </p:cNvPr>
          <p:cNvSpPr/>
          <p:nvPr/>
        </p:nvSpPr>
        <p:spPr>
          <a:xfrm>
            <a:off x="-120785" y="6542435"/>
            <a:ext cx="4749115" cy="369332"/>
          </a:xfrm>
          <a:prstGeom prst="rect">
            <a:avLst/>
          </a:prstGeom>
        </p:spPr>
        <p:txBody>
          <a:bodyPr wrap="square">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F406A"/>
                </a:solidFill>
                <a:effectLst/>
                <a:uLnTx/>
                <a:uFillTx/>
                <a:latin typeface="Calibri" panose="020F0502020204030204"/>
                <a:ea typeface="+mn-ea"/>
                <a:cs typeface="+mn-cs"/>
              </a:rPr>
              <a:t>Papi</a:t>
            </a:r>
            <a:r>
              <a:rPr kumimoji="0" lang="en-US" sz="1800" b="0" i="0" u="none" strike="noStrike" kern="1200" cap="none" spc="0" normalizeH="0" baseline="0" noProof="0" dirty="0">
                <a:ln>
                  <a:noFill/>
                </a:ln>
                <a:solidFill>
                  <a:srgbClr val="0F406A"/>
                </a:solidFill>
                <a:effectLst/>
                <a:uLnTx/>
                <a:uFillTx/>
                <a:latin typeface="Calibri" panose="020F0502020204030204"/>
                <a:ea typeface="+mn-ea"/>
                <a:cs typeface="+mn-cs"/>
              </a:rPr>
              <a:t> A, et al. NEJM 2023. </a:t>
            </a:r>
            <a:r>
              <a:rPr lang="en-US" dirty="0">
                <a:solidFill>
                  <a:srgbClr val="0F406A"/>
                </a:solidFill>
                <a:latin typeface="Calibri" panose="020F0502020204030204"/>
              </a:rPr>
              <a:t>Feb</a:t>
            </a:r>
            <a:r>
              <a:rPr kumimoji="0" lang="en-US" sz="1800" b="0" i="0" u="none" strike="noStrike" kern="1200" cap="none" spc="0" normalizeH="0" baseline="0" noProof="0" dirty="0">
                <a:ln>
                  <a:noFill/>
                </a:ln>
                <a:solidFill>
                  <a:srgbClr val="0F406A"/>
                </a:solidFill>
                <a:effectLst/>
                <a:uLnTx/>
                <a:uFillTx/>
                <a:latin typeface="Calibri" panose="020F0502020204030204"/>
                <a:ea typeface="+mn-ea"/>
                <a:cs typeface="+mn-cs"/>
              </a:rPr>
              <a:t> 16;388(7):595-608.</a:t>
            </a:r>
          </a:p>
        </p:txBody>
      </p:sp>
      <p:sp>
        <p:nvSpPr>
          <p:cNvPr id="5" name="TextBox 4">
            <a:extLst>
              <a:ext uri="{FF2B5EF4-FFF2-40B4-BE49-F238E27FC236}">
                <a16:creationId xmlns:a16="http://schemas.microsoft.com/office/drawing/2014/main" id="{9FD53602-5224-DF8C-87D4-35B4802410C9}"/>
              </a:ext>
            </a:extLst>
          </p:cNvPr>
          <p:cNvSpPr txBox="1"/>
          <p:nvPr/>
        </p:nvSpPr>
        <p:spPr>
          <a:xfrm>
            <a:off x="6517773" y="2355358"/>
            <a:ext cx="5512144" cy="1569660"/>
          </a:xfrm>
          <a:prstGeom prst="rect">
            <a:avLst/>
          </a:prstGeom>
          <a:solidFill>
            <a:schemeClr val="accent3">
              <a:lumMod val="20000"/>
              <a:lumOff val="80000"/>
              <a:alpha val="65000"/>
            </a:schemeClr>
          </a:solidFill>
        </p:spPr>
        <p:txBody>
          <a:bodyPr wrap="square">
            <a:spAutoFit/>
          </a:bodyPr>
          <a:lstStyle/>
          <a:p>
            <a:pPr defTabSz="914377"/>
            <a:r>
              <a:rPr lang="en-CA" sz="2400" dirty="0">
                <a:solidFill>
                  <a:prstClr val="black"/>
                </a:solidFill>
              </a:rPr>
              <a:t>No diff in serious AEs; no RSV-related deaths.</a:t>
            </a:r>
          </a:p>
          <a:p>
            <a:pPr defTabSz="914377"/>
            <a:r>
              <a:rPr lang="en-CA" sz="2400" dirty="0">
                <a:solidFill>
                  <a:prstClr val="black"/>
                </a:solidFill>
              </a:rPr>
              <a:t>Common AEs: pain with injection (61% vs 9%, NNH 2) &amp; fatigue (34% vs 16%, NNH 6) </a:t>
            </a:r>
          </a:p>
        </p:txBody>
      </p:sp>
    </p:spTree>
    <p:custDataLst>
      <p:tags r:id="rId1"/>
    </p:custDataLst>
    <p:extLst>
      <p:ext uri="{BB962C8B-B14F-4D97-AF65-F5344CB8AC3E}">
        <p14:creationId xmlns:p14="http://schemas.microsoft.com/office/powerpoint/2010/main" val="417929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6"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C6AC-E1C0-331F-191A-3E8B2B3EB117}"/>
              </a:ext>
            </a:extLst>
          </p:cNvPr>
          <p:cNvSpPr>
            <a:spLocks noGrp="1"/>
          </p:cNvSpPr>
          <p:nvPr>
            <p:ph type="title"/>
          </p:nvPr>
        </p:nvSpPr>
        <p:spPr>
          <a:xfrm>
            <a:off x="0" y="0"/>
            <a:ext cx="12192000" cy="986493"/>
          </a:xfrm>
        </p:spPr>
        <p:txBody>
          <a:bodyPr>
            <a:normAutofit/>
          </a:bodyPr>
          <a:lstStyle/>
          <a:p>
            <a:pPr algn="ctr" defTabSz="1219170">
              <a:defRPr/>
            </a:pPr>
            <a:r>
              <a:rPr lang="en-CA" sz="3600" dirty="0">
                <a:solidFill>
                  <a:srgbClr val="0F406A"/>
                </a:solidFill>
                <a:latin typeface="Rockwell" panose="02060603020205020403" pitchFamily="18" charset="77"/>
                <a:ea typeface="Open Sans Semibold" panose="020B0606030504020204" pitchFamily="34" charset="0"/>
                <a:cs typeface="Open Sans Semibold" panose="020B0606030504020204" pitchFamily="34" charset="0"/>
              </a:rPr>
              <a:t>RSV: What are the risks?</a:t>
            </a:r>
            <a:endParaRPr lang="en-CA" sz="3400" dirty="0">
              <a:solidFill>
                <a:srgbClr val="0F406A"/>
              </a:solidFill>
              <a:latin typeface="Rockwell" panose="02060603020205020403" pitchFamily="18" charset="77"/>
            </a:endParaRPr>
          </a:p>
        </p:txBody>
      </p:sp>
      <p:sp>
        <p:nvSpPr>
          <p:cNvPr id="7" name="Rectangle 6">
            <a:extLst>
              <a:ext uri="{FF2B5EF4-FFF2-40B4-BE49-F238E27FC236}">
                <a16:creationId xmlns:a16="http://schemas.microsoft.com/office/drawing/2014/main" id="{426AD09A-4A50-9CD9-5FD6-0ADF6FC9F4D2}"/>
              </a:ext>
            </a:extLst>
          </p:cNvPr>
          <p:cNvSpPr/>
          <p:nvPr/>
        </p:nvSpPr>
        <p:spPr>
          <a:xfrm>
            <a:off x="-120785" y="6542435"/>
            <a:ext cx="4749115" cy="369332"/>
          </a:xfrm>
          <a:prstGeom prst="rect">
            <a:avLst/>
          </a:prstGeom>
        </p:spPr>
        <p:txBody>
          <a:bodyPr wrap="square">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F406A"/>
                </a:solidFill>
                <a:effectLst/>
                <a:uLnTx/>
                <a:uFillTx/>
                <a:latin typeface="Calibri" panose="020F0502020204030204"/>
                <a:ea typeface="+mn-ea"/>
                <a:cs typeface="+mn-cs"/>
              </a:rPr>
              <a:t>Papi</a:t>
            </a:r>
            <a:r>
              <a:rPr kumimoji="0" lang="en-US" sz="1800" b="0" i="0" u="none" strike="noStrike" kern="1200" cap="none" spc="0" normalizeH="0" baseline="0" noProof="0" dirty="0">
                <a:ln>
                  <a:noFill/>
                </a:ln>
                <a:solidFill>
                  <a:srgbClr val="0F406A"/>
                </a:solidFill>
                <a:effectLst/>
                <a:uLnTx/>
                <a:uFillTx/>
                <a:latin typeface="Calibri" panose="020F0502020204030204"/>
                <a:ea typeface="+mn-ea"/>
                <a:cs typeface="+mn-cs"/>
              </a:rPr>
              <a:t> A, et al. NEJM 2023. </a:t>
            </a:r>
            <a:r>
              <a:rPr lang="en-US" dirty="0">
                <a:solidFill>
                  <a:srgbClr val="0F406A"/>
                </a:solidFill>
                <a:latin typeface="Calibri" panose="020F0502020204030204"/>
              </a:rPr>
              <a:t>Feb</a:t>
            </a:r>
            <a:r>
              <a:rPr kumimoji="0" lang="en-US" sz="1800" b="0" i="0" u="none" strike="noStrike" kern="1200" cap="none" spc="0" normalizeH="0" baseline="0" noProof="0" dirty="0">
                <a:ln>
                  <a:noFill/>
                </a:ln>
                <a:solidFill>
                  <a:srgbClr val="0F406A"/>
                </a:solidFill>
                <a:effectLst/>
                <a:uLnTx/>
                <a:uFillTx/>
                <a:latin typeface="Calibri" panose="020F0502020204030204"/>
                <a:ea typeface="+mn-ea"/>
                <a:cs typeface="+mn-cs"/>
              </a:rPr>
              <a:t> 16;388(7):595-608.</a:t>
            </a:r>
          </a:p>
        </p:txBody>
      </p:sp>
      <p:sp>
        <p:nvSpPr>
          <p:cNvPr id="20" name="TextBox 19">
            <a:extLst>
              <a:ext uri="{FF2B5EF4-FFF2-40B4-BE49-F238E27FC236}">
                <a16:creationId xmlns:a16="http://schemas.microsoft.com/office/drawing/2014/main" id="{E1627500-DC50-3C46-2278-F9118236CC0B}"/>
              </a:ext>
            </a:extLst>
          </p:cNvPr>
          <p:cNvSpPr txBox="1"/>
          <p:nvPr/>
        </p:nvSpPr>
        <p:spPr>
          <a:xfrm>
            <a:off x="221994" y="1192287"/>
            <a:ext cx="11748012" cy="1862048"/>
          </a:xfrm>
          <a:prstGeom prst="rect">
            <a:avLst/>
          </a:prstGeom>
          <a:solidFill>
            <a:schemeClr val="accent3">
              <a:lumMod val="20000"/>
              <a:lumOff val="80000"/>
              <a:alpha val="65000"/>
            </a:schemeClr>
          </a:solidFill>
        </p:spPr>
        <p:txBody>
          <a:bodyPr wrap="square">
            <a:spAutoFit/>
          </a:bodyPr>
          <a:lstStyle/>
          <a:p>
            <a:pPr defTabSz="914377"/>
            <a:r>
              <a:rPr lang="en-CA" sz="2800" b="1" dirty="0">
                <a:solidFill>
                  <a:prstClr val="black"/>
                </a:solidFill>
              </a:rPr>
              <a:t>Authors report: </a:t>
            </a:r>
            <a:endParaRPr lang="en-CA" sz="1200" dirty="0">
              <a:solidFill>
                <a:prstClr val="black"/>
              </a:solidFill>
            </a:endParaRPr>
          </a:p>
          <a:p>
            <a:pPr defTabSz="914377"/>
            <a:r>
              <a:rPr lang="en-CA" sz="2600" dirty="0">
                <a:solidFill>
                  <a:prstClr val="black"/>
                </a:solidFill>
              </a:rPr>
              <a:t>Vaccine: 1 / 1,000 participant-years </a:t>
            </a:r>
          </a:p>
          <a:p>
            <a:pPr defTabSz="914377"/>
            <a:r>
              <a:rPr lang="en-CA" sz="2600" dirty="0">
                <a:solidFill>
                  <a:prstClr val="black"/>
                </a:solidFill>
              </a:rPr>
              <a:t>Placebo: 5.8 / 1,000 participant-years</a:t>
            </a:r>
          </a:p>
          <a:p>
            <a:pPr defTabSz="914377"/>
            <a:endParaRPr lang="en-CA" sz="900" dirty="0">
              <a:solidFill>
                <a:prstClr val="black"/>
              </a:solidFill>
            </a:endParaRPr>
          </a:p>
          <a:p>
            <a:pPr defTabSz="914377"/>
            <a:r>
              <a:rPr lang="en-CA" sz="2600" dirty="0">
                <a:solidFill>
                  <a:prstClr val="black"/>
                </a:solidFill>
              </a:rPr>
              <a:t>Where do these numbers come from?</a:t>
            </a:r>
          </a:p>
        </p:txBody>
      </p:sp>
      <p:sp>
        <p:nvSpPr>
          <p:cNvPr id="23" name="Arrow: Right 22">
            <a:extLst>
              <a:ext uri="{FF2B5EF4-FFF2-40B4-BE49-F238E27FC236}">
                <a16:creationId xmlns:a16="http://schemas.microsoft.com/office/drawing/2014/main" id="{707E0C7F-3F7C-DA4E-A79E-BD4106FC5C1A}"/>
              </a:ext>
            </a:extLst>
          </p:cNvPr>
          <p:cNvSpPr/>
          <p:nvPr/>
        </p:nvSpPr>
        <p:spPr>
          <a:xfrm rot="20006528">
            <a:off x="5455170" y="2280420"/>
            <a:ext cx="990546" cy="2230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4CF0771-A9A8-EB05-DB7A-705066050EDC}"/>
              </a:ext>
            </a:extLst>
          </p:cNvPr>
          <p:cNvSpPr txBox="1"/>
          <p:nvPr/>
        </p:nvSpPr>
        <p:spPr>
          <a:xfrm>
            <a:off x="6481482" y="1240577"/>
            <a:ext cx="5498741" cy="1846659"/>
          </a:xfrm>
          <a:prstGeom prst="rect">
            <a:avLst/>
          </a:prstGeom>
          <a:noFill/>
        </p:spPr>
        <p:txBody>
          <a:bodyPr wrap="square" rtlCol="0">
            <a:spAutoFit/>
          </a:bodyPr>
          <a:lstStyle/>
          <a:p>
            <a:r>
              <a:rPr lang="en-US" sz="2400" dirty="0"/>
              <a:t>Baseline Event Rate = 0.32% or 3.2 in 1000</a:t>
            </a:r>
          </a:p>
          <a:p>
            <a:endParaRPr lang="en-US" sz="900" dirty="0"/>
          </a:p>
          <a:p>
            <a:r>
              <a:rPr lang="en-US" sz="2400" dirty="0"/>
              <a:t>Time is 6.7 months (RSV season)</a:t>
            </a:r>
          </a:p>
          <a:p>
            <a:r>
              <a:rPr lang="en-US" sz="2400" dirty="0"/>
              <a:t>To make a year, multiple by 1.8</a:t>
            </a:r>
          </a:p>
          <a:p>
            <a:endParaRPr lang="en-US" sz="900" dirty="0"/>
          </a:p>
          <a:p>
            <a:r>
              <a:rPr lang="en-US" sz="2400" b="1" dirty="0"/>
              <a:t>Assumption: RSV season is now all year!</a:t>
            </a:r>
          </a:p>
        </p:txBody>
      </p:sp>
      <p:sp>
        <p:nvSpPr>
          <p:cNvPr id="4" name="TextBox 3">
            <a:extLst>
              <a:ext uri="{FF2B5EF4-FFF2-40B4-BE49-F238E27FC236}">
                <a16:creationId xmlns:a16="http://schemas.microsoft.com/office/drawing/2014/main" id="{1AA68E58-6AC7-67BD-E28D-C4DAD19CF211}"/>
              </a:ext>
            </a:extLst>
          </p:cNvPr>
          <p:cNvSpPr txBox="1"/>
          <p:nvPr/>
        </p:nvSpPr>
        <p:spPr>
          <a:xfrm>
            <a:off x="114417" y="3895584"/>
            <a:ext cx="3693643" cy="1692771"/>
          </a:xfrm>
          <a:prstGeom prst="rect">
            <a:avLst/>
          </a:prstGeom>
          <a:noFill/>
        </p:spPr>
        <p:txBody>
          <a:bodyPr wrap="square">
            <a:spAutoFit/>
          </a:bodyPr>
          <a:lstStyle/>
          <a:p>
            <a:r>
              <a:rPr lang="en-US" sz="2600" dirty="0"/>
              <a:t>7 million Canadians ≥65       Vaccinate all: </a:t>
            </a:r>
            <a:r>
              <a:rPr lang="en-US" sz="2600" b="1" dirty="0">
                <a:solidFill>
                  <a:srgbClr val="FF0000"/>
                </a:solidFill>
              </a:rPr>
              <a:t>$2.1 Billion</a:t>
            </a:r>
          </a:p>
          <a:p>
            <a:endParaRPr lang="en-US" sz="2600" dirty="0"/>
          </a:p>
          <a:p>
            <a:r>
              <a:rPr lang="en-US" sz="2600" dirty="0"/>
              <a:t>36:1 Fatigue vs any RSV</a:t>
            </a:r>
          </a:p>
        </p:txBody>
      </p:sp>
      <p:graphicFrame>
        <p:nvGraphicFramePr>
          <p:cNvPr id="5" name="Table 4">
            <a:extLst>
              <a:ext uri="{FF2B5EF4-FFF2-40B4-BE49-F238E27FC236}">
                <a16:creationId xmlns:a16="http://schemas.microsoft.com/office/drawing/2014/main" id="{347198BF-26C3-FAE0-1C37-BD816AADD8F8}"/>
              </a:ext>
            </a:extLst>
          </p:cNvPr>
          <p:cNvGraphicFramePr>
            <a:graphicFrameLocks noGrp="1"/>
          </p:cNvGraphicFramePr>
          <p:nvPr>
            <p:extLst>
              <p:ext uri="{D42A27DB-BD31-4B8C-83A1-F6EECF244321}">
                <p14:modId xmlns:p14="http://schemas.microsoft.com/office/powerpoint/2010/main" val="2436671051"/>
              </p:ext>
            </p:extLst>
          </p:nvPr>
        </p:nvGraphicFramePr>
        <p:xfrm>
          <a:off x="3808060" y="3708529"/>
          <a:ext cx="8276362" cy="2133600"/>
        </p:xfrm>
        <a:graphic>
          <a:graphicData uri="http://schemas.openxmlformats.org/drawingml/2006/table">
            <a:tbl>
              <a:tblPr firstRow="1" bandRow="1">
                <a:tableStyleId>{5940675A-B579-460E-94D1-54222C63F5DA}</a:tableStyleId>
              </a:tblPr>
              <a:tblGrid>
                <a:gridCol w="395579">
                  <a:extLst>
                    <a:ext uri="{9D8B030D-6E8A-4147-A177-3AD203B41FA5}">
                      <a16:colId xmlns:a16="http://schemas.microsoft.com/office/drawing/2014/main" val="2654828914"/>
                    </a:ext>
                  </a:extLst>
                </a:gridCol>
                <a:gridCol w="1686173">
                  <a:extLst>
                    <a:ext uri="{9D8B030D-6E8A-4147-A177-3AD203B41FA5}">
                      <a16:colId xmlns:a16="http://schemas.microsoft.com/office/drawing/2014/main" val="3382813529"/>
                    </a:ext>
                  </a:extLst>
                </a:gridCol>
                <a:gridCol w="2201181">
                  <a:extLst>
                    <a:ext uri="{9D8B030D-6E8A-4147-A177-3AD203B41FA5}">
                      <a16:colId xmlns:a16="http://schemas.microsoft.com/office/drawing/2014/main" val="2146434972"/>
                    </a:ext>
                  </a:extLst>
                </a:gridCol>
                <a:gridCol w="1821313">
                  <a:extLst>
                    <a:ext uri="{9D8B030D-6E8A-4147-A177-3AD203B41FA5}">
                      <a16:colId xmlns:a16="http://schemas.microsoft.com/office/drawing/2014/main" val="2373032572"/>
                    </a:ext>
                  </a:extLst>
                </a:gridCol>
                <a:gridCol w="2172116">
                  <a:extLst>
                    <a:ext uri="{9D8B030D-6E8A-4147-A177-3AD203B41FA5}">
                      <a16:colId xmlns:a16="http://schemas.microsoft.com/office/drawing/2014/main" val="1377997117"/>
                    </a:ext>
                  </a:extLst>
                </a:gridCol>
              </a:tblGrid>
              <a:tr h="370840">
                <a:tc gridSpan="2">
                  <a:txBody>
                    <a:bodyPr/>
                    <a:lstStyle/>
                    <a:p>
                      <a:endParaRPr lang="en-US" sz="2200" b="1" dirty="0"/>
                    </a:p>
                  </a:txBody>
                  <a:tcP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hMerge="1">
                  <a:txBody>
                    <a:bodyPr/>
                    <a:lstStyle/>
                    <a:p>
                      <a:r>
                        <a:rPr lang="en-US" dirty="0"/>
                        <a:t>7 Million</a:t>
                      </a:r>
                    </a:p>
                  </a:txBody>
                  <a:tcPr/>
                </a:tc>
                <a:tc>
                  <a:txBody>
                    <a:bodyPr/>
                    <a:lstStyle/>
                    <a:p>
                      <a:r>
                        <a:rPr lang="en-US" sz="2200" b="1" dirty="0"/>
                        <a:t>Without Vaccine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r>
                        <a:rPr lang="en-US" sz="2200" b="1" dirty="0"/>
                        <a:t>With Vaccine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r>
                        <a:rPr lang="en-US" sz="2200" b="1" dirty="0"/>
                        <a:t>Helped/</a:t>
                      </a:r>
                      <a:r>
                        <a:rPr lang="en-US" sz="2200" b="1" dirty="0">
                          <a:solidFill>
                            <a:srgbClr val="FF0000"/>
                          </a:solidFill>
                        </a:rPr>
                        <a:t>Harmed</a:t>
                      </a:r>
                    </a:p>
                  </a:txBody>
                  <a:tcP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810935333"/>
                  </a:ext>
                </a:extLst>
              </a:tr>
              <a:tr h="370840">
                <a:tc gridSpan="2">
                  <a:txBody>
                    <a:bodyPr/>
                    <a:lstStyle/>
                    <a:p>
                      <a:r>
                        <a:rPr lang="en-US" sz="2200" dirty="0"/>
                        <a:t>Any RSV</a:t>
                      </a:r>
                    </a:p>
                  </a:txBody>
                  <a:tcP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r>
                        <a:rPr lang="en-US" dirty="0"/>
                        <a:t>Any RSV</a:t>
                      </a:r>
                    </a:p>
                  </a:txBody>
                  <a:tcPr/>
                </a:tc>
                <a:tc>
                  <a:txBody>
                    <a:bodyPr/>
                    <a:lstStyle/>
                    <a:p>
                      <a:r>
                        <a:rPr lang="en-US" sz="2200" dirty="0"/>
                        <a:t>53,200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2200" dirty="0"/>
                        <a:t>15,400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2200" dirty="0"/>
                        <a:t>37,800 (0.5%)</a:t>
                      </a:r>
                    </a:p>
                  </a:txBody>
                  <a:tcP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5173055"/>
                  </a:ext>
                </a:extLst>
              </a:tr>
              <a:tr h="370840">
                <a:tc rowSpan="2">
                  <a:txBody>
                    <a:bodyPr/>
                    <a:lstStyle/>
                    <a:p>
                      <a:endParaRPr lang="en-US" sz="2200" dirty="0"/>
                    </a:p>
                  </a:txBody>
                  <a:tcP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2200" dirty="0"/>
                        <a:t>LRTI</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2200" dirty="0"/>
                        <a:t>- 22,400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2200" dirty="0"/>
                        <a:t>- 3,920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2200" dirty="0"/>
                        <a:t>- 18,480 (0.26%)</a:t>
                      </a:r>
                    </a:p>
                  </a:txBody>
                  <a:tcP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7237707"/>
                  </a:ext>
                </a:extLst>
              </a:tr>
              <a:tr h="370840">
                <a:tc vMerge="1">
                  <a:txBody>
                    <a:bodyPr/>
                    <a:lstStyle/>
                    <a:p>
                      <a:endParaRPr lang="en-US" dirty="0"/>
                    </a:p>
                  </a:txBody>
                  <a:tcPr/>
                </a:tc>
                <a:tc>
                  <a:txBody>
                    <a:bodyPr/>
                    <a:lstStyle/>
                    <a:p>
                      <a:r>
                        <a:rPr lang="en-US" sz="2200" dirty="0"/>
                        <a:t>Severe LRTI</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2200" dirty="0"/>
                        <a:t>- 9800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2200" dirty="0"/>
                        <a:t>- 560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2200" dirty="0"/>
                        <a:t>- 9240 (0.13%)</a:t>
                      </a:r>
                    </a:p>
                  </a:txBody>
                  <a:tcP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5576027"/>
                  </a:ext>
                </a:extLst>
              </a:tr>
              <a:tr h="370840">
                <a:tc gridSpan="2">
                  <a:txBody>
                    <a:bodyPr/>
                    <a:lstStyle/>
                    <a:p>
                      <a:r>
                        <a:rPr lang="en-US" sz="2200" dirty="0">
                          <a:solidFill>
                            <a:srgbClr val="FF0000"/>
                          </a:solidFill>
                        </a:rPr>
                        <a:t>Fatigue</a:t>
                      </a:r>
                    </a:p>
                  </a:txBody>
                  <a:tcP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r>
                        <a:rPr lang="en-US" dirty="0"/>
                        <a:t>Fatigue</a:t>
                      </a:r>
                    </a:p>
                  </a:txBody>
                  <a:tcPr/>
                </a:tc>
                <a:tc>
                  <a:txBody>
                    <a:bodyPr/>
                    <a:lstStyle/>
                    <a:p>
                      <a:r>
                        <a:rPr lang="en-US" sz="2200" dirty="0">
                          <a:solidFill>
                            <a:srgbClr val="FF0000"/>
                          </a:solidFill>
                        </a:rPr>
                        <a:t>1,120,000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200" dirty="0">
                          <a:solidFill>
                            <a:srgbClr val="FF0000"/>
                          </a:solidFill>
                        </a:rPr>
                        <a:t>2,380,000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200" dirty="0">
                          <a:solidFill>
                            <a:srgbClr val="FF0000"/>
                          </a:solidFill>
                        </a:rPr>
                        <a:t>1,260,000 (18%)</a:t>
                      </a:r>
                    </a:p>
                  </a:txBody>
                  <a:tcP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8058595"/>
                  </a:ext>
                </a:extLst>
              </a:tr>
            </a:tbl>
          </a:graphicData>
        </a:graphic>
      </p:graphicFrame>
      <p:sp>
        <p:nvSpPr>
          <p:cNvPr id="8" name="TextBox 7">
            <a:extLst>
              <a:ext uri="{FF2B5EF4-FFF2-40B4-BE49-F238E27FC236}">
                <a16:creationId xmlns:a16="http://schemas.microsoft.com/office/drawing/2014/main" id="{56DB3D0F-D5BC-B7D1-6DF6-408D4D7F966A}"/>
              </a:ext>
            </a:extLst>
          </p:cNvPr>
          <p:cNvSpPr txBox="1"/>
          <p:nvPr/>
        </p:nvSpPr>
        <p:spPr>
          <a:xfrm>
            <a:off x="3808060" y="5865380"/>
            <a:ext cx="7732060" cy="461665"/>
          </a:xfrm>
          <a:prstGeom prst="rect">
            <a:avLst/>
          </a:prstGeom>
          <a:noFill/>
        </p:spPr>
        <p:txBody>
          <a:bodyPr wrap="square" rtlCol="0">
            <a:spAutoFit/>
          </a:bodyPr>
          <a:lstStyle/>
          <a:p>
            <a:r>
              <a:rPr lang="en-US" sz="2400" dirty="0"/>
              <a:t>2 RSV hospitalizations total (groups not given) &amp; no deaths</a:t>
            </a:r>
          </a:p>
        </p:txBody>
      </p:sp>
    </p:spTree>
    <p:custDataLst>
      <p:tags r:id="rId1"/>
    </p:custDataLst>
    <p:extLst>
      <p:ext uri="{BB962C8B-B14F-4D97-AF65-F5344CB8AC3E}">
        <p14:creationId xmlns:p14="http://schemas.microsoft.com/office/powerpoint/2010/main" val="248203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53AA47-4B35-E67C-D04A-907CB8B0BD48}"/>
              </a:ext>
            </a:extLst>
          </p:cNvPr>
          <p:cNvPicPr>
            <a:picLocks noChangeAspect="1"/>
          </p:cNvPicPr>
          <p:nvPr/>
        </p:nvPicPr>
        <p:blipFill>
          <a:blip r:embed="rId3"/>
          <a:stretch>
            <a:fillRect/>
          </a:stretch>
        </p:blipFill>
        <p:spPr>
          <a:xfrm>
            <a:off x="168900" y="6320676"/>
            <a:ext cx="2607061" cy="372437"/>
          </a:xfrm>
          <a:prstGeom prst="rect">
            <a:avLst/>
          </a:prstGeom>
        </p:spPr>
      </p:pic>
      <p:pic>
        <p:nvPicPr>
          <p:cNvPr id="3" name="Picture 2">
            <a:extLst>
              <a:ext uri="{FF2B5EF4-FFF2-40B4-BE49-F238E27FC236}">
                <a16:creationId xmlns:a16="http://schemas.microsoft.com/office/drawing/2014/main" id="{3FEAFE04-073A-C51A-C704-DC706AFDEE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4475" y="6070600"/>
            <a:ext cx="2624667" cy="778933"/>
          </a:xfrm>
          <a:prstGeom prst="rect">
            <a:avLst/>
          </a:prstGeom>
        </p:spPr>
      </p:pic>
      <p:sp>
        <p:nvSpPr>
          <p:cNvPr id="4" name="Content Placeholder 2">
            <a:extLst>
              <a:ext uri="{FF2B5EF4-FFF2-40B4-BE49-F238E27FC236}">
                <a16:creationId xmlns:a16="http://schemas.microsoft.com/office/drawing/2014/main" id="{0ECF2BEF-D43E-4F02-4C86-012086CA62D1}"/>
              </a:ext>
            </a:extLst>
          </p:cNvPr>
          <p:cNvSpPr txBox="1">
            <a:spLocks/>
          </p:cNvSpPr>
          <p:nvPr/>
        </p:nvSpPr>
        <p:spPr>
          <a:xfrm>
            <a:off x="9980908" y="6430886"/>
            <a:ext cx="1906293" cy="313028"/>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spcBef>
                <a:spcPts val="2112"/>
              </a:spcBef>
              <a:buNone/>
            </a:pPr>
            <a:r>
              <a:rPr lang="en-CA" sz="1600" b="1" dirty="0" err="1">
                <a:solidFill>
                  <a:srgbClr val="0F406A"/>
                </a:solidFill>
                <a:latin typeface="Calibri" panose="020F0502020204030204"/>
              </a:rPr>
              <a:t>peerevidence.ca</a:t>
            </a:r>
            <a:endParaRPr lang="en-CA" sz="1600" b="1" dirty="0">
              <a:solidFill>
                <a:srgbClr val="0F406A"/>
              </a:solidFill>
              <a:latin typeface="Calibri" panose="020F0502020204030204"/>
            </a:endParaRPr>
          </a:p>
        </p:txBody>
      </p:sp>
      <p:pic>
        <p:nvPicPr>
          <p:cNvPr id="6" name="Picture 5">
            <a:extLst>
              <a:ext uri="{FF2B5EF4-FFF2-40B4-BE49-F238E27FC236}">
                <a16:creationId xmlns:a16="http://schemas.microsoft.com/office/drawing/2014/main" id="{415F1DF4-01D3-9E20-34A2-A1600CF5227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625601" y="1307267"/>
            <a:ext cx="8719345" cy="4153732"/>
          </a:xfrm>
          <a:prstGeom prst="rect">
            <a:avLst/>
          </a:prstGeom>
        </p:spPr>
      </p:pic>
    </p:spTree>
    <p:custDataLst>
      <p:tags r:id="rId1"/>
    </p:custDataLst>
    <p:extLst>
      <p:ext uri="{BB962C8B-B14F-4D97-AF65-F5344CB8AC3E}">
        <p14:creationId xmlns:p14="http://schemas.microsoft.com/office/powerpoint/2010/main" val="1451755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77B0-310A-1090-5BBA-BC521B58416A}"/>
              </a:ext>
            </a:extLst>
          </p:cNvPr>
          <p:cNvSpPr>
            <a:spLocks noGrp="1"/>
          </p:cNvSpPr>
          <p:nvPr>
            <p:ph type="title"/>
          </p:nvPr>
        </p:nvSpPr>
        <p:spPr>
          <a:xfrm>
            <a:off x="0" y="0"/>
            <a:ext cx="12192000" cy="1325563"/>
          </a:xfrm>
          <a:solidFill>
            <a:schemeClr val="accent5">
              <a:lumMod val="20000"/>
              <a:lumOff val="80000"/>
            </a:schemeClr>
          </a:solidFill>
        </p:spPr>
        <p:txBody>
          <a:bodyPr/>
          <a:lstStyle/>
          <a:p>
            <a:pPr algn="ctr"/>
            <a:r>
              <a:rPr lang="en-US" dirty="0"/>
              <a:t>Hypothesis: Is dry or wet underwear better?</a:t>
            </a:r>
          </a:p>
        </p:txBody>
      </p:sp>
      <p:sp>
        <p:nvSpPr>
          <p:cNvPr id="3" name="Content Placeholder 2">
            <a:extLst>
              <a:ext uri="{FF2B5EF4-FFF2-40B4-BE49-F238E27FC236}">
                <a16:creationId xmlns:a16="http://schemas.microsoft.com/office/drawing/2014/main" id="{C6559A42-B4D8-AD4D-79EB-D0385084F130}"/>
              </a:ext>
            </a:extLst>
          </p:cNvPr>
          <p:cNvSpPr>
            <a:spLocks noGrp="1"/>
          </p:cNvSpPr>
          <p:nvPr>
            <p:ph idx="1"/>
          </p:nvPr>
        </p:nvSpPr>
        <p:spPr>
          <a:xfrm>
            <a:off x="128789" y="3258355"/>
            <a:ext cx="7830355" cy="3234519"/>
          </a:xfrm>
        </p:spPr>
        <p:txBody>
          <a:bodyPr>
            <a:normAutofit/>
          </a:bodyPr>
          <a:lstStyle/>
          <a:p>
            <a:pPr marL="0" indent="0">
              <a:buNone/>
            </a:pPr>
            <a:r>
              <a:rPr lang="en-CA" dirty="0"/>
              <a:t>“</a:t>
            </a:r>
            <a:r>
              <a:rPr lang="en-CA" i="1" dirty="0"/>
              <a:t>Significance of wet underwear</a:t>
            </a:r>
            <a:r>
              <a:rPr lang="en-CA" dirty="0"/>
              <a:t>” (results subtitle)</a:t>
            </a:r>
          </a:p>
          <a:p>
            <a:r>
              <a:rPr lang="en-CA" dirty="0"/>
              <a:t>At 1 hr, skin &amp; rectal temp down 2 &amp; 0.4 degrees. </a:t>
            </a:r>
          </a:p>
          <a:p>
            <a:pPr lvl="1"/>
            <a:r>
              <a:rPr lang="en-CA" dirty="0"/>
              <a:t>Cooling of skin temp similar in dry BUT start 1 C warmer. </a:t>
            </a:r>
          </a:p>
          <a:p>
            <a:r>
              <a:rPr lang="en-CA" dirty="0"/>
              <a:t>Wet underwear comfort: Scale 1-4 (higher worse). Start 1 and at 60 min 2.8 dry &amp; 3.5 wet.</a:t>
            </a:r>
            <a:endParaRPr lang="en-CA" dirty="0">
              <a:effectLst/>
            </a:endParaRPr>
          </a:p>
          <a:p>
            <a:r>
              <a:rPr lang="en-CA" b="1" dirty="0"/>
              <a:t>Bottom-Line</a:t>
            </a:r>
            <a:r>
              <a:rPr lang="en-CA" dirty="0"/>
              <a:t>: Babies are right, wet underwear is uncomfortable!  </a:t>
            </a:r>
            <a:endParaRPr lang="en-CA" dirty="0">
              <a:effectLst/>
            </a:endParaRPr>
          </a:p>
          <a:p>
            <a:endParaRPr lang="en-US" dirty="0"/>
          </a:p>
        </p:txBody>
      </p:sp>
      <p:sp>
        <p:nvSpPr>
          <p:cNvPr id="5" name="TextBox 4">
            <a:extLst>
              <a:ext uri="{FF2B5EF4-FFF2-40B4-BE49-F238E27FC236}">
                <a16:creationId xmlns:a16="http://schemas.microsoft.com/office/drawing/2014/main" id="{448A449F-2A71-B604-68A9-EA61E6B0C725}"/>
              </a:ext>
            </a:extLst>
          </p:cNvPr>
          <p:cNvSpPr txBox="1"/>
          <p:nvPr/>
        </p:nvSpPr>
        <p:spPr>
          <a:xfrm>
            <a:off x="7079057" y="6492874"/>
            <a:ext cx="6100354" cy="369332"/>
          </a:xfrm>
          <a:prstGeom prst="rect">
            <a:avLst/>
          </a:prstGeom>
          <a:noFill/>
        </p:spPr>
        <p:txBody>
          <a:bodyPr wrap="square">
            <a:spAutoFit/>
          </a:bodyPr>
          <a:lstStyle/>
          <a:p>
            <a:r>
              <a:rPr lang="en-CA" i="1" dirty="0">
                <a:effectLst/>
                <a:latin typeface="Helvetica" pitchFamily="2" charset="0"/>
              </a:rPr>
              <a:t>BAKKEVIG. Ergonomics, 1994; 37(8): 1375-89,</a:t>
            </a:r>
            <a:endParaRPr lang="en-CA" dirty="0">
              <a:effectLst/>
              <a:latin typeface="Helvetica" pitchFamily="2" charset="0"/>
            </a:endParaRPr>
          </a:p>
        </p:txBody>
      </p:sp>
      <p:sp>
        <p:nvSpPr>
          <p:cNvPr id="4" name="Content Placeholder 2">
            <a:extLst>
              <a:ext uri="{FF2B5EF4-FFF2-40B4-BE49-F238E27FC236}">
                <a16:creationId xmlns:a16="http://schemas.microsoft.com/office/drawing/2014/main" id="{ECC2DEBB-2B82-7127-028A-02EFA4F158BB}"/>
              </a:ext>
            </a:extLst>
          </p:cNvPr>
          <p:cNvSpPr txBox="1">
            <a:spLocks/>
          </p:cNvSpPr>
          <p:nvPr/>
        </p:nvSpPr>
        <p:spPr>
          <a:xfrm>
            <a:off x="425004" y="1325563"/>
            <a:ext cx="11874320" cy="193279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8 healthy male college students </a:t>
            </a:r>
            <a:r>
              <a:rPr lang="en-US" u="sng" dirty="0"/>
              <a:t>volunteered</a:t>
            </a:r>
            <a:r>
              <a:rPr lang="en-US" dirty="0"/>
              <a:t> </a:t>
            </a:r>
          </a:p>
          <a:p>
            <a:r>
              <a:rPr lang="en-US" dirty="0"/>
              <a:t>10 C, in net chair, for 1 hr. </a:t>
            </a:r>
            <a:r>
              <a:rPr lang="en-CA" dirty="0"/>
              <a:t>Skin temp (average 14 sites), rectal temp and </a:t>
            </a:r>
            <a:r>
              <a:rPr lang="en-CA" dirty="0" err="1"/>
              <a:t>wgt</a:t>
            </a:r>
            <a:r>
              <a:rPr lang="en-CA" dirty="0"/>
              <a:t> loss measured q1 min during hr.</a:t>
            </a:r>
          </a:p>
          <a:p>
            <a:r>
              <a:rPr lang="en-CA" dirty="0"/>
              <a:t>5 types of long underwear, wet with 175 ml </a:t>
            </a:r>
          </a:p>
          <a:p>
            <a:pPr lvl="1"/>
            <a:r>
              <a:rPr lang="en-CA" dirty="0"/>
              <a:t>Cotton, wool, polypropylene, wool/polypropylene blend, polypropylene ‘fishnet’</a:t>
            </a:r>
          </a:p>
          <a:p>
            <a:endParaRPr lang="en-US" dirty="0"/>
          </a:p>
        </p:txBody>
      </p:sp>
      <p:pic>
        <p:nvPicPr>
          <p:cNvPr id="7" name="Picture 6" descr="A graph of a temperature&#10;&#10;Description automatically generated with medium confidence">
            <a:extLst>
              <a:ext uri="{FF2B5EF4-FFF2-40B4-BE49-F238E27FC236}">
                <a16:creationId xmlns:a16="http://schemas.microsoft.com/office/drawing/2014/main" id="{EDAEBAD3-A785-8644-0975-C61BE479B8BB}"/>
              </a:ext>
            </a:extLst>
          </p:cNvPr>
          <p:cNvPicPr>
            <a:picLocks noChangeAspect="1"/>
          </p:cNvPicPr>
          <p:nvPr/>
        </p:nvPicPr>
        <p:blipFill>
          <a:blip r:embed="rId4"/>
          <a:stretch>
            <a:fillRect/>
          </a:stretch>
        </p:blipFill>
        <p:spPr>
          <a:xfrm>
            <a:off x="7675927" y="3429000"/>
            <a:ext cx="4516073" cy="2771841"/>
          </a:xfrm>
          <a:prstGeom prst="rect">
            <a:avLst/>
          </a:prstGeom>
        </p:spPr>
      </p:pic>
    </p:spTree>
    <p:custDataLst>
      <p:tags r:id="rId1"/>
    </p:custDataLst>
    <p:extLst>
      <p:ext uri="{BB962C8B-B14F-4D97-AF65-F5344CB8AC3E}">
        <p14:creationId xmlns:p14="http://schemas.microsoft.com/office/powerpoint/2010/main" val="23964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A0E2F0-8CB6-0544-8C3D-DB95CE3B737C}"/>
              </a:ext>
            </a:extLst>
          </p:cNvPr>
          <p:cNvSpPr/>
          <p:nvPr/>
        </p:nvSpPr>
        <p:spPr>
          <a:xfrm>
            <a:off x="2784" y="-1"/>
            <a:ext cx="12192000" cy="1247313"/>
          </a:xfrm>
          <a:prstGeom prst="rect">
            <a:avLst/>
          </a:prstGeom>
          <a:solidFill>
            <a:srgbClr val="D9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A41C606C-A7E6-4E2B-8793-51BB563D1136}"/>
              </a:ext>
            </a:extLst>
          </p:cNvPr>
          <p:cNvSpPr txBox="1"/>
          <p:nvPr/>
        </p:nvSpPr>
        <p:spPr>
          <a:xfrm>
            <a:off x="1066800" y="260740"/>
            <a:ext cx="10058400" cy="584775"/>
          </a:xfrm>
          <a:prstGeom prst="rect">
            <a:avLst/>
          </a:prstGeom>
          <a:noFill/>
        </p:spPr>
        <p:txBody>
          <a:bodyPr wrap="square" rtlCol="0">
            <a:spAutoFit/>
          </a:bodyPr>
          <a:lstStyle/>
          <a:p>
            <a:pPr algn="ctr"/>
            <a:r>
              <a:rPr lang="en-CA" sz="3200" dirty="0" err="1">
                <a:latin typeface="Rockwell" panose="02060603020205020403" pitchFamily="18" charset="77"/>
              </a:rPr>
              <a:t>Necrobotics</a:t>
            </a:r>
            <a:r>
              <a:rPr lang="en-CA" sz="3200" dirty="0">
                <a:latin typeface="Rockwell" panose="02060603020205020403" pitchFamily="18" charset="77"/>
              </a:rPr>
              <a:t>: using dead things as robots</a:t>
            </a:r>
          </a:p>
        </p:txBody>
      </p:sp>
      <p:sp>
        <p:nvSpPr>
          <p:cNvPr id="10" name="Rectangle 9">
            <a:extLst>
              <a:ext uri="{FF2B5EF4-FFF2-40B4-BE49-F238E27FC236}">
                <a16:creationId xmlns:a16="http://schemas.microsoft.com/office/drawing/2014/main" id="{5FF76C33-F8AE-7941-ABA0-E142EE745048}"/>
              </a:ext>
            </a:extLst>
          </p:cNvPr>
          <p:cNvSpPr/>
          <p:nvPr/>
        </p:nvSpPr>
        <p:spPr>
          <a:xfrm>
            <a:off x="5588000" y="6494543"/>
            <a:ext cx="6096000" cy="256545"/>
          </a:xfrm>
          <a:prstGeom prst="rect">
            <a:avLst/>
          </a:prstGeom>
        </p:spPr>
        <p:txBody>
          <a:bodyPr>
            <a:spAutoFit/>
          </a:bodyPr>
          <a:lstStyle/>
          <a:p>
            <a:pPr algn="r"/>
            <a:r>
              <a:rPr lang="en-US" sz="1067" dirty="0">
                <a:latin typeface="Open Sans" panose="020B0606030504020204" pitchFamily="34" charset="0"/>
                <a:ea typeface="Open Sans" panose="020B0606030504020204" pitchFamily="34" charset="0"/>
                <a:cs typeface="Open Sans" panose="020B0606030504020204" pitchFamily="34" charset="0"/>
              </a:rPr>
              <a:t>Adv Sci. 2022; 9:2201174.</a:t>
            </a:r>
            <a:endParaRPr lang="en-CA" sz="1067"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E27B9B74-34E0-631F-9947-BFBC6D9C92A7}"/>
              </a:ext>
            </a:extLst>
          </p:cNvPr>
          <p:cNvSpPr/>
          <p:nvPr/>
        </p:nvSpPr>
        <p:spPr>
          <a:xfrm>
            <a:off x="0" y="5164327"/>
            <a:ext cx="12192000" cy="1524000"/>
          </a:xfrm>
          <a:prstGeom prst="rect">
            <a:avLst/>
          </a:prstGeom>
          <a:solidFill>
            <a:srgbClr val="D9ECF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Content Placeholder 2">
            <a:extLst>
              <a:ext uri="{FF2B5EF4-FFF2-40B4-BE49-F238E27FC236}">
                <a16:creationId xmlns:a16="http://schemas.microsoft.com/office/drawing/2014/main" id="{64B97B7C-4FA4-2740-9474-2F2DF388914A}"/>
              </a:ext>
            </a:extLst>
          </p:cNvPr>
          <p:cNvSpPr txBox="1">
            <a:spLocks/>
          </p:cNvSpPr>
          <p:nvPr/>
        </p:nvSpPr>
        <p:spPr>
          <a:xfrm>
            <a:off x="315617" y="5164767"/>
            <a:ext cx="11379200" cy="1400439"/>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CA" sz="2400" dirty="0">
              <a:latin typeface="+mj-lt"/>
              <a:ea typeface="Open Sans" panose="020B0606030504020204" pitchFamily="34" charset="0"/>
              <a:cs typeface="Open Sans" panose="020B0606030504020204" pitchFamily="34" charset="0"/>
            </a:endParaRPr>
          </a:p>
        </p:txBody>
      </p:sp>
      <p:sp>
        <p:nvSpPr>
          <p:cNvPr id="11" name="Content Placeholder 2">
            <a:extLst>
              <a:ext uri="{FF2B5EF4-FFF2-40B4-BE49-F238E27FC236}">
                <a16:creationId xmlns:a16="http://schemas.microsoft.com/office/drawing/2014/main" id="{49B3C1A7-B1D7-8F9D-5DD3-E6E526FDB486}"/>
              </a:ext>
            </a:extLst>
          </p:cNvPr>
          <p:cNvSpPr txBox="1">
            <a:spLocks/>
          </p:cNvSpPr>
          <p:nvPr/>
        </p:nvSpPr>
        <p:spPr>
          <a:xfrm>
            <a:off x="304800" y="1371596"/>
            <a:ext cx="11379200" cy="3458712"/>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2800" dirty="0">
                <a:latin typeface="+mj-lt"/>
              </a:rPr>
              <a:t>Wanted to make a claw tool from dead spider</a:t>
            </a:r>
          </a:p>
          <a:p>
            <a:r>
              <a:rPr lang="en-CA" sz="2800" dirty="0">
                <a:latin typeface="+mj-lt"/>
              </a:rPr>
              <a:t>Froze a spider, inserted needle, seal with crazy glue, pumped air inside.</a:t>
            </a:r>
          </a:p>
          <a:p>
            <a:r>
              <a:rPr lang="en-CA" sz="2800" dirty="0">
                <a:latin typeface="+mj-lt"/>
              </a:rPr>
              <a:t>Used it to turn off a lightbulb and pick up an even larger dead spider</a:t>
            </a:r>
          </a:p>
        </p:txBody>
      </p:sp>
      <p:pic>
        <p:nvPicPr>
          <p:cNvPr id="2" name="Picture 1" descr="A machine with stuffed animals&#10;&#10;Description automatically generated">
            <a:extLst>
              <a:ext uri="{FF2B5EF4-FFF2-40B4-BE49-F238E27FC236}">
                <a16:creationId xmlns:a16="http://schemas.microsoft.com/office/drawing/2014/main" id="{BA438FE5-DF64-0D30-D5E8-74424E7F69BE}"/>
              </a:ext>
            </a:extLst>
          </p:cNvPr>
          <p:cNvPicPr>
            <a:picLocks noChangeAspect="1"/>
          </p:cNvPicPr>
          <p:nvPr/>
        </p:nvPicPr>
        <p:blipFill>
          <a:blip r:embed="rId4"/>
          <a:stretch>
            <a:fillRect/>
          </a:stretch>
        </p:blipFill>
        <p:spPr>
          <a:xfrm>
            <a:off x="4120454" y="1247312"/>
            <a:ext cx="3365855" cy="5610688"/>
          </a:xfrm>
          <a:prstGeom prst="rect">
            <a:avLst/>
          </a:prstGeom>
        </p:spPr>
      </p:pic>
    </p:spTree>
    <p:custDataLst>
      <p:tags r:id="rId1"/>
    </p:custDataLst>
    <p:extLst>
      <p:ext uri="{BB962C8B-B14F-4D97-AF65-F5344CB8AC3E}">
        <p14:creationId xmlns:p14="http://schemas.microsoft.com/office/powerpoint/2010/main" val="103858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05D76D8-5807-5695-8E2F-76B021512658}"/>
              </a:ext>
            </a:extLst>
          </p:cNvPr>
          <p:cNvSpPr>
            <a:spLocks noGrp="1"/>
          </p:cNvSpPr>
          <p:nvPr>
            <p:ph type="pic" sz="quarter" idx="10"/>
          </p:nvPr>
        </p:nvSpPr>
        <p:spPr/>
        <p:txBody>
          <a:bodyPr/>
          <a:lstStyle/>
          <a:p>
            <a:endParaRPr lang="en-US"/>
          </a:p>
        </p:txBody>
      </p:sp>
      <p:pic>
        <p:nvPicPr>
          <p:cNvPr id="5" name="Screen Recording 2023-10-16 at 10.17.20 PM.mov">
            <a:hlinkClick r:id="" action="ppaction://media"/>
            <a:extLst>
              <a:ext uri="{FF2B5EF4-FFF2-40B4-BE49-F238E27FC236}">
                <a16:creationId xmlns:a16="http://schemas.microsoft.com/office/drawing/2014/main" id="{55B0592C-C2FE-14CF-23C7-88775DA6B1AB}"/>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1391478" y="0"/>
            <a:ext cx="9704685" cy="6409128"/>
          </a:xfrm>
          <a:prstGeom prst="rect">
            <a:avLst/>
          </a:prstGeom>
        </p:spPr>
      </p:pic>
      <p:sp>
        <p:nvSpPr>
          <p:cNvPr id="6" name="TextBox 5">
            <a:extLst>
              <a:ext uri="{FF2B5EF4-FFF2-40B4-BE49-F238E27FC236}">
                <a16:creationId xmlns:a16="http://schemas.microsoft.com/office/drawing/2014/main" id="{EAE90C3D-F61E-650A-39D9-54A3657A7A73}"/>
              </a:ext>
            </a:extLst>
          </p:cNvPr>
          <p:cNvSpPr txBox="1"/>
          <p:nvPr/>
        </p:nvSpPr>
        <p:spPr>
          <a:xfrm>
            <a:off x="7632171" y="6488668"/>
            <a:ext cx="7344139" cy="338554"/>
          </a:xfrm>
          <a:prstGeom prst="rect">
            <a:avLst/>
          </a:prstGeom>
          <a:noFill/>
        </p:spPr>
        <p:txBody>
          <a:bodyPr wrap="square" rtlCol="0">
            <a:spAutoFit/>
          </a:bodyPr>
          <a:lstStyle/>
          <a:p>
            <a:r>
              <a:rPr lang="en-US" sz="1600" dirty="0"/>
              <a:t>https://</a:t>
            </a:r>
            <a:r>
              <a:rPr lang="en-US" sz="1600" dirty="0" err="1"/>
              <a:t>www.youtube.com</a:t>
            </a:r>
            <a:r>
              <a:rPr lang="en-US" sz="1600" dirty="0"/>
              <a:t>/</a:t>
            </a:r>
            <a:r>
              <a:rPr lang="en-US" sz="1600" dirty="0" err="1"/>
              <a:t>watch?v</a:t>
            </a:r>
            <a:r>
              <a:rPr lang="en-US" sz="1600" dirty="0"/>
              <a:t>=pm910ZgN4nU</a:t>
            </a:r>
          </a:p>
        </p:txBody>
      </p:sp>
    </p:spTree>
    <p:custDataLst>
      <p:tags r:id="rId1"/>
    </p:custDataLst>
    <p:extLst>
      <p:ext uri="{BB962C8B-B14F-4D97-AF65-F5344CB8AC3E}">
        <p14:creationId xmlns:p14="http://schemas.microsoft.com/office/powerpoint/2010/main" val="400343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9DEB4-0A0D-4C2E-BBCD-212D2FDFE006}"/>
              </a:ext>
            </a:extLst>
          </p:cNvPr>
          <p:cNvSpPr/>
          <p:nvPr/>
        </p:nvSpPr>
        <p:spPr>
          <a:xfrm>
            <a:off x="258461" y="6021288"/>
            <a:ext cx="3149240" cy="767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DDA0E2F0-8CB6-0544-8C3D-DB95CE3B737C}"/>
              </a:ext>
            </a:extLst>
          </p:cNvPr>
          <p:cNvSpPr/>
          <p:nvPr/>
        </p:nvSpPr>
        <p:spPr>
          <a:xfrm>
            <a:off x="2784" y="-1"/>
            <a:ext cx="12192000" cy="1247313"/>
          </a:xfrm>
          <a:prstGeom prst="rect">
            <a:avLst/>
          </a:prstGeom>
          <a:solidFill>
            <a:srgbClr val="D9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A41C606C-A7E6-4E2B-8793-51BB563D1136}"/>
              </a:ext>
            </a:extLst>
          </p:cNvPr>
          <p:cNvSpPr txBox="1"/>
          <p:nvPr/>
        </p:nvSpPr>
        <p:spPr>
          <a:xfrm>
            <a:off x="1066800" y="260740"/>
            <a:ext cx="10058400" cy="584775"/>
          </a:xfrm>
          <a:prstGeom prst="rect">
            <a:avLst/>
          </a:prstGeom>
          <a:noFill/>
        </p:spPr>
        <p:txBody>
          <a:bodyPr wrap="square" rtlCol="0">
            <a:spAutoFit/>
          </a:bodyPr>
          <a:lstStyle/>
          <a:p>
            <a:pPr algn="ctr"/>
            <a:r>
              <a:rPr lang="en-CA" sz="3200" dirty="0" err="1">
                <a:latin typeface="Rockwell" panose="02060603020205020403" pitchFamily="18" charset="77"/>
              </a:rPr>
              <a:t>Necrobotics</a:t>
            </a:r>
            <a:r>
              <a:rPr lang="en-CA" sz="3200" dirty="0">
                <a:latin typeface="Rockwell" panose="02060603020205020403" pitchFamily="18" charset="77"/>
              </a:rPr>
              <a:t>: using dead things as robots</a:t>
            </a:r>
          </a:p>
        </p:txBody>
      </p:sp>
      <p:sp>
        <p:nvSpPr>
          <p:cNvPr id="10" name="Rectangle 9">
            <a:extLst>
              <a:ext uri="{FF2B5EF4-FFF2-40B4-BE49-F238E27FC236}">
                <a16:creationId xmlns:a16="http://schemas.microsoft.com/office/drawing/2014/main" id="{5FF76C33-F8AE-7941-ABA0-E142EE745048}"/>
              </a:ext>
            </a:extLst>
          </p:cNvPr>
          <p:cNvSpPr/>
          <p:nvPr/>
        </p:nvSpPr>
        <p:spPr>
          <a:xfrm>
            <a:off x="5588000" y="6494543"/>
            <a:ext cx="6096000" cy="256545"/>
          </a:xfrm>
          <a:prstGeom prst="rect">
            <a:avLst/>
          </a:prstGeom>
        </p:spPr>
        <p:txBody>
          <a:bodyPr>
            <a:spAutoFit/>
          </a:bodyPr>
          <a:lstStyle/>
          <a:p>
            <a:pPr algn="r"/>
            <a:r>
              <a:rPr lang="en-US" sz="1067" dirty="0">
                <a:latin typeface="Open Sans" panose="020B0606030504020204" pitchFamily="34" charset="0"/>
                <a:ea typeface="Open Sans" panose="020B0606030504020204" pitchFamily="34" charset="0"/>
                <a:cs typeface="Open Sans" panose="020B0606030504020204" pitchFamily="34" charset="0"/>
              </a:rPr>
              <a:t>Adv Sci. 2022; 9:2201174.</a:t>
            </a:r>
            <a:endParaRPr lang="en-CA" sz="1067"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E27B9B74-34E0-631F-9947-BFBC6D9C92A7}"/>
              </a:ext>
            </a:extLst>
          </p:cNvPr>
          <p:cNvSpPr/>
          <p:nvPr/>
        </p:nvSpPr>
        <p:spPr>
          <a:xfrm>
            <a:off x="0" y="4769027"/>
            <a:ext cx="12192000" cy="1524000"/>
          </a:xfrm>
          <a:prstGeom prst="rect">
            <a:avLst/>
          </a:prstGeom>
          <a:solidFill>
            <a:srgbClr val="D9ECF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7" name="Picture 6" descr="A picture containing graphics, design&#10;&#10;Description automatically generated">
            <a:extLst>
              <a:ext uri="{FF2B5EF4-FFF2-40B4-BE49-F238E27FC236}">
                <a16:creationId xmlns:a16="http://schemas.microsoft.com/office/drawing/2014/main" id="{8D247FCD-AC5F-39B4-9BB5-305876538E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87811">
            <a:off x="223715" y="4696623"/>
            <a:ext cx="652860" cy="685287"/>
          </a:xfrm>
          <a:prstGeom prst="rect">
            <a:avLst/>
          </a:prstGeom>
        </p:spPr>
      </p:pic>
      <p:sp>
        <p:nvSpPr>
          <p:cNvPr id="8" name="Content Placeholder 2">
            <a:extLst>
              <a:ext uri="{FF2B5EF4-FFF2-40B4-BE49-F238E27FC236}">
                <a16:creationId xmlns:a16="http://schemas.microsoft.com/office/drawing/2014/main" id="{64B97B7C-4FA4-2740-9474-2F2DF388914A}"/>
              </a:ext>
            </a:extLst>
          </p:cNvPr>
          <p:cNvSpPr txBox="1">
            <a:spLocks/>
          </p:cNvSpPr>
          <p:nvPr/>
        </p:nvSpPr>
        <p:spPr>
          <a:xfrm>
            <a:off x="304800" y="4892589"/>
            <a:ext cx="11379200" cy="1400439"/>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400" b="1" dirty="0">
                <a:latin typeface="+mj-lt"/>
              </a:rPr>
              <a:t>       Bottom Line: </a:t>
            </a:r>
            <a:r>
              <a:rPr lang="en-CA" sz="2400" dirty="0">
                <a:latin typeface="+mj-lt"/>
                <a:ea typeface="Open Sans" panose="020B0606030504020204" pitchFamily="34" charset="0"/>
                <a:cs typeface="Open Sans" panose="020B0606030504020204" pitchFamily="34" charset="0"/>
              </a:rPr>
              <a:t>“…Capturing small [dead] creatures discreetly in nature by camouflaging in the environment”. OR: Science has found a way to reanimate dead spiders; </a:t>
            </a:r>
          </a:p>
          <a:p>
            <a:pPr marL="0" indent="0">
              <a:buNone/>
            </a:pPr>
            <a:r>
              <a:rPr lang="en-CA" sz="2400" dirty="0">
                <a:latin typeface="+mj-lt"/>
                <a:ea typeface="Open Sans" panose="020B0606030504020204" pitchFamily="34" charset="0"/>
                <a:cs typeface="Open Sans" panose="020B0606030504020204" pitchFamily="34" charset="0"/>
              </a:rPr>
              <a:t>	...bringing my nightmares to life</a:t>
            </a:r>
          </a:p>
        </p:txBody>
      </p:sp>
      <p:sp>
        <p:nvSpPr>
          <p:cNvPr id="11" name="Content Placeholder 2">
            <a:extLst>
              <a:ext uri="{FF2B5EF4-FFF2-40B4-BE49-F238E27FC236}">
                <a16:creationId xmlns:a16="http://schemas.microsoft.com/office/drawing/2014/main" id="{49B3C1A7-B1D7-8F9D-5DD3-E6E526FDB486}"/>
              </a:ext>
            </a:extLst>
          </p:cNvPr>
          <p:cNvSpPr txBox="1">
            <a:spLocks/>
          </p:cNvSpPr>
          <p:nvPr/>
        </p:nvSpPr>
        <p:spPr>
          <a:xfrm>
            <a:off x="304800" y="1371596"/>
            <a:ext cx="11379200" cy="3458712"/>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2800" dirty="0">
                <a:latin typeface="+mj-lt"/>
              </a:rPr>
              <a:t>Wanted to make a claw tool from dead spider</a:t>
            </a:r>
          </a:p>
          <a:p>
            <a:r>
              <a:rPr lang="en-CA" sz="2800" dirty="0">
                <a:latin typeface="+mj-lt"/>
              </a:rPr>
              <a:t>Froze a spider, inserted needle, seal with crazy glue, pumped air inside.</a:t>
            </a:r>
          </a:p>
          <a:p>
            <a:r>
              <a:rPr lang="en-CA" sz="2800" dirty="0">
                <a:latin typeface="+mj-lt"/>
              </a:rPr>
              <a:t>Used it to turn off a lightbulb and pick up an even larger dead spider</a:t>
            </a:r>
          </a:p>
          <a:p>
            <a:r>
              <a:rPr lang="en-CA" sz="2800" dirty="0">
                <a:latin typeface="+mj-lt"/>
              </a:rPr>
              <a:t>Functional duration: 2 days</a:t>
            </a:r>
          </a:p>
          <a:p>
            <a:r>
              <a:rPr lang="en-CA" sz="2800" dirty="0">
                <a:latin typeface="+mj-lt"/>
              </a:rPr>
              <a:t>“no clear guidelines…regarding ethical sourcing and humane euthanasia of spiders”</a:t>
            </a:r>
          </a:p>
          <a:p>
            <a:pPr marL="457189" lvl="1" indent="0">
              <a:buNone/>
            </a:pPr>
            <a:r>
              <a:rPr lang="en-CA" sz="2400" dirty="0">
                <a:latin typeface="+mj-lt"/>
              </a:rPr>
              <a:t>	…next PEER guideline??</a:t>
            </a:r>
          </a:p>
        </p:txBody>
      </p:sp>
    </p:spTree>
    <p:custDataLst>
      <p:tags r:id="rId1"/>
    </p:custDataLst>
    <p:extLst>
      <p:ext uri="{BB962C8B-B14F-4D97-AF65-F5344CB8AC3E}">
        <p14:creationId xmlns:p14="http://schemas.microsoft.com/office/powerpoint/2010/main" val="338868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78B83-E695-EC3A-1298-D8E2BFA52A8A}"/>
              </a:ext>
            </a:extLst>
          </p:cNvPr>
          <p:cNvSpPr>
            <a:spLocks noGrp="1"/>
          </p:cNvSpPr>
          <p:nvPr>
            <p:ph type="title"/>
          </p:nvPr>
        </p:nvSpPr>
        <p:spPr>
          <a:xfrm>
            <a:off x="-1" y="86957"/>
            <a:ext cx="12192001" cy="1325563"/>
          </a:xfrm>
        </p:spPr>
        <p:txBody>
          <a:bodyPr>
            <a:normAutofit/>
          </a:bodyPr>
          <a:lstStyle/>
          <a:p>
            <a:pPr algn="ctr"/>
            <a:r>
              <a:rPr lang="en-US" sz="4000" b="1" dirty="0">
                <a:latin typeface="+mn-lt"/>
              </a:rPr>
              <a:t>Hang-overs: It must be what I drank, not the amount!</a:t>
            </a:r>
          </a:p>
        </p:txBody>
      </p:sp>
      <p:sp>
        <p:nvSpPr>
          <p:cNvPr id="3" name="Content Placeholder 2">
            <a:extLst>
              <a:ext uri="{FF2B5EF4-FFF2-40B4-BE49-F238E27FC236}">
                <a16:creationId xmlns:a16="http://schemas.microsoft.com/office/drawing/2014/main" id="{A475E138-0947-D059-E75A-ABF4B17EEAFF}"/>
              </a:ext>
            </a:extLst>
          </p:cNvPr>
          <p:cNvSpPr>
            <a:spLocks noGrp="1"/>
          </p:cNvSpPr>
          <p:nvPr>
            <p:ph idx="1"/>
          </p:nvPr>
        </p:nvSpPr>
        <p:spPr>
          <a:xfrm>
            <a:off x="6037952" y="1602388"/>
            <a:ext cx="6154048" cy="4566454"/>
          </a:xfrm>
        </p:spPr>
        <p:txBody>
          <a:bodyPr>
            <a:normAutofit fontScale="92500" lnSpcReduction="10000"/>
          </a:bodyPr>
          <a:lstStyle/>
          <a:p>
            <a:r>
              <a:rPr lang="en-US" i="1" u="sng" dirty="0"/>
              <a:t>Premium</a:t>
            </a:r>
            <a:r>
              <a:rPr lang="en-US" dirty="0"/>
              <a:t> Pilsner Lager (Carlsberg)</a:t>
            </a:r>
          </a:p>
          <a:p>
            <a:r>
              <a:rPr lang="en-CA" dirty="0" err="1">
                <a:effectLst/>
              </a:rPr>
              <a:t>Edelgräfler</a:t>
            </a:r>
            <a:r>
              <a:rPr lang="en-CA" dirty="0">
                <a:effectLst/>
              </a:rPr>
              <a:t> </a:t>
            </a:r>
            <a:r>
              <a:rPr lang="en-CA" i="1" u="sng" dirty="0">
                <a:effectLst/>
              </a:rPr>
              <a:t>quality</a:t>
            </a:r>
            <a:r>
              <a:rPr lang="en-CA" dirty="0">
                <a:effectLst/>
              </a:rPr>
              <a:t> white wine</a:t>
            </a:r>
          </a:p>
          <a:p>
            <a:r>
              <a:rPr lang="en-US" dirty="0"/>
              <a:t>Could stop for safety concerns: </a:t>
            </a:r>
            <a:r>
              <a:rPr lang="en-CA" dirty="0">
                <a:effectLst/>
                <a:latin typeface="Calibri" panose="020F0502020204030204" pitchFamily="34" charset="0"/>
                <a:cs typeface="Calibri" panose="020F0502020204030204" pitchFamily="34" charset="0"/>
              </a:rPr>
              <a:t>impaired LOC or balance, nystagmus, feeling unwell, </a:t>
            </a:r>
            <a:r>
              <a:rPr lang="en-CA" dirty="0" err="1">
                <a:effectLst/>
                <a:latin typeface="Calibri" panose="020F0502020204030204" pitchFamily="34" charset="0"/>
                <a:cs typeface="Calibri" panose="020F0502020204030204" pitchFamily="34" charset="0"/>
              </a:rPr>
              <a:t>etc</a:t>
            </a:r>
            <a:r>
              <a:rPr lang="en-CA" dirty="0">
                <a:effectLst/>
                <a:latin typeface="Calibri" panose="020F0502020204030204" pitchFamily="34" charset="0"/>
                <a:cs typeface="Calibri" panose="020F0502020204030204" pitchFamily="34" charset="0"/>
              </a:rPr>
              <a:t>,…. + illusionary</a:t>
            </a:r>
            <a:r>
              <a:rPr lang="en-CA" dirty="0">
                <a:latin typeface="Calibri" panose="020F0502020204030204" pitchFamily="34" charset="0"/>
                <a:cs typeface="Calibri" panose="020F0502020204030204" pitchFamily="34" charset="0"/>
              </a:rPr>
              <a:t> </a:t>
            </a:r>
            <a:r>
              <a:rPr lang="en-CA" dirty="0">
                <a:effectLst/>
                <a:latin typeface="Calibri" panose="020F0502020204030204" pitchFamily="34" charset="0"/>
                <a:cs typeface="Calibri" panose="020F0502020204030204" pitchFamily="34" charset="0"/>
              </a:rPr>
              <a:t>misjudgment. </a:t>
            </a:r>
          </a:p>
          <a:p>
            <a:r>
              <a:rPr lang="en-CA" dirty="0">
                <a:latin typeface="Calibri" panose="020F0502020204030204" pitchFamily="34" charset="0"/>
                <a:cs typeface="Calibri" panose="020F0502020204030204" pitchFamily="34" charset="0"/>
              </a:rPr>
              <a:t>Rate perceived drunkenness (0-10) &amp; Acute Hangover Scale next day (0-56)</a:t>
            </a:r>
          </a:p>
          <a:p>
            <a:r>
              <a:rPr lang="en-CA" dirty="0">
                <a:effectLst/>
                <a:latin typeface="Calibri" panose="020F0502020204030204" pitchFamily="34" charset="0"/>
                <a:cs typeface="Calibri" panose="020F0502020204030204" pitchFamily="34" charset="0"/>
              </a:rPr>
              <a:t>Drank ~1.3 Lt beer + 0.7 of wine over 4 hrs. </a:t>
            </a:r>
          </a:p>
          <a:p>
            <a:r>
              <a:rPr lang="en-CA" dirty="0">
                <a:latin typeface="Calibri" panose="020F0502020204030204" pitchFamily="34" charset="0"/>
                <a:cs typeface="Calibri" panose="020F0502020204030204" pitchFamily="34" charset="0"/>
              </a:rPr>
              <a:t>If only beer or wine, 2.6 or 1.4Lt respectively (~4 hours)</a:t>
            </a:r>
            <a:endParaRPr lang="en-CA" dirty="0">
              <a:effectLst/>
              <a:latin typeface="Calibri" panose="020F0502020204030204" pitchFamily="34" charset="0"/>
              <a:cs typeface="Calibri" panose="020F0502020204030204" pitchFamily="34" charset="0"/>
            </a:endParaRPr>
          </a:p>
          <a:p>
            <a:endParaRPr lang="en-US" dirty="0"/>
          </a:p>
        </p:txBody>
      </p:sp>
      <p:sp>
        <p:nvSpPr>
          <p:cNvPr id="5" name="TextBox 4">
            <a:extLst>
              <a:ext uri="{FF2B5EF4-FFF2-40B4-BE49-F238E27FC236}">
                <a16:creationId xmlns:a16="http://schemas.microsoft.com/office/drawing/2014/main" id="{09B509B5-7D5A-8499-6615-466350FEC830}"/>
              </a:ext>
            </a:extLst>
          </p:cNvPr>
          <p:cNvSpPr txBox="1"/>
          <p:nvPr/>
        </p:nvSpPr>
        <p:spPr>
          <a:xfrm>
            <a:off x="8077200" y="6488668"/>
            <a:ext cx="385156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Helvetica" pitchFamily="2" charset="0"/>
                <a:ea typeface="+mn-ea"/>
                <a:cs typeface="+mn-cs"/>
              </a:rPr>
              <a:t>Am J Clin </a:t>
            </a:r>
            <a:r>
              <a:rPr kumimoji="0" lang="en-CA" sz="1800" b="0" i="0" u="none" strike="noStrike" kern="1200" cap="none" spc="0" normalizeH="0" baseline="0" noProof="0" dirty="0" err="1">
                <a:ln>
                  <a:noFill/>
                </a:ln>
                <a:solidFill>
                  <a:prstClr val="black"/>
                </a:solidFill>
                <a:effectLst/>
                <a:uLnTx/>
                <a:uFillTx/>
                <a:latin typeface="Helvetica" pitchFamily="2" charset="0"/>
                <a:ea typeface="+mn-ea"/>
                <a:cs typeface="+mn-cs"/>
              </a:rPr>
              <a:t>Nutr</a:t>
            </a:r>
            <a:r>
              <a:rPr kumimoji="0" lang="en-CA" sz="1800" b="0" i="0" u="none" strike="noStrike" kern="1200" cap="none" spc="0" normalizeH="0" baseline="0" noProof="0" dirty="0">
                <a:ln>
                  <a:noFill/>
                </a:ln>
                <a:solidFill>
                  <a:prstClr val="black"/>
                </a:solidFill>
                <a:effectLst/>
                <a:uLnTx/>
                <a:uFillTx/>
                <a:latin typeface="Helvetica" pitchFamily="2" charset="0"/>
                <a:ea typeface="+mn-ea"/>
                <a:cs typeface="+mn-cs"/>
              </a:rPr>
              <a:t> 2019;109:345–352.</a:t>
            </a:r>
          </a:p>
        </p:txBody>
      </p:sp>
      <p:pic>
        <p:nvPicPr>
          <p:cNvPr id="7" name="Picture 6">
            <a:extLst>
              <a:ext uri="{FF2B5EF4-FFF2-40B4-BE49-F238E27FC236}">
                <a16:creationId xmlns:a16="http://schemas.microsoft.com/office/drawing/2014/main" id="{9E4C11B4-2EC6-7C91-92EC-C3B5DBCB0584}"/>
              </a:ext>
            </a:extLst>
          </p:cNvPr>
          <p:cNvPicPr>
            <a:picLocks noChangeAspect="1"/>
          </p:cNvPicPr>
          <p:nvPr/>
        </p:nvPicPr>
        <p:blipFill>
          <a:blip r:embed="rId4"/>
          <a:stretch>
            <a:fillRect/>
          </a:stretch>
        </p:blipFill>
        <p:spPr>
          <a:xfrm>
            <a:off x="484909" y="2192424"/>
            <a:ext cx="4572556" cy="4678279"/>
          </a:xfrm>
          <a:prstGeom prst="rect">
            <a:avLst/>
          </a:prstGeom>
        </p:spPr>
      </p:pic>
      <p:sp>
        <p:nvSpPr>
          <p:cNvPr id="8" name="TextBox 7">
            <a:extLst>
              <a:ext uri="{FF2B5EF4-FFF2-40B4-BE49-F238E27FC236}">
                <a16:creationId xmlns:a16="http://schemas.microsoft.com/office/drawing/2014/main" id="{CDAC01F9-A531-619F-A5B9-F9C83068593F}"/>
              </a:ext>
            </a:extLst>
          </p:cNvPr>
          <p:cNvSpPr txBox="1"/>
          <p:nvPr/>
        </p:nvSpPr>
        <p:spPr>
          <a:xfrm>
            <a:off x="-1" y="1269999"/>
            <a:ext cx="3726874"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90 Europeans, age ~24,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~50% male</a:t>
            </a:r>
          </a:p>
        </p:txBody>
      </p:sp>
    </p:spTree>
    <p:custDataLst>
      <p:tags r:id="rId1"/>
    </p:custDataLst>
    <p:extLst>
      <p:ext uri="{BB962C8B-B14F-4D97-AF65-F5344CB8AC3E}">
        <p14:creationId xmlns:p14="http://schemas.microsoft.com/office/powerpoint/2010/main" val="297742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6C8613-FD34-DBC6-7F01-40AC980F2BAB}"/>
              </a:ext>
            </a:extLst>
          </p:cNvPr>
          <p:cNvPicPr>
            <a:picLocks noChangeAspect="1"/>
          </p:cNvPicPr>
          <p:nvPr/>
        </p:nvPicPr>
        <p:blipFill>
          <a:blip r:embed="rId4"/>
          <a:stretch>
            <a:fillRect/>
          </a:stretch>
        </p:blipFill>
        <p:spPr>
          <a:xfrm>
            <a:off x="3405201" y="1312236"/>
            <a:ext cx="8939199" cy="3069423"/>
          </a:xfrm>
          <a:prstGeom prst="rect">
            <a:avLst/>
          </a:prstGeom>
        </p:spPr>
      </p:pic>
      <p:sp>
        <p:nvSpPr>
          <p:cNvPr id="2" name="Title 1">
            <a:extLst>
              <a:ext uri="{FF2B5EF4-FFF2-40B4-BE49-F238E27FC236}">
                <a16:creationId xmlns:a16="http://schemas.microsoft.com/office/drawing/2014/main" id="{EBB78B83-E695-EC3A-1298-D8E2BFA52A8A}"/>
              </a:ext>
            </a:extLst>
          </p:cNvPr>
          <p:cNvSpPr>
            <a:spLocks noGrp="1"/>
          </p:cNvSpPr>
          <p:nvPr>
            <p:ph type="title"/>
          </p:nvPr>
        </p:nvSpPr>
        <p:spPr>
          <a:xfrm>
            <a:off x="-1" y="86957"/>
            <a:ext cx="12192001" cy="1325563"/>
          </a:xfrm>
        </p:spPr>
        <p:txBody>
          <a:bodyPr>
            <a:normAutofit/>
          </a:bodyPr>
          <a:lstStyle/>
          <a:p>
            <a:pPr algn="ctr"/>
            <a:r>
              <a:rPr lang="en-US" sz="4000" b="1" dirty="0">
                <a:latin typeface="+mn-lt"/>
              </a:rPr>
              <a:t>Hang-overs: It must be what I drank, not the amount!</a:t>
            </a:r>
          </a:p>
        </p:txBody>
      </p:sp>
      <p:sp>
        <p:nvSpPr>
          <p:cNvPr id="3" name="Content Placeholder 2">
            <a:extLst>
              <a:ext uri="{FF2B5EF4-FFF2-40B4-BE49-F238E27FC236}">
                <a16:creationId xmlns:a16="http://schemas.microsoft.com/office/drawing/2014/main" id="{A475E138-0947-D059-E75A-ABF4B17EEAFF}"/>
              </a:ext>
            </a:extLst>
          </p:cNvPr>
          <p:cNvSpPr>
            <a:spLocks noGrp="1"/>
          </p:cNvSpPr>
          <p:nvPr>
            <p:ph idx="1"/>
          </p:nvPr>
        </p:nvSpPr>
        <p:spPr>
          <a:xfrm>
            <a:off x="318655" y="4481056"/>
            <a:ext cx="11485418" cy="2007612"/>
          </a:xfrm>
        </p:spPr>
        <p:txBody>
          <a:bodyPr>
            <a:normAutofit fontScale="92500" lnSpcReduction="10000"/>
          </a:bodyPr>
          <a:lstStyle/>
          <a:p>
            <a:r>
              <a:rPr lang="en-US" dirty="0"/>
              <a:t>Hangover was not predicted by type of alcohol or by the order in which they were consumed</a:t>
            </a:r>
          </a:p>
          <a:p>
            <a:r>
              <a:rPr lang="en-US" dirty="0"/>
              <a:t>Predictor of Hangover: Perceived drunkenness and vomiting (like most reliable)</a:t>
            </a:r>
          </a:p>
          <a:p>
            <a:pPr marL="0" indent="0">
              <a:buNone/>
            </a:pPr>
            <a:r>
              <a:rPr lang="en-US" b="1" dirty="0"/>
              <a:t>Bottom-Line</a:t>
            </a:r>
            <a:r>
              <a:rPr lang="en-US" dirty="0"/>
              <a:t>: How drunk you are is the best predictor of hangover (especially when you control for individuals’ alcohol level)</a:t>
            </a:r>
          </a:p>
        </p:txBody>
      </p:sp>
      <p:sp>
        <p:nvSpPr>
          <p:cNvPr id="5" name="TextBox 4">
            <a:extLst>
              <a:ext uri="{FF2B5EF4-FFF2-40B4-BE49-F238E27FC236}">
                <a16:creationId xmlns:a16="http://schemas.microsoft.com/office/drawing/2014/main" id="{09B509B5-7D5A-8499-6615-466350FEC830}"/>
              </a:ext>
            </a:extLst>
          </p:cNvPr>
          <p:cNvSpPr txBox="1"/>
          <p:nvPr/>
        </p:nvSpPr>
        <p:spPr>
          <a:xfrm>
            <a:off x="8077200" y="6488668"/>
            <a:ext cx="385156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Helvetica" pitchFamily="2" charset="0"/>
                <a:ea typeface="+mn-ea"/>
                <a:cs typeface="+mn-cs"/>
              </a:rPr>
              <a:t>Am J Clin </a:t>
            </a:r>
            <a:r>
              <a:rPr kumimoji="0" lang="en-CA" sz="1800" b="0" i="0" u="none" strike="noStrike" kern="1200" cap="none" spc="0" normalizeH="0" baseline="0" noProof="0" dirty="0" err="1">
                <a:ln>
                  <a:noFill/>
                </a:ln>
                <a:solidFill>
                  <a:prstClr val="black"/>
                </a:solidFill>
                <a:effectLst/>
                <a:uLnTx/>
                <a:uFillTx/>
                <a:latin typeface="Helvetica" pitchFamily="2" charset="0"/>
                <a:ea typeface="+mn-ea"/>
                <a:cs typeface="+mn-cs"/>
              </a:rPr>
              <a:t>Nutr</a:t>
            </a:r>
            <a:r>
              <a:rPr kumimoji="0" lang="en-CA" sz="1800" b="0" i="0" u="none" strike="noStrike" kern="1200" cap="none" spc="0" normalizeH="0" baseline="0" noProof="0" dirty="0">
                <a:ln>
                  <a:noFill/>
                </a:ln>
                <a:solidFill>
                  <a:prstClr val="black"/>
                </a:solidFill>
                <a:effectLst/>
                <a:uLnTx/>
                <a:uFillTx/>
                <a:latin typeface="Helvetica" pitchFamily="2" charset="0"/>
                <a:ea typeface="+mn-ea"/>
                <a:cs typeface="+mn-cs"/>
              </a:rPr>
              <a:t> 2019;109:345–352.</a:t>
            </a:r>
          </a:p>
        </p:txBody>
      </p:sp>
      <p:sp>
        <p:nvSpPr>
          <p:cNvPr id="8" name="TextBox 7">
            <a:extLst>
              <a:ext uri="{FF2B5EF4-FFF2-40B4-BE49-F238E27FC236}">
                <a16:creationId xmlns:a16="http://schemas.microsoft.com/office/drawing/2014/main" id="{CDAC01F9-A531-619F-A5B9-F9C83068593F}"/>
              </a:ext>
            </a:extLst>
          </p:cNvPr>
          <p:cNvSpPr txBox="1"/>
          <p:nvPr/>
        </p:nvSpPr>
        <p:spPr>
          <a:xfrm>
            <a:off x="457200" y="1667024"/>
            <a:ext cx="2650295"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Actually started with 105,… but</a:t>
            </a:r>
          </a:p>
        </p:txBody>
      </p:sp>
      <p:sp>
        <p:nvSpPr>
          <p:cNvPr id="9" name="Oval 8">
            <a:extLst>
              <a:ext uri="{FF2B5EF4-FFF2-40B4-BE49-F238E27FC236}">
                <a16:creationId xmlns:a16="http://schemas.microsoft.com/office/drawing/2014/main" id="{EBEE1E05-2236-23C3-A5F4-B959A1F2749D}"/>
              </a:ext>
            </a:extLst>
          </p:cNvPr>
          <p:cNvSpPr/>
          <p:nvPr/>
        </p:nvSpPr>
        <p:spPr>
          <a:xfrm>
            <a:off x="5652655" y="2427368"/>
            <a:ext cx="1205344" cy="2671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147432C7-B35E-1634-5EF9-CDC20CE61ACB}"/>
              </a:ext>
            </a:extLst>
          </p:cNvPr>
          <p:cNvSpPr/>
          <p:nvPr/>
        </p:nvSpPr>
        <p:spPr>
          <a:xfrm>
            <a:off x="8530487" y="2415166"/>
            <a:ext cx="1316183" cy="2671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descr="Microscope with solid fill">
            <a:extLst>
              <a:ext uri="{FF2B5EF4-FFF2-40B4-BE49-F238E27FC236}">
                <a16:creationId xmlns:a16="http://schemas.microsoft.com/office/drawing/2014/main" id="{C057EA52-06D1-DF93-B487-0A3CB9FE47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345992"/>
            <a:ext cx="914400" cy="914400"/>
          </a:xfrm>
          <a:prstGeom prst="rect">
            <a:avLst/>
          </a:prstGeom>
        </p:spPr>
      </p:pic>
      <p:sp>
        <p:nvSpPr>
          <p:cNvPr id="4" name="TextBox 3">
            <a:extLst>
              <a:ext uri="{FF2B5EF4-FFF2-40B4-BE49-F238E27FC236}">
                <a16:creationId xmlns:a16="http://schemas.microsoft.com/office/drawing/2014/main" id="{862894C1-8B92-070A-EED6-069F7B95C0A4}"/>
              </a:ext>
            </a:extLst>
          </p:cNvPr>
          <p:cNvSpPr txBox="1"/>
          <p:nvPr/>
        </p:nvSpPr>
        <p:spPr>
          <a:xfrm>
            <a:off x="11542816" y="98832"/>
            <a:ext cx="51488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33942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B79A-94B0-4F1A-A11D-B95AFFA2C423}"/>
              </a:ext>
            </a:extLst>
          </p:cNvPr>
          <p:cNvSpPr>
            <a:spLocks noGrp="1"/>
          </p:cNvSpPr>
          <p:nvPr>
            <p:ph type="title"/>
          </p:nvPr>
        </p:nvSpPr>
        <p:spPr/>
        <p:txBody>
          <a:bodyPr/>
          <a:lstStyle/>
          <a:p>
            <a:pPr algn="l"/>
            <a:r>
              <a:rPr lang="en-CA" altLang="en-US" dirty="0"/>
              <a:t>Faculty/Presenter Disclosure - Tina</a:t>
            </a:r>
            <a:endParaRPr lang="en-CA" dirty="0"/>
          </a:p>
        </p:txBody>
      </p:sp>
      <p:pic>
        <p:nvPicPr>
          <p:cNvPr id="4" name="Picture 3">
            <a:extLst>
              <a:ext uri="{FF2B5EF4-FFF2-40B4-BE49-F238E27FC236}">
                <a16:creationId xmlns:a16="http://schemas.microsoft.com/office/drawing/2014/main" id="{5E6B5597-427D-5C68-E334-8003CF51C6E9}"/>
              </a:ext>
            </a:extLst>
          </p:cNvPr>
          <p:cNvPicPr>
            <a:picLocks noChangeAspect="1"/>
          </p:cNvPicPr>
          <p:nvPr/>
        </p:nvPicPr>
        <p:blipFill>
          <a:blip r:embed="rId3"/>
          <a:stretch>
            <a:fillRect/>
          </a:stretch>
        </p:blipFill>
        <p:spPr>
          <a:xfrm>
            <a:off x="121501" y="6373417"/>
            <a:ext cx="2381251" cy="381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2BAE2D08-E019-FE8C-D057-C27FBDA2FF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70" y="6094322"/>
            <a:ext cx="2937231" cy="763679"/>
          </a:xfrm>
          <a:prstGeom prst="rect">
            <a:avLst/>
          </a:prstGeom>
        </p:spPr>
      </p:pic>
      <p:sp>
        <p:nvSpPr>
          <p:cNvPr id="8" name="Content Placeholder 2">
            <a:extLst>
              <a:ext uri="{FF2B5EF4-FFF2-40B4-BE49-F238E27FC236}">
                <a16:creationId xmlns:a16="http://schemas.microsoft.com/office/drawing/2014/main" id="{B8991E6A-5A3E-8526-79DD-42FF58AAEB53}"/>
              </a:ext>
            </a:extLst>
          </p:cNvPr>
          <p:cNvSpPr>
            <a:spLocks noGrp="1"/>
          </p:cNvSpPr>
          <p:nvPr>
            <p:ph idx="1"/>
          </p:nvPr>
        </p:nvSpPr>
        <p:spPr>
          <a:xfrm>
            <a:off x="838200" y="1553528"/>
            <a:ext cx="10810461" cy="4351339"/>
          </a:xfrm>
        </p:spPr>
        <p:txBody>
          <a:bodyPr>
            <a:normAutofit/>
          </a:bodyPr>
          <a:lstStyle/>
          <a:p>
            <a:pPr marL="342891" indent="-342891" defTabSz="914377">
              <a:lnSpc>
                <a:spcPct val="107000"/>
              </a:lnSpc>
              <a:spcAft>
                <a:spcPts val="800"/>
              </a:spcAft>
              <a:buClr>
                <a:srgbClr val="000000"/>
              </a:buClr>
              <a:defRPr/>
            </a:pPr>
            <a:r>
              <a:rPr lang="en-CA" sz="2400" dirty="0">
                <a:solidFill>
                  <a:prstClr val="black"/>
                </a:solidFill>
                <a:latin typeface="Calibri" panose="020F0502020204030204"/>
              </a:rPr>
              <a:t>Speakers Bureau/Honoraria: </a:t>
            </a:r>
            <a:r>
              <a:rPr lang="en-CA" sz="2400" dirty="0">
                <a:solidFill>
                  <a:srgbClr val="0070C0"/>
                </a:solidFill>
                <a:latin typeface="Calibri" panose="020F0502020204030204" pitchFamily="34" charset="0"/>
                <a:cs typeface="Times New Roman" panose="02020603050405020304" pitchFamily="18" charset="0"/>
              </a:rPr>
              <a:t>PEIP &amp; MEME conference, ACFP and other provincial conferences, Sharp</a:t>
            </a:r>
          </a:p>
          <a:p>
            <a:pPr marL="342891" indent="-342891" defTabSz="914377">
              <a:lnSpc>
                <a:spcPct val="107000"/>
              </a:lnSpc>
              <a:spcAft>
                <a:spcPts val="800"/>
              </a:spcAft>
              <a:buClr>
                <a:srgbClr val="000000"/>
              </a:buClr>
              <a:defRPr/>
            </a:pPr>
            <a:r>
              <a:rPr lang="en-CA" sz="2400" dirty="0">
                <a:solidFill>
                  <a:prstClr val="black"/>
                </a:solidFill>
                <a:latin typeface="Calibri" panose="020F0502020204030204"/>
              </a:rPr>
              <a:t>Consulting Fees: </a:t>
            </a:r>
            <a:r>
              <a:rPr lang="en-CA" sz="2400" dirty="0">
                <a:solidFill>
                  <a:srgbClr val="0070C0"/>
                </a:solidFill>
                <a:latin typeface="Calibri" panose="020F0502020204030204" pitchFamily="34" charset="0"/>
                <a:cs typeface="Times New Roman" panose="02020603050405020304" pitchFamily="18" charset="0"/>
              </a:rPr>
              <a:t>N/A </a:t>
            </a:r>
          </a:p>
          <a:p>
            <a:pPr marL="342891" indent="-342891" defTabSz="914377">
              <a:lnSpc>
                <a:spcPct val="107000"/>
              </a:lnSpc>
              <a:spcAft>
                <a:spcPts val="800"/>
              </a:spcAft>
              <a:buClr>
                <a:srgbClr val="000000"/>
              </a:buClr>
              <a:defRPr/>
            </a:pPr>
            <a:r>
              <a:rPr lang="en-CA" sz="2400" dirty="0">
                <a:solidFill>
                  <a:prstClr val="black"/>
                </a:solidFill>
                <a:latin typeface="Calibri" panose="020F0502020204030204"/>
              </a:rPr>
              <a:t>Grants/Research Support: </a:t>
            </a:r>
            <a:r>
              <a:rPr lang="en-CA" sz="2400" dirty="0">
                <a:solidFill>
                  <a:srgbClr val="0070C0"/>
                </a:solidFill>
                <a:latin typeface="Calibri" panose="020F0502020204030204" pitchFamily="34" charset="0"/>
                <a:cs typeface="Times New Roman" panose="02020603050405020304" pitchFamily="18" charset="0"/>
              </a:rPr>
              <a:t>Funding for clinical trials (</a:t>
            </a:r>
            <a:r>
              <a:rPr lang="en-CA" sz="2400" dirty="0" err="1">
                <a:solidFill>
                  <a:srgbClr val="0070C0"/>
                </a:solidFill>
                <a:latin typeface="Calibri" panose="020F0502020204030204" pitchFamily="34" charset="0"/>
                <a:cs typeface="Times New Roman" panose="02020603050405020304" pitchFamily="18" charset="0"/>
              </a:rPr>
              <a:t>BedMed</a:t>
            </a:r>
            <a:r>
              <a:rPr lang="en-CA" sz="2400" dirty="0">
                <a:solidFill>
                  <a:srgbClr val="0070C0"/>
                </a:solidFill>
                <a:latin typeface="Calibri" panose="020F0502020204030204" pitchFamily="34" charset="0"/>
                <a:cs typeface="Times New Roman" panose="02020603050405020304" pitchFamily="18" charset="0"/>
              </a:rPr>
              <a:t>) - Canadian Institute of Health Research (CIHR), Partnership for Research and Innovation (PRIHS)</a:t>
            </a:r>
          </a:p>
          <a:p>
            <a:pPr marL="342891" indent="-342891" defTabSz="914377">
              <a:lnSpc>
                <a:spcPct val="107000"/>
              </a:lnSpc>
              <a:spcAft>
                <a:spcPts val="800"/>
              </a:spcAft>
              <a:buClr>
                <a:srgbClr val="000000"/>
              </a:buClr>
              <a:defRPr/>
            </a:pPr>
            <a:r>
              <a:rPr lang="en-CA" sz="2400" dirty="0">
                <a:solidFill>
                  <a:prstClr val="black"/>
                </a:solidFill>
                <a:latin typeface="Calibri" panose="020F0502020204030204"/>
              </a:rPr>
              <a:t>Patents: </a:t>
            </a:r>
            <a:r>
              <a:rPr lang="en-CA" sz="2400" dirty="0">
                <a:solidFill>
                  <a:srgbClr val="0070C0"/>
                </a:solidFill>
                <a:latin typeface="Calibri" panose="020F0502020204030204" pitchFamily="34" charset="0"/>
                <a:cs typeface="Times New Roman" panose="02020603050405020304" pitchFamily="18" charset="0"/>
              </a:rPr>
              <a:t>N/A </a:t>
            </a:r>
          </a:p>
          <a:p>
            <a:pPr marL="228594" indent="-228594" defTabSz="914377">
              <a:defRPr/>
            </a:pPr>
            <a:r>
              <a:rPr lang="en-CA" sz="2400" dirty="0">
                <a:solidFill>
                  <a:prstClr val="black"/>
                </a:solidFill>
                <a:latin typeface="Calibri" panose="020F0502020204030204"/>
              </a:rPr>
              <a:t>Other: </a:t>
            </a:r>
            <a:r>
              <a:rPr lang="en-CA" sz="2400" dirty="0">
                <a:solidFill>
                  <a:srgbClr val="0070C0"/>
                </a:solidFill>
                <a:latin typeface="Calibri" panose="020F0502020204030204"/>
              </a:rPr>
              <a:t>Salary - </a:t>
            </a:r>
            <a:r>
              <a:rPr lang="en-CA" sz="2400" dirty="0">
                <a:solidFill>
                  <a:srgbClr val="0070C0"/>
                </a:solidFill>
                <a:latin typeface="Calibri" panose="020F0502020204030204" pitchFamily="34" charset="0"/>
                <a:cs typeface="Times New Roman" panose="02020603050405020304" pitchFamily="18" charset="0"/>
              </a:rPr>
              <a:t>UofA</a:t>
            </a:r>
            <a:endParaRPr lang="en-CA" dirty="0"/>
          </a:p>
        </p:txBody>
      </p:sp>
    </p:spTree>
    <p:custDataLst>
      <p:tags r:id="rId1"/>
    </p:custDataLst>
    <p:extLst>
      <p:ext uri="{BB962C8B-B14F-4D97-AF65-F5344CB8AC3E}">
        <p14:creationId xmlns:p14="http://schemas.microsoft.com/office/powerpoint/2010/main" val="65610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ky with white clouds over a lake&#10;&#10;Description automatically generated">
            <a:extLst>
              <a:ext uri="{FF2B5EF4-FFF2-40B4-BE49-F238E27FC236}">
                <a16:creationId xmlns:a16="http://schemas.microsoft.com/office/drawing/2014/main" id="{FF06EEF5-F4C7-601C-3562-95D301D15615}"/>
              </a:ext>
            </a:extLst>
          </p:cNvPr>
          <p:cNvPicPr>
            <a:picLocks noChangeAspect="1"/>
          </p:cNvPicPr>
          <p:nvPr/>
        </p:nvPicPr>
        <p:blipFill>
          <a:blip r:embed="rId4"/>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3040768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B79A-94B0-4F1A-A11D-B95AFFA2C423}"/>
              </a:ext>
            </a:extLst>
          </p:cNvPr>
          <p:cNvSpPr>
            <a:spLocks noGrp="1"/>
          </p:cNvSpPr>
          <p:nvPr>
            <p:ph type="title"/>
          </p:nvPr>
        </p:nvSpPr>
        <p:spPr/>
        <p:txBody>
          <a:bodyPr/>
          <a:lstStyle/>
          <a:p>
            <a:pPr algn="l"/>
            <a:r>
              <a:rPr lang="en-CA" altLang="en-US" dirty="0"/>
              <a:t>Faculty/Presenter Disclosure - Danielle</a:t>
            </a:r>
            <a:endParaRPr lang="en-CA" dirty="0"/>
          </a:p>
        </p:txBody>
      </p:sp>
      <p:pic>
        <p:nvPicPr>
          <p:cNvPr id="4" name="Picture 3">
            <a:extLst>
              <a:ext uri="{FF2B5EF4-FFF2-40B4-BE49-F238E27FC236}">
                <a16:creationId xmlns:a16="http://schemas.microsoft.com/office/drawing/2014/main" id="{5E6B5597-427D-5C68-E334-8003CF51C6E9}"/>
              </a:ext>
            </a:extLst>
          </p:cNvPr>
          <p:cNvPicPr>
            <a:picLocks noChangeAspect="1"/>
          </p:cNvPicPr>
          <p:nvPr/>
        </p:nvPicPr>
        <p:blipFill>
          <a:blip r:embed="rId3"/>
          <a:stretch>
            <a:fillRect/>
          </a:stretch>
        </p:blipFill>
        <p:spPr>
          <a:xfrm>
            <a:off x="121501" y="6373417"/>
            <a:ext cx="2381251" cy="381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2BAE2D08-E019-FE8C-D057-C27FBDA2FF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70" y="6094322"/>
            <a:ext cx="2937231" cy="763679"/>
          </a:xfrm>
          <a:prstGeom prst="rect">
            <a:avLst/>
          </a:prstGeom>
        </p:spPr>
      </p:pic>
      <p:sp>
        <p:nvSpPr>
          <p:cNvPr id="8" name="Content Placeholder 2">
            <a:extLst>
              <a:ext uri="{FF2B5EF4-FFF2-40B4-BE49-F238E27FC236}">
                <a16:creationId xmlns:a16="http://schemas.microsoft.com/office/drawing/2014/main" id="{B8991E6A-5A3E-8526-79DD-42FF58AAEB53}"/>
              </a:ext>
            </a:extLst>
          </p:cNvPr>
          <p:cNvSpPr>
            <a:spLocks noGrp="1"/>
          </p:cNvSpPr>
          <p:nvPr>
            <p:ph idx="1"/>
          </p:nvPr>
        </p:nvSpPr>
        <p:spPr>
          <a:xfrm>
            <a:off x="838200" y="1553528"/>
            <a:ext cx="11199607" cy="4351339"/>
          </a:xfrm>
        </p:spPr>
        <p:txBody>
          <a:bodyPr>
            <a:normAutofit/>
          </a:bodyPr>
          <a:lstStyle/>
          <a:p>
            <a:pPr marL="342891" indent="-342891" defTabSz="914377">
              <a:lnSpc>
                <a:spcPct val="107000"/>
              </a:lnSpc>
              <a:spcAft>
                <a:spcPts val="800"/>
              </a:spcAft>
              <a:buClr>
                <a:srgbClr val="000000"/>
              </a:buClr>
              <a:defRPr/>
            </a:pPr>
            <a:r>
              <a:rPr lang="en-CA" sz="2400" dirty="0">
                <a:solidFill>
                  <a:prstClr val="black"/>
                </a:solidFill>
                <a:latin typeface="Calibri" panose="020F0502020204030204"/>
              </a:rPr>
              <a:t>Speakers Bureau/Honoraria: </a:t>
            </a:r>
            <a:r>
              <a:rPr lang="en-CA" sz="2400" dirty="0">
                <a:solidFill>
                  <a:srgbClr val="0070C0"/>
                </a:solidFill>
                <a:latin typeface="Calibri" panose="020F0502020204030204" pitchFamily="34" charset="0"/>
                <a:cs typeface="Times New Roman" panose="02020603050405020304" pitchFamily="18" charset="0"/>
              </a:rPr>
              <a:t>PEIP conference, ACFP, Dalhousie CPD, Center for Effective Practice</a:t>
            </a:r>
          </a:p>
          <a:p>
            <a:pPr marL="342891" indent="-342891" defTabSz="914377">
              <a:lnSpc>
                <a:spcPct val="107000"/>
              </a:lnSpc>
              <a:spcAft>
                <a:spcPts val="800"/>
              </a:spcAft>
              <a:buClr>
                <a:srgbClr val="000000"/>
              </a:buClr>
              <a:defRPr/>
            </a:pPr>
            <a:r>
              <a:rPr lang="en-CA" sz="2400" dirty="0">
                <a:solidFill>
                  <a:prstClr val="black"/>
                </a:solidFill>
                <a:latin typeface="Calibri" panose="020F0502020204030204"/>
              </a:rPr>
              <a:t>Consulting Fees: </a:t>
            </a:r>
            <a:r>
              <a:rPr lang="en-CA" sz="2400" dirty="0">
                <a:solidFill>
                  <a:srgbClr val="0070C0"/>
                </a:solidFill>
                <a:latin typeface="Calibri" panose="020F0502020204030204" pitchFamily="34" charset="0"/>
                <a:cs typeface="Times New Roman" panose="02020603050405020304" pitchFamily="18" charset="0"/>
              </a:rPr>
              <a:t>N/A </a:t>
            </a:r>
          </a:p>
          <a:p>
            <a:pPr marL="342891" indent="-342891" defTabSz="914377">
              <a:lnSpc>
                <a:spcPct val="107000"/>
              </a:lnSpc>
              <a:spcAft>
                <a:spcPts val="800"/>
              </a:spcAft>
              <a:buClr>
                <a:srgbClr val="000000"/>
              </a:buClr>
              <a:defRPr/>
            </a:pPr>
            <a:r>
              <a:rPr lang="en-CA" sz="2400" dirty="0">
                <a:solidFill>
                  <a:prstClr val="black"/>
                </a:solidFill>
                <a:latin typeface="Calibri" panose="020F0502020204030204"/>
              </a:rPr>
              <a:t>Grants/Research Support: </a:t>
            </a:r>
            <a:r>
              <a:rPr lang="en-CA" sz="2400" dirty="0">
                <a:solidFill>
                  <a:srgbClr val="0070C0"/>
                </a:solidFill>
                <a:latin typeface="Calibri" panose="020F0502020204030204" pitchFamily="34" charset="0"/>
                <a:cs typeface="Times New Roman" panose="02020603050405020304" pitchFamily="18" charset="0"/>
              </a:rPr>
              <a:t>N/A</a:t>
            </a:r>
          </a:p>
          <a:p>
            <a:pPr marL="342891" indent="-342891" defTabSz="914377">
              <a:lnSpc>
                <a:spcPct val="107000"/>
              </a:lnSpc>
              <a:spcAft>
                <a:spcPts val="800"/>
              </a:spcAft>
              <a:buClr>
                <a:srgbClr val="000000"/>
              </a:buClr>
              <a:defRPr/>
            </a:pPr>
            <a:r>
              <a:rPr lang="en-CA" sz="2400" dirty="0">
                <a:solidFill>
                  <a:prstClr val="black"/>
                </a:solidFill>
                <a:latin typeface="Calibri" panose="020F0502020204030204"/>
              </a:rPr>
              <a:t>Patents: </a:t>
            </a:r>
            <a:r>
              <a:rPr lang="en-CA" sz="2400" dirty="0">
                <a:solidFill>
                  <a:srgbClr val="0070C0"/>
                </a:solidFill>
                <a:latin typeface="Calibri" panose="020F0502020204030204" pitchFamily="34" charset="0"/>
                <a:cs typeface="Times New Roman" panose="02020603050405020304" pitchFamily="18" charset="0"/>
              </a:rPr>
              <a:t>N/A </a:t>
            </a:r>
          </a:p>
          <a:p>
            <a:pPr marL="228594" indent="-228594" defTabSz="914377">
              <a:defRPr/>
            </a:pPr>
            <a:r>
              <a:rPr lang="en-CA" sz="2400" dirty="0">
                <a:solidFill>
                  <a:prstClr val="black"/>
                </a:solidFill>
                <a:latin typeface="Calibri" panose="020F0502020204030204"/>
              </a:rPr>
              <a:t>Other: </a:t>
            </a:r>
            <a:r>
              <a:rPr lang="en-CA" sz="2400" dirty="0">
                <a:solidFill>
                  <a:srgbClr val="0070C0"/>
                </a:solidFill>
                <a:latin typeface="Calibri" panose="020F0502020204030204"/>
              </a:rPr>
              <a:t>Salary – College of Family Physicians of Canada, Correctional Services of Canada.</a:t>
            </a:r>
            <a:endParaRPr lang="en-CA" dirty="0"/>
          </a:p>
        </p:txBody>
      </p:sp>
    </p:spTree>
    <p:custDataLst>
      <p:tags r:id="rId1"/>
    </p:custDataLst>
    <p:extLst>
      <p:ext uri="{BB962C8B-B14F-4D97-AF65-F5344CB8AC3E}">
        <p14:creationId xmlns:p14="http://schemas.microsoft.com/office/powerpoint/2010/main" val="956062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8573-12D2-4649-AE69-4F9B2B722A8B}"/>
              </a:ext>
            </a:extLst>
          </p:cNvPr>
          <p:cNvSpPr>
            <a:spLocks noGrp="1"/>
          </p:cNvSpPr>
          <p:nvPr>
            <p:ph type="title"/>
          </p:nvPr>
        </p:nvSpPr>
        <p:spPr/>
        <p:txBody>
          <a:bodyPr/>
          <a:lstStyle/>
          <a:p>
            <a:pPr algn="l"/>
            <a:br>
              <a:rPr lang="en-US" sz="3733" dirty="0"/>
            </a:br>
            <a:endParaRPr lang="en-US" sz="3733" dirty="0"/>
          </a:p>
        </p:txBody>
      </p:sp>
      <p:sp>
        <p:nvSpPr>
          <p:cNvPr id="3" name="Content Placeholder 2">
            <a:extLst>
              <a:ext uri="{FF2B5EF4-FFF2-40B4-BE49-F238E27FC236}">
                <a16:creationId xmlns:a16="http://schemas.microsoft.com/office/drawing/2014/main" id="{04D66F40-0F82-654A-94B5-B1D83BA1A625}"/>
              </a:ext>
            </a:extLst>
          </p:cNvPr>
          <p:cNvSpPr>
            <a:spLocks noGrp="1"/>
          </p:cNvSpPr>
          <p:nvPr>
            <p:ph idx="1"/>
          </p:nvPr>
        </p:nvSpPr>
        <p:spPr>
          <a:xfrm>
            <a:off x="198121" y="1768027"/>
            <a:ext cx="10965873" cy="4351339"/>
          </a:xfrm>
        </p:spPr>
        <p:txBody>
          <a:bodyPr/>
          <a:lstStyle/>
          <a:p>
            <a:pPr marL="514338" indent="-514338">
              <a:buFont typeface="+mj-lt"/>
              <a:buAutoNum type="arabicParenR"/>
            </a:pPr>
            <a:r>
              <a:rPr lang="en-US" sz="2667" dirty="0"/>
              <a:t>Describe novel 2021 interventions or diagnostic information relevant to family medicine.</a:t>
            </a:r>
          </a:p>
          <a:p>
            <a:pPr marL="514338" indent="-514338">
              <a:buFont typeface="+mj-lt"/>
              <a:buAutoNum type="arabicParenR"/>
            </a:pPr>
            <a:endParaRPr lang="en-US" sz="2667" dirty="0"/>
          </a:p>
          <a:p>
            <a:pPr marL="514338" indent="-514338">
              <a:buFont typeface="+mj-lt"/>
              <a:buAutoNum type="arabicParenR"/>
            </a:pPr>
            <a:r>
              <a:rPr lang="en-US" sz="2667" dirty="0"/>
              <a:t>Describe newly confirmed/proven 2021 interventions or diagnostic information relevant to family medicine.</a:t>
            </a:r>
          </a:p>
          <a:p>
            <a:pPr marL="514338" indent="-514338">
              <a:buFont typeface="+mj-lt"/>
              <a:buAutoNum type="arabicParenR"/>
            </a:pPr>
            <a:endParaRPr lang="en-US" sz="2667" dirty="0"/>
          </a:p>
          <a:p>
            <a:pPr marL="514338" indent="-514338">
              <a:buFont typeface="+mj-lt"/>
              <a:buAutoNum type="arabicParenR"/>
            </a:pPr>
            <a:r>
              <a:rPr lang="en-US" sz="2667" dirty="0"/>
              <a:t>Describe newly determined findings from 2021 that should help reconsider practice interventions or diagnostic information relevant to family medicine.</a:t>
            </a:r>
          </a:p>
        </p:txBody>
      </p:sp>
      <p:sp>
        <p:nvSpPr>
          <p:cNvPr id="4" name="TextBox 3">
            <a:extLst>
              <a:ext uri="{FF2B5EF4-FFF2-40B4-BE49-F238E27FC236}">
                <a16:creationId xmlns:a16="http://schemas.microsoft.com/office/drawing/2014/main" id="{5DCBBF6C-C699-2541-A10D-3B851A85016E}"/>
              </a:ext>
            </a:extLst>
          </p:cNvPr>
          <p:cNvSpPr txBox="1"/>
          <p:nvPr/>
        </p:nvSpPr>
        <p:spPr>
          <a:xfrm>
            <a:off x="2228348" y="3008342"/>
            <a:ext cx="2546049" cy="646331"/>
          </a:xfrm>
          <a:prstGeom prst="rect">
            <a:avLst/>
          </a:prstGeom>
          <a:solidFill>
            <a:schemeClr val="accent5">
              <a:lumMod val="20000"/>
              <a:lumOff val="80000"/>
            </a:schemeClr>
          </a:solidFill>
          <a:ln w="31750">
            <a:solidFill>
              <a:srgbClr val="0070C0"/>
            </a:solidFill>
          </a:ln>
        </p:spPr>
        <p:txBody>
          <a:bodyPr wrap="square" rtlCol="0">
            <a:spAutoFit/>
          </a:bodyPr>
          <a:lstStyle/>
          <a:p>
            <a:r>
              <a:rPr lang="en-US" sz="3600" b="1" dirty="0"/>
              <a:t>What’s True</a:t>
            </a:r>
          </a:p>
        </p:txBody>
      </p:sp>
      <p:sp>
        <p:nvSpPr>
          <p:cNvPr id="5" name="TextBox 4">
            <a:extLst>
              <a:ext uri="{FF2B5EF4-FFF2-40B4-BE49-F238E27FC236}">
                <a16:creationId xmlns:a16="http://schemas.microsoft.com/office/drawing/2014/main" id="{DDAD7434-FD84-ED48-A1F0-25270261EF07}"/>
              </a:ext>
            </a:extLst>
          </p:cNvPr>
          <p:cNvSpPr txBox="1"/>
          <p:nvPr/>
        </p:nvSpPr>
        <p:spPr>
          <a:xfrm>
            <a:off x="2266209" y="1825626"/>
            <a:ext cx="2508187" cy="646331"/>
          </a:xfrm>
          <a:prstGeom prst="rect">
            <a:avLst/>
          </a:prstGeom>
          <a:solidFill>
            <a:schemeClr val="accent5">
              <a:lumMod val="20000"/>
              <a:lumOff val="80000"/>
            </a:schemeClr>
          </a:solidFill>
          <a:ln w="31750">
            <a:solidFill>
              <a:srgbClr val="0070C0"/>
            </a:solidFill>
          </a:ln>
        </p:spPr>
        <p:txBody>
          <a:bodyPr wrap="none" rtlCol="0">
            <a:spAutoFit/>
          </a:bodyPr>
          <a:lstStyle/>
          <a:p>
            <a:r>
              <a:rPr lang="en-US" sz="3600" b="1" dirty="0"/>
              <a:t>What’s New</a:t>
            </a:r>
          </a:p>
        </p:txBody>
      </p:sp>
      <p:sp>
        <p:nvSpPr>
          <p:cNvPr id="6" name="TextBox 5">
            <a:extLst>
              <a:ext uri="{FF2B5EF4-FFF2-40B4-BE49-F238E27FC236}">
                <a16:creationId xmlns:a16="http://schemas.microsoft.com/office/drawing/2014/main" id="{4FDCE442-1B12-9145-BC43-2C817925076D}"/>
              </a:ext>
            </a:extLst>
          </p:cNvPr>
          <p:cNvSpPr txBox="1"/>
          <p:nvPr/>
        </p:nvSpPr>
        <p:spPr>
          <a:xfrm>
            <a:off x="2228347" y="4386046"/>
            <a:ext cx="2546048" cy="646331"/>
          </a:xfrm>
          <a:prstGeom prst="rect">
            <a:avLst/>
          </a:prstGeom>
          <a:solidFill>
            <a:schemeClr val="accent5">
              <a:lumMod val="20000"/>
              <a:lumOff val="80000"/>
            </a:schemeClr>
          </a:solidFill>
          <a:ln w="31750">
            <a:solidFill>
              <a:srgbClr val="0070C0"/>
            </a:solidFill>
          </a:ln>
        </p:spPr>
        <p:txBody>
          <a:bodyPr wrap="square" rtlCol="0">
            <a:spAutoFit/>
          </a:bodyPr>
          <a:lstStyle/>
          <a:p>
            <a:r>
              <a:rPr lang="en-US" sz="3600" b="1" dirty="0"/>
              <a:t>What’s Poo</a:t>
            </a:r>
          </a:p>
        </p:txBody>
      </p:sp>
      <p:sp>
        <p:nvSpPr>
          <p:cNvPr id="8" name="TextBox 7">
            <a:extLst>
              <a:ext uri="{FF2B5EF4-FFF2-40B4-BE49-F238E27FC236}">
                <a16:creationId xmlns:a16="http://schemas.microsoft.com/office/drawing/2014/main" id="{55C69150-E9DC-3F2C-96CD-A3472EE7D548}"/>
              </a:ext>
            </a:extLst>
          </p:cNvPr>
          <p:cNvSpPr txBox="1"/>
          <p:nvPr/>
        </p:nvSpPr>
        <p:spPr>
          <a:xfrm>
            <a:off x="711201" y="540317"/>
            <a:ext cx="2564869" cy="748988"/>
          </a:xfrm>
          <a:prstGeom prst="rect">
            <a:avLst/>
          </a:prstGeom>
          <a:noFill/>
        </p:spPr>
        <p:txBody>
          <a:bodyPr wrap="none" rtlCol="0">
            <a:spAutoFit/>
          </a:bodyPr>
          <a:lstStyle/>
          <a:p>
            <a:r>
              <a:rPr lang="en-US" sz="4267" b="1" dirty="0"/>
              <a:t>Objectives</a:t>
            </a:r>
          </a:p>
        </p:txBody>
      </p:sp>
      <p:pic>
        <p:nvPicPr>
          <p:cNvPr id="10" name="Picture 9" descr="A black headband with combs&#10;&#10;Description automatically generated">
            <a:extLst>
              <a:ext uri="{FF2B5EF4-FFF2-40B4-BE49-F238E27FC236}">
                <a16:creationId xmlns:a16="http://schemas.microsoft.com/office/drawing/2014/main" id="{15B3E2F2-F3FE-18FD-FFC7-C060443A3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8467" y="123712"/>
            <a:ext cx="2015067" cy="2015067"/>
          </a:xfrm>
          <a:prstGeom prst="rect">
            <a:avLst/>
          </a:prstGeom>
        </p:spPr>
      </p:pic>
      <p:pic>
        <p:nvPicPr>
          <p:cNvPr id="12" name="Picture 11" descr="A package of headphones&#10;&#10;Description automatically generated">
            <a:extLst>
              <a:ext uri="{FF2B5EF4-FFF2-40B4-BE49-F238E27FC236}">
                <a16:creationId xmlns:a16="http://schemas.microsoft.com/office/drawing/2014/main" id="{DFDFDB4A-5599-D5C6-EEA7-AAFCBFDB25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5980" y="-107977"/>
            <a:ext cx="2657872" cy="3185464"/>
          </a:xfrm>
          <a:prstGeom prst="rect">
            <a:avLst/>
          </a:prstGeom>
        </p:spPr>
      </p:pic>
      <p:pic>
        <p:nvPicPr>
          <p:cNvPr id="1026" name="Picture 2" descr="21 Times Breaking News Blasted The World With Crude Fails And Nonsense | Funny  news headlines, Newspaper headlines, Headlines">
            <a:extLst>
              <a:ext uri="{FF2B5EF4-FFF2-40B4-BE49-F238E27FC236}">
                <a16:creationId xmlns:a16="http://schemas.microsoft.com/office/drawing/2014/main" id="{F823789D-9BFD-897D-484D-560897A0234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50708"/>
          <a:stretch/>
        </p:blipFill>
        <p:spPr bwMode="auto">
          <a:xfrm>
            <a:off x="4898571" y="2562298"/>
            <a:ext cx="5462451" cy="15132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bear in the woods&#10;&#10;Description automatically generated">
            <a:extLst>
              <a:ext uri="{FF2B5EF4-FFF2-40B4-BE49-F238E27FC236}">
                <a16:creationId xmlns:a16="http://schemas.microsoft.com/office/drawing/2014/main" id="{CC15CECC-0994-18A3-6BF5-99E185FDC355}"/>
              </a:ext>
            </a:extLst>
          </p:cNvPr>
          <p:cNvPicPr>
            <a:picLocks noChangeAspect="1"/>
          </p:cNvPicPr>
          <p:nvPr/>
        </p:nvPicPr>
        <p:blipFill rotWithShape="1">
          <a:blip r:embed="rId7">
            <a:extLst>
              <a:ext uri="{28A0092B-C50C-407E-A947-70E740481C1C}">
                <a14:useLocalDpi xmlns:a14="http://schemas.microsoft.com/office/drawing/2010/main" val="0"/>
              </a:ext>
            </a:extLst>
          </a:blip>
          <a:srcRect b="35185"/>
          <a:stretch/>
        </p:blipFill>
        <p:spPr>
          <a:xfrm>
            <a:off x="9191179" y="3403722"/>
            <a:ext cx="3000821" cy="3454279"/>
          </a:xfrm>
          <a:prstGeom prst="rect">
            <a:avLst/>
          </a:prstGeom>
        </p:spPr>
      </p:pic>
    </p:spTree>
    <p:custDataLst>
      <p:tags r:id="rId1"/>
    </p:custDataLst>
    <p:extLst>
      <p:ext uri="{BB962C8B-B14F-4D97-AF65-F5344CB8AC3E}">
        <p14:creationId xmlns:p14="http://schemas.microsoft.com/office/powerpoint/2010/main" val="301683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C6AC-E1C0-331F-191A-3E8B2B3EB117}"/>
              </a:ext>
            </a:extLst>
          </p:cNvPr>
          <p:cNvSpPr>
            <a:spLocks noGrp="1"/>
          </p:cNvSpPr>
          <p:nvPr>
            <p:ph type="title"/>
          </p:nvPr>
        </p:nvSpPr>
        <p:spPr>
          <a:xfrm>
            <a:off x="-1" y="130899"/>
            <a:ext cx="12192000" cy="1325563"/>
          </a:xfrm>
        </p:spPr>
        <p:txBody>
          <a:bodyPr>
            <a:normAutofit/>
          </a:bodyPr>
          <a:lstStyle/>
          <a:p>
            <a:pPr algn="ctr" defTabSz="1219170"/>
            <a:r>
              <a:rPr lang="en-US" sz="4000" dirty="0">
                <a:solidFill>
                  <a:srgbClr val="0F406A"/>
                </a:solidFill>
                <a:latin typeface="Rockwell" panose="02060603020205020403" pitchFamily="18" charset="77"/>
              </a:rPr>
              <a:t>RCT: </a:t>
            </a:r>
            <a:r>
              <a:rPr lang="en-CA" sz="4000" dirty="0">
                <a:solidFill>
                  <a:srgbClr val="0F406A"/>
                </a:solidFill>
                <a:latin typeface="Rockwell" panose="02060603020205020403" pitchFamily="18" charset="77"/>
                <a:ea typeface="Open Sans Semibold" panose="020B0606030504020204" pitchFamily="34" charset="0"/>
                <a:cs typeface="Open Sans Semibold" panose="020B0606030504020204" pitchFamily="34" charset="0"/>
              </a:rPr>
              <a:t>Early treatment for Gestational Diabetes</a:t>
            </a:r>
            <a:endParaRPr lang="en-CA" sz="4000" dirty="0">
              <a:solidFill>
                <a:srgbClr val="0F406A"/>
              </a:solidFill>
              <a:latin typeface="Rockwell" panose="02060603020205020403" pitchFamily="18" charset="77"/>
            </a:endParaRPr>
          </a:p>
        </p:txBody>
      </p:sp>
      <p:sp>
        <p:nvSpPr>
          <p:cNvPr id="4" name="Content Placeholder 3">
            <a:extLst>
              <a:ext uri="{FF2B5EF4-FFF2-40B4-BE49-F238E27FC236}">
                <a16:creationId xmlns:a16="http://schemas.microsoft.com/office/drawing/2014/main" id="{9D0C5210-CD3A-8734-AD92-461F183B060B}"/>
              </a:ext>
            </a:extLst>
          </p:cNvPr>
          <p:cNvSpPr>
            <a:spLocks noGrp="1"/>
          </p:cNvSpPr>
          <p:nvPr>
            <p:ph sz="half" idx="1"/>
          </p:nvPr>
        </p:nvSpPr>
        <p:spPr>
          <a:xfrm>
            <a:off x="752444" y="1607558"/>
            <a:ext cx="5468245" cy="1420735"/>
          </a:xfrm>
          <a:solidFill>
            <a:schemeClr val="accent4">
              <a:lumMod val="20000"/>
              <a:lumOff val="80000"/>
            </a:schemeClr>
          </a:solidFill>
        </p:spPr>
        <p:txBody>
          <a:bodyPr>
            <a:normAutofit/>
          </a:bodyPr>
          <a:lstStyle/>
          <a:p>
            <a:pPr marL="0" indent="0" defTabSz="1219170">
              <a:lnSpc>
                <a:spcPts val="2667"/>
              </a:lnSpc>
              <a:spcBef>
                <a:spcPts val="0"/>
              </a:spcBef>
              <a:buNone/>
              <a:defRPr/>
            </a:pPr>
            <a:r>
              <a:rPr lang="en-US" b="1" dirty="0">
                <a:solidFill>
                  <a:srgbClr val="0F406A"/>
                </a:solidFill>
                <a:latin typeface="Calibri" panose="020F0502020204030204"/>
                <a:ea typeface="Open Sans" panose="020B0606030504020204" pitchFamily="34" charset="0"/>
                <a:cs typeface="Open Sans" panose="020B0606030504020204" pitchFamily="34" charset="0"/>
              </a:rPr>
              <a:t>802 women, 4 </a:t>
            </a:r>
            <a:r>
              <a:rPr lang="en-US" b="1" dirty="0" err="1">
                <a:solidFill>
                  <a:srgbClr val="0F406A"/>
                </a:solidFill>
                <a:latin typeface="Calibri" panose="020F0502020204030204"/>
                <a:ea typeface="Open Sans" panose="020B0606030504020204" pitchFamily="34" charset="0"/>
                <a:cs typeface="Open Sans" panose="020B0606030504020204" pitchFamily="34" charset="0"/>
              </a:rPr>
              <a:t>wks</a:t>
            </a:r>
            <a:r>
              <a:rPr lang="en-US" b="1" dirty="0">
                <a:solidFill>
                  <a:srgbClr val="0F406A"/>
                </a:solidFill>
                <a:latin typeface="Calibri" panose="020F0502020204030204"/>
                <a:ea typeface="Open Sans" panose="020B0606030504020204" pitchFamily="34" charset="0"/>
                <a:cs typeface="Open Sans" panose="020B0606030504020204" pitchFamily="34" charset="0"/>
              </a:rPr>
              <a:t> - &lt;20 </a:t>
            </a:r>
            <a:r>
              <a:rPr lang="en-US" b="1" dirty="0" err="1">
                <a:solidFill>
                  <a:srgbClr val="0F406A"/>
                </a:solidFill>
                <a:latin typeface="Calibri" panose="020F0502020204030204"/>
                <a:ea typeface="Open Sans" panose="020B0606030504020204" pitchFamily="34" charset="0"/>
                <a:cs typeface="Open Sans" panose="020B0606030504020204" pitchFamily="34" charset="0"/>
              </a:rPr>
              <a:t>wks</a:t>
            </a:r>
            <a:r>
              <a:rPr lang="en-US" b="1" dirty="0">
                <a:solidFill>
                  <a:srgbClr val="0F406A"/>
                </a:solidFill>
                <a:latin typeface="Calibri" panose="020F0502020204030204"/>
                <a:ea typeface="Open Sans" panose="020B0606030504020204" pitchFamily="34" charset="0"/>
                <a:cs typeface="Open Sans" panose="020B0606030504020204" pitchFamily="34" charset="0"/>
              </a:rPr>
              <a:t> </a:t>
            </a:r>
            <a:r>
              <a:rPr lang="en-US" b="1" dirty="0" err="1">
                <a:solidFill>
                  <a:srgbClr val="0F406A"/>
                </a:solidFill>
                <a:latin typeface="Calibri" panose="020F0502020204030204"/>
                <a:ea typeface="Open Sans" panose="020B0606030504020204" pitchFamily="34" charset="0"/>
                <a:cs typeface="Open Sans" panose="020B0606030504020204" pitchFamily="34" charset="0"/>
              </a:rPr>
              <a:t>preg</a:t>
            </a:r>
            <a:r>
              <a:rPr lang="en-US" b="1" dirty="0">
                <a:solidFill>
                  <a:srgbClr val="0F406A"/>
                </a:solidFill>
                <a:latin typeface="Calibri" panose="020F0502020204030204"/>
                <a:ea typeface="Open Sans" panose="020B0606030504020204" pitchFamily="34" charset="0"/>
                <a:cs typeface="Open Sans" panose="020B0606030504020204" pitchFamily="34" charset="0"/>
              </a:rPr>
              <a:t>: </a:t>
            </a:r>
          </a:p>
          <a:p>
            <a:pPr marL="0" indent="0" defTabSz="1219170">
              <a:lnSpc>
                <a:spcPts val="2667"/>
              </a:lnSpc>
              <a:spcBef>
                <a:spcPts val="0"/>
              </a:spcBef>
              <a:buNone/>
              <a:defRPr/>
            </a:pPr>
            <a:r>
              <a:rPr lang="en-CA" b="1" dirty="0">
                <a:solidFill>
                  <a:srgbClr val="0F406A"/>
                </a:solidFill>
                <a:latin typeface="Calibri" panose="020F0502020204030204"/>
                <a:ea typeface="Open Sans Semibold" panose="020B0606030504020204" pitchFamily="34" charset="0"/>
                <a:cs typeface="Open Sans Semibold" panose="020B0606030504020204" pitchFamily="34" charset="0"/>
              </a:rPr>
              <a:t>- </a:t>
            </a:r>
            <a:r>
              <a:rPr lang="en-CA" sz="2800" dirty="0">
                <a:solidFill>
                  <a:srgbClr val="0F406A"/>
                </a:solidFill>
                <a:latin typeface="Calibri" panose="020F0502020204030204"/>
                <a:ea typeface="Open Sans Semibold" panose="020B0606030504020204" pitchFamily="34" charset="0"/>
                <a:cs typeface="Open Sans Semibold" panose="020B0606030504020204" pitchFamily="34" charset="0"/>
              </a:rPr>
              <a:t>46% family </a:t>
            </a:r>
            <a:r>
              <a:rPr lang="en-CA" sz="2800" dirty="0" err="1">
                <a:solidFill>
                  <a:srgbClr val="0F406A"/>
                </a:solidFill>
                <a:latin typeface="Calibri" panose="020F0502020204030204"/>
                <a:ea typeface="Open Sans Semibold" panose="020B0606030504020204" pitchFamily="34" charset="0"/>
                <a:cs typeface="Open Sans Semibold" panose="020B0606030504020204" pitchFamily="34" charset="0"/>
              </a:rPr>
              <a:t>Hx</a:t>
            </a:r>
            <a:r>
              <a:rPr lang="en-CA" sz="2800" dirty="0">
                <a:solidFill>
                  <a:srgbClr val="0F406A"/>
                </a:solidFill>
                <a:latin typeface="Calibri" panose="020F0502020204030204"/>
                <a:ea typeface="Open Sans Semibold" panose="020B0606030504020204" pitchFamily="34" charset="0"/>
                <a:cs typeface="Open Sans Semibold" panose="020B0606030504020204" pitchFamily="34" charset="0"/>
              </a:rPr>
              <a:t> diabetes, BMI ~32</a:t>
            </a:r>
          </a:p>
          <a:p>
            <a:pPr marL="0" indent="0" defTabSz="1219170">
              <a:lnSpc>
                <a:spcPct val="100000"/>
              </a:lnSpc>
              <a:spcBef>
                <a:spcPts val="0"/>
              </a:spcBef>
              <a:buNone/>
              <a:defRPr/>
            </a:pPr>
            <a:endParaRPr lang="en-CA" sz="1200" dirty="0">
              <a:solidFill>
                <a:srgbClr val="0F406A"/>
              </a:solidFill>
              <a:latin typeface="Calibri" panose="020F0502020204030204"/>
              <a:ea typeface="Open Sans Semibold" panose="020B0606030504020204" pitchFamily="34" charset="0"/>
              <a:cs typeface="Open Sans Semibold" panose="020B0606030504020204" pitchFamily="34" charset="0"/>
            </a:endParaRPr>
          </a:p>
          <a:p>
            <a:pPr marL="0" indent="0" defTabSz="1219170">
              <a:lnSpc>
                <a:spcPts val="2667"/>
              </a:lnSpc>
              <a:spcBef>
                <a:spcPts val="0"/>
              </a:spcBef>
              <a:buNone/>
              <a:defRPr/>
            </a:pPr>
            <a:r>
              <a:rPr lang="en-CA" dirty="0">
                <a:solidFill>
                  <a:srgbClr val="0F406A"/>
                </a:solidFill>
                <a:latin typeface="Calibri" panose="020F0502020204030204"/>
                <a:ea typeface="Open Sans Semibold" panose="020B0606030504020204" pitchFamily="34" charset="0"/>
                <a:cs typeface="Open Sans Semibold" panose="020B0606030504020204" pitchFamily="34" charset="0"/>
              </a:rPr>
              <a:t>Pregnancy</a:t>
            </a:r>
          </a:p>
        </p:txBody>
      </p:sp>
      <p:sp>
        <p:nvSpPr>
          <p:cNvPr id="3" name="TextBox 2">
            <a:extLst>
              <a:ext uri="{FF2B5EF4-FFF2-40B4-BE49-F238E27FC236}">
                <a16:creationId xmlns:a16="http://schemas.microsoft.com/office/drawing/2014/main" id="{3E70A7BD-2E1D-5896-32FE-600D975A8217}"/>
              </a:ext>
            </a:extLst>
          </p:cNvPr>
          <p:cNvSpPr txBox="1"/>
          <p:nvPr/>
        </p:nvSpPr>
        <p:spPr>
          <a:xfrm>
            <a:off x="752443" y="3316202"/>
            <a:ext cx="5468245" cy="1139286"/>
          </a:xfrm>
          <a:prstGeom prst="rect">
            <a:avLst/>
          </a:prstGeom>
          <a:solidFill>
            <a:schemeClr val="accent3">
              <a:lumMod val="20000"/>
              <a:lumOff val="80000"/>
            </a:schemeClr>
          </a:solidFill>
        </p:spPr>
        <p:txBody>
          <a:bodyPr wrap="square" rtlCol="0">
            <a:spAutoFit/>
          </a:bodyPr>
          <a:lstStyle/>
          <a:p>
            <a:pPr defTabSz="1219170">
              <a:lnSpc>
                <a:spcPts val="2667"/>
              </a:lnSpc>
              <a:defRPr/>
            </a:pPr>
            <a:r>
              <a:rPr lang="en-CA" sz="2800" dirty="0">
                <a:solidFill>
                  <a:srgbClr val="0F406A"/>
                </a:solidFill>
                <a:ea typeface="Open Sans Semibold" panose="020B0606030504020204" pitchFamily="34" charset="0"/>
                <a:cs typeface="Open Sans Semibold" panose="020B0606030504020204" pitchFamily="34" charset="0"/>
              </a:rPr>
              <a:t>Immediate GD treatment or deferred/no Tx (based on OGTT at 24-28 </a:t>
            </a:r>
            <a:r>
              <a:rPr lang="en-CA" sz="2800" dirty="0" err="1">
                <a:solidFill>
                  <a:srgbClr val="0F406A"/>
                </a:solidFill>
                <a:ea typeface="Open Sans Semibold" panose="020B0606030504020204" pitchFamily="34" charset="0"/>
                <a:cs typeface="Open Sans Semibold" panose="020B0606030504020204" pitchFamily="34" charset="0"/>
              </a:rPr>
              <a:t>wks</a:t>
            </a:r>
            <a:r>
              <a:rPr lang="en-CA" sz="2800" dirty="0">
                <a:solidFill>
                  <a:srgbClr val="0F406A"/>
                </a:solidFill>
                <a:ea typeface="Open Sans Semibold" panose="020B0606030504020204" pitchFamily="34" charset="0"/>
                <a:cs typeface="Open Sans Semibold" panose="020B0606030504020204" pitchFamily="34" charset="0"/>
              </a:rPr>
              <a:t>)</a:t>
            </a:r>
            <a:endParaRPr lang="en-US" sz="2800" dirty="0">
              <a:solidFill>
                <a:srgbClr val="0F406A"/>
              </a:solidFill>
            </a:endParaRPr>
          </a:p>
        </p:txBody>
      </p:sp>
      <p:pic>
        <p:nvPicPr>
          <p:cNvPr id="12" name="Content Placeholder 11" descr="Clock with solid fill">
            <a:extLst>
              <a:ext uri="{FF2B5EF4-FFF2-40B4-BE49-F238E27FC236}">
                <a16:creationId xmlns:a16="http://schemas.microsoft.com/office/drawing/2014/main" id="{7ECCFBE7-A426-1A7C-E2CF-73D58F7E55C9}"/>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23144" y="2446893"/>
            <a:ext cx="636780" cy="636780"/>
          </a:xfrm>
        </p:spPr>
      </p:pic>
      <p:pic>
        <p:nvPicPr>
          <p:cNvPr id="14" name="Graphic 13" descr="Group of women with solid fill">
            <a:extLst>
              <a:ext uri="{FF2B5EF4-FFF2-40B4-BE49-F238E27FC236}">
                <a16:creationId xmlns:a16="http://schemas.microsoft.com/office/drawing/2014/main" id="{6D981635-98A9-B8F8-D43D-87CFB178E2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145" y="1579044"/>
            <a:ext cx="636781" cy="636781"/>
          </a:xfrm>
          <a:prstGeom prst="rect">
            <a:avLst/>
          </a:prstGeom>
        </p:spPr>
      </p:pic>
      <p:pic>
        <p:nvPicPr>
          <p:cNvPr id="16" name="Graphic 15" descr="Medicine with solid fill">
            <a:extLst>
              <a:ext uri="{FF2B5EF4-FFF2-40B4-BE49-F238E27FC236}">
                <a16:creationId xmlns:a16="http://schemas.microsoft.com/office/drawing/2014/main" id="{6C17CBFE-DF40-A07C-2A9E-8C98F7484B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145" y="3358654"/>
            <a:ext cx="914400" cy="914400"/>
          </a:xfrm>
          <a:prstGeom prst="rect">
            <a:avLst/>
          </a:prstGeom>
        </p:spPr>
      </p:pic>
      <p:sp>
        <p:nvSpPr>
          <p:cNvPr id="24" name="TextBox 23">
            <a:extLst>
              <a:ext uri="{FF2B5EF4-FFF2-40B4-BE49-F238E27FC236}">
                <a16:creationId xmlns:a16="http://schemas.microsoft.com/office/drawing/2014/main" id="{3EC5E2B1-E38D-9CE8-1CE0-70D125DDFD57}"/>
              </a:ext>
            </a:extLst>
          </p:cNvPr>
          <p:cNvSpPr txBox="1"/>
          <p:nvPr/>
        </p:nvSpPr>
        <p:spPr>
          <a:xfrm>
            <a:off x="6511634" y="4251816"/>
            <a:ext cx="5592937" cy="2000548"/>
          </a:xfrm>
          <a:prstGeom prst="rect">
            <a:avLst/>
          </a:prstGeom>
          <a:solidFill>
            <a:schemeClr val="accent3">
              <a:lumMod val="20000"/>
              <a:lumOff val="80000"/>
              <a:alpha val="35000"/>
            </a:schemeClr>
          </a:solidFill>
          <a:ln w="25400">
            <a:solidFill>
              <a:srgbClr val="0070C0"/>
            </a:solidFill>
          </a:ln>
        </p:spPr>
        <p:txBody>
          <a:bodyPr wrap="square">
            <a:spAutoFit/>
          </a:bodyPr>
          <a:lstStyle/>
          <a:p>
            <a:pPr>
              <a:defRPr/>
            </a:pPr>
            <a:r>
              <a:rPr kumimoji="0" lang="en-US" sz="2800" b="1" i="0" u="none" strike="noStrike" kern="1200" cap="none" spc="0" normalizeH="0" baseline="0" noProof="0" dirty="0">
                <a:ln>
                  <a:noFill/>
                </a:ln>
                <a:solidFill>
                  <a:srgbClr val="1D6FA9">
                    <a:lumMod val="50000"/>
                  </a:srgbClr>
                </a:solidFill>
                <a:effectLst/>
                <a:uLnTx/>
                <a:uFillTx/>
                <a:latin typeface="Calibri" panose="020F0502020204030204"/>
                <a:ea typeface="+mn-ea"/>
                <a:cs typeface="+mn-cs"/>
              </a:rPr>
              <a:t>Bottom-Line</a:t>
            </a:r>
            <a:r>
              <a:rPr kumimoji="0" lang="en-US" sz="2800" b="0" i="0" u="none" strike="noStrike" kern="1200" cap="none" spc="0" normalizeH="0" baseline="0" noProof="0" dirty="0">
                <a:ln>
                  <a:noFill/>
                </a:ln>
                <a:solidFill>
                  <a:srgbClr val="1D6FA9">
                    <a:lumMod val="50000"/>
                  </a:srgbClr>
                </a:solidFill>
                <a:effectLst/>
                <a:uLnTx/>
                <a:uFillTx/>
                <a:latin typeface="Calibri" panose="020F0502020204030204"/>
                <a:ea typeface="+mn-ea"/>
                <a:cs typeface="+mn-cs"/>
              </a:rPr>
              <a:t>:  </a:t>
            </a:r>
            <a:r>
              <a:rPr lang="en-CA" sz="2400" dirty="0">
                <a:solidFill>
                  <a:srgbClr val="0F406A"/>
                </a:solidFill>
              </a:rPr>
              <a:t>Dx &amp; Tx of gest diabetes before 20 </a:t>
            </a:r>
            <a:r>
              <a:rPr lang="en-CA" sz="2400" dirty="0" err="1">
                <a:solidFill>
                  <a:srgbClr val="0F406A"/>
                </a:solidFill>
              </a:rPr>
              <a:t>wks</a:t>
            </a:r>
            <a:r>
              <a:rPr lang="en-CA" sz="2400" dirty="0">
                <a:solidFill>
                  <a:srgbClr val="0F406A"/>
                </a:solidFill>
              </a:rPr>
              <a:t>’ gestation may reduce adverse neonatal outcomes, namely resp distress for 1 in 14. Quality of life, NICU days, &amp; perineal injury, may be improved.</a:t>
            </a:r>
          </a:p>
        </p:txBody>
      </p:sp>
      <p:pic>
        <p:nvPicPr>
          <p:cNvPr id="26" name="Graphic 25" descr="Microscope with solid fill">
            <a:extLst>
              <a:ext uri="{FF2B5EF4-FFF2-40B4-BE49-F238E27FC236}">
                <a16:creationId xmlns:a16="http://schemas.microsoft.com/office/drawing/2014/main" id="{FFF105B8-E659-2564-FC35-59FA6325CC3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06444" y="1637378"/>
            <a:ext cx="914400" cy="914400"/>
          </a:xfrm>
          <a:prstGeom prst="rect">
            <a:avLst/>
          </a:prstGeom>
        </p:spPr>
      </p:pic>
      <p:sp>
        <p:nvSpPr>
          <p:cNvPr id="28" name="TextBox 27">
            <a:extLst>
              <a:ext uri="{FF2B5EF4-FFF2-40B4-BE49-F238E27FC236}">
                <a16:creationId xmlns:a16="http://schemas.microsoft.com/office/drawing/2014/main" id="{77D1EF32-3B84-49BA-772A-04984760C467}"/>
              </a:ext>
            </a:extLst>
          </p:cNvPr>
          <p:cNvSpPr txBox="1"/>
          <p:nvPr/>
        </p:nvSpPr>
        <p:spPr>
          <a:xfrm>
            <a:off x="7171857" y="1677109"/>
            <a:ext cx="4971155" cy="892552"/>
          </a:xfrm>
          <a:prstGeom prst="rect">
            <a:avLst/>
          </a:prstGeom>
          <a:solidFill>
            <a:schemeClr val="accent3">
              <a:lumMod val="20000"/>
              <a:lumOff val="80000"/>
              <a:alpha val="65000"/>
            </a:schemeClr>
          </a:solidFill>
        </p:spPr>
        <p:txBody>
          <a:bodyPr wrap="square">
            <a:spAutoFit/>
          </a:bodyPr>
          <a:lstStyle/>
          <a:p>
            <a:pPr defTabSz="1219170">
              <a:defRPr/>
            </a:pPr>
            <a:r>
              <a:rPr lang="en-CA" sz="2600" dirty="0">
                <a:solidFill>
                  <a:srgbClr val="0F406A"/>
                </a:solidFill>
                <a:ea typeface="Open Sans" panose="020B0606030504020204" pitchFamily="34" charset="0"/>
                <a:cs typeface="Open Sans" panose="020B0606030504020204" pitchFamily="34" charset="0"/>
              </a:rPr>
              <a:t>Pregnancy-related HTN - eclampsia, preeclampsia, gestational HTN: NSS</a:t>
            </a:r>
          </a:p>
        </p:txBody>
      </p:sp>
      <p:sp>
        <p:nvSpPr>
          <p:cNvPr id="29" name="TextBox 28">
            <a:extLst>
              <a:ext uri="{FF2B5EF4-FFF2-40B4-BE49-F238E27FC236}">
                <a16:creationId xmlns:a16="http://schemas.microsoft.com/office/drawing/2014/main" id="{7A727E7D-863E-EBA2-7836-6BD99061B2D0}"/>
              </a:ext>
            </a:extLst>
          </p:cNvPr>
          <p:cNvSpPr txBox="1"/>
          <p:nvPr/>
        </p:nvSpPr>
        <p:spPr>
          <a:xfrm>
            <a:off x="6511634" y="2569377"/>
            <a:ext cx="5592938" cy="1477328"/>
          </a:xfrm>
          <a:prstGeom prst="rect">
            <a:avLst/>
          </a:prstGeom>
          <a:solidFill>
            <a:schemeClr val="accent3">
              <a:lumMod val="20000"/>
              <a:lumOff val="80000"/>
              <a:alpha val="65000"/>
            </a:schemeClr>
          </a:solidFill>
        </p:spPr>
        <p:txBody>
          <a:bodyPr wrap="square">
            <a:spAutoFit/>
          </a:bodyPr>
          <a:lstStyle/>
          <a:p>
            <a:pPr marL="414900" indent="-342900" defTabSz="1219170">
              <a:lnSpc>
                <a:spcPts val="2667"/>
              </a:lnSpc>
              <a:buFont typeface="System Font Regular"/>
              <a:buChar char="-"/>
              <a:defRPr/>
            </a:pPr>
            <a:r>
              <a:rPr lang="en-CA" sz="2400" dirty="0">
                <a:solidFill>
                  <a:srgbClr val="0F406A"/>
                </a:solidFill>
                <a:ea typeface="Open Sans Semibold" panose="020B0606030504020204" pitchFamily="34" charset="0"/>
                <a:cs typeface="Open Sans Semibold" panose="020B0606030504020204" pitchFamily="34" charset="0"/>
              </a:rPr>
              <a:t>At 24-28 weeks’: women on meds: 67% vs 46% (deferred/no)</a:t>
            </a:r>
            <a:endParaRPr lang="en-CA" sz="2400" strike="sngStrike" dirty="0">
              <a:solidFill>
                <a:srgbClr val="0F406A"/>
              </a:solidFill>
              <a:ea typeface="Open Sans Semibold" panose="020B0606030504020204" pitchFamily="34" charset="0"/>
              <a:cs typeface="Open Sans Semibold" panose="020B0606030504020204" pitchFamily="34" charset="0"/>
            </a:endParaRPr>
          </a:p>
          <a:p>
            <a:pPr marL="414900" indent="-342900" defTabSz="1219170">
              <a:lnSpc>
                <a:spcPts val="2667"/>
              </a:lnSpc>
              <a:buFont typeface="System Font Regular"/>
              <a:buChar char="-"/>
              <a:defRPr/>
            </a:pPr>
            <a:r>
              <a:rPr lang="en-CA" sz="2400" dirty="0">
                <a:solidFill>
                  <a:srgbClr val="0F406A"/>
                </a:solidFill>
                <a:ea typeface="Open Sans Semibold" panose="020B0606030504020204" pitchFamily="34" charset="0"/>
                <a:cs typeface="Open Sans Semibold" panose="020B0606030504020204" pitchFamily="34" charset="0"/>
              </a:rPr>
              <a:t>Perineal Injury: 0.8% vs 3.6%, </a:t>
            </a:r>
            <a:r>
              <a:rPr lang="en-CA" sz="2400" b="1" dirty="0">
                <a:solidFill>
                  <a:srgbClr val="0F406A"/>
                </a:solidFill>
                <a:ea typeface="Open Sans Semibold" panose="020B0606030504020204" pitchFamily="34" charset="0"/>
                <a:cs typeface="Open Sans Semibold" panose="020B0606030504020204" pitchFamily="34" charset="0"/>
              </a:rPr>
              <a:t>NNT 37</a:t>
            </a:r>
          </a:p>
          <a:p>
            <a:pPr marL="414900" indent="-342900" defTabSz="1219170">
              <a:lnSpc>
                <a:spcPts val="2667"/>
              </a:lnSpc>
              <a:buFont typeface="System Font Regular"/>
              <a:buChar char="-"/>
              <a:defRPr/>
            </a:pPr>
            <a:r>
              <a:rPr lang="en-CA" sz="2400" dirty="0">
                <a:solidFill>
                  <a:srgbClr val="0F406A"/>
                </a:solidFill>
                <a:ea typeface="Open Sans Semibold" panose="020B0606030504020204" pitchFamily="34" charset="0"/>
                <a:cs typeface="Open Sans Semibold" panose="020B0606030504020204" pitchFamily="34" charset="0"/>
              </a:rPr>
              <a:t>0.8 fewer NICU days.</a:t>
            </a:r>
          </a:p>
        </p:txBody>
      </p:sp>
      <p:sp>
        <p:nvSpPr>
          <p:cNvPr id="5" name="TextBox 4">
            <a:extLst>
              <a:ext uri="{FF2B5EF4-FFF2-40B4-BE49-F238E27FC236}">
                <a16:creationId xmlns:a16="http://schemas.microsoft.com/office/drawing/2014/main" id="{BE264598-C9EF-331E-FC9F-6A9E71F66895}"/>
              </a:ext>
            </a:extLst>
          </p:cNvPr>
          <p:cNvSpPr txBox="1"/>
          <p:nvPr/>
        </p:nvSpPr>
        <p:spPr>
          <a:xfrm>
            <a:off x="752443" y="4713985"/>
            <a:ext cx="5463181" cy="1815882"/>
          </a:xfrm>
          <a:prstGeom prst="rect">
            <a:avLst/>
          </a:prstGeom>
          <a:solidFill>
            <a:schemeClr val="accent3">
              <a:lumMod val="20000"/>
              <a:lumOff val="80000"/>
              <a:alpha val="65000"/>
            </a:schemeClr>
          </a:solid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CA" sz="2800" dirty="0">
                <a:solidFill>
                  <a:srgbClr val="0F406A"/>
                </a:solidFill>
                <a:latin typeface="Calibri" panose="020F0502020204030204"/>
              </a:rPr>
              <a:t>Composite </a:t>
            </a:r>
            <a:r>
              <a:rPr lang="en-CA" sz="2400" dirty="0">
                <a:solidFill>
                  <a:srgbClr val="0F406A"/>
                </a:solidFill>
                <a:ea typeface="Open Sans" panose="020B0606030504020204" pitchFamily="34" charset="0"/>
                <a:cs typeface="Open Sans" panose="020B0606030504020204" pitchFamily="34" charset="0"/>
              </a:rPr>
              <a:t>Adverse Neonatal Outcomes: 25% v 31%; RR 0.82 (0.68, 0.98); </a:t>
            </a:r>
            <a:r>
              <a:rPr lang="en-CA" sz="2400" b="1" dirty="0">
                <a:solidFill>
                  <a:srgbClr val="0F406A"/>
                </a:solidFill>
                <a:ea typeface="Open Sans" panose="020B0606030504020204" pitchFamily="34" charset="0"/>
                <a:cs typeface="Open Sans" panose="020B0606030504020204" pitchFamily="34" charset="0"/>
              </a:rPr>
              <a:t>NNT 18</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CA" sz="1200" b="1" dirty="0">
              <a:solidFill>
                <a:srgbClr val="0F406A"/>
              </a:solidFill>
              <a:ea typeface="Open Sans" panose="020B0606030504020204" pitchFamily="34" charset="0"/>
              <a:cs typeface="Open Sans" panose="020B0606030504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CA" sz="2400" b="1" dirty="0">
                <a:solidFill>
                  <a:srgbClr val="0F406A"/>
                </a:solidFill>
                <a:ea typeface="Open Sans" panose="020B0606030504020204" pitchFamily="34" charset="0"/>
                <a:cs typeface="Open Sans" panose="020B0606030504020204" pitchFamily="34" charset="0"/>
              </a:rPr>
              <a:t>- </a:t>
            </a:r>
            <a:r>
              <a:rPr lang="en-CA" sz="2400" dirty="0">
                <a:solidFill>
                  <a:srgbClr val="0F406A"/>
                </a:solidFill>
                <a:ea typeface="Open Sans" panose="020B0606030504020204" pitchFamily="34" charset="0"/>
                <a:cs typeface="Open Sans" panose="020B0606030504020204" pitchFamily="34" charset="0"/>
              </a:rPr>
              <a:t>Of individual components, only </a:t>
            </a:r>
            <a:r>
              <a:rPr lang="en-CA" sz="2400" b="1" dirty="0">
                <a:solidFill>
                  <a:srgbClr val="0F406A"/>
                </a:solidFill>
                <a:ea typeface="Open Sans" panose="020B0606030504020204" pitchFamily="34" charset="0"/>
                <a:cs typeface="Open Sans" panose="020B0606030504020204" pitchFamily="34" charset="0"/>
              </a:rPr>
              <a:t>neonatal resp distress </a:t>
            </a:r>
            <a:r>
              <a:rPr lang="en-CA" sz="2400" dirty="0">
                <a:solidFill>
                  <a:srgbClr val="0F406A"/>
                </a:solidFill>
                <a:ea typeface="Open Sans" panose="020B0606030504020204" pitchFamily="34" charset="0"/>
                <a:cs typeface="Open Sans" panose="020B0606030504020204" pitchFamily="34" charset="0"/>
              </a:rPr>
              <a:t>(10% v 17%, </a:t>
            </a:r>
            <a:r>
              <a:rPr lang="en-CA" sz="2400" b="1" dirty="0">
                <a:solidFill>
                  <a:srgbClr val="0F406A"/>
                </a:solidFill>
                <a:ea typeface="Open Sans" panose="020B0606030504020204" pitchFamily="34" charset="0"/>
                <a:cs typeface="Open Sans" panose="020B0606030504020204" pitchFamily="34" charset="0"/>
              </a:rPr>
              <a:t>NNT 14</a:t>
            </a:r>
            <a:r>
              <a:rPr lang="en-CA" sz="2400" dirty="0">
                <a:solidFill>
                  <a:srgbClr val="0F406A"/>
                </a:solidFill>
                <a:ea typeface="Open Sans" panose="020B0606030504020204" pitchFamily="34" charset="0"/>
                <a:cs typeface="Open Sans" panose="020B0606030504020204" pitchFamily="34" charset="0"/>
              </a:rPr>
              <a:t>) SS</a:t>
            </a:r>
          </a:p>
        </p:txBody>
      </p:sp>
      <p:pic>
        <p:nvPicPr>
          <p:cNvPr id="6" name="Graphic 5" descr="Microscope with solid fill">
            <a:extLst>
              <a:ext uri="{FF2B5EF4-FFF2-40B4-BE49-F238E27FC236}">
                <a16:creationId xmlns:a16="http://schemas.microsoft.com/office/drawing/2014/main" id="{D8330C3E-87D4-4520-FA50-44F9891909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437" y="5409323"/>
            <a:ext cx="914400" cy="914400"/>
          </a:xfrm>
          <a:prstGeom prst="rect">
            <a:avLst/>
          </a:prstGeom>
        </p:spPr>
      </p:pic>
      <p:sp>
        <p:nvSpPr>
          <p:cNvPr id="8" name="Rectangle 7">
            <a:extLst>
              <a:ext uri="{FF2B5EF4-FFF2-40B4-BE49-F238E27FC236}">
                <a16:creationId xmlns:a16="http://schemas.microsoft.com/office/drawing/2014/main" id="{15C13FB3-3855-D142-47B6-A6934B29F75B}"/>
              </a:ext>
            </a:extLst>
          </p:cNvPr>
          <p:cNvSpPr/>
          <p:nvPr/>
        </p:nvSpPr>
        <p:spPr>
          <a:xfrm>
            <a:off x="6197600" y="6618957"/>
            <a:ext cx="6096000" cy="338554"/>
          </a:xfrm>
          <a:prstGeom prst="rect">
            <a:avLst/>
          </a:prstGeom>
        </p:spPr>
        <p:txBody>
          <a:bodyPr>
            <a:spAutoFit/>
          </a:bodyPr>
          <a:lstStyle/>
          <a:p>
            <a:pPr algn="r" defTabSz="1219170">
              <a:defRPr/>
            </a:pPr>
            <a:r>
              <a:rPr lang="en-US" sz="1600" dirty="0">
                <a:solidFill>
                  <a:srgbClr val="0F406A"/>
                </a:solidFill>
                <a:latin typeface="Calibri" panose="020F0502020204030204"/>
              </a:rPr>
              <a:t>Simmons D et al. N Engl J Med. 2023 Jun 8;388(23):2132-44.</a:t>
            </a:r>
          </a:p>
        </p:txBody>
      </p:sp>
    </p:spTree>
    <p:custDataLst>
      <p:tags r:id="rId1"/>
    </p:custDataLst>
    <p:extLst>
      <p:ext uri="{BB962C8B-B14F-4D97-AF65-F5344CB8AC3E}">
        <p14:creationId xmlns:p14="http://schemas.microsoft.com/office/powerpoint/2010/main" val="304380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8" grpId="0" animBg="1"/>
      <p:bldP spid="29"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A0E2F0-8CB6-0544-8C3D-DB95CE3B737C}"/>
              </a:ext>
            </a:extLst>
          </p:cNvPr>
          <p:cNvSpPr/>
          <p:nvPr/>
        </p:nvSpPr>
        <p:spPr>
          <a:xfrm>
            <a:off x="2784" y="1"/>
            <a:ext cx="12192000" cy="999335"/>
          </a:xfrm>
          <a:prstGeom prst="rect">
            <a:avLst/>
          </a:prstGeom>
          <a:solidFill>
            <a:srgbClr val="D9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A41C606C-A7E6-4E2B-8793-51BB563D1136}"/>
              </a:ext>
            </a:extLst>
          </p:cNvPr>
          <p:cNvSpPr txBox="1"/>
          <p:nvPr/>
        </p:nvSpPr>
        <p:spPr>
          <a:xfrm>
            <a:off x="1066800" y="377435"/>
            <a:ext cx="10058400" cy="830997"/>
          </a:xfrm>
          <a:prstGeom prst="rect">
            <a:avLst/>
          </a:prstGeom>
          <a:noFill/>
        </p:spPr>
        <p:txBody>
          <a:bodyPr wrap="square" rtlCol="0">
            <a:spAutoFit/>
          </a:bodyPr>
          <a:lstStyle/>
          <a:p>
            <a:pPr algn="ctr" defTabSz="914377"/>
            <a:r>
              <a:rPr lang="en-CA" sz="2400" dirty="0">
                <a:solidFill>
                  <a:prstClr val="black"/>
                </a:solidFill>
                <a:latin typeface="Rockwell" panose="02060603020205020403" pitchFamily="18" charset="77"/>
                <a:ea typeface="Calibri" panose="020F0502020204030204" pitchFamily="34" charset="0"/>
                <a:cs typeface="Times New Roman" panose="02020603050405020304" pitchFamily="18" charset="0"/>
              </a:rPr>
              <a:t>Triple-Hormone-Receptor agonist (</a:t>
            </a:r>
            <a:r>
              <a:rPr lang="en-CA" sz="2400" dirty="0" err="1">
                <a:solidFill>
                  <a:prstClr val="black"/>
                </a:solidFill>
                <a:latin typeface="Rockwell" panose="02060603020205020403" pitchFamily="18" charset="77"/>
                <a:ea typeface="Calibri" panose="020F0502020204030204" pitchFamily="34" charset="0"/>
                <a:cs typeface="Times New Roman" panose="02020603050405020304" pitchFamily="18" charset="0"/>
              </a:rPr>
              <a:t>Retatrutide</a:t>
            </a:r>
            <a:r>
              <a:rPr lang="en-CA" sz="2400" dirty="0">
                <a:solidFill>
                  <a:prstClr val="black"/>
                </a:solidFill>
                <a:latin typeface="Rockwell" panose="02060603020205020403" pitchFamily="18" charset="77"/>
                <a:ea typeface="Calibri" panose="020F0502020204030204" pitchFamily="34" charset="0"/>
                <a:cs typeface="Times New Roman" panose="02020603050405020304" pitchFamily="18" charset="0"/>
              </a:rPr>
              <a:t>) for Weight Loss</a:t>
            </a:r>
            <a:endParaRPr lang="en-CA" sz="1400" dirty="0">
              <a:solidFill>
                <a:prstClr val="black"/>
              </a:solidFill>
              <a:latin typeface="Rockwell" panose="02060603020205020403" pitchFamily="18" charset="77"/>
              <a:ea typeface="Calibri" panose="020F0502020204030204" pitchFamily="34" charset="0"/>
              <a:cs typeface="Times New Roman" panose="02020603050405020304" pitchFamily="18" charset="0"/>
            </a:endParaRPr>
          </a:p>
          <a:p>
            <a:pPr algn="ctr" defTabSz="914377"/>
            <a:endParaRPr lang="en-CA" sz="2400" dirty="0">
              <a:solidFill>
                <a:prstClr val="black"/>
              </a:solidFill>
              <a:latin typeface="Rockwell" panose="02060603020205020403" pitchFamily="18" charset="77"/>
            </a:endParaRPr>
          </a:p>
        </p:txBody>
      </p:sp>
      <p:sp>
        <p:nvSpPr>
          <p:cNvPr id="6" name="Content Placeholder 2">
            <a:extLst>
              <a:ext uri="{FF2B5EF4-FFF2-40B4-BE49-F238E27FC236}">
                <a16:creationId xmlns:a16="http://schemas.microsoft.com/office/drawing/2014/main" id="{6FB0A8A2-2E56-23F9-7684-073826D7C18E}"/>
              </a:ext>
            </a:extLst>
          </p:cNvPr>
          <p:cNvSpPr txBox="1">
            <a:spLocks/>
          </p:cNvSpPr>
          <p:nvPr/>
        </p:nvSpPr>
        <p:spPr>
          <a:xfrm>
            <a:off x="304800" y="1057821"/>
            <a:ext cx="11887200" cy="3235883"/>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7">
              <a:buNone/>
            </a:pPr>
            <a:r>
              <a:rPr lang="en-CA"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RCT 338 adults with obesity without DM. Age ~48, weight 108kg, BMI 37</a:t>
            </a:r>
            <a:endParaRPr lang="en-CA" sz="1100" dirty="0">
              <a:solidFill>
                <a:prstClr val="black"/>
              </a:solidFill>
              <a:latin typeface="Calibri" panose="020F0502020204030204"/>
            </a:endParaRPr>
          </a:p>
          <a:p>
            <a:pPr marL="0" indent="0" defTabSz="914377">
              <a:buNone/>
            </a:pPr>
            <a:r>
              <a:rPr lang="en-CA" sz="18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Retatrutide</a:t>
            </a:r>
            <a:r>
              <a:rPr lang="en-CA"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(6 arms): 1mg, 4 mg (start 2 or 4mg), 8mg (start 2 or 4mg), 12 mg (start 2mg) </a:t>
            </a:r>
            <a:r>
              <a:rPr lang="en-CA" sz="18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s.c.</a:t>
            </a:r>
            <a:r>
              <a:rPr lang="en-CA"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weekly vs placebo</a:t>
            </a:r>
            <a:r>
              <a:rPr lang="en-CA"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x 48 </a:t>
            </a:r>
            <a:r>
              <a:rPr lang="en-CA" sz="16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wks</a:t>
            </a:r>
            <a:endParaRPr lang="en-CA"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defTabSz="914377">
              <a:buNone/>
            </a:pPr>
            <a:r>
              <a:rPr lang="en-CA"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marL="0" indent="0" defTabSz="914377">
              <a:buNone/>
            </a:pPr>
            <a:endParaRPr lang="en-CA"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defTabSz="914377">
              <a:buNone/>
            </a:pPr>
            <a:endParaRPr lang="en-CA" sz="1800" b="1" dirty="0">
              <a:solidFill>
                <a:prstClr val="black"/>
              </a:solidFill>
              <a:latin typeface="Calibri Light" panose="020F0302020204030204"/>
            </a:endParaRPr>
          </a:p>
          <a:p>
            <a:pPr marL="0" indent="0" defTabSz="914377">
              <a:buNone/>
            </a:pPr>
            <a:endParaRPr lang="en-CA" sz="1800" b="1" dirty="0">
              <a:solidFill>
                <a:prstClr val="black"/>
              </a:solidFill>
              <a:latin typeface="Calibri Light" panose="020F0302020204030204"/>
            </a:endParaRPr>
          </a:p>
          <a:p>
            <a:pPr marL="0" indent="0" defTabSz="914377">
              <a:buNone/>
            </a:pPr>
            <a:endParaRPr lang="en-CA" sz="1800" b="1" dirty="0">
              <a:solidFill>
                <a:prstClr val="black"/>
              </a:solidFill>
              <a:latin typeface="Calibri Light" panose="020F0302020204030204"/>
            </a:endParaRPr>
          </a:p>
          <a:p>
            <a:pPr marL="0" indent="0" defTabSz="914377">
              <a:buNone/>
            </a:pPr>
            <a:endParaRPr lang="en-CA" sz="1800" b="1" dirty="0">
              <a:solidFill>
                <a:prstClr val="black"/>
              </a:solidFill>
              <a:latin typeface="Calibri Light" panose="020F0302020204030204"/>
            </a:endParaRPr>
          </a:p>
          <a:p>
            <a:pPr marL="0" indent="0" defTabSz="914377">
              <a:buNone/>
            </a:pPr>
            <a:r>
              <a:rPr lang="en-CA"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Most common AE’s: nausea (14-60% vs 11% placebo), vomiting (3-26% vs 1% placebo), hypersensitivity (3% vs 3-20%)</a:t>
            </a:r>
          </a:p>
          <a:p>
            <a:pPr marL="0" indent="0" defTabSz="914377">
              <a:buNone/>
            </a:pPr>
            <a:r>
              <a:rPr lang="en-CA"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Surrogates (lipids, BP, A1C) generally improve: E.g. 41% of hypertension pts stopped ≥1 BP med on 8mg/weekly</a:t>
            </a:r>
          </a:p>
          <a:p>
            <a:pPr marL="0" indent="0" defTabSz="914377">
              <a:buNone/>
            </a:pPr>
            <a:r>
              <a:rPr lang="en-CA"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Limitations: </a:t>
            </a:r>
            <a:r>
              <a:rPr lang="en-CA"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Industry funded, small numbers per group (phase 2 trial), included overweight with risk = 4%</a:t>
            </a:r>
          </a:p>
          <a:p>
            <a:pPr marL="0" indent="0" defTabSz="914377">
              <a:buNone/>
            </a:pPr>
            <a:endParaRPr lang="en-CA" sz="1800" b="1" dirty="0">
              <a:solidFill>
                <a:prstClr val="black"/>
              </a:solidFill>
              <a:latin typeface="Calibri Light" panose="020F0302020204030204"/>
            </a:endParaRPr>
          </a:p>
        </p:txBody>
      </p:sp>
      <p:sp>
        <p:nvSpPr>
          <p:cNvPr id="15" name="Rectangle 14">
            <a:extLst>
              <a:ext uri="{FF2B5EF4-FFF2-40B4-BE49-F238E27FC236}">
                <a16:creationId xmlns:a16="http://schemas.microsoft.com/office/drawing/2014/main" id="{2526BCDE-9248-521B-4B4C-1D2380E9FD5C}"/>
              </a:ext>
            </a:extLst>
          </p:cNvPr>
          <p:cNvSpPr/>
          <p:nvPr/>
        </p:nvSpPr>
        <p:spPr>
          <a:xfrm>
            <a:off x="5486400" y="6480568"/>
            <a:ext cx="6096000" cy="261610"/>
          </a:xfrm>
          <a:prstGeom prst="rect">
            <a:avLst/>
          </a:prstGeom>
        </p:spPr>
        <p:txBody>
          <a:bodyPr>
            <a:spAutoFit/>
          </a:bodyPr>
          <a:lstStyle/>
          <a:p>
            <a:pPr algn="r" defTabSz="914377"/>
            <a:r>
              <a:rPr lang="en-CA" sz="1100" i="1" dirty="0">
                <a:solidFill>
                  <a:srgbClr val="212121"/>
                </a:solidFill>
                <a:latin typeface="BlinkMacSystemFont"/>
              </a:rPr>
              <a:t>N </a:t>
            </a:r>
            <a:r>
              <a:rPr lang="en-CA" sz="1100" i="1" dirty="0" err="1">
                <a:solidFill>
                  <a:srgbClr val="212121"/>
                </a:solidFill>
                <a:latin typeface="BlinkMacSystemFont"/>
              </a:rPr>
              <a:t>Engl</a:t>
            </a:r>
            <a:r>
              <a:rPr lang="en-CA" sz="1100" i="1" dirty="0">
                <a:solidFill>
                  <a:srgbClr val="212121"/>
                </a:solidFill>
                <a:latin typeface="BlinkMacSystemFont"/>
              </a:rPr>
              <a:t> J Med</a:t>
            </a:r>
            <a:r>
              <a:rPr lang="en-CA" sz="1100" dirty="0">
                <a:solidFill>
                  <a:srgbClr val="212121"/>
                </a:solidFill>
                <a:latin typeface="BlinkMacSystemFont"/>
              </a:rPr>
              <a:t>. 2023;10.1056/NEJMoa2301972</a:t>
            </a:r>
            <a:endParaRPr lang="en-CA" sz="1067" dirty="0">
              <a:solidFill>
                <a:prstClr val="black"/>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32C4206F-EF10-124C-F319-4D1D20FC739E}"/>
              </a:ext>
            </a:extLst>
          </p:cNvPr>
          <p:cNvSpPr txBox="1"/>
          <p:nvPr/>
        </p:nvSpPr>
        <p:spPr>
          <a:xfrm>
            <a:off x="304802" y="5216651"/>
            <a:ext cx="11277599" cy="430887"/>
          </a:xfrm>
          <a:prstGeom prst="rect">
            <a:avLst/>
          </a:prstGeom>
          <a:noFill/>
        </p:spPr>
        <p:txBody>
          <a:bodyPr wrap="square" rtlCol="0">
            <a:spAutoFit/>
          </a:bodyPr>
          <a:lstStyle/>
          <a:p>
            <a:pPr defTabSz="914377"/>
            <a:r>
              <a:rPr lang="en-CA" sz="2200" b="1" dirty="0">
                <a:solidFill>
                  <a:prstClr val="black"/>
                </a:solidFill>
                <a:latin typeface="Calibri Light" panose="020F0302020204030204"/>
              </a:rPr>
              <a:t>Bottom Line</a:t>
            </a:r>
          </a:p>
        </p:txBody>
      </p:sp>
      <p:graphicFrame>
        <p:nvGraphicFramePr>
          <p:cNvPr id="3" name="Table 2">
            <a:extLst>
              <a:ext uri="{FF2B5EF4-FFF2-40B4-BE49-F238E27FC236}">
                <a16:creationId xmlns:a16="http://schemas.microsoft.com/office/drawing/2014/main" id="{9B1CECB0-33E7-6EF5-68CC-1930FF203718}"/>
              </a:ext>
            </a:extLst>
          </p:cNvPr>
          <p:cNvGraphicFramePr>
            <a:graphicFrameLocks noGrp="1"/>
          </p:cNvGraphicFramePr>
          <p:nvPr>
            <p:extLst>
              <p:ext uri="{D42A27DB-BD31-4B8C-83A1-F6EECF244321}">
                <p14:modId xmlns:p14="http://schemas.microsoft.com/office/powerpoint/2010/main" val="575631861"/>
              </p:ext>
            </p:extLst>
          </p:nvPr>
        </p:nvGraphicFramePr>
        <p:xfrm>
          <a:off x="508000" y="1775411"/>
          <a:ext cx="10327046" cy="1800704"/>
        </p:xfrm>
        <a:graphic>
          <a:graphicData uri="http://schemas.openxmlformats.org/drawingml/2006/table">
            <a:tbl>
              <a:tblPr firstRow="1" firstCol="1" bandRow="1">
                <a:tableStyleId>{00A15C55-8517-42AA-B614-E9B94910E393}</a:tableStyleId>
              </a:tblPr>
              <a:tblGrid>
                <a:gridCol w="4351405">
                  <a:extLst>
                    <a:ext uri="{9D8B030D-6E8A-4147-A177-3AD203B41FA5}">
                      <a16:colId xmlns:a16="http://schemas.microsoft.com/office/drawing/2014/main" val="3407852613"/>
                    </a:ext>
                  </a:extLst>
                </a:gridCol>
                <a:gridCol w="1297567">
                  <a:extLst>
                    <a:ext uri="{9D8B030D-6E8A-4147-A177-3AD203B41FA5}">
                      <a16:colId xmlns:a16="http://schemas.microsoft.com/office/drawing/2014/main" val="3092790075"/>
                    </a:ext>
                  </a:extLst>
                </a:gridCol>
                <a:gridCol w="1129112">
                  <a:extLst>
                    <a:ext uri="{9D8B030D-6E8A-4147-A177-3AD203B41FA5}">
                      <a16:colId xmlns:a16="http://schemas.microsoft.com/office/drawing/2014/main" val="1602527614"/>
                    </a:ext>
                  </a:extLst>
                </a:gridCol>
                <a:gridCol w="1129112">
                  <a:extLst>
                    <a:ext uri="{9D8B030D-6E8A-4147-A177-3AD203B41FA5}">
                      <a16:colId xmlns:a16="http://schemas.microsoft.com/office/drawing/2014/main" val="2668992147"/>
                    </a:ext>
                  </a:extLst>
                </a:gridCol>
                <a:gridCol w="1267975">
                  <a:extLst>
                    <a:ext uri="{9D8B030D-6E8A-4147-A177-3AD203B41FA5}">
                      <a16:colId xmlns:a16="http://schemas.microsoft.com/office/drawing/2014/main" val="1826043899"/>
                    </a:ext>
                  </a:extLst>
                </a:gridCol>
                <a:gridCol w="1151875">
                  <a:extLst>
                    <a:ext uri="{9D8B030D-6E8A-4147-A177-3AD203B41FA5}">
                      <a16:colId xmlns:a16="http://schemas.microsoft.com/office/drawing/2014/main" val="518622032"/>
                    </a:ext>
                  </a:extLst>
                </a:gridCol>
              </a:tblGrid>
              <a:tr h="450176">
                <a:tc>
                  <a:txBody>
                    <a:bodyPr/>
                    <a:lstStyle/>
                    <a:p>
                      <a:r>
                        <a:rPr lang="en-US" sz="2000" dirty="0">
                          <a:effectLst/>
                        </a:rPr>
                        <a:t>Outcome (48 weeks)</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a:effectLst/>
                        </a:rPr>
                        <a:t>1mg</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a:effectLst/>
                        </a:rPr>
                        <a:t>4mg</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a:effectLst/>
                        </a:rPr>
                        <a:t>8mg </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a:effectLst/>
                        </a:rPr>
                        <a:t>12 mg </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a:effectLst/>
                        </a:rPr>
                        <a:t>Placebo</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27345"/>
                  </a:ext>
                </a:extLst>
              </a:tr>
              <a:tr h="450176">
                <a:tc>
                  <a:txBody>
                    <a:bodyPr/>
                    <a:lstStyle/>
                    <a:p>
                      <a:r>
                        <a:rPr lang="en-US" sz="2000" dirty="0">
                          <a:effectLst/>
                        </a:rPr>
                        <a:t>Mean % change in weight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a:effectLst/>
                        </a:rPr>
                        <a:t>9</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a:effectLst/>
                        </a:rPr>
                        <a:t>17</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a:effectLst/>
                        </a:rPr>
                        <a:t>23</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a:effectLst/>
                        </a:rPr>
                        <a:t>24</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dirty="0">
                          <a:effectLst/>
                        </a:rPr>
                        <a:t>2</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6520276"/>
                  </a:ext>
                </a:extLst>
              </a:tr>
              <a:tr h="450176">
                <a:tc>
                  <a:txBody>
                    <a:bodyPr/>
                    <a:lstStyle/>
                    <a:p>
                      <a:r>
                        <a:rPr lang="en-US" sz="2000" dirty="0">
                          <a:effectLst/>
                        </a:rPr>
                        <a:t>≥10% weight loss (NNT)</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dirty="0">
                          <a:effectLst/>
                        </a:rPr>
                        <a:t>27% (6)</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dirty="0">
                          <a:effectLst/>
                        </a:rPr>
                        <a:t>75% (2)</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dirty="0">
                          <a:effectLst/>
                        </a:rPr>
                        <a:t>91% (2)</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dirty="0">
                          <a:effectLst/>
                        </a:rPr>
                        <a:t>93% (2)</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dirty="0">
                          <a:effectLst/>
                        </a:rPr>
                        <a:t>9%</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0275438"/>
                  </a:ext>
                </a:extLst>
              </a:tr>
              <a:tr h="450176">
                <a:tc>
                  <a:txBody>
                    <a:bodyPr/>
                    <a:lstStyle/>
                    <a:p>
                      <a:r>
                        <a:rPr lang="en-US" sz="2000" dirty="0">
                          <a:effectLst/>
                        </a:rPr>
                        <a:t>Withdrawals due to adverse events</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dirty="0">
                          <a:effectLst/>
                        </a:rPr>
                        <a:t>7%</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dirty="0">
                          <a:effectLst/>
                        </a:rPr>
                        <a:t>8%</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dirty="0">
                          <a:effectLst/>
                        </a:rPr>
                        <a:t>10%</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dirty="0">
                          <a:effectLst/>
                        </a:rPr>
                        <a:t>16%</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dirty="0">
                          <a:effectLst/>
                        </a:rPr>
                        <a:t>0</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6179739"/>
                  </a:ext>
                </a:extLst>
              </a:tr>
            </a:tbl>
          </a:graphicData>
        </a:graphic>
      </p:graphicFrame>
      <p:sp>
        <p:nvSpPr>
          <p:cNvPr id="11" name="Rectangle 10">
            <a:extLst>
              <a:ext uri="{FF2B5EF4-FFF2-40B4-BE49-F238E27FC236}">
                <a16:creationId xmlns:a16="http://schemas.microsoft.com/office/drawing/2014/main" id="{4E23F3D5-D476-F7F2-992F-E9D94E7E2AF9}"/>
              </a:ext>
            </a:extLst>
          </p:cNvPr>
          <p:cNvSpPr/>
          <p:nvPr/>
        </p:nvSpPr>
        <p:spPr>
          <a:xfrm>
            <a:off x="47170" y="6029596"/>
            <a:ext cx="3360532" cy="7433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2DB031AB-9841-6165-68E1-5A68FE028E6F}"/>
              </a:ext>
            </a:extLst>
          </p:cNvPr>
          <p:cNvSpPr/>
          <p:nvPr/>
        </p:nvSpPr>
        <p:spPr>
          <a:xfrm>
            <a:off x="1" y="5106071"/>
            <a:ext cx="12144831" cy="1223957"/>
          </a:xfrm>
          <a:prstGeom prst="rect">
            <a:avLst/>
          </a:prstGeom>
          <a:solidFill>
            <a:srgbClr val="D9ECF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dirty="0">
              <a:solidFill>
                <a:prstClr val="white"/>
              </a:solidFill>
              <a:latin typeface="Calibri" panose="020F0502020204030204"/>
            </a:endParaRPr>
          </a:p>
        </p:txBody>
      </p:sp>
      <p:sp>
        <p:nvSpPr>
          <p:cNvPr id="8" name="Content Placeholder 2">
            <a:extLst>
              <a:ext uri="{FF2B5EF4-FFF2-40B4-BE49-F238E27FC236}">
                <a16:creationId xmlns:a16="http://schemas.microsoft.com/office/drawing/2014/main" id="{64B97B7C-4FA4-2740-9474-2F2DF388914A}"/>
              </a:ext>
            </a:extLst>
          </p:cNvPr>
          <p:cNvSpPr txBox="1">
            <a:spLocks/>
          </p:cNvSpPr>
          <p:nvPr/>
        </p:nvSpPr>
        <p:spPr>
          <a:xfrm>
            <a:off x="328385" y="5517732"/>
            <a:ext cx="11840031" cy="1073897"/>
          </a:xfr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7">
              <a:buNone/>
            </a:pPr>
            <a:r>
              <a:rPr lang="en-CA"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Retatrutide</a:t>
            </a:r>
            <a:r>
              <a:rPr lang="en-CA"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CA"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s.c</a:t>
            </a:r>
            <a:r>
              <a:rPr lang="en-CA"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weekly results in an average 9-24% weight loss after 48 weeks vs 2% with placebo. At 4mg and up, ≥75% experience ≥10% weight loss &amp; 7-16% will discontinue due to adverse events. </a:t>
            </a:r>
            <a:endParaRPr lang="en-CA" sz="2800" b="1" dirty="0">
              <a:solidFill>
                <a:prstClr val="black"/>
              </a:solidFill>
              <a:latin typeface="Calibri" panose="020F0502020204030204"/>
            </a:endParaRPr>
          </a:p>
        </p:txBody>
      </p:sp>
      <p:sp>
        <p:nvSpPr>
          <p:cNvPr id="2" name="TextBox 1">
            <a:extLst>
              <a:ext uri="{FF2B5EF4-FFF2-40B4-BE49-F238E27FC236}">
                <a16:creationId xmlns:a16="http://schemas.microsoft.com/office/drawing/2014/main" id="{8FC095D2-CDB1-D5BD-295A-5C1C9E341B05}"/>
              </a:ext>
            </a:extLst>
          </p:cNvPr>
          <p:cNvSpPr txBox="1"/>
          <p:nvPr/>
        </p:nvSpPr>
        <p:spPr>
          <a:xfrm>
            <a:off x="0" y="6502234"/>
            <a:ext cx="445956" cy="369332"/>
          </a:xfrm>
          <a:prstGeom prst="rect">
            <a:avLst/>
          </a:prstGeom>
          <a:noFill/>
        </p:spPr>
        <p:txBody>
          <a:bodyPr wrap="none" rtlCol="0">
            <a:spAutoFit/>
          </a:bodyPr>
          <a:lstStyle/>
          <a:p>
            <a:r>
              <a:rPr lang="en-US" dirty="0"/>
              <a:t>DP</a:t>
            </a:r>
          </a:p>
        </p:txBody>
      </p:sp>
    </p:spTree>
    <p:custDataLst>
      <p:tags r:id="rId1"/>
    </p:custDataLst>
    <p:extLst>
      <p:ext uri="{BB962C8B-B14F-4D97-AF65-F5344CB8AC3E}">
        <p14:creationId xmlns:p14="http://schemas.microsoft.com/office/powerpoint/2010/main" val="95612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83AE3D-FF8D-A363-9572-D639EC821582}"/>
              </a:ext>
            </a:extLst>
          </p:cNvPr>
          <p:cNvSpPr/>
          <p:nvPr/>
        </p:nvSpPr>
        <p:spPr>
          <a:xfrm>
            <a:off x="8066" y="0"/>
            <a:ext cx="12183935" cy="6383120"/>
          </a:xfrm>
          <a:prstGeom prst="rect">
            <a:avLst/>
          </a:prstGeom>
          <a:solidFill>
            <a:srgbClr val="D9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srgbClr val="0F406A"/>
              </a:solidFill>
              <a:latin typeface="Calibri" panose="020F0502020204030204"/>
            </a:endParaRPr>
          </a:p>
        </p:txBody>
      </p:sp>
      <p:sp>
        <p:nvSpPr>
          <p:cNvPr id="4" name="TextBox 3">
            <a:extLst>
              <a:ext uri="{FF2B5EF4-FFF2-40B4-BE49-F238E27FC236}">
                <a16:creationId xmlns:a16="http://schemas.microsoft.com/office/drawing/2014/main" id="{A41C606C-A7E6-4E2B-8793-51BB563D1136}"/>
              </a:ext>
            </a:extLst>
          </p:cNvPr>
          <p:cNvSpPr txBox="1"/>
          <p:nvPr/>
        </p:nvSpPr>
        <p:spPr>
          <a:xfrm>
            <a:off x="1066800" y="285714"/>
            <a:ext cx="10058400" cy="584775"/>
          </a:xfrm>
          <a:prstGeom prst="rect">
            <a:avLst/>
          </a:prstGeom>
          <a:noFill/>
        </p:spPr>
        <p:txBody>
          <a:bodyPr wrap="square" rtlCol="0">
            <a:spAutoFit/>
          </a:bodyPr>
          <a:lstStyle/>
          <a:p>
            <a:pPr algn="ctr" defTabSz="1219170">
              <a:defRPr/>
            </a:pPr>
            <a:r>
              <a:rPr lang="en-CA" sz="3200" dirty="0">
                <a:solidFill>
                  <a:srgbClr val="163E59"/>
                </a:solidFill>
                <a:latin typeface="Rockwell" panose="02060603020205020403" pitchFamily="18" charset="77"/>
              </a:rPr>
              <a:t>Snappers</a:t>
            </a:r>
          </a:p>
        </p:txBody>
      </p:sp>
      <p:sp>
        <p:nvSpPr>
          <p:cNvPr id="15" name="Rectangle 14">
            <a:extLst>
              <a:ext uri="{FF2B5EF4-FFF2-40B4-BE49-F238E27FC236}">
                <a16:creationId xmlns:a16="http://schemas.microsoft.com/office/drawing/2014/main" id="{2526BCDE-9248-521B-4B4C-1D2380E9FD5C}"/>
              </a:ext>
            </a:extLst>
          </p:cNvPr>
          <p:cNvSpPr/>
          <p:nvPr/>
        </p:nvSpPr>
        <p:spPr>
          <a:xfrm>
            <a:off x="-389658" y="-9589"/>
            <a:ext cx="4767135" cy="913392"/>
          </a:xfrm>
          <a:prstGeom prst="rect">
            <a:avLst/>
          </a:prstGeom>
        </p:spPr>
        <p:txBody>
          <a:bodyPr wrap="square">
            <a:spAutoFit/>
          </a:bodyPr>
          <a:lstStyle/>
          <a:p>
            <a:pPr marL="304792" defTabSz="1219170">
              <a:defRPr/>
            </a:pPr>
            <a:r>
              <a:rPr lang="en-CA" sz="1067" dirty="0">
                <a:solidFill>
                  <a:srgbClr val="0F406A"/>
                </a:solidFill>
                <a:latin typeface="Calibri" panose="020F0502020204030204" pitchFamily="34" charset="0"/>
                <a:ea typeface="Calibri" panose="020F0502020204030204" pitchFamily="34" charset="0"/>
                <a:cs typeface="Times New Roman" panose="02020603050405020304" pitchFamily="18" charset="0"/>
              </a:rPr>
              <a:t>1. </a:t>
            </a:r>
            <a:r>
              <a:rPr lang="en-CA" sz="1067" dirty="0" err="1">
                <a:solidFill>
                  <a:srgbClr val="0F406A"/>
                </a:solidFill>
                <a:latin typeface="Calibri" panose="020F0502020204030204" pitchFamily="34" charset="0"/>
                <a:ea typeface="Calibri" panose="020F0502020204030204" pitchFamily="34" charset="0"/>
                <a:cs typeface="Times New Roman" panose="02020603050405020304" pitchFamily="18" charset="0"/>
              </a:rPr>
              <a:t>Whartson</a:t>
            </a:r>
            <a:r>
              <a:rPr lang="en-CA" sz="1067" dirty="0">
                <a:solidFill>
                  <a:srgbClr val="0F406A"/>
                </a:solidFill>
                <a:latin typeface="Calibri" panose="020F0502020204030204" pitchFamily="34" charset="0"/>
                <a:ea typeface="Calibri" panose="020F0502020204030204" pitchFamily="34" charset="0"/>
                <a:cs typeface="Times New Roman" panose="02020603050405020304" pitchFamily="18" charset="0"/>
              </a:rPr>
              <a:t> S, et al. N Engl J Med. 2023 Jun 23; 2. Garvey WT et al. Lancet 2023 June 26;S0140-6736(23)01200-X; 3. Knop FK et al. Lancet 2023. June 23;S0140-6736(23):01185-6. 4. </a:t>
            </a:r>
            <a:r>
              <a:rPr lang="en-CA" sz="1067" dirty="0" err="1">
                <a:solidFill>
                  <a:srgbClr val="0F406A"/>
                </a:solidFill>
                <a:latin typeface="Calibri" panose="020F0502020204030204" pitchFamily="34" charset="0"/>
                <a:ea typeface="Calibri" panose="020F0502020204030204" pitchFamily="34" charset="0"/>
                <a:cs typeface="Times New Roman" panose="02020603050405020304" pitchFamily="18" charset="0"/>
              </a:rPr>
              <a:t>Weghuber</a:t>
            </a:r>
            <a:r>
              <a:rPr lang="en-CA" sz="1067" dirty="0">
                <a:solidFill>
                  <a:srgbClr val="0F406A"/>
                </a:solidFill>
                <a:latin typeface="Calibri" panose="020F0502020204030204" pitchFamily="34" charset="0"/>
                <a:ea typeface="Calibri" panose="020F0502020204030204" pitchFamily="34" charset="0"/>
                <a:cs typeface="Times New Roman" panose="02020603050405020304" pitchFamily="18" charset="0"/>
              </a:rPr>
              <a:t> D et al. N Engl J Med. 2022 Dec 15;387(24):45-57.</a:t>
            </a:r>
            <a:endParaRPr lang="en-US" sz="2400" dirty="0">
              <a:solidFill>
                <a:srgbClr val="0F406A"/>
              </a:solidFill>
              <a:latin typeface="Calibri" panose="020F0502020204030204" pitchFamily="34" charset="0"/>
              <a:ea typeface="Calibri" panose="020F0502020204030204" pitchFamily="34" charset="0"/>
              <a:cs typeface="Times New Roman" panose="02020603050405020304" pitchFamily="18" charset="0"/>
            </a:endParaRPr>
          </a:p>
          <a:p>
            <a:pPr marL="304792" defTabSz="1219170">
              <a:defRPr/>
            </a:pPr>
            <a:endParaRPr lang="en-US" sz="1067" dirty="0">
              <a:solidFill>
                <a:srgbClr val="0F406A"/>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 name="Straight Connector 1">
            <a:extLst>
              <a:ext uri="{FF2B5EF4-FFF2-40B4-BE49-F238E27FC236}">
                <a16:creationId xmlns:a16="http://schemas.microsoft.com/office/drawing/2014/main" id="{C0FD78F5-C4CD-21AE-752C-8341FEEB6988}"/>
              </a:ext>
            </a:extLst>
          </p:cNvPr>
          <p:cNvCxnSpPr>
            <a:cxnSpLocks/>
          </p:cNvCxnSpPr>
          <p:nvPr/>
        </p:nvCxnSpPr>
        <p:spPr>
          <a:xfrm>
            <a:off x="455107" y="3633847"/>
            <a:ext cx="11295964" cy="0"/>
          </a:xfrm>
          <a:prstGeom prst="line">
            <a:avLst/>
          </a:prstGeom>
          <a:ln w="25400">
            <a:solidFill>
              <a:srgbClr val="163E5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AD2504-FA23-BFD5-C1B3-18C20774D0DD}"/>
              </a:ext>
            </a:extLst>
          </p:cNvPr>
          <p:cNvCxnSpPr>
            <a:cxnSpLocks/>
          </p:cNvCxnSpPr>
          <p:nvPr/>
        </p:nvCxnSpPr>
        <p:spPr>
          <a:xfrm>
            <a:off x="6096000" y="1347179"/>
            <a:ext cx="0" cy="4621821"/>
          </a:xfrm>
          <a:prstGeom prst="line">
            <a:avLst/>
          </a:prstGeom>
          <a:ln w="25400">
            <a:solidFill>
              <a:srgbClr val="163E59"/>
            </a:solidFill>
          </a:ln>
        </p:spPr>
        <p:style>
          <a:lnRef idx="1">
            <a:schemeClr val="accent1"/>
          </a:lnRef>
          <a:fillRef idx="0">
            <a:schemeClr val="accent1"/>
          </a:fillRef>
          <a:effectRef idx="0">
            <a:schemeClr val="accent1"/>
          </a:effectRef>
          <a:fontRef idx="minor">
            <a:schemeClr val="tx1"/>
          </a:fontRef>
        </p:style>
      </p:cxnSp>
      <p:sp>
        <p:nvSpPr>
          <p:cNvPr id="14" name="Content Placeholder 3">
            <a:extLst>
              <a:ext uri="{FF2B5EF4-FFF2-40B4-BE49-F238E27FC236}">
                <a16:creationId xmlns:a16="http://schemas.microsoft.com/office/drawing/2014/main" id="{82B0B0E8-F8A6-1084-BA33-C8A5D33DE307}"/>
              </a:ext>
            </a:extLst>
          </p:cNvPr>
          <p:cNvSpPr txBox="1">
            <a:spLocks/>
          </p:cNvSpPr>
          <p:nvPr/>
        </p:nvSpPr>
        <p:spPr>
          <a:xfrm>
            <a:off x="6296074" y="1061175"/>
            <a:ext cx="5622092" cy="2159947"/>
          </a:xfrm>
          <a:prstGeom prst="rect">
            <a:avLst/>
          </a:prstGeom>
          <a:no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defRPr/>
            </a:pPr>
            <a:r>
              <a:rPr lang="en-US" sz="2000" b="1" dirty="0" err="1">
                <a:solidFill>
                  <a:srgbClr val="163E59"/>
                </a:solidFill>
                <a:latin typeface="Calibri" panose="020F0502020204030204"/>
              </a:rPr>
              <a:t>Tirzepatide</a:t>
            </a:r>
            <a:r>
              <a:rPr lang="en-US" sz="2000" b="1" dirty="0">
                <a:solidFill>
                  <a:srgbClr val="163E59"/>
                </a:solidFill>
                <a:latin typeface="Calibri" panose="020F0502020204030204"/>
              </a:rPr>
              <a:t> for obesity in patients with TIIDM</a:t>
            </a:r>
            <a:endParaRPr lang="en-US" sz="2000" dirty="0">
              <a:solidFill>
                <a:srgbClr val="163E59"/>
              </a:solidFill>
              <a:latin typeface="Calibri" panose="020F0502020204030204"/>
            </a:endParaRPr>
          </a:p>
          <a:p>
            <a:pPr marL="380990" indent="-380990" defTabSz="1219170">
              <a:defRPr/>
            </a:pPr>
            <a:r>
              <a:rPr lang="en-US" sz="2000" dirty="0">
                <a:solidFill>
                  <a:srgbClr val="163E59"/>
                </a:solidFill>
                <a:latin typeface="Calibri" panose="020F0502020204030204"/>
              </a:rPr>
              <a:t>938 adults (101 kg, HgbA1c 8%) randomized to </a:t>
            </a:r>
            <a:r>
              <a:rPr lang="en-US" sz="2000" dirty="0" err="1">
                <a:solidFill>
                  <a:srgbClr val="163E59"/>
                </a:solidFill>
                <a:latin typeface="Calibri" panose="020F0502020204030204"/>
              </a:rPr>
              <a:t>tirzepatide</a:t>
            </a:r>
            <a:r>
              <a:rPr lang="en-US" sz="2000" dirty="0">
                <a:solidFill>
                  <a:srgbClr val="163E59"/>
                </a:solidFill>
                <a:latin typeface="Calibri" panose="020F0502020204030204"/>
              </a:rPr>
              <a:t> 10 mg, 15 mg or placebo x 72 weeks. All received lifestyle intervention. </a:t>
            </a:r>
          </a:p>
          <a:p>
            <a:pPr marL="380990" indent="-380990" defTabSz="1219170">
              <a:defRPr/>
            </a:pPr>
            <a:r>
              <a:rPr lang="en-US" sz="2000" u="sng" dirty="0">
                <a:solidFill>
                  <a:srgbClr val="163E59"/>
                </a:solidFill>
                <a:latin typeface="Calibri" panose="020F0502020204030204"/>
              </a:rPr>
              <a:t>&gt;</a:t>
            </a:r>
            <a:r>
              <a:rPr lang="en-US" sz="2000" dirty="0">
                <a:solidFill>
                  <a:srgbClr val="163E59"/>
                </a:solidFill>
                <a:latin typeface="Calibri" panose="020F0502020204030204"/>
              </a:rPr>
              <a:t>10% weight loss: 65% versus 9% (placebo)</a:t>
            </a:r>
            <a:endParaRPr lang="en-US" sz="2000" u="sng" dirty="0">
              <a:solidFill>
                <a:srgbClr val="163E59"/>
              </a:solidFill>
              <a:latin typeface="Calibri" panose="020F0502020204030204"/>
            </a:endParaRPr>
          </a:p>
          <a:p>
            <a:pPr marL="0" indent="0" defTabSz="1219170">
              <a:buNone/>
              <a:defRPr/>
            </a:pPr>
            <a:r>
              <a:rPr lang="en-US" sz="2000" b="1" dirty="0">
                <a:solidFill>
                  <a:srgbClr val="163E59"/>
                </a:solidFill>
                <a:latin typeface="Calibri" panose="020F0502020204030204"/>
              </a:rPr>
              <a:t>Bottom-Line</a:t>
            </a:r>
            <a:endParaRPr lang="en-US" sz="2000" dirty="0">
              <a:solidFill>
                <a:srgbClr val="163E59"/>
              </a:solidFill>
              <a:latin typeface="Calibri" panose="020F0502020204030204"/>
            </a:endParaRPr>
          </a:p>
          <a:p>
            <a:pPr marL="0" indent="0" defTabSz="1219170">
              <a:buNone/>
              <a:defRPr/>
            </a:pPr>
            <a:r>
              <a:rPr lang="en-CA" sz="2000" dirty="0">
                <a:solidFill>
                  <a:srgbClr val="163E59"/>
                </a:solidFill>
                <a:latin typeface="Calibri" panose="020F0502020204030204"/>
              </a:rPr>
              <a:t>Industry funded with results like previous studies.</a:t>
            </a:r>
            <a:endParaRPr lang="en-US" sz="2000" dirty="0">
              <a:solidFill>
                <a:srgbClr val="163E59"/>
              </a:solidFill>
              <a:latin typeface="Calibri" panose="020F0502020204030204"/>
            </a:endParaRPr>
          </a:p>
        </p:txBody>
      </p:sp>
      <p:sp>
        <p:nvSpPr>
          <p:cNvPr id="16" name="Content Placeholder 3">
            <a:extLst>
              <a:ext uri="{FF2B5EF4-FFF2-40B4-BE49-F238E27FC236}">
                <a16:creationId xmlns:a16="http://schemas.microsoft.com/office/drawing/2014/main" id="{7AD2B2FB-8751-F43F-14EC-43A12CFABE19}"/>
              </a:ext>
            </a:extLst>
          </p:cNvPr>
          <p:cNvSpPr txBox="1">
            <a:spLocks/>
          </p:cNvSpPr>
          <p:nvPr/>
        </p:nvSpPr>
        <p:spPr>
          <a:xfrm>
            <a:off x="452311" y="3675617"/>
            <a:ext cx="5655576" cy="2438804"/>
          </a:xfrm>
          <a:prstGeom prst="rect">
            <a:avLst/>
          </a:prstGeom>
          <a:no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defRPr/>
            </a:pPr>
            <a:r>
              <a:rPr lang="en-US" sz="2000" b="1" dirty="0">
                <a:solidFill>
                  <a:srgbClr val="163E59"/>
                </a:solidFill>
                <a:latin typeface="Calibri" panose="020F0502020204030204"/>
              </a:rPr>
              <a:t>Oral </a:t>
            </a:r>
            <a:r>
              <a:rPr lang="en-US" sz="2000" b="1" dirty="0" err="1">
                <a:solidFill>
                  <a:srgbClr val="163E59"/>
                </a:solidFill>
                <a:latin typeface="Calibri" panose="020F0502020204030204"/>
              </a:rPr>
              <a:t>Semaglutide</a:t>
            </a:r>
            <a:r>
              <a:rPr lang="en-US" sz="2000" b="1" dirty="0">
                <a:solidFill>
                  <a:srgbClr val="163E59"/>
                </a:solidFill>
                <a:latin typeface="Calibri" panose="020F0502020204030204"/>
              </a:rPr>
              <a:t> for overweight &amp; obesity </a:t>
            </a:r>
            <a:endParaRPr lang="en-US" sz="2000" dirty="0">
              <a:solidFill>
                <a:srgbClr val="163E59"/>
              </a:solidFill>
              <a:latin typeface="Calibri" panose="020F0502020204030204"/>
            </a:endParaRPr>
          </a:p>
          <a:p>
            <a:pPr marL="380990" indent="-380990" defTabSz="1219170">
              <a:defRPr/>
            </a:pPr>
            <a:r>
              <a:rPr lang="en-US" sz="2000" dirty="0">
                <a:solidFill>
                  <a:srgbClr val="163E59"/>
                </a:solidFill>
                <a:latin typeface="Calibri" panose="020F0502020204030204"/>
              </a:rPr>
              <a:t>667 adults (105 kg, BMI 38) given </a:t>
            </a:r>
            <a:r>
              <a:rPr lang="en-US" sz="2000" dirty="0" err="1">
                <a:solidFill>
                  <a:srgbClr val="163E59"/>
                </a:solidFill>
                <a:latin typeface="Calibri" panose="020F0502020204030204"/>
              </a:rPr>
              <a:t>semaglutide</a:t>
            </a:r>
            <a:r>
              <a:rPr lang="en-US" sz="2000" dirty="0">
                <a:solidFill>
                  <a:srgbClr val="163E59"/>
                </a:solidFill>
                <a:latin typeface="Calibri" panose="020F0502020204030204"/>
              </a:rPr>
              <a:t> 50 mg or placebo x 68 weeks. All received lifestyle intervention.</a:t>
            </a:r>
          </a:p>
          <a:p>
            <a:pPr marL="380990" indent="-380990" defTabSz="1219170">
              <a:defRPr/>
            </a:pPr>
            <a:r>
              <a:rPr lang="en-US" sz="2000" u="sng" dirty="0">
                <a:solidFill>
                  <a:srgbClr val="163E59"/>
                </a:solidFill>
                <a:latin typeface="Calibri" panose="020F0502020204030204"/>
              </a:rPr>
              <a:t>&gt;</a:t>
            </a:r>
            <a:r>
              <a:rPr lang="en-US" sz="2000" dirty="0">
                <a:solidFill>
                  <a:srgbClr val="163E59"/>
                </a:solidFill>
                <a:latin typeface="Calibri" panose="020F0502020204030204"/>
              </a:rPr>
              <a:t>10% weight loss: 70% versus 12% (placebo)</a:t>
            </a:r>
            <a:endParaRPr lang="en-US" sz="2000" u="sng" dirty="0">
              <a:solidFill>
                <a:srgbClr val="163E59"/>
              </a:solidFill>
              <a:latin typeface="Calibri" panose="020F0502020204030204"/>
            </a:endParaRPr>
          </a:p>
          <a:p>
            <a:pPr marL="0" indent="0" defTabSz="1219170">
              <a:buNone/>
              <a:defRPr/>
            </a:pPr>
            <a:r>
              <a:rPr lang="en-US" sz="2000" b="1" dirty="0">
                <a:solidFill>
                  <a:srgbClr val="163E59"/>
                </a:solidFill>
                <a:latin typeface="Calibri" panose="020F0502020204030204"/>
              </a:rPr>
              <a:t>Bottom-Line</a:t>
            </a:r>
            <a:endParaRPr lang="en-US" sz="2000" dirty="0">
              <a:solidFill>
                <a:srgbClr val="163E59"/>
              </a:solidFill>
              <a:latin typeface="Calibri" panose="020F0502020204030204"/>
            </a:endParaRPr>
          </a:p>
          <a:p>
            <a:pPr marL="0" indent="0" defTabSz="1219170">
              <a:buNone/>
              <a:defRPr/>
            </a:pPr>
            <a:r>
              <a:rPr lang="en-CA" sz="2000" dirty="0">
                <a:solidFill>
                  <a:srgbClr val="163E59"/>
                </a:solidFill>
                <a:latin typeface="Calibri" panose="020F0502020204030204"/>
              </a:rPr>
              <a:t>Industry funded with results similar to weekly </a:t>
            </a:r>
            <a:r>
              <a:rPr lang="en-CA" sz="2000" dirty="0" err="1">
                <a:solidFill>
                  <a:srgbClr val="163E59"/>
                </a:solidFill>
                <a:latin typeface="Calibri" panose="020F0502020204030204"/>
              </a:rPr>
              <a:t>semaglutide</a:t>
            </a:r>
            <a:r>
              <a:rPr lang="en-CA" sz="2000" dirty="0">
                <a:solidFill>
                  <a:srgbClr val="163E59"/>
                </a:solidFill>
                <a:latin typeface="Calibri" panose="020F0502020204030204"/>
              </a:rPr>
              <a:t> and other GLP-1.</a:t>
            </a:r>
            <a:endParaRPr lang="en-US" sz="2000" dirty="0">
              <a:solidFill>
                <a:srgbClr val="163E59"/>
              </a:solidFill>
              <a:latin typeface="Calibri" panose="020F0502020204030204"/>
            </a:endParaRPr>
          </a:p>
        </p:txBody>
      </p:sp>
      <p:sp>
        <p:nvSpPr>
          <p:cNvPr id="18" name="Content Placeholder 3">
            <a:extLst>
              <a:ext uri="{FF2B5EF4-FFF2-40B4-BE49-F238E27FC236}">
                <a16:creationId xmlns:a16="http://schemas.microsoft.com/office/drawing/2014/main" id="{1E55AB20-5D0B-2D4B-F091-BF12A24E04BC}"/>
              </a:ext>
            </a:extLst>
          </p:cNvPr>
          <p:cNvSpPr txBox="1">
            <a:spLocks/>
          </p:cNvSpPr>
          <p:nvPr/>
        </p:nvSpPr>
        <p:spPr>
          <a:xfrm>
            <a:off x="6293094" y="3664127"/>
            <a:ext cx="5655573" cy="2438804"/>
          </a:xfrm>
          <a:prstGeom prst="rect">
            <a:avLst/>
          </a:prstGeom>
          <a:no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defRPr/>
            </a:pPr>
            <a:r>
              <a:rPr lang="en-US" sz="2000" b="1" dirty="0" err="1">
                <a:solidFill>
                  <a:srgbClr val="163E59"/>
                </a:solidFill>
                <a:latin typeface="Calibri" panose="020F0502020204030204"/>
              </a:rPr>
              <a:t>Semaglutide</a:t>
            </a:r>
            <a:r>
              <a:rPr lang="en-US" sz="2000" b="1" dirty="0">
                <a:solidFill>
                  <a:srgbClr val="163E59"/>
                </a:solidFill>
                <a:latin typeface="Calibri" panose="020F0502020204030204"/>
              </a:rPr>
              <a:t> for obesity in adolescents</a:t>
            </a:r>
            <a:endParaRPr lang="en-US" sz="2000" dirty="0">
              <a:solidFill>
                <a:srgbClr val="163E59"/>
              </a:solidFill>
              <a:latin typeface="Calibri" panose="020F0502020204030204"/>
            </a:endParaRPr>
          </a:p>
          <a:p>
            <a:pPr marL="380990" indent="-380990" defTabSz="1219170">
              <a:defRPr/>
            </a:pPr>
            <a:r>
              <a:rPr lang="en-US" sz="2000" dirty="0">
                <a:solidFill>
                  <a:srgbClr val="163E59"/>
                </a:solidFill>
                <a:latin typeface="Calibri" panose="020F0502020204030204"/>
              </a:rPr>
              <a:t>201 adolescents (108 kg, BMI 37) randomized to </a:t>
            </a:r>
            <a:r>
              <a:rPr lang="en-US" sz="2000" dirty="0" err="1">
                <a:solidFill>
                  <a:srgbClr val="163E59"/>
                </a:solidFill>
                <a:latin typeface="Calibri" panose="020F0502020204030204"/>
              </a:rPr>
              <a:t>semaglutide</a:t>
            </a:r>
            <a:r>
              <a:rPr lang="en-US" sz="2000" dirty="0">
                <a:solidFill>
                  <a:srgbClr val="163E59"/>
                </a:solidFill>
                <a:latin typeface="Calibri" panose="020F0502020204030204"/>
              </a:rPr>
              <a:t> 2.4 mg/weekly or placebo x 68 weeks. All received lifestyle intervention. </a:t>
            </a:r>
          </a:p>
          <a:p>
            <a:pPr marL="380990" indent="-380990" defTabSz="1219170">
              <a:defRPr/>
            </a:pPr>
            <a:r>
              <a:rPr lang="en-US" sz="2000" u="sng" dirty="0">
                <a:solidFill>
                  <a:srgbClr val="163E59"/>
                </a:solidFill>
                <a:latin typeface="Calibri" panose="020F0502020204030204"/>
              </a:rPr>
              <a:t>&gt;</a:t>
            </a:r>
            <a:r>
              <a:rPr lang="en-US" sz="2000" dirty="0">
                <a:solidFill>
                  <a:srgbClr val="163E59"/>
                </a:solidFill>
                <a:latin typeface="Calibri" panose="020F0502020204030204"/>
              </a:rPr>
              <a:t>10% weight loss: 62% versus 8% (placebo)</a:t>
            </a:r>
          </a:p>
          <a:p>
            <a:pPr marL="0" indent="0" defTabSz="1219170">
              <a:buNone/>
              <a:defRPr/>
            </a:pPr>
            <a:r>
              <a:rPr lang="en-US" sz="2000" b="1" dirty="0">
                <a:solidFill>
                  <a:srgbClr val="163E59"/>
                </a:solidFill>
                <a:latin typeface="Calibri" panose="020F0502020204030204"/>
              </a:rPr>
              <a:t>Bottom-Line</a:t>
            </a:r>
            <a:endParaRPr lang="en-US" sz="2000" dirty="0">
              <a:solidFill>
                <a:srgbClr val="163E59"/>
              </a:solidFill>
              <a:latin typeface="Calibri" panose="020F0502020204030204"/>
            </a:endParaRPr>
          </a:p>
          <a:p>
            <a:pPr marL="0" indent="0" defTabSz="1219170">
              <a:buNone/>
              <a:defRPr/>
            </a:pPr>
            <a:r>
              <a:rPr lang="en-CA" sz="2000" dirty="0">
                <a:solidFill>
                  <a:srgbClr val="163E59"/>
                </a:solidFill>
                <a:latin typeface="Calibri" panose="020F0502020204030204"/>
              </a:rPr>
              <a:t>Industry funded with results similar to studies in adult patients.</a:t>
            </a:r>
            <a:endParaRPr lang="en-US" sz="2000" dirty="0">
              <a:solidFill>
                <a:srgbClr val="163E59"/>
              </a:solidFill>
              <a:latin typeface="Calibri" panose="020F0502020204030204"/>
            </a:endParaRPr>
          </a:p>
        </p:txBody>
      </p:sp>
      <p:sp>
        <p:nvSpPr>
          <p:cNvPr id="37" name="Content Placeholder 3">
            <a:extLst>
              <a:ext uri="{FF2B5EF4-FFF2-40B4-BE49-F238E27FC236}">
                <a16:creationId xmlns:a16="http://schemas.microsoft.com/office/drawing/2014/main" id="{11D4FAF4-0E8F-5B7A-EF42-FE860A1275C6}"/>
              </a:ext>
            </a:extLst>
          </p:cNvPr>
          <p:cNvSpPr txBox="1">
            <a:spLocks/>
          </p:cNvSpPr>
          <p:nvPr/>
        </p:nvSpPr>
        <p:spPr>
          <a:xfrm>
            <a:off x="423665" y="1061175"/>
            <a:ext cx="5858271" cy="2438804"/>
          </a:xfrm>
          <a:prstGeom prst="rect">
            <a:avLst/>
          </a:prstGeom>
          <a:no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defRPr/>
            </a:pPr>
            <a:r>
              <a:rPr lang="en-US" sz="2000" b="1" dirty="0">
                <a:solidFill>
                  <a:srgbClr val="163E59"/>
                </a:solidFill>
                <a:latin typeface="Calibri" panose="020F0502020204030204"/>
              </a:rPr>
              <a:t>Daily Oral GLP-1 </a:t>
            </a:r>
            <a:r>
              <a:rPr lang="en-US" sz="2000" b="1" dirty="0" err="1">
                <a:solidFill>
                  <a:srgbClr val="163E59"/>
                </a:solidFill>
                <a:latin typeface="Calibri" panose="020F0502020204030204"/>
              </a:rPr>
              <a:t>Orforglipron</a:t>
            </a:r>
            <a:endParaRPr lang="en-US" sz="2000" dirty="0">
              <a:solidFill>
                <a:srgbClr val="163E59"/>
              </a:solidFill>
              <a:latin typeface="Calibri" panose="020F0502020204030204"/>
            </a:endParaRPr>
          </a:p>
          <a:p>
            <a:pPr marL="380990" indent="-380990" defTabSz="1219170">
              <a:defRPr/>
            </a:pPr>
            <a:r>
              <a:rPr lang="en-US" sz="2000" dirty="0">
                <a:solidFill>
                  <a:srgbClr val="163E59"/>
                </a:solidFill>
                <a:latin typeface="Calibri" panose="020F0502020204030204"/>
              </a:rPr>
              <a:t>272 adults (109 kg, BMI 38) given </a:t>
            </a:r>
            <a:r>
              <a:rPr lang="en-US" sz="2000" dirty="0" err="1">
                <a:solidFill>
                  <a:srgbClr val="163E59"/>
                </a:solidFill>
                <a:latin typeface="Calibri" panose="020F0502020204030204"/>
              </a:rPr>
              <a:t>orforglipron</a:t>
            </a:r>
            <a:r>
              <a:rPr lang="en-US" sz="2000" dirty="0">
                <a:solidFill>
                  <a:srgbClr val="163E59"/>
                </a:solidFill>
                <a:latin typeface="Calibri" panose="020F0502020204030204"/>
              </a:rPr>
              <a:t> 12 mg, 24 mg, 36 mg, 45 mg or placebo x 36 weeks</a:t>
            </a:r>
          </a:p>
          <a:p>
            <a:pPr marL="380990" indent="-380990" defTabSz="1219170">
              <a:defRPr/>
            </a:pPr>
            <a:r>
              <a:rPr lang="en-US" sz="2000" u="sng" dirty="0">
                <a:solidFill>
                  <a:srgbClr val="163E59"/>
                </a:solidFill>
                <a:latin typeface="Calibri" panose="020F0502020204030204"/>
              </a:rPr>
              <a:t>&gt;</a:t>
            </a:r>
            <a:r>
              <a:rPr lang="en-US" sz="2000" dirty="0">
                <a:solidFill>
                  <a:srgbClr val="163E59"/>
                </a:solidFill>
                <a:latin typeface="Calibri" panose="020F0502020204030204"/>
              </a:rPr>
              <a:t>10% weight loss: 70% versus 9% (placebo)</a:t>
            </a:r>
            <a:endParaRPr lang="en-US" sz="2000" u="sng" dirty="0">
              <a:solidFill>
                <a:srgbClr val="163E59"/>
              </a:solidFill>
              <a:latin typeface="Calibri" panose="020F0502020204030204"/>
            </a:endParaRPr>
          </a:p>
          <a:p>
            <a:pPr marL="0" indent="0" defTabSz="1219170">
              <a:buNone/>
              <a:defRPr/>
            </a:pPr>
            <a:r>
              <a:rPr lang="en-US" sz="2000" b="1" dirty="0">
                <a:solidFill>
                  <a:srgbClr val="163E59"/>
                </a:solidFill>
                <a:latin typeface="Calibri" panose="020F0502020204030204"/>
              </a:rPr>
              <a:t>Bottom-Line</a:t>
            </a:r>
            <a:endParaRPr lang="en-US" sz="2000" dirty="0">
              <a:solidFill>
                <a:srgbClr val="163E59"/>
              </a:solidFill>
              <a:latin typeface="Calibri" panose="020F0502020204030204"/>
            </a:endParaRPr>
          </a:p>
          <a:p>
            <a:pPr marL="0" indent="0" defTabSz="1219170">
              <a:buNone/>
              <a:defRPr/>
            </a:pPr>
            <a:r>
              <a:rPr lang="en-CA" sz="2000" dirty="0">
                <a:solidFill>
                  <a:srgbClr val="163E59"/>
                </a:solidFill>
                <a:latin typeface="Calibri" panose="020F0502020204030204"/>
              </a:rPr>
              <a:t>Industry funded with results similar to other GLP-1 agonists. </a:t>
            </a:r>
            <a:r>
              <a:rPr lang="en-CA" sz="2133" dirty="0">
                <a:solidFill>
                  <a:srgbClr val="0F406A"/>
                </a:solidFill>
                <a:latin typeface="Calibri" panose="020F0502020204030204"/>
              </a:rPr>
              <a:t>NA in Canada (Oct 2023).</a:t>
            </a:r>
            <a:endParaRPr lang="en-US" sz="2000" dirty="0">
              <a:solidFill>
                <a:srgbClr val="163E59"/>
              </a:solidFill>
              <a:latin typeface="Calibri" panose="020F0502020204030204"/>
            </a:endParaRPr>
          </a:p>
        </p:txBody>
      </p:sp>
      <p:pic>
        <p:nvPicPr>
          <p:cNvPr id="5" name="Picture 4">
            <a:extLst>
              <a:ext uri="{FF2B5EF4-FFF2-40B4-BE49-F238E27FC236}">
                <a16:creationId xmlns:a16="http://schemas.microsoft.com/office/drawing/2014/main" id="{EBFB7C6E-A528-C369-8F7D-45D70FEF285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722292" y="40015"/>
            <a:ext cx="1229561" cy="1315629"/>
          </a:xfrm>
          <a:prstGeom prst="rect">
            <a:avLst/>
          </a:prstGeom>
        </p:spPr>
      </p:pic>
      <p:pic>
        <p:nvPicPr>
          <p:cNvPr id="7" name="Picture 6">
            <a:extLst>
              <a:ext uri="{FF2B5EF4-FFF2-40B4-BE49-F238E27FC236}">
                <a16:creationId xmlns:a16="http://schemas.microsoft.com/office/drawing/2014/main" id="{1F10B9C3-4B5E-9BD9-721E-FF97E85C326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240151" y="23476"/>
            <a:ext cx="1245019" cy="1332169"/>
          </a:xfrm>
          <a:prstGeom prst="rect">
            <a:avLst/>
          </a:prstGeom>
        </p:spPr>
      </p:pic>
      <p:sp>
        <p:nvSpPr>
          <p:cNvPr id="6" name="TextBox 5">
            <a:extLst>
              <a:ext uri="{FF2B5EF4-FFF2-40B4-BE49-F238E27FC236}">
                <a16:creationId xmlns:a16="http://schemas.microsoft.com/office/drawing/2014/main" id="{AFCBB078-D6FE-1220-4AB6-6C95CA574C49}"/>
              </a:ext>
            </a:extLst>
          </p:cNvPr>
          <p:cNvSpPr txBox="1"/>
          <p:nvPr/>
        </p:nvSpPr>
        <p:spPr>
          <a:xfrm>
            <a:off x="-101600" y="6343025"/>
            <a:ext cx="11684000" cy="584775"/>
          </a:xfrm>
          <a:prstGeom prst="rect">
            <a:avLst/>
          </a:prstGeom>
          <a:noFill/>
        </p:spPr>
        <p:txBody>
          <a:bodyPr wrap="square" rtlCol="0">
            <a:spAutoFit/>
          </a:bodyPr>
          <a:lstStyle/>
          <a:p>
            <a:pPr defTabSz="1219170">
              <a:defRPr/>
            </a:pPr>
            <a:r>
              <a:rPr lang="en-US" sz="1600" dirty="0">
                <a:solidFill>
                  <a:srgbClr val="0F406A"/>
                </a:solidFill>
                <a:latin typeface="Calibri" panose="020F0502020204030204"/>
              </a:rPr>
              <a:t>*GI Adverse Events (nausea/vomiting) common in all trials. Mainly mild to moderate and occurring during dose escalation and not leading to permanent discontinuation.</a:t>
            </a:r>
          </a:p>
        </p:txBody>
      </p:sp>
      <p:sp>
        <p:nvSpPr>
          <p:cNvPr id="11" name="TextBox 10">
            <a:extLst>
              <a:ext uri="{FF2B5EF4-FFF2-40B4-BE49-F238E27FC236}">
                <a16:creationId xmlns:a16="http://schemas.microsoft.com/office/drawing/2014/main" id="{D3B70716-A5CD-976B-7586-7C34C849F137}"/>
              </a:ext>
            </a:extLst>
          </p:cNvPr>
          <p:cNvSpPr txBox="1"/>
          <p:nvPr/>
        </p:nvSpPr>
        <p:spPr>
          <a:xfrm>
            <a:off x="11814707" y="6515917"/>
            <a:ext cx="445956" cy="369332"/>
          </a:xfrm>
          <a:prstGeom prst="rect">
            <a:avLst/>
          </a:prstGeom>
          <a:noFill/>
        </p:spPr>
        <p:txBody>
          <a:bodyPr wrap="none" rtlCol="0">
            <a:spAutoFit/>
          </a:bodyPr>
          <a:lstStyle/>
          <a:p>
            <a:r>
              <a:rPr lang="en-US" dirty="0"/>
              <a:t>DP</a:t>
            </a:r>
          </a:p>
        </p:txBody>
      </p:sp>
    </p:spTree>
    <p:custDataLst>
      <p:tags r:id="rId1"/>
    </p:custDataLst>
    <p:extLst>
      <p:ext uri="{BB962C8B-B14F-4D97-AF65-F5344CB8AC3E}">
        <p14:creationId xmlns:p14="http://schemas.microsoft.com/office/powerpoint/2010/main" val="322768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C6AC-E1C0-331F-191A-3E8B2B3EB117}"/>
              </a:ext>
            </a:extLst>
          </p:cNvPr>
          <p:cNvSpPr>
            <a:spLocks noGrp="1"/>
          </p:cNvSpPr>
          <p:nvPr>
            <p:ph type="title"/>
          </p:nvPr>
        </p:nvSpPr>
        <p:spPr>
          <a:xfrm>
            <a:off x="-1" y="130899"/>
            <a:ext cx="12192000" cy="1325563"/>
          </a:xfrm>
        </p:spPr>
        <p:txBody>
          <a:bodyPr>
            <a:normAutofit/>
          </a:bodyPr>
          <a:lstStyle/>
          <a:p>
            <a:pPr algn="ctr" defTabSz="1219170"/>
            <a:r>
              <a:rPr lang="en-US" sz="4000" dirty="0">
                <a:solidFill>
                  <a:srgbClr val="0F406A"/>
                </a:solidFill>
                <a:latin typeface="Rockwell" panose="02060603020205020403" pitchFamily="18" charset="77"/>
              </a:rPr>
              <a:t>RCT: T</a:t>
            </a:r>
            <a:r>
              <a:rPr lang="en-CA" sz="4000" dirty="0" err="1">
                <a:solidFill>
                  <a:srgbClr val="0F406A"/>
                </a:solidFill>
                <a:latin typeface="Rockwell" panose="02060603020205020403" pitchFamily="18" charset="77"/>
              </a:rPr>
              <a:t>estosterone</a:t>
            </a:r>
            <a:r>
              <a:rPr lang="en-CA" sz="4000" dirty="0">
                <a:solidFill>
                  <a:srgbClr val="0F406A"/>
                </a:solidFill>
                <a:latin typeface="Rockwell" panose="02060603020205020403" pitchFamily="18" charset="77"/>
              </a:rPr>
              <a:t> Replacement and CV Safety</a:t>
            </a:r>
          </a:p>
        </p:txBody>
      </p:sp>
      <p:sp>
        <p:nvSpPr>
          <p:cNvPr id="4" name="Content Placeholder 3">
            <a:extLst>
              <a:ext uri="{FF2B5EF4-FFF2-40B4-BE49-F238E27FC236}">
                <a16:creationId xmlns:a16="http://schemas.microsoft.com/office/drawing/2014/main" id="{9D0C5210-CD3A-8734-AD92-461F183B060B}"/>
              </a:ext>
            </a:extLst>
          </p:cNvPr>
          <p:cNvSpPr>
            <a:spLocks noGrp="1"/>
          </p:cNvSpPr>
          <p:nvPr>
            <p:ph sz="half" idx="1"/>
          </p:nvPr>
        </p:nvSpPr>
        <p:spPr>
          <a:xfrm>
            <a:off x="752444" y="1607558"/>
            <a:ext cx="5468245" cy="1708585"/>
          </a:xfrm>
          <a:solidFill>
            <a:schemeClr val="accent4">
              <a:lumMod val="20000"/>
              <a:lumOff val="80000"/>
            </a:schemeClr>
          </a:solidFill>
        </p:spPr>
        <p:txBody>
          <a:bodyPr>
            <a:normAutofit fontScale="85000" lnSpcReduction="10000"/>
          </a:bodyPr>
          <a:lstStyle/>
          <a:p>
            <a:pPr marL="0" indent="0" defTabSz="1219170">
              <a:buNone/>
            </a:pPr>
            <a:r>
              <a:rPr lang="en-CA" sz="2800" dirty="0">
                <a:solidFill>
                  <a:srgbClr val="0F406A"/>
                </a:solidFill>
                <a:latin typeface="Calibri" panose="020F0502020204030204"/>
                <a:ea typeface="Open Sans Semibold" panose="020B0606030504020204" pitchFamily="34" charset="0"/>
                <a:cs typeface="Open Sans Semibold" panose="020B0606030504020204" pitchFamily="34" charset="0"/>
              </a:rPr>
              <a:t>5246 men (age 63), CVD (44%) or high risk</a:t>
            </a:r>
          </a:p>
          <a:p>
            <a:pPr marL="0" indent="0" defTabSz="1219170">
              <a:buNone/>
            </a:pPr>
            <a:r>
              <a:rPr lang="en-CA" sz="2800" dirty="0">
                <a:solidFill>
                  <a:srgbClr val="0F406A"/>
                </a:solidFill>
                <a:latin typeface="Calibri" panose="020F0502020204030204"/>
                <a:ea typeface="Open Sans Semibold" panose="020B0606030504020204" pitchFamily="34" charset="0"/>
                <a:cs typeface="Open Sans Semibold" panose="020B0606030504020204" pitchFamily="34" charset="0"/>
              </a:rPr>
              <a:t>- hypogonadism </a:t>
            </a:r>
            <a:r>
              <a:rPr lang="en-CA" sz="2800" dirty="0" err="1">
                <a:solidFill>
                  <a:srgbClr val="0F406A"/>
                </a:solidFill>
                <a:latin typeface="Calibri" panose="020F0502020204030204"/>
                <a:ea typeface="Open Sans Semibold" panose="020B0606030504020204" pitchFamily="34" charset="0"/>
                <a:cs typeface="Open Sans Semibold" panose="020B0606030504020204" pitchFamily="34" charset="0"/>
              </a:rPr>
              <a:t>Sx</a:t>
            </a:r>
            <a:r>
              <a:rPr lang="en-CA" sz="2800" dirty="0">
                <a:solidFill>
                  <a:srgbClr val="0F406A"/>
                </a:solidFill>
                <a:latin typeface="Calibri" panose="020F0502020204030204"/>
                <a:ea typeface="Open Sans Semibold" panose="020B0606030504020204" pitchFamily="34" charset="0"/>
                <a:cs typeface="Open Sans Semibold" panose="020B0606030504020204" pitchFamily="34" charset="0"/>
              </a:rPr>
              <a:t> &amp; </a:t>
            </a:r>
            <a:r>
              <a:rPr lang="en-CA" sz="2800" dirty="0">
                <a:solidFill>
                  <a:srgbClr val="0F406A"/>
                </a:solidFill>
                <a:latin typeface="Calibri" panose="020F0502020204030204"/>
                <a:ea typeface="Open Sans Semibold" panose="020B0606030504020204" pitchFamily="34" charset="0"/>
                <a:cs typeface="Open Sans Semibold" panose="020B0606030504020204" pitchFamily="34" charset="0"/>
                <a:sym typeface="Symbol" panose="05050102010706020507" pitchFamily="18" charset="2"/>
              </a:rPr>
              <a:t></a:t>
            </a:r>
            <a:r>
              <a:rPr lang="en-CA" sz="2800" dirty="0">
                <a:solidFill>
                  <a:srgbClr val="0F406A"/>
                </a:solidFill>
                <a:latin typeface="Calibri" panose="020F0502020204030204"/>
                <a:ea typeface="Open Sans Semibold" panose="020B0606030504020204" pitchFamily="34" charset="0"/>
                <a:cs typeface="Open Sans Semibold" panose="020B0606030504020204" pitchFamily="34" charset="0"/>
              </a:rPr>
              <a:t>testosterone  (&lt;300ng/dL or 10.4 nmol/L) </a:t>
            </a:r>
          </a:p>
          <a:p>
            <a:pPr marL="0" indent="0" defTabSz="1219170">
              <a:buNone/>
            </a:pPr>
            <a:r>
              <a:rPr lang="en-CA" sz="2800" dirty="0">
                <a:solidFill>
                  <a:srgbClr val="0F406A"/>
                </a:solidFill>
                <a:latin typeface="Calibri" panose="020F0502020204030204"/>
                <a:ea typeface="Open Sans Semibold" panose="020B0606030504020204" pitchFamily="34" charset="0"/>
                <a:cs typeface="Open Sans Semibold" panose="020B0606030504020204" pitchFamily="34" charset="0"/>
              </a:rPr>
              <a:t>mean 22 months</a:t>
            </a:r>
          </a:p>
        </p:txBody>
      </p:sp>
      <p:sp>
        <p:nvSpPr>
          <p:cNvPr id="3" name="TextBox 2">
            <a:extLst>
              <a:ext uri="{FF2B5EF4-FFF2-40B4-BE49-F238E27FC236}">
                <a16:creationId xmlns:a16="http://schemas.microsoft.com/office/drawing/2014/main" id="{3E70A7BD-2E1D-5896-32FE-600D975A8217}"/>
              </a:ext>
            </a:extLst>
          </p:cNvPr>
          <p:cNvSpPr txBox="1"/>
          <p:nvPr/>
        </p:nvSpPr>
        <p:spPr>
          <a:xfrm>
            <a:off x="778134" y="3608146"/>
            <a:ext cx="5468245" cy="1261884"/>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F406A"/>
                </a:solidFill>
                <a:effectLst/>
                <a:uLnTx/>
                <a:uFillTx/>
                <a:latin typeface="Calibri" panose="020F0502020204030204"/>
                <a:ea typeface="Open Sans Semibold" panose="020B0606030504020204" pitchFamily="34" charset="0"/>
                <a:cs typeface="Open Sans Semibold" panose="020B0606030504020204" pitchFamily="34" charset="0"/>
              </a:rPr>
              <a:t>Testosterone 1.62% gel vs placebo,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0F406A"/>
                </a:solidFill>
                <a:effectLst/>
                <a:uLnTx/>
                <a:uFillTx/>
                <a:latin typeface="Calibri" panose="020F0502020204030204"/>
                <a:ea typeface="Open Sans Semibold" panose="020B0606030504020204" pitchFamily="34" charset="0"/>
                <a:cs typeface="Open Sans Semibold" panose="020B0606030504020204" pitchFamily="34" charset="0"/>
              </a:rPr>
              <a:t>Target: 350-750ng/dL or 12.1-26.0 nmol/L, </a:t>
            </a:r>
            <a:r>
              <a:rPr kumimoji="0" lang="en-CA" sz="2400" b="0" i="0" u="none" strike="noStrike" kern="1200" cap="none" spc="0" normalizeH="0" baseline="0" noProof="0" dirty="0">
                <a:ln>
                  <a:noFill/>
                </a:ln>
                <a:solidFill>
                  <a:srgbClr val="0F406A"/>
                </a:solidFill>
                <a:effectLst/>
                <a:uLnTx/>
                <a:uFillTx/>
                <a:latin typeface="Calibri" panose="020F0502020204030204"/>
                <a:ea typeface="Open Sans Semibold" panose="020B0606030504020204" pitchFamily="34" charset="0"/>
                <a:cs typeface="Open Sans Semibold" panose="020B0606030504020204" pitchFamily="34" charset="0"/>
                <a:sym typeface="Symbol" panose="05050102010706020507" pitchFamily="18" charset="2"/>
              </a:rPr>
              <a:t>dose 65mg (~3.2 pumps)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Content Placeholder 11" descr="Clock with solid fill">
            <a:extLst>
              <a:ext uri="{FF2B5EF4-FFF2-40B4-BE49-F238E27FC236}">
                <a16:creationId xmlns:a16="http://schemas.microsoft.com/office/drawing/2014/main" id="{7ECCFBE7-A426-1A7C-E2CF-73D58F7E55C9}"/>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23144" y="2679363"/>
            <a:ext cx="636780" cy="636780"/>
          </a:xfrm>
        </p:spPr>
      </p:pic>
      <p:pic>
        <p:nvPicPr>
          <p:cNvPr id="14" name="Graphic 13" descr="Group of women with solid fill">
            <a:extLst>
              <a:ext uri="{FF2B5EF4-FFF2-40B4-BE49-F238E27FC236}">
                <a16:creationId xmlns:a16="http://schemas.microsoft.com/office/drawing/2014/main" id="{6D981635-98A9-B8F8-D43D-87CFB178E2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145" y="1749522"/>
            <a:ext cx="636781" cy="636781"/>
          </a:xfrm>
          <a:prstGeom prst="rect">
            <a:avLst/>
          </a:prstGeom>
        </p:spPr>
      </p:pic>
      <p:pic>
        <p:nvPicPr>
          <p:cNvPr id="16" name="Graphic 15" descr="Medicine with solid fill">
            <a:extLst>
              <a:ext uri="{FF2B5EF4-FFF2-40B4-BE49-F238E27FC236}">
                <a16:creationId xmlns:a16="http://schemas.microsoft.com/office/drawing/2014/main" id="{6C17CBFE-DF40-A07C-2A9E-8C98F7484B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145" y="3761608"/>
            <a:ext cx="914400" cy="914400"/>
          </a:xfrm>
          <a:prstGeom prst="rect">
            <a:avLst/>
          </a:prstGeom>
        </p:spPr>
      </p:pic>
      <p:sp>
        <p:nvSpPr>
          <p:cNvPr id="24" name="TextBox 23">
            <a:extLst>
              <a:ext uri="{FF2B5EF4-FFF2-40B4-BE49-F238E27FC236}">
                <a16:creationId xmlns:a16="http://schemas.microsoft.com/office/drawing/2014/main" id="{3EC5E2B1-E38D-9CE8-1CE0-70D125DDFD57}"/>
              </a:ext>
            </a:extLst>
          </p:cNvPr>
          <p:cNvSpPr txBox="1"/>
          <p:nvPr/>
        </p:nvSpPr>
        <p:spPr>
          <a:xfrm>
            <a:off x="6511634" y="4251816"/>
            <a:ext cx="5592937" cy="2246769"/>
          </a:xfrm>
          <a:prstGeom prst="rect">
            <a:avLst/>
          </a:prstGeom>
          <a:solidFill>
            <a:schemeClr val="accent3">
              <a:lumMod val="20000"/>
              <a:lumOff val="80000"/>
              <a:alpha val="35000"/>
            </a:schemeClr>
          </a:solidFill>
          <a:ln w="25400">
            <a:solidFill>
              <a:srgbClr val="0070C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D6FA9">
                    <a:lumMod val="50000"/>
                  </a:srgbClr>
                </a:solidFill>
                <a:effectLst/>
                <a:uLnTx/>
                <a:uFillTx/>
                <a:latin typeface="Calibri" panose="020F0502020204030204"/>
                <a:ea typeface="+mn-ea"/>
                <a:cs typeface="+mn-cs"/>
              </a:rPr>
              <a:t>Bottom-Line</a:t>
            </a:r>
            <a:r>
              <a:rPr kumimoji="0" lang="en-US" sz="2800" b="0" i="0" u="none" strike="noStrike" kern="1200" cap="none" spc="0" normalizeH="0" baseline="0" noProof="0" dirty="0">
                <a:ln>
                  <a:noFill/>
                </a:ln>
                <a:solidFill>
                  <a:srgbClr val="1D6FA9">
                    <a:lumMod val="50000"/>
                  </a:srgbClr>
                </a:solidFill>
                <a:effectLst/>
                <a:uLnTx/>
                <a:uFillTx/>
                <a:latin typeface="Calibri" panose="020F0502020204030204"/>
                <a:ea typeface="+mn-ea"/>
                <a:cs typeface="+mn-cs"/>
              </a:rPr>
              <a:t>: </a:t>
            </a:r>
            <a:r>
              <a:rPr kumimoji="0" lang="en-CA" sz="2800" b="0" i="0" u="none" strike="noStrike" kern="1200" cap="none" spc="0" normalizeH="0" baseline="0" noProof="0" dirty="0">
                <a:ln>
                  <a:noFill/>
                </a:ln>
                <a:solidFill>
                  <a:srgbClr val="0F406A"/>
                </a:solidFill>
                <a:effectLst/>
                <a:uLnTx/>
                <a:uFillTx/>
                <a:latin typeface="Calibri" panose="020F0502020204030204"/>
                <a:ea typeface="+mn-ea"/>
                <a:cs typeface="+mn-cs"/>
              </a:rPr>
              <a:t>In men with hypogonadism and high CV risk, the use of testosterone gel did not increase risk of CVD more than placebo. </a:t>
            </a:r>
            <a:endParaRPr kumimoji="0" lang="en-US" sz="2600" b="0" i="0" u="none" strike="noStrike" kern="1200" cap="none" spc="0" normalizeH="0" baseline="0" noProof="0" dirty="0">
              <a:ln>
                <a:noFill/>
              </a:ln>
              <a:solidFill>
                <a:srgbClr val="1D6FA9">
                  <a:lumMod val="50000"/>
                </a:srgbClr>
              </a:solidFill>
              <a:effectLst/>
              <a:uLnTx/>
              <a:uFillTx/>
              <a:latin typeface="Calibri" panose="020F0502020204030204"/>
              <a:ea typeface="+mn-ea"/>
              <a:cs typeface="+mn-cs"/>
            </a:endParaRPr>
          </a:p>
        </p:txBody>
      </p:sp>
      <p:pic>
        <p:nvPicPr>
          <p:cNvPr id="26" name="Graphic 25" descr="Microscope with solid fill">
            <a:extLst>
              <a:ext uri="{FF2B5EF4-FFF2-40B4-BE49-F238E27FC236}">
                <a16:creationId xmlns:a16="http://schemas.microsoft.com/office/drawing/2014/main" id="{FFF105B8-E659-2564-FC35-59FA6325CC3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06444" y="1637378"/>
            <a:ext cx="914400" cy="914400"/>
          </a:xfrm>
          <a:prstGeom prst="rect">
            <a:avLst/>
          </a:prstGeom>
        </p:spPr>
      </p:pic>
      <p:sp>
        <p:nvSpPr>
          <p:cNvPr id="28" name="TextBox 27">
            <a:extLst>
              <a:ext uri="{FF2B5EF4-FFF2-40B4-BE49-F238E27FC236}">
                <a16:creationId xmlns:a16="http://schemas.microsoft.com/office/drawing/2014/main" id="{77D1EF32-3B84-49BA-772A-04984760C467}"/>
              </a:ext>
            </a:extLst>
          </p:cNvPr>
          <p:cNvSpPr txBox="1"/>
          <p:nvPr/>
        </p:nvSpPr>
        <p:spPr>
          <a:xfrm>
            <a:off x="7220844" y="1628122"/>
            <a:ext cx="4883727" cy="954107"/>
          </a:xfrm>
          <a:prstGeom prst="rect">
            <a:avLst/>
          </a:prstGeom>
          <a:solidFill>
            <a:schemeClr val="accent3">
              <a:lumMod val="20000"/>
              <a:lumOff val="80000"/>
              <a:alpha val="65000"/>
            </a:schemeClr>
          </a:solid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F406A"/>
                </a:solidFill>
                <a:effectLst/>
                <a:uLnTx/>
                <a:uFillTx/>
                <a:latin typeface="Calibri" panose="020F0502020204030204"/>
                <a:ea typeface="+mn-ea"/>
                <a:cs typeface="+mn-cs"/>
              </a:rPr>
              <a:t>Adverse effects: discontinuation ~60% both groups</a:t>
            </a:r>
          </a:p>
        </p:txBody>
      </p:sp>
      <p:sp>
        <p:nvSpPr>
          <p:cNvPr id="29" name="TextBox 28">
            <a:extLst>
              <a:ext uri="{FF2B5EF4-FFF2-40B4-BE49-F238E27FC236}">
                <a16:creationId xmlns:a16="http://schemas.microsoft.com/office/drawing/2014/main" id="{7A727E7D-863E-EBA2-7836-6BD99061B2D0}"/>
              </a:ext>
            </a:extLst>
          </p:cNvPr>
          <p:cNvSpPr txBox="1"/>
          <p:nvPr/>
        </p:nvSpPr>
        <p:spPr>
          <a:xfrm>
            <a:off x="6511634" y="2569377"/>
            <a:ext cx="5592938" cy="1446550"/>
          </a:xfrm>
          <a:prstGeom prst="rect">
            <a:avLst/>
          </a:prstGeom>
          <a:solidFill>
            <a:schemeClr val="accent3">
              <a:lumMod val="20000"/>
              <a:lumOff val="80000"/>
              <a:alpha val="65000"/>
            </a:schemeClr>
          </a:solid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2200" b="0" i="0" u="none" strike="noStrike" kern="1200" cap="none" spc="0" normalizeH="0" baseline="0" noProof="0" dirty="0">
                <a:ln>
                  <a:noFill/>
                </a:ln>
                <a:solidFill>
                  <a:srgbClr val="0F406A"/>
                </a:solidFill>
                <a:effectLst/>
                <a:uLnTx/>
                <a:uFillTx/>
                <a:latin typeface="Calibri" panose="020F0502020204030204"/>
                <a:ea typeface="+mn-ea"/>
                <a:cs typeface="+mn-cs"/>
              </a:rPr>
              <a:t>PE: 0.9% vs 0.5% placebo, NNH=217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2200" b="0" i="0" u="none" strike="noStrike" kern="1200" cap="none" spc="0" normalizeH="0" baseline="0" noProof="0" dirty="0">
                <a:ln>
                  <a:noFill/>
                </a:ln>
                <a:solidFill>
                  <a:srgbClr val="0F406A"/>
                </a:solidFill>
                <a:effectLst/>
                <a:uLnTx/>
                <a:uFillTx/>
                <a:latin typeface="Calibri" panose="020F0502020204030204"/>
                <a:ea typeface="+mn-ea"/>
                <a:cs typeface="+mn-cs"/>
              </a:rPr>
              <a:t>PSA level:  ~0.2 mcg/L over placebo</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2200" b="0" i="0" u="none" strike="noStrike" kern="1200" cap="none" spc="0" normalizeH="0" baseline="0" noProof="0" dirty="0">
                <a:ln>
                  <a:noFill/>
                </a:ln>
                <a:solidFill>
                  <a:srgbClr val="0F406A"/>
                </a:solidFill>
                <a:effectLst/>
                <a:uLnTx/>
                <a:uFillTx/>
                <a:latin typeface="Calibri" panose="020F0502020204030204"/>
                <a:ea typeface="+mn-ea"/>
                <a:cs typeface="+mn-cs"/>
              </a:rPr>
              <a:t>Nonfatal arrhythmias (NNH=56), AF (NNH=93), acute kidney injury (NNH=130)</a:t>
            </a:r>
          </a:p>
        </p:txBody>
      </p:sp>
      <p:sp>
        <p:nvSpPr>
          <p:cNvPr id="5" name="TextBox 4">
            <a:extLst>
              <a:ext uri="{FF2B5EF4-FFF2-40B4-BE49-F238E27FC236}">
                <a16:creationId xmlns:a16="http://schemas.microsoft.com/office/drawing/2014/main" id="{BE264598-C9EF-331E-FC9F-6A9E71F66895}"/>
              </a:ext>
            </a:extLst>
          </p:cNvPr>
          <p:cNvSpPr txBox="1"/>
          <p:nvPr/>
        </p:nvSpPr>
        <p:spPr>
          <a:xfrm>
            <a:off x="760815" y="5397491"/>
            <a:ext cx="5463181" cy="954107"/>
          </a:xfrm>
          <a:prstGeom prst="rect">
            <a:avLst/>
          </a:prstGeom>
          <a:solidFill>
            <a:schemeClr val="accent3">
              <a:lumMod val="20000"/>
              <a:lumOff val="80000"/>
              <a:alpha val="65000"/>
            </a:schemeClr>
          </a:solid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F406A"/>
                </a:solidFill>
                <a:effectLst/>
                <a:uLnTx/>
                <a:uFillTx/>
                <a:latin typeface="Calibri" panose="020F0502020204030204"/>
                <a:ea typeface="+mn-ea"/>
                <a:cs typeface="+mn-cs"/>
              </a:rPr>
              <a:t>CVD: 7% vs 7.3% placebo, non-inferior</a:t>
            </a:r>
          </a:p>
        </p:txBody>
      </p:sp>
      <p:pic>
        <p:nvPicPr>
          <p:cNvPr id="6" name="Graphic 5" descr="Microscope with solid fill">
            <a:extLst>
              <a:ext uri="{FF2B5EF4-FFF2-40B4-BE49-F238E27FC236}">
                <a16:creationId xmlns:a16="http://schemas.microsoft.com/office/drawing/2014/main" id="{D8330C3E-87D4-4520-FA50-44F9891909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437" y="5409323"/>
            <a:ext cx="914400" cy="914400"/>
          </a:xfrm>
          <a:prstGeom prst="rect">
            <a:avLst/>
          </a:prstGeom>
        </p:spPr>
      </p:pic>
      <p:sp>
        <p:nvSpPr>
          <p:cNvPr id="7" name="Rectangle 6">
            <a:extLst>
              <a:ext uri="{FF2B5EF4-FFF2-40B4-BE49-F238E27FC236}">
                <a16:creationId xmlns:a16="http://schemas.microsoft.com/office/drawing/2014/main" id="{5C7FE0D8-2D81-A23A-721B-306ECC3E8EA5}"/>
              </a:ext>
            </a:extLst>
          </p:cNvPr>
          <p:cNvSpPr/>
          <p:nvPr/>
        </p:nvSpPr>
        <p:spPr>
          <a:xfrm>
            <a:off x="5588000" y="6494542"/>
            <a:ext cx="6096000" cy="307777"/>
          </a:xfrm>
          <a:prstGeom prst="rect">
            <a:avLst/>
          </a:prstGeom>
        </p:spPr>
        <p:txBody>
          <a:bodyPr>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err="1">
                <a:ln>
                  <a:noFill/>
                </a:ln>
                <a:solidFill>
                  <a:srgbClr val="0F406A"/>
                </a:solidFill>
                <a:effectLst/>
                <a:uLnTx/>
                <a:uFillTx/>
                <a:latin typeface="Open Sans" panose="020B0606030504020204" pitchFamily="34" charset="0"/>
                <a:ea typeface="Open Sans" panose="020B0606030504020204" pitchFamily="34" charset="0"/>
                <a:cs typeface="Open Sans" panose="020B0606030504020204" pitchFamily="34" charset="0"/>
              </a:rPr>
              <a:t>Lincoff</a:t>
            </a:r>
            <a:r>
              <a:rPr kumimoji="0" lang="en-CA" sz="1400" b="0" i="0" u="none" strike="noStrike" kern="1200" cap="none" spc="0" normalizeH="0" baseline="0" noProof="0" dirty="0">
                <a:ln>
                  <a:noFill/>
                </a:ln>
                <a:solidFill>
                  <a:srgbClr val="0F406A"/>
                </a:solidFill>
                <a:effectLst/>
                <a:uLnTx/>
                <a:uFillTx/>
                <a:latin typeface="Open Sans" panose="020B0606030504020204" pitchFamily="34" charset="0"/>
                <a:ea typeface="Open Sans" panose="020B0606030504020204" pitchFamily="34" charset="0"/>
                <a:cs typeface="Open Sans" panose="020B0606030504020204" pitchFamily="34" charset="0"/>
              </a:rPr>
              <a:t> AM, et al. NEJM 2023; DOI:10.1056/NEJMoa2215025.</a:t>
            </a:r>
          </a:p>
        </p:txBody>
      </p:sp>
    </p:spTree>
    <p:custDataLst>
      <p:tags r:id="rId1"/>
    </p:custDataLst>
    <p:extLst>
      <p:ext uri="{BB962C8B-B14F-4D97-AF65-F5344CB8AC3E}">
        <p14:creationId xmlns:p14="http://schemas.microsoft.com/office/powerpoint/2010/main" val="188467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8" grpId="0" animBg="1"/>
      <p:bldP spid="29"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aa4b3a5-44e8-4b29-8883-7a7a8fed1c86" xsi:nil="true"/>
    <EBNotes xmlns="4c90ce73-3346-41e7-8cd5-7173753d095d" xsi:nil="true"/>
    <lcf76f155ced4ddcb4097134ff3c332f xmlns="4c90ce73-3346-41e7-8cd5-7173753d095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DC16AA5FDF5B459A77EEABB7C93C6B" ma:contentTypeVersion="18" ma:contentTypeDescription="Create a new document." ma:contentTypeScope="" ma:versionID="bc56a79d5b3db2f0c8003a605a08a819">
  <xsd:schema xmlns:xsd="http://www.w3.org/2001/XMLSchema" xmlns:xs="http://www.w3.org/2001/XMLSchema" xmlns:p="http://schemas.microsoft.com/office/2006/metadata/properties" xmlns:ns2="4c90ce73-3346-41e7-8cd5-7173753d095d" xmlns:ns3="8aa4b3a5-44e8-4b29-8883-7a7a8fed1c86" targetNamespace="http://schemas.microsoft.com/office/2006/metadata/properties" ma:root="true" ma:fieldsID="e9e03bcaf7b468a79873c4dc28ffcc9d" ns2:_="" ns3:_="">
    <xsd:import namespace="4c90ce73-3346-41e7-8cd5-7173753d095d"/>
    <xsd:import namespace="8aa4b3a5-44e8-4b29-8883-7a7a8fed1c8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EB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90ce73-3346-41e7-8cd5-7173753d09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a8367d4-8abe-47b2-9f50-32d1ea0b6617" ma:termSetId="09814cd3-568e-fe90-9814-8d621ff8fb84" ma:anchorId="fba54fb3-c3e1-fe81-a776-ca4b69148c4d" ma:open="true" ma:isKeyword="false">
      <xsd:complexType>
        <xsd:sequence>
          <xsd:element ref="pc:Terms" minOccurs="0" maxOccurs="1"/>
        </xsd:sequence>
      </xsd:complexType>
    </xsd:element>
    <xsd:element name="EBNotes" ma:index="24" nillable="true" ma:displayName="EB Notes" ma:format="Dropdown" ma:internalName="EBNotes">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a4b3a5-44e8-4b29-8883-7a7a8fed1c8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d6581a4-d6e0-4456-bf1d-0942b840b06d}" ma:internalName="TaxCatchAll" ma:showField="CatchAllData" ma:web="8aa4b3a5-44e8-4b29-8883-7a7a8fed1c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AA5FD6-C53B-4A77-A2D2-58B49BE86FE0}">
  <ds:schemaRefs>
    <ds:schemaRef ds:uri="http://schemas.microsoft.com/office/2006/metadata/properties"/>
    <ds:schemaRef ds:uri="http://schemas.microsoft.com/office/infopath/2007/PartnerControls"/>
    <ds:schemaRef ds:uri="8aa4b3a5-44e8-4b29-8883-7a7a8fed1c86"/>
    <ds:schemaRef ds:uri="4c90ce73-3346-41e7-8cd5-7173753d095d"/>
  </ds:schemaRefs>
</ds:datastoreItem>
</file>

<file path=customXml/itemProps2.xml><?xml version="1.0" encoding="utf-8"?>
<ds:datastoreItem xmlns:ds="http://schemas.openxmlformats.org/officeDocument/2006/customXml" ds:itemID="{783E5E16-97C7-43F5-88FE-A0FA98806F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90ce73-3346-41e7-8cd5-7173753d095d"/>
    <ds:schemaRef ds:uri="8aa4b3a5-44e8-4b29-8883-7a7a8fed1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43DB38-2A4C-4304-B916-4027601D14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13406</TotalTime>
  <Words>10431</Words>
  <Application>Microsoft Office PowerPoint</Application>
  <PresentationFormat>Widescreen</PresentationFormat>
  <Paragraphs>1044</Paragraphs>
  <Slides>30</Slides>
  <Notes>24</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ArcherPro Semibold</vt:lpstr>
      <vt:lpstr>Arial</vt:lpstr>
      <vt:lpstr>BlinkMacSystemFont</vt:lpstr>
      <vt:lpstr>Calibri</vt:lpstr>
      <vt:lpstr>Calibri Light</vt:lpstr>
      <vt:lpstr>Helvetica</vt:lpstr>
      <vt:lpstr>Open Sans</vt:lpstr>
      <vt:lpstr>Rockwell</vt:lpstr>
      <vt:lpstr>System Font Regular</vt:lpstr>
      <vt:lpstr>Times</vt:lpstr>
      <vt:lpstr>Office Theme</vt:lpstr>
      <vt:lpstr>1_Office Theme</vt:lpstr>
      <vt:lpstr>PowerPoint Presentation</vt:lpstr>
      <vt:lpstr>Faculty/Presenter Disclosure - Mike</vt:lpstr>
      <vt:lpstr>Faculty/Presenter Disclosure - Tina</vt:lpstr>
      <vt:lpstr>Faculty/Presenter Disclosure - Danielle</vt:lpstr>
      <vt:lpstr> </vt:lpstr>
      <vt:lpstr>RCT: Early treatment for Gestational Diabetes</vt:lpstr>
      <vt:lpstr>PowerPoint Presentation</vt:lpstr>
      <vt:lpstr>PowerPoint Presentation</vt:lpstr>
      <vt:lpstr>RCT: Testosterone Replacement and CV Safety</vt:lpstr>
      <vt:lpstr>PowerPoint Presentation</vt:lpstr>
      <vt:lpstr>RCT Chlorthalidone vs Hydrochlorothiazide for CVD Events? </vt:lpstr>
      <vt:lpstr>RCT of Spironolactone for Facial Acne in Women </vt:lpstr>
      <vt:lpstr>Listen Up  Time to talk about getting older.</vt:lpstr>
      <vt:lpstr>RCT Lecanemab for Alzheimer’s Disease  (mild cognitive impairment or mild AD)</vt:lpstr>
      <vt:lpstr>PowerPoint Presentation</vt:lpstr>
      <vt:lpstr>PowerPoint Presentation</vt:lpstr>
      <vt:lpstr>PowerPoint Presentation</vt:lpstr>
      <vt:lpstr>RCT - Acute Back/Neck Pain: Are Opioids an option?</vt:lpstr>
      <vt:lpstr>PowerPoint Presentation</vt:lpstr>
      <vt:lpstr>RCT: Reversing Frailty in Older Adults</vt:lpstr>
      <vt:lpstr>It’s that time of year: RSV Vaccine for Older Adults</vt:lpstr>
      <vt:lpstr>RSV: What are the risks?</vt:lpstr>
      <vt:lpstr>PowerPoint Presentation</vt:lpstr>
      <vt:lpstr>Hypothesis: Is dry or wet underwear better?</vt:lpstr>
      <vt:lpstr>PowerPoint Presentation</vt:lpstr>
      <vt:lpstr>PowerPoint Presentation</vt:lpstr>
      <vt:lpstr>PowerPoint Presentation</vt:lpstr>
      <vt:lpstr>Hang-overs: It must be what I drank, not the amount!</vt:lpstr>
      <vt:lpstr>Hang-overs: It must be what I drank, not the amount!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allan</dc:creator>
  <cp:lastModifiedBy>Deanne McKay</cp:lastModifiedBy>
  <cp:revision>64</cp:revision>
  <dcterms:created xsi:type="dcterms:W3CDTF">2023-08-13T18:16:09Z</dcterms:created>
  <dcterms:modified xsi:type="dcterms:W3CDTF">2023-11-07T13:37:17Z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33D9F854-94EB-4217-B351-FA11F0525431</vt:lpwstr>
  </property>
  <property fmtid="{D5CDD505-2E9C-101B-9397-08002B2CF9AE}" pid="3" name="ArticulatePath">
    <vt:lpwstr>Top Studies PEIP October 16 draft</vt:lpwstr>
  </property>
  <property fmtid="{D5CDD505-2E9C-101B-9397-08002B2CF9AE}" pid="4" name="ContentTypeId">
    <vt:lpwstr>0x010100CFDC16AA5FDF5B459A77EEABB7C93C6B</vt:lpwstr>
  </property>
  <property fmtid="{D5CDD505-2E9C-101B-9397-08002B2CF9AE}" pid="5" name="MediaServiceImageTags">
    <vt:lpwstr/>
  </property>
</Properties>
</file>