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sldIdLst>
    <p:sldId id="256" r:id="rId2"/>
    <p:sldId id="380" r:id="rId3"/>
    <p:sldId id="381" r:id="rId4"/>
    <p:sldId id="258" r:id="rId5"/>
    <p:sldId id="259" r:id="rId6"/>
    <p:sldId id="346" r:id="rId7"/>
    <p:sldId id="261" r:id="rId8"/>
    <p:sldId id="262" r:id="rId9"/>
    <p:sldId id="263" r:id="rId10"/>
    <p:sldId id="264" r:id="rId11"/>
    <p:sldId id="341" r:id="rId12"/>
    <p:sldId id="265" r:id="rId13"/>
    <p:sldId id="347" r:id="rId14"/>
    <p:sldId id="267" r:id="rId15"/>
    <p:sldId id="338" r:id="rId16"/>
    <p:sldId id="348" r:id="rId17"/>
    <p:sldId id="269" r:id="rId18"/>
    <p:sldId id="270" r:id="rId19"/>
    <p:sldId id="271" r:id="rId20"/>
    <p:sldId id="349" r:id="rId21"/>
    <p:sldId id="272" r:id="rId22"/>
    <p:sldId id="273" r:id="rId23"/>
    <p:sldId id="274" r:id="rId24"/>
    <p:sldId id="319" r:id="rId25"/>
    <p:sldId id="352" r:id="rId26"/>
    <p:sldId id="276" r:id="rId27"/>
    <p:sldId id="350" r:id="rId28"/>
    <p:sldId id="336" r:id="rId29"/>
    <p:sldId id="280" r:id="rId30"/>
    <p:sldId id="281" r:id="rId31"/>
    <p:sldId id="282" r:id="rId32"/>
    <p:sldId id="283" r:id="rId33"/>
    <p:sldId id="284" r:id="rId34"/>
    <p:sldId id="285" r:id="rId35"/>
    <p:sldId id="287" r:id="rId36"/>
    <p:sldId id="288" r:id="rId37"/>
    <p:sldId id="318" r:id="rId38"/>
    <p:sldId id="317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351" r:id="rId47"/>
    <p:sldId id="298" r:id="rId48"/>
    <p:sldId id="302" r:id="rId49"/>
    <p:sldId id="303" r:id="rId50"/>
    <p:sldId id="304" r:id="rId51"/>
    <p:sldId id="305" r:id="rId52"/>
    <p:sldId id="382" r:id="rId53"/>
  </p:sldIdLst>
  <p:sldSz cx="9144000" cy="6858000" type="screen4x3"/>
  <p:notesSz cx="7010400" cy="9296400"/>
  <p:defaultTextStyle>
    <a:lvl1pPr>
      <a:defRPr sz="2800">
        <a:latin typeface="Arial"/>
        <a:ea typeface="Arial"/>
        <a:cs typeface="Arial"/>
        <a:sym typeface="Arial"/>
      </a:defRPr>
    </a:lvl1pPr>
    <a:lvl2pPr indent="457200">
      <a:defRPr sz="2800">
        <a:latin typeface="Arial"/>
        <a:ea typeface="Arial"/>
        <a:cs typeface="Arial"/>
        <a:sym typeface="Arial"/>
      </a:defRPr>
    </a:lvl2pPr>
    <a:lvl3pPr indent="914400">
      <a:defRPr sz="2800">
        <a:latin typeface="Arial"/>
        <a:ea typeface="Arial"/>
        <a:cs typeface="Arial"/>
        <a:sym typeface="Arial"/>
      </a:defRPr>
    </a:lvl3pPr>
    <a:lvl4pPr indent="1371600">
      <a:defRPr sz="2800">
        <a:latin typeface="Arial"/>
        <a:ea typeface="Arial"/>
        <a:cs typeface="Arial"/>
        <a:sym typeface="Arial"/>
      </a:defRPr>
    </a:lvl4pPr>
    <a:lvl5pPr indent="1828800">
      <a:defRPr sz="2800">
        <a:latin typeface="Arial"/>
        <a:ea typeface="Arial"/>
        <a:cs typeface="Arial"/>
        <a:sym typeface="Arial"/>
      </a:defRPr>
    </a:lvl5pPr>
    <a:lvl6pPr>
      <a:defRPr sz="2800">
        <a:latin typeface="Arial"/>
        <a:ea typeface="Arial"/>
        <a:cs typeface="Arial"/>
        <a:sym typeface="Arial"/>
      </a:defRPr>
    </a:lvl6pPr>
    <a:lvl7pPr>
      <a:defRPr sz="2800">
        <a:latin typeface="Arial"/>
        <a:ea typeface="Arial"/>
        <a:cs typeface="Arial"/>
        <a:sym typeface="Arial"/>
      </a:defRPr>
    </a:lvl7pPr>
    <a:lvl8pPr>
      <a:defRPr sz="2800">
        <a:latin typeface="Arial"/>
        <a:ea typeface="Arial"/>
        <a:cs typeface="Arial"/>
        <a:sym typeface="Arial"/>
      </a:defRPr>
    </a:lvl8pPr>
    <a:lvl9pPr>
      <a:defRPr sz="2800"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3CECE"/>
          </a:solidFill>
        </a:fill>
      </a:tcStyle>
    </a:wholeTbl>
    <a:band2H>
      <a:tcTxStyle/>
      <a:tcStyle>
        <a:tcBdr/>
        <a:fill>
          <a:solidFill>
            <a:srgbClr val="F1E8E8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E4846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E4846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E4846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/>
    <p:restoredTop sz="94663"/>
  </p:normalViewPr>
  <p:slideViewPr>
    <p:cSldViewPr snapToGrid="0" snapToObjects="1">
      <p:cViewPr varScale="1">
        <p:scale>
          <a:sx n="76" d="100"/>
          <a:sy n="76" d="100"/>
        </p:scale>
        <p:origin x="1570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</p:spPr>
        <p:txBody>
          <a:bodyPr lIns="93177" tIns="46589" rIns="93177" bIns="46589"/>
          <a:lstStyle/>
          <a:p>
            <a:pPr lvl="0"/>
            <a:endParaRPr/>
          </a:p>
        </p:txBody>
      </p:sp>
      <p:sp>
        <p:nvSpPr>
          <p:cNvPr id="36" name="Shape 36"/>
          <p:cNvSpPr>
            <a:spLocks noGrp="1"/>
          </p:cNvSpPr>
          <p:nvPr>
            <p:ph type="body" sz="quarter" idx="1"/>
          </p:nvPr>
        </p:nvSpPr>
        <p:spPr>
          <a:xfrm>
            <a:off x="934720" y="4415790"/>
            <a:ext cx="5140960" cy="4183380"/>
          </a:xfrm>
          <a:prstGeom prst="rect">
            <a:avLst/>
          </a:prstGeom>
        </p:spPr>
        <p:txBody>
          <a:bodyPr lIns="93177" tIns="46589" rIns="93177" bIns="46589"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70583026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8980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8039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1782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1157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1108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9448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1834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2184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6511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8601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6415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60675" y="512763"/>
            <a:ext cx="342265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 dirty="0"/>
              <a:t>Where a faculty/presenter has no relationships to disclose, indicate Not Applicable under Relationships with Financial Sponsors.</a:t>
            </a:r>
          </a:p>
          <a:p>
            <a:endParaRPr lang="en-US" dirty="0"/>
          </a:p>
          <a:p>
            <a:r>
              <a:rPr lang="en-US" dirty="0"/>
              <a:t>Complete this slide for the primary presenter and ALL co-presenters if applicable.</a:t>
            </a:r>
          </a:p>
          <a:p>
            <a:endParaRPr lang="en-US" dirty="0"/>
          </a:p>
          <a:p>
            <a:r>
              <a:rPr lang="en-US" dirty="0"/>
              <a:t>Reminder: Disclosures made on your COI forms should match disclosures made on the COI slide.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54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31515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02743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0942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89078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78235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7557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84081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27727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6731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60675" y="512763"/>
            <a:ext cx="342265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/>
              <a:t>Where a program has received no external financial support (e.g., monies for food, logistics assistance such as registration, AV set-up, etc.), indicate No External Support.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65629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14140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37856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8685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43944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73994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86213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68051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17218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439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6208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78974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58200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48071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33387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79764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530717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853487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923217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367401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5900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660766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054659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625231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60675" y="512763"/>
            <a:ext cx="3422650" cy="2566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1B2431-D351-4C6E-A3CF-9DFAC0E3E050}" type="slidenum">
              <a:rPr lang="cs-CZ" smtClean="0"/>
              <a:t>52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50959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8922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9332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9940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884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-1" y="220662"/>
            <a:ext cx="9144002" cy="2286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1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 10"/>
          <p:cNvSpPr/>
          <p:nvPr/>
        </p:nvSpPr>
        <p:spPr>
          <a:xfrm>
            <a:off x="-1" y="0"/>
            <a:ext cx="9144002" cy="365125"/>
          </a:xfrm>
          <a:prstGeom prst="rect">
            <a:avLst/>
          </a:prstGeom>
          <a:solidFill>
            <a:srgbClr val="4F81BD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1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 1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-1" y="220662"/>
            <a:ext cx="9144002" cy="2286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1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" name="Shape 23"/>
          <p:cNvSpPr/>
          <p:nvPr/>
        </p:nvSpPr>
        <p:spPr>
          <a:xfrm>
            <a:off x="-1" y="0"/>
            <a:ext cx="9144002" cy="365125"/>
          </a:xfrm>
          <a:prstGeom prst="rect">
            <a:avLst/>
          </a:prstGeom>
          <a:solidFill>
            <a:srgbClr val="4F81BD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1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" name="Shape 24"/>
          <p:cNvSpPr/>
          <p:nvPr/>
        </p:nvSpPr>
        <p:spPr>
          <a:xfrm flipH="1">
            <a:off x="4572000" y="1692275"/>
            <a:ext cx="1588" cy="4708525"/>
          </a:xfrm>
          <a:prstGeom prst="line">
            <a:avLst/>
          </a:prstGeom>
          <a:ln w="19050">
            <a:solidFill>
              <a:srgbClr val="1F497D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25" name="Shape 2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F497D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1F497D"/>
                </a:solidFill>
              </a:rPr>
              <a:t>Click to edit Master title style</a:t>
            </a:r>
          </a:p>
        </p:txBody>
      </p:sp>
      <p:sp>
        <p:nvSpPr>
          <p:cNvPr id="26" name="Shape 2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>
              <a:defRPr sz="1800"/>
            </a:pPr>
            <a:r>
              <a:rPr sz="2400"/>
              <a:t>Click to edit Master text styles</a:t>
            </a:r>
          </a:p>
          <a:p>
            <a:pPr lvl="1">
              <a:defRPr sz="1800"/>
            </a:pPr>
            <a:r>
              <a:rPr sz="2400"/>
              <a:t>Second level</a:t>
            </a:r>
          </a:p>
          <a:p>
            <a:pPr lvl="2">
              <a:defRPr sz="1800"/>
            </a:pPr>
            <a:r>
              <a:rPr sz="2400"/>
              <a:t>Third level</a:t>
            </a:r>
          </a:p>
          <a:p>
            <a:pPr lvl="3">
              <a:defRPr sz="1800"/>
            </a:pPr>
            <a:r>
              <a:rPr sz="2400"/>
              <a:t>Fourth level</a:t>
            </a:r>
          </a:p>
          <a:p>
            <a:pPr lvl="4">
              <a:defRPr sz="1800"/>
            </a:pPr>
            <a:r>
              <a:rPr sz="2400"/>
              <a:t>Fifth level</a:t>
            </a:r>
          </a:p>
        </p:txBody>
      </p:sp>
      <p:sp>
        <p:nvSpPr>
          <p:cNvPr id="27" name="Shape 2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>
            <a:off x="-1" y="220662"/>
            <a:ext cx="9144002" cy="2286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1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0" name="Shape 30"/>
          <p:cNvSpPr/>
          <p:nvPr/>
        </p:nvSpPr>
        <p:spPr>
          <a:xfrm>
            <a:off x="-1" y="0"/>
            <a:ext cx="9144002" cy="365125"/>
          </a:xfrm>
          <a:prstGeom prst="rect">
            <a:avLst/>
          </a:prstGeom>
          <a:solidFill>
            <a:srgbClr val="4F81BD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1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1" name="Shape 31"/>
          <p:cNvSpPr/>
          <p:nvPr/>
        </p:nvSpPr>
        <p:spPr>
          <a:xfrm flipH="1">
            <a:off x="2774950" y="792162"/>
            <a:ext cx="1588" cy="5578476"/>
          </a:xfrm>
          <a:prstGeom prst="line">
            <a:avLst/>
          </a:prstGeom>
          <a:ln w="19050">
            <a:solidFill>
              <a:srgbClr val="1F497D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32" name="Shape 3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F497D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1F497D"/>
                </a:solidFill>
              </a:rPr>
              <a:t>Click to edit Master title style</a:t>
            </a:r>
          </a:p>
        </p:txBody>
      </p:sp>
      <p:sp>
        <p:nvSpPr>
          <p:cNvPr id="33" name="Shape 3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>
              <a:defRPr sz="1800"/>
            </a:pPr>
            <a:r>
              <a:rPr sz="2400"/>
              <a:t>Click to edit Master text styles</a:t>
            </a:r>
          </a:p>
          <a:p>
            <a:pPr lvl="1">
              <a:defRPr sz="1800"/>
            </a:pPr>
            <a:r>
              <a:rPr sz="2400"/>
              <a:t>Second level</a:t>
            </a:r>
          </a:p>
          <a:p>
            <a:pPr lvl="2">
              <a:defRPr sz="1800"/>
            </a:pPr>
            <a:r>
              <a:rPr sz="2400"/>
              <a:t>Third level</a:t>
            </a:r>
          </a:p>
          <a:p>
            <a:pPr lvl="3">
              <a:defRPr sz="1800"/>
            </a:pPr>
            <a:r>
              <a:rPr sz="2400"/>
              <a:t>Fourth level</a:t>
            </a:r>
          </a:p>
          <a:p>
            <a:pPr lvl="4">
              <a:defRPr sz="1800"/>
            </a:pPr>
            <a:r>
              <a:rPr sz="2400"/>
              <a:t>Fifth level</a:t>
            </a:r>
          </a:p>
        </p:txBody>
      </p:sp>
      <p:sp>
        <p:nvSpPr>
          <p:cNvPr id="34" name="Shape 3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9678B8-A7F3-7049-841E-C7732649F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0637-D766-0141-A672-18091ADF37D4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8B1BDF-6724-BE46-8E6C-726FEC61C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FAFD48-94E0-6E43-9483-E599BA998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29468"/>
            <a:ext cx="1066800" cy="307777"/>
          </a:xfrm>
        </p:spPr>
        <p:txBody>
          <a:bodyPr/>
          <a:lstStyle/>
          <a:p>
            <a:fld id="{FB493BAE-BEC1-384B-AFD3-DF03D95F4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318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F49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-1" y="220662"/>
            <a:ext cx="9144002" cy="2286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1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Shape 3"/>
          <p:cNvSpPr/>
          <p:nvPr/>
        </p:nvSpPr>
        <p:spPr>
          <a:xfrm>
            <a:off x="-1" y="0"/>
            <a:ext cx="9144002" cy="365125"/>
          </a:xfrm>
          <a:prstGeom prst="rect">
            <a:avLst/>
          </a:prstGeom>
          <a:solidFill>
            <a:srgbClr val="4F81BD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1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 4"/>
          <p:cNvSpPr/>
          <p:nvPr/>
        </p:nvSpPr>
        <p:spPr>
          <a:xfrm>
            <a:off x="731837" y="4598987"/>
            <a:ext cx="7848601" cy="1588"/>
          </a:xfrm>
          <a:prstGeom prst="line">
            <a:avLst/>
          </a:prstGeom>
          <a:ln w="19050">
            <a:solidFill>
              <a:srgbClr val="EEECE1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457200" y="457199"/>
            <a:ext cx="8229600" cy="1143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EEECE1"/>
                </a:solidFill>
              </a:rPr>
              <a:t>Click to edit Master title style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Click to edit Master text styles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Second level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Third level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Fourth level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Fifth level</a:t>
            </a:r>
          </a:p>
        </p:txBody>
      </p:sp>
      <p:sp>
        <p:nvSpPr>
          <p:cNvPr id="7" name="Shape 7"/>
          <p:cNvSpPr>
            <a:spLocks noGrp="1"/>
          </p:cNvSpPr>
          <p:nvPr>
            <p:ph type="sldNum" sz="quarter" idx="2"/>
          </p:nvPr>
        </p:nvSpPr>
        <p:spPr>
          <a:xfrm>
            <a:off x="7620000" y="38944"/>
            <a:ext cx="1066800" cy="288824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</p:sldLayoutIdLst>
  <p:transition spd="med"/>
  <p:txStyles>
    <p:titleStyle>
      <a:lvl1pPr>
        <a:defRPr sz="4000">
          <a:solidFill>
            <a:srgbClr val="EEECE1"/>
          </a:solidFill>
          <a:latin typeface="Arial"/>
          <a:ea typeface="Arial"/>
          <a:cs typeface="Arial"/>
          <a:sym typeface="Arial"/>
        </a:defRPr>
      </a:lvl1pPr>
      <a:lvl2pPr>
        <a:defRPr sz="4000">
          <a:solidFill>
            <a:srgbClr val="EEECE1"/>
          </a:solidFill>
          <a:latin typeface="Arial"/>
          <a:ea typeface="Arial"/>
          <a:cs typeface="Arial"/>
          <a:sym typeface="Arial"/>
        </a:defRPr>
      </a:lvl2pPr>
      <a:lvl3pPr>
        <a:defRPr sz="4000">
          <a:solidFill>
            <a:srgbClr val="EEECE1"/>
          </a:solidFill>
          <a:latin typeface="Arial"/>
          <a:ea typeface="Arial"/>
          <a:cs typeface="Arial"/>
          <a:sym typeface="Arial"/>
        </a:defRPr>
      </a:lvl3pPr>
      <a:lvl4pPr>
        <a:defRPr sz="4000">
          <a:solidFill>
            <a:srgbClr val="EEECE1"/>
          </a:solidFill>
          <a:latin typeface="Arial"/>
          <a:ea typeface="Arial"/>
          <a:cs typeface="Arial"/>
          <a:sym typeface="Arial"/>
        </a:defRPr>
      </a:lvl4pPr>
      <a:lvl5pPr>
        <a:defRPr sz="4000">
          <a:solidFill>
            <a:srgbClr val="EEECE1"/>
          </a:solidFill>
          <a:latin typeface="Arial"/>
          <a:ea typeface="Arial"/>
          <a:cs typeface="Arial"/>
          <a:sym typeface="Arial"/>
        </a:defRPr>
      </a:lvl5pPr>
      <a:lvl6pPr indent="457200">
        <a:defRPr sz="4000">
          <a:solidFill>
            <a:srgbClr val="EEECE1"/>
          </a:solidFill>
          <a:latin typeface="Arial"/>
          <a:ea typeface="Arial"/>
          <a:cs typeface="Arial"/>
          <a:sym typeface="Arial"/>
        </a:defRPr>
      </a:lvl6pPr>
      <a:lvl7pPr indent="914400">
        <a:defRPr sz="4000">
          <a:solidFill>
            <a:srgbClr val="EEECE1"/>
          </a:solidFill>
          <a:latin typeface="Arial"/>
          <a:ea typeface="Arial"/>
          <a:cs typeface="Arial"/>
          <a:sym typeface="Arial"/>
        </a:defRPr>
      </a:lvl7pPr>
      <a:lvl8pPr indent="1371600">
        <a:defRPr sz="4000">
          <a:solidFill>
            <a:srgbClr val="EEECE1"/>
          </a:solidFill>
          <a:latin typeface="Arial"/>
          <a:ea typeface="Arial"/>
          <a:cs typeface="Arial"/>
          <a:sym typeface="Arial"/>
        </a:defRPr>
      </a:lvl8pPr>
      <a:lvl9pPr indent="1828800">
        <a:defRPr sz="4000">
          <a:solidFill>
            <a:srgbClr val="EEECE1"/>
          </a:solidFill>
          <a:latin typeface="Arial"/>
          <a:ea typeface="Arial"/>
          <a:cs typeface="Arial"/>
          <a:sym typeface="Arial"/>
        </a:defRPr>
      </a:lvl9pPr>
    </p:titleStyle>
    <p:bodyStyle>
      <a:lvl1pPr marL="182562" indent="-182562">
        <a:spcBef>
          <a:spcPts val="500"/>
        </a:spcBef>
        <a:buClr>
          <a:srgbClr val="4F81BD"/>
        </a:buClr>
        <a:buSzPct val="85000"/>
        <a:buFont typeface="Arial"/>
        <a:buChar char="•"/>
        <a:defRPr sz="2400">
          <a:solidFill>
            <a:srgbClr val="FFFFFF"/>
          </a:solidFill>
          <a:latin typeface="Arial"/>
          <a:ea typeface="Arial"/>
          <a:cs typeface="Arial"/>
          <a:sym typeface="Arial"/>
        </a:defRPr>
      </a:lvl1pPr>
      <a:lvl2pPr marL="493712" indent="-219075">
        <a:spcBef>
          <a:spcPts val="500"/>
        </a:spcBef>
        <a:buClr>
          <a:srgbClr val="4F81BD"/>
        </a:buClr>
        <a:buSzPct val="85000"/>
        <a:buFont typeface="Arial"/>
        <a:buChar char="•"/>
        <a:defRPr sz="2400">
          <a:solidFill>
            <a:srgbClr val="FFFFFF"/>
          </a:solidFill>
          <a:latin typeface="Arial"/>
          <a:ea typeface="Arial"/>
          <a:cs typeface="Arial"/>
          <a:sym typeface="Arial"/>
        </a:defRPr>
      </a:lvl2pPr>
      <a:lvl3pPr marL="791104" indent="-243416">
        <a:spcBef>
          <a:spcPts val="500"/>
        </a:spcBef>
        <a:buClr>
          <a:srgbClr val="4F81BD"/>
        </a:buClr>
        <a:buSzPct val="90000"/>
        <a:buFont typeface="Arial"/>
        <a:buChar char="•"/>
        <a:defRPr sz="2400">
          <a:solidFill>
            <a:srgbClr val="FFFFFF"/>
          </a:solidFill>
          <a:latin typeface="Arial"/>
          <a:ea typeface="Arial"/>
          <a:cs typeface="Arial"/>
          <a:sym typeface="Arial"/>
        </a:defRPr>
      </a:lvl3pPr>
      <a:lvl4pPr marL="1096168" indent="-273843">
        <a:spcBef>
          <a:spcPts val="500"/>
        </a:spcBef>
        <a:buClr>
          <a:srgbClr val="4F81BD"/>
        </a:buClr>
        <a:buSzPct val="100000"/>
        <a:buFont typeface="Arial"/>
        <a:buChar char="•"/>
        <a:defRPr sz="2400">
          <a:solidFill>
            <a:srgbClr val="FFFFFF"/>
          </a:solidFill>
          <a:latin typeface="Arial"/>
          <a:ea typeface="Arial"/>
          <a:cs typeface="Arial"/>
          <a:sym typeface="Arial"/>
        </a:defRPr>
      </a:lvl4pPr>
      <a:lvl5pPr marL="1284967" indent="-234042">
        <a:spcBef>
          <a:spcPts val="500"/>
        </a:spcBef>
        <a:buClr>
          <a:srgbClr val="4F81BD"/>
        </a:buClr>
        <a:buSzPct val="100000"/>
        <a:buFont typeface="Arial"/>
        <a:buChar char="•"/>
        <a:defRPr sz="2400">
          <a:solidFill>
            <a:srgbClr val="FFFFFF"/>
          </a:solidFill>
          <a:latin typeface="Arial"/>
          <a:ea typeface="Arial"/>
          <a:cs typeface="Arial"/>
          <a:sym typeface="Arial"/>
        </a:defRPr>
      </a:lvl5pPr>
      <a:lvl6pPr marL="1742167" indent="-234042">
        <a:spcBef>
          <a:spcPts val="500"/>
        </a:spcBef>
        <a:buClr>
          <a:srgbClr val="4F81BD"/>
        </a:buClr>
        <a:buSzPct val="100000"/>
        <a:buFont typeface="Arial"/>
        <a:buChar char="•"/>
        <a:defRPr sz="2400">
          <a:solidFill>
            <a:srgbClr val="FFFFFF"/>
          </a:solidFill>
          <a:latin typeface="Arial"/>
          <a:ea typeface="Arial"/>
          <a:cs typeface="Arial"/>
          <a:sym typeface="Arial"/>
        </a:defRPr>
      </a:lvl6pPr>
      <a:lvl7pPr marL="2199367" indent="-234042">
        <a:spcBef>
          <a:spcPts val="500"/>
        </a:spcBef>
        <a:buClr>
          <a:srgbClr val="4F81BD"/>
        </a:buClr>
        <a:buSzPct val="100000"/>
        <a:buFont typeface="Arial"/>
        <a:buChar char="•"/>
        <a:defRPr sz="2400">
          <a:solidFill>
            <a:srgbClr val="FFFFFF"/>
          </a:solidFill>
          <a:latin typeface="Arial"/>
          <a:ea typeface="Arial"/>
          <a:cs typeface="Arial"/>
          <a:sym typeface="Arial"/>
        </a:defRPr>
      </a:lvl7pPr>
      <a:lvl8pPr marL="2656567" indent="-234042">
        <a:spcBef>
          <a:spcPts val="500"/>
        </a:spcBef>
        <a:buClr>
          <a:srgbClr val="4F81BD"/>
        </a:buClr>
        <a:buSzPct val="100000"/>
        <a:buFont typeface="Arial"/>
        <a:buChar char="•"/>
        <a:defRPr sz="2400">
          <a:solidFill>
            <a:srgbClr val="FFFFFF"/>
          </a:solidFill>
          <a:latin typeface="Arial"/>
          <a:ea typeface="Arial"/>
          <a:cs typeface="Arial"/>
          <a:sym typeface="Arial"/>
        </a:defRPr>
      </a:lvl8pPr>
      <a:lvl9pPr marL="3113767" indent="-234042">
        <a:spcBef>
          <a:spcPts val="500"/>
        </a:spcBef>
        <a:buClr>
          <a:srgbClr val="4F81BD"/>
        </a:buClr>
        <a:buSzPct val="100000"/>
        <a:buFont typeface="Arial"/>
        <a:buChar char="•"/>
        <a:defRPr sz="2400">
          <a:solidFill>
            <a:srgbClr val="FFFFFF"/>
          </a:solidFill>
          <a:latin typeface="Arial"/>
          <a:ea typeface="Arial"/>
          <a:cs typeface="Arial"/>
          <a:sym typeface="Arial"/>
        </a:defRPr>
      </a:lvl9pPr>
    </p:bodyStyle>
    <p:otherStyle>
      <a:lvl1pPr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indent="457200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indent="914400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indent="1371600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indent="1828800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sv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2">
            <a:extLst>
              <a:ext uri="{FF2B5EF4-FFF2-40B4-BE49-F238E27FC236}">
                <a16:creationId xmlns:a16="http://schemas.microsoft.com/office/drawing/2014/main" id="{43F0DC74-B783-FC17-2B2F-79E26C355FA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774600" y="-664102"/>
            <a:ext cx="4114800" cy="57150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>
              <a:defRPr/>
            </a:pPr>
            <a:r>
              <a:rPr lang="en-US" sz="2200" dirty="0"/>
              <a:t>Title Slide</a:t>
            </a:r>
          </a:p>
        </p:txBody>
      </p:sp>
      <p:grpSp>
        <p:nvGrpSpPr>
          <p:cNvPr id="2" name="Group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514350" y="1371600"/>
            <a:ext cx="8115300" cy="4114800"/>
            <a:chOff x="0" y="0"/>
            <a:chExt cx="7026195" cy="3562578"/>
          </a:xfrm>
        </p:grpSpPr>
        <p:sp>
          <p:nvSpPr>
            <p:cNvPr id="3" name="Freeform 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700" y="12700"/>
              <a:ext cx="6961425" cy="3493998"/>
            </a:xfrm>
            <a:custGeom>
              <a:avLst/>
              <a:gdLst/>
              <a:ahLst/>
              <a:cxnLst/>
              <a:rect l="l" t="t" r="r" b="b"/>
              <a:pathLst>
                <a:path w="6961425" h="3493998">
                  <a:moveTo>
                    <a:pt x="146050" y="3493998"/>
                  </a:moveTo>
                  <a:lnTo>
                    <a:pt x="6815375" y="3493998"/>
                  </a:lnTo>
                  <a:cubicBezTo>
                    <a:pt x="6895385" y="3493998"/>
                    <a:pt x="6961425" y="3427957"/>
                    <a:pt x="6961425" y="3347948"/>
                  </a:cubicBezTo>
                  <a:lnTo>
                    <a:pt x="6961425" y="146050"/>
                  </a:lnTo>
                  <a:cubicBezTo>
                    <a:pt x="6961425" y="66040"/>
                    <a:pt x="6895385" y="0"/>
                    <a:pt x="6815375" y="0"/>
                  </a:cubicBezTo>
                  <a:lnTo>
                    <a:pt x="146050" y="0"/>
                  </a:lnTo>
                  <a:cubicBezTo>
                    <a:pt x="66040" y="0"/>
                    <a:pt x="0" y="66040"/>
                    <a:pt x="0" y="146050"/>
                  </a:cubicBezTo>
                  <a:lnTo>
                    <a:pt x="0" y="3347948"/>
                  </a:lnTo>
                  <a:cubicBezTo>
                    <a:pt x="0" y="3429228"/>
                    <a:pt x="66040" y="3493998"/>
                    <a:pt x="146050" y="3493998"/>
                  </a:cubicBezTo>
                  <a:close/>
                </a:path>
              </a:pathLst>
            </a:custGeom>
            <a:solidFill>
              <a:srgbClr val="FCF5ED"/>
            </a:solidFill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4" name="Freeform 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7026194" cy="3562578"/>
            </a:xfrm>
            <a:custGeom>
              <a:avLst/>
              <a:gdLst/>
              <a:ahLst/>
              <a:cxnLst/>
              <a:rect l="l" t="t" r="r" b="b"/>
              <a:pathLst>
                <a:path w="7026194" h="3562578">
                  <a:moveTo>
                    <a:pt x="6962694" y="74930"/>
                  </a:moveTo>
                  <a:cubicBezTo>
                    <a:pt x="6934755" y="30480"/>
                    <a:pt x="6885225" y="0"/>
                    <a:pt x="6828075" y="0"/>
                  </a:cubicBezTo>
                  <a:lnTo>
                    <a:pt x="158750" y="0"/>
                  </a:lnTo>
                  <a:cubicBezTo>
                    <a:pt x="71120" y="0"/>
                    <a:pt x="0" y="71120"/>
                    <a:pt x="0" y="158750"/>
                  </a:cubicBezTo>
                  <a:lnTo>
                    <a:pt x="0" y="3360648"/>
                  </a:lnTo>
                  <a:cubicBezTo>
                    <a:pt x="0" y="3412718"/>
                    <a:pt x="25400" y="3458438"/>
                    <a:pt x="63500" y="3487648"/>
                  </a:cubicBezTo>
                  <a:cubicBezTo>
                    <a:pt x="91440" y="3532098"/>
                    <a:pt x="140970" y="3562578"/>
                    <a:pt x="222904" y="3562578"/>
                  </a:cubicBezTo>
                  <a:lnTo>
                    <a:pt x="6867444" y="3562578"/>
                  </a:lnTo>
                  <a:cubicBezTo>
                    <a:pt x="6955075" y="3562578"/>
                    <a:pt x="7026194" y="3491457"/>
                    <a:pt x="7026194" y="3403828"/>
                  </a:cubicBezTo>
                  <a:lnTo>
                    <a:pt x="7026194" y="211697"/>
                  </a:lnTo>
                  <a:cubicBezTo>
                    <a:pt x="7026194" y="149860"/>
                    <a:pt x="7000794" y="104140"/>
                    <a:pt x="6962694" y="74930"/>
                  </a:cubicBezTo>
                  <a:close/>
                  <a:moveTo>
                    <a:pt x="12700" y="3360648"/>
                  </a:moveTo>
                  <a:lnTo>
                    <a:pt x="12700" y="158750"/>
                  </a:lnTo>
                  <a:cubicBezTo>
                    <a:pt x="12700" y="78740"/>
                    <a:pt x="78740" y="12700"/>
                    <a:pt x="158750" y="12700"/>
                  </a:cubicBezTo>
                  <a:lnTo>
                    <a:pt x="6828075" y="12700"/>
                  </a:lnTo>
                  <a:cubicBezTo>
                    <a:pt x="6908085" y="12700"/>
                    <a:pt x="6974125" y="78740"/>
                    <a:pt x="6974125" y="158750"/>
                  </a:cubicBezTo>
                  <a:lnTo>
                    <a:pt x="6974125" y="3360648"/>
                  </a:lnTo>
                  <a:cubicBezTo>
                    <a:pt x="6974125" y="3440657"/>
                    <a:pt x="6908085" y="3506698"/>
                    <a:pt x="6828075" y="3506698"/>
                  </a:cubicBezTo>
                  <a:lnTo>
                    <a:pt x="158750" y="3506698"/>
                  </a:lnTo>
                  <a:cubicBezTo>
                    <a:pt x="78740" y="3506698"/>
                    <a:pt x="12700" y="3441928"/>
                    <a:pt x="12700" y="3360648"/>
                  </a:cubicBezTo>
                  <a:close/>
                </a:path>
              </a:pathLst>
            </a:custGeom>
            <a:solidFill>
              <a:srgbClr val="000000"/>
            </a:solidFill>
          </p:spPr>
          <p:txBody>
            <a:bodyPr/>
            <a:lstStyle/>
            <a:p>
              <a:endParaRPr lang="en-US" sz="1400"/>
            </a:p>
          </p:txBody>
        </p:sp>
      </p:grpSp>
      <p:sp>
        <p:nvSpPr>
          <p:cNvPr id="5" name="AutoShape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V="1">
            <a:off x="822051" y="3539289"/>
            <a:ext cx="4207180" cy="4011"/>
          </a:xfrm>
          <a:prstGeom prst="line">
            <a:avLst/>
          </a:prstGeom>
          <a:ln w="28575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US" sz="1400"/>
          </a:p>
        </p:txBody>
      </p:sp>
      <p:pic>
        <p:nvPicPr>
          <p:cNvPr id="12" name="Picture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5658551" y="1605164"/>
            <a:ext cx="2556804" cy="2801977"/>
          </a:xfrm>
          <a:prstGeom prst="rect">
            <a:avLst/>
          </a:prstGeom>
        </p:spPr>
      </p:pic>
      <p:pic>
        <p:nvPicPr>
          <p:cNvPr id="13" name="Picture 1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5673791" y="4498162"/>
            <a:ext cx="2556804" cy="673241"/>
          </a:xfrm>
          <a:prstGeom prst="rect">
            <a:avLst/>
          </a:prstGeom>
        </p:spPr>
      </p:pic>
      <p:sp>
        <p:nvSpPr>
          <p:cNvPr id="14" name="TextBox 1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896777" y="1551144"/>
            <a:ext cx="4701634" cy="256480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 defTabSz="457200" rtl="0">
              <a:lnSpc>
                <a:spcPts val="5000"/>
              </a:lnSpc>
              <a:defRPr/>
            </a:pPr>
            <a:r>
              <a:rPr lang="en-US" sz="3300" kern="1200" dirty="0" err="1">
                <a:solidFill>
                  <a:srgbClr val="000000"/>
                </a:solidFill>
                <a:latin typeface="Lucida Bright" panose="02040602050505020304" pitchFamily="18" charset="0"/>
              </a:rPr>
              <a:t>Somatizing</a:t>
            </a:r>
            <a:r>
              <a:rPr lang="en-US" sz="3300" kern="1200" dirty="0">
                <a:solidFill>
                  <a:srgbClr val="000000"/>
                </a:solidFill>
                <a:latin typeface="Lucida Bright" panose="02040602050505020304" pitchFamily="18" charset="0"/>
              </a:rPr>
              <a:t>: What Every Family Physician Need to Know!</a:t>
            </a:r>
          </a:p>
          <a:p>
            <a:pPr algn="l" defTabSz="457200" rtl="0">
              <a:lnSpc>
                <a:spcPts val="5000"/>
              </a:lnSpc>
              <a:defRPr/>
            </a:pPr>
            <a:endParaRPr lang="en-US" sz="4400" kern="1200" dirty="0">
              <a:solidFill>
                <a:srgbClr val="000000"/>
              </a:solidFill>
              <a:latin typeface="Lucida Bright" panose="02040602050505020304" pitchFamily="18" charset="0"/>
            </a:endParaRPr>
          </a:p>
        </p:txBody>
      </p:sp>
      <p:sp>
        <p:nvSpPr>
          <p:cNvPr id="15" name="TextBox 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896777" y="3639622"/>
            <a:ext cx="3384998" cy="23230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960"/>
              </a:lnSpc>
            </a:pPr>
            <a:r>
              <a:rPr lang="en-US" sz="1400" dirty="0">
                <a:latin typeface="Lucida Bright" panose="02040602050505020304" pitchFamily="18" charset="0"/>
                <a:cs typeface="Arial" panose="020B0604020202020204" pitchFamily="34" charset="0"/>
              </a:rPr>
              <a:t>Dr. Jon Davine</a:t>
            </a:r>
          </a:p>
        </p:txBody>
      </p:sp>
      <p:pic>
        <p:nvPicPr>
          <p:cNvPr id="18" name="Picture 17" descr="Palais des congres de Montreal logo">
            <a:extLst>
              <a:ext uri="{FF2B5EF4-FFF2-40B4-BE49-F238E27FC236}">
                <a16:creationId xmlns:a16="http://schemas.microsoft.com/office/drawing/2014/main" id="{8FAD78BB-6AA9-B930-36B0-8CF8DA4EE163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051" y="4665686"/>
            <a:ext cx="2302150" cy="53290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>
                <a:solidFill>
                  <a:srgbClr val="1F497D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1F497D"/>
                </a:solidFill>
              </a:rPr>
              <a:t>Mind-Body Link</a:t>
            </a:r>
          </a:p>
        </p:txBody>
      </p:sp>
      <p:sp>
        <p:nvSpPr>
          <p:cNvPr id="63" name="Shape 63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/>
              <a:t>Examples of mind-body link</a:t>
            </a:r>
          </a:p>
          <a:p>
            <a:pPr marL="457200" lvl="1" indent="-182562"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r>
              <a:rPr sz="2000"/>
              <a:t>Tension headache</a:t>
            </a:r>
          </a:p>
          <a:p>
            <a:pPr marL="457200" lvl="1" indent="-182562"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r>
              <a:rPr sz="2000"/>
              <a:t>Butterflies in the stomach</a:t>
            </a:r>
          </a:p>
          <a:p>
            <a:pPr marL="457200" lvl="1" indent="-182562"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r>
              <a:rPr sz="2000"/>
              <a:t>“Tension chest-ache”</a:t>
            </a:r>
          </a:p>
          <a:p>
            <a:pPr marL="457200" lvl="1" indent="-182562"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r>
              <a:rPr sz="2000"/>
              <a:t>“Tension leg-ache”</a:t>
            </a:r>
          </a:p>
          <a:p>
            <a:pPr marL="457200" lvl="1" indent="-182562"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r>
              <a:rPr sz="2000"/>
              <a:t>“Tension __“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/>
              <a:t>Important to acknowledge patient’s symptoms</a:t>
            </a:r>
          </a:p>
          <a:p>
            <a:pPr marL="457200" lvl="1" indent="-182562"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r>
              <a:rPr sz="2000"/>
              <a:t>“your pain is real, it is not imagined, and it’s not in your head”</a:t>
            </a:r>
          </a:p>
          <a:p>
            <a:pPr marL="457200" lvl="1" indent="-182562"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r>
              <a:rPr sz="2000"/>
              <a:t>“We simply know that stress can play a role in producing these symptoms”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>
                <a:solidFill>
                  <a:srgbClr val="1F497D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 dirty="0">
                <a:solidFill>
                  <a:srgbClr val="1F497D"/>
                </a:solidFill>
              </a:rPr>
              <a:t>Mind-Body Link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000" dirty="0"/>
              <a:t>Hardware vs. Software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lang="en-US" sz="2000" dirty="0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000" dirty="0"/>
              <a:t>Stressed brain, therefore software not working properly, hardware remains intact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lang="en-US" sz="2000" dirty="0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000" dirty="0"/>
              <a:t>Symptoms are based on complex brain processes, not brain or tissue pathology</a:t>
            </a:r>
            <a:endParaRPr sz="2000" dirty="0"/>
          </a:p>
        </p:txBody>
      </p:sp>
    </p:spTree>
    <p:extLst>
      <p:ext uri="{BB962C8B-B14F-4D97-AF65-F5344CB8AC3E}">
        <p14:creationId xmlns:p14="http://schemas.microsoft.com/office/powerpoint/2010/main" val="1471061645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/>
              <a:t>Medically unexplained symptoms (MUS)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/>
              <a:t>Hypochondriacal somatization</a:t>
            </a:r>
          </a:p>
          <a:p>
            <a:pPr marL="457200" lvl="1" indent="-182562"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r>
              <a:rPr sz="2000"/>
              <a:t>Bodily preoccupation and worry about having a serious illness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/>
              <a:t>Somatic presentations of psychiatric disorders e.g. Depression, Panic</a:t>
            </a:r>
          </a:p>
          <a:p>
            <a:pPr marL="457200" lvl="1" indent="-182562"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r>
              <a:rPr sz="2000"/>
              <a:t>Kirmayer and Robbins’91</a:t>
            </a:r>
          </a:p>
        </p:txBody>
      </p:sp>
      <p:sp>
        <p:nvSpPr>
          <p:cNvPr id="66" name="Shape 66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>
                <a:solidFill>
                  <a:srgbClr val="1F497D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1F497D"/>
                </a:solidFill>
              </a:rPr>
              <a:t>Three Forms of Somatizing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 dirty="0">
                <a:solidFill>
                  <a:srgbClr val="1F497D"/>
                </a:solidFill>
              </a:rPr>
              <a:t>Somatization “Unconscious”-DSM-V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idx="4294967295"/>
          </p:nvPr>
        </p:nvSpPr>
        <p:spPr>
          <a:xfrm>
            <a:off x="457200" y="1981200"/>
            <a:ext cx="8229600" cy="4876800"/>
          </a:xfrm>
          <a:prstGeom prst="rect">
            <a:avLst/>
          </a:prstGeom>
        </p:spPr>
        <p:txBody>
          <a:bodyPr lIns="44450" tIns="44450" rIns="44450" bIns="44450">
            <a:normAutofit lnSpcReduction="10000"/>
          </a:bodyPr>
          <a:lstStyle/>
          <a:p>
            <a:pPr marL="212989" lvl="0" indent="-212989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sz="2800" dirty="0"/>
              <a:t>Somatic Symptom Disorder</a:t>
            </a:r>
            <a:endParaRPr lang="en-US" sz="2800" dirty="0"/>
          </a:p>
          <a:p>
            <a:pPr marL="212989" lvl="0" indent="-212989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endParaRPr sz="2800" dirty="0"/>
          </a:p>
          <a:p>
            <a:pPr marL="212989" lvl="0" indent="-212989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lang="en-US" sz="2800" dirty="0"/>
              <a:t>Functional Neurologic Symptom Disorder (</a:t>
            </a:r>
            <a:r>
              <a:rPr sz="2800" dirty="0"/>
              <a:t>Conversion Disorder</a:t>
            </a:r>
            <a:r>
              <a:rPr lang="en-US" sz="2800" dirty="0"/>
              <a:t>)</a:t>
            </a:r>
          </a:p>
          <a:p>
            <a:pPr marL="212989" lvl="0" indent="-212989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endParaRPr lang="en-US" sz="2800" dirty="0"/>
          </a:p>
          <a:p>
            <a:pPr marL="212989" indent="-212989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lang="en-CA" sz="2800" dirty="0"/>
              <a:t>Illness Anxiety Disorder (Hypochondriasis)</a:t>
            </a:r>
          </a:p>
          <a:p>
            <a:pPr marL="0" lvl="0" indent="0">
              <a:spcBef>
                <a:spcPts val="600"/>
              </a:spcBef>
              <a:buNone/>
              <a:defRPr sz="1800">
                <a:solidFill>
                  <a:srgbClr val="000000"/>
                </a:solidFill>
              </a:defRPr>
            </a:pPr>
            <a:endParaRPr lang="en-US" sz="2800" dirty="0"/>
          </a:p>
          <a:p>
            <a:pPr marL="212989" lvl="0" indent="-212989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lang="en-US" sz="2800" dirty="0"/>
              <a:t>Body Dysmorphic Disorder (OCD Disorder)</a:t>
            </a:r>
          </a:p>
          <a:p>
            <a:pPr marL="212989" lvl="0" indent="-212989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endParaRPr lang="en-US" sz="2800" dirty="0"/>
          </a:p>
          <a:p>
            <a:pPr marL="212989" lvl="0" indent="-212989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lang="en-US" sz="2800" dirty="0"/>
              <a:t>Delusional Disorder, somatic type </a:t>
            </a:r>
            <a:endParaRPr sz="2800" dirty="0"/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>
                <a:solidFill>
                  <a:srgbClr val="1F497D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1F497D"/>
                </a:solidFill>
              </a:rPr>
              <a:t>Somatic Symptom Disorder</a:t>
            </a:r>
          </a:p>
        </p:txBody>
      </p:sp>
      <p:sp>
        <p:nvSpPr>
          <p:cNvPr id="72" name="Shape 7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/>
              <a:t>One or more somatic symptoms which distress and disrupt life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/>
              <a:t>Excessive thoughts, feelings or behaviours related to these somatic symptoms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/>
              <a:t>Symptoms persist for more than six months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2400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/>
              <a:t>Specifiers:</a:t>
            </a:r>
          </a:p>
          <a:p>
            <a:pPr marL="457200" lvl="1" indent="-182562"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r>
              <a:rPr sz="2000"/>
              <a:t>With predominant pain (previously pain disorder)</a:t>
            </a:r>
          </a:p>
          <a:p>
            <a:pPr marL="457200" lvl="1" indent="-182562"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r>
              <a:rPr sz="2000"/>
              <a:t>Persistent (severe symptoms, &gt;6 months)</a:t>
            </a:r>
          </a:p>
          <a:p>
            <a:pPr marL="457200" lvl="1" indent="-182562"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r>
              <a:rPr sz="2000"/>
              <a:t>Mild</a:t>
            </a:r>
          </a:p>
          <a:p>
            <a:pPr marL="457200" lvl="1" indent="-182562"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r>
              <a:rPr sz="2000"/>
              <a:t>Moderate</a:t>
            </a:r>
          </a:p>
          <a:p>
            <a:pPr marL="457200" lvl="1" indent="-182562"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r>
              <a:rPr sz="2000"/>
              <a:t>Severe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>
                <a:solidFill>
                  <a:srgbClr val="1F497D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 dirty="0">
                <a:solidFill>
                  <a:srgbClr val="1F497D"/>
                </a:solidFill>
              </a:rPr>
              <a:t>Somatic Symptom Disorder</a:t>
            </a:r>
          </a:p>
        </p:txBody>
      </p:sp>
      <p:sp>
        <p:nvSpPr>
          <p:cNvPr id="76" name="Shape 76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57200" lvl="1" indent="-182562"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endParaRPr lang="en-CA" sz="2800" dirty="0"/>
          </a:p>
          <a:p>
            <a:pPr marL="457200" lvl="1" indent="-182562"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r>
              <a:rPr lang="en-CA" sz="2800" dirty="0"/>
              <a:t>Along with pain, typically, this will also include GI disturbance and fatigue.</a:t>
            </a:r>
          </a:p>
          <a:p>
            <a:pPr marL="457200" lvl="1" indent="-182562"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endParaRPr lang="en-CA" sz="2800" dirty="0"/>
          </a:p>
          <a:p>
            <a:pPr marL="457200" lvl="1" indent="-182562"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endParaRPr sz="2000" dirty="0"/>
          </a:p>
        </p:txBody>
      </p:sp>
    </p:spTree>
    <p:extLst>
      <p:ext uri="{BB962C8B-B14F-4D97-AF65-F5344CB8AC3E}">
        <p14:creationId xmlns:p14="http://schemas.microsoft.com/office/powerpoint/2010/main" val="237385333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lIns="44450" tIns="44450" rIns="44450" bIns="44450">
            <a:normAutofit/>
          </a:bodyPr>
          <a:lstStyle/>
          <a:p>
            <a:pPr lvl="0">
              <a:lnSpc>
                <a:spcPct val="90000"/>
              </a:lnSpc>
              <a:defRPr sz="1800">
                <a:solidFill>
                  <a:srgbClr val="000000"/>
                </a:solidFill>
              </a:defRPr>
            </a:pPr>
            <a:r>
              <a:rPr sz="2400" dirty="0"/>
              <a:t>Affects voluntary motor or sensory function.</a:t>
            </a:r>
          </a:p>
          <a:p>
            <a:pPr lvl="0">
              <a:lnSpc>
                <a:spcPct val="90000"/>
              </a:lnSpc>
              <a:defRPr sz="1800">
                <a:solidFill>
                  <a:srgbClr val="000000"/>
                </a:solidFill>
              </a:defRPr>
            </a:pPr>
            <a:r>
              <a:rPr sz="2400" dirty="0"/>
              <a:t>Linked to psychological stressors.</a:t>
            </a:r>
          </a:p>
          <a:p>
            <a:pPr lvl="0">
              <a:lnSpc>
                <a:spcPct val="90000"/>
              </a:lnSpc>
              <a:defRPr sz="1800">
                <a:solidFill>
                  <a:srgbClr val="000000"/>
                </a:solidFill>
              </a:defRPr>
            </a:pPr>
            <a:r>
              <a:rPr sz="2400" dirty="0"/>
              <a:t>Specify:</a:t>
            </a:r>
          </a:p>
          <a:p>
            <a:pPr marL="457200" lvl="1" indent="-182562">
              <a:lnSpc>
                <a:spcPct val="90000"/>
              </a:lnSpc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r>
              <a:rPr sz="2000" dirty="0"/>
              <a:t>With weakness or paralysis</a:t>
            </a:r>
          </a:p>
          <a:p>
            <a:pPr marL="457200" lvl="1" indent="-182562">
              <a:lnSpc>
                <a:spcPct val="90000"/>
              </a:lnSpc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r>
              <a:rPr sz="2000" dirty="0"/>
              <a:t>With abnormal movement</a:t>
            </a:r>
          </a:p>
          <a:p>
            <a:pPr marL="457200" lvl="1" indent="-182562">
              <a:lnSpc>
                <a:spcPct val="90000"/>
              </a:lnSpc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r>
              <a:rPr sz="2000" dirty="0"/>
              <a:t>With swallowing symptoms</a:t>
            </a:r>
          </a:p>
          <a:p>
            <a:pPr marL="457200" lvl="1" indent="-182562">
              <a:lnSpc>
                <a:spcPct val="90000"/>
              </a:lnSpc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r>
              <a:rPr sz="2000" dirty="0"/>
              <a:t>With speech symptoms</a:t>
            </a:r>
          </a:p>
          <a:p>
            <a:pPr marL="457200" lvl="1" indent="-182562">
              <a:lnSpc>
                <a:spcPct val="90000"/>
              </a:lnSpc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r>
              <a:rPr sz="2000" dirty="0"/>
              <a:t>With attacks or seizures</a:t>
            </a:r>
          </a:p>
          <a:p>
            <a:pPr marL="457200" lvl="1" indent="-182562">
              <a:lnSpc>
                <a:spcPct val="90000"/>
              </a:lnSpc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r>
              <a:rPr sz="2000" dirty="0"/>
              <a:t>With anesthesia or sensory loss</a:t>
            </a:r>
          </a:p>
          <a:p>
            <a:pPr marL="457200" lvl="1" indent="-182562">
              <a:lnSpc>
                <a:spcPct val="90000"/>
              </a:lnSpc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r>
              <a:rPr sz="2000" dirty="0"/>
              <a:t>With special </a:t>
            </a:r>
            <a:r>
              <a:rPr sz="2000" dirty="0" err="1"/>
              <a:t>sesnory</a:t>
            </a:r>
            <a:r>
              <a:rPr sz="2000" dirty="0"/>
              <a:t> symptoms</a:t>
            </a:r>
          </a:p>
          <a:p>
            <a:pPr marL="457200" lvl="1" indent="-182562">
              <a:lnSpc>
                <a:spcPct val="90000"/>
              </a:lnSpc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r>
              <a:rPr sz="2000" dirty="0"/>
              <a:t>With mixed symptoms</a:t>
            </a:r>
          </a:p>
          <a:p>
            <a:pPr marL="457200" lvl="1" indent="-182562">
              <a:lnSpc>
                <a:spcPct val="90000"/>
              </a:lnSpc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endParaRPr sz="2000" dirty="0"/>
          </a:p>
          <a:p>
            <a:pPr marL="0" lvl="0" indent="0">
              <a:lnSpc>
                <a:spcPct val="90000"/>
              </a:lnSpc>
              <a:buNone/>
              <a:defRPr sz="1800">
                <a:solidFill>
                  <a:srgbClr val="000000"/>
                </a:solidFill>
              </a:defRPr>
            </a:pPr>
            <a:endParaRPr sz="2400" dirty="0"/>
          </a:p>
        </p:txBody>
      </p:sp>
      <p:sp>
        <p:nvSpPr>
          <p:cNvPr id="97" name="Shape 97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90000"/>
          </a:bodyPr>
          <a:lstStyle>
            <a:lvl1pPr>
              <a:defRPr>
                <a:solidFill>
                  <a:srgbClr val="1F497D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000" dirty="0">
                <a:solidFill>
                  <a:srgbClr val="1F497D"/>
                </a:solidFill>
              </a:rPr>
              <a:t>Functional Neurologic Symptom Disorder</a:t>
            </a:r>
            <a:r>
              <a:rPr lang="en-US" dirty="0"/>
              <a:t> </a:t>
            </a:r>
            <a:r>
              <a:rPr lang="en-US" sz="4000" dirty="0">
                <a:solidFill>
                  <a:srgbClr val="1F497D"/>
                </a:solidFill>
              </a:rPr>
              <a:t>(C</a:t>
            </a:r>
            <a:r>
              <a:rPr sz="4000" dirty="0">
                <a:solidFill>
                  <a:srgbClr val="1F497D"/>
                </a:solidFill>
              </a:rPr>
              <a:t>onversion Disorder</a:t>
            </a:r>
            <a:r>
              <a:rPr lang="en-US" sz="4000" dirty="0">
                <a:solidFill>
                  <a:srgbClr val="1F497D"/>
                </a:solidFill>
              </a:rPr>
              <a:t>)</a:t>
            </a:r>
            <a:endParaRPr sz="4000" dirty="0">
              <a:solidFill>
                <a:srgbClr val="1F497D"/>
              </a:solidFill>
            </a:endParaRP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0" lvl="0" indent="0">
              <a:buSzTx/>
              <a:buNone/>
              <a:defRPr sz="1800">
                <a:solidFill>
                  <a:srgbClr val="000000"/>
                </a:solidFill>
              </a:defRPr>
            </a:pPr>
            <a:endParaRPr sz="2800" dirty="0"/>
          </a:p>
          <a:p>
            <a:pPr marL="0" lvl="0" indent="0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sz="2800" dirty="0"/>
              <a:t>Usually acute onset</a:t>
            </a:r>
          </a:p>
          <a:p>
            <a:pPr marL="0" lvl="0" indent="0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sz="2800" dirty="0"/>
              <a:t>Symptom duration is often relatively brief, usually within two weeks if stressor is removed or addressed</a:t>
            </a:r>
          </a:p>
          <a:p>
            <a:pPr marL="0" lvl="0" indent="0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sz="2800" dirty="0"/>
              <a:t>Otherwise, may go on for</a:t>
            </a:r>
            <a:r>
              <a:rPr lang="en-CA" sz="2800" dirty="0"/>
              <a:t>….</a:t>
            </a:r>
            <a:endParaRPr sz="2800" dirty="0"/>
          </a:p>
          <a:p>
            <a:pPr marL="0" lvl="0" indent="0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sz="2800" dirty="0"/>
              <a:t>Few studies on course of illness</a:t>
            </a:r>
          </a:p>
        </p:txBody>
      </p:sp>
      <p:sp>
        <p:nvSpPr>
          <p:cNvPr id="78" name="Shape 78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>
                <a:solidFill>
                  <a:srgbClr val="1F497D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1F497D"/>
                </a:solidFill>
              </a:rPr>
              <a:t>Conversion Disorder - Characterization 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>
                <a:solidFill>
                  <a:srgbClr val="1F497D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1F497D"/>
                </a:solidFill>
              </a:rPr>
              <a:t>Conversion Disorder – Medication </a:t>
            </a:r>
          </a:p>
        </p:txBody>
      </p:sp>
      <p:sp>
        <p:nvSpPr>
          <p:cNvPr id="81" name="Shape 81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/>
              <a:t>Meds not necessary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/>
              <a:t>For patients able to identify psychological stressors, appropriate psychotherapy can be very helpful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body" idx="4294967295"/>
          </p:nvPr>
        </p:nvSpPr>
        <p:spPr>
          <a:xfrm>
            <a:off x="457200" y="2590800"/>
            <a:ext cx="8229600" cy="4876800"/>
          </a:xfrm>
          <a:prstGeom prst="rect">
            <a:avLst/>
          </a:prstGeom>
        </p:spPr>
        <p:txBody>
          <a:bodyPr lIns="44450" tIns="44450" rIns="44450" bIns="44450">
            <a:normAutofit/>
          </a:bodyPr>
          <a:lstStyle/>
          <a:p>
            <a:pPr marL="212989" lvl="0" indent="-212989">
              <a:lnSpc>
                <a:spcPct val="90000"/>
              </a:lnSpc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sz="2800" dirty="0"/>
              <a:t>Associated with psychological factors.</a:t>
            </a:r>
          </a:p>
          <a:p>
            <a:pPr marL="212989" lvl="0" indent="-212989">
              <a:lnSpc>
                <a:spcPct val="90000"/>
              </a:lnSpc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sz="2800" dirty="0"/>
              <a:t>Associated with both psychological factors and a general medical condition.</a:t>
            </a:r>
          </a:p>
          <a:p>
            <a:pPr marL="212989" lvl="0" indent="-212989">
              <a:lnSpc>
                <a:spcPct val="90000"/>
              </a:lnSpc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sz="2800" dirty="0"/>
              <a:t>Pain disorder associated with a general medical condition (not a psychiatric diagnosis).</a:t>
            </a:r>
          </a:p>
          <a:p>
            <a:pPr marL="0" lvl="0" indent="0">
              <a:lnSpc>
                <a:spcPct val="90000"/>
              </a:lnSpc>
              <a:spcBef>
                <a:spcPts val="600"/>
              </a:spcBef>
              <a:buNone/>
              <a:defRPr sz="1800">
                <a:solidFill>
                  <a:srgbClr val="000000"/>
                </a:solidFill>
              </a:defRPr>
            </a:pPr>
            <a:endParaRPr sz="2800" dirty="0"/>
          </a:p>
        </p:txBody>
      </p:sp>
      <p:sp>
        <p:nvSpPr>
          <p:cNvPr id="84" name="Shape 84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777240">
              <a:defRPr sz="3060">
                <a:solidFill>
                  <a:srgbClr val="1F497D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60" dirty="0">
                <a:solidFill>
                  <a:srgbClr val="1F497D"/>
                </a:solidFill>
              </a:rPr>
              <a:t>Somatic Symptom Disorder with predominant pain  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857250"/>
            <a:ext cx="9144000" cy="101583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endParaRPr lang="en-US" sz="1400" dirty="0"/>
          </a:p>
        </p:txBody>
      </p:sp>
      <p:sp>
        <p:nvSpPr>
          <p:cNvPr id="3" name="AutoShap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4375" flipV="1">
            <a:off x="-26195" y="1867235"/>
            <a:ext cx="9196390" cy="11704"/>
          </a:xfrm>
          <a:prstGeom prst="line">
            <a:avLst/>
          </a:prstGeom>
          <a:ln w="28575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US" sz="1400"/>
          </a:p>
        </p:txBody>
      </p:sp>
      <p:sp>
        <p:nvSpPr>
          <p:cNvPr id="4" name="AutoShap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-10795990" flipV="1">
            <a:off x="3" y="2541399"/>
            <a:ext cx="9196390" cy="10729"/>
          </a:xfrm>
          <a:prstGeom prst="line">
            <a:avLst/>
          </a:prstGeom>
          <a:ln w="28575" cap="flat">
            <a:solidFill>
              <a:srgbClr val="000000"/>
            </a:solidFill>
            <a:prstDash val="sysDot"/>
            <a:headEnd type="none" w="sm" len="sm"/>
            <a:tailEnd type="none" w="sm" len="sm"/>
          </a:ln>
        </p:spPr>
        <p:txBody>
          <a:bodyPr/>
          <a:lstStyle/>
          <a:p>
            <a:endParaRPr lang="en-US" sz="1400"/>
          </a:p>
        </p:txBody>
      </p:sp>
      <p:sp>
        <p:nvSpPr>
          <p:cNvPr id="7" name="TextBox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171700" y="1088643"/>
            <a:ext cx="4381500" cy="51514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400"/>
              </a:lnSpc>
            </a:pPr>
            <a:r>
              <a:rPr lang="en-US" sz="3300" b="1" dirty="0">
                <a:solidFill>
                  <a:srgbClr val="000000"/>
                </a:solidFill>
                <a:latin typeface="Lucida Bright" panose="02040602050505020304" pitchFamily="18" charset="0"/>
              </a:rPr>
              <a:t>Presenter Disclosure</a:t>
            </a:r>
          </a:p>
        </p:txBody>
      </p:sp>
      <p:sp>
        <p:nvSpPr>
          <p:cNvPr id="8" name="TextBox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21887" y="2031260"/>
            <a:ext cx="8769713" cy="32605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b="1" dirty="0">
                <a:solidFill>
                  <a:srgbClr val="000000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Presenter: </a:t>
            </a:r>
            <a:r>
              <a:rPr lang="en-US" sz="2000" dirty="0">
                <a:solidFill>
                  <a:srgbClr val="FF1616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Dr. Jon Davine</a:t>
            </a:r>
          </a:p>
        </p:txBody>
      </p:sp>
      <p:sp>
        <p:nvSpPr>
          <p:cNvPr id="9" name="TextBox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21887" y="2682366"/>
            <a:ext cx="5607413" cy="32502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b="1" dirty="0">
                <a:solidFill>
                  <a:srgbClr val="000000"/>
                </a:solidFill>
                <a:latin typeface="Lucida Bright" panose="02040602050505020304" pitchFamily="18" charset="0"/>
              </a:rPr>
              <a:t>Relationships with financial sponsors: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160927" y="3144096"/>
            <a:ext cx="8830673" cy="222644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332852" lvl="1" indent="-166426">
              <a:lnSpc>
                <a:spcPts val="2158"/>
              </a:lnSpc>
              <a:buFont typeface="Arial"/>
              <a:buChar char="•"/>
            </a:pPr>
            <a:r>
              <a:rPr lang="en-US" sz="1400" dirty="0">
                <a:solidFill>
                  <a:srgbClr val="000000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Any direct financial relationships, including receipt of honoraria: </a:t>
            </a:r>
            <a:r>
              <a:rPr lang="en-US" sz="1400" dirty="0">
                <a:solidFill>
                  <a:srgbClr val="FF1616"/>
                </a:solidFill>
                <a:latin typeface="Lucida Bright" panose="02040602050505020304" pitchFamily="18" charset="0"/>
              </a:rPr>
              <a:t>Ontario College of Family Physicians, Touchstone Institute, McMaster University Continuing Education, </a:t>
            </a:r>
            <a:r>
              <a:rPr lang="en-US" sz="1400" dirty="0" err="1">
                <a:solidFill>
                  <a:srgbClr val="FF1616"/>
                </a:solidFill>
                <a:latin typeface="Lucida Bright" panose="02040602050505020304" pitchFamily="18" charset="0"/>
              </a:rPr>
              <a:t>CMEAway</a:t>
            </a:r>
            <a:r>
              <a:rPr lang="en-US" sz="1400" dirty="0">
                <a:solidFill>
                  <a:srgbClr val="FF1616"/>
                </a:solidFill>
                <a:latin typeface="Lucida Bright" panose="02040602050505020304" pitchFamily="18" charset="0"/>
              </a:rPr>
              <a:t> by Sea Courses, </a:t>
            </a:r>
            <a:r>
              <a:rPr lang="en-US" sz="1400" dirty="0" err="1">
                <a:solidFill>
                  <a:srgbClr val="FF1616"/>
                </a:solidFill>
                <a:latin typeface="Lucida Bright" panose="02040602050505020304" pitchFamily="18" charset="0"/>
              </a:rPr>
              <a:t>Pri</a:t>
            </a:r>
            <a:r>
              <a:rPr lang="en-US" sz="1400" dirty="0">
                <a:solidFill>
                  <a:srgbClr val="FF1616"/>
                </a:solidFill>
                <a:latin typeface="Lucida Bright" panose="02040602050505020304" pitchFamily="18" charset="0"/>
              </a:rPr>
              <a:t>-Med Canada/Humber River Hospital, University of Ottawa Dermatology, Peterborough FHT, Kitchener Waterloo Family Medicine</a:t>
            </a:r>
            <a:endParaRPr lang="en-US" sz="1400" dirty="0">
              <a:solidFill>
                <a:srgbClr val="FF1616"/>
              </a:solidFill>
              <a:latin typeface="Lucida Bright" panose="02040602050505020304" pitchFamily="18" charset="0"/>
              <a:cs typeface="Arial" panose="020B0604020202020204" pitchFamily="34" charset="0"/>
            </a:endParaRPr>
          </a:p>
          <a:p>
            <a:pPr marL="332852" lvl="1" indent="-166426">
              <a:lnSpc>
                <a:spcPts val="2158"/>
              </a:lnSpc>
              <a:buFont typeface="Arial"/>
              <a:buChar char="•"/>
            </a:pPr>
            <a:r>
              <a:rPr lang="en-US" sz="1400" dirty="0">
                <a:solidFill>
                  <a:srgbClr val="000000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Membership on advisory boards or speakers’ bureaus: </a:t>
            </a:r>
            <a:r>
              <a:rPr lang="en-US" sz="1400" dirty="0">
                <a:solidFill>
                  <a:srgbClr val="FF1616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NO</a:t>
            </a:r>
          </a:p>
          <a:p>
            <a:pPr marL="332852" lvl="1" indent="-166426">
              <a:lnSpc>
                <a:spcPts val="2158"/>
              </a:lnSpc>
              <a:buFont typeface="Arial"/>
              <a:buChar char="•"/>
            </a:pPr>
            <a:r>
              <a:rPr lang="en-US" sz="1400" dirty="0">
                <a:solidFill>
                  <a:srgbClr val="000000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Patents for drugs or devices: </a:t>
            </a:r>
            <a:r>
              <a:rPr lang="en-US" sz="1400" dirty="0">
                <a:solidFill>
                  <a:srgbClr val="FF1616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NO</a:t>
            </a:r>
          </a:p>
          <a:p>
            <a:pPr marL="332852" lvl="1" indent="-166426">
              <a:lnSpc>
                <a:spcPts val="2158"/>
              </a:lnSpc>
              <a:buFont typeface="Arial"/>
              <a:buChar char="•"/>
            </a:pPr>
            <a:r>
              <a:rPr lang="en-US" sz="1400" dirty="0">
                <a:solidFill>
                  <a:srgbClr val="000000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Other: </a:t>
            </a:r>
            <a:r>
              <a:rPr lang="en-US" sz="1400" dirty="0">
                <a:solidFill>
                  <a:srgbClr val="FF1616"/>
                </a:solidFill>
                <a:latin typeface="Lucida Bright" panose="02040602050505020304" pitchFamily="18" charset="0"/>
              </a:rPr>
              <a:t>CAMH---Co-Editor of book, “Psychiatry in Primary Care”, Ontario Psychiatric Association---Treasurer</a:t>
            </a:r>
            <a:endParaRPr lang="en-US" sz="1400" dirty="0">
              <a:solidFill>
                <a:srgbClr val="FF1616"/>
              </a:solidFill>
              <a:latin typeface="Lucida Bright" panose="02040602050505020304" pitchFamily="18" charset="0"/>
              <a:cs typeface="Arial" panose="020B0604020202020204" pitchFamily="34" charset="0"/>
            </a:endParaRPr>
          </a:p>
        </p:txBody>
      </p:sp>
      <p:sp>
        <p:nvSpPr>
          <p:cNvPr id="11" name="Title 2">
            <a:extLst>
              <a:ext uri="{FF2B5EF4-FFF2-40B4-BE49-F238E27FC236}">
                <a16:creationId xmlns:a16="http://schemas.microsoft.com/office/drawing/2014/main" id="{8C06A776-B833-5296-DB25-2206354DEA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438400" y="-609541"/>
            <a:ext cx="4114800" cy="57150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>
              <a:defRPr/>
            </a:pPr>
            <a:r>
              <a:rPr lang="en-US" sz="2200" dirty="0"/>
              <a:t>COI – Presenter Disclosure (1)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777240">
              <a:defRPr sz="3060">
                <a:solidFill>
                  <a:srgbClr val="1F497D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60">
                <a:solidFill>
                  <a:srgbClr val="1F497D"/>
                </a:solidFill>
              </a:rPr>
              <a:t>Somatic Symptom Disorder with predominant pain</a:t>
            </a:r>
          </a:p>
        </p:txBody>
      </p:sp>
      <p:sp>
        <p:nvSpPr>
          <p:cNvPr id="118" name="Shape 118"/>
          <p:cNvSpPr>
            <a:spLocks noGrp="1"/>
          </p:cNvSpPr>
          <p:nvPr>
            <p:ph type="body" idx="4294967295"/>
          </p:nvPr>
        </p:nvSpPr>
        <p:spPr>
          <a:xfrm>
            <a:off x="457200" y="2819400"/>
            <a:ext cx="8229600" cy="4876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212989" lvl="0" indent="-212989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sz="2800"/>
              <a:t>Perhaps 40% of pain patients may be psychologically amplified</a:t>
            </a:r>
          </a:p>
          <a:p>
            <a:pPr marL="212989" lvl="0" indent="-212989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sz="2800"/>
              <a:t>Usually in fourth or fifth decades</a:t>
            </a:r>
          </a:p>
          <a:p>
            <a:pPr marL="212989" lvl="0" indent="-212989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sz="2800"/>
              <a:t>Females &gt; Males – 2:1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/>
          </p:cNvSpPr>
          <p:nvPr>
            <p:ph type="body" idx="4294967295"/>
          </p:nvPr>
        </p:nvSpPr>
        <p:spPr>
          <a:xfrm>
            <a:off x="381000" y="2743200"/>
            <a:ext cx="8229600" cy="4876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0" lvl="0" indent="0">
              <a:buSzTx/>
              <a:buNone/>
              <a:defRPr sz="1800">
                <a:solidFill>
                  <a:srgbClr val="000000"/>
                </a:solidFill>
              </a:defRPr>
            </a:pPr>
            <a:endParaRPr sz="2800" dirty="0"/>
          </a:p>
          <a:p>
            <a:pPr marL="0" lvl="0" indent="0">
              <a:buSzTx/>
              <a:buNone/>
              <a:defRPr sz="1800">
                <a:solidFill>
                  <a:srgbClr val="000000"/>
                </a:solidFill>
              </a:defRPr>
            </a:pPr>
            <a:endParaRPr sz="2800" dirty="0"/>
          </a:p>
          <a:p>
            <a:pPr marL="0" lvl="0" indent="0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sz="2800" dirty="0"/>
              <a:t>Muscle relaxation techniques</a:t>
            </a:r>
          </a:p>
          <a:p>
            <a:pPr marL="0" lvl="0" indent="0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sz="2800" dirty="0"/>
              <a:t>Psychotherapy</a:t>
            </a:r>
            <a:r>
              <a:rPr lang="en-US" sz="2800" dirty="0"/>
              <a:t>/</a:t>
            </a:r>
            <a:r>
              <a:rPr lang="en-US" sz="2800" dirty="0" err="1"/>
              <a:t>Behavioural</a:t>
            </a:r>
            <a:r>
              <a:rPr lang="en-US" sz="2800" dirty="0"/>
              <a:t> Activation</a:t>
            </a:r>
            <a:endParaRPr sz="2800" dirty="0"/>
          </a:p>
          <a:p>
            <a:pPr marL="0" lvl="0" indent="0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sz="2800" dirty="0"/>
              <a:t>Medication</a:t>
            </a:r>
          </a:p>
        </p:txBody>
      </p:sp>
      <p:sp>
        <p:nvSpPr>
          <p:cNvPr id="87" name="Shape 87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900">
                <a:solidFill>
                  <a:srgbClr val="1F497D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900">
                <a:solidFill>
                  <a:srgbClr val="1F497D"/>
                </a:solidFill>
              </a:rPr>
              <a:t>Somatic Symptom Disorder with predominant pain – Treatment Options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900">
                <a:solidFill>
                  <a:srgbClr val="1F497D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900">
                <a:solidFill>
                  <a:srgbClr val="1F497D"/>
                </a:solidFill>
              </a:rPr>
              <a:t>Somatic Symptom Disorder with predominant pain – Psychotherapy</a:t>
            </a:r>
          </a:p>
        </p:txBody>
      </p:sp>
      <p:sp>
        <p:nvSpPr>
          <p:cNvPr id="90" name="Shape 90"/>
          <p:cNvSpPr>
            <a:spLocks noGrp="1"/>
          </p:cNvSpPr>
          <p:nvPr>
            <p:ph type="body" idx="4294967295"/>
          </p:nvPr>
        </p:nvSpPr>
        <p:spPr>
          <a:xfrm>
            <a:off x="457200" y="2590800"/>
            <a:ext cx="8229600" cy="4876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/>
              <a:t>CBT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/>
              <a:t>Challenge cognitions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/>
              <a:t>“This pain is not damaging my body”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/>
              <a:t>“I can continue activities, even in some mild pain.  I don’t have to stop.”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/>
              <a:t>Behaviorally activate: e.g. gardening 15 minutes twice/week, then increase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777240">
              <a:defRPr sz="3060">
                <a:solidFill>
                  <a:srgbClr val="1F497D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60">
                <a:solidFill>
                  <a:srgbClr val="1F497D"/>
                </a:solidFill>
              </a:rPr>
              <a:t>Somatic Symptom Disorder with predominant pain - Medication</a:t>
            </a:r>
          </a:p>
        </p:txBody>
      </p:sp>
      <p:sp>
        <p:nvSpPr>
          <p:cNvPr id="93" name="Shape 93"/>
          <p:cNvSpPr>
            <a:spLocks noGrp="1"/>
          </p:cNvSpPr>
          <p:nvPr>
            <p:ph type="body" idx="4294967295"/>
          </p:nvPr>
        </p:nvSpPr>
        <p:spPr>
          <a:xfrm>
            <a:off x="381000" y="2667000"/>
            <a:ext cx="8229600" cy="4876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212989" lvl="0" indent="-212989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sz="2800" dirty="0"/>
              <a:t>Try antidepressants, e.g. Nortriptyline or Amitriptyline at doses of 10-50 mg </a:t>
            </a:r>
            <a:r>
              <a:rPr sz="2800" dirty="0" err="1"/>
              <a:t>po</a:t>
            </a:r>
            <a:r>
              <a:rPr sz="2800" dirty="0"/>
              <a:t> </a:t>
            </a:r>
            <a:r>
              <a:rPr sz="2800" dirty="0" err="1"/>
              <a:t>qhs</a:t>
            </a:r>
            <a:endParaRPr lang="en-CA" sz="2800" dirty="0"/>
          </a:p>
          <a:p>
            <a:pPr marL="0" lvl="0" indent="0">
              <a:spcBef>
                <a:spcPts val="600"/>
              </a:spcBef>
              <a:buNone/>
              <a:defRPr sz="1800">
                <a:solidFill>
                  <a:srgbClr val="000000"/>
                </a:solidFill>
              </a:defRPr>
            </a:pPr>
            <a:endParaRPr sz="2800" dirty="0"/>
          </a:p>
          <a:p>
            <a:pPr marL="212989" lvl="0" indent="-212989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sz="2800" dirty="0"/>
              <a:t>These can help pain and possible sleep</a:t>
            </a:r>
          </a:p>
          <a:p>
            <a:pPr marL="212989" lvl="0" indent="-212989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sz="2800" dirty="0"/>
              <a:t>Try Trazodone 25-50 mg </a:t>
            </a:r>
            <a:r>
              <a:rPr sz="2800" dirty="0" err="1"/>
              <a:t>po</a:t>
            </a:r>
            <a:r>
              <a:rPr sz="2800" dirty="0"/>
              <a:t> </a:t>
            </a:r>
            <a:r>
              <a:rPr sz="2800" dirty="0" err="1"/>
              <a:t>qhs</a:t>
            </a:r>
            <a:r>
              <a:rPr sz="2800" dirty="0"/>
              <a:t> for sleep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777240">
              <a:defRPr sz="3060">
                <a:solidFill>
                  <a:srgbClr val="1F497D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60" dirty="0">
                <a:solidFill>
                  <a:srgbClr val="1F497D"/>
                </a:solidFill>
              </a:rPr>
              <a:t>Somatic Symptom Disorder with predominant pain</a:t>
            </a:r>
            <a:r>
              <a:rPr lang="en-CA" sz="3060" dirty="0">
                <a:solidFill>
                  <a:srgbClr val="1F497D"/>
                </a:solidFill>
              </a:rPr>
              <a:t>, if neuropathic or herpetic neuralgia</a:t>
            </a:r>
            <a:endParaRPr sz="3060" dirty="0">
              <a:solidFill>
                <a:srgbClr val="1F497D"/>
              </a:solidFill>
            </a:endParaRPr>
          </a:p>
        </p:txBody>
      </p:sp>
      <p:sp>
        <p:nvSpPr>
          <p:cNvPr id="93" name="Shape 93"/>
          <p:cNvSpPr>
            <a:spLocks noGrp="1"/>
          </p:cNvSpPr>
          <p:nvPr>
            <p:ph type="body" idx="4294967295"/>
          </p:nvPr>
        </p:nvSpPr>
        <p:spPr>
          <a:xfrm>
            <a:off x="381000" y="2667000"/>
            <a:ext cx="8229600" cy="4876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212989" lvl="0" indent="-212989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lang="en-CA" sz="2800" dirty="0"/>
              <a:t>Duloxetine, Pregabalin, Gabapentin</a:t>
            </a:r>
          </a:p>
          <a:p>
            <a:pPr marL="212989" lvl="0" indent="-212989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lang="en-CA" sz="2800" dirty="0"/>
              <a:t>Venlafaxine was equal to Duloxetine</a:t>
            </a:r>
          </a:p>
          <a:p>
            <a:pPr marL="212989" lvl="0" indent="-212989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lang="en-CA" sz="2800" dirty="0"/>
              <a:t>Recommended against tricyclics</a:t>
            </a:r>
          </a:p>
          <a:p>
            <a:pPr marL="212989" lvl="0" indent="-212989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endParaRPr lang="en-CA" sz="2800" dirty="0"/>
          </a:p>
          <a:p>
            <a:pPr marL="212989" lvl="0" indent="-212989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endParaRPr lang="en-CA" sz="2800" dirty="0"/>
          </a:p>
          <a:p>
            <a:pPr marL="212989" lvl="0" indent="-212989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endParaRPr lang="en-CA" sz="2800" dirty="0"/>
          </a:p>
          <a:p>
            <a:pPr marL="212989" indent="-212989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lang="en-US" sz="2800" dirty="0"/>
              <a:t>(Falk J, et al, Can. Fam. Physician 2021)</a:t>
            </a:r>
          </a:p>
          <a:p>
            <a:pPr marL="212989" lvl="0" indent="-212989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endParaRPr sz="2800" dirty="0"/>
          </a:p>
        </p:txBody>
      </p:sp>
    </p:spTree>
    <p:extLst>
      <p:ext uri="{BB962C8B-B14F-4D97-AF65-F5344CB8AC3E}">
        <p14:creationId xmlns:p14="http://schemas.microsoft.com/office/powerpoint/2010/main" val="1740942307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777240">
              <a:defRPr sz="3060">
                <a:solidFill>
                  <a:srgbClr val="1F497D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060" dirty="0" err="1">
                <a:solidFill>
                  <a:srgbClr val="1F497D"/>
                </a:solidFill>
              </a:rPr>
              <a:t>Pincus,T</a:t>
            </a:r>
            <a:r>
              <a:rPr lang="en-US" sz="3060" dirty="0">
                <a:solidFill>
                  <a:srgbClr val="1F497D"/>
                </a:solidFill>
              </a:rPr>
              <a:t>. et al.</a:t>
            </a:r>
            <a:br>
              <a:rPr lang="en-US" sz="3060" dirty="0">
                <a:solidFill>
                  <a:srgbClr val="1F497D"/>
                </a:solidFill>
              </a:rPr>
            </a:br>
            <a:r>
              <a:rPr lang="en-US" sz="3060" dirty="0">
                <a:solidFill>
                  <a:srgbClr val="1F497D"/>
                </a:solidFill>
              </a:rPr>
              <a:t>Cochrane Database, May 10, 2023</a:t>
            </a:r>
            <a:endParaRPr sz="3060" dirty="0">
              <a:solidFill>
                <a:srgbClr val="1F497D"/>
              </a:solidFill>
            </a:endParaRPr>
          </a:p>
        </p:txBody>
      </p:sp>
      <p:sp>
        <p:nvSpPr>
          <p:cNvPr id="93" name="Shape 93"/>
          <p:cNvSpPr>
            <a:spLocks noGrp="1"/>
          </p:cNvSpPr>
          <p:nvPr>
            <p:ph type="body" idx="4294967295"/>
          </p:nvPr>
        </p:nvSpPr>
        <p:spPr>
          <a:xfrm>
            <a:off x="381000" y="2667000"/>
            <a:ext cx="8229600" cy="4876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212989" lvl="0" indent="-212989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lang="en-US" sz="2800" dirty="0"/>
              <a:t>Meta-analysis, 176 RCT’s, about 30,000 patients</a:t>
            </a:r>
          </a:p>
          <a:p>
            <a:pPr marL="212989" lvl="0" indent="-212989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lang="en-US" sz="2800" dirty="0"/>
              <a:t>Looked at fibromyalgia, nerve pain, MSK pain</a:t>
            </a:r>
          </a:p>
          <a:p>
            <a:pPr marL="212989" lvl="0" indent="-212989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lang="en-US" sz="2800" dirty="0"/>
              <a:t>All antidepressants, except Duloxetine, lack sufficient evidence for efficacy and safety</a:t>
            </a:r>
          </a:p>
          <a:p>
            <a:pPr marL="212989" lvl="0" indent="-212989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lang="en-US" sz="2800" dirty="0"/>
              <a:t>Duloxetine 60 mg. once daily had small to moderate effect. </a:t>
            </a:r>
          </a:p>
          <a:p>
            <a:pPr marL="212989" lvl="0" indent="-212989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lang="en-US" sz="2800" dirty="0"/>
              <a:t>No evidence that higher dose added benefits</a:t>
            </a:r>
          </a:p>
          <a:p>
            <a:pPr marL="212989" lvl="0" indent="-212989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endParaRPr lang="en-US" sz="2800" dirty="0"/>
          </a:p>
          <a:p>
            <a:pPr marL="212989" lvl="0" indent="-212989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endParaRPr sz="2800" dirty="0"/>
          </a:p>
        </p:txBody>
      </p:sp>
    </p:spTree>
    <p:extLst>
      <p:ext uri="{BB962C8B-B14F-4D97-AF65-F5344CB8AC3E}">
        <p14:creationId xmlns:p14="http://schemas.microsoft.com/office/powerpoint/2010/main" val="2409200577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/>
          </p:cNvSpPr>
          <p:nvPr>
            <p:ph type="title" idx="4294967295"/>
          </p:nvPr>
        </p:nvSpPr>
        <p:spPr>
          <a:xfrm>
            <a:off x="457200" y="762000"/>
            <a:ext cx="8229600" cy="990600"/>
          </a:xfrm>
          <a:prstGeom prst="rect">
            <a:avLst/>
          </a:prstGeom>
        </p:spPr>
        <p:txBody>
          <a:bodyPr lIns="44450" tIns="44450" rIns="44450" bIns="44450">
            <a:normAutofit fontScale="90000"/>
          </a:bodyPr>
          <a:lstStyle/>
          <a:p>
            <a:pPr lvl="0" defTabSz="795527">
              <a:defRPr sz="1800">
                <a:solidFill>
                  <a:srgbClr val="000000"/>
                </a:solidFill>
              </a:defRPr>
            </a:pPr>
            <a:r>
              <a:rPr sz="3132" dirty="0">
                <a:solidFill>
                  <a:srgbClr val="1F497D"/>
                </a:solidFill>
              </a:rPr>
              <a:t>Somatic Symptom Disorder</a:t>
            </a:r>
            <a:r>
              <a:rPr lang="en-CA" sz="3132" dirty="0">
                <a:solidFill>
                  <a:srgbClr val="1F497D"/>
                </a:solidFill>
              </a:rPr>
              <a:t> Persistent</a:t>
            </a:r>
            <a:br>
              <a:rPr sz="3132" dirty="0">
                <a:solidFill>
                  <a:srgbClr val="1F497D"/>
                </a:solidFill>
              </a:rPr>
            </a:br>
            <a:endParaRPr sz="3132" dirty="0">
              <a:solidFill>
                <a:srgbClr val="1F497D"/>
              </a:solidFill>
            </a:endParaRPr>
          </a:p>
        </p:txBody>
      </p:sp>
      <p:sp>
        <p:nvSpPr>
          <p:cNvPr id="99" name="Shape 99"/>
          <p:cNvSpPr>
            <a:spLocks noGrp="1"/>
          </p:cNvSpPr>
          <p:nvPr>
            <p:ph type="body" idx="4294967295"/>
          </p:nvPr>
        </p:nvSpPr>
        <p:spPr>
          <a:xfrm>
            <a:off x="457200" y="2362200"/>
            <a:ext cx="8229600" cy="4876800"/>
          </a:xfrm>
          <a:prstGeom prst="rect">
            <a:avLst/>
          </a:prstGeom>
        </p:spPr>
        <p:txBody>
          <a:bodyPr lIns="44450" tIns="44450" rIns="44450" bIns="44450">
            <a:normAutofit/>
          </a:bodyPr>
          <a:lstStyle/>
          <a:p>
            <a:pPr lvl="0">
              <a:lnSpc>
                <a:spcPct val="90000"/>
              </a:lnSpc>
              <a:defRPr sz="1800">
                <a:solidFill>
                  <a:srgbClr val="000000"/>
                </a:solidFill>
              </a:defRPr>
            </a:pPr>
            <a:r>
              <a:rPr sz="2400" dirty="0"/>
              <a:t>At least six (6) months</a:t>
            </a:r>
          </a:p>
          <a:p>
            <a:pPr lvl="0">
              <a:lnSpc>
                <a:spcPct val="90000"/>
              </a:lnSpc>
              <a:defRPr sz="1800">
                <a:solidFill>
                  <a:srgbClr val="000000"/>
                </a:solidFill>
              </a:defRPr>
            </a:pPr>
            <a:r>
              <a:rPr sz="2400" dirty="0"/>
              <a:t>One (1) or more physical complaint</a:t>
            </a:r>
          </a:p>
          <a:p>
            <a:pPr lvl="0">
              <a:lnSpc>
                <a:spcPct val="90000"/>
              </a:lnSpc>
              <a:defRPr sz="1800">
                <a:solidFill>
                  <a:srgbClr val="000000"/>
                </a:solidFill>
              </a:defRPr>
            </a:pPr>
            <a:endParaRPr sz="2400" dirty="0"/>
          </a:p>
          <a:p>
            <a:pPr lvl="0">
              <a:lnSpc>
                <a:spcPct val="90000"/>
              </a:lnSpc>
              <a:defRPr sz="1800">
                <a:solidFill>
                  <a:srgbClr val="000000"/>
                </a:solidFill>
              </a:defRPr>
            </a:pPr>
            <a:r>
              <a:rPr sz="2400" dirty="0"/>
              <a:t>Specify if:</a:t>
            </a:r>
          </a:p>
          <a:p>
            <a:pPr lvl="0">
              <a:lnSpc>
                <a:spcPct val="90000"/>
              </a:lnSpc>
              <a:defRPr sz="1800">
                <a:solidFill>
                  <a:srgbClr val="000000"/>
                </a:solidFill>
              </a:defRPr>
            </a:pPr>
            <a:r>
              <a:rPr sz="2400" dirty="0"/>
              <a:t> persistent </a:t>
            </a:r>
          </a:p>
          <a:p>
            <a:pPr lvl="0">
              <a:lnSpc>
                <a:spcPct val="90000"/>
              </a:lnSpc>
              <a:defRPr sz="1800">
                <a:solidFill>
                  <a:srgbClr val="000000"/>
                </a:solidFill>
              </a:defRPr>
            </a:pPr>
            <a:r>
              <a:rPr sz="2400" dirty="0"/>
              <a:t>mild, moderate or severe</a:t>
            </a:r>
            <a:endParaRPr lang="en-CA" sz="2400" dirty="0"/>
          </a:p>
          <a:p>
            <a:pPr lvl="0">
              <a:lnSpc>
                <a:spcPct val="90000"/>
              </a:lnSpc>
              <a:defRPr sz="1800">
                <a:solidFill>
                  <a:srgbClr val="000000"/>
                </a:solidFill>
              </a:defRPr>
            </a:pPr>
            <a:endParaRPr lang="en-US" dirty="0"/>
          </a:p>
          <a:p>
            <a:pPr lvl="0">
              <a:lnSpc>
                <a:spcPct val="90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 dirty="0"/>
              <a:t>	</a:t>
            </a:r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/>
          </p:cNvSpPr>
          <p:nvPr>
            <p:ph type="body" idx="4294967295"/>
          </p:nvPr>
        </p:nvSpPr>
        <p:spPr>
          <a:xfrm>
            <a:off x="457200" y="2590800"/>
            <a:ext cx="8229600" cy="4876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212989" lvl="0" indent="-212989">
              <a:lnSpc>
                <a:spcPct val="90000"/>
              </a:lnSpc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sz="2800" dirty="0"/>
              <a:t>Chronic fatigue syndrome, Fibromyalgia, Irritable Bowel Syndrome</a:t>
            </a:r>
          </a:p>
          <a:p>
            <a:pPr marL="212989" lvl="0" indent="-212989">
              <a:lnSpc>
                <a:spcPct val="90000"/>
              </a:lnSpc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sz="2800" dirty="0"/>
              <a:t>Has never been shown thus far to have a biological cause</a:t>
            </a:r>
          </a:p>
          <a:p>
            <a:pPr marL="212989" lvl="0" indent="-212989">
              <a:lnSpc>
                <a:spcPct val="90000"/>
              </a:lnSpc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sz="2800" dirty="0"/>
              <a:t>In studies, there is felt to be a major psychiatric co-morbidity</a:t>
            </a:r>
          </a:p>
          <a:p>
            <a:pPr marL="212989" lvl="0" indent="-212989">
              <a:lnSpc>
                <a:spcPct val="90000"/>
              </a:lnSpc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sz="2800" dirty="0"/>
              <a:t>Try not to dichotomize:</a:t>
            </a:r>
          </a:p>
          <a:p>
            <a:pPr marL="457200" lvl="1" indent="-182562">
              <a:lnSpc>
                <a:spcPct val="90000"/>
              </a:lnSpc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r>
              <a:rPr sz="2000" dirty="0"/>
              <a:t>“Perhaps a % of both, thus may work on psychological side to see how far this takes us.”</a:t>
            </a:r>
          </a:p>
        </p:txBody>
      </p:sp>
      <p:sp>
        <p:nvSpPr>
          <p:cNvPr id="136" name="Shape 136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defTabSz="777240">
              <a:defRPr sz="1800">
                <a:solidFill>
                  <a:srgbClr val="000000"/>
                </a:solidFill>
              </a:defRPr>
            </a:pPr>
            <a:r>
              <a:rPr sz="3060" dirty="0">
                <a:solidFill>
                  <a:srgbClr val="1F497D"/>
                </a:solidFill>
              </a:rPr>
              <a:t>Somatic Symptom Disorder</a:t>
            </a:r>
            <a:r>
              <a:rPr lang="en-US" sz="3060" dirty="0">
                <a:solidFill>
                  <a:srgbClr val="1F497D"/>
                </a:solidFill>
              </a:rPr>
              <a:t>, persistent</a:t>
            </a:r>
            <a:br>
              <a:rPr sz="3060" dirty="0">
                <a:solidFill>
                  <a:srgbClr val="1F497D"/>
                </a:solidFill>
              </a:rPr>
            </a:br>
            <a:r>
              <a:rPr sz="3060" dirty="0">
                <a:solidFill>
                  <a:srgbClr val="1F497D"/>
                </a:solidFill>
              </a:rPr>
              <a:t> </a:t>
            </a:r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/>
          </p:cNvSpPr>
          <p:nvPr>
            <p:ph type="body" idx="4294967295"/>
          </p:nvPr>
        </p:nvSpPr>
        <p:spPr>
          <a:xfrm>
            <a:off x="457200" y="2590800"/>
            <a:ext cx="8229600" cy="4876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212989" lvl="0" indent="-212989">
              <a:lnSpc>
                <a:spcPct val="90000"/>
              </a:lnSpc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lang="en-US" sz="3600" dirty="0"/>
              <a:t>?LONG COVID </a:t>
            </a:r>
          </a:p>
          <a:p>
            <a:pPr marL="212989" lvl="0" indent="-212989">
              <a:lnSpc>
                <a:spcPct val="90000"/>
              </a:lnSpc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endParaRPr lang="en-US" sz="3600" dirty="0"/>
          </a:p>
          <a:p>
            <a:pPr marL="212989" lvl="0" indent="-212989">
              <a:lnSpc>
                <a:spcPct val="90000"/>
              </a:lnSpc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endParaRPr lang="en-US" sz="3600" dirty="0"/>
          </a:p>
          <a:p>
            <a:pPr marL="212989" lvl="0" indent="-212989">
              <a:lnSpc>
                <a:spcPct val="90000"/>
              </a:lnSpc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endParaRPr lang="en-US" sz="3600" dirty="0"/>
          </a:p>
          <a:p>
            <a:pPr marL="212989" lvl="0" indent="-212989">
              <a:lnSpc>
                <a:spcPct val="90000"/>
              </a:lnSpc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lang="en-US" sz="3600" dirty="0"/>
              <a:t>?LYME DISEASE</a:t>
            </a:r>
            <a:endParaRPr sz="3600" dirty="0"/>
          </a:p>
        </p:txBody>
      </p:sp>
      <p:sp>
        <p:nvSpPr>
          <p:cNvPr id="136" name="Shape 136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90000"/>
          </a:bodyPr>
          <a:lstStyle/>
          <a:p>
            <a:pPr lvl="0" defTabSz="77724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1F497D"/>
                </a:solidFill>
              </a:rPr>
              <a:t>Somatic Symptom Disorder</a:t>
            </a:r>
            <a:r>
              <a:rPr lang="en-US" sz="3600" dirty="0">
                <a:solidFill>
                  <a:srgbClr val="1F497D"/>
                </a:solidFill>
              </a:rPr>
              <a:t>, persistent</a:t>
            </a:r>
            <a:br>
              <a:rPr sz="3060" dirty="0">
                <a:solidFill>
                  <a:srgbClr val="1F497D"/>
                </a:solidFill>
              </a:rPr>
            </a:br>
            <a:r>
              <a:rPr sz="3060" dirty="0">
                <a:solidFill>
                  <a:srgbClr val="1F497D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22289213"/>
      </p:ext>
    </p:extLst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defTabSz="777240">
              <a:defRPr sz="1800">
                <a:solidFill>
                  <a:srgbClr val="000000"/>
                </a:solidFill>
              </a:defRPr>
            </a:pPr>
            <a:r>
              <a:rPr sz="3060">
                <a:solidFill>
                  <a:srgbClr val="1F497D"/>
                </a:solidFill>
              </a:rPr>
              <a:t>Illness Anxiety Disorder </a:t>
            </a:r>
            <a:br>
              <a:rPr sz="3060">
                <a:solidFill>
                  <a:srgbClr val="1F497D"/>
                </a:solidFill>
              </a:rPr>
            </a:br>
            <a:r>
              <a:rPr sz="3060">
                <a:solidFill>
                  <a:srgbClr val="1F497D"/>
                </a:solidFill>
              </a:rPr>
              <a:t>(Hypochondriasis)</a:t>
            </a:r>
          </a:p>
        </p:txBody>
      </p:sp>
      <p:sp>
        <p:nvSpPr>
          <p:cNvPr id="111" name="Shape 111"/>
          <p:cNvSpPr>
            <a:spLocks noGrp="1"/>
          </p:cNvSpPr>
          <p:nvPr>
            <p:ph type="body" idx="4294967295"/>
          </p:nvPr>
        </p:nvSpPr>
        <p:spPr>
          <a:xfrm>
            <a:off x="457200" y="2438400"/>
            <a:ext cx="8229600" cy="4876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 dirty="0"/>
              <a:t>Preoccupation with having a serious illness</a:t>
            </a:r>
            <a:endParaRPr lang="en-CA" sz="2400" dirty="0"/>
          </a:p>
          <a:p>
            <a:pPr lvl="0">
              <a:defRPr sz="1800">
                <a:solidFill>
                  <a:srgbClr val="000000"/>
                </a:solidFill>
              </a:defRPr>
            </a:pPr>
            <a:endParaRPr lang="en-US" dirty="0"/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2400" dirty="0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 dirty="0"/>
              <a:t>Somatic symptoms are not present or only mild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endParaRPr sz="2400"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857250"/>
            <a:ext cx="9144000" cy="100951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endParaRPr lang="en-US" sz="1400"/>
          </a:p>
        </p:txBody>
      </p:sp>
      <p:sp>
        <p:nvSpPr>
          <p:cNvPr id="6" name="TextBox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57300" y="1117052"/>
            <a:ext cx="6743700" cy="51514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400"/>
              </a:lnSpc>
            </a:pPr>
            <a:r>
              <a:rPr lang="en-US" sz="3300" b="1" dirty="0">
                <a:solidFill>
                  <a:srgbClr val="000000"/>
                </a:solidFill>
                <a:latin typeface="Lucida Bright" panose="02040602050505020304" pitchFamily="18" charset="0"/>
              </a:rPr>
              <a:t>Disclosure of Financial Support</a:t>
            </a:r>
          </a:p>
        </p:txBody>
      </p:sp>
      <p:sp>
        <p:nvSpPr>
          <p:cNvPr id="10" name="Title 2">
            <a:extLst>
              <a:ext uri="{FF2B5EF4-FFF2-40B4-BE49-F238E27FC236}">
                <a16:creationId xmlns:a16="http://schemas.microsoft.com/office/drawing/2014/main" id="{CCC45DFA-42C5-82E5-C887-A723AC8D12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438400" y="-609541"/>
            <a:ext cx="4114800" cy="57150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>
              <a:defRPr/>
            </a:pPr>
            <a:r>
              <a:rPr lang="en-US" sz="2200" dirty="0"/>
              <a:t>COI – Presenter Disclosure (2)</a:t>
            </a:r>
          </a:p>
        </p:txBody>
      </p:sp>
      <p:sp>
        <p:nvSpPr>
          <p:cNvPr id="3" name="AutoShap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4375" flipV="1">
            <a:off x="11" y="1855311"/>
            <a:ext cx="9143978" cy="22907"/>
          </a:xfrm>
          <a:prstGeom prst="line">
            <a:avLst/>
          </a:prstGeom>
          <a:ln w="28575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US" sz="14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CF3C15-3177-4046-6B08-249EC06A1429}"/>
              </a:ext>
            </a:extLst>
          </p:cNvPr>
          <p:cNvSpPr txBox="1"/>
          <p:nvPr/>
        </p:nvSpPr>
        <p:spPr>
          <a:xfrm>
            <a:off x="304800" y="2019300"/>
            <a:ext cx="8648700" cy="16126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39"/>
              </a:lnSpc>
            </a:pPr>
            <a:r>
              <a:rPr lang="en-US" sz="1600" dirty="0">
                <a:solidFill>
                  <a:srgbClr val="000000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This program has NOT received financial support</a:t>
            </a:r>
          </a:p>
          <a:p>
            <a:pPr>
              <a:lnSpc>
                <a:spcPts val="2039"/>
              </a:lnSpc>
            </a:pPr>
            <a:endParaRPr lang="en-US" sz="1600" dirty="0">
              <a:solidFill>
                <a:srgbClr val="FF1616"/>
              </a:solidFill>
              <a:latin typeface="Lucida Bright" panose="02040602050505020304" pitchFamily="18" charset="0"/>
              <a:cs typeface="Arial" panose="020B0604020202020204" pitchFamily="34" charset="0"/>
            </a:endParaRPr>
          </a:p>
          <a:p>
            <a:pPr>
              <a:lnSpc>
                <a:spcPts val="2039"/>
              </a:lnSpc>
            </a:pPr>
            <a:r>
              <a:rPr lang="en-US" sz="1600" dirty="0">
                <a:solidFill>
                  <a:srgbClr val="000000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This program has NOT received in-kind support</a:t>
            </a:r>
          </a:p>
          <a:p>
            <a:pPr>
              <a:lnSpc>
                <a:spcPts val="2039"/>
              </a:lnSpc>
            </a:pPr>
            <a:endParaRPr lang="en-US" sz="1600" dirty="0">
              <a:solidFill>
                <a:srgbClr val="FF1616"/>
              </a:solidFill>
              <a:latin typeface="Lucida Bright" panose="02040602050505020304" pitchFamily="18" charset="0"/>
              <a:cs typeface="Arial" panose="020B0604020202020204" pitchFamily="34" charset="0"/>
            </a:endParaRPr>
          </a:p>
          <a:p>
            <a:pPr>
              <a:lnSpc>
                <a:spcPts val="2039"/>
              </a:lnSpc>
            </a:pPr>
            <a:r>
              <a:rPr lang="en-US" sz="1600" b="1" dirty="0">
                <a:solidFill>
                  <a:srgbClr val="000000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Potential for conflict(s) of interest:</a:t>
            </a:r>
          </a:p>
          <a:p>
            <a:pPr>
              <a:lnSpc>
                <a:spcPts val="2039"/>
              </a:lnSpc>
            </a:pPr>
            <a:r>
              <a:rPr lang="en-US" sz="1600" dirty="0">
                <a:solidFill>
                  <a:srgbClr val="FF1616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Dr. Jon Davine </a:t>
            </a:r>
            <a:r>
              <a:rPr lang="en-US" sz="1600" dirty="0">
                <a:solidFill>
                  <a:srgbClr val="000000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has NOT received funding for this program</a:t>
            </a:r>
            <a:endParaRPr lang="en-US" sz="1600" dirty="0">
              <a:solidFill>
                <a:srgbClr val="FF1616"/>
              </a:solidFill>
              <a:latin typeface="Lucida Bright" panose="020406020505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900">
                <a:solidFill>
                  <a:srgbClr val="1F497D"/>
                </a:solidFill>
              </a:rPr>
              <a:t>Illness Anxiety Disorder</a:t>
            </a:r>
            <a:br>
              <a:rPr sz="2900">
                <a:solidFill>
                  <a:srgbClr val="1F497D"/>
                </a:solidFill>
              </a:rPr>
            </a:br>
            <a:r>
              <a:rPr sz="2900">
                <a:solidFill>
                  <a:srgbClr val="1F497D"/>
                </a:solidFill>
              </a:rPr>
              <a:t>(Hypochondriasis) – Treatment </a:t>
            </a:r>
          </a:p>
        </p:txBody>
      </p:sp>
      <p:sp>
        <p:nvSpPr>
          <p:cNvPr id="114" name="Shape 114"/>
          <p:cNvSpPr>
            <a:spLocks noGrp="1"/>
          </p:cNvSpPr>
          <p:nvPr>
            <p:ph type="body" idx="4294967295"/>
          </p:nvPr>
        </p:nvSpPr>
        <p:spPr>
          <a:xfrm>
            <a:off x="381000" y="2209800"/>
            <a:ext cx="8229600" cy="4876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212989" lvl="0" indent="-212989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sz="2800" dirty="0"/>
              <a:t>Literature discusses link to OCD spectrum </a:t>
            </a:r>
          </a:p>
          <a:p>
            <a:pPr marL="457200" lvl="1" indent="-182562"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r>
              <a:rPr sz="2000" dirty="0"/>
              <a:t>E.g., intrusive thoughts, repetitive checking behaviours</a:t>
            </a:r>
          </a:p>
          <a:p>
            <a:pPr marL="457200" lvl="1" indent="-182562"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r>
              <a:rPr sz="2000" dirty="0"/>
              <a:t>Would then use CBT and OCD medication</a:t>
            </a:r>
            <a:endParaRPr lang="en-CA" sz="2000" dirty="0"/>
          </a:p>
          <a:p>
            <a:pPr marL="457200" lvl="1" indent="-182562"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endParaRPr sz="2000" dirty="0"/>
          </a:p>
          <a:p>
            <a:pPr marL="212989" lvl="0" indent="-212989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sz="2800" dirty="0"/>
              <a:t>May evolve into overvalued ideas, and ultimately delusions</a:t>
            </a:r>
          </a:p>
          <a:p>
            <a:pPr marL="457200" lvl="1" indent="-182562"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r>
              <a:rPr sz="2000" dirty="0"/>
              <a:t>Delusional disorder, somatic type</a:t>
            </a:r>
          </a:p>
          <a:p>
            <a:pPr marL="457200" lvl="1" indent="-182562"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r>
              <a:rPr sz="2000" dirty="0"/>
              <a:t>Would then use neuroleptics</a:t>
            </a:r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900">
                <a:solidFill>
                  <a:srgbClr val="1F497D"/>
                </a:solidFill>
              </a:rPr>
              <a:t>Illness Anxiety Disorder</a:t>
            </a:r>
            <a:br>
              <a:rPr sz="2900">
                <a:solidFill>
                  <a:srgbClr val="1F497D"/>
                </a:solidFill>
              </a:rPr>
            </a:br>
            <a:r>
              <a:rPr sz="2900">
                <a:solidFill>
                  <a:srgbClr val="1F497D"/>
                </a:solidFill>
              </a:rPr>
              <a:t>(Hypochondriasis) – Treatment Efficacy</a:t>
            </a:r>
          </a:p>
        </p:txBody>
      </p:sp>
      <p:sp>
        <p:nvSpPr>
          <p:cNvPr id="117" name="Shape 117"/>
          <p:cNvSpPr>
            <a:spLocks noGrp="1"/>
          </p:cNvSpPr>
          <p:nvPr>
            <p:ph type="body" idx="4294967295"/>
          </p:nvPr>
        </p:nvSpPr>
        <p:spPr>
          <a:xfrm>
            <a:off x="381000" y="2819400"/>
            <a:ext cx="8229600" cy="4876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212989" lvl="0" indent="-212989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sz="2800"/>
              <a:t>Recent RCT compared CBT and paroxetine to placebo</a:t>
            </a:r>
          </a:p>
          <a:p>
            <a:pPr marL="212989" lvl="0" indent="-212989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sz="2800"/>
              <a:t>In the intent to treat analysis, only CBT differed significantly from placebo</a:t>
            </a:r>
          </a:p>
          <a:p>
            <a:pPr marL="212989" lvl="0" indent="-212989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sz="2800"/>
              <a:t>In the completed analysis, both paroxetine and CBT differed significantly from placebo</a:t>
            </a:r>
          </a:p>
          <a:p>
            <a:pPr marL="457200" lvl="1" indent="-182562"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r>
              <a:rPr sz="2000"/>
              <a:t>(Greeven et al, Am J of Psych ’07)</a:t>
            </a:r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>
                <a:solidFill>
                  <a:srgbClr val="1F497D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1F497D"/>
                </a:solidFill>
              </a:rPr>
              <a:t>Case – Betty </a:t>
            </a:r>
          </a:p>
        </p:txBody>
      </p:sp>
      <p:sp>
        <p:nvSpPr>
          <p:cNvPr id="120" name="Shape 120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/>
              <a:t>32 year old woman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/>
              <a:t>Mother had breast cancer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/>
              <a:t>Her own fears</a:t>
            </a:r>
          </a:p>
        </p:txBody>
      </p:sp>
      <p:pic>
        <p:nvPicPr>
          <p:cNvPr id="121" name="image.pdf"/>
          <p:cNvPicPr/>
          <p:nvPr/>
        </p:nvPicPr>
        <p:blipFill>
          <a:blip r:embed="rId3"/>
          <a:srcRect l="11796" r="11796"/>
          <a:stretch>
            <a:fillRect/>
          </a:stretch>
        </p:blipFill>
        <p:spPr>
          <a:xfrm>
            <a:off x="4648200" y="2057400"/>
            <a:ext cx="3810000" cy="41148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lIns="44450" tIns="44450" rIns="44450" bIns="44450">
            <a:normAutofit fontScale="90000"/>
          </a:bodyPr>
          <a:lstStyle>
            <a:lvl1pPr defTabSz="813816">
              <a:defRPr sz="3204">
                <a:solidFill>
                  <a:srgbClr val="1F497D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4">
                <a:solidFill>
                  <a:srgbClr val="1F497D"/>
                </a:solidFill>
              </a:rPr>
              <a:t>Body Dysmorphic Disorder (BDD) - Definition</a:t>
            </a:r>
          </a:p>
        </p:txBody>
      </p:sp>
      <p:sp>
        <p:nvSpPr>
          <p:cNvPr id="124" name="Shape 124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lIns="44450" tIns="44450" rIns="44450" bIns="44450">
            <a:normAutofit/>
          </a:bodyPr>
          <a:lstStyle/>
          <a:p>
            <a:pPr marL="212989" lvl="0" indent="-212989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sz="2800"/>
              <a:t>Preoccupation with an imagined defect in appearance</a:t>
            </a:r>
          </a:p>
          <a:p>
            <a:pPr marL="212989" lvl="0" indent="-212989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sz="2800"/>
              <a:t>If a slight anomaly is present, concern is markedly excessive</a:t>
            </a:r>
          </a:p>
        </p:txBody>
      </p:sp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>
                <a:solidFill>
                  <a:srgbClr val="1F497D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1F497D"/>
                </a:solidFill>
              </a:rPr>
              <a:t>BDD - Epidemiology</a:t>
            </a:r>
          </a:p>
        </p:txBody>
      </p:sp>
      <p:sp>
        <p:nvSpPr>
          <p:cNvPr id="127" name="Shape 127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lIns="0" tIns="0" rIns="0" bIns="0">
            <a:normAutofit lnSpcReduction="10000"/>
          </a:bodyPr>
          <a:lstStyle/>
          <a:p>
            <a:pPr lvl="0">
              <a:lnSpc>
                <a:spcPct val="90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 u="sng" dirty="0"/>
              <a:t>Prevalence:</a:t>
            </a:r>
          </a:p>
          <a:p>
            <a:pPr lvl="0">
              <a:lnSpc>
                <a:spcPct val="90000"/>
              </a:lnSpc>
              <a:spcBef>
                <a:spcPts val="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 dirty="0"/>
              <a:t>Dermatology Clinic:</a:t>
            </a:r>
            <a:r>
              <a:rPr sz="2800" dirty="0"/>
              <a:t>  	</a:t>
            </a:r>
            <a:r>
              <a:rPr sz="2400" dirty="0"/>
              <a:t>12% of patients had BDD </a:t>
            </a:r>
          </a:p>
          <a:p>
            <a:pPr lvl="0">
              <a:lnSpc>
                <a:spcPct val="90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 dirty="0"/>
              <a:t>					(Phillips ‘00)</a:t>
            </a:r>
            <a:endParaRPr lang="en-US" sz="2400" dirty="0"/>
          </a:p>
          <a:p>
            <a:pPr lvl="0">
              <a:lnSpc>
                <a:spcPct val="90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endParaRPr sz="2400" dirty="0"/>
          </a:p>
          <a:p>
            <a:pPr lvl="0">
              <a:lnSpc>
                <a:spcPct val="90000"/>
              </a:lnSpc>
              <a:spcBef>
                <a:spcPts val="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 dirty="0"/>
              <a:t>Cosmetic Surgery Clinic</a:t>
            </a:r>
            <a:r>
              <a:rPr sz="2800" dirty="0"/>
              <a:t>:</a:t>
            </a:r>
            <a:r>
              <a:rPr lang="en-US" sz="2800" dirty="0"/>
              <a:t>    </a:t>
            </a:r>
            <a:r>
              <a:rPr sz="2400" dirty="0"/>
              <a:t>6-8% (</a:t>
            </a:r>
            <a:r>
              <a:rPr sz="2400" dirty="0" err="1"/>
              <a:t>Sarven</a:t>
            </a:r>
            <a:r>
              <a:rPr sz="2400" dirty="0"/>
              <a:t> et al, ‘98)</a:t>
            </a:r>
          </a:p>
          <a:p>
            <a:pPr lvl="0">
              <a:lnSpc>
                <a:spcPct val="90000"/>
              </a:lnSpc>
              <a:spcBef>
                <a:spcPts val="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2800" dirty="0"/>
          </a:p>
          <a:p>
            <a:pPr lvl="0">
              <a:lnSpc>
                <a:spcPct val="90000"/>
              </a:lnSpc>
              <a:spcBef>
                <a:spcPts val="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 dirty="0"/>
              <a:t>General Population:</a:t>
            </a:r>
            <a:r>
              <a:rPr sz="2800" dirty="0"/>
              <a:t>	</a:t>
            </a:r>
            <a:r>
              <a:rPr lang="en-US" sz="2800" dirty="0"/>
              <a:t>         </a:t>
            </a:r>
            <a:r>
              <a:rPr sz="2400" dirty="0"/>
              <a:t>0.7% (</a:t>
            </a:r>
            <a:r>
              <a:rPr sz="2400" dirty="0" err="1"/>
              <a:t>Faravelli</a:t>
            </a:r>
            <a:r>
              <a:rPr sz="2400" dirty="0"/>
              <a:t> ‘97)</a:t>
            </a:r>
          </a:p>
          <a:p>
            <a:pPr lvl="0">
              <a:lnSpc>
                <a:spcPct val="90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 dirty="0"/>
              <a:t>					1.1% (</a:t>
            </a:r>
            <a:r>
              <a:rPr sz="2400" dirty="0" err="1"/>
              <a:t>Bienvenu</a:t>
            </a:r>
            <a:r>
              <a:rPr sz="2400" dirty="0"/>
              <a:t> et al, ‘00)</a:t>
            </a:r>
          </a:p>
          <a:p>
            <a:pPr lvl="0">
              <a:lnSpc>
                <a:spcPct val="90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 dirty="0"/>
              <a:t>					2.2% (Mayville ‘99)</a:t>
            </a:r>
          </a:p>
          <a:p>
            <a:pPr lvl="0">
              <a:lnSpc>
                <a:spcPct val="90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 dirty="0"/>
              <a:t>					13% (Bibby ‘98)</a:t>
            </a:r>
          </a:p>
          <a:p>
            <a:pPr lvl="0">
              <a:lnSpc>
                <a:spcPct val="90000"/>
              </a:lnSpc>
              <a:defRPr sz="1800">
                <a:solidFill>
                  <a:srgbClr val="000000"/>
                </a:solidFill>
              </a:defRPr>
            </a:pPr>
            <a:r>
              <a:rPr sz="2400" dirty="0" err="1"/>
              <a:t>Male:female</a:t>
            </a:r>
            <a:r>
              <a:rPr sz="2400" dirty="0"/>
              <a:t> 1:1 </a:t>
            </a:r>
          </a:p>
          <a:p>
            <a:pPr lvl="0">
              <a:lnSpc>
                <a:spcPct val="90000"/>
              </a:lnSpc>
              <a:defRPr sz="1800">
                <a:solidFill>
                  <a:srgbClr val="000000"/>
                </a:solidFill>
              </a:defRPr>
            </a:pPr>
            <a:r>
              <a:rPr sz="2400" dirty="0"/>
              <a:t>Usually starts in Adolescence (Phillips et al ‘97)</a:t>
            </a:r>
          </a:p>
        </p:txBody>
      </p:sp>
    </p:spTree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>
                <a:solidFill>
                  <a:srgbClr val="1F497D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1F497D"/>
                </a:solidFill>
              </a:rPr>
              <a:t>BDD – Characteristics </a:t>
            </a:r>
          </a:p>
        </p:txBody>
      </p:sp>
      <p:sp>
        <p:nvSpPr>
          <p:cNvPr id="133" name="Shape 133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 dirty="0"/>
              <a:t>Can resemble OCD, link with obsessive spectrum </a:t>
            </a:r>
            <a:r>
              <a:rPr sz="2400"/>
              <a:t>disorders.</a:t>
            </a:r>
            <a:endParaRPr lang="en-US" sz="2400" dirty="0"/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2400" dirty="0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 dirty="0"/>
              <a:t>Think about flaws 3-8 hours per day (Phillips ‘96)</a:t>
            </a:r>
            <a:endParaRPr lang="en-US" sz="2400" dirty="0"/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2400" dirty="0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 dirty="0"/>
              <a:t>Compulsive </a:t>
            </a:r>
            <a:r>
              <a:rPr sz="2400" dirty="0" err="1"/>
              <a:t>behaviours</a:t>
            </a:r>
            <a:r>
              <a:rPr sz="2400" dirty="0"/>
              <a:t>  - checking appearance, grooming, seeking reassurance repetitively, may repetitively seek surgery.</a:t>
            </a:r>
            <a:endParaRPr lang="en-US" sz="2400" dirty="0"/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2400" dirty="0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 dirty="0"/>
              <a:t>Can go on to overvalued ideas and frank delusions.</a:t>
            </a:r>
          </a:p>
        </p:txBody>
      </p:sp>
    </p:spTree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>
                <a:solidFill>
                  <a:srgbClr val="1F497D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 dirty="0">
                <a:solidFill>
                  <a:srgbClr val="1F497D"/>
                </a:solidFill>
              </a:rPr>
              <a:t>Case </a:t>
            </a:r>
          </a:p>
        </p:txBody>
      </p:sp>
      <p:sp>
        <p:nvSpPr>
          <p:cNvPr id="136" name="Shape 136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212989" lvl="0" indent="-212989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lang="en-US" sz="2800" dirty="0"/>
              <a:t>40’s</a:t>
            </a:r>
            <a:r>
              <a:rPr sz="2800" dirty="0"/>
              <a:t> year old </a:t>
            </a:r>
            <a:r>
              <a:rPr lang="en-US" sz="2800" dirty="0"/>
              <a:t>wo</a:t>
            </a:r>
            <a:r>
              <a:rPr sz="2800" dirty="0"/>
              <a:t>man</a:t>
            </a:r>
            <a:endParaRPr lang="en-US" sz="2800" dirty="0"/>
          </a:p>
          <a:p>
            <a:pPr marL="212989" lvl="0" indent="-212989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endParaRPr sz="2800" dirty="0"/>
          </a:p>
          <a:p>
            <a:pPr marL="212989" lvl="0" indent="-212989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lang="en-US" sz="2800" dirty="0"/>
              <a:t>Concerns about “face that is horrible, looks like a monster”</a:t>
            </a:r>
            <a:endParaRPr sz="2800" dirty="0"/>
          </a:p>
        </p:txBody>
      </p:sp>
    </p:spTree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>
                <a:solidFill>
                  <a:srgbClr val="1F497D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1F497D"/>
                </a:solidFill>
              </a:rPr>
              <a:t>BDD- Tx</a:t>
            </a:r>
          </a:p>
        </p:txBody>
      </p:sp>
      <p:sp>
        <p:nvSpPr>
          <p:cNvPr id="186" name="Shape 186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/>
              <a:t>100 people treated x 14 weeks with escitalopram (open label)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/>
              <a:t>81% of completers responded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/>
              <a:t>67% of treated subjects responded (including dropouts)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2400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/>
              <a:t>Thus, significant response to meds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2400"/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2400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/>
              <a:t>(Phillips et al, Am. J of Psych, Sept. 2016)</a:t>
            </a:r>
          </a:p>
        </p:txBody>
      </p:sp>
    </p:spTree>
    <p:extLst>
      <p:ext uri="{BB962C8B-B14F-4D97-AF65-F5344CB8AC3E}">
        <p14:creationId xmlns:p14="http://schemas.microsoft.com/office/powerpoint/2010/main" val="613582030"/>
      </p:ext>
    </p:extLst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>
                <a:solidFill>
                  <a:srgbClr val="1F497D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1F497D"/>
                </a:solidFill>
              </a:rPr>
              <a:t>BDD--Tx</a:t>
            </a:r>
          </a:p>
        </p:txBody>
      </p:sp>
      <p:sp>
        <p:nvSpPr>
          <p:cNvPr id="189" name="Shape 189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/>
              <a:t>58 responders then randomized to continued treatment with escitalopram vs. placebo for 6 months (RCT)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/>
              <a:t>18% relapsed with escitalopram, 40% with placebo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/>
              <a:t>Time to relapse was longer with escitalopram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/>
              <a:t>36% of citalopram subjects showed continued improvement over the 6 months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2400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/>
              <a:t>Thus effective, and may want to continue treatment for at least 6 months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2400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/>
              <a:t>(Phillips, et al, Am. J of Psych, Sept. 2016)</a:t>
            </a:r>
          </a:p>
        </p:txBody>
      </p:sp>
    </p:spTree>
    <p:extLst>
      <p:ext uri="{BB962C8B-B14F-4D97-AF65-F5344CB8AC3E}">
        <p14:creationId xmlns:p14="http://schemas.microsoft.com/office/powerpoint/2010/main" val="1207047258"/>
      </p:ext>
    </p:extLst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>
                <a:solidFill>
                  <a:srgbClr val="1F497D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1F497D"/>
                </a:solidFill>
              </a:rPr>
              <a:t>BDD - Screening</a:t>
            </a:r>
          </a:p>
        </p:txBody>
      </p:sp>
      <p:sp>
        <p:nvSpPr>
          <p:cNvPr id="140" name="Shape 140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 dirty="0"/>
              <a:t>Suggest to plastics, dermatology clinics</a:t>
            </a:r>
            <a:r>
              <a:rPr lang="en-US" sz="2400" dirty="0"/>
              <a:t> (and to primary care practitioners)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lang="en-US" dirty="0"/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2400" dirty="0"/>
          </a:p>
          <a:p>
            <a:pPr marL="457200" lvl="1" indent="-182562"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r>
              <a:rPr sz="2000" dirty="0"/>
              <a:t>“How do you feel this is affecting your life?”</a:t>
            </a:r>
            <a:endParaRPr lang="en-US" sz="2000" dirty="0"/>
          </a:p>
          <a:p>
            <a:pPr marL="457200" lvl="1" indent="-182562"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endParaRPr sz="2000" dirty="0"/>
          </a:p>
          <a:p>
            <a:pPr marL="457200" lvl="1" indent="-182562"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r>
              <a:rPr sz="2000" dirty="0"/>
              <a:t>“How do you feel the procedure will help you?”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/>
          </p:cNvSpPr>
          <p:nvPr>
            <p:ph type="body" idx="4294967295"/>
          </p:nvPr>
        </p:nvSpPr>
        <p:spPr>
          <a:xfrm>
            <a:off x="685800" y="838200"/>
            <a:ext cx="8153400" cy="5257800"/>
          </a:xfrm>
          <a:prstGeom prst="rect">
            <a:avLst/>
          </a:prstGeom>
        </p:spPr>
        <p:txBody>
          <a:bodyPr lIns="44450" tIns="44450" rIns="44450" bIns="44450">
            <a:normAutofit/>
          </a:bodyPr>
          <a:lstStyle/>
          <a:p>
            <a:pPr marL="0" lvl="0" indent="0">
              <a:lnSpc>
                <a:spcPct val="130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/>
              <a:t>“For each ailment that doctors cure with medications (as I am told they do occasionally succeed in doing), they produce ten others in healthy individuals by inoculating them with that pathogenic agent a thousand times more virulent than all the microbes - the idea that they are ill.”</a:t>
            </a:r>
          </a:p>
          <a:p>
            <a:pPr marL="0" lvl="0" indent="0">
              <a:lnSpc>
                <a:spcPct val="90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endParaRPr sz="2400"/>
          </a:p>
          <a:p>
            <a:pPr marL="0" lvl="0" indent="0">
              <a:lnSpc>
                <a:spcPct val="90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/>
              <a:t>- Marcel Proust</a:t>
            </a:r>
          </a:p>
          <a:p>
            <a:pPr marL="0" lvl="0" indent="0">
              <a:lnSpc>
                <a:spcPct val="90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/>
              <a:t>(le cote de guermantes)</a:t>
            </a:r>
          </a:p>
        </p:txBody>
      </p:sp>
    </p:spTree>
  </p:cSld>
  <p:clrMapOvr>
    <a:masterClrMapping/>
  </p:clrMapOvr>
  <p:transition spd="med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>
                <a:solidFill>
                  <a:srgbClr val="1F497D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1F497D"/>
                </a:solidFill>
              </a:rPr>
              <a:t>Somatizing – “Conscious”</a:t>
            </a:r>
          </a:p>
        </p:txBody>
      </p:sp>
      <p:sp>
        <p:nvSpPr>
          <p:cNvPr id="143" name="Shape 143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/>
              <a:t>Factitious Disorder (Munchausen’s Syndrome)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/>
              <a:t>Malingering</a:t>
            </a:r>
          </a:p>
        </p:txBody>
      </p:sp>
    </p:spTree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>
                <a:solidFill>
                  <a:srgbClr val="1F497D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1F497D"/>
                </a:solidFill>
              </a:rPr>
              <a:t>Malingering</a:t>
            </a:r>
          </a:p>
        </p:txBody>
      </p:sp>
      <p:sp>
        <p:nvSpPr>
          <p:cNvPr id="146" name="Shape 146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 dirty="0"/>
              <a:t>Consciously done</a:t>
            </a:r>
            <a:endParaRPr lang="en-US" sz="2400" dirty="0"/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2400" dirty="0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 dirty="0"/>
              <a:t>Easily identifiable goals – drugs, money, legal issues</a:t>
            </a:r>
            <a:endParaRPr lang="en-US" sz="2400" dirty="0"/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2400" dirty="0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 dirty="0"/>
              <a:t>Link to Anti-Social Personality Disorder</a:t>
            </a:r>
          </a:p>
        </p:txBody>
      </p:sp>
    </p:spTree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>
                <a:solidFill>
                  <a:srgbClr val="1F497D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1F497D"/>
                </a:solidFill>
              </a:rPr>
              <a:t>Factitious Disorder Imposed on Self</a:t>
            </a:r>
          </a:p>
        </p:txBody>
      </p:sp>
      <p:sp>
        <p:nvSpPr>
          <p:cNvPr id="149" name="Shape 149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 dirty="0"/>
              <a:t>Intentional production or feigning of physical or psychological signs or symptoms</a:t>
            </a:r>
            <a:endParaRPr lang="en-CA" sz="2400" dirty="0"/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2400" dirty="0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 dirty="0"/>
              <a:t>The motivation for the disorder is to assume “the sick role”</a:t>
            </a:r>
            <a:endParaRPr lang="en-CA" sz="2400" dirty="0"/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2400" dirty="0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 dirty="0"/>
              <a:t>External incentives for the </a:t>
            </a:r>
            <a:r>
              <a:rPr sz="2400" dirty="0" err="1"/>
              <a:t>behaviour</a:t>
            </a:r>
            <a:r>
              <a:rPr sz="2400" dirty="0"/>
              <a:t> (such as economic gain, avoiding legal responsibility, or improving physical well-being as in malingering are absent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2400" dirty="0"/>
          </a:p>
        </p:txBody>
      </p:sp>
    </p:spTree>
  </p:cSld>
  <p:clrMapOvr>
    <a:masterClrMapping/>
  </p:clrMapOvr>
  <p:transition spd="med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/>
          </p:cNvSpPr>
          <p:nvPr>
            <p:ph type="body" idx="4294967295"/>
          </p:nvPr>
        </p:nvSpPr>
        <p:spPr>
          <a:xfrm>
            <a:off x="457200" y="1951037"/>
            <a:ext cx="8229600" cy="48768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/>
              <a:t>Infection (can be fatal septicemia)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/>
              <a:t>Impaired wound healing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/>
              <a:t>Bleeding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/>
              <a:t>Hypoglycemia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/>
              <a:t>Seizures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/>
              <a:t>Rashes 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/>
              <a:t>Fever (flu)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/>
              <a:t>Connective tissue disease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/>
              <a:t>Vomiting, diarrhea</a:t>
            </a:r>
          </a:p>
          <a:p>
            <a:pPr marL="420687" lvl="1" indent="-146050">
              <a:spcBef>
                <a:spcPts val="300"/>
              </a:spcBef>
              <a:defRPr sz="1800">
                <a:solidFill>
                  <a:srgbClr val="000000"/>
                </a:solidFill>
              </a:defRPr>
            </a:pPr>
            <a:r>
              <a:rPr sz="1600"/>
              <a:t>(Feldman et al ‘94)</a:t>
            </a:r>
          </a:p>
        </p:txBody>
      </p:sp>
      <p:sp>
        <p:nvSpPr>
          <p:cNvPr id="152" name="Shape 152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900">
                <a:solidFill>
                  <a:srgbClr val="1F497D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900">
                <a:solidFill>
                  <a:srgbClr val="1F497D"/>
                </a:solidFill>
              </a:rPr>
              <a:t>Factitious Disorders Imposed on Self – Common Presentations</a:t>
            </a:r>
          </a:p>
        </p:txBody>
      </p:sp>
    </p:spTree>
  </p:cSld>
  <p:clrMapOvr>
    <a:masterClrMapping/>
  </p:clrMapOvr>
  <p:transition spd="med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900">
                <a:solidFill>
                  <a:srgbClr val="1F497D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900">
                <a:solidFill>
                  <a:srgbClr val="1F497D"/>
                </a:solidFill>
              </a:rPr>
              <a:t>Fictitious Disorder Imposed on Self – Conscious Part</a:t>
            </a:r>
          </a:p>
        </p:txBody>
      </p:sp>
      <p:sp>
        <p:nvSpPr>
          <p:cNvPr id="155" name="Shape 155"/>
          <p:cNvSpPr>
            <a:spLocks noGrp="1"/>
          </p:cNvSpPr>
          <p:nvPr>
            <p:ph type="body" idx="4294967295"/>
          </p:nvPr>
        </p:nvSpPr>
        <p:spPr>
          <a:xfrm>
            <a:off x="457200" y="2286000"/>
            <a:ext cx="8229600" cy="4876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spcBef>
                <a:spcPts val="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800"/>
              <a:t>Either:</a:t>
            </a:r>
          </a:p>
          <a:p>
            <a:pPr marL="212989" lvl="0" indent="-212989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sz="2800"/>
              <a:t>Lying or exaggerating signs and symptoms </a:t>
            </a:r>
          </a:p>
          <a:p>
            <a:pPr marL="212989" lvl="0" indent="-212989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sz="2800"/>
              <a:t>Knowingly tampering with samples or tests </a:t>
            </a:r>
          </a:p>
          <a:p>
            <a:pPr marL="212989" lvl="0" indent="-212989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sz="2800"/>
              <a:t>Manipulation of ones body to produce positive tests results</a:t>
            </a:r>
          </a:p>
        </p:txBody>
      </p:sp>
    </p:spTree>
  </p:cSld>
  <p:clrMapOvr>
    <a:masterClrMapping/>
  </p:clrMapOvr>
  <p:transition spd="med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>
                <a:solidFill>
                  <a:srgbClr val="1F497D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1F497D"/>
                </a:solidFill>
              </a:rPr>
              <a:t>The Spectrum</a:t>
            </a:r>
          </a:p>
        </p:txBody>
      </p:sp>
      <p:sp>
        <p:nvSpPr>
          <p:cNvPr id="158" name="Shape 158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lIns="44450" tIns="44450" rIns="44450" bIns="44450">
            <a:normAutofit/>
          </a:bodyPr>
          <a:lstStyle/>
          <a:p>
            <a:pPr lvl="0">
              <a:spcBef>
                <a:spcPts val="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000"/>
              <a:t>Conversion Disorder	Factitious Disorder    	Malingering</a:t>
            </a:r>
          </a:p>
          <a:p>
            <a:pPr lvl="0">
              <a:spcBef>
                <a:spcPts val="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000"/>
              <a:t>Pain due to</a:t>
            </a:r>
          </a:p>
          <a:p>
            <a:pPr lvl="0">
              <a:spcBef>
                <a:spcPts val="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000"/>
              <a:t>Psychological factors</a:t>
            </a:r>
          </a:p>
          <a:p>
            <a:pPr lvl="0">
              <a:spcBef>
                <a:spcPts val="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000"/>
              <a:t>Somatization Disorder</a:t>
            </a:r>
          </a:p>
          <a:p>
            <a:pPr lvl="0">
              <a:buSzTx/>
              <a:buNone/>
              <a:defRPr sz="1800">
                <a:solidFill>
                  <a:srgbClr val="000000"/>
                </a:solidFill>
              </a:defRPr>
            </a:pPr>
            <a:endParaRPr sz="2000"/>
          </a:p>
          <a:p>
            <a:pPr lvl="0">
              <a:buSzTx/>
              <a:buNone/>
              <a:defRPr sz="1800">
                <a:solidFill>
                  <a:srgbClr val="000000"/>
                </a:solidFill>
              </a:defRPr>
            </a:pPr>
            <a:endParaRPr sz="2000"/>
          </a:p>
          <a:p>
            <a:pPr lvl="0">
              <a:buSzTx/>
              <a:buNone/>
              <a:defRPr sz="1800">
                <a:solidFill>
                  <a:srgbClr val="000000"/>
                </a:solidFill>
              </a:defRPr>
            </a:pPr>
            <a:endParaRPr sz="2000"/>
          </a:p>
          <a:p>
            <a:pPr lvl="0">
              <a:buSzTx/>
              <a:buNone/>
              <a:defRPr sz="1800">
                <a:solidFill>
                  <a:srgbClr val="000000"/>
                </a:solidFill>
              </a:defRPr>
            </a:pPr>
            <a:endParaRPr sz="2000"/>
          </a:p>
          <a:p>
            <a:pPr lvl="0">
              <a:spcBef>
                <a:spcPts val="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000"/>
              <a:t>Unconscious						Conscious</a:t>
            </a:r>
          </a:p>
          <a:p>
            <a:pPr lvl="0">
              <a:buSzTx/>
              <a:buNone/>
              <a:defRPr sz="1800">
                <a:solidFill>
                  <a:srgbClr val="000000"/>
                </a:solidFill>
              </a:defRPr>
            </a:pPr>
            <a:endParaRPr sz="2000"/>
          </a:p>
          <a:p>
            <a:pPr lvl="0">
              <a:buSzTx/>
              <a:buNone/>
              <a:defRPr sz="1800">
                <a:solidFill>
                  <a:srgbClr val="000000"/>
                </a:solidFill>
              </a:defRPr>
            </a:pPr>
            <a:endParaRPr sz="2000"/>
          </a:p>
          <a:p>
            <a:pPr lvl="0">
              <a:spcBef>
                <a:spcPts val="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000"/>
              <a:t>(Adapted from Nadelson et al., 1979)</a:t>
            </a:r>
          </a:p>
        </p:txBody>
      </p:sp>
      <p:sp>
        <p:nvSpPr>
          <p:cNvPr id="159" name="Shape 159"/>
          <p:cNvSpPr/>
          <p:nvPr/>
        </p:nvSpPr>
        <p:spPr>
          <a:xfrm flipH="1">
            <a:off x="1447799" y="3282950"/>
            <a:ext cx="1" cy="901701"/>
          </a:xfrm>
          <a:prstGeom prst="line">
            <a:avLst/>
          </a:prstGeom>
          <a:ln w="12700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160" name="Shape 160"/>
          <p:cNvSpPr/>
          <p:nvPr/>
        </p:nvSpPr>
        <p:spPr>
          <a:xfrm>
            <a:off x="4343400" y="2292350"/>
            <a:ext cx="0" cy="1892300"/>
          </a:xfrm>
          <a:prstGeom prst="line">
            <a:avLst/>
          </a:prstGeom>
          <a:ln w="12700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161" name="Shape 161"/>
          <p:cNvSpPr/>
          <p:nvPr/>
        </p:nvSpPr>
        <p:spPr>
          <a:xfrm>
            <a:off x="6858000" y="2368550"/>
            <a:ext cx="0" cy="1822450"/>
          </a:xfrm>
          <a:prstGeom prst="line">
            <a:avLst/>
          </a:prstGeom>
          <a:ln w="12700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162" name="Shape 162"/>
          <p:cNvSpPr/>
          <p:nvPr/>
        </p:nvSpPr>
        <p:spPr>
          <a:xfrm>
            <a:off x="1454150" y="4191000"/>
            <a:ext cx="6769101" cy="0"/>
          </a:xfrm>
          <a:prstGeom prst="line">
            <a:avLst/>
          </a:prstGeom>
          <a:ln w="12700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163" name="Shape 163"/>
          <p:cNvSpPr/>
          <p:nvPr/>
        </p:nvSpPr>
        <p:spPr>
          <a:xfrm>
            <a:off x="996950" y="4191000"/>
            <a:ext cx="673100" cy="0"/>
          </a:xfrm>
          <a:prstGeom prst="line">
            <a:avLst/>
          </a:prstGeom>
          <a:ln w="12700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>
                <a:solidFill>
                  <a:srgbClr val="1F497D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1F497D"/>
                </a:solidFill>
              </a:rPr>
              <a:t>Factitious Disorder Imposed on Self</a:t>
            </a:r>
          </a:p>
        </p:txBody>
      </p:sp>
      <p:sp>
        <p:nvSpPr>
          <p:cNvPr id="227" name="Shape 227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endParaRPr sz="2400" dirty="0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400" dirty="0"/>
              <a:t>Gently confront</a:t>
            </a:r>
            <a:endParaRPr lang="en-CA" dirty="0"/>
          </a:p>
          <a:p>
            <a:pPr lvl="0">
              <a:defRPr sz="1800">
                <a:solidFill>
                  <a:srgbClr val="000000"/>
                </a:solidFill>
              </a:defRPr>
            </a:pPr>
            <a:endParaRPr lang="en-CA" sz="2400" dirty="0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 dirty="0"/>
              <a:t>Overall prognosis is poor</a:t>
            </a:r>
          </a:p>
          <a:p>
            <a:pPr marL="457200" lvl="1" indent="-182562"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r>
              <a:rPr sz="2000" dirty="0"/>
              <a:t>Few admitted</a:t>
            </a:r>
          </a:p>
          <a:p>
            <a:pPr marL="457200" lvl="1" indent="-182562"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endParaRPr sz="2000" dirty="0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 dirty="0"/>
              <a:t>Very few pursue any psychotherapy</a:t>
            </a:r>
            <a:endParaRPr lang="en-US" sz="2400" dirty="0"/>
          </a:p>
          <a:p>
            <a:pPr lvl="0">
              <a:defRPr sz="1800">
                <a:solidFill>
                  <a:srgbClr val="000000"/>
                </a:solidFill>
              </a:defRPr>
            </a:pPr>
            <a:endParaRPr lang="en-CA" dirty="0"/>
          </a:p>
        </p:txBody>
      </p:sp>
    </p:spTree>
  </p:cSld>
  <p:clrMapOvr>
    <a:masterClrMapping/>
  </p:clrMapOvr>
  <p:transition spd="med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>
                <a:solidFill>
                  <a:srgbClr val="1F497D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1F497D"/>
                </a:solidFill>
              </a:rPr>
              <a:t>Factitious Disorder Imposed on Another</a:t>
            </a:r>
          </a:p>
        </p:txBody>
      </p:sp>
      <p:sp>
        <p:nvSpPr>
          <p:cNvPr id="172" name="Shape 17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 dirty="0"/>
              <a:t>Factitious Disorder (Munchausen) by proxy</a:t>
            </a:r>
            <a:endParaRPr lang="en-US" sz="2400" dirty="0"/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2400" dirty="0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 dirty="0"/>
              <a:t>90% of perpetrators are mothers</a:t>
            </a:r>
            <a:endParaRPr lang="en-US" sz="2400" dirty="0"/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2400" dirty="0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 dirty="0"/>
              <a:t>Usually involves infants, toddlers</a:t>
            </a:r>
            <a:endParaRPr lang="en-US" sz="2400" dirty="0"/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2400" dirty="0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 dirty="0"/>
              <a:t>Psychologically needs to assume the sick role, this time vicariously.</a:t>
            </a:r>
          </a:p>
        </p:txBody>
      </p:sp>
    </p:spTree>
  </p:cSld>
  <p:clrMapOvr>
    <a:masterClrMapping/>
  </p:clrMapOvr>
  <p:transition spd="med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lIns="44450" tIns="44450" rIns="44450" bIns="4445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/>
              <a:t>Depression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/>
              <a:t>Panic Disorder (aka “the great imitator”)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/>
              <a:t>Generalized Anxiety Disorder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/>
              <a:t>OCD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/>
              <a:t>Delusional Disorder, Somatic type</a:t>
            </a:r>
          </a:p>
        </p:txBody>
      </p:sp>
      <p:sp>
        <p:nvSpPr>
          <p:cNvPr id="187" name="Shape 187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defTabSz="896111">
              <a:defRPr sz="1800">
                <a:solidFill>
                  <a:srgbClr val="000000"/>
                </a:solidFill>
              </a:defRPr>
            </a:pPr>
            <a:r>
              <a:rPr sz="3920">
                <a:solidFill>
                  <a:srgbClr val="1F497D"/>
                </a:solidFill>
              </a:rPr>
              <a:t>Somatization 2</a:t>
            </a:r>
            <a:r>
              <a:rPr sz="3920" baseline="29959">
                <a:solidFill>
                  <a:srgbClr val="1F497D"/>
                </a:solidFill>
              </a:rPr>
              <a:t>0</a:t>
            </a:r>
            <a:r>
              <a:rPr sz="3920">
                <a:solidFill>
                  <a:srgbClr val="1F497D"/>
                </a:solidFill>
              </a:rPr>
              <a:t> to Psychiatric Illness</a:t>
            </a:r>
          </a:p>
        </p:txBody>
      </p:sp>
    </p:spTree>
  </p:cSld>
  <p:clrMapOvr>
    <a:masterClrMapping/>
  </p:clrMapOvr>
  <p:transition spd="med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>
                <a:solidFill>
                  <a:srgbClr val="1F497D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1F497D"/>
                </a:solidFill>
              </a:rPr>
              <a:t>Treatment Outcomes</a:t>
            </a:r>
          </a:p>
        </p:txBody>
      </p:sp>
      <p:pic>
        <p:nvPicPr>
          <p:cNvPr id="190" name="image.png"/>
          <p:cNvPicPr/>
          <p:nvPr/>
        </p:nvPicPr>
        <p:blipFill>
          <a:blip r:embed="rId3"/>
          <a:stretch>
            <a:fillRect/>
          </a:stretch>
        </p:blipFill>
        <p:spPr>
          <a:xfrm>
            <a:off x="444500" y="1603375"/>
            <a:ext cx="8248650" cy="48768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>
                <a:solidFill>
                  <a:srgbClr val="1F497D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1F497D"/>
                </a:solidFill>
              </a:rPr>
              <a:t>Objectives</a:t>
            </a:r>
          </a:p>
        </p:txBody>
      </p:sp>
      <p:sp>
        <p:nvSpPr>
          <p:cNvPr id="47" name="Shape 47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600075" lvl="0" indent="-600075">
              <a:spcBef>
                <a:spcPts val="600"/>
              </a:spcBef>
              <a:buFontTx/>
              <a:buAutoNum type="arabicPeriod"/>
              <a:defRPr sz="1800">
                <a:solidFill>
                  <a:srgbClr val="000000"/>
                </a:solidFill>
              </a:defRPr>
            </a:pPr>
            <a:r>
              <a:rPr sz="2800" dirty="0"/>
              <a:t>Appreciate the range of diagnoses that make up “Somatic Symptom and Related Disorders (DSM-V)</a:t>
            </a:r>
          </a:p>
          <a:p>
            <a:pPr marL="600075" lvl="0" indent="-600075">
              <a:spcBef>
                <a:spcPts val="600"/>
              </a:spcBef>
              <a:buFontTx/>
              <a:buAutoNum type="arabicPeriod"/>
              <a:defRPr sz="1800">
                <a:solidFill>
                  <a:srgbClr val="000000"/>
                </a:solidFill>
              </a:defRPr>
            </a:pPr>
            <a:r>
              <a:rPr sz="2800" dirty="0"/>
              <a:t>Understand the range of conscious and unconscious mechanisms involved in these disorders.</a:t>
            </a:r>
          </a:p>
          <a:p>
            <a:pPr marL="600075" lvl="0" indent="-600075">
              <a:spcBef>
                <a:spcPts val="600"/>
              </a:spcBef>
              <a:buFontTx/>
              <a:buAutoNum type="arabicPeriod"/>
              <a:defRPr sz="1800">
                <a:solidFill>
                  <a:srgbClr val="000000"/>
                </a:solidFill>
              </a:defRPr>
            </a:pPr>
            <a:r>
              <a:rPr lang="en-US" sz="2800" dirty="0"/>
              <a:t>Describe</a:t>
            </a:r>
            <a:r>
              <a:rPr sz="2800" dirty="0"/>
              <a:t> treatment modalities for these disorders both </a:t>
            </a:r>
            <a:r>
              <a:rPr sz="2800" dirty="0" err="1"/>
              <a:t>psychopharmacolgic</a:t>
            </a:r>
            <a:r>
              <a:rPr sz="2800" dirty="0"/>
              <a:t> and psychotherapeutic.</a:t>
            </a:r>
          </a:p>
        </p:txBody>
      </p:sp>
    </p:spTree>
  </p:cSld>
  <p:clrMapOvr>
    <a:masterClrMapping/>
  </p:clrMapOvr>
  <p:transition spd="med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lIns="44450" tIns="44450" rIns="44450" bIns="44450">
            <a:normAutofit/>
          </a:bodyPr>
          <a:lstStyle/>
          <a:p>
            <a:pPr marL="0" lvl="0" indent="0">
              <a:buSzTx/>
              <a:buNone/>
              <a:defRPr sz="1800">
                <a:solidFill>
                  <a:srgbClr val="000000"/>
                </a:solidFill>
              </a:defRPr>
            </a:pPr>
            <a:endParaRPr sz="2000"/>
          </a:p>
          <a:p>
            <a:pPr marL="0" lvl="0" indent="0"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r>
              <a:rPr sz="2000"/>
              <a:t>Appropriate medical work-up (“Boy who cried wolf”)</a:t>
            </a:r>
          </a:p>
          <a:p>
            <a:pPr marL="0" lvl="0" indent="0">
              <a:buSzTx/>
              <a:buNone/>
              <a:defRPr sz="1800">
                <a:solidFill>
                  <a:srgbClr val="000000"/>
                </a:solidFill>
              </a:defRPr>
            </a:pPr>
            <a:endParaRPr sz="2000"/>
          </a:p>
          <a:p>
            <a:pPr marL="0" lvl="0" indent="0"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r>
              <a:rPr sz="2000"/>
              <a:t>Make a respectful mind-body link up early on</a:t>
            </a:r>
          </a:p>
        </p:txBody>
      </p:sp>
      <p:sp>
        <p:nvSpPr>
          <p:cNvPr id="193" name="Shape 193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>
                <a:solidFill>
                  <a:srgbClr val="1F497D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1F497D"/>
                </a:solidFill>
              </a:rPr>
              <a:t>Assessment</a:t>
            </a:r>
          </a:p>
        </p:txBody>
      </p:sp>
    </p:spTree>
  </p:cSld>
  <p:clrMapOvr>
    <a:masterClrMapping/>
  </p:clrMapOvr>
  <p:transition spd="med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lIns="44450" tIns="44450" rIns="44450" bIns="44450">
            <a:normAutofit/>
          </a:bodyPr>
          <a:lstStyle>
            <a:lvl1pPr>
              <a:defRPr>
                <a:solidFill>
                  <a:srgbClr val="1F497D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1F497D"/>
                </a:solidFill>
              </a:rPr>
              <a:t>Treatment</a:t>
            </a:r>
          </a:p>
        </p:txBody>
      </p:sp>
      <p:sp>
        <p:nvSpPr>
          <p:cNvPr id="196" name="Shape 196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lIns="44450" tIns="44450" rIns="44450" bIns="4445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/>
              <a:t>See patient at regular intervals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/>
              <a:t>Avoid E.R., other dispersal of care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/>
              <a:t>If consultant to be used, contact beforehand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/>
              <a:t>Judge progress by improvement in level of function</a:t>
            </a:r>
          </a:p>
          <a:p>
            <a:pPr marL="457200" lvl="1" indent="-182562"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r>
              <a:rPr sz="2000"/>
              <a:t>“Cure” is unlikely</a:t>
            </a:r>
          </a:p>
          <a:p>
            <a:pPr marL="457200" lvl="1" indent="-182562"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r>
              <a:rPr sz="2000"/>
              <a:t>Allow for relapses</a:t>
            </a:r>
          </a:p>
        </p:txBody>
      </p:sp>
    </p:spTree>
  </p:cSld>
  <p:clrMapOvr>
    <a:masterClrMapping/>
  </p:clrMapOvr>
  <p:transition spd="med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2667426"/>
            <a:ext cx="9144000" cy="0"/>
          </a:xfrm>
          <a:prstGeom prst="line">
            <a:avLst/>
          </a:prstGeom>
          <a:ln w="28575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US" sz="1400"/>
          </a:p>
        </p:txBody>
      </p:sp>
      <p:grpSp>
        <p:nvGrpSpPr>
          <p:cNvPr id="3" name="Group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066697" y="1371600"/>
            <a:ext cx="7086906" cy="2609850"/>
            <a:chOff x="0" y="0"/>
            <a:chExt cx="6135815" cy="2259598"/>
          </a:xfrm>
        </p:grpSpPr>
        <p:sp>
          <p:nvSpPr>
            <p:cNvPr id="4" name="Freeform 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700" y="12700"/>
              <a:ext cx="6071045" cy="2191018"/>
            </a:xfrm>
            <a:custGeom>
              <a:avLst/>
              <a:gdLst/>
              <a:ahLst/>
              <a:cxnLst/>
              <a:rect l="l" t="t" r="r" b="b"/>
              <a:pathLst>
                <a:path w="6071045" h="2191018">
                  <a:moveTo>
                    <a:pt x="146050" y="2191018"/>
                  </a:moveTo>
                  <a:lnTo>
                    <a:pt x="5924995" y="2191018"/>
                  </a:lnTo>
                  <a:cubicBezTo>
                    <a:pt x="6005005" y="2191018"/>
                    <a:pt x="6071045" y="2124978"/>
                    <a:pt x="6071045" y="2044968"/>
                  </a:cubicBezTo>
                  <a:lnTo>
                    <a:pt x="6071045" y="146050"/>
                  </a:lnTo>
                  <a:cubicBezTo>
                    <a:pt x="6071045" y="66040"/>
                    <a:pt x="6005005" y="0"/>
                    <a:pt x="5924995" y="0"/>
                  </a:cubicBezTo>
                  <a:lnTo>
                    <a:pt x="146050" y="0"/>
                  </a:lnTo>
                  <a:cubicBezTo>
                    <a:pt x="66040" y="0"/>
                    <a:pt x="0" y="66040"/>
                    <a:pt x="0" y="146050"/>
                  </a:cubicBezTo>
                  <a:lnTo>
                    <a:pt x="0" y="2044968"/>
                  </a:lnTo>
                  <a:cubicBezTo>
                    <a:pt x="0" y="2126248"/>
                    <a:pt x="66040" y="2191018"/>
                    <a:pt x="146050" y="2191018"/>
                  </a:cubicBezTo>
                  <a:close/>
                </a:path>
              </a:pathLst>
            </a:custGeom>
            <a:solidFill>
              <a:srgbClr val="C8F6C2"/>
            </a:solidFill>
          </p:spPr>
          <p:txBody>
            <a:bodyPr/>
            <a:lstStyle/>
            <a:p>
              <a:endParaRPr lang="en-US" sz="1400" dirty="0"/>
            </a:p>
          </p:txBody>
        </p:sp>
        <p:sp>
          <p:nvSpPr>
            <p:cNvPr id="5" name="Freeform 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6135815" cy="2259598"/>
            </a:xfrm>
            <a:custGeom>
              <a:avLst/>
              <a:gdLst/>
              <a:ahLst/>
              <a:cxnLst/>
              <a:rect l="l" t="t" r="r" b="b"/>
              <a:pathLst>
                <a:path w="6135815" h="2259598">
                  <a:moveTo>
                    <a:pt x="6072315" y="74930"/>
                  </a:moveTo>
                  <a:cubicBezTo>
                    <a:pt x="6044375" y="30480"/>
                    <a:pt x="5994845" y="0"/>
                    <a:pt x="5937695" y="0"/>
                  </a:cubicBezTo>
                  <a:lnTo>
                    <a:pt x="158750" y="0"/>
                  </a:lnTo>
                  <a:cubicBezTo>
                    <a:pt x="71120" y="0"/>
                    <a:pt x="0" y="71120"/>
                    <a:pt x="0" y="158750"/>
                  </a:cubicBezTo>
                  <a:lnTo>
                    <a:pt x="0" y="2057668"/>
                  </a:lnTo>
                  <a:cubicBezTo>
                    <a:pt x="0" y="2109738"/>
                    <a:pt x="25400" y="2155458"/>
                    <a:pt x="63500" y="2184668"/>
                  </a:cubicBezTo>
                  <a:cubicBezTo>
                    <a:pt x="91440" y="2229118"/>
                    <a:pt x="140970" y="2259598"/>
                    <a:pt x="218780" y="2259598"/>
                  </a:cubicBezTo>
                  <a:lnTo>
                    <a:pt x="5977065" y="2259598"/>
                  </a:lnTo>
                  <a:cubicBezTo>
                    <a:pt x="6064695" y="2259598"/>
                    <a:pt x="6135815" y="2188478"/>
                    <a:pt x="6135815" y="2100848"/>
                  </a:cubicBezTo>
                  <a:lnTo>
                    <a:pt x="6135815" y="204941"/>
                  </a:lnTo>
                  <a:cubicBezTo>
                    <a:pt x="6135815" y="149860"/>
                    <a:pt x="6110415" y="104140"/>
                    <a:pt x="6072315" y="74930"/>
                  </a:cubicBezTo>
                  <a:close/>
                  <a:moveTo>
                    <a:pt x="12700" y="2057668"/>
                  </a:moveTo>
                  <a:lnTo>
                    <a:pt x="12700" y="158750"/>
                  </a:lnTo>
                  <a:cubicBezTo>
                    <a:pt x="12700" y="78740"/>
                    <a:pt x="78740" y="12700"/>
                    <a:pt x="158750" y="12700"/>
                  </a:cubicBezTo>
                  <a:lnTo>
                    <a:pt x="5937695" y="12700"/>
                  </a:lnTo>
                  <a:cubicBezTo>
                    <a:pt x="6017705" y="12700"/>
                    <a:pt x="6083745" y="78740"/>
                    <a:pt x="6083745" y="158750"/>
                  </a:cubicBezTo>
                  <a:lnTo>
                    <a:pt x="6083745" y="2057668"/>
                  </a:lnTo>
                  <a:cubicBezTo>
                    <a:pt x="6083745" y="2137678"/>
                    <a:pt x="6017705" y="2203718"/>
                    <a:pt x="5937695" y="2203718"/>
                  </a:cubicBezTo>
                  <a:lnTo>
                    <a:pt x="158750" y="2203718"/>
                  </a:lnTo>
                  <a:cubicBezTo>
                    <a:pt x="78740" y="2203718"/>
                    <a:pt x="12700" y="2138948"/>
                    <a:pt x="12700" y="2057668"/>
                  </a:cubicBezTo>
                  <a:close/>
                </a:path>
              </a:pathLst>
            </a:custGeom>
            <a:solidFill>
              <a:srgbClr val="000000"/>
            </a:solidFill>
          </p:spPr>
          <p:txBody>
            <a:bodyPr/>
            <a:lstStyle/>
            <a:p>
              <a:endParaRPr lang="en-US" sz="1400"/>
            </a:p>
          </p:txBody>
        </p:sp>
      </p:grpSp>
      <p:pic>
        <p:nvPicPr>
          <p:cNvPr id="6" name="Picture 6" descr="Facebook logo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504674" y="4722276"/>
            <a:ext cx="562023" cy="575599"/>
          </a:xfrm>
          <a:prstGeom prst="rect">
            <a:avLst/>
          </a:prstGeom>
        </p:spPr>
      </p:pic>
      <p:pic>
        <p:nvPicPr>
          <p:cNvPr id="7" name="Picture 7" descr="Twitter logo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3549436" y="4749612"/>
            <a:ext cx="562023" cy="564751"/>
          </a:xfrm>
          <a:prstGeom prst="rect">
            <a:avLst/>
          </a:prstGeom>
        </p:spPr>
      </p:pic>
      <p:pic>
        <p:nvPicPr>
          <p:cNvPr id="8" name="Picture 8" descr="Instagram logo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6149916" y="4744188"/>
            <a:ext cx="562023" cy="575599"/>
          </a:xfrm>
          <a:prstGeom prst="rect">
            <a:avLst/>
          </a:prstGeom>
        </p:spPr>
      </p:pic>
      <p:pic>
        <p:nvPicPr>
          <p:cNvPr id="12" name="Picture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>
            <a:fillRect/>
          </a:stretch>
        </p:blipFill>
        <p:spPr>
          <a:xfrm rot="20698750">
            <a:off x="7598620" y="3328684"/>
            <a:ext cx="1276198" cy="1276198"/>
          </a:xfrm>
          <a:prstGeom prst="rect">
            <a:avLst/>
          </a:prstGeom>
        </p:spPr>
      </p:pic>
      <p:sp>
        <p:nvSpPr>
          <p:cNvPr id="13" name="TextBox 1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16850" y="4912955"/>
            <a:ext cx="2218321" cy="24756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098"/>
              </a:lnSpc>
            </a:pPr>
            <a:r>
              <a:rPr lang="en-US" sz="1600" dirty="0">
                <a:solidFill>
                  <a:srgbClr val="000000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FamilyMedicineForum</a:t>
            </a:r>
          </a:p>
        </p:txBody>
      </p:sp>
      <p:sp>
        <p:nvSpPr>
          <p:cNvPr id="14" name="TextBox 1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225725" y="4905783"/>
            <a:ext cx="1778130" cy="25718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172"/>
              </a:lnSpc>
            </a:pPr>
            <a:r>
              <a:rPr lang="en-US" sz="1600" dirty="0">
                <a:solidFill>
                  <a:srgbClr val="000000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FamilyMedForum</a:t>
            </a:r>
          </a:p>
        </p:txBody>
      </p:sp>
      <p:sp>
        <p:nvSpPr>
          <p:cNvPr id="15" name="TextBox 1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858000" y="4908146"/>
            <a:ext cx="1981200" cy="25718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172"/>
              </a:lnSpc>
            </a:pPr>
            <a:r>
              <a:rPr lang="en-US" sz="1600" dirty="0">
                <a:solidFill>
                  <a:srgbClr val="000000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FamilyMedForum</a:t>
            </a:r>
          </a:p>
        </p:txBody>
      </p:sp>
      <p:sp>
        <p:nvSpPr>
          <p:cNvPr id="16" name="TextBox 1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772400" y="3763149"/>
            <a:ext cx="1219200" cy="32444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800"/>
              </a:lnSpc>
            </a:pPr>
            <a:r>
              <a:rPr lang="en-US" sz="1800" dirty="0">
                <a:solidFill>
                  <a:srgbClr val="000000"/>
                </a:solidFill>
                <a:latin typeface="Amasis MT Pro Black" panose="02040A04050005020304" pitchFamily="18" charset="0"/>
                <a:cs typeface="Arial" panose="020B0604020202020204" pitchFamily="34" charset="0"/>
              </a:rPr>
              <a:t>#myfmf</a:t>
            </a:r>
          </a:p>
        </p:txBody>
      </p:sp>
      <p:grpSp>
        <p:nvGrpSpPr>
          <p:cNvPr id="9" name="Group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676400" y="2103169"/>
            <a:ext cx="5778646" cy="1053525"/>
            <a:chOff x="0" y="-133349"/>
            <a:chExt cx="14439805" cy="2809398"/>
          </a:xfrm>
        </p:grpSpPr>
        <p:sp>
          <p:nvSpPr>
            <p:cNvPr id="10" name="TextBox 10"/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133349"/>
              <a:ext cx="14439805" cy="150468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4400"/>
                </a:lnSpc>
              </a:pPr>
              <a:r>
                <a:rPr lang="en-US" sz="4000" b="1" dirty="0">
                  <a:solidFill>
                    <a:srgbClr val="000000"/>
                  </a:solidFill>
                  <a:latin typeface="Lucida Bright" panose="02040602050505020304" pitchFamily="18" charset="0"/>
                </a:rPr>
                <a:t>Thank you!</a:t>
              </a:r>
            </a:p>
          </p:txBody>
        </p:sp>
        <p:sp>
          <p:nvSpPr>
            <p:cNvPr id="11" name="TextBox 11"/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1805895"/>
              <a:ext cx="14439805" cy="87015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800"/>
                </a:lnSpc>
              </a:pPr>
              <a:r>
                <a:rPr lang="en-US" sz="2000" dirty="0">
                  <a:solidFill>
                    <a:srgbClr val="000000"/>
                  </a:solidFill>
                  <a:latin typeface="Lucida Bright" panose="02040602050505020304" pitchFamily="18" charset="0"/>
                  <a:cs typeface="Arial" panose="020B0604020202020204" pitchFamily="34" charset="0"/>
                </a:rPr>
                <a:t>Please fill out your session evaluation now!</a:t>
              </a:r>
            </a:p>
          </p:txBody>
        </p:sp>
      </p:grpSp>
      <p:sp>
        <p:nvSpPr>
          <p:cNvPr id="17" name="Title 17">
            <a:extLst>
              <a:ext uri="{FF2B5EF4-FFF2-40B4-BE49-F238E27FC236}">
                <a16:creationId xmlns:a16="http://schemas.microsoft.com/office/drawing/2014/main" id="{0ADDFBB7-70E0-EB51-92AB-9649C2A97F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439917" y="-682128"/>
            <a:ext cx="4114800" cy="57150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>
              <a:defRPr/>
            </a:pPr>
            <a:r>
              <a:rPr lang="en-US" sz="2200" dirty="0"/>
              <a:t>Closing Slide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>
                <a:solidFill>
                  <a:srgbClr val="1F497D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 dirty="0">
                <a:solidFill>
                  <a:srgbClr val="1F497D"/>
                </a:solidFill>
              </a:rPr>
              <a:t>Straw Poll</a:t>
            </a:r>
          </a:p>
        </p:txBody>
      </p:sp>
      <p:sp>
        <p:nvSpPr>
          <p:cNvPr id="54" name="Shape 54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endParaRPr sz="2400"/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2400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/>
              <a:t>Who thinks they have “somatized” in their life?</a:t>
            </a:r>
          </a:p>
        </p:txBody>
      </p:sp>
      <p:pic>
        <p:nvPicPr>
          <p:cNvPr id="55" name="MCj04316150000[1].png" descr="MCj04316150000[1]"/>
          <p:cNvPicPr/>
          <p:nvPr/>
        </p:nvPicPr>
        <p:blipFill>
          <a:blip r:embed="rId3"/>
          <a:stretch>
            <a:fillRect/>
          </a:stretch>
        </p:blipFill>
        <p:spPr>
          <a:xfrm>
            <a:off x="3581400" y="3581400"/>
            <a:ext cx="1828800" cy="18288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/>
          </p:cNvSpPr>
          <p:nvPr>
            <p:ph type="body" idx="4294967295"/>
          </p:nvPr>
        </p:nvSpPr>
        <p:spPr>
          <a:xfrm>
            <a:off x="457200" y="1676400"/>
            <a:ext cx="8382000" cy="4419600"/>
          </a:xfrm>
          <a:prstGeom prst="rect">
            <a:avLst/>
          </a:prstGeom>
        </p:spPr>
        <p:txBody>
          <a:bodyPr lIns="44450" tIns="44450" rIns="44450" bIns="44450">
            <a:normAutofit/>
          </a:bodyPr>
          <a:lstStyle/>
          <a:p>
            <a:pPr lvl="0">
              <a:lnSpc>
                <a:spcPct val="90000"/>
              </a:lnSpc>
              <a:defRPr sz="1800">
                <a:solidFill>
                  <a:srgbClr val="000000"/>
                </a:solidFill>
              </a:defRPr>
            </a:pPr>
            <a:r>
              <a:rPr sz="2400" dirty="0" err="1"/>
              <a:t>Somatizing</a:t>
            </a:r>
            <a:r>
              <a:rPr sz="2400" dirty="0"/>
              <a:t> is a very common human experience</a:t>
            </a:r>
          </a:p>
          <a:p>
            <a:pPr lvl="0">
              <a:lnSpc>
                <a:spcPct val="90000"/>
              </a:lnSpc>
              <a:defRPr sz="1800">
                <a:solidFill>
                  <a:srgbClr val="000000"/>
                </a:solidFill>
              </a:defRPr>
            </a:pPr>
            <a:r>
              <a:rPr sz="2400" dirty="0"/>
              <a:t>80% of us have somatic sensations in any week</a:t>
            </a:r>
          </a:p>
          <a:p>
            <a:pPr lvl="0">
              <a:lnSpc>
                <a:spcPct val="90000"/>
              </a:lnSpc>
              <a:defRPr sz="1800">
                <a:solidFill>
                  <a:srgbClr val="000000"/>
                </a:solidFill>
              </a:defRPr>
            </a:pPr>
            <a:r>
              <a:rPr sz="2400" dirty="0"/>
              <a:t>If this becomes primary mode of behaving, this becomes a somatoform disorder</a:t>
            </a:r>
          </a:p>
          <a:p>
            <a:pPr lvl="0">
              <a:lnSpc>
                <a:spcPct val="90000"/>
              </a:lnSpc>
              <a:defRPr sz="1800">
                <a:solidFill>
                  <a:srgbClr val="000000"/>
                </a:solidFill>
              </a:defRPr>
            </a:pPr>
            <a:r>
              <a:rPr sz="2400" dirty="0"/>
              <a:t>Estimated that somatoform disorders may cost 10- 20% of medical budgets in USA</a:t>
            </a:r>
          </a:p>
          <a:p>
            <a:pPr lvl="0">
              <a:lnSpc>
                <a:spcPct val="90000"/>
              </a:lnSpc>
              <a:defRPr sz="1800">
                <a:solidFill>
                  <a:srgbClr val="000000"/>
                </a:solidFill>
              </a:defRPr>
            </a:pPr>
            <a:r>
              <a:rPr sz="2400" dirty="0"/>
              <a:t>10-30% of patients with somatic complaints that present to </a:t>
            </a:r>
            <a:r>
              <a:rPr lang="en-US" sz="2400" dirty="0"/>
              <a:t>primary care practitioners</a:t>
            </a:r>
            <a:r>
              <a:rPr sz="2400" dirty="0"/>
              <a:t>, have no adequate physical cause to explain the complaint</a:t>
            </a:r>
          </a:p>
        </p:txBody>
      </p:sp>
      <p:sp>
        <p:nvSpPr>
          <p:cNvPr id="54" name="Shape 54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>
                <a:solidFill>
                  <a:srgbClr val="1F497D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1F497D"/>
                </a:solidFill>
              </a:rPr>
              <a:t>Introduction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body" idx="4294967295"/>
          </p:nvPr>
        </p:nvSpPr>
        <p:spPr>
          <a:xfrm>
            <a:off x="304800" y="1600199"/>
            <a:ext cx="8610600" cy="4953002"/>
          </a:xfrm>
          <a:prstGeom prst="rect">
            <a:avLst/>
          </a:prstGeom>
        </p:spPr>
        <p:txBody>
          <a:bodyPr lIns="44450" tIns="44450" rIns="44450" bIns="44450">
            <a:normAutofit/>
          </a:bodyPr>
          <a:lstStyle>
            <a:lvl1pPr>
              <a:buSzTx/>
              <a:buNone/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2400"/>
              <a:t>Lipowski (1988) “The tendency to experience and communicate somatic distress and symptoms; unaccounted for by pathological findings, to attribute them to physical illness, and to seek medical help for them…, this tendency  becomes manifest in response to psychosocial stress…</a:t>
            </a:r>
          </a:p>
        </p:txBody>
      </p:sp>
      <p:sp>
        <p:nvSpPr>
          <p:cNvPr id="57" name="Shape 57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>
                <a:solidFill>
                  <a:srgbClr val="1F497D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1F497D"/>
                </a:solidFill>
              </a:rPr>
              <a:t>Somatization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lnSpc>
                <a:spcPct val="90000"/>
              </a:lnSpc>
              <a:defRPr sz="1800">
                <a:solidFill>
                  <a:srgbClr val="000000"/>
                </a:solidFill>
              </a:defRPr>
            </a:pPr>
            <a:r>
              <a:rPr lang="en-US" sz="2400" dirty="0"/>
              <a:t>Primary care practitioners </a:t>
            </a:r>
            <a:r>
              <a:rPr sz="2400" dirty="0"/>
              <a:t>well placed to treat </a:t>
            </a:r>
            <a:r>
              <a:rPr sz="2400" dirty="0" err="1"/>
              <a:t>somatizing</a:t>
            </a:r>
            <a:endParaRPr lang="en-US" sz="2400" dirty="0"/>
          </a:p>
          <a:p>
            <a:pPr lvl="0">
              <a:lnSpc>
                <a:spcPct val="90000"/>
              </a:lnSpc>
              <a:defRPr sz="1800">
                <a:solidFill>
                  <a:srgbClr val="000000"/>
                </a:solidFill>
              </a:defRPr>
            </a:pPr>
            <a:endParaRPr sz="2400" dirty="0"/>
          </a:p>
          <a:p>
            <a:pPr lvl="0">
              <a:lnSpc>
                <a:spcPct val="90000"/>
              </a:lnSpc>
              <a:defRPr sz="1800">
                <a:solidFill>
                  <a:srgbClr val="000000"/>
                </a:solidFill>
              </a:defRPr>
            </a:pPr>
            <a:r>
              <a:rPr sz="2400" dirty="0"/>
              <a:t>About 50% of patients refuse referral to mental health services</a:t>
            </a:r>
          </a:p>
          <a:p>
            <a:pPr marL="457200" lvl="1" indent="-182562">
              <a:lnSpc>
                <a:spcPct val="90000"/>
              </a:lnSpc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r>
              <a:rPr sz="2000" i="1" dirty="0"/>
              <a:t>But </a:t>
            </a:r>
            <a:r>
              <a:rPr sz="2000" dirty="0"/>
              <a:t>81% of MUS patients were willing to have psychosocial treatment from their primary care </a:t>
            </a:r>
            <a:r>
              <a:rPr sz="2000"/>
              <a:t>p</a:t>
            </a:r>
            <a:r>
              <a:rPr lang="en-US" sz="2000"/>
              <a:t>ractitioner</a:t>
            </a:r>
          </a:p>
          <a:p>
            <a:pPr marL="457200" lvl="1" indent="-182562">
              <a:lnSpc>
                <a:spcPct val="90000"/>
              </a:lnSpc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endParaRPr sz="2000" dirty="0"/>
          </a:p>
          <a:p>
            <a:pPr lvl="0">
              <a:lnSpc>
                <a:spcPct val="90000"/>
              </a:lnSpc>
              <a:defRPr sz="1800">
                <a:solidFill>
                  <a:srgbClr val="000000"/>
                </a:solidFill>
              </a:defRPr>
            </a:pPr>
            <a:r>
              <a:rPr sz="2400" dirty="0"/>
              <a:t>The buck stops here!</a:t>
            </a:r>
          </a:p>
        </p:txBody>
      </p:sp>
      <p:sp>
        <p:nvSpPr>
          <p:cNvPr id="60" name="Shape 60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>
                <a:solidFill>
                  <a:srgbClr val="1F497D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1F497D"/>
                </a:solidFill>
              </a:rPr>
              <a:t>“Shared Care” Important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8F8F8F"/>
      </a:accent3>
      <a:accent4>
        <a:srgbClr val="707070"/>
      </a:accent4>
      <a:accent5>
        <a:srgbClr val="B2C0D9"/>
      </a:accent5>
      <a:accent6>
        <a:srgbClr val="AE4846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8F8F8F"/>
      </a:accent3>
      <a:accent4>
        <a:srgbClr val="707070"/>
      </a:accent4>
      <a:accent5>
        <a:srgbClr val="B2C0D9"/>
      </a:accent5>
      <a:accent6>
        <a:srgbClr val="AE4846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2112</Words>
  <Application>Microsoft Office PowerPoint</Application>
  <PresentationFormat>On-screen Show (4:3)</PresentationFormat>
  <Paragraphs>345</Paragraphs>
  <Slides>52</Slides>
  <Notes>52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8" baseType="lpstr">
      <vt:lpstr>Amasis MT Pro Black</vt:lpstr>
      <vt:lpstr>Arial</vt:lpstr>
      <vt:lpstr>Helvetica</vt:lpstr>
      <vt:lpstr>Helvetica Neue</vt:lpstr>
      <vt:lpstr>Lucida Bright</vt:lpstr>
      <vt:lpstr>Default</vt:lpstr>
      <vt:lpstr>Title Slide</vt:lpstr>
      <vt:lpstr>COI – Presenter Disclosure (1)</vt:lpstr>
      <vt:lpstr>COI – Presenter Disclosure (2)</vt:lpstr>
      <vt:lpstr>PowerPoint Presentation</vt:lpstr>
      <vt:lpstr>Objectives</vt:lpstr>
      <vt:lpstr>Straw Poll</vt:lpstr>
      <vt:lpstr>Introduction</vt:lpstr>
      <vt:lpstr>Somatization</vt:lpstr>
      <vt:lpstr>“Shared Care” Important</vt:lpstr>
      <vt:lpstr>Mind-Body Link</vt:lpstr>
      <vt:lpstr>Mind-Body Link</vt:lpstr>
      <vt:lpstr>Three Forms of Somatizing</vt:lpstr>
      <vt:lpstr>Somatization “Unconscious”-DSM-V</vt:lpstr>
      <vt:lpstr>Somatic Symptom Disorder</vt:lpstr>
      <vt:lpstr>Somatic Symptom Disorder</vt:lpstr>
      <vt:lpstr>Functional Neurologic Symptom Disorder (Conversion Disorder)</vt:lpstr>
      <vt:lpstr>Conversion Disorder - Characterization </vt:lpstr>
      <vt:lpstr>Conversion Disorder – Medication </vt:lpstr>
      <vt:lpstr>Somatic Symptom Disorder with predominant pain  </vt:lpstr>
      <vt:lpstr>Somatic Symptom Disorder with predominant pain</vt:lpstr>
      <vt:lpstr>Somatic Symptom Disorder with predominant pain – Treatment Options</vt:lpstr>
      <vt:lpstr>Somatic Symptom Disorder with predominant pain – Psychotherapy</vt:lpstr>
      <vt:lpstr>Somatic Symptom Disorder with predominant pain - Medication</vt:lpstr>
      <vt:lpstr>Somatic Symptom Disorder with predominant pain, if neuropathic or herpetic neuralgia</vt:lpstr>
      <vt:lpstr>Pincus,T. et al. Cochrane Database, May 10, 2023</vt:lpstr>
      <vt:lpstr>Somatic Symptom Disorder Persistent </vt:lpstr>
      <vt:lpstr>Somatic Symptom Disorder, persistent  </vt:lpstr>
      <vt:lpstr>Somatic Symptom Disorder, persistent  </vt:lpstr>
      <vt:lpstr>Illness Anxiety Disorder  (Hypochondriasis)</vt:lpstr>
      <vt:lpstr>Illness Anxiety Disorder (Hypochondriasis) – Treatment </vt:lpstr>
      <vt:lpstr>Illness Anxiety Disorder (Hypochondriasis) – Treatment Efficacy</vt:lpstr>
      <vt:lpstr>Case – Betty </vt:lpstr>
      <vt:lpstr>Body Dysmorphic Disorder (BDD) - Definition</vt:lpstr>
      <vt:lpstr>BDD - Epidemiology</vt:lpstr>
      <vt:lpstr>BDD – Characteristics </vt:lpstr>
      <vt:lpstr>Case </vt:lpstr>
      <vt:lpstr>BDD- Tx</vt:lpstr>
      <vt:lpstr>BDD--Tx</vt:lpstr>
      <vt:lpstr>BDD - Screening</vt:lpstr>
      <vt:lpstr>Somatizing – “Conscious”</vt:lpstr>
      <vt:lpstr>Malingering</vt:lpstr>
      <vt:lpstr>Factitious Disorder Imposed on Self</vt:lpstr>
      <vt:lpstr>Factitious Disorders Imposed on Self – Common Presentations</vt:lpstr>
      <vt:lpstr>Fictitious Disorder Imposed on Self – Conscious Part</vt:lpstr>
      <vt:lpstr>The Spectrum</vt:lpstr>
      <vt:lpstr>Factitious Disorder Imposed on Self</vt:lpstr>
      <vt:lpstr>Factitious Disorder Imposed on Another</vt:lpstr>
      <vt:lpstr>Somatization 20 to Psychiatric Illness</vt:lpstr>
      <vt:lpstr>Treatment Outcomes</vt:lpstr>
      <vt:lpstr>Assessment</vt:lpstr>
      <vt:lpstr>Treatment</vt:lpstr>
      <vt:lpstr>Closing Slide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SOMATIZING: WHAT EVERY FAMILY DOCTOR NEEDS TO KNOW</dc:title>
  <dc:creator>Myriam Timmermans</dc:creator>
  <cp:lastModifiedBy>Deanne McKay</cp:lastModifiedBy>
  <cp:revision>55</cp:revision>
  <cp:lastPrinted>2018-10-15T15:28:11Z</cp:lastPrinted>
  <dcterms:modified xsi:type="dcterms:W3CDTF">2023-10-23T12:10:05Z</dcterms:modified>
</cp:coreProperties>
</file>