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9" r:id="rId38"/>
    <p:sldId id="294" r:id="rId39"/>
    <p:sldId id="295" r:id="rId40"/>
    <p:sldId id="297" r:id="rId41"/>
    <p:sldId id="296" r:id="rId42"/>
    <p:sldId id="298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Libre Franklin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Fg695V7sHPCjGB7J8lt7po/Pk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5A367A-6DB6-40EA-BDB9-032E99DDD03A}">
  <a:tblStyle styleId="{455A367A-6DB6-40EA-BDB9-032E99DDD0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6193"/>
  </p:normalViewPr>
  <p:slideViewPr>
    <p:cSldViewPr snapToGrid="0">
      <p:cViewPr varScale="1">
        <p:scale>
          <a:sx n="52" d="100"/>
          <a:sy n="52" d="100"/>
        </p:scale>
        <p:origin x="1628" y="44"/>
      </p:cViewPr>
      <p:guideLst>
        <p:guide orient="horz" pos="1620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03d6f8c1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2603d6f8c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0418e9ff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g260418e9ff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0418e9ff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260418e9ff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4b07d03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294b07d03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4b07d03f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294b07d03f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4e1c9a9d1_8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94e1c9a9d1_8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294e1c9a9d1_8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e33edf9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5e33edf9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g25e33edf9f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749f179df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29749f179df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e1c91253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e1c91253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g25e1c91253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749f179df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29749f179df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40ddac3d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g2940ddac3d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2d2450ca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g292d2450ca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749f179df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g29749f179df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40ddac3d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g2940ddac3d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940ddac3d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2940ddac3d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40ddac3d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5" name="Google Shape;245;g2940ddac3d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749f179df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g29749f179d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749f179df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29749f179df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2d2450ca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g292d2450ca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92d2450ca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292d2450ca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37696ab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37696ab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2937696ab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e98a1cb2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5e98a1cb2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g25e98a1cb2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e98a1cb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5e98a1cb2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g25e98a1cb2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749f179df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g29749f179df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ca491549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g25ca491549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92d2450ca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g292d2450ca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60418e9ff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g260418e9ff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16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2d2450ca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4" name="Google Shape;344;g292d2450ca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5e98a1cb2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g25e98a1cb2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ca491549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ca491549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g25ca491549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4" name="Google Shape;3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60418e9ffd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g260418e9ffd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5ca491549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5ca491549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25ca491549c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ca491549c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25ca491549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37696abc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dirty="0"/>
          </a:p>
        </p:txBody>
      </p:sp>
      <p:sp>
        <p:nvSpPr>
          <p:cNvPr id="107" name="Google Shape;107;g2937696abc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2d2450c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g292d2450c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2d2450c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g292d2450c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2d2450c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292d2450c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>
            <a:alpha val="34900"/>
          </a:scheme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5000"/>
              <a:buFont typeface="Libre Franklin"/>
              <a:buNone/>
              <a:defRPr sz="5000" b="1">
                <a:solidFill>
                  <a:srgbClr val="366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rgbClr val="366092">
            <a:alpha val="34900"/>
          </a:srgbClr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2325615" y="-668250"/>
            <a:ext cx="3394500" cy="7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57200" y="4798390"/>
            <a:ext cx="8488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rgbClr val="366092">
            <a:alpha val="34900"/>
          </a:srgb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 rot="5400000">
            <a:off x="5980050" y="855329"/>
            <a:ext cx="33561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57200" y="4798390"/>
            <a:ext cx="8488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366092">
            <a:alpha val="34900"/>
          </a:srgb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 i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rgbClr val="366092">
            <a:alpha val="34900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Calibri"/>
              <a:buNone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rgbClr val="366092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57200" y="4798390"/>
            <a:ext cx="8488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722313" y="242330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000"/>
              <a:buFont typeface="Libre Franklin"/>
              <a:buNone/>
              <a:defRPr sz="4000" b="1" cap="none">
                <a:solidFill>
                  <a:srgbClr val="366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722313" y="3444863"/>
            <a:ext cx="64965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rgbClr val="366092">
            <a:alpha val="34900"/>
          </a:srgbClr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Calibri"/>
              <a:buNone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Calibri"/>
              <a:buNone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57200" y="4798390"/>
            <a:ext cx="8488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rgbClr val="366092">
            <a:alpha val="34900"/>
          </a:srgbClr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Calibri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Calibri"/>
              <a:buNone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Calibri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Calibri"/>
              <a:buNone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366092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57200" y="4798390"/>
            <a:ext cx="8488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366092">
            <a:alpha val="34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ftr" idx="11"/>
          </p:nvPr>
        </p:nvSpPr>
        <p:spPr>
          <a:xfrm>
            <a:off x="457200" y="4798390"/>
            <a:ext cx="8488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366092">
            <a:alpha val="34900"/>
          </a:srgbClr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57200" y="4798390"/>
            <a:ext cx="8488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rgbClr val="366092">
            <a:alpha val="34900"/>
          </a:srgbClr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3397348" y="178602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>
            <a:spLocks noGrp="1"/>
          </p:cNvSpPr>
          <p:nvPr>
            <p:ph type="pic" idx="2"/>
          </p:nvPr>
        </p:nvSpPr>
        <p:spPr>
          <a:xfrm>
            <a:off x="654148" y="1154146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654148" y="419474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rgbClr val="366092"/>
              </a:buClr>
              <a:buSzPts val="1400"/>
              <a:buFont typeface="Calibri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rgbClr val="366092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457200" y="4798390"/>
            <a:ext cx="8488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>
            <a:alpha val="2471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 b="1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EAAF1C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B8B1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EAAF1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ftr" idx="11"/>
          </p:nvPr>
        </p:nvSpPr>
        <p:spPr>
          <a:xfrm>
            <a:off x="457200" y="4625835"/>
            <a:ext cx="71313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ntsafecanada.files.wordpress.com/2022/02/mould-expert-report_health-impactsremediatio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dmp.2023.2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5585/mmwr.mm6821a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9603123.2013.80096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2199-013-0368-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2199-013-0368-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eq-ehaq.ca/wp-content/uploads/2020/07/Taking-an-Exposure-History-CH2OPD2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canada.ca/en/health-canada/services/publications/healthy-living/addressing-moisture-mould-your-home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jaip.2015.10.01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lancet.com/journals/laninf/article/PIIS1473-3099(17)30308-0/fulltex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ntsafecanada.files.wordpress.com/2022/02/mould-expert-report_health-impactsremediation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ntsafe.ca/2019/06/26/new-resources-on-mould-and-health-for-physicians-and-their-patient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entsafecanada.files.wordpress.com/2022/02/mould-expert-report_health-impactsremediation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pub/11-627-m/11-627-m2022056-eng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mhc-schl.gc.ca/blog/2019-housing-observer/indigenous-households-core-housing-ne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03.cmhc-schl.gc.ca/hmip-pimh/en#Profile/1/1/Canad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ntsafecanada.files.wordpress.com/2018/10/rentsafe-summary-report_final.pdf" TargetMode="Externa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p7pKi9psSM?feature=oembed" TargetMode="Externa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entsafe.ca/2019/06/26/new-resources-on-mould-and-health-for-physicians-and-their-patients/" TargetMode="External"/><Relationship Id="rId4" Type="http://schemas.openxmlformats.org/officeDocument/2006/relationships/hyperlink" Target="https://rentsafe.ca/2018/03/08/blog-podcast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ntsafe.ca/2019/06/26/new-resources-on-mould-and-health-for-physicians-and-their-patients/" TargetMode="Externa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@healthyenvironmentforkids.ca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phipps@uottawa.ca" TargetMode="External"/><Relationship Id="rId4" Type="http://schemas.openxmlformats.org/officeDocument/2006/relationships/hyperlink" Target="mailto:geri@healthenvironmentforkids.c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entsafe.ca/2019/06/26/new-resources-on-mould-and-health-for-physicians-and-their-patients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cmhc-schl.gc.ca/professionals/industry-innovation-and-leadership/industry-expertise/indigenous-housing/develop-manage-indigenous-housing/maintenance-solutions/mould-in-housing" TargetMode="External"/><Relationship Id="rId4" Type="http://schemas.openxmlformats.org/officeDocument/2006/relationships/hyperlink" Target="https://www.canada.ca/en/health-canada/services/publications/healthy-living/addressing-moisture-mould-your-home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publications/healthy-living/addressing-moisture-mould-your-hom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Land </a:t>
            </a:r>
            <a:r>
              <a:rPr lang="en-US" i="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Acknowledgement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4885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Traditional territory of the Kanien’kehà:ka, a place which has long served as a site of meeting and exchange amongst many First Nations including the Kanien’kehá:ka of the Haudenosaunee Confederacy, Huron/Wendat, Abenaki, and Anishinaabeg.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The Kanien’kehà:ka are the traditional custodians of the lands and waters on which we meet during the conference. Our gratitude.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03d6f8c1d_0_6"/>
          <p:cNvSpPr txBox="1">
            <a:spLocks noGrp="1"/>
          </p:cNvSpPr>
          <p:nvPr>
            <p:ph type="title"/>
          </p:nvPr>
        </p:nvSpPr>
        <p:spPr>
          <a:xfrm>
            <a:off x="196750" y="145625"/>
            <a:ext cx="90552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1008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Descriptive Epidemiology of Mould Exposure (ii)</a:t>
            </a:r>
            <a:endParaRPr sz="2644" b="0" i="0">
              <a:solidFill>
                <a:schemeClr val="dk2"/>
              </a:solidFill>
            </a:endParaRPr>
          </a:p>
        </p:txBody>
      </p:sp>
      <p:sp>
        <p:nvSpPr>
          <p:cNvPr id="138" name="Google Shape;138;g2603d6f8c1d_0_6"/>
          <p:cNvSpPr txBox="1">
            <a:spLocks noGrp="1"/>
          </p:cNvSpPr>
          <p:nvPr>
            <p:ph type="body" idx="1"/>
          </p:nvPr>
        </p:nvSpPr>
        <p:spPr>
          <a:xfrm>
            <a:off x="269875" y="1092425"/>
            <a:ext cx="5740500" cy="341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Vulnerable include: </a:t>
            </a:r>
            <a:endParaRPr dirty="0"/>
          </a:p>
          <a:p>
            <a:pPr marL="365760" lvl="1" indent="-372364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Arial"/>
              <a:buChar char="▪"/>
            </a:pPr>
            <a:r>
              <a:rPr lang="en-US" sz="2500" dirty="0"/>
              <a:t>children, cystic fibrosis, asthmatics, respiratory conditions</a:t>
            </a:r>
            <a:endParaRPr sz="2500" dirty="0"/>
          </a:p>
          <a:p>
            <a:pPr marL="365760" lvl="1" indent="-372364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Arial"/>
              <a:buChar char="▪"/>
            </a:pPr>
            <a:r>
              <a:rPr lang="en-US" sz="2500" dirty="0"/>
              <a:t>immune suppressed including </a:t>
            </a:r>
            <a:r>
              <a:rPr lang="en-US" sz="2500" dirty="0" err="1"/>
              <a:t>haematological</a:t>
            </a:r>
            <a:r>
              <a:rPr lang="en-US" sz="2500" dirty="0"/>
              <a:t> malignancies, cancer patients </a:t>
            </a:r>
            <a:r>
              <a:rPr lang="en-US" sz="2500" dirty="0" err="1"/>
              <a:t>chemoTx</a:t>
            </a:r>
            <a:r>
              <a:rPr lang="en-US" sz="2500" dirty="0"/>
              <a:t> &amp; radiation , HIV positive, transplant patients</a:t>
            </a:r>
            <a:endParaRPr sz="2500" dirty="0"/>
          </a:p>
        </p:txBody>
      </p:sp>
      <p:sp>
        <p:nvSpPr>
          <p:cNvPr id="139" name="Google Shape;139;g2603d6f8c1d_0_6"/>
          <p:cNvSpPr txBox="1"/>
          <p:nvPr/>
        </p:nvSpPr>
        <p:spPr>
          <a:xfrm>
            <a:off x="196800" y="4379713"/>
            <a:ext cx="89472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Summerbell &amp; Hart (2021). Health Impacts of Indoor Dampness and Mould and Effective Remediation and Prevention Strategies: Expert Review and Summary of Evidence.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https://rentsafecanada.files.wordpress.com/2022/02/mould-expert-report_health-impactsremediation.pdf</a:t>
            </a: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2603d6f8c1d_0_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675" y="1348213"/>
            <a:ext cx="3220324" cy="24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0418e9ffd_1_7"/>
          <p:cNvSpPr txBox="1">
            <a:spLocks noGrp="1"/>
          </p:cNvSpPr>
          <p:nvPr>
            <p:ph type="title"/>
          </p:nvPr>
        </p:nvSpPr>
        <p:spPr>
          <a:xfrm>
            <a:off x="379525" y="53450"/>
            <a:ext cx="84885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Libre Franklin"/>
              <a:buNone/>
            </a:pPr>
            <a:r>
              <a:rPr lang="en-US" sz="3080" i="0">
                <a:solidFill>
                  <a:schemeClr val="dk2"/>
                </a:solidFill>
              </a:rPr>
              <a:t>Strength of Evidence - </a:t>
            </a:r>
            <a:endParaRPr sz="3080" i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Libre Franklin"/>
              <a:buNone/>
            </a:pPr>
            <a:r>
              <a:rPr lang="en-US" sz="3080" i="0">
                <a:solidFill>
                  <a:schemeClr val="dk2"/>
                </a:solidFill>
              </a:rPr>
              <a:t>Indoor Dampness and Mould (D/M) (i)</a:t>
            </a:r>
            <a:endParaRPr sz="3080" i="0">
              <a:solidFill>
                <a:schemeClr val="dk2"/>
              </a:solidFill>
            </a:endParaRPr>
          </a:p>
        </p:txBody>
      </p:sp>
      <p:graphicFrame>
        <p:nvGraphicFramePr>
          <p:cNvPr id="146" name="Google Shape;146;g260418e9ffd_1_7"/>
          <p:cNvGraphicFramePr/>
          <p:nvPr/>
        </p:nvGraphicFramePr>
        <p:xfrm>
          <a:off x="384613" y="1128525"/>
          <a:ext cx="8374750" cy="3356139"/>
        </p:xfrm>
        <a:graphic>
          <a:graphicData uri="http://schemas.openxmlformats.org/drawingml/2006/table">
            <a:tbl>
              <a:tblPr>
                <a:noFill/>
                <a:tableStyleId>{455A367A-6DB6-40EA-BDB9-032E99DDD03A}</a:tableStyleId>
              </a:tblPr>
              <a:tblGrid>
                <a:gridCol w="256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for Strength of Evidence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Impacts of Indoor D/M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Sufficient evidence of a causal relationship</a:t>
                      </a: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with indoor D/M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Exacerbation of existing asthma in children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Sufficient evidence of an association</a:t>
                      </a: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with indoor D/M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Asthma: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ever-diagnosed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exacerbation 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Bronchitis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Eczema 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Respiratory infections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Dyspnea (chest tightening, difficulty breathing), Wheeze, Cough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Allergic rhinitis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Upper respiratory tract symptoms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7" name="Google Shape;147;g260418e9ffd_1_7"/>
          <p:cNvSpPr txBox="1"/>
          <p:nvPr/>
        </p:nvSpPr>
        <p:spPr>
          <a:xfrm>
            <a:off x="305469" y="4276846"/>
            <a:ext cx="8643900" cy="57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66092"/>
                </a:solidFill>
              </a:rPr>
              <a:t>Hung LL, et al. (2020).</a:t>
            </a:r>
            <a:r>
              <a:rPr lang="en-US" i="1" dirty="0">
                <a:solidFill>
                  <a:srgbClr val="366092"/>
                </a:solidFill>
              </a:rPr>
              <a:t> Recognition, Evaluation, and Control of Indoor Mold</a:t>
            </a:r>
            <a:r>
              <a:rPr lang="en-US" dirty="0">
                <a:solidFill>
                  <a:srgbClr val="366092"/>
                </a:solidFill>
              </a:rPr>
              <a:t>.  American Industrial Hygiene Association</a:t>
            </a:r>
            <a:endParaRPr dirty="0">
              <a:solidFill>
                <a:srgbClr val="36609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0418e9ffd_1_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Libre Franklin"/>
              <a:buNone/>
            </a:pPr>
            <a:r>
              <a:rPr lang="en-US" sz="3080" i="0">
                <a:solidFill>
                  <a:schemeClr val="dk2"/>
                </a:solidFill>
              </a:rPr>
              <a:t>Strength of Evidence - </a:t>
            </a:r>
            <a:endParaRPr sz="3080" i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Libre Franklin"/>
              <a:buNone/>
            </a:pPr>
            <a:r>
              <a:rPr lang="en-US" sz="3080" i="0">
                <a:solidFill>
                  <a:schemeClr val="dk2"/>
                </a:solidFill>
              </a:rPr>
              <a:t>Indoor Dampness and Mould (D/M) (ii)</a:t>
            </a:r>
            <a:endParaRPr sz="3900" i="0">
              <a:solidFill>
                <a:schemeClr val="dk2"/>
              </a:solidFill>
            </a:endParaRPr>
          </a:p>
        </p:txBody>
      </p:sp>
      <p:sp>
        <p:nvSpPr>
          <p:cNvPr id="153" name="Google Shape;153;g260418e9ffd_1_13"/>
          <p:cNvSpPr txBox="1"/>
          <p:nvPr/>
        </p:nvSpPr>
        <p:spPr>
          <a:xfrm>
            <a:off x="411612" y="4223223"/>
            <a:ext cx="7753979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-US" dirty="0">
                <a:solidFill>
                  <a:srgbClr val="366092"/>
                </a:solidFill>
              </a:rPr>
              <a:t>Hung LL, et al. (2020). </a:t>
            </a:r>
            <a:r>
              <a:rPr lang="en-US" i="1" dirty="0">
                <a:solidFill>
                  <a:srgbClr val="366092"/>
                </a:solidFill>
              </a:rPr>
              <a:t>Recognition, Evaluation, and Control of Indoor Mold</a:t>
            </a:r>
            <a:r>
              <a:rPr lang="en-US" dirty="0">
                <a:solidFill>
                  <a:srgbClr val="366092"/>
                </a:solidFill>
              </a:rPr>
              <a:t>.  American Industrial Hygiene Association.</a:t>
            </a:r>
            <a:endParaRPr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4" name="Google Shape;154;g260418e9ffd_1_13"/>
          <p:cNvGraphicFramePr/>
          <p:nvPr>
            <p:extLst>
              <p:ext uri="{D42A27DB-BD31-4B8C-83A1-F6EECF244321}">
                <p14:modId xmlns:p14="http://schemas.microsoft.com/office/powerpoint/2010/main" val="1771126454"/>
              </p:ext>
            </p:extLst>
          </p:nvPr>
        </p:nvGraphicFramePr>
        <p:xfrm>
          <a:off x="502763" y="1288463"/>
          <a:ext cx="7985750" cy="2959512"/>
        </p:xfrm>
        <a:graphic>
          <a:graphicData uri="http://schemas.openxmlformats.org/drawingml/2006/table">
            <a:tbl>
              <a:tblPr>
                <a:noFill/>
                <a:tableStyleId>{455A367A-6DB6-40EA-BDB9-032E99DDD03A}</a:tableStyleId>
              </a:tblPr>
              <a:tblGrid>
                <a:gridCol w="35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08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 for Strength of Evidence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Impacts of Indoor D/M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0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or suggestive evidence of an association</a:t>
                      </a: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with indoor D/M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cold like symptoms</a:t>
                      </a:r>
                      <a:endParaRPr sz="1700" dirty="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Allergy/atopy </a:t>
                      </a:r>
                    </a:p>
                    <a:p>
                      <a:pPr marL="228600" lvl="0" indent="-22225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092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CA" sz="1700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Depression, mediated by perception of control*</a:t>
                      </a:r>
                      <a:endParaRPr sz="1700" dirty="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71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Inadequate or insufficient evidence to determine whether an association exists</a:t>
                      </a: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with indoor D/M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Altered lung function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Any other health effect not listed above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6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or suggestive evidence of </a:t>
                      </a:r>
                      <a:r>
                        <a:rPr lang="en-US" sz="1700" b="1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</a:t>
                      </a:r>
                      <a:r>
                        <a:rPr lang="en-US" sz="170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association with D/M</a:t>
                      </a:r>
                      <a:endParaRPr sz="170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rgbClr val="36609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health effect identified</a:t>
                      </a:r>
                      <a:endParaRPr sz="1700" dirty="0">
                        <a:solidFill>
                          <a:srgbClr val="36609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613" y="4835723"/>
            <a:ext cx="7310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</a:t>
            </a:r>
            <a:r>
              <a:rPr lang="en-CA" dirty="0" err="1">
                <a:solidFill>
                  <a:schemeClr val="bg2">
                    <a:lumMod val="75000"/>
                  </a:schemeClr>
                </a:solidFill>
              </a:rPr>
              <a:t>Shenassa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 et al. </a:t>
            </a:r>
            <a:r>
              <a:rPr lang="en-CA" i="1" dirty="0">
                <a:solidFill>
                  <a:schemeClr val="bg2">
                    <a:lumMod val="75000"/>
                  </a:schemeClr>
                </a:solidFill>
              </a:rPr>
              <a:t>Am J Public Health. 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2007;97:1893–1899. doi:10.2105/AJPH.2006.093773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4b07d03f1_0_0"/>
          <p:cNvSpPr txBox="1">
            <a:spLocks noGrp="1"/>
          </p:cNvSpPr>
          <p:nvPr>
            <p:ph type="title"/>
          </p:nvPr>
        </p:nvSpPr>
        <p:spPr>
          <a:xfrm>
            <a:off x="254450" y="94600"/>
            <a:ext cx="87186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Libre Franklin"/>
              <a:buNone/>
            </a:pPr>
            <a:r>
              <a:rPr lang="en-US" sz="3080" i="0">
                <a:solidFill>
                  <a:schemeClr val="dk2"/>
                </a:solidFill>
              </a:rPr>
              <a:t>Climate change increasing mould exposure</a:t>
            </a:r>
            <a:endParaRPr sz="1979" b="0" i="0">
              <a:solidFill>
                <a:schemeClr val="dk2"/>
              </a:solidFill>
            </a:endParaRPr>
          </a:p>
        </p:txBody>
      </p:sp>
      <p:sp>
        <p:nvSpPr>
          <p:cNvPr id="160" name="Google Shape;160;g294b07d03f1_0_0"/>
          <p:cNvSpPr txBox="1">
            <a:spLocks noGrp="1"/>
          </p:cNvSpPr>
          <p:nvPr>
            <p:ph type="body" idx="1"/>
          </p:nvPr>
        </p:nvSpPr>
        <p:spPr>
          <a:xfrm>
            <a:off x="203150" y="1015700"/>
            <a:ext cx="5135400" cy="3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7223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90000"/>
              <a:buFont typeface="+mj-lt"/>
              <a:buAutoNum type="arabicPeriod"/>
            </a:pPr>
            <a:r>
              <a:rPr lang="en-US" sz="2600" dirty="0"/>
              <a:t>Extreme rainfall events cause </a:t>
            </a:r>
            <a:r>
              <a:rPr lang="en-US" sz="2600" i="1" dirty="0"/>
              <a:t>overland flooding</a:t>
            </a:r>
            <a:r>
              <a:rPr lang="en-US" sz="2600" dirty="0"/>
              <a:t> from rivers, reservoirs, lakes</a:t>
            </a:r>
            <a:endParaRPr sz="2600" dirty="0"/>
          </a:p>
          <a:p>
            <a:pPr marL="637223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90000"/>
              <a:buFont typeface="+mj-lt"/>
              <a:buAutoNum type="arabicPeriod"/>
            </a:pPr>
            <a:r>
              <a:rPr lang="en-US" sz="2600" dirty="0"/>
              <a:t>Gales and hurricanes cause surges and </a:t>
            </a:r>
            <a:r>
              <a:rPr lang="en-US" sz="2600" i="1" dirty="0"/>
              <a:t>coastal flooding</a:t>
            </a:r>
            <a:endParaRPr sz="2600" i="1" dirty="0"/>
          </a:p>
          <a:p>
            <a:pPr marL="637223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ct val="90000"/>
              <a:buFont typeface="+mj-lt"/>
              <a:buAutoNum type="arabicPeriod"/>
            </a:pPr>
            <a:r>
              <a:rPr lang="en-US" sz="2600" dirty="0"/>
              <a:t>Severe weather </a:t>
            </a:r>
            <a:r>
              <a:rPr lang="en-US" sz="2600" i="1" dirty="0"/>
              <a:t>degrades housing ‘envelope</a:t>
            </a:r>
            <a:r>
              <a:rPr lang="en-US" sz="2600" dirty="0"/>
              <a:t>’, increasing indoor water damage/mould</a:t>
            </a:r>
            <a:endParaRPr sz="2600" dirty="0"/>
          </a:p>
        </p:txBody>
      </p:sp>
      <p:pic>
        <p:nvPicPr>
          <p:cNvPr id="161" name="Google Shape;161;g294b07d03f1_0_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400" y="1072275"/>
            <a:ext cx="3398824" cy="356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4b07d03f1_0_10"/>
          <p:cNvSpPr txBox="1">
            <a:spLocks noGrp="1"/>
          </p:cNvSpPr>
          <p:nvPr>
            <p:ph type="title"/>
          </p:nvPr>
        </p:nvSpPr>
        <p:spPr>
          <a:xfrm>
            <a:off x="447225" y="94600"/>
            <a:ext cx="39879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>
                <a:solidFill>
                  <a:schemeClr val="dk2"/>
                </a:solidFill>
              </a:rPr>
              <a:t>Flooding from rivers and lakes</a:t>
            </a:r>
            <a:endParaRPr sz="2580" i="0">
              <a:solidFill>
                <a:schemeClr val="dk2"/>
              </a:solidFill>
            </a:endParaRPr>
          </a:p>
        </p:txBody>
      </p:sp>
      <p:sp>
        <p:nvSpPr>
          <p:cNvPr id="167" name="Google Shape;167;g294b07d03f1_0_10"/>
          <p:cNvSpPr txBox="1">
            <a:spLocks noGrp="1"/>
          </p:cNvSpPr>
          <p:nvPr>
            <p:ph type="body" idx="1"/>
          </p:nvPr>
        </p:nvSpPr>
        <p:spPr>
          <a:xfrm>
            <a:off x="520075" y="1333150"/>
            <a:ext cx="4188802" cy="3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dirty="0"/>
              <a:t>Main cause of flooding in Canada</a:t>
            </a:r>
            <a:endParaRPr sz="2300" dirty="0"/>
          </a:p>
          <a:p>
            <a:pPr marL="457200" lvl="0" indent="-3086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6250"/>
              <a:buChar char="●"/>
            </a:pPr>
            <a:r>
              <a:rPr lang="en-US" sz="2300" dirty="0"/>
              <a:t>Upper: Gatineau, 2019, 2023</a:t>
            </a:r>
            <a:endParaRPr sz="2300" dirty="0"/>
          </a:p>
          <a:p>
            <a:pPr marL="457200" lvl="0" indent="-3086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sz="2300" dirty="0"/>
              <a:t>Lower: Abbotsford/Sumas 2021</a:t>
            </a:r>
            <a:endParaRPr sz="2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dirty="0"/>
              <a:t>Communities affected by flooding have higher </a:t>
            </a:r>
            <a:r>
              <a:rPr lang="en-US" sz="2300" dirty="0" err="1"/>
              <a:t>mould</a:t>
            </a:r>
            <a:r>
              <a:rPr lang="en-US" sz="2300" dirty="0"/>
              <a:t> exposure, and higher prevalence of  mental health concerns</a:t>
            </a:r>
            <a:endParaRPr sz="2300" dirty="0"/>
          </a:p>
        </p:txBody>
      </p:sp>
      <p:pic>
        <p:nvPicPr>
          <p:cNvPr id="168" name="Google Shape;168;g294b07d03f1_0_1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225" y="148504"/>
            <a:ext cx="4159500" cy="231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94b07d03f1_0_10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100" y="2533343"/>
            <a:ext cx="4159500" cy="238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94e1c9a9d1_8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e33edf9f6_0_0"/>
          <p:cNvSpPr txBox="1">
            <a:spLocks noGrp="1"/>
          </p:cNvSpPr>
          <p:nvPr>
            <p:ph type="title"/>
          </p:nvPr>
        </p:nvSpPr>
        <p:spPr>
          <a:xfrm>
            <a:off x="276275" y="205975"/>
            <a:ext cx="86694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980" i="0">
                <a:solidFill>
                  <a:schemeClr val="dk2"/>
                </a:solidFill>
              </a:rPr>
              <a:t>Health studies post Hurricane Harvey flooding</a:t>
            </a:r>
            <a:endParaRPr sz="2980" i="0">
              <a:solidFill>
                <a:schemeClr val="dk2"/>
              </a:solidFill>
            </a:endParaRPr>
          </a:p>
        </p:txBody>
      </p:sp>
      <p:sp>
        <p:nvSpPr>
          <p:cNvPr id="182" name="Google Shape;182;g25e33edf9f6_0_0"/>
          <p:cNvSpPr txBox="1">
            <a:spLocks noGrp="1"/>
          </p:cNvSpPr>
          <p:nvPr>
            <p:ph type="body" idx="1"/>
          </p:nvPr>
        </p:nvSpPr>
        <p:spPr>
          <a:xfrm>
            <a:off x="515075" y="1063375"/>
            <a:ext cx="8229600" cy="134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Time series analysis of medically insured - first year after hurricane:</a:t>
            </a:r>
            <a:endParaRPr/>
          </a:p>
          <a:p>
            <a:pPr marL="914400" lvl="0" indent="-3086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1.7X increase in mold exposure-related diagnoses compared with year before hurricane</a:t>
            </a:r>
            <a:endParaRPr/>
          </a:p>
          <a:p>
            <a:pPr marL="914400" lvl="0" indent="-3086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No increase in invasive fungal infections</a:t>
            </a:r>
            <a:endParaRPr/>
          </a:p>
        </p:txBody>
      </p:sp>
      <p:sp>
        <p:nvSpPr>
          <p:cNvPr id="183" name="Google Shape;183;g25e33edf9f6_0_0"/>
          <p:cNvSpPr txBox="1"/>
          <p:nvPr/>
        </p:nvSpPr>
        <p:spPr>
          <a:xfrm>
            <a:off x="515075" y="2444000"/>
            <a:ext cx="779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Benedict, K., et al. (2023). </a:t>
            </a:r>
            <a:r>
              <a:rPr lang="en-US" sz="1600" i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Disaster Med Public Health Prep</a:t>
            </a:r>
            <a:r>
              <a:rPr lang="en-US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. 17(e504), 1–3.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https://doi.org/10.1017/dmp.2023.28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5e33edf9f6_0_0"/>
          <p:cNvSpPr txBox="1"/>
          <p:nvPr/>
        </p:nvSpPr>
        <p:spPr>
          <a:xfrm>
            <a:off x="515075" y="4460950"/>
            <a:ext cx="7719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Chow, N.A., et al. (2019). </a:t>
            </a:r>
            <a:r>
              <a:rPr lang="en-US" sz="1600" i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Morbidity and Mortality Weekly Report</a:t>
            </a:r>
            <a:r>
              <a:rPr lang="en-US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. 68(21), 469-473.</a:t>
            </a:r>
            <a:r>
              <a:rPr lang="en-US" sz="17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http://dx.doi.org/10.15585/mmwr.mm6821a1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5e33edf9f6_0_0"/>
          <p:cNvSpPr txBox="1"/>
          <p:nvPr/>
        </p:nvSpPr>
        <p:spPr>
          <a:xfrm>
            <a:off x="515075" y="3129213"/>
            <a:ext cx="84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Survey of 103 immunosuppressed residents affected by flooding:</a:t>
            </a:r>
            <a:endParaRPr sz="23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85750" algn="l" rtl="0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900"/>
              <a:buFont typeface="Calibri"/>
              <a:buChar char="●"/>
            </a:pPr>
            <a:r>
              <a:rPr lang="en-US" sz="23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49% engaged in cleanup of mold and water-damaged areas</a:t>
            </a:r>
            <a:endParaRPr sz="23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900"/>
              <a:buFont typeface="Calibri"/>
              <a:buChar char="●"/>
            </a:pPr>
            <a:r>
              <a:rPr lang="en-US" sz="23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Only 43% of those doing heavy cleanup wore a respirator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749f179df_1_55"/>
          <p:cNvSpPr txBox="1">
            <a:spLocks noGrp="1"/>
          </p:cNvSpPr>
          <p:nvPr>
            <p:ph type="title"/>
          </p:nvPr>
        </p:nvSpPr>
        <p:spPr>
          <a:xfrm>
            <a:off x="260025" y="205975"/>
            <a:ext cx="8685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Higher Prevalence Health Effects -Japan</a:t>
            </a:r>
            <a:endParaRPr i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Flooded Home respondents 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191" name="Google Shape;191;g29749f179df_1_55"/>
          <p:cNvSpPr txBox="1"/>
          <p:nvPr/>
        </p:nvSpPr>
        <p:spPr>
          <a:xfrm>
            <a:off x="481574" y="4275850"/>
            <a:ext cx="8298261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16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Azuma, K., et al. (2014). </a:t>
            </a:r>
            <a:r>
              <a:rPr lang="en-US" sz="1600" i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International Journal of Environmental Health Research</a:t>
            </a:r>
            <a:r>
              <a:rPr lang="en-US" sz="16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. 24(2): 158-175</a:t>
            </a:r>
            <a:r>
              <a:rPr lang="en-US" sz="20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https://doi.org/10.1080/09603123.2013.800964</a:t>
            </a: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9749f179df_1_55"/>
          <p:cNvSpPr txBox="1">
            <a:spLocks noGrp="1"/>
          </p:cNvSpPr>
          <p:nvPr>
            <p:ph type="body" idx="1"/>
          </p:nvPr>
        </p:nvSpPr>
        <p:spPr>
          <a:xfrm>
            <a:off x="481574" y="1283850"/>
            <a:ext cx="3834117" cy="28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dirty="0"/>
              <a:t>Within 1 week:</a:t>
            </a:r>
            <a:endParaRPr sz="28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dirty="0"/>
              <a:t>Stress 			42%</a:t>
            </a:r>
            <a:endParaRPr sz="21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dirty="0"/>
              <a:t>Anxiety  		30%</a:t>
            </a:r>
            <a:endParaRPr sz="21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dirty="0"/>
              <a:t>Nasal </a:t>
            </a:r>
            <a:r>
              <a:rPr lang="en-US" sz="2100" dirty="0" err="1"/>
              <a:t>sx</a:t>
            </a:r>
            <a:r>
              <a:rPr lang="en-US" sz="2100" dirty="0"/>
              <a:t> 		15%</a:t>
            </a:r>
            <a:endParaRPr sz="21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dirty="0"/>
              <a:t>Headaches/ dizziness </a:t>
            </a:r>
            <a:r>
              <a:rPr lang="en-US" sz="1600" dirty="0"/>
              <a:t>	</a:t>
            </a:r>
            <a:r>
              <a:rPr lang="en-US" sz="2100" dirty="0"/>
              <a:t>12%</a:t>
            </a:r>
            <a:endParaRPr sz="21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dirty="0"/>
              <a:t>Respiratory </a:t>
            </a:r>
            <a:r>
              <a:rPr lang="en-US" sz="2100" dirty="0" err="1"/>
              <a:t>sx</a:t>
            </a:r>
            <a:r>
              <a:rPr lang="en-US" sz="2100" dirty="0"/>
              <a:t> 		11%</a:t>
            </a:r>
            <a:endParaRPr sz="2100" dirty="0"/>
          </a:p>
        </p:txBody>
      </p:sp>
      <p:sp>
        <p:nvSpPr>
          <p:cNvPr id="193" name="Google Shape;193;g29749f179df_1_55"/>
          <p:cNvSpPr txBox="1">
            <a:spLocks noGrp="1"/>
          </p:cNvSpPr>
          <p:nvPr>
            <p:ph type="body" idx="4294967295"/>
          </p:nvPr>
        </p:nvSpPr>
        <p:spPr>
          <a:xfrm>
            <a:off x="4449036" y="1283850"/>
            <a:ext cx="4330800" cy="287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6 months post-flooding:</a:t>
            </a:r>
            <a:endParaRPr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100" dirty="0"/>
              <a:t>Stress  		23%</a:t>
            </a:r>
            <a:endParaRPr sz="21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100" dirty="0"/>
              <a:t>Anxiety		16%	</a:t>
            </a:r>
            <a:endParaRPr sz="21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100" dirty="0"/>
              <a:t>PTSD	    	8%</a:t>
            </a:r>
            <a:endParaRPr sz="21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300"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100" dirty="0"/>
              <a:t>Nasal </a:t>
            </a:r>
            <a:r>
              <a:rPr lang="en-US" sz="2100" dirty="0" err="1"/>
              <a:t>sx</a:t>
            </a:r>
            <a:r>
              <a:rPr lang="en-US" sz="2100" dirty="0"/>
              <a:t>: OR  7 if “very much”</a:t>
            </a:r>
            <a:endParaRPr sz="21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100" dirty="0"/>
              <a:t>visible mold in home </a:t>
            </a:r>
            <a:endParaRPr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e1c912537_1_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80" i="0">
                <a:solidFill>
                  <a:srgbClr val="0B5394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Medical conditions</a:t>
            </a:r>
            <a:r>
              <a:rPr lang="en-US" sz="3080" i="0">
                <a:solidFill>
                  <a:srgbClr val="0B5394"/>
                </a:solidFill>
              </a:rPr>
              <a:t> among flood recovery personnel (paid &amp; volunteer)- review (i)</a:t>
            </a:r>
            <a:endParaRPr sz="3080" i="0">
              <a:solidFill>
                <a:srgbClr val="0B5394"/>
              </a:solidFill>
            </a:endParaRPr>
          </a:p>
        </p:txBody>
      </p:sp>
      <p:sp>
        <p:nvSpPr>
          <p:cNvPr id="200" name="Google Shape;200;g25e1c912537_1_0"/>
          <p:cNvSpPr txBox="1"/>
          <p:nvPr/>
        </p:nvSpPr>
        <p:spPr>
          <a:xfrm>
            <a:off x="190755" y="4500289"/>
            <a:ext cx="86985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Johanning</a:t>
            </a:r>
            <a:r>
              <a:rPr lang="en-US" sz="16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, E., Auger, P., et al. (2014).  </a:t>
            </a:r>
            <a:r>
              <a:rPr lang="en-US" sz="1600" i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Environ Health Prev Med. </a:t>
            </a:r>
            <a:r>
              <a:rPr lang="en-US" sz="16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19:93–99</a:t>
            </a:r>
            <a:r>
              <a:rPr lang="en-US" sz="18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https://doi.org/10.1007/s12199-013-0368-0</a:t>
            </a: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1" name="Google Shape;201;g25e1c912537_1_0"/>
          <p:cNvGraphicFramePr/>
          <p:nvPr>
            <p:extLst>
              <p:ext uri="{D42A27DB-BD31-4B8C-83A1-F6EECF244321}">
                <p14:modId xmlns:p14="http://schemas.microsoft.com/office/powerpoint/2010/main" val="1713212884"/>
              </p:ext>
            </p:extLst>
          </p:nvPr>
        </p:nvGraphicFramePr>
        <p:xfrm>
          <a:off x="260029" y="1232711"/>
          <a:ext cx="8772693" cy="3337440"/>
        </p:xfrm>
        <a:graphic>
          <a:graphicData uri="http://schemas.openxmlformats.org/drawingml/2006/table">
            <a:tbl>
              <a:tblPr>
                <a:noFill/>
                <a:tableStyleId>{455A367A-6DB6-40EA-BDB9-032E99DDD03A}</a:tableStyleId>
              </a:tblPr>
              <a:tblGrid>
                <a:gridCol w="26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Organ system/pathway</a:t>
                      </a:r>
                      <a:endParaRPr sz="1800" b="1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Clinical presentation</a:t>
                      </a:r>
                      <a:endParaRPr sz="1800" b="1" i="0" u="none" strike="noStrike" cap="none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Exposure/agents</a:t>
                      </a:r>
                      <a:endParaRPr sz="1800" b="1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Calibri"/>
                        </a:rPr>
                        <a:t>Upper airways: nose, sinuses, throat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Rhinitis, sinusitis, laryngitis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Fungi, allergens, MVOCs, irritants, particles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Lower airways: lung with bronchial system and alveoli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Bronchitis, asthma, bronchiolitis, allergic bronchopulmonary aspergillosis (ABPA), toxic alveolitis, pneumonitis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Fungi, allergens, fungal byproducts,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fine particles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Combined upper and lower airway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Aspergillosis; fungal rhino-sinusitis &amp; allergic extrinsic alveolitis  (aka hypersensitivity pneumonitis)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7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Fungi, fine particles, fungal irritants, allergens</a:t>
                      </a:r>
                      <a:endParaRPr sz="17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749f179df_1_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i="0" dirty="0">
                <a:solidFill>
                  <a:srgbClr val="0B5394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Medical conditions</a:t>
            </a:r>
            <a:r>
              <a:rPr lang="en-US" i="0" dirty="0">
                <a:solidFill>
                  <a:srgbClr val="0B5394"/>
                </a:solidFill>
              </a:rPr>
              <a:t> among flood recovery personnel - review (ii)</a:t>
            </a:r>
            <a:endParaRPr i="0" dirty="0">
              <a:solidFill>
                <a:schemeClr val="dk2"/>
              </a:solidFill>
            </a:endParaRPr>
          </a:p>
        </p:txBody>
      </p:sp>
      <p:graphicFrame>
        <p:nvGraphicFramePr>
          <p:cNvPr id="207" name="Google Shape;207;g29749f179df_1_22"/>
          <p:cNvGraphicFramePr/>
          <p:nvPr>
            <p:extLst>
              <p:ext uri="{D42A27DB-BD31-4B8C-83A1-F6EECF244321}">
                <p14:modId xmlns:p14="http://schemas.microsoft.com/office/powerpoint/2010/main" val="293889264"/>
              </p:ext>
            </p:extLst>
          </p:nvPr>
        </p:nvGraphicFramePr>
        <p:xfrm>
          <a:off x="257550" y="1172569"/>
          <a:ext cx="8268612" cy="3134816"/>
        </p:xfrm>
        <a:graphic>
          <a:graphicData uri="http://schemas.openxmlformats.org/drawingml/2006/table">
            <a:tbl>
              <a:tblPr>
                <a:noFill/>
                <a:tableStyleId>{455A367A-6DB6-40EA-BDB9-032E99DDD03A}</a:tableStyleId>
              </a:tblPr>
              <a:tblGrid>
                <a:gridCol w="283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1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Organ system/pathway</a:t>
                      </a:r>
                      <a:endParaRPr sz="1800" b="1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Clinical presentation</a:t>
                      </a:r>
                      <a:endParaRPr sz="1800" b="1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Exposure/agents</a:t>
                      </a:r>
                      <a:endParaRPr sz="1800" b="1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Skin and mucous membranes</a:t>
                      </a:r>
                      <a:endParaRPr sz="18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Urticaria, sunburn-like rash, dermatitis (allergic or irritant type), conjunctivitis (burning &amp; tearing)</a:t>
                      </a:r>
                      <a:endParaRPr sz="18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Fungal irritants, allergens</a:t>
                      </a:r>
                      <a:endParaRPr sz="18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Other organs:  liver, kidney, &amp; systems: central nervous, immune &amp; endocrine</a:t>
                      </a:r>
                      <a:r>
                        <a:rPr lang="en-US" sz="1600" dirty="0"/>
                        <a:t> 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hepatitis, nephritis, headaches-cognitive &amp; psychiatric disorders, severe fatigue</a:t>
                      </a:r>
                      <a:endParaRPr sz="18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thyroid, menstrual disorders </a:t>
                      </a:r>
                      <a:endParaRPr sz="18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Fungi, organic dusts,</a:t>
                      </a:r>
                      <a:endParaRPr sz="18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microbial by-products,</a:t>
                      </a:r>
                      <a:endParaRPr sz="18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366092"/>
                          </a:solidFill>
                          <a:latin typeface="Calibri"/>
                          <a:cs typeface="Calibri"/>
                          <a:sym typeface="Arial"/>
                        </a:rPr>
                        <a:t>mycotoxins</a:t>
                      </a:r>
                      <a:endParaRPr sz="1800" b="0" i="0" u="none" strike="noStrike" cap="none" dirty="0">
                        <a:solidFill>
                          <a:srgbClr val="366092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8" name="Google Shape;208;g29749f179df_1_22"/>
          <p:cNvSpPr txBox="1"/>
          <p:nvPr/>
        </p:nvSpPr>
        <p:spPr>
          <a:xfrm>
            <a:off x="257550" y="4416577"/>
            <a:ext cx="88878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Johanning</a:t>
            </a:r>
            <a:r>
              <a:rPr lang="en-US" sz="16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, E., Auger, P., et al. (2014).  </a:t>
            </a:r>
            <a:r>
              <a:rPr lang="en-US" sz="1600" i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Environ Health Prev Med. </a:t>
            </a:r>
            <a:r>
              <a:rPr lang="en-US" sz="16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19:93–99</a:t>
            </a:r>
            <a:r>
              <a:rPr lang="en-US" sz="18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https://doi.org/10.1007/s12199-013-0368-0</a:t>
            </a: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2253358" y="515951"/>
            <a:ext cx="64794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700" i="0" dirty="0">
                <a:solidFill>
                  <a:schemeClr val="dk2"/>
                </a:solidFill>
              </a:rPr>
              <a:t>Approach to </a:t>
            </a:r>
            <a:r>
              <a:rPr lang="en-US" sz="3700" i="0" dirty="0" err="1">
                <a:solidFill>
                  <a:schemeClr val="dk2"/>
                </a:solidFill>
              </a:rPr>
              <a:t>Mould</a:t>
            </a:r>
            <a:r>
              <a:rPr lang="en-US" sz="3700" i="0" dirty="0">
                <a:solidFill>
                  <a:schemeClr val="dk2"/>
                </a:solidFill>
              </a:rPr>
              <a:t> </a:t>
            </a:r>
            <a:endParaRPr sz="3700" i="0" dirty="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700" i="0" dirty="0">
                <a:solidFill>
                  <a:schemeClr val="dk2"/>
                </a:solidFill>
              </a:rPr>
              <a:t>and Housing-Related </a:t>
            </a:r>
            <a:endParaRPr sz="3700" i="0" dirty="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700" i="0" dirty="0">
                <a:solidFill>
                  <a:schemeClr val="dk2"/>
                </a:solidFill>
              </a:rPr>
              <a:t>Health Problems</a:t>
            </a:r>
            <a:endParaRPr sz="3700" i="1" dirty="0"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3684925" y="3025025"/>
            <a:ext cx="3206100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r>
              <a:rPr lang="en-US" sz="1700" b="1" dirty="0">
                <a:solidFill>
                  <a:schemeClr val="dk2"/>
                </a:solidFill>
              </a:rPr>
              <a:t>Erica Phipps, MPH, PhD</a:t>
            </a:r>
            <a:endParaRPr sz="17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r>
              <a:rPr lang="en-US" sz="1300" i="1" dirty="0">
                <a:solidFill>
                  <a:schemeClr val="dk2"/>
                </a:solidFill>
              </a:rPr>
              <a:t>Executive Director</a:t>
            </a:r>
            <a:r>
              <a:rPr lang="en-US" sz="1300" dirty="0">
                <a:solidFill>
                  <a:schemeClr val="dk2"/>
                </a:solidFill>
              </a:rPr>
              <a:t>, Canadian Partnership for Children’s Health and Environment (CPCHE)</a:t>
            </a:r>
            <a:endParaRPr sz="13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r>
              <a:rPr lang="en-US" sz="1300" i="1" dirty="0">
                <a:solidFill>
                  <a:schemeClr val="dk2"/>
                </a:solidFill>
              </a:rPr>
              <a:t>Director</a:t>
            </a:r>
            <a:r>
              <a:rPr lang="en-US" sz="1300" dirty="0">
                <a:solidFill>
                  <a:schemeClr val="dk2"/>
                </a:solidFill>
              </a:rPr>
              <a:t>, </a:t>
            </a:r>
            <a:r>
              <a:rPr lang="en-US" sz="1300" dirty="0" err="1">
                <a:solidFill>
                  <a:schemeClr val="dk2"/>
                </a:solidFill>
              </a:rPr>
              <a:t>RentSafe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endParaRPr sz="1442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r>
              <a:rPr lang="en-US" sz="1700" b="1" dirty="0">
                <a:solidFill>
                  <a:schemeClr val="dk2"/>
                </a:solidFill>
              </a:rPr>
              <a:t>Geri </a:t>
            </a:r>
            <a:r>
              <a:rPr lang="en-US" sz="1700" b="1" dirty="0" err="1">
                <a:solidFill>
                  <a:schemeClr val="dk2"/>
                </a:solidFill>
              </a:rPr>
              <a:t>Blinick</a:t>
            </a:r>
            <a:r>
              <a:rPr lang="en-US" sz="1700" b="1" dirty="0">
                <a:solidFill>
                  <a:schemeClr val="dk2"/>
                </a:solidFill>
              </a:rPr>
              <a:t>, MA</a:t>
            </a:r>
            <a:endParaRPr sz="17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r>
              <a:rPr lang="en-US" sz="1300" i="1" dirty="0">
                <a:solidFill>
                  <a:schemeClr val="dk2"/>
                </a:solidFill>
              </a:rPr>
              <a:t>Project Manager</a:t>
            </a:r>
            <a:r>
              <a:rPr lang="en-US" sz="1300" dirty="0">
                <a:solidFill>
                  <a:schemeClr val="dk2"/>
                </a:solidFill>
              </a:rPr>
              <a:t>, </a:t>
            </a:r>
            <a:r>
              <a:rPr lang="en-US" sz="1300" dirty="0" err="1">
                <a:solidFill>
                  <a:schemeClr val="dk2"/>
                </a:solidFill>
              </a:rPr>
              <a:t>RentSafe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r>
              <a:rPr lang="en-US" sz="1300" dirty="0">
                <a:solidFill>
                  <a:schemeClr val="dk2"/>
                </a:solidFill>
              </a:rPr>
              <a:t>CPCHE</a:t>
            </a:r>
            <a:endParaRPr sz="1300" dirty="0">
              <a:solidFill>
                <a:schemeClr val="dk2"/>
              </a:solidFill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3394858" y="2064363"/>
            <a:ext cx="5337900" cy="7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279"/>
              </a:spcBef>
              <a:spcAft>
                <a:spcPts val="0"/>
              </a:spcAft>
              <a:buSzPts val="1800"/>
              <a:buNone/>
            </a:pPr>
            <a:r>
              <a:rPr lang="en-US" sz="2300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Family Medicine Forum</a:t>
            </a:r>
            <a:endParaRPr sz="2300" dirty="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r" rtl="0">
              <a:spcBef>
                <a:spcPts val="279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Montreal, November 9, 2023</a:t>
            </a:r>
            <a:endParaRPr dirty="0"/>
          </a:p>
        </p:txBody>
      </p:sp>
      <p:grpSp>
        <p:nvGrpSpPr>
          <p:cNvPr id="71" name="Google Shape;71;p1"/>
          <p:cNvGrpSpPr/>
          <p:nvPr/>
        </p:nvGrpSpPr>
        <p:grpSpPr>
          <a:xfrm>
            <a:off x="5907170" y="3553385"/>
            <a:ext cx="3048255" cy="1459139"/>
            <a:chOff x="5570581" y="4921435"/>
            <a:chExt cx="3391472" cy="1829641"/>
          </a:xfrm>
        </p:grpSpPr>
        <p:pic>
          <p:nvPicPr>
            <p:cNvPr id="72" name="Google Shape;72;p1" descr="bilingual colour logo.ti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17961" y="5053930"/>
              <a:ext cx="944092" cy="1260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" descr="rentsafe logo_english.pdf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4317" t="7029" r="-70264" b="-7029"/>
            <a:stretch/>
          </p:blipFill>
          <p:spPr>
            <a:xfrm>
              <a:off x="5570581" y="4921435"/>
              <a:ext cx="3326853" cy="18296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239500" y="3045125"/>
            <a:ext cx="31491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700" b="1" dirty="0">
                <a:solidFill>
                  <a:schemeClr val="dk2"/>
                </a:solidFill>
              </a:rPr>
              <a:t>Donald Cole, MD, DOHS, MSc, FRCP(C)</a:t>
            </a:r>
            <a:endParaRPr sz="17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300" i="1" dirty="0">
                <a:solidFill>
                  <a:schemeClr val="dk2"/>
                </a:solidFill>
              </a:rPr>
              <a:t>Emeritus Professor</a:t>
            </a:r>
            <a:r>
              <a:rPr lang="en-US" sz="1300" dirty="0">
                <a:solidFill>
                  <a:schemeClr val="dk2"/>
                </a:solidFill>
              </a:rPr>
              <a:t>, </a:t>
            </a:r>
            <a:r>
              <a:rPr lang="en-US" sz="1300" dirty="0" err="1">
                <a:solidFill>
                  <a:schemeClr val="dk2"/>
                </a:solidFill>
              </a:rPr>
              <a:t>Dala</a:t>
            </a:r>
            <a:r>
              <a:rPr lang="en-US" sz="1300" dirty="0">
                <a:solidFill>
                  <a:schemeClr val="dk2"/>
                </a:solidFill>
              </a:rPr>
              <a:t> Lana School of Public Health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US" sz="1300" i="1" dirty="0">
                <a:solidFill>
                  <a:schemeClr val="dk2"/>
                </a:solidFill>
              </a:rPr>
              <a:t>Primary Care Locum</a:t>
            </a:r>
            <a:r>
              <a:rPr lang="en-US" sz="1300" dirty="0">
                <a:solidFill>
                  <a:schemeClr val="dk2"/>
                </a:solidFill>
              </a:rPr>
              <a:t> (Grey-Bruce)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442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r>
              <a:rPr lang="en-US" sz="1700" b="1" dirty="0">
                <a:solidFill>
                  <a:schemeClr val="dk2"/>
                </a:solidFill>
              </a:rPr>
              <a:t>Marg Sanborn, MD, FCFP</a:t>
            </a:r>
            <a:endParaRPr sz="17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r>
              <a:rPr lang="en-US" sz="1300" i="1" dirty="0">
                <a:solidFill>
                  <a:schemeClr val="dk2"/>
                </a:solidFill>
              </a:rPr>
              <a:t>Adjunct Professor</a:t>
            </a:r>
            <a:r>
              <a:rPr lang="en-US" sz="1300" dirty="0">
                <a:solidFill>
                  <a:schemeClr val="dk2"/>
                </a:solidFill>
              </a:rPr>
              <a:t>, McMaster University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Calibri"/>
              <a:buNone/>
            </a:pPr>
            <a:r>
              <a:rPr lang="en-US" sz="1300" i="1" dirty="0">
                <a:solidFill>
                  <a:schemeClr val="dk2"/>
                </a:solidFill>
              </a:rPr>
              <a:t>Primary care locum</a:t>
            </a:r>
            <a:endParaRPr sz="1300" i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40ddac3d7_0_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Clinical Approach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214" name="Google Shape;214;g2940ddac3d7_0_28"/>
          <p:cNvSpPr txBox="1">
            <a:spLocks noGrp="1"/>
          </p:cNvSpPr>
          <p:nvPr>
            <p:ph type="body" idx="1"/>
          </p:nvPr>
        </p:nvSpPr>
        <p:spPr>
          <a:xfrm>
            <a:off x="327750" y="1151375"/>
            <a:ext cx="76191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AutoNum type="romanUcPeriod"/>
            </a:pPr>
            <a:r>
              <a:rPr lang="en-US"/>
              <a:t>Assessment</a:t>
            </a:r>
            <a:endParaRPr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Clr>
                <a:srgbClr val="4A7DBA"/>
              </a:buClr>
              <a:buSzPts val="2400"/>
              <a:buAutoNum type="alphaUcPeriod"/>
            </a:pPr>
            <a:r>
              <a:rPr lang="en-US" sz="2400"/>
              <a:t>Documentation of source/exposure</a:t>
            </a:r>
            <a:endParaRPr sz="240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Clr>
                <a:srgbClr val="4A7DBA"/>
              </a:buClr>
              <a:buSzPts val="2400"/>
              <a:buAutoNum type="alphaUcPeriod"/>
            </a:pPr>
            <a:r>
              <a:rPr lang="en-US" sz="2400"/>
              <a:t>Documentation of symptoms</a:t>
            </a:r>
            <a:endParaRPr sz="240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Clr>
                <a:srgbClr val="4A7DBA"/>
              </a:buClr>
              <a:buSzPts val="2400"/>
              <a:buAutoNum type="alphaUcPeriod"/>
            </a:pPr>
            <a:r>
              <a:rPr lang="en-US" sz="2400"/>
              <a:t>Clinical testing (as appropriate)</a:t>
            </a:r>
            <a:endParaRPr sz="24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romanUcPeriod"/>
            </a:pPr>
            <a:r>
              <a:rPr lang="en-US"/>
              <a:t>Management</a:t>
            </a:r>
            <a:endParaRPr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Clr>
                <a:srgbClr val="4A7DBA"/>
              </a:buClr>
              <a:buSzPts val="2400"/>
              <a:buAutoNum type="alphaUcPeriod"/>
            </a:pPr>
            <a:r>
              <a:rPr lang="en-US"/>
              <a:t>Source/exposure reduction</a:t>
            </a:r>
            <a:endParaRPr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Clr>
                <a:srgbClr val="4A7DBA"/>
              </a:buClr>
              <a:buSzPts val="2400"/>
              <a:buAutoNum type="alphaUcPeriod"/>
            </a:pPr>
            <a:r>
              <a:rPr lang="en-US"/>
              <a:t>Condition treatment</a:t>
            </a:r>
            <a:endParaRPr/>
          </a:p>
          <a:p>
            <a:pPr marL="914400" lvl="1" indent="-381000" algn="l" rtl="0">
              <a:spcBef>
                <a:spcPts val="1000"/>
              </a:spcBef>
              <a:spcAft>
                <a:spcPts val="1000"/>
              </a:spcAft>
              <a:buClr>
                <a:srgbClr val="4A7DBA"/>
              </a:buClr>
              <a:buSzPts val="2400"/>
              <a:buAutoNum type="alphaUcPeriod"/>
            </a:pPr>
            <a:r>
              <a:rPr lang="en-US"/>
              <a:t>Social support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2d2450ca1_0_4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885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Documentation of Exposure (i)</a:t>
            </a:r>
            <a:endParaRPr sz="2644" b="0" i="0">
              <a:solidFill>
                <a:schemeClr val="dk2"/>
              </a:solidFill>
            </a:endParaRPr>
          </a:p>
        </p:txBody>
      </p:sp>
      <p:sp>
        <p:nvSpPr>
          <p:cNvPr id="220" name="Google Shape;220;g292d2450ca1_0_45"/>
          <p:cNvSpPr txBox="1">
            <a:spLocks noGrp="1"/>
          </p:cNvSpPr>
          <p:nvPr>
            <p:ph type="body" idx="1"/>
          </p:nvPr>
        </p:nvSpPr>
        <p:spPr>
          <a:xfrm>
            <a:off x="231725" y="1072175"/>
            <a:ext cx="5611291" cy="30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Wingdings" pitchFamily="2" charset="2"/>
              <a:buChar char="§"/>
            </a:pPr>
            <a:r>
              <a:rPr lang="en-US" sz="2700" dirty="0"/>
              <a:t>General environmental exposure history (Community, </a:t>
            </a:r>
            <a:r>
              <a:rPr lang="en-US" sz="2700" b="1" dirty="0"/>
              <a:t>Home</a:t>
            </a:r>
            <a:r>
              <a:rPr lang="en-US" sz="2700" dirty="0"/>
              <a:t>, Hobby, Occupation, Personal, Diet &amp; Drugs)*</a:t>
            </a:r>
            <a:endParaRPr sz="2700" dirty="0"/>
          </a:p>
          <a:p>
            <a:pPr marL="571500" lvl="0" indent="-45720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Font typeface="Wingdings" pitchFamily="2" charset="2"/>
              <a:buChar char="§"/>
            </a:pPr>
            <a:r>
              <a:rPr lang="en-US" sz="2700" dirty="0"/>
              <a:t>Photos of sources by patient - caregiver. Bring into the office</a:t>
            </a:r>
            <a:endParaRPr sz="2700" dirty="0"/>
          </a:p>
        </p:txBody>
      </p:sp>
      <p:pic>
        <p:nvPicPr>
          <p:cNvPr id="221" name="Google Shape;221;g292d2450ca1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263" y="1472650"/>
            <a:ext cx="2843950" cy="19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92d2450ca1_0_45"/>
          <p:cNvSpPr txBox="1"/>
          <p:nvPr/>
        </p:nvSpPr>
        <p:spPr>
          <a:xfrm>
            <a:off x="457200" y="4460502"/>
            <a:ext cx="72198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640"/>
              </a:spcBef>
            </a:pPr>
            <a:r>
              <a:rPr lang="en-US" sz="1400" dirty="0"/>
              <a:t>*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https://aseq-ehaq.ca/wp-content/uploads/2020/07/Taking-an-Exposure-History-CH2OPD2.pdf</a:t>
            </a: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749f179df_1_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Documentation of Exposure (ii)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228" name="Google Shape;228;g29749f179df_1_36"/>
          <p:cNvSpPr txBox="1">
            <a:spLocks noGrp="1"/>
          </p:cNvSpPr>
          <p:nvPr>
            <p:ph type="body" idx="1"/>
          </p:nvPr>
        </p:nvSpPr>
        <p:spPr>
          <a:xfrm>
            <a:off x="379489" y="1063375"/>
            <a:ext cx="518530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94000"/>
              <a:buFont typeface="Wingdings" pitchFamily="2" charset="2"/>
              <a:buChar char="§"/>
            </a:pPr>
            <a:r>
              <a:rPr lang="en-US" sz="2500" dirty="0"/>
              <a:t>Assess </a:t>
            </a:r>
            <a:r>
              <a:rPr lang="en-US" sz="2500" b="1" dirty="0"/>
              <a:t>size</a:t>
            </a:r>
            <a:r>
              <a:rPr lang="en-US" sz="2500" dirty="0"/>
              <a:t> of </a:t>
            </a:r>
            <a:r>
              <a:rPr lang="en-US" sz="2500" dirty="0" err="1"/>
              <a:t>mould</a:t>
            </a:r>
            <a:r>
              <a:rPr lang="en-US" sz="2500" dirty="0"/>
              <a:t> affected area </a:t>
            </a:r>
          </a:p>
          <a:p>
            <a:pPr marL="844550" lvl="1">
              <a:spcBef>
                <a:spcPts val="640"/>
              </a:spcBef>
              <a:buClr>
                <a:schemeClr val="accent6"/>
              </a:buClr>
              <a:buSzPct val="94000"/>
              <a:buFont typeface="Wingdings" pitchFamily="2" charset="2"/>
              <a:buChar char="§"/>
            </a:pPr>
            <a:endParaRPr sz="2300" dirty="0"/>
          </a:p>
          <a:p>
            <a:pPr marL="457200" lvl="0" indent="-41275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ct val="94000"/>
              <a:buFont typeface="Wingdings" pitchFamily="2" charset="2"/>
              <a:buChar char="§"/>
            </a:pPr>
            <a:endParaRPr lang="en-US" sz="2400" dirty="0"/>
          </a:p>
          <a:p>
            <a:pPr marL="457200" lvl="0" indent="-41275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ct val="94000"/>
              <a:buFont typeface="Wingdings" pitchFamily="2" charset="2"/>
              <a:buChar char="§"/>
            </a:pPr>
            <a:endParaRPr lang="en-US" sz="2400" dirty="0"/>
          </a:p>
          <a:p>
            <a:pPr marL="457200" lvl="0" indent="-41275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ct val="94000"/>
              <a:buFont typeface="Wingdings" pitchFamily="2" charset="2"/>
              <a:buChar char="§"/>
            </a:pPr>
            <a:r>
              <a:rPr lang="en-US" sz="2400" dirty="0"/>
              <a:t>Air testing for </a:t>
            </a:r>
            <a:r>
              <a:rPr lang="en-US" sz="2400" dirty="0" err="1"/>
              <a:t>mould</a:t>
            </a:r>
            <a:r>
              <a:rPr lang="en-US" sz="2400" dirty="0"/>
              <a:t> generally </a:t>
            </a:r>
            <a:r>
              <a:rPr lang="en-US" sz="2400" b="1" dirty="0"/>
              <a:t>not helpful</a:t>
            </a:r>
            <a:r>
              <a:rPr lang="en-US" sz="2400" dirty="0"/>
              <a:t> for either quantity or type of </a:t>
            </a:r>
            <a:r>
              <a:rPr lang="en-US" sz="2400" dirty="0" err="1"/>
              <a:t>mould</a:t>
            </a:r>
            <a:r>
              <a:rPr lang="en-US" sz="2400" dirty="0"/>
              <a:t> </a:t>
            </a:r>
            <a:endParaRPr sz="2400" dirty="0"/>
          </a:p>
        </p:txBody>
      </p:sp>
      <p:pic>
        <p:nvPicPr>
          <p:cNvPr id="229" name="Google Shape;229;g29749f179df_1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752" y="1096281"/>
            <a:ext cx="3127248" cy="225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9749f179df_1_36"/>
          <p:cNvSpPr txBox="1"/>
          <p:nvPr/>
        </p:nvSpPr>
        <p:spPr>
          <a:xfrm>
            <a:off x="5959020" y="3255419"/>
            <a:ext cx="318498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Photo source: </a:t>
            </a:r>
            <a:r>
              <a:rPr lang="en-US" sz="9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https://www.canada.ca/en/health-canada/services/publications/healthy-living/addressing-moisture-mould-your-home.html</a:t>
            </a:r>
            <a:r>
              <a:rPr lang="en-US" sz="9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BC56D-235E-678E-D2D2-A811FB42B1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90" y="1821089"/>
            <a:ext cx="5185306" cy="14343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40ddac3d7_0_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Patient - Caregiver </a:t>
            </a:r>
            <a:endParaRPr i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Documentation of Symptoms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236" name="Google Shape;236;g2940ddac3d7_0_13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4885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597218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b="1" dirty="0"/>
              <a:t>Diary of symptoms</a:t>
            </a:r>
            <a:r>
              <a:rPr lang="en-US" dirty="0"/>
              <a:t> (own or child - dependent’s) in response to exposures </a:t>
            </a:r>
            <a:endParaRPr dirty="0"/>
          </a:p>
          <a:p>
            <a:pPr marL="1054418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64285"/>
              <a:buFont typeface="Wingdings" pitchFamily="2" charset="2"/>
              <a:buChar char="§"/>
            </a:pPr>
            <a:r>
              <a:rPr lang="en-US" dirty="0"/>
              <a:t>when worse e.g. when stuck indoors, </a:t>
            </a:r>
            <a:endParaRPr dirty="0"/>
          </a:p>
          <a:p>
            <a:pPr marL="1054418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64285"/>
              <a:buFont typeface="Wingdings" pitchFamily="2" charset="2"/>
              <a:buChar char="§"/>
            </a:pPr>
            <a:r>
              <a:rPr lang="en-US" dirty="0"/>
              <a:t>what may relieve symptoms e.g. walking outside, using medication</a:t>
            </a:r>
            <a:endParaRPr dirty="0"/>
          </a:p>
          <a:p>
            <a:pPr marL="597218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b="1" dirty="0"/>
              <a:t>Fluctuating health status monitoring</a:t>
            </a:r>
            <a:r>
              <a:rPr lang="en-US" dirty="0"/>
              <a:t> e.g.</a:t>
            </a:r>
            <a:endParaRPr dirty="0"/>
          </a:p>
          <a:p>
            <a:pPr marL="1054418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64285"/>
              <a:buFont typeface="Wingdings" pitchFamily="2" charset="2"/>
              <a:buChar char="§"/>
            </a:pPr>
            <a:r>
              <a:rPr lang="en-US" dirty="0"/>
              <a:t>serial peak flows by asthmatics with readings in </a:t>
            </a:r>
            <a:r>
              <a:rPr lang="en-US" dirty="0" err="1"/>
              <a:t>mouldy</a:t>
            </a:r>
            <a:r>
              <a:rPr lang="en-US" dirty="0"/>
              <a:t> area and away from </a:t>
            </a:r>
            <a:r>
              <a:rPr lang="en-US" dirty="0" err="1"/>
              <a:t>mouldy</a:t>
            </a:r>
            <a:r>
              <a:rPr lang="en-US" dirty="0"/>
              <a:t> environment</a:t>
            </a:r>
            <a:endParaRPr dirty="0"/>
          </a:p>
          <a:p>
            <a:pPr marL="1054418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64285"/>
              <a:buFont typeface="Wingdings" pitchFamily="2" charset="2"/>
              <a:buChar char="§"/>
            </a:pPr>
            <a:r>
              <a:rPr lang="en-US" dirty="0"/>
              <a:t>photos on cell phone of rash exacerbations</a:t>
            </a:r>
            <a:endParaRPr dirty="0"/>
          </a:p>
          <a:p>
            <a:pPr marL="1054418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ct val="64285"/>
              <a:buFont typeface="Wingdings" pitchFamily="2" charset="2"/>
              <a:buChar char="§"/>
            </a:pPr>
            <a:r>
              <a:rPr lang="en-US" dirty="0"/>
              <a:t>pain intensity (VAS scale) for headaches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40ddac3d7_0_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Clinical Testing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242" name="Google Shape;242;g2940ddac3d7_0_18"/>
          <p:cNvSpPr txBox="1">
            <a:spLocks noGrp="1"/>
          </p:cNvSpPr>
          <p:nvPr>
            <p:ph type="body" idx="1"/>
          </p:nvPr>
        </p:nvSpPr>
        <p:spPr>
          <a:xfrm>
            <a:off x="292525" y="958825"/>
            <a:ext cx="8653200" cy="4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60579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b="1" dirty="0"/>
              <a:t>Condition appropriate </a:t>
            </a:r>
            <a:r>
              <a:rPr lang="en-US" dirty="0"/>
              <a:t>e.g. </a:t>
            </a:r>
            <a:endParaRPr dirty="0"/>
          </a:p>
          <a:p>
            <a:pPr marL="914400" lvl="1" indent="-30861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ct val="64285"/>
              <a:buChar char="○"/>
            </a:pPr>
            <a:r>
              <a:rPr lang="en-US" dirty="0"/>
              <a:t>WBC, CXR, pulmonary function testing for respiratory conditions </a:t>
            </a:r>
            <a:endParaRPr dirty="0"/>
          </a:p>
          <a:p>
            <a:pPr marL="914400" lvl="1" indent="-30861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ct val="64285"/>
              <a:buChar char="○"/>
            </a:pPr>
            <a:r>
              <a:rPr lang="en-US" dirty="0"/>
              <a:t>cognitive testing &amp; depression scale for </a:t>
            </a:r>
            <a:r>
              <a:rPr lang="en-US" dirty="0" err="1"/>
              <a:t>mycotoxic</a:t>
            </a:r>
            <a:r>
              <a:rPr lang="en-US" dirty="0"/>
              <a:t> neurological effects</a:t>
            </a:r>
            <a:endParaRPr dirty="0"/>
          </a:p>
          <a:p>
            <a:pPr marL="914400" lvl="1" indent="-30861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ct val="64285"/>
              <a:buChar char="○"/>
            </a:pPr>
            <a:r>
              <a:rPr lang="en-US" dirty="0"/>
              <a:t>skin-prick allergen testing for recurrent rashes - limited suite panel (</a:t>
            </a:r>
            <a:r>
              <a:rPr lang="en-US" dirty="0" err="1"/>
              <a:t>Alternaria</a:t>
            </a:r>
            <a:r>
              <a:rPr lang="en-US" dirty="0"/>
              <a:t>, </a:t>
            </a:r>
            <a:r>
              <a:rPr lang="en-US" dirty="0" err="1"/>
              <a:t>Cladosporium,Penicillium</a:t>
            </a:r>
            <a:r>
              <a:rPr lang="en-US" dirty="0"/>
              <a:t>, Aspergillus, Candida)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50" dirty="0" err="1"/>
              <a:t>Larenas-Linnemann</a:t>
            </a:r>
            <a:r>
              <a:rPr lang="en-US" sz="2550" dirty="0"/>
              <a:t> et al. (2016). </a:t>
            </a:r>
            <a:r>
              <a:rPr lang="en-US" sz="2550" i="1" dirty="0"/>
              <a:t>J </a:t>
            </a:r>
            <a:r>
              <a:rPr lang="en-US" sz="2550" i="1" dirty="0" err="1"/>
              <a:t>Allegy</a:t>
            </a:r>
            <a:r>
              <a:rPr lang="en-US" sz="2550" i="1" dirty="0"/>
              <a:t> </a:t>
            </a:r>
            <a:r>
              <a:rPr lang="en-US" sz="2550" i="1" dirty="0" err="1"/>
              <a:t>Clin</a:t>
            </a:r>
            <a:r>
              <a:rPr lang="en-US" sz="2550" i="1" dirty="0"/>
              <a:t> </a:t>
            </a:r>
            <a:r>
              <a:rPr lang="en-US" sz="2550" i="1" dirty="0" err="1"/>
              <a:t>Immunol</a:t>
            </a:r>
            <a:r>
              <a:rPr lang="en-US" sz="2550" i="1" dirty="0"/>
              <a:t> </a:t>
            </a:r>
            <a:r>
              <a:rPr lang="en-US" sz="2550" i="1" dirty="0" err="1"/>
              <a:t>Pract</a:t>
            </a:r>
            <a:r>
              <a:rPr lang="en-US" sz="2550" i="1" dirty="0"/>
              <a:t>. </a:t>
            </a:r>
            <a:r>
              <a:rPr lang="en-US" sz="2550" dirty="0"/>
              <a:t>4(3): P405-414</a:t>
            </a:r>
            <a:r>
              <a:rPr lang="en-US" dirty="0"/>
              <a:t> </a:t>
            </a:r>
            <a:r>
              <a:rPr lang="en-US" sz="2005" u="sng" dirty="0">
                <a:solidFill>
                  <a:schemeClr val="hlink"/>
                </a:solidFill>
                <a:hlinkClick r:id="rId3"/>
              </a:rPr>
              <a:t>http://dx.doi.org/10.1016/j.jaip.2015.10.015</a:t>
            </a:r>
            <a:endParaRPr sz="2005" b="1" dirty="0"/>
          </a:p>
          <a:p>
            <a:pPr marL="457200" lvl="0" indent="-30861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76000"/>
              <a:buChar char="●"/>
            </a:pPr>
            <a:r>
              <a:rPr lang="en-US" b="1" dirty="0"/>
              <a:t>Specific fungal disease</a:t>
            </a:r>
            <a:r>
              <a:rPr lang="en-US" dirty="0"/>
              <a:t> e.g. </a:t>
            </a:r>
            <a:r>
              <a:rPr lang="en-US" i="1" dirty="0"/>
              <a:t>allergic bronchopulmonary </a:t>
            </a:r>
            <a:r>
              <a:rPr lang="en-US" i="1" dirty="0" err="1"/>
              <a:t>aspergillosis</a:t>
            </a:r>
            <a:r>
              <a:rPr lang="en-US" i="1" dirty="0"/>
              <a:t> (ABPA)</a:t>
            </a:r>
            <a:endParaRPr i="1" dirty="0"/>
          </a:p>
          <a:p>
            <a:pPr marL="914400" lvl="1" indent="-30861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ct val="64285"/>
              <a:buChar char="○"/>
            </a:pPr>
            <a:r>
              <a:rPr lang="en-US" dirty="0"/>
              <a:t>consider provincial public laboratory available fungal serology testing  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550" dirty="0"/>
              <a:t>Cole, D., et al. (2017). </a:t>
            </a:r>
            <a:r>
              <a:rPr lang="en-US" sz="2550" i="1" dirty="0"/>
              <a:t>Lancet ID.</a:t>
            </a:r>
            <a:r>
              <a:rPr lang="en-US" sz="2550" dirty="0"/>
              <a:t> 17(12): e412-e419 </a:t>
            </a:r>
            <a:r>
              <a:rPr lang="en-US" sz="2057" u="sng" dirty="0">
                <a:solidFill>
                  <a:schemeClr val="hlink"/>
                </a:solidFill>
                <a:hlinkClick r:id="rId4"/>
              </a:rPr>
              <a:t>https://www.thelancet.com/journals/laninf/article/PIIS1473-3099(17)30308-0/fulltext</a:t>
            </a:r>
            <a:endParaRPr sz="2057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40ddac3d7_0_23"/>
          <p:cNvSpPr txBox="1">
            <a:spLocks noGrp="1"/>
          </p:cNvSpPr>
          <p:nvPr>
            <p:ph type="title"/>
          </p:nvPr>
        </p:nvSpPr>
        <p:spPr>
          <a:xfrm>
            <a:off x="426075" y="135153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Exposure Reduction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248" name="Google Shape;248;g2940ddac3d7_0_23"/>
          <p:cNvSpPr txBox="1">
            <a:spLocks noGrp="1"/>
          </p:cNvSpPr>
          <p:nvPr>
            <p:ph type="body" idx="1"/>
          </p:nvPr>
        </p:nvSpPr>
        <p:spPr>
          <a:xfrm>
            <a:off x="321475" y="992549"/>
            <a:ext cx="6388244" cy="430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48005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9000"/>
              <a:buFont typeface="Wingdings" pitchFamily="2" charset="2"/>
              <a:buChar char="§"/>
            </a:pPr>
            <a:r>
              <a:rPr lang="en-US" sz="3000" dirty="0"/>
              <a:t>Practical mould remediation guidance in:     </a:t>
            </a:r>
            <a:r>
              <a:rPr lang="en-US" sz="3000" i="1" dirty="0"/>
              <a:t>Part 2 </a:t>
            </a:r>
            <a:r>
              <a:rPr lang="en-US" sz="3000" i="1" dirty="0" err="1"/>
              <a:t>Rentsafe</a:t>
            </a:r>
            <a:r>
              <a:rPr lang="en-US" sz="3000" i="1" dirty="0"/>
              <a:t> Mould Expert Report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https://rentsafecanada.files.wordpress.com/2022/02/mould-expert-report_health-impactsremediation.pdf</a:t>
            </a:r>
            <a:r>
              <a:rPr lang="en-US" sz="2000" u="sng" dirty="0">
                <a:solidFill>
                  <a:schemeClr val="hlink"/>
                </a:solidFill>
              </a:rPr>
              <a:t> </a:t>
            </a:r>
            <a:endParaRPr sz="2000" dirty="0"/>
          </a:p>
          <a:p>
            <a:pPr marL="548005" lvl="0" indent="-457200" algn="l" rtl="0">
              <a:spcBef>
                <a:spcPts val="1240"/>
              </a:spcBef>
              <a:spcAft>
                <a:spcPts val="0"/>
              </a:spcAft>
              <a:buClr>
                <a:schemeClr val="accent6"/>
              </a:buClr>
              <a:buSzPct val="89000"/>
              <a:buFont typeface="Wingdings" pitchFamily="2" charset="2"/>
              <a:buChar char="§"/>
            </a:pPr>
            <a:r>
              <a:rPr lang="en-US" sz="3000" dirty="0"/>
              <a:t>Building owner reducing humidity sources e.g. fix leaky plumbing, install extractor fans in bathroom, dehumidifiers in basement</a:t>
            </a:r>
            <a:endParaRPr sz="3000" dirty="0"/>
          </a:p>
          <a:p>
            <a:pPr marL="548005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9000"/>
              <a:buFont typeface="Wingdings" pitchFamily="2" charset="2"/>
              <a:buChar char="§"/>
            </a:pPr>
            <a:r>
              <a:rPr lang="en-US" sz="3000" dirty="0"/>
              <a:t>Cleanup of mould - </a:t>
            </a:r>
            <a:r>
              <a:rPr lang="en-US" sz="3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bleach </a:t>
            </a:r>
            <a:r>
              <a:rPr lang="en-US" sz="3000" dirty="0"/>
              <a:t>not recommended; usually requires PPE protection; materials removal e.g. mould impregnated wall board</a:t>
            </a:r>
            <a:endParaRPr sz="3000" dirty="0"/>
          </a:p>
          <a:p>
            <a:pPr marL="548005" lvl="0" indent="-45720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ct val="89000"/>
              <a:buFont typeface="Wingdings" pitchFamily="2" charset="2"/>
              <a:buChar char="§"/>
            </a:pPr>
            <a:r>
              <a:rPr lang="en-US" sz="3000" dirty="0"/>
              <a:t>Professional cleanup if extensive</a:t>
            </a:r>
            <a:endParaRPr sz="3000" dirty="0"/>
          </a:p>
        </p:txBody>
      </p:sp>
      <p:pic>
        <p:nvPicPr>
          <p:cNvPr id="249" name="Google Shape;249;g2940ddac3d7_0_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719" y="135150"/>
            <a:ext cx="2429430" cy="178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940ddac3d7_0_2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719" y="2054579"/>
            <a:ext cx="2429431" cy="308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749f179df_1_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Symptom Reduction &amp; Social Support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256" name="Google Shape;256;g29749f179df_1_42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4885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85876" lvl="0" indent="-6858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88000"/>
              <a:buFont typeface="Wingdings" pitchFamily="2" charset="2"/>
              <a:buChar char="§"/>
            </a:pPr>
            <a:r>
              <a:rPr lang="en-US" sz="3745" i="1" dirty="0"/>
              <a:t>Treatment of condition</a:t>
            </a:r>
            <a:r>
              <a:rPr lang="en-US" sz="3745" dirty="0"/>
              <a:t> e.g.  asthma therapy </a:t>
            </a:r>
            <a:endParaRPr sz="4803" dirty="0"/>
          </a:p>
          <a:p>
            <a:pPr marL="371576" lvl="0" indent="-5715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8000"/>
              <a:buFont typeface="Wingdings" pitchFamily="2" charset="2"/>
              <a:buChar char="§"/>
            </a:pPr>
            <a:r>
              <a:rPr lang="en-US" sz="3803" i="1" dirty="0"/>
              <a:t> Social support</a:t>
            </a:r>
            <a:endParaRPr sz="3803" i="1" dirty="0"/>
          </a:p>
          <a:p>
            <a:pPr marL="822960" lvl="2" indent="-274891">
              <a:spcBef>
                <a:spcPts val="1000"/>
              </a:spcBef>
              <a:buClr>
                <a:srgbClr val="366092"/>
              </a:buClr>
              <a:buSzPct val="56250"/>
              <a:buChar char="▪"/>
            </a:pPr>
            <a:r>
              <a:rPr lang="en-US" sz="2800" dirty="0"/>
              <a:t>Supports for negotiations with building owner, financial challenges, move to other accommodation - importance of mould team. </a:t>
            </a:r>
            <a:endParaRPr sz="2800" dirty="0"/>
          </a:p>
          <a:p>
            <a:pPr marL="822960" lvl="2" indent="-274891">
              <a:spcBef>
                <a:spcPts val="1000"/>
              </a:spcBef>
              <a:spcAft>
                <a:spcPts val="1000"/>
              </a:spcAft>
              <a:buClr>
                <a:srgbClr val="366092"/>
              </a:buClr>
              <a:buSzPct val="56250"/>
              <a:buChar char="▪"/>
            </a:pPr>
            <a:r>
              <a:rPr lang="en-US" sz="2800" dirty="0"/>
              <a:t>Physician role to included referrals, letters (with patient consent)</a:t>
            </a:r>
            <a:r>
              <a:rPr lang="en-US" dirty="0"/>
              <a:t> </a:t>
            </a:r>
          </a:p>
          <a:p>
            <a:pPr marL="360363" lvl="1" indent="0" algn="l" rtl="0">
              <a:spcBef>
                <a:spcPts val="1000"/>
              </a:spcBef>
              <a:spcAft>
                <a:spcPts val="1000"/>
              </a:spcAft>
              <a:buClr>
                <a:srgbClr val="366092"/>
              </a:buClr>
              <a:buSzPct val="56250"/>
              <a:buNone/>
            </a:pPr>
            <a:r>
              <a:rPr lang="en-US" sz="1500" u="sng" dirty="0">
                <a:solidFill>
                  <a:schemeClr val="hlink"/>
                </a:solidFill>
                <a:hlinkClick r:id="rId3"/>
              </a:rPr>
              <a:t>https://rentsafe.ca/2019/06/26/new-resources-on-mould-and-health-for-physicians-and-their-patients/</a:t>
            </a:r>
            <a:r>
              <a:rPr lang="en-US" sz="1500" dirty="0"/>
              <a:t> </a:t>
            </a:r>
            <a:endParaRPr sz="1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9749f179df_1_64"/>
          <p:cNvSpPr txBox="1">
            <a:spLocks noGrp="1"/>
          </p:cNvSpPr>
          <p:nvPr>
            <p:ph type="title"/>
          </p:nvPr>
        </p:nvSpPr>
        <p:spPr>
          <a:xfrm>
            <a:off x="971763" y="1944850"/>
            <a:ext cx="3960600" cy="1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6486"/>
              <a:buFont typeface="Libre Franklin"/>
              <a:buNone/>
            </a:pPr>
            <a:r>
              <a:rPr lang="en-US" sz="3700" i="0" dirty="0">
                <a:solidFill>
                  <a:schemeClr val="dk2"/>
                </a:solidFill>
              </a:rPr>
              <a:t>Any urgent</a:t>
            </a:r>
            <a:endParaRPr sz="3700" i="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6486"/>
              <a:buFont typeface="Libre Franklin"/>
              <a:buNone/>
            </a:pPr>
            <a:r>
              <a:rPr lang="en-US" sz="3700" i="0" dirty="0">
                <a:solidFill>
                  <a:schemeClr val="dk2"/>
                </a:solidFill>
              </a:rPr>
              <a:t>s-</a:t>
            </a:r>
            <a:r>
              <a:rPr lang="en-US" sz="4366" i="0" dirty="0" err="1">
                <a:solidFill>
                  <a:schemeClr val="dk2"/>
                </a:solidFill>
              </a:rPr>
              <a:t>mould</a:t>
            </a:r>
            <a:r>
              <a:rPr lang="en-US" sz="3700" i="0" dirty="0">
                <a:solidFill>
                  <a:schemeClr val="dk2"/>
                </a:solidFill>
              </a:rPr>
              <a:t>-</a:t>
            </a:r>
            <a:r>
              <a:rPr lang="en-US" sz="3700" i="0" dirty="0" err="1">
                <a:solidFill>
                  <a:schemeClr val="dk2"/>
                </a:solidFill>
              </a:rPr>
              <a:t>ering</a:t>
            </a:r>
            <a:r>
              <a:rPr lang="en-US" sz="3700" i="0" dirty="0">
                <a:solidFill>
                  <a:schemeClr val="dk2"/>
                </a:solidFill>
              </a:rPr>
              <a:t> </a:t>
            </a:r>
            <a:endParaRPr sz="3700" i="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6486"/>
              <a:buFont typeface="Libre Franklin"/>
              <a:buNone/>
            </a:pPr>
            <a:r>
              <a:rPr lang="en-US" sz="3700" i="0" dirty="0">
                <a:solidFill>
                  <a:schemeClr val="dk2"/>
                </a:solidFill>
              </a:rPr>
              <a:t>questions?</a:t>
            </a:r>
            <a:endParaRPr sz="3700" i="0" dirty="0">
              <a:solidFill>
                <a:schemeClr val="dk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86C26-C39A-7736-4E35-7F6F2C808CBB}"/>
              </a:ext>
            </a:extLst>
          </p:cNvPr>
          <p:cNvSpPr txBox="1"/>
          <p:nvPr/>
        </p:nvSpPr>
        <p:spPr>
          <a:xfrm>
            <a:off x="5175504" y="1448365"/>
            <a:ext cx="2697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0" dirty="0">
                <a:solidFill>
                  <a:schemeClr val="accent6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2d2450ca1_0_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1008"/>
              <a:buFont typeface="Libre Franklin"/>
              <a:buNone/>
            </a:pPr>
            <a:r>
              <a:rPr lang="en-US" i="0" dirty="0">
                <a:solidFill>
                  <a:schemeClr val="dk2"/>
                </a:solidFill>
              </a:rPr>
              <a:t>The Housing Crisis as context for </a:t>
            </a:r>
            <a:r>
              <a:rPr lang="en-US" i="0" dirty="0" err="1">
                <a:solidFill>
                  <a:schemeClr val="dk2"/>
                </a:solidFill>
              </a:rPr>
              <a:t>Mould</a:t>
            </a:r>
            <a:r>
              <a:rPr lang="en-US" i="0" dirty="0">
                <a:solidFill>
                  <a:schemeClr val="dk2"/>
                </a:solidFill>
              </a:rPr>
              <a:t> Exposure</a:t>
            </a:r>
            <a:endParaRPr sz="2644" b="0" i="0" dirty="0">
              <a:solidFill>
                <a:schemeClr val="dk2"/>
              </a:solidFill>
            </a:endParaRPr>
          </a:p>
        </p:txBody>
      </p:sp>
      <p:pic>
        <p:nvPicPr>
          <p:cNvPr id="267" name="Google Shape;267;g292d2450ca1_0_28" descr="https://i0.wp.com/www.wondernerd.net/blog/wp-content/uploads/2017/03/SignNorForRent.png?ssl=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0" y="1309114"/>
            <a:ext cx="4495800" cy="317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92d2450ca1_0_35"/>
          <p:cNvSpPr txBox="1">
            <a:spLocks noGrp="1"/>
          </p:cNvSpPr>
          <p:nvPr>
            <p:ph type="title"/>
          </p:nvPr>
        </p:nvSpPr>
        <p:spPr>
          <a:xfrm>
            <a:off x="327750" y="191524"/>
            <a:ext cx="84885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Housing Crisis &amp; Mould Exposure</a:t>
            </a:r>
            <a:endParaRPr sz="2644" b="0" i="0">
              <a:solidFill>
                <a:schemeClr val="dk2"/>
              </a:solidFill>
            </a:endParaRPr>
          </a:p>
        </p:txBody>
      </p:sp>
      <p:sp>
        <p:nvSpPr>
          <p:cNvPr id="273" name="Google Shape;273;g292d2450ca1_0_35"/>
          <p:cNvSpPr txBox="1">
            <a:spLocks noGrp="1"/>
          </p:cNvSpPr>
          <p:nvPr>
            <p:ph type="body" idx="1"/>
          </p:nvPr>
        </p:nvSpPr>
        <p:spPr>
          <a:xfrm>
            <a:off x="365650" y="1178200"/>
            <a:ext cx="81981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Dampness and </a:t>
            </a:r>
            <a:r>
              <a:rPr lang="en-US" dirty="0" err="1"/>
              <a:t>mould</a:t>
            </a:r>
            <a:r>
              <a:rPr lang="en-US" dirty="0"/>
              <a:t> occur most typically in:</a:t>
            </a:r>
            <a:endParaRPr dirty="0"/>
          </a:p>
          <a:p>
            <a:pPr marL="60579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56250"/>
              <a:buFont typeface="Wingdings" pitchFamily="2" charset="2"/>
              <a:buChar char="§"/>
            </a:pPr>
            <a:r>
              <a:rPr lang="en-US" dirty="0"/>
              <a:t>older housing stock</a:t>
            </a:r>
            <a:endParaRPr dirty="0"/>
          </a:p>
          <a:p>
            <a:pPr marL="60579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56250"/>
              <a:buFont typeface="Wingdings" pitchFamily="2" charset="2"/>
              <a:buChar char="§"/>
            </a:pPr>
            <a:r>
              <a:rPr lang="en-US" dirty="0"/>
              <a:t>housing with substandard renovations </a:t>
            </a:r>
            <a:endParaRPr dirty="0"/>
          </a:p>
          <a:p>
            <a:pPr marL="60579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56250"/>
              <a:buFont typeface="Wingdings" pitchFamily="2" charset="2"/>
              <a:buChar char="§"/>
            </a:pPr>
            <a:r>
              <a:rPr lang="en-US" dirty="0"/>
              <a:t>housing with inadequate maintenance</a:t>
            </a:r>
            <a:endParaRPr dirty="0"/>
          </a:p>
          <a:p>
            <a:pPr marL="60579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56250"/>
              <a:buFont typeface="Wingdings" pitchFamily="2" charset="2"/>
              <a:buChar char="§"/>
            </a:pPr>
            <a:r>
              <a:rPr lang="en-US" dirty="0"/>
              <a:t>unsuccessful attempts to adapt housing to unusually cold climates or unconventional foundations (e.g., homes built directly on irregular rock)</a:t>
            </a:r>
            <a:endParaRPr dirty="0"/>
          </a:p>
          <a:p>
            <a:pPr marL="605790" lvl="0" indent="-45720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ct val="56250"/>
              <a:buFont typeface="Wingdings" pitchFamily="2" charset="2"/>
              <a:buChar char="§"/>
            </a:pPr>
            <a:r>
              <a:rPr lang="en-US" dirty="0"/>
              <a:t>inadequate housing in Indigenous communities</a:t>
            </a:r>
            <a:endParaRPr dirty="0"/>
          </a:p>
        </p:txBody>
      </p:sp>
      <p:sp>
        <p:nvSpPr>
          <p:cNvPr id="274" name="Google Shape;274;g292d2450ca1_0_35"/>
          <p:cNvSpPr txBox="1"/>
          <p:nvPr/>
        </p:nvSpPr>
        <p:spPr>
          <a:xfrm>
            <a:off x="365650" y="4290400"/>
            <a:ext cx="85359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Summerbell &amp; Hart (2021). Health Impacts of Indoor Dampness and </a:t>
            </a:r>
            <a:r>
              <a:rPr lang="en-US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Mould</a:t>
            </a: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and Effective Remediation and Prevention Strategies: Expert Review and Summary of Evidence. 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https://rentsafecanada.files.wordpress.com/2022/02/mould-expert-report_health-impactsremediation.pdf</a:t>
            </a: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37696abc0_0_0"/>
          <p:cNvSpPr txBox="1">
            <a:spLocks noGrp="1"/>
          </p:cNvSpPr>
          <p:nvPr>
            <p:ph type="title"/>
          </p:nvPr>
        </p:nvSpPr>
        <p:spPr>
          <a:xfrm>
            <a:off x="457200" y="-2"/>
            <a:ext cx="8488500" cy="123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 dirty="0">
                <a:solidFill>
                  <a:schemeClr val="dk2"/>
                </a:solidFill>
              </a:rPr>
              <a:t>Disclosure of Financial Sponsors/Support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8" name="Google Shape;88;g2937696abc0_0_0"/>
          <p:cNvSpPr txBox="1">
            <a:spLocks noGrp="1"/>
          </p:cNvSpPr>
          <p:nvPr>
            <p:ph type="body" idx="1"/>
          </p:nvPr>
        </p:nvSpPr>
        <p:spPr>
          <a:xfrm>
            <a:off x="457200" y="1425758"/>
            <a:ext cx="8229600" cy="364001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180000" lvl="0" indent="-3108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95"/>
              <a:buChar char="●"/>
            </a:pPr>
            <a:r>
              <a:rPr lang="en-US" sz="2380" dirty="0"/>
              <a:t>RentSafe/CPCHE: </a:t>
            </a:r>
            <a:endParaRPr sz="2380" dirty="0"/>
          </a:p>
          <a:p>
            <a:pPr marL="637200" lvl="2" indent="-310832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SzPts val="1295"/>
              <a:buChar char="○"/>
            </a:pPr>
            <a:r>
              <a:rPr lang="en-US" sz="1900" dirty="0"/>
              <a:t>Catherine Donnelly Foundation</a:t>
            </a:r>
            <a:endParaRPr sz="1900" dirty="0"/>
          </a:p>
          <a:p>
            <a:pPr marL="637200" lvl="2" indent="-310832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SzPts val="1295"/>
              <a:buChar char="○"/>
            </a:pPr>
            <a:r>
              <a:rPr lang="en-US" sz="1900" dirty="0"/>
              <a:t>Raffi Foundation for Child </a:t>
            </a:r>
            <a:r>
              <a:rPr lang="en-US" sz="1900" dirty="0" err="1"/>
              <a:t>Honouring</a:t>
            </a:r>
            <a:endParaRPr sz="1900" dirty="0"/>
          </a:p>
          <a:p>
            <a:pPr marL="180000" lvl="0" indent="-3108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95"/>
              <a:buChar char="●"/>
            </a:pPr>
            <a:r>
              <a:rPr lang="en-US" sz="2380" dirty="0"/>
              <a:t>Postdoctoral Fellowship, University of Ottawa</a:t>
            </a:r>
            <a:endParaRPr sz="2380" dirty="0"/>
          </a:p>
          <a:p>
            <a:pPr marL="637200" lvl="2" indent="-310832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SzPts val="1295"/>
              <a:buChar char="○"/>
            </a:pPr>
            <a:r>
              <a:rPr lang="en-US" sz="1900" dirty="0"/>
              <a:t>CIHR grant - Prenatal Environmental Health Education (PEHE) Collaboration</a:t>
            </a:r>
            <a:endParaRPr sz="1900" dirty="0"/>
          </a:p>
          <a:p>
            <a:pPr marL="637200" lvl="2" indent="-310832">
              <a:lnSpc>
                <a:spcPct val="130000"/>
              </a:lnSpc>
              <a:spcBef>
                <a:spcPts val="0"/>
              </a:spcBef>
              <a:buClr>
                <a:schemeClr val="accent6"/>
              </a:buClr>
              <a:buSzPts val="1295"/>
              <a:buChar char="○"/>
            </a:pPr>
            <a:r>
              <a:rPr lang="en-US" sz="1900" dirty="0"/>
              <a:t>Health Canada contract - Maternal-Infant Research on Environmental Chemicals (MIREC)</a:t>
            </a:r>
            <a:endParaRPr sz="1900" dirty="0"/>
          </a:p>
          <a:p>
            <a:pPr marL="180000" lvl="0" indent="-3108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95"/>
              <a:buChar char="●"/>
            </a:pPr>
            <a:r>
              <a:rPr lang="en-US" sz="2200" dirty="0"/>
              <a:t>Member, Canadian Committee on Indoor Air Quality </a:t>
            </a:r>
            <a:endParaRPr sz="2200" dirty="0"/>
          </a:p>
          <a:p>
            <a:pPr marL="180000" lvl="0" indent="-3108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95"/>
              <a:buChar char="●"/>
            </a:pPr>
            <a:r>
              <a:rPr lang="en-US" sz="2200" dirty="0"/>
              <a:t>No patents or other financial relationships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Work referenced in this presentation received financial support, in the form of grants for projects and outreach, from the Dragonfly Foundation, Catherine Donnelly Foundation and Raffi Foundation for Child </a:t>
            </a:r>
            <a:r>
              <a:rPr lang="en-US" sz="2400" dirty="0" err="1"/>
              <a:t>Honouring</a:t>
            </a:r>
            <a:r>
              <a:rPr lang="en-US" sz="240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The </a:t>
            </a:r>
            <a:r>
              <a:rPr lang="en-US" sz="2400" dirty="0" err="1"/>
              <a:t>RentSafe</a:t>
            </a:r>
            <a:r>
              <a:rPr lang="en-US" sz="2400" dirty="0"/>
              <a:t> initiative also benefits from in-kind support from </a:t>
            </a:r>
            <a:r>
              <a:rPr lang="en-US" sz="2400" dirty="0" err="1"/>
              <a:t>RentSafe</a:t>
            </a:r>
            <a:r>
              <a:rPr lang="en-US" sz="2400" dirty="0"/>
              <a:t> and CPCHE partners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Potential for conflict(s) of interest: None</a:t>
            </a:r>
            <a:endParaRPr sz="2380" dirty="0"/>
          </a:p>
        </p:txBody>
      </p:sp>
      <p:sp>
        <p:nvSpPr>
          <p:cNvPr id="89" name="Google Shape;89;g2937696abc0_0_0"/>
          <p:cNvSpPr txBox="1">
            <a:spLocks noGrp="1"/>
          </p:cNvSpPr>
          <p:nvPr>
            <p:ph type="title"/>
          </p:nvPr>
        </p:nvSpPr>
        <p:spPr>
          <a:xfrm>
            <a:off x="457200" y="822650"/>
            <a:ext cx="8488500" cy="76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dirty="0"/>
              <a:t>Presenter: Erica Phipps </a:t>
            </a:r>
            <a:endParaRPr sz="2400" i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e98a1cb22_0_8"/>
          <p:cNvSpPr txBox="1">
            <a:spLocks noGrp="1"/>
          </p:cNvSpPr>
          <p:nvPr>
            <p:ph type="title"/>
          </p:nvPr>
        </p:nvSpPr>
        <p:spPr>
          <a:xfrm>
            <a:off x="327750" y="191078"/>
            <a:ext cx="84885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Housing need in Canada</a:t>
            </a:r>
            <a:endParaRPr/>
          </a:p>
        </p:txBody>
      </p:sp>
      <p:sp>
        <p:nvSpPr>
          <p:cNvPr id="281" name="Google Shape;281;g25e98a1cb22_0_8"/>
          <p:cNvSpPr txBox="1">
            <a:spLocks noGrp="1"/>
          </p:cNvSpPr>
          <p:nvPr>
            <p:ph type="body" idx="1"/>
          </p:nvPr>
        </p:nvSpPr>
        <p:spPr>
          <a:xfrm>
            <a:off x="457200" y="962100"/>
            <a:ext cx="7909560" cy="348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Definition of core housing need:</a:t>
            </a:r>
            <a:endParaRPr dirty="0"/>
          </a:p>
          <a:p>
            <a:pPr marL="614363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Adequacy: major repairs are required</a:t>
            </a:r>
            <a:endParaRPr dirty="0"/>
          </a:p>
          <a:p>
            <a:pPr marL="614363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Suitability: there are not enough bedrooms</a:t>
            </a:r>
            <a:endParaRPr dirty="0"/>
          </a:p>
          <a:p>
            <a:pPr marL="614363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Affordability: housing costs are more than 30% of household income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60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Approximately 1 in 10 Canadian households in core housing need, 2021</a:t>
            </a:r>
            <a:endParaRPr dirty="0"/>
          </a:p>
          <a:p>
            <a:pPr marL="614363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" pitchFamily="2" charset="2"/>
              <a:buChar char="§"/>
            </a:pPr>
            <a:r>
              <a:rPr lang="en-US" dirty="0"/>
              <a:t>Renters 4x as likely to be in core housing need (renters = 20%; owners = 5.3%)</a:t>
            </a:r>
            <a:endParaRPr dirty="0"/>
          </a:p>
          <a:p>
            <a:pPr marL="614363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1000"/>
              </a:spcAft>
              <a:buClr>
                <a:schemeClr val="accent6"/>
              </a:buClr>
              <a:buSzPct val="70000"/>
              <a:buFont typeface="Wingdings" pitchFamily="2" charset="2"/>
              <a:buChar char="§"/>
            </a:pPr>
            <a:r>
              <a:rPr lang="en-US" dirty="0"/>
              <a:t>Nearly 20% of Indigenous population living in a dwelling in need of major repairs (2016 data)</a:t>
            </a:r>
            <a:endParaRPr dirty="0"/>
          </a:p>
        </p:txBody>
      </p:sp>
      <p:sp>
        <p:nvSpPr>
          <p:cNvPr id="282" name="Google Shape;282;g25e98a1cb22_0_8"/>
          <p:cNvSpPr txBox="1"/>
          <p:nvPr/>
        </p:nvSpPr>
        <p:spPr>
          <a:xfrm>
            <a:off x="280350" y="4378175"/>
            <a:ext cx="8535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https://www150.statcan.gc.ca/n1/pub/11-627-m/11-627-m2022056-eng.htm</a:t>
            </a:r>
            <a:r>
              <a:rPr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https://www.cmhc-schl.gc.ca/blog/2019-housing-observer/indigenous-households-core-housing-need</a:t>
            </a:r>
            <a:r>
              <a:rPr lang="en-US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5e98a1cb22_0_24"/>
          <p:cNvSpPr txBox="1">
            <a:spLocks noGrp="1"/>
          </p:cNvSpPr>
          <p:nvPr>
            <p:ph type="title"/>
          </p:nvPr>
        </p:nvSpPr>
        <p:spPr>
          <a:xfrm>
            <a:off x="2161400" y="126200"/>
            <a:ext cx="6863400" cy="62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Libre Franklin"/>
              <a:buNone/>
            </a:pPr>
            <a:r>
              <a:rPr lang="en-US" sz="2600" i="0" dirty="0">
                <a:solidFill>
                  <a:schemeClr val="dk2"/>
                </a:solidFill>
              </a:rPr>
              <a:t>Tenants experience multiple challenges</a:t>
            </a:r>
            <a:endParaRPr sz="2600" dirty="0"/>
          </a:p>
        </p:txBody>
      </p:sp>
      <p:sp>
        <p:nvSpPr>
          <p:cNvPr id="289" name="Google Shape;289;g25e98a1cb22_0_24"/>
          <p:cNvSpPr txBox="1">
            <a:spLocks noGrp="1"/>
          </p:cNvSpPr>
          <p:nvPr>
            <p:ph type="body" idx="1"/>
          </p:nvPr>
        </p:nvSpPr>
        <p:spPr>
          <a:xfrm>
            <a:off x="373650" y="2468300"/>
            <a:ext cx="8651100" cy="199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171450" marR="0" lvl="0" indent="-192087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58333"/>
              <a:buChar char="●"/>
            </a:pPr>
            <a:r>
              <a:rPr lang="en-US" sz="3359" dirty="0"/>
              <a:t>Housing maintenance is subject to landlord engagement and compliance</a:t>
            </a:r>
            <a:endParaRPr sz="3359" dirty="0"/>
          </a:p>
          <a:p>
            <a:pPr marL="171450" marR="0" lvl="0" indent="-192087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SzPct val="58333"/>
              <a:buChar char="●"/>
            </a:pPr>
            <a:r>
              <a:rPr lang="en-US" sz="3400" dirty="0"/>
              <a:t>Limited housing affordability and availability</a:t>
            </a:r>
          </a:p>
          <a:p>
            <a:pPr marL="541338" lvl="2" indent="-285750">
              <a:spcBef>
                <a:spcPts val="200"/>
              </a:spcBef>
              <a:spcAft>
                <a:spcPts val="600"/>
              </a:spcAft>
              <a:buClr>
                <a:srgbClr val="366092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3400" dirty="0"/>
              <a:t>many have to settle for what is available and affordable</a:t>
            </a:r>
            <a:endParaRPr sz="3400" dirty="0"/>
          </a:p>
          <a:p>
            <a:pPr marL="171450" marR="0" lvl="0" indent="-192087" algn="l" rtl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SzPct val="58333"/>
              <a:buChar char="●"/>
            </a:pPr>
            <a:r>
              <a:rPr lang="en-US" sz="3400" dirty="0"/>
              <a:t>Energy poverty:</a:t>
            </a:r>
          </a:p>
          <a:p>
            <a:pPr marL="541338" lvl="2" indent="-285750">
              <a:spcBef>
                <a:spcPts val="200"/>
              </a:spcBef>
              <a:spcAft>
                <a:spcPts val="600"/>
              </a:spcAft>
              <a:buClr>
                <a:srgbClr val="366092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3400" dirty="0"/>
              <a:t>continuous heating throughout housing unit can be challenge when faced with difficult choices in allocating scarce resources for daily living </a:t>
            </a:r>
            <a:endParaRPr sz="3400" dirty="0"/>
          </a:p>
        </p:txBody>
      </p:sp>
      <p:sp>
        <p:nvSpPr>
          <p:cNvPr id="290" name="Google Shape;290;g25e98a1cb22_0_24"/>
          <p:cNvSpPr txBox="1"/>
          <p:nvPr/>
        </p:nvSpPr>
        <p:spPr>
          <a:xfrm>
            <a:off x="557825" y="4523325"/>
            <a:ext cx="7643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https://www03.cmhc-schl.gc.ca/hmip-pimh/en#Profile/1/1/Canada</a:t>
            </a:r>
            <a:r>
              <a:rPr lang="en-US" sz="15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g25e98a1cb22_0_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81413" cy="1667343"/>
          </a:xfrm>
          <a:custGeom>
            <a:avLst/>
            <a:gdLst/>
            <a:ahLst/>
            <a:cxnLst/>
            <a:rect l="l" t="t" r="r" b="b"/>
            <a:pathLst>
              <a:path w="3943111" h="3318096" extrusionOk="0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2" name="Google Shape;292;g25e98a1cb22_0_24"/>
          <p:cNvSpPr txBox="1"/>
          <p:nvPr/>
        </p:nvSpPr>
        <p:spPr>
          <a:xfrm>
            <a:off x="2039525" y="749600"/>
            <a:ext cx="6630600" cy="176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841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100"/>
              <a:buFont typeface="Calibri"/>
              <a:buChar char="●"/>
            </a:pPr>
            <a:r>
              <a:rPr lang="en-US" sz="21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Rental housing stock is aging (78% built before 2000)</a:t>
            </a:r>
            <a:endParaRPr sz="210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84150" algn="l" rtl="0">
              <a:spcBef>
                <a:spcPts val="200"/>
              </a:spcBef>
              <a:spcAft>
                <a:spcPts val="0"/>
              </a:spcAft>
              <a:buClr>
                <a:srgbClr val="366092"/>
              </a:buClr>
              <a:buSzPts val="1100"/>
              <a:buFont typeface="Calibri"/>
              <a:buChar char="●"/>
            </a:pPr>
            <a:r>
              <a:rPr lang="en-US" sz="21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Onus is on tenants to raise concerns:</a:t>
            </a:r>
          </a:p>
          <a:p>
            <a:pPr marL="541338" lvl="2" indent="-285750">
              <a:spcBef>
                <a:spcPts val="200"/>
              </a:spcBef>
              <a:buClr>
                <a:srgbClr val="366092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175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possible risks for tenants (eviction, stigma, discrimination)</a:t>
            </a:r>
          </a:p>
          <a:p>
            <a:pPr marL="541338" lvl="2" indent="-285750">
              <a:spcBef>
                <a:spcPts val="200"/>
              </a:spcBef>
              <a:buClr>
                <a:srgbClr val="366092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175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tenants may not know their rights</a:t>
            </a:r>
          </a:p>
          <a:p>
            <a:pPr marL="541338" lvl="2" indent="-285750">
              <a:spcBef>
                <a:spcPts val="200"/>
              </a:spcBef>
              <a:buClr>
                <a:srgbClr val="366092"/>
              </a:buClr>
              <a:buSzPts val="1100"/>
              <a:buFont typeface="Courier New" panose="02070309020205020404" pitchFamily="49" charset="0"/>
              <a:buChar char="o"/>
            </a:pPr>
            <a:r>
              <a:rPr lang="en-US" sz="175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face multiple hurdles in accessing justice and supports</a:t>
            </a:r>
            <a:endParaRPr sz="175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4000" y="-193072"/>
            <a:ext cx="7236001" cy="542700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"/>
          <p:cNvSpPr txBox="1"/>
          <p:nvPr/>
        </p:nvSpPr>
        <p:spPr>
          <a:xfrm>
            <a:off x="-504000" y="5049266"/>
            <a:ext cx="5446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 source: </a:t>
            </a:r>
            <a:r>
              <a:rPr lang="en-US"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Frontline Connections: Supporting Tenants’ Rights to Healthy Housing 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(RentSafe video)</a:t>
            </a:r>
            <a:endParaRPr/>
          </a:p>
        </p:txBody>
      </p:sp>
      <p:sp>
        <p:nvSpPr>
          <p:cNvPr id="300" name="Google Shape;300;p5"/>
          <p:cNvSpPr/>
          <p:nvPr/>
        </p:nvSpPr>
        <p:spPr>
          <a:xfrm>
            <a:off x="4797778" y="237067"/>
            <a:ext cx="4346222" cy="4168183"/>
          </a:xfrm>
          <a:prstGeom prst="ellipse">
            <a:avLst/>
          </a:prstGeom>
          <a:solidFill>
            <a:srgbClr val="D8D8D8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"/>
          <p:cNvSpPr txBox="1"/>
          <p:nvPr/>
        </p:nvSpPr>
        <p:spPr>
          <a:xfrm>
            <a:off x="5237189" y="994443"/>
            <a:ext cx="3467400" cy="2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Ontario-based initiative led by CPCHE to address unhealthy conditions in low-income rental housing</a:t>
            </a:r>
            <a:endParaRPr dirty="0"/>
          </a:p>
          <a:p>
            <a:pPr marL="285750" marR="0" lvl="0" indent="-285750" algn="l" rtl="0">
              <a:spcBef>
                <a:spcPts val="89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Aims to improve the intersectoral “system” for response and prevention</a:t>
            </a:r>
            <a:endParaRPr dirty="0"/>
          </a:p>
          <a:p>
            <a:pPr marL="285750" marR="0" lvl="0" indent="-285750" algn="l" rtl="0">
              <a:spcBef>
                <a:spcPts val="89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Tenants’ grounded (lived) expertise informs the conceptualization of problems and solutions</a:t>
            </a:r>
            <a:endParaRPr dirty="0"/>
          </a:p>
          <a:p>
            <a:pPr marL="285750" marR="0" lvl="0" indent="-285750" algn="l" rtl="0">
              <a:spcBef>
                <a:spcPts val="89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Multiple sectors actively involved</a:t>
            </a:r>
            <a:endParaRPr dirty="0"/>
          </a:p>
          <a:p>
            <a:pPr marL="285750" marR="0" lvl="0" indent="-285750" algn="l" rtl="0">
              <a:spcBef>
                <a:spcPts val="896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Advancing the right to healthy homes for all</a:t>
            </a:r>
            <a:endParaRPr dirty="0"/>
          </a:p>
          <a:p>
            <a:pPr marL="285750" marR="0" lvl="0" indent="-191770" algn="l" rtl="0">
              <a:spcBef>
                <a:spcPts val="896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Arial"/>
              <a:buNone/>
            </a:pPr>
            <a:endParaRPr sz="160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5995439" y="355510"/>
            <a:ext cx="195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Libre Franklin"/>
              <a:buNone/>
            </a:pPr>
            <a:r>
              <a:rPr lang="en-US" sz="3000" dirty="0">
                <a:solidFill>
                  <a:schemeClr val="accent1"/>
                </a:solidFill>
              </a:rPr>
              <a:t>RentSafe</a:t>
            </a:r>
            <a:endParaRPr sz="3000" dirty="0">
              <a:solidFill>
                <a:schemeClr val="accent1"/>
              </a:solidFill>
            </a:endParaRPr>
          </a:p>
        </p:txBody>
      </p:sp>
      <p:sp>
        <p:nvSpPr>
          <p:cNvPr id="303" name="Google Shape;303;p5"/>
          <p:cNvSpPr txBox="1"/>
          <p:nvPr/>
        </p:nvSpPr>
        <p:spPr>
          <a:xfrm>
            <a:off x="6063857" y="3684584"/>
            <a:ext cx="18824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RentSafe.ca</a:t>
            </a:r>
            <a:endParaRPr sz="18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LogementSain.ca</a:t>
            </a:r>
            <a:endParaRPr sz="18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749f179df_1_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Libre Franklin"/>
              <a:buNone/>
            </a:pPr>
            <a:r>
              <a:rPr lang="en-US" sz="3080" i="0">
                <a:solidFill>
                  <a:schemeClr val="dk2"/>
                </a:solidFill>
              </a:rPr>
              <a:t>RentSafe baseline research </a:t>
            </a:r>
            <a:r>
              <a:rPr lang="en-US" sz="2480" i="0">
                <a:solidFill>
                  <a:schemeClr val="dk2"/>
                </a:solidFill>
              </a:rPr>
              <a:t> 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309" name="Google Shape;309;g29749f179df_1_69"/>
          <p:cNvSpPr txBox="1">
            <a:spLocks noGrp="1"/>
          </p:cNvSpPr>
          <p:nvPr>
            <p:ph type="body" idx="1"/>
          </p:nvPr>
        </p:nvSpPr>
        <p:spPr>
          <a:xfrm>
            <a:off x="2178600" y="1119300"/>
            <a:ext cx="63507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Focus groups with tenants</a:t>
            </a:r>
            <a:r>
              <a:rPr lang="en-US"/>
              <a:t> living on low income and urban and rural settings (n=80)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Sectoral surveys</a:t>
            </a:r>
            <a:r>
              <a:rPr lang="en-US"/>
              <a:t> with public health, legal aid, small-scale landlords, frontline professionals, municipal property standards/by-law)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Findings suggest insufficient:</a:t>
            </a:r>
            <a:endParaRPr/>
          </a:p>
          <a:p>
            <a:pPr marL="365760" lvl="1" indent="-256476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ct val="75110"/>
              <a:buChar char="▪"/>
            </a:pPr>
            <a:r>
              <a:rPr lang="en-US" sz="2929"/>
              <a:t>resources for response and coordination across sectors</a:t>
            </a:r>
            <a:endParaRPr sz="2929"/>
          </a:p>
          <a:p>
            <a:pPr marL="365760" lvl="1" indent="-256476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ct val="75110"/>
              <a:buChar char="▪"/>
            </a:pPr>
            <a:r>
              <a:rPr lang="en-US" sz="2929"/>
              <a:t>capacity for follow-up</a:t>
            </a:r>
            <a:endParaRPr sz="2929"/>
          </a:p>
          <a:p>
            <a:pPr marL="365760" lvl="1" indent="-256476" algn="l" rtl="0">
              <a:spcBef>
                <a:spcPts val="1000"/>
              </a:spcBef>
              <a:spcAft>
                <a:spcPts val="200"/>
              </a:spcAft>
              <a:buClr>
                <a:srgbClr val="366092"/>
              </a:buClr>
              <a:buSzPct val="75110"/>
              <a:buChar char="▪"/>
            </a:pPr>
            <a:r>
              <a:rPr lang="en-US" sz="2929"/>
              <a:t>regulatory framework in support of the right to healthy housing</a:t>
            </a:r>
            <a:endParaRPr/>
          </a:p>
        </p:txBody>
      </p:sp>
      <p:pic>
        <p:nvPicPr>
          <p:cNvPr id="310" name="Google Shape;310;g29749f179df_1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" y="1119299"/>
            <a:ext cx="1825505" cy="183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9749f179df_1_69" descr="A close up of a logo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" y="3544999"/>
            <a:ext cx="1927151" cy="1591923"/>
          </a:xfrm>
          <a:custGeom>
            <a:avLst/>
            <a:gdLst/>
            <a:ahLst/>
            <a:cxnLst/>
            <a:rect l="l" t="t" r="r" b="b"/>
            <a:pathLst>
              <a:path w="3083442" h="2547077" extrusionOk="0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12" name="Google Shape;312;g29749f179df_1_69"/>
          <p:cNvSpPr txBox="1"/>
          <p:nvPr/>
        </p:nvSpPr>
        <p:spPr>
          <a:xfrm>
            <a:off x="2068643" y="4216925"/>
            <a:ext cx="694305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RentSafe (2018). Towards Healthy Homes for All: RentSafe Summary and Recommendations.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https://rentsafecanada.files.wordpress.com/2018/10/rentsafe-summary-report_final.pdf</a:t>
            </a: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&quot;HOME&quot;, RentSafe video">
            <a:hlinkClick r:id="" action="ppaction://media"/>
            <a:extLst>
              <a:ext uri="{FF2B5EF4-FFF2-40B4-BE49-F238E27FC236}">
                <a16:creationId xmlns:a16="http://schemas.microsoft.com/office/drawing/2014/main" id="{17D8A259-21F7-CC25-7F4D-3138E87C57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405" y="43039"/>
            <a:ext cx="8951189" cy="5057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92d2450ca1_0_50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4885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 dirty="0">
                <a:solidFill>
                  <a:schemeClr val="dk2"/>
                </a:solidFill>
              </a:rPr>
              <a:t>Who is the ‘</a:t>
            </a:r>
            <a:r>
              <a:rPr lang="en-US" i="0" dirty="0" err="1">
                <a:solidFill>
                  <a:schemeClr val="dk2"/>
                </a:solidFill>
              </a:rPr>
              <a:t>mould</a:t>
            </a:r>
            <a:r>
              <a:rPr lang="en-US" i="0" dirty="0">
                <a:solidFill>
                  <a:schemeClr val="dk2"/>
                </a:solidFill>
              </a:rPr>
              <a:t> action team’ in your community? </a:t>
            </a:r>
            <a:endParaRPr sz="2644" b="0" i="0" dirty="0">
              <a:solidFill>
                <a:schemeClr val="dk2"/>
              </a:solidFill>
            </a:endParaRPr>
          </a:p>
        </p:txBody>
      </p:sp>
      <p:sp>
        <p:nvSpPr>
          <p:cNvPr id="323" name="Google Shape;323;g292d2450ca1_0_50"/>
          <p:cNvSpPr txBox="1">
            <a:spLocks noGrp="1"/>
          </p:cNvSpPr>
          <p:nvPr>
            <p:ph type="body" idx="1"/>
          </p:nvPr>
        </p:nvSpPr>
        <p:spPr>
          <a:xfrm>
            <a:off x="2924825" y="1221350"/>
            <a:ext cx="6096300" cy="3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Addressing housing habitability concerns often requires intersectoral collaboration and coordination:</a:t>
            </a:r>
            <a:endParaRPr dirty="0"/>
          </a:p>
          <a:p>
            <a:pPr marL="614363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Physician:</a:t>
            </a:r>
            <a:endParaRPr dirty="0"/>
          </a:p>
          <a:p>
            <a:pPr marL="1071563" lvl="1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67000"/>
              <a:buFont typeface="Courier New" panose="02070309020205020404" pitchFamily="49" charset="0"/>
              <a:buChar char="o"/>
            </a:pPr>
            <a:r>
              <a:rPr lang="en-US" dirty="0"/>
              <a:t>diagnosing and reporting health effect</a:t>
            </a:r>
            <a:endParaRPr dirty="0"/>
          </a:p>
          <a:p>
            <a:pPr marL="1071563" lvl="1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67000"/>
              <a:buFont typeface="Courier New" panose="02070309020205020404" pitchFamily="49" charset="0"/>
              <a:buChar char="o"/>
            </a:pPr>
            <a:r>
              <a:rPr lang="en-US" dirty="0"/>
              <a:t>providing letter to support patient self-advocacy</a:t>
            </a:r>
            <a:endParaRPr dirty="0"/>
          </a:p>
          <a:p>
            <a:pPr marL="614363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Public Health</a:t>
            </a:r>
            <a:endParaRPr dirty="0"/>
          </a:p>
          <a:p>
            <a:pPr marL="614363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Legal aid (or equivalent)</a:t>
            </a:r>
            <a:endParaRPr dirty="0"/>
          </a:p>
          <a:p>
            <a:pPr marL="614363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Municipal by-law/property standards</a:t>
            </a:r>
            <a:endParaRPr dirty="0"/>
          </a:p>
          <a:p>
            <a:pPr marL="614363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Frontline social services</a:t>
            </a:r>
            <a:endParaRPr dirty="0"/>
          </a:p>
          <a:p>
            <a:pPr marL="614363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Housing providers</a:t>
            </a:r>
            <a:endParaRPr dirty="0"/>
          </a:p>
          <a:p>
            <a:pPr marL="614363" lvl="0" indent="-457200" algn="l" rtl="0">
              <a:spcBef>
                <a:spcPts val="640"/>
              </a:spcBef>
              <a:spcAft>
                <a:spcPts val="500"/>
              </a:spcAft>
              <a:buClr>
                <a:schemeClr val="accent6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Tenants/residents</a:t>
            </a:r>
            <a:endParaRPr dirty="0"/>
          </a:p>
        </p:txBody>
      </p:sp>
      <p:pic>
        <p:nvPicPr>
          <p:cNvPr id="324" name="Google Shape;324;g292d2450ca1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8175"/>
            <a:ext cx="2787400" cy="2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 txBox="1">
            <a:spLocks noGrp="1"/>
          </p:cNvSpPr>
          <p:nvPr>
            <p:ph type="title"/>
          </p:nvPr>
        </p:nvSpPr>
        <p:spPr>
          <a:xfrm>
            <a:off x="187550" y="50450"/>
            <a:ext cx="61647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alibri"/>
              <a:buNone/>
            </a:pPr>
            <a:r>
              <a:rPr lang="en-US" sz="3000" dirty="0">
                <a:solidFill>
                  <a:schemeClr val="dk2"/>
                </a:solidFill>
              </a:rPr>
              <a:t>Building intersectoral capacity</a:t>
            </a:r>
            <a:endParaRPr sz="3000" dirty="0">
              <a:solidFill>
                <a:schemeClr val="dk2"/>
              </a:solidFill>
            </a:endParaRPr>
          </a:p>
        </p:txBody>
      </p:sp>
      <p:pic>
        <p:nvPicPr>
          <p:cNvPr id="331" name="Google Shape;331;p12" descr="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227435">
            <a:off x="5889504" y="549758"/>
            <a:ext cx="3118791" cy="420863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2"/>
          <p:cNvSpPr txBox="1"/>
          <p:nvPr/>
        </p:nvSpPr>
        <p:spPr>
          <a:xfrm>
            <a:off x="250449" y="1040522"/>
            <a:ext cx="5378357" cy="3414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9375"/>
              <a:buFont typeface="Calibri"/>
              <a:buNone/>
            </a:pP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Suite of resources to support action on </a:t>
            </a:r>
            <a:r>
              <a:rPr lang="en-US" sz="3200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mould</a:t>
            </a: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in housing:</a:t>
            </a:r>
            <a:endParaRPr sz="320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9594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59375"/>
              <a:buFont typeface="Wingdings" pitchFamily="2" charset="2"/>
              <a:buChar char="§"/>
            </a:pPr>
            <a:r>
              <a:rPr lang="en-US" sz="3200" b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Training podcast </a:t>
            </a: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for physicians </a:t>
            </a:r>
            <a:r>
              <a:rPr lang="en-US" sz="2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https://rentsafe.ca/2018/03/08/blog-podcasts/</a:t>
            </a:r>
            <a:r>
              <a:rPr lang="en-US" sz="2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9594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59375"/>
              <a:buFont typeface="Wingdings" pitchFamily="2" charset="2"/>
              <a:buChar char="§"/>
            </a:pPr>
            <a:r>
              <a:rPr lang="en-US" sz="3200" b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Guide for patients/tenants </a:t>
            </a: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living with </a:t>
            </a:r>
            <a:r>
              <a:rPr lang="en-US" sz="3200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mould</a:t>
            </a: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</a:t>
            </a:r>
            <a:endParaRPr sz="320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9594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59375"/>
              <a:buFont typeface="Wingdings" pitchFamily="2" charset="2"/>
              <a:buChar char="§"/>
            </a:pPr>
            <a:r>
              <a:rPr lang="en-US" sz="3200" b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Guidance and sample letter for physicians </a:t>
            </a: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to support patient/tenant self-advocacy</a:t>
            </a:r>
            <a:endParaRPr sz="320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9594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59375"/>
              <a:buFont typeface="Wingdings" pitchFamily="2" charset="2"/>
              <a:buChar char="§"/>
            </a:pPr>
            <a:r>
              <a:rPr lang="en-US" sz="3200" b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Expert report </a:t>
            </a: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3200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mould</a:t>
            </a: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health effects, prevention &amp; remediation</a:t>
            </a:r>
            <a:endParaRPr sz="3200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9594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ct val="59375"/>
              <a:buFont typeface="Wingdings" pitchFamily="2" charset="2"/>
              <a:buChar char="§"/>
            </a:pPr>
            <a:r>
              <a:rPr lang="en-US" sz="32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Model by-law language</a:t>
            </a:r>
            <a:endParaRPr dirty="0"/>
          </a:p>
        </p:txBody>
      </p:sp>
      <p:sp>
        <p:nvSpPr>
          <p:cNvPr id="333" name="Google Shape;333;p12"/>
          <p:cNvSpPr txBox="1"/>
          <p:nvPr/>
        </p:nvSpPr>
        <p:spPr>
          <a:xfrm>
            <a:off x="187550" y="4455000"/>
            <a:ext cx="56664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368050" y="4517050"/>
            <a:ext cx="5485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https://rentsafe.ca/2019/06/26/new-resources-on-mould-and-health-for-physicians-and-their-patients/</a:t>
            </a:r>
            <a:endParaRPr sz="11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12A67-E0A1-A6F5-87C1-BC5CBC31A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69" y="21053"/>
            <a:ext cx="3957158" cy="50471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207F52D-64E2-14CF-C219-B4ABF29CFEB0}"/>
              </a:ext>
            </a:extLst>
          </p:cNvPr>
          <p:cNvSpPr/>
          <p:nvPr/>
        </p:nvSpPr>
        <p:spPr>
          <a:xfrm>
            <a:off x="220842" y="2093976"/>
            <a:ext cx="3736317" cy="1481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AFAAD-F69B-4134-6078-C8FADEB1F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8982">
            <a:off x="4632665" y="157342"/>
            <a:ext cx="3766943" cy="5069740"/>
          </a:xfrm>
          <a:prstGeom prst="rect">
            <a:avLst/>
          </a:prstGeom>
        </p:spPr>
      </p:pic>
      <p:sp>
        <p:nvSpPr>
          <p:cNvPr id="17" name="Google Shape;341;g260418e9ffd_1_1">
            <a:extLst>
              <a:ext uri="{FF2B5EF4-FFF2-40B4-BE49-F238E27FC236}">
                <a16:creationId xmlns:a16="http://schemas.microsoft.com/office/drawing/2014/main" id="{42362655-1F44-F375-BEA9-322787C30E52}"/>
              </a:ext>
            </a:extLst>
          </p:cNvPr>
          <p:cNvSpPr txBox="1"/>
          <p:nvPr/>
        </p:nvSpPr>
        <p:spPr>
          <a:xfrm>
            <a:off x="0" y="4293633"/>
            <a:ext cx="3957159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9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https://rentsafe.ca/2019/06/26/new-resources-on-mould-and-health-for-physicians-and-their-patients/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578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92d2450ca1_0_56"/>
          <p:cNvSpPr txBox="1">
            <a:spLocks noGrp="1"/>
          </p:cNvSpPr>
          <p:nvPr>
            <p:ph type="title"/>
          </p:nvPr>
        </p:nvSpPr>
        <p:spPr>
          <a:xfrm>
            <a:off x="526838" y="8832"/>
            <a:ext cx="84885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 dirty="0">
                <a:solidFill>
                  <a:schemeClr val="dk2"/>
                </a:solidFill>
              </a:rPr>
              <a:t>Case Revisit</a:t>
            </a:r>
            <a:endParaRPr sz="2644" b="0" i="0" dirty="0">
              <a:solidFill>
                <a:schemeClr val="dk2"/>
              </a:solidFill>
            </a:endParaRPr>
          </a:p>
        </p:txBody>
      </p:sp>
      <p:sp>
        <p:nvSpPr>
          <p:cNvPr id="347" name="Google Shape;347;g292d2450ca1_0_56"/>
          <p:cNvSpPr txBox="1">
            <a:spLocks noGrp="1"/>
          </p:cNvSpPr>
          <p:nvPr>
            <p:ph type="body" idx="1"/>
          </p:nvPr>
        </p:nvSpPr>
        <p:spPr>
          <a:xfrm>
            <a:off x="387561" y="895880"/>
            <a:ext cx="5546895" cy="377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Mom with children in rental unit</a:t>
            </a:r>
            <a:endParaRPr dirty="0"/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900" dirty="0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Senior in co-op building: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Char char="○"/>
            </a:pPr>
            <a:r>
              <a:rPr lang="en-US" dirty="0"/>
              <a:t>Primary care MD recognized </a:t>
            </a:r>
            <a:r>
              <a:rPr lang="en-US" dirty="0" err="1"/>
              <a:t>mould</a:t>
            </a:r>
            <a:r>
              <a:rPr lang="en-US" dirty="0"/>
              <a:t> exposure as contributor to physical, cognitive impacts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Char char="○"/>
            </a:pPr>
            <a:r>
              <a:rPr lang="en-US" dirty="0"/>
              <a:t>Repeated advocacy by residents led to fulsome investigation and response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Char char="○"/>
            </a:pPr>
            <a:r>
              <a:rPr lang="en-US" dirty="0"/>
              <a:t>Adult children provided portable, responsive HEPA filter air cleaner (not ionizing)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Char char="○"/>
            </a:pPr>
            <a:r>
              <a:rPr lang="en-CA" dirty="0"/>
              <a:t>Remediation underway: significant replacement needed of ceiling, walls; multiple units</a:t>
            </a:r>
            <a:endParaRPr dirty="0"/>
          </a:p>
        </p:txBody>
      </p:sp>
      <p:pic>
        <p:nvPicPr>
          <p:cNvPr id="2" name="Misty #3">
            <a:hlinkClick r:id="" action="ppaction://media"/>
            <a:extLst>
              <a:ext uri="{FF2B5EF4-FFF2-40B4-BE49-F238E27FC236}">
                <a16:creationId xmlns:a16="http://schemas.microsoft.com/office/drawing/2014/main" id="{1665D0A0-F897-C220-4E89-7F2EB59AD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53850" y="1097048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0946B4-42A9-E397-CB2A-A120888E86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882" y="950548"/>
            <a:ext cx="2505456" cy="1879092"/>
          </a:xfrm>
          <a:prstGeom prst="rect">
            <a:avLst/>
          </a:prstGeom>
        </p:spPr>
      </p:pic>
      <p:pic>
        <p:nvPicPr>
          <p:cNvPr id="9" name="Google Shape;250;g2940ddac3d7_0_23">
            <a:extLst>
              <a:ext uri="{FF2B5EF4-FFF2-40B4-BE49-F238E27FC236}">
                <a16:creationId xmlns:a16="http://schemas.microsoft.com/office/drawing/2014/main" id="{7A2DB732-DEB9-47F7-DB89-82D259F5BF15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866" y="2244620"/>
            <a:ext cx="1931081" cy="274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5e98a1cb22_0_68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4885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 dirty="0">
                <a:solidFill>
                  <a:schemeClr val="dk2"/>
                </a:solidFill>
              </a:rPr>
              <a:t>Discussion</a:t>
            </a:r>
            <a:endParaRPr sz="2644" b="0" i="0" dirty="0">
              <a:solidFill>
                <a:schemeClr val="dk2"/>
              </a:solidFill>
            </a:endParaRPr>
          </a:p>
        </p:txBody>
      </p:sp>
      <p:sp>
        <p:nvSpPr>
          <p:cNvPr id="354" name="Google Shape;354;g25e98a1cb22_0_68"/>
          <p:cNvSpPr txBox="1">
            <a:spLocks noGrp="1"/>
          </p:cNvSpPr>
          <p:nvPr>
            <p:ph type="body" idx="1"/>
          </p:nvPr>
        </p:nvSpPr>
        <p:spPr>
          <a:xfrm>
            <a:off x="457200" y="1136690"/>
            <a:ext cx="8488500" cy="365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i="1" dirty="0"/>
              <a:t>Thinking of cases in your practice:</a:t>
            </a:r>
            <a:endParaRPr i="1" dirty="0"/>
          </a:p>
          <a:p>
            <a:pPr marL="5715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accent6"/>
              </a:buClr>
              <a:buSzPts val="1800"/>
              <a:buFont typeface="Wingdings" pitchFamily="2" charset="2"/>
              <a:buChar char="§"/>
            </a:pPr>
            <a:r>
              <a:rPr lang="en-US" sz="3000" dirty="0"/>
              <a:t>Do you think the </a:t>
            </a:r>
            <a:r>
              <a:rPr lang="en-US" sz="3000" dirty="0" err="1"/>
              <a:t>RentSafe</a:t>
            </a:r>
            <a:r>
              <a:rPr lang="en-US" sz="3000" dirty="0"/>
              <a:t> materials might help you in resolving patient’s concerns about </a:t>
            </a:r>
            <a:r>
              <a:rPr lang="en-US" sz="3000" dirty="0" err="1"/>
              <a:t>mould</a:t>
            </a:r>
            <a:r>
              <a:rPr lang="en-US" sz="3000" dirty="0"/>
              <a:t> exposure?</a:t>
            </a:r>
            <a:endParaRPr sz="3000" dirty="0"/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SzPts val="1800"/>
              <a:buFont typeface="Wingdings" pitchFamily="2" charset="2"/>
              <a:buChar char="§"/>
            </a:pPr>
            <a:r>
              <a:rPr lang="en-US" sz="3000" dirty="0"/>
              <a:t>Are there things you have done in your practice which were particularly helpful?</a:t>
            </a: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SzPts val="1800"/>
              <a:buFont typeface="Wingdings" pitchFamily="2" charset="2"/>
              <a:buChar char="§"/>
            </a:pPr>
            <a:r>
              <a:rPr lang="en-US" sz="3000" dirty="0"/>
              <a:t>Any further resources that might help you?</a:t>
            </a:r>
            <a:endParaRPr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ca491549c_0_30"/>
          <p:cNvSpPr txBox="1">
            <a:spLocks noGrp="1"/>
          </p:cNvSpPr>
          <p:nvPr>
            <p:ph type="title"/>
          </p:nvPr>
        </p:nvSpPr>
        <p:spPr>
          <a:xfrm>
            <a:off x="457200" y="-2"/>
            <a:ext cx="8488500" cy="123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Presenter Disclosure - Financial Sponsors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g25ca491549c_0_30"/>
          <p:cNvSpPr txBox="1">
            <a:spLocks noGrp="1"/>
          </p:cNvSpPr>
          <p:nvPr>
            <p:ph type="body" idx="1"/>
          </p:nvPr>
        </p:nvSpPr>
        <p:spPr>
          <a:xfrm>
            <a:off x="457200" y="1557875"/>
            <a:ext cx="8229600" cy="322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dirty="0"/>
              <a:t>Public e-consult and clinical consult provider in Ontario</a:t>
            </a:r>
            <a:endParaRPr dirty="0"/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dirty="0"/>
              <a:t>Senior Advisor to Global Action For Fungal Infections (GAFFI) https://</a:t>
            </a:r>
            <a:r>
              <a:rPr lang="en-US" dirty="0" err="1"/>
              <a:t>gaffi.org</a:t>
            </a:r>
            <a:r>
              <a:rPr lang="en-US" dirty="0"/>
              <a:t>/who/senior-advisors/#biog4</a:t>
            </a:r>
            <a:endParaRPr dirty="0"/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dirty="0"/>
              <a:t>Contracted MD with Occupational Health Clinic for Ontario Workers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dirty="0"/>
              <a:t>Receipt of honoraria from Workplace Safety and Insurance Board (WSIB) of Ontario as member of the Scientific Advisory Table on Occupational Disease</a:t>
            </a:r>
            <a:endParaRPr dirty="0"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dirty="0"/>
              <a:t>Co-investigator on publicly funded grants, including on fungal infections.</a:t>
            </a:r>
            <a:endParaRPr dirty="0"/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dirty="0"/>
              <a:t>No patents or other financial relationships</a:t>
            </a:r>
            <a:endParaRPr dirty="0"/>
          </a:p>
        </p:txBody>
      </p:sp>
      <p:sp>
        <p:nvSpPr>
          <p:cNvPr id="97" name="Google Shape;97;g25ca491549c_0_30"/>
          <p:cNvSpPr txBox="1">
            <a:spLocks noGrp="1"/>
          </p:cNvSpPr>
          <p:nvPr>
            <p:ph type="title"/>
          </p:nvPr>
        </p:nvSpPr>
        <p:spPr>
          <a:xfrm>
            <a:off x="457200" y="935999"/>
            <a:ext cx="8488500" cy="498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dirty="0"/>
              <a:t>Presenter : Donald C Cole</a:t>
            </a:r>
            <a:endParaRPr sz="2400" i="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/>
          <p:cNvSpPr/>
          <p:nvPr/>
        </p:nvSpPr>
        <p:spPr>
          <a:xfrm>
            <a:off x="0" y="0"/>
            <a:ext cx="289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9"/>
          <p:cNvSpPr txBox="1">
            <a:spLocks noGrp="1"/>
          </p:cNvSpPr>
          <p:nvPr>
            <p:ph type="title"/>
          </p:nvPr>
        </p:nvSpPr>
        <p:spPr>
          <a:xfrm>
            <a:off x="0" y="406275"/>
            <a:ext cx="2898599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80"/>
              <a:buFont typeface="Libre Franklin"/>
              <a:buNone/>
            </a:pPr>
            <a:endParaRPr sz="348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80"/>
              <a:buFont typeface="Libre Franklin"/>
              <a:buNone/>
            </a:pPr>
            <a:r>
              <a:rPr lang="en-US" sz="3480" dirty="0"/>
              <a:t>Thank you!</a:t>
            </a:r>
            <a:endParaRPr sz="3480"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Calibri"/>
              <a:buNone/>
            </a:pPr>
            <a:r>
              <a:rPr lang="en-US" sz="3480" dirty="0"/>
              <a:t>Merci !</a:t>
            </a:r>
            <a:br>
              <a:rPr lang="en-US" sz="3480" dirty="0"/>
            </a:br>
            <a:br>
              <a:rPr lang="en-US" sz="3480" dirty="0"/>
            </a:br>
            <a:r>
              <a:rPr lang="en-US" sz="1900" b="1" i="0" dirty="0" err="1"/>
              <a:t>RentSafe.ca</a:t>
            </a:r>
            <a:r>
              <a:rPr lang="en-US" sz="1900" b="1" i="0" dirty="0"/>
              <a:t> </a:t>
            </a:r>
            <a:r>
              <a:rPr lang="en-US" sz="1900" b="1" i="0" dirty="0" err="1"/>
              <a:t>LogementSain.ca</a:t>
            </a:r>
            <a:br>
              <a:rPr lang="en-US" sz="1900" b="1" i="0" dirty="0"/>
            </a:br>
            <a:br>
              <a:rPr lang="en-US" sz="1900" b="1" i="0" dirty="0"/>
            </a:br>
            <a:r>
              <a:rPr lang="en-US" sz="1600" b="1" i="0" dirty="0"/>
              <a:t>Contacts:</a:t>
            </a:r>
            <a:br>
              <a:rPr lang="en-US" sz="1300" b="1" i="0" dirty="0"/>
            </a:br>
            <a:r>
              <a:rPr lang="en-US" sz="1300" i="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erica@healthyenvironmentforkids.ca</a:t>
            </a:r>
            <a:br>
              <a:rPr lang="en-US" sz="1300" i="0" dirty="0">
                <a:solidFill>
                  <a:schemeClr val="bg1"/>
                </a:solidFill>
              </a:rPr>
            </a:br>
            <a:r>
              <a:rPr lang="en-US" sz="1300" i="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geri@healthenvironmentforkids.ca</a:t>
            </a:r>
            <a:br>
              <a:rPr lang="en-US" sz="1300" i="0" dirty="0"/>
            </a:br>
            <a:br>
              <a:rPr lang="en-US" sz="1900" b="1" i="0" dirty="0"/>
            </a:br>
            <a:endParaRPr sz="1900" i="0" dirty="0"/>
          </a:p>
        </p:txBody>
      </p:sp>
      <p:sp>
        <p:nvSpPr>
          <p:cNvPr id="368" name="Google Shape;368;p19"/>
          <p:cNvSpPr txBox="1">
            <a:spLocks noGrp="1"/>
          </p:cNvSpPr>
          <p:nvPr>
            <p:ph type="body" idx="1"/>
          </p:nvPr>
        </p:nvSpPr>
        <p:spPr>
          <a:xfrm>
            <a:off x="3270628" y="694944"/>
            <a:ext cx="5196716" cy="442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rgbClr val="366092"/>
              </a:buClr>
              <a:buSzPct val="53232"/>
              <a:buFont typeface="Calibri"/>
              <a:buNone/>
            </a:pPr>
            <a:r>
              <a:rPr lang="en-US" sz="5500" b="1" dirty="0"/>
              <a:t>Key take-aways:</a:t>
            </a:r>
            <a:endParaRPr sz="5500" b="1" dirty="0"/>
          </a:p>
          <a:p>
            <a:pPr marL="457200" lvl="0" indent="-311751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chemeClr val="accent6"/>
              </a:buClr>
              <a:buSzPct val="102302"/>
              <a:buAutoNum type="arabicPeriod"/>
            </a:pPr>
            <a:r>
              <a:rPr lang="en-US" sz="4400" dirty="0"/>
              <a:t>Consider mould exposure when patients present with non-specific symptoms</a:t>
            </a:r>
            <a:endParaRPr sz="4400" dirty="0"/>
          </a:p>
          <a:p>
            <a:pPr marL="892175" lvl="1" indent="-252413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64285"/>
            </a:pPr>
            <a:r>
              <a:rPr lang="en-US" sz="3600" dirty="0"/>
              <a:t>Ask about home and housing</a:t>
            </a:r>
            <a:endParaRPr sz="3600" dirty="0"/>
          </a:p>
          <a:p>
            <a:pPr marL="457200" lvl="0" indent="-311751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2302"/>
              <a:buAutoNum type="arabicPeriod"/>
            </a:pPr>
            <a:r>
              <a:rPr lang="en-US" sz="4400" dirty="0"/>
              <a:t>Air testing for </a:t>
            </a:r>
            <a:r>
              <a:rPr lang="en-US" sz="4400" dirty="0" err="1"/>
              <a:t>mould</a:t>
            </a:r>
            <a:r>
              <a:rPr lang="en-US" sz="4400" dirty="0"/>
              <a:t> is not recommended in most cases</a:t>
            </a:r>
            <a:endParaRPr sz="4400" dirty="0"/>
          </a:p>
          <a:p>
            <a:pPr marL="457200" lvl="0" indent="-311751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2302"/>
              <a:buAutoNum type="arabicPeriod"/>
            </a:pPr>
            <a:r>
              <a:rPr lang="en-US" sz="4400" dirty="0"/>
              <a:t>Physicians, as trusted/respected providers, can play a key role in advocating for healthy housing and connecting patients with community supports (e.g., legal aid, public health) </a:t>
            </a:r>
            <a:endParaRPr sz="4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None/>
            </a:pPr>
            <a:endParaRPr sz="26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Calibri"/>
              <a:buNone/>
            </a:pPr>
            <a:endParaRPr u="sng" dirty="0">
              <a:solidFill>
                <a:schemeClr val="hlink"/>
              </a:solidFill>
              <a:hlinkClick r:id="rId5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60418e9ffd_2_2"/>
          <p:cNvSpPr txBox="1">
            <a:spLocks noGrp="1"/>
          </p:cNvSpPr>
          <p:nvPr>
            <p:ph type="title"/>
          </p:nvPr>
        </p:nvSpPr>
        <p:spPr>
          <a:xfrm>
            <a:off x="399400" y="119299"/>
            <a:ext cx="84885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 dirty="0">
                <a:solidFill>
                  <a:schemeClr val="dk2"/>
                </a:solidFill>
              </a:rPr>
              <a:t>Resources:</a:t>
            </a:r>
            <a:endParaRPr sz="2644" b="0" i="0" dirty="0">
              <a:solidFill>
                <a:schemeClr val="dk2"/>
              </a:solidFill>
            </a:endParaRPr>
          </a:p>
        </p:txBody>
      </p:sp>
      <p:sp>
        <p:nvSpPr>
          <p:cNvPr id="360" name="Google Shape;360;g260418e9ffd_2_2"/>
          <p:cNvSpPr txBox="1">
            <a:spLocks noGrp="1"/>
          </p:cNvSpPr>
          <p:nvPr>
            <p:ph type="body" idx="1"/>
          </p:nvPr>
        </p:nvSpPr>
        <p:spPr>
          <a:xfrm>
            <a:off x="-1" y="1078775"/>
            <a:ext cx="5843825" cy="3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0850" lvl="0" indent="-293688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56250"/>
              <a:buFont typeface="Arial" panose="020B0604020202020204" pitchFamily="34" charset="0"/>
              <a:buChar char="•"/>
            </a:pPr>
            <a:r>
              <a:rPr lang="en-US" sz="1500" dirty="0" err="1"/>
              <a:t>RentSafe</a:t>
            </a:r>
            <a:r>
              <a:rPr lang="en-US" sz="1500" dirty="0"/>
              <a:t> </a:t>
            </a:r>
            <a:r>
              <a:rPr lang="en-US" sz="1500" dirty="0" err="1"/>
              <a:t>mould</a:t>
            </a:r>
            <a:r>
              <a:rPr lang="en-US" sz="1500" dirty="0"/>
              <a:t> resources collection: </a:t>
            </a:r>
            <a:r>
              <a:rPr lang="en-US" sz="1500" dirty="0">
                <a:hlinkClick r:id="rId3"/>
              </a:rPr>
              <a:t>https://rentsafe.ca/2019/06/26/new-resources-on-mould-and-health-for-physicians-and-their-patients/</a:t>
            </a:r>
            <a:r>
              <a:rPr lang="en-US" sz="1500" dirty="0"/>
              <a:t>  </a:t>
            </a:r>
            <a:endParaRPr sz="1500" dirty="0"/>
          </a:p>
          <a:p>
            <a:pPr marL="450850" lvl="0" indent="-293688" algn="l" rt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56250"/>
              <a:buFont typeface="Arial" panose="020B0604020202020204" pitchFamily="34" charset="0"/>
              <a:buChar char="•"/>
            </a:pPr>
            <a:r>
              <a:rPr lang="en-US" sz="1500" dirty="0"/>
              <a:t>Health Canada: </a:t>
            </a:r>
            <a:r>
              <a:rPr lang="en-US" sz="1500" u="sng" dirty="0">
                <a:solidFill>
                  <a:schemeClr val="hlink"/>
                </a:solidFill>
                <a:hlinkClick r:id="rId4"/>
              </a:rPr>
              <a:t>https://www.canada.ca/en/health-canada/services/publications/healthy-living/addressing-moisture-mould-your-home.html</a:t>
            </a:r>
            <a:r>
              <a:rPr lang="en-US" sz="1500" dirty="0"/>
              <a:t> </a:t>
            </a:r>
            <a:endParaRPr lang="en-CA" sz="1500" dirty="0"/>
          </a:p>
          <a:p>
            <a:pPr marL="450850" lvl="0" indent="-293688" algn="l" rt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56250"/>
              <a:buFont typeface="Arial" panose="020B0604020202020204" pitchFamily="34" charset="0"/>
              <a:buChar char="•"/>
            </a:pPr>
            <a:r>
              <a:rPr lang="en-CA" sz="1500" dirty="0"/>
              <a:t>CMHC: </a:t>
            </a:r>
            <a:r>
              <a:rPr lang="en-US" sz="1500" u="sng" dirty="0">
                <a:solidFill>
                  <a:schemeClr val="hlink"/>
                </a:solidFill>
                <a:hlinkClick r:id="rId5"/>
              </a:rPr>
              <a:t>https://www.cmhc-schl.gc.ca/professionals/industry-innovation-and-leadership/industry-expertise/indigenous-housing/develop-manage-indigenous-housing/maintenance-solutions/mould-in-housing</a:t>
            </a:r>
            <a:r>
              <a:rPr lang="en-US" sz="1500" dirty="0"/>
              <a:t> </a:t>
            </a:r>
          </a:p>
          <a:p>
            <a:pPr marL="450850" indent="-293688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56250"/>
              <a:buFont typeface="Arial" panose="020B0604020202020204" pitchFamily="34" charset="0"/>
              <a:buChar char="•"/>
            </a:pPr>
            <a:r>
              <a:rPr lang="en-CA" sz="1500" dirty="0"/>
              <a:t>Public Health: See your local health unit/authority’s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5EB47-DA9D-B6DE-2B8A-352E04210F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106" y="59649"/>
            <a:ext cx="2931742" cy="5024201"/>
          </a:xfrm>
          <a:prstGeom prst="rect">
            <a:avLst/>
          </a:prstGeom>
        </p:spPr>
      </p:pic>
      <p:pic>
        <p:nvPicPr>
          <p:cNvPr id="7" name="Google Shape;73;p1" descr="rentsafe logo_english.pdf">
            <a:extLst>
              <a:ext uri="{FF2B5EF4-FFF2-40B4-BE49-F238E27FC236}">
                <a16:creationId xmlns:a16="http://schemas.microsoft.com/office/drawing/2014/main" id="{244EFC77-43E1-7831-075D-844B88410C1C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317" t="7029" r="-70264" b="-7029"/>
          <a:stretch/>
        </p:blipFill>
        <p:spPr>
          <a:xfrm>
            <a:off x="3253050" y="119299"/>
            <a:ext cx="2990175" cy="1459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5ca491549c_0_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5ca491549c_0_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g25ca491549c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ca491549c_0_2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Case 1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103" name="Google Shape;103;g25ca491549c_0_2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488500" cy="29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Child in rental housing with allergic </a:t>
            </a:r>
            <a:r>
              <a:rPr lang="en-US" dirty="0" err="1"/>
              <a:t>sx</a:t>
            </a:r>
            <a:endParaRPr dirty="0"/>
          </a:p>
          <a:p>
            <a:pPr marL="685800" lvl="2" indent="-2667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</a:pPr>
            <a:r>
              <a:rPr lang="en-US" dirty="0"/>
              <a:t>multiple </a:t>
            </a:r>
            <a:r>
              <a:rPr lang="en-US" dirty="0" err="1"/>
              <a:t>moulds</a:t>
            </a:r>
            <a:r>
              <a:rPr lang="en-US" dirty="0"/>
              <a:t> in various locations throughout the house:</a:t>
            </a:r>
            <a:endParaRPr dirty="0"/>
          </a:p>
          <a:p>
            <a:pPr marL="914400" lvl="3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Mushroom-like growth under kitchen sink </a:t>
            </a:r>
            <a:endParaRPr dirty="0"/>
          </a:p>
          <a:p>
            <a:pPr marL="914400" lvl="3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child’s bedroom closet adjacent to unvented bathroom - black mould, front hall closet - children’s backpacks </a:t>
            </a:r>
            <a:r>
              <a:rPr lang="en-US" dirty="0" err="1"/>
              <a:t>mouldy</a:t>
            </a:r>
            <a:endParaRPr dirty="0"/>
          </a:p>
          <a:p>
            <a:pPr marL="685800" lvl="2" indent="-2667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</a:pPr>
            <a:r>
              <a:rPr lang="en-US" dirty="0"/>
              <a:t>youngest child developed runny nose and generally ill</a:t>
            </a:r>
            <a:endParaRPr dirty="0"/>
          </a:p>
          <a:p>
            <a:pPr marL="685800" lvl="2" indent="-2667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</a:pPr>
            <a:r>
              <a:rPr lang="en-US" dirty="0" err="1"/>
              <a:t>sx</a:t>
            </a:r>
            <a:r>
              <a:rPr lang="en-US" dirty="0"/>
              <a:t> resolved once family moved</a:t>
            </a:r>
            <a:endParaRPr dirty="0"/>
          </a:p>
        </p:txBody>
      </p:sp>
      <p:pic>
        <p:nvPicPr>
          <p:cNvPr id="2" name="Misty #1">
            <a:hlinkClick r:id="" action="ppaction://media"/>
            <a:extLst>
              <a:ext uri="{FF2B5EF4-FFF2-40B4-BE49-F238E27FC236}">
                <a16:creationId xmlns:a16="http://schemas.microsoft.com/office/drawing/2014/main" id="{F5CBE7BA-2804-7B9D-8A52-62514E679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1244" y="3994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37696abc0_0_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Case 2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110" name="Google Shape;110;g2937696abc0_0_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5749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Senior living in co-op apartment in seniors’ complex </a:t>
            </a:r>
            <a:endParaRPr dirty="0"/>
          </a:p>
          <a:p>
            <a:pPr marL="457200" lvl="0" indent="-317182" algn="l" rtl="0">
              <a:spcBef>
                <a:spcPts val="360"/>
              </a:spcBef>
              <a:spcAft>
                <a:spcPts val="0"/>
              </a:spcAft>
              <a:buSzPct val="56250"/>
              <a:buChar char="●"/>
            </a:pPr>
            <a:r>
              <a:rPr lang="en-US" sz="2800" dirty="0"/>
              <a:t>chronic condensation around A/C ducts; </a:t>
            </a:r>
            <a:r>
              <a:rPr lang="en-US" sz="2800" dirty="0" err="1"/>
              <a:t>mould</a:t>
            </a:r>
            <a:r>
              <a:rPr lang="en-US" sz="2800" dirty="0"/>
              <a:t> eventually became visible on ceiling</a:t>
            </a:r>
            <a:endParaRPr sz="2800"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sz="2800" dirty="0"/>
              <a:t>initial inquiry led to superficial clean-up</a:t>
            </a:r>
            <a:endParaRPr sz="2800"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sz="2800" dirty="0"/>
              <a:t>follow-up revealed extensive </a:t>
            </a:r>
            <a:r>
              <a:rPr lang="en-US" sz="2800" dirty="0" err="1"/>
              <a:t>mould</a:t>
            </a:r>
            <a:r>
              <a:rPr lang="en-US" sz="2800" dirty="0"/>
              <a:t> in A/C system and surrounding areas</a:t>
            </a:r>
            <a:endParaRPr sz="2800"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sz="2800" dirty="0"/>
              <a:t>multiple units affected</a:t>
            </a:r>
            <a:endParaRPr sz="2800" dirty="0"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 sz="2800" dirty="0" err="1"/>
              <a:t>Sx</a:t>
            </a:r>
            <a:r>
              <a:rPr lang="en-US" sz="2800" dirty="0"/>
              <a:t> included chronic cough and congestion, fatigue &amp; brain fog</a:t>
            </a:r>
            <a:endParaRPr sz="2800" dirty="0"/>
          </a:p>
        </p:txBody>
      </p:sp>
      <p:pic>
        <p:nvPicPr>
          <p:cNvPr id="111" name="Google Shape;111;g2937696abc0_0_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7175" y="0"/>
            <a:ext cx="2996826" cy="29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937696abc0_0_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325" y="2996825"/>
            <a:ext cx="2146675" cy="2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2d2450ca1_0_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Your experience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118" name="Google Shape;118;g292d2450ca1_0_0"/>
          <p:cNvSpPr txBox="1">
            <a:spLocks noGrp="1"/>
          </p:cNvSpPr>
          <p:nvPr>
            <p:ph type="body" idx="1"/>
          </p:nvPr>
        </p:nvSpPr>
        <p:spPr>
          <a:xfrm>
            <a:off x="457200" y="999200"/>
            <a:ext cx="8488500" cy="3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Arial"/>
              <a:buChar char="•"/>
            </a:pPr>
            <a:r>
              <a:rPr lang="en-US" sz="2700" dirty="0"/>
              <a:t>Do these cases resonate with ones you have seen in your practice?</a:t>
            </a:r>
            <a:endParaRPr sz="2700" dirty="0"/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Arial"/>
              <a:buChar char="•"/>
            </a:pPr>
            <a:r>
              <a:rPr lang="en-US" sz="2700" dirty="0"/>
              <a:t>Who among you have:</a:t>
            </a:r>
            <a:endParaRPr sz="2700" dirty="0"/>
          </a:p>
          <a:p>
            <a:pPr marL="685800" lvl="2" indent="-2286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1800"/>
              <a:buChar char="•"/>
            </a:pPr>
            <a:r>
              <a:rPr lang="en-US" sz="2200" dirty="0"/>
              <a:t>Had patients come in with symptoms linkable to </a:t>
            </a:r>
            <a:r>
              <a:rPr lang="en-US" sz="2200" dirty="0" err="1"/>
              <a:t>mould</a:t>
            </a:r>
            <a:r>
              <a:rPr lang="en-US" sz="2200" dirty="0"/>
              <a:t>? </a:t>
            </a:r>
            <a:endParaRPr sz="2200" dirty="0"/>
          </a:p>
          <a:p>
            <a:pPr marL="914400" lvl="3" indent="-228600" algn="l" rtl="0">
              <a:spcBef>
                <a:spcPts val="640"/>
              </a:spcBef>
              <a:spcAft>
                <a:spcPts val="0"/>
              </a:spcAft>
              <a:buSzPts val="1800"/>
              <a:buChar char="–"/>
            </a:pPr>
            <a:r>
              <a:rPr lang="en-US" sz="2200" dirty="0"/>
              <a:t>Did you or the patient make the link to </a:t>
            </a:r>
            <a:r>
              <a:rPr lang="en-US" sz="2200" dirty="0" err="1"/>
              <a:t>mould</a:t>
            </a:r>
            <a:r>
              <a:rPr lang="en-US" sz="2200" dirty="0"/>
              <a:t>?</a:t>
            </a:r>
            <a:endParaRPr sz="2200" dirty="0"/>
          </a:p>
          <a:p>
            <a:pPr marL="685800" lvl="2" indent="-2286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1800"/>
              <a:buChar char="•"/>
            </a:pPr>
            <a:r>
              <a:rPr lang="en-US" sz="2200" dirty="0"/>
              <a:t>Been frustrated on how to resolve the patient’s health concern?</a:t>
            </a:r>
            <a:endParaRPr sz="2200" dirty="0"/>
          </a:p>
          <a:p>
            <a:pPr marL="685800" lvl="2" indent="-22860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1800"/>
              <a:buChar char="•"/>
            </a:pPr>
            <a:r>
              <a:rPr lang="en-US" sz="2200" dirty="0"/>
              <a:t>Been successful in spurring </a:t>
            </a:r>
            <a:r>
              <a:rPr lang="en-US" sz="2200" dirty="0" err="1"/>
              <a:t>mould</a:t>
            </a:r>
            <a:r>
              <a:rPr lang="en-US" sz="2200" dirty="0"/>
              <a:t> clean up and resolution of symptoms?</a:t>
            </a:r>
            <a:endParaRPr sz="2200" dirty="0"/>
          </a:p>
          <a:p>
            <a:pPr marL="6858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Char char="•"/>
            </a:pPr>
            <a:r>
              <a:rPr lang="en-US" sz="2200" dirty="0"/>
              <a:t>Made referrals to other service providers in the community?</a:t>
            </a:r>
            <a:endParaRPr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2d2450ca1_0_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8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Learning Objectives</a:t>
            </a:r>
            <a:endParaRPr i="0">
              <a:solidFill>
                <a:schemeClr val="dk2"/>
              </a:solidFill>
            </a:endParaRPr>
          </a:p>
        </p:txBody>
      </p:sp>
      <p:sp>
        <p:nvSpPr>
          <p:cNvPr id="124" name="Google Shape;124;g292d2450ca1_0_5"/>
          <p:cNvSpPr txBox="1">
            <a:spLocks noGrp="1"/>
          </p:cNvSpPr>
          <p:nvPr>
            <p:ph type="body" idx="1"/>
          </p:nvPr>
        </p:nvSpPr>
        <p:spPr>
          <a:xfrm>
            <a:off x="457199" y="1063378"/>
            <a:ext cx="8488500" cy="387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640"/>
              </a:spcBef>
              <a:spcAft>
                <a:spcPts val="600"/>
              </a:spcAft>
              <a:buNone/>
            </a:pPr>
            <a:r>
              <a:rPr lang="en-US" sz="2700" i="1" dirty="0"/>
              <a:t>We hope that by the end of this session, you will be able to:</a:t>
            </a:r>
            <a:endParaRPr sz="2700" i="1" dirty="0"/>
          </a:p>
          <a:p>
            <a:pPr marL="514350" lvl="0" indent="-514350" algn="l" rtl="0">
              <a:spcBef>
                <a:spcPts val="640"/>
              </a:spcBef>
              <a:spcAft>
                <a:spcPts val="600"/>
              </a:spcAft>
              <a:buClr>
                <a:schemeClr val="accent6"/>
              </a:buClr>
              <a:buSzPct val="110000"/>
              <a:buFont typeface="+mj-lt"/>
              <a:buAutoNum type="arabicPeriod"/>
            </a:pPr>
            <a:r>
              <a:rPr lang="en-US" sz="3000" dirty="0"/>
              <a:t>Recognize potential housing-related mould exposure and associated symptom clusters affecting patients </a:t>
            </a:r>
            <a:endParaRPr sz="3000" dirty="0"/>
          </a:p>
          <a:p>
            <a:pPr marL="514350" lvl="0" indent="-514350" algn="l" rtl="0">
              <a:spcBef>
                <a:spcPts val="640"/>
              </a:spcBef>
              <a:spcAft>
                <a:spcPts val="600"/>
              </a:spcAft>
              <a:buClr>
                <a:schemeClr val="accent6"/>
              </a:buClr>
              <a:buSzPct val="110000"/>
              <a:buFont typeface="+mj-lt"/>
              <a:buAutoNum type="arabicPeriod"/>
            </a:pPr>
            <a:r>
              <a:rPr lang="en-US" sz="3000" dirty="0"/>
              <a:t>Assess patients with suspected or self-reported mould exposure using a focused exposure history.</a:t>
            </a:r>
            <a:endParaRPr sz="3000" dirty="0"/>
          </a:p>
          <a:p>
            <a:pPr marL="514350" lvl="0" indent="-514350" algn="l" rtl="0">
              <a:spcBef>
                <a:spcPts val="640"/>
              </a:spcBef>
              <a:spcAft>
                <a:spcPts val="600"/>
              </a:spcAft>
              <a:buClr>
                <a:schemeClr val="accent6"/>
              </a:buClr>
              <a:buSzPct val="110000"/>
              <a:buFont typeface="+mj-lt"/>
              <a:buAutoNum type="arabicPeriod"/>
            </a:pPr>
            <a:r>
              <a:rPr lang="en-US" sz="3000" dirty="0"/>
              <a:t>Identify community resources for patients with mould-related health problems in rental housing.</a:t>
            </a:r>
            <a:endParaRPr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2d2450ca1_0_10"/>
          <p:cNvSpPr txBox="1">
            <a:spLocks noGrp="1"/>
          </p:cNvSpPr>
          <p:nvPr>
            <p:ph type="title"/>
          </p:nvPr>
        </p:nvSpPr>
        <p:spPr>
          <a:xfrm>
            <a:off x="269875" y="128325"/>
            <a:ext cx="90552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1008"/>
              <a:buFont typeface="Libre Franklin"/>
              <a:buNone/>
            </a:pPr>
            <a:r>
              <a:rPr lang="en-US" i="0">
                <a:solidFill>
                  <a:schemeClr val="dk2"/>
                </a:solidFill>
              </a:rPr>
              <a:t>Descriptive Epidemiology of Mould Exposure (i)</a:t>
            </a:r>
            <a:endParaRPr sz="2644" b="0" i="0">
              <a:solidFill>
                <a:schemeClr val="dk2"/>
              </a:solidFill>
            </a:endParaRPr>
          </a:p>
        </p:txBody>
      </p:sp>
      <p:sp>
        <p:nvSpPr>
          <p:cNvPr id="130" name="Google Shape;130;g292d2450ca1_0_10"/>
          <p:cNvSpPr txBox="1">
            <a:spLocks noGrp="1"/>
          </p:cNvSpPr>
          <p:nvPr>
            <p:ph type="body" idx="1"/>
          </p:nvPr>
        </p:nvSpPr>
        <p:spPr>
          <a:xfrm>
            <a:off x="269875" y="984575"/>
            <a:ext cx="6412800" cy="3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Variability: </a:t>
            </a:r>
            <a:endParaRPr dirty="0"/>
          </a:p>
          <a:p>
            <a:pPr marL="365760" lvl="1" indent="-357124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ct val="114285"/>
              <a:buFont typeface="Arial"/>
              <a:buChar char="▪"/>
            </a:pPr>
            <a:r>
              <a:rPr lang="en-US" sz="2500" dirty="0"/>
              <a:t>About 10% of population and 25-40% of atopic persons are allergic to </a:t>
            </a:r>
            <a:r>
              <a:rPr lang="en-US" sz="2500" dirty="0" err="1"/>
              <a:t>mould</a:t>
            </a:r>
            <a:endParaRPr sz="2500" dirty="0"/>
          </a:p>
          <a:p>
            <a:pPr marL="685800" lvl="2" indent="-30226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ct val="133333"/>
              <a:buFont typeface="Arial"/>
              <a:buChar char="•"/>
            </a:pPr>
            <a:r>
              <a:rPr lang="en-US" b="1" dirty="0"/>
              <a:t>precautionary approach:</a:t>
            </a:r>
            <a:r>
              <a:rPr lang="en-US" dirty="0"/>
              <a:t> Health Canada considers indoor </a:t>
            </a:r>
            <a:r>
              <a:rPr lang="en-US" dirty="0" err="1"/>
              <a:t>mould</a:t>
            </a:r>
            <a:r>
              <a:rPr lang="en-US" dirty="0"/>
              <a:t> growth to be a significant health hazard</a:t>
            </a:r>
            <a:endParaRPr dirty="0"/>
          </a:p>
          <a:p>
            <a:pPr marL="685800" lvl="2" indent="-302260" algn="l" rtl="0"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ct val="133333"/>
              <a:buFont typeface="Arial"/>
              <a:buChar char="•"/>
            </a:pPr>
            <a:r>
              <a:rPr lang="en-US" dirty="0" err="1"/>
              <a:t>mould</a:t>
            </a:r>
            <a:r>
              <a:rPr lang="en-US" dirty="0"/>
              <a:t> is not consistent with healthy housing, not everyone in household will present with clinical </a:t>
            </a:r>
            <a:r>
              <a:rPr lang="en-US" dirty="0" err="1"/>
              <a:t>sx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1" name="Google Shape;131;g292d2450ca1_0_10"/>
          <p:cNvSpPr txBox="1"/>
          <p:nvPr/>
        </p:nvSpPr>
        <p:spPr>
          <a:xfrm>
            <a:off x="269874" y="4358837"/>
            <a:ext cx="6966303" cy="76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Health Canada (2014). Addressing moisture and mould in your home.</a:t>
            </a:r>
          </a:p>
          <a:p>
            <a:pPr marL="0" lvl="0" indent="0" algn="l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https://www.canada.ca/en/health-canada/services/publications/healthy-living/addressing-moisture-mould-your-home.html</a:t>
            </a:r>
            <a:r>
              <a:rPr lang="en-US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292d2450ca1_0_1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725" y="1161650"/>
            <a:ext cx="2198875" cy="32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3023</Words>
  <Application>Microsoft Office PowerPoint</Application>
  <PresentationFormat>On-screen Show (16:9)</PresentationFormat>
  <Paragraphs>346</Paragraphs>
  <Slides>42</Slides>
  <Notes>42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Libre Franklin</vt:lpstr>
      <vt:lpstr>Wingdings</vt:lpstr>
      <vt:lpstr>Arial</vt:lpstr>
      <vt:lpstr>Calibri</vt:lpstr>
      <vt:lpstr>Noto Sans Symbols</vt:lpstr>
      <vt:lpstr>Courier New</vt:lpstr>
      <vt:lpstr>Office Theme</vt:lpstr>
      <vt:lpstr>Land Acknowledgement</vt:lpstr>
      <vt:lpstr>Approach to Mould  and Housing-Related  Health Problems</vt:lpstr>
      <vt:lpstr>Disclosure of Financial Sponsors/Support</vt:lpstr>
      <vt:lpstr>Presenter Disclosure - Financial Sponsors</vt:lpstr>
      <vt:lpstr>Case 1</vt:lpstr>
      <vt:lpstr>Case 2</vt:lpstr>
      <vt:lpstr>Your experience</vt:lpstr>
      <vt:lpstr>Learning Objectives</vt:lpstr>
      <vt:lpstr>Descriptive Epidemiology of Mould Exposure (i)</vt:lpstr>
      <vt:lpstr>Descriptive Epidemiology of Mould Exposure (ii)</vt:lpstr>
      <vt:lpstr>Strength of Evidence -  Indoor Dampness and Mould (D/M) (i)</vt:lpstr>
      <vt:lpstr>Strength of Evidence -  Indoor Dampness and Mould (D/M) (ii)</vt:lpstr>
      <vt:lpstr>Climate change increasing mould exposure</vt:lpstr>
      <vt:lpstr>Flooding from rivers and lakes</vt:lpstr>
      <vt:lpstr>PowerPoint Presentation</vt:lpstr>
      <vt:lpstr>Health studies post Hurricane Harvey flooding</vt:lpstr>
      <vt:lpstr>Higher Prevalence Health Effects -Japan Flooded Home respondents </vt:lpstr>
      <vt:lpstr>Medical conditions among flood recovery personnel (paid &amp; volunteer)- review (i)</vt:lpstr>
      <vt:lpstr>Medical conditions among flood recovery personnel - review (ii)</vt:lpstr>
      <vt:lpstr>Clinical Approach</vt:lpstr>
      <vt:lpstr>Documentation of Exposure (i)</vt:lpstr>
      <vt:lpstr>Documentation of Exposure (ii)</vt:lpstr>
      <vt:lpstr>Patient - Caregiver  Documentation of Symptoms</vt:lpstr>
      <vt:lpstr>Clinical Testing</vt:lpstr>
      <vt:lpstr>Exposure Reduction</vt:lpstr>
      <vt:lpstr>Symptom Reduction &amp; Social Support</vt:lpstr>
      <vt:lpstr>Any urgent s-mould-ering  questions?</vt:lpstr>
      <vt:lpstr>The Housing Crisis as context for Mould Exposure</vt:lpstr>
      <vt:lpstr>Housing Crisis &amp; Mould Exposure</vt:lpstr>
      <vt:lpstr>Housing need in Canada</vt:lpstr>
      <vt:lpstr>Tenants experience multiple challenges</vt:lpstr>
      <vt:lpstr>RentSafe</vt:lpstr>
      <vt:lpstr>RentSafe baseline research  </vt:lpstr>
      <vt:lpstr>PowerPoint Presentation</vt:lpstr>
      <vt:lpstr>Who is the ‘mould action team’ in your community? </vt:lpstr>
      <vt:lpstr>Building intersectoral capacity</vt:lpstr>
      <vt:lpstr>PowerPoint Presentation</vt:lpstr>
      <vt:lpstr>Case Revisit</vt:lpstr>
      <vt:lpstr>Discussion</vt:lpstr>
      <vt:lpstr> Thank you! Merci !  RentSafe.ca LogementSain.ca  Contacts: erica@healthyenvironmentforkids.ca geri@healthenvironmentforkids.ca  </vt:lpstr>
      <vt:lpstr>Resources: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Acknowledgement</dc:title>
  <dc:creator>Erica Phipps</dc:creator>
  <cp:lastModifiedBy>Deanne McKay</cp:lastModifiedBy>
  <cp:revision>29</cp:revision>
  <cp:lastPrinted>2023-11-08T14:18:37Z</cp:lastPrinted>
  <dcterms:created xsi:type="dcterms:W3CDTF">2017-04-06T12:55:54Z</dcterms:created>
  <dcterms:modified xsi:type="dcterms:W3CDTF">2023-11-08T22:07:29Z</dcterms:modified>
</cp:coreProperties>
</file>