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4"/>
  </p:notesMasterIdLst>
  <p:sldIdLst>
    <p:sldId id="256" r:id="rId4"/>
    <p:sldId id="257" r:id="rId5"/>
    <p:sldId id="1512" r:id="rId6"/>
    <p:sldId id="258" r:id="rId7"/>
    <p:sldId id="1507" r:id="rId8"/>
    <p:sldId id="688" r:id="rId9"/>
    <p:sldId id="1509" r:id="rId10"/>
    <p:sldId id="271" r:id="rId11"/>
    <p:sldId id="261" r:id="rId12"/>
    <p:sldId id="262" r:id="rId13"/>
    <p:sldId id="1513" r:id="rId14"/>
    <p:sldId id="1514" r:id="rId15"/>
    <p:sldId id="1515" r:id="rId16"/>
    <p:sldId id="1516" r:id="rId17"/>
    <p:sldId id="1517" r:id="rId18"/>
    <p:sldId id="1518" r:id="rId19"/>
    <p:sldId id="263" r:id="rId20"/>
    <p:sldId id="1519" r:id="rId21"/>
    <p:sldId id="1520" r:id="rId22"/>
    <p:sldId id="1522" r:id="rId23"/>
    <p:sldId id="272" r:id="rId24"/>
    <p:sldId id="1523" r:id="rId25"/>
    <p:sldId id="1524" r:id="rId26"/>
    <p:sldId id="1525" r:id="rId27"/>
    <p:sldId id="259" r:id="rId28"/>
    <p:sldId id="274" r:id="rId29"/>
    <p:sldId id="1526" r:id="rId30"/>
    <p:sldId id="1527" r:id="rId31"/>
    <p:sldId id="1528" r:id="rId32"/>
    <p:sldId id="1529" r:id="rId33"/>
    <p:sldId id="267" r:id="rId34"/>
    <p:sldId id="268" r:id="rId35"/>
    <p:sldId id="264" r:id="rId36"/>
    <p:sldId id="265" r:id="rId37"/>
    <p:sldId id="269" r:id="rId38"/>
    <p:sldId id="270" r:id="rId39"/>
    <p:sldId id="273" r:id="rId40"/>
    <p:sldId id="275" r:id="rId41"/>
    <p:sldId id="1510" r:id="rId42"/>
    <p:sldId id="260"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FCB4"/>
    <a:srgbClr val="5AB6B2"/>
    <a:srgbClr val="6A3F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43" autoAdjust="0"/>
  </p:normalViewPr>
  <p:slideViewPr>
    <p:cSldViewPr snapToGrid="0">
      <p:cViewPr varScale="1">
        <p:scale>
          <a:sx n="53" d="100"/>
          <a:sy n="53"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6C34-FF5F-41FF-9040-021AFF38EA9F}" type="datetimeFigureOut">
              <a:rPr lang="fr-CA" smtClean="0"/>
              <a:t>2023-11-08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3386-AD46-49E0-84C7-CE0E6ACD1138}" type="slidenum">
              <a:rPr lang="fr-CA" smtClean="0"/>
              <a:t>‹#›</a:t>
            </a:fld>
            <a:endParaRPr lang="fr-CA"/>
          </a:p>
        </p:txBody>
      </p:sp>
    </p:spTree>
    <p:extLst>
      <p:ext uri="{BB962C8B-B14F-4D97-AF65-F5344CB8AC3E}">
        <p14:creationId xmlns:p14="http://schemas.microsoft.com/office/powerpoint/2010/main" val="371948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A773386-AD46-49E0-84C7-CE0E6ACD1138}" type="slidenum">
              <a:rPr lang="fr-CA" smtClean="0"/>
              <a:t>13</a:t>
            </a:fld>
            <a:endParaRPr lang="fr-CA"/>
          </a:p>
        </p:txBody>
      </p:sp>
    </p:spTree>
    <p:extLst>
      <p:ext uri="{BB962C8B-B14F-4D97-AF65-F5344CB8AC3E}">
        <p14:creationId xmlns:p14="http://schemas.microsoft.com/office/powerpoint/2010/main" val="214994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5"/>
          </p:nvPr>
        </p:nvSpPr>
        <p:spPr/>
        <p:txBody>
          <a:bodyPr/>
          <a:lstStyle/>
          <a:p>
            <a:fld id="{2FB36B1F-812C-4654-A916-91886CD9B3B5}" type="slidenum">
              <a:rPr lang="en-CA" smtClean="0"/>
              <a:t>17</a:t>
            </a:fld>
            <a:endParaRPr lang="en-CA"/>
          </a:p>
        </p:txBody>
      </p:sp>
    </p:spTree>
    <p:extLst>
      <p:ext uri="{BB962C8B-B14F-4D97-AF65-F5344CB8AC3E}">
        <p14:creationId xmlns:p14="http://schemas.microsoft.com/office/powerpoint/2010/main" val="65920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https://choisiravecsoin.org/hopitaux/cwc-hopital/</a:t>
            </a:r>
          </a:p>
        </p:txBody>
      </p:sp>
      <p:sp>
        <p:nvSpPr>
          <p:cNvPr id="4" name="Espace réservé du numéro de diapositive 3"/>
          <p:cNvSpPr>
            <a:spLocks noGrp="1"/>
          </p:cNvSpPr>
          <p:nvPr>
            <p:ph type="sldNum" sz="quarter" idx="5"/>
          </p:nvPr>
        </p:nvSpPr>
        <p:spPr/>
        <p:txBody>
          <a:bodyPr/>
          <a:lstStyle/>
          <a:p>
            <a:fld id="{4A773386-AD46-49E0-84C7-CE0E6ACD1138}" type="slidenum">
              <a:rPr lang="fr-CA" smtClean="0"/>
              <a:t>19</a:t>
            </a:fld>
            <a:endParaRPr lang="fr-CA"/>
          </a:p>
        </p:txBody>
      </p:sp>
    </p:spTree>
    <p:extLst>
      <p:ext uri="{BB962C8B-B14F-4D97-AF65-F5344CB8AC3E}">
        <p14:creationId xmlns:p14="http://schemas.microsoft.com/office/powerpoint/2010/main" val="3209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39</a:t>
            </a:fld>
            <a:endParaRPr lang="en-US"/>
          </a:p>
        </p:txBody>
      </p:sp>
    </p:spTree>
    <p:extLst>
      <p:ext uri="{BB962C8B-B14F-4D97-AF65-F5344CB8AC3E}">
        <p14:creationId xmlns:p14="http://schemas.microsoft.com/office/powerpoint/2010/main" val="187261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5824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DE91CE-56FB-454E-B79E-7F357331A007}"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16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7B1DBE2F-0EE6-8842-A942-6F67B29DADAD}" type="slidenum">
              <a:rPr lang="en-US" smtClean="0"/>
              <a:pPr/>
              <a:t>7</a:t>
            </a:fld>
            <a:endParaRPr lang="en-US"/>
          </a:p>
        </p:txBody>
      </p:sp>
    </p:spTree>
    <p:extLst>
      <p:ext uri="{BB962C8B-B14F-4D97-AF65-F5344CB8AC3E}">
        <p14:creationId xmlns:p14="http://schemas.microsoft.com/office/powerpoint/2010/main" val="141065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3 hôpitaux ont reçu la désignation Hôpital Choisir avec soin – Niveau Leadership</a:t>
            </a:r>
          </a:p>
        </p:txBody>
      </p:sp>
      <p:sp>
        <p:nvSpPr>
          <p:cNvPr id="4" name="Espace réservé du numéro de diapositive 3"/>
          <p:cNvSpPr>
            <a:spLocks noGrp="1"/>
          </p:cNvSpPr>
          <p:nvPr>
            <p:ph type="sldNum" sz="quarter" idx="5"/>
          </p:nvPr>
        </p:nvSpPr>
        <p:spPr/>
        <p:txBody>
          <a:bodyPr/>
          <a:lstStyle/>
          <a:p>
            <a:fld id="{2FB36B1F-812C-4654-A916-91886CD9B3B5}" type="slidenum">
              <a:rPr lang="en-CA" smtClean="0"/>
              <a:t>8</a:t>
            </a:fld>
            <a:endParaRPr lang="en-CA"/>
          </a:p>
        </p:txBody>
      </p:sp>
    </p:spTree>
    <p:extLst>
      <p:ext uri="{BB962C8B-B14F-4D97-AF65-F5344CB8AC3E}">
        <p14:creationId xmlns:p14="http://schemas.microsoft.com/office/powerpoint/2010/main" val="268782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FB36B1F-812C-4654-A916-91886CD9B3B5}" type="slidenum">
              <a:rPr lang="en-CA" smtClean="0"/>
              <a:t>9</a:t>
            </a:fld>
            <a:endParaRPr lang="en-CA"/>
          </a:p>
        </p:txBody>
      </p:sp>
    </p:spTree>
    <p:extLst>
      <p:ext uri="{BB962C8B-B14F-4D97-AF65-F5344CB8AC3E}">
        <p14:creationId xmlns:p14="http://schemas.microsoft.com/office/powerpoint/2010/main" val="3611712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2FB36B1F-812C-4654-A916-91886CD9B3B5}" type="slidenum">
              <a:rPr lang="en-CA" smtClean="0"/>
              <a:t>10</a:t>
            </a:fld>
            <a:endParaRPr lang="en-CA"/>
          </a:p>
        </p:txBody>
      </p:sp>
    </p:spTree>
    <p:extLst>
      <p:ext uri="{BB962C8B-B14F-4D97-AF65-F5344CB8AC3E}">
        <p14:creationId xmlns:p14="http://schemas.microsoft.com/office/powerpoint/2010/main" val="196125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3" y="1122363"/>
            <a:ext cx="9144000" cy="2387600"/>
          </a:xfrm>
        </p:spPr>
        <p:txBody>
          <a:bodyPr anchor="b"/>
          <a:lstStyle>
            <a:lvl1pPr algn="ctr">
              <a:defRPr sz="5994"/>
            </a:lvl1pPr>
          </a:lstStyle>
          <a:p>
            <a:r>
              <a:rPr lang="fr-FR"/>
              <a:t>Modifiez le style du titre</a:t>
            </a:r>
            <a:endParaRPr lang="en-CA"/>
          </a:p>
        </p:txBody>
      </p:sp>
      <p:sp>
        <p:nvSpPr>
          <p:cNvPr id="3" name="Subtitle 2"/>
          <p:cNvSpPr>
            <a:spLocks noGrp="1"/>
          </p:cNvSpPr>
          <p:nvPr>
            <p:ph type="subTitle" idx="1"/>
          </p:nvPr>
        </p:nvSpPr>
        <p:spPr>
          <a:xfrm>
            <a:off x="1524003" y="3602039"/>
            <a:ext cx="9144000" cy="1655761"/>
          </a:xfrm>
        </p:spPr>
        <p:txBody>
          <a:bodyPr/>
          <a:lstStyle>
            <a:lvl1pPr marL="0" indent="0" algn="ctr">
              <a:buNone/>
              <a:defRPr sz="2398"/>
            </a:lvl1pPr>
            <a:lvl2pPr marL="456777" indent="0" algn="ctr">
              <a:buNone/>
              <a:defRPr sz="1998"/>
            </a:lvl2pPr>
            <a:lvl3pPr marL="913554" indent="0" algn="ctr">
              <a:buNone/>
              <a:defRPr sz="1798"/>
            </a:lvl3pPr>
            <a:lvl4pPr marL="1370331" indent="0" algn="ctr">
              <a:buNone/>
              <a:defRPr sz="1599"/>
            </a:lvl4pPr>
            <a:lvl5pPr marL="1827108" indent="0" algn="ctr">
              <a:buNone/>
              <a:defRPr sz="1599"/>
            </a:lvl5pPr>
            <a:lvl6pPr marL="2283885" indent="0" algn="ctr">
              <a:buNone/>
              <a:defRPr sz="1599"/>
            </a:lvl6pPr>
            <a:lvl7pPr marL="2740663" indent="0" algn="ctr">
              <a:buNone/>
              <a:defRPr sz="1599"/>
            </a:lvl7pPr>
            <a:lvl8pPr marL="3197440" indent="0" algn="ctr">
              <a:buNone/>
              <a:defRPr sz="1599"/>
            </a:lvl8pPr>
            <a:lvl9pPr marL="3654217" indent="0" algn="ctr">
              <a:buNone/>
              <a:defRPr sz="1599"/>
            </a:lvl9pPr>
          </a:lstStyle>
          <a:p>
            <a:r>
              <a:rPr lang="fr-FR"/>
              <a:t>Modifiez le style des sous-titres du masque</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00976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28195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21259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93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15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09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7781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725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6844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6005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991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46960"/>
            <a:ext cx="10515600" cy="961059"/>
          </a:xfrm>
        </p:spPr>
        <p:txBody>
          <a:bodyPr>
            <a:normAutofit/>
          </a:bodyPr>
          <a:lstStyle>
            <a:lvl1pPr>
              <a:defRPr sz="3996" b="1">
                <a:ln>
                  <a:solidFill>
                    <a:schemeClr val="accent1"/>
                  </a:solidFill>
                </a:ln>
                <a:solidFill>
                  <a:schemeClr val="bg2"/>
                </a:solidFill>
                <a:latin typeface="+mn-lt"/>
              </a:defRPr>
            </a:lvl1pPr>
          </a:lstStyle>
          <a:p>
            <a:r>
              <a:rPr lang="fr-FR" dirty="0"/>
              <a:t>Modifiez le style du titre</a:t>
            </a:r>
            <a:endParaRPr lang="en-CA" dirty="0"/>
          </a:p>
        </p:txBody>
      </p:sp>
      <p:sp>
        <p:nvSpPr>
          <p:cNvPr id="3" name="Content Placeholder 2"/>
          <p:cNvSpPr>
            <a:spLocks noGrp="1"/>
          </p:cNvSpPr>
          <p:nvPr>
            <p:ph idx="1" hasCustomPrompt="1"/>
          </p:nvPr>
        </p:nvSpPr>
        <p:spPr>
          <a:xfrm>
            <a:off x="838201" y="1321014"/>
            <a:ext cx="10515600" cy="4855951"/>
          </a:xfrm>
        </p:spPr>
        <p:txBody>
          <a:bodyPr>
            <a:normAutofit/>
          </a:bodyPr>
          <a:lstStyle>
            <a:lvl1pPr marL="239778" indent="-239778">
              <a:lnSpc>
                <a:spcPct val="100000"/>
              </a:lnSpc>
              <a:spcBef>
                <a:spcPts val="0"/>
              </a:spcBef>
              <a:defRPr sz="3197">
                <a:solidFill>
                  <a:schemeClr val="tx1"/>
                </a:solidFill>
                <a:latin typeface="+mn-lt"/>
              </a:defRPr>
            </a:lvl1pPr>
            <a:lvl2pPr marL="959112" indent="-479556">
              <a:lnSpc>
                <a:spcPct val="100000"/>
              </a:lnSpc>
              <a:spcBef>
                <a:spcPts val="0"/>
              </a:spcBef>
              <a:defRPr sz="3197">
                <a:solidFill>
                  <a:schemeClr val="tx1"/>
                </a:solidFill>
                <a:latin typeface="+mn-lt"/>
              </a:defRPr>
            </a:lvl2pPr>
            <a:lvl3pPr>
              <a:lnSpc>
                <a:spcPct val="100000"/>
              </a:lnSpc>
              <a:spcBef>
                <a:spcPts val="0"/>
              </a:spcBef>
              <a:defRPr sz="3197">
                <a:solidFill>
                  <a:schemeClr val="tx1"/>
                </a:solidFill>
                <a:latin typeface="+mn-lt"/>
              </a:defRPr>
            </a:lvl3pPr>
            <a:lvl4pPr>
              <a:lnSpc>
                <a:spcPct val="100000"/>
              </a:lnSpc>
              <a:spcBef>
                <a:spcPts val="0"/>
              </a:spcBef>
              <a:defRPr sz="3197">
                <a:solidFill>
                  <a:schemeClr val="tx1"/>
                </a:solidFill>
                <a:latin typeface="+mn-lt"/>
              </a:defRPr>
            </a:lvl4pPr>
            <a:lvl5pPr>
              <a:lnSpc>
                <a:spcPct val="100000"/>
              </a:lnSpc>
              <a:spcBef>
                <a:spcPts val="0"/>
              </a:spcBef>
              <a:defRPr sz="3197">
                <a:solidFill>
                  <a:schemeClr val="tx1"/>
                </a:solidFill>
                <a:latin typeface="+mn-lt"/>
              </a:defRPr>
            </a:lvl5pPr>
          </a:lstStyle>
          <a:p>
            <a:pPr lvl="0"/>
            <a:r>
              <a:rPr lang="fr-FR" dirty="0"/>
              <a:t>Cliquez pour modifier les styles du texte du masque </a:t>
            </a:r>
            <a:r>
              <a:rPr lang="fr-FR" dirty="0" err="1"/>
              <a:t>textetextetexte</a:t>
            </a:r>
            <a:endParaRPr lang="fr-FR" dirty="0"/>
          </a:p>
          <a:p>
            <a:pPr lvl="1"/>
            <a:r>
              <a:rPr lang="fr-FR" dirty="0"/>
              <a:t>Deuxième niveau </a:t>
            </a:r>
            <a:r>
              <a:rPr lang="fr-FR" dirty="0" err="1"/>
              <a:t>textetextetexte</a:t>
            </a:r>
            <a:r>
              <a:rPr lang="fr-FR" dirty="0"/>
              <a:t> </a:t>
            </a:r>
            <a:r>
              <a:rPr lang="fr-FR" dirty="0" err="1"/>
              <a:t>textetextetexte</a:t>
            </a:r>
            <a:r>
              <a:rPr lang="fr-FR" dirty="0"/>
              <a:t> </a:t>
            </a:r>
            <a:r>
              <a:rPr lang="fr-FR" dirty="0" err="1"/>
              <a:t>textetextetexte</a:t>
            </a:r>
            <a:endParaRPr lang="fr-FR" dirty="0"/>
          </a:p>
          <a:p>
            <a:pPr lvl="1"/>
            <a:endParaRPr lang="fr-FR" dirty="0"/>
          </a:p>
        </p:txBody>
      </p:sp>
      <p:sp>
        <p:nvSpPr>
          <p:cNvPr id="8" name="Rectangle 7"/>
          <p:cNvSpPr/>
          <p:nvPr userDrawn="1"/>
        </p:nvSpPr>
        <p:spPr>
          <a:xfrm>
            <a:off x="3" y="6461357"/>
            <a:ext cx="12192000" cy="396643"/>
          </a:xfrm>
          <a:prstGeom prst="rect">
            <a:avLst/>
          </a:prstGeom>
          <a:solidFill>
            <a:srgbClr val="5AB7B2"/>
          </a:solidFill>
          <a:ln>
            <a:solidFill>
              <a:srgbClr val="5AB7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99">
              <a:ln>
                <a:solidFill>
                  <a:srgbClr val="5AB7B2"/>
                </a:solidFill>
              </a:ln>
              <a:solidFill>
                <a:srgbClr val="5AB7B2"/>
              </a:solidFill>
            </a:endParaRPr>
          </a:p>
        </p:txBody>
      </p:sp>
      <p:sp>
        <p:nvSpPr>
          <p:cNvPr id="9" name="Isosceles Triangle 8"/>
          <p:cNvSpPr/>
          <p:nvPr userDrawn="1"/>
        </p:nvSpPr>
        <p:spPr>
          <a:xfrm flipV="1">
            <a:off x="890177" y="6448359"/>
            <a:ext cx="293537" cy="210981"/>
          </a:xfrm>
          <a:prstGeom prst="triangl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99" baseline="0" dirty="0"/>
          </a:p>
        </p:txBody>
      </p:sp>
      <p:sp>
        <p:nvSpPr>
          <p:cNvPr id="10" name="TextBox 9"/>
          <p:cNvSpPr txBox="1"/>
          <p:nvPr userDrawn="1"/>
        </p:nvSpPr>
        <p:spPr>
          <a:xfrm>
            <a:off x="5470723" y="6474616"/>
            <a:ext cx="5910295" cy="338426"/>
          </a:xfrm>
          <a:prstGeom prst="rect">
            <a:avLst/>
          </a:prstGeom>
          <a:noFill/>
        </p:spPr>
        <p:txBody>
          <a:bodyPr wrap="square" rtlCol="0">
            <a:spAutoFit/>
          </a:bodyPr>
          <a:lstStyle/>
          <a:p>
            <a:pPr algn="r"/>
            <a:r>
              <a:rPr lang="en-CA" sz="1599" b="1" dirty="0">
                <a:solidFill>
                  <a:schemeClr val="bg1"/>
                </a:solidFill>
              </a:rPr>
              <a:t>www.choisiravecsoinquebec.ca   |   @Choisiravecsoinqc</a:t>
            </a:r>
          </a:p>
        </p:txBody>
      </p:sp>
    </p:spTree>
    <p:extLst>
      <p:ext uri="{BB962C8B-B14F-4D97-AF65-F5344CB8AC3E}">
        <p14:creationId xmlns:p14="http://schemas.microsoft.com/office/powerpoint/2010/main" val="4145442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9824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742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4689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1"/>
            <a:ext cx="10970684" cy="1927225"/>
          </a:xfrm>
        </p:spPr>
        <p:txBody>
          <a:bodyPr tIns="0" bIns="0" anchor="b" anchorCtr="0"/>
          <a:lstStyle>
            <a:lvl1pPr>
              <a:defRPr sz="6000">
                <a:solidFill>
                  <a:schemeClr val="bg1"/>
                </a:solidFill>
              </a:defRPr>
            </a:lvl1pPr>
          </a:lstStyle>
          <a:p>
            <a:r>
              <a:rPr lang="fr-CA"/>
              <a:t>Cliquez et modifiez le titre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69826000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idx="1"/>
          </p:nvPr>
        </p:nvSpPr>
        <p:spPr/>
        <p:txBody>
          <a:bodyPr/>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338471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5"/>
            <a:ext cx="8534400" cy="1362075"/>
          </a:xfrm>
        </p:spPr>
        <p:txBody>
          <a:bodyPr anchor="b" anchorCtr="0"/>
          <a:lstStyle>
            <a:lvl1pPr algn="r">
              <a:defRPr sz="4600" b="0" cap="none" baseline="0"/>
            </a:lvl1pPr>
          </a:lstStyle>
          <a:p>
            <a:r>
              <a:rPr lang="fr-CA"/>
              <a:t>Cliquez et modifiez le titre</a:t>
            </a:r>
            <a:endParaRPr/>
          </a:p>
        </p:txBody>
      </p:sp>
      <p:sp>
        <p:nvSpPr>
          <p:cNvPr id="3" name="Text Placeholder 2"/>
          <p:cNvSpPr>
            <a:spLocks noGrp="1"/>
          </p:cNvSpPr>
          <p:nvPr>
            <p:ph type="body" idx="1"/>
          </p:nvPr>
        </p:nvSpPr>
        <p:spPr>
          <a:xfrm>
            <a:off x="2235200" y="3609696"/>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70BA1CFD-BFF0-48BC-9BA5-4974D7A6AB15}" type="datetimeFigureOut">
              <a:rPr lang="en-US" smtClean="0"/>
              <a:pPr/>
              <a:t>11/8/2023</a:t>
            </a:fld>
            <a:endParaRPr lang="en-US"/>
          </a:p>
        </p:txBody>
      </p:sp>
      <p:sp>
        <p:nvSpPr>
          <p:cNvPr id="5" name="Footer Placeholder 4"/>
          <p:cNvSpPr>
            <a:spLocks noGrp="1"/>
          </p:cNvSpPr>
          <p:nvPr>
            <p:ph type="ftr" sz="quarter" idx="11"/>
          </p:nvPr>
        </p:nvSpPr>
        <p:spPr>
          <a:xfrm>
            <a:off x="9651999" y="6356351"/>
            <a:ext cx="1928284"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7E63A33-8271-4DD0-9C48-789913D7C115}" type="slidenum">
              <a:rPr lang="en-US" smtClean="0"/>
              <a:pPr/>
              <a:t>‹#›</a:t>
            </a:fld>
            <a:endParaRPr lang="en-US"/>
          </a:p>
        </p:txBody>
      </p:sp>
      <p:sp>
        <p:nvSpPr>
          <p:cNvPr id="8" name="TextBox 7"/>
          <p:cNvSpPr txBox="1"/>
          <p:nvPr/>
        </p:nvSpPr>
        <p:spPr>
          <a:xfrm>
            <a:off x="1105709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2506287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1185768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Cliquez et modifiez le titre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987552"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6175437" y="3160060"/>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1698062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1016000"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8" name="Content Placeholder 2"/>
          <p:cNvSpPr>
            <a:spLocks noGrp="1"/>
          </p:cNvSpPr>
          <p:nvPr>
            <p:ph sz="half" idx="13"/>
          </p:nvPr>
        </p:nvSpPr>
        <p:spPr>
          <a:xfrm>
            <a:off x="1016000"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extLst>
      <p:ext uri="{BB962C8B-B14F-4D97-AF65-F5344CB8AC3E}">
        <p14:creationId xmlns:p14="http://schemas.microsoft.com/office/powerpoint/2010/main" val="796738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extLst>
      <p:ext uri="{BB962C8B-B14F-4D97-AF65-F5344CB8AC3E}">
        <p14:creationId xmlns:p14="http://schemas.microsoft.com/office/powerpoint/2010/main" val="418252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5994"/>
            </a:lvl1pPr>
          </a:lstStyle>
          <a:p>
            <a:r>
              <a:rPr lang="fr-FR"/>
              <a:t>Modifiez le style du titre</a:t>
            </a:r>
            <a:endParaRPr lang="en-CA"/>
          </a:p>
        </p:txBody>
      </p:sp>
      <p:sp>
        <p:nvSpPr>
          <p:cNvPr id="3" name="Text Placeholder 2"/>
          <p:cNvSpPr>
            <a:spLocks noGrp="1"/>
          </p:cNvSpPr>
          <p:nvPr>
            <p:ph type="body" idx="1"/>
          </p:nvPr>
        </p:nvSpPr>
        <p:spPr>
          <a:xfrm>
            <a:off x="831851" y="4589470"/>
            <a:ext cx="10515600" cy="1500187"/>
          </a:xfrm>
        </p:spPr>
        <p:txBody>
          <a:bodyPr/>
          <a:lstStyle>
            <a:lvl1pPr marL="0" indent="0">
              <a:buNone/>
              <a:defRPr sz="2398">
                <a:solidFill>
                  <a:schemeClr val="tx1">
                    <a:tint val="75000"/>
                  </a:schemeClr>
                </a:solidFill>
              </a:defRPr>
            </a:lvl1pPr>
            <a:lvl2pPr marL="456777" indent="0">
              <a:buNone/>
              <a:defRPr sz="1998">
                <a:solidFill>
                  <a:schemeClr val="tx1">
                    <a:tint val="75000"/>
                  </a:schemeClr>
                </a:solidFill>
              </a:defRPr>
            </a:lvl2pPr>
            <a:lvl3pPr marL="913554" indent="0">
              <a:buNone/>
              <a:defRPr sz="1798">
                <a:solidFill>
                  <a:schemeClr val="tx1">
                    <a:tint val="75000"/>
                  </a:schemeClr>
                </a:solidFill>
              </a:defRPr>
            </a:lvl3pPr>
            <a:lvl4pPr marL="1370331" indent="0">
              <a:buNone/>
              <a:defRPr sz="1599">
                <a:solidFill>
                  <a:schemeClr val="tx1">
                    <a:tint val="75000"/>
                  </a:schemeClr>
                </a:solidFill>
              </a:defRPr>
            </a:lvl4pPr>
            <a:lvl5pPr marL="1827108" indent="0">
              <a:buNone/>
              <a:defRPr sz="1599">
                <a:solidFill>
                  <a:schemeClr val="tx1">
                    <a:tint val="75000"/>
                  </a:schemeClr>
                </a:solidFill>
              </a:defRPr>
            </a:lvl5pPr>
            <a:lvl6pPr marL="2283885" indent="0">
              <a:buNone/>
              <a:defRPr sz="1599">
                <a:solidFill>
                  <a:schemeClr val="tx1">
                    <a:tint val="75000"/>
                  </a:schemeClr>
                </a:solidFill>
              </a:defRPr>
            </a:lvl6pPr>
            <a:lvl7pPr marL="2740663" indent="0">
              <a:buNone/>
              <a:defRPr sz="1599">
                <a:solidFill>
                  <a:schemeClr val="tx1">
                    <a:tint val="75000"/>
                  </a:schemeClr>
                </a:solidFill>
              </a:defRPr>
            </a:lvl7pPr>
            <a:lvl8pPr marL="3197440" indent="0">
              <a:buNone/>
              <a:defRPr sz="1599">
                <a:solidFill>
                  <a:schemeClr val="tx1">
                    <a:tint val="75000"/>
                  </a:schemeClr>
                </a:solidFill>
              </a:defRPr>
            </a:lvl8pPr>
            <a:lvl9pPr marL="3654217" indent="0">
              <a:buNone/>
              <a:defRPr sz="1599">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4278349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extLst>
      <p:ext uri="{BB962C8B-B14F-4D97-AF65-F5344CB8AC3E}">
        <p14:creationId xmlns:p14="http://schemas.microsoft.com/office/powerpoint/2010/main" val="159455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753556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289586337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4679577" cy="2209800"/>
          </a:xfrm>
        </p:spPr>
        <p:txBody>
          <a:bodyPr anchor="b"/>
          <a:lstStyle>
            <a:lvl1pPr algn="l">
              <a:defRPr sz="4400" b="0"/>
            </a:lvl1pPr>
          </a:lstStyle>
          <a:p>
            <a:r>
              <a:rPr lang="fr-CA"/>
              <a:t>Cliquez et modifiez le titre</a:t>
            </a:r>
            <a:endParaRPr/>
          </a:p>
        </p:txBody>
      </p:sp>
      <p:sp>
        <p:nvSpPr>
          <p:cNvPr id="3" name="Content Placeholder 2"/>
          <p:cNvSpPr>
            <a:spLocks noGrp="1"/>
          </p:cNvSpPr>
          <p:nvPr>
            <p:ph idx="1"/>
          </p:nvPr>
        </p:nvSpPr>
        <p:spPr>
          <a:xfrm>
            <a:off x="6705600" y="273051"/>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Text Placeholder 3"/>
          <p:cNvSpPr>
            <a:spLocks noGrp="1"/>
          </p:cNvSpPr>
          <p:nvPr>
            <p:ph type="body" sz="half" idx="2"/>
          </p:nvPr>
        </p:nvSpPr>
        <p:spPr>
          <a:xfrm>
            <a:off x="609600"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72018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Tree>
    <p:extLst>
      <p:ext uri="{BB962C8B-B14F-4D97-AF65-F5344CB8AC3E}">
        <p14:creationId xmlns:p14="http://schemas.microsoft.com/office/powerpoint/2010/main" val="1694373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4" y="381001"/>
            <a:ext cx="4847167"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6735234" y="2649071"/>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70BA1CFD-BFF0-48BC-9BA5-4974D7A6AB15}"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a:t>
            </a:fld>
            <a:endParaRPr lang="en-US"/>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
        <p:nvSpPr>
          <p:cNvPr id="8" name="Picture Placeholder 8"/>
          <p:cNvSpPr>
            <a:spLocks noGrp="1"/>
          </p:cNvSpPr>
          <p:nvPr>
            <p:ph type="pic" sz="quarter" idx="14"/>
          </p:nvPr>
        </p:nvSpPr>
        <p:spPr>
          <a:xfrm>
            <a:off x="3306234"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CA"/>
              <a:t>Faire glisser l'image vers l'espace réservé ou cliquer sur l'icône pour l'ajouter</a:t>
            </a:r>
            <a:endParaRPr/>
          </a:p>
        </p:txBody>
      </p:sp>
      <p:sp>
        <p:nvSpPr>
          <p:cNvPr id="10" name="Picture Placeholder 8"/>
          <p:cNvSpPr>
            <a:spLocks noGrp="1"/>
          </p:cNvSpPr>
          <p:nvPr>
            <p:ph type="pic" sz="quarter" idx="15"/>
          </p:nvPr>
        </p:nvSpPr>
        <p:spPr>
          <a:xfrm>
            <a:off x="359834"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CA"/>
              <a:t>Faire glisser l'image vers l'espace réservé ou cliquer sur l'icône pour l'ajouter</a:t>
            </a:r>
            <a:endParaRPr/>
          </a:p>
        </p:txBody>
      </p:sp>
    </p:spTree>
    <p:extLst>
      <p:ext uri="{BB962C8B-B14F-4D97-AF65-F5344CB8AC3E}">
        <p14:creationId xmlns:p14="http://schemas.microsoft.com/office/powerpoint/2010/main" val="1053202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Vertical Text Placeholder 2"/>
          <p:cNvSpPr>
            <a:spLocks noGrp="1"/>
          </p:cNvSpPr>
          <p:nvPr>
            <p:ph type="body" orient="vert" idx="1"/>
          </p:nvPr>
        </p:nvSpPr>
        <p:spPr>
          <a:xfrm>
            <a:off x="609601" y="2568389"/>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2216908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39"/>
            <a:ext cx="2032000" cy="5851525"/>
          </a:xfrm>
        </p:spPr>
        <p:txBody>
          <a:bodyPr vert="eaVert" anchor="t" anchorCtr="0"/>
          <a:lstStyle/>
          <a:p>
            <a:r>
              <a:rPr lang="fr-CA"/>
              <a:t>Cliquez et modifiez le titre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162025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BA1CFD-BFF0-48BC-9BA5-4974D7A6AB15}"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a:t>
            </a:fld>
            <a:endParaRPr lang="en-US"/>
          </a:p>
        </p:txBody>
      </p:sp>
    </p:spTree>
    <p:extLst>
      <p:ext uri="{BB962C8B-B14F-4D97-AF65-F5344CB8AC3E}">
        <p14:creationId xmlns:p14="http://schemas.microsoft.com/office/powerpoint/2010/main" val="14291905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5AB7B2"/>
                </a:solidFill>
              </a:defRPr>
            </a:lvl1pPr>
          </a:lstStyle>
          <a:p>
            <a:r>
              <a:rPr lang="fr-FR"/>
              <a:t>Modifiez le style du titre</a:t>
            </a:r>
            <a:endParaRPr lang="en-CA" dirty="0"/>
          </a:p>
        </p:txBody>
      </p:sp>
      <p:sp>
        <p:nvSpPr>
          <p:cNvPr id="3" name="Content Placeholder 2"/>
          <p:cNvSpPr>
            <a:spLocks noGrp="1"/>
          </p:cNvSpPr>
          <p:nvPr>
            <p:ph sz="half" idx="1"/>
          </p:nvPr>
        </p:nvSpPr>
        <p:spPr>
          <a:xfrm>
            <a:off x="838203"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Content Placeholder 3"/>
          <p:cNvSpPr>
            <a:spLocks noGrp="1"/>
          </p:cNvSpPr>
          <p:nvPr>
            <p:ph sz="half" idx="2"/>
          </p:nvPr>
        </p:nvSpPr>
        <p:spPr>
          <a:xfrm>
            <a:off x="6172200" y="1825624"/>
            <a:ext cx="5181600" cy="43513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186405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CA"/>
          </a:p>
        </p:txBody>
      </p:sp>
      <p:sp>
        <p:nvSpPr>
          <p:cNvPr id="3" name="Text Placeholder 2"/>
          <p:cNvSpPr>
            <a:spLocks noGrp="1"/>
          </p:cNvSpPr>
          <p:nvPr>
            <p:ph type="body" idx="1"/>
          </p:nvPr>
        </p:nvSpPr>
        <p:spPr>
          <a:xfrm>
            <a:off x="839792" y="1681163"/>
            <a:ext cx="5157787"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fr-FR"/>
              <a:t>Cliquez pour modifier les styles du texte du masque</a:t>
            </a:r>
          </a:p>
        </p:txBody>
      </p:sp>
      <p:sp>
        <p:nvSpPr>
          <p:cNvPr id="4" name="Content Placeholder 3"/>
          <p:cNvSpPr>
            <a:spLocks noGrp="1"/>
          </p:cNvSpPr>
          <p:nvPr>
            <p:ph sz="half" idx="2"/>
          </p:nvPr>
        </p:nvSpPr>
        <p:spPr>
          <a:xfrm>
            <a:off x="839792"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8" b="1"/>
            </a:lvl1pPr>
            <a:lvl2pPr marL="456777" indent="0">
              <a:buNone/>
              <a:defRPr sz="1998" b="1"/>
            </a:lvl2pPr>
            <a:lvl3pPr marL="913554" indent="0">
              <a:buNone/>
              <a:defRPr sz="1798" b="1"/>
            </a:lvl3pPr>
            <a:lvl4pPr marL="1370331" indent="0">
              <a:buNone/>
              <a:defRPr sz="1599" b="1"/>
            </a:lvl4pPr>
            <a:lvl5pPr marL="1827108" indent="0">
              <a:buNone/>
              <a:defRPr sz="1599" b="1"/>
            </a:lvl5pPr>
            <a:lvl6pPr marL="2283885" indent="0">
              <a:buNone/>
              <a:defRPr sz="1599" b="1"/>
            </a:lvl6pPr>
            <a:lvl7pPr marL="2740663" indent="0">
              <a:buNone/>
              <a:defRPr sz="1599" b="1"/>
            </a:lvl7pPr>
            <a:lvl8pPr marL="3197440" indent="0">
              <a:buNone/>
              <a:defRPr sz="1599" b="1"/>
            </a:lvl8pPr>
            <a:lvl9pPr marL="3654217" indent="0">
              <a:buNone/>
              <a:defRPr sz="1599"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7" name="Date Placeholder 6"/>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349710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CA"/>
          </a:p>
        </p:txBody>
      </p:sp>
      <p:sp>
        <p:nvSpPr>
          <p:cNvPr id="3" name="Date Placeholder 2"/>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91772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48894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1"/>
            <a:ext cx="3932237" cy="1600200"/>
          </a:xfrm>
        </p:spPr>
        <p:txBody>
          <a:bodyPr anchor="b"/>
          <a:lstStyle>
            <a:lvl1pPr>
              <a:defRPr sz="3197"/>
            </a:lvl1pPr>
          </a:lstStyle>
          <a:p>
            <a:r>
              <a:rPr lang="fr-FR"/>
              <a:t>Modifiez le style du titre</a:t>
            </a:r>
            <a:endParaRPr lang="en-CA"/>
          </a:p>
        </p:txBody>
      </p:sp>
      <p:sp>
        <p:nvSpPr>
          <p:cNvPr id="3" name="Content Placeholder 2"/>
          <p:cNvSpPr>
            <a:spLocks noGrp="1"/>
          </p:cNvSpPr>
          <p:nvPr>
            <p:ph idx="1"/>
          </p:nvPr>
        </p:nvSpPr>
        <p:spPr>
          <a:xfrm>
            <a:off x="5183188" y="987425"/>
            <a:ext cx="6172200" cy="4873626"/>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246234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92" y="457201"/>
            <a:ext cx="3932237" cy="1600200"/>
          </a:xfrm>
        </p:spPr>
        <p:txBody>
          <a:bodyPr anchor="b"/>
          <a:lstStyle>
            <a:lvl1pPr>
              <a:defRPr sz="3197"/>
            </a:lvl1pPr>
          </a:lstStyle>
          <a:p>
            <a:r>
              <a:rPr lang="fr-FR"/>
              <a:t>Modifiez le style du titre</a:t>
            </a:r>
            <a:endParaRPr lang="en-CA"/>
          </a:p>
        </p:txBody>
      </p:sp>
      <p:sp>
        <p:nvSpPr>
          <p:cNvPr id="3" name="Picture Placeholder 2"/>
          <p:cNvSpPr>
            <a:spLocks noGrp="1"/>
          </p:cNvSpPr>
          <p:nvPr>
            <p:ph type="pic" idx="1"/>
          </p:nvPr>
        </p:nvSpPr>
        <p:spPr>
          <a:xfrm>
            <a:off x="5183188" y="987425"/>
            <a:ext cx="6172200" cy="4873626"/>
          </a:xfrm>
        </p:spPr>
        <p:txBody>
          <a:bodyPr/>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fr-FR"/>
              <a:t>Cliquez sur l'icône pour ajouter une image</a:t>
            </a:r>
            <a:endParaRPr lang="en-CA"/>
          </a:p>
        </p:txBody>
      </p:sp>
      <p:sp>
        <p:nvSpPr>
          <p:cNvPr id="4" name="Text Placeholder 3"/>
          <p:cNvSpPr>
            <a:spLocks noGrp="1"/>
          </p:cNvSpPr>
          <p:nvPr>
            <p:ph type="body" sz="half" idx="2"/>
          </p:nvPr>
        </p:nvSpPr>
        <p:spPr>
          <a:xfrm>
            <a:off x="839792" y="2057400"/>
            <a:ext cx="3932237" cy="3811588"/>
          </a:xfrm>
        </p:spPr>
        <p:txBody>
          <a:bodyPr/>
          <a:lstStyle>
            <a:lvl1pPr marL="0" indent="0">
              <a:buNone/>
              <a:defRPr sz="1599"/>
            </a:lvl1pPr>
            <a:lvl2pPr marL="456777" indent="0">
              <a:buNone/>
              <a:defRPr sz="1399"/>
            </a:lvl2pPr>
            <a:lvl3pPr marL="913554" indent="0">
              <a:buNone/>
              <a:defRPr sz="1199"/>
            </a:lvl3pPr>
            <a:lvl4pPr marL="1370331" indent="0">
              <a:buNone/>
              <a:defRPr sz="999"/>
            </a:lvl4pPr>
            <a:lvl5pPr marL="1827108" indent="0">
              <a:buNone/>
              <a:defRPr sz="999"/>
            </a:lvl5pPr>
            <a:lvl6pPr marL="2283885" indent="0">
              <a:buNone/>
              <a:defRPr sz="999"/>
            </a:lvl6pPr>
            <a:lvl7pPr marL="2740663" indent="0">
              <a:buNone/>
              <a:defRPr sz="999"/>
            </a:lvl7pPr>
            <a:lvl8pPr marL="3197440" indent="0">
              <a:buNone/>
              <a:defRPr sz="999"/>
            </a:lvl8pPr>
            <a:lvl9pPr marL="3654217" indent="0">
              <a:buNone/>
              <a:defRPr sz="99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A3E5124-AE93-4758-9D45-7DBF87764042}" type="datetimeFigureOut">
              <a:rPr lang="en-CA" smtClean="0"/>
              <a:pPr/>
              <a:t>2023-11-08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C357B1B-52C3-4B41-A0E3-852236610441}" type="slidenum">
              <a:rPr lang="en-CA" smtClean="0"/>
              <a:pPr/>
              <a:t>‹#›</a:t>
            </a:fld>
            <a:endParaRPr lang="en-CA"/>
          </a:p>
        </p:txBody>
      </p:sp>
    </p:spTree>
    <p:extLst>
      <p:ext uri="{BB962C8B-B14F-4D97-AF65-F5344CB8AC3E}">
        <p14:creationId xmlns:p14="http://schemas.microsoft.com/office/powerpoint/2010/main" val="318240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fr-FR"/>
              <a:t>Modifiez le style du titre</a:t>
            </a:r>
            <a:endParaRPr lang="en-CA"/>
          </a:p>
        </p:txBody>
      </p:sp>
      <p:sp>
        <p:nvSpPr>
          <p:cNvPr id="3" name="Text Placeholder 2"/>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4" name="Date Placeholder 3"/>
          <p:cNvSpPr>
            <a:spLocks noGrp="1"/>
          </p:cNvSpPr>
          <p:nvPr>
            <p:ph type="dt" sz="half" idx="2"/>
          </p:nvPr>
        </p:nvSpPr>
        <p:spPr>
          <a:xfrm>
            <a:off x="838200" y="6356357"/>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2A3E5124-AE93-4758-9D45-7DBF87764042}" type="datetimeFigureOut">
              <a:rPr lang="en-CA" smtClean="0"/>
              <a:pPr/>
              <a:t>2023-11-08</a:t>
            </a:fld>
            <a:endParaRPr lang="en-CA"/>
          </a:p>
        </p:txBody>
      </p:sp>
      <p:sp>
        <p:nvSpPr>
          <p:cNvPr id="5" name="Footer Placeholder 4"/>
          <p:cNvSpPr>
            <a:spLocks noGrp="1"/>
          </p:cNvSpPr>
          <p:nvPr>
            <p:ph type="ftr" sz="quarter" idx="3"/>
          </p:nvPr>
        </p:nvSpPr>
        <p:spPr>
          <a:xfrm>
            <a:off x="4038601" y="6356357"/>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7"/>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FC357B1B-52C3-4B41-A0E3-852236610441}" type="slidenum">
              <a:rPr lang="en-CA" smtClean="0"/>
              <a:pPr/>
              <a:t>‹#›</a:t>
            </a:fld>
            <a:endParaRPr lang="en-CA"/>
          </a:p>
        </p:txBody>
      </p:sp>
    </p:spTree>
    <p:extLst>
      <p:ext uri="{BB962C8B-B14F-4D97-AF65-F5344CB8AC3E}">
        <p14:creationId xmlns:p14="http://schemas.microsoft.com/office/powerpoint/2010/main" val="29034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43346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fr-CA"/>
              <a:t>Cliquez et modifiez le titre</a:t>
            </a:r>
            <a:endParaRPr/>
          </a:p>
        </p:txBody>
      </p:sp>
      <p:sp>
        <p:nvSpPr>
          <p:cNvPr id="3" name="Text Placeholder 2"/>
          <p:cNvSpPr>
            <a:spLocks noGrp="1"/>
          </p:cNvSpPr>
          <p:nvPr>
            <p:ph type="body" idx="1"/>
          </p:nvPr>
        </p:nvSpPr>
        <p:spPr>
          <a:xfrm>
            <a:off x="986367" y="2770095"/>
            <a:ext cx="10217152" cy="326716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70BA1CFD-BFF0-48BC-9BA5-4974D7A6AB15}" type="datetimeFigureOut">
              <a:rPr lang="en-US" smtClean="0"/>
              <a:pPr/>
              <a:t>11/8/2023</a:t>
            </a:fld>
            <a:endParaRPr lang="en-US"/>
          </a:p>
        </p:txBody>
      </p:sp>
      <p:sp>
        <p:nvSpPr>
          <p:cNvPr id="5" name="Footer Placeholder 4"/>
          <p:cNvSpPr>
            <a:spLocks noGrp="1"/>
          </p:cNvSpPr>
          <p:nvPr>
            <p:ph type="ftr" sz="quarter" idx="3"/>
          </p:nvPr>
        </p:nvSpPr>
        <p:spPr>
          <a:xfrm>
            <a:off x="7719484" y="6356351"/>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D12AA694-00EB-4F4B-AABB-6F50FB178914}" type="slidenum">
              <a:rPr lang="en-US" smtClean="0"/>
              <a:pPr/>
              <a:t>‹#›</a:t>
            </a:fld>
            <a:endParaRPr lang="en-US"/>
          </a:p>
        </p:txBody>
      </p:sp>
    </p:spTree>
    <p:extLst>
      <p:ext uri="{BB962C8B-B14F-4D97-AF65-F5344CB8AC3E}">
        <p14:creationId xmlns:p14="http://schemas.microsoft.com/office/powerpoint/2010/main" val="41097703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notesSlide" Target="../notesSlides/notesSlide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slideLayout" Target="../slideLayouts/slideLayout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notesSlide" Target="../notesSlides/notesSlide11.xml"/><Relationship Id="rId5" Type="http://schemas.openxmlformats.org/officeDocument/2006/relationships/tags" Target="../tags/tag30.xml"/><Relationship Id="rId10" Type="http://schemas.openxmlformats.org/officeDocument/2006/relationships/slideLayout" Target="../slideLayouts/slideLayout2.xml"/><Relationship Id="rId4" Type="http://schemas.openxmlformats.org/officeDocument/2006/relationships/tags" Target="../tags/tag29.xml"/><Relationship Id="rId9" Type="http://schemas.openxmlformats.org/officeDocument/2006/relationships/tags" Target="../tags/tag34.xml"/></Relationships>
</file>

<file path=ppt/slides/_rels/slide1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slideLayout" Target="../slideLayouts/slideLayout2.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notesSlide" Target="../notesSlides/notesSlide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a:grpSpLocks noGrp="1" noUngrp="1" noRot="1" noMove="1" noResize="1"/>
          </p:cNvGrpSpPr>
          <p:nvPr/>
        </p:nvGrpSpPr>
        <p:grpSpPr>
          <a:xfrm>
            <a:off x="685800" y="685800"/>
            <a:ext cx="10820400" cy="5486400"/>
            <a:chOff x="0" y="0"/>
            <a:chExt cx="7026195" cy="3562578"/>
          </a:xfrm>
        </p:grpSpPr>
        <p:sp>
          <p:nvSpPr>
            <p:cNvPr id="3" name="Freeform 3"/>
            <p:cNvSpPr>
              <a:spLocks noGrp="1" noRot="1" noMove="1" noResize="1" noEditPoints="1" noAdjustHandles="1" noChangeArrowheads="1" noChangeShapeType="1"/>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txBody>
            <a:bodyPr/>
            <a:lstStyle/>
            <a:p>
              <a:pPr defTabSz="609630"/>
              <a:endParaRPr lang="fr-CA" sz="1200" dirty="0">
                <a:solidFill>
                  <a:prstClr val="black"/>
                </a:solidFill>
                <a:latin typeface="Calibri"/>
              </a:endParaRPr>
            </a:p>
          </p:txBody>
        </p:sp>
        <p:sp>
          <p:nvSpPr>
            <p:cNvPr id="4" name="Freeform 4"/>
            <p:cNvSpPr>
              <a:spLocks noGrp="1" noRot="1" noMove="1" noResize="1" noEditPoints="1" noAdjustHandles="1" noChangeArrowheads="1" noChangeShapeType="1"/>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txBody>
            <a:bodyPr/>
            <a:lstStyle/>
            <a:p>
              <a:pPr defTabSz="609630"/>
              <a:endParaRPr lang="fr-CA" sz="1200">
                <a:solidFill>
                  <a:prstClr val="black"/>
                </a:solidFill>
                <a:latin typeface="Calibri"/>
              </a:endParaRPr>
            </a:p>
          </p:txBody>
        </p:sp>
      </p:grpSp>
      <p:sp>
        <p:nvSpPr>
          <p:cNvPr id="5" name="AutoShape 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flipV="1">
            <a:off x="1096068" y="3576052"/>
            <a:ext cx="5609573" cy="5348"/>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a:fillRect/>
          </a:stretch>
        </p:blipFill>
        <p:spPr>
          <a:xfrm>
            <a:off x="7544735" y="997219"/>
            <a:ext cx="3409071" cy="3735969"/>
          </a:xfrm>
          <a:prstGeom prst="rect">
            <a:avLst/>
          </a:prstGeom>
        </p:spPr>
      </p:pic>
      <p:pic>
        <p:nvPicPr>
          <p:cNvPr id="13"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rcRect/>
          <a:stretch>
            <a:fillRect/>
          </a:stretch>
        </p:blipFill>
        <p:spPr>
          <a:xfrm>
            <a:off x="7565055" y="4854549"/>
            <a:ext cx="3409071" cy="897655"/>
          </a:xfrm>
          <a:prstGeom prst="rect">
            <a:avLst/>
          </a:prstGeom>
        </p:spPr>
      </p:pic>
      <p:sp>
        <p:nvSpPr>
          <p:cNvPr id="14" name="TextBox 14">
            <a:extLst>
              <a:ext uri="{C183D7F6-B498-43B3-948B-1728B52AA6E4}">
                <adec:decorative xmlns:adec="http://schemas.microsoft.com/office/drawing/2017/decorative" val="1"/>
              </a:ext>
            </a:extLst>
          </p:cNvPr>
          <p:cNvSpPr txBox="1">
            <a:spLocks/>
          </p:cNvSpPr>
          <p:nvPr/>
        </p:nvSpPr>
        <p:spPr>
          <a:xfrm>
            <a:off x="1238194" y="1827314"/>
            <a:ext cx="5410302" cy="1292662"/>
          </a:xfrm>
          <a:prstGeom prst="rect">
            <a:avLst/>
          </a:prstGeom>
        </p:spPr>
        <p:txBody>
          <a:bodyPr wrap="square" lIns="0" tIns="0" rIns="0" bIns="0" rtlCol="0" anchor="t">
            <a:spAutoFit/>
          </a:bodyPr>
          <a:lstStyle/>
          <a:p>
            <a:pPr defTabSz="609630">
              <a:defRPr/>
            </a:pPr>
            <a:r>
              <a:rPr lang="fr-CA" sz="2800" dirty="0">
                <a:latin typeface="Lucida Bright" panose="02040602050505020304" pitchFamily="18" charset="0"/>
              </a:rPr>
              <a:t>Devenir « Choisir avec soin » : l’amélioration continue de la qualité en actions</a:t>
            </a:r>
            <a:endParaRPr lang="en-US" sz="2800" dirty="0">
              <a:latin typeface="Lucida Bright" panose="02040602050505020304" pitchFamily="18" charset="0"/>
            </a:endParaRPr>
          </a:p>
        </p:txBody>
      </p:sp>
      <p:sp>
        <p:nvSpPr>
          <p:cNvPr id="15" name="TextBox 15">
            <a:extLst>
              <a:ext uri="{C183D7F6-B498-43B3-948B-1728B52AA6E4}">
                <adec:decorative xmlns:adec="http://schemas.microsoft.com/office/drawing/2017/decorative" val="1"/>
              </a:ext>
            </a:extLst>
          </p:cNvPr>
          <p:cNvSpPr txBox="1"/>
          <p:nvPr/>
        </p:nvSpPr>
        <p:spPr>
          <a:xfrm>
            <a:off x="1295338" y="3868233"/>
            <a:ext cx="5062330" cy="636649"/>
          </a:xfrm>
          <a:prstGeom prst="rect">
            <a:avLst/>
          </a:prstGeom>
        </p:spPr>
        <p:txBody>
          <a:bodyPr wrap="square" lIns="0" tIns="0" rIns="0" bIns="0" rtlCol="0" anchor="t">
            <a:spAutoFit/>
          </a:bodyPr>
          <a:lstStyle/>
          <a:p>
            <a:pPr defTabSz="609630">
              <a:lnSpc>
                <a:spcPts val="2613"/>
              </a:lnSpc>
            </a:pPr>
            <a:r>
              <a:rPr lang="en-US" sz="1866" dirty="0" err="1">
                <a:solidFill>
                  <a:prstClr val="black"/>
                </a:solidFill>
                <a:latin typeface="Lucida Bright" panose="02040602050505020304" pitchFamily="18" charset="0"/>
                <a:cs typeface="Arial" panose="020B0604020202020204" pitchFamily="34" charset="0"/>
              </a:rPr>
              <a:t>Présentée</a:t>
            </a:r>
            <a:r>
              <a:rPr lang="en-US" sz="1866" dirty="0">
                <a:solidFill>
                  <a:prstClr val="black"/>
                </a:solidFill>
                <a:latin typeface="Lucida Bright" panose="02040602050505020304" pitchFamily="18" charset="0"/>
                <a:cs typeface="Arial" panose="020B0604020202020204" pitchFamily="34" charset="0"/>
              </a:rPr>
              <a:t> par: </a:t>
            </a:r>
            <a:r>
              <a:rPr lang="en-US" sz="1866" dirty="0">
                <a:latin typeface="Lucida Bright" panose="02040602050505020304" pitchFamily="18" charset="0"/>
                <a:cs typeface="Arial" panose="020B0604020202020204" pitchFamily="34" charset="0"/>
              </a:rPr>
              <a:t>Dre Stéphanie Castonguay et </a:t>
            </a:r>
            <a:r>
              <a:rPr lang="en-US" sz="1866" dirty="0" err="1">
                <a:latin typeface="Lucida Bright" panose="02040602050505020304" pitchFamily="18" charset="0"/>
                <a:cs typeface="Arial" panose="020B0604020202020204" pitchFamily="34" charset="0"/>
              </a:rPr>
              <a:t>Mme</a:t>
            </a:r>
            <a:r>
              <a:rPr lang="en-US" sz="1866" dirty="0">
                <a:latin typeface="Lucida Bright" panose="02040602050505020304" pitchFamily="18" charset="0"/>
                <a:cs typeface="Arial" panose="020B0604020202020204" pitchFamily="34" charset="0"/>
              </a:rPr>
              <a:t> Amanda Try</a:t>
            </a:r>
          </a:p>
        </p:txBody>
      </p:sp>
      <p:pic>
        <p:nvPicPr>
          <p:cNvPr id="18" name="Picture 17" descr="Text&#10;&#10;Description automatically generated with low confidence">
            <a:extLst>
              <a:ext uri="{FF2B5EF4-FFF2-40B4-BE49-F238E27FC236}">
                <a16:creationId xmlns:a16="http://schemas.microsoft.com/office/drawing/2014/main" id="{8FAD78BB-6AA9-B930-36B0-8CF8DA4EE16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96068" y="5077914"/>
            <a:ext cx="3069533" cy="7105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Google Shape;2339;p42">
            <a:extLst>
              <a:ext uri="{FF2B5EF4-FFF2-40B4-BE49-F238E27FC236}">
                <a16:creationId xmlns:a16="http://schemas.microsoft.com/office/drawing/2014/main" id="{E9A8431E-F6CF-4C17-AF85-32E536EF9E0D}"/>
              </a:ext>
            </a:extLst>
          </p:cNvPr>
          <p:cNvSpPr/>
          <p:nvPr>
            <p:custDataLst>
              <p:tags r:id="rId1"/>
            </p:custDataLst>
          </p:nvPr>
        </p:nvSpPr>
        <p:spPr>
          <a:xfrm>
            <a:off x="1730076" y="4181068"/>
            <a:ext cx="3678933" cy="1666741"/>
          </a:xfrm>
          <a:prstGeom prst="roundRect">
            <a:avLst>
              <a:gd name="adj" fmla="val 9715"/>
            </a:avLst>
          </a:prstGeom>
          <a:solidFill>
            <a:schemeClr val="tx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339;p42">
            <a:extLst>
              <a:ext uri="{FF2B5EF4-FFF2-40B4-BE49-F238E27FC236}">
                <a16:creationId xmlns:a16="http://schemas.microsoft.com/office/drawing/2014/main" id="{BC1BC49E-012A-4D11-873A-29A54E1F10A0}"/>
              </a:ext>
            </a:extLst>
          </p:cNvPr>
          <p:cNvSpPr/>
          <p:nvPr>
            <p:custDataLst>
              <p:tags r:id="rId2"/>
            </p:custDataLst>
          </p:nvPr>
        </p:nvSpPr>
        <p:spPr>
          <a:xfrm>
            <a:off x="1677600" y="4140756"/>
            <a:ext cx="3678933" cy="1666741"/>
          </a:xfrm>
          <a:prstGeom prst="roundRect">
            <a:avLst>
              <a:gd name="adj" fmla="val 9715"/>
            </a:avLst>
          </a:prstGeom>
          <a:solidFill>
            <a:srgbClr val="FCE7E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50;p17">
            <a:extLst>
              <a:ext uri="{FF2B5EF4-FFF2-40B4-BE49-F238E27FC236}">
                <a16:creationId xmlns:a16="http://schemas.microsoft.com/office/drawing/2014/main" id="{878A1C04-C50E-4F7B-BC18-6E7EED186516}"/>
              </a:ext>
            </a:extLst>
          </p:cNvPr>
          <p:cNvSpPr/>
          <p:nvPr>
            <p:custDataLst>
              <p:tags r:id="rId3"/>
            </p:custDataLst>
          </p:nvPr>
        </p:nvSpPr>
        <p:spPr>
          <a:xfrm>
            <a:off x="2954175" y="1511066"/>
            <a:ext cx="1050639" cy="1354071"/>
          </a:xfrm>
          <a:custGeom>
            <a:avLst/>
            <a:gdLst/>
            <a:ahLst/>
            <a:cxnLst/>
            <a:rect l="l" t="t" r="r" b="b"/>
            <a:pathLst>
              <a:path w="13303" h="17145" extrusionOk="0">
                <a:moveTo>
                  <a:pt x="6713" y="385"/>
                </a:moveTo>
                <a:cubicBezTo>
                  <a:pt x="10279" y="385"/>
                  <a:pt x="12656" y="3203"/>
                  <a:pt x="12595" y="6674"/>
                </a:cubicBezTo>
                <a:cubicBezTo>
                  <a:pt x="12534" y="10146"/>
                  <a:pt x="9765" y="12598"/>
                  <a:pt x="6378" y="12598"/>
                </a:cubicBezTo>
                <a:cubicBezTo>
                  <a:pt x="6372" y="12598"/>
                  <a:pt x="6366" y="12598"/>
                  <a:pt x="6360" y="12598"/>
                </a:cubicBezTo>
                <a:lnTo>
                  <a:pt x="6362" y="12598"/>
                </a:lnTo>
                <a:cubicBezTo>
                  <a:pt x="2836" y="12588"/>
                  <a:pt x="446" y="9771"/>
                  <a:pt x="387" y="6376"/>
                </a:cubicBezTo>
                <a:cubicBezTo>
                  <a:pt x="455" y="2853"/>
                  <a:pt x="3136" y="444"/>
                  <a:pt x="6602" y="386"/>
                </a:cubicBezTo>
                <a:cubicBezTo>
                  <a:pt x="6639" y="385"/>
                  <a:pt x="6676" y="385"/>
                  <a:pt x="6713" y="385"/>
                </a:cubicBezTo>
                <a:close/>
                <a:moveTo>
                  <a:pt x="2197" y="11391"/>
                </a:moveTo>
                <a:cubicBezTo>
                  <a:pt x="2996" y="12095"/>
                  <a:pt x="3991" y="12591"/>
                  <a:pt x="5131" y="12828"/>
                </a:cubicBezTo>
                <a:cubicBezTo>
                  <a:pt x="4596" y="14065"/>
                  <a:pt x="4059" y="15304"/>
                  <a:pt x="3520" y="16542"/>
                </a:cubicBezTo>
                <a:cubicBezTo>
                  <a:pt x="3198" y="16017"/>
                  <a:pt x="2869" y="15498"/>
                  <a:pt x="2551" y="14971"/>
                </a:cubicBezTo>
                <a:cubicBezTo>
                  <a:pt x="2524" y="14924"/>
                  <a:pt x="2474" y="14890"/>
                  <a:pt x="2420" y="14883"/>
                </a:cubicBezTo>
                <a:cubicBezTo>
                  <a:pt x="2405" y="14880"/>
                  <a:pt x="2391" y="14879"/>
                  <a:pt x="2377" y="14879"/>
                </a:cubicBezTo>
                <a:cubicBezTo>
                  <a:pt x="2362" y="14879"/>
                  <a:pt x="2348" y="14880"/>
                  <a:pt x="2335" y="14883"/>
                </a:cubicBezTo>
                <a:cubicBezTo>
                  <a:pt x="1735" y="15010"/>
                  <a:pt x="1135" y="15126"/>
                  <a:pt x="535" y="15250"/>
                </a:cubicBezTo>
                <a:cubicBezTo>
                  <a:pt x="1087" y="13963"/>
                  <a:pt x="1641" y="12676"/>
                  <a:pt x="2197" y="11391"/>
                </a:cubicBezTo>
                <a:close/>
                <a:moveTo>
                  <a:pt x="10792" y="11396"/>
                </a:moveTo>
                <a:cubicBezTo>
                  <a:pt x="11346" y="12680"/>
                  <a:pt x="11900" y="13965"/>
                  <a:pt x="12453" y="15250"/>
                </a:cubicBezTo>
                <a:cubicBezTo>
                  <a:pt x="11853" y="15126"/>
                  <a:pt x="11251" y="15009"/>
                  <a:pt x="10652" y="14883"/>
                </a:cubicBezTo>
                <a:cubicBezTo>
                  <a:pt x="10638" y="14879"/>
                  <a:pt x="10624" y="14878"/>
                  <a:pt x="10609" y="14878"/>
                </a:cubicBezTo>
                <a:cubicBezTo>
                  <a:pt x="10595" y="14878"/>
                  <a:pt x="10581" y="14879"/>
                  <a:pt x="10567" y="14883"/>
                </a:cubicBezTo>
                <a:cubicBezTo>
                  <a:pt x="10511" y="14890"/>
                  <a:pt x="10464" y="14922"/>
                  <a:pt x="10437" y="14971"/>
                </a:cubicBezTo>
                <a:cubicBezTo>
                  <a:pt x="10117" y="15496"/>
                  <a:pt x="9789" y="16017"/>
                  <a:pt x="9466" y="16542"/>
                </a:cubicBezTo>
                <a:cubicBezTo>
                  <a:pt x="8932" y="15313"/>
                  <a:pt x="8398" y="14084"/>
                  <a:pt x="7865" y="12855"/>
                </a:cubicBezTo>
                <a:cubicBezTo>
                  <a:pt x="8954" y="12641"/>
                  <a:pt x="9964" y="12137"/>
                  <a:pt x="10792" y="11396"/>
                </a:cubicBezTo>
                <a:close/>
                <a:moveTo>
                  <a:pt x="6490" y="1"/>
                </a:moveTo>
                <a:cubicBezTo>
                  <a:pt x="2890" y="1"/>
                  <a:pt x="75" y="2761"/>
                  <a:pt x="6" y="6376"/>
                </a:cubicBezTo>
                <a:cubicBezTo>
                  <a:pt x="38" y="8275"/>
                  <a:pt x="732" y="9929"/>
                  <a:pt x="1906" y="11111"/>
                </a:cubicBezTo>
                <a:cubicBezTo>
                  <a:pt x="1289" y="12539"/>
                  <a:pt x="674" y="13968"/>
                  <a:pt x="60" y="15398"/>
                </a:cubicBezTo>
                <a:cubicBezTo>
                  <a:pt x="1" y="15486"/>
                  <a:pt x="42" y="15624"/>
                  <a:pt x="144" y="15677"/>
                </a:cubicBezTo>
                <a:cubicBezTo>
                  <a:pt x="149" y="15678"/>
                  <a:pt x="154" y="15680"/>
                  <a:pt x="161" y="15683"/>
                </a:cubicBezTo>
                <a:cubicBezTo>
                  <a:pt x="169" y="15687"/>
                  <a:pt x="179" y="15692"/>
                  <a:pt x="188" y="15694"/>
                </a:cubicBezTo>
                <a:cubicBezTo>
                  <a:pt x="204" y="15700"/>
                  <a:pt x="221" y="15703"/>
                  <a:pt x="238" y="15703"/>
                </a:cubicBezTo>
                <a:cubicBezTo>
                  <a:pt x="263" y="15703"/>
                  <a:pt x="288" y="15696"/>
                  <a:pt x="310" y="15685"/>
                </a:cubicBezTo>
                <a:cubicBezTo>
                  <a:pt x="970" y="15542"/>
                  <a:pt x="1633" y="15417"/>
                  <a:pt x="2294" y="15279"/>
                </a:cubicBezTo>
                <a:cubicBezTo>
                  <a:pt x="2654" y="15870"/>
                  <a:pt x="3027" y="16453"/>
                  <a:pt x="3384" y="17047"/>
                </a:cubicBezTo>
                <a:cubicBezTo>
                  <a:pt x="3411" y="17096"/>
                  <a:pt x="3460" y="17128"/>
                  <a:pt x="3516" y="17135"/>
                </a:cubicBezTo>
                <a:cubicBezTo>
                  <a:pt x="3535" y="17141"/>
                  <a:pt x="3555" y="17145"/>
                  <a:pt x="3574" y="17145"/>
                </a:cubicBezTo>
                <a:cubicBezTo>
                  <a:pt x="3629" y="17145"/>
                  <a:pt x="3681" y="17116"/>
                  <a:pt x="3712" y="17047"/>
                </a:cubicBezTo>
                <a:cubicBezTo>
                  <a:pt x="3719" y="17035"/>
                  <a:pt x="3722" y="17023"/>
                  <a:pt x="3729" y="17011"/>
                </a:cubicBezTo>
                <a:cubicBezTo>
                  <a:pt x="3729" y="17006"/>
                  <a:pt x="3732" y="17003"/>
                  <a:pt x="3732" y="16999"/>
                </a:cubicBezTo>
                <a:cubicBezTo>
                  <a:pt x="4327" y="15634"/>
                  <a:pt x="4920" y="14269"/>
                  <a:pt x="5512" y="12902"/>
                </a:cubicBezTo>
                <a:cubicBezTo>
                  <a:pt x="5718" y="12933"/>
                  <a:pt x="5925" y="12957"/>
                  <a:pt x="6139" y="12970"/>
                </a:cubicBezTo>
                <a:cubicBezTo>
                  <a:pt x="6289" y="12981"/>
                  <a:pt x="6439" y="12986"/>
                  <a:pt x="6588" y="12986"/>
                </a:cubicBezTo>
                <a:cubicBezTo>
                  <a:pt x="6888" y="12986"/>
                  <a:pt x="7187" y="12965"/>
                  <a:pt x="7484" y="12924"/>
                </a:cubicBezTo>
                <a:cubicBezTo>
                  <a:pt x="8072" y="14284"/>
                  <a:pt x="8662" y="15643"/>
                  <a:pt x="9253" y="16999"/>
                </a:cubicBezTo>
                <a:cubicBezTo>
                  <a:pt x="9255" y="17003"/>
                  <a:pt x="9257" y="17006"/>
                  <a:pt x="9259" y="17009"/>
                </a:cubicBezTo>
                <a:cubicBezTo>
                  <a:pt x="9264" y="17021"/>
                  <a:pt x="9269" y="17035"/>
                  <a:pt x="9274" y="17047"/>
                </a:cubicBezTo>
                <a:cubicBezTo>
                  <a:pt x="9304" y="17116"/>
                  <a:pt x="9356" y="17145"/>
                  <a:pt x="9411" y="17145"/>
                </a:cubicBezTo>
                <a:cubicBezTo>
                  <a:pt x="9430" y="17145"/>
                  <a:pt x="9449" y="17141"/>
                  <a:pt x="9468" y="17135"/>
                </a:cubicBezTo>
                <a:cubicBezTo>
                  <a:pt x="9525" y="17128"/>
                  <a:pt x="9575" y="17096"/>
                  <a:pt x="9602" y="17047"/>
                </a:cubicBezTo>
                <a:cubicBezTo>
                  <a:pt x="9959" y="16453"/>
                  <a:pt x="10331" y="15870"/>
                  <a:pt x="10692" y="15279"/>
                </a:cubicBezTo>
                <a:cubicBezTo>
                  <a:pt x="11353" y="15417"/>
                  <a:pt x="12016" y="15542"/>
                  <a:pt x="12675" y="15685"/>
                </a:cubicBezTo>
                <a:cubicBezTo>
                  <a:pt x="12697" y="15697"/>
                  <a:pt x="12721" y="15703"/>
                  <a:pt x="12746" y="15703"/>
                </a:cubicBezTo>
                <a:cubicBezTo>
                  <a:pt x="12763" y="15703"/>
                  <a:pt x="12781" y="15700"/>
                  <a:pt x="12798" y="15694"/>
                </a:cubicBezTo>
                <a:cubicBezTo>
                  <a:pt x="12808" y="15692"/>
                  <a:pt x="12820" y="15687"/>
                  <a:pt x="12830" y="15682"/>
                </a:cubicBezTo>
                <a:cubicBezTo>
                  <a:pt x="12833" y="15680"/>
                  <a:pt x="12837" y="15678"/>
                  <a:pt x="12842" y="15677"/>
                </a:cubicBezTo>
                <a:cubicBezTo>
                  <a:pt x="12944" y="15626"/>
                  <a:pt x="12985" y="15488"/>
                  <a:pt x="12927" y="15398"/>
                </a:cubicBezTo>
                <a:cubicBezTo>
                  <a:pt x="12313" y="13968"/>
                  <a:pt x="11698" y="12539"/>
                  <a:pt x="11081" y="11111"/>
                </a:cubicBezTo>
                <a:cubicBezTo>
                  <a:pt x="12128" y="10043"/>
                  <a:pt x="12815" y="8597"/>
                  <a:pt x="12961" y="6966"/>
                </a:cubicBezTo>
                <a:cubicBezTo>
                  <a:pt x="13303" y="3152"/>
                  <a:pt x="10596" y="185"/>
                  <a:pt x="6828" y="9"/>
                </a:cubicBezTo>
                <a:cubicBezTo>
                  <a:pt x="6715" y="3"/>
                  <a:pt x="6602" y="1"/>
                  <a:pt x="649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1;p17">
            <a:extLst>
              <a:ext uri="{FF2B5EF4-FFF2-40B4-BE49-F238E27FC236}">
                <a16:creationId xmlns:a16="http://schemas.microsoft.com/office/drawing/2014/main" id="{0BC28B2E-1F8A-4A9A-A68D-4D7C23A8CDD4}"/>
              </a:ext>
            </a:extLst>
          </p:cNvPr>
          <p:cNvSpPr/>
          <p:nvPr>
            <p:custDataLst>
              <p:tags r:id="rId4"/>
            </p:custDataLst>
          </p:nvPr>
        </p:nvSpPr>
        <p:spPr>
          <a:xfrm>
            <a:off x="3058821" y="1615079"/>
            <a:ext cx="831634" cy="817180"/>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3" name="Google Shape;170;p17">
            <a:extLst>
              <a:ext uri="{FF2B5EF4-FFF2-40B4-BE49-F238E27FC236}">
                <a16:creationId xmlns:a16="http://schemas.microsoft.com/office/drawing/2014/main" id="{4FABAB3C-16CC-4C37-AA86-D37F26BF4788}"/>
              </a:ext>
            </a:extLst>
          </p:cNvPr>
          <p:cNvGrpSpPr/>
          <p:nvPr>
            <p:custDataLst>
              <p:tags r:id="rId5"/>
            </p:custDataLst>
          </p:nvPr>
        </p:nvGrpSpPr>
        <p:grpSpPr>
          <a:xfrm>
            <a:off x="1751342" y="1645315"/>
            <a:ext cx="3678932" cy="2106106"/>
            <a:chOff x="1220725" y="1268317"/>
            <a:chExt cx="2528355" cy="1447426"/>
          </a:xfrm>
        </p:grpSpPr>
        <p:sp>
          <p:nvSpPr>
            <p:cNvPr id="74" name="Google Shape;171;p17">
              <a:extLst>
                <a:ext uri="{FF2B5EF4-FFF2-40B4-BE49-F238E27FC236}">
                  <a16:creationId xmlns:a16="http://schemas.microsoft.com/office/drawing/2014/main" id="{E108CB97-A713-4272-A553-B99D7BA11A29}"/>
                </a:ext>
              </a:extLst>
            </p:cNvPr>
            <p:cNvSpPr/>
            <p:nvPr/>
          </p:nvSpPr>
          <p:spPr>
            <a:xfrm>
              <a:off x="2143501" y="1268317"/>
              <a:ext cx="523127" cy="520033"/>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FCE7E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2 </a:t>
              </a:r>
              <a:endParaRPr kumimoji="0"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77" name="Google Shape;174;p17">
              <a:extLst>
                <a:ext uri="{FF2B5EF4-FFF2-40B4-BE49-F238E27FC236}">
                  <a16:creationId xmlns:a16="http://schemas.microsoft.com/office/drawing/2014/main" id="{79C19433-2F1B-4771-94A2-DF5F3AD1E3FB}"/>
                </a:ext>
              </a:extLst>
            </p:cNvPr>
            <p:cNvSpPr txBox="1"/>
            <p:nvPr/>
          </p:nvSpPr>
          <p:spPr>
            <a:xfrm>
              <a:off x="1220725" y="2367143"/>
              <a:ext cx="2528355" cy="3486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rPr>
                <a:t>Désignation Hôpital</a:t>
              </a:r>
              <a:b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rPr>
              </a:b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rPr>
                <a:t>Transfuser avec soin</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grpSp>
      <p:sp>
        <p:nvSpPr>
          <p:cNvPr id="98" name="TextBox 97">
            <a:extLst>
              <a:ext uri="{FF2B5EF4-FFF2-40B4-BE49-F238E27FC236}">
                <a16:creationId xmlns:a16="http://schemas.microsoft.com/office/drawing/2014/main" id="{B43CCA02-CE79-4E2E-8B4B-00259CB30800}"/>
              </a:ext>
            </a:extLst>
          </p:cNvPr>
          <p:cNvSpPr txBox="1"/>
          <p:nvPr>
            <p:custDataLst>
              <p:tags r:id="rId6"/>
            </p:custDataLst>
          </p:nvPr>
        </p:nvSpPr>
        <p:spPr>
          <a:xfrm>
            <a:off x="1924440" y="4459493"/>
            <a:ext cx="3211550" cy="1200329"/>
          </a:xfrm>
          <a:prstGeom prst="rect">
            <a:avLst/>
          </a:prstGeom>
          <a:noFill/>
        </p:spPr>
        <p:txBody>
          <a:bodyPr wrap="square">
            <a:spAutoFit/>
          </a:bodyPr>
          <a:lstStyle/>
          <a:p>
            <a:r>
              <a:rPr lang="fr-CA" dirty="0"/>
              <a:t>Comparez l’utilisation des globules rouges de votre hôpital par rapport aux critères de référence nationaux.</a:t>
            </a:r>
            <a:endParaRPr lang="en-CA" dirty="0"/>
          </a:p>
        </p:txBody>
      </p:sp>
      <p:sp>
        <p:nvSpPr>
          <p:cNvPr id="103" name="Google Shape;2339;p42">
            <a:extLst>
              <a:ext uri="{FF2B5EF4-FFF2-40B4-BE49-F238E27FC236}">
                <a16:creationId xmlns:a16="http://schemas.microsoft.com/office/drawing/2014/main" id="{B691FBCD-D3EB-48C2-A7B0-74F4CC167DF8}"/>
              </a:ext>
            </a:extLst>
          </p:cNvPr>
          <p:cNvSpPr/>
          <p:nvPr>
            <p:custDataLst>
              <p:tags r:id="rId7"/>
            </p:custDataLst>
          </p:nvPr>
        </p:nvSpPr>
        <p:spPr>
          <a:xfrm>
            <a:off x="6734695" y="4167114"/>
            <a:ext cx="3678933" cy="1666741"/>
          </a:xfrm>
          <a:prstGeom prst="roundRect">
            <a:avLst>
              <a:gd name="adj" fmla="val 9715"/>
            </a:avLst>
          </a:prstGeom>
          <a:solidFill>
            <a:schemeClr val="tx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2339;p42">
            <a:extLst>
              <a:ext uri="{FF2B5EF4-FFF2-40B4-BE49-F238E27FC236}">
                <a16:creationId xmlns:a16="http://schemas.microsoft.com/office/drawing/2014/main" id="{64A8DCBA-88AE-4360-95CF-92958F0DB21A}"/>
              </a:ext>
            </a:extLst>
          </p:cNvPr>
          <p:cNvSpPr/>
          <p:nvPr>
            <p:custDataLst>
              <p:tags r:id="rId8"/>
            </p:custDataLst>
          </p:nvPr>
        </p:nvSpPr>
        <p:spPr>
          <a:xfrm>
            <a:off x="6682219" y="4126802"/>
            <a:ext cx="3678933" cy="1666741"/>
          </a:xfrm>
          <a:prstGeom prst="roundRect">
            <a:avLst>
              <a:gd name="adj" fmla="val 9715"/>
            </a:avLst>
          </a:prstGeom>
          <a:solidFill>
            <a:srgbClr val="F6F9F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50;p17">
            <a:extLst>
              <a:ext uri="{FF2B5EF4-FFF2-40B4-BE49-F238E27FC236}">
                <a16:creationId xmlns:a16="http://schemas.microsoft.com/office/drawing/2014/main" id="{8EB019DE-0218-4DDE-A908-E99F6C1F8B9B}"/>
              </a:ext>
            </a:extLst>
          </p:cNvPr>
          <p:cNvSpPr/>
          <p:nvPr>
            <p:custDataLst>
              <p:tags r:id="rId9"/>
            </p:custDataLst>
          </p:nvPr>
        </p:nvSpPr>
        <p:spPr>
          <a:xfrm>
            <a:off x="7958794" y="1497112"/>
            <a:ext cx="1050639" cy="1354071"/>
          </a:xfrm>
          <a:custGeom>
            <a:avLst/>
            <a:gdLst/>
            <a:ahLst/>
            <a:cxnLst/>
            <a:rect l="l" t="t" r="r" b="b"/>
            <a:pathLst>
              <a:path w="13303" h="17145" extrusionOk="0">
                <a:moveTo>
                  <a:pt x="6713" y="385"/>
                </a:moveTo>
                <a:cubicBezTo>
                  <a:pt x="10279" y="385"/>
                  <a:pt x="12656" y="3203"/>
                  <a:pt x="12595" y="6674"/>
                </a:cubicBezTo>
                <a:cubicBezTo>
                  <a:pt x="12534" y="10146"/>
                  <a:pt x="9765" y="12598"/>
                  <a:pt x="6378" y="12598"/>
                </a:cubicBezTo>
                <a:cubicBezTo>
                  <a:pt x="6372" y="12598"/>
                  <a:pt x="6366" y="12598"/>
                  <a:pt x="6360" y="12598"/>
                </a:cubicBezTo>
                <a:lnTo>
                  <a:pt x="6362" y="12598"/>
                </a:lnTo>
                <a:cubicBezTo>
                  <a:pt x="2836" y="12588"/>
                  <a:pt x="446" y="9771"/>
                  <a:pt x="387" y="6376"/>
                </a:cubicBezTo>
                <a:cubicBezTo>
                  <a:pt x="455" y="2853"/>
                  <a:pt x="3136" y="444"/>
                  <a:pt x="6602" y="386"/>
                </a:cubicBezTo>
                <a:cubicBezTo>
                  <a:pt x="6639" y="385"/>
                  <a:pt x="6676" y="385"/>
                  <a:pt x="6713" y="385"/>
                </a:cubicBezTo>
                <a:close/>
                <a:moveTo>
                  <a:pt x="2197" y="11391"/>
                </a:moveTo>
                <a:cubicBezTo>
                  <a:pt x="2996" y="12095"/>
                  <a:pt x="3991" y="12591"/>
                  <a:pt x="5131" y="12828"/>
                </a:cubicBezTo>
                <a:cubicBezTo>
                  <a:pt x="4596" y="14065"/>
                  <a:pt x="4059" y="15304"/>
                  <a:pt x="3520" y="16542"/>
                </a:cubicBezTo>
                <a:cubicBezTo>
                  <a:pt x="3198" y="16017"/>
                  <a:pt x="2869" y="15498"/>
                  <a:pt x="2551" y="14971"/>
                </a:cubicBezTo>
                <a:cubicBezTo>
                  <a:pt x="2524" y="14924"/>
                  <a:pt x="2474" y="14890"/>
                  <a:pt x="2420" y="14883"/>
                </a:cubicBezTo>
                <a:cubicBezTo>
                  <a:pt x="2405" y="14880"/>
                  <a:pt x="2391" y="14879"/>
                  <a:pt x="2377" y="14879"/>
                </a:cubicBezTo>
                <a:cubicBezTo>
                  <a:pt x="2362" y="14879"/>
                  <a:pt x="2348" y="14880"/>
                  <a:pt x="2335" y="14883"/>
                </a:cubicBezTo>
                <a:cubicBezTo>
                  <a:pt x="1735" y="15010"/>
                  <a:pt x="1135" y="15126"/>
                  <a:pt x="535" y="15250"/>
                </a:cubicBezTo>
                <a:cubicBezTo>
                  <a:pt x="1087" y="13963"/>
                  <a:pt x="1641" y="12676"/>
                  <a:pt x="2197" y="11391"/>
                </a:cubicBezTo>
                <a:close/>
                <a:moveTo>
                  <a:pt x="10792" y="11396"/>
                </a:moveTo>
                <a:cubicBezTo>
                  <a:pt x="11346" y="12680"/>
                  <a:pt x="11900" y="13965"/>
                  <a:pt x="12453" y="15250"/>
                </a:cubicBezTo>
                <a:cubicBezTo>
                  <a:pt x="11853" y="15126"/>
                  <a:pt x="11251" y="15009"/>
                  <a:pt x="10652" y="14883"/>
                </a:cubicBezTo>
                <a:cubicBezTo>
                  <a:pt x="10638" y="14879"/>
                  <a:pt x="10624" y="14878"/>
                  <a:pt x="10609" y="14878"/>
                </a:cubicBezTo>
                <a:cubicBezTo>
                  <a:pt x="10595" y="14878"/>
                  <a:pt x="10581" y="14879"/>
                  <a:pt x="10567" y="14883"/>
                </a:cubicBezTo>
                <a:cubicBezTo>
                  <a:pt x="10511" y="14890"/>
                  <a:pt x="10464" y="14922"/>
                  <a:pt x="10437" y="14971"/>
                </a:cubicBezTo>
                <a:cubicBezTo>
                  <a:pt x="10117" y="15496"/>
                  <a:pt x="9789" y="16017"/>
                  <a:pt x="9466" y="16542"/>
                </a:cubicBezTo>
                <a:cubicBezTo>
                  <a:pt x="8932" y="15313"/>
                  <a:pt x="8398" y="14084"/>
                  <a:pt x="7865" y="12855"/>
                </a:cubicBezTo>
                <a:cubicBezTo>
                  <a:pt x="8954" y="12641"/>
                  <a:pt x="9964" y="12137"/>
                  <a:pt x="10792" y="11396"/>
                </a:cubicBezTo>
                <a:close/>
                <a:moveTo>
                  <a:pt x="6490" y="1"/>
                </a:moveTo>
                <a:cubicBezTo>
                  <a:pt x="2890" y="1"/>
                  <a:pt x="75" y="2761"/>
                  <a:pt x="6" y="6376"/>
                </a:cubicBezTo>
                <a:cubicBezTo>
                  <a:pt x="38" y="8275"/>
                  <a:pt x="732" y="9929"/>
                  <a:pt x="1906" y="11111"/>
                </a:cubicBezTo>
                <a:cubicBezTo>
                  <a:pt x="1289" y="12539"/>
                  <a:pt x="674" y="13968"/>
                  <a:pt x="60" y="15398"/>
                </a:cubicBezTo>
                <a:cubicBezTo>
                  <a:pt x="1" y="15486"/>
                  <a:pt x="42" y="15624"/>
                  <a:pt x="144" y="15677"/>
                </a:cubicBezTo>
                <a:cubicBezTo>
                  <a:pt x="149" y="15678"/>
                  <a:pt x="154" y="15680"/>
                  <a:pt x="161" y="15683"/>
                </a:cubicBezTo>
                <a:cubicBezTo>
                  <a:pt x="169" y="15687"/>
                  <a:pt x="179" y="15692"/>
                  <a:pt x="188" y="15694"/>
                </a:cubicBezTo>
                <a:cubicBezTo>
                  <a:pt x="204" y="15700"/>
                  <a:pt x="221" y="15703"/>
                  <a:pt x="238" y="15703"/>
                </a:cubicBezTo>
                <a:cubicBezTo>
                  <a:pt x="263" y="15703"/>
                  <a:pt x="288" y="15696"/>
                  <a:pt x="310" y="15685"/>
                </a:cubicBezTo>
                <a:cubicBezTo>
                  <a:pt x="970" y="15542"/>
                  <a:pt x="1633" y="15417"/>
                  <a:pt x="2294" y="15279"/>
                </a:cubicBezTo>
                <a:cubicBezTo>
                  <a:pt x="2654" y="15870"/>
                  <a:pt x="3027" y="16453"/>
                  <a:pt x="3384" y="17047"/>
                </a:cubicBezTo>
                <a:cubicBezTo>
                  <a:pt x="3411" y="17096"/>
                  <a:pt x="3460" y="17128"/>
                  <a:pt x="3516" y="17135"/>
                </a:cubicBezTo>
                <a:cubicBezTo>
                  <a:pt x="3535" y="17141"/>
                  <a:pt x="3555" y="17145"/>
                  <a:pt x="3574" y="17145"/>
                </a:cubicBezTo>
                <a:cubicBezTo>
                  <a:pt x="3629" y="17145"/>
                  <a:pt x="3681" y="17116"/>
                  <a:pt x="3712" y="17047"/>
                </a:cubicBezTo>
                <a:cubicBezTo>
                  <a:pt x="3719" y="17035"/>
                  <a:pt x="3722" y="17023"/>
                  <a:pt x="3729" y="17011"/>
                </a:cubicBezTo>
                <a:cubicBezTo>
                  <a:pt x="3729" y="17006"/>
                  <a:pt x="3732" y="17003"/>
                  <a:pt x="3732" y="16999"/>
                </a:cubicBezTo>
                <a:cubicBezTo>
                  <a:pt x="4327" y="15634"/>
                  <a:pt x="4920" y="14269"/>
                  <a:pt x="5512" y="12902"/>
                </a:cubicBezTo>
                <a:cubicBezTo>
                  <a:pt x="5718" y="12933"/>
                  <a:pt x="5925" y="12957"/>
                  <a:pt x="6139" y="12970"/>
                </a:cubicBezTo>
                <a:cubicBezTo>
                  <a:pt x="6289" y="12981"/>
                  <a:pt x="6439" y="12986"/>
                  <a:pt x="6588" y="12986"/>
                </a:cubicBezTo>
                <a:cubicBezTo>
                  <a:pt x="6888" y="12986"/>
                  <a:pt x="7187" y="12965"/>
                  <a:pt x="7484" y="12924"/>
                </a:cubicBezTo>
                <a:cubicBezTo>
                  <a:pt x="8072" y="14284"/>
                  <a:pt x="8662" y="15643"/>
                  <a:pt x="9253" y="16999"/>
                </a:cubicBezTo>
                <a:cubicBezTo>
                  <a:pt x="9255" y="17003"/>
                  <a:pt x="9257" y="17006"/>
                  <a:pt x="9259" y="17009"/>
                </a:cubicBezTo>
                <a:cubicBezTo>
                  <a:pt x="9264" y="17021"/>
                  <a:pt x="9269" y="17035"/>
                  <a:pt x="9274" y="17047"/>
                </a:cubicBezTo>
                <a:cubicBezTo>
                  <a:pt x="9304" y="17116"/>
                  <a:pt x="9356" y="17145"/>
                  <a:pt x="9411" y="17145"/>
                </a:cubicBezTo>
                <a:cubicBezTo>
                  <a:pt x="9430" y="17145"/>
                  <a:pt x="9449" y="17141"/>
                  <a:pt x="9468" y="17135"/>
                </a:cubicBezTo>
                <a:cubicBezTo>
                  <a:pt x="9525" y="17128"/>
                  <a:pt x="9575" y="17096"/>
                  <a:pt x="9602" y="17047"/>
                </a:cubicBezTo>
                <a:cubicBezTo>
                  <a:pt x="9959" y="16453"/>
                  <a:pt x="10331" y="15870"/>
                  <a:pt x="10692" y="15279"/>
                </a:cubicBezTo>
                <a:cubicBezTo>
                  <a:pt x="11353" y="15417"/>
                  <a:pt x="12016" y="15542"/>
                  <a:pt x="12675" y="15685"/>
                </a:cubicBezTo>
                <a:cubicBezTo>
                  <a:pt x="12697" y="15697"/>
                  <a:pt x="12721" y="15703"/>
                  <a:pt x="12746" y="15703"/>
                </a:cubicBezTo>
                <a:cubicBezTo>
                  <a:pt x="12763" y="15703"/>
                  <a:pt x="12781" y="15700"/>
                  <a:pt x="12798" y="15694"/>
                </a:cubicBezTo>
                <a:cubicBezTo>
                  <a:pt x="12808" y="15692"/>
                  <a:pt x="12820" y="15687"/>
                  <a:pt x="12830" y="15682"/>
                </a:cubicBezTo>
                <a:cubicBezTo>
                  <a:pt x="12833" y="15680"/>
                  <a:pt x="12837" y="15678"/>
                  <a:pt x="12842" y="15677"/>
                </a:cubicBezTo>
                <a:cubicBezTo>
                  <a:pt x="12944" y="15626"/>
                  <a:pt x="12985" y="15488"/>
                  <a:pt x="12927" y="15398"/>
                </a:cubicBezTo>
                <a:cubicBezTo>
                  <a:pt x="12313" y="13968"/>
                  <a:pt x="11698" y="12539"/>
                  <a:pt x="11081" y="11111"/>
                </a:cubicBezTo>
                <a:cubicBezTo>
                  <a:pt x="12128" y="10043"/>
                  <a:pt x="12815" y="8597"/>
                  <a:pt x="12961" y="6966"/>
                </a:cubicBezTo>
                <a:cubicBezTo>
                  <a:pt x="13303" y="3152"/>
                  <a:pt x="10596" y="185"/>
                  <a:pt x="6828" y="9"/>
                </a:cubicBezTo>
                <a:cubicBezTo>
                  <a:pt x="6715" y="3"/>
                  <a:pt x="6602" y="1"/>
                  <a:pt x="649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51;p17">
            <a:extLst>
              <a:ext uri="{FF2B5EF4-FFF2-40B4-BE49-F238E27FC236}">
                <a16:creationId xmlns:a16="http://schemas.microsoft.com/office/drawing/2014/main" id="{870FCFBB-B9FC-4C80-96E9-15163960C717}"/>
              </a:ext>
            </a:extLst>
          </p:cNvPr>
          <p:cNvSpPr/>
          <p:nvPr>
            <p:custDataLst>
              <p:tags r:id="rId10"/>
            </p:custDataLst>
          </p:nvPr>
        </p:nvSpPr>
        <p:spPr>
          <a:xfrm>
            <a:off x="8063440" y="1601125"/>
            <a:ext cx="831634" cy="817180"/>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74;p17">
            <a:extLst>
              <a:ext uri="{FF2B5EF4-FFF2-40B4-BE49-F238E27FC236}">
                <a16:creationId xmlns:a16="http://schemas.microsoft.com/office/drawing/2014/main" id="{88738CB5-D824-4B9B-B289-78C5999BEDA4}"/>
              </a:ext>
            </a:extLst>
          </p:cNvPr>
          <p:cNvSpPr txBox="1"/>
          <p:nvPr/>
        </p:nvSpPr>
        <p:spPr>
          <a:xfrm>
            <a:off x="6902605" y="3128688"/>
            <a:ext cx="2988527" cy="510166"/>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rPr>
              <a:t>Participation à l’initiative Utilisation judicieuse des laboratoires</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sp>
        <p:nvSpPr>
          <p:cNvPr id="116" name="TextBox 115">
            <a:extLst>
              <a:ext uri="{FF2B5EF4-FFF2-40B4-BE49-F238E27FC236}">
                <a16:creationId xmlns:a16="http://schemas.microsoft.com/office/drawing/2014/main" id="{B636AF5A-CCD1-4E88-B5C2-2FEA8A7D455A}"/>
              </a:ext>
            </a:extLst>
          </p:cNvPr>
          <p:cNvSpPr txBox="1"/>
          <p:nvPr>
            <p:custDataLst>
              <p:tags r:id="rId11"/>
            </p:custDataLst>
          </p:nvPr>
        </p:nvSpPr>
        <p:spPr>
          <a:xfrm>
            <a:off x="6753927" y="4400319"/>
            <a:ext cx="3626457" cy="1200329"/>
          </a:xfrm>
          <a:prstGeom prst="rect">
            <a:avLst/>
          </a:prstGeom>
          <a:noFill/>
        </p:spPr>
        <p:txBody>
          <a:bodyPr wrap="square">
            <a:spAutoFit/>
          </a:bodyPr>
          <a:lstStyle/>
          <a:p>
            <a:r>
              <a:rPr lang="fr-FR" dirty="0"/>
              <a:t>Échangez des données, menez des projets d’amélioration de la qualité et joignez-vous à une communauté d’apprentissage.</a:t>
            </a:r>
            <a:endParaRPr lang="en-CA" dirty="0"/>
          </a:p>
        </p:txBody>
      </p:sp>
      <p:grpSp>
        <p:nvGrpSpPr>
          <p:cNvPr id="138" name="Group 137">
            <a:extLst>
              <a:ext uri="{FF2B5EF4-FFF2-40B4-BE49-F238E27FC236}">
                <a16:creationId xmlns:a16="http://schemas.microsoft.com/office/drawing/2014/main" id="{C02B4C96-65C1-4ADF-BA85-B0389E6CEE30}"/>
              </a:ext>
            </a:extLst>
          </p:cNvPr>
          <p:cNvGrpSpPr/>
          <p:nvPr>
            <p:custDataLst>
              <p:tags r:id="rId12"/>
            </p:custDataLst>
          </p:nvPr>
        </p:nvGrpSpPr>
        <p:grpSpPr>
          <a:xfrm>
            <a:off x="2493020" y="3936156"/>
            <a:ext cx="2148465" cy="53592"/>
            <a:chOff x="2493020" y="3912507"/>
            <a:chExt cx="2148465" cy="53592"/>
          </a:xfrm>
        </p:grpSpPr>
        <p:sp>
          <p:nvSpPr>
            <p:cNvPr id="81" name="Google Shape;178;p17">
              <a:extLst>
                <a:ext uri="{FF2B5EF4-FFF2-40B4-BE49-F238E27FC236}">
                  <a16:creationId xmlns:a16="http://schemas.microsoft.com/office/drawing/2014/main" id="{A288E249-E38E-4487-9280-F501C0D88F69}"/>
                </a:ext>
              </a:extLst>
            </p:cNvPr>
            <p:cNvSpPr/>
            <p:nvPr/>
          </p:nvSpPr>
          <p:spPr>
            <a:xfrm>
              <a:off x="3413262" y="391250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2" name="Google Shape;178;p17">
              <a:extLst>
                <a:ext uri="{FF2B5EF4-FFF2-40B4-BE49-F238E27FC236}">
                  <a16:creationId xmlns:a16="http://schemas.microsoft.com/office/drawing/2014/main" id="{30B70054-BA9C-4D14-8B1B-4593433BFFB6}"/>
                </a:ext>
              </a:extLst>
            </p:cNvPr>
            <p:cNvSpPr/>
            <p:nvPr/>
          </p:nvSpPr>
          <p:spPr>
            <a:xfrm>
              <a:off x="3843643" y="3916186"/>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3" name="Google Shape;178;p17">
              <a:extLst>
                <a:ext uri="{FF2B5EF4-FFF2-40B4-BE49-F238E27FC236}">
                  <a16:creationId xmlns:a16="http://schemas.microsoft.com/office/drawing/2014/main" id="{DA541E22-1777-40D2-8DE0-613175EAE075}"/>
                </a:ext>
              </a:extLst>
            </p:cNvPr>
            <p:cNvSpPr/>
            <p:nvPr/>
          </p:nvSpPr>
          <p:spPr>
            <a:xfrm>
              <a:off x="4327715" y="3915882"/>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4" name="Google Shape;178;p17">
              <a:extLst>
                <a:ext uri="{FF2B5EF4-FFF2-40B4-BE49-F238E27FC236}">
                  <a16:creationId xmlns:a16="http://schemas.microsoft.com/office/drawing/2014/main" id="{91E74CAA-3000-40CD-86B9-C2D5ADEED2F0}"/>
                </a:ext>
              </a:extLst>
            </p:cNvPr>
            <p:cNvSpPr/>
            <p:nvPr/>
          </p:nvSpPr>
          <p:spPr>
            <a:xfrm>
              <a:off x="2950246" y="392012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5" name="Google Shape;178;p17">
              <a:extLst>
                <a:ext uri="{FF2B5EF4-FFF2-40B4-BE49-F238E27FC236}">
                  <a16:creationId xmlns:a16="http://schemas.microsoft.com/office/drawing/2014/main" id="{5C4B5847-DD55-4370-9FE7-0ACA20E489BA}"/>
                </a:ext>
              </a:extLst>
            </p:cNvPr>
            <p:cNvSpPr/>
            <p:nvPr/>
          </p:nvSpPr>
          <p:spPr>
            <a:xfrm>
              <a:off x="2493020" y="3920380"/>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39" name="Group 138">
            <a:extLst>
              <a:ext uri="{FF2B5EF4-FFF2-40B4-BE49-F238E27FC236}">
                <a16:creationId xmlns:a16="http://schemas.microsoft.com/office/drawing/2014/main" id="{D5086352-18A2-4BBA-BC91-293146238072}"/>
              </a:ext>
            </a:extLst>
          </p:cNvPr>
          <p:cNvGrpSpPr/>
          <p:nvPr>
            <p:custDataLst>
              <p:tags r:id="rId13"/>
            </p:custDataLst>
          </p:nvPr>
        </p:nvGrpSpPr>
        <p:grpSpPr>
          <a:xfrm>
            <a:off x="7490029" y="3905423"/>
            <a:ext cx="2148465" cy="53592"/>
            <a:chOff x="2493020" y="3912507"/>
            <a:chExt cx="2148465" cy="53592"/>
          </a:xfrm>
        </p:grpSpPr>
        <p:sp>
          <p:nvSpPr>
            <p:cNvPr id="140" name="Google Shape;178;p17">
              <a:extLst>
                <a:ext uri="{FF2B5EF4-FFF2-40B4-BE49-F238E27FC236}">
                  <a16:creationId xmlns:a16="http://schemas.microsoft.com/office/drawing/2014/main" id="{524DA514-0C52-41B2-8022-96B6E67D0BD3}"/>
                </a:ext>
              </a:extLst>
            </p:cNvPr>
            <p:cNvSpPr/>
            <p:nvPr/>
          </p:nvSpPr>
          <p:spPr>
            <a:xfrm>
              <a:off x="3413262" y="391250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1" name="Google Shape;178;p17">
              <a:extLst>
                <a:ext uri="{FF2B5EF4-FFF2-40B4-BE49-F238E27FC236}">
                  <a16:creationId xmlns:a16="http://schemas.microsoft.com/office/drawing/2014/main" id="{6BC2E14A-0798-4C3C-8418-FE17C6C9FD47}"/>
                </a:ext>
              </a:extLst>
            </p:cNvPr>
            <p:cNvSpPr/>
            <p:nvPr/>
          </p:nvSpPr>
          <p:spPr>
            <a:xfrm>
              <a:off x="3843643" y="3916186"/>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2" name="Google Shape;178;p17">
              <a:extLst>
                <a:ext uri="{FF2B5EF4-FFF2-40B4-BE49-F238E27FC236}">
                  <a16:creationId xmlns:a16="http://schemas.microsoft.com/office/drawing/2014/main" id="{B2699717-9C74-4BE1-AD53-F42EA766D16A}"/>
                </a:ext>
              </a:extLst>
            </p:cNvPr>
            <p:cNvSpPr/>
            <p:nvPr/>
          </p:nvSpPr>
          <p:spPr>
            <a:xfrm>
              <a:off x="4327715" y="3915882"/>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3" name="Google Shape;178;p17">
              <a:extLst>
                <a:ext uri="{FF2B5EF4-FFF2-40B4-BE49-F238E27FC236}">
                  <a16:creationId xmlns:a16="http://schemas.microsoft.com/office/drawing/2014/main" id="{4E6C4CB9-8ED0-4A39-89A3-87F8C099A60A}"/>
                </a:ext>
              </a:extLst>
            </p:cNvPr>
            <p:cNvSpPr/>
            <p:nvPr/>
          </p:nvSpPr>
          <p:spPr>
            <a:xfrm>
              <a:off x="2950246" y="392012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4" name="Google Shape;178;p17">
              <a:extLst>
                <a:ext uri="{FF2B5EF4-FFF2-40B4-BE49-F238E27FC236}">
                  <a16:creationId xmlns:a16="http://schemas.microsoft.com/office/drawing/2014/main" id="{1748C1A3-BC75-42F8-90A0-74E2C8EF7A09}"/>
                </a:ext>
              </a:extLst>
            </p:cNvPr>
            <p:cNvSpPr/>
            <p:nvPr/>
          </p:nvSpPr>
          <p:spPr>
            <a:xfrm>
              <a:off x="2493020" y="3920380"/>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1" name="Google Shape;171;p17">
            <a:extLst>
              <a:ext uri="{FF2B5EF4-FFF2-40B4-BE49-F238E27FC236}">
                <a16:creationId xmlns:a16="http://schemas.microsoft.com/office/drawing/2014/main" id="{F0C7469E-F11A-16DA-B9E3-6D31FEBA7B13}"/>
              </a:ext>
            </a:extLst>
          </p:cNvPr>
          <p:cNvSpPr/>
          <p:nvPr/>
        </p:nvSpPr>
        <p:spPr>
          <a:xfrm>
            <a:off x="8091993" y="1631373"/>
            <a:ext cx="761186" cy="756684"/>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F7FAF5"/>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2 </a:t>
            </a:r>
            <a:endParaRPr kumimoji="0"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2" name="Title 1">
            <a:extLst>
              <a:ext uri="{FF2B5EF4-FFF2-40B4-BE49-F238E27FC236}">
                <a16:creationId xmlns:a16="http://schemas.microsoft.com/office/drawing/2014/main" id="{BCDD704F-C4E0-A04A-3DCC-83AE97E43B70}"/>
              </a:ext>
            </a:extLst>
          </p:cNvPr>
          <p:cNvSpPr>
            <a:spLocks noGrp="1"/>
          </p:cNvSpPr>
          <p:nvPr>
            <p:ph type="title"/>
            <p:custDataLst>
              <p:tags r:id="rId14"/>
            </p:custDataLst>
          </p:nvPr>
        </p:nvSpPr>
        <p:spPr>
          <a:xfrm>
            <a:off x="782443" y="0"/>
            <a:ext cx="10047481" cy="1325563"/>
          </a:xfrm>
        </p:spPr>
        <p:txBody>
          <a:bodyPr/>
          <a:lstStyle/>
          <a:p>
            <a:r>
              <a:rPr lang="fr-CA" dirty="0">
                <a:ln>
                  <a:noFill/>
                </a:ln>
              </a:rPr>
              <a:t>Obtenir des crédits : programmes nationaux</a:t>
            </a:r>
            <a:endParaRPr lang="en-CA" dirty="0">
              <a:ln>
                <a:noFill/>
              </a:ln>
            </a:endParaRPr>
          </a:p>
        </p:txBody>
      </p:sp>
    </p:spTree>
    <p:extLst>
      <p:ext uri="{BB962C8B-B14F-4D97-AF65-F5344CB8AC3E}">
        <p14:creationId xmlns:p14="http://schemas.microsoft.com/office/powerpoint/2010/main" val="356209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5C3BE-BC63-8992-1C93-9B28297C4719}"/>
              </a:ext>
            </a:extLst>
          </p:cNvPr>
          <p:cNvSpPr>
            <a:spLocks noGrp="1"/>
          </p:cNvSpPr>
          <p:nvPr>
            <p:ph type="title"/>
          </p:nvPr>
        </p:nvSpPr>
        <p:spPr/>
        <p:txBody>
          <a:bodyPr>
            <a:normAutofit/>
          </a:bodyPr>
          <a:lstStyle/>
          <a:p>
            <a:r>
              <a:rPr lang="fr-CA" dirty="0">
                <a:ln>
                  <a:noFill/>
                </a:ln>
              </a:rPr>
              <a:t>Transfuser avec soin</a:t>
            </a:r>
          </a:p>
        </p:txBody>
      </p:sp>
      <p:sp>
        <p:nvSpPr>
          <p:cNvPr id="3" name="Espace réservé du contenu 2">
            <a:extLst>
              <a:ext uri="{FF2B5EF4-FFF2-40B4-BE49-F238E27FC236}">
                <a16:creationId xmlns:a16="http://schemas.microsoft.com/office/drawing/2014/main" id="{E1365706-8F64-A2DE-4499-A6E89DD6D373}"/>
              </a:ext>
            </a:extLst>
          </p:cNvPr>
          <p:cNvSpPr>
            <a:spLocks noGrp="1"/>
          </p:cNvSpPr>
          <p:nvPr>
            <p:ph idx="1"/>
          </p:nvPr>
        </p:nvSpPr>
        <p:spPr>
          <a:xfrm>
            <a:off x="838201" y="1501989"/>
            <a:ext cx="6172199" cy="4855951"/>
          </a:xfrm>
        </p:spPr>
        <p:txBody>
          <a:bodyPr>
            <a:normAutofit fontScale="92500" lnSpcReduction="10000"/>
          </a:bodyPr>
          <a:lstStyle/>
          <a:p>
            <a:r>
              <a:rPr lang="fr-CA" dirty="0"/>
              <a:t>Objectif : Réduire les transfusions inappropriées de globules rouges au Canada</a:t>
            </a:r>
          </a:p>
          <a:p>
            <a:r>
              <a:rPr lang="fr-CA" dirty="0"/>
              <a:t>Pour y parvenir :</a:t>
            </a:r>
          </a:p>
          <a:p>
            <a:pPr lvl="1"/>
            <a:r>
              <a:rPr lang="fr-CA" dirty="0"/>
              <a:t>Mettre en place des interventions et des mesures à cet effet</a:t>
            </a:r>
          </a:p>
          <a:p>
            <a:pPr lvl="1"/>
            <a:r>
              <a:rPr lang="fr-CA" dirty="0"/>
              <a:t>Favoriser la mobilisation des hôpitaux à l’égard des initiatives d’amélioration de la qualité transfusionnelle</a:t>
            </a:r>
          </a:p>
        </p:txBody>
      </p:sp>
      <p:pic>
        <p:nvPicPr>
          <p:cNvPr id="5" name="Picture 1" descr="A close up of a sign&#10;&#10;Description automatically generated">
            <a:extLst>
              <a:ext uri="{FF2B5EF4-FFF2-40B4-BE49-F238E27FC236}">
                <a16:creationId xmlns:a16="http://schemas.microsoft.com/office/drawing/2014/main" id="{9400FCFC-8F7B-7105-5DFB-383C3571EEF6}"/>
              </a:ext>
            </a:extLst>
          </p:cNvPr>
          <p:cNvPicPr>
            <a:picLocks noChangeAspect="1"/>
          </p:cNvPicPr>
          <p:nvPr>
            <p:custDataLst>
              <p:tags r:id="rId1"/>
            </p:custDataLst>
          </p:nvPr>
        </p:nvPicPr>
        <p:blipFill>
          <a:blip r:embed="rId4"/>
          <a:srcRect l="2233" t="5598" r="56820"/>
          <a:stretch>
            <a:fillRect/>
          </a:stretch>
        </p:blipFill>
        <p:spPr>
          <a:xfrm>
            <a:off x="7619999" y="1308019"/>
            <a:ext cx="3733800" cy="4832322"/>
          </a:xfrm>
          <a:prstGeom prst="rect">
            <a:avLst/>
          </a:prstGeom>
        </p:spPr>
      </p:pic>
      <p:pic>
        <p:nvPicPr>
          <p:cNvPr id="6" name="Image 5">
            <a:extLst>
              <a:ext uri="{FF2B5EF4-FFF2-40B4-BE49-F238E27FC236}">
                <a16:creationId xmlns:a16="http://schemas.microsoft.com/office/drawing/2014/main" id="{522F7B14-D264-8E4B-378D-D4D96CC89F5A}"/>
              </a:ext>
            </a:extLst>
          </p:cNvPr>
          <p:cNvPicPr>
            <a:picLocks noChangeAspect="1"/>
          </p:cNvPicPr>
          <p:nvPr>
            <p:custDataLst>
              <p:tags r:id="rId2"/>
            </p:custDataLst>
          </p:nvPr>
        </p:nvPicPr>
        <p:blipFill>
          <a:blip r:embed="rId5"/>
          <a:stretch>
            <a:fillRect/>
          </a:stretch>
        </p:blipFill>
        <p:spPr>
          <a:xfrm>
            <a:off x="9848850" y="5100379"/>
            <a:ext cx="1381124" cy="546266"/>
          </a:xfrm>
          <a:prstGeom prst="rect">
            <a:avLst/>
          </a:prstGeom>
        </p:spPr>
      </p:pic>
    </p:spTree>
    <p:extLst>
      <p:ext uri="{BB962C8B-B14F-4D97-AF65-F5344CB8AC3E}">
        <p14:creationId xmlns:p14="http://schemas.microsoft.com/office/powerpoint/2010/main" val="34500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5C3BE-BC63-8992-1C93-9B28297C4719}"/>
              </a:ext>
            </a:extLst>
          </p:cNvPr>
          <p:cNvSpPr>
            <a:spLocks noGrp="1"/>
          </p:cNvSpPr>
          <p:nvPr>
            <p:ph type="title"/>
          </p:nvPr>
        </p:nvSpPr>
        <p:spPr/>
        <p:txBody>
          <a:bodyPr>
            <a:normAutofit/>
          </a:bodyPr>
          <a:lstStyle/>
          <a:p>
            <a:r>
              <a:rPr lang="fr-CA" dirty="0">
                <a:ln>
                  <a:noFill/>
                </a:ln>
              </a:rPr>
              <a:t>Transfuser avec soin</a:t>
            </a:r>
          </a:p>
        </p:txBody>
      </p:sp>
      <p:sp>
        <p:nvSpPr>
          <p:cNvPr id="3" name="Espace réservé du contenu 2">
            <a:extLst>
              <a:ext uri="{FF2B5EF4-FFF2-40B4-BE49-F238E27FC236}">
                <a16:creationId xmlns:a16="http://schemas.microsoft.com/office/drawing/2014/main" id="{E1365706-8F64-A2DE-4499-A6E89DD6D373}"/>
              </a:ext>
            </a:extLst>
          </p:cNvPr>
          <p:cNvSpPr>
            <a:spLocks noGrp="1"/>
          </p:cNvSpPr>
          <p:nvPr>
            <p:ph idx="1"/>
          </p:nvPr>
        </p:nvSpPr>
        <p:spPr>
          <a:xfrm>
            <a:off x="838201" y="1501989"/>
            <a:ext cx="6172199" cy="4855951"/>
          </a:xfrm>
        </p:spPr>
        <p:txBody>
          <a:bodyPr>
            <a:normAutofit fontScale="92500"/>
          </a:bodyPr>
          <a:lstStyle/>
          <a:p>
            <a:r>
              <a:rPr lang="fr-CA" dirty="0"/>
              <a:t>Critères de référence :</a:t>
            </a:r>
          </a:p>
          <a:p>
            <a:pPr lvl="1"/>
            <a:r>
              <a:rPr lang="fr-CA" dirty="0"/>
              <a:t>Au moins </a:t>
            </a:r>
            <a:r>
              <a:rPr lang="fr-CA" b="1" dirty="0"/>
              <a:t>65% </a:t>
            </a:r>
            <a:r>
              <a:rPr lang="fr-CA" dirty="0"/>
              <a:t>des transfusions de culots globulaires sont des transfusions d’une </a:t>
            </a:r>
            <a:r>
              <a:rPr lang="fr-CA" b="1" dirty="0"/>
              <a:t>seule unité</a:t>
            </a:r>
          </a:p>
          <a:p>
            <a:pPr lvl="1"/>
            <a:r>
              <a:rPr lang="fr-CA" dirty="0"/>
              <a:t>Au moins </a:t>
            </a:r>
            <a:r>
              <a:rPr lang="fr-CA" b="1" dirty="0"/>
              <a:t>80% </a:t>
            </a:r>
            <a:r>
              <a:rPr lang="fr-CA" dirty="0"/>
              <a:t>des transfusions de culots globulaires chez les patients hospitalisés se font avec un </a:t>
            </a:r>
            <a:r>
              <a:rPr lang="fr-CA" b="1" dirty="0"/>
              <a:t>taux d’hémoglobine </a:t>
            </a:r>
            <a:r>
              <a:rPr lang="fr-CA" b="1" dirty="0" err="1"/>
              <a:t>prétransfusionnel</a:t>
            </a:r>
            <a:r>
              <a:rPr lang="fr-CA" b="1" dirty="0"/>
              <a:t> de 80 g/L ou moins</a:t>
            </a:r>
          </a:p>
        </p:txBody>
      </p:sp>
      <p:pic>
        <p:nvPicPr>
          <p:cNvPr id="5" name="Picture 1" descr="A close up of a sign&#10;&#10;Description automatically generated">
            <a:extLst>
              <a:ext uri="{FF2B5EF4-FFF2-40B4-BE49-F238E27FC236}">
                <a16:creationId xmlns:a16="http://schemas.microsoft.com/office/drawing/2014/main" id="{9400FCFC-8F7B-7105-5DFB-383C3571EEF6}"/>
              </a:ext>
            </a:extLst>
          </p:cNvPr>
          <p:cNvPicPr>
            <a:picLocks noChangeAspect="1"/>
          </p:cNvPicPr>
          <p:nvPr>
            <p:custDataLst>
              <p:tags r:id="rId1"/>
            </p:custDataLst>
          </p:nvPr>
        </p:nvPicPr>
        <p:blipFill>
          <a:blip r:embed="rId4"/>
          <a:srcRect l="2233" t="5598" r="56820"/>
          <a:stretch>
            <a:fillRect/>
          </a:stretch>
        </p:blipFill>
        <p:spPr>
          <a:xfrm>
            <a:off x="7619999" y="1308019"/>
            <a:ext cx="3733800" cy="4832322"/>
          </a:xfrm>
          <a:prstGeom prst="rect">
            <a:avLst/>
          </a:prstGeom>
        </p:spPr>
      </p:pic>
      <p:pic>
        <p:nvPicPr>
          <p:cNvPr id="6" name="Image 5">
            <a:extLst>
              <a:ext uri="{FF2B5EF4-FFF2-40B4-BE49-F238E27FC236}">
                <a16:creationId xmlns:a16="http://schemas.microsoft.com/office/drawing/2014/main" id="{522F7B14-D264-8E4B-378D-D4D96CC89F5A}"/>
              </a:ext>
            </a:extLst>
          </p:cNvPr>
          <p:cNvPicPr>
            <a:picLocks noChangeAspect="1"/>
          </p:cNvPicPr>
          <p:nvPr>
            <p:custDataLst>
              <p:tags r:id="rId2"/>
            </p:custDataLst>
          </p:nvPr>
        </p:nvPicPr>
        <p:blipFill>
          <a:blip r:embed="rId5"/>
          <a:stretch>
            <a:fillRect/>
          </a:stretch>
        </p:blipFill>
        <p:spPr>
          <a:xfrm>
            <a:off x="9848850" y="5100379"/>
            <a:ext cx="1381124" cy="546266"/>
          </a:xfrm>
          <a:prstGeom prst="rect">
            <a:avLst/>
          </a:prstGeom>
        </p:spPr>
      </p:pic>
    </p:spTree>
    <p:extLst>
      <p:ext uri="{BB962C8B-B14F-4D97-AF65-F5344CB8AC3E}">
        <p14:creationId xmlns:p14="http://schemas.microsoft.com/office/powerpoint/2010/main" val="290189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5C3BE-BC63-8992-1C93-9B28297C4719}"/>
              </a:ext>
            </a:extLst>
          </p:cNvPr>
          <p:cNvSpPr>
            <a:spLocks noGrp="1"/>
          </p:cNvSpPr>
          <p:nvPr>
            <p:ph type="title"/>
          </p:nvPr>
        </p:nvSpPr>
        <p:spPr>
          <a:ln>
            <a:noFill/>
          </a:ln>
        </p:spPr>
        <p:txBody>
          <a:bodyPr>
            <a:normAutofit/>
          </a:bodyPr>
          <a:lstStyle/>
          <a:p>
            <a:r>
              <a:rPr lang="fr-CA" dirty="0">
                <a:ln>
                  <a:noFill/>
                </a:ln>
              </a:rPr>
              <a:t>Transfuser avec soin</a:t>
            </a:r>
          </a:p>
        </p:txBody>
      </p:sp>
      <p:sp>
        <p:nvSpPr>
          <p:cNvPr id="3" name="Espace réservé du contenu 2">
            <a:extLst>
              <a:ext uri="{FF2B5EF4-FFF2-40B4-BE49-F238E27FC236}">
                <a16:creationId xmlns:a16="http://schemas.microsoft.com/office/drawing/2014/main" id="{E1365706-8F64-A2DE-4499-A6E89DD6D373}"/>
              </a:ext>
            </a:extLst>
          </p:cNvPr>
          <p:cNvSpPr>
            <a:spLocks noGrp="1"/>
          </p:cNvSpPr>
          <p:nvPr>
            <p:ph idx="1"/>
          </p:nvPr>
        </p:nvSpPr>
        <p:spPr>
          <a:xfrm>
            <a:off x="838201" y="1501989"/>
            <a:ext cx="10629899" cy="4855951"/>
          </a:xfrm>
        </p:spPr>
        <p:txBody>
          <a:bodyPr>
            <a:normAutofit/>
          </a:bodyPr>
          <a:lstStyle/>
          <a:p>
            <a:r>
              <a:rPr lang="fr-CA" dirty="0"/>
              <a:t>Plus de 150 hôpitaux au Canada ont reçu la désignation « Transfuser avec soin » (250 inscrits au programme)</a:t>
            </a:r>
          </a:p>
          <a:p>
            <a:pPr lvl="1"/>
            <a:r>
              <a:rPr lang="fr-CA" b="1" dirty="0"/>
              <a:t>7 hôpitaux au Québec!</a:t>
            </a:r>
          </a:p>
          <a:p>
            <a:r>
              <a:rPr lang="fr-CA" dirty="0"/>
              <a:t>Vous n’êtes pas tout à fait prêts? Inscrivez votre hôpital à un programme d’amélioration de la qualité pour réduire les transfusions inappropriées</a:t>
            </a:r>
          </a:p>
          <a:p>
            <a:r>
              <a:rPr lang="fr-CA" dirty="0"/>
              <a:t>Pour vous inscrire et obtenir plus d’informations : </a:t>
            </a:r>
            <a:r>
              <a:rPr lang="fr-CA" b="1" dirty="0">
                <a:solidFill>
                  <a:schemeClr val="bg2"/>
                </a:solidFill>
              </a:rPr>
              <a:t>transfuseravecsoin.ca</a:t>
            </a:r>
          </a:p>
        </p:txBody>
      </p:sp>
    </p:spTree>
    <p:extLst>
      <p:ext uri="{BB962C8B-B14F-4D97-AF65-F5344CB8AC3E}">
        <p14:creationId xmlns:p14="http://schemas.microsoft.com/office/powerpoint/2010/main" val="260913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297BC-6956-A272-6D63-29DC12854635}"/>
              </a:ext>
            </a:extLst>
          </p:cNvPr>
          <p:cNvSpPr>
            <a:spLocks noGrp="1"/>
          </p:cNvSpPr>
          <p:nvPr>
            <p:ph type="title"/>
          </p:nvPr>
        </p:nvSpPr>
        <p:spPr/>
        <p:txBody>
          <a:bodyPr/>
          <a:lstStyle/>
          <a:p>
            <a:r>
              <a:rPr lang="fr-CA" dirty="0">
                <a:ln>
                  <a:noFill/>
                </a:ln>
              </a:rPr>
              <a:t>Utilisation judicieuse des laboratoires</a:t>
            </a:r>
          </a:p>
        </p:txBody>
      </p:sp>
      <p:sp>
        <p:nvSpPr>
          <p:cNvPr id="3" name="Espace réservé du contenu 2">
            <a:extLst>
              <a:ext uri="{FF2B5EF4-FFF2-40B4-BE49-F238E27FC236}">
                <a16:creationId xmlns:a16="http://schemas.microsoft.com/office/drawing/2014/main" id="{33EFCC0B-4490-0739-BCE0-AD5628F395C0}"/>
              </a:ext>
            </a:extLst>
          </p:cNvPr>
          <p:cNvSpPr>
            <a:spLocks noGrp="1"/>
          </p:cNvSpPr>
          <p:nvPr>
            <p:ph idx="1"/>
          </p:nvPr>
        </p:nvSpPr>
        <p:spPr>
          <a:xfrm>
            <a:off x="6096000" y="1655089"/>
            <a:ext cx="5838824" cy="4855951"/>
          </a:xfrm>
        </p:spPr>
        <p:txBody>
          <a:bodyPr/>
          <a:lstStyle/>
          <a:p>
            <a:r>
              <a:rPr lang="fr-CA" dirty="0"/>
              <a:t>Projet collaboratif qui réunit un consortium national d’hôpitaux déterminé à avoir une incidence mesurable sur la réduction du nombre d’analyses de laboratoire de faible valeur au Canada</a:t>
            </a:r>
          </a:p>
        </p:txBody>
      </p:sp>
      <p:pic>
        <p:nvPicPr>
          <p:cNvPr id="4" name="Image 3">
            <a:extLst>
              <a:ext uri="{FF2B5EF4-FFF2-40B4-BE49-F238E27FC236}">
                <a16:creationId xmlns:a16="http://schemas.microsoft.com/office/drawing/2014/main" id="{702327FB-D67C-116B-19FB-C821A3266CEA}"/>
              </a:ext>
            </a:extLst>
          </p:cNvPr>
          <p:cNvPicPr>
            <a:picLocks noChangeAspect="1"/>
          </p:cNvPicPr>
          <p:nvPr/>
        </p:nvPicPr>
        <p:blipFill>
          <a:blip r:embed="rId2"/>
          <a:stretch>
            <a:fillRect/>
          </a:stretch>
        </p:blipFill>
        <p:spPr>
          <a:xfrm>
            <a:off x="-316414" y="1702714"/>
            <a:ext cx="6517189" cy="3621338"/>
          </a:xfrm>
          <a:prstGeom prst="rect">
            <a:avLst/>
          </a:prstGeom>
        </p:spPr>
      </p:pic>
    </p:spTree>
    <p:extLst>
      <p:ext uri="{BB962C8B-B14F-4D97-AF65-F5344CB8AC3E}">
        <p14:creationId xmlns:p14="http://schemas.microsoft.com/office/powerpoint/2010/main" val="4047370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297BC-6956-A272-6D63-29DC12854635}"/>
              </a:ext>
            </a:extLst>
          </p:cNvPr>
          <p:cNvSpPr>
            <a:spLocks noGrp="1"/>
          </p:cNvSpPr>
          <p:nvPr>
            <p:ph type="title"/>
          </p:nvPr>
        </p:nvSpPr>
        <p:spPr/>
        <p:txBody>
          <a:bodyPr/>
          <a:lstStyle/>
          <a:p>
            <a:r>
              <a:rPr lang="fr-CA" dirty="0">
                <a:ln>
                  <a:noFill/>
                </a:ln>
              </a:rPr>
              <a:t>Utilisation judicieuse des laboratoires</a:t>
            </a:r>
          </a:p>
        </p:txBody>
      </p:sp>
      <p:graphicFrame>
        <p:nvGraphicFramePr>
          <p:cNvPr id="13" name="Espace réservé du contenu 12">
            <a:extLst>
              <a:ext uri="{FF2B5EF4-FFF2-40B4-BE49-F238E27FC236}">
                <a16:creationId xmlns:a16="http://schemas.microsoft.com/office/drawing/2014/main" id="{93F60299-FAFC-68EB-0CFF-E012524FACBF}"/>
              </a:ext>
            </a:extLst>
          </p:cNvPr>
          <p:cNvGraphicFramePr>
            <a:graphicFrameLocks noGrp="1"/>
          </p:cNvGraphicFramePr>
          <p:nvPr>
            <p:ph idx="1"/>
            <p:extLst>
              <p:ext uri="{D42A27DB-BD31-4B8C-83A1-F6EECF244321}">
                <p14:modId xmlns:p14="http://schemas.microsoft.com/office/powerpoint/2010/main" val="533314671"/>
              </p:ext>
            </p:extLst>
          </p:nvPr>
        </p:nvGraphicFramePr>
        <p:xfrm>
          <a:off x="838201" y="1553845"/>
          <a:ext cx="10515597" cy="375031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234432825"/>
                    </a:ext>
                  </a:extLst>
                </a:gridCol>
                <a:gridCol w="3505199">
                  <a:extLst>
                    <a:ext uri="{9D8B030D-6E8A-4147-A177-3AD203B41FA5}">
                      <a16:colId xmlns:a16="http://schemas.microsoft.com/office/drawing/2014/main" val="3062563363"/>
                    </a:ext>
                  </a:extLst>
                </a:gridCol>
                <a:gridCol w="3505199">
                  <a:extLst>
                    <a:ext uri="{9D8B030D-6E8A-4147-A177-3AD203B41FA5}">
                      <a16:colId xmlns:a16="http://schemas.microsoft.com/office/drawing/2014/main" val="3570614032"/>
                    </a:ext>
                  </a:extLst>
                </a:gridCol>
              </a:tblGrid>
              <a:tr h="370840">
                <a:tc>
                  <a:txBody>
                    <a:bodyPr/>
                    <a:lstStyle/>
                    <a:p>
                      <a:r>
                        <a:rPr lang="fr-CA" dirty="0"/>
                        <a:t>Mettre en œuvre le changement</a:t>
                      </a:r>
                    </a:p>
                  </a:txBody>
                  <a:tcPr/>
                </a:tc>
                <a:tc>
                  <a:txBody>
                    <a:bodyPr/>
                    <a:lstStyle/>
                    <a:p>
                      <a:r>
                        <a:rPr lang="fr-CA" dirty="0"/>
                        <a:t>Échanger des données</a:t>
                      </a:r>
                    </a:p>
                  </a:txBody>
                  <a:tcPr/>
                </a:tc>
                <a:tc>
                  <a:txBody>
                    <a:bodyPr/>
                    <a:lstStyle/>
                    <a:p>
                      <a:r>
                        <a:rPr lang="fr-CA" dirty="0"/>
                        <a:t>Apprendre avec les autres</a:t>
                      </a:r>
                    </a:p>
                  </a:txBody>
                  <a:tcPr/>
                </a:tc>
                <a:extLst>
                  <a:ext uri="{0D108BD9-81ED-4DB2-BD59-A6C34878D82A}">
                    <a16:rowId xmlns:a16="http://schemas.microsoft.com/office/drawing/2014/main" val="3852301601"/>
                  </a:ext>
                </a:extLst>
              </a:tr>
              <a:tr h="370840">
                <a:tc>
                  <a:txBody>
                    <a:bodyPr/>
                    <a:lstStyle/>
                    <a:p>
                      <a:pPr marL="285750" indent="-285750">
                        <a:buFont typeface="Arial" panose="020B0604020202020204" pitchFamily="34" charset="0"/>
                        <a:buChar char="•"/>
                      </a:pPr>
                      <a:r>
                        <a:rPr lang="fr-CA" dirty="0"/>
                        <a:t>Conception de </a:t>
                      </a:r>
                      <a:r>
                        <a:rPr lang="fr-CA" b="1" dirty="0"/>
                        <a:t>plans d’amélioration de la qualité </a:t>
                      </a:r>
                      <a:r>
                        <a:rPr lang="fr-CA" dirty="0"/>
                        <a:t>en fonction des </a:t>
                      </a:r>
                      <a:r>
                        <a:rPr lang="fr-CA" b="1" dirty="0"/>
                        <a:t>priorités</a:t>
                      </a:r>
                      <a:r>
                        <a:rPr lang="fr-CA" dirty="0"/>
                        <a:t> d’amélioration locales</a:t>
                      </a:r>
                    </a:p>
                    <a:p>
                      <a:pPr marL="285750" indent="-285750">
                        <a:buFont typeface="Arial" panose="020B0604020202020204" pitchFamily="34" charset="0"/>
                        <a:buChar char="•"/>
                      </a:pPr>
                      <a:r>
                        <a:rPr lang="fr-CA" dirty="0"/>
                        <a:t>Mise en œuvre d’une intervention et mesure du changement</a:t>
                      </a:r>
                    </a:p>
                  </a:txBody>
                  <a:tcPr/>
                </a:tc>
                <a:tc>
                  <a:txBody>
                    <a:bodyPr/>
                    <a:lstStyle/>
                    <a:p>
                      <a:pPr marL="285750" indent="-285750">
                        <a:buFont typeface="Arial" panose="020B0604020202020204" pitchFamily="34" charset="0"/>
                        <a:buChar char="•"/>
                      </a:pPr>
                      <a:r>
                        <a:rPr lang="fr-CA" dirty="0"/>
                        <a:t>Soumission de données agrégées sur les volumes d’analyses de laboratoire pour certaines analyses</a:t>
                      </a:r>
                    </a:p>
                    <a:p>
                      <a:pPr marL="285750" indent="-285750">
                        <a:buFont typeface="Arial" panose="020B0604020202020204" pitchFamily="34" charset="0"/>
                        <a:buChar char="•"/>
                      </a:pPr>
                      <a:r>
                        <a:rPr lang="fr-CA" b="1" dirty="0"/>
                        <a:t>Rapports comparatifs </a:t>
                      </a:r>
                      <a:r>
                        <a:rPr lang="fr-CA" dirty="0"/>
                        <a:t>sur les résultats de votre hôpital par rapport à ses pairs</a:t>
                      </a:r>
                    </a:p>
                    <a:p>
                      <a:pPr marL="285750" indent="-285750">
                        <a:buFont typeface="Arial" panose="020B0604020202020204" pitchFamily="34" charset="0"/>
                        <a:buChar char="•"/>
                      </a:pPr>
                      <a:r>
                        <a:rPr lang="fr-CA" dirty="0"/>
                        <a:t>Création d’un système national de production de rapports sur l’utilisation appropriée des laboratoires au Canada</a:t>
                      </a:r>
                    </a:p>
                    <a:p>
                      <a:pPr marL="285750" indent="-285750">
                        <a:buFont typeface="Arial" panose="020B0604020202020204" pitchFamily="34" charset="0"/>
                        <a:buChar char="•"/>
                      </a:pPr>
                      <a:endParaRPr lang="fr-CA" dirty="0"/>
                    </a:p>
                  </a:txBody>
                  <a:tcPr/>
                </a:tc>
                <a:tc>
                  <a:txBody>
                    <a:bodyPr/>
                    <a:lstStyle/>
                    <a:p>
                      <a:pPr marL="285750" indent="-285750">
                        <a:buFont typeface="Arial" panose="020B0604020202020204" pitchFamily="34" charset="0"/>
                        <a:buChar char="•"/>
                      </a:pPr>
                      <a:r>
                        <a:rPr lang="fr-CA" b="1" dirty="0"/>
                        <a:t>Séances d’apprentissage </a:t>
                      </a:r>
                      <a:r>
                        <a:rPr lang="fr-CA" dirty="0"/>
                        <a:t>interactives</a:t>
                      </a:r>
                    </a:p>
                    <a:p>
                      <a:pPr marL="285750" indent="-285750">
                        <a:buFont typeface="Arial" panose="020B0604020202020204" pitchFamily="34" charset="0"/>
                        <a:buChar char="•"/>
                      </a:pPr>
                      <a:r>
                        <a:rPr lang="fr-CA" dirty="0"/>
                        <a:t>Outils et occasions </a:t>
                      </a:r>
                      <a:r>
                        <a:rPr lang="fr-CA" b="1" dirty="0"/>
                        <a:t>d’accompagnement professionnel et de mentorat</a:t>
                      </a:r>
                    </a:p>
                    <a:p>
                      <a:pPr marL="285750" indent="-285750">
                        <a:buFont typeface="Arial" panose="020B0604020202020204" pitchFamily="34" charset="0"/>
                        <a:buChar char="•"/>
                      </a:pPr>
                      <a:r>
                        <a:rPr lang="fr-CA" b="1" dirty="0"/>
                        <a:t>Réseautage</a:t>
                      </a:r>
                      <a:r>
                        <a:rPr lang="fr-CA" dirty="0"/>
                        <a:t> avec des cliniciens, des experts de laboratoire, des chercheurs et des administrateurs partageant les mêmes idées</a:t>
                      </a:r>
                    </a:p>
                  </a:txBody>
                  <a:tcPr/>
                </a:tc>
                <a:extLst>
                  <a:ext uri="{0D108BD9-81ED-4DB2-BD59-A6C34878D82A}">
                    <a16:rowId xmlns:a16="http://schemas.microsoft.com/office/drawing/2014/main" val="2892295748"/>
                  </a:ext>
                </a:extLst>
              </a:tr>
            </a:tbl>
          </a:graphicData>
        </a:graphic>
      </p:graphicFrame>
    </p:spTree>
    <p:extLst>
      <p:ext uri="{BB962C8B-B14F-4D97-AF65-F5344CB8AC3E}">
        <p14:creationId xmlns:p14="http://schemas.microsoft.com/office/powerpoint/2010/main" val="21460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5297BC-6956-A272-6D63-29DC12854635}"/>
              </a:ext>
            </a:extLst>
          </p:cNvPr>
          <p:cNvSpPr>
            <a:spLocks noGrp="1"/>
          </p:cNvSpPr>
          <p:nvPr>
            <p:ph type="title"/>
          </p:nvPr>
        </p:nvSpPr>
        <p:spPr/>
        <p:txBody>
          <a:bodyPr/>
          <a:lstStyle/>
          <a:p>
            <a:r>
              <a:rPr lang="fr-CA" dirty="0">
                <a:ln>
                  <a:noFill/>
                </a:ln>
              </a:rPr>
              <a:t>Utilisation judicieuse des laboratoires</a:t>
            </a:r>
          </a:p>
        </p:txBody>
      </p:sp>
      <p:sp>
        <p:nvSpPr>
          <p:cNvPr id="3" name="Espace réservé du contenu 2">
            <a:extLst>
              <a:ext uri="{FF2B5EF4-FFF2-40B4-BE49-F238E27FC236}">
                <a16:creationId xmlns:a16="http://schemas.microsoft.com/office/drawing/2014/main" id="{33EFCC0B-4490-0739-BCE0-AD5628F395C0}"/>
              </a:ext>
            </a:extLst>
          </p:cNvPr>
          <p:cNvSpPr>
            <a:spLocks noGrp="1"/>
          </p:cNvSpPr>
          <p:nvPr>
            <p:ph idx="1"/>
          </p:nvPr>
        </p:nvSpPr>
        <p:spPr>
          <a:xfrm>
            <a:off x="838200" y="1569364"/>
            <a:ext cx="10515599" cy="4855951"/>
          </a:xfrm>
        </p:spPr>
        <p:txBody>
          <a:bodyPr/>
          <a:lstStyle/>
          <a:p>
            <a:r>
              <a:rPr lang="fr-CA" dirty="0"/>
              <a:t>Joignez-vous à plus de 124 hôpitaux participants!</a:t>
            </a:r>
          </a:p>
          <a:p>
            <a:pPr lvl="1"/>
            <a:r>
              <a:rPr lang="fr-CA" dirty="0"/>
              <a:t>6 au Québec!</a:t>
            </a:r>
          </a:p>
          <a:p>
            <a:r>
              <a:rPr lang="fr-CA" dirty="0"/>
              <a:t>Les candidatures sont maintenant ouvertes pour un démarrage en janvier 2024</a:t>
            </a:r>
          </a:p>
          <a:p>
            <a:r>
              <a:rPr lang="fr-CA" dirty="0"/>
              <a:t>Pour vous inscrire et obtenir plus d’informations: </a:t>
            </a:r>
            <a:r>
              <a:rPr lang="fr-CA" b="1" dirty="0">
                <a:solidFill>
                  <a:schemeClr val="bg2"/>
                </a:solidFill>
              </a:rPr>
              <a:t>choisiravecsoin.org/hôpitaux/utilisation-judicieuse-des-laboratoires</a:t>
            </a:r>
          </a:p>
        </p:txBody>
      </p:sp>
    </p:spTree>
    <p:extLst>
      <p:ext uri="{BB962C8B-B14F-4D97-AF65-F5344CB8AC3E}">
        <p14:creationId xmlns:p14="http://schemas.microsoft.com/office/powerpoint/2010/main" val="1448779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Google Shape;2339;p42">
            <a:extLst>
              <a:ext uri="{FF2B5EF4-FFF2-40B4-BE49-F238E27FC236}">
                <a16:creationId xmlns:a16="http://schemas.microsoft.com/office/drawing/2014/main" id="{E9A8431E-F6CF-4C17-AF85-32E536EF9E0D}"/>
              </a:ext>
            </a:extLst>
          </p:cNvPr>
          <p:cNvSpPr/>
          <p:nvPr>
            <p:custDataLst>
              <p:tags r:id="rId1"/>
            </p:custDataLst>
          </p:nvPr>
        </p:nvSpPr>
        <p:spPr>
          <a:xfrm>
            <a:off x="601492" y="4306894"/>
            <a:ext cx="4118789" cy="1666741"/>
          </a:xfrm>
          <a:prstGeom prst="roundRect">
            <a:avLst>
              <a:gd name="adj" fmla="val 9715"/>
            </a:avLst>
          </a:prstGeom>
          <a:solidFill>
            <a:schemeClr val="tx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339;p42">
            <a:extLst>
              <a:ext uri="{FF2B5EF4-FFF2-40B4-BE49-F238E27FC236}">
                <a16:creationId xmlns:a16="http://schemas.microsoft.com/office/drawing/2014/main" id="{BC1BC49E-012A-4D11-873A-29A54E1F10A0}"/>
              </a:ext>
            </a:extLst>
          </p:cNvPr>
          <p:cNvSpPr/>
          <p:nvPr>
            <p:custDataLst>
              <p:tags r:id="rId2"/>
            </p:custDataLst>
          </p:nvPr>
        </p:nvSpPr>
        <p:spPr>
          <a:xfrm>
            <a:off x="549016" y="4266582"/>
            <a:ext cx="4118789" cy="1666741"/>
          </a:xfrm>
          <a:prstGeom prst="roundRect">
            <a:avLst>
              <a:gd name="adj" fmla="val 9715"/>
            </a:avLst>
          </a:prstGeom>
          <a:solidFill>
            <a:srgbClr val="E7F5F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50;p17">
            <a:extLst>
              <a:ext uri="{FF2B5EF4-FFF2-40B4-BE49-F238E27FC236}">
                <a16:creationId xmlns:a16="http://schemas.microsoft.com/office/drawing/2014/main" id="{878A1C04-C50E-4F7B-BC18-6E7EED186516}"/>
              </a:ext>
            </a:extLst>
          </p:cNvPr>
          <p:cNvSpPr/>
          <p:nvPr>
            <p:custDataLst>
              <p:tags r:id="rId3"/>
            </p:custDataLst>
          </p:nvPr>
        </p:nvSpPr>
        <p:spPr>
          <a:xfrm>
            <a:off x="1806779" y="1686079"/>
            <a:ext cx="1050639" cy="1354071"/>
          </a:xfrm>
          <a:custGeom>
            <a:avLst/>
            <a:gdLst/>
            <a:ahLst/>
            <a:cxnLst/>
            <a:rect l="l" t="t" r="r" b="b"/>
            <a:pathLst>
              <a:path w="13303" h="17145" extrusionOk="0">
                <a:moveTo>
                  <a:pt x="6713" y="385"/>
                </a:moveTo>
                <a:cubicBezTo>
                  <a:pt x="10279" y="385"/>
                  <a:pt x="12656" y="3203"/>
                  <a:pt x="12595" y="6674"/>
                </a:cubicBezTo>
                <a:cubicBezTo>
                  <a:pt x="12534" y="10146"/>
                  <a:pt x="9765" y="12598"/>
                  <a:pt x="6378" y="12598"/>
                </a:cubicBezTo>
                <a:cubicBezTo>
                  <a:pt x="6372" y="12598"/>
                  <a:pt x="6366" y="12598"/>
                  <a:pt x="6360" y="12598"/>
                </a:cubicBezTo>
                <a:lnTo>
                  <a:pt x="6362" y="12598"/>
                </a:lnTo>
                <a:cubicBezTo>
                  <a:pt x="2836" y="12588"/>
                  <a:pt x="446" y="9771"/>
                  <a:pt x="387" y="6376"/>
                </a:cubicBezTo>
                <a:cubicBezTo>
                  <a:pt x="455" y="2853"/>
                  <a:pt x="3136" y="444"/>
                  <a:pt x="6602" y="386"/>
                </a:cubicBezTo>
                <a:cubicBezTo>
                  <a:pt x="6639" y="385"/>
                  <a:pt x="6676" y="385"/>
                  <a:pt x="6713" y="385"/>
                </a:cubicBezTo>
                <a:close/>
                <a:moveTo>
                  <a:pt x="2197" y="11391"/>
                </a:moveTo>
                <a:cubicBezTo>
                  <a:pt x="2996" y="12095"/>
                  <a:pt x="3991" y="12591"/>
                  <a:pt x="5131" y="12828"/>
                </a:cubicBezTo>
                <a:cubicBezTo>
                  <a:pt x="4596" y="14065"/>
                  <a:pt x="4059" y="15304"/>
                  <a:pt x="3520" y="16542"/>
                </a:cubicBezTo>
                <a:cubicBezTo>
                  <a:pt x="3198" y="16017"/>
                  <a:pt x="2869" y="15498"/>
                  <a:pt x="2551" y="14971"/>
                </a:cubicBezTo>
                <a:cubicBezTo>
                  <a:pt x="2524" y="14924"/>
                  <a:pt x="2474" y="14890"/>
                  <a:pt x="2420" y="14883"/>
                </a:cubicBezTo>
                <a:cubicBezTo>
                  <a:pt x="2405" y="14880"/>
                  <a:pt x="2391" y="14879"/>
                  <a:pt x="2377" y="14879"/>
                </a:cubicBezTo>
                <a:cubicBezTo>
                  <a:pt x="2362" y="14879"/>
                  <a:pt x="2348" y="14880"/>
                  <a:pt x="2335" y="14883"/>
                </a:cubicBezTo>
                <a:cubicBezTo>
                  <a:pt x="1735" y="15010"/>
                  <a:pt x="1135" y="15126"/>
                  <a:pt x="535" y="15250"/>
                </a:cubicBezTo>
                <a:cubicBezTo>
                  <a:pt x="1087" y="13963"/>
                  <a:pt x="1641" y="12676"/>
                  <a:pt x="2197" y="11391"/>
                </a:cubicBezTo>
                <a:close/>
                <a:moveTo>
                  <a:pt x="10792" y="11396"/>
                </a:moveTo>
                <a:cubicBezTo>
                  <a:pt x="11346" y="12680"/>
                  <a:pt x="11900" y="13965"/>
                  <a:pt x="12453" y="15250"/>
                </a:cubicBezTo>
                <a:cubicBezTo>
                  <a:pt x="11853" y="15126"/>
                  <a:pt x="11251" y="15009"/>
                  <a:pt x="10652" y="14883"/>
                </a:cubicBezTo>
                <a:cubicBezTo>
                  <a:pt x="10638" y="14879"/>
                  <a:pt x="10624" y="14878"/>
                  <a:pt x="10609" y="14878"/>
                </a:cubicBezTo>
                <a:cubicBezTo>
                  <a:pt x="10595" y="14878"/>
                  <a:pt x="10581" y="14879"/>
                  <a:pt x="10567" y="14883"/>
                </a:cubicBezTo>
                <a:cubicBezTo>
                  <a:pt x="10511" y="14890"/>
                  <a:pt x="10464" y="14922"/>
                  <a:pt x="10437" y="14971"/>
                </a:cubicBezTo>
                <a:cubicBezTo>
                  <a:pt x="10117" y="15496"/>
                  <a:pt x="9789" y="16017"/>
                  <a:pt x="9466" y="16542"/>
                </a:cubicBezTo>
                <a:cubicBezTo>
                  <a:pt x="8932" y="15313"/>
                  <a:pt x="8398" y="14084"/>
                  <a:pt x="7865" y="12855"/>
                </a:cubicBezTo>
                <a:cubicBezTo>
                  <a:pt x="8954" y="12641"/>
                  <a:pt x="9964" y="12137"/>
                  <a:pt x="10792" y="11396"/>
                </a:cubicBezTo>
                <a:close/>
                <a:moveTo>
                  <a:pt x="6490" y="1"/>
                </a:moveTo>
                <a:cubicBezTo>
                  <a:pt x="2890" y="1"/>
                  <a:pt x="75" y="2761"/>
                  <a:pt x="6" y="6376"/>
                </a:cubicBezTo>
                <a:cubicBezTo>
                  <a:pt x="38" y="8275"/>
                  <a:pt x="732" y="9929"/>
                  <a:pt x="1906" y="11111"/>
                </a:cubicBezTo>
                <a:cubicBezTo>
                  <a:pt x="1289" y="12539"/>
                  <a:pt x="674" y="13968"/>
                  <a:pt x="60" y="15398"/>
                </a:cubicBezTo>
                <a:cubicBezTo>
                  <a:pt x="1" y="15486"/>
                  <a:pt x="42" y="15624"/>
                  <a:pt x="144" y="15677"/>
                </a:cubicBezTo>
                <a:cubicBezTo>
                  <a:pt x="149" y="15678"/>
                  <a:pt x="154" y="15680"/>
                  <a:pt x="161" y="15683"/>
                </a:cubicBezTo>
                <a:cubicBezTo>
                  <a:pt x="169" y="15687"/>
                  <a:pt x="179" y="15692"/>
                  <a:pt x="188" y="15694"/>
                </a:cubicBezTo>
                <a:cubicBezTo>
                  <a:pt x="204" y="15700"/>
                  <a:pt x="221" y="15703"/>
                  <a:pt x="238" y="15703"/>
                </a:cubicBezTo>
                <a:cubicBezTo>
                  <a:pt x="263" y="15703"/>
                  <a:pt x="288" y="15696"/>
                  <a:pt x="310" y="15685"/>
                </a:cubicBezTo>
                <a:cubicBezTo>
                  <a:pt x="970" y="15542"/>
                  <a:pt x="1633" y="15417"/>
                  <a:pt x="2294" y="15279"/>
                </a:cubicBezTo>
                <a:cubicBezTo>
                  <a:pt x="2654" y="15870"/>
                  <a:pt x="3027" y="16453"/>
                  <a:pt x="3384" y="17047"/>
                </a:cubicBezTo>
                <a:cubicBezTo>
                  <a:pt x="3411" y="17096"/>
                  <a:pt x="3460" y="17128"/>
                  <a:pt x="3516" y="17135"/>
                </a:cubicBezTo>
                <a:cubicBezTo>
                  <a:pt x="3535" y="17141"/>
                  <a:pt x="3555" y="17145"/>
                  <a:pt x="3574" y="17145"/>
                </a:cubicBezTo>
                <a:cubicBezTo>
                  <a:pt x="3629" y="17145"/>
                  <a:pt x="3681" y="17116"/>
                  <a:pt x="3712" y="17047"/>
                </a:cubicBezTo>
                <a:cubicBezTo>
                  <a:pt x="3719" y="17035"/>
                  <a:pt x="3722" y="17023"/>
                  <a:pt x="3729" y="17011"/>
                </a:cubicBezTo>
                <a:cubicBezTo>
                  <a:pt x="3729" y="17006"/>
                  <a:pt x="3732" y="17003"/>
                  <a:pt x="3732" y="16999"/>
                </a:cubicBezTo>
                <a:cubicBezTo>
                  <a:pt x="4327" y="15634"/>
                  <a:pt x="4920" y="14269"/>
                  <a:pt x="5512" y="12902"/>
                </a:cubicBezTo>
                <a:cubicBezTo>
                  <a:pt x="5718" y="12933"/>
                  <a:pt x="5925" y="12957"/>
                  <a:pt x="6139" y="12970"/>
                </a:cubicBezTo>
                <a:cubicBezTo>
                  <a:pt x="6289" y="12981"/>
                  <a:pt x="6439" y="12986"/>
                  <a:pt x="6588" y="12986"/>
                </a:cubicBezTo>
                <a:cubicBezTo>
                  <a:pt x="6888" y="12986"/>
                  <a:pt x="7187" y="12965"/>
                  <a:pt x="7484" y="12924"/>
                </a:cubicBezTo>
                <a:cubicBezTo>
                  <a:pt x="8072" y="14284"/>
                  <a:pt x="8662" y="15643"/>
                  <a:pt x="9253" y="16999"/>
                </a:cubicBezTo>
                <a:cubicBezTo>
                  <a:pt x="9255" y="17003"/>
                  <a:pt x="9257" y="17006"/>
                  <a:pt x="9259" y="17009"/>
                </a:cubicBezTo>
                <a:cubicBezTo>
                  <a:pt x="9264" y="17021"/>
                  <a:pt x="9269" y="17035"/>
                  <a:pt x="9274" y="17047"/>
                </a:cubicBezTo>
                <a:cubicBezTo>
                  <a:pt x="9304" y="17116"/>
                  <a:pt x="9356" y="17145"/>
                  <a:pt x="9411" y="17145"/>
                </a:cubicBezTo>
                <a:cubicBezTo>
                  <a:pt x="9430" y="17145"/>
                  <a:pt x="9449" y="17141"/>
                  <a:pt x="9468" y="17135"/>
                </a:cubicBezTo>
                <a:cubicBezTo>
                  <a:pt x="9525" y="17128"/>
                  <a:pt x="9575" y="17096"/>
                  <a:pt x="9602" y="17047"/>
                </a:cubicBezTo>
                <a:cubicBezTo>
                  <a:pt x="9959" y="16453"/>
                  <a:pt x="10331" y="15870"/>
                  <a:pt x="10692" y="15279"/>
                </a:cubicBezTo>
                <a:cubicBezTo>
                  <a:pt x="11353" y="15417"/>
                  <a:pt x="12016" y="15542"/>
                  <a:pt x="12675" y="15685"/>
                </a:cubicBezTo>
                <a:cubicBezTo>
                  <a:pt x="12697" y="15697"/>
                  <a:pt x="12721" y="15703"/>
                  <a:pt x="12746" y="15703"/>
                </a:cubicBezTo>
                <a:cubicBezTo>
                  <a:pt x="12763" y="15703"/>
                  <a:pt x="12781" y="15700"/>
                  <a:pt x="12798" y="15694"/>
                </a:cubicBezTo>
                <a:cubicBezTo>
                  <a:pt x="12808" y="15692"/>
                  <a:pt x="12820" y="15687"/>
                  <a:pt x="12830" y="15682"/>
                </a:cubicBezTo>
                <a:cubicBezTo>
                  <a:pt x="12833" y="15680"/>
                  <a:pt x="12837" y="15678"/>
                  <a:pt x="12842" y="15677"/>
                </a:cubicBezTo>
                <a:cubicBezTo>
                  <a:pt x="12944" y="15626"/>
                  <a:pt x="12985" y="15488"/>
                  <a:pt x="12927" y="15398"/>
                </a:cubicBezTo>
                <a:cubicBezTo>
                  <a:pt x="12313" y="13968"/>
                  <a:pt x="11698" y="12539"/>
                  <a:pt x="11081" y="11111"/>
                </a:cubicBezTo>
                <a:cubicBezTo>
                  <a:pt x="12128" y="10043"/>
                  <a:pt x="12815" y="8597"/>
                  <a:pt x="12961" y="6966"/>
                </a:cubicBezTo>
                <a:cubicBezTo>
                  <a:pt x="13303" y="3152"/>
                  <a:pt x="10596" y="185"/>
                  <a:pt x="6828" y="9"/>
                </a:cubicBezTo>
                <a:cubicBezTo>
                  <a:pt x="6715" y="3"/>
                  <a:pt x="6602" y="1"/>
                  <a:pt x="6490"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1;p17">
            <a:extLst>
              <a:ext uri="{FF2B5EF4-FFF2-40B4-BE49-F238E27FC236}">
                <a16:creationId xmlns:a16="http://schemas.microsoft.com/office/drawing/2014/main" id="{0BC28B2E-1F8A-4A9A-A68D-4D7C23A8CDD4}"/>
              </a:ext>
            </a:extLst>
          </p:cNvPr>
          <p:cNvSpPr/>
          <p:nvPr>
            <p:custDataLst>
              <p:tags r:id="rId4"/>
            </p:custDataLst>
          </p:nvPr>
        </p:nvSpPr>
        <p:spPr>
          <a:xfrm>
            <a:off x="1911425" y="1790092"/>
            <a:ext cx="831634" cy="817180"/>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3" name="Google Shape;170;p17">
            <a:extLst>
              <a:ext uri="{FF2B5EF4-FFF2-40B4-BE49-F238E27FC236}">
                <a16:creationId xmlns:a16="http://schemas.microsoft.com/office/drawing/2014/main" id="{4FABAB3C-16CC-4C37-AA86-D37F26BF4788}"/>
              </a:ext>
            </a:extLst>
          </p:cNvPr>
          <p:cNvGrpSpPr/>
          <p:nvPr>
            <p:custDataLst>
              <p:tags r:id="rId5"/>
            </p:custDataLst>
          </p:nvPr>
        </p:nvGrpSpPr>
        <p:grpSpPr>
          <a:xfrm>
            <a:off x="603946" y="1820328"/>
            <a:ext cx="3678932" cy="1920991"/>
            <a:chOff x="1220725" y="1395538"/>
            <a:chExt cx="2528355" cy="1320205"/>
          </a:xfrm>
        </p:grpSpPr>
        <p:sp>
          <p:nvSpPr>
            <p:cNvPr id="74" name="Google Shape;171;p17">
              <a:extLst>
                <a:ext uri="{FF2B5EF4-FFF2-40B4-BE49-F238E27FC236}">
                  <a16:creationId xmlns:a16="http://schemas.microsoft.com/office/drawing/2014/main" id="{E108CB97-A713-4272-A553-B99D7BA11A29}"/>
                </a:ext>
              </a:extLst>
            </p:cNvPr>
            <p:cNvSpPr/>
            <p:nvPr/>
          </p:nvSpPr>
          <p:spPr>
            <a:xfrm>
              <a:off x="2146835" y="1395538"/>
              <a:ext cx="523127" cy="520033"/>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E7F5F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1 </a:t>
              </a:r>
              <a:endParaRPr kumimoji="0" sz="22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77" name="Google Shape;174;p17">
              <a:extLst>
                <a:ext uri="{FF2B5EF4-FFF2-40B4-BE49-F238E27FC236}">
                  <a16:creationId xmlns:a16="http://schemas.microsoft.com/office/drawing/2014/main" id="{79C19433-2F1B-4771-94A2-DF5F3AD1E3FB}"/>
                </a:ext>
              </a:extLst>
            </p:cNvPr>
            <p:cNvSpPr txBox="1"/>
            <p:nvPr/>
          </p:nvSpPr>
          <p:spPr>
            <a:xfrm>
              <a:off x="1220725" y="2367143"/>
              <a:ext cx="2528355" cy="3486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fr-FR" b="1" kern="0" dirty="0">
                  <a:solidFill>
                    <a:srgbClr val="191919"/>
                  </a:solidFill>
                  <a:latin typeface="Segoe UI" panose="020B0502040204020203" pitchFamily="34" charset="0"/>
                  <a:cs typeface="Segoe UI" panose="020B0502040204020203" pitchFamily="34" charset="0"/>
                </a:rPr>
                <a:t>Projets autogérés d’amélioration de la qualité Choisir avec soin</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a:cs typeface="Segoe UI" panose="020B0502040204020203" pitchFamily="34" charset="0"/>
                <a:sym typeface="Fira Sans Extra Condensed"/>
              </a:endParaRPr>
            </a:p>
          </p:txBody>
        </p:sp>
      </p:grpSp>
      <p:sp>
        <p:nvSpPr>
          <p:cNvPr id="98" name="TextBox 97">
            <a:extLst>
              <a:ext uri="{FF2B5EF4-FFF2-40B4-BE49-F238E27FC236}">
                <a16:creationId xmlns:a16="http://schemas.microsoft.com/office/drawing/2014/main" id="{B43CCA02-CE79-4E2E-8B4B-00259CB30800}"/>
              </a:ext>
            </a:extLst>
          </p:cNvPr>
          <p:cNvSpPr txBox="1"/>
          <p:nvPr>
            <p:custDataLst>
              <p:tags r:id="rId6"/>
            </p:custDataLst>
          </p:nvPr>
        </p:nvSpPr>
        <p:spPr>
          <a:xfrm>
            <a:off x="562897" y="4357249"/>
            <a:ext cx="4118789" cy="1477328"/>
          </a:xfrm>
          <a:prstGeom prst="rect">
            <a:avLst/>
          </a:prstGeom>
          <a:noFill/>
        </p:spPr>
        <p:txBody>
          <a:bodyPr wrap="square">
            <a:spAutoFit/>
          </a:bodyPr>
          <a:lstStyle/>
          <a:p>
            <a:r>
              <a:rPr lang="fr-FR" dirty="0"/>
              <a:t>Les projets autogérés d’amélioration de la qualité et les trousses à outils doivent être fondés sur une recommandation ou un ensemble de recommandations Choisir avec soin comparables</a:t>
            </a:r>
            <a:r>
              <a:rPr lang="fr-FR" sz="1800" b="0" i="0" u="none" strike="noStrike" baseline="0" dirty="0">
                <a:solidFill>
                  <a:srgbClr val="000000"/>
                </a:solidFill>
                <a:latin typeface="Segoe UI" panose="020B0502040204020203" pitchFamily="34" charset="0"/>
              </a:rPr>
              <a:t>.</a:t>
            </a:r>
            <a:r>
              <a:rPr lang="en-US" sz="1800" dirty="0"/>
              <a:t> </a:t>
            </a:r>
            <a:endParaRPr lang="en-CA"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D8311E4A-E5CC-4EC8-B6CB-251289BF455C}"/>
              </a:ext>
            </a:extLst>
          </p:cNvPr>
          <p:cNvSpPr txBox="1"/>
          <p:nvPr>
            <p:custDataLst>
              <p:tags r:id="rId7"/>
            </p:custDataLst>
          </p:nvPr>
        </p:nvSpPr>
        <p:spPr>
          <a:xfrm>
            <a:off x="5320964" y="2002381"/>
            <a:ext cx="6709923" cy="3477875"/>
          </a:xfrm>
          <a:prstGeom prst="rect">
            <a:avLst/>
          </a:prstGeom>
          <a:noFill/>
        </p:spPr>
        <p:txBody>
          <a:bodyPr wrap="square" rtlCol="0">
            <a:spAutoFit/>
          </a:bodyPr>
          <a:lstStyle/>
          <a:p>
            <a:pPr marL="285750" indent="-285750">
              <a:buFont typeface="Arial" panose="020B0604020202020204" pitchFamily="34" charset="0"/>
              <a:buChar char="•"/>
            </a:pPr>
            <a:r>
              <a:rPr lang="fr-FR" sz="2200" dirty="0"/>
              <a:t>Pour vous assurer que votre projet autogéré d’amélioration de la qualité est admissible, veuillez consulter Choisir avec soin avant de soumettre votre demande.</a:t>
            </a:r>
            <a:r>
              <a:rPr lang="en-US" sz="2200" dirty="0"/>
              <a:t> </a:t>
            </a:r>
            <a:br>
              <a:rPr lang="en-US" sz="2200" dirty="0"/>
            </a:br>
            <a:endParaRPr lang="en-US" sz="2200" dirty="0"/>
          </a:p>
          <a:p>
            <a:pPr marL="285750" indent="-285750">
              <a:buFont typeface="Arial" panose="020B0604020202020204" pitchFamily="34" charset="0"/>
              <a:buChar char="•"/>
            </a:pPr>
            <a:r>
              <a:rPr lang="fr-CA" sz="2200" dirty="0"/>
              <a:t>Les projets de laboratoire ne peuvent pas compter comme des projets autogérés d’amélioration de la qualité. Les hôpitaux qui s’intéressent aux projets de laboratoire devraient d’abord participer à l’initiative Utilisation judicieuse des laboratoires.</a:t>
            </a:r>
            <a:endParaRPr lang="en-CA" sz="2200" dirty="0"/>
          </a:p>
        </p:txBody>
      </p:sp>
      <p:grpSp>
        <p:nvGrpSpPr>
          <p:cNvPr id="34" name="Group 33">
            <a:extLst>
              <a:ext uri="{FF2B5EF4-FFF2-40B4-BE49-F238E27FC236}">
                <a16:creationId xmlns:a16="http://schemas.microsoft.com/office/drawing/2014/main" id="{1DEEB97C-588D-4B95-8CCF-624D59C146F2}"/>
              </a:ext>
            </a:extLst>
          </p:cNvPr>
          <p:cNvGrpSpPr/>
          <p:nvPr>
            <p:custDataLst>
              <p:tags r:id="rId8"/>
            </p:custDataLst>
          </p:nvPr>
        </p:nvGrpSpPr>
        <p:grpSpPr>
          <a:xfrm>
            <a:off x="1352780" y="4050373"/>
            <a:ext cx="2148465" cy="53592"/>
            <a:chOff x="2493020" y="3912507"/>
            <a:chExt cx="2148465" cy="53592"/>
          </a:xfrm>
        </p:grpSpPr>
        <p:sp>
          <p:nvSpPr>
            <p:cNvPr id="35" name="Google Shape;178;p17">
              <a:extLst>
                <a:ext uri="{FF2B5EF4-FFF2-40B4-BE49-F238E27FC236}">
                  <a16:creationId xmlns:a16="http://schemas.microsoft.com/office/drawing/2014/main" id="{4F03E81B-B755-4078-85E2-06A6FAAF7EDE}"/>
                </a:ext>
              </a:extLst>
            </p:cNvPr>
            <p:cNvSpPr/>
            <p:nvPr/>
          </p:nvSpPr>
          <p:spPr>
            <a:xfrm>
              <a:off x="3413262" y="391250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78;p17">
              <a:extLst>
                <a:ext uri="{FF2B5EF4-FFF2-40B4-BE49-F238E27FC236}">
                  <a16:creationId xmlns:a16="http://schemas.microsoft.com/office/drawing/2014/main" id="{2B5E9327-5C7E-4424-A43B-423AF0863495}"/>
                </a:ext>
              </a:extLst>
            </p:cNvPr>
            <p:cNvSpPr/>
            <p:nvPr/>
          </p:nvSpPr>
          <p:spPr>
            <a:xfrm>
              <a:off x="3843643" y="3916186"/>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178;p17">
              <a:extLst>
                <a:ext uri="{FF2B5EF4-FFF2-40B4-BE49-F238E27FC236}">
                  <a16:creationId xmlns:a16="http://schemas.microsoft.com/office/drawing/2014/main" id="{A4FBEF90-EA95-4D3B-BC0E-A3D0666528E8}"/>
                </a:ext>
              </a:extLst>
            </p:cNvPr>
            <p:cNvSpPr/>
            <p:nvPr/>
          </p:nvSpPr>
          <p:spPr>
            <a:xfrm>
              <a:off x="4327715" y="3915882"/>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8" name="Google Shape;178;p17">
              <a:extLst>
                <a:ext uri="{FF2B5EF4-FFF2-40B4-BE49-F238E27FC236}">
                  <a16:creationId xmlns:a16="http://schemas.microsoft.com/office/drawing/2014/main" id="{61FF99DA-F2DF-4BCE-A559-B40748D7C301}"/>
                </a:ext>
              </a:extLst>
            </p:cNvPr>
            <p:cNvSpPr/>
            <p:nvPr/>
          </p:nvSpPr>
          <p:spPr>
            <a:xfrm>
              <a:off x="2950246" y="3920127"/>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178;p17">
              <a:extLst>
                <a:ext uri="{FF2B5EF4-FFF2-40B4-BE49-F238E27FC236}">
                  <a16:creationId xmlns:a16="http://schemas.microsoft.com/office/drawing/2014/main" id="{AD06E136-3463-4616-A87A-4C7EA828C972}"/>
                </a:ext>
              </a:extLst>
            </p:cNvPr>
            <p:cNvSpPr/>
            <p:nvPr/>
          </p:nvSpPr>
          <p:spPr>
            <a:xfrm>
              <a:off x="2493020" y="3920380"/>
              <a:ext cx="313770" cy="45719"/>
            </a:xfrm>
            <a:custGeom>
              <a:avLst/>
              <a:gdLst/>
              <a:ahLst/>
              <a:cxnLst/>
              <a:rect l="l" t="t" r="r" b="b"/>
              <a:pathLst>
                <a:path w="4621" h="720" extrusionOk="0">
                  <a:moveTo>
                    <a:pt x="3168" y="0"/>
                  </a:moveTo>
                  <a:cubicBezTo>
                    <a:pt x="2871" y="0"/>
                    <a:pt x="2573" y="2"/>
                    <a:pt x="2276" y="2"/>
                  </a:cubicBezTo>
                  <a:cubicBezTo>
                    <a:pt x="2276" y="12"/>
                    <a:pt x="2276" y="24"/>
                    <a:pt x="2276" y="34"/>
                  </a:cubicBezTo>
                  <a:cubicBezTo>
                    <a:pt x="1957" y="34"/>
                    <a:pt x="1639" y="31"/>
                    <a:pt x="1320" y="31"/>
                  </a:cubicBezTo>
                  <a:cubicBezTo>
                    <a:pt x="1066" y="31"/>
                    <a:pt x="811" y="33"/>
                    <a:pt x="556" y="38"/>
                  </a:cubicBezTo>
                  <a:cubicBezTo>
                    <a:pt x="331" y="41"/>
                    <a:pt x="29" y="15"/>
                    <a:pt x="15" y="338"/>
                  </a:cubicBezTo>
                  <a:cubicBezTo>
                    <a:pt x="1" y="653"/>
                    <a:pt x="283" y="669"/>
                    <a:pt x="520" y="692"/>
                  </a:cubicBezTo>
                  <a:cubicBezTo>
                    <a:pt x="573" y="696"/>
                    <a:pt x="625" y="699"/>
                    <a:pt x="676" y="699"/>
                  </a:cubicBezTo>
                  <a:cubicBezTo>
                    <a:pt x="1745" y="708"/>
                    <a:pt x="2813" y="719"/>
                    <a:pt x="3880" y="719"/>
                  </a:cubicBezTo>
                  <a:cubicBezTo>
                    <a:pt x="4060" y="719"/>
                    <a:pt x="4250" y="692"/>
                    <a:pt x="4413" y="623"/>
                  </a:cubicBezTo>
                  <a:cubicBezTo>
                    <a:pt x="4509" y="583"/>
                    <a:pt x="4621" y="431"/>
                    <a:pt x="4615" y="338"/>
                  </a:cubicBezTo>
                  <a:cubicBezTo>
                    <a:pt x="4609" y="243"/>
                    <a:pt x="4479" y="115"/>
                    <a:pt x="4375" y="79"/>
                  </a:cubicBezTo>
                  <a:cubicBezTo>
                    <a:pt x="4207" y="21"/>
                    <a:pt x="4018" y="8"/>
                    <a:pt x="3839" y="5"/>
                  </a:cubicBezTo>
                  <a:cubicBezTo>
                    <a:pt x="3615" y="1"/>
                    <a:pt x="3392" y="0"/>
                    <a:pt x="316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3" name="Title 1">
            <a:extLst>
              <a:ext uri="{FF2B5EF4-FFF2-40B4-BE49-F238E27FC236}">
                <a16:creationId xmlns:a16="http://schemas.microsoft.com/office/drawing/2014/main" id="{C13F2896-AF77-C573-C429-183E998D1D4D}"/>
              </a:ext>
            </a:extLst>
          </p:cNvPr>
          <p:cNvSpPr>
            <a:spLocks noGrp="1"/>
          </p:cNvSpPr>
          <p:nvPr>
            <p:ph type="title"/>
            <p:custDataLst>
              <p:tags r:id="rId9"/>
            </p:custDataLst>
          </p:nvPr>
        </p:nvSpPr>
        <p:spPr>
          <a:xfrm>
            <a:off x="531180" y="275271"/>
            <a:ext cx="11129640" cy="1325563"/>
          </a:xfrm>
        </p:spPr>
        <p:txBody>
          <a:bodyPr/>
          <a:lstStyle/>
          <a:p>
            <a:r>
              <a:rPr lang="fr-CA" dirty="0">
                <a:ln>
                  <a:noFill/>
                </a:ln>
              </a:rPr>
              <a:t>Obtenir des crédits : projet autogéré d’amélioration de la qualité (1 crédit par projet)</a:t>
            </a:r>
            <a:endParaRPr lang="en-CA" dirty="0">
              <a:ln>
                <a:noFill/>
              </a:ln>
            </a:endParaRPr>
          </a:p>
        </p:txBody>
      </p:sp>
    </p:spTree>
    <p:extLst>
      <p:ext uri="{BB962C8B-B14F-4D97-AF65-F5344CB8AC3E}">
        <p14:creationId xmlns:p14="http://schemas.microsoft.com/office/powerpoint/2010/main" val="1442288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5417B-C18B-79EF-669E-61F3087FC205}"/>
              </a:ext>
            </a:extLst>
          </p:cNvPr>
          <p:cNvSpPr>
            <a:spLocks noGrp="1"/>
          </p:cNvSpPr>
          <p:nvPr>
            <p:ph type="title"/>
          </p:nvPr>
        </p:nvSpPr>
        <p:spPr/>
        <p:txBody>
          <a:bodyPr>
            <a:normAutofit fontScale="90000"/>
          </a:bodyPr>
          <a:lstStyle/>
          <a:p>
            <a:r>
              <a:rPr lang="fr-CA" dirty="0">
                <a:ln>
                  <a:noFill/>
                </a:ln>
              </a:rPr>
              <a:t>Présentation de vos projets d’amélioration de la qualité</a:t>
            </a:r>
          </a:p>
        </p:txBody>
      </p:sp>
      <p:grpSp>
        <p:nvGrpSpPr>
          <p:cNvPr id="4" name="Groupe 3">
            <a:extLst>
              <a:ext uri="{FF2B5EF4-FFF2-40B4-BE49-F238E27FC236}">
                <a16:creationId xmlns:a16="http://schemas.microsoft.com/office/drawing/2014/main" id="{CE7CC79D-5653-F290-9D51-4D20C39D7A90}"/>
              </a:ext>
            </a:extLst>
          </p:cNvPr>
          <p:cNvGrpSpPr/>
          <p:nvPr/>
        </p:nvGrpSpPr>
        <p:grpSpPr>
          <a:xfrm>
            <a:off x="838201" y="1724996"/>
            <a:ext cx="5045655" cy="4271945"/>
            <a:chOff x="546433" y="2077421"/>
            <a:chExt cx="5045655" cy="4271945"/>
          </a:xfrm>
        </p:grpSpPr>
        <p:sp>
          <p:nvSpPr>
            <p:cNvPr id="5" name="Google Shape;1609;p34">
              <a:extLst>
                <a:ext uri="{FF2B5EF4-FFF2-40B4-BE49-F238E27FC236}">
                  <a16:creationId xmlns:a16="http://schemas.microsoft.com/office/drawing/2014/main" id="{9DA6428C-A952-B9A1-B021-FE7734B28F2B}"/>
                </a:ext>
              </a:extLst>
            </p:cNvPr>
            <p:cNvSpPr/>
            <p:nvPr>
              <p:custDataLst>
                <p:tags r:id="rId4"/>
              </p:custDataLst>
            </p:nvPr>
          </p:nvSpPr>
          <p:spPr>
            <a:xfrm>
              <a:off x="2618551" y="3763373"/>
              <a:ext cx="196980" cy="196980"/>
            </a:xfrm>
            <a:prstGeom prst="ellipse">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6" name="Google Shape;1610;p34">
              <a:extLst>
                <a:ext uri="{FF2B5EF4-FFF2-40B4-BE49-F238E27FC236}">
                  <a16:creationId xmlns:a16="http://schemas.microsoft.com/office/drawing/2014/main" id="{5C60087D-58DE-D358-18F4-EE9DB210FE81}"/>
                </a:ext>
              </a:extLst>
            </p:cNvPr>
            <p:cNvGrpSpPr/>
            <p:nvPr>
              <p:custDataLst>
                <p:tags r:id="rId5"/>
              </p:custDataLst>
            </p:nvPr>
          </p:nvGrpSpPr>
          <p:grpSpPr>
            <a:xfrm>
              <a:off x="1175098" y="2077421"/>
              <a:ext cx="4412804" cy="817921"/>
              <a:chOff x="4677194" y="1240600"/>
              <a:chExt cx="3590406" cy="592950"/>
            </a:xfrm>
          </p:grpSpPr>
          <p:sp>
            <p:nvSpPr>
              <p:cNvPr id="24" name="Google Shape;1611;p34">
                <a:extLst>
                  <a:ext uri="{FF2B5EF4-FFF2-40B4-BE49-F238E27FC236}">
                    <a16:creationId xmlns:a16="http://schemas.microsoft.com/office/drawing/2014/main" id="{F66C09BD-B63A-5241-4141-09279B4B5068}"/>
                  </a:ext>
                </a:extLst>
              </p:cNvPr>
              <p:cNvSpPr txBox="1"/>
              <p:nvPr/>
            </p:nvSpPr>
            <p:spPr>
              <a:xfrm>
                <a:off x="4677200" y="1575850"/>
                <a:ext cx="3590400" cy="257700"/>
              </a:xfrm>
              <a:prstGeom prst="rect">
                <a:avLst/>
              </a:prstGeom>
              <a:noFill/>
              <a:ln>
                <a:noFill/>
              </a:ln>
            </p:spPr>
            <p:txBody>
              <a:bodyPr spcFirstLastPara="1" wrap="square" lIns="91425" tIns="91425" rIns="91425" bIns="91425" anchor="ctr" anchorCtr="0">
                <a:noAutofit/>
              </a:bodyPr>
              <a:lstStyle/>
              <a:p>
                <a:pPr>
                  <a:buClr>
                    <a:srgbClr val="151D30"/>
                  </a:buClr>
                  <a:buSzPts val="1100"/>
                  <a:buFont typeface="Arial"/>
                  <a:buNone/>
                </a:pPr>
                <a:r>
                  <a:rPr lang="fr-CA" sz="1400" kern="0" dirty="0">
                    <a:solidFill>
                      <a:srgbClr val="191919"/>
                    </a:solidFill>
                    <a:latin typeface="Segoe UI" panose="020B0502040204020203" pitchFamily="34" charset="0"/>
                    <a:ea typeface="Roboto"/>
                    <a:cs typeface="Segoe UI" panose="020B0502040204020203" pitchFamily="34" charset="0"/>
                  </a:rPr>
                  <a:t>Décrire les objectifs du projet selon l’approche SMART.</a:t>
                </a:r>
                <a:endParaRPr sz="1400" kern="0" dirty="0">
                  <a:solidFill>
                    <a:srgbClr val="191919"/>
                  </a:solidFill>
                  <a:latin typeface="Segoe UI" panose="020B0502040204020203" pitchFamily="34" charset="0"/>
                  <a:ea typeface="Roboto"/>
                  <a:cs typeface="Segoe UI" panose="020B0502040204020203" pitchFamily="34" charset="0"/>
                  <a:sym typeface="Roboto"/>
                </a:endParaRPr>
              </a:p>
            </p:txBody>
          </p:sp>
          <p:sp>
            <p:nvSpPr>
              <p:cNvPr id="25" name="Google Shape;1612;p34">
                <a:extLst>
                  <a:ext uri="{FF2B5EF4-FFF2-40B4-BE49-F238E27FC236}">
                    <a16:creationId xmlns:a16="http://schemas.microsoft.com/office/drawing/2014/main" id="{08072B32-4219-26A6-E90F-A84D6668A16D}"/>
                  </a:ext>
                </a:extLst>
              </p:cNvPr>
              <p:cNvSpPr txBox="1"/>
              <p:nvPr/>
            </p:nvSpPr>
            <p:spPr>
              <a:xfrm>
                <a:off x="4677194" y="1240600"/>
                <a:ext cx="1971300" cy="33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rPr>
                  <a:t>But</a:t>
                </a:r>
                <a:endParaRPr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endParaRPr>
              </a:p>
            </p:txBody>
          </p:sp>
        </p:grpSp>
        <p:sp>
          <p:nvSpPr>
            <p:cNvPr id="7" name="Google Shape;1613;p34">
              <a:extLst>
                <a:ext uri="{FF2B5EF4-FFF2-40B4-BE49-F238E27FC236}">
                  <a16:creationId xmlns:a16="http://schemas.microsoft.com/office/drawing/2014/main" id="{DA3F7F94-806C-4224-7E70-56F8958A0AB9}"/>
                </a:ext>
              </a:extLst>
            </p:cNvPr>
            <p:cNvSpPr/>
            <p:nvPr>
              <p:custDataLst>
                <p:tags r:id="rId6"/>
              </p:custDataLst>
            </p:nvPr>
          </p:nvSpPr>
          <p:spPr>
            <a:xfrm>
              <a:off x="546433" y="2155005"/>
              <a:ext cx="459766" cy="457080"/>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DCF0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1</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8" name="Google Shape;1615;p34">
              <a:extLst>
                <a:ext uri="{FF2B5EF4-FFF2-40B4-BE49-F238E27FC236}">
                  <a16:creationId xmlns:a16="http://schemas.microsoft.com/office/drawing/2014/main" id="{FA07E855-F965-7FDD-5E21-6AD1AEC8E79F}"/>
                </a:ext>
              </a:extLst>
            </p:cNvPr>
            <p:cNvSpPr/>
            <p:nvPr>
              <p:custDataLst>
                <p:tags r:id="rId7"/>
              </p:custDataLst>
            </p:nvPr>
          </p:nvSpPr>
          <p:spPr>
            <a:xfrm>
              <a:off x="546433" y="2155005"/>
              <a:ext cx="502318" cy="493623"/>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 name="Google Shape;1616;p34">
              <a:extLst>
                <a:ext uri="{FF2B5EF4-FFF2-40B4-BE49-F238E27FC236}">
                  <a16:creationId xmlns:a16="http://schemas.microsoft.com/office/drawing/2014/main" id="{0A3FFBC1-9372-652F-B51F-1266DAF7AE45}"/>
                </a:ext>
              </a:extLst>
            </p:cNvPr>
            <p:cNvGrpSpPr/>
            <p:nvPr>
              <p:custDataLst>
                <p:tags r:id="rId8"/>
              </p:custDataLst>
            </p:nvPr>
          </p:nvGrpSpPr>
          <p:grpSpPr>
            <a:xfrm>
              <a:off x="1179284" y="3080498"/>
              <a:ext cx="4412804" cy="817917"/>
              <a:chOff x="4677194" y="1928706"/>
              <a:chExt cx="3590406" cy="592947"/>
            </a:xfrm>
          </p:grpSpPr>
          <p:sp>
            <p:nvSpPr>
              <p:cNvPr id="22" name="Google Shape;1617;p34">
                <a:extLst>
                  <a:ext uri="{FF2B5EF4-FFF2-40B4-BE49-F238E27FC236}">
                    <a16:creationId xmlns:a16="http://schemas.microsoft.com/office/drawing/2014/main" id="{4444C1F1-14AD-D877-1348-A759BC1DD8C1}"/>
                  </a:ext>
                </a:extLst>
              </p:cNvPr>
              <p:cNvSpPr txBox="1"/>
              <p:nvPr/>
            </p:nvSpPr>
            <p:spPr>
              <a:xfrm>
                <a:off x="4677200" y="2263952"/>
                <a:ext cx="3590400" cy="2577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br>
                  <a:rPr lang="en" sz="1400" kern="0" dirty="0">
                    <a:solidFill>
                      <a:srgbClr val="191919"/>
                    </a:solidFill>
                    <a:latin typeface="Segoe UI" panose="020B0502040204020203" pitchFamily="34" charset="0"/>
                    <a:ea typeface="Roboto"/>
                    <a:cs typeface="Segoe UI" panose="020B0502040204020203" pitchFamily="34" charset="0"/>
                    <a:sym typeface="Roboto"/>
                  </a:rPr>
                </a:br>
                <a:br>
                  <a:rPr lang="en" sz="1400" kern="0" dirty="0">
                    <a:solidFill>
                      <a:srgbClr val="191919"/>
                    </a:solidFill>
                    <a:latin typeface="Segoe UI" panose="020B0502040204020203" pitchFamily="34" charset="0"/>
                    <a:ea typeface="Roboto"/>
                    <a:cs typeface="Segoe UI" panose="020B0502040204020203" pitchFamily="34" charset="0"/>
                    <a:sym typeface="Roboto"/>
                  </a:rPr>
                </a:br>
                <a:r>
                  <a:rPr lang="fr-CA" sz="1400" kern="0" dirty="0">
                    <a:solidFill>
                      <a:srgbClr val="191919"/>
                    </a:solidFill>
                    <a:latin typeface="Segoe UI" panose="020B0502040204020203" pitchFamily="34" charset="0"/>
                    <a:ea typeface="Roboto"/>
                    <a:cs typeface="Segoe UI" panose="020B0502040204020203" pitchFamily="34" charset="0"/>
                  </a:rPr>
                  <a:t>Nom du projet, description, interventions, plan de soutien et services touchés; les éléments doivent être suffisamment détaillés. </a:t>
                </a:r>
                <a:r>
                  <a:rPr lang="en" sz="1400" kern="0" dirty="0">
                    <a:solidFill>
                      <a:srgbClr val="191919"/>
                    </a:solidFill>
                    <a:latin typeface="Segoe UI" panose="020B0502040204020203" pitchFamily="34" charset="0"/>
                    <a:ea typeface="Roboto"/>
                    <a:cs typeface="Segoe UI" panose="020B0502040204020203" pitchFamily="34" charset="0"/>
                    <a:sym typeface="Roboto"/>
                  </a:rPr>
                  <a:t> </a:t>
                </a:r>
                <a:endParaRPr sz="1400" kern="0" dirty="0">
                  <a:solidFill>
                    <a:srgbClr val="191919"/>
                  </a:solidFill>
                  <a:latin typeface="Segoe UI" panose="020B0502040204020203" pitchFamily="34" charset="0"/>
                  <a:ea typeface="Roboto"/>
                  <a:cs typeface="Segoe UI" panose="020B0502040204020203" pitchFamily="34" charset="0"/>
                  <a:sym typeface="Roboto"/>
                </a:endParaRPr>
              </a:p>
            </p:txBody>
          </p:sp>
          <p:sp>
            <p:nvSpPr>
              <p:cNvPr id="23" name="Google Shape;1618;p34">
                <a:extLst>
                  <a:ext uri="{FF2B5EF4-FFF2-40B4-BE49-F238E27FC236}">
                    <a16:creationId xmlns:a16="http://schemas.microsoft.com/office/drawing/2014/main" id="{0C008F38-1E36-FB49-8892-62B4B1162575}"/>
                  </a:ext>
                </a:extLst>
              </p:cNvPr>
              <p:cNvSpPr txBox="1"/>
              <p:nvPr/>
            </p:nvSpPr>
            <p:spPr>
              <a:xfrm>
                <a:off x="4677194" y="1928706"/>
                <a:ext cx="1971300" cy="33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rPr>
                  <a:t>Sommaire du projet </a:t>
                </a:r>
                <a:endParaRPr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endParaRPr>
              </a:p>
            </p:txBody>
          </p:sp>
        </p:grpSp>
        <p:sp>
          <p:nvSpPr>
            <p:cNvPr id="10" name="Google Shape;1619;p34">
              <a:extLst>
                <a:ext uri="{FF2B5EF4-FFF2-40B4-BE49-F238E27FC236}">
                  <a16:creationId xmlns:a16="http://schemas.microsoft.com/office/drawing/2014/main" id="{1CB29F6F-F082-449D-90D8-695F431544A0}"/>
                </a:ext>
              </a:extLst>
            </p:cNvPr>
            <p:cNvSpPr/>
            <p:nvPr>
              <p:custDataLst>
                <p:tags r:id="rId9"/>
              </p:custDataLst>
            </p:nvPr>
          </p:nvSpPr>
          <p:spPr>
            <a:xfrm>
              <a:off x="570641" y="3161802"/>
              <a:ext cx="459766" cy="457080"/>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E7F5F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2</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11" name="Google Shape;1621;p34">
              <a:extLst>
                <a:ext uri="{FF2B5EF4-FFF2-40B4-BE49-F238E27FC236}">
                  <a16:creationId xmlns:a16="http://schemas.microsoft.com/office/drawing/2014/main" id="{CE9C053D-3588-F1A3-F7DF-AAC4A74E8239}"/>
                </a:ext>
              </a:extLst>
            </p:cNvPr>
            <p:cNvSpPr/>
            <p:nvPr>
              <p:custDataLst>
                <p:tags r:id="rId10"/>
              </p:custDataLst>
            </p:nvPr>
          </p:nvSpPr>
          <p:spPr>
            <a:xfrm>
              <a:off x="546433" y="3161802"/>
              <a:ext cx="502318" cy="493623"/>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1622;p34">
              <a:extLst>
                <a:ext uri="{FF2B5EF4-FFF2-40B4-BE49-F238E27FC236}">
                  <a16:creationId xmlns:a16="http://schemas.microsoft.com/office/drawing/2014/main" id="{1C117C92-9149-98FA-CB1D-AFEBF0D1DF9C}"/>
                </a:ext>
              </a:extLst>
            </p:cNvPr>
            <p:cNvGrpSpPr/>
            <p:nvPr>
              <p:custDataLst>
                <p:tags r:id="rId11"/>
              </p:custDataLst>
            </p:nvPr>
          </p:nvGrpSpPr>
          <p:grpSpPr>
            <a:xfrm>
              <a:off x="1175098" y="4486282"/>
              <a:ext cx="4412797" cy="817952"/>
              <a:chOff x="4673788" y="2616811"/>
              <a:chExt cx="3590400" cy="592972"/>
            </a:xfrm>
          </p:grpSpPr>
          <p:sp>
            <p:nvSpPr>
              <p:cNvPr id="20" name="Google Shape;1623;p34">
                <a:extLst>
                  <a:ext uri="{FF2B5EF4-FFF2-40B4-BE49-F238E27FC236}">
                    <a16:creationId xmlns:a16="http://schemas.microsoft.com/office/drawing/2014/main" id="{DE456B29-2172-CF33-2ECB-B9F73AF58CF2}"/>
                  </a:ext>
                </a:extLst>
              </p:cNvPr>
              <p:cNvSpPr txBox="1"/>
              <p:nvPr/>
            </p:nvSpPr>
            <p:spPr>
              <a:xfrm>
                <a:off x="4673788" y="2952083"/>
                <a:ext cx="3590400" cy="257700"/>
              </a:xfrm>
              <a:prstGeom prst="rect">
                <a:avLst/>
              </a:prstGeom>
              <a:noFill/>
              <a:ln>
                <a:noFill/>
              </a:ln>
            </p:spPr>
            <p:txBody>
              <a:bodyPr spcFirstLastPara="1" wrap="square" lIns="91425" tIns="91425" rIns="91425" bIns="91425" anchor="ctr" anchorCtr="0">
                <a:noAutofit/>
              </a:bodyPr>
              <a:lstStyle/>
              <a:p>
                <a:pPr marR="0" algn="l" rtl="0"/>
                <a:r>
                  <a:rPr lang="fr-FR" sz="1400" kern="0" dirty="0">
                    <a:solidFill>
                      <a:srgbClr val="191919"/>
                    </a:solidFill>
                    <a:latin typeface="Segoe UI" panose="020B0502040204020203" pitchFamily="34" charset="0"/>
                    <a:ea typeface="Roboto"/>
                    <a:cs typeface="Segoe UI" panose="020B0502040204020203" pitchFamily="34" charset="0"/>
                  </a:rPr>
                  <a:t>La portée du projet doit être globale.</a:t>
                </a:r>
                <a:endParaRPr lang="en-US" sz="1400" b="0" i="0" u="none" strike="noStrike" baseline="30000" dirty="0">
                  <a:solidFill>
                    <a:srgbClr val="000000"/>
                  </a:solidFill>
                  <a:latin typeface="Segoe UI" panose="020B0502040204020203" pitchFamily="34" charset="0"/>
                  <a:cs typeface="Segoe UI" panose="020B0502040204020203" pitchFamily="34" charset="0"/>
                </a:endParaRPr>
              </a:p>
            </p:txBody>
          </p:sp>
          <p:sp>
            <p:nvSpPr>
              <p:cNvPr id="21" name="Google Shape;1624;p34">
                <a:extLst>
                  <a:ext uri="{FF2B5EF4-FFF2-40B4-BE49-F238E27FC236}">
                    <a16:creationId xmlns:a16="http://schemas.microsoft.com/office/drawing/2014/main" id="{779A58B8-F6B4-9BCE-B2FA-1D2FE2854C7F}"/>
                  </a:ext>
                </a:extLst>
              </p:cNvPr>
              <p:cNvSpPr txBox="1"/>
              <p:nvPr/>
            </p:nvSpPr>
            <p:spPr>
              <a:xfrm>
                <a:off x="4677194" y="2616811"/>
                <a:ext cx="1971300" cy="33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rPr>
                  <a:t>Portée du projet </a:t>
                </a:r>
                <a:endParaRPr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endParaRPr>
              </a:p>
            </p:txBody>
          </p:sp>
        </p:grpSp>
        <p:sp>
          <p:nvSpPr>
            <p:cNvPr id="13" name="Google Shape;1625;p34">
              <a:extLst>
                <a:ext uri="{FF2B5EF4-FFF2-40B4-BE49-F238E27FC236}">
                  <a16:creationId xmlns:a16="http://schemas.microsoft.com/office/drawing/2014/main" id="{0B70FFE3-664A-762D-7E3A-50858CC2D2CD}"/>
                </a:ext>
              </a:extLst>
            </p:cNvPr>
            <p:cNvSpPr/>
            <p:nvPr>
              <p:custDataLst>
                <p:tags r:id="rId12"/>
              </p:custDataLst>
            </p:nvPr>
          </p:nvSpPr>
          <p:spPr>
            <a:xfrm>
              <a:off x="570641" y="4537270"/>
              <a:ext cx="459766" cy="457080"/>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DCF0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3</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14" name="Google Shape;1627;p34">
              <a:extLst>
                <a:ext uri="{FF2B5EF4-FFF2-40B4-BE49-F238E27FC236}">
                  <a16:creationId xmlns:a16="http://schemas.microsoft.com/office/drawing/2014/main" id="{B6607393-B94B-3BBA-0F64-B5D51EFCEF39}"/>
                </a:ext>
              </a:extLst>
            </p:cNvPr>
            <p:cNvSpPr/>
            <p:nvPr>
              <p:custDataLst>
                <p:tags r:id="rId13"/>
              </p:custDataLst>
            </p:nvPr>
          </p:nvSpPr>
          <p:spPr>
            <a:xfrm>
              <a:off x="546433" y="4519005"/>
              <a:ext cx="502318" cy="493623"/>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 name="Google Shape;1628;p34">
              <a:extLst>
                <a:ext uri="{FF2B5EF4-FFF2-40B4-BE49-F238E27FC236}">
                  <a16:creationId xmlns:a16="http://schemas.microsoft.com/office/drawing/2014/main" id="{D9C3A9A7-348C-7A81-CC42-77F8A7F06E6E}"/>
                </a:ext>
              </a:extLst>
            </p:cNvPr>
            <p:cNvGrpSpPr/>
            <p:nvPr>
              <p:custDataLst>
                <p:tags r:id="rId14"/>
              </p:custDataLst>
            </p:nvPr>
          </p:nvGrpSpPr>
          <p:grpSpPr>
            <a:xfrm>
              <a:off x="1175098" y="5578864"/>
              <a:ext cx="4412804" cy="770502"/>
              <a:chOff x="4677194" y="3339299"/>
              <a:chExt cx="3590406" cy="558573"/>
            </a:xfrm>
          </p:grpSpPr>
          <p:sp>
            <p:nvSpPr>
              <p:cNvPr id="18" name="Google Shape;1629;p34">
                <a:extLst>
                  <a:ext uri="{FF2B5EF4-FFF2-40B4-BE49-F238E27FC236}">
                    <a16:creationId xmlns:a16="http://schemas.microsoft.com/office/drawing/2014/main" id="{1509FC75-7DFE-A8C9-7453-2902BA6BEBAF}"/>
                  </a:ext>
                </a:extLst>
              </p:cNvPr>
              <p:cNvSpPr txBox="1"/>
              <p:nvPr/>
            </p:nvSpPr>
            <p:spPr>
              <a:xfrm>
                <a:off x="4677200" y="3640172"/>
                <a:ext cx="3590400" cy="2577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1400" kern="0" dirty="0">
                    <a:solidFill>
                      <a:srgbClr val="191919"/>
                    </a:solidFill>
                    <a:latin typeface="Segoe UI" panose="020B0502040204020203" pitchFamily="34" charset="0"/>
                    <a:ea typeface="Roboto"/>
                    <a:cs typeface="Segoe UI" panose="020B0502040204020203" pitchFamily="34" charset="0"/>
                    <a:sym typeface="Roboto"/>
                  </a:rPr>
                  <a:t>Bref aperçu de </a:t>
                </a:r>
                <a:r>
                  <a:rPr lang="fr-CA" sz="1400" kern="0" dirty="0">
                    <a:solidFill>
                      <a:srgbClr val="191919"/>
                    </a:solidFill>
                    <a:latin typeface="Segoe UI" panose="020B0502040204020203" pitchFamily="34" charset="0"/>
                    <a:ea typeface="Roboto"/>
                    <a:cs typeface="Segoe UI" panose="020B0502040204020203" pitchFamily="34" charset="0"/>
                    <a:sym typeface="Roboto"/>
                  </a:rPr>
                  <a:t>vos</a:t>
                </a:r>
                <a:r>
                  <a:rPr lang="en-US" sz="1400" kern="0" dirty="0">
                    <a:solidFill>
                      <a:srgbClr val="191919"/>
                    </a:solidFill>
                    <a:latin typeface="Segoe UI" panose="020B0502040204020203" pitchFamily="34" charset="0"/>
                    <a:ea typeface="Roboto"/>
                    <a:cs typeface="Segoe UI" panose="020B0502040204020203" pitchFamily="34" charset="0"/>
                    <a:sym typeface="Roboto"/>
                  </a:rPr>
                  <a:t> conclusions</a:t>
                </a:r>
                <a:r>
                  <a:rPr lang="en-US" sz="1200" kern="0" dirty="0">
                    <a:solidFill>
                      <a:srgbClr val="191919"/>
                    </a:solidFill>
                    <a:latin typeface="Segoe UI" panose="020B0502040204020203" pitchFamily="34" charset="0"/>
                    <a:ea typeface="Roboto"/>
                    <a:cs typeface="Segoe UI" panose="020B0502040204020203" pitchFamily="34" charset="0"/>
                    <a:sym typeface="Roboto"/>
                  </a:rPr>
                  <a:t>.</a:t>
                </a:r>
              </a:p>
            </p:txBody>
          </p:sp>
          <p:sp>
            <p:nvSpPr>
              <p:cNvPr id="19" name="Google Shape;1630;p34">
                <a:extLst>
                  <a:ext uri="{FF2B5EF4-FFF2-40B4-BE49-F238E27FC236}">
                    <a16:creationId xmlns:a16="http://schemas.microsoft.com/office/drawing/2014/main" id="{B0C301BB-DC01-2512-ED61-A7D9A2C0B6A4}"/>
                  </a:ext>
                </a:extLst>
              </p:cNvPr>
              <p:cNvSpPr txBox="1"/>
              <p:nvPr/>
            </p:nvSpPr>
            <p:spPr>
              <a:xfrm>
                <a:off x="4677194" y="3339299"/>
                <a:ext cx="2089026" cy="301016"/>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rPr>
                  <a:t>Résumé des résultats </a:t>
                </a:r>
                <a:endParaRPr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endParaRPr>
              </a:p>
            </p:txBody>
          </p:sp>
        </p:grpSp>
        <p:sp>
          <p:nvSpPr>
            <p:cNvPr id="16" name="Google Shape;1631;p34">
              <a:extLst>
                <a:ext uri="{FF2B5EF4-FFF2-40B4-BE49-F238E27FC236}">
                  <a16:creationId xmlns:a16="http://schemas.microsoft.com/office/drawing/2014/main" id="{063137DE-0F9B-2EFB-0DAC-1A935BC25E7C}"/>
                </a:ext>
              </a:extLst>
            </p:cNvPr>
            <p:cNvSpPr/>
            <p:nvPr>
              <p:custDataLst>
                <p:tags r:id="rId15"/>
              </p:custDataLst>
            </p:nvPr>
          </p:nvSpPr>
          <p:spPr>
            <a:xfrm>
              <a:off x="570641" y="5597129"/>
              <a:ext cx="459766" cy="457080"/>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DCF0E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4</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17" name="Google Shape;1633;p34">
              <a:extLst>
                <a:ext uri="{FF2B5EF4-FFF2-40B4-BE49-F238E27FC236}">
                  <a16:creationId xmlns:a16="http://schemas.microsoft.com/office/drawing/2014/main" id="{37F9FEAD-192F-1B4D-2EEE-C08B6717990E}"/>
                </a:ext>
              </a:extLst>
            </p:cNvPr>
            <p:cNvSpPr/>
            <p:nvPr>
              <p:custDataLst>
                <p:tags r:id="rId16"/>
              </p:custDataLst>
            </p:nvPr>
          </p:nvSpPr>
          <p:spPr>
            <a:xfrm>
              <a:off x="546433" y="5578864"/>
              <a:ext cx="502318" cy="493623"/>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roupe 25">
            <a:extLst>
              <a:ext uri="{FF2B5EF4-FFF2-40B4-BE49-F238E27FC236}">
                <a16:creationId xmlns:a16="http://schemas.microsoft.com/office/drawing/2014/main" id="{F94259C4-6877-2EB8-DE6E-EDAF37DFB007}"/>
              </a:ext>
            </a:extLst>
          </p:cNvPr>
          <p:cNvGrpSpPr/>
          <p:nvPr/>
        </p:nvGrpSpPr>
        <p:grpSpPr>
          <a:xfrm>
            <a:off x="6308146" y="1724996"/>
            <a:ext cx="5069861" cy="4433718"/>
            <a:chOff x="546433" y="2622837"/>
            <a:chExt cx="5069861" cy="4433718"/>
          </a:xfrm>
        </p:grpSpPr>
        <p:grpSp>
          <p:nvGrpSpPr>
            <p:cNvPr id="27" name="Google Shape;1610;p34">
              <a:extLst>
                <a:ext uri="{FF2B5EF4-FFF2-40B4-BE49-F238E27FC236}">
                  <a16:creationId xmlns:a16="http://schemas.microsoft.com/office/drawing/2014/main" id="{A731B2D4-1B48-E711-8502-19CDC85D6F78}"/>
                </a:ext>
              </a:extLst>
            </p:cNvPr>
            <p:cNvGrpSpPr/>
            <p:nvPr>
              <p:custDataLst>
                <p:tags r:id="rId1"/>
              </p:custDataLst>
            </p:nvPr>
          </p:nvGrpSpPr>
          <p:grpSpPr>
            <a:xfrm>
              <a:off x="1072959" y="2641102"/>
              <a:ext cx="4543335" cy="4415453"/>
              <a:chOff x="4573383" y="1240600"/>
              <a:chExt cx="3696610" cy="3200973"/>
            </a:xfrm>
          </p:grpSpPr>
          <p:sp>
            <p:nvSpPr>
              <p:cNvPr id="30" name="Google Shape;1611;p34">
                <a:extLst>
                  <a:ext uri="{FF2B5EF4-FFF2-40B4-BE49-F238E27FC236}">
                    <a16:creationId xmlns:a16="http://schemas.microsoft.com/office/drawing/2014/main" id="{D791D315-C6A4-9628-6F84-EA29F05E0CB8}"/>
                  </a:ext>
                </a:extLst>
              </p:cNvPr>
              <p:cNvSpPr txBox="1"/>
              <p:nvPr/>
            </p:nvSpPr>
            <p:spPr>
              <a:xfrm>
                <a:off x="4573383" y="1500549"/>
                <a:ext cx="3696610" cy="2941024"/>
              </a:xfrm>
              <a:prstGeom prst="rect">
                <a:avLst/>
              </a:prstGeom>
              <a:noFill/>
              <a:ln>
                <a:noFill/>
              </a:ln>
            </p:spPr>
            <p:txBody>
              <a:bodyPr spcFirstLastPara="1" wrap="square" lIns="91425" tIns="91425" rIns="91425" bIns="91425" anchor="t" anchorCtr="0">
                <a:noAutofit/>
              </a:bodyPr>
              <a:lstStyle/>
              <a:p>
                <a:pPr>
                  <a:buClr>
                    <a:srgbClr val="151D30"/>
                  </a:buClr>
                  <a:buSzPts val="1100"/>
                  <a:buFont typeface="Arial"/>
                  <a:buNone/>
                </a:pPr>
                <a:r>
                  <a:rPr lang="fr-FR" sz="1800" b="0" i="0" u="none" strike="noStrike" baseline="0" dirty="0">
                    <a:solidFill>
                      <a:srgbClr val="000000"/>
                    </a:solidFill>
                    <a:latin typeface="Segoe UI" panose="020B0502040204020203" pitchFamily="34" charset="0"/>
                  </a:rPr>
                  <a:t>Il est préférable de présenter les données transmises sous forme de graphiques de contrôle statistique du processus (CSP) comptant de 10 à 12 points de données avant l’intervention et de 10 à 12 points après l’intervention (soit de 20 à 24 points de données au total).</a:t>
                </a:r>
                <a:r>
                  <a:rPr lang="en-US" kern="0" dirty="0">
                    <a:solidFill>
                      <a:srgbClr val="191919"/>
                    </a:solidFill>
                    <a:latin typeface="Segoe UI" panose="020B0502040204020203" pitchFamily="34" charset="0"/>
                    <a:ea typeface="Roboto"/>
                    <a:cs typeface="Segoe UI" panose="020B0502040204020203" pitchFamily="34" charset="0"/>
                    <a:sym typeface="Roboto"/>
                  </a:rPr>
                  <a:t> </a:t>
                </a:r>
                <a:r>
                  <a:rPr lang="fr-FR" sz="1800" b="0" i="0" u="none" strike="noStrike" baseline="0" dirty="0">
                    <a:solidFill>
                      <a:srgbClr val="000000"/>
                    </a:solidFill>
                    <a:latin typeface="Segoe UI" panose="020B0502040204020203" pitchFamily="34" charset="0"/>
                  </a:rPr>
                  <a:t>Les graphiques de séquences sont également acceptables.</a:t>
                </a:r>
                <a:r>
                  <a:rPr lang="en-US" kern="0" dirty="0">
                    <a:solidFill>
                      <a:srgbClr val="191919"/>
                    </a:solidFill>
                    <a:latin typeface="Segoe UI" panose="020B0502040204020203" pitchFamily="34" charset="0"/>
                    <a:ea typeface="Roboto"/>
                    <a:cs typeface="Segoe UI" panose="020B0502040204020203" pitchFamily="34" charset="0"/>
                    <a:sym typeface="Roboto"/>
                  </a:rPr>
                  <a:t> </a:t>
                </a:r>
              </a:p>
              <a:p>
                <a:pPr>
                  <a:buClr>
                    <a:srgbClr val="151D30"/>
                  </a:buClr>
                  <a:buSzPts val="1100"/>
                  <a:buFont typeface="Arial"/>
                  <a:buNone/>
                </a:pPr>
                <a:endParaRPr lang="en-US" kern="0" dirty="0">
                  <a:solidFill>
                    <a:srgbClr val="191919"/>
                  </a:solidFill>
                  <a:latin typeface="Segoe UI" panose="020B0502040204020203" pitchFamily="34" charset="0"/>
                  <a:ea typeface="Roboto"/>
                  <a:cs typeface="Segoe UI" panose="020B0502040204020203" pitchFamily="34" charset="0"/>
                  <a:sym typeface="Roboto"/>
                </a:endParaRPr>
              </a:p>
              <a:p>
                <a:pPr>
                  <a:buClr>
                    <a:srgbClr val="151D30"/>
                  </a:buClr>
                  <a:buSzPts val="1100"/>
                  <a:buFont typeface="Arial"/>
                  <a:buNone/>
                </a:pPr>
                <a:r>
                  <a:rPr lang="fr-FR" sz="1800" b="0" i="0" u="none" strike="noStrike" baseline="0" dirty="0">
                    <a:solidFill>
                      <a:srgbClr val="000000"/>
                    </a:solidFill>
                    <a:latin typeface="Segoe UI" panose="020B0502040204020203" pitchFamily="34" charset="0"/>
                  </a:rPr>
                  <a:t>Des références à des articles et publications évalués par des pairs portant sur votre projet peuvent également être incluses.</a:t>
                </a:r>
                <a:r>
                  <a:rPr lang="en-US" kern="0" dirty="0">
                    <a:solidFill>
                      <a:srgbClr val="191919"/>
                    </a:solidFill>
                    <a:latin typeface="Segoe UI" panose="020B0502040204020203" pitchFamily="34" charset="0"/>
                    <a:ea typeface="Roboto"/>
                    <a:cs typeface="Segoe UI" panose="020B0502040204020203" pitchFamily="34" charset="0"/>
                    <a:sym typeface="Roboto"/>
                  </a:rPr>
                  <a:t> </a:t>
                </a:r>
              </a:p>
            </p:txBody>
          </p:sp>
          <p:sp>
            <p:nvSpPr>
              <p:cNvPr id="31" name="Google Shape;1612;p34">
                <a:extLst>
                  <a:ext uri="{FF2B5EF4-FFF2-40B4-BE49-F238E27FC236}">
                    <a16:creationId xmlns:a16="http://schemas.microsoft.com/office/drawing/2014/main" id="{D95F28A9-1D05-1872-3299-8BBB6188862C}"/>
                  </a:ext>
                </a:extLst>
              </p:cNvPr>
              <p:cNvSpPr txBox="1"/>
              <p:nvPr/>
            </p:nvSpPr>
            <p:spPr>
              <a:xfrm>
                <a:off x="4677193" y="1240600"/>
                <a:ext cx="3391952" cy="335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fr-CA" b="1" kern="0" dirty="0">
                    <a:solidFill>
                      <a:srgbClr val="191919"/>
                    </a:solidFill>
                    <a:latin typeface="Segoe UI" panose="020B0502040204020203" pitchFamily="34" charset="0"/>
                    <a:cs typeface="Segoe UI" panose="020B0502040204020203" pitchFamily="34" charset="0"/>
                  </a:rPr>
                  <a:t>Données et pièces justificatives</a:t>
                </a:r>
                <a:r>
                  <a:rPr lang="en"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rPr>
                  <a:t>   </a:t>
                </a:r>
                <a:endParaRPr b="1" kern="0" dirty="0">
                  <a:solidFill>
                    <a:srgbClr val="191919"/>
                  </a:solidFill>
                  <a:latin typeface="Segoe UI" panose="020B0502040204020203" pitchFamily="34" charset="0"/>
                  <a:ea typeface="Fira Sans Extra Condensed SemiBold"/>
                  <a:cs typeface="Segoe UI" panose="020B0502040204020203" pitchFamily="34" charset="0"/>
                  <a:sym typeface="Fira Sans Extra Condensed SemiBold"/>
                </a:endParaRPr>
              </a:p>
            </p:txBody>
          </p:sp>
        </p:grpSp>
        <p:sp>
          <p:nvSpPr>
            <p:cNvPr id="28" name="Google Shape;1613;p34">
              <a:extLst>
                <a:ext uri="{FF2B5EF4-FFF2-40B4-BE49-F238E27FC236}">
                  <a16:creationId xmlns:a16="http://schemas.microsoft.com/office/drawing/2014/main" id="{5F4897CD-4A63-2631-D45A-EFDA92F1FB5B}"/>
                </a:ext>
              </a:extLst>
            </p:cNvPr>
            <p:cNvSpPr/>
            <p:nvPr>
              <p:custDataLst>
                <p:tags r:id="rId2"/>
              </p:custDataLst>
            </p:nvPr>
          </p:nvSpPr>
          <p:spPr>
            <a:xfrm>
              <a:off x="570641" y="2641102"/>
              <a:ext cx="459766" cy="457080"/>
            </a:xfrm>
            <a:custGeom>
              <a:avLst/>
              <a:gdLst/>
              <a:ahLst/>
              <a:cxnLst/>
              <a:rect l="l" t="t" r="r" b="b"/>
              <a:pathLst>
                <a:path w="9638" h="9581" extrusionOk="0">
                  <a:moveTo>
                    <a:pt x="4980" y="1"/>
                  </a:moveTo>
                  <a:cubicBezTo>
                    <a:pt x="4944" y="1"/>
                    <a:pt x="4908" y="1"/>
                    <a:pt x="4873" y="2"/>
                  </a:cubicBezTo>
                  <a:cubicBezTo>
                    <a:pt x="2148" y="58"/>
                    <a:pt x="67" y="1925"/>
                    <a:pt x="1" y="4699"/>
                  </a:cubicBezTo>
                  <a:cubicBezTo>
                    <a:pt x="60" y="7369"/>
                    <a:pt x="1947" y="9580"/>
                    <a:pt x="4688" y="9580"/>
                  </a:cubicBezTo>
                  <a:cubicBezTo>
                    <a:pt x="4761" y="9580"/>
                    <a:pt x="4833" y="9579"/>
                    <a:pt x="4907" y="9576"/>
                  </a:cubicBezTo>
                  <a:cubicBezTo>
                    <a:pt x="7582" y="9462"/>
                    <a:pt x="9637" y="7432"/>
                    <a:pt x="9575" y="4699"/>
                  </a:cubicBezTo>
                  <a:cubicBezTo>
                    <a:pt x="9516" y="2078"/>
                    <a:pt x="7662" y="1"/>
                    <a:pt x="4980" y="1"/>
                  </a:cubicBezTo>
                  <a:close/>
                </a:path>
              </a:pathLst>
            </a:custGeom>
            <a:solidFill>
              <a:srgbClr val="E7F5F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CA"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rPr>
                <a:t>5</a:t>
              </a:r>
              <a:endParaRPr kumimoji="0" sz="1800" b="1" i="0" u="none" strike="noStrike" kern="0" cap="none" spc="0" normalizeH="0" baseline="0" noProof="0" dirty="0">
                <a:ln>
                  <a:noFill/>
                </a:ln>
                <a:solidFill>
                  <a:srgbClr val="191919"/>
                </a:solidFill>
                <a:effectLst/>
                <a:uLnTx/>
                <a:uFillTx/>
                <a:latin typeface="Segoe UI" panose="020B0502040204020203" pitchFamily="34" charset="0"/>
                <a:ea typeface="Fira Sans Extra Condensed SemiBold"/>
                <a:cs typeface="Segoe UI" panose="020B0502040204020203" pitchFamily="34" charset="0"/>
                <a:sym typeface="Fira Sans Extra Condensed SemiBold"/>
              </a:endParaRPr>
            </a:p>
          </p:txBody>
        </p:sp>
        <p:sp>
          <p:nvSpPr>
            <p:cNvPr id="29" name="Google Shape;1615;p34">
              <a:extLst>
                <a:ext uri="{FF2B5EF4-FFF2-40B4-BE49-F238E27FC236}">
                  <a16:creationId xmlns:a16="http://schemas.microsoft.com/office/drawing/2014/main" id="{B5501A0A-AE87-BDA5-6E35-9BAD28180601}"/>
                </a:ext>
              </a:extLst>
            </p:cNvPr>
            <p:cNvSpPr/>
            <p:nvPr>
              <p:custDataLst>
                <p:tags r:id="rId3"/>
              </p:custDataLst>
            </p:nvPr>
          </p:nvSpPr>
          <p:spPr>
            <a:xfrm>
              <a:off x="546433" y="2622837"/>
              <a:ext cx="502318" cy="493623"/>
            </a:xfrm>
            <a:custGeom>
              <a:avLst/>
              <a:gdLst/>
              <a:ahLst/>
              <a:cxnLst/>
              <a:rect l="l" t="t" r="r" b="b"/>
              <a:pathLst>
                <a:path w="10530" h="10347" extrusionOk="0">
                  <a:moveTo>
                    <a:pt x="5363" y="387"/>
                  </a:moveTo>
                  <a:cubicBezTo>
                    <a:pt x="8042" y="387"/>
                    <a:pt x="9896" y="2465"/>
                    <a:pt x="9955" y="5083"/>
                  </a:cubicBezTo>
                  <a:cubicBezTo>
                    <a:pt x="10016" y="7818"/>
                    <a:pt x="7961" y="9848"/>
                    <a:pt x="5287" y="9962"/>
                  </a:cubicBezTo>
                  <a:lnTo>
                    <a:pt x="5285" y="9962"/>
                  </a:lnTo>
                  <a:cubicBezTo>
                    <a:pt x="5212" y="9965"/>
                    <a:pt x="5139" y="9967"/>
                    <a:pt x="5067" y="9967"/>
                  </a:cubicBezTo>
                  <a:cubicBezTo>
                    <a:pt x="2325" y="9967"/>
                    <a:pt x="439" y="7755"/>
                    <a:pt x="381" y="5083"/>
                  </a:cubicBezTo>
                  <a:cubicBezTo>
                    <a:pt x="447" y="2311"/>
                    <a:pt x="2526" y="443"/>
                    <a:pt x="5253" y="388"/>
                  </a:cubicBezTo>
                  <a:cubicBezTo>
                    <a:pt x="5290" y="387"/>
                    <a:pt x="5326" y="387"/>
                    <a:pt x="5363" y="387"/>
                  </a:cubicBezTo>
                  <a:close/>
                  <a:moveTo>
                    <a:pt x="5146" y="1"/>
                  </a:moveTo>
                  <a:cubicBezTo>
                    <a:pt x="2284" y="1"/>
                    <a:pt x="69" y="2220"/>
                    <a:pt x="0" y="5083"/>
                  </a:cubicBezTo>
                  <a:cubicBezTo>
                    <a:pt x="65" y="8034"/>
                    <a:pt x="2079" y="10225"/>
                    <a:pt x="5062" y="10343"/>
                  </a:cubicBezTo>
                  <a:cubicBezTo>
                    <a:pt x="5133" y="10346"/>
                    <a:pt x="5204" y="10347"/>
                    <a:pt x="5274" y="10347"/>
                  </a:cubicBezTo>
                  <a:cubicBezTo>
                    <a:pt x="8094" y="10347"/>
                    <a:pt x="10145" y="8131"/>
                    <a:pt x="10329" y="5381"/>
                  </a:cubicBezTo>
                  <a:cubicBezTo>
                    <a:pt x="10529" y="2411"/>
                    <a:pt x="8376" y="182"/>
                    <a:pt x="5477" y="11"/>
                  </a:cubicBezTo>
                  <a:cubicBezTo>
                    <a:pt x="5366" y="4"/>
                    <a:pt x="5256" y="1"/>
                    <a:pt x="5146"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1492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21041-EE3B-1D8D-55EA-89E727582FBD}"/>
              </a:ext>
            </a:extLst>
          </p:cNvPr>
          <p:cNvSpPr>
            <a:spLocks noGrp="1"/>
          </p:cNvSpPr>
          <p:nvPr>
            <p:ph type="title"/>
          </p:nvPr>
        </p:nvSpPr>
        <p:spPr/>
        <p:txBody>
          <a:bodyPr/>
          <a:lstStyle/>
          <a:p>
            <a:r>
              <a:rPr lang="fr-CA" dirty="0">
                <a:ln>
                  <a:noFill/>
                </a:ln>
              </a:rPr>
              <a:t>Où retrouver ces informations?</a:t>
            </a:r>
          </a:p>
        </p:txBody>
      </p:sp>
      <p:sp>
        <p:nvSpPr>
          <p:cNvPr id="3" name="Espace réservé du contenu 2">
            <a:extLst>
              <a:ext uri="{FF2B5EF4-FFF2-40B4-BE49-F238E27FC236}">
                <a16:creationId xmlns:a16="http://schemas.microsoft.com/office/drawing/2014/main" id="{455770F8-048C-7930-7CEF-4F147F801210}"/>
              </a:ext>
            </a:extLst>
          </p:cNvPr>
          <p:cNvSpPr>
            <a:spLocks noGrp="1"/>
          </p:cNvSpPr>
          <p:nvPr>
            <p:ph idx="1"/>
          </p:nvPr>
        </p:nvSpPr>
        <p:spPr/>
        <p:txBody>
          <a:bodyPr/>
          <a:lstStyle/>
          <a:p>
            <a:pPr marL="0" indent="0">
              <a:buNone/>
            </a:pPr>
            <a:r>
              <a:rPr lang="fr-CA" b="1" dirty="0">
                <a:solidFill>
                  <a:schemeClr val="bg2"/>
                </a:solidFill>
              </a:rPr>
              <a:t>choisiravecsoin.org/</a:t>
            </a:r>
            <a:r>
              <a:rPr lang="fr-CA" b="1" dirty="0" err="1">
                <a:solidFill>
                  <a:schemeClr val="bg2"/>
                </a:solidFill>
              </a:rPr>
              <a:t>hopitaux</a:t>
            </a:r>
            <a:r>
              <a:rPr lang="fr-CA" b="1" dirty="0">
                <a:solidFill>
                  <a:schemeClr val="bg2"/>
                </a:solidFill>
              </a:rPr>
              <a:t>/</a:t>
            </a:r>
            <a:r>
              <a:rPr lang="fr-CA" b="1" dirty="0" err="1">
                <a:solidFill>
                  <a:schemeClr val="bg2"/>
                </a:solidFill>
              </a:rPr>
              <a:t>cwc-hopital</a:t>
            </a:r>
            <a:r>
              <a:rPr lang="fr-CA" b="1" dirty="0">
                <a:solidFill>
                  <a:schemeClr val="bg2"/>
                </a:solidFill>
              </a:rPr>
              <a:t>/</a:t>
            </a:r>
          </a:p>
        </p:txBody>
      </p:sp>
      <p:pic>
        <p:nvPicPr>
          <p:cNvPr id="5" name="Image 4">
            <a:extLst>
              <a:ext uri="{FF2B5EF4-FFF2-40B4-BE49-F238E27FC236}">
                <a16:creationId xmlns:a16="http://schemas.microsoft.com/office/drawing/2014/main" id="{3936F725-7D6F-7009-5BC8-9151EB79858D}"/>
              </a:ext>
            </a:extLst>
          </p:cNvPr>
          <p:cNvPicPr>
            <a:picLocks noChangeAspect="1"/>
          </p:cNvPicPr>
          <p:nvPr/>
        </p:nvPicPr>
        <p:blipFill>
          <a:blip r:embed="rId3"/>
          <a:stretch>
            <a:fillRect/>
          </a:stretch>
        </p:blipFill>
        <p:spPr>
          <a:xfrm>
            <a:off x="4071937" y="1924049"/>
            <a:ext cx="4048125" cy="4048125"/>
          </a:xfrm>
          <a:prstGeom prst="rect">
            <a:avLst/>
          </a:prstGeom>
        </p:spPr>
      </p:pic>
    </p:spTree>
    <p:extLst>
      <p:ext uri="{BB962C8B-B14F-4D97-AF65-F5344CB8AC3E}">
        <p14:creationId xmlns:p14="http://schemas.microsoft.com/office/powerpoint/2010/main" val="1975712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chemeClr val="accent6">
              <a:lumMod val="60000"/>
              <a:lumOff val="40000"/>
            </a:schemeClr>
          </a:solidFill>
        </p:spPr>
        <p:txBody>
          <a:bodyPr/>
          <a:lstStyle/>
          <a:p>
            <a:pPr defTabSz="609630"/>
            <a:endParaRPr lang="en-US" sz="1200" dirty="0">
              <a:solidFill>
                <a:prstClr val="black"/>
              </a:solidFill>
              <a:latin typeface="Calibri"/>
            </a:endParaRP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pPr defTabSz="609630"/>
            <a:endParaRPr lang="fr-CA" sz="1200">
              <a:solidFill>
                <a:prstClr val="black"/>
              </a:solidFill>
              <a:latin typeface="Calibri"/>
            </a:endParaRPr>
          </a:p>
        </p:txBody>
      </p:sp>
      <p:sp>
        <p:nvSpPr>
          <p:cNvPr id="7" name="TextBox 7"/>
          <p:cNvSpPr txBox="1">
            <a:spLocks noGrp="1" noRot="1" noMove="1" noResize="1" noEditPoints="1" noAdjustHandles="1" noChangeArrowheads="1" noChangeShapeType="1"/>
          </p:cNvSpPr>
          <p:nvPr/>
        </p:nvSpPr>
        <p:spPr>
          <a:xfrm>
            <a:off x="508000" y="277314"/>
            <a:ext cx="11571031" cy="667747"/>
          </a:xfrm>
          <a:prstGeom prst="rect">
            <a:avLst/>
          </a:prstGeom>
        </p:spPr>
        <p:txBody>
          <a:bodyPr wrap="square" lIns="0" tIns="0" rIns="0" bIns="0" rtlCol="0" anchor="t">
            <a:spAutoFit/>
          </a:bodyPr>
          <a:lstStyle/>
          <a:p>
            <a:pPr defTabSz="609630">
              <a:lnSpc>
                <a:spcPts val="5867"/>
              </a:lnSpc>
            </a:pPr>
            <a:r>
              <a:rPr lang="fr-FR" sz="3600" b="1" dirty="0">
                <a:solidFill>
                  <a:srgbClr val="000000"/>
                </a:solidFill>
                <a:latin typeface="Lucida Bright" panose="02040602050505020304" pitchFamily="18" charset="0"/>
              </a:rPr>
              <a:t>Divulgation de la conférencière</a:t>
            </a:r>
            <a:endParaRPr lang="en-US" sz="3600" b="1" dirty="0">
              <a:solidFill>
                <a:srgbClr val="000000"/>
              </a:solidFill>
              <a:latin typeface="Lucida Bright" panose="02040602050505020304" pitchFamily="18" charset="0"/>
            </a:endParaRPr>
          </a:p>
        </p:txBody>
      </p:sp>
      <p:sp>
        <p:nvSpPr>
          <p:cNvPr id="8" name="TextBox 8"/>
          <p:cNvSpPr txBox="1">
            <a:spLocks noGrp="1" noRot="1" noMove="1" noResize="1" noEditPoints="1" noAdjustHandles="1" noChangeArrowheads="1" noChangeShapeType="1"/>
          </p:cNvSpPr>
          <p:nvPr/>
        </p:nvSpPr>
        <p:spPr>
          <a:xfrm>
            <a:off x="194250" y="1561501"/>
            <a:ext cx="11884781" cy="491288"/>
          </a:xfrm>
          <a:prstGeom prst="rect">
            <a:avLst/>
          </a:prstGeom>
        </p:spPr>
        <p:txBody>
          <a:bodyPr wrap="square" lIns="0" tIns="0" rIns="0" bIns="0" rtlCol="0" anchor="t">
            <a:spAutoFit/>
          </a:bodyPr>
          <a:lstStyle/>
          <a:p>
            <a:pPr defTabSz="609630">
              <a:lnSpc>
                <a:spcPts val="4387"/>
              </a:lnSpc>
            </a:pPr>
            <a:r>
              <a:rPr lang="fr-FR" sz="2400" b="1" dirty="0">
                <a:solidFill>
                  <a:prstClr val="black"/>
                </a:solidFill>
                <a:latin typeface="Lucida Bright" panose="02040602050505020304" pitchFamily="18" charset="0"/>
              </a:rPr>
              <a:t>Conférencière : </a:t>
            </a:r>
            <a:r>
              <a:rPr lang="fr-FR" sz="2400" dirty="0">
                <a:solidFill>
                  <a:prstClr val="black"/>
                </a:solidFill>
                <a:latin typeface="Lucida Bright" panose="02040602050505020304" pitchFamily="18" charset="0"/>
              </a:rPr>
              <a:t>Dre </a:t>
            </a:r>
            <a:r>
              <a:rPr lang="fr-FR" sz="2400" dirty="0">
                <a:latin typeface="Lucida Bright" panose="02040602050505020304" pitchFamily="18" charset="0"/>
                <a:ea typeface="Arimo" panose="020B0604020202020204" charset="0"/>
                <a:cs typeface="Arimo" panose="020B0604020202020204" charset="0"/>
              </a:rPr>
              <a:t>Stéphanie Castonguay</a:t>
            </a:r>
            <a:endParaRPr lang="en-US" sz="2400" dirty="0">
              <a:latin typeface="Lucida Bright" panose="02040602050505020304" pitchFamily="18" charset="0"/>
              <a:ea typeface="Arimo" panose="020B0604020202020204" charset="0"/>
              <a:cs typeface="Arimo" panose="020B0604020202020204" charset="0"/>
            </a:endParaRPr>
          </a:p>
        </p:txBody>
      </p:sp>
      <p:sp>
        <p:nvSpPr>
          <p:cNvPr id="9" name="TextBox 9"/>
          <p:cNvSpPr txBox="1">
            <a:spLocks noGrp="1" noRot="1" noMove="1" noResize="1" noEditPoints="1" noAdjustHandles="1" noChangeArrowheads="1" noChangeShapeType="1"/>
          </p:cNvSpPr>
          <p:nvPr/>
        </p:nvSpPr>
        <p:spPr>
          <a:xfrm>
            <a:off x="194250" y="2433488"/>
            <a:ext cx="7476550" cy="413062"/>
          </a:xfrm>
          <a:prstGeom prst="rect">
            <a:avLst/>
          </a:prstGeom>
        </p:spPr>
        <p:txBody>
          <a:bodyPr wrap="square" lIns="0" tIns="0" rIns="0" bIns="0" rtlCol="0" anchor="t">
            <a:spAutoFit/>
          </a:bodyPr>
          <a:lstStyle/>
          <a:p>
            <a:pPr defTabSz="609630">
              <a:lnSpc>
                <a:spcPts val="3640"/>
              </a:lnSpc>
            </a:pPr>
            <a:r>
              <a:rPr lang="en-US" sz="2400" b="1" dirty="0">
                <a:solidFill>
                  <a:srgbClr val="000000"/>
                </a:solidFill>
                <a:latin typeface="Lucida Bright" panose="02040602050505020304" pitchFamily="18" charset="0"/>
              </a:rPr>
              <a:t>Liens avec des </a:t>
            </a:r>
            <a:r>
              <a:rPr lang="en-US" sz="2400" b="1" dirty="0" err="1">
                <a:solidFill>
                  <a:srgbClr val="000000"/>
                </a:solidFill>
                <a:latin typeface="Lucida Bright" panose="02040602050505020304" pitchFamily="18" charset="0"/>
              </a:rPr>
              <a:t>commanditaires</a:t>
            </a:r>
            <a:r>
              <a:rPr lang="en-US" sz="2400" b="1" dirty="0">
                <a:solidFill>
                  <a:srgbClr val="000000"/>
                </a:solidFill>
                <a:latin typeface="Lucida Bright" panose="02040602050505020304" pitchFamily="18" charset="0"/>
              </a:rPr>
              <a:t> :</a:t>
            </a:r>
          </a:p>
        </p:txBody>
      </p:sp>
      <p:sp>
        <p:nvSpPr>
          <p:cNvPr id="10" name="TextBox 10"/>
          <p:cNvSpPr txBox="1"/>
          <p:nvPr/>
        </p:nvSpPr>
        <p:spPr>
          <a:xfrm>
            <a:off x="194249" y="3154534"/>
            <a:ext cx="11743751" cy="2036520"/>
          </a:xfrm>
          <a:prstGeom prst="rect">
            <a:avLst/>
          </a:prstGeom>
        </p:spPr>
        <p:txBody>
          <a:bodyPr wrap="square" lIns="0" tIns="0" rIns="0" bIns="0" rtlCol="0" anchor="t">
            <a:spAutoFit/>
          </a:bodyPr>
          <a:lstStyle/>
          <a:p>
            <a:pPr marL="304815" indent="-304815" defTabSz="609630">
              <a:lnSpc>
                <a:spcPts val="2333"/>
              </a:lnSpc>
              <a:buFont typeface="Arial" panose="020B0604020202020204" pitchFamily="34" charset="0"/>
              <a:buChar char="•"/>
            </a:pPr>
            <a:r>
              <a:rPr lang="fr-FR" sz="1600" dirty="0">
                <a:latin typeface="Lucida Bright" panose="02040602050505020304" pitchFamily="18" charset="0"/>
              </a:rPr>
              <a:t>Toute relation financière directe, y compris la réception d’honoraires : Aucun</a:t>
            </a:r>
            <a:endParaRPr lang="fr-FR" sz="1600" dirty="0">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800" dirty="0">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latin typeface="Lucida Bright" panose="02040602050505020304" pitchFamily="18" charset="0"/>
              </a:rPr>
              <a:t>La participation à des conseils consultatifs ou des services de conférenciers : Aucun	</a:t>
            </a:r>
            <a:endParaRPr lang="fr-FR" sz="1600" dirty="0">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1600" dirty="0">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latin typeface="Lucida Bright" panose="02040602050505020304" pitchFamily="18" charset="0"/>
              </a:rPr>
              <a:t>Brevets de médicaments ou de dispositifs médicaux : Aucun</a:t>
            </a:r>
            <a:endParaRPr lang="fr-FR" sz="1600" dirty="0">
              <a:latin typeface="Lucida Bright" panose="02040602050505020304" pitchFamily="18" charset="0"/>
              <a:ea typeface="Arimo" panose="020B0604020202020204" charset="0"/>
              <a:cs typeface="Arimo" panose="020B0604020202020204" charset="0"/>
            </a:endParaRPr>
          </a:p>
          <a:p>
            <a:pPr defTabSz="609630">
              <a:lnSpc>
                <a:spcPts val="2333"/>
              </a:lnSpc>
            </a:pPr>
            <a:endParaRPr lang="fr-FR" sz="1600" dirty="0">
              <a:latin typeface="Lucida Bright" panose="02040602050505020304" pitchFamily="18" charset="0"/>
            </a:endParaRPr>
          </a:p>
          <a:p>
            <a:pPr marL="304815" indent="-304815" defTabSz="609630">
              <a:lnSpc>
                <a:spcPts val="2333"/>
              </a:lnSpc>
              <a:buFont typeface="Arial" panose="020B0604020202020204" pitchFamily="34" charset="0"/>
              <a:buChar char="•"/>
            </a:pPr>
            <a:r>
              <a:rPr lang="fr-FR" sz="1600" dirty="0">
                <a:latin typeface="Lucida Bright" panose="02040602050505020304" pitchFamily="18" charset="0"/>
              </a:rPr>
              <a:t>Aucun conflit à déclarer</a:t>
            </a:r>
            <a:endParaRPr lang="fr-FR" sz="1600" dirty="0">
              <a:latin typeface="Lucida Bright" panose="02040602050505020304" pitchFamily="18" charset="0"/>
              <a:ea typeface="Arimo" panose="020B0604020202020204" charset="0"/>
              <a:cs typeface="Arimo" panose="020B06040202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3111320"/>
            <a:ext cx="9144000" cy="37466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
              <a:solidFill>
                <a:prstClr val="white"/>
              </a:solidFill>
              <a:latin typeface="Calisto MT"/>
            </a:endParaRPr>
          </a:p>
        </p:txBody>
      </p:sp>
      <p:sp>
        <p:nvSpPr>
          <p:cNvPr id="2" name="Titre 1"/>
          <p:cNvSpPr>
            <a:spLocks noGrp="1"/>
          </p:cNvSpPr>
          <p:nvPr>
            <p:ph type="ctrTitle"/>
          </p:nvPr>
        </p:nvSpPr>
        <p:spPr>
          <a:xfrm>
            <a:off x="1939193" y="3352847"/>
            <a:ext cx="7661702" cy="3410024"/>
          </a:xfrm>
        </p:spPr>
        <p:txBody>
          <a:bodyPr>
            <a:normAutofit fontScale="90000"/>
          </a:bodyPr>
          <a:lstStyle/>
          <a:p>
            <a:pPr algn="l"/>
            <a:br>
              <a:rPr lang="fr-CA" dirty="0"/>
            </a:br>
            <a:br>
              <a:rPr lang="fr-CA" dirty="0"/>
            </a:br>
            <a:r>
              <a:rPr lang="fr-CA" sz="4000" b="1" dirty="0">
                <a:solidFill>
                  <a:srgbClr val="000000"/>
                </a:solidFill>
              </a:rPr>
              <a:t>L’expérience du centre hospitalier </a:t>
            </a:r>
            <a:br>
              <a:rPr lang="fr-CA" sz="4900" b="1" dirty="0">
                <a:solidFill>
                  <a:srgbClr val="000000"/>
                </a:solidFill>
              </a:rPr>
            </a:br>
            <a:r>
              <a:rPr lang="fr-CA" sz="4900" b="1" dirty="0">
                <a:solidFill>
                  <a:srgbClr val="000000"/>
                </a:solidFill>
              </a:rPr>
              <a:t>Cité-de-la-Santé de Laval</a:t>
            </a:r>
            <a:br>
              <a:rPr lang="fr-CA" sz="4900" b="1" dirty="0">
                <a:solidFill>
                  <a:srgbClr val="000000"/>
                </a:solidFill>
              </a:rPr>
            </a:br>
            <a:br>
              <a:rPr lang="fr-CA" sz="4900" b="1" dirty="0">
                <a:solidFill>
                  <a:srgbClr val="000000"/>
                </a:solidFill>
              </a:rPr>
            </a:br>
            <a:r>
              <a:rPr lang="fr-CA" sz="2200" b="1" dirty="0">
                <a:solidFill>
                  <a:srgbClr val="000000"/>
                </a:solidFill>
              </a:rPr>
              <a:t>Dre Stéphanie Castonguay, MD , FRCPC</a:t>
            </a:r>
            <a:br>
              <a:rPr lang="fr-CA" sz="2200" b="1" dirty="0">
                <a:solidFill>
                  <a:srgbClr val="000000"/>
                </a:solidFill>
              </a:rPr>
            </a:br>
            <a:r>
              <a:rPr lang="fr-CA" sz="2200" b="1" dirty="0">
                <a:solidFill>
                  <a:srgbClr val="000000"/>
                </a:solidFill>
              </a:rPr>
              <a:t>Microbiologiste-infectiologue</a:t>
            </a:r>
            <a:br>
              <a:rPr lang="fr-CA" b="1" dirty="0">
                <a:solidFill>
                  <a:srgbClr val="000000"/>
                </a:solidFill>
              </a:rPr>
            </a:br>
            <a:endParaRPr lang="fr" sz="2700" b="1" dirty="0">
              <a:solidFill>
                <a:srgbClr val="000000"/>
              </a:solidFill>
            </a:endParaRPr>
          </a:p>
        </p:txBody>
      </p:sp>
      <p:pic>
        <p:nvPicPr>
          <p:cNvPr id="4" name="Image 3" descr="Capture d’écran 2022-10-26 à 23.29.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0681" y="5261712"/>
            <a:ext cx="2589439" cy="1321899"/>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2015707" y="364987"/>
            <a:ext cx="8177841" cy="3258104"/>
          </a:xfrm>
          <a:prstGeom prst="rect">
            <a:avLst/>
          </a:prstGeom>
          <a:noFill/>
          <a:ln w="9525">
            <a:noFill/>
            <a:miter lim="800000"/>
            <a:headEnd/>
            <a:tailEnd/>
          </a:ln>
          <a:effectLst>
            <a:glow rad="101600">
              <a:schemeClr val="accent3">
                <a:satMod val="175000"/>
                <a:alpha val="40000"/>
              </a:schemeClr>
            </a:glow>
            <a:innerShdw blurRad="63500" dist="50800">
              <a:prstClr val="black">
                <a:alpha val="50000"/>
              </a:prstClr>
            </a:innerShdw>
          </a:effectLst>
        </p:spPr>
      </p:pic>
    </p:spTree>
    <p:extLst>
      <p:ext uri="{BB962C8B-B14F-4D97-AF65-F5344CB8AC3E}">
        <p14:creationId xmlns:p14="http://schemas.microsoft.com/office/powerpoint/2010/main" val="138227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Plan de la présentation</a:t>
            </a:r>
            <a:endParaRPr lang="fr-FR" dirty="0"/>
          </a:p>
        </p:txBody>
      </p:sp>
      <p:sp>
        <p:nvSpPr>
          <p:cNvPr id="3" name="Espace réservé du contenu 2"/>
          <p:cNvSpPr>
            <a:spLocks noGrp="1"/>
          </p:cNvSpPr>
          <p:nvPr>
            <p:ph idx="1"/>
          </p:nvPr>
        </p:nvSpPr>
        <p:spPr>
          <a:xfrm>
            <a:off x="2263775" y="2770095"/>
            <a:ext cx="5854768" cy="3267169"/>
          </a:xfrm>
        </p:spPr>
        <p:txBody>
          <a:bodyPr/>
          <a:lstStyle/>
          <a:p>
            <a:r>
              <a:rPr lang="fr-CA" dirty="0"/>
              <a:t>Qui sommes-nous?</a:t>
            </a:r>
          </a:p>
          <a:p>
            <a:r>
              <a:rPr lang="fr-CA" dirty="0"/>
              <a:t>Comment notre comité de pertinence a été mis sur pieds</a:t>
            </a:r>
          </a:p>
          <a:p>
            <a:r>
              <a:rPr lang="fr-CA" dirty="0"/>
              <a:t>Notre évolution et nos défis à travers les 8 étapes du changement de Kotter</a:t>
            </a:r>
            <a:endParaRPr lang="fr-FR" dirty="0"/>
          </a:p>
        </p:txBody>
      </p:sp>
      <p:pic>
        <p:nvPicPr>
          <p:cNvPr id="5" name="Image 4" descr="Capture d’écran 2023-11-07 à 13.44.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128" y="2753933"/>
            <a:ext cx="2059285" cy="28189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4626" y="400365"/>
            <a:ext cx="6238161" cy="1143000"/>
          </a:xfrm>
        </p:spPr>
        <p:txBody>
          <a:bodyPr/>
          <a:lstStyle/>
          <a:p>
            <a:r>
              <a:rPr lang="fr-CA" sz="4400" dirty="0"/>
              <a:t>Le centre hospitalier</a:t>
            </a:r>
            <a:br>
              <a:rPr lang="fr-CA" sz="4400" dirty="0"/>
            </a:br>
            <a:r>
              <a:rPr lang="fr-CA" sz="4400" dirty="0"/>
              <a:t>Cité-de-la-Santé de Laval</a:t>
            </a:r>
            <a:endParaRPr lang="fr" sz="4400" dirty="0"/>
          </a:p>
        </p:txBody>
      </p:sp>
      <p:sp>
        <p:nvSpPr>
          <p:cNvPr id="3" name="Espace réservé du contenu 2"/>
          <p:cNvSpPr>
            <a:spLocks noGrp="1"/>
          </p:cNvSpPr>
          <p:nvPr>
            <p:ph idx="1"/>
          </p:nvPr>
        </p:nvSpPr>
        <p:spPr>
          <a:xfrm>
            <a:off x="2263776" y="2586386"/>
            <a:ext cx="5651879" cy="3735536"/>
          </a:xfrm>
        </p:spPr>
        <p:txBody>
          <a:bodyPr>
            <a:normAutofit fontScale="77500" lnSpcReduction="20000"/>
          </a:bodyPr>
          <a:lstStyle/>
          <a:p>
            <a:r>
              <a:rPr lang="fr-CA" dirty="0"/>
              <a:t>Centre hospitalier de soins généraux et spécialisés;     512 lits d’hospitalisation de courte durée</a:t>
            </a:r>
          </a:p>
          <a:p>
            <a:endParaRPr lang="fr-CA" dirty="0"/>
          </a:p>
          <a:p>
            <a:r>
              <a:rPr lang="fr-CA" dirty="0"/>
              <a:t>Certification de Niveau 1 Choisir avec soin 2021</a:t>
            </a:r>
          </a:p>
          <a:p>
            <a:pPr lvl="1"/>
            <a:r>
              <a:rPr lang="fr-CA" dirty="0"/>
              <a:t>4</a:t>
            </a:r>
            <a:r>
              <a:rPr lang="fr-CA" baseline="30000" dirty="0"/>
              <a:t>e</a:t>
            </a:r>
            <a:r>
              <a:rPr lang="fr-CA" dirty="0"/>
              <a:t> CH à obtenir cette certification au Québec</a:t>
            </a:r>
          </a:p>
          <a:p>
            <a:pPr lvl="1"/>
            <a:r>
              <a:rPr lang="fr-CA" dirty="0"/>
              <a:t>Le seul CH non universitaire</a:t>
            </a:r>
          </a:p>
          <a:p>
            <a:pPr lvl="1"/>
            <a:r>
              <a:rPr lang="fr-CA" dirty="0"/>
              <a:t>Le seul CH francophone</a:t>
            </a:r>
          </a:p>
          <a:p>
            <a:endParaRPr lang="fr-CA" dirty="0"/>
          </a:p>
          <a:p>
            <a:r>
              <a:rPr lang="fr-CA" dirty="0"/>
              <a:t>Certification Transfuser avec soin 2022</a:t>
            </a:r>
          </a:p>
          <a:p>
            <a:pPr lvl="1"/>
            <a:r>
              <a:rPr lang="fr-CA" dirty="0"/>
              <a:t>2</a:t>
            </a:r>
            <a:r>
              <a:rPr lang="fr-CA" baseline="30000" dirty="0"/>
              <a:t>e</a:t>
            </a:r>
            <a:r>
              <a:rPr lang="fr-CA" dirty="0"/>
              <a:t> CH à obtenir cette certification au Québec</a:t>
            </a:r>
          </a:p>
          <a:p>
            <a:pPr lvl="1"/>
            <a:r>
              <a:rPr lang="fr-CA" dirty="0"/>
              <a:t>Le seul CH non universitaire</a:t>
            </a:r>
            <a:endParaRPr lang="fr" dirty="0"/>
          </a:p>
        </p:txBody>
      </p:sp>
      <p:pic>
        <p:nvPicPr>
          <p:cNvPr id="5" name="Image 4" descr="Capture d’écran 2023-05-25 à 20.23.4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6821" y="2301727"/>
            <a:ext cx="2061528" cy="1826194"/>
          </a:xfrm>
          <a:prstGeom prst="rect">
            <a:avLst/>
          </a:prstGeom>
        </p:spPr>
      </p:pic>
      <p:pic>
        <p:nvPicPr>
          <p:cNvPr id="6" name="Image 5" descr="Capture d’écran 2023-05-25 à 20.25.3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6821" y="4362623"/>
            <a:ext cx="2068155" cy="1888315"/>
          </a:xfrm>
          <a:prstGeom prst="rect">
            <a:avLst/>
          </a:prstGeom>
        </p:spPr>
      </p:pic>
    </p:spTree>
    <p:extLst>
      <p:ext uri="{BB962C8B-B14F-4D97-AF65-F5344CB8AC3E}">
        <p14:creationId xmlns:p14="http://schemas.microsoft.com/office/powerpoint/2010/main" val="1153464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Nos débuts au CISSSL</a:t>
            </a:r>
            <a:endParaRPr lang="fr" dirty="0"/>
          </a:p>
        </p:txBody>
      </p:sp>
      <p:sp>
        <p:nvSpPr>
          <p:cNvPr id="3" name="Espace réservé du contenu 2"/>
          <p:cNvSpPr>
            <a:spLocks noGrp="1"/>
          </p:cNvSpPr>
          <p:nvPr>
            <p:ph idx="1"/>
          </p:nvPr>
        </p:nvSpPr>
        <p:spPr>
          <a:xfrm>
            <a:off x="2263775" y="2770095"/>
            <a:ext cx="7662864" cy="3670995"/>
          </a:xfrm>
        </p:spPr>
        <p:txBody>
          <a:bodyPr>
            <a:normAutofit fontScale="77500" lnSpcReduction="20000"/>
          </a:bodyPr>
          <a:lstStyle/>
          <a:p>
            <a:r>
              <a:rPr lang="fr-CA" dirty="0"/>
              <a:t>Initiatives en pertinence ont débuté avec les travaux d’un sous-comité des laboratoires en 2012</a:t>
            </a:r>
          </a:p>
          <a:p>
            <a:pPr lvl="0"/>
            <a:r>
              <a:rPr lang="fr-CA" dirty="0"/>
              <a:t>Mise sur pied d’un Comité d’optimisation et de pertinence qui </a:t>
            </a:r>
            <a:r>
              <a:rPr lang="fr-CA" b="1" dirty="0"/>
              <a:t>relève officiellement du CMDP</a:t>
            </a:r>
            <a:r>
              <a:rPr lang="fr-CA" dirty="0"/>
              <a:t> depuis 2017</a:t>
            </a:r>
          </a:p>
          <a:p>
            <a:pPr lvl="1"/>
            <a:r>
              <a:rPr lang="fr-CA" dirty="0"/>
              <a:t>PHASE 1 (2017-2019) : analyses de laboratoire</a:t>
            </a:r>
          </a:p>
          <a:p>
            <a:pPr lvl="1"/>
            <a:r>
              <a:rPr lang="fr-CA" dirty="0"/>
              <a:t>PHASE 2 (2019-2023) : ajout du volet imagerie médicale </a:t>
            </a:r>
          </a:p>
          <a:p>
            <a:pPr lvl="1"/>
            <a:r>
              <a:rPr lang="fr-CA" dirty="0"/>
              <a:t>PHASE 3: évolution vers la pertinence clinique – projets de ‘’compétences transversales’’</a:t>
            </a:r>
          </a:p>
          <a:p>
            <a:pPr lvl="0"/>
            <a:r>
              <a:rPr lang="fr-CA" dirty="0"/>
              <a:t>Mandat initial</a:t>
            </a:r>
          </a:p>
          <a:p>
            <a:pPr lvl="1"/>
            <a:r>
              <a:rPr lang="fr-CA" dirty="0"/>
              <a:t>Identifier, implanter et évaluer les stratégies visant à améliorer la pertinence de la prescription des </a:t>
            </a:r>
            <a:r>
              <a:rPr lang="fr-CA" b="1" dirty="0"/>
              <a:t>investigations diagnostiques ou de dépistage </a:t>
            </a:r>
            <a:r>
              <a:rPr lang="fr-CA" dirty="0"/>
              <a:t>dans le but de contribuer à la qualité de l’acte médical et d’assurer des soins sécuritaires et de qualité</a:t>
            </a:r>
            <a:endParaRPr lang="fr" dirty="0"/>
          </a:p>
        </p:txBody>
      </p:sp>
    </p:spTree>
    <p:extLst>
      <p:ext uri="{BB962C8B-B14F-4D97-AF65-F5344CB8AC3E}">
        <p14:creationId xmlns:p14="http://schemas.microsoft.com/office/powerpoint/2010/main" val="15985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Comité de pertinence du CISSSL</a:t>
            </a:r>
            <a:endParaRPr lang="fr" dirty="0"/>
          </a:p>
        </p:txBody>
      </p:sp>
      <p:sp>
        <p:nvSpPr>
          <p:cNvPr id="3" name="Espace réservé du contenu 2"/>
          <p:cNvSpPr>
            <a:spLocks noGrp="1"/>
          </p:cNvSpPr>
          <p:nvPr>
            <p:ph idx="1"/>
          </p:nvPr>
        </p:nvSpPr>
        <p:spPr>
          <a:xfrm>
            <a:off x="2263775" y="2733546"/>
            <a:ext cx="7662864" cy="3842152"/>
          </a:xfrm>
        </p:spPr>
        <p:txBody>
          <a:bodyPr>
            <a:normAutofit fontScale="92500" lnSpcReduction="20000"/>
          </a:bodyPr>
          <a:lstStyle/>
          <a:p>
            <a:r>
              <a:rPr lang="fr-CA" dirty="0"/>
              <a:t>Comité multidisciplinaire composé de 17 médecins</a:t>
            </a:r>
          </a:p>
          <a:p>
            <a:pPr lvl="1"/>
            <a:r>
              <a:rPr lang="fr-CA" sz="1700" dirty="0"/>
              <a:t>Médecins généralistes; spécialistes médicaux et chirurgicaux</a:t>
            </a:r>
          </a:p>
          <a:p>
            <a:pPr lvl="1"/>
            <a:r>
              <a:rPr lang="fr-CA" sz="1700" dirty="0"/>
              <a:t>Radiologiste et </a:t>
            </a:r>
            <a:r>
              <a:rPr lang="fr-CA" sz="1700" dirty="0" err="1"/>
              <a:t>nucléiste</a:t>
            </a:r>
            <a:endParaRPr lang="fr-CA" sz="1700" dirty="0"/>
          </a:p>
          <a:p>
            <a:pPr lvl="1"/>
            <a:r>
              <a:rPr lang="fr-CA" sz="1700" dirty="0"/>
              <a:t>Médecins de laboratoire (4 secteurs)</a:t>
            </a:r>
          </a:p>
          <a:p>
            <a:pPr lvl="1"/>
            <a:r>
              <a:rPr lang="fr-CA" sz="1700" dirty="0"/>
              <a:t>Médecin en santé publique</a:t>
            </a:r>
          </a:p>
          <a:p>
            <a:pPr lvl="0"/>
            <a:r>
              <a:rPr lang="fr-CA" dirty="0"/>
              <a:t>Présidence: microbiologiste-infectiologue</a:t>
            </a:r>
          </a:p>
          <a:p>
            <a:pPr lvl="0"/>
            <a:r>
              <a:rPr lang="fr-CA" dirty="0"/>
              <a:t>Co-présidence: nucléiste</a:t>
            </a:r>
          </a:p>
          <a:p>
            <a:pPr lvl="0"/>
            <a:r>
              <a:rPr lang="fr-CA" dirty="0"/>
              <a:t>Depuis l’automne 2023: représentante des soins infirmiers, un pharmacien et un spécialiste en informatique</a:t>
            </a:r>
          </a:p>
          <a:p>
            <a:pPr lvl="0"/>
            <a:r>
              <a:rPr lang="fr-CA" dirty="0"/>
              <a:t>8 réunions annuelles (q6 semaines)</a:t>
            </a:r>
          </a:p>
          <a:p>
            <a:endParaRPr lang="fr" dirty="0"/>
          </a:p>
        </p:txBody>
      </p:sp>
    </p:spTree>
    <p:extLst>
      <p:ext uri="{BB962C8B-B14F-4D97-AF65-F5344CB8AC3E}">
        <p14:creationId xmlns:p14="http://schemas.microsoft.com/office/powerpoint/2010/main" val="533299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Comité de pertinence du CISSSL</a:t>
            </a:r>
            <a:endParaRPr lang="fr" dirty="0"/>
          </a:p>
        </p:txBody>
      </p:sp>
      <p:sp>
        <p:nvSpPr>
          <p:cNvPr id="3" name="Espace réservé du contenu 2"/>
          <p:cNvSpPr>
            <a:spLocks noGrp="1"/>
          </p:cNvSpPr>
          <p:nvPr>
            <p:ph idx="1"/>
          </p:nvPr>
        </p:nvSpPr>
        <p:spPr>
          <a:xfrm>
            <a:off x="2263775" y="2733546"/>
            <a:ext cx="7662864" cy="3842152"/>
          </a:xfrm>
        </p:spPr>
        <p:txBody>
          <a:bodyPr>
            <a:normAutofit fontScale="85000" lnSpcReduction="20000"/>
          </a:bodyPr>
          <a:lstStyle/>
          <a:p>
            <a:r>
              <a:rPr lang="fr-CA" dirty="0"/>
              <a:t>Implantation et suivi des recommandations émises par l’INESSS en 2014 et par la campagne Choisir avec soin</a:t>
            </a:r>
          </a:p>
          <a:p>
            <a:pPr lvl="0"/>
            <a:r>
              <a:rPr lang="fr-CA" dirty="0"/>
              <a:t>Mise en application des lignes directrices / guides de pratique</a:t>
            </a:r>
          </a:p>
          <a:p>
            <a:pPr lvl="1"/>
            <a:r>
              <a:rPr lang="fr-CA" dirty="0"/>
              <a:t>Révision des ordonnances collectives et des formulaires de prescriptions pré imprimés</a:t>
            </a:r>
          </a:p>
          <a:p>
            <a:pPr lvl="1"/>
            <a:r>
              <a:rPr lang="fr-CA" dirty="0"/>
              <a:t>Révision des protocoles destinés à l’accueil clinique</a:t>
            </a:r>
          </a:p>
          <a:p>
            <a:pPr lvl="1"/>
            <a:endParaRPr lang="fr-CA" dirty="0"/>
          </a:p>
          <a:p>
            <a:pPr lvl="0"/>
            <a:r>
              <a:rPr lang="fr-CA" dirty="0"/>
              <a:t>Développer des règles d’utilisation locales des analyses de labo / imagerie	</a:t>
            </a:r>
          </a:p>
          <a:p>
            <a:pPr lvl="0"/>
            <a:r>
              <a:rPr lang="fr-CA" dirty="0"/>
              <a:t>Développer des projets interdisciplinaires de pertinence </a:t>
            </a:r>
          </a:p>
          <a:p>
            <a:pPr lvl="0"/>
            <a:r>
              <a:rPr lang="fr-CA" dirty="0"/>
              <a:t>Études par critères explicites</a:t>
            </a:r>
          </a:p>
          <a:p>
            <a:endParaRPr lang="fr" dirty="0"/>
          </a:p>
        </p:txBody>
      </p:sp>
    </p:spTree>
    <p:extLst>
      <p:ext uri="{BB962C8B-B14F-4D97-AF65-F5344CB8AC3E}">
        <p14:creationId xmlns:p14="http://schemas.microsoft.com/office/powerpoint/2010/main" val="277820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256163"/>
            <a:ext cx="6400800" cy="1362075"/>
          </a:xfrm>
        </p:spPr>
        <p:txBody>
          <a:bodyPr/>
          <a:lstStyle/>
          <a:p>
            <a:r>
              <a:rPr lang="fr-CA" sz="5400" dirty="0"/>
              <a:t>Mettre en œuvre le changement</a:t>
            </a:r>
            <a:endParaRPr lang="fr" sz="5400" dirty="0"/>
          </a:p>
        </p:txBody>
      </p:sp>
      <p:sp>
        <p:nvSpPr>
          <p:cNvPr id="3" name="Espace réservé du texte 2"/>
          <p:cNvSpPr>
            <a:spLocks noGrp="1"/>
          </p:cNvSpPr>
          <p:nvPr>
            <p:ph type="body" idx="1"/>
          </p:nvPr>
        </p:nvSpPr>
        <p:spPr>
          <a:xfrm>
            <a:off x="3200400" y="5720958"/>
            <a:ext cx="5181601" cy="1163805"/>
          </a:xfrm>
        </p:spPr>
        <p:txBody>
          <a:bodyPr>
            <a:normAutofit/>
          </a:bodyPr>
          <a:lstStyle/>
          <a:p>
            <a:r>
              <a:rPr lang="fr-CA" sz="2800" dirty="0"/>
              <a:t>8 étapes avec</a:t>
            </a:r>
            <a:r>
              <a:rPr lang="mr-IN" sz="2800" dirty="0"/>
              <a:t>…</a:t>
            </a:r>
            <a:endParaRPr lang="fr-CA" sz="2800" dirty="0"/>
          </a:p>
          <a:p>
            <a:r>
              <a:rPr lang="fr-CA" sz="2800" dirty="0"/>
              <a:t>beaucoup de défis</a:t>
            </a:r>
            <a:endParaRPr lang="fr" sz="2800" dirty="0"/>
          </a:p>
        </p:txBody>
      </p:sp>
      <p:pic>
        <p:nvPicPr>
          <p:cNvPr id="4" name="Image 3" descr="Capture d’écran 2023-11-07 à 14.05.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146" y="15182"/>
            <a:ext cx="5595382" cy="3888615"/>
          </a:xfrm>
          <a:prstGeom prst="rect">
            <a:avLst/>
          </a:prstGeom>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8886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1- Créer un sentiment d’urgence dès 2012</a:t>
            </a:r>
            <a:endParaRPr lang="fr" dirty="0"/>
          </a:p>
        </p:txBody>
      </p:sp>
      <p:sp>
        <p:nvSpPr>
          <p:cNvPr id="3" name="Espace réservé du contenu 2"/>
          <p:cNvSpPr>
            <a:spLocks noGrp="1"/>
          </p:cNvSpPr>
          <p:nvPr>
            <p:ph idx="1"/>
          </p:nvPr>
        </p:nvSpPr>
        <p:spPr/>
        <p:txBody>
          <a:bodyPr>
            <a:normAutofit/>
          </a:bodyPr>
          <a:lstStyle/>
          <a:p>
            <a:r>
              <a:rPr lang="fr-CA" dirty="0"/>
              <a:t>Principales menaces:</a:t>
            </a:r>
          </a:p>
          <a:p>
            <a:pPr lvl="1"/>
            <a:r>
              <a:rPr lang="fr-CA" dirty="0"/>
              <a:t>Augmentation constante de la volume de spécimens </a:t>
            </a:r>
          </a:p>
          <a:p>
            <a:pPr lvl="1"/>
            <a:r>
              <a:rPr lang="fr-CA" dirty="0"/>
              <a:t>Délai prolongé pour l’émission des rapports finaux              (</a:t>
            </a:r>
            <a:r>
              <a:rPr lang="fr-CA" dirty="0" err="1"/>
              <a:t>turn</a:t>
            </a:r>
            <a:r>
              <a:rPr lang="fr-CA" dirty="0"/>
              <a:t> </a:t>
            </a:r>
            <a:r>
              <a:rPr lang="fr-CA" dirty="0" err="1"/>
              <a:t>around</a:t>
            </a:r>
            <a:r>
              <a:rPr lang="fr-CA" dirty="0"/>
              <a:t> time)</a:t>
            </a:r>
          </a:p>
          <a:p>
            <a:pPr lvl="1"/>
            <a:r>
              <a:rPr lang="fr-CA" dirty="0"/>
              <a:t>Plaintes des cliniciens &amp; des patients</a:t>
            </a:r>
          </a:p>
          <a:p>
            <a:pPr lvl="1"/>
            <a:r>
              <a:rPr lang="fr-CA" dirty="0"/>
              <a:t>Pénurie de main d’œuvre au laboratoire</a:t>
            </a:r>
          </a:p>
          <a:p>
            <a:pPr lvl="1"/>
            <a:r>
              <a:rPr lang="fr-CA" dirty="0"/>
              <a:t>Perte d’expertise avec les départs à la retraite</a:t>
            </a:r>
          </a:p>
          <a:p>
            <a:pPr lvl="1"/>
            <a:r>
              <a:rPr lang="fr-CA" dirty="0"/>
              <a:t>Difficulté à développer de nouvelles analyses localement</a:t>
            </a:r>
          </a:p>
          <a:p>
            <a:pPr lvl="1"/>
            <a:endParaRPr lang="fr-CA" dirty="0"/>
          </a:p>
          <a:p>
            <a:pPr marL="0" indent="0">
              <a:buNone/>
            </a:pPr>
            <a:endParaRPr lang="fr-CA" dirty="0"/>
          </a:p>
        </p:txBody>
      </p:sp>
    </p:spTree>
    <p:extLst>
      <p:ext uri="{BB962C8B-B14F-4D97-AF65-F5344CB8AC3E}">
        <p14:creationId xmlns:p14="http://schemas.microsoft.com/office/powerpoint/2010/main" val="281523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2- Miser sur une alliance inspirante</a:t>
            </a:r>
            <a:endParaRPr lang="fr" dirty="0"/>
          </a:p>
        </p:txBody>
      </p:sp>
      <p:sp>
        <p:nvSpPr>
          <p:cNvPr id="3" name="Espace réservé du contenu 2"/>
          <p:cNvSpPr>
            <a:spLocks noGrp="1"/>
          </p:cNvSpPr>
          <p:nvPr>
            <p:ph idx="1"/>
          </p:nvPr>
        </p:nvSpPr>
        <p:spPr/>
        <p:txBody>
          <a:bodyPr>
            <a:normAutofit fontScale="77500" lnSpcReduction="20000"/>
          </a:bodyPr>
          <a:lstStyle/>
          <a:p>
            <a:r>
              <a:rPr lang="fr-CA" dirty="0"/>
              <a:t>Former une coalition médicale multidisciplinaire </a:t>
            </a:r>
          </a:p>
          <a:p>
            <a:pPr lvl="1"/>
            <a:r>
              <a:rPr lang="fr-CA" dirty="0"/>
              <a:t>Noyau médical fort et diversifié pour obtenir l’assentiment des pairs</a:t>
            </a:r>
          </a:p>
          <a:p>
            <a:pPr lvl="1"/>
            <a:r>
              <a:rPr lang="fr-CA" dirty="0"/>
              <a:t>Identifier les leaders positifs</a:t>
            </a:r>
          </a:p>
          <a:p>
            <a:r>
              <a:rPr lang="fr-CA" dirty="0"/>
              <a:t>Obtenir le support du CMDP: légitimité de nos travaux qui touchent la pratique / l’acte médical</a:t>
            </a:r>
          </a:p>
          <a:p>
            <a:r>
              <a:rPr lang="fr-CA" dirty="0"/>
              <a:t>Alliance avec les infirmières /conseillères cliniques pour le développement &amp; la révision</a:t>
            </a:r>
          </a:p>
          <a:p>
            <a:pPr lvl="1"/>
            <a:r>
              <a:rPr lang="fr-CA" dirty="0"/>
              <a:t>Ordonnances collectives</a:t>
            </a:r>
          </a:p>
          <a:p>
            <a:pPr lvl="1"/>
            <a:r>
              <a:rPr lang="fr-CA" dirty="0"/>
              <a:t>Protocoles d’accueil clinique</a:t>
            </a:r>
          </a:p>
          <a:p>
            <a:pPr lvl="1"/>
            <a:r>
              <a:rPr lang="fr-CA" dirty="0"/>
              <a:t>Formulaires de prescriptions pré-imprimés</a:t>
            </a:r>
          </a:p>
          <a:p>
            <a:r>
              <a:rPr lang="fr-CA" dirty="0"/>
              <a:t>‘’Affinités naturelles’’ avec le Comité de l’acte médical et l’Éco-CMDP</a:t>
            </a:r>
            <a:endParaRPr lang="fr" dirty="0"/>
          </a:p>
        </p:txBody>
      </p:sp>
      <p:pic>
        <p:nvPicPr>
          <p:cNvPr id="5" name="Image 4" descr="Capture d’écran 2023-05-25 à 21.09.4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9906" y="5284551"/>
            <a:ext cx="1145801" cy="1201693"/>
          </a:xfrm>
          <a:prstGeom prst="rect">
            <a:avLst/>
          </a:prstGeom>
        </p:spPr>
      </p:pic>
    </p:spTree>
    <p:extLst>
      <p:ext uri="{BB962C8B-B14F-4D97-AF65-F5344CB8AC3E}">
        <p14:creationId xmlns:p14="http://schemas.microsoft.com/office/powerpoint/2010/main" val="98725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786933"/>
            <a:ext cx="8229600" cy="1143000"/>
          </a:xfrm>
        </p:spPr>
        <p:txBody>
          <a:bodyPr/>
          <a:lstStyle/>
          <a:p>
            <a:r>
              <a:rPr lang="fr-CA" dirty="0"/>
              <a:t>3- Vision stratégique</a:t>
            </a:r>
            <a:br>
              <a:rPr lang="fr-CA" dirty="0"/>
            </a:br>
            <a:endParaRPr lang="fr" dirty="0"/>
          </a:p>
        </p:txBody>
      </p:sp>
      <p:sp>
        <p:nvSpPr>
          <p:cNvPr id="3" name="Espace réservé du contenu 2"/>
          <p:cNvSpPr>
            <a:spLocks noGrp="1"/>
          </p:cNvSpPr>
          <p:nvPr>
            <p:ph idx="1"/>
          </p:nvPr>
        </p:nvSpPr>
        <p:spPr>
          <a:xfrm>
            <a:off x="2263775" y="2539707"/>
            <a:ext cx="7662864" cy="4222662"/>
          </a:xfrm>
        </p:spPr>
        <p:txBody>
          <a:bodyPr>
            <a:normAutofit fontScale="77500" lnSpcReduction="20000"/>
          </a:bodyPr>
          <a:lstStyle/>
          <a:p>
            <a:r>
              <a:rPr lang="fr-CA" dirty="0"/>
              <a:t>Le comité de pertinence s’est doté d’un mandat officiel</a:t>
            </a:r>
          </a:p>
          <a:p>
            <a:r>
              <a:rPr lang="fr-CA" dirty="0"/>
              <a:t>Objectif principal</a:t>
            </a:r>
          </a:p>
          <a:p>
            <a:pPr lvl="1"/>
            <a:r>
              <a:rPr lang="fr-CA" dirty="0"/>
              <a:t>Sur une période de 4 ans, l’utilisation des investigations diagnostiques ou de dépistage priorisées par le comité sera </a:t>
            </a:r>
            <a:r>
              <a:rPr lang="fr-CA" b="1" dirty="0"/>
              <a:t>diminuée de 30% </a:t>
            </a:r>
            <a:r>
              <a:rPr lang="fr-CA" dirty="0"/>
              <a:t>par rapport à l’année d’introduction d’une intervention en pertinence </a:t>
            </a:r>
          </a:p>
          <a:p>
            <a:r>
              <a:rPr lang="fr-CA" dirty="0"/>
              <a:t>Basée sur Choisir avec soins pour favoriser l’acceptation &amp; l’adhésion à un mouvement international</a:t>
            </a:r>
          </a:p>
          <a:p>
            <a:r>
              <a:rPr lang="fr-CA" dirty="0"/>
              <a:t>Obtenir des certifications en lien avec nos travaux (motivation +)</a:t>
            </a:r>
          </a:p>
          <a:p>
            <a:r>
              <a:rPr lang="fr-CA" dirty="0"/>
              <a:t>Valeurs fondamentales associées aux changements</a:t>
            </a:r>
          </a:p>
          <a:p>
            <a:pPr lvl="1"/>
            <a:r>
              <a:rPr lang="fr-CA" dirty="0"/>
              <a:t>Sécurité &amp; qualité des soins aux patients</a:t>
            </a:r>
          </a:p>
          <a:p>
            <a:pPr lvl="1"/>
            <a:r>
              <a:rPr lang="fr-CA" dirty="0"/>
              <a:t>Maintenir et améliorer l’accessibilité à l’imagerie médicale / analyses de labo</a:t>
            </a:r>
          </a:p>
          <a:p>
            <a:pPr lvl="1"/>
            <a:r>
              <a:rPr lang="fr-CA" dirty="0"/>
              <a:t>Empreinte écologique &amp; l’impact environnemental</a:t>
            </a:r>
          </a:p>
          <a:p>
            <a:endParaRPr lang="fr-FR" dirty="0"/>
          </a:p>
          <a:p>
            <a:endParaRPr lang="fr" dirty="0"/>
          </a:p>
        </p:txBody>
      </p:sp>
    </p:spTree>
    <p:extLst>
      <p:ext uri="{BB962C8B-B14F-4D97-AF65-F5344CB8AC3E}">
        <p14:creationId xmlns:p14="http://schemas.microsoft.com/office/powerpoint/2010/main" val="269905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chemeClr val="accent6">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a:spLocks noGrp="1" noRot="1" noMove="1" noResize="1" noEditPoints="1" noAdjustHandles="1" noChangeArrowheads="1" noChangeShapeType="1"/>
          </p:cNvSpPr>
          <p:nvPr/>
        </p:nvSpPr>
        <p:spPr>
          <a:xfrm>
            <a:off x="508000" y="277314"/>
            <a:ext cx="11571031" cy="667747"/>
          </a:xfrm>
          <a:prstGeom prst="rect">
            <a:avLst/>
          </a:prstGeom>
        </p:spPr>
        <p:txBody>
          <a:bodyPr wrap="square" lIns="0" tIns="0" rIns="0" bIns="0" rtlCol="0" anchor="t">
            <a:spAutoFit/>
          </a:bodyPr>
          <a:lstStyle/>
          <a:p>
            <a:pPr marL="0" marR="0" lvl="0" indent="0" algn="l" defTabSz="609630" rtl="0" eaLnBrk="1" fontAlgn="auto" latinLnBrk="0" hangingPunct="1">
              <a:lnSpc>
                <a:spcPts val="5867"/>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Divulgation de la conférencière</a:t>
            </a:r>
            <a:endParaRPr kumimoji="0" lang="en-US" sz="36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endParaRPr>
          </a:p>
        </p:txBody>
      </p:sp>
      <p:sp>
        <p:nvSpPr>
          <p:cNvPr id="8" name="TextBox 8"/>
          <p:cNvSpPr txBox="1">
            <a:spLocks noGrp="1" noRot="1" noMove="1" noResize="1" noEditPoints="1" noAdjustHandles="1" noChangeArrowheads="1" noChangeShapeType="1"/>
          </p:cNvSpPr>
          <p:nvPr/>
        </p:nvSpPr>
        <p:spPr>
          <a:xfrm>
            <a:off x="194250" y="1561501"/>
            <a:ext cx="11884781" cy="491288"/>
          </a:xfrm>
          <a:prstGeom prst="rect">
            <a:avLst/>
          </a:prstGeom>
        </p:spPr>
        <p:txBody>
          <a:bodyPr wrap="square" lIns="0" tIns="0" rIns="0" bIns="0" rtlCol="0" anchor="t">
            <a:spAutoFit/>
          </a:bodyPr>
          <a:lstStyle/>
          <a:p>
            <a:pPr marL="0" marR="0" lvl="0" indent="0" algn="l" defTabSz="609630" rtl="0" eaLnBrk="1" fontAlgn="auto" latinLnBrk="0" hangingPunct="1">
              <a:lnSpc>
                <a:spcPts val="4387"/>
              </a:lnSpc>
              <a:spcBef>
                <a:spcPts val="0"/>
              </a:spcBef>
              <a:spcAft>
                <a:spcPts val="0"/>
              </a:spcAft>
              <a:buClrTx/>
              <a:buSzTx/>
              <a:buFontTx/>
              <a:buNone/>
              <a:tabLst/>
              <a:defRPr/>
            </a:pPr>
            <a:r>
              <a:rPr lang="fr-FR" sz="2400" b="1" dirty="0">
                <a:solidFill>
                  <a:prstClr val="black"/>
                </a:solidFill>
                <a:latin typeface="Lucida Bright" panose="02040602050505020304" pitchFamily="18" charset="0"/>
              </a:rPr>
              <a:t>C</a:t>
            </a:r>
            <a:r>
              <a:rPr kumimoji="0" lang="fr-FR" sz="2400" b="1" i="0" u="none" strike="noStrike" kern="1200" cap="none" spc="0" normalizeH="0" baseline="0" noProof="0" dirty="0" err="1">
                <a:ln>
                  <a:noFill/>
                </a:ln>
                <a:solidFill>
                  <a:prstClr val="black"/>
                </a:solidFill>
                <a:effectLst/>
                <a:uLnTx/>
                <a:uFillTx/>
                <a:latin typeface="Lucida Bright" panose="02040602050505020304" pitchFamily="18" charset="0"/>
                <a:ea typeface="+mn-ea"/>
                <a:cs typeface="+mn-cs"/>
              </a:rPr>
              <a:t>onférencière</a:t>
            </a:r>
            <a:r>
              <a:rPr kumimoji="0" lang="fr-FR" sz="2400" b="1" i="0" u="none" strike="noStrike" kern="1200" cap="none" spc="0" normalizeH="0" baseline="0" noProof="0" dirty="0">
                <a:ln>
                  <a:noFill/>
                </a:ln>
                <a:solidFill>
                  <a:prstClr val="black"/>
                </a:solidFill>
                <a:effectLst/>
                <a:uLnTx/>
                <a:uFillTx/>
                <a:latin typeface="Lucida Bright" panose="02040602050505020304" pitchFamily="18" charset="0"/>
                <a:ea typeface="+mn-ea"/>
                <a:cs typeface="+mn-cs"/>
              </a:rPr>
              <a:t> : </a:t>
            </a:r>
            <a:r>
              <a:rPr kumimoji="0" lang="fr-FR" sz="24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rPr>
              <a:t>Amanda Try</a:t>
            </a:r>
            <a:endParaRPr kumimoji="0" lang="en-US" sz="24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endParaRPr>
          </a:p>
        </p:txBody>
      </p:sp>
      <p:sp>
        <p:nvSpPr>
          <p:cNvPr id="9" name="TextBox 9"/>
          <p:cNvSpPr txBox="1">
            <a:spLocks noGrp="1" noRot="1" noMove="1" noResize="1" noEditPoints="1" noAdjustHandles="1" noChangeArrowheads="1" noChangeShapeType="1"/>
          </p:cNvSpPr>
          <p:nvPr/>
        </p:nvSpPr>
        <p:spPr>
          <a:xfrm>
            <a:off x="194250" y="2433488"/>
            <a:ext cx="7476550" cy="413062"/>
          </a:xfrm>
          <a:prstGeom prst="rect">
            <a:avLst/>
          </a:prstGeom>
        </p:spPr>
        <p:txBody>
          <a:bodyPr wrap="square" lIns="0" tIns="0" rIns="0" bIns="0" rtlCol="0" anchor="t">
            <a:spAutoFit/>
          </a:bodyPr>
          <a:lstStyle/>
          <a:p>
            <a:pPr marL="0" marR="0" lvl="0" indent="0" algn="l" defTabSz="609630" rtl="0" eaLnBrk="1" fontAlgn="auto" latinLnBrk="0" hangingPunct="1">
              <a:lnSpc>
                <a:spcPts val="364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Liens avec des </a:t>
            </a:r>
            <a:r>
              <a:rPr kumimoji="0" lang="en-US" sz="2400" b="1" i="0" u="none" strike="noStrike" kern="1200" cap="none" spc="0" normalizeH="0" baseline="0" noProof="0" dirty="0" err="1">
                <a:ln>
                  <a:noFill/>
                </a:ln>
                <a:solidFill>
                  <a:srgbClr val="000000"/>
                </a:solidFill>
                <a:effectLst/>
                <a:uLnTx/>
                <a:uFillTx/>
                <a:latin typeface="Lucida Bright" panose="02040602050505020304" pitchFamily="18" charset="0"/>
                <a:ea typeface="+mn-ea"/>
                <a:cs typeface="+mn-cs"/>
              </a:rPr>
              <a:t>commanditaires</a:t>
            </a:r>
            <a:r>
              <a:rPr kumimoji="0" lang="en-US" sz="2400" b="1" i="0" u="none" strike="noStrike" kern="1200" cap="none" spc="0" normalizeH="0" baseline="0" noProof="0" dirty="0">
                <a:ln>
                  <a:noFill/>
                </a:ln>
                <a:solidFill>
                  <a:srgbClr val="000000"/>
                </a:solidFill>
                <a:effectLst/>
                <a:uLnTx/>
                <a:uFillTx/>
                <a:latin typeface="Lucida Bright" panose="02040602050505020304" pitchFamily="18" charset="0"/>
                <a:ea typeface="+mn-ea"/>
                <a:cs typeface="+mn-cs"/>
              </a:rPr>
              <a:t> :</a:t>
            </a:r>
          </a:p>
        </p:txBody>
      </p:sp>
      <p:sp>
        <p:nvSpPr>
          <p:cNvPr id="10" name="TextBox 10"/>
          <p:cNvSpPr txBox="1"/>
          <p:nvPr/>
        </p:nvSpPr>
        <p:spPr>
          <a:xfrm>
            <a:off x="194249" y="3154534"/>
            <a:ext cx="11743751" cy="2331472"/>
          </a:xfrm>
          <a:prstGeom prst="rect">
            <a:avLst/>
          </a:prstGeom>
        </p:spPr>
        <p:txBody>
          <a:bodyPr wrap="square" lIns="0" tIns="0" rIns="0" bIns="0" rtlCol="0" anchor="t">
            <a:spAutoFit/>
          </a:bodyPr>
          <a:lstStyle/>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Toute relation financière directe, y compris la réception d’honoraires : </a:t>
            </a:r>
            <a:r>
              <a:rPr kumimoji="0" lang="fr-FR" sz="16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rPr>
              <a:t>N/A</a:t>
            </a: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800" b="0" i="0" u="none" strike="noStrike" kern="1200" cap="none" spc="0" normalizeH="0" baseline="0" noProof="0" dirty="0">
              <a:ln>
                <a:noFill/>
              </a:ln>
              <a:effectLst/>
              <a:uLnTx/>
              <a:uFillTx/>
              <a:latin typeface="Lucida Bright" panose="02040602050505020304" pitchFamily="18" charset="0"/>
              <a:ea typeface="+mn-ea"/>
              <a:cs typeface="+mn-cs"/>
            </a:endParaRPr>
          </a:p>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La participation à des conseils consultatifs ou des services de conférenciers : </a:t>
            </a:r>
            <a:r>
              <a:rPr kumimoji="0" lang="fr-FR" sz="16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rPr>
              <a:t>N/A</a:t>
            </a: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Lucida Bright" panose="02040602050505020304" pitchFamily="18" charset="0"/>
              <a:ea typeface="+mn-ea"/>
              <a:cs typeface="+mn-cs"/>
            </a:endParaRPr>
          </a:p>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Brevets de médicaments ou de dispositifs médicaux : </a:t>
            </a:r>
            <a:r>
              <a:rPr kumimoji="0" lang="fr-FR" sz="16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rPr>
              <a:t>N/A</a:t>
            </a:r>
          </a:p>
          <a:p>
            <a:pPr marL="0" marR="0" lvl="0" indent="0" algn="l" defTabSz="609630" rtl="0" eaLnBrk="1" fontAlgn="auto" latinLnBrk="0" hangingPunct="1">
              <a:lnSpc>
                <a:spcPts val="2333"/>
              </a:lnSpc>
              <a:spcBef>
                <a:spcPts val="0"/>
              </a:spcBef>
              <a:spcAft>
                <a:spcPts val="0"/>
              </a:spcAft>
              <a:buClrTx/>
              <a:buSzTx/>
              <a:buFontTx/>
              <a:buNone/>
              <a:tabLst/>
              <a:defRPr/>
            </a:pPr>
            <a:endParaRPr kumimoji="0" lang="fr-FR" sz="1600" b="0" i="0" u="none" strike="noStrike" kern="1200" cap="none" spc="0" normalizeH="0" baseline="0" noProof="0" dirty="0">
              <a:ln>
                <a:noFill/>
              </a:ln>
              <a:effectLst/>
              <a:uLnTx/>
              <a:uFillTx/>
              <a:latin typeface="Lucida Bright" panose="02040602050505020304" pitchFamily="18" charset="0"/>
              <a:ea typeface="+mn-ea"/>
              <a:cs typeface="+mn-cs"/>
            </a:endParaRPr>
          </a:p>
          <a:p>
            <a:pPr marL="304815" marR="0" lvl="0" indent="-304815" algn="l" defTabSz="609630" rtl="0" eaLnBrk="1" fontAlgn="auto" latinLnBrk="0" hangingPunct="1">
              <a:lnSpc>
                <a:spcPts val="2333"/>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effectLst/>
                <a:uLnTx/>
                <a:uFillTx/>
                <a:latin typeface="Lucida Bright" panose="02040602050505020304" pitchFamily="18" charset="0"/>
                <a:ea typeface="+mn-ea"/>
                <a:cs typeface="+mn-cs"/>
              </a:rPr>
              <a:t>Autres : </a:t>
            </a:r>
            <a:r>
              <a:rPr kumimoji="0" lang="fr-FR" sz="1600" b="0" i="0" u="none" strike="noStrike" kern="1200" cap="none" spc="0" normalizeH="0" baseline="0" noProof="0" dirty="0">
                <a:ln>
                  <a:noFill/>
                </a:ln>
                <a:effectLst/>
                <a:uLnTx/>
                <a:uFillTx/>
                <a:latin typeface="Lucida Bright" panose="02040602050505020304" pitchFamily="18" charset="0"/>
                <a:ea typeface="Arimo" panose="020B0604020202020204" charset="0"/>
                <a:cs typeface="Arimo" panose="020B0604020202020204" charset="0"/>
              </a:rPr>
              <a:t>employée du Collège québécois des médecins de famille, coordonnatrice de la campagne Choisir avec soin Québec</a:t>
            </a:r>
          </a:p>
        </p:txBody>
      </p:sp>
    </p:spTree>
    <p:extLst>
      <p:ext uri="{BB962C8B-B14F-4D97-AF65-F5344CB8AC3E}">
        <p14:creationId xmlns:p14="http://schemas.microsoft.com/office/powerpoint/2010/main" val="45661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855963"/>
            <a:ext cx="8229600" cy="1143000"/>
          </a:xfrm>
        </p:spPr>
        <p:txBody>
          <a:bodyPr/>
          <a:lstStyle/>
          <a:p>
            <a:r>
              <a:rPr lang="fr-CA" dirty="0"/>
              <a:t>4- Mobiliser une coalition</a:t>
            </a:r>
            <a:br>
              <a:rPr lang="fr-CA" dirty="0"/>
            </a:br>
            <a:endParaRPr lang="fr" dirty="0"/>
          </a:p>
        </p:txBody>
      </p:sp>
      <p:sp>
        <p:nvSpPr>
          <p:cNvPr id="3" name="Espace réservé du contenu 2"/>
          <p:cNvSpPr>
            <a:spLocks noGrp="1"/>
          </p:cNvSpPr>
          <p:nvPr>
            <p:ph idx="1"/>
          </p:nvPr>
        </p:nvSpPr>
        <p:spPr/>
        <p:txBody>
          <a:bodyPr>
            <a:normAutofit lnSpcReduction="10000"/>
          </a:bodyPr>
          <a:lstStyle/>
          <a:p>
            <a:r>
              <a:rPr lang="fr-CA" dirty="0"/>
              <a:t>Participation aux conférences intra &amp; extrahospitalières pour porter le message de la pertinence</a:t>
            </a:r>
          </a:p>
          <a:p>
            <a:r>
              <a:rPr lang="fr-CA" dirty="0"/>
              <a:t>Participation aux 4 assemblées générales annuelles du CMDP </a:t>
            </a:r>
          </a:p>
          <a:p>
            <a:r>
              <a:rPr lang="fr-CA" dirty="0"/>
              <a:t>Publication de capsules d’informations</a:t>
            </a:r>
          </a:p>
          <a:p>
            <a:r>
              <a:rPr lang="fr-CA" dirty="0"/>
              <a:t>Sollicite la réflexion chez les étudiants en médecine durant les stages de formation dans notre CH</a:t>
            </a:r>
          </a:p>
          <a:p>
            <a:r>
              <a:rPr lang="fr-CA" dirty="0"/>
              <a:t>Mobiliser nos médecins à nous proposer des projets de pertinence</a:t>
            </a:r>
            <a:endParaRPr lang="fr" dirty="0"/>
          </a:p>
        </p:txBody>
      </p:sp>
    </p:spTree>
    <p:extLst>
      <p:ext uri="{BB962C8B-B14F-4D97-AF65-F5344CB8AC3E}">
        <p14:creationId xmlns:p14="http://schemas.microsoft.com/office/powerpoint/2010/main" val="3837403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524619"/>
            <a:ext cx="8229600" cy="1143000"/>
          </a:xfrm>
        </p:spPr>
        <p:txBody>
          <a:bodyPr/>
          <a:lstStyle/>
          <a:p>
            <a:r>
              <a:rPr lang="fr-CA" dirty="0"/>
              <a:t>5- Identifier &amp; éliminer les obstacles</a:t>
            </a:r>
            <a:endParaRPr lang="fr" dirty="0"/>
          </a:p>
        </p:txBody>
      </p:sp>
      <p:sp>
        <p:nvSpPr>
          <p:cNvPr id="3" name="Espace réservé du contenu 2"/>
          <p:cNvSpPr>
            <a:spLocks noGrp="1"/>
          </p:cNvSpPr>
          <p:nvPr>
            <p:ph idx="1"/>
          </p:nvPr>
        </p:nvSpPr>
        <p:spPr/>
        <p:txBody>
          <a:bodyPr>
            <a:normAutofit fontScale="70000" lnSpcReduction="20000"/>
          </a:bodyPr>
          <a:lstStyle/>
          <a:p>
            <a:r>
              <a:rPr lang="fr-CA" dirty="0"/>
              <a:t>Gérer l’insatisfaction des médecins &amp; le sentiment de ne pas être consultés</a:t>
            </a:r>
          </a:p>
          <a:p>
            <a:r>
              <a:rPr lang="fr-CA" dirty="0"/>
              <a:t>L’aspect légal</a:t>
            </a:r>
          </a:p>
          <a:p>
            <a:r>
              <a:rPr lang="fr-CA" dirty="0"/>
              <a:t>La formation &amp; l’enseignement c’est bien</a:t>
            </a:r>
            <a:r>
              <a:rPr lang="mr-IN" dirty="0"/>
              <a:t>…</a:t>
            </a:r>
            <a:r>
              <a:rPr lang="fr-CA" dirty="0"/>
              <a:t> mais l’impact est limité pour modifier des comportements</a:t>
            </a:r>
          </a:p>
          <a:p>
            <a:r>
              <a:rPr lang="fr-CA" dirty="0"/>
              <a:t>Manque de support informatique et la capacité de mettre en place de règles informatiques</a:t>
            </a:r>
          </a:p>
          <a:p>
            <a:r>
              <a:rPr lang="fr-CA" dirty="0"/>
              <a:t>Capacité de faire des extractions de données pour la mise sur pied de projets en pertinence (pré-post intervention)</a:t>
            </a:r>
          </a:p>
          <a:p>
            <a:r>
              <a:rPr lang="fr-CA" dirty="0"/>
              <a:t>Manque de support clérical</a:t>
            </a:r>
          </a:p>
          <a:p>
            <a:r>
              <a:rPr lang="fr-CA" b="1" dirty="0"/>
              <a:t>Communication efficace </a:t>
            </a:r>
            <a:r>
              <a:rPr lang="fr-CA" dirty="0"/>
              <a:t>en intra et extrahospitalier des projets en cours</a:t>
            </a:r>
          </a:p>
          <a:p>
            <a:endParaRPr lang="fr-CA" dirty="0"/>
          </a:p>
          <a:p>
            <a:endParaRPr lang="fr" dirty="0"/>
          </a:p>
        </p:txBody>
      </p:sp>
    </p:spTree>
    <p:extLst>
      <p:ext uri="{BB962C8B-B14F-4D97-AF65-F5344CB8AC3E}">
        <p14:creationId xmlns:p14="http://schemas.microsoft.com/office/powerpoint/2010/main" val="325472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6- Démontrer des résultats à courts terme</a:t>
            </a:r>
            <a:endParaRPr lang="fr" dirty="0"/>
          </a:p>
        </p:txBody>
      </p:sp>
      <p:sp>
        <p:nvSpPr>
          <p:cNvPr id="3" name="Espace réservé du contenu 2"/>
          <p:cNvSpPr>
            <a:spLocks noGrp="1"/>
          </p:cNvSpPr>
          <p:nvPr>
            <p:ph idx="1"/>
          </p:nvPr>
        </p:nvSpPr>
        <p:spPr/>
        <p:txBody>
          <a:bodyPr>
            <a:normAutofit fontScale="62500" lnSpcReduction="20000"/>
          </a:bodyPr>
          <a:lstStyle/>
          <a:p>
            <a:r>
              <a:rPr lang="fr-CA" dirty="0"/>
              <a:t>Pour le personnel des laboratoires et de l’imagerie</a:t>
            </a:r>
          </a:p>
          <a:p>
            <a:pPr lvl="1"/>
            <a:r>
              <a:rPr lang="fr-CA" dirty="0"/>
              <a:t>Démontrer la réduction dans la quantité de spécimens traités au labo</a:t>
            </a:r>
          </a:p>
          <a:p>
            <a:pPr lvl="1"/>
            <a:r>
              <a:rPr lang="fr-CA" dirty="0"/>
              <a:t>Décharger un banc de travail</a:t>
            </a:r>
          </a:p>
          <a:p>
            <a:pPr lvl="1"/>
            <a:r>
              <a:rPr lang="fr-CA" dirty="0"/>
              <a:t>Possibilité de réorganisation du travail </a:t>
            </a:r>
          </a:p>
          <a:p>
            <a:pPr lvl="1"/>
            <a:r>
              <a:rPr lang="fr-CA" dirty="0"/>
              <a:t>Sentiment d’implication de l’organisation vs réalité terrain</a:t>
            </a:r>
          </a:p>
          <a:p>
            <a:r>
              <a:rPr lang="fr-CA" dirty="0"/>
              <a:t>Pour les administrateurs</a:t>
            </a:r>
          </a:p>
          <a:p>
            <a:pPr lvl="1"/>
            <a:r>
              <a:rPr lang="fr-CA" dirty="0"/>
              <a:t>Impact financier en lien avec la diminution de la volumétrie </a:t>
            </a:r>
          </a:p>
          <a:p>
            <a:pPr marL="685800" lvl="2" indent="0">
              <a:buNone/>
            </a:pPr>
            <a:r>
              <a:rPr lang="fr-CA" dirty="0"/>
              <a:t>Retrait du dosage de l’acide folique x 2018  = 65 000$ /an)</a:t>
            </a:r>
          </a:p>
          <a:p>
            <a:r>
              <a:rPr lang="fr-CA" dirty="0"/>
              <a:t>Pour les prescripteurs</a:t>
            </a:r>
          </a:p>
          <a:p>
            <a:pPr lvl="1"/>
            <a:r>
              <a:rPr lang="fr-CA" dirty="0"/>
              <a:t>Impact financier = peu/pas sensibles  (ex: prix des antibiotiques sur les rapports finaux)</a:t>
            </a:r>
          </a:p>
          <a:p>
            <a:pPr lvl="1"/>
            <a:r>
              <a:rPr lang="fr-CA" b="1" dirty="0"/>
              <a:t>Impact environnemental = très sensibles</a:t>
            </a:r>
          </a:p>
          <a:p>
            <a:pPr lvl="1"/>
            <a:r>
              <a:rPr lang="fr-CA" b="1" dirty="0"/>
              <a:t>Impact sur la qualité et la sécurité des soins = très sensibles</a:t>
            </a:r>
          </a:p>
          <a:p>
            <a:pPr marL="0" indent="0">
              <a:buNone/>
            </a:pPr>
            <a:endParaRPr lang="fr-CA" b="1" dirty="0"/>
          </a:p>
          <a:p>
            <a:endParaRPr lang="fr" dirty="0"/>
          </a:p>
        </p:txBody>
      </p:sp>
    </p:spTree>
    <p:extLst>
      <p:ext uri="{BB962C8B-B14F-4D97-AF65-F5344CB8AC3E}">
        <p14:creationId xmlns:p14="http://schemas.microsoft.com/office/powerpoint/2010/main" val="420689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23-03-28 à 09.20.5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5269" y="32005"/>
            <a:ext cx="5163021" cy="6869444"/>
          </a:xfrm>
          <a:prstGeom prst="rect">
            <a:avLst/>
          </a:prstGeom>
        </p:spPr>
      </p:pic>
      <p:sp>
        <p:nvSpPr>
          <p:cNvPr id="3" name="Rectangle à coins arrondis 2"/>
          <p:cNvSpPr/>
          <p:nvPr/>
        </p:nvSpPr>
        <p:spPr>
          <a:xfrm>
            <a:off x="7901850" y="483202"/>
            <a:ext cx="2194975" cy="9802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solidFill>
                  <a:srgbClr val="000000"/>
                </a:solidFill>
                <a:latin typeface="Calisto MT"/>
              </a:rPr>
              <a:t>2 </a:t>
            </a:r>
            <a:r>
              <a:rPr lang="fr-CA" baseline="30000" dirty="0">
                <a:solidFill>
                  <a:srgbClr val="000000"/>
                </a:solidFill>
                <a:latin typeface="Calisto MT"/>
              </a:rPr>
              <a:t>1/2</a:t>
            </a:r>
            <a:r>
              <a:rPr lang="fr-CA" dirty="0">
                <a:solidFill>
                  <a:srgbClr val="000000"/>
                </a:solidFill>
                <a:latin typeface="Calisto MT"/>
              </a:rPr>
              <a:t> ans pour l’obtenir en pandémie!  </a:t>
            </a:r>
            <a:endParaRPr lang="fr" dirty="0">
              <a:solidFill>
                <a:srgbClr val="000000"/>
              </a:solidFill>
              <a:latin typeface="Calisto MT"/>
            </a:endParaRPr>
          </a:p>
        </p:txBody>
      </p:sp>
    </p:spTree>
    <p:extLst>
      <p:ext uri="{BB962C8B-B14F-4D97-AF65-F5344CB8AC3E}">
        <p14:creationId xmlns:p14="http://schemas.microsoft.com/office/powerpoint/2010/main" val="1206618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22-12-07 à 19.34.2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885" y="1"/>
            <a:ext cx="5129647" cy="6875493"/>
          </a:xfrm>
          <a:prstGeom prst="rect">
            <a:avLst/>
          </a:prstGeom>
        </p:spPr>
      </p:pic>
      <p:sp>
        <p:nvSpPr>
          <p:cNvPr id="3" name="Rectangle à coins arrondis 2"/>
          <p:cNvSpPr/>
          <p:nvPr/>
        </p:nvSpPr>
        <p:spPr>
          <a:xfrm>
            <a:off x="8495459" y="731704"/>
            <a:ext cx="1780828" cy="731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a:solidFill>
                  <a:srgbClr val="000000"/>
                </a:solidFill>
                <a:latin typeface="Calisto MT"/>
              </a:rPr>
              <a:t>14 mois pour l’obtenir!</a:t>
            </a:r>
            <a:endParaRPr lang="fr" dirty="0">
              <a:solidFill>
                <a:srgbClr val="000000"/>
              </a:solidFill>
              <a:latin typeface="Calisto MT"/>
            </a:endParaRPr>
          </a:p>
        </p:txBody>
      </p:sp>
    </p:spTree>
    <p:extLst>
      <p:ext uri="{BB962C8B-B14F-4D97-AF65-F5344CB8AC3E}">
        <p14:creationId xmlns:p14="http://schemas.microsoft.com/office/powerpoint/2010/main" val="54236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7- Maintenir l’élan</a:t>
            </a:r>
            <a:endParaRPr lang="fr" dirty="0"/>
          </a:p>
        </p:txBody>
      </p:sp>
      <p:sp>
        <p:nvSpPr>
          <p:cNvPr id="3" name="Espace réservé du contenu 2"/>
          <p:cNvSpPr>
            <a:spLocks noGrp="1"/>
          </p:cNvSpPr>
          <p:nvPr>
            <p:ph idx="1"/>
          </p:nvPr>
        </p:nvSpPr>
        <p:spPr/>
        <p:txBody>
          <a:bodyPr>
            <a:normAutofit lnSpcReduction="10000"/>
          </a:bodyPr>
          <a:lstStyle/>
          <a:p>
            <a:r>
              <a:rPr lang="fr-CA" dirty="0"/>
              <a:t>Le véritable changement doit s’installer dans la répétition et l’expansion </a:t>
            </a:r>
          </a:p>
          <a:p>
            <a:pPr lvl="1"/>
            <a:r>
              <a:rPr lang="fr-CA" dirty="0"/>
              <a:t>Mettre en place des indicateurs de suivi</a:t>
            </a:r>
          </a:p>
          <a:p>
            <a:pPr lvl="1"/>
            <a:r>
              <a:rPr lang="fr-CA" dirty="0"/>
              <a:t>Outils Power BI</a:t>
            </a:r>
          </a:p>
          <a:p>
            <a:r>
              <a:rPr lang="fr-CA" dirty="0"/>
              <a:t>Travailler à plus grande échelle &amp; mettre sur pied un projet pilote dans un secteur en particulier (ex: l’imagerie médicale à l’urgence)</a:t>
            </a:r>
          </a:p>
          <a:p>
            <a:r>
              <a:rPr lang="fr-CA" dirty="0"/>
              <a:t>Bulletin de performance personnalisé aux prescripteurs</a:t>
            </a:r>
          </a:p>
          <a:p>
            <a:r>
              <a:rPr lang="fr-CA" dirty="0"/>
              <a:t>Développer des partenariats avec d’autres établissements (benchmark)</a:t>
            </a:r>
          </a:p>
          <a:p>
            <a:endParaRPr lang="fr" dirty="0"/>
          </a:p>
        </p:txBody>
      </p:sp>
      <p:pic>
        <p:nvPicPr>
          <p:cNvPr id="4" name="Image 3" descr="Capture d’écran 2023-05-25 à 21.46.3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8045" y="5259989"/>
            <a:ext cx="1495048" cy="1452880"/>
          </a:xfrm>
          <a:prstGeom prst="rect">
            <a:avLst/>
          </a:prstGeom>
        </p:spPr>
      </p:pic>
    </p:spTree>
    <p:extLst>
      <p:ext uri="{BB962C8B-B14F-4D97-AF65-F5344CB8AC3E}">
        <p14:creationId xmlns:p14="http://schemas.microsoft.com/office/powerpoint/2010/main" val="392196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8- Ancrer les nouvelles pratiques dans la culture de notre CH</a:t>
            </a:r>
            <a:endParaRPr lang="fr" dirty="0"/>
          </a:p>
        </p:txBody>
      </p:sp>
      <p:sp>
        <p:nvSpPr>
          <p:cNvPr id="3" name="Espace réservé du contenu 2"/>
          <p:cNvSpPr>
            <a:spLocks noGrp="1"/>
          </p:cNvSpPr>
          <p:nvPr>
            <p:ph idx="1"/>
          </p:nvPr>
        </p:nvSpPr>
        <p:spPr/>
        <p:txBody>
          <a:bodyPr>
            <a:normAutofit/>
          </a:bodyPr>
          <a:lstStyle/>
          <a:p>
            <a:r>
              <a:rPr lang="fr-CA" dirty="0"/>
              <a:t>Amener la réflexion de la pertinence à divers autres niveaux dans notre CH:</a:t>
            </a:r>
          </a:p>
          <a:p>
            <a:pPr lvl="1"/>
            <a:r>
              <a:rPr lang="fr-CA" dirty="0"/>
              <a:t>Pertinence clinique</a:t>
            </a:r>
          </a:p>
          <a:p>
            <a:pPr lvl="1"/>
            <a:r>
              <a:rPr lang="fr-CA" dirty="0"/>
              <a:t>Pertinence de la prescription pharmaceutique</a:t>
            </a:r>
          </a:p>
          <a:p>
            <a:pPr lvl="1"/>
            <a:r>
              <a:rPr lang="fr-CA" dirty="0"/>
              <a:t>Pertinence hors CH; réalité plus adaptée pour le clinicien qui évolue en externe (Clinique certifiée)</a:t>
            </a:r>
          </a:p>
          <a:p>
            <a:r>
              <a:rPr lang="fr-CA" dirty="0"/>
              <a:t>Formation du personnel médical /paramédical et des étudiants</a:t>
            </a:r>
          </a:p>
          <a:p>
            <a:pPr lvl="1"/>
            <a:r>
              <a:rPr lang="fr-CA" dirty="0"/>
              <a:t>Programme de formation officiel serait souhaitable</a:t>
            </a:r>
          </a:p>
          <a:p>
            <a:endParaRPr lang="fr" dirty="0"/>
          </a:p>
        </p:txBody>
      </p:sp>
    </p:spTree>
    <p:extLst>
      <p:ext uri="{BB962C8B-B14F-4D97-AF65-F5344CB8AC3E}">
        <p14:creationId xmlns:p14="http://schemas.microsoft.com/office/powerpoint/2010/main" val="296719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À venir...</a:t>
            </a:r>
            <a:endParaRPr lang="fr-FR" dirty="0"/>
          </a:p>
        </p:txBody>
      </p:sp>
      <p:sp>
        <p:nvSpPr>
          <p:cNvPr id="3" name="Espace réservé du contenu 2"/>
          <p:cNvSpPr>
            <a:spLocks noGrp="1"/>
          </p:cNvSpPr>
          <p:nvPr>
            <p:ph idx="1"/>
          </p:nvPr>
        </p:nvSpPr>
        <p:spPr/>
        <p:txBody>
          <a:bodyPr/>
          <a:lstStyle/>
          <a:p>
            <a:r>
              <a:rPr lang="fr-CA" dirty="0"/>
              <a:t>Certification Leadership ; déposition du dossier de candidature prévue en décembre 2023</a:t>
            </a:r>
            <a:endParaRPr lang="fr-FR" dirty="0"/>
          </a:p>
        </p:txBody>
      </p:sp>
      <p:pic>
        <p:nvPicPr>
          <p:cNvPr id="4" name="Image 3" descr="Capture d’écran 2023-11-07 à 14.4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295" y="3911600"/>
            <a:ext cx="5549900" cy="2946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23-11-07 à 14.41.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549" y="768750"/>
            <a:ext cx="3947641" cy="3411068"/>
          </a:xfrm>
          <a:prstGeom prst="rect">
            <a:avLst/>
          </a:prstGeom>
        </p:spPr>
      </p:pic>
      <p:sp>
        <p:nvSpPr>
          <p:cNvPr id="3" name="ZoneTexte 2"/>
          <p:cNvSpPr txBox="1"/>
          <p:nvPr/>
        </p:nvSpPr>
        <p:spPr>
          <a:xfrm>
            <a:off x="1799410" y="3320042"/>
            <a:ext cx="3901644" cy="400110"/>
          </a:xfrm>
          <a:prstGeom prst="rect">
            <a:avLst/>
          </a:prstGeom>
          <a:noFill/>
        </p:spPr>
        <p:txBody>
          <a:bodyPr wrap="square" rtlCol="0">
            <a:spAutoFit/>
          </a:bodyPr>
          <a:lstStyle/>
          <a:p>
            <a:pPr algn="ctr"/>
            <a:r>
              <a:rPr lang="fr-CA" sz="2000" dirty="0" err="1">
                <a:solidFill>
                  <a:srgbClr val="FFFFFF"/>
                </a:solidFill>
                <a:latin typeface="Calisto MT"/>
              </a:rPr>
              <a:t>scastonguay.csssl@ssss.gouv.qc.ca</a:t>
            </a:r>
            <a:endParaRPr lang="fr" sz="2000" dirty="0">
              <a:solidFill>
                <a:srgbClr val="FFFFFF"/>
              </a:solidFill>
              <a:latin typeface="Calisto MT"/>
            </a:endParaRPr>
          </a:p>
        </p:txBody>
      </p:sp>
      <p:sp>
        <p:nvSpPr>
          <p:cNvPr id="4" name="Titre 3"/>
          <p:cNvSpPr>
            <a:spLocks noGrp="1"/>
          </p:cNvSpPr>
          <p:nvPr>
            <p:ph type="title"/>
          </p:nvPr>
        </p:nvSpPr>
        <p:spPr/>
        <p:txBody>
          <a:bodyPr/>
          <a:lstStyle/>
          <a:p>
            <a:r>
              <a:rPr lang="fr-CA" dirty="0"/>
              <a:t>Besoin d’aide?</a:t>
            </a:r>
            <a:endParaRPr lang="fr" dirty="0"/>
          </a:p>
        </p:txBody>
      </p:sp>
      <p:sp>
        <p:nvSpPr>
          <p:cNvPr id="5" name="Espace réservé du contenu 4"/>
          <p:cNvSpPr>
            <a:spLocks noGrp="1"/>
          </p:cNvSpPr>
          <p:nvPr>
            <p:ph idx="1"/>
          </p:nvPr>
        </p:nvSpPr>
        <p:spPr/>
        <p:txBody>
          <a:bodyPr/>
          <a:lstStyle/>
          <a:p>
            <a:endParaRPr lang="fr" dirty="0"/>
          </a:p>
        </p:txBody>
      </p:sp>
      <p:sp>
        <p:nvSpPr>
          <p:cNvPr id="6" name="Espace réservé du texte 5"/>
          <p:cNvSpPr>
            <a:spLocks noGrp="1"/>
          </p:cNvSpPr>
          <p:nvPr>
            <p:ph type="body" sz="half" idx="2"/>
          </p:nvPr>
        </p:nvSpPr>
        <p:spPr/>
        <p:txBody>
          <a:bodyPr/>
          <a:lstStyle/>
          <a:p>
            <a:endParaRPr lang="fr" dirty="0"/>
          </a:p>
        </p:txBody>
      </p:sp>
    </p:spTree>
    <p:extLst>
      <p:ext uri="{BB962C8B-B14F-4D97-AF65-F5344CB8AC3E}">
        <p14:creationId xmlns:p14="http://schemas.microsoft.com/office/powerpoint/2010/main" val="1709393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p:txBody>
          <a:bodyPr/>
          <a:lstStyle/>
          <a:p>
            <a:r>
              <a:rPr lang="en-US" dirty="0">
                <a:ln>
                  <a:noFill/>
                </a:ln>
              </a:rPr>
              <a:t>Pour en savoir plus…</a:t>
            </a:r>
          </a:p>
        </p:txBody>
      </p:sp>
      <p:sp>
        <p:nvSpPr>
          <p:cNvPr id="3" name="Content Placeholder 2">
            <a:extLst>
              <a:ext uri="{FF2B5EF4-FFF2-40B4-BE49-F238E27FC236}">
                <a16:creationId xmlns:a16="http://schemas.microsoft.com/office/drawing/2014/main" id="{0FDA1E15-3AB0-B979-0AB9-D4B9D484ED53}"/>
              </a:ext>
            </a:extLst>
          </p:cNvPr>
          <p:cNvSpPr>
            <a:spLocks noGrp="1"/>
          </p:cNvSpPr>
          <p:nvPr>
            <p:ph idx="1"/>
          </p:nvPr>
        </p:nvSpPr>
        <p:spPr>
          <a:xfrm>
            <a:off x="838199" y="1308019"/>
            <a:ext cx="4839030" cy="4855951"/>
          </a:xfrm>
        </p:spPr>
        <p:txBody>
          <a:bodyPr anchor="t">
            <a:normAutofit/>
          </a:bodyPr>
          <a:lstStyle/>
          <a:p>
            <a:r>
              <a:rPr lang="fr-FR" dirty="0"/>
              <a:t>Horaire des séances « Choisir avec soin » au FMF 2023</a:t>
            </a:r>
          </a:p>
          <a:p>
            <a:r>
              <a:rPr lang="fr-FR" dirty="0"/>
              <a:t>Liste de ressources </a:t>
            </a:r>
          </a:p>
          <a:p>
            <a:r>
              <a:rPr lang="fr-FR" dirty="0"/>
              <a:t>Sites web de Choisir avec soin Québec et de Choisir avec soin Canada</a:t>
            </a:r>
          </a:p>
        </p:txBody>
      </p:sp>
      <p:pic>
        <p:nvPicPr>
          <p:cNvPr id="9" name="Image 8" descr="Une image contenant motif, carré, Graphique, Rectangle&#10;&#10;Description générée automatiquement">
            <a:extLst>
              <a:ext uri="{FF2B5EF4-FFF2-40B4-BE49-F238E27FC236}">
                <a16:creationId xmlns:a16="http://schemas.microsoft.com/office/drawing/2014/main" id="{05830158-9D96-6CD8-9D5E-F120035AE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5820"/>
            <a:ext cx="5166360" cy="5166360"/>
          </a:xfrm>
          <a:prstGeom prst="rect">
            <a:avLst/>
          </a:prstGeom>
        </p:spPr>
      </p:pic>
    </p:spTree>
    <p:extLst>
      <p:ext uri="{BB962C8B-B14F-4D97-AF65-F5344CB8AC3E}">
        <p14:creationId xmlns:p14="http://schemas.microsoft.com/office/powerpoint/2010/main" val="381467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 y="1"/>
            <a:ext cx="12192000" cy="1346019"/>
          </a:xfrm>
          <a:prstGeom prst="rect">
            <a:avLst/>
          </a:prstGeom>
          <a:solidFill>
            <a:schemeClr val="accent3">
              <a:lumMod val="40000"/>
              <a:lumOff val="60000"/>
            </a:schemeClr>
          </a:solidFill>
        </p:spPr>
        <p:txBody>
          <a:bodyPr/>
          <a:lstStyle/>
          <a:p>
            <a:pPr defTabSz="609630"/>
            <a:endParaRPr lang="fr-CA" sz="1200">
              <a:solidFill>
                <a:prstClr val="black"/>
              </a:solidFill>
              <a:latin typeface="Calibri"/>
            </a:endParaRPr>
          </a:p>
        </p:txBody>
      </p:sp>
      <p:sp>
        <p:nvSpPr>
          <p:cNvPr id="6" name="TextBox 6"/>
          <p:cNvSpPr txBox="1">
            <a:spLocks noGrp="1" noRot="1" noMove="1" noResize="1" noEditPoints="1" noAdjustHandles="1" noChangeArrowheads="1" noChangeShapeType="1"/>
          </p:cNvSpPr>
          <p:nvPr/>
        </p:nvSpPr>
        <p:spPr>
          <a:xfrm>
            <a:off x="117943" y="283101"/>
            <a:ext cx="11956113" cy="747769"/>
          </a:xfrm>
          <a:prstGeom prst="rect">
            <a:avLst/>
          </a:prstGeom>
        </p:spPr>
        <p:txBody>
          <a:bodyPr wrap="square" lIns="0" tIns="0" rIns="0" bIns="0" rtlCol="0" anchor="t">
            <a:spAutoFit/>
          </a:bodyPr>
          <a:lstStyle/>
          <a:p>
            <a:pPr algn="ctr" defTabSz="609630">
              <a:lnSpc>
                <a:spcPts val="6506"/>
              </a:lnSpc>
            </a:pPr>
            <a:r>
              <a:rPr lang="en-US" sz="4400" b="1" dirty="0">
                <a:solidFill>
                  <a:srgbClr val="000000"/>
                </a:solidFill>
                <a:latin typeface="Lucida Bright" panose="02040602050505020304" pitchFamily="18" charset="0"/>
              </a:rPr>
              <a:t>Divulgation de </a:t>
            </a:r>
            <a:r>
              <a:rPr lang="en-US" sz="4400" b="1" dirty="0" err="1">
                <a:solidFill>
                  <a:srgbClr val="000000"/>
                </a:solidFill>
                <a:latin typeface="Lucida Bright" panose="02040602050505020304" pitchFamily="18" charset="0"/>
              </a:rPr>
              <a:t>soutien</a:t>
            </a:r>
            <a:r>
              <a:rPr lang="en-US" sz="4400" b="1" dirty="0">
                <a:solidFill>
                  <a:srgbClr val="000000"/>
                </a:solidFill>
                <a:latin typeface="Lucida Bright" panose="02040602050505020304" pitchFamily="18" charset="0"/>
              </a:rPr>
              <a:t> financier</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14" y="1330747"/>
            <a:ext cx="12191971" cy="30543"/>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sp>
        <p:nvSpPr>
          <p:cNvPr id="4" name="TextBox 3">
            <a:extLst>
              <a:ext uri="{FF2B5EF4-FFF2-40B4-BE49-F238E27FC236}">
                <a16:creationId xmlns:a16="http://schemas.microsoft.com/office/drawing/2014/main" id="{41CF3C15-3177-4046-6B08-249EC06A1429}"/>
              </a:ext>
            </a:extLst>
          </p:cNvPr>
          <p:cNvSpPr txBox="1"/>
          <p:nvPr/>
        </p:nvSpPr>
        <p:spPr>
          <a:xfrm>
            <a:off x="203200" y="1549400"/>
            <a:ext cx="11734800" cy="2436629"/>
          </a:xfrm>
          <a:prstGeom prst="rect">
            <a:avLst/>
          </a:prstGeom>
          <a:noFill/>
        </p:spPr>
        <p:txBody>
          <a:bodyPr wrap="square" rtlCol="0">
            <a:spAutoFit/>
          </a:bodyPr>
          <a:lstStyle/>
          <a:p>
            <a:pPr defTabSz="609630">
              <a:lnSpc>
                <a:spcPts val="2322"/>
              </a:lnSpc>
            </a:pPr>
            <a:r>
              <a:rPr lang="fr-FR" sz="1600" dirty="0">
                <a:solidFill>
                  <a:srgbClr val="000000"/>
                </a:solidFill>
                <a:latin typeface="Lucida Bright" panose="02040602050505020304" pitchFamily="18" charset="0"/>
              </a:rPr>
              <a:t>Ce programme de formation n’a pas reçu de soutien financier.</a:t>
            </a:r>
            <a:endParaRPr lang="fr-FR" sz="1600" dirty="0">
              <a:solidFill>
                <a:srgbClr val="FF1616"/>
              </a:solidFill>
              <a:latin typeface="Lucida Bright" panose="02040602050505020304" pitchFamily="18" charset="0"/>
            </a:endParaRPr>
          </a:p>
          <a:p>
            <a:pPr defTabSz="609630">
              <a:lnSpc>
                <a:spcPts val="2322"/>
              </a:lnSpc>
            </a:pPr>
            <a:endParaRPr lang="en-US" sz="1600" dirty="0">
              <a:solidFill>
                <a:srgbClr val="FF1616"/>
              </a:solidFill>
              <a:latin typeface="Lucida Bright" panose="02040602050505020304" pitchFamily="18" charset="0"/>
            </a:endParaRPr>
          </a:p>
          <a:p>
            <a:pPr defTabSz="609630">
              <a:lnSpc>
                <a:spcPts val="2233"/>
              </a:lnSpc>
            </a:pPr>
            <a:r>
              <a:rPr lang="fr-FR" sz="1600" dirty="0">
                <a:solidFill>
                  <a:srgbClr val="000000"/>
                </a:solidFill>
                <a:latin typeface="Lucida Bright" panose="02040602050505020304" pitchFamily="18" charset="0"/>
              </a:rPr>
              <a:t>Ce programme de formation a été produit grâce au soutien non financier du Collège québécois des médecins de famille (section québécoise du Collège des médecins de famille du Canada) et de la campagne Choisir avec soin Québec sous forme de soutien logistique.</a:t>
            </a:r>
          </a:p>
          <a:p>
            <a:pPr defTabSz="609630">
              <a:lnSpc>
                <a:spcPts val="2719"/>
              </a:lnSpc>
            </a:pPr>
            <a:endParaRPr lang="en-US" sz="1600" dirty="0">
              <a:solidFill>
                <a:srgbClr val="FF1616"/>
              </a:solidFill>
              <a:latin typeface="Lucida Bright" panose="02040602050505020304" pitchFamily="18" charset="0"/>
              <a:cs typeface="Arial" panose="020B0604020202020204" pitchFamily="34" charset="0"/>
            </a:endParaRPr>
          </a:p>
          <a:p>
            <a:pPr defTabSz="609630">
              <a:lnSpc>
                <a:spcPts val="2322"/>
              </a:lnSpc>
            </a:pPr>
            <a:r>
              <a:rPr lang="en-US" sz="1600" b="1" dirty="0" err="1">
                <a:solidFill>
                  <a:srgbClr val="000000"/>
                </a:solidFill>
                <a:latin typeface="Lucida Bright" panose="02040602050505020304" pitchFamily="18" charset="0"/>
              </a:rPr>
              <a:t>Conflits</a:t>
            </a:r>
            <a:r>
              <a:rPr lang="en-US" sz="1600" b="1" dirty="0">
                <a:solidFill>
                  <a:srgbClr val="000000"/>
                </a:solidFill>
                <a:latin typeface="Lucida Bright" panose="02040602050505020304" pitchFamily="18" charset="0"/>
              </a:rPr>
              <a:t> </a:t>
            </a:r>
            <a:r>
              <a:rPr lang="en-US" sz="1600" b="1" dirty="0" err="1">
                <a:solidFill>
                  <a:srgbClr val="000000"/>
                </a:solidFill>
                <a:latin typeface="Lucida Bright" panose="02040602050505020304" pitchFamily="18" charset="0"/>
              </a:rPr>
              <a:t>d’intérêt</a:t>
            </a:r>
            <a:r>
              <a:rPr lang="en-US" sz="1600" b="1" dirty="0">
                <a:solidFill>
                  <a:srgbClr val="000000"/>
                </a:solidFill>
                <a:latin typeface="Lucida Bright" panose="02040602050505020304" pitchFamily="18" charset="0"/>
              </a:rPr>
              <a:t> </a:t>
            </a:r>
            <a:r>
              <a:rPr lang="en-US" sz="1600" b="1" dirty="0" err="1">
                <a:solidFill>
                  <a:srgbClr val="000000"/>
                </a:solidFill>
                <a:latin typeface="Lucida Bright" panose="02040602050505020304" pitchFamily="18" charset="0"/>
              </a:rPr>
              <a:t>potentiels</a:t>
            </a:r>
            <a:r>
              <a:rPr lang="en-US" sz="1600" b="1" dirty="0">
                <a:solidFill>
                  <a:srgbClr val="000000"/>
                </a:solidFill>
                <a:latin typeface="Lucida Bright" panose="02040602050505020304" pitchFamily="18" charset="0"/>
              </a:rPr>
              <a:t> :</a:t>
            </a:r>
          </a:p>
          <a:p>
            <a:pPr defTabSz="609630">
              <a:lnSpc>
                <a:spcPts val="2322"/>
              </a:lnSpc>
            </a:pPr>
            <a:r>
              <a:rPr lang="fr-FR" sz="1600" dirty="0">
                <a:latin typeface="Lucida Bright" panose="02040602050505020304" pitchFamily="18" charset="0"/>
              </a:rPr>
              <a:t>Pas de support externe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2413568"/>
            <a:ext cx="12192000" cy="0"/>
          </a:xfrm>
          <a:prstGeom prst="line">
            <a:avLst/>
          </a:prstGeom>
          <a:ln w="28575" cap="flat">
            <a:solidFill>
              <a:srgbClr val="000000"/>
            </a:solidFill>
            <a:prstDash val="solid"/>
            <a:headEnd type="none" w="sm" len="sm"/>
            <a:tailEnd type="none" w="sm" len="sm"/>
          </a:ln>
        </p:spPr>
        <p:txBody>
          <a:bodyPr/>
          <a:lstStyle/>
          <a:p>
            <a:pPr defTabSz="609630"/>
            <a:endParaRPr lang="fr-CA" sz="1200">
              <a:solidFill>
                <a:prstClr val="black"/>
              </a:solidFill>
              <a:latin typeface="Calibri"/>
            </a:endParaRPr>
          </a:p>
        </p:txBody>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1422262" y="685800"/>
            <a:ext cx="9449208" cy="34798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pPr defTabSz="609630"/>
              <a:endParaRPr lang="en-US" sz="1200" dirty="0">
                <a:solidFill>
                  <a:prstClr val="black"/>
                </a:solidFill>
                <a:latin typeface="Calibri"/>
              </a:endParaRPr>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txBody>
            <a:bodyPr/>
            <a:lstStyle/>
            <a:p>
              <a:pPr defTabSz="609630"/>
              <a:endParaRPr lang="fr-CA" sz="1200">
                <a:solidFill>
                  <a:prstClr val="black"/>
                </a:solidFill>
                <a:latin typeface="Calibri"/>
              </a:endParaRPr>
            </a:p>
          </p:txBody>
        </p:sp>
      </p:gr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2072095" y="1360256"/>
            <a:ext cx="8047811" cy="1667890"/>
            <a:chOff x="0" y="-133349"/>
            <a:chExt cx="14439805" cy="3335780"/>
          </a:xfrm>
        </p:grpSpPr>
        <p:sp>
          <p:nvSpPr>
            <p:cNvPr id="10" name="TextBox 10"/>
            <p:cNvSpPr txBox="1">
              <a:spLocks noGrp="1" noRot="1" noMove="1" noResize="1" noEditPoints="1" noAdjustHandles="1" noChangeArrowheads="1" noChangeShapeType="1"/>
            </p:cNvSpPr>
            <p:nvPr/>
          </p:nvSpPr>
          <p:spPr>
            <a:xfrm>
              <a:off x="0" y="-133349"/>
              <a:ext cx="14439805" cy="1513234"/>
            </a:xfrm>
            <a:prstGeom prst="rect">
              <a:avLst/>
            </a:prstGeom>
          </p:spPr>
          <p:txBody>
            <a:bodyPr lIns="0" tIns="0" rIns="0" bIns="0" rtlCol="0" anchor="t">
              <a:spAutoFit/>
            </a:bodyPr>
            <a:lstStyle/>
            <a:p>
              <a:pPr algn="ctr" defTabSz="609630">
                <a:lnSpc>
                  <a:spcPts val="5867"/>
                </a:lnSpc>
              </a:pPr>
              <a:r>
                <a:rPr lang="en-US" sz="5334" b="1" dirty="0">
                  <a:solidFill>
                    <a:srgbClr val="000000"/>
                  </a:solidFill>
                  <a:latin typeface="Lucida Bright" panose="02040602050505020304" pitchFamily="18" charset="0"/>
                </a:rPr>
                <a:t>Merci !</a:t>
              </a:r>
            </a:p>
          </p:txBody>
        </p:sp>
        <p:sp>
          <p:nvSpPr>
            <p:cNvPr id="11" name="TextBox 11"/>
            <p:cNvSpPr txBox="1">
              <a:spLocks noGrp="1" noRot="1" noMove="1" noResize="1" noEditPoints="1" noAdjustHandles="1" noChangeArrowheads="1" noChangeShapeType="1"/>
            </p:cNvSpPr>
            <p:nvPr/>
          </p:nvSpPr>
          <p:spPr>
            <a:xfrm>
              <a:off x="571231" y="1805895"/>
              <a:ext cx="13868574" cy="1396536"/>
            </a:xfrm>
            <a:prstGeom prst="rect">
              <a:avLst/>
            </a:prstGeom>
          </p:spPr>
          <p:txBody>
            <a:bodyPr wrap="square" lIns="0" tIns="0" rIns="0" bIns="0" rtlCol="0" anchor="t">
              <a:spAutoFit/>
            </a:bodyPr>
            <a:lstStyle/>
            <a:p>
              <a:pPr defTabSz="609630">
                <a:lnSpc>
                  <a:spcPts val="6628"/>
                </a:lnSpc>
              </a:pPr>
              <a:r>
                <a:rPr lang="fr-FR" sz="2133" dirty="0">
                  <a:solidFill>
                    <a:srgbClr val="000000"/>
                  </a:solidFill>
                  <a:latin typeface="Lucida Bright" panose="02040602050505020304" pitchFamily="18" charset="0"/>
                </a:rPr>
                <a:t>Veuillez remplir l’évaluation de la séance dès maintenant ! </a:t>
              </a:r>
            </a:p>
          </p:txBody>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672898" y="5153368"/>
            <a:ext cx="749364" cy="767465"/>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4732581" y="5189816"/>
            <a:ext cx="749364" cy="753001"/>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8199887" y="5182584"/>
            <a:ext cx="749364" cy="767465"/>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0144544" y="3278228"/>
            <a:ext cx="1817614" cy="1817614"/>
          </a:xfrm>
          <a:prstGeom prst="rect">
            <a:avLst/>
          </a:prstGeom>
        </p:spPr>
      </p:pic>
      <p:sp>
        <p:nvSpPr>
          <p:cNvPr id="13" name="TextBox 13"/>
          <p:cNvSpPr txBox="1">
            <a:spLocks noGrp="1" noRot="1" noMove="1" noResize="1" noEditPoints="1" noAdjustHandles="1" noChangeArrowheads="1" noChangeShapeType="1"/>
          </p:cNvSpPr>
          <p:nvPr/>
        </p:nvSpPr>
        <p:spPr>
          <a:xfrm>
            <a:off x="1622466" y="5407606"/>
            <a:ext cx="2957761" cy="330090"/>
          </a:xfrm>
          <a:prstGeom prst="rect">
            <a:avLst/>
          </a:prstGeom>
        </p:spPr>
        <p:txBody>
          <a:bodyPr wrap="square" lIns="0" tIns="0" rIns="0" bIns="0" rtlCol="0" anchor="t">
            <a:spAutoFit/>
          </a:bodyPr>
          <a:lstStyle/>
          <a:p>
            <a:pPr defTabSz="609630">
              <a:lnSpc>
                <a:spcPts val="2797"/>
              </a:lnSpc>
            </a:pPr>
            <a:r>
              <a:rPr lang="en-US" sz="2133" dirty="0" err="1">
                <a:solidFill>
                  <a:srgbClr val="000000"/>
                </a:solidFill>
                <a:latin typeface="Lucida Bright" panose="02040602050505020304" pitchFamily="18" charset="0"/>
                <a:cs typeface="Arial" panose="020B0604020202020204" pitchFamily="34" charset="0"/>
              </a:rPr>
              <a:t>FamilyMedicineForum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4" name="TextBox 14"/>
          <p:cNvSpPr txBox="1">
            <a:spLocks noGrp="1" noRot="1" noMove="1" noResize="1" noEditPoints="1" noAdjustHandles="1" noChangeArrowheads="1" noChangeShapeType="1"/>
          </p:cNvSpPr>
          <p:nvPr/>
        </p:nvSpPr>
        <p:spPr>
          <a:xfrm>
            <a:off x="5634300" y="5398044"/>
            <a:ext cx="2370839" cy="339708"/>
          </a:xfrm>
          <a:prstGeom prst="rect">
            <a:avLst/>
          </a:prstGeom>
        </p:spPr>
        <p:txBody>
          <a:bodyPr wrap="square" lIns="0" tIns="0" rIns="0" bIns="0" rtlCol="0" anchor="t">
            <a:spAutoFit/>
          </a:bodyPr>
          <a:lstStyle/>
          <a:p>
            <a:pPr defTabSz="609630">
              <a:lnSpc>
                <a:spcPts val="2895"/>
              </a:lnSpc>
            </a:pPr>
            <a:r>
              <a:rPr lang="en-US" sz="2133" dirty="0" err="1">
                <a:solidFill>
                  <a:srgbClr val="000000"/>
                </a:solidFill>
                <a:latin typeface="Lucida Bright" panose="02040602050505020304" pitchFamily="18" charset="0"/>
                <a:cs typeface="Arial" panose="020B0604020202020204" pitchFamily="34" charset="0"/>
              </a:rPr>
              <a:t>FamilyMedForum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5" name="TextBox 15"/>
          <p:cNvSpPr txBox="1">
            <a:spLocks noGrp="1" noRot="1" noMove="1" noResize="1" noEditPoints="1" noAdjustHandles="1" noChangeArrowheads="1" noChangeShapeType="1"/>
          </p:cNvSpPr>
          <p:nvPr/>
        </p:nvSpPr>
        <p:spPr>
          <a:xfrm>
            <a:off x="9144000" y="5401194"/>
            <a:ext cx="2641600" cy="339708"/>
          </a:xfrm>
          <a:prstGeom prst="rect">
            <a:avLst/>
          </a:prstGeom>
        </p:spPr>
        <p:txBody>
          <a:bodyPr wrap="square" lIns="0" tIns="0" rIns="0" bIns="0" rtlCol="0" anchor="t">
            <a:spAutoFit/>
          </a:bodyPr>
          <a:lstStyle/>
          <a:p>
            <a:pPr defTabSz="609630">
              <a:lnSpc>
                <a:spcPts val="2895"/>
              </a:lnSpc>
            </a:pPr>
            <a:r>
              <a:rPr lang="en-US" sz="2133" dirty="0" err="1">
                <a:solidFill>
                  <a:srgbClr val="000000"/>
                </a:solidFill>
                <a:latin typeface="Lucida Bright" panose="02040602050505020304" pitchFamily="18" charset="0"/>
                <a:cs typeface="Arial" panose="020B0604020202020204" pitchFamily="34" charset="0"/>
              </a:rPr>
              <a:t>FamilyMedForum</a:t>
            </a:r>
            <a:endParaRPr lang="en-US" sz="2133" dirty="0">
              <a:solidFill>
                <a:srgbClr val="000000"/>
              </a:solidFill>
              <a:latin typeface="Lucida Bright" panose="02040602050505020304" pitchFamily="18" charset="0"/>
              <a:cs typeface="Arial" panose="020B0604020202020204" pitchFamily="34" charset="0"/>
            </a:endParaRPr>
          </a:p>
        </p:txBody>
      </p:sp>
      <p:sp>
        <p:nvSpPr>
          <p:cNvPr id="16" name="TextBox 16"/>
          <p:cNvSpPr txBox="1">
            <a:spLocks noGrp="1" noRot="1" noMove="1" noResize="1" noEditPoints="1" noAdjustHandles="1" noChangeArrowheads="1" noChangeShapeType="1"/>
          </p:cNvSpPr>
          <p:nvPr/>
        </p:nvSpPr>
        <p:spPr>
          <a:xfrm>
            <a:off x="10316869" y="3964093"/>
            <a:ext cx="1545411" cy="429413"/>
          </a:xfrm>
          <a:prstGeom prst="rect">
            <a:avLst/>
          </a:prstGeom>
        </p:spPr>
        <p:txBody>
          <a:bodyPr wrap="square" lIns="0" tIns="0" rIns="0" bIns="0" rtlCol="0" anchor="t">
            <a:spAutoFit/>
          </a:bodyPr>
          <a:lstStyle/>
          <a:p>
            <a:pPr defTabSz="609630">
              <a:lnSpc>
                <a:spcPts val="3733"/>
              </a:lnSpc>
            </a:pPr>
            <a:r>
              <a:rPr lang="en-US" sz="2400" dirty="0">
                <a:solidFill>
                  <a:srgbClr val="000000"/>
                </a:solidFill>
                <a:latin typeface="Amasis MT Pro Black" panose="02040A04050005020304" pitchFamily="18" charset="0"/>
                <a:cs typeface="Arial" panose="020B0604020202020204" pitchFamily="34" charset="0"/>
              </a:rPr>
              <a:t>#monfmf</a:t>
            </a:r>
          </a:p>
        </p:txBody>
      </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3253223" y="-909503"/>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fr-CA" dirty="0"/>
              <a:t>D</a:t>
            </a:r>
            <a:r>
              <a:rPr lang="fr-FR" dirty="0" err="1"/>
              <a:t>iapositive</a:t>
            </a:r>
            <a:r>
              <a:rPr lang="fr-FR" dirty="0"/>
              <a:t> de fin</a:t>
            </a:r>
            <a:endParaRPr lang="en-US" sz="29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a:ln>
            <a:noFill/>
          </a:ln>
        </p:spPr>
        <p:txBody>
          <a:bodyPr/>
          <a:lstStyle/>
          <a:p>
            <a:r>
              <a:rPr lang="en-US" dirty="0" err="1">
                <a:ln>
                  <a:noFill/>
                </a:ln>
              </a:rPr>
              <a:t>Objectifs</a:t>
            </a:r>
            <a:r>
              <a:rPr lang="en-US" dirty="0">
                <a:ln>
                  <a:noFill/>
                </a:ln>
              </a:rPr>
              <a:t> </a:t>
            </a:r>
            <a:r>
              <a:rPr lang="en-US" dirty="0" err="1">
                <a:ln>
                  <a:noFill/>
                </a:ln>
              </a:rPr>
              <a:t>d’apprentissage</a:t>
            </a:r>
            <a:endParaRPr lang="en-US" dirty="0">
              <a:ln>
                <a:noFill/>
              </a:ln>
            </a:endParaRPr>
          </a:p>
        </p:txBody>
      </p:sp>
      <p:sp>
        <p:nvSpPr>
          <p:cNvPr id="3" name="Content Placeholder 2">
            <a:extLst>
              <a:ext uri="{FF2B5EF4-FFF2-40B4-BE49-F238E27FC236}">
                <a16:creationId xmlns:a16="http://schemas.microsoft.com/office/drawing/2014/main" id="{16FA1473-512E-2544-B0D4-06D2A0E22E11}"/>
              </a:ext>
            </a:extLst>
          </p:cNvPr>
          <p:cNvSpPr>
            <a:spLocks noGrp="1"/>
          </p:cNvSpPr>
          <p:nvPr>
            <p:ph idx="1"/>
          </p:nvPr>
        </p:nvSpPr>
        <p:spPr/>
        <p:txBody>
          <a:bodyPr>
            <a:normAutofit/>
          </a:bodyPr>
          <a:lstStyle/>
          <a:p>
            <a:pPr fontAlgn="base">
              <a:spcAft>
                <a:spcPts val="799"/>
              </a:spcAft>
            </a:pPr>
            <a:r>
              <a:rPr lang="fr-CA" sz="3730" dirty="0">
                <a:latin typeface="Calibri" pitchFamily="34" charset="0"/>
                <a:cs typeface="Calibri" pitchFamily="34" charset="0"/>
              </a:rPr>
              <a:t>Décrire les divers programmes « Choisir avec soin »</a:t>
            </a:r>
          </a:p>
          <a:p>
            <a:pPr fontAlgn="base">
              <a:spcAft>
                <a:spcPts val="799"/>
              </a:spcAft>
            </a:pPr>
            <a:r>
              <a:rPr lang="fr-CA" sz="3730" dirty="0">
                <a:latin typeface="Calibri" pitchFamily="34" charset="0"/>
                <a:cs typeface="Calibri" pitchFamily="34" charset="0"/>
              </a:rPr>
              <a:t>Identifier les actions d’amélioration de la qualité de ces programmes</a:t>
            </a:r>
          </a:p>
          <a:p>
            <a:pPr fontAlgn="base">
              <a:spcAft>
                <a:spcPts val="799"/>
              </a:spcAft>
            </a:pPr>
            <a:r>
              <a:rPr lang="fr-CA" sz="3730" dirty="0">
                <a:latin typeface="Calibri" pitchFamily="34" charset="0"/>
                <a:cs typeface="Calibri" pitchFamily="34" charset="0"/>
              </a:rPr>
              <a:t>Illustrer les approches d’engagement et les défis menant à une désignation</a:t>
            </a:r>
          </a:p>
        </p:txBody>
      </p:sp>
      <p:grpSp>
        <p:nvGrpSpPr>
          <p:cNvPr id="4" name="Group 9"/>
          <p:cNvGrpSpPr/>
          <p:nvPr/>
        </p:nvGrpSpPr>
        <p:grpSpPr>
          <a:xfrm>
            <a:off x="652947" y="1406778"/>
            <a:ext cx="549130" cy="461345"/>
            <a:chOff x="341028" y="1427275"/>
            <a:chExt cx="412229" cy="346329"/>
          </a:xfrm>
        </p:grpSpPr>
        <p:sp>
          <p:nvSpPr>
            <p:cNvPr id="11" name="Oval 10"/>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2" name="TextBox 11"/>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1</a:t>
              </a:r>
              <a:endParaRPr lang="en-US" sz="2398" b="1" dirty="0">
                <a:solidFill>
                  <a:schemeClr val="bg1"/>
                </a:solidFill>
              </a:endParaRPr>
            </a:p>
          </p:txBody>
        </p:sp>
      </p:grpSp>
      <p:grpSp>
        <p:nvGrpSpPr>
          <p:cNvPr id="5" name="Group 12"/>
          <p:cNvGrpSpPr/>
          <p:nvPr/>
        </p:nvGrpSpPr>
        <p:grpSpPr>
          <a:xfrm>
            <a:off x="644422" y="2069896"/>
            <a:ext cx="549130" cy="461345"/>
            <a:chOff x="341028" y="1427275"/>
            <a:chExt cx="412229" cy="346329"/>
          </a:xfrm>
        </p:grpSpPr>
        <p:sp>
          <p:nvSpPr>
            <p:cNvPr id="14" name="Oval 13"/>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5" name="TextBox 14"/>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2</a:t>
              </a:r>
              <a:endParaRPr lang="en-US" sz="2398" b="1" dirty="0">
                <a:solidFill>
                  <a:schemeClr val="bg1"/>
                </a:solidFill>
              </a:endParaRPr>
            </a:p>
          </p:txBody>
        </p:sp>
      </p:grpSp>
      <p:grpSp>
        <p:nvGrpSpPr>
          <p:cNvPr id="6" name="Group 15"/>
          <p:cNvGrpSpPr/>
          <p:nvPr/>
        </p:nvGrpSpPr>
        <p:grpSpPr>
          <a:xfrm>
            <a:off x="652947" y="3317066"/>
            <a:ext cx="549130" cy="461345"/>
            <a:chOff x="341028" y="1427275"/>
            <a:chExt cx="412229" cy="346329"/>
          </a:xfrm>
        </p:grpSpPr>
        <p:sp>
          <p:nvSpPr>
            <p:cNvPr id="17" name="Oval 16"/>
            <p:cNvSpPr/>
            <p:nvPr/>
          </p:nvSpPr>
          <p:spPr>
            <a:xfrm>
              <a:off x="397241" y="1450538"/>
              <a:ext cx="299803" cy="2998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8" name="TextBox 17"/>
            <p:cNvSpPr txBox="1"/>
            <p:nvPr/>
          </p:nvSpPr>
          <p:spPr>
            <a:xfrm>
              <a:off x="341028" y="1427275"/>
              <a:ext cx="412229" cy="346329"/>
            </a:xfrm>
            <a:prstGeom prst="rect">
              <a:avLst/>
            </a:prstGeom>
            <a:noFill/>
          </p:spPr>
          <p:txBody>
            <a:bodyPr wrap="square" rtlCol="0" anchor="ctr">
              <a:spAutoFit/>
            </a:bodyPr>
            <a:lstStyle/>
            <a:p>
              <a:pPr algn="ctr"/>
              <a:r>
                <a:rPr lang="fr-CA" sz="2398" b="1" dirty="0">
                  <a:solidFill>
                    <a:schemeClr val="bg1"/>
                  </a:solidFill>
                </a:rPr>
                <a:t>3</a:t>
              </a:r>
              <a:endParaRPr lang="en-US" sz="2398" b="1" dirty="0">
                <a:solidFill>
                  <a:schemeClr val="bg1"/>
                </a:solidFill>
              </a:endParaRPr>
            </a:p>
          </p:txBody>
        </p:sp>
      </p:grpSp>
    </p:spTree>
    <p:extLst>
      <p:ext uri="{BB962C8B-B14F-4D97-AF65-F5344CB8AC3E}">
        <p14:creationId xmlns:p14="http://schemas.microsoft.com/office/powerpoint/2010/main" val="351255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8F3C93-6FC1-7E46-B34F-6545BEF962E9}"/>
              </a:ext>
            </a:extLst>
          </p:cNvPr>
          <p:cNvSpPr txBox="1">
            <a:spLocks/>
          </p:cNvSpPr>
          <p:nvPr/>
        </p:nvSpPr>
        <p:spPr>
          <a:xfrm>
            <a:off x="843065" y="346961"/>
            <a:ext cx="10505872" cy="961059"/>
          </a:xfrm>
          <a:prstGeom prst="rect">
            <a:avLst/>
          </a:prstGeom>
        </p:spPr>
        <p:txBody>
          <a:bodyPr vert="horz" lIns="121807" tIns="60904" rIns="121807" bIns="60904" rtlCol="0" anchor="ctr">
            <a:normAutofit/>
          </a:bodyPr>
          <a:lstStyle/>
          <a:p>
            <a:pPr defTabSz="913554">
              <a:lnSpc>
                <a:spcPct val="90000"/>
              </a:lnSpc>
              <a:spcBef>
                <a:spcPct val="0"/>
              </a:spcBef>
              <a:defRPr/>
            </a:pPr>
            <a:r>
              <a:rPr lang="en-US" sz="3996" b="1" dirty="0" err="1">
                <a:solidFill>
                  <a:schemeClr val="bg2"/>
                </a:solidFill>
                <a:ea typeface="+mj-ea"/>
                <a:cs typeface="+mj-cs"/>
              </a:rPr>
              <a:t>Choisir</a:t>
            </a:r>
            <a:r>
              <a:rPr lang="en-US" sz="3996" b="1" dirty="0">
                <a:solidFill>
                  <a:schemeClr val="bg2"/>
                </a:solidFill>
                <a:ea typeface="+mj-ea"/>
                <a:cs typeface="+mj-cs"/>
              </a:rPr>
              <a:t> avec </a:t>
            </a:r>
            <a:r>
              <a:rPr lang="en-US" sz="3996" b="1" dirty="0" err="1">
                <a:solidFill>
                  <a:schemeClr val="bg2"/>
                </a:solidFill>
                <a:ea typeface="+mj-ea"/>
                <a:cs typeface="+mj-cs"/>
              </a:rPr>
              <a:t>soin</a:t>
            </a:r>
            <a:r>
              <a:rPr lang="en-US" sz="3996" b="1" dirty="0">
                <a:solidFill>
                  <a:schemeClr val="bg2"/>
                </a:solidFill>
                <a:ea typeface="+mj-ea"/>
                <a:cs typeface="+mj-cs"/>
              </a:rPr>
              <a:t> Québec</a:t>
            </a:r>
          </a:p>
        </p:txBody>
      </p:sp>
      <p:sp>
        <p:nvSpPr>
          <p:cNvPr id="5" name="Content Placeholder 2">
            <a:extLst>
              <a:ext uri="{FF2B5EF4-FFF2-40B4-BE49-F238E27FC236}">
                <a16:creationId xmlns:a16="http://schemas.microsoft.com/office/drawing/2014/main" id="{16FA1473-512E-2544-B0D4-06D2A0E22E11}"/>
              </a:ext>
            </a:extLst>
          </p:cNvPr>
          <p:cNvSpPr txBox="1">
            <a:spLocks/>
          </p:cNvSpPr>
          <p:nvPr/>
        </p:nvSpPr>
        <p:spPr>
          <a:xfrm>
            <a:off x="843065" y="1321014"/>
            <a:ext cx="10505872" cy="4855952"/>
          </a:xfrm>
          <a:prstGeom prst="rect">
            <a:avLst/>
          </a:prstGeom>
        </p:spPr>
        <p:txBody>
          <a:bodyPr vert="horz" lIns="121807" tIns="60904" rIns="121807" bIns="60904" rtlCol="0">
            <a:normAutofit fontScale="92500"/>
          </a:bodyPr>
          <a:lstStyle/>
          <a:p>
            <a:pPr marL="239778" indent="-239778" defTabSz="913554" fontAlgn="base">
              <a:spcAft>
                <a:spcPts val="799"/>
              </a:spcAft>
              <a:buFont typeface="Arial" panose="020B0604020202020204" pitchFamily="34" charset="0"/>
              <a:buChar char="•"/>
              <a:defRPr/>
            </a:pPr>
            <a:r>
              <a:rPr lang="en-CA" sz="3197" dirty="0"/>
              <a:t>Branche </a:t>
            </a:r>
            <a:r>
              <a:rPr lang="en-CA" sz="3197" dirty="0" err="1"/>
              <a:t>québécoise</a:t>
            </a:r>
            <a:r>
              <a:rPr lang="en-CA" sz="3197" dirty="0"/>
              <a:t> de la </a:t>
            </a:r>
            <a:r>
              <a:rPr lang="en-CA" sz="3197" dirty="0" err="1"/>
              <a:t>campagne</a:t>
            </a:r>
            <a:r>
              <a:rPr lang="en-CA" sz="3197" dirty="0"/>
              <a:t> Choisir avec soin Canada, </a:t>
            </a:r>
            <a:r>
              <a:rPr lang="en-CA" sz="3197" dirty="0" err="1"/>
              <a:t>supportée</a:t>
            </a:r>
            <a:r>
              <a:rPr lang="en-CA" sz="3197" dirty="0"/>
              <a:t> par le Collège </a:t>
            </a:r>
            <a:r>
              <a:rPr lang="en-CA" sz="3197" dirty="0" err="1"/>
              <a:t>québécois</a:t>
            </a:r>
            <a:r>
              <a:rPr lang="en-CA" sz="3197" dirty="0"/>
              <a:t> des </a:t>
            </a:r>
            <a:r>
              <a:rPr lang="en-CA" sz="3197" dirty="0" err="1"/>
              <a:t>médecins</a:t>
            </a:r>
            <a:r>
              <a:rPr lang="en-CA" sz="3197" dirty="0"/>
              <a:t> de </a:t>
            </a:r>
            <a:r>
              <a:rPr lang="en-CA" sz="3197" dirty="0" err="1"/>
              <a:t>famille</a:t>
            </a:r>
            <a:endParaRPr lang="en-CA" sz="3197" dirty="0"/>
          </a:p>
          <a:p>
            <a:pPr marL="239778" indent="-239778" defTabSz="913554" fontAlgn="base">
              <a:spcAft>
                <a:spcPts val="799"/>
              </a:spcAft>
              <a:buFont typeface="Arial" panose="020B0604020202020204" pitchFamily="34" charset="0"/>
              <a:buChar char="•"/>
              <a:defRPr/>
            </a:pPr>
            <a:r>
              <a:rPr lang="en-CA" sz="3197" dirty="0" err="1"/>
              <a:t>Recommandations</a:t>
            </a:r>
            <a:r>
              <a:rPr lang="en-CA" sz="3197" dirty="0"/>
              <a:t> </a:t>
            </a:r>
            <a:r>
              <a:rPr lang="en-CA" sz="3197" dirty="0" err="1"/>
              <a:t>fondées</a:t>
            </a:r>
            <a:r>
              <a:rPr lang="en-CA" sz="3197" dirty="0"/>
              <a:t> sur des </a:t>
            </a:r>
            <a:r>
              <a:rPr lang="en-CA" sz="3197" dirty="0" err="1"/>
              <a:t>données</a:t>
            </a:r>
            <a:r>
              <a:rPr lang="en-CA" sz="3197" dirty="0"/>
              <a:t> </a:t>
            </a:r>
            <a:r>
              <a:rPr lang="en-CA" sz="3197" dirty="0" err="1"/>
              <a:t>probantes</a:t>
            </a:r>
            <a:endParaRPr lang="en-CA" sz="3197" dirty="0"/>
          </a:p>
          <a:p>
            <a:pPr marL="239778" indent="-239778" defTabSz="913554" fontAlgn="base">
              <a:spcAft>
                <a:spcPts val="2398"/>
              </a:spcAft>
              <a:buFont typeface="Arial" panose="020B0604020202020204" pitchFamily="34" charset="0"/>
              <a:buChar char="•"/>
              <a:defRPr/>
            </a:pPr>
            <a:r>
              <a:rPr lang="en-CA" sz="3197" dirty="0" err="1"/>
              <a:t>Outils</a:t>
            </a:r>
            <a:r>
              <a:rPr lang="en-CA" sz="3197" dirty="0"/>
              <a:t> pour des discussions </a:t>
            </a:r>
            <a:r>
              <a:rPr lang="en-CA" sz="3197" dirty="0" err="1"/>
              <a:t>différentes</a:t>
            </a:r>
            <a:r>
              <a:rPr lang="en-CA" sz="3197" dirty="0"/>
              <a:t> entre les patients et les </a:t>
            </a:r>
            <a:r>
              <a:rPr lang="en-CA" sz="3197" dirty="0" err="1"/>
              <a:t>cliniciens</a:t>
            </a:r>
            <a:endParaRPr lang="en-CA" sz="3197" dirty="0"/>
          </a:p>
          <a:p>
            <a:pPr marL="239778" indent="-239778" defTabSz="913554" fontAlgn="base">
              <a:defRPr/>
            </a:pPr>
            <a:r>
              <a:rPr lang="en-CA" sz="3197" b="1" dirty="0" err="1">
                <a:solidFill>
                  <a:schemeClr val="accent1"/>
                </a:solidFill>
              </a:rPr>
              <a:t>Mandat</a:t>
            </a:r>
            <a:endParaRPr lang="en-CA" sz="3197" b="1" dirty="0">
              <a:solidFill>
                <a:schemeClr val="accent1"/>
              </a:solidFill>
            </a:endParaRPr>
          </a:p>
          <a:p>
            <a:pPr defTabSz="913554" fontAlgn="base">
              <a:defRPr/>
            </a:pPr>
            <a:r>
              <a:rPr lang="en-CA" sz="3197" dirty="0"/>
              <a:t>Choisir avec soin Québec met la pertinence des </a:t>
            </a:r>
            <a:r>
              <a:rPr lang="en-CA" sz="3197" dirty="0" err="1"/>
              <a:t>soins</a:t>
            </a:r>
            <a:r>
              <a:rPr lang="en-CA" sz="3197" dirty="0"/>
              <a:t> au </a:t>
            </a:r>
            <a:r>
              <a:rPr lang="fr-CA" sz="3197" dirty="0"/>
              <a:t>cœur</a:t>
            </a:r>
            <a:r>
              <a:rPr lang="en-CA" sz="3197" dirty="0"/>
              <a:t> des </a:t>
            </a:r>
            <a:r>
              <a:rPr lang="en-CA" sz="3197" dirty="0" err="1"/>
              <a:t>priorités</a:t>
            </a:r>
            <a:r>
              <a:rPr lang="en-CA" sz="3197" dirty="0"/>
              <a:t> en santé en </a:t>
            </a:r>
            <a:r>
              <a:rPr lang="en-CA" sz="3197" dirty="0" err="1"/>
              <a:t>faisant</a:t>
            </a:r>
            <a:r>
              <a:rPr lang="en-CA" sz="3197" dirty="0"/>
              <a:t> la promotion de </a:t>
            </a:r>
            <a:r>
              <a:rPr lang="en-CA" sz="3197" dirty="0" err="1"/>
              <a:t>l’utilisation</a:t>
            </a:r>
            <a:r>
              <a:rPr lang="en-CA" sz="3197" dirty="0"/>
              <a:t> </a:t>
            </a:r>
            <a:r>
              <a:rPr lang="en-CA" sz="3197" dirty="0" err="1"/>
              <a:t>judicieuse</a:t>
            </a:r>
            <a:r>
              <a:rPr lang="en-CA" sz="3197" dirty="0"/>
              <a:t> des tests et des </a:t>
            </a:r>
            <a:r>
              <a:rPr lang="en-CA" sz="3197" dirty="0" err="1"/>
              <a:t>traitements</a:t>
            </a:r>
            <a:endParaRPr lang="en-US" sz="3197" dirty="0"/>
          </a:p>
        </p:txBody>
      </p:sp>
      <p:sp>
        <p:nvSpPr>
          <p:cNvPr id="7" name="Rounded Rectangle 6"/>
          <p:cNvSpPr/>
          <p:nvPr/>
        </p:nvSpPr>
        <p:spPr>
          <a:xfrm>
            <a:off x="744470" y="4131936"/>
            <a:ext cx="10703059" cy="19668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pic>
        <p:nvPicPr>
          <p:cNvPr id="9" name="Picture 8" descr="check mark_3.png"/>
          <p:cNvPicPr>
            <a:picLocks noChangeAspect="1"/>
          </p:cNvPicPr>
          <p:nvPr/>
        </p:nvPicPr>
        <p:blipFill>
          <a:blip r:embed="rId3" cstate="print"/>
          <a:stretch>
            <a:fillRect/>
          </a:stretch>
        </p:blipFill>
        <p:spPr>
          <a:xfrm>
            <a:off x="579149" y="1325452"/>
            <a:ext cx="578343" cy="578583"/>
          </a:xfrm>
          <a:prstGeom prst="rect">
            <a:avLst/>
          </a:prstGeom>
        </p:spPr>
      </p:pic>
      <p:pic>
        <p:nvPicPr>
          <p:cNvPr id="10" name="Picture 9" descr="check mark_3.png"/>
          <p:cNvPicPr>
            <a:picLocks noChangeAspect="1"/>
          </p:cNvPicPr>
          <p:nvPr/>
        </p:nvPicPr>
        <p:blipFill>
          <a:blip r:embed="rId3" cstate="print"/>
          <a:stretch>
            <a:fillRect/>
          </a:stretch>
        </p:blipFill>
        <p:spPr>
          <a:xfrm>
            <a:off x="579149" y="2327500"/>
            <a:ext cx="578343" cy="578583"/>
          </a:xfrm>
          <a:prstGeom prst="rect">
            <a:avLst/>
          </a:prstGeom>
        </p:spPr>
      </p:pic>
      <p:pic>
        <p:nvPicPr>
          <p:cNvPr id="11" name="Picture 10" descr="check mark_3.png"/>
          <p:cNvPicPr>
            <a:picLocks noChangeAspect="1"/>
          </p:cNvPicPr>
          <p:nvPr/>
        </p:nvPicPr>
        <p:blipFill>
          <a:blip r:embed="rId3" cstate="print"/>
          <a:stretch>
            <a:fillRect/>
          </a:stretch>
        </p:blipFill>
        <p:spPr>
          <a:xfrm>
            <a:off x="579149" y="2894275"/>
            <a:ext cx="578343" cy="578583"/>
          </a:xfrm>
          <a:prstGeom prst="rect">
            <a:avLst/>
          </a:prstGeom>
        </p:spPr>
      </p:pic>
    </p:spTree>
    <p:extLst>
      <p:ext uri="{BB962C8B-B14F-4D97-AF65-F5344CB8AC3E}">
        <p14:creationId xmlns:p14="http://schemas.microsoft.com/office/powerpoint/2010/main" val="6617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86F-4B4E-6344-ADE7-DFC5F90B7218}"/>
              </a:ext>
            </a:extLst>
          </p:cNvPr>
          <p:cNvSpPr>
            <a:spLocks noGrp="1"/>
          </p:cNvSpPr>
          <p:nvPr>
            <p:ph type="title"/>
          </p:nvPr>
        </p:nvSpPr>
        <p:spPr>
          <a:ln>
            <a:noFill/>
          </a:ln>
        </p:spPr>
        <p:txBody>
          <a:bodyPr>
            <a:normAutofit/>
          </a:bodyPr>
          <a:lstStyle/>
          <a:p>
            <a:r>
              <a:rPr lang="en-US" dirty="0" err="1">
                <a:ln>
                  <a:noFill/>
                </a:ln>
              </a:rPr>
              <a:t>Devenir</a:t>
            </a:r>
            <a:r>
              <a:rPr lang="en-US" dirty="0">
                <a:ln>
                  <a:noFill/>
                </a:ln>
              </a:rPr>
              <a:t> un </a:t>
            </a:r>
            <a:r>
              <a:rPr lang="en-US" dirty="0" err="1">
                <a:ln>
                  <a:noFill/>
                </a:ln>
              </a:rPr>
              <a:t>Hôpital</a:t>
            </a:r>
            <a:r>
              <a:rPr lang="en-US" dirty="0">
                <a:ln>
                  <a:noFill/>
                </a:ln>
              </a:rPr>
              <a:t> « Choisir avec soin » </a:t>
            </a:r>
          </a:p>
        </p:txBody>
      </p:sp>
      <p:sp>
        <p:nvSpPr>
          <p:cNvPr id="5" name="Content Placeholder 2">
            <a:extLst>
              <a:ext uri="{FF2B5EF4-FFF2-40B4-BE49-F238E27FC236}">
                <a16:creationId xmlns:a16="http://schemas.microsoft.com/office/drawing/2014/main" id="{BEFB81B3-5C77-8EAF-0CD3-133075E11BEE}"/>
              </a:ext>
            </a:extLst>
          </p:cNvPr>
          <p:cNvSpPr>
            <a:spLocks noGrp="1"/>
          </p:cNvSpPr>
          <p:nvPr>
            <p:ph idx="1"/>
          </p:nvPr>
        </p:nvSpPr>
        <p:spPr>
          <a:xfrm>
            <a:off x="838201" y="1321014"/>
            <a:ext cx="10515600" cy="4855951"/>
          </a:xfrm>
        </p:spPr>
        <p:txBody>
          <a:bodyPr>
            <a:normAutofit/>
          </a:bodyPr>
          <a:lstStyle/>
          <a:p>
            <a:pPr fontAlgn="base">
              <a:spcAft>
                <a:spcPts val="799"/>
              </a:spcAft>
            </a:pPr>
            <a:r>
              <a:rPr lang="fr-CA" sz="3730" dirty="0">
                <a:latin typeface="Calibri" pitchFamily="34" charset="0"/>
                <a:cs typeface="Calibri" pitchFamily="34" charset="0"/>
              </a:rPr>
              <a:t>Programmes gérés par Choisir avec soin Canada</a:t>
            </a:r>
          </a:p>
          <a:p>
            <a:pPr fontAlgn="base">
              <a:spcAft>
                <a:spcPts val="799"/>
              </a:spcAft>
            </a:pPr>
            <a:r>
              <a:rPr lang="fr-CA" sz="3730" dirty="0">
                <a:latin typeface="Calibri" pitchFamily="34" charset="0"/>
                <a:cs typeface="Calibri" pitchFamily="34" charset="0"/>
              </a:rPr>
              <a:t>L’équipe de Choisir avec soin Québec peut vous accompagner dans le processus et vous référer à des personnes-ressources de l’équipe de Choisir avec soin Canada</a:t>
            </a:r>
          </a:p>
        </p:txBody>
      </p:sp>
    </p:spTree>
    <p:extLst>
      <p:ext uri="{BB962C8B-B14F-4D97-AF65-F5344CB8AC3E}">
        <p14:creationId xmlns:p14="http://schemas.microsoft.com/office/powerpoint/2010/main" val="297605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823FD9-E314-4D9F-90A7-12F62F506925}"/>
              </a:ext>
            </a:extLst>
          </p:cNvPr>
          <p:cNvSpPr>
            <a:spLocks noGrp="1"/>
          </p:cNvSpPr>
          <p:nvPr>
            <p:ph type="title"/>
            <p:custDataLst>
              <p:tags r:id="rId1"/>
            </p:custDataLst>
          </p:nvPr>
        </p:nvSpPr>
        <p:spPr>
          <a:xfrm>
            <a:off x="813390" y="239233"/>
            <a:ext cx="10515600" cy="1325563"/>
          </a:xfrm>
        </p:spPr>
        <p:txBody>
          <a:bodyPr/>
          <a:lstStyle/>
          <a:p>
            <a:r>
              <a:rPr lang="fr-CA" dirty="0">
                <a:ln>
                  <a:noFill/>
                </a:ln>
              </a:rPr>
              <a:t>Deux niveaux</a:t>
            </a:r>
            <a:r>
              <a:rPr lang="en-CA" dirty="0">
                <a:ln>
                  <a:noFill/>
                </a:ln>
              </a:rPr>
              <a:t> de reconnaissance </a:t>
            </a:r>
          </a:p>
        </p:txBody>
      </p:sp>
      <p:pic>
        <p:nvPicPr>
          <p:cNvPr id="9" name="Picture 8">
            <a:extLst>
              <a:ext uri="{FF2B5EF4-FFF2-40B4-BE49-F238E27FC236}">
                <a16:creationId xmlns:a16="http://schemas.microsoft.com/office/drawing/2014/main" id="{C6E2798E-AA8D-4A0F-A9E8-329A4153A30C}"/>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p:blipFill>
        <p:spPr>
          <a:xfrm>
            <a:off x="456098" y="1442893"/>
            <a:ext cx="11230183" cy="4685371"/>
          </a:xfrm>
          <a:prstGeom prst="rect">
            <a:avLst/>
          </a:prstGeom>
        </p:spPr>
      </p:pic>
    </p:spTree>
    <p:extLst>
      <p:ext uri="{BB962C8B-B14F-4D97-AF65-F5344CB8AC3E}">
        <p14:creationId xmlns:p14="http://schemas.microsoft.com/office/powerpoint/2010/main" val="12069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0FFF-A2B4-4AD2-A077-48178E933F58}"/>
              </a:ext>
            </a:extLst>
          </p:cNvPr>
          <p:cNvSpPr>
            <a:spLocks noGrp="1"/>
          </p:cNvSpPr>
          <p:nvPr>
            <p:ph type="title"/>
            <p:custDataLst>
              <p:tags r:id="rId1"/>
            </p:custDataLst>
          </p:nvPr>
        </p:nvSpPr>
        <p:spPr>
          <a:xfrm>
            <a:off x="782444" y="60431"/>
            <a:ext cx="8325678" cy="1325563"/>
          </a:xfrm>
        </p:spPr>
        <p:txBody>
          <a:bodyPr/>
          <a:lstStyle/>
          <a:p>
            <a:r>
              <a:rPr lang="fr-CA" dirty="0">
                <a:ln>
                  <a:noFill/>
                </a:ln>
              </a:rPr>
              <a:t>Conditions d’admissibilité</a:t>
            </a:r>
            <a:endParaRPr lang="en-CA" dirty="0">
              <a:ln>
                <a:noFill/>
              </a:ln>
            </a:endParaRPr>
          </a:p>
        </p:txBody>
      </p:sp>
      <p:sp>
        <p:nvSpPr>
          <p:cNvPr id="5" name="Google Shape;2339;p42">
            <a:extLst>
              <a:ext uri="{FF2B5EF4-FFF2-40B4-BE49-F238E27FC236}">
                <a16:creationId xmlns:a16="http://schemas.microsoft.com/office/drawing/2014/main" id="{C894227F-53C2-4071-8058-D06C08CEC32C}"/>
              </a:ext>
            </a:extLst>
          </p:cNvPr>
          <p:cNvSpPr/>
          <p:nvPr>
            <p:custDataLst>
              <p:tags r:id="rId2"/>
            </p:custDataLst>
          </p:nvPr>
        </p:nvSpPr>
        <p:spPr>
          <a:xfrm>
            <a:off x="470396" y="1131161"/>
            <a:ext cx="5406239" cy="5050563"/>
          </a:xfrm>
          <a:prstGeom prst="roundRect">
            <a:avLst>
              <a:gd name="adj" fmla="val 9715"/>
            </a:avLst>
          </a:prstGeom>
          <a:solidFill>
            <a:srgbClr val="FBF3F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339;p42">
            <a:extLst>
              <a:ext uri="{FF2B5EF4-FFF2-40B4-BE49-F238E27FC236}">
                <a16:creationId xmlns:a16="http://schemas.microsoft.com/office/drawing/2014/main" id="{42B391B3-EB95-4C8A-9EE5-0291AD55B7DE}"/>
              </a:ext>
            </a:extLst>
          </p:cNvPr>
          <p:cNvSpPr/>
          <p:nvPr>
            <p:custDataLst>
              <p:tags r:id="rId3"/>
            </p:custDataLst>
          </p:nvPr>
        </p:nvSpPr>
        <p:spPr>
          <a:xfrm>
            <a:off x="6133971" y="1131162"/>
            <a:ext cx="5587633" cy="5050562"/>
          </a:xfrm>
          <a:prstGeom prst="roundRect">
            <a:avLst>
              <a:gd name="adj" fmla="val 9715"/>
            </a:avLst>
          </a:prstGeom>
          <a:solidFill>
            <a:srgbClr val="E7F5F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2" name="Table 12">
            <a:extLst>
              <a:ext uri="{FF2B5EF4-FFF2-40B4-BE49-F238E27FC236}">
                <a16:creationId xmlns:a16="http://schemas.microsoft.com/office/drawing/2014/main" id="{AE55C1A4-57F4-4E27-B351-810C4CA190E7}"/>
              </a:ext>
            </a:extLst>
          </p:cNvPr>
          <p:cNvGraphicFramePr>
            <a:graphicFrameLocks noGrp="1"/>
          </p:cNvGraphicFramePr>
          <p:nvPr>
            <p:custDataLst>
              <p:tags r:id="rId4"/>
            </p:custDataLst>
            <p:extLst>
              <p:ext uri="{D42A27DB-BD31-4B8C-83A1-F6EECF244321}">
                <p14:modId xmlns:p14="http://schemas.microsoft.com/office/powerpoint/2010/main" val="3241387513"/>
              </p:ext>
            </p:extLst>
          </p:nvPr>
        </p:nvGraphicFramePr>
        <p:xfrm>
          <a:off x="659167" y="1370042"/>
          <a:ext cx="5028695" cy="4525008"/>
        </p:xfrm>
        <a:graphic>
          <a:graphicData uri="http://schemas.openxmlformats.org/drawingml/2006/table">
            <a:tbl>
              <a:tblPr firstRow="1" bandRow="1">
                <a:tableStyleId>{5C22544A-7EE6-4342-B048-85BDC9FD1C3A}</a:tableStyleId>
              </a:tblPr>
              <a:tblGrid>
                <a:gridCol w="5028695">
                  <a:extLst>
                    <a:ext uri="{9D8B030D-6E8A-4147-A177-3AD203B41FA5}">
                      <a16:colId xmlns:a16="http://schemas.microsoft.com/office/drawing/2014/main" val="619758219"/>
                    </a:ext>
                  </a:extLst>
                </a:gridCol>
              </a:tblGrid>
              <a:tr h="415605">
                <a:tc>
                  <a:txBody>
                    <a:bodyPr/>
                    <a:lstStyle/>
                    <a:p>
                      <a:pPr marL="0" marR="0" lvl="0" indent="0" algn="l" defTabSz="914400" rtl="0" eaLnBrk="1" fontAlgn="auto" latinLnBrk="0" hangingPunct="1">
                        <a:lnSpc>
                          <a:spcPts val="2100"/>
                        </a:lnSpc>
                        <a:spcBef>
                          <a:spcPts val="500"/>
                        </a:spcBef>
                        <a:spcAft>
                          <a:spcPts val="500"/>
                        </a:spcAft>
                        <a:buClrTx/>
                        <a:buSzTx/>
                        <a:buFontTx/>
                        <a:buNone/>
                        <a:tabLst/>
                        <a:defRPr/>
                      </a:pPr>
                      <a:r>
                        <a:rPr lang="fr-CA" sz="2000" b="1" kern="1200" dirty="0">
                          <a:solidFill>
                            <a:srgbClr val="6A3F5B"/>
                          </a:solidFill>
                          <a:latin typeface="Segoe UI" panose="020B0502040204020203" pitchFamily="34" charset="0"/>
                          <a:ea typeface="+mn-ea"/>
                          <a:cs typeface="Segoe UI" panose="020B0502040204020203" pitchFamily="34" charset="0"/>
                        </a:rPr>
                        <a:t>Niveau « Amélioration de la qualité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463553"/>
                  </a:ext>
                </a:extLst>
              </a:tr>
              <a:tr h="3127185">
                <a:tc>
                  <a:txBody>
                    <a:bodyPr/>
                    <a:lstStyle/>
                    <a:p>
                      <a:pPr>
                        <a:lnSpc>
                          <a:spcPts val="2100"/>
                        </a:lnSpc>
                        <a:spcBef>
                          <a:spcPts val="500"/>
                        </a:spcBef>
                        <a:spcAft>
                          <a:spcPts val="500"/>
                        </a:spcAft>
                      </a:pPr>
                      <a:r>
                        <a:rPr lang="en-US" sz="1200" b="1" dirty="0">
                          <a:latin typeface="Segoe UI" panose="020B0502040204020203" pitchFamily="34" charset="0"/>
                          <a:cs typeface="Segoe UI" panose="020B0502040204020203" pitchFamily="34" charset="0"/>
                        </a:rPr>
                        <a:t>5 </a:t>
                      </a:r>
                      <a:r>
                        <a:rPr lang="fr-CA" sz="1200" b="1" noProof="0" dirty="0">
                          <a:latin typeface="Segoe UI" panose="020B0502040204020203" pitchFamily="34" charset="0"/>
                          <a:cs typeface="Segoe UI" panose="020B0502040204020203" pitchFamily="34" charset="0"/>
                        </a:rPr>
                        <a:t>crédits requis </a:t>
                      </a:r>
                    </a:p>
                    <a:p>
                      <a:pPr>
                        <a:lnSpc>
                          <a:spcPts val="2100"/>
                        </a:lnSpc>
                        <a:spcBef>
                          <a:spcPts val="500"/>
                        </a:spcBef>
                        <a:spcAft>
                          <a:spcPts val="500"/>
                        </a:spcAft>
                      </a:pPr>
                      <a:r>
                        <a:rPr lang="fr-CA" sz="1200" b="1" kern="1200" dirty="0">
                          <a:solidFill>
                            <a:schemeClr val="dk1"/>
                          </a:solidFill>
                          <a:latin typeface="Segoe UI" panose="020B0502040204020203" pitchFamily="34" charset="0"/>
                          <a:ea typeface="+mn-ea"/>
                          <a:cs typeface="Segoe UI" panose="020B0502040204020203" pitchFamily="34" charset="0"/>
                        </a:rPr>
                        <a:t>Pour accumuler des crédits :</a:t>
                      </a:r>
                      <a:r>
                        <a:rPr lang="en-US" sz="1200" b="1" kern="1200" dirty="0">
                          <a:solidFill>
                            <a:schemeClr val="dk1"/>
                          </a:solidFill>
                          <a:highlight>
                            <a:srgbClr val="FFFF00"/>
                          </a:highlight>
                          <a:latin typeface="Segoe UI" panose="020B0502040204020203" pitchFamily="34" charset="0"/>
                          <a:ea typeface="+mn-ea"/>
                          <a:cs typeface="Segoe UI" panose="020B0502040204020203" pitchFamily="34" charset="0"/>
                        </a:rPr>
                        <a:t> </a:t>
                      </a:r>
                    </a:p>
                    <a:p>
                      <a:pPr marL="285750" indent="-285750">
                        <a:lnSpc>
                          <a:spcPts val="2100"/>
                        </a:lnSpc>
                        <a:spcBef>
                          <a:spcPts val="500"/>
                        </a:spcBef>
                        <a:spcAft>
                          <a:spcPts val="500"/>
                        </a:spcAft>
                        <a:buFont typeface="Arial" panose="020B0604020202020204" pitchFamily="34" charset="0"/>
                        <a:buChar char="•"/>
                      </a:pPr>
                      <a:r>
                        <a:rPr lang="fr-FR" sz="1200" kern="1200" dirty="0">
                          <a:solidFill>
                            <a:schemeClr val="dk1"/>
                          </a:solidFill>
                          <a:latin typeface="Segoe UI" panose="020B0502040204020203" pitchFamily="34" charset="0"/>
                          <a:ea typeface="+mn-ea"/>
                          <a:cs typeface="Segoe UI" panose="020B0502040204020203" pitchFamily="34" charset="0"/>
                        </a:rPr>
                        <a:t>Désignation Hôpital Transfuser avec soin (2 crédits)</a:t>
                      </a:r>
                      <a:endParaRPr lang="en-US" sz="1200" kern="1200" dirty="0">
                        <a:solidFill>
                          <a:schemeClr val="dk1"/>
                        </a:solidFill>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ts val="2100"/>
                        </a:lnSpc>
                        <a:spcBef>
                          <a:spcPts val="500"/>
                        </a:spcBef>
                        <a:spcAft>
                          <a:spcPts val="500"/>
                        </a:spcAft>
                        <a:buClrTx/>
                        <a:buSzTx/>
                        <a:buFont typeface="Arial" panose="020B0604020202020204" pitchFamily="34" charset="0"/>
                        <a:buChar char="•"/>
                        <a:tabLst/>
                        <a:defRPr/>
                      </a:pPr>
                      <a:r>
                        <a:rPr lang="fr-CA" sz="1200" b="0" kern="1200" dirty="0">
                          <a:solidFill>
                            <a:schemeClr val="dk1"/>
                          </a:solidFill>
                          <a:latin typeface="Segoe UI" panose="020B0502040204020203" pitchFamily="34" charset="0"/>
                          <a:ea typeface="+mn-ea"/>
                          <a:cs typeface="Segoe UI" panose="020B0502040204020203" pitchFamily="34" charset="0"/>
                        </a:rPr>
                        <a:t>Participation à l’initiative Utilisation judicieuse des laboratoires (2 crédits) </a:t>
                      </a:r>
                    </a:p>
                    <a:p>
                      <a:pPr marL="285750" marR="0" lvl="0" indent="-285750" algn="l" defTabSz="914400" rtl="0" eaLnBrk="1" fontAlgn="auto" latinLnBrk="0" hangingPunct="1">
                        <a:lnSpc>
                          <a:spcPts val="2100"/>
                        </a:lnSpc>
                        <a:spcBef>
                          <a:spcPts val="300"/>
                        </a:spcBef>
                        <a:spcAft>
                          <a:spcPts val="300"/>
                        </a:spcAft>
                        <a:buClrTx/>
                        <a:buSzTx/>
                        <a:buFont typeface="Arial" panose="020B0604020202020204" pitchFamily="34" charset="0"/>
                        <a:buChar char="•"/>
                        <a:tabLst/>
                        <a:defRPr/>
                      </a:pPr>
                      <a:r>
                        <a:rPr lang="fr-FR" sz="1200" b="0" kern="1200" dirty="0">
                          <a:solidFill>
                            <a:schemeClr val="dk1"/>
                          </a:solidFill>
                          <a:latin typeface="Segoe UI" panose="020B0502040204020203" pitchFamily="34" charset="0"/>
                          <a:ea typeface="+mn-ea"/>
                          <a:cs typeface="Segoe UI" panose="020B0502040204020203" pitchFamily="34" charset="0"/>
                        </a:rPr>
                        <a:t>Lancement d’un projet autogéré d'amélioration de la qualité Choisir avec soin (1 crédit</a:t>
                      </a:r>
                      <a:r>
                        <a:rPr lang="fr-FR" sz="1200" kern="1200" dirty="0">
                          <a:solidFill>
                            <a:schemeClr val="dk1"/>
                          </a:solidFill>
                          <a:latin typeface="Segoe UI" panose="020B0502040204020203" pitchFamily="34" charset="0"/>
                          <a:ea typeface="+mn-ea"/>
                          <a:cs typeface="Segoe UI" panose="020B0502040204020203" pitchFamily="34" charset="0"/>
                        </a:rPr>
                        <a:t>)</a:t>
                      </a:r>
                      <a:r>
                        <a:rPr lang="en-US" sz="1200" kern="1200" dirty="0">
                          <a:solidFill>
                            <a:schemeClr val="dk1"/>
                          </a:solidFill>
                          <a:latin typeface="Segoe UI" panose="020B0502040204020203" pitchFamily="34" charset="0"/>
                          <a:ea typeface="+mn-ea"/>
                          <a:cs typeface="Segoe UI" panose="020B0502040204020203" pitchFamily="34" charset="0"/>
                        </a:rPr>
                        <a:t> </a:t>
                      </a:r>
                    </a:p>
                    <a:p>
                      <a:pPr marL="0" indent="0">
                        <a:lnSpc>
                          <a:spcPts val="2100"/>
                        </a:lnSpc>
                        <a:spcBef>
                          <a:spcPts val="500"/>
                        </a:spcBef>
                        <a:spcAft>
                          <a:spcPts val="500"/>
                        </a:spcAft>
                        <a:buFont typeface="Arial" panose="020B0604020202020204" pitchFamily="34" charset="0"/>
                        <a:buNone/>
                      </a:pPr>
                      <a:r>
                        <a:rPr lang="en-US" sz="1200" b="1" dirty="0">
                          <a:latin typeface="Segoe UI" panose="020B0502040204020203" pitchFamily="34" charset="0"/>
                          <a:cs typeface="Segoe UI" panose="020B0502040204020203" pitchFamily="34" charset="0"/>
                        </a:rPr>
                        <a:t>ET</a:t>
                      </a:r>
                    </a:p>
                    <a:p>
                      <a:pPr marL="285750" marR="0" lvl="0" indent="-285750" algn="l" defTabSz="914400" rtl="0" eaLnBrk="1" fontAlgn="auto" latinLnBrk="0" hangingPunct="1">
                        <a:lnSpc>
                          <a:spcPts val="2100"/>
                        </a:lnSpc>
                        <a:spcBef>
                          <a:spcPts val="500"/>
                        </a:spcBef>
                        <a:spcAft>
                          <a:spcPts val="500"/>
                        </a:spcAft>
                        <a:buClrTx/>
                        <a:buSzTx/>
                        <a:buFont typeface="Arial" panose="020B0604020202020204" pitchFamily="34" charset="0"/>
                        <a:buChar char="•"/>
                        <a:tabLst/>
                        <a:defRPr/>
                      </a:pPr>
                      <a:r>
                        <a:rPr lang="fr-CA" sz="1200" kern="1200" dirty="0">
                          <a:solidFill>
                            <a:schemeClr val="dk1"/>
                          </a:solidFill>
                          <a:latin typeface="Segoe UI" panose="020B0502040204020203" pitchFamily="34" charset="0"/>
                          <a:ea typeface="+mn-ea"/>
                          <a:cs typeface="Segoe UI" panose="020B0502040204020203" pitchFamily="34" charset="0"/>
                        </a:rPr>
                        <a:t>Efforts continus/engagement continu de votre organisation au cours des années 1 et 2 après la désignation, et tous les deux ans par la suite</a:t>
                      </a:r>
                    </a:p>
                    <a:p>
                      <a:pPr marL="285750" indent="-285750">
                        <a:lnSpc>
                          <a:spcPts val="2100"/>
                        </a:lnSpc>
                        <a:spcBef>
                          <a:spcPts val="500"/>
                        </a:spcBef>
                        <a:spcAft>
                          <a:spcPts val="500"/>
                        </a:spcAft>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647656"/>
                  </a:ext>
                </a:extLst>
              </a:tr>
            </a:tbl>
          </a:graphicData>
        </a:graphic>
      </p:graphicFrame>
      <p:graphicFrame>
        <p:nvGraphicFramePr>
          <p:cNvPr id="13" name="Table 12">
            <a:extLst>
              <a:ext uri="{FF2B5EF4-FFF2-40B4-BE49-F238E27FC236}">
                <a16:creationId xmlns:a16="http://schemas.microsoft.com/office/drawing/2014/main" id="{023289CA-139C-40BE-A58A-537CEC75B5EE}"/>
              </a:ext>
            </a:extLst>
          </p:cNvPr>
          <p:cNvGraphicFramePr>
            <a:graphicFrameLocks noGrp="1"/>
          </p:cNvGraphicFramePr>
          <p:nvPr>
            <p:custDataLst>
              <p:tags r:id="rId5"/>
            </p:custDataLst>
            <p:extLst>
              <p:ext uri="{D42A27DB-BD31-4B8C-83A1-F6EECF244321}">
                <p14:modId xmlns:p14="http://schemas.microsoft.com/office/powerpoint/2010/main" val="3856718613"/>
              </p:ext>
            </p:extLst>
          </p:nvPr>
        </p:nvGraphicFramePr>
        <p:xfrm>
          <a:off x="6244012" y="1370042"/>
          <a:ext cx="5367549" cy="4854198"/>
        </p:xfrm>
        <a:graphic>
          <a:graphicData uri="http://schemas.openxmlformats.org/drawingml/2006/table">
            <a:tbl>
              <a:tblPr firstRow="1" bandRow="1">
                <a:tableStyleId>{5C22544A-7EE6-4342-B048-85BDC9FD1C3A}</a:tableStyleId>
              </a:tblPr>
              <a:tblGrid>
                <a:gridCol w="5367549">
                  <a:extLst>
                    <a:ext uri="{9D8B030D-6E8A-4147-A177-3AD203B41FA5}">
                      <a16:colId xmlns:a16="http://schemas.microsoft.com/office/drawing/2014/main" val="619758219"/>
                    </a:ext>
                  </a:extLst>
                </a:gridCol>
              </a:tblGrid>
              <a:tr h="429798">
                <a:tc>
                  <a:txBody>
                    <a:bodyPr/>
                    <a:lstStyle/>
                    <a:p>
                      <a:pPr>
                        <a:lnSpc>
                          <a:spcPts val="2100"/>
                        </a:lnSpc>
                        <a:spcBef>
                          <a:spcPts val="300"/>
                        </a:spcBef>
                        <a:spcAft>
                          <a:spcPts val="300"/>
                        </a:spcAft>
                      </a:pPr>
                      <a:r>
                        <a:rPr lang="fr-CA" sz="2000" b="1" kern="1200" dirty="0">
                          <a:solidFill>
                            <a:srgbClr val="5AB6B2"/>
                          </a:solidFill>
                          <a:latin typeface="Segoe UI" panose="020B0502040204020203" pitchFamily="34" charset="0"/>
                          <a:ea typeface="+mn-ea"/>
                          <a:cs typeface="Segoe UI" panose="020B0502040204020203" pitchFamily="34" charset="0"/>
                        </a:rPr>
                        <a:t>Niveau </a:t>
                      </a:r>
                      <a:r>
                        <a:rPr lang="en-CA" sz="2000" b="1" kern="1200" dirty="0">
                          <a:solidFill>
                            <a:srgbClr val="5AB6B2"/>
                          </a:solidFill>
                          <a:latin typeface="Segoe UI" panose="020B0502040204020203" pitchFamily="34" charset="0"/>
                          <a:ea typeface="+mn-ea"/>
                          <a:cs typeface="Segoe UI" panose="020B0502040204020203" pitchFamily="34" charset="0"/>
                        </a:rPr>
                        <a:t>« Leadership »</a:t>
                      </a:r>
                      <a:endParaRPr lang="fr-CA" sz="2000" b="1" kern="1200" dirty="0">
                        <a:solidFill>
                          <a:srgbClr val="5AB6B2"/>
                        </a:solidFill>
                        <a:latin typeface="Segoe UI" panose="020B0502040204020203" pitchFamily="34" charset="0"/>
                        <a:ea typeface="+mn-ea"/>
                        <a:cs typeface="Segoe UI" panose="020B0502040204020203"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1463553"/>
                  </a:ext>
                </a:extLst>
              </a:tr>
              <a:tr h="4424400">
                <a:tc>
                  <a:txBody>
                    <a:bodyPr/>
                    <a:lstStyle/>
                    <a:p>
                      <a:pPr>
                        <a:lnSpc>
                          <a:spcPts val="2100"/>
                        </a:lnSpc>
                        <a:spcBef>
                          <a:spcPts val="300"/>
                        </a:spcBef>
                        <a:spcAft>
                          <a:spcPts val="300"/>
                        </a:spcAft>
                      </a:pPr>
                      <a:r>
                        <a:rPr lang="en-US" sz="1200" b="1" dirty="0">
                          <a:latin typeface="Segoe UI" panose="020B0502040204020203" pitchFamily="34" charset="0"/>
                          <a:cs typeface="Segoe UI" panose="020B0502040204020203" pitchFamily="34" charset="0"/>
                        </a:rPr>
                        <a:t>7 </a:t>
                      </a:r>
                      <a:r>
                        <a:rPr lang="fr-CA" sz="1200" b="1" noProof="0" dirty="0">
                          <a:latin typeface="Segoe UI" panose="020B0502040204020203" pitchFamily="34" charset="0"/>
                          <a:cs typeface="Segoe UI" panose="020B0502040204020203" pitchFamily="34" charset="0"/>
                        </a:rPr>
                        <a:t>crédits requis</a:t>
                      </a:r>
                    </a:p>
                    <a:p>
                      <a:pPr marL="0" marR="0" lvl="0" indent="0" algn="l" defTabSz="914400" rtl="0" eaLnBrk="1" fontAlgn="auto" latinLnBrk="0" hangingPunct="1">
                        <a:lnSpc>
                          <a:spcPts val="2100"/>
                        </a:lnSpc>
                        <a:spcBef>
                          <a:spcPts val="300"/>
                        </a:spcBef>
                        <a:spcAft>
                          <a:spcPts val="300"/>
                        </a:spcAft>
                        <a:buClrTx/>
                        <a:buSzTx/>
                        <a:buFontTx/>
                        <a:buNone/>
                        <a:tabLst/>
                        <a:defRPr/>
                      </a:pPr>
                      <a:r>
                        <a:rPr lang="fr-CA" sz="1200" b="1" kern="1200" dirty="0">
                          <a:solidFill>
                            <a:schemeClr val="dk1"/>
                          </a:solidFill>
                          <a:latin typeface="Segoe UI" panose="020B0502040204020203" pitchFamily="34" charset="0"/>
                          <a:ea typeface="+mn-ea"/>
                          <a:cs typeface="Segoe UI" panose="020B0502040204020203" pitchFamily="34" charset="0"/>
                        </a:rPr>
                        <a:t>Pour accumuler des crédits :</a:t>
                      </a:r>
                      <a:r>
                        <a:rPr lang="en-US" sz="1200" b="1" kern="1200" dirty="0">
                          <a:solidFill>
                            <a:schemeClr val="dk1"/>
                          </a:solidFill>
                          <a:latin typeface="Segoe UI" panose="020B0502040204020203" pitchFamily="34" charset="0"/>
                          <a:ea typeface="+mn-ea"/>
                          <a:cs typeface="Segoe UI" panose="020B0502040204020203" pitchFamily="34" charset="0"/>
                        </a:rPr>
                        <a:t> </a:t>
                      </a:r>
                    </a:p>
                    <a:p>
                      <a:pPr marL="285750" indent="-285750">
                        <a:lnSpc>
                          <a:spcPts val="2100"/>
                        </a:lnSpc>
                        <a:spcBef>
                          <a:spcPts val="300"/>
                        </a:spcBef>
                        <a:spcAft>
                          <a:spcPts val="300"/>
                        </a:spcAft>
                        <a:buFont typeface="Arial" panose="020B0604020202020204" pitchFamily="34" charset="0"/>
                        <a:buChar char="•"/>
                      </a:pPr>
                      <a:r>
                        <a:rPr lang="fr-CA" sz="1200" kern="1200" dirty="0">
                          <a:solidFill>
                            <a:schemeClr val="dk1"/>
                          </a:solidFill>
                          <a:latin typeface="Segoe UI" panose="020B0502040204020203" pitchFamily="34" charset="0"/>
                          <a:ea typeface="+mn-ea"/>
                          <a:cs typeface="Segoe UI" panose="020B0502040204020203" pitchFamily="34" charset="0"/>
                        </a:rPr>
                        <a:t>Cinq crédits peuvent provenir de la désignation « Amélioration de la qualité » </a:t>
                      </a:r>
                      <a:endParaRPr lang="en-US" sz="1200" kern="1200" dirty="0">
                        <a:solidFill>
                          <a:schemeClr val="dk1"/>
                        </a:solidFill>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ts val="2100"/>
                        </a:lnSpc>
                        <a:spcBef>
                          <a:spcPts val="300"/>
                        </a:spcBef>
                        <a:spcAft>
                          <a:spcPts val="300"/>
                        </a:spcAft>
                        <a:buClrTx/>
                        <a:buSzTx/>
                        <a:buFont typeface="Arial" panose="020B0604020202020204" pitchFamily="34" charset="0"/>
                        <a:buChar char="•"/>
                        <a:tabLst/>
                        <a:defRPr/>
                      </a:pPr>
                      <a:r>
                        <a:rPr lang="fr-FR" sz="1200" kern="1200" dirty="0">
                          <a:solidFill>
                            <a:schemeClr val="dk1"/>
                          </a:solidFill>
                          <a:latin typeface="Segoe UI" panose="020B0502040204020203" pitchFamily="34" charset="0"/>
                          <a:ea typeface="+mn-ea"/>
                          <a:cs typeface="Segoe UI" panose="020B0502040204020203" pitchFamily="34" charset="0"/>
                        </a:rPr>
                        <a:t>Désignation Hôpital Transfuser avec soin (2 crédits)</a:t>
                      </a:r>
                      <a:endParaRPr lang="fr-CA" sz="1200" kern="1200" noProof="0" dirty="0">
                        <a:solidFill>
                          <a:schemeClr val="dk1"/>
                        </a:solidFill>
                        <a:latin typeface="Segoe UI" panose="020B0502040204020203" pitchFamily="34" charset="0"/>
                        <a:ea typeface="+mn-ea"/>
                        <a:cs typeface="Segoe UI" panose="020B0502040204020203" pitchFamily="34" charset="0"/>
                      </a:endParaRPr>
                    </a:p>
                    <a:p>
                      <a:pPr marL="285750" marR="0" lvl="0" indent="-285750" algn="l" defTabSz="914400" rtl="0" eaLnBrk="1" fontAlgn="auto" latinLnBrk="0" hangingPunct="1">
                        <a:lnSpc>
                          <a:spcPts val="2100"/>
                        </a:lnSpc>
                        <a:spcBef>
                          <a:spcPts val="300"/>
                        </a:spcBef>
                        <a:spcAft>
                          <a:spcPts val="300"/>
                        </a:spcAft>
                        <a:buClrTx/>
                        <a:buSzTx/>
                        <a:buFont typeface="Arial" panose="020B0604020202020204" pitchFamily="34" charset="0"/>
                        <a:buChar char="•"/>
                        <a:tabLst/>
                        <a:defRPr/>
                      </a:pPr>
                      <a:r>
                        <a:rPr lang="fr-CA" sz="1200" b="0" kern="1200" dirty="0">
                          <a:solidFill>
                            <a:schemeClr val="dk1"/>
                          </a:solidFill>
                          <a:latin typeface="Segoe UI" panose="020B0502040204020203" pitchFamily="34" charset="0"/>
                          <a:ea typeface="+mn-ea"/>
                          <a:cs typeface="Segoe UI" panose="020B0502040204020203" pitchFamily="34" charset="0"/>
                        </a:rPr>
                        <a:t>Participation à l’initiative Utilisation judicieuse des laboratoires (2 crédits)</a:t>
                      </a:r>
                      <a:r>
                        <a:rPr lang="en-US" sz="1200" b="0" kern="1200" dirty="0">
                          <a:solidFill>
                            <a:schemeClr val="dk1"/>
                          </a:solidFill>
                          <a:latin typeface="Segoe UI" panose="020B0502040204020203" pitchFamily="34" charset="0"/>
                          <a:ea typeface="+mn-ea"/>
                          <a:cs typeface="Segoe UI" panose="020B0502040204020203" pitchFamily="34" charset="0"/>
                        </a:rPr>
                        <a:t> </a:t>
                      </a:r>
                      <a:endParaRPr lang="fr-CA" sz="1600" b="0" noProof="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ts val="2100"/>
                        </a:lnSpc>
                        <a:spcBef>
                          <a:spcPts val="300"/>
                        </a:spcBef>
                        <a:spcAft>
                          <a:spcPts val="300"/>
                        </a:spcAft>
                        <a:buClrTx/>
                        <a:buSzTx/>
                        <a:buFont typeface="Arial" panose="020B0604020202020204" pitchFamily="34" charset="0"/>
                        <a:buChar char="•"/>
                        <a:tabLst/>
                        <a:defRPr/>
                      </a:pPr>
                      <a:r>
                        <a:rPr lang="fr-FR" sz="1200" kern="1200" dirty="0">
                          <a:solidFill>
                            <a:schemeClr val="dk1"/>
                          </a:solidFill>
                          <a:latin typeface="Segoe UI" panose="020B0502040204020203" pitchFamily="34" charset="0"/>
                          <a:ea typeface="+mn-ea"/>
                          <a:cs typeface="Segoe UI" panose="020B0502040204020203" pitchFamily="34" charset="0"/>
                        </a:rPr>
                        <a:t>Lancement d’un projet autogéré d’amélioration de la qualité Choisir avec soin (1 crédit)</a:t>
                      </a:r>
                      <a:r>
                        <a:rPr lang="en-US" sz="1200" kern="1200" dirty="0">
                          <a:solidFill>
                            <a:schemeClr val="dk1"/>
                          </a:solidFill>
                          <a:latin typeface="Segoe UI" panose="020B0502040204020203" pitchFamily="34" charset="0"/>
                          <a:ea typeface="+mn-ea"/>
                          <a:cs typeface="Segoe UI" panose="020B0502040204020203" pitchFamily="34" charset="0"/>
                        </a:rPr>
                        <a:t> </a:t>
                      </a:r>
                      <a:endParaRPr lang="fr-CA" sz="1600" noProof="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ts val="2100"/>
                        </a:lnSpc>
                        <a:spcBef>
                          <a:spcPts val="300"/>
                        </a:spcBef>
                        <a:spcAft>
                          <a:spcPts val="300"/>
                        </a:spcAft>
                        <a:buClrTx/>
                        <a:buSzTx/>
                        <a:buFont typeface="Arial" panose="020B0604020202020204" pitchFamily="34" charset="0"/>
                        <a:buNone/>
                        <a:tabLst/>
                        <a:defRPr/>
                      </a:pPr>
                      <a:r>
                        <a:rPr lang="en-US" sz="1200" b="1" kern="1200" dirty="0">
                          <a:solidFill>
                            <a:schemeClr val="dk1"/>
                          </a:solidFill>
                          <a:latin typeface="Segoe UI" panose="020B0502040204020203" pitchFamily="34" charset="0"/>
                          <a:ea typeface="+mn-ea"/>
                          <a:cs typeface="Segoe UI" panose="020B0502040204020203" pitchFamily="34" charset="0"/>
                        </a:rPr>
                        <a:t>ET</a:t>
                      </a:r>
                    </a:p>
                    <a:p>
                      <a:pPr marL="285750" indent="-285750">
                        <a:lnSpc>
                          <a:spcPts val="2100"/>
                        </a:lnSpc>
                        <a:spcBef>
                          <a:spcPts val="300"/>
                        </a:spcBef>
                        <a:spcAft>
                          <a:spcPts val="300"/>
                        </a:spcAft>
                        <a:buFont typeface="Arial" panose="020B0604020202020204" pitchFamily="34" charset="0"/>
                        <a:buChar char="•"/>
                      </a:pPr>
                      <a:r>
                        <a:rPr lang="fr-CA" sz="1200" kern="1200" noProof="0" dirty="0">
                          <a:solidFill>
                            <a:schemeClr val="dk1"/>
                          </a:solidFill>
                          <a:latin typeface="Segoe UI" panose="020B0502040204020203" pitchFamily="34" charset="0"/>
                          <a:ea typeface="+mn-ea"/>
                          <a:cs typeface="Segoe UI" panose="020B0502040204020203" pitchFamily="34" charset="0"/>
                        </a:rPr>
                        <a:t>Mentorat d’un autre hôpital</a:t>
                      </a:r>
                      <a:endParaRPr lang="fr-CA" sz="1600" noProof="0" dirty="0">
                        <a:latin typeface="Segoe UI" panose="020B0502040204020203" pitchFamily="34" charset="0"/>
                        <a:cs typeface="Segoe UI" panose="020B0502040204020203" pitchFamily="34" charset="0"/>
                      </a:endParaRPr>
                    </a:p>
                    <a:p>
                      <a:pPr marL="285750" indent="-285750">
                        <a:lnSpc>
                          <a:spcPts val="2100"/>
                        </a:lnSpc>
                        <a:spcBef>
                          <a:spcPts val="300"/>
                        </a:spcBef>
                        <a:spcAft>
                          <a:spcPts val="300"/>
                        </a:spcAft>
                        <a:buFont typeface="Arial" panose="020B0604020202020204" pitchFamily="34" charset="0"/>
                        <a:buChar char="•"/>
                      </a:pPr>
                      <a:r>
                        <a:rPr lang="fr-CA" sz="1200" kern="1200" dirty="0">
                          <a:solidFill>
                            <a:schemeClr val="dk1"/>
                          </a:solidFill>
                          <a:latin typeface="Segoe UI" panose="020B0502040204020203" pitchFamily="34" charset="0"/>
                          <a:ea typeface="+mn-ea"/>
                          <a:cs typeface="Segoe UI" panose="020B0502040204020203" pitchFamily="34" charset="0"/>
                        </a:rPr>
                        <a:t>Priorité stratégique ou plan d’exploitation</a:t>
                      </a:r>
                      <a:endParaRPr lang="en-US" sz="16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ts val="2100"/>
                        </a:lnSpc>
                        <a:spcBef>
                          <a:spcPts val="300"/>
                        </a:spcBef>
                        <a:spcAft>
                          <a:spcPts val="300"/>
                        </a:spcAft>
                        <a:buClrTx/>
                        <a:buSzTx/>
                        <a:buFont typeface="Arial" panose="020B0604020202020204" pitchFamily="34" charset="0"/>
                        <a:buChar char="•"/>
                        <a:tabLst/>
                        <a:defRPr/>
                      </a:pPr>
                      <a:r>
                        <a:rPr lang="fr-CA" sz="1200" kern="1200" dirty="0">
                          <a:solidFill>
                            <a:schemeClr val="dk1"/>
                          </a:solidFill>
                          <a:latin typeface="Segoe UI" panose="020B0502040204020203" pitchFamily="34" charset="0"/>
                          <a:ea typeface="+mn-ea"/>
                          <a:cs typeface="Segoe UI" panose="020B0502040204020203" pitchFamily="34" charset="0"/>
                        </a:rPr>
                        <a:t>Efforts continus/engagement continu de votre organisation au cours des années 1 et 2 après la désignation, et tous les deux ans par la suite</a:t>
                      </a:r>
                      <a:endParaRPr lang="en-US" sz="2000" dirty="0">
                        <a:latin typeface="Segoe UI" panose="020B0502040204020203" pitchFamily="34" charset="0"/>
                        <a:cs typeface="Segoe UI" panose="020B0502040204020203"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6647656"/>
                  </a:ext>
                </a:extLst>
              </a:tr>
            </a:tbl>
          </a:graphicData>
        </a:graphic>
      </p:graphicFrame>
    </p:spTree>
    <p:extLst>
      <p:ext uri="{BB962C8B-B14F-4D97-AF65-F5344CB8AC3E}">
        <p14:creationId xmlns:p14="http://schemas.microsoft.com/office/powerpoint/2010/main" val="3527241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hème Office">
  <a:themeElements>
    <a:clrScheme name="Choisir avec soin Québec">
      <a:dk1>
        <a:sysClr val="windowText" lastClr="000000"/>
      </a:dk1>
      <a:lt1>
        <a:sysClr val="window" lastClr="FFFFFF"/>
      </a:lt1>
      <a:dk2>
        <a:srgbClr val="6D6F71"/>
      </a:dk2>
      <a:lt2>
        <a:srgbClr val="54B7B3"/>
      </a:lt2>
      <a:accent1>
        <a:srgbClr val="2C6C75"/>
      </a:accent1>
      <a:accent2>
        <a:srgbClr val="6D6F71"/>
      </a:accent2>
      <a:accent3>
        <a:srgbClr val="FFFFFF"/>
      </a:accent3>
      <a:accent4>
        <a:srgbClr val="000000"/>
      </a:accent4>
      <a:accent5>
        <a:srgbClr val="FFFFFF"/>
      </a:accent5>
      <a:accent6>
        <a:srgbClr val="FFFFFF"/>
      </a:accent6>
      <a:hlink>
        <a:srgbClr val="54B7B3"/>
      </a:hlink>
      <a:folHlink>
        <a:srgbClr val="6D6F7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nèse">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2461</Words>
  <Application>Microsoft Office PowerPoint</Application>
  <PresentationFormat>Widescreen</PresentationFormat>
  <Paragraphs>293</Paragraphs>
  <Slides>40</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Amasis MT Pro Black</vt:lpstr>
      <vt:lpstr>Arial</vt:lpstr>
      <vt:lpstr>Calibri</vt:lpstr>
      <vt:lpstr>Calibri Light</vt:lpstr>
      <vt:lpstr>Calisto MT</vt:lpstr>
      <vt:lpstr>Lucida Bright</vt:lpstr>
      <vt:lpstr>Segoe UI</vt:lpstr>
      <vt:lpstr>Wingdings</vt:lpstr>
      <vt:lpstr>1_Thème Office</vt:lpstr>
      <vt:lpstr>Office Theme</vt:lpstr>
      <vt:lpstr>Genèse</vt:lpstr>
      <vt:lpstr>PowerPoint Presentation</vt:lpstr>
      <vt:lpstr>PowerPoint Presentation</vt:lpstr>
      <vt:lpstr>PowerPoint Presentation</vt:lpstr>
      <vt:lpstr>PowerPoint Presentation</vt:lpstr>
      <vt:lpstr>Objectifs d’apprentissage</vt:lpstr>
      <vt:lpstr>PowerPoint Presentation</vt:lpstr>
      <vt:lpstr>Devenir un Hôpital « Choisir avec soin » </vt:lpstr>
      <vt:lpstr>Deux niveaux de reconnaissance </vt:lpstr>
      <vt:lpstr>Conditions d’admissibilité</vt:lpstr>
      <vt:lpstr>Obtenir des crédits : programmes nationaux</vt:lpstr>
      <vt:lpstr>Transfuser avec soin</vt:lpstr>
      <vt:lpstr>Transfuser avec soin</vt:lpstr>
      <vt:lpstr>Transfuser avec soin</vt:lpstr>
      <vt:lpstr>Utilisation judicieuse des laboratoires</vt:lpstr>
      <vt:lpstr>Utilisation judicieuse des laboratoires</vt:lpstr>
      <vt:lpstr>Utilisation judicieuse des laboratoires</vt:lpstr>
      <vt:lpstr>Obtenir des crédits : projet autogéré d’amélioration de la qualité (1 crédit par projet)</vt:lpstr>
      <vt:lpstr>Présentation de vos projets d’amélioration de la qualité</vt:lpstr>
      <vt:lpstr>Où retrouver ces informations?</vt:lpstr>
      <vt:lpstr>  L’expérience du centre hospitalier  Cité-de-la-Santé de Laval  Dre Stéphanie Castonguay, MD , FRCPC Microbiologiste-infectiologue </vt:lpstr>
      <vt:lpstr>Plan de la présentation</vt:lpstr>
      <vt:lpstr>Le centre hospitalier Cité-de-la-Santé de Laval</vt:lpstr>
      <vt:lpstr>Nos débuts au CISSSL</vt:lpstr>
      <vt:lpstr>Comité de pertinence du CISSSL</vt:lpstr>
      <vt:lpstr>Comité de pertinence du CISSSL</vt:lpstr>
      <vt:lpstr>Mettre en œuvre le changement</vt:lpstr>
      <vt:lpstr>1- Créer un sentiment d’urgence dès 2012</vt:lpstr>
      <vt:lpstr>2- Miser sur une alliance inspirante</vt:lpstr>
      <vt:lpstr>3- Vision stratégique </vt:lpstr>
      <vt:lpstr>4- Mobiliser une coalition </vt:lpstr>
      <vt:lpstr>5- Identifier &amp; éliminer les obstacles</vt:lpstr>
      <vt:lpstr>6- Démontrer des résultats à courts terme</vt:lpstr>
      <vt:lpstr>PowerPoint Presentation</vt:lpstr>
      <vt:lpstr>PowerPoint Presentation</vt:lpstr>
      <vt:lpstr>7- Maintenir l’élan</vt:lpstr>
      <vt:lpstr>8- Ancrer les nouvelles pratiques dans la culture de notre CH</vt:lpstr>
      <vt:lpstr>À venir...</vt:lpstr>
      <vt:lpstr>Besoin d’aide?</vt:lpstr>
      <vt:lpstr>Pour en savoir plus…</vt:lpstr>
      <vt:lpstr>Diapositive de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Amanda Try</dc:creator>
  <cp:lastModifiedBy>Deanne McKay</cp:lastModifiedBy>
  <cp:revision>10</cp:revision>
  <dcterms:created xsi:type="dcterms:W3CDTF">2023-10-29T15:47:21Z</dcterms:created>
  <dcterms:modified xsi:type="dcterms:W3CDTF">2023-11-08T14:20:39Z</dcterms:modified>
</cp:coreProperties>
</file>