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56" r:id="rId2"/>
    <p:sldId id="507" r:id="rId3"/>
    <p:sldId id="455" r:id="rId4"/>
    <p:sldId id="452" r:id="rId5"/>
    <p:sldId id="481" r:id="rId6"/>
    <p:sldId id="259" r:id="rId7"/>
    <p:sldId id="482" r:id="rId8"/>
    <p:sldId id="453" r:id="rId9"/>
    <p:sldId id="262" r:id="rId10"/>
    <p:sldId id="264" r:id="rId11"/>
    <p:sldId id="454" r:id="rId12"/>
    <p:sldId id="511" r:id="rId13"/>
    <p:sldId id="265" r:id="rId14"/>
    <p:sldId id="477" r:id="rId15"/>
    <p:sldId id="505" r:id="rId16"/>
    <p:sldId id="513" r:id="rId17"/>
    <p:sldId id="268" r:id="rId18"/>
    <p:sldId id="269" r:id="rId19"/>
    <p:sldId id="272" r:id="rId20"/>
    <p:sldId id="273" r:id="rId21"/>
    <p:sldId id="270" r:id="rId22"/>
    <p:sldId id="271" r:id="rId23"/>
    <p:sldId id="277" r:id="rId24"/>
    <p:sldId id="279" r:id="rId25"/>
    <p:sldId id="458" r:id="rId26"/>
    <p:sldId id="523" r:id="rId27"/>
    <p:sldId id="518" r:id="rId28"/>
    <p:sldId id="524" r:id="rId29"/>
    <p:sldId id="459" r:id="rId30"/>
    <p:sldId id="288" r:id="rId31"/>
    <p:sldId id="289" r:id="rId32"/>
    <p:sldId id="520" r:id="rId33"/>
    <p:sldId id="525" r:id="rId34"/>
    <p:sldId id="290" r:id="rId35"/>
    <p:sldId id="291" r:id="rId36"/>
    <p:sldId id="292" r:id="rId37"/>
    <p:sldId id="293" r:id="rId38"/>
    <p:sldId id="460" r:id="rId39"/>
    <p:sldId id="296" r:id="rId40"/>
    <p:sldId id="353" r:id="rId41"/>
    <p:sldId id="298" r:id="rId42"/>
    <p:sldId id="299" r:id="rId43"/>
    <p:sldId id="300" r:id="rId44"/>
    <p:sldId id="301" r:id="rId45"/>
    <p:sldId id="302" r:id="rId46"/>
    <p:sldId id="303" r:id="rId47"/>
    <p:sldId id="462" r:id="rId48"/>
    <p:sldId id="463" r:id="rId49"/>
    <p:sldId id="305" r:id="rId50"/>
    <p:sldId id="306" r:id="rId51"/>
    <p:sldId id="308" r:id="rId52"/>
    <p:sldId id="309" r:id="rId53"/>
    <p:sldId id="310" r:id="rId54"/>
    <p:sldId id="311" r:id="rId55"/>
    <p:sldId id="478" r:id="rId56"/>
    <p:sldId id="313" r:id="rId57"/>
    <p:sldId id="314" r:id="rId58"/>
    <p:sldId id="492" r:id="rId59"/>
    <p:sldId id="493" r:id="rId60"/>
    <p:sldId id="494" r:id="rId61"/>
    <p:sldId id="495" r:id="rId62"/>
    <p:sldId id="496" r:id="rId63"/>
    <p:sldId id="498" r:id="rId64"/>
    <p:sldId id="499" r:id="rId65"/>
    <p:sldId id="500" r:id="rId66"/>
    <p:sldId id="501" r:id="rId67"/>
    <p:sldId id="315" r:id="rId68"/>
    <p:sldId id="322" r:id="rId69"/>
    <p:sldId id="323" r:id="rId70"/>
    <p:sldId id="324" r:id="rId71"/>
    <p:sldId id="325" r:id="rId72"/>
    <p:sldId id="326" r:id="rId73"/>
    <p:sldId id="464" r:id="rId74"/>
    <p:sldId id="356" r:id="rId75"/>
    <p:sldId id="357" r:id="rId76"/>
    <p:sldId id="465" r:id="rId77"/>
    <p:sldId id="331" r:id="rId78"/>
    <p:sldId id="333" r:id="rId79"/>
    <p:sldId id="335" r:id="rId80"/>
    <p:sldId id="336" r:id="rId81"/>
    <p:sldId id="351" r:id="rId82"/>
    <p:sldId id="337" r:id="rId83"/>
    <p:sldId id="515" r:id="rId84"/>
    <p:sldId id="488" r:id="rId85"/>
    <p:sldId id="516" r:id="rId86"/>
    <p:sldId id="486" r:id="rId87"/>
    <p:sldId id="489" r:id="rId88"/>
    <p:sldId id="517" r:id="rId89"/>
    <p:sldId id="343" r:id="rId90"/>
    <p:sldId id="490" r:id="rId91"/>
    <p:sldId id="466" r:id="rId92"/>
    <p:sldId id="467" r:id="rId93"/>
    <p:sldId id="468" r:id="rId94"/>
    <p:sldId id="469" r:id="rId95"/>
    <p:sldId id="470" r:id="rId96"/>
    <p:sldId id="471" r:id="rId97"/>
    <p:sldId id="472" r:id="rId98"/>
    <p:sldId id="473" r:id="rId99"/>
    <p:sldId id="474" r:id="rId100"/>
    <p:sldId id="475" r:id="rId101"/>
    <p:sldId id="514" r:id="rId102"/>
    <p:sldId id="506" r:id="rId103"/>
    <p:sldId id="347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531" autoAdjust="0"/>
  </p:normalViewPr>
  <p:slideViewPr>
    <p:cSldViewPr snapToGrid="0">
      <p:cViewPr varScale="1">
        <p:scale>
          <a:sx n="52" d="100"/>
          <a:sy n="52" d="100"/>
        </p:scale>
        <p:origin x="1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275A0-81B3-456D-9CCB-54CCD3CA33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C7D7A6-C8B0-4E90-8380-2A17E13525E9}">
      <dgm:prSet/>
      <dgm:spPr/>
      <dgm:t>
        <a:bodyPr/>
        <a:lstStyle/>
        <a:p>
          <a:r>
            <a:rPr lang="en-US"/>
            <a:t>TIA</a:t>
          </a:r>
        </a:p>
      </dgm:t>
    </dgm:pt>
    <dgm:pt modelId="{0D2A5013-5E61-4267-9684-8576B530CFEF}" type="parTrans" cxnId="{4B286B9A-0F1B-4298-897C-15A6C16BCA04}">
      <dgm:prSet/>
      <dgm:spPr/>
      <dgm:t>
        <a:bodyPr/>
        <a:lstStyle/>
        <a:p>
          <a:endParaRPr lang="en-US"/>
        </a:p>
      </dgm:t>
    </dgm:pt>
    <dgm:pt modelId="{F70505A9-F3F3-4A67-855A-236F8659DD55}" type="sibTrans" cxnId="{4B286B9A-0F1B-4298-897C-15A6C16BCA04}">
      <dgm:prSet/>
      <dgm:spPr/>
      <dgm:t>
        <a:bodyPr/>
        <a:lstStyle/>
        <a:p>
          <a:endParaRPr lang="en-US"/>
        </a:p>
      </dgm:t>
    </dgm:pt>
    <dgm:pt modelId="{FE88B646-AF4C-44B0-87A3-722E3607E50F}">
      <dgm:prSet/>
      <dgm:spPr/>
      <dgm:t>
        <a:bodyPr/>
        <a:lstStyle/>
        <a:p>
          <a:r>
            <a:rPr lang="en-US"/>
            <a:t>Stroke (ischemic or hemorrhagic)</a:t>
          </a:r>
        </a:p>
      </dgm:t>
    </dgm:pt>
    <dgm:pt modelId="{E72BABB9-F8D3-4E73-B464-71933D8FA721}" type="parTrans" cxnId="{AE7E262E-CB2A-4836-A25D-4F70CABF704A}">
      <dgm:prSet/>
      <dgm:spPr/>
      <dgm:t>
        <a:bodyPr/>
        <a:lstStyle/>
        <a:p>
          <a:endParaRPr lang="en-US"/>
        </a:p>
      </dgm:t>
    </dgm:pt>
    <dgm:pt modelId="{453D0ACF-4160-4C79-A515-3DC37383E998}" type="sibTrans" cxnId="{AE7E262E-CB2A-4836-A25D-4F70CABF704A}">
      <dgm:prSet/>
      <dgm:spPr/>
      <dgm:t>
        <a:bodyPr/>
        <a:lstStyle/>
        <a:p>
          <a:endParaRPr lang="en-US"/>
        </a:p>
      </dgm:t>
    </dgm:pt>
    <dgm:pt modelId="{21AA3F0B-A434-4802-AE49-D1833FECF8D3}">
      <dgm:prSet/>
      <dgm:spPr/>
      <dgm:t>
        <a:bodyPr/>
        <a:lstStyle/>
        <a:p>
          <a:r>
            <a:rPr lang="en-US"/>
            <a:t>Hypoglycemia</a:t>
          </a:r>
        </a:p>
      </dgm:t>
    </dgm:pt>
    <dgm:pt modelId="{11DAF3B9-0287-4B98-8C2F-FD5548D2739C}" type="parTrans" cxnId="{E2BE5CC5-5933-4104-9398-645729AC6EFD}">
      <dgm:prSet/>
      <dgm:spPr/>
      <dgm:t>
        <a:bodyPr/>
        <a:lstStyle/>
        <a:p>
          <a:endParaRPr lang="en-US"/>
        </a:p>
      </dgm:t>
    </dgm:pt>
    <dgm:pt modelId="{F1D44464-1759-4603-BAAA-9963C6C674D6}" type="sibTrans" cxnId="{E2BE5CC5-5933-4104-9398-645729AC6EFD}">
      <dgm:prSet/>
      <dgm:spPr/>
      <dgm:t>
        <a:bodyPr/>
        <a:lstStyle/>
        <a:p>
          <a:endParaRPr lang="en-US"/>
        </a:p>
      </dgm:t>
    </dgm:pt>
    <dgm:pt modelId="{F32CD77B-8012-4B2C-9DC3-1DE9424D3338}" type="pres">
      <dgm:prSet presAssocID="{E1C275A0-81B3-456D-9CCB-54CCD3CA33D7}" presName="root" presStyleCnt="0">
        <dgm:presLayoutVars>
          <dgm:dir/>
          <dgm:resizeHandles val="exact"/>
        </dgm:presLayoutVars>
      </dgm:prSet>
      <dgm:spPr/>
    </dgm:pt>
    <dgm:pt modelId="{4B0DBFBB-3E42-498D-A5AD-333671D374AE}" type="pres">
      <dgm:prSet presAssocID="{9FC7D7A6-C8B0-4E90-8380-2A17E13525E9}" presName="compNode" presStyleCnt="0"/>
      <dgm:spPr/>
    </dgm:pt>
    <dgm:pt modelId="{21B3BC01-3978-4965-8E6D-280161F67FB7}" type="pres">
      <dgm:prSet presAssocID="{9FC7D7A6-C8B0-4E90-8380-2A17E13525E9}" presName="bgRect" presStyleLbl="bgShp" presStyleIdx="0" presStyleCnt="3"/>
      <dgm:spPr/>
    </dgm:pt>
    <dgm:pt modelId="{439F494A-81C8-4206-9490-B894881622D5}" type="pres">
      <dgm:prSet presAssocID="{9FC7D7A6-C8B0-4E90-8380-2A17E13525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piter"/>
        </a:ext>
      </dgm:extLst>
    </dgm:pt>
    <dgm:pt modelId="{28EB06ED-7C15-423C-A449-3EABEF174A63}" type="pres">
      <dgm:prSet presAssocID="{9FC7D7A6-C8B0-4E90-8380-2A17E13525E9}" presName="spaceRect" presStyleCnt="0"/>
      <dgm:spPr/>
    </dgm:pt>
    <dgm:pt modelId="{D43C63E8-8DBC-44CA-8CD1-F3FDF4685CE8}" type="pres">
      <dgm:prSet presAssocID="{9FC7D7A6-C8B0-4E90-8380-2A17E13525E9}" presName="parTx" presStyleLbl="revTx" presStyleIdx="0" presStyleCnt="3">
        <dgm:presLayoutVars>
          <dgm:chMax val="0"/>
          <dgm:chPref val="0"/>
        </dgm:presLayoutVars>
      </dgm:prSet>
      <dgm:spPr/>
    </dgm:pt>
    <dgm:pt modelId="{D2D97E53-B4A5-43D4-86D7-73A685D0A429}" type="pres">
      <dgm:prSet presAssocID="{F70505A9-F3F3-4A67-855A-236F8659DD55}" presName="sibTrans" presStyleCnt="0"/>
      <dgm:spPr/>
    </dgm:pt>
    <dgm:pt modelId="{833D93CC-F901-4E58-95CA-FD2C18BCD18E}" type="pres">
      <dgm:prSet presAssocID="{FE88B646-AF4C-44B0-87A3-722E3607E50F}" presName="compNode" presStyleCnt="0"/>
      <dgm:spPr/>
    </dgm:pt>
    <dgm:pt modelId="{AB8A94F6-7E8E-47D3-9C3E-5B7F1352596C}" type="pres">
      <dgm:prSet presAssocID="{FE88B646-AF4C-44B0-87A3-722E3607E50F}" presName="bgRect" presStyleLbl="bgShp" presStyleIdx="1" presStyleCnt="3"/>
      <dgm:spPr/>
    </dgm:pt>
    <dgm:pt modelId="{D7DF2811-B880-4AB7-9730-5A0A9AE702BE}" type="pres">
      <dgm:prSet presAssocID="{FE88B646-AF4C-44B0-87A3-722E3607E5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6C07FBCC-6096-4C9B-8CFE-630740145416}" type="pres">
      <dgm:prSet presAssocID="{FE88B646-AF4C-44B0-87A3-722E3607E50F}" presName="spaceRect" presStyleCnt="0"/>
      <dgm:spPr/>
    </dgm:pt>
    <dgm:pt modelId="{F2368913-EEE5-4C51-A90D-7F52B0A7DE2C}" type="pres">
      <dgm:prSet presAssocID="{FE88B646-AF4C-44B0-87A3-722E3607E50F}" presName="parTx" presStyleLbl="revTx" presStyleIdx="1" presStyleCnt="3">
        <dgm:presLayoutVars>
          <dgm:chMax val="0"/>
          <dgm:chPref val="0"/>
        </dgm:presLayoutVars>
      </dgm:prSet>
      <dgm:spPr/>
    </dgm:pt>
    <dgm:pt modelId="{09E04437-E4C6-4BFE-949F-7DD798EE5C64}" type="pres">
      <dgm:prSet presAssocID="{453D0ACF-4160-4C79-A515-3DC37383E998}" presName="sibTrans" presStyleCnt="0"/>
      <dgm:spPr/>
    </dgm:pt>
    <dgm:pt modelId="{FFB5AA3C-DE4F-4EC8-9FD7-231AF1C72472}" type="pres">
      <dgm:prSet presAssocID="{21AA3F0B-A434-4802-AE49-D1833FECF8D3}" presName="compNode" presStyleCnt="0"/>
      <dgm:spPr/>
    </dgm:pt>
    <dgm:pt modelId="{25616659-7C0E-40B8-82A8-649EEEAB4E20}" type="pres">
      <dgm:prSet presAssocID="{21AA3F0B-A434-4802-AE49-D1833FECF8D3}" presName="bgRect" presStyleLbl="bgShp" presStyleIdx="2" presStyleCnt="3"/>
      <dgm:spPr/>
    </dgm:pt>
    <dgm:pt modelId="{04D7003F-0201-473A-B8D4-945A77F1BCDB}" type="pres">
      <dgm:prSet presAssocID="{21AA3F0B-A434-4802-AE49-D1833FECF8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FDC5061E-1093-4290-8D03-7A343063A74B}" type="pres">
      <dgm:prSet presAssocID="{21AA3F0B-A434-4802-AE49-D1833FECF8D3}" presName="spaceRect" presStyleCnt="0"/>
      <dgm:spPr/>
    </dgm:pt>
    <dgm:pt modelId="{CC024A96-5750-43E3-B6DC-0331952849EB}" type="pres">
      <dgm:prSet presAssocID="{21AA3F0B-A434-4802-AE49-D1833FECF8D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ED93B17-AB5D-47D0-8BD3-B28F469C2508}" type="presOf" srcId="{E1C275A0-81B3-456D-9CCB-54CCD3CA33D7}" destId="{F32CD77B-8012-4B2C-9DC3-1DE9424D3338}" srcOrd="0" destOrd="0" presId="urn:microsoft.com/office/officeart/2018/2/layout/IconVerticalSolidList"/>
    <dgm:cxn modelId="{AE7E262E-CB2A-4836-A25D-4F70CABF704A}" srcId="{E1C275A0-81B3-456D-9CCB-54CCD3CA33D7}" destId="{FE88B646-AF4C-44B0-87A3-722E3607E50F}" srcOrd="1" destOrd="0" parTransId="{E72BABB9-F8D3-4E73-B464-71933D8FA721}" sibTransId="{453D0ACF-4160-4C79-A515-3DC37383E998}"/>
    <dgm:cxn modelId="{4BEEC98A-998A-4409-B41D-1C3109A3F1E9}" type="presOf" srcId="{FE88B646-AF4C-44B0-87A3-722E3607E50F}" destId="{F2368913-EEE5-4C51-A90D-7F52B0A7DE2C}" srcOrd="0" destOrd="0" presId="urn:microsoft.com/office/officeart/2018/2/layout/IconVerticalSolidList"/>
    <dgm:cxn modelId="{4B286B9A-0F1B-4298-897C-15A6C16BCA04}" srcId="{E1C275A0-81B3-456D-9CCB-54CCD3CA33D7}" destId="{9FC7D7A6-C8B0-4E90-8380-2A17E13525E9}" srcOrd="0" destOrd="0" parTransId="{0D2A5013-5E61-4267-9684-8576B530CFEF}" sibTransId="{F70505A9-F3F3-4A67-855A-236F8659DD55}"/>
    <dgm:cxn modelId="{73B66D9E-5B9A-42C9-96E8-37177510126D}" type="presOf" srcId="{21AA3F0B-A434-4802-AE49-D1833FECF8D3}" destId="{CC024A96-5750-43E3-B6DC-0331952849EB}" srcOrd="0" destOrd="0" presId="urn:microsoft.com/office/officeart/2018/2/layout/IconVerticalSolidList"/>
    <dgm:cxn modelId="{E2BE5CC5-5933-4104-9398-645729AC6EFD}" srcId="{E1C275A0-81B3-456D-9CCB-54CCD3CA33D7}" destId="{21AA3F0B-A434-4802-AE49-D1833FECF8D3}" srcOrd="2" destOrd="0" parTransId="{11DAF3B9-0287-4B98-8C2F-FD5548D2739C}" sibTransId="{F1D44464-1759-4603-BAAA-9963C6C674D6}"/>
    <dgm:cxn modelId="{382229E7-9717-4F83-AFAF-0BE281A88891}" type="presOf" srcId="{9FC7D7A6-C8B0-4E90-8380-2A17E13525E9}" destId="{D43C63E8-8DBC-44CA-8CD1-F3FDF4685CE8}" srcOrd="0" destOrd="0" presId="urn:microsoft.com/office/officeart/2018/2/layout/IconVerticalSolidList"/>
    <dgm:cxn modelId="{D4FFA33C-E23A-4BC8-AA58-273C8A14B292}" type="presParOf" srcId="{F32CD77B-8012-4B2C-9DC3-1DE9424D3338}" destId="{4B0DBFBB-3E42-498D-A5AD-333671D374AE}" srcOrd="0" destOrd="0" presId="urn:microsoft.com/office/officeart/2018/2/layout/IconVerticalSolidList"/>
    <dgm:cxn modelId="{B123041E-2A6D-4570-B6D3-FD0B4D814EFB}" type="presParOf" srcId="{4B0DBFBB-3E42-498D-A5AD-333671D374AE}" destId="{21B3BC01-3978-4965-8E6D-280161F67FB7}" srcOrd="0" destOrd="0" presId="urn:microsoft.com/office/officeart/2018/2/layout/IconVerticalSolidList"/>
    <dgm:cxn modelId="{6C08AB6B-EBFD-4DA5-AA46-F9F214D803B4}" type="presParOf" srcId="{4B0DBFBB-3E42-498D-A5AD-333671D374AE}" destId="{439F494A-81C8-4206-9490-B894881622D5}" srcOrd="1" destOrd="0" presId="urn:microsoft.com/office/officeart/2018/2/layout/IconVerticalSolidList"/>
    <dgm:cxn modelId="{35CC4465-4D05-4DFE-99EE-FB129C3C37CD}" type="presParOf" srcId="{4B0DBFBB-3E42-498D-A5AD-333671D374AE}" destId="{28EB06ED-7C15-423C-A449-3EABEF174A63}" srcOrd="2" destOrd="0" presId="urn:microsoft.com/office/officeart/2018/2/layout/IconVerticalSolidList"/>
    <dgm:cxn modelId="{167EBED3-786B-408A-8A98-B0C47E2A014C}" type="presParOf" srcId="{4B0DBFBB-3E42-498D-A5AD-333671D374AE}" destId="{D43C63E8-8DBC-44CA-8CD1-F3FDF4685CE8}" srcOrd="3" destOrd="0" presId="urn:microsoft.com/office/officeart/2018/2/layout/IconVerticalSolidList"/>
    <dgm:cxn modelId="{EA47B3AB-5EF9-4030-957C-66E1BAC65234}" type="presParOf" srcId="{F32CD77B-8012-4B2C-9DC3-1DE9424D3338}" destId="{D2D97E53-B4A5-43D4-86D7-73A685D0A429}" srcOrd="1" destOrd="0" presId="urn:microsoft.com/office/officeart/2018/2/layout/IconVerticalSolidList"/>
    <dgm:cxn modelId="{ADBC7401-321F-4471-BC89-693DF793717C}" type="presParOf" srcId="{F32CD77B-8012-4B2C-9DC3-1DE9424D3338}" destId="{833D93CC-F901-4E58-95CA-FD2C18BCD18E}" srcOrd="2" destOrd="0" presId="urn:microsoft.com/office/officeart/2018/2/layout/IconVerticalSolidList"/>
    <dgm:cxn modelId="{EFE66EDC-043D-4D45-BAE1-297858B4A008}" type="presParOf" srcId="{833D93CC-F901-4E58-95CA-FD2C18BCD18E}" destId="{AB8A94F6-7E8E-47D3-9C3E-5B7F1352596C}" srcOrd="0" destOrd="0" presId="urn:microsoft.com/office/officeart/2018/2/layout/IconVerticalSolidList"/>
    <dgm:cxn modelId="{84A0CF8B-B1CE-4158-979A-CBBEB5DFF306}" type="presParOf" srcId="{833D93CC-F901-4E58-95CA-FD2C18BCD18E}" destId="{D7DF2811-B880-4AB7-9730-5A0A9AE702BE}" srcOrd="1" destOrd="0" presId="urn:microsoft.com/office/officeart/2018/2/layout/IconVerticalSolidList"/>
    <dgm:cxn modelId="{7B2FADDC-4EEC-42DC-B462-E5714427DE1F}" type="presParOf" srcId="{833D93CC-F901-4E58-95CA-FD2C18BCD18E}" destId="{6C07FBCC-6096-4C9B-8CFE-630740145416}" srcOrd="2" destOrd="0" presId="urn:microsoft.com/office/officeart/2018/2/layout/IconVerticalSolidList"/>
    <dgm:cxn modelId="{61020ECC-7C3B-44BC-AA9F-D86316927FA1}" type="presParOf" srcId="{833D93CC-F901-4E58-95CA-FD2C18BCD18E}" destId="{F2368913-EEE5-4C51-A90D-7F52B0A7DE2C}" srcOrd="3" destOrd="0" presId="urn:microsoft.com/office/officeart/2018/2/layout/IconVerticalSolidList"/>
    <dgm:cxn modelId="{56748476-836E-4EE5-BAC6-A13E7A480D11}" type="presParOf" srcId="{F32CD77B-8012-4B2C-9DC3-1DE9424D3338}" destId="{09E04437-E4C6-4BFE-949F-7DD798EE5C64}" srcOrd="3" destOrd="0" presId="urn:microsoft.com/office/officeart/2018/2/layout/IconVerticalSolidList"/>
    <dgm:cxn modelId="{C2DB8E21-A256-4D6F-B498-59D3CAEDDFF8}" type="presParOf" srcId="{F32CD77B-8012-4B2C-9DC3-1DE9424D3338}" destId="{FFB5AA3C-DE4F-4EC8-9FD7-231AF1C72472}" srcOrd="4" destOrd="0" presId="urn:microsoft.com/office/officeart/2018/2/layout/IconVerticalSolidList"/>
    <dgm:cxn modelId="{09219548-66EA-4225-A84F-60306124B058}" type="presParOf" srcId="{FFB5AA3C-DE4F-4EC8-9FD7-231AF1C72472}" destId="{25616659-7C0E-40B8-82A8-649EEEAB4E20}" srcOrd="0" destOrd="0" presId="urn:microsoft.com/office/officeart/2018/2/layout/IconVerticalSolidList"/>
    <dgm:cxn modelId="{F8553140-EC15-4D83-A9F0-8D452E7D21DB}" type="presParOf" srcId="{FFB5AA3C-DE4F-4EC8-9FD7-231AF1C72472}" destId="{04D7003F-0201-473A-B8D4-945A77F1BCDB}" srcOrd="1" destOrd="0" presId="urn:microsoft.com/office/officeart/2018/2/layout/IconVerticalSolidList"/>
    <dgm:cxn modelId="{14E0E544-4E15-465F-ADA9-88E5D1F93026}" type="presParOf" srcId="{FFB5AA3C-DE4F-4EC8-9FD7-231AF1C72472}" destId="{FDC5061E-1093-4290-8D03-7A343063A74B}" srcOrd="2" destOrd="0" presId="urn:microsoft.com/office/officeart/2018/2/layout/IconVerticalSolidList"/>
    <dgm:cxn modelId="{7D8D7CD4-9A76-4CD8-9EBC-F23139734556}" type="presParOf" srcId="{FFB5AA3C-DE4F-4EC8-9FD7-231AF1C72472}" destId="{CC024A96-5750-43E3-B6DC-0331952849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11E0FB-B4ED-4306-9E45-40D162548C0A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C9144DD-AFA6-4D7A-9C5F-DC5AC391F3C6}">
      <dgm:prSet/>
      <dgm:spPr/>
      <dgm:t>
        <a:bodyPr/>
        <a:lstStyle/>
        <a:p>
          <a:r>
            <a:rPr lang="en-US"/>
            <a:t>Sensitivity 97%</a:t>
          </a:r>
        </a:p>
      </dgm:t>
    </dgm:pt>
    <dgm:pt modelId="{F2F39F34-95E8-4B0A-9FB8-C333CF1AE798}" type="parTrans" cxnId="{EFED62BE-B8EF-46F2-BF74-E7F0ECCCB449}">
      <dgm:prSet/>
      <dgm:spPr/>
      <dgm:t>
        <a:bodyPr/>
        <a:lstStyle/>
        <a:p>
          <a:endParaRPr lang="en-US"/>
        </a:p>
      </dgm:t>
    </dgm:pt>
    <dgm:pt modelId="{F4FBC90A-7A84-4705-BD44-EB40A1B255EC}" type="sibTrans" cxnId="{EFED62BE-B8EF-46F2-BF74-E7F0ECCCB449}">
      <dgm:prSet/>
      <dgm:spPr/>
      <dgm:t>
        <a:bodyPr/>
        <a:lstStyle/>
        <a:p>
          <a:endParaRPr lang="en-US"/>
        </a:p>
      </dgm:t>
    </dgm:pt>
    <dgm:pt modelId="{3956CF8E-2CDC-42A5-A830-57DF38FD6E8E}">
      <dgm:prSet/>
      <dgm:spPr/>
      <dgm:t>
        <a:bodyPr/>
        <a:lstStyle/>
        <a:p>
          <a:r>
            <a:rPr lang="en-US"/>
            <a:t>Specificity 62%</a:t>
          </a:r>
        </a:p>
      </dgm:t>
    </dgm:pt>
    <dgm:pt modelId="{7DEC008D-B9D3-45DB-A086-4C4810824430}" type="parTrans" cxnId="{71696F01-98B2-4A33-9181-06CAEDAB3A3A}">
      <dgm:prSet/>
      <dgm:spPr/>
      <dgm:t>
        <a:bodyPr/>
        <a:lstStyle/>
        <a:p>
          <a:endParaRPr lang="en-US"/>
        </a:p>
      </dgm:t>
    </dgm:pt>
    <dgm:pt modelId="{ADE08ED6-B43E-4BCC-B87D-4A6D8435E3A2}" type="sibTrans" cxnId="{71696F01-98B2-4A33-9181-06CAEDAB3A3A}">
      <dgm:prSet/>
      <dgm:spPr/>
      <dgm:t>
        <a:bodyPr/>
        <a:lstStyle/>
        <a:p>
          <a:endParaRPr lang="en-US"/>
        </a:p>
      </dgm:t>
    </dgm:pt>
    <dgm:pt modelId="{F2E7E8ED-806E-4573-A047-006B651CA9D1}">
      <dgm:prSet/>
      <dgm:spPr/>
      <dgm:t>
        <a:bodyPr/>
        <a:lstStyle/>
        <a:p>
          <a:r>
            <a:rPr lang="en-US"/>
            <a:t>PPV 44%</a:t>
          </a:r>
        </a:p>
      </dgm:t>
    </dgm:pt>
    <dgm:pt modelId="{27276B76-437A-4399-8453-DDD29E086DCA}" type="parTrans" cxnId="{E5A226BE-2552-429F-A2A8-E289D19AE8CE}">
      <dgm:prSet/>
      <dgm:spPr/>
      <dgm:t>
        <a:bodyPr/>
        <a:lstStyle/>
        <a:p>
          <a:endParaRPr lang="en-US"/>
        </a:p>
      </dgm:t>
    </dgm:pt>
    <dgm:pt modelId="{7ED41BC0-3C9B-4EE6-B8B8-50CEB41EA460}" type="sibTrans" cxnId="{E5A226BE-2552-429F-A2A8-E289D19AE8CE}">
      <dgm:prSet/>
      <dgm:spPr/>
      <dgm:t>
        <a:bodyPr/>
        <a:lstStyle/>
        <a:p>
          <a:endParaRPr lang="en-US"/>
        </a:p>
      </dgm:t>
    </dgm:pt>
    <dgm:pt modelId="{01D19C8E-8EB6-447F-8882-12C7480C72EA}">
      <dgm:prSet/>
      <dgm:spPr/>
      <dgm:t>
        <a:bodyPr/>
        <a:lstStyle/>
        <a:p>
          <a:r>
            <a:rPr lang="en-US"/>
            <a:t>NPV 99%</a:t>
          </a:r>
        </a:p>
      </dgm:t>
    </dgm:pt>
    <dgm:pt modelId="{22966CC6-7A33-4E16-B6B3-1395C3063DD6}" type="parTrans" cxnId="{4BFAC8C5-7FB6-468A-9ADD-37E05AED80AA}">
      <dgm:prSet/>
      <dgm:spPr/>
      <dgm:t>
        <a:bodyPr/>
        <a:lstStyle/>
        <a:p>
          <a:endParaRPr lang="en-US"/>
        </a:p>
      </dgm:t>
    </dgm:pt>
    <dgm:pt modelId="{3EDA4C1E-86A8-4163-A126-44DF8B14443E}" type="sibTrans" cxnId="{4BFAC8C5-7FB6-468A-9ADD-37E05AED80AA}">
      <dgm:prSet/>
      <dgm:spPr/>
      <dgm:t>
        <a:bodyPr/>
        <a:lstStyle/>
        <a:p>
          <a:endParaRPr lang="en-US"/>
        </a:p>
      </dgm:t>
    </dgm:pt>
    <dgm:pt modelId="{98641B8C-D067-4074-A34C-BF7F1D2D054F}">
      <dgm:prSet/>
      <dgm:spPr/>
      <dgm:t>
        <a:bodyPr/>
        <a:lstStyle/>
        <a:p>
          <a:r>
            <a:rPr lang="en-US"/>
            <a:t>Not internally validated</a:t>
          </a:r>
        </a:p>
      </dgm:t>
    </dgm:pt>
    <dgm:pt modelId="{FE4A4253-5491-48C9-98B1-B40FB5EB2D8B}" type="parTrans" cxnId="{DA6CD639-0BB9-44E0-8EEE-E5AA655FD6BF}">
      <dgm:prSet/>
      <dgm:spPr/>
      <dgm:t>
        <a:bodyPr/>
        <a:lstStyle/>
        <a:p>
          <a:endParaRPr lang="en-US"/>
        </a:p>
      </dgm:t>
    </dgm:pt>
    <dgm:pt modelId="{89EE19F4-8851-46BF-B833-3D78B7D3A9FA}" type="sibTrans" cxnId="{DA6CD639-0BB9-44E0-8EEE-E5AA655FD6BF}">
      <dgm:prSet/>
      <dgm:spPr/>
      <dgm:t>
        <a:bodyPr/>
        <a:lstStyle/>
        <a:p>
          <a:endParaRPr lang="en-US"/>
        </a:p>
      </dgm:t>
    </dgm:pt>
    <dgm:pt modelId="{5D005FD2-1673-4E34-8F3B-E5DC3ACEB870}">
      <dgm:prSet/>
      <dgm:spPr/>
      <dgm:t>
        <a:bodyPr/>
        <a:lstStyle/>
        <a:p>
          <a:r>
            <a:rPr lang="en-US"/>
            <a:t>Not externally validated</a:t>
          </a:r>
        </a:p>
      </dgm:t>
    </dgm:pt>
    <dgm:pt modelId="{492B00DC-3431-4150-AABA-21847C3FDE76}" type="parTrans" cxnId="{7C819987-A39B-449D-BDB9-F25D9DBDFBD2}">
      <dgm:prSet/>
      <dgm:spPr/>
      <dgm:t>
        <a:bodyPr/>
        <a:lstStyle/>
        <a:p>
          <a:endParaRPr lang="en-US"/>
        </a:p>
      </dgm:t>
    </dgm:pt>
    <dgm:pt modelId="{D4861C67-D1AE-46D8-8F8D-09259D580E3B}" type="sibTrans" cxnId="{7C819987-A39B-449D-BDB9-F25D9DBDFBD2}">
      <dgm:prSet/>
      <dgm:spPr/>
      <dgm:t>
        <a:bodyPr/>
        <a:lstStyle/>
        <a:p>
          <a:endParaRPr lang="en-US"/>
        </a:p>
      </dgm:t>
    </dgm:pt>
    <dgm:pt modelId="{E03F2FD1-A594-8B4B-8288-44F5D140DFE6}" type="pres">
      <dgm:prSet presAssocID="{4811E0FB-B4ED-4306-9E45-40D162548C0A}" presName="diagram" presStyleCnt="0">
        <dgm:presLayoutVars>
          <dgm:dir/>
          <dgm:resizeHandles val="exact"/>
        </dgm:presLayoutVars>
      </dgm:prSet>
      <dgm:spPr/>
    </dgm:pt>
    <dgm:pt modelId="{CA3DD6B9-38A8-6042-A0FD-2C6A9968758A}" type="pres">
      <dgm:prSet presAssocID="{9C9144DD-AFA6-4D7A-9C5F-DC5AC391F3C6}" presName="node" presStyleLbl="node1" presStyleIdx="0" presStyleCnt="6">
        <dgm:presLayoutVars>
          <dgm:bulletEnabled val="1"/>
        </dgm:presLayoutVars>
      </dgm:prSet>
      <dgm:spPr/>
    </dgm:pt>
    <dgm:pt modelId="{FFC82381-CDB9-B24F-8D59-4B99A8B37067}" type="pres">
      <dgm:prSet presAssocID="{F4FBC90A-7A84-4705-BD44-EB40A1B255EC}" presName="sibTrans" presStyleCnt="0"/>
      <dgm:spPr/>
    </dgm:pt>
    <dgm:pt modelId="{3A7210EF-D8D1-2744-BBB6-DDBEF20F1524}" type="pres">
      <dgm:prSet presAssocID="{3956CF8E-2CDC-42A5-A830-57DF38FD6E8E}" presName="node" presStyleLbl="node1" presStyleIdx="1" presStyleCnt="6">
        <dgm:presLayoutVars>
          <dgm:bulletEnabled val="1"/>
        </dgm:presLayoutVars>
      </dgm:prSet>
      <dgm:spPr/>
    </dgm:pt>
    <dgm:pt modelId="{E1A3B727-DD52-E54F-B76F-34E794C9DF23}" type="pres">
      <dgm:prSet presAssocID="{ADE08ED6-B43E-4BCC-B87D-4A6D8435E3A2}" presName="sibTrans" presStyleCnt="0"/>
      <dgm:spPr/>
    </dgm:pt>
    <dgm:pt modelId="{5186BD01-21C1-7947-A322-64928DACF58B}" type="pres">
      <dgm:prSet presAssocID="{F2E7E8ED-806E-4573-A047-006B651CA9D1}" presName="node" presStyleLbl="node1" presStyleIdx="2" presStyleCnt="6">
        <dgm:presLayoutVars>
          <dgm:bulletEnabled val="1"/>
        </dgm:presLayoutVars>
      </dgm:prSet>
      <dgm:spPr/>
    </dgm:pt>
    <dgm:pt modelId="{C703F4E5-5996-C94D-8B56-51D0C3406491}" type="pres">
      <dgm:prSet presAssocID="{7ED41BC0-3C9B-4EE6-B8B8-50CEB41EA460}" presName="sibTrans" presStyleCnt="0"/>
      <dgm:spPr/>
    </dgm:pt>
    <dgm:pt modelId="{F24EE20F-BA17-594B-A646-6C026BCF118E}" type="pres">
      <dgm:prSet presAssocID="{01D19C8E-8EB6-447F-8882-12C7480C72EA}" presName="node" presStyleLbl="node1" presStyleIdx="3" presStyleCnt="6">
        <dgm:presLayoutVars>
          <dgm:bulletEnabled val="1"/>
        </dgm:presLayoutVars>
      </dgm:prSet>
      <dgm:spPr/>
    </dgm:pt>
    <dgm:pt modelId="{070C78F7-C81E-1241-A076-8469D571234D}" type="pres">
      <dgm:prSet presAssocID="{3EDA4C1E-86A8-4163-A126-44DF8B14443E}" presName="sibTrans" presStyleCnt="0"/>
      <dgm:spPr/>
    </dgm:pt>
    <dgm:pt modelId="{BAE46F9F-A7C6-CB46-8366-CA1F4E75384B}" type="pres">
      <dgm:prSet presAssocID="{98641B8C-D067-4074-A34C-BF7F1D2D054F}" presName="node" presStyleLbl="node1" presStyleIdx="4" presStyleCnt="6">
        <dgm:presLayoutVars>
          <dgm:bulletEnabled val="1"/>
        </dgm:presLayoutVars>
      </dgm:prSet>
      <dgm:spPr/>
    </dgm:pt>
    <dgm:pt modelId="{22EED726-700D-7444-8318-8D8F35FFCF4A}" type="pres">
      <dgm:prSet presAssocID="{89EE19F4-8851-46BF-B833-3D78B7D3A9FA}" presName="sibTrans" presStyleCnt="0"/>
      <dgm:spPr/>
    </dgm:pt>
    <dgm:pt modelId="{048D9B5E-706D-5746-B897-6A1DA0FCC028}" type="pres">
      <dgm:prSet presAssocID="{5D005FD2-1673-4E34-8F3B-E5DC3ACEB870}" presName="node" presStyleLbl="node1" presStyleIdx="5" presStyleCnt="6">
        <dgm:presLayoutVars>
          <dgm:bulletEnabled val="1"/>
        </dgm:presLayoutVars>
      </dgm:prSet>
      <dgm:spPr/>
    </dgm:pt>
  </dgm:ptLst>
  <dgm:cxnLst>
    <dgm:cxn modelId="{71696F01-98B2-4A33-9181-06CAEDAB3A3A}" srcId="{4811E0FB-B4ED-4306-9E45-40D162548C0A}" destId="{3956CF8E-2CDC-42A5-A830-57DF38FD6E8E}" srcOrd="1" destOrd="0" parTransId="{7DEC008D-B9D3-45DB-A086-4C4810824430}" sibTransId="{ADE08ED6-B43E-4BCC-B87D-4A6D8435E3A2}"/>
    <dgm:cxn modelId="{12BCBF20-3D26-7C4F-9C5B-A24B83C77F17}" type="presOf" srcId="{3956CF8E-2CDC-42A5-A830-57DF38FD6E8E}" destId="{3A7210EF-D8D1-2744-BBB6-DDBEF20F1524}" srcOrd="0" destOrd="0" presId="urn:microsoft.com/office/officeart/2005/8/layout/default"/>
    <dgm:cxn modelId="{CDFA2B2E-992E-1147-9240-823ADCA5D2F8}" type="presOf" srcId="{F2E7E8ED-806E-4573-A047-006B651CA9D1}" destId="{5186BD01-21C1-7947-A322-64928DACF58B}" srcOrd="0" destOrd="0" presId="urn:microsoft.com/office/officeart/2005/8/layout/default"/>
    <dgm:cxn modelId="{7FD73E33-8A0D-9B4C-97CC-F7316B5AA8A0}" type="presOf" srcId="{01D19C8E-8EB6-447F-8882-12C7480C72EA}" destId="{F24EE20F-BA17-594B-A646-6C026BCF118E}" srcOrd="0" destOrd="0" presId="urn:microsoft.com/office/officeart/2005/8/layout/default"/>
    <dgm:cxn modelId="{DA6CD639-0BB9-44E0-8EEE-E5AA655FD6BF}" srcId="{4811E0FB-B4ED-4306-9E45-40D162548C0A}" destId="{98641B8C-D067-4074-A34C-BF7F1D2D054F}" srcOrd="4" destOrd="0" parTransId="{FE4A4253-5491-48C9-98B1-B40FB5EB2D8B}" sibTransId="{89EE19F4-8851-46BF-B833-3D78B7D3A9FA}"/>
    <dgm:cxn modelId="{072E283E-16EB-B342-AFCB-C20E9EE83BFB}" type="presOf" srcId="{4811E0FB-B4ED-4306-9E45-40D162548C0A}" destId="{E03F2FD1-A594-8B4B-8288-44F5D140DFE6}" srcOrd="0" destOrd="0" presId="urn:microsoft.com/office/officeart/2005/8/layout/default"/>
    <dgm:cxn modelId="{CF1C314A-51FF-7843-8914-E6A456755CFB}" type="presOf" srcId="{5D005FD2-1673-4E34-8F3B-E5DC3ACEB870}" destId="{048D9B5E-706D-5746-B897-6A1DA0FCC028}" srcOrd="0" destOrd="0" presId="urn:microsoft.com/office/officeart/2005/8/layout/default"/>
    <dgm:cxn modelId="{7C819987-A39B-449D-BDB9-F25D9DBDFBD2}" srcId="{4811E0FB-B4ED-4306-9E45-40D162548C0A}" destId="{5D005FD2-1673-4E34-8F3B-E5DC3ACEB870}" srcOrd="5" destOrd="0" parTransId="{492B00DC-3431-4150-AABA-21847C3FDE76}" sibTransId="{D4861C67-D1AE-46D8-8F8D-09259D580E3B}"/>
    <dgm:cxn modelId="{298B0D97-38F6-B94C-AA20-AA86ABC32142}" type="presOf" srcId="{98641B8C-D067-4074-A34C-BF7F1D2D054F}" destId="{BAE46F9F-A7C6-CB46-8366-CA1F4E75384B}" srcOrd="0" destOrd="0" presId="urn:microsoft.com/office/officeart/2005/8/layout/default"/>
    <dgm:cxn modelId="{E5A226BE-2552-429F-A2A8-E289D19AE8CE}" srcId="{4811E0FB-B4ED-4306-9E45-40D162548C0A}" destId="{F2E7E8ED-806E-4573-A047-006B651CA9D1}" srcOrd="2" destOrd="0" parTransId="{27276B76-437A-4399-8453-DDD29E086DCA}" sibTransId="{7ED41BC0-3C9B-4EE6-B8B8-50CEB41EA460}"/>
    <dgm:cxn modelId="{EFED62BE-B8EF-46F2-BF74-E7F0ECCCB449}" srcId="{4811E0FB-B4ED-4306-9E45-40D162548C0A}" destId="{9C9144DD-AFA6-4D7A-9C5F-DC5AC391F3C6}" srcOrd="0" destOrd="0" parTransId="{F2F39F34-95E8-4B0A-9FB8-C333CF1AE798}" sibTransId="{F4FBC90A-7A84-4705-BD44-EB40A1B255EC}"/>
    <dgm:cxn modelId="{4BFAC8C5-7FB6-468A-9ADD-37E05AED80AA}" srcId="{4811E0FB-B4ED-4306-9E45-40D162548C0A}" destId="{01D19C8E-8EB6-447F-8882-12C7480C72EA}" srcOrd="3" destOrd="0" parTransId="{22966CC6-7A33-4E16-B6B3-1395C3063DD6}" sibTransId="{3EDA4C1E-86A8-4163-A126-44DF8B14443E}"/>
    <dgm:cxn modelId="{17F315DB-3BEB-A64C-ABB7-57BE0F6C8608}" type="presOf" srcId="{9C9144DD-AFA6-4D7A-9C5F-DC5AC391F3C6}" destId="{CA3DD6B9-38A8-6042-A0FD-2C6A9968758A}" srcOrd="0" destOrd="0" presId="urn:microsoft.com/office/officeart/2005/8/layout/default"/>
    <dgm:cxn modelId="{35E7FF78-EA79-5446-9AF9-B247FEEF7EF7}" type="presParOf" srcId="{E03F2FD1-A594-8B4B-8288-44F5D140DFE6}" destId="{CA3DD6B9-38A8-6042-A0FD-2C6A9968758A}" srcOrd="0" destOrd="0" presId="urn:microsoft.com/office/officeart/2005/8/layout/default"/>
    <dgm:cxn modelId="{4F1D9956-ACA5-704C-AB49-DDECCEA908FB}" type="presParOf" srcId="{E03F2FD1-A594-8B4B-8288-44F5D140DFE6}" destId="{FFC82381-CDB9-B24F-8D59-4B99A8B37067}" srcOrd="1" destOrd="0" presId="urn:microsoft.com/office/officeart/2005/8/layout/default"/>
    <dgm:cxn modelId="{93795918-5DF1-214B-8847-FB4EB3267153}" type="presParOf" srcId="{E03F2FD1-A594-8B4B-8288-44F5D140DFE6}" destId="{3A7210EF-D8D1-2744-BBB6-DDBEF20F1524}" srcOrd="2" destOrd="0" presId="urn:microsoft.com/office/officeart/2005/8/layout/default"/>
    <dgm:cxn modelId="{356CFBC6-8C59-804D-BD8F-DEC6D07600DE}" type="presParOf" srcId="{E03F2FD1-A594-8B4B-8288-44F5D140DFE6}" destId="{E1A3B727-DD52-E54F-B76F-34E794C9DF23}" srcOrd="3" destOrd="0" presId="urn:microsoft.com/office/officeart/2005/8/layout/default"/>
    <dgm:cxn modelId="{4B975417-FFDF-5345-9A8B-DA098D56D521}" type="presParOf" srcId="{E03F2FD1-A594-8B4B-8288-44F5D140DFE6}" destId="{5186BD01-21C1-7947-A322-64928DACF58B}" srcOrd="4" destOrd="0" presId="urn:microsoft.com/office/officeart/2005/8/layout/default"/>
    <dgm:cxn modelId="{EC6378A9-1F0D-074A-B66D-C4BFF12CCC9D}" type="presParOf" srcId="{E03F2FD1-A594-8B4B-8288-44F5D140DFE6}" destId="{C703F4E5-5996-C94D-8B56-51D0C3406491}" srcOrd="5" destOrd="0" presId="urn:microsoft.com/office/officeart/2005/8/layout/default"/>
    <dgm:cxn modelId="{0AC714DC-C2B4-1D4A-B172-AEE79A987F03}" type="presParOf" srcId="{E03F2FD1-A594-8B4B-8288-44F5D140DFE6}" destId="{F24EE20F-BA17-594B-A646-6C026BCF118E}" srcOrd="6" destOrd="0" presId="urn:microsoft.com/office/officeart/2005/8/layout/default"/>
    <dgm:cxn modelId="{CF2CAD5A-543E-C74F-B7EA-47134F64E334}" type="presParOf" srcId="{E03F2FD1-A594-8B4B-8288-44F5D140DFE6}" destId="{070C78F7-C81E-1241-A076-8469D571234D}" srcOrd="7" destOrd="0" presId="urn:microsoft.com/office/officeart/2005/8/layout/default"/>
    <dgm:cxn modelId="{F3D842E1-2547-224D-A60A-98B7A1EE01DC}" type="presParOf" srcId="{E03F2FD1-A594-8B4B-8288-44F5D140DFE6}" destId="{BAE46F9F-A7C6-CB46-8366-CA1F4E75384B}" srcOrd="8" destOrd="0" presId="urn:microsoft.com/office/officeart/2005/8/layout/default"/>
    <dgm:cxn modelId="{2813C2AA-DCA9-CE4A-80D0-DD269C011135}" type="presParOf" srcId="{E03F2FD1-A594-8B4B-8288-44F5D140DFE6}" destId="{22EED726-700D-7444-8318-8D8F35FFCF4A}" srcOrd="9" destOrd="0" presId="urn:microsoft.com/office/officeart/2005/8/layout/default"/>
    <dgm:cxn modelId="{6410CB7A-4A4D-304F-AD2D-51E41B6D4DD5}" type="presParOf" srcId="{E03F2FD1-A594-8B4B-8288-44F5D140DFE6}" destId="{048D9B5E-706D-5746-B897-6A1DA0FCC0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113AAF-1355-4B90-9842-5AAFBCD137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EA618C-DD66-4344-8776-FC0616719ACF}">
      <dgm:prSet/>
      <dgm:spPr/>
      <dgm:t>
        <a:bodyPr/>
        <a:lstStyle/>
        <a:p>
          <a:r>
            <a:rPr lang="en-US"/>
            <a:t>OESIL score &gt; 1 is predictive of mortality</a:t>
          </a:r>
        </a:p>
      </dgm:t>
    </dgm:pt>
    <dgm:pt modelId="{6808F66B-72D8-4DE2-AD10-9E3B2FCCE5B5}" type="parTrans" cxnId="{539674F7-D98A-47D5-9801-B408E03D5F39}">
      <dgm:prSet/>
      <dgm:spPr/>
      <dgm:t>
        <a:bodyPr/>
        <a:lstStyle/>
        <a:p>
          <a:endParaRPr lang="en-US"/>
        </a:p>
      </dgm:t>
    </dgm:pt>
    <dgm:pt modelId="{36E6EF2E-B571-473C-BE76-92D6151EEBDB}" type="sibTrans" cxnId="{539674F7-D98A-47D5-9801-B408E03D5F39}">
      <dgm:prSet/>
      <dgm:spPr/>
      <dgm:t>
        <a:bodyPr/>
        <a:lstStyle/>
        <a:p>
          <a:endParaRPr lang="en-US"/>
        </a:p>
      </dgm:t>
    </dgm:pt>
    <dgm:pt modelId="{96C50157-6CD1-492D-A8A2-FB3CAD5C80B0}">
      <dgm:prSet/>
      <dgm:spPr/>
      <dgm:t>
        <a:bodyPr/>
        <a:lstStyle/>
        <a:p>
          <a:r>
            <a:rPr lang="en-US"/>
            <a:t>The higher the score, worse is mortality rate</a:t>
          </a:r>
        </a:p>
      </dgm:t>
    </dgm:pt>
    <dgm:pt modelId="{B7EABC92-5B84-4E12-A927-E50B87D49170}" type="parTrans" cxnId="{D74509F4-36E7-46F9-8D23-985A92711FBD}">
      <dgm:prSet/>
      <dgm:spPr/>
      <dgm:t>
        <a:bodyPr/>
        <a:lstStyle/>
        <a:p>
          <a:endParaRPr lang="en-US"/>
        </a:p>
      </dgm:t>
    </dgm:pt>
    <dgm:pt modelId="{77767716-01C3-475A-85B1-269FA4798535}" type="sibTrans" cxnId="{D74509F4-36E7-46F9-8D23-985A92711FBD}">
      <dgm:prSet/>
      <dgm:spPr/>
      <dgm:t>
        <a:bodyPr/>
        <a:lstStyle/>
        <a:p>
          <a:endParaRPr lang="en-US"/>
        </a:p>
      </dgm:t>
    </dgm:pt>
    <dgm:pt modelId="{7FE318B5-3145-D94B-9A64-CEC3FD35DD46}" type="pres">
      <dgm:prSet presAssocID="{40113AAF-1355-4B90-9842-5AAFBCD1374E}" presName="linear" presStyleCnt="0">
        <dgm:presLayoutVars>
          <dgm:animLvl val="lvl"/>
          <dgm:resizeHandles val="exact"/>
        </dgm:presLayoutVars>
      </dgm:prSet>
      <dgm:spPr/>
    </dgm:pt>
    <dgm:pt modelId="{0DA7CCD7-65BB-C644-8BF4-54B5530090E7}" type="pres">
      <dgm:prSet presAssocID="{21EA618C-DD66-4344-8776-FC0616719A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E88EBD-E33A-EF42-9516-1A6E12DDE84A}" type="pres">
      <dgm:prSet presAssocID="{36E6EF2E-B571-473C-BE76-92D6151EEBDB}" presName="spacer" presStyleCnt="0"/>
      <dgm:spPr/>
    </dgm:pt>
    <dgm:pt modelId="{FF1CDC8E-77AE-D647-8BFA-6B5D8E1AFD7F}" type="pres">
      <dgm:prSet presAssocID="{96C50157-6CD1-492D-A8A2-FB3CAD5C80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8BD9251-535E-AC47-9683-7BFAC0B9D65D}" type="presOf" srcId="{40113AAF-1355-4B90-9842-5AAFBCD1374E}" destId="{7FE318B5-3145-D94B-9A64-CEC3FD35DD46}" srcOrd="0" destOrd="0" presId="urn:microsoft.com/office/officeart/2005/8/layout/vList2"/>
    <dgm:cxn modelId="{73E47B53-20C2-A949-BA74-4BE11ED90EA6}" type="presOf" srcId="{21EA618C-DD66-4344-8776-FC0616719ACF}" destId="{0DA7CCD7-65BB-C644-8BF4-54B5530090E7}" srcOrd="0" destOrd="0" presId="urn:microsoft.com/office/officeart/2005/8/layout/vList2"/>
    <dgm:cxn modelId="{DEF9AC90-79DC-1141-ACD8-E27C3BC2239A}" type="presOf" srcId="{96C50157-6CD1-492D-A8A2-FB3CAD5C80B0}" destId="{FF1CDC8E-77AE-D647-8BFA-6B5D8E1AFD7F}" srcOrd="0" destOrd="0" presId="urn:microsoft.com/office/officeart/2005/8/layout/vList2"/>
    <dgm:cxn modelId="{D74509F4-36E7-46F9-8D23-985A92711FBD}" srcId="{40113AAF-1355-4B90-9842-5AAFBCD1374E}" destId="{96C50157-6CD1-492D-A8A2-FB3CAD5C80B0}" srcOrd="1" destOrd="0" parTransId="{B7EABC92-5B84-4E12-A927-E50B87D49170}" sibTransId="{77767716-01C3-475A-85B1-269FA4798535}"/>
    <dgm:cxn modelId="{539674F7-D98A-47D5-9801-B408E03D5F39}" srcId="{40113AAF-1355-4B90-9842-5AAFBCD1374E}" destId="{21EA618C-DD66-4344-8776-FC0616719ACF}" srcOrd="0" destOrd="0" parTransId="{6808F66B-72D8-4DE2-AD10-9E3B2FCCE5B5}" sibTransId="{36E6EF2E-B571-473C-BE76-92D6151EEBDB}"/>
    <dgm:cxn modelId="{74827D7A-E748-6340-A443-6806A8074F29}" type="presParOf" srcId="{7FE318B5-3145-D94B-9A64-CEC3FD35DD46}" destId="{0DA7CCD7-65BB-C644-8BF4-54B5530090E7}" srcOrd="0" destOrd="0" presId="urn:microsoft.com/office/officeart/2005/8/layout/vList2"/>
    <dgm:cxn modelId="{893F4ACD-C9AB-1046-84F0-00F843DE205D}" type="presParOf" srcId="{7FE318B5-3145-D94B-9A64-CEC3FD35DD46}" destId="{A8E88EBD-E33A-EF42-9516-1A6E12DDE84A}" srcOrd="1" destOrd="0" presId="urn:microsoft.com/office/officeart/2005/8/layout/vList2"/>
    <dgm:cxn modelId="{B635E83F-286D-7744-A097-8D4C8FEC646E}" type="presParOf" srcId="{7FE318B5-3145-D94B-9A64-CEC3FD35DD46}" destId="{FF1CDC8E-77AE-D647-8BFA-6B5D8E1AFD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774771-6B7F-49A3-8877-E478E92B12C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A56B8D7-6F2E-4725-BEED-99ECDF7BCF88}">
      <dgm:prSet/>
      <dgm:spPr/>
      <dgm:t>
        <a:bodyPr/>
        <a:lstStyle/>
        <a:p>
          <a:r>
            <a:rPr lang="en-US"/>
            <a:t>Based on risk and prognosis</a:t>
          </a:r>
        </a:p>
      </dgm:t>
    </dgm:pt>
    <dgm:pt modelId="{1AECB059-BEB6-4610-A735-272AED7A8CD6}" type="parTrans" cxnId="{3758B5F0-7945-49F5-A0B0-101C1006669E}">
      <dgm:prSet/>
      <dgm:spPr/>
      <dgm:t>
        <a:bodyPr/>
        <a:lstStyle/>
        <a:p>
          <a:endParaRPr lang="en-US"/>
        </a:p>
      </dgm:t>
    </dgm:pt>
    <dgm:pt modelId="{390AFF56-2AD2-4CFC-8BBB-8F43F6DBDDD9}" type="sibTrans" cxnId="{3758B5F0-7945-49F5-A0B0-101C1006669E}">
      <dgm:prSet/>
      <dgm:spPr/>
      <dgm:t>
        <a:bodyPr/>
        <a:lstStyle/>
        <a:p>
          <a:endParaRPr lang="en-US"/>
        </a:p>
      </dgm:t>
    </dgm:pt>
    <dgm:pt modelId="{159946FB-3E09-4FCE-87E0-41EC9AF34906}">
      <dgm:prSet/>
      <dgm:spPr/>
      <dgm:t>
        <a:bodyPr/>
        <a:lstStyle/>
        <a:p>
          <a:r>
            <a:rPr lang="en-US"/>
            <a:t>and not on diagnosis (if diagnosis is not possible and often difficult to make)</a:t>
          </a:r>
        </a:p>
      </dgm:t>
    </dgm:pt>
    <dgm:pt modelId="{CA47A1FE-CB4C-4FEB-A1BA-C5661C6BA6C7}" type="parTrans" cxnId="{C19AF715-EE2E-4E14-91CF-8DEA43E26695}">
      <dgm:prSet/>
      <dgm:spPr/>
      <dgm:t>
        <a:bodyPr/>
        <a:lstStyle/>
        <a:p>
          <a:endParaRPr lang="en-US"/>
        </a:p>
      </dgm:t>
    </dgm:pt>
    <dgm:pt modelId="{7A5AFA38-F465-456A-A1C6-7FAE74D0FC9A}" type="sibTrans" cxnId="{C19AF715-EE2E-4E14-91CF-8DEA43E26695}">
      <dgm:prSet/>
      <dgm:spPr/>
      <dgm:t>
        <a:bodyPr/>
        <a:lstStyle/>
        <a:p>
          <a:endParaRPr lang="en-US"/>
        </a:p>
      </dgm:t>
    </dgm:pt>
    <dgm:pt modelId="{17894065-D8F0-E142-A548-EEFE8F7A5A0C}" type="pres">
      <dgm:prSet presAssocID="{C3774771-6B7F-49A3-8877-E478E92B12C8}" presName="linear" presStyleCnt="0">
        <dgm:presLayoutVars>
          <dgm:animLvl val="lvl"/>
          <dgm:resizeHandles val="exact"/>
        </dgm:presLayoutVars>
      </dgm:prSet>
      <dgm:spPr/>
    </dgm:pt>
    <dgm:pt modelId="{06D3051E-E31C-E043-821C-2E780210056D}" type="pres">
      <dgm:prSet presAssocID="{9A56B8D7-6F2E-4725-BEED-99ECDF7BCF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0CE30D-790F-CB44-8587-33B3A9C7C838}" type="pres">
      <dgm:prSet presAssocID="{390AFF56-2AD2-4CFC-8BBB-8F43F6DBDDD9}" presName="spacer" presStyleCnt="0"/>
      <dgm:spPr/>
    </dgm:pt>
    <dgm:pt modelId="{3AAC93E9-724D-2746-94EB-6A56E3B0A2B6}" type="pres">
      <dgm:prSet presAssocID="{159946FB-3E09-4FCE-87E0-41EC9AF3490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19AF715-EE2E-4E14-91CF-8DEA43E26695}" srcId="{C3774771-6B7F-49A3-8877-E478E92B12C8}" destId="{159946FB-3E09-4FCE-87E0-41EC9AF34906}" srcOrd="1" destOrd="0" parTransId="{CA47A1FE-CB4C-4FEB-A1BA-C5661C6BA6C7}" sibTransId="{7A5AFA38-F465-456A-A1C6-7FAE74D0FC9A}"/>
    <dgm:cxn modelId="{B5B5135B-668C-5A46-8DB1-693A0B4D6F19}" type="presOf" srcId="{159946FB-3E09-4FCE-87E0-41EC9AF34906}" destId="{3AAC93E9-724D-2746-94EB-6A56E3B0A2B6}" srcOrd="0" destOrd="0" presId="urn:microsoft.com/office/officeart/2005/8/layout/vList2"/>
    <dgm:cxn modelId="{CC5DB189-E707-B040-B147-A66181DDD29B}" type="presOf" srcId="{C3774771-6B7F-49A3-8877-E478E92B12C8}" destId="{17894065-D8F0-E142-A548-EEFE8F7A5A0C}" srcOrd="0" destOrd="0" presId="urn:microsoft.com/office/officeart/2005/8/layout/vList2"/>
    <dgm:cxn modelId="{179645B6-6D1F-7143-9698-1448EBE0FA25}" type="presOf" srcId="{9A56B8D7-6F2E-4725-BEED-99ECDF7BCF88}" destId="{06D3051E-E31C-E043-821C-2E780210056D}" srcOrd="0" destOrd="0" presId="urn:microsoft.com/office/officeart/2005/8/layout/vList2"/>
    <dgm:cxn modelId="{3758B5F0-7945-49F5-A0B0-101C1006669E}" srcId="{C3774771-6B7F-49A3-8877-E478E92B12C8}" destId="{9A56B8D7-6F2E-4725-BEED-99ECDF7BCF88}" srcOrd="0" destOrd="0" parTransId="{1AECB059-BEB6-4610-A735-272AED7A8CD6}" sibTransId="{390AFF56-2AD2-4CFC-8BBB-8F43F6DBDDD9}"/>
    <dgm:cxn modelId="{CE36B683-0C5B-C549-B822-C7BEEE6CC138}" type="presParOf" srcId="{17894065-D8F0-E142-A548-EEFE8F7A5A0C}" destId="{06D3051E-E31C-E043-821C-2E780210056D}" srcOrd="0" destOrd="0" presId="urn:microsoft.com/office/officeart/2005/8/layout/vList2"/>
    <dgm:cxn modelId="{93B496D0-0E88-7F4C-9C32-44D5C59FB487}" type="presParOf" srcId="{17894065-D8F0-E142-A548-EEFE8F7A5A0C}" destId="{4E0CE30D-790F-CB44-8587-33B3A9C7C838}" srcOrd="1" destOrd="0" presId="urn:microsoft.com/office/officeart/2005/8/layout/vList2"/>
    <dgm:cxn modelId="{A3A5497E-3EC2-084C-92E8-70ED3EC60139}" type="presParOf" srcId="{17894065-D8F0-E142-A548-EEFE8F7A5A0C}" destId="{3AAC93E9-724D-2746-94EB-6A56E3B0A2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CFFBD0-5FA8-43C0-B9D3-E244AC970E7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E89FB3-AA04-418F-93FF-77E31113A0C5}">
      <dgm:prSet/>
      <dgm:spPr/>
      <dgm:t>
        <a:bodyPr/>
        <a:lstStyle/>
        <a:p>
          <a:r>
            <a:rPr lang="en-US"/>
            <a:t>Loop recorder placed for 1 month, but was asymptomatic</a:t>
          </a:r>
        </a:p>
      </dgm:t>
    </dgm:pt>
    <dgm:pt modelId="{F782D629-EFBB-4C83-9AFD-A02B696CC87A}" type="parTrans" cxnId="{619B5968-1A1C-43E1-AED0-C045CC80DD34}">
      <dgm:prSet/>
      <dgm:spPr/>
      <dgm:t>
        <a:bodyPr/>
        <a:lstStyle/>
        <a:p>
          <a:endParaRPr lang="en-US"/>
        </a:p>
      </dgm:t>
    </dgm:pt>
    <dgm:pt modelId="{C4EC2544-0B8B-4830-B5A0-135B96CA05B3}" type="sibTrans" cxnId="{619B5968-1A1C-43E1-AED0-C045CC80DD34}">
      <dgm:prSet/>
      <dgm:spPr/>
      <dgm:t>
        <a:bodyPr/>
        <a:lstStyle/>
        <a:p>
          <a:endParaRPr lang="en-US"/>
        </a:p>
      </dgm:t>
    </dgm:pt>
    <dgm:pt modelId="{E39112BA-6F16-4F06-9F09-66076352798D}">
      <dgm:prSet/>
      <dgm:spPr/>
      <dgm:t>
        <a:bodyPr/>
        <a:lstStyle/>
        <a:p>
          <a:r>
            <a:rPr lang="en-US"/>
            <a:t>Had EPS, normal</a:t>
          </a:r>
        </a:p>
      </dgm:t>
    </dgm:pt>
    <dgm:pt modelId="{DEFE61BB-00B6-415F-AABE-A422588EEDF0}" type="parTrans" cxnId="{8AE9B134-DD6C-4D95-B37D-97593366E7BB}">
      <dgm:prSet/>
      <dgm:spPr/>
      <dgm:t>
        <a:bodyPr/>
        <a:lstStyle/>
        <a:p>
          <a:endParaRPr lang="en-US"/>
        </a:p>
      </dgm:t>
    </dgm:pt>
    <dgm:pt modelId="{6318623D-2020-49E6-AAB9-62002595631E}" type="sibTrans" cxnId="{8AE9B134-DD6C-4D95-B37D-97593366E7BB}">
      <dgm:prSet/>
      <dgm:spPr/>
      <dgm:t>
        <a:bodyPr/>
        <a:lstStyle/>
        <a:p>
          <a:endParaRPr lang="en-US"/>
        </a:p>
      </dgm:t>
    </dgm:pt>
    <dgm:pt modelId="{CC5B1AA4-740B-42F2-9C4E-43B0513B9F0B}">
      <dgm:prSet/>
      <dgm:spPr/>
      <dgm:t>
        <a:bodyPr/>
        <a:lstStyle/>
        <a:p>
          <a:r>
            <a:rPr lang="en-US"/>
            <a:t>Loop event monitoring again which showed complete AV dissociation</a:t>
          </a:r>
        </a:p>
      </dgm:t>
    </dgm:pt>
    <dgm:pt modelId="{938BD362-0E04-4731-A522-945A56B2222B}" type="parTrans" cxnId="{7B5A5C3E-9970-466A-9E8C-D417D518DF87}">
      <dgm:prSet/>
      <dgm:spPr/>
      <dgm:t>
        <a:bodyPr/>
        <a:lstStyle/>
        <a:p>
          <a:endParaRPr lang="en-US"/>
        </a:p>
      </dgm:t>
    </dgm:pt>
    <dgm:pt modelId="{5A746CBF-00AF-404B-88CC-44FAE33AD449}" type="sibTrans" cxnId="{7B5A5C3E-9970-466A-9E8C-D417D518DF87}">
      <dgm:prSet/>
      <dgm:spPr/>
      <dgm:t>
        <a:bodyPr/>
        <a:lstStyle/>
        <a:p>
          <a:endParaRPr lang="en-US"/>
        </a:p>
      </dgm:t>
    </dgm:pt>
    <dgm:pt modelId="{E9AF4DCC-B730-4B8B-85A5-284F16407833}">
      <dgm:prSet/>
      <dgm:spPr/>
      <dgm:t>
        <a:bodyPr/>
        <a:lstStyle/>
        <a:p>
          <a:r>
            <a:rPr lang="en-US"/>
            <a:t>Pacemaker placement</a:t>
          </a:r>
        </a:p>
      </dgm:t>
    </dgm:pt>
    <dgm:pt modelId="{A0C0D31E-2424-4B59-825D-7F61A4AF603A}" type="parTrans" cxnId="{B00764A8-F0E1-49F7-A552-541029FED3D7}">
      <dgm:prSet/>
      <dgm:spPr/>
      <dgm:t>
        <a:bodyPr/>
        <a:lstStyle/>
        <a:p>
          <a:endParaRPr lang="en-US"/>
        </a:p>
      </dgm:t>
    </dgm:pt>
    <dgm:pt modelId="{4AB9D134-B8A1-425F-80B3-CDF16E390712}" type="sibTrans" cxnId="{B00764A8-F0E1-49F7-A552-541029FED3D7}">
      <dgm:prSet/>
      <dgm:spPr/>
      <dgm:t>
        <a:bodyPr/>
        <a:lstStyle/>
        <a:p>
          <a:endParaRPr lang="en-US"/>
        </a:p>
      </dgm:t>
    </dgm:pt>
    <dgm:pt modelId="{DEF272B5-5E82-4ACD-A76D-67439CC62ECF}">
      <dgm:prSet/>
      <dgm:spPr/>
      <dgm:t>
        <a:bodyPr/>
        <a:lstStyle/>
        <a:p>
          <a:r>
            <a:rPr lang="en-US"/>
            <a:t>No syncope after 2-year f/u</a:t>
          </a:r>
        </a:p>
      </dgm:t>
    </dgm:pt>
    <dgm:pt modelId="{7B50B8D4-3BFC-461C-B958-F88932BC6080}" type="parTrans" cxnId="{39CF1916-627C-44E3-94E7-6C916E811B33}">
      <dgm:prSet/>
      <dgm:spPr/>
      <dgm:t>
        <a:bodyPr/>
        <a:lstStyle/>
        <a:p>
          <a:endParaRPr lang="en-US"/>
        </a:p>
      </dgm:t>
    </dgm:pt>
    <dgm:pt modelId="{FCB58237-F3E8-4731-A672-88E9F225B7AB}" type="sibTrans" cxnId="{39CF1916-627C-44E3-94E7-6C916E811B33}">
      <dgm:prSet/>
      <dgm:spPr/>
      <dgm:t>
        <a:bodyPr/>
        <a:lstStyle/>
        <a:p>
          <a:endParaRPr lang="en-US"/>
        </a:p>
      </dgm:t>
    </dgm:pt>
    <dgm:pt modelId="{B38D8F31-608F-0F48-9955-2D41FFB34D77}" type="pres">
      <dgm:prSet presAssocID="{24CFFBD0-5FA8-43C0-B9D3-E244AC970E75}" presName="vert0" presStyleCnt="0">
        <dgm:presLayoutVars>
          <dgm:dir/>
          <dgm:animOne val="branch"/>
          <dgm:animLvl val="lvl"/>
        </dgm:presLayoutVars>
      </dgm:prSet>
      <dgm:spPr/>
    </dgm:pt>
    <dgm:pt modelId="{433F5A5D-E34D-D94C-819C-956F86AF849F}" type="pres">
      <dgm:prSet presAssocID="{7EE89FB3-AA04-418F-93FF-77E31113A0C5}" presName="thickLine" presStyleLbl="alignNode1" presStyleIdx="0" presStyleCnt="5"/>
      <dgm:spPr/>
    </dgm:pt>
    <dgm:pt modelId="{8B8BCD10-6035-8A4D-97C6-72A864454E6C}" type="pres">
      <dgm:prSet presAssocID="{7EE89FB3-AA04-418F-93FF-77E31113A0C5}" presName="horz1" presStyleCnt="0"/>
      <dgm:spPr/>
    </dgm:pt>
    <dgm:pt modelId="{E25AD4F1-338D-A848-BC4C-40B0B9C335AC}" type="pres">
      <dgm:prSet presAssocID="{7EE89FB3-AA04-418F-93FF-77E31113A0C5}" presName="tx1" presStyleLbl="revTx" presStyleIdx="0" presStyleCnt="5"/>
      <dgm:spPr/>
    </dgm:pt>
    <dgm:pt modelId="{835605BF-5FB0-9646-8D83-57F61C85D95D}" type="pres">
      <dgm:prSet presAssocID="{7EE89FB3-AA04-418F-93FF-77E31113A0C5}" presName="vert1" presStyleCnt="0"/>
      <dgm:spPr/>
    </dgm:pt>
    <dgm:pt modelId="{299AF1AB-3867-EA4F-A9B4-CB2CC2B4C99B}" type="pres">
      <dgm:prSet presAssocID="{E39112BA-6F16-4F06-9F09-66076352798D}" presName="thickLine" presStyleLbl="alignNode1" presStyleIdx="1" presStyleCnt="5"/>
      <dgm:spPr/>
    </dgm:pt>
    <dgm:pt modelId="{69459CEE-A52D-0C47-897B-51B313DDF294}" type="pres">
      <dgm:prSet presAssocID="{E39112BA-6F16-4F06-9F09-66076352798D}" presName="horz1" presStyleCnt="0"/>
      <dgm:spPr/>
    </dgm:pt>
    <dgm:pt modelId="{FA741526-8D5E-A241-941E-62B19C98C9CE}" type="pres">
      <dgm:prSet presAssocID="{E39112BA-6F16-4F06-9F09-66076352798D}" presName="tx1" presStyleLbl="revTx" presStyleIdx="1" presStyleCnt="5"/>
      <dgm:spPr/>
    </dgm:pt>
    <dgm:pt modelId="{7BB4D9DD-A404-3944-A73B-873E36A4C506}" type="pres">
      <dgm:prSet presAssocID="{E39112BA-6F16-4F06-9F09-66076352798D}" presName="vert1" presStyleCnt="0"/>
      <dgm:spPr/>
    </dgm:pt>
    <dgm:pt modelId="{BA2A5136-D46F-BD4C-91E7-732FB2820EDE}" type="pres">
      <dgm:prSet presAssocID="{CC5B1AA4-740B-42F2-9C4E-43B0513B9F0B}" presName="thickLine" presStyleLbl="alignNode1" presStyleIdx="2" presStyleCnt="5"/>
      <dgm:spPr/>
    </dgm:pt>
    <dgm:pt modelId="{587B068A-D2DA-6942-933F-0FF90114DDB0}" type="pres">
      <dgm:prSet presAssocID="{CC5B1AA4-740B-42F2-9C4E-43B0513B9F0B}" presName="horz1" presStyleCnt="0"/>
      <dgm:spPr/>
    </dgm:pt>
    <dgm:pt modelId="{9B0BA77C-6ADB-4F45-8AEF-13E585B4A291}" type="pres">
      <dgm:prSet presAssocID="{CC5B1AA4-740B-42F2-9C4E-43B0513B9F0B}" presName="tx1" presStyleLbl="revTx" presStyleIdx="2" presStyleCnt="5"/>
      <dgm:spPr/>
    </dgm:pt>
    <dgm:pt modelId="{0C476B22-C3A6-AC40-8E25-3935772B04C6}" type="pres">
      <dgm:prSet presAssocID="{CC5B1AA4-740B-42F2-9C4E-43B0513B9F0B}" presName="vert1" presStyleCnt="0"/>
      <dgm:spPr/>
    </dgm:pt>
    <dgm:pt modelId="{32456717-9C59-3D47-9337-B287B35E8FB8}" type="pres">
      <dgm:prSet presAssocID="{E9AF4DCC-B730-4B8B-85A5-284F16407833}" presName="thickLine" presStyleLbl="alignNode1" presStyleIdx="3" presStyleCnt="5"/>
      <dgm:spPr/>
    </dgm:pt>
    <dgm:pt modelId="{1BF0230D-2364-F54B-82B6-3999C0A99F45}" type="pres">
      <dgm:prSet presAssocID="{E9AF4DCC-B730-4B8B-85A5-284F16407833}" presName="horz1" presStyleCnt="0"/>
      <dgm:spPr/>
    </dgm:pt>
    <dgm:pt modelId="{73696F2F-46B8-DB4D-9969-B01EF5A60F80}" type="pres">
      <dgm:prSet presAssocID="{E9AF4DCC-B730-4B8B-85A5-284F16407833}" presName="tx1" presStyleLbl="revTx" presStyleIdx="3" presStyleCnt="5"/>
      <dgm:spPr/>
    </dgm:pt>
    <dgm:pt modelId="{21CBB40D-17A0-6142-972A-ED94FC57DA71}" type="pres">
      <dgm:prSet presAssocID="{E9AF4DCC-B730-4B8B-85A5-284F16407833}" presName="vert1" presStyleCnt="0"/>
      <dgm:spPr/>
    </dgm:pt>
    <dgm:pt modelId="{31F5BC6E-31E5-5744-9064-6797C244EBBC}" type="pres">
      <dgm:prSet presAssocID="{DEF272B5-5E82-4ACD-A76D-67439CC62ECF}" presName="thickLine" presStyleLbl="alignNode1" presStyleIdx="4" presStyleCnt="5"/>
      <dgm:spPr/>
    </dgm:pt>
    <dgm:pt modelId="{1381D9B8-DEC6-3B4E-A6D9-952A40DD0F78}" type="pres">
      <dgm:prSet presAssocID="{DEF272B5-5E82-4ACD-A76D-67439CC62ECF}" presName="horz1" presStyleCnt="0"/>
      <dgm:spPr/>
    </dgm:pt>
    <dgm:pt modelId="{6D1E7B37-D92A-F34D-BC4C-87C7B7DBBD0E}" type="pres">
      <dgm:prSet presAssocID="{DEF272B5-5E82-4ACD-A76D-67439CC62ECF}" presName="tx1" presStyleLbl="revTx" presStyleIdx="4" presStyleCnt="5"/>
      <dgm:spPr/>
    </dgm:pt>
    <dgm:pt modelId="{8D09C7B0-94CA-CB45-AE2D-CE0B0B743A44}" type="pres">
      <dgm:prSet presAssocID="{DEF272B5-5E82-4ACD-A76D-67439CC62ECF}" presName="vert1" presStyleCnt="0"/>
      <dgm:spPr/>
    </dgm:pt>
  </dgm:ptLst>
  <dgm:cxnLst>
    <dgm:cxn modelId="{39CF1916-627C-44E3-94E7-6C916E811B33}" srcId="{24CFFBD0-5FA8-43C0-B9D3-E244AC970E75}" destId="{DEF272B5-5E82-4ACD-A76D-67439CC62ECF}" srcOrd="4" destOrd="0" parTransId="{7B50B8D4-3BFC-461C-B958-F88932BC6080}" sibTransId="{FCB58237-F3E8-4731-A672-88E9F225B7AB}"/>
    <dgm:cxn modelId="{8AE9B134-DD6C-4D95-B37D-97593366E7BB}" srcId="{24CFFBD0-5FA8-43C0-B9D3-E244AC970E75}" destId="{E39112BA-6F16-4F06-9F09-66076352798D}" srcOrd="1" destOrd="0" parTransId="{DEFE61BB-00B6-415F-AABE-A422588EEDF0}" sibTransId="{6318623D-2020-49E6-AAB9-62002595631E}"/>
    <dgm:cxn modelId="{7B5A5C3E-9970-466A-9E8C-D417D518DF87}" srcId="{24CFFBD0-5FA8-43C0-B9D3-E244AC970E75}" destId="{CC5B1AA4-740B-42F2-9C4E-43B0513B9F0B}" srcOrd="2" destOrd="0" parTransId="{938BD362-0E04-4731-A522-945A56B2222B}" sibTransId="{5A746CBF-00AF-404B-88CC-44FAE33AD449}"/>
    <dgm:cxn modelId="{619B5968-1A1C-43E1-AED0-C045CC80DD34}" srcId="{24CFFBD0-5FA8-43C0-B9D3-E244AC970E75}" destId="{7EE89FB3-AA04-418F-93FF-77E31113A0C5}" srcOrd="0" destOrd="0" parTransId="{F782D629-EFBB-4C83-9AFD-A02B696CC87A}" sibTransId="{C4EC2544-0B8B-4830-B5A0-135B96CA05B3}"/>
    <dgm:cxn modelId="{96E09851-195B-6D4D-9237-0C98759AC0D2}" type="presOf" srcId="{CC5B1AA4-740B-42F2-9C4E-43B0513B9F0B}" destId="{9B0BA77C-6ADB-4F45-8AEF-13E585B4A291}" srcOrd="0" destOrd="0" presId="urn:microsoft.com/office/officeart/2008/layout/LinedList"/>
    <dgm:cxn modelId="{8677DE7A-B629-A74E-99D6-81FBD3A73389}" type="presOf" srcId="{DEF272B5-5E82-4ACD-A76D-67439CC62ECF}" destId="{6D1E7B37-D92A-F34D-BC4C-87C7B7DBBD0E}" srcOrd="0" destOrd="0" presId="urn:microsoft.com/office/officeart/2008/layout/LinedList"/>
    <dgm:cxn modelId="{8F6DD89A-01A8-094F-82DD-CF85C60B5671}" type="presOf" srcId="{7EE89FB3-AA04-418F-93FF-77E31113A0C5}" destId="{E25AD4F1-338D-A848-BC4C-40B0B9C335AC}" srcOrd="0" destOrd="0" presId="urn:microsoft.com/office/officeart/2008/layout/LinedList"/>
    <dgm:cxn modelId="{B00764A8-F0E1-49F7-A552-541029FED3D7}" srcId="{24CFFBD0-5FA8-43C0-B9D3-E244AC970E75}" destId="{E9AF4DCC-B730-4B8B-85A5-284F16407833}" srcOrd="3" destOrd="0" parTransId="{A0C0D31E-2424-4B59-825D-7F61A4AF603A}" sibTransId="{4AB9D134-B8A1-425F-80B3-CDF16E390712}"/>
    <dgm:cxn modelId="{E67186BA-A9D5-204F-BF4E-18FB8A4B9CE9}" type="presOf" srcId="{E9AF4DCC-B730-4B8B-85A5-284F16407833}" destId="{73696F2F-46B8-DB4D-9969-B01EF5A60F80}" srcOrd="0" destOrd="0" presId="urn:microsoft.com/office/officeart/2008/layout/LinedList"/>
    <dgm:cxn modelId="{D19328CD-D500-754B-99A2-4FD49CD9E294}" type="presOf" srcId="{E39112BA-6F16-4F06-9F09-66076352798D}" destId="{FA741526-8D5E-A241-941E-62B19C98C9CE}" srcOrd="0" destOrd="0" presId="urn:microsoft.com/office/officeart/2008/layout/LinedList"/>
    <dgm:cxn modelId="{A399C5FB-0B48-AE4F-8727-5414D5B516CD}" type="presOf" srcId="{24CFFBD0-5FA8-43C0-B9D3-E244AC970E75}" destId="{B38D8F31-608F-0F48-9955-2D41FFB34D77}" srcOrd="0" destOrd="0" presId="urn:microsoft.com/office/officeart/2008/layout/LinedList"/>
    <dgm:cxn modelId="{64512657-EB97-4641-80FA-B1FBE08A5CAB}" type="presParOf" srcId="{B38D8F31-608F-0F48-9955-2D41FFB34D77}" destId="{433F5A5D-E34D-D94C-819C-956F86AF849F}" srcOrd="0" destOrd="0" presId="urn:microsoft.com/office/officeart/2008/layout/LinedList"/>
    <dgm:cxn modelId="{20F4DA09-2B6D-3B40-B218-6460CD9E2261}" type="presParOf" srcId="{B38D8F31-608F-0F48-9955-2D41FFB34D77}" destId="{8B8BCD10-6035-8A4D-97C6-72A864454E6C}" srcOrd="1" destOrd="0" presId="urn:microsoft.com/office/officeart/2008/layout/LinedList"/>
    <dgm:cxn modelId="{7C86F438-1A9F-8C41-8A4D-B3F6C60C071E}" type="presParOf" srcId="{8B8BCD10-6035-8A4D-97C6-72A864454E6C}" destId="{E25AD4F1-338D-A848-BC4C-40B0B9C335AC}" srcOrd="0" destOrd="0" presId="urn:microsoft.com/office/officeart/2008/layout/LinedList"/>
    <dgm:cxn modelId="{6DDDE03D-B970-EF45-91BB-5619BDA146C8}" type="presParOf" srcId="{8B8BCD10-6035-8A4D-97C6-72A864454E6C}" destId="{835605BF-5FB0-9646-8D83-57F61C85D95D}" srcOrd="1" destOrd="0" presId="urn:microsoft.com/office/officeart/2008/layout/LinedList"/>
    <dgm:cxn modelId="{31ACBA6D-5A39-6344-8959-0560D85D7AEF}" type="presParOf" srcId="{B38D8F31-608F-0F48-9955-2D41FFB34D77}" destId="{299AF1AB-3867-EA4F-A9B4-CB2CC2B4C99B}" srcOrd="2" destOrd="0" presId="urn:microsoft.com/office/officeart/2008/layout/LinedList"/>
    <dgm:cxn modelId="{CE20CB18-7D71-ED49-BA22-8C701C1A3345}" type="presParOf" srcId="{B38D8F31-608F-0F48-9955-2D41FFB34D77}" destId="{69459CEE-A52D-0C47-897B-51B313DDF294}" srcOrd="3" destOrd="0" presId="urn:microsoft.com/office/officeart/2008/layout/LinedList"/>
    <dgm:cxn modelId="{AB5E9E85-6532-534C-A6A7-524BF31F1EBE}" type="presParOf" srcId="{69459CEE-A52D-0C47-897B-51B313DDF294}" destId="{FA741526-8D5E-A241-941E-62B19C98C9CE}" srcOrd="0" destOrd="0" presId="urn:microsoft.com/office/officeart/2008/layout/LinedList"/>
    <dgm:cxn modelId="{600D8078-F3AB-E545-932B-668430A75CA6}" type="presParOf" srcId="{69459CEE-A52D-0C47-897B-51B313DDF294}" destId="{7BB4D9DD-A404-3944-A73B-873E36A4C506}" srcOrd="1" destOrd="0" presId="urn:microsoft.com/office/officeart/2008/layout/LinedList"/>
    <dgm:cxn modelId="{303D82AA-F214-2E4E-B5DC-E455A2E870EC}" type="presParOf" srcId="{B38D8F31-608F-0F48-9955-2D41FFB34D77}" destId="{BA2A5136-D46F-BD4C-91E7-732FB2820EDE}" srcOrd="4" destOrd="0" presId="urn:microsoft.com/office/officeart/2008/layout/LinedList"/>
    <dgm:cxn modelId="{1E4A7EC6-291C-6F41-9C40-720AB86CDFC2}" type="presParOf" srcId="{B38D8F31-608F-0F48-9955-2D41FFB34D77}" destId="{587B068A-D2DA-6942-933F-0FF90114DDB0}" srcOrd="5" destOrd="0" presId="urn:microsoft.com/office/officeart/2008/layout/LinedList"/>
    <dgm:cxn modelId="{E190C0F6-ED06-414C-9E91-1F69547EE127}" type="presParOf" srcId="{587B068A-D2DA-6942-933F-0FF90114DDB0}" destId="{9B0BA77C-6ADB-4F45-8AEF-13E585B4A291}" srcOrd="0" destOrd="0" presId="urn:microsoft.com/office/officeart/2008/layout/LinedList"/>
    <dgm:cxn modelId="{0AAAA11B-6683-EB45-98B5-6FB5DF28C33B}" type="presParOf" srcId="{587B068A-D2DA-6942-933F-0FF90114DDB0}" destId="{0C476B22-C3A6-AC40-8E25-3935772B04C6}" srcOrd="1" destOrd="0" presId="urn:microsoft.com/office/officeart/2008/layout/LinedList"/>
    <dgm:cxn modelId="{2EC6F52A-77CC-914E-8989-46B34E3CE859}" type="presParOf" srcId="{B38D8F31-608F-0F48-9955-2D41FFB34D77}" destId="{32456717-9C59-3D47-9337-B287B35E8FB8}" srcOrd="6" destOrd="0" presId="urn:microsoft.com/office/officeart/2008/layout/LinedList"/>
    <dgm:cxn modelId="{10F292D3-434C-FE43-906E-4D32B2316E8B}" type="presParOf" srcId="{B38D8F31-608F-0F48-9955-2D41FFB34D77}" destId="{1BF0230D-2364-F54B-82B6-3999C0A99F45}" srcOrd="7" destOrd="0" presId="urn:microsoft.com/office/officeart/2008/layout/LinedList"/>
    <dgm:cxn modelId="{171DD927-7C29-2849-B640-66EA4C2B1998}" type="presParOf" srcId="{1BF0230D-2364-F54B-82B6-3999C0A99F45}" destId="{73696F2F-46B8-DB4D-9969-B01EF5A60F80}" srcOrd="0" destOrd="0" presId="urn:microsoft.com/office/officeart/2008/layout/LinedList"/>
    <dgm:cxn modelId="{FDD1D0F5-B1CB-3F4A-B0EB-9EFC7BAC677D}" type="presParOf" srcId="{1BF0230D-2364-F54B-82B6-3999C0A99F45}" destId="{21CBB40D-17A0-6142-972A-ED94FC57DA71}" srcOrd="1" destOrd="0" presId="urn:microsoft.com/office/officeart/2008/layout/LinedList"/>
    <dgm:cxn modelId="{F3BDDDCB-FAF0-EF42-B1F2-6B0886792213}" type="presParOf" srcId="{B38D8F31-608F-0F48-9955-2D41FFB34D77}" destId="{31F5BC6E-31E5-5744-9064-6797C244EBBC}" srcOrd="8" destOrd="0" presId="urn:microsoft.com/office/officeart/2008/layout/LinedList"/>
    <dgm:cxn modelId="{B6E8EFAE-72FF-ED44-97B5-1B8E0FB49EAF}" type="presParOf" srcId="{B38D8F31-608F-0F48-9955-2D41FFB34D77}" destId="{1381D9B8-DEC6-3B4E-A6D9-952A40DD0F78}" srcOrd="9" destOrd="0" presId="urn:microsoft.com/office/officeart/2008/layout/LinedList"/>
    <dgm:cxn modelId="{08B02EA4-647D-B445-B40A-01B023FDEECA}" type="presParOf" srcId="{1381D9B8-DEC6-3B4E-A6D9-952A40DD0F78}" destId="{6D1E7B37-D92A-F34D-BC4C-87C7B7DBBD0E}" srcOrd="0" destOrd="0" presId="urn:microsoft.com/office/officeart/2008/layout/LinedList"/>
    <dgm:cxn modelId="{CDF9AE4E-BA95-A540-BC5C-5C47A6E6B7F0}" type="presParOf" srcId="{1381D9B8-DEC6-3B4E-A6D9-952A40DD0F78}" destId="{8D09C7B0-94CA-CB45-AE2D-CE0B0B743A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2A0663-F03E-4487-9E9E-E5FC618738B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DD774-73A8-4B1A-9F87-68ABDE117B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Referred to cardiology and admission to CCU.</a:t>
          </a:r>
        </a:p>
      </dgm:t>
    </dgm:pt>
    <dgm:pt modelId="{329B67C5-4259-4387-907D-4079E828637A}" type="parTrans" cxnId="{508A9F24-A226-48E6-A231-01D97ADB2C31}">
      <dgm:prSet/>
      <dgm:spPr/>
      <dgm:t>
        <a:bodyPr/>
        <a:lstStyle/>
        <a:p>
          <a:endParaRPr lang="en-US"/>
        </a:p>
      </dgm:t>
    </dgm:pt>
    <dgm:pt modelId="{845EEA6D-6397-4A44-80E3-D23BDAF86794}" type="sibTrans" cxnId="{508A9F24-A226-48E6-A231-01D97ADB2C31}">
      <dgm:prSet/>
      <dgm:spPr/>
      <dgm:t>
        <a:bodyPr/>
        <a:lstStyle/>
        <a:p>
          <a:endParaRPr lang="en-US"/>
        </a:p>
      </dgm:t>
    </dgm:pt>
    <dgm:pt modelId="{5E1D9B8B-6A30-44EC-89C2-75E746DF28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procainamide challenge test was done during EPS.</a:t>
          </a:r>
        </a:p>
      </dgm:t>
    </dgm:pt>
    <dgm:pt modelId="{C8CB213A-44A0-4B3F-8FF1-F9556373DF3C}" type="parTrans" cxnId="{CCF3CFFA-D5F3-4DF1-BFDD-DBAD5B2DD5E5}">
      <dgm:prSet/>
      <dgm:spPr/>
      <dgm:t>
        <a:bodyPr/>
        <a:lstStyle/>
        <a:p>
          <a:endParaRPr lang="en-US"/>
        </a:p>
      </dgm:t>
    </dgm:pt>
    <dgm:pt modelId="{41CD20A9-1288-405E-9807-36616A253155}" type="sibTrans" cxnId="{CCF3CFFA-D5F3-4DF1-BFDD-DBAD5B2DD5E5}">
      <dgm:prSet/>
      <dgm:spPr/>
      <dgm:t>
        <a:bodyPr/>
        <a:lstStyle/>
        <a:p>
          <a:endParaRPr lang="en-US"/>
        </a:p>
      </dgm:t>
    </dgm:pt>
    <dgm:pt modelId="{DDC5C2EB-5E0C-4D06-A109-5C92A9F894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Confirmation of Brugada Syndrome.</a:t>
          </a:r>
        </a:p>
      </dgm:t>
    </dgm:pt>
    <dgm:pt modelId="{FBA9753C-7036-4824-872F-A4B63E4B3ED7}" type="parTrans" cxnId="{56BD0978-F4B9-4527-A0DD-F483CDB7F554}">
      <dgm:prSet/>
      <dgm:spPr/>
      <dgm:t>
        <a:bodyPr/>
        <a:lstStyle/>
        <a:p>
          <a:endParaRPr lang="en-US"/>
        </a:p>
      </dgm:t>
    </dgm:pt>
    <dgm:pt modelId="{43B55304-6DF6-420D-8C2E-D50C96536239}" type="sibTrans" cxnId="{56BD0978-F4B9-4527-A0DD-F483CDB7F554}">
      <dgm:prSet/>
      <dgm:spPr/>
      <dgm:t>
        <a:bodyPr/>
        <a:lstStyle/>
        <a:p>
          <a:endParaRPr lang="en-US"/>
        </a:p>
      </dgm:t>
    </dgm:pt>
    <dgm:pt modelId="{F27FDEFD-B85F-4724-AAD1-8F6C0F4966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Internal defibrillator inserted.</a:t>
          </a:r>
        </a:p>
      </dgm:t>
    </dgm:pt>
    <dgm:pt modelId="{8FCC0EA3-2DE2-4B9E-B797-E62E338B93B8}" type="parTrans" cxnId="{F6301E07-7665-4565-8779-6967DC19C940}">
      <dgm:prSet/>
      <dgm:spPr/>
      <dgm:t>
        <a:bodyPr/>
        <a:lstStyle/>
        <a:p>
          <a:endParaRPr lang="en-US"/>
        </a:p>
      </dgm:t>
    </dgm:pt>
    <dgm:pt modelId="{1DFE95B2-EE2E-4A2E-B5E3-0C574E16BB4A}" type="sibTrans" cxnId="{F6301E07-7665-4565-8779-6967DC19C940}">
      <dgm:prSet/>
      <dgm:spPr/>
      <dgm:t>
        <a:bodyPr/>
        <a:lstStyle/>
        <a:p>
          <a:endParaRPr lang="en-US"/>
        </a:p>
      </dgm:t>
    </dgm:pt>
    <dgm:pt modelId="{BE20F457-124D-46D9-9C87-12395824202A}" type="pres">
      <dgm:prSet presAssocID="{D92A0663-F03E-4487-9E9E-E5FC618738BE}" presName="root" presStyleCnt="0">
        <dgm:presLayoutVars>
          <dgm:dir/>
          <dgm:resizeHandles val="exact"/>
        </dgm:presLayoutVars>
      </dgm:prSet>
      <dgm:spPr/>
    </dgm:pt>
    <dgm:pt modelId="{C3AF30E8-2454-4356-BD41-7F81467F8F90}" type="pres">
      <dgm:prSet presAssocID="{580DD774-73A8-4B1A-9F87-68ABDE117BE1}" presName="compNode" presStyleCnt="0"/>
      <dgm:spPr/>
    </dgm:pt>
    <dgm:pt modelId="{9DF5BAE4-8B48-4744-AC12-1F090A478505}" type="pres">
      <dgm:prSet presAssocID="{580DD774-73A8-4B1A-9F87-68ABDE117B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64C3F92-1133-45D5-874F-313E70D64B57}" type="pres">
      <dgm:prSet presAssocID="{580DD774-73A8-4B1A-9F87-68ABDE117BE1}" presName="spaceRect" presStyleCnt="0"/>
      <dgm:spPr/>
    </dgm:pt>
    <dgm:pt modelId="{98D8F3B6-0E76-4EF1-AE7F-C2B383776F76}" type="pres">
      <dgm:prSet presAssocID="{580DD774-73A8-4B1A-9F87-68ABDE117BE1}" presName="textRect" presStyleLbl="revTx" presStyleIdx="0" presStyleCnt="4">
        <dgm:presLayoutVars>
          <dgm:chMax val="1"/>
          <dgm:chPref val="1"/>
        </dgm:presLayoutVars>
      </dgm:prSet>
      <dgm:spPr/>
    </dgm:pt>
    <dgm:pt modelId="{5DF817BB-56F0-4CFD-AB92-7D92293BEF1B}" type="pres">
      <dgm:prSet presAssocID="{845EEA6D-6397-4A44-80E3-D23BDAF86794}" presName="sibTrans" presStyleCnt="0"/>
      <dgm:spPr/>
    </dgm:pt>
    <dgm:pt modelId="{628BADE1-6242-4A04-BE5E-FE8D6A21DF6A}" type="pres">
      <dgm:prSet presAssocID="{5E1D9B8B-6A30-44EC-89C2-75E746DF288D}" presName="compNode" presStyleCnt="0"/>
      <dgm:spPr/>
    </dgm:pt>
    <dgm:pt modelId="{99BAABDA-576A-4D0F-9A5E-18EBF4B6AFE4}" type="pres">
      <dgm:prSet presAssocID="{5E1D9B8B-6A30-44EC-89C2-75E746DF288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87C9E79-ABA1-491F-B678-82610C1372E8}" type="pres">
      <dgm:prSet presAssocID="{5E1D9B8B-6A30-44EC-89C2-75E746DF288D}" presName="spaceRect" presStyleCnt="0"/>
      <dgm:spPr/>
    </dgm:pt>
    <dgm:pt modelId="{18B34A1A-C9C8-46A2-814E-EDA3E3042EDC}" type="pres">
      <dgm:prSet presAssocID="{5E1D9B8B-6A30-44EC-89C2-75E746DF288D}" presName="textRect" presStyleLbl="revTx" presStyleIdx="1" presStyleCnt="4">
        <dgm:presLayoutVars>
          <dgm:chMax val="1"/>
          <dgm:chPref val="1"/>
        </dgm:presLayoutVars>
      </dgm:prSet>
      <dgm:spPr/>
    </dgm:pt>
    <dgm:pt modelId="{229FBCDA-5ED8-4E95-8139-D901CA1F971D}" type="pres">
      <dgm:prSet presAssocID="{41CD20A9-1288-405E-9807-36616A253155}" presName="sibTrans" presStyleCnt="0"/>
      <dgm:spPr/>
    </dgm:pt>
    <dgm:pt modelId="{F42459EF-FCBC-42B6-9E4E-D0E32781CED2}" type="pres">
      <dgm:prSet presAssocID="{DDC5C2EB-5E0C-4D06-A109-5C92A9F89470}" presName="compNode" presStyleCnt="0"/>
      <dgm:spPr/>
    </dgm:pt>
    <dgm:pt modelId="{29B56C2D-B184-4969-97B8-DEC3A60D4BF3}" type="pres">
      <dgm:prSet presAssocID="{DDC5C2EB-5E0C-4D06-A109-5C92A9F894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29FF4AB-1468-4E4F-81BC-86FC1E74074E}" type="pres">
      <dgm:prSet presAssocID="{DDC5C2EB-5E0C-4D06-A109-5C92A9F89470}" presName="spaceRect" presStyleCnt="0"/>
      <dgm:spPr/>
    </dgm:pt>
    <dgm:pt modelId="{78D37487-A089-4DE9-BE1F-6582C6B40534}" type="pres">
      <dgm:prSet presAssocID="{DDC5C2EB-5E0C-4D06-A109-5C92A9F89470}" presName="textRect" presStyleLbl="revTx" presStyleIdx="2" presStyleCnt="4">
        <dgm:presLayoutVars>
          <dgm:chMax val="1"/>
          <dgm:chPref val="1"/>
        </dgm:presLayoutVars>
      </dgm:prSet>
      <dgm:spPr/>
    </dgm:pt>
    <dgm:pt modelId="{2769751F-207F-48FA-A0C6-7E6BB08CCE93}" type="pres">
      <dgm:prSet presAssocID="{43B55304-6DF6-420D-8C2E-D50C96536239}" presName="sibTrans" presStyleCnt="0"/>
      <dgm:spPr/>
    </dgm:pt>
    <dgm:pt modelId="{2254C4B0-2BC6-47F7-8386-49B7649B3760}" type="pres">
      <dgm:prSet presAssocID="{F27FDEFD-B85F-4724-AAD1-8F6C0F496669}" presName="compNode" presStyleCnt="0"/>
      <dgm:spPr/>
    </dgm:pt>
    <dgm:pt modelId="{840322A9-93EB-4934-9BDF-F637DCB251B4}" type="pres">
      <dgm:prSet presAssocID="{F27FDEFD-B85F-4724-AAD1-8F6C0F4966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D0C7C20E-CF74-48AE-B569-F179DC61D7FE}" type="pres">
      <dgm:prSet presAssocID="{F27FDEFD-B85F-4724-AAD1-8F6C0F496669}" presName="spaceRect" presStyleCnt="0"/>
      <dgm:spPr/>
    </dgm:pt>
    <dgm:pt modelId="{77B3A26E-07D4-4898-B097-4E9325C40F9B}" type="pres">
      <dgm:prSet presAssocID="{F27FDEFD-B85F-4724-AAD1-8F6C0F49666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65D1A02-E3D2-4840-A8A5-A2802F81D7D6}" type="presOf" srcId="{5E1D9B8B-6A30-44EC-89C2-75E746DF288D}" destId="{18B34A1A-C9C8-46A2-814E-EDA3E3042EDC}" srcOrd="0" destOrd="0" presId="urn:microsoft.com/office/officeart/2018/2/layout/IconLabelList"/>
    <dgm:cxn modelId="{F6301E07-7665-4565-8779-6967DC19C940}" srcId="{D92A0663-F03E-4487-9E9E-E5FC618738BE}" destId="{F27FDEFD-B85F-4724-AAD1-8F6C0F496669}" srcOrd="3" destOrd="0" parTransId="{8FCC0EA3-2DE2-4B9E-B797-E62E338B93B8}" sibTransId="{1DFE95B2-EE2E-4A2E-B5E3-0C574E16BB4A}"/>
    <dgm:cxn modelId="{508A9F24-A226-48E6-A231-01D97ADB2C31}" srcId="{D92A0663-F03E-4487-9E9E-E5FC618738BE}" destId="{580DD774-73A8-4B1A-9F87-68ABDE117BE1}" srcOrd="0" destOrd="0" parTransId="{329B67C5-4259-4387-907D-4079E828637A}" sibTransId="{845EEA6D-6397-4A44-80E3-D23BDAF86794}"/>
    <dgm:cxn modelId="{38A8CC3E-7C2D-4722-A096-CD211A6575AC}" type="presOf" srcId="{DDC5C2EB-5E0C-4D06-A109-5C92A9F89470}" destId="{78D37487-A089-4DE9-BE1F-6582C6B40534}" srcOrd="0" destOrd="0" presId="urn:microsoft.com/office/officeart/2018/2/layout/IconLabelList"/>
    <dgm:cxn modelId="{56BD0978-F4B9-4527-A0DD-F483CDB7F554}" srcId="{D92A0663-F03E-4487-9E9E-E5FC618738BE}" destId="{DDC5C2EB-5E0C-4D06-A109-5C92A9F89470}" srcOrd="2" destOrd="0" parTransId="{FBA9753C-7036-4824-872F-A4B63E4B3ED7}" sibTransId="{43B55304-6DF6-420D-8C2E-D50C96536239}"/>
    <dgm:cxn modelId="{05667EA3-F1E9-47D8-BD74-B50CDB5F650C}" type="presOf" srcId="{F27FDEFD-B85F-4724-AAD1-8F6C0F496669}" destId="{77B3A26E-07D4-4898-B097-4E9325C40F9B}" srcOrd="0" destOrd="0" presId="urn:microsoft.com/office/officeart/2018/2/layout/IconLabelList"/>
    <dgm:cxn modelId="{9DFD0EB1-A173-4E8B-9B95-E4BD4F05BA37}" type="presOf" srcId="{D92A0663-F03E-4487-9E9E-E5FC618738BE}" destId="{BE20F457-124D-46D9-9C87-12395824202A}" srcOrd="0" destOrd="0" presId="urn:microsoft.com/office/officeart/2018/2/layout/IconLabelList"/>
    <dgm:cxn modelId="{179304C7-FC72-451E-BA14-7541C3D17605}" type="presOf" srcId="{580DD774-73A8-4B1A-9F87-68ABDE117BE1}" destId="{98D8F3B6-0E76-4EF1-AE7F-C2B383776F76}" srcOrd="0" destOrd="0" presId="urn:microsoft.com/office/officeart/2018/2/layout/IconLabelList"/>
    <dgm:cxn modelId="{CCF3CFFA-D5F3-4DF1-BFDD-DBAD5B2DD5E5}" srcId="{D92A0663-F03E-4487-9E9E-E5FC618738BE}" destId="{5E1D9B8B-6A30-44EC-89C2-75E746DF288D}" srcOrd="1" destOrd="0" parTransId="{C8CB213A-44A0-4B3F-8FF1-F9556373DF3C}" sibTransId="{41CD20A9-1288-405E-9807-36616A253155}"/>
    <dgm:cxn modelId="{CBA09257-4E6F-44A5-98EE-2EF82F5662DD}" type="presParOf" srcId="{BE20F457-124D-46D9-9C87-12395824202A}" destId="{C3AF30E8-2454-4356-BD41-7F81467F8F90}" srcOrd="0" destOrd="0" presId="urn:microsoft.com/office/officeart/2018/2/layout/IconLabelList"/>
    <dgm:cxn modelId="{66D0864F-27E9-43C7-B3A9-DEF4F8F2C94B}" type="presParOf" srcId="{C3AF30E8-2454-4356-BD41-7F81467F8F90}" destId="{9DF5BAE4-8B48-4744-AC12-1F090A478505}" srcOrd="0" destOrd="0" presId="urn:microsoft.com/office/officeart/2018/2/layout/IconLabelList"/>
    <dgm:cxn modelId="{B18D54E0-A245-40DE-9544-E44573A5A107}" type="presParOf" srcId="{C3AF30E8-2454-4356-BD41-7F81467F8F90}" destId="{864C3F92-1133-45D5-874F-313E70D64B57}" srcOrd="1" destOrd="0" presId="urn:microsoft.com/office/officeart/2018/2/layout/IconLabelList"/>
    <dgm:cxn modelId="{62BAD84B-CCB2-4671-A6D9-6A842CD2BA73}" type="presParOf" srcId="{C3AF30E8-2454-4356-BD41-7F81467F8F90}" destId="{98D8F3B6-0E76-4EF1-AE7F-C2B383776F76}" srcOrd="2" destOrd="0" presId="urn:microsoft.com/office/officeart/2018/2/layout/IconLabelList"/>
    <dgm:cxn modelId="{B0A0783F-9F3A-4514-9AAD-A979F82AD10D}" type="presParOf" srcId="{BE20F457-124D-46D9-9C87-12395824202A}" destId="{5DF817BB-56F0-4CFD-AB92-7D92293BEF1B}" srcOrd="1" destOrd="0" presId="urn:microsoft.com/office/officeart/2018/2/layout/IconLabelList"/>
    <dgm:cxn modelId="{A16A6CD4-B0FC-48AE-B806-5E548F59DC76}" type="presParOf" srcId="{BE20F457-124D-46D9-9C87-12395824202A}" destId="{628BADE1-6242-4A04-BE5E-FE8D6A21DF6A}" srcOrd="2" destOrd="0" presId="urn:microsoft.com/office/officeart/2018/2/layout/IconLabelList"/>
    <dgm:cxn modelId="{ECE6E17B-D8E2-4543-A0C1-6808C624D09B}" type="presParOf" srcId="{628BADE1-6242-4A04-BE5E-FE8D6A21DF6A}" destId="{99BAABDA-576A-4D0F-9A5E-18EBF4B6AFE4}" srcOrd="0" destOrd="0" presId="urn:microsoft.com/office/officeart/2018/2/layout/IconLabelList"/>
    <dgm:cxn modelId="{59E94074-2B4B-4884-A1BE-6B64E1E115E6}" type="presParOf" srcId="{628BADE1-6242-4A04-BE5E-FE8D6A21DF6A}" destId="{F87C9E79-ABA1-491F-B678-82610C1372E8}" srcOrd="1" destOrd="0" presId="urn:microsoft.com/office/officeart/2018/2/layout/IconLabelList"/>
    <dgm:cxn modelId="{3DCDD38A-2A36-41A1-B925-9DB6C4284D73}" type="presParOf" srcId="{628BADE1-6242-4A04-BE5E-FE8D6A21DF6A}" destId="{18B34A1A-C9C8-46A2-814E-EDA3E3042EDC}" srcOrd="2" destOrd="0" presId="urn:microsoft.com/office/officeart/2018/2/layout/IconLabelList"/>
    <dgm:cxn modelId="{82B3A4FF-22BC-41C2-ADE4-ED7545BBD19C}" type="presParOf" srcId="{BE20F457-124D-46D9-9C87-12395824202A}" destId="{229FBCDA-5ED8-4E95-8139-D901CA1F971D}" srcOrd="3" destOrd="0" presId="urn:microsoft.com/office/officeart/2018/2/layout/IconLabelList"/>
    <dgm:cxn modelId="{4E9C9CB9-7346-4868-B517-84718B6D1647}" type="presParOf" srcId="{BE20F457-124D-46D9-9C87-12395824202A}" destId="{F42459EF-FCBC-42B6-9E4E-D0E32781CED2}" srcOrd="4" destOrd="0" presId="urn:microsoft.com/office/officeart/2018/2/layout/IconLabelList"/>
    <dgm:cxn modelId="{B373CEDA-F6F9-4C16-9022-33022CF59B16}" type="presParOf" srcId="{F42459EF-FCBC-42B6-9E4E-D0E32781CED2}" destId="{29B56C2D-B184-4969-97B8-DEC3A60D4BF3}" srcOrd="0" destOrd="0" presId="urn:microsoft.com/office/officeart/2018/2/layout/IconLabelList"/>
    <dgm:cxn modelId="{088F53BA-36DF-4164-9BBF-74668B78745A}" type="presParOf" srcId="{F42459EF-FCBC-42B6-9E4E-D0E32781CED2}" destId="{329FF4AB-1468-4E4F-81BC-86FC1E74074E}" srcOrd="1" destOrd="0" presId="urn:microsoft.com/office/officeart/2018/2/layout/IconLabelList"/>
    <dgm:cxn modelId="{3489883B-C17E-48A0-99C2-62FA95E8F708}" type="presParOf" srcId="{F42459EF-FCBC-42B6-9E4E-D0E32781CED2}" destId="{78D37487-A089-4DE9-BE1F-6582C6B40534}" srcOrd="2" destOrd="0" presId="urn:microsoft.com/office/officeart/2018/2/layout/IconLabelList"/>
    <dgm:cxn modelId="{FAF35301-C2B1-4A35-8D09-7F907F076D0B}" type="presParOf" srcId="{BE20F457-124D-46D9-9C87-12395824202A}" destId="{2769751F-207F-48FA-A0C6-7E6BB08CCE93}" srcOrd="5" destOrd="0" presId="urn:microsoft.com/office/officeart/2018/2/layout/IconLabelList"/>
    <dgm:cxn modelId="{81C27599-55F2-4D26-8BBA-69855438CD20}" type="presParOf" srcId="{BE20F457-124D-46D9-9C87-12395824202A}" destId="{2254C4B0-2BC6-47F7-8386-49B7649B3760}" srcOrd="6" destOrd="0" presId="urn:microsoft.com/office/officeart/2018/2/layout/IconLabelList"/>
    <dgm:cxn modelId="{5C6A68BD-7919-4B42-98ED-65149A3E0270}" type="presParOf" srcId="{2254C4B0-2BC6-47F7-8386-49B7649B3760}" destId="{840322A9-93EB-4934-9BDF-F637DCB251B4}" srcOrd="0" destOrd="0" presId="urn:microsoft.com/office/officeart/2018/2/layout/IconLabelList"/>
    <dgm:cxn modelId="{83FC5607-C5FC-404B-889D-E02FEAB54D3D}" type="presParOf" srcId="{2254C4B0-2BC6-47F7-8386-49B7649B3760}" destId="{D0C7C20E-CF74-48AE-B569-F179DC61D7FE}" srcOrd="1" destOrd="0" presId="urn:microsoft.com/office/officeart/2018/2/layout/IconLabelList"/>
    <dgm:cxn modelId="{BCF8C21D-D66C-4154-8A20-67617ABD9AB1}" type="presParOf" srcId="{2254C4B0-2BC6-47F7-8386-49B7649B3760}" destId="{77B3A26E-07D4-4898-B097-4E9325C40F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DFA10F-F018-4F78-BFA4-50BB37B1410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F0BF699-64E0-46A3-867C-C2FFE7E2E7F2}">
      <dgm:prSet/>
      <dgm:spPr/>
      <dgm:t>
        <a:bodyPr/>
        <a:lstStyle/>
        <a:p>
          <a:pPr>
            <a:defRPr cap="all"/>
          </a:pPr>
          <a:r>
            <a:rPr lang="en-US"/>
            <a:t>B-HCG was positive.</a:t>
          </a:r>
        </a:p>
      </dgm:t>
    </dgm:pt>
    <dgm:pt modelId="{7FA1A606-06B8-4F43-B9D6-ACB0CAD5CEA4}" type="parTrans" cxnId="{BF8AE262-068A-418D-8FB9-14EC29935515}">
      <dgm:prSet/>
      <dgm:spPr/>
      <dgm:t>
        <a:bodyPr/>
        <a:lstStyle/>
        <a:p>
          <a:endParaRPr lang="en-US"/>
        </a:p>
      </dgm:t>
    </dgm:pt>
    <dgm:pt modelId="{852CD678-4E7B-4EB0-B403-03AC486A1A7F}" type="sibTrans" cxnId="{BF8AE262-068A-418D-8FB9-14EC29935515}">
      <dgm:prSet/>
      <dgm:spPr/>
      <dgm:t>
        <a:bodyPr/>
        <a:lstStyle/>
        <a:p>
          <a:endParaRPr lang="en-US"/>
        </a:p>
      </dgm:t>
    </dgm:pt>
    <dgm:pt modelId="{C1AD3412-10DE-4C0C-9418-189730D3D299}">
      <dgm:prSet/>
      <dgm:spPr/>
      <dgm:t>
        <a:bodyPr/>
        <a:lstStyle/>
        <a:p>
          <a:pPr>
            <a:defRPr cap="all"/>
          </a:pPr>
          <a:r>
            <a:rPr lang="en-US"/>
            <a:t>Pelvic ultrasound showed rupture left ectopic pregnancy with free fluid in the pelvis.</a:t>
          </a:r>
        </a:p>
      </dgm:t>
    </dgm:pt>
    <dgm:pt modelId="{B85A31A3-C7C4-4746-B8CD-9EF6FABD7FF7}" type="parTrans" cxnId="{C6DAB435-16E9-436A-AFD4-6ACE5931D31F}">
      <dgm:prSet/>
      <dgm:spPr/>
      <dgm:t>
        <a:bodyPr/>
        <a:lstStyle/>
        <a:p>
          <a:endParaRPr lang="en-US"/>
        </a:p>
      </dgm:t>
    </dgm:pt>
    <dgm:pt modelId="{CBB481E7-C510-4BAD-BC33-5B72043ECE26}" type="sibTrans" cxnId="{C6DAB435-16E9-436A-AFD4-6ACE5931D31F}">
      <dgm:prSet/>
      <dgm:spPr/>
      <dgm:t>
        <a:bodyPr/>
        <a:lstStyle/>
        <a:p>
          <a:endParaRPr lang="en-US"/>
        </a:p>
      </dgm:t>
    </dgm:pt>
    <dgm:pt modelId="{583F8F16-CA27-47D9-A6EB-3CBDFA838410}">
      <dgm:prSet/>
      <dgm:spPr/>
      <dgm:t>
        <a:bodyPr/>
        <a:lstStyle/>
        <a:p>
          <a:pPr>
            <a:defRPr cap="all"/>
          </a:pPr>
          <a:r>
            <a:rPr lang="en-US"/>
            <a:t>Transferred care to Gynecology</a:t>
          </a:r>
        </a:p>
      </dgm:t>
    </dgm:pt>
    <dgm:pt modelId="{F863DAD7-A14A-48BD-8C7F-C107F18DE59C}" type="parTrans" cxnId="{0DC50A0F-FBD8-455F-824D-8957255702ED}">
      <dgm:prSet/>
      <dgm:spPr/>
      <dgm:t>
        <a:bodyPr/>
        <a:lstStyle/>
        <a:p>
          <a:endParaRPr lang="en-US"/>
        </a:p>
      </dgm:t>
    </dgm:pt>
    <dgm:pt modelId="{6D988832-6069-4B78-82B1-AA15BB55D7F9}" type="sibTrans" cxnId="{0DC50A0F-FBD8-455F-824D-8957255702ED}">
      <dgm:prSet/>
      <dgm:spPr/>
      <dgm:t>
        <a:bodyPr/>
        <a:lstStyle/>
        <a:p>
          <a:endParaRPr lang="en-US"/>
        </a:p>
      </dgm:t>
    </dgm:pt>
    <dgm:pt modelId="{CFE84242-C29A-4406-9698-1A94BAB5114A}" type="pres">
      <dgm:prSet presAssocID="{20DFA10F-F018-4F78-BFA4-50BB37B14101}" presName="root" presStyleCnt="0">
        <dgm:presLayoutVars>
          <dgm:dir/>
          <dgm:resizeHandles val="exact"/>
        </dgm:presLayoutVars>
      </dgm:prSet>
      <dgm:spPr/>
    </dgm:pt>
    <dgm:pt modelId="{F43FDE45-9949-4A2A-A268-E682FFF78267}" type="pres">
      <dgm:prSet presAssocID="{0F0BF699-64E0-46A3-867C-C2FFE7E2E7F2}" presName="compNode" presStyleCnt="0"/>
      <dgm:spPr/>
    </dgm:pt>
    <dgm:pt modelId="{C6BECE6D-5C63-444D-9E52-0091A4C9E4D9}" type="pres">
      <dgm:prSet presAssocID="{0F0BF699-64E0-46A3-867C-C2FFE7E2E7F2}" presName="iconBgRect" presStyleLbl="bgShp" presStyleIdx="0" presStyleCnt="3"/>
      <dgm:spPr/>
    </dgm:pt>
    <dgm:pt modelId="{BF78E755-FC03-409B-A6FD-AC6162C260E6}" type="pres">
      <dgm:prSet presAssocID="{0F0BF699-64E0-46A3-867C-C2FFE7E2E7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A34EF74D-E6E5-4D4D-8D41-7C558FF7407D}" type="pres">
      <dgm:prSet presAssocID="{0F0BF699-64E0-46A3-867C-C2FFE7E2E7F2}" presName="spaceRect" presStyleCnt="0"/>
      <dgm:spPr/>
    </dgm:pt>
    <dgm:pt modelId="{E3CA84BA-5B5A-4782-9524-E34557AC40D6}" type="pres">
      <dgm:prSet presAssocID="{0F0BF699-64E0-46A3-867C-C2FFE7E2E7F2}" presName="textRect" presStyleLbl="revTx" presStyleIdx="0" presStyleCnt="3">
        <dgm:presLayoutVars>
          <dgm:chMax val="1"/>
          <dgm:chPref val="1"/>
        </dgm:presLayoutVars>
      </dgm:prSet>
      <dgm:spPr/>
    </dgm:pt>
    <dgm:pt modelId="{B4134CD0-00EC-43ED-A4A3-824D60682A41}" type="pres">
      <dgm:prSet presAssocID="{852CD678-4E7B-4EB0-B403-03AC486A1A7F}" presName="sibTrans" presStyleCnt="0"/>
      <dgm:spPr/>
    </dgm:pt>
    <dgm:pt modelId="{A2E3E1C6-6FC1-4443-BC51-8BE70396451E}" type="pres">
      <dgm:prSet presAssocID="{C1AD3412-10DE-4C0C-9418-189730D3D299}" presName="compNode" presStyleCnt="0"/>
      <dgm:spPr/>
    </dgm:pt>
    <dgm:pt modelId="{5A5E2603-36CC-46C5-AE3F-8E0B5DA37536}" type="pres">
      <dgm:prSet presAssocID="{C1AD3412-10DE-4C0C-9418-189730D3D299}" presName="iconBgRect" presStyleLbl="bgShp" presStyleIdx="1" presStyleCnt="3"/>
      <dgm:spPr/>
    </dgm:pt>
    <dgm:pt modelId="{BBDE2F30-23F3-450E-B4F7-B04C0F28CDC9}" type="pres">
      <dgm:prSet presAssocID="{C1AD3412-10DE-4C0C-9418-189730D3D2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29301F89-EEE3-40EF-8ACC-7D546F43EC94}" type="pres">
      <dgm:prSet presAssocID="{C1AD3412-10DE-4C0C-9418-189730D3D299}" presName="spaceRect" presStyleCnt="0"/>
      <dgm:spPr/>
    </dgm:pt>
    <dgm:pt modelId="{F71A4999-D153-4F44-B08E-94F78958A910}" type="pres">
      <dgm:prSet presAssocID="{C1AD3412-10DE-4C0C-9418-189730D3D299}" presName="textRect" presStyleLbl="revTx" presStyleIdx="1" presStyleCnt="3">
        <dgm:presLayoutVars>
          <dgm:chMax val="1"/>
          <dgm:chPref val="1"/>
        </dgm:presLayoutVars>
      </dgm:prSet>
      <dgm:spPr/>
    </dgm:pt>
    <dgm:pt modelId="{67B5A87C-AE8A-4373-8E88-7CD136D2623E}" type="pres">
      <dgm:prSet presAssocID="{CBB481E7-C510-4BAD-BC33-5B72043ECE26}" presName="sibTrans" presStyleCnt="0"/>
      <dgm:spPr/>
    </dgm:pt>
    <dgm:pt modelId="{D53747CF-ECFA-4865-B445-1B74955CA9CF}" type="pres">
      <dgm:prSet presAssocID="{583F8F16-CA27-47D9-A6EB-3CBDFA838410}" presName="compNode" presStyleCnt="0"/>
      <dgm:spPr/>
    </dgm:pt>
    <dgm:pt modelId="{C360FE37-9CA5-4B36-9E0E-25D42DE6CC5F}" type="pres">
      <dgm:prSet presAssocID="{583F8F16-CA27-47D9-A6EB-3CBDFA838410}" presName="iconBgRect" presStyleLbl="bgShp" presStyleIdx="2" presStyleCnt="3"/>
      <dgm:spPr/>
    </dgm:pt>
    <dgm:pt modelId="{CD3FACE4-8FEA-4C16-B36A-66C537F30291}" type="pres">
      <dgm:prSet presAssocID="{583F8F16-CA27-47D9-A6EB-3CBDFA8384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A554BB6-19EF-4D2B-BBB1-D9C4267D90BE}" type="pres">
      <dgm:prSet presAssocID="{583F8F16-CA27-47D9-A6EB-3CBDFA838410}" presName="spaceRect" presStyleCnt="0"/>
      <dgm:spPr/>
    </dgm:pt>
    <dgm:pt modelId="{48CB3FC4-BB85-4131-A5A5-1E2B701DDDAC}" type="pres">
      <dgm:prSet presAssocID="{583F8F16-CA27-47D9-A6EB-3CBDFA83841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DC50A0F-FBD8-455F-824D-8957255702ED}" srcId="{20DFA10F-F018-4F78-BFA4-50BB37B14101}" destId="{583F8F16-CA27-47D9-A6EB-3CBDFA838410}" srcOrd="2" destOrd="0" parTransId="{F863DAD7-A14A-48BD-8C7F-C107F18DE59C}" sibTransId="{6D988832-6069-4B78-82B1-AA15BB55D7F9}"/>
    <dgm:cxn modelId="{C6DAB435-16E9-436A-AFD4-6ACE5931D31F}" srcId="{20DFA10F-F018-4F78-BFA4-50BB37B14101}" destId="{C1AD3412-10DE-4C0C-9418-189730D3D299}" srcOrd="1" destOrd="0" parTransId="{B85A31A3-C7C4-4746-B8CD-9EF6FABD7FF7}" sibTransId="{CBB481E7-C510-4BAD-BC33-5B72043ECE26}"/>
    <dgm:cxn modelId="{BF8AE262-068A-418D-8FB9-14EC29935515}" srcId="{20DFA10F-F018-4F78-BFA4-50BB37B14101}" destId="{0F0BF699-64E0-46A3-867C-C2FFE7E2E7F2}" srcOrd="0" destOrd="0" parTransId="{7FA1A606-06B8-4F43-B9D6-ACB0CAD5CEA4}" sibTransId="{852CD678-4E7B-4EB0-B403-03AC486A1A7F}"/>
    <dgm:cxn modelId="{28C67A4F-A27D-4972-9219-4CAC0F5528C7}" type="presOf" srcId="{0F0BF699-64E0-46A3-867C-C2FFE7E2E7F2}" destId="{E3CA84BA-5B5A-4782-9524-E34557AC40D6}" srcOrd="0" destOrd="0" presId="urn:microsoft.com/office/officeart/2018/5/layout/IconCircleLabelList"/>
    <dgm:cxn modelId="{4D472A9D-6699-423D-B953-749D7A67580A}" type="presOf" srcId="{20DFA10F-F018-4F78-BFA4-50BB37B14101}" destId="{CFE84242-C29A-4406-9698-1A94BAB5114A}" srcOrd="0" destOrd="0" presId="urn:microsoft.com/office/officeart/2018/5/layout/IconCircleLabelList"/>
    <dgm:cxn modelId="{8411F4A1-AE50-47DB-839F-0ED6938A1282}" type="presOf" srcId="{C1AD3412-10DE-4C0C-9418-189730D3D299}" destId="{F71A4999-D153-4F44-B08E-94F78958A910}" srcOrd="0" destOrd="0" presId="urn:microsoft.com/office/officeart/2018/5/layout/IconCircleLabelList"/>
    <dgm:cxn modelId="{93F6E0CC-A26D-468D-AF62-D79B9D45F42B}" type="presOf" srcId="{583F8F16-CA27-47D9-A6EB-3CBDFA838410}" destId="{48CB3FC4-BB85-4131-A5A5-1E2B701DDDAC}" srcOrd="0" destOrd="0" presId="urn:microsoft.com/office/officeart/2018/5/layout/IconCircleLabelList"/>
    <dgm:cxn modelId="{59CEBD1C-83B2-4CBB-B030-B6B54FFE46E5}" type="presParOf" srcId="{CFE84242-C29A-4406-9698-1A94BAB5114A}" destId="{F43FDE45-9949-4A2A-A268-E682FFF78267}" srcOrd="0" destOrd="0" presId="urn:microsoft.com/office/officeart/2018/5/layout/IconCircleLabelList"/>
    <dgm:cxn modelId="{B8E8058D-5E76-4DA4-9D30-7A22214D98CC}" type="presParOf" srcId="{F43FDE45-9949-4A2A-A268-E682FFF78267}" destId="{C6BECE6D-5C63-444D-9E52-0091A4C9E4D9}" srcOrd="0" destOrd="0" presId="urn:microsoft.com/office/officeart/2018/5/layout/IconCircleLabelList"/>
    <dgm:cxn modelId="{5D7D9463-BC63-42A7-A54A-88D7009EC3FB}" type="presParOf" srcId="{F43FDE45-9949-4A2A-A268-E682FFF78267}" destId="{BF78E755-FC03-409B-A6FD-AC6162C260E6}" srcOrd="1" destOrd="0" presId="urn:microsoft.com/office/officeart/2018/5/layout/IconCircleLabelList"/>
    <dgm:cxn modelId="{E49DA51E-70B2-4AC0-9767-B1E5B88ACA5A}" type="presParOf" srcId="{F43FDE45-9949-4A2A-A268-E682FFF78267}" destId="{A34EF74D-E6E5-4D4D-8D41-7C558FF7407D}" srcOrd="2" destOrd="0" presId="urn:microsoft.com/office/officeart/2018/5/layout/IconCircleLabelList"/>
    <dgm:cxn modelId="{A5ED9A8E-9AF4-4DB2-B507-701C650058C2}" type="presParOf" srcId="{F43FDE45-9949-4A2A-A268-E682FFF78267}" destId="{E3CA84BA-5B5A-4782-9524-E34557AC40D6}" srcOrd="3" destOrd="0" presId="urn:microsoft.com/office/officeart/2018/5/layout/IconCircleLabelList"/>
    <dgm:cxn modelId="{A4E17CA2-EEDE-4EC0-8323-85E2A233B484}" type="presParOf" srcId="{CFE84242-C29A-4406-9698-1A94BAB5114A}" destId="{B4134CD0-00EC-43ED-A4A3-824D60682A41}" srcOrd="1" destOrd="0" presId="urn:microsoft.com/office/officeart/2018/5/layout/IconCircleLabelList"/>
    <dgm:cxn modelId="{F93AFFF7-7B90-4E62-BC14-CC14E7D3CC2B}" type="presParOf" srcId="{CFE84242-C29A-4406-9698-1A94BAB5114A}" destId="{A2E3E1C6-6FC1-4443-BC51-8BE70396451E}" srcOrd="2" destOrd="0" presId="urn:microsoft.com/office/officeart/2018/5/layout/IconCircleLabelList"/>
    <dgm:cxn modelId="{D69B64ED-63C9-476B-BF93-530B86C0C8AA}" type="presParOf" srcId="{A2E3E1C6-6FC1-4443-BC51-8BE70396451E}" destId="{5A5E2603-36CC-46C5-AE3F-8E0B5DA37536}" srcOrd="0" destOrd="0" presId="urn:microsoft.com/office/officeart/2018/5/layout/IconCircleLabelList"/>
    <dgm:cxn modelId="{366C42F4-79EB-4A07-A85A-F09C1A601310}" type="presParOf" srcId="{A2E3E1C6-6FC1-4443-BC51-8BE70396451E}" destId="{BBDE2F30-23F3-450E-B4F7-B04C0F28CDC9}" srcOrd="1" destOrd="0" presId="urn:microsoft.com/office/officeart/2018/5/layout/IconCircleLabelList"/>
    <dgm:cxn modelId="{8471B76D-0856-45FB-B612-D5FE0A9AD39D}" type="presParOf" srcId="{A2E3E1C6-6FC1-4443-BC51-8BE70396451E}" destId="{29301F89-EEE3-40EF-8ACC-7D546F43EC94}" srcOrd="2" destOrd="0" presId="urn:microsoft.com/office/officeart/2018/5/layout/IconCircleLabelList"/>
    <dgm:cxn modelId="{124CB604-10F9-4768-9822-E7FC7E82BDAE}" type="presParOf" srcId="{A2E3E1C6-6FC1-4443-BC51-8BE70396451E}" destId="{F71A4999-D153-4F44-B08E-94F78958A910}" srcOrd="3" destOrd="0" presId="urn:microsoft.com/office/officeart/2018/5/layout/IconCircleLabelList"/>
    <dgm:cxn modelId="{67B09ACE-3DAD-416F-9267-896D893A5DBD}" type="presParOf" srcId="{CFE84242-C29A-4406-9698-1A94BAB5114A}" destId="{67B5A87C-AE8A-4373-8E88-7CD136D2623E}" srcOrd="3" destOrd="0" presId="urn:microsoft.com/office/officeart/2018/5/layout/IconCircleLabelList"/>
    <dgm:cxn modelId="{A838DB92-3A74-4C8E-8AE9-BDA6A7F8AA39}" type="presParOf" srcId="{CFE84242-C29A-4406-9698-1A94BAB5114A}" destId="{D53747CF-ECFA-4865-B445-1B74955CA9CF}" srcOrd="4" destOrd="0" presId="urn:microsoft.com/office/officeart/2018/5/layout/IconCircleLabelList"/>
    <dgm:cxn modelId="{639CF744-C151-41E0-A038-A0659CB8FA6D}" type="presParOf" srcId="{D53747CF-ECFA-4865-B445-1B74955CA9CF}" destId="{C360FE37-9CA5-4B36-9E0E-25D42DE6CC5F}" srcOrd="0" destOrd="0" presId="urn:microsoft.com/office/officeart/2018/5/layout/IconCircleLabelList"/>
    <dgm:cxn modelId="{23C06B73-1656-4FFE-89D4-23035491AA6C}" type="presParOf" srcId="{D53747CF-ECFA-4865-B445-1B74955CA9CF}" destId="{CD3FACE4-8FEA-4C16-B36A-66C537F30291}" srcOrd="1" destOrd="0" presId="urn:microsoft.com/office/officeart/2018/5/layout/IconCircleLabelList"/>
    <dgm:cxn modelId="{4D1B5A76-31E5-446C-BB24-777F1FEF6610}" type="presParOf" srcId="{D53747CF-ECFA-4865-B445-1B74955CA9CF}" destId="{4A554BB6-19EF-4D2B-BBB1-D9C4267D90BE}" srcOrd="2" destOrd="0" presId="urn:microsoft.com/office/officeart/2018/5/layout/IconCircleLabelList"/>
    <dgm:cxn modelId="{9D5E1B64-02A2-49FD-8D31-4B8A9A1709CF}" type="presParOf" srcId="{D53747CF-ECFA-4865-B445-1B74955CA9CF}" destId="{48CB3FC4-BB85-4131-A5A5-1E2B701DDD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3DA0B-D768-488E-BE24-B5554A4923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FEB5FD-354A-435E-9346-577667B3FCE8}">
      <dgm:prSet/>
      <dgm:spPr/>
      <dgm:t>
        <a:bodyPr/>
        <a:lstStyle/>
        <a:p>
          <a:r>
            <a:rPr lang="en-US"/>
            <a:t>Seizures</a:t>
          </a:r>
        </a:p>
      </dgm:t>
    </dgm:pt>
    <dgm:pt modelId="{0C3FF34A-0160-4B03-AAF3-EE7A8EB9B7B8}" type="parTrans" cxnId="{8E936E11-5610-4E63-935C-68E5C9BFE5DD}">
      <dgm:prSet/>
      <dgm:spPr/>
      <dgm:t>
        <a:bodyPr/>
        <a:lstStyle/>
        <a:p>
          <a:endParaRPr lang="en-US"/>
        </a:p>
      </dgm:t>
    </dgm:pt>
    <dgm:pt modelId="{C68395B5-45A2-4CF6-A6DC-DCB84FC4C2CD}" type="sibTrans" cxnId="{8E936E11-5610-4E63-935C-68E5C9BFE5DD}">
      <dgm:prSet/>
      <dgm:spPr/>
      <dgm:t>
        <a:bodyPr/>
        <a:lstStyle/>
        <a:p>
          <a:endParaRPr lang="en-US"/>
        </a:p>
      </dgm:t>
    </dgm:pt>
    <dgm:pt modelId="{2839AFC8-76C2-4D63-8493-12F48C57E110}">
      <dgm:prSet/>
      <dgm:spPr/>
      <dgm:t>
        <a:bodyPr/>
        <a:lstStyle/>
        <a:p>
          <a:r>
            <a:rPr lang="en-US"/>
            <a:t>Drop-attacks</a:t>
          </a:r>
        </a:p>
      </dgm:t>
    </dgm:pt>
    <dgm:pt modelId="{1ED02765-605E-4D97-BCF4-72FF2217EB96}" type="parTrans" cxnId="{1DD79273-B014-41A6-B874-A6D713EBD3C1}">
      <dgm:prSet/>
      <dgm:spPr/>
      <dgm:t>
        <a:bodyPr/>
        <a:lstStyle/>
        <a:p>
          <a:endParaRPr lang="en-US"/>
        </a:p>
      </dgm:t>
    </dgm:pt>
    <dgm:pt modelId="{4E656DA3-021E-4BD6-9BA8-F7FBB4AC1A5E}" type="sibTrans" cxnId="{1DD79273-B014-41A6-B874-A6D713EBD3C1}">
      <dgm:prSet/>
      <dgm:spPr/>
      <dgm:t>
        <a:bodyPr/>
        <a:lstStyle/>
        <a:p>
          <a:endParaRPr lang="en-US"/>
        </a:p>
      </dgm:t>
    </dgm:pt>
    <dgm:pt modelId="{B87201A0-832F-4A8E-A74A-418474D21A27}">
      <dgm:prSet/>
      <dgm:spPr/>
      <dgm:t>
        <a:bodyPr/>
        <a:lstStyle/>
        <a:p>
          <a:r>
            <a:rPr lang="en-US"/>
            <a:t>Conversion syndromes</a:t>
          </a:r>
        </a:p>
      </dgm:t>
    </dgm:pt>
    <dgm:pt modelId="{F71BF58A-0C68-4A8C-A1D3-46F6B3D38930}" type="parTrans" cxnId="{C217B8C4-5024-401C-A87E-A9A2E195386F}">
      <dgm:prSet/>
      <dgm:spPr/>
      <dgm:t>
        <a:bodyPr/>
        <a:lstStyle/>
        <a:p>
          <a:endParaRPr lang="en-US"/>
        </a:p>
      </dgm:t>
    </dgm:pt>
    <dgm:pt modelId="{FCA63538-146E-43E2-B2F2-BA7A4E5F580C}" type="sibTrans" cxnId="{C217B8C4-5024-401C-A87E-A9A2E195386F}">
      <dgm:prSet/>
      <dgm:spPr/>
      <dgm:t>
        <a:bodyPr/>
        <a:lstStyle/>
        <a:p>
          <a:endParaRPr lang="en-US"/>
        </a:p>
      </dgm:t>
    </dgm:pt>
    <dgm:pt modelId="{0DAD1E5B-9E29-41E6-8F8B-33D3AABECF7D}">
      <dgm:prSet/>
      <dgm:spPr/>
      <dgm:t>
        <a:bodyPr/>
        <a:lstStyle/>
        <a:p>
          <a:r>
            <a:rPr lang="en-US"/>
            <a:t>Psychogenic syncope</a:t>
          </a:r>
        </a:p>
      </dgm:t>
    </dgm:pt>
    <dgm:pt modelId="{8596BD3B-442A-40C9-A078-1AC28C9641B2}" type="parTrans" cxnId="{9F06AC08-A56E-4D90-90AC-A667A979FCC5}">
      <dgm:prSet/>
      <dgm:spPr/>
      <dgm:t>
        <a:bodyPr/>
        <a:lstStyle/>
        <a:p>
          <a:endParaRPr lang="en-US"/>
        </a:p>
      </dgm:t>
    </dgm:pt>
    <dgm:pt modelId="{5AF2B0FB-0B7A-4F54-9313-E67B4BE5690D}" type="sibTrans" cxnId="{9F06AC08-A56E-4D90-90AC-A667A979FCC5}">
      <dgm:prSet/>
      <dgm:spPr/>
      <dgm:t>
        <a:bodyPr/>
        <a:lstStyle/>
        <a:p>
          <a:endParaRPr lang="en-US"/>
        </a:p>
      </dgm:t>
    </dgm:pt>
    <dgm:pt modelId="{282DB3C3-AC32-4E7B-BA78-5C9331DB1190}">
      <dgm:prSet/>
      <dgm:spPr/>
      <dgm:t>
        <a:bodyPr/>
        <a:lstStyle/>
        <a:p>
          <a:r>
            <a:rPr lang="en-US"/>
            <a:t>Malingering</a:t>
          </a:r>
        </a:p>
      </dgm:t>
    </dgm:pt>
    <dgm:pt modelId="{A18EEEAD-10F9-4A71-89A0-8295A40CC729}" type="parTrans" cxnId="{DB9D89E5-8234-4320-9A78-3B1E98112CAE}">
      <dgm:prSet/>
      <dgm:spPr/>
      <dgm:t>
        <a:bodyPr/>
        <a:lstStyle/>
        <a:p>
          <a:endParaRPr lang="en-US"/>
        </a:p>
      </dgm:t>
    </dgm:pt>
    <dgm:pt modelId="{25A5AACA-DD26-44F4-9213-3BE922950E85}" type="sibTrans" cxnId="{DB9D89E5-8234-4320-9A78-3B1E98112CAE}">
      <dgm:prSet/>
      <dgm:spPr/>
      <dgm:t>
        <a:bodyPr/>
        <a:lstStyle/>
        <a:p>
          <a:endParaRPr lang="en-US"/>
        </a:p>
      </dgm:t>
    </dgm:pt>
    <dgm:pt modelId="{B10866FC-E9D2-7245-B150-632F79EB9167}" type="pres">
      <dgm:prSet presAssocID="{F8C3DA0B-D768-488E-BE24-B5554A49233B}" presName="linear" presStyleCnt="0">
        <dgm:presLayoutVars>
          <dgm:animLvl val="lvl"/>
          <dgm:resizeHandles val="exact"/>
        </dgm:presLayoutVars>
      </dgm:prSet>
      <dgm:spPr/>
    </dgm:pt>
    <dgm:pt modelId="{C3F13A93-4A29-574E-95BB-786172C7275F}" type="pres">
      <dgm:prSet presAssocID="{78FEB5FD-354A-435E-9346-577667B3FCE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CDE1FCD-C50D-5B44-9F16-69C24706A514}" type="pres">
      <dgm:prSet presAssocID="{C68395B5-45A2-4CF6-A6DC-DCB84FC4C2CD}" presName="spacer" presStyleCnt="0"/>
      <dgm:spPr/>
    </dgm:pt>
    <dgm:pt modelId="{158992EA-996E-834F-B11A-C9545D54624D}" type="pres">
      <dgm:prSet presAssocID="{2839AFC8-76C2-4D63-8493-12F48C57E11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7F965F-A0F9-EC4C-96BF-0DF26B717CBB}" type="pres">
      <dgm:prSet presAssocID="{4E656DA3-021E-4BD6-9BA8-F7FBB4AC1A5E}" presName="spacer" presStyleCnt="0"/>
      <dgm:spPr/>
    </dgm:pt>
    <dgm:pt modelId="{F90DB911-5CB9-DA4E-95C7-C51F5E211E00}" type="pres">
      <dgm:prSet presAssocID="{B87201A0-832F-4A8E-A74A-418474D21A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149C5AF-BBCB-0947-ACE5-8D42E60B5D93}" type="pres">
      <dgm:prSet presAssocID="{FCA63538-146E-43E2-B2F2-BA7A4E5F580C}" presName="spacer" presStyleCnt="0"/>
      <dgm:spPr/>
    </dgm:pt>
    <dgm:pt modelId="{5F36810E-3477-5E40-837F-7BF3A5022D18}" type="pres">
      <dgm:prSet presAssocID="{0DAD1E5B-9E29-41E6-8F8B-33D3AABECF7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99956A9-C8E8-7A44-86DB-1F5A0DFC28E8}" type="pres">
      <dgm:prSet presAssocID="{5AF2B0FB-0B7A-4F54-9313-E67B4BE5690D}" presName="spacer" presStyleCnt="0"/>
      <dgm:spPr/>
    </dgm:pt>
    <dgm:pt modelId="{48916DF2-31A7-9C4E-A9D0-ABCF8AA6F8AE}" type="pres">
      <dgm:prSet presAssocID="{282DB3C3-AC32-4E7B-BA78-5C9331DB119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6CBC07-0875-2949-A4FE-870B9743D91F}" type="presOf" srcId="{0DAD1E5B-9E29-41E6-8F8B-33D3AABECF7D}" destId="{5F36810E-3477-5E40-837F-7BF3A5022D18}" srcOrd="0" destOrd="0" presId="urn:microsoft.com/office/officeart/2005/8/layout/vList2"/>
    <dgm:cxn modelId="{9F06AC08-A56E-4D90-90AC-A667A979FCC5}" srcId="{F8C3DA0B-D768-488E-BE24-B5554A49233B}" destId="{0DAD1E5B-9E29-41E6-8F8B-33D3AABECF7D}" srcOrd="3" destOrd="0" parTransId="{8596BD3B-442A-40C9-A078-1AC28C9641B2}" sibTransId="{5AF2B0FB-0B7A-4F54-9313-E67B4BE5690D}"/>
    <dgm:cxn modelId="{8E936E11-5610-4E63-935C-68E5C9BFE5DD}" srcId="{F8C3DA0B-D768-488E-BE24-B5554A49233B}" destId="{78FEB5FD-354A-435E-9346-577667B3FCE8}" srcOrd="0" destOrd="0" parTransId="{0C3FF34A-0160-4B03-AAF3-EE7A8EB9B7B8}" sibTransId="{C68395B5-45A2-4CF6-A6DC-DCB84FC4C2CD}"/>
    <dgm:cxn modelId="{59D43E6C-85C6-8A4F-9D7E-BAD43493AF5A}" type="presOf" srcId="{282DB3C3-AC32-4E7B-BA78-5C9331DB1190}" destId="{48916DF2-31A7-9C4E-A9D0-ABCF8AA6F8AE}" srcOrd="0" destOrd="0" presId="urn:microsoft.com/office/officeart/2005/8/layout/vList2"/>
    <dgm:cxn modelId="{16BD5673-7809-C144-857E-089829DF8DF9}" type="presOf" srcId="{2839AFC8-76C2-4D63-8493-12F48C57E110}" destId="{158992EA-996E-834F-B11A-C9545D54624D}" srcOrd="0" destOrd="0" presId="urn:microsoft.com/office/officeart/2005/8/layout/vList2"/>
    <dgm:cxn modelId="{1DD79273-B014-41A6-B874-A6D713EBD3C1}" srcId="{F8C3DA0B-D768-488E-BE24-B5554A49233B}" destId="{2839AFC8-76C2-4D63-8493-12F48C57E110}" srcOrd="1" destOrd="0" parTransId="{1ED02765-605E-4D97-BCF4-72FF2217EB96}" sibTransId="{4E656DA3-021E-4BD6-9BA8-F7FBB4AC1A5E}"/>
    <dgm:cxn modelId="{E48A1787-4AD6-3943-917F-E5AE5D174F12}" type="presOf" srcId="{78FEB5FD-354A-435E-9346-577667B3FCE8}" destId="{C3F13A93-4A29-574E-95BB-786172C7275F}" srcOrd="0" destOrd="0" presId="urn:microsoft.com/office/officeart/2005/8/layout/vList2"/>
    <dgm:cxn modelId="{291990C2-D20C-7445-B689-C3AB85A01A20}" type="presOf" srcId="{F8C3DA0B-D768-488E-BE24-B5554A49233B}" destId="{B10866FC-E9D2-7245-B150-632F79EB9167}" srcOrd="0" destOrd="0" presId="urn:microsoft.com/office/officeart/2005/8/layout/vList2"/>
    <dgm:cxn modelId="{C217B8C4-5024-401C-A87E-A9A2E195386F}" srcId="{F8C3DA0B-D768-488E-BE24-B5554A49233B}" destId="{B87201A0-832F-4A8E-A74A-418474D21A27}" srcOrd="2" destOrd="0" parTransId="{F71BF58A-0C68-4A8C-A1D3-46F6B3D38930}" sibTransId="{FCA63538-146E-43E2-B2F2-BA7A4E5F580C}"/>
    <dgm:cxn modelId="{DB9D89E5-8234-4320-9A78-3B1E98112CAE}" srcId="{F8C3DA0B-D768-488E-BE24-B5554A49233B}" destId="{282DB3C3-AC32-4E7B-BA78-5C9331DB1190}" srcOrd="4" destOrd="0" parTransId="{A18EEEAD-10F9-4A71-89A0-8295A40CC729}" sibTransId="{25A5AACA-DD26-44F4-9213-3BE922950E85}"/>
    <dgm:cxn modelId="{69342BFC-CB37-6449-BF4D-D3ADD5A51003}" type="presOf" srcId="{B87201A0-832F-4A8E-A74A-418474D21A27}" destId="{F90DB911-5CB9-DA4E-95C7-C51F5E211E00}" srcOrd="0" destOrd="0" presId="urn:microsoft.com/office/officeart/2005/8/layout/vList2"/>
    <dgm:cxn modelId="{47BABDC7-5004-F640-B812-4AA0544E6908}" type="presParOf" srcId="{B10866FC-E9D2-7245-B150-632F79EB9167}" destId="{C3F13A93-4A29-574E-95BB-786172C7275F}" srcOrd="0" destOrd="0" presId="urn:microsoft.com/office/officeart/2005/8/layout/vList2"/>
    <dgm:cxn modelId="{894E99BD-A01A-6644-AA94-EAC68C02BC1C}" type="presParOf" srcId="{B10866FC-E9D2-7245-B150-632F79EB9167}" destId="{DCDE1FCD-C50D-5B44-9F16-69C24706A514}" srcOrd="1" destOrd="0" presId="urn:microsoft.com/office/officeart/2005/8/layout/vList2"/>
    <dgm:cxn modelId="{CF1A0494-199F-8947-8E65-7667F3040E3E}" type="presParOf" srcId="{B10866FC-E9D2-7245-B150-632F79EB9167}" destId="{158992EA-996E-834F-B11A-C9545D54624D}" srcOrd="2" destOrd="0" presId="urn:microsoft.com/office/officeart/2005/8/layout/vList2"/>
    <dgm:cxn modelId="{6853584B-41FD-E648-8FB8-09E558EE3A5E}" type="presParOf" srcId="{B10866FC-E9D2-7245-B150-632F79EB9167}" destId="{B77F965F-A0F9-EC4C-96BF-0DF26B717CBB}" srcOrd="3" destOrd="0" presId="urn:microsoft.com/office/officeart/2005/8/layout/vList2"/>
    <dgm:cxn modelId="{3FD7AFA6-4B3F-F049-B7A8-DE4478EABADB}" type="presParOf" srcId="{B10866FC-E9D2-7245-B150-632F79EB9167}" destId="{F90DB911-5CB9-DA4E-95C7-C51F5E211E00}" srcOrd="4" destOrd="0" presId="urn:microsoft.com/office/officeart/2005/8/layout/vList2"/>
    <dgm:cxn modelId="{B5CF9E4B-571B-0D41-8F42-7C872AE53647}" type="presParOf" srcId="{B10866FC-E9D2-7245-B150-632F79EB9167}" destId="{5149C5AF-BBCB-0947-ACE5-8D42E60B5D93}" srcOrd="5" destOrd="0" presId="urn:microsoft.com/office/officeart/2005/8/layout/vList2"/>
    <dgm:cxn modelId="{2B63DE2F-8CB6-B442-A1C0-0D72B7656206}" type="presParOf" srcId="{B10866FC-E9D2-7245-B150-632F79EB9167}" destId="{5F36810E-3477-5E40-837F-7BF3A5022D18}" srcOrd="6" destOrd="0" presId="urn:microsoft.com/office/officeart/2005/8/layout/vList2"/>
    <dgm:cxn modelId="{A122BD3A-BF8C-524F-8836-76B461CF68BB}" type="presParOf" srcId="{B10866FC-E9D2-7245-B150-632F79EB9167}" destId="{C99956A9-C8E8-7A44-86DB-1F5A0DFC28E8}" srcOrd="7" destOrd="0" presId="urn:microsoft.com/office/officeart/2005/8/layout/vList2"/>
    <dgm:cxn modelId="{5EC7C528-372E-1744-8946-DEA2B1AEBC6E}" type="presParOf" srcId="{B10866FC-E9D2-7245-B150-632F79EB9167}" destId="{48916DF2-31A7-9C4E-A9D0-ABCF8AA6F8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9250C-E269-499C-B40F-F9093B2CE9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82BC4-9A46-425A-ABE3-331F32DEF41C}">
      <dgm:prSet/>
      <dgm:spPr/>
      <dgm:t>
        <a:bodyPr/>
        <a:lstStyle/>
        <a:p>
          <a:r>
            <a:rPr lang="en-US"/>
            <a:t>Vasovagal 						20%</a:t>
          </a:r>
        </a:p>
      </dgm:t>
    </dgm:pt>
    <dgm:pt modelId="{9F482923-5175-4573-9AF6-A7EE52D09201}" type="parTrans" cxnId="{D72B529D-A90C-4BAE-BCCE-A3B7AD5E2B01}">
      <dgm:prSet/>
      <dgm:spPr/>
      <dgm:t>
        <a:bodyPr/>
        <a:lstStyle/>
        <a:p>
          <a:endParaRPr lang="en-US"/>
        </a:p>
      </dgm:t>
    </dgm:pt>
    <dgm:pt modelId="{29024A74-D5F0-4FF3-BC3D-A3AA6D867879}" type="sibTrans" cxnId="{D72B529D-A90C-4BAE-BCCE-A3B7AD5E2B01}">
      <dgm:prSet/>
      <dgm:spPr/>
      <dgm:t>
        <a:bodyPr/>
        <a:lstStyle/>
        <a:p>
          <a:endParaRPr lang="en-US"/>
        </a:p>
      </dgm:t>
    </dgm:pt>
    <dgm:pt modelId="{C94B69C5-4951-4434-89E4-FB428428323D}">
      <dgm:prSet/>
      <dgm:spPr/>
      <dgm:t>
        <a:bodyPr/>
        <a:lstStyle/>
        <a:p>
          <a:r>
            <a:rPr lang="en-US"/>
            <a:t>Cardiac 							13%</a:t>
          </a:r>
        </a:p>
      </dgm:t>
    </dgm:pt>
    <dgm:pt modelId="{A744B53F-FF52-4D2E-89FC-01CF837C14D0}" type="parTrans" cxnId="{8D0847AB-F1EC-4BC9-9E38-C9A94A2B69C9}">
      <dgm:prSet/>
      <dgm:spPr/>
      <dgm:t>
        <a:bodyPr/>
        <a:lstStyle/>
        <a:p>
          <a:endParaRPr lang="en-US"/>
        </a:p>
      </dgm:t>
    </dgm:pt>
    <dgm:pt modelId="{7F47AF7A-7ACA-4A19-A40A-8745207BE9D1}" type="sibTrans" cxnId="{8D0847AB-F1EC-4BC9-9E38-C9A94A2B69C9}">
      <dgm:prSet/>
      <dgm:spPr/>
      <dgm:t>
        <a:bodyPr/>
        <a:lstStyle/>
        <a:p>
          <a:endParaRPr lang="en-US"/>
        </a:p>
      </dgm:t>
    </dgm:pt>
    <dgm:pt modelId="{93FBD8CD-D3A1-49FA-A1F5-7C410DB3C6C2}">
      <dgm:prSet/>
      <dgm:spPr/>
      <dgm:t>
        <a:bodyPr/>
        <a:lstStyle/>
        <a:p>
          <a:r>
            <a:rPr lang="en-US" dirty="0"/>
            <a:t>Orthostatic hypotension 					9%</a:t>
          </a:r>
        </a:p>
      </dgm:t>
    </dgm:pt>
    <dgm:pt modelId="{0FEF26A6-1B16-483C-A7A5-0CFC683598F2}" type="parTrans" cxnId="{563F43FB-F3EF-43CB-AFDC-0DF08D8660DB}">
      <dgm:prSet/>
      <dgm:spPr/>
      <dgm:t>
        <a:bodyPr/>
        <a:lstStyle/>
        <a:p>
          <a:endParaRPr lang="en-US"/>
        </a:p>
      </dgm:t>
    </dgm:pt>
    <dgm:pt modelId="{D818F9C2-761D-486E-9C9D-E9725AD6555A}" type="sibTrans" cxnId="{563F43FB-F3EF-43CB-AFDC-0DF08D8660DB}">
      <dgm:prSet/>
      <dgm:spPr/>
      <dgm:t>
        <a:bodyPr/>
        <a:lstStyle/>
        <a:p>
          <a:endParaRPr lang="en-US"/>
        </a:p>
      </dgm:t>
    </dgm:pt>
    <dgm:pt modelId="{45AA3FFB-473F-4816-A18E-3B95B283F900}">
      <dgm:prSet/>
      <dgm:spPr/>
      <dgm:t>
        <a:bodyPr/>
        <a:lstStyle/>
        <a:p>
          <a:r>
            <a:rPr lang="en-US"/>
            <a:t>Medications 						7%</a:t>
          </a:r>
        </a:p>
      </dgm:t>
    </dgm:pt>
    <dgm:pt modelId="{C0BCF5B4-8EB3-4DD5-85FA-9043EEF56719}" type="parTrans" cxnId="{2C0EC6D1-3691-42CA-B02B-C9576D2A89D3}">
      <dgm:prSet/>
      <dgm:spPr/>
      <dgm:t>
        <a:bodyPr/>
        <a:lstStyle/>
        <a:p>
          <a:endParaRPr lang="en-US"/>
        </a:p>
      </dgm:t>
    </dgm:pt>
    <dgm:pt modelId="{1AD22963-D1DF-49D4-83C5-EB138515AD4F}" type="sibTrans" cxnId="{2C0EC6D1-3691-42CA-B02B-C9576D2A89D3}">
      <dgm:prSet/>
      <dgm:spPr/>
      <dgm:t>
        <a:bodyPr/>
        <a:lstStyle/>
        <a:p>
          <a:endParaRPr lang="en-US"/>
        </a:p>
      </dgm:t>
    </dgm:pt>
    <dgm:pt modelId="{FE5E8CB4-8E38-40A5-A6E2-D00969A1500F}">
      <dgm:prSet/>
      <dgm:spPr/>
      <dgm:t>
        <a:bodyPr/>
        <a:lstStyle/>
        <a:p>
          <a:r>
            <a:rPr lang="en-US"/>
            <a:t>Stroke 							4%</a:t>
          </a:r>
        </a:p>
      </dgm:t>
    </dgm:pt>
    <dgm:pt modelId="{36D2D805-A3D1-4019-A419-56A6A861C8DF}" type="parTrans" cxnId="{267142A9-7297-47E3-837A-AF229BD5A70B}">
      <dgm:prSet/>
      <dgm:spPr/>
      <dgm:t>
        <a:bodyPr/>
        <a:lstStyle/>
        <a:p>
          <a:endParaRPr lang="en-US"/>
        </a:p>
      </dgm:t>
    </dgm:pt>
    <dgm:pt modelId="{CB20CCD4-684B-448B-9233-35594A61C305}" type="sibTrans" cxnId="{267142A9-7297-47E3-837A-AF229BD5A70B}">
      <dgm:prSet/>
      <dgm:spPr/>
      <dgm:t>
        <a:bodyPr/>
        <a:lstStyle/>
        <a:p>
          <a:endParaRPr lang="en-US"/>
        </a:p>
      </dgm:t>
    </dgm:pt>
    <dgm:pt modelId="{AA29038F-6732-4B0C-86F2-F553E76AC5C5}">
      <dgm:prSet/>
      <dgm:spPr/>
      <dgm:t>
        <a:bodyPr/>
        <a:lstStyle/>
        <a:p>
          <a:r>
            <a:rPr lang="en-US" dirty="0"/>
            <a:t>TIA 							4%</a:t>
          </a:r>
        </a:p>
      </dgm:t>
    </dgm:pt>
    <dgm:pt modelId="{F40B6B7E-16A5-4402-AA73-E9355B24C9CF}" type="parTrans" cxnId="{40CF5D94-5690-429F-A1DA-3B34317E2CE5}">
      <dgm:prSet/>
      <dgm:spPr/>
      <dgm:t>
        <a:bodyPr/>
        <a:lstStyle/>
        <a:p>
          <a:endParaRPr lang="en-US"/>
        </a:p>
      </dgm:t>
    </dgm:pt>
    <dgm:pt modelId="{DF6A06C2-21BE-4153-9985-5736C14E2061}" type="sibTrans" cxnId="{40CF5D94-5690-429F-A1DA-3B34317E2CE5}">
      <dgm:prSet/>
      <dgm:spPr/>
      <dgm:t>
        <a:bodyPr/>
        <a:lstStyle/>
        <a:p>
          <a:endParaRPr lang="en-US"/>
        </a:p>
      </dgm:t>
    </dgm:pt>
    <dgm:pt modelId="{EFF6DFA0-9EC2-4B8C-856C-42C7C03DB3AA}">
      <dgm:prSet/>
      <dgm:spPr/>
      <dgm:t>
        <a:bodyPr/>
        <a:lstStyle/>
        <a:p>
          <a:r>
            <a:rPr lang="en-US"/>
            <a:t>Other 							10%</a:t>
          </a:r>
        </a:p>
      </dgm:t>
    </dgm:pt>
    <dgm:pt modelId="{7E7D3051-5DF9-4144-85D6-8F47D69ADEA5}" type="parTrans" cxnId="{AEB56F53-EEBD-4460-8CEE-A363EAD5B00F}">
      <dgm:prSet/>
      <dgm:spPr/>
      <dgm:t>
        <a:bodyPr/>
        <a:lstStyle/>
        <a:p>
          <a:endParaRPr lang="en-US"/>
        </a:p>
      </dgm:t>
    </dgm:pt>
    <dgm:pt modelId="{BD0B1AFB-A5AD-47BB-B68F-7EA31BF9FEF6}" type="sibTrans" cxnId="{AEB56F53-EEBD-4460-8CEE-A363EAD5B00F}">
      <dgm:prSet/>
      <dgm:spPr/>
      <dgm:t>
        <a:bodyPr/>
        <a:lstStyle/>
        <a:p>
          <a:endParaRPr lang="en-US"/>
        </a:p>
      </dgm:t>
    </dgm:pt>
    <dgm:pt modelId="{5021C98C-7DB8-461A-A42A-07FF708DBC48}">
      <dgm:prSet/>
      <dgm:spPr/>
      <dgm:t>
        <a:bodyPr/>
        <a:lstStyle/>
        <a:p>
          <a:r>
            <a:rPr lang="en-US" dirty="0"/>
            <a:t>Unknown						31%</a:t>
          </a:r>
        </a:p>
      </dgm:t>
    </dgm:pt>
    <dgm:pt modelId="{5BBC2C58-EF40-4029-9B81-8F5BC6A19576}" type="parTrans" cxnId="{80A540FE-ADF6-4554-BFA7-0A570F3B8940}">
      <dgm:prSet/>
      <dgm:spPr/>
      <dgm:t>
        <a:bodyPr/>
        <a:lstStyle/>
        <a:p>
          <a:endParaRPr lang="en-US"/>
        </a:p>
      </dgm:t>
    </dgm:pt>
    <dgm:pt modelId="{24A009BD-7417-4C8C-8250-F759F88D1EF2}" type="sibTrans" cxnId="{80A540FE-ADF6-4554-BFA7-0A570F3B8940}">
      <dgm:prSet/>
      <dgm:spPr/>
      <dgm:t>
        <a:bodyPr/>
        <a:lstStyle/>
        <a:p>
          <a:endParaRPr lang="en-US"/>
        </a:p>
      </dgm:t>
    </dgm:pt>
    <dgm:pt modelId="{7FC5D8E2-66D3-7A45-A3A4-5B1DD5F12873}" type="pres">
      <dgm:prSet presAssocID="{F2B9250C-E269-499C-B40F-F9093B2CE944}" presName="vert0" presStyleCnt="0">
        <dgm:presLayoutVars>
          <dgm:dir/>
          <dgm:animOne val="branch"/>
          <dgm:animLvl val="lvl"/>
        </dgm:presLayoutVars>
      </dgm:prSet>
      <dgm:spPr/>
    </dgm:pt>
    <dgm:pt modelId="{BC600007-3D2F-4D44-A902-2FC3508AA319}" type="pres">
      <dgm:prSet presAssocID="{79382BC4-9A46-425A-ABE3-331F32DEF41C}" presName="thickLine" presStyleLbl="alignNode1" presStyleIdx="0" presStyleCnt="8"/>
      <dgm:spPr/>
    </dgm:pt>
    <dgm:pt modelId="{50844EC3-DC18-694E-8B4C-15FFF4BC6418}" type="pres">
      <dgm:prSet presAssocID="{79382BC4-9A46-425A-ABE3-331F32DEF41C}" presName="horz1" presStyleCnt="0"/>
      <dgm:spPr/>
    </dgm:pt>
    <dgm:pt modelId="{38959424-096F-DF4E-B0DF-8202B5F26633}" type="pres">
      <dgm:prSet presAssocID="{79382BC4-9A46-425A-ABE3-331F32DEF41C}" presName="tx1" presStyleLbl="revTx" presStyleIdx="0" presStyleCnt="8"/>
      <dgm:spPr/>
    </dgm:pt>
    <dgm:pt modelId="{AF8C57AA-3719-5348-B93E-BB2E2876F7F6}" type="pres">
      <dgm:prSet presAssocID="{79382BC4-9A46-425A-ABE3-331F32DEF41C}" presName="vert1" presStyleCnt="0"/>
      <dgm:spPr/>
    </dgm:pt>
    <dgm:pt modelId="{10ACCB83-1082-EE49-806A-CEE711E8A685}" type="pres">
      <dgm:prSet presAssocID="{C94B69C5-4951-4434-89E4-FB428428323D}" presName="thickLine" presStyleLbl="alignNode1" presStyleIdx="1" presStyleCnt="8"/>
      <dgm:spPr/>
    </dgm:pt>
    <dgm:pt modelId="{CD3D45A8-BC90-1745-A445-DAAB746CCB0F}" type="pres">
      <dgm:prSet presAssocID="{C94B69C5-4951-4434-89E4-FB428428323D}" presName="horz1" presStyleCnt="0"/>
      <dgm:spPr/>
    </dgm:pt>
    <dgm:pt modelId="{A9AACCDB-17AD-8A47-B51F-A48174AB4C5B}" type="pres">
      <dgm:prSet presAssocID="{C94B69C5-4951-4434-89E4-FB428428323D}" presName="tx1" presStyleLbl="revTx" presStyleIdx="1" presStyleCnt="8"/>
      <dgm:spPr/>
    </dgm:pt>
    <dgm:pt modelId="{20C93315-D39A-FD40-8F02-CDBBC6541919}" type="pres">
      <dgm:prSet presAssocID="{C94B69C5-4951-4434-89E4-FB428428323D}" presName="vert1" presStyleCnt="0"/>
      <dgm:spPr/>
    </dgm:pt>
    <dgm:pt modelId="{B9F167EC-6A46-0D43-9D8F-89D02A629E5B}" type="pres">
      <dgm:prSet presAssocID="{93FBD8CD-D3A1-49FA-A1F5-7C410DB3C6C2}" presName="thickLine" presStyleLbl="alignNode1" presStyleIdx="2" presStyleCnt="8"/>
      <dgm:spPr/>
    </dgm:pt>
    <dgm:pt modelId="{04EBC04F-D394-C54B-9754-C21C16049C5D}" type="pres">
      <dgm:prSet presAssocID="{93FBD8CD-D3A1-49FA-A1F5-7C410DB3C6C2}" presName="horz1" presStyleCnt="0"/>
      <dgm:spPr/>
    </dgm:pt>
    <dgm:pt modelId="{03800498-084C-FD4E-8F42-3309ADF5FCFC}" type="pres">
      <dgm:prSet presAssocID="{93FBD8CD-D3A1-49FA-A1F5-7C410DB3C6C2}" presName="tx1" presStyleLbl="revTx" presStyleIdx="2" presStyleCnt="8"/>
      <dgm:spPr/>
    </dgm:pt>
    <dgm:pt modelId="{0E63FF60-E035-434C-A0AF-C9F8FFD1CE93}" type="pres">
      <dgm:prSet presAssocID="{93FBD8CD-D3A1-49FA-A1F5-7C410DB3C6C2}" presName="vert1" presStyleCnt="0"/>
      <dgm:spPr/>
    </dgm:pt>
    <dgm:pt modelId="{6FB9DA5E-3A39-6B41-A05F-A18AB2EF9ACC}" type="pres">
      <dgm:prSet presAssocID="{45AA3FFB-473F-4816-A18E-3B95B283F900}" presName="thickLine" presStyleLbl="alignNode1" presStyleIdx="3" presStyleCnt="8"/>
      <dgm:spPr/>
    </dgm:pt>
    <dgm:pt modelId="{59B77CEA-F73A-3148-B894-6856611F8755}" type="pres">
      <dgm:prSet presAssocID="{45AA3FFB-473F-4816-A18E-3B95B283F900}" presName="horz1" presStyleCnt="0"/>
      <dgm:spPr/>
    </dgm:pt>
    <dgm:pt modelId="{AFA24478-6EB5-7943-89DC-CE81FB2BB92B}" type="pres">
      <dgm:prSet presAssocID="{45AA3FFB-473F-4816-A18E-3B95B283F900}" presName="tx1" presStyleLbl="revTx" presStyleIdx="3" presStyleCnt="8"/>
      <dgm:spPr/>
    </dgm:pt>
    <dgm:pt modelId="{99019F4E-A209-2A4B-9006-FE2241CDAD8C}" type="pres">
      <dgm:prSet presAssocID="{45AA3FFB-473F-4816-A18E-3B95B283F900}" presName="vert1" presStyleCnt="0"/>
      <dgm:spPr/>
    </dgm:pt>
    <dgm:pt modelId="{BB20B160-253F-8649-9943-A6C215F7C1F1}" type="pres">
      <dgm:prSet presAssocID="{FE5E8CB4-8E38-40A5-A6E2-D00969A1500F}" presName="thickLine" presStyleLbl="alignNode1" presStyleIdx="4" presStyleCnt="8"/>
      <dgm:spPr/>
    </dgm:pt>
    <dgm:pt modelId="{048A26F5-20A8-724D-B995-92FC9A7842D2}" type="pres">
      <dgm:prSet presAssocID="{FE5E8CB4-8E38-40A5-A6E2-D00969A1500F}" presName="horz1" presStyleCnt="0"/>
      <dgm:spPr/>
    </dgm:pt>
    <dgm:pt modelId="{CAB29879-7EA1-BF4C-A403-553EFC388024}" type="pres">
      <dgm:prSet presAssocID="{FE5E8CB4-8E38-40A5-A6E2-D00969A1500F}" presName="tx1" presStyleLbl="revTx" presStyleIdx="4" presStyleCnt="8"/>
      <dgm:spPr/>
    </dgm:pt>
    <dgm:pt modelId="{41B96A3E-E091-3045-A460-08EB455A0B58}" type="pres">
      <dgm:prSet presAssocID="{FE5E8CB4-8E38-40A5-A6E2-D00969A1500F}" presName="vert1" presStyleCnt="0"/>
      <dgm:spPr/>
    </dgm:pt>
    <dgm:pt modelId="{22EA5C7F-BBDE-6C47-9F32-104B23C99746}" type="pres">
      <dgm:prSet presAssocID="{AA29038F-6732-4B0C-86F2-F553E76AC5C5}" presName="thickLine" presStyleLbl="alignNode1" presStyleIdx="5" presStyleCnt="8"/>
      <dgm:spPr/>
    </dgm:pt>
    <dgm:pt modelId="{8F07F1F9-087E-C54D-B850-99D95BEB4C1E}" type="pres">
      <dgm:prSet presAssocID="{AA29038F-6732-4B0C-86F2-F553E76AC5C5}" presName="horz1" presStyleCnt="0"/>
      <dgm:spPr/>
    </dgm:pt>
    <dgm:pt modelId="{C1B169A9-9819-7847-BC36-D7EE55C78790}" type="pres">
      <dgm:prSet presAssocID="{AA29038F-6732-4B0C-86F2-F553E76AC5C5}" presName="tx1" presStyleLbl="revTx" presStyleIdx="5" presStyleCnt="8"/>
      <dgm:spPr/>
    </dgm:pt>
    <dgm:pt modelId="{EEB6D4C8-B374-0B41-A43C-B1CBA5341703}" type="pres">
      <dgm:prSet presAssocID="{AA29038F-6732-4B0C-86F2-F553E76AC5C5}" presName="vert1" presStyleCnt="0"/>
      <dgm:spPr/>
    </dgm:pt>
    <dgm:pt modelId="{CA21DBEE-BB23-8A49-9EE9-B22E2887413A}" type="pres">
      <dgm:prSet presAssocID="{EFF6DFA0-9EC2-4B8C-856C-42C7C03DB3AA}" presName="thickLine" presStyleLbl="alignNode1" presStyleIdx="6" presStyleCnt="8"/>
      <dgm:spPr/>
    </dgm:pt>
    <dgm:pt modelId="{03E6C5CF-6753-F84F-9074-1CA50F822EB7}" type="pres">
      <dgm:prSet presAssocID="{EFF6DFA0-9EC2-4B8C-856C-42C7C03DB3AA}" presName="horz1" presStyleCnt="0"/>
      <dgm:spPr/>
    </dgm:pt>
    <dgm:pt modelId="{F7F316D0-2874-8F49-B23C-F201BBE18B81}" type="pres">
      <dgm:prSet presAssocID="{EFF6DFA0-9EC2-4B8C-856C-42C7C03DB3AA}" presName="tx1" presStyleLbl="revTx" presStyleIdx="6" presStyleCnt="8"/>
      <dgm:spPr/>
    </dgm:pt>
    <dgm:pt modelId="{737044DB-138E-8840-ACBF-74F40C2DAD10}" type="pres">
      <dgm:prSet presAssocID="{EFF6DFA0-9EC2-4B8C-856C-42C7C03DB3AA}" presName="vert1" presStyleCnt="0"/>
      <dgm:spPr/>
    </dgm:pt>
    <dgm:pt modelId="{9A5D0DA9-D0BF-9949-A066-807A1D2FE8A3}" type="pres">
      <dgm:prSet presAssocID="{5021C98C-7DB8-461A-A42A-07FF708DBC48}" presName="thickLine" presStyleLbl="alignNode1" presStyleIdx="7" presStyleCnt="8"/>
      <dgm:spPr/>
    </dgm:pt>
    <dgm:pt modelId="{58F6DDDF-7784-FB4A-A1D4-5844F4969DA4}" type="pres">
      <dgm:prSet presAssocID="{5021C98C-7DB8-461A-A42A-07FF708DBC48}" presName="horz1" presStyleCnt="0"/>
      <dgm:spPr/>
    </dgm:pt>
    <dgm:pt modelId="{6D035466-B368-9F41-9D7B-5C9B48063940}" type="pres">
      <dgm:prSet presAssocID="{5021C98C-7DB8-461A-A42A-07FF708DBC48}" presName="tx1" presStyleLbl="revTx" presStyleIdx="7" presStyleCnt="8"/>
      <dgm:spPr/>
    </dgm:pt>
    <dgm:pt modelId="{B45FF974-DF9F-F54E-8C09-208985BB14FA}" type="pres">
      <dgm:prSet presAssocID="{5021C98C-7DB8-461A-A42A-07FF708DBC48}" presName="vert1" presStyleCnt="0"/>
      <dgm:spPr/>
    </dgm:pt>
  </dgm:ptLst>
  <dgm:cxnLst>
    <dgm:cxn modelId="{76C2C00B-E1D3-084D-BAC6-2669F810E62A}" type="presOf" srcId="{F2B9250C-E269-499C-B40F-F9093B2CE944}" destId="{7FC5D8E2-66D3-7A45-A3A4-5B1DD5F12873}" srcOrd="0" destOrd="0" presId="urn:microsoft.com/office/officeart/2008/layout/LinedList"/>
    <dgm:cxn modelId="{EE9F2A0C-3467-0D44-8A44-324497190F9B}" type="presOf" srcId="{EFF6DFA0-9EC2-4B8C-856C-42C7C03DB3AA}" destId="{F7F316D0-2874-8F49-B23C-F201BBE18B81}" srcOrd="0" destOrd="0" presId="urn:microsoft.com/office/officeart/2008/layout/LinedList"/>
    <dgm:cxn modelId="{C9FE6036-D277-E643-9CEA-10573C32BF62}" type="presOf" srcId="{AA29038F-6732-4B0C-86F2-F553E76AC5C5}" destId="{C1B169A9-9819-7847-BC36-D7EE55C78790}" srcOrd="0" destOrd="0" presId="urn:microsoft.com/office/officeart/2008/layout/LinedList"/>
    <dgm:cxn modelId="{AEB56F53-EEBD-4460-8CEE-A363EAD5B00F}" srcId="{F2B9250C-E269-499C-B40F-F9093B2CE944}" destId="{EFF6DFA0-9EC2-4B8C-856C-42C7C03DB3AA}" srcOrd="6" destOrd="0" parTransId="{7E7D3051-5DF9-4144-85D6-8F47D69ADEA5}" sibTransId="{BD0B1AFB-A5AD-47BB-B68F-7EA31BF9FEF6}"/>
    <dgm:cxn modelId="{BEDAA682-EB90-1343-835E-D45FAE3D2E28}" type="presOf" srcId="{79382BC4-9A46-425A-ABE3-331F32DEF41C}" destId="{38959424-096F-DF4E-B0DF-8202B5F26633}" srcOrd="0" destOrd="0" presId="urn:microsoft.com/office/officeart/2008/layout/LinedList"/>
    <dgm:cxn modelId="{6693BB82-CC1F-5046-AC2A-11370C3EDCDE}" type="presOf" srcId="{93FBD8CD-D3A1-49FA-A1F5-7C410DB3C6C2}" destId="{03800498-084C-FD4E-8F42-3309ADF5FCFC}" srcOrd="0" destOrd="0" presId="urn:microsoft.com/office/officeart/2008/layout/LinedList"/>
    <dgm:cxn modelId="{FE622A8C-7D22-D648-AF43-4ABBBCF17F51}" type="presOf" srcId="{5021C98C-7DB8-461A-A42A-07FF708DBC48}" destId="{6D035466-B368-9F41-9D7B-5C9B48063940}" srcOrd="0" destOrd="0" presId="urn:microsoft.com/office/officeart/2008/layout/LinedList"/>
    <dgm:cxn modelId="{40CF5D94-5690-429F-A1DA-3B34317E2CE5}" srcId="{F2B9250C-E269-499C-B40F-F9093B2CE944}" destId="{AA29038F-6732-4B0C-86F2-F553E76AC5C5}" srcOrd="5" destOrd="0" parTransId="{F40B6B7E-16A5-4402-AA73-E9355B24C9CF}" sibTransId="{DF6A06C2-21BE-4153-9985-5736C14E2061}"/>
    <dgm:cxn modelId="{D72B529D-A90C-4BAE-BCCE-A3B7AD5E2B01}" srcId="{F2B9250C-E269-499C-B40F-F9093B2CE944}" destId="{79382BC4-9A46-425A-ABE3-331F32DEF41C}" srcOrd="0" destOrd="0" parTransId="{9F482923-5175-4573-9AF6-A7EE52D09201}" sibTransId="{29024A74-D5F0-4FF3-BC3D-A3AA6D867879}"/>
    <dgm:cxn modelId="{267142A9-7297-47E3-837A-AF229BD5A70B}" srcId="{F2B9250C-E269-499C-B40F-F9093B2CE944}" destId="{FE5E8CB4-8E38-40A5-A6E2-D00969A1500F}" srcOrd="4" destOrd="0" parTransId="{36D2D805-A3D1-4019-A419-56A6A861C8DF}" sibTransId="{CB20CCD4-684B-448B-9233-35594A61C305}"/>
    <dgm:cxn modelId="{8D0847AB-F1EC-4BC9-9E38-C9A94A2B69C9}" srcId="{F2B9250C-E269-499C-B40F-F9093B2CE944}" destId="{C94B69C5-4951-4434-89E4-FB428428323D}" srcOrd="1" destOrd="0" parTransId="{A744B53F-FF52-4D2E-89FC-01CF837C14D0}" sibTransId="{7F47AF7A-7ACA-4A19-A40A-8745207BE9D1}"/>
    <dgm:cxn modelId="{0DBC34B6-5210-0343-8DAB-3965FC31F045}" type="presOf" srcId="{C94B69C5-4951-4434-89E4-FB428428323D}" destId="{A9AACCDB-17AD-8A47-B51F-A48174AB4C5B}" srcOrd="0" destOrd="0" presId="urn:microsoft.com/office/officeart/2008/layout/LinedList"/>
    <dgm:cxn modelId="{2C0EC6D1-3691-42CA-B02B-C9576D2A89D3}" srcId="{F2B9250C-E269-499C-B40F-F9093B2CE944}" destId="{45AA3FFB-473F-4816-A18E-3B95B283F900}" srcOrd="3" destOrd="0" parTransId="{C0BCF5B4-8EB3-4DD5-85FA-9043EEF56719}" sibTransId="{1AD22963-D1DF-49D4-83C5-EB138515AD4F}"/>
    <dgm:cxn modelId="{DB42B1E0-348E-7341-A1A5-1F4B7F2FCA41}" type="presOf" srcId="{45AA3FFB-473F-4816-A18E-3B95B283F900}" destId="{AFA24478-6EB5-7943-89DC-CE81FB2BB92B}" srcOrd="0" destOrd="0" presId="urn:microsoft.com/office/officeart/2008/layout/LinedList"/>
    <dgm:cxn modelId="{FB738CEB-CE0A-7E46-904E-C6BCCF770EA7}" type="presOf" srcId="{FE5E8CB4-8E38-40A5-A6E2-D00969A1500F}" destId="{CAB29879-7EA1-BF4C-A403-553EFC388024}" srcOrd="0" destOrd="0" presId="urn:microsoft.com/office/officeart/2008/layout/LinedList"/>
    <dgm:cxn modelId="{563F43FB-F3EF-43CB-AFDC-0DF08D8660DB}" srcId="{F2B9250C-E269-499C-B40F-F9093B2CE944}" destId="{93FBD8CD-D3A1-49FA-A1F5-7C410DB3C6C2}" srcOrd="2" destOrd="0" parTransId="{0FEF26A6-1B16-483C-A7A5-0CFC683598F2}" sibTransId="{D818F9C2-761D-486E-9C9D-E9725AD6555A}"/>
    <dgm:cxn modelId="{80A540FE-ADF6-4554-BFA7-0A570F3B8940}" srcId="{F2B9250C-E269-499C-B40F-F9093B2CE944}" destId="{5021C98C-7DB8-461A-A42A-07FF708DBC48}" srcOrd="7" destOrd="0" parTransId="{5BBC2C58-EF40-4029-9B81-8F5BC6A19576}" sibTransId="{24A009BD-7417-4C8C-8250-F759F88D1EF2}"/>
    <dgm:cxn modelId="{DAC6EFC9-5177-A04D-A36E-64F67166B21D}" type="presParOf" srcId="{7FC5D8E2-66D3-7A45-A3A4-5B1DD5F12873}" destId="{BC600007-3D2F-4D44-A902-2FC3508AA319}" srcOrd="0" destOrd="0" presId="urn:microsoft.com/office/officeart/2008/layout/LinedList"/>
    <dgm:cxn modelId="{83C86E45-0D90-A940-A721-55327B93A095}" type="presParOf" srcId="{7FC5D8E2-66D3-7A45-A3A4-5B1DD5F12873}" destId="{50844EC3-DC18-694E-8B4C-15FFF4BC6418}" srcOrd="1" destOrd="0" presId="urn:microsoft.com/office/officeart/2008/layout/LinedList"/>
    <dgm:cxn modelId="{E87683B3-7AE4-6D45-A65E-71A383EF4D5E}" type="presParOf" srcId="{50844EC3-DC18-694E-8B4C-15FFF4BC6418}" destId="{38959424-096F-DF4E-B0DF-8202B5F26633}" srcOrd="0" destOrd="0" presId="urn:microsoft.com/office/officeart/2008/layout/LinedList"/>
    <dgm:cxn modelId="{1D5230DD-5A7D-6944-9CEC-739F9BF9198C}" type="presParOf" srcId="{50844EC3-DC18-694E-8B4C-15FFF4BC6418}" destId="{AF8C57AA-3719-5348-B93E-BB2E2876F7F6}" srcOrd="1" destOrd="0" presId="urn:microsoft.com/office/officeart/2008/layout/LinedList"/>
    <dgm:cxn modelId="{4BED9272-AC42-B741-BD35-981CCA5770F8}" type="presParOf" srcId="{7FC5D8E2-66D3-7A45-A3A4-5B1DD5F12873}" destId="{10ACCB83-1082-EE49-806A-CEE711E8A685}" srcOrd="2" destOrd="0" presId="urn:microsoft.com/office/officeart/2008/layout/LinedList"/>
    <dgm:cxn modelId="{42F7AE31-8C3C-C34E-952D-71C7EBB14DF1}" type="presParOf" srcId="{7FC5D8E2-66D3-7A45-A3A4-5B1DD5F12873}" destId="{CD3D45A8-BC90-1745-A445-DAAB746CCB0F}" srcOrd="3" destOrd="0" presId="urn:microsoft.com/office/officeart/2008/layout/LinedList"/>
    <dgm:cxn modelId="{76A06343-3451-BC45-AC77-0CFC18310C12}" type="presParOf" srcId="{CD3D45A8-BC90-1745-A445-DAAB746CCB0F}" destId="{A9AACCDB-17AD-8A47-B51F-A48174AB4C5B}" srcOrd="0" destOrd="0" presId="urn:microsoft.com/office/officeart/2008/layout/LinedList"/>
    <dgm:cxn modelId="{0E24324A-443B-A945-8967-913A655C7B54}" type="presParOf" srcId="{CD3D45A8-BC90-1745-A445-DAAB746CCB0F}" destId="{20C93315-D39A-FD40-8F02-CDBBC6541919}" srcOrd="1" destOrd="0" presId="urn:microsoft.com/office/officeart/2008/layout/LinedList"/>
    <dgm:cxn modelId="{DB31DDA0-8ACC-B54E-B2C8-97B29E4CB29D}" type="presParOf" srcId="{7FC5D8E2-66D3-7A45-A3A4-5B1DD5F12873}" destId="{B9F167EC-6A46-0D43-9D8F-89D02A629E5B}" srcOrd="4" destOrd="0" presId="urn:microsoft.com/office/officeart/2008/layout/LinedList"/>
    <dgm:cxn modelId="{178208EA-8413-8A44-9ED3-3557FF383956}" type="presParOf" srcId="{7FC5D8E2-66D3-7A45-A3A4-5B1DD5F12873}" destId="{04EBC04F-D394-C54B-9754-C21C16049C5D}" srcOrd="5" destOrd="0" presId="urn:microsoft.com/office/officeart/2008/layout/LinedList"/>
    <dgm:cxn modelId="{AA19A0B0-6662-1F49-9228-FCC057573E2F}" type="presParOf" srcId="{04EBC04F-D394-C54B-9754-C21C16049C5D}" destId="{03800498-084C-FD4E-8F42-3309ADF5FCFC}" srcOrd="0" destOrd="0" presId="urn:microsoft.com/office/officeart/2008/layout/LinedList"/>
    <dgm:cxn modelId="{11D976F7-0170-CB4A-B9B8-84E97126AEE2}" type="presParOf" srcId="{04EBC04F-D394-C54B-9754-C21C16049C5D}" destId="{0E63FF60-E035-434C-A0AF-C9F8FFD1CE93}" srcOrd="1" destOrd="0" presId="urn:microsoft.com/office/officeart/2008/layout/LinedList"/>
    <dgm:cxn modelId="{5E76DB07-8FEF-9247-A789-F8E175486C1A}" type="presParOf" srcId="{7FC5D8E2-66D3-7A45-A3A4-5B1DD5F12873}" destId="{6FB9DA5E-3A39-6B41-A05F-A18AB2EF9ACC}" srcOrd="6" destOrd="0" presId="urn:microsoft.com/office/officeart/2008/layout/LinedList"/>
    <dgm:cxn modelId="{AB45C286-896D-D14E-8A3C-2498D80695EE}" type="presParOf" srcId="{7FC5D8E2-66D3-7A45-A3A4-5B1DD5F12873}" destId="{59B77CEA-F73A-3148-B894-6856611F8755}" srcOrd="7" destOrd="0" presId="urn:microsoft.com/office/officeart/2008/layout/LinedList"/>
    <dgm:cxn modelId="{697F809E-6FB4-9848-ACDD-77E0D7D7CA02}" type="presParOf" srcId="{59B77CEA-F73A-3148-B894-6856611F8755}" destId="{AFA24478-6EB5-7943-89DC-CE81FB2BB92B}" srcOrd="0" destOrd="0" presId="urn:microsoft.com/office/officeart/2008/layout/LinedList"/>
    <dgm:cxn modelId="{C1C99133-B52F-7D40-8229-9C9D4613A8DA}" type="presParOf" srcId="{59B77CEA-F73A-3148-B894-6856611F8755}" destId="{99019F4E-A209-2A4B-9006-FE2241CDAD8C}" srcOrd="1" destOrd="0" presId="urn:microsoft.com/office/officeart/2008/layout/LinedList"/>
    <dgm:cxn modelId="{E0CE297B-AABF-4846-A46E-26FB1CF727F5}" type="presParOf" srcId="{7FC5D8E2-66D3-7A45-A3A4-5B1DD5F12873}" destId="{BB20B160-253F-8649-9943-A6C215F7C1F1}" srcOrd="8" destOrd="0" presId="urn:microsoft.com/office/officeart/2008/layout/LinedList"/>
    <dgm:cxn modelId="{3D4CBC59-8988-424E-B41B-91C1CD1E4A5C}" type="presParOf" srcId="{7FC5D8E2-66D3-7A45-A3A4-5B1DD5F12873}" destId="{048A26F5-20A8-724D-B995-92FC9A7842D2}" srcOrd="9" destOrd="0" presId="urn:microsoft.com/office/officeart/2008/layout/LinedList"/>
    <dgm:cxn modelId="{753B01ED-DC2D-2D44-9AE7-C19FFF95FDBC}" type="presParOf" srcId="{048A26F5-20A8-724D-B995-92FC9A7842D2}" destId="{CAB29879-7EA1-BF4C-A403-553EFC388024}" srcOrd="0" destOrd="0" presId="urn:microsoft.com/office/officeart/2008/layout/LinedList"/>
    <dgm:cxn modelId="{0FD7ECAC-3C64-DB46-A568-83CB6046337A}" type="presParOf" srcId="{048A26F5-20A8-724D-B995-92FC9A7842D2}" destId="{41B96A3E-E091-3045-A460-08EB455A0B58}" srcOrd="1" destOrd="0" presId="urn:microsoft.com/office/officeart/2008/layout/LinedList"/>
    <dgm:cxn modelId="{DC7DD33D-B8A2-084C-81C8-A754C7DEDA16}" type="presParOf" srcId="{7FC5D8E2-66D3-7A45-A3A4-5B1DD5F12873}" destId="{22EA5C7F-BBDE-6C47-9F32-104B23C99746}" srcOrd="10" destOrd="0" presId="urn:microsoft.com/office/officeart/2008/layout/LinedList"/>
    <dgm:cxn modelId="{D2564F63-3974-714B-9353-5A7DAE5ABF83}" type="presParOf" srcId="{7FC5D8E2-66D3-7A45-A3A4-5B1DD5F12873}" destId="{8F07F1F9-087E-C54D-B850-99D95BEB4C1E}" srcOrd="11" destOrd="0" presId="urn:microsoft.com/office/officeart/2008/layout/LinedList"/>
    <dgm:cxn modelId="{6DF1E610-DAB5-D249-BA5F-B9B527B42EF4}" type="presParOf" srcId="{8F07F1F9-087E-C54D-B850-99D95BEB4C1E}" destId="{C1B169A9-9819-7847-BC36-D7EE55C78790}" srcOrd="0" destOrd="0" presId="urn:microsoft.com/office/officeart/2008/layout/LinedList"/>
    <dgm:cxn modelId="{B85A9200-CA53-0643-8941-F3A098C7AE17}" type="presParOf" srcId="{8F07F1F9-087E-C54D-B850-99D95BEB4C1E}" destId="{EEB6D4C8-B374-0B41-A43C-B1CBA5341703}" srcOrd="1" destOrd="0" presId="urn:microsoft.com/office/officeart/2008/layout/LinedList"/>
    <dgm:cxn modelId="{1457AF9A-1E64-0F4F-9979-DF67AB086AF5}" type="presParOf" srcId="{7FC5D8E2-66D3-7A45-A3A4-5B1DD5F12873}" destId="{CA21DBEE-BB23-8A49-9EE9-B22E2887413A}" srcOrd="12" destOrd="0" presId="urn:microsoft.com/office/officeart/2008/layout/LinedList"/>
    <dgm:cxn modelId="{6CA9C92F-F9A9-904D-9364-7900B4526CB2}" type="presParOf" srcId="{7FC5D8E2-66D3-7A45-A3A4-5B1DD5F12873}" destId="{03E6C5CF-6753-F84F-9074-1CA50F822EB7}" srcOrd="13" destOrd="0" presId="urn:microsoft.com/office/officeart/2008/layout/LinedList"/>
    <dgm:cxn modelId="{1CC36633-7E40-804B-ABB4-C38C7DD4840E}" type="presParOf" srcId="{03E6C5CF-6753-F84F-9074-1CA50F822EB7}" destId="{F7F316D0-2874-8F49-B23C-F201BBE18B81}" srcOrd="0" destOrd="0" presId="urn:microsoft.com/office/officeart/2008/layout/LinedList"/>
    <dgm:cxn modelId="{274AC05A-DAD8-4043-B83C-D1EEDCEBC741}" type="presParOf" srcId="{03E6C5CF-6753-F84F-9074-1CA50F822EB7}" destId="{737044DB-138E-8840-ACBF-74F40C2DAD10}" srcOrd="1" destOrd="0" presId="urn:microsoft.com/office/officeart/2008/layout/LinedList"/>
    <dgm:cxn modelId="{0BA4BE89-8F1D-C447-94CB-6DE5CC178BAE}" type="presParOf" srcId="{7FC5D8E2-66D3-7A45-A3A4-5B1DD5F12873}" destId="{9A5D0DA9-D0BF-9949-A066-807A1D2FE8A3}" srcOrd="14" destOrd="0" presId="urn:microsoft.com/office/officeart/2008/layout/LinedList"/>
    <dgm:cxn modelId="{6811D526-80BC-7E4F-9D87-A9E7932A5C53}" type="presParOf" srcId="{7FC5D8E2-66D3-7A45-A3A4-5B1DD5F12873}" destId="{58F6DDDF-7784-FB4A-A1D4-5844F4969DA4}" srcOrd="15" destOrd="0" presId="urn:microsoft.com/office/officeart/2008/layout/LinedList"/>
    <dgm:cxn modelId="{31863F7E-D609-9C44-92A6-1D50B52176DA}" type="presParOf" srcId="{58F6DDDF-7784-FB4A-A1D4-5844F4969DA4}" destId="{6D035466-B368-9F41-9D7B-5C9B48063940}" srcOrd="0" destOrd="0" presId="urn:microsoft.com/office/officeart/2008/layout/LinedList"/>
    <dgm:cxn modelId="{8B8FBB6B-EF9C-3749-9171-9D5BCBFB3D88}" type="presParOf" srcId="{58F6DDDF-7784-FB4A-A1D4-5844F4969DA4}" destId="{B45FF974-DF9F-F54E-8C09-208985BB14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70DDBF-F159-4595-90E0-AA24186D81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A8E6D34-F8F5-4C85-8A3A-779D1C4202ED}">
      <dgm:prSet/>
      <dgm:spPr/>
      <dgm:t>
        <a:bodyPr/>
        <a:lstStyle/>
        <a:p>
          <a:r>
            <a:rPr lang="en-US"/>
            <a:t>Did the patient have syncope?</a:t>
          </a:r>
        </a:p>
      </dgm:t>
    </dgm:pt>
    <dgm:pt modelId="{B78DB4B0-A835-48FE-8F00-62E378046F63}" type="parTrans" cxnId="{41C44167-0A09-4A77-8BAD-957F73BE2F58}">
      <dgm:prSet/>
      <dgm:spPr/>
      <dgm:t>
        <a:bodyPr/>
        <a:lstStyle/>
        <a:p>
          <a:endParaRPr lang="en-US"/>
        </a:p>
      </dgm:t>
    </dgm:pt>
    <dgm:pt modelId="{6F47134F-0BA1-4C7C-B04D-F95EDDC048D7}" type="sibTrans" cxnId="{41C44167-0A09-4A77-8BAD-957F73BE2F58}">
      <dgm:prSet/>
      <dgm:spPr/>
      <dgm:t>
        <a:bodyPr/>
        <a:lstStyle/>
        <a:p>
          <a:endParaRPr lang="en-US"/>
        </a:p>
      </dgm:t>
    </dgm:pt>
    <dgm:pt modelId="{BE728B1D-1898-4BBC-8772-CA2E4756F86C}">
      <dgm:prSet/>
      <dgm:spPr/>
      <dgm:t>
        <a:bodyPr/>
        <a:lstStyle/>
        <a:p>
          <a:r>
            <a:rPr lang="en-US"/>
            <a:t>Dizziness/vertigo?</a:t>
          </a:r>
        </a:p>
      </dgm:t>
    </dgm:pt>
    <dgm:pt modelId="{8D3D1C13-FACB-46E5-8CA7-566AFAC61B8B}" type="parTrans" cxnId="{D76BFE25-EA59-41EC-91A6-CEE2C412D5AD}">
      <dgm:prSet/>
      <dgm:spPr/>
      <dgm:t>
        <a:bodyPr/>
        <a:lstStyle/>
        <a:p>
          <a:endParaRPr lang="en-US"/>
        </a:p>
      </dgm:t>
    </dgm:pt>
    <dgm:pt modelId="{150A9089-496A-4AB0-9ED1-DDA829716B04}" type="sibTrans" cxnId="{D76BFE25-EA59-41EC-91A6-CEE2C412D5AD}">
      <dgm:prSet/>
      <dgm:spPr/>
      <dgm:t>
        <a:bodyPr/>
        <a:lstStyle/>
        <a:p>
          <a:endParaRPr lang="en-US"/>
        </a:p>
      </dgm:t>
    </dgm:pt>
    <dgm:pt modelId="{23B2DAF8-C409-45D1-AC9F-24152E964A14}">
      <dgm:prSet/>
      <dgm:spPr/>
      <dgm:t>
        <a:bodyPr/>
        <a:lstStyle/>
        <a:p>
          <a:r>
            <a:rPr lang="en-US"/>
            <a:t>Drop attack? (no LOC)</a:t>
          </a:r>
        </a:p>
      </dgm:t>
    </dgm:pt>
    <dgm:pt modelId="{A29EFD4D-8C0A-4879-A0C5-72D8177E0328}" type="parTrans" cxnId="{3E86FB1F-3F8F-4729-93B2-0F234BA85CAE}">
      <dgm:prSet/>
      <dgm:spPr/>
      <dgm:t>
        <a:bodyPr/>
        <a:lstStyle/>
        <a:p>
          <a:endParaRPr lang="en-US"/>
        </a:p>
      </dgm:t>
    </dgm:pt>
    <dgm:pt modelId="{643A2264-33DC-4437-B0BE-55C453CA4EF4}" type="sibTrans" cxnId="{3E86FB1F-3F8F-4729-93B2-0F234BA85CAE}">
      <dgm:prSet/>
      <dgm:spPr/>
      <dgm:t>
        <a:bodyPr/>
        <a:lstStyle/>
        <a:p>
          <a:endParaRPr lang="en-US"/>
        </a:p>
      </dgm:t>
    </dgm:pt>
    <dgm:pt modelId="{397D5820-C01B-4C40-9184-627D9BEC8765}">
      <dgm:prSet/>
      <dgm:spPr/>
      <dgm:t>
        <a:bodyPr/>
        <a:lstStyle/>
        <a:p>
          <a:r>
            <a:rPr lang="en-US"/>
            <a:t>Seizure activity</a:t>
          </a:r>
        </a:p>
      </dgm:t>
    </dgm:pt>
    <dgm:pt modelId="{A775C874-902B-4563-9235-5EBE1BA5E58D}" type="parTrans" cxnId="{E644D872-8D55-4EC1-B56E-AAE513924E33}">
      <dgm:prSet/>
      <dgm:spPr/>
      <dgm:t>
        <a:bodyPr/>
        <a:lstStyle/>
        <a:p>
          <a:endParaRPr lang="en-US"/>
        </a:p>
      </dgm:t>
    </dgm:pt>
    <dgm:pt modelId="{7AA96327-CCC6-4E16-8B41-4D969676DC2D}" type="sibTrans" cxnId="{E644D872-8D55-4EC1-B56E-AAE513924E33}">
      <dgm:prSet/>
      <dgm:spPr/>
      <dgm:t>
        <a:bodyPr/>
        <a:lstStyle/>
        <a:p>
          <a:endParaRPr lang="en-US"/>
        </a:p>
      </dgm:t>
    </dgm:pt>
    <dgm:pt modelId="{71A6DBE9-6119-4EBD-935E-A4661F82344C}">
      <dgm:prSet/>
      <dgm:spPr/>
      <dgm:t>
        <a:bodyPr/>
        <a:lstStyle/>
        <a:p>
          <a:r>
            <a:rPr lang="en-US"/>
            <a:t>Falls</a:t>
          </a:r>
        </a:p>
      </dgm:t>
    </dgm:pt>
    <dgm:pt modelId="{FBD484D1-100D-4940-B618-F5A908545872}" type="parTrans" cxnId="{BF93A793-B70C-4B50-846D-F7669C72D080}">
      <dgm:prSet/>
      <dgm:spPr/>
      <dgm:t>
        <a:bodyPr/>
        <a:lstStyle/>
        <a:p>
          <a:endParaRPr lang="en-US"/>
        </a:p>
      </dgm:t>
    </dgm:pt>
    <dgm:pt modelId="{A4FDE64B-B3C3-47AE-865E-F48AF7BEE755}" type="sibTrans" cxnId="{BF93A793-B70C-4B50-846D-F7669C72D080}">
      <dgm:prSet/>
      <dgm:spPr/>
      <dgm:t>
        <a:bodyPr/>
        <a:lstStyle/>
        <a:p>
          <a:endParaRPr lang="en-US"/>
        </a:p>
      </dgm:t>
    </dgm:pt>
    <dgm:pt modelId="{DB442648-F9E4-43A8-B9D7-6DA2B6EB8770}">
      <dgm:prSet/>
      <dgm:spPr/>
      <dgm:t>
        <a:bodyPr/>
        <a:lstStyle/>
        <a:p>
          <a:r>
            <a:rPr lang="en-US"/>
            <a:t>Sequence of events:</a:t>
          </a:r>
        </a:p>
      </dgm:t>
    </dgm:pt>
    <dgm:pt modelId="{175A90AE-B000-4381-8777-3C84B0CA72F1}" type="parTrans" cxnId="{8FB4B2B6-0E1D-4751-8CB1-D10F7B3DB458}">
      <dgm:prSet/>
      <dgm:spPr/>
      <dgm:t>
        <a:bodyPr/>
        <a:lstStyle/>
        <a:p>
          <a:endParaRPr lang="en-US"/>
        </a:p>
      </dgm:t>
    </dgm:pt>
    <dgm:pt modelId="{59F684E3-98AB-4120-9C7B-0380BC050202}" type="sibTrans" cxnId="{8FB4B2B6-0E1D-4751-8CB1-D10F7B3DB458}">
      <dgm:prSet/>
      <dgm:spPr/>
      <dgm:t>
        <a:bodyPr/>
        <a:lstStyle/>
        <a:p>
          <a:endParaRPr lang="en-US"/>
        </a:p>
      </dgm:t>
    </dgm:pt>
    <dgm:pt modelId="{925D2A54-5ACF-4EA8-A0AA-2C391A8BD71D}">
      <dgm:prSet/>
      <dgm:spPr/>
      <dgm:t>
        <a:bodyPr/>
        <a:lstStyle/>
        <a:p>
          <a:r>
            <a:rPr lang="en-US"/>
            <a:t>Context</a:t>
          </a:r>
        </a:p>
      </dgm:t>
    </dgm:pt>
    <dgm:pt modelId="{A3590CB7-308F-4133-997D-BDDF8F985D8B}" type="parTrans" cxnId="{D414E36C-2A1F-44E1-B4E4-0693929E1322}">
      <dgm:prSet/>
      <dgm:spPr/>
      <dgm:t>
        <a:bodyPr/>
        <a:lstStyle/>
        <a:p>
          <a:endParaRPr lang="en-US"/>
        </a:p>
      </dgm:t>
    </dgm:pt>
    <dgm:pt modelId="{D2A312AD-3DF1-48FA-A41D-26DC0A4D84F2}" type="sibTrans" cxnId="{D414E36C-2A1F-44E1-B4E4-0693929E1322}">
      <dgm:prSet/>
      <dgm:spPr/>
      <dgm:t>
        <a:bodyPr/>
        <a:lstStyle/>
        <a:p>
          <a:endParaRPr lang="en-US"/>
        </a:p>
      </dgm:t>
    </dgm:pt>
    <dgm:pt modelId="{FF10B99E-1580-4ED8-B455-5D50F72997D8}">
      <dgm:prSet/>
      <dgm:spPr/>
      <dgm:t>
        <a:bodyPr/>
        <a:lstStyle/>
        <a:p>
          <a:r>
            <a:rPr lang="en-US"/>
            <a:t>Prodrome (and duration of prodrome)</a:t>
          </a:r>
        </a:p>
      </dgm:t>
    </dgm:pt>
    <dgm:pt modelId="{1C6AA391-D63A-4037-BEB3-C8FA01621B8D}" type="parTrans" cxnId="{7AE238C1-8346-4CD2-81FE-7A6034A09F93}">
      <dgm:prSet/>
      <dgm:spPr/>
      <dgm:t>
        <a:bodyPr/>
        <a:lstStyle/>
        <a:p>
          <a:endParaRPr lang="en-US"/>
        </a:p>
      </dgm:t>
    </dgm:pt>
    <dgm:pt modelId="{B2C2B54B-16B4-4182-A0D5-8B29786E89C5}" type="sibTrans" cxnId="{7AE238C1-8346-4CD2-81FE-7A6034A09F93}">
      <dgm:prSet/>
      <dgm:spPr/>
      <dgm:t>
        <a:bodyPr/>
        <a:lstStyle/>
        <a:p>
          <a:endParaRPr lang="en-US"/>
        </a:p>
      </dgm:t>
    </dgm:pt>
    <dgm:pt modelId="{B6D08F90-6A71-416F-A87B-471C9B7D814B}">
      <dgm:prSet/>
      <dgm:spPr/>
      <dgm:t>
        <a:bodyPr/>
        <a:lstStyle/>
        <a:p>
          <a:r>
            <a:rPr lang="en-US"/>
            <a:t>During the event</a:t>
          </a:r>
        </a:p>
      </dgm:t>
    </dgm:pt>
    <dgm:pt modelId="{354D6F71-8E31-44EB-8A6C-222A42D1A233}" type="parTrans" cxnId="{CC5DA9EA-62AF-4C8E-B0EA-B23EF4075F25}">
      <dgm:prSet/>
      <dgm:spPr/>
      <dgm:t>
        <a:bodyPr/>
        <a:lstStyle/>
        <a:p>
          <a:endParaRPr lang="en-US"/>
        </a:p>
      </dgm:t>
    </dgm:pt>
    <dgm:pt modelId="{4487F6EE-6142-4257-B911-3454AF0D0E30}" type="sibTrans" cxnId="{CC5DA9EA-62AF-4C8E-B0EA-B23EF4075F25}">
      <dgm:prSet/>
      <dgm:spPr/>
      <dgm:t>
        <a:bodyPr/>
        <a:lstStyle/>
        <a:p>
          <a:endParaRPr lang="en-US"/>
        </a:p>
      </dgm:t>
    </dgm:pt>
    <dgm:pt modelId="{E2BCD852-CD7D-4366-9353-34D49622E139}">
      <dgm:prSet/>
      <dgm:spPr/>
      <dgm:t>
        <a:bodyPr/>
        <a:lstStyle/>
        <a:p>
          <a:r>
            <a:rPr lang="en-US"/>
            <a:t>After the event</a:t>
          </a:r>
        </a:p>
      </dgm:t>
    </dgm:pt>
    <dgm:pt modelId="{F4DC5CF0-1EA6-46F1-98F6-78CF0D691DCB}" type="parTrans" cxnId="{D5840470-A285-4BBB-BE9C-543FD9954FA4}">
      <dgm:prSet/>
      <dgm:spPr/>
      <dgm:t>
        <a:bodyPr/>
        <a:lstStyle/>
        <a:p>
          <a:endParaRPr lang="en-US"/>
        </a:p>
      </dgm:t>
    </dgm:pt>
    <dgm:pt modelId="{5FA88572-FF36-40DE-9A7C-2503A345A14E}" type="sibTrans" cxnId="{D5840470-A285-4BBB-BE9C-543FD9954FA4}">
      <dgm:prSet/>
      <dgm:spPr/>
      <dgm:t>
        <a:bodyPr/>
        <a:lstStyle/>
        <a:p>
          <a:endParaRPr lang="en-US"/>
        </a:p>
      </dgm:t>
    </dgm:pt>
    <dgm:pt modelId="{04D3BD28-384F-4881-A945-702AA09EE833}">
      <dgm:prSet/>
      <dgm:spPr/>
      <dgm:t>
        <a:bodyPr/>
        <a:lstStyle/>
        <a:p>
          <a:r>
            <a:rPr lang="en-US"/>
            <a:t>Neurologic symptoms</a:t>
          </a:r>
        </a:p>
      </dgm:t>
    </dgm:pt>
    <dgm:pt modelId="{CE46BF7A-816C-4453-8B3D-8DC3D4E8DD25}" type="parTrans" cxnId="{B84BAF16-854C-4814-AF04-D4D23D629D33}">
      <dgm:prSet/>
      <dgm:spPr/>
      <dgm:t>
        <a:bodyPr/>
        <a:lstStyle/>
        <a:p>
          <a:endParaRPr lang="en-US"/>
        </a:p>
      </dgm:t>
    </dgm:pt>
    <dgm:pt modelId="{02DB1A8B-19B3-4DE4-BA09-D861EA8A23CB}" type="sibTrans" cxnId="{B84BAF16-854C-4814-AF04-D4D23D629D33}">
      <dgm:prSet/>
      <dgm:spPr/>
      <dgm:t>
        <a:bodyPr/>
        <a:lstStyle/>
        <a:p>
          <a:endParaRPr lang="en-US"/>
        </a:p>
      </dgm:t>
    </dgm:pt>
    <dgm:pt modelId="{189959E5-B98D-D449-B96D-544569E79033}" type="pres">
      <dgm:prSet presAssocID="{9270DDBF-F159-4595-90E0-AA24186D81E9}" presName="linear" presStyleCnt="0">
        <dgm:presLayoutVars>
          <dgm:animLvl val="lvl"/>
          <dgm:resizeHandles val="exact"/>
        </dgm:presLayoutVars>
      </dgm:prSet>
      <dgm:spPr/>
    </dgm:pt>
    <dgm:pt modelId="{F3F09B71-670E-044D-B7D6-C32B7398B3EA}" type="pres">
      <dgm:prSet presAssocID="{EA8E6D34-F8F5-4C85-8A3A-779D1C4202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C7F5FD-A31A-6E41-9FF6-9EE4F7F5BE4F}" type="pres">
      <dgm:prSet presAssocID="{EA8E6D34-F8F5-4C85-8A3A-779D1C4202ED}" presName="childText" presStyleLbl="revTx" presStyleIdx="0" presStyleCnt="2">
        <dgm:presLayoutVars>
          <dgm:bulletEnabled val="1"/>
        </dgm:presLayoutVars>
      </dgm:prSet>
      <dgm:spPr/>
    </dgm:pt>
    <dgm:pt modelId="{9DB47FBC-639A-1C4B-984B-89BD451DA613}" type="pres">
      <dgm:prSet presAssocID="{DB442648-F9E4-43A8-B9D7-6DA2B6EB87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7FCA2F-3441-154D-B834-234BC7F3C33A}" type="pres">
      <dgm:prSet presAssocID="{DB442648-F9E4-43A8-B9D7-6DA2B6EB8770}" presName="childText" presStyleLbl="revTx" presStyleIdx="1" presStyleCnt="2">
        <dgm:presLayoutVars>
          <dgm:bulletEnabled val="1"/>
        </dgm:presLayoutVars>
      </dgm:prSet>
      <dgm:spPr/>
    </dgm:pt>
    <dgm:pt modelId="{96AA5149-9D98-C940-8E44-50C8AD1318C2}" type="pres">
      <dgm:prSet presAssocID="{04D3BD28-384F-4881-A945-702AA09EE83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4BAF16-854C-4814-AF04-D4D23D629D33}" srcId="{9270DDBF-F159-4595-90E0-AA24186D81E9}" destId="{04D3BD28-384F-4881-A945-702AA09EE833}" srcOrd="2" destOrd="0" parTransId="{CE46BF7A-816C-4453-8B3D-8DC3D4E8DD25}" sibTransId="{02DB1A8B-19B3-4DE4-BA09-D861EA8A23CB}"/>
    <dgm:cxn modelId="{225A9817-0964-0441-A4E7-E7AE48E83151}" type="presOf" srcId="{397D5820-C01B-4C40-9184-627D9BEC8765}" destId="{4DC7F5FD-A31A-6E41-9FF6-9EE4F7F5BE4F}" srcOrd="0" destOrd="2" presId="urn:microsoft.com/office/officeart/2005/8/layout/vList2"/>
    <dgm:cxn modelId="{3360BD18-B86A-9946-8282-82EAD869C28A}" type="presOf" srcId="{71A6DBE9-6119-4EBD-935E-A4661F82344C}" destId="{4DC7F5FD-A31A-6E41-9FF6-9EE4F7F5BE4F}" srcOrd="0" destOrd="3" presId="urn:microsoft.com/office/officeart/2005/8/layout/vList2"/>
    <dgm:cxn modelId="{1B46C41F-199F-144B-9F0E-F5F1DB8F6125}" type="presOf" srcId="{B6D08F90-6A71-416F-A87B-471C9B7D814B}" destId="{9C7FCA2F-3441-154D-B834-234BC7F3C33A}" srcOrd="0" destOrd="2" presId="urn:microsoft.com/office/officeart/2005/8/layout/vList2"/>
    <dgm:cxn modelId="{3E86FB1F-3F8F-4729-93B2-0F234BA85CAE}" srcId="{EA8E6D34-F8F5-4C85-8A3A-779D1C4202ED}" destId="{23B2DAF8-C409-45D1-AC9F-24152E964A14}" srcOrd="1" destOrd="0" parTransId="{A29EFD4D-8C0A-4879-A0C5-72D8177E0328}" sibTransId="{643A2264-33DC-4437-B0BE-55C453CA4EF4}"/>
    <dgm:cxn modelId="{D76BFE25-EA59-41EC-91A6-CEE2C412D5AD}" srcId="{EA8E6D34-F8F5-4C85-8A3A-779D1C4202ED}" destId="{BE728B1D-1898-4BBC-8772-CA2E4756F86C}" srcOrd="0" destOrd="0" parTransId="{8D3D1C13-FACB-46E5-8CA7-566AFAC61B8B}" sibTransId="{150A9089-496A-4AB0-9ED1-DDA829716B04}"/>
    <dgm:cxn modelId="{18FDA12F-6D7A-A944-9F35-3343A462602A}" type="presOf" srcId="{9270DDBF-F159-4595-90E0-AA24186D81E9}" destId="{189959E5-B98D-D449-B96D-544569E79033}" srcOrd="0" destOrd="0" presId="urn:microsoft.com/office/officeart/2005/8/layout/vList2"/>
    <dgm:cxn modelId="{41C44167-0A09-4A77-8BAD-957F73BE2F58}" srcId="{9270DDBF-F159-4595-90E0-AA24186D81E9}" destId="{EA8E6D34-F8F5-4C85-8A3A-779D1C4202ED}" srcOrd="0" destOrd="0" parTransId="{B78DB4B0-A835-48FE-8F00-62E378046F63}" sibTransId="{6F47134F-0BA1-4C7C-B04D-F95EDDC048D7}"/>
    <dgm:cxn modelId="{38A64069-D878-E44C-8F91-1F416F2027BE}" type="presOf" srcId="{FF10B99E-1580-4ED8-B455-5D50F72997D8}" destId="{9C7FCA2F-3441-154D-B834-234BC7F3C33A}" srcOrd="0" destOrd="1" presId="urn:microsoft.com/office/officeart/2005/8/layout/vList2"/>
    <dgm:cxn modelId="{D414E36C-2A1F-44E1-B4E4-0693929E1322}" srcId="{DB442648-F9E4-43A8-B9D7-6DA2B6EB8770}" destId="{925D2A54-5ACF-4EA8-A0AA-2C391A8BD71D}" srcOrd="0" destOrd="0" parTransId="{A3590CB7-308F-4133-997D-BDDF8F985D8B}" sibTransId="{D2A312AD-3DF1-48FA-A41D-26DC0A4D84F2}"/>
    <dgm:cxn modelId="{D5840470-A285-4BBB-BE9C-543FD9954FA4}" srcId="{DB442648-F9E4-43A8-B9D7-6DA2B6EB8770}" destId="{E2BCD852-CD7D-4366-9353-34D49622E139}" srcOrd="3" destOrd="0" parTransId="{F4DC5CF0-1EA6-46F1-98F6-78CF0D691DCB}" sibTransId="{5FA88572-FF36-40DE-9A7C-2503A345A14E}"/>
    <dgm:cxn modelId="{E644D872-8D55-4EC1-B56E-AAE513924E33}" srcId="{EA8E6D34-F8F5-4C85-8A3A-779D1C4202ED}" destId="{397D5820-C01B-4C40-9184-627D9BEC8765}" srcOrd="2" destOrd="0" parTransId="{A775C874-902B-4563-9235-5EBE1BA5E58D}" sibTransId="{7AA96327-CCC6-4E16-8B41-4D969676DC2D}"/>
    <dgm:cxn modelId="{15E60654-2213-8D4D-91F1-6B4425D36E20}" type="presOf" srcId="{04D3BD28-384F-4881-A945-702AA09EE833}" destId="{96AA5149-9D98-C940-8E44-50C8AD1318C2}" srcOrd="0" destOrd="0" presId="urn:microsoft.com/office/officeart/2005/8/layout/vList2"/>
    <dgm:cxn modelId="{320CCA59-DC13-7644-9186-EAAFBEA34091}" type="presOf" srcId="{925D2A54-5ACF-4EA8-A0AA-2C391A8BD71D}" destId="{9C7FCA2F-3441-154D-B834-234BC7F3C33A}" srcOrd="0" destOrd="0" presId="urn:microsoft.com/office/officeart/2005/8/layout/vList2"/>
    <dgm:cxn modelId="{BF93A793-B70C-4B50-846D-F7669C72D080}" srcId="{EA8E6D34-F8F5-4C85-8A3A-779D1C4202ED}" destId="{71A6DBE9-6119-4EBD-935E-A4661F82344C}" srcOrd="3" destOrd="0" parTransId="{FBD484D1-100D-4940-B618-F5A908545872}" sibTransId="{A4FDE64B-B3C3-47AE-865E-F48AF7BEE755}"/>
    <dgm:cxn modelId="{BC58769C-33F9-4A4E-8DD5-29294F1F7A22}" type="presOf" srcId="{E2BCD852-CD7D-4366-9353-34D49622E139}" destId="{9C7FCA2F-3441-154D-B834-234BC7F3C33A}" srcOrd="0" destOrd="3" presId="urn:microsoft.com/office/officeart/2005/8/layout/vList2"/>
    <dgm:cxn modelId="{016A1DA7-742B-954B-A827-688AB43AC90B}" type="presOf" srcId="{EA8E6D34-F8F5-4C85-8A3A-779D1C4202ED}" destId="{F3F09B71-670E-044D-B7D6-C32B7398B3EA}" srcOrd="0" destOrd="0" presId="urn:microsoft.com/office/officeart/2005/8/layout/vList2"/>
    <dgm:cxn modelId="{151BC9A7-8D39-9745-9810-7B0E40F1255C}" type="presOf" srcId="{BE728B1D-1898-4BBC-8772-CA2E4756F86C}" destId="{4DC7F5FD-A31A-6E41-9FF6-9EE4F7F5BE4F}" srcOrd="0" destOrd="0" presId="urn:microsoft.com/office/officeart/2005/8/layout/vList2"/>
    <dgm:cxn modelId="{8FB4B2B6-0E1D-4751-8CB1-D10F7B3DB458}" srcId="{9270DDBF-F159-4595-90E0-AA24186D81E9}" destId="{DB442648-F9E4-43A8-B9D7-6DA2B6EB8770}" srcOrd="1" destOrd="0" parTransId="{175A90AE-B000-4381-8777-3C84B0CA72F1}" sibTransId="{59F684E3-98AB-4120-9C7B-0380BC050202}"/>
    <dgm:cxn modelId="{7AE238C1-8346-4CD2-81FE-7A6034A09F93}" srcId="{DB442648-F9E4-43A8-B9D7-6DA2B6EB8770}" destId="{FF10B99E-1580-4ED8-B455-5D50F72997D8}" srcOrd="1" destOrd="0" parTransId="{1C6AA391-D63A-4037-BEB3-C8FA01621B8D}" sibTransId="{B2C2B54B-16B4-4182-A0D5-8B29786E89C5}"/>
    <dgm:cxn modelId="{CC5DA9EA-62AF-4C8E-B0EA-B23EF4075F25}" srcId="{DB442648-F9E4-43A8-B9D7-6DA2B6EB8770}" destId="{B6D08F90-6A71-416F-A87B-471C9B7D814B}" srcOrd="2" destOrd="0" parTransId="{354D6F71-8E31-44EB-8A6C-222A42D1A233}" sibTransId="{4487F6EE-6142-4257-B911-3454AF0D0E30}"/>
    <dgm:cxn modelId="{994F4BEC-CB17-A341-91E4-E22482228FD7}" type="presOf" srcId="{DB442648-F9E4-43A8-B9D7-6DA2B6EB8770}" destId="{9DB47FBC-639A-1C4B-984B-89BD451DA613}" srcOrd="0" destOrd="0" presId="urn:microsoft.com/office/officeart/2005/8/layout/vList2"/>
    <dgm:cxn modelId="{C5CD38FF-70B8-584D-8ABF-88EE912983B4}" type="presOf" srcId="{23B2DAF8-C409-45D1-AC9F-24152E964A14}" destId="{4DC7F5FD-A31A-6E41-9FF6-9EE4F7F5BE4F}" srcOrd="0" destOrd="1" presId="urn:microsoft.com/office/officeart/2005/8/layout/vList2"/>
    <dgm:cxn modelId="{E0A5C661-D32C-4947-BAB7-D439D1B4C550}" type="presParOf" srcId="{189959E5-B98D-D449-B96D-544569E79033}" destId="{F3F09B71-670E-044D-B7D6-C32B7398B3EA}" srcOrd="0" destOrd="0" presId="urn:microsoft.com/office/officeart/2005/8/layout/vList2"/>
    <dgm:cxn modelId="{29A58231-65B5-654E-96A0-D81FC34C7A61}" type="presParOf" srcId="{189959E5-B98D-D449-B96D-544569E79033}" destId="{4DC7F5FD-A31A-6E41-9FF6-9EE4F7F5BE4F}" srcOrd="1" destOrd="0" presId="urn:microsoft.com/office/officeart/2005/8/layout/vList2"/>
    <dgm:cxn modelId="{9AD9192A-EB0B-2447-9FC4-0179059E300F}" type="presParOf" srcId="{189959E5-B98D-D449-B96D-544569E79033}" destId="{9DB47FBC-639A-1C4B-984B-89BD451DA613}" srcOrd="2" destOrd="0" presId="urn:microsoft.com/office/officeart/2005/8/layout/vList2"/>
    <dgm:cxn modelId="{33E79DB8-75C0-A040-B378-8F42318E3540}" type="presParOf" srcId="{189959E5-B98D-D449-B96D-544569E79033}" destId="{9C7FCA2F-3441-154D-B834-234BC7F3C33A}" srcOrd="3" destOrd="0" presId="urn:microsoft.com/office/officeart/2005/8/layout/vList2"/>
    <dgm:cxn modelId="{AA9395E0-D661-CD4D-94B7-00757EFB517B}" type="presParOf" srcId="{189959E5-B98D-D449-B96D-544569E79033}" destId="{96AA5149-9D98-C940-8E44-50C8AD1318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17666A-8CE8-4608-BCF9-D41D5BADEB1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46A71C-CAD5-409D-8DE8-6E4EEBDAC6C0}">
      <dgm:prSet/>
      <dgm:spPr/>
      <dgm:t>
        <a:bodyPr/>
        <a:lstStyle/>
        <a:p>
          <a:pPr>
            <a:defRPr cap="all"/>
          </a:pPr>
          <a:r>
            <a:rPr lang="en-US"/>
            <a:t>Age</a:t>
          </a:r>
        </a:p>
      </dgm:t>
    </dgm:pt>
    <dgm:pt modelId="{2BA53897-32F4-4146-A471-4AB94A804403}" type="parTrans" cxnId="{543BB378-BD2C-4DE6-BAF4-5DDD097E275A}">
      <dgm:prSet/>
      <dgm:spPr/>
      <dgm:t>
        <a:bodyPr/>
        <a:lstStyle/>
        <a:p>
          <a:endParaRPr lang="en-US"/>
        </a:p>
      </dgm:t>
    </dgm:pt>
    <dgm:pt modelId="{714320FC-1D7C-4D20-A722-9998EDB393E3}" type="sibTrans" cxnId="{543BB378-BD2C-4DE6-BAF4-5DDD097E275A}">
      <dgm:prSet/>
      <dgm:spPr/>
      <dgm:t>
        <a:bodyPr/>
        <a:lstStyle/>
        <a:p>
          <a:endParaRPr lang="en-US"/>
        </a:p>
      </dgm:t>
    </dgm:pt>
    <dgm:pt modelId="{3460B353-5605-4E9A-BC76-76D7F98B219A}">
      <dgm:prSet/>
      <dgm:spPr/>
      <dgm:t>
        <a:bodyPr/>
        <a:lstStyle/>
        <a:p>
          <a:pPr>
            <a:defRPr cap="all"/>
          </a:pPr>
          <a:r>
            <a:rPr lang="en-US"/>
            <a:t>LVEF &lt; 0.40 (CHF)</a:t>
          </a:r>
        </a:p>
      </dgm:t>
    </dgm:pt>
    <dgm:pt modelId="{C4D90ACD-FB9A-49AE-9053-1F5F62527C6C}" type="parTrans" cxnId="{F09F9FCC-2D39-4AC0-97AB-A73BAD968B63}">
      <dgm:prSet/>
      <dgm:spPr/>
      <dgm:t>
        <a:bodyPr/>
        <a:lstStyle/>
        <a:p>
          <a:endParaRPr lang="en-US"/>
        </a:p>
      </dgm:t>
    </dgm:pt>
    <dgm:pt modelId="{8DFE05F3-6A63-4323-A2D3-11998E7B58D2}" type="sibTrans" cxnId="{F09F9FCC-2D39-4AC0-97AB-A73BAD968B63}">
      <dgm:prSet/>
      <dgm:spPr/>
      <dgm:t>
        <a:bodyPr/>
        <a:lstStyle/>
        <a:p>
          <a:endParaRPr lang="en-US"/>
        </a:p>
      </dgm:t>
    </dgm:pt>
    <dgm:pt modelId="{64798DD3-CF1C-4A4A-BB45-382A0D850163}">
      <dgm:prSet/>
      <dgm:spPr/>
      <dgm:t>
        <a:bodyPr/>
        <a:lstStyle/>
        <a:p>
          <a:pPr>
            <a:defRPr cap="all"/>
          </a:pPr>
          <a:r>
            <a:rPr lang="en-US"/>
            <a:t>Structural heart disease</a:t>
          </a:r>
        </a:p>
      </dgm:t>
    </dgm:pt>
    <dgm:pt modelId="{A8339A7E-9A0F-45B4-AC13-0EEE43083C45}" type="parTrans" cxnId="{16E69EB1-A20D-4997-9AA1-40DEC687AF04}">
      <dgm:prSet/>
      <dgm:spPr/>
      <dgm:t>
        <a:bodyPr/>
        <a:lstStyle/>
        <a:p>
          <a:endParaRPr lang="en-US"/>
        </a:p>
      </dgm:t>
    </dgm:pt>
    <dgm:pt modelId="{B24B1866-651E-4675-BC97-845C5708E1B0}" type="sibTrans" cxnId="{16E69EB1-A20D-4997-9AA1-40DEC687AF04}">
      <dgm:prSet/>
      <dgm:spPr/>
      <dgm:t>
        <a:bodyPr/>
        <a:lstStyle/>
        <a:p>
          <a:endParaRPr lang="en-US"/>
        </a:p>
      </dgm:t>
    </dgm:pt>
    <dgm:pt modelId="{69141E10-F448-4E14-ABE3-BCA14F43FC3A}" type="pres">
      <dgm:prSet presAssocID="{C717666A-8CE8-4608-BCF9-D41D5BADEB1B}" presName="root" presStyleCnt="0">
        <dgm:presLayoutVars>
          <dgm:dir/>
          <dgm:resizeHandles val="exact"/>
        </dgm:presLayoutVars>
      </dgm:prSet>
      <dgm:spPr/>
    </dgm:pt>
    <dgm:pt modelId="{572A191A-AEE8-4591-A5FB-B458877CEC18}" type="pres">
      <dgm:prSet presAssocID="{D746A71C-CAD5-409D-8DE8-6E4EEBDAC6C0}" presName="compNode" presStyleCnt="0"/>
      <dgm:spPr/>
    </dgm:pt>
    <dgm:pt modelId="{81842A01-2380-41BE-A039-A5DB67FA7503}" type="pres">
      <dgm:prSet presAssocID="{D746A71C-CAD5-409D-8DE8-6E4EEBDAC6C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9BF859B-F5AD-4940-809B-2BB728BEB274}" type="pres">
      <dgm:prSet presAssocID="{D746A71C-CAD5-409D-8DE8-6E4EEBDAC6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23B16417-6973-44B2-A903-7FB434418695}" type="pres">
      <dgm:prSet presAssocID="{D746A71C-CAD5-409D-8DE8-6E4EEBDAC6C0}" presName="spaceRect" presStyleCnt="0"/>
      <dgm:spPr/>
    </dgm:pt>
    <dgm:pt modelId="{69FEFADD-755B-4FFC-B939-F95B3065E555}" type="pres">
      <dgm:prSet presAssocID="{D746A71C-CAD5-409D-8DE8-6E4EEBDAC6C0}" presName="textRect" presStyleLbl="revTx" presStyleIdx="0" presStyleCnt="3">
        <dgm:presLayoutVars>
          <dgm:chMax val="1"/>
          <dgm:chPref val="1"/>
        </dgm:presLayoutVars>
      </dgm:prSet>
      <dgm:spPr/>
    </dgm:pt>
    <dgm:pt modelId="{EC6AC60D-CA5D-4D75-AC2C-F04DF17C13D9}" type="pres">
      <dgm:prSet presAssocID="{714320FC-1D7C-4D20-A722-9998EDB393E3}" presName="sibTrans" presStyleCnt="0"/>
      <dgm:spPr/>
    </dgm:pt>
    <dgm:pt modelId="{AA531F03-E9F5-48A5-B30C-920F64048060}" type="pres">
      <dgm:prSet presAssocID="{3460B353-5605-4E9A-BC76-76D7F98B219A}" presName="compNode" presStyleCnt="0"/>
      <dgm:spPr/>
    </dgm:pt>
    <dgm:pt modelId="{395F1E24-47B4-46BA-8306-37BA3CA7583D}" type="pres">
      <dgm:prSet presAssocID="{3460B353-5605-4E9A-BC76-76D7F98B219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64F7E9F-A2D0-43DA-B583-25DF15812003}" type="pres">
      <dgm:prSet presAssocID="{3460B353-5605-4E9A-BC76-76D7F98B21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F67D0FC0-7477-4FE6-A4A4-6D6141BFEA10}" type="pres">
      <dgm:prSet presAssocID="{3460B353-5605-4E9A-BC76-76D7F98B219A}" presName="spaceRect" presStyleCnt="0"/>
      <dgm:spPr/>
    </dgm:pt>
    <dgm:pt modelId="{8C2A6E3B-A150-4BC0-90F2-9F2EA72E6E1B}" type="pres">
      <dgm:prSet presAssocID="{3460B353-5605-4E9A-BC76-76D7F98B219A}" presName="textRect" presStyleLbl="revTx" presStyleIdx="1" presStyleCnt="3">
        <dgm:presLayoutVars>
          <dgm:chMax val="1"/>
          <dgm:chPref val="1"/>
        </dgm:presLayoutVars>
      </dgm:prSet>
      <dgm:spPr/>
    </dgm:pt>
    <dgm:pt modelId="{78AC6D0E-F579-43DC-B794-31D5DE5A201E}" type="pres">
      <dgm:prSet presAssocID="{8DFE05F3-6A63-4323-A2D3-11998E7B58D2}" presName="sibTrans" presStyleCnt="0"/>
      <dgm:spPr/>
    </dgm:pt>
    <dgm:pt modelId="{FD37A830-D502-4BCA-92A8-23F7E762ECDC}" type="pres">
      <dgm:prSet presAssocID="{64798DD3-CF1C-4A4A-BB45-382A0D850163}" presName="compNode" presStyleCnt="0"/>
      <dgm:spPr/>
    </dgm:pt>
    <dgm:pt modelId="{45BC4BC2-0BB4-4238-BFA1-6876E567D489}" type="pres">
      <dgm:prSet presAssocID="{64798DD3-CF1C-4A4A-BB45-382A0D85016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8154902-95C8-42A6-B7FB-6E1F77791038}" type="pres">
      <dgm:prSet presAssocID="{64798DD3-CF1C-4A4A-BB45-382A0D8501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08844812-FFEC-4FB4-85F8-DD94527CD5AD}" type="pres">
      <dgm:prSet presAssocID="{64798DD3-CF1C-4A4A-BB45-382A0D850163}" presName="spaceRect" presStyleCnt="0"/>
      <dgm:spPr/>
    </dgm:pt>
    <dgm:pt modelId="{974E03AE-C7AE-4A54-883A-600A4CE9BD56}" type="pres">
      <dgm:prSet presAssocID="{64798DD3-CF1C-4A4A-BB45-382A0D85016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89CE261-8EE9-4872-83DE-433A79F2045B}" type="presOf" srcId="{64798DD3-CF1C-4A4A-BB45-382A0D850163}" destId="{974E03AE-C7AE-4A54-883A-600A4CE9BD56}" srcOrd="0" destOrd="0" presId="urn:microsoft.com/office/officeart/2018/5/layout/IconLeafLabelList"/>
    <dgm:cxn modelId="{FB71C650-A143-4D38-BDB4-9903A5D0E4EE}" type="presOf" srcId="{D746A71C-CAD5-409D-8DE8-6E4EEBDAC6C0}" destId="{69FEFADD-755B-4FFC-B939-F95B3065E555}" srcOrd="0" destOrd="0" presId="urn:microsoft.com/office/officeart/2018/5/layout/IconLeafLabelList"/>
    <dgm:cxn modelId="{543BB378-BD2C-4DE6-BAF4-5DDD097E275A}" srcId="{C717666A-8CE8-4608-BCF9-D41D5BADEB1B}" destId="{D746A71C-CAD5-409D-8DE8-6E4EEBDAC6C0}" srcOrd="0" destOrd="0" parTransId="{2BA53897-32F4-4146-A471-4AB94A804403}" sibTransId="{714320FC-1D7C-4D20-A722-9998EDB393E3}"/>
    <dgm:cxn modelId="{A8C2C381-6B9B-4836-8D8A-67694F8EFA26}" type="presOf" srcId="{C717666A-8CE8-4608-BCF9-D41D5BADEB1B}" destId="{69141E10-F448-4E14-ABE3-BCA14F43FC3A}" srcOrd="0" destOrd="0" presId="urn:microsoft.com/office/officeart/2018/5/layout/IconLeafLabelList"/>
    <dgm:cxn modelId="{16E69EB1-A20D-4997-9AA1-40DEC687AF04}" srcId="{C717666A-8CE8-4608-BCF9-D41D5BADEB1B}" destId="{64798DD3-CF1C-4A4A-BB45-382A0D850163}" srcOrd="2" destOrd="0" parTransId="{A8339A7E-9A0F-45B4-AC13-0EEE43083C45}" sibTransId="{B24B1866-651E-4675-BC97-845C5708E1B0}"/>
    <dgm:cxn modelId="{F09F9FCC-2D39-4AC0-97AB-A73BAD968B63}" srcId="{C717666A-8CE8-4608-BCF9-D41D5BADEB1B}" destId="{3460B353-5605-4E9A-BC76-76D7F98B219A}" srcOrd="1" destOrd="0" parTransId="{C4D90ACD-FB9A-49AE-9053-1F5F62527C6C}" sibTransId="{8DFE05F3-6A63-4323-A2D3-11998E7B58D2}"/>
    <dgm:cxn modelId="{F13331FA-D399-4681-8EEF-C80D0B809CC4}" type="presOf" srcId="{3460B353-5605-4E9A-BC76-76D7F98B219A}" destId="{8C2A6E3B-A150-4BC0-90F2-9F2EA72E6E1B}" srcOrd="0" destOrd="0" presId="urn:microsoft.com/office/officeart/2018/5/layout/IconLeafLabelList"/>
    <dgm:cxn modelId="{9C4754C5-925D-4D3B-B733-0BAA6110A0B1}" type="presParOf" srcId="{69141E10-F448-4E14-ABE3-BCA14F43FC3A}" destId="{572A191A-AEE8-4591-A5FB-B458877CEC18}" srcOrd="0" destOrd="0" presId="urn:microsoft.com/office/officeart/2018/5/layout/IconLeafLabelList"/>
    <dgm:cxn modelId="{BF452932-EDF7-4DA4-A526-9412103A94FA}" type="presParOf" srcId="{572A191A-AEE8-4591-A5FB-B458877CEC18}" destId="{81842A01-2380-41BE-A039-A5DB67FA7503}" srcOrd="0" destOrd="0" presId="urn:microsoft.com/office/officeart/2018/5/layout/IconLeafLabelList"/>
    <dgm:cxn modelId="{A7436329-57D6-4C10-B8E6-BFDE7BB3D496}" type="presParOf" srcId="{572A191A-AEE8-4591-A5FB-B458877CEC18}" destId="{29BF859B-F5AD-4940-809B-2BB728BEB274}" srcOrd="1" destOrd="0" presId="urn:microsoft.com/office/officeart/2018/5/layout/IconLeafLabelList"/>
    <dgm:cxn modelId="{0E27A0AC-14E1-4876-A3EB-BFD48E973B06}" type="presParOf" srcId="{572A191A-AEE8-4591-A5FB-B458877CEC18}" destId="{23B16417-6973-44B2-A903-7FB434418695}" srcOrd="2" destOrd="0" presId="urn:microsoft.com/office/officeart/2018/5/layout/IconLeafLabelList"/>
    <dgm:cxn modelId="{562A9016-C01D-4826-B301-FA9630E6E657}" type="presParOf" srcId="{572A191A-AEE8-4591-A5FB-B458877CEC18}" destId="{69FEFADD-755B-4FFC-B939-F95B3065E555}" srcOrd="3" destOrd="0" presId="urn:microsoft.com/office/officeart/2018/5/layout/IconLeafLabelList"/>
    <dgm:cxn modelId="{F6258C26-9D15-4306-9B79-C4801385A3F6}" type="presParOf" srcId="{69141E10-F448-4E14-ABE3-BCA14F43FC3A}" destId="{EC6AC60D-CA5D-4D75-AC2C-F04DF17C13D9}" srcOrd="1" destOrd="0" presId="urn:microsoft.com/office/officeart/2018/5/layout/IconLeafLabelList"/>
    <dgm:cxn modelId="{693CB6DC-ED6D-48C6-9623-867F9CEE9376}" type="presParOf" srcId="{69141E10-F448-4E14-ABE3-BCA14F43FC3A}" destId="{AA531F03-E9F5-48A5-B30C-920F64048060}" srcOrd="2" destOrd="0" presId="urn:microsoft.com/office/officeart/2018/5/layout/IconLeafLabelList"/>
    <dgm:cxn modelId="{2D681ABF-65BD-4C18-9A3B-7A17CD65B8C4}" type="presParOf" srcId="{AA531F03-E9F5-48A5-B30C-920F64048060}" destId="{395F1E24-47B4-46BA-8306-37BA3CA7583D}" srcOrd="0" destOrd="0" presId="urn:microsoft.com/office/officeart/2018/5/layout/IconLeafLabelList"/>
    <dgm:cxn modelId="{BB18CF26-2590-4FCC-8A08-3979066B252A}" type="presParOf" srcId="{AA531F03-E9F5-48A5-B30C-920F64048060}" destId="{C64F7E9F-A2D0-43DA-B583-25DF15812003}" srcOrd="1" destOrd="0" presId="urn:microsoft.com/office/officeart/2018/5/layout/IconLeafLabelList"/>
    <dgm:cxn modelId="{5A1828A2-22A2-4F78-B4ED-0B1A43DAE294}" type="presParOf" srcId="{AA531F03-E9F5-48A5-B30C-920F64048060}" destId="{F67D0FC0-7477-4FE6-A4A4-6D6141BFEA10}" srcOrd="2" destOrd="0" presId="urn:microsoft.com/office/officeart/2018/5/layout/IconLeafLabelList"/>
    <dgm:cxn modelId="{F6E71532-4F05-4DFA-A2B3-376DFB85B111}" type="presParOf" srcId="{AA531F03-E9F5-48A5-B30C-920F64048060}" destId="{8C2A6E3B-A150-4BC0-90F2-9F2EA72E6E1B}" srcOrd="3" destOrd="0" presId="urn:microsoft.com/office/officeart/2018/5/layout/IconLeafLabelList"/>
    <dgm:cxn modelId="{EF965311-F834-4B07-81CF-E5C3237D7D19}" type="presParOf" srcId="{69141E10-F448-4E14-ABE3-BCA14F43FC3A}" destId="{78AC6D0E-F579-43DC-B794-31D5DE5A201E}" srcOrd="3" destOrd="0" presId="urn:microsoft.com/office/officeart/2018/5/layout/IconLeafLabelList"/>
    <dgm:cxn modelId="{B5A0F1D2-20CF-4161-8AE0-3145BD621629}" type="presParOf" srcId="{69141E10-F448-4E14-ABE3-BCA14F43FC3A}" destId="{FD37A830-D502-4BCA-92A8-23F7E762ECDC}" srcOrd="4" destOrd="0" presId="urn:microsoft.com/office/officeart/2018/5/layout/IconLeafLabelList"/>
    <dgm:cxn modelId="{1544A8E2-53A2-4969-BC9D-3EED8B7707F6}" type="presParOf" srcId="{FD37A830-D502-4BCA-92A8-23F7E762ECDC}" destId="{45BC4BC2-0BB4-4238-BFA1-6876E567D489}" srcOrd="0" destOrd="0" presId="urn:microsoft.com/office/officeart/2018/5/layout/IconLeafLabelList"/>
    <dgm:cxn modelId="{F2892A48-CF91-4D94-9B38-0E892687B7B9}" type="presParOf" srcId="{FD37A830-D502-4BCA-92A8-23F7E762ECDC}" destId="{68154902-95C8-42A6-B7FB-6E1F77791038}" srcOrd="1" destOrd="0" presId="urn:microsoft.com/office/officeart/2018/5/layout/IconLeafLabelList"/>
    <dgm:cxn modelId="{12D9AA01-8305-48D2-BDD5-2ABE457B95A0}" type="presParOf" srcId="{FD37A830-D502-4BCA-92A8-23F7E762ECDC}" destId="{08844812-FFEC-4FB4-85F8-DD94527CD5AD}" srcOrd="2" destOrd="0" presId="urn:microsoft.com/office/officeart/2018/5/layout/IconLeafLabelList"/>
    <dgm:cxn modelId="{8EDB476F-C782-4B45-B2D7-A1481571C56A}" type="presParOf" srcId="{FD37A830-D502-4BCA-92A8-23F7E762ECDC}" destId="{974E03AE-C7AE-4A54-883A-600A4CE9BD5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4108E-9F26-449B-BF0F-F37AF905E84B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B8DE27E-D7AF-4296-9EAE-1B03887F41D5}">
      <dgm:prSet/>
      <dgm:spPr/>
      <dgm:t>
        <a:bodyPr/>
        <a:lstStyle/>
        <a:p>
          <a:r>
            <a:rPr lang="en-US"/>
            <a:t>D-Dimer (Euro J Emerg Med 2009. 16: 256-260)</a:t>
          </a:r>
        </a:p>
      </dgm:t>
    </dgm:pt>
    <dgm:pt modelId="{AE0AAEA3-F1AD-4D3C-A1C9-A29620F68AF6}" type="parTrans" cxnId="{FEC16FBF-F8BF-4DA9-86E2-16DCC0A528DD}">
      <dgm:prSet/>
      <dgm:spPr/>
      <dgm:t>
        <a:bodyPr/>
        <a:lstStyle/>
        <a:p>
          <a:endParaRPr lang="en-US"/>
        </a:p>
      </dgm:t>
    </dgm:pt>
    <dgm:pt modelId="{C4BAB2FE-6162-4751-B066-E78BDB7DF4FB}" type="sibTrans" cxnId="{FEC16FBF-F8BF-4DA9-86E2-16DCC0A528DD}">
      <dgm:prSet/>
      <dgm:spPr/>
      <dgm:t>
        <a:bodyPr/>
        <a:lstStyle/>
        <a:p>
          <a:endParaRPr lang="en-US"/>
        </a:p>
      </dgm:t>
    </dgm:pt>
    <dgm:pt modelId="{5870CCFE-FC33-4D00-87ED-889C800B837D}">
      <dgm:prSet/>
      <dgm:spPr/>
      <dgm:t>
        <a:bodyPr/>
        <a:lstStyle/>
        <a:p>
          <a:r>
            <a:rPr lang="en-US"/>
            <a:t>Myoglobine and CK (Euro J Emerg Med 2009. 16: 84-86)</a:t>
          </a:r>
        </a:p>
      </dgm:t>
    </dgm:pt>
    <dgm:pt modelId="{FD398A8F-0725-4935-9FBD-11905F125BCD}" type="parTrans" cxnId="{475F3ECA-C3A7-4F56-B3B6-C728BD1DCA8E}">
      <dgm:prSet/>
      <dgm:spPr/>
      <dgm:t>
        <a:bodyPr/>
        <a:lstStyle/>
        <a:p>
          <a:endParaRPr lang="en-US"/>
        </a:p>
      </dgm:t>
    </dgm:pt>
    <dgm:pt modelId="{212DCBF3-855E-440B-AAAC-A4A42F48013E}" type="sibTrans" cxnId="{475F3ECA-C3A7-4F56-B3B6-C728BD1DCA8E}">
      <dgm:prSet/>
      <dgm:spPr/>
      <dgm:t>
        <a:bodyPr/>
        <a:lstStyle/>
        <a:p>
          <a:endParaRPr lang="en-US"/>
        </a:p>
      </dgm:t>
    </dgm:pt>
    <dgm:pt modelId="{59763C7B-C1EF-FD47-B959-CAA7D68E4383}" type="pres">
      <dgm:prSet presAssocID="{2D04108E-9F26-449B-BF0F-F37AF905E84B}" presName="diagram" presStyleCnt="0">
        <dgm:presLayoutVars>
          <dgm:dir/>
          <dgm:resizeHandles val="exact"/>
        </dgm:presLayoutVars>
      </dgm:prSet>
      <dgm:spPr/>
    </dgm:pt>
    <dgm:pt modelId="{E9FAA669-107A-AC4D-AD7D-12F7270FC51A}" type="pres">
      <dgm:prSet presAssocID="{AB8DE27E-D7AF-4296-9EAE-1B03887F41D5}" presName="node" presStyleLbl="node1" presStyleIdx="0" presStyleCnt="2">
        <dgm:presLayoutVars>
          <dgm:bulletEnabled val="1"/>
        </dgm:presLayoutVars>
      </dgm:prSet>
      <dgm:spPr/>
    </dgm:pt>
    <dgm:pt modelId="{A9424515-A517-7549-950E-B16749E7C831}" type="pres">
      <dgm:prSet presAssocID="{C4BAB2FE-6162-4751-B066-E78BDB7DF4FB}" presName="sibTrans" presStyleCnt="0"/>
      <dgm:spPr/>
    </dgm:pt>
    <dgm:pt modelId="{728F48AA-8CE3-774D-8E03-7B9DE794CB45}" type="pres">
      <dgm:prSet presAssocID="{5870CCFE-FC33-4D00-87ED-889C800B837D}" presName="node" presStyleLbl="node1" presStyleIdx="1" presStyleCnt="2">
        <dgm:presLayoutVars>
          <dgm:bulletEnabled val="1"/>
        </dgm:presLayoutVars>
      </dgm:prSet>
      <dgm:spPr/>
    </dgm:pt>
  </dgm:ptLst>
  <dgm:cxnLst>
    <dgm:cxn modelId="{C094B700-0F23-F54F-BE50-E3585DD6B072}" type="presOf" srcId="{5870CCFE-FC33-4D00-87ED-889C800B837D}" destId="{728F48AA-8CE3-774D-8E03-7B9DE794CB45}" srcOrd="0" destOrd="0" presId="urn:microsoft.com/office/officeart/2005/8/layout/default"/>
    <dgm:cxn modelId="{7674E205-83F9-B249-B667-F84400408749}" type="presOf" srcId="{2D04108E-9F26-449B-BF0F-F37AF905E84B}" destId="{59763C7B-C1EF-FD47-B959-CAA7D68E4383}" srcOrd="0" destOrd="0" presId="urn:microsoft.com/office/officeart/2005/8/layout/default"/>
    <dgm:cxn modelId="{0E57F9AD-7B75-C740-BC77-F9D0B5938DB4}" type="presOf" srcId="{AB8DE27E-D7AF-4296-9EAE-1B03887F41D5}" destId="{E9FAA669-107A-AC4D-AD7D-12F7270FC51A}" srcOrd="0" destOrd="0" presId="urn:microsoft.com/office/officeart/2005/8/layout/default"/>
    <dgm:cxn modelId="{FEC16FBF-F8BF-4DA9-86E2-16DCC0A528DD}" srcId="{2D04108E-9F26-449B-BF0F-F37AF905E84B}" destId="{AB8DE27E-D7AF-4296-9EAE-1B03887F41D5}" srcOrd="0" destOrd="0" parTransId="{AE0AAEA3-F1AD-4D3C-A1C9-A29620F68AF6}" sibTransId="{C4BAB2FE-6162-4751-B066-E78BDB7DF4FB}"/>
    <dgm:cxn modelId="{475F3ECA-C3A7-4F56-B3B6-C728BD1DCA8E}" srcId="{2D04108E-9F26-449B-BF0F-F37AF905E84B}" destId="{5870CCFE-FC33-4D00-87ED-889C800B837D}" srcOrd="1" destOrd="0" parTransId="{FD398A8F-0725-4935-9FBD-11905F125BCD}" sibTransId="{212DCBF3-855E-440B-AAAC-A4A42F48013E}"/>
    <dgm:cxn modelId="{AF4AE205-D86D-DE47-BB33-C4CCA18F8DA7}" type="presParOf" srcId="{59763C7B-C1EF-FD47-B959-CAA7D68E4383}" destId="{E9FAA669-107A-AC4D-AD7D-12F7270FC51A}" srcOrd="0" destOrd="0" presId="urn:microsoft.com/office/officeart/2005/8/layout/default"/>
    <dgm:cxn modelId="{BBF4695B-2BF7-D14A-A185-15E7DBB704F0}" type="presParOf" srcId="{59763C7B-C1EF-FD47-B959-CAA7D68E4383}" destId="{A9424515-A517-7549-950E-B16749E7C831}" srcOrd="1" destOrd="0" presId="urn:microsoft.com/office/officeart/2005/8/layout/default"/>
    <dgm:cxn modelId="{DB45E5DC-9874-E544-AF6B-79E434019D71}" type="presParOf" srcId="{59763C7B-C1EF-FD47-B959-CAA7D68E4383}" destId="{728F48AA-8CE3-774D-8E03-7B9DE794CB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818C82-7495-4FAC-AE31-9625F24F9A4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C42D5-6685-4B3A-94F5-DB3C9BD4B7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EEG, Head CT scan, and MRI are low yield in syncope</a:t>
          </a:r>
        </a:p>
      </dgm:t>
    </dgm:pt>
    <dgm:pt modelId="{7CF30BCE-1600-4613-B6E0-3DC227ABFEA9}" type="parTrans" cxnId="{4FF6BAE1-5F4C-4417-A601-A9B658E9B7EF}">
      <dgm:prSet/>
      <dgm:spPr/>
      <dgm:t>
        <a:bodyPr/>
        <a:lstStyle/>
        <a:p>
          <a:endParaRPr lang="en-US"/>
        </a:p>
      </dgm:t>
    </dgm:pt>
    <dgm:pt modelId="{3C948B2F-38CF-490F-95F0-32368F20A0B4}" type="sibTrans" cxnId="{4FF6BAE1-5F4C-4417-A601-A9B658E9B7EF}">
      <dgm:prSet/>
      <dgm:spPr/>
      <dgm:t>
        <a:bodyPr/>
        <a:lstStyle/>
        <a:p>
          <a:endParaRPr lang="en-US"/>
        </a:p>
      </dgm:t>
    </dgm:pt>
    <dgm:pt modelId="{7F90C8D3-5E44-4B6E-B773-A80D7DAD0A6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Potential indications</a:t>
          </a:r>
        </a:p>
      </dgm:t>
    </dgm:pt>
    <dgm:pt modelId="{76E049D7-22F4-466B-951E-0904FA08B9D1}" type="parTrans" cxnId="{75F6960F-38C0-40EE-8101-39A4CBF346A8}">
      <dgm:prSet/>
      <dgm:spPr/>
      <dgm:t>
        <a:bodyPr/>
        <a:lstStyle/>
        <a:p>
          <a:endParaRPr lang="en-US"/>
        </a:p>
      </dgm:t>
    </dgm:pt>
    <dgm:pt modelId="{1905CB63-7FA1-4AF7-A173-52151CE9E65A}" type="sibTrans" cxnId="{75F6960F-38C0-40EE-8101-39A4CBF346A8}">
      <dgm:prSet/>
      <dgm:spPr/>
      <dgm:t>
        <a:bodyPr/>
        <a:lstStyle/>
        <a:p>
          <a:endParaRPr lang="en-US"/>
        </a:p>
      </dgm:t>
    </dgm:pt>
    <dgm:pt modelId="{72A6630A-BC79-46FC-81A2-663C2F6417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Head trauma as a result of syncope</a:t>
          </a:r>
        </a:p>
      </dgm:t>
    </dgm:pt>
    <dgm:pt modelId="{C822B203-363E-42EE-9475-A889BD6176EE}" type="parTrans" cxnId="{9E4F3D32-50F0-4462-9F03-EC6F2CE7E277}">
      <dgm:prSet/>
      <dgm:spPr/>
      <dgm:t>
        <a:bodyPr/>
        <a:lstStyle/>
        <a:p>
          <a:endParaRPr lang="en-US"/>
        </a:p>
      </dgm:t>
    </dgm:pt>
    <dgm:pt modelId="{5E6CBD5B-5C01-4B80-85B3-209978B943B5}" type="sibTrans" cxnId="{9E4F3D32-50F0-4462-9F03-EC6F2CE7E277}">
      <dgm:prSet/>
      <dgm:spPr/>
      <dgm:t>
        <a:bodyPr/>
        <a:lstStyle/>
        <a:p>
          <a:endParaRPr lang="en-US"/>
        </a:p>
      </dgm:t>
    </dgm:pt>
    <dgm:pt modelId="{C1F8A886-1AA8-49FB-A85C-1DA21ED700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Suspicion for subarachnoid hemorrhage</a:t>
          </a:r>
        </a:p>
      </dgm:t>
    </dgm:pt>
    <dgm:pt modelId="{256316E8-4AA2-4E9E-8568-60CC2BE72533}" type="parTrans" cxnId="{5679C508-6ABB-4288-97BA-4E6FAA9204AC}">
      <dgm:prSet/>
      <dgm:spPr/>
      <dgm:t>
        <a:bodyPr/>
        <a:lstStyle/>
        <a:p>
          <a:endParaRPr lang="en-US"/>
        </a:p>
      </dgm:t>
    </dgm:pt>
    <dgm:pt modelId="{7EEC74F3-9FDF-4FA5-BC65-F1F607A174C3}" type="sibTrans" cxnId="{5679C508-6ABB-4288-97BA-4E6FAA9204AC}">
      <dgm:prSet/>
      <dgm:spPr/>
      <dgm:t>
        <a:bodyPr/>
        <a:lstStyle/>
        <a:p>
          <a:endParaRPr lang="en-US"/>
        </a:p>
      </dgm:t>
    </dgm:pt>
    <dgm:pt modelId="{02EC03A0-1976-4F6E-AC7C-CB8B436A7E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History suggestive of focal neurological findings</a:t>
          </a:r>
        </a:p>
      </dgm:t>
    </dgm:pt>
    <dgm:pt modelId="{865112BF-963B-4B1E-B928-47EF65E2A079}" type="parTrans" cxnId="{61FD4CC5-2E60-4A78-80BD-CDF9F58F7A11}">
      <dgm:prSet/>
      <dgm:spPr/>
      <dgm:t>
        <a:bodyPr/>
        <a:lstStyle/>
        <a:p>
          <a:endParaRPr lang="en-US"/>
        </a:p>
      </dgm:t>
    </dgm:pt>
    <dgm:pt modelId="{26B7C264-277B-45F4-B7FB-A74EBDB4E7FB}" type="sibTrans" cxnId="{61FD4CC5-2E60-4A78-80BD-CDF9F58F7A11}">
      <dgm:prSet/>
      <dgm:spPr/>
      <dgm:t>
        <a:bodyPr/>
        <a:lstStyle/>
        <a:p>
          <a:endParaRPr lang="en-US"/>
        </a:p>
      </dgm:t>
    </dgm:pt>
    <dgm:pt modelId="{CFDDC16E-CDEB-4205-993C-5C9FA2C9D8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History and physical findings suggestive of temporal seizures</a:t>
          </a:r>
        </a:p>
      </dgm:t>
    </dgm:pt>
    <dgm:pt modelId="{E0FE9477-B6EE-4A33-B9F7-FDB0C44C3E79}" type="parTrans" cxnId="{A120E94B-34E2-4B9C-AA8D-89A63E2AEFAB}">
      <dgm:prSet/>
      <dgm:spPr/>
      <dgm:t>
        <a:bodyPr/>
        <a:lstStyle/>
        <a:p>
          <a:endParaRPr lang="en-US"/>
        </a:p>
      </dgm:t>
    </dgm:pt>
    <dgm:pt modelId="{FD87F771-C8F5-4F6F-8C14-FDF909305519}" type="sibTrans" cxnId="{A120E94B-34E2-4B9C-AA8D-89A63E2AEFAB}">
      <dgm:prSet/>
      <dgm:spPr/>
      <dgm:t>
        <a:bodyPr/>
        <a:lstStyle/>
        <a:p>
          <a:endParaRPr lang="en-US"/>
        </a:p>
      </dgm:t>
    </dgm:pt>
    <dgm:pt modelId="{49F4013F-7F82-4E50-A33A-B8657A600D54}" type="pres">
      <dgm:prSet presAssocID="{42818C82-7495-4FAC-AE31-9625F24F9A44}" presName="root" presStyleCnt="0">
        <dgm:presLayoutVars>
          <dgm:dir/>
          <dgm:resizeHandles val="exact"/>
        </dgm:presLayoutVars>
      </dgm:prSet>
      <dgm:spPr/>
    </dgm:pt>
    <dgm:pt modelId="{CE671C4D-4D67-40B7-AAE9-740067462A21}" type="pres">
      <dgm:prSet presAssocID="{B5AC42D5-6685-4B3A-94F5-DB3C9BD4B7D8}" presName="compNode" presStyleCnt="0"/>
      <dgm:spPr/>
    </dgm:pt>
    <dgm:pt modelId="{7A30785A-72B1-4C88-9824-7894D353F8FE}" type="pres">
      <dgm:prSet presAssocID="{B5AC42D5-6685-4B3A-94F5-DB3C9BD4B7D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B65F062-2FB8-4937-9424-DBD1719AEB4C}" type="pres">
      <dgm:prSet presAssocID="{B5AC42D5-6685-4B3A-94F5-DB3C9BD4B7D8}" presName="iconSpace" presStyleCnt="0"/>
      <dgm:spPr/>
    </dgm:pt>
    <dgm:pt modelId="{B385B9B8-8EB4-4C4D-A1D8-89DEC71AFD5B}" type="pres">
      <dgm:prSet presAssocID="{B5AC42D5-6685-4B3A-94F5-DB3C9BD4B7D8}" presName="parTx" presStyleLbl="revTx" presStyleIdx="0" presStyleCnt="4">
        <dgm:presLayoutVars>
          <dgm:chMax val="0"/>
          <dgm:chPref val="0"/>
        </dgm:presLayoutVars>
      </dgm:prSet>
      <dgm:spPr/>
    </dgm:pt>
    <dgm:pt modelId="{9A3E6362-0F21-4542-878B-9F0BFBA1D017}" type="pres">
      <dgm:prSet presAssocID="{B5AC42D5-6685-4B3A-94F5-DB3C9BD4B7D8}" presName="txSpace" presStyleCnt="0"/>
      <dgm:spPr/>
    </dgm:pt>
    <dgm:pt modelId="{46967B2F-688E-4AAF-8B96-2DA3DBD9442F}" type="pres">
      <dgm:prSet presAssocID="{B5AC42D5-6685-4B3A-94F5-DB3C9BD4B7D8}" presName="desTx" presStyleLbl="revTx" presStyleIdx="1" presStyleCnt="4">
        <dgm:presLayoutVars/>
      </dgm:prSet>
      <dgm:spPr/>
    </dgm:pt>
    <dgm:pt modelId="{7DBD0FA1-A7F6-459F-BF5B-7811147FC8F5}" type="pres">
      <dgm:prSet presAssocID="{3C948B2F-38CF-490F-95F0-32368F20A0B4}" presName="sibTrans" presStyleCnt="0"/>
      <dgm:spPr/>
    </dgm:pt>
    <dgm:pt modelId="{0373B5A8-1059-4D35-8776-F33B04DA426D}" type="pres">
      <dgm:prSet presAssocID="{7F90C8D3-5E44-4B6E-B773-A80D7DAD0A63}" presName="compNode" presStyleCnt="0"/>
      <dgm:spPr/>
    </dgm:pt>
    <dgm:pt modelId="{A0C4EB84-403C-4F8A-8167-E6EBC8EA03D1}" type="pres">
      <dgm:prSet presAssocID="{7F90C8D3-5E44-4B6E-B773-A80D7DAD0A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0AAF321-D90C-4412-909C-F2AB8976436D}" type="pres">
      <dgm:prSet presAssocID="{7F90C8D3-5E44-4B6E-B773-A80D7DAD0A63}" presName="iconSpace" presStyleCnt="0"/>
      <dgm:spPr/>
    </dgm:pt>
    <dgm:pt modelId="{B55A97FA-CBD9-4A68-84A3-CA9020B04F97}" type="pres">
      <dgm:prSet presAssocID="{7F90C8D3-5E44-4B6E-B773-A80D7DAD0A63}" presName="parTx" presStyleLbl="revTx" presStyleIdx="2" presStyleCnt="4">
        <dgm:presLayoutVars>
          <dgm:chMax val="0"/>
          <dgm:chPref val="0"/>
        </dgm:presLayoutVars>
      </dgm:prSet>
      <dgm:spPr/>
    </dgm:pt>
    <dgm:pt modelId="{5191FFE3-42EA-46F5-91EF-685CC72B1BD0}" type="pres">
      <dgm:prSet presAssocID="{7F90C8D3-5E44-4B6E-B773-A80D7DAD0A63}" presName="txSpace" presStyleCnt="0"/>
      <dgm:spPr/>
    </dgm:pt>
    <dgm:pt modelId="{6F95FE4B-487E-4DAE-824C-D65CFF60E881}" type="pres">
      <dgm:prSet presAssocID="{7F90C8D3-5E44-4B6E-B773-A80D7DAD0A63}" presName="desTx" presStyleLbl="revTx" presStyleIdx="3" presStyleCnt="4" custScaleX="111664" custScaleY="304465" custLinFactNeighborY="34042">
        <dgm:presLayoutVars/>
      </dgm:prSet>
      <dgm:spPr/>
    </dgm:pt>
  </dgm:ptLst>
  <dgm:cxnLst>
    <dgm:cxn modelId="{5679C508-6ABB-4288-97BA-4E6FAA9204AC}" srcId="{7F90C8D3-5E44-4B6E-B773-A80D7DAD0A63}" destId="{C1F8A886-1AA8-49FB-A85C-1DA21ED70082}" srcOrd="1" destOrd="0" parTransId="{256316E8-4AA2-4E9E-8568-60CC2BE72533}" sibTransId="{7EEC74F3-9FDF-4FA5-BC65-F1F607A174C3}"/>
    <dgm:cxn modelId="{75F6960F-38C0-40EE-8101-39A4CBF346A8}" srcId="{42818C82-7495-4FAC-AE31-9625F24F9A44}" destId="{7F90C8D3-5E44-4B6E-B773-A80D7DAD0A63}" srcOrd="1" destOrd="0" parTransId="{76E049D7-22F4-466B-951E-0904FA08B9D1}" sibTransId="{1905CB63-7FA1-4AF7-A173-52151CE9E65A}"/>
    <dgm:cxn modelId="{E9038018-8791-4784-9ED4-0498D017B163}" type="presOf" srcId="{C1F8A886-1AA8-49FB-A85C-1DA21ED70082}" destId="{6F95FE4B-487E-4DAE-824C-D65CFF60E881}" srcOrd="0" destOrd="1" presId="urn:microsoft.com/office/officeart/2018/5/layout/CenteredIconLabelDescriptionList"/>
    <dgm:cxn modelId="{AF992726-DE2F-4565-B835-83BD1755B83B}" type="presOf" srcId="{42818C82-7495-4FAC-AE31-9625F24F9A44}" destId="{49F4013F-7F82-4E50-A33A-B8657A600D54}" srcOrd="0" destOrd="0" presId="urn:microsoft.com/office/officeart/2018/5/layout/CenteredIconLabelDescriptionList"/>
    <dgm:cxn modelId="{9E4F3D32-50F0-4462-9F03-EC6F2CE7E277}" srcId="{7F90C8D3-5E44-4B6E-B773-A80D7DAD0A63}" destId="{72A6630A-BC79-46FC-81A2-663C2F6417E9}" srcOrd="0" destOrd="0" parTransId="{C822B203-363E-42EE-9475-A889BD6176EE}" sibTransId="{5E6CBD5B-5C01-4B80-85B3-209978B943B5}"/>
    <dgm:cxn modelId="{6345A25E-ABF9-49ED-9A2B-8DF242E996C6}" type="presOf" srcId="{7F90C8D3-5E44-4B6E-B773-A80D7DAD0A63}" destId="{B55A97FA-CBD9-4A68-84A3-CA9020B04F97}" srcOrd="0" destOrd="0" presId="urn:microsoft.com/office/officeart/2018/5/layout/CenteredIconLabelDescriptionList"/>
    <dgm:cxn modelId="{096B6A66-C406-4ED8-AEFF-1CF68471E04A}" type="presOf" srcId="{B5AC42D5-6685-4B3A-94F5-DB3C9BD4B7D8}" destId="{B385B9B8-8EB4-4C4D-A1D8-89DEC71AFD5B}" srcOrd="0" destOrd="0" presId="urn:microsoft.com/office/officeart/2018/5/layout/CenteredIconLabelDescriptionList"/>
    <dgm:cxn modelId="{ECACB146-1C8C-4803-A357-8A31C22A1395}" type="presOf" srcId="{72A6630A-BC79-46FC-81A2-663C2F6417E9}" destId="{6F95FE4B-487E-4DAE-824C-D65CFF60E881}" srcOrd="0" destOrd="0" presId="urn:microsoft.com/office/officeart/2018/5/layout/CenteredIconLabelDescriptionList"/>
    <dgm:cxn modelId="{A120E94B-34E2-4B9C-AA8D-89A63E2AEFAB}" srcId="{7F90C8D3-5E44-4B6E-B773-A80D7DAD0A63}" destId="{CFDDC16E-CDEB-4205-993C-5C9FA2C9D87F}" srcOrd="3" destOrd="0" parTransId="{E0FE9477-B6EE-4A33-B9F7-FDB0C44C3E79}" sibTransId="{FD87F771-C8F5-4F6F-8C14-FDF909305519}"/>
    <dgm:cxn modelId="{D01D5253-75E3-481D-A1E5-C48EE0D18F09}" type="presOf" srcId="{CFDDC16E-CDEB-4205-993C-5C9FA2C9D87F}" destId="{6F95FE4B-487E-4DAE-824C-D65CFF60E881}" srcOrd="0" destOrd="3" presId="urn:microsoft.com/office/officeart/2018/5/layout/CenteredIconLabelDescriptionList"/>
    <dgm:cxn modelId="{61FD4CC5-2E60-4A78-80BD-CDF9F58F7A11}" srcId="{7F90C8D3-5E44-4B6E-B773-A80D7DAD0A63}" destId="{02EC03A0-1976-4F6E-AC7C-CB8B436A7E7A}" srcOrd="2" destOrd="0" parTransId="{865112BF-963B-4B1E-B928-47EF65E2A079}" sibTransId="{26B7C264-277B-45F4-B7FB-A74EBDB4E7FB}"/>
    <dgm:cxn modelId="{4FF6BAE1-5F4C-4417-A601-A9B658E9B7EF}" srcId="{42818C82-7495-4FAC-AE31-9625F24F9A44}" destId="{B5AC42D5-6685-4B3A-94F5-DB3C9BD4B7D8}" srcOrd="0" destOrd="0" parTransId="{7CF30BCE-1600-4613-B6E0-3DC227ABFEA9}" sibTransId="{3C948B2F-38CF-490F-95F0-32368F20A0B4}"/>
    <dgm:cxn modelId="{D8478FE9-0E4A-48A4-AFCB-DF6E64A721AC}" type="presOf" srcId="{02EC03A0-1976-4F6E-AC7C-CB8B436A7E7A}" destId="{6F95FE4B-487E-4DAE-824C-D65CFF60E881}" srcOrd="0" destOrd="2" presId="urn:microsoft.com/office/officeart/2018/5/layout/CenteredIconLabelDescriptionList"/>
    <dgm:cxn modelId="{3A485F46-D660-40F5-85B0-76AB0ADF5287}" type="presParOf" srcId="{49F4013F-7F82-4E50-A33A-B8657A600D54}" destId="{CE671C4D-4D67-40B7-AAE9-740067462A21}" srcOrd="0" destOrd="0" presId="urn:microsoft.com/office/officeart/2018/5/layout/CenteredIconLabelDescriptionList"/>
    <dgm:cxn modelId="{54AC9318-3EB2-40D8-8A1C-876A5595C5A1}" type="presParOf" srcId="{CE671C4D-4D67-40B7-AAE9-740067462A21}" destId="{7A30785A-72B1-4C88-9824-7894D353F8FE}" srcOrd="0" destOrd="0" presId="urn:microsoft.com/office/officeart/2018/5/layout/CenteredIconLabelDescriptionList"/>
    <dgm:cxn modelId="{98536F7E-5FF6-4836-92AD-BEA9D5A5A897}" type="presParOf" srcId="{CE671C4D-4D67-40B7-AAE9-740067462A21}" destId="{BB65F062-2FB8-4937-9424-DBD1719AEB4C}" srcOrd="1" destOrd="0" presId="urn:microsoft.com/office/officeart/2018/5/layout/CenteredIconLabelDescriptionList"/>
    <dgm:cxn modelId="{729014E7-2010-47ED-AF1E-99B9DD170877}" type="presParOf" srcId="{CE671C4D-4D67-40B7-AAE9-740067462A21}" destId="{B385B9B8-8EB4-4C4D-A1D8-89DEC71AFD5B}" srcOrd="2" destOrd="0" presId="urn:microsoft.com/office/officeart/2018/5/layout/CenteredIconLabelDescriptionList"/>
    <dgm:cxn modelId="{AC72A94A-42F6-456A-A13D-9DEB907F6119}" type="presParOf" srcId="{CE671C4D-4D67-40B7-AAE9-740067462A21}" destId="{9A3E6362-0F21-4542-878B-9F0BFBA1D017}" srcOrd="3" destOrd="0" presId="urn:microsoft.com/office/officeart/2018/5/layout/CenteredIconLabelDescriptionList"/>
    <dgm:cxn modelId="{DA6B59CE-D6DA-4435-8A94-32791B98F0FA}" type="presParOf" srcId="{CE671C4D-4D67-40B7-AAE9-740067462A21}" destId="{46967B2F-688E-4AAF-8B96-2DA3DBD9442F}" srcOrd="4" destOrd="0" presId="urn:microsoft.com/office/officeart/2018/5/layout/CenteredIconLabelDescriptionList"/>
    <dgm:cxn modelId="{C32D4711-0344-49C1-96EB-16F731EF5485}" type="presParOf" srcId="{49F4013F-7F82-4E50-A33A-B8657A600D54}" destId="{7DBD0FA1-A7F6-459F-BF5B-7811147FC8F5}" srcOrd="1" destOrd="0" presId="urn:microsoft.com/office/officeart/2018/5/layout/CenteredIconLabelDescriptionList"/>
    <dgm:cxn modelId="{F31475DF-0F0D-45EC-A42E-E3BD206DD2E4}" type="presParOf" srcId="{49F4013F-7F82-4E50-A33A-B8657A600D54}" destId="{0373B5A8-1059-4D35-8776-F33B04DA426D}" srcOrd="2" destOrd="0" presId="urn:microsoft.com/office/officeart/2018/5/layout/CenteredIconLabelDescriptionList"/>
    <dgm:cxn modelId="{51516784-BF49-4044-B28D-5C5F7C07DDFB}" type="presParOf" srcId="{0373B5A8-1059-4D35-8776-F33B04DA426D}" destId="{A0C4EB84-403C-4F8A-8167-E6EBC8EA03D1}" srcOrd="0" destOrd="0" presId="urn:microsoft.com/office/officeart/2018/5/layout/CenteredIconLabelDescriptionList"/>
    <dgm:cxn modelId="{E83275F2-D871-49A5-9C9D-F213F64FC7FA}" type="presParOf" srcId="{0373B5A8-1059-4D35-8776-F33B04DA426D}" destId="{70AAF321-D90C-4412-909C-F2AB8976436D}" srcOrd="1" destOrd="0" presId="urn:microsoft.com/office/officeart/2018/5/layout/CenteredIconLabelDescriptionList"/>
    <dgm:cxn modelId="{B4BE9A25-8776-4C7B-9781-0466462DD8F7}" type="presParOf" srcId="{0373B5A8-1059-4D35-8776-F33B04DA426D}" destId="{B55A97FA-CBD9-4A68-84A3-CA9020B04F97}" srcOrd="2" destOrd="0" presId="urn:microsoft.com/office/officeart/2018/5/layout/CenteredIconLabelDescriptionList"/>
    <dgm:cxn modelId="{BB4798CE-720A-460B-AFC5-B086664DF58B}" type="presParOf" srcId="{0373B5A8-1059-4D35-8776-F33B04DA426D}" destId="{5191FFE3-42EA-46F5-91EF-685CC72B1BD0}" srcOrd="3" destOrd="0" presId="urn:microsoft.com/office/officeart/2018/5/layout/CenteredIconLabelDescriptionList"/>
    <dgm:cxn modelId="{745E0A75-A4EB-4D59-91BA-9E902F6FC2DC}" type="presParOf" srcId="{0373B5A8-1059-4D35-8776-F33B04DA426D}" destId="{6F95FE4B-487E-4DAE-824C-D65CFF60E88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67F95D-A5C7-46D7-8254-5CAED522279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5C3922-A536-4908-A1BF-B216BBDDA9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evaluation of syncope should include a thorough history and physical exam to identify high-risk clinical predictors for CT head abnormalities. </a:t>
          </a:r>
        </a:p>
      </dgm:t>
    </dgm:pt>
    <dgm:pt modelId="{BA077956-2F09-43A8-ADD9-B4A16DBCD1BF}" type="parTrans" cxnId="{1DEB1638-51B8-4CFB-9F4B-8BB612721AC1}">
      <dgm:prSet/>
      <dgm:spPr/>
      <dgm:t>
        <a:bodyPr/>
        <a:lstStyle/>
        <a:p>
          <a:endParaRPr lang="en-US"/>
        </a:p>
      </dgm:t>
    </dgm:pt>
    <dgm:pt modelId="{4194AA91-F3FD-4E44-AC0E-0E06A625EA77}" type="sibTrans" cxnId="{1DEB1638-51B8-4CFB-9F4B-8BB612721AC1}">
      <dgm:prSet/>
      <dgm:spPr/>
      <dgm:t>
        <a:bodyPr/>
        <a:lstStyle/>
        <a:p>
          <a:endParaRPr lang="en-US"/>
        </a:p>
      </dgm:t>
    </dgm:pt>
    <dgm:pt modelId="{A68631E2-FA4D-459A-8438-F8C149B2DE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the absence of these predictors, a CT head is unlikely to aid in the management of syncope patients</a:t>
          </a:r>
        </a:p>
      </dgm:t>
    </dgm:pt>
    <dgm:pt modelId="{58DAEC90-AF84-43D8-8FBD-AE0B308917B8}" type="parTrans" cxnId="{2C5FC226-FA0D-42F2-84ED-43539A622FEC}">
      <dgm:prSet/>
      <dgm:spPr/>
      <dgm:t>
        <a:bodyPr/>
        <a:lstStyle/>
        <a:p>
          <a:endParaRPr lang="en-US"/>
        </a:p>
      </dgm:t>
    </dgm:pt>
    <dgm:pt modelId="{608CF54D-4001-4906-8789-E1DFDC1CA5A0}" type="sibTrans" cxnId="{2C5FC226-FA0D-42F2-84ED-43539A622FEC}">
      <dgm:prSet/>
      <dgm:spPr/>
      <dgm:t>
        <a:bodyPr/>
        <a:lstStyle/>
        <a:p>
          <a:endParaRPr lang="en-US"/>
        </a:p>
      </dgm:t>
    </dgm:pt>
    <dgm:pt modelId="{0CC097E1-FF52-4895-8027-E89C12AC7758}" type="pres">
      <dgm:prSet presAssocID="{A067F95D-A5C7-46D7-8254-5CAED5222792}" presName="root" presStyleCnt="0">
        <dgm:presLayoutVars>
          <dgm:dir/>
          <dgm:resizeHandles val="exact"/>
        </dgm:presLayoutVars>
      </dgm:prSet>
      <dgm:spPr/>
    </dgm:pt>
    <dgm:pt modelId="{3A4EC8B6-2284-46D3-9C47-27269818026A}" type="pres">
      <dgm:prSet presAssocID="{925C3922-A536-4908-A1BF-B216BBDDA985}" presName="compNode" presStyleCnt="0"/>
      <dgm:spPr/>
    </dgm:pt>
    <dgm:pt modelId="{959B886E-0F07-4612-B17F-6CD47E903FEB}" type="pres">
      <dgm:prSet presAssocID="{925C3922-A536-4908-A1BF-B216BBDDA98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CD7DFBA-5163-453A-8BF8-0E06275EAC5D}" type="pres">
      <dgm:prSet presAssocID="{925C3922-A536-4908-A1BF-B216BBDDA985}" presName="spaceRect" presStyleCnt="0"/>
      <dgm:spPr/>
    </dgm:pt>
    <dgm:pt modelId="{6096A535-8BF1-481B-A2C6-D376475BE449}" type="pres">
      <dgm:prSet presAssocID="{925C3922-A536-4908-A1BF-B216BBDDA985}" presName="textRect" presStyleLbl="revTx" presStyleIdx="0" presStyleCnt="2">
        <dgm:presLayoutVars>
          <dgm:chMax val="1"/>
          <dgm:chPref val="1"/>
        </dgm:presLayoutVars>
      </dgm:prSet>
      <dgm:spPr/>
    </dgm:pt>
    <dgm:pt modelId="{8CC0183A-D87D-4699-AEC4-61C14BB2ECBC}" type="pres">
      <dgm:prSet presAssocID="{4194AA91-F3FD-4E44-AC0E-0E06A625EA77}" presName="sibTrans" presStyleCnt="0"/>
      <dgm:spPr/>
    </dgm:pt>
    <dgm:pt modelId="{23035E69-786F-42D2-B4E6-54D3814DEEFC}" type="pres">
      <dgm:prSet presAssocID="{A68631E2-FA4D-459A-8438-F8C149B2DEB2}" presName="compNode" presStyleCnt="0"/>
      <dgm:spPr/>
    </dgm:pt>
    <dgm:pt modelId="{3618ADA1-0226-43A5-A673-E1147BCF6B01}" type="pres">
      <dgm:prSet presAssocID="{A68631E2-FA4D-459A-8438-F8C149B2DE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1F65B3A-953E-4912-9C7E-599ED383BEB1}" type="pres">
      <dgm:prSet presAssocID="{A68631E2-FA4D-459A-8438-F8C149B2DEB2}" presName="spaceRect" presStyleCnt="0"/>
      <dgm:spPr/>
    </dgm:pt>
    <dgm:pt modelId="{6DC5CD9A-982D-498E-8C12-5AB8FCC03E44}" type="pres">
      <dgm:prSet presAssocID="{A68631E2-FA4D-459A-8438-F8C149B2DEB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680A226-D22B-4947-B412-4BA66A558B05}" type="presOf" srcId="{A68631E2-FA4D-459A-8438-F8C149B2DEB2}" destId="{6DC5CD9A-982D-498E-8C12-5AB8FCC03E44}" srcOrd="0" destOrd="0" presId="urn:microsoft.com/office/officeart/2018/2/layout/IconLabelList"/>
    <dgm:cxn modelId="{2C5FC226-FA0D-42F2-84ED-43539A622FEC}" srcId="{A067F95D-A5C7-46D7-8254-5CAED5222792}" destId="{A68631E2-FA4D-459A-8438-F8C149B2DEB2}" srcOrd="1" destOrd="0" parTransId="{58DAEC90-AF84-43D8-8FBD-AE0B308917B8}" sibTransId="{608CF54D-4001-4906-8789-E1DFDC1CA5A0}"/>
    <dgm:cxn modelId="{F2DFFC28-FD21-487B-82DC-18B111EEC82D}" type="presOf" srcId="{A067F95D-A5C7-46D7-8254-5CAED5222792}" destId="{0CC097E1-FF52-4895-8027-E89C12AC7758}" srcOrd="0" destOrd="0" presId="urn:microsoft.com/office/officeart/2018/2/layout/IconLabelList"/>
    <dgm:cxn modelId="{FE40572D-5E25-49D1-9848-51FE79001813}" type="presOf" srcId="{925C3922-A536-4908-A1BF-B216BBDDA985}" destId="{6096A535-8BF1-481B-A2C6-D376475BE449}" srcOrd="0" destOrd="0" presId="urn:microsoft.com/office/officeart/2018/2/layout/IconLabelList"/>
    <dgm:cxn modelId="{1DEB1638-51B8-4CFB-9F4B-8BB612721AC1}" srcId="{A067F95D-A5C7-46D7-8254-5CAED5222792}" destId="{925C3922-A536-4908-A1BF-B216BBDDA985}" srcOrd="0" destOrd="0" parTransId="{BA077956-2F09-43A8-ADD9-B4A16DBCD1BF}" sibTransId="{4194AA91-F3FD-4E44-AC0E-0E06A625EA77}"/>
    <dgm:cxn modelId="{873F4D68-0163-455D-8A4B-F004231F78A1}" type="presParOf" srcId="{0CC097E1-FF52-4895-8027-E89C12AC7758}" destId="{3A4EC8B6-2284-46D3-9C47-27269818026A}" srcOrd="0" destOrd="0" presId="urn:microsoft.com/office/officeart/2018/2/layout/IconLabelList"/>
    <dgm:cxn modelId="{E4DB72AC-072C-48AE-AF46-EF422571651E}" type="presParOf" srcId="{3A4EC8B6-2284-46D3-9C47-27269818026A}" destId="{959B886E-0F07-4612-B17F-6CD47E903FEB}" srcOrd="0" destOrd="0" presId="urn:microsoft.com/office/officeart/2018/2/layout/IconLabelList"/>
    <dgm:cxn modelId="{1DE6F76F-2E81-4012-AE23-711B8E487647}" type="presParOf" srcId="{3A4EC8B6-2284-46D3-9C47-27269818026A}" destId="{9CD7DFBA-5163-453A-8BF8-0E06275EAC5D}" srcOrd="1" destOrd="0" presId="urn:microsoft.com/office/officeart/2018/2/layout/IconLabelList"/>
    <dgm:cxn modelId="{7CD95304-6613-48FE-985B-3A05088EBD74}" type="presParOf" srcId="{3A4EC8B6-2284-46D3-9C47-27269818026A}" destId="{6096A535-8BF1-481B-A2C6-D376475BE449}" srcOrd="2" destOrd="0" presId="urn:microsoft.com/office/officeart/2018/2/layout/IconLabelList"/>
    <dgm:cxn modelId="{0650ED42-F172-4C34-85CF-90E38E621876}" type="presParOf" srcId="{0CC097E1-FF52-4895-8027-E89C12AC7758}" destId="{8CC0183A-D87D-4699-AEC4-61C14BB2ECBC}" srcOrd="1" destOrd="0" presId="urn:microsoft.com/office/officeart/2018/2/layout/IconLabelList"/>
    <dgm:cxn modelId="{C6A6A646-6038-491E-8E8B-58405DF93C3C}" type="presParOf" srcId="{0CC097E1-FF52-4895-8027-E89C12AC7758}" destId="{23035E69-786F-42D2-B4E6-54D3814DEEFC}" srcOrd="2" destOrd="0" presId="urn:microsoft.com/office/officeart/2018/2/layout/IconLabelList"/>
    <dgm:cxn modelId="{4978D960-3648-4AEB-AA1F-30855FF848FC}" type="presParOf" srcId="{23035E69-786F-42D2-B4E6-54D3814DEEFC}" destId="{3618ADA1-0226-43A5-A673-E1147BCF6B01}" srcOrd="0" destOrd="0" presId="urn:microsoft.com/office/officeart/2018/2/layout/IconLabelList"/>
    <dgm:cxn modelId="{C71175AA-D13C-4400-95D3-551203491806}" type="presParOf" srcId="{23035E69-786F-42D2-B4E6-54D3814DEEFC}" destId="{31F65B3A-953E-4912-9C7E-599ED383BEB1}" srcOrd="1" destOrd="0" presId="urn:microsoft.com/office/officeart/2018/2/layout/IconLabelList"/>
    <dgm:cxn modelId="{588E2642-4AB5-425F-B878-D742862AEBA9}" type="presParOf" srcId="{23035E69-786F-42D2-B4E6-54D3814DEEFC}" destId="{6DC5CD9A-982D-498E-8C12-5AB8FCC03E4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AA1373-F8A7-49B8-8343-AC2F9A7335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BD3B8A-BD84-45FC-8D92-BF7DC3AE5099}">
      <dgm:prSet/>
      <dgm:spPr/>
      <dgm:t>
        <a:bodyPr/>
        <a:lstStyle/>
        <a:p>
          <a:r>
            <a:rPr lang="en-US"/>
            <a:t>7-days outcome study</a:t>
          </a:r>
        </a:p>
      </dgm:t>
    </dgm:pt>
    <dgm:pt modelId="{7B0E83BA-71F3-4607-9A4B-68704D6E7392}" type="parTrans" cxnId="{DCB22B99-F887-4E2C-9DAD-CA888DE3E110}">
      <dgm:prSet/>
      <dgm:spPr/>
      <dgm:t>
        <a:bodyPr/>
        <a:lstStyle/>
        <a:p>
          <a:endParaRPr lang="en-US"/>
        </a:p>
      </dgm:t>
    </dgm:pt>
    <dgm:pt modelId="{B9FC4943-524B-4474-917B-A014E7573DAC}" type="sibTrans" cxnId="{DCB22B99-F887-4E2C-9DAD-CA888DE3E110}">
      <dgm:prSet/>
      <dgm:spPr/>
      <dgm:t>
        <a:bodyPr/>
        <a:lstStyle/>
        <a:p>
          <a:endParaRPr lang="en-US"/>
        </a:p>
      </dgm:t>
    </dgm:pt>
    <dgm:pt modelId="{D679863A-5734-48F1-B984-CE310ED67232}">
      <dgm:prSet/>
      <dgm:spPr/>
      <dgm:t>
        <a:bodyPr/>
        <a:lstStyle/>
        <a:p>
          <a:r>
            <a:rPr lang="en-US"/>
            <a:t>Sensitivity 96.2%</a:t>
          </a:r>
        </a:p>
      </dgm:t>
    </dgm:pt>
    <dgm:pt modelId="{E082043A-4CC5-4ACF-AA5A-E5B8E9E04FC2}" type="parTrans" cxnId="{D35AF817-90ED-44BA-946B-8AC34F215309}">
      <dgm:prSet/>
      <dgm:spPr/>
      <dgm:t>
        <a:bodyPr/>
        <a:lstStyle/>
        <a:p>
          <a:endParaRPr lang="en-US"/>
        </a:p>
      </dgm:t>
    </dgm:pt>
    <dgm:pt modelId="{86916E4A-CC08-4F28-8B70-AD49E76891C7}" type="sibTrans" cxnId="{D35AF817-90ED-44BA-946B-8AC34F215309}">
      <dgm:prSet/>
      <dgm:spPr/>
      <dgm:t>
        <a:bodyPr/>
        <a:lstStyle/>
        <a:p>
          <a:endParaRPr lang="en-US"/>
        </a:p>
      </dgm:t>
    </dgm:pt>
    <dgm:pt modelId="{ECBAC3E6-2292-4E16-BF9C-594F90CE105A}">
      <dgm:prSet/>
      <dgm:spPr/>
      <dgm:t>
        <a:bodyPr/>
        <a:lstStyle/>
        <a:p>
          <a:r>
            <a:rPr lang="en-US"/>
            <a:t>Specificity 62%</a:t>
          </a:r>
        </a:p>
      </dgm:t>
    </dgm:pt>
    <dgm:pt modelId="{7B9025C8-5A3A-4DCF-A3D9-E1A7F21144C5}" type="parTrans" cxnId="{645F7B0E-1818-46E0-9F2D-1E4299B54DE8}">
      <dgm:prSet/>
      <dgm:spPr/>
      <dgm:t>
        <a:bodyPr/>
        <a:lstStyle/>
        <a:p>
          <a:endParaRPr lang="en-US"/>
        </a:p>
      </dgm:t>
    </dgm:pt>
    <dgm:pt modelId="{4026F930-BBF6-4D55-B90A-24888F193039}" type="sibTrans" cxnId="{645F7B0E-1818-46E0-9F2D-1E4299B54DE8}">
      <dgm:prSet/>
      <dgm:spPr/>
      <dgm:t>
        <a:bodyPr/>
        <a:lstStyle/>
        <a:p>
          <a:endParaRPr lang="en-US"/>
        </a:p>
      </dgm:t>
    </dgm:pt>
    <dgm:pt modelId="{A1B8186A-CE7B-4062-8FD3-988934749F99}">
      <dgm:prSet/>
      <dgm:spPr/>
      <dgm:t>
        <a:bodyPr/>
        <a:lstStyle/>
        <a:p>
          <a:r>
            <a:rPr lang="en-US"/>
            <a:t>NPV 99.2%</a:t>
          </a:r>
        </a:p>
      </dgm:t>
    </dgm:pt>
    <dgm:pt modelId="{8D91CA3A-5BE6-4693-ADC2-8B9A320D42C6}" type="parTrans" cxnId="{14DD0FC4-E033-4F40-B605-098B42AB323D}">
      <dgm:prSet/>
      <dgm:spPr/>
      <dgm:t>
        <a:bodyPr/>
        <a:lstStyle/>
        <a:p>
          <a:endParaRPr lang="en-US"/>
        </a:p>
      </dgm:t>
    </dgm:pt>
    <dgm:pt modelId="{09024573-8D87-430D-9AD2-7EA9C25C1E4C}" type="sibTrans" cxnId="{14DD0FC4-E033-4F40-B605-098B42AB323D}">
      <dgm:prSet/>
      <dgm:spPr/>
      <dgm:t>
        <a:bodyPr/>
        <a:lstStyle/>
        <a:p>
          <a:endParaRPr lang="en-US"/>
        </a:p>
      </dgm:t>
    </dgm:pt>
    <dgm:pt modelId="{455B592B-AD4E-4F9A-8863-B2D435241B3E}">
      <dgm:prSet/>
      <dgm:spPr/>
      <dgm:t>
        <a:bodyPr/>
        <a:lstStyle/>
        <a:p>
          <a:r>
            <a:rPr lang="en-US"/>
            <a:t>PPV 24.8%</a:t>
          </a:r>
        </a:p>
      </dgm:t>
    </dgm:pt>
    <dgm:pt modelId="{61708009-23DD-4BE2-B541-596CE96124A6}" type="parTrans" cxnId="{DC35EDCE-7211-4C7F-B53A-A4D9D42F02EC}">
      <dgm:prSet/>
      <dgm:spPr/>
      <dgm:t>
        <a:bodyPr/>
        <a:lstStyle/>
        <a:p>
          <a:endParaRPr lang="en-US"/>
        </a:p>
      </dgm:t>
    </dgm:pt>
    <dgm:pt modelId="{F92D138D-58A9-4650-8E08-662D55FB4A84}" type="sibTrans" cxnId="{DC35EDCE-7211-4C7F-B53A-A4D9D42F02EC}">
      <dgm:prSet/>
      <dgm:spPr/>
      <dgm:t>
        <a:bodyPr/>
        <a:lstStyle/>
        <a:p>
          <a:endParaRPr lang="en-US"/>
        </a:p>
      </dgm:t>
    </dgm:pt>
    <dgm:pt modelId="{772A6C4B-6537-4A53-B6AB-14CD4F039251}">
      <dgm:prSet/>
      <dgm:spPr/>
      <dgm:t>
        <a:bodyPr/>
        <a:lstStyle/>
        <a:p>
          <a:r>
            <a:rPr lang="en-US"/>
            <a:t>Decrease admission rate by 10%</a:t>
          </a:r>
        </a:p>
      </dgm:t>
    </dgm:pt>
    <dgm:pt modelId="{78FBA42B-2072-4F4C-94DC-0DE495C2B907}" type="parTrans" cxnId="{984F7EFC-B78F-41DF-9F74-58C7B9F32225}">
      <dgm:prSet/>
      <dgm:spPr/>
      <dgm:t>
        <a:bodyPr/>
        <a:lstStyle/>
        <a:p>
          <a:endParaRPr lang="en-US"/>
        </a:p>
      </dgm:t>
    </dgm:pt>
    <dgm:pt modelId="{A7EB071C-3019-4E62-8226-9C731105D1D9}" type="sibTrans" cxnId="{984F7EFC-B78F-41DF-9F74-58C7B9F32225}">
      <dgm:prSet/>
      <dgm:spPr/>
      <dgm:t>
        <a:bodyPr/>
        <a:lstStyle/>
        <a:p>
          <a:endParaRPr lang="en-US"/>
        </a:p>
      </dgm:t>
    </dgm:pt>
    <dgm:pt modelId="{AB74326A-779A-994C-A867-D73E579683DF}" type="pres">
      <dgm:prSet presAssocID="{F1AA1373-F8A7-49B8-8343-AC2F9A733547}" presName="diagram" presStyleCnt="0">
        <dgm:presLayoutVars>
          <dgm:dir/>
          <dgm:resizeHandles val="exact"/>
        </dgm:presLayoutVars>
      </dgm:prSet>
      <dgm:spPr/>
    </dgm:pt>
    <dgm:pt modelId="{E299998A-C438-1A49-B4B6-75BE5B51420B}" type="pres">
      <dgm:prSet presAssocID="{99BD3B8A-BD84-45FC-8D92-BF7DC3AE5099}" presName="node" presStyleLbl="node1" presStyleIdx="0" presStyleCnt="6">
        <dgm:presLayoutVars>
          <dgm:bulletEnabled val="1"/>
        </dgm:presLayoutVars>
      </dgm:prSet>
      <dgm:spPr/>
    </dgm:pt>
    <dgm:pt modelId="{434CC67F-4798-3C4C-A6E4-15D8BEDF5B70}" type="pres">
      <dgm:prSet presAssocID="{B9FC4943-524B-4474-917B-A014E7573DAC}" presName="sibTrans" presStyleCnt="0"/>
      <dgm:spPr/>
    </dgm:pt>
    <dgm:pt modelId="{AE031EF0-0D6E-3947-9132-3B7ADCE4E1A3}" type="pres">
      <dgm:prSet presAssocID="{D679863A-5734-48F1-B984-CE310ED67232}" presName="node" presStyleLbl="node1" presStyleIdx="1" presStyleCnt="6">
        <dgm:presLayoutVars>
          <dgm:bulletEnabled val="1"/>
        </dgm:presLayoutVars>
      </dgm:prSet>
      <dgm:spPr/>
    </dgm:pt>
    <dgm:pt modelId="{DAEDAD44-5911-7549-87FB-559F48E0C340}" type="pres">
      <dgm:prSet presAssocID="{86916E4A-CC08-4F28-8B70-AD49E76891C7}" presName="sibTrans" presStyleCnt="0"/>
      <dgm:spPr/>
    </dgm:pt>
    <dgm:pt modelId="{3D978FD7-6761-D748-A9E1-8E727793A66C}" type="pres">
      <dgm:prSet presAssocID="{ECBAC3E6-2292-4E16-BF9C-594F90CE105A}" presName="node" presStyleLbl="node1" presStyleIdx="2" presStyleCnt="6">
        <dgm:presLayoutVars>
          <dgm:bulletEnabled val="1"/>
        </dgm:presLayoutVars>
      </dgm:prSet>
      <dgm:spPr/>
    </dgm:pt>
    <dgm:pt modelId="{37B1DD0D-0027-6D4C-87D1-219F21D2641E}" type="pres">
      <dgm:prSet presAssocID="{4026F930-BBF6-4D55-B90A-24888F193039}" presName="sibTrans" presStyleCnt="0"/>
      <dgm:spPr/>
    </dgm:pt>
    <dgm:pt modelId="{8A913A87-8529-C14D-8C2C-009B1CA838C9}" type="pres">
      <dgm:prSet presAssocID="{A1B8186A-CE7B-4062-8FD3-988934749F99}" presName="node" presStyleLbl="node1" presStyleIdx="3" presStyleCnt="6">
        <dgm:presLayoutVars>
          <dgm:bulletEnabled val="1"/>
        </dgm:presLayoutVars>
      </dgm:prSet>
      <dgm:spPr/>
    </dgm:pt>
    <dgm:pt modelId="{CA6C644C-EDE8-9546-941A-40F8DF15FAA1}" type="pres">
      <dgm:prSet presAssocID="{09024573-8D87-430D-9AD2-7EA9C25C1E4C}" presName="sibTrans" presStyleCnt="0"/>
      <dgm:spPr/>
    </dgm:pt>
    <dgm:pt modelId="{72B7D298-0331-5B4F-8DF5-ECCFD9287D7F}" type="pres">
      <dgm:prSet presAssocID="{455B592B-AD4E-4F9A-8863-B2D435241B3E}" presName="node" presStyleLbl="node1" presStyleIdx="4" presStyleCnt="6">
        <dgm:presLayoutVars>
          <dgm:bulletEnabled val="1"/>
        </dgm:presLayoutVars>
      </dgm:prSet>
      <dgm:spPr/>
    </dgm:pt>
    <dgm:pt modelId="{19F407B1-01FC-9D46-B372-147D266ED12F}" type="pres">
      <dgm:prSet presAssocID="{F92D138D-58A9-4650-8E08-662D55FB4A84}" presName="sibTrans" presStyleCnt="0"/>
      <dgm:spPr/>
    </dgm:pt>
    <dgm:pt modelId="{4F31B9EF-0604-074C-860C-E241CDB24145}" type="pres">
      <dgm:prSet presAssocID="{772A6C4B-6537-4A53-B6AB-14CD4F039251}" presName="node" presStyleLbl="node1" presStyleIdx="5" presStyleCnt="6">
        <dgm:presLayoutVars>
          <dgm:bulletEnabled val="1"/>
        </dgm:presLayoutVars>
      </dgm:prSet>
      <dgm:spPr/>
    </dgm:pt>
  </dgm:ptLst>
  <dgm:cxnLst>
    <dgm:cxn modelId="{4340C704-CD0D-7B4A-9EB4-6492DE49A409}" type="presOf" srcId="{ECBAC3E6-2292-4E16-BF9C-594F90CE105A}" destId="{3D978FD7-6761-D748-A9E1-8E727793A66C}" srcOrd="0" destOrd="0" presId="urn:microsoft.com/office/officeart/2005/8/layout/default"/>
    <dgm:cxn modelId="{1866CA04-89B1-FD4C-A3B3-8E74ADC9C7F8}" type="presOf" srcId="{F1AA1373-F8A7-49B8-8343-AC2F9A733547}" destId="{AB74326A-779A-994C-A867-D73E579683DF}" srcOrd="0" destOrd="0" presId="urn:microsoft.com/office/officeart/2005/8/layout/default"/>
    <dgm:cxn modelId="{645F7B0E-1818-46E0-9F2D-1E4299B54DE8}" srcId="{F1AA1373-F8A7-49B8-8343-AC2F9A733547}" destId="{ECBAC3E6-2292-4E16-BF9C-594F90CE105A}" srcOrd="2" destOrd="0" parTransId="{7B9025C8-5A3A-4DCF-A3D9-E1A7F21144C5}" sibTransId="{4026F930-BBF6-4D55-B90A-24888F193039}"/>
    <dgm:cxn modelId="{71A5C715-4E6D-4B4E-9868-B30532B18087}" type="presOf" srcId="{772A6C4B-6537-4A53-B6AB-14CD4F039251}" destId="{4F31B9EF-0604-074C-860C-E241CDB24145}" srcOrd="0" destOrd="0" presId="urn:microsoft.com/office/officeart/2005/8/layout/default"/>
    <dgm:cxn modelId="{D35AF817-90ED-44BA-946B-8AC34F215309}" srcId="{F1AA1373-F8A7-49B8-8343-AC2F9A733547}" destId="{D679863A-5734-48F1-B984-CE310ED67232}" srcOrd="1" destOrd="0" parTransId="{E082043A-4CC5-4ACF-AA5A-E5B8E9E04FC2}" sibTransId="{86916E4A-CC08-4F28-8B70-AD49E76891C7}"/>
    <dgm:cxn modelId="{51FF3539-4DC7-2B40-A8AF-548EC9219785}" type="presOf" srcId="{A1B8186A-CE7B-4062-8FD3-988934749F99}" destId="{8A913A87-8529-C14D-8C2C-009B1CA838C9}" srcOrd="0" destOrd="0" presId="urn:microsoft.com/office/officeart/2005/8/layout/default"/>
    <dgm:cxn modelId="{EDA1AC62-C4B6-F44D-BC32-24B15BFC823D}" type="presOf" srcId="{99BD3B8A-BD84-45FC-8D92-BF7DC3AE5099}" destId="{E299998A-C438-1A49-B4B6-75BE5B51420B}" srcOrd="0" destOrd="0" presId="urn:microsoft.com/office/officeart/2005/8/layout/default"/>
    <dgm:cxn modelId="{888D217A-B362-524F-921C-49E6D5073318}" type="presOf" srcId="{D679863A-5734-48F1-B984-CE310ED67232}" destId="{AE031EF0-0D6E-3947-9132-3B7ADCE4E1A3}" srcOrd="0" destOrd="0" presId="urn:microsoft.com/office/officeart/2005/8/layout/default"/>
    <dgm:cxn modelId="{DCB22B99-F887-4E2C-9DAD-CA888DE3E110}" srcId="{F1AA1373-F8A7-49B8-8343-AC2F9A733547}" destId="{99BD3B8A-BD84-45FC-8D92-BF7DC3AE5099}" srcOrd="0" destOrd="0" parTransId="{7B0E83BA-71F3-4607-9A4B-68704D6E7392}" sibTransId="{B9FC4943-524B-4474-917B-A014E7573DAC}"/>
    <dgm:cxn modelId="{14DD0FC4-E033-4F40-B605-098B42AB323D}" srcId="{F1AA1373-F8A7-49B8-8343-AC2F9A733547}" destId="{A1B8186A-CE7B-4062-8FD3-988934749F99}" srcOrd="3" destOrd="0" parTransId="{8D91CA3A-5BE6-4693-ADC2-8B9A320D42C6}" sibTransId="{09024573-8D87-430D-9AD2-7EA9C25C1E4C}"/>
    <dgm:cxn modelId="{DC35EDCE-7211-4C7F-B53A-A4D9D42F02EC}" srcId="{F1AA1373-F8A7-49B8-8343-AC2F9A733547}" destId="{455B592B-AD4E-4F9A-8863-B2D435241B3E}" srcOrd="4" destOrd="0" parTransId="{61708009-23DD-4BE2-B541-596CE96124A6}" sibTransId="{F92D138D-58A9-4650-8E08-662D55FB4A84}"/>
    <dgm:cxn modelId="{4B638FCF-CBBD-344B-A006-C187FF0CC236}" type="presOf" srcId="{455B592B-AD4E-4F9A-8863-B2D435241B3E}" destId="{72B7D298-0331-5B4F-8DF5-ECCFD9287D7F}" srcOrd="0" destOrd="0" presId="urn:microsoft.com/office/officeart/2005/8/layout/default"/>
    <dgm:cxn modelId="{984F7EFC-B78F-41DF-9F74-58C7B9F32225}" srcId="{F1AA1373-F8A7-49B8-8343-AC2F9A733547}" destId="{772A6C4B-6537-4A53-B6AB-14CD4F039251}" srcOrd="5" destOrd="0" parTransId="{78FBA42B-2072-4F4C-94DC-0DE495C2B907}" sibTransId="{A7EB071C-3019-4E62-8226-9C731105D1D9}"/>
    <dgm:cxn modelId="{71881E2C-A8DE-0145-B325-052CDAB01938}" type="presParOf" srcId="{AB74326A-779A-994C-A867-D73E579683DF}" destId="{E299998A-C438-1A49-B4B6-75BE5B51420B}" srcOrd="0" destOrd="0" presId="urn:microsoft.com/office/officeart/2005/8/layout/default"/>
    <dgm:cxn modelId="{D801611D-8F8A-9148-B161-0B4C63FFB8CA}" type="presParOf" srcId="{AB74326A-779A-994C-A867-D73E579683DF}" destId="{434CC67F-4798-3C4C-A6E4-15D8BEDF5B70}" srcOrd="1" destOrd="0" presId="urn:microsoft.com/office/officeart/2005/8/layout/default"/>
    <dgm:cxn modelId="{C101B27C-B79F-834E-AD4E-921E42E8835E}" type="presParOf" srcId="{AB74326A-779A-994C-A867-D73E579683DF}" destId="{AE031EF0-0D6E-3947-9132-3B7ADCE4E1A3}" srcOrd="2" destOrd="0" presId="urn:microsoft.com/office/officeart/2005/8/layout/default"/>
    <dgm:cxn modelId="{813FEEB6-3C2B-2D41-B7C6-EFD6CACDD5F1}" type="presParOf" srcId="{AB74326A-779A-994C-A867-D73E579683DF}" destId="{DAEDAD44-5911-7549-87FB-559F48E0C340}" srcOrd="3" destOrd="0" presId="urn:microsoft.com/office/officeart/2005/8/layout/default"/>
    <dgm:cxn modelId="{57EF9AFB-1916-D040-9A51-95EEE096DD7B}" type="presParOf" srcId="{AB74326A-779A-994C-A867-D73E579683DF}" destId="{3D978FD7-6761-D748-A9E1-8E727793A66C}" srcOrd="4" destOrd="0" presId="urn:microsoft.com/office/officeart/2005/8/layout/default"/>
    <dgm:cxn modelId="{8EFA15FB-1A5F-F748-A262-6C9F65870E64}" type="presParOf" srcId="{AB74326A-779A-994C-A867-D73E579683DF}" destId="{37B1DD0D-0027-6D4C-87D1-219F21D2641E}" srcOrd="5" destOrd="0" presId="urn:microsoft.com/office/officeart/2005/8/layout/default"/>
    <dgm:cxn modelId="{6794D3E8-14D4-BE42-8DB0-3921B7A2D9B3}" type="presParOf" srcId="{AB74326A-779A-994C-A867-D73E579683DF}" destId="{8A913A87-8529-C14D-8C2C-009B1CA838C9}" srcOrd="6" destOrd="0" presId="urn:microsoft.com/office/officeart/2005/8/layout/default"/>
    <dgm:cxn modelId="{F3F7A2FA-B222-D94A-BE72-94D6BB57FF30}" type="presParOf" srcId="{AB74326A-779A-994C-A867-D73E579683DF}" destId="{CA6C644C-EDE8-9546-941A-40F8DF15FAA1}" srcOrd="7" destOrd="0" presId="urn:microsoft.com/office/officeart/2005/8/layout/default"/>
    <dgm:cxn modelId="{62CCC5CA-9B33-1B41-B6B8-70F96787625C}" type="presParOf" srcId="{AB74326A-779A-994C-A867-D73E579683DF}" destId="{72B7D298-0331-5B4F-8DF5-ECCFD9287D7F}" srcOrd="8" destOrd="0" presId="urn:microsoft.com/office/officeart/2005/8/layout/default"/>
    <dgm:cxn modelId="{6B9D0EF0-32BD-594E-8D2A-9DDE4EC50E81}" type="presParOf" srcId="{AB74326A-779A-994C-A867-D73E579683DF}" destId="{19F407B1-01FC-9D46-B372-147D266ED12F}" srcOrd="9" destOrd="0" presId="urn:microsoft.com/office/officeart/2005/8/layout/default"/>
    <dgm:cxn modelId="{DA606302-4031-7445-BDB5-2AA0E69CB23F}" type="presParOf" srcId="{AB74326A-779A-994C-A867-D73E579683DF}" destId="{4F31B9EF-0604-074C-860C-E241CDB241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3BC01-3978-4965-8E6D-280161F67FB7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F494A-81C8-4206-9490-B894881622D5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C63E8-8DBC-44CA-8CD1-F3FDF4685CE8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TIA</a:t>
          </a:r>
        </a:p>
      </dsp:txBody>
      <dsp:txXfrm>
        <a:off x="1844034" y="682"/>
        <a:ext cx="4401230" cy="1596566"/>
      </dsp:txXfrm>
    </dsp:sp>
    <dsp:sp modelId="{AB8A94F6-7E8E-47D3-9C3E-5B7F1352596C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F2811-B880-4AB7-9730-5A0A9AE702BE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68913-EEE5-4C51-A90D-7F52B0A7DE2C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Stroke (ischemic or hemorrhagic)</a:t>
          </a:r>
        </a:p>
      </dsp:txBody>
      <dsp:txXfrm>
        <a:off x="1844034" y="1996390"/>
        <a:ext cx="4401230" cy="1596566"/>
      </dsp:txXfrm>
    </dsp:sp>
    <dsp:sp modelId="{25616659-7C0E-40B8-82A8-649EEEAB4E20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7003F-0201-473A-B8D4-945A77F1BCDB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24A96-5750-43E3-B6DC-0331952849EB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Hypoglycemia</a:t>
          </a:r>
        </a:p>
      </dsp:txBody>
      <dsp:txXfrm>
        <a:off x="1844034" y="3992098"/>
        <a:ext cx="4401230" cy="15965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DD6B9-38A8-6042-A0FD-2C6A9968758A}">
      <dsp:nvSpPr>
        <dsp:cNvPr id="0" name=""/>
        <dsp:cNvSpPr/>
      </dsp:nvSpPr>
      <dsp:spPr>
        <a:xfrm>
          <a:off x="472505" y="2282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Sensitivity 97%</a:t>
          </a:r>
        </a:p>
      </dsp:txBody>
      <dsp:txXfrm>
        <a:off x="472505" y="2282"/>
        <a:ext cx="2724677" cy="1634806"/>
      </dsp:txXfrm>
    </dsp:sp>
    <dsp:sp modelId="{3A7210EF-D8D1-2744-BBB6-DDBEF20F1524}">
      <dsp:nvSpPr>
        <dsp:cNvPr id="0" name=""/>
        <dsp:cNvSpPr/>
      </dsp:nvSpPr>
      <dsp:spPr>
        <a:xfrm>
          <a:off x="3469650" y="2282"/>
          <a:ext cx="2724677" cy="16348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Specificity 62%</a:t>
          </a:r>
        </a:p>
      </dsp:txBody>
      <dsp:txXfrm>
        <a:off x="3469650" y="2282"/>
        <a:ext cx="2724677" cy="1634806"/>
      </dsp:txXfrm>
    </dsp:sp>
    <dsp:sp modelId="{5186BD01-21C1-7947-A322-64928DACF58B}">
      <dsp:nvSpPr>
        <dsp:cNvPr id="0" name=""/>
        <dsp:cNvSpPr/>
      </dsp:nvSpPr>
      <dsp:spPr>
        <a:xfrm>
          <a:off x="472505" y="1909556"/>
          <a:ext cx="2724677" cy="16348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PPV 44%</a:t>
          </a:r>
        </a:p>
      </dsp:txBody>
      <dsp:txXfrm>
        <a:off x="472505" y="1909556"/>
        <a:ext cx="2724677" cy="1634806"/>
      </dsp:txXfrm>
    </dsp:sp>
    <dsp:sp modelId="{F24EE20F-BA17-594B-A646-6C026BCF118E}">
      <dsp:nvSpPr>
        <dsp:cNvPr id="0" name=""/>
        <dsp:cNvSpPr/>
      </dsp:nvSpPr>
      <dsp:spPr>
        <a:xfrm>
          <a:off x="3469650" y="1909556"/>
          <a:ext cx="2724677" cy="16348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NPV 99%</a:t>
          </a:r>
        </a:p>
      </dsp:txBody>
      <dsp:txXfrm>
        <a:off x="3469650" y="1909556"/>
        <a:ext cx="2724677" cy="1634806"/>
      </dsp:txXfrm>
    </dsp:sp>
    <dsp:sp modelId="{BAE46F9F-A7C6-CB46-8366-CA1F4E75384B}">
      <dsp:nvSpPr>
        <dsp:cNvPr id="0" name=""/>
        <dsp:cNvSpPr/>
      </dsp:nvSpPr>
      <dsp:spPr>
        <a:xfrm>
          <a:off x="472505" y="3816830"/>
          <a:ext cx="2724677" cy="16348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Not internally validated</a:t>
          </a:r>
        </a:p>
      </dsp:txBody>
      <dsp:txXfrm>
        <a:off x="472505" y="3816830"/>
        <a:ext cx="2724677" cy="1634806"/>
      </dsp:txXfrm>
    </dsp:sp>
    <dsp:sp modelId="{048D9B5E-706D-5746-B897-6A1DA0FCC028}">
      <dsp:nvSpPr>
        <dsp:cNvPr id="0" name=""/>
        <dsp:cNvSpPr/>
      </dsp:nvSpPr>
      <dsp:spPr>
        <a:xfrm>
          <a:off x="3469650" y="3816830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Not externally validated</a:t>
          </a:r>
        </a:p>
      </dsp:txBody>
      <dsp:txXfrm>
        <a:off x="3469650" y="3816830"/>
        <a:ext cx="2724677" cy="16348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7CCD7-65BB-C644-8BF4-54B5530090E7}">
      <dsp:nvSpPr>
        <dsp:cNvPr id="0" name=""/>
        <dsp:cNvSpPr/>
      </dsp:nvSpPr>
      <dsp:spPr>
        <a:xfrm>
          <a:off x="0" y="774893"/>
          <a:ext cx="6245265" cy="1949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OESIL score &gt; 1 is predictive of mortality</a:t>
          </a:r>
        </a:p>
      </dsp:txBody>
      <dsp:txXfrm>
        <a:off x="95153" y="870046"/>
        <a:ext cx="6054959" cy="1758914"/>
      </dsp:txXfrm>
    </dsp:sp>
    <dsp:sp modelId="{FF1CDC8E-77AE-D647-8BFA-6B5D8E1AFD7F}">
      <dsp:nvSpPr>
        <dsp:cNvPr id="0" name=""/>
        <dsp:cNvSpPr/>
      </dsp:nvSpPr>
      <dsp:spPr>
        <a:xfrm>
          <a:off x="0" y="2865233"/>
          <a:ext cx="6245265" cy="19492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The higher the score, worse is mortality rate</a:t>
          </a:r>
        </a:p>
      </dsp:txBody>
      <dsp:txXfrm>
        <a:off x="95153" y="2960386"/>
        <a:ext cx="6054959" cy="17589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3051E-E31C-E043-821C-2E780210056D}">
      <dsp:nvSpPr>
        <dsp:cNvPr id="0" name=""/>
        <dsp:cNvSpPr/>
      </dsp:nvSpPr>
      <dsp:spPr>
        <a:xfrm>
          <a:off x="0" y="518460"/>
          <a:ext cx="6245265" cy="22186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Based on risk and prognosis</a:t>
          </a:r>
        </a:p>
      </dsp:txBody>
      <dsp:txXfrm>
        <a:off x="108304" y="626764"/>
        <a:ext cx="6028657" cy="2002004"/>
      </dsp:txXfrm>
    </dsp:sp>
    <dsp:sp modelId="{3AAC93E9-724D-2746-94EB-6A56E3B0A2B6}">
      <dsp:nvSpPr>
        <dsp:cNvPr id="0" name=""/>
        <dsp:cNvSpPr/>
      </dsp:nvSpPr>
      <dsp:spPr>
        <a:xfrm>
          <a:off x="0" y="2852273"/>
          <a:ext cx="6245265" cy="221861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and not on diagnosis (if diagnosis is not possible and often difficult to make)</a:t>
          </a:r>
        </a:p>
      </dsp:txBody>
      <dsp:txXfrm>
        <a:off x="108304" y="2960577"/>
        <a:ext cx="6028657" cy="20020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F5A5D-E34D-D94C-819C-956F86AF849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AD4F1-338D-A848-BC4C-40B0B9C335AC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Loop recorder placed for 1 month, but was asymptomatic</a:t>
          </a:r>
        </a:p>
      </dsp:txBody>
      <dsp:txXfrm>
        <a:off x="0" y="675"/>
        <a:ext cx="6900512" cy="1106957"/>
      </dsp:txXfrm>
    </dsp:sp>
    <dsp:sp modelId="{299AF1AB-3867-EA4F-A9B4-CB2CC2B4C99B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1526-8D5E-A241-941E-62B19C98C9CE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Had EPS, normal</a:t>
          </a:r>
        </a:p>
      </dsp:txBody>
      <dsp:txXfrm>
        <a:off x="0" y="1107633"/>
        <a:ext cx="6900512" cy="1106957"/>
      </dsp:txXfrm>
    </dsp:sp>
    <dsp:sp modelId="{BA2A5136-D46F-BD4C-91E7-732FB2820EDE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BA77C-6ADB-4F45-8AEF-13E585B4A291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Loop event monitoring again which showed complete AV dissociation</a:t>
          </a:r>
        </a:p>
      </dsp:txBody>
      <dsp:txXfrm>
        <a:off x="0" y="2214591"/>
        <a:ext cx="6900512" cy="1106957"/>
      </dsp:txXfrm>
    </dsp:sp>
    <dsp:sp modelId="{32456717-9C59-3D47-9337-B287B35E8FB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96F2F-46B8-DB4D-9969-B01EF5A60F8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Pacemaker placement</a:t>
          </a:r>
        </a:p>
      </dsp:txBody>
      <dsp:txXfrm>
        <a:off x="0" y="3321549"/>
        <a:ext cx="6900512" cy="1106957"/>
      </dsp:txXfrm>
    </dsp:sp>
    <dsp:sp modelId="{31F5BC6E-31E5-5744-9064-6797C244EBBC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7B37-D92A-F34D-BC4C-87C7B7DBBD0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No syncope after 2-year f/u</a:t>
          </a:r>
        </a:p>
      </dsp:txBody>
      <dsp:txXfrm>
        <a:off x="0" y="4428507"/>
        <a:ext cx="6900512" cy="11069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BAE4-8B48-4744-AC12-1F090A478505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8F3B6-0E76-4EF1-AE7F-C2B383776F76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Referred to cardiology and admission to CCU.</a:t>
          </a:r>
        </a:p>
      </dsp:txBody>
      <dsp:txXfrm>
        <a:off x="569079" y="2427788"/>
        <a:ext cx="2072362" cy="720000"/>
      </dsp:txXfrm>
    </dsp:sp>
    <dsp:sp modelId="{99BAABDA-576A-4D0F-9A5E-18EBF4B6AFE4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34A1A-C9C8-46A2-814E-EDA3E3042EDC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procainamide challenge test was done during EPS.</a:t>
          </a:r>
        </a:p>
      </dsp:txBody>
      <dsp:txXfrm>
        <a:off x="3004105" y="2427788"/>
        <a:ext cx="2072362" cy="720000"/>
      </dsp:txXfrm>
    </dsp:sp>
    <dsp:sp modelId="{29B56C2D-B184-4969-97B8-DEC3A60D4BF3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37487-A089-4DE9-BE1F-6582C6B40534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Confirmation of Brugada Syndrome.</a:t>
          </a:r>
        </a:p>
      </dsp:txBody>
      <dsp:txXfrm>
        <a:off x="5439131" y="2427788"/>
        <a:ext cx="2072362" cy="720000"/>
      </dsp:txXfrm>
    </dsp:sp>
    <dsp:sp modelId="{840322A9-93EB-4934-9BDF-F637DCB251B4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3A26E-07D4-4898-B097-4E9325C40F9B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Internal defibrillator inserted.</a:t>
          </a:r>
        </a:p>
      </dsp:txBody>
      <dsp:txXfrm>
        <a:off x="7874157" y="2427788"/>
        <a:ext cx="2072362" cy="72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CE6D-5C63-444D-9E52-0091A4C9E4D9}">
      <dsp:nvSpPr>
        <dsp:cNvPr id="0" name=""/>
        <dsp:cNvSpPr/>
      </dsp:nvSpPr>
      <dsp:spPr>
        <a:xfrm>
          <a:off x="679050" y="578169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8E755-FC03-409B-A6FD-AC6162C260E6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A84BA-5B5A-4782-9524-E34557AC40D6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B-HCG was positive.</a:t>
          </a:r>
        </a:p>
      </dsp:txBody>
      <dsp:txXfrm>
        <a:off x="75768" y="3053169"/>
        <a:ext cx="3093750" cy="720000"/>
      </dsp:txXfrm>
    </dsp:sp>
    <dsp:sp modelId="{5A5E2603-36CC-46C5-AE3F-8E0B5DA37536}">
      <dsp:nvSpPr>
        <dsp:cNvPr id="0" name=""/>
        <dsp:cNvSpPr/>
      </dsp:nvSpPr>
      <dsp:spPr>
        <a:xfrm>
          <a:off x="4314206" y="578169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E2F30-23F3-450E-B4F7-B04C0F28CDC9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A4999-D153-4F44-B08E-94F78958A91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Pelvic ultrasound showed rupture left ectopic pregnancy with free fluid in the pelvis.</a:t>
          </a:r>
        </a:p>
      </dsp:txBody>
      <dsp:txXfrm>
        <a:off x="3710925" y="3053169"/>
        <a:ext cx="3093750" cy="720000"/>
      </dsp:txXfrm>
    </dsp:sp>
    <dsp:sp modelId="{C360FE37-9CA5-4B36-9E0E-25D42DE6CC5F}">
      <dsp:nvSpPr>
        <dsp:cNvPr id="0" name=""/>
        <dsp:cNvSpPr/>
      </dsp:nvSpPr>
      <dsp:spPr>
        <a:xfrm>
          <a:off x="7949362" y="578169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FACE4-8FEA-4C16-B36A-66C537F30291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B3FC4-BB85-4131-A5A5-1E2B701DDDA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Transferred care to Gynecology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13A93-4A29-574E-95BB-786172C7275F}">
      <dsp:nvSpPr>
        <dsp:cNvPr id="0" name=""/>
        <dsp:cNvSpPr/>
      </dsp:nvSpPr>
      <dsp:spPr>
        <a:xfrm>
          <a:off x="0" y="34328"/>
          <a:ext cx="6245265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Seizures</a:t>
          </a:r>
        </a:p>
      </dsp:txBody>
      <dsp:txXfrm>
        <a:off x="49176" y="83504"/>
        <a:ext cx="6146913" cy="909018"/>
      </dsp:txXfrm>
    </dsp:sp>
    <dsp:sp modelId="{158992EA-996E-834F-B11A-C9545D54624D}">
      <dsp:nvSpPr>
        <dsp:cNvPr id="0" name=""/>
        <dsp:cNvSpPr/>
      </dsp:nvSpPr>
      <dsp:spPr>
        <a:xfrm>
          <a:off x="0" y="1162658"/>
          <a:ext cx="6245265" cy="100737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Drop-attacks</a:t>
          </a:r>
        </a:p>
      </dsp:txBody>
      <dsp:txXfrm>
        <a:off x="49176" y="1211834"/>
        <a:ext cx="6146913" cy="909018"/>
      </dsp:txXfrm>
    </dsp:sp>
    <dsp:sp modelId="{F90DB911-5CB9-DA4E-95C7-C51F5E211E00}">
      <dsp:nvSpPr>
        <dsp:cNvPr id="0" name=""/>
        <dsp:cNvSpPr/>
      </dsp:nvSpPr>
      <dsp:spPr>
        <a:xfrm>
          <a:off x="0" y="2290988"/>
          <a:ext cx="6245265" cy="10073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Conversion syndromes</a:t>
          </a:r>
        </a:p>
      </dsp:txBody>
      <dsp:txXfrm>
        <a:off x="49176" y="2340164"/>
        <a:ext cx="6146913" cy="909018"/>
      </dsp:txXfrm>
    </dsp:sp>
    <dsp:sp modelId="{5F36810E-3477-5E40-837F-7BF3A5022D18}">
      <dsp:nvSpPr>
        <dsp:cNvPr id="0" name=""/>
        <dsp:cNvSpPr/>
      </dsp:nvSpPr>
      <dsp:spPr>
        <a:xfrm>
          <a:off x="0" y="3419318"/>
          <a:ext cx="6245265" cy="100737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Psychogenic syncope</a:t>
          </a:r>
        </a:p>
      </dsp:txBody>
      <dsp:txXfrm>
        <a:off x="49176" y="3468494"/>
        <a:ext cx="6146913" cy="909018"/>
      </dsp:txXfrm>
    </dsp:sp>
    <dsp:sp modelId="{48916DF2-31A7-9C4E-A9D0-ABCF8AA6F8AE}">
      <dsp:nvSpPr>
        <dsp:cNvPr id="0" name=""/>
        <dsp:cNvSpPr/>
      </dsp:nvSpPr>
      <dsp:spPr>
        <a:xfrm>
          <a:off x="0" y="4547648"/>
          <a:ext cx="6245265" cy="10073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Malingering</a:t>
          </a:r>
        </a:p>
      </dsp:txBody>
      <dsp:txXfrm>
        <a:off x="49176" y="4596824"/>
        <a:ext cx="6146913" cy="90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00007-3D2F-4D44-A902-2FC3508AA31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59424-096F-DF4E-B0DF-8202B5F26633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Vasovagal 						20%</a:t>
          </a:r>
        </a:p>
      </dsp:txBody>
      <dsp:txXfrm>
        <a:off x="0" y="0"/>
        <a:ext cx="10515600" cy="543917"/>
      </dsp:txXfrm>
    </dsp:sp>
    <dsp:sp modelId="{10ACCB83-1082-EE49-806A-CEE711E8A685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ACCDB-17AD-8A47-B51F-A48174AB4C5B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Cardiac 							13%</a:t>
          </a:r>
        </a:p>
      </dsp:txBody>
      <dsp:txXfrm>
        <a:off x="0" y="543917"/>
        <a:ext cx="10515600" cy="543917"/>
      </dsp:txXfrm>
    </dsp:sp>
    <dsp:sp modelId="{B9F167EC-6A46-0D43-9D8F-89D02A629E5B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00498-084C-FD4E-8F42-3309ADF5FCFC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Orthostatic hypotension 					9%</a:t>
          </a:r>
        </a:p>
      </dsp:txBody>
      <dsp:txXfrm>
        <a:off x="0" y="1087834"/>
        <a:ext cx="10515600" cy="543917"/>
      </dsp:txXfrm>
    </dsp:sp>
    <dsp:sp modelId="{6FB9DA5E-3A39-6B41-A05F-A18AB2EF9ACC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24478-6EB5-7943-89DC-CE81FB2BB92B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Medications 						7%</a:t>
          </a:r>
        </a:p>
      </dsp:txBody>
      <dsp:txXfrm>
        <a:off x="0" y="1631751"/>
        <a:ext cx="10515600" cy="543917"/>
      </dsp:txXfrm>
    </dsp:sp>
    <dsp:sp modelId="{BB20B160-253F-8649-9943-A6C215F7C1F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29879-7EA1-BF4C-A403-553EFC388024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Stroke 							4%</a:t>
          </a:r>
        </a:p>
      </dsp:txBody>
      <dsp:txXfrm>
        <a:off x="0" y="2175669"/>
        <a:ext cx="10515600" cy="543917"/>
      </dsp:txXfrm>
    </dsp:sp>
    <dsp:sp modelId="{22EA5C7F-BBDE-6C47-9F32-104B23C99746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169A9-9819-7847-BC36-D7EE55C78790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TIA 							4%</a:t>
          </a:r>
        </a:p>
      </dsp:txBody>
      <dsp:txXfrm>
        <a:off x="0" y="2719586"/>
        <a:ext cx="10515600" cy="543917"/>
      </dsp:txXfrm>
    </dsp:sp>
    <dsp:sp modelId="{CA21DBEE-BB23-8A49-9EE9-B22E2887413A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316D0-2874-8F49-B23C-F201BBE18B81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Other 							10%</a:t>
          </a:r>
        </a:p>
      </dsp:txBody>
      <dsp:txXfrm>
        <a:off x="0" y="3263503"/>
        <a:ext cx="10515600" cy="543917"/>
      </dsp:txXfrm>
    </dsp:sp>
    <dsp:sp modelId="{9A5D0DA9-D0BF-9949-A066-807A1D2FE8A3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35466-B368-9F41-9D7B-5C9B48063940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Unknown						31%</a:t>
          </a:r>
        </a:p>
      </dsp:txBody>
      <dsp:txXfrm>
        <a:off x="0" y="3807420"/>
        <a:ext cx="10515600" cy="543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09B71-670E-044D-B7D6-C32B7398B3EA}">
      <dsp:nvSpPr>
        <dsp:cNvPr id="0" name=""/>
        <dsp:cNvSpPr/>
      </dsp:nvSpPr>
      <dsp:spPr>
        <a:xfrm>
          <a:off x="0" y="504"/>
          <a:ext cx="6002110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Did the patient have syncope?</a:t>
          </a:r>
        </a:p>
      </dsp:txBody>
      <dsp:txXfrm>
        <a:off x="24588" y="25092"/>
        <a:ext cx="5952934" cy="454509"/>
      </dsp:txXfrm>
    </dsp:sp>
    <dsp:sp modelId="{4DC7F5FD-A31A-6E41-9FF6-9EE4F7F5BE4F}">
      <dsp:nvSpPr>
        <dsp:cNvPr id="0" name=""/>
        <dsp:cNvSpPr/>
      </dsp:nvSpPr>
      <dsp:spPr>
        <a:xfrm>
          <a:off x="0" y="504189"/>
          <a:ext cx="600211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6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Dizziness/vertigo?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Drop attack? (no LOC)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Seizure activity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Falls</a:t>
          </a:r>
        </a:p>
      </dsp:txBody>
      <dsp:txXfrm>
        <a:off x="0" y="504189"/>
        <a:ext cx="6002110" cy="1108485"/>
      </dsp:txXfrm>
    </dsp:sp>
    <dsp:sp modelId="{9DB47FBC-639A-1C4B-984B-89BD451DA613}">
      <dsp:nvSpPr>
        <dsp:cNvPr id="0" name=""/>
        <dsp:cNvSpPr/>
      </dsp:nvSpPr>
      <dsp:spPr>
        <a:xfrm>
          <a:off x="0" y="1612674"/>
          <a:ext cx="6002110" cy="5036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Sequence of events:</a:t>
          </a:r>
        </a:p>
      </dsp:txBody>
      <dsp:txXfrm>
        <a:off x="24588" y="1637262"/>
        <a:ext cx="5952934" cy="454509"/>
      </dsp:txXfrm>
    </dsp:sp>
    <dsp:sp modelId="{9C7FCA2F-3441-154D-B834-234BC7F3C33A}">
      <dsp:nvSpPr>
        <dsp:cNvPr id="0" name=""/>
        <dsp:cNvSpPr/>
      </dsp:nvSpPr>
      <dsp:spPr>
        <a:xfrm>
          <a:off x="0" y="2116359"/>
          <a:ext cx="600211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6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Context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Prodrome (and duration of prodrome)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During the event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After the event</a:t>
          </a:r>
        </a:p>
      </dsp:txBody>
      <dsp:txXfrm>
        <a:off x="0" y="2116359"/>
        <a:ext cx="6002110" cy="1108485"/>
      </dsp:txXfrm>
    </dsp:sp>
    <dsp:sp modelId="{96AA5149-9D98-C940-8E44-50C8AD1318C2}">
      <dsp:nvSpPr>
        <dsp:cNvPr id="0" name=""/>
        <dsp:cNvSpPr/>
      </dsp:nvSpPr>
      <dsp:spPr>
        <a:xfrm>
          <a:off x="0" y="3224844"/>
          <a:ext cx="6002110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Neurologic symptoms</a:t>
          </a:r>
        </a:p>
      </dsp:txBody>
      <dsp:txXfrm>
        <a:off x="24588" y="3249432"/>
        <a:ext cx="5952934" cy="454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42A01-2380-41BE-A039-A5DB67FA7503}">
      <dsp:nvSpPr>
        <dsp:cNvPr id="0" name=""/>
        <dsp:cNvSpPr/>
      </dsp:nvSpPr>
      <dsp:spPr>
        <a:xfrm>
          <a:off x="402269" y="682608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F859B-F5AD-4940-809B-2BB728BEB274}">
      <dsp:nvSpPr>
        <dsp:cNvPr id="0" name=""/>
        <dsp:cNvSpPr/>
      </dsp:nvSpPr>
      <dsp:spPr>
        <a:xfrm>
          <a:off x="665519" y="945858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EFADD-755B-4FFC-B939-F95B3065E555}">
      <dsp:nvSpPr>
        <dsp:cNvPr id="0" name=""/>
        <dsp:cNvSpPr/>
      </dsp:nvSpPr>
      <dsp:spPr>
        <a:xfrm>
          <a:off x="7394" y="230260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Age</a:t>
          </a:r>
        </a:p>
      </dsp:txBody>
      <dsp:txXfrm>
        <a:off x="7394" y="2302608"/>
        <a:ext cx="2025000" cy="720000"/>
      </dsp:txXfrm>
    </dsp:sp>
    <dsp:sp modelId="{395F1E24-47B4-46BA-8306-37BA3CA7583D}">
      <dsp:nvSpPr>
        <dsp:cNvPr id="0" name=""/>
        <dsp:cNvSpPr/>
      </dsp:nvSpPr>
      <dsp:spPr>
        <a:xfrm>
          <a:off x="2781644" y="682608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F7E9F-A2D0-43DA-B583-25DF15812003}">
      <dsp:nvSpPr>
        <dsp:cNvPr id="0" name=""/>
        <dsp:cNvSpPr/>
      </dsp:nvSpPr>
      <dsp:spPr>
        <a:xfrm>
          <a:off x="3044894" y="945858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A6E3B-A150-4BC0-90F2-9F2EA72E6E1B}">
      <dsp:nvSpPr>
        <dsp:cNvPr id="0" name=""/>
        <dsp:cNvSpPr/>
      </dsp:nvSpPr>
      <dsp:spPr>
        <a:xfrm>
          <a:off x="2386769" y="230260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LVEF &lt; 0.40 (CHF)</a:t>
          </a:r>
        </a:p>
      </dsp:txBody>
      <dsp:txXfrm>
        <a:off x="2386769" y="2302608"/>
        <a:ext cx="2025000" cy="720000"/>
      </dsp:txXfrm>
    </dsp:sp>
    <dsp:sp modelId="{45BC4BC2-0BB4-4238-BFA1-6876E567D489}">
      <dsp:nvSpPr>
        <dsp:cNvPr id="0" name=""/>
        <dsp:cNvSpPr/>
      </dsp:nvSpPr>
      <dsp:spPr>
        <a:xfrm>
          <a:off x="5161019" y="682608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54902-95C8-42A6-B7FB-6E1F77791038}">
      <dsp:nvSpPr>
        <dsp:cNvPr id="0" name=""/>
        <dsp:cNvSpPr/>
      </dsp:nvSpPr>
      <dsp:spPr>
        <a:xfrm>
          <a:off x="5424269" y="945858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E03AE-C7AE-4A54-883A-600A4CE9BD56}">
      <dsp:nvSpPr>
        <dsp:cNvPr id="0" name=""/>
        <dsp:cNvSpPr/>
      </dsp:nvSpPr>
      <dsp:spPr>
        <a:xfrm>
          <a:off x="4766144" y="230260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Structural heart disease</a:t>
          </a:r>
        </a:p>
      </dsp:txBody>
      <dsp:txXfrm>
        <a:off x="4766144" y="2302608"/>
        <a:ext cx="2025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AA669-107A-AC4D-AD7D-12F7270FC51A}">
      <dsp:nvSpPr>
        <dsp:cNvPr id="0" name=""/>
        <dsp:cNvSpPr/>
      </dsp:nvSpPr>
      <dsp:spPr>
        <a:xfrm>
          <a:off x="1237010" y="1631"/>
          <a:ext cx="4192812" cy="2515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D-Dimer (Euro J Emerg Med 2009. 16: 256-260)</a:t>
          </a:r>
        </a:p>
      </dsp:txBody>
      <dsp:txXfrm>
        <a:off x="1237010" y="1631"/>
        <a:ext cx="4192812" cy="2515687"/>
      </dsp:txXfrm>
    </dsp:sp>
    <dsp:sp modelId="{728F48AA-8CE3-774D-8E03-7B9DE794CB45}">
      <dsp:nvSpPr>
        <dsp:cNvPr id="0" name=""/>
        <dsp:cNvSpPr/>
      </dsp:nvSpPr>
      <dsp:spPr>
        <a:xfrm>
          <a:off x="1237010" y="2936600"/>
          <a:ext cx="4192812" cy="25156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Myoglobine and CK (Euro J Emerg Med 2009. 16: 84-86)</a:t>
          </a:r>
        </a:p>
      </dsp:txBody>
      <dsp:txXfrm>
        <a:off x="1237010" y="2936600"/>
        <a:ext cx="4192812" cy="2515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0785A-72B1-4C88-9824-7894D353F8FE}">
      <dsp:nvSpPr>
        <dsp:cNvPr id="0" name=""/>
        <dsp:cNvSpPr/>
      </dsp:nvSpPr>
      <dsp:spPr>
        <a:xfrm>
          <a:off x="1718779" y="851464"/>
          <a:ext cx="1509048" cy="1509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5B9B8-8EB4-4C4D-A1D8-89DEC71AFD5B}">
      <dsp:nvSpPr>
        <dsp:cNvPr id="0" name=""/>
        <dsp:cNvSpPr/>
      </dsp:nvSpPr>
      <dsp:spPr>
        <a:xfrm>
          <a:off x="317520" y="2474394"/>
          <a:ext cx="4311566" cy="64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EEG, Head CT scan, and MRI are low yield in syncope</a:t>
          </a:r>
        </a:p>
      </dsp:txBody>
      <dsp:txXfrm>
        <a:off x="317520" y="2474394"/>
        <a:ext cx="4311566" cy="646734"/>
      </dsp:txXfrm>
    </dsp:sp>
    <dsp:sp modelId="{46967B2F-688E-4AAF-8B96-2DA3DBD9442F}">
      <dsp:nvSpPr>
        <dsp:cNvPr id="0" name=""/>
        <dsp:cNvSpPr/>
      </dsp:nvSpPr>
      <dsp:spPr>
        <a:xfrm>
          <a:off x="317520" y="3174097"/>
          <a:ext cx="4311566" cy="32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4EB84-403C-4F8A-8167-E6EBC8EA03D1}">
      <dsp:nvSpPr>
        <dsp:cNvPr id="0" name=""/>
        <dsp:cNvSpPr/>
      </dsp:nvSpPr>
      <dsp:spPr>
        <a:xfrm>
          <a:off x="7036321" y="682452"/>
          <a:ext cx="1509048" cy="1509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A97FA-CBD9-4A68-84A3-CA9020B04F97}">
      <dsp:nvSpPr>
        <dsp:cNvPr id="0" name=""/>
        <dsp:cNvSpPr/>
      </dsp:nvSpPr>
      <dsp:spPr>
        <a:xfrm>
          <a:off x="5635062" y="2305382"/>
          <a:ext cx="4311566" cy="64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Potential indications</a:t>
          </a:r>
        </a:p>
      </dsp:txBody>
      <dsp:txXfrm>
        <a:off x="5635062" y="2305382"/>
        <a:ext cx="4311566" cy="646734"/>
      </dsp:txXfrm>
    </dsp:sp>
    <dsp:sp modelId="{6F95FE4B-487E-4DAE-824C-D65CFF60E881}">
      <dsp:nvSpPr>
        <dsp:cNvPr id="0" name=""/>
        <dsp:cNvSpPr/>
      </dsp:nvSpPr>
      <dsp:spPr>
        <a:xfrm>
          <a:off x="5383611" y="2779074"/>
          <a:ext cx="4814467" cy="100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Head trauma as a result of syncope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Suspicion for subarachnoid hemorrhage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History suggestive of focal neurological findings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History and physical findings suggestive of temporal seizures</a:t>
          </a:r>
        </a:p>
      </dsp:txBody>
      <dsp:txXfrm>
        <a:off x="5383611" y="2779074"/>
        <a:ext cx="4814467" cy="10018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B886E-0F07-4612-B17F-6CD47E903FEB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6A535-8BF1-481B-A2C6-D376475BE449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evaluation of syncope should include a thorough history and physical exam to identify high-risk clinical predictors for CT head abnormalities. </a:t>
          </a:r>
        </a:p>
      </dsp:txBody>
      <dsp:txXfrm>
        <a:off x="559800" y="3022743"/>
        <a:ext cx="4320000" cy="720000"/>
      </dsp:txXfrm>
    </dsp:sp>
    <dsp:sp modelId="{3618ADA1-0226-43A5-A673-E1147BCF6B01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5CD9A-982D-498E-8C12-5AB8FCC03E44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 the absence of these predictors, a CT head is unlikely to aid in the management of syncope patients</a:t>
          </a:r>
        </a:p>
      </dsp:txBody>
      <dsp:txXfrm>
        <a:off x="5635800" y="3022743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9998A-C438-1A49-B4B6-75BE5B51420B}">
      <dsp:nvSpPr>
        <dsp:cNvPr id="0" name=""/>
        <dsp:cNvSpPr/>
      </dsp:nvSpPr>
      <dsp:spPr>
        <a:xfrm>
          <a:off x="308796" y="2331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7-days outcome study</a:t>
          </a:r>
        </a:p>
      </dsp:txBody>
      <dsp:txXfrm>
        <a:off x="308796" y="2331"/>
        <a:ext cx="2173337" cy="1304002"/>
      </dsp:txXfrm>
    </dsp:sp>
    <dsp:sp modelId="{AE031EF0-0D6E-3947-9132-3B7ADCE4E1A3}">
      <dsp:nvSpPr>
        <dsp:cNvPr id="0" name=""/>
        <dsp:cNvSpPr/>
      </dsp:nvSpPr>
      <dsp:spPr>
        <a:xfrm>
          <a:off x="2699466" y="2331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Sensitivity 96.2%</a:t>
          </a:r>
        </a:p>
      </dsp:txBody>
      <dsp:txXfrm>
        <a:off x="2699466" y="2331"/>
        <a:ext cx="2173337" cy="1304002"/>
      </dsp:txXfrm>
    </dsp:sp>
    <dsp:sp modelId="{3D978FD7-6761-D748-A9E1-8E727793A66C}">
      <dsp:nvSpPr>
        <dsp:cNvPr id="0" name=""/>
        <dsp:cNvSpPr/>
      </dsp:nvSpPr>
      <dsp:spPr>
        <a:xfrm>
          <a:off x="308796" y="1523667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Specificity 62%</a:t>
          </a:r>
        </a:p>
      </dsp:txBody>
      <dsp:txXfrm>
        <a:off x="308796" y="1523667"/>
        <a:ext cx="2173337" cy="1304002"/>
      </dsp:txXfrm>
    </dsp:sp>
    <dsp:sp modelId="{8A913A87-8529-C14D-8C2C-009B1CA838C9}">
      <dsp:nvSpPr>
        <dsp:cNvPr id="0" name=""/>
        <dsp:cNvSpPr/>
      </dsp:nvSpPr>
      <dsp:spPr>
        <a:xfrm>
          <a:off x="2699466" y="1523667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NPV 99.2%</a:t>
          </a:r>
        </a:p>
      </dsp:txBody>
      <dsp:txXfrm>
        <a:off x="2699466" y="1523667"/>
        <a:ext cx="2173337" cy="1304002"/>
      </dsp:txXfrm>
    </dsp:sp>
    <dsp:sp modelId="{72B7D298-0331-5B4F-8DF5-ECCFD9287D7F}">
      <dsp:nvSpPr>
        <dsp:cNvPr id="0" name=""/>
        <dsp:cNvSpPr/>
      </dsp:nvSpPr>
      <dsp:spPr>
        <a:xfrm>
          <a:off x="308796" y="3045003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PPV 24.8%</a:t>
          </a:r>
        </a:p>
      </dsp:txBody>
      <dsp:txXfrm>
        <a:off x="308796" y="3045003"/>
        <a:ext cx="2173337" cy="1304002"/>
      </dsp:txXfrm>
    </dsp:sp>
    <dsp:sp modelId="{4F31B9EF-0604-074C-860C-E241CDB24145}">
      <dsp:nvSpPr>
        <dsp:cNvPr id="0" name=""/>
        <dsp:cNvSpPr/>
      </dsp:nvSpPr>
      <dsp:spPr>
        <a:xfrm>
          <a:off x="2699466" y="3045003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Decrease admission rate by 10%</a:t>
          </a:r>
        </a:p>
      </dsp:txBody>
      <dsp:txXfrm>
        <a:off x="2699466" y="3045003"/>
        <a:ext cx="2173337" cy="130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3902-7414-457C-BF01-F70D5938F659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8527A-BE33-4444-B457-4FD7B004D4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06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Justin_Timberlake</a:t>
            </a:r>
            <a:r>
              <a:rPr lang="en-US" dirty="0"/>
              <a:t>#/media/</a:t>
            </a:r>
            <a:r>
              <a:rPr lang="en-US" dirty="0" err="1"/>
              <a:t>File:Jtstpaul.jpg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AC5B301-3C90-4182-A9C1-C79A07D4C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0F0FB0-0DD4-4DC8-9E29-50C4E1787E8A}" type="slidenum">
              <a:rPr kumimoji="0" lang="en-US" altLang="en-US"/>
              <a:pPr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ABBA9C0-D6F6-4A51-9BA9-B38A395CF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A643940-3A30-46F0-9986-18FFEFABC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Framingham Heart Study 1971-1998.</a:t>
            </a:r>
          </a:p>
          <a:p>
            <a:pPr eaLnBrk="1" hangingPunct="1"/>
            <a:r>
              <a:rPr lang="en-US" altLang="en-US"/>
              <a:t>Follow-up on 7814 participants for average of 17 years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43118FB-3849-4F54-9421-4CC7F2478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4989E54-052F-4A1E-B89A-2E9ACA94F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39893B2-9835-495A-962B-6F45D6C65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F68229-251A-4D0C-976E-EB55F02D30F1}" type="slidenum">
              <a:rPr kumimoji="0" lang="en-US" altLang="en-US"/>
              <a:pPr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50C51B6-EC80-45F2-A842-CC238DAB6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DC04E6E-84E2-4A7A-AE1C-CE68C1EF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9FD2DC22-CE43-41D3-9F33-A5A21BF12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FEC124-2A01-4FF1-9CA0-F6B92265B2E2}" type="slidenum">
              <a:rPr kumimoji="0" lang="en-US" altLang="en-US"/>
              <a:pPr>
                <a:spcBef>
                  <a:spcPct val="0"/>
                </a:spcBef>
              </a:pPr>
              <a:t>20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49EE937-3AE5-45B2-846C-8BC2B601E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5DD8E8-1C83-4C6F-9535-D499CE2DF1E4}" type="slidenum">
              <a:rPr kumimoji="0" lang="en-US" altLang="en-US"/>
              <a:pPr>
                <a:spcBef>
                  <a:spcPct val="0"/>
                </a:spcBef>
              </a:pPr>
              <a:t>21</a:t>
            </a:fld>
            <a:endParaRPr kumimoji="0"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56C1EA5-F79B-49BB-8C41-C2CFD144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15E63E3-6433-4672-86EB-F09330F79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Similar incidence in men and women.</a:t>
            </a:r>
          </a:p>
          <a:p>
            <a:pPr eaLnBrk="1" hangingPunct="1"/>
            <a:r>
              <a:rPr lang="en-US" altLang="en-US" dirty="0"/>
              <a:t>Incidence doubled in patients with history of cardiac disease.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CME 7334, approved with fee.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CME 7334, approved with fee.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A81E1C7-13BF-4525-9A4B-80C9AD791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17220E-64B2-44EE-BDD3-63A15EDD73FC}" type="slidenum">
              <a:rPr kumimoji="0" lang="en-US" altLang="en-US"/>
              <a:pPr>
                <a:spcBef>
                  <a:spcPct val="0"/>
                </a:spcBef>
              </a:pPr>
              <a:t>23</a:t>
            </a:fld>
            <a:endParaRPr kumimoji="0"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6DC2169-2189-4FBD-AD77-4CAE7F41FB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492436B-842B-46ED-9EA9-BA51E47FF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Vasovagal and other non cardiac causes consist by far the largest group.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733C668-FF23-4E06-8052-32856747D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32E3D74-A0BF-4B89-9BFD-EFA810E0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Answer: E. History and physical exam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726C2C4-8D20-446F-8A66-12E3EEC91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DAC87-5248-4FE3-8D91-70E56B34303B}" type="slidenum">
              <a:rPr kumimoji="0" lang="en-US" altLang="en-US"/>
              <a:pPr>
                <a:spcBef>
                  <a:spcPct val="0"/>
                </a:spcBef>
              </a:pPr>
              <a:t>25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733C668-FF23-4E06-8052-32856747D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32E3D74-A0BF-4B89-9BFD-EFA810E0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Answer: E. History and physical exam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726C2C4-8D20-446F-8A66-12E3EEC91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DAC87-5248-4FE3-8D91-70E56B34303B}" type="slidenum">
              <a:rPr kumimoji="0" lang="en-US" altLang="en-US"/>
              <a:pPr>
                <a:spcBef>
                  <a:spcPct val="0"/>
                </a:spcBef>
              </a:pPr>
              <a:t>26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790385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733C668-FF23-4E06-8052-32856747D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32E3D74-A0BF-4B89-9BFD-EFA810E0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Answer: C.</a:t>
            </a:r>
            <a:r>
              <a:rPr lang="en-US" altLang="en-US" baseline="0" dirty="0"/>
              <a:t> 45-50%</a:t>
            </a:r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726C2C4-8D20-446F-8A66-12E3EEC91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DAC87-5248-4FE3-8D91-70E56B34303B}" type="slidenum">
              <a:rPr kumimoji="0" lang="en-US" altLang="en-US"/>
              <a:pPr>
                <a:spcBef>
                  <a:spcPct val="0"/>
                </a:spcBef>
              </a:pPr>
              <a:t>27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733C668-FF23-4E06-8052-32856747D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32E3D74-A0BF-4B89-9BFD-EFA810E0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Answer: C.</a:t>
            </a:r>
            <a:r>
              <a:rPr lang="en-US" altLang="en-US" baseline="0" dirty="0"/>
              <a:t> 45-50%</a:t>
            </a:r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726C2C4-8D20-446F-8A66-12E3EEC91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DAC87-5248-4FE3-8D91-70E56B34303B}" type="slidenum">
              <a:rPr kumimoji="0" lang="en-US" altLang="en-US"/>
              <a:pPr>
                <a:spcBef>
                  <a:spcPct val="0"/>
                </a:spcBef>
              </a:pPr>
              <a:t>28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30070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pixabay.com</a:t>
            </a:r>
            <a:r>
              <a:rPr lang="en-US" dirty="0"/>
              <a:t>/photos/old-lady-black-and-white-monochrome-2724163/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DE606B6B-B820-4798-B39A-40DF7B50B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EBB5AA1-A186-42D3-AB7C-525A3671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6EA5D49C-854A-49BA-A92E-5F927234C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8D954F-EE75-4D12-9C50-FA7967A16E42}" type="slidenum">
              <a:rPr kumimoji="0" lang="en-US" altLang="en-US"/>
              <a:pPr>
                <a:spcBef>
                  <a:spcPct val="0"/>
                </a:spcBef>
              </a:pPr>
              <a:t>30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3B9BC7A-FA59-4B34-96D4-8672AD503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52C086-558D-4B23-951B-8534DA0FAECA}" type="slidenum">
              <a:rPr kumimoji="0" lang="en-US" altLang="en-US"/>
              <a:pPr>
                <a:spcBef>
                  <a:spcPct val="0"/>
                </a:spcBef>
              </a:pPr>
              <a:t>31</a:t>
            </a:fld>
            <a:endParaRPr kumimoji="0"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E0A74B0-ACCE-4341-8C5B-B29CEDE71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F036621-DB9F-4300-A902-7F6821922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733C668-FF23-4E06-8052-32856747D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32E3D74-A0BF-4B89-9BFD-EFA810E0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Answer: D.</a:t>
            </a:r>
            <a:r>
              <a:rPr lang="en-US" altLang="en-US" baseline="0" dirty="0"/>
              <a:t> Medical history of Diabetes</a:t>
            </a:r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726C2C4-8D20-446F-8A66-12E3EEC91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DAC87-5248-4FE3-8D91-70E56B34303B}" type="slidenum">
              <a:rPr kumimoji="0" lang="en-US" altLang="en-US"/>
              <a:pPr>
                <a:spcBef>
                  <a:spcPct val="0"/>
                </a:spcBef>
              </a:pPr>
              <a:t>32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733C668-FF23-4E06-8052-32856747D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32E3D74-A0BF-4B89-9BFD-EFA810E0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Answer: D.</a:t>
            </a:r>
            <a:r>
              <a:rPr lang="en-US" altLang="en-US" baseline="0" dirty="0"/>
              <a:t> Medical history of Diabetes</a:t>
            </a:r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726C2C4-8D20-446F-8A66-12E3EEC91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DAC87-5248-4FE3-8D91-70E56B34303B}" type="slidenum">
              <a:rPr kumimoji="0" lang="en-US" altLang="en-US"/>
              <a:pPr>
                <a:spcBef>
                  <a:spcPct val="0"/>
                </a:spcBef>
              </a:pPr>
              <a:t>33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603407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17175CB-99F1-4551-8D8D-EF9F911BB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AC2E2B6A-64D2-4FC1-A5DD-1CC9F9C0A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97BAF5B3-1398-4983-950E-128AFC46D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F57E1-6771-43F2-9CB4-806FA174F1D0}" type="slidenum">
              <a:rPr kumimoji="0" lang="en-US" altLang="en-US"/>
              <a:pPr>
                <a:spcBef>
                  <a:spcPct val="0"/>
                </a:spcBef>
              </a:pPr>
              <a:t>35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849AA18-240C-4FB1-8D53-C230B8498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E9CAE8-6996-41B8-9D9D-97FB20F577D9}" type="slidenum">
              <a:rPr kumimoji="0" lang="en-US" altLang="en-US"/>
              <a:pPr>
                <a:spcBef>
                  <a:spcPct val="0"/>
                </a:spcBef>
              </a:pPr>
              <a:t>36</a:t>
            </a:fld>
            <a:endParaRPr kumimoji="0"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ACC9FB6-57A1-4CF3-AD19-358D7F040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5DDBC55-7AC4-495F-B4B3-9374F9DDD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Symptoms assessed at the time of syncope.</a:t>
            </a:r>
          </a:p>
          <a:p>
            <a:pPr eaLnBrk="1" hangingPunct="1"/>
            <a:r>
              <a:rPr lang="en-US" altLang="en-US"/>
              <a:t>ECG was also assessed.</a:t>
            </a:r>
          </a:p>
          <a:p>
            <a:pPr eaLnBrk="1" hangingPunct="1"/>
            <a:r>
              <a:rPr lang="en-US" altLang="en-US"/>
              <a:t>Outcome: recurrence of syncope and death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E6FF0D52-0BF5-441D-B5C6-F59D5E52C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7EAA2E39-F152-4638-82D3-E58B467CA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C3F2E91A-144E-4C0F-BC90-33534FA88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41194E-735E-442D-9C5D-6302621BA4FA}" type="slidenum">
              <a:rPr kumimoji="0" lang="en-US" altLang="en-US"/>
              <a:pPr>
                <a:spcBef>
                  <a:spcPct val="0"/>
                </a:spcBef>
              </a:pPr>
              <a:t>37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8932839-2EE0-4D17-BF82-9093731AF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9EB252-BFA1-4913-91BE-8548D2E22016}" type="slidenum">
              <a:rPr kumimoji="0" lang="en-US" altLang="en-US"/>
              <a:pPr>
                <a:spcBef>
                  <a:spcPct val="0"/>
                </a:spcBef>
              </a:pPr>
              <a:t>39</a:t>
            </a:fld>
            <a:endParaRPr kumimoji="0"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9603575-84AB-4293-80BF-8C7534417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9F3F4664-EA07-45E8-A79B-F702738C3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ECG are non-invasive, easy to perform, and inexpensive.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Most of these patients do not have an identifiable cardiac cause for syncope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8A5FE17-5231-43EC-BB7A-A7C4CA1AA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DF138F4F-88E4-4127-9955-4BDAB8B1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Pulm HTN: RBBB, Right axis, RVH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F5EECDE3-D225-4FD7-882F-922E43857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61C259-725F-48EA-B8D0-93C3171C6EA4}" type="slidenum">
              <a:rPr kumimoji="0" lang="en-US" altLang="en-US"/>
              <a:pPr>
                <a:spcBef>
                  <a:spcPct val="0"/>
                </a:spcBef>
              </a:pPr>
              <a:t>41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CDBB3295-6A48-44F7-9291-A4D976159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63FB7C-9604-48BA-AF9C-69D15C481B83}" type="slidenum">
              <a:rPr kumimoji="0" lang="en-US" altLang="en-US"/>
              <a:pPr>
                <a:spcBef>
                  <a:spcPct val="0"/>
                </a:spcBef>
              </a:pPr>
              <a:t>43</a:t>
            </a:fld>
            <a:endParaRPr kumimoji="0"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228571C-B4DC-43E7-B674-8954EF4C9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DA79959-5415-460D-8A65-D3FCDDA58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2-3% had hypoglycemia, hyponatremia, hypocalcemia, renal failure.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https://</a:t>
            </a:r>
            <a:r>
              <a:rPr lang="en-US" altLang="en-US" sz="1600" dirty="0" err="1">
                <a:latin typeface="Arial" panose="020B0604020202020204" pitchFamily="34" charset="0"/>
              </a:rPr>
              <a:t>en.wikipedia.org</a:t>
            </a:r>
            <a:r>
              <a:rPr lang="en-US" altLang="en-US" sz="1600" dirty="0">
                <a:latin typeface="Arial" panose="020B0604020202020204" pitchFamily="34" charset="0"/>
              </a:rPr>
              <a:t>/wiki/</a:t>
            </a:r>
            <a:r>
              <a:rPr lang="en-US" altLang="en-US" sz="1600" dirty="0" err="1">
                <a:latin typeface="Arial" panose="020B0604020202020204" pitchFamily="34" charset="0"/>
              </a:rPr>
              <a:t>Toronto_Maple_Leafs</a:t>
            </a:r>
            <a:r>
              <a:rPr lang="en-US" altLang="en-US" sz="1600" dirty="0">
                <a:latin typeface="Arial" panose="020B0604020202020204" pitchFamily="34" charset="0"/>
              </a:rPr>
              <a:t>#/media/</a:t>
            </a:r>
            <a:r>
              <a:rPr lang="en-US" altLang="en-US" sz="1600" dirty="0" err="1">
                <a:latin typeface="Arial" panose="020B0604020202020204" pitchFamily="34" charset="0"/>
              </a:rPr>
              <a:t>File:Capitals-Maple_Leafs</a:t>
            </a:r>
            <a:r>
              <a:rPr lang="en-US" altLang="en-US" sz="1600" dirty="0">
                <a:latin typeface="Arial" panose="020B0604020202020204" pitchFamily="34" charset="0"/>
              </a:rPr>
              <a:t>_(33848280780).jpg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35 </a:t>
            </a:r>
            <a:r>
              <a:rPr lang="en-US" altLang="en-US" sz="1600" dirty="0" err="1">
                <a:latin typeface="Arial" panose="020B0604020202020204" pitchFamily="34" charset="0"/>
              </a:rPr>
              <a:t>yo</a:t>
            </a:r>
            <a:r>
              <a:rPr lang="en-US" altLang="en-US" sz="1600" dirty="0">
                <a:latin typeface="Arial" panose="020B0604020202020204" pitchFamily="34" charset="0"/>
              </a:rPr>
              <a:t> male at a leafs game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He suddenly passed out</a:t>
            </a:r>
            <a:r>
              <a:rPr lang="mr-IN" altLang="en-US" sz="1600" dirty="0">
                <a:latin typeface="Arial" panose="020B0604020202020204" pitchFamily="34" charset="0"/>
              </a:rPr>
              <a:t>…</a:t>
            </a:r>
            <a:r>
              <a:rPr lang="en-US" altLang="en-US" sz="1600" dirty="0">
                <a:latin typeface="Arial" panose="020B0604020202020204" pitchFamily="34" charset="0"/>
              </a:rPr>
              <a:t>He regained consciousness almost immediately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No post-</a:t>
            </a:r>
            <a:r>
              <a:rPr lang="en-US" altLang="en-US" sz="1600" dirty="0" err="1">
                <a:latin typeface="Arial" panose="020B0604020202020204" pitchFamily="34" charset="0"/>
              </a:rPr>
              <a:t>syncopal</a:t>
            </a:r>
            <a:r>
              <a:rPr lang="en-US" altLang="en-US" sz="1600" dirty="0">
                <a:latin typeface="Arial" panose="020B0604020202020204" pitchFamily="34" charset="0"/>
              </a:rPr>
              <a:t> symptoms or seizure-like activity noted.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No PMH, FHX, Meds.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6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9AF30C32-C5ED-42C0-81F0-2C6DC489F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762AF48-0C2E-47E4-8D29-F953274C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Myoglobine 1 for diagnosis of syncope (sensitivity of 38% and specificity of 78%)</a:t>
            </a:r>
          </a:p>
          <a:p>
            <a:r>
              <a:rPr lang="en-US" altLang="en-US"/>
              <a:t>Myoglobine 2 for diagnosis of syncope (sensitivity 50% and specificity of 75%)</a:t>
            </a:r>
          </a:p>
          <a:p>
            <a:r>
              <a:rPr lang="en-US" altLang="en-US"/>
              <a:t>CK 2 for diagnosis of syncope (sensitivity of 34% and specificity of 89%)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F661C4D9-E000-4AD9-BD60-78830564F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A9DD89-14AB-40F8-BD71-FC580341C9E7}" type="slidenum">
              <a:rPr kumimoji="0" lang="en-US" altLang="en-US"/>
              <a:pPr>
                <a:spcBef>
                  <a:spcPct val="0"/>
                </a:spcBef>
              </a:pPr>
              <a:t>44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6258032D-6B40-401F-8C65-282717C4D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CB2A0368-8C5A-4CF6-8FB3-A5A1E617C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53F86EA4-1577-421D-92F2-CFE15221A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D7B731-85BC-4D10-B599-C40730896D6E}" type="slidenum">
              <a:rPr kumimoji="0" lang="en-US" altLang="en-US"/>
              <a:pPr>
                <a:spcBef>
                  <a:spcPct val="0"/>
                </a:spcBef>
              </a:pPr>
              <a:t>45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87772199-6B09-4F53-929A-ECAE2D2C0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CD04EC-5784-4BA7-BCE4-01DCABF963EF}" type="slidenum">
              <a:rPr kumimoji="0" lang="en-US" altLang="en-US"/>
              <a:pPr>
                <a:spcBef>
                  <a:spcPct val="0"/>
                </a:spcBef>
              </a:pPr>
              <a:t>46</a:t>
            </a:fld>
            <a:endParaRPr kumimoji="0"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3F4BFCA-094B-4041-BCCE-AEAC2E324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AEE6138-255E-4740-BBC2-6DC574F93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Yield is same as ECG, but cost 7 times more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E171C03C-C42E-48BE-BAFA-4BB466ACE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15BB618-D207-4A44-AFFF-523919B82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defTabSz="457200" eaLnBrk="1" hangingPunct="1">
              <a:spcBef>
                <a:spcPct val="0"/>
              </a:spcBef>
            </a:pPr>
            <a:r>
              <a:rPr lang="en-US" altLang="en-US"/>
              <a:t>Echo cost </a:t>
            </a:r>
            <a:r>
              <a:rPr lang="en-US" altLang="en-US" sz="2400">
                <a:latin typeface="Arial" panose="020B0604020202020204" pitchFamily="34" charset="0"/>
              </a:rPr>
              <a:t>7 times more than an ECG</a:t>
            </a:r>
          </a:p>
          <a:p>
            <a:pPr defTabSz="457200"/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83A59F03-5F94-4A15-8D39-C964C3F15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CA15BA-5E7E-424D-BF63-3BAFDABDCB11}" type="slidenum">
              <a:rPr kumimoji="0" lang="en-US" altLang="en-US"/>
              <a:pPr>
                <a:spcBef>
                  <a:spcPct val="0"/>
                </a:spcBef>
              </a:pPr>
              <a:t>47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27207B0D-42C1-4289-A6D3-E04CBA404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50E77C-0A48-4821-AA2B-1EE3722C718D}" type="slidenum">
              <a:rPr kumimoji="0" lang="en-US" altLang="en-US"/>
              <a:pPr>
                <a:spcBef>
                  <a:spcPct val="0"/>
                </a:spcBef>
              </a:pPr>
              <a:t>48</a:t>
            </a:fld>
            <a:endParaRPr kumimoji="0"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4D6DB09-100D-4E26-AA0F-1A62CE62F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E779945-347D-40B7-9B30-121C764C9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 exertional syncope, echo should be done prior to stress testing to r/o obstructive outlet disease or HOCOM.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AD6BCCD-9872-4762-A39C-B7AF2BAAD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82E7E9-B077-49D4-AD9C-988CE5DE7BE8}" type="slidenum">
              <a:rPr kumimoji="0" lang="en-US" altLang="en-US"/>
              <a:pPr>
                <a:spcBef>
                  <a:spcPct val="0"/>
                </a:spcBef>
              </a:pPr>
              <a:t>49</a:t>
            </a:fld>
            <a:endParaRPr kumimoji="0"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ECE5F14-AC2A-484D-8490-520A24594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EB1D061A-99A7-48CB-8B8F-BB9DB9AAD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low probability of another syncopal episode occurring during the monitoring period is the major limiting factor.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158A9B8-E2F6-4FB9-9DD7-83D9C0969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A34DAC-AE95-4065-AD4A-EDBE386010A8}" type="slidenum">
              <a:rPr kumimoji="0" lang="en-US" altLang="en-US"/>
              <a:pPr>
                <a:spcBef>
                  <a:spcPct val="0"/>
                </a:spcBef>
              </a:pPr>
              <a:t>50</a:t>
            </a:fld>
            <a:endParaRPr kumimoji="0"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72CFB51-C633-4CC5-AE5C-CF47721BD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B394D69-5915-4C54-B47D-4D982B765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 type of event monitors.</a:t>
            </a:r>
          </a:p>
          <a:p>
            <a:pPr eaLnBrk="1" hangingPunct="1"/>
            <a:r>
              <a:rPr lang="en-US" altLang="en-US"/>
              <a:t>A monitor constantly records and erases cardiac rhythm.</a:t>
            </a:r>
          </a:p>
          <a:p>
            <a:pPr eaLnBrk="1" hangingPunct="1"/>
            <a:r>
              <a:rPr lang="en-US" altLang="en-US"/>
              <a:t>Can be activated after syncope by pressing a button that freezes in memory the previous 2-5 minutes and the subsequent 60 seconds of heart rhythm; the tracing is then transmitted by telephone.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9948DF38-D395-43DB-AE83-8C3BA2A14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BEC14AC4-978A-4166-99B3-D6A2520F0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Best suited to patients with infrequent recurrent episodes.</a:t>
            </a: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BD06E1E3-8949-47C3-BABC-72B97487E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0F0D40-14A3-44FA-B9BD-CC1A821EE14D}" type="slidenum">
              <a:rPr kumimoji="0" lang="en-US" altLang="en-US"/>
              <a:pPr>
                <a:spcBef>
                  <a:spcPct val="0"/>
                </a:spcBef>
              </a:pPr>
              <a:t>51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CME 7335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731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BB58F368-FE4A-4C34-8E73-C705846B6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9A583A5A-2189-4DF9-BBFB-CD8597091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6B0E5D14-3B61-4184-9F2D-7A9F66B21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2F20FE-3AA0-4D03-BD8A-F031D52F9436}" type="slidenum">
              <a:rPr kumimoji="0" lang="en-US" altLang="en-US"/>
              <a:pPr>
                <a:spcBef>
                  <a:spcPct val="0"/>
                </a:spcBef>
              </a:pPr>
              <a:t>53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B97AF71-830C-4F9E-9F01-857AE39A0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F4965F7-D445-4ADE-A2D7-50862A8A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90B7FD1-B9D9-49D6-B7E2-D7EB10DFB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A59277-2704-4825-B18F-7D6FEF8AD9E9}" type="slidenum">
              <a:rPr kumimoji="0" lang="en-US" altLang="en-US"/>
              <a:pPr>
                <a:spcBef>
                  <a:spcPct val="0"/>
                </a:spcBef>
              </a:pPr>
              <a:t>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C7631EE-33DF-48F7-8D66-C66F70A49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5C2BC9-5708-4BC8-9907-D3D647321A58}" type="slidenum">
              <a:rPr kumimoji="0" lang="en-US" altLang="en-US"/>
              <a:pPr>
                <a:spcBef>
                  <a:spcPct val="0"/>
                </a:spcBef>
              </a:pPr>
              <a:t>54</a:t>
            </a:fld>
            <a:endParaRPr kumimoji="0"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7575F949-E48E-4024-93D7-BA608A743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995090CB-6110-4401-BA30-A19EE76BB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Maybe be used to differentiate convulsive syncope from seizures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Passive tilt test and Isoproterenol infusion after passive tilt test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Image from?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FF6F43F-4690-4C34-8141-B994EAEAA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070B78-1D3C-4E97-9C5B-696C34C8A0FF}" type="slidenum">
              <a:rPr kumimoji="0" lang="en-US" altLang="en-US"/>
              <a:pPr>
                <a:spcBef>
                  <a:spcPct val="0"/>
                </a:spcBef>
              </a:pPr>
              <a:t>55</a:t>
            </a:fld>
            <a:endParaRPr kumimoji="0"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87FB9F3B-0376-4219-81AE-1C3D0D806E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DF397D46-9965-4427-827C-C630D932A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Passive phase: no medication</a:t>
            </a:r>
          </a:p>
          <a:p>
            <a:pPr eaLnBrk="1" hangingPunct="1"/>
            <a:r>
              <a:rPr lang="en-US" altLang="en-US"/>
              <a:t>Active phase: low dose Isoproterenol or Nityroglycerine.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studies that used passive tilting: 4% had positive response</a:t>
            </a:r>
          </a:p>
          <a:p>
            <a:pPr eaLnBrk="1" hangingPunct="1"/>
            <a:r>
              <a:rPr lang="en-US" altLang="en-US"/>
              <a:t>In studies that used Isoproterenol: positive response  seen in 62% ( 2/3 positive response were seen during the Isoproterenol phase).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8E7E482B-2231-487A-8D60-E7301CE93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95BB2E-9663-4983-BD04-42CEF463FCB5}" type="slidenum">
              <a:rPr kumimoji="0" lang="en-US" altLang="en-US"/>
              <a:pPr>
                <a:spcBef>
                  <a:spcPct val="0"/>
                </a:spcBef>
              </a:pPr>
              <a:t>56</a:t>
            </a:fld>
            <a:endParaRPr kumimoji="0"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8889A95F-E03D-4DBA-A6F0-803D603F1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D8033985-A205-4C30-BBC8-E8808AE49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Diagnostic yield is very low unless there is a history of seizures or focal neurological signs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426E6A1C-1755-4978-9918-AE97CCAA5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EED5358C-4BF9-40C5-89B1-163D92452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 the absence of seizure activity, EEG provided few diagnoses in &gt; 500 patients reported in the literature ( 8 in 534 patients, 2 had history of seizures)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No identifiable studies evaluated the role of brain imaging for patients with syncope.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Drop attacks can be vertebrobasilar in origin, but it is unclear whether transcranial doppler can identify these events.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Ant circulation events rarely causes syncope.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endParaRPr lang="en-US" altLang="en-US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06C6C69E-A387-4D0A-A11D-1A0841C22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3BB28D-FEEF-403A-8B33-EE6C03C714E6}" type="slidenum">
              <a:rPr kumimoji="0" lang="en-US" altLang="en-US"/>
              <a:pPr>
                <a:spcBef>
                  <a:spcPct val="0"/>
                </a:spcBef>
              </a:pPr>
              <a:t>57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E1A98511-40A2-4923-AE3C-685524BCA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14B767F3-B580-4F78-BD63-D954322D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Despite the often readily distinguished differences between seizure and syncope, a patient who presents with apparent or real LOC often triggers considerable concern regarding possibility of seizure. </a:t>
            </a:r>
          </a:p>
          <a:p>
            <a:r>
              <a:rPr lang="en-US" altLang="en-US"/>
              <a:t>This reaction is often excessive and triggers a cascade of often costly but ineffective testing (EEG, MRIs)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In reality, epilepsy is much less common than syncope and a careful history taking can usually distinguish one from the other.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02024583-49A7-457D-8B9E-EC9CB4913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D075C7-04EB-4D10-A0B8-C953B18FA41A}" type="slidenum">
              <a:rPr kumimoji="0" lang="en-US" altLang="en-US" sz="2400">
                <a:solidFill>
                  <a:srgbClr val="3848A3"/>
                </a:solidFill>
                <a:ea typeface="ヒラギノ明朝 ProN W3" charset="-128"/>
                <a:sym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kumimoji="0" lang="en-US" altLang="en-US" sz="2400">
              <a:solidFill>
                <a:srgbClr val="3848A3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F7A0F88F-B540-49D2-8A4F-10E8086E7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5B469D38-BAA1-4886-A38A-AB68DDD52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Head CT yielded no relevant clinical findings</a:t>
            </a:r>
          </a:p>
          <a:p>
            <a:r>
              <a:rPr lang="en-US" altLang="en-US" dirty="0"/>
              <a:t>Growing body of evidence that Head CT for syncope in the absence of focal neurologic findings is unjustifiable unless there is an indication in the history or physical exam</a:t>
            </a:r>
          </a:p>
          <a:p>
            <a:pPr marL="342900" lvl="1" indent="-342900">
              <a:buFontTx/>
              <a:buChar char="•"/>
            </a:pPr>
            <a:r>
              <a:rPr lang="en-US" altLang="en-US" dirty="0"/>
              <a:t>Patients after a brief syncopal event, without focal neurologic symptoms, headache, altered mental status, or associated scalp trauma, and who are not taking anticoagulants, are unlikely to benefit from a routine head CT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https://</a:t>
            </a:r>
            <a:r>
              <a:rPr lang="en-US" altLang="en-US" dirty="0" err="1"/>
              <a:t>pixabay.com</a:t>
            </a:r>
            <a:r>
              <a:rPr lang="en-US" altLang="en-US" dirty="0"/>
              <a:t>/photos/bethesda-naval-medical-center-80380/</a:t>
            </a: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C0492173-8D5B-4EC5-81C5-9A9737802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647000-752E-4653-A5C2-33EAB67F5961}" type="slidenum">
              <a:rPr kumimoji="0" lang="en-US" altLang="en-US" sz="2400">
                <a:solidFill>
                  <a:srgbClr val="3848A3"/>
                </a:solidFill>
                <a:ea typeface="ヒラギノ明朝 ProN W3" charset="-128"/>
                <a:sym typeface="Times New Roman" panose="02020603050405020304" pitchFamily="18" charset="0"/>
              </a:rPr>
              <a:pPr>
                <a:spcBef>
                  <a:spcPct val="0"/>
                </a:spcBef>
              </a:pPr>
              <a:t>63</a:t>
            </a:fld>
            <a:endParaRPr kumimoji="0" lang="en-US" altLang="en-US" sz="2400">
              <a:solidFill>
                <a:srgbClr val="3848A3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B58F8157-DE6A-492F-9586-DAD15EA21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441055BE-4FD5-4B79-A5B0-FDA77196A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pixabay.com</a:t>
            </a:r>
            <a:r>
              <a:rPr lang="en-US" altLang="en-US" dirty="0"/>
              <a:t>/photos/fashion-photoshoot-3768728/</a:t>
            </a: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E5F40910-D60A-4AA5-A2A1-757622DAD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8963A5-9494-48FA-8B33-A5E778BCD149}" type="slidenum">
              <a:rPr kumimoji="0" lang="en-CA" altLang="en-US"/>
              <a:pPr>
                <a:spcBef>
                  <a:spcPct val="0"/>
                </a:spcBef>
              </a:pPr>
              <a:t>67</a:t>
            </a:fld>
            <a:endParaRPr kumimoji="0" lang="en-CA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2355895-301C-465D-9F1B-B183CA6B2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7FA51E8-288C-4F9A-A1F9-CA653FD3B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19A164D-1AF1-44B2-BA7A-32A26016E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4B203C-3842-48AF-8A61-39EA8688230B}" type="slidenum">
              <a:rPr kumimoji="0" lang="en-US" altLang="en-US"/>
              <a:pPr>
                <a:spcBef>
                  <a:spcPct val="0"/>
                </a:spcBef>
              </a:pPr>
              <a:t>68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1B9A3C28-6976-4D48-87CC-64DA6DFE3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3A15AB-F19F-41AA-B62D-EF23CD24756C}" type="slidenum">
              <a:rPr kumimoji="0" lang="en-US" altLang="en-US"/>
              <a:pPr>
                <a:spcBef>
                  <a:spcPct val="0"/>
                </a:spcBef>
              </a:pPr>
              <a:t>69</a:t>
            </a:fld>
            <a:endParaRPr kumimoji="0" lang="en-US" altLang="en-US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9DE46BF-848A-45E8-9B1E-0E0443AB7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275424C-9D8B-457F-8445-FEE40B876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Develop and validate a risk score predicting arrhythmias for patients with syncope.</a:t>
            </a:r>
          </a:p>
          <a:p>
            <a:pPr eaLnBrk="1" hangingPunct="1"/>
            <a:r>
              <a:rPr lang="en-US" altLang="en-US"/>
              <a:t>ED study.</a:t>
            </a:r>
          </a:p>
          <a:p>
            <a:pPr eaLnBrk="1" hangingPunct="1"/>
            <a:r>
              <a:rPr lang="en-US" altLang="en-US"/>
              <a:t>One cohort of 175 patients was used to develop the score.</a:t>
            </a:r>
          </a:p>
          <a:p>
            <a:pPr eaLnBrk="1" hangingPunct="1"/>
            <a:r>
              <a:rPr lang="en-US" altLang="en-US"/>
              <a:t>One cohort of 269 patients was used to validate the score.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Overall incidence of arrhythmic syncope was 17% and 18%.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CC340E4E-C064-490D-AF90-8EDEBC0EF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29259D-77EF-48AC-95B1-6E68420DA30D}" type="slidenum">
              <a:rPr kumimoji="0" lang="en-US" altLang="en-US"/>
              <a:pPr>
                <a:spcBef>
                  <a:spcPct val="0"/>
                </a:spcBef>
              </a:pPr>
              <a:t>70</a:t>
            </a:fld>
            <a:endParaRPr kumimoji="0" lang="en-US" altLang="en-US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96E2B183-101B-4B95-980F-FD50B94B5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488C3F39-98C2-45A7-B9DD-AEF92E908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/>
              <a:t>Prospective cohort study in the ED.</a:t>
            </a:r>
          </a:p>
          <a:p>
            <a:pPr marL="228600" indent="-228600" eaLnBrk="1" hangingPunct="1"/>
            <a:r>
              <a:rPr lang="en-US" altLang="en-US"/>
              <a:t>End-points were occurrence of serious outcomes within 7 days of the ED visit.</a:t>
            </a:r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r>
              <a:rPr lang="en-US" altLang="en-US"/>
              <a:t>Serious outcomes defined as: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altLang="en-US"/>
              <a:t>Death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altLang="en-US"/>
              <a:t>MI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altLang="en-US"/>
              <a:t>Arrhythmia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altLang="en-US"/>
              <a:t>PE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altLang="en-US"/>
              <a:t>Stroke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altLang="en-US"/>
              <a:t>SAH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altLang="en-US"/>
              <a:t>Hemorrhage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altLang="en-US"/>
              <a:t>Any condition requiring ED revisit or hospitalization</a:t>
            </a:r>
          </a:p>
          <a:p>
            <a:pPr marL="228600" indent="-228600" eaLnBrk="1" hangingPunct="1">
              <a:buFontTx/>
              <a:buAutoNum type="arabicParenR"/>
            </a:pPr>
            <a:endParaRPr lang="en-US" altLang="en-US"/>
          </a:p>
          <a:p>
            <a:pPr marL="228600" indent="-2286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/photos/girl-asian-fashion-pretty-woman-1741941/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84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1499077A-AF16-4C88-8A4F-6BCFBAE55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797CABBB-2A73-4705-B6C5-375B0EB64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4FB27FDA-3495-49BB-964E-65F77E278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B0A4AC-755D-4505-8AF4-4E6244A7C905}" type="slidenum">
              <a:rPr kumimoji="0" lang="en-US" altLang="en-US"/>
              <a:pPr>
                <a:spcBef>
                  <a:spcPct val="0"/>
                </a:spcBef>
              </a:pPr>
              <a:t>71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47D71BA6-84A5-4F4E-A075-FC3E1532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0A4A0A3B-3AFB-4E0E-ABFC-A5985CB9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Retrospective chart review</a:t>
            </a:r>
          </a:p>
          <a:p>
            <a:r>
              <a:rPr lang="en-US" altLang="en-US"/>
              <a:t>Single hospital</a:t>
            </a:r>
          </a:p>
          <a:p>
            <a:r>
              <a:rPr lang="en-US" altLang="en-US"/>
              <a:t>7-days </a:t>
            </a: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B20B8E7A-050D-48EE-AE63-A0C9CA7EA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AA4351-490F-4366-BA38-C26C9AD82BD8}" type="slidenum">
              <a:rPr kumimoji="0" lang="en-US" altLang="en-US"/>
              <a:pPr>
                <a:spcBef>
                  <a:spcPct val="0"/>
                </a:spcBef>
              </a:pPr>
              <a:t>72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www.wikihow.com</a:t>
            </a:r>
            <a:r>
              <a:rPr lang="en-US" dirty="0"/>
              <a:t>/Follow-Your-Intuition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32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wikem.org</a:t>
            </a:r>
            <a:r>
              <a:rPr lang="en-US" dirty="0"/>
              <a:t>/wiki/Syncope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29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184327FE-F1F3-4D1F-B5D5-8B9507E49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76CC82-D93A-43EE-8FD1-D27E7D5CBD82}" type="slidenum">
              <a:rPr kumimoji="0" lang="en-US" altLang="en-US"/>
              <a:pPr>
                <a:spcBef>
                  <a:spcPct val="0"/>
                </a:spcBef>
              </a:pPr>
              <a:t>77</a:t>
            </a:fld>
            <a:endParaRPr kumimoji="0" lang="en-US" altLang="en-U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A71D1E1A-A3F8-42D2-9B24-EDA0373D1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A838311-B32A-43F8-8B02-220EB11C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OESIL (Osservatorio Epidemiologoco Sulla Sincope nel Lazio)</a:t>
            </a:r>
          </a:p>
          <a:p>
            <a:pPr eaLnBrk="1" hangingPunct="1"/>
            <a:r>
              <a:rPr lang="en-US" altLang="en-US"/>
              <a:t>Score derivation and validation study.</a:t>
            </a:r>
          </a:p>
          <a:p>
            <a:pPr eaLnBrk="1" hangingPunct="1"/>
            <a:r>
              <a:rPr lang="en-US" altLang="en-US"/>
              <a:t>Prospective cohort study.</a:t>
            </a:r>
          </a:p>
          <a:p>
            <a:pPr eaLnBrk="1" hangingPunct="1"/>
            <a:r>
              <a:rPr lang="en-US" altLang="en-US"/>
              <a:t>6 general hospitals in Lazio, Italy</a:t>
            </a:r>
          </a:p>
          <a:p>
            <a:pPr eaLnBrk="1" hangingPunct="1"/>
            <a:r>
              <a:rPr lang="en-US" altLang="en-US"/>
              <a:t>Patients were older than 12 yo.</a:t>
            </a:r>
          </a:p>
          <a:p>
            <a:pPr eaLnBrk="1" hangingPunct="1"/>
            <a:r>
              <a:rPr lang="en-US" altLang="en-US"/>
              <a:t>270 consecutive patients.</a:t>
            </a:r>
          </a:p>
          <a:p>
            <a:pPr eaLnBrk="1" hangingPunct="1"/>
            <a:r>
              <a:rPr lang="en-US" altLang="en-US"/>
              <a:t>Mean age of 59.5 +/- 24.3 years (range 14-88 years old).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Abnormal ECG defined as:</a:t>
            </a:r>
          </a:p>
          <a:p>
            <a:pPr eaLnBrk="1" hangingPunct="1"/>
            <a:r>
              <a:rPr lang="en-US" altLang="en-US"/>
              <a:t>	1) rhythm abnormality (Afib, Flutter, SVT, MAT, repetitive PVC, sustained or sustained VT, paced rhythm)</a:t>
            </a:r>
          </a:p>
          <a:p>
            <a:pPr eaLnBrk="1" hangingPunct="1"/>
            <a:r>
              <a:rPr lang="en-US" altLang="en-US"/>
              <a:t>	2) AV node or interventricular blocks (BBBB, Mobitz I and II, complete AV block)</a:t>
            </a:r>
          </a:p>
          <a:p>
            <a:pPr eaLnBrk="1" hangingPunct="1"/>
            <a:r>
              <a:rPr lang="en-US" altLang="en-US"/>
              <a:t>	3) Left or right Hypertrophy</a:t>
            </a:r>
          </a:p>
          <a:p>
            <a:pPr eaLnBrk="1" hangingPunct="1"/>
            <a:r>
              <a:rPr lang="en-US" altLang="en-US"/>
              <a:t>	4) Left axis deviation</a:t>
            </a:r>
          </a:p>
          <a:p>
            <a:pPr eaLnBrk="1" hangingPunct="1"/>
            <a:r>
              <a:rPr lang="en-US" altLang="en-US"/>
              <a:t>	5) Old MI</a:t>
            </a:r>
          </a:p>
          <a:p>
            <a:pPr eaLnBrk="1" hangingPunct="1"/>
            <a:r>
              <a:rPr lang="en-US" altLang="en-US"/>
              <a:t>	6) ST segment or T wave abnormality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End-point: death from any cause within 12 months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388CD31E-567A-47C5-9576-BAFE88142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9B152CCA-CE9E-4E18-B749-AEC70C81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BDF3CF6D-B441-4141-954E-36DBABFF4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D6F83A-C5D4-4D68-85D9-2438223AEE51}" type="slidenum">
              <a:rPr kumimoji="0" lang="en-US" altLang="en-US"/>
              <a:pPr>
                <a:spcBef>
                  <a:spcPct val="0"/>
                </a:spcBef>
              </a:pPr>
              <a:t>78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id="{973E6B5B-1DE5-43D4-B950-5D142C34D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13681609-E9F6-49C1-9908-B883E44F0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7ECD1511-B1E5-43B6-AE35-AC5AE6D2F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D89C80-10B3-4272-A9B3-DE73FDAE5D17}" type="slidenum">
              <a:rPr kumimoji="0" lang="en-US" altLang="en-US"/>
              <a:pPr>
                <a:spcBef>
                  <a:spcPct val="0"/>
                </a:spcBef>
              </a:pPr>
              <a:t>79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id="{78CA0F19-8A2E-490E-A275-95DA5DE08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id="{ECAEA8F8-652B-436C-AB1B-9A3A7BFE2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id="{DA28BBBA-1E3B-4945-9D21-57A8DB712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5BAD03-2CE6-49D3-A63B-F514F712764E}" type="slidenum">
              <a:rPr kumimoji="0" lang="en-US" altLang="en-US"/>
              <a:pPr>
                <a:spcBef>
                  <a:spcPct val="0"/>
                </a:spcBef>
              </a:pPr>
              <a:t>80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4CDE4872-D392-4BB9-80B5-3E0CC1A68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C3E0A68E-E547-4642-A20E-EA450ED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495F3579-D2AB-4634-A062-BD2B9CE28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81AFED-72CF-443B-A040-AB226BFF5BCC}" type="slidenum">
              <a:rPr kumimoji="0" lang="en-US" altLang="en-US"/>
              <a:pPr>
                <a:spcBef>
                  <a:spcPct val="0"/>
                </a:spcBef>
              </a:pPr>
              <a:t>82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pixabay.com</a:t>
            </a:r>
            <a:r>
              <a:rPr lang="en-US" dirty="0"/>
              <a:t>/photos/old-lady-black-and-white-monochrome-2724163/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/wiki/Syncope_(medicine)#/media/File:Pietro_Longhi_027.jpg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09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>
            <a:extLst>
              <a:ext uri="{FF2B5EF4-FFF2-40B4-BE49-F238E27FC236}">
                <a16:creationId xmlns:a16="http://schemas.microsoft.com/office/drawing/2014/main" id="{401E81DC-A1B9-4C3B-A079-1FA33803C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>
            <a:extLst>
              <a:ext uri="{FF2B5EF4-FFF2-40B4-BE49-F238E27FC236}">
                <a16:creationId xmlns:a16="http://schemas.microsoft.com/office/drawing/2014/main" id="{33518350-B4BB-4F1C-B53C-188CC11A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5C30B1B9-9ADB-4FD8-AD9F-C17E00D15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31C860-E3CF-4C5C-81D6-A65476D53F41}" type="slidenum">
              <a:rPr kumimoji="0" lang="en-US" altLang="en-US"/>
              <a:pPr>
                <a:spcBef>
                  <a:spcPct val="0"/>
                </a:spcBef>
              </a:pPr>
              <a:t>84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https://</a:t>
            </a:r>
            <a:r>
              <a:rPr lang="en-US" altLang="en-US" sz="1600" dirty="0" err="1">
                <a:latin typeface="Arial" panose="020B0604020202020204" pitchFamily="34" charset="0"/>
              </a:rPr>
              <a:t>en.wikipedia.org</a:t>
            </a:r>
            <a:r>
              <a:rPr lang="en-US" altLang="en-US" sz="1600" dirty="0">
                <a:latin typeface="Arial" panose="020B0604020202020204" pitchFamily="34" charset="0"/>
              </a:rPr>
              <a:t>/wiki/</a:t>
            </a:r>
            <a:r>
              <a:rPr lang="en-US" altLang="en-US" sz="1600" dirty="0" err="1">
                <a:latin typeface="Arial" panose="020B0604020202020204" pitchFamily="34" charset="0"/>
              </a:rPr>
              <a:t>Toronto_Maple_Leafs</a:t>
            </a:r>
            <a:r>
              <a:rPr lang="en-US" altLang="en-US" sz="1600" dirty="0">
                <a:latin typeface="Arial" panose="020B0604020202020204" pitchFamily="34" charset="0"/>
              </a:rPr>
              <a:t>#/media/</a:t>
            </a:r>
            <a:r>
              <a:rPr lang="en-US" altLang="en-US" sz="1600" dirty="0" err="1">
                <a:latin typeface="Arial" panose="020B0604020202020204" pitchFamily="34" charset="0"/>
              </a:rPr>
              <a:t>File:Capitals-Maple_Leafs</a:t>
            </a:r>
            <a:r>
              <a:rPr lang="en-US" altLang="en-US" sz="1600" dirty="0">
                <a:latin typeface="Arial" panose="020B0604020202020204" pitchFamily="34" charset="0"/>
              </a:rPr>
              <a:t>_(33848280780).jpg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35 </a:t>
            </a:r>
            <a:r>
              <a:rPr lang="en-US" altLang="en-US" sz="1600" dirty="0" err="1">
                <a:latin typeface="Arial" panose="020B0604020202020204" pitchFamily="34" charset="0"/>
              </a:rPr>
              <a:t>yo</a:t>
            </a:r>
            <a:r>
              <a:rPr lang="en-US" altLang="en-US" sz="1600" dirty="0">
                <a:latin typeface="Arial" panose="020B0604020202020204" pitchFamily="34" charset="0"/>
              </a:rPr>
              <a:t> male at a leafs game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He suddenly passed out</a:t>
            </a:r>
            <a:r>
              <a:rPr lang="mr-IN" altLang="en-US" sz="1600" dirty="0">
                <a:latin typeface="Arial" panose="020B0604020202020204" pitchFamily="34" charset="0"/>
              </a:rPr>
              <a:t>…</a:t>
            </a:r>
            <a:r>
              <a:rPr lang="en-US" altLang="en-US" sz="1600" dirty="0">
                <a:latin typeface="Arial" panose="020B0604020202020204" pitchFamily="34" charset="0"/>
              </a:rPr>
              <a:t>He regained consciousness almost immediately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No post-</a:t>
            </a:r>
            <a:r>
              <a:rPr lang="en-US" altLang="en-US" sz="1600" dirty="0" err="1">
                <a:latin typeface="Arial" panose="020B0604020202020204" pitchFamily="34" charset="0"/>
              </a:rPr>
              <a:t>syncopal</a:t>
            </a:r>
            <a:r>
              <a:rPr lang="en-US" altLang="en-US" sz="1600" dirty="0">
                <a:latin typeface="Arial" panose="020B0604020202020204" pitchFamily="34" charset="0"/>
              </a:rPr>
              <a:t> symptoms or seizure-like activity noted.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No PMH, FHX, Meds.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66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>
            <a:extLst>
              <a:ext uri="{FF2B5EF4-FFF2-40B4-BE49-F238E27FC236}">
                <a16:creationId xmlns:a16="http://schemas.microsoft.com/office/drawing/2014/main" id="{DA4C0CA8-3901-49B1-A9A1-F0E498B32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>
            <a:extLst>
              <a:ext uri="{FF2B5EF4-FFF2-40B4-BE49-F238E27FC236}">
                <a16:creationId xmlns:a16="http://schemas.microsoft.com/office/drawing/2014/main" id="{21EDD926-7B61-458B-9580-567378BB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472661C0-B375-4F8D-AD35-D8B619587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75AF1C-F896-45A6-B50D-D60AF520B983}" type="slidenum">
              <a:rPr kumimoji="0" lang="en-US" altLang="en-US"/>
              <a:pPr>
                <a:spcBef>
                  <a:spcPct val="0"/>
                </a:spcBef>
              </a:pPr>
              <a:t>86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C17DF50A-3695-415E-8494-049696AE9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>
            <a:extLst>
              <a:ext uri="{FF2B5EF4-FFF2-40B4-BE49-F238E27FC236}">
                <a16:creationId xmlns:a16="http://schemas.microsoft.com/office/drawing/2014/main" id="{5892311A-BFF9-4B91-8810-58C879CE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3B2B104B-678D-464B-9F6E-33B103F0C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7D8A2D-EF3F-4C1B-9F30-E60C6A3B007C}" type="slidenum">
              <a:rPr kumimoji="0" lang="en-US" altLang="en-US"/>
              <a:pPr>
                <a:spcBef>
                  <a:spcPct val="0"/>
                </a:spcBef>
              </a:pPr>
              <a:t>87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/photos/girl-asian-fashion-pretty-woman-1741941/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84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:a16="http://schemas.microsoft.com/office/drawing/2014/main" id="{3962B2E2-90D9-4AA9-B2AF-D2364E711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>
            <a:extLst>
              <a:ext uri="{FF2B5EF4-FFF2-40B4-BE49-F238E27FC236}">
                <a16:creationId xmlns:a16="http://schemas.microsoft.com/office/drawing/2014/main" id="{E1546B7F-2CF6-4CA5-B19D-27831E5F3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04" name="Slide Number Placeholder 3">
            <a:extLst>
              <a:ext uri="{FF2B5EF4-FFF2-40B4-BE49-F238E27FC236}">
                <a16:creationId xmlns:a16="http://schemas.microsoft.com/office/drawing/2014/main" id="{6C8FF82C-5B44-43C9-8D76-F6825238F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41F77F-B646-4B94-BF00-70B1704E06B5}" type="slidenum">
              <a:rPr kumimoji="0" lang="en-US" altLang="en-US"/>
              <a:pPr>
                <a:spcBef>
                  <a:spcPct val="0"/>
                </a:spcBef>
              </a:pPr>
              <a:t>89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/photos/little-spiderman-spider-boy-child-89159/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04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/illustrations/super-hero-man-woman-success-3083468/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71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SexyBack</a:t>
            </a:r>
            <a:r>
              <a:rPr lang="en-US" dirty="0"/>
              <a:t>#/media/</a:t>
            </a:r>
            <a:r>
              <a:rPr lang="en-US" dirty="0" err="1"/>
              <a:t>File:SexyBack.png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102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>
            <a:extLst>
              <a:ext uri="{FF2B5EF4-FFF2-40B4-BE49-F238E27FC236}">
                <a16:creationId xmlns:a16="http://schemas.microsoft.com/office/drawing/2014/main" id="{D98D020D-809B-4988-9012-00EEB6F82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>
            <a:extLst>
              <a:ext uri="{FF2B5EF4-FFF2-40B4-BE49-F238E27FC236}">
                <a16:creationId xmlns:a16="http://schemas.microsoft.com/office/drawing/2014/main" id="{3CEB9D9F-2971-46A2-A952-BA092A616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8964" name="Slide Number Placeholder 3">
            <a:extLst>
              <a:ext uri="{FF2B5EF4-FFF2-40B4-BE49-F238E27FC236}">
                <a16:creationId xmlns:a16="http://schemas.microsoft.com/office/drawing/2014/main" id="{83DA38F9-AE19-4AFA-84D3-A44E5EF64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B8E53B-5DE6-4B4D-B6A9-B3162207E19C}" type="slidenum">
              <a:rPr kumimoji="0" lang="en-US" altLang="en-US"/>
              <a:pPr>
                <a:spcBef>
                  <a:spcPct val="0"/>
                </a:spcBef>
              </a:pPr>
              <a:t>103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B759AD8-14D4-4027-B288-4B6F322EE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BCA4EED-FF5C-4D1B-9C8B-9BAF955C2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4327A02-3139-4512-A80E-930BBF2E2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E78928-FC94-4265-8BCB-A43867EED613}" type="slidenum">
              <a:rPr kumimoji="0" lang="en-US" altLang="en-US"/>
              <a:pPr>
                <a:spcBef>
                  <a:spcPct val="0"/>
                </a:spcBef>
              </a:pPr>
              <a:t>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/illustrations/super-hero-man-woman-success-3083468/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97415160-E275-410A-9265-C0878E105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FECDA6-CA6C-479E-A4CD-E90472AEFCFC}" type="slidenum">
              <a:rPr kumimoji="0" lang="en-US" altLang="en-US"/>
              <a:pPr>
                <a:spcBef>
                  <a:spcPct val="0"/>
                </a:spcBef>
              </a:pPr>
              <a:t>17</a:t>
            </a:fld>
            <a:endParaRPr kumimoji="0"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CF16BE2-B148-4681-B895-0D89F477A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6CDF977-C2AF-4267-BB14-21C2EF1E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American data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5373-2354-F630-EAA0-01CBE3129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39F85-639A-4F48-A66D-F63B142BC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BF4DF-67F4-7246-A7AD-D6F03AF5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0910-C822-FDBD-95EC-D496AAE1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1389-321C-1C60-31EF-928C82E8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60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904A-9289-443B-0162-94BC0EC7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87562-017A-BB79-ED79-612A8E16A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7B17-4A02-7A05-40DE-0B912425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2018-C469-E3B4-61FF-DFE9C2D7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7CFD-94D5-5F35-8575-1F397215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42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7484E-A485-294A-4E5D-A41FE655E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DE7FC-2A5A-845B-982E-F1417832C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8BD36-2476-3728-5713-AA394AC8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7648B-3C00-F5DB-F77F-29CF1D08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E8490-B15B-1C0F-3C56-EA11A9DC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1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BA94935-48C4-4F61-AAC3-8251D3D5D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E302934-15CC-4071-8151-7F5FA0D52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8DF15BD-0E9B-4840-8BA2-3836AAE9D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B485-15EF-4516-8667-C4DB4E07C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4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74B4-0FB3-409B-BFB6-B0C0E9A8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A4C13-F9BD-7D77-A51A-FCA13B70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24B47-519D-A2E7-2FB9-3A758036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1D5A-B0A9-8213-E5D7-75ADA4B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F1F2A-FFB1-6732-A789-10507874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01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16AB-B5D2-CC1A-EBF3-DDBA7CD2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61A45-4975-8525-49A3-3F191064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77BAB-3584-B923-B90D-E47391FA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19EA5-3138-CA31-3274-9109D268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820E3-974E-3BE2-1EEB-892AD426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6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1BF3-6478-7D4A-0654-AA587261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D0FA-02C8-5FB8-D5B3-9712ADEAC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922AB-C151-C2E4-3221-AFAA3E15B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1C2E1-C793-56B7-708F-9769ADDE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6D31D-820B-069C-D945-61414E1B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C7BE2-97FC-6453-98A1-F2C92F26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9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5F2B-10F4-C44F-3A26-42DF39AC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F6BEF-D22E-280C-1EA2-26E71B8A2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68EE6-7E41-A395-3B4D-43152F2B0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7CE31-D946-ACE9-0693-A0ADC1FEB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A540F-EB0C-6521-6336-FC2BD2C3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CA223-D090-8E4C-456F-78769370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163DC-2635-3483-3C27-BBF9C9CF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4EDB3-EC52-61B7-3893-35723581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81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0EA3-6F2C-5DA2-6569-14BBF7A6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B808D-1618-D624-3E83-D079174D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71D82-0342-1BF6-9367-043B8A4F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38134-3843-FB6B-9142-425C6396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31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354C4-FC1F-95C3-22E5-A2EFA284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01D9B-130D-5102-88C0-A11CFDB3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FA09A-8C8A-9952-C511-76DF31C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63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FCCA-E00B-121E-5F14-3A1C1A41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87D9-4A00-056E-0F6A-102B82A1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C7D72-4335-A590-804F-82E93721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D2DE1-FB21-C131-C253-9D585DFC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296B4-3352-F7EE-0F8C-9D79EC53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CA6D6-942E-58CB-580F-41B41E6A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30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1C6D-743B-F504-4686-7304E54F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77F4E-1DD8-B89C-5221-BC3C9E81E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A3EB2-87F8-04A0-5364-06BE3277D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2727-70CF-A507-4A29-55F230A3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1D332-EB2E-1A84-E3D4-A84498D5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E94EE-6DF9-1483-0ACA-B362B883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0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8B48C-9E25-93B6-78AF-2BF9A257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086A1-45DA-FECF-EE9C-8944152AA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557EA-C0C9-1903-59C5-1E186A7D9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EC1C9-270D-46FC-B9E2-A1E49EE4D9FD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67AB-7138-A082-8766-FBB80936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D7F3-B7A9-4DD2-1E0C-0C64B3237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FB85-34E8-47B7-ADBD-F371362B2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02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93BD-7374-742B-BA91-B052F71B3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1" r="-1" b="88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B8DB0-6ACD-3AB5-F961-93DA51CF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CA" sz="4400"/>
              <a:t>An Efficient Approach to Assessing syncope in Your Office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5A67-5D93-2FD0-E020-DC0E9F433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069124" cy="1208141"/>
          </a:xfrm>
        </p:spPr>
        <p:txBody>
          <a:bodyPr>
            <a:normAutofit/>
          </a:bodyPr>
          <a:lstStyle/>
          <a:p>
            <a:pPr algn="l"/>
            <a:r>
              <a:rPr lang="en-CA" sz="2000" dirty="0"/>
              <a:t>Dr. Vu Kiet Tran, MD, FCFP(EM), </a:t>
            </a:r>
            <a:r>
              <a:rPr lang="en-CA" sz="2000" dirty="0" err="1"/>
              <a:t>MHSc</a:t>
            </a:r>
            <a:r>
              <a:rPr lang="en-CA" sz="2000" dirty="0"/>
              <a:t>, MBA, CHE, ICD.D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8C9C0E93-F60C-4720-BEAE-2BDEC66ED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altLang="en-US" sz="4000" i="0"/>
              <a:t>Syncope and…</a:t>
            </a:r>
          </a:p>
        </p:txBody>
      </p:sp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539" name="Rectangle 2253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E382FF-53B1-409E-BCB0-9FCF78C17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444576"/>
              </p:ext>
            </p:extLst>
          </p:nvPr>
        </p:nvGraphicFramePr>
        <p:xfrm>
          <a:off x="1226474" y="1737360"/>
          <a:ext cx="9729909" cy="453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108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Syncope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Symptom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Conditions</a:t>
                      </a:r>
                    </a:p>
                  </a:txBody>
                  <a:tcPr marL="86721" marR="86721" marT="43355" marB="433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235">
                <a:tc>
                  <a:txBody>
                    <a:bodyPr/>
                    <a:lstStyle/>
                    <a:p>
                      <a:r>
                        <a:rPr lang="en-US" sz="1600"/>
                        <a:t>Syncope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Chest pain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Aortic dissection</a:t>
                      </a:r>
                    </a:p>
                    <a:p>
                      <a:r>
                        <a:rPr lang="en-US" sz="1600"/>
                        <a:t>Ruptured AAA</a:t>
                      </a:r>
                    </a:p>
                    <a:p>
                      <a:r>
                        <a:rPr lang="en-US" sz="1600"/>
                        <a:t>STEMI</a:t>
                      </a:r>
                    </a:p>
                    <a:p>
                      <a:r>
                        <a:rPr lang="en-US" sz="1600"/>
                        <a:t>Acute</a:t>
                      </a:r>
                      <a:r>
                        <a:rPr lang="en-US" sz="1600" baseline="0"/>
                        <a:t> PE</a:t>
                      </a:r>
                      <a:endParaRPr lang="en-US" sz="1600"/>
                    </a:p>
                  </a:txBody>
                  <a:tcPr marL="86721" marR="86721" marT="43355" marB="433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817">
                <a:tc>
                  <a:txBody>
                    <a:bodyPr/>
                    <a:lstStyle/>
                    <a:p>
                      <a:r>
                        <a:rPr lang="en-US" sz="1600"/>
                        <a:t>Syncope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Headache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SAH</a:t>
                      </a:r>
                    </a:p>
                    <a:p>
                      <a:r>
                        <a:rPr lang="en-US" sz="1600"/>
                        <a:t>Intra-parenchymal</a:t>
                      </a:r>
                      <a:r>
                        <a:rPr lang="en-US" sz="1600" baseline="0"/>
                        <a:t> hemorrhage</a:t>
                      </a:r>
                      <a:endParaRPr lang="en-US" sz="1600"/>
                    </a:p>
                  </a:txBody>
                  <a:tcPr marL="86721" marR="86721" marT="43355" marB="433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817">
                <a:tc>
                  <a:txBody>
                    <a:bodyPr/>
                    <a:lstStyle/>
                    <a:p>
                      <a:r>
                        <a:rPr lang="en-US" sz="1600"/>
                        <a:t>Syncope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Shortness of breath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Pneumothorax</a:t>
                      </a:r>
                    </a:p>
                    <a:p>
                      <a:r>
                        <a:rPr lang="en-US" sz="1600"/>
                        <a:t>PE</a:t>
                      </a:r>
                    </a:p>
                  </a:txBody>
                  <a:tcPr marL="86721" marR="86721" marT="43355" marB="433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817">
                <a:tc>
                  <a:txBody>
                    <a:bodyPr/>
                    <a:lstStyle/>
                    <a:p>
                      <a:r>
                        <a:rPr lang="en-US" sz="1600"/>
                        <a:t>Syncope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Abdo</a:t>
                      </a:r>
                      <a:r>
                        <a:rPr lang="en-US" sz="1600"/>
                        <a:t> pain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Ruptured</a:t>
                      </a:r>
                      <a:r>
                        <a:rPr lang="en-US" sz="1600" baseline="0"/>
                        <a:t> AAA</a:t>
                      </a:r>
                    </a:p>
                    <a:p>
                      <a:r>
                        <a:rPr lang="en-US" sz="1600" baseline="0"/>
                        <a:t>Ruptured viscous</a:t>
                      </a:r>
                      <a:endParaRPr lang="en-US" sz="1600"/>
                    </a:p>
                  </a:txBody>
                  <a:tcPr marL="86721" marR="86721" marT="43355" marB="433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817">
                <a:tc>
                  <a:txBody>
                    <a:bodyPr/>
                    <a:lstStyle/>
                    <a:p>
                      <a:r>
                        <a:rPr lang="en-US" sz="1600"/>
                        <a:t>Syncope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Bleeding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UGIB</a:t>
                      </a:r>
                    </a:p>
                    <a:p>
                      <a:r>
                        <a:rPr lang="en-US" sz="1600"/>
                        <a:t>LGIB</a:t>
                      </a:r>
                    </a:p>
                  </a:txBody>
                  <a:tcPr marL="86721" marR="86721" marT="43355" marB="433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817">
                <a:tc>
                  <a:txBody>
                    <a:bodyPr/>
                    <a:lstStyle/>
                    <a:p>
                      <a:r>
                        <a:rPr lang="en-US" sz="1600"/>
                        <a:t>Syncope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Rash</a:t>
                      </a:r>
                    </a:p>
                  </a:txBody>
                  <a:tcPr marL="86721" marR="86721" marT="43355" marB="4335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Anaphylaxis</a:t>
                      </a:r>
                    </a:p>
                    <a:p>
                      <a:r>
                        <a:rPr lang="en-US" sz="1600"/>
                        <a:t>Sepsis</a:t>
                      </a:r>
                    </a:p>
                  </a:txBody>
                  <a:tcPr marL="86721" marR="86721" marT="43355" marB="433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872" name="Rectangle 1648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Title 1">
            <a:extLst>
              <a:ext uri="{FF2B5EF4-FFF2-40B4-BE49-F238E27FC236}">
                <a16:creationId xmlns:a16="http://schemas.microsoft.com/office/drawing/2014/main" id="{4B50AAE7-5F84-49DD-ABC5-E9CBAAA84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1</a:t>
            </a:r>
          </a:p>
        </p:txBody>
      </p:sp>
      <p:sp>
        <p:nvSpPr>
          <p:cNvPr id="1648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7" name="Content Placeholder 2">
            <a:extLst>
              <a:ext uri="{FF2B5EF4-FFF2-40B4-BE49-F238E27FC236}">
                <a16:creationId xmlns:a16="http://schemas.microsoft.com/office/drawing/2014/main" id="{F7CD544A-E236-40B7-8953-0A6B6619C2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/>
              <a:t>Have fun assessing the syncopal patient! </a:t>
            </a:r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pPr marL="0" indent="0">
              <a:buNone/>
            </a:pPr>
            <a:r>
              <a:rPr lang="en-US" altLang="en-US" sz="2200"/>
              <a:t>(and you will become a Superhero!)</a:t>
            </a:r>
          </a:p>
        </p:txBody>
      </p:sp>
      <p:pic>
        <p:nvPicPr>
          <p:cNvPr id="2" name="Picture 1" descr="little-89159_19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r="1" b="244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-hero-3083468_19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3" y="643466"/>
            <a:ext cx="8263765" cy="553069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BCF41976-38DC-40A6-9CDD-A8D1B555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48" y="643466"/>
            <a:ext cx="2459829" cy="20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832104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548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 </a:t>
            </a:r>
            <a:r>
              <a:rPr lang="en-US" altLang="en-US" sz="2548" b="1" i="1" kern="12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given opportunity </a:t>
            </a:r>
            <a:r>
              <a:rPr lang="en-US" altLang="en-US" sz="2548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to diagnose a potentially fatal disease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2F9357B-EF8B-4EF2-9A2B-EF4199C1D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104" y="3768174"/>
            <a:ext cx="2137847" cy="244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832104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184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and prevent </a:t>
            </a:r>
            <a:r>
              <a:rPr lang="en-US" altLang="en-US" sz="2184" b="1" i="1" kern="12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sure death </a:t>
            </a:r>
            <a:r>
              <a:rPr lang="en-US" altLang="en-US" sz="2184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 a patient who is currently feeling well and </a:t>
            </a:r>
            <a:r>
              <a:rPr lang="en-US" altLang="en-US" sz="2184" b="1" i="1" kern="12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unaware of  his fate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2852575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exy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53" y="643468"/>
            <a:ext cx="5571066" cy="557106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7944" name="Rectangle 16794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4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39" name="TextBox 1">
            <a:extLst>
              <a:ext uri="{FF2B5EF4-FFF2-40B4-BE49-F238E27FC236}">
                <a16:creationId xmlns:a16="http://schemas.microsoft.com/office/drawing/2014/main" id="{7830B605-9C4B-414C-BA1D-FC5224CE5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2660904"/>
            <a:ext cx="4818888" cy="3547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>
                <a:latin typeface="+mn-lt"/>
                <a:ea typeface="+mn-ea"/>
              </a:rPr>
              <a:t>Vkttran@rogers.com</a:t>
            </a:r>
          </a:p>
        </p:txBody>
      </p:sp>
      <p:pic>
        <p:nvPicPr>
          <p:cNvPr id="167938" name="Picture 1">
            <a:extLst>
              <a:ext uri="{FF2B5EF4-FFF2-40B4-BE49-F238E27FC236}">
                <a16:creationId xmlns:a16="http://schemas.microsoft.com/office/drawing/2014/main" id="{0BDB4722-477B-4E3F-A767-C4083FAF2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8" t="16423" r="-1099" b="24054"/>
          <a:stretch>
            <a:fillRect/>
          </a:stretch>
        </p:blipFill>
        <p:spPr bwMode="auto">
          <a:xfrm>
            <a:off x="6099048" y="671267"/>
            <a:ext cx="5458968" cy="55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561" name="Freeform: Shape 2356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563" name="Freeform: Shape 2356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6B538602-A227-4C56-B573-796B3810B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7200" kern="1200" cap="none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Syncope and nothing else…</a:t>
            </a:r>
          </a:p>
        </p:txBody>
      </p:sp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A189F03E-4F98-40D5-81EF-5CEFD657A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altLang="en-US" sz="6800" i="0"/>
              <a:t>What is not Syncope!!!</a:t>
            </a:r>
          </a:p>
        </p:txBody>
      </p:sp>
      <p:cxnSp>
        <p:nvCxnSpPr>
          <p:cNvPr id="24587" name="Straight Connector 2458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81" name="Content Placeholder 2">
            <a:extLst>
              <a:ext uri="{FF2B5EF4-FFF2-40B4-BE49-F238E27FC236}">
                <a16:creationId xmlns:a16="http://schemas.microsoft.com/office/drawing/2014/main" id="{0FB8B850-6729-3706-4CCB-32F4821BF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825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9" name="Rectangle 2560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DF89A664-203B-4E0B-B91C-CB0B00B2D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altLang="en-US" sz="8000" i="0"/>
              <a:t>Syncope mimics</a:t>
            </a:r>
          </a:p>
        </p:txBody>
      </p:sp>
      <p:cxnSp>
        <p:nvCxnSpPr>
          <p:cNvPr id="25611" name="Straight Connector 256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5" name="Content Placeholder 2">
            <a:extLst>
              <a:ext uri="{FF2B5EF4-FFF2-40B4-BE49-F238E27FC236}">
                <a16:creationId xmlns:a16="http://schemas.microsoft.com/office/drawing/2014/main" id="{3F695BE6-3B7C-EBBD-0650-379F2AAF6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68607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26627" descr="Exclamation mark on a yellow background">
            <a:extLst>
              <a:ext uri="{FF2B5EF4-FFF2-40B4-BE49-F238E27FC236}">
                <a16:creationId xmlns:a16="http://schemas.microsoft.com/office/drawing/2014/main" id="{4F1FCAFB-B401-99FC-8AF6-DB812140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6634" name="Rectangle 266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08EC2B1B-60D2-4687-8CBF-2285025831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31610" y="2434201"/>
            <a:ext cx="4367165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/>
              <a:t>Aborted</a:t>
            </a:r>
          </a:p>
          <a:p>
            <a:pPr marL="0" indent="0">
              <a:buNone/>
            </a:pPr>
            <a:r>
              <a:rPr lang="en-US" altLang="en-US" sz="3600" dirty="0"/>
              <a:t>Sudden Cardiac Death</a:t>
            </a:r>
          </a:p>
          <a:p>
            <a:pPr marL="0" indent="0">
              <a:buNone/>
            </a:pPr>
            <a:r>
              <a:rPr lang="en-US" altLang="en-US" dirty="0"/>
              <a:t>=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3600" dirty="0"/>
              <a:t>Syncope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7" name="Rectangle 2765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3" name="Picture 27652" descr="Cardiogram">
            <a:extLst>
              <a:ext uri="{FF2B5EF4-FFF2-40B4-BE49-F238E27FC236}">
                <a16:creationId xmlns:a16="http://schemas.microsoft.com/office/drawing/2014/main" id="{64240498-EB22-3F8B-FAD3-DC16B9869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659" name="Rectangle 2765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00A05466-023B-47C2-BDB4-0E9C0CB69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altLang="en-US" sz="4000" i="0"/>
              <a:t>Sudden Cardiac Death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BB1A88B-2D60-4B4F-B6BC-47DA86320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4201"/>
            <a:ext cx="5001768" cy="3742762"/>
          </a:xfrm>
        </p:spPr>
        <p:txBody>
          <a:bodyPr>
            <a:normAutofit/>
          </a:bodyPr>
          <a:lstStyle/>
          <a:p>
            <a:r>
              <a:rPr lang="en-US" altLang="en-US" dirty="0"/>
              <a:t>Malignant Ventricular arrhythmias</a:t>
            </a:r>
          </a:p>
          <a:p>
            <a:pPr lvl="1"/>
            <a:r>
              <a:rPr lang="en-US" altLang="en-US" sz="2800" dirty="0"/>
              <a:t>WPW</a:t>
            </a:r>
          </a:p>
          <a:p>
            <a:pPr lvl="1"/>
            <a:r>
              <a:rPr lang="en-US" altLang="en-US" sz="2800" dirty="0"/>
              <a:t>Long QT Syndrome</a:t>
            </a:r>
          </a:p>
          <a:p>
            <a:pPr lvl="1"/>
            <a:r>
              <a:rPr lang="en-US" altLang="en-US" sz="2800" dirty="0"/>
              <a:t>Short QT Syndrome</a:t>
            </a:r>
          </a:p>
          <a:p>
            <a:pPr lvl="1"/>
            <a:r>
              <a:rPr lang="en-US" altLang="en-US" sz="2800" dirty="0" err="1"/>
              <a:t>Brugada</a:t>
            </a:r>
            <a:r>
              <a:rPr lang="en-US" altLang="en-US" sz="2800" dirty="0"/>
              <a:t> Syndrome</a:t>
            </a:r>
          </a:p>
          <a:p>
            <a:pPr lvl="1"/>
            <a:r>
              <a:rPr lang="en-US" altLang="en-US" sz="2800" dirty="0"/>
              <a:t>ARVC</a:t>
            </a:r>
          </a:p>
          <a:p>
            <a:pPr lvl="1"/>
            <a:r>
              <a:rPr lang="en-US" altLang="en-US" sz="2800" dirty="0"/>
              <a:t>Catecholaminergic VT</a:t>
            </a:r>
          </a:p>
          <a:p>
            <a:pPr lvl="1"/>
            <a:endParaRPr lang="en-US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per-hero-3083468_19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17" y="1121011"/>
            <a:ext cx="7610551" cy="5093521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BCF41976-38DC-40A6-9CDD-A8D1B555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09" y="643467"/>
            <a:ext cx="2265390" cy="189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768096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352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 </a:t>
            </a:r>
            <a:r>
              <a:rPr lang="en-US" altLang="en-US" sz="2352" b="1" i="1" kern="12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given opportunity </a:t>
            </a:r>
            <a:r>
              <a:rPr lang="en-US" altLang="en-US" sz="2352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to diagnose a potentially fatal disease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2F9357B-EF8B-4EF2-9A2B-EF4199C1D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432" y="3521181"/>
            <a:ext cx="1968859" cy="22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768096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16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and prevent </a:t>
            </a:r>
            <a:r>
              <a:rPr lang="en-US" altLang="en-US" sz="2016" b="1" i="1" kern="12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sure death </a:t>
            </a:r>
            <a:r>
              <a:rPr lang="en-US" altLang="en-US" sz="2016" b="1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 a patient who is currently feeling well and </a:t>
            </a:r>
            <a:r>
              <a:rPr lang="en-US" altLang="en-US" sz="2016" b="1" i="1" kern="12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unaware of  his fate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424639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2970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1" name="Picture 29700" descr="Molecular structure and periodic table on a desk">
            <a:extLst>
              <a:ext uri="{FF2B5EF4-FFF2-40B4-BE49-F238E27FC236}">
                <a16:creationId xmlns:a16="http://schemas.microsoft.com/office/drawing/2014/main" id="{027F6D8D-DA00-A0A2-0B89-F1558AFCE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707" name="Rectangle 2970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21EBE56-C205-4EA0-AEB5-17B7748A6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i="0">
                <a:latin typeface="Arial" panose="020B0604020202020204" pitchFamily="34" charset="0"/>
              </a:rPr>
              <a:t>Epidemiology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857BCAE-4726-4F10-A230-30AAE18F4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434201"/>
            <a:ext cx="5696712" cy="37427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3-5% of ED visits (1-2 million)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1-6% of hospital admissions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Diagnosis in only up to 70-80%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 cause on initial evaluation 34%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Most causes are benign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Mortality low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</a:rPr>
              <a:t>Cardiac origin: 18-33%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4" name="Rectangle 3175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0" name="Picture 31749" descr="An abstract financial digital analysis">
            <a:extLst>
              <a:ext uri="{FF2B5EF4-FFF2-40B4-BE49-F238E27FC236}">
                <a16:creationId xmlns:a16="http://schemas.microsoft.com/office/drawing/2014/main" id="{6C29E603-3287-7A63-0DCC-339F35309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1756" name="Rectangle 3175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95504389-9B5A-47B7-A613-1B75584CC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i="0">
                <a:latin typeface="Arial" panose="020B0604020202020204" pitchFamily="34" charset="0"/>
              </a:rPr>
              <a:t>Incidence</a:t>
            </a:r>
          </a:p>
        </p:txBody>
      </p:sp>
      <p:sp>
        <p:nvSpPr>
          <p:cNvPr id="31748" name="Rectangle 1027">
            <a:extLst>
              <a:ext uri="{FF2B5EF4-FFF2-40B4-BE49-F238E27FC236}">
                <a16:creationId xmlns:a16="http://schemas.microsoft.com/office/drawing/2014/main" id="{BF095710-5451-4EAE-BA78-0F05A94AA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4201"/>
            <a:ext cx="4231511" cy="37427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</a:rPr>
              <a:t>Bimodal distribution (10-30yo and &gt; 65yo)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Rates increase with age (sharp rise at 70 </a:t>
            </a:r>
            <a:r>
              <a:rPr lang="en-US" altLang="en-US" sz="2400" dirty="0" err="1">
                <a:latin typeface="Arial" panose="020B0604020202020204" pitchFamily="34" charset="0"/>
              </a:rPr>
              <a:t>yo</a:t>
            </a:r>
            <a:r>
              <a:rPr lang="en-US" altLang="en-US" sz="2400" dirty="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Lifetime cumulative incidence (subjects &gt; 65yo): 35-39%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80% have their first episode before age of 30y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802" name="Rectangle 3380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804" name="Rectangle 3380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A8AAD7CB-FD8D-4410-AAEA-0C8C765E8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en-US" sz="4000" i="0">
                <a:latin typeface="Arial" panose="020B0604020202020204" pitchFamily="34" charset="0"/>
                <a:cs typeface="Arial" panose="020B0604020202020204" pitchFamily="34" charset="0"/>
              </a:rPr>
              <a:t>In General Practice</a:t>
            </a:r>
          </a:p>
        </p:txBody>
      </p:sp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2FD51749-3BA3-4177-AD8E-223AD0C96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altLang="en-US" sz="2200"/>
              <a:t>Prevalence is 2-9 per 1000 encounters</a:t>
            </a:r>
          </a:p>
          <a:p>
            <a:r>
              <a:rPr lang="en-US" altLang="en-US" sz="2200"/>
              <a:t>Peak ages</a:t>
            </a:r>
          </a:p>
          <a:p>
            <a:pPr lvl="1"/>
            <a:r>
              <a:rPr lang="en-US" altLang="en-US" sz="2200"/>
              <a:t>10-30yo (women)</a:t>
            </a:r>
          </a:p>
          <a:p>
            <a:pPr lvl="1"/>
            <a:r>
              <a:rPr lang="en-US" altLang="en-US" sz="2200"/>
              <a:t>Age &gt; 65 (both men and women)</a:t>
            </a:r>
          </a:p>
          <a:p>
            <a:r>
              <a:rPr lang="en-US" altLang="en-US" sz="2200"/>
              <a:t>Only a subgroup presents to a medical doctor</a:t>
            </a:r>
          </a:p>
          <a:p>
            <a:pPr lvl="1"/>
            <a:r>
              <a:rPr lang="en-US" altLang="en-US" sz="2200"/>
              <a:t>44% did not seek medical advice</a:t>
            </a:r>
          </a:p>
          <a:p>
            <a:pPr lvl="1"/>
            <a:r>
              <a:rPr lang="en-US" altLang="en-US" sz="2200"/>
              <a:t>Event rate is 2-4 times higher in the general population than the presentation rate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AD29E-127F-4B99-8676-838EE162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n-US" sz="5400"/>
              <a:t>Learning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C8AA-1F1A-47E5-8A97-5A0C5D30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sz="2200"/>
              <a:t>Identify the risk factors for sudden cardiac death. </a:t>
            </a:r>
          </a:p>
          <a:p>
            <a:pPr marL="428608" indent="-428608">
              <a:buFont typeface="+mj-lt"/>
              <a:buAutoNum type="arabicPeriod"/>
            </a:pPr>
            <a:r>
              <a:rPr lang="en-US" sz="2200"/>
              <a:t>Analyze the evidence surrounding the use of ECG and CT scans in the assessment of the patient with syncope. </a:t>
            </a:r>
          </a:p>
          <a:p>
            <a:pPr marL="428608" indent="-428608">
              <a:buFont typeface="+mj-lt"/>
              <a:buAutoNum type="arabicPeriod"/>
            </a:pPr>
            <a:r>
              <a:rPr lang="en-US" sz="2200"/>
              <a:t>Perform a differential diagnosis to identify or rule-out cardiac causes of syncope. 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9836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852" name="Rectangle 3585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87886A12-080A-41A2-BF37-741D32846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en-US" sz="4000" i="0">
                <a:latin typeface="Arial" panose="020B0604020202020204" pitchFamily="34" charset="0"/>
                <a:cs typeface="Arial" panose="020B0604020202020204" pitchFamily="34" charset="0"/>
              </a:rPr>
              <a:t>In General Practice</a:t>
            </a:r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B0B87783-1016-4C90-B26B-780CD7CD64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More frequent in women</a:t>
            </a:r>
          </a:p>
          <a:p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Young men tend not to visit their GP</a:t>
            </a:r>
          </a:p>
          <a:p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Elderly tend to visit their GP in relation to the younger patient (22 vs 2 visits/1000pt-years)</a:t>
            </a:r>
          </a:p>
          <a:p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8" name="Rectangle 37897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900" name="Rectangle 37899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902" name="Rectangle 37901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1" name="Rectangle 1026">
            <a:extLst>
              <a:ext uri="{FF2B5EF4-FFF2-40B4-BE49-F238E27FC236}">
                <a16:creationId xmlns:a16="http://schemas.microsoft.com/office/drawing/2014/main" id="{FEA8A7A3-E8F0-4278-96C5-A34744EE7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i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Incidence</a:t>
            </a:r>
          </a:p>
        </p:txBody>
      </p:sp>
      <p:sp>
        <p:nvSpPr>
          <p:cNvPr id="37904" name="Rectangle 37903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3A587B4-C7B3-4B7C-A5F0-BE9771F1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602341" y="5914494"/>
            <a:ext cx="3417217" cy="34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76197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142954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523939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1904924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285909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2666893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047878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defTabSz="832104">
              <a:spcAft>
                <a:spcPts val="600"/>
              </a:spcAft>
              <a:defRPr/>
            </a:pPr>
            <a:r>
              <a:rPr lang="en-US" sz="13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NEJM 2002; 347: 878-885</a:t>
            </a:r>
          </a:p>
          <a:p>
            <a:pPr>
              <a:spcAft>
                <a:spcPts val="600"/>
              </a:spcAft>
              <a:defRPr/>
            </a:pPr>
            <a:endParaRPr lang="en-US" sz="1600"/>
          </a:p>
        </p:txBody>
      </p:sp>
      <p:pic>
        <p:nvPicPr>
          <p:cNvPr id="37892" name="Picture 1027">
            <a:extLst>
              <a:ext uri="{FF2B5EF4-FFF2-40B4-BE49-F238E27FC236}">
                <a16:creationId xmlns:a16="http://schemas.microsoft.com/office/drawing/2014/main" id="{5473E659-8250-4CE8-90A1-AD1C5D53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72" y="2409389"/>
            <a:ext cx="5728238" cy="350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>
            <a:extLst>
              <a:ext uri="{FF2B5EF4-FFF2-40B4-BE49-F238E27FC236}">
                <a16:creationId xmlns:a16="http://schemas.microsoft.com/office/drawing/2014/main" id="{4C9946D7-F745-4AAA-8174-2D9678612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120" y="2269730"/>
            <a:ext cx="3351802" cy="76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832104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184" kern="12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Incidence doubles with Hx of cardiac disease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6640692E-EB47-424F-B355-9A9D57345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Mortality according to etiology</a:t>
            </a: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EB115D1B-C78D-4861-B3BD-349C771451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1" r="-19991"/>
          <a:stretch>
            <a:fillRect/>
          </a:stretch>
        </p:blipFill>
        <p:spPr>
          <a:xfrm>
            <a:off x="3885440" y="1272064"/>
            <a:ext cx="7589138" cy="401191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396CE-F287-4614-99B6-D999A1CE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28700" y="6356350"/>
            <a:ext cx="6210300" cy="365125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76197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142954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523939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1904924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285909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2666893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047878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NEJM 2002, 47; 878-885</a:t>
            </a:r>
          </a:p>
          <a:p>
            <a:pPr algn="l">
              <a:spcAft>
                <a:spcPts val="600"/>
              </a:spcAft>
              <a:defRPr/>
            </a:pPr>
            <a:endParaRPr lang="en-US" sz="12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DE850CB6-80F5-4F0A-822D-75E14D283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0">
                <a:latin typeface="Arial" panose="020B0604020202020204" pitchFamily="34" charset="0"/>
              </a:rPr>
              <a:t>Etiologies</a:t>
            </a:r>
          </a:p>
        </p:txBody>
      </p:sp>
      <p:graphicFrame>
        <p:nvGraphicFramePr>
          <p:cNvPr id="40966" name="Rectangle 3">
            <a:extLst>
              <a:ext uri="{FF2B5EF4-FFF2-40B4-BE49-F238E27FC236}">
                <a16:creationId xmlns:a16="http://schemas.microsoft.com/office/drawing/2014/main" id="{6A8B82A7-7CCD-982A-7F5B-2517349FD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4932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477B40-36F5-49C9-853B-D37354BCC090}"/>
              </a:ext>
            </a:extLst>
          </p:cNvPr>
          <p:cNvSpPr txBox="1">
            <a:spLocks/>
          </p:cNvSpPr>
          <p:nvPr/>
        </p:nvSpPr>
        <p:spPr>
          <a:xfrm>
            <a:off x="4718269" y="6121400"/>
            <a:ext cx="2413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33" dirty="0"/>
              <a:t>NEJM 2002; 347: 878-885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15" name="Rectangle 43014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017" name="Rectangle 43016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019" name="Rectangle 43018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9E03749F-85CC-441B-B64B-3FFEA69F6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en-US" sz="4000" i="0"/>
              <a:t>My classification</a:t>
            </a:r>
          </a:p>
        </p:txBody>
      </p:sp>
      <p:sp>
        <p:nvSpPr>
          <p:cNvPr id="43021" name="Rectangle 43020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465E2D-FC44-41ED-8764-28DA7605A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945297"/>
              </p:ext>
            </p:extLst>
          </p:nvPr>
        </p:nvGraphicFramePr>
        <p:xfrm>
          <a:off x="1449832" y="2444997"/>
          <a:ext cx="9499600" cy="364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384">
                <a:tc>
                  <a:txBody>
                    <a:bodyPr/>
                    <a:lstStyle/>
                    <a:p>
                      <a:r>
                        <a:rPr lang="en-US" sz="3300">
                          <a:solidFill>
                            <a:srgbClr val="000000"/>
                          </a:solidFill>
                        </a:rPr>
                        <a:t>Non-fatal</a:t>
                      </a:r>
                    </a:p>
                  </a:txBody>
                  <a:tcPr marL="111760" marR="111760" marT="55880" marB="5588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solidFill>
                            <a:srgbClr val="000000"/>
                          </a:solidFill>
                        </a:rPr>
                        <a:t>Fatal</a:t>
                      </a:r>
                    </a:p>
                  </a:txBody>
                  <a:tcPr marL="111760" marR="111760" marT="55880" marB="558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304">
                <a:tc>
                  <a:txBody>
                    <a:bodyPr/>
                    <a:lstStyle/>
                    <a:p>
                      <a:r>
                        <a:rPr lang="en-US" sz="3300"/>
                        <a:t>Vasovagal</a:t>
                      </a:r>
                    </a:p>
                  </a:txBody>
                  <a:tcPr marL="111760" marR="111760" marT="55880" marB="5588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Cardiac arrhythmias (and medications)</a:t>
                      </a:r>
                    </a:p>
                  </a:txBody>
                  <a:tcPr marL="111760" marR="111760" marT="55880" marB="558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304">
                <a:tc>
                  <a:txBody>
                    <a:bodyPr/>
                    <a:lstStyle/>
                    <a:p>
                      <a:r>
                        <a:rPr lang="en-US" sz="3300"/>
                        <a:t>Orthostatic</a:t>
                      </a:r>
                      <a:r>
                        <a:rPr lang="en-US" sz="3300" baseline="0"/>
                        <a:t> hypotension (and medications)</a:t>
                      </a:r>
                      <a:endParaRPr lang="en-US" sz="3300"/>
                    </a:p>
                  </a:txBody>
                  <a:tcPr marL="111760" marR="111760" marT="55880" marB="5588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Hemorrhage</a:t>
                      </a:r>
                    </a:p>
                  </a:txBody>
                  <a:tcPr marL="111760" marR="111760" marT="55880" marB="558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384">
                <a:tc>
                  <a:txBody>
                    <a:bodyPr/>
                    <a:lstStyle/>
                    <a:p>
                      <a:r>
                        <a:rPr lang="en-US" sz="3300"/>
                        <a:t>Psychogenic</a:t>
                      </a:r>
                    </a:p>
                  </a:txBody>
                  <a:tcPr marL="111760" marR="111760" marT="55880" marB="5588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Sepsis/shock</a:t>
                      </a:r>
                    </a:p>
                  </a:txBody>
                  <a:tcPr marL="111760" marR="111760" marT="55880" marB="558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4C07B09-E78D-4668-8C12-F7EB511AA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219B-A7CB-43CD-898E-47E247C3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What contributes the most to arriving at a diagnosis of causes of syncope?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CT scan of the head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 err="1">
                <a:ea typeface="ＭＳ Ｐゴシック" charset="0"/>
              </a:rPr>
              <a:t>Holter</a:t>
            </a:r>
            <a:r>
              <a:rPr lang="en-US" dirty="0">
                <a:ea typeface="ＭＳ Ｐゴシック" charset="0"/>
              </a:rPr>
              <a:t> monitor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ECG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Lab tests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History and physical exam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4C07B09-E78D-4668-8C12-F7EB511AA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219B-A7CB-43CD-898E-47E247C3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What contributes the most to arriving at a diagnosis of causes of syncope?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CT scan of the head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 err="1">
                <a:ea typeface="ＭＳ Ｐゴシック" charset="0"/>
              </a:rPr>
              <a:t>Holter</a:t>
            </a:r>
            <a:r>
              <a:rPr lang="en-US" dirty="0">
                <a:ea typeface="ＭＳ Ｐゴシック" charset="0"/>
              </a:rPr>
              <a:t> monitor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ECG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Lab tests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b="1" dirty="0">
                <a:ea typeface="ＭＳ Ｐゴシック" charset="0"/>
              </a:rPr>
              <a:t>History and physical exam</a:t>
            </a:r>
          </a:p>
        </p:txBody>
      </p:sp>
    </p:spTree>
    <p:extLst>
      <p:ext uri="{BB962C8B-B14F-4D97-AF65-F5344CB8AC3E}">
        <p14:creationId xmlns:p14="http://schemas.microsoft.com/office/powerpoint/2010/main" val="3015349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4C07B09-E78D-4668-8C12-F7EB511AA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219B-A7CB-43CD-898E-47E247C3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With a good clinical assessment (history and physical exam only), what is your diagnostic yield?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10%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20-25%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45-50%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65-70%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I really don’t care. I just want to order that CT head!</a:t>
            </a:r>
          </a:p>
        </p:txBody>
      </p:sp>
    </p:spTree>
    <p:extLst>
      <p:ext uri="{BB962C8B-B14F-4D97-AF65-F5344CB8AC3E}">
        <p14:creationId xmlns:p14="http://schemas.microsoft.com/office/powerpoint/2010/main" val="710997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4C07B09-E78D-4668-8C12-F7EB511AA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219B-A7CB-43CD-898E-47E247C3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With a good clinical assessment (history and physical exam only), what is your diagnostic yield?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10%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20-25%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b="1" dirty="0">
                <a:ea typeface="ＭＳ Ｐゴシック" charset="0"/>
              </a:rPr>
              <a:t>45-50%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65-70%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</a:rPr>
              <a:t>I really don’t care. I just want to order that CT head!</a:t>
            </a:r>
          </a:p>
        </p:txBody>
      </p:sp>
    </p:spTree>
    <p:extLst>
      <p:ext uri="{BB962C8B-B14F-4D97-AF65-F5344CB8AC3E}">
        <p14:creationId xmlns:p14="http://schemas.microsoft.com/office/powerpoint/2010/main" val="3971912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8" name="Rectangle 4608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353D926B-227D-49C3-93CF-996AE66E8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r="6389" b="-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4608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TextBox 2">
            <a:extLst>
              <a:ext uri="{FF2B5EF4-FFF2-40B4-BE49-F238E27FC236}">
                <a16:creationId xmlns:a16="http://schemas.microsoft.com/office/drawing/2014/main" id="{B577D223-038D-4AC7-8C87-A0CABB17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92" y="420208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History  Physical Exam ECG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Jtstpau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b="439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3" name="Rectangle 47112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5" name="Rectangle 4711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7109" name="Picture 47108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928F63D5-E9A6-3865-8986-A7402A0A0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5858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C5314FD6-BC44-4CC1-8D0E-34903459A7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98181" y="1122363"/>
            <a:ext cx="9795637" cy="22207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200">
                <a:solidFill>
                  <a:srgbClr val="000000"/>
                </a:solidFill>
                <a:latin typeface="Arial" panose="020B0604020202020204" pitchFamily="34" charset="0"/>
              </a:rPr>
              <a:t>Core work-up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2A1F756-357B-4559-8AC7-F2FC9AC75F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98181" y="3514852"/>
            <a:ext cx="9795637" cy="17429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History</a:t>
            </a:r>
          </a:p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Physical exam</a:t>
            </a:r>
          </a:p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ECG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6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7" name="Picture 49156" descr="Bubble sheet test paper and pencil">
            <a:extLst>
              <a:ext uri="{FF2B5EF4-FFF2-40B4-BE49-F238E27FC236}">
                <a16:creationId xmlns:a16="http://schemas.microsoft.com/office/drawing/2014/main" id="{5C043795-E4D7-B675-5D73-8C9A2266E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2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49163" name="Rectangle 4916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CCA8A44C-0AAC-4B49-8D84-3B10F2A45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i="0">
                <a:latin typeface="Arial" panose="020B0604020202020204" pitchFamily="34" charset="0"/>
              </a:rPr>
              <a:t>First step</a:t>
            </a:r>
          </a:p>
        </p:txBody>
      </p:sp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8DF1147B-35B1-4A5E-8D71-AA480CD82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History, physical exam, and ECG form the cornerstone of initial evaluation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Diagnostic yield of </a:t>
            </a:r>
            <a:r>
              <a:rPr lang="en-US" altLang="en-US" sz="2000" i="1">
                <a:latin typeface="Arial" panose="020B0604020202020204" pitchFamily="34" charset="0"/>
              </a:rPr>
              <a:t>45-50%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2736DA-8D34-40A8-86F3-673AB26E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005024" y="6356350"/>
            <a:ext cx="4323832" cy="365125"/>
          </a:xfrm>
          <a:prstGeom prst="rect">
            <a:avLst/>
          </a:prstGeom>
        </p:spPr>
        <p:txBody>
          <a:bodyPr vert="horz" lIns="76200" tIns="38100" rIns="76200" bIns="38100" numCol="1" rtlCol="0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76197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142954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523939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1904924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285909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2666893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047878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is-IS"/>
              <a:t>Ann Int Med 1997; 126: 989-996</a:t>
            </a:r>
            <a:endParaRPr lang="en-US"/>
          </a:p>
          <a:p>
            <a:pPr algn="l">
              <a:spcAft>
                <a:spcPts val="60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4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44035" descr="Desk with stethoscope and computer keyboard">
            <a:extLst>
              <a:ext uri="{FF2B5EF4-FFF2-40B4-BE49-F238E27FC236}">
                <a16:creationId xmlns:a16="http://schemas.microsoft.com/office/drawing/2014/main" id="{C091908B-6904-36A3-93D4-FD541049C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44042" name="Rectangle 4404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04C07B09-E78D-4668-8C12-F7EB511AA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altLang="en-US" sz="400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219B-A7CB-43CD-898E-47E247C3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sz="2000">
                <a:ea typeface="ＭＳ Ｐゴシック" charset="0"/>
              </a:rPr>
              <a:t>Which element of the story in the assessment of syncope is NOT contributory?</a:t>
            </a:r>
          </a:p>
          <a:p>
            <a:pPr marL="0" indent="0">
              <a:buNone/>
              <a:defRPr/>
            </a:pPr>
            <a:endParaRPr lang="en-US" sz="2000">
              <a:ea typeface="ＭＳ Ｐゴシック" charset="0"/>
            </a:endParaRP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Medication list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Context in which the syncope occurred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Family History of sudden death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Medical history of Diabetes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Persistent of hemi-lateralization</a:t>
            </a:r>
          </a:p>
        </p:txBody>
      </p:sp>
    </p:spTree>
    <p:extLst>
      <p:ext uri="{BB962C8B-B14F-4D97-AF65-F5344CB8AC3E}">
        <p14:creationId xmlns:p14="http://schemas.microsoft.com/office/powerpoint/2010/main" val="871017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4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44035" descr="Desk with stethoscope and computer keyboard">
            <a:extLst>
              <a:ext uri="{FF2B5EF4-FFF2-40B4-BE49-F238E27FC236}">
                <a16:creationId xmlns:a16="http://schemas.microsoft.com/office/drawing/2014/main" id="{CD7D70D5-CBD1-DBEB-4600-46B56207A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44042" name="Rectangle 4404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04C07B09-E78D-4668-8C12-F7EB511AA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altLang="en-US" sz="400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219B-A7CB-43CD-898E-47E247C3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sz="2000">
                <a:ea typeface="ＭＳ Ｐゴシック" charset="0"/>
              </a:rPr>
              <a:t>Which element of the story in the assessment of syncope is NOT contributory?</a:t>
            </a:r>
          </a:p>
          <a:p>
            <a:pPr marL="0" indent="0">
              <a:buNone/>
              <a:defRPr/>
            </a:pPr>
            <a:endParaRPr lang="en-US" sz="2000">
              <a:ea typeface="ＭＳ Ｐゴシック" charset="0"/>
            </a:endParaRP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Medication list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Context in which the syncope occurred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Family History of sudden death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 b="1">
                <a:ea typeface="ＭＳ Ｐゴシック" charset="0"/>
              </a:rPr>
              <a:t>Medical history of Diabetes</a:t>
            </a:r>
          </a:p>
          <a:p>
            <a:pPr marL="640054" indent="-640054">
              <a:buFont typeface="Wingdings" charset="0"/>
              <a:buAutoNum type="alphaUcPeriod"/>
              <a:defRPr/>
            </a:pPr>
            <a:r>
              <a:rPr lang="en-US" sz="2000">
                <a:ea typeface="ＭＳ Ｐゴシック" charset="0"/>
              </a:rPr>
              <a:t>Persistent of hemi-lateralization</a:t>
            </a:r>
          </a:p>
        </p:txBody>
      </p:sp>
    </p:spTree>
    <p:extLst>
      <p:ext uri="{BB962C8B-B14F-4D97-AF65-F5344CB8AC3E}">
        <p14:creationId xmlns:p14="http://schemas.microsoft.com/office/powerpoint/2010/main" val="2243488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10" name="Rectangle 5120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AFB906B2-2A9A-40CA-BB68-B8E0923E9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altLang="en-US" sz="4000" i="0"/>
              <a:t>Painful History</a:t>
            </a:r>
          </a:p>
        </p:txBody>
      </p:sp>
      <p:pic>
        <p:nvPicPr>
          <p:cNvPr id="51206" name="Picture 51205">
            <a:extLst>
              <a:ext uri="{FF2B5EF4-FFF2-40B4-BE49-F238E27FC236}">
                <a16:creationId xmlns:a16="http://schemas.microsoft.com/office/drawing/2014/main" id="{B450BCA6-D35F-1D32-7492-7F5F7D0E9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4" r="3189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1205" name="Content Placeholder 2">
            <a:extLst>
              <a:ext uri="{FF2B5EF4-FFF2-40B4-BE49-F238E27FC236}">
                <a16:creationId xmlns:a16="http://schemas.microsoft.com/office/drawing/2014/main" id="{068E3ED2-F770-A1D8-B875-2F7C7DAED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824061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47037515-AAB6-4173-95D9-53DDA5227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altLang="en-US" sz="4000" i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53E6D8C3-FC42-4DD8-965B-78EDA98DA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Plays a key role in the initial evaluation of syncope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Prodromal symptoms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Triggers and context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CD5934-FA41-49E7-9437-2EE2ED82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err="1"/>
              <a:t>Europace</a:t>
            </a:r>
            <a:r>
              <a:rPr lang="en-US"/>
              <a:t> (2009) 11, 937-943</a:t>
            </a:r>
          </a:p>
        </p:txBody>
      </p:sp>
      <p:pic>
        <p:nvPicPr>
          <p:cNvPr id="52229" name="Picture 52228" descr="Red toy person in front of two lines of white figures">
            <a:extLst>
              <a:ext uri="{FF2B5EF4-FFF2-40B4-BE49-F238E27FC236}">
                <a16:creationId xmlns:a16="http://schemas.microsoft.com/office/drawing/2014/main" id="{74E591BB-522E-A904-C9A0-35A171EED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95" r="2414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33" name="Rectangle 1034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29" name="Picture 103428" descr="Cardiogram">
            <a:extLst>
              <a:ext uri="{FF2B5EF4-FFF2-40B4-BE49-F238E27FC236}">
                <a16:creationId xmlns:a16="http://schemas.microsoft.com/office/drawing/2014/main" id="{1D6EEE60-4D97-15C2-6435-58210A302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3435" name="Rectangle 1034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75" name="Rectangle 1026">
            <a:extLst>
              <a:ext uri="{FF2B5EF4-FFF2-40B4-BE49-F238E27FC236}">
                <a16:creationId xmlns:a16="http://schemas.microsoft.com/office/drawing/2014/main" id="{F769D1E7-626E-4DE8-9B33-615405BEC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i="0">
                <a:latin typeface="Arial" panose="020B0604020202020204" pitchFamily="34" charset="0"/>
              </a:rPr>
              <a:t>History</a:t>
            </a:r>
          </a:p>
        </p:txBody>
      </p:sp>
      <p:sp>
        <p:nvSpPr>
          <p:cNvPr id="103427" name="Rectangle 1027">
            <a:extLst>
              <a:ext uri="{FF2B5EF4-FFF2-40B4-BE49-F238E27FC236}">
                <a16:creationId xmlns:a16="http://schemas.microsoft.com/office/drawing/2014/main" id="{DE99E5EF-714E-4F72-826D-3D56842DD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20 symptoms were assessed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Outcomes: recurrence of syncope or death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Factors that </a:t>
            </a:r>
            <a:r>
              <a:rPr lang="en-US" altLang="en-US" sz="2000" b="1" i="1">
                <a:latin typeface="Arial" panose="020B0604020202020204" pitchFamily="34" charset="0"/>
              </a:rPr>
              <a:t>risk stratify</a:t>
            </a:r>
            <a:r>
              <a:rPr lang="en-US" altLang="en-US" sz="2000">
                <a:latin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Age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Previous syncopal episodes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Psychiatric history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Baseline heart disease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Abnormal ECG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3B3977-843C-43F7-B92D-72EDD8A5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Ann Intern Med. 1997; 126: 989-996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330" name="Rectangle 5632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2" name="Title 1">
            <a:extLst>
              <a:ext uri="{FF2B5EF4-FFF2-40B4-BE49-F238E27FC236}">
                <a16:creationId xmlns:a16="http://schemas.microsoft.com/office/drawing/2014/main" id="{29CD9401-80AF-4E55-A798-08A222011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altLang="en-US" sz="3700">
                <a:latin typeface="Arial" panose="020B0604020202020204" pitchFamily="34" charset="0"/>
                <a:cs typeface="Arial" panose="020B0604020202020204" pitchFamily="34" charset="0"/>
              </a:rPr>
              <a:t>Historical independent predictors of an abnormal EPS</a:t>
            </a:r>
          </a:p>
        </p:txBody>
      </p:sp>
      <p:pic>
        <p:nvPicPr>
          <p:cNvPr id="56326" name="Picture 56325">
            <a:extLst>
              <a:ext uri="{FF2B5EF4-FFF2-40B4-BE49-F238E27FC236}">
                <a16:creationId xmlns:a16="http://schemas.microsoft.com/office/drawing/2014/main" id="{783E886E-D0D7-B58F-D5EE-AC2691BCF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07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844D09-9DCC-42E2-B599-A7B34FF1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3733" y="6356350"/>
            <a:ext cx="443803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/>
              <a:t>Ann Noninvasive </a:t>
            </a:r>
            <a:r>
              <a:rPr lang="en-US" err="1"/>
              <a:t>Electrocardiol</a:t>
            </a:r>
            <a:r>
              <a:rPr lang="en-US"/>
              <a:t> 2009; 14(2): 119-127</a:t>
            </a:r>
          </a:p>
        </p:txBody>
      </p:sp>
      <p:graphicFrame>
        <p:nvGraphicFramePr>
          <p:cNvPr id="56325" name="Content Placeholder 2">
            <a:extLst>
              <a:ext uri="{FF2B5EF4-FFF2-40B4-BE49-F238E27FC236}">
                <a16:creationId xmlns:a16="http://schemas.microsoft.com/office/drawing/2014/main" id="{025394CC-5B31-33FE-727B-33C28A31A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984951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6" name="Rectangle 5837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1" name="TextBox 2">
            <a:extLst>
              <a:ext uri="{FF2B5EF4-FFF2-40B4-BE49-F238E27FC236}">
                <a16:creationId xmlns:a16="http://schemas.microsoft.com/office/drawing/2014/main" id="{B40ACDD7-4853-4E8B-9C14-A4B25463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23" y="2405894"/>
            <a:ext cx="5315189" cy="3535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i="1">
                <a:latin typeface="+mn-lt"/>
                <a:ea typeface="+mn-ea"/>
              </a:rPr>
              <a:t>Age over 65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i="1">
                <a:latin typeface="+mn-lt"/>
                <a:ea typeface="+mn-ea"/>
              </a:rPr>
              <a:t>Congestive heart failure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i="1">
                <a:latin typeface="+mn-lt"/>
                <a:ea typeface="+mn-ea"/>
              </a:rPr>
              <a:t>Existing heart disease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i="1">
                <a:latin typeface="+mn-lt"/>
                <a:ea typeface="+mn-ea"/>
              </a:rPr>
              <a:t>Family history of SCD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i="1">
                <a:latin typeface="+mn-lt"/>
                <a:ea typeface="+mn-ea"/>
              </a:rPr>
              <a:t>Abnormal ECG</a:t>
            </a:r>
          </a:p>
        </p:txBody>
      </p:sp>
      <p:sp>
        <p:nvSpPr>
          <p:cNvPr id="58378" name="Rectangle 5837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0" name="Rectangle 5837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82" name="Rectangle 5838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84" name="Rectangle 5838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370" name="Picture 1">
            <a:extLst>
              <a:ext uri="{FF2B5EF4-FFF2-40B4-BE49-F238E27FC236}">
                <a16:creationId xmlns:a16="http://schemas.microsoft.com/office/drawing/2014/main" id="{78B1D999-9DA3-4B08-952D-90395328D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8"/>
          <a:stretch>
            <a:fillRect/>
          </a:stretch>
        </p:blipFill>
        <p:spPr bwMode="auto">
          <a:xfrm>
            <a:off x="7075967" y="1209805"/>
            <a:ext cx="4170530" cy="44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401" name="Rectangle 5940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403" name="Rectangle 5940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05" name="Rectangle 5940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07" name="Rectangle 5940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09" name="Rectangle 5940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411" name="Freeform: Shape 5941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413" name="Rectangle 5941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3B20C21-D91D-41EC-ACE0-C72CB64E6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4000" i="0">
                <a:solidFill>
                  <a:srgbClr val="FFFFFF"/>
                </a:solidFill>
                <a:latin typeface="Arial" panose="020B0604020202020204" pitchFamily="34" charset="0"/>
              </a:rPr>
              <a:t>ECG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93E886-3169-45D5-9900-230C7BEC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FFFFFF"/>
                </a:solidFill>
              </a:rPr>
              <a:t>Ann Intern Med, June 15 1997; 126 (12): 989-996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FFFFFF"/>
                </a:solidFill>
              </a:rPr>
              <a:t>Am J Med 2001. 111: 177-84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F904ADC-943D-4337-86D0-289AC9147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Low diagnostic yield: 5%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A normal ECG is highly predictive of benignity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In the absence of an abnormal ECG, further cardiovascular testing has little yield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ECG are non-invasive, easy to perform, and inexpensive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Abnormal ECG in 82% of patients who died in follow-up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47" name="Group 1434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348" name="Freeform: Shape 1434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9" name="Rectangle 1434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Isosceles Triangle 1435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6816A607-8EDE-4896-8A2F-687FED01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60" y="643467"/>
            <a:ext cx="2601005" cy="40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786384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64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75 </a:t>
            </a:r>
            <a:r>
              <a:rPr lang="en-US" altLang="en-US" sz="2064" kern="1200" err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yo</a:t>
            </a:r>
            <a:r>
              <a:rPr lang="en-US" altLang="en-US" sz="2064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female presents with syncope</a:t>
            </a:r>
          </a:p>
          <a:p>
            <a:pPr defTabSz="786384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endParaRPr lang="en-US" altLang="en-US" sz="2064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93192" lvl="1" defTabSz="786384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2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Multiple previous episodes</a:t>
            </a:r>
          </a:p>
          <a:p>
            <a:pPr marL="393192" lvl="1" defTabSz="786384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2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PMH: CAD, CABG, DM</a:t>
            </a:r>
          </a:p>
          <a:p>
            <a:pPr marL="393192" lvl="1" defTabSz="786384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2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Physical exam normal</a:t>
            </a:r>
          </a:p>
          <a:p>
            <a:pPr marL="393192" lvl="1" defTabSz="786384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2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ECG: LBBB</a:t>
            </a:r>
          </a:p>
          <a:p>
            <a:pPr marL="393192" lvl="1" defTabSz="786384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72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93192" lvl="1" defTabSz="786384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2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She is well in your ED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1973FADA-1FDE-4848-B4D6-130C4E09F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38" y="5176449"/>
            <a:ext cx="1896737" cy="6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786384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172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What will be management?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" name="Picture 1" descr="old-lady-2724163_19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43" y="980046"/>
            <a:ext cx="7995397" cy="52344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27" name="Rectangle 8192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9" name="Rectangle 8192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1" name="Rectangle 8193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3" name="Rectangle 8193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35" name="Rectangle 8193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7" name="Oval 8193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D2D55A3E-9004-4646-A142-C48FE6082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i="0">
                <a:solidFill>
                  <a:srgbClr val="FFFFFF"/>
                </a:solidFill>
              </a:rPr>
              <a:t>Normal ECG</a:t>
            </a:r>
          </a:p>
        </p:txBody>
      </p:sp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id="{2B2B56AF-41F4-4BE5-853C-592B6919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</a:rPr>
              <a:t>Further testing provides very little yield</a:t>
            </a:r>
          </a:p>
          <a:p>
            <a:pPr lvl="1">
              <a:defRPr/>
            </a:pPr>
            <a:r>
              <a:rPr lang="en-US" sz="2000">
                <a:ea typeface="ＭＳ Ｐゴシック" charset="0"/>
              </a:rPr>
              <a:t>Except for paroxysmal arrhythmias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Paroxysmal high grade AV heart blocks (elderly patients)</a:t>
            </a: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3" name="Rectangle 624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9" name="Picture 62468" descr="A picture of an electromagnetic radiation">
            <a:extLst>
              <a:ext uri="{FF2B5EF4-FFF2-40B4-BE49-F238E27FC236}">
                <a16:creationId xmlns:a16="http://schemas.microsoft.com/office/drawing/2014/main" id="{2038E507-1C35-D132-C785-CCCAA45AA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" r="2211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62475" name="Rectangle 624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66" name="Title 1">
            <a:extLst>
              <a:ext uri="{FF2B5EF4-FFF2-40B4-BE49-F238E27FC236}">
                <a16:creationId xmlns:a16="http://schemas.microsoft.com/office/drawing/2014/main" id="{4A192409-B6B6-4D11-8E68-1A13397E0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altLang="en-US" sz="4000" i="0"/>
              <a:t>Things to look for on ECG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E93EDB04-A3BC-4051-8580-FB6C95CF1F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/>
              <a:t>Arrhythmias/blocks</a:t>
            </a:r>
          </a:p>
          <a:p>
            <a:pPr>
              <a:spcBef>
                <a:spcPts val="0"/>
              </a:spcBef>
            </a:pPr>
            <a:r>
              <a:rPr lang="en-US" altLang="en-US" sz="2400" dirty="0" err="1"/>
              <a:t>Ischemias</a:t>
            </a:r>
            <a:endParaRPr lang="en-US" altLang="en-US" sz="2400" dirty="0"/>
          </a:p>
          <a:p>
            <a:pPr>
              <a:spcBef>
                <a:spcPts val="0"/>
              </a:spcBef>
            </a:pPr>
            <a:r>
              <a:rPr lang="en-US" altLang="en-US" sz="2400" dirty="0"/>
              <a:t>PE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Short PR/LGL/WPW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Long QT Syndrome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Short QT Syndrome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ARVD</a:t>
            </a:r>
          </a:p>
          <a:p>
            <a:pPr>
              <a:spcBef>
                <a:spcPts val="0"/>
              </a:spcBef>
            </a:pPr>
            <a:r>
              <a:rPr lang="en-US" altLang="en-US" sz="2400" dirty="0" err="1"/>
              <a:t>Brugada</a:t>
            </a:r>
            <a:r>
              <a:rPr lang="en-US" altLang="en-US" sz="2400" dirty="0"/>
              <a:t> Syndrome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HCOM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Pulmonary hypertension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21" name="Rectangle 6452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4" name="Title 1">
            <a:extLst>
              <a:ext uri="{FF2B5EF4-FFF2-40B4-BE49-F238E27FC236}">
                <a16:creationId xmlns:a16="http://schemas.microsoft.com/office/drawing/2014/main" id="{C82716FB-80C8-4C29-BBD2-5D001D68E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200" i="0"/>
              <a:t>History and ECG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EBF2D376-76B6-4EAC-A624-2C7AC218790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2400"/>
              <a:t>ECG in addition to history and physical exam yielded a diagnosis in </a:t>
            </a:r>
            <a:r>
              <a:rPr lang="en-US" altLang="en-US" sz="2400" i="1"/>
              <a:t>76%</a:t>
            </a:r>
            <a:r>
              <a:rPr lang="en-US" altLang="en-US" sz="2400"/>
              <a:t> of cases</a:t>
            </a:r>
          </a:p>
        </p:txBody>
      </p:sp>
      <p:pic>
        <p:nvPicPr>
          <p:cNvPr id="64516" name="Content Placeholder 2">
            <a:extLst>
              <a:ext uri="{FF2B5EF4-FFF2-40B4-BE49-F238E27FC236}">
                <a16:creationId xmlns:a16="http://schemas.microsoft.com/office/drawing/2014/main" id="{137A0663-7640-4289-9A19-11BFDDD6A9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r="4138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FE157E6-E166-4085-9E85-8D250564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7461" y="6356350"/>
            <a:ext cx="36269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Am J Med 2001; 111: 177-184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45" name="Rectangle 6554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547" name="Rectangle 6554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49" name="Rectangle 6554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51" name="Rectangle 6555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53" name="Rectangle 6555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55" name="Freeform: Shape 6555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557" name="Rectangle 6555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DCFF5AD-D78E-46D2-8F95-741DA9DF6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4000">
                <a:solidFill>
                  <a:srgbClr val="FFFFFF"/>
                </a:solidFill>
                <a:latin typeface="Arial" panose="020B0604020202020204" pitchFamily="34" charset="0"/>
              </a:rPr>
              <a:t>Basic laboratory testing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8E9C8E-DA61-40B7-8167-5FCB5686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>
                <a:solidFill>
                  <a:srgbClr val="FFFFFF"/>
                </a:solidFill>
              </a:rPr>
              <a:t>Ann Intern Med, June 15 1997; 126 (12):989-996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9DF0606-D54B-4368-9320-1E9699B0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RBW 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</a:rPr>
              <a:t>Diagnostic yield: 2-3%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</a:rPr>
              <a:t>usually confirms a clinical suspicion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</a:rPr>
              <a:t>not recommended, should be guided by clinical evaluation</a:t>
            </a:r>
          </a:p>
          <a:p>
            <a:pPr eaLnBrk="1" hangingPunct="1"/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Pregnancy test is recommended in all women of child-bearing age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3" name="Rectangle 6759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5" name="Rectangle 6759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7" name="Rectangle 6759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9" name="Rectangle 6759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601" name="Freeform: Shape 6760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603" name="Rectangle 6760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Title 1">
            <a:extLst>
              <a:ext uri="{FF2B5EF4-FFF2-40B4-BE49-F238E27FC236}">
                <a16:creationId xmlns:a16="http://schemas.microsoft.com/office/drawing/2014/main" id="{721E8FFC-112F-4F00-B573-3FAB892DA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i="0">
                <a:solidFill>
                  <a:srgbClr val="FFFFFF"/>
                </a:solidFill>
              </a:rPr>
              <a:t>Not so useful labs</a:t>
            </a:r>
          </a:p>
        </p:txBody>
      </p:sp>
      <p:graphicFrame>
        <p:nvGraphicFramePr>
          <p:cNvPr id="67589" name="Content Placeholder 2">
            <a:extLst>
              <a:ext uri="{FF2B5EF4-FFF2-40B4-BE49-F238E27FC236}">
                <a16:creationId xmlns:a16="http://schemas.microsoft.com/office/drawing/2014/main" id="{DB734A19-FEBE-1369-9091-37C695B48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14376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1" name="Rectangle 6964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643" name="Rectangle 6964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5" name="Rectangle 6964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7" name="Rectangle 6964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9" name="Rectangle 6964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651" name="Freeform: Shape 6965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653" name="Rectangle 6965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2240C5D-94F2-4EEF-B645-6589F4FB7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4000" i="0">
                <a:solidFill>
                  <a:srgbClr val="FFFFFF"/>
                </a:solidFill>
                <a:latin typeface="Arial" panose="020B0604020202020204" pitchFamily="34" charset="0"/>
              </a:rPr>
              <a:t>Cardiac testing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E4BA79-B8D2-448D-A128-477ED8A9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>
                <a:solidFill>
                  <a:srgbClr val="FFFFFF"/>
                </a:solidFill>
              </a:rPr>
              <a:t>Ann Intern Med, June 15 1997; 126 (12): 989-996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DDDE9F54-4E74-487F-AF12-87F25BEE1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Diagnostic yield 5-35%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Echocardiography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Stress testing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Holter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Loop recorder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EPS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89" name="Rectangle 7168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691" name="Rectangle 7169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3" name="Rectangle 7169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5" name="Rectangle 7169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7" name="Rectangle 7169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699" name="Freeform: Shape 7169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701" name="Rectangle 7170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82AA495-9A96-4498-A69A-CB486B203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2800" i="0">
                <a:solidFill>
                  <a:srgbClr val="FFFFFF"/>
                </a:solidFill>
                <a:latin typeface="Arial" panose="020B0604020202020204" pitchFamily="34" charset="0"/>
              </a:rPr>
              <a:t>Echocardiography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89BEF1-098B-46CE-BFCF-F01C27BA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FFFFFF"/>
                </a:solidFill>
              </a:rPr>
              <a:t>Ann Intern Med July 1 1997; 127 (1): 76-86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FFFFFF"/>
                </a:solidFill>
              </a:rPr>
              <a:t>Heart 2002; 88: 363-367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994EED1-FD08-405F-8935-98098F20E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Low yield 5-7%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Routine Echo did not establish the cause of the syncope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Normal Echo for </a:t>
            </a:r>
            <a:r>
              <a:rPr lang="en-US" altLang="en-US" sz="2000" i="1">
                <a:latin typeface="Arial" panose="020B0604020202020204" pitchFamily="34" charset="0"/>
              </a:rPr>
              <a:t>ALL</a:t>
            </a:r>
            <a:r>
              <a:rPr lang="en-US" altLang="en-US" sz="2000">
                <a:latin typeface="Arial" panose="020B0604020202020204" pitchFamily="34" charset="0"/>
              </a:rPr>
              <a:t> patients without a cardiac history and normal ECG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Important if presence of structural heart disease or abnormal ECG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737" name="Rectangle 7373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9" name="Rectangle 7373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41" name="Freeform: Shape 7374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3730" name="Picture 1">
            <a:extLst>
              <a:ext uri="{FF2B5EF4-FFF2-40B4-BE49-F238E27FC236}">
                <a16:creationId xmlns:a16="http://schemas.microsoft.com/office/drawing/2014/main" id="{CF81DEBB-6953-43DE-9054-BEB75816C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70" y="228600"/>
            <a:ext cx="53624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2">
            <a:extLst>
              <a:ext uri="{FF2B5EF4-FFF2-40B4-BE49-F238E27FC236}">
                <a16:creationId xmlns:a16="http://schemas.microsoft.com/office/drawing/2014/main" id="{0B4E2DFF-8124-454F-ACAE-A8A10717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137" y="4285187"/>
            <a:ext cx="618364" cy="3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758952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166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ECG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73732" name="TextBox 3">
            <a:extLst>
              <a:ext uri="{FF2B5EF4-FFF2-40B4-BE49-F238E27FC236}">
                <a16:creationId xmlns:a16="http://schemas.microsoft.com/office/drawing/2014/main" id="{284CF5B6-BDC9-40F0-8315-4D141DE5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976" y="2781490"/>
            <a:ext cx="739592" cy="3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758952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166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Echo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CAE25-3D99-4728-BE68-4E849447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03500" y="5207000"/>
            <a:ext cx="241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76197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142954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523939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1904924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285909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2666893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047878" algn="l" defTabSz="76197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68073F4-B4F5-4B92-970B-E9889CAC0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0">
                <a:latin typeface="Arial" panose="020B0604020202020204" pitchFamily="34" charset="0"/>
              </a:rPr>
              <a:t>Exercise stress testing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4CB9F4FA-E198-4345-A432-DDDC9B6EB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7422"/>
            <a:ext cx="8502869" cy="443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2">
            <a:extLst>
              <a:ext uri="{FF2B5EF4-FFF2-40B4-BE49-F238E27FC236}">
                <a16:creationId xmlns:a16="http://schemas.microsoft.com/office/drawing/2014/main" id="{D086DAA8-3DAD-4364-B530-14E8CC31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17639"/>
            <a:ext cx="28305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Low yield: &lt; 1%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Indicated in: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Ischemic heart disease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Exertional syncope*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828602-604B-48D8-B214-D3981E388170}"/>
              </a:ext>
            </a:extLst>
          </p:cNvPr>
          <p:cNvSpPr txBox="1">
            <a:spLocks/>
          </p:cNvSpPr>
          <p:nvPr/>
        </p:nvSpPr>
        <p:spPr>
          <a:xfrm>
            <a:off x="3296104" y="6194375"/>
            <a:ext cx="5133203" cy="381000"/>
          </a:xfrm>
          <a:prstGeom prst="rect">
            <a:avLst/>
          </a:prstGeom>
        </p:spPr>
        <p:txBody>
          <a:bodyPr lIns="76196" tIns="38098" rIns="76196" bIns="38098"/>
          <a:lstStyle>
            <a:defPPr>
              <a:defRPr lang="en-US"/>
            </a:defPPr>
            <a:lvl1pPr marL="0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67"/>
              <a:t>Ann Inter Med July 1 1997; 127 (1): 76-86</a:t>
            </a:r>
            <a:endParaRPr lang="en-US" sz="1667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1026">
            <a:extLst>
              <a:ext uri="{FF2B5EF4-FFF2-40B4-BE49-F238E27FC236}">
                <a16:creationId xmlns:a16="http://schemas.microsoft.com/office/drawing/2014/main" id="{8C038D20-0D98-4260-AE04-03834B9BB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0">
                <a:latin typeface="Arial" panose="020B0604020202020204" pitchFamily="34" charset="0"/>
              </a:rPr>
              <a:t>24 Holter</a:t>
            </a:r>
          </a:p>
        </p:txBody>
      </p:sp>
      <p:sp>
        <p:nvSpPr>
          <p:cNvPr id="77828" name="Rectangle 1027">
            <a:extLst>
              <a:ext uri="{FF2B5EF4-FFF2-40B4-BE49-F238E27FC236}">
                <a16:creationId xmlns:a16="http://schemas.microsoft.com/office/drawing/2014/main" id="{82FD1BC2-B828-4C9F-9245-A6139CEAA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Yield of 19%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33" dirty="0">
                <a:latin typeface="Arial" panose="020B0604020202020204" pitchFamily="34" charset="0"/>
              </a:rPr>
              <a:t>4% correlation of symptoms with arrhythmia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33" dirty="0">
                <a:latin typeface="Arial" panose="020B0604020202020204" pitchFamily="34" charset="0"/>
              </a:rPr>
              <a:t>15% have symptoms without arrhythmia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33" dirty="0">
                <a:latin typeface="Arial" panose="020B0604020202020204" pitchFamily="34" charset="0"/>
              </a:rPr>
              <a:t>14% have asymptomatic arrhythmia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Causal relation between most of these arrhythmias and syncope is uncertain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333" dirty="0">
                <a:solidFill>
                  <a:srgbClr val="FF0000"/>
                </a:solidFill>
              </a:rPr>
              <a:t>A negative </a:t>
            </a:r>
            <a:r>
              <a:rPr lang="en-US" altLang="en-US" sz="3333" dirty="0" err="1">
                <a:solidFill>
                  <a:srgbClr val="FF0000"/>
                </a:solidFill>
              </a:rPr>
              <a:t>holter</a:t>
            </a:r>
            <a:r>
              <a:rPr lang="en-US" altLang="en-US" sz="3333" dirty="0">
                <a:solidFill>
                  <a:srgbClr val="FF0000"/>
                </a:solidFill>
              </a:rPr>
              <a:t> does not r/o arrhythmogenic etiology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22B177-E365-4BE8-8604-5F0FB512B821}"/>
              </a:ext>
            </a:extLst>
          </p:cNvPr>
          <p:cNvSpPr txBox="1">
            <a:spLocks/>
          </p:cNvSpPr>
          <p:nvPr/>
        </p:nvSpPr>
        <p:spPr>
          <a:xfrm>
            <a:off x="307203" y="5706418"/>
            <a:ext cx="53975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67" dirty="0"/>
              <a:t>Ann Inter Med July 1 1997; 127 (1): 76-86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ple_Leafs_(3384828078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79830"/>
            <a:ext cx="10905066" cy="44983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4" name="Rectangle 16386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6" name="Rectangle 16386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8" name="Rectangle 16386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0" name="Rectangle 16386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4B6E2BB-73E3-4C44-A495-624231998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External Loop recorder</a:t>
            </a:r>
          </a:p>
        </p:txBody>
      </p:sp>
      <p:graphicFrame>
        <p:nvGraphicFramePr>
          <p:cNvPr id="163859" name="Group 19">
            <a:extLst>
              <a:ext uri="{FF2B5EF4-FFF2-40B4-BE49-F238E27FC236}">
                <a16:creationId xmlns:a16="http://schemas.microsoft.com/office/drawing/2014/main" id="{D8914D6B-8D5E-405A-900E-D78646C11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72059"/>
              </p:ext>
            </p:extLst>
          </p:nvPr>
        </p:nvGraphicFramePr>
        <p:xfrm>
          <a:off x="1374243" y="2371803"/>
          <a:ext cx="9443512" cy="3641142"/>
        </p:xfrm>
        <a:graphic>
          <a:graphicData uri="http://schemas.openxmlformats.org/drawingml/2006/table">
            <a:tbl>
              <a:tblPr firstRow="1" bandRow="1"/>
              <a:tblGrid>
                <a:gridCol w="409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0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Yield</a:t>
                      </a:r>
                    </a:p>
                  </a:txBody>
                  <a:tcPr marL="150876" marR="150876" marT="75438" marB="75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24-47%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(highest in patients with palpitations)</a:t>
                      </a:r>
                    </a:p>
                  </a:txBody>
                  <a:tcPr marL="150876" marR="150876" marT="75438" marB="75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Indications</a:t>
                      </a:r>
                    </a:p>
                  </a:txBody>
                  <a:tcPr marL="150876" marR="150876" marT="75438" marB="75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Frequent episodes with normal heart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Recurrent events</a:t>
                      </a:r>
                    </a:p>
                  </a:txBody>
                  <a:tcPr marL="150876" marR="150876" marT="75438" marB="75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29" name="Rectangle 819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2" name="Title 1">
            <a:extLst>
              <a:ext uri="{FF2B5EF4-FFF2-40B4-BE49-F238E27FC236}">
                <a16:creationId xmlns:a16="http://schemas.microsoft.com/office/drawing/2014/main" id="{E3346B9F-2447-47F4-9AAE-96F49B9EC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Implantable Loop Recorder</a:t>
            </a:r>
          </a:p>
        </p:txBody>
      </p:sp>
      <p:sp>
        <p:nvSpPr>
          <p:cNvPr id="819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1FB7B140-36E8-4F41-BC23-E6A5EBC017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000"/>
              <a:t>Used as an initial strategy (ILR-based strategy)</a:t>
            </a:r>
          </a:p>
          <a:p>
            <a:pPr lvl="1"/>
            <a:r>
              <a:rPr lang="en-US" altLang="en-US" sz="2000"/>
              <a:t>Correlation between syncope and ECG findings in 34% (54% were bradycardia and asystole)</a:t>
            </a:r>
          </a:p>
          <a:p>
            <a:pPr lvl="1"/>
            <a:r>
              <a:rPr lang="en-US" altLang="en-US" sz="2000"/>
              <a:t>In the unexplained syncope, ILR diagnosed an additional 52% (vs 20% by conventional strategy)</a:t>
            </a:r>
          </a:p>
          <a:p>
            <a:pPr lvl="1"/>
            <a:r>
              <a:rPr lang="en-US" altLang="en-US" sz="2000"/>
              <a:t>Overall, yield was 55% vs 19% by conventional strategy </a:t>
            </a:r>
          </a:p>
        </p:txBody>
      </p:sp>
      <p:pic>
        <p:nvPicPr>
          <p:cNvPr id="81925" name="Picture 81924" descr="Metal tic-tac-toe game pieces">
            <a:extLst>
              <a:ext uri="{FF2B5EF4-FFF2-40B4-BE49-F238E27FC236}">
                <a16:creationId xmlns:a16="http://schemas.microsoft.com/office/drawing/2014/main" id="{740BCC08-A613-B02D-F1CB-BF89386E6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8" r="1915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F717940-975F-4F55-B1B5-E698503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6902" y="6278621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Circulation. 2001. 104(1): 46-51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Title 1">
            <a:extLst>
              <a:ext uri="{FF2B5EF4-FFF2-40B4-BE49-F238E27FC236}">
                <a16:creationId xmlns:a16="http://schemas.microsoft.com/office/drawing/2014/main" id="{97CD58E7-26AB-4C51-AB01-6ABBEC69D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Dx yield of ILP</a:t>
            </a:r>
          </a:p>
        </p:txBody>
      </p:sp>
      <p:pic>
        <p:nvPicPr>
          <p:cNvPr id="83971" name="Content Placeholder 3">
            <a:extLst>
              <a:ext uri="{FF2B5EF4-FFF2-40B4-BE49-F238E27FC236}">
                <a16:creationId xmlns:a16="http://schemas.microsoft.com/office/drawing/2014/main" id="{A4D3AE81-BF74-46D6-BF38-E87712D04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6" r="-739"/>
          <a:stretch>
            <a:fillRect/>
          </a:stretch>
        </p:blipFill>
        <p:spPr>
          <a:xfrm>
            <a:off x="4777316" y="760258"/>
            <a:ext cx="6780700" cy="5335155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B5980-DB54-416D-914C-10E51089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JACC 2012, 59; 1583-1591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94" name="Title 1">
            <a:extLst>
              <a:ext uri="{FF2B5EF4-FFF2-40B4-BE49-F238E27FC236}">
                <a16:creationId xmlns:a16="http://schemas.microsoft.com/office/drawing/2014/main" id="{48875409-BFF9-46DB-B5DE-099D5ED91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250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Electrophysiology Study</a:t>
            </a:r>
            <a:endParaRPr lang="en-US" alt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F6BADF-D9D8-4190-8962-F4587CF65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093427"/>
              </p:ext>
            </p:extLst>
          </p:nvPr>
        </p:nvGraphicFramePr>
        <p:xfrm>
          <a:off x="4893327" y="643466"/>
          <a:ext cx="6548678" cy="556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053"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chemeClr val="tx1"/>
                          </a:solidFill>
                        </a:rPr>
                        <a:t>Goals</a:t>
                      </a:r>
                    </a:p>
                  </a:txBody>
                  <a:tcPr marL="122120" marR="122120" marT="61069" marB="61069"/>
                </a:tc>
                <a:tc>
                  <a:txBody>
                    <a:bodyPr/>
                    <a:lstStyle/>
                    <a:p>
                      <a:r>
                        <a:rPr lang="en-US" sz="2700" b="0">
                          <a:solidFill>
                            <a:schemeClr val="tx1"/>
                          </a:solidFill>
                        </a:rPr>
                        <a:t>VT, VF, SVT</a:t>
                      </a:r>
                    </a:p>
                  </a:txBody>
                  <a:tcPr marL="122120" marR="122120" marT="61069" marB="610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185">
                <a:tc>
                  <a:txBody>
                    <a:bodyPr/>
                    <a:lstStyle/>
                    <a:p>
                      <a:r>
                        <a:rPr lang="en-US" sz="2700" b="1">
                          <a:solidFill>
                            <a:schemeClr val="tx1"/>
                          </a:solidFill>
                        </a:rPr>
                        <a:t>Risks</a:t>
                      </a:r>
                    </a:p>
                  </a:txBody>
                  <a:tcPr marL="122120" marR="122120" marT="61069" marB="61069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PE</a:t>
                      </a:r>
                    </a:p>
                    <a:p>
                      <a:r>
                        <a:rPr lang="en-US" sz="2700"/>
                        <a:t>Cardiac</a:t>
                      </a:r>
                      <a:r>
                        <a:rPr lang="en-US" sz="2700" baseline="0"/>
                        <a:t> perforation</a:t>
                      </a:r>
                    </a:p>
                    <a:p>
                      <a:r>
                        <a:rPr lang="en-US" sz="2700" baseline="0"/>
                        <a:t>MI</a:t>
                      </a:r>
                    </a:p>
                  </a:txBody>
                  <a:tcPr marL="122120" marR="122120" marT="61069" marB="610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384">
                <a:tc>
                  <a:txBody>
                    <a:bodyPr/>
                    <a:lstStyle/>
                    <a:p>
                      <a:r>
                        <a:rPr lang="en-US" sz="2700" b="1">
                          <a:solidFill>
                            <a:schemeClr val="tx1"/>
                          </a:solidFill>
                        </a:rPr>
                        <a:t>Drawbacks</a:t>
                      </a:r>
                    </a:p>
                  </a:txBody>
                  <a:tcPr marL="122120" marR="122120" marT="61069" marB="61069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A negative study does</a:t>
                      </a:r>
                      <a:r>
                        <a:rPr lang="en-US" sz="2700" baseline="0"/>
                        <a:t> not exclude arrhythmogenic cause</a:t>
                      </a:r>
                    </a:p>
                    <a:p>
                      <a:endParaRPr lang="en-US" sz="2700" baseline="0"/>
                    </a:p>
                    <a:p>
                      <a:r>
                        <a:rPr lang="en-US" sz="2700" i="1" baseline="0">
                          <a:solidFill>
                            <a:srgbClr val="FF0000"/>
                          </a:solidFill>
                        </a:rPr>
                        <a:t>Insensitive to detect bradyarrhythmias</a:t>
                      </a:r>
                      <a:endParaRPr lang="en-US" sz="2700" i="1">
                        <a:solidFill>
                          <a:srgbClr val="FF0000"/>
                        </a:solidFill>
                      </a:endParaRPr>
                    </a:p>
                  </a:txBody>
                  <a:tcPr marL="122120" marR="122120" marT="61069" marB="610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119">
                <a:tc>
                  <a:txBody>
                    <a:bodyPr/>
                    <a:lstStyle/>
                    <a:p>
                      <a:r>
                        <a:rPr lang="en-US" sz="2700" b="1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 marL="122120" marR="122120" marT="61069" marB="61069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Invasive</a:t>
                      </a:r>
                    </a:p>
                    <a:p>
                      <a:r>
                        <a:rPr lang="en-US" sz="2700"/>
                        <a:t>Expensive</a:t>
                      </a:r>
                    </a:p>
                  </a:txBody>
                  <a:tcPr marL="122120" marR="122120" marT="61069" marB="610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050" name="Rectangle 8704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2" name="Rectangle 1026">
            <a:extLst>
              <a:ext uri="{FF2B5EF4-FFF2-40B4-BE49-F238E27FC236}">
                <a16:creationId xmlns:a16="http://schemas.microsoft.com/office/drawing/2014/main" id="{C22DD73C-BADA-4D6B-9E74-0AD09D764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i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Tilt Table Test</a:t>
            </a:r>
          </a:p>
        </p:txBody>
      </p:sp>
      <p:sp>
        <p:nvSpPr>
          <p:cNvPr id="8705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3" name="Rectangle 1027">
            <a:extLst>
              <a:ext uri="{FF2B5EF4-FFF2-40B4-BE49-F238E27FC236}">
                <a16:creationId xmlns:a16="http://schemas.microsoft.com/office/drawing/2014/main" id="{0E659F8E-52F2-4249-8BE9-F4A0121952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182"/>
            <a:r>
              <a:rPr lang="en-US" altLang="en-US" sz="2200"/>
              <a:t>Yield 60%</a:t>
            </a:r>
          </a:p>
          <a:p>
            <a:pPr marL="457182"/>
            <a:r>
              <a:rPr lang="en-US" altLang="en-US" sz="2200"/>
              <a:t>Sensitivity 63-83%</a:t>
            </a:r>
          </a:p>
          <a:p>
            <a:pPr marL="457182"/>
            <a:r>
              <a:rPr lang="en-US" altLang="en-US" sz="2200"/>
              <a:t>Specificity 90% (0-100%)</a:t>
            </a:r>
          </a:p>
          <a:p>
            <a:pPr marL="457182"/>
            <a:r>
              <a:rPr lang="en-US" altLang="en-US" sz="2200"/>
              <a:t>More false-positives in the young</a:t>
            </a:r>
          </a:p>
        </p:txBody>
      </p:sp>
      <p:pic>
        <p:nvPicPr>
          <p:cNvPr id="87045" name="Picture 7">
            <a:extLst>
              <a:ext uri="{FF2B5EF4-FFF2-40B4-BE49-F238E27FC236}">
                <a16:creationId xmlns:a16="http://schemas.microsoft.com/office/drawing/2014/main" id="{2BF9A6A0-981A-4259-9786-C43568A8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38587"/>
            <a:ext cx="6903720" cy="478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097" name="Rectangle 8909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8E8AFFB-D926-4E8B-BB4B-8D220FD74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5400" i="0">
                <a:latin typeface="Arial" panose="020B0604020202020204" pitchFamily="34" charset="0"/>
              </a:rPr>
              <a:t>Tilt Table Test</a:t>
            </a:r>
          </a:p>
        </p:txBody>
      </p:sp>
      <p:sp>
        <p:nvSpPr>
          <p:cNvPr id="8909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5BF4776-B1F3-41E4-A81F-7D748FC358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457182" indent="-457182">
              <a:buNone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marL="457182" indent="-457182">
              <a:buNone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marL="457182" indent="-457182">
              <a:buNone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marL="457182" indent="-457182">
              <a:buNone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marL="457182" indent="-457182">
              <a:buNone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marL="457182" indent="-457182">
              <a:buNone/>
            </a:pP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Positive test does not exclude cardiac cause</a:t>
            </a:r>
          </a:p>
        </p:txBody>
      </p:sp>
      <p:pic>
        <p:nvPicPr>
          <p:cNvPr id="89092" name="Picture 1" descr="A mouse trap with a yellow and black mousetrap&#10;&#10;Description automatically generated">
            <a:extLst>
              <a:ext uri="{FF2B5EF4-FFF2-40B4-BE49-F238E27FC236}">
                <a16:creationId xmlns:a16="http://schemas.microsoft.com/office/drawing/2014/main" id="{D11252F1-9206-4492-92CA-5B337D1D2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45699"/>
            <a:ext cx="6903720" cy="43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146" name="Rectangle 91145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E1DDEF6-C10E-4A20-B9BB-3E74CDD25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0">
                <a:latin typeface="Arial" panose="020B0604020202020204" pitchFamily="34" charset="0"/>
              </a:rPr>
              <a:t>Neurological testing</a:t>
            </a:r>
          </a:p>
        </p:txBody>
      </p:sp>
      <p:pic>
        <p:nvPicPr>
          <p:cNvPr id="91141" name="Picture 2">
            <a:extLst>
              <a:ext uri="{FF2B5EF4-FFF2-40B4-BE49-F238E27FC236}">
                <a16:creationId xmlns:a16="http://schemas.microsoft.com/office/drawing/2014/main" id="{3BAD0248-2E79-4222-AADC-CB7AEEC7A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7289" r="18456" b="9155"/>
          <a:stretch>
            <a:fillRect/>
          </a:stretch>
        </p:blipFill>
        <p:spPr bwMode="auto">
          <a:xfrm>
            <a:off x="127786" y="1527256"/>
            <a:ext cx="5688679" cy="109402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8" name="Freeform: Shape 91147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1140" name="Picture 1">
            <a:extLst>
              <a:ext uri="{FF2B5EF4-FFF2-40B4-BE49-F238E27FC236}">
                <a16:creationId xmlns:a16="http://schemas.microsoft.com/office/drawing/2014/main" id="{C97555A0-25BE-4EA8-97AC-3D50AD0CD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3526029"/>
            <a:ext cx="4468717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11FD6AC7-4AE8-4AD0-A11E-004B7323C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Low yield 2-6%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Useful if patients have neurological symptoms/signs or carotid bruits</a:t>
            </a:r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Seizures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Focal neurological signs</a:t>
            </a:r>
          </a:p>
        </p:txBody>
      </p:sp>
      <p:sp>
        <p:nvSpPr>
          <p:cNvPr id="91150" name="Arc 91149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2F2B27CE-75B3-42B6-B1D2-1EBC26B27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138266"/>
            <a:ext cx="9738257" cy="1107126"/>
          </a:xfrm>
        </p:spPr>
        <p:txBody>
          <a:bodyPr anchor="t">
            <a:normAutofit/>
          </a:bodyPr>
          <a:lstStyle/>
          <a:p>
            <a:r>
              <a:rPr lang="en-US" altLang="en-US" sz="3200" i="0">
                <a:latin typeface="Arial" panose="020B0604020202020204" pitchFamily="34" charset="0"/>
                <a:cs typeface="Arial" panose="020B0604020202020204" pitchFamily="34" charset="0"/>
              </a:rPr>
              <a:t>Neurological testing</a:t>
            </a:r>
          </a:p>
        </p:txBody>
      </p:sp>
      <p:cxnSp>
        <p:nvCxnSpPr>
          <p:cNvPr id="93191" name="Straight Connector 93190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EC4AF2-84FE-4360-8149-4C291C69F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107847"/>
              </p:ext>
            </p:extLst>
          </p:nvPr>
        </p:nvGraphicFramePr>
        <p:xfrm>
          <a:off x="1253976" y="2458509"/>
          <a:ext cx="9684048" cy="354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0695">
                <a:tc>
                  <a:txBody>
                    <a:bodyPr/>
                    <a:lstStyle/>
                    <a:p>
                      <a:r>
                        <a:rPr lang="en-US" sz="2300" b="1">
                          <a:solidFill>
                            <a:schemeClr val="tx1"/>
                          </a:solidFill>
                        </a:rPr>
                        <a:t>EEG</a:t>
                      </a:r>
                    </a:p>
                  </a:txBody>
                  <a:tcPr marL="115116" marR="115116" marT="57558" marB="575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Studies showed little use in the unselected patient with syncope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recommended as routine workup</a:t>
                      </a:r>
                    </a:p>
                  </a:txBody>
                  <a:tcPr marL="115116" marR="115116" marT="57558" marB="575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59">
                <a:tc>
                  <a:txBody>
                    <a:bodyPr/>
                    <a:lstStyle/>
                    <a:p>
                      <a:r>
                        <a:rPr lang="en-US" sz="2300" b="1">
                          <a:solidFill>
                            <a:schemeClr val="tx1"/>
                          </a:solidFill>
                        </a:rPr>
                        <a:t>CT and MRI</a:t>
                      </a:r>
                    </a:p>
                  </a:txBody>
                  <a:tcPr marL="115116" marR="115116" marT="57558" marB="57558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Yield of 4%</a:t>
                      </a:r>
                    </a:p>
                    <a:p>
                      <a:r>
                        <a:rPr lang="en-US" sz="2300"/>
                        <a:t>No use if no neuro symptoms</a:t>
                      </a:r>
                    </a:p>
                  </a:txBody>
                  <a:tcPr marL="115116" marR="115116" marT="57558" marB="575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511">
                <a:tc>
                  <a:txBody>
                    <a:bodyPr/>
                    <a:lstStyle/>
                    <a:p>
                      <a:r>
                        <a:rPr lang="en-US" sz="2300" b="1">
                          <a:solidFill>
                            <a:schemeClr val="tx1"/>
                          </a:solidFill>
                        </a:rPr>
                        <a:t>Carotid doppler</a:t>
                      </a:r>
                    </a:p>
                  </a:txBody>
                  <a:tcPr marL="115116" marR="115116" marT="57558" marB="575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Usefulness is unknown</a:t>
                      </a:r>
                    </a:p>
                  </a:txBody>
                  <a:tcPr marL="115116" marR="115116" marT="57558" marB="575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11">
                <a:tc>
                  <a:txBody>
                    <a:bodyPr/>
                    <a:lstStyle/>
                    <a:p>
                      <a:r>
                        <a:rPr lang="en-US" sz="2300" b="1">
                          <a:solidFill>
                            <a:schemeClr val="tx1"/>
                          </a:solidFill>
                        </a:rPr>
                        <a:t>Transcranial doppler</a:t>
                      </a:r>
                    </a:p>
                  </a:txBody>
                  <a:tcPr marL="115116" marR="115116" marT="57558" marB="575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Usefulness in drop attack is unknown</a:t>
                      </a:r>
                    </a:p>
                  </a:txBody>
                  <a:tcPr marL="115116" marR="115116" marT="57558" marB="575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242" name="Rectangle 9524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4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5" name="TextBox 2">
            <a:extLst>
              <a:ext uri="{FF2B5EF4-FFF2-40B4-BE49-F238E27FC236}">
                <a16:creationId xmlns:a16="http://schemas.microsoft.com/office/drawing/2014/main" id="{B158CD50-B2B3-404A-83B5-838D8F5C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138" y="4098926"/>
            <a:ext cx="2582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848A3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  <p:pic>
        <p:nvPicPr>
          <p:cNvPr id="95234" name="Picture 1">
            <a:extLst>
              <a:ext uri="{FF2B5EF4-FFF2-40B4-BE49-F238E27FC236}">
                <a16:creationId xmlns:a16="http://schemas.microsoft.com/office/drawing/2014/main" id="{C6F61065-D035-447A-B875-04805C6E8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6" y="1214881"/>
            <a:ext cx="5014527" cy="42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3">
            <a:extLst>
              <a:ext uri="{FF2B5EF4-FFF2-40B4-BE49-F238E27FC236}">
                <a16:creationId xmlns:a16="http://schemas.microsoft.com/office/drawing/2014/main" id="{D7F1CA70-0B50-46CE-8C47-F8B6C14A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504" y="3731864"/>
            <a:ext cx="2574512" cy="174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68580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1800" b="1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Syncope requires either:</a:t>
            </a:r>
          </a:p>
          <a:p>
            <a:pPr marL="342900" lvl="1" defTabSz="6858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Both hemisphere to be knocked out</a:t>
            </a:r>
          </a:p>
          <a:p>
            <a:pPr marL="342900" lvl="1" defTabSz="6858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The reticular activating system (RSA) to be affected</a:t>
            </a:r>
            <a:endParaRPr lang="en-US" altLang="en-US" sz="2400" b="1">
              <a:solidFill>
                <a:srgbClr val="3848A3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  <p:sp>
        <p:nvSpPr>
          <p:cNvPr id="95237" name="TextBox 4">
            <a:extLst>
              <a:ext uri="{FF2B5EF4-FFF2-40B4-BE49-F238E27FC236}">
                <a16:creationId xmlns:a16="http://schemas.microsoft.com/office/drawing/2014/main" id="{14D80077-8233-4D8A-8EE5-DA488BE7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47" y="5294561"/>
            <a:ext cx="3871357" cy="34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68580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1800" b="1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Syncope is a brain perfusion problem</a:t>
            </a:r>
            <a:endParaRPr lang="en-US" altLang="en-US" sz="2400" b="1">
              <a:solidFill>
                <a:srgbClr val="3848A3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263" name="Rectangle 9626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8" name="Title 1">
            <a:extLst>
              <a:ext uri="{FF2B5EF4-FFF2-40B4-BE49-F238E27FC236}">
                <a16:creationId xmlns:a16="http://schemas.microsoft.com/office/drawing/2014/main" id="{80DB9485-6524-4A61-86D1-337D99646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i="0">
                <a:latin typeface="Calibri" panose="020F0502020204030204" pitchFamily="34" charset="0"/>
              </a:rPr>
              <a:t>Why head CTs with syncope</a:t>
            </a:r>
          </a:p>
        </p:txBody>
      </p:sp>
      <p:sp>
        <p:nvSpPr>
          <p:cNvPr id="9626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BD45-E3AF-4FDF-BA35-1E1FA5B1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200">
                <a:ea typeface="+mn-ea"/>
                <a:cs typeface="+mn-cs"/>
              </a:rPr>
              <a:t>Strokes and syncope do not typically go together</a:t>
            </a:r>
          </a:p>
          <a:p>
            <a:pPr>
              <a:buFont typeface="Arial"/>
              <a:buChar char="•"/>
              <a:defRPr/>
            </a:pPr>
            <a:r>
              <a:rPr lang="en-US" sz="2200">
                <a:ea typeface="+mn-ea"/>
                <a:cs typeface="+mn-cs"/>
              </a:rPr>
              <a:t>Strokes generally do not lead to syncope</a:t>
            </a:r>
          </a:p>
          <a:p>
            <a:pPr>
              <a:buFont typeface="Arial"/>
              <a:buChar char="•"/>
              <a:defRPr/>
            </a:pPr>
            <a:r>
              <a:rPr lang="en-US" sz="2200">
                <a:ea typeface="+mn-ea"/>
                <a:cs typeface="+mn-cs"/>
              </a:rPr>
              <a:t>Exceptions:</a:t>
            </a:r>
          </a:p>
          <a:p>
            <a:pPr lvl="1">
              <a:buFont typeface="Arial"/>
              <a:buChar char="–"/>
              <a:defRPr/>
            </a:pPr>
            <a:r>
              <a:rPr lang="en-US" sz="2200"/>
              <a:t>Global bilateral cerebral ischemia or basilar artery disease affecting the RAS (reticular activating system)</a:t>
            </a:r>
          </a:p>
          <a:p>
            <a:pPr lvl="1">
              <a:buFont typeface="Arial"/>
              <a:buChar char="–"/>
              <a:defRPr/>
            </a:pPr>
            <a:r>
              <a:rPr lang="en-US" sz="2200"/>
              <a:t>Vertebrobasilar stroke or migraine</a:t>
            </a:r>
          </a:p>
          <a:p>
            <a:pPr lvl="1">
              <a:buFont typeface="Arial"/>
              <a:buChar char="–"/>
              <a:defRPr/>
            </a:pPr>
            <a:r>
              <a:rPr lang="en-US" sz="2200"/>
              <a:t>Sudden onset of a severe headache in the setting of a possible syncopal event (subarachnoid hemorrhage)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395" name="Freeform: Shape 1639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397" name="Freeform: Shape 1639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C94A7E4-2868-4CB2-8675-FE35FD747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800" i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2</a:t>
            </a:r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01" name="Rectangle 1640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5CC5983A-45AE-4A39-8458-963B1508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440" y="1703099"/>
            <a:ext cx="7921752" cy="40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289" name="Rectangle 9728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2" name="Title 1">
            <a:extLst>
              <a:ext uri="{FF2B5EF4-FFF2-40B4-BE49-F238E27FC236}">
                <a16:creationId xmlns:a16="http://schemas.microsoft.com/office/drawing/2014/main" id="{C2933175-6B23-4611-B7D0-67ACF1765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200" i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Ictal Syncope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35E87B40-6C8D-4817-911C-5199045BD1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98626"/>
            <a:ext cx="5158427" cy="3730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000"/>
              <a:t>Temporal lobe seizures can mimic or cause reflex bradycardia or asystole</a:t>
            </a:r>
          </a:p>
          <a:p>
            <a:pPr lvl="1"/>
            <a:r>
              <a:rPr lang="en-US" altLang="en-US" sz="2000"/>
              <a:t>Hypotension and syncope</a:t>
            </a:r>
          </a:p>
          <a:p>
            <a:pPr lvl="1"/>
            <a:r>
              <a:rPr lang="en-US" altLang="en-US" sz="2000"/>
              <a:t>Sudden Unexplained Death in Epilepsy (SUDEP)</a:t>
            </a:r>
          </a:p>
        </p:txBody>
      </p:sp>
      <p:sp>
        <p:nvSpPr>
          <p:cNvPr id="97284" name="TextBox 3">
            <a:extLst>
              <a:ext uri="{FF2B5EF4-FFF2-40B4-BE49-F238E27FC236}">
                <a16:creationId xmlns:a16="http://schemas.microsoft.com/office/drawing/2014/main" id="{726B4B66-BB8E-4081-9C2C-9E9CAF24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154" y="2398626"/>
            <a:ext cx="5164645" cy="37304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latin typeface="+mn-lt"/>
                <a:ea typeface="+mn-ea"/>
                <a:sym typeface="Times New Roman" panose="02020603050405020304" pitchFamily="18" charset="0"/>
              </a:rPr>
              <a:t>International Journal of Cardiology 133 (2009): e90-e93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336" name="Rectangle 9933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1" name="TextBox 2">
            <a:extLst>
              <a:ext uri="{FF2B5EF4-FFF2-40B4-BE49-F238E27FC236}">
                <a16:creationId xmlns:a16="http://schemas.microsoft.com/office/drawing/2014/main" id="{DC98605E-1C71-4706-8FBB-F83F9574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2660904"/>
            <a:ext cx="4818888" cy="3547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+mn-lt"/>
                <a:ea typeface="+mn-ea"/>
                <a:sym typeface="Times New Roman" panose="02020603050405020304" pitchFamily="18" charset="0"/>
              </a:rPr>
              <a:t>Diagnostic yield: 5% (Grossman et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+mn-lt"/>
                <a:ea typeface="+mn-ea"/>
                <a:sym typeface="Times New Roman" panose="02020603050405020304" pitchFamily="18" charset="0"/>
              </a:rPr>
              <a:t>al. Intern Emerg med (2007) 2: 46-49)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200" b="1">
              <a:latin typeface="+mn-lt"/>
              <a:ea typeface="+mn-ea"/>
              <a:sym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+mn-lt"/>
                <a:ea typeface="+mn-ea"/>
                <a:sym typeface="Times New Roman" panose="02020603050405020304" pitchFamily="18" charset="0"/>
              </a:rPr>
              <a:t>Diagnostic yield: 3.9% (Al-Nsoor et al. Neurosciences (Riyadh). 2010 (2): 105-109</a:t>
            </a:r>
          </a:p>
        </p:txBody>
      </p:sp>
      <p:pic>
        <p:nvPicPr>
          <p:cNvPr id="99330" name="Picture 1">
            <a:extLst>
              <a:ext uri="{FF2B5EF4-FFF2-40B4-BE49-F238E27FC236}">
                <a16:creationId xmlns:a16="http://schemas.microsoft.com/office/drawing/2014/main" id="{C36050CD-4468-470E-9DFE-F165E841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t="6412" r="21634" b="12720"/>
          <a:stretch>
            <a:fillRect/>
          </a:stretch>
        </p:blipFill>
        <p:spPr bwMode="auto">
          <a:xfrm>
            <a:off x="6179613" y="640080"/>
            <a:ext cx="529783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Content Placeholder 4">
            <a:extLst>
              <a:ext uri="{FF2B5EF4-FFF2-40B4-BE49-F238E27FC236}">
                <a16:creationId xmlns:a16="http://schemas.microsoft.com/office/drawing/2014/main" id="{E81C0751-DCB7-4A7F-A5A9-06E3A76EF2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-177"/>
          <a:stretch>
            <a:fillRect/>
          </a:stretch>
        </p:blipFill>
        <p:spPr>
          <a:xfrm>
            <a:off x="1524000" y="0"/>
            <a:ext cx="9144000" cy="6126163"/>
          </a:xfrm>
        </p:spPr>
      </p:pic>
      <p:sp>
        <p:nvSpPr>
          <p:cNvPr id="100355" name="TextBox 3">
            <a:extLst>
              <a:ext uri="{FF2B5EF4-FFF2-40B4-BE49-F238E27FC236}">
                <a16:creationId xmlns:a16="http://schemas.microsoft.com/office/drawing/2014/main" id="{EBD4792E-F455-4B48-A5B7-8BEE01B3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046" y="5740714"/>
            <a:ext cx="6411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  <a:ea typeface="ヒラギノ明朝 ProN W3" charset="-128"/>
                <a:sym typeface="Times New Roman" panose="02020603050405020304" pitchFamily="18" charset="0"/>
              </a:rPr>
              <a:t>Goyal N et al. Intern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  <a:ea typeface="ヒラギノ明朝 ProN W3" charset="-128"/>
                <a:sym typeface="Times New Roman" panose="02020603050405020304" pitchFamily="18" charset="0"/>
              </a:rPr>
              <a:t>Emerg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ヒラギノ明朝 ProN W3" charset="-128"/>
                <a:sym typeface="Times New Roman" panose="02020603050405020304" pitchFamily="18" charset="0"/>
              </a:rPr>
              <a:t> Med. 2006;1;148-150 </a:t>
            </a:r>
          </a:p>
        </p:txBody>
      </p:sp>
      <p:sp>
        <p:nvSpPr>
          <p:cNvPr id="100356" name="TextBox 5">
            <a:extLst>
              <a:ext uri="{FF2B5EF4-FFF2-40B4-BE49-F238E27FC236}">
                <a16:creationId xmlns:a16="http://schemas.microsoft.com/office/drawing/2014/main" id="{641EFF86-0628-47AD-B343-91BDCB13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0"/>
            <a:ext cx="30210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ea typeface="ヒラギノ明朝 ProN W3" charset="-128"/>
                <a:sym typeface="Times New Roman" panose="02020603050405020304" pitchFamily="18" charset="0"/>
              </a:rPr>
              <a:t>Study describes 117 patients who had head CTs following syncope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FFFF00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  <p:sp>
        <p:nvSpPr>
          <p:cNvPr id="100357" name="TextBox 7">
            <a:extLst>
              <a:ext uri="{FF2B5EF4-FFF2-40B4-BE49-F238E27FC236}">
                <a16:creationId xmlns:a16="http://schemas.microsoft.com/office/drawing/2014/main" id="{C93D3320-FD70-4848-B937-C3E2E191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5380039"/>
            <a:ext cx="2347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ea typeface="ヒラギノ明朝 ProN W3" charset="-128"/>
                <a:sym typeface="Times New Roman" panose="02020603050405020304" pitchFamily="18" charset="0"/>
              </a:rPr>
              <a:t>Zero positive findings </a:t>
            </a: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3">
            <a:extLst>
              <a:ext uri="{FF2B5EF4-FFF2-40B4-BE49-F238E27FC236}">
                <a16:creationId xmlns:a16="http://schemas.microsoft.com/office/drawing/2014/main" id="{7A7EC8BA-7FCB-4167-9BDC-B83D468C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718" y="5318403"/>
            <a:ext cx="3435324" cy="71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82296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is-IS" altLang="en-US" sz="1350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Intern Emerg Med. 2006;1(2):148-50</a:t>
            </a:r>
          </a:p>
          <a:p>
            <a:pPr defTabSz="82296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is-IS" altLang="en-US" sz="1350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Intern Emerg Med. 2007 Mar; 2(1): 46–49</a:t>
            </a:r>
          </a:p>
          <a:p>
            <a:pPr defTabSz="82296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fr-FR" altLang="en-US" sz="1350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Neurosciences (Riyadh). 2010 Apr;15(2):105-9</a:t>
            </a:r>
            <a:endParaRPr lang="en-US" altLang="en-US" sz="1500">
              <a:solidFill>
                <a:srgbClr val="3848A3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  <p:sp>
        <p:nvSpPr>
          <p:cNvPr id="101380" name="TextBox 6">
            <a:extLst>
              <a:ext uri="{FF2B5EF4-FFF2-40B4-BE49-F238E27FC236}">
                <a16:creationId xmlns:a16="http://schemas.microsoft.com/office/drawing/2014/main" id="{F1EA9A00-385A-4A52-A708-E2C74A78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91" y="1110413"/>
            <a:ext cx="3461942" cy="217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defTabSz="82296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700" b="1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Patients after a brief </a:t>
            </a:r>
            <a:r>
              <a:rPr lang="en-US" altLang="en-US" sz="2700" b="1" kern="1200" err="1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syncopal</a:t>
            </a:r>
            <a:r>
              <a:rPr lang="en-US" altLang="en-US" sz="2700" b="1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 event are unlikely to benefit from a routine head CT </a:t>
            </a:r>
            <a:endParaRPr lang="en-US" altLang="en-US" sz="3000" b="1">
              <a:solidFill>
                <a:srgbClr val="3848A3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  <p:pic>
        <p:nvPicPr>
          <p:cNvPr id="2" name="Picture 1" descr="bethesda-naval-medical-center-80380_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28969"/>
            <a:ext cx="7344689" cy="508390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C419D5B2-AB0B-4A2E-964E-47EEAB2AE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0" dirty="0"/>
              <a:t>Strongly discouraged</a:t>
            </a:r>
          </a:p>
        </p:txBody>
      </p:sp>
      <p:graphicFrame>
        <p:nvGraphicFramePr>
          <p:cNvPr id="103430" name="Content Placeholder 2">
            <a:extLst>
              <a:ext uri="{FF2B5EF4-FFF2-40B4-BE49-F238E27FC236}">
                <a16:creationId xmlns:a16="http://schemas.microsoft.com/office/drawing/2014/main" id="{822C89C9-2AEA-12E6-2A87-77D9DF7D5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5292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28" name="TextBox 3">
            <a:extLst>
              <a:ext uri="{FF2B5EF4-FFF2-40B4-BE49-F238E27FC236}">
                <a16:creationId xmlns:a16="http://schemas.microsoft.com/office/drawing/2014/main" id="{89430B2D-D28A-49B3-B296-26780A1F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6318436"/>
            <a:ext cx="292735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 dirty="0">
                <a:solidFill>
                  <a:srgbClr val="3848A3"/>
                </a:solidFill>
                <a:latin typeface="+mn-lt"/>
                <a:ea typeface="ヒラギノ明朝 ProN W3" charset="-128"/>
                <a:sym typeface="Times New Roman" panose="02020603050405020304" pitchFamily="18" charset="0"/>
              </a:rPr>
              <a:t>Dis Mon 2009; 55: 532-585</a:t>
            </a: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56" name="Rectangle 10445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58" name="Rectangle 10445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60" name="Freeform: Shape 10445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4450" name="Picture 1">
            <a:extLst>
              <a:ext uri="{FF2B5EF4-FFF2-40B4-BE49-F238E27FC236}">
                <a16:creationId xmlns:a16="http://schemas.microsoft.com/office/drawing/2014/main" id="{E6501D5D-004C-4D9C-809A-C49E69EA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"/>
          <a:stretch>
            <a:fillRect/>
          </a:stretch>
        </p:blipFill>
        <p:spPr bwMode="auto">
          <a:xfrm>
            <a:off x="3506686" y="228600"/>
            <a:ext cx="510242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Box 2">
            <a:extLst>
              <a:ext uri="{FF2B5EF4-FFF2-40B4-BE49-F238E27FC236}">
                <a16:creationId xmlns:a16="http://schemas.microsoft.com/office/drawing/2014/main" id="{B6384226-247B-41EB-965D-A8534E493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489" y="2528317"/>
            <a:ext cx="1562936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758952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656" b="1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Carotid</a:t>
            </a:r>
          </a:p>
          <a:p>
            <a:pPr defTabSz="758952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656" b="1" kern="1200">
                <a:solidFill>
                  <a:srgbClr val="3848A3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rPr>
              <a:t>Dopplers</a:t>
            </a:r>
            <a:endParaRPr lang="en-US" altLang="en-US" b="1">
              <a:solidFill>
                <a:srgbClr val="3848A3"/>
              </a:solidFill>
              <a:ea typeface="ヒラギノ明朝 ProN W3" charset="-128"/>
              <a:sym typeface="Times New Roman" panose="02020603050405020304" pitchFamily="18" charset="0"/>
            </a:endParaRPr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97B071AD-3FD2-4579-885F-8108C2EFA21F}"/>
              </a:ext>
            </a:extLst>
          </p:cNvPr>
          <p:cNvSpPr>
            <a:spLocks/>
          </p:cNvSpPr>
          <p:nvPr/>
        </p:nvSpPr>
        <p:spPr bwMode="auto">
          <a:xfrm>
            <a:off x="6977162" y="2281587"/>
            <a:ext cx="1464454" cy="1464454"/>
          </a:xfrm>
          <a:custGeom>
            <a:avLst/>
            <a:gdLst>
              <a:gd name="T0" fmla="*/ 275192 w 1752600"/>
              <a:gd name="T1" fmla="*/ 566669 h 1752600"/>
              <a:gd name="T2" fmla="*/ 566669 w 1752600"/>
              <a:gd name="T3" fmla="*/ 275192 h 1752600"/>
              <a:gd name="T4" fmla="*/ 876300 w 1752600"/>
              <a:gd name="T5" fmla="*/ 584822 h 1752600"/>
              <a:gd name="T6" fmla="*/ 1185931 w 1752600"/>
              <a:gd name="T7" fmla="*/ 275192 h 1752600"/>
              <a:gd name="T8" fmla="*/ 1477408 w 1752600"/>
              <a:gd name="T9" fmla="*/ 566669 h 1752600"/>
              <a:gd name="T10" fmla="*/ 1167778 w 1752600"/>
              <a:gd name="T11" fmla="*/ 876300 h 1752600"/>
              <a:gd name="T12" fmla="*/ 1477408 w 1752600"/>
              <a:gd name="T13" fmla="*/ 1185931 h 1752600"/>
              <a:gd name="T14" fmla="*/ 1185931 w 1752600"/>
              <a:gd name="T15" fmla="*/ 1477408 h 1752600"/>
              <a:gd name="T16" fmla="*/ 876300 w 1752600"/>
              <a:gd name="T17" fmla="*/ 1167778 h 1752600"/>
              <a:gd name="T18" fmla="*/ 566669 w 1752600"/>
              <a:gd name="T19" fmla="*/ 1477408 h 1752600"/>
              <a:gd name="T20" fmla="*/ 275192 w 1752600"/>
              <a:gd name="T21" fmla="*/ 1185931 h 1752600"/>
              <a:gd name="T22" fmla="*/ 584822 w 1752600"/>
              <a:gd name="T23" fmla="*/ 876300 h 1752600"/>
              <a:gd name="T24" fmla="*/ 275192 w 1752600"/>
              <a:gd name="T25" fmla="*/ 566669 h 1752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52600" h="1752600">
                <a:moveTo>
                  <a:pt x="275192" y="566669"/>
                </a:moveTo>
                <a:lnTo>
                  <a:pt x="566669" y="275192"/>
                </a:lnTo>
                <a:lnTo>
                  <a:pt x="876300" y="584822"/>
                </a:lnTo>
                <a:lnTo>
                  <a:pt x="1185931" y="275192"/>
                </a:lnTo>
                <a:lnTo>
                  <a:pt x="1477408" y="566669"/>
                </a:lnTo>
                <a:lnTo>
                  <a:pt x="1167778" y="876300"/>
                </a:lnTo>
                <a:lnTo>
                  <a:pt x="1477408" y="1185931"/>
                </a:lnTo>
                <a:lnTo>
                  <a:pt x="1185931" y="1477408"/>
                </a:lnTo>
                <a:lnTo>
                  <a:pt x="876300" y="1167778"/>
                </a:lnTo>
                <a:lnTo>
                  <a:pt x="566669" y="1477408"/>
                </a:lnTo>
                <a:lnTo>
                  <a:pt x="275192" y="1185931"/>
                </a:lnTo>
                <a:lnTo>
                  <a:pt x="584822" y="876300"/>
                </a:lnTo>
                <a:lnTo>
                  <a:pt x="275192" y="566669"/>
                </a:lnTo>
                <a:close/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US" sz="2246"/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E60A2C89-B6F7-4F98-9FDB-7148B42BA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0" dirty="0"/>
              <a:t>Choosing Wisely Canada</a:t>
            </a:r>
          </a:p>
        </p:txBody>
      </p:sp>
      <p:graphicFrame>
        <p:nvGraphicFramePr>
          <p:cNvPr id="105478" name="Content Placeholder 2">
            <a:extLst>
              <a:ext uri="{FF2B5EF4-FFF2-40B4-BE49-F238E27FC236}">
                <a16:creationId xmlns:a16="http://schemas.microsoft.com/office/drawing/2014/main" id="{5B375601-6573-EDF7-E1ED-2AF5793DAC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5476" name="TextBox 3">
            <a:extLst>
              <a:ext uri="{FF2B5EF4-FFF2-40B4-BE49-F238E27FC236}">
                <a16:creationId xmlns:a16="http://schemas.microsoft.com/office/drawing/2014/main" id="{055C0071-B3E5-4DDF-B151-D919153D4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154" y="6176963"/>
            <a:ext cx="800923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 dirty="0">
                <a:solidFill>
                  <a:srgbClr val="3848A3"/>
                </a:solidFill>
                <a:latin typeface="+mn-lt"/>
                <a:ea typeface="ヒラギノ明朝 ProN W3" charset="-128"/>
                <a:sym typeface="Times New Roman" panose="02020603050405020304" pitchFamily="18" charset="0"/>
              </a:rPr>
              <a:t>https://</a:t>
            </a:r>
            <a:r>
              <a:rPr lang="en-US" altLang="en-US" sz="1667" dirty="0" err="1">
                <a:solidFill>
                  <a:srgbClr val="3848A3"/>
                </a:solidFill>
                <a:latin typeface="+mn-lt"/>
                <a:ea typeface="ヒラギノ明朝 ProN W3" charset="-128"/>
                <a:sym typeface="Times New Roman" panose="02020603050405020304" pitchFamily="18" charset="0"/>
              </a:rPr>
              <a:t>choosingwiselycanada.org</a:t>
            </a:r>
            <a:r>
              <a:rPr lang="en-US" altLang="en-US" sz="1667" dirty="0">
                <a:solidFill>
                  <a:srgbClr val="3848A3"/>
                </a:solidFill>
                <a:latin typeface="+mn-lt"/>
                <a:ea typeface="ヒラギノ明朝 ProN W3" charset="-128"/>
                <a:sym typeface="Times New Roman" panose="02020603050405020304" pitchFamily="18" charset="0"/>
              </a:rPr>
              <a:t>/emergency-medicine/</a:t>
            </a:r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599" name="Rectangle 11059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01" name="Rectangle 11060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03" name="Rectangle 11060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05" name="Rectangle 11060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594" name="Title 3">
            <a:extLst>
              <a:ext uri="{FF2B5EF4-FFF2-40B4-BE49-F238E27FC236}">
                <a16:creationId xmlns:a16="http://schemas.microsoft.com/office/drawing/2014/main" id="{FC7B3839-76B8-4436-8260-B43F4E3D9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Coloured-glasses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0DA6C2B-1FD0-4E74-A475-F7AF418800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1892056"/>
              </p:ext>
            </p:extLst>
          </p:nvPr>
        </p:nvGraphicFramePr>
        <p:xfrm>
          <a:off x="644056" y="2340724"/>
          <a:ext cx="6188675" cy="295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tx1"/>
                          </a:solidFill>
                        </a:rPr>
                        <a:t>Speciality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tx1"/>
                          </a:solidFill>
                        </a:rPr>
                        <a:t>Tests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tx1"/>
                          </a:solidFill>
                        </a:rPr>
                        <a:t>Conclusive diagnosis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343">
                <a:tc>
                  <a:txBody>
                    <a:bodyPr/>
                    <a:lstStyle/>
                    <a:p>
                      <a:r>
                        <a:rPr lang="en-CA" sz="1800"/>
                        <a:t>Cardiology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Echo,</a:t>
                      </a:r>
                      <a:r>
                        <a:rPr lang="en-CA" sz="1800" baseline="0"/>
                        <a:t> </a:t>
                      </a:r>
                      <a:r>
                        <a:rPr lang="en-CA" sz="1800" baseline="0" err="1"/>
                        <a:t>Holter</a:t>
                      </a:r>
                      <a:r>
                        <a:rPr lang="en-CA" sz="1800" baseline="0"/>
                        <a:t>, EPS, stress test</a:t>
                      </a:r>
                      <a:endParaRPr lang="en-CA" sz="180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rgbClr val="FF3300"/>
                          </a:solidFill>
                        </a:rPr>
                        <a:t>83%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43">
                <a:tc>
                  <a:txBody>
                    <a:bodyPr/>
                    <a:lstStyle/>
                    <a:p>
                      <a:r>
                        <a:rPr lang="en-CA" sz="1800"/>
                        <a:t>Internal</a:t>
                      </a:r>
                      <a:r>
                        <a:rPr lang="en-CA" sz="1800" baseline="0"/>
                        <a:t> medicine</a:t>
                      </a:r>
                      <a:endParaRPr lang="en-CA" sz="180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CA" sz="1800" err="1"/>
                        <a:t>Abdo</a:t>
                      </a:r>
                      <a:r>
                        <a:rPr lang="en-CA" sz="1800" baseline="0"/>
                        <a:t> ultrasound</a:t>
                      </a:r>
                      <a:r>
                        <a:rPr lang="en-CA" sz="1800"/>
                        <a:t>,</a:t>
                      </a:r>
                      <a:r>
                        <a:rPr lang="en-CA" sz="1800" baseline="0"/>
                        <a:t> CT/MRI, miscellaneous</a:t>
                      </a:r>
                      <a:endParaRPr lang="en-CA" sz="180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/>
                        <a:t>69.5%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CA" sz="1800"/>
                        <a:t>Neurology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EEG, CT/MRI, Tilt test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/>
                        <a:t>54.5%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3FD14BA-5367-4C05-B102-3839EB14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6969" y="5645457"/>
            <a:ext cx="3755354" cy="43178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CA" sz="1667" kern="120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Europace</a:t>
            </a:r>
            <a:r>
              <a:rPr lang="en-CA" sz="1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(2003) 5, 283-291             </a:t>
            </a:r>
          </a:p>
          <a:p>
            <a:pPr>
              <a:spcAft>
                <a:spcPts val="600"/>
              </a:spcAft>
              <a:defRPr/>
            </a:pPr>
            <a:r>
              <a:rPr lang="en-CA" sz="1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European Heart J 2002 (23); 815-820</a:t>
            </a:r>
            <a:endParaRPr lang="en-CA" sz="1667"/>
          </a:p>
        </p:txBody>
      </p:sp>
      <p:pic>
        <p:nvPicPr>
          <p:cNvPr id="3" name="Picture 2" descr="fashion-3768728_19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30" y="2353531"/>
            <a:ext cx="4466655" cy="297777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48" name="Rectangle 11264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3EFFA21F-2E4B-4460-8AB3-5A0415B4CB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90414" y="640080"/>
            <a:ext cx="4758458" cy="356616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600">
                <a:latin typeface="Arial" panose="020B0604020202020204" pitchFamily="34" charset="0"/>
              </a:rPr>
              <a:t>Risk stratification based on prognostic factors</a:t>
            </a:r>
          </a:p>
        </p:txBody>
      </p:sp>
      <p:pic>
        <p:nvPicPr>
          <p:cNvPr id="112644" name="Picture 112643">
            <a:extLst>
              <a:ext uri="{FF2B5EF4-FFF2-40B4-BE49-F238E27FC236}">
                <a16:creationId xmlns:a16="http://schemas.microsoft.com/office/drawing/2014/main" id="{9B1D0789-4DBB-52DB-56E5-12B9A9F75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3" r="19613" b="-1"/>
          <a:stretch/>
        </p:blipFill>
        <p:spPr>
          <a:xfrm>
            <a:off x="20" y="10"/>
            <a:ext cx="6108141" cy="6857990"/>
          </a:xfrm>
          <a:custGeom>
            <a:avLst/>
            <a:gdLst/>
            <a:ahLst/>
            <a:cxnLst/>
            <a:rect l="l" t="t" r="r" b="b"/>
            <a:pathLst>
              <a:path w="6108161" h="6858000">
                <a:moveTo>
                  <a:pt x="0" y="0"/>
                </a:moveTo>
                <a:lnTo>
                  <a:pt x="2058355" y="0"/>
                </a:lnTo>
                <a:lnTo>
                  <a:pt x="3299791" y="0"/>
                </a:lnTo>
                <a:lnTo>
                  <a:pt x="6076880" y="0"/>
                </a:lnTo>
                <a:lnTo>
                  <a:pt x="6078171" y="10931"/>
                </a:lnTo>
                <a:cubicBezTo>
                  <a:pt x="6093300" y="94836"/>
                  <a:pt x="6090630" y="179884"/>
                  <a:pt x="6094698" y="264297"/>
                </a:cubicBezTo>
                <a:cubicBezTo>
                  <a:pt x="6099656" y="367652"/>
                  <a:pt x="6093427" y="471135"/>
                  <a:pt x="6091266" y="574617"/>
                </a:cubicBezTo>
                <a:cubicBezTo>
                  <a:pt x="6089359" y="662717"/>
                  <a:pt x="6080587" y="750690"/>
                  <a:pt x="6083384" y="838916"/>
                </a:cubicBezTo>
                <a:cubicBezTo>
                  <a:pt x="6083384" y="841968"/>
                  <a:pt x="6083384" y="845019"/>
                  <a:pt x="6083384" y="848070"/>
                </a:cubicBezTo>
                <a:cubicBezTo>
                  <a:pt x="6075375" y="945068"/>
                  <a:pt x="6075375" y="1042576"/>
                  <a:pt x="6083384" y="1139574"/>
                </a:cubicBezTo>
                <a:cubicBezTo>
                  <a:pt x="6085964" y="1179950"/>
                  <a:pt x="6085240" y="1220466"/>
                  <a:pt x="6081223" y="1260728"/>
                </a:cubicBezTo>
                <a:cubicBezTo>
                  <a:pt x="6077409" y="1311960"/>
                  <a:pt x="6065204" y="1364083"/>
                  <a:pt x="6073976" y="1414934"/>
                </a:cubicBezTo>
                <a:cubicBezTo>
                  <a:pt x="6079722" y="1456784"/>
                  <a:pt x="6082913" y="1498940"/>
                  <a:pt x="6083511" y="1541172"/>
                </a:cubicBezTo>
                <a:cubicBezTo>
                  <a:pt x="6087833" y="1635755"/>
                  <a:pt x="6083638" y="1730847"/>
                  <a:pt x="6082112" y="1825685"/>
                </a:cubicBezTo>
                <a:cubicBezTo>
                  <a:pt x="6080205" y="1936286"/>
                  <a:pt x="6083002" y="2046634"/>
                  <a:pt x="6074103" y="2157235"/>
                </a:cubicBezTo>
                <a:cubicBezTo>
                  <a:pt x="6069145" y="2246581"/>
                  <a:pt x="6069145" y="2336130"/>
                  <a:pt x="6074103" y="2425476"/>
                </a:cubicBezTo>
                <a:cubicBezTo>
                  <a:pt x="6076519" y="2507473"/>
                  <a:pt x="6088850" y="2588454"/>
                  <a:pt x="6086816" y="2671214"/>
                </a:cubicBezTo>
                <a:cubicBezTo>
                  <a:pt x="6084401" y="2767832"/>
                  <a:pt x="6072959" y="2863940"/>
                  <a:pt x="6076519" y="2960685"/>
                </a:cubicBezTo>
                <a:cubicBezTo>
                  <a:pt x="6078171" y="3006832"/>
                  <a:pt x="6078299" y="3052980"/>
                  <a:pt x="6079316" y="3099127"/>
                </a:cubicBezTo>
                <a:cubicBezTo>
                  <a:pt x="6080333" y="3154682"/>
                  <a:pt x="6090376" y="3210110"/>
                  <a:pt x="6084782" y="3265665"/>
                </a:cubicBezTo>
                <a:cubicBezTo>
                  <a:pt x="6075502" y="3358087"/>
                  <a:pt x="6051475" y="3448857"/>
                  <a:pt x="6066476" y="3543567"/>
                </a:cubicBezTo>
                <a:cubicBezTo>
                  <a:pt x="6074739" y="3595690"/>
                  <a:pt x="6084146" y="3647940"/>
                  <a:pt x="6088850" y="3700571"/>
                </a:cubicBezTo>
                <a:cubicBezTo>
                  <a:pt x="6093045" y="3747608"/>
                  <a:pt x="6103724" y="3795408"/>
                  <a:pt x="6095588" y="3842191"/>
                </a:cubicBezTo>
                <a:cubicBezTo>
                  <a:pt x="6088723" y="3882237"/>
                  <a:pt x="6092410" y="3922282"/>
                  <a:pt x="6087070" y="3962327"/>
                </a:cubicBezTo>
                <a:cubicBezTo>
                  <a:pt x="6080078" y="4014831"/>
                  <a:pt x="6076265" y="4068352"/>
                  <a:pt x="6071052" y="4121111"/>
                </a:cubicBezTo>
                <a:cubicBezTo>
                  <a:pt x="6066221" y="4169038"/>
                  <a:pt x="6062662" y="4216838"/>
                  <a:pt x="6075375" y="4261841"/>
                </a:cubicBezTo>
                <a:cubicBezTo>
                  <a:pt x="6106394" y="4375112"/>
                  <a:pt x="6089359" y="4487748"/>
                  <a:pt x="6077663" y="4600257"/>
                </a:cubicBezTo>
                <a:cubicBezTo>
                  <a:pt x="6071942" y="4655049"/>
                  <a:pt x="6063552" y="4712765"/>
                  <a:pt x="6076265" y="4762853"/>
                </a:cubicBezTo>
                <a:cubicBezTo>
                  <a:pt x="6099783" y="4851716"/>
                  <a:pt x="6081350" y="4936764"/>
                  <a:pt x="6071179" y="5021432"/>
                </a:cubicBezTo>
                <a:cubicBezTo>
                  <a:pt x="6061009" y="5106099"/>
                  <a:pt x="6058594" y="5189495"/>
                  <a:pt x="6076392" y="5272637"/>
                </a:cubicBezTo>
                <a:cubicBezTo>
                  <a:pt x="6088850" y="5331116"/>
                  <a:pt x="6088850" y="5390612"/>
                  <a:pt x="6090376" y="5449600"/>
                </a:cubicBezTo>
                <a:cubicBezTo>
                  <a:pt x="6091266" y="5486339"/>
                  <a:pt x="6077663" y="5523842"/>
                  <a:pt x="6068637" y="5560582"/>
                </a:cubicBezTo>
                <a:cubicBezTo>
                  <a:pt x="6052364" y="5626943"/>
                  <a:pt x="6046517" y="5694321"/>
                  <a:pt x="6068637" y="5759029"/>
                </a:cubicBezTo>
                <a:cubicBezTo>
                  <a:pt x="6099148" y="5848655"/>
                  <a:pt x="6116691" y="5938407"/>
                  <a:pt x="6103978" y="6033117"/>
                </a:cubicBezTo>
                <a:cubicBezTo>
                  <a:pt x="6096732" y="6091724"/>
                  <a:pt x="6094952" y="6151347"/>
                  <a:pt x="6084019" y="6209190"/>
                </a:cubicBezTo>
                <a:cubicBezTo>
                  <a:pt x="6065713" y="6304790"/>
                  <a:pt x="6072196" y="6399882"/>
                  <a:pt x="6086816" y="6494211"/>
                </a:cubicBezTo>
                <a:cubicBezTo>
                  <a:pt x="6096897" y="6573081"/>
                  <a:pt x="6097965" y="6652829"/>
                  <a:pt x="6089994" y="6731941"/>
                </a:cubicBezTo>
                <a:lnTo>
                  <a:pt x="6081268" y="6858000"/>
                </a:lnTo>
                <a:lnTo>
                  <a:pt x="3299791" y="6858000"/>
                </a:lnTo>
                <a:lnTo>
                  <a:pt x="205835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2650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1142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99" name="Rectangle 11469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01" name="Freeform: Shape 11470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19BA06BE-CEEC-4DC7-8A6E-1B1AC030C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Risk stratification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/>
              <a:t>Abnormal ECG</a:t>
            </a:r>
          </a:p>
          <a:p>
            <a:r>
              <a:rPr lang="en-US" sz="2000"/>
              <a:t>Age over 65</a:t>
            </a:r>
          </a:p>
          <a:p>
            <a:r>
              <a:rPr lang="en-US" sz="2000"/>
              <a:t>Hx of Heart Failure</a:t>
            </a:r>
          </a:p>
        </p:txBody>
      </p:sp>
      <p:sp>
        <p:nvSpPr>
          <p:cNvPr id="114694" name="TextBox 6">
            <a:extLst>
              <a:ext uri="{FF2B5EF4-FFF2-40B4-BE49-F238E27FC236}">
                <a16:creationId xmlns:a16="http://schemas.microsoft.com/office/drawing/2014/main" id="{4C9EC283-6812-4D1A-A38E-AF37A3AB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457" y="2963000"/>
            <a:ext cx="6155141" cy="48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950976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496" kern="12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Overall arrhythmogenic syncope 17-18%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72DC41-C7E5-42F0-9442-BD66F4CF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9161" y="3548625"/>
            <a:ext cx="4956952" cy="370115"/>
          </a:xfrm>
        </p:spPr>
        <p:txBody>
          <a:bodyPr/>
          <a:lstStyle/>
          <a:p>
            <a:pPr defTabSz="950976">
              <a:spcAft>
                <a:spcPts val="600"/>
              </a:spcAft>
              <a:defRPr/>
            </a:pPr>
            <a:r>
              <a:rPr lang="en-US" sz="1734" kern="120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Acad</a:t>
            </a:r>
            <a:r>
              <a:rPr lang="en-US" sz="17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34" kern="120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Emerg</a:t>
            </a:r>
            <a:r>
              <a:rPr lang="en-US" sz="17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Med; Dec 2003; 10, 12: 1312-1317</a:t>
            </a:r>
            <a:endParaRPr lang="en-US" sz="1667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irl-1741941_192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308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442" name="Rectangle 1844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46" name="Rectangle 184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E755030F-A6F8-4A1C-B78E-97CEF5B4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93" y="2718054"/>
            <a:ext cx="5474121" cy="3207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ea typeface="+mn-ea"/>
              </a:rPr>
              <a:t>Young female of 28 </a:t>
            </a:r>
            <a:r>
              <a:rPr lang="en-US" altLang="en-US" sz="1800" dirty="0" err="1">
                <a:latin typeface="+mn-lt"/>
                <a:ea typeface="+mn-ea"/>
              </a:rPr>
              <a:t>yo</a:t>
            </a:r>
            <a:r>
              <a:rPr lang="en-US" altLang="en-US" sz="1800" dirty="0">
                <a:latin typeface="+mn-lt"/>
                <a:ea typeface="+mn-ea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ea typeface="+mn-ea"/>
              </a:rPr>
              <a:t>Felt weak in the subway station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ea typeface="+mn-ea"/>
              </a:rPr>
              <a:t>Then passed out as she tried to get up from her seat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ea typeface="+mn-ea"/>
              </a:rPr>
              <a:t>Now in your clinic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ea typeface="+mn-ea"/>
              </a:rPr>
              <a:t>What work-up would you like?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17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61A1E5E7-73C2-49B0-B9A9-4ACF6F1EE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San Francisco Syncope Rule</a:t>
            </a:r>
          </a:p>
        </p:txBody>
      </p:sp>
      <p:graphicFrame>
        <p:nvGraphicFramePr>
          <p:cNvPr id="116742" name="Rectangle 4">
            <a:extLst>
              <a:ext uri="{FF2B5EF4-FFF2-40B4-BE49-F238E27FC236}">
                <a16:creationId xmlns:a16="http://schemas.microsoft.com/office/drawing/2014/main" id="{3142CAED-9211-4281-4134-70D3750FF45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Abnormal ECG</a:t>
            </a:r>
          </a:p>
          <a:p>
            <a:r>
              <a:rPr lang="en-US" dirty="0"/>
              <a:t>Shortness of breath</a:t>
            </a:r>
          </a:p>
          <a:p>
            <a:r>
              <a:rPr lang="en-US" dirty="0"/>
              <a:t>SBP &lt; 90</a:t>
            </a:r>
          </a:p>
          <a:p>
            <a:r>
              <a:rPr lang="en-US" dirty="0" err="1"/>
              <a:t>Hct</a:t>
            </a:r>
            <a:r>
              <a:rPr lang="en-US" dirty="0"/>
              <a:t> &lt; 30%</a:t>
            </a:r>
          </a:p>
          <a:p>
            <a:r>
              <a:rPr lang="en-US" dirty="0"/>
              <a:t>Heart Failure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60247DBD-2526-43F0-A763-69D35FF62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0">
                <a:latin typeface="Arial" panose="020B0604020202020204" pitchFamily="34" charset="0"/>
                <a:cs typeface="Arial" panose="020B0604020202020204" pitchFamily="34" charset="0"/>
              </a:rPr>
              <a:t>San Francisco – Validation</a:t>
            </a:r>
          </a:p>
        </p:txBody>
      </p:sp>
      <p:sp>
        <p:nvSpPr>
          <p:cNvPr id="118787" name="Text Placeholder 2">
            <a:extLst>
              <a:ext uri="{FF2B5EF4-FFF2-40B4-BE49-F238E27FC236}">
                <a16:creationId xmlns:a16="http://schemas.microsoft.com/office/drawing/2014/main" id="{B4B54FC4-0965-4E5C-A96D-4BA03D44B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/>
              <a:t>Internal</a:t>
            </a:r>
          </a:p>
        </p:txBody>
      </p:sp>
      <p:sp>
        <p:nvSpPr>
          <p:cNvPr id="118788" name="Content Placeholder 3">
            <a:extLst>
              <a:ext uri="{FF2B5EF4-FFF2-40B4-BE49-F238E27FC236}">
                <a16:creationId xmlns:a16="http://schemas.microsoft.com/office/drawing/2014/main" id="{226B54AD-BE91-411F-A028-EA7C9B8510B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30-days outcome study</a:t>
            </a:r>
          </a:p>
          <a:p>
            <a:r>
              <a:rPr lang="en-US" altLang="en-US"/>
              <a:t>Sensitivity 98%</a:t>
            </a:r>
          </a:p>
          <a:p>
            <a:r>
              <a:rPr lang="en-US" altLang="en-US"/>
              <a:t>Specificity 56%</a:t>
            </a:r>
          </a:p>
          <a:p>
            <a:r>
              <a:rPr lang="en-US" altLang="en-US"/>
              <a:t>Potentially decreasing admission by 7%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18789" name="Text Placeholder 4">
            <a:extLst>
              <a:ext uri="{FF2B5EF4-FFF2-40B4-BE49-F238E27FC236}">
                <a16:creationId xmlns:a16="http://schemas.microsoft.com/office/drawing/2014/main" id="{929C42A4-560C-45EE-8499-A8E3FCDC76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/>
              <a:t>External</a:t>
            </a:r>
          </a:p>
        </p:txBody>
      </p:sp>
      <p:sp>
        <p:nvSpPr>
          <p:cNvPr id="118790" name="Content Placeholder 5">
            <a:extLst>
              <a:ext uri="{FF2B5EF4-FFF2-40B4-BE49-F238E27FC236}">
                <a16:creationId xmlns:a16="http://schemas.microsoft.com/office/drawing/2014/main" id="{ABE2C26C-8C57-462C-8A0B-3B6B82263B5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7-days outcome study</a:t>
            </a:r>
            <a:endParaRPr lang="en-US" altLang="en-US"/>
          </a:p>
          <a:p>
            <a:r>
              <a:rPr lang="en-US" altLang="en-US"/>
              <a:t>Sensitivity 89%</a:t>
            </a:r>
          </a:p>
          <a:p>
            <a:r>
              <a:rPr lang="en-US" altLang="en-US"/>
              <a:t>Specificity 69%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1A76CBC-84EE-410B-9CE2-011777A2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3262" y="5007372"/>
            <a:ext cx="4247668" cy="636789"/>
          </a:xfrm>
        </p:spPr>
        <p:txBody>
          <a:bodyPr/>
          <a:lstStyle/>
          <a:p>
            <a:pPr>
              <a:defRPr/>
            </a:pPr>
            <a:r>
              <a:rPr lang="en-US" sz="1667" dirty="0"/>
              <a:t>Ann </a:t>
            </a:r>
            <a:r>
              <a:rPr lang="en-US" sz="1667" dirty="0" err="1"/>
              <a:t>Emer</a:t>
            </a:r>
            <a:r>
              <a:rPr lang="en-US" sz="1667" dirty="0"/>
              <a:t> Med. 2006: 47: 448-454 </a:t>
            </a:r>
          </a:p>
          <a:p>
            <a:pPr>
              <a:defRPr/>
            </a:pPr>
            <a:r>
              <a:rPr lang="en-US" sz="1667" dirty="0"/>
              <a:t>Ann </a:t>
            </a:r>
            <a:r>
              <a:rPr lang="en-US" sz="1667" dirty="0" err="1"/>
              <a:t>Emer</a:t>
            </a:r>
            <a:r>
              <a:rPr lang="en-US" sz="1667" dirty="0"/>
              <a:t> Med. 2007; 49: 420-427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2EEE2777-7608-4BFA-AFD6-087D7DA4E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San Francisco – Elderly patients</a:t>
            </a:r>
          </a:p>
        </p:txBody>
      </p:sp>
      <p:sp>
        <p:nvSpPr>
          <p:cNvPr id="120835" name="Content Placeholder 2">
            <a:extLst>
              <a:ext uri="{FF2B5EF4-FFF2-40B4-BE49-F238E27FC236}">
                <a16:creationId xmlns:a16="http://schemas.microsoft.com/office/drawing/2014/main" id="{AFA6D315-AAE4-4F1B-BEDF-5822B7783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Application of the rule for pts &gt; 65yo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7-days outcome study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Sensitivity 76.5%</a:t>
            </a:r>
          </a:p>
          <a:p>
            <a:r>
              <a:rPr lang="en-US" altLang="en-US"/>
              <a:t>Specificity 36.8%</a:t>
            </a:r>
          </a:p>
          <a:p>
            <a:r>
              <a:rPr lang="en-US" altLang="en-US"/>
              <a:t>NPV 87%</a:t>
            </a:r>
          </a:p>
          <a:p>
            <a:r>
              <a:rPr lang="en-US" altLang="en-US"/>
              <a:t>PPV 22.1%</a:t>
            </a:r>
          </a:p>
          <a:p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451F80D-E65E-4DF1-8860-3596313D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7540" y="5557108"/>
            <a:ext cx="4085731" cy="381000"/>
          </a:xfrm>
        </p:spPr>
        <p:txBody>
          <a:bodyPr/>
          <a:lstStyle/>
          <a:p>
            <a:pPr>
              <a:defRPr/>
            </a:pPr>
            <a:r>
              <a:rPr lang="en-US" sz="1667" dirty="0"/>
              <a:t>Am J </a:t>
            </a:r>
            <a:r>
              <a:rPr lang="en-US" sz="1667" dirty="0" err="1"/>
              <a:t>Emerg</a:t>
            </a:r>
            <a:r>
              <a:rPr lang="en-US" sz="1667" dirty="0"/>
              <a:t> Med (2008) 26: 773-778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2">
            <a:extLst>
              <a:ext uri="{FF2B5EF4-FFF2-40B4-BE49-F238E27FC236}">
                <a16:creationId xmlns:a16="http://schemas.microsoft.com/office/drawing/2014/main" id="{8E7230B2-42E1-4F12-99C0-22892C4D7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29" y="543260"/>
            <a:ext cx="30924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San Francisco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Sensitivity 96%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Specificity 62%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ROC (AUC) 0.92</a:t>
            </a:r>
          </a:p>
        </p:txBody>
      </p:sp>
      <p:sp>
        <p:nvSpPr>
          <p:cNvPr id="122884" name="TextBox 3">
            <a:extLst>
              <a:ext uri="{FF2B5EF4-FFF2-40B4-BE49-F238E27FC236}">
                <a16:creationId xmlns:a16="http://schemas.microsoft.com/office/drawing/2014/main" id="{E89F9B49-BA99-4F75-899E-1E9D7731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38" y="3978615"/>
            <a:ext cx="40290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Clinical Judgment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Sensitivity 94%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Specificity 54%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ROC (AUC) 0.83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213339C-E247-4E8E-936B-9B06E367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816" y="5626508"/>
            <a:ext cx="4367028" cy="381000"/>
          </a:xfrm>
        </p:spPr>
        <p:txBody>
          <a:bodyPr vert="horz" lIns="76196" tIns="38098" rIns="76196" bIns="38098" rtlCol="0" anchor="ctr"/>
          <a:lstStyle/>
          <a:p>
            <a:pPr>
              <a:defRPr/>
            </a:pPr>
            <a:r>
              <a:rPr lang="en-US" sz="1667" dirty="0"/>
              <a:t>Am J </a:t>
            </a:r>
            <a:r>
              <a:rPr lang="en-US" sz="1667" dirty="0" err="1"/>
              <a:t>Emerg</a:t>
            </a:r>
            <a:r>
              <a:rPr lang="en-US" sz="1667" dirty="0"/>
              <a:t> Med (2005) 23, 782-786</a:t>
            </a:r>
          </a:p>
        </p:txBody>
      </p:sp>
      <p:pic>
        <p:nvPicPr>
          <p:cNvPr id="2" name="Picture 1" descr="Follow-Your-Intui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3" y="0"/>
            <a:ext cx="7704667" cy="57785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>
            <a:extLst>
              <a:ext uri="{FF2B5EF4-FFF2-40B4-BE49-F238E27FC236}">
                <a16:creationId xmlns:a16="http://schemas.microsoft.com/office/drawing/2014/main" id="{C2F21C12-FABB-4C7C-A4E1-1F9B2A413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0"/>
              <a:t>Boston Syncope Rule</a:t>
            </a:r>
          </a:p>
        </p:txBody>
      </p:sp>
      <p:sp>
        <p:nvSpPr>
          <p:cNvPr id="123907" name="Content Placeholder 3">
            <a:extLst>
              <a:ext uri="{FF2B5EF4-FFF2-40B4-BE49-F238E27FC236}">
                <a16:creationId xmlns:a16="http://schemas.microsoft.com/office/drawing/2014/main" id="{25BE6AA7-1688-4F43-BD5F-863B43ED4B4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09800" y="1676400"/>
            <a:ext cx="3810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/>
              <a:t>Signs and Symptoms of ACS</a:t>
            </a:r>
          </a:p>
          <a:p>
            <a:pPr lvl="1"/>
            <a:r>
              <a:rPr lang="en-US" altLang="en-US" sz="1800"/>
              <a:t>Chest pain or SOB</a:t>
            </a:r>
          </a:p>
          <a:p>
            <a:pPr lvl="1"/>
            <a:r>
              <a:rPr lang="en-US" altLang="en-US" sz="1800"/>
              <a:t>Ischemic ECG changes</a:t>
            </a:r>
          </a:p>
          <a:p>
            <a:pPr lvl="1"/>
            <a:r>
              <a:rPr lang="en-US" altLang="en-US" sz="1800"/>
              <a:t>Other ECG changes</a:t>
            </a:r>
          </a:p>
          <a:p>
            <a:r>
              <a:rPr lang="en-US" altLang="en-US" sz="2000"/>
              <a:t>Worrisome cardiac history</a:t>
            </a:r>
          </a:p>
          <a:p>
            <a:pPr lvl="1"/>
            <a:r>
              <a:rPr lang="en-US" altLang="en-US" sz="1800"/>
              <a:t>CAD</a:t>
            </a:r>
          </a:p>
          <a:p>
            <a:pPr lvl="1"/>
            <a:r>
              <a:rPr lang="en-US" altLang="en-US" sz="1800"/>
              <a:t>HCOM</a:t>
            </a:r>
          </a:p>
          <a:p>
            <a:pPr lvl="1"/>
            <a:r>
              <a:rPr lang="en-US" altLang="en-US" sz="1800"/>
              <a:t>CHF (or low EF)</a:t>
            </a:r>
          </a:p>
          <a:p>
            <a:pPr lvl="1"/>
            <a:r>
              <a:rPr lang="en-US" altLang="en-US" sz="1800"/>
              <a:t>AICD</a:t>
            </a:r>
          </a:p>
          <a:p>
            <a:pPr lvl="1"/>
            <a:r>
              <a:rPr lang="en-US" altLang="en-US" sz="1800"/>
              <a:t>Pacemaker</a:t>
            </a:r>
          </a:p>
          <a:p>
            <a:pPr lvl="1"/>
            <a:r>
              <a:rPr lang="en-US" altLang="en-US" sz="1800"/>
              <a:t>Use of anti-dysrrhythmic (excluding BB and CCB)</a:t>
            </a:r>
          </a:p>
          <a:p>
            <a:r>
              <a:rPr lang="en-US" altLang="en-US" sz="1800"/>
              <a:t>FHx of SCD</a:t>
            </a:r>
          </a:p>
          <a:p>
            <a:pPr lvl="1"/>
            <a:endParaRPr lang="en-US" altLang="en-US" sz="2000"/>
          </a:p>
        </p:txBody>
      </p:sp>
      <p:sp>
        <p:nvSpPr>
          <p:cNvPr id="123908" name="Content Placeholder 4">
            <a:extLst>
              <a:ext uri="{FF2B5EF4-FFF2-40B4-BE49-F238E27FC236}">
                <a16:creationId xmlns:a16="http://schemas.microsoft.com/office/drawing/2014/main" id="{10F87102-9098-4F3F-B0C4-A6B62EA9EDC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1676400"/>
            <a:ext cx="3810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/>
              <a:t>Valvular heart disease (murmur in the ED)</a:t>
            </a:r>
          </a:p>
          <a:p>
            <a:r>
              <a:rPr lang="en-US" altLang="en-US" sz="2000"/>
              <a:t>Signs of conduction disease</a:t>
            </a:r>
          </a:p>
          <a:p>
            <a:pPr lvl="1"/>
            <a:r>
              <a:rPr lang="en-US" altLang="en-US" sz="1800"/>
              <a:t>Multiple syncopal episodes in the last 6 months</a:t>
            </a:r>
          </a:p>
          <a:p>
            <a:pPr lvl="1"/>
            <a:r>
              <a:rPr lang="en-US" altLang="en-US" sz="1800"/>
              <a:t>Palpitation</a:t>
            </a:r>
          </a:p>
          <a:p>
            <a:pPr lvl="1"/>
            <a:r>
              <a:rPr lang="en-US" altLang="en-US" sz="1800"/>
              <a:t>QTc &gt; 500</a:t>
            </a:r>
          </a:p>
          <a:p>
            <a:pPr lvl="1"/>
            <a:r>
              <a:rPr lang="en-US" altLang="en-US" sz="1800"/>
              <a:t>2</a:t>
            </a:r>
            <a:r>
              <a:rPr lang="en-US" altLang="en-US" sz="1800" baseline="30000"/>
              <a:t>nd</a:t>
            </a:r>
            <a:r>
              <a:rPr lang="en-US" altLang="en-US" sz="1800"/>
              <a:t> or 3</a:t>
            </a:r>
            <a:r>
              <a:rPr lang="en-US" altLang="en-US" sz="1800" baseline="30000"/>
              <a:t>rd</a:t>
            </a:r>
            <a:r>
              <a:rPr lang="en-US" altLang="en-US" sz="1800"/>
              <a:t> degree HB</a:t>
            </a:r>
          </a:p>
          <a:p>
            <a:r>
              <a:rPr lang="en-US" altLang="en-US" sz="2000"/>
              <a:t>Volume depletion</a:t>
            </a:r>
          </a:p>
          <a:p>
            <a:pPr lvl="1"/>
            <a:r>
              <a:rPr lang="en-US" altLang="en-US" sz="1800"/>
              <a:t>GI bleed by history or hemocult</a:t>
            </a:r>
          </a:p>
          <a:p>
            <a:pPr lvl="1"/>
            <a:r>
              <a:rPr lang="en-US" altLang="en-US" sz="1800"/>
              <a:t>HCT &lt; 30</a:t>
            </a:r>
          </a:p>
          <a:p>
            <a:pPr lvl="1"/>
            <a:r>
              <a:rPr lang="en-US" altLang="en-US" sz="1800"/>
              <a:t>Dehydration</a:t>
            </a:r>
          </a:p>
          <a:p>
            <a:r>
              <a:rPr lang="en-US" altLang="en-US" sz="2000"/>
              <a:t>Persistent abnormal vital signs</a:t>
            </a:r>
          </a:p>
          <a:p>
            <a:r>
              <a:rPr lang="en-US" altLang="en-US" sz="2000"/>
              <a:t>Primary CNS event </a:t>
            </a:r>
          </a:p>
          <a:p>
            <a:pPr lvl="1"/>
            <a:endParaRPr lang="en-US" altLang="en-US" sz="180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3FD682B-B75F-43D6-BF51-D110815F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893" y="5728614"/>
            <a:ext cx="3602363" cy="381000"/>
          </a:xfrm>
        </p:spPr>
        <p:txBody>
          <a:bodyPr/>
          <a:lstStyle/>
          <a:p>
            <a:pPr>
              <a:defRPr/>
            </a:pPr>
            <a:r>
              <a:rPr lang="en-US" sz="1667" dirty="0"/>
              <a:t>JEM. 2007; 33 (3): 233-239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936" name="Rectangle 1249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8" name="Rectangle 12493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40" name="Rectangle 12493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42" name="Rectangle 12494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944" name="Freeform: Shape 12494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4946" name="Rectangle 12494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0" name="Title 1">
            <a:extLst>
              <a:ext uri="{FF2B5EF4-FFF2-40B4-BE49-F238E27FC236}">
                <a16:creationId xmlns:a16="http://schemas.microsoft.com/office/drawing/2014/main" id="{AF0CD9ED-D1B2-406F-A7CA-66428ABC8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i="0">
                <a:solidFill>
                  <a:srgbClr val="FFFFFF"/>
                </a:solidFill>
              </a:rPr>
              <a:t>Boston Syncope Rule</a:t>
            </a:r>
          </a:p>
        </p:txBody>
      </p:sp>
      <p:graphicFrame>
        <p:nvGraphicFramePr>
          <p:cNvPr id="124932" name="Content Placeholder 2">
            <a:extLst>
              <a:ext uri="{FF2B5EF4-FFF2-40B4-BE49-F238E27FC236}">
                <a16:creationId xmlns:a16="http://schemas.microsoft.com/office/drawing/2014/main" id="{F2BAD872-BC9B-E6CE-C369-9CBA34718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4780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959" name="Rectangle 12595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54" name="Title 1">
            <a:extLst>
              <a:ext uri="{FF2B5EF4-FFF2-40B4-BE49-F238E27FC236}">
                <a16:creationId xmlns:a16="http://schemas.microsoft.com/office/drawing/2014/main" id="{2A2C01D2-9EED-4A4C-9CBC-B2E0554D0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Canadian Syncope Score</a:t>
            </a:r>
          </a:p>
        </p:txBody>
      </p:sp>
      <p:sp>
        <p:nvSpPr>
          <p:cNvPr id="12596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20-02-29 at 11.0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98" y="2633472"/>
            <a:ext cx="8340355" cy="3586353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055" name="Rectangle 13005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DE3A05E5-A3E7-4FB2-BFF9-35E8764C5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OESIL risk score</a:t>
            </a:r>
          </a:p>
        </p:txBody>
      </p:sp>
      <p:sp>
        <p:nvSpPr>
          <p:cNvPr id="13005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B598700-8DE9-4A12-8068-41469C42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European Heart Journal 2003; 24: 811-819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F9E5B8-A055-4E9D-A61D-7366892EC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644790"/>
              </p:ext>
            </p:extLst>
          </p:nvPr>
        </p:nvGraphicFramePr>
        <p:xfrm>
          <a:off x="980460" y="2947005"/>
          <a:ext cx="10228032" cy="295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264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solidFill>
                            <a:srgbClr val="000000"/>
                          </a:solidFill>
                        </a:rPr>
                        <a:t>Independent Predictors</a:t>
                      </a:r>
                    </a:p>
                  </a:txBody>
                  <a:tcPr marL="158817" marR="158817" marT="79408" marB="79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solidFill>
                            <a:srgbClr val="000000"/>
                          </a:solidFill>
                        </a:rPr>
                        <a:t>Risk ratio</a:t>
                      </a:r>
                    </a:p>
                  </a:txBody>
                  <a:tcPr marL="158817" marR="158817" marT="79408" marB="794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024">
                <a:tc>
                  <a:txBody>
                    <a:bodyPr/>
                    <a:lstStyle/>
                    <a:p>
                      <a:r>
                        <a:rPr lang="en-US" sz="3300"/>
                        <a:t>Age &gt; 65</a:t>
                      </a:r>
                    </a:p>
                    <a:p>
                      <a:r>
                        <a:rPr lang="en-US" sz="3300"/>
                        <a:t>CVD on history</a:t>
                      </a:r>
                    </a:p>
                    <a:p>
                      <a:r>
                        <a:rPr lang="en-US" sz="3300"/>
                        <a:t>Abnormal</a:t>
                      </a:r>
                      <a:r>
                        <a:rPr lang="en-US" sz="3300" baseline="0"/>
                        <a:t> ECG</a:t>
                      </a:r>
                    </a:p>
                    <a:p>
                      <a:r>
                        <a:rPr lang="en-US" sz="3300" baseline="0"/>
                        <a:t>Syncope without prodrome</a:t>
                      </a:r>
                      <a:endParaRPr lang="en-US" sz="3300"/>
                    </a:p>
                  </a:txBody>
                  <a:tcPr marL="158817" marR="158817" marT="79408" marB="79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1.42</a:t>
                      </a:r>
                    </a:p>
                    <a:p>
                      <a:pPr algn="ctr"/>
                      <a:r>
                        <a:rPr lang="en-US" sz="3300"/>
                        <a:t>1.34</a:t>
                      </a:r>
                    </a:p>
                    <a:p>
                      <a:pPr algn="ctr"/>
                      <a:r>
                        <a:rPr lang="en-US" sz="3300"/>
                        <a:t>1.29</a:t>
                      </a:r>
                    </a:p>
                    <a:p>
                      <a:pPr algn="ctr"/>
                      <a:r>
                        <a:rPr lang="en-US" sz="3300"/>
                        <a:t>1.13</a:t>
                      </a:r>
                    </a:p>
                  </a:txBody>
                  <a:tcPr marL="158817" marR="158817" marT="79408" marB="794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154" name="Rectangle 13415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D96B9CDF-11D9-4D7E-B2BD-E574570D6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OESIL risk Score</a:t>
            </a:r>
          </a:p>
        </p:txBody>
      </p:sp>
      <p:cxnSp>
        <p:nvCxnSpPr>
          <p:cNvPr id="134156" name="Straight Connector 13415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4150" name="TextBox 3">
            <a:extLst>
              <a:ext uri="{FF2B5EF4-FFF2-40B4-BE49-F238E27FC236}">
                <a16:creationId xmlns:a16="http://schemas.microsoft.com/office/drawing/2014/main" id="{9D506C3A-04AA-6613-C1D8-EEE1CFD9A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0917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201" name="Rectangle 13620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CC50E85A-C956-484F-9EB4-E8C4F1F00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5000" i="0">
                <a:latin typeface="Arial" panose="020B0604020202020204" pitchFamily="34" charset="0"/>
              </a:rPr>
              <a:t>Management should be…</a:t>
            </a:r>
          </a:p>
        </p:txBody>
      </p:sp>
      <p:cxnSp>
        <p:nvCxnSpPr>
          <p:cNvPr id="136203" name="Straight Connector 13620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197" name="Rectangle 3">
            <a:extLst>
              <a:ext uri="{FF2B5EF4-FFF2-40B4-BE49-F238E27FC236}">
                <a16:creationId xmlns:a16="http://schemas.microsoft.com/office/drawing/2014/main" id="{06E2B724-BF71-DDAD-6EBF-0E6C8054E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07555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1946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5515330A-CD2F-4FC3-908C-0D3E5823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33297"/>
            <a:ext cx="4619621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+mn-lt"/>
                <a:ea typeface="+mn-ea"/>
              </a:rPr>
              <a:t>Sudden transient loss of consciousness with concurrent diminution in postural tone followed by </a:t>
            </a:r>
            <a:r>
              <a:rPr lang="en-US" altLang="en-US" sz="2000" b="1" u="sng">
                <a:latin typeface="+mn-lt"/>
                <a:ea typeface="+mn-ea"/>
              </a:rPr>
              <a:t>spontaneous recovery, and absence of neurological sequelae</a:t>
            </a:r>
            <a:endParaRPr lang="en-US" altLang="en-US" sz="2000" b="1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b="1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+mn-lt"/>
                <a:ea typeface="+mn-ea"/>
              </a:rPr>
              <a:t>	vs pre-syncope (near-syncope)</a:t>
            </a:r>
          </a:p>
        </p:txBody>
      </p:sp>
      <p:pic>
        <p:nvPicPr>
          <p:cNvPr id="2" name="Picture 1" descr="Pietro_Longhi_02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3253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620" name="Rectangle 19561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B2296F06-CD22-4705-AE8B-B3361BCBB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Vu’s Protocol</a:t>
            </a:r>
          </a:p>
        </p:txBody>
      </p:sp>
      <p:sp>
        <p:nvSpPr>
          <p:cNvPr id="19562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5615" name="Group 31">
            <a:extLst>
              <a:ext uri="{FF2B5EF4-FFF2-40B4-BE49-F238E27FC236}">
                <a16:creationId xmlns:a16="http://schemas.microsoft.com/office/drawing/2014/main" id="{875B4621-0B33-47A1-A0FD-E43A35A3A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30100"/>
              </p:ext>
            </p:extLst>
          </p:nvPr>
        </p:nvGraphicFramePr>
        <p:xfrm>
          <a:off x="320040" y="3196384"/>
          <a:ext cx="11548873" cy="24605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6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4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Sarasin et al.</a:t>
                      </a:r>
                    </a:p>
                  </a:txBody>
                  <a:tcPr marL="219168" marR="131501" marT="131501" marB="13150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San Francisco</a:t>
                      </a:r>
                    </a:p>
                  </a:txBody>
                  <a:tcPr marL="219168" marR="131501" marT="131501" marB="13150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OESIL</a:t>
                      </a:r>
                    </a:p>
                  </a:txBody>
                  <a:tcPr marL="219168" marR="131501" marT="131501" marB="13150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Miscellaneous</a:t>
                      </a:r>
                    </a:p>
                  </a:txBody>
                  <a:tcPr marL="219168" marR="131501" marT="131501" marB="13150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Abnormal ECG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Age &gt; 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Hx of CHF</a:t>
                      </a:r>
                    </a:p>
                  </a:txBody>
                  <a:tcPr marL="219168" marR="113968" marT="113968" marB="11396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Abnormal ECG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SOB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SBP &lt; 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Hct &lt; 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CHF</a:t>
                      </a:r>
                    </a:p>
                  </a:txBody>
                  <a:tcPr marL="219168" marR="113968" marT="113968" marB="11396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Abnormal ECG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Age &gt; 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Cardiovascular disease on Hx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Syncope without prodrome</a:t>
                      </a:r>
                    </a:p>
                  </a:txBody>
                  <a:tcPr marL="219168" marR="113968" marT="113968" marB="11396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Exertional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 syncope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Associated CP or SOB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Associated palpitation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Recurrence of syncope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Family history of premature sudden death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Drugs that prolong QT</a:t>
                      </a:r>
                    </a:p>
                  </a:txBody>
                  <a:tcPr marL="219168" marR="113968" marT="113968" marB="11396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>
            <a:extLst>
              <a:ext uri="{FF2B5EF4-FFF2-40B4-BE49-F238E27FC236}">
                <a16:creationId xmlns:a16="http://schemas.microsoft.com/office/drawing/2014/main" id="{5B63BEF8-EA8B-4134-A5BD-7FF2AACC8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0"/>
              <a:t>What should we do then?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E6D379-499F-4336-A72C-8668EFC441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600" dirty="0">
                <a:ea typeface="ＭＳ Ｐゴシック" charset="0"/>
              </a:rPr>
              <a:t>Perform a detailed </a:t>
            </a:r>
            <a:r>
              <a:rPr lang="en-US" sz="2600" b="1" i="1" dirty="0">
                <a:solidFill>
                  <a:srgbClr val="FF0000"/>
                </a:solidFill>
                <a:ea typeface="ＭＳ Ｐゴシック" charset="0"/>
              </a:rPr>
              <a:t>history</a:t>
            </a:r>
            <a:r>
              <a:rPr lang="en-US" sz="2600" dirty="0">
                <a:ea typeface="ＭＳ Ｐゴシック" charset="0"/>
              </a:rPr>
              <a:t> and physical exam</a:t>
            </a:r>
          </a:p>
          <a:p>
            <a:pPr>
              <a:buFont typeface="Wingdings" charset="0"/>
              <a:buChar char="v"/>
              <a:defRPr/>
            </a:pPr>
            <a:r>
              <a:rPr lang="en-US" sz="2600" dirty="0">
                <a:solidFill>
                  <a:srgbClr val="FF0000"/>
                </a:solidFill>
                <a:ea typeface="ＭＳ Ｐゴシック" charset="0"/>
              </a:rPr>
              <a:t>Routinely obtain an ECG</a:t>
            </a:r>
          </a:p>
          <a:p>
            <a:pPr>
              <a:buFont typeface="Wingdings" charset="0"/>
              <a:buChar char="v"/>
              <a:defRPr/>
            </a:pPr>
            <a:r>
              <a:rPr lang="en-US" sz="2600" dirty="0">
                <a:ea typeface="ＭＳ Ｐゴシック" charset="0"/>
              </a:rPr>
              <a:t>Cardiac imaging if clinical suspicion of structural heart disease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140292" name="Content Placeholder 5">
            <a:extLst>
              <a:ext uri="{FF2B5EF4-FFF2-40B4-BE49-F238E27FC236}">
                <a16:creationId xmlns:a16="http://schemas.microsoft.com/office/drawing/2014/main" id="{276DD9E2-1A66-4272-B655-42E7B9203A9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600"/>
              <a:t>EPS if suspicion of tachyarrhythmias</a:t>
            </a:r>
          </a:p>
          <a:p>
            <a:r>
              <a:rPr lang="en-US" altLang="en-US" sz="2600"/>
              <a:t>Cardiac rhythm monitoring if clinical suspicion of arrhythmia</a:t>
            </a:r>
          </a:p>
          <a:p>
            <a:r>
              <a:rPr lang="en-US" altLang="en-US" sz="2600">
                <a:solidFill>
                  <a:srgbClr val="FF0000"/>
                </a:solidFill>
              </a:rPr>
              <a:t>No CT scan head if no focal neuro deficit or seizures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BF4DA90-AA97-4E03-B5AD-8E2B4463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284" y="5577703"/>
            <a:ext cx="3599378" cy="381000"/>
          </a:xfrm>
        </p:spPr>
        <p:txBody>
          <a:bodyPr/>
          <a:lstStyle/>
          <a:p>
            <a:pPr>
              <a:defRPr/>
            </a:pPr>
            <a:r>
              <a:rPr lang="en-US" sz="1667" dirty="0"/>
              <a:t>Can J Card 27 (2011): 246-253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319" name="Rectangle 1413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321" name="Freeform: Shape 1413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323" name="Freeform: Shape 1413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B7074F3E-1786-44D0-93B2-C05694D9A1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7200">
                <a:latin typeface="Arial" panose="020B0604020202020204" pitchFamily="34" charset="0"/>
              </a:rPr>
              <a:t>Cases Revisited</a:t>
            </a:r>
          </a:p>
        </p:txBody>
      </p:sp>
      <p:sp>
        <p:nvSpPr>
          <p:cNvPr id="141325" name="Rectangle 1413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47" name="Group 1434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348" name="Freeform: Shape 1434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9" name="Rectangle 1434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Isosceles Triangle 1435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6816A607-8EDE-4896-8A2F-687FED01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11431"/>
            <a:ext cx="2700708" cy="382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813816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136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75 </a:t>
            </a:r>
            <a:r>
              <a:rPr lang="en-US" altLang="en-US" sz="2136" kern="1200" err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yo</a:t>
            </a:r>
            <a:r>
              <a:rPr lang="en-US" altLang="en-US" sz="2136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female presents with syncope</a:t>
            </a:r>
          </a:p>
          <a:p>
            <a:pPr marL="406908" lvl="1" defTabSz="813816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8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Multiple previous episodes</a:t>
            </a:r>
          </a:p>
          <a:p>
            <a:pPr marL="406908" lvl="1" defTabSz="813816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8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PMH: CAD, CABG, DM</a:t>
            </a:r>
          </a:p>
          <a:p>
            <a:pPr marL="406908" lvl="1" defTabSz="813816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8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Physical exam normal</a:t>
            </a:r>
          </a:p>
          <a:p>
            <a:pPr marL="406908" lvl="1" defTabSz="813816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8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ECG: LBBB</a:t>
            </a:r>
          </a:p>
          <a:p>
            <a:pPr marL="406908" lvl="1" defTabSz="813816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78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406908" lvl="1" defTabSz="813816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8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She is well in your ED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1973FADA-1FDE-4848-B4D6-130C4E09F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514" y="5418174"/>
            <a:ext cx="1969443" cy="6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813816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178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What will be management?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" name="Picture 1" descr="old-lady-2724163_19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53" y="711431"/>
            <a:ext cx="8301880" cy="54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017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393" name="Rectangle 14439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D32722D0-3763-47EB-ACC5-93312C30D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5400" i="0">
                <a:latin typeface="Arial" panose="020B0604020202020204" pitchFamily="34" charset="0"/>
              </a:rPr>
              <a:t>Case 1</a:t>
            </a:r>
          </a:p>
        </p:txBody>
      </p:sp>
      <p:sp>
        <p:nvSpPr>
          <p:cNvPr id="14439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4389" name="Rectangle 3">
            <a:extLst>
              <a:ext uri="{FF2B5EF4-FFF2-40B4-BE49-F238E27FC236}">
                <a16:creationId xmlns:a16="http://schemas.microsoft.com/office/drawing/2014/main" id="{41AA0A72-9BE0-7E9E-C1EF-72FBCF2CD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01350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ple_Leafs_(3384828078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79830"/>
            <a:ext cx="10905066" cy="449833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18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5" name="Rectangle 14746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309F2CBE-937F-4629-94C9-B5FE57623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200" i="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 2</a:t>
            </a: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D4BA7403-2D46-4C1A-8459-301D7E36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787" y="1675227"/>
            <a:ext cx="8532425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2F370DD8-2F75-4848-8F32-F658692CF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0">
                <a:latin typeface="Arial" panose="020B0604020202020204" pitchFamily="34" charset="0"/>
              </a:rPr>
              <a:t>Case 2</a:t>
            </a:r>
          </a:p>
        </p:txBody>
      </p:sp>
      <p:graphicFrame>
        <p:nvGraphicFramePr>
          <p:cNvPr id="149509" name="Rectangle 3">
            <a:extLst>
              <a:ext uri="{FF2B5EF4-FFF2-40B4-BE49-F238E27FC236}">
                <a16:creationId xmlns:a16="http://schemas.microsoft.com/office/drawing/2014/main" id="{0A0A0934-DB65-6176-164E-0CEA099F7420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irl-1741941_192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308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442" name="Rectangle 1844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46" name="Rectangle 184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E755030F-A6F8-4A1C-B78E-97CEF5B4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93" y="2718054"/>
            <a:ext cx="5844511" cy="3207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ea typeface="+mn-ea"/>
              </a:rPr>
              <a:t>Young female of 28 </a:t>
            </a:r>
            <a:r>
              <a:rPr lang="en-US" altLang="en-US" sz="2000" dirty="0" err="1">
                <a:latin typeface="+mn-lt"/>
                <a:ea typeface="+mn-ea"/>
              </a:rPr>
              <a:t>yo</a:t>
            </a:r>
            <a:r>
              <a:rPr lang="en-US" altLang="en-US" sz="2000" dirty="0">
                <a:latin typeface="+mn-lt"/>
                <a:ea typeface="+mn-ea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ea typeface="+mn-ea"/>
              </a:rPr>
              <a:t>Felt weak in the subway station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ea typeface="+mn-ea"/>
              </a:rPr>
              <a:t>Then passed out as she tried to get up from her seat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ea typeface="+mn-ea"/>
              </a:rPr>
              <a:t>Now in your clinic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ea typeface="+mn-ea"/>
              </a:rPr>
              <a:t>What work-up would you like?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17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51751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585" name="Rectangle 15258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E451BA2E-C43B-4EFD-8837-FE78B8465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200" i="0">
                <a:latin typeface="Arial" panose="020B0604020202020204" pitchFamily="34" charset="0"/>
              </a:rPr>
              <a:t>Case 3</a:t>
            </a:r>
          </a:p>
        </p:txBody>
      </p:sp>
      <p:graphicFrame>
        <p:nvGraphicFramePr>
          <p:cNvPr id="152581" name="Rectangle 3">
            <a:extLst>
              <a:ext uri="{FF2B5EF4-FFF2-40B4-BE49-F238E27FC236}">
                <a16:creationId xmlns:a16="http://schemas.microsoft.com/office/drawing/2014/main" id="{67BEF531-7B66-ECED-DFD0-8A6A96760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8631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8" name="Rectangle 2048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490" name="Rectangle 2048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492" name="Rectangle 2049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A100C74-AB82-4E70-82DB-210BA3409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i="0">
                <a:latin typeface="Arial" panose="020B0604020202020204" pitchFamily="34" charset="0"/>
              </a:rPr>
              <a:t>Definition</a:t>
            </a:r>
          </a:p>
        </p:txBody>
      </p:sp>
      <p:sp>
        <p:nvSpPr>
          <p:cNvPr id="20494" name="Rectangle 2049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F9F2B07-B225-4141-8BE7-9CE55AE8E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Greek origin </a:t>
            </a:r>
            <a:r>
              <a:rPr lang="ja-JP" altLang="en-US" sz="2200">
                <a:latin typeface="Arial" panose="020B0604020202020204" pitchFamily="34" charset="0"/>
              </a:rPr>
              <a:t>“</a:t>
            </a:r>
            <a:r>
              <a:rPr lang="en-US" altLang="ja-JP" sz="2200">
                <a:latin typeface="Arial" panose="020B0604020202020204" pitchFamily="34" charset="0"/>
              </a:rPr>
              <a:t>synkoptein</a:t>
            </a:r>
            <a:r>
              <a:rPr lang="ja-JP" altLang="en-US" sz="2200">
                <a:latin typeface="Arial" panose="020B0604020202020204" pitchFamily="34" charset="0"/>
              </a:rPr>
              <a:t>”</a:t>
            </a:r>
            <a:r>
              <a:rPr lang="en-US" altLang="ja-JP" sz="2200">
                <a:latin typeface="Arial" panose="020B0604020202020204" pitchFamily="34" charset="0"/>
              </a:rPr>
              <a:t> meaning </a:t>
            </a:r>
            <a:r>
              <a:rPr lang="ja-JP" altLang="en-US" sz="2200">
                <a:latin typeface="Arial" panose="020B0604020202020204" pitchFamily="34" charset="0"/>
              </a:rPr>
              <a:t>“</a:t>
            </a:r>
            <a:r>
              <a:rPr lang="en-US" altLang="ja-JP" sz="2200">
                <a:latin typeface="Arial" panose="020B0604020202020204" pitchFamily="34" charset="0"/>
              </a:rPr>
              <a:t>to cut short</a:t>
            </a:r>
            <a:r>
              <a:rPr lang="ja-JP" altLang="en-US" sz="2200">
                <a:latin typeface="Arial" panose="020B0604020202020204" pitchFamily="34" charset="0"/>
              </a:rPr>
              <a:t>”</a:t>
            </a:r>
            <a:r>
              <a:rPr lang="en-US" altLang="ja-JP" sz="2200">
                <a:latin typeface="Arial" panose="020B0604020202020204" pitchFamily="34" charset="0"/>
              </a:rPr>
              <a:t>, pause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Sudden transient loss of consciousness with concurrent diminution in postural tone followed by </a:t>
            </a:r>
            <a:r>
              <a:rPr lang="en-US" altLang="en-US" sz="2200" u="sng">
                <a:latin typeface="Arial" panose="020B0604020202020204" pitchFamily="34" charset="0"/>
              </a:rPr>
              <a:t>spontaneous recovery, and absence of neurological sequelae</a:t>
            </a:r>
            <a:r>
              <a:rPr lang="en-US" altLang="en-US" sz="220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	vs pre-syncope (near-syncope)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632" name="Rectangle 15463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26" name="Title 1">
            <a:extLst>
              <a:ext uri="{FF2B5EF4-FFF2-40B4-BE49-F238E27FC236}">
                <a16:creationId xmlns:a16="http://schemas.microsoft.com/office/drawing/2014/main" id="{FD8E280F-1E91-4EBC-A9EF-8287A8036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800" b="0" i="0" cap="none"/>
              <a:t>Vu’s Top 10 take home messages</a:t>
            </a:r>
          </a:p>
        </p:txBody>
      </p:sp>
      <p:sp>
        <p:nvSpPr>
          <p:cNvPr id="154634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636" name="Rectangle 1546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4628" name="Picture 154627" descr="Sparklers on glass jar">
            <a:extLst>
              <a:ext uri="{FF2B5EF4-FFF2-40B4-BE49-F238E27FC236}">
                <a16:creationId xmlns:a16="http://schemas.microsoft.com/office/drawing/2014/main" id="{83ADEE29-B28C-1017-A3C5-482B7B3C0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9" r="15159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656" name="Rectangle 1556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0" name="Title 1">
            <a:extLst>
              <a:ext uri="{FF2B5EF4-FFF2-40B4-BE49-F238E27FC236}">
                <a16:creationId xmlns:a16="http://schemas.microsoft.com/office/drawing/2014/main" id="{8070F191-7942-4976-827A-2655F3E73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10</a:t>
            </a:r>
          </a:p>
        </p:txBody>
      </p:sp>
      <p:sp>
        <p:nvSpPr>
          <p:cNvPr id="15565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3597D-4045-4C94-B6C9-8E44CDC5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ea typeface="ＭＳ Ｐゴシック" charset="0"/>
              </a:rPr>
              <a:t>Diagnose benign causes</a:t>
            </a:r>
          </a:p>
          <a:p>
            <a:pPr marL="0" indent="0">
              <a:buNone/>
              <a:defRPr/>
            </a:pPr>
            <a:endParaRPr lang="en-US" sz="2200">
              <a:ea typeface="ＭＳ Ｐゴシック" charset="0"/>
            </a:endParaRPr>
          </a:p>
        </p:txBody>
      </p:sp>
      <p:pic>
        <p:nvPicPr>
          <p:cNvPr id="155652" name="Picture 155651" descr="Close-up unopened pill packets">
            <a:extLst>
              <a:ext uri="{FF2B5EF4-FFF2-40B4-BE49-F238E27FC236}">
                <a16:creationId xmlns:a16="http://schemas.microsoft.com/office/drawing/2014/main" id="{29995A12-B8B8-DF93-1729-1941770AA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1" r="139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681" name="Rectangle 1566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74" name="Title 1">
            <a:extLst>
              <a:ext uri="{FF2B5EF4-FFF2-40B4-BE49-F238E27FC236}">
                <a16:creationId xmlns:a16="http://schemas.microsoft.com/office/drawing/2014/main" id="{D1F19BF6-8A0B-445E-9E61-C7D1A492C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9</a:t>
            </a:r>
          </a:p>
        </p:txBody>
      </p:sp>
      <p:sp>
        <p:nvSpPr>
          <p:cNvPr id="1566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75" name="Content Placeholder 2">
            <a:extLst>
              <a:ext uri="{FF2B5EF4-FFF2-40B4-BE49-F238E27FC236}">
                <a16:creationId xmlns:a16="http://schemas.microsoft.com/office/drawing/2014/main" id="{48004991-ED48-46D7-8522-BAC9C24837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>
                <a:latin typeface="Arial" panose="020B0604020202020204" pitchFamily="34" charset="0"/>
              </a:rPr>
              <a:t>EPS in patients with organic heart disease</a:t>
            </a:r>
          </a:p>
        </p:txBody>
      </p:sp>
      <p:pic>
        <p:nvPicPr>
          <p:cNvPr id="156677" name="Picture 156676" descr="Stethoscope">
            <a:extLst>
              <a:ext uri="{FF2B5EF4-FFF2-40B4-BE49-F238E27FC236}">
                <a16:creationId xmlns:a16="http://schemas.microsoft.com/office/drawing/2014/main" id="{8E405C77-EDF1-DB2A-E2DC-A84FFC4DC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7" r="1375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705" name="Rectangle 15770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8" name="Title 1">
            <a:extLst>
              <a:ext uri="{FF2B5EF4-FFF2-40B4-BE49-F238E27FC236}">
                <a16:creationId xmlns:a16="http://schemas.microsoft.com/office/drawing/2014/main" id="{F43F09B4-CF83-4C00-B414-B7EC873A4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8</a:t>
            </a:r>
          </a:p>
        </p:txBody>
      </p:sp>
      <p:sp>
        <p:nvSpPr>
          <p:cNvPr id="15770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9" name="Content Placeholder 2">
            <a:extLst>
              <a:ext uri="{FF2B5EF4-FFF2-40B4-BE49-F238E27FC236}">
                <a16:creationId xmlns:a16="http://schemas.microsoft.com/office/drawing/2014/main" id="{ECADCE58-0445-44E5-B93A-3F8167B58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>
                <a:latin typeface="Arial" panose="020B0604020202020204" pitchFamily="34" charset="0"/>
              </a:rPr>
              <a:t>Holter for patients with heart disease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Loop monitoring in patients with frequent events and normal hearts</a:t>
            </a:r>
          </a:p>
        </p:txBody>
      </p:sp>
      <p:pic>
        <p:nvPicPr>
          <p:cNvPr id="157701" name="Picture 157700" descr="Cardiogram">
            <a:extLst>
              <a:ext uri="{FF2B5EF4-FFF2-40B4-BE49-F238E27FC236}">
                <a16:creationId xmlns:a16="http://schemas.microsoft.com/office/drawing/2014/main" id="{93CEB9F6-E794-F7F8-9C39-C45EFAC6F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5" r="203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729" name="Rectangle 1587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22" name="Title 1">
            <a:extLst>
              <a:ext uri="{FF2B5EF4-FFF2-40B4-BE49-F238E27FC236}">
                <a16:creationId xmlns:a16="http://schemas.microsoft.com/office/drawing/2014/main" id="{F11740B3-9CDF-4030-85A8-BC848019A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i="0"/>
              <a:t>Message 7</a:t>
            </a:r>
          </a:p>
        </p:txBody>
      </p:sp>
      <p:sp>
        <p:nvSpPr>
          <p:cNvPr id="158723" name="Content Placeholder 2">
            <a:extLst>
              <a:ext uri="{FF2B5EF4-FFF2-40B4-BE49-F238E27FC236}">
                <a16:creationId xmlns:a16="http://schemas.microsoft.com/office/drawing/2014/main" id="{7EC1DEFD-1CE9-4BD6-ADFF-B15B83F839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2400"/>
              <a:t>Use clinical decision rules if initial risk is unclear (but know their limitations)</a:t>
            </a:r>
          </a:p>
        </p:txBody>
      </p:sp>
      <p:sp>
        <p:nvSpPr>
          <p:cNvPr id="15873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725" name="Picture 158724" descr="Wood human figure">
            <a:extLst>
              <a:ext uri="{FF2B5EF4-FFF2-40B4-BE49-F238E27FC236}">
                <a16:creationId xmlns:a16="http://schemas.microsoft.com/office/drawing/2014/main" id="{6AE1819E-908E-7B36-0722-3D98F2266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753" name="Rectangle 15975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46" name="Title 1">
            <a:extLst>
              <a:ext uri="{FF2B5EF4-FFF2-40B4-BE49-F238E27FC236}">
                <a16:creationId xmlns:a16="http://schemas.microsoft.com/office/drawing/2014/main" id="{45134927-325C-4FA3-A0EF-96349F72C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6</a:t>
            </a:r>
          </a:p>
        </p:txBody>
      </p:sp>
      <p:sp>
        <p:nvSpPr>
          <p:cNvPr id="15975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47" name="Content Placeholder 2">
            <a:extLst>
              <a:ext uri="{FF2B5EF4-FFF2-40B4-BE49-F238E27FC236}">
                <a16:creationId xmlns:a16="http://schemas.microsoft.com/office/drawing/2014/main" id="{79FBF6D7-7E4A-438D-9D8C-74BCD34C50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/>
              <a:t>History, physical examination, and ECG form the cornerstone of the syncope work-up</a:t>
            </a:r>
          </a:p>
          <a:p>
            <a:r>
              <a:rPr lang="en-US" altLang="en-US" sz="2200"/>
              <a:t>Careful (and painful) history give you the diagnosis in almost all cases</a:t>
            </a:r>
          </a:p>
        </p:txBody>
      </p:sp>
      <p:pic>
        <p:nvPicPr>
          <p:cNvPr id="159749" name="Picture 159748" descr="Desk with stethoscope and computer keyboard">
            <a:extLst>
              <a:ext uri="{FF2B5EF4-FFF2-40B4-BE49-F238E27FC236}">
                <a16:creationId xmlns:a16="http://schemas.microsoft.com/office/drawing/2014/main" id="{FE5E7F9F-D177-7E75-29F9-F934A38C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777" name="Rectangle 16077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0" name="Title 1">
            <a:extLst>
              <a:ext uri="{FF2B5EF4-FFF2-40B4-BE49-F238E27FC236}">
                <a16:creationId xmlns:a16="http://schemas.microsoft.com/office/drawing/2014/main" id="{5B021925-E39F-4BFE-99F3-8AA520FE0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5</a:t>
            </a:r>
          </a:p>
        </p:txBody>
      </p:sp>
      <p:sp>
        <p:nvSpPr>
          <p:cNvPr id="16077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1" name="Content Placeholder 2">
            <a:extLst>
              <a:ext uri="{FF2B5EF4-FFF2-40B4-BE49-F238E27FC236}">
                <a16:creationId xmlns:a16="http://schemas.microsoft.com/office/drawing/2014/main" id="{734A5E3A-E078-496C-85B9-545241FF7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 b="1" i="1"/>
              <a:t>IDENTIFY</a:t>
            </a:r>
            <a:r>
              <a:rPr lang="en-US" altLang="en-US" sz="2200"/>
              <a:t> high risk criteria</a:t>
            </a:r>
          </a:p>
        </p:txBody>
      </p:sp>
      <p:pic>
        <p:nvPicPr>
          <p:cNvPr id="160773" name="Picture 160772" descr="Large skydiving group mid-air">
            <a:extLst>
              <a:ext uri="{FF2B5EF4-FFF2-40B4-BE49-F238E27FC236}">
                <a16:creationId xmlns:a16="http://schemas.microsoft.com/office/drawing/2014/main" id="{045FD75C-59DB-2861-80CD-FD20C7313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3" r="160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1801" name="Rectangle 16180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4" name="Title 1">
            <a:extLst>
              <a:ext uri="{FF2B5EF4-FFF2-40B4-BE49-F238E27FC236}">
                <a16:creationId xmlns:a16="http://schemas.microsoft.com/office/drawing/2014/main" id="{2D6C25C7-34AA-4A7B-B833-A0BE2EB03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4</a:t>
            </a:r>
          </a:p>
        </p:txBody>
      </p:sp>
      <p:sp>
        <p:nvSpPr>
          <p:cNvPr id="16180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5" name="Content Placeholder 2">
            <a:extLst>
              <a:ext uri="{FF2B5EF4-FFF2-40B4-BE49-F238E27FC236}">
                <a16:creationId xmlns:a16="http://schemas.microsoft.com/office/drawing/2014/main" id="{F399CB5F-B9CF-486E-A2A8-9B2410B19E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/>
              <a:t>High risk patients should receive cardiac consultation</a:t>
            </a:r>
          </a:p>
        </p:txBody>
      </p:sp>
      <p:pic>
        <p:nvPicPr>
          <p:cNvPr id="161797" name="Picture 161796" descr="Graph on document with pen">
            <a:extLst>
              <a:ext uri="{FF2B5EF4-FFF2-40B4-BE49-F238E27FC236}">
                <a16:creationId xmlns:a16="http://schemas.microsoft.com/office/drawing/2014/main" id="{66F6552E-22AE-3CAC-B0C6-EEE7317DA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5" r="966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825" name="Rectangle 1628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18" name="Title 1">
            <a:extLst>
              <a:ext uri="{FF2B5EF4-FFF2-40B4-BE49-F238E27FC236}">
                <a16:creationId xmlns:a16="http://schemas.microsoft.com/office/drawing/2014/main" id="{7B9265CD-A4D8-45EF-A1A3-C7B925BF7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3</a:t>
            </a:r>
          </a:p>
        </p:txBody>
      </p:sp>
      <p:sp>
        <p:nvSpPr>
          <p:cNvPr id="1628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19" name="Content Placeholder 2">
            <a:extLst>
              <a:ext uri="{FF2B5EF4-FFF2-40B4-BE49-F238E27FC236}">
                <a16:creationId xmlns:a16="http://schemas.microsoft.com/office/drawing/2014/main" id="{9D29DCC9-851D-4355-B457-1B43E2814F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/>
              <a:t>Patients whom heart disease is known or those with exertional syncope should get cardiac testing (echo)</a:t>
            </a:r>
          </a:p>
        </p:txBody>
      </p:sp>
      <p:pic>
        <p:nvPicPr>
          <p:cNvPr id="162821" name="Picture 162820" descr="Cardiogram">
            <a:extLst>
              <a:ext uri="{FF2B5EF4-FFF2-40B4-BE49-F238E27FC236}">
                <a16:creationId xmlns:a16="http://schemas.microsoft.com/office/drawing/2014/main" id="{54FC14E4-9F8D-71A9-AB72-01B319F0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5" r="203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49" name="Rectangle 16384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42" name="Title 1">
            <a:extLst>
              <a:ext uri="{FF2B5EF4-FFF2-40B4-BE49-F238E27FC236}">
                <a16:creationId xmlns:a16="http://schemas.microsoft.com/office/drawing/2014/main" id="{CB0D3655-EBF1-485E-AB1C-480DBCB49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5400" i="0"/>
              <a:t>Message 2</a:t>
            </a:r>
          </a:p>
        </p:txBody>
      </p:sp>
      <p:sp>
        <p:nvSpPr>
          <p:cNvPr id="16385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43" name="Content Placeholder 2">
            <a:extLst>
              <a:ext uri="{FF2B5EF4-FFF2-40B4-BE49-F238E27FC236}">
                <a16:creationId xmlns:a16="http://schemas.microsoft.com/office/drawing/2014/main" id="{F904EDC1-9DE8-4EE2-9084-C50C6CF21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/>
              <a:t>Do an ECG on all patients</a:t>
            </a:r>
          </a:p>
        </p:txBody>
      </p:sp>
      <p:pic>
        <p:nvPicPr>
          <p:cNvPr id="163845" name="Picture 163844" descr="Cardiogram">
            <a:extLst>
              <a:ext uri="{FF2B5EF4-FFF2-40B4-BE49-F238E27FC236}">
                <a16:creationId xmlns:a16="http://schemas.microsoft.com/office/drawing/2014/main" id="{7050094C-4E1E-44CC-25AD-F59279C43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5" r="203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4116</Words>
  <Application>Microsoft Office PowerPoint</Application>
  <PresentationFormat>Widescreen</PresentationFormat>
  <Paragraphs>815</Paragraphs>
  <Slides>103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9" baseType="lpstr">
      <vt:lpstr>Arial</vt:lpstr>
      <vt:lpstr>Calibri</vt:lpstr>
      <vt:lpstr>Calibri Light</vt:lpstr>
      <vt:lpstr>Times New Roman</vt:lpstr>
      <vt:lpstr>Wingdings</vt:lpstr>
      <vt:lpstr>Office Theme</vt:lpstr>
      <vt:lpstr>An Efficient Approach to Assessing syncope in Your Office </vt:lpstr>
      <vt:lpstr>Learning Objectives</vt:lpstr>
      <vt:lpstr>PowerPoint Presentation</vt:lpstr>
      <vt:lpstr>PowerPoint Presentation</vt:lpstr>
      <vt:lpstr>PowerPoint Presentation</vt:lpstr>
      <vt:lpstr>Case 2</vt:lpstr>
      <vt:lpstr>PowerPoint Presentation</vt:lpstr>
      <vt:lpstr>PowerPoint Presentation</vt:lpstr>
      <vt:lpstr>Definition</vt:lpstr>
      <vt:lpstr>Syncope and…</vt:lpstr>
      <vt:lpstr>Syncope and nothing else…</vt:lpstr>
      <vt:lpstr>What is not Syncope!!!</vt:lpstr>
      <vt:lpstr>Syncope mimics</vt:lpstr>
      <vt:lpstr>PowerPoint Presentation</vt:lpstr>
      <vt:lpstr>Sudden Cardiac Death</vt:lpstr>
      <vt:lpstr>PowerPoint Presentation</vt:lpstr>
      <vt:lpstr>Epidemiology</vt:lpstr>
      <vt:lpstr>Incidence</vt:lpstr>
      <vt:lpstr>In General Practice</vt:lpstr>
      <vt:lpstr>In General Practice</vt:lpstr>
      <vt:lpstr>Incidence</vt:lpstr>
      <vt:lpstr>Mortality according to etiology</vt:lpstr>
      <vt:lpstr>Etiologies</vt:lpstr>
      <vt:lpstr>My classification</vt:lpstr>
      <vt:lpstr>Question 1</vt:lpstr>
      <vt:lpstr>Question 1</vt:lpstr>
      <vt:lpstr>Question 2</vt:lpstr>
      <vt:lpstr>Question 2</vt:lpstr>
      <vt:lpstr>PowerPoint Presentation</vt:lpstr>
      <vt:lpstr>Core work-up</vt:lpstr>
      <vt:lpstr>First step</vt:lpstr>
      <vt:lpstr>Question 3</vt:lpstr>
      <vt:lpstr>Question 3</vt:lpstr>
      <vt:lpstr>Painful History</vt:lpstr>
      <vt:lpstr>History</vt:lpstr>
      <vt:lpstr>History</vt:lpstr>
      <vt:lpstr>Historical independent predictors of an abnormal EPS</vt:lpstr>
      <vt:lpstr>PowerPoint Presentation</vt:lpstr>
      <vt:lpstr>ECG</vt:lpstr>
      <vt:lpstr>Normal ECG</vt:lpstr>
      <vt:lpstr>Things to look for on ECG</vt:lpstr>
      <vt:lpstr>History and ECG</vt:lpstr>
      <vt:lpstr>Basic laboratory testing</vt:lpstr>
      <vt:lpstr>Not so useful labs</vt:lpstr>
      <vt:lpstr>Cardiac testing</vt:lpstr>
      <vt:lpstr>Echocardiography</vt:lpstr>
      <vt:lpstr>PowerPoint Presentation</vt:lpstr>
      <vt:lpstr>Exercise stress testing</vt:lpstr>
      <vt:lpstr>24 Holter</vt:lpstr>
      <vt:lpstr>External Loop recorder</vt:lpstr>
      <vt:lpstr>Implantable Loop Recorder</vt:lpstr>
      <vt:lpstr>Dx yield of ILP</vt:lpstr>
      <vt:lpstr>Electrophysiology Study</vt:lpstr>
      <vt:lpstr>Tilt Table Test</vt:lpstr>
      <vt:lpstr>Tilt Table Test</vt:lpstr>
      <vt:lpstr>Neurological testing</vt:lpstr>
      <vt:lpstr>Neurological testing</vt:lpstr>
      <vt:lpstr>PowerPoint Presentation</vt:lpstr>
      <vt:lpstr>Why head CTs with syncope</vt:lpstr>
      <vt:lpstr>Ictal Syncope</vt:lpstr>
      <vt:lpstr>PowerPoint Presentation</vt:lpstr>
      <vt:lpstr>PowerPoint Presentation</vt:lpstr>
      <vt:lpstr>PowerPoint Presentation</vt:lpstr>
      <vt:lpstr>Strongly discouraged</vt:lpstr>
      <vt:lpstr>PowerPoint Presentation</vt:lpstr>
      <vt:lpstr>Choosing Wisely Canada</vt:lpstr>
      <vt:lpstr>Coloured-glasses</vt:lpstr>
      <vt:lpstr>Risk stratification based on prognostic factors</vt:lpstr>
      <vt:lpstr>Risk stratification 1</vt:lpstr>
      <vt:lpstr>San Francisco Syncope Rule</vt:lpstr>
      <vt:lpstr>San Francisco – Validation</vt:lpstr>
      <vt:lpstr>San Francisco – Elderly patients</vt:lpstr>
      <vt:lpstr>PowerPoint Presentation</vt:lpstr>
      <vt:lpstr>Boston Syncope Rule</vt:lpstr>
      <vt:lpstr>Boston Syncope Rule</vt:lpstr>
      <vt:lpstr>Canadian Syncope Score</vt:lpstr>
      <vt:lpstr>OESIL risk score</vt:lpstr>
      <vt:lpstr>OESIL risk Score</vt:lpstr>
      <vt:lpstr>Management should be…</vt:lpstr>
      <vt:lpstr>Vu’s Protocol</vt:lpstr>
      <vt:lpstr>What should we do then?</vt:lpstr>
      <vt:lpstr>Cases Revisited</vt:lpstr>
      <vt:lpstr>PowerPoint Presentation</vt:lpstr>
      <vt:lpstr>Case 1</vt:lpstr>
      <vt:lpstr>PowerPoint Presentation</vt:lpstr>
      <vt:lpstr>Case 2</vt:lpstr>
      <vt:lpstr>Case 2</vt:lpstr>
      <vt:lpstr>PowerPoint Presentation</vt:lpstr>
      <vt:lpstr>Case 3</vt:lpstr>
      <vt:lpstr>Vu’s Top 10 take home messages</vt:lpstr>
      <vt:lpstr>Message 10</vt:lpstr>
      <vt:lpstr>Message 9</vt:lpstr>
      <vt:lpstr>Message 8</vt:lpstr>
      <vt:lpstr>Message 7</vt:lpstr>
      <vt:lpstr>Message 6</vt:lpstr>
      <vt:lpstr>Message 5</vt:lpstr>
      <vt:lpstr>Message 4</vt:lpstr>
      <vt:lpstr>Message 3</vt:lpstr>
      <vt:lpstr>Message 2</vt:lpstr>
      <vt:lpstr>Message 1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Efficient Approach to syncope in the Office Setting</dc:title>
  <dc:creator>Vu Kiet Tran</dc:creator>
  <cp:lastModifiedBy>Deanne McKay</cp:lastModifiedBy>
  <cp:revision>30</cp:revision>
  <dcterms:created xsi:type="dcterms:W3CDTF">2022-11-09T02:15:48Z</dcterms:created>
  <dcterms:modified xsi:type="dcterms:W3CDTF">2023-10-30T12:05:11Z</dcterms:modified>
</cp:coreProperties>
</file>