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webextensions/webextension1.xml" ContentType="application/vnd.ms-office.webextension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344" r:id="rId2"/>
    <p:sldId id="335" r:id="rId3"/>
    <p:sldId id="278" r:id="rId4"/>
    <p:sldId id="345" r:id="rId5"/>
    <p:sldId id="346" r:id="rId6"/>
    <p:sldId id="337" r:id="rId7"/>
    <p:sldId id="349" r:id="rId8"/>
    <p:sldId id="279" r:id="rId9"/>
    <p:sldId id="280" r:id="rId10"/>
    <p:sldId id="332" r:id="rId11"/>
    <p:sldId id="333" r:id="rId12"/>
    <p:sldId id="285" r:id="rId13"/>
    <p:sldId id="286" r:id="rId14"/>
    <p:sldId id="281" r:id="rId15"/>
    <p:sldId id="257" r:id="rId16"/>
    <p:sldId id="258" r:id="rId17"/>
    <p:sldId id="262" r:id="rId18"/>
    <p:sldId id="283" r:id="rId19"/>
    <p:sldId id="287" r:id="rId20"/>
    <p:sldId id="260" r:id="rId21"/>
    <p:sldId id="289" r:id="rId22"/>
    <p:sldId id="288" r:id="rId23"/>
    <p:sldId id="299" r:id="rId24"/>
    <p:sldId id="330" r:id="rId25"/>
    <p:sldId id="271" r:id="rId26"/>
    <p:sldId id="272" r:id="rId27"/>
    <p:sldId id="293" r:id="rId28"/>
    <p:sldId id="350" r:id="rId29"/>
    <p:sldId id="265" r:id="rId30"/>
    <p:sldId id="291" r:id="rId31"/>
    <p:sldId id="351" r:id="rId32"/>
    <p:sldId id="352" r:id="rId33"/>
    <p:sldId id="295" r:id="rId34"/>
    <p:sldId id="298" r:id="rId35"/>
    <p:sldId id="296" r:id="rId36"/>
    <p:sldId id="270" r:id="rId37"/>
    <p:sldId id="267" r:id="rId38"/>
    <p:sldId id="268" r:id="rId39"/>
    <p:sldId id="300" r:id="rId40"/>
    <p:sldId id="269" r:id="rId41"/>
    <p:sldId id="353" r:id="rId42"/>
    <p:sldId id="276" r:id="rId43"/>
    <p:sldId id="319" r:id="rId44"/>
    <p:sldId id="315" r:id="rId45"/>
    <p:sldId id="355" r:id="rId46"/>
    <p:sldId id="301" r:id="rId47"/>
    <p:sldId id="277" r:id="rId48"/>
    <p:sldId id="302" r:id="rId49"/>
    <p:sldId id="303" r:id="rId50"/>
    <p:sldId id="305" r:id="rId51"/>
    <p:sldId id="306" r:id="rId52"/>
    <p:sldId id="309" r:id="rId53"/>
    <p:sldId id="307" r:id="rId54"/>
    <p:sldId id="308" r:id="rId55"/>
    <p:sldId id="310" r:id="rId56"/>
    <p:sldId id="391" r:id="rId57"/>
    <p:sldId id="409" r:id="rId58"/>
    <p:sldId id="311" r:id="rId59"/>
    <p:sldId id="314" r:id="rId60"/>
    <p:sldId id="317" r:id="rId61"/>
    <p:sldId id="318" r:id="rId62"/>
    <p:sldId id="356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348" r:id="rId81"/>
    <p:sldId id="34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8F4"/>
    <a:srgbClr val="D4B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7"/>
    <p:restoredTop sz="94703"/>
  </p:normalViewPr>
  <p:slideViewPr>
    <p:cSldViewPr snapToGrid="0">
      <p:cViewPr varScale="1">
        <p:scale>
          <a:sx n="76" d="100"/>
          <a:sy n="76" d="100"/>
        </p:scale>
        <p:origin x="1022" y="53"/>
      </p:cViewPr>
      <p:guideLst/>
    </p:cSldViewPr>
  </p:slideViewPr>
  <p:outlineViewPr>
    <p:cViewPr>
      <p:scale>
        <a:sx n="33" d="100"/>
        <a:sy n="33" d="100"/>
      </p:scale>
      <p:origin x="0" y="-33792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B3E73-EAB9-4413-8E92-1B5DC3652373}" type="doc">
      <dgm:prSet loTypeId="urn:microsoft.com/office/officeart/2005/8/layout/b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B998CC-F5F9-4CBE-9774-B68C366A58A5}">
      <dgm:prSet/>
      <dgm:spPr/>
      <dgm:t>
        <a:bodyPr/>
        <a:lstStyle/>
        <a:p>
          <a:r>
            <a:rPr lang="en-CA" b="1" i="0" dirty="0" err="1">
              <a:solidFill>
                <a:schemeClr val="accent4">
                  <a:lumMod val="60000"/>
                  <a:lumOff val="40000"/>
                </a:schemeClr>
              </a:solidFill>
            </a:rPr>
            <a:t>Argenziano</a:t>
          </a:r>
          <a:r>
            <a:rPr lang="en-CA" b="1" i="0" dirty="0">
              <a:solidFill>
                <a:schemeClr val="accent4">
                  <a:lumMod val="60000"/>
                  <a:lumOff val="40000"/>
                </a:schemeClr>
              </a:solidFill>
            </a:rPr>
            <a:t>  G, </a:t>
          </a:r>
          <a:r>
            <a:rPr lang="en-CA" b="1" i="0" dirty="0" err="1">
              <a:solidFill>
                <a:schemeClr val="accent4">
                  <a:lumMod val="60000"/>
                  <a:lumOff val="40000"/>
                </a:schemeClr>
              </a:solidFill>
            </a:rPr>
            <a:t>Soyer</a:t>
          </a:r>
          <a:r>
            <a:rPr lang="en-CA" b="1" i="0" dirty="0">
              <a:solidFill>
                <a:schemeClr val="accent4">
                  <a:lumMod val="60000"/>
                  <a:lumOff val="40000"/>
                </a:schemeClr>
              </a:solidFill>
            </a:rPr>
            <a:t>  HP, </a:t>
          </a:r>
          <a:r>
            <a:rPr lang="en-CA" b="1" i="0" dirty="0" err="1">
              <a:solidFill>
                <a:schemeClr val="accent4">
                  <a:lumMod val="60000"/>
                  <a:lumOff val="40000"/>
                </a:schemeClr>
              </a:solidFill>
            </a:rPr>
            <a:t>Chimenti</a:t>
          </a:r>
          <a:r>
            <a:rPr lang="en-CA" b="1" i="0" dirty="0">
              <a:solidFill>
                <a:schemeClr val="accent4">
                  <a:lumMod val="60000"/>
                  <a:lumOff val="40000"/>
                </a:schemeClr>
              </a:solidFill>
            </a:rPr>
            <a:t>  S, et al. Dermoscopy of pigmented skin lesions: results of a consensus meeting via the Internet. J Am Acad Dermatol2003;48(5):679-93</a:t>
          </a:r>
          <a:endParaRPr lang="en-US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DE1DE78B-A642-4026-8DDC-8A87DCE41F9F}" type="parTrans" cxnId="{AE5A67DA-C67D-480B-9EBD-5BB1CEEF22BD}">
      <dgm:prSet/>
      <dgm:spPr/>
      <dgm:t>
        <a:bodyPr/>
        <a:lstStyle/>
        <a:p>
          <a:endParaRPr lang="en-US"/>
        </a:p>
      </dgm:t>
    </dgm:pt>
    <dgm:pt modelId="{0F298583-42E7-4B4E-92E1-274124963A96}" type="sibTrans" cxnId="{AE5A67DA-C67D-480B-9EBD-5BB1CEEF22BD}">
      <dgm:prSet/>
      <dgm:spPr/>
      <dgm:t>
        <a:bodyPr/>
        <a:lstStyle/>
        <a:p>
          <a:endParaRPr lang="en-US"/>
        </a:p>
      </dgm:t>
    </dgm:pt>
    <dgm:pt modelId="{188F866E-3B6C-4616-BEE2-9271BB1EDD4F}">
      <dgm:prSet/>
      <dgm:spPr/>
      <dgm:t>
        <a:bodyPr/>
        <a:lstStyle/>
        <a:p>
          <a:r>
            <a:rPr lang="en-CA" b="0" i="0" dirty="0"/>
            <a:t>Consensus among dermatologists  that pattern analysis had the highest sensitivity, specificity, and diagnostic accuracy for detecting malignant melanoma </a:t>
          </a:r>
          <a:endParaRPr lang="en-US" dirty="0"/>
        </a:p>
      </dgm:t>
    </dgm:pt>
    <dgm:pt modelId="{A71DC502-D371-4447-975D-5E3710A73B39}" type="parTrans" cxnId="{3D659079-6BA9-4195-B860-23E557FE02A9}">
      <dgm:prSet/>
      <dgm:spPr/>
      <dgm:t>
        <a:bodyPr/>
        <a:lstStyle/>
        <a:p>
          <a:endParaRPr lang="en-US"/>
        </a:p>
      </dgm:t>
    </dgm:pt>
    <dgm:pt modelId="{05C2BCE0-90EC-4EBD-9E9E-EA871BF7BCAC}" type="sibTrans" cxnId="{3D659079-6BA9-4195-B860-23E557FE02A9}">
      <dgm:prSet/>
      <dgm:spPr/>
      <dgm:t>
        <a:bodyPr/>
        <a:lstStyle/>
        <a:p>
          <a:endParaRPr lang="en-US"/>
        </a:p>
      </dgm:t>
    </dgm:pt>
    <dgm:pt modelId="{ABF0E803-778C-4247-B155-3418569FD388}">
      <dgm:prSet/>
      <dgm:spPr/>
      <dgm:t>
        <a:bodyPr/>
        <a:lstStyle/>
        <a:p>
          <a:r>
            <a:rPr lang="en-CA" dirty="0"/>
            <a:t>This algorithm requires extensive knowledge and training to recognize the morphology of both normal and abnormal structures of the skin. It is applicable to both pigmented lesions, </a:t>
          </a:r>
          <a:r>
            <a:rPr lang="en-CA" u="none" dirty="0"/>
            <a:t>non pigmented</a:t>
          </a:r>
          <a:r>
            <a:rPr lang="en-CA" dirty="0"/>
            <a:t> lesions, parasites, hair, nails and other skin related structures.</a:t>
          </a:r>
          <a:endParaRPr lang="en-US" dirty="0"/>
        </a:p>
      </dgm:t>
    </dgm:pt>
    <dgm:pt modelId="{651F8CB2-BB6F-4502-BD6D-3229CF5A9CF1}" type="parTrans" cxnId="{58307D82-C434-4E13-8DF3-5632928689F0}">
      <dgm:prSet/>
      <dgm:spPr/>
      <dgm:t>
        <a:bodyPr/>
        <a:lstStyle/>
        <a:p>
          <a:endParaRPr lang="en-US"/>
        </a:p>
      </dgm:t>
    </dgm:pt>
    <dgm:pt modelId="{6EF4FCEB-A74C-4DC0-B2B5-0DA55E1F9E23}" type="sibTrans" cxnId="{58307D82-C434-4E13-8DF3-5632928689F0}">
      <dgm:prSet/>
      <dgm:spPr/>
      <dgm:t>
        <a:bodyPr/>
        <a:lstStyle/>
        <a:p>
          <a:endParaRPr lang="en-US"/>
        </a:p>
      </dgm:t>
    </dgm:pt>
    <dgm:pt modelId="{E28598FF-9D6A-F045-9700-634AF89CA2A8}" type="pres">
      <dgm:prSet presAssocID="{A04B3E73-EAB9-4413-8E92-1B5DC3652373}" presName="Name0" presStyleCnt="0">
        <dgm:presLayoutVars>
          <dgm:dir/>
          <dgm:resizeHandles/>
        </dgm:presLayoutVars>
      </dgm:prSet>
      <dgm:spPr/>
    </dgm:pt>
    <dgm:pt modelId="{57A9619C-0E3C-C14F-BA96-DF99DB5E3BC2}" type="pres">
      <dgm:prSet presAssocID="{7BB998CC-F5F9-4CBE-9774-B68C366A58A5}" presName="compNode" presStyleCnt="0"/>
      <dgm:spPr/>
    </dgm:pt>
    <dgm:pt modelId="{97E20E1B-B060-614A-9F3D-DCC9093B5610}" type="pres">
      <dgm:prSet presAssocID="{7BB998CC-F5F9-4CBE-9774-B68C366A58A5}" presName="dummyConnPt" presStyleCnt="0"/>
      <dgm:spPr/>
    </dgm:pt>
    <dgm:pt modelId="{B7CA9C4E-C1DC-9E4A-94CC-CEE2EAA7B36B}" type="pres">
      <dgm:prSet presAssocID="{7BB998CC-F5F9-4CBE-9774-B68C366A58A5}" presName="node" presStyleLbl="node1" presStyleIdx="0" presStyleCnt="1">
        <dgm:presLayoutVars>
          <dgm:bulletEnabled val="1"/>
        </dgm:presLayoutVars>
      </dgm:prSet>
      <dgm:spPr/>
    </dgm:pt>
  </dgm:ptLst>
  <dgm:cxnLst>
    <dgm:cxn modelId="{90624749-C906-F44A-9337-D8FE5391C7B1}" type="presOf" srcId="{7BB998CC-F5F9-4CBE-9774-B68C366A58A5}" destId="{B7CA9C4E-C1DC-9E4A-94CC-CEE2EAA7B36B}" srcOrd="0" destOrd="0" presId="urn:microsoft.com/office/officeart/2005/8/layout/bProcess4"/>
    <dgm:cxn modelId="{2DA51270-374E-FB4A-8450-BFD35DFCF760}" type="presOf" srcId="{A04B3E73-EAB9-4413-8E92-1B5DC3652373}" destId="{E28598FF-9D6A-F045-9700-634AF89CA2A8}" srcOrd="0" destOrd="0" presId="urn:microsoft.com/office/officeart/2005/8/layout/bProcess4"/>
    <dgm:cxn modelId="{3D659079-6BA9-4195-B860-23E557FE02A9}" srcId="{7BB998CC-F5F9-4CBE-9774-B68C366A58A5}" destId="{188F866E-3B6C-4616-BEE2-9271BB1EDD4F}" srcOrd="0" destOrd="0" parTransId="{A71DC502-D371-4447-975D-5E3710A73B39}" sibTransId="{05C2BCE0-90EC-4EBD-9E9E-EA871BF7BCAC}"/>
    <dgm:cxn modelId="{58307D82-C434-4E13-8DF3-5632928689F0}" srcId="{7BB998CC-F5F9-4CBE-9774-B68C366A58A5}" destId="{ABF0E803-778C-4247-B155-3418569FD388}" srcOrd="1" destOrd="0" parTransId="{651F8CB2-BB6F-4502-BD6D-3229CF5A9CF1}" sibTransId="{6EF4FCEB-A74C-4DC0-B2B5-0DA55E1F9E23}"/>
    <dgm:cxn modelId="{3BA086B0-359C-F343-9220-C1B7E7FF92EF}" type="presOf" srcId="{ABF0E803-778C-4247-B155-3418569FD388}" destId="{B7CA9C4E-C1DC-9E4A-94CC-CEE2EAA7B36B}" srcOrd="0" destOrd="2" presId="urn:microsoft.com/office/officeart/2005/8/layout/bProcess4"/>
    <dgm:cxn modelId="{228EE4CC-16D5-2E4E-B38E-06AC9482710D}" type="presOf" srcId="{188F866E-3B6C-4616-BEE2-9271BB1EDD4F}" destId="{B7CA9C4E-C1DC-9E4A-94CC-CEE2EAA7B36B}" srcOrd="0" destOrd="1" presId="urn:microsoft.com/office/officeart/2005/8/layout/bProcess4"/>
    <dgm:cxn modelId="{AE5A67DA-C67D-480B-9EBD-5BB1CEEF22BD}" srcId="{A04B3E73-EAB9-4413-8E92-1B5DC3652373}" destId="{7BB998CC-F5F9-4CBE-9774-B68C366A58A5}" srcOrd="0" destOrd="0" parTransId="{DE1DE78B-A642-4026-8DDC-8A87DCE41F9F}" sibTransId="{0F298583-42E7-4B4E-92E1-274124963A96}"/>
    <dgm:cxn modelId="{F45F8ED1-B5F0-5442-B35D-DDF15671E309}" type="presParOf" srcId="{E28598FF-9D6A-F045-9700-634AF89CA2A8}" destId="{57A9619C-0E3C-C14F-BA96-DF99DB5E3BC2}" srcOrd="0" destOrd="0" presId="urn:microsoft.com/office/officeart/2005/8/layout/bProcess4"/>
    <dgm:cxn modelId="{99AAADF0-C906-084E-A8C0-DC87AC87EC3A}" type="presParOf" srcId="{57A9619C-0E3C-C14F-BA96-DF99DB5E3BC2}" destId="{97E20E1B-B060-614A-9F3D-DCC9093B5610}" srcOrd="0" destOrd="0" presId="urn:microsoft.com/office/officeart/2005/8/layout/bProcess4"/>
    <dgm:cxn modelId="{AF27A77F-DB2E-7443-86C8-47EE48F6CAD0}" type="presParOf" srcId="{57A9619C-0E3C-C14F-BA96-DF99DB5E3BC2}" destId="{B7CA9C4E-C1DC-9E4A-94CC-CEE2EAA7B36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A9C4E-C1DC-9E4A-94CC-CEE2EAA7B36B}">
      <dsp:nvSpPr>
        <dsp:cNvPr id="0" name=""/>
        <dsp:cNvSpPr/>
      </dsp:nvSpPr>
      <dsp:spPr>
        <a:xfrm>
          <a:off x="210517" y="2691"/>
          <a:ext cx="10094565" cy="6056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b="1" i="0" kern="1200" dirty="0" err="1">
              <a:solidFill>
                <a:schemeClr val="accent4">
                  <a:lumMod val="60000"/>
                  <a:lumOff val="40000"/>
                </a:schemeClr>
              </a:solidFill>
            </a:rPr>
            <a:t>Argenziano</a:t>
          </a:r>
          <a:r>
            <a:rPr lang="en-CA" sz="3600" b="1" i="0" kern="1200" dirty="0">
              <a:solidFill>
                <a:schemeClr val="accent4">
                  <a:lumMod val="60000"/>
                  <a:lumOff val="40000"/>
                </a:schemeClr>
              </a:solidFill>
            </a:rPr>
            <a:t>  G, </a:t>
          </a:r>
          <a:r>
            <a:rPr lang="en-CA" sz="3600" b="1" i="0" kern="1200" dirty="0" err="1">
              <a:solidFill>
                <a:schemeClr val="accent4">
                  <a:lumMod val="60000"/>
                  <a:lumOff val="40000"/>
                </a:schemeClr>
              </a:solidFill>
            </a:rPr>
            <a:t>Soyer</a:t>
          </a:r>
          <a:r>
            <a:rPr lang="en-CA" sz="3600" b="1" i="0" kern="1200" dirty="0">
              <a:solidFill>
                <a:schemeClr val="accent4">
                  <a:lumMod val="60000"/>
                  <a:lumOff val="40000"/>
                </a:schemeClr>
              </a:solidFill>
            </a:rPr>
            <a:t>  HP, </a:t>
          </a:r>
          <a:r>
            <a:rPr lang="en-CA" sz="3600" b="1" i="0" kern="1200" dirty="0" err="1">
              <a:solidFill>
                <a:schemeClr val="accent4">
                  <a:lumMod val="60000"/>
                  <a:lumOff val="40000"/>
                </a:schemeClr>
              </a:solidFill>
            </a:rPr>
            <a:t>Chimenti</a:t>
          </a:r>
          <a:r>
            <a:rPr lang="en-CA" sz="3600" b="1" i="0" kern="1200" dirty="0">
              <a:solidFill>
                <a:schemeClr val="accent4">
                  <a:lumMod val="60000"/>
                  <a:lumOff val="40000"/>
                </a:schemeClr>
              </a:solidFill>
            </a:rPr>
            <a:t>  S, et al. Dermoscopy of pigmented skin lesions: results of a consensus meeting via the Internet. J Am Acad Dermatol2003;48(5):679-93</a:t>
          </a:r>
          <a:endParaRPr lang="en-US" sz="3600" kern="1200" dirty="0">
            <a:solidFill>
              <a:schemeClr val="accent4">
                <a:lumMod val="60000"/>
                <a:lumOff val="40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800" b="0" i="0" kern="1200" dirty="0"/>
            <a:t>Consensus among dermatologists  that pattern analysis had the highest sensitivity, specificity, and diagnostic accuracy for detecting malignant melanoma 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800" kern="1200" dirty="0"/>
            <a:t>This algorithm requires extensive knowledge and training to recognize the morphology of both normal and abnormal structures of the skin. It is applicable to both pigmented lesions, </a:t>
          </a:r>
          <a:r>
            <a:rPr lang="en-CA" sz="2800" u="none" kern="1200" dirty="0"/>
            <a:t>non pigmented</a:t>
          </a:r>
          <a:r>
            <a:rPr lang="en-CA" sz="2800" kern="1200" dirty="0"/>
            <a:t> lesions, parasites, hair, nails and other skin related structures.</a:t>
          </a:r>
          <a:endParaRPr lang="en-US" sz="2800" kern="1200" dirty="0"/>
        </a:p>
      </dsp:txBody>
      <dsp:txXfrm>
        <a:off x="387913" y="180087"/>
        <a:ext cx="9739773" cy="5701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0FD411-EA30-3A97-B6AF-C53DE0D286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7D3F3-D44A-C038-5E45-435F49849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396B-ECEB-1143-BC8E-56329492ACC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4D724-D324-6B05-FED3-374200D74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E0020-B0F1-C405-87FB-516B1F9B73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46CF-8936-3049-8B69-EF73008A5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724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3:50:54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BADAD-0612-2C44-9141-C9A3F447C8C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1068A-36A7-B141-A13B-38B1FB1D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827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1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5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5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39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14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4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1" u="none" strike="noStrike" dirty="0">
                <a:solidFill>
                  <a:srgbClr val="9B9B9B"/>
                </a:solidFill>
                <a:effectLst/>
                <a:latin typeface="Open Sans" panose="020F0502020204030204" pitchFamily="34" charset="0"/>
              </a:rPr>
              <a:t>Surface of a lake seen without a polarizing filter (left) and with a polarizing filter (right). The polarizing filter cuts off a significant portion of the glare.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3413D-A355-A4B3-9B09-27959FFAC7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9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47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3000 studies chosen 1987 to 2008 – assessment done in clinical settings, not just via photographs and later confirmed by histopathology. Has sensitivity and specificities.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8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</a:t>
            </a:r>
            <a:r>
              <a:rPr lang="en-US" dirty="0" err="1"/>
              <a:t>dissescting</a:t>
            </a:r>
            <a:r>
              <a:rPr lang="en-US" dirty="0"/>
              <a:t> these data: CM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0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CA" sz="1600" dirty="0"/>
              <a:t>This</a:t>
            </a:r>
            <a:r>
              <a:rPr lang="en-CA" sz="1600" baseline="0" dirty="0"/>
              <a:t> slide must be visually presented to the audience AND verbalized by the speaker.  Where a faculty/speaker has no relationships to disclose, indicate </a:t>
            </a:r>
            <a:r>
              <a:rPr lang="en-CA" sz="1600" b="1" baseline="0" dirty="0"/>
              <a:t>Not Applicable </a:t>
            </a:r>
            <a:r>
              <a:rPr lang="en-CA" sz="1600" baseline="0" dirty="0"/>
              <a:t>under relationships with Financial Sponsors.</a:t>
            </a:r>
            <a:endParaRPr lang="en-CA" sz="1600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8A891-1736-4BE1-9863-67179D126E4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3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09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4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51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93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6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5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53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39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1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3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58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67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5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0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6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08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88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20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53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56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Where a faculty/presenter has no relationships to disclose, indicate Not Applicable under Relationships with Financial Sponsors.</a:t>
            </a:r>
          </a:p>
          <a:p>
            <a:endParaRPr lang="en-US" dirty="0"/>
          </a:p>
          <a:p>
            <a:r>
              <a:rPr lang="en-US" dirty="0"/>
              <a:t>Complete this slide for the primary presenter and ALL co-presenters if applicable.</a:t>
            </a:r>
          </a:p>
          <a:p>
            <a:endParaRPr lang="en-US" dirty="0"/>
          </a:p>
          <a:p>
            <a:r>
              <a:rPr lang="en-US" dirty="0"/>
              <a:t>Reminder: Disclosures made on your COI forms should match disclosures made on the COI slide.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27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47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725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766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357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503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344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13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87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Where a program has received no external financial support (e.g., monies for food, logistics assistance such as registration, AV set-up, etc.), indicate No External Support.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91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06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07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36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67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762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146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061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01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80D8AF-3913-454C-9EA4-5204296DE8C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346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256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22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Dermoscopy Quiz: 3-Point Checklist</a:t>
            </a:r>
          </a:p>
          <a:p>
            <a:r>
              <a:rPr lang="en-US"/>
              <a:t>https://www.polleverywhere.com/surveys/RCL2lOf4qnpMfgLYWoJH5?display_state=chart&amp;activity_state=opened&amp;state=opened&amp;flow=Engagement&amp;onscreen=persist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64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https://www.polleverywhere.com/multiple_choice_polls/tJjNF4inJOLorEak5x0uV?display_state=chart&amp;activity_state=opened&amp;state=opened&amp;flow=Engagement&amp;onscreen=persist&amp;hide=instructions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72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https://www.polleverywhere.com/multiple_choice_polls/Wy10kO1iQMFjdQfrOwJdc?display_state=chart&amp;activity_state=opened&amp;state=opened&amp;flow=Engagement&amp;onscreen=persist&amp;hide=instructions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157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https://www.polleverywhere.com/multiple_choice_polls/pvsLDi1sWz30Vko1waDG4?display_state=chart&amp;activity_state=opened&amp;state=opened&amp;flow=Engagement&amp;onscreen=persist&amp;hide=instructions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72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https://www.polleverywhere.com/multiple_choice_polls/16wza2HRCueu78jkfRwtR?display_state=chart&amp;activity_state=opened&amp;state=opened&amp;flow=Engagement&amp;onscreen=persist&amp;hide=instructions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074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https://www.polleverywhere.com/multiple_choice_polls/EtkfaMAQGAPeqF5PYQEdQ?display_state=chart&amp;activity_state=opened&amp;state=opened&amp;flow=Engagement&amp;onscreen=persist&amp;hide=instructions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48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https://www.polleverywhere.com/multiple_choice_polls/lpCJMp7TGZdi58dF9skQn?display_state=chart&amp;activity_state=opened&amp;state=opened&amp;flow=Engagement&amp;onscreen=persist&amp;hide=instructions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23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https://www.polleverywhere.com/multiple_choice_polls/03mmPtHeZdeo71ixgqLXB?display_state=chart&amp;activity_state=opened&amp;state=opened&amp;flow=Engagement&amp;onscreen=persist&amp;hide=instructions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994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https://www.polleverywhere.com/multiple_choice_polls/4tycGfyCS5kxiRT35xJ5q?display_state=chart&amp;activity_state=opened&amp;state=opened&amp;flow=Engagement&amp;onscreen=persist&amp;hide=instructions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43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https://www.polleverywhere.com/multiple_choice_polls/CjYDDpT0rvohp7C0KGqvg?display_state=chart&amp;activity_state=opened&amp;state=opened&amp;flow=Engagement&amp;onscreen=persist&amp;hide=instructions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73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https://www.polleverywhere.com/multiple_choice_polls/pquf85SqWFwpuJTpsdz45?display_state=chart&amp;activity_state=opened&amp;state=opened&amp;flow=Engagement&amp;onscreen=persist&amp;hide=instructions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211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https://www.polleverywhere.com/multiple_choice_polls/afNTXUQOrgKMR6GnxtuhK?display_state=chart&amp;activity_state=opened&amp;state=opened&amp;flow=Engagement&amp;onscreen=persist&amp;hide=instructions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328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https://www.polleverywhere.com/multiple_choice_polls/PgHD5ui2ksqnPotJApzrV?display_state=chart&amp;activity_state=opened&amp;state=opened&amp;flow=Engagement&amp;onscreen=persist&amp;hide=instructions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01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https://www.polleverywhere.com/multiple_choice_polls/f3tpPfC5a2Y7SClXu2fik?display_state=chart&amp;activity_state=opened&amp;state=opened&amp;flow=Engagement&amp;onscreen=persist&amp;hide=instructions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86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https://www.polleverywhere.com/multiple_choice_polls/0KGYUGSkumwuxNaRlDogs?display_state=chart&amp;activity_state=opened&amp;state=opened&amp;flow=Engagement&amp;onscreen=persist&amp;hide=instructions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289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Assign this lesion points out of 3 based on the 3-Point Checklist. Should this lesion be excised?</a:t>
            </a:r>
          </a:p>
          <a:p>
            <a:r>
              <a:rPr lang="en-US"/>
              <a:t>https://www.polleverywhere.com/multiple_choice_polls/u0kSdFBuN0dZccd9SfWjg?display_state=chart&amp;activity_state=opened&amp;state=opened&amp;flow=Engagement&amp;onscreen=persist&amp;hide=instructions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621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6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89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24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068A-36A7-B141-A13B-38B1FB1D5F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8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DFC5-7FFE-2B23-C5DD-0DE0AD6DD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FF96E-EE1E-B5DA-108E-A73CA949B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1617-A04C-14A5-8B8B-96E0E688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1EE8A-5D65-A667-B6EB-131BD965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72AEF-D5DB-CA66-F765-E65810A3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0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8F6C-6CE4-CDA0-29EE-818CCD5D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64920-AD69-2FFC-BD6E-057967F27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D563F-A342-F33B-32A7-47C6A42E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74703-8900-6DE3-9347-D38987BF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F33E-6660-CAC9-226B-6A426E1F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660D0-B848-0294-EE87-704E94C3D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DBA22-6BF9-CEA6-CDF3-1F036B3A5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A5C76-7AF6-F0E4-CAF6-C05F0F9B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C7E76-DE36-A455-4637-CE7FBD23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FBDEB-A23D-31BD-BDB9-426D81D0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5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4EE0-BA7D-2BCF-B6F2-9450EF2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DA64-5076-B730-A1CE-405B92AE7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85C35-2ED9-51E2-68B2-241430B3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2489C-450D-5087-2D24-DEECF92B5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95F69-ED99-413C-96CA-0B7821AD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2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4507-5EC9-F937-0F61-E33DB792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6903B-DAF3-D3B0-C16E-8E5B23AEA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70050-9410-FF71-39B1-F2892E46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CF430-C9CD-70B8-2654-D91ECDDC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1B6E8-644B-16BB-7BF1-3771328B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4F05-8422-1017-C05D-248F20CE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2CD9E-C383-1FC3-084C-71DE261E6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EAC52-81B3-CE28-F4F6-C2EF9AF69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3220B-25E8-400F-51B3-61BF91C7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069AF-C999-BFEB-F9C0-B59B1EBD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292D6-39F2-85CC-6407-24400497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8CD1-90F6-22AB-0BBD-D4CCB6977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D637A-DB56-E1C3-8AEC-A522D29E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52FC7-C1F5-EDEB-5BE9-DA5E1802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8051C-A6B4-ABE3-43CA-CF61D2036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AE93A-57CC-D264-601F-14EE01593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96157-4305-3FBF-2DD8-C8921F31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A6BC9-0176-5DB5-E738-0C0DEF9F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80B26E-4208-C65C-D273-686A0D51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4EB46-76C5-EF18-CC05-3A7920DA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0E6FE-48BA-5495-EFB1-C1253466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5F8CC-2F9C-5AD7-6380-A1B38A31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8EDD9-8807-4391-E4F8-BD2603B0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DF728-DE9A-255B-BE77-804A936D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6DBA1-8AC1-B9F0-1DE9-E58E577E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E8704-1804-25E8-E5D9-F1D4AD74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4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2D96-2622-95B3-83B0-2680339F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7B66-C412-0C06-ABF3-A99C7DFD5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E482B-7634-3166-2B3D-EB6E3018A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65F50-38EB-5E90-E7D1-1CDCEDEB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04102-E4B7-235D-BBB8-A9A79080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AEEB1-4A2E-2AA6-B99A-DF3CA840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2B53-C7D7-C17F-8FB8-A820762ED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8582CC-8B8D-56EB-2812-5C03469A5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95EA9-B91A-0464-9243-D02DAD8D3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0E1AB-8DBF-9282-E3AD-BEE73446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009B1-D12D-1900-0C50-FFF2D255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46E04-080A-6B07-E759-29B84EA5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63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B7B06-1A20-11CF-6914-687D6ECF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3C166-958C-8CF4-C816-7B876FA32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D1501-D86A-FB4B-91A4-EA5B95FB8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5FD01-4489-C144-B6CC-601919F9F2F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22A6-C491-B22E-6737-9DAD7CED4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BF227-F161-4EBD-5785-AEC269F8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C4B3C-E19E-344B-9B79-AF586E29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sjan387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11/relationships/webextension" Target="../webextensions/webextension1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microsoft.com/office/2007/relationships/hdphoto" Target="../media/hdphoto2.wdp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NULL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43F0DC74-B783-FC17-2B2F-79E26C355F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9467" y="-885469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defRPr/>
            </a:pPr>
            <a:r>
              <a:rPr lang="en-US" sz="2933" dirty="0"/>
              <a:t>Title Slide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10820400" cy="5486400"/>
            <a:chOff x="0" y="0"/>
            <a:chExt cx="7026195" cy="3562578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" y="12700"/>
              <a:ext cx="6961425" cy="3493998"/>
            </a:xfrm>
            <a:custGeom>
              <a:avLst/>
              <a:gdLst/>
              <a:ahLst/>
              <a:cxnLst/>
              <a:rect l="l" t="t" r="r" b="b"/>
              <a:pathLst>
                <a:path w="6961425" h="3493998">
                  <a:moveTo>
                    <a:pt x="146050" y="3493998"/>
                  </a:moveTo>
                  <a:lnTo>
                    <a:pt x="6815375" y="3493998"/>
                  </a:lnTo>
                  <a:cubicBezTo>
                    <a:pt x="6895385" y="3493998"/>
                    <a:pt x="6961425" y="3427957"/>
                    <a:pt x="6961425" y="3347948"/>
                  </a:cubicBezTo>
                  <a:lnTo>
                    <a:pt x="6961425" y="146050"/>
                  </a:lnTo>
                  <a:cubicBezTo>
                    <a:pt x="6961425" y="66040"/>
                    <a:pt x="6895385" y="0"/>
                    <a:pt x="68153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347948"/>
                  </a:lnTo>
                  <a:cubicBezTo>
                    <a:pt x="0" y="3429228"/>
                    <a:pt x="66040" y="3493998"/>
                    <a:pt x="146050" y="3493998"/>
                  </a:cubicBezTo>
                  <a:close/>
                </a:path>
              </a:pathLst>
            </a:custGeom>
            <a:solidFill>
              <a:srgbClr val="FCF5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026194" cy="3562578"/>
            </a:xfrm>
            <a:custGeom>
              <a:avLst/>
              <a:gdLst/>
              <a:ahLst/>
              <a:cxnLst/>
              <a:rect l="l" t="t" r="r" b="b"/>
              <a:pathLst>
                <a:path w="7026194" h="3562578">
                  <a:moveTo>
                    <a:pt x="6962694" y="74930"/>
                  </a:moveTo>
                  <a:cubicBezTo>
                    <a:pt x="6934755" y="30480"/>
                    <a:pt x="6885225" y="0"/>
                    <a:pt x="68280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60648"/>
                  </a:lnTo>
                  <a:cubicBezTo>
                    <a:pt x="0" y="3412718"/>
                    <a:pt x="25400" y="3458438"/>
                    <a:pt x="63500" y="3487648"/>
                  </a:cubicBezTo>
                  <a:cubicBezTo>
                    <a:pt x="91440" y="3532098"/>
                    <a:pt x="140970" y="3562578"/>
                    <a:pt x="222904" y="3562578"/>
                  </a:cubicBezTo>
                  <a:lnTo>
                    <a:pt x="6867444" y="3562578"/>
                  </a:lnTo>
                  <a:cubicBezTo>
                    <a:pt x="6955075" y="3562578"/>
                    <a:pt x="7026194" y="3491457"/>
                    <a:pt x="7026194" y="3403828"/>
                  </a:cubicBezTo>
                  <a:lnTo>
                    <a:pt x="7026194" y="211697"/>
                  </a:lnTo>
                  <a:cubicBezTo>
                    <a:pt x="7026194" y="149860"/>
                    <a:pt x="7000794" y="104140"/>
                    <a:pt x="6962694" y="74930"/>
                  </a:cubicBezTo>
                  <a:close/>
                  <a:moveTo>
                    <a:pt x="12700" y="33606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828075" y="12700"/>
                  </a:lnTo>
                  <a:cubicBezTo>
                    <a:pt x="6908085" y="12700"/>
                    <a:pt x="6974125" y="78740"/>
                    <a:pt x="6974125" y="158750"/>
                  </a:cubicBezTo>
                  <a:lnTo>
                    <a:pt x="6974125" y="3360648"/>
                  </a:lnTo>
                  <a:cubicBezTo>
                    <a:pt x="6974125" y="3440657"/>
                    <a:pt x="6908085" y="3506698"/>
                    <a:pt x="6828075" y="3506698"/>
                  </a:cubicBezTo>
                  <a:lnTo>
                    <a:pt x="158750" y="3506698"/>
                  </a:lnTo>
                  <a:cubicBezTo>
                    <a:pt x="78740" y="3506698"/>
                    <a:pt x="12700" y="3441928"/>
                    <a:pt x="12700" y="33606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6068" y="3576052"/>
            <a:ext cx="5609573" cy="534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44735" y="997219"/>
            <a:ext cx="3409071" cy="3735969"/>
          </a:xfrm>
          <a:prstGeom prst="rect">
            <a:avLst/>
          </a:prstGeom>
        </p:spPr>
      </p:pic>
      <p:pic>
        <p:nvPicPr>
          <p:cNvPr id="13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65055" y="4854549"/>
            <a:ext cx="3409071" cy="897655"/>
          </a:xfrm>
          <a:prstGeom prst="rect">
            <a:avLst/>
          </a:prstGeom>
        </p:spPr>
      </p:pic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31107" y="2612143"/>
            <a:ext cx="6468987" cy="735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666"/>
              </a:lnSpc>
              <a:defRPr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 SPY WITH MY LITTLE DERMATOSCOPE…” </a:t>
            </a:r>
            <a:endParaRPr lang="en-US" sz="2800" dirty="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TextBox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96068" y="3714103"/>
            <a:ext cx="65334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CA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Dr. Lynn Fong MD CCFP DipPDerm(UK) </a:t>
            </a:r>
            <a:endParaRPr lang="en-US" sz="2000" dirty="0"/>
          </a:p>
          <a:p>
            <a:r>
              <a:rPr lang="en-US" sz="2000" dirty="0"/>
              <a:t>Dr. Saadia H. Jan MBBS MClSc(FM) CCFP FCFP DipPDerm(UK)</a:t>
            </a:r>
          </a:p>
        </p:txBody>
      </p:sp>
      <p:pic>
        <p:nvPicPr>
          <p:cNvPr id="18" name="Picture 17" descr="Palais des congres de Montreal logo">
            <a:extLst>
              <a:ext uri="{FF2B5EF4-FFF2-40B4-BE49-F238E27FC236}">
                <a16:creationId xmlns:a16="http://schemas.microsoft.com/office/drawing/2014/main" id="{8FAD78BB-6AA9-B930-36B0-8CF8DA4EE1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8" y="5077914"/>
            <a:ext cx="3069533" cy="710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5E137-CFCA-512D-BCF5-8829103C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electronics, indoor, cellphone&#10;&#10;Description automatically generated">
            <a:extLst>
              <a:ext uri="{FF2B5EF4-FFF2-40B4-BE49-F238E27FC236}">
                <a16:creationId xmlns:a16="http://schemas.microsoft.com/office/drawing/2014/main" id="{940E3126-C8A1-7F28-AFEA-8AF73BC58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4422" y="29020"/>
            <a:ext cx="4433515" cy="6799960"/>
          </a:xfrm>
        </p:spPr>
      </p:pic>
      <p:pic>
        <p:nvPicPr>
          <p:cNvPr id="7" name="Picture 6" descr="A picture containing black, camera, case, accessory&#10;&#10;Description automatically generated">
            <a:extLst>
              <a:ext uri="{FF2B5EF4-FFF2-40B4-BE49-F238E27FC236}">
                <a16:creationId xmlns:a16="http://schemas.microsoft.com/office/drawing/2014/main" id="{49C5DD00-6485-C66F-79E0-2FDC7481A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99" y="-26307"/>
            <a:ext cx="4495797" cy="6910613"/>
          </a:xfrm>
          <a:prstGeom prst="rect">
            <a:avLst/>
          </a:prstGeom>
        </p:spPr>
      </p:pic>
      <p:pic>
        <p:nvPicPr>
          <p:cNvPr id="8" name="Picture 7" descr="A close-up of a wound&#10;&#10;Description automatically generated with low confidence">
            <a:extLst>
              <a:ext uri="{FF2B5EF4-FFF2-40B4-BE49-F238E27FC236}">
                <a16:creationId xmlns:a16="http://schemas.microsoft.com/office/drawing/2014/main" id="{45DEE341-9AC3-C9BB-3EB3-CAA1FBA28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4" y="29020"/>
            <a:ext cx="3857625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DB541-3689-C2BA-73A4-F68FED59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404938" y="6463855"/>
            <a:ext cx="4114800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248584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00C1-7830-B441-8873-6EDB9BA8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41EF5C-A004-608B-F04F-E4A172DDB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11917" y="873917"/>
            <a:ext cx="6838952" cy="5129213"/>
          </a:xfrm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45BE489-D123-4CB2-8BC8-8349997D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37375" y="1259858"/>
            <a:ext cx="6838953" cy="43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30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Work tools on a red background">
            <a:extLst>
              <a:ext uri="{FF2B5EF4-FFF2-40B4-BE49-F238E27FC236}">
                <a16:creationId xmlns:a16="http://schemas.microsoft.com/office/drawing/2014/main" id="{16918614-ACCC-FC31-3391-79761A5CF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A8EC0-7895-BC23-3807-25606011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7" y="0"/>
            <a:ext cx="12513733" cy="1899912"/>
          </a:xfrm>
        </p:spPr>
        <p:txBody>
          <a:bodyPr>
            <a:noAutofit/>
          </a:bodyPr>
          <a:lstStyle/>
          <a:p>
            <a:r>
              <a:rPr lang="en-US" sz="6000" dirty="0"/>
              <a:t>How do you choose a dermatoscope?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7980-CF27-4E25-3BF9-52F9CA247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456" y="1349829"/>
            <a:ext cx="3421847" cy="5147733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Level of competency</a:t>
            </a:r>
          </a:p>
          <a:p>
            <a:r>
              <a:rPr lang="en-US" dirty="0"/>
              <a:t>Budget </a:t>
            </a:r>
          </a:p>
          <a:p>
            <a:r>
              <a:rPr lang="en-US" dirty="0"/>
              <a:t>Needs (app for mole mapping, or EMR compatibility)</a:t>
            </a:r>
          </a:p>
          <a:p>
            <a:r>
              <a:rPr lang="en-US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341914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8EC0-7895-BC23-3807-25606011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/>
              <a:t>TIP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6D2787-755F-EAE2-2745-A3A291B79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72" b="1773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7980-CF27-4E25-3BF9-52F9CA247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738" y="3105152"/>
            <a:ext cx="9237657" cy="310038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Primary Care Dermatology Society of Canada (PCDSC) has an annual conference in Toronto/Vancouver in the fall.</a:t>
            </a:r>
          </a:p>
          <a:p>
            <a:pPr marL="0" indent="0" algn="ctr">
              <a:buNone/>
            </a:pPr>
            <a:r>
              <a:rPr lang="en-US" sz="2400" dirty="0"/>
              <a:t>Multiple Dermatoscope Vendors </a:t>
            </a:r>
          </a:p>
          <a:p>
            <a:pPr marL="0" indent="0" algn="ctr">
              <a:buNone/>
            </a:pPr>
            <a:r>
              <a:rPr lang="en-US" sz="2400" dirty="0"/>
              <a:t>Discounted Rates</a:t>
            </a:r>
          </a:p>
          <a:p>
            <a:pPr marL="0" indent="0" algn="ctr">
              <a:buNone/>
            </a:pPr>
            <a:r>
              <a:rPr lang="en-US" sz="2400" dirty="0"/>
              <a:t>Sessions on Dermoscopy</a:t>
            </a:r>
          </a:p>
        </p:txBody>
      </p:sp>
    </p:spTree>
    <p:extLst>
      <p:ext uri="{BB962C8B-B14F-4D97-AF65-F5344CB8AC3E}">
        <p14:creationId xmlns:p14="http://schemas.microsoft.com/office/powerpoint/2010/main" val="141969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horoptor">
            <a:extLst>
              <a:ext uri="{FF2B5EF4-FFF2-40B4-BE49-F238E27FC236}">
                <a16:creationId xmlns:a16="http://schemas.microsoft.com/office/drawing/2014/main" id="{50A37A78-EBE4-5F4E-3250-EE61C8145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21A3B-BB79-EC55-E228-39DCB214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134" y="-265366"/>
            <a:ext cx="7429498" cy="12114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How does a dermatoscope work?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AFDFC-4D46-2358-4431-1E8971F90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26" y="775215"/>
            <a:ext cx="7036051" cy="4967277"/>
          </a:xfrm>
        </p:spPr>
        <p:txBody>
          <a:bodyPr anchor="ctr">
            <a:normAutofit fontScale="25000" lnSpcReduction="20000"/>
          </a:bodyPr>
          <a:lstStyle/>
          <a:p>
            <a:r>
              <a:rPr lang="en-CA" sz="9600" b="0" i="0" u="none" strike="noStrike" dirty="0">
                <a:effectLst/>
                <a:latin typeface="Roboto" panose="020F0502020204030204" pitchFamily="34" charset="0"/>
              </a:rPr>
              <a:t>During naked eye exam, light is reflected off the skin surface hence we cannot see the structures located below this layer. </a:t>
            </a:r>
          </a:p>
          <a:p>
            <a:r>
              <a:rPr lang="en-CA" sz="9600" b="0" i="0" u="none" strike="noStrike" dirty="0">
                <a:effectLst/>
                <a:latin typeface="Roboto" panose="020F0502020204030204" pitchFamily="34" charset="0"/>
              </a:rPr>
              <a:t>Dermatoscopes illuminate the skin via light-emitting diode bulbs.</a:t>
            </a:r>
          </a:p>
          <a:p>
            <a:r>
              <a:rPr lang="en-CA" sz="9600" dirty="0">
                <a:latin typeface="Roboto" panose="020F0502020204030204" pitchFamily="34" charset="0"/>
              </a:rPr>
              <a:t>N</a:t>
            </a:r>
            <a:r>
              <a:rPr lang="en-CA" sz="9600" b="0" i="0" u="none" strike="noStrike" dirty="0">
                <a:effectLst/>
                <a:latin typeface="Roboto" panose="020F0502020204030204" pitchFamily="34" charset="0"/>
              </a:rPr>
              <a:t>onpolarized or </a:t>
            </a:r>
            <a:r>
              <a:rPr lang="en-CA" sz="9600" dirty="0">
                <a:latin typeface="Roboto" panose="020F0502020204030204" pitchFamily="34" charset="0"/>
              </a:rPr>
              <a:t>Polarized.</a:t>
            </a:r>
          </a:p>
          <a:p>
            <a:r>
              <a:rPr lang="en-CA" sz="9600" dirty="0">
                <a:latin typeface="Roboto" panose="020F0502020204030204" pitchFamily="34" charset="0"/>
              </a:rPr>
              <a:t>Nonpolarized light requires a liquid interface (gel or alcohol) between the scope and skin to see the skin structures well.</a:t>
            </a:r>
            <a:endParaRPr lang="en-CA" sz="9600" b="0" i="0" u="none" strike="noStrike" dirty="0">
              <a:effectLst/>
              <a:latin typeface="Roboto" panose="020F0502020204030204" pitchFamily="34" charset="0"/>
            </a:endParaRPr>
          </a:p>
          <a:p>
            <a:r>
              <a:rPr lang="en-CA" sz="9600" dirty="0">
                <a:latin typeface="Roboto" panose="020F0502020204030204" pitchFamily="34" charset="0"/>
              </a:rPr>
              <a:t>Polarized light does not require an interface medium.</a:t>
            </a:r>
          </a:p>
          <a:p>
            <a:r>
              <a:rPr lang="en-CA" sz="9600" b="0" i="0" u="none" strike="noStrike" dirty="0">
                <a:effectLst/>
                <a:latin typeface="Roboto" panose="020F0502020204030204" pitchFamily="34" charset="0"/>
              </a:rPr>
              <a:t>Most dermatoscopes are hybrid and allow toggling between polarized and non-polarized light.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420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91CD4-830A-D99F-01E3-ADDA653D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Polarized and Non-Polarized Light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D77B0262-2B58-CF58-C544-7D1E5DDAD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187" y="579473"/>
            <a:ext cx="8665625" cy="422449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CBF40-E6C6-645E-E09C-D5BB8897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2202"/>
            <a:ext cx="4114800" cy="365125"/>
          </a:xfrm>
        </p:spPr>
        <p:txBody>
          <a:bodyPr/>
          <a:lstStyle/>
          <a:p>
            <a:r>
              <a:rPr lang="en-US" dirty="0"/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1139345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5CD076FA-5F0E-59D6-4253-20959A4F8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10" r="11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088A8-A485-66BF-113B-4388C6D9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3449" y="5280521"/>
            <a:ext cx="12700021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Non-polarized			                    Polarized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4F3EA-406E-7838-7370-50373876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6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Google images </a:t>
            </a:r>
          </a:p>
        </p:txBody>
      </p:sp>
    </p:spTree>
    <p:extLst>
      <p:ext uri="{BB962C8B-B14F-4D97-AF65-F5344CB8AC3E}">
        <p14:creationId xmlns:p14="http://schemas.microsoft.com/office/powerpoint/2010/main" val="144474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F2785E0-F4CE-11DA-DDAB-F4248F941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6266" y="0"/>
            <a:ext cx="5777503" cy="68575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39A77-FC53-D65A-E5A4-3AB4EE42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94267" y="6492447"/>
            <a:ext cx="4114800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Dermoscopedia</a:t>
            </a:r>
          </a:p>
        </p:txBody>
      </p:sp>
    </p:spTree>
    <p:extLst>
      <p:ext uri="{BB962C8B-B14F-4D97-AF65-F5344CB8AC3E}">
        <p14:creationId xmlns:p14="http://schemas.microsoft.com/office/powerpoint/2010/main" val="410804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715E-1EF9-660F-7423-02F6DBA5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4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How effective is dermoscopy?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419940B-38D0-773F-9429-C26347E18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934" y="962987"/>
            <a:ext cx="7628775" cy="2108945"/>
          </a:xfr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29ABEF-B3D7-7928-792E-86EB6D400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4" y="3161072"/>
            <a:ext cx="7628776" cy="176902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2A93EB2-43D8-B764-18AF-B0B7C1563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5261650"/>
            <a:ext cx="7772400" cy="15133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A690CD8-28BF-2BC3-F770-A093B9A60450}"/>
                  </a:ext>
                </a:extLst>
              </p14:cNvPr>
              <p14:cNvContentPartPr/>
              <p14:nvPr/>
            </p14:nvContentPartPr>
            <p14:xfrm>
              <a:off x="10065532" y="-90495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A690CD8-28BF-2BC3-F770-A093B9A604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6532" y="-91359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Donut 12">
            <a:extLst>
              <a:ext uri="{FF2B5EF4-FFF2-40B4-BE49-F238E27FC236}">
                <a16:creationId xmlns:a16="http://schemas.microsoft.com/office/drawing/2014/main" id="{819A0560-9E4F-7BB7-7768-ACF3A87F1358}"/>
              </a:ext>
            </a:extLst>
          </p:cNvPr>
          <p:cNvSpPr/>
          <p:nvPr/>
        </p:nvSpPr>
        <p:spPr>
          <a:xfrm flipV="1">
            <a:off x="0" y="3800238"/>
            <a:ext cx="8286749" cy="1325562"/>
          </a:xfrm>
          <a:prstGeom prst="donut">
            <a:avLst>
              <a:gd name="adj" fmla="val 5289"/>
            </a:avLst>
          </a:prstGeom>
          <a:solidFill>
            <a:srgbClr val="FF0000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372689FA-A286-29BE-70F6-E89B0302A166}"/>
              </a:ext>
            </a:extLst>
          </p:cNvPr>
          <p:cNvSpPr/>
          <p:nvPr/>
        </p:nvSpPr>
        <p:spPr>
          <a:xfrm flipV="1">
            <a:off x="1952626" y="5883030"/>
            <a:ext cx="8286748" cy="891937"/>
          </a:xfrm>
          <a:prstGeom prst="donut">
            <a:avLst>
              <a:gd name="adj" fmla="val 5289"/>
            </a:avLst>
          </a:prstGeom>
          <a:solidFill>
            <a:srgbClr val="FF0000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A08A2-47C5-D10E-7977-F2DFFDAE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" y="425185"/>
            <a:ext cx="10981267" cy="6007630"/>
          </a:xfrm>
          <a:noFill/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Carli  P, De Giorgi  V,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Chiarugi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A, et al. Addition of dermoscopy to conventional naked-eye examination in melanoma screening: a randomized study. J Am Acad Dermatol 2004;50:683–9.</a:t>
            </a:r>
            <a:endParaRPr lang="en-CA" sz="2000" b="1" dirty="0">
              <a:solidFill>
                <a:srgbClr val="002060"/>
              </a:solidFill>
            </a:endParaRPr>
          </a:p>
          <a:p>
            <a:pPr marL="0" indent="0" algn="l" fontAlgn="base">
              <a:buNone/>
            </a:pPr>
            <a:r>
              <a:rPr lang="en-CA" sz="2000" b="0" i="1" u="none" strike="noStrike" dirty="0">
                <a:solidFill>
                  <a:srgbClr val="000000"/>
                </a:solidFill>
                <a:effectLst/>
              </a:rPr>
              <a:t>Prospective RCT - </a:t>
            </a:r>
            <a:r>
              <a:rPr lang="en-CA" sz="2000" b="1" i="1" u="none" strike="noStrike" dirty="0">
                <a:solidFill>
                  <a:srgbClr val="FF0000"/>
                </a:solidFill>
                <a:effectLst/>
              </a:rPr>
              <a:t>Adding dermoscopy resulted in a 42% reduction in number of pigmented skin lesions excised </a:t>
            </a:r>
            <a:r>
              <a:rPr lang="en-CA" sz="2000" b="1" i="1" dirty="0">
                <a:solidFill>
                  <a:srgbClr val="FF0000"/>
                </a:solidFill>
              </a:rPr>
              <a:t>for diagnosis </a:t>
            </a:r>
            <a:r>
              <a:rPr lang="en-CA" sz="2000" b="1" i="1" u="none" strike="noStrike" dirty="0">
                <a:solidFill>
                  <a:srgbClr val="FF0000"/>
                </a:solidFill>
                <a:effectLst/>
              </a:rPr>
              <a:t>(p = 0.01). </a:t>
            </a:r>
          </a:p>
          <a:p>
            <a:pPr marL="0" indent="0" algn="l" fontAlgn="base">
              <a:buNone/>
            </a:pPr>
            <a:endParaRPr lang="en-CA" sz="2000" b="1" i="1" u="none" strike="noStrike" dirty="0">
              <a:solidFill>
                <a:srgbClr val="FF0000"/>
              </a:solidFill>
              <a:effectLst/>
            </a:endParaRPr>
          </a:p>
          <a:p>
            <a:pPr marL="0" indent="0" algn="l" fontAlgn="base">
              <a:buNone/>
            </a:pP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Carli  P, de Giorgi  V,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Crocetti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E,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MannoneF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Massi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D,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Chiarugi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A, et al. Improvement of malignant/benign ratio in excised melanocytic lesions in the ‘dermoscopy era’: a retrospective study 1997–2001. Br J Dermatol 2004;150(4):687-92</a:t>
            </a:r>
            <a:endParaRPr lang="en-CA" sz="2000" b="1" i="1" u="none" strike="noStrike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r>
              <a:rPr lang="en-CA" sz="2000" i="1" dirty="0">
                <a:solidFill>
                  <a:srgbClr val="000000"/>
                </a:solidFill>
              </a:rPr>
              <a:t>In a retrospective study over 5 years among 2 dermatologists:  </a:t>
            </a:r>
            <a:r>
              <a:rPr lang="en-CA" sz="2000" b="1" i="1" dirty="0">
                <a:solidFill>
                  <a:srgbClr val="FF0000"/>
                </a:solidFill>
              </a:rPr>
              <a:t>t</a:t>
            </a:r>
            <a:r>
              <a:rPr lang="en-CA" sz="2000" b="1" i="1" u="none" strike="noStrike" dirty="0">
                <a:solidFill>
                  <a:srgbClr val="FF0000"/>
                </a:solidFill>
                <a:effectLst/>
              </a:rPr>
              <a:t>he ratio of benign/ malignant pigmented  lesions that were excised significantly decreased from 18:1 to 4:1(p = 0.037) with the addition of dermoscopy. Fewer benign lesions removed.</a:t>
            </a:r>
          </a:p>
          <a:p>
            <a:pPr marL="0" indent="0">
              <a:buNone/>
            </a:pPr>
            <a:endParaRPr lang="en-CA" sz="2000" b="1" i="1" u="none" strike="noStrike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r>
              <a:rPr lang="en-CA" sz="20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Kittler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H,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Guitera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P, </a:t>
            </a:r>
            <a:r>
              <a:rPr lang="en-CA" sz="2000" b="1" i="0" u="none" strike="noStrike" dirty="0" err="1">
                <a:solidFill>
                  <a:srgbClr val="002060"/>
                </a:solidFill>
                <a:effectLst/>
              </a:rPr>
              <a:t>Riedl</a:t>
            </a:r>
            <a:r>
              <a:rPr lang="en-CA" sz="2000" b="1" i="0" u="none" strike="noStrike" dirty="0">
                <a:solidFill>
                  <a:srgbClr val="002060"/>
                </a:solidFill>
                <a:effectLst/>
              </a:rPr>
              <a:t>  E, et al. . Identification of clinically featureless incipient melanoma using sequential dermoscopy imaging. Arch Dermatol2006;142:1113–9</a:t>
            </a:r>
          </a:p>
          <a:p>
            <a:pPr marL="0" indent="0" algn="l" fontAlgn="base">
              <a:buNone/>
            </a:pPr>
            <a:r>
              <a:rPr lang="en-CA" sz="2000" b="0" i="1" u="none" strike="noStrike" dirty="0">
                <a:solidFill>
                  <a:srgbClr val="000000"/>
                </a:solidFill>
                <a:effectLst/>
              </a:rPr>
              <a:t>Equivocal </a:t>
            </a:r>
            <a:r>
              <a:rPr lang="en-CA" sz="2000" i="1" dirty="0">
                <a:solidFill>
                  <a:srgbClr val="000000"/>
                </a:solidFill>
              </a:rPr>
              <a:t>lesions -  </a:t>
            </a:r>
            <a:r>
              <a:rPr lang="en-CA" sz="2000" b="0" i="1" u="none" strike="noStrike" dirty="0">
                <a:solidFill>
                  <a:srgbClr val="000000"/>
                </a:solidFill>
                <a:effectLst/>
              </a:rPr>
              <a:t>melanomas that lack discernible clinical and </a:t>
            </a:r>
            <a:r>
              <a:rPr lang="en-CA" sz="2000" b="0" i="1" u="none" strike="noStrike" dirty="0" err="1">
                <a:solidFill>
                  <a:srgbClr val="000000"/>
                </a:solidFill>
                <a:effectLst/>
              </a:rPr>
              <a:t>dermoscopic</a:t>
            </a:r>
            <a:r>
              <a:rPr lang="en-CA" sz="2000" b="0" i="1" u="none" strike="noStrike" dirty="0">
                <a:solidFill>
                  <a:srgbClr val="000000"/>
                </a:solidFill>
                <a:effectLst/>
              </a:rPr>
              <a:t> features, hence challenging to diagnose with one </a:t>
            </a:r>
            <a:r>
              <a:rPr lang="en-CA" sz="2000" b="0" i="1" u="none" strike="noStrike" dirty="0" err="1">
                <a:solidFill>
                  <a:srgbClr val="000000"/>
                </a:solidFill>
                <a:effectLst/>
              </a:rPr>
              <a:t>dermatoscopic</a:t>
            </a:r>
            <a:r>
              <a:rPr lang="en-CA" sz="2000" b="0" i="1" u="none" strike="noStrike" dirty="0">
                <a:solidFill>
                  <a:srgbClr val="000000"/>
                </a:solidFill>
                <a:effectLst/>
              </a:rPr>
              <a:t> exam.</a:t>
            </a:r>
            <a:r>
              <a:rPr lang="en-CA" sz="2000" b="0" i="1" u="none" strike="noStrike" dirty="0">
                <a:solidFill>
                  <a:srgbClr val="7030A0"/>
                </a:solidFill>
                <a:effectLst/>
              </a:rPr>
              <a:t> </a:t>
            </a:r>
            <a:r>
              <a:rPr lang="en-CA" sz="2000" b="1" i="1" u="none" strike="noStrike" dirty="0">
                <a:solidFill>
                  <a:srgbClr val="FF0000"/>
                </a:solidFill>
                <a:effectLst/>
              </a:rPr>
              <a:t>Ongoing dermoscopy surveillance of these lesions may help identify so-called featureless melanomas.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bstract blurred public library with bookshelves">
            <a:extLst>
              <a:ext uri="{FF2B5EF4-FFF2-40B4-BE49-F238E27FC236}">
                <a16:creationId xmlns:a16="http://schemas.microsoft.com/office/drawing/2014/main" id="{5777346E-8F06-680E-0B12-62A2F4AA8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-3047" y="286416"/>
            <a:ext cx="9588136" cy="68001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27305" y="2752192"/>
            <a:ext cx="8264695" cy="4839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11400" b="1" dirty="0"/>
              <a:t>Presenters:  </a:t>
            </a:r>
          </a:p>
          <a:p>
            <a:pPr>
              <a:lnSpc>
                <a:spcPct val="90000"/>
              </a:lnSpc>
            </a:pP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CA" sz="5200" b="1" dirty="0">
                <a:effectLst/>
                <a:ea typeface="Calibri" panose="020F0502020204030204" pitchFamily="34" charset="0"/>
              </a:rPr>
              <a:t>Dr. Lynn Fong MD CCFP DipPDerm(UK) </a:t>
            </a:r>
          </a:p>
          <a:p>
            <a:pPr>
              <a:lnSpc>
                <a:spcPct val="90000"/>
              </a:lnSpc>
            </a:pPr>
            <a:r>
              <a:rPr lang="en-CA" sz="5200" i="1" dirty="0">
                <a:effectLst/>
                <a:ea typeface="Calibri" panose="020F0502020204030204" pitchFamily="34" charset="0"/>
              </a:rPr>
              <a:t>Academic Family Physician</a:t>
            </a:r>
          </a:p>
          <a:p>
            <a:pPr>
              <a:lnSpc>
                <a:spcPct val="90000"/>
              </a:lnSpc>
            </a:pPr>
            <a:r>
              <a:rPr lang="en-US" sz="5200" i="1" dirty="0"/>
              <a:t>Health for All Family Health Team</a:t>
            </a:r>
          </a:p>
          <a:p>
            <a:pPr>
              <a:lnSpc>
                <a:spcPct val="90000"/>
              </a:lnSpc>
            </a:pPr>
            <a:r>
              <a:rPr lang="en-US" sz="5200" i="1" dirty="0"/>
              <a:t>Markham Family Medicine Teaching Unit</a:t>
            </a:r>
          </a:p>
          <a:p>
            <a:pPr>
              <a:lnSpc>
                <a:spcPct val="90000"/>
              </a:lnSpc>
            </a:pPr>
            <a:endParaRPr lang="en-US" sz="5200" b="1" dirty="0"/>
          </a:p>
          <a:p>
            <a:pPr>
              <a:lnSpc>
                <a:spcPct val="90000"/>
              </a:lnSpc>
            </a:pPr>
            <a:endParaRPr lang="en-US" sz="5200" b="1" dirty="0"/>
          </a:p>
          <a:p>
            <a:pPr>
              <a:lnSpc>
                <a:spcPct val="90000"/>
              </a:lnSpc>
            </a:pPr>
            <a:r>
              <a:rPr lang="en-US" sz="5200" b="1" dirty="0"/>
              <a:t>Dr. Saadia Hameed Jan MD, MBBS, MClSc(FM), CCFP FCFP, DipPDerm(UK)</a:t>
            </a:r>
          </a:p>
          <a:p>
            <a:pPr>
              <a:lnSpc>
                <a:spcPct val="90000"/>
              </a:lnSpc>
            </a:pPr>
            <a:r>
              <a:rPr lang="en-US" sz="5200" i="1" dirty="0"/>
              <a:t>Associate Professor</a:t>
            </a:r>
          </a:p>
          <a:p>
            <a:pPr>
              <a:lnSpc>
                <a:spcPct val="90000"/>
              </a:lnSpc>
            </a:pPr>
            <a:r>
              <a:rPr lang="en-US" sz="5200" i="1" dirty="0"/>
              <a:t>Department of Family Medicine</a:t>
            </a:r>
          </a:p>
          <a:p>
            <a:pPr>
              <a:lnSpc>
                <a:spcPct val="90000"/>
              </a:lnSpc>
            </a:pPr>
            <a:r>
              <a:rPr lang="en-US" sz="5200" i="1" dirty="0"/>
              <a:t>Schulich School of Medicine and Dentistry</a:t>
            </a:r>
          </a:p>
          <a:p>
            <a:pPr>
              <a:lnSpc>
                <a:spcPct val="90000"/>
              </a:lnSpc>
            </a:pPr>
            <a:r>
              <a:rPr lang="en-US" sz="5200" i="1" dirty="0"/>
              <a:t>Western University</a:t>
            </a:r>
          </a:p>
          <a:p>
            <a:pPr>
              <a:lnSpc>
                <a:spcPct val="90000"/>
              </a:lnSpc>
            </a:pPr>
            <a:r>
              <a:rPr lang="en-US" sz="5200" b="1" dirty="0"/>
              <a:t>			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142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E046C-E88B-D33C-421E-734F43A5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433" y="3952385"/>
            <a:ext cx="10253133" cy="2755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1-Dermoscopy is a valuable tool to support visual inspection of suspicious lesions especially in the hands of experienced users</a:t>
            </a:r>
          </a:p>
          <a:p>
            <a:pPr marL="0" indent="0">
              <a:buNone/>
            </a:pPr>
            <a:r>
              <a:rPr lang="en-US" sz="2400" dirty="0"/>
              <a:t>2-Data to support its use in primary care are limited, however it may assist in </a:t>
            </a:r>
            <a:r>
              <a:rPr lang="en-US" sz="2400" dirty="0">
                <a:highlight>
                  <a:srgbClr val="FFFF00"/>
                </a:highlight>
              </a:rPr>
              <a:t>triaging </a:t>
            </a:r>
            <a:r>
              <a:rPr lang="en-US" sz="2400" dirty="0"/>
              <a:t>suspicious lesions for urgent referral when employed by suitably trained clinicians.</a:t>
            </a:r>
          </a:p>
          <a:p>
            <a:pPr marL="0" indent="0">
              <a:buNone/>
            </a:pPr>
            <a:r>
              <a:rPr lang="en-US" sz="2400" dirty="0">
                <a:highlight>
                  <a:srgbClr val="FFFF00"/>
                </a:highlight>
              </a:rPr>
              <a:t>3-Formal algorithms </a:t>
            </a:r>
            <a:r>
              <a:rPr lang="en-US" sz="2400" dirty="0"/>
              <a:t>may be of most use for dermoscopy training purposes and for less expert observers however reliable data is lacking.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D9EF67-6944-78F7-9494-15386A936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565" y="150528"/>
            <a:ext cx="7772400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5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CA4C7-7779-50B5-A2B3-57E541151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468"/>
            <a:ext cx="10515600" cy="5787496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CA" sz="2200" b="1" i="0" u="none" strike="noStrike" dirty="0">
                <a:solidFill>
                  <a:srgbClr val="002060"/>
                </a:solidFill>
                <a:effectLst/>
              </a:rPr>
              <a:t>Michael A. Marchetti and Ashfaq A. Marghoob. Dermoscopy, CMAJ October 21, 2014, 186 (15) 1167</a:t>
            </a:r>
          </a:p>
          <a:p>
            <a:pPr marL="0" indent="0" algn="l" fontAlgn="base">
              <a:buNone/>
            </a:pPr>
            <a:r>
              <a:rPr lang="en-CA" sz="2200" i="1" dirty="0">
                <a:solidFill>
                  <a:srgbClr val="000000"/>
                </a:solidFill>
              </a:rPr>
              <a:t>Although dermoscopy is primarily used by dermatologists, </a:t>
            </a:r>
            <a:r>
              <a:rPr lang="en-CA" sz="2200" b="1" i="1" dirty="0">
                <a:solidFill>
                  <a:srgbClr val="FF0000"/>
                </a:solidFill>
              </a:rPr>
              <a:t>any health care professional </a:t>
            </a:r>
            <a:r>
              <a:rPr lang="en-CA" sz="2200" i="1" dirty="0">
                <a:solidFill>
                  <a:srgbClr val="000000"/>
                </a:solidFill>
              </a:rPr>
              <a:t>can learn dermoscopy.</a:t>
            </a:r>
          </a:p>
          <a:p>
            <a:pPr marL="0" indent="0" algn="l" fontAlgn="base">
              <a:buNone/>
            </a:pPr>
            <a:endParaRPr lang="en-CA" sz="2200" i="1" dirty="0">
              <a:solidFill>
                <a:srgbClr val="000000"/>
              </a:solidFill>
            </a:endParaRPr>
          </a:p>
          <a:p>
            <a:pPr marL="0" indent="0" algn="l" fontAlgn="base">
              <a:buNone/>
            </a:pPr>
            <a:r>
              <a:rPr lang="en-CA" sz="2400" b="1" u="none" strike="noStrike" dirty="0">
                <a:solidFill>
                  <a:srgbClr val="002060"/>
                </a:solidFill>
                <a:effectLst/>
              </a:rPr>
              <a:t>Piccolo  D, Ferrari  A, Peris  K, </a:t>
            </a:r>
            <a:r>
              <a:rPr lang="en-CA" sz="2400" b="1" u="none" strike="noStrike" dirty="0" err="1">
                <a:solidFill>
                  <a:srgbClr val="002060"/>
                </a:solidFill>
                <a:effectLst/>
              </a:rPr>
              <a:t>Diadone</a:t>
            </a:r>
            <a:r>
              <a:rPr lang="en-CA" sz="2400" b="1" u="none" strike="noStrike" dirty="0">
                <a:solidFill>
                  <a:srgbClr val="002060"/>
                </a:solidFill>
                <a:effectLst/>
              </a:rPr>
              <a:t>  R, Ruggeri  B, </a:t>
            </a:r>
            <a:r>
              <a:rPr lang="en-CA" sz="2400" b="1" u="none" strike="noStrike" dirty="0" err="1">
                <a:solidFill>
                  <a:srgbClr val="002060"/>
                </a:solidFill>
                <a:effectLst/>
              </a:rPr>
              <a:t>Chimenti</a:t>
            </a:r>
            <a:r>
              <a:rPr lang="en-CA" sz="2400" b="1" u="none" strike="noStrike" dirty="0">
                <a:solidFill>
                  <a:srgbClr val="002060"/>
                </a:solidFill>
                <a:effectLst/>
              </a:rPr>
              <a:t>  S. </a:t>
            </a:r>
            <a:r>
              <a:rPr lang="en-CA" sz="2400" b="1" u="none" strike="noStrike" dirty="0" err="1">
                <a:solidFill>
                  <a:srgbClr val="002060"/>
                </a:solidFill>
                <a:effectLst/>
              </a:rPr>
              <a:t>Dermoscopic</a:t>
            </a:r>
            <a:r>
              <a:rPr lang="en-CA" sz="2400" b="1" u="none" strike="noStrike" dirty="0">
                <a:solidFill>
                  <a:srgbClr val="002060"/>
                </a:solidFill>
                <a:effectLst/>
              </a:rPr>
              <a:t> diagnosis by a trained clinician vs a clinician with minimal dermoscopy training vs computer-aided diagnosis of 341 pigmented skin lesions: a comparative study. Br J Dermatol2002;147(3):481-6.</a:t>
            </a:r>
            <a:endParaRPr lang="en-CA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CA" sz="2400" b="0" i="1" u="none" strike="noStrike" dirty="0">
                <a:solidFill>
                  <a:srgbClr val="2A2A2A"/>
                </a:solidFill>
                <a:effectLst/>
              </a:rPr>
              <a:t>Analysis by a </a:t>
            </a:r>
            <a:r>
              <a:rPr lang="en-CA" sz="2400" b="1" i="1" strike="noStrike" dirty="0">
                <a:solidFill>
                  <a:srgbClr val="FF0000"/>
                </a:solidFill>
                <a:effectLst/>
              </a:rPr>
              <a:t>trained clinician </a:t>
            </a:r>
            <a:r>
              <a:rPr lang="en-CA" sz="2400" b="0" i="1" u="none" strike="noStrike" dirty="0">
                <a:solidFill>
                  <a:srgbClr val="2A2A2A"/>
                </a:solidFill>
                <a:effectLst/>
              </a:rPr>
              <a:t>or an </a:t>
            </a:r>
            <a:r>
              <a:rPr lang="en-CA" sz="2400" b="1" i="1" u="none" strike="noStrike" dirty="0">
                <a:solidFill>
                  <a:srgbClr val="FF0000"/>
                </a:solidFill>
                <a:effectLst/>
              </a:rPr>
              <a:t>AI neural network‐trained computer </a:t>
            </a:r>
            <a:r>
              <a:rPr lang="en-CA" sz="2400" b="0" i="1" u="none" strike="noStrike" dirty="0">
                <a:solidFill>
                  <a:srgbClr val="2A2A2A"/>
                </a:solidFill>
                <a:effectLst/>
              </a:rPr>
              <a:t>can improve the diagnostic accuracy of melanoma compared with that of an inexperienced clinician.</a:t>
            </a:r>
          </a:p>
          <a:p>
            <a:pPr marL="0" indent="0">
              <a:buNone/>
            </a:pPr>
            <a:r>
              <a:rPr lang="en-CA" sz="2400" i="1" dirty="0">
                <a:solidFill>
                  <a:srgbClr val="2A2A2A"/>
                </a:solidFill>
              </a:rPr>
              <a:t>C</a:t>
            </a:r>
            <a:r>
              <a:rPr lang="en-CA" sz="2400" b="0" i="1" u="none" strike="noStrike" dirty="0">
                <a:solidFill>
                  <a:srgbClr val="2A2A2A"/>
                </a:solidFill>
                <a:effectLst/>
              </a:rPr>
              <a:t>omputer diagnosis might represent a useful tool for the screening of melanoma, particularly at centres not experienced in dermoscopy. </a:t>
            </a:r>
          </a:p>
          <a:p>
            <a:pPr marL="0" indent="0">
              <a:buNone/>
            </a:pPr>
            <a:r>
              <a:rPr lang="en-CA" sz="2400" b="1" u="none" strike="noStrike" dirty="0">
                <a:solidFill>
                  <a:srgbClr val="FF0000"/>
                </a:solidFill>
                <a:effectLst/>
              </a:rPr>
              <a:t>(</a:t>
            </a:r>
            <a:r>
              <a:rPr lang="en-CA" sz="2400" b="1" u="none" strike="noStrike" dirty="0" err="1">
                <a:solidFill>
                  <a:srgbClr val="FF0000"/>
                </a:solidFill>
                <a:effectLst/>
              </a:rPr>
              <a:t>Dermoscopic</a:t>
            </a:r>
            <a:r>
              <a:rPr lang="en-CA" sz="2400" b="1" u="none" strike="noStrike" dirty="0">
                <a:solidFill>
                  <a:srgbClr val="FF0000"/>
                </a:solidFill>
                <a:effectLst/>
              </a:rPr>
              <a:t> image is a requisite!!!)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C988-C35B-774D-0D9E-1B036BB9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A842-C2CC-48CB-1D11-8B239F55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fontAlgn="base">
              <a:buNone/>
            </a:pPr>
            <a:r>
              <a:rPr lang="en-CA" b="0" i="0" u="none" strike="noStrike" dirty="0">
                <a:solidFill>
                  <a:srgbClr val="012012"/>
                </a:solidFill>
                <a:effectLst/>
                <a:latin typeface="Helvetica Neue" panose="02000503000000020004" pitchFamily="2" charset="0"/>
              </a:rPr>
              <a:t>ncol</a:t>
            </a:r>
            <a:r>
              <a:rPr lang="en-CA" b="0" i="0" u="none" strike="noStrike" dirty="0">
                <a:solidFill>
                  <a:srgbClr val="012012"/>
                </a:solidFill>
                <a:effectLst/>
                <a:latin typeface="inherit"/>
              </a:rPr>
              <a:t>2006</a:t>
            </a:r>
            <a:r>
              <a:rPr lang="en-CA" b="0" i="0" u="none" strike="noStrike" dirty="0">
                <a:solidFill>
                  <a:srgbClr val="012012"/>
                </a:solidFill>
                <a:effectLst/>
                <a:latin typeface="Helvetica Neue" panose="02000503000000020004" pitchFamily="2" charset="0"/>
              </a:rPr>
              <a:t>;</a:t>
            </a:r>
            <a:r>
              <a:rPr lang="en-CA" b="1" i="0" u="none" strike="noStrike" dirty="0">
                <a:solidFill>
                  <a:srgbClr val="012012"/>
                </a:solidFill>
                <a:effectLst/>
                <a:latin typeface="inherit"/>
              </a:rPr>
              <a:t>24</a:t>
            </a:r>
            <a:r>
              <a:rPr lang="en-CA" b="0" i="0" u="none" strike="noStrike" dirty="0">
                <a:solidFill>
                  <a:srgbClr val="012012"/>
                </a:solidFill>
                <a:effectLst/>
                <a:latin typeface="Helvetica Neue" panose="02000503000000020004" pitchFamily="2" charset="0"/>
              </a:rPr>
              <a:t>:</a:t>
            </a:r>
            <a:r>
              <a:rPr lang="en-CA" b="0" i="0" u="none" strike="noStrike" dirty="0">
                <a:solidFill>
                  <a:srgbClr val="012012"/>
                </a:solidFill>
                <a:effectLst/>
                <a:latin typeface="inherit"/>
              </a:rPr>
              <a:t>1877</a:t>
            </a:r>
            <a:r>
              <a:rPr lang="en-CA" b="0" i="0" u="none" strike="noStrike" dirty="0">
                <a:solidFill>
                  <a:srgbClr val="012012"/>
                </a:solidFill>
                <a:effectLst/>
                <a:latin typeface="Helvetica Neue" panose="02000503000000020004" pitchFamily="2" charset="0"/>
              </a:rPr>
              <a:t>–</a:t>
            </a:r>
            <a:r>
              <a:rPr lang="en-CA" b="0" i="0" u="none" strike="noStrike" dirty="0">
                <a:solidFill>
                  <a:srgbClr val="012012"/>
                </a:solidFill>
                <a:effectLst/>
                <a:latin typeface="inherit"/>
              </a:rPr>
              <a:t>82</a:t>
            </a:r>
            <a:endParaRPr lang="en-US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82B1E19-E393-28DE-1A6C-34586CEF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334878"/>
            <a:ext cx="7772400" cy="6157997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CA8179-3877-C732-3177-FB68F9B0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79639"/>
            <a:ext cx="7772400" cy="2480553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F291FE50-9217-22D4-7BE2-22CBBC5533FC}"/>
              </a:ext>
            </a:extLst>
          </p:cNvPr>
          <p:cNvSpPr/>
          <p:nvPr/>
        </p:nvSpPr>
        <p:spPr>
          <a:xfrm flipV="1">
            <a:off x="3683002" y="5422551"/>
            <a:ext cx="8286748" cy="1325563"/>
          </a:xfrm>
          <a:prstGeom prst="donut">
            <a:avLst>
              <a:gd name="adj" fmla="val 5289"/>
            </a:avLst>
          </a:prstGeom>
          <a:solidFill>
            <a:srgbClr val="FF0000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D726C-D651-4CA7-F925-52A41CD1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CA" b="1" dirty="0">
                <a:solidFill>
                  <a:srgbClr val="002060"/>
                </a:solidFill>
                <a:effectLst/>
              </a:rPr>
              <a:t>C.J.L. </a:t>
            </a:r>
            <a:r>
              <a:rPr lang="en-CA" b="1" dirty="0" err="1">
                <a:solidFill>
                  <a:srgbClr val="002060"/>
                </a:solidFill>
                <a:effectLst/>
              </a:rPr>
              <a:t>Koelink</a:t>
            </a:r>
            <a:r>
              <a:rPr lang="en-CA" b="1" dirty="0">
                <a:solidFill>
                  <a:srgbClr val="002060"/>
                </a:solidFill>
              </a:rPr>
              <a:t>, et al. </a:t>
            </a:r>
            <a:r>
              <a:rPr lang="en-CA" b="1" dirty="0">
                <a:solidFill>
                  <a:srgbClr val="002060"/>
                </a:solidFill>
                <a:effectLst/>
              </a:rPr>
              <a:t>Diagnostic accuracy and cost-effectiveness of dermoscopy in primary care: a cluster randomized clinical trial. Journal of the </a:t>
            </a:r>
            <a:r>
              <a:rPr lang="en-CA" b="1" dirty="0" err="1">
                <a:solidFill>
                  <a:srgbClr val="002060"/>
                </a:solidFill>
                <a:effectLst/>
              </a:rPr>
              <a:t>Europ</a:t>
            </a:r>
            <a:r>
              <a:rPr lang="en-CA" b="1" dirty="0">
                <a:solidFill>
                  <a:srgbClr val="002060"/>
                </a:solidFill>
                <a:effectLst/>
              </a:rPr>
              <a:t> Acad of </a:t>
            </a:r>
            <a:r>
              <a:rPr lang="en-CA" b="1" dirty="0" err="1">
                <a:solidFill>
                  <a:srgbClr val="002060"/>
                </a:solidFill>
                <a:effectLst/>
              </a:rPr>
              <a:t>Derm</a:t>
            </a:r>
            <a:r>
              <a:rPr lang="en-CA" b="1" dirty="0">
                <a:solidFill>
                  <a:srgbClr val="002060"/>
                </a:solidFill>
                <a:effectLst/>
              </a:rPr>
              <a:t> and Venerology, Volume 28, Issue 11, p. 1442-1449</a:t>
            </a:r>
          </a:p>
          <a:p>
            <a:pPr marL="0" indent="0">
              <a:buNone/>
            </a:pPr>
            <a:r>
              <a:rPr lang="en-CA" i="1" dirty="0">
                <a:solidFill>
                  <a:srgbClr val="8B8B8B"/>
                </a:solidFill>
                <a:effectLst/>
              </a:rPr>
              <a:t> </a:t>
            </a:r>
            <a:r>
              <a:rPr lang="en-CA" i="1" dirty="0">
                <a:solidFill>
                  <a:srgbClr val="313131"/>
                </a:solidFill>
              </a:rPr>
              <a:t>A </a:t>
            </a:r>
            <a:r>
              <a:rPr lang="en-CA" b="0" i="1" u="none" strike="noStrike" dirty="0">
                <a:solidFill>
                  <a:srgbClr val="313131"/>
                </a:solidFill>
                <a:effectLst/>
              </a:rPr>
              <a:t>study of Dutch general practices that found that the probability of a correct diagnosis was 1.25 times higher when dermoscopy was used to evaluate suspicious skin lesions and </a:t>
            </a:r>
            <a:r>
              <a:rPr lang="en-CA" b="0" i="1" u="none" strike="noStrike" dirty="0">
                <a:solidFill>
                  <a:srgbClr val="212121"/>
                </a:solidFill>
                <a:effectLst/>
              </a:rPr>
              <a:t>incremental cost-effectiveness ratio was €89 (95% CI −€60 to €598). </a:t>
            </a:r>
            <a:r>
              <a:rPr lang="en-CA" b="1" i="1" u="none" strike="noStrike" dirty="0">
                <a:solidFill>
                  <a:srgbClr val="FF0000"/>
                </a:solidFill>
                <a:effectLst/>
              </a:rPr>
              <a:t>They concluded that the use of dermoscopy appeared to be cost effective (from a healthcare spending perspective).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122EF-5DA7-77B0-D90C-4579B0064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6656"/>
            <a:ext cx="10515600" cy="5500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In Summary, if</a:t>
            </a:r>
          </a:p>
          <a:p>
            <a:r>
              <a:rPr lang="en-US" sz="3200" dirty="0"/>
              <a:t>Dermoscopy increases diagnostic accuracy of melanomas,</a:t>
            </a:r>
          </a:p>
          <a:p>
            <a:r>
              <a:rPr lang="en-US" sz="3200" dirty="0"/>
              <a:t>It likely increases diagnostic accuracy of melanomas in primary care,</a:t>
            </a:r>
          </a:p>
          <a:p>
            <a:r>
              <a:rPr lang="en-US" sz="3200" dirty="0"/>
              <a:t>Any clinician can learn dermoscopy,</a:t>
            </a:r>
          </a:p>
          <a:p>
            <a:r>
              <a:rPr lang="en-US" sz="3200" dirty="0"/>
              <a:t>It is cost effective from a health spending perspective,</a:t>
            </a:r>
          </a:p>
          <a:p>
            <a:r>
              <a:rPr lang="en-US" sz="3200" dirty="0"/>
              <a:t>And AI based diagnostic applications for pigmented lesions, will require </a:t>
            </a:r>
            <a:r>
              <a:rPr lang="en-US" sz="3200" dirty="0" err="1"/>
              <a:t>dermoscopic</a:t>
            </a:r>
            <a:r>
              <a:rPr lang="en-US" sz="3200" dirty="0"/>
              <a:t> pictures as data,  </a:t>
            </a:r>
          </a:p>
          <a:p>
            <a:pPr marL="0" indent="0">
              <a:buNone/>
            </a:pPr>
            <a:r>
              <a:rPr lang="en-US" sz="3200" dirty="0"/>
              <a:t>                            then</a:t>
            </a:r>
          </a:p>
          <a:p>
            <a:pPr marL="0" indent="0">
              <a:buNone/>
            </a:pPr>
            <a:r>
              <a:rPr lang="en-US" sz="3200" dirty="0"/>
              <a:t>Are Family Physicians practicing dermoscopy?</a:t>
            </a:r>
          </a:p>
        </p:txBody>
      </p:sp>
    </p:spTree>
    <p:extLst>
      <p:ext uri="{BB962C8B-B14F-4D97-AF65-F5344CB8AC3E}">
        <p14:creationId xmlns:p14="http://schemas.microsoft.com/office/powerpoint/2010/main" val="4090925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111BE16-61E3-04F7-9DAC-8CFF1A737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4764"/>
            <a:ext cx="10515600" cy="65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5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16">
              <a:srgbClr val="FFF5D5"/>
            </a:gs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EC7EE71-569C-C505-7C42-95095EC6D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9528" y="643467"/>
            <a:ext cx="9992943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38411-7189-8D15-ECF9-FB03E56F2DB7}"/>
              </a:ext>
            </a:extLst>
          </p:cNvPr>
          <p:cNvSpPr txBox="1"/>
          <p:nvPr/>
        </p:nvSpPr>
        <p:spPr>
          <a:xfrm>
            <a:off x="6096000" y="1400175"/>
            <a:ext cx="633413" cy="4543425"/>
          </a:xfrm>
          <a:prstGeom prst="rect">
            <a:avLst/>
          </a:prstGeom>
          <a:solidFill>
            <a:srgbClr val="FFFF00">
              <a:alpha val="22246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DCD37BAE-1AA7-BA35-B2BA-E5AA1A4DDB1B}"/>
              </a:ext>
            </a:extLst>
          </p:cNvPr>
          <p:cNvSpPr/>
          <p:nvPr/>
        </p:nvSpPr>
        <p:spPr>
          <a:xfrm flipV="1">
            <a:off x="2709864" y="4400549"/>
            <a:ext cx="5005387" cy="1783080"/>
          </a:xfrm>
          <a:prstGeom prst="donut">
            <a:avLst>
              <a:gd name="adj" fmla="val 2555"/>
            </a:avLst>
          </a:prstGeom>
          <a:solidFill>
            <a:srgbClr val="FF0000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43FA-A9F3-FD9E-3E6B-44A302A3C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508000"/>
            <a:ext cx="10659533" cy="5668963"/>
          </a:xfrm>
          <a:gradFill>
            <a:gsLst>
              <a:gs pos="21016">
                <a:srgbClr val="FFF5D5"/>
              </a:gs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2800" dirty="0"/>
              <a:t>Use of dermoscopy varies by jurisdiction</a:t>
            </a:r>
          </a:p>
          <a:p>
            <a:r>
              <a:rPr lang="en-US" sz="2800" dirty="0"/>
              <a:t>Paucity of data around use and outcomes of dermoscopy in primary care.</a:t>
            </a:r>
          </a:p>
          <a:p>
            <a:r>
              <a:rPr lang="en-US" sz="2800" dirty="0"/>
              <a:t>Few FPs use dermoscopy (special focus/interest)</a:t>
            </a:r>
          </a:p>
          <a:p>
            <a:r>
              <a:rPr lang="en-US" dirty="0"/>
              <a:t>T</a:t>
            </a:r>
            <a:r>
              <a:rPr lang="en-US" sz="2800" dirty="0"/>
              <a:t>hose who use it do not use it consistently </a:t>
            </a:r>
          </a:p>
          <a:p>
            <a:r>
              <a:rPr lang="en-US" sz="2800" dirty="0"/>
              <a:t>Most FPs use it only for pigmented lesions</a:t>
            </a:r>
          </a:p>
          <a:p>
            <a:r>
              <a:rPr lang="en-US" dirty="0"/>
              <a:t>F</a:t>
            </a:r>
            <a:r>
              <a:rPr lang="en-US" sz="2800" dirty="0"/>
              <a:t>Ps who use it feel more confident in analyzing pigmented skin lesions</a:t>
            </a:r>
          </a:p>
          <a:p>
            <a:r>
              <a:rPr lang="en-US" sz="2800" dirty="0"/>
              <a:t>Barriers: cost of instrument and </a:t>
            </a:r>
            <a:r>
              <a:rPr lang="en-US" dirty="0"/>
              <a:t>time cost </a:t>
            </a:r>
            <a:r>
              <a:rPr lang="en-US" sz="2800" dirty="0"/>
              <a:t>for training</a:t>
            </a:r>
          </a:p>
          <a:p>
            <a:r>
              <a:rPr lang="en-US" sz="2800" dirty="0"/>
              <a:t>Perceived advantages: earlier diagnoses of melanoma, reducing dermatology referrals and reducing patient anxiety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    Potentially HELP with BURNOUT! </a:t>
            </a:r>
            <a:r>
              <a:rPr lang="en-US" sz="1600" b="1" dirty="0">
                <a:solidFill>
                  <a:srgbClr val="FF0000"/>
                </a:solidFill>
              </a:rPr>
              <a:t>(patient &amp; physician satisfaction survey?)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ircle patterns on sand">
            <a:extLst>
              <a:ext uri="{FF2B5EF4-FFF2-40B4-BE49-F238E27FC236}">
                <a16:creationId xmlns:a16="http://schemas.microsoft.com/office/drawing/2014/main" id="{21C5764C-372D-8D06-DD38-FCC5FF647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2440" b="265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43CA8-5A3E-65D6-5675-24A0061F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Foundation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F4086F-31A2-5484-4CDA-A457601F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1-Diagnostic Algorithms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Pattern analysis</a:t>
            </a:r>
          </a:p>
          <a:p>
            <a:pPr marL="0" indent="0" algn="ctr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2-Triage Algorithms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3-point checklist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ABCD rule of dermoscopy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Menzies method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7-point algorithm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TADA method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57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3CF81-2294-CBA5-654F-B6B213CF6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B3435-2F6A-6380-BCB8-7BA30CB9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Diagnostic Algorithm: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Pattern Analysis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0B1467-6238-CC60-FE66-991BBE7318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248236"/>
              </p:ext>
            </p:extLst>
          </p:nvPr>
        </p:nvGraphicFramePr>
        <p:xfrm>
          <a:off x="838200" y="795867"/>
          <a:ext cx="10515600" cy="6062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91863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F5B3-440B-EFB1-E800-37EF32BE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Land 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E5F53-6A40-1BB6-5FCE-26A539044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825625"/>
            <a:ext cx="11328400" cy="4667250"/>
          </a:xfrm>
        </p:spPr>
        <p:txBody>
          <a:bodyPr>
            <a:noAutofit/>
          </a:bodyPr>
          <a:lstStyle/>
          <a:p>
            <a:r>
              <a:rPr lang="en-CA" b="1" i="0" u="none" strike="noStrike" dirty="0">
                <a:solidFill>
                  <a:srgbClr val="000000"/>
                </a:solidFill>
                <a:effectLst/>
                <a:latin typeface="McgillSans-Regular"/>
              </a:rPr>
              <a:t>We recognize and respect the </a:t>
            </a:r>
            <a:r>
              <a:rPr lang="en-CA" b="1" i="0" u="none" strike="noStrike" dirty="0" err="1">
                <a:solidFill>
                  <a:srgbClr val="000000"/>
                </a:solidFill>
                <a:effectLst/>
                <a:latin typeface="McgillSans-Regular"/>
              </a:rPr>
              <a:t>Kanien’kehà:ka</a:t>
            </a:r>
            <a:r>
              <a:rPr lang="en-CA" b="1" i="0" u="none" strike="noStrike" dirty="0">
                <a:solidFill>
                  <a:srgbClr val="000000"/>
                </a:solidFill>
                <a:effectLst/>
                <a:latin typeface="McgillSans-Regular"/>
              </a:rPr>
              <a:t> as the traditional custodians of the lands and waters on which we meet today. </a:t>
            </a:r>
          </a:p>
          <a:p>
            <a:r>
              <a:rPr lang="en-CA" b="1" i="0" u="none" strike="noStrike" dirty="0">
                <a:solidFill>
                  <a:srgbClr val="000000"/>
                </a:solidFill>
                <a:effectLst/>
                <a:latin typeface="McgillSans-Regular"/>
              </a:rPr>
              <a:t>This land has long served as a site of meeting and exchange amongst many First Nations including the </a:t>
            </a:r>
            <a:r>
              <a:rPr lang="en-CA" b="1" i="0" u="none" strike="noStrike" dirty="0" err="1">
                <a:solidFill>
                  <a:srgbClr val="000000"/>
                </a:solidFill>
                <a:effectLst/>
                <a:latin typeface="McgillSans-Regular"/>
              </a:rPr>
              <a:t>Kanien’kehá:ka</a:t>
            </a:r>
            <a:r>
              <a:rPr lang="en-CA" b="1" i="0" u="none" strike="noStrike" dirty="0">
                <a:solidFill>
                  <a:srgbClr val="000000"/>
                </a:solidFill>
                <a:effectLst/>
                <a:latin typeface="McgillSans-Regular"/>
              </a:rPr>
              <a:t> of the Haudenosaunee Confederacy, Huron/Wendat, Abenaki, and Anishinaabeg.</a:t>
            </a:r>
          </a:p>
          <a:p>
            <a:r>
              <a:rPr lang="en-CA" b="1" dirty="0">
                <a:solidFill>
                  <a:srgbClr val="000000"/>
                </a:solidFill>
                <a:latin typeface="McgillSans-Regular"/>
              </a:rPr>
              <a:t>I acknowledge that we are all settlers, new and generational, who due to our various types of privilege, benefit from this land.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6448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CA92-389E-4378-F3CC-3CEB990A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ood, soup&#10;&#10;Description automatically generated">
            <a:extLst>
              <a:ext uri="{FF2B5EF4-FFF2-40B4-BE49-F238E27FC236}">
                <a16:creationId xmlns:a16="http://schemas.microsoft.com/office/drawing/2014/main" id="{B41B3E53-72B6-9BCB-7118-572ABF0FE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06151" y="-6912"/>
            <a:ext cx="5012267" cy="3366589"/>
          </a:xfrm>
        </p:spPr>
      </p:pic>
      <p:pic>
        <p:nvPicPr>
          <p:cNvPr id="7" name="Picture 6" descr="A picture containing eaten, dessert&#10;&#10;Description automatically generated">
            <a:extLst>
              <a:ext uri="{FF2B5EF4-FFF2-40B4-BE49-F238E27FC236}">
                <a16:creationId xmlns:a16="http://schemas.microsoft.com/office/drawing/2014/main" id="{0845E8F4-8DA3-79D5-8CF7-0ABC141D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033" y="3366587"/>
            <a:ext cx="5012267" cy="34983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83CB21D-0CEC-9A7A-5D7F-904B9B2B5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640" y="-16404"/>
            <a:ext cx="4864992" cy="6888224"/>
          </a:xfrm>
          <a:prstGeom prst="rect">
            <a:avLst/>
          </a:prstGeom>
        </p:spPr>
      </p:pic>
      <p:pic>
        <p:nvPicPr>
          <p:cNvPr id="10" name="Picture 9" descr="A picture containing close, blurry&#10;&#10;Description automatically generated">
            <a:extLst>
              <a:ext uri="{FF2B5EF4-FFF2-40B4-BE49-F238E27FC236}">
                <a16:creationId xmlns:a16="http://schemas.microsoft.com/office/drawing/2014/main" id="{705DC44D-B25F-F5F5-5E8A-F23F9EA9E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432" y="16402"/>
            <a:ext cx="3229568" cy="3047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181D6E-BDE0-0C86-280B-34F5ACD86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432" y="3096677"/>
            <a:ext cx="3229568" cy="2476517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8E2D82C-5940-802F-98C1-1C51A389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19816" y="6172729"/>
            <a:ext cx="41148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Images: Dermoscopedia</a:t>
            </a:r>
          </a:p>
        </p:txBody>
      </p:sp>
    </p:spTree>
    <p:extLst>
      <p:ext uri="{BB962C8B-B14F-4D97-AF65-F5344CB8AC3E}">
        <p14:creationId xmlns:p14="http://schemas.microsoft.com/office/powerpoint/2010/main" val="4068235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A286-542C-7BB8-C208-D1ABBCAF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</a:t>
            </a:r>
          </a:p>
        </p:txBody>
      </p:sp>
      <p:pic>
        <p:nvPicPr>
          <p:cNvPr id="5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4E67D145-E9A2-9B39-C04B-76C5417B8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6916" y="920110"/>
            <a:ext cx="10041242" cy="5309240"/>
          </a:xfrm>
        </p:spPr>
      </p:pic>
    </p:spTree>
    <p:extLst>
      <p:ext uri="{BB962C8B-B14F-4D97-AF65-F5344CB8AC3E}">
        <p14:creationId xmlns:p14="http://schemas.microsoft.com/office/powerpoint/2010/main" val="366956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57BA-66EE-6C6E-B17C-DFE82ED6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method&#10;&#10;Description automatically generated with medium confidence">
            <a:extLst>
              <a:ext uri="{FF2B5EF4-FFF2-40B4-BE49-F238E27FC236}">
                <a16:creationId xmlns:a16="http://schemas.microsoft.com/office/drawing/2014/main" id="{7957FD20-02E2-9163-1850-BE80B96D4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358688" cy="6993479"/>
          </a:xfrm>
        </p:spPr>
      </p:pic>
    </p:spTree>
    <p:extLst>
      <p:ext uri="{BB962C8B-B14F-4D97-AF65-F5344CB8AC3E}">
        <p14:creationId xmlns:p14="http://schemas.microsoft.com/office/powerpoint/2010/main" val="2650096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17FE-3496-41FC-61E2-E9929A1F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Triage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1833E-1774-5D30-3A46-76B868B5B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867"/>
            <a:ext cx="10515600" cy="52154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3-Point checklist </a:t>
            </a:r>
            <a:r>
              <a:rPr lang="en-US" sz="1800" dirty="0"/>
              <a:t>developed by </a:t>
            </a:r>
            <a:r>
              <a:rPr lang="en-US" sz="1800" dirty="0" err="1"/>
              <a:t>Argenziano</a:t>
            </a:r>
            <a:r>
              <a:rPr lang="en-US" sz="1800" dirty="0"/>
              <a:t> and colleagues in 2004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ABCD rule of dermoscopy </a:t>
            </a:r>
            <a:r>
              <a:rPr lang="en-CA" sz="1800" dirty="0">
                <a:effectLst/>
              </a:rPr>
              <a:t>more technical </a:t>
            </a:r>
            <a:r>
              <a:rPr lang="en-CA" sz="1800" dirty="0" err="1">
                <a:effectLst/>
              </a:rPr>
              <a:t>dermoscopic</a:t>
            </a:r>
            <a:r>
              <a:rPr lang="en-CA" sz="1800" dirty="0">
                <a:effectLst/>
              </a:rPr>
              <a:t> evaluation algorithm developed in 1994 by Stolz and colleagues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Menzies method </a:t>
            </a:r>
            <a:r>
              <a:rPr lang="en-CA" sz="1800" dirty="0">
                <a:effectLst/>
              </a:rPr>
              <a:t>The Menzies method was developed by Menzies and colleagues in 1996 </a:t>
            </a:r>
            <a:endParaRPr lang="en-CA" sz="18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CASH method </a:t>
            </a:r>
            <a:r>
              <a:rPr lang="en-CA" sz="1800" dirty="0">
                <a:effectLst/>
              </a:rPr>
              <a:t>Henning and colleagues developed the CASH algorithm in 2006 for the early </a:t>
            </a:r>
            <a:r>
              <a:rPr lang="en-CA" sz="1800" dirty="0" err="1">
                <a:effectLst/>
              </a:rPr>
              <a:t>dermoscopist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7-point algorithm </a:t>
            </a:r>
            <a:r>
              <a:rPr lang="en-US" dirty="0"/>
              <a:t>(involves some pattern analysis)</a:t>
            </a:r>
            <a:r>
              <a:rPr lang="en-CA" dirty="0">
                <a:effectLst/>
              </a:rPr>
              <a:t> </a:t>
            </a:r>
            <a:r>
              <a:rPr lang="en-CA" sz="1800" dirty="0" err="1">
                <a:effectLst/>
              </a:rPr>
              <a:t>Argenziano</a:t>
            </a:r>
            <a:r>
              <a:rPr lang="en-CA" sz="1800" dirty="0">
                <a:effectLst/>
              </a:rPr>
              <a:t> and col- leagues developed the 7-point checklist in 1998 </a:t>
            </a:r>
            <a:endParaRPr lang="en-CA" sz="1800" dirty="0"/>
          </a:p>
          <a:p>
            <a:pPr marL="514350" indent="-514350">
              <a:buFont typeface="+mj-lt"/>
              <a:buAutoNum type="arabicPeriod"/>
            </a:pPr>
            <a:r>
              <a:rPr lang="en-CA" sz="3200" dirty="0"/>
              <a:t>TADA method </a:t>
            </a:r>
            <a:r>
              <a:rPr lang="en-CA" dirty="0"/>
              <a:t>(involves sequential pattern analysis) </a:t>
            </a:r>
            <a:r>
              <a:rPr lang="en-CA" sz="1800" dirty="0">
                <a:effectLst/>
              </a:rPr>
              <a:t>Rogers and colleagues in 2016 </a:t>
            </a:r>
            <a:endParaRPr lang="en-CA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53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E9739-CEF6-7582-7103-D1EF89BB1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713"/>
            <a:ext cx="10515600" cy="5048250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CA" b="1" u="none" strike="noStrike" dirty="0" err="1">
                <a:solidFill>
                  <a:srgbClr val="002060"/>
                </a:solidFill>
                <a:effectLst/>
              </a:rPr>
              <a:t>Argenziano</a:t>
            </a:r>
            <a:r>
              <a:rPr lang="en-CA" b="1" u="none" strike="noStrike" dirty="0">
                <a:solidFill>
                  <a:srgbClr val="002060"/>
                </a:solidFill>
                <a:effectLst/>
              </a:rPr>
              <a:t>  G, </a:t>
            </a:r>
            <a:r>
              <a:rPr lang="en-CA" b="1" i="0" u="none" strike="noStrike" dirty="0">
                <a:solidFill>
                  <a:srgbClr val="002060"/>
                </a:solidFill>
                <a:effectLst/>
              </a:rPr>
              <a:t>et al. Dermoscopy improves accuracy of primary care physicians to triage lesions suggestive of skin cancer. J Clin Oncol 2006;24(12):1877-82</a:t>
            </a:r>
          </a:p>
          <a:p>
            <a:pPr marL="0" indent="0" algn="l" fontAlgn="base">
              <a:buNone/>
            </a:pPr>
            <a:endParaRPr lang="en-CA" b="0" i="1" u="none" strike="noStrike" dirty="0">
              <a:solidFill>
                <a:srgbClr val="212121"/>
              </a:solidFill>
              <a:effectLst/>
              <a:latin typeface="BlinkMacSystemFont"/>
            </a:endParaRPr>
          </a:p>
          <a:p>
            <a:pPr marL="0" indent="0" algn="l" fontAlgn="base">
              <a:buNone/>
            </a:pPr>
            <a:r>
              <a:rPr lang="en-CA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The 3-point checklist is a valid and reproducible </a:t>
            </a:r>
            <a:r>
              <a:rPr lang="en-CA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dermoscopic</a:t>
            </a:r>
            <a:r>
              <a:rPr lang="en-CA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algorithm with high sensitivity (96.3% ) for the diagnosis of melanoma in the hands of </a:t>
            </a:r>
            <a:r>
              <a:rPr lang="en-CA" b="1" i="1" u="none" strike="noStrike" dirty="0">
                <a:effectLst/>
                <a:latin typeface="BlinkMacSystemFont"/>
              </a:rPr>
              <a:t>non-experts</a:t>
            </a:r>
            <a:r>
              <a:rPr lang="en-CA" b="0" i="1" u="none" strike="noStrike" dirty="0">
                <a:effectLst/>
                <a:latin typeface="BlinkMacSystemFont"/>
              </a:rPr>
              <a:t>. </a:t>
            </a:r>
            <a:r>
              <a:rPr lang="en-CA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Thus, it may be applied as a screening procedure for the early detection of melanoma</a:t>
            </a:r>
            <a:endParaRPr lang="en-CA" b="1" i="1" u="none" strike="noStrike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7917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C4811-2303-7750-F6B4-6588A594B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5" y="-23814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3-Point Checklist (2004)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5998DC-C9A9-7011-4294-3B3534454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5" y="1202267"/>
            <a:ext cx="6746425" cy="5283200"/>
          </a:xfrm>
        </p:spPr>
        <p:txBody>
          <a:bodyPr>
            <a:normAutofit/>
          </a:bodyPr>
          <a:lstStyle/>
          <a:p>
            <a:r>
              <a:rPr lang="en-US" sz="2400" dirty="0"/>
              <a:t>Encourage Clinicians to start using Dermoscopy</a:t>
            </a:r>
          </a:p>
          <a:p>
            <a:r>
              <a:rPr lang="en-US" sz="2400" dirty="0"/>
              <a:t>Goal is to identify lesions that need a biopsy or referral to a specialist (Triage or screening)</a:t>
            </a:r>
          </a:p>
          <a:p>
            <a:r>
              <a:rPr lang="en-US" sz="2400" dirty="0"/>
              <a:t>No patient should ever leave an office with an undiagnosed Melanoma</a:t>
            </a:r>
          </a:p>
          <a:p>
            <a:r>
              <a:rPr lang="en-US" sz="2400" dirty="0"/>
              <a:t>The presence of 2/3 of the 3 criteria are highly suggestive of a Melanoma/suspicious lesion</a:t>
            </a:r>
          </a:p>
          <a:p>
            <a:r>
              <a:rPr lang="en-US" sz="2400" dirty="0"/>
              <a:t>The sensitivity and specificity are comparable to other algorithms</a:t>
            </a:r>
          </a:p>
          <a:p>
            <a:r>
              <a:rPr lang="en-US" sz="2400" dirty="0"/>
              <a:t>Even after a 1 hour training, novice </a:t>
            </a:r>
            <a:r>
              <a:rPr lang="en-US" sz="2400" dirty="0" err="1"/>
              <a:t>dermoscopists</a:t>
            </a:r>
            <a:r>
              <a:rPr lang="en-US" sz="2400" dirty="0"/>
              <a:t> were able to identify melanomas  accurately, 96.3% of the time</a:t>
            </a:r>
          </a:p>
          <a:p>
            <a:endParaRPr lang="en-US" sz="17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4AFD9-82FB-C2AB-5B0D-A3B7B708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322" y="6336242"/>
            <a:ext cx="6346510" cy="29845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Dermoscopy, 2nd Edition The Essentials: I. </a:t>
            </a:r>
            <a:r>
              <a:rPr lang="en-US" b="1" dirty="0" err="1"/>
              <a:t>Zalaudek</a:t>
            </a:r>
            <a:r>
              <a:rPr lang="en-US" b="1" dirty="0"/>
              <a:t>, R. Hofmann-</a:t>
            </a:r>
            <a:r>
              <a:rPr lang="en-US" b="1" dirty="0" err="1"/>
              <a:t>Wellenhof</a:t>
            </a:r>
            <a:r>
              <a:rPr lang="en-US" b="1" dirty="0"/>
              <a:t>, G. </a:t>
            </a:r>
            <a:r>
              <a:rPr lang="en-US" b="1" dirty="0" err="1"/>
              <a:t>Argenziano</a:t>
            </a:r>
            <a:r>
              <a:rPr lang="en-US" b="1" dirty="0"/>
              <a:t>, F, H. </a:t>
            </a:r>
            <a:r>
              <a:rPr lang="en-US" b="1" dirty="0" err="1"/>
              <a:t>Soyer</a:t>
            </a:r>
            <a:r>
              <a:rPr lang="en-US" b="1" dirty="0"/>
              <a:t>. </a:t>
            </a:r>
            <a:r>
              <a:rPr lang="en-US" b="1" dirty="0" err="1"/>
              <a:t>Elservier</a:t>
            </a:r>
            <a:r>
              <a:rPr lang="en-US" b="1" dirty="0"/>
              <a:t> 2011</a:t>
            </a:r>
          </a:p>
        </p:txBody>
      </p:sp>
      <p:pic>
        <p:nvPicPr>
          <p:cNvPr id="9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31F38F30-42D4-09AF-23A3-B6DD53AC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" r="267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1339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3824-DD52-05A8-8928-606046FC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3186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3-Point checklist (2/3 = excise 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94E76BD-D2B4-CE5B-7B0D-37B284276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749644"/>
              </p:ext>
            </p:extLst>
          </p:nvPr>
        </p:nvGraphicFramePr>
        <p:xfrm>
          <a:off x="2073729" y="1357423"/>
          <a:ext cx="804454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271">
                  <a:extLst>
                    <a:ext uri="{9D8B030D-6E8A-4147-A177-3AD203B41FA5}">
                      <a16:colId xmlns:a16="http://schemas.microsoft.com/office/drawing/2014/main" val="1271347654"/>
                    </a:ext>
                  </a:extLst>
                </a:gridCol>
                <a:gridCol w="4022271">
                  <a:extLst>
                    <a:ext uri="{9D8B030D-6E8A-4147-A177-3AD203B41FA5}">
                      <a16:colId xmlns:a16="http://schemas.microsoft.com/office/drawing/2014/main" val="1397626843"/>
                    </a:ext>
                  </a:extLst>
                </a:gridCol>
              </a:tblGrid>
              <a:tr h="3421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points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Definitions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07891"/>
                  </a:ext>
                </a:extLst>
              </a:tr>
              <a:tr h="186169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1-Asymmetry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Asymmetry of colour and structure in one or two perpendicular axes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75447"/>
                  </a:ext>
                </a:extLst>
              </a:tr>
              <a:tr h="115247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2-Atypical Network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Pigment network with irregular holes and thick lines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393061"/>
                  </a:ext>
                </a:extLst>
              </a:tr>
              <a:tr h="115247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3-Blue – White Structures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Any type of Blue and/or White colour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357096"/>
                  </a:ext>
                </a:extLst>
              </a:tr>
            </a:tbl>
          </a:graphicData>
        </a:graphic>
      </p:graphicFrame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CE10DED-9205-6505-EAE2-8E454742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6242"/>
            <a:ext cx="8385147" cy="52175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Dermoscopy, 2nd Edition The Essentials: I. </a:t>
            </a:r>
            <a:r>
              <a:rPr lang="en-US" b="1" dirty="0" err="1">
                <a:solidFill>
                  <a:schemeClr val="tx1"/>
                </a:solidFill>
              </a:rPr>
              <a:t>Zalaudek</a:t>
            </a:r>
            <a:r>
              <a:rPr lang="en-US" b="1" dirty="0">
                <a:solidFill>
                  <a:schemeClr val="tx1"/>
                </a:solidFill>
              </a:rPr>
              <a:t>, R. Hofmann-</a:t>
            </a:r>
            <a:r>
              <a:rPr lang="en-US" b="1" dirty="0" err="1">
                <a:solidFill>
                  <a:schemeClr val="tx1"/>
                </a:solidFill>
              </a:rPr>
              <a:t>Wellenhof</a:t>
            </a:r>
            <a:r>
              <a:rPr lang="en-US" b="1" dirty="0">
                <a:solidFill>
                  <a:schemeClr val="tx1"/>
                </a:solidFill>
              </a:rPr>
              <a:t>, G. </a:t>
            </a:r>
            <a:r>
              <a:rPr lang="en-US" b="1" dirty="0" err="1">
                <a:solidFill>
                  <a:schemeClr val="tx1"/>
                </a:solidFill>
              </a:rPr>
              <a:t>Argenziano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Facd</a:t>
            </a:r>
            <a:r>
              <a:rPr lang="en-US" b="1" dirty="0">
                <a:solidFill>
                  <a:schemeClr val="tx1"/>
                </a:solidFill>
              </a:rPr>
              <a:t>, H. </a:t>
            </a:r>
            <a:r>
              <a:rPr lang="en-US" b="1" dirty="0" err="1">
                <a:solidFill>
                  <a:schemeClr val="tx1"/>
                </a:solidFill>
              </a:rPr>
              <a:t>Soyer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Elservier</a:t>
            </a:r>
            <a:r>
              <a:rPr lang="en-US" b="1" dirty="0">
                <a:solidFill>
                  <a:schemeClr val="tx1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193327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072A-4D63-FFBC-6D61-1CF65BBE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1 - Asymmetry</a:t>
            </a:r>
          </a:p>
        </p:txBody>
      </p:sp>
      <p:pic>
        <p:nvPicPr>
          <p:cNvPr id="5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B18A596-8BE5-51E1-A790-9FF90894C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8004" y="1690688"/>
            <a:ext cx="7024437" cy="4351338"/>
          </a:xfrm>
        </p:spPr>
      </p:pic>
      <p:pic>
        <p:nvPicPr>
          <p:cNvPr id="7" name="Picture 6" descr="A picture containing beverage&#10;&#10;Description automatically generated">
            <a:extLst>
              <a:ext uri="{FF2B5EF4-FFF2-40B4-BE49-F238E27FC236}">
                <a16:creationId xmlns:a16="http://schemas.microsoft.com/office/drawing/2014/main" id="{325C03F7-5FFC-CEFF-C533-FD0B611AE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441" y="132476"/>
            <a:ext cx="3855342" cy="311642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BBB7DB8-8EA7-2BE4-162C-82B4B89B9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637" y="3248900"/>
            <a:ext cx="3831146" cy="332316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9E7F0D-A97E-019E-20F1-3D30ADD2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13318" y="6389497"/>
            <a:ext cx="4114800" cy="365125"/>
          </a:xfrm>
        </p:spPr>
        <p:txBody>
          <a:bodyPr/>
          <a:lstStyle/>
          <a:p>
            <a:r>
              <a:rPr lang="en-US" sz="1600" dirty="0" err="1">
                <a:solidFill>
                  <a:schemeClr val="tx1"/>
                </a:solidFill>
              </a:rPr>
              <a:t>Dermoscopedia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87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1F6FCE1-8678-40F4-9644-79CD5333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90B4F-CC96-515F-2673-20D98989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1" y="263764"/>
            <a:ext cx="5001569" cy="1544062"/>
          </a:xfrm>
        </p:spPr>
        <p:txBody>
          <a:bodyPr>
            <a:normAutofit/>
          </a:bodyPr>
          <a:lstStyle/>
          <a:p>
            <a:r>
              <a:rPr lang="en-US" sz="4000" dirty="0"/>
              <a:t>2 – Atypical Network</a:t>
            </a:r>
          </a:p>
        </p:txBody>
      </p:sp>
      <p:pic>
        <p:nvPicPr>
          <p:cNvPr id="7" name="Picture 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C18A0965-F0DE-AABA-B147-E25B53B7D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01" y="0"/>
            <a:ext cx="2583089" cy="3038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99E4B-1B2F-A71D-BBA8-7D3B1EE6F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190" y="126491"/>
            <a:ext cx="2583089" cy="278594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CCF8F4-6D3E-428F-2A69-FCA516246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02" y="2714872"/>
            <a:ext cx="4860100" cy="34142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76A15-009C-4C26-DB3F-751D74761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278" y="1715499"/>
            <a:ext cx="5884333" cy="4460129"/>
          </a:xfrm>
        </p:spPr>
        <p:txBody>
          <a:bodyPr>
            <a:normAutofit/>
          </a:bodyPr>
          <a:lstStyle/>
          <a:p>
            <a:r>
              <a:rPr lang="en-CA" sz="2000" dirty="0">
                <a:latin typeface="Open Sans" panose="020B0606030504020204" pitchFamily="34" charset="0"/>
              </a:rPr>
              <a:t>Normal</a:t>
            </a:r>
            <a:r>
              <a:rPr lang="en-CA" sz="2000" b="0" i="0" u="none" strike="noStrike" dirty="0">
                <a:effectLst/>
                <a:latin typeface="Open Sans" panose="020B0606030504020204" pitchFamily="34" charset="0"/>
              </a:rPr>
              <a:t> pigment network is a grid-like reticular pattern.</a:t>
            </a:r>
          </a:p>
          <a:p>
            <a:r>
              <a:rPr lang="en-CA" sz="2000" b="0" i="0" u="none" strike="noStrike" dirty="0">
                <a:effectLst/>
                <a:latin typeface="Open Sans" panose="020B0606030504020204" pitchFamily="34" charset="0"/>
              </a:rPr>
              <a:t>Histologically, the lines correspond to increased melanocytes along elongated rete ridges.</a:t>
            </a:r>
          </a:p>
          <a:p>
            <a:r>
              <a:rPr lang="en-CA" sz="2000" b="0" i="0" u="none" strike="noStrike" dirty="0">
                <a:effectLst/>
                <a:latin typeface="Open Sans" panose="020B0606030504020204" pitchFamily="34" charset="0"/>
              </a:rPr>
              <a:t>The "holes" of the network correspond to the suprapapillary plates.</a:t>
            </a:r>
          </a:p>
          <a:p>
            <a:r>
              <a:rPr lang="en-CA" sz="2000" b="0" i="0" u="none" strike="noStrike" dirty="0">
                <a:effectLst/>
                <a:latin typeface="Open Sans" panose="020B0606030504020204" pitchFamily="34" charset="0"/>
              </a:rPr>
              <a:t>Atypical pigment network is irregularly meshed with lines varying in size, color, thickness, or distribution and is often seen in dysplastic nevi and superficial spreading melanoma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23874C2-D2C7-C66A-7452-4F2DC433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8755" y="6298222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</a:rPr>
              <a:t>Dermoscopedia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71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4097-A83D-4E08-F9F6-B193F196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45674"/>
            <a:ext cx="5257800" cy="1079889"/>
          </a:xfrm>
        </p:spPr>
        <p:txBody>
          <a:bodyPr/>
          <a:lstStyle/>
          <a:p>
            <a:pPr algn="r"/>
            <a:r>
              <a:rPr lang="en-US" dirty="0"/>
              <a:t>Histology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B61CCA-1767-C177-C04D-B5EE33560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2258" y="1319485"/>
            <a:ext cx="6409742" cy="5538515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BBA4988-E52C-28C3-3D97-6CEDC6E1B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8" y="245674"/>
            <a:ext cx="5562599" cy="497565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8C681-1D05-AD32-FC04-D2FEE658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28212" y="6270171"/>
            <a:ext cx="2971412" cy="587829"/>
          </a:xfrm>
        </p:spPr>
        <p:txBody>
          <a:bodyPr/>
          <a:lstStyle/>
          <a:p>
            <a:r>
              <a:rPr lang="en-US" sz="1600" dirty="0"/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87841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544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375" flipV="1">
            <a:off x="-34927" y="1346647"/>
            <a:ext cx="12261853" cy="1560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0795990" flipV="1">
            <a:off x="4" y="2245532"/>
            <a:ext cx="12261853" cy="14305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8524"/>
            <a:ext cx="58420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67"/>
              </a:lnSpc>
            </a:pPr>
            <a:r>
              <a:rPr lang="en-US" sz="4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Presenter Disclosure</a:t>
            </a: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849" y="1565347"/>
            <a:ext cx="11692951" cy="431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b="1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Presenters: </a:t>
            </a:r>
            <a:r>
              <a:rPr lang="en-US" sz="2666" b="1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Drs. Fong and Jan</a:t>
            </a:r>
            <a:endParaRPr lang="en-US" sz="2666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850" y="2433488"/>
            <a:ext cx="7476550" cy="430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b="1" dirty="0">
                <a:solidFill>
                  <a:srgbClr val="000000"/>
                </a:solidFill>
                <a:latin typeface="Lucida Bright" panose="02040602050505020304" pitchFamily="18" charset="0"/>
              </a:rPr>
              <a:t>Relationships with financial sponsors: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569" y="3049128"/>
            <a:ext cx="11774231" cy="256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Any direct financial relationships, including receipt of honoraria: </a:t>
            </a:r>
            <a:r>
              <a:rPr lang="en-US" sz="2055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None </a:t>
            </a:r>
          </a:p>
          <a:p>
            <a:pPr marL="221912" lvl="1">
              <a:lnSpc>
                <a:spcPts val="2877"/>
              </a:lnSpc>
            </a:pPr>
            <a:endParaRPr lang="en-US" sz="2055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Membership on advisory boards or speakers’ bureaus: </a:t>
            </a:r>
            <a:r>
              <a:rPr lang="en-US" sz="2055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None </a:t>
            </a:r>
          </a:p>
          <a:p>
            <a:pPr marL="221912" lvl="1">
              <a:lnSpc>
                <a:spcPts val="2877"/>
              </a:lnSpc>
            </a:pPr>
            <a:endParaRPr lang="en-US" sz="2055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Patents for drugs or devices: </a:t>
            </a:r>
            <a:r>
              <a:rPr lang="en-US" sz="2055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None</a:t>
            </a:r>
          </a:p>
          <a:p>
            <a:pPr marL="221912" lvl="1">
              <a:lnSpc>
                <a:spcPts val="2877"/>
              </a:lnSpc>
            </a:pPr>
            <a:endParaRPr lang="en-US" sz="2055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Other: </a:t>
            </a:r>
            <a:r>
              <a:rPr lang="en-US" sz="2055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C06A776-B833-5296-DB25-2206354D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1200" y="-812721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defRPr/>
            </a:pPr>
            <a:r>
              <a:rPr lang="en-US" sz="2933" dirty="0"/>
              <a:t>COI – Presenter Disclosure (1)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1DF2-6E05-F323-586B-818FEB2F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0"/>
            <a:ext cx="10515600" cy="1325563"/>
          </a:xfrm>
        </p:spPr>
        <p:txBody>
          <a:bodyPr/>
          <a:lstStyle/>
          <a:p>
            <a:r>
              <a:rPr lang="en-US" dirty="0"/>
              <a:t>3– Blue and/or White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C0680-7B87-893F-97FB-AAF556FB8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041853"/>
            <a:ext cx="5469294" cy="5620203"/>
          </a:xfrm>
        </p:spPr>
        <p:txBody>
          <a:bodyPr>
            <a:noAutofit/>
          </a:bodyPr>
          <a:lstStyle/>
          <a:p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Blue-white veil is confluent blue pigmentation </a:t>
            </a:r>
            <a:r>
              <a:rPr lang="en-CA" sz="2000" dirty="0">
                <a:solidFill>
                  <a:srgbClr val="212529"/>
                </a:solidFill>
              </a:rPr>
              <a:t>under a</a:t>
            </a:r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 white “ground-glass” haze. </a:t>
            </a:r>
            <a:r>
              <a:rPr lang="en-CA" sz="2000" b="0" i="0" u="none" strike="noStrike" dirty="0" err="1">
                <a:solidFill>
                  <a:srgbClr val="212529"/>
                </a:solidFill>
                <a:effectLst/>
              </a:rPr>
              <a:t>Histopathologically</a:t>
            </a:r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: </a:t>
            </a:r>
            <a:r>
              <a:rPr lang="en-CA" sz="2000" b="0" i="0" u="none" strike="noStrike" dirty="0" err="1">
                <a:solidFill>
                  <a:srgbClr val="212529"/>
                </a:solidFill>
                <a:effectLst/>
              </a:rPr>
              <a:t>mlenaocytes</a:t>
            </a:r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/melanin in the dermis in combination with compact orthokeratosis</a:t>
            </a:r>
          </a:p>
          <a:p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White veil. Histopathology fully evolved regression. The rete ridges are flattened. Regression structures consisting of both scar like depigmentation and peppering (granularity) </a:t>
            </a:r>
            <a:r>
              <a:rPr lang="en-CA" sz="2000" dirty="0">
                <a:solidFill>
                  <a:srgbClr val="212529"/>
                </a:solidFill>
              </a:rPr>
              <a:t>are seen in mela</a:t>
            </a:r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noma.</a:t>
            </a:r>
          </a:p>
          <a:p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Granularity (also known as “peppering”) is accumulation of multiple very small (&lt;0.1 mm),  blue-grey dots. </a:t>
            </a:r>
            <a:r>
              <a:rPr lang="en-CA" sz="2000" b="0" i="0" u="none" strike="noStrike" dirty="0" err="1">
                <a:solidFill>
                  <a:srgbClr val="212529"/>
                </a:solidFill>
                <a:effectLst/>
              </a:rPr>
              <a:t>Histopathologically</a:t>
            </a:r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, granularity correlates with melanin in the superficial dermis, either as fine melanin particles in </a:t>
            </a:r>
            <a:r>
              <a:rPr lang="en-CA" sz="2000" b="0" i="0" u="none" strike="noStrike" dirty="0" err="1">
                <a:solidFill>
                  <a:srgbClr val="212529"/>
                </a:solidFill>
                <a:effectLst/>
              </a:rPr>
              <a:t>melanophages</a:t>
            </a:r>
            <a:r>
              <a:rPr lang="en-CA" sz="2000" b="0" i="0" u="none" strike="noStrike" dirty="0">
                <a:solidFill>
                  <a:srgbClr val="212529"/>
                </a:solidFill>
                <a:effectLst/>
              </a:rPr>
              <a:t> or extracellular “dust-like” particles.</a:t>
            </a:r>
            <a:endParaRPr lang="en-US" sz="2000" dirty="0"/>
          </a:p>
        </p:txBody>
      </p:sp>
      <p:pic>
        <p:nvPicPr>
          <p:cNvPr id="5" name="Picture 4" descr="A close-up of a human eye&#10;&#10;Description automatically generated with low confidence">
            <a:extLst>
              <a:ext uri="{FF2B5EF4-FFF2-40B4-BE49-F238E27FC236}">
                <a16:creationId xmlns:a16="http://schemas.microsoft.com/office/drawing/2014/main" id="{03DEF367-609B-47F5-CC45-FB3667C0B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979" y="1096575"/>
            <a:ext cx="5710335" cy="5454648"/>
          </a:xfrm>
          <a:prstGeom prst="rect">
            <a:avLst/>
          </a:prstGeom>
        </p:spPr>
      </p:pic>
      <p:pic>
        <p:nvPicPr>
          <p:cNvPr id="7" name="Picture 6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2A8D2A0D-A39F-8B19-9D9A-6E9290224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79" y="894248"/>
            <a:ext cx="5710335" cy="5767808"/>
          </a:xfrm>
          <a:prstGeom prst="rect">
            <a:avLst/>
          </a:prstGeom>
        </p:spPr>
      </p:pic>
      <p:pic>
        <p:nvPicPr>
          <p:cNvPr id="9" name="Picture 8" descr="A picture containing close&#10;&#10;Description automatically generated">
            <a:extLst>
              <a:ext uri="{FF2B5EF4-FFF2-40B4-BE49-F238E27FC236}">
                <a16:creationId xmlns:a16="http://schemas.microsoft.com/office/drawing/2014/main" id="{BEF5E43C-E965-6124-E45C-19AEC21CC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485" y="894248"/>
            <a:ext cx="6576268" cy="5767807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97EB1F5-30DF-A8D5-4349-4A1FA541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60446" y="6444536"/>
            <a:ext cx="4114800" cy="365125"/>
          </a:xfrm>
        </p:spPr>
        <p:txBody>
          <a:bodyPr/>
          <a:lstStyle/>
          <a:p>
            <a:r>
              <a:rPr lang="en-US" sz="1600" dirty="0" err="1">
                <a:solidFill>
                  <a:schemeClr val="tx1"/>
                </a:solidFill>
              </a:rPr>
              <a:t>Dermoscopedia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3824-DD52-05A8-8928-606046FC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3186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3-Point checklist (2/3 = excise 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94E76BD-D2B4-CE5B-7B0D-37B2842765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73729" y="1357423"/>
          <a:ext cx="804454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271">
                  <a:extLst>
                    <a:ext uri="{9D8B030D-6E8A-4147-A177-3AD203B41FA5}">
                      <a16:colId xmlns:a16="http://schemas.microsoft.com/office/drawing/2014/main" val="1271347654"/>
                    </a:ext>
                  </a:extLst>
                </a:gridCol>
                <a:gridCol w="4022271">
                  <a:extLst>
                    <a:ext uri="{9D8B030D-6E8A-4147-A177-3AD203B41FA5}">
                      <a16:colId xmlns:a16="http://schemas.microsoft.com/office/drawing/2014/main" val="1397626843"/>
                    </a:ext>
                  </a:extLst>
                </a:gridCol>
              </a:tblGrid>
              <a:tr h="3421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points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Definitions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07891"/>
                  </a:ext>
                </a:extLst>
              </a:tr>
              <a:tr h="186169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1-Asymmetry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Asymmetry of colour and structure in one or two perpendicular axes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75447"/>
                  </a:ext>
                </a:extLst>
              </a:tr>
              <a:tr h="115247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2-Atypical Network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Pigment network with irregular holes and thick lines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393061"/>
                  </a:ext>
                </a:extLst>
              </a:tr>
              <a:tr h="115247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3-Blue – White Structures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Any type of Blue and/or White colour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357096"/>
                  </a:ext>
                </a:extLst>
              </a:tr>
            </a:tbl>
          </a:graphicData>
        </a:graphic>
      </p:graphicFrame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CE10DED-9205-6505-EAE2-8E454742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6242"/>
            <a:ext cx="8385147" cy="52175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Dermoscopy, 2nd Edition The Essentials: I. </a:t>
            </a:r>
            <a:r>
              <a:rPr lang="en-US" b="1" dirty="0" err="1">
                <a:solidFill>
                  <a:schemeClr val="tx1"/>
                </a:solidFill>
              </a:rPr>
              <a:t>Zalaudek</a:t>
            </a:r>
            <a:r>
              <a:rPr lang="en-US" b="1" dirty="0">
                <a:solidFill>
                  <a:schemeClr val="tx1"/>
                </a:solidFill>
              </a:rPr>
              <a:t>, R. Hofmann-</a:t>
            </a:r>
            <a:r>
              <a:rPr lang="en-US" b="1" dirty="0" err="1">
                <a:solidFill>
                  <a:schemeClr val="tx1"/>
                </a:solidFill>
              </a:rPr>
              <a:t>Wellenhof</a:t>
            </a:r>
            <a:r>
              <a:rPr lang="en-US" b="1" dirty="0">
                <a:solidFill>
                  <a:schemeClr val="tx1"/>
                </a:solidFill>
              </a:rPr>
              <a:t>, G. </a:t>
            </a:r>
            <a:r>
              <a:rPr lang="en-US" b="1" dirty="0" err="1">
                <a:solidFill>
                  <a:schemeClr val="tx1"/>
                </a:solidFill>
              </a:rPr>
              <a:t>Argenziano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Facd</a:t>
            </a:r>
            <a:r>
              <a:rPr lang="en-US" b="1" dirty="0">
                <a:solidFill>
                  <a:schemeClr val="tx1"/>
                </a:solidFill>
              </a:rPr>
              <a:t>, H. </a:t>
            </a:r>
            <a:r>
              <a:rPr lang="en-US" b="1" dirty="0" err="1">
                <a:solidFill>
                  <a:schemeClr val="tx1"/>
                </a:solidFill>
              </a:rPr>
              <a:t>Soyer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Elservier</a:t>
            </a:r>
            <a:r>
              <a:rPr lang="en-US" b="1" dirty="0">
                <a:solidFill>
                  <a:schemeClr val="tx1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086423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B34C-9148-943C-9B04-8DECBB5D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Dermoscopy alone is never enough. CONTEXT is very important!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0214-ADFA-B189-AAE3-BDD3883D7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In 2022 Melanoma was the 4% most common cancer in Canada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9,000 Canadians diagnosed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1,200 Canadians </a:t>
            </a:r>
            <a:r>
              <a:rPr lang="en-CA" dirty="0">
                <a:solidFill>
                  <a:srgbClr val="000000"/>
                </a:solidFill>
              </a:rPr>
              <a:t>died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 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Incidence is rising but mortality rates are decreasing</a:t>
            </a:r>
          </a:p>
          <a:p>
            <a:r>
              <a:rPr lang="en-CA" dirty="0">
                <a:effectLst/>
              </a:rPr>
              <a:t>In 2004, estimated economic burden of skin cancer in Canada was be $532 million, the majority being attributable to melanoma (83.4%), and the balance distributed between BCC (9.1%) and SCC (7.5%). </a:t>
            </a:r>
          </a:p>
          <a:p>
            <a:r>
              <a:rPr lang="en-CA" dirty="0">
                <a:effectLst/>
              </a:rPr>
              <a:t>In 2030, projected to be $922 million annually </a:t>
            </a:r>
            <a:endParaRPr lang="en-CA" dirty="0"/>
          </a:p>
          <a:p>
            <a:endParaRPr lang="en-CA" dirty="0"/>
          </a:p>
          <a:p>
            <a:pPr algn="l">
              <a:buFont typeface="Arial" panose="020B0604020202020204" pitchFamily="34" charset="0"/>
              <a:buChar char="•"/>
            </a:pPr>
            <a:endParaRPr lang="en-CA" b="0" i="0" u="none" strike="noStrike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7E712-8AC6-222F-6CF1-9CFD76789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6983" y="6492875"/>
            <a:ext cx="9864437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Canadian cancer society. https://</a:t>
            </a:r>
            <a:r>
              <a:rPr lang="en-US" sz="1400" dirty="0" err="1">
                <a:solidFill>
                  <a:schemeClr val="tx1"/>
                </a:solidFill>
              </a:rPr>
              <a:t>cancer.ca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/cancer-information/cancer-types/skin-melanoma/statistics. Accessed Mar 24 2023</a:t>
            </a:r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589400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E2DC-B83B-7CB7-A78C-B8563991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4" y="815974"/>
            <a:ext cx="11554691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History and physical exam establish your index of suspicion for Melanoma!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88B5C-DE94-7175-7456-4410119D9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60170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Family history</a:t>
            </a:r>
          </a:p>
          <a:p>
            <a:r>
              <a:rPr lang="en-US" sz="3600" dirty="0"/>
              <a:t>Duration of onset</a:t>
            </a:r>
          </a:p>
          <a:p>
            <a:r>
              <a:rPr lang="en-US" sz="3600" dirty="0"/>
              <a:t>Risk factors (sun exposure, where you live and work)</a:t>
            </a:r>
          </a:p>
          <a:p>
            <a:r>
              <a:rPr lang="en-US" sz="3600" dirty="0"/>
              <a:t>Palpation of lesions and comparison with other lesions on the body</a:t>
            </a:r>
          </a:p>
          <a:p>
            <a:pPr marL="0" indent="0">
              <a:buNone/>
            </a:pPr>
            <a:r>
              <a:rPr lang="en-US" sz="3600" dirty="0"/>
              <a:t>   (patterns and lesions that stand out)</a:t>
            </a:r>
          </a:p>
        </p:txBody>
      </p:sp>
    </p:spTree>
    <p:extLst>
      <p:ext uri="{BB962C8B-B14F-4D97-AF65-F5344CB8AC3E}">
        <p14:creationId xmlns:p14="http://schemas.microsoft.com/office/powerpoint/2010/main" val="37383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3362-FD9D-0F16-991D-F377FE2B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A59EC9-C06D-F6FD-3537-4E286BE9A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6438" y="113506"/>
            <a:ext cx="5612968" cy="5620039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F8FB31A-C5F3-5F06-90C0-6E0AD633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60" y="199304"/>
            <a:ext cx="5788740" cy="6127750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299B0D6-1AA0-917C-8C5D-0C9FC505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6983" y="6492875"/>
            <a:ext cx="9864437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Canadian cancer society. https://</a:t>
            </a:r>
            <a:r>
              <a:rPr lang="en-US" sz="1400" dirty="0" err="1">
                <a:solidFill>
                  <a:schemeClr val="tx1"/>
                </a:solidFill>
              </a:rPr>
              <a:t>cancer.ca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/cancer-information/cancer-types/skin-melanoma/statistics. Accessed Mar 24 2023</a:t>
            </a:r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652679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3824-DD52-05A8-8928-606046FC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3186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3-Point checklist (2/3 = excise 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94E76BD-D2B4-CE5B-7B0D-37B2842765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73729" y="1357423"/>
          <a:ext cx="804454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271">
                  <a:extLst>
                    <a:ext uri="{9D8B030D-6E8A-4147-A177-3AD203B41FA5}">
                      <a16:colId xmlns:a16="http://schemas.microsoft.com/office/drawing/2014/main" val="1271347654"/>
                    </a:ext>
                  </a:extLst>
                </a:gridCol>
                <a:gridCol w="4022271">
                  <a:extLst>
                    <a:ext uri="{9D8B030D-6E8A-4147-A177-3AD203B41FA5}">
                      <a16:colId xmlns:a16="http://schemas.microsoft.com/office/drawing/2014/main" val="1397626843"/>
                    </a:ext>
                  </a:extLst>
                </a:gridCol>
              </a:tblGrid>
              <a:tr h="3421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points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Definitions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07891"/>
                  </a:ext>
                </a:extLst>
              </a:tr>
              <a:tr h="186169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1-Asymmetry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Asymmetry of colour and structure in one or two perpendicular axes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75447"/>
                  </a:ext>
                </a:extLst>
              </a:tr>
              <a:tr h="115247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2-Atypical Network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Pigment network with irregular holes and thick lines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393061"/>
                  </a:ext>
                </a:extLst>
              </a:tr>
              <a:tr h="115247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3-Blue – White Structures</a:t>
                      </a:r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E7D8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Any type of Blue and/or White colour</a:t>
                      </a:r>
                    </a:p>
                  </a:txBody>
                  <a:tcPr>
                    <a:solidFill>
                      <a:srgbClr val="E7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357096"/>
                  </a:ext>
                </a:extLst>
              </a:tr>
            </a:tbl>
          </a:graphicData>
        </a:graphic>
      </p:graphicFrame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CE10DED-9205-6505-EAE2-8E454742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6242"/>
            <a:ext cx="8385147" cy="52175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Dermoscopy, 2nd Edition The Essentials: I. </a:t>
            </a:r>
            <a:r>
              <a:rPr lang="en-US" b="1" dirty="0" err="1">
                <a:solidFill>
                  <a:schemeClr val="tx1"/>
                </a:solidFill>
              </a:rPr>
              <a:t>Zalaudek</a:t>
            </a:r>
            <a:r>
              <a:rPr lang="en-US" b="1" dirty="0">
                <a:solidFill>
                  <a:schemeClr val="tx1"/>
                </a:solidFill>
              </a:rPr>
              <a:t>, R. Hofmann-</a:t>
            </a:r>
            <a:r>
              <a:rPr lang="en-US" b="1" dirty="0" err="1">
                <a:solidFill>
                  <a:schemeClr val="tx1"/>
                </a:solidFill>
              </a:rPr>
              <a:t>Wellenhof</a:t>
            </a:r>
            <a:r>
              <a:rPr lang="en-US" b="1" dirty="0">
                <a:solidFill>
                  <a:schemeClr val="tx1"/>
                </a:solidFill>
              </a:rPr>
              <a:t>, G. </a:t>
            </a:r>
            <a:r>
              <a:rPr lang="en-US" b="1" dirty="0" err="1">
                <a:solidFill>
                  <a:schemeClr val="tx1"/>
                </a:solidFill>
              </a:rPr>
              <a:t>Argenziano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Facd</a:t>
            </a:r>
            <a:r>
              <a:rPr lang="en-US" b="1" dirty="0">
                <a:solidFill>
                  <a:schemeClr val="tx1"/>
                </a:solidFill>
              </a:rPr>
              <a:t>, H. </a:t>
            </a:r>
            <a:r>
              <a:rPr lang="en-US" b="1" dirty="0" err="1">
                <a:solidFill>
                  <a:schemeClr val="tx1"/>
                </a:solidFill>
              </a:rPr>
              <a:t>Soyer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Elservier</a:t>
            </a:r>
            <a:r>
              <a:rPr lang="en-US" b="1" dirty="0">
                <a:solidFill>
                  <a:schemeClr val="tx1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3151874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8D3A-CE08-8A34-667D-D3A5A65D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5" y="111124"/>
            <a:ext cx="10102850" cy="1325563"/>
          </a:xfrm>
        </p:spPr>
        <p:txBody>
          <a:bodyPr/>
          <a:lstStyle/>
          <a:p>
            <a:r>
              <a:rPr lang="en-US" dirty="0"/>
              <a:t>Simple nevus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EF8CD60-06CF-292D-9445-E29BB28097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9518" y="1257300"/>
            <a:ext cx="5047532" cy="4826794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B55B0D-3AE3-1588-3915-FA7E46A95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1329" y="1257301"/>
            <a:ext cx="5901153" cy="482679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0/3 – no need to excise/refer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126378-D4F0-4105-981A-F89A25D2A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90500" y="6311900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DernmetNZ</a:t>
            </a:r>
            <a:r>
              <a:rPr lang="en-US" dirty="0">
                <a:solidFill>
                  <a:schemeClr val="tx1"/>
                </a:solidFill>
              </a:rPr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32596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E9F3-0748-C361-6561-540343FB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74" y="124731"/>
            <a:ext cx="10515600" cy="1325563"/>
          </a:xfrm>
        </p:spPr>
        <p:txBody>
          <a:bodyPr/>
          <a:lstStyle/>
          <a:p>
            <a:r>
              <a:rPr lang="en-US" dirty="0"/>
              <a:t>Pigmented Basal Cell Carcinoma</a:t>
            </a:r>
          </a:p>
        </p:txBody>
      </p:sp>
      <p:pic>
        <p:nvPicPr>
          <p:cNvPr id="5" name="Content Placeholder 4" descr="A picture containing blurry&#10;&#10;Description automatically generated">
            <a:extLst>
              <a:ext uri="{FF2B5EF4-FFF2-40B4-BE49-F238E27FC236}">
                <a16:creationId xmlns:a16="http://schemas.microsoft.com/office/drawing/2014/main" id="{6278E39C-A3EA-6396-A7F2-B38D4EE40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5074" y="1253331"/>
            <a:ext cx="5374195" cy="4559640"/>
          </a:xfr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C0DD01B-184A-20E2-2F56-3A71A766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C6BAFE0-5C26-8624-AD41-9ADAED1EA610}"/>
              </a:ext>
            </a:extLst>
          </p:cNvPr>
          <p:cNvSpPr txBox="1">
            <a:spLocks/>
          </p:cNvSpPr>
          <p:nvPr/>
        </p:nvSpPr>
        <p:spPr>
          <a:xfrm>
            <a:off x="6282733" y="1257301"/>
            <a:ext cx="5349749" cy="48267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 2/3 –  excise/refer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6F21742A-89AC-BCA3-F72E-5D95ECC5E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1518" y="2585280"/>
            <a:ext cx="457200" cy="4572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F6AD03C-695D-E214-1CF0-B6BDB9DC4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5673" y="125333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6BCF-430D-E7B1-CE57-2C47485F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Melanoma</a:t>
            </a:r>
          </a:p>
        </p:txBody>
      </p:sp>
      <p:pic>
        <p:nvPicPr>
          <p:cNvPr id="5" name="Content Placeholder 4" descr="A close-up of an eye&#10;&#10;Description automatically generated with medium confidence">
            <a:extLst>
              <a:ext uri="{FF2B5EF4-FFF2-40B4-BE49-F238E27FC236}">
                <a16:creationId xmlns:a16="http://schemas.microsoft.com/office/drawing/2014/main" id="{3F3D941E-F4FD-1CD4-0705-034C54A72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93116"/>
            <a:ext cx="5197937" cy="4351338"/>
          </a:xfr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AA81DD-F198-1C6D-0A87-CE0B8F3B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7CAC32-5CDC-3822-E842-37585C8AC784}"/>
              </a:ext>
            </a:extLst>
          </p:cNvPr>
          <p:cNvSpPr txBox="1">
            <a:spLocks/>
          </p:cNvSpPr>
          <p:nvPr/>
        </p:nvSpPr>
        <p:spPr>
          <a:xfrm>
            <a:off x="6282734" y="1493115"/>
            <a:ext cx="5197938" cy="4590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 3/3 –  excise/refer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C62D8EB6-E9C9-B55E-E031-4D8F15445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7127" y="1517648"/>
            <a:ext cx="457200" cy="4572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08B6C226-DF86-E92A-C176-632E0A6C1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9291" y="2818678"/>
            <a:ext cx="457200" cy="4572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CB8C992-87B5-AA59-5149-471BDA6E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0691" y="40519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5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47C-3CC7-2DA6-CF27-9BAC9D85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9" y="153192"/>
            <a:ext cx="10515600" cy="1325563"/>
          </a:xfrm>
        </p:spPr>
        <p:txBody>
          <a:bodyPr/>
          <a:lstStyle/>
          <a:p>
            <a:r>
              <a:rPr lang="en-US" dirty="0"/>
              <a:t>Cherry Angioma</a:t>
            </a:r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3C99A804-405E-F31C-3DF7-564FDEBE6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9518" y="1445339"/>
            <a:ext cx="5221181" cy="4596687"/>
          </a:xfr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CF9EFE-59F0-0B50-E8F7-B99B981E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68482" y="6211016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FB1109D-A552-C027-9E2B-DDB59DEEB8F1}"/>
              </a:ext>
            </a:extLst>
          </p:cNvPr>
          <p:cNvSpPr txBox="1">
            <a:spLocks/>
          </p:cNvSpPr>
          <p:nvPr/>
        </p:nvSpPr>
        <p:spPr>
          <a:xfrm>
            <a:off x="6059381" y="1445339"/>
            <a:ext cx="5901153" cy="48267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1/3 – no need to excise/refer</a:t>
            </a:r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0D52457-9020-C840-6C58-25E7D3248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6728" y="390054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3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6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6400" y="346403"/>
            <a:ext cx="89916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67"/>
              </a:lnSpc>
            </a:pPr>
            <a:r>
              <a:rPr lang="en-US" sz="4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Disclosure of Financial Support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CC45DFA-42C5-82E5-C887-A723AC8D1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1200" y="-812721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defRPr/>
            </a:pPr>
            <a:r>
              <a:rPr lang="en-US" sz="2933" dirty="0"/>
              <a:t>COI – Presenter Disclosure (2)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375" flipV="1">
            <a:off x="14" y="1330747"/>
            <a:ext cx="12191971" cy="3054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F3C15-3177-4046-6B08-249EC06A1429}"/>
              </a:ext>
            </a:extLst>
          </p:cNvPr>
          <p:cNvSpPr txBox="1"/>
          <p:nvPr/>
        </p:nvSpPr>
        <p:spPr>
          <a:xfrm>
            <a:off x="406400" y="1549400"/>
            <a:ext cx="11531600" cy="3529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19"/>
              </a:lnSpc>
            </a:pPr>
            <a:r>
              <a:rPr lang="en-US" sz="2133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This program has NOT received financial support in any from, NOR in kind support.</a:t>
            </a:r>
            <a:endParaRPr lang="en-US" sz="2133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endParaRPr lang="en-US" sz="2133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endParaRPr lang="en-US" sz="2133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r>
              <a:rPr lang="en-US" sz="2133" b="1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Potential for conflict(s) of interest:</a:t>
            </a:r>
          </a:p>
          <a:p>
            <a:pPr>
              <a:lnSpc>
                <a:spcPts val="2719"/>
              </a:lnSpc>
            </a:pPr>
            <a:r>
              <a:rPr lang="en-US" sz="2133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Drs. Fong and Jan </a:t>
            </a:r>
            <a:r>
              <a:rPr lang="en-US" sz="2133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will be talking about various dermatoscopes with company names, and courses on dermoscopy from a practice and user perspective. We are not benefitting financially or in kind, from these companies or courses.</a:t>
            </a:r>
            <a:r>
              <a:rPr lang="en-US" sz="2133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19"/>
              </a:lnSpc>
            </a:pPr>
            <a:endParaRPr lang="en-US" sz="2133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r>
              <a:rPr lang="en-US" sz="2133" dirty="0" err="1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DermLite</a:t>
            </a:r>
            <a:r>
              <a:rPr lang="en-US" sz="2133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 and Heine are the 2 largest manufacturers of the dermatoscopes which are widely used in practice. </a:t>
            </a:r>
            <a:r>
              <a:rPr lang="en-US" sz="2133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 Their dermatoscopes will be discussed in this program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9EEC-D697-B036-2662-E206D74D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29"/>
            <a:ext cx="10515600" cy="1325563"/>
          </a:xfrm>
        </p:spPr>
        <p:txBody>
          <a:bodyPr/>
          <a:lstStyle/>
          <a:p>
            <a:r>
              <a:rPr lang="en-US" dirty="0"/>
              <a:t>Benign Nevus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DA1FEF-6ECE-3489-4AC0-C429E22A4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19220" y="1448816"/>
            <a:ext cx="5209956" cy="4572002"/>
          </a:xfr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E80E452-479F-94E9-28C4-52D10D0A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307715E-3E0D-A18A-6B78-2E49EBA41A86}"/>
              </a:ext>
            </a:extLst>
          </p:cNvPr>
          <p:cNvSpPr txBox="1">
            <a:spLocks/>
          </p:cNvSpPr>
          <p:nvPr/>
        </p:nvSpPr>
        <p:spPr>
          <a:xfrm>
            <a:off x="6059381" y="1445339"/>
            <a:ext cx="5901153" cy="48267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1/3 – no need to excise/refer</a:t>
            </a:r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52CA3106-583C-8A1F-E8F3-992A1EB08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957" y="144533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43D0-7A95-C805-7273-7648F177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164"/>
            <a:ext cx="10515600" cy="1325563"/>
          </a:xfrm>
        </p:spPr>
        <p:txBody>
          <a:bodyPr/>
          <a:lstStyle/>
          <a:p>
            <a:r>
              <a:rPr lang="en-US" dirty="0"/>
              <a:t>Dysplastic/Atypical/Clark nevus</a:t>
            </a:r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D069E4F-E996-46DA-AB63-ACDEB6FB9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76375"/>
            <a:ext cx="4953000" cy="452664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1EE421-6327-DFE6-4C27-3FC04C3D2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DF96FF8-A071-DFE7-1DD6-53EDD2D7A8C3}"/>
              </a:ext>
            </a:extLst>
          </p:cNvPr>
          <p:cNvSpPr txBox="1">
            <a:spLocks/>
          </p:cNvSpPr>
          <p:nvPr/>
        </p:nvSpPr>
        <p:spPr>
          <a:xfrm>
            <a:off x="6282734" y="1493115"/>
            <a:ext cx="5197938" cy="4590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 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 2/3 –  excise/refer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26837A1F-E397-90A2-F28A-A2D89E53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5357" y="2818678"/>
            <a:ext cx="457200" cy="4572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51893EA5-5C30-BE5A-D6E9-ECD15584E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6757" y="39941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A01A-1C40-51D5-8680-65E34858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393"/>
            <a:ext cx="10515600" cy="1325563"/>
          </a:xfrm>
        </p:spPr>
        <p:txBody>
          <a:bodyPr/>
          <a:lstStyle/>
          <a:p>
            <a:r>
              <a:rPr lang="en-US" dirty="0"/>
              <a:t>Spitz/Reed Nevus</a:t>
            </a:r>
          </a:p>
        </p:txBody>
      </p:sp>
      <p:pic>
        <p:nvPicPr>
          <p:cNvPr id="8" name="Content Placeholder 4" descr="A close-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97CE16E3-F418-8CE2-362D-F5EFC3A7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4682"/>
            <a:ext cx="4597400" cy="4930189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16451C-DA32-32D4-1DCC-66BF9C3E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916441A-2C53-76BB-2AF5-818F9D5DE1F2}"/>
              </a:ext>
            </a:extLst>
          </p:cNvPr>
          <p:cNvSpPr txBox="1">
            <a:spLocks/>
          </p:cNvSpPr>
          <p:nvPr/>
        </p:nvSpPr>
        <p:spPr>
          <a:xfrm>
            <a:off x="5795731" y="1459238"/>
            <a:ext cx="5197938" cy="4590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 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 1/3 –  excise/refer *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CC236D7-5602-5929-FD01-CD536DE15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6514" y="27848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F563F-5625-818E-03B1-74E5F7A5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Melanoma (in-situ)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A93A0-F692-C556-1651-90B5444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18" y="1511230"/>
            <a:ext cx="5428044" cy="477043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7D822E-5BF8-C743-66A0-081B54F2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D34F3C7-0A48-F0FB-40E7-C7E3356991D2}"/>
              </a:ext>
            </a:extLst>
          </p:cNvPr>
          <p:cNvSpPr txBox="1">
            <a:spLocks/>
          </p:cNvSpPr>
          <p:nvPr/>
        </p:nvSpPr>
        <p:spPr>
          <a:xfrm>
            <a:off x="6266244" y="1690688"/>
            <a:ext cx="5197938" cy="4590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 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 2/3 –  excise/refer</a:t>
            </a:r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25463D60-07FF-4CE4-01F3-560958171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2314" y="1722438"/>
            <a:ext cx="457200" cy="4572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F70348B5-3DC0-66DA-D5CA-14A927BAA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314" y="30162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EEA6-154F-9009-4675-8F2D1447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Melanoma (in-situ)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C394203-53D0-3D66-CCCC-15A4635BB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8045" y="1690688"/>
            <a:ext cx="5426282" cy="4677456"/>
          </a:xfr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29726D-0F9A-2AD0-70E0-72187A4B0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45D884F-15A8-6B34-5D64-ABC213BE4631}"/>
              </a:ext>
            </a:extLst>
          </p:cNvPr>
          <p:cNvSpPr txBox="1">
            <a:spLocks/>
          </p:cNvSpPr>
          <p:nvPr/>
        </p:nvSpPr>
        <p:spPr>
          <a:xfrm>
            <a:off x="6474327" y="1690688"/>
            <a:ext cx="5197938" cy="4590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 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 2/3 –  excise/refer</a:t>
            </a:r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3DB75B7-80CB-CD22-ABF4-2C845D64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4714" y="1690688"/>
            <a:ext cx="457200" cy="4572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17B0337-E408-B1A8-B31B-691A163D7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1869" y="29416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5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9ECD-6604-FDD3-4FDB-14E39390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Dermatofibroma</a:t>
            </a:r>
          </a:p>
        </p:txBody>
      </p:sp>
      <p:pic>
        <p:nvPicPr>
          <p:cNvPr id="5" name="Content Placeholder 4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9EDC310-AC21-304C-D493-41478A39E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1130"/>
            <a:ext cx="5814969" cy="4937013"/>
          </a:xfr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05C604-F626-2CEF-7BDF-ACB88D5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6694141-7EE9-D8A1-ACCE-D5F2BEAE2789}"/>
              </a:ext>
            </a:extLst>
          </p:cNvPr>
          <p:cNvSpPr txBox="1">
            <a:spLocks/>
          </p:cNvSpPr>
          <p:nvPr/>
        </p:nvSpPr>
        <p:spPr>
          <a:xfrm>
            <a:off x="6653169" y="1431129"/>
            <a:ext cx="5040419" cy="48267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/>
              <a:t>Asymmetry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Atypical Network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Blue/White Veil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highlight>
                  <a:srgbClr val="FFFF00"/>
                </a:highlight>
              </a:rPr>
              <a:t> (clinical </a:t>
            </a:r>
            <a:r>
              <a:rPr lang="en-US" dirty="0" err="1">
                <a:highlight>
                  <a:srgbClr val="FFFF00"/>
                </a:highlight>
              </a:rPr>
              <a:t>assx</a:t>
            </a:r>
            <a:r>
              <a:rPr lang="en-US" dirty="0">
                <a:highlight>
                  <a:srgbClr val="FFFF00"/>
                </a:highlight>
              </a:rPr>
              <a:t> imp)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1/3 – no need to excise/refer</a:t>
            </a:r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6B7E1DA8-5371-D1DE-8E8E-E2615A209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5314" y="38996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EF77-BAFA-D54C-C212-E416A7DC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EDID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1E299-52F5-BDE9-4800-E37FE32CC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959736"/>
            <a:ext cx="7620000" cy="4898263"/>
          </a:xfrm>
        </p:spPr>
        <p:txBody>
          <a:bodyPr>
            <a:normAutofit/>
          </a:bodyPr>
          <a:lstStyle/>
          <a:p>
            <a:r>
              <a:rPr lang="en-US" sz="3600" dirty="0"/>
              <a:t>Both Drs. Fong and Jan were unable to find dermoscopy pictures of pigmented lesions in dark skinned individuals on the web.</a:t>
            </a:r>
          </a:p>
          <a:p>
            <a:r>
              <a:rPr lang="en-US" sz="3600" dirty="0"/>
              <a:t>This has implications for practice</a:t>
            </a:r>
          </a:p>
          <a:p>
            <a:r>
              <a:rPr lang="en-US" sz="3600" dirty="0"/>
              <a:t>As well for AI neural networks where dark skin lesions will be under-represented.</a:t>
            </a:r>
          </a:p>
        </p:txBody>
      </p:sp>
    </p:spTree>
    <p:extLst>
      <p:ext uri="{BB962C8B-B14F-4D97-AF65-F5344CB8AC3E}">
        <p14:creationId xmlns:p14="http://schemas.microsoft.com/office/powerpoint/2010/main" val="506787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medical review&#10;&#10;Description automatically generated">
            <a:extLst>
              <a:ext uri="{FF2B5EF4-FFF2-40B4-BE49-F238E27FC236}">
                <a16:creationId xmlns:a16="http://schemas.microsoft.com/office/drawing/2014/main" id="{7A644E18-105F-7B0A-BD6A-C51AF1EC4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590" y="60450"/>
            <a:ext cx="7994820" cy="6737099"/>
          </a:xfr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BA821695-17C8-A98A-15CD-9ED6C4BD38B6}"/>
              </a:ext>
            </a:extLst>
          </p:cNvPr>
          <p:cNvSpPr/>
          <p:nvPr/>
        </p:nvSpPr>
        <p:spPr>
          <a:xfrm flipV="1">
            <a:off x="1952626" y="5733534"/>
            <a:ext cx="8286748" cy="1124465"/>
          </a:xfrm>
          <a:prstGeom prst="donut">
            <a:avLst>
              <a:gd name="adj" fmla="val 5289"/>
            </a:avLst>
          </a:prstGeom>
          <a:solidFill>
            <a:srgbClr val="FF0000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B8C3-AD46-8E91-1FBA-58746268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Beauty and the Beast or Ugly Duckling 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BA42BB-5736-1413-DEB1-D64B30300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399" y="1945941"/>
            <a:ext cx="3509936" cy="3203575"/>
          </a:xfrm>
        </p:spPr>
      </p:pic>
      <p:pic>
        <p:nvPicPr>
          <p:cNvPr id="7" name="Picture 6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4046363A-82DD-CF17-1997-863E7F01C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335" y="1945941"/>
            <a:ext cx="3640767" cy="3203575"/>
          </a:xfrm>
          <a:prstGeom prst="rect">
            <a:avLst/>
          </a:prstGeom>
        </p:spPr>
      </p:pic>
      <p:pic>
        <p:nvPicPr>
          <p:cNvPr id="9" name="Picture 8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2FFDE03-F305-4BE5-1949-E029D6F22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102" y="1945941"/>
            <a:ext cx="4166499" cy="320357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9D632D-0D22-7F69-88BD-CBA3FF594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201466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B481C-96FF-96FF-0690-A6C5AD8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Differential Diagnoses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Seborrheic Keratoses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B55AB24-E589-53F4-AAA7-B9F5A6D8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953828"/>
            <a:ext cx="11548872" cy="144360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EB416-AF7B-787E-0E4C-C94F858F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Marghoob</a:t>
            </a:r>
            <a:r>
              <a:rPr lang="en-US" sz="11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, A., Braun, </a:t>
            </a:r>
            <a:r>
              <a:rPr lang="en-US" sz="11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R.Revised</a:t>
            </a:r>
            <a:r>
              <a:rPr lang="en-US" sz="11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2-step dermoscopy algorithm. 2010</a:t>
            </a:r>
          </a:p>
        </p:txBody>
      </p:sp>
    </p:spTree>
    <p:extLst>
      <p:ext uri="{BB962C8B-B14F-4D97-AF65-F5344CB8AC3E}">
        <p14:creationId xmlns:p14="http://schemas.microsoft.com/office/powerpoint/2010/main" val="45414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6" name="Rectangle 2765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8" name="Right Triangle 2765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60" name="Rectangle 2765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703B60F0-AAFE-4CD2-ACEF-9EDDCF57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39" y="62327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AD49E0B2-D052-478C-BB36-D95F80047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39" y="2112902"/>
            <a:ext cx="9277658" cy="35281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end of this session, participants will be able to 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 what the dermatoscope is, how it works and its types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 an approach to dermoscopy of pigmented and non-pigmented lesions. (Focus on Pigmented Lesions)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 how to incorporate dermoscopy in primary practice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CA" sz="2000" b="1" dirty="0"/>
          </a:p>
          <a:p>
            <a:pPr marL="514350" indent="-514350">
              <a:buAutoNum type="arabicPeriod"/>
            </a:pPr>
            <a:endParaRPr lang="en-CA" sz="2000" b="1" dirty="0"/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24363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6010-0860-08D3-FFA8-94F5466D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567B86-1E9A-1D18-11F0-4D553AA70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939" y="365124"/>
            <a:ext cx="10270121" cy="598668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5D610-46C0-7092-4DA7-6662E8AA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6829" y="6351813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492116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53C9-F5BE-CF7C-F477-6EFF5CFC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7FA861-8F64-3182-287D-7C1DBB074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930" y="124731"/>
            <a:ext cx="10802139" cy="625259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4E60-D7BF-DE7B-7937-53B71632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19100" y="6368144"/>
            <a:ext cx="4114800" cy="365125"/>
          </a:xfrm>
        </p:spPr>
        <p:txBody>
          <a:bodyPr/>
          <a:lstStyle/>
          <a:p>
            <a:r>
              <a:rPr lang="en-US" sz="1400" dirty="0" err="1">
                <a:solidFill>
                  <a:schemeClr val="tx1"/>
                </a:solidFill>
              </a:rPr>
              <a:t>DernmetNZ</a:t>
            </a:r>
            <a:r>
              <a:rPr lang="en-US" sz="1400" dirty="0">
                <a:solidFill>
                  <a:schemeClr val="tx1"/>
                </a:solidFill>
              </a:rPr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603859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0D900-66E0-0BF2-D840-4711B303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06" y="486420"/>
            <a:ext cx="4818888" cy="880608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Quizz</a:t>
            </a:r>
            <a:endParaRPr lang="en-US" sz="5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8CA5E-A178-917F-91E2-4BB5B2D8D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06" y="1367028"/>
            <a:ext cx="4867193" cy="113328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hlinkClick r:id="rId3"/>
              </a:rPr>
              <a:t>https://pollev.com/sjan387</a:t>
            </a:r>
            <a:endParaRPr lang="en-US" sz="3200" dirty="0"/>
          </a:p>
          <a:p>
            <a:endParaRPr lang="en-US" sz="2200" dirty="0"/>
          </a:p>
        </p:txBody>
      </p:sp>
      <p:pic>
        <p:nvPicPr>
          <p:cNvPr id="4" name="Picture 3" descr="A table with text on it&#10;&#10;Description automatically generated">
            <a:extLst>
              <a:ext uri="{FF2B5EF4-FFF2-40B4-BE49-F238E27FC236}">
                <a16:creationId xmlns:a16="http://schemas.microsoft.com/office/drawing/2014/main" id="{319F0C5C-68E7-DEEE-FF16-D7B0B9D67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06" y="2666994"/>
            <a:ext cx="5132460" cy="3555696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Add-in 7" title="Breaktime">
                <a:extLst>
                  <a:ext uri="{FF2B5EF4-FFF2-40B4-BE49-F238E27FC236}">
                    <a16:creationId xmlns:a16="http://schemas.microsoft.com/office/drawing/2014/main" id="{DF3F57B1-332D-A485-2ADE-5D2B5AC28A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7850447"/>
                  </p:ext>
                </p:extLst>
              </p:nvPr>
            </p:nvGraphicFramePr>
            <p:xfrm>
              <a:off x="5725389" y="456026"/>
              <a:ext cx="6347549" cy="275693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8" name="Add-in 7" title="Breaktime">
                <a:extLst>
                  <a:ext uri="{FF2B5EF4-FFF2-40B4-BE49-F238E27FC236}">
                    <a16:creationId xmlns:a16="http://schemas.microsoft.com/office/drawing/2014/main" id="{DF3F57B1-332D-A485-2ADE-5D2B5AC28A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5389" y="456026"/>
                <a:ext cx="6347549" cy="275693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731E534-D549-66D2-FA1A-64EFA6867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325" y="3212963"/>
            <a:ext cx="3124382" cy="300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337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40B8-9F20-E3A3-726D-BFCC1F9241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5A3FEA-7FE4-C557-2398-AE74BD75B3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surveys/RCL2lOf4qnpMfgLYWoJH5?display_state=chart&amp;activity_state=opened&amp;state=opened&amp;flow=Engagement&amp;onscreen=persist">
            <a:extLst>
              <a:ext uri="{FF2B5EF4-FFF2-40B4-BE49-F238E27FC236}">
                <a16:creationId xmlns:a16="http://schemas.microsoft.com/office/drawing/2014/main" id="{CE8AA83C-DF23-DFC4-567C-90EA5DF62B7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58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6AA3-8D5B-F9E0-4A05-3DA2B228C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13B75-287A-4E74-A124-1998877337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tJjNF4inJOLorEak5x0uV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5C8319AC-067E-5098-5060-5BFA9BB46B8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194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CFA9-56C7-2089-88BE-0E9D84A007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3B2FB-7106-5810-A29A-53C9E279C3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Wy10kO1iQMFjdQfrOwJdc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7FFCD2AB-ACE0-2E84-1B48-B0741B0FA0D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4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9780-DA87-FFD6-748B-8DCB0350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94CCA-C458-2138-2EA9-F1084497D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pvsLDi1sWz30Vko1waDG4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72D03C3C-6C94-E44D-275F-29E8AC3E0AC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468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3FE9-E9A3-6BDD-1B54-78669D780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353C4-A33B-81D4-7EA5-0827C40B01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16wza2HRCueu78jkfRwtR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D2A7D7E2-A553-215A-1C6A-52105F30BF6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48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A46-1317-2DB3-119D-88C5DA781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928E2-A8AD-3120-F5A2-A0240F5D8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EtkfaMAQGAPeqF5PYQEdQ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17084D53-BC53-539C-6EF0-0089B0512ED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1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D92F-4E82-A6BD-41AC-E9EDA8D41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51B81-7BA7-9ACB-DB50-B4097D7975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lpCJMp7TGZdi58dF9skQn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D8E3C421-3571-34EA-7E50-705FD2F104A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94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0950FD10-E438-496B-D78D-9E13A77D6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162" b="556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E6335-7D50-CE4D-2C8B-AE86353E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1122362"/>
            <a:ext cx="11615737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Why Should I Use Dermoscopy?</a:t>
            </a:r>
            <a:br>
              <a:rPr lang="en-US" sz="6000" b="1" dirty="0">
                <a:solidFill>
                  <a:srgbClr val="FFFFFF"/>
                </a:solidFill>
              </a:rPr>
            </a:b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00"/>
                </a:solidFill>
              </a:rPr>
              <a:t>$$$,     no remuneration,   ^ time to learn</a:t>
            </a:r>
          </a:p>
        </p:txBody>
      </p:sp>
    </p:spTree>
    <p:extLst>
      <p:ext uri="{BB962C8B-B14F-4D97-AF65-F5344CB8AC3E}">
        <p14:creationId xmlns:p14="http://schemas.microsoft.com/office/powerpoint/2010/main" val="1164926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AA29-AB17-F84B-BDF3-E08C5F0B8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B2FDB-72B6-4E81-528D-5A139FE6A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03mmPtHeZdeo71ixgqLXB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CA505CAF-A642-C1FA-3FD3-8DE949D4FA5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906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9791-A6EC-09F3-894A-A648943EE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03FE9-A97A-3A62-7E37-FC254B107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4tycGfyCS5kxiRT35xJ5q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00C95323-B314-6EBC-A54D-1C0AB7242A5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8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6F59-C58B-AEAA-43F4-D15A6B595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D452E-0B2F-50FD-204D-E04DE4B98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CjYDDpT0rvohp7C0KGqvg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69575FEA-08CA-12B0-8D35-6FD968EFABE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260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801F-6A7C-3C4C-571F-4748E98E3F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96063-E646-9476-8322-EA02B9ACF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pquf85SqWFwpuJTpsdz45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971E9A84-4E8D-1804-251A-B76792C972C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30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C6A7-52BE-7FE0-DC1D-ECC5FFC227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7EF02-FA01-F364-7CE9-89F82F00EC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afNTXUQOrgKMR6GnxtuhK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A21029F0-CCB8-1C86-80B0-B5197EACF5B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980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7D2B-D37E-8A75-4093-7AB7B273C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2508C-EC02-F140-0A77-3952F84F8F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PgHD5ui2ksqnPotJApzrV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8057955F-12C4-08F3-22E5-7C90AC73059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3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D26C-F92C-AC35-15C3-7F65CC296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2760D-94B5-EA56-4DAD-B2EDDBF0C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f3tpPfC5a2Y7SClXu2fik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9B94F57F-1E47-FDE5-8EC9-336E8B62361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626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DF50-61A2-3452-B547-DA56BF9C0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E138B-7E80-EFCF-1670-AC30BC03EB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0KGYUGSkumwuxNaRlDogs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8C486A8E-F249-9972-5B73-C126D93089A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991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8F14-76C8-B53E-B628-AEDE6A895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AA42-481E-31D9-B342-78EDDA1E63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u0kSdFBuN0dZccd9SfWjg?display_state=chart&amp;activity_state=opened&amp;state=opened&amp;flow=Engagement&amp;onscreen=persist&amp;hide=instructions">
            <a:extLst>
              <a:ext uri="{FF2B5EF4-FFF2-40B4-BE49-F238E27FC236}">
                <a16:creationId xmlns:a16="http://schemas.microsoft.com/office/drawing/2014/main" id="{05E44577-0E3E-12ED-E6D5-7649040E2A3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09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qr code with a logo&#10;&#10;Description automatically generated">
            <a:extLst>
              <a:ext uri="{FF2B5EF4-FFF2-40B4-BE49-F238E27FC236}">
                <a16:creationId xmlns:a16="http://schemas.microsoft.com/office/drawing/2014/main" id="{C4385482-F526-C631-DD83-84CFB0FD2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8" y="512022"/>
            <a:ext cx="5399881" cy="583395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66A45C-592E-CB97-9DED-2E31D6446539}"/>
              </a:ext>
            </a:extLst>
          </p:cNvPr>
          <p:cNvSpPr/>
          <p:nvPr/>
        </p:nvSpPr>
        <p:spPr>
          <a:xfrm>
            <a:off x="712165" y="767059"/>
            <a:ext cx="1988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TIP</a:t>
            </a:r>
          </a:p>
        </p:txBody>
      </p:sp>
    </p:spTree>
    <p:extLst>
      <p:ext uri="{BB962C8B-B14F-4D97-AF65-F5344CB8AC3E}">
        <p14:creationId xmlns:p14="http://schemas.microsoft.com/office/powerpoint/2010/main" val="372469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651E8-8986-66FC-E3F9-DFA26CF2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199" y="197839"/>
            <a:ext cx="5503333" cy="1330839"/>
          </a:xfrm>
        </p:spPr>
        <p:txBody>
          <a:bodyPr>
            <a:normAutofit/>
          </a:bodyPr>
          <a:lstStyle/>
          <a:p>
            <a:r>
              <a:rPr lang="en-US" sz="4000" dirty="0"/>
              <a:t>What is a Dermatoscope?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5F1212C5-C7B2-D4A3-76FA-0F9876B56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0" r="28723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B80EF-1EEA-887A-57B6-FC810D81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886" y="1821907"/>
            <a:ext cx="7264380" cy="4838254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Dermatoscopes are handheld devices used for the evaluations of skin lesions.</a:t>
            </a:r>
          </a:p>
          <a:p>
            <a:r>
              <a:rPr lang="en-CA" sz="3000" b="0" i="0" u="none" strike="noStrike" dirty="0">
                <a:effectLst/>
              </a:rPr>
              <a:t>The practice is called dermoscopy</a:t>
            </a:r>
          </a:p>
          <a:p>
            <a:r>
              <a:rPr lang="en-CA" sz="3000" b="0" i="0" u="none" strike="noStrike" dirty="0">
                <a:effectLst/>
              </a:rPr>
              <a:t>Dermatoscopes have a transilluminating light source and magnifying optics (10×). </a:t>
            </a:r>
          </a:p>
          <a:p>
            <a:r>
              <a:rPr lang="en-CA" sz="3000" dirty="0"/>
              <a:t>Allow the </a:t>
            </a:r>
            <a:r>
              <a:rPr lang="en-CA" sz="3000" b="0" i="0" u="none" strike="noStrike" dirty="0">
                <a:effectLst/>
              </a:rPr>
              <a:t>visualization of subsurface skin structures located within the epidermis, DE junction, and papillary dermis, which are otherwise not visible to the eye.</a:t>
            </a:r>
          </a:p>
          <a:p>
            <a:r>
              <a:rPr lang="en-CA" sz="3000" dirty="0"/>
              <a:t>Cost can be anywhere between $350 to over $1000.</a:t>
            </a:r>
          </a:p>
          <a:p>
            <a:r>
              <a:rPr lang="en-CA" sz="3000" dirty="0"/>
              <a:t>Cameras and other storage devices can be attached to dermatoscopes.</a:t>
            </a:r>
            <a:endParaRPr lang="en-US" sz="3000" dirty="0"/>
          </a:p>
          <a:p>
            <a:endParaRPr lang="en-CA" sz="14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52904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387B-9620-B1C7-D532-969A1447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92155-4AD0-0A32-5A26-EE664BDA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QR codes for the bibliography and make the literature slides very succinct.</a:t>
            </a:r>
          </a:p>
          <a:p>
            <a:r>
              <a:rPr lang="en-US" dirty="0">
                <a:highlight>
                  <a:srgbClr val="FFFF00"/>
                </a:highlight>
              </a:rPr>
              <a:t>Have a legend on each slide where we have the pictures of the lesions</a:t>
            </a:r>
          </a:p>
          <a:p>
            <a:r>
              <a:rPr lang="en-US" dirty="0">
                <a:highlight>
                  <a:srgbClr val="FFFF00"/>
                </a:highlight>
              </a:rPr>
              <a:t>Have the 3 points as yes no for each case</a:t>
            </a:r>
          </a:p>
          <a:p>
            <a:r>
              <a:rPr lang="en-US" dirty="0">
                <a:highlight>
                  <a:srgbClr val="FFFF00"/>
                </a:highlight>
              </a:rPr>
              <a:t>15  cases</a:t>
            </a:r>
          </a:p>
          <a:p>
            <a:r>
              <a:rPr lang="en-US" dirty="0"/>
              <a:t>Resource summary at the end and also connected to website/Instagram – </a:t>
            </a:r>
            <a:r>
              <a:rPr lang="en-US" dirty="0" err="1"/>
              <a:t>linktree</a:t>
            </a: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Skin of </a:t>
            </a:r>
            <a:r>
              <a:rPr lang="en-US" dirty="0" err="1">
                <a:highlight>
                  <a:srgbClr val="FFFF00"/>
                </a:highlight>
              </a:rPr>
              <a:t>colour</a:t>
            </a:r>
            <a:r>
              <a:rPr lang="en-US" dirty="0">
                <a:highlight>
                  <a:srgbClr val="FFFF00"/>
                </a:highlight>
              </a:rPr>
              <a:t> conference and segue into why we do not have dark skin cases in our slides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353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413568"/>
            <a:ext cx="12192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22262" y="685800"/>
            <a:ext cx="9449208" cy="3479800"/>
            <a:chOff x="0" y="0"/>
            <a:chExt cx="6135815" cy="2259598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" y="12700"/>
              <a:ext cx="6071045" cy="2191018"/>
            </a:xfrm>
            <a:custGeom>
              <a:avLst/>
              <a:gdLst/>
              <a:ahLst/>
              <a:cxnLst/>
              <a:rect l="l" t="t" r="r" b="b"/>
              <a:pathLst>
                <a:path w="6071045" h="2191018">
                  <a:moveTo>
                    <a:pt x="146050" y="2191018"/>
                  </a:moveTo>
                  <a:lnTo>
                    <a:pt x="5924995" y="2191018"/>
                  </a:lnTo>
                  <a:cubicBezTo>
                    <a:pt x="6005005" y="2191018"/>
                    <a:pt x="6071045" y="2124978"/>
                    <a:pt x="6071045" y="2044968"/>
                  </a:cubicBezTo>
                  <a:lnTo>
                    <a:pt x="6071045" y="146050"/>
                  </a:lnTo>
                  <a:cubicBezTo>
                    <a:pt x="6071045" y="66040"/>
                    <a:pt x="6005005" y="0"/>
                    <a:pt x="592499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4968"/>
                  </a:lnTo>
                  <a:cubicBezTo>
                    <a:pt x="0" y="2126248"/>
                    <a:pt x="66040" y="2191018"/>
                    <a:pt x="146050" y="2191018"/>
                  </a:cubicBezTo>
                  <a:close/>
                </a:path>
              </a:pathLst>
            </a:custGeom>
            <a:solidFill>
              <a:srgbClr val="C8F6C2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135815" cy="2259598"/>
            </a:xfrm>
            <a:custGeom>
              <a:avLst/>
              <a:gdLst/>
              <a:ahLst/>
              <a:cxnLst/>
              <a:rect l="l" t="t" r="r" b="b"/>
              <a:pathLst>
                <a:path w="6135815" h="2259598">
                  <a:moveTo>
                    <a:pt x="6072315" y="74930"/>
                  </a:moveTo>
                  <a:cubicBezTo>
                    <a:pt x="6044375" y="30480"/>
                    <a:pt x="5994845" y="0"/>
                    <a:pt x="593769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7668"/>
                  </a:lnTo>
                  <a:cubicBezTo>
                    <a:pt x="0" y="2109738"/>
                    <a:pt x="25400" y="2155458"/>
                    <a:pt x="63500" y="2184668"/>
                  </a:cubicBezTo>
                  <a:cubicBezTo>
                    <a:pt x="91440" y="2229118"/>
                    <a:pt x="140970" y="2259598"/>
                    <a:pt x="218780" y="2259598"/>
                  </a:cubicBezTo>
                  <a:lnTo>
                    <a:pt x="5977065" y="2259598"/>
                  </a:lnTo>
                  <a:cubicBezTo>
                    <a:pt x="6064695" y="2259598"/>
                    <a:pt x="6135815" y="2188478"/>
                    <a:pt x="6135815" y="2100848"/>
                  </a:cubicBezTo>
                  <a:lnTo>
                    <a:pt x="6135815" y="204941"/>
                  </a:lnTo>
                  <a:cubicBezTo>
                    <a:pt x="6135815" y="149860"/>
                    <a:pt x="6110415" y="104140"/>
                    <a:pt x="6072315" y="74930"/>
                  </a:cubicBezTo>
                  <a:close/>
                  <a:moveTo>
                    <a:pt x="12700" y="205766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37695" y="12700"/>
                  </a:lnTo>
                  <a:cubicBezTo>
                    <a:pt x="6017705" y="12700"/>
                    <a:pt x="6083745" y="78740"/>
                    <a:pt x="6083745" y="158750"/>
                  </a:cubicBezTo>
                  <a:lnTo>
                    <a:pt x="6083745" y="2057668"/>
                  </a:lnTo>
                  <a:cubicBezTo>
                    <a:pt x="6083745" y="2137678"/>
                    <a:pt x="6017705" y="2203718"/>
                    <a:pt x="5937695" y="2203718"/>
                  </a:cubicBezTo>
                  <a:lnTo>
                    <a:pt x="158750" y="2203718"/>
                  </a:lnTo>
                  <a:cubicBezTo>
                    <a:pt x="78740" y="2203718"/>
                    <a:pt x="12700" y="2138948"/>
                    <a:pt x="12700" y="205766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 descr="Facebook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2898" y="5153368"/>
            <a:ext cx="749364" cy="767465"/>
          </a:xfrm>
          <a:prstGeom prst="rect">
            <a:avLst/>
          </a:prstGeom>
        </p:spPr>
      </p:pic>
      <p:pic>
        <p:nvPicPr>
          <p:cNvPr id="7" name="Picture 7" descr="Twitter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32581" y="5189816"/>
            <a:ext cx="749364" cy="753001"/>
          </a:xfrm>
          <a:prstGeom prst="rect">
            <a:avLst/>
          </a:prstGeom>
        </p:spPr>
      </p:pic>
      <p:pic>
        <p:nvPicPr>
          <p:cNvPr id="8" name="Picture 8" descr="Instagram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9887" y="5182584"/>
            <a:ext cx="749364" cy="767465"/>
          </a:xfrm>
          <a:prstGeom prst="rect">
            <a:avLst/>
          </a:prstGeom>
        </p:spPr>
      </p:pic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98750">
            <a:off x="10131493" y="3295245"/>
            <a:ext cx="1701597" cy="1701597"/>
          </a:xfrm>
          <a:prstGeom prst="rect">
            <a:avLst/>
          </a:prstGeom>
        </p:spPr>
      </p:pic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22466" y="5407606"/>
            <a:ext cx="2957761" cy="3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7"/>
              </a:lnSpc>
            </a:pPr>
            <a:r>
              <a:rPr lang="en-US" sz="2133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FamilyMedicineForum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34300" y="5398044"/>
            <a:ext cx="2370839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133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FamilyMedForum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0" y="5401194"/>
            <a:ext cx="2641600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133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FamilyMedForum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63200" y="3874532"/>
            <a:ext cx="1625600" cy="429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400" dirty="0">
                <a:solidFill>
                  <a:srgbClr val="000000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#myfmf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35200" y="1661225"/>
            <a:ext cx="7704861" cy="1401471"/>
            <a:chOff x="0" y="-133349"/>
            <a:chExt cx="14439805" cy="2802943"/>
          </a:xfrm>
        </p:grpSpPr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33349"/>
              <a:ext cx="14439805" cy="135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7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Lucida Bright" panose="02040602050505020304" pitchFamily="18" charset="0"/>
                </a:rPr>
                <a:t>Thank you! Chi Miigwech!</a:t>
              </a:r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805896"/>
              <a:ext cx="14439805" cy="86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3"/>
                </a:lnSpc>
              </a:pPr>
              <a:r>
                <a:rPr lang="en-US" sz="2666" dirty="0">
                  <a:solidFill>
                    <a:srgbClr val="000000"/>
                  </a:solidFill>
                  <a:latin typeface="Lucida Bright" panose="02040602050505020304" pitchFamily="18" charset="0"/>
                  <a:cs typeface="Arial" panose="020B0604020202020204" pitchFamily="34" charset="0"/>
                </a:rPr>
                <a:t>Please fill out your session evaluation now!</a:t>
              </a:r>
            </a:p>
          </p:txBody>
        </p:sp>
      </p:grpSp>
      <p:sp>
        <p:nvSpPr>
          <p:cNvPr id="17" name="Title 17">
            <a:extLst>
              <a:ext uri="{FF2B5EF4-FFF2-40B4-BE49-F238E27FC236}">
                <a16:creationId xmlns:a16="http://schemas.microsoft.com/office/drawing/2014/main" id="{0ADDFBB7-70E0-EB51-92AB-9649C2A97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3223" y="-909503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defRPr/>
            </a:pPr>
            <a:r>
              <a:rPr lang="en-US" sz="2933" dirty="0"/>
              <a:t>Closing Slide</a:t>
            </a:r>
          </a:p>
        </p:txBody>
      </p:sp>
      <p:pic>
        <p:nvPicPr>
          <p:cNvPr id="19" name="Picture 18" descr="A magnifying glass on a yellow background&#10;&#10;Description automatically generated">
            <a:extLst>
              <a:ext uri="{FF2B5EF4-FFF2-40B4-BE49-F238E27FC236}">
                <a16:creationId xmlns:a16="http://schemas.microsoft.com/office/drawing/2014/main" id="{67DB3933-67E9-B2BE-9B69-1E239E283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20" y="129304"/>
            <a:ext cx="2194442" cy="230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pen&#10;&#10;Description automatically generated">
            <a:extLst>
              <a:ext uri="{FF2B5EF4-FFF2-40B4-BE49-F238E27FC236}">
                <a16:creationId xmlns:a16="http://schemas.microsoft.com/office/drawing/2014/main" id="{4B2BA27C-99B6-2CED-B881-CEDF2AC79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3667" r="13161"/>
          <a:stretch/>
        </p:blipFill>
        <p:spPr>
          <a:xfrm>
            <a:off x="169325" y="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9D9A5-915C-5BE2-F5E4-1516F03F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0"/>
            <a:ext cx="5251316" cy="1277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Dermatoscopes</a:t>
            </a:r>
          </a:p>
        </p:txBody>
      </p:sp>
      <p:pic>
        <p:nvPicPr>
          <p:cNvPr id="7" name="Picture 6" descr="A hand holding a black video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6040506C-F450-9195-413A-21B6FFAB9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51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2AD73-CD53-B22D-061E-9297E8F3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4228" y="6292840"/>
            <a:ext cx="4114800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1142991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webextensions/webextension1.xml><?xml version="1.0" encoding="utf-8"?>
<we:webextension xmlns:we="http://schemas.microsoft.com/office/webextensions/webextension/2010/11" id="{B4A88EAD-7E85-5741-9230-D4377C8D7410}">
  <we:reference id="wa200001661" version="2.1.0.2" store="en-US" storeType="OMEX"/>
  <we:alternateReferences>
    <we:reference id="WA200001661" version="2.1.0.2" store="WA200001661" storeType="OMEX"/>
  </we:alternateReferences>
  <we:properties/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35925</TotalTime>
  <Words>4416</Words>
  <Application>Microsoft Office PowerPoint</Application>
  <PresentationFormat>Widescreen</PresentationFormat>
  <Paragraphs>483</Paragraphs>
  <Slides>81</Slides>
  <Notes>79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Amasis MT Pro Black</vt:lpstr>
      <vt:lpstr>Arial</vt:lpstr>
      <vt:lpstr>BlinkMacSystemFont</vt:lpstr>
      <vt:lpstr>Calibri</vt:lpstr>
      <vt:lpstr>Calibri Light</vt:lpstr>
      <vt:lpstr>Helvetica Neue</vt:lpstr>
      <vt:lpstr>inherit</vt:lpstr>
      <vt:lpstr>Lato</vt:lpstr>
      <vt:lpstr>Lucida Bright</vt:lpstr>
      <vt:lpstr>McgillSans-Regular</vt:lpstr>
      <vt:lpstr>Open Sans</vt:lpstr>
      <vt:lpstr>Roboto</vt:lpstr>
      <vt:lpstr>Office Theme 2013 - 2022</vt:lpstr>
      <vt:lpstr>Title Slide</vt:lpstr>
      <vt:lpstr>PowerPoint Presentation</vt:lpstr>
      <vt:lpstr>Land Acknowledgement</vt:lpstr>
      <vt:lpstr>COI – Presenter Disclosure (1)</vt:lpstr>
      <vt:lpstr>COI – Presenter Disclosure (2)</vt:lpstr>
      <vt:lpstr>Objectives</vt:lpstr>
      <vt:lpstr>Why Should I Use Dermoscopy?  $$$,     no remuneration,   ^ time to learn</vt:lpstr>
      <vt:lpstr>What is a Dermatoscope?</vt:lpstr>
      <vt:lpstr>Dermatoscopes</vt:lpstr>
      <vt:lpstr>PowerPoint Presentation</vt:lpstr>
      <vt:lpstr>PowerPoint Presentation</vt:lpstr>
      <vt:lpstr>How do you choose a dermatoscope?</vt:lpstr>
      <vt:lpstr>TIP</vt:lpstr>
      <vt:lpstr>How does a dermatoscope work?</vt:lpstr>
      <vt:lpstr>Polarized and Non-Polarized Light</vt:lpstr>
      <vt:lpstr>Non-polarized                       Polarized </vt:lpstr>
      <vt:lpstr>PowerPoint Presentation</vt:lpstr>
      <vt:lpstr>How effective is dermoscopy?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Foundation</vt:lpstr>
      <vt:lpstr>Diagnostic Algorithm: Pattern Analysis </vt:lpstr>
      <vt:lpstr>PowerPoint Presentation</vt:lpstr>
      <vt:lpstr>TIP</vt:lpstr>
      <vt:lpstr>PowerPoint Presentation</vt:lpstr>
      <vt:lpstr>Triage Algorithms</vt:lpstr>
      <vt:lpstr>PowerPoint Presentation</vt:lpstr>
      <vt:lpstr>3-Point Checklist (2004)</vt:lpstr>
      <vt:lpstr>3-Point checklist (2/3 = excise )</vt:lpstr>
      <vt:lpstr>1 - Asymmetry</vt:lpstr>
      <vt:lpstr>2 – Atypical Network</vt:lpstr>
      <vt:lpstr>Histology</vt:lpstr>
      <vt:lpstr>3– Blue and/or White structures</vt:lpstr>
      <vt:lpstr>3-Point checklist (2/3 = excise )</vt:lpstr>
      <vt:lpstr>Dermoscopy alone is never enough. CONTEXT is very important!</vt:lpstr>
      <vt:lpstr>History and physical exam establish your index of suspicion for Melanoma!</vt:lpstr>
      <vt:lpstr>PowerPoint Presentation</vt:lpstr>
      <vt:lpstr>3-Point checklist (2/3 = excise )</vt:lpstr>
      <vt:lpstr>Simple nevus</vt:lpstr>
      <vt:lpstr>Pigmented Basal Cell Carcinoma</vt:lpstr>
      <vt:lpstr>Malignant Melanoma</vt:lpstr>
      <vt:lpstr>Cherry Angioma</vt:lpstr>
      <vt:lpstr>Benign Nevus</vt:lpstr>
      <vt:lpstr>Dysplastic/Atypical/Clark nevus</vt:lpstr>
      <vt:lpstr>Spitz/Reed Nevus</vt:lpstr>
      <vt:lpstr>Malignant Melanoma (in-situ)</vt:lpstr>
      <vt:lpstr>Malignant Melanoma (in-situ)</vt:lpstr>
      <vt:lpstr>Dermatofibroma</vt:lpstr>
      <vt:lpstr>EDID</vt:lpstr>
      <vt:lpstr>PowerPoint Presentation</vt:lpstr>
      <vt:lpstr>Beauty and the Beast or Ugly Duckling sign</vt:lpstr>
      <vt:lpstr> Differential Diagnoses Seborrheic Keratoses</vt:lpstr>
      <vt:lpstr>PowerPoint Presentation</vt:lpstr>
      <vt:lpstr>PowerPoint Presentation</vt:lpstr>
      <vt:lpstr>Quizz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notes</vt:lpstr>
      <vt:lpstr>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Dermoscopy</dc:title>
  <dc:creator>Saadia Jan</dc:creator>
  <cp:lastModifiedBy>Deanne McKay</cp:lastModifiedBy>
  <cp:revision>174</cp:revision>
  <dcterms:created xsi:type="dcterms:W3CDTF">2022-12-27T03:26:01Z</dcterms:created>
  <dcterms:modified xsi:type="dcterms:W3CDTF">2023-10-23T12:36:08Z</dcterms:modified>
</cp:coreProperties>
</file>