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483" r:id="rId2"/>
    <p:sldId id="484" r:id="rId3"/>
    <p:sldId id="485" r:id="rId4"/>
    <p:sldId id="256" r:id="rId5"/>
    <p:sldId id="404" r:id="rId6"/>
    <p:sldId id="405" r:id="rId7"/>
    <p:sldId id="406" r:id="rId8"/>
    <p:sldId id="407" r:id="rId9"/>
    <p:sldId id="408" r:id="rId10"/>
    <p:sldId id="409" r:id="rId11"/>
    <p:sldId id="410" r:id="rId12"/>
    <p:sldId id="411" r:id="rId13"/>
    <p:sldId id="412" r:id="rId14"/>
    <p:sldId id="264" r:id="rId15"/>
    <p:sldId id="413" r:id="rId16"/>
    <p:sldId id="414" r:id="rId17"/>
    <p:sldId id="269" r:id="rId18"/>
    <p:sldId id="415" r:id="rId19"/>
    <p:sldId id="416" r:id="rId20"/>
    <p:sldId id="417" r:id="rId21"/>
    <p:sldId id="418" r:id="rId22"/>
    <p:sldId id="419" r:id="rId23"/>
    <p:sldId id="420" r:id="rId24"/>
    <p:sldId id="421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446" r:id="rId45"/>
    <p:sldId id="447" r:id="rId46"/>
    <p:sldId id="448" r:id="rId47"/>
    <p:sldId id="449" r:id="rId48"/>
    <p:sldId id="450" r:id="rId49"/>
    <p:sldId id="451" r:id="rId50"/>
    <p:sldId id="452" r:id="rId51"/>
    <p:sldId id="453" r:id="rId52"/>
    <p:sldId id="454" r:id="rId53"/>
    <p:sldId id="455" r:id="rId54"/>
    <p:sldId id="456" r:id="rId55"/>
    <p:sldId id="471" r:id="rId56"/>
    <p:sldId id="472" r:id="rId57"/>
    <p:sldId id="473" r:id="rId58"/>
    <p:sldId id="474" r:id="rId59"/>
    <p:sldId id="475" r:id="rId60"/>
    <p:sldId id="476" r:id="rId61"/>
    <p:sldId id="478" r:id="rId62"/>
    <p:sldId id="479" r:id="rId63"/>
    <p:sldId id="480" r:id="rId64"/>
    <p:sldId id="481" r:id="rId65"/>
    <p:sldId id="290" r:id="rId66"/>
    <p:sldId id="291" r:id="rId67"/>
    <p:sldId id="292" r:id="rId68"/>
    <p:sldId id="259" r:id="rId69"/>
    <p:sldId id="261" r:id="rId70"/>
    <p:sldId id="293" r:id="rId71"/>
    <p:sldId id="294" r:id="rId72"/>
    <p:sldId id="295" r:id="rId73"/>
    <p:sldId id="265" r:id="rId74"/>
    <p:sldId id="266" r:id="rId75"/>
    <p:sldId id="267" r:id="rId76"/>
    <p:sldId id="268" r:id="rId77"/>
    <p:sldId id="260" r:id="rId78"/>
    <p:sldId id="257" r:id="rId79"/>
    <p:sldId id="296" r:id="rId80"/>
    <p:sldId id="298" r:id="rId81"/>
    <p:sldId id="297" r:id="rId82"/>
    <p:sldId id="299" r:id="rId83"/>
    <p:sldId id="308" r:id="rId84"/>
    <p:sldId id="302" r:id="rId85"/>
    <p:sldId id="300" r:id="rId86"/>
    <p:sldId id="301" r:id="rId87"/>
    <p:sldId id="303" r:id="rId88"/>
    <p:sldId id="304" r:id="rId89"/>
    <p:sldId id="305" r:id="rId90"/>
    <p:sldId id="263" r:id="rId91"/>
    <p:sldId id="262" r:id="rId92"/>
    <p:sldId id="307" r:id="rId93"/>
    <p:sldId id="457" r:id="rId94"/>
    <p:sldId id="394" r:id="rId95"/>
    <p:sldId id="400" r:id="rId96"/>
    <p:sldId id="401" r:id="rId97"/>
    <p:sldId id="258" r:id="rId98"/>
    <p:sldId id="399" r:id="rId99"/>
    <p:sldId id="402" r:id="rId100"/>
    <p:sldId id="403" r:id="rId101"/>
    <p:sldId id="458" r:id="rId102"/>
    <p:sldId id="487" r:id="rId10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915"/>
  </p:normalViewPr>
  <p:slideViewPr>
    <p:cSldViewPr>
      <p:cViewPr varScale="1">
        <p:scale>
          <a:sx n="61" d="100"/>
          <a:sy n="61" d="100"/>
        </p:scale>
        <p:origin x="1212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ED49B-B51C-A84F-AB2F-170DFB2A0F1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81E76-5603-7E4C-979E-36B9CE7C6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3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Where a faculty/presenter has no relationships to disclose, indicate Not Applicable under Relationships with Financial Sponsors.</a:t>
            </a:r>
          </a:p>
          <a:p>
            <a:endParaRPr lang="en-US" dirty="0"/>
          </a:p>
          <a:p>
            <a:r>
              <a:rPr lang="en-US" dirty="0"/>
              <a:t>Complete this slide for the primary presenter and ALL co-presenters if applicable.</a:t>
            </a:r>
          </a:p>
          <a:p>
            <a:endParaRPr lang="en-US" dirty="0"/>
          </a:p>
          <a:p>
            <a:r>
              <a:rPr lang="en-US" dirty="0"/>
              <a:t>Reminder: Disclosures made on your COI forms should match disclosures made on the COI slide.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42960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Pain severity subscale of Brief Pain Inventory(10-point scale)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497BB-9DAA-4C59-9EC3-F2DEA80604D8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228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Triple-blinded. 97% of patients recruited from primary 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497BB-9DAA-4C59-9EC3-F2DEA80604D8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4860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Intervention: </a:t>
            </a:r>
            <a:r>
              <a:rPr lang="en-CA" dirty="0" err="1"/>
              <a:t>Opiod</a:t>
            </a:r>
            <a:r>
              <a:rPr lang="en-CA" dirty="0"/>
              <a:t>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497BB-9DAA-4C59-9EC3-F2DEA80604D8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3088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Use Current Opioid Misuse Measure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497BB-9DAA-4C59-9EC3-F2DEA80604D8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7673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Rate of missing data is common in trials of opioids vs placebo. Systemic review and chronic back pain and </a:t>
            </a:r>
            <a:r>
              <a:rPr lang="en-CA" dirty="0" err="1"/>
              <a:t>mskl</a:t>
            </a:r>
            <a:r>
              <a:rPr lang="en-CA" dirty="0"/>
              <a:t> had 20% of trials missing more than 20% of data.(&gt;220 trials). Compliance --&gt;=80%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497BB-9DAA-4C59-9EC3-F2DEA80604D8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6153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Where a program has received no external financial support (e.g., monies for food, logistics assistance such as registration, AV set-up, etc.), indicate No External Support.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13841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Resolution defined as---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497BB-9DAA-4C59-9EC3-F2DEA80604D8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1417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Examined ED management of suspect olecranon bursitis. Descriptive. High-quality chart review, very good methods, including careful variable definition, iterative assessments and triplicate review of 20% of charts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497BB-9DAA-4C59-9EC3-F2DEA80604D8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3340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497BB-9DAA-4C59-9EC3-F2DEA80604D8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4796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6% went onto to require hospitalization. Arthrocentesis in 3 patients –no septic arthritis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497BB-9DAA-4C59-9EC3-F2DEA80604D8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790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497BB-9DAA-4C59-9EC3-F2DEA80604D8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8072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.Potential of unnecessary antibiotics—I allergic reaction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497BB-9DAA-4C59-9EC3-F2DEA80604D8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3324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&gt;60% cephalosporin, 22% penicillin; 16 % each </a:t>
            </a:r>
            <a:r>
              <a:rPr lang="en-CA" dirty="0" err="1"/>
              <a:t>septra</a:t>
            </a:r>
            <a:r>
              <a:rPr lang="en-CA" dirty="0"/>
              <a:t>; 11% clindamycin;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497BB-9DAA-4C59-9EC3-F2DEA80604D8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722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 userDrawn="1"/>
        </p:nvSpPr>
        <p:spPr bwMode="auto">
          <a:xfrm>
            <a:off x="0" y="5086350"/>
            <a:ext cx="5076825" cy="11509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4868863"/>
            <a:ext cx="6048375" cy="1109662"/>
          </a:xfrm>
        </p:spPr>
        <p:txBody>
          <a:bodyPr/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729288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9925" y="1265238"/>
            <a:ext cx="1800225" cy="5186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19250" y="1265238"/>
            <a:ext cx="5248275" cy="5186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19250" y="1916113"/>
            <a:ext cx="3524250" cy="4535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5900" y="1916113"/>
            <a:ext cx="3524250" cy="4535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1265238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916113"/>
            <a:ext cx="72009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43F0DC74-B783-FC17-2B2F-79E26C355F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74600" y="-664102"/>
            <a:ext cx="4114800" cy="571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 fontAlgn="auto">
              <a:spcAft>
                <a:spcPts val="0"/>
              </a:spcAft>
              <a:defRPr/>
            </a:pPr>
            <a:r>
              <a:rPr lang="en-US" sz="2200" dirty="0"/>
              <a:t>Title Slide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4350" y="1371600"/>
            <a:ext cx="8115300" cy="4114800"/>
            <a:chOff x="0" y="0"/>
            <a:chExt cx="7026195" cy="3562578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700" y="12700"/>
              <a:ext cx="6961425" cy="3493998"/>
            </a:xfrm>
            <a:custGeom>
              <a:avLst/>
              <a:gdLst/>
              <a:ahLst/>
              <a:cxnLst/>
              <a:rect l="l" t="t" r="r" b="b"/>
              <a:pathLst>
                <a:path w="6961425" h="3493998">
                  <a:moveTo>
                    <a:pt x="146050" y="3493998"/>
                  </a:moveTo>
                  <a:lnTo>
                    <a:pt x="6815375" y="3493998"/>
                  </a:lnTo>
                  <a:cubicBezTo>
                    <a:pt x="6895385" y="3493998"/>
                    <a:pt x="6961425" y="3427957"/>
                    <a:pt x="6961425" y="3347948"/>
                  </a:cubicBezTo>
                  <a:lnTo>
                    <a:pt x="6961425" y="146050"/>
                  </a:lnTo>
                  <a:cubicBezTo>
                    <a:pt x="6961425" y="66040"/>
                    <a:pt x="6895385" y="0"/>
                    <a:pt x="68153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347948"/>
                  </a:lnTo>
                  <a:cubicBezTo>
                    <a:pt x="0" y="3429228"/>
                    <a:pt x="66040" y="3493998"/>
                    <a:pt x="146050" y="3493998"/>
                  </a:cubicBezTo>
                  <a:close/>
                </a:path>
              </a:pathLst>
            </a:custGeom>
            <a:solidFill>
              <a:srgbClr val="FCF5ED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7026194" cy="3562578"/>
            </a:xfrm>
            <a:custGeom>
              <a:avLst/>
              <a:gdLst/>
              <a:ahLst/>
              <a:cxnLst/>
              <a:rect l="l" t="t" r="r" b="b"/>
              <a:pathLst>
                <a:path w="7026194" h="3562578">
                  <a:moveTo>
                    <a:pt x="6962694" y="74930"/>
                  </a:moveTo>
                  <a:cubicBezTo>
                    <a:pt x="6934755" y="30480"/>
                    <a:pt x="6885225" y="0"/>
                    <a:pt x="68280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60648"/>
                  </a:lnTo>
                  <a:cubicBezTo>
                    <a:pt x="0" y="3412718"/>
                    <a:pt x="25400" y="3458438"/>
                    <a:pt x="63500" y="3487648"/>
                  </a:cubicBezTo>
                  <a:cubicBezTo>
                    <a:pt x="91440" y="3532098"/>
                    <a:pt x="140970" y="3562578"/>
                    <a:pt x="222904" y="3562578"/>
                  </a:cubicBezTo>
                  <a:lnTo>
                    <a:pt x="6867444" y="3562578"/>
                  </a:lnTo>
                  <a:cubicBezTo>
                    <a:pt x="6955075" y="3562578"/>
                    <a:pt x="7026194" y="3491457"/>
                    <a:pt x="7026194" y="3403828"/>
                  </a:cubicBezTo>
                  <a:lnTo>
                    <a:pt x="7026194" y="211697"/>
                  </a:lnTo>
                  <a:cubicBezTo>
                    <a:pt x="7026194" y="149860"/>
                    <a:pt x="7000794" y="104140"/>
                    <a:pt x="6962694" y="74930"/>
                  </a:cubicBezTo>
                  <a:close/>
                  <a:moveTo>
                    <a:pt x="12700" y="33606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828075" y="12700"/>
                  </a:lnTo>
                  <a:cubicBezTo>
                    <a:pt x="6908085" y="12700"/>
                    <a:pt x="6974125" y="78740"/>
                    <a:pt x="6974125" y="158750"/>
                  </a:cubicBezTo>
                  <a:lnTo>
                    <a:pt x="6974125" y="3360648"/>
                  </a:lnTo>
                  <a:cubicBezTo>
                    <a:pt x="6974125" y="3440657"/>
                    <a:pt x="6908085" y="3506698"/>
                    <a:pt x="6828075" y="3506698"/>
                  </a:cubicBezTo>
                  <a:lnTo>
                    <a:pt x="158750" y="3506698"/>
                  </a:lnTo>
                  <a:cubicBezTo>
                    <a:pt x="78740" y="3506698"/>
                    <a:pt x="12700" y="3441928"/>
                    <a:pt x="12700" y="336064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822051" y="3539289"/>
            <a:ext cx="4207180" cy="401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58551" y="1605164"/>
            <a:ext cx="2556804" cy="2801977"/>
          </a:xfrm>
          <a:prstGeom prst="rect">
            <a:avLst/>
          </a:prstGeom>
        </p:spPr>
      </p:pic>
      <p:pic>
        <p:nvPicPr>
          <p:cNvPr id="13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3791" y="4498162"/>
            <a:ext cx="2556804" cy="673241"/>
          </a:xfrm>
          <a:prstGeom prst="rect">
            <a:avLst/>
          </a:prstGeom>
        </p:spPr>
      </p:pic>
      <p:sp>
        <p:nvSpPr>
          <p:cNvPr id="14" name="TextBox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71504" y="1539688"/>
            <a:ext cx="4057727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Lucida Bright" panose="02040602050505020304" pitchFamily="18" charset="0"/>
              </a:rPr>
              <a:t>Top 10 EM Articles </a:t>
            </a:r>
          </a:p>
        </p:txBody>
      </p:sp>
      <p:sp>
        <p:nvSpPr>
          <p:cNvPr id="15" name="TextBox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1504" y="3758425"/>
            <a:ext cx="3384998" cy="100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dirty="0">
                <a:latin typeface="Lucida Bright" panose="02040602050505020304" pitchFamily="18" charset="0"/>
                <a:cs typeface="Arial" panose="020B0604020202020204" pitchFamily="34" charset="0"/>
              </a:rPr>
              <a:t>Dalhousie ESEM</a:t>
            </a:r>
          </a:p>
          <a:p>
            <a:pPr>
              <a:lnSpc>
                <a:spcPts val="1960"/>
              </a:lnSpc>
            </a:pPr>
            <a:r>
              <a:rPr lang="en-US" sz="1400" dirty="0" err="1">
                <a:latin typeface="Lucida Bright" panose="02040602050505020304" pitchFamily="18" charset="0"/>
                <a:cs typeface="Arial" panose="020B0604020202020204" pitchFamily="34" charset="0"/>
              </a:rPr>
              <a:t>C.Boyd</a:t>
            </a:r>
            <a:r>
              <a:rPr lang="en-US" sz="1400" dirty="0">
                <a:latin typeface="Lucida Bright" panose="02040602050505020304" pitchFamily="18" charset="0"/>
                <a:cs typeface="Arial" panose="020B0604020202020204" pitchFamily="34" charset="0"/>
              </a:rPr>
              <a:t>	  M. Clarke   J. </a:t>
            </a:r>
            <a:r>
              <a:rPr lang="en-US" sz="1400" dirty="0" err="1">
                <a:latin typeface="Lucida Bright" panose="02040602050505020304" pitchFamily="18" charset="0"/>
                <a:cs typeface="Arial" panose="020B0604020202020204" pitchFamily="34" charset="0"/>
              </a:rPr>
              <a:t>Muray</a:t>
            </a:r>
            <a:endParaRPr lang="en-US" sz="1400" dirty="0"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>
              <a:lnSpc>
                <a:spcPts val="1960"/>
              </a:lnSpc>
            </a:pPr>
            <a:r>
              <a:rPr lang="en-US" sz="1400" dirty="0">
                <a:latin typeface="Lucida Bright" panose="02040602050505020304" pitchFamily="18" charset="0"/>
                <a:cs typeface="Arial" panose="020B0604020202020204" pitchFamily="34" charset="0"/>
              </a:rPr>
              <a:t>M. </a:t>
            </a:r>
            <a:r>
              <a:rPr lang="en-US" sz="1400" dirty="0" err="1">
                <a:latin typeface="Lucida Bright" panose="02040602050505020304" pitchFamily="18" charset="0"/>
                <a:cs typeface="Arial" panose="020B0604020202020204" pitchFamily="34" charset="0"/>
              </a:rPr>
              <a:t>Clory</a:t>
            </a:r>
            <a:r>
              <a:rPr lang="en-US" sz="1400" dirty="0">
                <a:latin typeface="Lucida Bright" panose="02040602050505020304" pitchFamily="18" charset="0"/>
                <a:cs typeface="Arial" panose="020B0604020202020204" pitchFamily="34" charset="0"/>
              </a:rPr>
              <a:t>	  R. Haworth</a:t>
            </a:r>
          </a:p>
          <a:p>
            <a:pPr>
              <a:lnSpc>
                <a:spcPts val="1960"/>
              </a:lnSpc>
            </a:pPr>
            <a:endParaRPr lang="en-US" sz="1400" dirty="0">
              <a:latin typeface="Lucida Bright" panose="020406020505050203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17" descr="Palais des congres de Montreal logo">
            <a:extLst>
              <a:ext uri="{FF2B5EF4-FFF2-40B4-BE49-F238E27FC236}">
                <a16:creationId xmlns:a16="http://schemas.microsoft.com/office/drawing/2014/main" id="{8FAD78BB-6AA9-B930-36B0-8CF8DA4EE1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1" y="4665686"/>
            <a:ext cx="2302150" cy="5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93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Methods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CA" sz="2200" dirty="0"/>
          </a:p>
          <a:p>
            <a:pPr eaLnBrk="1" hangingPunct="1">
              <a:lnSpc>
                <a:spcPct val="80000"/>
              </a:lnSpc>
            </a:pPr>
            <a:endParaRPr lang="en-CA" sz="2200" dirty="0"/>
          </a:p>
          <a:p>
            <a:pPr eaLnBrk="1" hangingPunct="1">
              <a:lnSpc>
                <a:spcPct val="80000"/>
              </a:lnSpc>
            </a:pPr>
            <a:r>
              <a:rPr lang="en-CA" sz="2200" dirty="0"/>
              <a:t>Primary outcome was pain scores on Visual Analog Scale at 30 and 60 minutes after drug administration</a:t>
            </a:r>
          </a:p>
          <a:p>
            <a:pPr eaLnBrk="1" hangingPunct="1">
              <a:lnSpc>
                <a:spcPct val="80000"/>
              </a:lnSpc>
            </a:pPr>
            <a:endParaRPr lang="en-CA" sz="2200" dirty="0"/>
          </a:p>
          <a:p>
            <a:pPr eaLnBrk="1" hangingPunct="1">
              <a:lnSpc>
                <a:spcPct val="80000"/>
              </a:lnSpc>
            </a:pPr>
            <a:r>
              <a:rPr lang="en-CA" sz="2200" dirty="0"/>
              <a:t>Secondary outcome was need for narcotics or anti-emetic drugs as well as grade of vomiting</a:t>
            </a:r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3328049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70F97-4282-BF4E-85C6-4251E8DA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F3B41-CCE8-224F-96F9-9D2DE6DCF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Discharge Instructions for patients with a diagnosis of Syncope do not need to be  excluded from driving.</a:t>
            </a:r>
          </a:p>
        </p:txBody>
      </p:sp>
    </p:spTree>
    <p:extLst>
      <p:ext uri="{BB962C8B-B14F-4D97-AF65-F5344CB8AC3E}">
        <p14:creationId xmlns:p14="http://schemas.microsoft.com/office/powerpoint/2010/main" val="3553856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5AE4-A90E-5244-91ED-F3986628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 Tip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B7D14-B173-E942-99CE-A61FE4836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Driving Exclusion after Syncope</a:t>
            </a:r>
          </a:p>
        </p:txBody>
      </p:sp>
    </p:spTree>
    <p:extLst>
      <p:ext uri="{BB962C8B-B14F-4D97-AF65-F5344CB8AC3E}">
        <p14:creationId xmlns:p14="http://schemas.microsoft.com/office/powerpoint/2010/main" val="21445383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667426"/>
            <a:ext cx="9144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6697" y="1371600"/>
            <a:ext cx="7086906" cy="2609850"/>
            <a:chOff x="0" y="0"/>
            <a:chExt cx="6135815" cy="2259598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700" y="12700"/>
              <a:ext cx="6071045" cy="2191018"/>
            </a:xfrm>
            <a:custGeom>
              <a:avLst/>
              <a:gdLst/>
              <a:ahLst/>
              <a:cxnLst/>
              <a:rect l="l" t="t" r="r" b="b"/>
              <a:pathLst>
                <a:path w="6071045" h="2191018">
                  <a:moveTo>
                    <a:pt x="146050" y="2191018"/>
                  </a:moveTo>
                  <a:lnTo>
                    <a:pt x="5924995" y="2191018"/>
                  </a:lnTo>
                  <a:cubicBezTo>
                    <a:pt x="6005005" y="2191018"/>
                    <a:pt x="6071045" y="2124978"/>
                    <a:pt x="6071045" y="2044968"/>
                  </a:cubicBezTo>
                  <a:lnTo>
                    <a:pt x="6071045" y="146050"/>
                  </a:lnTo>
                  <a:cubicBezTo>
                    <a:pt x="6071045" y="66040"/>
                    <a:pt x="6005005" y="0"/>
                    <a:pt x="592499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4968"/>
                  </a:lnTo>
                  <a:cubicBezTo>
                    <a:pt x="0" y="2126248"/>
                    <a:pt x="66040" y="2191018"/>
                    <a:pt x="146050" y="2191018"/>
                  </a:cubicBezTo>
                  <a:close/>
                </a:path>
              </a:pathLst>
            </a:custGeom>
            <a:solidFill>
              <a:srgbClr val="C8F6C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135815" cy="2259598"/>
            </a:xfrm>
            <a:custGeom>
              <a:avLst/>
              <a:gdLst/>
              <a:ahLst/>
              <a:cxnLst/>
              <a:rect l="l" t="t" r="r" b="b"/>
              <a:pathLst>
                <a:path w="6135815" h="2259598">
                  <a:moveTo>
                    <a:pt x="6072315" y="74930"/>
                  </a:moveTo>
                  <a:cubicBezTo>
                    <a:pt x="6044375" y="30480"/>
                    <a:pt x="5994845" y="0"/>
                    <a:pt x="593769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7668"/>
                  </a:lnTo>
                  <a:cubicBezTo>
                    <a:pt x="0" y="2109738"/>
                    <a:pt x="25400" y="2155458"/>
                    <a:pt x="63500" y="2184668"/>
                  </a:cubicBezTo>
                  <a:cubicBezTo>
                    <a:pt x="91440" y="2229118"/>
                    <a:pt x="140970" y="2259598"/>
                    <a:pt x="218780" y="2259598"/>
                  </a:cubicBezTo>
                  <a:lnTo>
                    <a:pt x="5977065" y="2259598"/>
                  </a:lnTo>
                  <a:cubicBezTo>
                    <a:pt x="6064695" y="2259598"/>
                    <a:pt x="6135815" y="2188478"/>
                    <a:pt x="6135815" y="2100848"/>
                  </a:cubicBezTo>
                  <a:lnTo>
                    <a:pt x="6135815" y="204941"/>
                  </a:lnTo>
                  <a:cubicBezTo>
                    <a:pt x="6135815" y="149860"/>
                    <a:pt x="6110415" y="104140"/>
                    <a:pt x="6072315" y="74930"/>
                  </a:cubicBezTo>
                  <a:close/>
                  <a:moveTo>
                    <a:pt x="12700" y="205766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937695" y="12700"/>
                  </a:lnTo>
                  <a:cubicBezTo>
                    <a:pt x="6017705" y="12700"/>
                    <a:pt x="6083745" y="78740"/>
                    <a:pt x="6083745" y="158750"/>
                  </a:cubicBezTo>
                  <a:lnTo>
                    <a:pt x="6083745" y="2057668"/>
                  </a:lnTo>
                  <a:cubicBezTo>
                    <a:pt x="6083745" y="2137678"/>
                    <a:pt x="6017705" y="2203718"/>
                    <a:pt x="5937695" y="2203718"/>
                  </a:cubicBezTo>
                  <a:lnTo>
                    <a:pt x="158750" y="2203718"/>
                  </a:lnTo>
                  <a:cubicBezTo>
                    <a:pt x="78740" y="2203718"/>
                    <a:pt x="12700" y="2138948"/>
                    <a:pt x="12700" y="205766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 descr="Facebook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674" y="4722276"/>
            <a:ext cx="562023" cy="575599"/>
          </a:xfrm>
          <a:prstGeom prst="rect">
            <a:avLst/>
          </a:prstGeom>
        </p:spPr>
      </p:pic>
      <p:pic>
        <p:nvPicPr>
          <p:cNvPr id="7" name="Picture 7" descr="Twitter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49436" y="4749612"/>
            <a:ext cx="562023" cy="564751"/>
          </a:xfrm>
          <a:prstGeom prst="rect">
            <a:avLst/>
          </a:prstGeom>
        </p:spPr>
      </p:pic>
      <p:pic>
        <p:nvPicPr>
          <p:cNvPr id="8" name="Picture 8" descr="Instagram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49916" y="4744188"/>
            <a:ext cx="562023" cy="575599"/>
          </a:xfrm>
          <a:prstGeom prst="rect">
            <a:avLst/>
          </a:prstGeom>
        </p:spPr>
      </p:pic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698750">
            <a:off x="7598620" y="3328684"/>
            <a:ext cx="1276198" cy="1276198"/>
          </a:xfrm>
          <a:prstGeom prst="rect">
            <a:avLst/>
          </a:prstGeom>
        </p:spPr>
      </p:pic>
      <p:sp>
        <p:nvSpPr>
          <p:cNvPr id="13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6850" y="4912955"/>
            <a:ext cx="2218321" cy="247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98"/>
              </a:lnSpc>
            </a:pPr>
            <a:r>
              <a:rPr lang="en-US" sz="1600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FamilyMedicineForum</a:t>
            </a:r>
          </a:p>
        </p:txBody>
      </p:sp>
      <p:sp>
        <p:nvSpPr>
          <p:cNvPr id="14" name="TextBox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25725" y="4905783"/>
            <a:ext cx="1778130" cy="257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72"/>
              </a:lnSpc>
            </a:pPr>
            <a:r>
              <a:rPr lang="en-US" sz="1600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FamilyMedForum</a:t>
            </a:r>
          </a:p>
        </p:txBody>
      </p:sp>
      <p:sp>
        <p:nvSpPr>
          <p:cNvPr id="15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0" y="4908146"/>
            <a:ext cx="1981200" cy="257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72"/>
              </a:lnSpc>
            </a:pPr>
            <a:r>
              <a:rPr lang="en-US" sz="1600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FamilyMedForum</a:t>
            </a:r>
          </a:p>
        </p:txBody>
      </p:sp>
      <p:sp>
        <p:nvSpPr>
          <p:cNvPr id="16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72400" y="3763149"/>
            <a:ext cx="1219200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dirty="0">
                <a:solidFill>
                  <a:srgbClr val="000000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#myfmf</a:t>
            </a:r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676400" y="2103169"/>
            <a:ext cx="5778646" cy="1053525"/>
            <a:chOff x="0" y="-133349"/>
            <a:chExt cx="14439805" cy="2809398"/>
          </a:xfrm>
        </p:grpSpPr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33349"/>
              <a:ext cx="14439805" cy="1504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000" b="1" dirty="0">
                  <a:solidFill>
                    <a:srgbClr val="000000"/>
                  </a:solidFill>
                  <a:latin typeface="Lucida Bright" panose="02040602050505020304" pitchFamily="18" charset="0"/>
                </a:rPr>
                <a:t>Thank you!</a:t>
              </a:r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805895"/>
              <a:ext cx="14439805" cy="870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Lucida Bright" panose="02040602050505020304" pitchFamily="18" charset="0"/>
                  <a:cs typeface="Arial" panose="020B0604020202020204" pitchFamily="34" charset="0"/>
                </a:rPr>
                <a:t>Please fill out your session evaluation now!</a:t>
              </a:r>
            </a:p>
          </p:txBody>
        </p:sp>
      </p:grpSp>
      <p:sp>
        <p:nvSpPr>
          <p:cNvPr id="17" name="Title 17">
            <a:extLst>
              <a:ext uri="{FF2B5EF4-FFF2-40B4-BE49-F238E27FC236}">
                <a16:creationId xmlns:a16="http://schemas.microsoft.com/office/drawing/2014/main" id="{0ADDFBB7-70E0-EB51-92AB-9649C2A97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39917" y="-682128"/>
            <a:ext cx="4114800" cy="571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 fontAlgn="auto">
              <a:spcAft>
                <a:spcPts val="0"/>
              </a:spcAft>
              <a:defRPr/>
            </a:pPr>
            <a:r>
              <a:rPr lang="en-US" sz="2200" dirty="0"/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1100224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Results</a:t>
            </a:r>
            <a:endParaRPr lang="uk-UA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8B9CE-FF8B-1942-B2AE-297C47EC7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675"/>
            <a:ext cx="9144000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3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Results</a:t>
            </a:r>
            <a:endParaRPr lang="uk-UA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15A22C-9D4F-164B-983D-86836EE7C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55" y="1844675"/>
            <a:ext cx="5264689" cy="501332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4C507C-BC7A-D145-81D1-7CA984D8A612}"/>
              </a:ext>
            </a:extLst>
          </p:cNvPr>
          <p:cNvSpPr/>
          <p:nvPr/>
        </p:nvSpPr>
        <p:spPr>
          <a:xfrm>
            <a:off x="5796136" y="3394841"/>
            <a:ext cx="432048" cy="21602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58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Results</a:t>
            </a:r>
            <a:endParaRPr lang="uk-UA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304C06-D315-394E-A57F-1C9AFA428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" y="2417164"/>
            <a:ext cx="9127173" cy="201994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5048F25-2198-D344-A66E-5EDAF364310F}"/>
              </a:ext>
            </a:extLst>
          </p:cNvPr>
          <p:cNvSpPr/>
          <p:nvPr/>
        </p:nvSpPr>
        <p:spPr>
          <a:xfrm>
            <a:off x="8388424" y="3284984"/>
            <a:ext cx="432048" cy="3111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65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Conclusion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CA" sz="2200" dirty="0"/>
          </a:p>
          <a:p>
            <a:pPr eaLnBrk="1" hangingPunct="1">
              <a:lnSpc>
                <a:spcPct val="80000"/>
              </a:lnSpc>
            </a:pPr>
            <a:endParaRPr lang="en-CA" sz="2200" dirty="0"/>
          </a:p>
          <a:p>
            <a:pPr eaLnBrk="1" hangingPunct="1">
              <a:lnSpc>
                <a:spcPct val="80000"/>
              </a:lnSpc>
            </a:pPr>
            <a:r>
              <a:rPr lang="en-CA" sz="2400" dirty="0"/>
              <a:t>Treating renal colic with ketorolac plus dexamethasone may lead to better pain control earlier and reduce the amount of narcotics and anti-emetics required</a:t>
            </a:r>
          </a:p>
          <a:p>
            <a:pPr eaLnBrk="1" hangingPunct="1">
              <a:lnSpc>
                <a:spcPct val="80000"/>
              </a:lnSpc>
            </a:pP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2417613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9F9BE8-8168-CB43-BB3E-5527503D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08" y="1315589"/>
            <a:ext cx="8028384" cy="42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16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Introduction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CA" sz="2400" dirty="0"/>
              <a:t>Buckle fractures of the distal radius are among the most common fractures in children</a:t>
            </a:r>
          </a:p>
          <a:p>
            <a:pPr eaLnBrk="1" hangingPunct="1">
              <a:lnSpc>
                <a:spcPct val="80000"/>
              </a:lnSpc>
            </a:pPr>
            <a:endParaRPr lang="en-CA" sz="2400" dirty="0"/>
          </a:p>
          <a:p>
            <a:pPr eaLnBrk="1" hangingPunct="1">
              <a:lnSpc>
                <a:spcPct val="80000"/>
              </a:lnSpc>
            </a:pPr>
            <a:r>
              <a:rPr lang="en-CA" sz="2400" dirty="0"/>
              <a:t>Radiography is routinely performed as initial imaging of suspected fractures, but ultrasonography is becoming increasingly popular</a:t>
            </a:r>
            <a:endParaRPr lang="uk-UA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487BC-3735-BC44-B04F-5C3126AC5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92" y="4221088"/>
            <a:ext cx="9144000" cy="2364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FEF439-CE1A-0049-9D15-3A5276328D71}"/>
              </a:ext>
            </a:extLst>
          </p:cNvPr>
          <p:cNvSpPr txBox="1"/>
          <p:nvPr/>
        </p:nvSpPr>
        <p:spPr>
          <a:xfrm>
            <a:off x="5353968" y="6419303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Image from Snelling AJUM 2018</a:t>
            </a:r>
          </a:p>
        </p:txBody>
      </p:sp>
    </p:spTree>
    <p:extLst>
      <p:ext uri="{BB962C8B-B14F-4D97-AF65-F5344CB8AC3E}">
        <p14:creationId xmlns:p14="http://schemas.microsoft.com/office/powerpoint/2010/main" val="3220788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Introduction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CA" sz="2400" dirty="0"/>
              <a:t>Ultrasonography for diagnosis of distal forearm fractures is accurate, timely, and may be preferred by parents and children to radiography</a:t>
            </a:r>
          </a:p>
          <a:p>
            <a:pPr eaLnBrk="1" hangingPunct="1">
              <a:lnSpc>
                <a:spcPct val="80000"/>
              </a:lnSpc>
            </a:pPr>
            <a:endParaRPr lang="en-CA" sz="2400" dirty="0"/>
          </a:p>
          <a:p>
            <a:pPr eaLnBrk="1" hangingPunct="1">
              <a:lnSpc>
                <a:spcPct val="80000"/>
              </a:lnSpc>
            </a:pPr>
            <a:r>
              <a:rPr lang="en-CA" sz="2400" dirty="0"/>
              <a:t>Ultrasound does not expose the patient to any ionizing radiation</a:t>
            </a:r>
          </a:p>
          <a:p>
            <a:pPr eaLnBrk="1" hangingPunct="1">
              <a:lnSpc>
                <a:spcPct val="80000"/>
              </a:lnSpc>
            </a:pPr>
            <a:endParaRPr lang="en-CA" sz="2400" dirty="0"/>
          </a:p>
          <a:p>
            <a:pPr eaLnBrk="1" hangingPunct="1">
              <a:lnSpc>
                <a:spcPct val="80000"/>
              </a:lnSpc>
            </a:pPr>
            <a:r>
              <a:rPr lang="en-CA" sz="2400" dirty="0"/>
              <a:t>Purpose of this study was to compare the effect of ultrasonography to radiography as the initial diagnostic imaging modality on patient centred outcomes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588176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Methods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CA" sz="2400" dirty="0"/>
              <a:t>Multi-centre, open-label, non inferiority, randomized controlled trial conducted at four centres in Australia</a:t>
            </a:r>
          </a:p>
          <a:p>
            <a:pPr eaLnBrk="1" hangingPunct="1">
              <a:lnSpc>
                <a:spcPct val="80000"/>
              </a:lnSpc>
            </a:pPr>
            <a:endParaRPr lang="en-CA" sz="2400" dirty="0"/>
          </a:p>
          <a:p>
            <a:pPr eaLnBrk="1" hangingPunct="1">
              <a:lnSpc>
                <a:spcPct val="80000"/>
              </a:lnSpc>
            </a:pPr>
            <a:r>
              <a:rPr lang="en-CA" sz="2400" dirty="0"/>
              <a:t>Randomized 270 children presenting to the ED with isolated, acute, clinically non-deformed distal forearm injuries for which imaging was indicated</a:t>
            </a:r>
          </a:p>
          <a:p>
            <a:pPr lvl="1">
              <a:lnSpc>
                <a:spcPct val="80000"/>
              </a:lnSpc>
            </a:pPr>
            <a:r>
              <a:rPr lang="en-CA" sz="2000" b="0" dirty="0"/>
              <a:t>135 children assigned to initial ultrasonography</a:t>
            </a:r>
          </a:p>
          <a:p>
            <a:pPr lvl="1">
              <a:lnSpc>
                <a:spcPct val="80000"/>
              </a:lnSpc>
            </a:pPr>
            <a:r>
              <a:rPr lang="en-CA" sz="2000" b="0" dirty="0"/>
              <a:t>135 children assigned to initial radiography</a:t>
            </a:r>
            <a:endParaRPr lang="uk-UA" sz="2000" b="0" dirty="0"/>
          </a:p>
        </p:txBody>
      </p:sp>
    </p:spTree>
    <p:extLst>
      <p:ext uri="{BB962C8B-B14F-4D97-AF65-F5344CB8AC3E}">
        <p14:creationId xmlns:p14="http://schemas.microsoft.com/office/powerpoint/2010/main" val="688312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Methods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CA" sz="2400" dirty="0"/>
              <a:t>Patients in the ultrasonography group underwent point-of-care ultrasound using a six-view forearm ultrasonography protocol</a:t>
            </a:r>
          </a:p>
          <a:p>
            <a:pPr eaLnBrk="1" hangingPunct="1">
              <a:lnSpc>
                <a:spcPct val="80000"/>
              </a:lnSpc>
            </a:pPr>
            <a:endParaRPr lang="en-CA" sz="2400" b="0" dirty="0"/>
          </a:p>
          <a:p>
            <a:pPr eaLnBrk="1" hangingPunct="1">
              <a:lnSpc>
                <a:spcPct val="80000"/>
              </a:lnSpc>
            </a:pPr>
            <a:r>
              <a:rPr lang="en-CA" sz="2400" dirty="0"/>
              <a:t>Patients in the radiography group received biplanar imaging at a minimum</a:t>
            </a:r>
          </a:p>
          <a:p>
            <a:pPr eaLnBrk="1" hangingPunct="1">
              <a:lnSpc>
                <a:spcPct val="80000"/>
              </a:lnSpc>
            </a:pPr>
            <a:endParaRPr lang="en-CA" sz="2400" b="0" dirty="0"/>
          </a:p>
          <a:p>
            <a:pPr eaLnBrk="1" hangingPunct="1">
              <a:lnSpc>
                <a:spcPct val="80000"/>
              </a:lnSpc>
            </a:pPr>
            <a:r>
              <a:rPr lang="en-CA" sz="2400" dirty="0"/>
              <a:t>Initial treatment was standardized</a:t>
            </a:r>
          </a:p>
          <a:p>
            <a:pPr lvl="1">
              <a:lnSpc>
                <a:spcPct val="80000"/>
              </a:lnSpc>
            </a:pPr>
            <a:r>
              <a:rPr lang="en-CA" sz="1600" b="0" dirty="0"/>
              <a:t>Patients with no fracture were managed conservatively</a:t>
            </a:r>
          </a:p>
          <a:p>
            <a:pPr lvl="1">
              <a:lnSpc>
                <a:spcPct val="80000"/>
              </a:lnSpc>
            </a:pPr>
            <a:r>
              <a:rPr lang="en-CA" sz="1600" b="0" dirty="0"/>
              <a:t>Patients with buckle fractures were managed with a wrist splint</a:t>
            </a:r>
          </a:p>
          <a:p>
            <a:pPr lvl="1">
              <a:lnSpc>
                <a:spcPct val="80000"/>
              </a:lnSpc>
            </a:pPr>
            <a:r>
              <a:rPr lang="en-CA" sz="1600" b="0" dirty="0"/>
              <a:t>Patients with other fractures received intervention as needed and cast immobilization</a:t>
            </a:r>
            <a:endParaRPr lang="uk-UA" sz="1600" b="0" dirty="0"/>
          </a:p>
        </p:txBody>
      </p:sp>
    </p:spTree>
    <p:extLst>
      <p:ext uri="{BB962C8B-B14F-4D97-AF65-F5344CB8AC3E}">
        <p14:creationId xmlns:p14="http://schemas.microsoft.com/office/powerpoint/2010/main" val="1569317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57250"/>
            <a:ext cx="9144000" cy="10158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4375" flipV="1">
            <a:off x="-26195" y="1867235"/>
            <a:ext cx="9196390" cy="11704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10795990" flipV="1">
            <a:off x="3" y="2541399"/>
            <a:ext cx="9196390" cy="10729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71700" y="1088643"/>
            <a:ext cx="4381500" cy="515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3300" b="1" dirty="0">
                <a:solidFill>
                  <a:srgbClr val="000000"/>
                </a:solidFill>
                <a:latin typeface="Lucida Bright" panose="02040602050505020304" pitchFamily="18" charset="0"/>
              </a:rPr>
              <a:t>Presenter Disclosure</a:t>
            </a:r>
          </a:p>
        </p:txBody>
      </p: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887" y="2031260"/>
            <a:ext cx="8769713" cy="326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Presenter: All</a:t>
            </a:r>
            <a:endParaRPr lang="en-US" sz="2000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887" y="2682366"/>
            <a:ext cx="5607413" cy="325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Lucida Bright" panose="02040602050505020304" pitchFamily="18" charset="0"/>
              </a:rPr>
              <a:t>Relationships with financial sponsors: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0927" y="3144096"/>
            <a:ext cx="8830673" cy="1384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32852" lvl="1" indent="-166426">
              <a:lnSpc>
                <a:spcPts val="2158"/>
              </a:lnSpc>
              <a:buFont typeface="Arial"/>
              <a:buChar char="•"/>
            </a:pPr>
            <a:r>
              <a:rPr lang="en-US" sz="1542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Any direct financial relationships, including receipt of honoraria: No</a:t>
            </a:r>
            <a:endParaRPr lang="en-US" sz="1542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 marL="332852" lvl="1" indent="-166426">
              <a:lnSpc>
                <a:spcPts val="2158"/>
              </a:lnSpc>
              <a:buFont typeface="Arial"/>
              <a:buChar char="•"/>
            </a:pPr>
            <a:r>
              <a:rPr lang="en-US" sz="1542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Membership on advisory boards or speakers’ bureaus: No</a:t>
            </a:r>
            <a:endParaRPr lang="en-US" sz="1542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 marL="332852" lvl="1" indent="-166426">
              <a:lnSpc>
                <a:spcPts val="2158"/>
              </a:lnSpc>
              <a:buFont typeface="Arial"/>
              <a:buChar char="•"/>
            </a:pPr>
            <a:r>
              <a:rPr lang="en-US" sz="1542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Patents for drugs or devices: No</a:t>
            </a:r>
            <a:endParaRPr lang="en-US" sz="1542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 marL="166426" lvl="1">
              <a:lnSpc>
                <a:spcPts val="2158"/>
              </a:lnSpc>
            </a:pPr>
            <a:endParaRPr lang="en-US" sz="1542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 marL="332852" lvl="1" indent="-166426">
              <a:lnSpc>
                <a:spcPts val="2158"/>
              </a:lnSpc>
              <a:buFont typeface="Arial"/>
              <a:buChar char="•"/>
            </a:pPr>
            <a:r>
              <a:rPr lang="en-US" sz="1542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Other: No</a:t>
            </a:r>
            <a:endParaRPr lang="en-US" sz="1542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C06A776-B833-5296-DB25-2206354DE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38400" y="-609541"/>
            <a:ext cx="4114800" cy="571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 fontAlgn="auto">
              <a:spcAft>
                <a:spcPts val="0"/>
              </a:spcAft>
              <a:defRPr/>
            </a:pPr>
            <a:r>
              <a:rPr lang="en-US" sz="2200" dirty="0"/>
              <a:t>COI – Presenter Disclosure (1)</a:t>
            </a:r>
          </a:p>
        </p:txBody>
      </p:sp>
    </p:spTree>
    <p:extLst>
      <p:ext uri="{BB962C8B-B14F-4D97-AF65-F5344CB8AC3E}">
        <p14:creationId xmlns:p14="http://schemas.microsoft.com/office/powerpoint/2010/main" val="3110627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Methods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CA" sz="2400" b="0" dirty="0"/>
              <a:t>Primary outcome was physical function of the arm at 4 weeks as measured by t</a:t>
            </a:r>
            <a:r>
              <a:rPr lang="en-CA" sz="2400" dirty="0"/>
              <a:t>he Pediatric Upper Extremity Short Patient-Reported Outcomes Measurement Information System (PROMIS) tool</a:t>
            </a:r>
          </a:p>
          <a:p>
            <a:pPr lvl="1">
              <a:lnSpc>
                <a:spcPct val="80000"/>
              </a:lnSpc>
            </a:pPr>
            <a:r>
              <a:rPr lang="en-CA" sz="2000" b="0" dirty="0"/>
              <a:t>8 item questionnaire, scores range from 8-40</a:t>
            </a:r>
          </a:p>
          <a:p>
            <a:pPr lvl="1">
              <a:lnSpc>
                <a:spcPct val="80000"/>
              </a:lnSpc>
            </a:pPr>
            <a:r>
              <a:rPr lang="en-CA" sz="2000" b="0" dirty="0"/>
              <a:t>Non-inferiority margin of 5 points on the PROMIS tool was pre-specified by the researchers</a:t>
            </a:r>
          </a:p>
          <a:p>
            <a:pPr eaLnBrk="1" hangingPunct="1">
              <a:lnSpc>
                <a:spcPct val="80000"/>
              </a:lnSpc>
            </a:pPr>
            <a:endParaRPr lang="en-CA" sz="2400" b="0" dirty="0"/>
          </a:p>
          <a:p>
            <a:pPr eaLnBrk="1" hangingPunct="1">
              <a:lnSpc>
                <a:spcPct val="80000"/>
              </a:lnSpc>
            </a:pPr>
            <a:r>
              <a:rPr lang="en-CA" sz="2400" dirty="0"/>
              <a:t>Secondary outcomes included physical function of the arm at 1 week and 8 weeks post-injury, patient and parent satisfaction, pain, frequency of complications, frequency of radiography, length of stay, and treatment time in the ED</a:t>
            </a:r>
            <a:endParaRPr lang="uk-UA" sz="2000" b="0" dirty="0"/>
          </a:p>
        </p:txBody>
      </p:sp>
    </p:spTree>
    <p:extLst>
      <p:ext uri="{BB962C8B-B14F-4D97-AF65-F5344CB8AC3E}">
        <p14:creationId xmlns:p14="http://schemas.microsoft.com/office/powerpoint/2010/main" val="1580363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Results</a:t>
            </a:r>
            <a:endParaRPr lang="uk-UA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79F22F-2456-0B46-86E1-3621965DA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98" y="1844675"/>
            <a:ext cx="3637803" cy="50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0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Results</a:t>
            </a:r>
            <a:endParaRPr lang="uk-UA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5E25C3-478F-6042-AB42-5E362519D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02" y="1844675"/>
            <a:ext cx="6437724" cy="501332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D9A45D-78EC-FF44-981B-AD6FB7735EAA}"/>
              </a:ext>
            </a:extLst>
          </p:cNvPr>
          <p:cNvSpPr/>
          <p:nvPr/>
        </p:nvSpPr>
        <p:spPr>
          <a:xfrm>
            <a:off x="6831046" y="3212977"/>
            <a:ext cx="1080120" cy="21602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831C06-7FB7-164A-A8CB-D3B79F73382C}"/>
              </a:ext>
            </a:extLst>
          </p:cNvPr>
          <p:cNvSpPr/>
          <p:nvPr/>
        </p:nvSpPr>
        <p:spPr>
          <a:xfrm>
            <a:off x="6855206" y="3573016"/>
            <a:ext cx="1055960" cy="360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27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Results</a:t>
            </a:r>
            <a:endParaRPr lang="uk-UA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737D5-1560-424C-96F1-B331010BB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35" y="1844675"/>
            <a:ext cx="6277130" cy="501332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C95FC6-0A27-4A44-8BB9-13DBCB885F39}"/>
              </a:ext>
            </a:extLst>
          </p:cNvPr>
          <p:cNvSpPr/>
          <p:nvPr/>
        </p:nvSpPr>
        <p:spPr>
          <a:xfrm>
            <a:off x="6156176" y="2996952"/>
            <a:ext cx="1224136" cy="21602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7B7AA6-4996-AD48-B899-6F2699DBF0B5}"/>
              </a:ext>
            </a:extLst>
          </p:cNvPr>
          <p:cNvSpPr/>
          <p:nvPr/>
        </p:nvSpPr>
        <p:spPr>
          <a:xfrm>
            <a:off x="6156176" y="4509120"/>
            <a:ext cx="1224136" cy="21602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57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7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Conclusions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CA" sz="2400" dirty="0"/>
              <a:t>Ultrasonography was non-inferior to radiography in terms of physical function of the arm at 4 weeks, with no differences in adverse events</a:t>
            </a:r>
          </a:p>
          <a:p>
            <a:pPr eaLnBrk="1" hangingPunct="1">
              <a:lnSpc>
                <a:spcPct val="80000"/>
              </a:lnSpc>
            </a:pPr>
            <a:endParaRPr lang="en-CA" sz="2400" b="0" dirty="0"/>
          </a:p>
          <a:p>
            <a:pPr eaLnBrk="1" hangingPunct="1">
              <a:lnSpc>
                <a:spcPct val="80000"/>
              </a:lnSpc>
            </a:pPr>
            <a:r>
              <a:rPr lang="en-CA" sz="2400" dirty="0"/>
              <a:t>Ultrasonography may be useful as the initial diagnostic test for distal forearm injuries in pediatric patients and can reduce the number of radiographs done on initial ED visits</a:t>
            </a:r>
          </a:p>
          <a:p>
            <a:pPr eaLnBrk="1" hangingPunct="1">
              <a:lnSpc>
                <a:spcPct val="80000"/>
              </a:lnSpc>
            </a:pPr>
            <a:endParaRPr lang="en-CA" sz="2400" b="0" dirty="0"/>
          </a:p>
          <a:p>
            <a:pPr eaLnBrk="1" hangingPunct="1">
              <a:lnSpc>
                <a:spcPct val="80000"/>
              </a:lnSpc>
            </a:pPr>
            <a:r>
              <a:rPr lang="en-CA" sz="2400" dirty="0"/>
              <a:t>Use of ultrasonography led to a shorter treatment time and shorter length of stay in the ED</a:t>
            </a:r>
            <a:endParaRPr lang="uk-UA" sz="2000" b="0" dirty="0"/>
          </a:p>
        </p:txBody>
      </p:sp>
    </p:spTree>
    <p:extLst>
      <p:ext uri="{BB962C8B-B14F-4D97-AF65-F5344CB8AC3E}">
        <p14:creationId xmlns:p14="http://schemas.microsoft.com/office/powerpoint/2010/main" val="1073573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0792-4E67-345C-753A-3A3E507A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265238"/>
            <a:ext cx="7561089" cy="508000"/>
          </a:xfrm>
        </p:spPr>
        <p:txBody>
          <a:bodyPr/>
          <a:lstStyle/>
          <a:p>
            <a:pPr algn="ctr"/>
            <a:r>
              <a:rPr lang="en-US" dirty="0"/>
              <a:t>Not another headache!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6D38E-4980-8FD3-0DF7-77D875811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672671-9D76-69E2-A969-50580FC95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2" t="17349" r="8488" b="16211"/>
          <a:stretch/>
        </p:blipFill>
        <p:spPr>
          <a:xfrm>
            <a:off x="467544" y="2132856"/>
            <a:ext cx="7899296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15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Background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CA" sz="2000" dirty="0"/>
              <a:t>Migraine is a common cause of ED presentation for headache</a:t>
            </a:r>
          </a:p>
          <a:p>
            <a:pPr eaLnBrk="1" hangingPunct="1">
              <a:lnSpc>
                <a:spcPct val="80000"/>
              </a:lnSpc>
            </a:pPr>
            <a:r>
              <a:rPr lang="en-CA" sz="2000" dirty="0"/>
              <a:t>Many patients treated successfully in ED with metoclopramide will have recurrence of headache within 24-48 hours</a:t>
            </a:r>
          </a:p>
          <a:p>
            <a:pPr eaLnBrk="1" hangingPunct="1">
              <a:lnSpc>
                <a:spcPct val="80000"/>
              </a:lnSpc>
            </a:pPr>
            <a:r>
              <a:rPr lang="en-CA" sz="2000" dirty="0"/>
              <a:t>Dexamethasone has been shown to decrease incidence of “rebound headache” (NNT: 9)</a:t>
            </a:r>
          </a:p>
          <a:p>
            <a:pPr eaLnBrk="1" hangingPunct="1">
              <a:lnSpc>
                <a:spcPct val="80000"/>
              </a:lnSpc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595204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1FAEC-34D4-7F20-DD49-30734243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26C1E-7A2C-CC4D-3D09-8F3AD777A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COI declared by authors</a:t>
            </a:r>
          </a:p>
        </p:txBody>
      </p:sp>
    </p:spTree>
    <p:extLst>
      <p:ext uri="{BB962C8B-B14F-4D97-AF65-F5344CB8AC3E}">
        <p14:creationId xmlns:p14="http://schemas.microsoft.com/office/powerpoint/2010/main" val="1115703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468B-4420-DE75-C287-23AAA937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Primary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54513-7C6D-6756-4520-C09CC6F87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Sustained headache relief for 48 hours</a:t>
            </a:r>
          </a:p>
          <a:p>
            <a:r>
              <a:rPr lang="en-US" dirty="0"/>
              <a:t>Defined as none or mild headache for entire 48 hour follow-up</a:t>
            </a:r>
          </a:p>
          <a:p>
            <a:r>
              <a:rPr lang="en-US" dirty="0"/>
              <a:t>Secondary outcome of obtaining headache relief within 2 hours</a:t>
            </a:r>
          </a:p>
        </p:txBody>
      </p:sp>
    </p:spTree>
    <p:extLst>
      <p:ext uri="{BB962C8B-B14F-4D97-AF65-F5344CB8AC3E}">
        <p14:creationId xmlns:p14="http://schemas.microsoft.com/office/powerpoint/2010/main" val="4048266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19BD1-453C-EEEE-B98A-F14CA061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13FF1-BDAE-E29B-4076-DFF5A6309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Randomized, double-blind trial</a:t>
            </a:r>
          </a:p>
          <a:p>
            <a:r>
              <a:rPr lang="en-US" dirty="0"/>
              <a:t>2 EDs in New York City</a:t>
            </a:r>
          </a:p>
          <a:p>
            <a:r>
              <a:rPr lang="en-US" dirty="0"/>
              <a:t>All patients received 10mg IV metoclopramide</a:t>
            </a:r>
          </a:p>
          <a:p>
            <a:r>
              <a:rPr lang="en-US" dirty="0"/>
              <a:t>Randomized to 4mg vs 16mg IV dexamethasone</a:t>
            </a:r>
          </a:p>
        </p:txBody>
      </p:sp>
    </p:spTree>
    <p:extLst>
      <p:ext uri="{BB962C8B-B14F-4D97-AF65-F5344CB8AC3E}">
        <p14:creationId xmlns:p14="http://schemas.microsoft.com/office/powerpoint/2010/main" val="1202636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57250"/>
            <a:ext cx="9144000" cy="10095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57300" y="1117052"/>
            <a:ext cx="6743700" cy="515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3300" b="1" dirty="0">
                <a:solidFill>
                  <a:srgbClr val="000000"/>
                </a:solidFill>
                <a:latin typeface="Lucida Bright" panose="02040602050505020304" pitchFamily="18" charset="0"/>
              </a:rPr>
              <a:t>Disclosure of Financial Support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CC45DFA-42C5-82E5-C887-A723AC8D1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38400" y="-609541"/>
            <a:ext cx="4114800" cy="571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 fontAlgn="auto">
              <a:spcAft>
                <a:spcPts val="0"/>
              </a:spcAft>
              <a:defRPr/>
            </a:pPr>
            <a:r>
              <a:rPr lang="en-US" sz="2200" dirty="0"/>
              <a:t>COI – Presenter Disclosure (2)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4375" flipV="1">
            <a:off x="11" y="1855311"/>
            <a:ext cx="9143978" cy="2290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F3C15-3177-4046-6B08-249EC06A1429}"/>
              </a:ext>
            </a:extLst>
          </p:cNvPr>
          <p:cNvSpPr txBox="1"/>
          <p:nvPr/>
        </p:nvSpPr>
        <p:spPr>
          <a:xfrm>
            <a:off x="247650" y="1827473"/>
            <a:ext cx="8648700" cy="1612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39"/>
              </a:lnSpc>
            </a:pPr>
            <a:r>
              <a:rPr lang="en-US" sz="1600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This program has received  no financial support. </a:t>
            </a:r>
          </a:p>
          <a:p>
            <a:pPr>
              <a:lnSpc>
                <a:spcPts val="2039"/>
              </a:lnSpc>
            </a:pPr>
            <a:endParaRPr lang="en-US" sz="1600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>
              <a:lnSpc>
                <a:spcPts val="2039"/>
              </a:lnSpc>
            </a:pPr>
            <a:r>
              <a:rPr lang="en-US" sz="1600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This program has received no in-kind support</a:t>
            </a:r>
          </a:p>
          <a:p>
            <a:pPr>
              <a:lnSpc>
                <a:spcPts val="2039"/>
              </a:lnSpc>
            </a:pPr>
            <a:endParaRPr lang="en-US" sz="1600" b="1" dirty="0">
              <a:solidFill>
                <a:srgbClr val="000000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>
              <a:lnSpc>
                <a:spcPts val="2039"/>
              </a:lnSpc>
            </a:pPr>
            <a:r>
              <a:rPr lang="en-US" sz="1600" b="1" dirty="0">
                <a:solidFill>
                  <a:srgbClr val="00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Potential for conflict(s) of interest: None</a:t>
            </a:r>
            <a:endParaRPr lang="en-US" sz="1600" dirty="0">
              <a:solidFill>
                <a:srgbClr val="FF161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>
              <a:lnSpc>
                <a:spcPts val="2039"/>
              </a:lnSpc>
            </a:pPr>
            <a:r>
              <a:rPr lang="en-US" sz="1600" dirty="0">
                <a:solidFill>
                  <a:srgbClr val="FF1616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[</a:t>
            </a:r>
            <a:endParaRPr lang="en-US" sz="1600" dirty="0">
              <a:solidFill>
                <a:srgbClr val="000000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81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ED2F-E16D-86AC-F2E2-998AD7E7C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24876-3F1D-12E2-1D78-87D9E39C8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209 patients randomized</a:t>
            </a:r>
          </a:p>
          <a:p>
            <a:r>
              <a:rPr lang="en-US" dirty="0"/>
              <a:t>Trial stopped early for futility</a:t>
            </a:r>
          </a:p>
          <a:p>
            <a:r>
              <a:rPr lang="en-US" dirty="0"/>
              <a:t>Similar rates of headache relief and maintenance between groups (34% vs 41%)</a:t>
            </a:r>
          </a:p>
        </p:txBody>
      </p:sp>
    </p:spTree>
    <p:extLst>
      <p:ext uri="{BB962C8B-B14F-4D97-AF65-F5344CB8AC3E}">
        <p14:creationId xmlns:p14="http://schemas.microsoft.com/office/powerpoint/2010/main" val="571322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1723D-C8A2-6CB9-605F-2832A715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AD276-23D5-8648-485F-2173D9567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6E20A-4C83-BECB-FD64-9C1E6158B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0" t="15915" r="15721" b="2565"/>
          <a:stretch/>
        </p:blipFill>
        <p:spPr>
          <a:xfrm>
            <a:off x="989547" y="1025601"/>
            <a:ext cx="716490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92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7E318-C113-F946-7C52-7FF5EFA0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Limitations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15042-1AD5-5603-3402-297D6B71C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Relatively small number of enrolled patients compared to those presenting with headache 209/1823 headache visits</a:t>
            </a:r>
          </a:p>
          <a:p>
            <a:r>
              <a:rPr lang="en-US" dirty="0"/>
              <a:t>Only about 1/3 of patients achieved sustained headache relief</a:t>
            </a:r>
          </a:p>
          <a:p>
            <a:r>
              <a:rPr lang="en-US" dirty="0"/>
              <a:t>Only 2 </a:t>
            </a:r>
            <a:r>
              <a:rPr lang="en-US" dirty="0" err="1"/>
              <a:t>centre</a:t>
            </a:r>
            <a:r>
              <a:rPr lang="en-US" dirty="0"/>
              <a:t> study</a:t>
            </a:r>
          </a:p>
        </p:txBody>
      </p:sp>
    </p:spTree>
    <p:extLst>
      <p:ext uri="{BB962C8B-B14F-4D97-AF65-F5344CB8AC3E}">
        <p14:creationId xmlns:p14="http://schemas.microsoft.com/office/powerpoint/2010/main" val="537400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124C8-D742-9B22-B490-90D006FE4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85640-9C04-A88C-9AD5-136A79658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4mg of dexamethasone is likely as good as higher doses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814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FC46-80AD-875D-EEC6-7E8E3766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460D4-2E92-16F8-EDDC-7D7C76E00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dexamethasone at a lower dose</a:t>
            </a:r>
          </a:p>
          <a:p>
            <a:r>
              <a:rPr lang="en-US" dirty="0"/>
              <a:t>For patients with repeat visits, ask about whether they have issues with rebound headaches when deciding on dexamethasone for headache cocktail</a:t>
            </a:r>
          </a:p>
        </p:txBody>
      </p:sp>
    </p:spTree>
    <p:extLst>
      <p:ext uri="{BB962C8B-B14F-4D97-AF65-F5344CB8AC3E}">
        <p14:creationId xmlns:p14="http://schemas.microsoft.com/office/powerpoint/2010/main" val="881600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8B4D1-7C3E-CB7D-32D6-43EE6189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School’s out…or 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5446D-3CFE-0827-A94D-AA20586C2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6DBCB-5DAE-830D-CA0C-0A5F43A3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39" t="2805" r="30081" b="57103"/>
          <a:stretch/>
        </p:blipFill>
        <p:spPr>
          <a:xfrm>
            <a:off x="1115615" y="2060848"/>
            <a:ext cx="705678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99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057C4-A5DA-1259-1627-68D2A4B22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23558-64EE-7C0C-ABAF-10C1EEA79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Guidelines have supported earlier return to school and non contact physical activity</a:t>
            </a:r>
          </a:p>
          <a:p>
            <a:r>
              <a:rPr lang="en-US" dirty="0"/>
              <a:t>Limited evidence to guide return to school advice</a:t>
            </a:r>
          </a:p>
          <a:p>
            <a:r>
              <a:rPr lang="en-US" dirty="0"/>
              <a:t>Absence from school has significant potential implications for patients</a:t>
            </a:r>
          </a:p>
        </p:txBody>
      </p:sp>
    </p:spTree>
    <p:extLst>
      <p:ext uri="{BB962C8B-B14F-4D97-AF65-F5344CB8AC3E}">
        <p14:creationId xmlns:p14="http://schemas.microsoft.com/office/powerpoint/2010/main" val="1796577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3ED7-A1F8-D849-1241-F597B5DF4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96AC7-6EA4-3AFA-A2E3-E755A90F7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authors involved in concussion guidelines</a:t>
            </a:r>
          </a:p>
          <a:p>
            <a:r>
              <a:rPr lang="en-US" dirty="0"/>
              <a:t>Multiple authors had received non-industry research funding</a:t>
            </a:r>
          </a:p>
          <a:p>
            <a:r>
              <a:rPr lang="en-US" dirty="0"/>
              <a:t>One author is founder of concussion care clinic. </a:t>
            </a:r>
          </a:p>
        </p:txBody>
      </p:sp>
    </p:spTree>
    <p:extLst>
      <p:ext uri="{BB962C8B-B14F-4D97-AF65-F5344CB8AC3E}">
        <p14:creationId xmlns:p14="http://schemas.microsoft.com/office/powerpoint/2010/main" val="3789560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11BA-1E66-8676-9113-7C62388A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Primary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106D-5128-BFF0-0F19-033DED9BC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Symptom burden at 14 days</a:t>
            </a:r>
          </a:p>
          <a:p>
            <a:r>
              <a:rPr lang="en-US" dirty="0"/>
              <a:t>Measured with post-concussion symptom inventory</a:t>
            </a:r>
          </a:p>
        </p:txBody>
      </p:sp>
    </p:spTree>
    <p:extLst>
      <p:ext uri="{BB962C8B-B14F-4D97-AF65-F5344CB8AC3E}">
        <p14:creationId xmlns:p14="http://schemas.microsoft.com/office/powerpoint/2010/main" val="2742920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84276-9D91-2CB0-F108-74B3AA9F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34DB7-6513-1539-93A7-3AF1BA747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Prospective observational cohort study</a:t>
            </a:r>
          </a:p>
          <a:p>
            <a:r>
              <a:rPr lang="en-US" dirty="0"/>
              <a:t>Planned secondary analysis</a:t>
            </a:r>
          </a:p>
          <a:p>
            <a:r>
              <a:rPr lang="en-US" dirty="0"/>
              <a:t>9 Canadian pediatric emergency departments</a:t>
            </a:r>
          </a:p>
        </p:txBody>
      </p:sp>
    </p:spTree>
    <p:extLst>
      <p:ext uri="{BB962C8B-B14F-4D97-AF65-F5344CB8AC3E}">
        <p14:creationId xmlns:p14="http://schemas.microsoft.com/office/powerpoint/2010/main" val="2934930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413" y="5013325"/>
            <a:ext cx="5832475" cy="830263"/>
          </a:xfrm>
          <a:noFill/>
        </p:spPr>
        <p:txBody>
          <a:bodyPr/>
          <a:lstStyle/>
          <a:p>
            <a:pPr eaLnBrk="1" hangingPunct="1"/>
            <a:r>
              <a:rPr lang="en-US" dirty="0"/>
              <a:t>Top 10 EM Articles to Change Your Practice</a:t>
            </a:r>
            <a:endParaRPr lang="uk-UA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784850"/>
            <a:ext cx="3240088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uk-UA" sz="2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CED7-C11B-4D05-4FAB-4E368DD8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4ADDA-82D4-D845-FD87-802472729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2000 of 3063 eligible for sub-study</a:t>
            </a:r>
          </a:p>
          <a:p>
            <a:r>
              <a:rPr lang="en-US" dirty="0"/>
              <a:t>1130 had complete data</a:t>
            </a:r>
          </a:p>
          <a:p>
            <a:r>
              <a:rPr lang="en-US" dirty="0"/>
              <a:t>Significantly decreased PCSI score in 8-12 and 13-18 age group (-1.668, 3.145)</a:t>
            </a:r>
          </a:p>
          <a:p>
            <a:r>
              <a:rPr lang="en-US" dirty="0"/>
              <a:t>Stronger effect in those with more severe symptoms at time of injury</a:t>
            </a:r>
          </a:p>
        </p:txBody>
      </p:sp>
    </p:spTree>
    <p:extLst>
      <p:ext uri="{BB962C8B-B14F-4D97-AF65-F5344CB8AC3E}">
        <p14:creationId xmlns:p14="http://schemas.microsoft.com/office/powerpoint/2010/main" val="3005549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93823-5F94-F443-F3E9-7378B90B8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8DC90-8932-7D39-D49C-573D6DFDE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0195A9-D2BC-261E-8A9A-5691947B8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" t="15915" r="27764" b="23318"/>
          <a:stretch/>
        </p:blipFill>
        <p:spPr>
          <a:xfrm>
            <a:off x="111968" y="1786165"/>
            <a:ext cx="8708182" cy="482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4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BB24-9233-AC29-E4A9-44007C43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B2FBA-32C4-AF72-ABBD-5D7CCE2EA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Observational study, not prospective or randomized</a:t>
            </a:r>
          </a:p>
          <a:p>
            <a:r>
              <a:rPr lang="en-US" dirty="0"/>
              <a:t>School absence is multifactorial so confounders possible</a:t>
            </a:r>
          </a:p>
          <a:p>
            <a:r>
              <a:rPr lang="en-US" dirty="0"/>
              <a:t>Unclear what additional accommodations were made</a:t>
            </a:r>
          </a:p>
        </p:txBody>
      </p:sp>
    </p:spTree>
    <p:extLst>
      <p:ext uri="{BB962C8B-B14F-4D97-AF65-F5344CB8AC3E}">
        <p14:creationId xmlns:p14="http://schemas.microsoft.com/office/powerpoint/2010/main" val="2289921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56EF2-F7DF-00BF-9841-89920809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75100-BD6D-6D75-57B3-27EE3D3AA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Earlier return to school after 24-48 hours may improve time to recovery from concussion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511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3888158" cy="649287"/>
          </a:xfrm>
        </p:spPr>
        <p:txBody>
          <a:bodyPr/>
          <a:lstStyle/>
          <a:p>
            <a:pPr eaLnBrk="1" hangingPunct="1"/>
            <a:endParaRPr lang="uk-UA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E2B8-680F-65DC-8CCA-24EBAD7A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068960"/>
            <a:ext cx="788840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86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908720"/>
            <a:ext cx="6911975" cy="72008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	Background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700808"/>
            <a:ext cx="6911975" cy="496828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Olecranon bursitis is a common ED complaint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For suspected septic olecranon bursitis many guidelines recommend aspiration of bursa prior to initiation of antimicrobial therapy.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79F32E-DC71-864D-90E3-38E1F4B1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1158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406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1556792"/>
            <a:ext cx="6911975" cy="71913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Funding and COI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2780928"/>
            <a:ext cx="6768430" cy="388816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1257077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484784"/>
            <a:ext cx="6911975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Primary Outcomes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2420888"/>
            <a:ext cx="6911975" cy="4248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Complicated versus uncomplicated bursitis resolution.</a:t>
            </a:r>
          </a:p>
          <a:p>
            <a:pPr marL="457200" lvl="1" indent="0">
              <a:buNone/>
              <a:defRPr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Uncomplicated resolution was defined as;</a:t>
            </a:r>
          </a:p>
          <a:p>
            <a:pPr marL="0" indent="0" eaLnBrk="1" hangingPunct="1">
              <a:buNone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“bursitis resolution without subsequent bursal aspiration, surgery or hospitalization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”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40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24743"/>
            <a:ext cx="6911975" cy="852199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Study Design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2132856"/>
            <a:ext cx="6911975" cy="453623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single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centre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observational study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retrospective cohort study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FB780E-81C9-40F0-CAEA-CE6AF214C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3356992"/>
            <a:ext cx="4204883" cy="31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487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556792"/>
            <a:ext cx="6911975" cy="108012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Results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2780928"/>
            <a:ext cx="6911975" cy="388816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266 ED presentations with olecranon bursitis over an 8-year period identified through EMR review.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Mean age 57 years, 85% male and 14% had diabetes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Only 4(1.5%) underwent aspiration in ED</a:t>
            </a:r>
          </a:p>
          <a:p>
            <a:pPr marL="0" indent="0" eaLnBrk="1" hangingPunct="1">
              <a:buNone/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205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C3980B-78B9-5544-9DD5-EDF0E992E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14" y="1443816"/>
            <a:ext cx="8364572" cy="397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036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410518"/>
            <a:ext cx="6911975" cy="72233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Results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0728"/>
            <a:ext cx="6911975" cy="5616624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15% were admitted from ED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29% discharged  without antibiotics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56%(147) discharged with antibiotics.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CF1F0D-DD52-B5B0-98E4-F5A104FF4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34467"/>
              </p:ext>
            </p:extLst>
          </p:nvPr>
        </p:nvGraphicFramePr>
        <p:xfrm>
          <a:off x="2195736" y="1556791"/>
          <a:ext cx="5256584" cy="2448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459490559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060074519"/>
                    </a:ext>
                  </a:extLst>
                </a:gridCol>
              </a:tblGrid>
              <a:tr h="366320">
                <a:tc>
                  <a:txBody>
                    <a:bodyPr/>
                    <a:lstStyle/>
                    <a:p>
                      <a:r>
                        <a:rPr lang="en-CA" dirty="0"/>
                        <a:t>investigations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634997"/>
                  </a:ext>
                </a:extLst>
              </a:tr>
              <a:tr h="385488">
                <a:tc>
                  <a:txBody>
                    <a:bodyPr/>
                    <a:lstStyle/>
                    <a:p>
                      <a:r>
                        <a:rPr lang="en-CA" dirty="0"/>
                        <a:t>X-ray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869109"/>
                  </a:ext>
                </a:extLst>
              </a:tr>
              <a:tr h="366320">
                <a:tc>
                  <a:txBody>
                    <a:bodyPr/>
                    <a:lstStyle/>
                    <a:p>
                      <a:r>
                        <a:rPr lang="en-CA" dirty="0"/>
                        <a:t>WBC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203631"/>
                  </a:ext>
                </a:extLst>
              </a:tr>
              <a:tr h="366320">
                <a:tc>
                  <a:txBody>
                    <a:bodyPr/>
                    <a:lstStyle/>
                    <a:p>
                      <a:r>
                        <a:rPr lang="en-CA" dirty="0"/>
                        <a:t>ESR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77525"/>
                  </a:ext>
                </a:extLst>
              </a:tr>
              <a:tr h="366320">
                <a:tc>
                  <a:txBody>
                    <a:bodyPr/>
                    <a:lstStyle/>
                    <a:p>
                      <a:r>
                        <a:rPr lang="en-CA" dirty="0"/>
                        <a:t>CRP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890538"/>
                  </a:ext>
                </a:extLst>
              </a:tr>
              <a:tr h="597505">
                <a:tc>
                  <a:txBody>
                    <a:bodyPr/>
                    <a:lstStyle/>
                    <a:p>
                      <a:r>
                        <a:rPr lang="en-CA" dirty="0"/>
                        <a:t>Ortho Consult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901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4687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3" y="188913"/>
            <a:ext cx="2808311" cy="71913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Results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2663"/>
            <a:ext cx="6911975" cy="56864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The147 were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suspected septic bursitis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9% lost to follow up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88% uncomplicated course--no surgery or admission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8 patients(6%) had delayed bursal aspiration at some point following ED visit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9 patients subsequently admitted for IV antibiotics—all had resolution without joint aspiration or surgery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Initially admitted patients only 10% had bursa aspiration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Results even better for patients discharged from ED without antibiotics.</a:t>
            </a:r>
          </a:p>
        </p:txBody>
      </p:sp>
    </p:spTree>
    <p:extLst>
      <p:ext uri="{BB962C8B-B14F-4D97-AF65-F5344CB8AC3E}">
        <p14:creationId xmlns:p14="http://schemas.microsoft.com/office/powerpoint/2010/main" val="4823097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74930"/>
            <a:ext cx="2664296" cy="71913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Limitations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2663"/>
            <a:ext cx="6911975" cy="56864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Abstractors not blinded to study objectives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Data quality dependent on accuracy of medical records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Single quaternary care ED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ED has robust follow-up system for primary care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Lack of diversity of patients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24 patients lost to follow-up(9%)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7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9" y="1484784"/>
            <a:ext cx="7416502" cy="64807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Discussion and conclusions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2420888"/>
            <a:ext cx="6911975" cy="4248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Empiric antibiotics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without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bursal aspiration is a reasonable initial approach to ED management of patients with suspected septic olecranon bursitis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About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90%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safely resolve with this approach regardless of outpatient or inpatient management.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62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5" y="1556792"/>
            <a:ext cx="7272486" cy="72008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Practice change and pro-tips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1680" y="2276872"/>
            <a:ext cx="6911975" cy="4464496"/>
          </a:xfrm>
        </p:spPr>
        <p:txBody>
          <a:bodyPr/>
          <a:lstStyle/>
          <a:p>
            <a:pPr eaLnBrk="1" hangingPunct="1"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 descr="A syringe in a circle with a needle in it&#10;&#10;Description automatically generated">
            <a:extLst>
              <a:ext uri="{FF2B5EF4-FFF2-40B4-BE49-F238E27FC236}">
                <a16:creationId xmlns:a16="http://schemas.microsoft.com/office/drawing/2014/main" id="{7117425F-4438-9E13-D11E-B3E2EF5C8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32856"/>
            <a:ext cx="43243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15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50998-04E0-7EA0-191F-056D91B7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      		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AF4460-0CE3-8AD6-E378-B8FF8E8CF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3162688"/>
            <a:ext cx="7920855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407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Background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2663"/>
            <a:ext cx="6911975" cy="56864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Opioid analgesics are commonly used for acute low back and neck pain.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Supporting efficacy data are scarce.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Concerns surrounding opioid misuse and addition have prompted questions regarding appropriateness  of opioids as a treatment option</a:t>
            </a: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A person with her back pain&#10;&#10;Description automatically generated">
            <a:extLst>
              <a:ext uri="{FF2B5EF4-FFF2-40B4-BE49-F238E27FC236}">
                <a16:creationId xmlns:a16="http://schemas.microsoft.com/office/drawing/2014/main" id="{30D4EB96-A654-E40D-D6CD-0D7B138585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825875"/>
            <a:ext cx="5486400" cy="316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60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700808"/>
            <a:ext cx="6911975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Funding and COI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3212976"/>
            <a:ext cx="6768430" cy="345611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1416114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Outcomes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2663"/>
            <a:ext cx="6911975" cy="56864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Primary 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Pain severity at 6 weeks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Secondary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Pain severity at weeks 4,12, 26 and 52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Physical functioning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Patient reported satisfaction</a:t>
            </a:r>
          </a:p>
          <a:p>
            <a:pPr marL="0" indent="0" eaLnBrk="1" hangingPunct="1">
              <a:buNone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	Quality of life, physical</a:t>
            </a:r>
          </a:p>
          <a:p>
            <a:pPr marL="0" indent="0" eaLnBrk="1" hangingPunct="1">
              <a:buNone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	Quality of life, mental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Adverse events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348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412776"/>
            <a:ext cx="6911975" cy="504056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Study Design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916832"/>
            <a:ext cx="6911975" cy="475225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Randomized, double blind, placebo-control trial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157 primary care or emergency department sites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37BAD0-0D22-444A-0724-CE06D11A2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927985"/>
            <a:ext cx="1224136" cy="1326148"/>
          </a:xfrm>
          <a:prstGeom prst="rect">
            <a:avLst/>
          </a:prstGeom>
        </p:spPr>
      </p:pic>
      <p:pic>
        <p:nvPicPr>
          <p:cNvPr id="4" name="Picture 3" descr="A bridge over water with boats and buildings in the background&#10;&#10;Description automatically generated">
            <a:extLst>
              <a:ext uri="{FF2B5EF4-FFF2-40B4-BE49-F238E27FC236}">
                <a16:creationId xmlns:a16="http://schemas.microsoft.com/office/drawing/2014/main" id="{AD6B3273-7B1B-344D-7585-3A1D532D7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41" y="3114857"/>
            <a:ext cx="4032108" cy="2688912"/>
          </a:xfrm>
          <a:prstGeom prst="rect">
            <a:avLst/>
          </a:prstGeom>
        </p:spPr>
      </p:pic>
      <p:pic>
        <p:nvPicPr>
          <p:cNvPr id="6" name="Picture 5" descr="A stethoscope and a sign&#10;&#10;Description automatically generated">
            <a:extLst>
              <a:ext uri="{FF2B5EF4-FFF2-40B4-BE49-F238E27FC236}">
                <a16:creationId xmlns:a16="http://schemas.microsoft.com/office/drawing/2014/main" id="{38914206-D57E-9F9B-7DE8-42F17A6C78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70" y="4482768"/>
            <a:ext cx="2176475" cy="196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89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US" b="1" dirty="0"/>
              <a:t>Background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CA" sz="2400" dirty="0"/>
              <a:t>Renal colic classically presents with sudden, severe flank pain radiating to the low abdomen and groin</a:t>
            </a:r>
          </a:p>
          <a:p>
            <a:pPr eaLnBrk="1" hangingPunct="1">
              <a:lnSpc>
                <a:spcPct val="80000"/>
              </a:lnSpc>
            </a:pPr>
            <a:endParaRPr lang="en-CA" sz="2400" dirty="0"/>
          </a:p>
          <a:p>
            <a:pPr eaLnBrk="1" hangingPunct="1">
              <a:lnSpc>
                <a:spcPct val="80000"/>
              </a:lnSpc>
            </a:pPr>
            <a:r>
              <a:rPr lang="en-CA" sz="2400" dirty="0"/>
              <a:t>Stretching of the renal pelvis leads to release of prostaglandins that cause smooth muscle spasms of the urinary tract wall</a:t>
            </a:r>
          </a:p>
          <a:p>
            <a:pPr eaLnBrk="1" hangingPunct="1">
              <a:lnSpc>
                <a:spcPct val="80000"/>
              </a:lnSpc>
            </a:pPr>
            <a:endParaRPr lang="en-CA" sz="2400" dirty="0"/>
          </a:p>
          <a:p>
            <a:pPr eaLnBrk="1" hangingPunct="1">
              <a:lnSpc>
                <a:spcPct val="80000"/>
              </a:lnSpc>
            </a:pPr>
            <a:r>
              <a:rPr lang="en-CA" sz="2400" dirty="0"/>
              <a:t>NSAIDs (ex. ketorolac) are considered first line treatment for analgesia, which are known to decrease formation of prostaglandin precursors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6713381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</p:spPr>
        <p:txBody>
          <a:bodyPr/>
          <a:lstStyle/>
          <a:p>
            <a:pPr eaLnBrk="1" hangingPunct="1"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2663"/>
            <a:ext cx="6911975" cy="56864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347 participants recruited over 6-year period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Participants experiencing acute low back pain or neck pain were randomly assigned to receive either opioid analgesia or a placebo.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151 participants in opioid group and 159 participants in placebo group included in primary analysis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Lost to follow-up/ withdrawal rates were 19% for opioid and 15% for placebo groups respectively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620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5" y="63121"/>
            <a:ext cx="2386604" cy="71913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Results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6870" y="1700809"/>
            <a:ext cx="6911975" cy="4824536"/>
          </a:xfrm>
        </p:spPr>
        <p:txBody>
          <a:bodyPr/>
          <a:lstStyle/>
          <a:p>
            <a:pPr eaLnBrk="1" hangingPunct="1"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835A73-6CBC-C288-02B0-6E490BE55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576008"/>
            <a:ext cx="5399682" cy="449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668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1" y="263526"/>
            <a:ext cx="2015902" cy="71913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Results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2663"/>
            <a:ext cx="6911975" cy="56864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Opioid analgesia did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show significant superiority over placebo in decreasing pain intensity or improving  functional outcomes for acute low back and neck pain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 difference in adverse effects.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Opioid group had greater risk of opioid misuse at week 52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563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912"/>
            <a:ext cx="3168352" cy="793751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Limitations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2663"/>
            <a:ext cx="6911975" cy="56864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25% of data were  missing at the primary timepoint—reduced power and could introduce bias if not random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Compliance of medication regime. Only 58% of participants reported compliance—only half were compliant.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 data collection on what guideline of care offered to participants in both groups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  collection of racial, ethnic or cultural data</a:t>
            </a:r>
          </a:p>
        </p:txBody>
      </p:sp>
    </p:spTree>
    <p:extLst>
      <p:ext uri="{BB962C8B-B14F-4D97-AF65-F5344CB8AC3E}">
        <p14:creationId xmlns:p14="http://schemas.microsoft.com/office/powerpoint/2010/main" val="40188337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340768"/>
            <a:ext cx="6911975" cy="936104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Practice change and pro-tips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EFAF28-10E2-0CE7-4666-EE625C105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207" y="2708920"/>
            <a:ext cx="3967574" cy="3164098"/>
          </a:xfrm>
          <a:prstGeom prst="rect">
            <a:avLst/>
          </a:prstGeom>
        </p:spPr>
      </p:pic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438" y="982663"/>
            <a:ext cx="1504711" cy="5686425"/>
          </a:xfrm>
        </p:spPr>
        <p:txBody>
          <a:bodyPr/>
          <a:lstStyle/>
          <a:p>
            <a:pPr eaLnBrk="1" hangingPunct="1"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 descr="A prescription form with a red x and pills&#10;&#10;Description automatically generated">
            <a:extLst>
              <a:ext uri="{FF2B5EF4-FFF2-40B4-BE49-F238E27FC236}">
                <a16:creationId xmlns:a16="http://schemas.microsoft.com/office/drawing/2014/main" id="{6E3B94D1-05E8-DB1A-1D8B-B9D3C61FDC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29" y="2132855"/>
            <a:ext cx="3110267" cy="267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793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rown text on a white background&#10;&#10;Description automatically generated">
            <a:extLst>
              <a:ext uri="{FF2B5EF4-FFF2-40B4-BE49-F238E27FC236}">
                <a16:creationId xmlns:a16="http://schemas.microsoft.com/office/drawing/2014/main" id="{FCB4DA2C-2E63-4161-CC69-234FEFEC8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54" y="2262218"/>
            <a:ext cx="7929113" cy="325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834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Background</a:t>
            </a:r>
            <a:endParaRPr lang="en-US" dirty="0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707762"/>
            <a:ext cx="6911975" cy="4961326"/>
          </a:xfrm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  <a:p>
            <a:pPr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In 2012 the Eastern Association for the Surgery of Trauma updated their guideline to "not recommend for or against antibiotic prophylaxis for tube thoracostomy insertion for traumatic hemothorax or pneumothorax"</a:t>
            </a:r>
          </a:p>
        </p:txBody>
      </p:sp>
      <p:pic>
        <p:nvPicPr>
          <p:cNvPr id="2" name="Picture 1" descr="Starting Next Week: EAST 2019! | The Trauma Pro">
            <a:extLst>
              <a:ext uri="{FF2B5EF4-FFF2-40B4-BE49-F238E27FC236}">
                <a16:creationId xmlns:a16="http://schemas.microsoft.com/office/drawing/2014/main" id="{B06B021D-B830-5C79-E526-D08CA0904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7" y="5315182"/>
            <a:ext cx="5416657" cy="12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686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Methods</a:t>
            </a:r>
            <a:endParaRPr lang="en-US" dirty="0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2663"/>
            <a:ext cx="6911975" cy="5686425"/>
          </a:xfrm>
        </p:spPr>
        <p:txBody>
          <a:bodyPr/>
          <a:lstStyle/>
          <a:p>
            <a:pPr eaLnBrk="1" hangingPunct="1"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 descr="A flowchart of data&#10;&#10;Description automatically generated">
            <a:extLst>
              <a:ext uri="{FF2B5EF4-FFF2-40B4-BE49-F238E27FC236}">
                <a16:creationId xmlns:a16="http://schemas.microsoft.com/office/drawing/2014/main" id="{6CD4BED4-4FAA-47DB-C768-861A4F9C6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325" y="1025717"/>
            <a:ext cx="7239000" cy="521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725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4176190" cy="649287"/>
          </a:xfrm>
        </p:spPr>
        <p:txBody>
          <a:bodyPr/>
          <a:lstStyle/>
          <a:p>
            <a:pPr eaLnBrk="1" hangingPunct="1"/>
            <a:r>
              <a:rPr lang="uk-UA" b="1" dirty="0" err="1">
                <a:cs typeface="Arial"/>
              </a:rPr>
              <a:t>Result</a:t>
            </a:r>
            <a:r>
              <a:rPr lang="en-US" b="1" dirty="0">
                <a:cs typeface="Arial"/>
              </a:rPr>
              <a:t>s</a:t>
            </a:r>
            <a:endParaRPr lang="uk-UA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4B63B2-BA03-2939-CEB2-44A56CE4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20" y="1845287"/>
            <a:ext cx="8601559" cy="42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026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202333"/>
            <a:ext cx="6911975" cy="719137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Conclusion</a:t>
            </a:r>
            <a:endParaRPr lang="en-US" dirty="0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2663"/>
            <a:ext cx="6911975" cy="5686425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"We conditionally recommend that antibiotic prophylaxis be given at the time of insertion to reduce empyema in adult patients who require tube thoracostomy for traumatic hemothorax or pneumothorax"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56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US" b="1" dirty="0"/>
              <a:t>Background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CA" sz="2200" dirty="0"/>
              <a:t>Opioids are generally reserved for those with contraindications to NSAIDs or who require additional analgesia</a:t>
            </a:r>
          </a:p>
          <a:p>
            <a:pPr lvl="1">
              <a:lnSpc>
                <a:spcPct val="80000"/>
              </a:lnSpc>
            </a:pPr>
            <a:r>
              <a:rPr lang="en-CA" sz="2000" b="0" dirty="0"/>
              <a:t>Opioids carry risk of respiratory depression, sedation, dependency, </a:t>
            </a:r>
            <a:r>
              <a:rPr lang="en-CA" sz="2000" b="0" dirty="0" err="1"/>
              <a:t>etc</a:t>
            </a:r>
            <a:endParaRPr lang="en-CA" sz="2000" b="0" dirty="0"/>
          </a:p>
          <a:p>
            <a:pPr eaLnBrk="1" hangingPunct="1">
              <a:lnSpc>
                <a:spcPct val="80000"/>
              </a:lnSpc>
            </a:pPr>
            <a:endParaRPr lang="en-CA" sz="2200" dirty="0"/>
          </a:p>
          <a:p>
            <a:pPr eaLnBrk="1" hangingPunct="1">
              <a:lnSpc>
                <a:spcPct val="80000"/>
              </a:lnSpc>
            </a:pPr>
            <a:r>
              <a:rPr lang="en-CA" sz="2200" dirty="0"/>
              <a:t>Glucocorticoids act at the intracellular level to increase synthesis of anti-inflammatory mediators and reduce production of pro-inflammatory mediators</a:t>
            </a:r>
          </a:p>
          <a:p>
            <a:pPr eaLnBrk="1" hangingPunct="1">
              <a:lnSpc>
                <a:spcPct val="80000"/>
              </a:lnSpc>
            </a:pPr>
            <a:endParaRPr lang="en-CA" sz="2200" dirty="0"/>
          </a:p>
          <a:p>
            <a:pPr eaLnBrk="1" hangingPunct="1">
              <a:lnSpc>
                <a:spcPct val="80000"/>
              </a:lnSpc>
            </a:pPr>
            <a:r>
              <a:rPr lang="en-CA" sz="2200" dirty="0"/>
              <a:t>Analgesic effect of dexamethasone is not clear but may be related to inhibition of prostaglandin formation</a:t>
            </a:r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16967670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Practice Changing?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Graphic 3" descr="IV with solid fill">
            <a:extLst>
              <a:ext uri="{FF2B5EF4-FFF2-40B4-BE49-F238E27FC236}">
                <a16:creationId xmlns:a16="http://schemas.microsoft.com/office/drawing/2014/main" id="{1A3C8C39-15D9-1B63-ED7D-AA7F716E4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3490" y="1925145"/>
            <a:ext cx="3349296" cy="33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52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ument&#10;&#10;Description automatically generated">
            <a:extLst>
              <a:ext uri="{FF2B5EF4-FFF2-40B4-BE49-F238E27FC236}">
                <a16:creationId xmlns:a16="http://schemas.microsoft.com/office/drawing/2014/main" id="{322060C5-31CD-6115-A53B-A7FC233AE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" y="1684952"/>
            <a:ext cx="8960068" cy="3418025"/>
          </a:xfrm>
          <a:prstGeom prst="rect">
            <a:avLst/>
          </a:prstGeom>
        </p:spPr>
      </p:pic>
      <p:pic>
        <p:nvPicPr>
          <p:cNvPr id="6" name="Picture 5" descr="Wolters Kluwer - CAEP">
            <a:extLst>
              <a:ext uri="{FF2B5EF4-FFF2-40B4-BE49-F238E27FC236}">
                <a16:creationId xmlns:a16="http://schemas.microsoft.com/office/drawing/2014/main" id="{31651F8D-C497-9347-0018-7F004AD0B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506" y="5681882"/>
            <a:ext cx="3846782" cy="10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424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Background</a:t>
            </a:r>
            <a:endParaRPr lang="en-US" dirty="0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707762"/>
            <a:ext cx="6911975" cy="4961326"/>
          </a:xfrm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  <a:p>
            <a:pPr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Sutures, tissue adhesives and adhesive strips are all used for repair of lacerations in the ED.</a:t>
            </a:r>
          </a:p>
          <a:p>
            <a:pPr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  <a:p>
            <a:pPr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Some felt that adhesive strips alone were easier for children to remove so the authors hypothesized that</a:t>
            </a:r>
          </a:p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  <a:p>
            <a:pPr lvl="1">
              <a:defRPr/>
            </a:pPr>
            <a:r>
              <a:rPr lang="en-US" sz="2000" b="0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"repairing simple facial lacerations with skin adhesive and underlying adhesive strips would be superior to repairing wounds with skin adhesive alone in regard to cosmetic outcome"</a:t>
            </a:r>
          </a:p>
        </p:txBody>
      </p:sp>
    </p:spTree>
    <p:extLst>
      <p:ext uri="{BB962C8B-B14F-4D97-AF65-F5344CB8AC3E}">
        <p14:creationId xmlns:p14="http://schemas.microsoft.com/office/powerpoint/2010/main" val="17659004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atient&amp;#39;s schedule&#10;&#10;Description automatically generated">
            <a:extLst>
              <a:ext uri="{FF2B5EF4-FFF2-40B4-BE49-F238E27FC236}">
                <a16:creationId xmlns:a16="http://schemas.microsoft.com/office/drawing/2014/main" id="{F59AA0D7-F274-D02D-71FC-E0CC738DC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2" y="2077522"/>
            <a:ext cx="8856174" cy="4482266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1DCD591-E589-60D3-2C57-1764D7482B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2419" y="1714698"/>
            <a:ext cx="6911975" cy="719137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136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Results</a:t>
            </a:r>
            <a:endParaRPr lang="en-US" dirty="0"/>
          </a:p>
        </p:txBody>
      </p:sp>
      <p:pic>
        <p:nvPicPr>
          <p:cNvPr id="4" name="Content Placeholder 3" descr="A table with numbers and lines&#10;&#10;Description automatically generated">
            <a:extLst>
              <a:ext uri="{FF2B5EF4-FFF2-40B4-BE49-F238E27FC236}">
                <a16:creationId xmlns:a16="http://schemas.microsoft.com/office/drawing/2014/main" id="{1CBD0371-77B1-FBC1-5C87-5E88EED71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8632" y="2516164"/>
            <a:ext cx="7040023" cy="2960632"/>
          </a:xfrm>
        </p:spPr>
      </p:pic>
    </p:spTree>
    <p:extLst>
      <p:ext uri="{BB962C8B-B14F-4D97-AF65-F5344CB8AC3E}">
        <p14:creationId xmlns:p14="http://schemas.microsoft.com/office/powerpoint/2010/main" val="28277044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Results</a:t>
            </a:r>
            <a:endParaRPr lang="en-US" dirty="0"/>
          </a:p>
        </p:txBody>
      </p:sp>
      <p:pic>
        <p:nvPicPr>
          <p:cNvPr id="2" name="Picture 1" descr="A list of information on a table&#10;&#10;Description automatically generated">
            <a:extLst>
              <a:ext uri="{FF2B5EF4-FFF2-40B4-BE49-F238E27FC236}">
                <a16:creationId xmlns:a16="http://schemas.microsoft.com/office/drawing/2014/main" id="{F6B875A8-5938-2ED0-89BD-00253D80E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892" y="1954563"/>
            <a:ext cx="7056084" cy="322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732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88640"/>
            <a:ext cx="6911975" cy="719137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Practice Changing?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 descr="Bandage - Free medical icons">
            <a:extLst>
              <a:ext uri="{FF2B5EF4-FFF2-40B4-BE49-F238E27FC236}">
                <a16:creationId xmlns:a16="http://schemas.microsoft.com/office/drawing/2014/main" id="{4ABDF2C7-FEF8-9B79-F2DD-245F5BA0F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091" y="2271545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67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A906A11F-AF94-304F-9B9E-1502617AED0B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r="10202"/>
          <a:stretch/>
        </p:blipFill>
        <p:spPr>
          <a:xfrm>
            <a:off x="1828800" y="1484784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5557779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US" b="1" dirty="0"/>
              <a:t>Background    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Hypothermia has been recommended with Return of Circulation after Cardiac Arrest by the AHA since 2003.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The Temperature range Recommended is 32-36 C.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This trial tests this recommendation.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8B72-622E-3549-9B94-CF180E64F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1265238"/>
            <a:ext cx="7129463" cy="508000"/>
          </a:xfrm>
        </p:spPr>
        <p:txBody>
          <a:bodyPr/>
          <a:lstStyle/>
          <a:p>
            <a:pPr algn="ctr"/>
            <a:r>
              <a:rPr lang="en-US" dirty="0"/>
              <a:t>Funding and Conflict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06970-7245-964C-B80F-78EADB186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Funding Government</a:t>
            </a:r>
          </a:p>
          <a:p>
            <a:r>
              <a:rPr lang="en-US" dirty="0"/>
              <a:t>Many of the Authors had conflicts related to Pharmaceutical and Device Manufacturers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7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Hypothesis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CA" sz="2400" dirty="0"/>
          </a:p>
          <a:p>
            <a:pPr eaLnBrk="1" hangingPunct="1">
              <a:lnSpc>
                <a:spcPct val="80000"/>
              </a:lnSpc>
            </a:pPr>
            <a:endParaRPr lang="en-CA" sz="2400" dirty="0"/>
          </a:p>
          <a:p>
            <a:pPr eaLnBrk="1" hangingPunct="1">
              <a:lnSpc>
                <a:spcPct val="80000"/>
              </a:lnSpc>
            </a:pPr>
            <a:r>
              <a:rPr lang="en-CA" dirty="0"/>
              <a:t>Co-administration of dexamethasone with ketorolac may alleviate renal colic and pain-induced vomiting and decrease narcotic requirement compared to ketorolac alone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221921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5EEE-E942-2F45-80D2-8D44EBD72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3" y="1265238"/>
            <a:ext cx="7200900" cy="508000"/>
          </a:xfrm>
        </p:spPr>
        <p:txBody>
          <a:bodyPr/>
          <a:lstStyle/>
          <a:p>
            <a:pPr algn="ctr"/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9144D-6E82-F84D-ABE5-C040D9530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Randomized, open label, prospective trail with blinded assessment of outcome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International multi-</a:t>
            </a:r>
            <a:r>
              <a:rPr lang="en-US" sz="2800" dirty="0" err="1"/>
              <a:t>centre</a:t>
            </a: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Intention to treat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1850 Adults </a:t>
            </a:r>
            <a:endParaRPr lang="uk-UA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9404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D3DA3-E0F7-8F45-A161-518353A8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1265238"/>
            <a:ext cx="6841009" cy="508000"/>
          </a:xfrm>
        </p:spPr>
        <p:txBody>
          <a:bodyPr/>
          <a:lstStyle/>
          <a:p>
            <a:pPr algn="ctr"/>
            <a:r>
              <a:rPr lang="en-US" dirty="0"/>
              <a:t>Intervention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A1EB5-A511-4B4F-9FB9-A5B9AEE3E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Intervention Group</a:t>
            </a:r>
          </a:p>
          <a:p>
            <a:pPr lvl="1"/>
            <a:r>
              <a:rPr lang="en-US" dirty="0"/>
              <a:t>Temperature lowering to a target temperature of 33 C for 24 hours then gradually rewarmed about 1 C an hour.</a:t>
            </a:r>
          </a:p>
          <a:p>
            <a:pPr lvl="1"/>
            <a:endParaRPr lang="en-US" dirty="0"/>
          </a:p>
          <a:p>
            <a:r>
              <a:rPr lang="en-US" dirty="0"/>
              <a:t>Control Group</a:t>
            </a:r>
          </a:p>
          <a:p>
            <a:pPr lvl="1"/>
            <a:r>
              <a:rPr lang="en-US" dirty="0"/>
              <a:t>Temperature control not initiated unless the temperature 37.5 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953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F4831-877D-CF49-B09C-207994DA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265238"/>
            <a:ext cx="6985025" cy="508000"/>
          </a:xfrm>
        </p:spPr>
        <p:txBody>
          <a:bodyPr/>
          <a:lstStyle/>
          <a:p>
            <a:pPr algn="ctr"/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F97FB-7F88-A24C-8B8E-8D34F7E4D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  <a:p>
            <a:pPr lvl="1"/>
            <a:r>
              <a:rPr lang="en-US" dirty="0"/>
              <a:t>Death at 60 days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Function at 60 days </a:t>
            </a:r>
          </a:p>
          <a:p>
            <a:pPr lvl="2"/>
            <a:r>
              <a:rPr lang="en-US" dirty="0"/>
              <a:t>Modified Ranking Score</a:t>
            </a:r>
          </a:p>
        </p:txBody>
      </p:sp>
    </p:spTree>
    <p:extLst>
      <p:ext uri="{BB962C8B-B14F-4D97-AF65-F5344CB8AC3E}">
        <p14:creationId xmlns:p14="http://schemas.microsoft.com/office/powerpoint/2010/main" val="22997045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AE3D-C0A6-C540-9244-72C2C9FFB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513" y="1265238"/>
            <a:ext cx="6480943" cy="508000"/>
          </a:xfrm>
        </p:spPr>
        <p:txBody>
          <a:bodyPr/>
          <a:lstStyle/>
          <a:p>
            <a:pPr algn="ctr"/>
            <a:r>
              <a:rPr lang="en-US" dirty="0"/>
              <a:t>Methods</a:t>
            </a:r>
          </a:p>
        </p:txBody>
      </p:sp>
      <p:pic>
        <p:nvPicPr>
          <p:cNvPr id="5" name="Content Placeholder 4" descr="A graph of different types of temperature&#10;&#10;Description automatically generated with medium confidence">
            <a:extLst>
              <a:ext uri="{FF2B5EF4-FFF2-40B4-BE49-F238E27FC236}">
                <a16:creationId xmlns:a16="http://schemas.microsoft.com/office/drawing/2014/main" id="{D990F15E-2653-774E-BCE9-542DC780B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88" y="1916113"/>
            <a:ext cx="5031823" cy="4535487"/>
          </a:xfrm>
        </p:spPr>
      </p:pic>
    </p:spTree>
    <p:extLst>
      <p:ext uri="{BB962C8B-B14F-4D97-AF65-F5344CB8AC3E}">
        <p14:creationId xmlns:p14="http://schemas.microsoft.com/office/powerpoint/2010/main" val="30150259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9834F-8A2F-BF4E-A8B3-5B68F42DE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pic>
        <p:nvPicPr>
          <p:cNvPr id="5" name="Content Placeholder 4" descr="A graph of a number of patients&#10;&#10;Description automatically generated with medium confidence">
            <a:extLst>
              <a:ext uri="{FF2B5EF4-FFF2-40B4-BE49-F238E27FC236}">
                <a16:creationId xmlns:a16="http://schemas.microsoft.com/office/drawing/2014/main" id="{48E12CE7-35B1-C247-82FA-B5F56B6DF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87" y="1916113"/>
            <a:ext cx="6376625" cy="4535487"/>
          </a:xfrm>
        </p:spPr>
      </p:pic>
    </p:spTree>
    <p:extLst>
      <p:ext uri="{BB962C8B-B14F-4D97-AF65-F5344CB8AC3E}">
        <p14:creationId xmlns:p14="http://schemas.microsoft.com/office/powerpoint/2010/main" val="18872365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3E7F-065D-E24C-B62C-B54562E4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pic>
        <p:nvPicPr>
          <p:cNvPr id="5" name="Content Placeholder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64079CDF-770F-F949-9AE9-4EC5514BA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073545"/>
            <a:ext cx="7200900" cy="4220623"/>
          </a:xfrm>
        </p:spPr>
      </p:pic>
    </p:spTree>
    <p:extLst>
      <p:ext uri="{BB962C8B-B14F-4D97-AF65-F5344CB8AC3E}">
        <p14:creationId xmlns:p14="http://schemas.microsoft.com/office/powerpoint/2010/main" val="28777587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EF47-1ECD-3E4A-B933-6A4E0C9C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pic>
        <p:nvPicPr>
          <p:cNvPr id="5" name="Content Placeholder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B7A6EDE6-8522-4B40-B0BC-A798C1FD4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107001"/>
            <a:ext cx="7200900" cy="4153710"/>
          </a:xfrm>
        </p:spPr>
      </p:pic>
    </p:spTree>
    <p:extLst>
      <p:ext uri="{BB962C8B-B14F-4D97-AF65-F5344CB8AC3E}">
        <p14:creationId xmlns:p14="http://schemas.microsoft.com/office/powerpoint/2010/main" val="41152193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3AE46-4252-F84C-8EB4-36C56C4BA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pic>
        <p:nvPicPr>
          <p:cNvPr id="5" name="Content Placeholder 4" descr="A white background with black numbers&#10;&#10;Description automatically generated">
            <a:extLst>
              <a:ext uri="{FF2B5EF4-FFF2-40B4-BE49-F238E27FC236}">
                <a16:creationId xmlns:a16="http://schemas.microsoft.com/office/drawing/2014/main" id="{9545094C-90C6-E649-8378-023E206AA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2" y="3068960"/>
            <a:ext cx="8548116" cy="1875536"/>
          </a:xfrm>
        </p:spPr>
      </p:pic>
    </p:spTree>
    <p:extLst>
      <p:ext uri="{BB962C8B-B14F-4D97-AF65-F5344CB8AC3E}">
        <p14:creationId xmlns:p14="http://schemas.microsoft.com/office/powerpoint/2010/main" val="20150137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CF52-366C-5549-A553-C1F715AD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513" y="1265238"/>
            <a:ext cx="4464719" cy="147538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Limitations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81164-C9D9-AE47-B50B-F450752E6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Excluded </a:t>
            </a:r>
          </a:p>
          <a:p>
            <a:pPr lvl="1"/>
            <a:r>
              <a:rPr lang="en-US" dirty="0"/>
              <a:t>People under 18 years old</a:t>
            </a:r>
          </a:p>
          <a:p>
            <a:pPr lvl="1"/>
            <a:r>
              <a:rPr lang="en-US" dirty="0"/>
              <a:t>Pregnant Women</a:t>
            </a:r>
          </a:p>
          <a:p>
            <a:r>
              <a:rPr lang="en-US" dirty="0"/>
              <a:t>There was no control group with no Temperature intervention.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1374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C57CC-DEDD-DE4E-B559-391775E3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160" y="1402784"/>
            <a:ext cx="6553200" cy="508000"/>
          </a:xfrm>
        </p:spPr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2B5D7-E3E1-5B42-B69C-E36F8B424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Targeted Temperature Management has no advantage over preventing fever.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603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4" y="1195388"/>
            <a:ext cx="6769100" cy="649287"/>
          </a:xfrm>
        </p:spPr>
        <p:txBody>
          <a:bodyPr/>
          <a:lstStyle/>
          <a:p>
            <a:pPr algn="ctr" eaLnBrk="1" hangingPunct="1"/>
            <a:r>
              <a:rPr lang="en-CA" b="1" dirty="0"/>
              <a:t>Methods</a:t>
            </a:r>
            <a:endParaRPr lang="uk-UA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844675"/>
            <a:ext cx="67691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CA" sz="2200" dirty="0"/>
              <a:t>Double blind randomized controlled trial</a:t>
            </a:r>
          </a:p>
          <a:p>
            <a:pPr eaLnBrk="1" hangingPunct="1">
              <a:lnSpc>
                <a:spcPct val="80000"/>
              </a:lnSpc>
            </a:pPr>
            <a:endParaRPr lang="en-CA" sz="2200" dirty="0"/>
          </a:p>
          <a:p>
            <a:pPr eaLnBrk="1" hangingPunct="1">
              <a:lnSpc>
                <a:spcPct val="80000"/>
              </a:lnSpc>
            </a:pPr>
            <a:r>
              <a:rPr lang="en-CA" sz="2200" dirty="0"/>
              <a:t>Randomized 120 patients with renal colic from an Emergency Department in Iran</a:t>
            </a:r>
          </a:p>
          <a:p>
            <a:pPr eaLnBrk="1" hangingPunct="1">
              <a:lnSpc>
                <a:spcPct val="80000"/>
              </a:lnSpc>
            </a:pPr>
            <a:endParaRPr lang="en-CA" sz="2200" dirty="0"/>
          </a:p>
          <a:p>
            <a:pPr eaLnBrk="1" hangingPunct="1">
              <a:lnSpc>
                <a:spcPct val="80000"/>
              </a:lnSpc>
            </a:pPr>
            <a:r>
              <a:rPr lang="en-CA" sz="2200" dirty="0"/>
              <a:t>60 patients assigned to ketorolac group</a:t>
            </a:r>
          </a:p>
          <a:p>
            <a:pPr lvl="1">
              <a:lnSpc>
                <a:spcPct val="80000"/>
              </a:lnSpc>
            </a:pPr>
            <a:r>
              <a:rPr lang="en-CA" sz="1800" b="0" dirty="0"/>
              <a:t>Ketorolac 30 mg IV</a:t>
            </a:r>
          </a:p>
          <a:p>
            <a:pPr lvl="1">
              <a:lnSpc>
                <a:spcPct val="80000"/>
              </a:lnSpc>
            </a:pPr>
            <a:r>
              <a:rPr lang="en-CA" sz="1800" b="0" dirty="0"/>
              <a:t>Sterile water placebo IV</a:t>
            </a:r>
          </a:p>
          <a:p>
            <a:pPr eaLnBrk="1" hangingPunct="1">
              <a:lnSpc>
                <a:spcPct val="80000"/>
              </a:lnSpc>
            </a:pPr>
            <a:endParaRPr lang="en-CA" sz="2200" dirty="0"/>
          </a:p>
          <a:p>
            <a:pPr eaLnBrk="1" hangingPunct="1">
              <a:lnSpc>
                <a:spcPct val="80000"/>
              </a:lnSpc>
            </a:pPr>
            <a:r>
              <a:rPr lang="en-CA" sz="2200" dirty="0"/>
              <a:t>60 patients assigned to ketorolac + dexamethasone group</a:t>
            </a:r>
          </a:p>
          <a:p>
            <a:pPr lvl="1">
              <a:lnSpc>
                <a:spcPct val="80000"/>
              </a:lnSpc>
            </a:pPr>
            <a:r>
              <a:rPr lang="en-CA" sz="1800" b="0" dirty="0"/>
              <a:t>Ketorolac 30 mg IV</a:t>
            </a:r>
          </a:p>
          <a:p>
            <a:pPr lvl="1">
              <a:lnSpc>
                <a:spcPct val="80000"/>
              </a:lnSpc>
            </a:pPr>
            <a:r>
              <a:rPr lang="en-CA" sz="1800" b="0" dirty="0"/>
              <a:t>Dexamethasone 10 mg IV</a:t>
            </a:r>
            <a:endParaRPr lang="uk-UA" sz="1800" b="0" dirty="0"/>
          </a:p>
        </p:txBody>
      </p:sp>
    </p:spTree>
    <p:extLst>
      <p:ext uri="{BB962C8B-B14F-4D97-AF65-F5344CB8AC3E}">
        <p14:creationId xmlns:p14="http://schemas.microsoft.com/office/powerpoint/2010/main" val="37251419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article&#10;&#10;Description automatically generated">
            <a:extLst>
              <a:ext uri="{FF2B5EF4-FFF2-40B4-BE49-F238E27FC236}">
                <a16:creationId xmlns:a16="http://schemas.microsoft.com/office/drawing/2014/main" id="{02E88CEA-80A4-9244-A6E5-D9E20FD0B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803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record&#10;&#10;Description automatically generated">
            <a:extLst>
              <a:ext uri="{FF2B5EF4-FFF2-40B4-BE49-F238E27FC236}">
                <a16:creationId xmlns:a16="http://schemas.microsoft.com/office/drawing/2014/main" id="{C9524A0A-EB49-3C4F-837C-4F62A4A9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490"/>
            <a:ext cx="9144000" cy="204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277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2AF5E419-A77B-064C-B9A5-EEDF00105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7" t="-30162" r="1410" b="-8210"/>
          <a:stretch/>
        </p:blipFill>
        <p:spPr>
          <a:xfrm>
            <a:off x="827583" y="-603448"/>
            <a:ext cx="7488833" cy="69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726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C57CC-DEDD-DE4E-B559-391775E3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160" y="1402784"/>
            <a:ext cx="6553200" cy="508000"/>
          </a:xfrm>
        </p:spPr>
        <p:txBody>
          <a:bodyPr/>
          <a:lstStyle/>
          <a:p>
            <a:pPr algn="ctr"/>
            <a:r>
              <a:rPr lang="en-US" dirty="0"/>
              <a:t>Pro Tip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2B5D7-E3E1-5B42-B69C-E36F8B424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It is time to abandon Targeted Temperature Management</a:t>
            </a:r>
          </a:p>
        </p:txBody>
      </p:sp>
    </p:spTree>
    <p:extLst>
      <p:ext uri="{BB962C8B-B14F-4D97-AF65-F5344CB8AC3E}">
        <p14:creationId xmlns:p14="http://schemas.microsoft.com/office/powerpoint/2010/main" val="35520845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94B95-0125-9D4E-8342-6178C59BC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526BA77-F869-3144-A778-008C311DD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" y="2996952"/>
            <a:ext cx="8938260" cy="2288540"/>
          </a:xfrm>
        </p:spPr>
      </p:pic>
    </p:spTree>
    <p:extLst>
      <p:ext uri="{BB962C8B-B14F-4D97-AF65-F5344CB8AC3E}">
        <p14:creationId xmlns:p14="http://schemas.microsoft.com/office/powerpoint/2010/main" val="6462100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F928-A216-824C-A870-A8E8E2133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Funding and COI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F9E7A-7AEF-CE4D-B21E-2CF56AF1E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Government</a:t>
            </a:r>
          </a:p>
        </p:txBody>
      </p:sp>
    </p:spTree>
    <p:extLst>
      <p:ext uri="{BB962C8B-B14F-4D97-AF65-F5344CB8AC3E}">
        <p14:creationId xmlns:p14="http://schemas.microsoft.com/office/powerpoint/2010/main" val="10614723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BFA31-D0FB-3745-9DEB-A4342A02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4F807-76AE-2941-BE35-025E0DB68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Six Urban Emergency Departments in British Columbia</a:t>
            </a:r>
          </a:p>
          <a:p>
            <a:r>
              <a:rPr lang="en-US" dirty="0"/>
              <a:t>2020-2022</a:t>
            </a:r>
          </a:p>
          <a:p>
            <a:r>
              <a:rPr lang="en-US" dirty="0"/>
              <a:t>Retrospective Randomized Cohort Study</a:t>
            </a:r>
          </a:p>
          <a:p>
            <a:r>
              <a:rPr lang="en-US" dirty="0"/>
              <a:t>9223 Patients presenting with Syncope</a:t>
            </a:r>
          </a:p>
          <a:p>
            <a:r>
              <a:rPr lang="en-US" dirty="0"/>
              <a:t>54366 Controls (four controls for each patient)</a:t>
            </a:r>
          </a:p>
        </p:txBody>
      </p:sp>
    </p:spTree>
    <p:extLst>
      <p:ext uri="{BB962C8B-B14F-4D97-AF65-F5344CB8AC3E}">
        <p14:creationId xmlns:p14="http://schemas.microsoft.com/office/powerpoint/2010/main" val="7264263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Results</a:t>
            </a:r>
          </a:p>
        </p:txBody>
      </p:sp>
      <p:pic>
        <p:nvPicPr>
          <p:cNvPr id="4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00FCDFDE-FA89-414D-8AAD-253B94DBF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1391" y="1916113"/>
            <a:ext cx="4056618" cy="4535487"/>
          </a:xfrm>
        </p:spPr>
      </p:pic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CFB07C74-515E-BD45-9F95-D834536B9F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843808" y="289719"/>
            <a:ext cx="5614987" cy="6278562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08459-25C8-1442-999D-E3C208EBB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179F9008-B634-C944-8D88-7C0A5C38D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2593" y="2606279"/>
            <a:ext cx="3858815" cy="2675334"/>
          </a:xfrm>
        </p:spPr>
      </p:pic>
    </p:spTree>
    <p:extLst>
      <p:ext uri="{BB962C8B-B14F-4D97-AF65-F5344CB8AC3E}">
        <p14:creationId xmlns:p14="http://schemas.microsoft.com/office/powerpoint/2010/main" val="29453432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1A3D1-8F87-A942-9377-20A5C46F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369EE-C626-8D4E-9869-037989170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Retrospective</a:t>
            </a:r>
          </a:p>
          <a:p>
            <a:r>
              <a:rPr lang="en-US" dirty="0"/>
              <a:t>Did not consider the cause of Syncope</a:t>
            </a:r>
          </a:p>
        </p:txBody>
      </p:sp>
    </p:spTree>
    <p:extLst>
      <p:ext uri="{BB962C8B-B14F-4D97-AF65-F5344CB8AC3E}">
        <p14:creationId xmlns:p14="http://schemas.microsoft.com/office/powerpoint/2010/main" val="602241968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1">
      <a:dk1>
        <a:srgbClr val="4D4D4D"/>
      </a:dk1>
      <a:lt1>
        <a:srgbClr val="FFFFFF"/>
      </a:lt1>
      <a:dk2>
        <a:srgbClr val="4D4D4D"/>
      </a:dk2>
      <a:lt2>
        <a:srgbClr val="0099FF"/>
      </a:lt2>
      <a:accent1>
        <a:srgbClr val="003399"/>
      </a:accent1>
      <a:accent2>
        <a:srgbClr val="CCECFF"/>
      </a:accent2>
      <a:accent3>
        <a:srgbClr val="FFFFFF"/>
      </a:accent3>
      <a:accent4>
        <a:srgbClr val="404040"/>
      </a:accent4>
      <a:accent5>
        <a:srgbClr val="AAADCA"/>
      </a:accent5>
      <a:accent6>
        <a:srgbClr val="B9D6E7"/>
      </a:accent6>
      <a:hlink>
        <a:srgbClr val="6699FF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FF66CC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FFB8E2"/>
        </a:accent5>
        <a:accent6>
          <a:srgbClr val="5C8AE7"/>
        </a:accent6>
        <a:hlink>
          <a:srgbClr val="FFCC9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CC0000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E2AAAA"/>
        </a:accent5>
        <a:accent6>
          <a:srgbClr val="5C8AE7"/>
        </a:accent6>
        <a:hlink>
          <a:srgbClr val="33CC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CC0000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E2AAAA"/>
        </a:accent5>
        <a:accent6>
          <a:srgbClr val="5C8AE7"/>
        </a:accent6>
        <a:hlink>
          <a:srgbClr val="99CC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1696</TotalTime>
  <Words>2306</Words>
  <Application>Microsoft Office PowerPoint</Application>
  <PresentationFormat>On-screen Show (4:3)</PresentationFormat>
  <Paragraphs>390</Paragraphs>
  <Slides>102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8" baseType="lpstr">
      <vt:lpstr>Amasis MT Pro Black</vt:lpstr>
      <vt:lpstr>Arial</vt:lpstr>
      <vt:lpstr>Calibri</vt:lpstr>
      <vt:lpstr>Lucida Bright</vt:lpstr>
      <vt:lpstr>Wingdings</vt:lpstr>
      <vt:lpstr>template</vt:lpstr>
      <vt:lpstr>Title Slide</vt:lpstr>
      <vt:lpstr>COI – Presenter Disclosure (1)</vt:lpstr>
      <vt:lpstr>COI – Presenter Disclosure (2)</vt:lpstr>
      <vt:lpstr>Top 10 EM Articles to Change Your Practice</vt:lpstr>
      <vt:lpstr>PowerPoint Presentation</vt:lpstr>
      <vt:lpstr>Background</vt:lpstr>
      <vt:lpstr>Background</vt:lpstr>
      <vt:lpstr>Hypothesis</vt:lpstr>
      <vt:lpstr>Methods</vt:lpstr>
      <vt:lpstr>Methods</vt:lpstr>
      <vt:lpstr>Results</vt:lpstr>
      <vt:lpstr>Results</vt:lpstr>
      <vt:lpstr>Results</vt:lpstr>
      <vt:lpstr>Conclusion</vt:lpstr>
      <vt:lpstr>PowerPoint Presentation</vt:lpstr>
      <vt:lpstr>Introduction</vt:lpstr>
      <vt:lpstr>Introduction</vt:lpstr>
      <vt:lpstr>Methods</vt:lpstr>
      <vt:lpstr>Methods</vt:lpstr>
      <vt:lpstr>Methods</vt:lpstr>
      <vt:lpstr>Results</vt:lpstr>
      <vt:lpstr>Results</vt:lpstr>
      <vt:lpstr>Results</vt:lpstr>
      <vt:lpstr>Conclusions</vt:lpstr>
      <vt:lpstr>Not another headache!</vt:lpstr>
      <vt:lpstr>Background</vt:lpstr>
      <vt:lpstr>COI</vt:lpstr>
      <vt:lpstr>Primary Outcome</vt:lpstr>
      <vt:lpstr>Study design</vt:lpstr>
      <vt:lpstr>Results</vt:lpstr>
      <vt:lpstr>PowerPoint Presentation</vt:lpstr>
      <vt:lpstr>Limitations </vt:lpstr>
      <vt:lpstr>Conclusions</vt:lpstr>
      <vt:lpstr>Pro tips</vt:lpstr>
      <vt:lpstr>School’s out…or in?</vt:lpstr>
      <vt:lpstr>Background</vt:lpstr>
      <vt:lpstr>COI</vt:lpstr>
      <vt:lpstr>Primary Outcome</vt:lpstr>
      <vt:lpstr>Study Design</vt:lpstr>
      <vt:lpstr>Results</vt:lpstr>
      <vt:lpstr>Results</vt:lpstr>
      <vt:lpstr>Limitations</vt:lpstr>
      <vt:lpstr>Conclusions</vt:lpstr>
      <vt:lpstr>PowerPoint Presentation</vt:lpstr>
      <vt:lpstr> Background</vt:lpstr>
      <vt:lpstr>Funding and COI</vt:lpstr>
      <vt:lpstr>Primary Outcomes</vt:lpstr>
      <vt:lpstr>Study Design</vt:lpstr>
      <vt:lpstr>Results</vt:lpstr>
      <vt:lpstr>Results</vt:lpstr>
      <vt:lpstr>Results</vt:lpstr>
      <vt:lpstr>Limitations</vt:lpstr>
      <vt:lpstr>Discussion and conclusions</vt:lpstr>
      <vt:lpstr>Practice change and pro-tips</vt:lpstr>
      <vt:lpstr>          </vt:lpstr>
      <vt:lpstr>Background</vt:lpstr>
      <vt:lpstr>Funding and COI</vt:lpstr>
      <vt:lpstr> Outcomes</vt:lpstr>
      <vt:lpstr>Study Design</vt:lpstr>
      <vt:lpstr>PowerPoint Presentation</vt:lpstr>
      <vt:lpstr>Results</vt:lpstr>
      <vt:lpstr>Results</vt:lpstr>
      <vt:lpstr>Limitations</vt:lpstr>
      <vt:lpstr>Practice change and pro-tips</vt:lpstr>
      <vt:lpstr>PowerPoint Presentation</vt:lpstr>
      <vt:lpstr>Background</vt:lpstr>
      <vt:lpstr>Methods</vt:lpstr>
      <vt:lpstr>Results</vt:lpstr>
      <vt:lpstr>Conclusion</vt:lpstr>
      <vt:lpstr>Practice Changing?</vt:lpstr>
      <vt:lpstr>PowerPoint Presentation</vt:lpstr>
      <vt:lpstr>Background</vt:lpstr>
      <vt:lpstr>Methods</vt:lpstr>
      <vt:lpstr>Results</vt:lpstr>
      <vt:lpstr>Results</vt:lpstr>
      <vt:lpstr>Practice Changing?</vt:lpstr>
      <vt:lpstr>PowerPoint Presentation</vt:lpstr>
      <vt:lpstr>Background    </vt:lpstr>
      <vt:lpstr>Funding and Conflict of Interest</vt:lpstr>
      <vt:lpstr>Methods</vt:lpstr>
      <vt:lpstr>Intervention</vt:lpstr>
      <vt:lpstr>Methods</vt:lpstr>
      <vt:lpstr>Methods</vt:lpstr>
      <vt:lpstr>Results</vt:lpstr>
      <vt:lpstr>Results</vt:lpstr>
      <vt:lpstr>Results</vt:lpstr>
      <vt:lpstr>Results</vt:lpstr>
      <vt:lpstr> Limitations </vt:lpstr>
      <vt:lpstr>Conclusions</vt:lpstr>
      <vt:lpstr>PowerPoint Presentation</vt:lpstr>
      <vt:lpstr>PowerPoint Presentation</vt:lpstr>
      <vt:lpstr>PowerPoint Presentation</vt:lpstr>
      <vt:lpstr>Pro Tip</vt:lpstr>
      <vt:lpstr>PowerPoint Presentation</vt:lpstr>
      <vt:lpstr>Funding and COI</vt:lpstr>
      <vt:lpstr>Methods</vt:lpstr>
      <vt:lpstr>Results</vt:lpstr>
      <vt:lpstr>Results</vt:lpstr>
      <vt:lpstr>Limitations</vt:lpstr>
      <vt:lpstr>Conclusions</vt:lpstr>
      <vt:lpstr>Pro Tip</vt:lpstr>
      <vt:lpstr>Closing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Jock Murray</dc:creator>
  <cp:lastModifiedBy>Deanne McKay</cp:lastModifiedBy>
  <cp:revision>11</cp:revision>
  <dcterms:created xsi:type="dcterms:W3CDTF">2023-10-15T20:43:00Z</dcterms:created>
  <dcterms:modified xsi:type="dcterms:W3CDTF">2023-10-30T12:04:19Z</dcterms:modified>
</cp:coreProperties>
</file>