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986" r:id="rId3"/>
    <p:sldId id="987" r:id="rId4"/>
    <p:sldId id="988" r:id="rId5"/>
    <p:sldId id="257" r:id="rId6"/>
    <p:sldId id="266" r:id="rId7"/>
    <p:sldId id="267" r:id="rId8"/>
    <p:sldId id="258" r:id="rId9"/>
    <p:sldId id="259" r:id="rId10"/>
    <p:sldId id="989" r:id="rId11"/>
    <p:sldId id="273" r:id="rId12"/>
    <p:sldId id="260" r:id="rId13"/>
    <p:sldId id="270" r:id="rId14"/>
    <p:sldId id="274" r:id="rId15"/>
    <p:sldId id="261" r:id="rId16"/>
    <p:sldId id="991" r:id="rId17"/>
    <p:sldId id="269" r:id="rId18"/>
    <p:sldId id="284" r:id="rId19"/>
    <p:sldId id="276" r:id="rId20"/>
    <p:sldId id="285" r:id="rId21"/>
    <p:sldId id="262" r:id="rId22"/>
    <p:sldId id="271" r:id="rId23"/>
    <p:sldId id="286" r:id="rId24"/>
    <p:sldId id="263" r:id="rId25"/>
    <p:sldId id="272" r:id="rId26"/>
    <p:sldId id="277" r:id="rId27"/>
    <p:sldId id="287" r:id="rId28"/>
    <p:sldId id="264" r:id="rId29"/>
    <p:sldId id="278" r:id="rId30"/>
    <p:sldId id="279" r:id="rId31"/>
    <p:sldId id="288" r:id="rId32"/>
    <p:sldId id="265" r:id="rId33"/>
    <p:sldId id="268" r:id="rId34"/>
    <p:sldId id="280" r:id="rId35"/>
    <p:sldId id="281" r:id="rId36"/>
    <p:sldId id="282" r:id="rId37"/>
    <p:sldId id="9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53793"/>
  </p:normalViewPr>
  <p:slideViewPr>
    <p:cSldViewPr snapToGrid="0">
      <p:cViewPr varScale="1">
        <p:scale>
          <a:sx n="31" d="100"/>
          <a:sy n="31" d="100"/>
        </p:scale>
        <p:origin x="19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1C1C8-7553-E94F-9F4A-154E771C239C}"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8A0EB-C5B1-6145-892E-8BCF02C4E537}" type="slidenum">
              <a:rPr lang="en-US" smtClean="0"/>
              <a:t>‹#›</a:t>
            </a:fld>
            <a:endParaRPr lang="en-US"/>
          </a:p>
        </p:txBody>
      </p:sp>
    </p:spTree>
    <p:extLst>
      <p:ext uri="{BB962C8B-B14F-4D97-AF65-F5344CB8AC3E}">
        <p14:creationId xmlns:p14="http://schemas.microsoft.com/office/powerpoint/2010/main" val="379477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rder.store.mayoclinic.com/flex/mmv/mvbmh01/?utm_source=MC-DotOrg-PS&amp;utm_medium=Link&amp;utm_campaign=ManOverboard-Book&amp;utm_content=MA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mayoclinic.org/diseases-conditions/prostatitis/expert-answers/prostate-infection/faq-20058501" TargetMode="External"/><Relationship Id="rId5" Type="http://schemas.openxmlformats.org/officeDocument/2006/relationships/hyperlink" Target="https://links.e.response.mayoclinic.org/EmailPreview-GeneralHealth" TargetMode="External"/><Relationship Id="rId4" Type="http://schemas.openxmlformats.org/officeDocument/2006/relationships/hyperlink" Target="https://www.mayoclinic.org/appointment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rder.store.mayoclinic.com/flex/mmv/mvbmh01/?utm_source=MC-DotOrg-PS&amp;utm_medium=Link&amp;utm_campaign=ManOverboard-Book&amp;utm_content=MA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ayoclinic.org/diseases-conditions/prostatitis/expert-answers/prostate-infection/faq-20058501" TargetMode="External"/><Relationship Id="rId5" Type="http://schemas.openxmlformats.org/officeDocument/2006/relationships/hyperlink" Target="https://links.e.response.mayoclinic.org/EmailPreview-GeneralHealth" TargetMode="External"/><Relationship Id="rId4" Type="http://schemas.openxmlformats.org/officeDocument/2006/relationships/hyperlink" Target="https://www.mayoclinic.org/appointment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6" Type="http://schemas.openxmlformats.org/officeDocument/2006/relationships/hyperlink" Target="https://en.wikipedia.org/wiki/Latin" TargetMode="External"/><Relationship Id="rId21" Type="http://schemas.openxmlformats.org/officeDocument/2006/relationships/hyperlink" Target="https://en.wikipedia.org/wiki/Internal_iliac_vein" TargetMode="External"/><Relationship Id="rId42" Type="http://schemas.openxmlformats.org/officeDocument/2006/relationships/hyperlink" Target="https://en.wikipedia.org/wiki/Urinary_bladder" TargetMode="External"/><Relationship Id="rId47" Type="http://schemas.openxmlformats.org/officeDocument/2006/relationships/hyperlink" Target="https://en.wikipedia.org/wiki/Human_sexual_response_cycle" TargetMode="External"/><Relationship Id="rId63" Type="http://schemas.openxmlformats.org/officeDocument/2006/relationships/hyperlink" Target="https://en.wikipedia.org/wiki/Ejaculatory_duct" TargetMode="External"/><Relationship Id="rId68" Type="http://schemas.openxmlformats.org/officeDocument/2006/relationships/hyperlink" Target="https://en.wikipedia.org/wiki/Ultrasound" TargetMode="External"/><Relationship Id="rId16" Type="http://schemas.openxmlformats.org/officeDocument/2006/relationships/hyperlink" Target="https://en.wikipedia.org/wiki/Middle_rectal_artery" TargetMode="External"/><Relationship Id="rId11" Type="http://schemas.openxmlformats.org/officeDocument/2006/relationships/hyperlink" Target="https://en.wikipedia.org/wiki/Endodermic_evagination" TargetMode="External"/><Relationship Id="rId24" Type="http://schemas.openxmlformats.org/officeDocument/2006/relationships/hyperlink" Target="https://en.wikipedia.org/wiki/Lymph" TargetMode="External"/><Relationship Id="rId32" Type="http://schemas.openxmlformats.org/officeDocument/2006/relationships/hyperlink" Target="https://en.wikipedia.org/wiki/Foundational_Model_of_Anatomy" TargetMode="External"/><Relationship Id="rId37" Type="http://schemas.openxmlformats.org/officeDocument/2006/relationships/hyperlink" Target="https://en.wikipedia.org/wiki/Prostate#cite_note-1" TargetMode="External"/><Relationship Id="rId40" Type="http://schemas.openxmlformats.org/officeDocument/2006/relationships/hyperlink" Target="https://en.wikipedia.org/wiki/Ejaculation" TargetMode="External"/><Relationship Id="rId45" Type="http://schemas.openxmlformats.org/officeDocument/2006/relationships/hyperlink" Target="https://en.wikipedia.org/wiki/Connective_tissue" TargetMode="External"/><Relationship Id="rId53" Type="http://schemas.openxmlformats.org/officeDocument/2006/relationships/hyperlink" Target="https://en.wikipedia.org/wiki/Inflammation" TargetMode="External"/><Relationship Id="rId58" Type="http://schemas.openxmlformats.org/officeDocument/2006/relationships/hyperlink" Target="https://en.wikipedia.org/wiki/Exocrine_gland" TargetMode="External"/><Relationship Id="rId66" Type="http://schemas.openxmlformats.org/officeDocument/2006/relationships/hyperlink" Target="https://en.wikipedia.org/wiki/Histology" TargetMode="External"/><Relationship Id="rId74" Type="http://schemas.openxmlformats.org/officeDocument/2006/relationships/hyperlink" Target="https://en.wikipedia.org/wiki/Benign_prostatic_enlargement" TargetMode="External"/><Relationship Id="rId5" Type="http://schemas.openxmlformats.org/officeDocument/2006/relationships/hyperlink" Target="https://en.wikipedia.org/w/index.php?title=Prostate&amp;action=edit" TargetMode="External"/><Relationship Id="rId61" Type="http://schemas.openxmlformats.org/officeDocument/2006/relationships/hyperlink" Target="https://en.wikipedia.org/wiki/Prostate#cite_note-4" TargetMode="External"/><Relationship Id="rId19" Type="http://schemas.openxmlformats.org/officeDocument/2006/relationships/hyperlink" Target="https://en.wikipedia.org/wiki/Pudendal_plexus_(veins)" TargetMode="External"/><Relationship Id="rId14" Type="http://schemas.openxmlformats.org/officeDocument/2006/relationships/hyperlink" Target="https://en.wikipedia.org/wiki/Internal_pudendal_artery" TargetMode="External"/><Relationship Id="rId22" Type="http://schemas.openxmlformats.org/officeDocument/2006/relationships/hyperlink" Target="https://en.wikipedia.org/wiki/Nerve" TargetMode="External"/><Relationship Id="rId27" Type="http://schemas.openxmlformats.org/officeDocument/2006/relationships/hyperlink" Target="https://en.wikipedia.org/wiki/Medical_Subject_Headings" TargetMode="External"/><Relationship Id="rId30" Type="http://schemas.openxmlformats.org/officeDocument/2006/relationships/hyperlink" Target="https://ifaa.unifr.ch/Public/EntryPage/TA98%20Tree/Entity%20TA98%20EN/09.3.08.001%20Entity%20TA98%20EN.htm" TargetMode="External"/><Relationship Id="rId35" Type="http://schemas.openxmlformats.org/officeDocument/2006/relationships/hyperlink" Target="https://www.wikidata.org/wiki/Q9625" TargetMode="External"/><Relationship Id="rId43" Type="http://schemas.openxmlformats.org/officeDocument/2006/relationships/hyperlink" Target="https://en.wikipedia.org/wiki/Gross_anatomy" TargetMode="External"/><Relationship Id="rId48" Type="http://schemas.openxmlformats.org/officeDocument/2006/relationships/hyperlink" Target="https://en.wikipedia.org/wiki/Vagina" TargetMode="External"/><Relationship Id="rId56" Type="http://schemas.openxmlformats.org/officeDocument/2006/relationships/hyperlink" Target="https://en.wikipedia.org/wiki/Seminal_vesicles" TargetMode="External"/><Relationship Id="rId64" Type="http://schemas.openxmlformats.org/officeDocument/2006/relationships/hyperlink" Target="https://en.wikipedia.org/wiki/Prostate#cite_note-Grays2016-5" TargetMode="External"/><Relationship Id="rId69" Type="http://schemas.openxmlformats.org/officeDocument/2006/relationships/hyperlink" Target="https://en.wikipedia.org/wiki/Magnetic_resonance_imaging" TargetMode="External"/><Relationship Id="rId77" Type="http://schemas.openxmlformats.org/officeDocument/2006/relationships/hyperlink" Target="https://en.wikipedia.org/wiki/Fibrous_tissue" TargetMode="External"/><Relationship Id="rId8" Type="http://schemas.openxmlformats.org/officeDocument/2006/relationships/hyperlink" Target="https://en.wikipedia.org/wiki/The_Prostate" TargetMode="External"/><Relationship Id="rId51" Type="http://schemas.openxmlformats.org/officeDocument/2006/relationships/hyperlink" Target="https://en.wikipedia.org/wiki/Sperm_motility" TargetMode="External"/><Relationship Id="rId72" Type="http://schemas.openxmlformats.org/officeDocument/2006/relationships/hyperlink" Target="https://en.wikipedia.org/wiki/Prostate#cite_note-prostate-cancer1-8" TargetMode="External"/><Relationship Id="rId3" Type="http://schemas.openxmlformats.org/officeDocument/2006/relationships/hyperlink" Target="https://en.wikipedia.org/wiki/Prostate" TargetMode="External"/><Relationship Id="rId12" Type="http://schemas.openxmlformats.org/officeDocument/2006/relationships/hyperlink" Target="https://en.wikipedia.org/wiki/Urethra" TargetMode="External"/><Relationship Id="rId17" Type="http://schemas.openxmlformats.org/officeDocument/2006/relationships/hyperlink" Target="https://en.wikipedia.org/wiki/Vein" TargetMode="External"/><Relationship Id="rId25" Type="http://schemas.openxmlformats.org/officeDocument/2006/relationships/hyperlink" Target="https://en.wikipedia.org/wiki/Internal_iliac_lymph_nodes" TargetMode="External"/><Relationship Id="rId33" Type="http://schemas.openxmlformats.org/officeDocument/2006/relationships/hyperlink" Target="https://bioportal.bioontology.org/ontologies/FMA/?p=classes&amp;conceptid=http%3A%2F%2Fpurl.org%2Fsig%2Font%2Ffma%2Ffma9600" TargetMode="External"/><Relationship Id="rId38" Type="http://schemas.openxmlformats.org/officeDocument/2006/relationships/hyperlink" Target="https://en.wikipedia.org/wiki/Male_accessory_gland" TargetMode="External"/><Relationship Id="rId46" Type="http://schemas.openxmlformats.org/officeDocument/2006/relationships/hyperlink" Target="https://en.wikipedia.org/wiki/Semen" TargetMode="External"/><Relationship Id="rId59" Type="http://schemas.openxmlformats.org/officeDocument/2006/relationships/hyperlink" Target="https://en.wikipedia.org/wiki/Walnut" TargetMode="External"/><Relationship Id="rId67" Type="http://schemas.openxmlformats.org/officeDocument/2006/relationships/hyperlink" Target="https://en.wikipedia.org/wiki/Medical_imaging" TargetMode="External"/><Relationship Id="rId20" Type="http://schemas.openxmlformats.org/officeDocument/2006/relationships/hyperlink" Target="https://en.wikipedia.org/wiki/Vesical_venous_plexus" TargetMode="External"/><Relationship Id="rId41" Type="http://schemas.openxmlformats.org/officeDocument/2006/relationships/hyperlink" Target="https://en.wikipedia.org/wiki/Prostate#cite_note-2" TargetMode="External"/><Relationship Id="rId54" Type="http://schemas.openxmlformats.org/officeDocument/2006/relationships/hyperlink" Target="https://en.wikipedia.org/wiki/Prostate_cancer" TargetMode="External"/><Relationship Id="rId62" Type="http://schemas.openxmlformats.org/officeDocument/2006/relationships/hyperlink" Target="https://en.wikipedia.org/wiki/Prostatic_urethra" TargetMode="External"/><Relationship Id="rId70" Type="http://schemas.openxmlformats.org/officeDocument/2006/relationships/hyperlink" Target="https://en.wikipedia.org/wiki/Prostatic_cancers" TargetMode="External"/><Relationship Id="rId75" Type="http://schemas.openxmlformats.org/officeDocument/2006/relationships/hyperlink" Target="https://en.wikipedia.org/wiki/Stroma_(animal_tissue)" TargetMode="External"/><Relationship Id="rId1" Type="http://schemas.openxmlformats.org/officeDocument/2006/relationships/notesMaster" Target="../notesMasters/notesMaster1.xml"/><Relationship Id="rId6" Type="http://schemas.openxmlformats.org/officeDocument/2006/relationships/hyperlink" Target="https://en.wikipedia.org/w/index.php?title=Prostate&amp;action=history" TargetMode="External"/><Relationship Id="rId15" Type="http://schemas.openxmlformats.org/officeDocument/2006/relationships/hyperlink" Target="https://en.wikipedia.org/wiki/Inferior_vesical_artery" TargetMode="External"/><Relationship Id="rId23" Type="http://schemas.openxmlformats.org/officeDocument/2006/relationships/hyperlink" Target="https://en.wikipedia.org/wiki/Inferior_hypogastric_plexus" TargetMode="External"/><Relationship Id="rId28" Type="http://schemas.openxmlformats.org/officeDocument/2006/relationships/hyperlink" Target="https://meshb.nlm.nih.gov/record/ui?ui=D011467" TargetMode="External"/><Relationship Id="rId36" Type="http://schemas.openxmlformats.org/officeDocument/2006/relationships/hyperlink" Target="https://en.wikipedia.org/wiki/Help:IPA/English" TargetMode="External"/><Relationship Id="rId49" Type="http://schemas.openxmlformats.org/officeDocument/2006/relationships/hyperlink" Target="https://en.wikipedia.org/wiki/Sperm" TargetMode="External"/><Relationship Id="rId57" Type="http://schemas.openxmlformats.org/officeDocument/2006/relationships/hyperlink" Target="https://en.wikipedia.org/w/index.php?title=Prostate&amp;action=edit&amp;section=1" TargetMode="External"/><Relationship Id="rId10" Type="http://schemas.openxmlformats.org/officeDocument/2006/relationships/hyperlink" Target="https://en.wikipedia.org/wiki/Embryology" TargetMode="External"/><Relationship Id="rId31" Type="http://schemas.openxmlformats.org/officeDocument/2006/relationships/hyperlink" Target="https://ta2viewer.openanatomy.org/?id=3637" TargetMode="External"/><Relationship Id="rId44" Type="http://schemas.openxmlformats.org/officeDocument/2006/relationships/hyperlink" Target="https://en.wikipedia.org/wiki/Microanatomy" TargetMode="External"/><Relationship Id="rId52" Type="http://schemas.openxmlformats.org/officeDocument/2006/relationships/hyperlink" Target="https://en.wikipedia.org/wiki/Benign_prostatic_hyperplasia" TargetMode="External"/><Relationship Id="rId60" Type="http://schemas.openxmlformats.org/officeDocument/2006/relationships/hyperlink" Target="https://en.wikipedia.org/wiki/Prostate#cite_note-Wheaters2013-3" TargetMode="External"/><Relationship Id="rId65" Type="http://schemas.openxmlformats.org/officeDocument/2006/relationships/hyperlink" Target="https://en.wikipedia.org/wiki/Prostate#cite_note-:0-6" TargetMode="External"/><Relationship Id="rId73" Type="http://schemas.openxmlformats.org/officeDocument/2006/relationships/hyperlink" Target="https://en.wikipedia.org/wiki/Prostate#cite_note-pmid18343454-9" TargetMode="External"/><Relationship Id="rId4" Type="http://schemas.openxmlformats.org/officeDocument/2006/relationships/hyperlink" Target="https://en.wikipedia.org/wiki/Talk:Prostate" TargetMode="External"/><Relationship Id="rId9" Type="http://schemas.openxmlformats.org/officeDocument/2006/relationships/hyperlink" Target="https://en.wikipedia.org/wiki/Prostration" TargetMode="External"/><Relationship Id="rId13" Type="http://schemas.openxmlformats.org/officeDocument/2006/relationships/hyperlink" Target="https://en.wikipedia.org/wiki/Artery" TargetMode="External"/><Relationship Id="rId18" Type="http://schemas.openxmlformats.org/officeDocument/2006/relationships/hyperlink" Target="https://en.wikipedia.org/wiki/Prostatic_venous_plexus" TargetMode="External"/><Relationship Id="rId39" Type="http://schemas.openxmlformats.org/officeDocument/2006/relationships/hyperlink" Target="https://en.wikipedia.org/wiki/Male_reproductive_system" TargetMode="External"/><Relationship Id="rId34" Type="http://schemas.openxmlformats.org/officeDocument/2006/relationships/hyperlink" Target="https://en.wikipedia.org/wiki/Anatomical_terminology" TargetMode="External"/><Relationship Id="rId50" Type="http://schemas.openxmlformats.org/officeDocument/2006/relationships/hyperlink" Target="https://en.wikipedia.org/wiki/Smooth_muscle" TargetMode="External"/><Relationship Id="rId55" Type="http://schemas.openxmlformats.org/officeDocument/2006/relationships/hyperlink" Target="https://en.wikipedia.org/wiki/Ancient_Greek" TargetMode="External"/><Relationship Id="rId76" Type="http://schemas.openxmlformats.org/officeDocument/2006/relationships/hyperlink" Target="https://en.wikipedia.org/wiki/Muscle" TargetMode="External"/><Relationship Id="rId7" Type="http://schemas.openxmlformats.org/officeDocument/2006/relationships/hyperlink" Target="https://en.wikipedia.org/wiki/Skene%27s_gland" TargetMode="External"/><Relationship Id="rId71" Type="http://schemas.openxmlformats.org/officeDocument/2006/relationships/hyperlink" Target="https://en.wikipedia.org/wiki/Prostate#cite_note-urologymatch1-7" TargetMode="External"/><Relationship Id="rId2" Type="http://schemas.openxmlformats.org/officeDocument/2006/relationships/slide" Target="../slides/slide11.xml"/><Relationship Id="rId29" Type="http://schemas.openxmlformats.org/officeDocument/2006/relationships/hyperlink" Target="https://en.wikipedia.org/wiki/Terminologia_Anatomica" TargetMode="External"/></Relationships>
</file>

<file path=ppt/notesSlides/_rels/notesSlide8.xml.rels><?xml version="1.0" encoding="UTF-8" standalone="yes"?>
<Relationships xmlns="http://schemas.openxmlformats.org/package/2006/relationships"><Relationship Id="rId26" Type="http://schemas.openxmlformats.org/officeDocument/2006/relationships/hyperlink" Target="https://en.wikipedia.org/wiki/Latin" TargetMode="External"/><Relationship Id="rId21" Type="http://schemas.openxmlformats.org/officeDocument/2006/relationships/hyperlink" Target="https://en.wikipedia.org/wiki/Internal_iliac_vein" TargetMode="External"/><Relationship Id="rId42" Type="http://schemas.openxmlformats.org/officeDocument/2006/relationships/hyperlink" Target="https://en.wikipedia.org/wiki/Urinary_bladder" TargetMode="External"/><Relationship Id="rId47" Type="http://schemas.openxmlformats.org/officeDocument/2006/relationships/hyperlink" Target="https://en.wikipedia.org/wiki/Human_sexual_response_cycle" TargetMode="External"/><Relationship Id="rId63" Type="http://schemas.openxmlformats.org/officeDocument/2006/relationships/hyperlink" Target="https://en.wikipedia.org/wiki/Ejaculatory_duct" TargetMode="External"/><Relationship Id="rId68" Type="http://schemas.openxmlformats.org/officeDocument/2006/relationships/hyperlink" Target="https://en.wikipedia.org/wiki/Ultrasound" TargetMode="External"/><Relationship Id="rId16" Type="http://schemas.openxmlformats.org/officeDocument/2006/relationships/hyperlink" Target="https://en.wikipedia.org/wiki/Middle_rectal_artery" TargetMode="External"/><Relationship Id="rId11" Type="http://schemas.openxmlformats.org/officeDocument/2006/relationships/hyperlink" Target="https://en.wikipedia.org/wiki/Endodermic_evagination" TargetMode="External"/><Relationship Id="rId24" Type="http://schemas.openxmlformats.org/officeDocument/2006/relationships/hyperlink" Target="https://en.wikipedia.org/wiki/Lymph" TargetMode="External"/><Relationship Id="rId32" Type="http://schemas.openxmlformats.org/officeDocument/2006/relationships/hyperlink" Target="https://en.wikipedia.org/wiki/Foundational_Model_of_Anatomy" TargetMode="External"/><Relationship Id="rId37" Type="http://schemas.openxmlformats.org/officeDocument/2006/relationships/hyperlink" Target="https://en.wikipedia.org/wiki/Prostate#cite_note-1" TargetMode="External"/><Relationship Id="rId40" Type="http://schemas.openxmlformats.org/officeDocument/2006/relationships/hyperlink" Target="https://en.wikipedia.org/wiki/Ejaculation" TargetMode="External"/><Relationship Id="rId45" Type="http://schemas.openxmlformats.org/officeDocument/2006/relationships/hyperlink" Target="https://en.wikipedia.org/wiki/Connective_tissue" TargetMode="External"/><Relationship Id="rId53" Type="http://schemas.openxmlformats.org/officeDocument/2006/relationships/hyperlink" Target="https://en.wikipedia.org/wiki/Inflammation" TargetMode="External"/><Relationship Id="rId58" Type="http://schemas.openxmlformats.org/officeDocument/2006/relationships/hyperlink" Target="https://en.wikipedia.org/wiki/Exocrine_gland" TargetMode="External"/><Relationship Id="rId66" Type="http://schemas.openxmlformats.org/officeDocument/2006/relationships/hyperlink" Target="https://en.wikipedia.org/wiki/Histology" TargetMode="External"/><Relationship Id="rId74" Type="http://schemas.openxmlformats.org/officeDocument/2006/relationships/hyperlink" Target="https://en.wikipedia.org/wiki/Benign_prostatic_enlargement" TargetMode="External"/><Relationship Id="rId5" Type="http://schemas.openxmlformats.org/officeDocument/2006/relationships/hyperlink" Target="https://en.wikipedia.org/w/index.php?title=Prostate&amp;action=edit" TargetMode="External"/><Relationship Id="rId61" Type="http://schemas.openxmlformats.org/officeDocument/2006/relationships/hyperlink" Target="https://en.wikipedia.org/wiki/Prostate#cite_note-4" TargetMode="External"/><Relationship Id="rId19" Type="http://schemas.openxmlformats.org/officeDocument/2006/relationships/hyperlink" Target="https://en.wikipedia.org/wiki/Pudendal_plexus_(veins)" TargetMode="External"/><Relationship Id="rId14" Type="http://schemas.openxmlformats.org/officeDocument/2006/relationships/hyperlink" Target="https://en.wikipedia.org/wiki/Internal_pudendal_artery" TargetMode="External"/><Relationship Id="rId22" Type="http://schemas.openxmlformats.org/officeDocument/2006/relationships/hyperlink" Target="https://en.wikipedia.org/wiki/Nerve" TargetMode="External"/><Relationship Id="rId27" Type="http://schemas.openxmlformats.org/officeDocument/2006/relationships/hyperlink" Target="https://en.wikipedia.org/wiki/Medical_Subject_Headings" TargetMode="External"/><Relationship Id="rId30" Type="http://schemas.openxmlformats.org/officeDocument/2006/relationships/hyperlink" Target="https://ifaa.unifr.ch/Public/EntryPage/TA98%20Tree/Entity%20TA98%20EN/09.3.08.001%20Entity%20TA98%20EN.htm" TargetMode="External"/><Relationship Id="rId35" Type="http://schemas.openxmlformats.org/officeDocument/2006/relationships/hyperlink" Target="https://www.wikidata.org/wiki/Q9625" TargetMode="External"/><Relationship Id="rId43" Type="http://schemas.openxmlformats.org/officeDocument/2006/relationships/hyperlink" Target="https://en.wikipedia.org/wiki/Gross_anatomy" TargetMode="External"/><Relationship Id="rId48" Type="http://schemas.openxmlformats.org/officeDocument/2006/relationships/hyperlink" Target="https://en.wikipedia.org/wiki/Vagina" TargetMode="External"/><Relationship Id="rId56" Type="http://schemas.openxmlformats.org/officeDocument/2006/relationships/hyperlink" Target="https://en.wikipedia.org/wiki/Seminal_vesicles" TargetMode="External"/><Relationship Id="rId64" Type="http://schemas.openxmlformats.org/officeDocument/2006/relationships/hyperlink" Target="https://en.wikipedia.org/wiki/Prostate#cite_note-Grays2016-5" TargetMode="External"/><Relationship Id="rId69" Type="http://schemas.openxmlformats.org/officeDocument/2006/relationships/hyperlink" Target="https://en.wikipedia.org/wiki/Magnetic_resonance_imaging" TargetMode="External"/><Relationship Id="rId77" Type="http://schemas.openxmlformats.org/officeDocument/2006/relationships/hyperlink" Target="https://en.wikipedia.org/wiki/Fibrous_tissue" TargetMode="External"/><Relationship Id="rId8" Type="http://schemas.openxmlformats.org/officeDocument/2006/relationships/hyperlink" Target="https://en.wikipedia.org/wiki/The_Prostate" TargetMode="External"/><Relationship Id="rId51" Type="http://schemas.openxmlformats.org/officeDocument/2006/relationships/hyperlink" Target="https://en.wikipedia.org/wiki/Sperm_motility" TargetMode="External"/><Relationship Id="rId72" Type="http://schemas.openxmlformats.org/officeDocument/2006/relationships/hyperlink" Target="https://en.wikipedia.org/wiki/Prostate#cite_note-prostate-cancer1-8" TargetMode="External"/><Relationship Id="rId3" Type="http://schemas.openxmlformats.org/officeDocument/2006/relationships/hyperlink" Target="https://en.wikipedia.org/wiki/Prostate" TargetMode="External"/><Relationship Id="rId12" Type="http://schemas.openxmlformats.org/officeDocument/2006/relationships/hyperlink" Target="https://en.wikipedia.org/wiki/Urethra" TargetMode="External"/><Relationship Id="rId17" Type="http://schemas.openxmlformats.org/officeDocument/2006/relationships/hyperlink" Target="https://en.wikipedia.org/wiki/Vein" TargetMode="External"/><Relationship Id="rId25" Type="http://schemas.openxmlformats.org/officeDocument/2006/relationships/hyperlink" Target="https://en.wikipedia.org/wiki/Internal_iliac_lymph_nodes" TargetMode="External"/><Relationship Id="rId33" Type="http://schemas.openxmlformats.org/officeDocument/2006/relationships/hyperlink" Target="https://bioportal.bioontology.org/ontologies/FMA/?p=classes&amp;conceptid=http%3A%2F%2Fpurl.org%2Fsig%2Font%2Ffma%2Ffma9600" TargetMode="External"/><Relationship Id="rId38" Type="http://schemas.openxmlformats.org/officeDocument/2006/relationships/hyperlink" Target="https://en.wikipedia.org/wiki/Male_accessory_gland" TargetMode="External"/><Relationship Id="rId46" Type="http://schemas.openxmlformats.org/officeDocument/2006/relationships/hyperlink" Target="https://en.wikipedia.org/wiki/Semen" TargetMode="External"/><Relationship Id="rId59" Type="http://schemas.openxmlformats.org/officeDocument/2006/relationships/hyperlink" Target="https://en.wikipedia.org/wiki/Walnut" TargetMode="External"/><Relationship Id="rId67" Type="http://schemas.openxmlformats.org/officeDocument/2006/relationships/hyperlink" Target="https://en.wikipedia.org/wiki/Medical_imaging" TargetMode="External"/><Relationship Id="rId20" Type="http://schemas.openxmlformats.org/officeDocument/2006/relationships/hyperlink" Target="https://en.wikipedia.org/wiki/Vesical_venous_plexus" TargetMode="External"/><Relationship Id="rId41" Type="http://schemas.openxmlformats.org/officeDocument/2006/relationships/hyperlink" Target="https://en.wikipedia.org/wiki/Prostate#cite_note-2" TargetMode="External"/><Relationship Id="rId54" Type="http://schemas.openxmlformats.org/officeDocument/2006/relationships/hyperlink" Target="https://en.wikipedia.org/wiki/Prostate_cancer" TargetMode="External"/><Relationship Id="rId62" Type="http://schemas.openxmlformats.org/officeDocument/2006/relationships/hyperlink" Target="https://en.wikipedia.org/wiki/Prostatic_urethra" TargetMode="External"/><Relationship Id="rId70" Type="http://schemas.openxmlformats.org/officeDocument/2006/relationships/hyperlink" Target="https://en.wikipedia.org/wiki/Prostatic_cancers" TargetMode="External"/><Relationship Id="rId75" Type="http://schemas.openxmlformats.org/officeDocument/2006/relationships/hyperlink" Target="https://en.wikipedia.org/wiki/Stroma_(animal_tissue)" TargetMode="External"/><Relationship Id="rId1" Type="http://schemas.openxmlformats.org/officeDocument/2006/relationships/notesMaster" Target="../notesMasters/notesMaster1.xml"/><Relationship Id="rId6" Type="http://schemas.openxmlformats.org/officeDocument/2006/relationships/hyperlink" Target="https://en.wikipedia.org/w/index.php?title=Prostate&amp;action=history" TargetMode="External"/><Relationship Id="rId15" Type="http://schemas.openxmlformats.org/officeDocument/2006/relationships/hyperlink" Target="https://en.wikipedia.org/wiki/Inferior_vesical_artery" TargetMode="External"/><Relationship Id="rId23" Type="http://schemas.openxmlformats.org/officeDocument/2006/relationships/hyperlink" Target="https://en.wikipedia.org/wiki/Inferior_hypogastric_plexus" TargetMode="External"/><Relationship Id="rId28" Type="http://schemas.openxmlformats.org/officeDocument/2006/relationships/hyperlink" Target="https://meshb.nlm.nih.gov/record/ui?ui=D011467" TargetMode="External"/><Relationship Id="rId36" Type="http://schemas.openxmlformats.org/officeDocument/2006/relationships/hyperlink" Target="https://en.wikipedia.org/wiki/Help:IPA/English" TargetMode="External"/><Relationship Id="rId49" Type="http://schemas.openxmlformats.org/officeDocument/2006/relationships/hyperlink" Target="https://en.wikipedia.org/wiki/Sperm" TargetMode="External"/><Relationship Id="rId57" Type="http://schemas.openxmlformats.org/officeDocument/2006/relationships/hyperlink" Target="https://en.wikipedia.org/w/index.php?title=Prostate&amp;action=edit&amp;section=1" TargetMode="External"/><Relationship Id="rId10" Type="http://schemas.openxmlformats.org/officeDocument/2006/relationships/hyperlink" Target="https://en.wikipedia.org/wiki/Embryology" TargetMode="External"/><Relationship Id="rId31" Type="http://schemas.openxmlformats.org/officeDocument/2006/relationships/hyperlink" Target="https://ta2viewer.openanatomy.org/?id=3637" TargetMode="External"/><Relationship Id="rId44" Type="http://schemas.openxmlformats.org/officeDocument/2006/relationships/hyperlink" Target="https://en.wikipedia.org/wiki/Microanatomy" TargetMode="External"/><Relationship Id="rId52" Type="http://schemas.openxmlformats.org/officeDocument/2006/relationships/hyperlink" Target="https://en.wikipedia.org/wiki/Benign_prostatic_hyperplasia" TargetMode="External"/><Relationship Id="rId60" Type="http://schemas.openxmlformats.org/officeDocument/2006/relationships/hyperlink" Target="https://en.wikipedia.org/wiki/Prostate#cite_note-Wheaters2013-3" TargetMode="External"/><Relationship Id="rId65" Type="http://schemas.openxmlformats.org/officeDocument/2006/relationships/hyperlink" Target="https://en.wikipedia.org/wiki/Prostate#cite_note-:0-6" TargetMode="External"/><Relationship Id="rId73" Type="http://schemas.openxmlformats.org/officeDocument/2006/relationships/hyperlink" Target="https://en.wikipedia.org/wiki/Prostate#cite_note-pmid18343454-9" TargetMode="External"/><Relationship Id="rId4" Type="http://schemas.openxmlformats.org/officeDocument/2006/relationships/hyperlink" Target="https://en.wikipedia.org/wiki/Talk:Prostate" TargetMode="External"/><Relationship Id="rId9" Type="http://schemas.openxmlformats.org/officeDocument/2006/relationships/hyperlink" Target="https://en.wikipedia.org/wiki/Prostration" TargetMode="External"/><Relationship Id="rId13" Type="http://schemas.openxmlformats.org/officeDocument/2006/relationships/hyperlink" Target="https://en.wikipedia.org/wiki/Artery" TargetMode="External"/><Relationship Id="rId18" Type="http://schemas.openxmlformats.org/officeDocument/2006/relationships/hyperlink" Target="https://en.wikipedia.org/wiki/Prostatic_venous_plexus" TargetMode="External"/><Relationship Id="rId39" Type="http://schemas.openxmlformats.org/officeDocument/2006/relationships/hyperlink" Target="https://en.wikipedia.org/wiki/Male_reproductive_system" TargetMode="External"/><Relationship Id="rId34" Type="http://schemas.openxmlformats.org/officeDocument/2006/relationships/hyperlink" Target="https://en.wikipedia.org/wiki/Anatomical_terminology" TargetMode="External"/><Relationship Id="rId50" Type="http://schemas.openxmlformats.org/officeDocument/2006/relationships/hyperlink" Target="https://en.wikipedia.org/wiki/Smooth_muscle" TargetMode="External"/><Relationship Id="rId55" Type="http://schemas.openxmlformats.org/officeDocument/2006/relationships/hyperlink" Target="https://en.wikipedia.org/wiki/Ancient_Greek" TargetMode="External"/><Relationship Id="rId76" Type="http://schemas.openxmlformats.org/officeDocument/2006/relationships/hyperlink" Target="https://en.wikipedia.org/wiki/Muscle" TargetMode="External"/><Relationship Id="rId7" Type="http://schemas.openxmlformats.org/officeDocument/2006/relationships/hyperlink" Target="https://en.wikipedia.org/wiki/Skene%27s_gland" TargetMode="External"/><Relationship Id="rId71" Type="http://schemas.openxmlformats.org/officeDocument/2006/relationships/hyperlink" Target="https://en.wikipedia.org/wiki/Prostate#cite_note-urologymatch1-7" TargetMode="External"/><Relationship Id="rId2" Type="http://schemas.openxmlformats.org/officeDocument/2006/relationships/slide" Target="../slides/slide12.xml"/><Relationship Id="rId29" Type="http://schemas.openxmlformats.org/officeDocument/2006/relationships/hyperlink" Target="https://en.wikipedia.org/wiki/Terminologia_Anatomic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27.09.2023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Where a faculty/presenter has no relationships to disclose, indicate Not Applicable under Relationships with Financial Sponsors.</a:t>
            </a:r>
          </a:p>
          <a:p>
            <a:pPr lvl="0"/>
            <a:endParaRPr lang="en-US"/>
          </a:p>
          <a:p>
            <a:pPr lvl="0"/>
            <a:r>
              <a:rPr lang="en-US"/>
              <a:t>Complete this slide for the primary presenter and ALL co-presenters if applicable.</a:t>
            </a:r>
          </a:p>
          <a:p>
            <a:pPr lvl="0"/>
            <a:endParaRPr lang="en-US"/>
          </a:p>
          <a:p>
            <a:pPr lvl="0"/>
            <a:r>
              <a:rPr lang="en-US"/>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80496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15</a:t>
            </a:fld>
            <a:endParaRPr lang="en-US"/>
          </a:p>
        </p:txBody>
      </p:sp>
    </p:spTree>
    <p:extLst>
      <p:ext uri="{BB962C8B-B14F-4D97-AF65-F5344CB8AC3E}">
        <p14:creationId xmlns:p14="http://schemas.microsoft.com/office/powerpoint/2010/main" val="292980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16</a:t>
            </a:fld>
            <a:endParaRPr lang="en-US"/>
          </a:p>
        </p:txBody>
      </p:sp>
    </p:spTree>
    <p:extLst>
      <p:ext uri="{BB962C8B-B14F-4D97-AF65-F5344CB8AC3E}">
        <p14:creationId xmlns:p14="http://schemas.microsoft.com/office/powerpoint/2010/main" val="335080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variety of lifestyle changes may be suggested for patients with non-bothersome symptoms. These can include the following: – Fluid restriction, particularly prior to bedtime – Avoidance of caffeinated beverages, alcohol, and spicy foods – Avoidance/monitoring of some drugs (e.g., diuretics, decongestants, antihistamines, antidepressants) – Timed or organized voiding (bladder retraining) – Avoidance or treatment of constipation – Weight loss and prevention or treatment of conditions associated with metabolic syndrome – Pelvic floor physical therapy (PFPT) in cases of suspected non-relaxing pelvic floor dysfunction (causing LUTS, pelvic and or genital pain, bowel and sexual dysfunction, etc.) or overactive bladder and/or urinary incontinence (Kegel exercises, urge suppression, etc.) </a:t>
            </a:r>
          </a:p>
          <a:p>
            <a:endParaRPr lang="en-CA" dirty="0"/>
          </a:p>
          <a:p>
            <a:r>
              <a:rPr lang="en-CA" dirty="0"/>
              <a:t>Diagnostic guidelines The committee recommended minor revisions in regard to diagnostic considerations as outlined in the 2018 CUA BPH guideline.1 1.1. Mandatory In the initial evaluation of a man presenting with LUTS, the evaluation of symptom severity and bother is essential. Medical history should include relevant prior and current illnesses, as well as prior surgery and trauma. Current medication, including over-the-counter drugs and </a:t>
            </a:r>
            <a:r>
              <a:rPr lang="en-CA" dirty="0" err="1"/>
              <a:t>phytotherapeutic</a:t>
            </a:r>
            <a:r>
              <a:rPr lang="en-CA" dirty="0"/>
              <a:t> agents, must be reviewed. A focused physical examination, including a digital rectal exam (DRE), is also mandatory. Urinalysis is required to rule out diagnoses other than BPH that may cause LUTS and may require additional diagnostic tests.1-3,5,6,7 – History – Physical examination including DRE – Urinalysis 1.2. Recommended Symptom inventory (should include bother assessment) A formal symptom inventory (e.g., International Prostate Symptom Score [IPSS] or AUA Symptom Index [AUA-SI]) is recommended for an objective assessment of symptoms at CUAJ – CUA Guideline </a:t>
            </a:r>
            <a:r>
              <a:rPr lang="en-CA" dirty="0" err="1"/>
              <a:t>Elterman</a:t>
            </a:r>
            <a:r>
              <a:rPr lang="en-CA" dirty="0"/>
              <a:t> et al CUA guideline: BPH/LUTS 3 © 2022 Canadian Urological Association initial consultation, for follow up of symptom evolution for those on watchful waiting, and for evaluation of response to treatment.8-11 PSA Testing of prostate-specific antigen (PSA) should be offered to patients who have at least a 10-year life expectancy and for whom knowledge of the presence of prostate cancer would change management, as well as those for whom PSA measurement may change the management of their voiding symptoms (</a:t>
            </a:r>
            <a:r>
              <a:rPr lang="en-CA" dirty="0" err="1"/>
              <a:t>ie</a:t>
            </a:r>
            <a:r>
              <a:rPr lang="en-CA" dirty="0"/>
              <a:t>. estimate for prostate volume which may lead to more precise measurements). Among patients without prostate cancer, serum PSA may also be a useful surrogate marker of prostate size and may also predict risk of BPH progression.12,13 1.3. Optional In cases where the physician feels diagnostic uncertainty exists, it is reasonable to proceed with one or more of the following: – Serum creatinine – Urine cytology – Uroflowmetry – Post-void residual (PVR) – Voiding diary (recommend frequency volume chart for men with suspected nocturnal polyuria) – Obstructive sleep apnea (OSA) screening for men with nocturia over the age of 50 (STOP BANG questionnaire) – Sexual function questionnaire 1.4. Not recommended The following diagnostic modalities are not recommended in the routine initial evaluation of a typical patient with BPH-associated LUTS. These investigations may be required in patients with another indication, such as hematuria, diagnostic uncertainty, DRE abnormalities, poor response to medical therapy, or for surgical planning. – Cytology – Cystoscopy – Urodynamics – Radiological evaluation of upper urinary tract – Prostate ultrasound – Prostate biopsy</a:t>
            </a:r>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17</a:t>
            </a:fld>
            <a:endParaRPr lang="en-US"/>
          </a:p>
        </p:txBody>
      </p:sp>
    </p:spTree>
    <p:extLst>
      <p:ext uri="{BB962C8B-B14F-4D97-AF65-F5344CB8AC3E}">
        <p14:creationId xmlns:p14="http://schemas.microsoft.com/office/powerpoint/2010/main" val="273328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variety of lifestyle changes may be suggested for patients with non-bothersome symptoms. These can include the following: – Fluid restriction, particularly prior to bedtime – Avoidance of caffeinated beverages, alcohol, and spicy foods – Avoidance/monitoring of some drugs (e.g., diuretics, decongestants, antihistamines, antidepressants) – Timed or organized voiding (bladder retraining) – Avoidance or treatment of constipation – Weight loss and prevention or treatment of conditions associated with metabolic syndrome – Pelvic floor physical therapy (PFPT) in cases of suspected non-relaxing pelvic floor dysfunction (causing LUTS, pelvic and or genital pain, bowel and sexual dysfunction, etc.) or overactive bladder and/or urinary incontinence (Kegel exercises, urge suppression, etc.) </a:t>
            </a:r>
          </a:p>
          <a:p>
            <a:endParaRPr lang="en-CA" dirty="0"/>
          </a:p>
          <a:p>
            <a:r>
              <a:rPr lang="en-CA" dirty="0"/>
              <a:t>Diagnostic guidelines The committee recommended minor revisions in regard to diagnostic considerations as outlined in the 2018 CUA BPH guideline.1 1.1. Mandatory In the initial evaluation of a man presenting with LUTS, the evaluation of symptom severity and bother is essential. Medical history should include relevant prior and current illnesses, as well as prior surgery and trauma. Current medication, including over-the-counter drugs and </a:t>
            </a:r>
            <a:r>
              <a:rPr lang="en-CA" dirty="0" err="1"/>
              <a:t>phytotherapeutic</a:t>
            </a:r>
            <a:r>
              <a:rPr lang="en-CA" dirty="0"/>
              <a:t> agents, must be reviewed. A focused physical examination, including a digital rectal exam (DRE), is also mandatory. Urinalysis is required to rule out diagnoses other than BPH that may cause LUTS and may require additional diagnostic tests.1-3,5,6,7 – History – Physical examination including DRE – Urinalysis 1.2. Recommended Symptom inventory (should include bother assessment) A formal symptom inventory (e.g., International Prostate Symptom Score [IPSS] or AUA Symptom Index [AUA-SI]) is recommended for an objective assessment of symptoms at CUAJ – CUA Guideline </a:t>
            </a:r>
            <a:r>
              <a:rPr lang="en-CA" dirty="0" err="1"/>
              <a:t>Elterman</a:t>
            </a:r>
            <a:r>
              <a:rPr lang="en-CA" dirty="0"/>
              <a:t> et al CUA guideline: BPH/LUTS 3 © 2022 Canadian Urological Association initial consultation, for follow up of symptom evolution for those on watchful waiting, and for evaluation of response to treatment.8-11 PSA Testing of prostate-specific antigen (PSA) should be offered to patients who have at least a 10-year life expectancy and for whom knowledge of the presence of prostate cancer would change management, as well as those for whom PSA measurement may change the management of their voiding symptoms (</a:t>
            </a:r>
            <a:r>
              <a:rPr lang="en-CA" dirty="0" err="1"/>
              <a:t>ie</a:t>
            </a:r>
            <a:r>
              <a:rPr lang="en-CA" dirty="0"/>
              <a:t>. estimate for prostate volume which may lead to more precise measurements). Among patients without prostate cancer, serum PSA may also be a useful surrogate marker of prostate size and may also predict risk of BPH progression.12,13 1.3. Optional In cases where the physician feels diagnostic uncertainty exists, it is reasonable to proceed with one or more of the following: – Serum creatinine – Urine cytology – Uroflowmetry – Post-void residual (PVR) – Voiding diary (recommend frequency volume chart for men with suspected nocturnal polyuria) – Obstructive sleep apnea (OSA) screening for men with nocturia over the age of 50 (STOP BANG questionnaire) – Sexual function questionnaire 1.4. Not recommended The following diagnostic modalities are not recommended in the routine initial evaluation of a typical patient with BPH-associated LUTS. These investigations may be required in patients with another indication, such as hematuria, diagnostic uncertainty, DRE abnormalities, poor response to medical therapy, or for surgical planning. – Cytology – Cystoscopy – Urodynamics – Radiological evaluation of upper urinary tract – Prostate ultrasound – Prostate biopsy</a:t>
            </a:r>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18</a:t>
            </a:fld>
            <a:endParaRPr lang="en-US"/>
          </a:p>
        </p:txBody>
      </p:sp>
    </p:spTree>
    <p:extLst>
      <p:ext uri="{BB962C8B-B14F-4D97-AF65-F5344CB8AC3E}">
        <p14:creationId xmlns:p14="http://schemas.microsoft.com/office/powerpoint/2010/main" val="411947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variety of lifestyle changes may be suggested for patients with non-bothersome symptoms. These can include the following: – Fluid restriction, particularly prior to bedtime – Avoidance of caffeinated beverages, alcohol, and spicy foods – Avoidance/monitoring of some drugs (e.g., diuretics, decongestants, antihistamines, antidepressants) – Timed or organized voiding (bladder retraining) – Avoidance or treatment of constipation – Weight loss and prevention or treatment of conditions associated with metabolic syndrome – Pelvic floor physical therapy (PFPT) in cases of suspected non-relaxing pelvic floor dysfunction (causing LUTS, pelvic and or genital pain, bowel and sexual dysfunction, etc.) or overactive bladder and/or urinary incontinence (Kegel exercises, urge suppression, etc.) </a:t>
            </a:r>
          </a:p>
          <a:p>
            <a:endParaRPr lang="en-CA" dirty="0"/>
          </a:p>
          <a:p>
            <a:r>
              <a:rPr lang="en-CA" dirty="0"/>
              <a:t>Diagnostic guidelines The committee recommended minor revisions in regard to diagnostic considerations as outlined in the 2018 CUA BPH guideline.1 1.1. Mandatory In the initial evaluation of a man presenting with LUTS, the evaluation of symptom severity and bother is essential. Medical history should include relevant prior and current illnesses, as well as prior surgery and trauma. Current medication, including over-the-counter drugs and </a:t>
            </a:r>
            <a:r>
              <a:rPr lang="en-CA" dirty="0" err="1"/>
              <a:t>phytotherapeutic</a:t>
            </a:r>
            <a:r>
              <a:rPr lang="en-CA" dirty="0"/>
              <a:t> agents, must be reviewed. A focused physical examination, including a digital rectal exam (DRE), is also mandatory. Urinalysis is required to rule out diagnoses other than BPH that may cause LUTS and may require additional diagnostic tests.1-3,5,6,7 – History – Physical examination including DRE – Urinalysis 1.2. Recommended Symptom inventory (should include bother assessment) A formal symptom inventory (e.g., International Prostate Symptom Score [IPSS] or AUA Symptom Index [AUA-SI]) is recommended for an objective assessment of symptoms at CUAJ – CUA Guideline </a:t>
            </a:r>
            <a:r>
              <a:rPr lang="en-CA" dirty="0" err="1"/>
              <a:t>Elterman</a:t>
            </a:r>
            <a:r>
              <a:rPr lang="en-CA" dirty="0"/>
              <a:t> et al CUA guideline: BPH/LUTS 3 © 2022 Canadian Urological Association initial consultation, for follow up of symptom evolution for those on watchful waiting, and for evaluation of response to treatment.8-11 PSA Testing of prostate-specific antigen (PSA) should be offered to patients who have at least a 10-year life expectancy and for whom knowledge of the presence of prostate cancer would change management, as well as those for whom PSA measurement may change the management of their voiding symptoms (</a:t>
            </a:r>
            <a:r>
              <a:rPr lang="en-CA" dirty="0" err="1"/>
              <a:t>ie</a:t>
            </a:r>
            <a:r>
              <a:rPr lang="en-CA" dirty="0"/>
              <a:t>. estimate for prostate volume which may lead to more precise measurements). Among patients without prostate cancer, serum PSA may also be a useful surrogate marker of prostate size and may also predict risk of BPH progression.12,13 1.3. Optional In cases where the physician feels diagnostic uncertainty exists, it is reasonable to proceed with one or more of the following: – Serum creatinine – Urine cytology – Uroflowmetry – Post-void residual (PVR) – Voiding diary (recommend frequency volume chart for men with suspected nocturnal polyuria) – Obstructive sleep apnea (OSA) screening for men with nocturia over the age of 50 (STOP BANG questionnaire) – Sexual function questionnaire 1.4. Not recommended The following diagnostic modalities are not recommended in the routine initial evaluation of a typical patient with BPH-associated LUTS. These investigations may be required in patients with another indication, such as hematuria, diagnostic uncertainty, DRE abnormalities, poor response to medical therapy, or for surgical planning. – Cytology – Cystoscopy – Urodynamics – Radiological evaluation of upper urinary tract – Prostate ultrasound – Prostate biopsy</a:t>
            </a:r>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19</a:t>
            </a:fld>
            <a:endParaRPr lang="en-US"/>
          </a:p>
        </p:txBody>
      </p:sp>
    </p:spTree>
    <p:extLst>
      <p:ext uri="{BB962C8B-B14F-4D97-AF65-F5344CB8AC3E}">
        <p14:creationId xmlns:p14="http://schemas.microsoft.com/office/powerpoint/2010/main" val="176989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20</a:t>
            </a:fld>
            <a:endParaRPr lang="en-US"/>
          </a:p>
        </p:txBody>
      </p:sp>
    </p:spTree>
    <p:extLst>
      <p:ext uri="{BB962C8B-B14F-4D97-AF65-F5344CB8AC3E}">
        <p14:creationId xmlns:p14="http://schemas.microsoft.com/office/powerpoint/2010/main" val="321737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080808"/>
                </a:solidFill>
                <a:effectLst/>
                <a:latin typeface="mayo-sans"/>
              </a:rPr>
              <a:t>Prostatitis is a disorder of the prostate gland usually associated with inflammation. Prostatitis often causes painful or difficult urination, as well as pain in the groin, pelvic area or genitals. Bacterial infections cause some but not all cases of prostatitis.</a:t>
            </a:r>
          </a:p>
          <a:p>
            <a:pPr algn="l"/>
            <a:r>
              <a:rPr lang="en-CA" b="0" i="0" dirty="0">
                <a:solidFill>
                  <a:srgbClr val="080808"/>
                </a:solidFill>
                <a:effectLst/>
                <a:latin typeface="mayo-sans"/>
              </a:rPr>
              <a:t>The prostate gland, about the size of a walnut, is located just below the bladder in men. It surrounds the top portion of the tube that drains urine from the bladder (urethra). The prostate and other sex glands produce the fluid that transports sperm during ejaculation (semen).</a:t>
            </a:r>
          </a:p>
          <a:p>
            <a:pPr algn="l"/>
            <a:r>
              <a:rPr lang="en-CA" b="1" i="0" dirty="0">
                <a:solidFill>
                  <a:srgbClr val="080808"/>
                </a:solidFill>
                <a:effectLst/>
                <a:latin typeface="mayo-sans"/>
              </a:rPr>
              <a:t>Types</a:t>
            </a:r>
          </a:p>
          <a:p>
            <a:pPr algn="l"/>
            <a:r>
              <a:rPr lang="en-CA" b="0" i="0" dirty="0">
                <a:solidFill>
                  <a:srgbClr val="080808"/>
                </a:solidFill>
                <a:effectLst/>
                <a:latin typeface="mayo-sans"/>
              </a:rPr>
              <a:t>There are generally four types of prostatitis:</a:t>
            </a:r>
          </a:p>
          <a:p>
            <a:pPr algn="l">
              <a:buFont typeface="Arial" panose="020B0604020202020204" pitchFamily="34" charset="0"/>
              <a:buChar char="•"/>
            </a:pPr>
            <a:r>
              <a:rPr lang="en-CA" b="1" i="0" dirty="0">
                <a:solidFill>
                  <a:srgbClr val="080808"/>
                </a:solidFill>
                <a:effectLst/>
                <a:latin typeface="mayo-sans"/>
              </a:rPr>
              <a:t>Acute bacterial prostatitis,</a:t>
            </a:r>
            <a:r>
              <a:rPr lang="en-CA" b="0" i="0" dirty="0">
                <a:solidFill>
                  <a:srgbClr val="080808"/>
                </a:solidFill>
                <a:effectLst/>
                <a:latin typeface="mayo-sans"/>
              </a:rPr>
              <a:t> a bacterial infection of the prostate usually with sudden, severe symptoms</a:t>
            </a:r>
          </a:p>
          <a:p>
            <a:pPr algn="l">
              <a:buFont typeface="Arial" panose="020B0604020202020204" pitchFamily="34" charset="0"/>
              <a:buChar char="•"/>
            </a:pPr>
            <a:r>
              <a:rPr lang="en-CA" b="1" i="0" dirty="0">
                <a:solidFill>
                  <a:srgbClr val="080808"/>
                </a:solidFill>
                <a:effectLst/>
                <a:latin typeface="mayo-sans"/>
              </a:rPr>
              <a:t>Chronic bacterial prostatitis,</a:t>
            </a:r>
            <a:r>
              <a:rPr lang="en-CA" b="0" i="0" dirty="0">
                <a:solidFill>
                  <a:srgbClr val="080808"/>
                </a:solidFill>
                <a:effectLst/>
                <a:latin typeface="mayo-sans"/>
              </a:rPr>
              <a:t> ongoing or recurring bacterial infection usually with less severe symptoms</a:t>
            </a:r>
          </a:p>
          <a:p>
            <a:pPr algn="l">
              <a:buFont typeface="Arial" panose="020B0604020202020204" pitchFamily="34" charset="0"/>
              <a:buChar char="•"/>
            </a:pPr>
            <a:r>
              <a:rPr lang="en-CA" b="1" i="0" dirty="0">
                <a:solidFill>
                  <a:srgbClr val="080808"/>
                </a:solidFill>
                <a:effectLst/>
                <a:latin typeface="mayo-sans"/>
              </a:rPr>
              <a:t>Chronic prostatitis/chronic pelvic pain syndrome,</a:t>
            </a:r>
            <a:r>
              <a:rPr lang="en-CA" b="0" i="0" dirty="0">
                <a:solidFill>
                  <a:srgbClr val="080808"/>
                </a:solidFill>
                <a:effectLst/>
                <a:latin typeface="mayo-sans"/>
              </a:rPr>
              <a:t> ongoing or recurring pelvic pain and urinary tract symptoms with no evidence of infection</a:t>
            </a:r>
          </a:p>
          <a:p>
            <a:pPr algn="l">
              <a:buFont typeface="Arial" panose="020B0604020202020204" pitchFamily="34" charset="0"/>
              <a:buChar char="•"/>
            </a:pPr>
            <a:r>
              <a:rPr lang="en-CA" b="1" i="0" dirty="0">
                <a:solidFill>
                  <a:srgbClr val="080808"/>
                </a:solidFill>
                <a:effectLst/>
                <a:latin typeface="mayo-sans"/>
              </a:rPr>
              <a:t>Asymptomatic inflammatory prostatitis,</a:t>
            </a:r>
            <a:r>
              <a:rPr lang="en-CA" b="0" i="0" dirty="0">
                <a:solidFill>
                  <a:srgbClr val="080808"/>
                </a:solidFill>
                <a:effectLst/>
                <a:latin typeface="mayo-sans"/>
              </a:rPr>
              <a:t> signs of an inflamed prostate with no symptoms</a:t>
            </a:r>
          </a:p>
          <a:p>
            <a:pPr algn="l"/>
            <a:r>
              <a:rPr lang="en-CA" b="1" i="0" dirty="0">
                <a:solidFill>
                  <a:srgbClr val="080808"/>
                </a:solidFill>
                <a:effectLst/>
                <a:latin typeface="mayo-sans"/>
              </a:rPr>
              <a:t>Products &amp; Services</a:t>
            </a:r>
          </a:p>
          <a:p>
            <a:pPr algn="l">
              <a:buFont typeface="Arial" panose="020B0604020202020204" pitchFamily="34" charset="0"/>
              <a:buChar char="•"/>
            </a:pPr>
            <a:r>
              <a:rPr lang="en-CA" b="0" i="0" dirty="0">
                <a:solidFill>
                  <a:srgbClr val="0057B8"/>
                </a:solidFill>
                <a:effectLst/>
                <a:latin typeface="mayo-sans"/>
                <a:hlinkClick r:id="rId3"/>
              </a:rPr>
              <a:t>Book: Man Overboard!</a:t>
            </a:r>
            <a:endParaRPr lang="en-CA" b="0" i="0" dirty="0">
              <a:solidFill>
                <a:srgbClr val="080808"/>
              </a:solidFill>
              <a:effectLst/>
              <a:latin typeface="mayo-sans"/>
            </a:endParaRPr>
          </a:p>
          <a:p>
            <a:pPr algn="l"/>
            <a:r>
              <a:rPr lang="en-CA" b="0" i="0" dirty="0">
                <a:solidFill>
                  <a:srgbClr val="080808"/>
                </a:solidFill>
                <a:effectLst/>
                <a:latin typeface="Helvetica" pitchFamily="2" charset="0"/>
              </a:rPr>
              <a:t>Show more products from Mayo Clinic</a:t>
            </a:r>
          </a:p>
          <a:p>
            <a:pPr algn="l"/>
            <a:r>
              <a:rPr lang="en-CA" b="1" i="0" dirty="0">
                <a:solidFill>
                  <a:srgbClr val="080808"/>
                </a:solidFill>
                <a:effectLst/>
                <a:latin typeface="mayo-display"/>
              </a:rPr>
              <a:t>Symptoms</a:t>
            </a:r>
          </a:p>
          <a:p>
            <a:pPr algn="l"/>
            <a:r>
              <a:rPr lang="en-CA" b="0" i="0" dirty="0">
                <a:solidFill>
                  <a:srgbClr val="080808"/>
                </a:solidFill>
                <a:effectLst/>
                <a:latin typeface="mayo-sans"/>
              </a:rPr>
              <a:t>Signs and symptoms of prostatitis can vary depending on the type of disorder. They may include:</a:t>
            </a:r>
          </a:p>
          <a:p>
            <a:pPr algn="l">
              <a:buFont typeface="Arial" panose="020B0604020202020204" pitchFamily="34" charset="0"/>
              <a:buChar char="•"/>
            </a:pPr>
            <a:r>
              <a:rPr lang="en-CA" b="0" i="0" dirty="0">
                <a:solidFill>
                  <a:srgbClr val="080808"/>
                </a:solidFill>
                <a:effectLst/>
                <a:latin typeface="mayo-sans"/>
              </a:rPr>
              <a:t>Pain or burning sensation when urinating (dysuria)</a:t>
            </a:r>
          </a:p>
          <a:p>
            <a:pPr algn="l">
              <a:buFont typeface="Arial" panose="020B0604020202020204" pitchFamily="34" charset="0"/>
              <a:buChar char="•"/>
            </a:pPr>
            <a:r>
              <a:rPr lang="en-CA" b="0" i="0" dirty="0">
                <a:solidFill>
                  <a:srgbClr val="080808"/>
                </a:solidFill>
                <a:effectLst/>
                <a:latin typeface="mayo-sans"/>
              </a:rPr>
              <a:t>Difficulty urinating, such as dribbling or hesitant urination</a:t>
            </a:r>
          </a:p>
          <a:p>
            <a:pPr algn="l">
              <a:buFont typeface="Arial" panose="020B0604020202020204" pitchFamily="34" charset="0"/>
              <a:buChar char="•"/>
            </a:pPr>
            <a:r>
              <a:rPr lang="en-CA" b="0" i="0" dirty="0">
                <a:solidFill>
                  <a:srgbClr val="080808"/>
                </a:solidFill>
                <a:effectLst/>
                <a:latin typeface="mayo-sans"/>
              </a:rPr>
              <a:t>Frequent urination, particularly at night (nocturia)</a:t>
            </a:r>
          </a:p>
          <a:p>
            <a:pPr algn="l">
              <a:buFont typeface="Arial" panose="020B0604020202020204" pitchFamily="34" charset="0"/>
              <a:buChar char="•"/>
            </a:pPr>
            <a:r>
              <a:rPr lang="en-CA" b="0" i="0" dirty="0">
                <a:solidFill>
                  <a:srgbClr val="080808"/>
                </a:solidFill>
                <a:effectLst/>
                <a:latin typeface="mayo-sans"/>
              </a:rPr>
              <a:t>Urgent need to urinate</a:t>
            </a:r>
          </a:p>
          <a:p>
            <a:pPr algn="l">
              <a:buFont typeface="Arial" panose="020B0604020202020204" pitchFamily="34" charset="0"/>
              <a:buChar char="•"/>
            </a:pPr>
            <a:r>
              <a:rPr lang="en-CA" b="0" i="0" dirty="0">
                <a:solidFill>
                  <a:srgbClr val="080808"/>
                </a:solidFill>
                <a:effectLst/>
                <a:latin typeface="mayo-sans"/>
              </a:rPr>
              <a:t>Cloudy urine</a:t>
            </a:r>
          </a:p>
          <a:p>
            <a:pPr algn="l">
              <a:buFont typeface="Arial" panose="020B0604020202020204" pitchFamily="34" charset="0"/>
              <a:buChar char="•"/>
            </a:pPr>
            <a:r>
              <a:rPr lang="en-CA" b="0" i="0" dirty="0">
                <a:solidFill>
                  <a:srgbClr val="080808"/>
                </a:solidFill>
                <a:effectLst/>
                <a:latin typeface="mayo-sans"/>
              </a:rPr>
              <a:t>Blood in the urine</a:t>
            </a:r>
          </a:p>
          <a:p>
            <a:pPr algn="l">
              <a:buFont typeface="Arial" panose="020B0604020202020204" pitchFamily="34" charset="0"/>
              <a:buChar char="•"/>
            </a:pPr>
            <a:r>
              <a:rPr lang="en-CA" b="0" i="0" dirty="0">
                <a:solidFill>
                  <a:srgbClr val="080808"/>
                </a:solidFill>
                <a:effectLst/>
                <a:latin typeface="mayo-sans"/>
              </a:rPr>
              <a:t>Pain in the abdomen, groin or lower back</a:t>
            </a:r>
          </a:p>
          <a:p>
            <a:pPr algn="l">
              <a:buFont typeface="Arial" panose="020B0604020202020204" pitchFamily="34" charset="0"/>
              <a:buChar char="•"/>
            </a:pPr>
            <a:r>
              <a:rPr lang="en-CA" b="0" i="0" dirty="0">
                <a:solidFill>
                  <a:srgbClr val="080808"/>
                </a:solidFill>
                <a:effectLst/>
                <a:latin typeface="mayo-sans"/>
              </a:rPr>
              <a:t>Pain in the area between the scrotum and rectum (perineum)</a:t>
            </a:r>
          </a:p>
          <a:p>
            <a:pPr algn="l">
              <a:buFont typeface="Arial" panose="020B0604020202020204" pitchFamily="34" charset="0"/>
              <a:buChar char="•"/>
            </a:pPr>
            <a:r>
              <a:rPr lang="en-CA" b="0" i="0" dirty="0">
                <a:solidFill>
                  <a:srgbClr val="080808"/>
                </a:solidFill>
                <a:effectLst/>
                <a:latin typeface="mayo-sans"/>
              </a:rPr>
              <a:t>Pain or discomfort of the penis or testicles</a:t>
            </a:r>
          </a:p>
          <a:p>
            <a:pPr algn="l">
              <a:buFont typeface="Arial" panose="020B0604020202020204" pitchFamily="34" charset="0"/>
              <a:buChar char="•"/>
            </a:pPr>
            <a:r>
              <a:rPr lang="en-CA" b="0" i="0" dirty="0">
                <a:solidFill>
                  <a:srgbClr val="080808"/>
                </a:solidFill>
                <a:effectLst/>
                <a:latin typeface="mayo-sans"/>
              </a:rPr>
              <a:t>Painful ejaculation</a:t>
            </a:r>
          </a:p>
          <a:p>
            <a:pPr algn="l">
              <a:buFont typeface="Arial" panose="020B0604020202020204" pitchFamily="34" charset="0"/>
              <a:buChar char="•"/>
            </a:pPr>
            <a:r>
              <a:rPr lang="en-CA" b="0" i="0" dirty="0">
                <a:solidFill>
                  <a:srgbClr val="080808"/>
                </a:solidFill>
                <a:effectLst/>
                <a:latin typeface="mayo-sans"/>
              </a:rPr>
              <a:t>Fever, chills, muscle aches and other flu-like symptoms (with acute bacterial prostatitis)</a:t>
            </a:r>
          </a:p>
          <a:p>
            <a:pPr algn="l"/>
            <a:r>
              <a:rPr lang="en-CA" b="1" i="0" dirty="0">
                <a:solidFill>
                  <a:srgbClr val="080808"/>
                </a:solidFill>
                <a:effectLst/>
                <a:latin typeface="mayo-sans"/>
              </a:rPr>
              <a:t>When to see a doctor</a:t>
            </a:r>
          </a:p>
          <a:p>
            <a:pPr algn="l"/>
            <a:r>
              <a:rPr lang="en-CA" b="0" i="0" dirty="0">
                <a:solidFill>
                  <a:srgbClr val="080808"/>
                </a:solidFill>
                <a:effectLst/>
                <a:latin typeface="mayo-sans"/>
              </a:rPr>
              <a:t>Several conditions can contribute to the signs and symptoms associated with prostatitis. It's important to get an accurate diagnosis and treatment as soon as possible.</a:t>
            </a:r>
          </a:p>
          <a:p>
            <a:pPr algn="l"/>
            <a:r>
              <a:rPr lang="en-CA" b="0" i="0" dirty="0">
                <a:solidFill>
                  <a:srgbClr val="080808"/>
                </a:solidFill>
                <a:effectLst/>
                <a:latin typeface="mayo-sans"/>
              </a:rPr>
              <a:t>Get immediate care if you have any of the following:</a:t>
            </a:r>
          </a:p>
          <a:p>
            <a:pPr algn="l">
              <a:buFont typeface="Arial" panose="020B0604020202020204" pitchFamily="34" charset="0"/>
              <a:buChar char="•"/>
            </a:pPr>
            <a:r>
              <a:rPr lang="en-CA" b="0" i="0" dirty="0">
                <a:solidFill>
                  <a:srgbClr val="080808"/>
                </a:solidFill>
                <a:effectLst/>
                <a:latin typeface="mayo-sans"/>
              </a:rPr>
              <a:t>Inability to urinate</a:t>
            </a:r>
          </a:p>
          <a:p>
            <a:pPr algn="l">
              <a:buFont typeface="Arial" panose="020B0604020202020204" pitchFamily="34" charset="0"/>
              <a:buChar char="•"/>
            </a:pPr>
            <a:r>
              <a:rPr lang="en-CA" b="0" i="0" dirty="0">
                <a:solidFill>
                  <a:srgbClr val="080808"/>
                </a:solidFill>
                <a:effectLst/>
                <a:latin typeface="mayo-sans"/>
              </a:rPr>
              <a:t>Painful or difficult urination, accompanied by fever</a:t>
            </a:r>
          </a:p>
          <a:p>
            <a:pPr algn="l">
              <a:buFont typeface="Arial" panose="020B0604020202020204" pitchFamily="34" charset="0"/>
              <a:buChar char="•"/>
            </a:pPr>
            <a:r>
              <a:rPr lang="en-CA" b="0" i="0" dirty="0">
                <a:solidFill>
                  <a:srgbClr val="080808"/>
                </a:solidFill>
                <a:effectLst/>
                <a:latin typeface="mayo-sans"/>
              </a:rPr>
              <a:t>Blood in your urine</a:t>
            </a:r>
          </a:p>
          <a:p>
            <a:pPr algn="l">
              <a:buFont typeface="Arial" panose="020B0604020202020204" pitchFamily="34" charset="0"/>
              <a:buChar char="•"/>
            </a:pPr>
            <a:r>
              <a:rPr lang="en-CA" b="0" i="0" dirty="0">
                <a:solidFill>
                  <a:srgbClr val="080808"/>
                </a:solidFill>
                <a:effectLst/>
                <a:latin typeface="mayo-sans"/>
              </a:rPr>
              <a:t>Severe discomfort or pain in the pelvic area or genitals</a:t>
            </a:r>
          </a:p>
          <a:p>
            <a:pPr algn="l"/>
            <a:r>
              <a:rPr lang="en-CA" b="0" i="0" u="none" strike="noStrike" dirty="0">
                <a:solidFill>
                  <a:srgbClr val="FFFFFF"/>
                </a:solidFill>
                <a:effectLst/>
                <a:latin typeface="mayo-sans"/>
                <a:hlinkClick r:id="rId4"/>
              </a:rPr>
              <a:t>Request an appointment</a:t>
            </a:r>
            <a:endParaRPr lang="en-CA" b="1" i="0" dirty="0">
              <a:solidFill>
                <a:srgbClr val="080808"/>
              </a:solidFill>
              <a:effectLst/>
              <a:latin typeface="Helvetica" pitchFamily="2" charset="0"/>
            </a:endParaRPr>
          </a:p>
          <a:p>
            <a:pPr algn="l"/>
            <a:r>
              <a:rPr lang="en-CA" b="0" i="0" dirty="0">
                <a:solidFill>
                  <a:srgbClr val="080808"/>
                </a:solidFill>
                <a:effectLst/>
                <a:latin typeface="Helvetica" pitchFamily="2" charset="0"/>
              </a:rPr>
              <a:t> </a:t>
            </a:r>
          </a:p>
          <a:p>
            <a:pPr algn="l"/>
            <a:r>
              <a:rPr lang="en-CA" b="1" i="0" dirty="0">
                <a:solidFill>
                  <a:srgbClr val="080808"/>
                </a:solidFill>
                <a:effectLst/>
                <a:latin typeface="mayo-display"/>
              </a:rPr>
              <a:t>From Mayo Clinic to your inbox</a:t>
            </a:r>
          </a:p>
          <a:p>
            <a:pPr algn="l"/>
            <a:r>
              <a:rPr lang="en-CA" b="0" i="0" dirty="0">
                <a:solidFill>
                  <a:srgbClr val="080808"/>
                </a:solidFill>
                <a:effectLst/>
                <a:latin typeface="mayo-sans"/>
              </a:rPr>
              <a:t>Sign up for free and stay up to date on research advancements, health tips, current health topics, and expertise on managing health. </a:t>
            </a:r>
            <a:r>
              <a:rPr lang="en-CA" b="0" i="0" dirty="0">
                <a:solidFill>
                  <a:srgbClr val="080808"/>
                </a:solidFill>
                <a:effectLst/>
                <a:latin typeface="mayo-sans"/>
                <a:hlinkClick r:id="rId5"/>
              </a:rPr>
              <a:t>Click here for an email preview.</a:t>
            </a:r>
            <a:endParaRPr lang="en-CA" b="0" i="0" dirty="0">
              <a:solidFill>
                <a:srgbClr val="080808"/>
              </a:solidFill>
              <a:effectLst/>
              <a:latin typeface="mayo-sans"/>
            </a:endParaRPr>
          </a:p>
          <a:p>
            <a:pPr algn="l"/>
            <a:r>
              <a:rPr lang="en-CA" b="0" i="0" dirty="0">
                <a:solidFill>
                  <a:srgbClr val="080808"/>
                </a:solidFill>
                <a:effectLst/>
                <a:latin typeface="Helvetica" pitchFamily="2" charset="0"/>
              </a:rPr>
              <a:t>Email</a:t>
            </a:r>
          </a:p>
          <a:p>
            <a:pPr algn="l"/>
            <a:r>
              <a:rPr lang="en-CA" b="0" i="0" dirty="0">
                <a:solidFill>
                  <a:srgbClr val="080808"/>
                </a:solidFill>
                <a:effectLst/>
                <a:latin typeface="Helvetica" pitchFamily="2" charset="0"/>
              </a:rPr>
              <a:t>Learn more about Mayo Clinic’s use of </a:t>
            </a:r>
            <a:r>
              <a:rPr lang="en-CA" b="0" i="0" dirty="0" err="1">
                <a:solidFill>
                  <a:srgbClr val="080808"/>
                </a:solidFill>
                <a:effectLst/>
                <a:latin typeface="Helvetica" pitchFamily="2" charset="0"/>
              </a:rPr>
              <a:t>data.Subscribe</a:t>
            </a:r>
            <a:r>
              <a:rPr lang="en-CA" b="0" i="0" dirty="0">
                <a:solidFill>
                  <a:srgbClr val="080808"/>
                </a:solidFill>
                <a:effectLst/>
                <a:latin typeface="Helvetica" pitchFamily="2" charset="0"/>
              </a:rPr>
              <a:t>!</a:t>
            </a:r>
          </a:p>
          <a:p>
            <a:pPr algn="l"/>
            <a:r>
              <a:rPr lang="en-CA" b="1" i="0" dirty="0">
                <a:solidFill>
                  <a:srgbClr val="080808"/>
                </a:solidFill>
                <a:effectLst/>
                <a:latin typeface="mayo-display"/>
              </a:rPr>
              <a:t>Causes</a:t>
            </a:r>
          </a:p>
          <a:p>
            <a:pPr algn="l"/>
            <a:r>
              <a:rPr lang="en-CA" b="1" i="0" dirty="0">
                <a:solidFill>
                  <a:srgbClr val="080808"/>
                </a:solidFill>
                <a:effectLst/>
                <a:latin typeface="mayo-sans"/>
              </a:rPr>
              <a:t>Prostate </a:t>
            </a:r>
            <a:r>
              <a:rPr lang="en-CA" b="1" i="0" dirty="0" err="1">
                <a:solidFill>
                  <a:srgbClr val="080808"/>
                </a:solidFill>
                <a:effectLst/>
                <a:latin typeface="mayo-sans"/>
              </a:rPr>
              <a:t>gland</a:t>
            </a:r>
            <a:r>
              <a:rPr lang="en-CA" b="0" i="0" dirty="0" err="1">
                <a:solidFill>
                  <a:srgbClr val="0057B8"/>
                </a:solidFill>
                <a:effectLst/>
                <a:latin typeface="mayo-sans"/>
              </a:rPr>
              <a:t>Enlarge</a:t>
            </a:r>
            <a:r>
              <a:rPr lang="en-CA" b="0" i="0" dirty="0">
                <a:solidFill>
                  <a:srgbClr val="0057B8"/>
                </a:solidFill>
                <a:effectLst/>
                <a:latin typeface="mayo-sans"/>
              </a:rPr>
              <a:t> image</a:t>
            </a:r>
            <a:endParaRPr lang="en-CA" b="0" i="0" dirty="0">
              <a:solidFill>
                <a:srgbClr val="080808"/>
              </a:solidFill>
              <a:effectLst/>
              <a:latin typeface="Helvetica" pitchFamily="2" charset="0"/>
            </a:endParaRPr>
          </a:p>
          <a:p>
            <a:pPr algn="l"/>
            <a:r>
              <a:rPr lang="en-CA" b="0" i="0" dirty="0">
                <a:solidFill>
                  <a:srgbClr val="080808"/>
                </a:solidFill>
                <a:effectLst/>
                <a:latin typeface="mayo-sans"/>
              </a:rPr>
              <a:t>Causes vary depending on the type of prostatitis.</a:t>
            </a:r>
          </a:p>
          <a:p>
            <a:pPr algn="l">
              <a:buFont typeface="Arial" panose="020B0604020202020204" pitchFamily="34" charset="0"/>
              <a:buChar char="•"/>
            </a:pPr>
            <a:r>
              <a:rPr lang="en-CA" b="1" i="0" dirty="0">
                <a:solidFill>
                  <a:srgbClr val="080808"/>
                </a:solidFill>
                <a:effectLst/>
                <a:latin typeface="mayo-sans"/>
              </a:rPr>
              <a:t>Acute bacterial prostatitis</a:t>
            </a:r>
            <a:r>
              <a:rPr lang="en-CA" b="0" i="0" dirty="0">
                <a:solidFill>
                  <a:srgbClr val="080808"/>
                </a:solidFill>
                <a:effectLst/>
                <a:latin typeface="mayo-sans"/>
              </a:rPr>
              <a:t> is usually caused by common strains of bacteria. The infection may have spread from other parts of the urinary or reproductive systems.</a:t>
            </a:r>
          </a:p>
          <a:p>
            <a:pPr algn="l">
              <a:buFont typeface="Arial" panose="020B0604020202020204" pitchFamily="34" charset="0"/>
              <a:buChar char="•"/>
            </a:pPr>
            <a:r>
              <a:rPr lang="en-CA" b="1" i="0" dirty="0">
                <a:solidFill>
                  <a:srgbClr val="080808"/>
                </a:solidFill>
                <a:effectLst/>
                <a:latin typeface="mayo-sans"/>
              </a:rPr>
              <a:t>Chronic bacterial prostatitis</a:t>
            </a:r>
            <a:r>
              <a:rPr lang="en-CA" b="0" i="0" dirty="0">
                <a:solidFill>
                  <a:srgbClr val="080808"/>
                </a:solidFill>
                <a:effectLst/>
                <a:latin typeface="mayo-sans"/>
              </a:rPr>
              <a:t> generally has the same cause as acute bacterial infection. It may occur when treatment for an acute infection isn't long enough or fails to kill all the bacteria.</a:t>
            </a:r>
          </a:p>
          <a:p>
            <a:pPr algn="l">
              <a:buFont typeface="Arial" panose="020B0604020202020204" pitchFamily="34" charset="0"/>
              <a:buChar char="•"/>
            </a:pPr>
            <a:r>
              <a:rPr lang="en-CA" b="1" i="0" dirty="0">
                <a:solidFill>
                  <a:srgbClr val="080808"/>
                </a:solidFill>
                <a:effectLst/>
                <a:latin typeface="mayo-sans"/>
              </a:rPr>
              <a:t>Chronic prostatitis/chronic pelvic pain syndrome</a:t>
            </a:r>
            <a:r>
              <a:rPr lang="en-CA" b="0" i="0" dirty="0">
                <a:solidFill>
                  <a:srgbClr val="080808"/>
                </a:solidFill>
                <a:effectLst/>
                <a:latin typeface="mayo-sans"/>
              </a:rPr>
              <a:t> is not well understood. Research suggests that multiple factors may collectively play a role. These include previous infection, nervous system dysfunction, immune system dysfunction, psychological stress or irregular hormone activity.</a:t>
            </a:r>
          </a:p>
          <a:p>
            <a:pPr algn="l">
              <a:buFont typeface="Arial" panose="020B0604020202020204" pitchFamily="34" charset="0"/>
              <a:buChar char="•"/>
            </a:pPr>
            <a:r>
              <a:rPr lang="en-CA" b="1" i="0" dirty="0">
                <a:solidFill>
                  <a:srgbClr val="080808"/>
                </a:solidFill>
                <a:effectLst/>
                <a:latin typeface="mayo-sans"/>
              </a:rPr>
              <a:t>Asymptomatic inflammatory prostatitis,</a:t>
            </a:r>
            <a:r>
              <a:rPr lang="en-CA" b="0" i="0" dirty="0">
                <a:solidFill>
                  <a:srgbClr val="080808"/>
                </a:solidFill>
                <a:effectLst/>
                <a:latin typeface="mayo-sans"/>
              </a:rPr>
              <a:t> which has no known cause, is generally found only during an exam for other medical conditions and is not treated.</a:t>
            </a:r>
          </a:p>
          <a:p>
            <a:pPr algn="l"/>
            <a:r>
              <a:rPr lang="en-CA" b="1" i="0" dirty="0">
                <a:solidFill>
                  <a:srgbClr val="080808"/>
                </a:solidFill>
                <a:effectLst/>
                <a:latin typeface="mayo-sans"/>
              </a:rPr>
              <a:t>More Information</a:t>
            </a:r>
          </a:p>
          <a:p>
            <a:pPr algn="l">
              <a:buFont typeface="Arial" panose="020B0604020202020204" pitchFamily="34" charset="0"/>
              <a:buChar char="•"/>
            </a:pPr>
            <a:r>
              <a:rPr lang="en-CA" b="0" i="0" dirty="0">
                <a:solidFill>
                  <a:srgbClr val="0057B8"/>
                </a:solidFill>
                <a:effectLst/>
                <a:latin typeface="mayo-sans"/>
                <a:hlinkClick r:id="rId6"/>
              </a:rPr>
              <a:t>Recurrent prostate infection</a:t>
            </a:r>
            <a:endParaRPr lang="en-CA" b="0" i="0" dirty="0">
              <a:solidFill>
                <a:srgbClr val="080808"/>
              </a:solidFill>
              <a:effectLst/>
              <a:latin typeface="mayo-sans"/>
            </a:endParaRPr>
          </a:p>
          <a:p>
            <a:pPr algn="l"/>
            <a:r>
              <a:rPr lang="en-CA" b="1" i="0" dirty="0">
                <a:solidFill>
                  <a:srgbClr val="080808"/>
                </a:solidFill>
                <a:effectLst/>
                <a:latin typeface="mayo-display"/>
              </a:rPr>
              <a:t>Risk factors</a:t>
            </a:r>
          </a:p>
          <a:p>
            <a:pPr algn="l"/>
            <a:r>
              <a:rPr lang="en-CA" b="0" i="0" dirty="0">
                <a:solidFill>
                  <a:srgbClr val="080808"/>
                </a:solidFill>
                <a:effectLst/>
                <a:latin typeface="mayo-sans"/>
              </a:rPr>
              <a:t>Risk factors for prostatitis include:</a:t>
            </a:r>
          </a:p>
          <a:p>
            <a:pPr algn="l">
              <a:buFont typeface="Arial" panose="020B0604020202020204" pitchFamily="34" charset="0"/>
              <a:buChar char="•"/>
            </a:pPr>
            <a:r>
              <a:rPr lang="en-CA" b="0" i="0" dirty="0">
                <a:solidFill>
                  <a:srgbClr val="080808"/>
                </a:solidFill>
                <a:effectLst/>
                <a:latin typeface="mayo-sans"/>
              </a:rPr>
              <a:t>Young or middle-aged adulthood</a:t>
            </a:r>
          </a:p>
          <a:p>
            <a:pPr algn="l">
              <a:buFont typeface="Arial" panose="020B0604020202020204" pitchFamily="34" charset="0"/>
              <a:buChar char="•"/>
            </a:pPr>
            <a:r>
              <a:rPr lang="en-CA" b="0" i="0" dirty="0">
                <a:solidFill>
                  <a:srgbClr val="080808"/>
                </a:solidFill>
                <a:effectLst/>
                <a:latin typeface="mayo-sans"/>
              </a:rPr>
              <a:t>Previous prostatitis</a:t>
            </a:r>
          </a:p>
          <a:p>
            <a:pPr algn="l">
              <a:buFont typeface="Arial" panose="020B0604020202020204" pitchFamily="34" charset="0"/>
              <a:buChar char="•"/>
            </a:pPr>
            <a:r>
              <a:rPr lang="en-CA" b="0" i="0" dirty="0">
                <a:solidFill>
                  <a:srgbClr val="080808"/>
                </a:solidFill>
                <a:effectLst/>
                <a:latin typeface="mayo-sans"/>
              </a:rPr>
              <a:t>Infection of the urinary or reproductive system</a:t>
            </a:r>
          </a:p>
          <a:p>
            <a:pPr algn="l">
              <a:buFont typeface="Arial" panose="020B0604020202020204" pitchFamily="34" charset="0"/>
              <a:buChar char="•"/>
            </a:pPr>
            <a:r>
              <a:rPr lang="en-CA" b="0" i="0" dirty="0">
                <a:solidFill>
                  <a:srgbClr val="080808"/>
                </a:solidFill>
                <a:effectLst/>
                <a:latin typeface="mayo-sans"/>
              </a:rPr>
              <a:t>HIV infection or AIDS</a:t>
            </a:r>
          </a:p>
          <a:p>
            <a:pPr algn="l">
              <a:buFont typeface="Arial" panose="020B0604020202020204" pitchFamily="34" charset="0"/>
              <a:buChar char="•"/>
            </a:pPr>
            <a:r>
              <a:rPr lang="en-CA" b="0" i="0" dirty="0">
                <a:solidFill>
                  <a:srgbClr val="080808"/>
                </a:solidFill>
                <a:effectLst/>
                <a:latin typeface="mayo-sans"/>
              </a:rPr>
              <a:t>Use of a tube inserted into the urethra to drain the bladder (urinary catheter)</a:t>
            </a:r>
          </a:p>
          <a:p>
            <a:pPr algn="l">
              <a:buFont typeface="Arial" panose="020B0604020202020204" pitchFamily="34" charset="0"/>
              <a:buChar char="•"/>
            </a:pPr>
            <a:r>
              <a:rPr lang="en-CA" b="0" i="0" dirty="0">
                <a:solidFill>
                  <a:srgbClr val="080808"/>
                </a:solidFill>
                <a:effectLst/>
                <a:latin typeface="mayo-sans"/>
              </a:rPr>
              <a:t>Diagnostic sampling of prostate tissue (biopsy)</a:t>
            </a:r>
          </a:p>
          <a:p>
            <a:pPr algn="l"/>
            <a:r>
              <a:rPr lang="en-CA" b="0" i="0" dirty="0">
                <a:solidFill>
                  <a:srgbClr val="080808"/>
                </a:solidFill>
                <a:effectLst/>
                <a:latin typeface="mayo-sans"/>
              </a:rPr>
              <a:t>Additional risk factors for chronic prostatitis/chronic pelvic pain syndrome may include:</a:t>
            </a:r>
          </a:p>
          <a:p>
            <a:pPr algn="l">
              <a:buFont typeface="Arial" panose="020B0604020202020204" pitchFamily="34" charset="0"/>
              <a:buChar char="•"/>
            </a:pPr>
            <a:r>
              <a:rPr lang="en-CA" b="0" i="0" dirty="0">
                <a:solidFill>
                  <a:srgbClr val="080808"/>
                </a:solidFill>
                <a:effectLst/>
                <a:latin typeface="mayo-sans"/>
              </a:rPr>
              <a:t>Psychological stress</a:t>
            </a:r>
          </a:p>
          <a:p>
            <a:pPr algn="l">
              <a:buFont typeface="Arial" panose="020B0604020202020204" pitchFamily="34" charset="0"/>
              <a:buChar char="•"/>
            </a:pPr>
            <a:r>
              <a:rPr lang="en-CA" b="0" i="0" dirty="0">
                <a:solidFill>
                  <a:srgbClr val="080808"/>
                </a:solidFill>
                <a:effectLst/>
                <a:latin typeface="mayo-sans"/>
              </a:rPr>
              <a:t>Nerve damage in the pelvic region due to surgery or trauma</a:t>
            </a:r>
          </a:p>
          <a:p>
            <a:pPr algn="l"/>
            <a:r>
              <a:rPr lang="en-CA" b="1" i="0" dirty="0">
                <a:solidFill>
                  <a:srgbClr val="080808"/>
                </a:solidFill>
                <a:effectLst/>
                <a:latin typeface="mayo-display"/>
              </a:rPr>
              <a:t>Complications</a:t>
            </a:r>
          </a:p>
          <a:p>
            <a:pPr algn="l"/>
            <a:r>
              <a:rPr lang="en-CA" b="0" i="0" dirty="0">
                <a:solidFill>
                  <a:srgbClr val="080808"/>
                </a:solidFill>
                <a:effectLst/>
                <a:latin typeface="mayo-sans"/>
              </a:rPr>
              <a:t>Complications of acute or chronic prostatitis can include:</a:t>
            </a:r>
          </a:p>
          <a:p>
            <a:pPr algn="l">
              <a:buFont typeface="Arial" panose="020B0604020202020204" pitchFamily="34" charset="0"/>
              <a:buChar char="•"/>
            </a:pPr>
            <a:r>
              <a:rPr lang="en-CA" b="0" i="0" dirty="0">
                <a:solidFill>
                  <a:srgbClr val="080808"/>
                </a:solidFill>
                <a:effectLst/>
                <a:latin typeface="mayo-sans"/>
              </a:rPr>
              <a:t>Bacterial infection of the blood (bacteremia)</a:t>
            </a:r>
          </a:p>
          <a:p>
            <a:pPr algn="l">
              <a:buFont typeface="Arial" panose="020B0604020202020204" pitchFamily="34" charset="0"/>
              <a:buChar char="•"/>
            </a:pPr>
            <a:r>
              <a:rPr lang="en-CA" b="0" i="0" dirty="0">
                <a:solidFill>
                  <a:srgbClr val="080808"/>
                </a:solidFill>
                <a:effectLst/>
                <a:latin typeface="mayo-sans"/>
              </a:rPr>
              <a:t>Inflammation of the coiled tube attached to the back of the testicle (epididymitis)</a:t>
            </a:r>
          </a:p>
          <a:p>
            <a:pPr algn="l">
              <a:buFont typeface="Arial" panose="020B0604020202020204" pitchFamily="34" charset="0"/>
              <a:buChar char="•"/>
            </a:pPr>
            <a:r>
              <a:rPr lang="en-CA" b="0" i="0" dirty="0">
                <a:solidFill>
                  <a:srgbClr val="080808"/>
                </a:solidFill>
                <a:effectLst/>
                <a:latin typeface="mayo-sans"/>
              </a:rPr>
              <a:t>Pus-filled cavity in the prostate (prostatic abscess)</a:t>
            </a:r>
          </a:p>
          <a:p>
            <a:pPr algn="l">
              <a:buFont typeface="Arial" panose="020B0604020202020204" pitchFamily="34" charset="0"/>
              <a:buChar char="•"/>
            </a:pPr>
            <a:r>
              <a:rPr lang="en-CA" b="0" i="0" dirty="0">
                <a:solidFill>
                  <a:srgbClr val="080808"/>
                </a:solidFill>
                <a:effectLst/>
                <a:latin typeface="mayo-sans"/>
              </a:rPr>
              <a:t>Infection that spreads to the upper pelvic bone or lower spine</a:t>
            </a:r>
          </a:p>
          <a:p>
            <a:pPr algn="l"/>
            <a:r>
              <a:rPr lang="en-CA" b="0" i="0" dirty="0">
                <a:solidFill>
                  <a:srgbClr val="080808"/>
                </a:solidFill>
                <a:effectLst/>
                <a:latin typeface="mayo-sans"/>
              </a:rPr>
              <a:t>Complications of chronic prostatitis/chronic pelvic pain syndrome may include:</a:t>
            </a:r>
          </a:p>
          <a:p>
            <a:pPr algn="l">
              <a:buFont typeface="Arial" panose="020B0604020202020204" pitchFamily="34" charset="0"/>
              <a:buChar char="•"/>
            </a:pPr>
            <a:r>
              <a:rPr lang="en-CA" b="0" i="0" dirty="0">
                <a:solidFill>
                  <a:srgbClr val="080808"/>
                </a:solidFill>
                <a:effectLst/>
                <a:latin typeface="mayo-sans"/>
              </a:rPr>
              <a:t>Anxiety or depression</a:t>
            </a:r>
          </a:p>
          <a:p>
            <a:pPr algn="l">
              <a:buFont typeface="Arial" panose="020B0604020202020204" pitchFamily="34" charset="0"/>
              <a:buChar char="•"/>
            </a:pPr>
            <a:r>
              <a:rPr lang="en-CA" b="0" i="0" dirty="0">
                <a:solidFill>
                  <a:srgbClr val="080808"/>
                </a:solidFill>
                <a:effectLst/>
                <a:latin typeface="mayo-sans"/>
              </a:rPr>
              <a:t>Sexual dysfunction, such as the inability to get and maintain an erection (erectile dysfunction)</a:t>
            </a:r>
          </a:p>
          <a:p>
            <a:pPr algn="l">
              <a:buFont typeface="Arial" panose="020B0604020202020204" pitchFamily="34" charset="0"/>
              <a:buChar char="•"/>
            </a:pPr>
            <a:r>
              <a:rPr lang="en-CA" b="0" i="0" dirty="0">
                <a:solidFill>
                  <a:srgbClr val="080808"/>
                </a:solidFill>
                <a:effectLst/>
                <a:latin typeface="mayo-sans"/>
              </a:rPr>
              <a:t>Changes in sperm and semen that may cause infertility</a:t>
            </a:r>
          </a:p>
          <a:p>
            <a:pPr algn="l"/>
            <a:r>
              <a:rPr lang="en-CA" b="0" i="0" dirty="0">
                <a:solidFill>
                  <a:srgbClr val="080808"/>
                </a:solidFill>
                <a:effectLst/>
                <a:latin typeface="mayo-sans"/>
              </a:rPr>
              <a:t>There's no direct evidence that prostatitis can lead to prostate cancer. Researchers are investigating whether chronic inflammation of the prostate is a risk factor for cancer.</a:t>
            </a: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21</a:t>
            </a:fld>
            <a:endParaRPr lang="en-US"/>
          </a:p>
        </p:txBody>
      </p:sp>
    </p:spTree>
    <p:extLst>
      <p:ext uri="{BB962C8B-B14F-4D97-AF65-F5344CB8AC3E}">
        <p14:creationId xmlns:p14="http://schemas.microsoft.com/office/powerpoint/2010/main" val="344912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080808"/>
                </a:solidFill>
                <a:effectLst/>
                <a:latin typeface="mayo-sans"/>
              </a:rPr>
              <a:t>Prostatitis is a disorder of the prostate gland usually associated with inflammation. Prostatitis often causes painful or difficult urination, as well as pain in the groin, pelvic area or genitals. Bacterial infections cause some but not all cases of prostatitis.</a:t>
            </a:r>
          </a:p>
          <a:p>
            <a:pPr algn="l"/>
            <a:r>
              <a:rPr lang="en-CA" b="0" i="0" dirty="0">
                <a:solidFill>
                  <a:srgbClr val="080808"/>
                </a:solidFill>
                <a:effectLst/>
                <a:latin typeface="mayo-sans"/>
              </a:rPr>
              <a:t>The prostate gland, about the size of a walnut, is located just below the bladder in men. It surrounds the top portion of the tube that drains urine from the bladder (urethra). The prostate and other sex glands produce the fluid that transports sperm during ejaculation (semen).</a:t>
            </a:r>
          </a:p>
          <a:p>
            <a:pPr algn="l"/>
            <a:r>
              <a:rPr lang="en-CA" b="1" i="0" dirty="0">
                <a:solidFill>
                  <a:srgbClr val="080808"/>
                </a:solidFill>
                <a:effectLst/>
                <a:latin typeface="mayo-sans"/>
              </a:rPr>
              <a:t>Types</a:t>
            </a:r>
          </a:p>
          <a:p>
            <a:pPr algn="l"/>
            <a:r>
              <a:rPr lang="en-CA" b="0" i="0" dirty="0">
                <a:solidFill>
                  <a:srgbClr val="080808"/>
                </a:solidFill>
                <a:effectLst/>
                <a:latin typeface="mayo-sans"/>
              </a:rPr>
              <a:t>There are generally four types of prostatitis:</a:t>
            </a:r>
          </a:p>
          <a:p>
            <a:pPr algn="l">
              <a:buFont typeface="Arial" panose="020B0604020202020204" pitchFamily="34" charset="0"/>
              <a:buChar char="•"/>
            </a:pPr>
            <a:r>
              <a:rPr lang="en-CA" b="1" i="0" dirty="0">
                <a:solidFill>
                  <a:srgbClr val="080808"/>
                </a:solidFill>
                <a:effectLst/>
                <a:latin typeface="mayo-sans"/>
              </a:rPr>
              <a:t>Acute bacterial prostatitis,</a:t>
            </a:r>
            <a:r>
              <a:rPr lang="en-CA" b="0" i="0" dirty="0">
                <a:solidFill>
                  <a:srgbClr val="080808"/>
                </a:solidFill>
                <a:effectLst/>
                <a:latin typeface="mayo-sans"/>
              </a:rPr>
              <a:t> a bacterial infection of the prostate usually with sudden, severe symptoms</a:t>
            </a:r>
          </a:p>
          <a:p>
            <a:pPr algn="l">
              <a:buFont typeface="Arial" panose="020B0604020202020204" pitchFamily="34" charset="0"/>
              <a:buChar char="•"/>
            </a:pPr>
            <a:r>
              <a:rPr lang="en-CA" b="1" i="0" dirty="0">
                <a:solidFill>
                  <a:srgbClr val="080808"/>
                </a:solidFill>
                <a:effectLst/>
                <a:latin typeface="mayo-sans"/>
              </a:rPr>
              <a:t>Chronic bacterial prostatitis,</a:t>
            </a:r>
            <a:r>
              <a:rPr lang="en-CA" b="0" i="0" dirty="0">
                <a:solidFill>
                  <a:srgbClr val="080808"/>
                </a:solidFill>
                <a:effectLst/>
                <a:latin typeface="mayo-sans"/>
              </a:rPr>
              <a:t> ongoing or recurring bacterial infection usually with less severe symptoms</a:t>
            </a:r>
          </a:p>
          <a:p>
            <a:pPr algn="l">
              <a:buFont typeface="Arial" panose="020B0604020202020204" pitchFamily="34" charset="0"/>
              <a:buChar char="•"/>
            </a:pPr>
            <a:r>
              <a:rPr lang="en-CA" b="1" i="0" dirty="0">
                <a:solidFill>
                  <a:srgbClr val="080808"/>
                </a:solidFill>
                <a:effectLst/>
                <a:latin typeface="mayo-sans"/>
              </a:rPr>
              <a:t>Chronic prostatitis/chronic pelvic pain syndrome,</a:t>
            </a:r>
            <a:r>
              <a:rPr lang="en-CA" b="0" i="0" dirty="0">
                <a:solidFill>
                  <a:srgbClr val="080808"/>
                </a:solidFill>
                <a:effectLst/>
                <a:latin typeface="mayo-sans"/>
              </a:rPr>
              <a:t> ongoing or recurring pelvic pain and urinary tract symptoms with no evidence of infection</a:t>
            </a:r>
          </a:p>
          <a:p>
            <a:pPr algn="l">
              <a:buFont typeface="Arial" panose="020B0604020202020204" pitchFamily="34" charset="0"/>
              <a:buChar char="•"/>
            </a:pPr>
            <a:r>
              <a:rPr lang="en-CA" b="1" i="0" dirty="0">
                <a:solidFill>
                  <a:srgbClr val="080808"/>
                </a:solidFill>
                <a:effectLst/>
                <a:latin typeface="mayo-sans"/>
              </a:rPr>
              <a:t>Asymptomatic inflammatory prostatitis,</a:t>
            </a:r>
            <a:r>
              <a:rPr lang="en-CA" b="0" i="0" dirty="0">
                <a:solidFill>
                  <a:srgbClr val="080808"/>
                </a:solidFill>
                <a:effectLst/>
                <a:latin typeface="mayo-sans"/>
              </a:rPr>
              <a:t> signs of an inflamed prostate with no symptoms</a:t>
            </a:r>
          </a:p>
          <a:p>
            <a:pPr algn="l"/>
            <a:r>
              <a:rPr lang="en-CA" b="1" i="0" dirty="0">
                <a:solidFill>
                  <a:srgbClr val="080808"/>
                </a:solidFill>
                <a:effectLst/>
                <a:latin typeface="mayo-sans"/>
              </a:rPr>
              <a:t>Products &amp; Services</a:t>
            </a:r>
          </a:p>
          <a:p>
            <a:pPr algn="l">
              <a:buFont typeface="Arial" panose="020B0604020202020204" pitchFamily="34" charset="0"/>
              <a:buChar char="•"/>
            </a:pPr>
            <a:r>
              <a:rPr lang="en-CA" b="0" i="0" dirty="0">
                <a:solidFill>
                  <a:srgbClr val="0057B8"/>
                </a:solidFill>
                <a:effectLst/>
                <a:latin typeface="mayo-sans"/>
                <a:hlinkClick r:id="rId3"/>
              </a:rPr>
              <a:t>Book: Man Overboard!</a:t>
            </a:r>
            <a:endParaRPr lang="en-CA" b="0" i="0" dirty="0">
              <a:solidFill>
                <a:srgbClr val="080808"/>
              </a:solidFill>
              <a:effectLst/>
              <a:latin typeface="mayo-sans"/>
            </a:endParaRPr>
          </a:p>
          <a:p>
            <a:pPr algn="l"/>
            <a:r>
              <a:rPr lang="en-CA" b="0" i="0" dirty="0">
                <a:solidFill>
                  <a:srgbClr val="080808"/>
                </a:solidFill>
                <a:effectLst/>
                <a:latin typeface="Helvetica" pitchFamily="2" charset="0"/>
              </a:rPr>
              <a:t>Show more products from Mayo Clinic</a:t>
            </a:r>
          </a:p>
          <a:p>
            <a:pPr algn="l"/>
            <a:r>
              <a:rPr lang="en-CA" b="1" i="0" dirty="0">
                <a:solidFill>
                  <a:srgbClr val="080808"/>
                </a:solidFill>
                <a:effectLst/>
                <a:latin typeface="mayo-display"/>
              </a:rPr>
              <a:t>Symptoms</a:t>
            </a:r>
          </a:p>
          <a:p>
            <a:pPr algn="l"/>
            <a:r>
              <a:rPr lang="en-CA" b="0" i="0" dirty="0">
                <a:solidFill>
                  <a:srgbClr val="080808"/>
                </a:solidFill>
                <a:effectLst/>
                <a:latin typeface="mayo-sans"/>
              </a:rPr>
              <a:t>Signs and symptoms of prostatitis can vary depending on the type of disorder. They may include:</a:t>
            </a:r>
          </a:p>
          <a:p>
            <a:pPr algn="l">
              <a:buFont typeface="Arial" panose="020B0604020202020204" pitchFamily="34" charset="0"/>
              <a:buChar char="•"/>
            </a:pPr>
            <a:r>
              <a:rPr lang="en-CA" b="0" i="0" dirty="0">
                <a:solidFill>
                  <a:srgbClr val="080808"/>
                </a:solidFill>
                <a:effectLst/>
                <a:latin typeface="mayo-sans"/>
              </a:rPr>
              <a:t>Pain or burning sensation when urinating (dysuria)</a:t>
            </a:r>
          </a:p>
          <a:p>
            <a:pPr algn="l">
              <a:buFont typeface="Arial" panose="020B0604020202020204" pitchFamily="34" charset="0"/>
              <a:buChar char="•"/>
            </a:pPr>
            <a:r>
              <a:rPr lang="en-CA" b="0" i="0" dirty="0">
                <a:solidFill>
                  <a:srgbClr val="080808"/>
                </a:solidFill>
                <a:effectLst/>
                <a:latin typeface="mayo-sans"/>
              </a:rPr>
              <a:t>Difficulty urinating, such as dribbling or hesitant urination</a:t>
            </a:r>
          </a:p>
          <a:p>
            <a:pPr algn="l">
              <a:buFont typeface="Arial" panose="020B0604020202020204" pitchFamily="34" charset="0"/>
              <a:buChar char="•"/>
            </a:pPr>
            <a:r>
              <a:rPr lang="en-CA" b="0" i="0" dirty="0">
                <a:solidFill>
                  <a:srgbClr val="080808"/>
                </a:solidFill>
                <a:effectLst/>
                <a:latin typeface="mayo-sans"/>
              </a:rPr>
              <a:t>Frequent urination, particularly at night (nocturia)</a:t>
            </a:r>
          </a:p>
          <a:p>
            <a:pPr algn="l">
              <a:buFont typeface="Arial" panose="020B0604020202020204" pitchFamily="34" charset="0"/>
              <a:buChar char="•"/>
            </a:pPr>
            <a:r>
              <a:rPr lang="en-CA" b="0" i="0" dirty="0">
                <a:solidFill>
                  <a:srgbClr val="080808"/>
                </a:solidFill>
                <a:effectLst/>
                <a:latin typeface="mayo-sans"/>
              </a:rPr>
              <a:t>Urgent need to urinate</a:t>
            </a:r>
          </a:p>
          <a:p>
            <a:pPr algn="l">
              <a:buFont typeface="Arial" panose="020B0604020202020204" pitchFamily="34" charset="0"/>
              <a:buChar char="•"/>
            </a:pPr>
            <a:r>
              <a:rPr lang="en-CA" b="0" i="0" dirty="0">
                <a:solidFill>
                  <a:srgbClr val="080808"/>
                </a:solidFill>
                <a:effectLst/>
                <a:latin typeface="mayo-sans"/>
              </a:rPr>
              <a:t>Cloudy urine</a:t>
            </a:r>
          </a:p>
          <a:p>
            <a:pPr algn="l">
              <a:buFont typeface="Arial" panose="020B0604020202020204" pitchFamily="34" charset="0"/>
              <a:buChar char="•"/>
            </a:pPr>
            <a:r>
              <a:rPr lang="en-CA" b="0" i="0" dirty="0">
                <a:solidFill>
                  <a:srgbClr val="080808"/>
                </a:solidFill>
                <a:effectLst/>
                <a:latin typeface="mayo-sans"/>
              </a:rPr>
              <a:t>Blood in the urine</a:t>
            </a:r>
          </a:p>
          <a:p>
            <a:pPr algn="l">
              <a:buFont typeface="Arial" panose="020B0604020202020204" pitchFamily="34" charset="0"/>
              <a:buChar char="•"/>
            </a:pPr>
            <a:r>
              <a:rPr lang="en-CA" b="0" i="0" dirty="0">
                <a:solidFill>
                  <a:srgbClr val="080808"/>
                </a:solidFill>
                <a:effectLst/>
                <a:latin typeface="mayo-sans"/>
              </a:rPr>
              <a:t>Pain in the abdomen, groin or lower back</a:t>
            </a:r>
          </a:p>
          <a:p>
            <a:pPr algn="l">
              <a:buFont typeface="Arial" panose="020B0604020202020204" pitchFamily="34" charset="0"/>
              <a:buChar char="•"/>
            </a:pPr>
            <a:r>
              <a:rPr lang="en-CA" b="0" i="0" dirty="0">
                <a:solidFill>
                  <a:srgbClr val="080808"/>
                </a:solidFill>
                <a:effectLst/>
                <a:latin typeface="mayo-sans"/>
              </a:rPr>
              <a:t>Pain in the area between the scrotum and rectum (perineum)</a:t>
            </a:r>
          </a:p>
          <a:p>
            <a:pPr algn="l">
              <a:buFont typeface="Arial" panose="020B0604020202020204" pitchFamily="34" charset="0"/>
              <a:buChar char="•"/>
            </a:pPr>
            <a:r>
              <a:rPr lang="en-CA" b="0" i="0" dirty="0">
                <a:solidFill>
                  <a:srgbClr val="080808"/>
                </a:solidFill>
                <a:effectLst/>
                <a:latin typeface="mayo-sans"/>
              </a:rPr>
              <a:t>Pain or discomfort of the penis or testicles</a:t>
            </a:r>
          </a:p>
          <a:p>
            <a:pPr algn="l">
              <a:buFont typeface="Arial" panose="020B0604020202020204" pitchFamily="34" charset="0"/>
              <a:buChar char="•"/>
            </a:pPr>
            <a:r>
              <a:rPr lang="en-CA" b="0" i="0" dirty="0">
                <a:solidFill>
                  <a:srgbClr val="080808"/>
                </a:solidFill>
                <a:effectLst/>
                <a:latin typeface="mayo-sans"/>
              </a:rPr>
              <a:t>Painful ejaculation</a:t>
            </a:r>
          </a:p>
          <a:p>
            <a:pPr algn="l">
              <a:buFont typeface="Arial" panose="020B0604020202020204" pitchFamily="34" charset="0"/>
              <a:buChar char="•"/>
            </a:pPr>
            <a:r>
              <a:rPr lang="en-CA" b="0" i="0" dirty="0">
                <a:solidFill>
                  <a:srgbClr val="080808"/>
                </a:solidFill>
                <a:effectLst/>
                <a:latin typeface="mayo-sans"/>
              </a:rPr>
              <a:t>Fever, chills, muscle aches and other flu-like symptoms (with acute bacterial prostatitis)</a:t>
            </a:r>
          </a:p>
          <a:p>
            <a:pPr algn="l"/>
            <a:r>
              <a:rPr lang="en-CA" b="1" i="0" dirty="0">
                <a:solidFill>
                  <a:srgbClr val="080808"/>
                </a:solidFill>
                <a:effectLst/>
                <a:latin typeface="mayo-sans"/>
              </a:rPr>
              <a:t>When to see a doctor</a:t>
            </a:r>
          </a:p>
          <a:p>
            <a:pPr algn="l"/>
            <a:r>
              <a:rPr lang="en-CA" b="0" i="0" dirty="0">
                <a:solidFill>
                  <a:srgbClr val="080808"/>
                </a:solidFill>
                <a:effectLst/>
                <a:latin typeface="mayo-sans"/>
              </a:rPr>
              <a:t>Several conditions can contribute to the signs and symptoms associated with prostatitis. It's important to get an accurate diagnosis and treatment as soon as possible.</a:t>
            </a:r>
          </a:p>
          <a:p>
            <a:pPr algn="l"/>
            <a:r>
              <a:rPr lang="en-CA" b="0" i="0" dirty="0">
                <a:solidFill>
                  <a:srgbClr val="080808"/>
                </a:solidFill>
                <a:effectLst/>
                <a:latin typeface="mayo-sans"/>
              </a:rPr>
              <a:t>Get immediate care if you have any of the following:</a:t>
            </a:r>
          </a:p>
          <a:p>
            <a:pPr algn="l">
              <a:buFont typeface="Arial" panose="020B0604020202020204" pitchFamily="34" charset="0"/>
              <a:buChar char="•"/>
            </a:pPr>
            <a:r>
              <a:rPr lang="en-CA" b="0" i="0" dirty="0">
                <a:solidFill>
                  <a:srgbClr val="080808"/>
                </a:solidFill>
                <a:effectLst/>
                <a:latin typeface="mayo-sans"/>
              </a:rPr>
              <a:t>Inability to urinate</a:t>
            </a:r>
          </a:p>
          <a:p>
            <a:pPr algn="l">
              <a:buFont typeface="Arial" panose="020B0604020202020204" pitchFamily="34" charset="0"/>
              <a:buChar char="•"/>
            </a:pPr>
            <a:r>
              <a:rPr lang="en-CA" b="0" i="0" dirty="0">
                <a:solidFill>
                  <a:srgbClr val="080808"/>
                </a:solidFill>
                <a:effectLst/>
                <a:latin typeface="mayo-sans"/>
              </a:rPr>
              <a:t>Painful or difficult urination, accompanied by fever</a:t>
            </a:r>
          </a:p>
          <a:p>
            <a:pPr algn="l">
              <a:buFont typeface="Arial" panose="020B0604020202020204" pitchFamily="34" charset="0"/>
              <a:buChar char="•"/>
            </a:pPr>
            <a:r>
              <a:rPr lang="en-CA" b="0" i="0" dirty="0">
                <a:solidFill>
                  <a:srgbClr val="080808"/>
                </a:solidFill>
                <a:effectLst/>
                <a:latin typeface="mayo-sans"/>
              </a:rPr>
              <a:t>Blood in your urine</a:t>
            </a:r>
          </a:p>
          <a:p>
            <a:pPr algn="l">
              <a:buFont typeface="Arial" panose="020B0604020202020204" pitchFamily="34" charset="0"/>
              <a:buChar char="•"/>
            </a:pPr>
            <a:r>
              <a:rPr lang="en-CA" b="0" i="0" dirty="0">
                <a:solidFill>
                  <a:srgbClr val="080808"/>
                </a:solidFill>
                <a:effectLst/>
                <a:latin typeface="mayo-sans"/>
              </a:rPr>
              <a:t>Severe discomfort or pain in the pelvic area or genitals</a:t>
            </a:r>
          </a:p>
          <a:p>
            <a:pPr algn="l"/>
            <a:r>
              <a:rPr lang="en-CA" b="0" i="0" u="none" strike="noStrike" dirty="0">
                <a:solidFill>
                  <a:srgbClr val="FFFFFF"/>
                </a:solidFill>
                <a:effectLst/>
                <a:latin typeface="mayo-sans"/>
                <a:hlinkClick r:id="rId4"/>
              </a:rPr>
              <a:t>Request an appointment</a:t>
            </a:r>
            <a:endParaRPr lang="en-CA" b="1" i="0" dirty="0">
              <a:solidFill>
                <a:srgbClr val="080808"/>
              </a:solidFill>
              <a:effectLst/>
              <a:latin typeface="Helvetica" pitchFamily="2" charset="0"/>
            </a:endParaRPr>
          </a:p>
          <a:p>
            <a:pPr algn="l"/>
            <a:r>
              <a:rPr lang="en-CA" b="0" i="0" dirty="0">
                <a:solidFill>
                  <a:srgbClr val="080808"/>
                </a:solidFill>
                <a:effectLst/>
                <a:latin typeface="Helvetica" pitchFamily="2" charset="0"/>
              </a:rPr>
              <a:t> </a:t>
            </a:r>
          </a:p>
          <a:p>
            <a:pPr algn="l"/>
            <a:r>
              <a:rPr lang="en-CA" b="1" i="0" dirty="0">
                <a:solidFill>
                  <a:srgbClr val="080808"/>
                </a:solidFill>
                <a:effectLst/>
                <a:latin typeface="mayo-display"/>
              </a:rPr>
              <a:t>From Mayo Clinic to your inbox</a:t>
            </a:r>
          </a:p>
          <a:p>
            <a:pPr algn="l"/>
            <a:r>
              <a:rPr lang="en-CA" b="0" i="0" dirty="0">
                <a:solidFill>
                  <a:srgbClr val="080808"/>
                </a:solidFill>
                <a:effectLst/>
                <a:latin typeface="mayo-sans"/>
              </a:rPr>
              <a:t>Sign up for free and stay up to date on research advancements, health tips, current health topics, and expertise on managing health. </a:t>
            </a:r>
            <a:r>
              <a:rPr lang="en-CA" b="0" i="0" dirty="0">
                <a:solidFill>
                  <a:srgbClr val="080808"/>
                </a:solidFill>
                <a:effectLst/>
                <a:latin typeface="mayo-sans"/>
                <a:hlinkClick r:id="rId5"/>
              </a:rPr>
              <a:t>Click here for an email preview.</a:t>
            </a:r>
            <a:endParaRPr lang="en-CA" b="0" i="0" dirty="0">
              <a:solidFill>
                <a:srgbClr val="080808"/>
              </a:solidFill>
              <a:effectLst/>
              <a:latin typeface="mayo-sans"/>
            </a:endParaRPr>
          </a:p>
          <a:p>
            <a:pPr algn="l"/>
            <a:r>
              <a:rPr lang="en-CA" b="0" i="0" dirty="0">
                <a:solidFill>
                  <a:srgbClr val="080808"/>
                </a:solidFill>
                <a:effectLst/>
                <a:latin typeface="Helvetica" pitchFamily="2" charset="0"/>
              </a:rPr>
              <a:t>Email</a:t>
            </a:r>
          </a:p>
          <a:p>
            <a:pPr algn="l"/>
            <a:r>
              <a:rPr lang="en-CA" b="0" i="0" dirty="0">
                <a:solidFill>
                  <a:srgbClr val="080808"/>
                </a:solidFill>
                <a:effectLst/>
                <a:latin typeface="Helvetica" pitchFamily="2" charset="0"/>
              </a:rPr>
              <a:t>Learn more about Mayo Clinic’s use of </a:t>
            </a:r>
            <a:r>
              <a:rPr lang="en-CA" b="0" i="0" dirty="0" err="1">
                <a:solidFill>
                  <a:srgbClr val="080808"/>
                </a:solidFill>
                <a:effectLst/>
                <a:latin typeface="Helvetica" pitchFamily="2" charset="0"/>
              </a:rPr>
              <a:t>data.Subscribe</a:t>
            </a:r>
            <a:r>
              <a:rPr lang="en-CA" b="0" i="0" dirty="0">
                <a:solidFill>
                  <a:srgbClr val="080808"/>
                </a:solidFill>
                <a:effectLst/>
                <a:latin typeface="Helvetica" pitchFamily="2" charset="0"/>
              </a:rPr>
              <a:t>!</a:t>
            </a:r>
          </a:p>
          <a:p>
            <a:pPr algn="l"/>
            <a:r>
              <a:rPr lang="en-CA" b="1" i="0" dirty="0">
                <a:solidFill>
                  <a:srgbClr val="080808"/>
                </a:solidFill>
                <a:effectLst/>
                <a:latin typeface="mayo-display"/>
              </a:rPr>
              <a:t>Causes</a:t>
            </a:r>
          </a:p>
          <a:p>
            <a:pPr algn="l"/>
            <a:r>
              <a:rPr lang="en-CA" b="1" i="0" dirty="0">
                <a:solidFill>
                  <a:srgbClr val="080808"/>
                </a:solidFill>
                <a:effectLst/>
                <a:latin typeface="mayo-sans"/>
              </a:rPr>
              <a:t>Prostate </a:t>
            </a:r>
            <a:r>
              <a:rPr lang="en-CA" b="1" i="0" dirty="0" err="1">
                <a:solidFill>
                  <a:srgbClr val="080808"/>
                </a:solidFill>
                <a:effectLst/>
                <a:latin typeface="mayo-sans"/>
              </a:rPr>
              <a:t>gland</a:t>
            </a:r>
            <a:r>
              <a:rPr lang="en-CA" b="0" i="0" dirty="0" err="1">
                <a:solidFill>
                  <a:srgbClr val="0057B8"/>
                </a:solidFill>
                <a:effectLst/>
                <a:latin typeface="mayo-sans"/>
              </a:rPr>
              <a:t>Enlarge</a:t>
            </a:r>
            <a:r>
              <a:rPr lang="en-CA" b="0" i="0" dirty="0">
                <a:solidFill>
                  <a:srgbClr val="0057B8"/>
                </a:solidFill>
                <a:effectLst/>
                <a:latin typeface="mayo-sans"/>
              </a:rPr>
              <a:t> image</a:t>
            </a:r>
            <a:endParaRPr lang="en-CA" b="0" i="0" dirty="0">
              <a:solidFill>
                <a:srgbClr val="080808"/>
              </a:solidFill>
              <a:effectLst/>
              <a:latin typeface="Helvetica" pitchFamily="2" charset="0"/>
            </a:endParaRPr>
          </a:p>
          <a:p>
            <a:pPr algn="l"/>
            <a:r>
              <a:rPr lang="en-CA" b="0" i="0" dirty="0">
                <a:solidFill>
                  <a:srgbClr val="080808"/>
                </a:solidFill>
                <a:effectLst/>
                <a:latin typeface="mayo-sans"/>
              </a:rPr>
              <a:t>Causes vary depending on the type of prostatitis.</a:t>
            </a:r>
          </a:p>
          <a:p>
            <a:pPr algn="l">
              <a:buFont typeface="Arial" panose="020B0604020202020204" pitchFamily="34" charset="0"/>
              <a:buChar char="•"/>
            </a:pPr>
            <a:r>
              <a:rPr lang="en-CA" b="1" i="0" dirty="0">
                <a:solidFill>
                  <a:srgbClr val="080808"/>
                </a:solidFill>
                <a:effectLst/>
                <a:latin typeface="mayo-sans"/>
              </a:rPr>
              <a:t>Acute bacterial prostatitis</a:t>
            </a:r>
            <a:r>
              <a:rPr lang="en-CA" b="0" i="0" dirty="0">
                <a:solidFill>
                  <a:srgbClr val="080808"/>
                </a:solidFill>
                <a:effectLst/>
                <a:latin typeface="mayo-sans"/>
              </a:rPr>
              <a:t> is usually caused by common strains of bacteria. The infection may have spread from other parts of the urinary or reproductive systems.</a:t>
            </a:r>
          </a:p>
          <a:p>
            <a:pPr algn="l">
              <a:buFont typeface="Arial" panose="020B0604020202020204" pitchFamily="34" charset="0"/>
              <a:buChar char="•"/>
            </a:pPr>
            <a:r>
              <a:rPr lang="en-CA" b="1" i="0" dirty="0">
                <a:solidFill>
                  <a:srgbClr val="080808"/>
                </a:solidFill>
                <a:effectLst/>
                <a:latin typeface="mayo-sans"/>
              </a:rPr>
              <a:t>Chronic bacterial prostatitis</a:t>
            </a:r>
            <a:r>
              <a:rPr lang="en-CA" b="0" i="0" dirty="0">
                <a:solidFill>
                  <a:srgbClr val="080808"/>
                </a:solidFill>
                <a:effectLst/>
                <a:latin typeface="mayo-sans"/>
              </a:rPr>
              <a:t> generally has the same cause as acute bacterial infection. It may occur when treatment for an acute infection isn't long enough or fails to kill all the bacteria.</a:t>
            </a:r>
          </a:p>
          <a:p>
            <a:pPr algn="l">
              <a:buFont typeface="Arial" panose="020B0604020202020204" pitchFamily="34" charset="0"/>
              <a:buChar char="•"/>
            </a:pPr>
            <a:r>
              <a:rPr lang="en-CA" b="1" i="0" dirty="0">
                <a:solidFill>
                  <a:srgbClr val="080808"/>
                </a:solidFill>
                <a:effectLst/>
                <a:latin typeface="mayo-sans"/>
              </a:rPr>
              <a:t>Chronic prostatitis/chronic pelvic pain syndrome</a:t>
            </a:r>
            <a:r>
              <a:rPr lang="en-CA" b="0" i="0" dirty="0">
                <a:solidFill>
                  <a:srgbClr val="080808"/>
                </a:solidFill>
                <a:effectLst/>
                <a:latin typeface="mayo-sans"/>
              </a:rPr>
              <a:t> is not well understood. Research suggests that multiple factors may collectively play a role. These include previous infection, nervous system dysfunction, immune system dysfunction, psychological stress or irregular hormone activity.</a:t>
            </a:r>
          </a:p>
          <a:p>
            <a:pPr algn="l">
              <a:buFont typeface="Arial" panose="020B0604020202020204" pitchFamily="34" charset="0"/>
              <a:buChar char="•"/>
            </a:pPr>
            <a:r>
              <a:rPr lang="en-CA" b="1" i="0" dirty="0">
                <a:solidFill>
                  <a:srgbClr val="080808"/>
                </a:solidFill>
                <a:effectLst/>
                <a:latin typeface="mayo-sans"/>
              </a:rPr>
              <a:t>Asymptomatic inflammatory prostatitis,</a:t>
            </a:r>
            <a:r>
              <a:rPr lang="en-CA" b="0" i="0" dirty="0">
                <a:solidFill>
                  <a:srgbClr val="080808"/>
                </a:solidFill>
                <a:effectLst/>
                <a:latin typeface="mayo-sans"/>
              </a:rPr>
              <a:t> which has no known cause, is generally found only during an exam for other medical conditions and is not treated.</a:t>
            </a:r>
          </a:p>
          <a:p>
            <a:pPr algn="l"/>
            <a:r>
              <a:rPr lang="en-CA" b="1" i="0" dirty="0">
                <a:solidFill>
                  <a:srgbClr val="080808"/>
                </a:solidFill>
                <a:effectLst/>
                <a:latin typeface="mayo-sans"/>
              </a:rPr>
              <a:t>More Information</a:t>
            </a:r>
          </a:p>
          <a:p>
            <a:pPr algn="l">
              <a:buFont typeface="Arial" panose="020B0604020202020204" pitchFamily="34" charset="0"/>
              <a:buChar char="•"/>
            </a:pPr>
            <a:r>
              <a:rPr lang="en-CA" b="0" i="0" dirty="0">
                <a:solidFill>
                  <a:srgbClr val="0057B8"/>
                </a:solidFill>
                <a:effectLst/>
                <a:latin typeface="mayo-sans"/>
                <a:hlinkClick r:id="rId6"/>
              </a:rPr>
              <a:t>Recurrent prostate infection</a:t>
            </a:r>
            <a:endParaRPr lang="en-CA" b="0" i="0" dirty="0">
              <a:solidFill>
                <a:srgbClr val="080808"/>
              </a:solidFill>
              <a:effectLst/>
              <a:latin typeface="mayo-sans"/>
            </a:endParaRPr>
          </a:p>
          <a:p>
            <a:pPr algn="l"/>
            <a:r>
              <a:rPr lang="en-CA" b="1" i="0" dirty="0">
                <a:solidFill>
                  <a:srgbClr val="080808"/>
                </a:solidFill>
                <a:effectLst/>
                <a:latin typeface="mayo-display"/>
              </a:rPr>
              <a:t>Risk factors</a:t>
            </a:r>
          </a:p>
          <a:p>
            <a:pPr algn="l"/>
            <a:r>
              <a:rPr lang="en-CA" b="0" i="0" dirty="0">
                <a:solidFill>
                  <a:srgbClr val="080808"/>
                </a:solidFill>
                <a:effectLst/>
                <a:latin typeface="mayo-sans"/>
              </a:rPr>
              <a:t>Risk factors for prostatitis include:</a:t>
            </a:r>
          </a:p>
          <a:p>
            <a:pPr algn="l">
              <a:buFont typeface="Arial" panose="020B0604020202020204" pitchFamily="34" charset="0"/>
              <a:buChar char="•"/>
            </a:pPr>
            <a:r>
              <a:rPr lang="en-CA" b="0" i="0" dirty="0">
                <a:solidFill>
                  <a:srgbClr val="080808"/>
                </a:solidFill>
                <a:effectLst/>
                <a:latin typeface="mayo-sans"/>
              </a:rPr>
              <a:t>Young or middle-aged adulthood</a:t>
            </a:r>
          </a:p>
          <a:p>
            <a:pPr algn="l">
              <a:buFont typeface="Arial" panose="020B0604020202020204" pitchFamily="34" charset="0"/>
              <a:buChar char="•"/>
            </a:pPr>
            <a:r>
              <a:rPr lang="en-CA" b="0" i="0" dirty="0">
                <a:solidFill>
                  <a:srgbClr val="080808"/>
                </a:solidFill>
                <a:effectLst/>
                <a:latin typeface="mayo-sans"/>
              </a:rPr>
              <a:t>Previous prostatitis</a:t>
            </a:r>
          </a:p>
          <a:p>
            <a:pPr algn="l">
              <a:buFont typeface="Arial" panose="020B0604020202020204" pitchFamily="34" charset="0"/>
              <a:buChar char="•"/>
            </a:pPr>
            <a:r>
              <a:rPr lang="en-CA" b="0" i="0" dirty="0">
                <a:solidFill>
                  <a:srgbClr val="080808"/>
                </a:solidFill>
                <a:effectLst/>
                <a:latin typeface="mayo-sans"/>
              </a:rPr>
              <a:t>Infection of the urinary or reproductive system</a:t>
            </a:r>
          </a:p>
          <a:p>
            <a:pPr algn="l">
              <a:buFont typeface="Arial" panose="020B0604020202020204" pitchFamily="34" charset="0"/>
              <a:buChar char="•"/>
            </a:pPr>
            <a:r>
              <a:rPr lang="en-CA" b="0" i="0" dirty="0">
                <a:solidFill>
                  <a:srgbClr val="080808"/>
                </a:solidFill>
                <a:effectLst/>
                <a:latin typeface="mayo-sans"/>
              </a:rPr>
              <a:t>HIV infection or AIDS</a:t>
            </a:r>
          </a:p>
          <a:p>
            <a:pPr algn="l">
              <a:buFont typeface="Arial" panose="020B0604020202020204" pitchFamily="34" charset="0"/>
              <a:buChar char="•"/>
            </a:pPr>
            <a:r>
              <a:rPr lang="en-CA" b="0" i="0" dirty="0">
                <a:solidFill>
                  <a:srgbClr val="080808"/>
                </a:solidFill>
                <a:effectLst/>
                <a:latin typeface="mayo-sans"/>
              </a:rPr>
              <a:t>Use of a tube inserted into the urethra to drain the bladder (urinary catheter)</a:t>
            </a:r>
          </a:p>
          <a:p>
            <a:pPr algn="l">
              <a:buFont typeface="Arial" panose="020B0604020202020204" pitchFamily="34" charset="0"/>
              <a:buChar char="•"/>
            </a:pPr>
            <a:r>
              <a:rPr lang="en-CA" b="0" i="0" dirty="0">
                <a:solidFill>
                  <a:srgbClr val="080808"/>
                </a:solidFill>
                <a:effectLst/>
                <a:latin typeface="mayo-sans"/>
              </a:rPr>
              <a:t>Diagnostic sampling of prostate tissue (biopsy)</a:t>
            </a:r>
          </a:p>
          <a:p>
            <a:pPr algn="l"/>
            <a:r>
              <a:rPr lang="en-CA" b="0" i="0" dirty="0">
                <a:solidFill>
                  <a:srgbClr val="080808"/>
                </a:solidFill>
                <a:effectLst/>
                <a:latin typeface="mayo-sans"/>
              </a:rPr>
              <a:t>Additional risk factors for chronic prostatitis/chronic pelvic pain syndrome may include:</a:t>
            </a:r>
          </a:p>
          <a:p>
            <a:pPr algn="l">
              <a:buFont typeface="Arial" panose="020B0604020202020204" pitchFamily="34" charset="0"/>
              <a:buChar char="•"/>
            </a:pPr>
            <a:r>
              <a:rPr lang="en-CA" b="0" i="0" dirty="0">
                <a:solidFill>
                  <a:srgbClr val="080808"/>
                </a:solidFill>
                <a:effectLst/>
                <a:latin typeface="mayo-sans"/>
              </a:rPr>
              <a:t>Psychological stress</a:t>
            </a:r>
          </a:p>
          <a:p>
            <a:pPr algn="l">
              <a:buFont typeface="Arial" panose="020B0604020202020204" pitchFamily="34" charset="0"/>
              <a:buChar char="•"/>
            </a:pPr>
            <a:r>
              <a:rPr lang="en-CA" b="0" i="0" dirty="0">
                <a:solidFill>
                  <a:srgbClr val="080808"/>
                </a:solidFill>
                <a:effectLst/>
                <a:latin typeface="mayo-sans"/>
              </a:rPr>
              <a:t>Nerve damage in the pelvic region due to surgery or trauma</a:t>
            </a:r>
          </a:p>
          <a:p>
            <a:pPr algn="l"/>
            <a:r>
              <a:rPr lang="en-CA" b="1" i="0" dirty="0">
                <a:solidFill>
                  <a:srgbClr val="080808"/>
                </a:solidFill>
                <a:effectLst/>
                <a:latin typeface="mayo-display"/>
              </a:rPr>
              <a:t>Complications</a:t>
            </a:r>
          </a:p>
          <a:p>
            <a:pPr algn="l"/>
            <a:r>
              <a:rPr lang="en-CA" b="0" i="0" dirty="0">
                <a:solidFill>
                  <a:srgbClr val="080808"/>
                </a:solidFill>
                <a:effectLst/>
                <a:latin typeface="mayo-sans"/>
              </a:rPr>
              <a:t>Complications of acute or chronic prostatitis can include:</a:t>
            </a:r>
          </a:p>
          <a:p>
            <a:pPr algn="l">
              <a:buFont typeface="Arial" panose="020B0604020202020204" pitchFamily="34" charset="0"/>
              <a:buChar char="•"/>
            </a:pPr>
            <a:r>
              <a:rPr lang="en-CA" b="0" i="0" dirty="0">
                <a:solidFill>
                  <a:srgbClr val="080808"/>
                </a:solidFill>
                <a:effectLst/>
                <a:latin typeface="mayo-sans"/>
              </a:rPr>
              <a:t>Bacterial infection of the blood (bacteremia)</a:t>
            </a:r>
          </a:p>
          <a:p>
            <a:pPr algn="l">
              <a:buFont typeface="Arial" panose="020B0604020202020204" pitchFamily="34" charset="0"/>
              <a:buChar char="•"/>
            </a:pPr>
            <a:r>
              <a:rPr lang="en-CA" b="0" i="0" dirty="0">
                <a:solidFill>
                  <a:srgbClr val="080808"/>
                </a:solidFill>
                <a:effectLst/>
                <a:latin typeface="mayo-sans"/>
              </a:rPr>
              <a:t>Inflammation of the coiled tube attached to the back of the testicle (epididymitis)</a:t>
            </a:r>
          </a:p>
          <a:p>
            <a:pPr algn="l">
              <a:buFont typeface="Arial" panose="020B0604020202020204" pitchFamily="34" charset="0"/>
              <a:buChar char="•"/>
            </a:pPr>
            <a:r>
              <a:rPr lang="en-CA" b="0" i="0" dirty="0">
                <a:solidFill>
                  <a:srgbClr val="080808"/>
                </a:solidFill>
                <a:effectLst/>
                <a:latin typeface="mayo-sans"/>
              </a:rPr>
              <a:t>Pus-filled cavity in the prostate (prostatic abscess)</a:t>
            </a:r>
          </a:p>
          <a:p>
            <a:pPr algn="l">
              <a:buFont typeface="Arial" panose="020B0604020202020204" pitchFamily="34" charset="0"/>
              <a:buChar char="•"/>
            </a:pPr>
            <a:r>
              <a:rPr lang="en-CA" b="0" i="0" dirty="0">
                <a:solidFill>
                  <a:srgbClr val="080808"/>
                </a:solidFill>
                <a:effectLst/>
                <a:latin typeface="mayo-sans"/>
              </a:rPr>
              <a:t>Infection that spreads to the upper pelvic bone or lower spine</a:t>
            </a:r>
          </a:p>
          <a:p>
            <a:pPr algn="l"/>
            <a:r>
              <a:rPr lang="en-CA" b="0" i="0" dirty="0">
                <a:solidFill>
                  <a:srgbClr val="080808"/>
                </a:solidFill>
                <a:effectLst/>
                <a:latin typeface="mayo-sans"/>
              </a:rPr>
              <a:t>Complications of chronic prostatitis/chronic pelvic pain syndrome may include:</a:t>
            </a:r>
          </a:p>
          <a:p>
            <a:pPr algn="l">
              <a:buFont typeface="Arial" panose="020B0604020202020204" pitchFamily="34" charset="0"/>
              <a:buChar char="•"/>
            </a:pPr>
            <a:r>
              <a:rPr lang="en-CA" b="0" i="0" dirty="0">
                <a:solidFill>
                  <a:srgbClr val="080808"/>
                </a:solidFill>
                <a:effectLst/>
                <a:latin typeface="mayo-sans"/>
              </a:rPr>
              <a:t>Anxiety or depression</a:t>
            </a:r>
          </a:p>
          <a:p>
            <a:pPr algn="l">
              <a:buFont typeface="Arial" panose="020B0604020202020204" pitchFamily="34" charset="0"/>
              <a:buChar char="•"/>
            </a:pPr>
            <a:r>
              <a:rPr lang="en-CA" b="0" i="0" dirty="0">
                <a:solidFill>
                  <a:srgbClr val="080808"/>
                </a:solidFill>
                <a:effectLst/>
                <a:latin typeface="mayo-sans"/>
              </a:rPr>
              <a:t>Sexual dysfunction, such as the inability to get and maintain an erection (erectile dysfunction)</a:t>
            </a:r>
          </a:p>
          <a:p>
            <a:pPr algn="l">
              <a:buFont typeface="Arial" panose="020B0604020202020204" pitchFamily="34" charset="0"/>
              <a:buChar char="•"/>
            </a:pPr>
            <a:r>
              <a:rPr lang="en-CA" b="0" i="0" dirty="0">
                <a:solidFill>
                  <a:srgbClr val="080808"/>
                </a:solidFill>
                <a:effectLst/>
                <a:latin typeface="mayo-sans"/>
              </a:rPr>
              <a:t>Changes in sperm and semen that may cause infertility</a:t>
            </a:r>
          </a:p>
          <a:p>
            <a:pPr algn="l"/>
            <a:r>
              <a:rPr lang="en-CA" b="0" i="0" dirty="0">
                <a:solidFill>
                  <a:srgbClr val="080808"/>
                </a:solidFill>
                <a:effectLst/>
                <a:latin typeface="mayo-sans"/>
              </a:rPr>
              <a:t>There's no direct evidence that prostatitis can lead to prostate cancer. Researchers are investigating whether chronic inflammation of the prostate is a risk factor for cancer.</a:t>
            </a:r>
          </a:p>
          <a:p>
            <a:pPr algn="l"/>
            <a:endParaRPr lang="en-CA" b="0" i="0" dirty="0">
              <a:solidFill>
                <a:srgbClr val="080808"/>
              </a:solidFill>
              <a:effectLst/>
              <a:latin typeface="mayo-sans"/>
            </a:endParaRPr>
          </a:p>
          <a:p>
            <a:pPr algn="l"/>
            <a:endParaRPr lang="en-CA" b="0" i="0" dirty="0">
              <a:solidFill>
                <a:srgbClr val="080808"/>
              </a:solidFill>
              <a:effectLst/>
              <a:latin typeface="mayo-sans"/>
            </a:endParaRP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22</a:t>
            </a:fld>
            <a:endParaRPr lang="en-US"/>
          </a:p>
        </p:txBody>
      </p:sp>
    </p:spTree>
    <p:extLst>
      <p:ext uri="{BB962C8B-B14F-4D97-AF65-F5344CB8AC3E}">
        <p14:creationId xmlns:p14="http://schemas.microsoft.com/office/powerpoint/2010/main" val="2891445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23</a:t>
            </a:fld>
            <a:endParaRPr lang="en-US"/>
          </a:p>
        </p:txBody>
      </p:sp>
    </p:spTree>
    <p:extLst>
      <p:ext uri="{BB962C8B-B14F-4D97-AF65-F5344CB8AC3E}">
        <p14:creationId xmlns:p14="http://schemas.microsoft.com/office/powerpoint/2010/main" val="124067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a:effectLst/>
                <a:latin typeface="Arial" panose="020B0604020202020204" pitchFamily="34" charset="0"/>
              </a:rPr>
              <a:t>21. Does testosterone replacement therapy increase the risk of prostate </a:t>
            </a:r>
            <a:r>
              <a:rPr lang="en-CA" dirty="0" err="1">
                <a:effectLst/>
                <a:latin typeface="Arial" panose="020B0604020202020204" pitchFamily="34" charset="0"/>
              </a:rPr>
              <a:t>cancer?Despite</a:t>
            </a:r>
            <a:r>
              <a:rPr lang="en-CA" dirty="0">
                <a:effectLst/>
                <a:latin typeface="Arial" panose="020B0604020202020204" pitchFamily="34" charset="0"/>
              </a:rPr>
              <a:t> historical teachings about the relationship between testosterone on prostate cancer biology and risk, there is now consistent evidence that testosterone therapy does not increase a man’s risk for developing prostate cancer. In the largest randomized controlled trial (RCT) to date (The Testosterone Trials), involving 790 men 65 years and older treated for 12 months with either testosterone gel or placebo, despite close surveillance, only one man developed pros-</a:t>
            </a:r>
            <a:r>
              <a:rPr lang="en-CA" dirty="0" err="1">
                <a:effectLst/>
                <a:latin typeface="Arial" panose="020B0604020202020204" pitchFamily="34" charset="0"/>
              </a:rPr>
              <a:t>tate</a:t>
            </a:r>
            <a:r>
              <a:rPr lang="en-CA" dirty="0">
                <a:effectLst/>
                <a:latin typeface="Arial" panose="020B0604020202020204" pitchFamily="34" charset="0"/>
              </a:rPr>
              <a:t> cancer during the course of the study.29 Supporting such observations, a meta-analysis of 22 RCTs involving 2351 men revealed no greater risk of developing prostate cancer among those who received testosterone therapy compared with those who received placebo.53 There is no association between the risk prostate cancer and serum testosterone concentrations. Men with the highest naturally occurring (endogenous) </a:t>
            </a:r>
            <a:r>
              <a:rPr lang="en-CA" dirty="0" err="1">
                <a:effectLst/>
                <a:latin typeface="Arial" panose="020B0604020202020204" pitchFamily="34" charset="0"/>
              </a:rPr>
              <a:t>tes-tosterone</a:t>
            </a:r>
            <a:r>
              <a:rPr lang="en-CA" dirty="0">
                <a:effectLst/>
                <a:latin typeface="Arial" panose="020B0604020202020204" pitchFamily="34" charset="0"/>
              </a:rPr>
              <a:t> levels do not exhibit significantly higher prostate-specific antigen (PSA) levels or a greater subsequent risk of developing prostate cancer than men with the lowest levels of endogenous testosterone.54,55 Finally, the evolving literature suggests that among appropriately selected hypogonadal men with prostate cancer managed with active surveillance, rad-</a:t>
            </a:r>
            <a:r>
              <a:rPr lang="en-CA" dirty="0" err="1">
                <a:effectLst/>
                <a:latin typeface="Arial" panose="020B0604020202020204" pitchFamily="34" charset="0"/>
              </a:rPr>
              <a:t>ical</a:t>
            </a:r>
            <a:r>
              <a:rPr lang="en-CA" dirty="0">
                <a:effectLst/>
                <a:latin typeface="Arial" panose="020B0604020202020204" pitchFamily="34" charset="0"/>
              </a:rPr>
              <a:t> prostatectomy, or radiation therapy, testosterone therapy does not appear to significantly increase the risk of </a:t>
            </a:r>
            <a:r>
              <a:rPr lang="en-CA" dirty="0" err="1">
                <a:effectLst/>
                <a:latin typeface="Arial" panose="020B0604020202020204" pitchFamily="34" charset="0"/>
              </a:rPr>
              <a:t>biochem-ical</a:t>
            </a:r>
            <a:r>
              <a:rPr lang="en-CA" dirty="0">
                <a:effectLst/>
                <a:latin typeface="Arial" panose="020B0604020202020204" pitchFamily="34" charset="0"/>
              </a:rPr>
              <a:t> (PSA) progression, local or metastatic progression, overall mortality, and cancer-specific mortality.56-58Symptomatic men with TD who have been diagnosed with localized prostate cancer and treated (surgery, </a:t>
            </a:r>
            <a:r>
              <a:rPr lang="en-CA" dirty="0" err="1">
                <a:effectLst/>
                <a:latin typeface="Arial" panose="020B0604020202020204" pitchFamily="34" charset="0"/>
              </a:rPr>
              <a:t>radia-tion</a:t>
            </a:r>
            <a:r>
              <a:rPr lang="en-CA" dirty="0">
                <a:effectLst/>
                <a:latin typeface="Arial" panose="020B0604020202020204" pitchFamily="34" charset="0"/>
              </a:rPr>
              <a:t>) or followed with active surveillance without evidence of active disease can be considered for a medically super-vised trial of testosterone therapy (low LE, weak </a:t>
            </a:r>
            <a:r>
              <a:rPr lang="en-CA" dirty="0" err="1">
                <a:effectLst/>
                <a:latin typeface="Arial" panose="020B0604020202020204" pitchFamily="34" charset="0"/>
              </a:rPr>
              <a:t>recommen</a:t>
            </a:r>
            <a:r>
              <a:rPr lang="en-CA" dirty="0">
                <a:effectLst/>
                <a:latin typeface="Arial" panose="020B0604020202020204" pitchFamily="34" charset="0"/>
              </a:rPr>
              <a:t>-dation). Consultation with a urologist is recommended. Patients with metastatic or high-risk prostate cancer who are likely to require androgen deprivation therapy should not be offered testosterone therapy (moderate LE, strong recommendation).522. Does testosterone replacement therapy increase the risk of benign prostatic hyperplasia (BPH) progression and lower urinary tract symptom (LUTS)? A collective review of the contemporary evidence to date suggests that testosterone therapy does not increase the risk of urinary symptoms due to BPH.59-61 Consistent with </a:t>
            </a:r>
            <a:r>
              <a:rPr lang="en-CA" dirty="0" err="1">
                <a:effectLst/>
                <a:latin typeface="Arial" panose="020B0604020202020204" pitchFamily="34" charset="0"/>
              </a:rPr>
              <a:t>previ-ous</a:t>
            </a:r>
            <a:r>
              <a:rPr lang="en-CA" dirty="0">
                <a:effectLst/>
                <a:latin typeface="Arial" panose="020B0604020202020204" pitchFamily="34" charset="0"/>
              </a:rPr>
              <a:t> meta-analyses, in the Testosterone Trials — the largest RCT to date, involving 790 men aged 65 years and older — a similar rate of worsening urinary symptoms, suggestive of BPH, were noted over the one-year study period for those who received testosterone therapy compared with those who received placebo.29 Moreover, in a review of 16 RTCs involving 1030 men, testosterone therapy had no significant impact on prostate volume.61 Several studies have demon-</a:t>
            </a:r>
            <a:r>
              <a:rPr lang="en-CA" dirty="0" err="1">
                <a:effectLst/>
                <a:latin typeface="Arial" panose="020B0604020202020204" pitchFamily="34" charset="0"/>
              </a:rPr>
              <a:t>strated</a:t>
            </a:r>
            <a:r>
              <a:rPr lang="en-CA" dirty="0">
                <a:effectLst/>
                <a:latin typeface="Arial" panose="020B0604020202020204" pitchFamily="34" charset="0"/>
              </a:rPr>
              <a:t> improvement in urinary symptoms, peak urinary flow rates, and voided volumes with the initiation of testosterone treatment in hypogonadal men, which is theoretically related to its impact on muscular (bladder detrusor) function.59,60,62,63While individual responses to any treatment, </a:t>
            </a:r>
            <a:r>
              <a:rPr lang="en-CA" dirty="0" err="1">
                <a:effectLst/>
                <a:latin typeface="Arial" panose="020B0604020202020204" pitchFamily="34" charset="0"/>
              </a:rPr>
              <a:t>includ-ing</a:t>
            </a:r>
            <a:r>
              <a:rPr lang="en-CA" dirty="0">
                <a:effectLst/>
                <a:latin typeface="Arial" panose="020B0604020202020204" pitchFamily="34" charset="0"/>
              </a:rPr>
              <a:t> testosterone, vary, evidence suggests that testosterone therapy does not generally increase the risk of worsening voiding symptoms. As such, testosterone therapy can safely be administered to men with BPH and LUTS (moderate LE, weak recommendation).</a:t>
            </a:r>
            <a:br>
              <a:rPr lang="en-CA" b="0" i="0" dirty="0">
                <a:solidFill>
                  <a:srgbClr val="000000"/>
                </a:solidFill>
                <a:effectLst/>
                <a:latin typeface="Arial" panose="020B0604020202020204" pitchFamily="34" charset="0"/>
              </a:rPr>
            </a:br>
            <a:endParaRPr lang="en-CA"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25</a:t>
            </a:fld>
            <a:endParaRPr lang="en-US"/>
          </a:p>
        </p:txBody>
      </p:sp>
    </p:spTree>
    <p:extLst>
      <p:ext uri="{BB962C8B-B14F-4D97-AF65-F5344CB8AC3E}">
        <p14:creationId xmlns:p14="http://schemas.microsoft.com/office/powerpoint/2010/main" val="223191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 program has received no external financial support (e.g., monies for food, logistics assistance such as registration, AV set-up, etc.), indicate No External Support.</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57244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a:effectLst/>
                <a:latin typeface="Arial" panose="020B0604020202020204" pitchFamily="34" charset="0"/>
              </a:rPr>
              <a:t>21. Does testosterone replacement therapy increase the risk of prostate </a:t>
            </a:r>
            <a:r>
              <a:rPr lang="en-CA" dirty="0" err="1">
                <a:effectLst/>
                <a:latin typeface="Arial" panose="020B0604020202020204" pitchFamily="34" charset="0"/>
              </a:rPr>
              <a:t>cancer?Despite</a:t>
            </a:r>
            <a:r>
              <a:rPr lang="en-CA" dirty="0">
                <a:effectLst/>
                <a:latin typeface="Arial" panose="020B0604020202020204" pitchFamily="34" charset="0"/>
              </a:rPr>
              <a:t> historical teachings about the relationship between testosterone on prostate cancer biology and risk, there is now consistent evidence that testosterone therapy does not increase a man’s risk for developing prostate cancer. In the largest randomized controlled trial (RCT) to date (The Testosterone Trials), involving 790 men 65 years and older treated for 12 months with either testosterone gel or placebo, despite close surveillance, only one man developed pros-</a:t>
            </a:r>
            <a:r>
              <a:rPr lang="en-CA" dirty="0" err="1">
                <a:effectLst/>
                <a:latin typeface="Arial" panose="020B0604020202020204" pitchFamily="34" charset="0"/>
              </a:rPr>
              <a:t>tate</a:t>
            </a:r>
            <a:r>
              <a:rPr lang="en-CA" dirty="0">
                <a:effectLst/>
                <a:latin typeface="Arial" panose="020B0604020202020204" pitchFamily="34" charset="0"/>
              </a:rPr>
              <a:t> cancer during the course of the study.29 Supporting such observations, a meta-analysis of 22 RCTs involving 2351 men revealed no greater risk of developing prostate cancer among those who received testosterone therapy compared with those who received placebo.53 There is no association between the risk prostate cancer and serum testosterone concentrations. Men with the highest naturally occurring (endogenous) </a:t>
            </a:r>
            <a:r>
              <a:rPr lang="en-CA" dirty="0" err="1">
                <a:effectLst/>
                <a:latin typeface="Arial" panose="020B0604020202020204" pitchFamily="34" charset="0"/>
              </a:rPr>
              <a:t>tes-tosterone</a:t>
            </a:r>
            <a:r>
              <a:rPr lang="en-CA" dirty="0">
                <a:effectLst/>
                <a:latin typeface="Arial" panose="020B0604020202020204" pitchFamily="34" charset="0"/>
              </a:rPr>
              <a:t> levels do not exhibit significantly higher prostate-specific antigen (PSA) levels or a greater subsequent risk of developing prostate cancer than men with the lowest levels of endogenous testosterone.54,55 Finally, the evolving literature suggests that among appropriately selected hypogonadal men with prostate cancer managed with active surveillance, rad-</a:t>
            </a:r>
            <a:r>
              <a:rPr lang="en-CA" dirty="0" err="1">
                <a:effectLst/>
                <a:latin typeface="Arial" panose="020B0604020202020204" pitchFamily="34" charset="0"/>
              </a:rPr>
              <a:t>ical</a:t>
            </a:r>
            <a:r>
              <a:rPr lang="en-CA" dirty="0">
                <a:effectLst/>
                <a:latin typeface="Arial" panose="020B0604020202020204" pitchFamily="34" charset="0"/>
              </a:rPr>
              <a:t> prostatectomy, or radiation therapy, testosterone therapy does not appear to significantly increase the risk of </a:t>
            </a:r>
            <a:r>
              <a:rPr lang="en-CA" dirty="0" err="1">
                <a:effectLst/>
                <a:latin typeface="Arial" panose="020B0604020202020204" pitchFamily="34" charset="0"/>
              </a:rPr>
              <a:t>biochem-ical</a:t>
            </a:r>
            <a:r>
              <a:rPr lang="en-CA" dirty="0">
                <a:effectLst/>
                <a:latin typeface="Arial" panose="020B0604020202020204" pitchFamily="34" charset="0"/>
              </a:rPr>
              <a:t> (PSA) progression, local or metastatic progression, overall mortality, and cancer-specific mortality.56-58Symptomatic men with TD who have been diagnosed with localized prostate cancer and treated (surgery, </a:t>
            </a:r>
            <a:r>
              <a:rPr lang="en-CA" dirty="0" err="1">
                <a:effectLst/>
                <a:latin typeface="Arial" panose="020B0604020202020204" pitchFamily="34" charset="0"/>
              </a:rPr>
              <a:t>radia-tion</a:t>
            </a:r>
            <a:r>
              <a:rPr lang="en-CA" dirty="0">
                <a:effectLst/>
                <a:latin typeface="Arial" panose="020B0604020202020204" pitchFamily="34" charset="0"/>
              </a:rPr>
              <a:t>) or followed with active surveillance without evidence of active disease can be considered for a medically super-vised trial of testosterone therapy (low LE, weak </a:t>
            </a:r>
            <a:r>
              <a:rPr lang="en-CA" dirty="0" err="1">
                <a:effectLst/>
                <a:latin typeface="Arial" panose="020B0604020202020204" pitchFamily="34" charset="0"/>
              </a:rPr>
              <a:t>recommen</a:t>
            </a:r>
            <a:r>
              <a:rPr lang="en-CA" dirty="0">
                <a:effectLst/>
                <a:latin typeface="Arial" panose="020B0604020202020204" pitchFamily="34" charset="0"/>
              </a:rPr>
              <a:t>-dation). Consultation with a urologist is recommended. Patients with metastatic or high-risk prostate cancer who are likely to require androgen deprivation therapy should not be offered testosterone therapy (moderate LE, strong recommendation).</a:t>
            </a:r>
          </a:p>
          <a:p>
            <a:pPr rtl="0"/>
            <a:endParaRPr lang="en-CA" dirty="0">
              <a:effectLst/>
              <a:latin typeface="Arial" panose="020B0604020202020204" pitchFamily="34" charset="0"/>
            </a:endParaRPr>
          </a:p>
          <a:p>
            <a:pPr rtl="0"/>
            <a:r>
              <a:rPr lang="en-CA" dirty="0">
                <a:effectLst/>
                <a:latin typeface="Arial" panose="020B0604020202020204" pitchFamily="34" charset="0"/>
              </a:rPr>
              <a:t>522. Does testosterone replacement therapy increase the risk of benign prostatic hyperplasia (BPH) progression and lower urinary tract symptom (LUTS)? A collective review of the contemporary evidence to date suggests that testosterone therapy does not increase the risk of urinary symptoms due to BPH.59-61 Consistent with </a:t>
            </a:r>
            <a:r>
              <a:rPr lang="en-CA" dirty="0" err="1">
                <a:effectLst/>
                <a:latin typeface="Arial" panose="020B0604020202020204" pitchFamily="34" charset="0"/>
              </a:rPr>
              <a:t>previ-ous</a:t>
            </a:r>
            <a:r>
              <a:rPr lang="en-CA" dirty="0">
                <a:effectLst/>
                <a:latin typeface="Arial" panose="020B0604020202020204" pitchFamily="34" charset="0"/>
              </a:rPr>
              <a:t> meta-analyses, in the Testosterone Trials — the largest RCT to date, involving 790 men aged 65 years and older — a similar rate of worsening urinary symptoms, suggestive of BPH, were noted over the one-year study period for those who received testosterone therapy compared with those who received placebo.29 Moreover, in a review of 16 RTCs involving 1030 men, testosterone therapy had no significant impact on prostate volume.61 Several studies have demon-</a:t>
            </a:r>
            <a:r>
              <a:rPr lang="en-CA" dirty="0" err="1">
                <a:effectLst/>
                <a:latin typeface="Arial" panose="020B0604020202020204" pitchFamily="34" charset="0"/>
              </a:rPr>
              <a:t>strated</a:t>
            </a:r>
            <a:r>
              <a:rPr lang="en-CA" dirty="0">
                <a:effectLst/>
                <a:latin typeface="Arial" panose="020B0604020202020204" pitchFamily="34" charset="0"/>
              </a:rPr>
              <a:t> improvement in urinary symptoms, peak urinary flow rates, and voided volumes with the initiation of testosterone treatment in hypogonadal men, which is theoretically related to its impact on muscular (bladder detrusor) function.59,60,62,63While individual responses to any treatment, </a:t>
            </a:r>
            <a:r>
              <a:rPr lang="en-CA" dirty="0" err="1">
                <a:effectLst/>
                <a:latin typeface="Arial" panose="020B0604020202020204" pitchFamily="34" charset="0"/>
              </a:rPr>
              <a:t>includ-ing</a:t>
            </a:r>
            <a:r>
              <a:rPr lang="en-CA" dirty="0">
                <a:effectLst/>
                <a:latin typeface="Arial" panose="020B0604020202020204" pitchFamily="34" charset="0"/>
              </a:rPr>
              <a:t> testosterone, vary, evidence suggests that testosterone therapy does not generally increase the risk of worsening voiding symptoms. As such, testosterone therapy can safely be administered to men with BPH and LUTS (moderate LE, weak recommendation).</a:t>
            </a:r>
          </a:p>
          <a:p>
            <a:pPr rtl="0"/>
            <a:endParaRPr lang="en-CA" b="0" i="0" dirty="0">
              <a:solidFill>
                <a:srgbClr val="000000"/>
              </a:solidFill>
              <a:effectLst/>
              <a:latin typeface="Arial" panose="020B0604020202020204" pitchFamily="34" charset="0"/>
            </a:endParaRPr>
          </a:p>
          <a:p>
            <a:pPr rtl="0"/>
            <a:r>
              <a:rPr lang="en-CA" dirty="0"/>
              <a:t>24. What are the contraindications to testosterone therapy? Contraindications to testosterone therapy include:5-8,11 - Allergy or hypersensitivity to prescribed treatment - Known or suspected male breast cancer - Patients who desire fertility preservation (refer to Question #17) - Patients with metastatic or high-risk prostate cancer who are likely to require androgen deprivation therapy - Patients with unstable cardiovascular disease</a:t>
            </a:r>
            <a:br>
              <a:rPr lang="en-CA" b="0" i="0" dirty="0">
                <a:solidFill>
                  <a:srgbClr val="000000"/>
                </a:solidFill>
                <a:effectLst/>
                <a:latin typeface="Arial" panose="020B0604020202020204" pitchFamily="34" charset="0"/>
              </a:rPr>
            </a:br>
            <a:endParaRPr lang="en-CA"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26</a:t>
            </a:fld>
            <a:endParaRPr lang="en-US"/>
          </a:p>
        </p:txBody>
      </p:sp>
    </p:spTree>
    <p:extLst>
      <p:ext uri="{BB962C8B-B14F-4D97-AF65-F5344CB8AC3E}">
        <p14:creationId xmlns:p14="http://schemas.microsoft.com/office/powerpoint/2010/main" val="50627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27</a:t>
            </a:fld>
            <a:endParaRPr lang="en-US"/>
          </a:p>
        </p:txBody>
      </p:sp>
    </p:spTree>
    <p:extLst>
      <p:ext uri="{BB962C8B-B14F-4D97-AF65-F5344CB8AC3E}">
        <p14:creationId xmlns:p14="http://schemas.microsoft.com/office/powerpoint/2010/main" val="244102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PSA is NOT a recommended screening tool </a:t>
            </a:r>
            <a:br>
              <a:rPr lang="en-US" sz="1200" dirty="0"/>
            </a:br>
            <a:br>
              <a:rPr lang="en-US" sz="1200" dirty="0"/>
            </a:br>
            <a:r>
              <a:rPr lang="en-US" sz="1200" dirty="0"/>
              <a:t>2. informed discussion tools are critical</a:t>
            </a:r>
            <a:br>
              <a:rPr lang="en-US" sz="1200" dirty="0"/>
            </a:br>
            <a:br>
              <a:rPr lang="en-US" sz="1200" dirty="0"/>
            </a:br>
            <a:r>
              <a:rPr lang="en-US" sz="1200" dirty="0"/>
              <a:t>3. high risk? (2-3 x </a:t>
            </a:r>
            <a:r>
              <a:rPr lang="en-US" sz="1200" dirty="0" err="1"/>
              <a:t>inc</a:t>
            </a:r>
            <a:r>
              <a:rPr lang="en-US" sz="1200" dirty="0"/>
              <a:t> risk for black and </a:t>
            </a:r>
            <a:r>
              <a:rPr lang="en-US" sz="1200" dirty="0" err="1"/>
              <a:t>FHx</a:t>
            </a:r>
            <a:r>
              <a:rPr lang="en-US" sz="1200" dirty="0"/>
              <a:t> 1</a:t>
            </a:r>
            <a:r>
              <a:rPr lang="en-US" sz="1200" baseline="30000" dirty="0"/>
              <a:t>st</a:t>
            </a:r>
            <a:r>
              <a:rPr lang="en-US" sz="1200" dirty="0"/>
              <a:t> degree relative)</a:t>
            </a:r>
            <a:br>
              <a:rPr lang="en-US" sz="1200" dirty="0"/>
            </a:br>
            <a:br>
              <a:rPr lang="en-US" sz="1200" dirty="0"/>
            </a:br>
            <a:r>
              <a:rPr lang="en-US" sz="1200" dirty="0"/>
              <a:t>3. PSA &lt;1.0 Prognosticator</a:t>
            </a:r>
            <a:br>
              <a:rPr lang="en-US" sz="1200" dirty="0"/>
            </a:br>
            <a:br>
              <a:rPr lang="en-US" sz="1200" dirty="0"/>
            </a:br>
            <a:r>
              <a:rPr lang="en-US" sz="1200" dirty="0"/>
              <a:t>4. Place in surveillance of cancer and case-finding / symptomatic</a:t>
            </a:r>
            <a:br>
              <a:rPr lang="en-US" sz="1200" dirty="0"/>
            </a:br>
            <a:endParaRPr lang="en-US" sz="1200" dirty="0"/>
          </a:p>
          <a:p>
            <a:pPr marL="228600" indent="-228600">
              <a:buAutoNum type="arabicPeriod"/>
            </a:pPr>
            <a:r>
              <a:rPr lang="en-US" sz="1200" dirty="0"/>
              <a:t>…maybe it’s not the limitations of the PSA test itself that are the real problem in the end, but rather our need to refine our complete approach to prostate cancer from diagnosis through to treatment – using rigorous research, communication with our patients and a thorough understanding of the  risks/benefits of the decisions made</a:t>
            </a:r>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29</a:t>
            </a:fld>
            <a:endParaRPr lang="en-US"/>
          </a:p>
        </p:txBody>
      </p:sp>
    </p:spTree>
    <p:extLst>
      <p:ext uri="{BB962C8B-B14F-4D97-AF65-F5344CB8AC3E}">
        <p14:creationId xmlns:p14="http://schemas.microsoft.com/office/powerpoint/2010/main" val="304450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PSA is NOT a recommended screening tool </a:t>
            </a:r>
            <a:br>
              <a:rPr lang="en-US" sz="1200" dirty="0"/>
            </a:br>
            <a:br>
              <a:rPr lang="en-US" sz="1200" dirty="0"/>
            </a:br>
            <a:r>
              <a:rPr lang="en-US" sz="1200" dirty="0"/>
              <a:t>2. informed discussion tools are critical</a:t>
            </a:r>
            <a:br>
              <a:rPr lang="en-US" sz="1200" dirty="0"/>
            </a:br>
            <a:br>
              <a:rPr lang="en-US" sz="1200" dirty="0"/>
            </a:br>
            <a:r>
              <a:rPr lang="en-US" sz="1200" dirty="0"/>
              <a:t>3. high risk? (2-3 x </a:t>
            </a:r>
            <a:r>
              <a:rPr lang="en-US" sz="1200" dirty="0" err="1"/>
              <a:t>inc</a:t>
            </a:r>
            <a:r>
              <a:rPr lang="en-US" sz="1200" dirty="0"/>
              <a:t> risk for black and </a:t>
            </a:r>
            <a:r>
              <a:rPr lang="en-US" sz="1200" dirty="0" err="1"/>
              <a:t>FHx</a:t>
            </a:r>
            <a:r>
              <a:rPr lang="en-US" sz="1200" dirty="0"/>
              <a:t> 1</a:t>
            </a:r>
            <a:r>
              <a:rPr lang="en-US" sz="1200" baseline="30000" dirty="0"/>
              <a:t>st</a:t>
            </a:r>
            <a:r>
              <a:rPr lang="en-US" sz="1200" dirty="0"/>
              <a:t> degree relative)</a:t>
            </a:r>
            <a:br>
              <a:rPr lang="en-US" sz="1200" dirty="0"/>
            </a:br>
            <a:br>
              <a:rPr lang="en-US" sz="1200" dirty="0"/>
            </a:br>
            <a:r>
              <a:rPr lang="en-US" sz="1200" dirty="0"/>
              <a:t>3. PSA &lt;1.0 Prognosticator</a:t>
            </a:r>
            <a:br>
              <a:rPr lang="en-US" sz="1200" dirty="0"/>
            </a:br>
            <a:br>
              <a:rPr lang="en-US" sz="1200" dirty="0"/>
            </a:br>
            <a:r>
              <a:rPr lang="en-US" sz="1200" dirty="0"/>
              <a:t>4. Place in surveillance of cancer and case-finding / symptomatic</a:t>
            </a:r>
            <a:br>
              <a:rPr lang="en-US" sz="1200" dirty="0"/>
            </a:br>
            <a:endParaRPr lang="en-US" sz="1200" dirty="0"/>
          </a:p>
          <a:p>
            <a:pPr marL="228600" indent="-228600">
              <a:buAutoNum type="arabicPeriod"/>
            </a:pPr>
            <a:r>
              <a:rPr lang="en-US" sz="1200" dirty="0"/>
              <a:t>…maybe it’s not the limitations of the PSA test itself that are the real problem in the end, but rather our need to refine our complete approach to prostate cancer from diagnosis through to treatment – using rigorous research, communication with our patients and a thorough understanding of the  risks/benefits of the decisions made</a:t>
            </a:r>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30</a:t>
            </a:fld>
            <a:endParaRPr lang="en-US"/>
          </a:p>
        </p:txBody>
      </p:sp>
    </p:spTree>
    <p:extLst>
      <p:ext uri="{BB962C8B-B14F-4D97-AF65-F5344CB8AC3E}">
        <p14:creationId xmlns:p14="http://schemas.microsoft.com/office/powerpoint/2010/main" val="3082711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31</a:t>
            </a:fld>
            <a:endParaRPr lang="en-US"/>
          </a:p>
        </p:txBody>
      </p:sp>
    </p:spTree>
    <p:extLst>
      <p:ext uri="{BB962C8B-B14F-4D97-AF65-F5344CB8AC3E}">
        <p14:creationId xmlns:p14="http://schemas.microsoft.com/office/powerpoint/2010/main" val="3121337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
        <p:nvSpPr>
          <p:cNvPr id="4" name="Slide Number Placeholder 3"/>
          <p:cNvSpPr>
            <a:spLocks noGrp="1"/>
          </p:cNvSpPr>
          <p:nvPr>
            <p:ph type="sldNum" sz="quarter" idx="5"/>
          </p:nvPr>
        </p:nvSpPr>
        <p:spPr/>
        <p:txBody>
          <a:bodyPr/>
          <a:lstStyle/>
          <a:p>
            <a:fld id="{DEE8A0EB-C5B1-6145-892E-8BCF02C4E537}" type="slidenum">
              <a:rPr lang="en-US" smtClean="0"/>
              <a:t>32</a:t>
            </a:fld>
            <a:endParaRPr lang="en-US"/>
          </a:p>
        </p:txBody>
      </p:sp>
    </p:spTree>
    <p:extLst>
      <p:ext uri="{BB962C8B-B14F-4D97-AF65-F5344CB8AC3E}">
        <p14:creationId xmlns:p14="http://schemas.microsoft.com/office/powerpoint/2010/main" val="46290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Radical prostatectomy – ED is immediate and can be long-lasting </a:t>
            </a:r>
          </a:p>
          <a:p>
            <a:r>
              <a:rPr lang="en-US" dirty="0"/>
              <a:t>Neuropraxia can easily last longer than 2 years </a:t>
            </a:r>
          </a:p>
          <a:p>
            <a:endParaRPr lang="en-US" dirty="0"/>
          </a:p>
          <a:p>
            <a:r>
              <a:rPr lang="en-US" dirty="0"/>
              <a:t>Radiotherapy– effects on ED are much slower in onset occurring years later and can be significant </a:t>
            </a:r>
          </a:p>
          <a:p>
            <a:endParaRPr lang="en-US" dirty="0"/>
          </a:p>
          <a:p>
            <a:r>
              <a:rPr lang="en-US" dirty="0"/>
              <a:t>External beam being the worst (most impact) and Brachytherapy (the least) </a:t>
            </a:r>
          </a:p>
          <a:p>
            <a:endParaRPr lang="en-US" dirty="0"/>
          </a:p>
          <a:p>
            <a:r>
              <a:rPr lang="en-US" dirty="0"/>
              <a:t>Androgen deprivation therapies can have significant effects on Libido and ED </a:t>
            </a: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33</a:t>
            </a:fld>
            <a:endParaRPr lang="en-US"/>
          </a:p>
        </p:txBody>
      </p:sp>
    </p:spTree>
    <p:extLst>
      <p:ext uri="{BB962C8B-B14F-4D97-AF65-F5344CB8AC3E}">
        <p14:creationId xmlns:p14="http://schemas.microsoft.com/office/powerpoint/2010/main" val="352752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 program has received no external financial support (e.g., monies for food, logistics assistance such as registration, AV set-up, etc.), indicate No External Support.</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61855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8</a:t>
            </a:fld>
            <a:endParaRPr lang="en-US"/>
          </a:p>
        </p:txBody>
      </p:sp>
    </p:spTree>
    <p:extLst>
      <p:ext uri="{BB962C8B-B14F-4D97-AF65-F5344CB8AC3E}">
        <p14:creationId xmlns:p14="http://schemas.microsoft.com/office/powerpoint/2010/main" val="389394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9</a:t>
            </a:fld>
            <a:endParaRPr lang="en-US"/>
          </a:p>
        </p:txBody>
      </p:sp>
    </p:spTree>
    <p:extLst>
      <p:ext uri="{BB962C8B-B14F-4D97-AF65-F5344CB8AC3E}">
        <p14:creationId xmlns:p14="http://schemas.microsoft.com/office/powerpoint/2010/main" val="23932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10</a:t>
            </a:fld>
            <a:endParaRPr lang="en-US"/>
          </a:p>
        </p:txBody>
      </p:sp>
    </p:spTree>
    <p:extLst>
      <p:ext uri="{BB962C8B-B14F-4D97-AF65-F5344CB8AC3E}">
        <p14:creationId xmlns:p14="http://schemas.microsoft.com/office/powerpoint/2010/main" val="392374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000000"/>
                </a:solidFill>
                <a:effectLst/>
                <a:latin typeface="Linux Libertine"/>
              </a:rPr>
              <a:t>Prostate</a:t>
            </a:r>
          </a:p>
          <a:p>
            <a:pPr>
              <a:buFont typeface="Arial" panose="020B0604020202020204" pitchFamily="34" charset="0"/>
              <a:buChar char="•"/>
            </a:pPr>
            <a:r>
              <a:rPr lang="en-CA" dirty="0">
                <a:effectLst/>
              </a:rPr>
              <a:t>81 languages</a:t>
            </a:r>
          </a:p>
          <a:p>
            <a:pPr algn="l">
              <a:buFont typeface="Arial" panose="020B0604020202020204" pitchFamily="34" charset="0"/>
              <a:buChar char="•"/>
            </a:pPr>
            <a:r>
              <a:rPr lang="en-CA" b="0" i="0" u="none" strike="noStrike" dirty="0">
                <a:solidFill>
                  <a:srgbClr val="202122"/>
                </a:solidFill>
                <a:effectLst/>
                <a:latin typeface="Arial" panose="020B0604020202020204" pitchFamily="34" charset="0"/>
                <a:hlinkClick r:id="rId3" tooltip="View the content page [ctrl-option-c]"/>
              </a:rPr>
              <a:t>Article</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4" tooltip="Discuss improvements to the content page [ctrl-option-t]"/>
              </a:rPr>
              <a:t>Talk</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202122"/>
                </a:solidFill>
                <a:effectLst/>
                <a:latin typeface="Arial" panose="020B0604020202020204" pitchFamily="34" charset="0"/>
                <a:hlinkClick r:id="rId3"/>
              </a:rPr>
              <a:t>Read</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5" tooltip="Edit this page [ctrl-option-e]"/>
              </a:rPr>
              <a:t>Edit</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6" tooltip="Past revisions of this page [ctrl-option-h]"/>
              </a:rPr>
              <a:t>View history</a:t>
            </a:r>
            <a:endParaRPr lang="en-CA" b="0" i="0" dirty="0">
              <a:solidFill>
                <a:srgbClr val="202122"/>
              </a:solidFill>
              <a:effectLst/>
              <a:latin typeface="Arial" panose="020B0604020202020204" pitchFamily="34" charset="0"/>
            </a:endParaRPr>
          </a:p>
          <a:p>
            <a:pPr algn="l"/>
            <a:r>
              <a:rPr lang="en-CA" b="0" i="0" dirty="0">
                <a:solidFill>
                  <a:srgbClr val="202122"/>
                </a:solidFill>
                <a:effectLst/>
                <a:latin typeface="Arial" panose="020B0604020202020204" pitchFamily="34" charset="0"/>
              </a:rPr>
              <a:t>Tools</a:t>
            </a:r>
            <a:endParaRPr lang="en-CA" b="0" i="0" dirty="0">
              <a:solidFill>
                <a:srgbClr val="54595D"/>
              </a:solidFill>
              <a:effectLst/>
              <a:latin typeface="Arial" panose="020B0604020202020204" pitchFamily="34" charset="0"/>
            </a:endParaRPr>
          </a:p>
          <a:p>
            <a:pPr algn="l"/>
            <a:r>
              <a:rPr lang="en-CA" b="0" i="0" dirty="0">
                <a:solidFill>
                  <a:srgbClr val="202122"/>
                </a:solidFill>
                <a:effectLst/>
                <a:latin typeface="Arial" panose="020B0604020202020204" pitchFamily="34" charset="0"/>
              </a:rPr>
              <a:t>From Wikipedia, the free encyclopedia</a:t>
            </a:r>
          </a:p>
          <a:p>
            <a:pPr algn="l" rtl="0"/>
            <a:r>
              <a:rPr lang="en-CA" b="0" i="1" dirty="0">
                <a:solidFill>
                  <a:srgbClr val="202122"/>
                </a:solidFill>
                <a:effectLst/>
                <a:latin typeface="Arial" panose="020B0604020202020204" pitchFamily="34" charset="0"/>
              </a:rPr>
              <a:t>This article is about the male prostate gland. For the equivalent female gland, see </a:t>
            </a:r>
            <a:r>
              <a:rPr lang="en-CA" b="0" i="1" u="none" strike="noStrike" dirty="0">
                <a:solidFill>
                  <a:srgbClr val="3366CC"/>
                </a:solidFill>
                <a:effectLst/>
                <a:latin typeface="Arial" panose="020B0604020202020204" pitchFamily="34" charset="0"/>
                <a:hlinkClick r:id="rId7" tooltip="Skene's gland"/>
              </a:rPr>
              <a:t>Skene's gland</a:t>
            </a:r>
            <a:r>
              <a:rPr lang="en-CA" b="0" i="1" dirty="0">
                <a:solidFill>
                  <a:srgbClr val="202122"/>
                </a:solidFill>
                <a:effectLst/>
                <a:latin typeface="Arial" panose="020B0604020202020204" pitchFamily="34" charset="0"/>
              </a:rPr>
              <a:t>. For the journal, see </a:t>
            </a:r>
            <a:r>
              <a:rPr lang="en-CA" b="0" i="1" u="none" strike="noStrike" dirty="0">
                <a:solidFill>
                  <a:srgbClr val="3366CC"/>
                </a:solidFill>
                <a:effectLst/>
                <a:latin typeface="Arial" panose="020B0604020202020204" pitchFamily="34" charset="0"/>
                <a:hlinkClick r:id="rId8" tooltip="The Prostate"/>
              </a:rPr>
              <a:t>The Prostate</a:t>
            </a:r>
            <a:r>
              <a:rPr lang="en-CA" b="0" i="1" dirty="0">
                <a:solidFill>
                  <a:srgbClr val="202122"/>
                </a:solidFill>
                <a:effectLst/>
                <a:latin typeface="Arial" panose="020B0604020202020204" pitchFamily="34" charset="0"/>
              </a:rPr>
              <a:t>.</a:t>
            </a:r>
          </a:p>
          <a:p>
            <a:pPr algn="l" rtl="0"/>
            <a:r>
              <a:rPr lang="en-CA" b="0" i="1" dirty="0">
                <a:solidFill>
                  <a:srgbClr val="202122"/>
                </a:solidFill>
                <a:effectLst/>
                <a:latin typeface="Arial" panose="020B0604020202020204" pitchFamily="34" charset="0"/>
              </a:rPr>
              <a:t>Not to be confused with </a:t>
            </a:r>
            <a:r>
              <a:rPr lang="en-CA" b="0" i="1" u="none" strike="noStrike" dirty="0">
                <a:solidFill>
                  <a:srgbClr val="3366CC"/>
                </a:solidFill>
                <a:effectLst/>
                <a:latin typeface="Arial" panose="020B0604020202020204" pitchFamily="34" charset="0"/>
                <a:hlinkClick r:id="rId9" tooltip="Prostration"/>
              </a:rPr>
              <a:t>Prostrate (body position)</a:t>
            </a:r>
            <a:r>
              <a:rPr lang="en-CA" b="0" i="1" dirty="0">
                <a:solidFill>
                  <a:srgbClr val="202122"/>
                </a:solidFill>
                <a:effectLst/>
                <a:latin typeface="Arial" panose="020B0604020202020204" pitchFamily="34" charset="0"/>
              </a:rPr>
              <a:t>.</a:t>
            </a:r>
          </a:p>
          <a:p>
            <a:pPr algn="r" rtl="0" fontAlgn="t"/>
            <a:r>
              <a:rPr lang="en-CA" b="0" i="0" dirty="0" err="1">
                <a:solidFill>
                  <a:srgbClr val="202122"/>
                </a:solidFill>
                <a:effectLst/>
                <a:latin typeface="Arial" panose="020B0604020202020204" pitchFamily="34" charset="0"/>
              </a:rPr>
              <a:t>ProstateDetails</a:t>
            </a:r>
            <a:r>
              <a:rPr lang="en-CA" b="0" i="0" u="none" strike="noStrike" dirty="0" err="1">
                <a:solidFill>
                  <a:srgbClr val="3366CC"/>
                </a:solidFill>
                <a:effectLst/>
                <a:latin typeface="Arial" panose="020B0604020202020204" pitchFamily="34" charset="0"/>
                <a:hlinkClick r:id="rId10" tooltip="Embryology"/>
              </a:rPr>
              <a:t>Precursor</a:t>
            </a:r>
            <a:r>
              <a:rPr lang="en-CA" b="0" i="0" u="none" strike="noStrike" dirty="0" err="1">
                <a:solidFill>
                  <a:srgbClr val="3366CC"/>
                </a:solidFill>
                <a:effectLst/>
                <a:latin typeface="Arial" panose="020B0604020202020204" pitchFamily="34" charset="0"/>
                <a:hlinkClick r:id="rId11" tooltip="Endodermic evagination"/>
              </a:rPr>
              <a:t>Endodermic</a:t>
            </a:r>
            <a:r>
              <a:rPr lang="en-CA" b="0" i="0" u="none" strike="noStrike" dirty="0">
                <a:solidFill>
                  <a:srgbClr val="3366CC"/>
                </a:solidFill>
                <a:effectLst/>
                <a:latin typeface="Arial" panose="020B0604020202020204" pitchFamily="34" charset="0"/>
                <a:hlinkClick r:id="rId11" tooltip="Endodermic evagination"/>
              </a:rPr>
              <a:t> evaginations</a:t>
            </a:r>
            <a:r>
              <a:rPr lang="en-CA" b="0" i="0" dirty="0">
                <a:solidFill>
                  <a:srgbClr val="202122"/>
                </a:solidFill>
                <a:effectLst/>
                <a:latin typeface="Arial" panose="020B0604020202020204" pitchFamily="34" charset="0"/>
              </a:rPr>
              <a:t> of the </a:t>
            </a:r>
            <a:r>
              <a:rPr lang="en-CA" b="0" i="0" u="none" strike="noStrike" dirty="0" err="1">
                <a:solidFill>
                  <a:srgbClr val="3366CC"/>
                </a:solidFill>
                <a:effectLst/>
                <a:latin typeface="Arial" panose="020B0604020202020204" pitchFamily="34" charset="0"/>
                <a:hlinkClick r:id="rId12" tooltip="Urethra"/>
              </a:rPr>
              <a:t>urethra</a:t>
            </a:r>
            <a:r>
              <a:rPr lang="en-CA" b="0" i="0" u="none" strike="noStrike" dirty="0" err="1">
                <a:solidFill>
                  <a:srgbClr val="3366CC"/>
                </a:solidFill>
                <a:effectLst/>
                <a:latin typeface="Arial" panose="020B0604020202020204" pitchFamily="34" charset="0"/>
                <a:hlinkClick r:id="rId13" tooltip="Artery"/>
              </a:rPr>
              <a:t>Artery</a:t>
            </a:r>
            <a:r>
              <a:rPr lang="en-CA" b="0" i="0" u="none" strike="noStrike" dirty="0" err="1">
                <a:solidFill>
                  <a:srgbClr val="3366CC"/>
                </a:solidFill>
                <a:effectLst/>
                <a:latin typeface="Arial" panose="020B0604020202020204" pitchFamily="34" charset="0"/>
                <a:hlinkClick r:id="rId14" tooltip="Internal pudendal artery"/>
              </a:rPr>
              <a:t>Internal</a:t>
            </a:r>
            <a:r>
              <a:rPr lang="en-CA" b="0" i="0" u="none" strike="noStrike" dirty="0">
                <a:solidFill>
                  <a:srgbClr val="3366CC"/>
                </a:solidFill>
                <a:effectLst/>
                <a:latin typeface="Arial" panose="020B0604020202020204" pitchFamily="34" charset="0"/>
                <a:hlinkClick r:id="rId14" tooltip="Internal pudendal artery"/>
              </a:rPr>
              <a:t> pudendal artery</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15" tooltip="Inferior vesical artery"/>
              </a:rPr>
              <a:t>inferior vesical artery</a:t>
            </a:r>
            <a:r>
              <a:rPr lang="en-CA" b="0" i="0" dirty="0">
                <a:solidFill>
                  <a:srgbClr val="202122"/>
                </a:solidFill>
                <a:effectLst/>
                <a:latin typeface="Arial" panose="020B0604020202020204" pitchFamily="34" charset="0"/>
              </a:rPr>
              <a:t>, and </a:t>
            </a:r>
            <a:r>
              <a:rPr lang="en-CA" b="0" i="0" u="none" strike="noStrike" dirty="0">
                <a:solidFill>
                  <a:srgbClr val="3366CC"/>
                </a:solidFill>
                <a:effectLst/>
                <a:latin typeface="Arial" panose="020B0604020202020204" pitchFamily="34" charset="0"/>
                <a:hlinkClick r:id="rId16" tooltip="Middle rectal artery"/>
              </a:rPr>
              <a:t>middle rectal </a:t>
            </a:r>
            <a:r>
              <a:rPr lang="en-CA" b="0" i="0" u="none" strike="noStrike" dirty="0" err="1">
                <a:solidFill>
                  <a:srgbClr val="3366CC"/>
                </a:solidFill>
                <a:effectLst/>
                <a:latin typeface="Arial" panose="020B0604020202020204" pitchFamily="34" charset="0"/>
                <a:hlinkClick r:id="rId16" tooltip="Middle rectal artery"/>
              </a:rPr>
              <a:t>artery</a:t>
            </a:r>
            <a:r>
              <a:rPr lang="en-CA" b="0" i="0" u="none" strike="noStrike" dirty="0" err="1">
                <a:solidFill>
                  <a:srgbClr val="3366CC"/>
                </a:solidFill>
                <a:effectLst/>
                <a:latin typeface="Arial" panose="020B0604020202020204" pitchFamily="34" charset="0"/>
                <a:hlinkClick r:id="rId17" tooltip="Vein"/>
              </a:rPr>
              <a:t>Vein</a:t>
            </a:r>
            <a:r>
              <a:rPr lang="en-CA" b="0" i="0" u="none" strike="noStrike" dirty="0" err="1">
                <a:solidFill>
                  <a:srgbClr val="3366CC"/>
                </a:solidFill>
                <a:effectLst/>
                <a:latin typeface="Arial" panose="020B0604020202020204" pitchFamily="34" charset="0"/>
                <a:hlinkClick r:id="rId18" tooltip="Prostatic venous plexus"/>
              </a:rPr>
              <a:t>Prostatic</a:t>
            </a:r>
            <a:r>
              <a:rPr lang="en-CA" b="0" i="0" u="none" strike="noStrike" dirty="0">
                <a:solidFill>
                  <a:srgbClr val="3366CC"/>
                </a:solidFill>
                <a:effectLst/>
                <a:latin typeface="Arial" panose="020B0604020202020204" pitchFamily="34" charset="0"/>
                <a:hlinkClick r:id="rId18" tooltip="Prostatic venous plexus"/>
              </a:rPr>
              <a:t> venous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19" tooltip="Pudendal plexus (veins)"/>
              </a:rPr>
              <a:t>pudendal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20" tooltip="Vesical venous plexus"/>
              </a:rPr>
              <a:t>vesical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21" tooltip="Internal iliac vein"/>
              </a:rPr>
              <a:t>internal iliac </a:t>
            </a:r>
            <a:r>
              <a:rPr lang="en-CA" b="0" i="0" u="none" strike="noStrike" dirty="0" err="1">
                <a:solidFill>
                  <a:srgbClr val="3366CC"/>
                </a:solidFill>
                <a:effectLst/>
                <a:latin typeface="Arial" panose="020B0604020202020204" pitchFamily="34" charset="0"/>
                <a:hlinkClick r:id="rId21" tooltip="Internal iliac vein"/>
              </a:rPr>
              <a:t>vein</a:t>
            </a:r>
            <a:r>
              <a:rPr lang="en-CA" b="0" i="0" u="none" strike="noStrike" dirty="0" err="1">
                <a:solidFill>
                  <a:srgbClr val="3366CC"/>
                </a:solidFill>
                <a:effectLst/>
                <a:latin typeface="Arial" panose="020B0604020202020204" pitchFamily="34" charset="0"/>
                <a:hlinkClick r:id="rId22" tooltip="Nerve"/>
              </a:rPr>
              <a:t>Nerve</a:t>
            </a:r>
            <a:r>
              <a:rPr lang="en-CA" b="0" i="0" u="none" strike="noStrike" dirty="0" err="1">
                <a:solidFill>
                  <a:srgbClr val="3366CC"/>
                </a:solidFill>
                <a:effectLst/>
                <a:latin typeface="Arial" panose="020B0604020202020204" pitchFamily="34" charset="0"/>
                <a:hlinkClick r:id="rId23" tooltip="Inferior hypogastric plexus"/>
              </a:rPr>
              <a:t>Inferior</a:t>
            </a:r>
            <a:r>
              <a:rPr lang="en-CA" b="0" i="0" u="none" strike="noStrike" dirty="0">
                <a:solidFill>
                  <a:srgbClr val="3366CC"/>
                </a:solidFill>
                <a:effectLst/>
                <a:latin typeface="Arial" panose="020B0604020202020204" pitchFamily="34" charset="0"/>
                <a:hlinkClick r:id="rId23" tooltip="Inferior hypogastric plexus"/>
              </a:rPr>
              <a:t> hypogastric </a:t>
            </a:r>
            <a:r>
              <a:rPr lang="en-CA" b="0" i="0" u="none" strike="noStrike" dirty="0" err="1">
                <a:solidFill>
                  <a:srgbClr val="3366CC"/>
                </a:solidFill>
                <a:effectLst/>
                <a:latin typeface="Arial" panose="020B0604020202020204" pitchFamily="34" charset="0"/>
                <a:hlinkClick r:id="rId23" tooltip="Inferior hypogastric plexus"/>
              </a:rPr>
              <a:t>plexus</a:t>
            </a:r>
            <a:r>
              <a:rPr lang="en-CA" b="0" i="0" u="none" strike="noStrike" dirty="0" err="1">
                <a:solidFill>
                  <a:srgbClr val="3366CC"/>
                </a:solidFill>
                <a:effectLst/>
                <a:latin typeface="Arial" panose="020B0604020202020204" pitchFamily="34" charset="0"/>
                <a:hlinkClick r:id="rId24" tooltip="Lymph"/>
              </a:rPr>
              <a:t>Lymph</a:t>
            </a:r>
            <a:r>
              <a:rPr lang="en-CA" b="0" i="0" u="none" strike="noStrike" dirty="0" err="1">
                <a:solidFill>
                  <a:srgbClr val="3366CC"/>
                </a:solidFill>
                <a:effectLst/>
                <a:latin typeface="Arial" panose="020B0604020202020204" pitchFamily="34" charset="0"/>
                <a:hlinkClick r:id="rId25" tooltip="Internal iliac lymph nodes"/>
              </a:rPr>
              <a:t>internal</a:t>
            </a:r>
            <a:r>
              <a:rPr lang="en-CA" b="0" i="0" u="none" strike="noStrike" dirty="0">
                <a:solidFill>
                  <a:srgbClr val="3366CC"/>
                </a:solidFill>
                <a:effectLst/>
                <a:latin typeface="Arial" panose="020B0604020202020204" pitchFamily="34" charset="0"/>
                <a:hlinkClick r:id="rId25" tooltip="Internal iliac lymph nodes"/>
              </a:rPr>
              <a:t> iliac lymph nodes</a:t>
            </a:r>
            <a:r>
              <a:rPr lang="en-CA" b="0" i="0" dirty="0">
                <a:solidFill>
                  <a:srgbClr val="202122"/>
                </a:solidFill>
                <a:effectLst/>
                <a:latin typeface="Arial" panose="020B0604020202020204" pitchFamily="34" charset="0"/>
              </a:rPr>
              <a:t>Identifiers</a:t>
            </a:r>
            <a:r>
              <a:rPr lang="en-CA" b="0" i="0" u="none" strike="noStrike" dirty="0">
                <a:solidFill>
                  <a:srgbClr val="3366CC"/>
                </a:solidFill>
                <a:effectLst/>
                <a:latin typeface="Arial" panose="020B0604020202020204" pitchFamily="34" charset="0"/>
                <a:hlinkClick r:id="rId26" tooltip="Latin"/>
              </a:rPr>
              <a:t>Latin</a:t>
            </a:r>
            <a:r>
              <a:rPr lang="en-CA" b="0" i="1" dirty="0">
                <a:solidFill>
                  <a:srgbClr val="202122"/>
                </a:solidFill>
                <a:effectLst/>
                <a:latin typeface="Arial" panose="020B0604020202020204" pitchFamily="34" charset="0"/>
              </a:rPr>
              <a:t>Prostata</a:t>
            </a:r>
            <a:r>
              <a:rPr lang="en-CA" b="0" i="0" u="none" strike="noStrike" dirty="0">
                <a:solidFill>
                  <a:srgbClr val="3366CC"/>
                </a:solidFill>
                <a:effectLst/>
                <a:latin typeface="Arial" panose="020B0604020202020204" pitchFamily="34" charset="0"/>
                <a:hlinkClick r:id="rId27" tooltip="Medical Subject Headings"/>
              </a:rPr>
              <a:t>MeSH</a:t>
            </a:r>
            <a:r>
              <a:rPr lang="en-CA" b="0" i="0" u="none" strike="noStrike" dirty="0">
                <a:solidFill>
                  <a:srgbClr val="3366CC"/>
                </a:solidFill>
                <a:effectLst/>
                <a:latin typeface="Arial" panose="020B0604020202020204" pitchFamily="34" charset="0"/>
                <a:hlinkClick r:id="rId28"/>
              </a:rPr>
              <a:t>D011467</a:t>
            </a:r>
            <a:r>
              <a:rPr lang="en-CA" b="0" i="0" u="none" strike="noStrike" dirty="0">
                <a:solidFill>
                  <a:srgbClr val="3366CC"/>
                </a:solidFill>
                <a:effectLst/>
                <a:latin typeface="Arial" panose="020B0604020202020204" pitchFamily="34" charset="0"/>
                <a:hlinkClick r:id="rId29" tooltip="Terminologia Anatomica"/>
              </a:rPr>
              <a:t>TA98</a:t>
            </a:r>
            <a:r>
              <a:rPr lang="en-CA" b="0" i="0" u="none" strike="noStrike" dirty="0">
                <a:solidFill>
                  <a:srgbClr val="3366CC"/>
                </a:solidFill>
                <a:effectLst/>
                <a:latin typeface="Arial" panose="020B0604020202020204" pitchFamily="34" charset="0"/>
                <a:hlinkClick r:id="rId30"/>
              </a:rPr>
              <a:t>A09.3.08.001</a:t>
            </a:r>
            <a:r>
              <a:rPr lang="en-CA" b="0" i="0" u="none" strike="noStrike" dirty="0">
                <a:solidFill>
                  <a:srgbClr val="3366CC"/>
                </a:solidFill>
                <a:effectLst/>
                <a:latin typeface="Arial" panose="020B0604020202020204" pitchFamily="34" charset="0"/>
                <a:hlinkClick r:id="rId29" tooltip="Terminologia Anatomica"/>
              </a:rPr>
              <a:t>TA2</a:t>
            </a:r>
            <a:r>
              <a:rPr lang="en-CA" b="0" i="0" u="none" strike="noStrike" dirty="0">
                <a:solidFill>
                  <a:srgbClr val="3366CC"/>
                </a:solidFill>
                <a:effectLst/>
                <a:latin typeface="Arial" panose="020B0604020202020204" pitchFamily="34" charset="0"/>
                <a:hlinkClick r:id="rId31"/>
              </a:rPr>
              <a:t>3637</a:t>
            </a:r>
            <a:r>
              <a:rPr lang="en-CA" b="0" i="0" u="none" strike="noStrike" dirty="0">
                <a:solidFill>
                  <a:srgbClr val="3366CC"/>
                </a:solidFill>
                <a:effectLst/>
                <a:latin typeface="Arial" panose="020B0604020202020204" pitchFamily="34" charset="0"/>
                <a:hlinkClick r:id="rId32" tooltip="Foundational Model of Anatomy"/>
              </a:rPr>
              <a:t>FMA</a:t>
            </a:r>
            <a:r>
              <a:rPr lang="en-CA" b="0" i="0" u="none" strike="noStrike" dirty="0">
                <a:solidFill>
                  <a:srgbClr val="3366CC"/>
                </a:solidFill>
                <a:effectLst/>
                <a:latin typeface="Arial" panose="020B0604020202020204" pitchFamily="34" charset="0"/>
                <a:hlinkClick r:id="rId33"/>
              </a:rPr>
              <a:t>9600</a:t>
            </a:r>
            <a:r>
              <a:rPr lang="en-CA" b="0" i="0" u="none" strike="noStrike" dirty="0">
                <a:solidFill>
                  <a:srgbClr val="3366CC"/>
                </a:solidFill>
                <a:effectLst/>
                <a:latin typeface="Arial" panose="020B0604020202020204" pitchFamily="34" charset="0"/>
                <a:hlinkClick r:id="rId34" tooltip="Anatomical terminology"/>
              </a:rPr>
              <a:t>Anatomical terminology</a:t>
            </a:r>
            <a:r>
              <a:rPr lang="en-CA" b="0" i="0" dirty="0">
                <a:solidFill>
                  <a:srgbClr val="202122"/>
                </a:solidFill>
                <a:effectLst/>
                <a:latin typeface="Arial" panose="020B0604020202020204" pitchFamily="34" charset="0"/>
              </a:rPr>
              <a:t>[</a:t>
            </a:r>
            <a:r>
              <a:rPr lang="en-CA" b="0" i="0" u="none" strike="noStrike" dirty="0">
                <a:solidFill>
                  <a:srgbClr val="3366CC"/>
                </a:solidFill>
                <a:effectLst/>
                <a:latin typeface="Arial" panose="020B0604020202020204" pitchFamily="34" charset="0"/>
                <a:hlinkClick r:id="rId35" tooltip="d:Q9625"/>
              </a:rPr>
              <a:t>edit on Wikidata</a:t>
            </a:r>
            <a:r>
              <a:rPr lang="en-CA" b="0" i="0" dirty="0">
                <a:solidFill>
                  <a:srgbClr val="202122"/>
                </a:solidFill>
                <a:effectLst/>
                <a:latin typeface="Arial" panose="020B0604020202020204" pitchFamily="34" charset="0"/>
              </a:rPr>
              <a:t>]</a:t>
            </a:r>
          </a:p>
          <a:p>
            <a:pPr algn="l" rtl="0"/>
            <a:r>
              <a:rPr lang="en-CA" b="0" i="0" dirty="0">
                <a:solidFill>
                  <a:srgbClr val="202122"/>
                </a:solidFill>
                <a:effectLst/>
                <a:latin typeface="Arial" panose="020B0604020202020204" pitchFamily="34" charset="0"/>
              </a:rPr>
              <a:t>The </a:t>
            </a:r>
            <a:r>
              <a:rPr lang="en-CA" b="1" i="0" dirty="0">
                <a:solidFill>
                  <a:srgbClr val="202122"/>
                </a:solidFill>
                <a:effectLst/>
                <a:latin typeface="Arial" panose="020B0604020202020204" pitchFamily="34" charset="0"/>
              </a:rPr>
              <a:t>prostate</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36" tooltip="Help:IPA/English"/>
              </a:rPr>
              <a:t>/ˈprɒs.teɪt/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37"/>
              </a:rPr>
              <a:t>[1]</a:t>
            </a:r>
            <a:r>
              <a:rPr lang="en-CA" b="0" i="0" dirty="0">
                <a:solidFill>
                  <a:srgbClr val="202122"/>
                </a:solidFill>
                <a:effectLst/>
                <a:latin typeface="Arial" panose="020B0604020202020204" pitchFamily="34" charset="0"/>
              </a:rPr>
              <a:t> is both an </a:t>
            </a:r>
            <a:r>
              <a:rPr lang="en-CA" b="0" i="0" u="none" strike="noStrike" dirty="0">
                <a:solidFill>
                  <a:srgbClr val="3366CC"/>
                </a:solidFill>
                <a:effectLst/>
                <a:latin typeface="Arial" panose="020B0604020202020204" pitchFamily="34" charset="0"/>
                <a:hlinkClick r:id="rId38" tooltip="Male accessory gland"/>
              </a:rPr>
              <a:t>accessory gland</a:t>
            </a:r>
            <a:r>
              <a:rPr lang="en-CA" b="0" i="0" dirty="0">
                <a:solidFill>
                  <a:srgbClr val="202122"/>
                </a:solidFill>
                <a:effectLst/>
                <a:latin typeface="Arial" panose="020B0604020202020204" pitchFamily="34" charset="0"/>
              </a:rPr>
              <a:t> of the </a:t>
            </a:r>
            <a:r>
              <a:rPr lang="en-CA" b="0" i="0" u="none" strike="noStrike" dirty="0">
                <a:solidFill>
                  <a:srgbClr val="3366CC"/>
                </a:solidFill>
                <a:effectLst/>
                <a:latin typeface="Arial" panose="020B0604020202020204" pitchFamily="34" charset="0"/>
                <a:hlinkClick r:id="rId39" tooltip="Male reproductive system"/>
              </a:rPr>
              <a:t>male reproductive system</a:t>
            </a:r>
            <a:r>
              <a:rPr lang="en-CA" b="0" i="0" dirty="0">
                <a:solidFill>
                  <a:srgbClr val="202122"/>
                </a:solidFill>
                <a:effectLst/>
                <a:latin typeface="Arial" panose="020B0604020202020204" pitchFamily="34" charset="0"/>
              </a:rPr>
              <a:t> and a muscle-driven mechanical switch between urination and </a:t>
            </a:r>
            <a:r>
              <a:rPr lang="en-CA" b="0" i="0" u="none" strike="noStrike" dirty="0">
                <a:solidFill>
                  <a:srgbClr val="3366CC"/>
                </a:solidFill>
                <a:effectLst/>
                <a:latin typeface="Arial" panose="020B0604020202020204" pitchFamily="34" charset="0"/>
                <a:hlinkClick r:id="rId40" tooltip="Ejaculation"/>
              </a:rPr>
              <a:t>ejaculation</a:t>
            </a:r>
            <a:r>
              <a:rPr lang="en-CA" b="0" i="0" dirty="0">
                <a:solidFill>
                  <a:srgbClr val="202122"/>
                </a:solidFill>
                <a:effectLst/>
                <a:latin typeface="Arial" panose="020B0604020202020204" pitchFamily="34" charset="0"/>
              </a:rPr>
              <a:t>. It is found in all male mammals.</a:t>
            </a:r>
            <a:r>
              <a:rPr lang="en-CA" b="0" i="0" u="none" strike="noStrike" baseline="30000" dirty="0">
                <a:solidFill>
                  <a:srgbClr val="3366CC"/>
                </a:solidFill>
                <a:effectLst/>
                <a:latin typeface="Arial" panose="020B0604020202020204" pitchFamily="34" charset="0"/>
                <a:hlinkClick r:id="rId41"/>
              </a:rPr>
              <a:t>[2]</a:t>
            </a:r>
            <a:r>
              <a:rPr lang="en-CA" b="0" i="0" dirty="0">
                <a:solidFill>
                  <a:srgbClr val="202122"/>
                </a:solidFill>
                <a:effectLst/>
                <a:latin typeface="Arial" panose="020B0604020202020204" pitchFamily="34" charset="0"/>
              </a:rPr>
              <a:t> It differs between species anatomically, chemically, and physiologically. Anatomically, the prostate is found below the </a:t>
            </a:r>
            <a:r>
              <a:rPr lang="en-CA" b="0" i="0" u="none" strike="noStrike" dirty="0">
                <a:solidFill>
                  <a:srgbClr val="3366CC"/>
                </a:solidFill>
                <a:effectLst/>
                <a:latin typeface="Arial" panose="020B0604020202020204" pitchFamily="34" charset="0"/>
                <a:hlinkClick r:id="rId42" tooltip="Urinary bladder"/>
              </a:rPr>
              <a:t>bladder</a:t>
            </a:r>
            <a:r>
              <a:rPr lang="en-CA" b="0" i="0" dirty="0">
                <a:solidFill>
                  <a:srgbClr val="202122"/>
                </a:solidFill>
                <a:effectLst/>
                <a:latin typeface="Arial" panose="020B0604020202020204" pitchFamily="34" charset="0"/>
              </a:rPr>
              <a:t>, with the </a:t>
            </a:r>
            <a:r>
              <a:rPr lang="en-CA" b="0" i="0" u="none" strike="noStrike" dirty="0">
                <a:solidFill>
                  <a:srgbClr val="3366CC"/>
                </a:solidFill>
                <a:effectLst/>
                <a:latin typeface="Arial" panose="020B0604020202020204" pitchFamily="34" charset="0"/>
                <a:hlinkClick r:id="rId12" tooltip="Urethra"/>
              </a:rPr>
              <a:t>urethra</a:t>
            </a:r>
            <a:r>
              <a:rPr lang="en-CA" b="0" i="0" dirty="0">
                <a:solidFill>
                  <a:srgbClr val="202122"/>
                </a:solidFill>
                <a:effectLst/>
                <a:latin typeface="Arial" panose="020B0604020202020204" pitchFamily="34" charset="0"/>
              </a:rPr>
              <a:t> passing through it. It is described in </a:t>
            </a:r>
            <a:r>
              <a:rPr lang="en-CA" b="0" i="0" u="none" strike="noStrike" dirty="0">
                <a:solidFill>
                  <a:srgbClr val="3366CC"/>
                </a:solidFill>
                <a:effectLst/>
                <a:latin typeface="Arial" panose="020B0604020202020204" pitchFamily="34" charset="0"/>
                <a:hlinkClick r:id="rId43" tooltip="Gross anatomy"/>
              </a:rPr>
              <a:t>gross anatomy</a:t>
            </a:r>
            <a:r>
              <a:rPr lang="en-CA" b="0" i="0" dirty="0">
                <a:solidFill>
                  <a:srgbClr val="202122"/>
                </a:solidFill>
                <a:effectLst/>
                <a:latin typeface="Arial" panose="020B0604020202020204" pitchFamily="34" charset="0"/>
              </a:rPr>
              <a:t> as consisting of lobes and in </a:t>
            </a:r>
            <a:r>
              <a:rPr lang="en-CA" b="0" i="0" u="none" strike="noStrike" dirty="0">
                <a:solidFill>
                  <a:srgbClr val="3366CC"/>
                </a:solidFill>
                <a:effectLst/>
                <a:latin typeface="Arial" panose="020B0604020202020204" pitchFamily="34" charset="0"/>
                <a:hlinkClick r:id="rId44" tooltip="Microanatomy"/>
              </a:rPr>
              <a:t>microanatomy</a:t>
            </a:r>
            <a:r>
              <a:rPr lang="en-CA" b="0" i="0" dirty="0">
                <a:solidFill>
                  <a:srgbClr val="202122"/>
                </a:solidFill>
                <a:effectLst/>
                <a:latin typeface="Arial" panose="020B0604020202020204" pitchFamily="34" charset="0"/>
              </a:rPr>
              <a:t> by zone. It is surrounded by an elastic, fibromuscular capsule and contains glandular tissue, as well as </a:t>
            </a:r>
            <a:r>
              <a:rPr lang="en-CA" b="0" i="0" u="none" strike="noStrike" dirty="0">
                <a:solidFill>
                  <a:srgbClr val="3366CC"/>
                </a:solidFill>
                <a:effectLst/>
                <a:latin typeface="Arial" panose="020B0604020202020204" pitchFamily="34" charset="0"/>
                <a:hlinkClick r:id="rId45" tooltip="Connective tissue"/>
              </a:rPr>
              <a:t>connective tissue</a:t>
            </a:r>
            <a:r>
              <a:rPr lang="en-CA" b="0" i="0" dirty="0">
                <a:solidFill>
                  <a:srgbClr val="202122"/>
                </a:solidFill>
                <a:effectLst/>
                <a:latin typeface="Arial" panose="020B0604020202020204" pitchFamily="34" charset="0"/>
              </a:rPr>
              <a:t>.</a:t>
            </a:r>
          </a:p>
          <a:p>
            <a:pPr algn="l" rtl="0"/>
            <a:r>
              <a:rPr lang="en-CA" b="0" i="0" dirty="0">
                <a:solidFill>
                  <a:srgbClr val="202122"/>
                </a:solidFill>
                <a:effectLst/>
                <a:latin typeface="Arial" panose="020B0604020202020204" pitchFamily="34" charset="0"/>
              </a:rPr>
              <a:t>The prostate glands produce and contain fluid that forms part of </a:t>
            </a:r>
            <a:r>
              <a:rPr lang="en-CA" b="0" i="0" u="none" strike="noStrike" dirty="0">
                <a:solidFill>
                  <a:srgbClr val="3366CC"/>
                </a:solidFill>
                <a:effectLst/>
                <a:latin typeface="Arial" panose="020B0604020202020204" pitchFamily="34" charset="0"/>
                <a:hlinkClick r:id="rId46" tooltip="Semen"/>
              </a:rPr>
              <a:t>semen</a:t>
            </a:r>
            <a:r>
              <a:rPr lang="en-CA" b="0" i="0" dirty="0">
                <a:solidFill>
                  <a:srgbClr val="202122"/>
                </a:solidFill>
                <a:effectLst/>
                <a:latin typeface="Arial" panose="020B0604020202020204" pitchFamily="34" charset="0"/>
              </a:rPr>
              <a:t>, the substance emitted during </a:t>
            </a:r>
            <a:r>
              <a:rPr lang="en-CA" b="0" i="0" u="none" strike="noStrike" dirty="0">
                <a:solidFill>
                  <a:srgbClr val="3366CC"/>
                </a:solidFill>
                <a:effectLst/>
                <a:latin typeface="Arial" panose="020B0604020202020204" pitchFamily="34" charset="0"/>
                <a:hlinkClick r:id="rId40" tooltip="Ejaculation"/>
              </a:rPr>
              <a:t>ejaculation</a:t>
            </a:r>
            <a:r>
              <a:rPr lang="en-CA" b="0" i="0" dirty="0">
                <a:solidFill>
                  <a:srgbClr val="202122"/>
                </a:solidFill>
                <a:effectLst/>
                <a:latin typeface="Arial" panose="020B0604020202020204" pitchFamily="34" charset="0"/>
              </a:rPr>
              <a:t> as part of the male </a:t>
            </a:r>
            <a:r>
              <a:rPr lang="en-CA" b="0" i="0" u="none" strike="noStrike" dirty="0">
                <a:solidFill>
                  <a:srgbClr val="3366CC"/>
                </a:solidFill>
                <a:effectLst/>
                <a:latin typeface="Arial" panose="020B0604020202020204" pitchFamily="34" charset="0"/>
                <a:hlinkClick r:id="rId47" tooltip="Human sexual response cycle"/>
              </a:rPr>
              <a:t>sexual response</a:t>
            </a:r>
            <a:r>
              <a:rPr lang="en-CA" b="0" i="0" dirty="0">
                <a:solidFill>
                  <a:srgbClr val="202122"/>
                </a:solidFill>
                <a:effectLst/>
                <a:latin typeface="Arial" panose="020B0604020202020204" pitchFamily="34" charset="0"/>
              </a:rPr>
              <a:t>. This prostatic fluid is slightly alkaline, milky or white in appearance. The alkalinity of semen helps neutralize the acidity of the </a:t>
            </a:r>
            <a:r>
              <a:rPr lang="en-CA" b="0" i="0" u="none" strike="noStrike" dirty="0">
                <a:solidFill>
                  <a:srgbClr val="3366CC"/>
                </a:solidFill>
                <a:effectLst/>
                <a:latin typeface="Arial" panose="020B0604020202020204" pitchFamily="34" charset="0"/>
                <a:hlinkClick r:id="rId48" tooltip="Vagina"/>
              </a:rPr>
              <a:t>vaginal tract</a:t>
            </a:r>
            <a:r>
              <a:rPr lang="en-CA" b="0" i="0" dirty="0">
                <a:solidFill>
                  <a:srgbClr val="202122"/>
                </a:solidFill>
                <a:effectLst/>
                <a:latin typeface="Arial" panose="020B0604020202020204" pitchFamily="34" charset="0"/>
              </a:rPr>
              <a:t>, prolonging the lifespan of </a:t>
            </a:r>
            <a:r>
              <a:rPr lang="en-CA" b="0" i="0" u="none" strike="noStrike" dirty="0">
                <a:solidFill>
                  <a:srgbClr val="3366CC"/>
                </a:solidFill>
                <a:effectLst/>
                <a:latin typeface="Arial" panose="020B0604020202020204" pitchFamily="34" charset="0"/>
                <a:hlinkClick r:id="rId49" tooltip="Sperm"/>
              </a:rPr>
              <a:t>sperm</a:t>
            </a:r>
            <a:r>
              <a:rPr lang="en-CA" b="0" i="0" dirty="0">
                <a:solidFill>
                  <a:srgbClr val="202122"/>
                </a:solidFill>
                <a:effectLst/>
                <a:latin typeface="Arial" panose="020B0604020202020204" pitchFamily="34" charset="0"/>
              </a:rPr>
              <a:t>. The prostatic fluid is expelled in the first part of ejaculate, together with most of the sperm, because of the action of </a:t>
            </a:r>
            <a:r>
              <a:rPr lang="en-CA" b="0" i="0" u="none" strike="noStrike" dirty="0">
                <a:solidFill>
                  <a:srgbClr val="3366CC"/>
                </a:solidFill>
                <a:effectLst/>
                <a:latin typeface="Arial" panose="020B0604020202020204" pitchFamily="34" charset="0"/>
                <a:hlinkClick r:id="rId50" tooltip="Smooth muscle"/>
              </a:rPr>
              <a:t>smooth muscle</a:t>
            </a:r>
            <a:r>
              <a:rPr lang="en-CA" b="0" i="0" dirty="0">
                <a:solidFill>
                  <a:srgbClr val="202122"/>
                </a:solidFill>
                <a:effectLst/>
                <a:latin typeface="Arial" panose="020B0604020202020204" pitchFamily="34" charset="0"/>
              </a:rPr>
              <a:t> tissue within the prostate. In comparison with the few spermatozoa expelled together with mainly seminal vesicular fluid, those in prostatic fluid have better </a:t>
            </a:r>
            <a:r>
              <a:rPr lang="en-CA" b="0" i="0" u="none" strike="noStrike" dirty="0">
                <a:solidFill>
                  <a:srgbClr val="3366CC"/>
                </a:solidFill>
                <a:effectLst/>
                <a:latin typeface="Arial" panose="020B0604020202020204" pitchFamily="34" charset="0"/>
                <a:hlinkClick r:id="rId51" tooltip="Sperm motility"/>
              </a:rPr>
              <a:t>motility</a:t>
            </a:r>
            <a:r>
              <a:rPr lang="en-CA" b="0" i="0" dirty="0">
                <a:solidFill>
                  <a:srgbClr val="202122"/>
                </a:solidFill>
                <a:effectLst/>
                <a:latin typeface="Arial" panose="020B0604020202020204" pitchFamily="34" charset="0"/>
              </a:rPr>
              <a:t>, longer survival, and better protection of genetic material.</a:t>
            </a:r>
          </a:p>
          <a:p>
            <a:pPr algn="l" rtl="0"/>
            <a:r>
              <a:rPr lang="en-CA" b="0" i="0" dirty="0">
                <a:solidFill>
                  <a:srgbClr val="202122"/>
                </a:solidFill>
                <a:effectLst/>
                <a:latin typeface="Arial" panose="020B0604020202020204" pitchFamily="34" charset="0"/>
              </a:rPr>
              <a:t>Disorders of the prostate include </a:t>
            </a:r>
            <a:r>
              <a:rPr lang="en-CA" b="0" i="0" u="none" strike="noStrike" dirty="0">
                <a:solidFill>
                  <a:srgbClr val="3366CC"/>
                </a:solidFill>
                <a:effectLst/>
                <a:latin typeface="Arial" panose="020B0604020202020204" pitchFamily="34" charset="0"/>
                <a:hlinkClick r:id="rId52" tooltip="Benign prostatic hyperplasia"/>
              </a:rPr>
              <a:t>enlargement</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53" tooltip="Inflammation"/>
              </a:rPr>
              <a:t>inflammation</a:t>
            </a:r>
            <a:r>
              <a:rPr lang="en-CA" b="0" i="0" dirty="0">
                <a:solidFill>
                  <a:srgbClr val="202122"/>
                </a:solidFill>
                <a:effectLst/>
                <a:latin typeface="Arial" panose="020B0604020202020204" pitchFamily="34" charset="0"/>
              </a:rPr>
              <a:t>, infection, and </a:t>
            </a:r>
            <a:r>
              <a:rPr lang="en-CA" b="0" i="0" u="none" strike="noStrike" dirty="0">
                <a:solidFill>
                  <a:srgbClr val="3366CC"/>
                </a:solidFill>
                <a:effectLst/>
                <a:latin typeface="Arial" panose="020B0604020202020204" pitchFamily="34" charset="0"/>
                <a:hlinkClick r:id="rId54" tooltip="Prostate cancer"/>
              </a:rPr>
              <a:t>cancer</a:t>
            </a:r>
            <a:r>
              <a:rPr lang="en-CA" b="0" i="0" dirty="0">
                <a:solidFill>
                  <a:srgbClr val="202122"/>
                </a:solidFill>
                <a:effectLst/>
                <a:latin typeface="Arial" panose="020B0604020202020204" pitchFamily="34" charset="0"/>
              </a:rPr>
              <a:t>. The word prostate comes from </a:t>
            </a:r>
            <a:r>
              <a:rPr lang="en-CA" b="0" i="0" u="none" strike="noStrike" dirty="0">
                <a:solidFill>
                  <a:srgbClr val="3366CC"/>
                </a:solidFill>
                <a:effectLst/>
                <a:latin typeface="Arial" panose="020B0604020202020204" pitchFamily="34" charset="0"/>
                <a:hlinkClick r:id="rId55" tooltip="Ancient Greek"/>
              </a:rPr>
              <a:t>Ancient Greek</a:t>
            </a:r>
            <a:r>
              <a:rPr lang="en-CA" b="0" i="0"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προστάτης, </a:t>
            </a:r>
            <a:r>
              <a:rPr lang="en-CA" b="0" i="1" dirty="0" err="1">
                <a:solidFill>
                  <a:srgbClr val="202122"/>
                </a:solidFill>
                <a:effectLst/>
                <a:latin typeface="Arial" panose="020B0604020202020204" pitchFamily="34" charset="0"/>
              </a:rPr>
              <a:t>prostátēs</a:t>
            </a:r>
            <a:r>
              <a:rPr lang="en-CA" b="0" i="0" dirty="0">
                <a:solidFill>
                  <a:srgbClr val="202122"/>
                </a:solidFill>
                <a:effectLst/>
                <a:latin typeface="Arial" panose="020B0604020202020204" pitchFamily="34" charset="0"/>
              </a:rPr>
              <a:t>, meaning "one who stands before", "protector", "guardian", with the term originally used to describe the </a:t>
            </a:r>
            <a:r>
              <a:rPr lang="en-CA" b="0" i="0" u="none" strike="noStrike" dirty="0">
                <a:solidFill>
                  <a:srgbClr val="3366CC"/>
                </a:solidFill>
                <a:effectLst/>
                <a:latin typeface="Arial" panose="020B0604020202020204" pitchFamily="34" charset="0"/>
                <a:hlinkClick r:id="rId56" tooltip="Seminal vesicles"/>
              </a:rPr>
              <a:t>seminal vesicles</a:t>
            </a:r>
            <a:r>
              <a:rPr lang="en-CA" b="0" i="0" dirty="0">
                <a:solidFill>
                  <a:srgbClr val="202122"/>
                </a:solidFill>
                <a:effectLst/>
                <a:latin typeface="Arial" panose="020B0604020202020204" pitchFamily="34" charset="0"/>
              </a:rPr>
              <a:t>.</a:t>
            </a:r>
          </a:p>
          <a:p>
            <a:pPr algn="l" rtl="0"/>
            <a:r>
              <a:rPr lang="en-CA" b="0" i="0" dirty="0">
                <a:solidFill>
                  <a:srgbClr val="000000"/>
                </a:solidFill>
                <a:effectLst/>
                <a:latin typeface="Linux Libertine"/>
              </a:rPr>
              <a:t>Structure</a:t>
            </a:r>
            <a:r>
              <a:rPr lang="en-CA" b="0" i="0" dirty="0">
                <a:solidFill>
                  <a:srgbClr val="54595D"/>
                </a:solidFill>
                <a:effectLst/>
                <a:latin typeface="Arial" panose="020B0604020202020204" pitchFamily="34" charset="0"/>
              </a:rPr>
              <a:t>[</a:t>
            </a:r>
            <a:r>
              <a:rPr lang="en-CA" b="0" i="0" u="none" strike="noStrike" dirty="0">
                <a:solidFill>
                  <a:srgbClr val="3366CC"/>
                </a:solidFill>
                <a:effectLst/>
                <a:latin typeface="Arial" panose="020B0604020202020204" pitchFamily="34" charset="0"/>
                <a:hlinkClick r:id="rId57" tooltip="Edit section: Structure"/>
              </a:rPr>
              <a:t>edit</a:t>
            </a:r>
            <a:r>
              <a:rPr lang="en-CA" b="0" i="0" dirty="0">
                <a:solidFill>
                  <a:srgbClr val="54595D"/>
                </a:solidFill>
                <a:effectLst/>
                <a:latin typeface="Arial" panose="020B0604020202020204" pitchFamily="34" charset="0"/>
              </a:rPr>
              <a:t>]</a:t>
            </a:r>
            <a:endParaRPr lang="en-CA" b="0" i="0" dirty="0">
              <a:solidFill>
                <a:srgbClr val="000000"/>
              </a:solidFill>
              <a:effectLst/>
              <a:latin typeface="Linux Libertine"/>
            </a:endParaRPr>
          </a:p>
          <a:p>
            <a:pPr algn="l" rtl="0"/>
            <a:r>
              <a:rPr lang="en-CA" b="0" i="0" dirty="0">
                <a:solidFill>
                  <a:srgbClr val="202122"/>
                </a:solidFill>
                <a:effectLst/>
                <a:latin typeface="Arial" panose="020B0604020202020204" pitchFamily="34" charset="0"/>
              </a:rPr>
              <a:t>The prostate is a </a:t>
            </a:r>
            <a:r>
              <a:rPr lang="en-CA" b="0" i="0" u="none" strike="noStrike" dirty="0">
                <a:solidFill>
                  <a:srgbClr val="3366CC"/>
                </a:solidFill>
                <a:effectLst/>
                <a:latin typeface="Arial" panose="020B0604020202020204" pitchFamily="34" charset="0"/>
                <a:hlinkClick r:id="rId58" tooltip="Exocrine gland"/>
              </a:rPr>
              <a:t>gland</a:t>
            </a:r>
            <a:r>
              <a:rPr lang="en-CA" b="0" i="0" dirty="0">
                <a:solidFill>
                  <a:srgbClr val="202122"/>
                </a:solidFill>
                <a:effectLst/>
                <a:latin typeface="Arial" panose="020B0604020202020204" pitchFamily="34" charset="0"/>
              </a:rPr>
              <a:t> of the </a:t>
            </a:r>
            <a:r>
              <a:rPr lang="en-CA" b="0" i="0" u="none" strike="noStrike" dirty="0">
                <a:solidFill>
                  <a:srgbClr val="3366CC"/>
                </a:solidFill>
                <a:effectLst/>
                <a:latin typeface="Arial" panose="020B0604020202020204" pitchFamily="34" charset="0"/>
                <a:hlinkClick r:id="rId39" tooltip="Male reproductive system"/>
              </a:rPr>
              <a:t>male reproductive system</a:t>
            </a:r>
            <a:r>
              <a:rPr lang="en-CA" b="0" i="0" dirty="0">
                <a:solidFill>
                  <a:srgbClr val="202122"/>
                </a:solidFill>
                <a:effectLst/>
                <a:latin typeface="Arial" panose="020B0604020202020204" pitchFamily="34" charset="0"/>
              </a:rPr>
              <a:t>. In adults, it is about the size of a </a:t>
            </a:r>
            <a:r>
              <a:rPr lang="en-CA" b="0" i="0" u="none" strike="noStrike" dirty="0">
                <a:solidFill>
                  <a:srgbClr val="3366CC"/>
                </a:solidFill>
                <a:effectLst/>
                <a:latin typeface="Arial" panose="020B0604020202020204" pitchFamily="34" charset="0"/>
                <a:hlinkClick r:id="rId59" tooltip="Walnut"/>
              </a:rPr>
              <a:t>walnut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and has an average weight of about 11 grams, usually ranging between 7 and 16 grams.</a:t>
            </a:r>
            <a:r>
              <a:rPr lang="en-CA" b="0" i="0" u="none" strike="noStrike" baseline="30000" dirty="0">
                <a:solidFill>
                  <a:srgbClr val="3366CC"/>
                </a:solidFill>
                <a:effectLst/>
                <a:latin typeface="Arial" panose="020B0604020202020204" pitchFamily="34" charset="0"/>
                <a:hlinkClick r:id="rId61"/>
              </a:rPr>
              <a:t>[4]</a:t>
            </a:r>
            <a:r>
              <a:rPr lang="en-CA" b="0" i="0" dirty="0">
                <a:solidFill>
                  <a:srgbClr val="202122"/>
                </a:solidFill>
                <a:effectLst/>
                <a:latin typeface="Arial" panose="020B0604020202020204" pitchFamily="34" charset="0"/>
              </a:rPr>
              <a:t> The prostate is located in the pelvis. It sits below the </a:t>
            </a:r>
            <a:r>
              <a:rPr lang="en-CA" b="0" i="0" u="none" strike="noStrike" dirty="0">
                <a:solidFill>
                  <a:srgbClr val="3366CC"/>
                </a:solidFill>
                <a:effectLst/>
                <a:latin typeface="Arial" panose="020B0604020202020204" pitchFamily="34" charset="0"/>
                <a:hlinkClick r:id="rId42" tooltip="Urinary bladder"/>
              </a:rPr>
              <a:t>urinary bladder</a:t>
            </a:r>
            <a:r>
              <a:rPr lang="en-CA" b="0" i="0" dirty="0">
                <a:solidFill>
                  <a:srgbClr val="202122"/>
                </a:solidFill>
                <a:effectLst/>
                <a:latin typeface="Arial" panose="020B0604020202020204" pitchFamily="34" charset="0"/>
              </a:rPr>
              <a:t> and surrounds the </a:t>
            </a:r>
            <a:r>
              <a:rPr lang="en-CA" b="0" i="0" u="none" strike="noStrike" dirty="0">
                <a:solidFill>
                  <a:srgbClr val="3366CC"/>
                </a:solidFill>
                <a:effectLst/>
                <a:latin typeface="Arial" panose="020B0604020202020204" pitchFamily="34" charset="0"/>
                <a:hlinkClick r:id="rId12" tooltip="Urethra"/>
              </a:rPr>
              <a:t>urethra</a:t>
            </a:r>
            <a:r>
              <a:rPr lang="en-CA" b="0" i="0" dirty="0">
                <a:solidFill>
                  <a:srgbClr val="202122"/>
                </a:solidFill>
                <a:effectLst/>
                <a:latin typeface="Arial" panose="020B0604020202020204" pitchFamily="34" charset="0"/>
              </a:rPr>
              <a:t>. The part of the urethra passing through it is called the </a:t>
            </a:r>
            <a:r>
              <a:rPr lang="en-CA" b="0" i="0" u="none" strike="noStrike" dirty="0">
                <a:solidFill>
                  <a:srgbClr val="3366CC"/>
                </a:solidFill>
                <a:effectLst/>
                <a:latin typeface="Arial" panose="020B0604020202020204" pitchFamily="34" charset="0"/>
                <a:hlinkClick r:id="rId62" tooltip="Prostatic urethra"/>
              </a:rPr>
              <a:t>prostatic urethra</a:t>
            </a:r>
            <a:r>
              <a:rPr lang="en-CA" b="0" i="0" dirty="0">
                <a:solidFill>
                  <a:srgbClr val="202122"/>
                </a:solidFill>
                <a:effectLst/>
                <a:latin typeface="Arial" panose="020B0604020202020204" pitchFamily="34" charset="0"/>
              </a:rPr>
              <a:t>, which joins with the two </a:t>
            </a:r>
            <a:r>
              <a:rPr lang="en-CA" b="0" i="0" u="none" strike="noStrike" dirty="0">
                <a:solidFill>
                  <a:srgbClr val="3366CC"/>
                </a:solidFill>
                <a:effectLst/>
                <a:latin typeface="Arial" panose="020B0604020202020204" pitchFamily="34" charset="0"/>
                <a:hlinkClick r:id="rId63" tooltip="Ejaculatory duct"/>
              </a:rPr>
              <a:t>ejaculatory ducts</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The prostate is covered in a surface called the </a:t>
            </a:r>
            <a:r>
              <a:rPr lang="en-CA" b="0" i="1" dirty="0">
                <a:solidFill>
                  <a:srgbClr val="202122"/>
                </a:solidFill>
                <a:effectLst/>
                <a:latin typeface="Arial" panose="020B0604020202020204" pitchFamily="34" charset="0"/>
              </a:rPr>
              <a:t>prostatic capsule</a:t>
            </a:r>
            <a:r>
              <a:rPr lang="en-CA" b="0" i="0" dirty="0">
                <a:solidFill>
                  <a:srgbClr val="202122"/>
                </a:solidFill>
                <a:effectLst/>
                <a:latin typeface="Arial" panose="020B0604020202020204" pitchFamily="34" charset="0"/>
              </a:rPr>
              <a:t> or </a:t>
            </a:r>
            <a:r>
              <a:rPr lang="en-CA" b="0" i="1" dirty="0">
                <a:solidFill>
                  <a:srgbClr val="202122"/>
                </a:solidFill>
                <a:effectLst/>
                <a:latin typeface="Arial" panose="020B0604020202020204" pitchFamily="34" charset="0"/>
              </a:rPr>
              <a:t>prostatic fascia</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4"/>
              </a:rPr>
              <a:t>[5]</a:t>
            </a:r>
            <a:endParaRPr lang="en-CA" b="0" i="0" dirty="0">
              <a:solidFill>
                <a:srgbClr val="202122"/>
              </a:solidFill>
              <a:effectLst/>
              <a:latin typeface="Arial" panose="020B0604020202020204" pitchFamily="34" charset="0"/>
            </a:endParaRPr>
          </a:p>
          <a:p>
            <a:pPr algn="l" rtl="0"/>
            <a:r>
              <a:rPr lang="en-CA" b="0" i="0" dirty="0">
                <a:solidFill>
                  <a:srgbClr val="202122"/>
                </a:solidFill>
                <a:effectLst/>
                <a:latin typeface="Arial" panose="020B0604020202020204" pitchFamily="34" charset="0"/>
              </a:rPr>
              <a:t>The internal structure of the prostate has been described using both lobes and zones.</a:t>
            </a:r>
            <a:r>
              <a:rPr lang="en-CA" b="0" i="0" u="none" strike="noStrike" baseline="30000" dirty="0">
                <a:solidFill>
                  <a:srgbClr val="3366CC"/>
                </a:solidFill>
                <a:effectLst/>
                <a:latin typeface="Arial" panose="020B0604020202020204" pitchFamily="34" charset="0"/>
                <a:hlinkClick r:id="rId65"/>
              </a:rPr>
              <a:t>[6]</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Because of the variation in descriptions and definitions of lobes, the zone classification is used more predominantly.</a:t>
            </a:r>
            <a:r>
              <a:rPr lang="en-CA" b="0" i="0" u="none" strike="noStrike" baseline="30000" dirty="0">
                <a:solidFill>
                  <a:srgbClr val="3366CC"/>
                </a:solidFill>
                <a:effectLst/>
                <a:latin typeface="Arial" panose="020B0604020202020204" pitchFamily="34" charset="0"/>
                <a:hlinkClick r:id="rId60"/>
              </a:rPr>
              <a:t>[3]</a:t>
            </a:r>
            <a:endParaRPr lang="en-CA" b="0" i="0" dirty="0">
              <a:solidFill>
                <a:srgbClr val="202122"/>
              </a:solidFill>
              <a:effectLst/>
              <a:latin typeface="Arial" panose="020B0604020202020204" pitchFamily="34" charset="0"/>
            </a:endParaRPr>
          </a:p>
          <a:p>
            <a:pPr algn="l" rtl="0"/>
            <a:r>
              <a:rPr lang="en-CA" b="0" i="0" dirty="0">
                <a:solidFill>
                  <a:srgbClr val="202122"/>
                </a:solidFill>
                <a:effectLst/>
                <a:latin typeface="Arial" panose="020B0604020202020204" pitchFamily="34" charset="0"/>
              </a:rPr>
              <a:t>The prostate has been described as consisting of three or four zones.</a:t>
            </a:r>
            <a:r>
              <a:rPr lang="en-CA" b="0" i="0" u="none" strike="noStrike" baseline="30000" dirty="0">
                <a:solidFill>
                  <a:srgbClr val="3366CC"/>
                </a:solidFill>
                <a:effectLst/>
                <a:latin typeface="Arial" panose="020B0604020202020204" pitchFamily="34" charset="0"/>
                <a:hlinkClick r:id="rId60"/>
              </a:rPr>
              <a:t>[3]</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Zones are more typically able to be seen on </a:t>
            </a:r>
            <a:r>
              <a:rPr lang="en-CA" b="0" i="0" u="none" strike="noStrike" dirty="0">
                <a:solidFill>
                  <a:srgbClr val="3366CC"/>
                </a:solidFill>
                <a:effectLst/>
                <a:latin typeface="Arial" panose="020B0604020202020204" pitchFamily="34" charset="0"/>
                <a:hlinkClick r:id="rId66" tooltip="Histology"/>
              </a:rPr>
              <a:t>histology</a:t>
            </a:r>
            <a:r>
              <a:rPr lang="en-CA" b="0" i="0" dirty="0">
                <a:solidFill>
                  <a:srgbClr val="202122"/>
                </a:solidFill>
                <a:effectLst/>
                <a:latin typeface="Arial" panose="020B0604020202020204" pitchFamily="34" charset="0"/>
              </a:rPr>
              <a:t>, or in </a:t>
            </a:r>
            <a:r>
              <a:rPr lang="en-CA" b="0" i="0" u="none" strike="noStrike" dirty="0">
                <a:solidFill>
                  <a:srgbClr val="3366CC"/>
                </a:solidFill>
                <a:effectLst/>
                <a:latin typeface="Arial" panose="020B0604020202020204" pitchFamily="34" charset="0"/>
                <a:hlinkClick r:id="rId67" tooltip="Medical imaging"/>
              </a:rPr>
              <a:t>medical imaging</a:t>
            </a:r>
            <a:r>
              <a:rPr lang="en-CA" b="0" i="0" dirty="0">
                <a:solidFill>
                  <a:srgbClr val="202122"/>
                </a:solidFill>
                <a:effectLst/>
                <a:latin typeface="Arial" panose="020B0604020202020204" pitchFamily="34" charset="0"/>
              </a:rPr>
              <a:t>, such as </a:t>
            </a:r>
            <a:r>
              <a:rPr lang="en-CA" b="0" i="0" u="none" strike="noStrike" dirty="0">
                <a:solidFill>
                  <a:srgbClr val="3366CC"/>
                </a:solidFill>
                <a:effectLst/>
                <a:latin typeface="Arial" panose="020B0604020202020204" pitchFamily="34" charset="0"/>
                <a:hlinkClick r:id="rId68" tooltip="Ultrasound"/>
              </a:rPr>
              <a:t>ultrasound</a:t>
            </a:r>
            <a:r>
              <a:rPr lang="en-CA" b="0" i="0" dirty="0">
                <a:solidFill>
                  <a:srgbClr val="202122"/>
                </a:solidFill>
                <a:effectLst/>
                <a:latin typeface="Arial" panose="020B0604020202020204" pitchFamily="34" charset="0"/>
              </a:rPr>
              <a:t> or </a:t>
            </a:r>
            <a:r>
              <a:rPr lang="en-CA" b="0" i="0" u="none" strike="noStrike" dirty="0">
                <a:solidFill>
                  <a:srgbClr val="3366CC"/>
                </a:solidFill>
                <a:effectLst/>
                <a:latin typeface="Arial" panose="020B0604020202020204" pitchFamily="34" charset="0"/>
                <a:hlinkClick r:id="rId69" tooltip="Magnetic resonance imaging"/>
              </a:rPr>
              <a:t>MRI</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u="none" strike="noStrike" baseline="30000" dirty="0">
                <a:solidFill>
                  <a:srgbClr val="3366CC"/>
                </a:solidFill>
                <a:effectLst/>
                <a:latin typeface="Arial" panose="020B0604020202020204" pitchFamily="34" charset="0"/>
                <a:hlinkClick r:id="rId65"/>
              </a:rPr>
              <a:t>[6]</a:t>
            </a:r>
            <a:r>
              <a:rPr lang="en-CA" b="0" i="0" dirty="0">
                <a:solidFill>
                  <a:srgbClr val="202122"/>
                </a:solidFill>
                <a:effectLst/>
                <a:latin typeface="Arial" panose="020B0604020202020204" pitchFamily="34" charset="0"/>
              </a:rPr>
              <a:t> The zones are:</a:t>
            </a:r>
          </a:p>
          <a:p>
            <a:pPr algn="l" rtl="0"/>
            <a:r>
              <a:rPr lang="en-CA" b="1" i="0" dirty="0" err="1">
                <a:solidFill>
                  <a:srgbClr val="202122"/>
                </a:solidFill>
                <a:effectLst/>
                <a:latin typeface="Arial" panose="020B0604020202020204" pitchFamily="34" charset="0"/>
              </a:rPr>
              <a:t>NameFraction</a:t>
            </a:r>
            <a:r>
              <a:rPr lang="en-CA" b="1" i="0" dirty="0">
                <a:solidFill>
                  <a:srgbClr val="202122"/>
                </a:solidFill>
                <a:effectLst/>
                <a:latin typeface="Arial" panose="020B0604020202020204" pitchFamily="34" charset="0"/>
              </a:rPr>
              <a:t> of adult gland</a:t>
            </a:r>
            <a:r>
              <a:rPr lang="en-CA" b="0" i="0" u="none" strike="noStrike" baseline="30000" dirty="0">
                <a:solidFill>
                  <a:srgbClr val="3366CC"/>
                </a:solidFill>
                <a:effectLst/>
                <a:latin typeface="Arial" panose="020B0604020202020204" pitchFamily="34" charset="0"/>
                <a:hlinkClick r:id="rId60"/>
              </a:rPr>
              <a:t>[3]</a:t>
            </a:r>
            <a:r>
              <a:rPr lang="en-CA" b="1" i="0" dirty="0" err="1">
                <a:solidFill>
                  <a:srgbClr val="202122"/>
                </a:solidFill>
                <a:effectLst/>
                <a:latin typeface="Arial" panose="020B0604020202020204" pitchFamily="34" charset="0"/>
              </a:rPr>
              <a:t>Description</a:t>
            </a:r>
            <a:r>
              <a:rPr lang="en-CA" b="0" i="0" dirty="0" err="1">
                <a:solidFill>
                  <a:srgbClr val="202122"/>
                </a:solidFill>
                <a:effectLst/>
                <a:latin typeface="Arial" panose="020B0604020202020204" pitchFamily="34" charset="0"/>
              </a:rPr>
              <a:t>Peripheral</a:t>
            </a:r>
            <a:r>
              <a:rPr lang="en-CA" b="0" i="0" dirty="0">
                <a:solidFill>
                  <a:srgbClr val="202122"/>
                </a:solidFill>
                <a:effectLst/>
                <a:latin typeface="Arial" panose="020B0604020202020204" pitchFamily="34" charset="0"/>
              </a:rPr>
              <a:t> zone (PZ)70%The back of the gland that surrounds the distal urethra and lies beneath the capsule. About 70–80% of </a:t>
            </a:r>
            <a:r>
              <a:rPr lang="en-CA" b="0" i="0" u="none" strike="noStrike" dirty="0">
                <a:solidFill>
                  <a:srgbClr val="3366CC"/>
                </a:solidFill>
                <a:effectLst/>
                <a:latin typeface="Arial" panose="020B0604020202020204" pitchFamily="34" charset="0"/>
                <a:hlinkClick r:id="rId70" tooltip="Prostatic cancers"/>
              </a:rPr>
              <a:t>prostatic cancers</a:t>
            </a:r>
            <a:r>
              <a:rPr lang="en-CA" b="0" i="0" dirty="0">
                <a:solidFill>
                  <a:srgbClr val="202122"/>
                </a:solidFill>
                <a:effectLst/>
                <a:latin typeface="Arial" panose="020B0604020202020204" pitchFamily="34" charset="0"/>
              </a:rPr>
              <a:t> originate from this zone of the gland.</a:t>
            </a:r>
            <a:r>
              <a:rPr lang="en-CA" b="0" i="0" u="none" strike="noStrike" baseline="30000" dirty="0">
                <a:solidFill>
                  <a:srgbClr val="3366CC"/>
                </a:solidFill>
                <a:effectLst/>
                <a:latin typeface="Arial" panose="020B0604020202020204" pitchFamily="34" charset="0"/>
                <a:hlinkClick r:id="rId71"/>
              </a:rPr>
              <a:t>[7]</a:t>
            </a:r>
            <a:r>
              <a:rPr lang="en-CA" b="0" i="0" u="none" strike="noStrike" baseline="30000" dirty="0">
                <a:solidFill>
                  <a:srgbClr val="3366CC"/>
                </a:solidFill>
                <a:effectLst/>
                <a:latin typeface="Arial" panose="020B0604020202020204" pitchFamily="34" charset="0"/>
                <a:hlinkClick r:id="rId72"/>
              </a:rPr>
              <a:t>[8]</a:t>
            </a:r>
            <a:r>
              <a:rPr lang="en-CA" b="0" i="0" dirty="0">
                <a:solidFill>
                  <a:srgbClr val="202122"/>
                </a:solidFill>
                <a:effectLst/>
                <a:latin typeface="Arial" panose="020B0604020202020204" pitchFamily="34" charset="0"/>
              </a:rPr>
              <a:t>Central zone (CZ)20%This zone surrounds the ejaculatory ducts.</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The central zone accounts for roughly 2.5% of prostate cancers; these cancers tend to be more aggressive and more likely to invade the seminal vesicles.</a:t>
            </a:r>
            <a:r>
              <a:rPr lang="en-CA" b="0" i="0" u="none" strike="noStrike" baseline="30000" dirty="0">
                <a:solidFill>
                  <a:srgbClr val="3366CC"/>
                </a:solidFill>
                <a:effectLst/>
                <a:latin typeface="Arial" panose="020B0604020202020204" pitchFamily="34" charset="0"/>
                <a:hlinkClick r:id="rId73"/>
              </a:rPr>
              <a:t>[9]</a:t>
            </a:r>
            <a:r>
              <a:rPr lang="en-CA" b="0" i="0" dirty="0">
                <a:solidFill>
                  <a:srgbClr val="202122"/>
                </a:solidFill>
                <a:effectLst/>
                <a:latin typeface="Arial" panose="020B0604020202020204" pitchFamily="34" charset="0"/>
              </a:rPr>
              <a:t>Transition zone (TZ)5%The transition zone surrounds the proximal urethra.</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~10–20% of prostate cancers originate in this zone. It is the region of the prostate gland that grows throughout life and causes the disease of </a:t>
            </a:r>
            <a:r>
              <a:rPr lang="en-CA" b="0" i="0" u="none" strike="noStrike" dirty="0">
                <a:solidFill>
                  <a:srgbClr val="3366CC"/>
                </a:solidFill>
                <a:effectLst/>
                <a:latin typeface="Arial" panose="020B0604020202020204" pitchFamily="34" charset="0"/>
                <a:hlinkClick r:id="rId74" tooltip="Benign prostatic enlargement"/>
              </a:rPr>
              <a:t>benign prostatic enlargement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71"/>
              </a:rPr>
              <a:t>[7]</a:t>
            </a:r>
            <a:r>
              <a:rPr lang="en-CA" b="0" i="0" u="none" strike="noStrike" baseline="30000" dirty="0">
                <a:solidFill>
                  <a:srgbClr val="3366CC"/>
                </a:solidFill>
                <a:effectLst/>
                <a:latin typeface="Arial" panose="020B0604020202020204" pitchFamily="34" charset="0"/>
                <a:hlinkClick r:id="rId72"/>
              </a:rPr>
              <a:t>[8]</a:t>
            </a:r>
            <a:r>
              <a:rPr lang="en-CA" b="0" i="0" dirty="0">
                <a:solidFill>
                  <a:srgbClr val="202122"/>
                </a:solidFill>
                <a:effectLst/>
                <a:latin typeface="Arial" panose="020B0604020202020204" pitchFamily="34" charset="0"/>
              </a:rPr>
              <a:t>Anterior fibro-muscular zone (or </a:t>
            </a:r>
            <a:r>
              <a:rPr lang="en-CA" b="0" i="0" u="none" strike="noStrike" dirty="0">
                <a:solidFill>
                  <a:srgbClr val="3366CC"/>
                </a:solidFill>
                <a:effectLst/>
                <a:latin typeface="Arial" panose="020B0604020202020204" pitchFamily="34" charset="0"/>
                <a:hlinkClick r:id="rId75" tooltip="Stroma (animal tissue)"/>
              </a:rPr>
              <a:t>stroma</a:t>
            </a:r>
            <a:r>
              <a:rPr lang="en-CA" b="0" i="0" dirty="0">
                <a:solidFill>
                  <a:srgbClr val="202122"/>
                </a:solidFill>
                <a:effectLst/>
                <a:latin typeface="Arial" panose="020B0604020202020204" pitchFamily="34" charset="0"/>
              </a:rPr>
              <a:t>)N/</a:t>
            </a:r>
            <a:r>
              <a:rPr lang="en-CA" b="0" i="0" dirty="0" err="1">
                <a:solidFill>
                  <a:srgbClr val="202122"/>
                </a:solidFill>
                <a:effectLst/>
                <a:latin typeface="Arial" panose="020B0604020202020204" pitchFamily="34" charset="0"/>
              </a:rPr>
              <a:t>AThis</a:t>
            </a:r>
            <a:r>
              <a:rPr lang="en-CA" b="0" i="0" dirty="0">
                <a:solidFill>
                  <a:srgbClr val="202122"/>
                </a:solidFill>
                <a:effectLst/>
                <a:latin typeface="Arial" panose="020B0604020202020204" pitchFamily="34" charset="0"/>
              </a:rPr>
              <a:t> area, not always considered a zone,</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is usually devoid of glandular components and composed only, as its name suggests, of </a:t>
            </a:r>
            <a:r>
              <a:rPr lang="en-CA" b="0" i="0" u="none" strike="noStrike" dirty="0">
                <a:solidFill>
                  <a:srgbClr val="3366CC"/>
                </a:solidFill>
                <a:effectLst/>
                <a:latin typeface="Arial" panose="020B0604020202020204" pitchFamily="34" charset="0"/>
                <a:hlinkClick r:id="rId76" tooltip="Muscle"/>
              </a:rPr>
              <a:t>muscle</a:t>
            </a:r>
            <a:r>
              <a:rPr lang="en-CA" b="0" i="0" dirty="0">
                <a:solidFill>
                  <a:srgbClr val="202122"/>
                </a:solidFill>
                <a:effectLst/>
                <a:latin typeface="Arial" panose="020B0604020202020204" pitchFamily="34" charset="0"/>
              </a:rPr>
              <a:t> and </a:t>
            </a:r>
            <a:r>
              <a:rPr lang="en-CA" b="0" i="0" u="none" strike="noStrike" dirty="0">
                <a:solidFill>
                  <a:srgbClr val="3366CC"/>
                </a:solidFill>
                <a:effectLst/>
                <a:latin typeface="Arial" panose="020B0604020202020204" pitchFamily="34" charset="0"/>
                <a:hlinkClick r:id="rId77" tooltip="Fibrous tissue"/>
              </a:rPr>
              <a:t>fibrous tissue</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The "lobe" classification describes lobes that, while originally defined in the fetus, are also visible in gross anatomy, including dissection and when viewed endoscopically.</a:t>
            </a:r>
            <a:r>
              <a:rPr lang="en-CA" b="0" i="0" u="none" strike="noStrike" baseline="30000" dirty="0">
                <a:solidFill>
                  <a:srgbClr val="3366CC"/>
                </a:solidFill>
                <a:effectLst/>
                <a:latin typeface="Arial" panose="020B0604020202020204" pitchFamily="34" charset="0"/>
                <a:hlinkClick r:id="rId65"/>
              </a:rPr>
              <a:t>[6]</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The five lobes are the anterior lobe or isthmus, the posterior lobe, the right and left lateral lobes, and the middle or median lobe</a:t>
            </a: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11</a:t>
            </a:fld>
            <a:endParaRPr lang="en-US"/>
          </a:p>
        </p:txBody>
      </p:sp>
    </p:spTree>
    <p:extLst>
      <p:ext uri="{BB962C8B-B14F-4D97-AF65-F5344CB8AC3E}">
        <p14:creationId xmlns:p14="http://schemas.microsoft.com/office/powerpoint/2010/main" val="347417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solidFill>
                  <a:srgbClr val="000000"/>
                </a:solidFill>
                <a:effectLst/>
                <a:latin typeface="Linux Libertine"/>
              </a:rPr>
              <a:t>Prostate</a:t>
            </a:r>
          </a:p>
          <a:p>
            <a:pPr>
              <a:buFont typeface="Arial" panose="020B0604020202020204" pitchFamily="34" charset="0"/>
              <a:buChar char="•"/>
            </a:pPr>
            <a:r>
              <a:rPr lang="en-CA" dirty="0">
                <a:effectLst/>
              </a:rPr>
              <a:t>81 languages</a:t>
            </a:r>
          </a:p>
          <a:p>
            <a:pPr algn="l">
              <a:buFont typeface="Arial" panose="020B0604020202020204" pitchFamily="34" charset="0"/>
              <a:buChar char="•"/>
            </a:pPr>
            <a:r>
              <a:rPr lang="en-CA" b="0" i="0" u="none" strike="noStrike" dirty="0">
                <a:solidFill>
                  <a:srgbClr val="202122"/>
                </a:solidFill>
                <a:effectLst/>
                <a:latin typeface="Arial" panose="020B0604020202020204" pitchFamily="34" charset="0"/>
                <a:hlinkClick r:id="rId3" tooltip="View the content page [ctrl-option-c]"/>
              </a:rPr>
              <a:t>Article</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4" tooltip="Discuss improvements to the content page [ctrl-option-t]"/>
              </a:rPr>
              <a:t>Talk</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202122"/>
                </a:solidFill>
                <a:effectLst/>
                <a:latin typeface="Arial" panose="020B0604020202020204" pitchFamily="34" charset="0"/>
                <a:hlinkClick r:id="rId3"/>
              </a:rPr>
              <a:t>Read</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5" tooltip="Edit this page [ctrl-option-e]"/>
              </a:rPr>
              <a:t>Edit</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u="none" strike="noStrike" dirty="0">
                <a:solidFill>
                  <a:srgbClr val="3366CC"/>
                </a:solidFill>
                <a:effectLst/>
                <a:latin typeface="Arial" panose="020B0604020202020204" pitchFamily="34" charset="0"/>
                <a:hlinkClick r:id="rId6" tooltip="Past revisions of this page [ctrl-option-h]"/>
              </a:rPr>
              <a:t>View history</a:t>
            </a:r>
            <a:endParaRPr lang="en-CA" b="0" i="0" dirty="0">
              <a:solidFill>
                <a:srgbClr val="202122"/>
              </a:solidFill>
              <a:effectLst/>
              <a:latin typeface="Arial" panose="020B0604020202020204" pitchFamily="34" charset="0"/>
            </a:endParaRPr>
          </a:p>
          <a:p>
            <a:pPr algn="l"/>
            <a:r>
              <a:rPr lang="en-CA" b="0" i="0" dirty="0">
                <a:solidFill>
                  <a:srgbClr val="202122"/>
                </a:solidFill>
                <a:effectLst/>
                <a:latin typeface="Arial" panose="020B0604020202020204" pitchFamily="34" charset="0"/>
              </a:rPr>
              <a:t>Tools</a:t>
            </a:r>
            <a:endParaRPr lang="en-CA" b="0" i="0" dirty="0">
              <a:solidFill>
                <a:srgbClr val="54595D"/>
              </a:solidFill>
              <a:effectLst/>
              <a:latin typeface="Arial" panose="020B0604020202020204" pitchFamily="34" charset="0"/>
            </a:endParaRPr>
          </a:p>
          <a:p>
            <a:pPr algn="l"/>
            <a:r>
              <a:rPr lang="en-CA" b="0" i="0" dirty="0">
                <a:solidFill>
                  <a:srgbClr val="202122"/>
                </a:solidFill>
                <a:effectLst/>
                <a:latin typeface="Arial" panose="020B0604020202020204" pitchFamily="34" charset="0"/>
              </a:rPr>
              <a:t>From Wikipedia, the free encyclopedia</a:t>
            </a:r>
          </a:p>
          <a:p>
            <a:pPr algn="l" rtl="0"/>
            <a:r>
              <a:rPr lang="en-CA" b="0" i="1" dirty="0">
                <a:solidFill>
                  <a:srgbClr val="202122"/>
                </a:solidFill>
                <a:effectLst/>
                <a:latin typeface="Arial" panose="020B0604020202020204" pitchFamily="34" charset="0"/>
              </a:rPr>
              <a:t>This article is about the male prostate gland. For the equivalent female gland, see </a:t>
            </a:r>
            <a:r>
              <a:rPr lang="en-CA" b="0" i="1" u="none" strike="noStrike" dirty="0">
                <a:solidFill>
                  <a:srgbClr val="3366CC"/>
                </a:solidFill>
                <a:effectLst/>
                <a:latin typeface="Arial" panose="020B0604020202020204" pitchFamily="34" charset="0"/>
                <a:hlinkClick r:id="rId7" tooltip="Skene's gland"/>
              </a:rPr>
              <a:t>Skene's gland</a:t>
            </a:r>
            <a:r>
              <a:rPr lang="en-CA" b="0" i="1" dirty="0">
                <a:solidFill>
                  <a:srgbClr val="202122"/>
                </a:solidFill>
                <a:effectLst/>
                <a:latin typeface="Arial" panose="020B0604020202020204" pitchFamily="34" charset="0"/>
              </a:rPr>
              <a:t>. For the journal, see </a:t>
            </a:r>
            <a:r>
              <a:rPr lang="en-CA" b="0" i="1" u="none" strike="noStrike" dirty="0">
                <a:solidFill>
                  <a:srgbClr val="3366CC"/>
                </a:solidFill>
                <a:effectLst/>
                <a:latin typeface="Arial" panose="020B0604020202020204" pitchFamily="34" charset="0"/>
                <a:hlinkClick r:id="rId8" tooltip="The Prostate"/>
              </a:rPr>
              <a:t>The Prostate</a:t>
            </a:r>
            <a:r>
              <a:rPr lang="en-CA" b="0" i="1" dirty="0">
                <a:solidFill>
                  <a:srgbClr val="202122"/>
                </a:solidFill>
                <a:effectLst/>
                <a:latin typeface="Arial" panose="020B0604020202020204" pitchFamily="34" charset="0"/>
              </a:rPr>
              <a:t>.</a:t>
            </a:r>
          </a:p>
          <a:p>
            <a:pPr algn="l" rtl="0"/>
            <a:r>
              <a:rPr lang="en-CA" b="0" i="1" dirty="0">
                <a:solidFill>
                  <a:srgbClr val="202122"/>
                </a:solidFill>
                <a:effectLst/>
                <a:latin typeface="Arial" panose="020B0604020202020204" pitchFamily="34" charset="0"/>
              </a:rPr>
              <a:t>Not to be confused with </a:t>
            </a:r>
            <a:r>
              <a:rPr lang="en-CA" b="0" i="1" u="none" strike="noStrike" dirty="0">
                <a:solidFill>
                  <a:srgbClr val="3366CC"/>
                </a:solidFill>
                <a:effectLst/>
                <a:latin typeface="Arial" panose="020B0604020202020204" pitchFamily="34" charset="0"/>
                <a:hlinkClick r:id="rId9" tooltip="Prostration"/>
              </a:rPr>
              <a:t>Prostrate (body position)</a:t>
            </a:r>
            <a:r>
              <a:rPr lang="en-CA" b="0" i="1" dirty="0">
                <a:solidFill>
                  <a:srgbClr val="202122"/>
                </a:solidFill>
                <a:effectLst/>
                <a:latin typeface="Arial" panose="020B0604020202020204" pitchFamily="34" charset="0"/>
              </a:rPr>
              <a:t>.</a:t>
            </a:r>
          </a:p>
          <a:p>
            <a:pPr algn="r" rtl="0" fontAlgn="t"/>
            <a:r>
              <a:rPr lang="en-CA" b="0" i="0" dirty="0" err="1">
                <a:solidFill>
                  <a:srgbClr val="202122"/>
                </a:solidFill>
                <a:effectLst/>
                <a:latin typeface="Arial" panose="020B0604020202020204" pitchFamily="34" charset="0"/>
              </a:rPr>
              <a:t>ProstateDetails</a:t>
            </a:r>
            <a:r>
              <a:rPr lang="en-CA" b="0" i="0" u="none" strike="noStrike" dirty="0" err="1">
                <a:solidFill>
                  <a:srgbClr val="3366CC"/>
                </a:solidFill>
                <a:effectLst/>
                <a:latin typeface="Arial" panose="020B0604020202020204" pitchFamily="34" charset="0"/>
                <a:hlinkClick r:id="rId10" tooltip="Embryology"/>
              </a:rPr>
              <a:t>Precursor</a:t>
            </a:r>
            <a:r>
              <a:rPr lang="en-CA" b="0" i="0" u="none" strike="noStrike" dirty="0" err="1">
                <a:solidFill>
                  <a:srgbClr val="3366CC"/>
                </a:solidFill>
                <a:effectLst/>
                <a:latin typeface="Arial" panose="020B0604020202020204" pitchFamily="34" charset="0"/>
                <a:hlinkClick r:id="rId11" tooltip="Endodermic evagination"/>
              </a:rPr>
              <a:t>Endodermic</a:t>
            </a:r>
            <a:r>
              <a:rPr lang="en-CA" b="0" i="0" u="none" strike="noStrike" dirty="0">
                <a:solidFill>
                  <a:srgbClr val="3366CC"/>
                </a:solidFill>
                <a:effectLst/>
                <a:latin typeface="Arial" panose="020B0604020202020204" pitchFamily="34" charset="0"/>
                <a:hlinkClick r:id="rId11" tooltip="Endodermic evagination"/>
              </a:rPr>
              <a:t> evaginations</a:t>
            </a:r>
            <a:r>
              <a:rPr lang="en-CA" b="0" i="0" dirty="0">
                <a:solidFill>
                  <a:srgbClr val="202122"/>
                </a:solidFill>
                <a:effectLst/>
                <a:latin typeface="Arial" panose="020B0604020202020204" pitchFamily="34" charset="0"/>
              </a:rPr>
              <a:t> of the </a:t>
            </a:r>
            <a:r>
              <a:rPr lang="en-CA" b="0" i="0" u="none" strike="noStrike" dirty="0" err="1">
                <a:solidFill>
                  <a:srgbClr val="3366CC"/>
                </a:solidFill>
                <a:effectLst/>
                <a:latin typeface="Arial" panose="020B0604020202020204" pitchFamily="34" charset="0"/>
                <a:hlinkClick r:id="rId12" tooltip="Urethra"/>
              </a:rPr>
              <a:t>urethra</a:t>
            </a:r>
            <a:r>
              <a:rPr lang="en-CA" b="0" i="0" u="none" strike="noStrike" dirty="0" err="1">
                <a:solidFill>
                  <a:srgbClr val="3366CC"/>
                </a:solidFill>
                <a:effectLst/>
                <a:latin typeface="Arial" panose="020B0604020202020204" pitchFamily="34" charset="0"/>
                <a:hlinkClick r:id="rId13" tooltip="Artery"/>
              </a:rPr>
              <a:t>Artery</a:t>
            </a:r>
            <a:r>
              <a:rPr lang="en-CA" b="0" i="0" u="none" strike="noStrike" dirty="0" err="1">
                <a:solidFill>
                  <a:srgbClr val="3366CC"/>
                </a:solidFill>
                <a:effectLst/>
                <a:latin typeface="Arial" panose="020B0604020202020204" pitchFamily="34" charset="0"/>
                <a:hlinkClick r:id="rId14" tooltip="Internal pudendal artery"/>
              </a:rPr>
              <a:t>Internal</a:t>
            </a:r>
            <a:r>
              <a:rPr lang="en-CA" b="0" i="0" u="none" strike="noStrike" dirty="0">
                <a:solidFill>
                  <a:srgbClr val="3366CC"/>
                </a:solidFill>
                <a:effectLst/>
                <a:latin typeface="Arial" panose="020B0604020202020204" pitchFamily="34" charset="0"/>
                <a:hlinkClick r:id="rId14" tooltip="Internal pudendal artery"/>
              </a:rPr>
              <a:t> pudendal artery</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15" tooltip="Inferior vesical artery"/>
              </a:rPr>
              <a:t>inferior vesical artery</a:t>
            </a:r>
            <a:r>
              <a:rPr lang="en-CA" b="0" i="0" dirty="0">
                <a:solidFill>
                  <a:srgbClr val="202122"/>
                </a:solidFill>
                <a:effectLst/>
                <a:latin typeface="Arial" panose="020B0604020202020204" pitchFamily="34" charset="0"/>
              </a:rPr>
              <a:t>, and </a:t>
            </a:r>
            <a:r>
              <a:rPr lang="en-CA" b="0" i="0" u="none" strike="noStrike" dirty="0">
                <a:solidFill>
                  <a:srgbClr val="3366CC"/>
                </a:solidFill>
                <a:effectLst/>
                <a:latin typeface="Arial" panose="020B0604020202020204" pitchFamily="34" charset="0"/>
                <a:hlinkClick r:id="rId16" tooltip="Middle rectal artery"/>
              </a:rPr>
              <a:t>middle rectal </a:t>
            </a:r>
            <a:r>
              <a:rPr lang="en-CA" b="0" i="0" u="none" strike="noStrike" dirty="0" err="1">
                <a:solidFill>
                  <a:srgbClr val="3366CC"/>
                </a:solidFill>
                <a:effectLst/>
                <a:latin typeface="Arial" panose="020B0604020202020204" pitchFamily="34" charset="0"/>
                <a:hlinkClick r:id="rId16" tooltip="Middle rectal artery"/>
              </a:rPr>
              <a:t>artery</a:t>
            </a:r>
            <a:r>
              <a:rPr lang="en-CA" b="0" i="0" u="none" strike="noStrike" dirty="0" err="1">
                <a:solidFill>
                  <a:srgbClr val="3366CC"/>
                </a:solidFill>
                <a:effectLst/>
                <a:latin typeface="Arial" panose="020B0604020202020204" pitchFamily="34" charset="0"/>
                <a:hlinkClick r:id="rId17" tooltip="Vein"/>
              </a:rPr>
              <a:t>Vein</a:t>
            </a:r>
            <a:r>
              <a:rPr lang="en-CA" b="0" i="0" u="none" strike="noStrike" dirty="0" err="1">
                <a:solidFill>
                  <a:srgbClr val="3366CC"/>
                </a:solidFill>
                <a:effectLst/>
                <a:latin typeface="Arial" panose="020B0604020202020204" pitchFamily="34" charset="0"/>
                <a:hlinkClick r:id="rId18" tooltip="Prostatic venous plexus"/>
              </a:rPr>
              <a:t>Prostatic</a:t>
            </a:r>
            <a:r>
              <a:rPr lang="en-CA" b="0" i="0" u="none" strike="noStrike" dirty="0">
                <a:solidFill>
                  <a:srgbClr val="3366CC"/>
                </a:solidFill>
                <a:effectLst/>
                <a:latin typeface="Arial" panose="020B0604020202020204" pitchFamily="34" charset="0"/>
                <a:hlinkClick r:id="rId18" tooltip="Prostatic venous plexus"/>
              </a:rPr>
              <a:t> venous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19" tooltip="Pudendal plexus (veins)"/>
              </a:rPr>
              <a:t>pudendal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20" tooltip="Vesical venous plexus"/>
              </a:rPr>
              <a:t>vesical plexus</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21" tooltip="Internal iliac vein"/>
              </a:rPr>
              <a:t>internal iliac </a:t>
            </a:r>
            <a:r>
              <a:rPr lang="en-CA" b="0" i="0" u="none" strike="noStrike" dirty="0" err="1">
                <a:solidFill>
                  <a:srgbClr val="3366CC"/>
                </a:solidFill>
                <a:effectLst/>
                <a:latin typeface="Arial" panose="020B0604020202020204" pitchFamily="34" charset="0"/>
                <a:hlinkClick r:id="rId21" tooltip="Internal iliac vein"/>
              </a:rPr>
              <a:t>vein</a:t>
            </a:r>
            <a:r>
              <a:rPr lang="en-CA" b="0" i="0" u="none" strike="noStrike" dirty="0" err="1">
                <a:solidFill>
                  <a:srgbClr val="3366CC"/>
                </a:solidFill>
                <a:effectLst/>
                <a:latin typeface="Arial" panose="020B0604020202020204" pitchFamily="34" charset="0"/>
                <a:hlinkClick r:id="rId22" tooltip="Nerve"/>
              </a:rPr>
              <a:t>Nerve</a:t>
            </a:r>
            <a:r>
              <a:rPr lang="en-CA" b="0" i="0" u="none" strike="noStrike" dirty="0" err="1">
                <a:solidFill>
                  <a:srgbClr val="3366CC"/>
                </a:solidFill>
                <a:effectLst/>
                <a:latin typeface="Arial" panose="020B0604020202020204" pitchFamily="34" charset="0"/>
                <a:hlinkClick r:id="rId23" tooltip="Inferior hypogastric plexus"/>
              </a:rPr>
              <a:t>Inferior</a:t>
            </a:r>
            <a:r>
              <a:rPr lang="en-CA" b="0" i="0" u="none" strike="noStrike" dirty="0">
                <a:solidFill>
                  <a:srgbClr val="3366CC"/>
                </a:solidFill>
                <a:effectLst/>
                <a:latin typeface="Arial" panose="020B0604020202020204" pitchFamily="34" charset="0"/>
                <a:hlinkClick r:id="rId23" tooltip="Inferior hypogastric plexus"/>
              </a:rPr>
              <a:t> hypogastric </a:t>
            </a:r>
            <a:r>
              <a:rPr lang="en-CA" b="0" i="0" u="none" strike="noStrike" dirty="0" err="1">
                <a:solidFill>
                  <a:srgbClr val="3366CC"/>
                </a:solidFill>
                <a:effectLst/>
                <a:latin typeface="Arial" panose="020B0604020202020204" pitchFamily="34" charset="0"/>
                <a:hlinkClick r:id="rId23" tooltip="Inferior hypogastric plexus"/>
              </a:rPr>
              <a:t>plexus</a:t>
            </a:r>
            <a:r>
              <a:rPr lang="en-CA" b="0" i="0" u="none" strike="noStrike" dirty="0" err="1">
                <a:solidFill>
                  <a:srgbClr val="3366CC"/>
                </a:solidFill>
                <a:effectLst/>
                <a:latin typeface="Arial" panose="020B0604020202020204" pitchFamily="34" charset="0"/>
                <a:hlinkClick r:id="rId24" tooltip="Lymph"/>
              </a:rPr>
              <a:t>Lymph</a:t>
            </a:r>
            <a:r>
              <a:rPr lang="en-CA" b="0" i="0" u="none" strike="noStrike" dirty="0" err="1">
                <a:solidFill>
                  <a:srgbClr val="3366CC"/>
                </a:solidFill>
                <a:effectLst/>
                <a:latin typeface="Arial" panose="020B0604020202020204" pitchFamily="34" charset="0"/>
                <a:hlinkClick r:id="rId25" tooltip="Internal iliac lymph nodes"/>
              </a:rPr>
              <a:t>internal</a:t>
            </a:r>
            <a:r>
              <a:rPr lang="en-CA" b="0" i="0" u="none" strike="noStrike" dirty="0">
                <a:solidFill>
                  <a:srgbClr val="3366CC"/>
                </a:solidFill>
                <a:effectLst/>
                <a:latin typeface="Arial" panose="020B0604020202020204" pitchFamily="34" charset="0"/>
                <a:hlinkClick r:id="rId25" tooltip="Internal iliac lymph nodes"/>
              </a:rPr>
              <a:t> iliac lymph nodes</a:t>
            </a:r>
            <a:r>
              <a:rPr lang="en-CA" b="0" i="0" dirty="0">
                <a:solidFill>
                  <a:srgbClr val="202122"/>
                </a:solidFill>
                <a:effectLst/>
                <a:latin typeface="Arial" panose="020B0604020202020204" pitchFamily="34" charset="0"/>
              </a:rPr>
              <a:t>Identifiers</a:t>
            </a:r>
            <a:r>
              <a:rPr lang="en-CA" b="0" i="0" u="none" strike="noStrike" dirty="0">
                <a:solidFill>
                  <a:srgbClr val="3366CC"/>
                </a:solidFill>
                <a:effectLst/>
                <a:latin typeface="Arial" panose="020B0604020202020204" pitchFamily="34" charset="0"/>
                <a:hlinkClick r:id="rId26" tooltip="Latin"/>
              </a:rPr>
              <a:t>Latin</a:t>
            </a:r>
            <a:r>
              <a:rPr lang="en-CA" b="0" i="1" dirty="0">
                <a:solidFill>
                  <a:srgbClr val="202122"/>
                </a:solidFill>
                <a:effectLst/>
                <a:latin typeface="Arial" panose="020B0604020202020204" pitchFamily="34" charset="0"/>
              </a:rPr>
              <a:t>Prostata</a:t>
            </a:r>
            <a:r>
              <a:rPr lang="en-CA" b="0" i="0" u="none" strike="noStrike" dirty="0">
                <a:solidFill>
                  <a:srgbClr val="3366CC"/>
                </a:solidFill>
                <a:effectLst/>
                <a:latin typeface="Arial" panose="020B0604020202020204" pitchFamily="34" charset="0"/>
                <a:hlinkClick r:id="rId27" tooltip="Medical Subject Headings"/>
              </a:rPr>
              <a:t>MeSH</a:t>
            </a:r>
            <a:r>
              <a:rPr lang="en-CA" b="0" i="0" u="none" strike="noStrike" dirty="0">
                <a:solidFill>
                  <a:srgbClr val="3366CC"/>
                </a:solidFill>
                <a:effectLst/>
                <a:latin typeface="Arial" panose="020B0604020202020204" pitchFamily="34" charset="0"/>
                <a:hlinkClick r:id="rId28"/>
              </a:rPr>
              <a:t>D011467</a:t>
            </a:r>
            <a:r>
              <a:rPr lang="en-CA" b="0" i="0" u="none" strike="noStrike" dirty="0">
                <a:solidFill>
                  <a:srgbClr val="3366CC"/>
                </a:solidFill>
                <a:effectLst/>
                <a:latin typeface="Arial" panose="020B0604020202020204" pitchFamily="34" charset="0"/>
                <a:hlinkClick r:id="rId29" tooltip="Terminologia Anatomica"/>
              </a:rPr>
              <a:t>TA98</a:t>
            </a:r>
            <a:r>
              <a:rPr lang="en-CA" b="0" i="0" u="none" strike="noStrike" dirty="0">
                <a:solidFill>
                  <a:srgbClr val="3366CC"/>
                </a:solidFill>
                <a:effectLst/>
                <a:latin typeface="Arial" panose="020B0604020202020204" pitchFamily="34" charset="0"/>
                <a:hlinkClick r:id="rId30"/>
              </a:rPr>
              <a:t>A09.3.08.001</a:t>
            </a:r>
            <a:r>
              <a:rPr lang="en-CA" b="0" i="0" u="none" strike="noStrike" dirty="0">
                <a:solidFill>
                  <a:srgbClr val="3366CC"/>
                </a:solidFill>
                <a:effectLst/>
                <a:latin typeface="Arial" panose="020B0604020202020204" pitchFamily="34" charset="0"/>
                <a:hlinkClick r:id="rId29" tooltip="Terminologia Anatomica"/>
              </a:rPr>
              <a:t>TA2</a:t>
            </a:r>
            <a:r>
              <a:rPr lang="en-CA" b="0" i="0" u="none" strike="noStrike" dirty="0">
                <a:solidFill>
                  <a:srgbClr val="3366CC"/>
                </a:solidFill>
                <a:effectLst/>
                <a:latin typeface="Arial" panose="020B0604020202020204" pitchFamily="34" charset="0"/>
                <a:hlinkClick r:id="rId31"/>
              </a:rPr>
              <a:t>3637</a:t>
            </a:r>
            <a:r>
              <a:rPr lang="en-CA" b="0" i="0" u="none" strike="noStrike" dirty="0">
                <a:solidFill>
                  <a:srgbClr val="3366CC"/>
                </a:solidFill>
                <a:effectLst/>
                <a:latin typeface="Arial" panose="020B0604020202020204" pitchFamily="34" charset="0"/>
                <a:hlinkClick r:id="rId32" tooltip="Foundational Model of Anatomy"/>
              </a:rPr>
              <a:t>FMA</a:t>
            </a:r>
            <a:r>
              <a:rPr lang="en-CA" b="0" i="0" u="none" strike="noStrike" dirty="0">
                <a:solidFill>
                  <a:srgbClr val="3366CC"/>
                </a:solidFill>
                <a:effectLst/>
                <a:latin typeface="Arial" panose="020B0604020202020204" pitchFamily="34" charset="0"/>
                <a:hlinkClick r:id="rId33"/>
              </a:rPr>
              <a:t>9600</a:t>
            </a:r>
            <a:r>
              <a:rPr lang="en-CA" b="0" i="0" u="none" strike="noStrike" dirty="0">
                <a:solidFill>
                  <a:srgbClr val="3366CC"/>
                </a:solidFill>
                <a:effectLst/>
                <a:latin typeface="Arial" panose="020B0604020202020204" pitchFamily="34" charset="0"/>
                <a:hlinkClick r:id="rId34" tooltip="Anatomical terminology"/>
              </a:rPr>
              <a:t>Anatomical terminology</a:t>
            </a:r>
            <a:r>
              <a:rPr lang="en-CA" b="0" i="0" dirty="0">
                <a:solidFill>
                  <a:srgbClr val="202122"/>
                </a:solidFill>
                <a:effectLst/>
                <a:latin typeface="Arial" panose="020B0604020202020204" pitchFamily="34" charset="0"/>
              </a:rPr>
              <a:t>[</a:t>
            </a:r>
            <a:r>
              <a:rPr lang="en-CA" b="0" i="0" u="none" strike="noStrike" dirty="0">
                <a:solidFill>
                  <a:srgbClr val="3366CC"/>
                </a:solidFill>
                <a:effectLst/>
                <a:latin typeface="Arial" panose="020B0604020202020204" pitchFamily="34" charset="0"/>
                <a:hlinkClick r:id="rId35" tooltip="d:Q9625"/>
              </a:rPr>
              <a:t>edit on Wikidata</a:t>
            </a:r>
            <a:r>
              <a:rPr lang="en-CA" b="0" i="0" dirty="0">
                <a:solidFill>
                  <a:srgbClr val="202122"/>
                </a:solidFill>
                <a:effectLst/>
                <a:latin typeface="Arial" panose="020B0604020202020204" pitchFamily="34" charset="0"/>
              </a:rPr>
              <a:t>]</a:t>
            </a:r>
          </a:p>
          <a:p>
            <a:pPr algn="l" rtl="0"/>
            <a:r>
              <a:rPr lang="en-CA" b="0" i="0" dirty="0">
                <a:solidFill>
                  <a:srgbClr val="202122"/>
                </a:solidFill>
                <a:effectLst/>
                <a:latin typeface="Arial" panose="020B0604020202020204" pitchFamily="34" charset="0"/>
              </a:rPr>
              <a:t>The </a:t>
            </a:r>
            <a:r>
              <a:rPr lang="en-CA" b="1" i="0" dirty="0">
                <a:solidFill>
                  <a:srgbClr val="202122"/>
                </a:solidFill>
                <a:effectLst/>
                <a:latin typeface="Arial" panose="020B0604020202020204" pitchFamily="34" charset="0"/>
              </a:rPr>
              <a:t>prostate</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36" tooltip="Help:IPA/English"/>
              </a:rPr>
              <a:t>/ˈprɒs.teɪt/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37"/>
              </a:rPr>
              <a:t>[1]</a:t>
            </a:r>
            <a:r>
              <a:rPr lang="en-CA" b="0" i="0" dirty="0">
                <a:solidFill>
                  <a:srgbClr val="202122"/>
                </a:solidFill>
                <a:effectLst/>
                <a:latin typeface="Arial" panose="020B0604020202020204" pitchFamily="34" charset="0"/>
              </a:rPr>
              <a:t> is both an </a:t>
            </a:r>
            <a:r>
              <a:rPr lang="en-CA" b="0" i="0" u="none" strike="noStrike" dirty="0">
                <a:solidFill>
                  <a:srgbClr val="3366CC"/>
                </a:solidFill>
                <a:effectLst/>
                <a:latin typeface="Arial" panose="020B0604020202020204" pitchFamily="34" charset="0"/>
                <a:hlinkClick r:id="rId38" tooltip="Male accessory gland"/>
              </a:rPr>
              <a:t>accessory gland</a:t>
            </a:r>
            <a:r>
              <a:rPr lang="en-CA" b="0" i="0" dirty="0">
                <a:solidFill>
                  <a:srgbClr val="202122"/>
                </a:solidFill>
                <a:effectLst/>
                <a:latin typeface="Arial" panose="020B0604020202020204" pitchFamily="34" charset="0"/>
              </a:rPr>
              <a:t> of the </a:t>
            </a:r>
            <a:r>
              <a:rPr lang="en-CA" b="0" i="0" u="none" strike="noStrike" dirty="0">
                <a:solidFill>
                  <a:srgbClr val="3366CC"/>
                </a:solidFill>
                <a:effectLst/>
                <a:latin typeface="Arial" panose="020B0604020202020204" pitchFamily="34" charset="0"/>
                <a:hlinkClick r:id="rId39" tooltip="Male reproductive system"/>
              </a:rPr>
              <a:t>male reproductive system</a:t>
            </a:r>
            <a:r>
              <a:rPr lang="en-CA" b="0" i="0" dirty="0">
                <a:solidFill>
                  <a:srgbClr val="202122"/>
                </a:solidFill>
                <a:effectLst/>
                <a:latin typeface="Arial" panose="020B0604020202020204" pitchFamily="34" charset="0"/>
              </a:rPr>
              <a:t> and a muscle-driven mechanical switch between urination and </a:t>
            </a:r>
            <a:r>
              <a:rPr lang="en-CA" b="0" i="0" u="none" strike="noStrike" dirty="0">
                <a:solidFill>
                  <a:srgbClr val="3366CC"/>
                </a:solidFill>
                <a:effectLst/>
                <a:latin typeface="Arial" panose="020B0604020202020204" pitchFamily="34" charset="0"/>
                <a:hlinkClick r:id="rId40" tooltip="Ejaculation"/>
              </a:rPr>
              <a:t>ejaculation</a:t>
            </a:r>
            <a:r>
              <a:rPr lang="en-CA" b="0" i="0" dirty="0">
                <a:solidFill>
                  <a:srgbClr val="202122"/>
                </a:solidFill>
                <a:effectLst/>
                <a:latin typeface="Arial" panose="020B0604020202020204" pitchFamily="34" charset="0"/>
              </a:rPr>
              <a:t>. It is found in all male mammals.</a:t>
            </a:r>
            <a:r>
              <a:rPr lang="en-CA" b="0" i="0" u="none" strike="noStrike" baseline="30000" dirty="0">
                <a:solidFill>
                  <a:srgbClr val="3366CC"/>
                </a:solidFill>
                <a:effectLst/>
                <a:latin typeface="Arial" panose="020B0604020202020204" pitchFamily="34" charset="0"/>
                <a:hlinkClick r:id="rId41"/>
              </a:rPr>
              <a:t>[2]</a:t>
            </a:r>
            <a:r>
              <a:rPr lang="en-CA" b="0" i="0" dirty="0">
                <a:solidFill>
                  <a:srgbClr val="202122"/>
                </a:solidFill>
                <a:effectLst/>
                <a:latin typeface="Arial" panose="020B0604020202020204" pitchFamily="34" charset="0"/>
              </a:rPr>
              <a:t> It differs between species anatomically, chemically, and physiologically. Anatomically, the prostate is found below the </a:t>
            </a:r>
            <a:r>
              <a:rPr lang="en-CA" b="0" i="0" u="none" strike="noStrike" dirty="0">
                <a:solidFill>
                  <a:srgbClr val="3366CC"/>
                </a:solidFill>
                <a:effectLst/>
                <a:latin typeface="Arial" panose="020B0604020202020204" pitchFamily="34" charset="0"/>
                <a:hlinkClick r:id="rId42" tooltip="Urinary bladder"/>
              </a:rPr>
              <a:t>bladder</a:t>
            </a:r>
            <a:r>
              <a:rPr lang="en-CA" b="0" i="0" dirty="0">
                <a:solidFill>
                  <a:srgbClr val="202122"/>
                </a:solidFill>
                <a:effectLst/>
                <a:latin typeface="Arial" panose="020B0604020202020204" pitchFamily="34" charset="0"/>
              </a:rPr>
              <a:t>, with the </a:t>
            </a:r>
            <a:r>
              <a:rPr lang="en-CA" b="0" i="0" u="none" strike="noStrike" dirty="0">
                <a:solidFill>
                  <a:srgbClr val="3366CC"/>
                </a:solidFill>
                <a:effectLst/>
                <a:latin typeface="Arial" panose="020B0604020202020204" pitchFamily="34" charset="0"/>
                <a:hlinkClick r:id="rId12" tooltip="Urethra"/>
              </a:rPr>
              <a:t>urethra</a:t>
            </a:r>
            <a:r>
              <a:rPr lang="en-CA" b="0" i="0" dirty="0">
                <a:solidFill>
                  <a:srgbClr val="202122"/>
                </a:solidFill>
                <a:effectLst/>
                <a:latin typeface="Arial" panose="020B0604020202020204" pitchFamily="34" charset="0"/>
              </a:rPr>
              <a:t> passing through it. It is described in </a:t>
            </a:r>
            <a:r>
              <a:rPr lang="en-CA" b="0" i="0" u="none" strike="noStrike" dirty="0">
                <a:solidFill>
                  <a:srgbClr val="3366CC"/>
                </a:solidFill>
                <a:effectLst/>
                <a:latin typeface="Arial" panose="020B0604020202020204" pitchFamily="34" charset="0"/>
                <a:hlinkClick r:id="rId43" tooltip="Gross anatomy"/>
              </a:rPr>
              <a:t>gross anatomy</a:t>
            </a:r>
            <a:r>
              <a:rPr lang="en-CA" b="0" i="0" dirty="0">
                <a:solidFill>
                  <a:srgbClr val="202122"/>
                </a:solidFill>
                <a:effectLst/>
                <a:latin typeface="Arial" panose="020B0604020202020204" pitchFamily="34" charset="0"/>
              </a:rPr>
              <a:t> as consisting of lobes and in </a:t>
            </a:r>
            <a:r>
              <a:rPr lang="en-CA" b="0" i="0" u="none" strike="noStrike" dirty="0">
                <a:solidFill>
                  <a:srgbClr val="3366CC"/>
                </a:solidFill>
                <a:effectLst/>
                <a:latin typeface="Arial" panose="020B0604020202020204" pitchFamily="34" charset="0"/>
                <a:hlinkClick r:id="rId44" tooltip="Microanatomy"/>
              </a:rPr>
              <a:t>microanatomy</a:t>
            </a:r>
            <a:r>
              <a:rPr lang="en-CA" b="0" i="0" dirty="0">
                <a:solidFill>
                  <a:srgbClr val="202122"/>
                </a:solidFill>
                <a:effectLst/>
                <a:latin typeface="Arial" panose="020B0604020202020204" pitchFamily="34" charset="0"/>
              </a:rPr>
              <a:t> by zone. It is surrounded by an elastic, fibromuscular capsule and contains glandular tissue, as well as </a:t>
            </a:r>
            <a:r>
              <a:rPr lang="en-CA" b="0" i="0" u="none" strike="noStrike" dirty="0">
                <a:solidFill>
                  <a:srgbClr val="3366CC"/>
                </a:solidFill>
                <a:effectLst/>
                <a:latin typeface="Arial" panose="020B0604020202020204" pitchFamily="34" charset="0"/>
                <a:hlinkClick r:id="rId45" tooltip="Connective tissue"/>
              </a:rPr>
              <a:t>connective tissue</a:t>
            </a:r>
            <a:r>
              <a:rPr lang="en-CA" b="0" i="0" dirty="0">
                <a:solidFill>
                  <a:srgbClr val="202122"/>
                </a:solidFill>
                <a:effectLst/>
                <a:latin typeface="Arial" panose="020B0604020202020204" pitchFamily="34" charset="0"/>
              </a:rPr>
              <a:t>.</a:t>
            </a:r>
          </a:p>
          <a:p>
            <a:pPr algn="l" rtl="0"/>
            <a:r>
              <a:rPr lang="en-CA" b="0" i="0" dirty="0">
                <a:solidFill>
                  <a:srgbClr val="202122"/>
                </a:solidFill>
                <a:effectLst/>
                <a:latin typeface="Arial" panose="020B0604020202020204" pitchFamily="34" charset="0"/>
              </a:rPr>
              <a:t>The prostate glands produce and contain fluid that forms part of </a:t>
            </a:r>
            <a:r>
              <a:rPr lang="en-CA" b="0" i="0" u="none" strike="noStrike" dirty="0">
                <a:solidFill>
                  <a:srgbClr val="3366CC"/>
                </a:solidFill>
                <a:effectLst/>
                <a:latin typeface="Arial" panose="020B0604020202020204" pitchFamily="34" charset="0"/>
                <a:hlinkClick r:id="rId46" tooltip="Semen"/>
              </a:rPr>
              <a:t>semen</a:t>
            </a:r>
            <a:r>
              <a:rPr lang="en-CA" b="0" i="0" dirty="0">
                <a:solidFill>
                  <a:srgbClr val="202122"/>
                </a:solidFill>
                <a:effectLst/>
                <a:latin typeface="Arial" panose="020B0604020202020204" pitchFamily="34" charset="0"/>
              </a:rPr>
              <a:t>, the substance emitted during </a:t>
            </a:r>
            <a:r>
              <a:rPr lang="en-CA" b="0" i="0" u="none" strike="noStrike" dirty="0">
                <a:solidFill>
                  <a:srgbClr val="3366CC"/>
                </a:solidFill>
                <a:effectLst/>
                <a:latin typeface="Arial" panose="020B0604020202020204" pitchFamily="34" charset="0"/>
                <a:hlinkClick r:id="rId40" tooltip="Ejaculation"/>
              </a:rPr>
              <a:t>ejaculation</a:t>
            </a:r>
            <a:r>
              <a:rPr lang="en-CA" b="0" i="0" dirty="0">
                <a:solidFill>
                  <a:srgbClr val="202122"/>
                </a:solidFill>
                <a:effectLst/>
                <a:latin typeface="Arial" panose="020B0604020202020204" pitchFamily="34" charset="0"/>
              </a:rPr>
              <a:t> as part of the male </a:t>
            </a:r>
            <a:r>
              <a:rPr lang="en-CA" b="0" i="0" u="none" strike="noStrike" dirty="0">
                <a:solidFill>
                  <a:srgbClr val="3366CC"/>
                </a:solidFill>
                <a:effectLst/>
                <a:latin typeface="Arial" panose="020B0604020202020204" pitchFamily="34" charset="0"/>
                <a:hlinkClick r:id="rId47" tooltip="Human sexual response cycle"/>
              </a:rPr>
              <a:t>sexual response</a:t>
            </a:r>
            <a:r>
              <a:rPr lang="en-CA" b="0" i="0" dirty="0">
                <a:solidFill>
                  <a:srgbClr val="202122"/>
                </a:solidFill>
                <a:effectLst/>
                <a:latin typeface="Arial" panose="020B0604020202020204" pitchFamily="34" charset="0"/>
              </a:rPr>
              <a:t>. This prostatic fluid is slightly alkaline, milky or white in appearance. The alkalinity of semen helps neutralize the acidity of the </a:t>
            </a:r>
            <a:r>
              <a:rPr lang="en-CA" b="0" i="0" u="none" strike="noStrike" dirty="0">
                <a:solidFill>
                  <a:srgbClr val="3366CC"/>
                </a:solidFill>
                <a:effectLst/>
                <a:latin typeface="Arial" panose="020B0604020202020204" pitchFamily="34" charset="0"/>
                <a:hlinkClick r:id="rId48" tooltip="Vagina"/>
              </a:rPr>
              <a:t>vaginal tract</a:t>
            </a:r>
            <a:r>
              <a:rPr lang="en-CA" b="0" i="0" dirty="0">
                <a:solidFill>
                  <a:srgbClr val="202122"/>
                </a:solidFill>
                <a:effectLst/>
                <a:latin typeface="Arial" panose="020B0604020202020204" pitchFamily="34" charset="0"/>
              </a:rPr>
              <a:t>, prolonging the lifespan of </a:t>
            </a:r>
            <a:r>
              <a:rPr lang="en-CA" b="0" i="0" u="none" strike="noStrike" dirty="0">
                <a:solidFill>
                  <a:srgbClr val="3366CC"/>
                </a:solidFill>
                <a:effectLst/>
                <a:latin typeface="Arial" panose="020B0604020202020204" pitchFamily="34" charset="0"/>
                <a:hlinkClick r:id="rId49" tooltip="Sperm"/>
              </a:rPr>
              <a:t>sperm</a:t>
            </a:r>
            <a:r>
              <a:rPr lang="en-CA" b="0" i="0" dirty="0">
                <a:solidFill>
                  <a:srgbClr val="202122"/>
                </a:solidFill>
                <a:effectLst/>
                <a:latin typeface="Arial" panose="020B0604020202020204" pitchFamily="34" charset="0"/>
              </a:rPr>
              <a:t>. The prostatic fluid is expelled in the first part of ejaculate, together with most of the sperm, because of the action of </a:t>
            </a:r>
            <a:r>
              <a:rPr lang="en-CA" b="0" i="0" u="none" strike="noStrike" dirty="0">
                <a:solidFill>
                  <a:srgbClr val="3366CC"/>
                </a:solidFill>
                <a:effectLst/>
                <a:latin typeface="Arial" panose="020B0604020202020204" pitchFamily="34" charset="0"/>
                <a:hlinkClick r:id="rId50" tooltip="Smooth muscle"/>
              </a:rPr>
              <a:t>smooth muscle</a:t>
            </a:r>
            <a:r>
              <a:rPr lang="en-CA" b="0" i="0" dirty="0">
                <a:solidFill>
                  <a:srgbClr val="202122"/>
                </a:solidFill>
                <a:effectLst/>
                <a:latin typeface="Arial" panose="020B0604020202020204" pitchFamily="34" charset="0"/>
              </a:rPr>
              <a:t> tissue within the prostate. In comparison with the few spermatozoa expelled together with mainly seminal vesicular fluid, those in prostatic fluid have better </a:t>
            </a:r>
            <a:r>
              <a:rPr lang="en-CA" b="0" i="0" u="none" strike="noStrike" dirty="0">
                <a:solidFill>
                  <a:srgbClr val="3366CC"/>
                </a:solidFill>
                <a:effectLst/>
                <a:latin typeface="Arial" panose="020B0604020202020204" pitchFamily="34" charset="0"/>
                <a:hlinkClick r:id="rId51" tooltip="Sperm motility"/>
              </a:rPr>
              <a:t>motility</a:t>
            </a:r>
            <a:r>
              <a:rPr lang="en-CA" b="0" i="0" dirty="0">
                <a:solidFill>
                  <a:srgbClr val="202122"/>
                </a:solidFill>
                <a:effectLst/>
                <a:latin typeface="Arial" panose="020B0604020202020204" pitchFamily="34" charset="0"/>
              </a:rPr>
              <a:t>, longer survival, and better protection of genetic material.</a:t>
            </a:r>
          </a:p>
          <a:p>
            <a:pPr algn="l" rtl="0"/>
            <a:r>
              <a:rPr lang="en-CA" b="0" i="0" dirty="0">
                <a:solidFill>
                  <a:srgbClr val="202122"/>
                </a:solidFill>
                <a:effectLst/>
                <a:latin typeface="Arial" panose="020B0604020202020204" pitchFamily="34" charset="0"/>
              </a:rPr>
              <a:t>Disorders of the prostate include </a:t>
            </a:r>
            <a:r>
              <a:rPr lang="en-CA" b="0" i="0" u="none" strike="noStrike" dirty="0">
                <a:solidFill>
                  <a:srgbClr val="3366CC"/>
                </a:solidFill>
                <a:effectLst/>
                <a:latin typeface="Arial" panose="020B0604020202020204" pitchFamily="34" charset="0"/>
                <a:hlinkClick r:id="rId52" tooltip="Benign prostatic hyperplasia"/>
              </a:rPr>
              <a:t>enlargement</a:t>
            </a:r>
            <a:r>
              <a:rPr lang="en-CA" b="0" i="0" dirty="0">
                <a:solidFill>
                  <a:srgbClr val="202122"/>
                </a:solidFill>
                <a:effectLst/>
                <a:latin typeface="Arial" panose="020B0604020202020204" pitchFamily="34" charset="0"/>
              </a:rPr>
              <a:t>, </a:t>
            </a:r>
            <a:r>
              <a:rPr lang="en-CA" b="0" i="0" u="none" strike="noStrike" dirty="0">
                <a:solidFill>
                  <a:srgbClr val="3366CC"/>
                </a:solidFill>
                <a:effectLst/>
                <a:latin typeface="Arial" panose="020B0604020202020204" pitchFamily="34" charset="0"/>
                <a:hlinkClick r:id="rId53" tooltip="Inflammation"/>
              </a:rPr>
              <a:t>inflammation</a:t>
            </a:r>
            <a:r>
              <a:rPr lang="en-CA" b="0" i="0" dirty="0">
                <a:solidFill>
                  <a:srgbClr val="202122"/>
                </a:solidFill>
                <a:effectLst/>
                <a:latin typeface="Arial" panose="020B0604020202020204" pitchFamily="34" charset="0"/>
              </a:rPr>
              <a:t>, infection, and </a:t>
            </a:r>
            <a:r>
              <a:rPr lang="en-CA" b="0" i="0" u="none" strike="noStrike" dirty="0">
                <a:solidFill>
                  <a:srgbClr val="3366CC"/>
                </a:solidFill>
                <a:effectLst/>
                <a:latin typeface="Arial" panose="020B0604020202020204" pitchFamily="34" charset="0"/>
                <a:hlinkClick r:id="rId54" tooltip="Prostate cancer"/>
              </a:rPr>
              <a:t>cancer</a:t>
            </a:r>
            <a:r>
              <a:rPr lang="en-CA" b="0" i="0" dirty="0">
                <a:solidFill>
                  <a:srgbClr val="202122"/>
                </a:solidFill>
                <a:effectLst/>
                <a:latin typeface="Arial" panose="020B0604020202020204" pitchFamily="34" charset="0"/>
              </a:rPr>
              <a:t>. The word prostate comes from </a:t>
            </a:r>
            <a:r>
              <a:rPr lang="en-CA" b="0" i="0" u="none" strike="noStrike" dirty="0">
                <a:solidFill>
                  <a:srgbClr val="3366CC"/>
                </a:solidFill>
                <a:effectLst/>
                <a:latin typeface="Arial" panose="020B0604020202020204" pitchFamily="34" charset="0"/>
                <a:hlinkClick r:id="rId55" tooltip="Ancient Greek"/>
              </a:rPr>
              <a:t>Ancient Greek</a:t>
            </a:r>
            <a:r>
              <a:rPr lang="en-CA" b="0" i="0"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προστάτης, </a:t>
            </a:r>
            <a:r>
              <a:rPr lang="en-CA" b="0" i="1" dirty="0" err="1">
                <a:solidFill>
                  <a:srgbClr val="202122"/>
                </a:solidFill>
                <a:effectLst/>
                <a:latin typeface="Arial" panose="020B0604020202020204" pitchFamily="34" charset="0"/>
              </a:rPr>
              <a:t>prostátēs</a:t>
            </a:r>
            <a:r>
              <a:rPr lang="en-CA" b="0" i="0" dirty="0">
                <a:solidFill>
                  <a:srgbClr val="202122"/>
                </a:solidFill>
                <a:effectLst/>
                <a:latin typeface="Arial" panose="020B0604020202020204" pitchFamily="34" charset="0"/>
              </a:rPr>
              <a:t>, meaning "one who stands before", "protector", "guardian", with the term originally used to describe the </a:t>
            </a:r>
            <a:r>
              <a:rPr lang="en-CA" b="0" i="0" u="none" strike="noStrike" dirty="0">
                <a:solidFill>
                  <a:srgbClr val="3366CC"/>
                </a:solidFill>
                <a:effectLst/>
                <a:latin typeface="Arial" panose="020B0604020202020204" pitchFamily="34" charset="0"/>
                <a:hlinkClick r:id="rId56" tooltip="Seminal vesicles"/>
              </a:rPr>
              <a:t>seminal vesicles</a:t>
            </a:r>
            <a:r>
              <a:rPr lang="en-CA" b="0" i="0" dirty="0">
                <a:solidFill>
                  <a:srgbClr val="202122"/>
                </a:solidFill>
                <a:effectLst/>
                <a:latin typeface="Arial" panose="020B0604020202020204" pitchFamily="34" charset="0"/>
              </a:rPr>
              <a:t>.</a:t>
            </a:r>
          </a:p>
          <a:p>
            <a:pPr algn="l" rtl="0"/>
            <a:r>
              <a:rPr lang="en-CA" b="0" i="0" dirty="0">
                <a:solidFill>
                  <a:srgbClr val="000000"/>
                </a:solidFill>
                <a:effectLst/>
                <a:latin typeface="Linux Libertine"/>
              </a:rPr>
              <a:t>Structure</a:t>
            </a:r>
            <a:r>
              <a:rPr lang="en-CA" b="0" i="0" dirty="0">
                <a:solidFill>
                  <a:srgbClr val="54595D"/>
                </a:solidFill>
                <a:effectLst/>
                <a:latin typeface="Arial" panose="020B0604020202020204" pitchFamily="34" charset="0"/>
              </a:rPr>
              <a:t>[</a:t>
            </a:r>
            <a:r>
              <a:rPr lang="en-CA" b="0" i="0" u="none" strike="noStrike" dirty="0">
                <a:solidFill>
                  <a:srgbClr val="3366CC"/>
                </a:solidFill>
                <a:effectLst/>
                <a:latin typeface="Arial" panose="020B0604020202020204" pitchFamily="34" charset="0"/>
                <a:hlinkClick r:id="rId57" tooltip="Edit section: Structure"/>
              </a:rPr>
              <a:t>edit</a:t>
            </a:r>
            <a:r>
              <a:rPr lang="en-CA" b="0" i="0" dirty="0">
                <a:solidFill>
                  <a:srgbClr val="54595D"/>
                </a:solidFill>
                <a:effectLst/>
                <a:latin typeface="Arial" panose="020B0604020202020204" pitchFamily="34" charset="0"/>
              </a:rPr>
              <a:t>]</a:t>
            </a:r>
            <a:endParaRPr lang="en-CA" b="0" i="0" dirty="0">
              <a:solidFill>
                <a:srgbClr val="000000"/>
              </a:solidFill>
              <a:effectLst/>
              <a:latin typeface="Linux Libertine"/>
            </a:endParaRPr>
          </a:p>
          <a:p>
            <a:pPr algn="l" rtl="0"/>
            <a:r>
              <a:rPr lang="en-CA" b="0" i="0" dirty="0">
                <a:solidFill>
                  <a:srgbClr val="202122"/>
                </a:solidFill>
                <a:effectLst/>
                <a:latin typeface="Arial" panose="020B0604020202020204" pitchFamily="34" charset="0"/>
              </a:rPr>
              <a:t>The prostate is a </a:t>
            </a:r>
            <a:r>
              <a:rPr lang="en-CA" b="0" i="0" u="none" strike="noStrike" dirty="0">
                <a:solidFill>
                  <a:srgbClr val="3366CC"/>
                </a:solidFill>
                <a:effectLst/>
                <a:latin typeface="Arial" panose="020B0604020202020204" pitchFamily="34" charset="0"/>
                <a:hlinkClick r:id="rId58" tooltip="Exocrine gland"/>
              </a:rPr>
              <a:t>gland</a:t>
            </a:r>
            <a:r>
              <a:rPr lang="en-CA" b="0" i="0" dirty="0">
                <a:solidFill>
                  <a:srgbClr val="202122"/>
                </a:solidFill>
                <a:effectLst/>
                <a:latin typeface="Arial" panose="020B0604020202020204" pitchFamily="34" charset="0"/>
              </a:rPr>
              <a:t> of the </a:t>
            </a:r>
            <a:r>
              <a:rPr lang="en-CA" b="0" i="0" u="none" strike="noStrike" dirty="0">
                <a:solidFill>
                  <a:srgbClr val="3366CC"/>
                </a:solidFill>
                <a:effectLst/>
                <a:latin typeface="Arial" panose="020B0604020202020204" pitchFamily="34" charset="0"/>
                <a:hlinkClick r:id="rId39" tooltip="Male reproductive system"/>
              </a:rPr>
              <a:t>male reproductive system</a:t>
            </a:r>
            <a:r>
              <a:rPr lang="en-CA" b="0" i="0" dirty="0">
                <a:solidFill>
                  <a:srgbClr val="202122"/>
                </a:solidFill>
                <a:effectLst/>
                <a:latin typeface="Arial" panose="020B0604020202020204" pitchFamily="34" charset="0"/>
              </a:rPr>
              <a:t>. In adults, it is about the size of a </a:t>
            </a:r>
            <a:r>
              <a:rPr lang="en-CA" b="0" i="0" u="none" strike="noStrike" dirty="0">
                <a:solidFill>
                  <a:srgbClr val="3366CC"/>
                </a:solidFill>
                <a:effectLst/>
                <a:latin typeface="Arial" panose="020B0604020202020204" pitchFamily="34" charset="0"/>
                <a:hlinkClick r:id="rId59" tooltip="Walnut"/>
              </a:rPr>
              <a:t>walnut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and has an average weight of about 11 grams, usually ranging between 7 and 16 grams.</a:t>
            </a:r>
            <a:r>
              <a:rPr lang="en-CA" b="0" i="0" u="none" strike="noStrike" baseline="30000" dirty="0">
                <a:solidFill>
                  <a:srgbClr val="3366CC"/>
                </a:solidFill>
                <a:effectLst/>
                <a:latin typeface="Arial" panose="020B0604020202020204" pitchFamily="34" charset="0"/>
                <a:hlinkClick r:id="rId61"/>
              </a:rPr>
              <a:t>[4]</a:t>
            </a:r>
            <a:r>
              <a:rPr lang="en-CA" b="0" i="0" dirty="0">
                <a:solidFill>
                  <a:srgbClr val="202122"/>
                </a:solidFill>
                <a:effectLst/>
                <a:latin typeface="Arial" panose="020B0604020202020204" pitchFamily="34" charset="0"/>
              </a:rPr>
              <a:t> The prostate is located in the pelvis. It sits below the </a:t>
            </a:r>
            <a:r>
              <a:rPr lang="en-CA" b="0" i="0" u="none" strike="noStrike" dirty="0">
                <a:solidFill>
                  <a:srgbClr val="3366CC"/>
                </a:solidFill>
                <a:effectLst/>
                <a:latin typeface="Arial" panose="020B0604020202020204" pitchFamily="34" charset="0"/>
                <a:hlinkClick r:id="rId42" tooltip="Urinary bladder"/>
              </a:rPr>
              <a:t>urinary bladder</a:t>
            </a:r>
            <a:r>
              <a:rPr lang="en-CA" b="0" i="0" dirty="0">
                <a:solidFill>
                  <a:srgbClr val="202122"/>
                </a:solidFill>
                <a:effectLst/>
                <a:latin typeface="Arial" panose="020B0604020202020204" pitchFamily="34" charset="0"/>
              </a:rPr>
              <a:t> and surrounds the </a:t>
            </a:r>
            <a:r>
              <a:rPr lang="en-CA" b="0" i="0" u="none" strike="noStrike" dirty="0">
                <a:solidFill>
                  <a:srgbClr val="3366CC"/>
                </a:solidFill>
                <a:effectLst/>
                <a:latin typeface="Arial" panose="020B0604020202020204" pitchFamily="34" charset="0"/>
                <a:hlinkClick r:id="rId12" tooltip="Urethra"/>
              </a:rPr>
              <a:t>urethra</a:t>
            </a:r>
            <a:r>
              <a:rPr lang="en-CA" b="0" i="0" dirty="0">
                <a:solidFill>
                  <a:srgbClr val="202122"/>
                </a:solidFill>
                <a:effectLst/>
                <a:latin typeface="Arial" panose="020B0604020202020204" pitchFamily="34" charset="0"/>
              </a:rPr>
              <a:t>. The part of the urethra passing through it is called the </a:t>
            </a:r>
            <a:r>
              <a:rPr lang="en-CA" b="0" i="0" u="none" strike="noStrike" dirty="0">
                <a:solidFill>
                  <a:srgbClr val="3366CC"/>
                </a:solidFill>
                <a:effectLst/>
                <a:latin typeface="Arial" panose="020B0604020202020204" pitchFamily="34" charset="0"/>
                <a:hlinkClick r:id="rId62" tooltip="Prostatic urethra"/>
              </a:rPr>
              <a:t>prostatic urethra</a:t>
            </a:r>
            <a:r>
              <a:rPr lang="en-CA" b="0" i="0" dirty="0">
                <a:solidFill>
                  <a:srgbClr val="202122"/>
                </a:solidFill>
                <a:effectLst/>
                <a:latin typeface="Arial" panose="020B0604020202020204" pitchFamily="34" charset="0"/>
              </a:rPr>
              <a:t>, which joins with the two </a:t>
            </a:r>
            <a:r>
              <a:rPr lang="en-CA" b="0" i="0" u="none" strike="noStrike" dirty="0">
                <a:solidFill>
                  <a:srgbClr val="3366CC"/>
                </a:solidFill>
                <a:effectLst/>
                <a:latin typeface="Arial" panose="020B0604020202020204" pitchFamily="34" charset="0"/>
                <a:hlinkClick r:id="rId63" tooltip="Ejaculatory duct"/>
              </a:rPr>
              <a:t>ejaculatory ducts</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The prostate is covered in a surface called the </a:t>
            </a:r>
            <a:r>
              <a:rPr lang="en-CA" b="0" i="1" dirty="0">
                <a:solidFill>
                  <a:srgbClr val="202122"/>
                </a:solidFill>
                <a:effectLst/>
                <a:latin typeface="Arial" panose="020B0604020202020204" pitchFamily="34" charset="0"/>
              </a:rPr>
              <a:t>prostatic capsule</a:t>
            </a:r>
            <a:r>
              <a:rPr lang="en-CA" b="0" i="0" dirty="0">
                <a:solidFill>
                  <a:srgbClr val="202122"/>
                </a:solidFill>
                <a:effectLst/>
                <a:latin typeface="Arial" panose="020B0604020202020204" pitchFamily="34" charset="0"/>
              </a:rPr>
              <a:t> or </a:t>
            </a:r>
            <a:r>
              <a:rPr lang="en-CA" b="0" i="1" dirty="0">
                <a:solidFill>
                  <a:srgbClr val="202122"/>
                </a:solidFill>
                <a:effectLst/>
                <a:latin typeface="Arial" panose="020B0604020202020204" pitchFamily="34" charset="0"/>
              </a:rPr>
              <a:t>prostatic fascia</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4"/>
              </a:rPr>
              <a:t>[5]</a:t>
            </a:r>
            <a:endParaRPr lang="en-CA" b="0" i="0" dirty="0">
              <a:solidFill>
                <a:srgbClr val="202122"/>
              </a:solidFill>
              <a:effectLst/>
              <a:latin typeface="Arial" panose="020B0604020202020204" pitchFamily="34" charset="0"/>
            </a:endParaRPr>
          </a:p>
          <a:p>
            <a:pPr algn="l" rtl="0"/>
            <a:r>
              <a:rPr lang="en-CA" b="0" i="0" dirty="0">
                <a:solidFill>
                  <a:srgbClr val="202122"/>
                </a:solidFill>
                <a:effectLst/>
                <a:latin typeface="Arial" panose="020B0604020202020204" pitchFamily="34" charset="0"/>
              </a:rPr>
              <a:t>The internal structure of the prostate has been described using both lobes and zones.</a:t>
            </a:r>
            <a:r>
              <a:rPr lang="en-CA" b="0" i="0" u="none" strike="noStrike" baseline="30000" dirty="0">
                <a:solidFill>
                  <a:srgbClr val="3366CC"/>
                </a:solidFill>
                <a:effectLst/>
                <a:latin typeface="Arial" panose="020B0604020202020204" pitchFamily="34" charset="0"/>
                <a:hlinkClick r:id="rId65"/>
              </a:rPr>
              <a:t>[6]</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Because of the variation in descriptions and definitions of lobes, the zone classification is used more predominantly.</a:t>
            </a:r>
            <a:r>
              <a:rPr lang="en-CA" b="0" i="0" u="none" strike="noStrike" baseline="30000" dirty="0">
                <a:solidFill>
                  <a:srgbClr val="3366CC"/>
                </a:solidFill>
                <a:effectLst/>
                <a:latin typeface="Arial" panose="020B0604020202020204" pitchFamily="34" charset="0"/>
                <a:hlinkClick r:id="rId60"/>
              </a:rPr>
              <a:t>[3]</a:t>
            </a:r>
            <a:endParaRPr lang="en-CA" b="0" i="0" dirty="0">
              <a:solidFill>
                <a:srgbClr val="202122"/>
              </a:solidFill>
              <a:effectLst/>
              <a:latin typeface="Arial" panose="020B0604020202020204" pitchFamily="34" charset="0"/>
            </a:endParaRPr>
          </a:p>
          <a:p>
            <a:pPr algn="l" rtl="0"/>
            <a:r>
              <a:rPr lang="en-CA" b="0" i="0" dirty="0">
                <a:solidFill>
                  <a:srgbClr val="202122"/>
                </a:solidFill>
                <a:effectLst/>
                <a:latin typeface="Arial" panose="020B0604020202020204" pitchFamily="34" charset="0"/>
              </a:rPr>
              <a:t>The prostate has been described as consisting of three or four zones.</a:t>
            </a:r>
            <a:r>
              <a:rPr lang="en-CA" b="0" i="0" u="none" strike="noStrike" baseline="30000" dirty="0">
                <a:solidFill>
                  <a:srgbClr val="3366CC"/>
                </a:solidFill>
                <a:effectLst/>
                <a:latin typeface="Arial" panose="020B0604020202020204" pitchFamily="34" charset="0"/>
                <a:hlinkClick r:id="rId60"/>
              </a:rPr>
              <a:t>[3]</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Zones are more typically able to be seen on </a:t>
            </a:r>
            <a:r>
              <a:rPr lang="en-CA" b="0" i="0" u="none" strike="noStrike" dirty="0">
                <a:solidFill>
                  <a:srgbClr val="3366CC"/>
                </a:solidFill>
                <a:effectLst/>
                <a:latin typeface="Arial" panose="020B0604020202020204" pitchFamily="34" charset="0"/>
                <a:hlinkClick r:id="rId66" tooltip="Histology"/>
              </a:rPr>
              <a:t>histology</a:t>
            </a:r>
            <a:r>
              <a:rPr lang="en-CA" b="0" i="0" dirty="0">
                <a:solidFill>
                  <a:srgbClr val="202122"/>
                </a:solidFill>
                <a:effectLst/>
                <a:latin typeface="Arial" panose="020B0604020202020204" pitchFamily="34" charset="0"/>
              </a:rPr>
              <a:t>, or in </a:t>
            </a:r>
            <a:r>
              <a:rPr lang="en-CA" b="0" i="0" u="none" strike="noStrike" dirty="0">
                <a:solidFill>
                  <a:srgbClr val="3366CC"/>
                </a:solidFill>
                <a:effectLst/>
                <a:latin typeface="Arial" panose="020B0604020202020204" pitchFamily="34" charset="0"/>
                <a:hlinkClick r:id="rId67" tooltip="Medical imaging"/>
              </a:rPr>
              <a:t>medical imaging</a:t>
            </a:r>
            <a:r>
              <a:rPr lang="en-CA" b="0" i="0" dirty="0">
                <a:solidFill>
                  <a:srgbClr val="202122"/>
                </a:solidFill>
                <a:effectLst/>
                <a:latin typeface="Arial" panose="020B0604020202020204" pitchFamily="34" charset="0"/>
              </a:rPr>
              <a:t>, such as </a:t>
            </a:r>
            <a:r>
              <a:rPr lang="en-CA" b="0" i="0" u="none" strike="noStrike" dirty="0">
                <a:solidFill>
                  <a:srgbClr val="3366CC"/>
                </a:solidFill>
                <a:effectLst/>
                <a:latin typeface="Arial" panose="020B0604020202020204" pitchFamily="34" charset="0"/>
                <a:hlinkClick r:id="rId68" tooltip="Ultrasound"/>
              </a:rPr>
              <a:t>ultrasound</a:t>
            </a:r>
            <a:r>
              <a:rPr lang="en-CA" b="0" i="0" dirty="0">
                <a:solidFill>
                  <a:srgbClr val="202122"/>
                </a:solidFill>
                <a:effectLst/>
                <a:latin typeface="Arial" panose="020B0604020202020204" pitchFamily="34" charset="0"/>
              </a:rPr>
              <a:t> or </a:t>
            </a:r>
            <a:r>
              <a:rPr lang="en-CA" b="0" i="0" u="none" strike="noStrike" dirty="0">
                <a:solidFill>
                  <a:srgbClr val="3366CC"/>
                </a:solidFill>
                <a:effectLst/>
                <a:latin typeface="Arial" panose="020B0604020202020204" pitchFamily="34" charset="0"/>
                <a:hlinkClick r:id="rId69" tooltip="Magnetic resonance imaging"/>
              </a:rPr>
              <a:t>MRI</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u="none" strike="noStrike" baseline="30000" dirty="0">
                <a:solidFill>
                  <a:srgbClr val="3366CC"/>
                </a:solidFill>
                <a:effectLst/>
                <a:latin typeface="Arial" panose="020B0604020202020204" pitchFamily="34" charset="0"/>
                <a:hlinkClick r:id="rId65"/>
              </a:rPr>
              <a:t>[6]</a:t>
            </a:r>
            <a:r>
              <a:rPr lang="en-CA" b="0" i="0" dirty="0">
                <a:solidFill>
                  <a:srgbClr val="202122"/>
                </a:solidFill>
                <a:effectLst/>
                <a:latin typeface="Arial" panose="020B0604020202020204" pitchFamily="34" charset="0"/>
              </a:rPr>
              <a:t> The zones are:</a:t>
            </a:r>
          </a:p>
          <a:p>
            <a:pPr algn="l" rtl="0"/>
            <a:r>
              <a:rPr lang="en-CA" b="1" i="0" dirty="0" err="1">
                <a:solidFill>
                  <a:srgbClr val="202122"/>
                </a:solidFill>
                <a:effectLst/>
                <a:latin typeface="Arial" panose="020B0604020202020204" pitchFamily="34" charset="0"/>
              </a:rPr>
              <a:t>NameFraction</a:t>
            </a:r>
            <a:r>
              <a:rPr lang="en-CA" b="1" i="0" dirty="0">
                <a:solidFill>
                  <a:srgbClr val="202122"/>
                </a:solidFill>
                <a:effectLst/>
                <a:latin typeface="Arial" panose="020B0604020202020204" pitchFamily="34" charset="0"/>
              </a:rPr>
              <a:t> of adult gland</a:t>
            </a:r>
            <a:r>
              <a:rPr lang="en-CA" b="0" i="0" u="none" strike="noStrike" baseline="30000" dirty="0">
                <a:solidFill>
                  <a:srgbClr val="3366CC"/>
                </a:solidFill>
                <a:effectLst/>
                <a:latin typeface="Arial" panose="020B0604020202020204" pitchFamily="34" charset="0"/>
                <a:hlinkClick r:id="rId60"/>
              </a:rPr>
              <a:t>[3]</a:t>
            </a:r>
            <a:r>
              <a:rPr lang="en-CA" b="1" i="0" dirty="0" err="1">
                <a:solidFill>
                  <a:srgbClr val="202122"/>
                </a:solidFill>
                <a:effectLst/>
                <a:latin typeface="Arial" panose="020B0604020202020204" pitchFamily="34" charset="0"/>
              </a:rPr>
              <a:t>Description</a:t>
            </a:r>
            <a:r>
              <a:rPr lang="en-CA" b="0" i="0" dirty="0" err="1">
                <a:solidFill>
                  <a:srgbClr val="202122"/>
                </a:solidFill>
                <a:effectLst/>
                <a:latin typeface="Arial" panose="020B0604020202020204" pitchFamily="34" charset="0"/>
              </a:rPr>
              <a:t>Peripheral</a:t>
            </a:r>
            <a:r>
              <a:rPr lang="en-CA" b="0" i="0" dirty="0">
                <a:solidFill>
                  <a:srgbClr val="202122"/>
                </a:solidFill>
                <a:effectLst/>
                <a:latin typeface="Arial" panose="020B0604020202020204" pitchFamily="34" charset="0"/>
              </a:rPr>
              <a:t> zone (PZ)70%The back of the gland that surrounds the distal urethra and lies beneath the capsule. About 70–80% of </a:t>
            </a:r>
            <a:r>
              <a:rPr lang="en-CA" b="0" i="0" u="none" strike="noStrike" dirty="0">
                <a:solidFill>
                  <a:srgbClr val="3366CC"/>
                </a:solidFill>
                <a:effectLst/>
                <a:latin typeface="Arial" panose="020B0604020202020204" pitchFamily="34" charset="0"/>
                <a:hlinkClick r:id="rId70" tooltip="Prostatic cancers"/>
              </a:rPr>
              <a:t>prostatic cancers</a:t>
            </a:r>
            <a:r>
              <a:rPr lang="en-CA" b="0" i="0" dirty="0">
                <a:solidFill>
                  <a:srgbClr val="202122"/>
                </a:solidFill>
                <a:effectLst/>
                <a:latin typeface="Arial" panose="020B0604020202020204" pitchFamily="34" charset="0"/>
              </a:rPr>
              <a:t> originate from this zone of the gland.</a:t>
            </a:r>
            <a:r>
              <a:rPr lang="en-CA" b="0" i="0" u="none" strike="noStrike" baseline="30000" dirty="0">
                <a:solidFill>
                  <a:srgbClr val="3366CC"/>
                </a:solidFill>
                <a:effectLst/>
                <a:latin typeface="Arial" panose="020B0604020202020204" pitchFamily="34" charset="0"/>
                <a:hlinkClick r:id="rId71"/>
              </a:rPr>
              <a:t>[7]</a:t>
            </a:r>
            <a:r>
              <a:rPr lang="en-CA" b="0" i="0" u="none" strike="noStrike" baseline="30000" dirty="0">
                <a:solidFill>
                  <a:srgbClr val="3366CC"/>
                </a:solidFill>
                <a:effectLst/>
                <a:latin typeface="Arial" panose="020B0604020202020204" pitchFamily="34" charset="0"/>
                <a:hlinkClick r:id="rId72"/>
              </a:rPr>
              <a:t>[8]</a:t>
            </a:r>
            <a:r>
              <a:rPr lang="en-CA" b="0" i="0" dirty="0">
                <a:solidFill>
                  <a:srgbClr val="202122"/>
                </a:solidFill>
                <a:effectLst/>
                <a:latin typeface="Arial" panose="020B0604020202020204" pitchFamily="34" charset="0"/>
              </a:rPr>
              <a:t>Central zone (CZ)20%This zone surrounds the ejaculatory ducts.</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The central zone accounts for roughly 2.5% of prostate cancers; these cancers tend to be more aggressive and more likely to invade the seminal vesicles.</a:t>
            </a:r>
            <a:r>
              <a:rPr lang="en-CA" b="0" i="0" u="none" strike="noStrike" baseline="30000" dirty="0">
                <a:solidFill>
                  <a:srgbClr val="3366CC"/>
                </a:solidFill>
                <a:effectLst/>
                <a:latin typeface="Arial" panose="020B0604020202020204" pitchFamily="34" charset="0"/>
                <a:hlinkClick r:id="rId73"/>
              </a:rPr>
              <a:t>[9]</a:t>
            </a:r>
            <a:r>
              <a:rPr lang="en-CA" b="0" i="0" dirty="0">
                <a:solidFill>
                  <a:srgbClr val="202122"/>
                </a:solidFill>
                <a:effectLst/>
                <a:latin typeface="Arial" panose="020B0604020202020204" pitchFamily="34" charset="0"/>
              </a:rPr>
              <a:t>Transition zone (TZ)5%The transition zone surrounds the proximal urethra.</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 ~10–20% of prostate cancers originate in this zone. It is the region of the prostate gland that grows throughout life and causes the disease of </a:t>
            </a:r>
            <a:r>
              <a:rPr lang="en-CA" b="0" i="0" u="none" strike="noStrike" dirty="0">
                <a:solidFill>
                  <a:srgbClr val="3366CC"/>
                </a:solidFill>
                <a:effectLst/>
                <a:latin typeface="Arial" panose="020B0604020202020204" pitchFamily="34" charset="0"/>
                <a:hlinkClick r:id="rId74" tooltip="Benign prostatic enlargement"/>
              </a:rPr>
              <a:t>benign prostatic enlargement</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71"/>
              </a:rPr>
              <a:t>[7]</a:t>
            </a:r>
            <a:r>
              <a:rPr lang="en-CA" b="0" i="0" u="none" strike="noStrike" baseline="30000" dirty="0">
                <a:solidFill>
                  <a:srgbClr val="3366CC"/>
                </a:solidFill>
                <a:effectLst/>
                <a:latin typeface="Arial" panose="020B0604020202020204" pitchFamily="34" charset="0"/>
                <a:hlinkClick r:id="rId72"/>
              </a:rPr>
              <a:t>[8]</a:t>
            </a:r>
            <a:r>
              <a:rPr lang="en-CA" b="0" i="0" dirty="0">
                <a:solidFill>
                  <a:srgbClr val="202122"/>
                </a:solidFill>
                <a:effectLst/>
                <a:latin typeface="Arial" panose="020B0604020202020204" pitchFamily="34" charset="0"/>
              </a:rPr>
              <a:t>Anterior fibro-muscular zone (or </a:t>
            </a:r>
            <a:r>
              <a:rPr lang="en-CA" b="0" i="0" u="none" strike="noStrike" dirty="0">
                <a:solidFill>
                  <a:srgbClr val="3366CC"/>
                </a:solidFill>
                <a:effectLst/>
                <a:latin typeface="Arial" panose="020B0604020202020204" pitchFamily="34" charset="0"/>
                <a:hlinkClick r:id="rId75" tooltip="Stroma (animal tissue)"/>
              </a:rPr>
              <a:t>stroma</a:t>
            </a:r>
            <a:r>
              <a:rPr lang="en-CA" b="0" i="0" dirty="0">
                <a:solidFill>
                  <a:srgbClr val="202122"/>
                </a:solidFill>
                <a:effectLst/>
                <a:latin typeface="Arial" panose="020B0604020202020204" pitchFamily="34" charset="0"/>
              </a:rPr>
              <a:t>)N/</a:t>
            </a:r>
            <a:r>
              <a:rPr lang="en-CA" b="0" i="0" dirty="0" err="1">
                <a:solidFill>
                  <a:srgbClr val="202122"/>
                </a:solidFill>
                <a:effectLst/>
                <a:latin typeface="Arial" panose="020B0604020202020204" pitchFamily="34" charset="0"/>
              </a:rPr>
              <a:t>AThis</a:t>
            </a:r>
            <a:r>
              <a:rPr lang="en-CA" b="0" i="0" dirty="0">
                <a:solidFill>
                  <a:srgbClr val="202122"/>
                </a:solidFill>
                <a:effectLst/>
                <a:latin typeface="Arial" panose="020B0604020202020204" pitchFamily="34" charset="0"/>
              </a:rPr>
              <a:t> area, not always considered a zone,</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is usually devoid of glandular components and composed only, as its name suggests, of </a:t>
            </a:r>
            <a:r>
              <a:rPr lang="en-CA" b="0" i="0" u="none" strike="noStrike" dirty="0">
                <a:solidFill>
                  <a:srgbClr val="3366CC"/>
                </a:solidFill>
                <a:effectLst/>
                <a:latin typeface="Arial" panose="020B0604020202020204" pitchFamily="34" charset="0"/>
                <a:hlinkClick r:id="rId76" tooltip="Muscle"/>
              </a:rPr>
              <a:t>muscle</a:t>
            </a:r>
            <a:r>
              <a:rPr lang="en-CA" b="0" i="0" dirty="0">
                <a:solidFill>
                  <a:srgbClr val="202122"/>
                </a:solidFill>
                <a:effectLst/>
                <a:latin typeface="Arial" panose="020B0604020202020204" pitchFamily="34" charset="0"/>
              </a:rPr>
              <a:t> and </a:t>
            </a:r>
            <a:r>
              <a:rPr lang="en-CA" b="0" i="0" u="none" strike="noStrike" dirty="0">
                <a:solidFill>
                  <a:srgbClr val="3366CC"/>
                </a:solidFill>
                <a:effectLst/>
                <a:latin typeface="Arial" panose="020B0604020202020204" pitchFamily="34" charset="0"/>
                <a:hlinkClick r:id="rId77" tooltip="Fibrous tissue"/>
              </a:rPr>
              <a:t>fibrous tissue</a:t>
            </a:r>
            <a:r>
              <a:rPr lang="en-CA" b="0" i="0" dirty="0">
                <a:solidFill>
                  <a:srgbClr val="202122"/>
                </a:solidFill>
                <a:effectLst/>
                <a:latin typeface="Arial" panose="020B0604020202020204" pitchFamily="34" charset="0"/>
              </a:rPr>
              <a:t>.</a:t>
            </a:r>
            <a:r>
              <a:rPr lang="en-CA" b="0" i="0" u="none" strike="noStrike" baseline="30000" dirty="0">
                <a:solidFill>
                  <a:srgbClr val="3366CC"/>
                </a:solidFill>
                <a:effectLst/>
                <a:latin typeface="Arial" panose="020B0604020202020204" pitchFamily="34" charset="0"/>
                <a:hlinkClick r:id="rId60"/>
              </a:rPr>
              <a:t>[3]</a:t>
            </a:r>
            <a:r>
              <a:rPr lang="en-CA" b="0" i="0" dirty="0">
                <a:solidFill>
                  <a:srgbClr val="202122"/>
                </a:solidFill>
                <a:effectLst/>
                <a:latin typeface="Arial" panose="020B0604020202020204" pitchFamily="34" charset="0"/>
              </a:rPr>
              <a:t>The "lobe" classification describes lobes that, while originally defined in the fetus, are also visible in gross anatomy, including dissection and when viewed endoscopically.</a:t>
            </a:r>
            <a:r>
              <a:rPr lang="en-CA" b="0" i="0" u="none" strike="noStrike" baseline="30000" dirty="0">
                <a:solidFill>
                  <a:srgbClr val="3366CC"/>
                </a:solidFill>
                <a:effectLst/>
                <a:latin typeface="Arial" panose="020B0604020202020204" pitchFamily="34" charset="0"/>
                <a:hlinkClick r:id="rId65"/>
              </a:rPr>
              <a:t>[6]</a:t>
            </a:r>
            <a:r>
              <a:rPr lang="en-CA" b="0" i="0" u="none" strike="noStrike" baseline="30000" dirty="0">
                <a:solidFill>
                  <a:srgbClr val="3366CC"/>
                </a:solidFill>
                <a:effectLst/>
                <a:latin typeface="Arial" panose="020B0604020202020204" pitchFamily="34" charset="0"/>
                <a:hlinkClick r:id="rId64"/>
              </a:rPr>
              <a:t>[5]</a:t>
            </a:r>
            <a:r>
              <a:rPr lang="en-CA" b="0" i="0" dirty="0">
                <a:solidFill>
                  <a:srgbClr val="202122"/>
                </a:solidFill>
                <a:effectLst/>
                <a:latin typeface="Arial" panose="020B0604020202020204" pitchFamily="34" charset="0"/>
              </a:rPr>
              <a:t> The five lobes are the anterior lobe or isthmus, the posterior lobe, the right and left lateral lobes, and the middle or median lobe</a:t>
            </a:r>
          </a:p>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12</a:t>
            </a:fld>
            <a:endParaRPr lang="en-US"/>
          </a:p>
        </p:txBody>
      </p:sp>
    </p:spTree>
    <p:extLst>
      <p:ext uri="{BB962C8B-B14F-4D97-AF65-F5344CB8AC3E}">
        <p14:creationId xmlns:p14="http://schemas.microsoft.com/office/powerpoint/2010/main" val="251662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8A0EB-C5B1-6145-892E-8BCF02C4E537}" type="slidenum">
              <a:rPr lang="en-US" smtClean="0"/>
              <a:t>14</a:t>
            </a:fld>
            <a:endParaRPr lang="en-US"/>
          </a:p>
        </p:txBody>
      </p:sp>
    </p:spTree>
    <p:extLst>
      <p:ext uri="{BB962C8B-B14F-4D97-AF65-F5344CB8AC3E}">
        <p14:creationId xmlns:p14="http://schemas.microsoft.com/office/powerpoint/2010/main" val="270532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ua.org/system/files/Guideline-Files/7906_BPH-LUTS%20Guideline_Epub_NB.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uaj.ca/index.php/journal/article/view/725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DAA9-1C43-8769-E7E0-886025E0B1E1}"/>
              </a:ext>
            </a:extLst>
          </p:cNvPr>
          <p:cNvSpPr>
            <a:spLocks noGrp="1"/>
          </p:cNvSpPr>
          <p:nvPr>
            <p:ph type="ctrTitle"/>
          </p:nvPr>
        </p:nvSpPr>
        <p:spPr/>
        <p:txBody>
          <a:bodyPr>
            <a:normAutofit fontScale="90000"/>
          </a:bodyPr>
          <a:lstStyle/>
          <a:p>
            <a:br>
              <a:rPr lang="en-CA" sz="1800" dirty="0">
                <a:effectLst/>
                <a:latin typeface="Times New Roman" panose="02020603050405020304" pitchFamily="18" charset="0"/>
                <a:ea typeface="Arial Unicode MS" panose="020B0604020202020204" pitchFamily="34" charset="-128"/>
              </a:rPr>
            </a:br>
            <a:br>
              <a:rPr lang="en-CA" sz="4900" dirty="0">
                <a:effectLst/>
                <a:latin typeface="Times New Roman" panose="02020603050405020304" pitchFamily="18" charset="0"/>
                <a:ea typeface="Arial Unicode MS" panose="020B0604020202020204" pitchFamily="34" charset="-128"/>
              </a:rPr>
            </a:br>
            <a:r>
              <a:rPr lang="en-US" sz="4900" b="1" i="1" dirty="0">
                <a:latin typeface="Helvetica" pitchFamily="2" charset="0"/>
                <a:ea typeface="Times New Roman" panose="02020603050405020304" pitchFamily="18" charset="0"/>
              </a:rPr>
              <a:t>Dispelling the myths </a:t>
            </a:r>
            <a:br>
              <a:rPr lang="en-US" sz="4900" b="1" i="1" dirty="0">
                <a:latin typeface="Helvetica" pitchFamily="2" charset="0"/>
                <a:ea typeface="Times New Roman" panose="02020603050405020304" pitchFamily="18" charset="0"/>
              </a:rPr>
            </a:br>
            <a:r>
              <a:rPr lang="en-US" sz="4900" b="1" i="1" dirty="0">
                <a:latin typeface="Helvetica" pitchFamily="2" charset="0"/>
                <a:ea typeface="Times New Roman" panose="02020603050405020304" pitchFamily="18" charset="0"/>
              </a:rPr>
              <a:t>of the petulant prostate</a:t>
            </a:r>
            <a:endParaRPr lang="en-US" sz="4900" dirty="0"/>
          </a:p>
        </p:txBody>
      </p:sp>
      <p:sp>
        <p:nvSpPr>
          <p:cNvPr id="3" name="Subtitle 2">
            <a:extLst>
              <a:ext uri="{FF2B5EF4-FFF2-40B4-BE49-F238E27FC236}">
                <a16:creationId xmlns:a16="http://schemas.microsoft.com/office/drawing/2014/main" id="{AB308832-D04B-BF5C-5AAD-1D4F717CC8B8}"/>
              </a:ext>
            </a:extLst>
          </p:cNvPr>
          <p:cNvSpPr>
            <a:spLocks noGrp="1"/>
          </p:cNvSpPr>
          <p:nvPr>
            <p:ph type="subTitle" idx="1"/>
          </p:nvPr>
        </p:nvSpPr>
        <p:spPr>
          <a:xfrm>
            <a:off x="581191" y="2495444"/>
            <a:ext cx="10993546" cy="590321"/>
          </a:xfrm>
        </p:spPr>
        <p:txBody>
          <a:bodyPr>
            <a:noAutofit/>
          </a:bodyPr>
          <a:lstStyle/>
          <a:p>
            <a:r>
              <a:rPr lang="en-US" sz="3200" dirty="0"/>
              <a:t>Ted Jablonski MD CCFP FCFP</a:t>
            </a:r>
          </a:p>
          <a:p>
            <a:r>
              <a:rPr lang="en-US" sz="3200" dirty="0">
                <a:solidFill>
                  <a:schemeClr val="bg1"/>
                </a:solidFill>
              </a:rPr>
              <a:t>FMF Nov 2023 MONTREAL</a:t>
            </a:r>
          </a:p>
        </p:txBody>
      </p:sp>
    </p:spTree>
    <p:extLst>
      <p:ext uri="{BB962C8B-B14F-4D97-AF65-F5344CB8AC3E}">
        <p14:creationId xmlns:p14="http://schemas.microsoft.com/office/powerpoint/2010/main" val="220654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A58C-EDBC-1CF2-85D0-9864887AF57A}"/>
              </a:ext>
            </a:extLst>
          </p:cNvPr>
          <p:cNvSpPr>
            <a:spLocks noGrp="1"/>
          </p:cNvSpPr>
          <p:nvPr>
            <p:ph type="title"/>
          </p:nvPr>
        </p:nvSpPr>
        <p:spPr/>
        <p:txBody>
          <a:bodyPr/>
          <a:lstStyle/>
          <a:p>
            <a:r>
              <a:rPr lang="en-US"/>
              <a:t>CHALLENGE? </a:t>
            </a:r>
            <a:endParaRPr lang="en-US" dirty="0"/>
          </a:p>
        </p:txBody>
      </p:sp>
      <p:sp>
        <p:nvSpPr>
          <p:cNvPr id="3" name="Content Placeholder 2">
            <a:extLst>
              <a:ext uri="{FF2B5EF4-FFF2-40B4-BE49-F238E27FC236}">
                <a16:creationId xmlns:a16="http://schemas.microsoft.com/office/drawing/2014/main" id="{67E4FAD7-AAF2-3846-15AA-D942788A4B8A}"/>
              </a:ext>
            </a:extLst>
          </p:cNvPr>
          <p:cNvSpPr>
            <a:spLocks noGrp="1"/>
          </p:cNvSpPr>
          <p:nvPr>
            <p:ph idx="1"/>
          </p:nvPr>
        </p:nvSpPr>
        <p:spPr/>
        <p:txBody>
          <a:bodyPr>
            <a:normAutofit/>
          </a:bodyPr>
          <a:lstStyle/>
          <a:p>
            <a:r>
              <a:rPr lang="en-US" sz="4000" dirty="0"/>
              <a:t>What is your greatest clinical challenge, or put another way, </a:t>
            </a:r>
            <a:r>
              <a:rPr lang="en-US" sz="4000" dirty="0">
                <a:highlight>
                  <a:srgbClr val="FFFF00"/>
                </a:highlight>
              </a:rPr>
              <a:t>what is the question </a:t>
            </a:r>
            <a:r>
              <a:rPr lang="en-US" sz="4000" dirty="0"/>
              <a:t>that you must have explored and answered in this talk about the prostate gland? </a:t>
            </a:r>
          </a:p>
        </p:txBody>
      </p:sp>
    </p:spTree>
    <p:extLst>
      <p:ext uri="{BB962C8B-B14F-4D97-AF65-F5344CB8AC3E}">
        <p14:creationId xmlns:p14="http://schemas.microsoft.com/office/powerpoint/2010/main" val="231274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4ABD-CC73-41AD-F328-A86D4666C8EF}"/>
              </a:ext>
            </a:extLst>
          </p:cNvPr>
          <p:cNvSpPr>
            <a:spLocks noGrp="1"/>
          </p:cNvSpPr>
          <p:nvPr>
            <p:ph type="title"/>
          </p:nvPr>
        </p:nvSpPr>
        <p:spPr/>
        <p:txBody>
          <a:bodyPr/>
          <a:lstStyle/>
          <a:p>
            <a:r>
              <a:rPr lang="en-US" dirty="0"/>
              <a:t>Prostate Gland </a:t>
            </a:r>
          </a:p>
        </p:txBody>
      </p:sp>
      <p:pic>
        <p:nvPicPr>
          <p:cNvPr id="5" name="Content Placeholder 4" descr="Diagram of a prostate diagram&#10;&#10;Description automatically generated">
            <a:extLst>
              <a:ext uri="{FF2B5EF4-FFF2-40B4-BE49-F238E27FC236}">
                <a16:creationId xmlns:a16="http://schemas.microsoft.com/office/drawing/2014/main" id="{539ED724-E0BB-44FB-D085-5B042A3AD6E4}"/>
              </a:ext>
            </a:extLst>
          </p:cNvPr>
          <p:cNvPicPr>
            <a:picLocks noGrp="1" noChangeAspect="1"/>
          </p:cNvPicPr>
          <p:nvPr>
            <p:ph idx="1"/>
          </p:nvPr>
        </p:nvPicPr>
        <p:blipFill>
          <a:blip r:embed="rId3"/>
          <a:stretch>
            <a:fillRect/>
          </a:stretch>
        </p:blipFill>
        <p:spPr>
          <a:xfrm>
            <a:off x="9090812" y="2096164"/>
            <a:ext cx="2346299" cy="4481513"/>
          </a:xfrm>
        </p:spPr>
      </p:pic>
      <p:sp>
        <p:nvSpPr>
          <p:cNvPr id="7" name="TextBox 6">
            <a:extLst>
              <a:ext uri="{FF2B5EF4-FFF2-40B4-BE49-F238E27FC236}">
                <a16:creationId xmlns:a16="http://schemas.microsoft.com/office/drawing/2014/main" id="{BF7C9C2A-2BE7-2036-2B96-1CA04DCDBBF5}"/>
              </a:ext>
            </a:extLst>
          </p:cNvPr>
          <p:cNvSpPr txBox="1"/>
          <p:nvPr/>
        </p:nvSpPr>
        <p:spPr>
          <a:xfrm>
            <a:off x="754889" y="2330360"/>
            <a:ext cx="8102010" cy="480131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Helvetica" pitchFamily="2" charset="0"/>
              </a:rPr>
              <a:t>Size of a walnut.  </a:t>
            </a:r>
          </a:p>
          <a:p>
            <a:pPr marL="285750" indent="-285750">
              <a:buFont typeface="Arial" panose="020B0604020202020204" pitchFamily="34" charset="0"/>
              <a:buChar char="•"/>
            </a:pPr>
            <a:endParaRPr lang="en-US" sz="2800" dirty="0">
              <a:latin typeface="Helvetica" pitchFamily="2" charset="0"/>
            </a:endParaRPr>
          </a:p>
          <a:p>
            <a:pPr marL="285750" indent="-285750">
              <a:buFont typeface="Arial" panose="020B0604020202020204" pitchFamily="34" charset="0"/>
              <a:buChar char="•"/>
            </a:pPr>
            <a:r>
              <a:rPr lang="en-US" sz="2800" dirty="0">
                <a:latin typeface="Helvetica" pitchFamily="2" charset="0"/>
              </a:rPr>
              <a:t>Accessory gland of male reproductive system and a “mechanical switch”</a:t>
            </a:r>
          </a:p>
          <a:p>
            <a:pPr marL="285750" indent="-285750">
              <a:buFont typeface="Arial" panose="020B0604020202020204" pitchFamily="34" charset="0"/>
              <a:buChar char="•"/>
            </a:pPr>
            <a:endParaRPr lang="en-US" sz="2800" dirty="0">
              <a:latin typeface="Helvetica" pitchFamily="2" charset="0"/>
            </a:endParaRPr>
          </a:p>
          <a:p>
            <a:pPr marL="285750" indent="-285750">
              <a:buFont typeface="Arial" panose="020B0604020202020204" pitchFamily="34" charset="0"/>
              <a:buChar char="•"/>
            </a:pPr>
            <a:r>
              <a:rPr lang="en-CA" sz="2800" dirty="0">
                <a:solidFill>
                  <a:srgbClr val="202122"/>
                </a:solidFill>
                <a:latin typeface="Helvetica" pitchFamily="2" charset="0"/>
              </a:rPr>
              <a:t>C</a:t>
            </a:r>
            <a:r>
              <a:rPr lang="en-CA" sz="2800" b="0" i="0" dirty="0">
                <a:solidFill>
                  <a:srgbClr val="202122"/>
                </a:solidFill>
                <a:effectLst/>
                <a:latin typeface="Helvetica" pitchFamily="2" charset="0"/>
              </a:rPr>
              <a:t>onsists of lobes and zones. </a:t>
            </a:r>
          </a:p>
          <a:p>
            <a:pPr marL="285750" indent="-285750">
              <a:buFont typeface="Arial" panose="020B0604020202020204" pitchFamily="34" charset="0"/>
              <a:buChar char="•"/>
            </a:pPr>
            <a:endParaRPr lang="en-CA" sz="2800" dirty="0">
              <a:solidFill>
                <a:srgbClr val="202122"/>
              </a:solidFill>
              <a:latin typeface="Helvetica" pitchFamily="2" charset="0"/>
            </a:endParaRPr>
          </a:p>
          <a:p>
            <a:pPr marL="285750" indent="-285750">
              <a:buFont typeface="Arial" panose="020B0604020202020204" pitchFamily="34" charset="0"/>
              <a:buChar char="•"/>
            </a:pPr>
            <a:r>
              <a:rPr lang="en-CA" sz="2800" dirty="0">
                <a:solidFill>
                  <a:srgbClr val="202122"/>
                </a:solidFill>
                <a:latin typeface="Helvetica" pitchFamily="2" charset="0"/>
              </a:rPr>
              <a:t>L</a:t>
            </a:r>
            <a:r>
              <a:rPr lang="en-CA" sz="2800" b="0" i="0" dirty="0">
                <a:solidFill>
                  <a:srgbClr val="202122"/>
                </a:solidFill>
                <a:effectLst/>
                <a:latin typeface="Helvetica" pitchFamily="2" charset="0"/>
              </a:rPr>
              <a:t>ocated in the pelvis. It sits below the urinary bladder and surrounds the </a:t>
            </a:r>
            <a:r>
              <a:rPr lang="en-CA" sz="2800" dirty="0">
                <a:solidFill>
                  <a:srgbClr val="202122"/>
                </a:solidFill>
                <a:latin typeface="Helvetica" pitchFamily="2" charset="0"/>
              </a:rPr>
              <a:t>(prostatic) urethra</a:t>
            </a:r>
            <a:endParaRPr lang="en-CA" sz="2800" b="0" i="0" dirty="0">
              <a:solidFill>
                <a:srgbClr val="202122"/>
              </a:solidFill>
              <a:effectLst/>
              <a:latin typeface="Helvetica" pitchFamily="2" charset="0"/>
            </a:endParaRPr>
          </a:p>
          <a:p>
            <a:pPr marL="285750" indent="-285750">
              <a:buFont typeface="Arial" panose="020B0604020202020204" pitchFamily="34" charset="0"/>
              <a:buChar char="•"/>
            </a:pPr>
            <a:endParaRPr lang="en-CA" b="0" i="0" dirty="0">
              <a:solidFill>
                <a:srgbClr val="202122"/>
              </a:solidFill>
              <a:effectLst/>
              <a:latin typeface="Arial" panose="020B0604020202020204" pitchFamily="34" charset="0"/>
            </a:endParaRPr>
          </a:p>
          <a:p>
            <a:r>
              <a:rPr lang="en-US" dirty="0"/>
              <a:t> </a:t>
            </a:r>
          </a:p>
          <a:p>
            <a:endParaRPr lang="en-US" dirty="0"/>
          </a:p>
        </p:txBody>
      </p:sp>
    </p:spTree>
    <p:extLst>
      <p:ext uri="{BB962C8B-B14F-4D97-AF65-F5344CB8AC3E}">
        <p14:creationId xmlns:p14="http://schemas.microsoft.com/office/powerpoint/2010/main" val="273198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4ABD-CC73-41AD-F328-A86D4666C8EF}"/>
              </a:ext>
            </a:extLst>
          </p:cNvPr>
          <p:cNvSpPr>
            <a:spLocks noGrp="1"/>
          </p:cNvSpPr>
          <p:nvPr>
            <p:ph type="title"/>
          </p:nvPr>
        </p:nvSpPr>
        <p:spPr/>
        <p:txBody>
          <a:bodyPr/>
          <a:lstStyle/>
          <a:p>
            <a:r>
              <a:rPr lang="en-US" dirty="0"/>
              <a:t>Prostate Gland </a:t>
            </a:r>
          </a:p>
        </p:txBody>
      </p:sp>
      <p:pic>
        <p:nvPicPr>
          <p:cNvPr id="5" name="Content Placeholder 4" descr="Diagram of a prostate diagram&#10;&#10;Description automatically generated">
            <a:extLst>
              <a:ext uri="{FF2B5EF4-FFF2-40B4-BE49-F238E27FC236}">
                <a16:creationId xmlns:a16="http://schemas.microsoft.com/office/drawing/2014/main" id="{539ED724-E0BB-44FB-D085-5B042A3AD6E4}"/>
              </a:ext>
            </a:extLst>
          </p:cNvPr>
          <p:cNvPicPr>
            <a:picLocks noGrp="1" noChangeAspect="1"/>
          </p:cNvPicPr>
          <p:nvPr>
            <p:ph idx="1"/>
          </p:nvPr>
        </p:nvPicPr>
        <p:blipFill>
          <a:blip r:embed="rId3"/>
          <a:stretch>
            <a:fillRect/>
          </a:stretch>
        </p:blipFill>
        <p:spPr>
          <a:xfrm>
            <a:off x="9090812" y="2096164"/>
            <a:ext cx="2346299" cy="4481513"/>
          </a:xfrm>
        </p:spPr>
      </p:pic>
      <p:sp>
        <p:nvSpPr>
          <p:cNvPr id="7" name="TextBox 6">
            <a:extLst>
              <a:ext uri="{FF2B5EF4-FFF2-40B4-BE49-F238E27FC236}">
                <a16:creationId xmlns:a16="http://schemas.microsoft.com/office/drawing/2014/main" id="{BF7C9C2A-2BE7-2036-2B96-1CA04DCDBBF5}"/>
              </a:ext>
            </a:extLst>
          </p:cNvPr>
          <p:cNvSpPr txBox="1"/>
          <p:nvPr/>
        </p:nvSpPr>
        <p:spPr>
          <a:xfrm>
            <a:off x="754889" y="1715956"/>
            <a:ext cx="8102010" cy="4955203"/>
          </a:xfrm>
          <a:prstGeom prst="rect">
            <a:avLst/>
          </a:prstGeom>
          <a:noFill/>
        </p:spPr>
        <p:txBody>
          <a:bodyPr wrap="square" rtlCol="0">
            <a:spAutoFit/>
          </a:bodyPr>
          <a:lstStyle/>
          <a:p>
            <a:endParaRPr lang="en-CA" sz="2800" b="0"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en-CA" sz="2800" b="0" i="0" dirty="0">
                <a:solidFill>
                  <a:srgbClr val="202122"/>
                </a:solidFill>
                <a:effectLst/>
                <a:latin typeface="Arial" panose="020B0604020202020204" pitchFamily="34" charset="0"/>
              </a:rPr>
              <a:t>Surrounded by an elastic, fibromuscular capsule and contains glandular tissue, as well as connective tissue. </a:t>
            </a:r>
          </a:p>
          <a:p>
            <a:pPr marL="285750" indent="-285750">
              <a:buFont typeface="Arial" panose="020B0604020202020204" pitchFamily="34" charset="0"/>
              <a:buChar char="•"/>
            </a:pPr>
            <a:endParaRPr lang="en-CA" sz="2800" dirty="0">
              <a:solidFill>
                <a:srgbClr val="202122"/>
              </a:solidFill>
              <a:latin typeface="Arial" panose="020B0604020202020204" pitchFamily="34" charset="0"/>
            </a:endParaRPr>
          </a:p>
          <a:p>
            <a:pPr marL="285750" indent="-285750">
              <a:buFont typeface="Arial" panose="020B0604020202020204" pitchFamily="34" charset="0"/>
              <a:buChar char="•"/>
            </a:pPr>
            <a:r>
              <a:rPr lang="en-CA" sz="2800" dirty="0">
                <a:solidFill>
                  <a:srgbClr val="202122"/>
                </a:solidFill>
                <a:latin typeface="Arial" panose="020B0604020202020204" pitchFamily="34" charset="0"/>
              </a:rPr>
              <a:t>Produces and contains fluid (that forms part of semen)</a:t>
            </a:r>
            <a:endParaRPr lang="en-CA" sz="2800" b="0" i="0" dirty="0">
              <a:solidFill>
                <a:srgbClr val="202122"/>
              </a:solidFill>
              <a:effectLst/>
              <a:latin typeface="Arial" panose="020B0604020202020204" pitchFamily="34" charset="0"/>
            </a:endParaRPr>
          </a:p>
          <a:p>
            <a:pPr marL="285750" indent="-285750">
              <a:buFont typeface="Arial" panose="020B0604020202020204" pitchFamily="34" charset="0"/>
              <a:buChar char="•"/>
            </a:pPr>
            <a:endParaRPr lang="en-CA" sz="2800" dirty="0">
              <a:solidFill>
                <a:srgbClr val="202122"/>
              </a:solidFill>
              <a:latin typeface="Arial" panose="020B0604020202020204" pitchFamily="34" charset="0"/>
            </a:endParaRPr>
          </a:p>
          <a:p>
            <a:pPr marL="285750" indent="-285750">
              <a:buFont typeface="Arial" panose="020B0604020202020204" pitchFamily="34" charset="0"/>
              <a:buChar char="•"/>
            </a:pPr>
            <a:r>
              <a:rPr lang="en-CA" sz="2800" b="0" i="0" dirty="0">
                <a:solidFill>
                  <a:srgbClr val="202122"/>
                </a:solidFill>
                <a:effectLst/>
                <a:latin typeface="Arial" panose="020B0604020202020204" pitchFamily="34" charset="0"/>
              </a:rPr>
              <a:t>Disorders of the prostate include enlargement, inflammation, infection and cancer</a:t>
            </a:r>
          </a:p>
          <a:p>
            <a:r>
              <a:rPr lang="en-US" dirty="0"/>
              <a:t> </a:t>
            </a:r>
          </a:p>
          <a:p>
            <a:endParaRPr lang="en-US" dirty="0"/>
          </a:p>
        </p:txBody>
      </p:sp>
    </p:spTree>
    <p:extLst>
      <p:ext uri="{BB962C8B-B14F-4D97-AF65-F5344CB8AC3E}">
        <p14:creationId xmlns:p14="http://schemas.microsoft.com/office/powerpoint/2010/main" val="273302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B856-FE65-74B6-9A30-26C8013C9334}"/>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AD0BE15C-8980-C12D-86C7-248F4D72D692}"/>
              </a:ext>
            </a:extLst>
          </p:cNvPr>
          <p:cNvSpPr>
            <a:spLocks noGrp="1"/>
          </p:cNvSpPr>
          <p:nvPr>
            <p:ph idx="1"/>
          </p:nvPr>
        </p:nvSpPr>
        <p:spPr/>
        <p:txBody>
          <a:bodyPr>
            <a:normAutofit/>
          </a:bodyPr>
          <a:lstStyle/>
          <a:p>
            <a:pPr marL="0" indent="0">
              <a:buNone/>
            </a:pPr>
            <a:r>
              <a:rPr lang="en-CA" sz="5400" dirty="0"/>
              <a:t>  not all patients with a prostate gland </a:t>
            </a:r>
          </a:p>
          <a:p>
            <a:pPr marL="0" indent="0">
              <a:buNone/>
            </a:pPr>
            <a:r>
              <a:rPr lang="en-CA" sz="5400" dirty="0"/>
              <a:t>  identify as male</a:t>
            </a:r>
            <a:endParaRPr lang="en-US" sz="5400" dirty="0"/>
          </a:p>
        </p:txBody>
      </p:sp>
    </p:spTree>
    <p:extLst>
      <p:ext uri="{BB962C8B-B14F-4D97-AF65-F5344CB8AC3E}">
        <p14:creationId xmlns:p14="http://schemas.microsoft.com/office/powerpoint/2010/main" val="163354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a:xfrm>
            <a:off x="4449934" y="702156"/>
            <a:ext cx="7157865" cy="1013800"/>
          </a:xfrm>
        </p:spPr>
        <p:txBody>
          <a:bodyPr>
            <a:normAutofit/>
          </a:bodyPr>
          <a:lstStyle/>
          <a:p>
            <a:r>
              <a:rPr lang="en-US" sz="4400" dirty="0">
                <a:solidFill>
                  <a:schemeClr val="accent1"/>
                </a:solidFill>
              </a:rPr>
              <a:t>CASE PG</a:t>
            </a:r>
          </a:p>
        </p:txBody>
      </p:sp>
      <p:pic>
        <p:nvPicPr>
          <p:cNvPr id="9" name="Picture 8" descr="Person holding out hand">
            <a:extLst>
              <a:ext uri="{FF2B5EF4-FFF2-40B4-BE49-F238E27FC236}">
                <a16:creationId xmlns:a16="http://schemas.microsoft.com/office/drawing/2014/main" id="{BBC481B3-B7BE-FE4B-B8CE-8845BF265CA8}"/>
              </a:ext>
            </a:extLst>
          </p:cNvPr>
          <p:cNvPicPr>
            <a:picLocks noChangeAspect="1"/>
          </p:cNvPicPr>
          <p:nvPr/>
        </p:nvPicPr>
        <p:blipFill rotWithShape="1">
          <a:blip r:embed="rId3"/>
          <a:srcRect l="35315" r="23566" b="1"/>
          <a:stretch/>
        </p:blipFill>
        <p:spPr>
          <a:xfrm>
            <a:off x="20" y="10"/>
            <a:ext cx="4131713" cy="6857989"/>
          </a:xfrm>
          <a:prstGeom prst="rect">
            <a:avLst/>
          </a:prstGeom>
        </p:spPr>
      </p:pic>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B46D54"/>
          </a:solidFill>
          <a:ln>
            <a:solidFill>
              <a:srgbClr val="B46D54"/>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4449934" y="1896533"/>
            <a:ext cx="7157866" cy="3962266"/>
          </a:xfrm>
        </p:spPr>
        <p:txBody>
          <a:bodyPr>
            <a:noAutofit/>
          </a:bodyPr>
          <a:lstStyle/>
          <a:p>
            <a:pPr marL="0" indent="0">
              <a:buClr>
                <a:srgbClr val="B46D54"/>
              </a:buClr>
              <a:buNone/>
            </a:pPr>
            <a:r>
              <a:rPr lang="en-US" sz="3600" dirty="0"/>
              <a:t>49-year-old male presents with ”urinary problems, probably an infection” but really worried about cancer and wanting some tests done.  Is wondering about </a:t>
            </a:r>
            <a:r>
              <a:rPr lang="en-US" sz="3600" dirty="0" err="1"/>
              <a:t>Testoterone</a:t>
            </a:r>
            <a:r>
              <a:rPr lang="en-US" sz="3600" dirty="0"/>
              <a:t> supplementation and wants to make sure he doesn’t have some sort of an STI….</a:t>
            </a:r>
          </a:p>
        </p:txBody>
      </p:sp>
    </p:spTree>
    <p:extLst>
      <p:ext uri="{BB962C8B-B14F-4D97-AF65-F5344CB8AC3E}">
        <p14:creationId xmlns:p14="http://schemas.microsoft.com/office/powerpoint/2010/main" val="139318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8800" strike="sngStrike" dirty="0"/>
              <a:t>BALL BUSTING </a:t>
            </a:r>
          </a:p>
          <a:p>
            <a:pPr marL="0" indent="0" algn="ctr">
              <a:buNone/>
            </a:pPr>
            <a:r>
              <a:rPr lang="en-US" sz="8800" dirty="0"/>
              <a:t>MYTH BUSTING </a:t>
            </a:r>
          </a:p>
        </p:txBody>
      </p:sp>
    </p:spTree>
    <p:extLst>
      <p:ext uri="{BB962C8B-B14F-4D97-AF65-F5344CB8AC3E}">
        <p14:creationId xmlns:p14="http://schemas.microsoft.com/office/powerpoint/2010/main" val="299321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dirty="0"/>
              <a:t>All urinary symptoms in men are </a:t>
            </a:r>
          </a:p>
          <a:p>
            <a:pPr marL="0" indent="0" algn="ctr">
              <a:buNone/>
            </a:pPr>
            <a:r>
              <a:rPr lang="en-US" sz="4000" dirty="0"/>
              <a:t>related to BPH-LUTS</a:t>
            </a:r>
          </a:p>
        </p:txBody>
      </p:sp>
    </p:spTree>
    <p:extLst>
      <p:ext uri="{BB962C8B-B14F-4D97-AF65-F5344CB8AC3E}">
        <p14:creationId xmlns:p14="http://schemas.microsoft.com/office/powerpoint/2010/main" val="8584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a:xfrm>
            <a:off x="581191" y="1680351"/>
            <a:ext cx="11029616" cy="1013800"/>
          </a:xfrm>
        </p:spPr>
        <p:txBody>
          <a:bodyPr/>
          <a:lstStyle/>
          <a:p>
            <a:r>
              <a:rPr lang="en-US" dirty="0"/>
              <a:t>PEARLS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187251"/>
            <a:ext cx="11029615" cy="5635256"/>
          </a:xfrm>
        </p:spPr>
        <p:txBody>
          <a:bodyPr>
            <a:normAutofit/>
          </a:bodyPr>
          <a:lstStyle/>
          <a:p>
            <a:r>
              <a:rPr lang="en-US" sz="4000" dirty="0">
                <a:highlight>
                  <a:srgbClr val="FFFF00"/>
                </a:highlight>
              </a:rPr>
              <a:t>It’s all about the severity and “bother</a:t>
            </a:r>
            <a:r>
              <a:rPr lang="en-US" sz="4000" dirty="0"/>
              <a:t>” </a:t>
            </a:r>
          </a:p>
          <a:p>
            <a:pPr marL="0" indent="0">
              <a:buNone/>
            </a:pPr>
            <a:r>
              <a:rPr lang="en-US" sz="4000" dirty="0"/>
              <a:t>	Mild bother – watch and wait / lifestyle </a:t>
            </a:r>
          </a:p>
          <a:p>
            <a:r>
              <a:rPr lang="en-US" sz="4000" dirty="0"/>
              <a:t>Urinalysis, DRE, PSA, U/S all can aid in dx</a:t>
            </a:r>
          </a:p>
          <a:p>
            <a:r>
              <a:rPr lang="en-US" sz="4000" dirty="0"/>
              <a:t>Prostate gland does enlarge as men get older, so BPH-LUTS is very common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53661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3" y="2324417"/>
            <a:ext cx="11029615" cy="5635256"/>
          </a:xfrm>
        </p:spPr>
        <p:txBody>
          <a:bodyPr>
            <a:normAutofit/>
          </a:bodyPr>
          <a:lstStyle/>
          <a:p>
            <a:r>
              <a:rPr lang="en-US" sz="3200" dirty="0"/>
              <a:t>Size matters – but it’s not the whole story </a:t>
            </a:r>
          </a:p>
          <a:p>
            <a:pPr marL="0" indent="0">
              <a:buNone/>
            </a:pPr>
            <a:r>
              <a:rPr lang="en-US" sz="3200" dirty="0">
                <a:highlight>
                  <a:srgbClr val="FFFF00"/>
                </a:highlight>
              </a:rPr>
              <a:t>	30 </a:t>
            </a:r>
            <a:r>
              <a:rPr lang="en-US" sz="3200" dirty="0" err="1">
                <a:highlight>
                  <a:srgbClr val="FFFF00"/>
                </a:highlight>
              </a:rPr>
              <a:t>gms</a:t>
            </a:r>
            <a:r>
              <a:rPr lang="en-US" sz="3200" dirty="0">
                <a:highlight>
                  <a:srgbClr val="FFFF00"/>
                </a:highlight>
              </a:rPr>
              <a:t> or less is normal size</a:t>
            </a:r>
          </a:p>
          <a:p>
            <a:pPr marL="0" indent="0">
              <a:buNone/>
            </a:pPr>
            <a:r>
              <a:rPr lang="en-US" sz="3200" dirty="0"/>
              <a:t>	Larger – consider alpha blocker / alpha reductase inhibitor </a:t>
            </a:r>
          </a:p>
          <a:p>
            <a:pPr marL="0" indent="0">
              <a:buNone/>
            </a:pPr>
            <a:r>
              <a:rPr lang="en-US" sz="3200" dirty="0"/>
              <a:t>	Smaller - alpha blocker </a:t>
            </a:r>
          </a:p>
          <a:p>
            <a:pPr marL="0" indent="0">
              <a:buNone/>
            </a:pPr>
            <a:r>
              <a:rPr lang="en-US" sz="3200" dirty="0"/>
              <a:t>	If all fails (consideration OAB / consideration of surgery or alternatives particularly if very large, </a:t>
            </a:r>
            <a:r>
              <a:rPr lang="en-US" sz="3200" dirty="0" err="1"/>
              <a:t>ie</a:t>
            </a:r>
            <a:r>
              <a:rPr lang="en-US" sz="3200" dirty="0"/>
              <a:t> Urology consult)</a:t>
            </a:r>
          </a:p>
          <a:p>
            <a:r>
              <a:rPr lang="en-US" sz="3200" dirty="0"/>
              <a:t>If comorbid ED – daily dose PDE-5i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63920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244291"/>
            <a:ext cx="11029615" cy="4326630"/>
          </a:xfrm>
        </p:spPr>
        <p:txBody>
          <a:bodyPr>
            <a:normAutofit/>
          </a:bodyPr>
          <a:lstStyle/>
          <a:p>
            <a:pPr marL="0" indent="0">
              <a:buNone/>
            </a:pPr>
            <a:endParaRPr lang="en-US" sz="4000" dirty="0"/>
          </a:p>
          <a:p>
            <a:pPr marL="0" indent="0">
              <a:buNone/>
            </a:pPr>
            <a:endParaRPr lang="en-US" sz="4000" dirty="0"/>
          </a:p>
        </p:txBody>
      </p:sp>
      <p:sp>
        <p:nvSpPr>
          <p:cNvPr id="5" name="TextBox 4">
            <a:extLst>
              <a:ext uri="{FF2B5EF4-FFF2-40B4-BE49-F238E27FC236}">
                <a16:creationId xmlns:a16="http://schemas.microsoft.com/office/drawing/2014/main" id="{FE637D92-6686-23E5-08D6-A83DE99D63CE}"/>
              </a:ext>
            </a:extLst>
          </p:cNvPr>
          <p:cNvSpPr txBox="1"/>
          <p:nvPr/>
        </p:nvSpPr>
        <p:spPr>
          <a:xfrm>
            <a:off x="2360428" y="2696204"/>
            <a:ext cx="8070111" cy="2800767"/>
          </a:xfrm>
          <a:prstGeom prst="rect">
            <a:avLst/>
          </a:prstGeom>
          <a:noFill/>
        </p:spPr>
        <p:txBody>
          <a:bodyPr wrap="square">
            <a:spAutoFit/>
          </a:bodyPr>
          <a:lstStyle/>
          <a:p>
            <a:pPr marL="0" indent="0">
              <a:buNone/>
            </a:pPr>
            <a:r>
              <a:rPr lang="en-US" sz="4400" dirty="0"/>
              <a:t>2022 CUA Guidelines</a:t>
            </a:r>
          </a:p>
          <a:p>
            <a:pPr marL="0" indent="0">
              <a:buNone/>
            </a:pPr>
            <a:r>
              <a:rPr lang="en-US" sz="4400" dirty="0">
                <a:hlinkClick r:id="rId3"/>
              </a:rPr>
              <a:t>https://www.cua.org/system/files/Guideline-Files/7906_BPH-LUTS%20Guideline_Epub_NB.pdf</a:t>
            </a:r>
            <a:endParaRPr lang="en-US" sz="4400" dirty="0"/>
          </a:p>
        </p:txBody>
      </p:sp>
    </p:spTree>
    <p:extLst>
      <p:ext uri="{BB962C8B-B14F-4D97-AF65-F5344CB8AC3E}">
        <p14:creationId xmlns:p14="http://schemas.microsoft.com/office/powerpoint/2010/main" val="416123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3" t="1621" r="26543" b="24612"/>
          <a:stretch/>
        </p:blipFill>
        <p:spPr>
          <a:xfrm rot="5400000">
            <a:off x="165099" y="1993900"/>
            <a:ext cx="4699000" cy="5029201"/>
          </a:xfrm>
          <a:prstGeom prst="rect">
            <a:avLst/>
          </a:prstGeom>
        </p:spPr>
      </p:pic>
      <p:sp>
        <p:nvSpPr>
          <p:cNvPr id="5" name="TextBox 5"/>
          <p:cNvSpPr txBox="1"/>
          <p:nvPr/>
        </p:nvSpPr>
        <p:spPr>
          <a:xfrm>
            <a:off x="913671" y="359518"/>
            <a:ext cx="6995335" cy="851067"/>
          </a:xfrm>
          <a:prstGeom prst="rect">
            <a:avLst/>
          </a:prstGeom>
        </p:spPr>
        <p:txBody>
          <a:bodyPr lIns="0" tIns="0" rIns="0" bIns="0" rtlCol="0" anchor="t">
            <a:spAutoFit/>
          </a:bodyPr>
          <a:lstStyle/>
          <a:p>
            <a:pPr>
              <a:lnSpc>
                <a:spcPts val="7330"/>
              </a:lnSpc>
            </a:pPr>
            <a:r>
              <a:rPr lang="en-US" sz="4400" dirty="0">
                <a:latin typeface="Arimo Bold"/>
              </a:rPr>
              <a:t>Presenter Disclosure</a:t>
            </a:r>
          </a:p>
        </p:txBody>
      </p:sp>
      <p:sp>
        <p:nvSpPr>
          <p:cNvPr id="6" name="TextBox 6"/>
          <p:cNvSpPr txBox="1"/>
          <p:nvPr/>
        </p:nvSpPr>
        <p:spPr>
          <a:xfrm>
            <a:off x="-1416910" y="1447732"/>
            <a:ext cx="11024330" cy="529247"/>
          </a:xfrm>
          <a:prstGeom prst="rect">
            <a:avLst/>
          </a:prstGeom>
        </p:spPr>
        <p:txBody>
          <a:bodyPr wrap="square" lIns="0" tIns="0" rIns="0" bIns="0" rtlCol="0" anchor="t">
            <a:spAutoFit/>
          </a:bodyPr>
          <a:lstStyle/>
          <a:p>
            <a:pPr algn="ctr">
              <a:lnSpc>
                <a:spcPts val="4387"/>
              </a:lnSpc>
            </a:pPr>
            <a:r>
              <a:rPr lang="en-US" sz="3133" dirty="0">
                <a:solidFill>
                  <a:srgbClr val="000000"/>
                </a:solidFill>
                <a:latin typeface="Open Sans Bold"/>
              </a:rPr>
              <a:t>Presenter: </a:t>
            </a:r>
            <a:r>
              <a:rPr lang="en-US" sz="3133" dirty="0">
                <a:solidFill>
                  <a:srgbClr val="FF1616"/>
                </a:solidFill>
                <a:latin typeface="Open Sans Bold"/>
              </a:rPr>
              <a:t>Ted Jablonski MD CCFP FCFP </a:t>
            </a:r>
          </a:p>
        </p:txBody>
      </p:sp>
      <p:sp>
        <p:nvSpPr>
          <p:cNvPr id="7" name="TextBox 7"/>
          <p:cNvSpPr txBox="1"/>
          <p:nvPr/>
        </p:nvSpPr>
        <p:spPr>
          <a:xfrm>
            <a:off x="2549209" y="2250095"/>
            <a:ext cx="6239193" cy="434221"/>
          </a:xfrm>
          <a:prstGeom prst="rect">
            <a:avLst/>
          </a:prstGeom>
        </p:spPr>
        <p:txBody>
          <a:bodyPr lIns="0" tIns="0" rIns="0" bIns="0" rtlCol="0" anchor="t">
            <a:spAutoFit/>
          </a:bodyPr>
          <a:lstStyle/>
          <a:p>
            <a:pPr algn="ctr">
              <a:lnSpc>
                <a:spcPts val="3640"/>
              </a:lnSpc>
            </a:pPr>
            <a:r>
              <a:rPr lang="en-US" sz="2600" dirty="0">
                <a:solidFill>
                  <a:srgbClr val="000000"/>
                </a:solidFill>
                <a:latin typeface="Open Sans Bold"/>
              </a:rPr>
              <a:t>Relationships with financial sponsors:</a:t>
            </a:r>
          </a:p>
        </p:txBody>
      </p:sp>
      <p:sp>
        <p:nvSpPr>
          <p:cNvPr id="8" name="TextBox 8"/>
          <p:cNvSpPr txBox="1"/>
          <p:nvPr/>
        </p:nvSpPr>
        <p:spPr>
          <a:xfrm>
            <a:off x="3225435" y="2866337"/>
            <a:ext cx="11024330" cy="3470822"/>
          </a:xfrm>
          <a:prstGeom prst="rect">
            <a:avLst/>
          </a:prstGeom>
        </p:spPr>
        <p:txBody>
          <a:bodyPr wrap="square" lIns="0" tIns="0" rIns="0" bIns="0" rtlCol="0" anchor="t">
            <a:spAutoFit/>
          </a:bodyPr>
          <a:lstStyle/>
          <a:p>
            <a:pPr>
              <a:lnSpc>
                <a:spcPts val="2333"/>
              </a:lnSpc>
            </a:pPr>
            <a:r>
              <a:rPr lang="en-US" sz="1666" dirty="0">
                <a:latin typeface="Open Sans Bold"/>
              </a:rPr>
              <a:t>•Any direct financial relationships, including receipt of honoraria / </a:t>
            </a:r>
          </a:p>
          <a:p>
            <a:pPr>
              <a:lnSpc>
                <a:spcPts val="2333"/>
              </a:lnSpc>
            </a:pPr>
            <a:r>
              <a:rPr lang="en-US" sz="1602" dirty="0">
                <a:latin typeface="Arimo Bold"/>
              </a:rPr>
              <a:t>Membership on advisory boards or speakers’ bureaus:</a:t>
            </a:r>
          </a:p>
          <a:p>
            <a:pPr>
              <a:lnSpc>
                <a:spcPts val="2243"/>
              </a:lnSpc>
            </a:pPr>
            <a:r>
              <a:rPr lang="en-CA" sz="2000" u="sng" dirty="0">
                <a:solidFill>
                  <a:srgbClr val="FF0000"/>
                </a:solidFill>
              </a:rPr>
              <a:t>Speaker’s Bureau, Advisory Board Honoraria (2021-2023)</a:t>
            </a:r>
            <a:br>
              <a:rPr lang="en-CA" sz="2000" dirty="0">
                <a:solidFill>
                  <a:srgbClr val="FF0000"/>
                </a:solidFill>
              </a:rPr>
            </a:br>
            <a:r>
              <a:rPr lang="en-CA" sz="2000" dirty="0">
                <a:solidFill>
                  <a:srgbClr val="FF0000"/>
                </a:solidFill>
              </a:rPr>
              <a:t>Bayer, Dr Ho’s, Jazz, Merck and media companies </a:t>
            </a:r>
            <a:r>
              <a:rPr lang="en-CA" sz="2000" dirty="0" err="1">
                <a:solidFill>
                  <a:srgbClr val="FF0000"/>
                </a:solidFill>
              </a:rPr>
              <a:t>mdBriefCase</a:t>
            </a:r>
            <a:r>
              <a:rPr lang="en-CA" sz="2000" dirty="0">
                <a:solidFill>
                  <a:srgbClr val="FF0000"/>
                </a:solidFill>
              </a:rPr>
              <a:t>, </a:t>
            </a:r>
          </a:p>
          <a:p>
            <a:pPr>
              <a:lnSpc>
                <a:spcPts val="2243"/>
              </a:lnSpc>
            </a:pPr>
            <a:r>
              <a:rPr lang="en-CA" sz="2000" dirty="0">
                <a:solidFill>
                  <a:srgbClr val="FF0000"/>
                </a:solidFill>
              </a:rPr>
              <a:t>Think Research</a:t>
            </a:r>
            <a:endParaRPr lang="en-US" sz="2000" dirty="0">
              <a:solidFill>
                <a:srgbClr val="FF0000"/>
              </a:solidFill>
            </a:endParaRPr>
          </a:p>
          <a:p>
            <a:pPr>
              <a:lnSpc>
                <a:spcPts val="2243"/>
              </a:lnSpc>
            </a:pPr>
            <a:endParaRPr lang="en-US" sz="2000" dirty="0">
              <a:solidFill>
                <a:srgbClr val="FF0000"/>
              </a:solidFill>
              <a:latin typeface="Arimo"/>
            </a:endParaRPr>
          </a:p>
          <a:p>
            <a:pPr>
              <a:lnSpc>
                <a:spcPts val="2333"/>
              </a:lnSpc>
            </a:pPr>
            <a:r>
              <a:rPr lang="en-US" sz="2000" dirty="0">
                <a:solidFill>
                  <a:srgbClr val="FF0000"/>
                </a:solidFill>
                <a:latin typeface="Arimo Bold"/>
              </a:rPr>
              <a:t>•</a:t>
            </a:r>
            <a:r>
              <a:rPr lang="en-US" sz="2000" dirty="0">
                <a:latin typeface="Arimo Bold"/>
              </a:rPr>
              <a:t>Patents for drugs or devices:</a:t>
            </a:r>
            <a:r>
              <a:rPr lang="en-US" sz="2000" dirty="0">
                <a:latin typeface="Arimo"/>
              </a:rPr>
              <a:t> </a:t>
            </a:r>
            <a:r>
              <a:rPr lang="en-US" sz="2000" b="1" dirty="0">
                <a:solidFill>
                  <a:srgbClr val="FF0000"/>
                </a:solidFill>
                <a:latin typeface="Arimo"/>
              </a:rPr>
              <a:t>none</a:t>
            </a:r>
          </a:p>
          <a:p>
            <a:pPr>
              <a:lnSpc>
                <a:spcPts val="2333"/>
              </a:lnSpc>
            </a:pPr>
            <a:endParaRPr lang="en-US" sz="2000" dirty="0">
              <a:solidFill>
                <a:srgbClr val="FF0000"/>
              </a:solidFill>
              <a:latin typeface="Arimo"/>
            </a:endParaRPr>
          </a:p>
          <a:p>
            <a:pPr>
              <a:lnSpc>
                <a:spcPts val="2333"/>
              </a:lnSpc>
            </a:pPr>
            <a:r>
              <a:rPr lang="en-US" sz="2000" dirty="0">
                <a:solidFill>
                  <a:srgbClr val="FF0000"/>
                </a:solidFill>
                <a:latin typeface="Arimo Bold"/>
              </a:rPr>
              <a:t>•</a:t>
            </a:r>
            <a:r>
              <a:rPr lang="en-US" sz="2000" dirty="0">
                <a:latin typeface="Arimo Bold"/>
              </a:rPr>
              <a:t>Other: </a:t>
            </a:r>
          </a:p>
          <a:p>
            <a:pPr>
              <a:lnSpc>
                <a:spcPts val="2333"/>
              </a:lnSpc>
            </a:pPr>
            <a:r>
              <a:rPr lang="en-CA" sz="2000" u="sng" dirty="0"/>
              <a:t>Principal Investigator (2021 – 2023)</a:t>
            </a:r>
            <a:br>
              <a:rPr lang="en-CA" sz="2000" dirty="0">
                <a:solidFill>
                  <a:srgbClr val="FF0000"/>
                </a:solidFill>
              </a:rPr>
            </a:br>
            <a:r>
              <a:rPr lang="en-CA" sz="2000" b="1" dirty="0">
                <a:solidFill>
                  <a:srgbClr val="FF0000"/>
                </a:solidFill>
              </a:rPr>
              <a:t>none</a:t>
            </a:r>
            <a:endParaRPr lang="en-US" sz="2000" b="1" dirty="0">
              <a:solidFill>
                <a:srgbClr val="FF0000"/>
              </a:solidFill>
            </a:endParaRPr>
          </a:p>
          <a:p>
            <a:pPr>
              <a:lnSpc>
                <a:spcPts val="2333"/>
              </a:lnSpc>
            </a:pPr>
            <a:endParaRPr lang="en-US" sz="1666" dirty="0">
              <a:solidFill>
                <a:srgbClr val="FF1616"/>
              </a:solidFill>
              <a:latin typeface="Arimo"/>
            </a:endParaRPr>
          </a:p>
        </p:txBody>
      </p:sp>
      <p:pic>
        <p:nvPicPr>
          <p:cNvPr id="9" name="Picture 4">
            <a:extLst>
              <a:ext uri="{FF2B5EF4-FFF2-40B4-BE49-F238E27FC236}">
                <a16:creationId xmlns:a16="http://schemas.microsoft.com/office/drawing/2014/main" id="{53BE783C-C584-4884-8B62-5825822B9EF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52794" r="46019"/>
          <a:stretch/>
        </p:blipFill>
        <p:spPr>
          <a:xfrm>
            <a:off x="10137072" y="-5579"/>
            <a:ext cx="2054929" cy="1859779"/>
          </a:xfrm>
          <a:prstGeom prst="rect">
            <a:avLst/>
          </a:prstGeom>
        </p:spPr>
      </p:pic>
      <p:pic>
        <p:nvPicPr>
          <p:cNvPr id="10" name="Picture 4">
            <a:extLst>
              <a:ext uri="{FF2B5EF4-FFF2-40B4-BE49-F238E27FC236}">
                <a16:creationId xmlns:a16="http://schemas.microsoft.com/office/drawing/2014/main" id="{42D0097E-3162-4527-AB2C-62081C772321}"/>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52794" r="46019"/>
          <a:stretch/>
        </p:blipFill>
        <p:spPr>
          <a:xfrm rot="10800000">
            <a:off x="-1" y="4998221"/>
            <a:ext cx="2054929" cy="1859779"/>
          </a:xfrm>
          <a:prstGeom prst="rect">
            <a:avLst/>
          </a:prstGeom>
        </p:spPr>
      </p:pic>
      <p:sp>
        <p:nvSpPr>
          <p:cNvPr id="3" name="Title 2">
            <a:extLst>
              <a:ext uri="{FF2B5EF4-FFF2-40B4-BE49-F238E27FC236}">
                <a16:creationId xmlns:a16="http://schemas.microsoft.com/office/drawing/2014/main" id="{793464B0-D06A-487B-B0DC-50CCFD183CAD}"/>
              </a:ext>
              <a:ext uri="{C183D7F6-B498-43B3-948B-1728B52AA6E4}">
                <adec:decorative xmlns:adec="http://schemas.microsoft.com/office/drawing/2017/decorative" val="1"/>
              </a:ext>
            </a:extLst>
          </p:cNvPr>
          <p:cNvSpPr>
            <a:spLocks noGrp="1"/>
          </p:cNvSpPr>
          <p:nvPr>
            <p:ph type="title" idx="4294967295"/>
          </p:nvPr>
        </p:nvSpPr>
        <p:spPr>
          <a:xfrm>
            <a:off x="3251200" y="-812721"/>
            <a:ext cx="5486400" cy="762000"/>
          </a:xfrm>
        </p:spPr>
        <p:txBody>
          <a:bodyPr>
            <a:normAutofit/>
          </a:bodyPr>
          <a:lstStyle/>
          <a:p>
            <a:r>
              <a:rPr lang="en-US" dirty="0"/>
              <a:t>COI – Presenter Disclosure</a:t>
            </a:r>
          </a:p>
        </p:txBody>
      </p:sp>
    </p:spTree>
    <p:extLst>
      <p:ext uri="{BB962C8B-B14F-4D97-AF65-F5344CB8AC3E}">
        <p14:creationId xmlns:p14="http://schemas.microsoft.com/office/powerpoint/2010/main" val="79549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244291"/>
            <a:ext cx="11029615" cy="4326630"/>
          </a:xfrm>
        </p:spPr>
        <p:txBody>
          <a:bodyPr>
            <a:normAutofit/>
          </a:bodyPr>
          <a:lstStyle/>
          <a:p>
            <a:pPr marL="0" indent="0">
              <a:buNone/>
            </a:pPr>
            <a:endParaRPr lang="en-US" sz="4000" dirty="0"/>
          </a:p>
        </p:txBody>
      </p:sp>
    </p:spTree>
    <p:extLst>
      <p:ext uri="{BB962C8B-B14F-4D97-AF65-F5344CB8AC3E}">
        <p14:creationId xmlns:p14="http://schemas.microsoft.com/office/powerpoint/2010/main" val="139538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#2</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dirty="0"/>
              <a:t>Bacterial prostatitis is common and is only eradicated by long courses of antibiotics </a:t>
            </a:r>
          </a:p>
        </p:txBody>
      </p:sp>
    </p:spTree>
    <p:extLst>
      <p:ext uri="{BB962C8B-B14F-4D97-AF65-F5344CB8AC3E}">
        <p14:creationId xmlns:p14="http://schemas.microsoft.com/office/powerpoint/2010/main" val="389995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fontScale="85000" lnSpcReduction="10000"/>
          </a:bodyPr>
          <a:lstStyle/>
          <a:p>
            <a:pPr marL="0" indent="0">
              <a:buNone/>
            </a:pPr>
            <a:r>
              <a:rPr lang="en-US" sz="4000" dirty="0"/>
              <a:t>Acute prostatitis – bacterial (nasty, septic, aggressive /long courses of a/b is indicated) No assumptions - R/O STI</a:t>
            </a:r>
          </a:p>
          <a:p>
            <a:pPr marL="0" indent="0">
              <a:buNone/>
            </a:pPr>
            <a:r>
              <a:rPr lang="en-US" sz="4000" dirty="0"/>
              <a:t>Chronic bacterial prostatitis (less common than expected) </a:t>
            </a:r>
          </a:p>
          <a:p>
            <a:pPr marL="0" indent="0">
              <a:buNone/>
            </a:pPr>
            <a:r>
              <a:rPr lang="en-US" sz="4000" dirty="0">
                <a:highlight>
                  <a:srgbClr val="FFFF00"/>
                </a:highlight>
              </a:rPr>
              <a:t>Chronic prostatitis / CPPS (much more common) </a:t>
            </a:r>
          </a:p>
          <a:p>
            <a:pPr marL="0" indent="0">
              <a:buNone/>
            </a:pPr>
            <a:r>
              <a:rPr lang="en-CA" sz="4000" i="0" dirty="0">
                <a:solidFill>
                  <a:srgbClr val="080808"/>
                </a:solidFill>
                <a:effectLst/>
                <a:latin typeface="+mj-lt"/>
              </a:rPr>
              <a:t>(Asymptomatic inflammatory prostatitis)</a:t>
            </a:r>
            <a:endParaRPr lang="en-US" sz="4000" dirty="0">
              <a:latin typeface="+mj-lt"/>
            </a:endParaRPr>
          </a:p>
          <a:p>
            <a:pPr marL="0" indent="0">
              <a:buNone/>
            </a:pPr>
            <a:endParaRPr lang="en-US" sz="4000" dirty="0"/>
          </a:p>
        </p:txBody>
      </p:sp>
    </p:spTree>
    <p:extLst>
      <p:ext uri="{BB962C8B-B14F-4D97-AF65-F5344CB8AC3E}">
        <p14:creationId xmlns:p14="http://schemas.microsoft.com/office/powerpoint/2010/main" val="341303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244291"/>
            <a:ext cx="11029615" cy="4326630"/>
          </a:xfrm>
        </p:spPr>
        <p:txBody>
          <a:bodyPr>
            <a:normAutofit/>
          </a:bodyPr>
          <a:lstStyle/>
          <a:p>
            <a:pPr marL="0" indent="0">
              <a:buNone/>
            </a:pPr>
            <a:endParaRPr lang="en-US" sz="4000" dirty="0"/>
          </a:p>
        </p:txBody>
      </p:sp>
    </p:spTree>
    <p:extLst>
      <p:ext uri="{BB962C8B-B14F-4D97-AF65-F5344CB8AC3E}">
        <p14:creationId xmlns:p14="http://schemas.microsoft.com/office/powerpoint/2010/main" val="2906253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#3</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a:t>Testosterone therapy (TRT) causes prostate Cancer</a:t>
            </a:r>
            <a:endParaRPr lang="en-US" sz="4000" dirty="0"/>
          </a:p>
        </p:txBody>
      </p:sp>
    </p:spTree>
    <p:extLst>
      <p:ext uri="{BB962C8B-B14F-4D97-AF65-F5344CB8AC3E}">
        <p14:creationId xmlns:p14="http://schemas.microsoft.com/office/powerpoint/2010/main" val="272320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dirty="0">
                <a:hlinkClick r:id="rId3"/>
              </a:rPr>
              <a:t>https://cuaj.ca/index.php/journal/article/view/7252</a:t>
            </a:r>
            <a:endParaRPr lang="en-US" sz="4000" dirty="0"/>
          </a:p>
          <a:p>
            <a:pPr marL="0" indent="0" algn="ctr">
              <a:buNone/>
            </a:pPr>
            <a:r>
              <a:rPr lang="en-CA" sz="2800" dirty="0">
                <a:effectLst/>
                <a:highlight>
                  <a:srgbClr val="FFFF00"/>
                </a:highlight>
                <a:latin typeface="Arial" panose="020B0604020202020204" pitchFamily="34" charset="0"/>
              </a:rPr>
              <a:t>“there is now consistent evidence that testosterone therapy does not increase a man’s risk for developing prostate cancer”</a:t>
            </a:r>
            <a:endParaRPr lang="en-US" sz="4000" dirty="0">
              <a:highlight>
                <a:srgbClr val="FFFF00"/>
              </a:highlight>
            </a:endParaRPr>
          </a:p>
        </p:txBody>
      </p:sp>
    </p:spTree>
    <p:extLst>
      <p:ext uri="{BB962C8B-B14F-4D97-AF65-F5344CB8AC3E}">
        <p14:creationId xmlns:p14="http://schemas.microsoft.com/office/powerpoint/2010/main" val="2254521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3" y="2946040"/>
            <a:ext cx="11029615" cy="3678303"/>
          </a:xfrm>
        </p:spPr>
        <p:txBody>
          <a:bodyPr>
            <a:normAutofit/>
          </a:bodyPr>
          <a:lstStyle/>
          <a:p>
            <a:pPr marL="0" indent="0" algn="ctr">
              <a:buNone/>
            </a:pPr>
            <a:r>
              <a:rPr lang="en-US" sz="4000" dirty="0"/>
              <a:t>Prostate cancer patients with undetected PSA (or even stable “low” PSA / threat of cancer progression minimal) </a:t>
            </a:r>
          </a:p>
          <a:p>
            <a:pPr marL="0" indent="0" algn="ctr">
              <a:buNone/>
            </a:pPr>
            <a:r>
              <a:rPr lang="en-US" sz="4000" dirty="0"/>
              <a:t>NOT a contraindication to use of TRT for TD</a:t>
            </a:r>
          </a:p>
          <a:p>
            <a:pPr marL="0" indent="0" algn="ctr">
              <a:buNone/>
            </a:pPr>
            <a:r>
              <a:rPr lang="en-US" sz="4000" dirty="0"/>
              <a:t>All about adult consent model and QOL </a:t>
            </a:r>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91869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244291"/>
            <a:ext cx="11029615" cy="4326630"/>
          </a:xfrm>
        </p:spPr>
        <p:txBody>
          <a:bodyPr>
            <a:normAutofit/>
          </a:bodyPr>
          <a:lstStyle/>
          <a:p>
            <a:pPr marL="0" indent="0">
              <a:buNone/>
            </a:pPr>
            <a:endParaRPr lang="en-US" sz="4000" dirty="0"/>
          </a:p>
        </p:txBody>
      </p:sp>
    </p:spTree>
    <p:extLst>
      <p:ext uri="{BB962C8B-B14F-4D97-AF65-F5344CB8AC3E}">
        <p14:creationId xmlns:p14="http://schemas.microsoft.com/office/powerpoint/2010/main" val="229616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#4</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dirty="0"/>
              <a:t>PSA is a useless test that should never be ordered</a:t>
            </a:r>
          </a:p>
          <a:p>
            <a:pPr marL="0" indent="0" algn="ctr">
              <a:buNone/>
            </a:pPr>
            <a:r>
              <a:rPr lang="en-US" sz="4000" dirty="0"/>
              <a:t>as it only has negative impact on men’s lives </a:t>
            </a:r>
          </a:p>
        </p:txBody>
      </p:sp>
    </p:spTree>
    <p:extLst>
      <p:ext uri="{BB962C8B-B14F-4D97-AF65-F5344CB8AC3E}">
        <p14:creationId xmlns:p14="http://schemas.microsoft.com/office/powerpoint/2010/main" val="924423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082800"/>
            <a:ext cx="11029615" cy="4775200"/>
          </a:xfrm>
        </p:spPr>
        <p:txBody>
          <a:bodyPr>
            <a:normAutofit fontScale="92500" lnSpcReduction="10000"/>
          </a:bodyPr>
          <a:lstStyle/>
          <a:p>
            <a:pPr marL="0" indent="0">
              <a:buNone/>
            </a:pPr>
            <a:r>
              <a:rPr lang="en-US" sz="4000" dirty="0">
                <a:highlight>
                  <a:srgbClr val="FFFF00"/>
                </a:highlight>
              </a:rPr>
              <a:t>it’s a number…. </a:t>
            </a:r>
            <a:r>
              <a:rPr lang="en-US" sz="4000" dirty="0"/>
              <a:t>(mirrors size, irritation, inflammation, infection and……cancer) </a:t>
            </a:r>
          </a:p>
          <a:p>
            <a:r>
              <a:rPr lang="en-US" sz="4000" dirty="0"/>
              <a:t>Be careful with its use</a:t>
            </a:r>
          </a:p>
          <a:p>
            <a:r>
              <a:rPr lang="en-US" sz="4000" dirty="0"/>
              <a:t>Cancer surveillance </a:t>
            </a:r>
          </a:p>
          <a:p>
            <a:r>
              <a:rPr lang="en-US" sz="4000" dirty="0"/>
              <a:t>High risk individuals (2-3 x </a:t>
            </a:r>
            <a:r>
              <a:rPr lang="en-US" sz="4000" dirty="0" err="1"/>
              <a:t>inc</a:t>
            </a:r>
            <a:r>
              <a:rPr lang="en-US" sz="4000" dirty="0"/>
              <a:t> risk for black and </a:t>
            </a:r>
            <a:r>
              <a:rPr lang="en-US" sz="4000" dirty="0" err="1"/>
              <a:t>FHx</a:t>
            </a:r>
            <a:r>
              <a:rPr lang="en-US" sz="4000" dirty="0"/>
              <a:t> 1</a:t>
            </a:r>
            <a:r>
              <a:rPr lang="en-US" sz="4000" baseline="30000" dirty="0"/>
              <a:t>st</a:t>
            </a:r>
            <a:r>
              <a:rPr lang="en-US" sz="4000" dirty="0"/>
              <a:t> degree relative)</a:t>
            </a:r>
          </a:p>
          <a:p>
            <a:r>
              <a:rPr lang="en-US" sz="4000" dirty="0"/>
              <a:t>case finding in symptomatic  </a:t>
            </a:r>
          </a:p>
          <a:p>
            <a:pPr marL="0" indent="0">
              <a:buNone/>
            </a:pPr>
            <a:endParaRPr lang="en-US" sz="4000" dirty="0"/>
          </a:p>
        </p:txBody>
      </p:sp>
    </p:spTree>
    <p:extLst>
      <p:ext uri="{BB962C8B-B14F-4D97-AF65-F5344CB8AC3E}">
        <p14:creationId xmlns:p14="http://schemas.microsoft.com/office/powerpoint/2010/main" val="379428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E3DF923-B6EA-47F8-8414-F272B30783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34" t="31672" r="26472" b="-1418"/>
          <a:stretch/>
        </p:blipFill>
        <p:spPr>
          <a:xfrm rot="10800000">
            <a:off x="-2" y="4851400"/>
            <a:ext cx="2515695" cy="2006597"/>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6391" t="45014"/>
          <a:stretch/>
        </p:blipFill>
        <p:spPr>
          <a:xfrm flipH="1">
            <a:off x="6178172" y="1"/>
            <a:ext cx="6013825" cy="5562599"/>
          </a:xfrm>
          <a:prstGeom prst="rect">
            <a:avLst/>
          </a:prstGeom>
        </p:spPr>
      </p:pic>
      <p:sp>
        <p:nvSpPr>
          <p:cNvPr id="4" name="TextBox 4"/>
          <p:cNvSpPr txBox="1"/>
          <p:nvPr/>
        </p:nvSpPr>
        <p:spPr>
          <a:xfrm>
            <a:off x="7822787" y="1143000"/>
            <a:ext cx="4221643" cy="1607684"/>
          </a:xfrm>
          <a:prstGeom prst="rect">
            <a:avLst/>
          </a:prstGeom>
        </p:spPr>
        <p:txBody>
          <a:bodyPr lIns="0" tIns="0" rIns="0" bIns="0" rtlCol="0" anchor="t">
            <a:spAutoFit/>
          </a:bodyPr>
          <a:lstStyle/>
          <a:p>
            <a:pPr algn="ctr">
              <a:lnSpc>
                <a:spcPts val="6506"/>
              </a:lnSpc>
            </a:pPr>
            <a:r>
              <a:rPr lang="en-US" sz="4400" dirty="0">
                <a:solidFill>
                  <a:srgbClr val="000000"/>
                </a:solidFill>
                <a:latin typeface="Arimo Bold"/>
              </a:rPr>
              <a:t>Disclosure of Financial Support</a:t>
            </a:r>
          </a:p>
        </p:txBody>
      </p:sp>
      <p:sp>
        <p:nvSpPr>
          <p:cNvPr id="5" name="TextBox 5"/>
          <p:cNvSpPr txBox="1"/>
          <p:nvPr/>
        </p:nvSpPr>
        <p:spPr>
          <a:xfrm>
            <a:off x="333114" y="1194353"/>
            <a:ext cx="7342106" cy="4368247"/>
          </a:xfrm>
          <a:prstGeom prst="rect">
            <a:avLst/>
          </a:prstGeom>
        </p:spPr>
        <p:txBody>
          <a:bodyPr wrap="square" lIns="0" tIns="0" rIns="0" bIns="0" rtlCol="0" anchor="t">
            <a:spAutoFit/>
          </a:bodyPr>
          <a:lstStyle/>
          <a:p>
            <a:pPr>
              <a:lnSpc>
                <a:spcPts val="2322"/>
              </a:lnSpc>
            </a:pPr>
            <a:r>
              <a:rPr lang="en-US" sz="2400" dirty="0">
                <a:latin typeface="Open Sans Bold"/>
              </a:rPr>
              <a:t>This program has received financial support from</a:t>
            </a:r>
            <a:r>
              <a:rPr lang="en-US" sz="2400" dirty="0">
                <a:solidFill>
                  <a:srgbClr val="FF0000"/>
                </a:solidFill>
                <a:latin typeface="Open Sans Bold"/>
              </a:rPr>
              <a:t>:</a:t>
            </a:r>
          </a:p>
          <a:p>
            <a:pPr>
              <a:lnSpc>
                <a:spcPts val="2322"/>
              </a:lnSpc>
            </a:pPr>
            <a:r>
              <a:rPr lang="en-US" sz="2400" dirty="0">
                <a:solidFill>
                  <a:srgbClr val="FF0000"/>
                </a:solidFill>
                <a:latin typeface="Open Sans Bold"/>
              </a:rPr>
              <a:t>NONE</a:t>
            </a:r>
          </a:p>
          <a:p>
            <a:pPr>
              <a:lnSpc>
                <a:spcPts val="2322"/>
              </a:lnSpc>
            </a:pPr>
            <a:endParaRPr lang="en-US" sz="2400" dirty="0">
              <a:solidFill>
                <a:srgbClr val="FF0000"/>
              </a:solidFill>
              <a:latin typeface="Open Sans"/>
            </a:endParaRPr>
          </a:p>
          <a:p>
            <a:pPr>
              <a:lnSpc>
                <a:spcPts val="2233"/>
              </a:lnSpc>
            </a:pPr>
            <a:r>
              <a:rPr lang="en-US" sz="2400" dirty="0">
                <a:latin typeface="Open Sans Bold"/>
              </a:rPr>
              <a:t>This program has received in-kind support from</a:t>
            </a:r>
            <a:r>
              <a:rPr lang="en-US" sz="2400" dirty="0">
                <a:solidFill>
                  <a:srgbClr val="FF0000"/>
                </a:solidFill>
                <a:latin typeface="Open Sans Bold"/>
              </a:rPr>
              <a:t>:</a:t>
            </a:r>
          </a:p>
          <a:p>
            <a:pPr>
              <a:lnSpc>
                <a:spcPts val="2233"/>
              </a:lnSpc>
            </a:pPr>
            <a:r>
              <a:rPr lang="en-US" sz="2400" dirty="0">
                <a:solidFill>
                  <a:srgbClr val="FF0000"/>
                </a:solidFill>
                <a:latin typeface="Open Sans Bold"/>
              </a:rPr>
              <a:t>NONE </a:t>
            </a:r>
          </a:p>
          <a:p>
            <a:pPr>
              <a:lnSpc>
                <a:spcPts val="2233"/>
              </a:lnSpc>
            </a:pPr>
            <a:endParaRPr lang="en-US" sz="2400" dirty="0">
              <a:solidFill>
                <a:srgbClr val="FF0000"/>
              </a:solidFill>
              <a:latin typeface="Arimo"/>
            </a:endParaRPr>
          </a:p>
          <a:p>
            <a:pPr>
              <a:lnSpc>
                <a:spcPts val="2322"/>
              </a:lnSpc>
            </a:pPr>
            <a:r>
              <a:rPr lang="en-US" sz="2400" dirty="0">
                <a:latin typeface="Open Sans Bold"/>
              </a:rPr>
              <a:t>Potential for conflict(s) of interest</a:t>
            </a:r>
            <a:r>
              <a:rPr lang="en-US" sz="2400" dirty="0">
                <a:solidFill>
                  <a:srgbClr val="FF0000"/>
                </a:solidFill>
                <a:latin typeface="Open Sans Bold"/>
              </a:rPr>
              <a:t>:</a:t>
            </a:r>
          </a:p>
          <a:p>
            <a:pPr>
              <a:lnSpc>
                <a:spcPts val="2322"/>
              </a:lnSpc>
            </a:pPr>
            <a:r>
              <a:rPr lang="en-US" sz="2400" dirty="0">
                <a:solidFill>
                  <a:srgbClr val="FF0000"/>
                </a:solidFill>
                <a:latin typeface="Arimo"/>
              </a:rPr>
              <a:t>Dr Jablonski has received NO financial support / in kind support for any of the content for this presentation </a:t>
            </a:r>
          </a:p>
          <a:p>
            <a:pPr>
              <a:lnSpc>
                <a:spcPts val="2322"/>
              </a:lnSpc>
            </a:pPr>
            <a:endParaRPr lang="en-US" sz="2400" dirty="0">
              <a:solidFill>
                <a:srgbClr val="FF0000"/>
              </a:solidFill>
              <a:latin typeface="Arimo"/>
            </a:endParaRPr>
          </a:p>
          <a:p>
            <a:pPr>
              <a:lnSpc>
                <a:spcPts val="2322"/>
              </a:lnSpc>
            </a:pPr>
            <a:r>
              <a:rPr lang="en-US" sz="2400" dirty="0">
                <a:solidFill>
                  <a:srgbClr val="FF0000"/>
                </a:solidFill>
                <a:latin typeface="Arimo"/>
              </a:rPr>
              <a:t>NO product will be discussed in this program that </a:t>
            </a:r>
          </a:p>
          <a:p>
            <a:pPr>
              <a:lnSpc>
                <a:spcPts val="2322"/>
              </a:lnSpc>
            </a:pPr>
            <a:r>
              <a:rPr lang="en-US" sz="2400" dirty="0">
                <a:solidFill>
                  <a:srgbClr val="FF0000"/>
                </a:solidFill>
                <a:latin typeface="Arimo"/>
              </a:rPr>
              <a:t>Dr Jablonski has received financial support / in kind support for</a:t>
            </a:r>
          </a:p>
          <a:p>
            <a:pPr>
              <a:lnSpc>
                <a:spcPts val="2322"/>
              </a:lnSpc>
            </a:pPr>
            <a:r>
              <a:rPr lang="en-US" sz="1867" dirty="0">
                <a:solidFill>
                  <a:srgbClr val="FF0000"/>
                </a:solidFill>
              </a:rPr>
              <a:t> </a:t>
            </a:r>
          </a:p>
          <a:p>
            <a:pPr>
              <a:lnSpc>
                <a:spcPts val="2322"/>
              </a:lnSpc>
            </a:pPr>
            <a:endParaRPr lang="en-US" sz="1659" dirty="0">
              <a:solidFill>
                <a:srgbClr val="000000"/>
              </a:solidFill>
              <a:latin typeface="Arimo"/>
            </a:endParaRPr>
          </a:p>
        </p:txBody>
      </p:sp>
      <p:sp>
        <p:nvSpPr>
          <p:cNvPr id="3" name="Title 2">
            <a:extLst>
              <a:ext uri="{FF2B5EF4-FFF2-40B4-BE49-F238E27FC236}">
                <a16:creationId xmlns:a16="http://schemas.microsoft.com/office/drawing/2014/main" id="{42DCD8B7-3DF0-4262-86DF-C91A5C62A2D8}"/>
              </a:ext>
              <a:ext uri="{C183D7F6-B498-43B3-948B-1728B52AA6E4}">
                <adec:decorative xmlns:adec="http://schemas.microsoft.com/office/drawing/2017/decorative" val="1"/>
              </a:ext>
            </a:extLst>
          </p:cNvPr>
          <p:cNvSpPr>
            <a:spLocks noGrp="1"/>
          </p:cNvSpPr>
          <p:nvPr>
            <p:ph type="title" idx="4294967295"/>
          </p:nvPr>
        </p:nvSpPr>
        <p:spPr>
          <a:xfrm>
            <a:off x="3434972" y="-842799"/>
            <a:ext cx="5486400" cy="762000"/>
          </a:xfrm>
        </p:spPr>
        <p:txBody>
          <a:bodyPr>
            <a:normAutofit fontScale="90000"/>
          </a:bodyPr>
          <a:lstStyle/>
          <a:p>
            <a:r>
              <a:rPr lang="en-US" dirty="0"/>
              <a:t>COI – Disclosure of Financial Support</a:t>
            </a:r>
          </a:p>
        </p:txBody>
      </p:sp>
    </p:spTree>
    <p:extLst>
      <p:ext uri="{BB962C8B-B14F-4D97-AF65-F5344CB8AC3E}">
        <p14:creationId xmlns:p14="http://schemas.microsoft.com/office/powerpoint/2010/main" val="984339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3" y="2383696"/>
            <a:ext cx="11029615" cy="4474304"/>
          </a:xfrm>
        </p:spPr>
        <p:txBody>
          <a:bodyPr>
            <a:normAutofit/>
          </a:bodyPr>
          <a:lstStyle/>
          <a:p>
            <a:pPr marL="0" indent="0">
              <a:buNone/>
            </a:pPr>
            <a:r>
              <a:rPr lang="en-US" sz="4000" dirty="0"/>
              <a:t>…maybe it’s not the limitations of the PSA test itself that are the real problem in the end, but rather our need to refine our complete approach to prostate cancer from diagnosis through to treatment – using rigorous research, communication with our patients and a thorough understanding of the  risks/benefits of all the decisions made</a:t>
            </a:r>
            <a:endParaRPr lang="en-US" sz="2800" dirty="0"/>
          </a:p>
          <a:p>
            <a:pPr marL="0" indent="0">
              <a:buNone/>
            </a:pPr>
            <a:endParaRPr lang="en-US" sz="4000" dirty="0"/>
          </a:p>
        </p:txBody>
      </p:sp>
    </p:spTree>
    <p:extLst>
      <p:ext uri="{BB962C8B-B14F-4D97-AF65-F5344CB8AC3E}">
        <p14:creationId xmlns:p14="http://schemas.microsoft.com/office/powerpoint/2010/main" val="303992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a:xfrm>
            <a:off x="581192" y="2244291"/>
            <a:ext cx="11029615" cy="4326630"/>
          </a:xfrm>
        </p:spPr>
        <p:txBody>
          <a:bodyPr>
            <a:normAutofit/>
          </a:bodyPr>
          <a:lstStyle/>
          <a:p>
            <a:pPr marL="0" indent="0">
              <a:buNone/>
            </a:pPr>
            <a:endParaRPr lang="en-US" sz="4000" dirty="0"/>
          </a:p>
        </p:txBody>
      </p:sp>
    </p:spTree>
    <p:extLst>
      <p:ext uri="{BB962C8B-B14F-4D97-AF65-F5344CB8AC3E}">
        <p14:creationId xmlns:p14="http://schemas.microsoft.com/office/powerpoint/2010/main" val="174598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MYTH #5</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rmAutofit/>
          </a:bodyPr>
          <a:lstStyle/>
          <a:p>
            <a:pPr marL="0" indent="0" algn="ctr">
              <a:buNone/>
            </a:pPr>
            <a:r>
              <a:rPr lang="en-US" sz="4000" dirty="0"/>
              <a:t>In the treatment of Prostate Cancer  - </a:t>
            </a:r>
          </a:p>
          <a:p>
            <a:pPr marL="0" indent="0" algn="ctr">
              <a:buNone/>
            </a:pPr>
            <a:r>
              <a:rPr lang="en-US" sz="4000" dirty="0"/>
              <a:t>Only radical prostatectomy is a direct cause of </a:t>
            </a:r>
          </a:p>
          <a:p>
            <a:pPr marL="0" indent="0" algn="ctr">
              <a:buNone/>
            </a:pPr>
            <a:r>
              <a:rPr lang="en-US" sz="4000" dirty="0"/>
              <a:t>Erectile Dysfunction </a:t>
            </a:r>
          </a:p>
        </p:txBody>
      </p:sp>
    </p:spTree>
    <p:extLst>
      <p:ext uri="{BB962C8B-B14F-4D97-AF65-F5344CB8AC3E}">
        <p14:creationId xmlns:p14="http://schemas.microsoft.com/office/powerpoint/2010/main" val="2875452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PEARLS</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noAutofit/>
          </a:bodyPr>
          <a:lstStyle/>
          <a:p>
            <a:pPr marL="0" indent="0">
              <a:buNone/>
            </a:pPr>
            <a:r>
              <a:rPr lang="en-US" sz="3600" dirty="0">
                <a:highlight>
                  <a:srgbClr val="FFFF00"/>
                </a:highlight>
              </a:rPr>
              <a:t> </a:t>
            </a:r>
          </a:p>
          <a:p>
            <a:r>
              <a:rPr lang="en-US" sz="3600" dirty="0"/>
              <a:t>Any / all cancer therapies can impact sexual function / erections (it’s all about the timing) </a:t>
            </a:r>
          </a:p>
          <a:p>
            <a:endParaRPr lang="en-US" sz="2400" dirty="0"/>
          </a:p>
          <a:p>
            <a:r>
              <a:rPr lang="en-US" sz="3600" dirty="0">
                <a:highlight>
                  <a:srgbClr val="FFFF00"/>
                </a:highlight>
              </a:rPr>
              <a:t>What is pre-morbid function? </a:t>
            </a:r>
          </a:p>
          <a:p>
            <a:endParaRPr lang="en-US" sz="2400" dirty="0"/>
          </a:p>
          <a:p>
            <a:r>
              <a:rPr lang="en-US" sz="3600" dirty="0"/>
              <a:t>What is the best treatment approach? Active surveillance is an option in many cases. </a:t>
            </a:r>
          </a:p>
        </p:txBody>
      </p:sp>
    </p:spTree>
    <p:extLst>
      <p:ext uri="{BB962C8B-B14F-4D97-AF65-F5344CB8AC3E}">
        <p14:creationId xmlns:p14="http://schemas.microsoft.com/office/powerpoint/2010/main" val="149851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COMMENTS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lstStyle/>
          <a:p>
            <a:pPr marL="0" indent="0">
              <a:buNone/>
            </a:pPr>
            <a:endParaRPr lang="en-US" sz="3200" dirty="0"/>
          </a:p>
        </p:txBody>
      </p:sp>
    </p:spTree>
    <p:extLst>
      <p:ext uri="{BB962C8B-B14F-4D97-AF65-F5344CB8AC3E}">
        <p14:creationId xmlns:p14="http://schemas.microsoft.com/office/powerpoint/2010/main" val="1927886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DISCUSSION / Q+A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lstStyle/>
          <a:p>
            <a:pPr marL="0" indent="0">
              <a:buNone/>
            </a:pPr>
            <a:endParaRPr lang="en-US" sz="3200" dirty="0"/>
          </a:p>
        </p:txBody>
      </p:sp>
    </p:spTree>
    <p:extLst>
      <p:ext uri="{BB962C8B-B14F-4D97-AF65-F5344CB8AC3E}">
        <p14:creationId xmlns:p14="http://schemas.microsoft.com/office/powerpoint/2010/main" val="367178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a:t>THANKS!   </a:t>
            </a:r>
            <a:endParaRPr lang="en-US" dirty="0"/>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lstStyle/>
          <a:p>
            <a:pPr marL="0" indent="0">
              <a:buNone/>
            </a:pPr>
            <a:endParaRPr lang="en-US" sz="3200" dirty="0"/>
          </a:p>
        </p:txBody>
      </p:sp>
    </p:spTree>
    <p:extLst>
      <p:ext uri="{BB962C8B-B14F-4D97-AF65-F5344CB8AC3E}">
        <p14:creationId xmlns:p14="http://schemas.microsoft.com/office/powerpoint/2010/main" val="122942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6FD-088A-97A4-E55A-855E3524491C}"/>
              </a:ext>
            </a:extLst>
          </p:cNvPr>
          <p:cNvSpPr>
            <a:spLocks noGrp="1"/>
          </p:cNvSpPr>
          <p:nvPr>
            <p:ph type="title"/>
          </p:nvPr>
        </p:nvSpPr>
        <p:spPr/>
        <p:txBody>
          <a:bodyPr/>
          <a:lstStyle/>
          <a:p>
            <a:r>
              <a:rPr lang="en-US" dirty="0"/>
              <a:t>EVALUATIONS    </a:t>
            </a:r>
          </a:p>
        </p:txBody>
      </p:sp>
      <p:sp>
        <p:nvSpPr>
          <p:cNvPr id="3" name="Content Placeholder 2">
            <a:extLst>
              <a:ext uri="{FF2B5EF4-FFF2-40B4-BE49-F238E27FC236}">
                <a16:creationId xmlns:a16="http://schemas.microsoft.com/office/drawing/2014/main" id="{B79FC3FA-0293-E9A5-6A38-730B0CB646BA}"/>
              </a:ext>
            </a:extLst>
          </p:cNvPr>
          <p:cNvSpPr>
            <a:spLocks noGrp="1"/>
          </p:cNvSpPr>
          <p:nvPr>
            <p:ph idx="1"/>
          </p:nvPr>
        </p:nvSpPr>
        <p:spPr/>
        <p:txBody>
          <a:bodyPr/>
          <a:lstStyle/>
          <a:p>
            <a:pPr marL="0" indent="0">
              <a:buNone/>
            </a:pPr>
            <a:endParaRPr lang="en-US" sz="3200" dirty="0"/>
          </a:p>
        </p:txBody>
      </p:sp>
    </p:spTree>
    <p:extLst>
      <p:ext uri="{BB962C8B-B14F-4D97-AF65-F5344CB8AC3E}">
        <p14:creationId xmlns:p14="http://schemas.microsoft.com/office/powerpoint/2010/main" val="289253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E3DF923-B6EA-47F8-8414-F272B30783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34" t="31672" r="26472" b="-1418"/>
          <a:stretch/>
        </p:blipFill>
        <p:spPr>
          <a:xfrm rot="10800000">
            <a:off x="-2" y="4851400"/>
            <a:ext cx="2515695" cy="2006597"/>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6391" t="45014"/>
          <a:stretch/>
        </p:blipFill>
        <p:spPr>
          <a:xfrm flipH="1">
            <a:off x="6178172" y="1"/>
            <a:ext cx="6013825" cy="5562599"/>
          </a:xfrm>
          <a:prstGeom prst="rect">
            <a:avLst/>
          </a:prstGeom>
        </p:spPr>
      </p:pic>
      <p:sp>
        <p:nvSpPr>
          <p:cNvPr id="4" name="TextBox 4"/>
          <p:cNvSpPr txBox="1"/>
          <p:nvPr/>
        </p:nvSpPr>
        <p:spPr>
          <a:xfrm>
            <a:off x="7822787" y="1143000"/>
            <a:ext cx="4221643" cy="2441246"/>
          </a:xfrm>
          <a:prstGeom prst="rect">
            <a:avLst/>
          </a:prstGeom>
        </p:spPr>
        <p:txBody>
          <a:bodyPr lIns="0" tIns="0" rIns="0" bIns="0" rtlCol="0" anchor="t">
            <a:spAutoFit/>
          </a:bodyPr>
          <a:lstStyle/>
          <a:p>
            <a:pPr algn="ctr">
              <a:lnSpc>
                <a:spcPts val="6506"/>
              </a:lnSpc>
            </a:pPr>
            <a:r>
              <a:rPr lang="en-US" sz="4400" dirty="0">
                <a:solidFill>
                  <a:srgbClr val="000000"/>
                </a:solidFill>
                <a:latin typeface="Arimo Bold"/>
              </a:rPr>
              <a:t>Mitigating </a:t>
            </a:r>
          </a:p>
          <a:p>
            <a:pPr algn="ctr">
              <a:lnSpc>
                <a:spcPts val="6506"/>
              </a:lnSpc>
            </a:pPr>
            <a:r>
              <a:rPr lang="en-US" sz="4400" dirty="0" err="1">
                <a:solidFill>
                  <a:srgbClr val="000000"/>
                </a:solidFill>
                <a:latin typeface="Arimo Bold"/>
              </a:rPr>
              <a:t>Pontential</a:t>
            </a:r>
            <a:r>
              <a:rPr lang="en-US" sz="4400" dirty="0">
                <a:solidFill>
                  <a:srgbClr val="000000"/>
                </a:solidFill>
                <a:latin typeface="Arimo Bold"/>
              </a:rPr>
              <a:t> </a:t>
            </a:r>
          </a:p>
          <a:p>
            <a:pPr algn="ctr">
              <a:lnSpc>
                <a:spcPts val="6506"/>
              </a:lnSpc>
            </a:pPr>
            <a:r>
              <a:rPr lang="en-US" sz="4400" dirty="0">
                <a:solidFill>
                  <a:srgbClr val="000000"/>
                </a:solidFill>
                <a:latin typeface="Arimo Bold"/>
              </a:rPr>
              <a:t>Bias</a:t>
            </a:r>
          </a:p>
        </p:txBody>
      </p:sp>
      <p:sp>
        <p:nvSpPr>
          <p:cNvPr id="5" name="TextBox 5"/>
          <p:cNvSpPr txBox="1"/>
          <p:nvPr/>
        </p:nvSpPr>
        <p:spPr>
          <a:xfrm>
            <a:off x="381350" y="1143000"/>
            <a:ext cx="6908450" cy="4129336"/>
          </a:xfrm>
          <a:prstGeom prst="rect">
            <a:avLst/>
          </a:prstGeom>
        </p:spPr>
        <p:txBody>
          <a:bodyPr wrap="square" lIns="0" tIns="0" rIns="0" bIns="0" rtlCol="0" anchor="t">
            <a:spAutoFit/>
          </a:bodyPr>
          <a:lstStyle/>
          <a:p>
            <a:pPr>
              <a:lnSpc>
                <a:spcPts val="2322"/>
              </a:lnSpc>
            </a:pPr>
            <a:r>
              <a:rPr lang="en-US" sz="2800" dirty="0">
                <a:solidFill>
                  <a:srgbClr val="FF0000"/>
                </a:solidFill>
              </a:rPr>
              <a:t> </a:t>
            </a:r>
          </a:p>
          <a:p>
            <a:pPr>
              <a:lnSpc>
                <a:spcPts val="2322"/>
              </a:lnSpc>
            </a:pPr>
            <a:r>
              <a:rPr lang="en-US" sz="2800" b="1" dirty="0">
                <a:solidFill>
                  <a:srgbClr val="FF0000"/>
                </a:solidFill>
              </a:rPr>
              <a:t>Mitigating Potential Bias </a:t>
            </a:r>
          </a:p>
          <a:p>
            <a:pPr>
              <a:lnSpc>
                <a:spcPts val="2322"/>
              </a:lnSpc>
            </a:pPr>
            <a:endParaRPr lang="en-US" sz="2800" b="1" dirty="0">
              <a:solidFill>
                <a:srgbClr val="FF0000"/>
              </a:solidFill>
            </a:endParaRPr>
          </a:p>
          <a:p>
            <a:pPr>
              <a:lnSpc>
                <a:spcPts val="2322"/>
              </a:lnSpc>
            </a:pPr>
            <a:r>
              <a:rPr lang="en-US" sz="2800" dirty="0">
                <a:solidFill>
                  <a:srgbClr val="FF0000"/>
                </a:solidFill>
              </a:rPr>
              <a:t>Within the discussion of any medical diagnosis Dr Ted Jablonski will mention non-pharmacologic and pharmacologic therapies that are of use, compare and contrast them and discuss the pros and cons of each, presenting the information in the most non-biased way possible. </a:t>
            </a:r>
          </a:p>
          <a:p>
            <a:pPr>
              <a:lnSpc>
                <a:spcPts val="2322"/>
              </a:lnSpc>
            </a:pPr>
            <a:endParaRPr lang="en-US" sz="2800" dirty="0">
              <a:solidFill>
                <a:srgbClr val="FF0000"/>
              </a:solidFill>
              <a:latin typeface="Arimo"/>
            </a:endParaRPr>
          </a:p>
          <a:p>
            <a:pPr>
              <a:lnSpc>
                <a:spcPts val="2322"/>
              </a:lnSpc>
            </a:pPr>
            <a:r>
              <a:rPr lang="en-US" sz="2800" dirty="0">
                <a:solidFill>
                  <a:srgbClr val="FF0000"/>
                </a:solidFill>
                <a:latin typeface="Arimo"/>
              </a:rPr>
              <a:t>Off-Label use of any medication will be declared </a:t>
            </a:r>
          </a:p>
          <a:p>
            <a:pPr>
              <a:lnSpc>
                <a:spcPts val="2322"/>
              </a:lnSpc>
            </a:pPr>
            <a:endParaRPr lang="en-US" sz="2000" dirty="0">
              <a:solidFill>
                <a:srgbClr val="000000"/>
              </a:solidFill>
              <a:latin typeface="Arimo"/>
            </a:endParaRPr>
          </a:p>
        </p:txBody>
      </p:sp>
      <p:sp>
        <p:nvSpPr>
          <p:cNvPr id="3" name="Title 2">
            <a:extLst>
              <a:ext uri="{FF2B5EF4-FFF2-40B4-BE49-F238E27FC236}">
                <a16:creationId xmlns:a16="http://schemas.microsoft.com/office/drawing/2014/main" id="{42DCD8B7-3DF0-4262-86DF-C91A5C62A2D8}"/>
              </a:ext>
              <a:ext uri="{C183D7F6-B498-43B3-948B-1728B52AA6E4}">
                <adec:decorative xmlns:adec="http://schemas.microsoft.com/office/drawing/2017/decorative" val="1"/>
              </a:ext>
            </a:extLst>
          </p:cNvPr>
          <p:cNvSpPr>
            <a:spLocks noGrp="1"/>
          </p:cNvSpPr>
          <p:nvPr>
            <p:ph type="title" idx="4294967295"/>
          </p:nvPr>
        </p:nvSpPr>
        <p:spPr>
          <a:xfrm>
            <a:off x="3434972" y="-842799"/>
            <a:ext cx="5486400" cy="762000"/>
          </a:xfrm>
        </p:spPr>
        <p:txBody>
          <a:bodyPr>
            <a:normAutofit fontScale="90000"/>
          </a:bodyPr>
          <a:lstStyle/>
          <a:p>
            <a:r>
              <a:rPr lang="en-US" dirty="0"/>
              <a:t>COI – Disclosure of Financial Support</a:t>
            </a:r>
          </a:p>
        </p:txBody>
      </p:sp>
    </p:spTree>
    <p:extLst>
      <p:ext uri="{BB962C8B-B14F-4D97-AF65-F5344CB8AC3E}">
        <p14:creationId xmlns:p14="http://schemas.microsoft.com/office/powerpoint/2010/main" val="50433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A58C-EDBC-1CF2-85D0-9864887AF5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E4FAD7-AAF2-3846-15AA-D942788A4B8A}"/>
              </a:ext>
            </a:extLst>
          </p:cNvPr>
          <p:cNvSpPr>
            <a:spLocks noGrp="1"/>
          </p:cNvSpPr>
          <p:nvPr>
            <p:ph idx="1"/>
          </p:nvPr>
        </p:nvSpPr>
        <p:spPr/>
        <p:txBody>
          <a:bodyPr>
            <a:normAutofit/>
          </a:bodyPr>
          <a:lstStyle/>
          <a:p>
            <a:pPr marL="0" indent="0">
              <a:buNone/>
            </a:pPr>
            <a:r>
              <a:rPr lang="en-US" sz="3200" dirty="0">
                <a:effectLst/>
                <a:latin typeface="Helvetica" pitchFamily="2" charset="0"/>
                <a:ea typeface="Times New Roman" panose="02020603050405020304" pitchFamily="18" charset="0"/>
              </a:rPr>
              <a:t>Prostate related issues are common. </a:t>
            </a:r>
          </a:p>
          <a:p>
            <a:pPr marL="0" indent="0">
              <a:buNone/>
            </a:pPr>
            <a:endParaRPr lang="en-US" sz="3200" dirty="0">
              <a:effectLst/>
              <a:latin typeface="Helvetica" pitchFamily="2" charset="0"/>
              <a:ea typeface="Times New Roman" panose="02020603050405020304" pitchFamily="18" charset="0"/>
            </a:endParaRPr>
          </a:p>
          <a:p>
            <a:pPr marL="0" indent="0">
              <a:buNone/>
            </a:pPr>
            <a:r>
              <a:rPr lang="en-CA" sz="3200" dirty="0">
                <a:effectLst/>
                <a:latin typeface="Helvetica" pitchFamily="2" charset="0"/>
                <a:ea typeface="Times New Roman" panose="02020603050405020304" pitchFamily="18" charset="0"/>
              </a:rPr>
              <a:t>This is a challenging area of primary care with a myriad of clinical questions and unfortunately a lot of confusing answers. </a:t>
            </a:r>
            <a:endParaRPr lang="en-US" sz="3200" dirty="0"/>
          </a:p>
        </p:txBody>
      </p:sp>
    </p:spTree>
    <p:extLst>
      <p:ext uri="{BB962C8B-B14F-4D97-AF65-F5344CB8AC3E}">
        <p14:creationId xmlns:p14="http://schemas.microsoft.com/office/powerpoint/2010/main" val="8268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A58C-EDBC-1CF2-85D0-9864887AF5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E4FAD7-AAF2-3846-15AA-D942788A4B8A}"/>
              </a:ext>
            </a:extLst>
          </p:cNvPr>
          <p:cNvSpPr>
            <a:spLocks noGrp="1"/>
          </p:cNvSpPr>
          <p:nvPr>
            <p:ph idx="1"/>
          </p:nvPr>
        </p:nvSpPr>
        <p:spPr/>
        <p:txBody>
          <a:bodyPr>
            <a:normAutofit/>
          </a:bodyPr>
          <a:lstStyle/>
          <a:p>
            <a:pPr marL="0" indent="0">
              <a:buNone/>
            </a:pPr>
            <a:r>
              <a:rPr lang="en-US" sz="3200" dirty="0">
                <a:effectLst/>
                <a:latin typeface="Helvetica" pitchFamily="2" charset="0"/>
                <a:ea typeface="Times New Roman" panose="02020603050405020304" pitchFamily="18" charset="0"/>
              </a:rPr>
              <a:t>The spectrum of problems is broad including a wide variety of diagnoses and issues ranging from urologic and sexual function to infections and cancer. </a:t>
            </a:r>
          </a:p>
          <a:p>
            <a:pPr marL="0" indent="0">
              <a:buNone/>
            </a:pPr>
            <a:endParaRPr lang="en-US" sz="3200" dirty="0">
              <a:effectLst/>
              <a:latin typeface="Helvetica" pitchFamily="2" charset="0"/>
              <a:ea typeface="Times New Roman" panose="02020603050405020304" pitchFamily="18" charset="0"/>
            </a:endParaRPr>
          </a:p>
          <a:p>
            <a:pPr marL="0" indent="0">
              <a:buNone/>
            </a:pPr>
            <a:r>
              <a:rPr lang="en-US" sz="3200" dirty="0">
                <a:effectLst/>
                <a:latin typeface="Helvetica" pitchFamily="2" charset="0"/>
                <a:ea typeface="Times New Roman" panose="02020603050405020304" pitchFamily="18" charset="0"/>
              </a:rPr>
              <a:t>So what exactly does a prostate do and how do we manage all of is “complexities”. </a:t>
            </a:r>
            <a:endParaRPr lang="en-US" sz="3200" dirty="0"/>
          </a:p>
        </p:txBody>
      </p:sp>
    </p:spTree>
    <p:extLst>
      <p:ext uri="{BB962C8B-B14F-4D97-AF65-F5344CB8AC3E}">
        <p14:creationId xmlns:p14="http://schemas.microsoft.com/office/powerpoint/2010/main" val="292191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A58C-EDBC-1CF2-85D0-9864887AF5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E4FAD7-AAF2-3846-15AA-D942788A4B8A}"/>
              </a:ext>
            </a:extLst>
          </p:cNvPr>
          <p:cNvSpPr>
            <a:spLocks noGrp="1"/>
          </p:cNvSpPr>
          <p:nvPr>
            <p:ph idx="1"/>
          </p:nvPr>
        </p:nvSpPr>
        <p:spPr/>
        <p:txBody>
          <a:bodyPr>
            <a:normAutofit/>
          </a:bodyPr>
          <a:lstStyle/>
          <a:p>
            <a:pPr marL="0" indent="0">
              <a:buNone/>
            </a:pPr>
            <a:r>
              <a:rPr lang="en-US" sz="3200" dirty="0">
                <a:effectLst/>
                <a:latin typeface="Helvetica" pitchFamily="2" charset="0"/>
                <a:ea typeface="Times New Roman" panose="02020603050405020304" pitchFamily="18" charset="0"/>
              </a:rPr>
              <a:t>This will be a fast paced clinical approach to “all things prostate” as we dispel myths and come up with a pragmatic game plan for this secretive gland.  </a:t>
            </a:r>
          </a:p>
          <a:p>
            <a:pPr marL="0" indent="0">
              <a:buNone/>
            </a:pPr>
            <a:endParaRPr lang="en-US" sz="3200" dirty="0">
              <a:latin typeface="Helvetica" pitchFamily="2" charset="0"/>
              <a:ea typeface="Arial Unicode MS" panose="020B0604020202020204" pitchFamily="34" charset="-128"/>
            </a:endParaRPr>
          </a:p>
          <a:p>
            <a:pPr marL="0" indent="0" algn="ctr">
              <a:buNone/>
            </a:pPr>
            <a:r>
              <a:rPr lang="en-US" sz="3200" dirty="0">
                <a:effectLst/>
                <a:highlight>
                  <a:srgbClr val="FFFF00"/>
                </a:highlight>
                <a:latin typeface="Helvetica" pitchFamily="2" charset="0"/>
                <a:ea typeface="Arial Unicode MS" panose="020B0604020202020204" pitchFamily="34" charset="-128"/>
              </a:rPr>
              <a:t>Many clinical PEARLS and only PEARLS!! </a:t>
            </a:r>
            <a:endParaRPr lang="en-CA" sz="3200" dirty="0">
              <a:effectLst/>
              <a:highlight>
                <a:srgbClr val="FFFF00"/>
              </a:highligh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0122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7FB2-C4A8-4610-C5C8-1EC8072581DD}"/>
              </a:ext>
            </a:extLst>
          </p:cNvPr>
          <p:cNvSpPr>
            <a:spLocks noGrp="1"/>
          </p:cNvSpPr>
          <p:nvPr>
            <p:ph type="title"/>
          </p:nvPr>
        </p:nvSpPr>
        <p:spPr/>
        <p:txBody>
          <a:bodyPr/>
          <a:lstStyle/>
          <a:p>
            <a:r>
              <a:rPr lang="en-US" sz="2800" b="1" dirty="0">
                <a:effectLst/>
                <a:latin typeface="Helvetica" pitchFamily="2" charset="0"/>
                <a:ea typeface="Times New Roman" panose="02020603050405020304" pitchFamily="18" charset="0"/>
              </a:rPr>
              <a:t>OBJECTIVES:</a:t>
            </a:r>
            <a:br>
              <a:rPr lang="en-CA" sz="2800" dirty="0">
                <a:effectLst/>
                <a:latin typeface="Times New Roman" panose="02020603050405020304" pitchFamily="18" charset="0"/>
                <a:ea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BCDF5830-BE27-9258-F666-8FE6FB239481}"/>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82B35638-A0D1-D929-CD68-03DC09F9F2D1}"/>
              </a:ext>
            </a:extLst>
          </p:cNvPr>
          <p:cNvSpPr txBox="1"/>
          <p:nvPr/>
        </p:nvSpPr>
        <p:spPr>
          <a:xfrm>
            <a:off x="1240970" y="2401116"/>
            <a:ext cx="10570030" cy="4031873"/>
          </a:xfrm>
          <a:prstGeom prst="rect">
            <a:avLst/>
          </a:prstGeom>
          <a:noFill/>
        </p:spPr>
        <p:txBody>
          <a:bodyPr wrap="square">
            <a:spAutoFit/>
          </a:bodyPr>
          <a:lstStyle/>
          <a:p>
            <a:r>
              <a:rPr lang="en-US" sz="3200" dirty="0">
                <a:effectLst/>
                <a:latin typeface="Helvetica" pitchFamily="2" charset="0"/>
                <a:ea typeface="Times New Roman" panose="02020603050405020304" pitchFamily="18" charset="0"/>
              </a:rPr>
              <a:t>1. Review the basic anatomy and function of the prostate gland</a:t>
            </a:r>
          </a:p>
          <a:p>
            <a:endParaRPr lang="en-CA" sz="3200" dirty="0">
              <a:effectLst/>
              <a:latin typeface="Times New Roman" panose="02020603050405020304" pitchFamily="18" charset="0"/>
              <a:ea typeface="Arial Unicode MS" panose="020B0604020202020204" pitchFamily="34" charset="-128"/>
            </a:endParaRPr>
          </a:p>
          <a:p>
            <a:r>
              <a:rPr lang="en-US" sz="3200" dirty="0">
                <a:effectLst/>
                <a:latin typeface="Helvetica" pitchFamily="2" charset="0"/>
                <a:ea typeface="Times New Roman" panose="02020603050405020304" pitchFamily="18" charset="0"/>
              </a:rPr>
              <a:t>2. Evaluate common primary care presentations relating to prostate health and their practical management</a:t>
            </a:r>
          </a:p>
          <a:p>
            <a:endParaRPr lang="en-CA" sz="3200" dirty="0">
              <a:effectLst/>
              <a:latin typeface="Times New Roman" panose="02020603050405020304" pitchFamily="18" charset="0"/>
              <a:ea typeface="Arial Unicode MS" panose="020B0604020202020204" pitchFamily="34" charset="-128"/>
            </a:endParaRPr>
          </a:p>
          <a:p>
            <a:r>
              <a:rPr lang="en-US" sz="3200" dirty="0">
                <a:effectLst/>
                <a:latin typeface="Helvetica" pitchFamily="2" charset="0"/>
                <a:ea typeface="Times New Roman" panose="02020603050405020304" pitchFamily="18" charset="0"/>
              </a:rPr>
              <a:t>3. Explore and dispel the top 5 myths related to the prostate gland</a:t>
            </a:r>
            <a:endParaRPr lang="en-CA" sz="32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59962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F964-B1D6-B5A5-69C7-E453AF0BD242}"/>
              </a:ext>
            </a:extLst>
          </p:cNvPr>
          <p:cNvSpPr>
            <a:spLocks noGrp="1"/>
          </p:cNvSpPr>
          <p:nvPr>
            <p:ph type="title"/>
          </p:nvPr>
        </p:nvSpPr>
        <p:spPr>
          <a:xfrm>
            <a:off x="446315" y="546659"/>
            <a:ext cx="8610600" cy="1293028"/>
          </a:xfrm>
        </p:spPr>
        <p:txBody>
          <a:bodyPr>
            <a:normAutofit/>
          </a:bodyPr>
          <a:lstStyle/>
          <a:p>
            <a:r>
              <a:rPr lang="en-US" dirty="0"/>
              <a:t>BIO</a:t>
            </a:r>
          </a:p>
        </p:txBody>
      </p:sp>
      <p:sp>
        <p:nvSpPr>
          <p:cNvPr id="14" name="Content Placeholder 8">
            <a:extLst>
              <a:ext uri="{FF2B5EF4-FFF2-40B4-BE49-F238E27FC236}">
                <a16:creationId xmlns:a16="http://schemas.microsoft.com/office/drawing/2014/main" id="{3BBEDC3F-7BE9-EA5E-E897-37D1966BE633}"/>
              </a:ext>
            </a:extLst>
          </p:cNvPr>
          <p:cNvSpPr>
            <a:spLocks noGrp="1"/>
          </p:cNvSpPr>
          <p:nvPr>
            <p:ph idx="1"/>
          </p:nvPr>
        </p:nvSpPr>
        <p:spPr>
          <a:xfrm>
            <a:off x="474134" y="2035630"/>
            <a:ext cx="6278638" cy="5018313"/>
          </a:xfrm>
        </p:spPr>
        <p:txBody>
          <a:bodyPr>
            <a:normAutofit fontScale="85000" lnSpcReduction="20000"/>
          </a:bodyPr>
          <a:lstStyle/>
          <a:p>
            <a:r>
              <a:rPr lang="en-CA" sz="3200" b="0" i="0" u="none" strike="noStrike" dirty="0">
                <a:effectLst/>
              </a:rPr>
              <a:t>Medical Director,  Jablonski Health</a:t>
            </a:r>
            <a:endParaRPr lang="en-CA" sz="3200" dirty="0"/>
          </a:p>
          <a:p>
            <a:r>
              <a:rPr lang="en-CA" sz="3200" dirty="0"/>
              <a:t>Alberta lead for trans health e-referrals</a:t>
            </a:r>
            <a:endParaRPr lang="en-US" sz="3200" dirty="0"/>
          </a:p>
          <a:p>
            <a:r>
              <a:rPr lang="en-US" sz="3200" dirty="0"/>
              <a:t>Consultant to OASIS clinic – AHS Cancer survivors sexual health clinic</a:t>
            </a:r>
            <a:r>
              <a:rPr lang="en-CA" sz="3200" dirty="0"/>
              <a:t>      </a:t>
            </a:r>
          </a:p>
          <a:p>
            <a:r>
              <a:rPr lang="en-CA" sz="3200" b="0" i="0" u="none" strike="noStrike" dirty="0">
                <a:effectLst/>
              </a:rPr>
              <a:t>Associate Director, Student Advising and Wellness Hub, Cumming School of Medicine</a:t>
            </a:r>
          </a:p>
          <a:p>
            <a:r>
              <a:rPr lang="en-CA" sz="3200" b="0" i="0" u="none" strike="noStrike" dirty="0">
                <a:effectLst/>
              </a:rPr>
              <a:t>Medical Lead Calgary Foothills PCN</a:t>
            </a:r>
          </a:p>
          <a:p>
            <a:r>
              <a:rPr lang="en-CA" sz="3200" b="0" i="0" u="none" strike="noStrike" dirty="0">
                <a:effectLst/>
              </a:rPr>
              <a:t>Clinical Assistant Professor, University of Calgary, Department of Family Medicine</a:t>
            </a:r>
          </a:p>
          <a:p>
            <a:pPr marL="0" indent="0">
              <a:buNone/>
            </a:pPr>
            <a:endParaRPr lang="en-US" dirty="0"/>
          </a:p>
          <a:p>
            <a:pPr marL="0" indent="0">
              <a:buNone/>
            </a:pPr>
            <a:endParaRPr lang="en-US" dirty="0"/>
          </a:p>
        </p:txBody>
      </p:sp>
      <p:pic>
        <p:nvPicPr>
          <p:cNvPr id="5" name="Content Placeholder 4" descr="A person wearing glasses&#10;&#10;Description automatically generated with medium confidence">
            <a:extLst>
              <a:ext uri="{FF2B5EF4-FFF2-40B4-BE49-F238E27FC236}">
                <a16:creationId xmlns:a16="http://schemas.microsoft.com/office/drawing/2014/main" id="{294F0A70-9C21-CDEE-43AC-4B38404785CB}"/>
              </a:ext>
            </a:extLst>
          </p:cNvPr>
          <p:cNvPicPr>
            <a:picLocks noChangeAspect="1"/>
          </p:cNvPicPr>
          <p:nvPr/>
        </p:nvPicPr>
        <p:blipFill rotWithShape="1">
          <a:blip r:embed="rId3"/>
          <a:srcRect t="23033" r="-1" b="13783"/>
          <a:stretch/>
        </p:blipFill>
        <p:spPr>
          <a:xfrm>
            <a:off x="6985000" y="2501159"/>
            <a:ext cx="4521200" cy="3410926"/>
          </a:xfrm>
          <a:prstGeom prst="rect">
            <a:avLst/>
          </a:prstGeom>
        </p:spPr>
      </p:pic>
    </p:spTree>
    <p:extLst>
      <p:ext uri="{BB962C8B-B14F-4D97-AF65-F5344CB8AC3E}">
        <p14:creationId xmlns:p14="http://schemas.microsoft.com/office/powerpoint/2010/main" val="174560757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7689</Words>
  <Application>Microsoft Office PowerPoint</Application>
  <PresentationFormat>Widescreen</PresentationFormat>
  <Paragraphs>392</Paragraphs>
  <Slides>37</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Arial</vt:lpstr>
      <vt:lpstr>Arimo</vt:lpstr>
      <vt:lpstr>Arimo Bold</vt:lpstr>
      <vt:lpstr>Calibri</vt:lpstr>
      <vt:lpstr>Gill Sans MT</vt:lpstr>
      <vt:lpstr>Helvetica</vt:lpstr>
      <vt:lpstr>Linux Libertine</vt:lpstr>
      <vt:lpstr>mayo-display</vt:lpstr>
      <vt:lpstr>mayo-sans</vt:lpstr>
      <vt:lpstr>Open Sans</vt:lpstr>
      <vt:lpstr>Open Sans Bold</vt:lpstr>
      <vt:lpstr>Times New Roman</vt:lpstr>
      <vt:lpstr>Wingdings 2</vt:lpstr>
      <vt:lpstr>Dividend</vt:lpstr>
      <vt:lpstr>  Dispelling the myths  of the petulant prostate</vt:lpstr>
      <vt:lpstr>COI – Presenter Disclosure</vt:lpstr>
      <vt:lpstr>COI – Disclosure of Financial Support</vt:lpstr>
      <vt:lpstr>COI – Disclosure of Financial Support</vt:lpstr>
      <vt:lpstr>PowerPoint Presentation</vt:lpstr>
      <vt:lpstr>PowerPoint Presentation</vt:lpstr>
      <vt:lpstr>PowerPoint Presentation</vt:lpstr>
      <vt:lpstr>OBJECTIVES: </vt:lpstr>
      <vt:lpstr>BIO</vt:lpstr>
      <vt:lpstr>CHALLENGE? </vt:lpstr>
      <vt:lpstr>Prostate Gland </vt:lpstr>
      <vt:lpstr>Prostate Gland </vt:lpstr>
      <vt:lpstr>Remember…….</vt:lpstr>
      <vt:lpstr>CASE PG</vt:lpstr>
      <vt:lpstr>MYTH #1</vt:lpstr>
      <vt:lpstr>MYTH #1</vt:lpstr>
      <vt:lpstr>PEARLS </vt:lpstr>
      <vt:lpstr>PEARLS </vt:lpstr>
      <vt:lpstr>PEARLS </vt:lpstr>
      <vt:lpstr> </vt:lpstr>
      <vt:lpstr>MYTH #2</vt:lpstr>
      <vt:lpstr>PEARLS</vt:lpstr>
      <vt:lpstr> </vt:lpstr>
      <vt:lpstr>MYTH #3</vt:lpstr>
      <vt:lpstr>PEARLS</vt:lpstr>
      <vt:lpstr>PEARLS</vt:lpstr>
      <vt:lpstr> </vt:lpstr>
      <vt:lpstr>MYTH #4</vt:lpstr>
      <vt:lpstr>PEARLS</vt:lpstr>
      <vt:lpstr>PEARLS</vt:lpstr>
      <vt:lpstr>PowerPoint Presentation</vt:lpstr>
      <vt:lpstr>MYTH #5</vt:lpstr>
      <vt:lpstr>PEARLS</vt:lpstr>
      <vt:lpstr>COMMENTS </vt:lpstr>
      <vt:lpstr>DISCUSSION / Q+A  </vt:lpstr>
      <vt:lpstr>THANKS!   </vt:lpstr>
      <vt:lpstr>EVALUATIONS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Dispelling the myths  of the petulant prostate</dc:title>
  <dc:creator>Theodore J. Jablonski</dc:creator>
  <cp:lastModifiedBy>Deanne McKay</cp:lastModifiedBy>
  <cp:revision>5</cp:revision>
  <dcterms:created xsi:type="dcterms:W3CDTF">2023-09-24T02:44:02Z</dcterms:created>
  <dcterms:modified xsi:type="dcterms:W3CDTF">2023-09-27T12:10:31Z</dcterms:modified>
</cp:coreProperties>
</file>